
<file path=[Content_Types].xml><?xml version="1.0" encoding="utf-8"?>
<Types xmlns="http://schemas.openxmlformats.org/package/2006/content-types">
  <Default Extension="emf" ContentType="image/x-emf"/>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1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316" r:id="rId20"/>
    <p:sldId id="317" r:id="rId21"/>
    <p:sldId id="319" r:id="rId22"/>
    <p:sldId id="274" r:id="rId23"/>
    <p:sldId id="275" r:id="rId24"/>
    <p:sldId id="276" r:id="rId25"/>
    <p:sldId id="318" r:id="rId26"/>
    <p:sldId id="278" r:id="rId27"/>
    <p:sldId id="279" r:id="rId28"/>
    <p:sldId id="280" r:id="rId29"/>
    <p:sldId id="281" r:id="rId30"/>
    <p:sldId id="320" r:id="rId31"/>
    <p:sldId id="321" r:id="rId32"/>
    <p:sldId id="283" r:id="rId33"/>
    <p:sldId id="285" r:id="rId34"/>
    <p:sldId id="323" r:id="rId35"/>
    <p:sldId id="286" r:id="rId36"/>
    <p:sldId id="301" r:id="rId37"/>
    <p:sldId id="311" r:id="rId38"/>
    <p:sldId id="303" r:id="rId39"/>
    <p:sldId id="308" r:id="rId40"/>
    <p:sldId id="305" r:id="rId41"/>
    <p:sldId id="309" r:id="rId42"/>
    <p:sldId id="291" r:id="rId43"/>
    <p:sldId id="292" r:id="rId44"/>
    <p:sldId id="293" r:id="rId45"/>
    <p:sldId id="306" r:id="rId46"/>
    <p:sldId id="307" r:id="rId47"/>
    <p:sldId id="294" r:id="rId48"/>
    <p:sldId id="295" r:id="rId49"/>
    <p:sldId id="312" r:id="rId50"/>
    <p:sldId id="313" r:id="rId51"/>
    <p:sldId id="314" r:id="rId52"/>
    <p:sldId id="298" r:id="rId53"/>
    <p:sldId id="315" r:id="rId54"/>
    <p:sldId id="367" r:id="rId55"/>
    <p:sldId id="366" r:id="rId56"/>
    <p:sldId id="365" r:id="rId57"/>
    <p:sldId id="364" r:id="rId58"/>
    <p:sldId id="363" r:id="rId59"/>
    <p:sldId id="379" r:id="rId60"/>
    <p:sldId id="378" r:id="rId61"/>
    <p:sldId id="377" r:id="rId62"/>
    <p:sldId id="376" r:id="rId63"/>
    <p:sldId id="375" r:id="rId64"/>
    <p:sldId id="374" r:id="rId65"/>
    <p:sldId id="373" r:id="rId66"/>
    <p:sldId id="372" r:id="rId67"/>
    <p:sldId id="371" r:id="rId68"/>
    <p:sldId id="370" r:id="rId69"/>
    <p:sldId id="369" r:id="rId70"/>
    <p:sldId id="368" r:id="rId71"/>
    <p:sldId id="324" r:id="rId72"/>
    <p:sldId id="325" r:id="rId73"/>
    <p:sldId id="326" r:id="rId74"/>
    <p:sldId id="327" r:id="rId75"/>
    <p:sldId id="328" r:id="rId76"/>
    <p:sldId id="302"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46" r:id="rId95"/>
    <p:sldId id="347" r:id="rId96"/>
    <p:sldId id="348" r:id="rId97"/>
    <p:sldId id="349" r:id="rId98"/>
    <p:sldId id="350" r:id="rId99"/>
    <p:sldId id="351" r:id="rId100"/>
    <p:sldId id="352" r:id="rId101"/>
    <p:sldId id="353" r:id="rId102"/>
    <p:sldId id="354" r:id="rId103"/>
    <p:sldId id="355" r:id="rId104"/>
    <p:sldId id="356" r:id="rId105"/>
    <p:sldId id="357" r:id="rId106"/>
    <p:sldId id="358" r:id="rId107"/>
    <p:sldId id="359" r:id="rId108"/>
    <p:sldId id="360" r:id="rId109"/>
    <p:sldId id="361" r:id="rId110"/>
    <p:sldId id="362" r:id="rId111"/>
    <p:sldId id="299" r:id="rId11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14" roundtripDataSignature="AMtx7mg8naP4E/JdF8zQ0RxiwBbVOne8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Stych" initials="PS" lastIdx="18" clrIdx="0">
    <p:extLst>
      <p:ext uri="{19B8F6BF-5375-455C-9EA6-DF929625EA0E}">
        <p15:presenceInfo xmlns:p15="http://schemas.microsoft.com/office/powerpoint/2012/main" userId="4498c3c78672305e" providerId="Windows Live"/>
      </p:ext>
    </p:extLst>
  </p:cmAuthor>
  <p:cmAuthor id="2" name="Bina Bhardwaj" initials="" lastIdx="4" clrIdx="1"/>
  <p:cmAuthor id="3" name="Paul Mackay" initials="PM" lastIdx="3" clrIdx="2">
    <p:extLst>
      <p:ext uri="{19B8F6BF-5375-455C-9EA6-DF929625EA0E}">
        <p15:presenceInfo xmlns:p15="http://schemas.microsoft.com/office/powerpoint/2012/main" userId="S::pmackay@windsor-forest.ac.uk::9a906cdc-12c0-4a4f-ab63-821e2372beec" providerId="AD"/>
      </p:ext>
    </p:extLst>
  </p:cmAuthor>
  <p:cmAuthor id="4" name="Editor" initials="Ed" lastIdx="6" clrIdx="3">
    <p:extLst>
      <p:ext uri="{19B8F6BF-5375-455C-9EA6-DF929625EA0E}">
        <p15:presenceInfo xmlns:p15="http://schemas.microsoft.com/office/powerpoint/2012/main" userId="Editor" providerId="None"/>
      </p:ext>
    </p:extLst>
  </p:cmAuthor>
  <p:cmAuthor id="5" name="Bina Bhardwaj" initials="BB" lastIdx="1" clrIdx="4">
    <p:extLst>
      <p:ext uri="{19B8F6BF-5375-455C-9EA6-DF929625EA0E}">
        <p15:presenceInfo xmlns:p15="http://schemas.microsoft.com/office/powerpoint/2012/main" userId="S::bbhardwaj@windsor-forest.ac.uk::8a30ea8f-b99d-4dc9-a6b2-da6db3093d3a" providerId="AD"/>
      </p:ext>
    </p:extLst>
  </p:cmAuthor>
  <p:cmAuthor id="6" name="Sharon Moore" initials="SM" lastIdx="1" clrIdx="5">
    <p:extLst>
      <p:ext uri="{19B8F6BF-5375-455C-9EA6-DF929625EA0E}">
        <p15:presenceInfo xmlns:p15="http://schemas.microsoft.com/office/powerpoint/2012/main" userId="11e493e1b663773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ED7E68-59A8-4C00-880A-B255E117413B}">
  <a:tblStyle styleId="{DDED7E68-59A8-4C00-880A-B255E117413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7DC890C-2EA9-4778-906F-EAC526E812B4}" styleName="Table_1">
    <a:wholeTbl>
      <a:tcTxStyle b="off" i="off">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C520461-0D67-40EA-8D7E-8D8D842387A2}"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C93FED0-7748-4A05-8EA6-5EB0B7E6CFFC}"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3" autoAdjust="0"/>
    <p:restoredTop sz="86467" autoAdjust="0"/>
  </p:normalViewPr>
  <p:slideViewPr>
    <p:cSldViewPr snapToGrid="0">
      <p:cViewPr varScale="1">
        <p:scale>
          <a:sx n="118" d="100"/>
          <a:sy n="118" d="100"/>
        </p:scale>
        <p:origin x="108" y="234"/>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outlineViewPr>
    <p:cViewPr>
      <p:scale>
        <a:sx n="33" d="100"/>
        <a:sy n="33" d="100"/>
      </p:scale>
      <p:origin x="0" y="-169540"/>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viewProps" Target="view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customschemas.google.com/relationships/presentationmetadata" Target="metadata"/><Relationship Id="rId119"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commentAuthors" Target="commentAuthor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s>
</file>

<file path=ppt/charts/_rels/chart1.xml.rels><?xml version="1.0" encoding="UTF-8" standalone="yes"?>
<Relationships xmlns="http://schemas.openxmlformats.org/package/2006/relationships"><Relationship Id="rId3" Type="http://schemas.openxmlformats.org/officeDocument/2006/relationships/oleObject" Target="file:///\\str-fil-stf-01\homedir$\pmackay\My%20Settings\Desktop\TRIP\lessons%206_10\pH%20curv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conductivity curve for NaOH and hydrochloric acid</a:t>
            </a:r>
          </a:p>
        </c:rich>
      </c:tx>
      <c:layout>
        <c:manualLayout>
          <c:xMode val="edge"/>
          <c:yMode val="edge"/>
          <c:x val="0.18966830448483402"/>
          <c:y val="3.306564528633749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'conductivity example'!$B$1</c:f>
              <c:strCache>
                <c:ptCount val="1"/>
                <c:pt idx="0">
                  <c:v>conductivity, mS/cm</c:v>
                </c:pt>
              </c:strCache>
            </c:strRef>
          </c:tx>
          <c:spPr>
            <a:ln w="381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power"/>
            <c:dispRSqr val="0"/>
            <c:dispEq val="0"/>
          </c:trendline>
          <c:xVal>
            <c:numRef>
              <c:f>'conductivity example'!$A$2:$A$20</c:f>
              <c:numCache>
                <c:formatCode>General</c:formatCode>
                <c:ptCount val="19"/>
                <c:pt idx="0">
                  <c:v>0</c:v>
                </c:pt>
                <c:pt idx="1">
                  <c:v>10</c:v>
                </c:pt>
                <c:pt idx="2">
                  <c:v>20</c:v>
                </c:pt>
                <c:pt idx="3">
                  <c:v>30</c:v>
                </c:pt>
                <c:pt idx="4">
                  <c:v>40</c:v>
                </c:pt>
                <c:pt idx="5">
                  <c:v>50</c:v>
                </c:pt>
                <c:pt idx="6">
                  <c:v>60</c:v>
                </c:pt>
              </c:numCache>
            </c:numRef>
          </c:xVal>
          <c:yVal>
            <c:numRef>
              <c:f>'conductivity example'!$B$2:$B$20</c:f>
              <c:numCache>
                <c:formatCode>General</c:formatCode>
                <c:ptCount val="19"/>
                <c:pt idx="0">
                  <c:v>1.4</c:v>
                </c:pt>
                <c:pt idx="1">
                  <c:v>1</c:v>
                </c:pt>
                <c:pt idx="2">
                  <c:v>0.6</c:v>
                </c:pt>
                <c:pt idx="3">
                  <c:v>0.45</c:v>
                </c:pt>
                <c:pt idx="4">
                  <c:v>0.8</c:v>
                </c:pt>
                <c:pt idx="5">
                  <c:v>1.1000000000000001</c:v>
                </c:pt>
                <c:pt idx="6">
                  <c:v>1.3</c:v>
                </c:pt>
              </c:numCache>
            </c:numRef>
          </c:yVal>
          <c:smooth val="0"/>
          <c:extLst>
            <c:ext xmlns:c16="http://schemas.microsoft.com/office/drawing/2014/chart" uri="{C3380CC4-5D6E-409C-BE32-E72D297353CC}">
              <c16:uniqueId val="{00000001-09E7-467B-A5E6-557E073CB8F5}"/>
            </c:ext>
          </c:extLst>
        </c:ser>
        <c:dLbls>
          <c:showLegendKey val="0"/>
          <c:showVal val="0"/>
          <c:showCatName val="0"/>
          <c:showSerName val="0"/>
          <c:showPercent val="0"/>
          <c:showBubbleSize val="0"/>
        </c:dLbls>
        <c:axId val="1743578144"/>
        <c:axId val="1687225008"/>
      </c:scatterChart>
      <c:valAx>
        <c:axId val="1743578144"/>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Volume acid, moldm</a:t>
                </a:r>
                <a:r>
                  <a:rPr lang="en-US" baseline="30000"/>
                  <a:t>-3</a:t>
                </a:r>
                <a:r>
                  <a:rPr lang="en-US"/>
                  <a:t>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87225008"/>
        <c:crosses val="autoZero"/>
        <c:crossBetween val="midCat"/>
      </c:valAx>
      <c:valAx>
        <c:axId val="168722500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conductivity, mS/min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4357814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2a118d7b111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g2a118d7b111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7" name="Google Shape;617;g2a118d7b111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a118d7b11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2a118d7b111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9" name="Google Shape;629;g2a118d7b111_0_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2a118d7b11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g2a118d7b111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g2a118d7b111_0_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a118d7b111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2a118d7b111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g2a118d7b111_0_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2a118d7b111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g2a118d7b111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9" name="Google Shape;659;g2a118d7b111_0_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b4342054c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g2b4342054c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g2b4342054ca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2b4342054c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g2b4342054ca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g2b4342054ca_0_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b4342054ca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4" name="Google Shape;714;g2b4342054ca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g2b4342054ca_0_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8"/>
        <p:cNvGrpSpPr/>
        <p:nvPr/>
      </p:nvGrpSpPr>
      <p:grpSpPr>
        <a:xfrm>
          <a:off x="0" y="0"/>
          <a:ext cx="0" cy="0"/>
          <a:chOff x="0" y="0"/>
          <a:chExt cx="0" cy="0"/>
        </a:xfrm>
      </p:grpSpPr>
      <p:sp>
        <p:nvSpPr>
          <p:cNvPr id="729" name="Google Shape;729;g2b4342054ca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0" name="Google Shape;730;g2b4342054ca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1" name="Google Shape;731;g2b4342054ca_0_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2b4342054ca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g2b4342054ca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52" name="Google Shape;752;g2b4342054ca_0_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2b4342054ca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3" name="Google Shape;763;g2b4342054ca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4" name="Google Shape;764;g2b4342054ca_0_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b4342054ca_0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2" name="Google Shape;772;g2b4342054ca_0_5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3" name="Google Shape;773;g2b4342054ca_0_5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2b4342054ca_0_6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g2b4342054ca_0_60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80" name="Google Shape;780;g2b4342054ca_0_60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2b4342054ca_0_6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g2b4342054ca_0_6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0" name="Google Shape;800;g2b4342054ca_0_6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b4342054ca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g2b4342054ca_0_6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5" name="Google Shape;825;g2b4342054ca_0_6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2b4342054ca_0_1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3" name="Google Shape;833;g2b4342054ca_0_11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4" name="Google Shape;834;g2b4342054ca_0_11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2b4342054ca_0_1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5" name="Google Shape;885;g2b4342054ca_0_11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6" name="Google Shape;886;g2b4342054ca_0_11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2b4342054ca_0_1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4" name="Google Shape;894;g2b4342054ca_0_12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5" name="Google Shape;895;g2b4342054ca_0_12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b4342054ca_0_1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g2b4342054ca_0_12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4" name="Google Shape;904;g2b4342054ca_0_12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b4342054ca_0_1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g2b4342054ca_0_12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4" name="Google Shape;904;g2b4342054ca_0_12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extLst>
      <p:ext uri="{BB962C8B-B14F-4D97-AF65-F5344CB8AC3E}">
        <p14:creationId xmlns:p14="http://schemas.microsoft.com/office/powerpoint/2010/main" val="4185076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9" name="Google Shape;52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2b4342054ca_0_1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g2b4342054ca_0_12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4" name="Google Shape;904;g2b4342054ca_0_12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43</a:t>
            </a:fld>
            <a:endParaRPr/>
          </a:p>
        </p:txBody>
      </p:sp>
    </p:spTree>
    <p:extLst>
      <p:ext uri="{BB962C8B-B14F-4D97-AF65-F5344CB8AC3E}">
        <p14:creationId xmlns:p14="http://schemas.microsoft.com/office/powerpoint/2010/main" val="3982889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2b44e4428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2" name="Google Shape;912;g2b44e4428e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3" name="Google Shape;913;g2b44e4428ef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44</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2b44e4428e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9" name="Google Shape;919;g2b44e4428ef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0" name="Google Shape;920;g2b44e4428ef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Google Shape;946;g2b44e4428ef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7" name="Google Shape;947;g2b44e4428ef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8" name="Google Shape;948;g2b44e4428ef_0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b3798d3fc0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2b3798d3fc0_0_6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2b3798d3fc0_0_6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51</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b5007d76f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2b5007d76f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g2b5007d76f2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52</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b3798d3fc0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b3798d3fc0_0_6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g2b3798d3fc0_0_6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53</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2b3a0c32bb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2b3a0c32bb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g2b3a0c32bb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54</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bda4138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2bda41389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g2bda413898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55</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b3798d3fc0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2b3798d3fc0_0_6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2b3798d3fc0_0_6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40" name="Google Shape;54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b5007d76f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2b5007d76f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g2b5007d76f2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57</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b3a0c32bb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g2b3a0c32bb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2" name="Google Shape;592;g2b3a0c32bb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58</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g2b4342054ca_0_1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5" name="Google Shape;885;g2b4342054ca_0_11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6" name="Google Shape;886;g2b4342054ca_0_119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b75dfe186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2b75dfe1865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g2b75dfe1865_0_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60</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b3798d3fc0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b3798d3fc0_0_6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g2b3798d3fc0_0_6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61</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b75dfe1865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2b75dfe1865_0_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6" name="Google Shape;626;g2b75dfe1865_0_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62</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2b76fe398d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g2b76fe398d7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38" name="Google Shape;638;g2b76fe398d7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64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2b75dfe1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g2b75dfe1865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g2b75dfe1865_0_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65</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b75dfe186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g2b75dfe1865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g2b75dfe1865_0_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66</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2b76fe398d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g2b76fe398d7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38" name="Google Shape;638;g2b76fe398d7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67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85234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b3798d3fc0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2b3798d3fc0_0_6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54" name="Google Shape;554;g2b3798d3fc0_0_6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68</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b3798d3fc0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b3798d3fc0_0_6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g2b3798d3fc0_0_6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70</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2b75dfe1865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g2b75dfe1865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g2b75dfe1865_0_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71</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bda4138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2bda41389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g2bda413898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72</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b3798d3fc0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2b3798d3fc0_0_6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2b3798d3fc0_0_6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73</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b5007d76f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2b5007d76f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g2b5007d76f2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74</a:t>
            </a:fld>
            <a:endParaRPr/>
          </a:p>
        </p:txBody>
      </p:sp>
    </p:spTree>
    <p:extLst>
      <p:ext uri="{BB962C8B-B14F-4D97-AF65-F5344CB8AC3E}">
        <p14:creationId xmlns:p14="http://schemas.microsoft.com/office/powerpoint/2010/main" val="193633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b5007d76f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2b5007d76f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g2b5007d76f2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75</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b3798d3fc0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b3798d3fc0_0_6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g2b3798d3fc0_0_6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76</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b3798d3fc0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b3798d3fc0_0_6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g2b3798d3fc0_0_6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77</a:t>
            </a:fld>
            <a:endParaRPr/>
          </a:p>
        </p:txBody>
      </p:sp>
    </p:spTree>
    <p:extLst>
      <p:ext uri="{BB962C8B-B14F-4D97-AF65-F5344CB8AC3E}">
        <p14:creationId xmlns:p14="http://schemas.microsoft.com/office/powerpoint/2010/main" val="34000906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g2b76fe398d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g2b76fe398d7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38" name="Google Shape;638;g2b76fe398d7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81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2a118d7b11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g2a118d7b111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g2a118d7b111_0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b3798d3fc0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2b3798d3fc0_0_6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2b3798d3fc0_0_6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82</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bda4138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2bda41389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g2bda413898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86</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b3798d3fc0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2b3798d3fc0_0_6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2b3798d3fc0_0_6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87</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bda4138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2bda41389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g2bda413898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91</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b3798d3fc0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2b3798d3fc0_0_6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54" name="Google Shape;554;g2b3798d3fc0_0_6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92</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2b5007d76f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2b5007d76f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g2b5007d76f2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93</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b3798d3fc0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g2b3798d3fc0_0_6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g2b3798d3fc0_0_6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94</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2b3798d3fc0_0_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g2b3798d3fc0_0_7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9" name="Google Shape;579;g2b3798d3fc0_0_7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95</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2b3a0c32bb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1" name="Google Shape;591;g2b3a0c32bb9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2" name="Google Shape;592;g2b3a0c32bb9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96</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b75dfe186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1" name="Google Shape;661;g2b75dfe1865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2" name="Google Shape;662;g2b75dfe1865_0_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97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a118d7b11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g2a118d7b111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5" name="Google Shape;585;g2a118d7b111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b3798d3fc0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2b3798d3fc0_0_6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2b3798d3fc0_0_6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bda4138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2bda41389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g2bda413898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103</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b3798d3fc0_0_6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2b3798d3fc0_0_6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2b3798d3fc0_0_6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104</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bda4138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2bda413898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g2bda4138989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107</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6" name="Google Shape;95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7" name="Google Shape;95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3" name="Google Shape;59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a118d7b11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2a118d7b111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g2a118d7b111_0_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etfoundation.co.uk/"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_Title Slide Option 2">
  <p:cSld name="3_Title Slide Option 2">
    <p:bg>
      <p:bgPr>
        <a:solidFill>
          <a:srgbClr val="E51C41"/>
        </a:solidFill>
        <a:effectLst/>
      </p:bgPr>
    </p:bg>
    <p:spTree>
      <p:nvGrpSpPr>
        <p:cNvPr id="1" name="Shape 14"/>
        <p:cNvGrpSpPr/>
        <p:nvPr/>
      </p:nvGrpSpPr>
      <p:grpSpPr>
        <a:xfrm>
          <a:off x="0" y="0"/>
          <a:ext cx="0" cy="0"/>
          <a:chOff x="0" y="0"/>
          <a:chExt cx="0" cy="0"/>
        </a:xfrm>
      </p:grpSpPr>
      <p:sp>
        <p:nvSpPr>
          <p:cNvPr id="15" name="Google Shape;15;p10"/>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16" name="Google Shape;16;p10" descr="Education and Training Foundation"/>
          <p:cNvPicPr preferRelativeResize="0"/>
          <p:nvPr/>
        </p:nvPicPr>
        <p:blipFill rotWithShape="1">
          <a:blip r:embed="rId2">
            <a:alphaModFix/>
          </a:blip>
          <a:srcRect/>
          <a:stretch/>
        </p:blipFill>
        <p:spPr>
          <a:xfrm>
            <a:off x="251520" y="191841"/>
            <a:ext cx="859828" cy="456808"/>
          </a:xfrm>
          <a:prstGeom prst="rect">
            <a:avLst/>
          </a:prstGeom>
          <a:noFill/>
          <a:ln>
            <a:noFill/>
          </a:ln>
        </p:spPr>
      </p:pic>
      <p:pic>
        <p:nvPicPr>
          <p:cNvPr id="17" name="Google Shape;17;p10" descr="T Levels Professional Development"/>
          <p:cNvPicPr preferRelativeResize="0"/>
          <p:nvPr/>
        </p:nvPicPr>
        <p:blipFill rotWithShape="1">
          <a:blip r:embed="rId3">
            <a:alphaModFix/>
          </a:blip>
          <a:srcRect/>
          <a:stretch/>
        </p:blipFill>
        <p:spPr>
          <a:xfrm>
            <a:off x="7236296" y="160864"/>
            <a:ext cx="1656184" cy="538678"/>
          </a:xfrm>
          <a:prstGeom prst="rect">
            <a:avLst/>
          </a:prstGeom>
          <a:noFill/>
          <a:ln>
            <a:noFill/>
          </a:ln>
        </p:spPr>
      </p:pic>
      <p:sp>
        <p:nvSpPr>
          <p:cNvPr id="18" name="Google Shape;18;p10"/>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10"/>
          <p:cNvSpPr txBox="1">
            <a:spLocks noGrp="1"/>
          </p:cNvSpPr>
          <p:nvPr>
            <p:ph type="ctrTitle"/>
          </p:nvPr>
        </p:nvSpPr>
        <p:spPr>
          <a:xfrm>
            <a:off x="3888720" y="2221200"/>
            <a:ext cx="4967280" cy="1242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0"/>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 name="Google Shape;21;p10"/>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10"/>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Slide Option 5 Green">
  <p:cSld name="4_Title Slide Option 5 Green">
    <p:spTree>
      <p:nvGrpSpPr>
        <p:cNvPr id="1" name="Shape 86"/>
        <p:cNvGrpSpPr/>
        <p:nvPr/>
      </p:nvGrpSpPr>
      <p:grpSpPr>
        <a:xfrm>
          <a:off x="0" y="0"/>
          <a:ext cx="0" cy="0"/>
          <a:chOff x="0" y="0"/>
          <a:chExt cx="0" cy="0"/>
        </a:xfrm>
      </p:grpSpPr>
      <p:pic>
        <p:nvPicPr>
          <p:cNvPr id="87" name="Google Shape;87;p19"/>
          <p:cNvPicPr preferRelativeResize="0"/>
          <p:nvPr/>
        </p:nvPicPr>
        <p:blipFill rotWithShape="1">
          <a:blip r:embed="rId2">
            <a:alphaModFix/>
          </a:blip>
          <a:srcRect l="14149" t="6208" r="2313" b="23312"/>
          <a:stretch/>
        </p:blipFill>
        <p:spPr>
          <a:xfrm>
            <a:off x="0" y="14482"/>
            <a:ext cx="9144000" cy="5137931"/>
          </a:xfrm>
          <a:prstGeom prst="rect">
            <a:avLst/>
          </a:prstGeom>
          <a:noFill/>
          <a:ln>
            <a:noFill/>
          </a:ln>
        </p:spPr>
      </p:pic>
      <p:sp>
        <p:nvSpPr>
          <p:cNvPr id="88" name="Google Shape;88;p19"/>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89" name="Google Shape;89;p19"/>
          <p:cNvPicPr preferRelativeResize="0"/>
          <p:nvPr/>
        </p:nvPicPr>
        <p:blipFill rotWithShape="1">
          <a:blip r:embed="rId3">
            <a:alphaModFix/>
          </a:blip>
          <a:srcRect/>
          <a:stretch/>
        </p:blipFill>
        <p:spPr>
          <a:xfrm>
            <a:off x="251520" y="192643"/>
            <a:ext cx="859827" cy="455202"/>
          </a:xfrm>
          <a:prstGeom prst="rect">
            <a:avLst/>
          </a:prstGeom>
          <a:noFill/>
          <a:ln>
            <a:noFill/>
          </a:ln>
        </p:spPr>
      </p:pic>
      <p:pic>
        <p:nvPicPr>
          <p:cNvPr id="90" name="Google Shape;90;p19"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91" name="Google Shape;91;p19"/>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19"/>
          <p:cNvSpPr txBox="1">
            <a:spLocks noGrp="1"/>
          </p:cNvSpPr>
          <p:nvPr>
            <p:ph type="ctrTitle"/>
          </p:nvPr>
        </p:nvSpPr>
        <p:spPr>
          <a:xfrm>
            <a:off x="3888720" y="2221200"/>
            <a:ext cx="4967280" cy="12420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9"/>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4" name="Google Shape;94;p19"/>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5" name="Google Shape;95;p19"/>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Slide Option 1 Red (Locked)">
  <p:cSld name="5_Title Slide Option 1 Red (Locked)">
    <p:spTree>
      <p:nvGrpSpPr>
        <p:cNvPr id="1" name="Shape 96"/>
        <p:cNvGrpSpPr/>
        <p:nvPr/>
      </p:nvGrpSpPr>
      <p:grpSpPr>
        <a:xfrm>
          <a:off x="0" y="0"/>
          <a:ext cx="0" cy="0"/>
          <a:chOff x="0" y="0"/>
          <a:chExt cx="0" cy="0"/>
        </a:xfrm>
      </p:grpSpPr>
      <p:pic>
        <p:nvPicPr>
          <p:cNvPr id="97" name="Google Shape;97;p20"/>
          <p:cNvPicPr preferRelativeResize="0"/>
          <p:nvPr/>
        </p:nvPicPr>
        <p:blipFill rotWithShape="1">
          <a:blip r:embed="rId2">
            <a:alphaModFix/>
          </a:blip>
          <a:srcRect l="9687" r="15780" b="1945"/>
          <a:stretch/>
        </p:blipFill>
        <p:spPr>
          <a:xfrm>
            <a:off x="1" y="416940"/>
            <a:ext cx="9144000" cy="4747098"/>
          </a:xfrm>
          <a:prstGeom prst="rect">
            <a:avLst/>
          </a:prstGeom>
          <a:noFill/>
          <a:ln>
            <a:noFill/>
          </a:ln>
        </p:spPr>
      </p:pic>
      <p:sp>
        <p:nvSpPr>
          <p:cNvPr id="98" name="Google Shape;98;p20"/>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99" name="Google Shape;99;p20" descr="Education and Training Foundation"/>
          <p:cNvPicPr preferRelativeResize="0"/>
          <p:nvPr/>
        </p:nvPicPr>
        <p:blipFill rotWithShape="1">
          <a:blip r:embed="rId3">
            <a:alphaModFix/>
          </a:blip>
          <a:srcRect/>
          <a:stretch/>
        </p:blipFill>
        <p:spPr>
          <a:xfrm>
            <a:off x="251520" y="191841"/>
            <a:ext cx="859828" cy="456808"/>
          </a:xfrm>
          <a:prstGeom prst="rect">
            <a:avLst/>
          </a:prstGeom>
          <a:noFill/>
          <a:ln>
            <a:noFill/>
          </a:ln>
        </p:spPr>
      </p:pic>
      <p:pic>
        <p:nvPicPr>
          <p:cNvPr id="100" name="Google Shape;100;p20"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101" name="Google Shape;101;p20"/>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2" name="Google Shape;102;p20"/>
          <p:cNvSpPr txBox="1">
            <a:spLocks noGrp="1"/>
          </p:cNvSpPr>
          <p:nvPr>
            <p:ph type="ctrTitle"/>
          </p:nvPr>
        </p:nvSpPr>
        <p:spPr>
          <a:xfrm>
            <a:off x="3888720" y="2221200"/>
            <a:ext cx="4967280" cy="1242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0"/>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04" name="Google Shape;104;p20"/>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5" name="Google Shape;105;p20"/>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Slide Option 2 Yellow ">
  <p:cSld name="5_Title Slide Option 2 Yellow ">
    <p:spTree>
      <p:nvGrpSpPr>
        <p:cNvPr id="1" name="Shape 106"/>
        <p:cNvGrpSpPr/>
        <p:nvPr/>
      </p:nvGrpSpPr>
      <p:grpSpPr>
        <a:xfrm>
          <a:off x="0" y="0"/>
          <a:ext cx="0" cy="0"/>
          <a:chOff x="0" y="0"/>
          <a:chExt cx="0" cy="0"/>
        </a:xfrm>
      </p:grpSpPr>
      <p:pic>
        <p:nvPicPr>
          <p:cNvPr id="107" name="Google Shape;107;p21"/>
          <p:cNvPicPr preferRelativeResize="0"/>
          <p:nvPr/>
        </p:nvPicPr>
        <p:blipFill rotWithShape="1">
          <a:blip r:embed="rId2">
            <a:alphaModFix/>
          </a:blip>
          <a:srcRect l="9687" r="15780" b="1945"/>
          <a:stretch/>
        </p:blipFill>
        <p:spPr>
          <a:xfrm>
            <a:off x="1" y="416940"/>
            <a:ext cx="9144000" cy="4747098"/>
          </a:xfrm>
          <a:prstGeom prst="rect">
            <a:avLst/>
          </a:prstGeom>
          <a:noFill/>
          <a:ln>
            <a:noFill/>
          </a:ln>
        </p:spPr>
      </p:pic>
      <p:sp>
        <p:nvSpPr>
          <p:cNvPr id="108" name="Google Shape;108;p21"/>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109" name="Google Shape;109;p21"/>
          <p:cNvPicPr preferRelativeResize="0"/>
          <p:nvPr/>
        </p:nvPicPr>
        <p:blipFill rotWithShape="1">
          <a:blip r:embed="rId3">
            <a:alphaModFix/>
          </a:blip>
          <a:srcRect/>
          <a:stretch/>
        </p:blipFill>
        <p:spPr>
          <a:xfrm>
            <a:off x="251520" y="192643"/>
            <a:ext cx="859828" cy="455203"/>
          </a:xfrm>
          <a:prstGeom prst="rect">
            <a:avLst/>
          </a:prstGeom>
          <a:noFill/>
          <a:ln>
            <a:noFill/>
          </a:ln>
        </p:spPr>
      </p:pic>
      <p:pic>
        <p:nvPicPr>
          <p:cNvPr id="110" name="Google Shape;110;p21"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111" name="Google Shape;111;p21"/>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2" name="Google Shape;112;p21"/>
          <p:cNvSpPr txBox="1">
            <a:spLocks noGrp="1"/>
          </p:cNvSpPr>
          <p:nvPr>
            <p:ph type="ctrTitle"/>
          </p:nvPr>
        </p:nvSpPr>
        <p:spPr>
          <a:xfrm>
            <a:off x="3888720" y="2221200"/>
            <a:ext cx="4967280" cy="12420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1"/>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14" name="Google Shape;114;p21"/>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5" name="Google Shape;115;p21"/>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Title Slide Option 3 Purple">
  <p:cSld name="5_Title Slide Option 3 Purple">
    <p:spTree>
      <p:nvGrpSpPr>
        <p:cNvPr id="1" name="Shape 116"/>
        <p:cNvGrpSpPr/>
        <p:nvPr/>
      </p:nvGrpSpPr>
      <p:grpSpPr>
        <a:xfrm>
          <a:off x="0" y="0"/>
          <a:ext cx="0" cy="0"/>
          <a:chOff x="0" y="0"/>
          <a:chExt cx="0" cy="0"/>
        </a:xfrm>
      </p:grpSpPr>
      <p:pic>
        <p:nvPicPr>
          <p:cNvPr id="117" name="Google Shape;117;p22"/>
          <p:cNvPicPr preferRelativeResize="0"/>
          <p:nvPr/>
        </p:nvPicPr>
        <p:blipFill rotWithShape="1">
          <a:blip r:embed="rId2">
            <a:alphaModFix/>
          </a:blip>
          <a:srcRect l="9687" r="15780" b="1945"/>
          <a:stretch/>
        </p:blipFill>
        <p:spPr>
          <a:xfrm>
            <a:off x="1" y="416940"/>
            <a:ext cx="9144000" cy="4747098"/>
          </a:xfrm>
          <a:prstGeom prst="rect">
            <a:avLst/>
          </a:prstGeom>
          <a:noFill/>
          <a:ln>
            <a:noFill/>
          </a:ln>
        </p:spPr>
      </p:pic>
      <p:sp>
        <p:nvSpPr>
          <p:cNvPr id="118" name="Google Shape;118;p22"/>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119" name="Google Shape;119;p22"/>
          <p:cNvPicPr preferRelativeResize="0"/>
          <p:nvPr/>
        </p:nvPicPr>
        <p:blipFill rotWithShape="1">
          <a:blip r:embed="rId3">
            <a:alphaModFix/>
          </a:blip>
          <a:srcRect/>
          <a:stretch/>
        </p:blipFill>
        <p:spPr>
          <a:xfrm>
            <a:off x="251520" y="192643"/>
            <a:ext cx="859827" cy="455203"/>
          </a:xfrm>
          <a:prstGeom prst="rect">
            <a:avLst/>
          </a:prstGeom>
          <a:noFill/>
          <a:ln>
            <a:noFill/>
          </a:ln>
        </p:spPr>
      </p:pic>
      <p:pic>
        <p:nvPicPr>
          <p:cNvPr id="120" name="Google Shape;120;p22"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121" name="Google Shape;121;p22"/>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2" name="Google Shape;122;p22"/>
          <p:cNvSpPr txBox="1">
            <a:spLocks noGrp="1"/>
          </p:cNvSpPr>
          <p:nvPr>
            <p:ph type="ctrTitle"/>
          </p:nvPr>
        </p:nvSpPr>
        <p:spPr>
          <a:xfrm>
            <a:off x="3888720" y="2221200"/>
            <a:ext cx="4967280" cy="12420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2"/>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24" name="Google Shape;124;p22"/>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5" name="Google Shape;125;p22"/>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5_Title Slide Option 4 Blue">
  <p:cSld name="5_Title Slide Option 4 Blue">
    <p:spTree>
      <p:nvGrpSpPr>
        <p:cNvPr id="1" name="Shape 126"/>
        <p:cNvGrpSpPr/>
        <p:nvPr/>
      </p:nvGrpSpPr>
      <p:grpSpPr>
        <a:xfrm>
          <a:off x="0" y="0"/>
          <a:ext cx="0" cy="0"/>
          <a:chOff x="0" y="0"/>
          <a:chExt cx="0" cy="0"/>
        </a:xfrm>
      </p:grpSpPr>
      <p:pic>
        <p:nvPicPr>
          <p:cNvPr id="127" name="Google Shape;127;p23"/>
          <p:cNvPicPr preferRelativeResize="0"/>
          <p:nvPr/>
        </p:nvPicPr>
        <p:blipFill rotWithShape="1">
          <a:blip r:embed="rId2">
            <a:alphaModFix/>
          </a:blip>
          <a:srcRect l="9687" r="15780" b="1945"/>
          <a:stretch/>
        </p:blipFill>
        <p:spPr>
          <a:xfrm>
            <a:off x="1" y="416940"/>
            <a:ext cx="9144000" cy="4747098"/>
          </a:xfrm>
          <a:prstGeom prst="rect">
            <a:avLst/>
          </a:prstGeom>
          <a:noFill/>
          <a:ln>
            <a:noFill/>
          </a:ln>
        </p:spPr>
      </p:pic>
      <p:sp>
        <p:nvSpPr>
          <p:cNvPr id="128" name="Google Shape;128;p23"/>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129" name="Google Shape;129;p23"/>
          <p:cNvPicPr preferRelativeResize="0"/>
          <p:nvPr/>
        </p:nvPicPr>
        <p:blipFill rotWithShape="1">
          <a:blip r:embed="rId3">
            <a:alphaModFix/>
          </a:blip>
          <a:srcRect/>
          <a:stretch/>
        </p:blipFill>
        <p:spPr>
          <a:xfrm>
            <a:off x="251520" y="192643"/>
            <a:ext cx="859827" cy="455202"/>
          </a:xfrm>
          <a:prstGeom prst="rect">
            <a:avLst/>
          </a:prstGeom>
          <a:noFill/>
          <a:ln>
            <a:noFill/>
          </a:ln>
        </p:spPr>
      </p:pic>
      <p:pic>
        <p:nvPicPr>
          <p:cNvPr id="130" name="Google Shape;130;p23"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131" name="Google Shape;131;p23"/>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2" name="Google Shape;132;p23"/>
          <p:cNvSpPr txBox="1">
            <a:spLocks noGrp="1"/>
          </p:cNvSpPr>
          <p:nvPr>
            <p:ph type="ctrTitle"/>
          </p:nvPr>
        </p:nvSpPr>
        <p:spPr>
          <a:xfrm>
            <a:off x="3888720" y="2221200"/>
            <a:ext cx="4967280" cy="12420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3"/>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34" name="Google Shape;134;p23"/>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5" name="Google Shape;135;p23"/>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Title Slide Option 5 Green">
  <p:cSld name="5_Title Slide Option 5 Green">
    <p:spTree>
      <p:nvGrpSpPr>
        <p:cNvPr id="1" name="Shape 136"/>
        <p:cNvGrpSpPr/>
        <p:nvPr/>
      </p:nvGrpSpPr>
      <p:grpSpPr>
        <a:xfrm>
          <a:off x="0" y="0"/>
          <a:ext cx="0" cy="0"/>
          <a:chOff x="0" y="0"/>
          <a:chExt cx="0" cy="0"/>
        </a:xfrm>
      </p:grpSpPr>
      <p:pic>
        <p:nvPicPr>
          <p:cNvPr id="137" name="Google Shape;137;p24"/>
          <p:cNvPicPr preferRelativeResize="0"/>
          <p:nvPr/>
        </p:nvPicPr>
        <p:blipFill rotWithShape="1">
          <a:blip r:embed="rId2">
            <a:alphaModFix/>
          </a:blip>
          <a:srcRect l="9687" r="15780" b="1945"/>
          <a:stretch/>
        </p:blipFill>
        <p:spPr>
          <a:xfrm>
            <a:off x="1" y="416940"/>
            <a:ext cx="9144000" cy="4747098"/>
          </a:xfrm>
          <a:prstGeom prst="rect">
            <a:avLst/>
          </a:prstGeom>
          <a:noFill/>
          <a:ln>
            <a:noFill/>
          </a:ln>
        </p:spPr>
      </p:pic>
      <p:sp>
        <p:nvSpPr>
          <p:cNvPr id="138" name="Google Shape;138;p24"/>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139" name="Google Shape;139;p24"/>
          <p:cNvPicPr preferRelativeResize="0"/>
          <p:nvPr/>
        </p:nvPicPr>
        <p:blipFill rotWithShape="1">
          <a:blip r:embed="rId3">
            <a:alphaModFix/>
          </a:blip>
          <a:srcRect/>
          <a:stretch/>
        </p:blipFill>
        <p:spPr>
          <a:xfrm>
            <a:off x="251520" y="192643"/>
            <a:ext cx="859827" cy="455202"/>
          </a:xfrm>
          <a:prstGeom prst="rect">
            <a:avLst/>
          </a:prstGeom>
          <a:noFill/>
          <a:ln>
            <a:noFill/>
          </a:ln>
        </p:spPr>
      </p:pic>
      <p:pic>
        <p:nvPicPr>
          <p:cNvPr id="140" name="Google Shape;140;p24"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141" name="Google Shape;141;p24"/>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2" name="Google Shape;142;p24"/>
          <p:cNvSpPr txBox="1">
            <a:spLocks noGrp="1"/>
          </p:cNvSpPr>
          <p:nvPr>
            <p:ph type="ctrTitle"/>
          </p:nvPr>
        </p:nvSpPr>
        <p:spPr>
          <a:xfrm>
            <a:off x="3888720" y="2221200"/>
            <a:ext cx="4967280" cy="12420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4"/>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4" name="Google Shape;144;p24"/>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5" name="Google Shape;145;p24"/>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Option 1 Red (Locked)">
  <p:cSld name="Title Slide Option 1 Red (Locked)">
    <p:spTree>
      <p:nvGrpSpPr>
        <p:cNvPr id="1" name="Shape 146"/>
        <p:cNvGrpSpPr/>
        <p:nvPr/>
      </p:nvGrpSpPr>
      <p:grpSpPr>
        <a:xfrm>
          <a:off x="0" y="0"/>
          <a:ext cx="0" cy="0"/>
          <a:chOff x="0" y="0"/>
          <a:chExt cx="0" cy="0"/>
        </a:xfrm>
      </p:grpSpPr>
      <p:pic>
        <p:nvPicPr>
          <p:cNvPr id="147" name="Google Shape;147;p25"/>
          <p:cNvPicPr preferRelativeResize="0"/>
          <p:nvPr/>
        </p:nvPicPr>
        <p:blipFill rotWithShape="1">
          <a:blip r:embed="rId2">
            <a:alphaModFix/>
          </a:blip>
          <a:srcRect l="10901" t="5503" r="21592"/>
          <a:stretch/>
        </p:blipFill>
        <p:spPr>
          <a:xfrm>
            <a:off x="0" y="0"/>
            <a:ext cx="9144000" cy="5298293"/>
          </a:xfrm>
          <a:prstGeom prst="rect">
            <a:avLst/>
          </a:prstGeom>
          <a:noFill/>
          <a:ln>
            <a:noFill/>
          </a:ln>
        </p:spPr>
      </p:pic>
      <p:sp>
        <p:nvSpPr>
          <p:cNvPr id="148" name="Google Shape;148;p25"/>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149" name="Google Shape;149;p25" descr="Education and Training Foundation"/>
          <p:cNvPicPr preferRelativeResize="0"/>
          <p:nvPr/>
        </p:nvPicPr>
        <p:blipFill rotWithShape="1">
          <a:blip r:embed="rId3">
            <a:alphaModFix/>
          </a:blip>
          <a:srcRect/>
          <a:stretch/>
        </p:blipFill>
        <p:spPr>
          <a:xfrm>
            <a:off x="251520" y="191841"/>
            <a:ext cx="859828" cy="456808"/>
          </a:xfrm>
          <a:prstGeom prst="rect">
            <a:avLst/>
          </a:prstGeom>
          <a:noFill/>
          <a:ln>
            <a:noFill/>
          </a:ln>
        </p:spPr>
      </p:pic>
      <p:pic>
        <p:nvPicPr>
          <p:cNvPr id="150" name="Google Shape;150;p25"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151" name="Google Shape;151;p25"/>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2" name="Google Shape;152;p25"/>
          <p:cNvSpPr txBox="1">
            <a:spLocks noGrp="1"/>
          </p:cNvSpPr>
          <p:nvPr>
            <p:ph type="ctrTitle"/>
          </p:nvPr>
        </p:nvSpPr>
        <p:spPr>
          <a:xfrm>
            <a:off x="3888720" y="2221200"/>
            <a:ext cx="4967280" cy="1242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5"/>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4" name="Google Shape;154;p25"/>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p25"/>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Option 2 Yellow ">
  <p:cSld name="Title Slide Option 2 Yellow ">
    <p:spTree>
      <p:nvGrpSpPr>
        <p:cNvPr id="1" name="Shape 156"/>
        <p:cNvGrpSpPr/>
        <p:nvPr/>
      </p:nvGrpSpPr>
      <p:grpSpPr>
        <a:xfrm>
          <a:off x="0" y="0"/>
          <a:ext cx="0" cy="0"/>
          <a:chOff x="0" y="0"/>
          <a:chExt cx="0" cy="0"/>
        </a:xfrm>
      </p:grpSpPr>
      <p:sp>
        <p:nvSpPr>
          <p:cNvPr id="157" name="Google Shape;157;p26"/>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158" name="Google Shape;158;p26"/>
          <p:cNvPicPr preferRelativeResize="0"/>
          <p:nvPr/>
        </p:nvPicPr>
        <p:blipFill rotWithShape="1">
          <a:blip r:embed="rId2">
            <a:alphaModFix/>
          </a:blip>
          <a:srcRect l="10901" t="5503" r="21592"/>
          <a:stretch/>
        </p:blipFill>
        <p:spPr>
          <a:xfrm>
            <a:off x="0" y="0"/>
            <a:ext cx="9144000" cy="5298293"/>
          </a:xfrm>
          <a:prstGeom prst="rect">
            <a:avLst/>
          </a:prstGeom>
          <a:noFill/>
          <a:ln>
            <a:noFill/>
          </a:ln>
        </p:spPr>
      </p:pic>
      <p:pic>
        <p:nvPicPr>
          <p:cNvPr id="159" name="Google Shape;159;p26"/>
          <p:cNvPicPr preferRelativeResize="0"/>
          <p:nvPr/>
        </p:nvPicPr>
        <p:blipFill rotWithShape="1">
          <a:blip r:embed="rId3">
            <a:alphaModFix/>
          </a:blip>
          <a:srcRect/>
          <a:stretch/>
        </p:blipFill>
        <p:spPr>
          <a:xfrm>
            <a:off x="251520" y="192643"/>
            <a:ext cx="859828" cy="455203"/>
          </a:xfrm>
          <a:prstGeom prst="rect">
            <a:avLst/>
          </a:prstGeom>
          <a:noFill/>
          <a:ln>
            <a:noFill/>
          </a:ln>
        </p:spPr>
      </p:pic>
      <p:pic>
        <p:nvPicPr>
          <p:cNvPr id="160" name="Google Shape;160;p26"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161" name="Google Shape;161;p26"/>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p26"/>
          <p:cNvSpPr txBox="1">
            <a:spLocks noGrp="1"/>
          </p:cNvSpPr>
          <p:nvPr>
            <p:ph type="ctrTitle"/>
          </p:nvPr>
        </p:nvSpPr>
        <p:spPr>
          <a:xfrm>
            <a:off x="3888720" y="2221200"/>
            <a:ext cx="4967280" cy="12420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6"/>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4" name="Google Shape;164;p26"/>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5" name="Google Shape;165;p26"/>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Option 3 Purple">
  <p:cSld name="Title Slide Option 3 Purple">
    <p:spTree>
      <p:nvGrpSpPr>
        <p:cNvPr id="1" name="Shape 166"/>
        <p:cNvGrpSpPr/>
        <p:nvPr/>
      </p:nvGrpSpPr>
      <p:grpSpPr>
        <a:xfrm>
          <a:off x="0" y="0"/>
          <a:ext cx="0" cy="0"/>
          <a:chOff x="0" y="0"/>
          <a:chExt cx="0" cy="0"/>
        </a:xfrm>
      </p:grpSpPr>
      <p:pic>
        <p:nvPicPr>
          <p:cNvPr id="167" name="Google Shape;167;p27"/>
          <p:cNvPicPr preferRelativeResize="0"/>
          <p:nvPr/>
        </p:nvPicPr>
        <p:blipFill rotWithShape="1">
          <a:blip r:embed="rId2">
            <a:alphaModFix/>
          </a:blip>
          <a:srcRect l="10901" t="5503" r="21592"/>
          <a:stretch/>
        </p:blipFill>
        <p:spPr>
          <a:xfrm>
            <a:off x="0" y="0"/>
            <a:ext cx="9144000" cy="5298293"/>
          </a:xfrm>
          <a:prstGeom prst="rect">
            <a:avLst/>
          </a:prstGeom>
          <a:noFill/>
          <a:ln>
            <a:noFill/>
          </a:ln>
        </p:spPr>
      </p:pic>
      <p:sp>
        <p:nvSpPr>
          <p:cNvPr id="168" name="Google Shape;168;p27"/>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169" name="Google Shape;169;p27"/>
          <p:cNvPicPr preferRelativeResize="0"/>
          <p:nvPr/>
        </p:nvPicPr>
        <p:blipFill rotWithShape="1">
          <a:blip r:embed="rId3">
            <a:alphaModFix/>
          </a:blip>
          <a:srcRect/>
          <a:stretch/>
        </p:blipFill>
        <p:spPr>
          <a:xfrm>
            <a:off x="251520" y="192643"/>
            <a:ext cx="859827" cy="455203"/>
          </a:xfrm>
          <a:prstGeom prst="rect">
            <a:avLst/>
          </a:prstGeom>
          <a:noFill/>
          <a:ln>
            <a:noFill/>
          </a:ln>
        </p:spPr>
      </p:pic>
      <p:pic>
        <p:nvPicPr>
          <p:cNvPr id="170" name="Google Shape;170;p27"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171" name="Google Shape;171;p27"/>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2" name="Google Shape;172;p27"/>
          <p:cNvSpPr txBox="1">
            <a:spLocks noGrp="1"/>
          </p:cNvSpPr>
          <p:nvPr>
            <p:ph type="ctrTitle"/>
          </p:nvPr>
        </p:nvSpPr>
        <p:spPr>
          <a:xfrm>
            <a:off x="3888720" y="2221200"/>
            <a:ext cx="4967280" cy="12420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7"/>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4" name="Google Shape;174;p27"/>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5" name="Google Shape;175;p27"/>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Option 4 Blue">
  <p:cSld name="Title Slide Option 4 Blue">
    <p:spTree>
      <p:nvGrpSpPr>
        <p:cNvPr id="1" name="Shape 176"/>
        <p:cNvGrpSpPr/>
        <p:nvPr/>
      </p:nvGrpSpPr>
      <p:grpSpPr>
        <a:xfrm>
          <a:off x="0" y="0"/>
          <a:ext cx="0" cy="0"/>
          <a:chOff x="0" y="0"/>
          <a:chExt cx="0" cy="0"/>
        </a:xfrm>
      </p:grpSpPr>
      <p:pic>
        <p:nvPicPr>
          <p:cNvPr id="177" name="Google Shape;177;p28"/>
          <p:cNvPicPr preferRelativeResize="0"/>
          <p:nvPr/>
        </p:nvPicPr>
        <p:blipFill rotWithShape="1">
          <a:blip r:embed="rId2">
            <a:alphaModFix/>
          </a:blip>
          <a:srcRect l="10901" t="5503" r="21592"/>
          <a:stretch/>
        </p:blipFill>
        <p:spPr>
          <a:xfrm>
            <a:off x="0" y="0"/>
            <a:ext cx="9144000" cy="5298293"/>
          </a:xfrm>
          <a:prstGeom prst="rect">
            <a:avLst/>
          </a:prstGeom>
          <a:noFill/>
          <a:ln>
            <a:noFill/>
          </a:ln>
        </p:spPr>
      </p:pic>
      <p:sp>
        <p:nvSpPr>
          <p:cNvPr id="178" name="Google Shape;178;p28"/>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179" name="Google Shape;179;p28"/>
          <p:cNvPicPr preferRelativeResize="0"/>
          <p:nvPr/>
        </p:nvPicPr>
        <p:blipFill rotWithShape="1">
          <a:blip r:embed="rId3">
            <a:alphaModFix/>
          </a:blip>
          <a:srcRect/>
          <a:stretch/>
        </p:blipFill>
        <p:spPr>
          <a:xfrm>
            <a:off x="251520" y="192643"/>
            <a:ext cx="859827" cy="455202"/>
          </a:xfrm>
          <a:prstGeom prst="rect">
            <a:avLst/>
          </a:prstGeom>
          <a:noFill/>
          <a:ln>
            <a:noFill/>
          </a:ln>
        </p:spPr>
      </p:pic>
      <p:pic>
        <p:nvPicPr>
          <p:cNvPr id="180" name="Google Shape;180;p28"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181" name="Google Shape;181;p28"/>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2" name="Google Shape;182;p28"/>
          <p:cNvSpPr txBox="1">
            <a:spLocks noGrp="1"/>
          </p:cNvSpPr>
          <p:nvPr>
            <p:ph type="ctrTitle"/>
          </p:nvPr>
        </p:nvSpPr>
        <p:spPr>
          <a:xfrm>
            <a:off x="3888720" y="2221200"/>
            <a:ext cx="4967280" cy="12420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8"/>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4" name="Google Shape;184;p28"/>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5" name="Google Shape;185;p28"/>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Divider 1">
  <p:cSld name="2_Divider 1">
    <p:bg>
      <p:bgPr>
        <a:solidFill>
          <a:srgbClr val="E51C41"/>
        </a:solidFill>
        <a:effectLst/>
      </p:bgPr>
    </p:bg>
    <p:spTree>
      <p:nvGrpSpPr>
        <p:cNvPr id="1" name="Shape 23"/>
        <p:cNvGrpSpPr/>
        <p:nvPr/>
      </p:nvGrpSpPr>
      <p:grpSpPr>
        <a:xfrm>
          <a:off x="0" y="0"/>
          <a:ext cx="0" cy="0"/>
          <a:chOff x="0" y="0"/>
          <a:chExt cx="0" cy="0"/>
        </a:xfrm>
      </p:grpSpPr>
      <p:sp>
        <p:nvSpPr>
          <p:cNvPr id="24" name="Google Shape;24;p11"/>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6" name="Google Shape;26;p11" descr="Education and Training Foundation Logo"/>
          <p:cNvPicPr preferRelativeResize="0"/>
          <p:nvPr/>
        </p:nvPicPr>
        <p:blipFill rotWithShape="1">
          <a:blip r:embed="rId2">
            <a:alphaModFix/>
          </a:blip>
          <a:srcRect/>
          <a:stretch/>
        </p:blipFill>
        <p:spPr>
          <a:xfrm>
            <a:off x="7963560" y="288832"/>
            <a:ext cx="892439" cy="472467"/>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Option 5 Green">
  <p:cSld name="Title Slide Option 5 Green">
    <p:spTree>
      <p:nvGrpSpPr>
        <p:cNvPr id="1" name="Shape 186"/>
        <p:cNvGrpSpPr/>
        <p:nvPr/>
      </p:nvGrpSpPr>
      <p:grpSpPr>
        <a:xfrm>
          <a:off x="0" y="0"/>
          <a:ext cx="0" cy="0"/>
          <a:chOff x="0" y="0"/>
          <a:chExt cx="0" cy="0"/>
        </a:xfrm>
      </p:grpSpPr>
      <p:pic>
        <p:nvPicPr>
          <p:cNvPr id="187" name="Google Shape;187;p29"/>
          <p:cNvPicPr preferRelativeResize="0"/>
          <p:nvPr/>
        </p:nvPicPr>
        <p:blipFill rotWithShape="1">
          <a:blip r:embed="rId2">
            <a:alphaModFix/>
          </a:blip>
          <a:srcRect l="10901" t="5503" r="21592"/>
          <a:stretch/>
        </p:blipFill>
        <p:spPr>
          <a:xfrm>
            <a:off x="0" y="0"/>
            <a:ext cx="9144000" cy="5298293"/>
          </a:xfrm>
          <a:prstGeom prst="rect">
            <a:avLst/>
          </a:prstGeom>
          <a:noFill/>
          <a:ln>
            <a:noFill/>
          </a:ln>
        </p:spPr>
      </p:pic>
      <p:sp>
        <p:nvSpPr>
          <p:cNvPr id="188" name="Google Shape;188;p29"/>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189" name="Google Shape;189;p29"/>
          <p:cNvPicPr preferRelativeResize="0"/>
          <p:nvPr/>
        </p:nvPicPr>
        <p:blipFill rotWithShape="1">
          <a:blip r:embed="rId3">
            <a:alphaModFix/>
          </a:blip>
          <a:srcRect/>
          <a:stretch/>
        </p:blipFill>
        <p:spPr>
          <a:xfrm>
            <a:off x="251520" y="192643"/>
            <a:ext cx="859827" cy="455202"/>
          </a:xfrm>
          <a:prstGeom prst="rect">
            <a:avLst/>
          </a:prstGeom>
          <a:noFill/>
          <a:ln>
            <a:noFill/>
          </a:ln>
        </p:spPr>
      </p:pic>
      <p:pic>
        <p:nvPicPr>
          <p:cNvPr id="190" name="Google Shape;190;p29"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191" name="Google Shape;191;p29"/>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2" name="Google Shape;192;p29"/>
          <p:cNvSpPr txBox="1">
            <a:spLocks noGrp="1"/>
          </p:cNvSpPr>
          <p:nvPr>
            <p:ph type="ctrTitle"/>
          </p:nvPr>
        </p:nvSpPr>
        <p:spPr>
          <a:xfrm>
            <a:off x="3888720" y="2221200"/>
            <a:ext cx="4967280" cy="12420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3" name="Google Shape;193;p29"/>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4" name="Google Shape;194;p29"/>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5" name="Google Shape;195;p29"/>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Slide Option 1 Red (Locked)">
  <p:cSld name="2_Title Slide Option 1 Red (Locked)">
    <p:spTree>
      <p:nvGrpSpPr>
        <p:cNvPr id="1" name="Shape 196"/>
        <p:cNvGrpSpPr/>
        <p:nvPr/>
      </p:nvGrpSpPr>
      <p:grpSpPr>
        <a:xfrm>
          <a:off x="0" y="0"/>
          <a:ext cx="0" cy="0"/>
          <a:chOff x="0" y="0"/>
          <a:chExt cx="0" cy="0"/>
        </a:xfrm>
      </p:grpSpPr>
      <p:pic>
        <p:nvPicPr>
          <p:cNvPr id="197" name="Google Shape;197;p30"/>
          <p:cNvPicPr preferRelativeResize="0"/>
          <p:nvPr/>
        </p:nvPicPr>
        <p:blipFill rotWithShape="1">
          <a:blip r:embed="rId2">
            <a:alphaModFix/>
          </a:blip>
          <a:srcRect l="88" r="88"/>
          <a:stretch/>
        </p:blipFill>
        <p:spPr>
          <a:xfrm>
            <a:off x="0" y="0"/>
            <a:ext cx="9144000" cy="5143500"/>
          </a:xfrm>
          <a:prstGeom prst="rect">
            <a:avLst/>
          </a:prstGeom>
          <a:noFill/>
          <a:ln>
            <a:noFill/>
          </a:ln>
        </p:spPr>
      </p:pic>
      <p:sp>
        <p:nvSpPr>
          <p:cNvPr id="198" name="Google Shape;198;p30"/>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199" name="Google Shape;199;p30" descr="Education and Training Foundation"/>
          <p:cNvPicPr preferRelativeResize="0"/>
          <p:nvPr/>
        </p:nvPicPr>
        <p:blipFill rotWithShape="1">
          <a:blip r:embed="rId3">
            <a:alphaModFix/>
          </a:blip>
          <a:srcRect/>
          <a:stretch/>
        </p:blipFill>
        <p:spPr>
          <a:xfrm>
            <a:off x="251520" y="191841"/>
            <a:ext cx="859828" cy="456808"/>
          </a:xfrm>
          <a:prstGeom prst="rect">
            <a:avLst/>
          </a:prstGeom>
          <a:noFill/>
          <a:ln>
            <a:noFill/>
          </a:ln>
        </p:spPr>
      </p:pic>
      <p:pic>
        <p:nvPicPr>
          <p:cNvPr id="200" name="Google Shape;200;p30"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201" name="Google Shape;201;p30"/>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2" name="Google Shape;202;p30"/>
          <p:cNvSpPr txBox="1">
            <a:spLocks noGrp="1"/>
          </p:cNvSpPr>
          <p:nvPr>
            <p:ph type="ctrTitle"/>
          </p:nvPr>
        </p:nvSpPr>
        <p:spPr>
          <a:xfrm>
            <a:off x="3888720" y="2221200"/>
            <a:ext cx="4967280" cy="1242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30"/>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4" name="Google Shape;204;p30"/>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5" name="Google Shape;205;p30"/>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Slide Option 2 Yellow ">
  <p:cSld name="2_Title Slide Option 2 Yellow ">
    <p:spTree>
      <p:nvGrpSpPr>
        <p:cNvPr id="1" name="Shape 206"/>
        <p:cNvGrpSpPr/>
        <p:nvPr/>
      </p:nvGrpSpPr>
      <p:grpSpPr>
        <a:xfrm>
          <a:off x="0" y="0"/>
          <a:ext cx="0" cy="0"/>
          <a:chOff x="0" y="0"/>
          <a:chExt cx="0" cy="0"/>
        </a:xfrm>
      </p:grpSpPr>
      <p:pic>
        <p:nvPicPr>
          <p:cNvPr id="207" name="Google Shape;207;p31"/>
          <p:cNvPicPr preferRelativeResize="0"/>
          <p:nvPr/>
        </p:nvPicPr>
        <p:blipFill rotWithShape="1">
          <a:blip r:embed="rId2">
            <a:alphaModFix/>
          </a:blip>
          <a:srcRect l="88" r="88"/>
          <a:stretch/>
        </p:blipFill>
        <p:spPr>
          <a:xfrm>
            <a:off x="0" y="0"/>
            <a:ext cx="9144000" cy="5143500"/>
          </a:xfrm>
          <a:prstGeom prst="rect">
            <a:avLst/>
          </a:prstGeom>
          <a:noFill/>
          <a:ln>
            <a:noFill/>
          </a:ln>
        </p:spPr>
      </p:pic>
      <p:sp>
        <p:nvSpPr>
          <p:cNvPr id="208" name="Google Shape;208;p31"/>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209" name="Google Shape;209;p31"/>
          <p:cNvPicPr preferRelativeResize="0"/>
          <p:nvPr/>
        </p:nvPicPr>
        <p:blipFill rotWithShape="1">
          <a:blip r:embed="rId3">
            <a:alphaModFix/>
          </a:blip>
          <a:srcRect/>
          <a:stretch/>
        </p:blipFill>
        <p:spPr>
          <a:xfrm>
            <a:off x="251520" y="192643"/>
            <a:ext cx="859828" cy="455203"/>
          </a:xfrm>
          <a:prstGeom prst="rect">
            <a:avLst/>
          </a:prstGeom>
          <a:noFill/>
          <a:ln>
            <a:noFill/>
          </a:ln>
        </p:spPr>
      </p:pic>
      <p:pic>
        <p:nvPicPr>
          <p:cNvPr id="210" name="Google Shape;210;p31"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211" name="Google Shape;211;p31"/>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2" name="Google Shape;212;p31"/>
          <p:cNvSpPr txBox="1">
            <a:spLocks noGrp="1"/>
          </p:cNvSpPr>
          <p:nvPr>
            <p:ph type="ctrTitle"/>
          </p:nvPr>
        </p:nvSpPr>
        <p:spPr>
          <a:xfrm>
            <a:off x="3888720" y="2221200"/>
            <a:ext cx="4967280" cy="12420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31"/>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4" name="Google Shape;214;p31"/>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5" name="Google Shape;215;p31"/>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Slide Option 3 Purple">
  <p:cSld name="2_Title Slide Option 3 Purple">
    <p:spTree>
      <p:nvGrpSpPr>
        <p:cNvPr id="1" name="Shape 216"/>
        <p:cNvGrpSpPr/>
        <p:nvPr/>
      </p:nvGrpSpPr>
      <p:grpSpPr>
        <a:xfrm>
          <a:off x="0" y="0"/>
          <a:ext cx="0" cy="0"/>
          <a:chOff x="0" y="0"/>
          <a:chExt cx="0" cy="0"/>
        </a:xfrm>
      </p:grpSpPr>
      <p:pic>
        <p:nvPicPr>
          <p:cNvPr id="217" name="Google Shape;217;p32"/>
          <p:cNvPicPr preferRelativeResize="0"/>
          <p:nvPr/>
        </p:nvPicPr>
        <p:blipFill rotWithShape="1">
          <a:blip r:embed="rId2">
            <a:alphaModFix/>
          </a:blip>
          <a:srcRect l="88" r="88"/>
          <a:stretch/>
        </p:blipFill>
        <p:spPr>
          <a:xfrm>
            <a:off x="0" y="0"/>
            <a:ext cx="9144000" cy="5143500"/>
          </a:xfrm>
          <a:prstGeom prst="rect">
            <a:avLst/>
          </a:prstGeom>
          <a:noFill/>
          <a:ln>
            <a:noFill/>
          </a:ln>
        </p:spPr>
      </p:pic>
      <p:sp>
        <p:nvSpPr>
          <p:cNvPr id="218" name="Google Shape;218;p32"/>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219" name="Google Shape;219;p32"/>
          <p:cNvPicPr preferRelativeResize="0"/>
          <p:nvPr/>
        </p:nvPicPr>
        <p:blipFill rotWithShape="1">
          <a:blip r:embed="rId3">
            <a:alphaModFix/>
          </a:blip>
          <a:srcRect/>
          <a:stretch/>
        </p:blipFill>
        <p:spPr>
          <a:xfrm>
            <a:off x="251520" y="192643"/>
            <a:ext cx="859827" cy="455203"/>
          </a:xfrm>
          <a:prstGeom prst="rect">
            <a:avLst/>
          </a:prstGeom>
          <a:noFill/>
          <a:ln>
            <a:noFill/>
          </a:ln>
        </p:spPr>
      </p:pic>
      <p:pic>
        <p:nvPicPr>
          <p:cNvPr id="220" name="Google Shape;220;p32"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221" name="Google Shape;221;p32"/>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2" name="Google Shape;222;p32"/>
          <p:cNvSpPr txBox="1">
            <a:spLocks noGrp="1"/>
          </p:cNvSpPr>
          <p:nvPr>
            <p:ph type="ctrTitle"/>
          </p:nvPr>
        </p:nvSpPr>
        <p:spPr>
          <a:xfrm>
            <a:off x="3888720" y="2221200"/>
            <a:ext cx="4967280" cy="12420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32"/>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4" name="Google Shape;224;p32"/>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5" name="Google Shape;225;p32"/>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Title Slide Option 4 Blue">
  <p:cSld name="2_Title Slide Option 4 Blue">
    <p:spTree>
      <p:nvGrpSpPr>
        <p:cNvPr id="1" name="Shape 226"/>
        <p:cNvGrpSpPr/>
        <p:nvPr/>
      </p:nvGrpSpPr>
      <p:grpSpPr>
        <a:xfrm>
          <a:off x="0" y="0"/>
          <a:ext cx="0" cy="0"/>
          <a:chOff x="0" y="0"/>
          <a:chExt cx="0" cy="0"/>
        </a:xfrm>
      </p:grpSpPr>
      <p:pic>
        <p:nvPicPr>
          <p:cNvPr id="227" name="Google Shape;227;p33"/>
          <p:cNvPicPr preferRelativeResize="0"/>
          <p:nvPr/>
        </p:nvPicPr>
        <p:blipFill rotWithShape="1">
          <a:blip r:embed="rId2">
            <a:alphaModFix/>
          </a:blip>
          <a:srcRect l="88" r="88"/>
          <a:stretch/>
        </p:blipFill>
        <p:spPr>
          <a:xfrm>
            <a:off x="0" y="0"/>
            <a:ext cx="9144000" cy="5143500"/>
          </a:xfrm>
          <a:prstGeom prst="rect">
            <a:avLst/>
          </a:prstGeom>
          <a:noFill/>
          <a:ln>
            <a:noFill/>
          </a:ln>
        </p:spPr>
      </p:pic>
      <p:sp>
        <p:nvSpPr>
          <p:cNvPr id="228" name="Google Shape;228;p33"/>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229" name="Google Shape;229;p33"/>
          <p:cNvPicPr preferRelativeResize="0"/>
          <p:nvPr/>
        </p:nvPicPr>
        <p:blipFill rotWithShape="1">
          <a:blip r:embed="rId3">
            <a:alphaModFix/>
          </a:blip>
          <a:srcRect/>
          <a:stretch/>
        </p:blipFill>
        <p:spPr>
          <a:xfrm>
            <a:off x="251520" y="192643"/>
            <a:ext cx="859827" cy="455202"/>
          </a:xfrm>
          <a:prstGeom prst="rect">
            <a:avLst/>
          </a:prstGeom>
          <a:noFill/>
          <a:ln>
            <a:noFill/>
          </a:ln>
        </p:spPr>
      </p:pic>
      <p:pic>
        <p:nvPicPr>
          <p:cNvPr id="230" name="Google Shape;230;p33"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231" name="Google Shape;231;p33"/>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2" name="Google Shape;232;p33"/>
          <p:cNvSpPr txBox="1">
            <a:spLocks noGrp="1"/>
          </p:cNvSpPr>
          <p:nvPr>
            <p:ph type="ctrTitle"/>
          </p:nvPr>
        </p:nvSpPr>
        <p:spPr>
          <a:xfrm>
            <a:off x="3888720" y="2221200"/>
            <a:ext cx="4967280" cy="12420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33"/>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4" name="Google Shape;234;p33"/>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5" name="Google Shape;235;p33"/>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Title Slide Option 5 Green">
  <p:cSld name="2_Title Slide Option 5 Green">
    <p:spTree>
      <p:nvGrpSpPr>
        <p:cNvPr id="1" name="Shape 236"/>
        <p:cNvGrpSpPr/>
        <p:nvPr/>
      </p:nvGrpSpPr>
      <p:grpSpPr>
        <a:xfrm>
          <a:off x="0" y="0"/>
          <a:ext cx="0" cy="0"/>
          <a:chOff x="0" y="0"/>
          <a:chExt cx="0" cy="0"/>
        </a:xfrm>
      </p:grpSpPr>
      <p:pic>
        <p:nvPicPr>
          <p:cNvPr id="237" name="Google Shape;237;p34"/>
          <p:cNvPicPr preferRelativeResize="0"/>
          <p:nvPr/>
        </p:nvPicPr>
        <p:blipFill rotWithShape="1">
          <a:blip r:embed="rId2">
            <a:alphaModFix/>
          </a:blip>
          <a:srcRect l="88" r="88"/>
          <a:stretch/>
        </p:blipFill>
        <p:spPr>
          <a:xfrm>
            <a:off x="0" y="0"/>
            <a:ext cx="9144000" cy="5143500"/>
          </a:xfrm>
          <a:prstGeom prst="rect">
            <a:avLst/>
          </a:prstGeom>
          <a:noFill/>
          <a:ln>
            <a:noFill/>
          </a:ln>
        </p:spPr>
      </p:pic>
      <p:sp>
        <p:nvSpPr>
          <p:cNvPr id="238" name="Google Shape;238;p34"/>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239" name="Google Shape;239;p34"/>
          <p:cNvPicPr preferRelativeResize="0"/>
          <p:nvPr/>
        </p:nvPicPr>
        <p:blipFill rotWithShape="1">
          <a:blip r:embed="rId3">
            <a:alphaModFix/>
          </a:blip>
          <a:srcRect/>
          <a:stretch/>
        </p:blipFill>
        <p:spPr>
          <a:xfrm>
            <a:off x="251520" y="192643"/>
            <a:ext cx="859827" cy="455202"/>
          </a:xfrm>
          <a:prstGeom prst="rect">
            <a:avLst/>
          </a:prstGeom>
          <a:noFill/>
          <a:ln>
            <a:noFill/>
          </a:ln>
        </p:spPr>
      </p:pic>
      <p:pic>
        <p:nvPicPr>
          <p:cNvPr id="240" name="Google Shape;240;p34"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241" name="Google Shape;241;p34"/>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2" name="Google Shape;242;p34"/>
          <p:cNvSpPr txBox="1">
            <a:spLocks noGrp="1"/>
          </p:cNvSpPr>
          <p:nvPr>
            <p:ph type="ctrTitle"/>
          </p:nvPr>
        </p:nvSpPr>
        <p:spPr>
          <a:xfrm>
            <a:off x="3888720" y="2221200"/>
            <a:ext cx="4967280" cy="12420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p34"/>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4" name="Google Shape;244;p34"/>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5" name="Google Shape;245;p34"/>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6_Title Slide Option 1 Red (Locked)">
  <p:cSld name="6_Title Slide Option 1 Red (Locked)">
    <p:spTree>
      <p:nvGrpSpPr>
        <p:cNvPr id="1" name="Shape 246"/>
        <p:cNvGrpSpPr/>
        <p:nvPr/>
      </p:nvGrpSpPr>
      <p:grpSpPr>
        <a:xfrm>
          <a:off x="0" y="0"/>
          <a:ext cx="0" cy="0"/>
          <a:chOff x="0" y="0"/>
          <a:chExt cx="0" cy="0"/>
        </a:xfrm>
      </p:grpSpPr>
      <p:pic>
        <p:nvPicPr>
          <p:cNvPr id="247" name="Google Shape;247;p35"/>
          <p:cNvPicPr preferRelativeResize="0"/>
          <p:nvPr/>
        </p:nvPicPr>
        <p:blipFill rotWithShape="1">
          <a:blip r:embed="rId2">
            <a:alphaModFix/>
          </a:blip>
          <a:srcRect l="88" r="88"/>
          <a:stretch/>
        </p:blipFill>
        <p:spPr>
          <a:xfrm>
            <a:off x="0" y="0"/>
            <a:ext cx="9144000" cy="5143500"/>
          </a:xfrm>
          <a:prstGeom prst="rect">
            <a:avLst/>
          </a:prstGeom>
          <a:noFill/>
          <a:ln>
            <a:noFill/>
          </a:ln>
        </p:spPr>
      </p:pic>
      <p:sp>
        <p:nvSpPr>
          <p:cNvPr id="248" name="Google Shape;248;p35"/>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249" name="Google Shape;249;p35" descr="Education and Training Foundation"/>
          <p:cNvPicPr preferRelativeResize="0"/>
          <p:nvPr/>
        </p:nvPicPr>
        <p:blipFill rotWithShape="1">
          <a:blip r:embed="rId3">
            <a:alphaModFix/>
          </a:blip>
          <a:srcRect/>
          <a:stretch/>
        </p:blipFill>
        <p:spPr>
          <a:xfrm>
            <a:off x="251520" y="191841"/>
            <a:ext cx="859828" cy="456808"/>
          </a:xfrm>
          <a:prstGeom prst="rect">
            <a:avLst/>
          </a:prstGeom>
          <a:noFill/>
          <a:ln>
            <a:noFill/>
          </a:ln>
        </p:spPr>
      </p:pic>
      <p:pic>
        <p:nvPicPr>
          <p:cNvPr id="250" name="Google Shape;250;p35"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251" name="Google Shape;251;p35"/>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2" name="Google Shape;252;p35"/>
          <p:cNvSpPr txBox="1">
            <a:spLocks noGrp="1"/>
          </p:cNvSpPr>
          <p:nvPr>
            <p:ph type="ctrTitle"/>
          </p:nvPr>
        </p:nvSpPr>
        <p:spPr>
          <a:xfrm>
            <a:off x="3888720" y="2221200"/>
            <a:ext cx="4967280" cy="1242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35"/>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54" name="Google Shape;254;p35"/>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5" name="Google Shape;255;p35"/>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6_Title Slide Option 2 Yellow ">
  <p:cSld name="6_Title Slide Option 2 Yellow ">
    <p:spTree>
      <p:nvGrpSpPr>
        <p:cNvPr id="1" name="Shape 256"/>
        <p:cNvGrpSpPr/>
        <p:nvPr/>
      </p:nvGrpSpPr>
      <p:grpSpPr>
        <a:xfrm>
          <a:off x="0" y="0"/>
          <a:ext cx="0" cy="0"/>
          <a:chOff x="0" y="0"/>
          <a:chExt cx="0" cy="0"/>
        </a:xfrm>
      </p:grpSpPr>
      <p:pic>
        <p:nvPicPr>
          <p:cNvPr id="257" name="Google Shape;257;p36"/>
          <p:cNvPicPr preferRelativeResize="0"/>
          <p:nvPr/>
        </p:nvPicPr>
        <p:blipFill rotWithShape="1">
          <a:blip r:embed="rId2">
            <a:alphaModFix/>
          </a:blip>
          <a:srcRect l="88" r="88"/>
          <a:stretch/>
        </p:blipFill>
        <p:spPr>
          <a:xfrm>
            <a:off x="0" y="0"/>
            <a:ext cx="9144000" cy="5143500"/>
          </a:xfrm>
          <a:prstGeom prst="rect">
            <a:avLst/>
          </a:prstGeom>
          <a:noFill/>
          <a:ln>
            <a:noFill/>
          </a:ln>
        </p:spPr>
      </p:pic>
      <p:sp>
        <p:nvSpPr>
          <p:cNvPr id="258" name="Google Shape;258;p36"/>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259" name="Google Shape;259;p36"/>
          <p:cNvPicPr preferRelativeResize="0"/>
          <p:nvPr/>
        </p:nvPicPr>
        <p:blipFill rotWithShape="1">
          <a:blip r:embed="rId3">
            <a:alphaModFix/>
          </a:blip>
          <a:srcRect/>
          <a:stretch/>
        </p:blipFill>
        <p:spPr>
          <a:xfrm>
            <a:off x="251520" y="192643"/>
            <a:ext cx="859828" cy="455203"/>
          </a:xfrm>
          <a:prstGeom prst="rect">
            <a:avLst/>
          </a:prstGeom>
          <a:noFill/>
          <a:ln>
            <a:noFill/>
          </a:ln>
        </p:spPr>
      </p:pic>
      <p:pic>
        <p:nvPicPr>
          <p:cNvPr id="260" name="Google Shape;260;p36"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261" name="Google Shape;261;p36"/>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2" name="Google Shape;262;p36"/>
          <p:cNvSpPr txBox="1">
            <a:spLocks noGrp="1"/>
          </p:cNvSpPr>
          <p:nvPr>
            <p:ph type="ctrTitle"/>
          </p:nvPr>
        </p:nvSpPr>
        <p:spPr>
          <a:xfrm>
            <a:off x="3888720" y="2221200"/>
            <a:ext cx="4967280" cy="12420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36"/>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4" name="Google Shape;264;p36"/>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5" name="Google Shape;265;p36"/>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6_Title Slide Option 3 Purple">
  <p:cSld name="6_Title Slide Option 3 Purple">
    <p:spTree>
      <p:nvGrpSpPr>
        <p:cNvPr id="1" name="Shape 266"/>
        <p:cNvGrpSpPr/>
        <p:nvPr/>
      </p:nvGrpSpPr>
      <p:grpSpPr>
        <a:xfrm>
          <a:off x="0" y="0"/>
          <a:ext cx="0" cy="0"/>
          <a:chOff x="0" y="0"/>
          <a:chExt cx="0" cy="0"/>
        </a:xfrm>
      </p:grpSpPr>
      <p:pic>
        <p:nvPicPr>
          <p:cNvPr id="267" name="Google Shape;267;p37"/>
          <p:cNvPicPr preferRelativeResize="0"/>
          <p:nvPr/>
        </p:nvPicPr>
        <p:blipFill rotWithShape="1">
          <a:blip r:embed="rId2">
            <a:alphaModFix/>
          </a:blip>
          <a:srcRect l="88" r="88"/>
          <a:stretch/>
        </p:blipFill>
        <p:spPr>
          <a:xfrm>
            <a:off x="0" y="0"/>
            <a:ext cx="9144000" cy="5143500"/>
          </a:xfrm>
          <a:prstGeom prst="rect">
            <a:avLst/>
          </a:prstGeom>
          <a:noFill/>
          <a:ln>
            <a:noFill/>
          </a:ln>
        </p:spPr>
      </p:pic>
      <p:sp>
        <p:nvSpPr>
          <p:cNvPr id="268" name="Google Shape;268;p37"/>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269" name="Google Shape;269;p37"/>
          <p:cNvPicPr preferRelativeResize="0"/>
          <p:nvPr/>
        </p:nvPicPr>
        <p:blipFill rotWithShape="1">
          <a:blip r:embed="rId3">
            <a:alphaModFix/>
          </a:blip>
          <a:srcRect/>
          <a:stretch/>
        </p:blipFill>
        <p:spPr>
          <a:xfrm>
            <a:off x="251520" y="192643"/>
            <a:ext cx="859827" cy="455203"/>
          </a:xfrm>
          <a:prstGeom prst="rect">
            <a:avLst/>
          </a:prstGeom>
          <a:noFill/>
          <a:ln>
            <a:noFill/>
          </a:ln>
        </p:spPr>
      </p:pic>
      <p:pic>
        <p:nvPicPr>
          <p:cNvPr id="270" name="Google Shape;270;p37"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271" name="Google Shape;271;p37"/>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2" name="Google Shape;272;p37"/>
          <p:cNvSpPr txBox="1">
            <a:spLocks noGrp="1"/>
          </p:cNvSpPr>
          <p:nvPr>
            <p:ph type="ctrTitle"/>
          </p:nvPr>
        </p:nvSpPr>
        <p:spPr>
          <a:xfrm>
            <a:off x="3888720" y="2221200"/>
            <a:ext cx="4967280" cy="12420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3" name="Google Shape;273;p37"/>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74" name="Google Shape;274;p37"/>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5" name="Google Shape;275;p37"/>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6_Title Slide Option 4 Blue">
  <p:cSld name="6_Title Slide Option 4 Blue">
    <p:spTree>
      <p:nvGrpSpPr>
        <p:cNvPr id="1" name="Shape 276"/>
        <p:cNvGrpSpPr/>
        <p:nvPr/>
      </p:nvGrpSpPr>
      <p:grpSpPr>
        <a:xfrm>
          <a:off x="0" y="0"/>
          <a:ext cx="0" cy="0"/>
          <a:chOff x="0" y="0"/>
          <a:chExt cx="0" cy="0"/>
        </a:xfrm>
      </p:grpSpPr>
      <p:pic>
        <p:nvPicPr>
          <p:cNvPr id="277" name="Google Shape;277;p38"/>
          <p:cNvPicPr preferRelativeResize="0"/>
          <p:nvPr/>
        </p:nvPicPr>
        <p:blipFill rotWithShape="1">
          <a:blip r:embed="rId2">
            <a:alphaModFix/>
          </a:blip>
          <a:srcRect l="88" r="88"/>
          <a:stretch/>
        </p:blipFill>
        <p:spPr>
          <a:xfrm>
            <a:off x="0" y="0"/>
            <a:ext cx="9144000" cy="5143500"/>
          </a:xfrm>
          <a:prstGeom prst="rect">
            <a:avLst/>
          </a:prstGeom>
          <a:noFill/>
          <a:ln>
            <a:noFill/>
          </a:ln>
        </p:spPr>
      </p:pic>
      <p:sp>
        <p:nvSpPr>
          <p:cNvPr id="278" name="Google Shape;278;p38"/>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279" name="Google Shape;279;p38"/>
          <p:cNvPicPr preferRelativeResize="0"/>
          <p:nvPr/>
        </p:nvPicPr>
        <p:blipFill rotWithShape="1">
          <a:blip r:embed="rId3">
            <a:alphaModFix/>
          </a:blip>
          <a:srcRect/>
          <a:stretch/>
        </p:blipFill>
        <p:spPr>
          <a:xfrm>
            <a:off x="251520" y="192643"/>
            <a:ext cx="859827" cy="455202"/>
          </a:xfrm>
          <a:prstGeom prst="rect">
            <a:avLst/>
          </a:prstGeom>
          <a:noFill/>
          <a:ln>
            <a:noFill/>
          </a:ln>
        </p:spPr>
      </p:pic>
      <p:pic>
        <p:nvPicPr>
          <p:cNvPr id="280" name="Google Shape;280;p38"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281" name="Google Shape;281;p38"/>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2" name="Google Shape;282;p38"/>
          <p:cNvSpPr txBox="1">
            <a:spLocks noGrp="1"/>
          </p:cNvSpPr>
          <p:nvPr>
            <p:ph type="ctrTitle"/>
          </p:nvPr>
        </p:nvSpPr>
        <p:spPr>
          <a:xfrm>
            <a:off x="3888720" y="2221200"/>
            <a:ext cx="4967280" cy="12420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38"/>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4" name="Google Shape;284;p38"/>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5" name="Google Shape;285;p38"/>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Bullets">
  <p:cSld name="Text and Bullets">
    <p:spTree>
      <p:nvGrpSpPr>
        <p:cNvPr id="1" name="Shape 27"/>
        <p:cNvGrpSpPr/>
        <p:nvPr/>
      </p:nvGrpSpPr>
      <p:grpSpPr>
        <a:xfrm>
          <a:off x="0" y="0"/>
          <a:ext cx="0" cy="0"/>
          <a:chOff x="0" y="0"/>
          <a:chExt cx="0" cy="0"/>
        </a:xfrm>
      </p:grpSpPr>
      <p:sp>
        <p:nvSpPr>
          <p:cNvPr id="28" name="Google Shape;28;p12"/>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9" name="Google Shape;29;p12"/>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234000" y="986400"/>
            <a:ext cx="7667625" cy="3601574"/>
          </a:xfrm>
          <a:prstGeom prst="rect">
            <a:avLst/>
          </a:prstGeom>
          <a:noFill/>
          <a:ln>
            <a:noFill/>
          </a:ln>
        </p:spPr>
        <p:txBody>
          <a:bodyPr spcFirstLastPara="1" wrap="square" lIns="0" tIns="0" rIns="0" bIns="0" anchor="t" anchorCtr="0">
            <a:noAutofit/>
          </a:bodyPr>
          <a:lstStyle>
            <a:lvl1pPr marL="457200" lvl="0" indent="-228600" algn="l">
              <a:lnSpc>
                <a:spcPct val="103703"/>
              </a:lnSpc>
              <a:spcBef>
                <a:spcPts val="0"/>
              </a:spcBef>
              <a:spcAft>
                <a:spcPts val="0"/>
              </a:spcAft>
              <a:buClr>
                <a:schemeClr val="dk1"/>
              </a:buClr>
              <a:buSzPts val="2700"/>
              <a:buNone/>
              <a:defRPr sz="2700"/>
            </a:lvl1pPr>
            <a:lvl2pPr marL="914400" lvl="1" indent="-400050" algn="l">
              <a:lnSpc>
                <a:spcPct val="103703"/>
              </a:lnSpc>
              <a:spcBef>
                <a:spcPts val="0"/>
              </a:spcBef>
              <a:spcAft>
                <a:spcPts val="0"/>
              </a:spcAft>
              <a:buClr>
                <a:schemeClr val="dk1"/>
              </a:buClr>
              <a:buSzPts val="2700"/>
              <a:buChar char="–"/>
              <a:defRPr sz="2700"/>
            </a:lvl2pPr>
            <a:lvl3pPr marL="1371600" lvl="2" indent="-400050" algn="l">
              <a:lnSpc>
                <a:spcPct val="103703"/>
              </a:lnSpc>
              <a:spcBef>
                <a:spcPts val="540"/>
              </a:spcBef>
              <a:spcAft>
                <a:spcPts val="0"/>
              </a:spcAft>
              <a:buClr>
                <a:schemeClr val="dk1"/>
              </a:buClr>
              <a:buSzPts val="2700"/>
              <a:buChar char="•"/>
              <a:defRPr sz="2700"/>
            </a:lvl3pPr>
            <a:lvl4pPr marL="1828800" lvl="3" indent="-400050" algn="l">
              <a:lnSpc>
                <a:spcPct val="103703"/>
              </a:lnSpc>
              <a:spcBef>
                <a:spcPts val="540"/>
              </a:spcBef>
              <a:spcAft>
                <a:spcPts val="0"/>
              </a:spcAft>
              <a:buClr>
                <a:schemeClr val="dk1"/>
              </a:buClr>
              <a:buSzPts val="2700"/>
              <a:buChar char="–"/>
              <a:defRPr sz="2700"/>
            </a:lvl4pPr>
            <a:lvl5pPr marL="2286000" lvl="4" indent="-400050" algn="l">
              <a:lnSpc>
                <a:spcPct val="103703"/>
              </a:lnSpc>
              <a:spcBef>
                <a:spcPts val="540"/>
              </a:spcBef>
              <a:spcAft>
                <a:spcPts val="0"/>
              </a:spcAft>
              <a:buClr>
                <a:schemeClr val="dk1"/>
              </a:buClr>
              <a:buSzPts val="2700"/>
              <a:buChar char="»"/>
              <a:defRPr sz="27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12"/>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Education and Training Foundation</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6_Title Slide Option 5 Green">
  <p:cSld name="6_Title Slide Option 5 Green">
    <p:spTree>
      <p:nvGrpSpPr>
        <p:cNvPr id="1" name="Shape 286"/>
        <p:cNvGrpSpPr/>
        <p:nvPr/>
      </p:nvGrpSpPr>
      <p:grpSpPr>
        <a:xfrm>
          <a:off x="0" y="0"/>
          <a:ext cx="0" cy="0"/>
          <a:chOff x="0" y="0"/>
          <a:chExt cx="0" cy="0"/>
        </a:xfrm>
      </p:grpSpPr>
      <p:pic>
        <p:nvPicPr>
          <p:cNvPr id="287" name="Google Shape;287;p39"/>
          <p:cNvPicPr preferRelativeResize="0"/>
          <p:nvPr/>
        </p:nvPicPr>
        <p:blipFill rotWithShape="1">
          <a:blip r:embed="rId2">
            <a:alphaModFix/>
          </a:blip>
          <a:srcRect l="88" r="88"/>
          <a:stretch/>
        </p:blipFill>
        <p:spPr>
          <a:xfrm>
            <a:off x="0" y="0"/>
            <a:ext cx="9144000" cy="5143500"/>
          </a:xfrm>
          <a:prstGeom prst="rect">
            <a:avLst/>
          </a:prstGeom>
          <a:noFill/>
          <a:ln>
            <a:noFill/>
          </a:ln>
        </p:spPr>
      </p:pic>
      <p:sp>
        <p:nvSpPr>
          <p:cNvPr id="288" name="Google Shape;288;p39"/>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289" name="Google Shape;289;p39"/>
          <p:cNvPicPr preferRelativeResize="0"/>
          <p:nvPr/>
        </p:nvPicPr>
        <p:blipFill rotWithShape="1">
          <a:blip r:embed="rId3">
            <a:alphaModFix/>
          </a:blip>
          <a:srcRect/>
          <a:stretch/>
        </p:blipFill>
        <p:spPr>
          <a:xfrm>
            <a:off x="251520" y="192643"/>
            <a:ext cx="859827" cy="455202"/>
          </a:xfrm>
          <a:prstGeom prst="rect">
            <a:avLst/>
          </a:prstGeom>
          <a:noFill/>
          <a:ln>
            <a:noFill/>
          </a:ln>
        </p:spPr>
      </p:pic>
      <p:pic>
        <p:nvPicPr>
          <p:cNvPr id="290" name="Google Shape;290;p39"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291" name="Google Shape;291;p39"/>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2" name="Google Shape;292;p39"/>
          <p:cNvSpPr txBox="1">
            <a:spLocks noGrp="1"/>
          </p:cNvSpPr>
          <p:nvPr>
            <p:ph type="ctrTitle"/>
          </p:nvPr>
        </p:nvSpPr>
        <p:spPr>
          <a:xfrm>
            <a:off x="3888720" y="2221200"/>
            <a:ext cx="4967280" cy="12420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39"/>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94" name="Google Shape;294;p39"/>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5" name="Google Shape;295;p39"/>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Unlocked">
  <p:cSld name="Title Slide Unlocked">
    <p:spTree>
      <p:nvGrpSpPr>
        <p:cNvPr id="1" name="Shape 296"/>
        <p:cNvGrpSpPr/>
        <p:nvPr/>
      </p:nvGrpSpPr>
      <p:grpSpPr>
        <a:xfrm>
          <a:off x="0" y="0"/>
          <a:ext cx="0" cy="0"/>
          <a:chOff x="0" y="0"/>
          <a:chExt cx="0" cy="0"/>
        </a:xfrm>
      </p:grpSpPr>
      <p:sp>
        <p:nvSpPr>
          <p:cNvPr id="297" name="Google Shape;297;p40"/>
          <p:cNvSpPr>
            <a:spLocks noGrp="1"/>
          </p:cNvSpPr>
          <p:nvPr>
            <p:ph type="pic" idx="2"/>
          </p:nvPr>
        </p:nvSpPr>
        <p:spPr>
          <a:xfrm>
            <a:off x="0" y="0"/>
            <a:ext cx="9144000" cy="5143500"/>
          </a:xfrm>
          <a:prstGeom prst="rect">
            <a:avLst/>
          </a:prstGeom>
          <a:solidFill>
            <a:schemeClr val="lt2"/>
          </a:solidFill>
          <a:ln>
            <a:noFill/>
          </a:ln>
        </p:spPr>
      </p:sp>
      <p:sp>
        <p:nvSpPr>
          <p:cNvPr id="298" name="Google Shape;298;p40"/>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99" name="Google Shape;299;p40"/>
          <p:cNvSpPr txBox="1">
            <a:spLocks noGrp="1"/>
          </p:cNvSpPr>
          <p:nvPr>
            <p:ph type="ctrTitle"/>
          </p:nvPr>
        </p:nvSpPr>
        <p:spPr>
          <a:xfrm>
            <a:off x="3888720" y="2221200"/>
            <a:ext cx="4967280" cy="1242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40"/>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01" name="Google Shape;301;p40"/>
          <p:cNvSpPr txBox="1">
            <a:spLocks noGrp="1"/>
          </p:cNvSpPr>
          <p:nvPr>
            <p:ph type="body" idx="3"/>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2" name="Google Shape;302;p40"/>
          <p:cNvSpPr txBox="1">
            <a:spLocks noGrp="1"/>
          </p:cNvSpPr>
          <p:nvPr>
            <p:ph type="body" idx="4"/>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Title Slide Option 2">
  <p:cSld name="4_Title Slide Option 2">
    <p:bg>
      <p:bgPr>
        <a:solidFill>
          <a:srgbClr val="FEB912"/>
        </a:solidFill>
        <a:effectLst/>
      </p:bgPr>
    </p:bg>
    <p:spTree>
      <p:nvGrpSpPr>
        <p:cNvPr id="1" name="Shape 303"/>
        <p:cNvGrpSpPr/>
        <p:nvPr/>
      </p:nvGrpSpPr>
      <p:grpSpPr>
        <a:xfrm>
          <a:off x="0" y="0"/>
          <a:ext cx="0" cy="0"/>
          <a:chOff x="0" y="0"/>
          <a:chExt cx="0" cy="0"/>
        </a:xfrm>
      </p:grpSpPr>
      <p:sp>
        <p:nvSpPr>
          <p:cNvPr id="304" name="Google Shape;304;p41"/>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5" name="Google Shape;305;p41"/>
          <p:cNvSpPr txBox="1">
            <a:spLocks noGrp="1"/>
          </p:cNvSpPr>
          <p:nvPr>
            <p:ph type="ctrTitle"/>
          </p:nvPr>
        </p:nvSpPr>
        <p:spPr>
          <a:xfrm>
            <a:off x="3888720" y="2221200"/>
            <a:ext cx="4967280" cy="1242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41"/>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07" name="Google Shape;307;p41"/>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8" name="Google Shape;308;p41"/>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9" name="Google Shape;309;p41"/>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310" name="Google Shape;310;p41"/>
          <p:cNvPicPr preferRelativeResize="0"/>
          <p:nvPr/>
        </p:nvPicPr>
        <p:blipFill rotWithShape="1">
          <a:blip r:embed="rId2">
            <a:alphaModFix/>
          </a:blip>
          <a:srcRect/>
          <a:stretch/>
        </p:blipFill>
        <p:spPr>
          <a:xfrm>
            <a:off x="251520" y="192643"/>
            <a:ext cx="859828" cy="455203"/>
          </a:xfrm>
          <a:prstGeom prst="rect">
            <a:avLst/>
          </a:prstGeom>
          <a:noFill/>
          <a:ln>
            <a:noFill/>
          </a:ln>
        </p:spPr>
      </p:pic>
      <p:pic>
        <p:nvPicPr>
          <p:cNvPr id="311" name="Google Shape;311;p41" descr="T Levels Professional Development"/>
          <p:cNvPicPr preferRelativeResize="0"/>
          <p:nvPr/>
        </p:nvPicPr>
        <p:blipFill rotWithShape="1">
          <a:blip r:embed="rId3">
            <a:alphaModFix/>
          </a:blip>
          <a:srcRect/>
          <a:stretch/>
        </p:blipFill>
        <p:spPr>
          <a:xfrm>
            <a:off x="7236296" y="160864"/>
            <a:ext cx="1656184" cy="538678"/>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Slide Option 2">
  <p:cSld name="1_Title Slide Option 2">
    <p:bg>
      <p:bgPr>
        <a:solidFill>
          <a:srgbClr val="BE0064"/>
        </a:solidFill>
        <a:effectLst/>
      </p:bgPr>
    </p:bg>
    <p:spTree>
      <p:nvGrpSpPr>
        <p:cNvPr id="1" name="Shape 312"/>
        <p:cNvGrpSpPr/>
        <p:nvPr/>
      </p:nvGrpSpPr>
      <p:grpSpPr>
        <a:xfrm>
          <a:off x="0" y="0"/>
          <a:ext cx="0" cy="0"/>
          <a:chOff x="0" y="0"/>
          <a:chExt cx="0" cy="0"/>
        </a:xfrm>
      </p:grpSpPr>
      <p:sp>
        <p:nvSpPr>
          <p:cNvPr id="313" name="Google Shape;313;p42"/>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4" name="Google Shape;314;p42"/>
          <p:cNvSpPr txBox="1">
            <a:spLocks noGrp="1"/>
          </p:cNvSpPr>
          <p:nvPr>
            <p:ph type="ctrTitle"/>
          </p:nvPr>
        </p:nvSpPr>
        <p:spPr>
          <a:xfrm>
            <a:off x="3888720" y="2221200"/>
            <a:ext cx="4967280" cy="1242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42"/>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16" name="Google Shape;316;p42"/>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7" name="Google Shape;317;p42"/>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8" name="Google Shape;318;p42"/>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319" name="Google Shape;319;p42"/>
          <p:cNvPicPr preferRelativeResize="0"/>
          <p:nvPr/>
        </p:nvPicPr>
        <p:blipFill rotWithShape="1">
          <a:blip r:embed="rId2">
            <a:alphaModFix/>
          </a:blip>
          <a:srcRect/>
          <a:stretch/>
        </p:blipFill>
        <p:spPr>
          <a:xfrm>
            <a:off x="251520" y="192643"/>
            <a:ext cx="859827" cy="455203"/>
          </a:xfrm>
          <a:prstGeom prst="rect">
            <a:avLst/>
          </a:prstGeom>
          <a:noFill/>
          <a:ln>
            <a:noFill/>
          </a:ln>
        </p:spPr>
      </p:pic>
      <p:pic>
        <p:nvPicPr>
          <p:cNvPr id="320" name="Google Shape;320;p42" descr="T Levels Professional Development"/>
          <p:cNvPicPr preferRelativeResize="0"/>
          <p:nvPr/>
        </p:nvPicPr>
        <p:blipFill rotWithShape="1">
          <a:blip r:embed="rId3">
            <a:alphaModFix/>
          </a:blip>
          <a:srcRect/>
          <a:stretch/>
        </p:blipFill>
        <p:spPr>
          <a:xfrm>
            <a:off x="7236296" y="160864"/>
            <a:ext cx="1656184" cy="538678"/>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Title Slide Option 2">
  <p:cSld name="2_Title Slide Option 2">
    <p:bg>
      <p:bgPr>
        <a:solidFill>
          <a:srgbClr val="0071F8"/>
        </a:solidFill>
        <a:effectLst/>
      </p:bgPr>
    </p:bg>
    <p:spTree>
      <p:nvGrpSpPr>
        <p:cNvPr id="1" name="Shape 321"/>
        <p:cNvGrpSpPr/>
        <p:nvPr/>
      </p:nvGrpSpPr>
      <p:grpSpPr>
        <a:xfrm>
          <a:off x="0" y="0"/>
          <a:ext cx="0" cy="0"/>
          <a:chOff x="0" y="0"/>
          <a:chExt cx="0" cy="0"/>
        </a:xfrm>
      </p:grpSpPr>
      <p:sp>
        <p:nvSpPr>
          <p:cNvPr id="322" name="Google Shape;322;p43"/>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3" name="Google Shape;323;p43"/>
          <p:cNvSpPr txBox="1">
            <a:spLocks noGrp="1"/>
          </p:cNvSpPr>
          <p:nvPr>
            <p:ph type="ctrTitle"/>
          </p:nvPr>
        </p:nvSpPr>
        <p:spPr>
          <a:xfrm>
            <a:off x="3888720" y="2221200"/>
            <a:ext cx="4967280" cy="1242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rgbClr val="0071F8"/>
              </a:buClr>
              <a:buSzPts val="4500"/>
              <a:buFont typeface="Arial"/>
              <a:buNone/>
              <a:defRPr sz="4500" b="1" cap="none">
                <a:solidFill>
                  <a:srgbClr val="0071F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4" name="Google Shape;324;p43"/>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5" name="Google Shape;325;p43"/>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6" name="Google Shape;326;p43"/>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7" name="Google Shape;327;p43"/>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328" name="Google Shape;328;p43"/>
          <p:cNvPicPr preferRelativeResize="0"/>
          <p:nvPr/>
        </p:nvPicPr>
        <p:blipFill rotWithShape="1">
          <a:blip r:embed="rId2">
            <a:alphaModFix/>
          </a:blip>
          <a:srcRect/>
          <a:stretch/>
        </p:blipFill>
        <p:spPr>
          <a:xfrm>
            <a:off x="251520" y="192643"/>
            <a:ext cx="859827" cy="455202"/>
          </a:xfrm>
          <a:prstGeom prst="rect">
            <a:avLst/>
          </a:prstGeom>
          <a:noFill/>
          <a:ln>
            <a:noFill/>
          </a:ln>
        </p:spPr>
      </p:pic>
      <p:pic>
        <p:nvPicPr>
          <p:cNvPr id="329" name="Google Shape;329;p43" descr="T Levels Professional Development"/>
          <p:cNvPicPr preferRelativeResize="0"/>
          <p:nvPr/>
        </p:nvPicPr>
        <p:blipFill rotWithShape="1">
          <a:blip r:embed="rId3">
            <a:alphaModFix/>
          </a:blip>
          <a:srcRect/>
          <a:stretch/>
        </p:blipFill>
        <p:spPr>
          <a:xfrm>
            <a:off x="7236296" y="160864"/>
            <a:ext cx="1656184" cy="538678"/>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Option 2">
  <p:cSld name="Title Slide Option 2">
    <p:bg>
      <p:bgPr>
        <a:solidFill>
          <a:srgbClr val="00A068"/>
        </a:solidFill>
        <a:effectLst/>
      </p:bgPr>
    </p:bg>
    <p:spTree>
      <p:nvGrpSpPr>
        <p:cNvPr id="1" name="Shape 330"/>
        <p:cNvGrpSpPr/>
        <p:nvPr/>
      </p:nvGrpSpPr>
      <p:grpSpPr>
        <a:xfrm>
          <a:off x="0" y="0"/>
          <a:ext cx="0" cy="0"/>
          <a:chOff x="0" y="0"/>
          <a:chExt cx="0" cy="0"/>
        </a:xfrm>
      </p:grpSpPr>
      <p:sp>
        <p:nvSpPr>
          <p:cNvPr id="331" name="Google Shape;331;p44"/>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2" name="Google Shape;332;p44"/>
          <p:cNvSpPr txBox="1">
            <a:spLocks noGrp="1"/>
          </p:cNvSpPr>
          <p:nvPr>
            <p:ph type="ctrTitle"/>
          </p:nvPr>
        </p:nvSpPr>
        <p:spPr>
          <a:xfrm>
            <a:off x="3888720" y="2221200"/>
            <a:ext cx="4967280" cy="1242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rgbClr val="00A068"/>
              </a:buClr>
              <a:buSzPts val="4500"/>
              <a:buFont typeface="Arial"/>
              <a:buNone/>
              <a:defRPr sz="4500" b="1" cap="none">
                <a:solidFill>
                  <a:srgbClr val="00A0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p44"/>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34" name="Google Shape;334;p44"/>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5" name="Google Shape;335;p44"/>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6" name="Google Shape;336;p44"/>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337" name="Google Shape;337;p44"/>
          <p:cNvPicPr preferRelativeResize="0"/>
          <p:nvPr/>
        </p:nvPicPr>
        <p:blipFill rotWithShape="1">
          <a:blip r:embed="rId2">
            <a:alphaModFix/>
          </a:blip>
          <a:srcRect/>
          <a:stretch/>
        </p:blipFill>
        <p:spPr>
          <a:xfrm>
            <a:off x="251520" y="192643"/>
            <a:ext cx="859827" cy="455202"/>
          </a:xfrm>
          <a:prstGeom prst="rect">
            <a:avLst/>
          </a:prstGeom>
          <a:noFill/>
          <a:ln>
            <a:noFill/>
          </a:ln>
        </p:spPr>
      </p:pic>
      <p:pic>
        <p:nvPicPr>
          <p:cNvPr id="338" name="Google Shape;338;p44" descr="T Levels Professional Development"/>
          <p:cNvPicPr preferRelativeResize="0"/>
          <p:nvPr/>
        </p:nvPicPr>
        <p:blipFill rotWithShape="1">
          <a:blip r:embed="rId3">
            <a:alphaModFix/>
          </a:blip>
          <a:srcRect/>
          <a:stretch/>
        </p:blipFill>
        <p:spPr>
          <a:xfrm>
            <a:off x="7236296" y="160864"/>
            <a:ext cx="1656184" cy="538678"/>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339"/>
        <p:cNvGrpSpPr/>
        <p:nvPr/>
      </p:nvGrpSpPr>
      <p:grpSpPr>
        <a:xfrm>
          <a:off x="0" y="0"/>
          <a:ext cx="0" cy="0"/>
          <a:chOff x="0" y="0"/>
          <a:chExt cx="0" cy="0"/>
        </a:xfrm>
      </p:grpSpPr>
      <p:sp>
        <p:nvSpPr>
          <p:cNvPr id="340" name="Google Shape;340;p45"/>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p45"/>
          <p:cNvSpPr txBox="1">
            <a:spLocks noGrp="1"/>
          </p:cNvSpPr>
          <p:nvPr>
            <p:ph type="body" idx="1"/>
          </p:nvPr>
        </p:nvSpPr>
        <p:spPr>
          <a:xfrm>
            <a:off x="251520" y="986400"/>
            <a:ext cx="7200900" cy="345983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71F8"/>
              </a:buClr>
              <a:buSzPts val="4500"/>
              <a:buNone/>
              <a:defRPr sz="4500" b="1" cap="none">
                <a:solidFill>
                  <a:srgbClr val="0071F8"/>
                </a:solidFill>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2" name="Google Shape;342;p45"/>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Education and Training Foundation</a:t>
            </a:r>
            <a:endParaRPr/>
          </a:p>
        </p:txBody>
      </p:sp>
      <p:sp>
        <p:nvSpPr>
          <p:cNvPr id="343" name="Google Shape;343;p45"/>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Welcome">
  <p:cSld name="Welcome">
    <p:spTree>
      <p:nvGrpSpPr>
        <p:cNvPr id="1" name="Shape 344"/>
        <p:cNvGrpSpPr/>
        <p:nvPr/>
      </p:nvGrpSpPr>
      <p:grpSpPr>
        <a:xfrm>
          <a:off x="0" y="0"/>
          <a:ext cx="0" cy="0"/>
          <a:chOff x="0" y="0"/>
          <a:chExt cx="0" cy="0"/>
        </a:xfrm>
      </p:grpSpPr>
      <p:sp>
        <p:nvSpPr>
          <p:cNvPr id="345" name="Google Shape;345;p46"/>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46"/>
          <p:cNvSpPr txBox="1">
            <a:spLocks noGrp="1"/>
          </p:cNvSpPr>
          <p:nvPr>
            <p:ph type="body" idx="1"/>
          </p:nvPr>
        </p:nvSpPr>
        <p:spPr>
          <a:xfrm>
            <a:off x="234000" y="986399"/>
            <a:ext cx="8441688" cy="360147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BE0064"/>
              </a:buClr>
              <a:buSzPts val="3600"/>
              <a:buNone/>
              <a:defRPr sz="3600" b="1">
                <a:solidFill>
                  <a:srgbClr val="BE0064"/>
                </a:solidFill>
              </a:defRPr>
            </a:lvl1pPr>
            <a:lvl2pPr marL="914400" lvl="1" indent="-228600" algn="l">
              <a:lnSpc>
                <a:spcPct val="100000"/>
              </a:lnSpc>
              <a:spcBef>
                <a:spcPts val="0"/>
              </a:spcBef>
              <a:spcAft>
                <a:spcPts val="0"/>
              </a:spcAft>
              <a:buClr>
                <a:schemeClr val="dk1"/>
              </a:buClr>
              <a:buSzPts val="3600"/>
              <a:buNone/>
              <a:defRPr sz="3600"/>
            </a:lvl2pPr>
            <a:lvl3pPr marL="1371600" lvl="2" indent="-228600" algn="l">
              <a:lnSpc>
                <a:spcPct val="100000"/>
              </a:lnSpc>
              <a:spcBef>
                <a:spcPts val="0"/>
              </a:spcBef>
              <a:spcAft>
                <a:spcPts val="0"/>
              </a:spcAft>
              <a:buClr>
                <a:schemeClr val="dk1"/>
              </a:buClr>
              <a:buSzPts val="3600"/>
              <a:buNone/>
              <a:defRPr sz="3600"/>
            </a:lvl3pPr>
            <a:lvl4pPr marL="1828800" lvl="3" indent="-228600" algn="l">
              <a:lnSpc>
                <a:spcPct val="100000"/>
              </a:lnSpc>
              <a:spcBef>
                <a:spcPts val="0"/>
              </a:spcBef>
              <a:spcAft>
                <a:spcPts val="0"/>
              </a:spcAft>
              <a:buClr>
                <a:schemeClr val="dk1"/>
              </a:buClr>
              <a:buSzPts val="3600"/>
              <a:buNone/>
              <a:defRPr sz="3600"/>
            </a:lvl4pPr>
            <a:lvl5pPr marL="2286000" lvl="4" indent="-228600" algn="l">
              <a:lnSpc>
                <a:spcPct val="100000"/>
              </a:lnSpc>
              <a:spcBef>
                <a:spcPts val="0"/>
              </a:spcBef>
              <a:spcAft>
                <a:spcPts val="0"/>
              </a:spcAft>
              <a:buClr>
                <a:schemeClr val="dk1"/>
              </a:buClr>
              <a:buSzPts val="3600"/>
              <a:buNone/>
              <a:defRPr sz="3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7" name="Google Shape;347;p46"/>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Education and Training Foundation</a:t>
            </a:r>
            <a:endParaRPr/>
          </a:p>
        </p:txBody>
      </p:sp>
      <p:sp>
        <p:nvSpPr>
          <p:cNvPr id="348" name="Google Shape;348;p46"/>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2_Divider 2">
  <p:cSld name="2_Divider 2">
    <p:bg>
      <p:bgPr>
        <a:solidFill>
          <a:schemeClr val="accent3"/>
        </a:solidFill>
        <a:effectLst/>
      </p:bgPr>
    </p:bg>
    <p:spTree>
      <p:nvGrpSpPr>
        <p:cNvPr id="1" name="Shape 349"/>
        <p:cNvGrpSpPr/>
        <p:nvPr/>
      </p:nvGrpSpPr>
      <p:grpSpPr>
        <a:xfrm>
          <a:off x="0" y="0"/>
          <a:ext cx="0" cy="0"/>
          <a:chOff x="0" y="0"/>
          <a:chExt cx="0" cy="0"/>
        </a:xfrm>
      </p:grpSpPr>
      <p:sp>
        <p:nvSpPr>
          <p:cNvPr id="350" name="Google Shape;350;p47"/>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1" name="Google Shape;351;p47"/>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52" name="Google Shape;352;p47" descr="Education and Training Foundation Logo"/>
          <p:cNvPicPr preferRelativeResize="0"/>
          <p:nvPr/>
        </p:nvPicPr>
        <p:blipFill rotWithShape="1">
          <a:blip r:embed="rId2">
            <a:alphaModFix/>
          </a:blip>
          <a:srcRect/>
          <a:stretch/>
        </p:blipFill>
        <p:spPr>
          <a:xfrm>
            <a:off x="7963561" y="288000"/>
            <a:ext cx="892437" cy="47413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_Divider 1">
  <p:cSld name="4_Divider 1">
    <p:bg>
      <p:bgPr>
        <a:solidFill>
          <a:schemeClr val="accent5"/>
        </a:solidFill>
        <a:effectLst/>
      </p:bgPr>
    </p:bg>
    <p:spTree>
      <p:nvGrpSpPr>
        <p:cNvPr id="1" name="Shape 353"/>
        <p:cNvGrpSpPr/>
        <p:nvPr/>
      </p:nvGrpSpPr>
      <p:grpSpPr>
        <a:xfrm>
          <a:off x="0" y="0"/>
          <a:ext cx="0" cy="0"/>
          <a:chOff x="0" y="0"/>
          <a:chExt cx="0" cy="0"/>
        </a:xfrm>
      </p:grpSpPr>
      <p:sp>
        <p:nvSpPr>
          <p:cNvPr id="354" name="Google Shape;354;p48"/>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48"/>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56" name="Google Shape;356;p48" descr="Education and Training Foundation Logo"/>
          <p:cNvPicPr preferRelativeResize="0"/>
          <p:nvPr/>
        </p:nvPicPr>
        <p:blipFill rotWithShape="1">
          <a:blip r:embed="rId2">
            <a:alphaModFix/>
          </a:blip>
          <a:srcRect/>
          <a:stretch/>
        </p:blipFill>
        <p:spPr>
          <a:xfrm>
            <a:off x="7963560" y="288000"/>
            <a:ext cx="892439" cy="47413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rge Text and Supporting Text">
  <p:cSld name="Large Text and Supporting Text">
    <p:spTree>
      <p:nvGrpSpPr>
        <p:cNvPr id="1" name="Shape 32"/>
        <p:cNvGrpSpPr/>
        <p:nvPr/>
      </p:nvGrpSpPr>
      <p:grpSpPr>
        <a:xfrm>
          <a:off x="0" y="0"/>
          <a:ext cx="0" cy="0"/>
          <a:chOff x="0" y="0"/>
          <a:chExt cx="0" cy="0"/>
        </a:xfrm>
      </p:grpSpPr>
      <p:sp>
        <p:nvSpPr>
          <p:cNvPr id="33" name="Google Shape;33;p13"/>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3"/>
          <p:cNvSpPr txBox="1">
            <a:spLocks noGrp="1"/>
          </p:cNvSpPr>
          <p:nvPr>
            <p:ph type="body" idx="1"/>
          </p:nvPr>
        </p:nvSpPr>
        <p:spPr>
          <a:xfrm>
            <a:off x="234000" y="986400"/>
            <a:ext cx="3960000" cy="3601574"/>
          </a:xfrm>
          <a:prstGeom prst="rect">
            <a:avLst/>
          </a:prstGeom>
          <a:noFill/>
          <a:ln>
            <a:noFill/>
          </a:ln>
        </p:spPr>
        <p:txBody>
          <a:bodyPr spcFirstLastPara="1" wrap="square" lIns="0" tIns="0" rIns="0" bIns="0" anchor="t" anchorCtr="0">
            <a:noAutofit/>
          </a:bodyPr>
          <a:lstStyle>
            <a:lvl1pPr marL="457200" lvl="0" indent="-228600" algn="l">
              <a:lnSpc>
                <a:spcPct val="103703"/>
              </a:lnSpc>
              <a:spcBef>
                <a:spcPts val="540"/>
              </a:spcBef>
              <a:spcAft>
                <a:spcPts val="0"/>
              </a:spcAft>
              <a:buClr>
                <a:schemeClr val="dk1"/>
              </a:buClr>
              <a:buSzPts val="2700"/>
              <a:buNone/>
              <a:defRPr sz="2700" b="1"/>
            </a:lvl1pPr>
            <a:lvl2pPr marL="914400" lvl="1" indent="-400050" algn="l">
              <a:lnSpc>
                <a:spcPct val="103703"/>
              </a:lnSpc>
              <a:spcBef>
                <a:spcPts val="0"/>
              </a:spcBef>
              <a:spcAft>
                <a:spcPts val="0"/>
              </a:spcAft>
              <a:buClr>
                <a:schemeClr val="dk1"/>
              </a:buClr>
              <a:buSzPts val="2700"/>
              <a:buFont typeface="Calibri"/>
              <a:buChar char="–"/>
              <a:defRPr sz="2700" b="1"/>
            </a:lvl2pPr>
            <a:lvl3pPr marL="1371600" lvl="2" indent="-400050" algn="l">
              <a:lnSpc>
                <a:spcPct val="103703"/>
              </a:lnSpc>
              <a:spcBef>
                <a:spcPts val="540"/>
              </a:spcBef>
              <a:spcAft>
                <a:spcPts val="0"/>
              </a:spcAft>
              <a:buClr>
                <a:schemeClr val="dk1"/>
              </a:buClr>
              <a:buSzPts val="2700"/>
              <a:buFont typeface="Calibri"/>
              <a:buChar char="–"/>
              <a:defRPr sz="2700" b="1"/>
            </a:lvl3pPr>
            <a:lvl4pPr marL="1828800" lvl="3" indent="-400050" algn="l">
              <a:lnSpc>
                <a:spcPct val="103703"/>
              </a:lnSpc>
              <a:spcBef>
                <a:spcPts val="540"/>
              </a:spcBef>
              <a:spcAft>
                <a:spcPts val="0"/>
              </a:spcAft>
              <a:buClr>
                <a:schemeClr val="dk1"/>
              </a:buClr>
              <a:buSzPts val="2700"/>
              <a:buFont typeface="Calibri"/>
              <a:buChar char="–"/>
              <a:defRPr sz="2700" b="1"/>
            </a:lvl4pPr>
            <a:lvl5pPr marL="2286000" lvl="4" indent="-400050" algn="l">
              <a:lnSpc>
                <a:spcPct val="103703"/>
              </a:lnSpc>
              <a:spcBef>
                <a:spcPts val="540"/>
              </a:spcBef>
              <a:spcAft>
                <a:spcPts val="0"/>
              </a:spcAft>
              <a:buClr>
                <a:schemeClr val="dk1"/>
              </a:buClr>
              <a:buSzPts val="2700"/>
              <a:buFont typeface="Calibri"/>
              <a:buChar char="–"/>
              <a:defRPr sz="2700" b="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 name="Google Shape;35;p13"/>
          <p:cNvSpPr txBox="1">
            <a:spLocks noGrp="1"/>
          </p:cNvSpPr>
          <p:nvPr>
            <p:ph type="body" idx="2"/>
          </p:nvPr>
        </p:nvSpPr>
        <p:spPr>
          <a:xfrm>
            <a:off x="4572000" y="987425"/>
            <a:ext cx="3384550" cy="360045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a:lvl1pPr>
            <a:lvl2pPr marL="914400" lvl="1" indent="-314325" algn="l">
              <a:lnSpc>
                <a:spcPct val="118518"/>
              </a:lnSpc>
              <a:spcBef>
                <a:spcPts val="270"/>
              </a:spcBef>
              <a:spcAft>
                <a:spcPts val="0"/>
              </a:spcAft>
              <a:buClr>
                <a:schemeClr val="dk1"/>
              </a:buClr>
              <a:buSzPts val="1350"/>
              <a:buFont typeface="Calibri"/>
              <a:buChar char="–"/>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 name="Google Shape;36;p13"/>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7" name="Google Shape;37;p13"/>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Education and Training Foundation</a:t>
            </a: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5_Divider 1">
  <p:cSld name="5_Divider 1">
    <p:bg>
      <p:bgPr>
        <a:solidFill>
          <a:srgbClr val="0071F8"/>
        </a:solidFill>
        <a:effectLst/>
      </p:bgPr>
    </p:bg>
    <p:spTree>
      <p:nvGrpSpPr>
        <p:cNvPr id="1" name="Shape 357"/>
        <p:cNvGrpSpPr/>
        <p:nvPr/>
      </p:nvGrpSpPr>
      <p:grpSpPr>
        <a:xfrm>
          <a:off x="0" y="0"/>
          <a:ext cx="0" cy="0"/>
          <a:chOff x="0" y="0"/>
          <a:chExt cx="0" cy="0"/>
        </a:xfrm>
      </p:grpSpPr>
      <p:sp>
        <p:nvSpPr>
          <p:cNvPr id="358" name="Google Shape;358;p49"/>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49"/>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60" name="Google Shape;360;p49" descr="Education and Training Foundation Logo"/>
          <p:cNvPicPr preferRelativeResize="0"/>
          <p:nvPr/>
        </p:nvPicPr>
        <p:blipFill rotWithShape="1">
          <a:blip r:embed="rId2">
            <a:alphaModFix/>
          </a:blip>
          <a:srcRect/>
          <a:stretch/>
        </p:blipFill>
        <p:spPr>
          <a:xfrm>
            <a:off x="7963560" y="288832"/>
            <a:ext cx="892439" cy="472467"/>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Divider 2">
  <p:cSld name="3_Divider 2">
    <p:bg>
      <p:bgPr>
        <a:solidFill>
          <a:srgbClr val="00A068"/>
        </a:solidFill>
        <a:effectLst/>
      </p:bgPr>
    </p:bg>
    <p:spTree>
      <p:nvGrpSpPr>
        <p:cNvPr id="1" name="Shape 361"/>
        <p:cNvGrpSpPr/>
        <p:nvPr/>
      </p:nvGrpSpPr>
      <p:grpSpPr>
        <a:xfrm>
          <a:off x="0" y="0"/>
          <a:ext cx="0" cy="0"/>
          <a:chOff x="0" y="0"/>
          <a:chExt cx="0" cy="0"/>
        </a:xfrm>
      </p:grpSpPr>
      <p:sp>
        <p:nvSpPr>
          <p:cNvPr id="362" name="Google Shape;362;p50"/>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50"/>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64" name="Google Shape;364;p50" descr="Education and Training Foundation Logo"/>
          <p:cNvPicPr preferRelativeResize="0"/>
          <p:nvPr/>
        </p:nvPicPr>
        <p:blipFill rotWithShape="1">
          <a:blip r:embed="rId2">
            <a:alphaModFix/>
          </a:blip>
          <a:srcRect/>
          <a:stretch/>
        </p:blipFill>
        <p:spPr>
          <a:xfrm>
            <a:off x="7963561" y="288833"/>
            <a:ext cx="892437" cy="472466"/>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6_Quote Banner">
  <p:cSld name="6_Quote Banner">
    <p:spTree>
      <p:nvGrpSpPr>
        <p:cNvPr id="1" name="Shape 365"/>
        <p:cNvGrpSpPr/>
        <p:nvPr/>
      </p:nvGrpSpPr>
      <p:grpSpPr>
        <a:xfrm>
          <a:off x="0" y="0"/>
          <a:ext cx="0" cy="0"/>
          <a:chOff x="0" y="0"/>
          <a:chExt cx="0" cy="0"/>
        </a:xfrm>
      </p:grpSpPr>
      <p:sp>
        <p:nvSpPr>
          <p:cNvPr id="366" name="Google Shape;366;p51"/>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51"/>
          <p:cNvSpPr txBox="1">
            <a:spLocks noGrp="1"/>
          </p:cNvSpPr>
          <p:nvPr>
            <p:ph type="body" idx="1"/>
          </p:nvPr>
        </p:nvSpPr>
        <p:spPr>
          <a:xfrm>
            <a:off x="233363" y="1438717"/>
            <a:ext cx="4122737" cy="32932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480"/>
              </a:spcBef>
              <a:spcAft>
                <a:spcPts val="0"/>
              </a:spcAft>
              <a:buClr>
                <a:schemeClr val="dk1"/>
              </a:buClr>
              <a:buSzPts val="2400"/>
              <a:buNone/>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8" name="Google Shape;368;p51"/>
          <p:cNvSpPr>
            <a:spLocks noGrp="1"/>
          </p:cNvSpPr>
          <p:nvPr>
            <p:ph type="pic" idx="2"/>
          </p:nvPr>
        </p:nvSpPr>
        <p:spPr>
          <a:xfrm>
            <a:off x="4500564" y="1059582"/>
            <a:ext cx="4362450" cy="3672409"/>
          </a:xfrm>
          <a:prstGeom prst="rect">
            <a:avLst/>
          </a:prstGeom>
          <a:noFill/>
          <a:ln>
            <a:noFill/>
          </a:ln>
        </p:spPr>
      </p:sp>
      <p:pic>
        <p:nvPicPr>
          <p:cNvPr id="369" name="Google Shape;369;p51"/>
          <p:cNvPicPr preferRelativeResize="0"/>
          <p:nvPr/>
        </p:nvPicPr>
        <p:blipFill rotWithShape="1">
          <a:blip r:embed="rId2">
            <a:alphaModFix/>
          </a:blip>
          <a:srcRect/>
          <a:stretch/>
        </p:blipFill>
        <p:spPr>
          <a:xfrm>
            <a:off x="213492" y="1059582"/>
            <a:ext cx="4142608" cy="273844"/>
          </a:xfrm>
          <a:prstGeom prst="rect">
            <a:avLst/>
          </a:prstGeom>
          <a:noFill/>
          <a:ln>
            <a:noFill/>
          </a:ln>
        </p:spPr>
      </p:pic>
      <p:sp>
        <p:nvSpPr>
          <p:cNvPr id="370" name="Google Shape;370;p51"/>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Education and Training Foundation</a:t>
            </a:r>
            <a:endParaRPr/>
          </a:p>
        </p:txBody>
      </p:sp>
      <p:sp>
        <p:nvSpPr>
          <p:cNvPr id="371" name="Google Shape;371;p51"/>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7_Quote Banner">
  <p:cSld name="7_Quote Banner">
    <p:spTree>
      <p:nvGrpSpPr>
        <p:cNvPr id="1" name="Shape 372"/>
        <p:cNvGrpSpPr/>
        <p:nvPr/>
      </p:nvGrpSpPr>
      <p:grpSpPr>
        <a:xfrm>
          <a:off x="0" y="0"/>
          <a:ext cx="0" cy="0"/>
          <a:chOff x="0" y="0"/>
          <a:chExt cx="0" cy="0"/>
        </a:xfrm>
      </p:grpSpPr>
      <p:sp>
        <p:nvSpPr>
          <p:cNvPr id="373" name="Google Shape;373;p52"/>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52"/>
          <p:cNvSpPr txBox="1">
            <a:spLocks noGrp="1"/>
          </p:cNvSpPr>
          <p:nvPr>
            <p:ph type="body" idx="1"/>
          </p:nvPr>
        </p:nvSpPr>
        <p:spPr>
          <a:xfrm>
            <a:off x="233363" y="1438717"/>
            <a:ext cx="4122737" cy="32932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480"/>
              </a:spcBef>
              <a:spcAft>
                <a:spcPts val="0"/>
              </a:spcAft>
              <a:buClr>
                <a:schemeClr val="dk1"/>
              </a:buClr>
              <a:buSzPts val="2400"/>
              <a:buNone/>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5" name="Google Shape;375;p52"/>
          <p:cNvSpPr>
            <a:spLocks noGrp="1"/>
          </p:cNvSpPr>
          <p:nvPr>
            <p:ph type="pic" idx="2"/>
          </p:nvPr>
        </p:nvSpPr>
        <p:spPr>
          <a:xfrm>
            <a:off x="4500564" y="1059582"/>
            <a:ext cx="4362450" cy="3672409"/>
          </a:xfrm>
          <a:prstGeom prst="rect">
            <a:avLst/>
          </a:prstGeom>
          <a:noFill/>
          <a:ln>
            <a:noFill/>
          </a:ln>
        </p:spPr>
      </p:sp>
      <p:pic>
        <p:nvPicPr>
          <p:cNvPr id="376" name="Google Shape;376;p52"/>
          <p:cNvPicPr preferRelativeResize="0"/>
          <p:nvPr/>
        </p:nvPicPr>
        <p:blipFill rotWithShape="1">
          <a:blip r:embed="rId2">
            <a:alphaModFix/>
          </a:blip>
          <a:srcRect/>
          <a:stretch/>
        </p:blipFill>
        <p:spPr>
          <a:xfrm>
            <a:off x="232949" y="1057098"/>
            <a:ext cx="4122737" cy="274223"/>
          </a:xfrm>
          <a:prstGeom prst="rect">
            <a:avLst/>
          </a:prstGeom>
          <a:noFill/>
          <a:ln>
            <a:noFill/>
          </a:ln>
        </p:spPr>
      </p:pic>
      <p:sp>
        <p:nvSpPr>
          <p:cNvPr id="377" name="Google Shape;377;p52"/>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Education and Training Foundation</a:t>
            </a:r>
            <a:endParaRPr/>
          </a:p>
        </p:txBody>
      </p:sp>
      <p:sp>
        <p:nvSpPr>
          <p:cNvPr id="378" name="Google Shape;378;p52"/>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8_Quote Banner">
  <p:cSld name="8_Quote Banner">
    <p:spTree>
      <p:nvGrpSpPr>
        <p:cNvPr id="1" name="Shape 379"/>
        <p:cNvGrpSpPr/>
        <p:nvPr/>
      </p:nvGrpSpPr>
      <p:grpSpPr>
        <a:xfrm>
          <a:off x="0" y="0"/>
          <a:ext cx="0" cy="0"/>
          <a:chOff x="0" y="0"/>
          <a:chExt cx="0" cy="0"/>
        </a:xfrm>
      </p:grpSpPr>
      <p:sp>
        <p:nvSpPr>
          <p:cNvPr id="380" name="Google Shape;380;p53"/>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 name="Google Shape;381;p53"/>
          <p:cNvSpPr txBox="1">
            <a:spLocks noGrp="1"/>
          </p:cNvSpPr>
          <p:nvPr>
            <p:ph type="body" idx="1"/>
          </p:nvPr>
        </p:nvSpPr>
        <p:spPr>
          <a:xfrm>
            <a:off x="233363" y="1438717"/>
            <a:ext cx="4122737" cy="32932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480"/>
              </a:spcBef>
              <a:spcAft>
                <a:spcPts val="0"/>
              </a:spcAft>
              <a:buClr>
                <a:schemeClr val="dk1"/>
              </a:buClr>
              <a:buSzPts val="2400"/>
              <a:buNone/>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2" name="Google Shape;382;p53"/>
          <p:cNvSpPr>
            <a:spLocks noGrp="1"/>
          </p:cNvSpPr>
          <p:nvPr>
            <p:ph type="pic" idx="2"/>
          </p:nvPr>
        </p:nvSpPr>
        <p:spPr>
          <a:xfrm>
            <a:off x="4500564" y="1059582"/>
            <a:ext cx="4362450" cy="3672409"/>
          </a:xfrm>
          <a:prstGeom prst="rect">
            <a:avLst/>
          </a:prstGeom>
          <a:noFill/>
          <a:ln>
            <a:noFill/>
          </a:ln>
        </p:spPr>
      </p:sp>
      <p:pic>
        <p:nvPicPr>
          <p:cNvPr id="383" name="Google Shape;383;p53"/>
          <p:cNvPicPr preferRelativeResize="0"/>
          <p:nvPr/>
        </p:nvPicPr>
        <p:blipFill rotWithShape="1">
          <a:blip r:embed="rId2">
            <a:alphaModFix/>
          </a:blip>
          <a:srcRect/>
          <a:stretch/>
        </p:blipFill>
        <p:spPr>
          <a:xfrm>
            <a:off x="232949" y="1059582"/>
            <a:ext cx="4122737" cy="279078"/>
          </a:xfrm>
          <a:prstGeom prst="rect">
            <a:avLst/>
          </a:prstGeom>
          <a:noFill/>
          <a:ln>
            <a:noFill/>
          </a:ln>
        </p:spPr>
      </p:pic>
      <p:sp>
        <p:nvSpPr>
          <p:cNvPr id="384" name="Google Shape;384;p53"/>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Education and Training Foundation</a:t>
            </a:r>
            <a:endParaRPr/>
          </a:p>
        </p:txBody>
      </p:sp>
      <p:sp>
        <p:nvSpPr>
          <p:cNvPr id="385" name="Google Shape;385;p53"/>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9_Quote Banner">
  <p:cSld name="9_Quote Banner">
    <p:spTree>
      <p:nvGrpSpPr>
        <p:cNvPr id="1" name="Shape 386"/>
        <p:cNvGrpSpPr/>
        <p:nvPr/>
      </p:nvGrpSpPr>
      <p:grpSpPr>
        <a:xfrm>
          <a:off x="0" y="0"/>
          <a:ext cx="0" cy="0"/>
          <a:chOff x="0" y="0"/>
          <a:chExt cx="0" cy="0"/>
        </a:xfrm>
      </p:grpSpPr>
      <p:sp>
        <p:nvSpPr>
          <p:cNvPr id="387" name="Google Shape;387;p54"/>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54"/>
          <p:cNvSpPr txBox="1">
            <a:spLocks noGrp="1"/>
          </p:cNvSpPr>
          <p:nvPr>
            <p:ph type="body" idx="1"/>
          </p:nvPr>
        </p:nvSpPr>
        <p:spPr>
          <a:xfrm>
            <a:off x="233363" y="1438717"/>
            <a:ext cx="4122737" cy="32932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480"/>
              </a:spcBef>
              <a:spcAft>
                <a:spcPts val="0"/>
              </a:spcAft>
              <a:buClr>
                <a:schemeClr val="dk1"/>
              </a:buClr>
              <a:buSzPts val="2400"/>
              <a:buNone/>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9" name="Google Shape;389;p54"/>
          <p:cNvSpPr>
            <a:spLocks noGrp="1"/>
          </p:cNvSpPr>
          <p:nvPr>
            <p:ph type="pic" idx="2"/>
          </p:nvPr>
        </p:nvSpPr>
        <p:spPr>
          <a:xfrm>
            <a:off x="4500564" y="1059582"/>
            <a:ext cx="4362450" cy="3672409"/>
          </a:xfrm>
          <a:prstGeom prst="rect">
            <a:avLst/>
          </a:prstGeom>
          <a:noFill/>
          <a:ln>
            <a:noFill/>
          </a:ln>
        </p:spPr>
      </p:sp>
      <p:pic>
        <p:nvPicPr>
          <p:cNvPr id="390" name="Google Shape;390;p54" descr="Quote mark Graphic"/>
          <p:cNvPicPr preferRelativeResize="0"/>
          <p:nvPr/>
        </p:nvPicPr>
        <p:blipFill rotWithShape="1">
          <a:blip r:embed="rId2">
            <a:alphaModFix/>
          </a:blip>
          <a:srcRect/>
          <a:stretch/>
        </p:blipFill>
        <p:spPr>
          <a:xfrm>
            <a:off x="232950" y="1059582"/>
            <a:ext cx="4122736" cy="279078"/>
          </a:xfrm>
          <a:prstGeom prst="rect">
            <a:avLst/>
          </a:prstGeom>
          <a:noFill/>
          <a:ln>
            <a:noFill/>
          </a:ln>
        </p:spPr>
      </p:pic>
      <p:sp>
        <p:nvSpPr>
          <p:cNvPr id="391" name="Google Shape;391;p54"/>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Education and Training Foundation</a:t>
            </a:r>
            <a:endParaRPr/>
          </a:p>
        </p:txBody>
      </p:sp>
      <p:sp>
        <p:nvSpPr>
          <p:cNvPr id="392" name="Google Shape;392;p54"/>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0_Quote Banner">
  <p:cSld name="10_Quote Banner">
    <p:spTree>
      <p:nvGrpSpPr>
        <p:cNvPr id="1" name="Shape 393"/>
        <p:cNvGrpSpPr/>
        <p:nvPr/>
      </p:nvGrpSpPr>
      <p:grpSpPr>
        <a:xfrm>
          <a:off x="0" y="0"/>
          <a:ext cx="0" cy="0"/>
          <a:chOff x="0" y="0"/>
          <a:chExt cx="0" cy="0"/>
        </a:xfrm>
      </p:grpSpPr>
      <p:sp>
        <p:nvSpPr>
          <p:cNvPr id="394" name="Google Shape;394;p55"/>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p55"/>
          <p:cNvSpPr txBox="1">
            <a:spLocks noGrp="1"/>
          </p:cNvSpPr>
          <p:nvPr>
            <p:ph type="body" idx="1"/>
          </p:nvPr>
        </p:nvSpPr>
        <p:spPr>
          <a:xfrm>
            <a:off x="233363" y="1438717"/>
            <a:ext cx="4122737" cy="32932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480"/>
              </a:spcBef>
              <a:spcAft>
                <a:spcPts val="0"/>
              </a:spcAft>
              <a:buClr>
                <a:schemeClr val="dk1"/>
              </a:buClr>
              <a:buSzPts val="2400"/>
              <a:buNone/>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6" name="Google Shape;396;p55"/>
          <p:cNvSpPr>
            <a:spLocks noGrp="1"/>
          </p:cNvSpPr>
          <p:nvPr>
            <p:ph type="pic" idx="2"/>
          </p:nvPr>
        </p:nvSpPr>
        <p:spPr>
          <a:xfrm>
            <a:off x="4500564" y="1059582"/>
            <a:ext cx="4362450" cy="3672409"/>
          </a:xfrm>
          <a:prstGeom prst="rect">
            <a:avLst/>
          </a:prstGeom>
          <a:noFill/>
          <a:ln>
            <a:noFill/>
          </a:ln>
        </p:spPr>
      </p:sp>
      <p:pic>
        <p:nvPicPr>
          <p:cNvPr id="397" name="Google Shape;397;p55"/>
          <p:cNvPicPr preferRelativeResize="0"/>
          <p:nvPr/>
        </p:nvPicPr>
        <p:blipFill rotWithShape="1">
          <a:blip r:embed="rId2">
            <a:alphaModFix/>
          </a:blip>
          <a:srcRect/>
          <a:stretch/>
        </p:blipFill>
        <p:spPr>
          <a:xfrm>
            <a:off x="232950" y="1072208"/>
            <a:ext cx="4122738" cy="288032"/>
          </a:xfrm>
          <a:prstGeom prst="rect">
            <a:avLst/>
          </a:prstGeom>
          <a:noFill/>
          <a:ln>
            <a:noFill/>
          </a:ln>
        </p:spPr>
      </p:pic>
      <p:sp>
        <p:nvSpPr>
          <p:cNvPr id="398" name="Google Shape;398;p55"/>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1_Quote Banner">
  <p:cSld name="11_Quote Banner">
    <p:spTree>
      <p:nvGrpSpPr>
        <p:cNvPr id="1" name="Shape 399"/>
        <p:cNvGrpSpPr/>
        <p:nvPr/>
      </p:nvGrpSpPr>
      <p:grpSpPr>
        <a:xfrm>
          <a:off x="0" y="0"/>
          <a:ext cx="0" cy="0"/>
          <a:chOff x="0" y="0"/>
          <a:chExt cx="0" cy="0"/>
        </a:xfrm>
      </p:grpSpPr>
      <p:sp>
        <p:nvSpPr>
          <p:cNvPr id="400" name="Google Shape;400;p56"/>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1" name="Google Shape;401;p56"/>
          <p:cNvSpPr txBox="1">
            <a:spLocks noGrp="1"/>
          </p:cNvSpPr>
          <p:nvPr>
            <p:ph type="body" idx="1"/>
          </p:nvPr>
        </p:nvSpPr>
        <p:spPr>
          <a:xfrm>
            <a:off x="233363" y="1438717"/>
            <a:ext cx="4122737" cy="3293274"/>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480"/>
              </a:spcBef>
              <a:spcAft>
                <a:spcPts val="0"/>
              </a:spcAft>
              <a:buClr>
                <a:schemeClr val="dk1"/>
              </a:buClr>
              <a:buSzPts val="2400"/>
              <a:buNone/>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2" name="Google Shape;402;p56"/>
          <p:cNvSpPr>
            <a:spLocks noGrp="1"/>
          </p:cNvSpPr>
          <p:nvPr>
            <p:ph type="pic" idx="2"/>
          </p:nvPr>
        </p:nvSpPr>
        <p:spPr>
          <a:xfrm>
            <a:off x="4500564" y="1059582"/>
            <a:ext cx="4362450" cy="3672409"/>
          </a:xfrm>
          <a:prstGeom prst="rect">
            <a:avLst/>
          </a:prstGeom>
          <a:noFill/>
          <a:ln>
            <a:noFill/>
          </a:ln>
        </p:spPr>
      </p:sp>
      <p:pic>
        <p:nvPicPr>
          <p:cNvPr id="403" name="Google Shape;403;p56"/>
          <p:cNvPicPr preferRelativeResize="0"/>
          <p:nvPr/>
        </p:nvPicPr>
        <p:blipFill rotWithShape="1">
          <a:blip r:embed="rId2">
            <a:alphaModFix/>
          </a:blip>
          <a:srcRect/>
          <a:stretch/>
        </p:blipFill>
        <p:spPr>
          <a:xfrm>
            <a:off x="232950" y="1076685"/>
            <a:ext cx="4122738" cy="279077"/>
          </a:xfrm>
          <a:prstGeom prst="rect">
            <a:avLst/>
          </a:prstGeom>
          <a:noFill/>
          <a:ln>
            <a:noFill/>
          </a:ln>
        </p:spPr>
      </p:pic>
      <p:sp>
        <p:nvSpPr>
          <p:cNvPr id="404" name="Google Shape;404;p56"/>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Education and Training Foundation</a:t>
            </a:r>
            <a:endParaRPr/>
          </a:p>
        </p:txBody>
      </p:sp>
      <p:sp>
        <p:nvSpPr>
          <p:cNvPr id="405" name="Google Shape;405;p56"/>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ody Text, Content with Image">
  <p:cSld name="Body Text, Content with Image">
    <p:spTree>
      <p:nvGrpSpPr>
        <p:cNvPr id="1" name="Shape 406"/>
        <p:cNvGrpSpPr/>
        <p:nvPr/>
      </p:nvGrpSpPr>
      <p:grpSpPr>
        <a:xfrm>
          <a:off x="0" y="0"/>
          <a:ext cx="0" cy="0"/>
          <a:chOff x="0" y="0"/>
          <a:chExt cx="0" cy="0"/>
        </a:xfrm>
      </p:grpSpPr>
      <p:sp>
        <p:nvSpPr>
          <p:cNvPr id="407" name="Google Shape;407;p57"/>
          <p:cNvSpPr txBox="1">
            <a:spLocks noGrp="1"/>
          </p:cNvSpPr>
          <p:nvPr>
            <p:ph type="body" idx="1"/>
          </p:nvPr>
        </p:nvSpPr>
        <p:spPr>
          <a:xfrm>
            <a:off x="234000" y="1059582"/>
            <a:ext cx="4105275" cy="3528292"/>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8" name="Google Shape;408;p57"/>
          <p:cNvSpPr>
            <a:spLocks noGrp="1"/>
          </p:cNvSpPr>
          <p:nvPr>
            <p:ph type="pic" idx="2"/>
          </p:nvPr>
        </p:nvSpPr>
        <p:spPr>
          <a:xfrm>
            <a:off x="4500564" y="1059582"/>
            <a:ext cx="4362450" cy="3508405"/>
          </a:xfrm>
          <a:prstGeom prst="rect">
            <a:avLst/>
          </a:prstGeom>
          <a:noFill/>
          <a:ln>
            <a:noFill/>
          </a:ln>
        </p:spPr>
      </p:sp>
      <p:sp>
        <p:nvSpPr>
          <p:cNvPr id="409" name="Google Shape;409;p57"/>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Education and Training Foundation</a:t>
            </a:r>
            <a:endParaRPr/>
          </a:p>
        </p:txBody>
      </p:sp>
      <p:sp>
        <p:nvSpPr>
          <p:cNvPr id="410" name="Google Shape;410;p57"/>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11" name="Google Shape;411;p57"/>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412"/>
        <p:cNvGrpSpPr/>
        <p:nvPr/>
      </p:nvGrpSpPr>
      <p:grpSpPr>
        <a:xfrm>
          <a:off x="0" y="0"/>
          <a:ext cx="0" cy="0"/>
          <a:chOff x="0" y="0"/>
          <a:chExt cx="0" cy="0"/>
        </a:xfrm>
      </p:grpSpPr>
      <p:sp>
        <p:nvSpPr>
          <p:cNvPr id="413" name="Google Shape;413;p58"/>
          <p:cNvSpPr txBox="1">
            <a:spLocks noGrp="1"/>
          </p:cNvSpPr>
          <p:nvPr>
            <p:ph type="body" idx="1"/>
          </p:nvPr>
        </p:nvSpPr>
        <p:spPr>
          <a:xfrm>
            <a:off x="234000" y="987425"/>
            <a:ext cx="4122100" cy="3600449"/>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4" name="Google Shape;414;p58"/>
          <p:cNvSpPr txBox="1">
            <a:spLocks noGrp="1"/>
          </p:cNvSpPr>
          <p:nvPr>
            <p:ph type="body" idx="2"/>
          </p:nvPr>
        </p:nvSpPr>
        <p:spPr>
          <a:xfrm>
            <a:off x="4500563" y="987425"/>
            <a:ext cx="4210497" cy="3600449"/>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5" name="Google Shape;415;p58"/>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Education and Training Foundation</a:t>
            </a:r>
            <a:endParaRPr/>
          </a:p>
        </p:txBody>
      </p:sp>
      <p:sp>
        <p:nvSpPr>
          <p:cNvPr id="416" name="Google Shape;416;p58"/>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17" name="Google Shape;417;p58"/>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s and Text ">
  <p:cSld name="Images and Text ">
    <p:spTree>
      <p:nvGrpSpPr>
        <p:cNvPr id="1" name="Shape 38"/>
        <p:cNvGrpSpPr/>
        <p:nvPr/>
      </p:nvGrpSpPr>
      <p:grpSpPr>
        <a:xfrm>
          <a:off x="0" y="0"/>
          <a:ext cx="0" cy="0"/>
          <a:chOff x="0" y="0"/>
          <a:chExt cx="0" cy="0"/>
        </a:xfrm>
      </p:grpSpPr>
      <p:sp>
        <p:nvSpPr>
          <p:cNvPr id="39" name="Google Shape;39;p14"/>
          <p:cNvSpPr txBox="1">
            <a:spLocks noGrp="1"/>
          </p:cNvSpPr>
          <p:nvPr>
            <p:ph type="body" idx="1"/>
          </p:nvPr>
        </p:nvSpPr>
        <p:spPr>
          <a:xfrm>
            <a:off x="234000" y="986400"/>
            <a:ext cx="4122100" cy="1584076"/>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 name="Google Shape;40;p14"/>
          <p:cNvSpPr txBox="1">
            <a:spLocks noGrp="1"/>
          </p:cNvSpPr>
          <p:nvPr>
            <p:ph type="body" idx="2"/>
          </p:nvPr>
        </p:nvSpPr>
        <p:spPr>
          <a:xfrm>
            <a:off x="4499992" y="986400"/>
            <a:ext cx="4175696" cy="1584076"/>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 name="Google Shape;41;p14"/>
          <p:cNvSpPr txBox="1">
            <a:spLocks noGrp="1"/>
          </p:cNvSpPr>
          <p:nvPr>
            <p:ph type="body" idx="3"/>
          </p:nvPr>
        </p:nvSpPr>
        <p:spPr>
          <a:xfrm>
            <a:off x="234000" y="2825999"/>
            <a:ext cx="4122100" cy="1761875"/>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 name="Google Shape;42;p14"/>
          <p:cNvSpPr txBox="1">
            <a:spLocks noGrp="1"/>
          </p:cNvSpPr>
          <p:nvPr>
            <p:ph type="body" idx="4"/>
          </p:nvPr>
        </p:nvSpPr>
        <p:spPr>
          <a:xfrm>
            <a:off x="4499992" y="2825999"/>
            <a:ext cx="4175696" cy="1761875"/>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14"/>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Education and Training Foundation</a:t>
            </a:r>
            <a:endParaRPr/>
          </a:p>
        </p:txBody>
      </p:sp>
      <p:sp>
        <p:nvSpPr>
          <p:cNvPr id="44" name="Google Shape;44;p14"/>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45" name="Google Shape;45;p14"/>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hevron etc ">
  <p:cSld name="Chevron etc ">
    <p:spTree>
      <p:nvGrpSpPr>
        <p:cNvPr id="1" name="Shape 418"/>
        <p:cNvGrpSpPr/>
        <p:nvPr/>
      </p:nvGrpSpPr>
      <p:grpSpPr>
        <a:xfrm>
          <a:off x="0" y="0"/>
          <a:ext cx="0" cy="0"/>
          <a:chOff x="0" y="0"/>
          <a:chExt cx="0" cy="0"/>
        </a:xfrm>
      </p:grpSpPr>
      <p:sp>
        <p:nvSpPr>
          <p:cNvPr id="419" name="Google Shape;419;p59"/>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p59"/>
          <p:cNvSpPr txBox="1">
            <a:spLocks noGrp="1"/>
          </p:cNvSpPr>
          <p:nvPr>
            <p:ph type="body" idx="1"/>
          </p:nvPr>
        </p:nvSpPr>
        <p:spPr>
          <a:xfrm>
            <a:off x="251520" y="2825999"/>
            <a:ext cx="2520280" cy="1761875"/>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1" name="Google Shape;421;p59"/>
          <p:cNvSpPr txBox="1">
            <a:spLocks noGrp="1"/>
          </p:cNvSpPr>
          <p:nvPr>
            <p:ph type="body" idx="2"/>
          </p:nvPr>
        </p:nvSpPr>
        <p:spPr>
          <a:xfrm>
            <a:off x="3304304" y="2825999"/>
            <a:ext cx="2512800" cy="1761875"/>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2" name="Google Shape;422;p59"/>
          <p:cNvSpPr txBox="1">
            <a:spLocks noGrp="1"/>
          </p:cNvSpPr>
          <p:nvPr>
            <p:ph type="body" idx="3"/>
          </p:nvPr>
        </p:nvSpPr>
        <p:spPr>
          <a:xfrm>
            <a:off x="6349607" y="2825999"/>
            <a:ext cx="2513406" cy="1761875"/>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3" name="Google Shape;423;p59"/>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a:t>Education and Training Foundation</a:t>
            </a:r>
            <a:endParaRPr/>
          </a:p>
        </p:txBody>
      </p:sp>
      <p:sp>
        <p:nvSpPr>
          <p:cNvPr id="424" name="Google Shape;424;p59"/>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rgbClr val="E51C41"/>
        </a:solidFill>
        <a:effectLst/>
      </p:bgPr>
    </p:bg>
    <p:spTree>
      <p:nvGrpSpPr>
        <p:cNvPr id="1" name="Shape 425"/>
        <p:cNvGrpSpPr/>
        <p:nvPr/>
      </p:nvGrpSpPr>
      <p:grpSpPr>
        <a:xfrm>
          <a:off x="0" y="0"/>
          <a:ext cx="0" cy="0"/>
          <a:chOff x="0" y="0"/>
          <a:chExt cx="0" cy="0"/>
        </a:xfrm>
      </p:grpSpPr>
      <p:pic>
        <p:nvPicPr>
          <p:cNvPr id="426" name="Google Shape;426;p60" descr="Education and Training Foundation Logo"/>
          <p:cNvPicPr preferRelativeResize="0"/>
          <p:nvPr/>
        </p:nvPicPr>
        <p:blipFill rotWithShape="1">
          <a:blip r:embed="rId2">
            <a:alphaModFix/>
          </a:blip>
          <a:srcRect/>
          <a:stretch/>
        </p:blipFill>
        <p:spPr>
          <a:xfrm>
            <a:off x="7963562" y="288832"/>
            <a:ext cx="892435" cy="472466"/>
          </a:xfrm>
          <a:prstGeom prst="rect">
            <a:avLst/>
          </a:prstGeom>
          <a:noFill/>
          <a:ln>
            <a:noFill/>
          </a:ln>
        </p:spPr>
      </p:pic>
      <p:sp>
        <p:nvSpPr>
          <p:cNvPr id="427" name="Google Shape;427;p60"/>
          <p:cNvSpPr/>
          <p:nvPr/>
        </p:nvSpPr>
        <p:spPr>
          <a:xfrm>
            <a:off x="2455193" y="3258000"/>
            <a:ext cx="6400805"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28" name="Google Shape;428;p60"/>
          <p:cNvSpPr/>
          <p:nvPr/>
        </p:nvSpPr>
        <p:spPr>
          <a:xfrm>
            <a:off x="2445121" y="1455480"/>
            <a:ext cx="6409980" cy="15822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9" name="Google Shape;429;p60"/>
          <p:cNvSpPr txBox="1">
            <a:spLocks noGrp="1"/>
          </p:cNvSpPr>
          <p:nvPr>
            <p:ph type="ctrTitle"/>
          </p:nvPr>
        </p:nvSpPr>
        <p:spPr>
          <a:xfrm>
            <a:off x="2447280" y="1455480"/>
            <a:ext cx="6157168" cy="348565"/>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0" name="Google Shape;430;p60"/>
          <p:cNvSpPr txBox="1">
            <a:spLocks noGrp="1"/>
          </p:cNvSpPr>
          <p:nvPr>
            <p:ph type="subTitle" idx="1"/>
          </p:nvPr>
        </p:nvSpPr>
        <p:spPr>
          <a:xfrm>
            <a:off x="2446020" y="1874878"/>
            <a:ext cx="6157168" cy="268982"/>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31" name="Google Shape;431;p60" descr="www.ETFOUNDATION.CO.UK&#10;"/>
          <p:cNvSpPr txBox="1"/>
          <p:nvPr/>
        </p:nvSpPr>
        <p:spPr>
          <a:xfrm>
            <a:off x="2447280" y="2571750"/>
            <a:ext cx="5003780" cy="465956"/>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sp>
        <p:nvSpPr>
          <p:cNvPr id="432" name="Google Shape;432;p60"/>
          <p:cNvSpPr/>
          <p:nvPr/>
        </p:nvSpPr>
        <p:spPr>
          <a:xfrm>
            <a:off x="2483768" y="3258000"/>
            <a:ext cx="4661413"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Thank You">
  <p:cSld name="2_Thank You">
    <p:bg>
      <p:bgPr>
        <a:solidFill>
          <a:srgbClr val="FEB912"/>
        </a:solidFill>
        <a:effectLst/>
      </p:bgPr>
    </p:bg>
    <p:spTree>
      <p:nvGrpSpPr>
        <p:cNvPr id="1" name="Shape 433"/>
        <p:cNvGrpSpPr/>
        <p:nvPr/>
      </p:nvGrpSpPr>
      <p:grpSpPr>
        <a:xfrm>
          <a:off x="0" y="0"/>
          <a:ext cx="0" cy="0"/>
          <a:chOff x="0" y="0"/>
          <a:chExt cx="0" cy="0"/>
        </a:xfrm>
      </p:grpSpPr>
      <p:pic>
        <p:nvPicPr>
          <p:cNvPr id="434" name="Google Shape;434;p61" descr="Education and Training Foundation Logo"/>
          <p:cNvPicPr preferRelativeResize="0"/>
          <p:nvPr/>
        </p:nvPicPr>
        <p:blipFill rotWithShape="1">
          <a:blip r:embed="rId2">
            <a:alphaModFix/>
          </a:blip>
          <a:srcRect/>
          <a:stretch/>
        </p:blipFill>
        <p:spPr>
          <a:xfrm>
            <a:off x="7963562" y="288832"/>
            <a:ext cx="892435" cy="472466"/>
          </a:xfrm>
          <a:prstGeom prst="rect">
            <a:avLst/>
          </a:prstGeom>
          <a:noFill/>
          <a:ln>
            <a:noFill/>
          </a:ln>
        </p:spPr>
      </p:pic>
      <p:sp>
        <p:nvSpPr>
          <p:cNvPr id="435" name="Google Shape;435;p61"/>
          <p:cNvSpPr/>
          <p:nvPr/>
        </p:nvSpPr>
        <p:spPr>
          <a:xfrm>
            <a:off x="2455193" y="3258000"/>
            <a:ext cx="6400805"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36" name="Google Shape;436;p61"/>
          <p:cNvSpPr/>
          <p:nvPr/>
        </p:nvSpPr>
        <p:spPr>
          <a:xfrm>
            <a:off x="2445121" y="1455480"/>
            <a:ext cx="6409980" cy="15822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7" name="Google Shape;437;p61"/>
          <p:cNvSpPr txBox="1">
            <a:spLocks noGrp="1"/>
          </p:cNvSpPr>
          <p:nvPr>
            <p:ph type="ctrTitle"/>
          </p:nvPr>
        </p:nvSpPr>
        <p:spPr>
          <a:xfrm>
            <a:off x="2447280" y="1455480"/>
            <a:ext cx="6157168" cy="348565"/>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61"/>
          <p:cNvSpPr txBox="1">
            <a:spLocks noGrp="1"/>
          </p:cNvSpPr>
          <p:nvPr>
            <p:ph type="subTitle" idx="1"/>
          </p:nvPr>
        </p:nvSpPr>
        <p:spPr>
          <a:xfrm>
            <a:off x="2446020" y="1874878"/>
            <a:ext cx="6157168" cy="268982"/>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39" name="Google Shape;439;p61" descr="www.ETFOUNDATION.CO.UK&#10;"/>
          <p:cNvSpPr txBox="1"/>
          <p:nvPr/>
        </p:nvSpPr>
        <p:spPr>
          <a:xfrm>
            <a:off x="2447280" y="2571750"/>
            <a:ext cx="5003780" cy="465956"/>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sp>
        <p:nvSpPr>
          <p:cNvPr id="440" name="Google Shape;440;p61"/>
          <p:cNvSpPr/>
          <p:nvPr/>
        </p:nvSpPr>
        <p:spPr>
          <a:xfrm>
            <a:off x="2483768" y="3258000"/>
            <a:ext cx="4661413"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_Thank You">
  <p:cSld name="3_Thank You">
    <p:bg>
      <p:bgPr>
        <a:solidFill>
          <a:srgbClr val="BE0064"/>
        </a:solidFill>
        <a:effectLst/>
      </p:bgPr>
    </p:bg>
    <p:spTree>
      <p:nvGrpSpPr>
        <p:cNvPr id="1" name="Shape 441"/>
        <p:cNvGrpSpPr/>
        <p:nvPr/>
      </p:nvGrpSpPr>
      <p:grpSpPr>
        <a:xfrm>
          <a:off x="0" y="0"/>
          <a:ext cx="0" cy="0"/>
          <a:chOff x="0" y="0"/>
          <a:chExt cx="0" cy="0"/>
        </a:xfrm>
      </p:grpSpPr>
      <p:pic>
        <p:nvPicPr>
          <p:cNvPr id="442" name="Google Shape;442;p62" descr="Education and Training Foundation Logo"/>
          <p:cNvPicPr preferRelativeResize="0"/>
          <p:nvPr/>
        </p:nvPicPr>
        <p:blipFill rotWithShape="1">
          <a:blip r:embed="rId2">
            <a:alphaModFix/>
          </a:blip>
          <a:srcRect/>
          <a:stretch/>
        </p:blipFill>
        <p:spPr>
          <a:xfrm>
            <a:off x="7963561" y="288832"/>
            <a:ext cx="892437" cy="472466"/>
          </a:xfrm>
          <a:prstGeom prst="rect">
            <a:avLst/>
          </a:prstGeom>
          <a:noFill/>
          <a:ln>
            <a:noFill/>
          </a:ln>
        </p:spPr>
      </p:pic>
      <p:sp>
        <p:nvSpPr>
          <p:cNvPr id="443" name="Google Shape;443;p62"/>
          <p:cNvSpPr/>
          <p:nvPr/>
        </p:nvSpPr>
        <p:spPr>
          <a:xfrm>
            <a:off x="2455193" y="3258000"/>
            <a:ext cx="6400805"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44" name="Google Shape;444;p62"/>
          <p:cNvSpPr/>
          <p:nvPr/>
        </p:nvSpPr>
        <p:spPr>
          <a:xfrm>
            <a:off x="2445121" y="1455480"/>
            <a:ext cx="6409980" cy="15822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5" name="Google Shape;445;p62"/>
          <p:cNvSpPr txBox="1">
            <a:spLocks noGrp="1"/>
          </p:cNvSpPr>
          <p:nvPr>
            <p:ph type="ctrTitle"/>
          </p:nvPr>
        </p:nvSpPr>
        <p:spPr>
          <a:xfrm>
            <a:off x="2447280" y="1455480"/>
            <a:ext cx="6157168" cy="348565"/>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6" name="Google Shape;446;p62"/>
          <p:cNvSpPr txBox="1">
            <a:spLocks noGrp="1"/>
          </p:cNvSpPr>
          <p:nvPr>
            <p:ph type="subTitle" idx="1"/>
          </p:nvPr>
        </p:nvSpPr>
        <p:spPr>
          <a:xfrm>
            <a:off x="2446020" y="1874878"/>
            <a:ext cx="6157168" cy="268982"/>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47" name="Google Shape;447;p62" descr="www.ETFOUNDATION.CO.UK&#10;"/>
          <p:cNvSpPr txBox="1"/>
          <p:nvPr/>
        </p:nvSpPr>
        <p:spPr>
          <a:xfrm>
            <a:off x="2447280" y="2571750"/>
            <a:ext cx="5003780" cy="465956"/>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sp>
        <p:nvSpPr>
          <p:cNvPr id="448" name="Google Shape;448;p62"/>
          <p:cNvSpPr/>
          <p:nvPr/>
        </p:nvSpPr>
        <p:spPr>
          <a:xfrm>
            <a:off x="2483768" y="3258000"/>
            <a:ext cx="4661413"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4_Thank You">
  <p:cSld name="4_Thank You">
    <p:bg>
      <p:bgPr>
        <a:solidFill>
          <a:srgbClr val="0071F8"/>
        </a:solidFill>
        <a:effectLst/>
      </p:bgPr>
    </p:bg>
    <p:spTree>
      <p:nvGrpSpPr>
        <p:cNvPr id="1" name="Shape 449"/>
        <p:cNvGrpSpPr/>
        <p:nvPr/>
      </p:nvGrpSpPr>
      <p:grpSpPr>
        <a:xfrm>
          <a:off x="0" y="0"/>
          <a:ext cx="0" cy="0"/>
          <a:chOff x="0" y="0"/>
          <a:chExt cx="0" cy="0"/>
        </a:xfrm>
      </p:grpSpPr>
      <p:pic>
        <p:nvPicPr>
          <p:cNvPr id="450" name="Google Shape;450;p63" descr="Education and Training Foundation Logo"/>
          <p:cNvPicPr preferRelativeResize="0"/>
          <p:nvPr/>
        </p:nvPicPr>
        <p:blipFill rotWithShape="1">
          <a:blip r:embed="rId2">
            <a:alphaModFix/>
          </a:blip>
          <a:srcRect/>
          <a:stretch/>
        </p:blipFill>
        <p:spPr>
          <a:xfrm>
            <a:off x="7963562" y="288832"/>
            <a:ext cx="892435" cy="472466"/>
          </a:xfrm>
          <a:prstGeom prst="rect">
            <a:avLst/>
          </a:prstGeom>
          <a:noFill/>
          <a:ln>
            <a:noFill/>
          </a:ln>
        </p:spPr>
      </p:pic>
      <p:sp>
        <p:nvSpPr>
          <p:cNvPr id="451" name="Google Shape;451;p63"/>
          <p:cNvSpPr/>
          <p:nvPr/>
        </p:nvSpPr>
        <p:spPr>
          <a:xfrm>
            <a:off x="2455193" y="3258000"/>
            <a:ext cx="6400805"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52" name="Google Shape;452;p63"/>
          <p:cNvSpPr/>
          <p:nvPr/>
        </p:nvSpPr>
        <p:spPr>
          <a:xfrm>
            <a:off x="2445121" y="1455480"/>
            <a:ext cx="6409980" cy="15822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3" name="Google Shape;453;p63"/>
          <p:cNvSpPr txBox="1">
            <a:spLocks noGrp="1"/>
          </p:cNvSpPr>
          <p:nvPr>
            <p:ph type="ctrTitle"/>
          </p:nvPr>
        </p:nvSpPr>
        <p:spPr>
          <a:xfrm>
            <a:off x="2447280" y="1455480"/>
            <a:ext cx="6157168" cy="348565"/>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4" name="Google Shape;454;p63"/>
          <p:cNvSpPr txBox="1">
            <a:spLocks noGrp="1"/>
          </p:cNvSpPr>
          <p:nvPr>
            <p:ph type="subTitle" idx="1"/>
          </p:nvPr>
        </p:nvSpPr>
        <p:spPr>
          <a:xfrm>
            <a:off x="2446020" y="1874878"/>
            <a:ext cx="6157168" cy="268982"/>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55" name="Google Shape;455;p63" descr="www.ETFOUNDATION.CO.UK&#10;"/>
          <p:cNvSpPr txBox="1"/>
          <p:nvPr/>
        </p:nvSpPr>
        <p:spPr>
          <a:xfrm>
            <a:off x="2447280" y="2571750"/>
            <a:ext cx="5003780" cy="465956"/>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sp>
        <p:nvSpPr>
          <p:cNvPr id="456" name="Google Shape;456;p63"/>
          <p:cNvSpPr/>
          <p:nvPr/>
        </p:nvSpPr>
        <p:spPr>
          <a:xfrm>
            <a:off x="2483768" y="3258000"/>
            <a:ext cx="4661413"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5_Thank You">
  <p:cSld name="5_Thank You">
    <p:bg>
      <p:bgPr>
        <a:solidFill>
          <a:srgbClr val="00A068"/>
        </a:solidFill>
        <a:effectLst/>
      </p:bgPr>
    </p:bg>
    <p:spTree>
      <p:nvGrpSpPr>
        <p:cNvPr id="1" name="Shape 457"/>
        <p:cNvGrpSpPr/>
        <p:nvPr/>
      </p:nvGrpSpPr>
      <p:grpSpPr>
        <a:xfrm>
          <a:off x="0" y="0"/>
          <a:ext cx="0" cy="0"/>
          <a:chOff x="0" y="0"/>
          <a:chExt cx="0" cy="0"/>
        </a:xfrm>
      </p:grpSpPr>
      <p:pic>
        <p:nvPicPr>
          <p:cNvPr id="458" name="Google Shape;458;p64" descr="Education and Training Foundation Logo"/>
          <p:cNvPicPr preferRelativeResize="0"/>
          <p:nvPr/>
        </p:nvPicPr>
        <p:blipFill rotWithShape="1">
          <a:blip r:embed="rId2">
            <a:alphaModFix/>
          </a:blip>
          <a:srcRect/>
          <a:stretch/>
        </p:blipFill>
        <p:spPr>
          <a:xfrm>
            <a:off x="7963562" y="288832"/>
            <a:ext cx="892435" cy="472466"/>
          </a:xfrm>
          <a:prstGeom prst="rect">
            <a:avLst/>
          </a:prstGeom>
          <a:noFill/>
          <a:ln>
            <a:noFill/>
          </a:ln>
        </p:spPr>
      </p:pic>
      <p:sp>
        <p:nvSpPr>
          <p:cNvPr id="459" name="Google Shape;459;p64"/>
          <p:cNvSpPr/>
          <p:nvPr/>
        </p:nvSpPr>
        <p:spPr>
          <a:xfrm>
            <a:off x="2455193" y="3258000"/>
            <a:ext cx="6400805"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60" name="Google Shape;460;p64"/>
          <p:cNvSpPr/>
          <p:nvPr/>
        </p:nvSpPr>
        <p:spPr>
          <a:xfrm>
            <a:off x="2445121" y="1455480"/>
            <a:ext cx="6409980" cy="15822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1" name="Google Shape;461;p64"/>
          <p:cNvSpPr txBox="1">
            <a:spLocks noGrp="1"/>
          </p:cNvSpPr>
          <p:nvPr>
            <p:ph type="ctrTitle"/>
          </p:nvPr>
        </p:nvSpPr>
        <p:spPr>
          <a:xfrm>
            <a:off x="2447280" y="1455480"/>
            <a:ext cx="6157168" cy="348565"/>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2" name="Google Shape;462;p64"/>
          <p:cNvSpPr txBox="1">
            <a:spLocks noGrp="1"/>
          </p:cNvSpPr>
          <p:nvPr>
            <p:ph type="subTitle" idx="1"/>
          </p:nvPr>
        </p:nvSpPr>
        <p:spPr>
          <a:xfrm>
            <a:off x="2446020" y="1874878"/>
            <a:ext cx="6157168" cy="268982"/>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63" name="Google Shape;463;p64" descr="www.ETFOUNDATION.CO.UK&#10;"/>
          <p:cNvSpPr txBox="1"/>
          <p:nvPr/>
        </p:nvSpPr>
        <p:spPr>
          <a:xfrm>
            <a:off x="2447280" y="2571750"/>
            <a:ext cx="5003780" cy="465956"/>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sp>
        <p:nvSpPr>
          <p:cNvPr id="464" name="Google Shape;464;p64"/>
          <p:cNvSpPr/>
          <p:nvPr/>
        </p:nvSpPr>
        <p:spPr>
          <a:xfrm>
            <a:off x="2483768" y="3258000"/>
            <a:ext cx="4661413"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6_Thank You">
  <p:cSld name="6_Thank You">
    <p:bg>
      <p:bgPr>
        <a:solidFill>
          <a:srgbClr val="E51C41"/>
        </a:solidFill>
        <a:effectLst/>
      </p:bgPr>
    </p:bg>
    <p:spTree>
      <p:nvGrpSpPr>
        <p:cNvPr id="1" name="Shape 465"/>
        <p:cNvGrpSpPr/>
        <p:nvPr/>
      </p:nvGrpSpPr>
      <p:grpSpPr>
        <a:xfrm>
          <a:off x="0" y="0"/>
          <a:ext cx="0" cy="0"/>
          <a:chOff x="0" y="0"/>
          <a:chExt cx="0" cy="0"/>
        </a:xfrm>
      </p:grpSpPr>
      <p:sp>
        <p:nvSpPr>
          <p:cNvPr id="466" name="Google Shape;466;p65"/>
          <p:cNvSpPr/>
          <p:nvPr/>
        </p:nvSpPr>
        <p:spPr>
          <a:xfrm>
            <a:off x="2455193" y="3258000"/>
            <a:ext cx="6400805"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67" name="Google Shape;467;p65"/>
          <p:cNvSpPr/>
          <p:nvPr/>
        </p:nvSpPr>
        <p:spPr>
          <a:xfrm>
            <a:off x="2445121" y="1455480"/>
            <a:ext cx="6409980" cy="15822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8" name="Google Shape;468;p65"/>
          <p:cNvSpPr txBox="1">
            <a:spLocks noGrp="1"/>
          </p:cNvSpPr>
          <p:nvPr>
            <p:ph type="ctrTitle"/>
          </p:nvPr>
        </p:nvSpPr>
        <p:spPr>
          <a:xfrm>
            <a:off x="2447280" y="1455480"/>
            <a:ext cx="5005040" cy="348565"/>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9" name="Google Shape;469;p65"/>
          <p:cNvSpPr txBox="1">
            <a:spLocks noGrp="1"/>
          </p:cNvSpPr>
          <p:nvPr>
            <p:ph type="subTitle" idx="1"/>
          </p:nvPr>
        </p:nvSpPr>
        <p:spPr>
          <a:xfrm>
            <a:off x="2446020" y="1874878"/>
            <a:ext cx="5005040" cy="268982"/>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70" name="Google Shape;470;p65" descr="www.ETFOUNDATION.CO.UK&#10;"/>
          <p:cNvSpPr txBox="1"/>
          <p:nvPr/>
        </p:nvSpPr>
        <p:spPr>
          <a:xfrm>
            <a:off x="2447280" y="2571750"/>
            <a:ext cx="5003780" cy="465956"/>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2">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pic>
        <p:nvPicPr>
          <p:cNvPr id="471" name="Google Shape;471;p65" descr="Supported by Department for Education logo"/>
          <p:cNvPicPr preferRelativeResize="0"/>
          <p:nvPr/>
        </p:nvPicPr>
        <p:blipFill rotWithShape="1">
          <a:blip r:embed="rId3">
            <a:alphaModFix/>
          </a:blip>
          <a:srcRect/>
          <a:stretch/>
        </p:blipFill>
        <p:spPr>
          <a:xfrm>
            <a:off x="7524328" y="1863002"/>
            <a:ext cx="1289265" cy="1004925"/>
          </a:xfrm>
          <a:prstGeom prst="rect">
            <a:avLst/>
          </a:prstGeom>
          <a:solidFill>
            <a:schemeClr val="lt1">
              <a:alpha val="0"/>
            </a:schemeClr>
          </a:solidFill>
          <a:ln>
            <a:noFill/>
          </a:ln>
        </p:spPr>
      </p:pic>
      <p:sp>
        <p:nvSpPr>
          <p:cNvPr id="472" name="Google Shape;472;p65"/>
          <p:cNvSpPr/>
          <p:nvPr/>
        </p:nvSpPr>
        <p:spPr>
          <a:xfrm>
            <a:off x="2483768" y="3258000"/>
            <a:ext cx="4661413"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pic>
        <p:nvPicPr>
          <p:cNvPr id="473" name="Google Shape;473;p65" descr="Education and Training Foundation Logo"/>
          <p:cNvPicPr preferRelativeResize="0"/>
          <p:nvPr/>
        </p:nvPicPr>
        <p:blipFill rotWithShape="1">
          <a:blip r:embed="rId4">
            <a:alphaModFix/>
          </a:blip>
          <a:srcRect/>
          <a:stretch/>
        </p:blipFill>
        <p:spPr>
          <a:xfrm>
            <a:off x="7963562" y="288832"/>
            <a:ext cx="892435" cy="472465"/>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7_Thank You">
  <p:cSld name="7_Thank You">
    <p:bg>
      <p:bgPr>
        <a:solidFill>
          <a:srgbClr val="FEB912"/>
        </a:solidFill>
        <a:effectLst/>
      </p:bgPr>
    </p:bg>
    <p:spTree>
      <p:nvGrpSpPr>
        <p:cNvPr id="1" name="Shape 474"/>
        <p:cNvGrpSpPr/>
        <p:nvPr/>
      </p:nvGrpSpPr>
      <p:grpSpPr>
        <a:xfrm>
          <a:off x="0" y="0"/>
          <a:ext cx="0" cy="0"/>
          <a:chOff x="0" y="0"/>
          <a:chExt cx="0" cy="0"/>
        </a:xfrm>
      </p:grpSpPr>
      <p:pic>
        <p:nvPicPr>
          <p:cNvPr id="475" name="Google Shape;475;p66" descr="Education and Training Foundation Logo"/>
          <p:cNvPicPr preferRelativeResize="0"/>
          <p:nvPr/>
        </p:nvPicPr>
        <p:blipFill rotWithShape="1">
          <a:blip r:embed="rId2">
            <a:alphaModFix/>
          </a:blip>
          <a:srcRect/>
          <a:stretch/>
        </p:blipFill>
        <p:spPr>
          <a:xfrm>
            <a:off x="7963562" y="288832"/>
            <a:ext cx="892435" cy="472465"/>
          </a:xfrm>
          <a:prstGeom prst="rect">
            <a:avLst/>
          </a:prstGeom>
          <a:noFill/>
          <a:ln>
            <a:noFill/>
          </a:ln>
        </p:spPr>
      </p:pic>
      <p:sp>
        <p:nvSpPr>
          <p:cNvPr id="476" name="Google Shape;476;p66"/>
          <p:cNvSpPr/>
          <p:nvPr/>
        </p:nvSpPr>
        <p:spPr>
          <a:xfrm>
            <a:off x="2455193" y="3258000"/>
            <a:ext cx="6400805"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77" name="Google Shape;477;p66"/>
          <p:cNvSpPr/>
          <p:nvPr/>
        </p:nvSpPr>
        <p:spPr>
          <a:xfrm>
            <a:off x="2445121" y="1455480"/>
            <a:ext cx="6409980" cy="15822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8" name="Google Shape;478;p66"/>
          <p:cNvSpPr txBox="1">
            <a:spLocks noGrp="1"/>
          </p:cNvSpPr>
          <p:nvPr>
            <p:ph type="ctrTitle"/>
          </p:nvPr>
        </p:nvSpPr>
        <p:spPr>
          <a:xfrm>
            <a:off x="2447280" y="1455480"/>
            <a:ext cx="5005040" cy="348565"/>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9" name="Google Shape;479;p66"/>
          <p:cNvSpPr txBox="1">
            <a:spLocks noGrp="1"/>
          </p:cNvSpPr>
          <p:nvPr>
            <p:ph type="subTitle" idx="1"/>
          </p:nvPr>
        </p:nvSpPr>
        <p:spPr>
          <a:xfrm>
            <a:off x="2446020" y="1874878"/>
            <a:ext cx="5005040" cy="268982"/>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80" name="Google Shape;480;p66" descr="www.ETFOUNDATION.CO.UK&#10;"/>
          <p:cNvSpPr txBox="1"/>
          <p:nvPr/>
        </p:nvSpPr>
        <p:spPr>
          <a:xfrm>
            <a:off x="2447280" y="2571750"/>
            <a:ext cx="5003780" cy="465956"/>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pic>
        <p:nvPicPr>
          <p:cNvPr id="481" name="Google Shape;481;p66" descr="Supported by Department for Education logo"/>
          <p:cNvPicPr preferRelativeResize="0"/>
          <p:nvPr/>
        </p:nvPicPr>
        <p:blipFill rotWithShape="1">
          <a:blip r:embed="rId4">
            <a:alphaModFix/>
          </a:blip>
          <a:srcRect/>
          <a:stretch/>
        </p:blipFill>
        <p:spPr>
          <a:xfrm>
            <a:off x="7524328" y="1863002"/>
            <a:ext cx="1289265" cy="1004925"/>
          </a:xfrm>
          <a:prstGeom prst="rect">
            <a:avLst/>
          </a:prstGeom>
          <a:solidFill>
            <a:schemeClr val="lt1">
              <a:alpha val="0"/>
            </a:schemeClr>
          </a:solidFill>
          <a:ln>
            <a:noFill/>
          </a:ln>
        </p:spPr>
      </p:pic>
      <p:sp>
        <p:nvSpPr>
          <p:cNvPr id="482" name="Google Shape;482;p66"/>
          <p:cNvSpPr/>
          <p:nvPr/>
        </p:nvSpPr>
        <p:spPr>
          <a:xfrm>
            <a:off x="2483768" y="3258000"/>
            <a:ext cx="4661413"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9_Thank You">
  <p:cSld name="9_Thank You">
    <p:bg>
      <p:bgPr>
        <a:solidFill>
          <a:srgbClr val="BE0064"/>
        </a:solidFill>
        <a:effectLst/>
      </p:bgPr>
    </p:bg>
    <p:spTree>
      <p:nvGrpSpPr>
        <p:cNvPr id="1" name="Shape 483"/>
        <p:cNvGrpSpPr/>
        <p:nvPr/>
      </p:nvGrpSpPr>
      <p:grpSpPr>
        <a:xfrm>
          <a:off x="0" y="0"/>
          <a:ext cx="0" cy="0"/>
          <a:chOff x="0" y="0"/>
          <a:chExt cx="0" cy="0"/>
        </a:xfrm>
      </p:grpSpPr>
      <p:pic>
        <p:nvPicPr>
          <p:cNvPr id="484" name="Google Shape;484;p67" descr="Education and Training Foundation Logo"/>
          <p:cNvPicPr preferRelativeResize="0"/>
          <p:nvPr/>
        </p:nvPicPr>
        <p:blipFill rotWithShape="1">
          <a:blip r:embed="rId2">
            <a:alphaModFix/>
          </a:blip>
          <a:srcRect/>
          <a:stretch/>
        </p:blipFill>
        <p:spPr>
          <a:xfrm>
            <a:off x="7963562" y="288832"/>
            <a:ext cx="892435" cy="472465"/>
          </a:xfrm>
          <a:prstGeom prst="rect">
            <a:avLst/>
          </a:prstGeom>
          <a:noFill/>
          <a:ln>
            <a:noFill/>
          </a:ln>
        </p:spPr>
      </p:pic>
      <p:sp>
        <p:nvSpPr>
          <p:cNvPr id="485" name="Google Shape;485;p67"/>
          <p:cNvSpPr/>
          <p:nvPr/>
        </p:nvSpPr>
        <p:spPr>
          <a:xfrm>
            <a:off x="2455193" y="3258000"/>
            <a:ext cx="6400805"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86" name="Google Shape;486;p67"/>
          <p:cNvSpPr/>
          <p:nvPr/>
        </p:nvSpPr>
        <p:spPr>
          <a:xfrm>
            <a:off x="2445121" y="1455480"/>
            <a:ext cx="6409980" cy="15822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7" name="Google Shape;487;p67"/>
          <p:cNvSpPr txBox="1">
            <a:spLocks noGrp="1"/>
          </p:cNvSpPr>
          <p:nvPr>
            <p:ph type="ctrTitle"/>
          </p:nvPr>
        </p:nvSpPr>
        <p:spPr>
          <a:xfrm>
            <a:off x="2447280" y="1455480"/>
            <a:ext cx="5005040" cy="348565"/>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8" name="Google Shape;488;p67"/>
          <p:cNvSpPr txBox="1">
            <a:spLocks noGrp="1"/>
          </p:cNvSpPr>
          <p:nvPr>
            <p:ph type="subTitle" idx="1"/>
          </p:nvPr>
        </p:nvSpPr>
        <p:spPr>
          <a:xfrm>
            <a:off x="2446020" y="1874878"/>
            <a:ext cx="5005040" cy="268982"/>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89" name="Google Shape;489;p67" descr="www.ETFOUNDATION.CO.UK&#10;"/>
          <p:cNvSpPr txBox="1"/>
          <p:nvPr/>
        </p:nvSpPr>
        <p:spPr>
          <a:xfrm>
            <a:off x="2447280" y="2571750"/>
            <a:ext cx="5003780" cy="465956"/>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pic>
        <p:nvPicPr>
          <p:cNvPr id="490" name="Google Shape;490;p67" descr="Supported by Department for Education logo"/>
          <p:cNvPicPr preferRelativeResize="0"/>
          <p:nvPr/>
        </p:nvPicPr>
        <p:blipFill rotWithShape="1">
          <a:blip r:embed="rId4">
            <a:alphaModFix/>
          </a:blip>
          <a:srcRect/>
          <a:stretch/>
        </p:blipFill>
        <p:spPr>
          <a:xfrm>
            <a:off x="7524328" y="1863002"/>
            <a:ext cx="1289265" cy="1004925"/>
          </a:xfrm>
          <a:prstGeom prst="rect">
            <a:avLst/>
          </a:prstGeom>
          <a:solidFill>
            <a:schemeClr val="lt1">
              <a:alpha val="0"/>
            </a:schemeClr>
          </a:solidFill>
          <a:ln>
            <a:noFill/>
          </a:ln>
        </p:spPr>
      </p:pic>
      <p:sp>
        <p:nvSpPr>
          <p:cNvPr id="491" name="Google Shape;491;p67"/>
          <p:cNvSpPr/>
          <p:nvPr/>
        </p:nvSpPr>
        <p:spPr>
          <a:xfrm>
            <a:off x="2483768" y="3258000"/>
            <a:ext cx="4661413"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8_Thank You">
  <p:cSld name="8_Thank You">
    <p:bg>
      <p:bgPr>
        <a:solidFill>
          <a:srgbClr val="0071F8"/>
        </a:solidFill>
        <a:effectLst/>
      </p:bgPr>
    </p:bg>
    <p:spTree>
      <p:nvGrpSpPr>
        <p:cNvPr id="1" name="Shape 492"/>
        <p:cNvGrpSpPr/>
        <p:nvPr/>
      </p:nvGrpSpPr>
      <p:grpSpPr>
        <a:xfrm>
          <a:off x="0" y="0"/>
          <a:ext cx="0" cy="0"/>
          <a:chOff x="0" y="0"/>
          <a:chExt cx="0" cy="0"/>
        </a:xfrm>
      </p:grpSpPr>
      <p:pic>
        <p:nvPicPr>
          <p:cNvPr id="493" name="Google Shape;493;p68" descr="Education and Training Foundation Logo"/>
          <p:cNvPicPr preferRelativeResize="0"/>
          <p:nvPr/>
        </p:nvPicPr>
        <p:blipFill rotWithShape="1">
          <a:blip r:embed="rId2">
            <a:alphaModFix/>
          </a:blip>
          <a:srcRect/>
          <a:stretch/>
        </p:blipFill>
        <p:spPr>
          <a:xfrm>
            <a:off x="7963562" y="288832"/>
            <a:ext cx="892435" cy="472466"/>
          </a:xfrm>
          <a:prstGeom prst="rect">
            <a:avLst/>
          </a:prstGeom>
          <a:noFill/>
          <a:ln>
            <a:noFill/>
          </a:ln>
        </p:spPr>
      </p:pic>
      <p:sp>
        <p:nvSpPr>
          <p:cNvPr id="494" name="Google Shape;494;p68"/>
          <p:cNvSpPr/>
          <p:nvPr/>
        </p:nvSpPr>
        <p:spPr>
          <a:xfrm>
            <a:off x="2455193" y="3258000"/>
            <a:ext cx="6400805"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95" name="Google Shape;495;p68"/>
          <p:cNvSpPr/>
          <p:nvPr/>
        </p:nvSpPr>
        <p:spPr>
          <a:xfrm>
            <a:off x="2445121" y="1455480"/>
            <a:ext cx="6409980" cy="15822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6" name="Google Shape;496;p68"/>
          <p:cNvSpPr txBox="1">
            <a:spLocks noGrp="1"/>
          </p:cNvSpPr>
          <p:nvPr>
            <p:ph type="ctrTitle"/>
          </p:nvPr>
        </p:nvSpPr>
        <p:spPr>
          <a:xfrm>
            <a:off x="2447280" y="1455480"/>
            <a:ext cx="5005040" cy="348565"/>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7" name="Google Shape;497;p68"/>
          <p:cNvSpPr txBox="1">
            <a:spLocks noGrp="1"/>
          </p:cNvSpPr>
          <p:nvPr>
            <p:ph type="subTitle" idx="1"/>
          </p:nvPr>
        </p:nvSpPr>
        <p:spPr>
          <a:xfrm>
            <a:off x="2446020" y="1874878"/>
            <a:ext cx="5005040" cy="268982"/>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98" name="Google Shape;498;p68" descr="www.ETFOUNDATION.CO.UK&#10;"/>
          <p:cNvSpPr txBox="1"/>
          <p:nvPr/>
        </p:nvSpPr>
        <p:spPr>
          <a:xfrm>
            <a:off x="2447280" y="2571750"/>
            <a:ext cx="5003780" cy="465956"/>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pic>
        <p:nvPicPr>
          <p:cNvPr id="499" name="Google Shape;499;p68" descr="Supported by Department for Education logo"/>
          <p:cNvPicPr preferRelativeResize="0"/>
          <p:nvPr/>
        </p:nvPicPr>
        <p:blipFill rotWithShape="1">
          <a:blip r:embed="rId4">
            <a:alphaModFix/>
          </a:blip>
          <a:srcRect/>
          <a:stretch/>
        </p:blipFill>
        <p:spPr>
          <a:xfrm>
            <a:off x="7524328" y="1863002"/>
            <a:ext cx="1289265" cy="1004925"/>
          </a:xfrm>
          <a:prstGeom prst="rect">
            <a:avLst/>
          </a:prstGeom>
          <a:solidFill>
            <a:schemeClr val="lt1">
              <a:alpha val="0"/>
            </a:schemeClr>
          </a:solidFill>
          <a:ln>
            <a:noFill/>
          </a:ln>
        </p:spPr>
      </p:pic>
      <p:sp>
        <p:nvSpPr>
          <p:cNvPr id="500" name="Google Shape;500;p68"/>
          <p:cNvSpPr/>
          <p:nvPr/>
        </p:nvSpPr>
        <p:spPr>
          <a:xfrm>
            <a:off x="2483768" y="3258000"/>
            <a:ext cx="4661413"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Title Slide Option 1 Red (Locked)">
  <p:cSld name="4_Title Slide Option 1 Red (Locked)">
    <p:spTree>
      <p:nvGrpSpPr>
        <p:cNvPr id="1" name="Shape 46"/>
        <p:cNvGrpSpPr/>
        <p:nvPr/>
      </p:nvGrpSpPr>
      <p:grpSpPr>
        <a:xfrm>
          <a:off x="0" y="0"/>
          <a:ext cx="0" cy="0"/>
          <a:chOff x="0" y="0"/>
          <a:chExt cx="0" cy="0"/>
        </a:xfrm>
      </p:grpSpPr>
      <p:pic>
        <p:nvPicPr>
          <p:cNvPr id="47" name="Google Shape;47;p15"/>
          <p:cNvPicPr preferRelativeResize="0"/>
          <p:nvPr/>
        </p:nvPicPr>
        <p:blipFill rotWithShape="1">
          <a:blip r:embed="rId2">
            <a:alphaModFix/>
          </a:blip>
          <a:srcRect l="14149" t="6208" r="2313" b="23312"/>
          <a:stretch/>
        </p:blipFill>
        <p:spPr>
          <a:xfrm>
            <a:off x="0" y="24601"/>
            <a:ext cx="9144000" cy="5137931"/>
          </a:xfrm>
          <a:prstGeom prst="rect">
            <a:avLst/>
          </a:prstGeom>
          <a:noFill/>
          <a:ln>
            <a:noFill/>
          </a:ln>
        </p:spPr>
      </p:pic>
      <p:sp>
        <p:nvSpPr>
          <p:cNvPr id="48" name="Google Shape;48;p15"/>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49" name="Google Shape;49;p15" descr="Education and Training Foundation"/>
          <p:cNvPicPr preferRelativeResize="0"/>
          <p:nvPr/>
        </p:nvPicPr>
        <p:blipFill rotWithShape="1">
          <a:blip r:embed="rId3">
            <a:alphaModFix/>
          </a:blip>
          <a:srcRect/>
          <a:stretch/>
        </p:blipFill>
        <p:spPr>
          <a:xfrm>
            <a:off x="251520" y="191841"/>
            <a:ext cx="859828" cy="456808"/>
          </a:xfrm>
          <a:prstGeom prst="rect">
            <a:avLst/>
          </a:prstGeom>
          <a:noFill/>
          <a:ln>
            <a:noFill/>
          </a:ln>
        </p:spPr>
      </p:pic>
      <p:pic>
        <p:nvPicPr>
          <p:cNvPr id="50" name="Google Shape;50;p15"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51" name="Google Shape;51;p15"/>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2" name="Google Shape;52;p15"/>
          <p:cNvSpPr txBox="1">
            <a:spLocks noGrp="1"/>
          </p:cNvSpPr>
          <p:nvPr>
            <p:ph type="ctrTitle"/>
          </p:nvPr>
        </p:nvSpPr>
        <p:spPr>
          <a:xfrm>
            <a:off x="3888720" y="2221200"/>
            <a:ext cx="4967280" cy="1242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5"/>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4" name="Google Shape;54;p15"/>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5" name="Google Shape;55;p15"/>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0_Thank You">
  <p:cSld name="10_Thank You">
    <p:bg>
      <p:bgPr>
        <a:solidFill>
          <a:srgbClr val="00A068"/>
        </a:solidFill>
        <a:effectLst/>
      </p:bgPr>
    </p:bg>
    <p:spTree>
      <p:nvGrpSpPr>
        <p:cNvPr id="1" name="Shape 501"/>
        <p:cNvGrpSpPr/>
        <p:nvPr/>
      </p:nvGrpSpPr>
      <p:grpSpPr>
        <a:xfrm>
          <a:off x="0" y="0"/>
          <a:ext cx="0" cy="0"/>
          <a:chOff x="0" y="0"/>
          <a:chExt cx="0" cy="0"/>
        </a:xfrm>
      </p:grpSpPr>
      <p:pic>
        <p:nvPicPr>
          <p:cNvPr id="502" name="Google Shape;502;p69" descr="Education and Training Foundation Logo"/>
          <p:cNvPicPr preferRelativeResize="0"/>
          <p:nvPr/>
        </p:nvPicPr>
        <p:blipFill rotWithShape="1">
          <a:blip r:embed="rId2">
            <a:alphaModFix/>
          </a:blip>
          <a:srcRect/>
          <a:stretch/>
        </p:blipFill>
        <p:spPr>
          <a:xfrm>
            <a:off x="7963562" y="288832"/>
            <a:ext cx="892435" cy="472465"/>
          </a:xfrm>
          <a:prstGeom prst="rect">
            <a:avLst/>
          </a:prstGeom>
          <a:noFill/>
          <a:ln>
            <a:noFill/>
          </a:ln>
        </p:spPr>
      </p:pic>
      <p:sp>
        <p:nvSpPr>
          <p:cNvPr id="503" name="Google Shape;503;p69"/>
          <p:cNvSpPr/>
          <p:nvPr/>
        </p:nvSpPr>
        <p:spPr>
          <a:xfrm>
            <a:off x="2455193" y="3258000"/>
            <a:ext cx="6400805"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504" name="Google Shape;504;p69"/>
          <p:cNvSpPr/>
          <p:nvPr/>
        </p:nvSpPr>
        <p:spPr>
          <a:xfrm>
            <a:off x="2445121" y="1455480"/>
            <a:ext cx="6409980" cy="15822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5" name="Google Shape;505;p69"/>
          <p:cNvSpPr txBox="1">
            <a:spLocks noGrp="1"/>
          </p:cNvSpPr>
          <p:nvPr>
            <p:ph type="ctrTitle"/>
          </p:nvPr>
        </p:nvSpPr>
        <p:spPr>
          <a:xfrm>
            <a:off x="2447280" y="1455480"/>
            <a:ext cx="5005040" cy="348565"/>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6" name="Google Shape;506;p69"/>
          <p:cNvSpPr txBox="1">
            <a:spLocks noGrp="1"/>
          </p:cNvSpPr>
          <p:nvPr>
            <p:ph type="subTitle" idx="1"/>
          </p:nvPr>
        </p:nvSpPr>
        <p:spPr>
          <a:xfrm>
            <a:off x="2446020" y="1874878"/>
            <a:ext cx="5005040" cy="268982"/>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07" name="Google Shape;507;p69" descr="www.ETFOUNDATION.CO.UK&#10;"/>
          <p:cNvSpPr txBox="1"/>
          <p:nvPr/>
        </p:nvSpPr>
        <p:spPr>
          <a:xfrm>
            <a:off x="2447280" y="2571750"/>
            <a:ext cx="5003780" cy="465956"/>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pic>
        <p:nvPicPr>
          <p:cNvPr id="508" name="Google Shape;508;p69" descr="Supported by Department for Education logo"/>
          <p:cNvPicPr preferRelativeResize="0"/>
          <p:nvPr/>
        </p:nvPicPr>
        <p:blipFill rotWithShape="1">
          <a:blip r:embed="rId4">
            <a:alphaModFix/>
          </a:blip>
          <a:srcRect/>
          <a:stretch/>
        </p:blipFill>
        <p:spPr>
          <a:xfrm>
            <a:off x="7524328" y="1863002"/>
            <a:ext cx="1289265" cy="1004925"/>
          </a:xfrm>
          <a:prstGeom prst="rect">
            <a:avLst/>
          </a:prstGeom>
          <a:solidFill>
            <a:schemeClr val="lt1">
              <a:alpha val="0"/>
            </a:schemeClr>
          </a:solidFill>
          <a:ln>
            <a:noFill/>
          </a:ln>
        </p:spPr>
      </p:pic>
      <p:sp>
        <p:nvSpPr>
          <p:cNvPr id="509" name="Google Shape;509;p69"/>
          <p:cNvSpPr/>
          <p:nvPr/>
        </p:nvSpPr>
        <p:spPr>
          <a:xfrm>
            <a:off x="2483768" y="3258000"/>
            <a:ext cx="4661413" cy="160236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Slide Option 2 Yellow ">
  <p:cSld name="4_Title Slide Option 2 Yellow ">
    <p:spTree>
      <p:nvGrpSpPr>
        <p:cNvPr id="1" name="Shape 56"/>
        <p:cNvGrpSpPr/>
        <p:nvPr/>
      </p:nvGrpSpPr>
      <p:grpSpPr>
        <a:xfrm>
          <a:off x="0" y="0"/>
          <a:ext cx="0" cy="0"/>
          <a:chOff x="0" y="0"/>
          <a:chExt cx="0" cy="0"/>
        </a:xfrm>
      </p:grpSpPr>
      <p:pic>
        <p:nvPicPr>
          <p:cNvPr id="57" name="Google Shape;57;p16"/>
          <p:cNvPicPr preferRelativeResize="0"/>
          <p:nvPr/>
        </p:nvPicPr>
        <p:blipFill rotWithShape="1">
          <a:blip r:embed="rId2">
            <a:alphaModFix/>
          </a:blip>
          <a:srcRect l="14149" t="6208" r="2313" b="23312"/>
          <a:stretch/>
        </p:blipFill>
        <p:spPr>
          <a:xfrm>
            <a:off x="0" y="0"/>
            <a:ext cx="9144000" cy="5137931"/>
          </a:xfrm>
          <a:prstGeom prst="rect">
            <a:avLst/>
          </a:prstGeom>
          <a:noFill/>
          <a:ln>
            <a:noFill/>
          </a:ln>
        </p:spPr>
      </p:pic>
      <p:sp>
        <p:nvSpPr>
          <p:cNvPr id="58" name="Google Shape;58;p16"/>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59" name="Google Shape;59;p16"/>
          <p:cNvPicPr preferRelativeResize="0"/>
          <p:nvPr/>
        </p:nvPicPr>
        <p:blipFill rotWithShape="1">
          <a:blip r:embed="rId3">
            <a:alphaModFix/>
          </a:blip>
          <a:srcRect/>
          <a:stretch/>
        </p:blipFill>
        <p:spPr>
          <a:xfrm>
            <a:off x="251520" y="192643"/>
            <a:ext cx="859828" cy="455203"/>
          </a:xfrm>
          <a:prstGeom prst="rect">
            <a:avLst/>
          </a:prstGeom>
          <a:noFill/>
          <a:ln>
            <a:noFill/>
          </a:ln>
        </p:spPr>
      </p:pic>
      <p:pic>
        <p:nvPicPr>
          <p:cNvPr id="60" name="Google Shape;60;p16"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61" name="Google Shape;61;p16"/>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16"/>
          <p:cNvSpPr txBox="1">
            <a:spLocks noGrp="1"/>
          </p:cNvSpPr>
          <p:nvPr>
            <p:ph type="ctrTitle"/>
          </p:nvPr>
        </p:nvSpPr>
        <p:spPr>
          <a:xfrm>
            <a:off x="3888720" y="2221200"/>
            <a:ext cx="4967280" cy="12420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4" name="Google Shape;64;p16"/>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5" name="Google Shape;65;p16"/>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Slide Option 3 Purple">
  <p:cSld name="4_Title Slide Option 3 Purple">
    <p:spTree>
      <p:nvGrpSpPr>
        <p:cNvPr id="1" name="Shape 66"/>
        <p:cNvGrpSpPr/>
        <p:nvPr/>
      </p:nvGrpSpPr>
      <p:grpSpPr>
        <a:xfrm>
          <a:off x="0" y="0"/>
          <a:ext cx="0" cy="0"/>
          <a:chOff x="0" y="0"/>
          <a:chExt cx="0" cy="0"/>
        </a:xfrm>
      </p:grpSpPr>
      <p:pic>
        <p:nvPicPr>
          <p:cNvPr id="67" name="Google Shape;67;p17"/>
          <p:cNvPicPr preferRelativeResize="0"/>
          <p:nvPr/>
        </p:nvPicPr>
        <p:blipFill rotWithShape="1">
          <a:blip r:embed="rId2">
            <a:alphaModFix/>
          </a:blip>
          <a:srcRect l="14149" t="6208" r="2313" b="23312"/>
          <a:stretch/>
        </p:blipFill>
        <p:spPr>
          <a:xfrm>
            <a:off x="0" y="16875"/>
            <a:ext cx="9144000" cy="5137931"/>
          </a:xfrm>
          <a:prstGeom prst="rect">
            <a:avLst/>
          </a:prstGeom>
          <a:noFill/>
          <a:ln>
            <a:noFill/>
          </a:ln>
        </p:spPr>
      </p:pic>
      <p:sp>
        <p:nvSpPr>
          <p:cNvPr id="68" name="Google Shape;68;p17"/>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69" name="Google Shape;69;p17"/>
          <p:cNvPicPr preferRelativeResize="0"/>
          <p:nvPr/>
        </p:nvPicPr>
        <p:blipFill rotWithShape="1">
          <a:blip r:embed="rId3">
            <a:alphaModFix/>
          </a:blip>
          <a:srcRect/>
          <a:stretch/>
        </p:blipFill>
        <p:spPr>
          <a:xfrm>
            <a:off x="251520" y="192643"/>
            <a:ext cx="859827" cy="455203"/>
          </a:xfrm>
          <a:prstGeom prst="rect">
            <a:avLst/>
          </a:prstGeom>
          <a:noFill/>
          <a:ln>
            <a:noFill/>
          </a:ln>
        </p:spPr>
      </p:pic>
      <p:pic>
        <p:nvPicPr>
          <p:cNvPr id="70" name="Google Shape;70;p17"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71" name="Google Shape;71;p17"/>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2" name="Google Shape;72;p17"/>
          <p:cNvSpPr txBox="1">
            <a:spLocks noGrp="1"/>
          </p:cNvSpPr>
          <p:nvPr>
            <p:ph type="ctrTitle"/>
          </p:nvPr>
        </p:nvSpPr>
        <p:spPr>
          <a:xfrm>
            <a:off x="3888720" y="2221200"/>
            <a:ext cx="4967280" cy="12420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4" name="Google Shape;74;p17"/>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7"/>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4_Title Slide Option 4 Blue">
  <p:cSld name="4_Title Slide Option 4 Blue">
    <p:spTree>
      <p:nvGrpSpPr>
        <p:cNvPr id="1" name="Shape 76"/>
        <p:cNvGrpSpPr/>
        <p:nvPr/>
      </p:nvGrpSpPr>
      <p:grpSpPr>
        <a:xfrm>
          <a:off x="0" y="0"/>
          <a:ext cx="0" cy="0"/>
          <a:chOff x="0" y="0"/>
          <a:chExt cx="0" cy="0"/>
        </a:xfrm>
      </p:grpSpPr>
      <p:pic>
        <p:nvPicPr>
          <p:cNvPr id="77" name="Google Shape;77;p18"/>
          <p:cNvPicPr preferRelativeResize="0"/>
          <p:nvPr/>
        </p:nvPicPr>
        <p:blipFill rotWithShape="1">
          <a:blip r:embed="rId2">
            <a:alphaModFix/>
          </a:blip>
          <a:srcRect l="14149" t="6208" r="2313" b="23312"/>
          <a:stretch/>
        </p:blipFill>
        <p:spPr>
          <a:xfrm>
            <a:off x="0" y="18386"/>
            <a:ext cx="9144000" cy="5137931"/>
          </a:xfrm>
          <a:prstGeom prst="rect">
            <a:avLst/>
          </a:prstGeom>
          <a:noFill/>
          <a:ln>
            <a:noFill/>
          </a:ln>
        </p:spPr>
      </p:pic>
      <p:sp>
        <p:nvSpPr>
          <p:cNvPr id="78" name="Google Shape;78;p18"/>
          <p:cNvSpPr/>
          <p:nvPr/>
        </p:nvSpPr>
        <p:spPr>
          <a:xfrm>
            <a:off x="0" y="-20538"/>
            <a:ext cx="9144000" cy="84355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pic>
        <p:nvPicPr>
          <p:cNvPr id="79" name="Google Shape;79;p18"/>
          <p:cNvPicPr preferRelativeResize="0"/>
          <p:nvPr/>
        </p:nvPicPr>
        <p:blipFill rotWithShape="1">
          <a:blip r:embed="rId3">
            <a:alphaModFix/>
          </a:blip>
          <a:srcRect/>
          <a:stretch/>
        </p:blipFill>
        <p:spPr>
          <a:xfrm>
            <a:off x="251520" y="192643"/>
            <a:ext cx="859827" cy="455202"/>
          </a:xfrm>
          <a:prstGeom prst="rect">
            <a:avLst/>
          </a:prstGeom>
          <a:noFill/>
          <a:ln>
            <a:noFill/>
          </a:ln>
        </p:spPr>
      </p:pic>
      <p:pic>
        <p:nvPicPr>
          <p:cNvPr id="80" name="Google Shape;80;p18" descr="T Levels Professional Development"/>
          <p:cNvPicPr preferRelativeResize="0"/>
          <p:nvPr/>
        </p:nvPicPr>
        <p:blipFill rotWithShape="1">
          <a:blip r:embed="rId4">
            <a:alphaModFix/>
          </a:blip>
          <a:srcRect/>
          <a:stretch/>
        </p:blipFill>
        <p:spPr>
          <a:xfrm>
            <a:off x="7236296" y="160864"/>
            <a:ext cx="1656184" cy="538678"/>
          </a:xfrm>
          <a:prstGeom prst="rect">
            <a:avLst/>
          </a:prstGeom>
          <a:noFill/>
          <a:ln>
            <a:noFill/>
          </a:ln>
        </p:spPr>
      </p:pic>
      <p:sp>
        <p:nvSpPr>
          <p:cNvPr id="81" name="Google Shape;81;p18"/>
          <p:cNvSpPr/>
          <p:nvPr/>
        </p:nvSpPr>
        <p:spPr>
          <a:xfrm>
            <a:off x="3888720" y="3618000"/>
            <a:ext cx="4967280" cy="12580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18"/>
          <p:cNvSpPr txBox="1">
            <a:spLocks noGrp="1"/>
          </p:cNvSpPr>
          <p:nvPr>
            <p:ph type="ctrTitle"/>
          </p:nvPr>
        </p:nvSpPr>
        <p:spPr>
          <a:xfrm>
            <a:off x="3888720" y="2221200"/>
            <a:ext cx="4967280" cy="12420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8"/>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4" name="Google Shape;84;p18"/>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18"/>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252094" y="205979"/>
            <a:ext cx="8423593" cy="857250"/>
          </a:xfrm>
          <a:prstGeom prst="rect">
            <a:avLst/>
          </a:prstGeom>
          <a:noFill/>
          <a:ln>
            <a:noFill/>
          </a:ln>
        </p:spPr>
        <p:txBody>
          <a:bodyPr spcFirstLastPara="1" wrap="square" lIns="0" tIns="0" rIns="0" bIns="0" anchor="ctr" anchorCtr="0">
            <a:normAutofit/>
          </a:bodyPr>
          <a:lstStyle>
            <a:lvl1pPr marR="0" lvl="0" algn="l"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252094" y="1200151"/>
            <a:ext cx="8423593" cy="3394472"/>
          </a:xfrm>
          <a:prstGeom prst="rect">
            <a:avLst/>
          </a:prstGeom>
          <a:noFill/>
          <a:ln>
            <a:noFill/>
          </a:ln>
        </p:spPr>
        <p:txBody>
          <a:bodyPr spcFirstLastPara="1" wrap="square" lIns="0" tIns="0" rIns="0" bIns="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7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r>
              <a:rPr lang="en-GB"/>
              <a:t>Education and Training Foundation</a:t>
            </a:r>
            <a:endParaRPr/>
          </a:p>
        </p:txBody>
      </p:sp>
      <p:sp>
        <p:nvSpPr>
          <p:cNvPr id="13" name="Google Shape;13;p9"/>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4.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ukCjUYHjPg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7.png"/><Relationship Id="rId7" Type="http://schemas.openxmlformats.org/officeDocument/2006/relationships/image" Target="../media/image31.gi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0.gif"/><Relationship Id="rId11" Type="http://schemas.openxmlformats.org/officeDocument/2006/relationships/image" Target="../media/image35.gif"/><Relationship Id="rId5" Type="http://schemas.openxmlformats.org/officeDocument/2006/relationships/image" Target="../media/image29.png"/><Relationship Id="rId10" Type="http://schemas.openxmlformats.org/officeDocument/2006/relationships/image" Target="../media/image34.gif"/><Relationship Id="rId4" Type="http://schemas.openxmlformats.org/officeDocument/2006/relationships/image" Target="../media/image28.png"/><Relationship Id="rId9" Type="http://schemas.openxmlformats.org/officeDocument/2006/relationships/image" Target="../media/image33.gif"/></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8.xm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1"/>
          <p:cNvSpPr txBox="1">
            <a:spLocks noGrp="1"/>
          </p:cNvSpPr>
          <p:nvPr>
            <p:ph type="ctrTitle"/>
          </p:nvPr>
        </p:nvSpPr>
        <p:spPr>
          <a:xfrm>
            <a:off x="3888720" y="2221200"/>
            <a:ext cx="5032542" cy="1206000"/>
          </a:xfrm>
          <a:prstGeom prst="rect">
            <a:avLst/>
          </a:prstGeom>
          <a:solidFill>
            <a:schemeClr val="lt1"/>
          </a:solidFill>
          <a:ln>
            <a:noFill/>
          </a:ln>
        </p:spPr>
        <p:txBody>
          <a:bodyPr spcFirstLastPara="1" wrap="square" lIns="108000" tIns="136800" rIns="0" bIns="0" anchor="ctr" anchorCtr="0">
            <a:noAutofit/>
          </a:bodyPr>
          <a:lstStyle/>
          <a:p>
            <a:pPr marL="0" lvl="0" indent="0" algn="l" rtl="0">
              <a:lnSpc>
                <a:spcPct val="91111"/>
              </a:lnSpc>
              <a:spcBef>
                <a:spcPts val="0"/>
              </a:spcBef>
              <a:spcAft>
                <a:spcPts val="0"/>
              </a:spcAft>
              <a:buClr>
                <a:schemeClr val="dk1"/>
              </a:buClr>
              <a:buSzPts val="4050"/>
              <a:buFont typeface="Arial"/>
              <a:buNone/>
            </a:pPr>
            <a:r>
              <a:rPr lang="en-GB" sz="2550" dirty="0"/>
              <a:t>T Level in science: Laboratory sciences Occupational Specialism</a:t>
            </a:r>
            <a:endParaRPr sz="2150" dirty="0"/>
          </a:p>
        </p:txBody>
      </p:sp>
      <p:sp>
        <p:nvSpPr>
          <p:cNvPr id="516" name="Google Shape;516;p1"/>
          <p:cNvSpPr txBox="1">
            <a:spLocks noGrp="1"/>
          </p:cNvSpPr>
          <p:nvPr>
            <p:ph type="subTitle" idx="1"/>
          </p:nvPr>
        </p:nvSpPr>
        <p:spPr>
          <a:xfrm>
            <a:off x="3888720" y="3629420"/>
            <a:ext cx="4805486" cy="321902"/>
          </a:xfrm>
          <a:prstGeom prst="rect">
            <a:avLst/>
          </a:prstGeom>
          <a:solidFill>
            <a:schemeClr val="dk1"/>
          </a:solidFill>
          <a:ln>
            <a:noFill/>
          </a:ln>
        </p:spPr>
        <p:txBody>
          <a:bodyPr spcFirstLastPara="1" wrap="square" lIns="108000" tIns="108000" rIns="0" bIns="108000" anchor="t" anchorCtr="0">
            <a:noAutofit/>
          </a:bodyPr>
          <a:lstStyle/>
          <a:p>
            <a:pPr marL="0" lvl="0" indent="0" algn="l" rtl="0">
              <a:lnSpc>
                <a:spcPct val="123076"/>
              </a:lnSpc>
              <a:spcBef>
                <a:spcPts val="0"/>
              </a:spcBef>
              <a:spcAft>
                <a:spcPts val="0"/>
              </a:spcAft>
              <a:buClr>
                <a:schemeClr val="lt1"/>
              </a:buClr>
              <a:buSzPts val="1300"/>
              <a:buNone/>
            </a:pPr>
            <a:r>
              <a:rPr lang="en-GB"/>
              <a:t>Performance Outcome 1</a:t>
            </a:r>
            <a:endParaRPr/>
          </a:p>
        </p:txBody>
      </p:sp>
      <p:sp>
        <p:nvSpPr>
          <p:cNvPr id="517" name="Google Shape;517;p1"/>
          <p:cNvSpPr txBox="1">
            <a:spLocks noGrp="1"/>
          </p:cNvSpPr>
          <p:nvPr>
            <p:ph type="body" idx="2"/>
          </p:nvPr>
        </p:nvSpPr>
        <p:spPr>
          <a:xfrm>
            <a:off x="3888720" y="3951322"/>
            <a:ext cx="4805486" cy="348620"/>
          </a:xfrm>
          <a:prstGeom prst="rect">
            <a:avLst/>
          </a:prstGeom>
          <a:noFill/>
          <a:ln>
            <a:noFill/>
          </a:ln>
        </p:spPr>
        <p:txBody>
          <a:bodyPr spcFirstLastPara="1" wrap="square" lIns="108000" tIns="0" rIns="0" bIns="0" anchor="t" anchorCtr="0">
            <a:noAutofit/>
          </a:bodyPr>
          <a:lstStyle/>
          <a:p>
            <a:pPr marL="0" lvl="0" indent="0" algn="l" rtl="0">
              <a:lnSpc>
                <a:spcPct val="100000"/>
              </a:lnSpc>
              <a:spcBef>
                <a:spcPts val="0"/>
              </a:spcBef>
              <a:spcAft>
                <a:spcPts val="0"/>
              </a:spcAft>
              <a:buClr>
                <a:schemeClr val="lt1"/>
              </a:buClr>
              <a:buSzPts val="4500"/>
              <a:buFont typeface="Arial"/>
              <a:buNone/>
            </a:pPr>
            <a:r>
              <a:rPr lang="en-GB" sz="1300"/>
              <a:t>Perform a range of appropriate scientific techniques to collect experimental data in a laboratory setting, complying with regulations and requirements</a:t>
            </a:r>
            <a:endParaRPr sz="300"/>
          </a:p>
        </p:txBody>
      </p:sp>
      <p:sp>
        <p:nvSpPr>
          <p:cNvPr id="518" name="Google Shape;518;p1"/>
          <p:cNvSpPr txBox="1">
            <a:spLocks noGrp="1"/>
          </p:cNvSpPr>
          <p:nvPr>
            <p:ph type="body" idx="3"/>
          </p:nvPr>
        </p:nvSpPr>
        <p:spPr>
          <a:xfrm>
            <a:off x="3888720" y="4371950"/>
            <a:ext cx="4805486" cy="504056"/>
          </a:xfrm>
          <a:prstGeom prst="rect">
            <a:avLst/>
          </a:prstGeom>
          <a:noFill/>
          <a:ln>
            <a:noFill/>
          </a:ln>
        </p:spPr>
        <p:txBody>
          <a:bodyPr spcFirstLastPara="1" wrap="square" lIns="108000" tIns="108000" rIns="0" bIns="108000" anchor="b" anchorCtr="0">
            <a:noAutofit/>
          </a:bodyPr>
          <a:lstStyle/>
          <a:p>
            <a:pPr marL="0" lvl="0" indent="0" algn="l" rtl="0">
              <a:lnSpc>
                <a:spcPct val="123076"/>
              </a:lnSpc>
              <a:spcBef>
                <a:spcPts val="0"/>
              </a:spcBef>
              <a:spcAft>
                <a:spcPts val="0"/>
              </a:spcAft>
              <a:buClr>
                <a:schemeClr val="lt1"/>
              </a:buClr>
              <a:buSzPts val="1300"/>
              <a:buFont typeface="Arial"/>
              <a:buNone/>
            </a:pPr>
            <a:r>
              <a:rPr lang="en-GB" dirty="0"/>
              <a:t>Quantitative analysis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g2a118d7b111_0_83"/>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dirty="0"/>
              <a:t>Risk assessment template</a:t>
            </a:r>
            <a:endParaRPr sz="3400" dirty="0"/>
          </a:p>
        </p:txBody>
      </p:sp>
      <p:sp>
        <p:nvSpPr>
          <p:cNvPr id="620" name="Google Shape;620;g2a118d7b111_0_83"/>
          <p:cNvSpPr txBox="1">
            <a:spLocks noGrp="1"/>
          </p:cNvSpPr>
          <p:nvPr>
            <p:ph type="body" idx="3"/>
          </p:nvPr>
        </p:nvSpPr>
        <p:spPr>
          <a:xfrm>
            <a:off x="257550" y="657925"/>
            <a:ext cx="8628900" cy="4287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260"/>
              </a:spcBef>
              <a:spcAft>
                <a:spcPts val="0"/>
              </a:spcAft>
              <a:buSzPts val="1350"/>
              <a:buNone/>
            </a:pPr>
            <a:r>
              <a:rPr lang="en-GB" sz="1850" dirty="0"/>
              <a:t>The template should have an author, reviewer and date for review</a:t>
            </a:r>
            <a:endParaRPr sz="1850" dirty="0"/>
          </a:p>
        </p:txBody>
      </p:sp>
      <p:graphicFrame>
        <p:nvGraphicFramePr>
          <p:cNvPr id="625" name="Google Shape;625;g2a118d7b111_0_83"/>
          <p:cNvGraphicFramePr/>
          <p:nvPr>
            <p:extLst>
              <p:ext uri="{D42A27DB-BD31-4B8C-83A1-F6EECF244321}">
                <p14:modId xmlns:p14="http://schemas.microsoft.com/office/powerpoint/2010/main" val="676058034"/>
              </p:ext>
            </p:extLst>
          </p:nvPr>
        </p:nvGraphicFramePr>
        <p:xfrm>
          <a:off x="257550" y="1533800"/>
          <a:ext cx="8437475" cy="1920500"/>
        </p:xfrm>
        <a:graphic>
          <a:graphicData uri="http://schemas.openxmlformats.org/drawingml/2006/table">
            <a:tbl>
              <a:tblPr firstRow="1" bandRow="1">
                <a:noFill/>
                <a:tableStyleId>{67DC890C-2EA9-4778-906F-EAC526E812B4}</a:tableStyleId>
              </a:tblPr>
              <a:tblGrid>
                <a:gridCol w="1224225">
                  <a:extLst>
                    <a:ext uri="{9D8B030D-6E8A-4147-A177-3AD203B41FA5}">
                      <a16:colId xmlns:a16="http://schemas.microsoft.com/office/drawing/2014/main" val="20000"/>
                    </a:ext>
                  </a:extLst>
                </a:gridCol>
                <a:gridCol w="2818750">
                  <a:extLst>
                    <a:ext uri="{9D8B030D-6E8A-4147-A177-3AD203B41FA5}">
                      <a16:colId xmlns:a16="http://schemas.microsoft.com/office/drawing/2014/main" val="20001"/>
                    </a:ext>
                  </a:extLst>
                </a:gridCol>
                <a:gridCol w="1409650">
                  <a:extLst>
                    <a:ext uri="{9D8B030D-6E8A-4147-A177-3AD203B41FA5}">
                      <a16:colId xmlns:a16="http://schemas.microsoft.com/office/drawing/2014/main" val="20002"/>
                    </a:ext>
                  </a:extLst>
                </a:gridCol>
                <a:gridCol w="2984850">
                  <a:extLst>
                    <a:ext uri="{9D8B030D-6E8A-4147-A177-3AD203B41FA5}">
                      <a16:colId xmlns:a16="http://schemas.microsoft.com/office/drawing/2014/main" val="20003"/>
                    </a:ext>
                  </a:extLst>
                </a:gridCol>
              </a:tblGrid>
              <a:tr h="480125">
                <a:tc gridSpan="2">
                  <a:txBody>
                    <a:bodyPr/>
                    <a:lstStyle/>
                    <a:p>
                      <a:pPr marL="0" marR="0" lvl="0" indent="0" algn="l" rtl="0">
                        <a:lnSpc>
                          <a:spcPct val="115000"/>
                        </a:lnSpc>
                        <a:spcBef>
                          <a:spcPts val="0"/>
                        </a:spcBef>
                        <a:spcAft>
                          <a:spcPts val="0"/>
                        </a:spcAft>
                        <a:buClr>
                          <a:srgbClr val="000000"/>
                        </a:buClr>
                        <a:buSzPts val="1100"/>
                        <a:buFont typeface="Arial"/>
                        <a:buNone/>
                      </a:pPr>
                      <a:r>
                        <a:rPr lang="en-GB" sz="1100" b="1" u="none" strike="noStrike" cap="none" dirty="0">
                          <a:latin typeface="Arial" panose="020B0604020202020204" pitchFamily="34" charset="0"/>
                          <a:ea typeface="Calibri"/>
                          <a:cs typeface="Arial" panose="020B0604020202020204" pitchFamily="34" charset="0"/>
                          <a:sym typeface="Calibri"/>
                        </a:rPr>
                        <a:t>Name of assessor (date):</a:t>
                      </a:r>
                      <a:r>
                        <a:rPr lang="en-GB" sz="1100" u="none" strike="noStrike" cap="none" dirty="0">
                          <a:latin typeface="Arial" panose="020B0604020202020204" pitchFamily="34" charset="0"/>
                          <a:ea typeface="Calibri"/>
                          <a:cs typeface="Arial" panose="020B0604020202020204" pitchFamily="34" charset="0"/>
                          <a:sym typeface="Calibri"/>
                        </a:rPr>
                        <a:t>                     D. Analyst (30 Nov 23)</a:t>
                      </a:r>
                      <a:endParaRPr sz="1100" u="none" strike="noStrike" cap="none" dirty="0">
                        <a:latin typeface="Arial" panose="020B0604020202020204" pitchFamily="34" charset="0"/>
                        <a:ea typeface="Calibri"/>
                        <a:cs typeface="Arial" panose="020B0604020202020204" pitchFamily="34" charset="0"/>
                        <a:sym typeface="Calibri"/>
                      </a:endParaRPr>
                    </a:p>
                  </a:txBody>
                  <a:tcPr marL="73025" marR="73025" marT="0" marB="0"/>
                </a:tc>
                <a:tc hMerge="1">
                  <a:txBody>
                    <a:bodyPr/>
                    <a:lstStyle/>
                    <a:p>
                      <a:endParaRPr lang="en-US"/>
                    </a:p>
                  </a:txBody>
                  <a:tcPr/>
                </a:tc>
                <a:tc gridSpan="2">
                  <a:txBody>
                    <a:bodyPr/>
                    <a:lstStyle/>
                    <a:p>
                      <a:pPr marL="0" marR="0" lvl="0" indent="0" algn="l" rtl="0">
                        <a:lnSpc>
                          <a:spcPct val="115000"/>
                        </a:lnSpc>
                        <a:spcBef>
                          <a:spcPts val="0"/>
                        </a:spcBef>
                        <a:spcAft>
                          <a:spcPts val="0"/>
                        </a:spcAft>
                        <a:buClr>
                          <a:srgbClr val="000000"/>
                        </a:buClr>
                        <a:buSzPts val="1100"/>
                        <a:buFont typeface="Arial"/>
                        <a:buNone/>
                      </a:pPr>
                      <a:r>
                        <a:rPr lang="en-GB" sz="1100" b="1" u="none" strike="noStrike" cap="none" dirty="0">
                          <a:latin typeface="Arial" panose="020B0604020202020204" pitchFamily="34" charset="0"/>
                          <a:ea typeface="Calibri"/>
                          <a:cs typeface="Arial" panose="020B0604020202020204" pitchFamily="34" charset="0"/>
                          <a:sym typeface="Calibri"/>
                        </a:rPr>
                        <a:t>Authorised (date): </a:t>
                      </a:r>
                      <a:r>
                        <a:rPr lang="en-GB" sz="1100" u="none" strike="noStrike" cap="none" dirty="0">
                          <a:latin typeface="Arial" panose="020B0604020202020204" pitchFamily="34" charset="0"/>
                          <a:ea typeface="Calibri"/>
                          <a:cs typeface="Arial" panose="020B0604020202020204" pitchFamily="34" charset="0"/>
                          <a:sym typeface="Calibri"/>
                        </a:rPr>
                        <a:t> A. Supervisor (31 Nov 23)</a:t>
                      </a:r>
                      <a:endParaRPr sz="1100" u="none" strike="noStrike" cap="none" dirty="0">
                        <a:latin typeface="Arial" panose="020B0604020202020204" pitchFamily="34" charset="0"/>
                        <a:ea typeface="Calibri"/>
                        <a:cs typeface="Arial" panose="020B0604020202020204" pitchFamily="34" charset="0"/>
                        <a:sym typeface="Calibri"/>
                      </a:endParaRPr>
                    </a:p>
                  </a:txBody>
                  <a:tcPr marL="73025" marR="73025" marT="0" marB="0"/>
                </a:tc>
                <a:tc hMerge="1">
                  <a:txBody>
                    <a:bodyPr/>
                    <a:lstStyle/>
                    <a:p>
                      <a:endParaRPr lang="en-US"/>
                    </a:p>
                  </a:txBody>
                  <a:tcPr/>
                </a:tc>
                <a:extLst>
                  <a:ext uri="{0D108BD9-81ED-4DB2-BD59-A6C34878D82A}">
                    <a16:rowId xmlns:a16="http://schemas.microsoft.com/office/drawing/2014/main" val="10000"/>
                  </a:ext>
                </a:extLst>
              </a:tr>
              <a:tr h="480125">
                <a:tc gridSpan="2">
                  <a:txBody>
                    <a:bodyPr/>
                    <a:lstStyle/>
                    <a:p>
                      <a:pPr marL="0" marR="0" lvl="0" indent="0" algn="l" rtl="0">
                        <a:lnSpc>
                          <a:spcPct val="115000"/>
                        </a:lnSpc>
                        <a:spcBef>
                          <a:spcPts val="0"/>
                        </a:spcBef>
                        <a:spcAft>
                          <a:spcPts val="0"/>
                        </a:spcAft>
                        <a:buClr>
                          <a:srgbClr val="000000"/>
                        </a:buClr>
                        <a:buSzPts val="1100"/>
                        <a:buFont typeface="Arial"/>
                        <a:buNone/>
                      </a:pPr>
                      <a:r>
                        <a:rPr lang="en-GB" sz="1100" b="1" u="none" strike="noStrike" cap="none" dirty="0">
                          <a:latin typeface="Arial" panose="020B0604020202020204" pitchFamily="34" charset="0"/>
                          <a:ea typeface="Calibri"/>
                          <a:cs typeface="Arial" panose="020B0604020202020204" pitchFamily="34" charset="0"/>
                          <a:sym typeface="Calibri"/>
                        </a:rPr>
                        <a:t>Review date: </a:t>
                      </a:r>
                      <a:r>
                        <a:rPr lang="en-GB" sz="1100" u="none" strike="noStrike" cap="none" dirty="0">
                          <a:latin typeface="Arial" panose="020B0604020202020204" pitchFamily="34" charset="0"/>
                          <a:ea typeface="Calibri"/>
                          <a:cs typeface="Arial" panose="020B0604020202020204" pitchFamily="34" charset="0"/>
                          <a:sym typeface="Calibri"/>
                        </a:rPr>
                        <a:t>30 Nov 24</a:t>
                      </a:r>
                      <a:endParaRPr sz="1100" u="none" strike="noStrike" cap="none" dirty="0">
                        <a:latin typeface="Arial" panose="020B0604020202020204" pitchFamily="34" charset="0"/>
                        <a:ea typeface="Calibri"/>
                        <a:cs typeface="Arial" panose="020B0604020202020204" pitchFamily="34" charset="0"/>
                        <a:sym typeface="Calibri"/>
                      </a:endParaRPr>
                    </a:p>
                  </a:txBody>
                  <a:tcPr marL="73025" marR="73025" marT="0" marB="0"/>
                </a:tc>
                <a:tc hMerge="1">
                  <a:txBody>
                    <a:bodyPr/>
                    <a:lstStyle/>
                    <a:p>
                      <a:endParaRPr lang="en-US"/>
                    </a:p>
                  </a:txBody>
                  <a:tcPr/>
                </a:tc>
                <a:tc gridSpan="2">
                  <a:txBody>
                    <a:bodyPr/>
                    <a:lstStyle/>
                    <a:p>
                      <a:pPr marL="0" marR="0" lvl="0" indent="0" algn="l" rtl="0">
                        <a:lnSpc>
                          <a:spcPct val="115000"/>
                        </a:lnSpc>
                        <a:spcBef>
                          <a:spcPts val="0"/>
                        </a:spcBef>
                        <a:spcAft>
                          <a:spcPts val="0"/>
                        </a:spcAft>
                        <a:buClr>
                          <a:srgbClr val="000000"/>
                        </a:buClr>
                        <a:buSzPts val="1100"/>
                        <a:buFont typeface="Arial"/>
                        <a:buNone/>
                      </a:pPr>
                      <a:r>
                        <a:rPr lang="en-GB" sz="1100" b="1" u="none" strike="noStrike" cap="none">
                          <a:latin typeface="Arial" panose="020B0604020202020204" pitchFamily="34" charset="0"/>
                          <a:ea typeface="Calibri"/>
                          <a:cs typeface="Arial" panose="020B0604020202020204" pitchFamily="34" charset="0"/>
                          <a:sym typeface="Calibri"/>
                        </a:rPr>
                        <a:t>Reviewer:</a:t>
                      </a:r>
                      <a:r>
                        <a:rPr lang="en-GB" sz="1100" u="none" strike="noStrike" cap="none">
                          <a:latin typeface="Arial" panose="020B0604020202020204" pitchFamily="34" charset="0"/>
                          <a:ea typeface="Calibri"/>
                          <a:cs typeface="Arial" panose="020B0604020202020204" pitchFamily="34" charset="0"/>
                          <a:sym typeface="Calibri"/>
                        </a:rPr>
                        <a:t> A. Supervisor</a:t>
                      </a:r>
                      <a:endParaRPr sz="1100" u="none" strike="noStrike" cap="none">
                        <a:latin typeface="Arial" panose="020B0604020202020204" pitchFamily="34" charset="0"/>
                        <a:ea typeface="Calibri"/>
                        <a:cs typeface="Arial" panose="020B0604020202020204" pitchFamily="34" charset="0"/>
                        <a:sym typeface="Calibri"/>
                      </a:endParaRPr>
                    </a:p>
                  </a:txBody>
                  <a:tcPr marL="73025" marR="73025" marT="0" marB="0"/>
                </a:tc>
                <a:tc hMerge="1">
                  <a:txBody>
                    <a:bodyPr/>
                    <a:lstStyle/>
                    <a:p>
                      <a:endParaRPr lang="en-US"/>
                    </a:p>
                  </a:txBody>
                  <a:tcPr/>
                </a:tc>
                <a:extLst>
                  <a:ext uri="{0D108BD9-81ED-4DB2-BD59-A6C34878D82A}">
                    <a16:rowId xmlns:a16="http://schemas.microsoft.com/office/drawing/2014/main" val="10001"/>
                  </a:ext>
                </a:extLst>
              </a:tr>
              <a:tr h="480125">
                <a:tc gridSpan="4">
                  <a:txBody>
                    <a:bodyPr/>
                    <a:lstStyle/>
                    <a:p>
                      <a:pPr marL="0" marR="0" lvl="0" indent="0" algn="l" rtl="0">
                        <a:lnSpc>
                          <a:spcPct val="115000"/>
                        </a:lnSpc>
                        <a:spcBef>
                          <a:spcPts val="0"/>
                        </a:spcBef>
                        <a:spcAft>
                          <a:spcPts val="0"/>
                        </a:spcAft>
                        <a:buClr>
                          <a:srgbClr val="000000"/>
                        </a:buClr>
                        <a:buSzPts val="1100"/>
                        <a:buFont typeface="Arial"/>
                        <a:buNone/>
                      </a:pPr>
                      <a:r>
                        <a:rPr lang="en-GB" sz="1100" b="1" u="none" strike="noStrike" cap="none" dirty="0">
                          <a:latin typeface="Arial" panose="020B0604020202020204" pitchFamily="34" charset="0"/>
                          <a:ea typeface="Calibri"/>
                          <a:cs typeface="Arial" panose="020B0604020202020204" pitchFamily="34" charset="0"/>
                          <a:sym typeface="Calibri"/>
                        </a:rPr>
                        <a:t>Title of activity: </a:t>
                      </a:r>
                      <a:r>
                        <a:rPr lang="en-GB" sz="1100" u="none" strike="noStrike" cap="none" dirty="0">
                          <a:latin typeface="Arial" panose="020B0604020202020204" pitchFamily="34" charset="0"/>
                          <a:ea typeface="Calibri"/>
                          <a:cs typeface="Arial" panose="020B0604020202020204" pitchFamily="34" charset="0"/>
                          <a:sym typeface="Calibri"/>
                        </a:rPr>
                        <a:t>Preparation of a standard solution of Na</a:t>
                      </a:r>
                      <a:r>
                        <a:rPr lang="en-GB" sz="1100" u="none" strike="noStrike" cap="none" baseline="-25000" dirty="0">
                          <a:latin typeface="Arial" panose="020B0604020202020204" pitchFamily="34" charset="0"/>
                          <a:ea typeface="Calibri"/>
                          <a:cs typeface="Arial" panose="020B0604020202020204" pitchFamily="34" charset="0"/>
                          <a:sym typeface="Calibri"/>
                        </a:rPr>
                        <a:t>2</a:t>
                      </a:r>
                      <a:r>
                        <a:rPr lang="en-GB" sz="1100" u="none" strike="noStrike" cap="none" dirty="0">
                          <a:latin typeface="Arial" panose="020B0604020202020204" pitchFamily="34" charset="0"/>
                          <a:ea typeface="Calibri"/>
                          <a:cs typeface="Arial" panose="020B0604020202020204" pitchFamily="34" charset="0"/>
                          <a:sym typeface="Calibri"/>
                        </a:rPr>
                        <a:t>CO</a:t>
                      </a:r>
                      <a:r>
                        <a:rPr lang="en-GB" sz="1100" u="none" strike="noStrike" cap="none" baseline="-25000" dirty="0">
                          <a:latin typeface="Arial" panose="020B0604020202020204" pitchFamily="34" charset="0"/>
                          <a:ea typeface="Calibri"/>
                          <a:cs typeface="Arial" panose="020B0604020202020204" pitchFamily="34" charset="0"/>
                          <a:sym typeface="Calibri"/>
                        </a:rPr>
                        <a:t>3</a:t>
                      </a:r>
                      <a:endParaRPr sz="1100" u="none" strike="noStrike" cap="none" dirty="0">
                        <a:latin typeface="Arial" panose="020B0604020202020204" pitchFamily="34" charset="0"/>
                        <a:ea typeface="Calibri"/>
                        <a:cs typeface="Arial" panose="020B0604020202020204" pitchFamily="34" charset="0"/>
                        <a:sym typeface="Calibri"/>
                      </a:endParaRPr>
                    </a:p>
                  </a:txBody>
                  <a:tcPr marL="73025" marR="73025"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80125">
                <a:tc>
                  <a:txBody>
                    <a:bodyPr/>
                    <a:lstStyle/>
                    <a:p>
                      <a:pPr marL="0" marR="0" lvl="0" indent="0" algn="l" rtl="0">
                        <a:lnSpc>
                          <a:spcPct val="115000"/>
                        </a:lnSpc>
                        <a:spcBef>
                          <a:spcPts val="0"/>
                        </a:spcBef>
                        <a:spcAft>
                          <a:spcPts val="0"/>
                        </a:spcAft>
                        <a:buClr>
                          <a:srgbClr val="000000"/>
                        </a:buClr>
                        <a:buSzPts val="1100"/>
                        <a:buFont typeface="Arial"/>
                        <a:buNone/>
                      </a:pPr>
                      <a:r>
                        <a:rPr lang="en-GB" sz="1100" b="1" u="none" strike="noStrike" cap="none" dirty="0">
                          <a:latin typeface="Arial" panose="020B0604020202020204" pitchFamily="34" charset="0"/>
                          <a:ea typeface="Calibri"/>
                          <a:cs typeface="Arial" panose="020B0604020202020204" pitchFamily="34" charset="0"/>
                          <a:sym typeface="Calibri"/>
                        </a:rPr>
                        <a:t>Who this may harm</a:t>
                      </a:r>
                      <a:r>
                        <a:rPr lang="en-GB" sz="1100" u="none" strike="noStrike" cap="none" dirty="0">
                          <a:latin typeface="Arial" panose="020B0604020202020204" pitchFamily="34" charset="0"/>
                          <a:ea typeface="Calibri"/>
                          <a:cs typeface="Arial" panose="020B0604020202020204" pitchFamily="34" charset="0"/>
                          <a:sym typeface="Calibri"/>
                        </a:rPr>
                        <a:t>    </a:t>
                      </a:r>
                      <a:endParaRPr sz="1100" u="none" strike="noStrike" cap="none" dirty="0">
                        <a:latin typeface="Arial" panose="020B0604020202020204" pitchFamily="34" charset="0"/>
                        <a:ea typeface="Calibri"/>
                        <a:cs typeface="Arial" panose="020B0604020202020204" pitchFamily="34" charset="0"/>
                        <a:sym typeface="Calibri"/>
                      </a:endParaRPr>
                    </a:p>
                  </a:txBody>
                  <a:tcPr marL="73025" marR="73025" marT="0" marB="0"/>
                </a:tc>
                <a:tc>
                  <a:txBody>
                    <a:bodyPr/>
                    <a:lstStyle/>
                    <a:p>
                      <a:pPr marL="0" marR="0" lvl="0" indent="0" algn="l" rtl="0">
                        <a:lnSpc>
                          <a:spcPct val="115000"/>
                        </a:lnSpc>
                        <a:spcBef>
                          <a:spcPts val="0"/>
                        </a:spcBef>
                        <a:spcAft>
                          <a:spcPts val="0"/>
                        </a:spcAft>
                        <a:buClr>
                          <a:srgbClr val="000000"/>
                        </a:buClr>
                        <a:buSzPts val="1100"/>
                        <a:buFont typeface="Arial"/>
                        <a:buNone/>
                      </a:pPr>
                      <a:r>
                        <a:rPr lang="en-GB" sz="1100" u="none" strike="noStrike" cap="none">
                          <a:latin typeface="Arial" panose="020B0604020202020204" pitchFamily="34" charset="0"/>
                          <a:ea typeface="Calibri"/>
                          <a:cs typeface="Arial" panose="020B0604020202020204" pitchFamily="34" charset="0"/>
                          <a:sym typeface="Calibri"/>
                        </a:rPr>
                        <a:t>Analyst</a:t>
                      </a:r>
                      <a:endParaRPr sz="1100" u="none" strike="noStrike" cap="none">
                        <a:latin typeface="Arial" panose="020B0604020202020204" pitchFamily="34" charset="0"/>
                        <a:ea typeface="Calibri"/>
                        <a:cs typeface="Arial" panose="020B0604020202020204" pitchFamily="34" charset="0"/>
                        <a:sym typeface="Calibri"/>
                      </a:endParaRPr>
                    </a:p>
                  </a:txBody>
                  <a:tcPr marL="73025" marR="73025" marT="0" marB="0"/>
                </a:tc>
                <a:tc>
                  <a:txBody>
                    <a:bodyPr/>
                    <a:lstStyle/>
                    <a:p>
                      <a:pPr marL="0" marR="0" lvl="0" indent="0" algn="l" rtl="0">
                        <a:lnSpc>
                          <a:spcPct val="115000"/>
                        </a:lnSpc>
                        <a:spcBef>
                          <a:spcPts val="0"/>
                        </a:spcBef>
                        <a:spcAft>
                          <a:spcPts val="0"/>
                        </a:spcAft>
                        <a:buClr>
                          <a:srgbClr val="000000"/>
                        </a:buClr>
                        <a:buSzPts val="1100"/>
                        <a:buFont typeface="Arial"/>
                        <a:buNone/>
                      </a:pPr>
                      <a:r>
                        <a:rPr lang="en-GB" sz="1100" u="none" strike="noStrike" cap="none" dirty="0">
                          <a:latin typeface="Arial" panose="020B0604020202020204" pitchFamily="34" charset="0"/>
                          <a:ea typeface="Calibri"/>
                          <a:cs typeface="Arial" panose="020B0604020202020204" pitchFamily="34" charset="0"/>
                          <a:sym typeface="Calibri"/>
                        </a:rPr>
                        <a:t>Method/SOP reference:</a:t>
                      </a:r>
                      <a:endParaRPr sz="1100" u="none" strike="noStrike" cap="none" dirty="0">
                        <a:latin typeface="Arial" panose="020B0604020202020204" pitchFamily="34" charset="0"/>
                        <a:ea typeface="Calibri"/>
                        <a:cs typeface="Arial" panose="020B0604020202020204" pitchFamily="34" charset="0"/>
                        <a:sym typeface="Calibri"/>
                      </a:endParaRPr>
                    </a:p>
                  </a:txBody>
                  <a:tcPr marL="73025" marR="73025" marT="0" marB="0"/>
                </a:tc>
                <a:tc>
                  <a:txBody>
                    <a:bodyPr/>
                    <a:lstStyle/>
                    <a:p>
                      <a:pPr marL="0" marR="0" lvl="0" indent="0" algn="l" rtl="0">
                        <a:lnSpc>
                          <a:spcPct val="115000"/>
                        </a:lnSpc>
                        <a:spcBef>
                          <a:spcPts val="0"/>
                        </a:spcBef>
                        <a:spcAft>
                          <a:spcPts val="0"/>
                        </a:spcAft>
                        <a:buClr>
                          <a:srgbClr val="000000"/>
                        </a:buClr>
                        <a:buSzPts val="1100"/>
                        <a:buFont typeface="Arial"/>
                        <a:buNone/>
                      </a:pPr>
                      <a:r>
                        <a:rPr lang="en-GB" sz="1100" u="none" strike="noStrike" cap="none" dirty="0">
                          <a:latin typeface="Arial" panose="020B0604020202020204" pitchFamily="34" charset="0"/>
                          <a:ea typeface="Calibri"/>
                          <a:cs typeface="Arial" panose="020B0604020202020204" pitchFamily="34" charset="0"/>
                          <a:sym typeface="Calibri"/>
                        </a:rPr>
                        <a:t>SOP 1.2A</a:t>
                      </a:r>
                      <a:endParaRPr sz="1100" u="none" strike="noStrike" cap="none" dirty="0">
                        <a:latin typeface="Arial" panose="020B0604020202020204" pitchFamily="34" charset="0"/>
                        <a:ea typeface="Calibri"/>
                        <a:cs typeface="Arial" panose="020B0604020202020204" pitchFamily="34" charset="0"/>
                        <a:sym typeface="Calibri"/>
                      </a:endParaRPr>
                    </a:p>
                  </a:txBody>
                  <a:tcPr marL="73025" marR="73025" marT="0" marB="0"/>
                </a:tc>
                <a:extLst>
                  <a:ext uri="{0D108BD9-81ED-4DB2-BD59-A6C34878D82A}">
                    <a16:rowId xmlns:a16="http://schemas.microsoft.com/office/drawing/2014/main" val="10003"/>
                  </a:ext>
                </a:extLst>
              </a:tr>
            </a:tbl>
          </a:graphicData>
        </a:graphic>
      </p:graphicFrame>
      <p:sp>
        <p:nvSpPr>
          <p:cNvPr id="623" name="Google Shape;623;g2a118d7b111_0_83"/>
          <p:cNvSpPr txBox="1"/>
          <p:nvPr/>
        </p:nvSpPr>
        <p:spPr>
          <a:xfrm>
            <a:off x="1342475" y="4028713"/>
            <a:ext cx="3304200" cy="554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dirty="0">
                <a:solidFill>
                  <a:schemeClr val="accent2"/>
                </a:solidFill>
                <a:highlight>
                  <a:schemeClr val="lt1"/>
                </a:highlight>
                <a:latin typeface="Arial"/>
                <a:ea typeface="Arial"/>
                <a:cs typeface="Arial"/>
                <a:sym typeface="Arial"/>
              </a:rPr>
              <a:t>Usually annually</a:t>
            </a:r>
            <a:endParaRPr sz="2400" b="0" i="0" u="none" strike="noStrike" cap="none" dirty="0">
              <a:solidFill>
                <a:schemeClr val="accent2"/>
              </a:solidFill>
              <a:highlight>
                <a:schemeClr val="lt1"/>
              </a:highlight>
              <a:latin typeface="Arial"/>
              <a:ea typeface="Arial"/>
              <a:cs typeface="Arial"/>
              <a:sym typeface="Arial"/>
            </a:endParaRPr>
          </a:p>
        </p:txBody>
      </p:sp>
      <p:sp>
        <p:nvSpPr>
          <p:cNvPr id="624" name="Google Shape;624;g2a118d7b111_0_83" descr="Arrow connecting the wording &quot;usually annually&quot; with the review date on the template."/>
          <p:cNvSpPr/>
          <p:nvPr/>
        </p:nvSpPr>
        <p:spPr>
          <a:xfrm rot="5400000">
            <a:off x="1175196" y="2981625"/>
            <a:ext cx="1450500" cy="2748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g2a118d7b111_0_83"/>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22" name="Google Shape;622;g2a118d7b111_0_83"/>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GB"/>
              <a:t>10</a:t>
            </a:fld>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4"/>
          <p:cNvSpPr txBox="1">
            <a:spLocks noGrp="1"/>
          </p:cNvSpPr>
          <p:nvPr>
            <p:ph type="ctrTitle"/>
          </p:nvPr>
        </p:nvSpPr>
        <p:spPr>
          <a:xfrm>
            <a:off x="2343145" y="1105787"/>
            <a:ext cx="6512735" cy="2030818"/>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9000"/>
              <a:buFont typeface="Arial"/>
              <a:buNone/>
            </a:pPr>
            <a:r>
              <a:rPr lang="en-GB" sz="4100" dirty="0"/>
              <a:t>13</a:t>
            </a:r>
            <a:endParaRPr sz="4100" dirty="0"/>
          </a:p>
          <a:p>
            <a:r>
              <a:rPr lang="en-GB" sz="4100" dirty="0"/>
              <a:t>Analysis of sulphate ions in water</a:t>
            </a:r>
          </a:p>
        </p:txBody>
      </p:sp>
      <p:sp>
        <p:nvSpPr>
          <p:cNvPr id="557" name="Google Shape;557;p74"/>
          <p:cNvSpPr txBox="1">
            <a:spLocks noGrp="1"/>
          </p:cNvSpPr>
          <p:nvPr>
            <p:ph type="subTitle" idx="1"/>
          </p:nvPr>
        </p:nvSpPr>
        <p:spPr>
          <a:xfrm>
            <a:off x="2343145" y="3213900"/>
            <a:ext cx="6410100" cy="160230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4865"/>
              <a:buNone/>
            </a:pPr>
            <a:r>
              <a:rPr lang="en" sz="2900" dirty="0"/>
              <a:t>Use a standard solution of barium chloride to determine the sulphate content in wastewater</a:t>
            </a:r>
            <a:endParaRPr sz="29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6C025-1479-976F-14D3-87E0A6DB38BF}"/>
              </a:ext>
            </a:extLst>
          </p:cNvPr>
          <p:cNvSpPr>
            <a:spLocks noGrp="1"/>
          </p:cNvSpPr>
          <p:nvPr>
            <p:ph type="title"/>
          </p:nvPr>
        </p:nvSpPr>
        <p:spPr/>
        <p:txBody>
          <a:bodyPr>
            <a:normAutofit fontScale="90000"/>
          </a:bodyPr>
          <a:lstStyle/>
          <a:p>
            <a:r>
              <a:rPr lang="en-US" sz="2400" dirty="0"/>
              <a:t>Using a mock Occupational Specialism Assessment</a:t>
            </a:r>
            <a:br>
              <a:rPr lang="en-US" sz="2400" dirty="0">
                <a:solidFill>
                  <a:srgbClr val="FF0000"/>
                </a:solidFill>
              </a:rPr>
            </a:br>
            <a:br>
              <a:rPr lang="en-US" dirty="0"/>
            </a:br>
            <a:endParaRPr lang="en-US" dirty="0"/>
          </a:p>
        </p:txBody>
      </p:sp>
      <p:sp>
        <p:nvSpPr>
          <p:cNvPr id="4" name="Text Placeholder 3">
            <a:extLst>
              <a:ext uri="{FF2B5EF4-FFF2-40B4-BE49-F238E27FC236}">
                <a16:creationId xmlns:a16="http://schemas.microsoft.com/office/drawing/2014/main" id="{3662A300-C3A7-FEAC-1046-777589DEB0FA}"/>
              </a:ext>
            </a:extLst>
          </p:cNvPr>
          <p:cNvSpPr>
            <a:spLocks noGrp="1"/>
          </p:cNvSpPr>
          <p:nvPr>
            <p:ph type="body" idx="1"/>
          </p:nvPr>
        </p:nvSpPr>
        <p:spPr>
          <a:xfrm>
            <a:off x="234000" y="599355"/>
            <a:ext cx="8631976" cy="2437143"/>
          </a:xfrm>
        </p:spPr>
        <p:txBody>
          <a:bodyPr/>
          <a:lstStyle/>
          <a:p>
            <a:pPr marL="0">
              <a:lnSpc>
                <a:spcPct val="107000"/>
              </a:lnSpc>
              <a:spcAft>
                <a:spcPts val="800"/>
              </a:spcAft>
            </a:pPr>
            <a:r>
              <a:rPr lang="en-GB" sz="1600" b="1" kern="100" dirty="0">
                <a:effectLst/>
                <a:latin typeface="Arial" panose="020B0604020202020204" pitchFamily="34" charset="0"/>
                <a:ea typeface="Aptos" panose="020B0004020202020204" pitchFamily="34" charset="0"/>
                <a:cs typeface="Times New Roman" panose="02020603050405020304" pitchFamily="18" charset="0"/>
              </a:rPr>
              <a:t>Scenario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07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A water and wastewater services company supplies drinking water to millions of customers. As part of the water treatment process, water quality is checked by an in-house quality control laboratory. One common component of water is sulphates</a:t>
            </a:r>
            <a:r>
              <a:rPr lang="en-GB" sz="1400" kern="100" dirty="0">
                <a:latin typeface="Arial" panose="020B0604020202020204" pitchFamily="34" charset="0"/>
                <a:ea typeface="Aptos" panose="020B0004020202020204" pitchFamily="34" charset="0"/>
                <a:cs typeface="Times New Roman" panose="02020603050405020304" pitchFamily="18" charset="0"/>
              </a:rPr>
              <a:t>, which occur naturally in ground water but could also represent industrial pollution</a:t>
            </a:r>
            <a:r>
              <a:rPr lang="en-GB" sz="1400" kern="100" dirty="0">
                <a:effectLst/>
                <a:latin typeface="Arial" panose="020B0604020202020204" pitchFamily="34" charset="0"/>
                <a:ea typeface="Aptos" panose="020B0004020202020204" pitchFamily="34" charset="0"/>
                <a:cs typeface="Times New Roman" panose="02020603050405020304" pitchFamily="18" charset="0"/>
              </a:rPr>
              <a:t>. The treated water is </a:t>
            </a:r>
            <a:r>
              <a:rPr lang="en-GB" sz="1400" kern="100" dirty="0">
                <a:latin typeface="Arial" panose="020B0604020202020204" pitchFamily="34" charset="0"/>
                <a:ea typeface="Aptos" panose="020B0004020202020204" pitchFamily="34" charset="0"/>
                <a:cs typeface="Times New Roman" panose="02020603050405020304" pitchFamily="18" charset="0"/>
              </a:rPr>
              <a:t>tested </a:t>
            </a:r>
            <a:r>
              <a:rPr lang="en-GB" sz="1400" kern="100" dirty="0">
                <a:effectLst/>
                <a:latin typeface="Arial" panose="020B0604020202020204" pitchFamily="34" charset="0"/>
                <a:ea typeface="Aptos" panose="020B0004020202020204" pitchFamily="34" charset="0"/>
                <a:cs typeface="Times New Roman" panose="02020603050405020304" pitchFamily="18" charset="0"/>
              </a:rPr>
              <a:t>regularly to ensure that the total concentration of sulphates in the water remains below a threshold level.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07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The total sulphate content in the water can be titrated directly against barium chloride, leading to the precipitation of the sulphate as barium sulphate. The progress of the precipitation reaction can be followed using a conductivity meter. The titration is called conductometric titration.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07000"/>
              </a:lnSpc>
              <a:spcAft>
                <a:spcPts val="800"/>
              </a:spcAft>
            </a:pPr>
            <a:r>
              <a:rPr lang="en-GB" sz="1600" b="1" kern="100" dirty="0">
                <a:effectLst/>
                <a:latin typeface="Arial" panose="020B0604020202020204" pitchFamily="34" charset="0"/>
                <a:ea typeface="Aptos" panose="020B0004020202020204" pitchFamily="34" charset="0"/>
                <a:cs typeface="Times New Roman" panose="02020603050405020304" pitchFamily="18" charset="0"/>
              </a:rPr>
              <a:t>Task 1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07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You have one hour and fifteen minutes to complete tasks 1(a) and 1(b).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07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1(a): Calibrate a conductivity meter and carry out a titration to determine the total sul</a:t>
            </a:r>
            <a:r>
              <a:rPr lang="en-GB" sz="1400" kern="100" dirty="0">
                <a:latin typeface="Arial" panose="020B0604020202020204" pitchFamily="34" charset="0"/>
                <a:ea typeface="Aptos" panose="020B0004020202020204" pitchFamily="34" charset="0"/>
                <a:cs typeface="Times New Roman" panose="02020603050405020304" pitchFamily="18" charset="0"/>
              </a:rPr>
              <a:t>ph</a:t>
            </a:r>
            <a:r>
              <a:rPr lang="en-GB" sz="1400" kern="100" dirty="0">
                <a:effectLst/>
                <a:latin typeface="Arial" panose="020B0604020202020204" pitchFamily="34" charset="0"/>
                <a:ea typeface="Aptos" panose="020B0004020202020204" pitchFamily="34" charset="0"/>
                <a:cs typeface="Times New Roman" panose="02020603050405020304" pitchFamily="18" charset="0"/>
              </a:rPr>
              <a:t>ate content in samples of water provided following the SOP and the safety information provided. </a:t>
            </a:r>
          </a:p>
          <a:p>
            <a:pPr marL="0">
              <a:lnSpc>
                <a:spcPct val="107000"/>
              </a:lnSpc>
              <a:spcAft>
                <a:spcPts val="800"/>
              </a:spcAft>
            </a:pPr>
            <a:r>
              <a:rPr lang="en-GB" sz="1400" kern="100" dirty="0">
                <a:effectLst/>
                <a:latin typeface="Arial" panose="020B0604020202020204" pitchFamily="34" charset="0"/>
                <a:ea typeface="Aptos" panose="020B0004020202020204" pitchFamily="34" charset="0"/>
                <a:cs typeface="Times New Roman" panose="02020603050405020304" pitchFamily="18" charset="0"/>
              </a:rPr>
              <a:t>1(b): Record your results in a suitable table and carry out any necessary calculations. </a:t>
            </a:r>
            <a:endParaRPr lang="en-US" sz="1400" dirty="0"/>
          </a:p>
          <a:p>
            <a:endParaRPr lang="en-US" sz="1600" dirty="0">
              <a:solidFill>
                <a:srgbClr val="FF0000"/>
              </a:solidFill>
            </a:endParaRPr>
          </a:p>
          <a:p>
            <a:endParaRPr lang="en-US" sz="1600" dirty="0"/>
          </a:p>
          <a:p>
            <a:endParaRPr lang="en-US" sz="1600" dirty="0"/>
          </a:p>
        </p:txBody>
      </p:sp>
      <p:sp>
        <p:nvSpPr>
          <p:cNvPr id="5" name="Google Shape;869;g2b4342054ca_0_1181">
            <a:extLst>
              <a:ext uri="{FF2B5EF4-FFF2-40B4-BE49-F238E27FC236}">
                <a16:creationId xmlns:a16="http://schemas.microsoft.com/office/drawing/2014/main" id="{C099C25C-8B75-9F4D-1801-FAD6B4196110}"/>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2" name="Slide Number Placeholder 1">
            <a:extLst>
              <a:ext uri="{FF2B5EF4-FFF2-40B4-BE49-F238E27FC236}">
                <a16:creationId xmlns:a16="http://schemas.microsoft.com/office/drawing/2014/main" id="{C7221E5A-07FA-D085-9DBD-871BA8FD72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101</a:t>
            </a:fld>
            <a:endParaRPr lang="en-GB"/>
          </a:p>
        </p:txBody>
      </p:sp>
    </p:spTree>
    <p:extLst>
      <p:ext uri="{BB962C8B-B14F-4D97-AF65-F5344CB8AC3E}">
        <p14:creationId xmlns:p14="http://schemas.microsoft.com/office/powerpoint/2010/main" val="16987229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6C025-1479-976F-14D3-87E0A6DB38BF}"/>
              </a:ext>
            </a:extLst>
          </p:cNvPr>
          <p:cNvSpPr>
            <a:spLocks noGrp="1"/>
          </p:cNvSpPr>
          <p:nvPr>
            <p:ph type="title"/>
          </p:nvPr>
        </p:nvSpPr>
        <p:spPr>
          <a:xfrm>
            <a:off x="373259" y="249900"/>
            <a:ext cx="8633026" cy="699300"/>
          </a:xfrm>
        </p:spPr>
        <p:txBody>
          <a:bodyPr>
            <a:normAutofit fontScale="90000"/>
          </a:bodyPr>
          <a:lstStyle/>
          <a:p>
            <a:r>
              <a:rPr lang="en-US" sz="2400" dirty="0"/>
              <a:t>Determination of sulphate content using standard barium chloride (in pairs)</a:t>
            </a:r>
            <a:br>
              <a:rPr lang="en-US" dirty="0"/>
            </a:br>
            <a:endParaRPr lang="en-US" dirty="0"/>
          </a:p>
        </p:txBody>
      </p:sp>
      <p:sp>
        <p:nvSpPr>
          <p:cNvPr id="4" name="Text Placeholder 3">
            <a:extLst>
              <a:ext uri="{FF2B5EF4-FFF2-40B4-BE49-F238E27FC236}">
                <a16:creationId xmlns:a16="http://schemas.microsoft.com/office/drawing/2014/main" id="{3662A300-C3A7-FEAC-1046-777589DEB0FA}"/>
              </a:ext>
            </a:extLst>
          </p:cNvPr>
          <p:cNvSpPr>
            <a:spLocks noGrp="1"/>
          </p:cNvSpPr>
          <p:nvPr>
            <p:ph type="body" idx="1"/>
          </p:nvPr>
        </p:nvSpPr>
        <p:spPr>
          <a:xfrm>
            <a:off x="92640" y="949200"/>
            <a:ext cx="8913645" cy="4121446"/>
          </a:xfrm>
        </p:spPr>
        <p:txBody>
          <a:bodyPr/>
          <a:lstStyle/>
          <a:p>
            <a:pPr marL="0">
              <a:lnSpc>
                <a:spcPct val="120000"/>
              </a:lnSpc>
            </a:pPr>
            <a:r>
              <a:rPr lang="en-US" sz="2000" dirty="0"/>
              <a:t>All instructions are given on the OSA assignment sheets. An RA and an SOP are given. </a:t>
            </a:r>
          </a:p>
          <a:p>
            <a:pPr marL="0">
              <a:lnSpc>
                <a:spcPct val="120000"/>
              </a:lnSpc>
            </a:pPr>
            <a:endParaRPr lang="en-US" sz="2000" dirty="0"/>
          </a:p>
          <a:p>
            <a:pPr marL="0">
              <a:lnSpc>
                <a:spcPct val="120000"/>
              </a:lnSpc>
            </a:pPr>
            <a:r>
              <a:rPr lang="en-US" sz="2000" dirty="0"/>
              <a:t>You will need to record results and observations accurately in your lab books.</a:t>
            </a:r>
          </a:p>
          <a:p>
            <a:pPr marL="0">
              <a:lnSpc>
                <a:spcPct val="120000"/>
              </a:lnSpc>
            </a:pPr>
            <a:endParaRPr lang="en-US" sz="2000" dirty="0">
              <a:solidFill>
                <a:srgbClr val="FF0000"/>
              </a:solidFill>
            </a:endParaRPr>
          </a:p>
          <a:p>
            <a:pPr marL="0">
              <a:lnSpc>
                <a:spcPct val="120000"/>
              </a:lnSpc>
            </a:pPr>
            <a:r>
              <a:rPr lang="en-US" sz="2000" dirty="0">
                <a:solidFill>
                  <a:schemeClr val="tx1"/>
                </a:solidFill>
              </a:rPr>
              <a:t>In part 1(a), you will calibrate your conductivity meter using the calibrating solution provided. Using the calibrated conductivity meter, titrate the two samples of wastewater against a standard solution of barium chloride.</a:t>
            </a:r>
          </a:p>
          <a:p>
            <a:pPr marL="0">
              <a:lnSpc>
                <a:spcPct val="120000"/>
              </a:lnSpc>
            </a:pPr>
            <a:endParaRPr lang="en-US" sz="2000" dirty="0">
              <a:solidFill>
                <a:schemeClr val="tx1"/>
              </a:solidFill>
            </a:endParaRPr>
          </a:p>
          <a:p>
            <a:pPr marL="0">
              <a:lnSpc>
                <a:spcPct val="120000"/>
              </a:lnSpc>
            </a:pPr>
            <a:r>
              <a:rPr lang="en-US" sz="2000" dirty="0">
                <a:solidFill>
                  <a:schemeClr val="tx1"/>
                </a:solidFill>
              </a:rPr>
              <a:t>In part 1(b), you will calculate the total sulphate content for both water samples.</a:t>
            </a:r>
          </a:p>
          <a:p>
            <a:endParaRPr lang="en-US" sz="2000" dirty="0"/>
          </a:p>
          <a:p>
            <a:endParaRPr lang="en-US" dirty="0"/>
          </a:p>
        </p:txBody>
      </p:sp>
      <p:sp>
        <p:nvSpPr>
          <p:cNvPr id="5" name="Google Shape;869;g2b4342054ca_0_1181">
            <a:extLst>
              <a:ext uri="{FF2B5EF4-FFF2-40B4-BE49-F238E27FC236}">
                <a16:creationId xmlns:a16="http://schemas.microsoft.com/office/drawing/2014/main" id="{C099C25C-8B75-9F4D-1801-FAD6B4196110}"/>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2" name="Slide Number Placeholder 1">
            <a:extLst>
              <a:ext uri="{FF2B5EF4-FFF2-40B4-BE49-F238E27FC236}">
                <a16:creationId xmlns:a16="http://schemas.microsoft.com/office/drawing/2014/main" id="{C7221E5A-07FA-D085-9DBD-871BA8FD72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102</a:t>
            </a:fld>
            <a:endParaRPr lang="en-GB"/>
          </a:p>
        </p:txBody>
      </p:sp>
    </p:spTree>
    <p:extLst>
      <p:ext uri="{BB962C8B-B14F-4D97-AF65-F5344CB8AC3E}">
        <p14:creationId xmlns:p14="http://schemas.microsoft.com/office/powerpoint/2010/main" val="7465331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9"/>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2700" dirty="0"/>
              <a:t>Self-assessment </a:t>
            </a:r>
            <a:endParaRPr sz="3400" dirty="0"/>
          </a:p>
        </p:txBody>
      </p:sp>
      <p:sp>
        <p:nvSpPr>
          <p:cNvPr id="600" name="Google Shape;600;p79"/>
          <p:cNvSpPr txBox="1">
            <a:spLocks noGrp="1"/>
          </p:cNvSpPr>
          <p:nvPr>
            <p:ph type="body" idx="3"/>
          </p:nvPr>
        </p:nvSpPr>
        <p:spPr>
          <a:xfrm>
            <a:off x="148856" y="747625"/>
            <a:ext cx="8762194" cy="3755364"/>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None/>
            </a:pPr>
            <a:r>
              <a:rPr lang="en-GB" sz="1850" b="0" dirty="0">
                <a:latin typeface="+mn-lt"/>
              </a:rPr>
              <a:t>Using the OSA 2, part A mark scheme, m</a:t>
            </a:r>
            <a:r>
              <a:rPr lang="en-GB" sz="1800" b="0" dirty="0">
                <a:latin typeface="+mn-lt"/>
                <a:ea typeface="Arial" panose="020B0604020202020204" pitchFamily="34" charset="0"/>
              </a:rPr>
              <a:t>ark your laboratory practice against the criteria given in:</a:t>
            </a:r>
          </a:p>
          <a:p>
            <a:pPr>
              <a:lnSpc>
                <a:spcPct val="100000"/>
              </a:lnSpc>
            </a:pPr>
            <a:r>
              <a:rPr lang="en-GB" sz="1800" b="1" kern="0" dirty="0">
                <a:effectLst/>
                <a:latin typeface="+mn-lt"/>
                <a:ea typeface="Arial" panose="020B0604020202020204" pitchFamily="34" charset="0"/>
                <a:cs typeface="Times New Roman" panose="02020603050405020304" pitchFamily="18" charset="0"/>
              </a:rPr>
              <a:t>Task 1(a) – Assessor observation checklist</a:t>
            </a:r>
            <a:r>
              <a:rPr lang="en-GB" sz="1800" b="0" dirty="0">
                <a:latin typeface="+mn-lt"/>
                <a:ea typeface="Arial" panose="020B0604020202020204" pitchFamily="34" charset="0"/>
              </a:rPr>
              <a:t>. (11 Marks)</a:t>
            </a:r>
          </a:p>
          <a:p>
            <a:pPr>
              <a:lnSpc>
                <a:spcPct val="100000"/>
              </a:lnSpc>
              <a:spcAft>
                <a:spcPts val="800"/>
              </a:spcAft>
            </a:pPr>
            <a:r>
              <a:rPr lang="en-GB" sz="1800" b="1" kern="100" dirty="0">
                <a:effectLst/>
                <a:latin typeface="+mn-lt"/>
                <a:ea typeface="Aptos" panose="020B0004020202020204" pitchFamily="34" charset="0"/>
                <a:cs typeface="Times New Roman" panose="02020603050405020304" pitchFamily="18" charset="0"/>
              </a:rPr>
              <a:t>Task 1(a) – Learner procedure assessment. </a:t>
            </a:r>
            <a:r>
              <a:rPr lang="en-GB" sz="1800" b="0" kern="100" dirty="0">
                <a:effectLst/>
                <a:latin typeface="+mn-lt"/>
                <a:ea typeface="Aptos" panose="020B0004020202020204" pitchFamily="34" charset="0"/>
                <a:cs typeface="Times New Roman" panose="02020603050405020304" pitchFamily="18" charset="0"/>
              </a:rPr>
              <a:t>(12 Marks)</a:t>
            </a:r>
          </a:p>
          <a:p>
            <a:pPr>
              <a:lnSpc>
                <a:spcPct val="100000"/>
              </a:lnSpc>
              <a:spcAft>
                <a:spcPts val="800"/>
              </a:spcAft>
            </a:pPr>
            <a:r>
              <a:rPr lang="en-GB" sz="1800" kern="100" dirty="0">
                <a:latin typeface="+mn-lt"/>
                <a:ea typeface="Arial" panose="020B0604020202020204" pitchFamily="34" charset="0"/>
                <a:cs typeface="Times New Roman" panose="02020603050405020304" pitchFamily="18" charset="0"/>
              </a:rPr>
              <a:t>Task 1(b) – Calculating results. </a:t>
            </a:r>
            <a:r>
              <a:rPr lang="en-GB" sz="1800" b="0" kern="100" dirty="0">
                <a:latin typeface="+mn-lt"/>
                <a:ea typeface="Arial" panose="020B0604020202020204" pitchFamily="34" charset="0"/>
                <a:cs typeface="Times New Roman" panose="02020603050405020304" pitchFamily="18" charset="0"/>
              </a:rPr>
              <a:t>(12 Marks)</a:t>
            </a:r>
            <a:endParaRPr lang="en-GB" sz="1800" b="0" dirty="0">
              <a:latin typeface="+mn-lt"/>
              <a:ea typeface="Arial" panose="020B0604020202020204" pitchFamily="34" charset="0"/>
            </a:endParaRPr>
          </a:p>
          <a:p>
            <a:pPr marL="0"/>
            <a:r>
              <a:rPr lang="en-GB" sz="1800" b="0" dirty="0">
                <a:latin typeface="+mn-lt"/>
                <a:ea typeface="Arial" panose="020B0604020202020204" pitchFamily="34" charset="0"/>
              </a:rPr>
              <a:t>Use the indicative content to help you to determine what band you are in.</a:t>
            </a:r>
          </a:p>
          <a:p>
            <a:endParaRPr lang="en-GB" sz="1400" b="0" dirty="0">
              <a:solidFill>
                <a:srgbClr val="FF0000"/>
              </a:solidFill>
              <a:latin typeface="+mn-lt"/>
            </a:endParaRPr>
          </a:p>
          <a:p>
            <a:pPr marL="0"/>
            <a:r>
              <a:rPr lang="en-GB" sz="1800" dirty="0">
                <a:solidFill>
                  <a:schemeClr val="tx1"/>
                </a:solidFill>
                <a:latin typeface="+mn-lt"/>
              </a:rPr>
              <a:t>Record three actions that stopped you from gaining a higher grade and post them on the white board using a sticky note provided.</a:t>
            </a:r>
          </a:p>
        </p:txBody>
      </p:sp>
      <p:sp>
        <p:nvSpPr>
          <p:cNvPr id="601" name="Google Shape;601;p79"/>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02" name="Google Shape;602;p79"/>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103</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4"/>
          <p:cNvSpPr txBox="1">
            <a:spLocks noGrp="1"/>
          </p:cNvSpPr>
          <p:nvPr>
            <p:ph type="ctrTitle"/>
          </p:nvPr>
        </p:nvSpPr>
        <p:spPr>
          <a:xfrm>
            <a:off x="2343145" y="1105787"/>
            <a:ext cx="6512735" cy="2030818"/>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9000"/>
              <a:buFont typeface="Arial"/>
              <a:buNone/>
            </a:pPr>
            <a:r>
              <a:rPr lang="en-GB" sz="4100" dirty="0"/>
              <a:t>14</a:t>
            </a:r>
            <a:endParaRPr sz="4100" dirty="0"/>
          </a:p>
          <a:p>
            <a:pPr marL="0" lvl="0" indent="0" algn="l" rtl="0">
              <a:lnSpc>
                <a:spcPct val="100000"/>
              </a:lnSpc>
              <a:spcBef>
                <a:spcPts val="0"/>
              </a:spcBef>
              <a:spcAft>
                <a:spcPts val="0"/>
              </a:spcAft>
              <a:buClr>
                <a:schemeClr val="dk1"/>
              </a:buClr>
              <a:buSzPts val="9000"/>
              <a:buFont typeface="Arial"/>
              <a:buNone/>
            </a:pPr>
            <a:r>
              <a:rPr lang="en-GB" sz="4100" dirty="0"/>
              <a:t>Automation</a:t>
            </a:r>
          </a:p>
        </p:txBody>
      </p:sp>
      <p:sp>
        <p:nvSpPr>
          <p:cNvPr id="557" name="Google Shape;557;p74"/>
          <p:cNvSpPr txBox="1">
            <a:spLocks noGrp="1"/>
          </p:cNvSpPr>
          <p:nvPr>
            <p:ph type="subTitle" idx="1"/>
          </p:nvPr>
        </p:nvSpPr>
        <p:spPr>
          <a:xfrm>
            <a:off x="2343145" y="3213900"/>
            <a:ext cx="6410100" cy="1602300"/>
          </a:xfrm>
          <a:prstGeom prst="rect">
            <a:avLst/>
          </a:prstGeom>
          <a:solidFill>
            <a:schemeClr val="dk1"/>
          </a:solidFill>
          <a:ln>
            <a:noFill/>
          </a:ln>
        </p:spPr>
        <p:txBody>
          <a:bodyPr spcFirstLastPara="1" wrap="square" lIns="144000" tIns="108000" rIns="0" bIns="0" anchor="ctr" anchorCtr="0">
            <a:normAutofit fontScale="92500"/>
          </a:bodyPr>
          <a:lstStyle/>
          <a:p>
            <a:pPr marL="0" lvl="0" indent="0" algn="l" rtl="0">
              <a:lnSpc>
                <a:spcPct val="100000"/>
              </a:lnSpc>
              <a:spcBef>
                <a:spcPts val="0"/>
              </a:spcBef>
              <a:spcAft>
                <a:spcPts val="0"/>
              </a:spcAft>
              <a:buClr>
                <a:schemeClr val="lt1"/>
              </a:buClr>
              <a:buSzPts val="4865"/>
              <a:buNone/>
            </a:pPr>
            <a:r>
              <a:rPr lang="en" sz="2900" dirty="0"/>
              <a:t>Describe the automated titration techniques: Karl Fischer, potentiometric, thermometric and pH</a:t>
            </a:r>
            <a:endParaRPr sz="2900"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6C025-1479-976F-14D3-87E0A6DB38BF}"/>
              </a:ext>
            </a:extLst>
          </p:cNvPr>
          <p:cNvSpPr>
            <a:spLocks noGrp="1"/>
          </p:cNvSpPr>
          <p:nvPr>
            <p:ph type="title"/>
          </p:nvPr>
        </p:nvSpPr>
        <p:spPr/>
        <p:txBody>
          <a:bodyPr>
            <a:normAutofit/>
          </a:bodyPr>
          <a:lstStyle/>
          <a:p>
            <a:r>
              <a:rPr lang="en-US" sz="2400" dirty="0"/>
              <a:t>Starter</a:t>
            </a:r>
            <a:endParaRPr lang="en-US" dirty="0"/>
          </a:p>
        </p:txBody>
      </p:sp>
      <p:sp>
        <p:nvSpPr>
          <p:cNvPr id="4" name="Text Placeholder 3">
            <a:extLst>
              <a:ext uri="{FF2B5EF4-FFF2-40B4-BE49-F238E27FC236}">
                <a16:creationId xmlns:a16="http://schemas.microsoft.com/office/drawing/2014/main" id="{3662A300-C3A7-FEAC-1046-777589DEB0FA}"/>
              </a:ext>
            </a:extLst>
          </p:cNvPr>
          <p:cNvSpPr>
            <a:spLocks noGrp="1"/>
          </p:cNvSpPr>
          <p:nvPr>
            <p:ph type="body" idx="1"/>
          </p:nvPr>
        </p:nvSpPr>
        <p:spPr>
          <a:xfrm>
            <a:off x="279074" y="789712"/>
            <a:ext cx="8631976" cy="2437143"/>
          </a:xfrm>
        </p:spPr>
        <p:txBody>
          <a:bodyPr/>
          <a:lstStyle/>
          <a:p>
            <a:pPr marL="0">
              <a:lnSpc>
                <a:spcPct val="107000"/>
              </a:lnSpc>
              <a:spcAft>
                <a:spcPts val="800"/>
              </a:spcAft>
            </a:pPr>
            <a:r>
              <a:rPr lang="en-GB" sz="2000" b="1" kern="100" dirty="0">
                <a:effectLst/>
                <a:latin typeface="Arial" panose="020B0604020202020204" pitchFamily="34" charset="0"/>
                <a:ea typeface="Aptos" panose="020B0004020202020204" pitchFamily="34" charset="0"/>
                <a:cs typeface="Times New Roman" panose="02020603050405020304" pitchFamily="18" charset="0"/>
              </a:rPr>
              <a:t>Automation </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07000"/>
              </a:lnSpc>
              <a:spcAft>
                <a:spcPts val="800"/>
              </a:spcAft>
            </a:pPr>
            <a:r>
              <a:rPr lang="en-GB" sz="2000" kern="100" dirty="0">
                <a:effectLst/>
                <a:latin typeface="Arial" panose="020B0604020202020204" pitchFamily="34" charset="0"/>
                <a:ea typeface="Aptos" panose="020B0004020202020204" pitchFamily="34" charset="0"/>
                <a:cs typeface="Times New Roman" panose="02020603050405020304" pitchFamily="18" charset="0"/>
              </a:rPr>
              <a:t>In the last 13 sessions, you have carried out manual acid-base titrations of citr</a:t>
            </a:r>
            <a:r>
              <a:rPr lang="en-GB" sz="2000" kern="100" dirty="0">
                <a:latin typeface="Arial" panose="020B0604020202020204" pitchFamily="34" charset="0"/>
                <a:ea typeface="Aptos" panose="020B0004020202020204" pitchFamily="34" charset="0"/>
                <a:cs typeface="Times New Roman" panose="02020603050405020304" pitchFamily="18" charset="0"/>
              </a:rPr>
              <a:t>ic acid and a titration of ethanoic acid using a pH meter. You have carried out </a:t>
            </a:r>
            <a:r>
              <a:rPr lang="en-GB" sz="2000" kern="100" dirty="0" err="1">
                <a:latin typeface="Arial" panose="020B0604020202020204" pitchFamily="34" charset="0"/>
                <a:ea typeface="Aptos" panose="020B0004020202020204" pitchFamily="34" charset="0"/>
                <a:cs typeface="Times New Roman" panose="02020603050405020304" pitchFamily="18" charset="0"/>
              </a:rPr>
              <a:t>RedOx</a:t>
            </a:r>
            <a:r>
              <a:rPr lang="en-GB" sz="2000" kern="100" dirty="0">
                <a:latin typeface="Arial" panose="020B0604020202020204" pitchFamily="34" charset="0"/>
                <a:ea typeface="Aptos" panose="020B0004020202020204" pitchFamily="34" charset="0"/>
                <a:cs typeface="Times New Roman" panose="02020603050405020304" pitchFamily="18" charset="0"/>
              </a:rPr>
              <a:t> titrations of iron using </a:t>
            </a:r>
            <a:r>
              <a:rPr lang="en-GB" sz="2000" kern="100" dirty="0" err="1">
                <a:latin typeface="Arial" panose="020B0604020202020204" pitchFamily="34" charset="0"/>
                <a:ea typeface="Aptos" panose="020B0004020202020204" pitchFamily="34" charset="0"/>
                <a:cs typeface="Times New Roman" panose="02020603050405020304" pitchFamily="18" charset="0"/>
              </a:rPr>
              <a:t>permanaganate</a:t>
            </a:r>
            <a:r>
              <a:rPr lang="en-GB" sz="2000" kern="100" dirty="0">
                <a:latin typeface="Arial" panose="020B0604020202020204" pitchFamily="34" charset="0"/>
                <a:ea typeface="Aptos" panose="020B0004020202020204" pitchFamily="34" charset="0"/>
                <a:cs typeface="Times New Roman" panose="02020603050405020304" pitchFamily="18" charset="0"/>
              </a:rPr>
              <a:t> and vitamin C using DCPIP, and you have carried out an analysis of sulphates using a conductivity meter.</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pPr marL="0">
              <a:lnSpc>
                <a:spcPct val="107000"/>
              </a:lnSpc>
              <a:spcAft>
                <a:spcPts val="800"/>
              </a:spcAft>
            </a:pPr>
            <a:r>
              <a:rPr lang="en-GB" sz="2000" kern="100" dirty="0">
                <a:effectLst/>
                <a:latin typeface="Arial" panose="020B0604020202020204" pitchFamily="34" charset="0"/>
                <a:ea typeface="Aptos" panose="020B0004020202020204" pitchFamily="34" charset="0"/>
                <a:cs typeface="Times New Roman" panose="02020603050405020304" pitchFamily="18" charset="0"/>
              </a:rPr>
              <a:t>Consider three ways you could have automated any of those titrations: </a:t>
            </a:r>
          </a:p>
          <a:p>
            <a:pPr indent="-230400">
              <a:lnSpc>
                <a:spcPct val="107000"/>
              </a:lnSpc>
              <a:spcAft>
                <a:spcPts val="800"/>
              </a:spcAft>
              <a:buFont typeface="Arial" panose="020B0604020202020204" pitchFamily="34" charset="0"/>
              <a:buChar char="•"/>
            </a:pPr>
            <a:r>
              <a:rPr lang="en-GB" sz="2000" kern="100" dirty="0">
                <a:latin typeface="Arial" panose="020B0604020202020204" pitchFamily="34" charset="0"/>
                <a:ea typeface="Aptos" panose="020B0004020202020204" pitchFamily="34" charset="0"/>
                <a:cs typeface="Times New Roman" panose="02020603050405020304" pitchFamily="18" charset="0"/>
              </a:rPr>
              <a:t>Are there any advantages to your method of automation?</a:t>
            </a:r>
          </a:p>
          <a:p>
            <a:pPr indent="-230400">
              <a:lnSpc>
                <a:spcPct val="107000"/>
              </a:lnSpc>
              <a:spcAft>
                <a:spcPts val="800"/>
              </a:spcAft>
              <a:buFont typeface="Arial" panose="020B0604020202020204" pitchFamily="34" charset="0"/>
              <a:buChar char="•"/>
            </a:pPr>
            <a:r>
              <a:rPr lang="en-GB" sz="2000" kern="100" dirty="0">
                <a:effectLst/>
                <a:latin typeface="Arial" panose="020B0604020202020204" pitchFamily="34" charset="0"/>
                <a:ea typeface="Aptos" panose="020B0004020202020204" pitchFamily="34" charset="0"/>
                <a:cs typeface="Times New Roman" panose="02020603050405020304" pitchFamily="18" charset="0"/>
              </a:rPr>
              <a:t>Are there any disadvantages to your method of automation?</a:t>
            </a:r>
            <a:endParaRPr lang="en-GB" sz="20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2000" dirty="0">
              <a:solidFill>
                <a:srgbClr val="FF0000"/>
              </a:solidFill>
            </a:endParaRPr>
          </a:p>
          <a:p>
            <a:endParaRPr lang="en-US" sz="2000" dirty="0"/>
          </a:p>
          <a:p>
            <a:endParaRPr lang="en-US" sz="2000" dirty="0"/>
          </a:p>
        </p:txBody>
      </p:sp>
      <p:sp>
        <p:nvSpPr>
          <p:cNvPr id="5" name="Google Shape;869;g2b4342054ca_0_1181">
            <a:extLst>
              <a:ext uri="{FF2B5EF4-FFF2-40B4-BE49-F238E27FC236}">
                <a16:creationId xmlns:a16="http://schemas.microsoft.com/office/drawing/2014/main" id="{C099C25C-8B75-9F4D-1801-FAD6B4196110}"/>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2" name="Slide Number Placeholder 1">
            <a:extLst>
              <a:ext uri="{FF2B5EF4-FFF2-40B4-BE49-F238E27FC236}">
                <a16:creationId xmlns:a16="http://schemas.microsoft.com/office/drawing/2014/main" id="{C7221E5A-07FA-D085-9DBD-871BA8FD72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105</a:t>
            </a:fld>
            <a:endParaRPr lang="en-GB"/>
          </a:p>
        </p:txBody>
      </p:sp>
    </p:spTree>
    <p:extLst>
      <p:ext uri="{BB962C8B-B14F-4D97-AF65-F5344CB8AC3E}">
        <p14:creationId xmlns:p14="http://schemas.microsoft.com/office/powerpoint/2010/main" val="31496317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6C025-1479-976F-14D3-87E0A6DB38BF}"/>
              </a:ext>
            </a:extLst>
          </p:cNvPr>
          <p:cNvSpPr>
            <a:spLocks noGrp="1"/>
          </p:cNvSpPr>
          <p:nvPr>
            <p:ph type="title"/>
          </p:nvPr>
        </p:nvSpPr>
        <p:spPr>
          <a:xfrm>
            <a:off x="232950" y="249900"/>
            <a:ext cx="8633026" cy="699300"/>
          </a:xfrm>
        </p:spPr>
        <p:txBody>
          <a:bodyPr>
            <a:normAutofit/>
          </a:bodyPr>
          <a:lstStyle/>
          <a:p>
            <a:r>
              <a:rPr lang="en-US" sz="2400" dirty="0"/>
              <a:t>Research task (in groups)</a:t>
            </a:r>
            <a:br>
              <a:rPr lang="en-US" dirty="0"/>
            </a:br>
            <a:endParaRPr lang="en-US" dirty="0"/>
          </a:p>
        </p:txBody>
      </p:sp>
      <p:sp>
        <p:nvSpPr>
          <p:cNvPr id="4" name="Text Placeholder 3">
            <a:extLst>
              <a:ext uri="{FF2B5EF4-FFF2-40B4-BE49-F238E27FC236}">
                <a16:creationId xmlns:a16="http://schemas.microsoft.com/office/drawing/2014/main" id="{3662A300-C3A7-FEAC-1046-777589DEB0FA}"/>
              </a:ext>
            </a:extLst>
          </p:cNvPr>
          <p:cNvSpPr>
            <a:spLocks noGrp="1"/>
          </p:cNvSpPr>
          <p:nvPr>
            <p:ph type="body" idx="1"/>
          </p:nvPr>
        </p:nvSpPr>
        <p:spPr>
          <a:xfrm>
            <a:off x="224013" y="873255"/>
            <a:ext cx="8685987" cy="4121446"/>
          </a:xfrm>
        </p:spPr>
        <p:txBody>
          <a:bodyPr/>
          <a:lstStyle/>
          <a:p>
            <a:pPr marL="0">
              <a:lnSpc>
                <a:spcPct val="100000"/>
              </a:lnSpc>
            </a:pPr>
            <a:r>
              <a:rPr lang="en-US" sz="1600" dirty="0"/>
              <a:t>You must investigate </a:t>
            </a:r>
            <a:r>
              <a:rPr lang="en-US" sz="1600" b="1" dirty="0"/>
              <a:t>one</a:t>
            </a:r>
            <a:r>
              <a:rPr lang="en-US" sz="1600" dirty="0"/>
              <a:t> of the following automated titration techniques:</a:t>
            </a:r>
          </a:p>
          <a:p>
            <a:pPr marL="0">
              <a:lnSpc>
                <a:spcPct val="100000"/>
              </a:lnSpc>
            </a:pPr>
            <a:r>
              <a:rPr lang="en-US" sz="1600" dirty="0"/>
              <a:t>	</a:t>
            </a:r>
            <a:r>
              <a:rPr lang="en-US" sz="1600" b="1" dirty="0"/>
              <a:t>Karl Fischer titration (water content)</a:t>
            </a:r>
          </a:p>
          <a:p>
            <a:pPr marL="0">
              <a:lnSpc>
                <a:spcPct val="100000"/>
              </a:lnSpc>
            </a:pPr>
            <a:r>
              <a:rPr lang="en-US" sz="1600" b="1" dirty="0"/>
              <a:t>	Potentiometric or Coulometric</a:t>
            </a:r>
          </a:p>
          <a:p>
            <a:pPr marL="0">
              <a:lnSpc>
                <a:spcPct val="100000"/>
              </a:lnSpc>
            </a:pPr>
            <a:r>
              <a:rPr lang="en-US" sz="1600" b="1" dirty="0"/>
              <a:t>	Acid-base using a pH meter</a:t>
            </a:r>
          </a:p>
          <a:p>
            <a:pPr marL="0">
              <a:lnSpc>
                <a:spcPct val="100000"/>
              </a:lnSpc>
            </a:pPr>
            <a:r>
              <a:rPr lang="en-US" sz="1600" b="1" dirty="0"/>
              <a:t>	Thermometric</a:t>
            </a:r>
          </a:p>
          <a:p>
            <a:pPr marL="0">
              <a:lnSpc>
                <a:spcPct val="100000"/>
              </a:lnSpc>
            </a:pPr>
            <a:endParaRPr lang="en-US" sz="1600" dirty="0"/>
          </a:p>
          <a:p>
            <a:pPr marL="0">
              <a:lnSpc>
                <a:spcPct val="100000"/>
              </a:lnSpc>
            </a:pPr>
            <a:r>
              <a:rPr lang="en-US" sz="1600" dirty="0"/>
              <a:t>You have 40 minutes to carry out your research and create a presentation.</a:t>
            </a:r>
          </a:p>
          <a:p>
            <a:pPr marL="0">
              <a:lnSpc>
                <a:spcPct val="100000"/>
              </a:lnSpc>
            </a:pPr>
            <a:endParaRPr lang="en-US" sz="1600" dirty="0">
              <a:solidFill>
                <a:srgbClr val="FF0000"/>
              </a:solidFill>
            </a:endParaRPr>
          </a:p>
          <a:p>
            <a:pPr marL="0">
              <a:lnSpc>
                <a:spcPct val="100000"/>
              </a:lnSpc>
            </a:pPr>
            <a:r>
              <a:rPr lang="en-US" sz="1600" dirty="0">
                <a:solidFill>
                  <a:schemeClr val="tx1"/>
                </a:solidFill>
              </a:rPr>
              <a:t>You will present your findings to the class. You can use an A3 sheet or PowerPoint to support your presentation. Your presentation should last no more than five minutes.</a:t>
            </a:r>
          </a:p>
          <a:p>
            <a:pPr marL="0">
              <a:lnSpc>
                <a:spcPct val="100000"/>
              </a:lnSpc>
            </a:pPr>
            <a:endParaRPr lang="en-US" sz="1600" dirty="0">
              <a:solidFill>
                <a:schemeClr val="tx1"/>
              </a:solidFill>
            </a:endParaRPr>
          </a:p>
          <a:p>
            <a:pPr marL="0">
              <a:lnSpc>
                <a:spcPct val="100000"/>
              </a:lnSpc>
            </a:pPr>
            <a:r>
              <a:rPr lang="en-US" sz="1600" dirty="0">
                <a:solidFill>
                  <a:schemeClr val="tx1"/>
                </a:solidFill>
              </a:rPr>
              <a:t>Your presentation must cover how it works, what type of samples it can </a:t>
            </a:r>
            <a:r>
              <a:rPr lang="en-US" sz="1600" dirty="0" err="1">
                <a:solidFill>
                  <a:schemeClr val="tx1"/>
                </a:solidFill>
              </a:rPr>
              <a:t>analyse</a:t>
            </a:r>
            <a:r>
              <a:rPr lang="en-US" sz="1600" dirty="0">
                <a:solidFill>
                  <a:schemeClr val="tx1"/>
                </a:solidFill>
              </a:rPr>
              <a:t>, how autonomous it is (how many samples it can run before it needs human input) and the advantages and disadvantages of using this type of auto titrator over a comparable manual titration.</a:t>
            </a:r>
          </a:p>
          <a:p>
            <a:endParaRPr lang="en-US" sz="1600" dirty="0"/>
          </a:p>
          <a:p>
            <a:endParaRPr lang="en-US" sz="1600" dirty="0"/>
          </a:p>
        </p:txBody>
      </p:sp>
      <p:sp>
        <p:nvSpPr>
          <p:cNvPr id="5" name="Google Shape;869;g2b4342054ca_0_1181">
            <a:extLst>
              <a:ext uri="{FF2B5EF4-FFF2-40B4-BE49-F238E27FC236}">
                <a16:creationId xmlns:a16="http://schemas.microsoft.com/office/drawing/2014/main" id="{C099C25C-8B75-9F4D-1801-FAD6B4196110}"/>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2" name="Slide Number Placeholder 1">
            <a:extLst>
              <a:ext uri="{FF2B5EF4-FFF2-40B4-BE49-F238E27FC236}">
                <a16:creationId xmlns:a16="http://schemas.microsoft.com/office/drawing/2014/main" id="{C7221E5A-07FA-D085-9DBD-871BA8FD72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106</a:t>
            </a:fld>
            <a:endParaRPr lang="en-GB"/>
          </a:p>
        </p:txBody>
      </p:sp>
    </p:spTree>
    <p:extLst>
      <p:ext uri="{BB962C8B-B14F-4D97-AF65-F5344CB8AC3E}">
        <p14:creationId xmlns:p14="http://schemas.microsoft.com/office/powerpoint/2010/main" val="40088470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9"/>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2700" dirty="0"/>
              <a:t>Exit task.</a:t>
            </a:r>
            <a:endParaRPr sz="3400" dirty="0"/>
          </a:p>
        </p:txBody>
      </p:sp>
      <p:sp>
        <p:nvSpPr>
          <p:cNvPr id="600" name="Google Shape;600;p79"/>
          <p:cNvSpPr txBox="1">
            <a:spLocks noGrp="1"/>
          </p:cNvSpPr>
          <p:nvPr>
            <p:ph type="body" idx="3"/>
          </p:nvPr>
        </p:nvSpPr>
        <p:spPr>
          <a:xfrm>
            <a:off x="148856" y="747625"/>
            <a:ext cx="8762194" cy="3755364"/>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None/>
            </a:pPr>
            <a:r>
              <a:rPr lang="en-GB" sz="2000" b="0" dirty="0">
                <a:latin typeface="+mn-lt"/>
              </a:rPr>
              <a:t>Evaluate your work. </a:t>
            </a:r>
          </a:p>
          <a:p>
            <a:pPr marL="0" indent="0">
              <a:lnSpc>
                <a:spcPct val="100000"/>
              </a:lnSpc>
            </a:pPr>
            <a:r>
              <a:rPr lang="en-GB" sz="2000" b="0" dirty="0">
                <a:latin typeface="+mn-lt"/>
                <a:ea typeface="Arial" panose="020B0604020202020204" pitchFamily="34" charset="0"/>
              </a:rPr>
              <a:t>Even though auto titrators are available, up to 40% of laboratory titrations are still manual. Compare the manual titrations you have completed with the automated techniques the class has researched and presented:</a:t>
            </a:r>
          </a:p>
          <a:p>
            <a:pPr marL="0" indent="0">
              <a:lnSpc>
                <a:spcPct val="100000"/>
              </a:lnSpc>
            </a:pPr>
            <a:endParaRPr lang="en-GB" sz="2000" b="0" dirty="0">
              <a:latin typeface="+mn-lt"/>
              <a:ea typeface="Arial" panose="020B0604020202020204" pitchFamily="34" charset="0"/>
            </a:endParaRPr>
          </a:p>
          <a:p>
            <a:pPr marL="0" indent="0">
              <a:lnSpc>
                <a:spcPct val="100000"/>
              </a:lnSpc>
            </a:pPr>
            <a:r>
              <a:rPr lang="en-GB" sz="2000" b="0" dirty="0">
                <a:latin typeface="+mn-lt"/>
                <a:ea typeface="Arial" panose="020B0604020202020204" pitchFamily="34" charset="0"/>
              </a:rPr>
              <a:t>Name at least one advantage of working manually and of using an automated system.</a:t>
            </a:r>
          </a:p>
          <a:p>
            <a:pPr marL="0" indent="0"/>
            <a:endParaRPr lang="en-GB" sz="2000" b="0" dirty="0">
              <a:solidFill>
                <a:srgbClr val="FF0000"/>
              </a:solidFill>
              <a:latin typeface="+mn-lt"/>
            </a:endParaRPr>
          </a:p>
          <a:p>
            <a:pPr marL="0" indent="0"/>
            <a:r>
              <a:rPr lang="en-GB" sz="2000" dirty="0">
                <a:solidFill>
                  <a:schemeClr val="tx1"/>
                </a:solidFill>
                <a:latin typeface="+mn-lt"/>
              </a:rPr>
              <a:t>Record your advantage and disadvantage and post them on the white board using the sticky note provided.</a:t>
            </a:r>
          </a:p>
        </p:txBody>
      </p:sp>
      <p:sp>
        <p:nvSpPr>
          <p:cNvPr id="601" name="Google Shape;601;p79"/>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02" name="Google Shape;602;p79"/>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107</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61" name="Google Shape;961;p8"/>
          <p:cNvSpPr txBox="1"/>
          <p:nvPr/>
        </p:nvSpPr>
        <p:spPr>
          <a:xfrm>
            <a:off x="1763688" y="1275606"/>
            <a:ext cx="1152128"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Arial"/>
                <a:ea typeface="Arial"/>
                <a:cs typeface="Arial"/>
                <a:sym typeface="Arial"/>
              </a:rPr>
              <a:t>PRODUCED BY</a:t>
            </a:r>
            <a:endParaRPr sz="1400" b="0" i="0" u="none" strike="noStrike" cap="none">
              <a:solidFill>
                <a:srgbClr val="000000"/>
              </a:solidFill>
              <a:latin typeface="Arial"/>
              <a:ea typeface="Arial"/>
              <a:cs typeface="Arial"/>
              <a:sym typeface="Arial"/>
            </a:endParaRPr>
          </a:p>
        </p:txBody>
      </p:sp>
      <p:pic>
        <p:nvPicPr>
          <p:cNvPr id="968" name="Google Shape;968;p8" descr="Strode's College logo."/>
          <p:cNvPicPr preferRelativeResize="0"/>
          <p:nvPr/>
        </p:nvPicPr>
        <p:blipFill rotWithShape="1">
          <a:blip r:embed="rId3">
            <a:alphaModFix/>
          </a:blip>
          <a:srcRect/>
          <a:stretch/>
        </p:blipFill>
        <p:spPr>
          <a:xfrm>
            <a:off x="2025911" y="1572361"/>
            <a:ext cx="1103325" cy="1103325"/>
          </a:xfrm>
          <a:prstGeom prst="rect">
            <a:avLst/>
          </a:prstGeom>
          <a:noFill/>
          <a:ln w="25400" cap="flat" cmpd="sng">
            <a:solidFill>
              <a:srgbClr val="00744B"/>
            </a:solidFill>
            <a:prstDash val="solid"/>
            <a:round/>
            <a:headEnd type="none" w="sm" len="sm"/>
            <a:tailEnd type="none" w="sm" len="sm"/>
          </a:ln>
        </p:spPr>
      </p:pic>
      <p:sp>
        <p:nvSpPr>
          <p:cNvPr id="965" name="Google Shape;965;p8"/>
          <p:cNvSpPr txBox="1"/>
          <p:nvPr/>
        </p:nvSpPr>
        <p:spPr>
          <a:xfrm>
            <a:off x="1583803" y="2787774"/>
            <a:ext cx="2088232" cy="48474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Arial"/>
                <a:ea typeface="Arial"/>
                <a:cs typeface="Arial"/>
                <a:sym typeface="Arial"/>
              </a:rPr>
              <a:t>Strode’s College has produced this resource on behalf of the Education and Training Foundation</a:t>
            </a:r>
            <a:endParaRPr sz="1400" b="0" i="0" u="none" strike="noStrike" cap="none">
              <a:solidFill>
                <a:srgbClr val="000000"/>
              </a:solidFill>
              <a:latin typeface="Arial"/>
              <a:ea typeface="Arial"/>
              <a:cs typeface="Arial"/>
              <a:sym typeface="Arial"/>
            </a:endParaRPr>
          </a:p>
        </p:txBody>
      </p:sp>
      <p:sp>
        <p:nvSpPr>
          <p:cNvPr id="963" name="Google Shape;963;p8"/>
          <p:cNvSpPr txBox="1"/>
          <p:nvPr/>
        </p:nvSpPr>
        <p:spPr>
          <a:xfrm>
            <a:off x="4675552" y="1275606"/>
            <a:ext cx="1152128" cy="18466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dk1"/>
                </a:solidFill>
                <a:latin typeface="Arial"/>
                <a:ea typeface="Arial"/>
                <a:cs typeface="Arial"/>
                <a:sym typeface="Arial"/>
              </a:rPr>
              <a:t>FUNDED BY</a:t>
            </a:r>
            <a:endParaRPr sz="1400" b="0" i="0" u="none" strike="noStrike" cap="none">
              <a:solidFill>
                <a:srgbClr val="000000"/>
              </a:solidFill>
              <a:latin typeface="Arial"/>
              <a:ea typeface="Arial"/>
              <a:cs typeface="Arial"/>
              <a:sym typeface="Arial"/>
            </a:endParaRPr>
          </a:p>
        </p:txBody>
      </p:sp>
      <p:pic>
        <p:nvPicPr>
          <p:cNvPr id="962" name="Google Shape;962;p8" descr="The Department for Education logo."/>
          <p:cNvPicPr preferRelativeResize="0"/>
          <p:nvPr/>
        </p:nvPicPr>
        <p:blipFill rotWithShape="1">
          <a:blip r:embed="rId4">
            <a:alphaModFix/>
          </a:blip>
          <a:srcRect/>
          <a:stretch/>
        </p:blipFill>
        <p:spPr>
          <a:xfrm>
            <a:off x="4572000" y="1674268"/>
            <a:ext cx="1800200" cy="844550"/>
          </a:xfrm>
          <a:prstGeom prst="rect">
            <a:avLst/>
          </a:prstGeom>
          <a:noFill/>
          <a:ln>
            <a:noFill/>
          </a:ln>
        </p:spPr>
      </p:pic>
      <p:sp>
        <p:nvSpPr>
          <p:cNvPr id="964" name="Google Shape;964;p8"/>
          <p:cNvSpPr txBox="1"/>
          <p:nvPr/>
        </p:nvSpPr>
        <p:spPr>
          <a:xfrm>
            <a:off x="4662422" y="2868565"/>
            <a:ext cx="1800200" cy="32316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GB" sz="1050" b="0" i="0" u="none" strike="noStrike" cap="none">
                <a:solidFill>
                  <a:schemeClr val="dk1"/>
                </a:solidFill>
                <a:latin typeface="Arial"/>
                <a:ea typeface="Arial"/>
                <a:cs typeface="Arial"/>
                <a:sym typeface="Arial"/>
              </a:rPr>
              <a:t>This programme is funded by the Department for Education</a:t>
            </a:r>
            <a:endParaRPr sz="1400" b="0" i="0" u="none" strike="noStrike" cap="none">
              <a:solidFill>
                <a:srgbClr val="000000"/>
              </a:solidFill>
              <a:latin typeface="Arial"/>
              <a:ea typeface="Arial"/>
              <a:cs typeface="Arial"/>
              <a:sym typeface="Arial"/>
            </a:endParaRPr>
          </a:p>
        </p:txBody>
      </p:sp>
      <p:sp>
        <p:nvSpPr>
          <p:cNvPr id="966" name="Google Shape;966;p8"/>
          <p:cNvSpPr txBox="1">
            <a:spLocks noGrp="1"/>
          </p:cNvSpPr>
          <p:nvPr>
            <p:ph type="title" idx="4294967295"/>
          </p:nvPr>
        </p:nvSpPr>
        <p:spPr>
          <a:xfrm>
            <a:off x="1187624" y="3651870"/>
            <a:ext cx="6552728" cy="369332"/>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GB" sz="2400" b="1" i="0" u="none" strike="noStrike" kern="0" cap="none" spc="0" normalizeH="0" baseline="0" noProof="0" dirty="0">
                <a:ln>
                  <a:noFill/>
                </a:ln>
                <a:solidFill>
                  <a:srgbClr val="E51C41"/>
                </a:solidFill>
                <a:effectLst/>
                <a:uLnTx/>
                <a:uFillTx/>
                <a:latin typeface="Arial"/>
                <a:ea typeface="Arial"/>
                <a:cs typeface="Arial"/>
                <a:sym typeface="Arial"/>
              </a:rPr>
              <a:t>ET-FOUNDATION.CO.UK</a:t>
            </a:r>
            <a:endParaRPr kumimoji="0" lang="en-GB"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967" name="Google Shape;967;p8" descr="Education and Training Foundation logo."/>
          <p:cNvPicPr preferRelativeResize="0"/>
          <p:nvPr/>
        </p:nvPicPr>
        <p:blipFill rotWithShape="1">
          <a:blip r:embed="rId5">
            <a:alphaModFix/>
          </a:blip>
          <a:srcRect/>
          <a:stretch/>
        </p:blipFill>
        <p:spPr>
          <a:xfrm>
            <a:off x="7524328" y="339502"/>
            <a:ext cx="1215103" cy="645557"/>
          </a:xfrm>
          <a:prstGeom prst="rect">
            <a:avLst/>
          </a:prstGeom>
          <a:noFill/>
          <a:ln>
            <a:noFill/>
          </a:ln>
        </p:spPr>
      </p:pic>
      <p:sp>
        <p:nvSpPr>
          <p:cNvPr id="959" name="Google Shape;959;p8"/>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960" name="Google Shape;960;p8"/>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GB"/>
              <a:t>108</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g2a118d7b111_0_22"/>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dirty="0"/>
              <a:t>The risk assessment calculation</a:t>
            </a:r>
            <a:endParaRPr sz="3400" dirty="0"/>
          </a:p>
        </p:txBody>
      </p:sp>
      <p:sp>
        <p:nvSpPr>
          <p:cNvPr id="632" name="Google Shape;632;g2a118d7b111_0_22"/>
          <p:cNvSpPr txBox="1">
            <a:spLocks noGrp="1"/>
          </p:cNvSpPr>
          <p:nvPr>
            <p:ph type="body" idx="3"/>
          </p:nvPr>
        </p:nvSpPr>
        <p:spPr>
          <a:xfrm>
            <a:off x="234000" y="949325"/>
            <a:ext cx="5136900" cy="1761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300"/>
              <a:buNone/>
            </a:pPr>
            <a:r>
              <a:rPr lang="en-GB" sz="1850" dirty="0"/>
              <a:t>It is possible to consider both likelihood and severity to evaluate overall risk:</a:t>
            </a:r>
          </a:p>
          <a:p>
            <a:pPr marL="0" lvl="0" indent="0" algn="l" rtl="0">
              <a:lnSpc>
                <a:spcPct val="100000"/>
              </a:lnSpc>
              <a:spcBef>
                <a:spcPts val="0"/>
              </a:spcBef>
              <a:spcAft>
                <a:spcPts val="0"/>
              </a:spcAft>
              <a:buClr>
                <a:schemeClr val="dk1"/>
              </a:buClr>
              <a:buSzPts val="1300"/>
              <a:buNone/>
            </a:pPr>
            <a:endParaRPr sz="1850" dirty="0"/>
          </a:p>
          <a:p>
            <a:pPr marL="457200" lvl="0" indent="0" algn="l" rtl="0">
              <a:lnSpc>
                <a:spcPct val="100000"/>
              </a:lnSpc>
              <a:spcBef>
                <a:spcPts val="260"/>
              </a:spcBef>
              <a:spcAft>
                <a:spcPts val="0"/>
              </a:spcAft>
              <a:buSzPts val="1350"/>
              <a:buNone/>
            </a:pPr>
            <a:r>
              <a:rPr lang="en-GB" sz="1850" dirty="0"/>
              <a:t>Likelihood </a:t>
            </a:r>
            <a:r>
              <a:rPr lang="en-GB" sz="1850" b="0" dirty="0"/>
              <a:t>(1 is often, 5 is almost never)</a:t>
            </a:r>
            <a:endParaRPr sz="1850" b="0" dirty="0"/>
          </a:p>
          <a:p>
            <a:pPr marL="457200" lvl="0" indent="0" algn="l" rtl="0">
              <a:lnSpc>
                <a:spcPct val="100000"/>
              </a:lnSpc>
              <a:spcBef>
                <a:spcPts val="260"/>
              </a:spcBef>
              <a:spcAft>
                <a:spcPts val="0"/>
              </a:spcAft>
              <a:buSzPts val="1350"/>
              <a:buNone/>
            </a:pPr>
            <a:r>
              <a:rPr lang="en-GB" sz="1850" dirty="0"/>
              <a:t>Severity</a:t>
            </a:r>
            <a:r>
              <a:rPr lang="en-GB" sz="1850" b="0" dirty="0"/>
              <a:t> (1 is irritant, 5 is fatal or life altering)</a:t>
            </a:r>
          </a:p>
          <a:p>
            <a:pPr marL="457200" lvl="0" indent="0" algn="l" rtl="0">
              <a:lnSpc>
                <a:spcPct val="100000"/>
              </a:lnSpc>
              <a:spcBef>
                <a:spcPts val="260"/>
              </a:spcBef>
              <a:spcAft>
                <a:spcPts val="0"/>
              </a:spcAft>
              <a:buSzPts val="1350"/>
              <a:buNone/>
            </a:pPr>
            <a:r>
              <a:rPr lang="en-GB" sz="1850" dirty="0"/>
              <a:t>Calculate by multiplying</a:t>
            </a:r>
            <a:endParaRPr sz="1850" dirty="0"/>
          </a:p>
          <a:p>
            <a:pPr marL="457200" lvl="0" indent="0" algn="l" rtl="0">
              <a:lnSpc>
                <a:spcPct val="100000"/>
              </a:lnSpc>
              <a:spcBef>
                <a:spcPts val="260"/>
              </a:spcBef>
              <a:spcAft>
                <a:spcPts val="0"/>
              </a:spcAft>
              <a:buSzPts val="1350"/>
              <a:buNone/>
            </a:pPr>
            <a:r>
              <a:rPr lang="en-GB" sz="1850" b="0" dirty="0"/>
              <a:t>A low value (&lt;6) is likely to be okay to continue</a:t>
            </a:r>
            <a:endParaRPr sz="1850" b="0" dirty="0"/>
          </a:p>
          <a:p>
            <a:pPr marL="457200" lvl="0" indent="0" algn="l" rtl="0">
              <a:lnSpc>
                <a:spcPct val="100000"/>
              </a:lnSpc>
              <a:spcBef>
                <a:spcPts val="260"/>
              </a:spcBef>
              <a:spcAft>
                <a:spcPts val="0"/>
              </a:spcAft>
              <a:buSzPts val="1350"/>
              <a:buNone/>
            </a:pPr>
            <a:r>
              <a:rPr lang="en-GB" sz="1850" b="0" dirty="0"/>
              <a:t>Above 6, we need to consider changes to lower risk </a:t>
            </a:r>
            <a:r>
              <a:rPr lang="en-GB" sz="1850" b="0" dirty="0">
                <a:latin typeface="Arial" panose="020B0604020202020204" pitchFamily="34" charset="0"/>
                <a:cs typeface="Arial" panose="020B0604020202020204" pitchFamily="34" charset="0"/>
              </a:rPr>
              <a:t>–</a:t>
            </a:r>
            <a:r>
              <a:rPr lang="en-GB" sz="1850" b="0" dirty="0"/>
              <a:t> these are added to the RA</a:t>
            </a:r>
            <a:endParaRPr sz="1850" b="0" dirty="0"/>
          </a:p>
          <a:p>
            <a:pPr marL="0" lvl="0" indent="0" algn="l" rtl="0">
              <a:lnSpc>
                <a:spcPct val="118518"/>
              </a:lnSpc>
              <a:spcBef>
                <a:spcPts val="270"/>
              </a:spcBef>
              <a:spcAft>
                <a:spcPts val="0"/>
              </a:spcAft>
              <a:buClr>
                <a:schemeClr val="dk1"/>
              </a:buClr>
              <a:buSzPts val="1350"/>
              <a:buNone/>
            </a:pPr>
            <a:endParaRPr sz="1850" dirty="0"/>
          </a:p>
        </p:txBody>
      </p:sp>
      <p:graphicFrame>
        <p:nvGraphicFramePr>
          <p:cNvPr id="635" name="Google Shape;635;g2a118d7b111_0_22"/>
          <p:cNvGraphicFramePr/>
          <p:nvPr>
            <p:extLst>
              <p:ext uri="{D42A27DB-BD31-4B8C-83A1-F6EECF244321}">
                <p14:modId xmlns:p14="http://schemas.microsoft.com/office/powerpoint/2010/main" val="50833997"/>
              </p:ext>
            </p:extLst>
          </p:nvPr>
        </p:nvGraphicFramePr>
        <p:xfrm>
          <a:off x="5170500" y="1113088"/>
          <a:ext cx="3808625" cy="2916650"/>
        </p:xfrm>
        <a:graphic>
          <a:graphicData uri="http://schemas.openxmlformats.org/drawingml/2006/table">
            <a:tbl>
              <a:tblPr firstRow="1">
                <a:noFill/>
                <a:tableStyleId>{DDED7E68-59A8-4C00-880A-B255E117413B}</a:tableStyleId>
              </a:tblPr>
              <a:tblGrid>
                <a:gridCol w="689850">
                  <a:extLst>
                    <a:ext uri="{9D8B030D-6E8A-4147-A177-3AD203B41FA5}">
                      <a16:colId xmlns:a16="http://schemas.microsoft.com/office/drawing/2014/main" val="20000"/>
                    </a:ext>
                  </a:extLst>
                </a:gridCol>
                <a:gridCol w="622625">
                  <a:extLst>
                    <a:ext uri="{9D8B030D-6E8A-4147-A177-3AD203B41FA5}">
                      <a16:colId xmlns:a16="http://schemas.microsoft.com/office/drawing/2014/main" val="20001"/>
                    </a:ext>
                  </a:extLst>
                </a:gridCol>
                <a:gridCol w="478600">
                  <a:extLst>
                    <a:ext uri="{9D8B030D-6E8A-4147-A177-3AD203B41FA5}">
                      <a16:colId xmlns:a16="http://schemas.microsoft.com/office/drawing/2014/main" val="20002"/>
                    </a:ext>
                  </a:extLst>
                </a:gridCol>
                <a:gridCol w="553725">
                  <a:extLst>
                    <a:ext uri="{9D8B030D-6E8A-4147-A177-3AD203B41FA5}">
                      <a16:colId xmlns:a16="http://schemas.microsoft.com/office/drawing/2014/main" val="20003"/>
                    </a:ext>
                  </a:extLst>
                </a:gridCol>
                <a:gridCol w="556250">
                  <a:extLst>
                    <a:ext uri="{9D8B030D-6E8A-4147-A177-3AD203B41FA5}">
                      <a16:colId xmlns:a16="http://schemas.microsoft.com/office/drawing/2014/main" val="20004"/>
                    </a:ext>
                  </a:extLst>
                </a:gridCol>
                <a:gridCol w="500050">
                  <a:extLst>
                    <a:ext uri="{9D8B030D-6E8A-4147-A177-3AD203B41FA5}">
                      <a16:colId xmlns:a16="http://schemas.microsoft.com/office/drawing/2014/main" val="20005"/>
                    </a:ext>
                  </a:extLst>
                </a:gridCol>
                <a:gridCol w="407525">
                  <a:extLst>
                    <a:ext uri="{9D8B030D-6E8A-4147-A177-3AD203B41FA5}">
                      <a16:colId xmlns:a16="http://schemas.microsoft.com/office/drawing/2014/main" val="20006"/>
                    </a:ext>
                  </a:extLst>
                </a:gridCol>
              </a:tblGrid>
              <a:tr h="348350">
                <a:tc rowSpan="6">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Likelihood</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Certain</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5</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10</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15</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20</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25</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0"/>
                  </a:ext>
                </a:extLst>
              </a:tr>
              <a:tr h="50775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Very likely</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4</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8</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12</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16</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20</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1"/>
                  </a:ext>
                </a:extLst>
              </a:tr>
              <a:tr h="34835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Likely</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3</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6</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dirty="0"/>
                        <a:t>9</a:t>
                      </a:r>
                      <a:endParaRPr sz="1000" b="1" u="none" strike="noStrike" cap="none" dirty="0"/>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12</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15</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0000"/>
                    </a:solidFill>
                  </a:tcPr>
                </a:tc>
                <a:extLst>
                  <a:ext uri="{0D108BD9-81ED-4DB2-BD59-A6C34878D82A}">
                    <a16:rowId xmlns:a16="http://schemas.microsoft.com/office/drawing/2014/main" val="10002"/>
                  </a:ext>
                </a:extLst>
              </a:tr>
              <a:tr h="34835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Unlikely</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2</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4</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6</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8</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10</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extLst>
                  <a:ext uri="{0D108BD9-81ED-4DB2-BD59-A6C34878D82A}">
                    <a16:rowId xmlns:a16="http://schemas.microsoft.com/office/drawing/2014/main" val="10003"/>
                  </a:ext>
                </a:extLst>
              </a:tr>
              <a:tr h="507750">
                <a:tc vMerge="1">
                  <a:txBody>
                    <a:bodyPr/>
                    <a:lstStyle/>
                    <a:p>
                      <a:endParaRPr lang="en-US"/>
                    </a:p>
                  </a:txBody>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Very unlikely</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1</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dirty="0"/>
                        <a:t>2</a:t>
                      </a:r>
                      <a:endParaRPr sz="1000" b="1" u="none" strike="noStrike" cap="none" dirty="0"/>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3</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4</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FF00"/>
                    </a:solidFill>
                  </a:tcPr>
                </a:tc>
                <a:tc>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a:t>5</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9900"/>
                    </a:solidFill>
                  </a:tcPr>
                </a:tc>
                <a:extLst>
                  <a:ext uri="{0D108BD9-81ED-4DB2-BD59-A6C34878D82A}">
                    <a16:rowId xmlns:a16="http://schemas.microsoft.com/office/drawing/2014/main" val="10004"/>
                  </a:ext>
                </a:extLst>
              </a:tr>
              <a:tr h="507750">
                <a:tc vMerge="1">
                  <a:txBody>
                    <a:bodyPr/>
                    <a:lstStyle/>
                    <a:p>
                      <a:endParaRPr lang="en-US"/>
                    </a:p>
                  </a:txBody>
                  <a:tcPr/>
                </a:tc>
                <a:tc>
                  <a:txBody>
                    <a:bodyPr/>
                    <a:lstStyle/>
                    <a:p>
                      <a:pPr marL="0" marR="0" lvl="0" indent="0" algn="l" rtl="0">
                        <a:lnSpc>
                          <a:spcPct val="115000"/>
                        </a:lnSpc>
                        <a:spcBef>
                          <a:spcPts val="0"/>
                        </a:spcBef>
                        <a:spcAft>
                          <a:spcPts val="0"/>
                        </a:spcAft>
                        <a:buClr>
                          <a:srgbClr val="000000"/>
                        </a:buClr>
                        <a:buSzPts val="1000"/>
                        <a:buFont typeface="Arial"/>
                        <a:buNone/>
                      </a:pPr>
                      <a:r>
                        <a:rPr lang="en-GB" sz="1000" u="none" strike="noStrike" cap="none"/>
                        <a:t> </a:t>
                      </a:r>
                      <a:endParaRPr sz="1000"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GB" sz="1000" b="1" u="none" strike="noStrike" cap="none"/>
                        <a:t>Minor</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GB" sz="1000" b="1" u="none" strike="noStrike" cap="none"/>
                        <a:t>First aid</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GB" sz="1000" b="1" u="none" strike="noStrike" cap="none"/>
                        <a:t>Injury</a:t>
                      </a:r>
                      <a:endParaRPr sz="1000" b="1"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GB" sz="1000" b="1" u="none" strike="noStrike" cap="none" dirty="0"/>
                        <a:t>Long term</a:t>
                      </a:r>
                      <a:endParaRPr sz="1000" b="1" u="none" strike="noStrike" cap="none" dirty="0"/>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000"/>
                        <a:buFont typeface="Arial"/>
                        <a:buNone/>
                      </a:pPr>
                      <a:r>
                        <a:rPr lang="en-GB" sz="1000" b="1" u="none" strike="noStrike" cap="none" dirty="0"/>
                        <a:t>Fatality</a:t>
                      </a:r>
                      <a:endParaRPr sz="1000" b="1" u="none" strike="noStrike" cap="none" dirty="0"/>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48350">
                <a:tc>
                  <a:txBody>
                    <a:bodyPr/>
                    <a:lstStyle/>
                    <a:p>
                      <a:pPr marL="0" marR="0" lvl="0" indent="0" algn="l" rtl="0">
                        <a:lnSpc>
                          <a:spcPct val="115000"/>
                        </a:lnSpc>
                        <a:spcBef>
                          <a:spcPts val="0"/>
                        </a:spcBef>
                        <a:spcAft>
                          <a:spcPts val="0"/>
                        </a:spcAft>
                        <a:buClr>
                          <a:srgbClr val="000000"/>
                        </a:buClr>
                        <a:buSzPts val="1000"/>
                        <a:buFont typeface="Arial"/>
                        <a:buNone/>
                      </a:pPr>
                      <a:r>
                        <a:rPr lang="en-GB" sz="1000" u="none" strike="noStrike" cap="none"/>
                        <a:t> </a:t>
                      </a:r>
                      <a:endParaRPr sz="1000" u="none" strike="noStrike" cap="none"/>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gridSpan="6">
                  <a:txBody>
                    <a:bodyPr/>
                    <a:lstStyle/>
                    <a:p>
                      <a:pPr marL="0" marR="0" lvl="0" indent="0" algn="ctr" rtl="0">
                        <a:lnSpc>
                          <a:spcPct val="115000"/>
                        </a:lnSpc>
                        <a:spcBef>
                          <a:spcPts val="0"/>
                        </a:spcBef>
                        <a:spcAft>
                          <a:spcPts val="0"/>
                        </a:spcAft>
                        <a:buClr>
                          <a:srgbClr val="000000"/>
                        </a:buClr>
                        <a:buSzPts val="1000"/>
                        <a:buFont typeface="Arial"/>
                        <a:buNone/>
                      </a:pPr>
                      <a:r>
                        <a:rPr lang="en-GB" sz="1000" b="1" u="none" strike="noStrike" cap="none" dirty="0"/>
                        <a:t>Severity</a:t>
                      </a:r>
                      <a:endParaRPr sz="1000" b="1" u="none" strike="noStrike" cap="none" dirty="0"/>
                    </a:p>
                  </a:txBody>
                  <a:tcPr marL="25400" marR="25400" marT="25400" marB="254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
        <p:nvSpPr>
          <p:cNvPr id="633" name="Google Shape;633;g2a118d7b111_0_22"/>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34" name="Google Shape;634;g2a118d7b111_0_22"/>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GB"/>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g2a118d7b111_0_70"/>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dirty="0"/>
              <a:t>Task: Risk assessment </a:t>
            </a:r>
            <a:endParaRPr sz="3400" dirty="0"/>
          </a:p>
        </p:txBody>
      </p:sp>
      <p:sp>
        <p:nvSpPr>
          <p:cNvPr id="642" name="Google Shape;642;g2a118d7b111_0_70"/>
          <p:cNvSpPr txBox="1">
            <a:spLocks noGrp="1"/>
          </p:cNvSpPr>
          <p:nvPr>
            <p:ph type="body" idx="3"/>
          </p:nvPr>
        </p:nvSpPr>
        <p:spPr>
          <a:xfrm>
            <a:off x="347675" y="561985"/>
            <a:ext cx="5136900" cy="774429"/>
          </a:xfrm>
          <a:prstGeom prst="rect">
            <a:avLst/>
          </a:prstGeom>
          <a:noFill/>
          <a:ln>
            <a:noFill/>
          </a:ln>
        </p:spPr>
        <p:txBody>
          <a:bodyPr spcFirstLastPara="1" wrap="square" lIns="0" tIns="0" rIns="0" bIns="0" anchor="t" anchorCtr="0">
            <a:noAutofit/>
          </a:bodyPr>
          <a:lstStyle/>
          <a:p>
            <a:pPr marL="457200" lvl="0" indent="0" algn="l" rtl="0">
              <a:lnSpc>
                <a:spcPct val="123076"/>
              </a:lnSpc>
              <a:spcBef>
                <a:spcPts val="260"/>
              </a:spcBef>
              <a:spcAft>
                <a:spcPts val="0"/>
              </a:spcAft>
              <a:buSzPts val="1350"/>
              <a:buNone/>
            </a:pPr>
            <a:r>
              <a:rPr lang="en-GB" sz="1750" dirty="0">
                <a:solidFill>
                  <a:schemeClr val="accent2"/>
                </a:solidFill>
              </a:rPr>
              <a:t>Create a RA for this method</a:t>
            </a:r>
          </a:p>
          <a:p>
            <a:pPr marL="457200" lvl="0" indent="0" algn="l" rtl="0">
              <a:lnSpc>
                <a:spcPct val="123076"/>
              </a:lnSpc>
              <a:spcBef>
                <a:spcPts val="260"/>
              </a:spcBef>
              <a:spcAft>
                <a:spcPts val="0"/>
              </a:spcAft>
              <a:buSzPts val="1350"/>
              <a:buNone/>
            </a:pPr>
            <a:r>
              <a:rPr lang="en-GB" sz="1750" b="0" dirty="0"/>
              <a:t>SOP Example 1</a:t>
            </a:r>
          </a:p>
          <a:p>
            <a:pPr marL="0" lvl="0" indent="0" algn="l" rtl="0">
              <a:lnSpc>
                <a:spcPct val="118518"/>
              </a:lnSpc>
              <a:spcBef>
                <a:spcPts val="270"/>
              </a:spcBef>
              <a:spcAft>
                <a:spcPts val="0"/>
              </a:spcAft>
              <a:buClr>
                <a:schemeClr val="dk1"/>
              </a:buClr>
              <a:buSzPts val="1350"/>
              <a:buNone/>
            </a:pPr>
            <a:endParaRPr sz="1850" dirty="0">
              <a:solidFill>
                <a:schemeClr val="accent2"/>
              </a:solidFill>
            </a:endParaRPr>
          </a:p>
        </p:txBody>
      </p:sp>
      <p:sp>
        <p:nvSpPr>
          <p:cNvPr id="645" name="Google Shape;645;g2a118d7b111_0_70"/>
          <p:cNvSpPr txBox="1"/>
          <p:nvPr/>
        </p:nvSpPr>
        <p:spPr>
          <a:xfrm>
            <a:off x="347675" y="1199963"/>
            <a:ext cx="8437500" cy="3567300"/>
          </a:xfrm>
          <a:prstGeom prst="rect">
            <a:avLst/>
          </a:prstGeom>
          <a:noFill/>
          <a:ln>
            <a:noFill/>
          </a:ln>
        </p:spPr>
        <p:txBody>
          <a:bodyPr spcFirstLastPara="1" wrap="square" lIns="91425" tIns="91425" rIns="91425" bIns="91425" anchor="t" anchorCtr="0">
            <a:noAutofit/>
          </a:bodyPr>
          <a:lstStyle/>
          <a:p>
            <a:pPr marL="342900" marR="0" lvl="0" indent="-342900" algn="l" rtl="0">
              <a:spcBef>
                <a:spcPts val="1200"/>
              </a:spcBef>
              <a:spcAft>
                <a:spcPts val="0"/>
              </a:spcAft>
              <a:buClr>
                <a:schemeClr val="dk1"/>
              </a:buClr>
              <a:buSzPct val="100000"/>
              <a:buFont typeface="+mj-lt"/>
              <a:buAutoNum type="arabicPeriod"/>
            </a:pPr>
            <a:r>
              <a:rPr lang="en-GB" sz="1300" b="0" i="0" u="none" strike="noStrike" cap="none" dirty="0">
                <a:solidFill>
                  <a:schemeClr val="dk1"/>
                </a:solidFill>
                <a:latin typeface="Arial"/>
                <a:ea typeface="Arial"/>
                <a:cs typeface="Arial"/>
                <a:sym typeface="Arial"/>
              </a:rPr>
              <a:t>Weigh about 0.5g of drug into a 150cm</a:t>
            </a:r>
            <a:r>
              <a:rPr lang="en-GB" sz="1300" b="0" i="0" u="none" strike="noStrike" cap="none" baseline="30000" dirty="0">
                <a:solidFill>
                  <a:schemeClr val="dk1"/>
                </a:solidFill>
                <a:latin typeface="Arial"/>
                <a:ea typeface="Arial"/>
                <a:cs typeface="Arial"/>
                <a:sym typeface="Arial"/>
              </a:rPr>
              <a:t>3</a:t>
            </a:r>
            <a:r>
              <a:rPr lang="en-GB" sz="1300" b="0" i="0" u="none" strike="noStrike" cap="none" dirty="0">
                <a:solidFill>
                  <a:schemeClr val="dk1"/>
                </a:solidFill>
                <a:latin typeface="Arial"/>
                <a:ea typeface="Arial"/>
                <a:cs typeface="Arial"/>
                <a:sym typeface="Arial"/>
              </a:rPr>
              <a:t> beaker and dissolve the drug in 25cm</a:t>
            </a:r>
            <a:r>
              <a:rPr lang="en-GB" sz="1300" b="0" i="0" u="none" strike="noStrike" cap="none" baseline="30000" dirty="0">
                <a:solidFill>
                  <a:schemeClr val="dk1"/>
                </a:solidFill>
                <a:latin typeface="Arial"/>
                <a:ea typeface="Arial"/>
                <a:cs typeface="Arial"/>
                <a:sym typeface="Arial"/>
              </a:rPr>
              <a:t>3</a:t>
            </a:r>
            <a:r>
              <a:rPr lang="en-GB" sz="1300" b="0" i="0" u="none" strike="noStrike" cap="none" dirty="0">
                <a:solidFill>
                  <a:schemeClr val="dk1"/>
                </a:solidFill>
                <a:latin typeface="Arial"/>
                <a:ea typeface="Arial"/>
                <a:cs typeface="Arial"/>
                <a:sym typeface="Arial"/>
              </a:rPr>
              <a:t> of ethanol by stirring and heating for 5 minutes at 40°C in a water bath.</a:t>
            </a:r>
            <a:endParaRPr sz="1300" b="0" i="0" u="none" strike="noStrike" cap="none" dirty="0">
              <a:solidFill>
                <a:schemeClr val="dk1"/>
              </a:solidFill>
              <a:latin typeface="Arial"/>
              <a:ea typeface="Arial"/>
              <a:cs typeface="Arial"/>
              <a:sym typeface="Arial"/>
            </a:endParaRPr>
          </a:p>
          <a:p>
            <a:pPr marL="342900" marR="0" lvl="0" indent="-342900" algn="l" rtl="0">
              <a:spcBef>
                <a:spcPts val="1200"/>
              </a:spcBef>
              <a:spcAft>
                <a:spcPts val="0"/>
              </a:spcAft>
              <a:buClr>
                <a:schemeClr val="dk1"/>
              </a:buClr>
              <a:buSzPct val="100000"/>
              <a:buFont typeface="+mj-lt"/>
              <a:buAutoNum type="arabicPeriod"/>
            </a:pPr>
            <a:r>
              <a:rPr lang="en-GB" sz="1300" b="0" i="0" u="none" strike="noStrike" cap="none" dirty="0">
                <a:solidFill>
                  <a:schemeClr val="dk1"/>
                </a:solidFill>
                <a:latin typeface="Arial"/>
                <a:ea typeface="Arial"/>
                <a:cs typeface="Arial"/>
                <a:sym typeface="Arial"/>
              </a:rPr>
              <a:t>Filter the solution using a type 1 ashless filter paper and wash with a further 5cm</a:t>
            </a:r>
            <a:r>
              <a:rPr lang="en-GB" sz="1300" b="0" i="0" u="none" strike="noStrike" cap="none" baseline="30000" dirty="0">
                <a:solidFill>
                  <a:schemeClr val="dk1"/>
                </a:solidFill>
                <a:latin typeface="Arial"/>
                <a:ea typeface="Arial"/>
                <a:cs typeface="Arial"/>
                <a:sym typeface="Arial"/>
              </a:rPr>
              <a:t>3</a:t>
            </a:r>
            <a:r>
              <a:rPr lang="en-GB" sz="1300" b="0" i="0" u="none" strike="noStrike" cap="none" dirty="0">
                <a:solidFill>
                  <a:schemeClr val="dk1"/>
                </a:solidFill>
                <a:latin typeface="Arial"/>
                <a:ea typeface="Arial"/>
                <a:cs typeface="Arial"/>
                <a:sym typeface="Arial"/>
              </a:rPr>
              <a:t> of ethanol. Dry and weigh the retained solids and determine the percentage solids content. Retain the solid residue for further testing.</a:t>
            </a:r>
            <a:endParaRPr sz="1300" b="0" i="0" u="none" strike="noStrike" cap="none" dirty="0">
              <a:solidFill>
                <a:schemeClr val="dk1"/>
              </a:solidFill>
              <a:latin typeface="Arial"/>
              <a:ea typeface="Arial"/>
              <a:cs typeface="Arial"/>
              <a:sym typeface="Arial"/>
            </a:endParaRPr>
          </a:p>
          <a:p>
            <a:pPr marL="342900" marR="0" lvl="0" indent="-342900" algn="l" rtl="0">
              <a:spcBef>
                <a:spcPts val="1200"/>
              </a:spcBef>
              <a:spcAft>
                <a:spcPts val="0"/>
              </a:spcAft>
              <a:buClr>
                <a:schemeClr val="dk1"/>
              </a:buClr>
              <a:buSzPct val="100000"/>
              <a:buFont typeface="+mj-lt"/>
              <a:buAutoNum type="arabicPeriod"/>
            </a:pPr>
            <a:r>
              <a:rPr lang="en-GB" sz="1300" b="0" i="0" u="none" strike="noStrike" cap="none" dirty="0">
                <a:solidFill>
                  <a:schemeClr val="dk1"/>
                </a:solidFill>
                <a:latin typeface="Arial"/>
                <a:ea typeface="Arial"/>
                <a:cs typeface="Arial"/>
                <a:sym typeface="Arial"/>
              </a:rPr>
              <a:t>Transfer the filtrate quantitatively to a 250cm</a:t>
            </a:r>
            <a:r>
              <a:rPr lang="en-GB" sz="1300" b="0" i="0" u="none" strike="noStrike" cap="none" baseline="30000" dirty="0">
                <a:solidFill>
                  <a:schemeClr val="dk1"/>
                </a:solidFill>
                <a:latin typeface="Arial"/>
                <a:ea typeface="Arial"/>
                <a:cs typeface="Arial"/>
                <a:sym typeface="Arial"/>
              </a:rPr>
              <a:t>3</a:t>
            </a:r>
            <a:r>
              <a:rPr lang="en-GB" sz="1300" b="0" i="0" u="none" strike="noStrike" cap="none" dirty="0">
                <a:solidFill>
                  <a:schemeClr val="dk1"/>
                </a:solidFill>
                <a:latin typeface="Arial"/>
                <a:ea typeface="Arial"/>
                <a:cs typeface="Arial"/>
                <a:sym typeface="Arial"/>
              </a:rPr>
              <a:t> volumetric flask and add 100cm</a:t>
            </a:r>
            <a:r>
              <a:rPr lang="en-GB" sz="1300" b="0" i="0" u="none" strike="noStrike" cap="none" baseline="30000" dirty="0">
                <a:solidFill>
                  <a:schemeClr val="dk1"/>
                </a:solidFill>
                <a:latin typeface="Arial"/>
                <a:ea typeface="Arial"/>
                <a:cs typeface="Arial"/>
                <a:sym typeface="Arial"/>
              </a:rPr>
              <a:t>3</a:t>
            </a:r>
            <a:r>
              <a:rPr lang="en-GB" sz="1300" b="0" i="0" u="none" strike="noStrike" cap="none" dirty="0">
                <a:solidFill>
                  <a:schemeClr val="dk1"/>
                </a:solidFill>
                <a:latin typeface="Arial"/>
                <a:ea typeface="Arial"/>
                <a:cs typeface="Arial"/>
                <a:sym typeface="Arial"/>
              </a:rPr>
              <a:t> of standardised 0.1moldm</a:t>
            </a:r>
            <a:r>
              <a:rPr lang="en-GB" sz="1300" b="0" i="0" u="none" strike="noStrike" cap="none" baseline="30000" dirty="0">
                <a:solidFill>
                  <a:schemeClr val="dk1"/>
                </a:solidFill>
                <a:latin typeface="Arial"/>
                <a:ea typeface="Arial"/>
                <a:cs typeface="Arial"/>
                <a:sym typeface="Arial"/>
              </a:rPr>
              <a:t>-3</a:t>
            </a:r>
            <a:r>
              <a:rPr lang="en-GB" sz="1300" b="0" i="0" u="none" strike="noStrike" cap="none" dirty="0">
                <a:solidFill>
                  <a:schemeClr val="dk1"/>
                </a:solidFill>
                <a:latin typeface="Arial"/>
                <a:ea typeface="Arial"/>
                <a:cs typeface="Arial"/>
                <a:sym typeface="Arial"/>
              </a:rPr>
              <a:t> NaOH using a burette. Warm the solution with swirling in a water bath a 40°C for 5 minutes.</a:t>
            </a:r>
            <a:endParaRPr sz="1300" b="0" i="0" u="none" strike="noStrike" cap="none" dirty="0">
              <a:solidFill>
                <a:schemeClr val="dk1"/>
              </a:solidFill>
              <a:latin typeface="Arial"/>
              <a:ea typeface="Arial"/>
              <a:cs typeface="Arial"/>
              <a:sym typeface="Arial"/>
            </a:endParaRPr>
          </a:p>
          <a:p>
            <a:pPr marL="342900" marR="0" lvl="0" indent="-342900" algn="l" rtl="0">
              <a:spcBef>
                <a:spcPts val="1200"/>
              </a:spcBef>
              <a:spcAft>
                <a:spcPts val="0"/>
              </a:spcAft>
              <a:buClr>
                <a:schemeClr val="dk1"/>
              </a:buClr>
              <a:buSzPct val="100000"/>
              <a:buFont typeface="+mj-lt"/>
              <a:buAutoNum type="arabicPeriod"/>
            </a:pPr>
            <a:r>
              <a:rPr lang="en-GB" sz="1300" b="0" i="0" u="none" strike="noStrike" cap="none" dirty="0">
                <a:solidFill>
                  <a:schemeClr val="dk1"/>
                </a:solidFill>
                <a:latin typeface="Arial"/>
                <a:ea typeface="Arial"/>
                <a:cs typeface="Arial"/>
                <a:sym typeface="Arial"/>
              </a:rPr>
              <a:t>Dilute to volume with distilled water. Label the flask with full details of the contents, your name and the date.</a:t>
            </a:r>
            <a:endParaRPr sz="1300" b="0" i="0" u="none" strike="noStrike" cap="none" dirty="0">
              <a:solidFill>
                <a:schemeClr val="dk1"/>
              </a:solidFill>
              <a:latin typeface="Arial"/>
              <a:ea typeface="Arial"/>
              <a:cs typeface="Arial"/>
              <a:sym typeface="Arial"/>
            </a:endParaRPr>
          </a:p>
          <a:p>
            <a:pPr marL="342900" marR="0" lvl="0" indent="-342900" algn="l" rtl="0">
              <a:spcBef>
                <a:spcPts val="1200"/>
              </a:spcBef>
              <a:spcAft>
                <a:spcPts val="0"/>
              </a:spcAft>
              <a:buClr>
                <a:schemeClr val="dk1"/>
              </a:buClr>
              <a:buSzPct val="100000"/>
              <a:buFont typeface="+mj-lt"/>
              <a:buAutoNum type="arabicPeriod"/>
            </a:pPr>
            <a:r>
              <a:rPr lang="en-GB" sz="1300" b="0" i="0" u="none" strike="noStrike" cap="none" dirty="0">
                <a:solidFill>
                  <a:schemeClr val="dk1"/>
                </a:solidFill>
                <a:latin typeface="Arial"/>
                <a:ea typeface="Arial"/>
                <a:cs typeface="Arial"/>
                <a:sym typeface="Arial"/>
              </a:rPr>
              <a:t>Using a pipette filler, rinse the pipette with some drug solution and carefully transfer 20cm</a:t>
            </a:r>
            <a:r>
              <a:rPr lang="en-GB" sz="1300" b="0" i="0" u="none" strike="noStrike" cap="none" baseline="30000" dirty="0">
                <a:solidFill>
                  <a:schemeClr val="dk1"/>
                </a:solidFill>
                <a:latin typeface="Arial"/>
                <a:ea typeface="Arial"/>
                <a:cs typeface="Arial"/>
                <a:sym typeface="Arial"/>
              </a:rPr>
              <a:t>3</a:t>
            </a:r>
            <a:r>
              <a:rPr lang="en-GB" sz="1300" b="0" i="0" u="none" strike="noStrike" cap="none" dirty="0">
                <a:solidFill>
                  <a:schemeClr val="dk1"/>
                </a:solidFill>
                <a:latin typeface="Arial"/>
                <a:ea typeface="Arial"/>
                <a:cs typeface="Arial"/>
                <a:sym typeface="Arial"/>
              </a:rPr>
              <a:t> of the solution to a clean 250cm</a:t>
            </a:r>
            <a:r>
              <a:rPr lang="en-GB" sz="1300" b="0" i="0" u="none" strike="noStrike" cap="none" baseline="30000" dirty="0">
                <a:solidFill>
                  <a:schemeClr val="dk1"/>
                </a:solidFill>
                <a:latin typeface="Arial"/>
                <a:ea typeface="Arial"/>
                <a:cs typeface="Arial"/>
                <a:sym typeface="Arial"/>
              </a:rPr>
              <a:t>3</a:t>
            </a:r>
            <a:r>
              <a:rPr lang="en-GB" sz="1300" b="0" i="0" u="none" strike="noStrike" cap="none" dirty="0">
                <a:solidFill>
                  <a:schemeClr val="dk1"/>
                </a:solidFill>
                <a:latin typeface="Arial"/>
                <a:ea typeface="Arial"/>
                <a:cs typeface="Arial"/>
                <a:sym typeface="Arial"/>
              </a:rPr>
              <a:t> conical flask. Add phenolphthalein indicator solution, swirl to mix. The solution will turn pink.</a:t>
            </a:r>
            <a:endParaRPr sz="1300" b="0" i="0" u="none" strike="noStrike" cap="none" dirty="0">
              <a:solidFill>
                <a:schemeClr val="dk1"/>
              </a:solidFill>
              <a:latin typeface="Arial"/>
              <a:ea typeface="Arial"/>
              <a:cs typeface="Arial"/>
              <a:sym typeface="Arial"/>
            </a:endParaRPr>
          </a:p>
          <a:p>
            <a:pPr marL="342900" marR="0" lvl="0" indent="-342900" algn="l" rtl="0">
              <a:spcBef>
                <a:spcPts val="1200"/>
              </a:spcBef>
              <a:spcAft>
                <a:spcPts val="0"/>
              </a:spcAft>
              <a:buClr>
                <a:schemeClr val="dk1"/>
              </a:buClr>
              <a:buSzPct val="100000"/>
              <a:buFont typeface="+mj-lt"/>
              <a:buAutoNum type="arabicPeriod"/>
            </a:pPr>
            <a:r>
              <a:rPr lang="en-GB" sz="1300" b="0" i="0" u="none" strike="noStrike" cap="none" dirty="0">
                <a:solidFill>
                  <a:schemeClr val="dk1"/>
                </a:solidFill>
                <a:latin typeface="Arial"/>
                <a:ea typeface="Arial"/>
                <a:cs typeface="Arial"/>
                <a:sym typeface="Arial"/>
              </a:rPr>
              <a:t>Titrate with 0.1moldm</a:t>
            </a:r>
            <a:r>
              <a:rPr lang="en-GB" sz="1300" b="0" i="0" u="none" strike="noStrike" cap="none" baseline="30000" dirty="0">
                <a:solidFill>
                  <a:schemeClr val="dk1"/>
                </a:solidFill>
                <a:latin typeface="Arial"/>
                <a:ea typeface="Arial"/>
                <a:cs typeface="Arial"/>
                <a:sym typeface="Arial"/>
              </a:rPr>
              <a:t>-3</a:t>
            </a:r>
            <a:r>
              <a:rPr lang="en-GB" sz="1300" b="0" i="0" u="none" strike="noStrike" cap="none" dirty="0">
                <a:solidFill>
                  <a:schemeClr val="dk1"/>
                </a:solidFill>
                <a:latin typeface="Arial"/>
                <a:ea typeface="Arial"/>
                <a:cs typeface="Arial"/>
                <a:sym typeface="Arial"/>
              </a:rPr>
              <a:t> sulphamic acid solution until the pink colour is cleared. Record the titre volume to the nearest 0.05cm</a:t>
            </a:r>
            <a:r>
              <a:rPr lang="en-GB" sz="1300" b="0" i="0" u="none" strike="noStrike" cap="none" baseline="30000" dirty="0">
                <a:solidFill>
                  <a:schemeClr val="dk1"/>
                </a:solidFill>
                <a:latin typeface="Arial"/>
                <a:ea typeface="Arial"/>
                <a:cs typeface="Arial"/>
                <a:sym typeface="Arial"/>
              </a:rPr>
              <a:t>3</a:t>
            </a:r>
            <a:r>
              <a:rPr lang="en-GB" sz="1300" b="0" i="0" u="none" strike="noStrike" cap="none" dirty="0">
                <a:solidFill>
                  <a:schemeClr val="dk1"/>
                </a:solidFill>
                <a:latin typeface="Arial"/>
                <a:ea typeface="Arial"/>
                <a:cs typeface="Arial"/>
                <a:sym typeface="Arial"/>
              </a:rPr>
              <a:t>. This first flask is just a trial run.</a:t>
            </a:r>
            <a:endParaRPr sz="1300" b="0" i="0" u="none" strike="noStrike" cap="none" dirty="0">
              <a:solidFill>
                <a:schemeClr val="dk1"/>
              </a:solidFill>
              <a:latin typeface="Arial"/>
              <a:ea typeface="Arial"/>
              <a:cs typeface="Arial"/>
              <a:sym typeface="Arial"/>
            </a:endParaRPr>
          </a:p>
          <a:p>
            <a:pPr marL="342900" marR="0" lvl="0" indent="-342900" algn="l" rtl="0">
              <a:spcBef>
                <a:spcPts val="1200"/>
              </a:spcBef>
              <a:spcAft>
                <a:spcPts val="1200"/>
              </a:spcAft>
              <a:buClr>
                <a:schemeClr val="dk1"/>
              </a:buClr>
              <a:buSzPct val="100000"/>
              <a:buFont typeface="+mj-lt"/>
              <a:buAutoNum type="arabicPeriod"/>
            </a:pPr>
            <a:r>
              <a:rPr lang="en-GB" sz="1300" b="0" i="0" u="none" strike="noStrike" cap="none" dirty="0">
                <a:solidFill>
                  <a:schemeClr val="dk1"/>
                </a:solidFill>
                <a:latin typeface="Arial"/>
                <a:ea typeface="Arial"/>
                <a:cs typeface="Arial"/>
                <a:sym typeface="Arial"/>
              </a:rPr>
              <a:t>Using the pipette, transfer 25cm</a:t>
            </a:r>
            <a:r>
              <a:rPr lang="en-GB" sz="1300" b="0" i="0" u="none" strike="noStrike" cap="none" baseline="30000" dirty="0">
                <a:solidFill>
                  <a:schemeClr val="dk1"/>
                </a:solidFill>
                <a:latin typeface="Arial"/>
                <a:ea typeface="Arial"/>
                <a:cs typeface="Arial"/>
                <a:sym typeface="Arial"/>
              </a:rPr>
              <a:t>3</a:t>
            </a:r>
            <a:r>
              <a:rPr lang="en-GB" sz="1300" b="0" i="0" u="none" strike="noStrike" cap="none" dirty="0">
                <a:solidFill>
                  <a:schemeClr val="dk1"/>
                </a:solidFill>
                <a:latin typeface="Arial"/>
                <a:ea typeface="Arial"/>
                <a:cs typeface="Arial"/>
                <a:sym typeface="Arial"/>
              </a:rPr>
              <a:t> of the hydrolysed aspirin solution to another clean conical flask.</a:t>
            </a:r>
            <a:endParaRPr sz="1300" b="0" i="0" u="none" strike="noStrike" cap="none" dirty="0">
              <a:solidFill>
                <a:schemeClr val="dk1"/>
              </a:solidFill>
              <a:latin typeface="Arial"/>
              <a:ea typeface="Arial"/>
              <a:cs typeface="Arial"/>
              <a:sym typeface="Arial"/>
            </a:endParaRPr>
          </a:p>
        </p:txBody>
      </p:sp>
      <p:sp>
        <p:nvSpPr>
          <p:cNvPr id="643" name="Google Shape;643;g2a118d7b111_0_70"/>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44" name="Google Shape;644;g2a118d7b111_0_70"/>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GB"/>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g2a118d7b111_0_61"/>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dirty="0"/>
              <a:t>Completed risk assessment: Example 1</a:t>
            </a:r>
            <a:endParaRPr sz="3400" dirty="0"/>
          </a:p>
        </p:txBody>
      </p:sp>
      <p:sp>
        <p:nvSpPr>
          <p:cNvPr id="653" name="Google Shape;653;g2a118d7b111_0_61"/>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54" name="Google Shape;654;g2a118d7b111_0_61"/>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GB"/>
              <a:t>13</a:t>
            </a:fld>
            <a:endParaRPr/>
          </a:p>
        </p:txBody>
      </p:sp>
      <p:graphicFrame>
        <p:nvGraphicFramePr>
          <p:cNvPr id="2" name="Table 1">
            <a:extLst>
              <a:ext uri="{FF2B5EF4-FFF2-40B4-BE49-F238E27FC236}">
                <a16:creationId xmlns:a16="http://schemas.microsoft.com/office/drawing/2014/main" id="{951AAAA5-DBC3-E3EC-6160-7B7B234193F1}"/>
              </a:ext>
            </a:extLst>
          </p:cNvPr>
          <p:cNvGraphicFramePr>
            <a:graphicFrameLocks noGrp="1"/>
          </p:cNvGraphicFramePr>
          <p:nvPr>
            <p:extLst>
              <p:ext uri="{D42A27DB-BD31-4B8C-83A1-F6EECF244321}">
                <p14:modId xmlns:p14="http://schemas.microsoft.com/office/powerpoint/2010/main" val="4026660755"/>
              </p:ext>
            </p:extLst>
          </p:nvPr>
        </p:nvGraphicFramePr>
        <p:xfrm>
          <a:off x="427536" y="651938"/>
          <a:ext cx="8168664" cy="4115324"/>
        </p:xfrm>
        <a:graphic>
          <a:graphicData uri="http://schemas.openxmlformats.org/drawingml/2006/table">
            <a:tbl>
              <a:tblPr firstRow="1" bandRow="1">
                <a:tableStyleId>{DDED7E68-59A8-4C00-880A-B255E117413B}</a:tableStyleId>
              </a:tblPr>
              <a:tblGrid>
                <a:gridCol w="1163718">
                  <a:extLst>
                    <a:ext uri="{9D8B030D-6E8A-4147-A177-3AD203B41FA5}">
                      <a16:colId xmlns:a16="http://schemas.microsoft.com/office/drawing/2014/main" val="1780202027"/>
                    </a:ext>
                  </a:extLst>
                </a:gridCol>
                <a:gridCol w="1009985">
                  <a:extLst>
                    <a:ext uri="{9D8B030D-6E8A-4147-A177-3AD203B41FA5}">
                      <a16:colId xmlns:a16="http://schemas.microsoft.com/office/drawing/2014/main" val="691943091"/>
                    </a:ext>
                  </a:extLst>
                </a:gridCol>
                <a:gridCol w="1349626">
                  <a:extLst>
                    <a:ext uri="{9D8B030D-6E8A-4147-A177-3AD203B41FA5}">
                      <a16:colId xmlns:a16="http://schemas.microsoft.com/office/drawing/2014/main" val="1075582624"/>
                    </a:ext>
                  </a:extLst>
                </a:gridCol>
                <a:gridCol w="886642">
                  <a:extLst>
                    <a:ext uri="{9D8B030D-6E8A-4147-A177-3AD203B41FA5}">
                      <a16:colId xmlns:a16="http://schemas.microsoft.com/office/drawing/2014/main" val="213111809"/>
                    </a:ext>
                  </a:extLst>
                </a:gridCol>
                <a:gridCol w="718012">
                  <a:extLst>
                    <a:ext uri="{9D8B030D-6E8A-4147-A177-3AD203B41FA5}">
                      <a16:colId xmlns:a16="http://schemas.microsoft.com/office/drawing/2014/main" val="3058225831"/>
                    </a:ext>
                  </a:extLst>
                </a:gridCol>
                <a:gridCol w="658427">
                  <a:extLst>
                    <a:ext uri="{9D8B030D-6E8A-4147-A177-3AD203B41FA5}">
                      <a16:colId xmlns:a16="http://schemas.microsoft.com/office/drawing/2014/main" val="1766550162"/>
                    </a:ext>
                  </a:extLst>
                </a:gridCol>
                <a:gridCol w="1669440">
                  <a:extLst>
                    <a:ext uri="{9D8B030D-6E8A-4147-A177-3AD203B41FA5}">
                      <a16:colId xmlns:a16="http://schemas.microsoft.com/office/drawing/2014/main" val="2580404706"/>
                    </a:ext>
                  </a:extLst>
                </a:gridCol>
                <a:gridCol w="712814">
                  <a:extLst>
                    <a:ext uri="{9D8B030D-6E8A-4147-A177-3AD203B41FA5}">
                      <a16:colId xmlns:a16="http://schemas.microsoft.com/office/drawing/2014/main" val="4226522919"/>
                    </a:ext>
                  </a:extLst>
                </a:gridCol>
              </a:tblGrid>
              <a:tr h="466676">
                <a:tc>
                  <a:txBody>
                    <a:bodyPr/>
                    <a:lstStyle/>
                    <a:p>
                      <a:pPr>
                        <a:lnSpc>
                          <a:spcPct val="115000"/>
                        </a:lnSpc>
                      </a:pPr>
                      <a:r>
                        <a:rPr lang="en-GB" sz="900" b="1" dirty="0">
                          <a:effectLst/>
                        </a:rPr>
                        <a:t>Description of hazard </a:t>
                      </a:r>
                      <a:endParaRPr lang="en-GB" sz="900" b="1" dirty="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b="1" dirty="0">
                          <a:effectLst/>
                        </a:rPr>
                        <a:t>Risk</a:t>
                      </a:r>
                      <a:endParaRPr lang="en-GB" sz="900" b="1" dirty="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b="1" dirty="0">
                          <a:effectLst/>
                        </a:rPr>
                        <a:t>Existing controls</a:t>
                      </a:r>
                    </a:p>
                    <a:p>
                      <a:pPr>
                        <a:lnSpc>
                          <a:spcPct val="115000"/>
                        </a:lnSpc>
                      </a:pPr>
                      <a:r>
                        <a:rPr lang="en-GB" sz="900" b="1" dirty="0">
                          <a:effectLst/>
                        </a:rPr>
                        <a:t> </a:t>
                      </a:r>
                      <a:endParaRPr lang="en-GB" sz="900" b="1" dirty="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b="1" dirty="0">
                          <a:effectLst/>
                        </a:rPr>
                        <a:t>Likelihood</a:t>
                      </a:r>
                    </a:p>
                    <a:p>
                      <a:pPr>
                        <a:lnSpc>
                          <a:spcPct val="115000"/>
                        </a:lnSpc>
                      </a:pPr>
                      <a:r>
                        <a:rPr lang="en-GB" sz="900" b="1" dirty="0">
                          <a:effectLst/>
                        </a:rPr>
                        <a:t> </a:t>
                      </a:r>
                      <a:endParaRPr lang="en-GB" sz="900" b="1" dirty="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b="1" dirty="0">
                          <a:effectLst/>
                        </a:rPr>
                        <a:t>Severity</a:t>
                      </a:r>
                    </a:p>
                    <a:p>
                      <a:pPr>
                        <a:lnSpc>
                          <a:spcPct val="115000"/>
                        </a:lnSpc>
                      </a:pPr>
                      <a:r>
                        <a:rPr lang="en-GB" sz="900" b="1" dirty="0">
                          <a:effectLst/>
                        </a:rPr>
                        <a:t> </a:t>
                      </a:r>
                      <a:endParaRPr lang="en-GB" sz="900" b="1" dirty="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b="1" dirty="0">
                          <a:effectLst/>
                        </a:rPr>
                        <a:t>L x S = Risk level</a:t>
                      </a:r>
                    </a:p>
                    <a:p>
                      <a:pPr>
                        <a:lnSpc>
                          <a:spcPct val="115000"/>
                        </a:lnSpc>
                      </a:pPr>
                      <a:r>
                        <a:rPr lang="en-GB" sz="900" b="1" dirty="0">
                          <a:effectLst/>
                        </a:rPr>
                        <a:t> </a:t>
                      </a:r>
                      <a:endParaRPr lang="en-GB" sz="900" b="1" dirty="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b="1" dirty="0">
                          <a:effectLst/>
                        </a:rPr>
                        <a:t>Additional control measures</a:t>
                      </a:r>
                    </a:p>
                    <a:p>
                      <a:pPr>
                        <a:lnSpc>
                          <a:spcPct val="115000"/>
                        </a:lnSpc>
                      </a:pPr>
                      <a:r>
                        <a:rPr lang="en-GB" sz="900" b="1" dirty="0">
                          <a:effectLst/>
                        </a:rPr>
                        <a:t> </a:t>
                      </a:r>
                      <a:endParaRPr lang="en-GB" sz="900" b="1" dirty="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b="1" dirty="0">
                          <a:effectLst/>
                        </a:rPr>
                        <a:t>Completed </a:t>
                      </a:r>
                      <a:endParaRPr lang="en-GB" sz="900" b="1" dirty="0">
                        <a:effectLst/>
                        <a:latin typeface="Arial" panose="020B0604020202020204" pitchFamily="34" charset="0"/>
                        <a:ea typeface="Arial" panose="020B0604020202020204" pitchFamily="34" charset="0"/>
                      </a:endParaRPr>
                    </a:p>
                  </a:txBody>
                  <a:tcPr marL="42803" marR="42803" marT="0" marB="0"/>
                </a:tc>
                <a:extLst>
                  <a:ext uri="{0D108BD9-81ED-4DB2-BD59-A6C34878D82A}">
                    <a16:rowId xmlns:a16="http://schemas.microsoft.com/office/drawing/2014/main" val="2826396566"/>
                  </a:ext>
                </a:extLst>
              </a:tr>
              <a:tr h="542296">
                <a:tc>
                  <a:txBody>
                    <a:bodyPr/>
                    <a:lstStyle/>
                    <a:p>
                      <a:pPr>
                        <a:lnSpc>
                          <a:spcPct val="115000"/>
                        </a:lnSpc>
                      </a:pPr>
                      <a:r>
                        <a:rPr lang="en-GB" sz="900" dirty="0">
                          <a:effectLst/>
                        </a:rPr>
                        <a:t>Ethanol</a:t>
                      </a:r>
                      <a:endParaRPr lang="en-GB" sz="900" dirty="0">
                        <a:effectLst/>
                        <a:latin typeface="Arial" panose="020B0604020202020204" pitchFamily="34" charset="0"/>
                        <a:ea typeface="Arial" panose="020B0604020202020204" pitchFamily="34" charset="0"/>
                      </a:endParaRPr>
                    </a:p>
                  </a:txBody>
                  <a:tcPr marL="42803" marR="42803" marT="0" marB="0"/>
                </a:tc>
                <a:tc>
                  <a:txBody>
                    <a:bodyPr/>
                    <a:lstStyle/>
                    <a:p>
                      <a:pPr marL="224155" indent="-233045">
                        <a:lnSpc>
                          <a:spcPct val="115000"/>
                        </a:lnSpc>
                      </a:pPr>
                      <a:r>
                        <a:rPr lang="en-GB" sz="900" dirty="0">
                          <a:effectLst/>
                        </a:rPr>
                        <a:t>Flammable</a:t>
                      </a:r>
                    </a:p>
                    <a:p>
                      <a:pPr>
                        <a:lnSpc>
                          <a:spcPct val="115000"/>
                        </a:lnSpc>
                      </a:pPr>
                      <a:r>
                        <a:rPr lang="en-GB" sz="900" dirty="0">
                          <a:effectLst/>
                        </a:rPr>
                        <a:t>Harmful by ingestion</a:t>
                      </a:r>
                      <a:endParaRPr lang="en-GB" sz="900" dirty="0">
                        <a:effectLst/>
                        <a:latin typeface="Arial" panose="020B0604020202020204" pitchFamily="34" charset="0"/>
                        <a:ea typeface="Arial" panose="020B0604020202020204" pitchFamily="34" charset="0"/>
                      </a:endParaRPr>
                    </a:p>
                  </a:txBody>
                  <a:tcPr marL="42803" marR="42803" marT="0" marB="0"/>
                </a:tc>
                <a:tc>
                  <a:txBody>
                    <a:bodyPr/>
                    <a:lstStyle/>
                    <a:p>
                      <a:pPr marL="224155" indent="-233045">
                        <a:lnSpc>
                          <a:spcPct val="115000"/>
                        </a:lnSpc>
                      </a:pPr>
                      <a:r>
                        <a:rPr lang="en-GB" sz="900" dirty="0">
                          <a:effectLst/>
                        </a:rPr>
                        <a:t>Avoid naked flames</a:t>
                      </a:r>
                    </a:p>
                    <a:p>
                      <a:pPr marL="224155" indent="-233045">
                        <a:lnSpc>
                          <a:spcPct val="115000"/>
                        </a:lnSpc>
                      </a:pPr>
                      <a:r>
                        <a:rPr lang="en-GB" sz="900" dirty="0">
                          <a:effectLst/>
                        </a:rPr>
                        <a:t>Goggles</a:t>
                      </a:r>
                      <a:endParaRPr lang="en-GB" sz="900" dirty="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2</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2</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4</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Limit of 2L in the laboratory, store in a flammables store cupboard</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 </a:t>
                      </a:r>
                      <a:endParaRPr lang="en-GB" sz="900">
                        <a:effectLst/>
                        <a:latin typeface="Arial" panose="020B0604020202020204" pitchFamily="34" charset="0"/>
                        <a:ea typeface="Arial" panose="020B0604020202020204" pitchFamily="34" charset="0"/>
                      </a:endParaRPr>
                    </a:p>
                  </a:txBody>
                  <a:tcPr marL="42803" marR="42803" marT="0" marB="0"/>
                </a:tc>
                <a:extLst>
                  <a:ext uri="{0D108BD9-81ED-4DB2-BD59-A6C34878D82A}">
                    <a16:rowId xmlns:a16="http://schemas.microsoft.com/office/drawing/2014/main" val="1742116645"/>
                  </a:ext>
                </a:extLst>
              </a:tr>
              <a:tr h="675422">
                <a:tc>
                  <a:txBody>
                    <a:bodyPr/>
                    <a:lstStyle/>
                    <a:p>
                      <a:pPr>
                        <a:lnSpc>
                          <a:spcPct val="115000"/>
                        </a:lnSpc>
                      </a:pPr>
                      <a:r>
                        <a:rPr lang="en-GB" sz="900" dirty="0">
                          <a:effectLst/>
                        </a:rPr>
                        <a:t>0.1M </a:t>
                      </a:r>
                      <a:r>
                        <a:rPr lang="en-GB" sz="900" dirty="0" err="1">
                          <a:effectLst/>
                        </a:rPr>
                        <a:t>sulphamic</a:t>
                      </a:r>
                      <a:r>
                        <a:rPr lang="en-GB" sz="900" dirty="0">
                          <a:effectLst/>
                        </a:rPr>
                        <a:t> acid</a:t>
                      </a:r>
                      <a:endParaRPr lang="en-GB" sz="900" dirty="0">
                        <a:effectLst/>
                        <a:latin typeface="Arial" panose="020B0604020202020204" pitchFamily="34" charset="0"/>
                        <a:ea typeface="Arial" panose="020B0604020202020204" pitchFamily="34" charset="0"/>
                      </a:endParaRPr>
                    </a:p>
                  </a:txBody>
                  <a:tcPr marL="42803" marR="42803" marT="0" marB="0"/>
                </a:tc>
                <a:tc>
                  <a:txBody>
                    <a:bodyPr/>
                    <a:lstStyle/>
                    <a:p>
                      <a:pPr marL="21590">
                        <a:lnSpc>
                          <a:spcPct val="115000"/>
                        </a:lnSpc>
                      </a:pPr>
                      <a:r>
                        <a:rPr lang="en-GB" sz="900">
                          <a:effectLst/>
                        </a:rPr>
                        <a:t>H315 irritant</a:t>
                      </a:r>
                    </a:p>
                    <a:p>
                      <a:pPr marL="21590">
                        <a:lnSpc>
                          <a:spcPct val="115000"/>
                        </a:lnSpc>
                      </a:pPr>
                      <a:r>
                        <a:rPr lang="en-GB" sz="900">
                          <a:effectLst/>
                        </a:rPr>
                        <a:t>H319 eye irritant</a:t>
                      </a:r>
                    </a:p>
                    <a:p>
                      <a:pPr marL="21590">
                        <a:lnSpc>
                          <a:spcPct val="115000"/>
                        </a:lnSpc>
                      </a:pPr>
                      <a:r>
                        <a:rPr lang="en-GB" sz="900">
                          <a:effectLst/>
                        </a:rPr>
                        <a:t>H412 aquatic toxicity</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marL="25400">
                        <a:lnSpc>
                          <a:spcPct val="115000"/>
                        </a:lnSpc>
                      </a:pPr>
                      <a:r>
                        <a:rPr lang="en-GB" sz="900" dirty="0">
                          <a:effectLst/>
                        </a:rPr>
                        <a:t>Goggles</a:t>
                      </a:r>
                    </a:p>
                    <a:p>
                      <a:pPr marL="25400">
                        <a:lnSpc>
                          <a:spcPct val="115000"/>
                        </a:lnSpc>
                      </a:pPr>
                      <a:r>
                        <a:rPr lang="en-GB" sz="900" dirty="0">
                          <a:effectLst/>
                        </a:rPr>
                        <a:t>Low concentration</a:t>
                      </a:r>
                    </a:p>
                    <a:p>
                      <a:pPr marL="25400">
                        <a:lnSpc>
                          <a:spcPct val="115000"/>
                        </a:lnSpc>
                      </a:pPr>
                      <a:r>
                        <a:rPr lang="en-GB" sz="900" dirty="0">
                          <a:effectLst/>
                        </a:rPr>
                        <a:t> </a:t>
                      </a:r>
                      <a:endParaRPr lang="en-GB" sz="900" dirty="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1</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3</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3</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Wash hands, eye-wash station available</a:t>
                      </a:r>
                    </a:p>
                    <a:p>
                      <a:pPr>
                        <a:lnSpc>
                          <a:spcPct val="115000"/>
                        </a:lnSpc>
                      </a:pPr>
                      <a:r>
                        <a:rPr lang="en-GB" sz="900">
                          <a:effectLst/>
                        </a:rPr>
                        <a:t>Disposal in waste bottle (not to sewer)</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 </a:t>
                      </a:r>
                      <a:endParaRPr lang="en-GB" sz="900">
                        <a:effectLst/>
                        <a:latin typeface="Arial" panose="020B0604020202020204" pitchFamily="34" charset="0"/>
                        <a:ea typeface="Arial" panose="020B0604020202020204" pitchFamily="34" charset="0"/>
                      </a:endParaRPr>
                    </a:p>
                  </a:txBody>
                  <a:tcPr marL="42803" marR="42803" marT="0" marB="0"/>
                </a:tc>
                <a:extLst>
                  <a:ext uri="{0D108BD9-81ED-4DB2-BD59-A6C34878D82A}">
                    <a16:rowId xmlns:a16="http://schemas.microsoft.com/office/drawing/2014/main" val="2245889673"/>
                  </a:ext>
                </a:extLst>
              </a:tr>
              <a:tr h="371971">
                <a:tc>
                  <a:txBody>
                    <a:bodyPr/>
                    <a:lstStyle/>
                    <a:p>
                      <a:pPr>
                        <a:lnSpc>
                          <a:spcPct val="115000"/>
                        </a:lnSpc>
                      </a:pPr>
                      <a:r>
                        <a:rPr lang="en-GB" sz="900">
                          <a:effectLst/>
                        </a:rPr>
                        <a:t>0.1M NaOH</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marL="21590">
                        <a:lnSpc>
                          <a:spcPct val="115000"/>
                        </a:lnSpc>
                      </a:pPr>
                      <a:r>
                        <a:rPr lang="en-GB" sz="900">
                          <a:effectLst/>
                        </a:rPr>
                        <a:t>H315 Irritant</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marL="25400">
                        <a:lnSpc>
                          <a:spcPct val="115000"/>
                        </a:lnSpc>
                      </a:pPr>
                      <a:r>
                        <a:rPr lang="en-GB" sz="900">
                          <a:effectLst/>
                        </a:rPr>
                        <a:t>Low concentration</a:t>
                      </a:r>
                    </a:p>
                    <a:p>
                      <a:pPr marL="25400">
                        <a:lnSpc>
                          <a:spcPct val="115000"/>
                        </a:lnSpc>
                      </a:pPr>
                      <a:r>
                        <a:rPr lang="en-GB" sz="900">
                          <a:effectLst/>
                        </a:rPr>
                        <a:t>Goggles</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2</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1</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2</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 </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 </a:t>
                      </a:r>
                      <a:endParaRPr lang="en-GB" sz="900">
                        <a:effectLst/>
                        <a:latin typeface="Arial" panose="020B0604020202020204" pitchFamily="34" charset="0"/>
                        <a:ea typeface="Arial" panose="020B0604020202020204" pitchFamily="34" charset="0"/>
                      </a:endParaRPr>
                    </a:p>
                  </a:txBody>
                  <a:tcPr marL="42803" marR="42803" marT="0" marB="0"/>
                </a:tc>
                <a:extLst>
                  <a:ext uri="{0D108BD9-81ED-4DB2-BD59-A6C34878D82A}">
                    <a16:rowId xmlns:a16="http://schemas.microsoft.com/office/drawing/2014/main" val="4036344161"/>
                  </a:ext>
                </a:extLst>
              </a:tr>
              <a:tr h="411127">
                <a:tc>
                  <a:txBody>
                    <a:bodyPr/>
                    <a:lstStyle/>
                    <a:p>
                      <a:pPr>
                        <a:lnSpc>
                          <a:spcPct val="115000"/>
                        </a:lnSpc>
                      </a:pPr>
                      <a:r>
                        <a:rPr lang="en-GB" sz="900">
                          <a:effectLst/>
                        </a:rPr>
                        <a:t>Water bath</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marL="21590">
                        <a:lnSpc>
                          <a:spcPct val="115000"/>
                        </a:lnSpc>
                      </a:pPr>
                      <a:r>
                        <a:rPr lang="en-GB" sz="900">
                          <a:effectLst/>
                        </a:rPr>
                        <a:t>Scalding</a:t>
                      </a:r>
                    </a:p>
                    <a:p>
                      <a:pPr marL="21590">
                        <a:lnSpc>
                          <a:spcPct val="115000"/>
                        </a:lnSpc>
                      </a:pPr>
                      <a:r>
                        <a:rPr lang="en-GB" sz="900">
                          <a:effectLst/>
                        </a:rPr>
                        <a:t>Slip</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marL="25400">
                        <a:lnSpc>
                          <a:spcPct val="115000"/>
                        </a:lnSpc>
                      </a:pPr>
                      <a:r>
                        <a:rPr lang="en-GB" sz="900">
                          <a:effectLst/>
                        </a:rPr>
                        <a:t>Set at 40°C limit</a:t>
                      </a:r>
                    </a:p>
                    <a:p>
                      <a:pPr marL="25400">
                        <a:lnSpc>
                          <a:spcPct val="115000"/>
                        </a:lnSpc>
                      </a:pPr>
                      <a:r>
                        <a:rPr lang="en-GB" sz="900">
                          <a:effectLst/>
                        </a:rPr>
                        <a:t>Spill kit / mop available</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1</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1</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1</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 </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 </a:t>
                      </a:r>
                      <a:endParaRPr lang="en-GB" sz="900">
                        <a:effectLst/>
                        <a:latin typeface="Arial" panose="020B0604020202020204" pitchFamily="34" charset="0"/>
                        <a:ea typeface="Arial" panose="020B0604020202020204" pitchFamily="34" charset="0"/>
                      </a:endParaRPr>
                    </a:p>
                  </a:txBody>
                  <a:tcPr marL="42803" marR="42803" marT="0" marB="0"/>
                </a:tc>
                <a:extLst>
                  <a:ext uri="{0D108BD9-81ED-4DB2-BD59-A6C34878D82A}">
                    <a16:rowId xmlns:a16="http://schemas.microsoft.com/office/drawing/2014/main" val="2995484181"/>
                  </a:ext>
                </a:extLst>
              </a:tr>
              <a:tr h="371971">
                <a:tc>
                  <a:txBody>
                    <a:bodyPr/>
                    <a:lstStyle/>
                    <a:p>
                      <a:pPr>
                        <a:lnSpc>
                          <a:spcPct val="115000"/>
                        </a:lnSpc>
                      </a:pPr>
                      <a:r>
                        <a:rPr lang="en-GB" sz="900">
                          <a:effectLst/>
                        </a:rPr>
                        <a:t>Glassware – broken</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marL="21590">
                        <a:lnSpc>
                          <a:spcPct val="115000"/>
                        </a:lnSpc>
                      </a:pPr>
                      <a:r>
                        <a:rPr lang="en-GB" sz="900">
                          <a:effectLst/>
                        </a:rPr>
                        <a:t>Cuts</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marL="25400">
                        <a:lnSpc>
                          <a:spcPct val="115000"/>
                        </a:lnSpc>
                      </a:pPr>
                      <a:r>
                        <a:rPr lang="en-GB" sz="900">
                          <a:effectLst/>
                        </a:rPr>
                        <a:t>Report damage</a:t>
                      </a:r>
                    </a:p>
                    <a:p>
                      <a:pPr marL="25400">
                        <a:lnSpc>
                          <a:spcPct val="115000"/>
                        </a:lnSpc>
                      </a:pPr>
                      <a:r>
                        <a:rPr lang="en-GB" sz="900">
                          <a:effectLst/>
                        </a:rPr>
                        <a:t>First aid kit</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1</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2</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2</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 </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 </a:t>
                      </a:r>
                      <a:endParaRPr lang="en-GB" sz="900">
                        <a:effectLst/>
                        <a:latin typeface="Arial" panose="020B0604020202020204" pitchFamily="34" charset="0"/>
                        <a:ea typeface="Arial" panose="020B0604020202020204" pitchFamily="34" charset="0"/>
                      </a:endParaRPr>
                    </a:p>
                  </a:txBody>
                  <a:tcPr marL="42803" marR="42803" marT="0" marB="0"/>
                </a:tc>
                <a:extLst>
                  <a:ext uri="{0D108BD9-81ED-4DB2-BD59-A6C34878D82A}">
                    <a16:rowId xmlns:a16="http://schemas.microsoft.com/office/drawing/2014/main" val="3542819938"/>
                  </a:ext>
                </a:extLst>
              </a:tr>
              <a:tr h="717278">
                <a:tc>
                  <a:txBody>
                    <a:bodyPr/>
                    <a:lstStyle/>
                    <a:p>
                      <a:pPr>
                        <a:lnSpc>
                          <a:spcPct val="115000"/>
                        </a:lnSpc>
                      </a:pPr>
                      <a:r>
                        <a:rPr lang="en-GB" sz="900">
                          <a:effectLst/>
                        </a:rPr>
                        <a:t>Phenolphthalein indicator</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marL="21590">
                        <a:lnSpc>
                          <a:spcPct val="115000"/>
                        </a:lnSpc>
                      </a:pPr>
                      <a:r>
                        <a:rPr lang="en-GB" sz="900">
                          <a:effectLst/>
                        </a:rPr>
                        <a:t>Flammable</a:t>
                      </a:r>
                    </a:p>
                    <a:p>
                      <a:pPr marL="21590">
                        <a:lnSpc>
                          <a:spcPct val="115000"/>
                        </a:lnSpc>
                      </a:pPr>
                      <a:r>
                        <a:rPr lang="en-GB" sz="900">
                          <a:effectLst/>
                        </a:rPr>
                        <a:t>Irritant</a:t>
                      </a:r>
                    </a:p>
                    <a:p>
                      <a:pPr marL="21590">
                        <a:lnSpc>
                          <a:spcPct val="115000"/>
                        </a:lnSpc>
                      </a:pPr>
                      <a:r>
                        <a:rPr lang="en-GB" sz="900">
                          <a:effectLst/>
                        </a:rPr>
                        <a:t>Health (Carcinogen)</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marL="25400">
                        <a:lnSpc>
                          <a:spcPct val="115000"/>
                        </a:lnSpc>
                      </a:pPr>
                      <a:r>
                        <a:rPr lang="en-GB" sz="900">
                          <a:effectLst/>
                        </a:rPr>
                        <a:t>Less than 100cm</a:t>
                      </a:r>
                      <a:r>
                        <a:rPr lang="en-GB" sz="900" baseline="30000">
                          <a:effectLst/>
                        </a:rPr>
                        <a:t>3</a:t>
                      </a:r>
                      <a:endParaRPr lang="en-GB" sz="900">
                        <a:effectLst/>
                      </a:endParaRPr>
                    </a:p>
                    <a:p>
                      <a:pPr marL="25400">
                        <a:lnSpc>
                          <a:spcPct val="115000"/>
                        </a:lnSpc>
                      </a:pPr>
                      <a:r>
                        <a:rPr lang="en-GB" sz="900">
                          <a:effectLst/>
                        </a:rPr>
                        <a:t>No naked flames</a:t>
                      </a:r>
                    </a:p>
                    <a:p>
                      <a:pPr marL="25400">
                        <a:lnSpc>
                          <a:spcPct val="115000"/>
                        </a:lnSpc>
                      </a:pPr>
                      <a:r>
                        <a:rPr lang="en-GB" sz="900">
                          <a:effectLst/>
                        </a:rPr>
                        <a:t>Gloves, goggles</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2</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2</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2</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Wash hands</a:t>
                      </a:r>
                    </a:p>
                    <a:p>
                      <a:pPr>
                        <a:lnSpc>
                          <a:spcPct val="115000"/>
                        </a:lnSpc>
                      </a:pPr>
                      <a:r>
                        <a:rPr lang="en-GB" sz="900">
                          <a:effectLst/>
                        </a:rPr>
                        <a:t>Eye-wash station available</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dirty="0">
                          <a:effectLst/>
                        </a:rPr>
                        <a:t> </a:t>
                      </a:r>
                      <a:endParaRPr lang="en-GB" sz="900" dirty="0">
                        <a:effectLst/>
                        <a:latin typeface="Arial" panose="020B0604020202020204" pitchFamily="34" charset="0"/>
                        <a:ea typeface="Arial" panose="020B0604020202020204" pitchFamily="34" charset="0"/>
                      </a:endParaRPr>
                    </a:p>
                  </a:txBody>
                  <a:tcPr marL="42803" marR="42803" marT="0" marB="0"/>
                </a:tc>
                <a:extLst>
                  <a:ext uri="{0D108BD9-81ED-4DB2-BD59-A6C34878D82A}">
                    <a16:rowId xmlns:a16="http://schemas.microsoft.com/office/drawing/2014/main" val="1851361428"/>
                  </a:ext>
                </a:extLst>
              </a:tr>
              <a:tr h="558583">
                <a:tc>
                  <a:txBody>
                    <a:bodyPr/>
                    <a:lstStyle/>
                    <a:p>
                      <a:pPr>
                        <a:lnSpc>
                          <a:spcPct val="115000"/>
                        </a:lnSpc>
                      </a:pPr>
                      <a:r>
                        <a:rPr lang="en-GB" sz="900">
                          <a:effectLst/>
                        </a:rPr>
                        <a:t>Aspirin (200mg)</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marL="21590">
                        <a:lnSpc>
                          <a:spcPct val="115000"/>
                        </a:lnSpc>
                      </a:pPr>
                      <a:r>
                        <a:rPr lang="en-GB" sz="900">
                          <a:effectLst/>
                        </a:rPr>
                        <a:t>Harmful</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marL="25400">
                        <a:lnSpc>
                          <a:spcPct val="115000"/>
                        </a:lnSpc>
                      </a:pPr>
                      <a:r>
                        <a:rPr lang="en-GB" sz="900">
                          <a:effectLst/>
                        </a:rPr>
                        <a:t>Goggles, avoid dust – ventilation</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marL="25400">
                        <a:lnSpc>
                          <a:spcPct val="115000"/>
                        </a:lnSpc>
                      </a:pPr>
                      <a:r>
                        <a:rPr lang="en-GB" sz="900">
                          <a:effectLst/>
                        </a:rPr>
                        <a:t>1</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a:effectLst/>
                        </a:rPr>
                        <a:t>3</a:t>
                      </a:r>
                      <a:endParaRPr lang="en-GB" sz="90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dirty="0">
                          <a:effectLst/>
                        </a:rPr>
                        <a:t>3</a:t>
                      </a:r>
                      <a:endParaRPr lang="en-GB" sz="900" dirty="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dirty="0">
                          <a:effectLst/>
                        </a:rPr>
                        <a:t>Possible allergic reaction – staff to be made aware of use</a:t>
                      </a:r>
                      <a:endParaRPr lang="en-GB" sz="900" dirty="0">
                        <a:effectLst/>
                        <a:latin typeface="Arial" panose="020B0604020202020204" pitchFamily="34" charset="0"/>
                        <a:ea typeface="Arial" panose="020B0604020202020204" pitchFamily="34" charset="0"/>
                      </a:endParaRPr>
                    </a:p>
                  </a:txBody>
                  <a:tcPr marL="42803" marR="42803" marT="0" marB="0"/>
                </a:tc>
                <a:tc>
                  <a:txBody>
                    <a:bodyPr/>
                    <a:lstStyle/>
                    <a:p>
                      <a:pPr>
                        <a:lnSpc>
                          <a:spcPct val="115000"/>
                        </a:lnSpc>
                      </a:pPr>
                      <a:r>
                        <a:rPr lang="en-GB" sz="900" dirty="0">
                          <a:effectLst/>
                        </a:rPr>
                        <a:t> </a:t>
                      </a:r>
                      <a:endParaRPr lang="en-GB" sz="900" dirty="0">
                        <a:effectLst/>
                        <a:latin typeface="Arial" panose="020B0604020202020204" pitchFamily="34" charset="0"/>
                        <a:ea typeface="Arial" panose="020B0604020202020204" pitchFamily="34" charset="0"/>
                      </a:endParaRPr>
                    </a:p>
                  </a:txBody>
                  <a:tcPr marL="42803" marR="42803" marT="0" marB="0"/>
                </a:tc>
                <a:extLst>
                  <a:ext uri="{0D108BD9-81ED-4DB2-BD59-A6C34878D82A}">
                    <a16:rowId xmlns:a16="http://schemas.microsoft.com/office/drawing/2014/main" val="178512084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g2a118d7b111_0_52"/>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dirty="0"/>
              <a:t>Task: Individual risk assessment</a:t>
            </a:r>
            <a:endParaRPr sz="3400" dirty="0"/>
          </a:p>
        </p:txBody>
      </p:sp>
      <p:sp>
        <p:nvSpPr>
          <p:cNvPr id="662" name="Google Shape;662;g2a118d7b111_0_52"/>
          <p:cNvSpPr txBox="1">
            <a:spLocks noGrp="1"/>
          </p:cNvSpPr>
          <p:nvPr>
            <p:ph type="body" idx="3"/>
          </p:nvPr>
        </p:nvSpPr>
        <p:spPr>
          <a:xfrm>
            <a:off x="234000" y="949325"/>
            <a:ext cx="8106300" cy="1761900"/>
          </a:xfrm>
          <a:prstGeom prst="rect">
            <a:avLst/>
          </a:prstGeom>
          <a:noFill/>
          <a:ln>
            <a:noFill/>
          </a:ln>
        </p:spPr>
        <p:txBody>
          <a:bodyPr spcFirstLastPara="1" wrap="square" lIns="0" tIns="0" rIns="0" bIns="0" anchor="t" anchorCtr="0">
            <a:noAutofit/>
          </a:bodyPr>
          <a:lstStyle/>
          <a:p>
            <a:pPr marL="457200" lvl="0" indent="0" algn="l" rtl="0">
              <a:lnSpc>
                <a:spcPct val="100000"/>
              </a:lnSpc>
              <a:spcBef>
                <a:spcPts val="260"/>
              </a:spcBef>
              <a:spcAft>
                <a:spcPts val="0"/>
              </a:spcAft>
              <a:buSzPts val="1350"/>
              <a:buNone/>
            </a:pPr>
            <a:r>
              <a:rPr lang="en-GB" sz="1850" b="0" dirty="0"/>
              <a:t>Using the HSE five-point plan, complete an RA for our standardisation practical (standard operating procedure (SOP) 1).</a:t>
            </a:r>
            <a:endParaRPr dirty="0"/>
          </a:p>
          <a:p>
            <a:pPr marL="457200" lvl="0" indent="0" algn="l" rtl="0">
              <a:lnSpc>
                <a:spcPct val="100000"/>
              </a:lnSpc>
              <a:spcBef>
                <a:spcPts val="260"/>
              </a:spcBef>
              <a:spcAft>
                <a:spcPts val="0"/>
              </a:spcAft>
              <a:buSzPts val="1350"/>
              <a:buNone/>
            </a:pPr>
            <a:endParaRPr sz="1850" b="0" dirty="0"/>
          </a:p>
          <a:p>
            <a:pPr marL="457200" lvl="0" indent="0" algn="l" rtl="0">
              <a:lnSpc>
                <a:spcPct val="100000"/>
              </a:lnSpc>
              <a:spcBef>
                <a:spcPts val="260"/>
              </a:spcBef>
              <a:spcAft>
                <a:spcPts val="0"/>
              </a:spcAft>
              <a:buSzPts val="1350"/>
              <a:buNone/>
            </a:pPr>
            <a:r>
              <a:rPr lang="en-GB" sz="1850" b="0" dirty="0"/>
              <a:t>Read the method and identify hazards (chemical and physical). You can use SDS sheets for each chemical</a:t>
            </a:r>
            <a:endParaRPr dirty="0"/>
          </a:p>
          <a:p>
            <a:pPr marL="457200" lvl="0" indent="0" algn="l" rtl="0">
              <a:lnSpc>
                <a:spcPct val="100000"/>
              </a:lnSpc>
              <a:spcBef>
                <a:spcPts val="260"/>
              </a:spcBef>
              <a:spcAft>
                <a:spcPts val="0"/>
              </a:spcAft>
              <a:buSzPts val="1350"/>
              <a:buNone/>
            </a:pPr>
            <a:endParaRPr sz="1850" b="0" dirty="0"/>
          </a:p>
          <a:p>
            <a:pPr marL="457200" lvl="0" indent="0" algn="l" rtl="0">
              <a:lnSpc>
                <a:spcPct val="100000"/>
              </a:lnSpc>
              <a:spcBef>
                <a:spcPts val="260"/>
              </a:spcBef>
              <a:spcAft>
                <a:spcPts val="0"/>
              </a:spcAft>
              <a:buSzPts val="1350"/>
              <a:buNone/>
            </a:pPr>
            <a:r>
              <a:rPr lang="en-GB" sz="1850" b="0" dirty="0"/>
              <a:t>Ensure you mitigate any high-risk activities.</a:t>
            </a:r>
            <a:endParaRPr dirty="0"/>
          </a:p>
          <a:p>
            <a:pPr marL="457200" lvl="0" indent="0" algn="l" rtl="0">
              <a:lnSpc>
                <a:spcPct val="100000"/>
              </a:lnSpc>
              <a:spcBef>
                <a:spcPts val="260"/>
              </a:spcBef>
              <a:spcAft>
                <a:spcPts val="0"/>
              </a:spcAft>
              <a:buSzPts val="1350"/>
              <a:buNone/>
            </a:pPr>
            <a:endParaRPr sz="1850" b="0" dirty="0"/>
          </a:p>
          <a:p>
            <a:pPr marL="457200" lvl="0" indent="0" algn="l" rtl="0">
              <a:lnSpc>
                <a:spcPct val="100000"/>
              </a:lnSpc>
              <a:spcBef>
                <a:spcPts val="260"/>
              </a:spcBef>
              <a:spcAft>
                <a:spcPts val="0"/>
              </a:spcAft>
              <a:buSzPts val="1350"/>
              <a:buNone/>
            </a:pPr>
            <a:r>
              <a:rPr lang="en-GB" sz="1850" b="0" dirty="0"/>
              <a:t>Show the finished RA to your supervisor to sign off </a:t>
            </a:r>
            <a:r>
              <a:rPr lang="en-GB" sz="1850" b="0" u="sng" dirty="0"/>
              <a:t>before</a:t>
            </a:r>
            <a:r>
              <a:rPr lang="en-GB" sz="1850" b="0" dirty="0"/>
              <a:t> starting the practical work</a:t>
            </a:r>
            <a:r>
              <a:rPr lang="en-GB" sz="1850" dirty="0"/>
              <a:t>.</a:t>
            </a:r>
            <a:endParaRPr sz="1850" dirty="0"/>
          </a:p>
          <a:p>
            <a:pPr marL="0" lvl="0" indent="0" algn="l" rtl="0">
              <a:lnSpc>
                <a:spcPct val="118518"/>
              </a:lnSpc>
              <a:spcBef>
                <a:spcPts val="270"/>
              </a:spcBef>
              <a:spcAft>
                <a:spcPts val="0"/>
              </a:spcAft>
              <a:buClr>
                <a:schemeClr val="dk1"/>
              </a:buClr>
              <a:buSzPts val="1350"/>
              <a:buNone/>
            </a:pPr>
            <a:endParaRPr sz="1850" dirty="0"/>
          </a:p>
        </p:txBody>
      </p:sp>
      <p:sp>
        <p:nvSpPr>
          <p:cNvPr id="663" name="Google Shape;663;g2a118d7b111_0_52"/>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64" name="Google Shape;664;g2a118d7b111_0_52"/>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GB"/>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2b4342054ca_0_0"/>
          <p:cNvSpPr txBox="1">
            <a:spLocks noGrp="1"/>
          </p:cNvSpPr>
          <p:nvPr>
            <p:ph type="ctrTitle"/>
          </p:nvPr>
        </p:nvSpPr>
        <p:spPr>
          <a:xfrm>
            <a:off x="2447280" y="1455480"/>
            <a:ext cx="6408600" cy="160230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9000"/>
              <a:buFont typeface="Arial"/>
              <a:buNone/>
            </a:pPr>
            <a:r>
              <a:rPr lang="en-GB" sz="4100"/>
              <a:t>02 </a:t>
            </a:r>
            <a:endParaRPr sz="4100"/>
          </a:p>
          <a:p>
            <a:pPr marL="0" lvl="0" indent="0" algn="l" rtl="0">
              <a:lnSpc>
                <a:spcPct val="100000"/>
              </a:lnSpc>
              <a:spcBef>
                <a:spcPts val="0"/>
              </a:spcBef>
              <a:spcAft>
                <a:spcPts val="0"/>
              </a:spcAft>
              <a:buClr>
                <a:schemeClr val="dk1"/>
              </a:buClr>
              <a:buSzPts val="9000"/>
              <a:buFont typeface="Arial"/>
              <a:buNone/>
            </a:pPr>
            <a:r>
              <a:rPr lang="en-GB" sz="4100"/>
              <a:t>Titrations</a:t>
            </a:r>
            <a:endParaRPr sz="4100"/>
          </a:p>
        </p:txBody>
      </p:sp>
      <p:sp>
        <p:nvSpPr>
          <p:cNvPr id="671" name="Google Shape;671;g2b4342054ca_0_0"/>
          <p:cNvSpPr txBox="1">
            <a:spLocks noGrp="1"/>
          </p:cNvSpPr>
          <p:nvPr>
            <p:ph type="subTitle" idx="1"/>
          </p:nvPr>
        </p:nvSpPr>
        <p:spPr>
          <a:xfrm>
            <a:off x="2343145" y="3213900"/>
            <a:ext cx="6410100" cy="1602300"/>
          </a:xfrm>
          <a:prstGeom prst="rect">
            <a:avLst/>
          </a:prstGeom>
          <a:solidFill>
            <a:schemeClr val="dk1"/>
          </a:solidFill>
          <a:ln>
            <a:noFill/>
          </a:ln>
        </p:spPr>
        <p:txBody>
          <a:bodyPr spcFirstLastPara="1" wrap="square" lIns="144000" tIns="108000" rIns="0" bIns="0" anchor="ctr" anchorCtr="0">
            <a:normAutofit fontScale="85000" lnSpcReduction="10000"/>
          </a:bodyPr>
          <a:lstStyle/>
          <a:p>
            <a:pPr marL="0" lvl="0" indent="0" algn="l" rtl="0">
              <a:lnSpc>
                <a:spcPct val="100000"/>
              </a:lnSpc>
              <a:spcBef>
                <a:spcPts val="0"/>
              </a:spcBef>
              <a:spcAft>
                <a:spcPts val="0"/>
              </a:spcAft>
              <a:buClr>
                <a:schemeClr val="lt1"/>
              </a:buClr>
              <a:buSzPct val="167753"/>
              <a:buNone/>
            </a:pPr>
            <a:r>
              <a:rPr lang="en-GB" sz="2900" dirty="0"/>
              <a:t>Understand the process of acid-base titrations and calculate the concentration of an unknown sample that has been titrated against a known standard</a:t>
            </a:r>
            <a:endParaRPr sz="29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34A4B1-F759-C0E9-5122-7F97D0C691D5}"/>
              </a:ext>
            </a:extLst>
          </p:cNvPr>
          <p:cNvSpPr>
            <a:spLocks noGrp="1"/>
          </p:cNvSpPr>
          <p:nvPr>
            <p:ph type="title"/>
          </p:nvPr>
        </p:nvSpPr>
        <p:spPr/>
        <p:txBody>
          <a:bodyPr>
            <a:normAutofit fontScale="90000"/>
          </a:bodyPr>
          <a:lstStyle/>
          <a:p>
            <a:r>
              <a:rPr lang="en-US" sz="2800" dirty="0"/>
              <a:t>Starter </a:t>
            </a:r>
            <a:r>
              <a:rPr lang="en-US" sz="2800" dirty="0">
                <a:latin typeface="Arial" panose="020B0604020202020204" pitchFamily="34" charset="0"/>
                <a:cs typeface="Arial" panose="020B0604020202020204" pitchFamily="34" charset="0"/>
              </a:rPr>
              <a:t>–</a:t>
            </a:r>
            <a:r>
              <a:rPr lang="en-US" sz="2800" dirty="0"/>
              <a:t> Answer these questions</a:t>
            </a:r>
            <a:br>
              <a:rPr lang="en-US" sz="2800" dirty="0"/>
            </a:br>
            <a:endParaRPr lang="en-US" sz="2800" dirty="0"/>
          </a:p>
        </p:txBody>
      </p:sp>
      <p:sp>
        <p:nvSpPr>
          <p:cNvPr id="4" name="Text Placeholder 3">
            <a:extLst>
              <a:ext uri="{FF2B5EF4-FFF2-40B4-BE49-F238E27FC236}">
                <a16:creationId xmlns:a16="http://schemas.microsoft.com/office/drawing/2014/main" id="{37B7C2D6-D874-F6D4-4751-17A62BA80AA8}"/>
              </a:ext>
            </a:extLst>
          </p:cNvPr>
          <p:cNvSpPr>
            <a:spLocks noGrp="1"/>
          </p:cNvSpPr>
          <p:nvPr>
            <p:ph type="body" idx="1"/>
          </p:nvPr>
        </p:nvSpPr>
        <p:spPr/>
        <p:txBody>
          <a:bodyPr/>
          <a:lstStyle/>
          <a:p>
            <a:pPr marL="0" lvl="0" indent="0" algn="l" rtl="0">
              <a:lnSpc>
                <a:spcPct val="103703"/>
              </a:lnSpc>
              <a:spcBef>
                <a:spcPts val="0"/>
              </a:spcBef>
              <a:spcAft>
                <a:spcPts val="0"/>
              </a:spcAft>
              <a:buSzPts val="2700"/>
              <a:buNone/>
            </a:pPr>
            <a:r>
              <a:rPr lang="en-GB" sz="1800" dirty="0"/>
              <a:t>Question 1. Hydrochloric acid reacts with sodium hydroxide.</a:t>
            </a:r>
          </a:p>
          <a:p>
            <a:pPr marL="457200" lvl="0" indent="0" algn="l" rtl="0">
              <a:lnSpc>
                <a:spcPct val="103703"/>
              </a:lnSpc>
              <a:spcBef>
                <a:spcPts val="0"/>
              </a:spcBef>
              <a:spcAft>
                <a:spcPts val="0"/>
              </a:spcAft>
              <a:buSzPts val="2700"/>
              <a:buNone/>
            </a:pPr>
            <a:r>
              <a:rPr lang="en-GB" sz="1800" dirty="0"/>
              <a:t>a)	Identify the products.</a:t>
            </a:r>
          </a:p>
          <a:p>
            <a:pPr indent="0"/>
            <a:r>
              <a:rPr lang="en-GB" sz="1800" i="0" u="none" strike="noStrike" cap="none" dirty="0">
                <a:solidFill>
                  <a:srgbClr val="E51C41"/>
                </a:solidFill>
                <a:latin typeface="Arial"/>
                <a:ea typeface="Arial"/>
                <a:cs typeface="Arial"/>
                <a:sym typeface="Arial"/>
              </a:rPr>
              <a:t>	Sodium chloride and water</a:t>
            </a:r>
            <a:endParaRPr lang="en-GB" sz="1800" dirty="0"/>
          </a:p>
          <a:p>
            <a:pPr marL="457200" lvl="0" indent="0" algn="l" rtl="0">
              <a:lnSpc>
                <a:spcPct val="103703"/>
              </a:lnSpc>
              <a:spcBef>
                <a:spcPts val="0"/>
              </a:spcBef>
              <a:spcAft>
                <a:spcPts val="0"/>
              </a:spcAft>
              <a:buSzPts val="2700"/>
              <a:buNone/>
            </a:pPr>
            <a:r>
              <a:rPr lang="en-GB" sz="1800" dirty="0"/>
              <a:t>b)	Write a balanced equation for this reaction.</a:t>
            </a:r>
          </a:p>
          <a:p>
            <a:pPr marL="0" marR="0" lvl="0" indent="0" algn="l" rtl="0">
              <a:lnSpc>
                <a:spcPct val="100000"/>
              </a:lnSpc>
              <a:spcBef>
                <a:spcPts val="0"/>
              </a:spcBef>
              <a:spcAft>
                <a:spcPts val="0"/>
              </a:spcAft>
              <a:buClr>
                <a:srgbClr val="000000"/>
              </a:buClr>
              <a:buSzPts val="2400"/>
              <a:buFont typeface="Arial"/>
              <a:buNone/>
            </a:pPr>
            <a:r>
              <a:rPr lang="en-GB" sz="1800" i="0" u="none" strike="noStrike" cap="none" dirty="0">
                <a:solidFill>
                  <a:srgbClr val="E51C41"/>
                </a:solidFill>
                <a:latin typeface="Arial"/>
                <a:ea typeface="Arial"/>
                <a:cs typeface="Arial"/>
                <a:sym typeface="Arial"/>
              </a:rPr>
              <a:t>	NaOH</a:t>
            </a:r>
            <a:r>
              <a:rPr lang="en-GB" sz="1800" i="0" u="none" strike="noStrike" cap="none" baseline="-25000" dirty="0">
                <a:solidFill>
                  <a:srgbClr val="E51C41"/>
                </a:solidFill>
                <a:latin typeface="Arial"/>
                <a:ea typeface="Arial"/>
                <a:cs typeface="Arial"/>
                <a:sym typeface="Arial"/>
              </a:rPr>
              <a:t>(</a:t>
            </a:r>
            <a:r>
              <a:rPr lang="en-GB" sz="1800" i="0" u="none" strike="noStrike" cap="none" baseline="-25000" dirty="0" err="1">
                <a:solidFill>
                  <a:srgbClr val="E51C41"/>
                </a:solidFill>
                <a:latin typeface="Arial"/>
                <a:ea typeface="Arial"/>
                <a:cs typeface="Arial"/>
                <a:sym typeface="Arial"/>
              </a:rPr>
              <a:t>aq</a:t>
            </a:r>
            <a:r>
              <a:rPr lang="en-GB" sz="1800" i="0" u="none" strike="noStrike" cap="none" baseline="-25000" dirty="0">
                <a:solidFill>
                  <a:srgbClr val="E51C41"/>
                </a:solidFill>
                <a:latin typeface="Arial"/>
                <a:ea typeface="Arial"/>
                <a:cs typeface="Arial"/>
                <a:sym typeface="Arial"/>
              </a:rPr>
              <a:t>)</a:t>
            </a:r>
            <a:r>
              <a:rPr lang="en-GB" sz="1800" i="0" u="none" strike="noStrike" cap="none" dirty="0">
                <a:solidFill>
                  <a:srgbClr val="E51C41"/>
                </a:solidFill>
                <a:latin typeface="Arial"/>
                <a:ea typeface="Arial"/>
                <a:cs typeface="Arial"/>
                <a:sym typeface="Arial"/>
              </a:rPr>
              <a:t> + HCl</a:t>
            </a:r>
            <a:r>
              <a:rPr lang="en-GB" sz="1800" i="0" u="none" strike="noStrike" cap="none" baseline="-25000" dirty="0">
                <a:solidFill>
                  <a:srgbClr val="E51C41"/>
                </a:solidFill>
                <a:latin typeface="Arial"/>
                <a:ea typeface="Arial"/>
                <a:cs typeface="Arial"/>
                <a:sym typeface="Arial"/>
              </a:rPr>
              <a:t>(</a:t>
            </a:r>
            <a:r>
              <a:rPr lang="en-GB" sz="1800" i="0" u="none" strike="noStrike" cap="none" baseline="-25000" dirty="0" err="1">
                <a:solidFill>
                  <a:srgbClr val="E51C41"/>
                </a:solidFill>
                <a:latin typeface="Arial"/>
                <a:ea typeface="Arial"/>
                <a:cs typeface="Arial"/>
                <a:sym typeface="Arial"/>
              </a:rPr>
              <a:t>aq</a:t>
            </a:r>
            <a:r>
              <a:rPr lang="en-GB" sz="1800" i="0" u="none" strike="noStrike" cap="none" baseline="-25000" dirty="0">
                <a:solidFill>
                  <a:srgbClr val="E51C41"/>
                </a:solidFill>
                <a:latin typeface="Arial"/>
                <a:ea typeface="Arial"/>
                <a:cs typeface="Arial"/>
                <a:sym typeface="Arial"/>
              </a:rPr>
              <a:t>)</a:t>
            </a:r>
            <a:r>
              <a:rPr lang="en-GB" sz="1800" dirty="0">
                <a:solidFill>
                  <a:srgbClr val="E51C41"/>
                </a:solidFill>
              </a:rPr>
              <a:t>              </a:t>
            </a:r>
            <a:r>
              <a:rPr lang="en-GB" sz="1800" i="0" u="none" strike="noStrike" cap="none" dirty="0">
                <a:solidFill>
                  <a:srgbClr val="E51C41"/>
                </a:solidFill>
                <a:latin typeface="Arial"/>
                <a:ea typeface="Arial"/>
                <a:cs typeface="Arial"/>
                <a:sym typeface="Arial"/>
              </a:rPr>
              <a:t>NaCl</a:t>
            </a:r>
            <a:r>
              <a:rPr lang="en-GB" sz="1800" i="0" u="none" strike="noStrike" cap="none" baseline="-25000" dirty="0">
                <a:solidFill>
                  <a:srgbClr val="E51C41"/>
                </a:solidFill>
                <a:latin typeface="Arial"/>
                <a:ea typeface="Arial"/>
                <a:cs typeface="Arial"/>
                <a:sym typeface="Arial"/>
              </a:rPr>
              <a:t>(</a:t>
            </a:r>
            <a:r>
              <a:rPr lang="en-GB" sz="1800" i="0" u="none" strike="noStrike" cap="none" baseline="-25000" dirty="0" err="1">
                <a:solidFill>
                  <a:srgbClr val="E51C41"/>
                </a:solidFill>
                <a:latin typeface="Arial"/>
                <a:ea typeface="Arial"/>
                <a:cs typeface="Arial"/>
                <a:sym typeface="Arial"/>
              </a:rPr>
              <a:t>aq</a:t>
            </a:r>
            <a:r>
              <a:rPr lang="en-GB" sz="1800" i="0" u="none" strike="noStrike" cap="none" baseline="-25000" dirty="0">
                <a:solidFill>
                  <a:srgbClr val="E51C41"/>
                </a:solidFill>
                <a:latin typeface="Arial"/>
                <a:ea typeface="Arial"/>
                <a:cs typeface="Arial"/>
                <a:sym typeface="Arial"/>
              </a:rPr>
              <a:t>)</a:t>
            </a:r>
            <a:r>
              <a:rPr lang="en-GB" sz="1800" i="0" u="none" strike="noStrike" cap="none" dirty="0">
                <a:solidFill>
                  <a:srgbClr val="E51C41"/>
                </a:solidFill>
                <a:latin typeface="Arial"/>
                <a:ea typeface="Arial"/>
                <a:cs typeface="Arial"/>
                <a:sym typeface="Arial"/>
              </a:rPr>
              <a:t> + H</a:t>
            </a:r>
            <a:r>
              <a:rPr lang="en-GB" sz="1800" i="0" u="none" strike="noStrike" cap="none" baseline="-25000" dirty="0">
                <a:solidFill>
                  <a:srgbClr val="E51C41"/>
                </a:solidFill>
                <a:latin typeface="Arial"/>
                <a:ea typeface="Arial"/>
                <a:cs typeface="Arial"/>
                <a:sym typeface="Arial"/>
              </a:rPr>
              <a:t>2</a:t>
            </a:r>
            <a:r>
              <a:rPr lang="en-GB" sz="1800" i="0" u="none" strike="noStrike" cap="none" dirty="0">
                <a:solidFill>
                  <a:srgbClr val="E51C41"/>
                </a:solidFill>
                <a:latin typeface="Arial"/>
                <a:ea typeface="Arial"/>
                <a:cs typeface="Arial"/>
                <a:sym typeface="Arial"/>
              </a:rPr>
              <a:t>O</a:t>
            </a:r>
            <a:r>
              <a:rPr lang="en-GB" sz="1800" i="0" u="none" strike="noStrike" cap="none" baseline="-25000" dirty="0">
                <a:solidFill>
                  <a:srgbClr val="E51C41"/>
                </a:solidFill>
                <a:latin typeface="Arial"/>
                <a:ea typeface="Arial"/>
                <a:cs typeface="Arial"/>
                <a:sym typeface="Arial"/>
              </a:rPr>
              <a:t>(l)</a:t>
            </a:r>
            <a:endParaRPr lang="en-GB" sz="1800" i="0" u="none" strike="noStrike" cap="none" dirty="0">
              <a:solidFill>
                <a:srgbClr val="E51C4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lang="en-GB" sz="1800" i="0" u="none" strike="noStrike" cap="none" dirty="0">
              <a:solidFill>
                <a:srgbClr val="E51C41"/>
              </a:solidFill>
              <a:latin typeface="Arial"/>
              <a:ea typeface="Arial"/>
              <a:cs typeface="Arial"/>
              <a:sym typeface="Arial"/>
            </a:endParaRPr>
          </a:p>
          <a:p>
            <a:pPr marL="0" lvl="0" indent="0" algn="l" rtl="0">
              <a:lnSpc>
                <a:spcPct val="103703"/>
              </a:lnSpc>
              <a:spcBef>
                <a:spcPts val="0"/>
              </a:spcBef>
              <a:spcAft>
                <a:spcPts val="0"/>
              </a:spcAft>
              <a:buSzPts val="2700"/>
              <a:buNone/>
            </a:pPr>
            <a:r>
              <a:rPr lang="en-GB" sz="1800" dirty="0"/>
              <a:t>Question 2. If 1.1g of sodium hydroxide is dissolved in 250cm</a:t>
            </a:r>
            <a:r>
              <a:rPr lang="en-GB" sz="1800" baseline="30000" dirty="0"/>
              <a:t>3</a:t>
            </a:r>
            <a:r>
              <a:rPr lang="en-GB" sz="1800" dirty="0"/>
              <a:t> of water,</a:t>
            </a:r>
          </a:p>
          <a:p>
            <a:pPr marL="457200" lvl="0" indent="0" algn="l" rtl="0">
              <a:lnSpc>
                <a:spcPct val="103703"/>
              </a:lnSpc>
              <a:spcBef>
                <a:spcPts val="0"/>
              </a:spcBef>
              <a:spcAft>
                <a:spcPts val="0"/>
              </a:spcAft>
              <a:buSzPts val="2700"/>
              <a:buNone/>
            </a:pPr>
            <a:r>
              <a:rPr lang="en-GB" sz="1800" dirty="0"/>
              <a:t>a)	what is the relative formula mass of sodium hydroxide?</a:t>
            </a:r>
          </a:p>
          <a:p>
            <a:pPr marL="457200" marR="0" lvl="0" indent="0" algn="l" rtl="0">
              <a:lnSpc>
                <a:spcPct val="103703"/>
              </a:lnSpc>
              <a:spcBef>
                <a:spcPts val="0"/>
              </a:spcBef>
              <a:spcAft>
                <a:spcPts val="0"/>
              </a:spcAft>
              <a:buClr>
                <a:schemeClr val="dk1"/>
              </a:buClr>
              <a:buSzPts val="1100"/>
              <a:buFont typeface="Arial"/>
              <a:buNone/>
            </a:pPr>
            <a:r>
              <a:rPr lang="en-GB" sz="1800" i="0" u="none" strike="noStrike" cap="none" dirty="0">
                <a:solidFill>
                  <a:srgbClr val="E51C41"/>
                </a:solidFill>
                <a:latin typeface="Arial"/>
                <a:ea typeface="Arial"/>
                <a:cs typeface="Arial"/>
                <a:sym typeface="Arial"/>
              </a:rPr>
              <a:t>	23 + 1 + 16 = 40gmol</a:t>
            </a:r>
            <a:r>
              <a:rPr lang="en-GB" sz="1800" i="0" u="none" strike="noStrike" cap="none" baseline="30000" dirty="0">
                <a:solidFill>
                  <a:srgbClr val="E51C41"/>
                </a:solidFill>
                <a:latin typeface="Arial"/>
                <a:ea typeface="Arial"/>
                <a:cs typeface="Arial"/>
                <a:sym typeface="Arial"/>
              </a:rPr>
              <a:t>-1</a:t>
            </a:r>
          </a:p>
          <a:p>
            <a:pPr marL="457200" lvl="0" indent="0" algn="l" rtl="0">
              <a:lnSpc>
                <a:spcPct val="103703"/>
              </a:lnSpc>
              <a:spcBef>
                <a:spcPts val="0"/>
              </a:spcBef>
              <a:spcAft>
                <a:spcPts val="0"/>
              </a:spcAft>
              <a:buSzPts val="2700"/>
              <a:buNone/>
            </a:pPr>
            <a:r>
              <a:rPr lang="en-GB" sz="1800" dirty="0"/>
              <a:t>b)	what is the concentration of the solution of sodium hydroxide?</a:t>
            </a:r>
          </a:p>
          <a:p>
            <a:pPr indent="0"/>
            <a:r>
              <a:rPr lang="en-GB" sz="1800" i="0" u="none" strike="noStrike" cap="none" dirty="0">
                <a:solidFill>
                  <a:srgbClr val="E51C41"/>
                </a:solidFill>
                <a:latin typeface="Arial"/>
                <a:ea typeface="Arial"/>
                <a:cs typeface="Arial"/>
                <a:sym typeface="Arial"/>
              </a:rPr>
              <a:t>	n = m/Mr = 1.1/40 = 0.028mol   </a:t>
            </a:r>
          </a:p>
          <a:p>
            <a:pPr indent="0"/>
            <a:r>
              <a:rPr lang="en-GB" sz="1800" i="0" u="none" strike="noStrike" cap="none" dirty="0">
                <a:solidFill>
                  <a:srgbClr val="E51C41"/>
                </a:solidFill>
                <a:latin typeface="Arial"/>
                <a:ea typeface="Arial"/>
                <a:cs typeface="Arial"/>
                <a:sym typeface="Arial"/>
              </a:rPr>
              <a:t>	C = n/V x 1,000 = 0.028/250 x 1,000 = 0.112gmol</a:t>
            </a:r>
            <a:r>
              <a:rPr lang="en-GB" sz="1800" i="0" u="none" strike="noStrike" cap="none" baseline="30000" dirty="0">
                <a:solidFill>
                  <a:srgbClr val="E51C41"/>
                </a:solidFill>
                <a:latin typeface="Arial"/>
                <a:ea typeface="Arial"/>
                <a:cs typeface="Arial"/>
                <a:sym typeface="Arial"/>
              </a:rPr>
              <a:t>-1</a:t>
            </a:r>
          </a:p>
          <a:p>
            <a:pPr marL="457200" lvl="0" indent="0" algn="l" rtl="0">
              <a:lnSpc>
                <a:spcPct val="103703"/>
              </a:lnSpc>
              <a:spcBef>
                <a:spcPts val="0"/>
              </a:spcBef>
              <a:spcAft>
                <a:spcPts val="0"/>
              </a:spcAft>
              <a:buSzPts val="2700"/>
              <a:buNone/>
            </a:pPr>
            <a:endParaRPr lang="en-GB" sz="2000" dirty="0"/>
          </a:p>
        </p:txBody>
      </p:sp>
      <p:cxnSp>
        <p:nvCxnSpPr>
          <p:cNvPr id="7" name="Straight Arrow Connector 6">
            <a:extLst>
              <a:ext uri="{FF2B5EF4-FFF2-40B4-BE49-F238E27FC236}">
                <a16:creationId xmlns:a16="http://schemas.microsoft.com/office/drawing/2014/main" id="{8855B540-7F8D-6E2A-F90F-AA12D0E4A4B6}"/>
              </a:ext>
              <a:ext uri="{C183D7F6-B498-43B3-948B-1728B52AA6E4}">
                <adec:decorative xmlns:adec="http://schemas.microsoft.com/office/drawing/2017/decorative" val="1"/>
              </a:ext>
            </a:extLst>
          </p:cNvPr>
          <p:cNvCxnSpPr/>
          <p:nvPr/>
        </p:nvCxnSpPr>
        <p:spPr>
          <a:xfrm>
            <a:off x="3028335" y="2241755"/>
            <a:ext cx="717755"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5" name="Google Shape;692;g2b4342054ca_0_18">
            <a:extLst>
              <a:ext uri="{FF2B5EF4-FFF2-40B4-BE49-F238E27FC236}">
                <a16:creationId xmlns:a16="http://schemas.microsoft.com/office/drawing/2014/main" id="{F88FB8B1-F86A-0B56-09A9-5B12FF850C33}"/>
              </a:ext>
            </a:extLst>
          </p:cNvPr>
          <p:cNvSpPr txBox="1">
            <a:spLocks noGrp="1"/>
          </p:cNvSpPr>
          <p:nvPr>
            <p:ph type="ftr" idx="11"/>
          </p:nvPr>
        </p:nvSpPr>
        <p:spPr>
          <a:xfrm>
            <a:off x="270076" y="4769018"/>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2" name="Slide Number Placeholder 1">
            <a:extLst>
              <a:ext uri="{FF2B5EF4-FFF2-40B4-BE49-F238E27FC236}">
                <a16:creationId xmlns:a16="http://schemas.microsoft.com/office/drawing/2014/main" id="{437B8E4A-4A35-B3DC-0BA2-297FD85A5A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16</a:t>
            </a:fld>
            <a:endParaRPr lang="en-GB"/>
          </a:p>
        </p:txBody>
      </p:sp>
    </p:spTree>
    <p:extLst>
      <p:ext uri="{BB962C8B-B14F-4D97-AF65-F5344CB8AC3E}">
        <p14:creationId xmlns:p14="http://schemas.microsoft.com/office/powerpoint/2010/main" val="312316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34A4B1-F759-C0E9-5122-7F97D0C691D5}"/>
              </a:ext>
            </a:extLst>
          </p:cNvPr>
          <p:cNvSpPr>
            <a:spLocks noGrp="1"/>
          </p:cNvSpPr>
          <p:nvPr>
            <p:ph type="title"/>
          </p:nvPr>
        </p:nvSpPr>
        <p:spPr/>
        <p:txBody>
          <a:bodyPr>
            <a:normAutofit fontScale="90000"/>
          </a:bodyPr>
          <a:lstStyle/>
          <a:p>
            <a:r>
              <a:rPr lang="en-US" sz="2800" dirty="0"/>
              <a:t>Starter </a:t>
            </a:r>
            <a:r>
              <a:rPr lang="en-US" sz="2800" dirty="0">
                <a:latin typeface="Arial" panose="020B0604020202020204" pitchFamily="34" charset="0"/>
                <a:cs typeface="Arial" panose="020B0604020202020204" pitchFamily="34" charset="0"/>
              </a:rPr>
              <a:t>–</a:t>
            </a:r>
            <a:r>
              <a:rPr lang="en-US" sz="2800" dirty="0"/>
              <a:t> Extension</a:t>
            </a:r>
            <a:br>
              <a:rPr lang="en-US" sz="2800" dirty="0"/>
            </a:br>
            <a:endParaRPr lang="en-US" sz="2800" dirty="0"/>
          </a:p>
        </p:txBody>
      </p:sp>
      <p:sp>
        <p:nvSpPr>
          <p:cNvPr id="4" name="Text Placeholder 3">
            <a:extLst>
              <a:ext uri="{FF2B5EF4-FFF2-40B4-BE49-F238E27FC236}">
                <a16:creationId xmlns:a16="http://schemas.microsoft.com/office/drawing/2014/main" id="{37B7C2D6-D874-F6D4-4751-17A62BA80AA8}"/>
              </a:ext>
            </a:extLst>
          </p:cNvPr>
          <p:cNvSpPr>
            <a:spLocks noGrp="1"/>
          </p:cNvSpPr>
          <p:nvPr>
            <p:ph type="body" idx="1"/>
          </p:nvPr>
        </p:nvSpPr>
        <p:spPr/>
        <p:txBody>
          <a:bodyPr/>
          <a:lstStyle/>
          <a:p>
            <a:pPr marL="0" indent="0"/>
            <a:r>
              <a:rPr lang="en-GB" sz="1800" dirty="0"/>
              <a:t>If 0.0123 moles of sodium carbonate (Na</a:t>
            </a:r>
            <a:r>
              <a:rPr lang="en-GB" sz="1800" baseline="-25000" dirty="0"/>
              <a:t>2</a:t>
            </a:r>
            <a:r>
              <a:rPr lang="en-GB" sz="1800" dirty="0"/>
              <a:t>CO</a:t>
            </a:r>
            <a:r>
              <a:rPr lang="en-GB" sz="1800" baseline="-25000" dirty="0"/>
              <a:t>3</a:t>
            </a:r>
            <a:r>
              <a:rPr lang="en-GB" sz="1800" dirty="0"/>
              <a:t>) is dissolved in 250cm</a:t>
            </a:r>
            <a:r>
              <a:rPr lang="en-GB" sz="1800" baseline="30000" dirty="0"/>
              <a:t>3</a:t>
            </a:r>
            <a:r>
              <a:rPr lang="en-GB" sz="1800" dirty="0"/>
              <a:t> of water,</a:t>
            </a:r>
          </a:p>
          <a:p>
            <a:pPr marL="0" lvl="0" indent="0" algn="l" rtl="0">
              <a:lnSpc>
                <a:spcPct val="103703"/>
              </a:lnSpc>
              <a:spcBef>
                <a:spcPts val="0"/>
              </a:spcBef>
              <a:spcAft>
                <a:spcPts val="0"/>
              </a:spcAft>
              <a:buSzPts val="2700"/>
              <a:buNone/>
            </a:pPr>
            <a:endParaRPr lang="en-GB" sz="1800" dirty="0"/>
          </a:p>
          <a:p>
            <a:pPr lvl="0" indent="0"/>
            <a:r>
              <a:rPr lang="en-GB" sz="1800" dirty="0"/>
              <a:t>a)	what is the concentration?</a:t>
            </a:r>
          </a:p>
          <a:p>
            <a:pPr lvl="0" indent="0"/>
            <a:r>
              <a:rPr lang="en-GB" sz="1800" dirty="0">
                <a:solidFill>
                  <a:srgbClr val="E51C41"/>
                </a:solidFill>
              </a:rPr>
              <a:t>	C = n/V x 1000 = 0.0123/250 x 1000 = 0.0492gmol</a:t>
            </a:r>
            <a:r>
              <a:rPr lang="en-GB" sz="1800" baseline="30000" dirty="0">
                <a:solidFill>
                  <a:srgbClr val="E51C41"/>
                </a:solidFill>
              </a:rPr>
              <a:t>-1</a:t>
            </a:r>
            <a:endParaRPr lang="en-GB" sz="1800" dirty="0"/>
          </a:p>
          <a:p>
            <a:pPr lvl="0" indent="0"/>
            <a:endParaRPr lang="en-GB" sz="1800" dirty="0"/>
          </a:p>
          <a:p>
            <a:pPr lvl="0" indent="0"/>
            <a:r>
              <a:rPr lang="en-GB" sz="1800" dirty="0"/>
              <a:t>b)	what mass of sodium carbonate is needed to make this solution?</a:t>
            </a:r>
          </a:p>
          <a:p>
            <a:pPr marL="0" lvl="0" indent="0">
              <a:lnSpc>
                <a:spcPct val="100000"/>
              </a:lnSpc>
              <a:buClr>
                <a:srgbClr val="000000"/>
              </a:buClr>
              <a:buSzPts val="2400"/>
            </a:pPr>
            <a:r>
              <a:rPr lang="en-GB" sz="1800" dirty="0">
                <a:solidFill>
                  <a:srgbClr val="E51C41"/>
                </a:solidFill>
              </a:rPr>
              <a:t>	Mr = (23 x 2) + 12 + (3 x 16) = 106gmol</a:t>
            </a:r>
            <a:r>
              <a:rPr lang="en-GB" sz="1800" baseline="30000" dirty="0">
                <a:solidFill>
                  <a:srgbClr val="E51C41"/>
                </a:solidFill>
              </a:rPr>
              <a:t>-1</a:t>
            </a:r>
            <a:r>
              <a:rPr lang="en-GB" sz="1800" dirty="0">
                <a:solidFill>
                  <a:srgbClr val="E51C41"/>
                </a:solidFill>
              </a:rPr>
              <a:t>  </a:t>
            </a:r>
          </a:p>
          <a:p>
            <a:pPr marL="0" lvl="0" indent="0">
              <a:lnSpc>
                <a:spcPct val="100000"/>
              </a:lnSpc>
              <a:buClr>
                <a:srgbClr val="000000"/>
              </a:buClr>
              <a:buSzPts val="2400"/>
            </a:pPr>
            <a:r>
              <a:rPr lang="en-GB" sz="1800" dirty="0">
                <a:solidFill>
                  <a:srgbClr val="E51C41"/>
                </a:solidFill>
              </a:rPr>
              <a:t>	m = n x Mr = 0.0123 x 106 = 1.304g</a:t>
            </a:r>
            <a:endParaRPr lang="en-GB" sz="1800" i="0" u="none" strike="noStrike" cap="none" dirty="0">
              <a:solidFill>
                <a:srgbClr val="E51C41"/>
              </a:solidFill>
              <a:sym typeface="Arial"/>
            </a:endParaRPr>
          </a:p>
          <a:p>
            <a:pPr marL="457200" lvl="0" indent="0" algn="l" rtl="0">
              <a:lnSpc>
                <a:spcPct val="103703"/>
              </a:lnSpc>
              <a:spcBef>
                <a:spcPts val="0"/>
              </a:spcBef>
              <a:spcAft>
                <a:spcPts val="0"/>
              </a:spcAft>
              <a:buSzPts val="2700"/>
              <a:buNone/>
            </a:pPr>
            <a:endParaRPr lang="en-GB" sz="2000" dirty="0"/>
          </a:p>
        </p:txBody>
      </p:sp>
      <p:sp>
        <p:nvSpPr>
          <p:cNvPr id="5" name="Google Shape;692;g2b4342054ca_0_18">
            <a:extLst>
              <a:ext uri="{FF2B5EF4-FFF2-40B4-BE49-F238E27FC236}">
                <a16:creationId xmlns:a16="http://schemas.microsoft.com/office/drawing/2014/main" id="{F88FB8B1-F86A-0B56-09A9-5B12FF850C33}"/>
              </a:ext>
            </a:extLst>
          </p:cNvPr>
          <p:cNvSpPr txBox="1">
            <a:spLocks noGrp="1"/>
          </p:cNvSpPr>
          <p:nvPr>
            <p:ph type="ftr" idx="11"/>
          </p:nvPr>
        </p:nvSpPr>
        <p:spPr>
          <a:xfrm>
            <a:off x="270076" y="4769018"/>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2" name="Slide Number Placeholder 1">
            <a:extLst>
              <a:ext uri="{FF2B5EF4-FFF2-40B4-BE49-F238E27FC236}">
                <a16:creationId xmlns:a16="http://schemas.microsoft.com/office/drawing/2014/main" id="{437B8E4A-4A35-B3DC-0BA2-297FD85A5AC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17</a:t>
            </a:fld>
            <a:endParaRPr lang="en-GB"/>
          </a:p>
        </p:txBody>
      </p:sp>
    </p:spTree>
    <p:extLst>
      <p:ext uri="{BB962C8B-B14F-4D97-AF65-F5344CB8AC3E}">
        <p14:creationId xmlns:p14="http://schemas.microsoft.com/office/powerpoint/2010/main" val="306607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A8AC2B-8C08-CE8E-DB28-B837448EF508}"/>
              </a:ext>
            </a:extLst>
          </p:cNvPr>
          <p:cNvSpPr>
            <a:spLocks noGrp="1"/>
          </p:cNvSpPr>
          <p:nvPr>
            <p:ph type="title"/>
          </p:nvPr>
        </p:nvSpPr>
        <p:spPr/>
        <p:txBody>
          <a:bodyPr/>
          <a:lstStyle/>
          <a:p>
            <a:r>
              <a:rPr lang="en-US" dirty="0"/>
              <a:t> Acid-base titration demonstration</a:t>
            </a:r>
          </a:p>
        </p:txBody>
      </p:sp>
      <p:sp>
        <p:nvSpPr>
          <p:cNvPr id="4" name="Text Placeholder 3">
            <a:extLst>
              <a:ext uri="{FF2B5EF4-FFF2-40B4-BE49-F238E27FC236}">
                <a16:creationId xmlns:a16="http://schemas.microsoft.com/office/drawing/2014/main" id="{480DEA80-05EE-425D-2756-C2925109CCC3}"/>
              </a:ext>
            </a:extLst>
          </p:cNvPr>
          <p:cNvSpPr>
            <a:spLocks noGrp="1"/>
          </p:cNvSpPr>
          <p:nvPr>
            <p:ph type="body" idx="1"/>
          </p:nvPr>
        </p:nvSpPr>
        <p:spPr/>
        <p:txBody>
          <a:bodyPr/>
          <a:lstStyle/>
          <a:p>
            <a:r>
              <a:rPr lang="en-US" sz="1600" dirty="0"/>
              <a:t>Collect the relevant required PPE</a:t>
            </a:r>
          </a:p>
          <a:p>
            <a:endParaRPr lang="en-US" sz="1600" dirty="0"/>
          </a:p>
          <a:p>
            <a:r>
              <a:rPr lang="en-GB" sz="1600" dirty="0">
                <a:solidFill>
                  <a:schemeClr val="accent6"/>
                </a:solidFill>
              </a:rPr>
              <a:t>Watch the demonstration and:</a:t>
            </a:r>
          </a:p>
          <a:p>
            <a:r>
              <a:rPr lang="en-GB" sz="1600" dirty="0">
                <a:solidFill>
                  <a:schemeClr val="accent6"/>
                </a:solidFill>
              </a:rPr>
              <a:t> </a:t>
            </a:r>
          </a:p>
          <a:p>
            <a:pPr marL="741600" lvl="1" indent="-285750">
              <a:buFont typeface="Arial" panose="020B0604020202020204" pitchFamily="34" charset="0"/>
              <a:buChar char="•"/>
            </a:pPr>
            <a:r>
              <a:rPr lang="en-GB" sz="1600" dirty="0">
                <a:solidFill>
                  <a:schemeClr val="accent6"/>
                </a:solidFill>
              </a:rPr>
              <a:t>note the order of each step and why they happen</a:t>
            </a:r>
            <a:endParaRPr lang="en-US" sz="1600" dirty="0">
              <a:solidFill>
                <a:schemeClr val="accent6"/>
              </a:solidFill>
            </a:endParaRPr>
          </a:p>
          <a:p>
            <a:pPr marL="741600" lvl="1" indent="-285750">
              <a:buFont typeface="Arial" panose="020B0604020202020204" pitchFamily="34" charset="0"/>
              <a:buChar char="•"/>
            </a:pPr>
            <a:r>
              <a:rPr lang="en-US" sz="1600" dirty="0">
                <a:solidFill>
                  <a:schemeClr val="accent6"/>
                </a:solidFill>
              </a:rPr>
              <a:t>ask questions to clarify each stage.</a:t>
            </a:r>
          </a:p>
        </p:txBody>
      </p:sp>
      <p:sp>
        <p:nvSpPr>
          <p:cNvPr id="5" name="Google Shape;890;g2b4342054ca_0_1199">
            <a:extLst>
              <a:ext uri="{FF2B5EF4-FFF2-40B4-BE49-F238E27FC236}">
                <a16:creationId xmlns:a16="http://schemas.microsoft.com/office/drawing/2014/main" id="{51571D4E-7860-5376-96E5-753C55DFF3B5}"/>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2" name="Slide Number Placeholder 1">
            <a:extLst>
              <a:ext uri="{FF2B5EF4-FFF2-40B4-BE49-F238E27FC236}">
                <a16:creationId xmlns:a16="http://schemas.microsoft.com/office/drawing/2014/main" id="{721C2A8E-0190-89C0-E71B-09AE22299C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18</a:t>
            </a:fld>
            <a:endParaRPr lang="en-GB"/>
          </a:p>
        </p:txBody>
      </p:sp>
    </p:spTree>
    <p:extLst>
      <p:ext uri="{BB962C8B-B14F-4D97-AF65-F5344CB8AC3E}">
        <p14:creationId xmlns:p14="http://schemas.microsoft.com/office/powerpoint/2010/main" val="2119154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g2b4342054ca_0_35"/>
          <p:cNvSpPr txBox="1">
            <a:spLocks noGrp="1"/>
          </p:cNvSpPr>
          <p:nvPr>
            <p:ph type="title"/>
          </p:nvPr>
        </p:nvSpPr>
        <p:spPr>
          <a:xfrm>
            <a:off x="137338" y="268300"/>
            <a:ext cx="8437500" cy="6993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66666"/>
              <a:buFont typeface="Arial"/>
              <a:buNone/>
            </a:pPr>
            <a:r>
              <a:rPr lang="en-GB" sz="3000" dirty="0"/>
              <a:t>Steps to a titration</a:t>
            </a:r>
            <a:endParaRPr sz="3000" dirty="0"/>
          </a:p>
          <a:p>
            <a:pPr marL="0" lvl="0" indent="0" algn="l" rtl="0">
              <a:lnSpc>
                <a:spcPct val="100000"/>
              </a:lnSpc>
              <a:spcBef>
                <a:spcPts val="0"/>
              </a:spcBef>
              <a:spcAft>
                <a:spcPts val="0"/>
              </a:spcAft>
              <a:buClr>
                <a:schemeClr val="dk1"/>
              </a:buClr>
              <a:buSzPct val="66666"/>
              <a:buFont typeface="Arial"/>
              <a:buNone/>
            </a:pPr>
            <a:endParaRPr sz="3000" dirty="0"/>
          </a:p>
          <a:p>
            <a:pPr marL="457200" lvl="0" indent="-381025" algn="l" rtl="0">
              <a:lnSpc>
                <a:spcPct val="100000"/>
              </a:lnSpc>
              <a:spcBef>
                <a:spcPts val="0"/>
              </a:spcBef>
              <a:spcAft>
                <a:spcPts val="0"/>
              </a:spcAft>
              <a:buSzPct val="100000"/>
              <a:buAutoNum type="arabicPeriod"/>
            </a:pPr>
            <a:r>
              <a:rPr lang="en-GB" sz="2200" b="0" dirty="0"/>
              <a:t>Rinse the burette and pipette with water then solution.</a:t>
            </a:r>
            <a:endParaRPr sz="2200" b="0" dirty="0"/>
          </a:p>
          <a:p>
            <a:pPr marL="457200" lvl="0" indent="-381025" algn="l" rtl="0">
              <a:lnSpc>
                <a:spcPct val="100000"/>
              </a:lnSpc>
              <a:spcBef>
                <a:spcPts val="0"/>
              </a:spcBef>
              <a:spcAft>
                <a:spcPts val="0"/>
              </a:spcAft>
              <a:buSzPct val="100000"/>
              <a:buAutoNum type="arabicPeriod"/>
            </a:pPr>
            <a:r>
              <a:rPr lang="en-GB" sz="2200" b="0" dirty="0"/>
              <a:t>Fill the burette with standard (ensure spout under tap filled) and record initial volume.</a:t>
            </a:r>
            <a:endParaRPr sz="2200" b="0" dirty="0"/>
          </a:p>
          <a:p>
            <a:pPr marL="457200" lvl="0" indent="-381025" algn="l" rtl="0">
              <a:lnSpc>
                <a:spcPct val="100000"/>
              </a:lnSpc>
              <a:spcBef>
                <a:spcPts val="0"/>
              </a:spcBef>
              <a:spcAft>
                <a:spcPts val="0"/>
              </a:spcAft>
              <a:buSzPct val="100000"/>
              <a:buAutoNum type="arabicPeriod"/>
            </a:pPr>
            <a:r>
              <a:rPr lang="en-GB" sz="2200" b="0" dirty="0"/>
              <a:t>Rinse conical flask with water and pipette 25cm</a:t>
            </a:r>
            <a:r>
              <a:rPr lang="en-GB" sz="2200" b="0" baseline="30000" dirty="0"/>
              <a:t>3</a:t>
            </a:r>
            <a:r>
              <a:rPr lang="en-GB" sz="2200" b="0" dirty="0"/>
              <a:t> of solution (analyte) and add 2 or 3 drops of indicator.</a:t>
            </a:r>
            <a:endParaRPr sz="2200" b="0" dirty="0"/>
          </a:p>
          <a:p>
            <a:pPr marL="457200" lvl="0" indent="-381025" algn="l" rtl="0">
              <a:lnSpc>
                <a:spcPct val="100000"/>
              </a:lnSpc>
              <a:spcBef>
                <a:spcPts val="0"/>
              </a:spcBef>
              <a:spcAft>
                <a:spcPts val="0"/>
              </a:spcAft>
              <a:buSzPct val="100000"/>
              <a:buAutoNum type="arabicPeriod"/>
            </a:pPr>
            <a:r>
              <a:rPr lang="en-GB" sz="2200" b="0" dirty="0"/>
              <a:t>Run standard into conical flask until colour change.</a:t>
            </a:r>
            <a:endParaRPr sz="2200" b="0" dirty="0"/>
          </a:p>
          <a:p>
            <a:pPr marL="457200" lvl="0" indent="-381025" algn="l" rtl="0">
              <a:lnSpc>
                <a:spcPct val="100000"/>
              </a:lnSpc>
              <a:spcBef>
                <a:spcPts val="0"/>
              </a:spcBef>
              <a:spcAft>
                <a:spcPts val="0"/>
              </a:spcAft>
              <a:buSzPct val="100000"/>
              <a:buAutoNum type="arabicPeriod"/>
            </a:pPr>
            <a:r>
              <a:rPr lang="en-GB" sz="2200" b="0" dirty="0"/>
              <a:t>Rinse conical flask and repeat until concordant (within 0.1cm</a:t>
            </a:r>
            <a:r>
              <a:rPr lang="en-GB" sz="2200" b="0" baseline="30000" dirty="0"/>
              <a:t>3</a:t>
            </a:r>
            <a:r>
              <a:rPr lang="en-GB" sz="2200" b="0" dirty="0"/>
              <a:t>).</a:t>
            </a:r>
            <a:endParaRPr sz="2200" b="0" dirty="0"/>
          </a:p>
          <a:p>
            <a:pPr marL="0" lvl="0" indent="0" algn="l" rtl="0">
              <a:lnSpc>
                <a:spcPct val="103703"/>
              </a:lnSpc>
              <a:spcBef>
                <a:spcPts val="0"/>
              </a:spcBef>
              <a:spcAft>
                <a:spcPts val="0"/>
              </a:spcAft>
              <a:buClr>
                <a:schemeClr val="accent2"/>
              </a:buClr>
              <a:buSzPct val="100000"/>
              <a:buFont typeface="Arial"/>
              <a:buNone/>
            </a:pPr>
            <a:endParaRPr sz="2700" dirty="0">
              <a:solidFill>
                <a:schemeClr val="accent2"/>
              </a:solidFill>
            </a:endParaRPr>
          </a:p>
          <a:p>
            <a:pPr marL="0" lvl="0" indent="0" algn="l" rtl="0">
              <a:lnSpc>
                <a:spcPct val="103703"/>
              </a:lnSpc>
              <a:spcBef>
                <a:spcPts val="0"/>
              </a:spcBef>
              <a:spcAft>
                <a:spcPts val="0"/>
              </a:spcAft>
              <a:buClr>
                <a:schemeClr val="accent2"/>
              </a:buClr>
              <a:buSzPct val="101878"/>
              <a:buFont typeface="Arial"/>
              <a:buNone/>
            </a:pPr>
            <a:endParaRPr sz="2650" dirty="0">
              <a:solidFill>
                <a:srgbClr val="E51C41"/>
              </a:solidFill>
            </a:endParaRPr>
          </a:p>
        </p:txBody>
      </p:sp>
      <p:sp>
        <p:nvSpPr>
          <p:cNvPr id="710" name="Google Shape;710;g2b4342054ca_0_35"/>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711" name="Google Shape;711;g2b4342054ca_0_35"/>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2"/>
          <p:cNvSpPr txBox="1">
            <a:spLocks noGrp="1"/>
          </p:cNvSpPr>
          <p:nvPr>
            <p:ph type="ctrTitle"/>
          </p:nvPr>
        </p:nvSpPr>
        <p:spPr>
          <a:xfrm>
            <a:off x="2447280" y="1455480"/>
            <a:ext cx="6408720" cy="160236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9000"/>
              <a:buFont typeface="Arial"/>
              <a:buNone/>
            </a:pPr>
            <a:r>
              <a:rPr lang="en-GB" sz="4100" dirty="0"/>
              <a:t>01 </a:t>
            </a:r>
            <a:endParaRPr sz="4100" dirty="0"/>
          </a:p>
          <a:p>
            <a:pPr marL="0" lvl="0" indent="0" algn="l" rtl="0">
              <a:lnSpc>
                <a:spcPct val="100000"/>
              </a:lnSpc>
              <a:spcBef>
                <a:spcPts val="0"/>
              </a:spcBef>
              <a:spcAft>
                <a:spcPts val="0"/>
              </a:spcAft>
              <a:buClr>
                <a:schemeClr val="dk1"/>
              </a:buClr>
              <a:buSzPts val="9000"/>
              <a:buFont typeface="Arial"/>
              <a:buNone/>
            </a:pPr>
            <a:r>
              <a:rPr lang="en-GB" sz="4100" dirty="0"/>
              <a:t>Risk assessment</a:t>
            </a:r>
            <a:endParaRPr sz="4100" dirty="0"/>
          </a:p>
        </p:txBody>
      </p:sp>
      <p:sp>
        <p:nvSpPr>
          <p:cNvPr id="525" name="Google Shape;525;p2"/>
          <p:cNvSpPr txBox="1">
            <a:spLocks noGrp="1"/>
          </p:cNvSpPr>
          <p:nvPr>
            <p:ph type="subTitle" idx="1"/>
          </p:nvPr>
        </p:nvSpPr>
        <p:spPr>
          <a:xfrm>
            <a:off x="2446020" y="3258000"/>
            <a:ext cx="6409980" cy="1602360"/>
          </a:xfrm>
          <a:prstGeom prst="rect">
            <a:avLst/>
          </a:prstGeom>
          <a:solidFill>
            <a:schemeClr val="dk1"/>
          </a:solidFill>
          <a:ln>
            <a:noFill/>
          </a:ln>
        </p:spPr>
        <p:txBody>
          <a:bodyPr spcFirstLastPara="1" wrap="square" lIns="144000" tIns="108000" rIns="0" bIns="0" anchor="ctr" anchorCtr="0">
            <a:normAutofit fontScale="92500"/>
          </a:bodyPr>
          <a:lstStyle/>
          <a:p>
            <a:pPr marL="0" lvl="0" indent="0" algn="l" rtl="0">
              <a:lnSpc>
                <a:spcPct val="100000"/>
              </a:lnSpc>
              <a:spcBef>
                <a:spcPts val="0"/>
              </a:spcBef>
              <a:spcAft>
                <a:spcPts val="0"/>
              </a:spcAft>
              <a:buClr>
                <a:schemeClr val="lt1"/>
              </a:buClr>
              <a:buSzPct val="167753"/>
              <a:buNone/>
            </a:pPr>
            <a:r>
              <a:rPr lang="en-GB" sz="2900" dirty="0"/>
              <a:t>Identify hazards in a laboratory procedure and create a risk assessment using safety data sheets</a:t>
            </a:r>
            <a:endParaRPr sz="29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2b4342054ca_0_42"/>
          <p:cNvSpPr txBox="1">
            <a:spLocks noGrp="1"/>
          </p:cNvSpPr>
          <p:nvPr>
            <p:ph type="title"/>
          </p:nvPr>
        </p:nvSpPr>
        <p:spPr>
          <a:xfrm>
            <a:off x="137350" y="106650"/>
            <a:ext cx="8437500" cy="4812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66666"/>
              <a:buFont typeface="Arial"/>
              <a:buNone/>
            </a:pPr>
            <a:r>
              <a:rPr lang="en-GB" sz="3000" dirty="0"/>
              <a:t>The titration results</a:t>
            </a:r>
            <a:endParaRPr sz="3000" dirty="0"/>
          </a:p>
          <a:p>
            <a:pPr marL="0" lvl="0" indent="0" algn="l" rtl="0">
              <a:lnSpc>
                <a:spcPct val="103703"/>
              </a:lnSpc>
              <a:spcBef>
                <a:spcPts val="0"/>
              </a:spcBef>
              <a:spcAft>
                <a:spcPts val="0"/>
              </a:spcAft>
              <a:buClr>
                <a:schemeClr val="accent2"/>
              </a:buClr>
              <a:buSzPct val="100000"/>
              <a:buFont typeface="Arial"/>
              <a:buNone/>
            </a:pPr>
            <a:r>
              <a:rPr lang="en-GB" sz="2700" dirty="0">
                <a:solidFill>
                  <a:schemeClr val="accent2"/>
                </a:solidFill>
              </a:rPr>
              <a:t>       </a:t>
            </a:r>
            <a:r>
              <a:rPr lang="en-GB" sz="2255" dirty="0">
                <a:solidFill>
                  <a:schemeClr val="accent2"/>
                </a:solidFill>
              </a:rPr>
              <a:t>Your titration results should be recorded in a table like this:</a:t>
            </a:r>
            <a:endParaRPr sz="2255" dirty="0">
              <a:solidFill>
                <a:schemeClr val="accent2"/>
              </a:solidFill>
            </a:endParaRPr>
          </a:p>
          <a:p>
            <a:pPr marL="0" lvl="0" indent="0" algn="l" rtl="0">
              <a:lnSpc>
                <a:spcPct val="103703"/>
              </a:lnSpc>
              <a:spcBef>
                <a:spcPts val="0"/>
              </a:spcBef>
              <a:spcAft>
                <a:spcPts val="0"/>
              </a:spcAft>
              <a:buClr>
                <a:schemeClr val="accent2"/>
              </a:buClr>
              <a:buSzPct val="119728"/>
              <a:buFont typeface="Arial"/>
              <a:buNone/>
            </a:pPr>
            <a:endParaRPr sz="2255" dirty="0">
              <a:solidFill>
                <a:schemeClr val="accent2"/>
              </a:solidFill>
            </a:endParaRPr>
          </a:p>
          <a:p>
            <a:pPr marL="0" lvl="0" indent="0" algn="l" rtl="0">
              <a:lnSpc>
                <a:spcPct val="103703"/>
              </a:lnSpc>
              <a:spcBef>
                <a:spcPts val="0"/>
              </a:spcBef>
              <a:spcAft>
                <a:spcPts val="0"/>
              </a:spcAft>
              <a:buClr>
                <a:schemeClr val="accent2"/>
              </a:buClr>
              <a:buSzPct val="119728"/>
              <a:buFont typeface="Arial"/>
              <a:buNone/>
            </a:pPr>
            <a:endParaRPr sz="2255" dirty="0">
              <a:solidFill>
                <a:schemeClr val="accent2"/>
              </a:solidFill>
            </a:endParaRPr>
          </a:p>
          <a:p>
            <a:pPr marL="0" lvl="0" indent="0" algn="l" rtl="0">
              <a:lnSpc>
                <a:spcPct val="103703"/>
              </a:lnSpc>
              <a:spcBef>
                <a:spcPts val="0"/>
              </a:spcBef>
              <a:spcAft>
                <a:spcPts val="0"/>
              </a:spcAft>
              <a:buClr>
                <a:schemeClr val="accent2"/>
              </a:buClr>
              <a:buSzPct val="94003"/>
              <a:buFont typeface="Arial"/>
              <a:buNone/>
            </a:pPr>
            <a:endParaRPr sz="2872" b="0" dirty="0">
              <a:solidFill>
                <a:srgbClr val="E51C41"/>
              </a:solidFill>
            </a:endParaRPr>
          </a:p>
        </p:txBody>
      </p:sp>
      <p:graphicFrame>
        <p:nvGraphicFramePr>
          <p:cNvPr id="720" name="Google Shape;720;g2b4342054ca_0_42"/>
          <p:cNvGraphicFramePr/>
          <p:nvPr>
            <p:extLst>
              <p:ext uri="{D42A27DB-BD31-4B8C-83A1-F6EECF244321}">
                <p14:modId xmlns:p14="http://schemas.microsoft.com/office/powerpoint/2010/main" val="1762030007"/>
              </p:ext>
            </p:extLst>
          </p:nvPr>
        </p:nvGraphicFramePr>
        <p:xfrm>
          <a:off x="736600" y="1861925"/>
          <a:ext cx="7239000" cy="1584840"/>
        </p:xfrm>
        <a:graphic>
          <a:graphicData uri="http://schemas.openxmlformats.org/drawingml/2006/table">
            <a:tbl>
              <a:tblPr firstRow="1">
                <a:noFill/>
                <a:tableStyleId>{EC520461-0D67-40EA-8D7E-8D8D842387A2}</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Volume, cm</a:t>
                      </a:r>
                      <a:r>
                        <a:rPr lang="en-GB" sz="1400" u="none" strike="noStrike" cap="none" baseline="30000"/>
                        <a:t>3</a:t>
                      </a:r>
                      <a:endParaRPr sz="1400" u="none" strike="noStrike" cap="none" baseline="3000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Trial</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3</a:t>
                      </a:r>
                      <a:endParaRPr sz="14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Final</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25.65</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24.90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26.25</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25.45</a:t>
                      </a: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Initial</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0.00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0.00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1.50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0.50</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Titre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25.65</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24.90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24.75</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24.95</a:t>
                      </a:r>
                      <a:endParaRPr sz="1400" u="none" strike="noStrike" cap="none" dirty="0"/>
                    </a:p>
                  </a:txBody>
                  <a:tcPr marL="91425" marR="91425" marT="91425" marB="91425"/>
                </a:tc>
                <a:extLst>
                  <a:ext uri="{0D108BD9-81ED-4DB2-BD59-A6C34878D82A}">
                    <a16:rowId xmlns:a16="http://schemas.microsoft.com/office/drawing/2014/main" val="10003"/>
                  </a:ext>
                </a:extLst>
              </a:tr>
            </a:tbl>
          </a:graphicData>
        </a:graphic>
      </p:graphicFrame>
      <p:sp>
        <p:nvSpPr>
          <p:cNvPr id="721" name="Google Shape;721;g2b4342054ca_0_42"/>
          <p:cNvSpPr txBox="1"/>
          <p:nvPr/>
        </p:nvSpPr>
        <p:spPr>
          <a:xfrm>
            <a:off x="662500" y="3813775"/>
            <a:ext cx="2969700" cy="7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1600" b="1" i="0" u="none" strike="noStrike" cap="none" dirty="0">
                <a:solidFill>
                  <a:srgbClr val="E51C41"/>
                </a:solidFill>
                <a:latin typeface="Arial"/>
                <a:ea typeface="Arial"/>
                <a:cs typeface="Arial"/>
                <a:sym typeface="Arial"/>
              </a:rPr>
              <a:t>The titre is the volume use, final-initial</a:t>
            </a:r>
            <a:endParaRPr sz="1600" b="1" i="0" u="none" strike="noStrike" cap="none" dirty="0">
              <a:solidFill>
                <a:srgbClr val="E51C41"/>
              </a:solidFill>
              <a:latin typeface="Arial"/>
              <a:ea typeface="Arial"/>
              <a:cs typeface="Arial"/>
              <a:sym typeface="Arial"/>
            </a:endParaRPr>
          </a:p>
        </p:txBody>
      </p:sp>
      <p:sp>
        <p:nvSpPr>
          <p:cNvPr id="722" name="Google Shape;722;g2b4342054ca_0_42"/>
          <p:cNvSpPr txBox="1"/>
          <p:nvPr/>
        </p:nvSpPr>
        <p:spPr>
          <a:xfrm>
            <a:off x="662500" y="1144250"/>
            <a:ext cx="3112200" cy="47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1600" b="1" i="0" u="none" strike="noStrike" cap="none" dirty="0">
                <a:solidFill>
                  <a:srgbClr val="E51C41"/>
                </a:solidFill>
                <a:latin typeface="Arial"/>
                <a:ea typeface="Arial"/>
                <a:cs typeface="Arial"/>
                <a:sym typeface="Arial"/>
              </a:rPr>
              <a:t>The trial is discarded as less accurate</a:t>
            </a:r>
            <a:endParaRPr sz="1600" b="1" i="0" u="none" strike="noStrike" cap="none" dirty="0">
              <a:solidFill>
                <a:srgbClr val="E51C4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600" b="1" i="0" u="none" strike="noStrike" cap="none" dirty="0">
              <a:solidFill>
                <a:srgbClr val="E51C41"/>
              </a:solidFill>
              <a:latin typeface="Arial"/>
              <a:ea typeface="Arial"/>
              <a:cs typeface="Arial"/>
              <a:sym typeface="Arial"/>
            </a:endParaRPr>
          </a:p>
        </p:txBody>
      </p:sp>
      <p:sp>
        <p:nvSpPr>
          <p:cNvPr id="723" name="Google Shape;723;g2b4342054ca_0_42"/>
          <p:cNvSpPr txBox="1"/>
          <p:nvPr/>
        </p:nvSpPr>
        <p:spPr>
          <a:xfrm>
            <a:off x="4344750" y="3813775"/>
            <a:ext cx="3112200" cy="96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1600" b="1" i="0" u="none" strike="noStrike" cap="none" dirty="0">
                <a:solidFill>
                  <a:srgbClr val="E51C41"/>
                </a:solidFill>
                <a:latin typeface="Arial"/>
                <a:ea typeface="Arial"/>
                <a:cs typeface="Arial"/>
                <a:sym typeface="Arial"/>
              </a:rPr>
              <a:t>Select values that agree within 0.1cm</a:t>
            </a:r>
            <a:r>
              <a:rPr lang="en-GB" sz="1600" b="1" i="0" u="none" strike="noStrike" cap="none" baseline="30000" dirty="0">
                <a:solidFill>
                  <a:srgbClr val="E51C41"/>
                </a:solidFill>
                <a:latin typeface="Arial"/>
                <a:ea typeface="Arial"/>
                <a:cs typeface="Arial"/>
                <a:sym typeface="Arial"/>
              </a:rPr>
              <a:t>3</a:t>
            </a:r>
            <a:r>
              <a:rPr lang="en-GB" sz="1600" b="1" i="0" u="none" strike="noStrike" cap="none" dirty="0">
                <a:solidFill>
                  <a:srgbClr val="E51C41"/>
                </a:solidFill>
                <a:latin typeface="Arial"/>
                <a:ea typeface="Arial"/>
                <a:cs typeface="Arial"/>
                <a:sym typeface="Arial"/>
              </a:rPr>
              <a:t> (concordant)</a:t>
            </a:r>
            <a:endParaRPr sz="1600" b="1" i="0" u="none" strike="noStrike" cap="none" dirty="0">
              <a:solidFill>
                <a:srgbClr val="E51C4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1600" b="1" i="0" u="none" strike="noStrike" cap="none" dirty="0">
                <a:solidFill>
                  <a:srgbClr val="E51C41"/>
                </a:solidFill>
                <a:latin typeface="Arial"/>
                <a:ea typeface="Arial"/>
                <a:cs typeface="Arial"/>
                <a:sym typeface="Arial"/>
              </a:rPr>
              <a:t>and use the average of these.</a:t>
            </a:r>
            <a:endParaRPr sz="1600" b="1" i="0" u="none" strike="noStrike" cap="none" dirty="0">
              <a:solidFill>
                <a:srgbClr val="E51C4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600" b="1" i="0" u="none" strike="noStrike" cap="none" dirty="0">
              <a:solidFill>
                <a:srgbClr val="E51C41"/>
              </a:solidFill>
              <a:latin typeface="Arial"/>
              <a:ea typeface="Arial"/>
              <a:cs typeface="Arial"/>
              <a:sym typeface="Arial"/>
            </a:endParaRPr>
          </a:p>
        </p:txBody>
      </p:sp>
      <p:cxnSp>
        <p:nvCxnSpPr>
          <p:cNvPr id="724" name="Google Shape;724;g2b4342054ca_0_42">
            <a:extLst>
              <a:ext uri="{C183D7F6-B498-43B3-948B-1728B52AA6E4}">
                <adec:decorative xmlns:adec="http://schemas.microsoft.com/office/drawing/2017/decorative" val="1"/>
              </a:ext>
            </a:extLst>
          </p:cNvPr>
          <p:cNvCxnSpPr/>
          <p:nvPr/>
        </p:nvCxnSpPr>
        <p:spPr>
          <a:xfrm rot="10800000">
            <a:off x="4264650" y="3299225"/>
            <a:ext cx="590700" cy="345900"/>
          </a:xfrm>
          <a:prstGeom prst="straightConnector1">
            <a:avLst/>
          </a:prstGeom>
          <a:noFill/>
          <a:ln w="9525" cap="flat" cmpd="sng">
            <a:solidFill>
              <a:schemeClr val="dk2"/>
            </a:solidFill>
            <a:prstDash val="solid"/>
            <a:round/>
            <a:headEnd type="none" w="sm" len="sm"/>
            <a:tailEnd type="triangle" w="med" len="med"/>
          </a:ln>
        </p:spPr>
      </p:cxnSp>
      <p:cxnSp>
        <p:nvCxnSpPr>
          <p:cNvPr id="725" name="Google Shape;725;g2b4342054ca_0_42">
            <a:extLst>
              <a:ext uri="{C183D7F6-B498-43B3-948B-1728B52AA6E4}">
                <adec:decorative xmlns:adec="http://schemas.microsoft.com/office/drawing/2017/decorative" val="1"/>
              </a:ext>
            </a:extLst>
          </p:cNvPr>
          <p:cNvCxnSpPr/>
          <p:nvPr/>
        </p:nvCxnSpPr>
        <p:spPr>
          <a:xfrm rot="10800000" flipH="1">
            <a:off x="6569850" y="3328075"/>
            <a:ext cx="302700" cy="432300"/>
          </a:xfrm>
          <a:prstGeom prst="straightConnector1">
            <a:avLst/>
          </a:prstGeom>
          <a:noFill/>
          <a:ln w="9525" cap="flat" cmpd="sng">
            <a:solidFill>
              <a:schemeClr val="dk2"/>
            </a:solidFill>
            <a:prstDash val="solid"/>
            <a:round/>
            <a:headEnd type="none" w="sm" len="sm"/>
            <a:tailEnd type="triangle" w="med" len="med"/>
          </a:ln>
        </p:spPr>
      </p:cxnSp>
      <p:cxnSp>
        <p:nvCxnSpPr>
          <p:cNvPr id="726" name="Google Shape;726;g2b4342054ca_0_42">
            <a:extLst>
              <a:ext uri="{C183D7F6-B498-43B3-948B-1728B52AA6E4}">
                <adec:decorative xmlns:adec="http://schemas.microsoft.com/office/drawing/2017/decorative" val="1"/>
              </a:ext>
            </a:extLst>
          </p:cNvPr>
          <p:cNvCxnSpPr/>
          <p:nvPr/>
        </p:nvCxnSpPr>
        <p:spPr>
          <a:xfrm rot="10800000">
            <a:off x="1440650" y="3356875"/>
            <a:ext cx="389100" cy="389100"/>
          </a:xfrm>
          <a:prstGeom prst="straightConnector1">
            <a:avLst/>
          </a:prstGeom>
          <a:noFill/>
          <a:ln w="9525" cap="flat" cmpd="sng">
            <a:solidFill>
              <a:schemeClr val="dk2"/>
            </a:solidFill>
            <a:prstDash val="solid"/>
            <a:round/>
            <a:headEnd type="none" w="sm" len="sm"/>
            <a:tailEnd type="triangle" w="med" len="med"/>
          </a:ln>
        </p:spPr>
      </p:cxnSp>
      <p:cxnSp>
        <p:nvCxnSpPr>
          <p:cNvPr id="727" name="Google Shape;727;g2b4342054ca_0_42">
            <a:extLst>
              <a:ext uri="{C183D7F6-B498-43B3-948B-1728B52AA6E4}">
                <adec:decorative xmlns:adec="http://schemas.microsoft.com/office/drawing/2017/decorative" val="1"/>
              </a:ext>
            </a:extLst>
          </p:cNvPr>
          <p:cNvCxnSpPr/>
          <p:nvPr/>
        </p:nvCxnSpPr>
        <p:spPr>
          <a:xfrm>
            <a:off x="2535725" y="1613650"/>
            <a:ext cx="273900" cy="374700"/>
          </a:xfrm>
          <a:prstGeom prst="straightConnector1">
            <a:avLst/>
          </a:prstGeom>
          <a:noFill/>
          <a:ln w="9525" cap="flat" cmpd="sng">
            <a:solidFill>
              <a:schemeClr val="dk2"/>
            </a:solidFill>
            <a:prstDash val="solid"/>
            <a:round/>
            <a:headEnd type="none" w="sm" len="sm"/>
            <a:tailEnd type="triangle" w="med" len="med"/>
          </a:ln>
        </p:spPr>
      </p:cxnSp>
      <p:sp>
        <p:nvSpPr>
          <p:cNvPr id="718" name="Google Shape;718;g2b4342054ca_0_42"/>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719" name="Google Shape;719;g2b4342054ca_0_42"/>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20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26"/>
                                        </p:tgtEl>
                                        <p:attrNameLst>
                                          <p:attrName>style.visibility</p:attrName>
                                        </p:attrNameLst>
                                      </p:cBhvr>
                                      <p:to>
                                        <p:strVal val="visible"/>
                                      </p:to>
                                    </p:set>
                                    <p:animEffect transition="in" filter="fade">
                                      <p:cBhvr>
                                        <p:cTn id="19" dur="1000"/>
                                        <p:tgtEl>
                                          <p:spTgt spid="726"/>
                                        </p:tgtEl>
                                      </p:cBhvr>
                                    </p:animEffect>
                                    <p:anim calcmode="lin" valueType="num">
                                      <p:cBhvr>
                                        <p:cTn id="20" dur="1000" fill="hold"/>
                                        <p:tgtEl>
                                          <p:spTgt spid="726"/>
                                        </p:tgtEl>
                                        <p:attrNameLst>
                                          <p:attrName>ppt_x</p:attrName>
                                        </p:attrNameLst>
                                      </p:cBhvr>
                                      <p:tavLst>
                                        <p:tav tm="0">
                                          <p:val>
                                            <p:strVal val="#ppt_x"/>
                                          </p:val>
                                        </p:tav>
                                        <p:tav tm="100000">
                                          <p:val>
                                            <p:strVal val="#ppt_x"/>
                                          </p:val>
                                        </p:tav>
                                      </p:tavLst>
                                    </p:anim>
                                    <p:anim calcmode="lin" valueType="num">
                                      <p:cBhvr>
                                        <p:cTn id="21" dur="1000" fill="hold"/>
                                        <p:tgtEl>
                                          <p:spTgt spid="72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27"/>
                                        </p:tgtEl>
                                        <p:attrNameLst>
                                          <p:attrName>style.visibility</p:attrName>
                                        </p:attrNameLst>
                                      </p:cBhvr>
                                      <p:to>
                                        <p:strVal val="visible"/>
                                      </p:to>
                                    </p:set>
                                    <p:animEffect transition="in" filter="fade">
                                      <p:cBhvr>
                                        <p:cTn id="26" dur="1000"/>
                                        <p:tgtEl>
                                          <p:spTgt spid="727"/>
                                        </p:tgtEl>
                                      </p:cBhvr>
                                    </p:animEffect>
                                    <p:anim calcmode="lin" valueType="num">
                                      <p:cBhvr>
                                        <p:cTn id="27" dur="1000" fill="hold"/>
                                        <p:tgtEl>
                                          <p:spTgt spid="727"/>
                                        </p:tgtEl>
                                        <p:attrNameLst>
                                          <p:attrName>ppt_x</p:attrName>
                                        </p:attrNameLst>
                                      </p:cBhvr>
                                      <p:tavLst>
                                        <p:tav tm="0">
                                          <p:val>
                                            <p:strVal val="#ppt_x"/>
                                          </p:val>
                                        </p:tav>
                                        <p:tav tm="100000">
                                          <p:val>
                                            <p:strVal val="#ppt_x"/>
                                          </p:val>
                                        </p:tav>
                                      </p:tavLst>
                                    </p:anim>
                                    <p:anim calcmode="lin" valueType="num">
                                      <p:cBhvr>
                                        <p:cTn id="28" dur="1000" fill="hold"/>
                                        <p:tgtEl>
                                          <p:spTgt spid="7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24"/>
                                        </p:tgtEl>
                                        <p:attrNameLst>
                                          <p:attrName>style.visibility</p:attrName>
                                        </p:attrNameLst>
                                      </p:cBhvr>
                                      <p:to>
                                        <p:strVal val="visible"/>
                                      </p:to>
                                    </p:set>
                                    <p:animEffect transition="in" filter="fade">
                                      <p:cBhvr>
                                        <p:cTn id="33" dur="1000"/>
                                        <p:tgtEl>
                                          <p:spTgt spid="724"/>
                                        </p:tgtEl>
                                      </p:cBhvr>
                                    </p:animEffect>
                                    <p:anim calcmode="lin" valueType="num">
                                      <p:cBhvr>
                                        <p:cTn id="34" dur="1000" fill="hold"/>
                                        <p:tgtEl>
                                          <p:spTgt spid="724"/>
                                        </p:tgtEl>
                                        <p:attrNameLst>
                                          <p:attrName>ppt_x</p:attrName>
                                        </p:attrNameLst>
                                      </p:cBhvr>
                                      <p:tavLst>
                                        <p:tav tm="0">
                                          <p:val>
                                            <p:strVal val="#ppt_x"/>
                                          </p:val>
                                        </p:tav>
                                        <p:tav tm="100000">
                                          <p:val>
                                            <p:strVal val="#ppt_x"/>
                                          </p:val>
                                        </p:tav>
                                      </p:tavLst>
                                    </p:anim>
                                    <p:anim calcmode="lin" valueType="num">
                                      <p:cBhvr>
                                        <p:cTn id="35" dur="1000" fill="hold"/>
                                        <p:tgtEl>
                                          <p:spTgt spid="72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725"/>
                                        </p:tgtEl>
                                        <p:attrNameLst>
                                          <p:attrName>style.visibility</p:attrName>
                                        </p:attrNameLst>
                                      </p:cBhvr>
                                      <p:to>
                                        <p:strVal val="visible"/>
                                      </p:to>
                                    </p:set>
                                    <p:animEffect transition="in" filter="fade">
                                      <p:cBhvr>
                                        <p:cTn id="38" dur="1000"/>
                                        <p:tgtEl>
                                          <p:spTgt spid="725"/>
                                        </p:tgtEl>
                                      </p:cBhvr>
                                    </p:animEffect>
                                    <p:anim calcmode="lin" valueType="num">
                                      <p:cBhvr>
                                        <p:cTn id="39" dur="1000" fill="hold"/>
                                        <p:tgtEl>
                                          <p:spTgt spid="725"/>
                                        </p:tgtEl>
                                        <p:attrNameLst>
                                          <p:attrName>ppt_x</p:attrName>
                                        </p:attrNameLst>
                                      </p:cBhvr>
                                      <p:tavLst>
                                        <p:tav tm="0">
                                          <p:val>
                                            <p:strVal val="#ppt_x"/>
                                          </p:val>
                                        </p:tav>
                                        <p:tav tm="100000">
                                          <p:val>
                                            <p:strVal val="#ppt_x"/>
                                          </p:val>
                                        </p:tav>
                                      </p:tavLst>
                                    </p:anim>
                                    <p:anim calcmode="lin" valueType="num">
                                      <p:cBhvr>
                                        <p:cTn id="40" dur="1000" fill="hold"/>
                                        <p:tgtEl>
                                          <p:spTgt spid="7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Google Shape;733;g2b4342054ca_0_57"/>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a:t>The calculation</a:t>
            </a:r>
            <a:endParaRPr sz="3400"/>
          </a:p>
        </p:txBody>
      </p:sp>
      <p:sp>
        <p:nvSpPr>
          <p:cNvPr id="734" name="Google Shape;734;g2b4342054ca_0_57"/>
          <p:cNvSpPr txBox="1">
            <a:spLocks noGrp="1"/>
          </p:cNvSpPr>
          <p:nvPr>
            <p:ph type="body" idx="3"/>
          </p:nvPr>
        </p:nvSpPr>
        <p:spPr>
          <a:xfrm>
            <a:off x="232950" y="747625"/>
            <a:ext cx="8437500" cy="17619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Clr>
                <a:schemeClr val="dk1"/>
              </a:buClr>
              <a:buSzPts val="1300"/>
              <a:buNone/>
            </a:pPr>
            <a:r>
              <a:rPr lang="en-GB" sz="1850" b="0" dirty="0"/>
              <a:t>The titrated solution has an unknown concentration but known volume (usually 25.00cm</a:t>
            </a:r>
            <a:r>
              <a:rPr lang="en-GB" sz="1850" b="0" baseline="30000" dirty="0"/>
              <a:t>3</a:t>
            </a:r>
            <a:r>
              <a:rPr lang="en-GB" sz="1850" b="0" dirty="0"/>
              <a:t>). Since the standard has a known concentration, the titre volume can be used to calculate the unknown concentration.</a:t>
            </a:r>
            <a:endParaRPr sz="1850" b="0" dirty="0"/>
          </a:p>
          <a:p>
            <a:pPr marL="0" lvl="0" indent="0" algn="l" rtl="0">
              <a:lnSpc>
                <a:spcPct val="123076"/>
              </a:lnSpc>
              <a:spcBef>
                <a:spcPts val="0"/>
              </a:spcBef>
              <a:spcAft>
                <a:spcPts val="0"/>
              </a:spcAft>
              <a:buClr>
                <a:schemeClr val="dk1"/>
              </a:buClr>
              <a:buSzPts val="1300"/>
              <a:buNone/>
            </a:pPr>
            <a:endParaRPr sz="1850" b="0" dirty="0"/>
          </a:p>
          <a:p>
            <a:pPr marL="0" lvl="0" indent="0" algn="l" rtl="0">
              <a:lnSpc>
                <a:spcPct val="123076"/>
              </a:lnSpc>
              <a:spcBef>
                <a:spcPts val="0"/>
              </a:spcBef>
              <a:spcAft>
                <a:spcPts val="0"/>
              </a:spcAft>
              <a:buClr>
                <a:schemeClr val="dk1"/>
              </a:buClr>
              <a:buSzPts val="1300"/>
              <a:buNone/>
            </a:pPr>
            <a:r>
              <a:rPr lang="en-GB" sz="1850" b="0" dirty="0"/>
              <a:t>Use a four-step process:</a:t>
            </a:r>
            <a:endParaRPr sz="1850" b="0" dirty="0"/>
          </a:p>
          <a:p>
            <a:pPr marL="457200" lvl="0" indent="-346075" algn="l" rtl="0">
              <a:lnSpc>
                <a:spcPct val="123076"/>
              </a:lnSpc>
              <a:spcBef>
                <a:spcPts val="260"/>
              </a:spcBef>
              <a:spcAft>
                <a:spcPts val="0"/>
              </a:spcAft>
              <a:buSzPts val="1850"/>
              <a:buAutoNum type="arabicPeriod"/>
            </a:pPr>
            <a:r>
              <a:rPr lang="en-GB" sz="1850" b="0" dirty="0"/>
              <a:t>Calculate n for the standard solution (known).</a:t>
            </a:r>
            <a:endParaRPr sz="1850" b="0" dirty="0"/>
          </a:p>
          <a:p>
            <a:pPr marL="457200" lvl="0" indent="-346075" algn="l" rtl="0">
              <a:lnSpc>
                <a:spcPct val="123076"/>
              </a:lnSpc>
              <a:spcBef>
                <a:spcPts val="260"/>
              </a:spcBef>
              <a:spcAft>
                <a:spcPts val="0"/>
              </a:spcAft>
              <a:buSzPts val="1850"/>
              <a:buAutoNum type="arabicPeriod"/>
            </a:pPr>
            <a:r>
              <a:rPr lang="en-GB" sz="1850" b="0" dirty="0"/>
              <a:t>Write your balanced equation.</a:t>
            </a:r>
            <a:endParaRPr sz="1850" b="0" dirty="0"/>
          </a:p>
          <a:p>
            <a:pPr marL="457200" lvl="0" indent="-346075" algn="l" rtl="0">
              <a:lnSpc>
                <a:spcPct val="123076"/>
              </a:lnSpc>
              <a:spcBef>
                <a:spcPts val="0"/>
              </a:spcBef>
              <a:spcAft>
                <a:spcPts val="0"/>
              </a:spcAft>
              <a:buSzPts val="1850"/>
              <a:buAutoNum type="arabicPeriod"/>
            </a:pPr>
            <a:r>
              <a:rPr lang="en-GB" sz="1850" b="0" dirty="0"/>
              <a:t>Use the stoichiometric ratio to work out the moles of unknown solution required to completely neutralise the standard (equivalence point).</a:t>
            </a:r>
            <a:endParaRPr sz="1850" b="0" dirty="0"/>
          </a:p>
          <a:p>
            <a:pPr marL="457200" lvl="0" indent="-346075" algn="l" rtl="0">
              <a:lnSpc>
                <a:spcPct val="123076"/>
              </a:lnSpc>
              <a:spcBef>
                <a:spcPts val="0"/>
              </a:spcBef>
              <a:spcAft>
                <a:spcPts val="0"/>
              </a:spcAft>
              <a:buSzPts val="1850"/>
              <a:buAutoNum type="arabicPeriod"/>
            </a:pPr>
            <a:r>
              <a:rPr lang="en-GB" sz="1850" b="0" dirty="0"/>
              <a:t>Calculate the concentration of the unknown solution.</a:t>
            </a:r>
            <a:endParaRPr sz="1850" b="0" dirty="0"/>
          </a:p>
          <a:p>
            <a:pPr marL="0" lvl="0" indent="0" algn="l" rtl="0">
              <a:lnSpc>
                <a:spcPct val="118518"/>
              </a:lnSpc>
              <a:spcBef>
                <a:spcPts val="270"/>
              </a:spcBef>
              <a:spcAft>
                <a:spcPts val="0"/>
              </a:spcAft>
              <a:buClr>
                <a:schemeClr val="dk1"/>
              </a:buClr>
              <a:buSzPts val="1350"/>
              <a:buNone/>
            </a:pPr>
            <a:endParaRPr sz="1850" dirty="0"/>
          </a:p>
        </p:txBody>
      </p:sp>
      <p:sp>
        <p:nvSpPr>
          <p:cNvPr id="735" name="Google Shape;735;g2b4342054ca_0_57"/>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736" name="Google Shape;736;g2b4342054ca_0_57"/>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21687A-2B03-764D-FF67-98BA35E9EB7B}"/>
              </a:ext>
            </a:extLst>
          </p:cNvPr>
          <p:cNvSpPr>
            <a:spLocks noGrp="1"/>
          </p:cNvSpPr>
          <p:nvPr>
            <p:ph type="title"/>
          </p:nvPr>
        </p:nvSpPr>
        <p:spPr/>
        <p:txBody>
          <a:bodyPr/>
          <a:lstStyle/>
          <a:p>
            <a:r>
              <a:rPr lang="en-US" dirty="0"/>
              <a:t>Example</a:t>
            </a:r>
          </a:p>
        </p:txBody>
      </p:sp>
      <p:sp>
        <p:nvSpPr>
          <p:cNvPr id="2" name="Text Placeholder 1">
            <a:extLst>
              <a:ext uri="{FF2B5EF4-FFF2-40B4-BE49-F238E27FC236}">
                <a16:creationId xmlns:a16="http://schemas.microsoft.com/office/drawing/2014/main" id="{5E20D4EA-17D5-C586-ECEE-C470323D82D3}"/>
              </a:ext>
            </a:extLst>
          </p:cNvPr>
          <p:cNvSpPr>
            <a:spLocks noGrp="1"/>
          </p:cNvSpPr>
          <p:nvPr>
            <p:ph type="body" idx="1"/>
          </p:nvPr>
        </p:nvSpPr>
        <p:spPr>
          <a:xfrm>
            <a:off x="233999" y="986399"/>
            <a:ext cx="8436513" cy="3597175"/>
          </a:xfrm>
        </p:spPr>
        <p:txBody>
          <a:bodyPr/>
          <a:lstStyle/>
          <a:p>
            <a:pPr marL="0" lvl="0" indent="0" algn="l" rtl="0">
              <a:lnSpc>
                <a:spcPct val="120000"/>
              </a:lnSpc>
              <a:spcBef>
                <a:spcPts val="0"/>
              </a:spcBef>
              <a:spcAft>
                <a:spcPts val="0"/>
              </a:spcAft>
              <a:buClr>
                <a:schemeClr val="dk1"/>
              </a:buClr>
              <a:buSzPts val="1300"/>
              <a:buNone/>
            </a:pPr>
            <a:r>
              <a:rPr lang="en-GB" sz="1800" b="0" dirty="0"/>
              <a:t>Using data from the example table (assume standard C = 0.100moldm</a:t>
            </a:r>
            <a:r>
              <a:rPr lang="en-GB" sz="1800" b="0" baseline="30000" dirty="0"/>
              <a:t>-3</a:t>
            </a:r>
            <a:r>
              <a:rPr lang="en-GB" sz="1800" b="0" dirty="0"/>
              <a:t>)</a:t>
            </a:r>
          </a:p>
          <a:p>
            <a:pPr marL="457200" lvl="0" indent="-346075" algn="l" rtl="0">
              <a:lnSpc>
                <a:spcPct val="120000"/>
              </a:lnSpc>
              <a:spcBef>
                <a:spcPts val="0"/>
              </a:spcBef>
              <a:spcAft>
                <a:spcPts val="0"/>
              </a:spcAft>
              <a:buSzPts val="1850"/>
              <a:buFont typeface="Arial" panose="020B0604020202020204" pitchFamily="34" charset="0"/>
              <a:buChar char="•"/>
            </a:pPr>
            <a:r>
              <a:rPr lang="en-GB" sz="1400" b="0" dirty="0"/>
              <a:t>The concordant data was 24.90cm</a:t>
            </a:r>
            <a:r>
              <a:rPr lang="en-GB" sz="1400" b="0" baseline="30000" dirty="0"/>
              <a:t>3 </a:t>
            </a:r>
            <a:r>
              <a:rPr lang="en-GB" sz="1400" b="0" dirty="0"/>
              <a:t>and 24.95cm</a:t>
            </a:r>
            <a:r>
              <a:rPr lang="en-GB" sz="1400" b="0" baseline="30000" dirty="0"/>
              <a:t>3</a:t>
            </a:r>
            <a:endParaRPr lang="en-GB" sz="1400" b="0" dirty="0"/>
          </a:p>
          <a:p>
            <a:pPr marL="457200" lvl="0" indent="-346075" algn="l" rtl="0">
              <a:lnSpc>
                <a:spcPct val="120000"/>
              </a:lnSpc>
              <a:spcBef>
                <a:spcPts val="0"/>
              </a:spcBef>
              <a:spcAft>
                <a:spcPts val="0"/>
              </a:spcAft>
              <a:buSzPts val="1850"/>
              <a:buFont typeface="Arial" panose="020B0604020202020204" pitchFamily="34" charset="0"/>
              <a:buChar char="•"/>
            </a:pPr>
            <a:r>
              <a:rPr lang="en-GB" sz="1400" b="0" dirty="0"/>
              <a:t>The average is 24.925cm</a:t>
            </a:r>
            <a:r>
              <a:rPr lang="en-GB" sz="1400" b="0" baseline="30000" dirty="0"/>
              <a:t>3</a:t>
            </a:r>
          </a:p>
          <a:p>
            <a:pPr marL="0" lvl="0" indent="0" algn="l" rtl="0">
              <a:lnSpc>
                <a:spcPct val="120000"/>
              </a:lnSpc>
              <a:spcBef>
                <a:spcPts val="0"/>
              </a:spcBef>
              <a:spcAft>
                <a:spcPts val="0"/>
              </a:spcAft>
              <a:buSzPts val="1350"/>
              <a:buNone/>
            </a:pPr>
            <a:r>
              <a:rPr lang="en-GB" sz="1400" b="0" dirty="0"/>
              <a:t>Use the four-step process</a:t>
            </a:r>
          </a:p>
          <a:p>
            <a:pPr marL="111125" lvl="0" indent="0" algn="l" rtl="0">
              <a:lnSpc>
                <a:spcPct val="120000"/>
              </a:lnSpc>
              <a:spcBef>
                <a:spcPts val="260"/>
              </a:spcBef>
              <a:spcAft>
                <a:spcPts val="0"/>
              </a:spcAft>
              <a:buSzPts val="1850"/>
            </a:pPr>
            <a:r>
              <a:rPr lang="en-GB" sz="1400" b="0" dirty="0"/>
              <a:t>1. Calculate n for the standard solution, n = C x V/1000</a:t>
            </a:r>
          </a:p>
          <a:p>
            <a:pPr marL="111125" indent="0">
              <a:lnSpc>
                <a:spcPct val="120000"/>
              </a:lnSpc>
              <a:spcBef>
                <a:spcPts val="260"/>
              </a:spcBef>
              <a:buSzPts val="1850"/>
            </a:pPr>
            <a:r>
              <a:rPr lang="en-GB" sz="1400" b="1" dirty="0">
                <a:solidFill>
                  <a:srgbClr val="E51C41"/>
                </a:solidFill>
              </a:rPr>
              <a:t>	</a:t>
            </a:r>
            <a:r>
              <a:rPr lang="en-GB" sz="1400" b="0" dirty="0">
                <a:solidFill>
                  <a:srgbClr val="E51C41"/>
                </a:solidFill>
              </a:rPr>
              <a:t>n </a:t>
            </a:r>
            <a:r>
              <a:rPr lang="en-GB" sz="1400" b="0" i="0" u="none" strike="noStrike" cap="none" dirty="0">
                <a:solidFill>
                  <a:srgbClr val="E51C41"/>
                </a:solidFill>
                <a:sym typeface="Arial"/>
              </a:rPr>
              <a:t>= 0.100 x 24.925/1000</a:t>
            </a:r>
            <a:r>
              <a:rPr lang="en-GB" sz="1400" b="0" dirty="0">
                <a:solidFill>
                  <a:srgbClr val="E51C41"/>
                </a:solidFill>
              </a:rPr>
              <a:t> </a:t>
            </a:r>
            <a:r>
              <a:rPr lang="en-GB" sz="1400" b="0" i="0" u="none" strike="noStrike" cap="none" dirty="0">
                <a:solidFill>
                  <a:srgbClr val="E51C41"/>
                </a:solidFill>
                <a:sym typeface="Arial"/>
              </a:rPr>
              <a:t>= 2.4925 x 10</a:t>
            </a:r>
            <a:r>
              <a:rPr lang="en-GB" sz="1400" b="0" i="0" u="none" strike="noStrike" cap="none" baseline="30000" dirty="0">
                <a:solidFill>
                  <a:srgbClr val="E51C41"/>
                </a:solidFill>
                <a:sym typeface="Arial"/>
              </a:rPr>
              <a:t>-3</a:t>
            </a:r>
            <a:r>
              <a:rPr lang="en-GB" sz="1400" b="0" i="0" u="none" strike="noStrike" cap="none" dirty="0">
                <a:solidFill>
                  <a:srgbClr val="E51C41"/>
                </a:solidFill>
                <a:sym typeface="Arial"/>
              </a:rPr>
              <a:t>mol</a:t>
            </a:r>
            <a:endParaRPr lang="en-GB" sz="1400" b="0" dirty="0"/>
          </a:p>
          <a:p>
            <a:pPr marL="111125" lvl="0" indent="0" algn="l" rtl="0">
              <a:lnSpc>
                <a:spcPct val="120000"/>
              </a:lnSpc>
              <a:spcBef>
                <a:spcPts val="260"/>
              </a:spcBef>
              <a:spcAft>
                <a:spcPts val="0"/>
              </a:spcAft>
              <a:buSzPts val="1850"/>
            </a:pPr>
            <a:r>
              <a:rPr lang="en-GB" sz="1400" b="0" dirty="0"/>
              <a:t>2. Write a balanced equation</a:t>
            </a:r>
          </a:p>
          <a:p>
            <a:pPr marL="111125" indent="0">
              <a:lnSpc>
                <a:spcPct val="120000"/>
              </a:lnSpc>
              <a:spcBef>
                <a:spcPts val="260"/>
              </a:spcBef>
              <a:buSzPts val="1850"/>
            </a:pPr>
            <a:r>
              <a:rPr lang="en-GB" sz="1400" b="0" i="0" u="none" strike="noStrike" cap="none" dirty="0">
                <a:solidFill>
                  <a:srgbClr val="E51C41"/>
                </a:solidFill>
                <a:sym typeface="Arial"/>
              </a:rPr>
              <a:t>	NaCl</a:t>
            </a:r>
            <a:r>
              <a:rPr lang="en-GB" sz="1400" b="0" i="0" u="none" strike="noStrike" cap="none" baseline="-25000" dirty="0">
                <a:solidFill>
                  <a:srgbClr val="E51C41"/>
                </a:solidFill>
                <a:sym typeface="Arial"/>
              </a:rPr>
              <a:t>(</a:t>
            </a:r>
            <a:r>
              <a:rPr lang="en-GB" sz="1400" b="0" i="0" u="none" strike="noStrike" cap="none" baseline="-25000" dirty="0" err="1">
                <a:solidFill>
                  <a:srgbClr val="E51C41"/>
                </a:solidFill>
                <a:sym typeface="Arial"/>
              </a:rPr>
              <a:t>aq</a:t>
            </a:r>
            <a:r>
              <a:rPr lang="en-GB" sz="1400" b="0" i="0" u="none" strike="noStrike" cap="none" baseline="-25000" dirty="0">
                <a:solidFill>
                  <a:srgbClr val="E51C41"/>
                </a:solidFill>
                <a:sym typeface="Arial"/>
              </a:rPr>
              <a:t>)</a:t>
            </a:r>
            <a:r>
              <a:rPr lang="en-GB" sz="1400" b="0" i="0" u="none" strike="noStrike" cap="none" dirty="0">
                <a:solidFill>
                  <a:srgbClr val="E51C41"/>
                </a:solidFill>
                <a:sym typeface="Arial"/>
              </a:rPr>
              <a:t> + HCl</a:t>
            </a:r>
            <a:r>
              <a:rPr lang="en-GB" sz="1400" b="0" i="0" u="none" strike="noStrike" cap="none" baseline="-25000" dirty="0">
                <a:solidFill>
                  <a:srgbClr val="E51C41"/>
                </a:solidFill>
                <a:sym typeface="Arial"/>
              </a:rPr>
              <a:t>(</a:t>
            </a:r>
            <a:r>
              <a:rPr lang="en-GB" sz="1400" b="0" i="0" u="none" strike="noStrike" cap="none" baseline="-25000" dirty="0" err="1">
                <a:solidFill>
                  <a:srgbClr val="E51C41"/>
                </a:solidFill>
                <a:sym typeface="Arial"/>
              </a:rPr>
              <a:t>aq</a:t>
            </a:r>
            <a:r>
              <a:rPr lang="en-GB" sz="1400" b="0" i="0" u="none" strike="noStrike" cap="none" baseline="-25000" dirty="0">
                <a:solidFill>
                  <a:srgbClr val="E51C41"/>
                </a:solidFill>
                <a:sym typeface="Arial"/>
              </a:rPr>
              <a:t>)</a:t>
            </a:r>
            <a:r>
              <a:rPr lang="en-GB" sz="1400" b="0" i="0" u="none" strike="noStrike" cap="none" dirty="0">
                <a:solidFill>
                  <a:srgbClr val="E51C41"/>
                </a:solidFill>
                <a:sym typeface="Arial"/>
              </a:rPr>
              <a:t>             NaCl</a:t>
            </a:r>
            <a:r>
              <a:rPr lang="en-GB" sz="1400" b="0" i="0" u="none" strike="noStrike" cap="none" baseline="-25000" dirty="0">
                <a:solidFill>
                  <a:srgbClr val="E51C41"/>
                </a:solidFill>
                <a:sym typeface="Arial"/>
              </a:rPr>
              <a:t>(</a:t>
            </a:r>
            <a:r>
              <a:rPr lang="en-GB" sz="1400" b="0" i="0" u="none" strike="noStrike" cap="none" baseline="-25000" dirty="0" err="1">
                <a:solidFill>
                  <a:srgbClr val="E51C41"/>
                </a:solidFill>
                <a:sym typeface="Arial"/>
              </a:rPr>
              <a:t>aq</a:t>
            </a:r>
            <a:r>
              <a:rPr lang="en-GB" sz="1400" b="0" i="0" u="none" strike="noStrike" cap="none" baseline="-25000" dirty="0">
                <a:solidFill>
                  <a:srgbClr val="E51C41"/>
                </a:solidFill>
                <a:sym typeface="Arial"/>
              </a:rPr>
              <a:t>)</a:t>
            </a:r>
            <a:r>
              <a:rPr lang="en-GB" sz="1400" b="0" i="0" u="none" strike="noStrike" cap="none" dirty="0">
                <a:solidFill>
                  <a:srgbClr val="E51C41"/>
                </a:solidFill>
                <a:sym typeface="Arial"/>
              </a:rPr>
              <a:t> + H</a:t>
            </a:r>
            <a:r>
              <a:rPr lang="en-GB" sz="1400" b="0" i="0" u="none" strike="noStrike" cap="none" baseline="-25000" dirty="0">
                <a:solidFill>
                  <a:srgbClr val="E51C41"/>
                </a:solidFill>
                <a:sym typeface="Arial"/>
              </a:rPr>
              <a:t>2</a:t>
            </a:r>
            <a:r>
              <a:rPr lang="en-GB" sz="1400" b="0" i="0" u="none" strike="noStrike" cap="none" dirty="0">
                <a:solidFill>
                  <a:srgbClr val="E51C41"/>
                </a:solidFill>
                <a:sym typeface="Arial"/>
              </a:rPr>
              <a:t>O</a:t>
            </a:r>
            <a:r>
              <a:rPr lang="en-GB" sz="1400" b="0" i="0" u="none" strike="noStrike" cap="none" baseline="-25000" dirty="0">
                <a:solidFill>
                  <a:srgbClr val="E51C41"/>
                </a:solidFill>
                <a:sym typeface="Arial"/>
              </a:rPr>
              <a:t>(l)</a:t>
            </a:r>
            <a:endParaRPr lang="en-GB" sz="1400" b="0" dirty="0"/>
          </a:p>
          <a:p>
            <a:pPr marL="111125" lvl="0" indent="0" algn="l" rtl="0">
              <a:lnSpc>
                <a:spcPct val="120000"/>
              </a:lnSpc>
              <a:spcBef>
                <a:spcPts val="260"/>
              </a:spcBef>
              <a:spcAft>
                <a:spcPts val="0"/>
              </a:spcAft>
              <a:buSzPts val="1850"/>
            </a:pPr>
            <a:r>
              <a:rPr lang="en-GB" sz="1400" b="0" dirty="0"/>
              <a:t>3. Ratio</a:t>
            </a:r>
          </a:p>
          <a:p>
            <a:pPr marL="0" marR="0" lvl="0" indent="0" algn="l" rtl="0">
              <a:lnSpc>
                <a:spcPct val="120000"/>
              </a:lnSpc>
              <a:spcBef>
                <a:spcPts val="0"/>
              </a:spcBef>
              <a:spcAft>
                <a:spcPts val="0"/>
              </a:spcAft>
              <a:buClr>
                <a:srgbClr val="000000"/>
              </a:buClr>
              <a:buSzPts val="2400"/>
              <a:buFont typeface="Arial"/>
              <a:buNone/>
            </a:pPr>
            <a:r>
              <a:rPr lang="en-GB" sz="1400" b="0" i="0" u="none" strike="noStrike" cap="none" dirty="0">
                <a:solidFill>
                  <a:srgbClr val="E51C41"/>
                </a:solidFill>
                <a:sym typeface="Arial"/>
              </a:rPr>
              <a:t>	1:1 so n (unknown) = n (known)</a:t>
            </a:r>
          </a:p>
          <a:p>
            <a:pPr marL="111125" lvl="0" indent="0" algn="l" rtl="0">
              <a:lnSpc>
                <a:spcPct val="120000"/>
              </a:lnSpc>
              <a:spcBef>
                <a:spcPts val="260"/>
              </a:spcBef>
              <a:spcAft>
                <a:spcPts val="0"/>
              </a:spcAft>
              <a:buSzPts val="1850"/>
            </a:pPr>
            <a:r>
              <a:rPr lang="en-GB" sz="1400" b="0" dirty="0"/>
              <a:t>4. Calculate C for the unknown solution using C = n/V x 1000</a:t>
            </a:r>
          </a:p>
          <a:p>
            <a:pPr>
              <a:lnSpc>
                <a:spcPct val="120000"/>
              </a:lnSpc>
            </a:pPr>
            <a:r>
              <a:rPr lang="en-GB" sz="1400" b="0" i="0" u="none" strike="noStrike" cap="none" dirty="0">
                <a:solidFill>
                  <a:srgbClr val="E51C41"/>
                </a:solidFill>
                <a:sym typeface="Arial"/>
              </a:rPr>
              <a:t>		C = 2.4925x10</a:t>
            </a:r>
            <a:r>
              <a:rPr lang="en-GB" sz="1400" b="0" i="0" u="none" strike="noStrike" cap="none" baseline="30000" dirty="0">
                <a:solidFill>
                  <a:srgbClr val="E51C41"/>
                </a:solidFill>
                <a:sym typeface="Arial"/>
              </a:rPr>
              <a:t>-3</a:t>
            </a:r>
            <a:r>
              <a:rPr lang="en-GB" sz="1400" b="0" i="0" u="none" strike="noStrike" cap="none" dirty="0">
                <a:solidFill>
                  <a:srgbClr val="E51C41"/>
                </a:solidFill>
                <a:sym typeface="Arial"/>
              </a:rPr>
              <a:t> / 25 x 1000 = 0.0997moldm</a:t>
            </a:r>
            <a:r>
              <a:rPr lang="en-GB" sz="1400" b="0" i="0" u="none" strike="noStrike" cap="none" baseline="30000" dirty="0">
                <a:solidFill>
                  <a:srgbClr val="E51C41"/>
                </a:solidFill>
                <a:sym typeface="Arial"/>
              </a:rPr>
              <a:t>-3</a:t>
            </a:r>
          </a:p>
          <a:p>
            <a:endParaRPr lang="en-US" dirty="0"/>
          </a:p>
        </p:txBody>
      </p:sp>
      <p:sp>
        <p:nvSpPr>
          <p:cNvPr id="6" name="Slide Number Placeholder 5">
            <a:extLst>
              <a:ext uri="{FF2B5EF4-FFF2-40B4-BE49-F238E27FC236}">
                <a16:creationId xmlns:a16="http://schemas.microsoft.com/office/drawing/2014/main" id="{B3802130-A106-0848-7C51-2A3515F9EF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22</a:t>
            </a:fld>
            <a:endParaRPr lang="en-GB"/>
          </a:p>
        </p:txBody>
      </p:sp>
      <p:sp>
        <p:nvSpPr>
          <p:cNvPr id="9" name="Google Shape;743;g2b4342054ca_0_65">
            <a:extLst>
              <a:ext uri="{FF2B5EF4-FFF2-40B4-BE49-F238E27FC236}">
                <a16:creationId xmlns:a16="http://schemas.microsoft.com/office/drawing/2014/main" id="{50F0B15C-26D4-AADD-4656-EA0D6800FF5E}"/>
              </a:ext>
            </a:extLst>
          </p:cNvPr>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cxnSp>
        <p:nvCxnSpPr>
          <p:cNvPr id="4" name="Straight Arrow Connector 3">
            <a:extLst>
              <a:ext uri="{FF2B5EF4-FFF2-40B4-BE49-F238E27FC236}">
                <a16:creationId xmlns:a16="http://schemas.microsoft.com/office/drawing/2014/main" id="{013A55EC-6BED-5352-3ACD-9183CA724D8C}"/>
              </a:ext>
              <a:ext uri="{C183D7F6-B498-43B3-948B-1728B52AA6E4}">
                <adec:decorative xmlns:adec="http://schemas.microsoft.com/office/drawing/2017/decorative" val="1"/>
              </a:ext>
            </a:extLst>
          </p:cNvPr>
          <p:cNvCxnSpPr/>
          <p:nvPr/>
        </p:nvCxnSpPr>
        <p:spPr>
          <a:xfrm>
            <a:off x="2556387" y="3185652"/>
            <a:ext cx="501445"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4625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Google Shape;754;g2b4342054ca_0_76"/>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dirty="0"/>
              <a:t>Now you try</a:t>
            </a:r>
            <a:endParaRPr sz="3400" dirty="0"/>
          </a:p>
        </p:txBody>
      </p:sp>
      <p:sp>
        <p:nvSpPr>
          <p:cNvPr id="755" name="Google Shape;755;g2b4342054ca_0_76"/>
          <p:cNvSpPr txBox="1">
            <a:spLocks noGrp="1"/>
          </p:cNvSpPr>
          <p:nvPr>
            <p:ph type="body" idx="3"/>
          </p:nvPr>
        </p:nvSpPr>
        <p:spPr>
          <a:xfrm>
            <a:off x="257550" y="657925"/>
            <a:ext cx="8628900" cy="4287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260"/>
              </a:spcBef>
              <a:spcAft>
                <a:spcPts val="0"/>
              </a:spcAft>
              <a:buSzPts val="1350"/>
              <a:buNone/>
            </a:pPr>
            <a:r>
              <a:rPr lang="en-GB" sz="2000" b="0" dirty="0"/>
              <a:t>If a 25.00cm</a:t>
            </a:r>
            <a:r>
              <a:rPr lang="en-GB" sz="2000" b="0" baseline="30000" dirty="0"/>
              <a:t>3</a:t>
            </a:r>
            <a:r>
              <a:rPr lang="en-GB" sz="2000" b="0" dirty="0"/>
              <a:t> solution of sodium hydroxide required 25.15cm</a:t>
            </a:r>
            <a:r>
              <a:rPr lang="en-GB" sz="2000" b="0" baseline="30000" dirty="0"/>
              <a:t>3</a:t>
            </a:r>
            <a:r>
              <a:rPr lang="en-GB" sz="2000" b="0" dirty="0"/>
              <a:t> of a standard solution of 0.0956mol/dm</a:t>
            </a:r>
            <a:r>
              <a:rPr lang="en-GB" sz="2000" b="0" baseline="30000" dirty="0"/>
              <a:t>3</a:t>
            </a:r>
            <a:r>
              <a:rPr lang="en-GB" sz="2000" b="0" dirty="0"/>
              <a:t> hydrochloric acid to neutralise, what is the concentration of the sodium hydroxide?</a:t>
            </a:r>
            <a:endParaRPr sz="2000" b="0" dirty="0"/>
          </a:p>
        </p:txBody>
      </p:sp>
      <p:sp>
        <p:nvSpPr>
          <p:cNvPr id="758" name="Google Shape;758;g2b4342054ca_0_76">
            <a:extLst>
              <a:ext uri="{C183D7F6-B498-43B3-948B-1728B52AA6E4}">
                <adec:decorative xmlns:adec="http://schemas.microsoft.com/office/drawing/2017/decorative" val="1"/>
              </a:ext>
            </a:extLst>
          </p:cNvPr>
          <p:cNvSpPr txBox="1"/>
          <p:nvPr/>
        </p:nvSpPr>
        <p:spPr>
          <a:xfrm>
            <a:off x="838300" y="1648200"/>
            <a:ext cx="6876900" cy="2557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p:txBody>
      </p:sp>
      <p:sp>
        <p:nvSpPr>
          <p:cNvPr id="759" name="Google Shape;759;g2b4342054ca_0_76"/>
          <p:cNvSpPr txBox="1"/>
          <p:nvPr/>
        </p:nvSpPr>
        <p:spPr>
          <a:xfrm>
            <a:off x="595225" y="1850650"/>
            <a:ext cx="8193300" cy="21033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chemeClr val="accent2"/>
              </a:buClr>
              <a:buSzPts val="2000"/>
              <a:buFont typeface="Arial"/>
              <a:buAutoNum type="arabicPeriod"/>
            </a:pPr>
            <a:r>
              <a:rPr lang="en-GB" sz="2000" b="0" i="0" u="none" strike="noStrike" cap="none" dirty="0">
                <a:solidFill>
                  <a:schemeClr val="accent2"/>
                </a:solidFill>
                <a:highlight>
                  <a:schemeClr val="lt1"/>
                </a:highlight>
                <a:latin typeface="Arial"/>
                <a:ea typeface="Arial"/>
                <a:cs typeface="Arial"/>
                <a:sym typeface="Arial"/>
              </a:rPr>
              <a:t>n of standard, n = </a:t>
            </a:r>
            <a:r>
              <a:rPr lang="en-GB" sz="2000" b="0" i="0" u="none" strike="noStrike" cap="none" dirty="0" err="1">
                <a:solidFill>
                  <a:schemeClr val="accent2"/>
                </a:solidFill>
                <a:highlight>
                  <a:schemeClr val="lt1"/>
                </a:highlight>
                <a:latin typeface="Arial"/>
                <a:ea typeface="Arial"/>
                <a:cs typeface="Arial"/>
                <a:sym typeface="Arial"/>
              </a:rPr>
              <a:t>CxV</a:t>
            </a:r>
            <a:r>
              <a:rPr lang="en-GB" sz="2000" b="0" i="0" u="none" strike="noStrike" cap="none" dirty="0">
                <a:solidFill>
                  <a:schemeClr val="accent2"/>
                </a:solidFill>
                <a:highlight>
                  <a:schemeClr val="lt1"/>
                </a:highlight>
                <a:latin typeface="Arial"/>
                <a:ea typeface="Arial"/>
                <a:cs typeface="Arial"/>
                <a:sym typeface="Arial"/>
              </a:rPr>
              <a:t>/1000 </a:t>
            </a:r>
            <a:endParaRPr sz="2000" b="0" i="0" u="none" strike="noStrike" cap="none" dirty="0">
              <a:solidFill>
                <a:schemeClr val="accent2"/>
              </a:solidFill>
              <a:highlight>
                <a:schemeClr val="lt1"/>
              </a:highlight>
              <a:latin typeface="Arial"/>
              <a:ea typeface="Arial"/>
              <a:cs typeface="Arial"/>
              <a:sym typeface="Arial"/>
            </a:endParaRPr>
          </a:p>
          <a:p>
            <a:pPr marL="228600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chemeClr val="accent2"/>
                </a:solidFill>
                <a:highlight>
                  <a:schemeClr val="lt1"/>
                </a:highlight>
                <a:latin typeface="Arial"/>
                <a:ea typeface="Arial"/>
                <a:cs typeface="Arial"/>
                <a:sym typeface="Arial"/>
              </a:rPr>
              <a:t>= 0.0956 x 25.15/1000 = 0.00239mol</a:t>
            </a:r>
            <a:endParaRPr sz="2000" b="0" i="0" u="none" strike="noStrike" cap="none" dirty="0">
              <a:solidFill>
                <a:schemeClr val="accent2"/>
              </a:solidFill>
              <a:highlight>
                <a:schemeClr val="lt1"/>
              </a:highlight>
              <a:latin typeface="Arial"/>
              <a:ea typeface="Arial"/>
              <a:cs typeface="Arial"/>
              <a:sym typeface="Arial"/>
            </a:endParaRPr>
          </a:p>
          <a:p>
            <a:pPr marL="101600" marR="0" lvl="0" algn="l" rtl="0">
              <a:lnSpc>
                <a:spcPct val="100000"/>
              </a:lnSpc>
              <a:spcBef>
                <a:spcPts val="0"/>
              </a:spcBef>
              <a:spcAft>
                <a:spcPts val="0"/>
              </a:spcAft>
              <a:buClr>
                <a:schemeClr val="accent2"/>
              </a:buClr>
              <a:buSzPts val="2000"/>
            </a:pPr>
            <a:r>
              <a:rPr lang="en-GB" sz="2000" b="0" i="0" u="none" strike="noStrike" cap="none" dirty="0">
                <a:solidFill>
                  <a:schemeClr val="accent2"/>
                </a:solidFill>
                <a:highlight>
                  <a:schemeClr val="lt1"/>
                </a:highlight>
                <a:latin typeface="Arial"/>
                <a:ea typeface="Arial"/>
                <a:cs typeface="Arial"/>
                <a:sym typeface="Arial"/>
              </a:rPr>
              <a:t>2. NaOH</a:t>
            </a:r>
            <a:r>
              <a:rPr lang="en-GB" sz="2000" baseline="-25000" dirty="0">
                <a:solidFill>
                  <a:schemeClr val="accent2"/>
                </a:solidFill>
                <a:highlight>
                  <a:schemeClr val="lt1"/>
                </a:highlight>
              </a:rPr>
              <a:t>(</a:t>
            </a:r>
            <a:r>
              <a:rPr lang="en-GB" sz="2000" baseline="-25000" dirty="0" err="1">
                <a:solidFill>
                  <a:schemeClr val="accent2"/>
                </a:solidFill>
                <a:highlight>
                  <a:schemeClr val="lt1"/>
                </a:highlight>
              </a:rPr>
              <a:t>aq</a:t>
            </a:r>
            <a:r>
              <a:rPr lang="en-GB" sz="2000" baseline="-25000" dirty="0">
                <a:solidFill>
                  <a:schemeClr val="accent2"/>
                </a:solidFill>
                <a:highlight>
                  <a:schemeClr val="lt1"/>
                </a:highlight>
              </a:rPr>
              <a:t>)</a:t>
            </a:r>
            <a:r>
              <a:rPr lang="en-GB" sz="2000" b="0" i="0" u="none" strike="noStrike" cap="none" dirty="0">
                <a:solidFill>
                  <a:schemeClr val="accent2"/>
                </a:solidFill>
                <a:highlight>
                  <a:schemeClr val="lt1"/>
                </a:highlight>
                <a:latin typeface="Arial"/>
                <a:ea typeface="Arial"/>
                <a:cs typeface="Arial"/>
                <a:sym typeface="Arial"/>
              </a:rPr>
              <a:t> + HCl</a:t>
            </a:r>
            <a:r>
              <a:rPr lang="en-GB" sz="2000" b="0" i="0" u="none" strike="noStrike" cap="none" baseline="-25000" dirty="0">
                <a:solidFill>
                  <a:schemeClr val="accent2"/>
                </a:solidFill>
                <a:highlight>
                  <a:schemeClr val="lt1"/>
                </a:highlight>
                <a:latin typeface="Arial"/>
                <a:ea typeface="Arial"/>
                <a:cs typeface="Arial"/>
                <a:sym typeface="Arial"/>
              </a:rPr>
              <a:t>(</a:t>
            </a:r>
            <a:r>
              <a:rPr lang="en-GB" sz="2000" b="0" i="0" u="none" strike="noStrike" cap="none" baseline="-25000" dirty="0" err="1">
                <a:solidFill>
                  <a:schemeClr val="accent2"/>
                </a:solidFill>
                <a:highlight>
                  <a:schemeClr val="lt1"/>
                </a:highlight>
                <a:latin typeface="Arial"/>
                <a:ea typeface="Arial"/>
                <a:cs typeface="Arial"/>
                <a:sym typeface="Arial"/>
              </a:rPr>
              <a:t>aq</a:t>
            </a:r>
            <a:r>
              <a:rPr lang="en-GB" sz="2000" b="0" i="0" u="none" strike="noStrike" cap="none" baseline="-25000" dirty="0">
                <a:solidFill>
                  <a:schemeClr val="accent2"/>
                </a:solidFill>
                <a:highlight>
                  <a:schemeClr val="lt1"/>
                </a:highlight>
                <a:latin typeface="Arial"/>
                <a:ea typeface="Arial"/>
                <a:cs typeface="Arial"/>
                <a:sym typeface="Arial"/>
              </a:rPr>
              <a:t>)</a:t>
            </a:r>
            <a:r>
              <a:rPr lang="en-GB" sz="2000" b="0" i="0" u="none" strike="noStrike" cap="none" dirty="0">
                <a:solidFill>
                  <a:schemeClr val="accent2"/>
                </a:solidFill>
                <a:highlight>
                  <a:schemeClr val="lt1"/>
                </a:highlight>
                <a:latin typeface="Arial"/>
                <a:ea typeface="Arial"/>
                <a:cs typeface="Arial"/>
                <a:sym typeface="Arial"/>
              </a:rPr>
              <a:t>             NaCl</a:t>
            </a:r>
            <a:r>
              <a:rPr lang="en-GB" sz="2000" b="0" i="0" u="none" strike="noStrike" cap="none" baseline="-25000" dirty="0">
                <a:solidFill>
                  <a:schemeClr val="accent2"/>
                </a:solidFill>
                <a:highlight>
                  <a:schemeClr val="lt1"/>
                </a:highlight>
                <a:latin typeface="Arial"/>
                <a:ea typeface="Arial"/>
                <a:cs typeface="Arial"/>
                <a:sym typeface="Arial"/>
              </a:rPr>
              <a:t>(</a:t>
            </a:r>
            <a:r>
              <a:rPr lang="en-GB" sz="2000" b="0" i="0" u="none" strike="noStrike" cap="none" baseline="-25000" dirty="0" err="1">
                <a:solidFill>
                  <a:schemeClr val="accent2"/>
                </a:solidFill>
                <a:highlight>
                  <a:schemeClr val="lt1"/>
                </a:highlight>
                <a:latin typeface="Arial"/>
                <a:ea typeface="Arial"/>
                <a:cs typeface="Arial"/>
                <a:sym typeface="Arial"/>
              </a:rPr>
              <a:t>aq</a:t>
            </a:r>
            <a:r>
              <a:rPr lang="en-GB" sz="2000" b="0" i="0" u="none" strike="noStrike" cap="none" baseline="-25000" dirty="0">
                <a:solidFill>
                  <a:schemeClr val="accent2"/>
                </a:solidFill>
                <a:highlight>
                  <a:schemeClr val="lt1"/>
                </a:highlight>
                <a:latin typeface="Arial"/>
                <a:ea typeface="Arial"/>
                <a:cs typeface="Arial"/>
                <a:sym typeface="Arial"/>
              </a:rPr>
              <a:t>)</a:t>
            </a:r>
            <a:r>
              <a:rPr lang="en-GB" sz="2000" b="0" i="0" u="none" strike="noStrike" cap="none" dirty="0">
                <a:solidFill>
                  <a:schemeClr val="accent2"/>
                </a:solidFill>
                <a:highlight>
                  <a:schemeClr val="lt1"/>
                </a:highlight>
                <a:latin typeface="Arial"/>
                <a:ea typeface="Arial"/>
                <a:cs typeface="Arial"/>
                <a:sym typeface="Arial"/>
              </a:rPr>
              <a:t> + H</a:t>
            </a:r>
            <a:r>
              <a:rPr lang="en-GB" sz="1900" b="0" i="0" u="none" strike="noStrike" cap="none" baseline="-25000" dirty="0">
                <a:solidFill>
                  <a:schemeClr val="accent2"/>
                </a:solidFill>
                <a:highlight>
                  <a:schemeClr val="lt1"/>
                </a:highlight>
                <a:latin typeface="Arial"/>
                <a:ea typeface="Arial"/>
                <a:cs typeface="Arial"/>
                <a:sym typeface="Arial"/>
              </a:rPr>
              <a:t>2</a:t>
            </a:r>
            <a:r>
              <a:rPr lang="en-GB" sz="2000" b="0" i="0" u="none" strike="noStrike" cap="none" dirty="0">
                <a:solidFill>
                  <a:schemeClr val="accent2"/>
                </a:solidFill>
                <a:highlight>
                  <a:schemeClr val="lt1"/>
                </a:highlight>
                <a:latin typeface="Arial"/>
                <a:ea typeface="Arial"/>
                <a:cs typeface="Arial"/>
                <a:sym typeface="Arial"/>
              </a:rPr>
              <a:t>O</a:t>
            </a:r>
            <a:r>
              <a:rPr lang="en-GB" sz="2000" b="0" i="0" u="none" strike="noStrike" cap="none" baseline="-25000" dirty="0">
                <a:solidFill>
                  <a:schemeClr val="accent2"/>
                </a:solidFill>
                <a:highlight>
                  <a:schemeClr val="lt1"/>
                </a:highlight>
                <a:latin typeface="Arial"/>
                <a:ea typeface="Arial"/>
                <a:cs typeface="Arial"/>
                <a:sym typeface="Arial"/>
              </a:rPr>
              <a:t>(l)</a:t>
            </a:r>
            <a:r>
              <a:rPr lang="en-GB" sz="2000" b="0" i="0" u="none" strike="noStrike" cap="none" dirty="0">
                <a:solidFill>
                  <a:schemeClr val="accent2"/>
                </a:solidFill>
                <a:highlight>
                  <a:schemeClr val="lt1"/>
                </a:highlight>
                <a:latin typeface="Arial"/>
                <a:ea typeface="Arial"/>
                <a:cs typeface="Arial"/>
                <a:sym typeface="Arial"/>
              </a:rPr>
              <a:t> (1:1 ratio)</a:t>
            </a:r>
            <a:endParaRPr sz="2000" b="0" i="0" u="none" strike="noStrike" cap="none" dirty="0">
              <a:solidFill>
                <a:schemeClr val="accent2"/>
              </a:solidFill>
              <a:highlight>
                <a:schemeClr val="lt1"/>
              </a:highlight>
              <a:latin typeface="Arial"/>
              <a:ea typeface="Arial"/>
              <a:cs typeface="Arial"/>
              <a:sym typeface="Arial"/>
            </a:endParaRPr>
          </a:p>
          <a:p>
            <a:pPr marL="101600" marR="0" lvl="0" algn="l" rtl="0">
              <a:lnSpc>
                <a:spcPct val="100000"/>
              </a:lnSpc>
              <a:spcBef>
                <a:spcPts val="0"/>
              </a:spcBef>
              <a:spcAft>
                <a:spcPts val="0"/>
              </a:spcAft>
              <a:buClr>
                <a:schemeClr val="accent2"/>
              </a:buClr>
              <a:buSzPts val="2000"/>
            </a:pPr>
            <a:r>
              <a:rPr lang="en-GB" sz="2000" b="0" i="0" u="none" strike="noStrike" cap="none" dirty="0">
                <a:solidFill>
                  <a:schemeClr val="accent2"/>
                </a:solidFill>
                <a:highlight>
                  <a:schemeClr val="lt1"/>
                </a:highlight>
                <a:latin typeface="Arial"/>
                <a:ea typeface="Arial"/>
                <a:cs typeface="Arial"/>
                <a:sym typeface="Arial"/>
              </a:rPr>
              <a:t>3. n (standard) = n (NaOH) = 0.00239mol</a:t>
            </a:r>
            <a:endParaRPr sz="2000" b="0" i="0" u="none" strike="noStrike" cap="none" dirty="0">
              <a:solidFill>
                <a:schemeClr val="accent2"/>
              </a:solidFill>
              <a:highlight>
                <a:schemeClr val="lt1"/>
              </a:highlight>
              <a:latin typeface="Arial"/>
              <a:ea typeface="Arial"/>
              <a:cs typeface="Arial"/>
              <a:sym typeface="Arial"/>
            </a:endParaRPr>
          </a:p>
          <a:p>
            <a:pPr marL="101600" marR="0" lvl="0" algn="l" rtl="0">
              <a:lnSpc>
                <a:spcPct val="100000"/>
              </a:lnSpc>
              <a:spcBef>
                <a:spcPts val="0"/>
              </a:spcBef>
              <a:spcAft>
                <a:spcPts val="0"/>
              </a:spcAft>
              <a:buClr>
                <a:schemeClr val="accent2"/>
              </a:buClr>
              <a:buSzPts val="2000"/>
            </a:pPr>
            <a:r>
              <a:rPr lang="en-GB" sz="2000" b="0" i="0" u="none" strike="noStrike" cap="none" dirty="0">
                <a:solidFill>
                  <a:schemeClr val="accent2"/>
                </a:solidFill>
                <a:highlight>
                  <a:schemeClr val="lt1"/>
                </a:highlight>
                <a:latin typeface="Arial"/>
                <a:ea typeface="Arial"/>
                <a:cs typeface="Arial"/>
                <a:sym typeface="Arial"/>
              </a:rPr>
              <a:t>4. C of NaOH, C = n/V x 1000</a:t>
            </a:r>
            <a:endParaRPr sz="2000" b="0" i="0" u="none" strike="noStrike" cap="none" dirty="0">
              <a:solidFill>
                <a:schemeClr val="accent2"/>
              </a:solidFill>
              <a:highlight>
                <a:schemeClr val="lt1"/>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GB" sz="2000" b="0" i="0" u="none" strike="noStrike" cap="none" dirty="0">
                <a:solidFill>
                  <a:schemeClr val="accent2"/>
                </a:solidFill>
                <a:highlight>
                  <a:schemeClr val="lt1"/>
                </a:highlight>
                <a:latin typeface="Arial"/>
                <a:ea typeface="Arial"/>
                <a:cs typeface="Arial"/>
                <a:sym typeface="Arial"/>
              </a:rPr>
              <a:t>		    = 0.00239/25 x 1000 = 0.096moldm</a:t>
            </a:r>
            <a:r>
              <a:rPr lang="en-GB" sz="2000" b="0" i="0" u="none" strike="noStrike" cap="none" baseline="30000" dirty="0">
                <a:solidFill>
                  <a:schemeClr val="accent2"/>
                </a:solidFill>
                <a:highlight>
                  <a:schemeClr val="lt1"/>
                </a:highlight>
                <a:latin typeface="Arial"/>
                <a:ea typeface="Arial"/>
                <a:cs typeface="Arial"/>
                <a:sym typeface="Arial"/>
              </a:rPr>
              <a:t>-3</a:t>
            </a:r>
            <a:endParaRPr sz="2000" b="0" i="0" u="none" strike="noStrike" cap="none" baseline="30000" dirty="0">
              <a:solidFill>
                <a:schemeClr val="accent2"/>
              </a:solidFill>
              <a:highlight>
                <a:schemeClr val="lt1"/>
              </a:highlight>
              <a:latin typeface="Arial"/>
              <a:ea typeface="Arial"/>
              <a:cs typeface="Arial"/>
              <a:sym typeface="Arial"/>
            </a:endParaRPr>
          </a:p>
        </p:txBody>
      </p:sp>
      <p:sp>
        <p:nvSpPr>
          <p:cNvPr id="760" name="Google Shape;760;g2b4342054ca_0_76"/>
          <p:cNvSpPr txBox="1">
            <a:spLocks noGrp="1"/>
          </p:cNvSpPr>
          <p:nvPr>
            <p:ph type="title"/>
          </p:nvPr>
        </p:nvSpPr>
        <p:spPr>
          <a:xfrm>
            <a:off x="232950" y="3953950"/>
            <a:ext cx="8437500" cy="699300"/>
          </a:xfrm>
          <a:prstGeom prst="rect">
            <a:avLst/>
          </a:prstGeom>
          <a:noFill/>
          <a:ln>
            <a:noFill/>
          </a:ln>
        </p:spPr>
        <p:txBody>
          <a:bodyPr spcFirstLastPara="1" wrap="square" lIns="0" tIns="0" rIns="0" bIns="0" anchor="t" anchorCtr="0">
            <a:noAutofit/>
          </a:bodyPr>
          <a:lstStyle/>
          <a:p>
            <a:pPr>
              <a:buSzPts val="1800"/>
            </a:pPr>
            <a:r>
              <a:rPr lang="en-GB" b="0" dirty="0"/>
              <a:t>Practice calculations: When I am happy with your answer, please start the question sheet: </a:t>
            </a:r>
            <a:r>
              <a:rPr lang="en-GB" sz="1800" b="0" dirty="0">
                <a:effectLst/>
                <a:latin typeface="Arial" panose="020B0604020202020204" pitchFamily="34" charset="0"/>
                <a:ea typeface="Calibri" panose="020F0502020204030204" pitchFamily="34" charset="0"/>
              </a:rPr>
              <a:t>Titration calculation worksheet.</a:t>
            </a:r>
            <a:br>
              <a:rPr lang="en-GB" sz="1800" dirty="0">
                <a:effectLst/>
                <a:latin typeface="Arial" panose="020B0604020202020204" pitchFamily="34" charset="0"/>
                <a:ea typeface="Arial" panose="020B0604020202020204" pitchFamily="34" charset="0"/>
              </a:rPr>
            </a:br>
            <a:endParaRPr b="0" dirty="0"/>
          </a:p>
        </p:txBody>
      </p:sp>
      <p:cxnSp>
        <p:nvCxnSpPr>
          <p:cNvPr id="3" name="Straight Arrow Connector 2">
            <a:extLst>
              <a:ext uri="{FF2B5EF4-FFF2-40B4-BE49-F238E27FC236}">
                <a16:creationId xmlns:a16="http://schemas.microsoft.com/office/drawing/2014/main" id="{571726BE-ADBA-DE97-BCF1-B729732A4619}"/>
              </a:ext>
              <a:ext uri="{C183D7F6-B498-43B3-948B-1728B52AA6E4}">
                <adec:decorative xmlns:adec="http://schemas.microsoft.com/office/drawing/2017/decorative" val="1"/>
              </a:ext>
            </a:extLst>
          </p:cNvPr>
          <p:cNvCxnSpPr/>
          <p:nvPr/>
        </p:nvCxnSpPr>
        <p:spPr>
          <a:xfrm>
            <a:off x="3227294" y="2689412"/>
            <a:ext cx="699247"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756" name="Google Shape;756;g2b4342054ca_0_76"/>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757" name="Google Shape;757;g2b4342054ca_0_76"/>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23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g2b4342054ca_0_87"/>
          <p:cNvSpPr txBox="1">
            <a:spLocks noGrp="1"/>
          </p:cNvSpPr>
          <p:nvPr>
            <p:ph type="title"/>
          </p:nvPr>
        </p:nvSpPr>
        <p:spPr>
          <a:xfrm>
            <a:off x="353250" y="278973"/>
            <a:ext cx="8437500" cy="6993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59999"/>
              <a:buFont typeface="Arial"/>
              <a:buNone/>
            </a:pPr>
            <a:r>
              <a:rPr lang="en-GB" sz="3333" dirty="0"/>
              <a:t>Homework: Virtual titration</a:t>
            </a:r>
            <a:endParaRPr sz="3333" dirty="0"/>
          </a:p>
          <a:p>
            <a:pPr marL="0" lvl="0" indent="0" algn="l" rtl="0">
              <a:lnSpc>
                <a:spcPct val="100000"/>
              </a:lnSpc>
              <a:spcBef>
                <a:spcPts val="0"/>
              </a:spcBef>
              <a:spcAft>
                <a:spcPts val="0"/>
              </a:spcAft>
              <a:buClr>
                <a:schemeClr val="dk1"/>
              </a:buClr>
              <a:buSzPct val="66666"/>
              <a:buFont typeface="Arial"/>
              <a:buNone/>
            </a:pPr>
            <a:endParaRPr sz="3000" dirty="0"/>
          </a:p>
          <a:p>
            <a:pPr marL="0" lvl="0" indent="0" algn="l" rtl="0">
              <a:lnSpc>
                <a:spcPct val="103703"/>
              </a:lnSpc>
              <a:spcBef>
                <a:spcPts val="0"/>
              </a:spcBef>
              <a:spcAft>
                <a:spcPts val="0"/>
              </a:spcAft>
              <a:buClr>
                <a:schemeClr val="accent2"/>
              </a:buClr>
              <a:buSzPct val="100000"/>
              <a:buFont typeface="Arial"/>
              <a:buNone/>
            </a:pPr>
            <a:r>
              <a:rPr lang="en-GB" sz="2700" dirty="0">
                <a:solidFill>
                  <a:schemeClr val="accent2"/>
                </a:solidFill>
              </a:rPr>
              <a:t>	</a:t>
            </a:r>
            <a:endParaRPr sz="2650" dirty="0">
              <a:solidFill>
                <a:srgbClr val="E51C41"/>
              </a:solidFill>
            </a:endParaRPr>
          </a:p>
        </p:txBody>
      </p:sp>
      <p:sp>
        <p:nvSpPr>
          <p:cNvPr id="767" name="Google Shape;767;g2b4342054ca_0_87"/>
          <p:cNvSpPr txBox="1">
            <a:spLocks noGrp="1"/>
          </p:cNvSpPr>
          <p:nvPr>
            <p:ph type="body" idx="1"/>
          </p:nvPr>
        </p:nvSpPr>
        <p:spPr>
          <a:xfrm>
            <a:off x="93250" y="722175"/>
            <a:ext cx="7478700" cy="699300"/>
          </a:xfrm>
          <a:prstGeom prst="rect">
            <a:avLst/>
          </a:prstGeom>
          <a:noFill/>
          <a:ln>
            <a:noFill/>
          </a:ln>
        </p:spPr>
        <p:txBody>
          <a:bodyPr spcFirstLastPara="1" wrap="square" lIns="0" tIns="0" rIns="0" bIns="0" anchor="t" anchorCtr="0">
            <a:noAutofit/>
          </a:bodyPr>
          <a:lstStyle/>
          <a:p>
            <a:pPr marL="0" lvl="0" indent="0" algn="l" rtl="0">
              <a:lnSpc>
                <a:spcPct val="103703"/>
              </a:lnSpc>
              <a:spcBef>
                <a:spcPts val="540"/>
              </a:spcBef>
              <a:spcAft>
                <a:spcPts val="0"/>
              </a:spcAft>
              <a:buSzPts val="2700"/>
              <a:buNone/>
            </a:pPr>
            <a:endParaRPr sz="2400" dirty="0">
              <a:solidFill>
                <a:srgbClr val="E51C41"/>
              </a:solidFill>
            </a:endParaRPr>
          </a:p>
          <a:p>
            <a:pPr marL="0" lvl="0" indent="0" algn="l" rtl="0">
              <a:lnSpc>
                <a:spcPct val="120000"/>
              </a:lnSpc>
              <a:spcBef>
                <a:spcPts val="540"/>
              </a:spcBef>
              <a:spcAft>
                <a:spcPts val="0"/>
              </a:spcAft>
              <a:buSzPts val="2700"/>
              <a:buNone/>
            </a:pPr>
            <a:r>
              <a:rPr lang="en-GB" sz="2000" b="0" dirty="0">
                <a:solidFill>
                  <a:schemeClr val="accent6"/>
                </a:solidFill>
              </a:rPr>
              <a:t>	Use the interactive online titration given (provided free by 	the Royal Society of Chemistry) to consolidate the steps 	required and calculate the concentration from your virtual 	titration.</a:t>
            </a:r>
            <a:endParaRPr sz="2000" b="0" dirty="0">
              <a:solidFill>
                <a:schemeClr val="accent6"/>
              </a:solidFill>
            </a:endParaRPr>
          </a:p>
        </p:txBody>
      </p:sp>
      <p:sp>
        <p:nvSpPr>
          <p:cNvPr id="768" name="Google Shape;768;g2b4342054ca_0_87"/>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769" name="Google Shape;769;g2b4342054ca_0_87"/>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2b4342054ca_0_596"/>
          <p:cNvSpPr txBox="1">
            <a:spLocks noGrp="1"/>
          </p:cNvSpPr>
          <p:nvPr>
            <p:ph type="ctrTitle"/>
          </p:nvPr>
        </p:nvSpPr>
        <p:spPr>
          <a:xfrm>
            <a:off x="2447280" y="1455480"/>
            <a:ext cx="6408600" cy="1602300"/>
          </a:xfrm>
          <a:prstGeom prst="rect">
            <a:avLst/>
          </a:prstGeom>
          <a:solidFill>
            <a:schemeClr val="lt1"/>
          </a:solidFill>
          <a:ln>
            <a:noFill/>
          </a:ln>
        </p:spPr>
        <p:txBody>
          <a:bodyPr spcFirstLastPara="1" wrap="square" lIns="108000" tIns="144000" rIns="0" bIns="0" anchor="ctr" anchorCtr="0">
            <a:noAutofit/>
          </a:bodyPr>
          <a:lstStyle/>
          <a:p>
            <a:r>
              <a:rPr lang="en-GB" sz="4100" dirty="0"/>
              <a:t>03 </a:t>
            </a:r>
            <a:endParaRPr sz="4100" dirty="0"/>
          </a:p>
          <a:p>
            <a:r>
              <a:rPr lang="en-GB" sz="4100" dirty="0"/>
              <a:t>Acid-base titrations </a:t>
            </a:r>
            <a:endParaRPr sz="4100" dirty="0"/>
          </a:p>
        </p:txBody>
      </p:sp>
      <p:sp>
        <p:nvSpPr>
          <p:cNvPr id="776" name="Google Shape;776;g2b4342054ca_0_596"/>
          <p:cNvSpPr txBox="1">
            <a:spLocks noGrp="1"/>
          </p:cNvSpPr>
          <p:nvPr>
            <p:ph type="subTitle" idx="1"/>
          </p:nvPr>
        </p:nvSpPr>
        <p:spPr>
          <a:xfrm>
            <a:off x="2343145" y="3213900"/>
            <a:ext cx="6410100" cy="1602300"/>
          </a:xfrm>
          <a:prstGeom prst="rect">
            <a:avLst/>
          </a:prstGeom>
          <a:solidFill>
            <a:schemeClr val="dk1"/>
          </a:solidFill>
          <a:ln>
            <a:noFill/>
          </a:ln>
        </p:spPr>
        <p:txBody>
          <a:bodyPr spcFirstLastPara="1" wrap="square" lIns="144000" tIns="108000" rIns="0" bIns="0" anchor="ctr" anchorCtr="0">
            <a:normAutofit fontScale="92500"/>
          </a:bodyPr>
          <a:lstStyle/>
          <a:p>
            <a:pPr marL="0" lvl="0" indent="0" algn="l" rtl="0">
              <a:lnSpc>
                <a:spcPct val="100000"/>
              </a:lnSpc>
              <a:spcBef>
                <a:spcPts val="0"/>
              </a:spcBef>
              <a:spcAft>
                <a:spcPts val="0"/>
              </a:spcAft>
              <a:buClr>
                <a:schemeClr val="lt1"/>
              </a:buClr>
              <a:buSzPts val="4865"/>
              <a:buNone/>
            </a:pPr>
            <a:r>
              <a:rPr lang="en-GB" sz="2900" dirty="0"/>
              <a:t>Carry out an acid-base titration and use the data to calculate the concentration of an unknown solution</a:t>
            </a:r>
            <a:endParaRPr sz="29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g2b4342054ca_0_602"/>
          <p:cNvSpPr txBox="1">
            <a:spLocks noGrp="1"/>
          </p:cNvSpPr>
          <p:nvPr>
            <p:ph type="title"/>
          </p:nvPr>
        </p:nvSpPr>
        <p:spPr>
          <a:xfrm>
            <a:off x="353250" y="290550"/>
            <a:ext cx="8437500" cy="6993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ts val="2000"/>
              <a:buFont typeface="Arial"/>
              <a:buNone/>
            </a:pPr>
            <a:r>
              <a:rPr lang="en-GB" sz="2400" dirty="0"/>
              <a:t>Starter. Good laboratory practice (GLP) – Recording of data</a:t>
            </a:r>
            <a:endParaRPr sz="2400" dirty="0"/>
          </a:p>
        </p:txBody>
      </p:sp>
      <p:sp>
        <p:nvSpPr>
          <p:cNvPr id="783" name="Google Shape;783;g2b4342054ca_0_602"/>
          <p:cNvSpPr txBox="1">
            <a:spLocks noGrp="1"/>
          </p:cNvSpPr>
          <p:nvPr>
            <p:ph type="body" idx="1"/>
          </p:nvPr>
        </p:nvSpPr>
        <p:spPr>
          <a:xfrm>
            <a:off x="481350" y="660000"/>
            <a:ext cx="8355000" cy="2878200"/>
          </a:xfrm>
          <a:prstGeom prst="rect">
            <a:avLst/>
          </a:prstGeom>
          <a:noFill/>
          <a:ln>
            <a:noFill/>
          </a:ln>
        </p:spPr>
        <p:txBody>
          <a:bodyPr spcFirstLastPara="1" wrap="square" lIns="0" tIns="0" rIns="0" bIns="0" anchor="t" anchorCtr="0">
            <a:noAutofit/>
          </a:bodyPr>
          <a:lstStyle/>
          <a:p>
            <a:pPr marL="0" lvl="0" indent="0" algn="l" rtl="0">
              <a:lnSpc>
                <a:spcPct val="103703"/>
              </a:lnSpc>
              <a:spcBef>
                <a:spcPts val="0"/>
              </a:spcBef>
              <a:spcAft>
                <a:spcPts val="0"/>
              </a:spcAft>
              <a:buClr>
                <a:schemeClr val="dk1"/>
              </a:buClr>
              <a:buSzPts val="2700"/>
              <a:buNone/>
            </a:pPr>
            <a:r>
              <a:rPr lang="en-GB" sz="2200" dirty="0">
                <a:latin typeface="+mn-lt"/>
                <a:ea typeface="Calibri"/>
                <a:cs typeface="Calibri"/>
                <a:sym typeface="Calibri"/>
              </a:rPr>
              <a:t>Task: In groups of four, discuss:</a:t>
            </a:r>
          </a:p>
          <a:p>
            <a:pPr marL="457200" lvl="0" indent="-368300" algn="l" rtl="0">
              <a:lnSpc>
                <a:spcPct val="103703"/>
              </a:lnSpc>
              <a:spcBef>
                <a:spcPts val="0"/>
              </a:spcBef>
              <a:spcAft>
                <a:spcPts val="0"/>
              </a:spcAft>
              <a:buSzPts val="2200"/>
              <a:buFont typeface="Calibri"/>
              <a:buAutoNum type="arabicPeriod"/>
            </a:pPr>
            <a:r>
              <a:rPr lang="en-GB" sz="2200" dirty="0">
                <a:latin typeface="+mn-lt"/>
                <a:ea typeface="Calibri"/>
                <a:cs typeface="Calibri"/>
                <a:sym typeface="Calibri"/>
              </a:rPr>
              <a:t>what information do we need to record in a lab book?</a:t>
            </a:r>
            <a:endParaRPr lang="en-GB" sz="2200" dirty="0">
              <a:latin typeface="+mn-lt"/>
            </a:endParaRPr>
          </a:p>
          <a:p>
            <a:pPr marL="457200" lvl="0" indent="0" algn="l" rtl="0">
              <a:lnSpc>
                <a:spcPct val="103703"/>
              </a:lnSpc>
              <a:spcBef>
                <a:spcPts val="0"/>
              </a:spcBef>
              <a:spcAft>
                <a:spcPts val="0"/>
              </a:spcAft>
              <a:buSzPts val="2700"/>
              <a:buNone/>
            </a:pPr>
            <a:endParaRPr sz="2200" dirty="0">
              <a:latin typeface="+mn-lt"/>
            </a:endParaRPr>
          </a:p>
          <a:p>
            <a:pPr marL="457200" lvl="0" indent="0" algn="l" rtl="0">
              <a:lnSpc>
                <a:spcPct val="103703"/>
              </a:lnSpc>
              <a:spcBef>
                <a:spcPts val="0"/>
              </a:spcBef>
              <a:spcAft>
                <a:spcPts val="0"/>
              </a:spcAft>
              <a:buSzPts val="2700"/>
              <a:buNone/>
            </a:pPr>
            <a:endParaRPr sz="2200" dirty="0">
              <a:latin typeface="+mn-lt"/>
            </a:endParaRPr>
          </a:p>
          <a:p>
            <a:pPr marL="457200" lvl="0" indent="0" algn="l" rtl="0">
              <a:lnSpc>
                <a:spcPct val="103703"/>
              </a:lnSpc>
              <a:spcBef>
                <a:spcPts val="0"/>
              </a:spcBef>
              <a:spcAft>
                <a:spcPts val="0"/>
              </a:spcAft>
              <a:buSzPts val="2700"/>
              <a:buNone/>
            </a:pPr>
            <a:endParaRPr sz="2200" dirty="0">
              <a:latin typeface="+mn-lt"/>
            </a:endParaRPr>
          </a:p>
          <a:p>
            <a:pPr marL="88900" lvl="0" indent="0" algn="l" rtl="0">
              <a:lnSpc>
                <a:spcPct val="103703"/>
              </a:lnSpc>
              <a:spcBef>
                <a:spcPts val="0"/>
              </a:spcBef>
              <a:spcAft>
                <a:spcPts val="0"/>
              </a:spcAft>
              <a:buSzPts val="2200"/>
            </a:pPr>
            <a:r>
              <a:rPr lang="en-GB" sz="2200" dirty="0">
                <a:latin typeface="+mn-lt"/>
              </a:rPr>
              <a:t>2. what layout should we use?</a:t>
            </a:r>
            <a:endParaRPr sz="2200" dirty="0">
              <a:latin typeface="+mn-lt"/>
            </a:endParaRPr>
          </a:p>
          <a:p>
            <a:pPr marL="0" lvl="0" indent="0" algn="l" rtl="0">
              <a:lnSpc>
                <a:spcPct val="103703"/>
              </a:lnSpc>
              <a:spcBef>
                <a:spcPts val="0"/>
              </a:spcBef>
              <a:spcAft>
                <a:spcPts val="0"/>
              </a:spcAft>
              <a:buSzPts val="2700"/>
              <a:buNone/>
            </a:pPr>
            <a:endParaRPr sz="2200" dirty="0"/>
          </a:p>
          <a:p>
            <a:pPr marL="457200" lvl="0" indent="0" algn="l" rtl="0">
              <a:lnSpc>
                <a:spcPct val="103703"/>
              </a:lnSpc>
              <a:spcBef>
                <a:spcPts val="0"/>
              </a:spcBef>
              <a:spcAft>
                <a:spcPts val="0"/>
              </a:spcAft>
              <a:buSzPts val="2700"/>
              <a:buNone/>
            </a:pPr>
            <a:endParaRPr sz="2200" dirty="0">
              <a:solidFill>
                <a:schemeClr val="accent1"/>
              </a:solidFill>
            </a:endParaRPr>
          </a:p>
        </p:txBody>
      </p:sp>
      <p:sp>
        <p:nvSpPr>
          <p:cNvPr id="784" name="Google Shape;784;g2b4342054ca_0_602"/>
          <p:cNvSpPr txBox="1">
            <a:spLocks noGrp="1"/>
          </p:cNvSpPr>
          <p:nvPr>
            <p:ph type="ftr" idx="11"/>
          </p:nvPr>
        </p:nvSpPr>
        <p:spPr>
          <a:xfrm>
            <a:off x="270076"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785" name="Google Shape;785;g2b4342054ca_0_602"/>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26</a:t>
            </a:fld>
            <a:endParaRPr/>
          </a:p>
        </p:txBody>
      </p:sp>
      <p:sp>
        <p:nvSpPr>
          <p:cNvPr id="786" name="Google Shape;786;g2b4342054ca_0_602"/>
          <p:cNvSpPr txBox="1"/>
          <p:nvPr/>
        </p:nvSpPr>
        <p:spPr>
          <a:xfrm>
            <a:off x="920550" y="2774532"/>
            <a:ext cx="8611200" cy="1378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1600" i="0" u="none" strike="noStrike" cap="none" dirty="0">
                <a:solidFill>
                  <a:srgbClr val="E51C41"/>
                </a:solidFill>
                <a:latin typeface="Arial"/>
                <a:ea typeface="Arial"/>
                <a:cs typeface="Arial"/>
                <a:sym typeface="Arial"/>
              </a:rPr>
              <a:t>Date, title</a:t>
            </a:r>
            <a:endParaRPr sz="1600" i="0" u="none" strike="noStrike" cap="none" dirty="0">
              <a:solidFill>
                <a:srgbClr val="E51C4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1600" i="0" u="none" strike="noStrike" cap="none" dirty="0">
                <a:solidFill>
                  <a:srgbClr val="E51C41"/>
                </a:solidFill>
                <a:latin typeface="Arial"/>
                <a:ea typeface="Arial"/>
                <a:cs typeface="Arial"/>
                <a:sym typeface="Arial"/>
              </a:rPr>
              <a:t>Method </a:t>
            </a:r>
            <a:r>
              <a:rPr lang="en-GB" sz="1600" i="0" u="none" strike="noStrike" cap="none" dirty="0">
                <a:solidFill>
                  <a:srgbClr val="E51C41"/>
                </a:solidFill>
                <a:latin typeface="Arial" panose="020B0604020202020204" pitchFamily="34" charset="0"/>
                <a:cs typeface="Arial" panose="020B0604020202020204" pitchFamily="34" charset="0"/>
                <a:sym typeface="Arial"/>
              </a:rPr>
              <a:t>–</a:t>
            </a:r>
            <a:r>
              <a:rPr lang="en-GB" sz="1600" i="0" u="none" strike="noStrike" cap="none" dirty="0">
                <a:solidFill>
                  <a:srgbClr val="E51C41"/>
                </a:solidFill>
                <a:latin typeface="Arial"/>
                <a:ea typeface="Arial"/>
                <a:cs typeface="Arial"/>
                <a:sym typeface="Arial"/>
              </a:rPr>
              <a:t> past/imperfect tense, brief (only what is needed to repeat the work)</a:t>
            </a:r>
            <a:endParaRPr sz="1600" i="0" u="none" strike="noStrike" cap="none" dirty="0">
              <a:solidFill>
                <a:srgbClr val="E51C41"/>
              </a:solidFill>
              <a:latin typeface="Arial"/>
              <a:ea typeface="Arial"/>
              <a:cs typeface="Arial"/>
              <a:sym typeface="Arial"/>
            </a:endParaRPr>
          </a:p>
          <a:p>
            <a:pPr marL="457200" marR="0" lvl="0" indent="-342900" algn="l" rtl="0">
              <a:lnSpc>
                <a:spcPct val="100000"/>
              </a:lnSpc>
              <a:spcBef>
                <a:spcPts val="0"/>
              </a:spcBef>
              <a:spcAft>
                <a:spcPts val="0"/>
              </a:spcAft>
              <a:buClr>
                <a:srgbClr val="E51C41"/>
              </a:buClr>
              <a:buSzPts val="1800"/>
              <a:buFont typeface="Arial" panose="020B0604020202020204" pitchFamily="34" charset="0"/>
              <a:buChar char="•"/>
            </a:pPr>
            <a:r>
              <a:rPr lang="en-GB" sz="1600" i="0" u="none" strike="noStrike" cap="none" dirty="0">
                <a:solidFill>
                  <a:srgbClr val="E51C41"/>
                </a:solidFill>
                <a:latin typeface="Arial"/>
                <a:ea typeface="Arial"/>
                <a:cs typeface="Arial"/>
                <a:sym typeface="Arial"/>
              </a:rPr>
              <a:t>Include any safety information</a:t>
            </a:r>
            <a:endParaRPr sz="1600" i="0" u="none" strike="noStrike" cap="none" dirty="0">
              <a:solidFill>
                <a:srgbClr val="E51C41"/>
              </a:solidFill>
              <a:latin typeface="Arial"/>
              <a:ea typeface="Arial"/>
              <a:cs typeface="Arial"/>
              <a:sym typeface="Arial"/>
            </a:endParaRPr>
          </a:p>
          <a:p>
            <a:pPr marL="457200" marR="0" lvl="0" indent="-342900" algn="l" rtl="0">
              <a:lnSpc>
                <a:spcPct val="100000"/>
              </a:lnSpc>
              <a:spcBef>
                <a:spcPts val="0"/>
              </a:spcBef>
              <a:spcAft>
                <a:spcPts val="0"/>
              </a:spcAft>
              <a:buClr>
                <a:srgbClr val="E51C41"/>
              </a:buClr>
              <a:buSzPts val="1800"/>
              <a:buFont typeface="Arial" panose="020B0604020202020204" pitchFamily="34" charset="0"/>
              <a:buChar char="•"/>
            </a:pPr>
            <a:r>
              <a:rPr lang="en-GB" sz="1600" i="0" u="none" strike="noStrike" cap="none" dirty="0">
                <a:solidFill>
                  <a:srgbClr val="E51C41"/>
                </a:solidFill>
                <a:latin typeface="Arial"/>
                <a:ea typeface="Arial"/>
                <a:cs typeface="Arial"/>
                <a:sym typeface="Arial"/>
              </a:rPr>
              <a:t>Use diagrams / you can reference a standard procedure</a:t>
            </a:r>
            <a:endParaRPr sz="1600" i="0" u="none" strike="noStrike" cap="none" dirty="0">
              <a:solidFill>
                <a:srgbClr val="E51C4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600" i="0" u="none" strike="noStrike" cap="none" dirty="0">
                <a:solidFill>
                  <a:srgbClr val="E51C41"/>
                </a:solidFill>
                <a:latin typeface="Arial"/>
                <a:ea typeface="Arial"/>
                <a:cs typeface="Arial"/>
                <a:sym typeface="Arial"/>
              </a:rPr>
              <a:t>Results: Include any readings needed to prepare, use tables, include observations and calculations.</a:t>
            </a:r>
            <a:endParaRPr sz="1600" i="0" u="none" strike="noStrike" cap="none" dirty="0">
              <a:solidFill>
                <a:srgbClr val="E51C4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600" i="0" u="none" strike="noStrike" cap="none" dirty="0">
                <a:solidFill>
                  <a:srgbClr val="E51C41"/>
                </a:solidFill>
                <a:latin typeface="Arial"/>
                <a:ea typeface="Arial"/>
                <a:cs typeface="Arial"/>
                <a:sym typeface="Arial"/>
              </a:rPr>
              <a:t>Note any changes to the method (evaluation).</a:t>
            </a:r>
            <a:endParaRPr sz="1600" i="0" u="none" strike="noStrike" cap="none" dirty="0">
              <a:solidFill>
                <a:srgbClr val="E51C41"/>
              </a:solidFill>
              <a:latin typeface="Arial"/>
              <a:ea typeface="Arial"/>
              <a:cs typeface="Arial"/>
              <a:sym typeface="Arial"/>
            </a:endParaRPr>
          </a:p>
        </p:txBody>
      </p:sp>
      <p:sp>
        <p:nvSpPr>
          <p:cNvPr id="787" name="Google Shape;787;g2b4342054ca_0_602"/>
          <p:cNvSpPr txBox="1"/>
          <p:nvPr/>
        </p:nvSpPr>
        <p:spPr>
          <a:xfrm>
            <a:off x="3839552" y="1359300"/>
            <a:ext cx="3602970" cy="945300"/>
          </a:xfrm>
          <a:prstGeom prst="rect">
            <a:avLst/>
          </a:prstGeom>
          <a:noFill/>
          <a:ln>
            <a:noFill/>
          </a:ln>
        </p:spPr>
        <p:txBody>
          <a:bodyPr spcFirstLastPara="1" wrap="square" lIns="91425" tIns="91425" rIns="91425" bIns="91425" anchor="t" anchorCtr="0">
            <a:noAutofit/>
          </a:bodyPr>
          <a:lstStyle/>
          <a:p>
            <a:pPr lvl="0">
              <a:buSzPts val="2400"/>
            </a:pPr>
            <a:r>
              <a:rPr lang="en-GB" sz="1600" i="0" u="none" strike="noStrike" cap="none" dirty="0">
                <a:solidFill>
                  <a:srgbClr val="E51C41"/>
                </a:solidFill>
                <a:latin typeface="Arial"/>
                <a:ea typeface="Arial"/>
                <a:cs typeface="Arial"/>
                <a:sym typeface="Arial"/>
              </a:rPr>
              <a:t>Results </a:t>
            </a:r>
            <a:r>
              <a:rPr lang="en-GB" sz="1600" dirty="0">
                <a:solidFill>
                  <a:srgbClr val="E51C41"/>
                </a:solidFill>
              </a:rPr>
              <a:t>–</a:t>
            </a:r>
            <a:r>
              <a:rPr lang="en-GB" sz="1600" i="0" u="none" strike="noStrike" cap="none" dirty="0">
                <a:solidFill>
                  <a:srgbClr val="E51C41"/>
                </a:solidFill>
                <a:latin typeface="Arial"/>
                <a:ea typeface="Arial"/>
                <a:cs typeface="Arial"/>
                <a:sym typeface="Arial"/>
              </a:rPr>
              <a:t> table</a:t>
            </a:r>
            <a:endParaRPr sz="1600" i="0" u="none" strike="noStrike" cap="none" dirty="0">
              <a:solidFill>
                <a:srgbClr val="E51C4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1600" i="0" u="none" strike="noStrike" cap="none" dirty="0">
                <a:solidFill>
                  <a:srgbClr val="E51C41"/>
                </a:solidFill>
                <a:latin typeface="Arial"/>
                <a:ea typeface="Arial"/>
                <a:cs typeface="Arial"/>
                <a:sym typeface="Arial"/>
              </a:rPr>
              <a:t>Calculations</a:t>
            </a:r>
            <a:endParaRPr sz="1600" i="0" u="none" strike="noStrike" cap="none" dirty="0">
              <a:solidFill>
                <a:srgbClr val="E51C4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1600" i="0" u="none" strike="noStrike" cap="none" dirty="0">
                <a:solidFill>
                  <a:srgbClr val="E51C41"/>
                </a:solidFill>
                <a:latin typeface="Arial"/>
                <a:ea typeface="Arial"/>
                <a:cs typeface="Arial"/>
                <a:sym typeface="Arial"/>
              </a:rPr>
              <a:t>Observations and recording of mass</a:t>
            </a:r>
            <a:endParaRPr sz="1600" i="0" u="none" strike="noStrike" cap="none" dirty="0">
              <a:solidFill>
                <a:srgbClr val="E51C41"/>
              </a:solidFill>
              <a:latin typeface="Arial"/>
              <a:ea typeface="Arial"/>
              <a:cs typeface="Arial"/>
              <a:sym typeface="Arial"/>
            </a:endParaRPr>
          </a:p>
        </p:txBody>
      </p:sp>
      <p:sp>
        <p:nvSpPr>
          <p:cNvPr id="788" name="Google Shape;788;g2b4342054ca_0_602"/>
          <p:cNvSpPr txBox="1"/>
          <p:nvPr/>
        </p:nvSpPr>
        <p:spPr>
          <a:xfrm>
            <a:off x="920550" y="1359300"/>
            <a:ext cx="2922600" cy="94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400"/>
              <a:buFont typeface="Arial"/>
              <a:buNone/>
            </a:pPr>
            <a:r>
              <a:rPr lang="en-GB" sz="1600" i="0" u="none" strike="noStrike" cap="none" dirty="0">
                <a:solidFill>
                  <a:schemeClr val="accent2"/>
                </a:solidFill>
                <a:latin typeface="Arial"/>
                <a:ea typeface="Arial"/>
                <a:cs typeface="Arial"/>
                <a:sym typeface="Arial"/>
              </a:rPr>
              <a:t>Date, Title</a:t>
            </a:r>
            <a:endParaRPr sz="1600" i="0" u="none" strike="noStrike" cap="none" dirty="0">
              <a:solidFill>
                <a:schemeClr val="accent2"/>
              </a:solidFill>
              <a:latin typeface="Arial"/>
              <a:ea typeface="Arial"/>
              <a:cs typeface="Arial"/>
              <a:sym typeface="Arial"/>
            </a:endParaRPr>
          </a:p>
          <a:p>
            <a:pPr lvl="0">
              <a:buClr>
                <a:schemeClr val="dk1"/>
              </a:buClr>
              <a:buSzPts val="2400"/>
            </a:pPr>
            <a:r>
              <a:rPr lang="en-GB" sz="1600" i="0" u="none" strike="noStrike" cap="none" dirty="0">
                <a:solidFill>
                  <a:schemeClr val="accent2"/>
                </a:solidFill>
                <a:latin typeface="Arial"/>
                <a:ea typeface="Arial"/>
                <a:cs typeface="Arial"/>
                <a:sym typeface="Arial"/>
              </a:rPr>
              <a:t>Method </a:t>
            </a:r>
            <a:r>
              <a:rPr lang="en-GB" sz="1600" dirty="0">
                <a:solidFill>
                  <a:schemeClr val="accent2"/>
                </a:solidFill>
              </a:rPr>
              <a:t>–</a:t>
            </a:r>
            <a:r>
              <a:rPr lang="en-GB" sz="1600" i="0" u="none" strike="noStrike" cap="none" dirty="0">
                <a:solidFill>
                  <a:schemeClr val="accent2"/>
                </a:solidFill>
                <a:latin typeface="Arial"/>
                <a:ea typeface="Arial"/>
                <a:cs typeface="Arial"/>
                <a:sym typeface="Arial"/>
              </a:rPr>
              <a:t> brief, past tense</a:t>
            </a:r>
            <a:endParaRPr sz="1600" i="0" u="none" strike="noStrike" cap="none" dirty="0">
              <a:solidFill>
                <a:schemeClr val="accent2"/>
              </a:solidFill>
              <a:latin typeface="Arial"/>
              <a:ea typeface="Arial"/>
              <a:cs typeface="Arial"/>
              <a:sym typeface="Arial"/>
            </a:endParaRPr>
          </a:p>
          <a:p>
            <a:pPr lvl="0">
              <a:buClr>
                <a:schemeClr val="dk1"/>
              </a:buClr>
              <a:buSzPts val="2400"/>
            </a:pPr>
            <a:r>
              <a:rPr lang="en-GB" sz="1600" i="0" u="none" strike="noStrike" cap="none" dirty="0">
                <a:solidFill>
                  <a:schemeClr val="accent2"/>
                </a:solidFill>
                <a:latin typeface="Arial"/>
                <a:ea typeface="Arial"/>
                <a:cs typeface="Arial"/>
                <a:sym typeface="Arial"/>
              </a:rPr>
              <a:t>Safety </a:t>
            </a:r>
            <a:r>
              <a:rPr lang="en-GB" sz="1600" dirty="0">
                <a:solidFill>
                  <a:schemeClr val="accent2"/>
                </a:solidFill>
              </a:rPr>
              <a:t>–</a:t>
            </a:r>
            <a:r>
              <a:rPr lang="en-GB" sz="1600" i="0" u="none" strike="noStrike" cap="none" dirty="0">
                <a:solidFill>
                  <a:schemeClr val="accent2"/>
                </a:solidFill>
                <a:latin typeface="Arial"/>
                <a:ea typeface="Arial"/>
                <a:cs typeface="Arial"/>
                <a:sym typeface="Arial"/>
              </a:rPr>
              <a:t> hazard/risk</a:t>
            </a:r>
            <a:endParaRPr sz="1600" i="0" u="none" strike="noStrike" cap="none" dirty="0">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600" b="1" i="0" u="none" strike="noStrike" cap="none" dirty="0">
              <a:solidFill>
                <a:srgbClr val="E51C41"/>
              </a:solidFill>
              <a:latin typeface="Arial"/>
              <a:ea typeface="Arial"/>
              <a:cs typeface="Arial"/>
              <a:sym typeface="Arial"/>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CEAB-3740-643D-B7E5-8BB8D92C8865}"/>
              </a:ext>
            </a:extLst>
          </p:cNvPr>
          <p:cNvSpPr>
            <a:spLocks noGrp="1"/>
          </p:cNvSpPr>
          <p:nvPr>
            <p:ph type="title"/>
          </p:nvPr>
        </p:nvSpPr>
        <p:spPr/>
        <p:txBody>
          <a:bodyPr>
            <a:normAutofit/>
          </a:bodyPr>
          <a:lstStyle/>
          <a:p>
            <a:r>
              <a:rPr lang="en-US" sz="2700" dirty="0"/>
              <a:t>Example lab book template</a:t>
            </a:r>
          </a:p>
        </p:txBody>
      </p:sp>
      <p:sp>
        <p:nvSpPr>
          <p:cNvPr id="3" name="Text Placeholder 2">
            <a:extLst>
              <a:ext uri="{FF2B5EF4-FFF2-40B4-BE49-F238E27FC236}">
                <a16:creationId xmlns:a16="http://schemas.microsoft.com/office/drawing/2014/main" id="{6C69CA48-F2D4-F552-EB6F-1B7ECB6B0798}"/>
              </a:ext>
            </a:extLst>
          </p:cNvPr>
          <p:cNvSpPr>
            <a:spLocks noGrp="1"/>
          </p:cNvSpPr>
          <p:nvPr>
            <p:ph type="body" idx="1"/>
          </p:nvPr>
        </p:nvSpPr>
        <p:spPr>
          <a:xfrm>
            <a:off x="232950" y="538652"/>
            <a:ext cx="8436513" cy="4293988"/>
          </a:xfrm>
        </p:spPr>
        <p:txBody>
          <a:bodyPr/>
          <a:lstStyle/>
          <a:p>
            <a:r>
              <a:rPr lang="en-GB" sz="1300" b="0" u="sng" dirty="0">
                <a:solidFill>
                  <a:schemeClr val="tx1"/>
                </a:solidFill>
              </a:rPr>
              <a:t>Date</a:t>
            </a:r>
            <a:r>
              <a:rPr lang="en-GB" sz="1300" b="0" dirty="0">
                <a:solidFill>
                  <a:schemeClr val="tx1"/>
                </a:solidFill>
              </a:rPr>
              <a:t>					</a:t>
            </a:r>
            <a:r>
              <a:rPr lang="en-GB" sz="1300" b="0" u="sng" dirty="0">
                <a:solidFill>
                  <a:schemeClr val="tx1"/>
                </a:solidFill>
              </a:rPr>
              <a:t>Title</a:t>
            </a:r>
          </a:p>
          <a:p>
            <a:endParaRPr lang="en-GB" sz="1000" b="0" u="sng" dirty="0">
              <a:solidFill>
                <a:schemeClr val="tx1"/>
              </a:solidFill>
            </a:endParaRPr>
          </a:p>
          <a:p>
            <a:r>
              <a:rPr lang="en-GB" sz="1300" b="0" u="sng" dirty="0">
                <a:solidFill>
                  <a:schemeClr val="tx1"/>
                </a:solidFill>
              </a:rPr>
              <a:t>Method</a:t>
            </a:r>
            <a:r>
              <a:rPr lang="en-GB" sz="1300" b="0" dirty="0">
                <a:solidFill>
                  <a:schemeClr val="tx1"/>
                </a:solidFill>
              </a:rPr>
              <a:t>: Past/imperfect tense, brief (only what is needed to repeat the work). There is no need to copy information that is available elsewhere.</a:t>
            </a:r>
          </a:p>
          <a:p>
            <a:r>
              <a:rPr lang="en-GB" sz="1300" b="0" dirty="0">
                <a:solidFill>
                  <a:schemeClr val="tx1"/>
                </a:solidFill>
              </a:rPr>
              <a:t>-	Include any safety information (including COSHH and risk assessment reference).</a:t>
            </a:r>
          </a:p>
          <a:p>
            <a:r>
              <a:rPr lang="en-GB" sz="1300" b="0" dirty="0">
                <a:solidFill>
                  <a:schemeClr val="tx1"/>
                </a:solidFill>
              </a:rPr>
              <a:t>-	Use diagrams to show experimental setup (diagrams must be 2D).</a:t>
            </a:r>
          </a:p>
          <a:p>
            <a:r>
              <a:rPr lang="en-GB" sz="1300" b="0" dirty="0">
                <a:solidFill>
                  <a:schemeClr val="tx1"/>
                </a:solidFill>
              </a:rPr>
              <a:t>-	Include any batch numbers or strength of chemicals used.</a:t>
            </a:r>
          </a:p>
          <a:p>
            <a:r>
              <a:rPr lang="en-GB" sz="1300" b="0" dirty="0">
                <a:solidFill>
                  <a:schemeClr val="tx1"/>
                </a:solidFill>
              </a:rPr>
              <a:t>-	If the work is following an SOP, this can be referenced.</a:t>
            </a:r>
          </a:p>
          <a:p>
            <a:r>
              <a:rPr lang="en-GB" sz="1300" b="0" dirty="0">
                <a:solidFill>
                  <a:schemeClr val="tx1"/>
                </a:solidFill>
              </a:rPr>
              <a:t>-	If work is repeated from an earlier date in this lab book, reference the initial date the method is recorded and include a brief description of any changes made.</a:t>
            </a:r>
          </a:p>
          <a:p>
            <a:r>
              <a:rPr lang="en-GB" sz="1300" b="0" u="sng" dirty="0">
                <a:solidFill>
                  <a:schemeClr val="tx1"/>
                </a:solidFill>
              </a:rPr>
              <a:t>Results</a:t>
            </a:r>
            <a:r>
              <a:rPr lang="en-GB" sz="1300" b="0" dirty="0">
                <a:solidFill>
                  <a:schemeClr val="tx1"/>
                </a:solidFill>
              </a:rPr>
              <a:t>: Use tables to record data, include observations and calculations.</a:t>
            </a:r>
          </a:p>
          <a:p>
            <a:r>
              <a:rPr lang="en-GB" sz="1300" b="0" dirty="0">
                <a:solidFill>
                  <a:schemeClr val="tx1"/>
                </a:solidFill>
              </a:rPr>
              <a:t>-	Include any readings needed to prepare samples. </a:t>
            </a:r>
          </a:p>
          <a:p>
            <a:r>
              <a:rPr lang="en-GB" sz="1300" b="0" dirty="0">
                <a:solidFill>
                  <a:schemeClr val="tx1"/>
                </a:solidFill>
              </a:rPr>
              <a:t>-	Include any calibration data or a reference to calibration of equipment.</a:t>
            </a:r>
          </a:p>
          <a:p>
            <a:r>
              <a:rPr lang="en-GB" sz="1300" b="0" dirty="0">
                <a:solidFill>
                  <a:schemeClr val="tx1"/>
                </a:solidFill>
              </a:rPr>
              <a:t>-	If data is recorded electronically include a reference to the data location.</a:t>
            </a:r>
          </a:p>
          <a:p>
            <a:r>
              <a:rPr lang="en-GB" sz="1300" b="0" dirty="0">
                <a:solidFill>
                  <a:schemeClr val="tx1"/>
                </a:solidFill>
              </a:rPr>
              <a:t>-	Tables can include processed (calculated) data and should have a title.</a:t>
            </a:r>
          </a:p>
          <a:p>
            <a:r>
              <a:rPr lang="en-GB" sz="1300" b="0" u="sng" dirty="0">
                <a:solidFill>
                  <a:schemeClr val="tx1"/>
                </a:solidFill>
              </a:rPr>
              <a:t>Improvement of method</a:t>
            </a:r>
            <a:r>
              <a:rPr lang="en-GB" sz="1300" b="0" dirty="0">
                <a:solidFill>
                  <a:schemeClr val="tx1"/>
                </a:solidFill>
              </a:rPr>
              <a:t>: Note any changes to the method (evaluation).</a:t>
            </a:r>
          </a:p>
          <a:p>
            <a:endParaRPr lang="en-GB" sz="1600" b="0" dirty="0">
              <a:solidFill>
                <a:srgbClr val="FF0000"/>
              </a:solidFill>
            </a:endParaRPr>
          </a:p>
          <a:p>
            <a:endParaRPr lang="en-US" sz="1600" b="0" dirty="0"/>
          </a:p>
          <a:p>
            <a:endParaRPr lang="en-US" sz="1600" b="0" dirty="0"/>
          </a:p>
        </p:txBody>
      </p:sp>
      <p:sp>
        <p:nvSpPr>
          <p:cNvPr id="5" name="Slide Number Placeholder 4">
            <a:extLst>
              <a:ext uri="{FF2B5EF4-FFF2-40B4-BE49-F238E27FC236}">
                <a16:creationId xmlns:a16="http://schemas.microsoft.com/office/drawing/2014/main" id="{BE821D07-7D23-796E-35F5-DD722899F6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27</a:t>
            </a:fld>
            <a:endParaRPr lang="en-GB"/>
          </a:p>
        </p:txBody>
      </p:sp>
      <p:sp>
        <p:nvSpPr>
          <p:cNvPr id="6" name="Google Shape;924;g2b44e4428ef_0_6">
            <a:extLst>
              <a:ext uri="{FF2B5EF4-FFF2-40B4-BE49-F238E27FC236}">
                <a16:creationId xmlns:a16="http://schemas.microsoft.com/office/drawing/2014/main" id="{20E0A539-773E-EB05-B4E8-34009775C127}"/>
              </a:ext>
            </a:extLst>
          </p:cNvPr>
          <p:cNvSpPr txBox="1">
            <a:spLocks noGrp="1"/>
          </p:cNvSpPr>
          <p:nvPr>
            <p:ph type="ftr" idx="11"/>
          </p:nvPr>
        </p:nvSpPr>
        <p:spPr>
          <a:xfrm>
            <a:off x="232950" y="4756650"/>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Tree>
    <p:extLst>
      <p:ext uri="{BB962C8B-B14F-4D97-AF65-F5344CB8AC3E}">
        <p14:creationId xmlns:p14="http://schemas.microsoft.com/office/powerpoint/2010/main" val="12077695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CEAB-3740-643D-B7E5-8BB8D92C8865}"/>
              </a:ext>
            </a:extLst>
          </p:cNvPr>
          <p:cNvSpPr>
            <a:spLocks noGrp="1"/>
          </p:cNvSpPr>
          <p:nvPr>
            <p:ph type="title"/>
          </p:nvPr>
        </p:nvSpPr>
        <p:spPr/>
        <p:txBody>
          <a:bodyPr>
            <a:normAutofit/>
          </a:bodyPr>
          <a:lstStyle/>
          <a:p>
            <a:r>
              <a:rPr lang="en-US" sz="2700" dirty="0"/>
              <a:t>Titration task</a:t>
            </a:r>
          </a:p>
        </p:txBody>
      </p:sp>
      <p:sp>
        <p:nvSpPr>
          <p:cNvPr id="3" name="Text Placeholder 2">
            <a:extLst>
              <a:ext uri="{FF2B5EF4-FFF2-40B4-BE49-F238E27FC236}">
                <a16:creationId xmlns:a16="http://schemas.microsoft.com/office/drawing/2014/main" id="{6C69CA48-F2D4-F552-EB6F-1B7ECB6B0798}"/>
              </a:ext>
            </a:extLst>
          </p:cNvPr>
          <p:cNvSpPr>
            <a:spLocks noGrp="1"/>
          </p:cNvSpPr>
          <p:nvPr>
            <p:ph type="body" idx="1"/>
          </p:nvPr>
        </p:nvSpPr>
        <p:spPr>
          <a:xfrm>
            <a:off x="233999" y="986400"/>
            <a:ext cx="8436513" cy="3601574"/>
          </a:xfrm>
        </p:spPr>
        <p:txBody>
          <a:bodyPr/>
          <a:lstStyle/>
          <a:p>
            <a:pPr marL="252000" indent="0">
              <a:lnSpc>
                <a:spcPct val="100000"/>
              </a:lnSpc>
            </a:pPr>
            <a:r>
              <a:rPr lang="en-US" sz="1600" b="0" dirty="0"/>
              <a:t>Read through the SOP and be prepared to check clarity through questioning.</a:t>
            </a:r>
          </a:p>
          <a:p>
            <a:pPr marL="252000" indent="0">
              <a:lnSpc>
                <a:spcPct val="100000"/>
              </a:lnSpc>
            </a:pPr>
            <a:endParaRPr lang="en-US" sz="1600" b="0" dirty="0"/>
          </a:p>
          <a:p>
            <a:pPr marL="252000" indent="0">
              <a:lnSpc>
                <a:spcPct val="100000"/>
              </a:lnSpc>
            </a:pPr>
            <a:r>
              <a:rPr lang="en-US" sz="1600" b="0" dirty="0"/>
              <a:t>Collect the relevant required PPE.</a:t>
            </a:r>
          </a:p>
          <a:p>
            <a:pPr marL="252000" indent="0">
              <a:lnSpc>
                <a:spcPct val="100000"/>
              </a:lnSpc>
            </a:pPr>
            <a:endParaRPr lang="en-US" sz="1600" b="0" dirty="0"/>
          </a:p>
          <a:p>
            <a:pPr marL="252000" indent="0">
              <a:lnSpc>
                <a:spcPct val="100000"/>
              </a:lnSpc>
            </a:pPr>
            <a:r>
              <a:rPr lang="en-US" sz="1600" b="0" dirty="0"/>
              <a:t>Observe setting up of titration equipment and note the process you need to follow in your lab books.</a:t>
            </a:r>
          </a:p>
          <a:p>
            <a:pPr marL="252000" indent="0">
              <a:lnSpc>
                <a:spcPct val="100000"/>
              </a:lnSpc>
            </a:pPr>
            <a:endParaRPr lang="en-US" sz="1600" b="0" dirty="0"/>
          </a:p>
          <a:p>
            <a:pPr marL="252000" indent="0">
              <a:lnSpc>
                <a:spcPct val="100000"/>
              </a:lnSpc>
            </a:pPr>
            <a:r>
              <a:rPr lang="en-US" sz="1600" b="0" dirty="0"/>
              <a:t>In pairs, individually carry out and observe the titration in turns, critiquing at the end of each complete titration. </a:t>
            </a:r>
          </a:p>
          <a:p>
            <a:pPr marL="252000" indent="0">
              <a:lnSpc>
                <a:spcPct val="100000"/>
              </a:lnSpc>
            </a:pPr>
            <a:endParaRPr lang="en-US" sz="1600" b="0" dirty="0"/>
          </a:p>
          <a:p>
            <a:pPr marL="252000" indent="0">
              <a:lnSpc>
                <a:spcPct val="100000"/>
              </a:lnSpc>
            </a:pPr>
            <a:r>
              <a:rPr lang="en-US" sz="1600" b="0" dirty="0"/>
              <a:t>Does your data agree with your peer?</a:t>
            </a:r>
          </a:p>
        </p:txBody>
      </p:sp>
      <p:sp>
        <p:nvSpPr>
          <p:cNvPr id="5" name="Slide Number Placeholder 4">
            <a:extLst>
              <a:ext uri="{FF2B5EF4-FFF2-40B4-BE49-F238E27FC236}">
                <a16:creationId xmlns:a16="http://schemas.microsoft.com/office/drawing/2014/main" id="{BE821D07-7D23-796E-35F5-DD722899F6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28</a:t>
            </a:fld>
            <a:endParaRPr lang="en-GB"/>
          </a:p>
        </p:txBody>
      </p:sp>
      <p:sp>
        <p:nvSpPr>
          <p:cNvPr id="6" name="Google Shape;924;g2b44e4428ef_0_6">
            <a:extLst>
              <a:ext uri="{FF2B5EF4-FFF2-40B4-BE49-F238E27FC236}">
                <a16:creationId xmlns:a16="http://schemas.microsoft.com/office/drawing/2014/main" id="{20E0A539-773E-EB05-B4E8-34009775C127}"/>
              </a:ext>
            </a:extLst>
          </p:cNvPr>
          <p:cNvSpPr txBox="1">
            <a:spLocks noGrp="1"/>
          </p:cNvSpPr>
          <p:nvPr>
            <p:ph type="ftr" idx="11"/>
          </p:nvPr>
        </p:nvSpPr>
        <p:spPr>
          <a:xfrm>
            <a:off x="232950" y="4756650"/>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Tree>
    <p:extLst>
      <p:ext uri="{BB962C8B-B14F-4D97-AF65-F5344CB8AC3E}">
        <p14:creationId xmlns:p14="http://schemas.microsoft.com/office/powerpoint/2010/main" val="22897361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g2b4342054ca_0_620"/>
          <p:cNvSpPr txBox="1">
            <a:spLocks noGrp="1"/>
          </p:cNvSpPr>
          <p:nvPr>
            <p:ph type="title"/>
          </p:nvPr>
        </p:nvSpPr>
        <p:spPr>
          <a:xfrm>
            <a:off x="137350" y="106650"/>
            <a:ext cx="8437500" cy="4812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66666"/>
              <a:buFont typeface="Arial"/>
              <a:buNone/>
            </a:pPr>
            <a:r>
              <a:rPr lang="en-GB" sz="3000" dirty="0"/>
              <a:t>Example of recording of your titration results</a:t>
            </a:r>
            <a:endParaRPr sz="3000" dirty="0"/>
          </a:p>
          <a:p>
            <a:pPr marL="0" lvl="0" indent="0" algn="l" rtl="0">
              <a:lnSpc>
                <a:spcPct val="103703"/>
              </a:lnSpc>
              <a:spcBef>
                <a:spcPts val="0"/>
              </a:spcBef>
              <a:spcAft>
                <a:spcPts val="0"/>
              </a:spcAft>
              <a:buClr>
                <a:schemeClr val="accent2"/>
              </a:buClr>
              <a:buSzPct val="100000"/>
              <a:buFont typeface="Arial"/>
              <a:buNone/>
            </a:pPr>
            <a:r>
              <a:rPr lang="en-GB" sz="2700" dirty="0">
                <a:solidFill>
                  <a:schemeClr val="accent2"/>
                </a:solidFill>
              </a:rPr>
              <a:t>	</a:t>
            </a:r>
            <a:endParaRPr sz="2255" dirty="0">
              <a:solidFill>
                <a:schemeClr val="accent2"/>
              </a:solidFill>
            </a:endParaRPr>
          </a:p>
          <a:p>
            <a:pPr marL="0" lvl="0" indent="0" algn="l" rtl="0">
              <a:lnSpc>
                <a:spcPct val="103703"/>
              </a:lnSpc>
              <a:spcBef>
                <a:spcPts val="0"/>
              </a:spcBef>
              <a:spcAft>
                <a:spcPts val="0"/>
              </a:spcAft>
              <a:buClr>
                <a:schemeClr val="accent2"/>
              </a:buClr>
              <a:buSzPct val="94003"/>
              <a:buFont typeface="Arial"/>
              <a:buNone/>
            </a:pPr>
            <a:r>
              <a:rPr lang="en-GB" sz="1800" b="0" dirty="0">
                <a:solidFill>
                  <a:schemeClr val="accent6"/>
                </a:solidFill>
              </a:rPr>
              <a:t>NB All data is recorded to two decimal places.</a:t>
            </a:r>
            <a:endParaRPr sz="1800" b="0" dirty="0">
              <a:solidFill>
                <a:schemeClr val="accent6"/>
              </a:solidFill>
            </a:endParaRPr>
          </a:p>
        </p:txBody>
      </p:sp>
      <p:graphicFrame>
        <p:nvGraphicFramePr>
          <p:cNvPr id="805" name="Google Shape;805;g2b4342054ca_0_620"/>
          <p:cNvGraphicFramePr/>
          <p:nvPr>
            <p:extLst>
              <p:ext uri="{D42A27DB-BD31-4B8C-83A1-F6EECF244321}">
                <p14:modId xmlns:p14="http://schemas.microsoft.com/office/powerpoint/2010/main" val="1301333627"/>
              </p:ext>
            </p:extLst>
          </p:nvPr>
        </p:nvGraphicFramePr>
        <p:xfrm>
          <a:off x="736600" y="1861925"/>
          <a:ext cx="7239000" cy="1584840"/>
        </p:xfrm>
        <a:graphic>
          <a:graphicData uri="http://schemas.openxmlformats.org/drawingml/2006/table">
            <a:tbl>
              <a:tblPr firstRow="1">
                <a:noFill/>
                <a:tableStyleId>{EC520461-0D67-40EA-8D7E-8D8D842387A2}</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Volume, cm</a:t>
                      </a:r>
                      <a:r>
                        <a:rPr lang="en-GB" sz="1400" u="none" strike="noStrike" cap="none" baseline="30000" dirty="0"/>
                        <a:t>3</a:t>
                      </a:r>
                      <a:endParaRPr sz="1400" u="none" strike="noStrike" cap="none" baseline="30000" dirty="0"/>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Trial</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3</a:t>
                      </a:r>
                      <a:endParaRPr sz="1400" u="none" strike="noStrike" cap="none"/>
                    </a:p>
                  </a:txBody>
                  <a:tcPr marL="91425" marR="91425" marT="91425" marB="91425"/>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Final</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25.65</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24.90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26.25</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25.45</a:t>
                      </a:r>
                      <a:endParaRPr sz="1400" u="none" strike="noStrike" cap="none"/>
                    </a:p>
                  </a:txBody>
                  <a:tcPr marL="91425" marR="91425" marT="91425" marB="91425"/>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Initial</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0.00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0.00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1.50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0.50</a:t>
                      </a:r>
                      <a:endParaRPr sz="1400" u="none" strike="noStrike" cap="none"/>
                    </a:p>
                  </a:txBody>
                  <a:tcPr marL="91425" marR="91425" marT="91425" marB="91425"/>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Titre</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25.65</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24.90</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24.75</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dirty="0"/>
                        <a:t>24.95</a:t>
                      </a:r>
                      <a:endParaRPr sz="1400" u="none" strike="noStrike" cap="none" dirty="0"/>
                    </a:p>
                  </a:txBody>
                  <a:tcPr marL="91425" marR="91425" marT="91425" marB="91425"/>
                </a:tc>
                <a:extLst>
                  <a:ext uri="{0D108BD9-81ED-4DB2-BD59-A6C34878D82A}">
                    <a16:rowId xmlns:a16="http://schemas.microsoft.com/office/drawing/2014/main" val="10003"/>
                  </a:ext>
                </a:extLst>
              </a:tr>
            </a:tbl>
          </a:graphicData>
        </a:graphic>
      </p:graphicFrame>
      <p:sp>
        <p:nvSpPr>
          <p:cNvPr id="806" name="Google Shape;806;g2b4342054ca_0_620"/>
          <p:cNvSpPr txBox="1"/>
          <p:nvPr/>
        </p:nvSpPr>
        <p:spPr>
          <a:xfrm>
            <a:off x="662500" y="3813775"/>
            <a:ext cx="2969700" cy="7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1600" b="1" i="0" u="none" strike="noStrike" cap="none">
                <a:solidFill>
                  <a:srgbClr val="E51C41"/>
                </a:solidFill>
                <a:latin typeface="Arial"/>
                <a:ea typeface="Arial"/>
                <a:cs typeface="Arial"/>
                <a:sym typeface="Arial"/>
              </a:rPr>
              <a:t>The titre is the volume use, final-initial</a:t>
            </a:r>
            <a:endParaRPr sz="1600" b="1" i="0" u="none" strike="noStrike" cap="none">
              <a:solidFill>
                <a:srgbClr val="E51C41"/>
              </a:solidFill>
              <a:latin typeface="Arial"/>
              <a:ea typeface="Arial"/>
              <a:cs typeface="Arial"/>
              <a:sym typeface="Arial"/>
            </a:endParaRPr>
          </a:p>
        </p:txBody>
      </p:sp>
      <p:sp>
        <p:nvSpPr>
          <p:cNvPr id="807" name="Google Shape;807;g2b4342054ca_0_620"/>
          <p:cNvSpPr txBox="1"/>
          <p:nvPr/>
        </p:nvSpPr>
        <p:spPr>
          <a:xfrm>
            <a:off x="662500" y="1144250"/>
            <a:ext cx="3112200" cy="473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1600" b="1" i="0" u="none" strike="noStrike" cap="none">
                <a:solidFill>
                  <a:srgbClr val="E51C41"/>
                </a:solidFill>
                <a:latin typeface="Arial"/>
                <a:ea typeface="Arial"/>
                <a:cs typeface="Arial"/>
                <a:sym typeface="Arial"/>
              </a:rPr>
              <a:t>The trial is discarded as less accurate</a:t>
            </a:r>
            <a:endParaRPr sz="1600" b="1" i="0" u="none" strike="noStrike" cap="none">
              <a:solidFill>
                <a:srgbClr val="E51C4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600" b="1" i="0" u="none" strike="noStrike" cap="none">
              <a:solidFill>
                <a:srgbClr val="E51C41"/>
              </a:solidFill>
              <a:latin typeface="Arial"/>
              <a:ea typeface="Arial"/>
              <a:cs typeface="Arial"/>
              <a:sym typeface="Arial"/>
            </a:endParaRPr>
          </a:p>
        </p:txBody>
      </p:sp>
      <p:sp>
        <p:nvSpPr>
          <p:cNvPr id="808" name="Google Shape;808;g2b4342054ca_0_620"/>
          <p:cNvSpPr txBox="1"/>
          <p:nvPr/>
        </p:nvSpPr>
        <p:spPr>
          <a:xfrm>
            <a:off x="4344750" y="3813775"/>
            <a:ext cx="3112200" cy="96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1600" b="1" i="0" u="none" strike="noStrike" cap="none" dirty="0">
                <a:solidFill>
                  <a:srgbClr val="E51C41"/>
                </a:solidFill>
                <a:latin typeface="Arial"/>
                <a:ea typeface="Arial"/>
                <a:cs typeface="Arial"/>
                <a:sym typeface="Arial"/>
              </a:rPr>
              <a:t>Select values that agree within 0.1cm</a:t>
            </a:r>
            <a:r>
              <a:rPr lang="en-GB" sz="1600" b="1" i="0" u="none" strike="noStrike" cap="none" baseline="30000" dirty="0">
                <a:solidFill>
                  <a:srgbClr val="E51C41"/>
                </a:solidFill>
                <a:latin typeface="Arial"/>
                <a:ea typeface="Arial"/>
                <a:cs typeface="Arial"/>
                <a:sym typeface="Arial"/>
              </a:rPr>
              <a:t>3</a:t>
            </a:r>
            <a:r>
              <a:rPr lang="en-GB" sz="1600" b="1" i="0" u="none" strike="noStrike" cap="none" dirty="0">
                <a:solidFill>
                  <a:srgbClr val="E51C41"/>
                </a:solidFill>
                <a:latin typeface="Arial"/>
                <a:ea typeface="Arial"/>
                <a:cs typeface="Arial"/>
                <a:sym typeface="Arial"/>
              </a:rPr>
              <a:t> (concordant)</a:t>
            </a:r>
            <a:endParaRPr sz="1600" b="1" i="0" u="none" strike="noStrike" cap="none" dirty="0">
              <a:solidFill>
                <a:srgbClr val="E51C4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1600" b="1" i="0" u="none" strike="noStrike" cap="none" dirty="0">
                <a:solidFill>
                  <a:srgbClr val="E51C41"/>
                </a:solidFill>
                <a:latin typeface="Arial"/>
                <a:ea typeface="Arial"/>
                <a:cs typeface="Arial"/>
                <a:sym typeface="Arial"/>
              </a:rPr>
              <a:t>and use the average of these.</a:t>
            </a:r>
            <a:endParaRPr sz="1600" b="1" i="0" u="none" strike="noStrike" cap="none" dirty="0">
              <a:solidFill>
                <a:srgbClr val="E51C4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600" b="1" i="0" u="none" strike="noStrike" cap="none" dirty="0">
              <a:solidFill>
                <a:srgbClr val="E51C41"/>
              </a:solidFill>
              <a:latin typeface="Arial"/>
              <a:ea typeface="Arial"/>
              <a:cs typeface="Arial"/>
              <a:sym typeface="Arial"/>
            </a:endParaRPr>
          </a:p>
        </p:txBody>
      </p:sp>
      <p:cxnSp>
        <p:nvCxnSpPr>
          <p:cNvPr id="809" name="Google Shape;809;g2b4342054ca_0_620">
            <a:extLst>
              <a:ext uri="{C183D7F6-B498-43B3-948B-1728B52AA6E4}">
                <adec:decorative xmlns:adec="http://schemas.microsoft.com/office/drawing/2017/decorative" val="1"/>
              </a:ext>
            </a:extLst>
          </p:cNvPr>
          <p:cNvCxnSpPr/>
          <p:nvPr/>
        </p:nvCxnSpPr>
        <p:spPr>
          <a:xfrm rot="10800000">
            <a:off x="4264650" y="3299225"/>
            <a:ext cx="590700" cy="345900"/>
          </a:xfrm>
          <a:prstGeom prst="straightConnector1">
            <a:avLst/>
          </a:prstGeom>
          <a:noFill/>
          <a:ln w="9525" cap="flat" cmpd="sng">
            <a:solidFill>
              <a:schemeClr val="dk2"/>
            </a:solidFill>
            <a:prstDash val="solid"/>
            <a:round/>
            <a:headEnd type="none" w="sm" len="sm"/>
            <a:tailEnd type="triangle" w="med" len="med"/>
          </a:ln>
        </p:spPr>
      </p:cxnSp>
      <p:cxnSp>
        <p:nvCxnSpPr>
          <p:cNvPr id="810" name="Google Shape;810;g2b4342054ca_0_620">
            <a:extLst>
              <a:ext uri="{C183D7F6-B498-43B3-948B-1728B52AA6E4}">
                <adec:decorative xmlns:adec="http://schemas.microsoft.com/office/drawing/2017/decorative" val="1"/>
              </a:ext>
            </a:extLst>
          </p:cNvPr>
          <p:cNvCxnSpPr/>
          <p:nvPr/>
        </p:nvCxnSpPr>
        <p:spPr>
          <a:xfrm rot="10800000" flipH="1">
            <a:off x="6569850" y="3328075"/>
            <a:ext cx="302700" cy="432300"/>
          </a:xfrm>
          <a:prstGeom prst="straightConnector1">
            <a:avLst/>
          </a:prstGeom>
          <a:noFill/>
          <a:ln w="9525" cap="flat" cmpd="sng">
            <a:solidFill>
              <a:schemeClr val="dk2"/>
            </a:solidFill>
            <a:prstDash val="solid"/>
            <a:round/>
            <a:headEnd type="none" w="sm" len="sm"/>
            <a:tailEnd type="triangle" w="med" len="med"/>
          </a:ln>
        </p:spPr>
      </p:cxnSp>
      <p:cxnSp>
        <p:nvCxnSpPr>
          <p:cNvPr id="811" name="Google Shape;811;g2b4342054ca_0_620">
            <a:extLst>
              <a:ext uri="{C183D7F6-B498-43B3-948B-1728B52AA6E4}">
                <adec:decorative xmlns:adec="http://schemas.microsoft.com/office/drawing/2017/decorative" val="1"/>
              </a:ext>
            </a:extLst>
          </p:cNvPr>
          <p:cNvCxnSpPr/>
          <p:nvPr/>
        </p:nvCxnSpPr>
        <p:spPr>
          <a:xfrm rot="10800000">
            <a:off x="1440650" y="3356875"/>
            <a:ext cx="389100" cy="389100"/>
          </a:xfrm>
          <a:prstGeom prst="straightConnector1">
            <a:avLst/>
          </a:prstGeom>
          <a:noFill/>
          <a:ln w="9525" cap="flat" cmpd="sng">
            <a:solidFill>
              <a:schemeClr val="dk2"/>
            </a:solidFill>
            <a:prstDash val="solid"/>
            <a:round/>
            <a:headEnd type="none" w="sm" len="sm"/>
            <a:tailEnd type="triangle" w="med" len="med"/>
          </a:ln>
        </p:spPr>
      </p:cxnSp>
      <p:cxnSp>
        <p:nvCxnSpPr>
          <p:cNvPr id="812" name="Google Shape;812;g2b4342054ca_0_620">
            <a:extLst>
              <a:ext uri="{C183D7F6-B498-43B3-948B-1728B52AA6E4}">
                <adec:decorative xmlns:adec="http://schemas.microsoft.com/office/drawing/2017/decorative" val="1"/>
              </a:ext>
            </a:extLst>
          </p:cNvPr>
          <p:cNvCxnSpPr/>
          <p:nvPr/>
        </p:nvCxnSpPr>
        <p:spPr>
          <a:xfrm>
            <a:off x="2535725" y="1613650"/>
            <a:ext cx="273900" cy="374700"/>
          </a:xfrm>
          <a:prstGeom prst="straightConnector1">
            <a:avLst/>
          </a:prstGeom>
          <a:noFill/>
          <a:ln w="9525" cap="flat" cmpd="sng">
            <a:solidFill>
              <a:schemeClr val="dk2"/>
            </a:solidFill>
            <a:prstDash val="solid"/>
            <a:round/>
            <a:headEnd type="none" w="sm" len="sm"/>
            <a:tailEnd type="triangle" w="med" len="med"/>
          </a:ln>
        </p:spPr>
      </p:cxnSp>
      <p:sp>
        <p:nvSpPr>
          <p:cNvPr id="803" name="Google Shape;803;g2b4342054ca_0_620"/>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804" name="Google Shape;804;g2b4342054ca_0_620"/>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3"/>
          <p:cNvSpPr txBox="1">
            <a:spLocks noGrp="1"/>
          </p:cNvSpPr>
          <p:nvPr>
            <p:ph type="title"/>
          </p:nvPr>
        </p:nvSpPr>
        <p:spPr>
          <a:xfrm>
            <a:off x="353250" y="233175"/>
            <a:ext cx="8437500" cy="6993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66666"/>
              <a:buFont typeface="Arial"/>
              <a:buNone/>
            </a:pPr>
            <a:r>
              <a:rPr lang="en-GB" sz="3000" dirty="0"/>
              <a:t>Working safely in a laboratory: Identify hazards </a:t>
            </a:r>
            <a:endParaRPr sz="3800" dirty="0"/>
          </a:p>
        </p:txBody>
      </p:sp>
      <p:sp>
        <p:nvSpPr>
          <p:cNvPr id="532" name="Google Shape;532;p3"/>
          <p:cNvSpPr txBox="1">
            <a:spLocks noGrp="1"/>
          </p:cNvSpPr>
          <p:nvPr>
            <p:ph type="body" idx="1"/>
          </p:nvPr>
        </p:nvSpPr>
        <p:spPr>
          <a:xfrm>
            <a:off x="353250" y="719350"/>
            <a:ext cx="7667700" cy="2878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700"/>
              <a:buNone/>
            </a:pPr>
            <a:r>
              <a:rPr lang="en-GB" dirty="0"/>
              <a:t>Task: Watch the demonstration of a titration.</a:t>
            </a:r>
            <a:endParaRPr dirty="0"/>
          </a:p>
          <a:p>
            <a:pPr marL="457200" lvl="0" indent="-400050" algn="l" rtl="0">
              <a:lnSpc>
                <a:spcPct val="100000"/>
              </a:lnSpc>
              <a:spcBef>
                <a:spcPts val="0"/>
              </a:spcBef>
              <a:spcAft>
                <a:spcPts val="0"/>
              </a:spcAft>
              <a:buSzPts val="2700"/>
              <a:buAutoNum type="arabicPeriod"/>
            </a:pPr>
            <a:r>
              <a:rPr lang="en-GB" dirty="0"/>
              <a:t>Identify any hazards</a:t>
            </a:r>
            <a:endParaRPr dirty="0"/>
          </a:p>
          <a:p>
            <a:pPr marL="457200" lvl="0" indent="-400050" algn="l" rtl="0">
              <a:lnSpc>
                <a:spcPct val="100000"/>
              </a:lnSpc>
              <a:spcBef>
                <a:spcPts val="0"/>
              </a:spcBef>
              <a:spcAft>
                <a:spcPts val="0"/>
              </a:spcAft>
              <a:buSzPts val="2700"/>
              <a:buAutoNum type="arabicPeriod"/>
            </a:pPr>
            <a:r>
              <a:rPr lang="en-GB" dirty="0"/>
              <a:t>Discuss: </a:t>
            </a:r>
            <a:endParaRPr dirty="0"/>
          </a:p>
          <a:p>
            <a:pPr marL="0" lvl="0" indent="0" algn="l" rtl="0">
              <a:lnSpc>
                <a:spcPct val="100000"/>
              </a:lnSpc>
              <a:spcBef>
                <a:spcPts val="0"/>
              </a:spcBef>
              <a:spcAft>
                <a:spcPts val="0"/>
              </a:spcAft>
              <a:buClr>
                <a:schemeClr val="dk1"/>
              </a:buClr>
              <a:buSzPts val="2700"/>
              <a:buNone/>
            </a:pPr>
            <a:endParaRPr dirty="0"/>
          </a:p>
          <a:p>
            <a:pPr marL="457200" lvl="0" indent="-400050" algn="l" rtl="0">
              <a:lnSpc>
                <a:spcPct val="100000"/>
              </a:lnSpc>
              <a:spcBef>
                <a:spcPts val="0"/>
              </a:spcBef>
              <a:spcAft>
                <a:spcPts val="0"/>
              </a:spcAft>
              <a:buSzPts val="2700"/>
              <a:buChar char="❏"/>
            </a:pPr>
            <a:r>
              <a:rPr lang="en-GB" dirty="0"/>
              <a:t>What is a hazard and how does this differ from a risk?</a:t>
            </a:r>
            <a:endParaRPr dirty="0"/>
          </a:p>
          <a:p>
            <a:pPr marL="457200" lvl="0" indent="-400050" algn="l" rtl="0">
              <a:lnSpc>
                <a:spcPct val="100000"/>
              </a:lnSpc>
              <a:spcBef>
                <a:spcPts val="0"/>
              </a:spcBef>
              <a:spcAft>
                <a:spcPts val="0"/>
              </a:spcAft>
              <a:buSzPts val="2700"/>
              <a:buChar char="❏"/>
            </a:pPr>
            <a:r>
              <a:rPr lang="en-GB" dirty="0"/>
              <a:t>Define Hazards</a:t>
            </a:r>
            <a:endParaRPr dirty="0"/>
          </a:p>
          <a:p>
            <a:pPr marL="457200" lvl="0" indent="-400050" algn="l" rtl="0">
              <a:lnSpc>
                <a:spcPct val="100000"/>
              </a:lnSpc>
              <a:spcBef>
                <a:spcPts val="0"/>
              </a:spcBef>
              <a:spcAft>
                <a:spcPts val="0"/>
              </a:spcAft>
              <a:buSzPts val="2700"/>
              <a:buChar char="❏"/>
            </a:pPr>
            <a:r>
              <a:rPr lang="en-GB" dirty="0"/>
              <a:t>Define Risk</a:t>
            </a:r>
            <a:endParaRPr sz="2400" b="1" dirty="0">
              <a:solidFill>
                <a:srgbClr val="E51C41"/>
              </a:solidFill>
            </a:endParaRPr>
          </a:p>
          <a:p>
            <a:pPr marL="457200" lvl="0" indent="0" algn="l" rtl="0">
              <a:lnSpc>
                <a:spcPct val="103703"/>
              </a:lnSpc>
              <a:spcBef>
                <a:spcPts val="0"/>
              </a:spcBef>
              <a:spcAft>
                <a:spcPts val="0"/>
              </a:spcAft>
              <a:buSzPts val="2700"/>
              <a:buNone/>
            </a:pPr>
            <a:endParaRPr dirty="0">
              <a:solidFill>
                <a:schemeClr val="accent1"/>
              </a:solidFill>
            </a:endParaRPr>
          </a:p>
        </p:txBody>
      </p:sp>
      <p:sp>
        <p:nvSpPr>
          <p:cNvPr id="535" name="Google Shape;535;p3"/>
          <p:cNvSpPr txBox="1"/>
          <p:nvPr/>
        </p:nvSpPr>
        <p:spPr>
          <a:xfrm>
            <a:off x="3722625" y="2742250"/>
            <a:ext cx="5143200" cy="699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a:solidFill>
                  <a:srgbClr val="E51C41"/>
                </a:solidFill>
                <a:latin typeface="Arial"/>
                <a:ea typeface="Arial"/>
                <a:cs typeface="Arial"/>
                <a:sym typeface="Arial"/>
              </a:rPr>
              <a:t>A Hazard is something that can cause harm.</a:t>
            </a:r>
            <a:endParaRPr sz="2400" b="1" i="0" u="none" strike="noStrike" cap="none" dirty="0">
              <a:solidFill>
                <a:srgbClr val="E51C41"/>
              </a:solidFill>
              <a:latin typeface="Arial"/>
              <a:ea typeface="Arial"/>
              <a:cs typeface="Arial"/>
              <a:sym typeface="Arial"/>
            </a:endParaRPr>
          </a:p>
        </p:txBody>
      </p:sp>
      <p:sp>
        <p:nvSpPr>
          <p:cNvPr id="536" name="Google Shape;536;p3"/>
          <p:cNvSpPr txBox="1"/>
          <p:nvPr/>
        </p:nvSpPr>
        <p:spPr>
          <a:xfrm>
            <a:off x="3261204" y="3814468"/>
            <a:ext cx="5953500" cy="952795"/>
          </a:xfrm>
          <a:prstGeom prst="rect">
            <a:avLst/>
          </a:prstGeom>
          <a:noFill/>
          <a:ln>
            <a:noFill/>
          </a:ln>
        </p:spPr>
        <p:txBody>
          <a:bodyPr spcFirstLastPara="1" wrap="square" lIns="91425" tIns="91425" rIns="91425" bIns="91425" anchor="t" anchorCtr="0">
            <a:spAutoFit/>
          </a:bodyPr>
          <a:lstStyle/>
          <a:p>
            <a:pPr marL="457200" marR="0" lvl="0" indent="0" algn="l" rtl="0">
              <a:lnSpc>
                <a:spcPct val="103703"/>
              </a:lnSpc>
              <a:spcBef>
                <a:spcPts val="0"/>
              </a:spcBef>
              <a:spcAft>
                <a:spcPts val="0"/>
              </a:spcAft>
              <a:buClr>
                <a:schemeClr val="dk1"/>
              </a:buClr>
              <a:buSzPts val="1100"/>
              <a:buFont typeface="Arial"/>
              <a:buNone/>
            </a:pPr>
            <a:r>
              <a:rPr lang="en-GB" sz="2400" b="1" i="0" u="none" strike="noStrike" cap="none" dirty="0">
                <a:solidFill>
                  <a:srgbClr val="E51C41"/>
                </a:solidFill>
                <a:latin typeface="Arial"/>
                <a:ea typeface="Arial"/>
                <a:cs typeface="Arial"/>
                <a:sym typeface="Arial"/>
              </a:rPr>
              <a:t>A Risk is how likely it is that someone can be harmed.</a:t>
            </a:r>
            <a:endParaRPr sz="2400" b="1" i="0" u="none" strike="noStrike" cap="none" dirty="0">
              <a:solidFill>
                <a:srgbClr val="E51C41"/>
              </a:solidFill>
              <a:latin typeface="Arial"/>
              <a:ea typeface="Arial"/>
              <a:cs typeface="Arial"/>
              <a:sym typeface="Arial"/>
            </a:endParaRPr>
          </a:p>
        </p:txBody>
      </p:sp>
      <p:sp>
        <p:nvSpPr>
          <p:cNvPr id="2" name="Footer Placeholder 4">
            <a:extLst>
              <a:ext uri="{FF2B5EF4-FFF2-40B4-BE49-F238E27FC236}">
                <a16:creationId xmlns:a16="http://schemas.microsoft.com/office/drawing/2014/main" id="{E8D14FA5-FD27-1BCE-9B0D-7DACAF1C4F75}"/>
              </a:ext>
            </a:extLst>
          </p:cNvPr>
          <p:cNvSpPr txBox="1">
            <a:spLocks/>
          </p:cNvSpPr>
          <p:nvPr/>
        </p:nvSpPr>
        <p:spPr>
          <a:xfrm>
            <a:off x="234000" y="4767263"/>
            <a:ext cx="7686376"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700" b="1" dirty="0"/>
              <a:t>Education and Training Foundation</a:t>
            </a:r>
          </a:p>
        </p:txBody>
      </p:sp>
      <p:sp>
        <p:nvSpPr>
          <p:cNvPr id="534" name="Google Shape;534;p3"/>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GB"/>
              <a:t>3</a:t>
            </a:fld>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g2b4342054ca_0_643"/>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a:t>Calculate the concentration of acid</a:t>
            </a:r>
            <a:endParaRPr sz="3400"/>
          </a:p>
        </p:txBody>
      </p:sp>
      <p:sp>
        <p:nvSpPr>
          <p:cNvPr id="828" name="Google Shape;828;g2b4342054ca_0_643"/>
          <p:cNvSpPr txBox="1">
            <a:spLocks noGrp="1"/>
          </p:cNvSpPr>
          <p:nvPr>
            <p:ph type="body" idx="3"/>
          </p:nvPr>
        </p:nvSpPr>
        <p:spPr>
          <a:xfrm>
            <a:off x="232950" y="747625"/>
            <a:ext cx="8437500" cy="17619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Clr>
                <a:schemeClr val="dk1"/>
              </a:buClr>
              <a:buSzPts val="1300"/>
              <a:buNone/>
            </a:pPr>
            <a:r>
              <a:rPr lang="en-GB" sz="1850" b="0" dirty="0"/>
              <a:t>The titrated solution has an unknown concentration but known volume (usually 25.00cm</a:t>
            </a:r>
            <a:r>
              <a:rPr lang="en-GB" sz="1850" b="0" baseline="30000" dirty="0"/>
              <a:t>3</a:t>
            </a:r>
            <a:r>
              <a:rPr lang="en-GB" sz="1850" b="0" dirty="0"/>
              <a:t>). Since the standard has a known concentration, the titre volume can be used to calculate the unknown concentration.</a:t>
            </a:r>
            <a:endParaRPr sz="1850" b="0" dirty="0"/>
          </a:p>
          <a:p>
            <a:pPr marL="0" lvl="0" indent="0" algn="l" rtl="0">
              <a:lnSpc>
                <a:spcPct val="123076"/>
              </a:lnSpc>
              <a:spcBef>
                <a:spcPts val="0"/>
              </a:spcBef>
              <a:spcAft>
                <a:spcPts val="0"/>
              </a:spcAft>
              <a:buClr>
                <a:schemeClr val="dk1"/>
              </a:buClr>
              <a:buSzPts val="1300"/>
              <a:buNone/>
            </a:pPr>
            <a:endParaRPr sz="1850" b="0" dirty="0"/>
          </a:p>
          <a:p>
            <a:pPr marL="0" lvl="0" indent="0" algn="l" rtl="0">
              <a:lnSpc>
                <a:spcPct val="123076"/>
              </a:lnSpc>
              <a:spcBef>
                <a:spcPts val="0"/>
              </a:spcBef>
              <a:spcAft>
                <a:spcPts val="0"/>
              </a:spcAft>
              <a:buClr>
                <a:schemeClr val="dk1"/>
              </a:buClr>
              <a:buSzPts val="1300"/>
              <a:buNone/>
            </a:pPr>
            <a:r>
              <a:rPr lang="en-GB" sz="1850" b="0" dirty="0"/>
              <a:t>Use a four-step process:</a:t>
            </a:r>
            <a:endParaRPr sz="1850" b="0" dirty="0"/>
          </a:p>
          <a:p>
            <a:pPr marL="457200" lvl="0" indent="-346075" algn="l" rtl="0">
              <a:lnSpc>
                <a:spcPct val="123076"/>
              </a:lnSpc>
              <a:spcBef>
                <a:spcPts val="260"/>
              </a:spcBef>
              <a:spcAft>
                <a:spcPts val="0"/>
              </a:spcAft>
              <a:buSzPts val="1850"/>
              <a:buAutoNum type="arabicPeriod"/>
            </a:pPr>
            <a:r>
              <a:rPr lang="en-GB" sz="1850" b="0" dirty="0"/>
              <a:t>Calculate n for the standard solution (known).</a:t>
            </a:r>
            <a:endParaRPr sz="1850" b="0" dirty="0"/>
          </a:p>
          <a:p>
            <a:pPr marL="457200" lvl="0" indent="-346075" algn="l" rtl="0">
              <a:lnSpc>
                <a:spcPct val="123076"/>
              </a:lnSpc>
              <a:spcBef>
                <a:spcPts val="260"/>
              </a:spcBef>
              <a:spcAft>
                <a:spcPts val="0"/>
              </a:spcAft>
              <a:buSzPts val="1850"/>
              <a:buAutoNum type="arabicPeriod"/>
            </a:pPr>
            <a:r>
              <a:rPr lang="en-GB" sz="1850" b="0" dirty="0"/>
              <a:t>Write your balanced equation.</a:t>
            </a:r>
            <a:endParaRPr sz="1850" b="0" dirty="0"/>
          </a:p>
          <a:p>
            <a:pPr marL="457200" lvl="0" indent="-346075" algn="l" rtl="0">
              <a:lnSpc>
                <a:spcPct val="123076"/>
              </a:lnSpc>
              <a:spcBef>
                <a:spcPts val="0"/>
              </a:spcBef>
              <a:spcAft>
                <a:spcPts val="0"/>
              </a:spcAft>
              <a:buSzPts val="1850"/>
              <a:buAutoNum type="arabicPeriod"/>
            </a:pPr>
            <a:r>
              <a:rPr lang="en-GB" sz="1850" b="0" dirty="0"/>
              <a:t>Use the stoichiometric ratio to work out the moles of unknown solution required to completely neutralise the standard (equivalence point).</a:t>
            </a:r>
            <a:endParaRPr sz="1850" b="0" dirty="0"/>
          </a:p>
          <a:p>
            <a:pPr marL="457200" lvl="0" indent="-346075" algn="l" rtl="0">
              <a:lnSpc>
                <a:spcPct val="123076"/>
              </a:lnSpc>
              <a:spcBef>
                <a:spcPts val="0"/>
              </a:spcBef>
              <a:spcAft>
                <a:spcPts val="0"/>
              </a:spcAft>
              <a:buSzPts val="1850"/>
              <a:buAutoNum type="arabicPeriod"/>
            </a:pPr>
            <a:r>
              <a:rPr lang="en-GB" sz="1850" b="0" dirty="0"/>
              <a:t>Calculate the concentration of the unknown solution.</a:t>
            </a:r>
            <a:endParaRPr sz="1850" b="0" dirty="0"/>
          </a:p>
          <a:p>
            <a:pPr marL="0" lvl="0" indent="0" algn="l" rtl="0">
              <a:lnSpc>
                <a:spcPct val="118518"/>
              </a:lnSpc>
              <a:spcBef>
                <a:spcPts val="270"/>
              </a:spcBef>
              <a:spcAft>
                <a:spcPts val="0"/>
              </a:spcAft>
              <a:buClr>
                <a:schemeClr val="dk1"/>
              </a:buClr>
              <a:buSzPts val="1350"/>
              <a:buNone/>
            </a:pPr>
            <a:endParaRPr sz="1850" dirty="0"/>
          </a:p>
        </p:txBody>
      </p:sp>
      <p:sp>
        <p:nvSpPr>
          <p:cNvPr id="829" name="Google Shape;829;g2b4342054ca_0_643"/>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830" name="Google Shape;830;g2b4342054ca_0_643"/>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9FB789-60F5-BA6F-ECFD-146CF7A522AF}"/>
              </a:ext>
            </a:extLst>
          </p:cNvPr>
          <p:cNvSpPr>
            <a:spLocks noGrp="1"/>
          </p:cNvSpPr>
          <p:nvPr>
            <p:ph type="title"/>
          </p:nvPr>
        </p:nvSpPr>
        <p:spPr/>
        <p:txBody>
          <a:bodyPr/>
          <a:lstStyle/>
          <a:p>
            <a:r>
              <a:rPr lang="en-US" dirty="0"/>
              <a:t>Good laboratory practice </a:t>
            </a:r>
            <a:r>
              <a:rPr lang="en-US" dirty="0">
                <a:latin typeface="Arial" panose="020B0604020202020204" pitchFamily="34" charset="0"/>
                <a:cs typeface="Arial" panose="020B0604020202020204" pitchFamily="34" charset="0"/>
              </a:rPr>
              <a:t>–</a:t>
            </a:r>
            <a:r>
              <a:rPr lang="en-US" dirty="0"/>
              <a:t> Recording of data</a:t>
            </a:r>
          </a:p>
        </p:txBody>
      </p:sp>
      <p:sp>
        <p:nvSpPr>
          <p:cNvPr id="4" name="Text Placeholder 3">
            <a:extLst>
              <a:ext uri="{FF2B5EF4-FFF2-40B4-BE49-F238E27FC236}">
                <a16:creationId xmlns:a16="http://schemas.microsoft.com/office/drawing/2014/main" id="{116F5014-874A-26A7-CDAE-B9A906A869AE}"/>
              </a:ext>
            </a:extLst>
          </p:cNvPr>
          <p:cNvSpPr>
            <a:spLocks noGrp="1"/>
          </p:cNvSpPr>
          <p:nvPr>
            <p:ph type="body" idx="1"/>
          </p:nvPr>
        </p:nvSpPr>
        <p:spPr/>
        <p:txBody>
          <a:bodyPr/>
          <a:lstStyle/>
          <a:p>
            <a:endParaRPr lang="en-US" sz="2000" dirty="0"/>
          </a:p>
          <a:p>
            <a:endParaRPr lang="en-US" sz="2000" dirty="0"/>
          </a:p>
          <a:p>
            <a:endParaRPr lang="en-US" sz="2000" dirty="0"/>
          </a:p>
          <a:p>
            <a:pPr indent="0"/>
            <a:r>
              <a:rPr lang="en-US" sz="3600" dirty="0"/>
              <a:t>What would you expect to see when reading someone else’s lab book?</a:t>
            </a:r>
          </a:p>
        </p:txBody>
      </p:sp>
      <p:sp>
        <p:nvSpPr>
          <p:cNvPr id="5" name="Footer Placeholder 4">
            <a:extLst>
              <a:ext uri="{FF2B5EF4-FFF2-40B4-BE49-F238E27FC236}">
                <a16:creationId xmlns:a16="http://schemas.microsoft.com/office/drawing/2014/main" id="{C528FC59-2137-4B8D-3C3A-780A8FEC9724}"/>
              </a:ext>
            </a:extLst>
          </p:cNvPr>
          <p:cNvSpPr>
            <a:spLocks noGrp="1"/>
          </p:cNvSpPr>
          <p:nvPr>
            <p:ph type="ftr" idx="11"/>
          </p:nvPr>
        </p:nvSpPr>
        <p:spPr/>
        <p:txBody>
          <a:bodyPr/>
          <a:lstStyle/>
          <a:p>
            <a:r>
              <a:rPr lang="en-GB"/>
              <a:t>Education and Training Foundation</a:t>
            </a:r>
          </a:p>
        </p:txBody>
      </p:sp>
      <p:sp>
        <p:nvSpPr>
          <p:cNvPr id="2" name="Slide Number Placeholder 1">
            <a:extLst>
              <a:ext uri="{FF2B5EF4-FFF2-40B4-BE49-F238E27FC236}">
                <a16:creationId xmlns:a16="http://schemas.microsoft.com/office/drawing/2014/main" id="{C96939BB-59D3-28A0-B6E9-073EF804A4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31</a:t>
            </a:fld>
            <a:endParaRPr lang="en-GB"/>
          </a:p>
        </p:txBody>
      </p:sp>
    </p:spTree>
    <p:extLst>
      <p:ext uri="{BB962C8B-B14F-4D97-AF65-F5344CB8AC3E}">
        <p14:creationId xmlns:p14="http://schemas.microsoft.com/office/powerpoint/2010/main" val="868069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g2b4342054ca_0_1152"/>
          <p:cNvSpPr txBox="1">
            <a:spLocks noGrp="1"/>
          </p:cNvSpPr>
          <p:nvPr>
            <p:ph type="ctrTitle"/>
          </p:nvPr>
        </p:nvSpPr>
        <p:spPr>
          <a:xfrm>
            <a:off x="2447280" y="1455480"/>
            <a:ext cx="6408600" cy="1602300"/>
          </a:xfrm>
          <a:prstGeom prst="rect">
            <a:avLst/>
          </a:prstGeom>
          <a:solidFill>
            <a:schemeClr val="lt1"/>
          </a:solidFill>
          <a:ln>
            <a:noFill/>
          </a:ln>
        </p:spPr>
        <p:txBody>
          <a:bodyPr spcFirstLastPara="1" wrap="square" lIns="108000" tIns="144000" rIns="0" bIns="0" anchor="ctr" anchorCtr="0">
            <a:noAutofit/>
          </a:bodyPr>
          <a:lstStyle/>
          <a:p>
            <a:r>
              <a:rPr lang="en-GB" sz="4100" dirty="0"/>
              <a:t>04 </a:t>
            </a:r>
            <a:endParaRPr sz="4100" dirty="0"/>
          </a:p>
          <a:p>
            <a:pPr marL="0" lvl="0" indent="0" algn="l" rtl="0">
              <a:lnSpc>
                <a:spcPct val="100000"/>
              </a:lnSpc>
              <a:spcBef>
                <a:spcPts val="0"/>
              </a:spcBef>
              <a:spcAft>
                <a:spcPts val="0"/>
              </a:spcAft>
              <a:buClr>
                <a:schemeClr val="dk1"/>
              </a:buClr>
              <a:buSzPts val="9000"/>
              <a:buFont typeface="Arial"/>
              <a:buNone/>
            </a:pPr>
            <a:r>
              <a:rPr lang="en-GB" sz="4100" dirty="0"/>
              <a:t>Standard solutions</a:t>
            </a:r>
            <a:endParaRPr sz="4100" dirty="0"/>
          </a:p>
        </p:txBody>
      </p:sp>
      <p:sp>
        <p:nvSpPr>
          <p:cNvPr id="837" name="Google Shape;837;g2b4342054ca_0_1152"/>
          <p:cNvSpPr txBox="1">
            <a:spLocks noGrp="1"/>
          </p:cNvSpPr>
          <p:nvPr>
            <p:ph type="subTitle" idx="1"/>
          </p:nvPr>
        </p:nvSpPr>
        <p:spPr>
          <a:xfrm>
            <a:off x="2343145" y="3213900"/>
            <a:ext cx="6410100" cy="160230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4865"/>
              <a:buNone/>
            </a:pPr>
            <a:r>
              <a:rPr lang="en-GB" sz="2900"/>
              <a:t>Calculate the mass required for a known concentration and prepare a standard solution</a:t>
            </a:r>
            <a:endParaRPr sz="29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6C025-1479-976F-14D3-87E0A6DB38BF}"/>
              </a:ext>
            </a:extLst>
          </p:cNvPr>
          <p:cNvSpPr>
            <a:spLocks noGrp="1"/>
          </p:cNvSpPr>
          <p:nvPr>
            <p:ph type="title"/>
          </p:nvPr>
        </p:nvSpPr>
        <p:spPr/>
        <p:txBody>
          <a:bodyPr/>
          <a:lstStyle/>
          <a:p>
            <a:r>
              <a:rPr lang="en-US" sz="2400" dirty="0"/>
              <a:t>Starter</a:t>
            </a:r>
            <a:br>
              <a:rPr lang="en-US" dirty="0"/>
            </a:br>
            <a:endParaRPr lang="en-US" dirty="0"/>
          </a:p>
        </p:txBody>
      </p:sp>
      <p:sp>
        <p:nvSpPr>
          <p:cNvPr id="4" name="Text Placeholder 3">
            <a:extLst>
              <a:ext uri="{FF2B5EF4-FFF2-40B4-BE49-F238E27FC236}">
                <a16:creationId xmlns:a16="http://schemas.microsoft.com/office/drawing/2014/main" id="{3662A300-C3A7-FEAC-1046-777589DEB0FA}"/>
              </a:ext>
            </a:extLst>
          </p:cNvPr>
          <p:cNvSpPr>
            <a:spLocks noGrp="1"/>
          </p:cNvSpPr>
          <p:nvPr>
            <p:ph type="body" idx="1"/>
          </p:nvPr>
        </p:nvSpPr>
        <p:spPr>
          <a:xfrm>
            <a:off x="234000" y="599355"/>
            <a:ext cx="7941812" cy="4121446"/>
          </a:xfrm>
        </p:spPr>
        <p:txBody>
          <a:bodyPr/>
          <a:lstStyle/>
          <a:p>
            <a:pPr>
              <a:lnSpc>
                <a:spcPct val="100000"/>
              </a:lnSpc>
            </a:pPr>
            <a:r>
              <a:rPr lang="en-US" sz="2000" dirty="0"/>
              <a:t>Our scenario </a:t>
            </a:r>
            <a:endParaRPr lang="en-US" sz="2000" dirty="0">
              <a:solidFill>
                <a:srgbClr val="FF0000"/>
              </a:solidFill>
            </a:endParaRPr>
          </a:p>
          <a:p>
            <a:pPr marL="514350" lvl="2" indent="0">
              <a:lnSpc>
                <a:spcPct val="100000"/>
              </a:lnSpc>
              <a:buNone/>
            </a:pPr>
            <a:r>
              <a:rPr lang="en-GB" sz="1600" dirty="0">
                <a:effectLst/>
                <a:latin typeface="Arial" panose="020B0604020202020204" pitchFamily="34" charset="0"/>
                <a:ea typeface="Times New Roman" panose="02020603050405020304" pitchFamily="18" charset="0"/>
              </a:rPr>
              <a:t>WFCG is a consumer health company. One of its most popular products is health supplements. WFCG staff carry out quantitative analysis (assay) when developing their health care products. There is an analytical testing department whose role is to determine the content of active ingredients in product development samples. To do this, they need to ensure that all standards are accurate, so they need to make standardised solutions to check that accuracy.</a:t>
            </a:r>
          </a:p>
          <a:p>
            <a:pPr marL="514350" lvl="2" indent="0">
              <a:lnSpc>
                <a:spcPct val="100000"/>
              </a:lnSpc>
              <a:buNone/>
            </a:pPr>
            <a:r>
              <a:rPr lang="en-GB" sz="1600" dirty="0">
                <a:effectLst/>
                <a:latin typeface="Arial" panose="020B0604020202020204" pitchFamily="34" charset="0"/>
                <a:ea typeface="Times New Roman" panose="02020603050405020304" pitchFamily="18" charset="0"/>
              </a:rPr>
              <a:t>Over the next three lessons, you will learn the process to be followed to create a standardised solution for checking one of their products</a:t>
            </a:r>
            <a:r>
              <a:rPr lang="en-GB" sz="1800" dirty="0">
                <a:effectLst/>
                <a:latin typeface="Arial" panose="020B0604020202020204" pitchFamily="34" charset="0"/>
                <a:ea typeface="Times New Roman" panose="02020603050405020304" pitchFamily="18" charset="0"/>
              </a:rPr>
              <a:t>.</a:t>
            </a:r>
          </a:p>
          <a:p>
            <a:pPr marL="514350" lvl="2" indent="0">
              <a:lnSpc>
                <a:spcPct val="100000"/>
              </a:lnSpc>
              <a:buNone/>
            </a:pPr>
            <a:endParaRPr lang="en-US" sz="2000" dirty="0">
              <a:solidFill>
                <a:srgbClr val="FF0000"/>
              </a:solidFill>
            </a:endParaRPr>
          </a:p>
          <a:p>
            <a:pPr>
              <a:lnSpc>
                <a:spcPct val="100000"/>
              </a:lnSpc>
            </a:pPr>
            <a:r>
              <a:rPr lang="en-US" sz="2000" dirty="0"/>
              <a:t>Why do they need standards?</a:t>
            </a:r>
          </a:p>
          <a:p>
            <a:pPr>
              <a:lnSpc>
                <a:spcPct val="100000"/>
              </a:lnSpc>
            </a:pPr>
            <a:endParaRPr lang="en-US" sz="2000" dirty="0"/>
          </a:p>
          <a:p>
            <a:pPr>
              <a:lnSpc>
                <a:spcPct val="100000"/>
              </a:lnSpc>
            </a:pPr>
            <a:r>
              <a:rPr lang="en-US" sz="2000" dirty="0"/>
              <a:t>What properties should a standard have? In pairs, list three reasons.</a:t>
            </a:r>
          </a:p>
          <a:p>
            <a:endParaRPr lang="en-US" sz="2000" dirty="0">
              <a:solidFill>
                <a:srgbClr val="FF0000"/>
              </a:solidFill>
            </a:endParaRPr>
          </a:p>
          <a:p>
            <a:endParaRPr lang="en-US" sz="2000" dirty="0"/>
          </a:p>
          <a:p>
            <a:endParaRPr lang="en-US" dirty="0"/>
          </a:p>
        </p:txBody>
      </p:sp>
      <p:sp>
        <p:nvSpPr>
          <p:cNvPr id="5" name="Google Shape;869;g2b4342054ca_0_1181">
            <a:extLst>
              <a:ext uri="{FF2B5EF4-FFF2-40B4-BE49-F238E27FC236}">
                <a16:creationId xmlns:a16="http://schemas.microsoft.com/office/drawing/2014/main" id="{C099C25C-8B75-9F4D-1801-FAD6B4196110}"/>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2" name="Slide Number Placeholder 1">
            <a:extLst>
              <a:ext uri="{FF2B5EF4-FFF2-40B4-BE49-F238E27FC236}">
                <a16:creationId xmlns:a16="http://schemas.microsoft.com/office/drawing/2014/main" id="{C7221E5A-07FA-D085-9DBD-871BA8FD72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33</a:t>
            </a:fld>
            <a:endParaRPr lang="en-GB"/>
          </a:p>
        </p:txBody>
      </p:sp>
    </p:spTree>
    <p:extLst>
      <p:ext uri="{BB962C8B-B14F-4D97-AF65-F5344CB8AC3E}">
        <p14:creationId xmlns:p14="http://schemas.microsoft.com/office/powerpoint/2010/main" val="2536871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9ECE03-971C-D949-5330-A4A6C6C83767}"/>
              </a:ext>
            </a:extLst>
          </p:cNvPr>
          <p:cNvSpPr>
            <a:spLocks noGrp="1"/>
          </p:cNvSpPr>
          <p:nvPr>
            <p:ph type="title"/>
          </p:nvPr>
        </p:nvSpPr>
        <p:spPr>
          <a:xfrm>
            <a:off x="232950" y="249900"/>
            <a:ext cx="8437563" cy="699425"/>
          </a:xfrm>
        </p:spPr>
        <p:txBody>
          <a:bodyPr/>
          <a:lstStyle/>
          <a:p>
            <a:r>
              <a:rPr lang="en-GB" dirty="0"/>
              <a:t>Standards</a:t>
            </a:r>
            <a:br>
              <a:rPr lang="en-US" dirty="0"/>
            </a:br>
            <a:endParaRPr lang="en-US" dirty="0"/>
          </a:p>
        </p:txBody>
      </p:sp>
      <p:sp>
        <p:nvSpPr>
          <p:cNvPr id="4" name="Text Placeholder 3">
            <a:extLst>
              <a:ext uri="{FF2B5EF4-FFF2-40B4-BE49-F238E27FC236}">
                <a16:creationId xmlns:a16="http://schemas.microsoft.com/office/drawing/2014/main" id="{86701FC3-4959-AC8C-0F64-6C0481ABAB94}"/>
              </a:ext>
            </a:extLst>
          </p:cNvPr>
          <p:cNvSpPr>
            <a:spLocks noGrp="1"/>
          </p:cNvSpPr>
          <p:nvPr>
            <p:ph type="body" idx="1"/>
          </p:nvPr>
        </p:nvSpPr>
        <p:spPr>
          <a:xfrm>
            <a:off x="234000" y="986400"/>
            <a:ext cx="7667625" cy="3601574"/>
          </a:xfrm>
        </p:spPr>
        <p:txBody>
          <a:bodyPr/>
          <a:lstStyle/>
          <a:p>
            <a:pPr lvl="0"/>
            <a:r>
              <a:rPr lang="en-US" sz="2000" dirty="0"/>
              <a:t>Why do they need standards?</a:t>
            </a:r>
          </a:p>
          <a:p>
            <a:pPr marL="0" lvl="0" indent="0"/>
            <a:r>
              <a:rPr lang="en-GB" dirty="0"/>
              <a:t>	</a:t>
            </a:r>
            <a:r>
              <a:rPr lang="en-GB" sz="1600" dirty="0">
                <a:solidFill>
                  <a:schemeClr val="accent2"/>
                </a:solidFill>
              </a:rPr>
              <a:t>Standards have a known and reliable concentration for checking	accuracy of stated concentration of solutions in quantitative analysis</a:t>
            </a:r>
            <a:endParaRPr lang="en-GB" sz="1600" dirty="0"/>
          </a:p>
          <a:p>
            <a:pPr lvl="0"/>
            <a:endParaRPr lang="en-GB" sz="2000" dirty="0"/>
          </a:p>
          <a:p>
            <a:pPr lvl="0"/>
            <a:r>
              <a:rPr lang="en-GB" sz="2000" dirty="0"/>
              <a:t>What properties should a standard have?</a:t>
            </a:r>
          </a:p>
          <a:p>
            <a:pPr lvl="0"/>
            <a:r>
              <a:rPr lang="en-GB" dirty="0">
                <a:sym typeface="Arial"/>
              </a:rPr>
              <a:t>     	</a:t>
            </a:r>
            <a:r>
              <a:rPr lang="en-GB" sz="1600" dirty="0">
                <a:solidFill>
                  <a:srgbClr val="E51C41"/>
                </a:solidFill>
              </a:rPr>
              <a:t>Stable chemical – does not decompose, react with air/water, shelf life</a:t>
            </a:r>
            <a:br>
              <a:rPr lang="en-GB" sz="1600" dirty="0">
                <a:solidFill>
                  <a:srgbClr val="E51C41"/>
                </a:solidFill>
              </a:rPr>
            </a:br>
            <a:r>
              <a:rPr lang="en-GB" sz="1600" dirty="0">
                <a:solidFill>
                  <a:srgbClr val="E51C41"/>
                </a:solidFill>
              </a:rPr>
              <a:t> 	Pure (known purity, e.g. </a:t>
            </a:r>
            <a:r>
              <a:rPr lang="en-GB" sz="1600" dirty="0" err="1">
                <a:solidFill>
                  <a:srgbClr val="E51C41"/>
                </a:solidFill>
              </a:rPr>
              <a:t>Analar</a:t>
            </a:r>
            <a:r>
              <a:rPr lang="en-GB" sz="1600" dirty="0">
                <a:solidFill>
                  <a:srgbClr val="E51C41"/>
                </a:solidFill>
              </a:rPr>
              <a:t> is 99% pure)</a:t>
            </a:r>
            <a:br>
              <a:rPr lang="en-GB" sz="1600" dirty="0">
                <a:solidFill>
                  <a:srgbClr val="E51C41"/>
                </a:solidFill>
              </a:rPr>
            </a:br>
            <a:r>
              <a:rPr lang="en-GB" sz="1600" dirty="0">
                <a:solidFill>
                  <a:srgbClr val="E51C41"/>
                </a:solidFill>
              </a:rPr>
              <a:t> 	Dry (solids) – not hygroscopic = water absorbing</a:t>
            </a:r>
            <a:br>
              <a:rPr lang="en-GB" sz="1600" dirty="0">
                <a:solidFill>
                  <a:srgbClr val="E51C41"/>
                </a:solidFill>
              </a:rPr>
            </a:br>
            <a:r>
              <a:rPr lang="en-GB" sz="1600" dirty="0">
                <a:solidFill>
                  <a:srgbClr val="E51C41"/>
                </a:solidFill>
              </a:rPr>
              <a:t> 	Easy to handle</a:t>
            </a:r>
            <a:br>
              <a:rPr lang="en-GB" sz="1600" dirty="0">
                <a:solidFill>
                  <a:srgbClr val="E51C41"/>
                </a:solidFill>
              </a:rPr>
            </a:br>
            <a:r>
              <a:rPr lang="en-GB" sz="1600" dirty="0">
                <a:solidFill>
                  <a:srgbClr val="E51C41"/>
                </a:solidFill>
              </a:rPr>
              <a:t> 	Safe</a:t>
            </a:r>
            <a:br>
              <a:rPr lang="en-GB" sz="1600" dirty="0">
                <a:solidFill>
                  <a:srgbClr val="E51C41"/>
                </a:solidFill>
              </a:rPr>
            </a:br>
            <a:r>
              <a:rPr lang="en-GB" sz="1600" dirty="0">
                <a:solidFill>
                  <a:srgbClr val="E51C41"/>
                </a:solidFill>
              </a:rPr>
              <a:t> 	Stable in solution</a:t>
            </a:r>
            <a:endParaRPr lang="en-GB" sz="1600" dirty="0"/>
          </a:p>
          <a:p>
            <a:pPr lvl="0"/>
            <a:endParaRPr lang="en-US" dirty="0"/>
          </a:p>
        </p:txBody>
      </p:sp>
      <p:sp>
        <p:nvSpPr>
          <p:cNvPr id="5" name="Google Shape;890;g2b4342054ca_0_1199">
            <a:extLst>
              <a:ext uri="{FF2B5EF4-FFF2-40B4-BE49-F238E27FC236}">
                <a16:creationId xmlns:a16="http://schemas.microsoft.com/office/drawing/2014/main" id="{3F53B178-488C-B40A-B8D9-BD3936A9DEFD}"/>
              </a:ext>
            </a:extLst>
          </p:cNvPr>
          <p:cNvSpPr txBox="1">
            <a:spLocks noGrp="1"/>
          </p:cNvSpPr>
          <p:nvPr>
            <p:ph type="ftr" idx="11"/>
          </p:nvPr>
        </p:nvSpPr>
        <p:spPr>
          <a:xfrm>
            <a:off x="234000" y="4767263"/>
            <a:ext cx="7686376" cy="273844"/>
          </a:xfrm>
          <a:noFill/>
          <a:ln>
            <a:noFill/>
          </a:ln>
        </p:spPr>
        <p:txBody>
          <a:bodyPr spcFirstLastPara="1" wrap="square" lIns="0" tIns="0" rIns="0" bIns="0" anchor="t" anchorCtr="0">
            <a:noAutofit/>
          </a:bodyPr>
          <a:lstStyle/>
          <a:p>
            <a:pPr lvl="0"/>
            <a:r>
              <a:rPr lang="en-GB"/>
              <a:t>Education and Training Foundation</a:t>
            </a:r>
          </a:p>
        </p:txBody>
      </p:sp>
      <p:sp>
        <p:nvSpPr>
          <p:cNvPr id="2" name="Slide Number Placeholder 1">
            <a:extLst>
              <a:ext uri="{FF2B5EF4-FFF2-40B4-BE49-F238E27FC236}">
                <a16:creationId xmlns:a16="http://schemas.microsoft.com/office/drawing/2014/main" id="{A78E8CE3-5F16-CA49-2F3C-FC2A32E9DCCE}"/>
              </a:ext>
            </a:extLst>
          </p:cNvPr>
          <p:cNvSpPr>
            <a:spLocks noGrp="1"/>
          </p:cNvSpPr>
          <p:nvPr>
            <p:ph type="sldNum" idx="12"/>
          </p:nvPr>
        </p:nvSpPr>
        <p:spPr>
          <a:xfrm>
            <a:off x="7956376" y="4767263"/>
            <a:ext cx="909464" cy="273844"/>
          </a:xfrm>
        </p:spPr>
        <p:txBody>
          <a:bodyPr/>
          <a:lstStyle/>
          <a:p>
            <a:pPr lvl="0"/>
            <a:fld id="{00000000-1234-1234-1234-123412341234}" type="slidenum">
              <a:rPr lang="en-GB" smtClean="0"/>
              <a:pPr lvl="0"/>
              <a:t>34</a:t>
            </a:fld>
            <a:endParaRPr lang="en-GB"/>
          </a:p>
        </p:txBody>
      </p:sp>
    </p:spTree>
    <p:extLst>
      <p:ext uri="{BB962C8B-B14F-4D97-AF65-F5344CB8AC3E}">
        <p14:creationId xmlns:p14="http://schemas.microsoft.com/office/powerpoint/2010/main" val="268543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9ECE03-971C-D949-5330-A4A6C6C83767}"/>
              </a:ext>
            </a:extLst>
          </p:cNvPr>
          <p:cNvSpPr>
            <a:spLocks noGrp="1"/>
          </p:cNvSpPr>
          <p:nvPr>
            <p:ph type="title"/>
          </p:nvPr>
        </p:nvSpPr>
        <p:spPr/>
        <p:txBody>
          <a:bodyPr/>
          <a:lstStyle/>
          <a:p>
            <a:r>
              <a:rPr lang="en-US" dirty="0"/>
              <a:t>Task 1: In pairs, complete the following mole calculations</a:t>
            </a:r>
            <a:br>
              <a:rPr lang="en-US" dirty="0"/>
            </a:br>
            <a:endParaRPr lang="en-US" dirty="0"/>
          </a:p>
        </p:txBody>
      </p:sp>
      <p:sp>
        <p:nvSpPr>
          <p:cNvPr id="4" name="Text Placeholder 3">
            <a:extLst>
              <a:ext uri="{FF2B5EF4-FFF2-40B4-BE49-F238E27FC236}">
                <a16:creationId xmlns:a16="http://schemas.microsoft.com/office/drawing/2014/main" id="{86701FC3-4959-AC8C-0F64-6C0481ABAB94}"/>
              </a:ext>
            </a:extLst>
          </p:cNvPr>
          <p:cNvSpPr>
            <a:spLocks noGrp="1"/>
          </p:cNvSpPr>
          <p:nvPr>
            <p:ph type="body" idx="1"/>
          </p:nvPr>
        </p:nvSpPr>
        <p:spPr/>
        <p:txBody>
          <a:bodyPr/>
          <a:lstStyle/>
          <a:p>
            <a:pPr marL="0" lvl="0" indent="0" algn="l" rtl="0">
              <a:lnSpc>
                <a:spcPct val="103703"/>
              </a:lnSpc>
              <a:spcBef>
                <a:spcPts val="0"/>
              </a:spcBef>
              <a:spcAft>
                <a:spcPts val="0"/>
              </a:spcAft>
              <a:buSzPts val="2700"/>
              <a:buNone/>
            </a:pPr>
            <a:r>
              <a:rPr lang="en-GB" sz="1600" dirty="0"/>
              <a:t>Question 1.</a:t>
            </a:r>
          </a:p>
          <a:p>
            <a:pPr marL="0" lvl="0" indent="0" algn="l" rtl="0">
              <a:lnSpc>
                <a:spcPct val="103703"/>
              </a:lnSpc>
              <a:spcBef>
                <a:spcPts val="0"/>
              </a:spcBef>
              <a:spcAft>
                <a:spcPts val="0"/>
              </a:spcAft>
              <a:buSzPts val="2700"/>
              <a:buNone/>
            </a:pPr>
            <a:r>
              <a:rPr lang="en-GB" sz="1600" dirty="0"/>
              <a:t>a)	What is the relative formula mass of sodium hydrogen carbonate?</a:t>
            </a:r>
          </a:p>
          <a:p>
            <a:pPr indent="0"/>
            <a:r>
              <a:rPr lang="en-GB" sz="1600" b="1" i="0" u="none" strike="noStrike" cap="none" dirty="0">
                <a:solidFill>
                  <a:srgbClr val="E51C41"/>
                </a:solidFill>
                <a:latin typeface="Arial"/>
                <a:ea typeface="Arial"/>
                <a:cs typeface="Arial"/>
                <a:sym typeface="Arial"/>
              </a:rPr>
              <a:t>		</a:t>
            </a:r>
            <a:r>
              <a:rPr lang="en-GB" sz="1600" i="0" u="none" strike="noStrike" cap="none" dirty="0">
                <a:solidFill>
                  <a:srgbClr val="E51C41"/>
                </a:solidFill>
                <a:latin typeface="Arial"/>
                <a:ea typeface="Arial"/>
                <a:cs typeface="Arial"/>
                <a:sym typeface="Arial"/>
              </a:rPr>
              <a:t>23 + 1 + 12 + (3x16) = 84gmol</a:t>
            </a:r>
            <a:r>
              <a:rPr lang="en-GB" sz="1600" i="0" u="none" strike="noStrike" cap="none" baseline="30000" dirty="0">
                <a:solidFill>
                  <a:srgbClr val="E51C41"/>
                </a:solidFill>
                <a:latin typeface="Arial"/>
                <a:ea typeface="Arial"/>
                <a:cs typeface="Arial"/>
                <a:sym typeface="Arial"/>
              </a:rPr>
              <a:t>-1</a:t>
            </a:r>
            <a:endParaRPr lang="en-GB" sz="1600" dirty="0"/>
          </a:p>
          <a:p>
            <a:pPr marL="0" lvl="0" indent="0"/>
            <a:r>
              <a:rPr lang="en-GB" sz="1600" dirty="0"/>
              <a:t>b)	What is the mass of 0.25moles of sodium hydrogen carbonate?</a:t>
            </a:r>
          </a:p>
          <a:p>
            <a:pPr indent="0"/>
            <a:r>
              <a:rPr lang="en-GB" sz="1600" b="1" i="0" u="none" strike="noStrike" cap="none" dirty="0">
                <a:solidFill>
                  <a:srgbClr val="E51C41"/>
                </a:solidFill>
                <a:latin typeface="Arial"/>
                <a:ea typeface="Arial"/>
                <a:cs typeface="Arial"/>
                <a:sym typeface="Arial"/>
              </a:rPr>
              <a:t>		</a:t>
            </a:r>
            <a:r>
              <a:rPr lang="en-GB" sz="1600" i="0" u="none" strike="noStrike" cap="none" dirty="0">
                <a:solidFill>
                  <a:srgbClr val="E51C41"/>
                </a:solidFill>
                <a:latin typeface="Arial"/>
                <a:ea typeface="Arial"/>
                <a:cs typeface="Arial"/>
                <a:sym typeface="Arial"/>
              </a:rPr>
              <a:t>m = n x Mr = 0.25 x 84 = 21g</a:t>
            </a:r>
            <a:endParaRPr lang="en-GB" sz="1600" dirty="0"/>
          </a:p>
          <a:p>
            <a:pPr marL="0" lvl="0" indent="0" algn="l" rtl="0">
              <a:lnSpc>
                <a:spcPct val="103703"/>
              </a:lnSpc>
              <a:spcBef>
                <a:spcPts val="0"/>
              </a:spcBef>
              <a:spcAft>
                <a:spcPts val="0"/>
              </a:spcAft>
              <a:buSzPts val="2700"/>
              <a:buNone/>
            </a:pPr>
            <a:r>
              <a:rPr lang="en-GB" sz="1600" dirty="0"/>
              <a:t>c)	How many moles in 2.635g of sodium hydrogen carbonate?</a:t>
            </a:r>
          </a:p>
          <a:p>
            <a:pPr marL="0" indent="0"/>
            <a:r>
              <a:rPr lang="en-GB" sz="1600" b="1" i="0" u="none" strike="noStrike" cap="none" dirty="0">
                <a:solidFill>
                  <a:srgbClr val="E51C41"/>
                </a:solidFill>
                <a:latin typeface="Arial"/>
                <a:ea typeface="Arial"/>
                <a:cs typeface="Arial"/>
                <a:sym typeface="Arial"/>
              </a:rPr>
              <a:t>       	                </a:t>
            </a:r>
            <a:r>
              <a:rPr lang="en-GB" sz="1600" i="0" u="none" strike="noStrike" cap="none" dirty="0">
                <a:solidFill>
                  <a:srgbClr val="E51C41"/>
                </a:solidFill>
                <a:latin typeface="Arial"/>
                <a:ea typeface="Arial"/>
                <a:cs typeface="Arial"/>
                <a:sym typeface="Arial"/>
              </a:rPr>
              <a:t>n = m/Mr = 2.685/84 = 0.032mol</a:t>
            </a:r>
            <a:endParaRPr lang="en-GB" sz="1600" dirty="0"/>
          </a:p>
          <a:p>
            <a:pPr marL="0" lvl="0" indent="0" algn="l" rtl="0">
              <a:lnSpc>
                <a:spcPct val="103703"/>
              </a:lnSpc>
              <a:spcBef>
                <a:spcPts val="0"/>
              </a:spcBef>
              <a:spcAft>
                <a:spcPts val="0"/>
              </a:spcAft>
              <a:buSzPts val="2700"/>
              <a:buNone/>
            </a:pPr>
            <a:r>
              <a:rPr lang="en-GB" sz="1600" dirty="0"/>
              <a:t>Question 2.</a:t>
            </a:r>
          </a:p>
          <a:p>
            <a:pPr marL="0" lvl="0" indent="0" algn="l" rtl="0">
              <a:lnSpc>
                <a:spcPct val="103703"/>
              </a:lnSpc>
              <a:spcBef>
                <a:spcPts val="0"/>
              </a:spcBef>
              <a:spcAft>
                <a:spcPts val="0"/>
              </a:spcAft>
              <a:buSzPts val="2700"/>
              <a:buNone/>
            </a:pPr>
            <a:r>
              <a:rPr lang="en-GB" sz="1600" dirty="0"/>
              <a:t> If 1.1g of sodium hydrogen carbonate is dissolved in 250cm</a:t>
            </a:r>
            <a:r>
              <a:rPr lang="en-GB" sz="1600" baseline="30000" dirty="0"/>
              <a:t>3</a:t>
            </a:r>
            <a:r>
              <a:rPr lang="en-GB" sz="1600" dirty="0"/>
              <a:t> of water,</a:t>
            </a:r>
          </a:p>
          <a:p>
            <a:pPr marL="0" lvl="0" indent="0" algn="l" rtl="0">
              <a:lnSpc>
                <a:spcPct val="103703"/>
              </a:lnSpc>
              <a:spcBef>
                <a:spcPts val="0"/>
              </a:spcBef>
              <a:spcAft>
                <a:spcPts val="0"/>
              </a:spcAft>
              <a:buSzPts val="2700"/>
              <a:buNone/>
            </a:pPr>
            <a:r>
              <a:rPr lang="en-GB" sz="1600" dirty="0"/>
              <a:t>a)	how many moles are dissolved?</a:t>
            </a:r>
          </a:p>
          <a:p>
            <a:pPr marL="0" indent="0"/>
            <a:r>
              <a:rPr lang="en-GB" sz="1600" b="1" i="0" u="none" strike="noStrike" cap="none" dirty="0">
                <a:solidFill>
                  <a:srgbClr val="E51C41"/>
                </a:solidFill>
                <a:latin typeface="Arial"/>
                <a:ea typeface="Arial"/>
                <a:cs typeface="Arial"/>
                <a:sym typeface="Arial"/>
              </a:rPr>
              <a:t>     	 	 </a:t>
            </a:r>
            <a:r>
              <a:rPr lang="en-GB" sz="1600" i="0" u="none" strike="noStrike" cap="none" dirty="0">
                <a:solidFill>
                  <a:srgbClr val="E51C41"/>
                </a:solidFill>
                <a:latin typeface="Arial"/>
                <a:ea typeface="Arial"/>
                <a:cs typeface="Arial"/>
                <a:sym typeface="Arial"/>
              </a:rPr>
              <a:t>n = m/Mr = 1.1/84 = 0.013mol</a:t>
            </a:r>
            <a:endParaRPr lang="en-GB" sz="1600" dirty="0"/>
          </a:p>
          <a:p>
            <a:pPr marL="0" lvl="0" indent="0" algn="l" rtl="0">
              <a:lnSpc>
                <a:spcPct val="103703"/>
              </a:lnSpc>
              <a:spcBef>
                <a:spcPts val="0"/>
              </a:spcBef>
              <a:spcAft>
                <a:spcPts val="0"/>
              </a:spcAft>
              <a:buSzPts val="2700"/>
              <a:buNone/>
            </a:pPr>
            <a:r>
              <a:rPr lang="en-GB" sz="1600" dirty="0"/>
              <a:t>b)	what is the concentration of the solution of sodium hydrogen carbonate?</a:t>
            </a:r>
          </a:p>
          <a:p>
            <a:pPr marL="0" indent="0"/>
            <a:r>
              <a:rPr lang="en-GB" sz="1600" b="1" i="0" u="none" strike="noStrike" cap="none" dirty="0">
                <a:solidFill>
                  <a:srgbClr val="E51C41"/>
                </a:solidFill>
                <a:latin typeface="Arial"/>
                <a:ea typeface="Arial"/>
                <a:cs typeface="Arial"/>
                <a:sym typeface="Arial"/>
              </a:rPr>
              <a:t>		 </a:t>
            </a:r>
            <a:r>
              <a:rPr lang="en-GB" sz="1600" i="0" u="none" strike="noStrike" cap="none" dirty="0">
                <a:solidFill>
                  <a:srgbClr val="E51C41"/>
                </a:solidFill>
                <a:latin typeface="Arial"/>
                <a:ea typeface="Arial"/>
                <a:cs typeface="Arial"/>
                <a:sym typeface="Arial"/>
              </a:rPr>
              <a:t>C = n/V x 1000 = 0.013/250 x 1000 = 0.052moldm</a:t>
            </a:r>
            <a:r>
              <a:rPr lang="en-GB" sz="1600" i="0" u="none" strike="noStrike" cap="none" baseline="30000" dirty="0">
                <a:solidFill>
                  <a:srgbClr val="E51C41"/>
                </a:solidFill>
                <a:latin typeface="Arial"/>
                <a:ea typeface="Arial"/>
                <a:cs typeface="Arial"/>
                <a:sym typeface="Arial"/>
              </a:rPr>
              <a:t>-3</a:t>
            </a:r>
          </a:p>
          <a:p>
            <a:pPr marL="0" lvl="0" indent="0" algn="l" rtl="0">
              <a:lnSpc>
                <a:spcPct val="103703"/>
              </a:lnSpc>
              <a:spcBef>
                <a:spcPts val="0"/>
              </a:spcBef>
              <a:spcAft>
                <a:spcPts val="0"/>
              </a:spcAft>
              <a:buSzPts val="2700"/>
              <a:buNone/>
            </a:pPr>
            <a:endParaRPr lang="en-GB" sz="1800" dirty="0"/>
          </a:p>
          <a:p>
            <a:endParaRPr lang="en-US" dirty="0"/>
          </a:p>
        </p:txBody>
      </p:sp>
      <p:sp>
        <p:nvSpPr>
          <p:cNvPr id="5" name="Google Shape;890;g2b4342054ca_0_1199">
            <a:extLst>
              <a:ext uri="{FF2B5EF4-FFF2-40B4-BE49-F238E27FC236}">
                <a16:creationId xmlns:a16="http://schemas.microsoft.com/office/drawing/2014/main" id="{3981EB26-100D-A17D-5520-8B1F5857D318}"/>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2" name="Slide Number Placeholder 1">
            <a:extLst>
              <a:ext uri="{FF2B5EF4-FFF2-40B4-BE49-F238E27FC236}">
                <a16:creationId xmlns:a16="http://schemas.microsoft.com/office/drawing/2014/main" id="{A78E8CE3-5F16-CA49-2F3C-FC2A32E9DC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35</a:t>
            </a:fld>
            <a:endParaRPr lang="en-GB"/>
          </a:p>
        </p:txBody>
      </p:sp>
    </p:spTree>
    <p:extLst>
      <p:ext uri="{BB962C8B-B14F-4D97-AF65-F5344CB8AC3E}">
        <p14:creationId xmlns:p14="http://schemas.microsoft.com/office/powerpoint/2010/main" val="326412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DEAE6-7AB9-711D-E88F-AB7752D3B10A}"/>
              </a:ext>
            </a:extLst>
          </p:cNvPr>
          <p:cNvSpPr>
            <a:spLocks noGrp="1"/>
          </p:cNvSpPr>
          <p:nvPr>
            <p:ph type="title"/>
          </p:nvPr>
        </p:nvSpPr>
        <p:spPr/>
        <p:txBody>
          <a:bodyPr/>
          <a:lstStyle/>
          <a:p>
            <a:r>
              <a:rPr lang="en-US" dirty="0"/>
              <a:t>Extension question</a:t>
            </a:r>
          </a:p>
        </p:txBody>
      </p:sp>
      <p:sp>
        <p:nvSpPr>
          <p:cNvPr id="4" name="Text Placeholder 3">
            <a:extLst>
              <a:ext uri="{FF2B5EF4-FFF2-40B4-BE49-F238E27FC236}">
                <a16:creationId xmlns:a16="http://schemas.microsoft.com/office/drawing/2014/main" id="{F38DF369-38C7-119D-B0AE-D26DC9A77D25}"/>
              </a:ext>
            </a:extLst>
          </p:cNvPr>
          <p:cNvSpPr>
            <a:spLocks noGrp="1"/>
          </p:cNvSpPr>
          <p:nvPr>
            <p:ph type="body" idx="1"/>
          </p:nvPr>
        </p:nvSpPr>
        <p:spPr>
          <a:xfrm>
            <a:off x="234000" y="986400"/>
            <a:ext cx="8030769" cy="3601574"/>
          </a:xfrm>
        </p:spPr>
        <p:txBody>
          <a:bodyPr/>
          <a:lstStyle/>
          <a:p>
            <a:pPr marL="0" lvl="0" indent="0" algn="l" rtl="0">
              <a:lnSpc>
                <a:spcPct val="103703"/>
              </a:lnSpc>
              <a:spcBef>
                <a:spcPts val="0"/>
              </a:spcBef>
              <a:spcAft>
                <a:spcPts val="0"/>
              </a:spcAft>
              <a:buSzPts val="2700"/>
              <a:buNone/>
            </a:pPr>
            <a:r>
              <a:rPr lang="en-GB" sz="1800" dirty="0"/>
              <a:t>Question 3</a:t>
            </a:r>
          </a:p>
          <a:p>
            <a:pPr marL="0" lvl="0" indent="0" algn="l" rtl="0">
              <a:lnSpc>
                <a:spcPct val="103703"/>
              </a:lnSpc>
              <a:spcBef>
                <a:spcPts val="0"/>
              </a:spcBef>
              <a:spcAft>
                <a:spcPts val="0"/>
              </a:spcAft>
              <a:buSzPts val="2700"/>
              <a:buNone/>
            </a:pPr>
            <a:r>
              <a:rPr lang="en-GB" sz="1800" dirty="0"/>
              <a:t>If a solution of sodium hydrogen carbonate has a concentration of 0.1moldm</a:t>
            </a:r>
            <a:r>
              <a:rPr lang="en-GB" sz="1800" baseline="30000" dirty="0"/>
              <a:t>-3</a:t>
            </a:r>
            <a:r>
              <a:rPr lang="en-GB" sz="1800" dirty="0"/>
              <a:t>,</a:t>
            </a:r>
          </a:p>
          <a:p>
            <a:pPr marL="0" lvl="0" indent="0" algn="l" rtl="0">
              <a:lnSpc>
                <a:spcPct val="103703"/>
              </a:lnSpc>
              <a:spcBef>
                <a:spcPts val="0"/>
              </a:spcBef>
              <a:spcAft>
                <a:spcPts val="0"/>
              </a:spcAft>
              <a:buSzPts val="2700"/>
              <a:buNone/>
            </a:pPr>
            <a:endParaRPr lang="en-GB" sz="1800" dirty="0"/>
          </a:p>
          <a:p>
            <a:pPr marL="0" lvl="0" indent="0" algn="l" rtl="0">
              <a:lnSpc>
                <a:spcPct val="103703"/>
              </a:lnSpc>
              <a:spcBef>
                <a:spcPts val="0"/>
              </a:spcBef>
              <a:spcAft>
                <a:spcPts val="0"/>
              </a:spcAft>
              <a:buSzPts val="2700"/>
              <a:buNone/>
            </a:pPr>
            <a:r>
              <a:rPr lang="en-GB" sz="1800" dirty="0"/>
              <a:t>a)	what mass of sodium hydrogen carbonate is required to make	250cm</a:t>
            </a:r>
            <a:r>
              <a:rPr lang="en-GB" sz="1800" baseline="30000" dirty="0"/>
              <a:t>3</a:t>
            </a:r>
            <a:r>
              <a:rPr lang="en-GB" sz="1800" dirty="0"/>
              <a:t> of this solution?</a:t>
            </a:r>
          </a:p>
          <a:p>
            <a:pPr marL="0" marR="0" lvl="0" indent="0" algn="l" rtl="0">
              <a:lnSpc>
                <a:spcPct val="100000"/>
              </a:lnSpc>
              <a:spcBef>
                <a:spcPts val="0"/>
              </a:spcBef>
              <a:spcAft>
                <a:spcPts val="0"/>
              </a:spcAft>
              <a:buClr>
                <a:srgbClr val="000000"/>
              </a:buClr>
              <a:buSzPts val="2400"/>
              <a:buFont typeface="Arial"/>
              <a:buNone/>
            </a:pPr>
            <a:r>
              <a:rPr lang="en-GB" sz="1800" b="1" i="0" u="none" strike="noStrike" cap="none" dirty="0">
                <a:solidFill>
                  <a:srgbClr val="E51C41"/>
                </a:solidFill>
                <a:latin typeface="Arial"/>
                <a:ea typeface="Arial"/>
                <a:cs typeface="Arial"/>
                <a:sym typeface="Arial"/>
              </a:rPr>
              <a:t>		</a:t>
            </a:r>
            <a:r>
              <a:rPr lang="en-GB" sz="1800" i="0" u="none" strike="noStrike" cap="none" dirty="0">
                <a:solidFill>
                  <a:srgbClr val="E51C41"/>
                </a:solidFill>
                <a:latin typeface="Arial"/>
                <a:ea typeface="Arial"/>
                <a:cs typeface="Arial"/>
                <a:sym typeface="Arial"/>
              </a:rPr>
              <a:t>n = C x V/1000 = 0.1 x 250/1000 = 0.025mol</a:t>
            </a:r>
          </a:p>
          <a:p>
            <a:pPr marL="0" marR="0" lvl="0" indent="0" algn="l" rtl="0">
              <a:lnSpc>
                <a:spcPct val="100000"/>
              </a:lnSpc>
              <a:spcBef>
                <a:spcPts val="0"/>
              </a:spcBef>
              <a:spcAft>
                <a:spcPts val="0"/>
              </a:spcAft>
              <a:buClr>
                <a:srgbClr val="000000"/>
              </a:buClr>
              <a:buSzPts val="2400"/>
              <a:buFont typeface="Arial"/>
              <a:buNone/>
            </a:pPr>
            <a:r>
              <a:rPr lang="en-GB" sz="1800" i="0" u="none" strike="noStrike" cap="none" dirty="0">
                <a:solidFill>
                  <a:srgbClr val="E51C41"/>
                </a:solidFill>
                <a:latin typeface="Arial"/>
                <a:ea typeface="Arial"/>
                <a:cs typeface="Arial"/>
                <a:sym typeface="Arial"/>
              </a:rPr>
              <a:t>		m = n x Mr = 0.025 x 84 = 2.1g</a:t>
            </a:r>
            <a:endParaRPr lang="en-GB" sz="1800" dirty="0"/>
          </a:p>
          <a:p>
            <a:pPr marL="0" lvl="0" indent="0" algn="l" rtl="0">
              <a:lnSpc>
                <a:spcPct val="103703"/>
              </a:lnSpc>
              <a:spcBef>
                <a:spcPts val="0"/>
              </a:spcBef>
              <a:spcAft>
                <a:spcPts val="0"/>
              </a:spcAft>
              <a:buSzPts val="2700"/>
              <a:buNone/>
            </a:pPr>
            <a:r>
              <a:rPr lang="en-GB" sz="1800" dirty="0"/>
              <a:t>b)	If the solution is diluted with a further 750cm</a:t>
            </a:r>
            <a:r>
              <a:rPr lang="en-GB" sz="1800" baseline="30000" dirty="0"/>
              <a:t>3</a:t>
            </a:r>
            <a:r>
              <a:rPr lang="en-GB" sz="1800" dirty="0"/>
              <a:t> of water, what is the 	concentration?</a:t>
            </a:r>
          </a:p>
          <a:p>
            <a:pPr marL="0" indent="0"/>
            <a:r>
              <a:rPr lang="en-GB" sz="1800" b="1" i="0" u="none" strike="noStrike" cap="none" dirty="0">
                <a:solidFill>
                  <a:srgbClr val="E51C41"/>
                </a:solidFill>
                <a:latin typeface="Arial"/>
                <a:ea typeface="Arial"/>
                <a:cs typeface="Arial"/>
                <a:sym typeface="Arial"/>
              </a:rPr>
              <a:t>		</a:t>
            </a:r>
            <a:r>
              <a:rPr lang="en-GB" sz="1800" i="0" u="none" strike="noStrike" cap="none" dirty="0">
                <a:solidFill>
                  <a:srgbClr val="E51C41"/>
                </a:solidFill>
                <a:latin typeface="Arial"/>
                <a:ea typeface="Arial"/>
                <a:cs typeface="Arial"/>
                <a:sym typeface="Arial"/>
              </a:rPr>
              <a:t>C2 = C1 x V1/V2 = 0.1 x 250/750 = 0.033moldm</a:t>
            </a:r>
            <a:r>
              <a:rPr lang="en-GB" sz="1800" i="0" u="none" strike="noStrike" cap="none" baseline="30000" dirty="0">
                <a:solidFill>
                  <a:srgbClr val="E51C41"/>
                </a:solidFill>
                <a:latin typeface="Arial"/>
                <a:ea typeface="Arial"/>
                <a:cs typeface="Arial"/>
                <a:sym typeface="Arial"/>
              </a:rPr>
              <a:t>-3</a:t>
            </a:r>
          </a:p>
          <a:p>
            <a:pPr marL="0" lvl="0" indent="0" algn="l" rtl="0">
              <a:lnSpc>
                <a:spcPct val="103703"/>
              </a:lnSpc>
              <a:spcBef>
                <a:spcPts val="0"/>
              </a:spcBef>
              <a:spcAft>
                <a:spcPts val="0"/>
              </a:spcAft>
              <a:buSzPts val="2700"/>
              <a:buNone/>
            </a:pPr>
            <a:endParaRPr lang="en-GB" sz="1800" dirty="0"/>
          </a:p>
          <a:p>
            <a:endParaRPr lang="en-US" dirty="0"/>
          </a:p>
        </p:txBody>
      </p:sp>
      <p:sp>
        <p:nvSpPr>
          <p:cNvPr id="5" name="Google Shape;890;g2b4342054ca_0_1199">
            <a:extLst>
              <a:ext uri="{FF2B5EF4-FFF2-40B4-BE49-F238E27FC236}">
                <a16:creationId xmlns:a16="http://schemas.microsoft.com/office/drawing/2014/main" id="{6F646FAC-B196-27BD-7135-1D8C3061028A}"/>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2" name="Slide Number Placeholder 1">
            <a:extLst>
              <a:ext uri="{FF2B5EF4-FFF2-40B4-BE49-F238E27FC236}">
                <a16:creationId xmlns:a16="http://schemas.microsoft.com/office/drawing/2014/main" id="{B81A7F8B-4875-5444-4ED4-DB0205270A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36</a:t>
            </a:fld>
            <a:endParaRPr lang="en-GB"/>
          </a:p>
        </p:txBody>
      </p:sp>
    </p:spTree>
    <p:extLst>
      <p:ext uri="{BB962C8B-B14F-4D97-AF65-F5344CB8AC3E}">
        <p14:creationId xmlns:p14="http://schemas.microsoft.com/office/powerpoint/2010/main" val="355964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A8AC2B-8C08-CE8E-DB28-B837448EF508}"/>
              </a:ext>
            </a:extLst>
          </p:cNvPr>
          <p:cNvSpPr>
            <a:spLocks noGrp="1"/>
          </p:cNvSpPr>
          <p:nvPr>
            <p:ph type="title"/>
          </p:nvPr>
        </p:nvSpPr>
        <p:spPr/>
        <p:txBody>
          <a:bodyPr/>
          <a:lstStyle/>
          <a:p>
            <a:r>
              <a:rPr lang="en-US" dirty="0"/>
              <a:t>Making a standard solution</a:t>
            </a:r>
          </a:p>
        </p:txBody>
      </p:sp>
      <p:sp>
        <p:nvSpPr>
          <p:cNvPr id="4" name="Text Placeholder 3">
            <a:extLst>
              <a:ext uri="{FF2B5EF4-FFF2-40B4-BE49-F238E27FC236}">
                <a16:creationId xmlns:a16="http://schemas.microsoft.com/office/drawing/2014/main" id="{480DEA80-05EE-425D-2756-C2925109CCC3}"/>
              </a:ext>
            </a:extLst>
          </p:cNvPr>
          <p:cNvSpPr>
            <a:spLocks noGrp="1"/>
          </p:cNvSpPr>
          <p:nvPr>
            <p:ph type="body" idx="1"/>
          </p:nvPr>
        </p:nvSpPr>
        <p:spPr/>
        <p:txBody>
          <a:bodyPr/>
          <a:lstStyle/>
          <a:p>
            <a:r>
              <a:rPr lang="en-US" sz="1600" dirty="0"/>
              <a:t>Read the risk assessment and collect the relevant required PPE</a:t>
            </a:r>
          </a:p>
          <a:p>
            <a:endParaRPr lang="en-US" sz="1600" dirty="0"/>
          </a:p>
          <a:p>
            <a:r>
              <a:rPr lang="en-GB" sz="1600" dirty="0">
                <a:solidFill>
                  <a:schemeClr val="accent6"/>
                </a:solidFill>
              </a:rPr>
              <a:t>Watch the demonstration and:</a:t>
            </a:r>
          </a:p>
          <a:p>
            <a:r>
              <a:rPr lang="en-GB" sz="1600" dirty="0">
                <a:solidFill>
                  <a:schemeClr val="accent6"/>
                </a:solidFill>
              </a:rPr>
              <a:t> </a:t>
            </a:r>
          </a:p>
          <a:p>
            <a:pPr marL="252000" indent="252000">
              <a:buFont typeface="Arial" panose="020B0604020202020204" pitchFamily="34" charset="0"/>
              <a:buChar char="•"/>
            </a:pPr>
            <a:r>
              <a:rPr lang="en-GB" sz="1600" dirty="0">
                <a:solidFill>
                  <a:schemeClr val="accent6"/>
                </a:solidFill>
              </a:rPr>
              <a:t>note the order of each step and why these happen</a:t>
            </a:r>
            <a:endParaRPr lang="en-US" sz="1600" dirty="0">
              <a:solidFill>
                <a:schemeClr val="accent6"/>
              </a:solidFill>
            </a:endParaRPr>
          </a:p>
          <a:p>
            <a:pPr marL="252000" indent="252000">
              <a:buFont typeface="Arial" panose="020B0604020202020204" pitchFamily="34" charset="0"/>
              <a:buChar char="•"/>
            </a:pPr>
            <a:r>
              <a:rPr lang="en-US" sz="1600" dirty="0">
                <a:solidFill>
                  <a:schemeClr val="accent6"/>
                </a:solidFill>
              </a:rPr>
              <a:t>ask questions to clarify each stage.</a:t>
            </a:r>
          </a:p>
        </p:txBody>
      </p:sp>
      <p:sp>
        <p:nvSpPr>
          <p:cNvPr id="5" name="Google Shape;890;g2b4342054ca_0_1199">
            <a:extLst>
              <a:ext uri="{FF2B5EF4-FFF2-40B4-BE49-F238E27FC236}">
                <a16:creationId xmlns:a16="http://schemas.microsoft.com/office/drawing/2014/main" id="{51571D4E-7860-5376-96E5-753C55DFF3B5}"/>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2" name="Slide Number Placeholder 1">
            <a:extLst>
              <a:ext uri="{FF2B5EF4-FFF2-40B4-BE49-F238E27FC236}">
                <a16:creationId xmlns:a16="http://schemas.microsoft.com/office/drawing/2014/main" id="{721C2A8E-0190-89C0-E71B-09AE22299C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37</a:t>
            </a:fld>
            <a:endParaRPr lang="en-GB"/>
          </a:p>
        </p:txBody>
      </p:sp>
    </p:spTree>
    <p:extLst>
      <p:ext uri="{BB962C8B-B14F-4D97-AF65-F5344CB8AC3E}">
        <p14:creationId xmlns:p14="http://schemas.microsoft.com/office/powerpoint/2010/main" val="912634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9959BE-DE47-0526-5CB3-714DE85789A3}"/>
              </a:ext>
            </a:extLst>
          </p:cNvPr>
          <p:cNvSpPr>
            <a:spLocks noGrp="1"/>
          </p:cNvSpPr>
          <p:nvPr>
            <p:ph type="title"/>
          </p:nvPr>
        </p:nvSpPr>
        <p:spPr/>
        <p:txBody>
          <a:bodyPr/>
          <a:lstStyle/>
          <a:p>
            <a:r>
              <a:rPr lang="en-US" dirty="0"/>
              <a:t>Calibration of balance</a:t>
            </a:r>
          </a:p>
        </p:txBody>
      </p:sp>
      <p:sp>
        <p:nvSpPr>
          <p:cNvPr id="4" name="Text Placeholder 3">
            <a:extLst>
              <a:ext uri="{FF2B5EF4-FFF2-40B4-BE49-F238E27FC236}">
                <a16:creationId xmlns:a16="http://schemas.microsoft.com/office/drawing/2014/main" id="{C482BCDE-E3BC-1828-4D68-55B882BE5BD9}"/>
              </a:ext>
            </a:extLst>
          </p:cNvPr>
          <p:cNvSpPr>
            <a:spLocks noGrp="1"/>
          </p:cNvSpPr>
          <p:nvPr>
            <p:ph type="body" idx="1"/>
          </p:nvPr>
        </p:nvSpPr>
        <p:spPr/>
        <p:txBody>
          <a:bodyPr/>
          <a:lstStyle/>
          <a:p>
            <a:r>
              <a:rPr lang="en-US" sz="2000" dirty="0"/>
              <a:t>Who?</a:t>
            </a:r>
          </a:p>
          <a:p>
            <a:endParaRPr lang="en-US" sz="2000" dirty="0"/>
          </a:p>
          <a:p>
            <a:r>
              <a:rPr lang="en-US" sz="2000" dirty="0"/>
              <a:t>What? </a:t>
            </a:r>
          </a:p>
          <a:p>
            <a:endParaRPr lang="en-US" sz="2000" dirty="0"/>
          </a:p>
          <a:p>
            <a:r>
              <a:rPr lang="en-US" sz="2000" dirty="0"/>
              <a:t>Why? </a:t>
            </a:r>
          </a:p>
          <a:p>
            <a:endParaRPr lang="en-US" sz="2000" dirty="0"/>
          </a:p>
          <a:p>
            <a:r>
              <a:rPr lang="en-US" sz="2000" dirty="0"/>
              <a:t>How?</a:t>
            </a:r>
          </a:p>
          <a:p>
            <a:endParaRPr lang="en-US" dirty="0"/>
          </a:p>
          <a:p>
            <a:endParaRPr lang="en-US" dirty="0"/>
          </a:p>
        </p:txBody>
      </p:sp>
      <p:sp>
        <p:nvSpPr>
          <p:cNvPr id="5" name="Google Shape;890;g2b4342054ca_0_1199">
            <a:extLst>
              <a:ext uri="{FF2B5EF4-FFF2-40B4-BE49-F238E27FC236}">
                <a16:creationId xmlns:a16="http://schemas.microsoft.com/office/drawing/2014/main" id="{5880526C-88C0-797F-959C-8866C8E35554}"/>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2" name="Slide Number Placeholder 1">
            <a:extLst>
              <a:ext uri="{FF2B5EF4-FFF2-40B4-BE49-F238E27FC236}">
                <a16:creationId xmlns:a16="http://schemas.microsoft.com/office/drawing/2014/main" id="{ED1E030C-384C-DB36-7E2D-1F57E663B5D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38</a:t>
            </a:fld>
            <a:endParaRPr lang="en-GB"/>
          </a:p>
        </p:txBody>
      </p:sp>
    </p:spTree>
    <p:extLst>
      <p:ext uri="{BB962C8B-B14F-4D97-AF65-F5344CB8AC3E}">
        <p14:creationId xmlns:p14="http://schemas.microsoft.com/office/powerpoint/2010/main" val="2783783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g2b4342054ca_0_1199"/>
          <p:cNvSpPr txBox="1">
            <a:spLocks noGrp="1"/>
          </p:cNvSpPr>
          <p:nvPr>
            <p:ph type="title"/>
          </p:nvPr>
        </p:nvSpPr>
        <p:spPr>
          <a:xfrm>
            <a:off x="93251" y="209525"/>
            <a:ext cx="8922300" cy="6993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66666"/>
              <a:buFont typeface="Arial"/>
              <a:buNone/>
            </a:pPr>
            <a:r>
              <a:rPr lang="en-GB" sz="2700" dirty="0"/>
              <a:t>Task (in pairs): Card sort </a:t>
            </a:r>
            <a:r>
              <a:rPr lang="en-GB" sz="2700" dirty="0">
                <a:latin typeface="Arial" panose="020B0604020202020204" pitchFamily="34" charset="0"/>
                <a:cs typeface="Arial" panose="020B0604020202020204" pitchFamily="34" charset="0"/>
              </a:rPr>
              <a:t>–</a:t>
            </a:r>
            <a:r>
              <a:rPr lang="en-GB" sz="2700" dirty="0"/>
              <a:t> Can you remember the order?</a:t>
            </a:r>
            <a:endParaRPr sz="2700" dirty="0"/>
          </a:p>
          <a:p>
            <a:pPr marL="0" lvl="0" indent="0" algn="l" rtl="0">
              <a:lnSpc>
                <a:spcPct val="100000"/>
              </a:lnSpc>
              <a:spcBef>
                <a:spcPts val="0"/>
              </a:spcBef>
              <a:spcAft>
                <a:spcPts val="0"/>
              </a:spcAft>
              <a:buClr>
                <a:schemeClr val="dk1"/>
              </a:buClr>
              <a:buSzPct val="66666"/>
              <a:buFont typeface="Arial"/>
              <a:buNone/>
            </a:pPr>
            <a:endParaRPr sz="3000" dirty="0"/>
          </a:p>
          <a:p>
            <a:pPr marL="0" lvl="0" indent="0" algn="l" rtl="0">
              <a:lnSpc>
                <a:spcPct val="103703"/>
              </a:lnSpc>
              <a:spcBef>
                <a:spcPts val="0"/>
              </a:spcBef>
              <a:spcAft>
                <a:spcPts val="0"/>
              </a:spcAft>
              <a:buClr>
                <a:schemeClr val="accent2"/>
              </a:buClr>
              <a:buSzPct val="100000"/>
              <a:buFont typeface="Arial"/>
              <a:buNone/>
            </a:pPr>
            <a:r>
              <a:rPr lang="en-GB" dirty="0">
                <a:solidFill>
                  <a:schemeClr val="accent6"/>
                </a:solidFill>
              </a:rPr>
              <a:t>Put the given cards in the appropriate order and fill in the blank with the actions needed.</a:t>
            </a:r>
            <a:endParaRPr dirty="0">
              <a:solidFill>
                <a:schemeClr val="accent6"/>
              </a:solidFill>
            </a:endParaRPr>
          </a:p>
        </p:txBody>
      </p:sp>
      <p:sp>
        <p:nvSpPr>
          <p:cNvPr id="889" name="Google Shape;889;g2b4342054ca_0_1199"/>
          <p:cNvSpPr txBox="1">
            <a:spLocks noGrp="1"/>
          </p:cNvSpPr>
          <p:nvPr>
            <p:ph type="body" idx="1"/>
          </p:nvPr>
        </p:nvSpPr>
        <p:spPr>
          <a:xfrm>
            <a:off x="93250" y="1632029"/>
            <a:ext cx="8518500" cy="2997045"/>
          </a:xfrm>
          <a:prstGeom prst="rect">
            <a:avLst/>
          </a:prstGeom>
          <a:noFill/>
          <a:ln>
            <a:noFill/>
          </a:ln>
        </p:spPr>
        <p:txBody>
          <a:bodyPr spcFirstLastPara="1" wrap="square" lIns="0" tIns="0" rIns="0" bIns="0" anchor="t" anchorCtr="0">
            <a:noAutofit/>
          </a:bodyPr>
          <a:lstStyle/>
          <a:p>
            <a:pPr marL="457200" lvl="0" indent="-359099" algn="l" rtl="0">
              <a:lnSpc>
                <a:spcPct val="100000"/>
              </a:lnSpc>
              <a:spcBef>
                <a:spcPts val="0"/>
              </a:spcBef>
              <a:spcAft>
                <a:spcPts val="0"/>
              </a:spcAft>
              <a:buClr>
                <a:schemeClr val="accent2"/>
              </a:buClr>
              <a:buSzPts val="2055"/>
              <a:buAutoNum type="arabicPeriod"/>
            </a:pPr>
            <a:r>
              <a:rPr lang="en-GB" sz="1800" b="0" dirty="0">
                <a:solidFill>
                  <a:schemeClr val="accent2"/>
                </a:solidFill>
              </a:rPr>
              <a:t>Tare balance, check boat weight and add standard, weigh full boat. Add the standard to the beaker and reweigh the empty boat</a:t>
            </a:r>
            <a:endParaRPr sz="1800" b="0" dirty="0">
              <a:solidFill>
                <a:schemeClr val="accent2"/>
              </a:solidFill>
            </a:endParaRPr>
          </a:p>
          <a:p>
            <a:pPr marL="457200" lvl="0" indent="-359099" algn="l" rtl="0">
              <a:lnSpc>
                <a:spcPct val="100000"/>
              </a:lnSpc>
              <a:spcBef>
                <a:spcPts val="0"/>
              </a:spcBef>
              <a:spcAft>
                <a:spcPts val="0"/>
              </a:spcAft>
              <a:buClr>
                <a:schemeClr val="accent2"/>
              </a:buClr>
              <a:buSzPts val="2055"/>
              <a:buAutoNum type="arabicPeriod"/>
            </a:pPr>
            <a:r>
              <a:rPr lang="en-GB" sz="1800" b="0" dirty="0">
                <a:solidFill>
                  <a:schemeClr val="accent2"/>
                </a:solidFill>
              </a:rPr>
              <a:t>Add water to the beaker and stir to dissolve the standard</a:t>
            </a:r>
            <a:endParaRPr sz="1800" b="0" dirty="0">
              <a:solidFill>
                <a:schemeClr val="accent2"/>
              </a:solidFill>
            </a:endParaRPr>
          </a:p>
          <a:p>
            <a:pPr marL="457200" lvl="0" indent="-359099" algn="l" rtl="0">
              <a:lnSpc>
                <a:spcPct val="100000"/>
              </a:lnSpc>
              <a:spcBef>
                <a:spcPts val="0"/>
              </a:spcBef>
              <a:spcAft>
                <a:spcPts val="0"/>
              </a:spcAft>
              <a:buClr>
                <a:schemeClr val="accent2"/>
              </a:buClr>
              <a:buSzPts val="2055"/>
              <a:buAutoNum type="arabicPeriod"/>
            </a:pPr>
            <a:r>
              <a:rPr lang="en-GB" sz="1800" b="0" dirty="0">
                <a:solidFill>
                  <a:schemeClr val="accent2"/>
                </a:solidFill>
              </a:rPr>
              <a:t>Add a funnel to the volumetric flask, pour in the standard, rinse the beaker and pour this in and rinse the stirring rod into the volumetric flask and remove the funnel.</a:t>
            </a:r>
            <a:endParaRPr sz="1800" b="0" dirty="0">
              <a:solidFill>
                <a:schemeClr val="accent2"/>
              </a:solidFill>
            </a:endParaRPr>
          </a:p>
          <a:p>
            <a:pPr marL="457200" lvl="0" indent="-359099" algn="l" rtl="0">
              <a:lnSpc>
                <a:spcPct val="100000"/>
              </a:lnSpc>
              <a:spcBef>
                <a:spcPts val="0"/>
              </a:spcBef>
              <a:spcAft>
                <a:spcPts val="0"/>
              </a:spcAft>
              <a:buClr>
                <a:schemeClr val="accent2"/>
              </a:buClr>
              <a:buSzPts val="2055"/>
              <a:buAutoNum type="arabicPeriod"/>
            </a:pPr>
            <a:r>
              <a:rPr lang="en-GB" sz="1800" b="0" dirty="0">
                <a:solidFill>
                  <a:schemeClr val="accent2"/>
                </a:solidFill>
              </a:rPr>
              <a:t>Add water to the volumetric flask to under the neck. Add a stopper and mix by inverting.</a:t>
            </a:r>
            <a:endParaRPr sz="1800" b="0" dirty="0">
              <a:solidFill>
                <a:schemeClr val="accent2"/>
              </a:solidFill>
            </a:endParaRPr>
          </a:p>
          <a:p>
            <a:pPr marL="457200" lvl="0" indent="-359099" algn="l" rtl="0">
              <a:lnSpc>
                <a:spcPct val="100000"/>
              </a:lnSpc>
              <a:spcBef>
                <a:spcPts val="0"/>
              </a:spcBef>
              <a:spcAft>
                <a:spcPts val="0"/>
              </a:spcAft>
              <a:buClr>
                <a:schemeClr val="accent2"/>
              </a:buClr>
              <a:buSzPts val="2055"/>
              <a:buAutoNum type="arabicPeriod"/>
            </a:pPr>
            <a:r>
              <a:rPr lang="en-GB" sz="1800" b="0" dirty="0">
                <a:solidFill>
                  <a:schemeClr val="accent2"/>
                </a:solidFill>
              </a:rPr>
              <a:t>Add water with a dropping pipette to the meniscus. The bottom of the meniscus will rest on the fill line. Stopper and mix.</a:t>
            </a:r>
            <a:endParaRPr sz="1800" b="0" dirty="0">
              <a:solidFill>
                <a:schemeClr val="accent2"/>
              </a:solidFill>
            </a:endParaRPr>
          </a:p>
        </p:txBody>
      </p:sp>
      <p:sp>
        <p:nvSpPr>
          <p:cNvPr id="890" name="Google Shape;890;g2b4342054ca_0_1199"/>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891" name="Google Shape;891;g2b4342054ca_0_1199"/>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39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8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8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8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3" name="Google Shape;543;p4"/>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u="sng" dirty="0">
                <a:solidFill>
                  <a:schemeClr val="hlink"/>
                </a:solidFill>
                <a:hlinkClick r:id="rId3"/>
              </a:rPr>
              <a:t>Watch, identify and record hazards and risks found in a laboratory setting</a:t>
            </a:r>
            <a:endParaRPr dirty="0"/>
          </a:p>
        </p:txBody>
      </p:sp>
      <p:pic>
        <p:nvPicPr>
          <p:cNvPr id="544" name="Google Shape;544;p4" descr="Image of a still from a video of a lab, showing a variety of hazards.">
            <a:hlinkClick r:id="rId3"/>
          </p:cNvPr>
          <p:cNvPicPr preferRelativeResize="0"/>
          <p:nvPr/>
        </p:nvPicPr>
        <p:blipFill rotWithShape="1">
          <a:blip r:embed="rId4">
            <a:alphaModFix/>
          </a:blip>
          <a:srcRect/>
          <a:stretch/>
        </p:blipFill>
        <p:spPr>
          <a:xfrm>
            <a:off x="951637" y="949325"/>
            <a:ext cx="7000188" cy="3970657"/>
          </a:xfrm>
          <a:prstGeom prst="rect">
            <a:avLst/>
          </a:prstGeom>
          <a:noFill/>
          <a:ln>
            <a:noFill/>
          </a:ln>
        </p:spPr>
      </p:pic>
      <p:sp>
        <p:nvSpPr>
          <p:cNvPr id="2" name="Footer Placeholder 4">
            <a:extLst>
              <a:ext uri="{FF2B5EF4-FFF2-40B4-BE49-F238E27FC236}">
                <a16:creationId xmlns:a16="http://schemas.microsoft.com/office/drawing/2014/main" id="{5ED4F483-512F-86A2-515D-FF70418E47A1}"/>
              </a:ext>
            </a:extLst>
          </p:cNvPr>
          <p:cNvSpPr txBox="1">
            <a:spLocks/>
          </p:cNvSpPr>
          <p:nvPr/>
        </p:nvSpPr>
        <p:spPr>
          <a:xfrm>
            <a:off x="223987" y="4893600"/>
            <a:ext cx="7686376" cy="273844"/>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700" b="1"/>
              <a:t>Education and Training Foundation</a:t>
            </a:r>
            <a:endParaRPr lang="en-GB" sz="700" b="1" dirty="0"/>
          </a:p>
        </p:txBody>
      </p:sp>
      <p:sp>
        <p:nvSpPr>
          <p:cNvPr id="542" name="Google Shape;542;p4"/>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GB"/>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g2b4342054ca_0_1207"/>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dirty="0"/>
              <a:t>Task: Practise filling a volumetric flask</a:t>
            </a:r>
            <a:endParaRPr sz="3400" dirty="0"/>
          </a:p>
        </p:txBody>
      </p:sp>
      <p:sp>
        <p:nvSpPr>
          <p:cNvPr id="898" name="Google Shape;898;g2b4342054ca_0_1207"/>
          <p:cNvSpPr txBox="1">
            <a:spLocks noGrp="1"/>
          </p:cNvSpPr>
          <p:nvPr>
            <p:ph type="body" idx="3"/>
          </p:nvPr>
        </p:nvSpPr>
        <p:spPr>
          <a:xfrm>
            <a:off x="232950" y="747625"/>
            <a:ext cx="8437500" cy="17619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Clr>
                <a:schemeClr val="dk1"/>
              </a:buClr>
              <a:buSzPts val="1300"/>
              <a:buNone/>
            </a:pPr>
            <a:r>
              <a:rPr lang="en-GB" sz="1850" b="0" dirty="0"/>
              <a:t>Fill a 250cm</a:t>
            </a:r>
            <a:r>
              <a:rPr lang="en-GB" sz="1850" b="0" baseline="30000" dirty="0"/>
              <a:t>3</a:t>
            </a:r>
            <a:r>
              <a:rPr lang="en-GB" sz="1850" b="0" dirty="0"/>
              <a:t> volumetric flask with water.</a:t>
            </a:r>
            <a:endParaRPr sz="1850" b="0" dirty="0"/>
          </a:p>
          <a:p>
            <a:pPr marL="0" lvl="0" indent="0" algn="l" rtl="0">
              <a:lnSpc>
                <a:spcPct val="123076"/>
              </a:lnSpc>
              <a:spcBef>
                <a:spcPts val="0"/>
              </a:spcBef>
              <a:spcAft>
                <a:spcPts val="0"/>
              </a:spcAft>
              <a:buClr>
                <a:schemeClr val="dk1"/>
              </a:buClr>
              <a:buSzPts val="1300"/>
              <a:buNone/>
            </a:pPr>
            <a:r>
              <a:rPr lang="en-GB" sz="1850" b="0" dirty="0"/>
              <a:t>Use a four-step process to:</a:t>
            </a:r>
            <a:endParaRPr sz="1850" b="0" dirty="0"/>
          </a:p>
          <a:p>
            <a:pPr marL="457200" lvl="0" indent="-346075" algn="l" rtl="0">
              <a:lnSpc>
                <a:spcPct val="123076"/>
              </a:lnSpc>
              <a:spcBef>
                <a:spcPts val="260"/>
              </a:spcBef>
              <a:spcAft>
                <a:spcPts val="0"/>
              </a:spcAft>
              <a:buSzPts val="1850"/>
              <a:buAutoNum type="arabicPeriod"/>
            </a:pPr>
            <a:r>
              <a:rPr lang="en-GB" sz="1850" b="0" dirty="0"/>
              <a:t>record weight empty</a:t>
            </a:r>
            <a:endParaRPr sz="1850" b="0" dirty="0"/>
          </a:p>
          <a:p>
            <a:pPr marL="457200" lvl="0" indent="-346075" algn="l" rtl="0">
              <a:lnSpc>
                <a:spcPct val="123076"/>
              </a:lnSpc>
              <a:spcBef>
                <a:spcPts val="260"/>
              </a:spcBef>
              <a:spcAft>
                <a:spcPts val="0"/>
              </a:spcAft>
              <a:buSzPts val="1850"/>
              <a:buAutoNum type="arabicPeriod"/>
            </a:pPr>
            <a:r>
              <a:rPr lang="en-GB" sz="1850" b="0" dirty="0"/>
              <a:t>pour water into the flask through a funnel to just below the line </a:t>
            </a:r>
            <a:r>
              <a:rPr lang="en-GB" sz="1850" b="0" dirty="0">
                <a:latin typeface="Arial" panose="020B0604020202020204" pitchFamily="34" charset="0"/>
                <a:cs typeface="Arial" panose="020B0604020202020204" pitchFamily="34" charset="0"/>
              </a:rPr>
              <a:t>–</a:t>
            </a:r>
            <a:r>
              <a:rPr lang="en-GB" sz="1850" b="0" dirty="0"/>
              <a:t> remove the funnel</a:t>
            </a:r>
            <a:endParaRPr sz="1850" b="0" dirty="0"/>
          </a:p>
          <a:p>
            <a:pPr marL="457200" lvl="0" indent="-346075" algn="l" rtl="0">
              <a:lnSpc>
                <a:spcPct val="123076"/>
              </a:lnSpc>
              <a:spcBef>
                <a:spcPts val="0"/>
              </a:spcBef>
              <a:spcAft>
                <a:spcPts val="0"/>
              </a:spcAft>
              <a:buSzPts val="1850"/>
              <a:buAutoNum type="arabicPeriod"/>
            </a:pPr>
            <a:r>
              <a:rPr lang="en-GB" sz="1850" b="0" dirty="0"/>
              <a:t>use a dropping pipette to load more water so the meniscus rests on the line</a:t>
            </a:r>
            <a:endParaRPr sz="1850" b="0" dirty="0"/>
          </a:p>
          <a:p>
            <a:pPr marL="457200" lvl="0" indent="-346075" algn="l" rtl="0">
              <a:lnSpc>
                <a:spcPct val="123076"/>
              </a:lnSpc>
              <a:spcBef>
                <a:spcPts val="0"/>
              </a:spcBef>
              <a:spcAft>
                <a:spcPts val="0"/>
              </a:spcAft>
              <a:buSzPts val="1850"/>
              <a:buAutoNum type="arabicPeriod"/>
            </a:pPr>
            <a:r>
              <a:rPr lang="en-GB" sz="1850" b="0" dirty="0"/>
              <a:t>reweigh the full flask to see if you get 250g.</a:t>
            </a:r>
            <a:endParaRPr sz="1850" b="0" dirty="0"/>
          </a:p>
          <a:p>
            <a:pPr marL="0" lvl="0" indent="0" algn="l" rtl="0">
              <a:lnSpc>
                <a:spcPct val="118518"/>
              </a:lnSpc>
              <a:spcBef>
                <a:spcPts val="270"/>
              </a:spcBef>
              <a:spcAft>
                <a:spcPts val="0"/>
              </a:spcAft>
              <a:buClr>
                <a:schemeClr val="dk1"/>
              </a:buClr>
              <a:buSzPts val="1350"/>
              <a:buNone/>
            </a:pPr>
            <a:endParaRPr sz="1850" dirty="0"/>
          </a:p>
        </p:txBody>
      </p:sp>
      <p:sp>
        <p:nvSpPr>
          <p:cNvPr id="899" name="Google Shape;899;g2b4342054ca_0_1207"/>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900" name="Google Shape;900;g2b4342054ca_0_1207"/>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g2b4342054ca_0_1215"/>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a:t>Task: Making a standard solution</a:t>
            </a:r>
            <a:endParaRPr sz="3400"/>
          </a:p>
        </p:txBody>
      </p:sp>
      <p:sp>
        <p:nvSpPr>
          <p:cNvPr id="907" name="Google Shape;907;g2b4342054ca_0_1215"/>
          <p:cNvSpPr txBox="1">
            <a:spLocks noGrp="1"/>
          </p:cNvSpPr>
          <p:nvPr>
            <p:ph type="body" idx="3"/>
          </p:nvPr>
        </p:nvSpPr>
        <p:spPr>
          <a:xfrm>
            <a:off x="232950" y="949200"/>
            <a:ext cx="8751900" cy="1761900"/>
          </a:xfrm>
          <a:prstGeom prst="rect">
            <a:avLst/>
          </a:prstGeom>
          <a:noFill/>
          <a:ln>
            <a:noFill/>
          </a:ln>
        </p:spPr>
        <p:txBody>
          <a:bodyPr spcFirstLastPara="1" wrap="square" lIns="0" tIns="0" rIns="0" bIns="0" anchor="t" anchorCtr="0">
            <a:noAutofit/>
          </a:bodyPr>
          <a:lstStyle/>
          <a:p>
            <a:pPr marL="457200" lvl="0" indent="-346075" algn="l" rtl="0">
              <a:lnSpc>
                <a:spcPct val="123076"/>
              </a:lnSpc>
              <a:spcBef>
                <a:spcPts val="0"/>
              </a:spcBef>
              <a:spcAft>
                <a:spcPts val="0"/>
              </a:spcAft>
              <a:buSzPts val="1850"/>
              <a:buChar char="●"/>
            </a:pPr>
            <a:r>
              <a:rPr lang="en-GB" sz="1850" b="0" dirty="0"/>
              <a:t>Calculate the mass of sulphamic acid required to make 250cm</a:t>
            </a:r>
            <a:r>
              <a:rPr lang="en-GB" sz="1850" b="0" baseline="30000" dirty="0"/>
              <a:t>3</a:t>
            </a:r>
            <a:r>
              <a:rPr lang="en-GB" sz="1850" b="0" dirty="0"/>
              <a:t> of a 0.1moldm</a:t>
            </a:r>
            <a:r>
              <a:rPr lang="en-GB" sz="1850" b="0" baseline="30000" dirty="0"/>
              <a:t>-3</a:t>
            </a:r>
            <a:r>
              <a:rPr lang="en-GB" sz="1850" b="0" dirty="0"/>
              <a:t> solution.</a:t>
            </a:r>
            <a:endParaRPr sz="1850" b="0" dirty="0"/>
          </a:p>
          <a:p>
            <a:pPr marL="0" lvl="0" indent="457200" algn="l" rtl="0">
              <a:lnSpc>
                <a:spcPct val="123076"/>
              </a:lnSpc>
              <a:spcBef>
                <a:spcPts val="0"/>
              </a:spcBef>
              <a:spcAft>
                <a:spcPts val="0"/>
              </a:spcAft>
              <a:buClr>
                <a:schemeClr val="dk1"/>
              </a:buClr>
              <a:buSzPts val="1300"/>
              <a:buNone/>
            </a:pPr>
            <a:endParaRPr lang="en-GB" sz="1850" b="0" dirty="0"/>
          </a:p>
          <a:p>
            <a:pPr marL="0" lvl="0" indent="457200" algn="l" rtl="0">
              <a:lnSpc>
                <a:spcPct val="123076"/>
              </a:lnSpc>
              <a:spcBef>
                <a:spcPts val="0"/>
              </a:spcBef>
              <a:spcAft>
                <a:spcPts val="0"/>
              </a:spcAft>
              <a:buClr>
                <a:schemeClr val="dk1"/>
              </a:buClr>
              <a:buSzPts val="1300"/>
              <a:buNone/>
            </a:pPr>
            <a:r>
              <a:rPr lang="en-GB" sz="1850" b="0" dirty="0"/>
              <a:t>Check your calculation. </a:t>
            </a:r>
            <a:endParaRPr sz="1850" b="0" dirty="0"/>
          </a:p>
          <a:p>
            <a:pPr marL="0" lvl="0" indent="0" algn="l" rtl="0">
              <a:lnSpc>
                <a:spcPct val="118518"/>
              </a:lnSpc>
              <a:spcBef>
                <a:spcPts val="270"/>
              </a:spcBef>
              <a:spcAft>
                <a:spcPts val="0"/>
              </a:spcAft>
              <a:buClr>
                <a:schemeClr val="dk1"/>
              </a:buClr>
              <a:buSzPts val="1350"/>
              <a:buNone/>
            </a:pPr>
            <a:endParaRPr sz="1850" dirty="0"/>
          </a:p>
        </p:txBody>
      </p:sp>
      <p:sp>
        <p:nvSpPr>
          <p:cNvPr id="908" name="Google Shape;908;g2b4342054ca_0_1215"/>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909" name="Google Shape;909;g2b4342054ca_0_1215"/>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g2b4342054ca_0_1215"/>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a:t>Task: Making a standard solution</a:t>
            </a:r>
            <a:endParaRPr sz="3400"/>
          </a:p>
        </p:txBody>
      </p:sp>
      <p:sp>
        <p:nvSpPr>
          <p:cNvPr id="907" name="Google Shape;907;g2b4342054ca_0_1215"/>
          <p:cNvSpPr txBox="1">
            <a:spLocks noGrp="1"/>
          </p:cNvSpPr>
          <p:nvPr>
            <p:ph type="body" idx="3"/>
          </p:nvPr>
        </p:nvSpPr>
        <p:spPr>
          <a:xfrm>
            <a:off x="232950" y="949200"/>
            <a:ext cx="8751900" cy="1761900"/>
          </a:xfrm>
          <a:prstGeom prst="rect">
            <a:avLst/>
          </a:prstGeom>
          <a:noFill/>
          <a:ln>
            <a:noFill/>
          </a:ln>
        </p:spPr>
        <p:txBody>
          <a:bodyPr spcFirstLastPara="1" wrap="square" lIns="0" tIns="0" rIns="0" bIns="0" anchor="t" anchorCtr="0">
            <a:noAutofit/>
          </a:bodyPr>
          <a:lstStyle/>
          <a:p>
            <a:pPr marL="111125" lvl="0" indent="0" algn="l" rtl="0">
              <a:lnSpc>
                <a:spcPct val="123076"/>
              </a:lnSpc>
              <a:spcBef>
                <a:spcPts val="0"/>
              </a:spcBef>
              <a:spcAft>
                <a:spcPts val="0"/>
              </a:spcAft>
              <a:buSzPts val="1850"/>
            </a:pPr>
            <a:r>
              <a:rPr lang="en-GB" sz="1850" b="0" dirty="0"/>
              <a:t>Collect method sheet.</a:t>
            </a:r>
          </a:p>
          <a:p>
            <a:pPr marL="457200" lvl="0" indent="-346075" algn="l" rtl="0">
              <a:lnSpc>
                <a:spcPct val="123076"/>
              </a:lnSpc>
              <a:spcBef>
                <a:spcPts val="260"/>
              </a:spcBef>
              <a:spcAft>
                <a:spcPts val="0"/>
              </a:spcAft>
              <a:buSzPts val="1850"/>
              <a:buAutoNum type="arabicPeriod"/>
            </a:pPr>
            <a:endParaRPr lang="en-GB" sz="1850" b="0" dirty="0"/>
          </a:p>
          <a:p>
            <a:pPr marL="457200" lvl="0" indent="-346075" algn="l" rtl="0">
              <a:lnSpc>
                <a:spcPct val="123076"/>
              </a:lnSpc>
              <a:spcBef>
                <a:spcPts val="260"/>
              </a:spcBef>
              <a:spcAft>
                <a:spcPts val="0"/>
              </a:spcAft>
              <a:buSzPts val="1850"/>
              <a:buAutoNum type="arabicPeriod"/>
            </a:pPr>
            <a:r>
              <a:rPr lang="en-GB" sz="1850" b="0" dirty="0"/>
              <a:t>Record the method reference in your lab books and any safety notes.</a:t>
            </a:r>
            <a:endParaRPr sz="1850" b="0" dirty="0"/>
          </a:p>
          <a:p>
            <a:pPr marL="457200" lvl="0" indent="-346075" algn="l" rtl="0">
              <a:lnSpc>
                <a:spcPct val="123076"/>
              </a:lnSpc>
              <a:spcBef>
                <a:spcPts val="260"/>
              </a:spcBef>
              <a:spcAft>
                <a:spcPts val="0"/>
              </a:spcAft>
              <a:buSzPts val="1850"/>
              <a:buAutoNum type="arabicPeriod"/>
            </a:pPr>
            <a:r>
              <a:rPr lang="en-GB" sz="1850" b="0" dirty="0"/>
              <a:t>Make a 0.1moldm</a:t>
            </a:r>
            <a:r>
              <a:rPr lang="en-GB" sz="1850" b="0" baseline="30000" dirty="0"/>
              <a:t>-3</a:t>
            </a:r>
            <a:r>
              <a:rPr lang="en-GB" sz="1850" b="0" dirty="0"/>
              <a:t> solution in a 250cm</a:t>
            </a:r>
            <a:r>
              <a:rPr lang="en-GB" sz="1850" b="0" baseline="30000" dirty="0"/>
              <a:t>3</a:t>
            </a:r>
            <a:r>
              <a:rPr lang="en-GB" sz="1850" b="0" dirty="0"/>
              <a:t> volumetric flask.</a:t>
            </a:r>
            <a:endParaRPr sz="1850" b="0" dirty="0"/>
          </a:p>
          <a:p>
            <a:pPr marL="457200" lvl="0" indent="-346075" algn="l" rtl="0">
              <a:lnSpc>
                <a:spcPct val="123076"/>
              </a:lnSpc>
              <a:spcBef>
                <a:spcPts val="0"/>
              </a:spcBef>
              <a:spcAft>
                <a:spcPts val="0"/>
              </a:spcAft>
              <a:buSzPts val="1850"/>
              <a:buAutoNum type="arabicPeriod"/>
            </a:pPr>
            <a:r>
              <a:rPr lang="en-GB" sz="1850" b="0" dirty="0"/>
              <a:t>Calculate the actual concentration of your sodium carbonate solution.</a:t>
            </a:r>
            <a:endParaRPr sz="1850" b="0" dirty="0"/>
          </a:p>
          <a:p>
            <a:pPr marL="457200" lvl="0" indent="-346075" algn="l" rtl="0">
              <a:lnSpc>
                <a:spcPct val="123076"/>
              </a:lnSpc>
              <a:spcBef>
                <a:spcPts val="0"/>
              </a:spcBef>
              <a:spcAft>
                <a:spcPts val="0"/>
              </a:spcAft>
              <a:buSzPts val="1850"/>
              <a:buAutoNum type="arabicPeriod"/>
            </a:pPr>
            <a:r>
              <a:rPr lang="en-GB" sz="1850" b="0" dirty="0"/>
              <a:t>Label your volumetric flask with name, date, the chemical (sodium carbonate) and the actual concentration </a:t>
            </a:r>
            <a:r>
              <a:rPr lang="en-GB" sz="1850" b="0" dirty="0">
                <a:latin typeface="Arial" panose="020B0604020202020204" pitchFamily="34" charset="0"/>
                <a:cs typeface="Arial" panose="020B0604020202020204" pitchFamily="34" charset="0"/>
              </a:rPr>
              <a:t>–</a:t>
            </a:r>
            <a:r>
              <a:rPr lang="en-GB" sz="1850" b="0" dirty="0"/>
              <a:t> add a hazard label if appropriate.</a:t>
            </a:r>
          </a:p>
          <a:p>
            <a:pPr marL="111125" lvl="0" indent="0" algn="l" rtl="0">
              <a:lnSpc>
                <a:spcPct val="123076"/>
              </a:lnSpc>
              <a:spcBef>
                <a:spcPts val="0"/>
              </a:spcBef>
              <a:spcAft>
                <a:spcPts val="0"/>
              </a:spcAft>
              <a:buSzPts val="1850"/>
            </a:pPr>
            <a:endParaRPr sz="1850" b="0" dirty="0"/>
          </a:p>
          <a:p>
            <a:pPr marL="0" lvl="0" indent="0" algn="l" rtl="0">
              <a:lnSpc>
                <a:spcPct val="118518"/>
              </a:lnSpc>
              <a:spcBef>
                <a:spcPts val="270"/>
              </a:spcBef>
              <a:spcAft>
                <a:spcPts val="0"/>
              </a:spcAft>
              <a:buClr>
                <a:schemeClr val="dk1"/>
              </a:buClr>
              <a:buSzPts val="1350"/>
              <a:buNone/>
            </a:pPr>
            <a:endParaRPr sz="1850" dirty="0"/>
          </a:p>
        </p:txBody>
      </p:sp>
      <p:sp>
        <p:nvSpPr>
          <p:cNvPr id="908" name="Google Shape;908;g2b4342054ca_0_1215"/>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909" name="Google Shape;909;g2b4342054ca_0_1215"/>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42</a:t>
            </a:fld>
            <a:endParaRPr/>
          </a:p>
        </p:txBody>
      </p:sp>
    </p:spTree>
    <p:extLst>
      <p:ext uri="{BB962C8B-B14F-4D97-AF65-F5344CB8AC3E}">
        <p14:creationId xmlns:p14="http://schemas.microsoft.com/office/powerpoint/2010/main" val="1287585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g2b4342054ca_0_1215"/>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dirty="0"/>
              <a:t>Task: Making a standard solution review</a:t>
            </a:r>
            <a:endParaRPr sz="3400" dirty="0"/>
          </a:p>
        </p:txBody>
      </p:sp>
      <p:sp>
        <p:nvSpPr>
          <p:cNvPr id="907" name="Google Shape;907;g2b4342054ca_0_1215"/>
          <p:cNvSpPr txBox="1">
            <a:spLocks noGrp="1"/>
          </p:cNvSpPr>
          <p:nvPr>
            <p:ph type="body" idx="3"/>
          </p:nvPr>
        </p:nvSpPr>
        <p:spPr>
          <a:xfrm>
            <a:off x="232950" y="949200"/>
            <a:ext cx="8751900" cy="1761900"/>
          </a:xfrm>
          <a:prstGeom prst="rect">
            <a:avLst/>
          </a:prstGeom>
          <a:noFill/>
          <a:ln>
            <a:noFill/>
          </a:ln>
        </p:spPr>
        <p:txBody>
          <a:bodyPr spcFirstLastPara="1" wrap="square" lIns="0" tIns="0" rIns="0" bIns="0" anchor="t" anchorCtr="0">
            <a:noAutofit/>
          </a:bodyPr>
          <a:lstStyle/>
          <a:p>
            <a:pPr marL="111125" lvl="0" indent="0" algn="l" rtl="0">
              <a:lnSpc>
                <a:spcPct val="123076"/>
              </a:lnSpc>
              <a:spcBef>
                <a:spcPts val="0"/>
              </a:spcBef>
              <a:spcAft>
                <a:spcPts val="0"/>
              </a:spcAft>
              <a:buSzPts val="1850"/>
            </a:pPr>
            <a:r>
              <a:rPr lang="en-GB" sz="1850" b="0" dirty="0"/>
              <a:t>Note on a sticky note:</a:t>
            </a:r>
          </a:p>
          <a:p>
            <a:pPr marL="457200" lvl="0" indent="-346075" algn="l" rtl="0">
              <a:lnSpc>
                <a:spcPct val="123076"/>
              </a:lnSpc>
              <a:spcBef>
                <a:spcPts val="260"/>
              </a:spcBef>
              <a:spcAft>
                <a:spcPts val="0"/>
              </a:spcAft>
              <a:buSzPts val="1850"/>
              <a:buAutoNum type="arabicPeriod"/>
            </a:pPr>
            <a:endParaRPr lang="en-GB" sz="1850" b="0" dirty="0"/>
          </a:p>
          <a:p>
            <a:pPr marL="457200" lvl="0" indent="-346075" algn="l" rtl="0">
              <a:lnSpc>
                <a:spcPct val="123076"/>
              </a:lnSpc>
              <a:spcBef>
                <a:spcPts val="260"/>
              </a:spcBef>
              <a:spcAft>
                <a:spcPts val="0"/>
              </a:spcAft>
              <a:buSzPts val="1850"/>
              <a:buAutoNum type="arabicPeriod"/>
            </a:pPr>
            <a:r>
              <a:rPr lang="en-GB" sz="1850" b="0" dirty="0"/>
              <a:t>one improvement that could be made</a:t>
            </a:r>
          </a:p>
          <a:p>
            <a:pPr marL="457200" lvl="0" indent="-346075" algn="l" rtl="0">
              <a:lnSpc>
                <a:spcPct val="123076"/>
              </a:lnSpc>
              <a:spcBef>
                <a:spcPts val="260"/>
              </a:spcBef>
              <a:spcAft>
                <a:spcPts val="0"/>
              </a:spcAft>
              <a:buSzPts val="1850"/>
              <a:buAutoNum type="arabicPeriod"/>
            </a:pPr>
            <a:r>
              <a:rPr lang="en-GB" sz="1850" b="0" dirty="0"/>
              <a:t>one limitation of the method.</a:t>
            </a:r>
            <a:endParaRPr sz="1850" dirty="0"/>
          </a:p>
        </p:txBody>
      </p:sp>
      <p:sp>
        <p:nvSpPr>
          <p:cNvPr id="908" name="Google Shape;908;g2b4342054ca_0_1215"/>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909" name="Google Shape;909;g2b4342054ca_0_1215"/>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700"/>
              <a:buFont typeface="Arial"/>
              <a:buNone/>
            </a:pPr>
            <a:fld id="{00000000-1234-1234-1234-123412341234}" type="slidenum">
              <a:rPr lang="en-GB"/>
              <a:t>43</a:t>
            </a:fld>
            <a:endParaRPr/>
          </a:p>
        </p:txBody>
      </p:sp>
    </p:spTree>
    <p:extLst>
      <p:ext uri="{BB962C8B-B14F-4D97-AF65-F5344CB8AC3E}">
        <p14:creationId xmlns:p14="http://schemas.microsoft.com/office/powerpoint/2010/main" val="1261458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g2b44e4428ef_0_0"/>
          <p:cNvSpPr txBox="1">
            <a:spLocks noGrp="1"/>
          </p:cNvSpPr>
          <p:nvPr>
            <p:ph type="ctrTitle"/>
          </p:nvPr>
        </p:nvSpPr>
        <p:spPr>
          <a:xfrm>
            <a:off x="2447280" y="1455480"/>
            <a:ext cx="6408600" cy="160230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9000"/>
              <a:buFont typeface="Arial"/>
              <a:buNone/>
            </a:pPr>
            <a:r>
              <a:rPr lang="en-GB" sz="4100" dirty="0"/>
              <a:t>05</a:t>
            </a:r>
            <a:endParaRPr sz="4100" dirty="0"/>
          </a:p>
          <a:p>
            <a:pPr marL="0" lvl="0" indent="0" algn="l" rtl="0">
              <a:lnSpc>
                <a:spcPct val="100000"/>
              </a:lnSpc>
              <a:spcBef>
                <a:spcPts val="0"/>
              </a:spcBef>
              <a:spcAft>
                <a:spcPts val="0"/>
              </a:spcAft>
              <a:buClr>
                <a:schemeClr val="dk1"/>
              </a:buClr>
              <a:buSzPts val="9000"/>
              <a:buFont typeface="Arial"/>
              <a:buNone/>
            </a:pPr>
            <a:r>
              <a:rPr lang="en-GB" sz="4100" dirty="0"/>
              <a:t>Standardisation </a:t>
            </a:r>
            <a:endParaRPr sz="4100" dirty="0"/>
          </a:p>
        </p:txBody>
      </p:sp>
      <p:sp>
        <p:nvSpPr>
          <p:cNvPr id="916" name="Google Shape;916;g2b44e4428ef_0_0"/>
          <p:cNvSpPr txBox="1">
            <a:spLocks noGrp="1"/>
          </p:cNvSpPr>
          <p:nvPr>
            <p:ph type="subTitle" idx="1"/>
          </p:nvPr>
        </p:nvSpPr>
        <p:spPr>
          <a:xfrm>
            <a:off x="2343145" y="3213900"/>
            <a:ext cx="6410100" cy="160230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4865"/>
              <a:buNone/>
            </a:pPr>
            <a:r>
              <a:rPr lang="en-GB" sz="2900" dirty="0"/>
              <a:t>Titrate a solution of sodium hydroxide using a standard solution of sulphamic acid</a:t>
            </a:r>
            <a:endParaRPr sz="29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g2b44e4428ef_0_6"/>
          <p:cNvSpPr txBox="1">
            <a:spLocks noGrp="1"/>
          </p:cNvSpPr>
          <p:nvPr>
            <p:ph type="title"/>
          </p:nvPr>
        </p:nvSpPr>
        <p:spPr>
          <a:xfrm>
            <a:off x="315150" y="100925"/>
            <a:ext cx="79878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dirty="0"/>
              <a:t>Starter </a:t>
            </a:r>
            <a:endParaRPr sz="2700" dirty="0"/>
          </a:p>
        </p:txBody>
      </p:sp>
      <p:sp>
        <p:nvSpPr>
          <p:cNvPr id="923" name="Google Shape;923;g2b44e4428ef_0_6"/>
          <p:cNvSpPr txBox="1">
            <a:spLocks noGrp="1"/>
          </p:cNvSpPr>
          <p:nvPr>
            <p:ph type="body" idx="1"/>
          </p:nvPr>
        </p:nvSpPr>
        <p:spPr>
          <a:xfrm>
            <a:off x="385800" y="734025"/>
            <a:ext cx="8591052" cy="2878200"/>
          </a:xfrm>
          <a:prstGeom prst="rect">
            <a:avLst/>
          </a:prstGeom>
          <a:noFill/>
          <a:ln>
            <a:noFill/>
          </a:ln>
        </p:spPr>
        <p:txBody>
          <a:bodyPr spcFirstLastPara="1" wrap="square" lIns="0" tIns="0" rIns="0" bIns="0" anchor="t" anchorCtr="0">
            <a:noAutofit/>
          </a:bodyPr>
          <a:lstStyle/>
          <a:p>
            <a:pPr marL="0" lvl="0" indent="0" algn="l" rtl="0">
              <a:lnSpc>
                <a:spcPct val="103703"/>
              </a:lnSpc>
              <a:spcBef>
                <a:spcPts val="0"/>
              </a:spcBef>
              <a:spcAft>
                <a:spcPts val="0"/>
              </a:spcAft>
              <a:buClr>
                <a:schemeClr val="dk1"/>
              </a:buClr>
              <a:buSzPts val="2700"/>
              <a:buNone/>
            </a:pPr>
            <a:r>
              <a:rPr lang="en-GB" sz="1800" dirty="0"/>
              <a:t>Task: In pairs, calculate the concentration of hydrochloric acid from the following titration.</a:t>
            </a:r>
            <a:endParaRPr sz="1800" dirty="0"/>
          </a:p>
          <a:p>
            <a:pPr marL="0" lvl="0" indent="0" algn="l" rtl="0">
              <a:lnSpc>
                <a:spcPct val="103703"/>
              </a:lnSpc>
              <a:spcBef>
                <a:spcPts val="0"/>
              </a:spcBef>
              <a:spcAft>
                <a:spcPts val="0"/>
              </a:spcAft>
              <a:buClr>
                <a:schemeClr val="dk1"/>
              </a:buClr>
              <a:buSzPts val="2700"/>
              <a:buNone/>
            </a:pPr>
            <a:r>
              <a:rPr lang="en-GB" sz="1800" dirty="0"/>
              <a:t>25.00cm</a:t>
            </a:r>
            <a:r>
              <a:rPr lang="en-GB" sz="1800" baseline="30000" dirty="0"/>
              <a:t>3</a:t>
            </a:r>
            <a:r>
              <a:rPr lang="en-GB" sz="1800" dirty="0"/>
              <a:t> of hydrochloric acid with unknown concentration was titrated against a 0.100moldm</a:t>
            </a:r>
            <a:r>
              <a:rPr lang="en-GB" sz="1800" baseline="30000" dirty="0"/>
              <a:t>-3</a:t>
            </a:r>
            <a:r>
              <a:rPr lang="en-GB" sz="1800" dirty="0"/>
              <a:t> solution of sodium hydroxide. The titre volumes are given in the table below.</a:t>
            </a:r>
            <a:endParaRPr sz="1800" dirty="0"/>
          </a:p>
          <a:p>
            <a:pPr marL="0" lvl="0" indent="0" algn="l" rtl="0">
              <a:lnSpc>
                <a:spcPct val="103703"/>
              </a:lnSpc>
              <a:spcBef>
                <a:spcPts val="0"/>
              </a:spcBef>
              <a:spcAft>
                <a:spcPts val="0"/>
              </a:spcAft>
              <a:buClr>
                <a:schemeClr val="dk1"/>
              </a:buClr>
              <a:buSzPts val="2700"/>
              <a:buNone/>
            </a:pPr>
            <a:endParaRPr sz="1800" dirty="0"/>
          </a:p>
          <a:p>
            <a:pPr marL="0" lvl="0" indent="0" algn="l" rtl="0">
              <a:lnSpc>
                <a:spcPct val="103703"/>
              </a:lnSpc>
              <a:spcBef>
                <a:spcPts val="0"/>
              </a:spcBef>
              <a:spcAft>
                <a:spcPts val="0"/>
              </a:spcAft>
              <a:buClr>
                <a:schemeClr val="dk1"/>
              </a:buClr>
              <a:buSzPts val="2700"/>
              <a:buNone/>
            </a:pPr>
            <a:endParaRPr sz="1800" dirty="0"/>
          </a:p>
          <a:p>
            <a:pPr marL="457200" lvl="0" indent="0" algn="l" rtl="0">
              <a:lnSpc>
                <a:spcPct val="103703"/>
              </a:lnSpc>
              <a:spcBef>
                <a:spcPts val="0"/>
              </a:spcBef>
              <a:spcAft>
                <a:spcPts val="0"/>
              </a:spcAft>
              <a:buNone/>
            </a:pPr>
            <a:endParaRPr sz="1600" dirty="0"/>
          </a:p>
          <a:p>
            <a:pPr marL="0" lvl="0" indent="0" algn="l" rtl="0">
              <a:lnSpc>
                <a:spcPct val="103703"/>
              </a:lnSpc>
              <a:spcBef>
                <a:spcPts val="0"/>
              </a:spcBef>
              <a:spcAft>
                <a:spcPts val="0"/>
              </a:spcAft>
              <a:buNone/>
            </a:pPr>
            <a:endParaRPr sz="1600" dirty="0"/>
          </a:p>
          <a:p>
            <a:pPr marL="457200" lvl="0" indent="0" algn="l" rtl="0">
              <a:lnSpc>
                <a:spcPct val="103703"/>
              </a:lnSpc>
              <a:spcBef>
                <a:spcPts val="0"/>
              </a:spcBef>
              <a:spcAft>
                <a:spcPts val="0"/>
              </a:spcAft>
              <a:buSzPts val="2700"/>
              <a:buNone/>
            </a:pPr>
            <a:endParaRPr sz="1600" dirty="0">
              <a:solidFill>
                <a:schemeClr val="accent1"/>
              </a:solidFill>
            </a:endParaRPr>
          </a:p>
        </p:txBody>
      </p:sp>
      <p:graphicFrame>
        <p:nvGraphicFramePr>
          <p:cNvPr id="927" name="Google Shape;927;g2b44e4428ef_0_6"/>
          <p:cNvGraphicFramePr/>
          <p:nvPr>
            <p:extLst>
              <p:ext uri="{D42A27DB-BD31-4B8C-83A1-F6EECF244321}">
                <p14:modId xmlns:p14="http://schemas.microsoft.com/office/powerpoint/2010/main" val="291110791"/>
              </p:ext>
            </p:extLst>
          </p:nvPr>
        </p:nvGraphicFramePr>
        <p:xfrm>
          <a:off x="1153676" y="2063631"/>
          <a:ext cx="7055300" cy="1584840"/>
        </p:xfrm>
        <a:graphic>
          <a:graphicData uri="http://schemas.openxmlformats.org/drawingml/2006/table">
            <a:tbl>
              <a:tblPr firstRow="1">
                <a:noFill/>
                <a:tableStyleId>{2C93FED0-7748-4A05-8EA6-5EB0B7E6CFFC}</a:tableStyleId>
              </a:tblPr>
              <a:tblGrid>
                <a:gridCol w="1763825">
                  <a:extLst>
                    <a:ext uri="{9D8B030D-6E8A-4147-A177-3AD203B41FA5}">
                      <a16:colId xmlns:a16="http://schemas.microsoft.com/office/drawing/2014/main" val="20000"/>
                    </a:ext>
                  </a:extLst>
                </a:gridCol>
                <a:gridCol w="1763825">
                  <a:extLst>
                    <a:ext uri="{9D8B030D-6E8A-4147-A177-3AD203B41FA5}">
                      <a16:colId xmlns:a16="http://schemas.microsoft.com/office/drawing/2014/main" val="20001"/>
                    </a:ext>
                  </a:extLst>
                </a:gridCol>
                <a:gridCol w="1763825">
                  <a:extLst>
                    <a:ext uri="{9D8B030D-6E8A-4147-A177-3AD203B41FA5}">
                      <a16:colId xmlns:a16="http://schemas.microsoft.com/office/drawing/2014/main" val="20002"/>
                    </a:ext>
                  </a:extLst>
                </a:gridCol>
                <a:gridCol w="1763825">
                  <a:extLst>
                    <a:ext uri="{9D8B030D-6E8A-4147-A177-3AD203B41FA5}">
                      <a16:colId xmlns:a16="http://schemas.microsoft.com/office/drawing/2014/main" val="20003"/>
                    </a:ext>
                  </a:extLst>
                </a:gridCol>
              </a:tblGrid>
              <a:tr h="364975">
                <a:tc>
                  <a:txBody>
                    <a:bodyPr/>
                    <a:lstStyle/>
                    <a:p>
                      <a:pPr marL="0" lvl="0" indent="0" algn="l" rtl="0">
                        <a:spcBef>
                          <a:spcPts val="0"/>
                        </a:spcBef>
                        <a:spcAft>
                          <a:spcPts val="0"/>
                        </a:spcAft>
                        <a:buNone/>
                      </a:pPr>
                      <a:r>
                        <a:rPr lang="en-GB" b="1"/>
                        <a:t>Volume, cm</a:t>
                      </a:r>
                      <a:r>
                        <a:rPr lang="en-GB" b="1" baseline="30000"/>
                        <a:t>3</a:t>
                      </a:r>
                      <a:endParaRPr b="1" baseline="30000"/>
                    </a:p>
                  </a:txBody>
                  <a:tcPr marL="91425" marR="91425" marT="91425" marB="91425"/>
                </a:tc>
                <a:tc>
                  <a:txBody>
                    <a:bodyPr/>
                    <a:lstStyle/>
                    <a:p>
                      <a:pPr marL="0" lvl="0" indent="0" algn="l" rtl="0">
                        <a:spcBef>
                          <a:spcPts val="0"/>
                        </a:spcBef>
                        <a:spcAft>
                          <a:spcPts val="0"/>
                        </a:spcAft>
                        <a:buNone/>
                      </a:pPr>
                      <a:r>
                        <a:rPr lang="en-GB" b="1" dirty="0"/>
                        <a:t>Trial</a:t>
                      </a:r>
                      <a:endParaRPr b="1" dirty="0"/>
                    </a:p>
                  </a:txBody>
                  <a:tcPr marL="91425" marR="91425" marT="91425" marB="91425"/>
                </a:tc>
                <a:tc>
                  <a:txBody>
                    <a:bodyPr/>
                    <a:lstStyle/>
                    <a:p>
                      <a:pPr marL="0" lvl="0" indent="0" algn="l" rtl="0">
                        <a:spcBef>
                          <a:spcPts val="0"/>
                        </a:spcBef>
                        <a:spcAft>
                          <a:spcPts val="0"/>
                        </a:spcAft>
                        <a:buNone/>
                      </a:pPr>
                      <a:r>
                        <a:rPr lang="en-GB" b="1"/>
                        <a:t>1</a:t>
                      </a:r>
                      <a:endParaRPr b="1"/>
                    </a:p>
                  </a:txBody>
                  <a:tcPr marL="91425" marR="91425" marT="91425" marB="91425"/>
                </a:tc>
                <a:tc>
                  <a:txBody>
                    <a:bodyPr/>
                    <a:lstStyle/>
                    <a:p>
                      <a:pPr marL="0" lvl="0" indent="0" algn="l" rtl="0">
                        <a:spcBef>
                          <a:spcPts val="0"/>
                        </a:spcBef>
                        <a:spcAft>
                          <a:spcPts val="0"/>
                        </a:spcAft>
                        <a:buNone/>
                      </a:pPr>
                      <a:r>
                        <a:rPr lang="en-GB" b="1"/>
                        <a:t>2</a:t>
                      </a:r>
                      <a:endParaRPr b="1"/>
                    </a:p>
                  </a:txBody>
                  <a:tcPr marL="91425" marR="91425" marT="91425" marB="91425"/>
                </a:tc>
                <a:extLst>
                  <a:ext uri="{0D108BD9-81ED-4DB2-BD59-A6C34878D82A}">
                    <a16:rowId xmlns:a16="http://schemas.microsoft.com/office/drawing/2014/main" val="10000"/>
                  </a:ext>
                </a:extLst>
              </a:tr>
              <a:tr h="364975">
                <a:tc>
                  <a:txBody>
                    <a:bodyPr/>
                    <a:lstStyle/>
                    <a:p>
                      <a:pPr marL="0" lvl="0" indent="0" algn="l" rtl="0">
                        <a:spcBef>
                          <a:spcPts val="0"/>
                        </a:spcBef>
                        <a:spcAft>
                          <a:spcPts val="0"/>
                        </a:spcAft>
                        <a:buNone/>
                      </a:pPr>
                      <a:r>
                        <a:rPr lang="en-GB" b="1"/>
                        <a:t>Final</a:t>
                      </a:r>
                      <a:endParaRPr b="1"/>
                    </a:p>
                  </a:txBody>
                  <a:tcPr marL="91425" marR="91425" marT="91425" marB="91425"/>
                </a:tc>
                <a:tc>
                  <a:txBody>
                    <a:bodyPr/>
                    <a:lstStyle/>
                    <a:p>
                      <a:pPr marL="0" lvl="0" indent="0" algn="l" rtl="0">
                        <a:spcBef>
                          <a:spcPts val="0"/>
                        </a:spcBef>
                        <a:spcAft>
                          <a:spcPts val="0"/>
                        </a:spcAft>
                        <a:buNone/>
                      </a:pPr>
                      <a:r>
                        <a:rPr lang="en-GB" b="1" dirty="0"/>
                        <a:t>24.85</a:t>
                      </a:r>
                      <a:endParaRPr b="1" dirty="0"/>
                    </a:p>
                  </a:txBody>
                  <a:tcPr marL="91425" marR="91425" marT="91425" marB="91425"/>
                </a:tc>
                <a:tc>
                  <a:txBody>
                    <a:bodyPr/>
                    <a:lstStyle/>
                    <a:p>
                      <a:pPr marL="0" lvl="0" indent="0" algn="l" rtl="0">
                        <a:spcBef>
                          <a:spcPts val="0"/>
                        </a:spcBef>
                        <a:spcAft>
                          <a:spcPts val="0"/>
                        </a:spcAft>
                        <a:buNone/>
                      </a:pPr>
                      <a:r>
                        <a:rPr lang="en-GB" b="1"/>
                        <a:t>25.10</a:t>
                      </a:r>
                      <a:endParaRPr b="1"/>
                    </a:p>
                  </a:txBody>
                  <a:tcPr marL="91425" marR="91425" marT="91425" marB="91425"/>
                </a:tc>
                <a:tc>
                  <a:txBody>
                    <a:bodyPr/>
                    <a:lstStyle/>
                    <a:p>
                      <a:pPr marL="0" lvl="0" indent="0" algn="l" rtl="0">
                        <a:spcBef>
                          <a:spcPts val="0"/>
                        </a:spcBef>
                        <a:spcAft>
                          <a:spcPts val="0"/>
                        </a:spcAft>
                        <a:buNone/>
                      </a:pPr>
                      <a:r>
                        <a:rPr lang="en-GB" b="1"/>
                        <a:t>25.70</a:t>
                      </a:r>
                      <a:endParaRPr b="1"/>
                    </a:p>
                  </a:txBody>
                  <a:tcPr marL="91425" marR="91425" marT="91425" marB="91425"/>
                </a:tc>
                <a:extLst>
                  <a:ext uri="{0D108BD9-81ED-4DB2-BD59-A6C34878D82A}">
                    <a16:rowId xmlns:a16="http://schemas.microsoft.com/office/drawing/2014/main" val="10001"/>
                  </a:ext>
                </a:extLst>
              </a:tr>
              <a:tr h="364975">
                <a:tc>
                  <a:txBody>
                    <a:bodyPr/>
                    <a:lstStyle/>
                    <a:p>
                      <a:pPr marL="0" lvl="0" indent="0" algn="l" rtl="0">
                        <a:spcBef>
                          <a:spcPts val="0"/>
                        </a:spcBef>
                        <a:spcAft>
                          <a:spcPts val="0"/>
                        </a:spcAft>
                        <a:buNone/>
                      </a:pPr>
                      <a:r>
                        <a:rPr lang="en-GB" b="1" dirty="0"/>
                        <a:t>Initial</a:t>
                      </a:r>
                      <a:endParaRPr b="1" dirty="0"/>
                    </a:p>
                  </a:txBody>
                  <a:tcPr marL="91425" marR="91425" marT="91425" marB="91425"/>
                </a:tc>
                <a:tc>
                  <a:txBody>
                    <a:bodyPr/>
                    <a:lstStyle/>
                    <a:p>
                      <a:pPr marL="0" lvl="0" indent="0" algn="l" rtl="0">
                        <a:spcBef>
                          <a:spcPts val="0"/>
                        </a:spcBef>
                        <a:spcAft>
                          <a:spcPts val="0"/>
                        </a:spcAft>
                        <a:buNone/>
                      </a:pPr>
                      <a:r>
                        <a:rPr lang="en-GB" b="1"/>
                        <a:t>0.00</a:t>
                      </a:r>
                      <a:endParaRPr b="1"/>
                    </a:p>
                  </a:txBody>
                  <a:tcPr marL="91425" marR="91425" marT="91425" marB="91425"/>
                </a:tc>
                <a:tc>
                  <a:txBody>
                    <a:bodyPr/>
                    <a:lstStyle/>
                    <a:p>
                      <a:pPr marL="0" lvl="0" indent="0" algn="l" rtl="0">
                        <a:spcBef>
                          <a:spcPts val="0"/>
                        </a:spcBef>
                        <a:spcAft>
                          <a:spcPts val="0"/>
                        </a:spcAft>
                        <a:buNone/>
                      </a:pPr>
                      <a:r>
                        <a:rPr lang="en-GB" b="1"/>
                        <a:t>0.30</a:t>
                      </a:r>
                      <a:endParaRPr b="1"/>
                    </a:p>
                  </a:txBody>
                  <a:tcPr marL="91425" marR="91425" marT="91425" marB="91425"/>
                </a:tc>
                <a:tc>
                  <a:txBody>
                    <a:bodyPr/>
                    <a:lstStyle/>
                    <a:p>
                      <a:pPr marL="0" lvl="0" indent="0" algn="l" rtl="0">
                        <a:spcBef>
                          <a:spcPts val="0"/>
                        </a:spcBef>
                        <a:spcAft>
                          <a:spcPts val="0"/>
                        </a:spcAft>
                        <a:buNone/>
                      </a:pPr>
                      <a:r>
                        <a:rPr lang="en-GB" b="1"/>
                        <a:t>1.00</a:t>
                      </a:r>
                      <a:endParaRPr b="1"/>
                    </a:p>
                  </a:txBody>
                  <a:tcPr marL="91425" marR="91425" marT="91425" marB="91425"/>
                </a:tc>
                <a:extLst>
                  <a:ext uri="{0D108BD9-81ED-4DB2-BD59-A6C34878D82A}">
                    <a16:rowId xmlns:a16="http://schemas.microsoft.com/office/drawing/2014/main" val="10002"/>
                  </a:ext>
                </a:extLst>
              </a:tr>
              <a:tr h="364975">
                <a:tc>
                  <a:txBody>
                    <a:bodyPr/>
                    <a:lstStyle/>
                    <a:p>
                      <a:pPr marL="0" lvl="0" indent="0" algn="l" rtl="0">
                        <a:spcBef>
                          <a:spcPts val="0"/>
                        </a:spcBef>
                        <a:spcAft>
                          <a:spcPts val="0"/>
                        </a:spcAft>
                        <a:buNone/>
                      </a:pPr>
                      <a:r>
                        <a:rPr lang="en-GB" b="1" dirty="0"/>
                        <a:t>Titre</a:t>
                      </a:r>
                      <a:endParaRPr b="1" dirty="0"/>
                    </a:p>
                  </a:txBody>
                  <a:tcPr marL="91425" marR="91425" marT="91425" marB="91425"/>
                </a:tc>
                <a:tc>
                  <a:txBody>
                    <a:bodyPr/>
                    <a:lstStyle/>
                    <a:p>
                      <a:pPr marL="0" lvl="0" indent="0" algn="l" rtl="0">
                        <a:spcBef>
                          <a:spcPts val="0"/>
                        </a:spcBef>
                        <a:spcAft>
                          <a:spcPts val="0"/>
                        </a:spcAft>
                        <a:buNone/>
                      </a:pPr>
                      <a:r>
                        <a:rPr lang="en-GB" b="1" dirty="0"/>
                        <a:t>24.85</a:t>
                      </a:r>
                      <a:endParaRPr b="1" dirty="0"/>
                    </a:p>
                  </a:txBody>
                  <a:tcPr marL="91425" marR="91425" marT="91425" marB="91425"/>
                </a:tc>
                <a:tc>
                  <a:txBody>
                    <a:bodyPr/>
                    <a:lstStyle/>
                    <a:p>
                      <a:pPr marL="0" lvl="0" indent="0" algn="l" rtl="0">
                        <a:spcBef>
                          <a:spcPts val="0"/>
                        </a:spcBef>
                        <a:spcAft>
                          <a:spcPts val="0"/>
                        </a:spcAft>
                        <a:buNone/>
                      </a:pPr>
                      <a:r>
                        <a:rPr lang="en-GB" b="1" dirty="0">
                          <a:solidFill>
                            <a:schemeClr val="tx1"/>
                          </a:solidFill>
                        </a:rPr>
                        <a:t>24.80</a:t>
                      </a:r>
                      <a:endParaRPr b="1" dirty="0">
                        <a:solidFill>
                          <a:schemeClr val="tx1"/>
                        </a:solidFill>
                      </a:endParaRPr>
                    </a:p>
                  </a:txBody>
                  <a:tcPr marL="91425" marR="91425" marT="91425" marB="91425"/>
                </a:tc>
                <a:tc>
                  <a:txBody>
                    <a:bodyPr/>
                    <a:lstStyle/>
                    <a:p>
                      <a:pPr marL="0" lvl="0" indent="0" algn="l" rtl="0">
                        <a:spcBef>
                          <a:spcPts val="0"/>
                        </a:spcBef>
                        <a:spcAft>
                          <a:spcPts val="0"/>
                        </a:spcAft>
                        <a:buNone/>
                      </a:pPr>
                      <a:r>
                        <a:rPr lang="en-GB" b="1" dirty="0">
                          <a:solidFill>
                            <a:schemeClr val="tx1"/>
                          </a:solidFill>
                        </a:rPr>
                        <a:t>24.70</a:t>
                      </a:r>
                      <a:endParaRPr b="1" dirty="0">
                        <a:solidFill>
                          <a:schemeClr val="tx1"/>
                        </a:solidFill>
                      </a:endParaRPr>
                    </a:p>
                  </a:txBody>
                  <a:tcPr marL="91425" marR="91425" marT="91425" marB="91425"/>
                </a:tc>
                <a:extLst>
                  <a:ext uri="{0D108BD9-81ED-4DB2-BD59-A6C34878D82A}">
                    <a16:rowId xmlns:a16="http://schemas.microsoft.com/office/drawing/2014/main" val="10003"/>
                  </a:ext>
                </a:extLst>
              </a:tr>
            </a:tbl>
          </a:graphicData>
        </a:graphic>
      </p:graphicFrame>
      <p:sp>
        <p:nvSpPr>
          <p:cNvPr id="926" name="Google Shape;926;g2b44e4428ef_0_6"/>
          <p:cNvSpPr txBox="1"/>
          <p:nvPr/>
        </p:nvSpPr>
        <p:spPr>
          <a:xfrm>
            <a:off x="385800" y="3791467"/>
            <a:ext cx="8372400" cy="1106700"/>
          </a:xfrm>
          <a:prstGeom prst="rect">
            <a:avLst/>
          </a:prstGeom>
          <a:noFill/>
          <a:ln>
            <a:noFill/>
          </a:ln>
        </p:spPr>
        <p:txBody>
          <a:bodyPr spcFirstLastPara="1" wrap="square" lIns="91425" tIns="91425" rIns="91425" bIns="91425" anchor="t" anchorCtr="0">
            <a:noAutofit/>
          </a:bodyPr>
          <a:lstStyle/>
          <a:p>
            <a:pPr marL="457200" marR="0" lvl="0" indent="-330200" algn="l" rtl="0">
              <a:lnSpc>
                <a:spcPct val="100000"/>
              </a:lnSpc>
              <a:spcBef>
                <a:spcPts val="0"/>
              </a:spcBef>
              <a:spcAft>
                <a:spcPts val="0"/>
              </a:spcAft>
              <a:buClr>
                <a:srgbClr val="E51C41"/>
              </a:buClr>
              <a:buSzPts val="1600"/>
              <a:buAutoNum type="arabicPeriod"/>
            </a:pPr>
            <a:r>
              <a:rPr lang="en-GB" sz="1600" dirty="0">
                <a:solidFill>
                  <a:srgbClr val="E51C41"/>
                </a:solidFill>
              </a:rPr>
              <a:t>n of sodium hydroxide, n = C x V/1000 = 0.100 x 24.75/1000 = 2.475x10</a:t>
            </a:r>
            <a:r>
              <a:rPr lang="en-GB" sz="1600" baseline="30000" dirty="0">
                <a:solidFill>
                  <a:srgbClr val="E51C41"/>
                </a:solidFill>
              </a:rPr>
              <a:t>-3</a:t>
            </a:r>
            <a:r>
              <a:rPr lang="en-GB" sz="1600" dirty="0">
                <a:solidFill>
                  <a:srgbClr val="E51C41"/>
                </a:solidFill>
              </a:rPr>
              <a:t>mol  </a:t>
            </a:r>
            <a:endParaRPr sz="1600" dirty="0">
              <a:solidFill>
                <a:srgbClr val="E51C41"/>
              </a:solidFill>
            </a:endParaRPr>
          </a:p>
          <a:p>
            <a:pPr marL="457200" marR="0" lvl="0" indent="-330200" algn="l" rtl="0">
              <a:lnSpc>
                <a:spcPct val="100000"/>
              </a:lnSpc>
              <a:spcBef>
                <a:spcPts val="0"/>
              </a:spcBef>
              <a:spcAft>
                <a:spcPts val="0"/>
              </a:spcAft>
              <a:buClr>
                <a:srgbClr val="E51C41"/>
              </a:buClr>
              <a:buSzPts val="1600"/>
              <a:buAutoNum type="arabicPeriod"/>
            </a:pPr>
            <a:r>
              <a:rPr lang="en-GB" sz="1600" dirty="0">
                <a:solidFill>
                  <a:srgbClr val="E51C41"/>
                </a:solidFill>
              </a:rPr>
              <a:t>Ratio 1:1 so n of acid = n of sodium hydroxide</a:t>
            </a:r>
            <a:endParaRPr sz="1600" dirty="0">
              <a:solidFill>
                <a:srgbClr val="E51C41"/>
              </a:solidFill>
            </a:endParaRPr>
          </a:p>
          <a:p>
            <a:pPr marL="457200" marR="0" lvl="0" indent="-330200" algn="l" rtl="0">
              <a:lnSpc>
                <a:spcPct val="100000"/>
              </a:lnSpc>
              <a:spcBef>
                <a:spcPts val="0"/>
              </a:spcBef>
              <a:spcAft>
                <a:spcPts val="0"/>
              </a:spcAft>
              <a:buClr>
                <a:srgbClr val="E51C41"/>
              </a:buClr>
              <a:buSzPts val="1600"/>
              <a:buAutoNum type="arabicPeriod"/>
            </a:pPr>
            <a:r>
              <a:rPr lang="en-GB" sz="1600" dirty="0">
                <a:solidFill>
                  <a:srgbClr val="E51C41"/>
                </a:solidFill>
              </a:rPr>
              <a:t>C of acid, C = n/V x 1000 = 2.475x10</a:t>
            </a:r>
            <a:r>
              <a:rPr lang="en-GB" sz="1600" baseline="30000" dirty="0">
                <a:solidFill>
                  <a:srgbClr val="E51C41"/>
                </a:solidFill>
              </a:rPr>
              <a:t>-3</a:t>
            </a:r>
            <a:r>
              <a:rPr lang="en-GB" sz="1600" dirty="0">
                <a:solidFill>
                  <a:srgbClr val="E51C41"/>
                </a:solidFill>
              </a:rPr>
              <a:t>/25 x 1000 = 0.099moldm</a:t>
            </a:r>
            <a:r>
              <a:rPr lang="en-GB" sz="1600" baseline="30000" dirty="0">
                <a:solidFill>
                  <a:srgbClr val="E51C41"/>
                </a:solidFill>
              </a:rPr>
              <a:t>-3</a:t>
            </a:r>
            <a:endParaRPr sz="1600" baseline="30000" dirty="0">
              <a:solidFill>
                <a:srgbClr val="E51C41"/>
              </a:solidFill>
            </a:endParaRPr>
          </a:p>
          <a:p>
            <a:pPr marL="0" marR="0" lvl="0" indent="0" algn="l" rtl="0">
              <a:lnSpc>
                <a:spcPct val="100000"/>
              </a:lnSpc>
              <a:spcBef>
                <a:spcPts val="0"/>
              </a:spcBef>
              <a:spcAft>
                <a:spcPts val="0"/>
              </a:spcAft>
              <a:buClr>
                <a:srgbClr val="000000"/>
              </a:buClr>
              <a:buSzPts val="2400"/>
              <a:buFont typeface="Arial"/>
              <a:buNone/>
            </a:pPr>
            <a:r>
              <a:rPr lang="en-GB" sz="1600" b="1" dirty="0">
                <a:solidFill>
                  <a:srgbClr val="E51C41"/>
                </a:solidFill>
              </a:rPr>
              <a:t> </a:t>
            </a:r>
            <a:endParaRPr sz="1600" b="1" dirty="0">
              <a:solidFill>
                <a:srgbClr val="E51C41"/>
              </a:solidFill>
            </a:endParaRPr>
          </a:p>
        </p:txBody>
      </p:sp>
      <p:sp>
        <p:nvSpPr>
          <p:cNvPr id="924" name="Google Shape;924;g2b44e4428ef_0_6"/>
          <p:cNvSpPr txBox="1">
            <a:spLocks noGrp="1"/>
          </p:cNvSpPr>
          <p:nvPr>
            <p:ph type="ftr" idx="11"/>
          </p:nvPr>
        </p:nvSpPr>
        <p:spPr>
          <a:xfrm>
            <a:off x="195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925" name="Google Shape;925;g2b44e4428ef_0_6"/>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GB"/>
              <a:t>45</a:t>
            </a:fld>
            <a:endParaRPr/>
          </a:p>
        </p:txBody>
      </p:sp>
    </p:spTree>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6">
                                            <p:txEl>
                                              <p:pRg st="0" end="0"/>
                                            </p:txEl>
                                          </p:spTgt>
                                        </p:tgtEl>
                                        <p:attrNameLst>
                                          <p:attrName>style.visibility</p:attrName>
                                        </p:attrNameLst>
                                      </p:cBhvr>
                                      <p:to>
                                        <p:strVal val="visible"/>
                                      </p:to>
                                    </p:set>
                                    <p:animEffect transition="in" filter="fade">
                                      <p:cBhvr>
                                        <p:cTn id="7" dur="1000"/>
                                        <p:tgtEl>
                                          <p:spTgt spid="926">
                                            <p:txEl>
                                              <p:pRg st="0" end="0"/>
                                            </p:txEl>
                                          </p:spTgt>
                                        </p:tgtEl>
                                      </p:cBhvr>
                                    </p:animEffect>
                                    <p:anim calcmode="lin" valueType="num">
                                      <p:cBhvr>
                                        <p:cTn id="8" dur="1000" fill="hold"/>
                                        <p:tgtEl>
                                          <p:spTgt spid="9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26">
                                            <p:txEl>
                                              <p:pRg st="1" end="1"/>
                                            </p:txEl>
                                          </p:spTgt>
                                        </p:tgtEl>
                                        <p:attrNameLst>
                                          <p:attrName>style.visibility</p:attrName>
                                        </p:attrNameLst>
                                      </p:cBhvr>
                                      <p:to>
                                        <p:strVal val="visible"/>
                                      </p:to>
                                    </p:set>
                                    <p:animEffect transition="in" filter="fade">
                                      <p:cBhvr>
                                        <p:cTn id="14" dur="1000"/>
                                        <p:tgtEl>
                                          <p:spTgt spid="926">
                                            <p:txEl>
                                              <p:pRg st="1" end="1"/>
                                            </p:txEl>
                                          </p:spTgt>
                                        </p:tgtEl>
                                      </p:cBhvr>
                                    </p:animEffect>
                                    <p:anim calcmode="lin" valueType="num">
                                      <p:cBhvr>
                                        <p:cTn id="15" dur="1000" fill="hold"/>
                                        <p:tgtEl>
                                          <p:spTgt spid="92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26">
                                            <p:txEl>
                                              <p:pRg st="2" end="2"/>
                                            </p:txEl>
                                          </p:spTgt>
                                        </p:tgtEl>
                                        <p:attrNameLst>
                                          <p:attrName>style.visibility</p:attrName>
                                        </p:attrNameLst>
                                      </p:cBhvr>
                                      <p:to>
                                        <p:strVal val="visible"/>
                                      </p:to>
                                    </p:set>
                                    <p:animEffect transition="in" filter="fade">
                                      <p:cBhvr>
                                        <p:cTn id="21" dur="1000"/>
                                        <p:tgtEl>
                                          <p:spTgt spid="926">
                                            <p:txEl>
                                              <p:pRg st="2" end="2"/>
                                            </p:txEl>
                                          </p:spTgt>
                                        </p:tgtEl>
                                      </p:cBhvr>
                                    </p:animEffect>
                                    <p:anim calcmode="lin" valueType="num">
                                      <p:cBhvr>
                                        <p:cTn id="22" dur="1000" fill="hold"/>
                                        <p:tgtEl>
                                          <p:spTgt spid="92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CEAB-3740-643D-B7E5-8BB8D92C8865}"/>
              </a:ext>
            </a:extLst>
          </p:cNvPr>
          <p:cNvSpPr>
            <a:spLocks noGrp="1"/>
          </p:cNvSpPr>
          <p:nvPr>
            <p:ph type="title"/>
          </p:nvPr>
        </p:nvSpPr>
        <p:spPr/>
        <p:txBody>
          <a:bodyPr>
            <a:normAutofit/>
          </a:bodyPr>
          <a:lstStyle/>
          <a:p>
            <a:r>
              <a:rPr lang="en-US" sz="2700" dirty="0" err="1"/>
              <a:t>Standardisation</a:t>
            </a:r>
            <a:r>
              <a:rPr lang="en-US" sz="2700" dirty="0"/>
              <a:t> of NaOH</a:t>
            </a:r>
          </a:p>
        </p:txBody>
      </p:sp>
      <p:sp>
        <p:nvSpPr>
          <p:cNvPr id="3" name="Text Placeholder 2">
            <a:extLst>
              <a:ext uri="{FF2B5EF4-FFF2-40B4-BE49-F238E27FC236}">
                <a16:creationId xmlns:a16="http://schemas.microsoft.com/office/drawing/2014/main" id="{6C69CA48-F2D4-F552-EB6F-1B7ECB6B0798}"/>
              </a:ext>
            </a:extLst>
          </p:cNvPr>
          <p:cNvSpPr>
            <a:spLocks noGrp="1"/>
          </p:cNvSpPr>
          <p:nvPr>
            <p:ph type="body" idx="1"/>
          </p:nvPr>
        </p:nvSpPr>
        <p:spPr>
          <a:xfrm>
            <a:off x="233999" y="986400"/>
            <a:ext cx="8436513" cy="3601574"/>
          </a:xfrm>
        </p:spPr>
        <p:txBody>
          <a:bodyPr/>
          <a:lstStyle/>
          <a:p>
            <a:pPr>
              <a:lnSpc>
                <a:spcPct val="120000"/>
              </a:lnSpc>
            </a:pPr>
            <a:r>
              <a:rPr lang="en-US" sz="1600" b="0" dirty="0"/>
              <a:t>Check through the RA given and collect and apply appropriate PPE.</a:t>
            </a:r>
          </a:p>
          <a:p>
            <a:pPr>
              <a:lnSpc>
                <a:spcPct val="120000"/>
              </a:lnSpc>
            </a:pPr>
            <a:endParaRPr lang="en-US" sz="1600" b="0" dirty="0"/>
          </a:p>
          <a:p>
            <a:pPr>
              <a:lnSpc>
                <a:spcPct val="120000"/>
              </a:lnSpc>
            </a:pPr>
            <a:r>
              <a:rPr lang="en-US" sz="1600" b="0" dirty="0"/>
              <a:t>Read through the SOP and be prepared to check clarity through questioning.</a:t>
            </a:r>
          </a:p>
          <a:p>
            <a:pPr>
              <a:lnSpc>
                <a:spcPct val="120000"/>
              </a:lnSpc>
            </a:pPr>
            <a:endParaRPr lang="en-US" sz="1600" b="0" dirty="0"/>
          </a:p>
          <a:p>
            <a:pPr>
              <a:lnSpc>
                <a:spcPct val="120000"/>
              </a:lnSpc>
            </a:pPr>
            <a:r>
              <a:rPr lang="en-US" sz="1600" b="0" dirty="0"/>
              <a:t>Observe the equipment and note the process you need to follow. Be prepared to share this</a:t>
            </a:r>
          </a:p>
          <a:p>
            <a:pPr>
              <a:lnSpc>
                <a:spcPct val="120000"/>
              </a:lnSpc>
            </a:pPr>
            <a:r>
              <a:rPr lang="en-US" sz="1600" b="0" dirty="0"/>
              <a:t>process with the group.</a:t>
            </a:r>
          </a:p>
          <a:p>
            <a:endParaRPr lang="en-US" sz="1600" b="0" dirty="0"/>
          </a:p>
          <a:p>
            <a:endParaRPr lang="en-US" sz="1600" b="0" dirty="0"/>
          </a:p>
        </p:txBody>
      </p:sp>
      <p:sp>
        <p:nvSpPr>
          <p:cNvPr id="5" name="Slide Number Placeholder 4">
            <a:extLst>
              <a:ext uri="{FF2B5EF4-FFF2-40B4-BE49-F238E27FC236}">
                <a16:creationId xmlns:a16="http://schemas.microsoft.com/office/drawing/2014/main" id="{BE821D07-7D23-796E-35F5-DD722899F6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46</a:t>
            </a:fld>
            <a:endParaRPr lang="en-GB"/>
          </a:p>
        </p:txBody>
      </p:sp>
      <p:sp>
        <p:nvSpPr>
          <p:cNvPr id="6" name="Google Shape;924;g2b44e4428ef_0_6">
            <a:extLst>
              <a:ext uri="{FF2B5EF4-FFF2-40B4-BE49-F238E27FC236}">
                <a16:creationId xmlns:a16="http://schemas.microsoft.com/office/drawing/2014/main" id="{20E0A539-773E-EB05-B4E8-34009775C127}"/>
              </a:ext>
            </a:extLst>
          </p:cNvPr>
          <p:cNvSpPr txBox="1">
            <a:spLocks noGrp="1"/>
          </p:cNvSpPr>
          <p:nvPr>
            <p:ph type="ftr" idx="11"/>
          </p:nvPr>
        </p:nvSpPr>
        <p:spPr>
          <a:xfrm>
            <a:off x="232950" y="4756650"/>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Tree>
    <p:extLst>
      <p:ext uri="{BB962C8B-B14F-4D97-AF65-F5344CB8AC3E}">
        <p14:creationId xmlns:p14="http://schemas.microsoft.com/office/powerpoint/2010/main" val="3764796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BA841-70F7-3385-FF13-BF07404BED17}"/>
              </a:ext>
            </a:extLst>
          </p:cNvPr>
          <p:cNvSpPr>
            <a:spLocks noGrp="1"/>
          </p:cNvSpPr>
          <p:nvPr>
            <p:ph type="title"/>
          </p:nvPr>
        </p:nvSpPr>
        <p:spPr/>
        <p:txBody>
          <a:bodyPr>
            <a:normAutofit/>
          </a:bodyPr>
          <a:lstStyle/>
          <a:p>
            <a:r>
              <a:rPr lang="en-US" sz="2700" dirty="0"/>
              <a:t>Calibration of glassware</a:t>
            </a:r>
          </a:p>
        </p:txBody>
      </p:sp>
      <p:sp>
        <p:nvSpPr>
          <p:cNvPr id="3" name="Text Placeholder 2">
            <a:extLst>
              <a:ext uri="{FF2B5EF4-FFF2-40B4-BE49-F238E27FC236}">
                <a16:creationId xmlns:a16="http://schemas.microsoft.com/office/drawing/2014/main" id="{5D3A4FC9-CA5F-8927-5FE3-F902EB407A5A}"/>
              </a:ext>
            </a:extLst>
          </p:cNvPr>
          <p:cNvSpPr>
            <a:spLocks noGrp="1"/>
          </p:cNvSpPr>
          <p:nvPr>
            <p:ph type="body" idx="1"/>
          </p:nvPr>
        </p:nvSpPr>
        <p:spPr>
          <a:xfrm>
            <a:off x="233999" y="986400"/>
            <a:ext cx="8436513" cy="3601574"/>
          </a:xfrm>
        </p:spPr>
        <p:txBody>
          <a:bodyPr/>
          <a:lstStyle/>
          <a:p>
            <a:r>
              <a:rPr lang="en-US" sz="2000" b="0" dirty="0"/>
              <a:t>Why does the glassware need calibrating?</a:t>
            </a:r>
          </a:p>
          <a:p>
            <a:endParaRPr lang="en-US" sz="2000" dirty="0"/>
          </a:p>
          <a:p>
            <a:endParaRPr lang="en-US" sz="2000" dirty="0"/>
          </a:p>
        </p:txBody>
      </p:sp>
      <p:sp>
        <p:nvSpPr>
          <p:cNvPr id="5" name="Slide Number Placeholder 4">
            <a:extLst>
              <a:ext uri="{FF2B5EF4-FFF2-40B4-BE49-F238E27FC236}">
                <a16:creationId xmlns:a16="http://schemas.microsoft.com/office/drawing/2014/main" id="{15E6BD90-BB0C-9DC1-BC07-C99F99AAF0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47</a:t>
            </a:fld>
            <a:endParaRPr lang="en-GB"/>
          </a:p>
        </p:txBody>
      </p:sp>
      <p:sp>
        <p:nvSpPr>
          <p:cNvPr id="6" name="Google Shape;924;g2b44e4428ef_0_6">
            <a:extLst>
              <a:ext uri="{FF2B5EF4-FFF2-40B4-BE49-F238E27FC236}">
                <a16:creationId xmlns:a16="http://schemas.microsoft.com/office/drawing/2014/main" id="{049B7DD0-D91E-1D7A-0EA7-6A2E17089854}"/>
              </a:ext>
            </a:extLst>
          </p:cNvPr>
          <p:cNvSpPr txBox="1">
            <a:spLocks noGrp="1"/>
          </p:cNvSpPr>
          <p:nvPr>
            <p:ph type="ftr" idx="11"/>
          </p:nvPr>
        </p:nvSpPr>
        <p:spPr>
          <a:xfrm>
            <a:off x="232950" y="4756650"/>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Tree>
    <p:extLst>
      <p:ext uri="{BB962C8B-B14F-4D97-AF65-F5344CB8AC3E}">
        <p14:creationId xmlns:p14="http://schemas.microsoft.com/office/powerpoint/2010/main" val="385924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6318E-2E6D-3A94-42D1-4ED0B413A16C}"/>
              </a:ext>
            </a:extLst>
          </p:cNvPr>
          <p:cNvSpPr>
            <a:spLocks noGrp="1"/>
          </p:cNvSpPr>
          <p:nvPr>
            <p:ph type="title"/>
          </p:nvPr>
        </p:nvSpPr>
        <p:spPr/>
        <p:txBody>
          <a:bodyPr>
            <a:normAutofit/>
          </a:bodyPr>
          <a:lstStyle/>
          <a:p>
            <a:r>
              <a:rPr lang="en-GB" sz="2700" dirty="0"/>
              <a:t>SOP 2: Method for standardisation</a:t>
            </a:r>
            <a:endParaRPr lang="en-US" sz="2700" dirty="0"/>
          </a:p>
        </p:txBody>
      </p:sp>
      <p:sp>
        <p:nvSpPr>
          <p:cNvPr id="3" name="Text Placeholder 2">
            <a:extLst>
              <a:ext uri="{FF2B5EF4-FFF2-40B4-BE49-F238E27FC236}">
                <a16:creationId xmlns:a16="http://schemas.microsoft.com/office/drawing/2014/main" id="{14F6784B-3231-AD16-F232-A19523955CAC}"/>
              </a:ext>
            </a:extLst>
          </p:cNvPr>
          <p:cNvSpPr>
            <a:spLocks noGrp="1"/>
          </p:cNvSpPr>
          <p:nvPr>
            <p:ph type="body" idx="1"/>
          </p:nvPr>
        </p:nvSpPr>
        <p:spPr>
          <a:xfrm>
            <a:off x="224013" y="599612"/>
            <a:ext cx="8436513" cy="4063828"/>
          </a:xfrm>
        </p:spPr>
        <p:txBody>
          <a:bodyPr/>
          <a:lstStyle/>
          <a:p>
            <a:pPr marL="0" lvl="0" indent="0" algn="l" rtl="0">
              <a:lnSpc>
                <a:spcPct val="100000"/>
              </a:lnSpc>
              <a:spcBef>
                <a:spcPts val="1200"/>
              </a:spcBef>
              <a:spcAft>
                <a:spcPts val="0"/>
              </a:spcAft>
              <a:buClr>
                <a:schemeClr val="dk1"/>
              </a:buClr>
              <a:buSzPts val="1100"/>
              <a:buFont typeface="Arial"/>
              <a:buNone/>
            </a:pPr>
            <a:r>
              <a:rPr lang="en-GB" sz="1350" b="0" dirty="0">
                <a:solidFill>
                  <a:schemeClr val="dk1"/>
                </a:solidFill>
              </a:rPr>
              <a:t>Procedure</a:t>
            </a:r>
          </a:p>
          <a:p>
            <a:pPr marL="228600" lvl="0" indent="-228600" algn="l" rtl="0">
              <a:lnSpc>
                <a:spcPct val="100000"/>
              </a:lnSpc>
              <a:spcBef>
                <a:spcPts val="400"/>
              </a:spcBef>
              <a:spcAft>
                <a:spcPts val="0"/>
              </a:spcAft>
              <a:buClr>
                <a:schemeClr val="dk1"/>
              </a:buClr>
              <a:buSzPct val="100000"/>
              <a:buFont typeface="+mj-lt"/>
              <a:buAutoNum type="arabicPeriod"/>
            </a:pPr>
            <a:r>
              <a:rPr lang="en-GB" sz="1350" b="0" dirty="0">
                <a:solidFill>
                  <a:schemeClr val="dk1"/>
                </a:solidFill>
              </a:rPr>
              <a:t>Rinse a clean burette with sodium hydroxide solution and fill it with the same solution. Record the initial burette reading directly into the “trial” column of the results table provided. Readings should be taken to the nearest 0.05cm</a:t>
            </a:r>
            <a:r>
              <a:rPr lang="en-GB" sz="1350" b="0" baseline="30000" dirty="0">
                <a:solidFill>
                  <a:schemeClr val="dk1"/>
                </a:solidFill>
              </a:rPr>
              <a:t>3</a:t>
            </a:r>
            <a:r>
              <a:rPr lang="en-GB" sz="1350" b="0" dirty="0">
                <a:solidFill>
                  <a:schemeClr val="dk1"/>
                </a:solidFill>
              </a:rPr>
              <a:t>, which is equivalent to one drop. </a:t>
            </a:r>
          </a:p>
          <a:p>
            <a:pPr marL="228600" lvl="0" indent="-228600" algn="l" rtl="0">
              <a:lnSpc>
                <a:spcPct val="100000"/>
              </a:lnSpc>
              <a:spcBef>
                <a:spcPts val="400"/>
              </a:spcBef>
              <a:spcAft>
                <a:spcPts val="0"/>
              </a:spcAft>
              <a:buClr>
                <a:schemeClr val="dk1"/>
              </a:buClr>
              <a:buSzPct val="100000"/>
              <a:buFont typeface="+mj-lt"/>
              <a:buAutoNum type="arabicPeriod"/>
            </a:pPr>
            <a:r>
              <a:rPr lang="en-GB" sz="1350" b="0" dirty="0">
                <a:solidFill>
                  <a:schemeClr val="dk1"/>
                </a:solidFill>
              </a:rPr>
              <a:t>Using a pipette filler, rinse the pipette with some sulphamic acid solution and carefully transfer 25.00cm</a:t>
            </a:r>
            <a:r>
              <a:rPr lang="en-GB" sz="1350" b="0" baseline="30000" dirty="0">
                <a:solidFill>
                  <a:schemeClr val="dk1"/>
                </a:solidFill>
              </a:rPr>
              <a:t>3</a:t>
            </a:r>
            <a:r>
              <a:rPr lang="en-GB" sz="1350" b="0" dirty="0">
                <a:solidFill>
                  <a:schemeClr val="dk1"/>
                </a:solidFill>
              </a:rPr>
              <a:t> of the solution to a clean 250cm</a:t>
            </a:r>
            <a:r>
              <a:rPr lang="en-GB" sz="1350" b="0" baseline="30000" dirty="0">
                <a:solidFill>
                  <a:schemeClr val="dk1"/>
                </a:solidFill>
              </a:rPr>
              <a:t>3</a:t>
            </a:r>
            <a:r>
              <a:rPr lang="en-GB" sz="1350" b="0" dirty="0">
                <a:solidFill>
                  <a:schemeClr val="dk1"/>
                </a:solidFill>
              </a:rPr>
              <a:t> conical flask. Add 2 drops of the phenolphthalein indicator solution, swirl to mix. </a:t>
            </a:r>
          </a:p>
          <a:p>
            <a:pPr marL="228600" lvl="0" indent="-228600" algn="l" rtl="0">
              <a:lnSpc>
                <a:spcPct val="100000"/>
              </a:lnSpc>
              <a:spcBef>
                <a:spcPts val="400"/>
              </a:spcBef>
              <a:spcAft>
                <a:spcPts val="0"/>
              </a:spcAft>
              <a:buClr>
                <a:schemeClr val="dk1"/>
              </a:buClr>
              <a:buSzPct val="100000"/>
              <a:buFont typeface="+mj-lt"/>
              <a:buAutoNum type="arabicPeriod"/>
            </a:pPr>
            <a:r>
              <a:rPr lang="en-GB" sz="1350" b="0" dirty="0">
                <a:solidFill>
                  <a:schemeClr val="dk1"/>
                </a:solidFill>
              </a:rPr>
              <a:t>Run sodium hydroxide solution slowly from the burette into the flask which is placed on a white tile, with swirling, until the solution starts to turn pink around the adding point. Then swirl to clear solution and continue adding 0.5 cm</a:t>
            </a:r>
            <a:r>
              <a:rPr lang="en-GB" sz="1350" b="0" baseline="30000" dirty="0">
                <a:solidFill>
                  <a:schemeClr val="dk1"/>
                </a:solidFill>
              </a:rPr>
              <a:t>3</a:t>
            </a:r>
            <a:r>
              <a:rPr lang="en-GB" sz="1350" b="0" dirty="0">
                <a:solidFill>
                  <a:schemeClr val="dk1"/>
                </a:solidFill>
              </a:rPr>
              <a:t> at a time until solution stays pink after swirling well. This first flask is just a trial run.</a:t>
            </a:r>
          </a:p>
          <a:p>
            <a:pPr marL="228600" lvl="0" indent="-228600" algn="l" rtl="0">
              <a:lnSpc>
                <a:spcPct val="100000"/>
              </a:lnSpc>
              <a:spcBef>
                <a:spcPts val="400"/>
              </a:spcBef>
              <a:spcAft>
                <a:spcPts val="0"/>
              </a:spcAft>
              <a:buClr>
                <a:schemeClr val="dk1"/>
              </a:buClr>
              <a:buSzPct val="100000"/>
              <a:buFont typeface="+mj-lt"/>
              <a:buAutoNum type="arabicPeriod"/>
            </a:pPr>
            <a:r>
              <a:rPr lang="en-GB" sz="1350" b="0" dirty="0">
                <a:solidFill>
                  <a:schemeClr val="dk1"/>
                </a:solidFill>
              </a:rPr>
              <a:t>Refill the burette, if necessary, with more sodium hydroxide solution and again record the initial burette reading to the nearest 0.05cm</a:t>
            </a:r>
            <a:r>
              <a:rPr lang="en-GB" sz="1350" b="0" baseline="30000" dirty="0">
                <a:solidFill>
                  <a:schemeClr val="dk1"/>
                </a:solidFill>
              </a:rPr>
              <a:t>3</a:t>
            </a:r>
            <a:r>
              <a:rPr lang="en-GB" sz="1350" b="0" dirty="0">
                <a:solidFill>
                  <a:schemeClr val="dk1"/>
                </a:solidFill>
              </a:rPr>
              <a:t> (one drop).</a:t>
            </a:r>
          </a:p>
          <a:p>
            <a:pPr marL="228600" lvl="0" indent="-228600" algn="l" rtl="0">
              <a:lnSpc>
                <a:spcPct val="100000"/>
              </a:lnSpc>
              <a:spcBef>
                <a:spcPts val="400"/>
              </a:spcBef>
              <a:spcAft>
                <a:spcPts val="0"/>
              </a:spcAft>
              <a:buClr>
                <a:schemeClr val="dk1"/>
              </a:buClr>
              <a:buSzPct val="100000"/>
              <a:buFont typeface="+mj-lt"/>
              <a:buAutoNum type="arabicPeriod"/>
            </a:pPr>
            <a:r>
              <a:rPr lang="en-GB" sz="1350" b="0" dirty="0">
                <a:solidFill>
                  <a:schemeClr val="dk1"/>
                </a:solidFill>
              </a:rPr>
              <a:t>Using the pipette, transfer 25.00cm</a:t>
            </a:r>
            <a:r>
              <a:rPr lang="en-GB" sz="1350" b="0" baseline="30000" dirty="0">
                <a:solidFill>
                  <a:schemeClr val="dk1"/>
                </a:solidFill>
              </a:rPr>
              <a:t>3</a:t>
            </a:r>
            <a:r>
              <a:rPr lang="en-GB" sz="1350" b="0" dirty="0">
                <a:solidFill>
                  <a:schemeClr val="dk1"/>
                </a:solidFill>
              </a:rPr>
              <a:t> of the sulphamic acid solution to another clean conical flask.</a:t>
            </a:r>
          </a:p>
          <a:p>
            <a:pPr marL="228600" lvl="0" indent="-228600" algn="l" rtl="0">
              <a:lnSpc>
                <a:spcPct val="100000"/>
              </a:lnSpc>
              <a:spcBef>
                <a:spcPts val="400"/>
              </a:spcBef>
              <a:spcAft>
                <a:spcPts val="0"/>
              </a:spcAft>
              <a:buClr>
                <a:schemeClr val="dk1"/>
              </a:buClr>
              <a:buSzPct val="100000"/>
              <a:buFont typeface="+mj-lt"/>
              <a:buAutoNum type="arabicPeriod"/>
            </a:pPr>
            <a:r>
              <a:rPr lang="en-GB" sz="1350" b="0" dirty="0">
                <a:solidFill>
                  <a:schemeClr val="dk1"/>
                </a:solidFill>
              </a:rPr>
              <a:t>Add the burette solution down to the reading 1cm </a:t>
            </a:r>
            <a:r>
              <a:rPr lang="en-GB" sz="1350" b="0" i="1" dirty="0">
                <a:solidFill>
                  <a:schemeClr val="dk1"/>
                </a:solidFill>
              </a:rPr>
              <a:t>above</a:t>
            </a:r>
            <a:r>
              <a:rPr lang="en-GB" sz="1350" b="0" dirty="0">
                <a:solidFill>
                  <a:schemeClr val="dk1"/>
                </a:solidFill>
              </a:rPr>
              <a:t> the trial reading and then swirl well to clear the solution. </a:t>
            </a:r>
            <a:r>
              <a:rPr lang="en-US" sz="1350" b="0" dirty="0">
                <a:solidFill>
                  <a:schemeClr val="dk1"/>
                </a:solidFill>
              </a:rPr>
              <a:t>Continue adding the acid drop by drop, swirling between each drop, until you reach the end point. </a:t>
            </a:r>
            <a:r>
              <a:rPr lang="en-GB" sz="1350" b="0" dirty="0">
                <a:solidFill>
                  <a:schemeClr val="dk1"/>
                </a:solidFill>
              </a:rPr>
              <a:t>Record your reading.</a:t>
            </a:r>
          </a:p>
          <a:p>
            <a:pPr marL="228600" lvl="0" indent="-228600" algn="l" rtl="0">
              <a:lnSpc>
                <a:spcPct val="100000"/>
              </a:lnSpc>
              <a:spcBef>
                <a:spcPts val="400"/>
              </a:spcBef>
              <a:spcAft>
                <a:spcPts val="0"/>
              </a:spcAft>
              <a:buClr>
                <a:schemeClr val="dk1"/>
              </a:buClr>
              <a:buSzPct val="100000"/>
              <a:buFont typeface="+mj-lt"/>
              <a:buAutoNum type="arabicPeriod"/>
            </a:pPr>
            <a:r>
              <a:rPr lang="en-GB" sz="1350" b="0" dirty="0">
                <a:solidFill>
                  <a:schemeClr val="dk1"/>
                </a:solidFill>
              </a:rPr>
              <a:t>Repeat accurate titrations until you have three concordant values. </a:t>
            </a:r>
          </a:p>
          <a:p>
            <a:endParaRPr lang="en-US" dirty="0"/>
          </a:p>
        </p:txBody>
      </p:sp>
      <p:sp>
        <p:nvSpPr>
          <p:cNvPr id="5" name="Slide Number Placeholder 4">
            <a:extLst>
              <a:ext uri="{FF2B5EF4-FFF2-40B4-BE49-F238E27FC236}">
                <a16:creationId xmlns:a16="http://schemas.microsoft.com/office/drawing/2014/main" id="{643CCA0B-1E81-F843-AC8D-2B26DF13D8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48</a:t>
            </a:fld>
            <a:endParaRPr lang="en-GB"/>
          </a:p>
        </p:txBody>
      </p:sp>
      <p:sp>
        <p:nvSpPr>
          <p:cNvPr id="6" name="Google Shape;942;g2b44e4428ef_0_23">
            <a:extLst>
              <a:ext uri="{FF2B5EF4-FFF2-40B4-BE49-F238E27FC236}">
                <a16:creationId xmlns:a16="http://schemas.microsoft.com/office/drawing/2014/main" id="{C643E830-DD91-6B4D-867D-AB4BD969AB0B}"/>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Tree>
    <p:extLst>
      <p:ext uri="{BB962C8B-B14F-4D97-AF65-F5344CB8AC3E}">
        <p14:creationId xmlns:p14="http://schemas.microsoft.com/office/powerpoint/2010/main" val="180119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g2b44e4428ef_0_31"/>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dirty="0"/>
              <a:t>Calculate the concentration of acid</a:t>
            </a:r>
            <a:endParaRPr sz="3400" dirty="0"/>
          </a:p>
        </p:txBody>
      </p:sp>
      <p:sp>
        <p:nvSpPr>
          <p:cNvPr id="951" name="Google Shape;951;g2b44e4428ef_0_31"/>
          <p:cNvSpPr txBox="1">
            <a:spLocks noGrp="1"/>
          </p:cNvSpPr>
          <p:nvPr>
            <p:ph type="body" idx="3"/>
          </p:nvPr>
        </p:nvSpPr>
        <p:spPr>
          <a:xfrm>
            <a:off x="232950" y="747625"/>
            <a:ext cx="8437500" cy="17619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Clr>
                <a:schemeClr val="dk1"/>
              </a:buClr>
              <a:buSzPts val="1300"/>
              <a:buNone/>
            </a:pPr>
            <a:r>
              <a:rPr lang="en-GB" sz="1850" b="0" dirty="0"/>
              <a:t>The titrated solution has an unknown concentration but known volume (usually 25.00cm</a:t>
            </a:r>
            <a:r>
              <a:rPr lang="en-GB" sz="1850" b="0" baseline="30000" dirty="0"/>
              <a:t>3</a:t>
            </a:r>
            <a:r>
              <a:rPr lang="en-GB" sz="1850" b="0" dirty="0"/>
              <a:t>). Since the standard has a known concentration, the titre volume can be used to calculate the unknown concentration.</a:t>
            </a:r>
            <a:endParaRPr sz="1850" b="0" dirty="0"/>
          </a:p>
          <a:p>
            <a:pPr marL="0" lvl="0" indent="0" algn="l" rtl="0">
              <a:lnSpc>
                <a:spcPct val="123076"/>
              </a:lnSpc>
              <a:spcBef>
                <a:spcPts val="0"/>
              </a:spcBef>
              <a:spcAft>
                <a:spcPts val="0"/>
              </a:spcAft>
              <a:buClr>
                <a:schemeClr val="dk1"/>
              </a:buClr>
              <a:buSzPts val="1300"/>
              <a:buNone/>
            </a:pPr>
            <a:endParaRPr sz="1850" b="0" dirty="0"/>
          </a:p>
          <a:p>
            <a:pPr marL="0" lvl="0" indent="0" algn="l" rtl="0">
              <a:lnSpc>
                <a:spcPct val="123076"/>
              </a:lnSpc>
              <a:spcBef>
                <a:spcPts val="0"/>
              </a:spcBef>
              <a:spcAft>
                <a:spcPts val="0"/>
              </a:spcAft>
              <a:buClr>
                <a:schemeClr val="dk1"/>
              </a:buClr>
              <a:buSzPts val="1300"/>
              <a:buNone/>
            </a:pPr>
            <a:r>
              <a:rPr lang="en-GB" sz="1850" b="0" dirty="0"/>
              <a:t>Use a four-step process to:</a:t>
            </a:r>
            <a:endParaRPr sz="1850" b="0" dirty="0"/>
          </a:p>
          <a:p>
            <a:pPr marL="457200" lvl="0" indent="-346075" algn="l" rtl="0">
              <a:lnSpc>
                <a:spcPct val="123076"/>
              </a:lnSpc>
              <a:spcBef>
                <a:spcPts val="260"/>
              </a:spcBef>
              <a:spcAft>
                <a:spcPts val="0"/>
              </a:spcAft>
              <a:buSzPts val="1850"/>
              <a:buAutoNum type="arabicPeriod"/>
            </a:pPr>
            <a:r>
              <a:rPr lang="en-GB" sz="1850" b="0" dirty="0"/>
              <a:t>calculate n for the standard solution (known)</a:t>
            </a:r>
            <a:endParaRPr sz="1850" b="0" dirty="0"/>
          </a:p>
          <a:p>
            <a:pPr marL="457200" lvl="0" indent="-346075" algn="l" rtl="0">
              <a:lnSpc>
                <a:spcPct val="123076"/>
              </a:lnSpc>
              <a:spcBef>
                <a:spcPts val="260"/>
              </a:spcBef>
              <a:spcAft>
                <a:spcPts val="0"/>
              </a:spcAft>
              <a:buSzPts val="1850"/>
              <a:buAutoNum type="arabicPeriod"/>
            </a:pPr>
            <a:r>
              <a:rPr lang="en-GB" sz="1850" b="0" dirty="0"/>
              <a:t>write your balanced equation</a:t>
            </a:r>
            <a:endParaRPr sz="1850" b="0" dirty="0"/>
          </a:p>
          <a:p>
            <a:pPr marL="457200" lvl="0" indent="-346075" algn="l" rtl="0">
              <a:lnSpc>
                <a:spcPct val="123076"/>
              </a:lnSpc>
              <a:spcBef>
                <a:spcPts val="0"/>
              </a:spcBef>
              <a:spcAft>
                <a:spcPts val="0"/>
              </a:spcAft>
              <a:buSzPts val="1850"/>
              <a:buAutoNum type="arabicPeriod"/>
            </a:pPr>
            <a:r>
              <a:rPr lang="en-GB" sz="1850" b="0" dirty="0"/>
              <a:t>use the stoichiometric ratio to work out the moles of unknown solution required to completely neutralise the standard (equivalence point)</a:t>
            </a:r>
            <a:endParaRPr sz="1850" b="0" dirty="0"/>
          </a:p>
          <a:p>
            <a:pPr marL="457200" lvl="0" indent="-346075" algn="l" rtl="0">
              <a:lnSpc>
                <a:spcPct val="123076"/>
              </a:lnSpc>
              <a:spcBef>
                <a:spcPts val="0"/>
              </a:spcBef>
              <a:spcAft>
                <a:spcPts val="0"/>
              </a:spcAft>
              <a:buSzPts val="1850"/>
              <a:buAutoNum type="arabicPeriod"/>
            </a:pPr>
            <a:r>
              <a:rPr lang="en-GB" sz="1850" b="0" dirty="0"/>
              <a:t>calculate the concentration of the unknown solution</a:t>
            </a:r>
            <a:endParaRPr sz="1850" b="0" dirty="0"/>
          </a:p>
          <a:p>
            <a:pPr marL="0" lvl="0" indent="0" algn="l" rtl="0">
              <a:lnSpc>
                <a:spcPct val="118518"/>
              </a:lnSpc>
              <a:spcBef>
                <a:spcPts val="270"/>
              </a:spcBef>
              <a:spcAft>
                <a:spcPts val="0"/>
              </a:spcAft>
              <a:buClr>
                <a:schemeClr val="dk1"/>
              </a:buClr>
              <a:buSzPts val="1350"/>
              <a:buNone/>
            </a:pPr>
            <a:endParaRPr sz="1850" dirty="0"/>
          </a:p>
        </p:txBody>
      </p:sp>
      <p:sp>
        <p:nvSpPr>
          <p:cNvPr id="952" name="Google Shape;952;g2b44e4428ef_0_31"/>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953" name="Google Shape;953;g2b44e4428ef_0_31"/>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GB"/>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5"/>
          <p:cNvSpPr txBox="1">
            <a:spLocks noGrp="1"/>
          </p:cNvSpPr>
          <p:nvPr>
            <p:ph type="title"/>
          </p:nvPr>
        </p:nvSpPr>
        <p:spPr>
          <a:xfrm>
            <a:off x="137338" y="268300"/>
            <a:ext cx="8437500" cy="6993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66666"/>
              <a:buFont typeface="Arial"/>
              <a:buNone/>
            </a:pPr>
            <a:r>
              <a:rPr lang="en-GB" sz="3000" dirty="0"/>
              <a:t>Examples can include</a:t>
            </a:r>
            <a:endParaRPr sz="3000" dirty="0"/>
          </a:p>
          <a:p>
            <a:pPr marL="0" lvl="0" indent="0" algn="l" rtl="0">
              <a:lnSpc>
                <a:spcPct val="100000"/>
              </a:lnSpc>
              <a:spcBef>
                <a:spcPts val="0"/>
              </a:spcBef>
              <a:spcAft>
                <a:spcPts val="0"/>
              </a:spcAft>
              <a:buClr>
                <a:schemeClr val="dk1"/>
              </a:buClr>
              <a:buSzPct val="66666"/>
              <a:buFont typeface="Arial"/>
              <a:buNone/>
            </a:pPr>
            <a:endParaRPr sz="3000" dirty="0"/>
          </a:p>
          <a:p>
            <a:pPr marL="0" lvl="0" indent="0" algn="l" rtl="0">
              <a:lnSpc>
                <a:spcPct val="100000"/>
              </a:lnSpc>
              <a:spcBef>
                <a:spcPts val="0"/>
              </a:spcBef>
              <a:spcAft>
                <a:spcPts val="0"/>
              </a:spcAft>
              <a:buClr>
                <a:schemeClr val="dk1"/>
              </a:buClr>
              <a:buSzPct val="66666"/>
              <a:buFont typeface="Arial"/>
              <a:buNone/>
            </a:pPr>
            <a:r>
              <a:rPr lang="en-GB" sz="3000" dirty="0"/>
              <a:t>Chemical hazards: Comply with Control of Chemicals Hazardous to Health (COSHH) regulations</a:t>
            </a:r>
            <a:endParaRPr sz="3000" dirty="0"/>
          </a:p>
          <a:p>
            <a:pPr marL="0" lvl="0" indent="0" algn="l" rtl="0">
              <a:lnSpc>
                <a:spcPct val="103703"/>
              </a:lnSpc>
              <a:spcBef>
                <a:spcPts val="0"/>
              </a:spcBef>
              <a:spcAft>
                <a:spcPts val="0"/>
              </a:spcAft>
              <a:buClr>
                <a:schemeClr val="accent2"/>
              </a:buClr>
              <a:buSzPct val="100000"/>
              <a:buFont typeface="Arial"/>
              <a:buNone/>
            </a:pPr>
            <a:r>
              <a:rPr lang="en-GB" sz="2700" dirty="0">
                <a:solidFill>
                  <a:schemeClr val="accent2"/>
                </a:solidFill>
              </a:rPr>
              <a:t>	Example: Acid</a:t>
            </a:r>
            <a:endParaRPr sz="2700" dirty="0">
              <a:solidFill>
                <a:schemeClr val="accent2"/>
              </a:solidFill>
            </a:endParaRPr>
          </a:p>
          <a:p>
            <a:pPr marL="0" lvl="0" indent="0" algn="l" rtl="0">
              <a:lnSpc>
                <a:spcPct val="103703"/>
              </a:lnSpc>
              <a:spcBef>
                <a:spcPts val="0"/>
              </a:spcBef>
              <a:spcAft>
                <a:spcPts val="0"/>
              </a:spcAft>
              <a:buClr>
                <a:schemeClr val="accent2"/>
              </a:buClr>
              <a:buSzPct val="100000"/>
              <a:buFont typeface="Arial"/>
              <a:buNone/>
            </a:pPr>
            <a:endParaRPr sz="2700" dirty="0">
              <a:solidFill>
                <a:schemeClr val="accent2"/>
              </a:solidFill>
            </a:endParaRPr>
          </a:p>
          <a:p>
            <a:pPr marL="0" lvl="0" indent="0" algn="l" rtl="0">
              <a:lnSpc>
                <a:spcPct val="103703"/>
              </a:lnSpc>
              <a:spcBef>
                <a:spcPts val="0"/>
              </a:spcBef>
              <a:spcAft>
                <a:spcPts val="0"/>
              </a:spcAft>
              <a:buClr>
                <a:schemeClr val="accent2"/>
              </a:buClr>
              <a:buSzPct val="94003"/>
              <a:buFont typeface="Arial"/>
              <a:buNone/>
            </a:pPr>
            <a:r>
              <a:rPr lang="en-GB" sz="2872" dirty="0">
                <a:solidFill>
                  <a:srgbClr val="E51C41"/>
                </a:solidFill>
              </a:rPr>
              <a:t>	Physical hazards: </a:t>
            </a:r>
            <a:r>
              <a:rPr lang="en-GB" sz="2872" b="0" dirty="0">
                <a:solidFill>
                  <a:srgbClr val="E51C41"/>
                </a:solidFill>
              </a:rPr>
              <a:t>Management of Health and 	Safety at Work Regulations 1999</a:t>
            </a:r>
            <a:endParaRPr sz="2872" b="0" dirty="0">
              <a:solidFill>
                <a:srgbClr val="E51C41"/>
              </a:solidFill>
            </a:endParaRPr>
          </a:p>
          <a:p>
            <a:pPr marL="0" lvl="0" indent="0" algn="l" rtl="0">
              <a:lnSpc>
                <a:spcPct val="103703"/>
              </a:lnSpc>
              <a:spcBef>
                <a:spcPts val="0"/>
              </a:spcBef>
              <a:spcAft>
                <a:spcPts val="0"/>
              </a:spcAft>
              <a:buClr>
                <a:schemeClr val="accent2"/>
              </a:buClr>
              <a:buSzPct val="94003"/>
              <a:buFont typeface="Arial"/>
              <a:buNone/>
            </a:pPr>
            <a:r>
              <a:rPr lang="en-GB" sz="2872" b="0" dirty="0">
                <a:solidFill>
                  <a:srgbClr val="E51C41"/>
                </a:solidFill>
              </a:rPr>
              <a:t>	</a:t>
            </a:r>
            <a:br>
              <a:rPr lang="en-GB" sz="2872" b="0" dirty="0">
                <a:solidFill>
                  <a:srgbClr val="E51C41"/>
                </a:solidFill>
              </a:rPr>
            </a:br>
            <a:r>
              <a:rPr lang="en-GB" sz="2872" b="0" dirty="0">
                <a:solidFill>
                  <a:srgbClr val="E51C41"/>
                </a:solidFill>
              </a:rPr>
              <a:t>	</a:t>
            </a:r>
            <a:r>
              <a:rPr lang="en-GB" sz="2650" dirty="0">
                <a:solidFill>
                  <a:srgbClr val="E51C41"/>
                </a:solidFill>
              </a:rPr>
              <a:t>Example: Water spill</a:t>
            </a:r>
            <a:endParaRPr sz="2650" dirty="0">
              <a:solidFill>
                <a:srgbClr val="E51C41"/>
              </a:solidFill>
            </a:endParaRPr>
          </a:p>
        </p:txBody>
      </p:sp>
      <p:sp>
        <p:nvSpPr>
          <p:cNvPr id="551" name="Google Shape;551;p5"/>
          <p:cNvSpPr txBox="1">
            <a:spLocks noGrp="1"/>
          </p:cNvSpPr>
          <p:nvPr>
            <p:ph type="body" idx="1"/>
          </p:nvPr>
        </p:nvSpPr>
        <p:spPr>
          <a:xfrm>
            <a:off x="4572000" y="4303638"/>
            <a:ext cx="3090900" cy="554100"/>
          </a:xfrm>
          <a:prstGeom prst="rect">
            <a:avLst/>
          </a:prstGeom>
          <a:noFill/>
          <a:ln>
            <a:noFill/>
          </a:ln>
        </p:spPr>
        <p:txBody>
          <a:bodyPr spcFirstLastPara="1" wrap="square" lIns="0" tIns="0" rIns="0" bIns="0" anchor="t" anchorCtr="0">
            <a:noAutofit/>
          </a:bodyPr>
          <a:lstStyle/>
          <a:p>
            <a:pPr marL="0" lvl="0" indent="0" algn="l" rtl="0">
              <a:lnSpc>
                <a:spcPct val="103703"/>
              </a:lnSpc>
              <a:spcBef>
                <a:spcPts val="540"/>
              </a:spcBef>
              <a:spcAft>
                <a:spcPts val="0"/>
              </a:spcAft>
              <a:buSzPts val="2700"/>
              <a:buNone/>
            </a:pPr>
            <a:r>
              <a:rPr lang="en-GB" sz="2400" dirty="0">
                <a:solidFill>
                  <a:srgbClr val="E51C41"/>
                </a:solidFill>
              </a:rPr>
              <a:t>Risk: </a:t>
            </a:r>
            <a:r>
              <a:rPr lang="en-GB" sz="2400" b="0" dirty="0">
                <a:solidFill>
                  <a:srgbClr val="E51C41"/>
                </a:solidFill>
              </a:rPr>
              <a:t>Can slip and fall</a:t>
            </a:r>
            <a:endParaRPr sz="2400" dirty="0">
              <a:solidFill>
                <a:srgbClr val="E51C41"/>
              </a:solidFill>
            </a:endParaRPr>
          </a:p>
        </p:txBody>
      </p:sp>
      <p:sp>
        <p:nvSpPr>
          <p:cNvPr id="554" name="Google Shape;554;p5"/>
          <p:cNvSpPr txBox="1"/>
          <p:nvPr/>
        </p:nvSpPr>
        <p:spPr>
          <a:xfrm>
            <a:off x="4454025" y="2118930"/>
            <a:ext cx="4689975" cy="667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GB" sz="2600" b="1" i="0" u="none" strike="noStrike" cap="none" dirty="0">
                <a:solidFill>
                  <a:srgbClr val="E51C41"/>
                </a:solidFill>
                <a:latin typeface="Arial"/>
                <a:ea typeface="Arial"/>
                <a:cs typeface="Arial"/>
                <a:sym typeface="Arial"/>
              </a:rPr>
              <a:t>Risk:</a:t>
            </a:r>
            <a:r>
              <a:rPr lang="en-GB" sz="2600" b="0" i="0" u="none" strike="noStrike" cap="none" dirty="0">
                <a:solidFill>
                  <a:srgbClr val="E51C41"/>
                </a:solidFill>
                <a:latin typeface="Arial"/>
                <a:ea typeface="Arial"/>
                <a:cs typeface="Arial"/>
                <a:sym typeface="Arial"/>
              </a:rPr>
              <a:t> Caustic, can cause burns</a:t>
            </a:r>
            <a:endParaRPr sz="2600" b="0" i="0" u="none" strike="noStrike" cap="none" dirty="0">
              <a:solidFill>
                <a:srgbClr val="E51C41"/>
              </a:solidFill>
              <a:latin typeface="Arial"/>
              <a:ea typeface="Arial"/>
              <a:cs typeface="Arial"/>
              <a:sym typeface="Arial"/>
            </a:endParaRPr>
          </a:p>
        </p:txBody>
      </p:sp>
      <p:sp>
        <p:nvSpPr>
          <p:cNvPr id="552" name="Google Shape;552;p5"/>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553" name="Google Shape;553;p5"/>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GB"/>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4A399FC-B888-532D-8427-A3189BEC3508}"/>
              </a:ext>
            </a:extLst>
          </p:cNvPr>
          <p:cNvSpPr>
            <a:spLocks noGrp="1"/>
          </p:cNvSpPr>
          <p:nvPr>
            <p:ph type="title"/>
          </p:nvPr>
        </p:nvSpPr>
        <p:spPr/>
        <p:txBody>
          <a:bodyPr>
            <a:normAutofit/>
          </a:bodyPr>
          <a:lstStyle/>
          <a:p>
            <a:r>
              <a:rPr lang="en-US" sz="2700" dirty="0"/>
              <a:t>Peer review</a:t>
            </a:r>
          </a:p>
        </p:txBody>
      </p:sp>
      <p:sp>
        <p:nvSpPr>
          <p:cNvPr id="2" name="Text Placeholder 1">
            <a:extLst>
              <a:ext uri="{FF2B5EF4-FFF2-40B4-BE49-F238E27FC236}">
                <a16:creationId xmlns:a16="http://schemas.microsoft.com/office/drawing/2014/main" id="{089FA6B3-AD47-9B35-4465-4C771083C4E4}"/>
              </a:ext>
            </a:extLst>
          </p:cNvPr>
          <p:cNvSpPr>
            <a:spLocks noGrp="1"/>
          </p:cNvSpPr>
          <p:nvPr>
            <p:ph type="body" idx="1"/>
          </p:nvPr>
        </p:nvSpPr>
        <p:spPr>
          <a:xfrm>
            <a:off x="233999" y="986400"/>
            <a:ext cx="8436513" cy="3458278"/>
          </a:xfrm>
        </p:spPr>
        <p:txBody>
          <a:bodyPr/>
          <a:lstStyle/>
          <a:p>
            <a:pPr indent="0"/>
            <a:r>
              <a:rPr lang="en-US" sz="2000" b="0" dirty="0"/>
              <a:t>Review another learner’s lab book against the GLP – Recording good data principles covered in lesson 3.</a:t>
            </a:r>
          </a:p>
        </p:txBody>
      </p:sp>
      <p:sp>
        <p:nvSpPr>
          <p:cNvPr id="8" name="Google Shape;952;g2b44e4428ef_0_31">
            <a:extLst>
              <a:ext uri="{FF2B5EF4-FFF2-40B4-BE49-F238E27FC236}">
                <a16:creationId xmlns:a16="http://schemas.microsoft.com/office/drawing/2014/main" id="{8DD1D6A7-88B4-8004-2513-F24FECE0ED24}"/>
              </a:ext>
            </a:extLst>
          </p:cNvPr>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6" name="Slide Number Placeholder 5">
            <a:extLst>
              <a:ext uri="{FF2B5EF4-FFF2-40B4-BE49-F238E27FC236}">
                <a16:creationId xmlns:a16="http://schemas.microsoft.com/office/drawing/2014/main" id="{F73EEDF2-DF1B-FAD4-F3B9-BEBAAC0C3C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50</a:t>
            </a:fld>
            <a:endParaRPr lang="en-GB"/>
          </a:p>
        </p:txBody>
      </p:sp>
    </p:spTree>
    <p:extLst>
      <p:ext uri="{BB962C8B-B14F-4D97-AF65-F5344CB8AC3E}">
        <p14:creationId xmlns:p14="http://schemas.microsoft.com/office/powerpoint/2010/main" val="2208584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4"/>
          <p:cNvSpPr txBox="1">
            <a:spLocks noGrp="1"/>
          </p:cNvSpPr>
          <p:nvPr>
            <p:ph type="ctrTitle"/>
          </p:nvPr>
        </p:nvSpPr>
        <p:spPr>
          <a:xfrm>
            <a:off x="2447280" y="1455480"/>
            <a:ext cx="6408600" cy="160230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9000"/>
              <a:buFont typeface="Arial"/>
              <a:buNone/>
            </a:pPr>
            <a:r>
              <a:rPr lang="en" sz="4100" dirty="0"/>
              <a:t>06</a:t>
            </a:r>
            <a:endParaRPr sz="4100" dirty="0"/>
          </a:p>
          <a:p>
            <a:pPr marL="0" lvl="0" indent="0" algn="l" rtl="0">
              <a:lnSpc>
                <a:spcPct val="100000"/>
              </a:lnSpc>
              <a:spcBef>
                <a:spcPts val="0"/>
              </a:spcBef>
              <a:spcAft>
                <a:spcPts val="0"/>
              </a:spcAft>
              <a:buClr>
                <a:schemeClr val="dk1"/>
              </a:buClr>
              <a:buSzPts val="9000"/>
              <a:buFont typeface="Arial"/>
              <a:buNone/>
            </a:pPr>
            <a:r>
              <a:rPr lang="en" sz="4100" dirty="0"/>
              <a:t>Analysis of citric acid </a:t>
            </a:r>
            <a:endParaRPr sz="4100" dirty="0"/>
          </a:p>
        </p:txBody>
      </p:sp>
      <p:sp>
        <p:nvSpPr>
          <p:cNvPr id="557" name="Google Shape;557;p74"/>
          <p:cNvSpPr txBox="1">
            <a:spLocks noGrp="1"/>
          </p:cNvSpPr>
          <p:nvPr>
            <p:ph type="subTitle" idx="1"/>
          </p:nvPr>
        </p:nvSpPr>
        <p:spPr>
          <a:xfrm>
            <a:off x="2343145" y="3213900"/>
            <a:ext cx="6410100" cy="160230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4865"/>
              <a:buNone/>
            </a:pPr>
            <a:r>
              <a:rPr lang="en" sz="2900"/>
              <a:t>Titrate a solution of citric acid using a standardardised solution of sodium hydroxide</a:t>
            </a:r>
            <a:endParaRPr sz="2900"/>
          </a:p>
        </p:txBody>
      </p:sp>
    </p:spTree>
    <p:extLst>
      <p:ext uri="{BB962C8B-B14F-4D97-AF65-F5344CB8AC3E}">
        <p14:creationId xmlns:p14="http://schemas.microsoft.com/office/powerpoint/2010/main" val="29313681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5"/>
          <p:cNvSpPr txBox="1">
            <a:spLocks noGrp="1"/>
          </p:cNvSpPr>
          <p:nvPr>
            <p:ph type="title"/>
          </p:nvPr>
        </p:nvSpPr>
        <p:spPr>
          <a:xfrm>
            <a:off x="428476" y="132038"/>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3000" dirty="0"/>
              <a:t>Starter. Risk assessment</a:t>
            </a:r>
            <a:endParaRPr sz="3800" dirty="0"/>
          </a:p>
        </p:txBody>
      </p:sp>
      <p:sp>
        <p:nvSpPr>
          <p:cNvPr id="564" name="Google Shape;564;p75"/>
          <p:cNvSpPr txBox="1">
            <a:spLocks noGrp="1"/>
          </p:cNvSpPr>
          <p:nvPr>
            <p:ph type="body" idx="1"/>
          </p:nvPr>
        </p:nvSpPr>
        <p:spPr>
          <a:xfrm>
            <a:off x="428476" y="481688"/>
            <a:ext cx="8662650" cy="3860541"/>
          </a:xfrm>
          <a:prstGeom prst="rect">
            <a:avLst/>
          </a:prstGeom>
          <a:noFill/>
          <a:ln>
            <a:noFill/>
          </a:ln>
        </p:spPr>
        <p:txBody>
          <a:bodyPr spcFirstLastPara="1" wrap="square" lIns="0" tIns="0" rIns="0" bIns="0" anchor="t" anchorCtr="0">
            <a:noAutofit/>
          </a:bodyPr>
          <a:lstStyle/>
          <a:p>
            <a:pPr marL="0" lvl="0" indent="0" algn="l" rtl="0">
              <a:lnSpc>
                <a:spcPct val="103703"/>
              </a:lnSpc>
              <a:spcBef>
                <a:spcPts val="0"/>
              </a:spcBef>
              <a:spcAft>
                <a:spcPts val="0"/>
              </a:spcAft>
              <a:buClr>
                <a:schemeClr val="dk1"/>
              </a:buClr>
              <a:buSzPts val="2700"/>
              <a:buNone/>
            </a:pPr>
            <a:r>
              <a:rPr lang="en" sz="2400" dirty="0">
                <a:latin typeface="Arial" panose="020B0604020202020204" pitchFamily="34" charset="0"/>
                <a:ea typeface="Calibri"/>
                <a:cs typeface="Arial" panose="020B0604020202020204" pitchFamily="34" charset="0"/>
                <a:sym typeface="Calibri"/>
              </a:rPr>
              <a:t>Task: Individually, answer:</a:t>
            </a:r>
            <a:endParaRPr sz="2400" dirty="0">
              <a:latin typeface="Arial" panose="020B0604020202020204" pitchFamily="34" charset="0"/>
              <a:ea typeface="Calibri"/>
              <a:cs typeface="Arial" panose="020B0604020202020204" pitchFamily="34" charset="0"/>
              <a:sym typeface="Calibri"/>
            </a:endParaRPr>
          </a:p>
          <a:p>
            <a:pPr marL="0" indent="0">
              <a:lnSpc>
                <a:spcPct val="100000"/>
              </a:lnSpc>
              <a:spcAft>
                <a:spcPts val="800"/>
              </a:spcAft>
            </a:pPr>
            <a:r>
              <a:rPr lang="en-GB" sz="1800" dirty="0">
                <a:effectLst/>
                <a:latin typeface="Arial" panose="020B0604020202020204" pitchFamily="34" charset="0"/>
                <a:ea typeface="Calibri" panose="020F0502020204030204" pitchFamily="34" charset="0"/>
              </a:rPr>
              <a:t>An acid-base titration is risk assessed. </a:t>
            </a:r>
            <a:r>
              <a:rPr lang="en-US" sz="1800" dirty="0">
                <a:effectLst/>
                <a:latin typeface="Arial" panose="020B0604020202020204" pitchFamily="34" charset="0"/>
                <a:ea typeface="Calibri" panose="020F0502020204030204" pitchFamily="34" charset="0"/>
              </a:rPr>
              <a:t>The RA determines that the calculated level for 4moldm</a:t>
            </a:r>
            <a:r>
              <a:rPr lang="en-US" sz="1800" baseline="30000" dirty="0">
                <a:effectLst/>
                <a:latin typeface="Arial" panose="020B0604020202020204" pitchFamily="34" charset="0"/>
                <a:ea typeface="Calibri" panose="020F0502020204030204" pitchFamily="34" charset="0"/>
              </a:rPr>
              <a:t>-3</a:t>
            </a:r>
            <a:r>
              <a:rPr lang="en-US" sz="1800" dirty="0">
                <a:effectLst/>
                <a:latin typeface="Arial" panose="020B0604020202020204" pitchFamily="34" charset="0"/>
                <a:ea typeface="Calibri" panose="020F0502020204030204" pitchFamily="34" charset="0"/>
              </a:rPr>
              <a:t> </a:t>
            </a:r>
            <a:r>
              <a:rPr lang="en-US" sz="1800" dirty="0" err="1">
                <a:effectLst/>
                <a:latin typeface="Arial" panose="020B0604020202020204" pitchFamily="34" charset="0"/>
                <a:ea typeface="Calibri" panose="020F0502020204030204" pitchFamily="34" charset="0"/>
              </a:rPr>
              <a:t>sulphuric</a:t>
            </a:r>
            <a:r>
              <a:rPr lang="en-US" sz="1800" dirty="0">
                <a:effectLst/>
                <a:latin typeface="Arial" panose="020B0604020202020204" pitchFamily="34" charset="0"/>
                <a:ea typeface="Calibri" panose="020F0502020204030204" pitchFamily="34" charset="0"/>
              </a:rPr>
              <a:t> acid is 9 (likelihood = 3 x severity = 3).</a:t>
            </a:r>
            <a:endParaRPr lang="en-GB" sz="1800" dirty="0">
              <a:effectLst/>
              <a:latin typeface="Arial" panose="020B0604020202020204" pitchFamily="34" charset="0"/>
              <a:ea typeface="Arial" panose="020B0604020202020204" pitchFamily="34" charset="0"/>
            </a:endParaRPr>
          </a:p>
          <a:p>
            <a:pPr marL="342900" lvl="0" indent="-342900">
              <a:lnSpc>
                <a:spcPct val="100000"/>
              </a:lnSpc>
              <a:buSzPct val="100000"/>
              <a:buFont typeface="+mj-lt"/>
              <a:buAutoNum type="arabicPeriod"/>
            </a:pPr>
            <a:r>
              <a:rPr lang="en-GB" sz="1800" dirty="0">
                <a:effectLst/>
                <a:latin typeface="Arial" panose="020B0604020202020204" pitchFamily="34" charset="0"/>
                <a:ea typeface="Calibri" panose="020F0502020204030204" pitchFamily="34" charset="0"/>
              </a:rPr>
              <a:t>Identify two ways that the analyst can reduce the risk level to an acceptable level.</a:t>
            </a:r>
            <a:endParaRPr lang="en-GB" sz="1800" dirty="0">
              <a:effectLst/>
              <a:latin typeface="Arial" panose="020B0604020202020204" pitchFamily="34" charset="0"/>
              <a:ea typeface="Arial" panose="020B0604020202020204" pitchFamily="34" charset="0"/>
            </a:endParaRPr>
          </a:p>
          <a:p>
            <a:pPr marL="252000" indent="0">
              <a:lnSpc>
                <a:spcPct val="100000"/>
              </a:lnSpc>
            </a:pPr>
            <a:r>
              <a:rPr lang="en-US" sz="1800" dirty="0">
                <a:solidFill>
                  <a:srgbClr val="FF0000"/>
                </a:solidFill>
                <a:effectLst/>
                <a:latin typeface="Arial" panose="020B0604020202020204" pitchFamily="34" charset="0"/>
                <a:ea typeface="Calibri" panose="020F0502020204030204" pitchFamily="34" charset="0"/>
              </a:rPr>
              <a:t>The concentration of </a:t>
            </a:r>
            <a:r>
              <a:rPr lang="en-US" sz="1800" dirty="0" err="1">
                <a:solidFill>
                  <a:srgbClr val="FF0000"/>
                </a:solidFill>
                <a:effectLst/>
                <a:latin typeface="Arial" panose="020B0604020202020204" pitchFamily="34" charset="0"/>
                <a:ea typeface="Calibri" panose="020F0502020204030204" pitchFamily="34" charset="0"/>
              </a:rPr>
              <a:t>sulphuric</a:t>
            </a:r>
            <a:r>
              <a:rPr lang="en-US" sz="1800" dirty="0">
                <a:solidFill>
                  <a:srgbClr val="FF0000"/>
                </a:solidFill>
                <a:effectLst/>
                <a:latin typeface="Arial" panose="020B0604020202020204" pitchFamily="34" charset="0"/>
                <a:ea typeface="Calibri" panose="020F0502020204030204" pitchFamily="34" charset="0"/>
              </a:rPr>
              <a:t> acid can be reduced to 1 moldm-3 (reduce   severity). </a:t>
            </a:r>
          </a:p>
          <a:p>
            <a:pPr marL="252000" indent="0">
              <a:lnSpc>
                <a:spcPct val="100000"/>
              </a:lnSpc>
            </a:pPr>
            <a:r>
              <a:rPr lang="en-GB" sz="1800" dirty="0">
                <a:solidFill>
                  <a:srgbClr val="FF0000"/>
                </a:solidFill>
                <a:effectLst/>
                <a:latin typeface="Arial" panose="020B0604020202020204" pitchFamily="34" charset="0"/>
                <a:ea typeface="Arial" panose="020B0604020202020204" pitchFamily="34" charset="0"/>
              </a:rPr>
              <a:t>Appropriate PPE can be detailed, e.g. black nitrile gloves.</a:t>
            </a:r>
          </a:p>
          <a:p>
            <a:pPr marL="457200">
              <a:lnSpc>
                <a:spcPct val="100000"/>
              </a:lnSpc>
            </a:pPr>
            <a:r>
              <a:rPr lang="en-GB" sz="1800" dirty="0">
                <a:solidFill>
                  <a:srgbClr val="FF0000"/>
                </a:solidFill>
                <a:latin typeface="Arial" panose="020B0604020202020204" pitchFamily="34" charset="0"/>
                <a:ea typeface="Arial" panose="020B0604020202020204" pitchFamily="34" charset="0"/>
              </a:rPr>
              <a:t>The titration can be automated to reduce exposure.</a:t>
            </a:r>
          </a:p>
          <a:p>
            <a:pPr marL="457200">
              <a:lnSpc>
                <a:spcPct val="100000"/>
              </a:lnSpc>
            </a:pPr>
            <a:r>
              <a:rPr lang="en-GB" sz="1800" dirty="0">
                <a:solidFill>
                  <a:srgbClr val="FF0000"/>
                </a:solidFill>
                <a:latin typeface="Arial" panose="020B0604020202020204" pitchFamily="34" charset="0"/>
                <a:ea typeface="Arial" panose="020B0604020202020204" pitchFamily="34" charset="0"/>
              </a:rPr>
              <a:t>Acid can be handled in a controlled environment (fume hood or glove box).</a:t>
            </a:r>
            <a:endParaRPr lang="en-GB" sz="1800" dirty="0">
              <a:solidFill>
                <a:srgbClr val="FF0000"/>
              </a:solidFill>
              <a:effectLst/>
              <a:latin typeface="Arial" panose="020B0604020202020204" pitchFamily="34" charset="0"/>
              <a:ea typeface="Arial" panose="020B0604020202020204" pitchFamily="34" charset="0"/>
            </a:endParaRPr>
          </a:p>
          <a:p>
            <a:pPr marL="457200">
              <a:lnSpc>
                <a:spcPct val="100000"/>
              </a:lnSpc>
            </a:pPr>
            <a:endParaRPr lang="en-GB" sz="1800" dirty="0">
              <a:effectLst/>
              <a:latin typeface="Arial" panose="020B0604020202020204" pitchFamily="34" charset="0"/>
              <a:ea typeface="Arial" panose="020B0604020202020204" pitchFamily="34" charset="0"/>
            </a:endParaRPr>
          </a:p>
          <a:p>
            <a:pPr marL="342900" lvl="0" indent="-342900">
              <a:lnSpc>
                <a:spcPct val="100000"/>
              </a:lnSpc>
              <a:spcAft>
                <a:spcPts val="800"/>
              </a:spcAft>
              <a:buSzPct val="100000"/>
              <a:buFont typeface="+mj-lt"/>
              <a:buAutoNum type="arabicPeriod" startAt="2"/>
            </a:pPr>
            <a:r>
              <a:rPr lang="en-GB" sz="1800" dirty="0">
                <a:effectLst/>
                <a:latin typeface="Arial" panose="020B0604020202020204" pitchFamily="34" charset="0"/>
                <a:ea typeface="Calibri" panose="020F0502020204030204" pitchFamily="34" charset="0"/>
              </a:rPr>
              <a:t>Why must the RA be reviewed every year?</a:t>
            </a:r>
            <a:endParaRPr lang="en-GB" sz="1800" dirty="0">
              <a:latin typeface="Arial" panose="020B0604020202020204" pitchFamily="34" charset="0"/>
              <a:ea typeface="Calibri" panose="020F0502020204030204" pitchFamily="34" charset="0"/>
            </a:endParaRPr>
          </a:p>
          <a:p>
            <a:pPr marL="0" lvl="0" indent="0">
              <a:lnSpc>
                <a:spcPct val="100000"/>
              </a:lnSpc>
            </a:pPr>
            <a:r>
              <a:rPr lang="en-GB" sz="1800" dirty="0">
                <a:solidFill>
                  <a:srgbClr val="FF0000"/>
                </a:solidFill>
                <a:latin typeface="Arial" panose="020B0604020202020204" pitchFamily="34" charset="0"/>
              </a:rPr>
              <a:t>   Changes in the SDS of any reagent.</a:t>
            </a:r>
          </a:p>
          <a:p>
            <a:pPr marL="0" lvl="0" indent="0">
              <a:lnSpc>
                <a:spcPct val="100000"/>
              </a:lnSpc>
            </a:pPr>
            <a:r>
              <a:rPr lang="en-GB" sz="1800" dirty="0">
                <a:solidFill>
                  <a:srgbClr val="FF0000"/>
                </a:solidFill>
                <a:latin typeface="Arial" panose="020B0604020202020204" pitchFamily="34" charset="0"/>
              </a:rPr>
              <a:t>   Changes to equipment.</a:t>
            </a:r>
            <a:endParaRPr sz="2400" dirty="0">
              <a:solidFill>
                <a:srgbClr val="FF0000"/>
              </a:solidFill>
            </a:endParaRPr>
          </a:p>
          <a:p>
            <a:pPr marL="0" lvl="0" indent="0" algn="l" rtl="0">
              <a:lnSpc>
                <a:spcPct val="100000"/>
              </a:lnSpc>
              <a:spcBef>
                <a:spcPts val="0"/>
              </a:spcBef>
              <a:spcAft>
                <a:spcPts val="0"/>
              </a:spcAft>
              <a:buNone/>
            </a:pPr>
            <a:r>
              <a:rPr lang="en-GB" sz="2400" dirty="0">
                <a:solidFill>
                  <a:srgbClr val="FF0000"/>
                </a:solidFill>
              </a:rPr>
              <a:t>  </a:t>
            </a:r>
            <a:r>
              <a:rPr lang="en-GB" sz="1800" dirty="0">
                <a:solidFill>
                  <a:srgbClr val="FF0000"/>
                </a:solidFill>
              </a:rPr>
              <a:t>Changes to legislation.</a:t>
            </a:r>
            <a:endParaRPr sz="1800" dirty="0">
              <a:solidFill>
                <a:srgbClr val="FF0000"/>
              </a:solidFill>
            </a:endParaRPr>
          </a:p>
          <a:p>
            <a:pPr marL="0" lvl="0" indent="0" algn="l" rtl="0">
              <a:lnSpc>
                <a:spcPct val="103703"/>
              </a:lnSpc>
              <a:spcBef>
                <a:spcPts val="0"/>
              </a:spcBef>
              <a:spcAft>
                <a:spcPts val="0"/>
              </a:spcAft>
              <a:buNone/>
            </a:pPr>
            <a:endParaRPr sz="2400" dirty="0"/>
          </a:p>
          <a:p>
            <a:pPr marL="457200" lvl="0" indent="0" algn="l" rtl="0">
              <a:lnSpc>
                <a:spcPct val="103703"/>
              </a:lnSpc>
              <a:spcBef>
                <a:spcPts val="0"/>
              </a:spcBef>
              <a:spcAft>
                <a:spcPts val="0"/>
              </a:spcAft>
              <a:buSzPts val="2700"/>
              <a:buNone/>
            </a:pPr>
            <a:endParaRPr sz="2400" dirty="0">
              <a:solidFill>
                <a:schemeClr val="accent1"/>
              </a:solidFill>
            </a:endParaRPr>
          </a:p>
        </p:txBody>
      </p:sp>
      <p:sp>
        <p:nvSpPr>
          <p:cNvPr id="565" name="Google Shape;565;p75"/>
          <p:cNvSpPr txBox="1">
            <a:spLocks noGrp="1"/>
          </p:cNvSpPr>
          <p:nvPr>
            <p:ph type="ftr" idx="11"/>
          </p:nvPr>
        </p:nvSpPr>
        <p:spPr>
          <a:xfrm>
            <a:off x="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Education and Training Foundation</a:t>
            </a:r>
            <a:endParaRPr dirty="0"/>
          </a:p>
        </p:txBody>
      </p:sp>
      <p:sp>
        <p:nvSpPr>
          <p:cNvPr id="566" name="Google Shape;566;p75"/>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52</a:t>
            </a:fld>
            <a:endParaRPr/>
          </a:p>
        </p:txBody>
      </p:sp>
    </p:spTree>
    <p:extLst>
      <p:ext uri="{BB962C8B-B14F-4D97-AF65-F5344CB8AC3E}">
        <p14:creationId xmlns:p14="http://schemas.microsoft.com/office/powerpoint/2010/main" val="575453278"/>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4">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64">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6"/>
          <p:cNvSpPr txBox="1">
            <a:spLocks noGrp="1"/>
          </p:cNvSpPr>
          <p:nvPr>
            <p:ph type="title"/>
          </p:nvPr>
        </p:nvSpPr>
        <p:spPr>
          <a:xfrm>
            <a:off x="137351" y="268300"/>
            <a:ext cx="8878200" cy="6993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66666"/>
              <a:buFont typeface="Arial"/>
              <a:buNone/>
            </a:pPr>
            <a:r>
              <a:rPr lang="en" sz="3000" dirty="0"/>
              <a:t>Quantitative analysis of citric acid</a:t>
            </a:r>
            <a:endParaRPr sz="3000" dirty="0"/>
          </a:p>
          <a:p>
            <a:pPr marL="0" lvl="0" indent="0" algn="l" rtl="0">
              <a:lnSpc>
                <a:spcPct val="100000"/>
              </a:lnSpc>
              <a:spcBef>
                <a:spcPts val="0"/>
              </a:spcBef>
              <a:spcAft>
                <a:spcPts val="0"/>
              </a:spcAft>
              <a:buClr>
                <a:schemeClr val="dk1"/>
              </a:buClr>
              <a:buSzPct val="69230"/>
              <a:buFont typeface="Arial"/>
              <a:buNone/>
            </a:pPr>
            <a:r>
              <a:rPr lang="en" sz="2888" b="0" dirty="0"/>
              <a:t>Task (individual): To determine the acid concentration using standard sodium hydroxide.</a:t>
            </a:r>
            <a:endParaRPr sz="2888" b="0" dirty="0"/>
          </a:p>
          <a:p>
            <a:pPr marL="457200" lvl="0" indent="-374650" algn="l" rtl="0">
              <a:spcBef>
                <a:spcPts val="0"/>
              </a:spcBef>
              <a:spcAft>
                <a:spcPts val="0"/>
              </a:spcAft>
              <a:buSzPct val="100000"/>
              <a:buAutoNum type="arabicPeriod"/>
            </a:pPr>
            <a:r>
              <a:rPr lang="en" sz="2200" b="0" dirty="0"/>
              <a:t>Collect SOP, RA and find SDS online.</a:t>
            </a:r>
            <a:br>
              <a:rPr lang="en" sz="2200" b="0" dirty="0"/>
            </a:br>
            <a:r>
              <a:rPr lang="en" sz="2200" b="0" dirty="0"/>
              <a:t> a. Check the RA and add any additional hazards and control measures.</a:t>
            </a:r>
            <a:br>
              <a:rPr lang="en" sz="2200" b="0" dirty="0"/>
            </a:br>
            <a:r>
              <a:rPr lang="en" sz="2200" b="0" dirty="0"/>
              <a:t> </a:t>
            </a:r>
            <a:r>
              <a:rPr lang="en-GB" sz="2200" b="0" dirty="0"/>
              <a:t>b</a:t>
            </a:r>
            <a:r>
              <a:rPr lang="en" sz="2200" b="0" dirty="0"/>
              <a:t>. Get these authorised by your teacher before starting titration.</a:t>
            </a:r>
            <a:endParaRPr sz="2200" b="0" dirty="0"/>
          </a:p>
          <a:p>
            <a:pPr marL="457200" lvl="0" indent="-374650" algn="l" rtl="0">
              <a:spcBef>
                <a:spcPts val="0"/>
              </a:spcBef>
              <a:spcAft>
                <a:spcPts val="0"/>
              </a:spcAft>
              <a:buSzPct val="100000"/>
              <a:buAutoNum type="arabicPeriod"/>
            </a:pPr>
            <a:r>
              <a:rPr lang="en" sz="2200" b="0" dirty="0"/>
              <a:t>Record method, results table and safety information in your book with date.</a:t>
            </a:r>
            <a:endParaRPr sz="2200" b="0" dirty="0"/>
          </a:p>
          <a:p>
            <a:pPr marL="457200" lvl="0" indent="-374650" algn="l" rtl="0">
              <a:spcBef>
                <a:spcPts val="0"/>
              </a:spcBef>
              <a:spcAft>
                <a:spcPts val="0"/>
              </a:spcAft>
              <a:buSzPct val="100000"/>
              <a:buAutoNum type="arabicPeriod"/>
            </a:pPr>
            <a:r>
              <a:rPr lang="en" sz="2200" b="0" dirty="0"/>
              <a:t>Follow the SOP to determine concordant data in your titration.</a:t>
            </a:r>
            <a:endParaRPr sz="2200" b="0" dirty="0"/>
          </a:p>
          <a:p>
            <a:pPr marL="914400" lvl="1" indent="-374650" algn="l" rtl="0">
              <a:spcBef>
                <a:spcPts val="0"/>
              </a:spcBef>
              <a:spcAft>
                <a:spcPts val="0"/>
              </a:spcAft>
              <a:buClr>
                <a:schemeClr val="dk1"/>
              </a:buClr>
              <a:buSzPct val="100000"/>
              <a:buAutoNum type="alphaLcPeriod"/>
            </a:pPr>
            <a:r>
              <a:rPr lang="en" sz="2200" dirty="0"/>
              <a:t>Dilute your citric acid solution.</a:t>
            </a:r>
            <a:endParaRPr sz="2200" dirty="0"/>
          </a:p>
          <a:p>
            <a:pPr marL="914400" lvl="1" indent="-374650" algn="l" rtl="0">
              <a:spcBef>
                <a:spcPts val="0"/>
              </a:spcBef>
              <a:spcAft>
                <a:spcPts val="0"/>
              </a:spcAft>
              <a:buClr>
                <a:schemeClr val="dk1"/>
              </a:buClr>
              <a:buSzPct val="100000"/>
              <a:buAutoNum type="alphaLcPeriod"/>
            </a:pPr>
            <a:r>
              <a:rPr lang="en" sz="2200" dirty="0"/>
              <a:t>Clean and assemble glassware to determine titre volume.</a:t>
            </a:r>
            <a:endParaRPr sz="2200" dirty="0"/>
          </a:p>
          <a:p>
            <a:pPr marL="457200" lvl="0" indent="-374650" algn="l" rtl="0">
              <a:spcBef>
                <a:spcPts val="0"/>
              </a:spcBef>
              <a:spcAft>
                <a:spcPts val="0"/>
              </a:spcAft>
              <a:buSzPct val="100000"/>
              <a:buAutoNum type="arabicPeriod"/>
            </a:pPr>
            <a:r>
              <a:rPr lang="en" sz="2200" b="0" dirty="0"/>
              <a:t>Use your concordant data to determine the concentration of the acid.</a:t>
            </a:r>
            <a:endParaRPr sz="2200" b="0" dirty="0"/>
          </a:p>
        </p:txBody>
      </p:sp>
      <p:sp>
        <p:nvSpPr>
          <p:cNvPr id="574" name="Google Shape;574;p76"/>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575" name="Google Shape;575;p76"/>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
              <a:t>53</a:t>
            </a:fld>
            <a:endParaRPr/>
          </a:p>
        </p:txBody>
      </p:sp>
    </p:spTree>
    <p:extLst>
      <p:ext uri="{BB962C8B-B14F-4D97-AF65-F5344CB8AC3E}">
        <p14:creationId xmlns:p14="http://schemas.microsoft.com/office/powerpoint/2010/main" val="41874441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78"/>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2700" b="0"/>
              <a:t>Calculate the concentration of an acid</a:t>
            </a:r>
            <a:endParaRPr sz="3400" b="0"/>
          </a:p>
        </p:txBody>
      </p:sp>
      <p:sp>
        <p:nvSpPr>
          <p:cNvPr id="591" name="Google Shape;591;p78"/>
          <p:cNvSpPr txBox="1">
            <a:spLocks noGrp="1"/>
          </p:cNvSpPr>
          <p:nvPr>
            <p:ph type="body" idx="3"/>
          </p:nvPr>
        </p:nvSpPr>
        <p:spPr>
          <a:xfrm>
            <a:off x="232950" y="747625"/>
            <a:ext cx="8437500" cy="17619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Clr>
                <a:schemeClr val="dk1"/>
              </a:buClr>
              <a:buSzPts val="1300"/>
              <a:buNone/>
            </a:pPr>
            <a:r>
              <a:rPr lang="en" sz="1850" b="0" dirty="0"/>
              <a:t>The titrated solution has an unknown concentration but known volume (usually 25.00cm</a:t>
            </a:r>
            <a:r>
              <a:rPr lang="en" sz="1850" b="0" baseline="30000" dirty="0"/>
              <a:t>3</a:t>
            </a:r>
            <a:r>
              <a:rPr lang="en" sz="1850" b="0" dirty="0"/>
              <a:t>). Since the standard has a known concentration, the titre volume can be used to calculate the unknown concentration.</a:t>
            </a:r>
            <a:endParaRPr sz="1850" b="0" dirty="0"/>
          </a:p>
          <a:p>
            <a:pPr marL="0" lvl="0" indent="0" algn="l" rtl="0">
              <a:lnSpc>
                <a:spcPct val="123076"/>
              </a:lnSpc>
              <a:spcBef>
                <a:spcPts val="0"/>
              </a:spcBef>
              <a:spcAft>
                <a:spcPts val="0"/>
              </a:spcAft>
              <a:buClr>
                <a:schemeClr val="dk1"/>
              </a:buClr>
              <a:buSzPts val="1300"/>
              <a:buNone/>
            </a:pPr>
            <a:endParaRPr sz="1850" b="0" dirty="0"/>
          </a:p>
          <a:p>
            <a:pPr marL="0" lvl="0" indent="0" algn="l" rtl="0">
              <a:lnSpc>
                <a:spcPct val="123076"/>
              </a:lnSpc>
              <a:spcBef>
                <a:spcPts val="0"/>
              </a:spcBef>
              <a:spcAft>
                <a:spcPts val="0"/>
              </a:spcAft>
              <a:buClr>
                <a:schemeClr val="dk1"/>
              </a:buClr>
              <a:buSzPts val="1300"/>
              <a:buNone/>
            </a:pPr>
            <a:r>
              <a:rPr lang="en" sz="1850" b="0" dirty="0"/>
              <a:t>Use a five-step process (based on your four-step calculation from lesson 3) to:</a:t>
            </a:r>
            <a:endParaRPr sz="1850" b="0" dirty="0"/>
          </a:p>
          <a:p>
            <a:pPr marL="457200" lvl="0" indent="-346075" algn="l" rtl="0">
              <a:lnSpc>
                <a:spcPct val="123076"/>
              </a:lnSpc>
              <a:spcBef>
                <a:spcPts val="260"/>
              </a:spcBef>
              <a:spcAft>
                <a:spcPts val="0"/>
              </a:spcAft>
              <a:buSzPts val="1850"/>
              <a:buAutoNum type="arabicPeriod"/>
            </a:pPr>
            <a:r>
              <a:rPr lang="en" sz="1850" b="0" dirty="0"/>
              <a:t>calculate n for the standard solution (known)</a:t>
            </a:r>
            <a:endParaRPr sz="1850" b="0" dirty="0"/>
          </a:p>
          <a:p>
            <a:pPr marL="457200" lvl="0" indent="-346075" algn="l" rtl="0">
              <a:lnSpc>
                <a:spcPct val="123076"/>
              </a:lnSpc>
              <a:spcBef>
                <a:spcPts val="260"/>
              </a:spcBef>
              <a:spcAft>
                <a:spcPts val="0"/>
              </a:spcAft>
              <a:buSzPts val="1850"/>
              <a:buAutoNum type="arabicPeriod"/>
            </a:pPr>
            <a:r>
              <a:rPr lang="en" sz="1850" b="0" dirty="0"/>
              <a:t>write your balanced equation</a:t>
            </a:r>
            <a:endParaRPr sz="1850" b="0" dirty="0"/>
          </a:p>
          <a:p>
            <a:pPr marL="457200" lvl="0" indent="-346075" algn="l" rtl="0">
              <a:lnSpc>
                <a:spcPct val="123076"/>
              </a:lnSpc>
              <a:spcBef>
                <a:spcPts val="0"/>
              </a:spcBef>
              <a:spcAft>
                <a:spcPts val="0"/>
              </a:spcAft>
              <a:buSzPts val="1850"/>
              <a:buAutoNum type="arabicPeriod"/>
            </a:pPr>
            <a:r>
              <a:rPr lang="en" sz="1850" b="0" dirty="0"/>
              <a:t>use the stoichiometric ratio to work out the moles of unknown solution required to completely neutralise the standard (equivalence point)</a:t>
            </a:r>
            <a:endParaRPr sz="1850" b="0" dirty="0"/>
          </a:p>
          <a:p>
            <a:pPr marL="457200" lvl="0" indent="-346075" algn="l" rtl="0">
              <a:lnSpc>
                <a:spcPct val="123076"/>
              </a:lnSpc>
              <a:spcBef>
                <a:spcPts val="0"/>
              </a:spcBef>
              <a:spcAft>
                <a:spcPts val="0"/>
              </a:spcAft>
              <a:buSzPts val="1850"/>
              <a:buAutoNum type="arabicPeriod"/>
            </a:pPr>
            <a:r>
              <a:rPr lang="en" sz="1850" b="0" dirty="0"/>
              <a:t>calculate the concentration of the unknown solution</a:t>
            </a:r>
            <a:endParaRPr sz="1850" b="0" dirty="0"/>
          </a:p>
          <a:p>
            <a:pPr marL="457200" lvl="0" indent="-346075" algn="l" rtl="0">
              <a:lnSpc>
                <a:spcPct val="123076"/>
              </a:lnSpc>
              <a:spcBef>
                <a:spcPts val="0"/>
              </a:spcBef>
              <a:spcAft>
                <a:spcPts val="0"/>
              </a:spcAft>
              <a:buSzPts val="1850"/>
              <a:buAutoNum type="arabicPeriod"/>
            </a:pPr>
            <a:r>
              <a:rPr lang="en" sz="1850" b="0" dirty="0"/>
              <a:t>calculate the concentration of the undiluted unknown solution.</a:t>
            </a:r>
            <a:endParaRPr sz="1850" b="0" dirty="0"/>
          </a:p>
          <a:p>
            <a:pPr marL="0" lvl="0" indent="0" algn="l" rtl="0">
              <a:lnSpc>
                <a:spcPct val="118518"/>
              </a:lnSpc>
              <a:spcBef>
                <a:spcPts val="270"/>
              </a:spcBef>
              <a:spcAft>
                <a:spcPts val="0"/>
              </a:spcAft>
              <a:buClr>
                <a:schemeClr val="dk1"/>
              </a:buClr>
              <a:buSzPts val="1350"/>
              <a:buNone/>
            </a:pPr>
            <a:endParaRPr sz="1850" dirty="0"/>
          </a:p>
        </p:txBody>
      </p:sp>
      <p:sp>
        <p:nvSpPr>
          <p:cNvPr id="592" name="Google Shape;592;p78"/>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593" name="Google Shape;593;p78"/>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54</a:t>
            </a:fld>
            <a:endParaRPr/>
          </a:p>
        </p:txBody>
      </p:sp>
    </p:spTree>
    <p:extLst>
      <p:ext uri="{BB962C8B-B14F-4D97-AF65-F5344CB8AC3E}">
        <p14:creationId xmlns:p14="http://schemas.microsoft.com/office/powerpoint/2010/main" val="40277900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9"/>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2700"/>
              <a:t>Plenary </a:t>
            </a:r>
            <a:endParaRPr sz="3400"/>
          </a:p>
        </p:txBody>
      </p:sp>
      <p:sp>
        <p:nvSpPr>
          <p:cNvPr id="600" name="Google Shape;600;p79"/>
          <p:cNvSpPr txBox="1">
            <a:spLocks noGrp="1"/>
          </p:cNvSpPr>
          <p:nvPr>
            <p:ph type="body" idx="3"/>
          </p:nvPr>
        </p:nvSpPr>
        <p:spPr>
          <a:xfrm>
            <a:off x="148856" y="747625"/>
            <a:ext cx="8762194" cy="17619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None/>
            </a:pPr>
            <a:r>
              <a:rPr lang="en-US" sz="1850" b="0" dirty="0"/>
              <a:t>Exam-style questions: Complete these individually.</a:t>
            </a:r>
            <a:endParaRPr lang="en-GB" sz="1850" b="0" dirty="0"/>
          </a:p>
          <a:p>
            <a:pPr marL="0" indent="0"/>
            <a:r>
              <a:rPr lang="en-GB" sz="1800" b="0" dirty="0">
                <a:effectLst/>
                <a:latin typeface="Arial" panose="020B0604020202020204" pitchFamily="34" charset="0"/>
                <a:ea typeface="Arial" panose="020B0604020202020204" pitchFamily="34" charset="0"/>
              </a:rPr>
              <a:t>Ammonia solution acts as a weak base. An analyst carries out a titration to determine the concentration of ammonia in cleaning fluid.</a:t>
            </a:r>
          </a:p>
          <a:p>
            <a:r>
              <a:rPr lang="en-GB" sz="1800" b="0" dirty="0">
                <a:effectLst/>
                <a:latin typeface="Arial" panose="020B0604020202020204" pitchFamily="34" charset="0"/>
                <a:ea typeface="Arial" panose="020B0604020202020204" pitchFamily="34" charset="0"/>
              </a:rPr>
              <a:t>1. Outline the steps of the acid-base titration that would determine the concentration of ammonia [4 marks].</a:t>
            </a:r>
          </a:p>
          <a:p>
            <a:r>
              <a:rPr lang="en-GB" sz="1400" b="0" dirty="0" err="1">
                <a:solidFill>
                  <a:srgbClr val="FF0000"/>
                </a:solidFill>
                <a:effectLst/>
                <a:latin typeface="Arial" panose="020B0604020202020204" pitchFamily="34" charset="0"/>
                <a:ea typeface="Arial" panose="020B0604020202020204" pitchFamily="34" charset="0"/>
              </a:rPr>
              <a:t>i</a:t>
            </a:r>
            <a:r>
              <a:rPr lang="en-GB" sz="1400" b="0" dirty="0">
                <a:solidFill>
                  <a:srgbClr val="FF0000"/>
                </a:solidFill>
                <a:effectLst/>
                <a:latin typeface="Arial" panose="020B0604020202020204" pitchFamily="34" charset="0"/>
                <a:ea typeface="Arial" panose="020B0604020202020204" pitchFamily="34" charset="0"/>
              </a:rPr>
              <a:t>. Clean glassware with distilled water and solution (distilled water only for conical flask).</a:t>
            </a:r>
          </a:p>
          <a:p>
            <a:r>
              <a:rPr lang="en-GB" sz="1400" b="0" dirty="0">
                <a:solidFill>
                  <a:srgbClr val="FF0000"/>
                </a:solidFill>
                <a:latin typeface="Arial" panose="020B0604020202020204" pitchFamily="34" charset="0"/>
                <a:ea typeface="Arial" panose="020B0604020202020204" pitchFamily="34" charset="0"/>
              </a:rPr>
              <a:t>ii. Pipette 25.00cm</a:t>
            </a:r>
            <a:r>
              <a:rPr lang="en-GB" sz="1400" b="0" baseline="30000" dirty="0">
                <a:solidFill>
                  <a:srgbClr val="FF0000"/>
                </a:solidFill>
                <a:latin typeface="Arial" panose="020B0604020202020204" pitchFamily="34" charset="0"/>
                <a:ea typeface="Arial" panose="020B0604020202020204" pitchFamily="34" charset="0"/>
              </a:rPr>
              <a:t>3</a:t>
            </a:r>
            <a:r>
              <a:rPr lang="en-GB" sz="1400" b="0" dirty="0">
                <a:solidFill>
                  <a:srgbClr val="FF0000"/>
                </a:solidFill>
                <a:latin typeface="Arial" panose="020B0604020202020204" pitchFamily="34" charset="0"/>
                <a:ea typeface="Arial" panose="020B0604020202020204" pitchFamily="34" charset="0"/>
              </a:rPr>
              <a:t> ammonia into a conical flask and add 3 drops of appropriate indicator (e.g. methyl orange).</a:t>
            </a:r>
          </a:p>
          <a:p>
            <a:r>
              <a:rPr lang="en-GB" sz="1400" b="0" dirty="0">
                <a:solidFill>
                  <a:srgbClr val="FF0000"/>
                </a:solidFill>
                <a:effectLst/>
                <a:latin typeface="Arial" panose="020B0604020202020204" pitchFamily="34" charset="0"/>
                <a:ea typeface="Arial" panose="020B0604020202020204" pitchFamily="34" charset="0"/>
              </a:rPr>
              <a:t>iii. Fill a burette with acid and note start volume. Run acid with known concentration (e.g. HCl) from burette until colour change (e.g. </a:t>
            </a:r>
            <a:r>
              <a:rPr lang="en-GB" sz="1400" b="0" dirty="0">
                <a:solidFill>
                  <a:srgbClr val="FF0000"/>
                </a:solidFill>
                <a:latin typeface="Arial" panose="020B0604020202020204" pitchFamily="34" charset="0"/>
                <a:ea typeface="Arial" panose="020B0604020202020204" pitchFamily="34" charset="0"/>
              </a:rPr>
              <a:t>yellow to pink) and note end volume. </a:t>
            </a:r>
          </a:p>
          <a:p>
            <a:r>
              <a:rPr lang="en-GB" sz="1400" b="0" dirty="0">
                <a:solidFill>
                  <a:srgbClr val="FF0000"/>
                </a:solidFill>
                <a:latin typeface="Arial" panose="020B0604020202020204" pitchFamily="34" charset="0"/>
                <a:ea typeface="Arial" panose="020B0604020202020204" pitchFamily="34" charset="0"/>
              </a:rPr>
              <a:t>iv. Repeat steps </a:t>
            </a:r>
            <a:r>
              <a:rPr lang="en-GB" sz="1400" b="0" dirty="0" err="1">
                <a:solidFill>
                  <a:srgbClr val="FF0000"/>
                </a:solidFill>
                <a:latin typeface="Arial" panose="020B0604020202020204" pitchFamily="34" charset="0"/>
                <a:ea typeface="Arial" panose="020B0604020202020204" pitchFamily="34" charset="0"/>
              </a:rPr>
              <a:t>i</a:t>
            </a:r>
            <a:r>
              <a:rPr lang="en-GB" sz="1400" b="0" dirty="0">
                <a:solidFill>
                  <a:srgbClr val="FF0000"/>
                </a:solidFill>
                <a:latin typeface="Arial" panose="020B0604020202020204" pitchFamily="34" charset="0"/>
                <a:ea typeface="Arial" panose="020B0604020202020204" pitchFamily="34" charset="0"/>
              </a:rPr>
              <a:t> to iii using dropwise addition near end point until concordant data achieved.</a:t>
            </a:r>
            <a:endParaRPr lang="en-GB" sz="1400" b="0" dirty="0">
              <a:solidFill>
                <a:srgbClr val="FF0000"/>
              </a:solidFill>
              <a:effectLst/>
              <a:latin typeface="Arial" panose="020B0604020202020204" pitchFamily="34" charset="0"/>
              <a:ea typeface="Arial" panose="020B0604020202020204" pitchFamily="34" charset="0"/>
            </a:endParaRPr>
          </a:p>
          <a:p>
            <a:r>
              <a:rPr lang="en-GB" sz="1800" b="0" dirty="0">
                <a:effectLst/>
                <a:latin typeface="Arial" panose="020B0604020202020204" pitchFamily="34" charset="0"/>
                <a:ea typeface="Arial" panose="020B0604020202020204" pitchFamily="34" charset="0"/>
              </a:rPr>
              <a:t> 2. Identify two safety precautions that the analyst should follow [2 marks].</a:t>
            </a:r>
          </a:p>
          <a:p>
            <a:pPr marL="0" lvl="0" indent="0" algn="l" rtl="0">
              <a:lnSpc>
                <a:spcPct val="118518"/>
              </a:lnSpc>
              <a:spcBef>
                <a:spcPts val="270"/>
              </a:spcBef>
              <a:spcAft>
                <a:spcPts val="0"/>
              </a:spcAft>
              <a:buClr>
                <a:schemeClr val="dk1"/>
              </a:buClr>
              <a:buSzPts val="1350"/>
              <a:buNone/>
            </a:pPr>
            <a:r>
              <a:rPr lang="en-GB" sz="1400" b="0" dirty="0">
                <a:solidFill>
                  <a:srgbClr val="FF0000"/>
                </a:solidFill>
              </a:rPr>
              <a:t>     From: Goggles, clean up spills, report breakages, use low concentrations, no naked flams, first aid/eye wash.</a:t>
            </a:r>
            <a:endParaRPr sz="1400" b="0" dirty="0">
              <a:solidFill>
                <a:srgbClr val="FF0000"/>
              </a:solidFill>
            </a:endParaRPr>
          </a:p>
        </p:txBody>
      </p:sp>
      <p:sp>
        <p:nvSpPr>
          <p:cNvPr id="601" name="Google Shape;601;p79"/>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02" name="Google Shape;602;p79"/>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55</a:t>
            </a:fld>
            <a:endParaRPr/>
          </a:p>
        </p:txBody>
      </p:sp>
    </p:spTree>
    <p:extLst>
      <p:ext uri="{BB962C8B-B14F-4D97-AF65-F5344CB8AC3E}">
        <p14:creationId xmlns:p14="http://schemas.microsoft.com/office/powerpoint/2010/main" val="1084186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00">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0">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0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4"/>
          <p:cNvSpPr txBox="1">
            <a:spLocks noGrp="1"/>
          </p:cNvSpPr>
          <p:nvPr>
            <p:ph type="ctrTitle"/>
          </p:nvPr>
        </p:nvSpPr>
        <p:spPr>
          <a:xfrm>
            <a:off x="2447280" y="1455480"/>
            <a:ext cx="6408600" cy="160230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9000"/>
              <a:buFont typeface="Arial"/>
              <a:buNone/>
            </a:pPr>
            <a:r>
              <a:rPr lang="en" sz="4100" dirty="0"/>
              <a:t>07</a:t>
            </a:r>
            <a:endParaRPr sz="4100" dirty="0"/>
          </a:p>
          <a:p>
            <a:pPr marL="0" lvl="0" indent="0" algn="l" rtl="0">
              <a:lnSpc>
                <a:spcPct val="100000"/>
              </a:lnSpc>
              <a:spcBef>
                <a:spcPts val="0"/>
              </a:spcBef>
              <a:spcAft>
                <a:spcPts val="0"/>
              </a:spcAft>
              <a:buClr>
                <a:schemeClr val="dk1"/>
              </a:buClr>
              <a:buSzPts val="9000"/>
              <a:buFont typeface="Arial"/>
              <a:buNone/>
            </a:pPr>
            <a:r>
              <a:rPr lang="en" sz="4100" dirty="0"/>
              <a:t>pH titrations </a:t>
            </a:r>
            <a:endParaRPr sz="4100" dirty="0"/>
          </a:p>
        </p:txBody>
      </p:sp>
      <p:sp>
        <p:nvSpPr>
          <p:cNvPr id="557" name="Google Shape;557;p74"/>
          <p:cNvSpPr txBox="1">
            <a:spLocks noGrp="1"/>
          </p:cNvSpPr>
          <p:nvPr>
            <p:ph type="subTitle" idx="1"/>
          </p:nvPr>
        </p:nvSpPr>
        <p:spPr>
          <a:xfrm>
            <a:off x="2343145" y="3213900"/>
            <a:ext cx="6410100" cy="160230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4865"/>
              <a:buNone/>
            </a:pPr>
            <a:r>
              <a:rPr lang="en" sz="2900"/>
              <a:t>Understand how pH titrations can be used to quantify weak acids and bases</a:t>
            </a:r>
            <a:endParaRPr sz="2900"/>
          </a:p>
        </p:txBody>
      </p:sp>
    </p:spTree>
    <p:extLst>
      <p:ext uri="{BB962C8B-B14F-4D97-AF65-F5344CB8AC3E}">
        <p14:creationId xmlns:p14="http://schemas.microsoft.com/office/powerpoint/2010/main" val="5169362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5"/>
          <p:cNvSpPr txBox="1">
            <a:spLocks noGrp="1"/>
          </p:cNvSpPr>
          <p:nvPr>
            <p:ph type="title"/>
          </p:nvPr>
        </p:nvSpPr>
        <p:spPr>
          <a:xfrm>
            <a:off x="353250" y="29055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3000" dirty="0"/>
              <a:t>Starter </a:t>
            </a:r>
            <a:endParaRPr sz="3800" dirty="0"/>
          </a:p>
        </p:txBody>
      </p:sp>
      <p:sp>
        <p:nvSpPr>
          <p:cNvPr id="564" name="Google Shape;564;p75"/>
          <p:cNvSpPr txBox="1">
            <a:spLocks noGrp="1"/>
          </p:cNvSpPr>
          <p:nvPr>
            <p:ph type="body" idx="1"/>
          </p:nvPr>
        </p:nvSpPr>
        <p:spPr>
          <a:xfrm>
            <a:off x="481350" y="659999"/>
            <a:ext cx="8355000" cy="4107263"/>
          </a:xfrm>
          <a:prstGeom prst="rect">
            <a:avLst/>
          </a:prstGeom>
          <a:noFill/>
          <a:ln>
            <a:noFill/>
          </a:ln>
        </p:spPr>
        <p:txBody>
          <a:bodyPr spcFirstLastPara="1" wrap="square" lIns="0" tIns="0" rIns="0" bIns="0" anchor="t" anchorCtr="0">
            <a:noAutofit/>
          </a:bodyPr>
          <a:lstStyle/>
          <a:p>
            <a:pPr marL="0" lvl="0" indent="0" algn="l" rtl="0">
              <a:lnSpc>
                <a:spcPct val="103703"/>
              </a:lnSpc>
              <a:spcBef>
                <a:spcPts val="0"/>
              </a:spcBef>
              <a:spcAft>
                <a:spcPts val="0"/>
              </a:spcAft>
              <a:buClr>
                <a:schemeClr val="dk1"/>
              </a:buClr>
              <a:buSzPts val="2700"/>
              <a:buNone/>
            </a:pPr>
            <a:r>
              <a:rPr lang="en" sz="2400" dirty="0">
                <a:latin typeface="Arial" panose="020B0604020202020204" pitchFamily="34" charset="0"/>
                <a:ea typeface="Calibri"/>
                <a:cs typeface="Arial" panose="020B0604020202020204" pitchFamily="34" charset="0"/>
                <a:sym typeface="Calibri"/>
              </a:rPr>
              <a:t>Task: In pairs, determine the correct indicator to use:</a:t>
            </a:r>
          </a:p>
          <a:p>
            <a:pPr marL="0" lvl="0" indent="0" algn="l" rtl="0">
              <a:lnSpc>
                <a:spcPct val="103703"/>
              </a:lnSpc>
              <a:spcBef>
                <a:spcPts val="0"/>
              </a:spcBef>
              <a:spcAft>
                <a:spcPts val="0"/>
              </a:spcAft>
              <a:buClr>
                <a:schemeClr val="dk1"/>
              </a:buClr>
              <a:buSzPts val="2700"/>
              <a:buNone/>
            </a:pPr>
            <a:r>
              <a:rPr lang="en-GB" sz="1800" dirty="0">
                <a:effectLst/>
                <a:latin typeface="Arial" panose="020B0604020202020204" pitchFamily="34" charset="0"/>
                <a:ea typeface="Calibri" panose="020F0502020204030204" pitchFamily="34" charset="0"/>
              </a:rPr>
              <a:t>Titration 1. 0.1moldm</a:t>
            </a:r>
            <a:r>
              <a:rPr lang="en-GB" sz="1800" baseline="30000" dirty="0">
                <a:effectLst/>
                <a:latin typeface="Arial" panose="020B0604020202020204" pitchFamily="34" charset="0"/>
                <a:ea typeface="Calibri" panose="020F0502020204030204" pitchFamily="34" charset="0"/>
              </a:rPr>
              <a:t>-3</a:t>
            </a:r>
            <a:r>
              <a:rPr lang="en-GB" sz="1800" dirty="0">
                <a:effectLst/>
                <a:latin typeface="Arial" panose="020B0604020202020204" pitchFamily="34" charset="0"/>
                <a:ea typeface="Calibri" panose="020F0502020204030204" pitchFamily="34" charset="0"/>
              </a:rPr>
              <a:t> hydrochloric acid (pH 1) and 0.1moldm</a:t>
            </a:r>
            <a:r>
              <a:rPr lang="en-GB" sz="1800" baseline="30000" dirty="0">
                <a:effectLst/>
                <a:latin typeface="Arial" panose="020B0604020202020204" pitchFamily="34" charset="0"/>
                <a:ea typeface="Calibri" panose="020F0502020204030204" pitchFamily="34" charset="0"/>
              </a:rPr>
              <a:t>-3</a:t>
            </a:r>
            <a:r>
              <a:rPr lang="en-GB" sz="1800" dirty="0">
                <a:effectLst/>
                <a:latin typeface="Arial" panose="020B0604020202020204" pitchFamily="34" charset="0"/>
                <a:ea typeface="Calibri" panose="020F0502020204030204" pitchFamily="34" charset="0"/>
              </a:rPr>
              <a:t> sodium hydroxide (pH 13).</a:t>
            </a:r>
          </a:p>
          <a:p>
            <a:pPr marL="0" lvl="0" indent="0" algn="l" rtl="0">
              <a:lnSpc>
                <a:spcPct val="103703"/>
              </a:lnSpc>
              <a:spcBef>
                <a:spcPts val="0"/>
              </a:spcBef>
              <a:spcAft>
                <a:spcPts val="0"/>
              </a:spcAft>
              <a:buClr>
                <a:schemeClr val="dk1"/>
              </a:buClr>
              <a:buSzPts val="2700"/>
              <a:buNone/>
            </a:pPr>
            <a:r>
              <a:rPr lang="en-GB" sz="1800" dirty="0">
                <a:solidFill>
                  <a:srgbClr val="FF0000"/>
                </a:solidFill>
                <a:latin typeface="Arial" panose="020B0604020202020204" pitchFamily="34" charset="0"/>
                <a:ea typeface="Calibri" panose="020F0502020204030204" pitchFamily="34" charset="0"/>
              </a:rPr>
              <a:t>Equivalence point pH 7 – indicator: bromothymol blue or phenol red.</a:t>
            </a:r>
          </a:p>
          <a:p>
            <a:pPr marL="0" lvl="0" indent="0" algn="l" rtl="0">
              <a:lnSpc>
                <a:spcPct val="103703"/>
              </a:lnSpc>
              <a:spcBef>
                <a:spcPts val="0"/>
              </a:spcBef>
              <a:spcAft>
                <a:spcPts val="0"/>
              </a:spcAft>
              <a:buClr>
                <a:schemeClr val="dk1"/>
              </a:buClr>
              <a:buSzPts val="2700"/>
              <a:buNone/>
            </a:pPr>
            <a:endParaRPr lang="en-GB" sz="1800" dirty="0">
              <a:latin typeface="Arial" panose="020B0604020202020204" pitchFamily="34" charset="0"/>
              <a:ea typeface="Calibri" panose="020F0502020204030204" pitchFamily="34" charset="0"/>
            </a:endParaRPr>
          </a:p>
          <a:p>
            <a:pPr marL="0" lvl="0" indent="0" algn="l" rtl="0">
              <a:lnSpc>
                <a:spcPct val="103703"/>
              </a:lnSpc>
              <a:spcBef>
                <a:spcPts val="0"/>
              </a:spcBef>
              <a:spcAft>
                <a:spcPts val="0"/>
              </a:spcAft>
              <a:buClr>
                <a:schemeClr val="dk1"/>
              </a:buClr>
              <a:buSzPts val="2700"/>
              <a:buNone/>
            </a:pPr>
            <a:r>
              <a:rPr lang="en-GB" sz="1800" dirty="0">
                <a:effectLst/>
                <a:latin typeface="Arial" panose="020B0604020202020204" pitchFamily="34" charset="0"/>
                <a:ea typeface="Calibri" panose="020F0502020204030204" pitchFamily="34" charset="0"/>
              </a:rPr>
              <a:t>Titration 2. 0.2moldm</a:t>
            </a:r>
            <a:r>
              <a:rPr lang="en-GB" sz="1800" baseline="30000" dirty="0">
                <a:effectLst/>
                <a:latin typeface="Arial" panose="020B0604020202020204" pitchFamily="34" charset="0"/>
                <a:ea typeface="Calibri" panose="020F0502020204030204" pitchFamily="34" charset="0"/>
              </a:rPr>
              <a:t>-3</a:t>
            </a:r>
            <a:r>
              <a:rPr lang="en-GB" sz="1800" dirty="0">
                <a:effectLst/>
                <a:latin typeface="Arial" panose="020B0604020202020204" pitchFamily="34" charset="0"/>
                <a:ea typeface="Calibri" panose="020F0502020204030204" pitchFamily="34" charset="0"/>
              </a:rPr>
              <a:t> nitric acid (pH 0.7) and 0.25moldm-3 ammonia solution (pH 9.5).</a:t>
            </a:r>
          </a:p>
          <a:p>
            <a:pPr marL="0" indent="0"/>
            <a:r>
              <a:rPr lang="en-GB" sz="1800" dirty="0">
                <a:solidFill>
                  <a:srgbClr val="FF0000"/>
                </a:solidFill>
                <a:latin typeface="Arial" panose="020B0604020202020204" pitchFamily="34" charset="0"/>
                <a:ea typeface="Calibri" panose="020F0502020204030204" pitchFamily="34" charset="0"/>
              </a:rPr>
              <a:t>Equivalence point pH 5.1 – indicator: methyl orange, methyl red, bromocresol   blue, </a:t>
            </a:r>
            <a:r>
              <a:rPr lang="en-GB" sz="1800" dirty="0" err="1">
                <a:solidFill>
                  <a:srgbClr val="FF0000"/>
                </a:solidFill>
                <a:latin typeface="Arial" panose="020B0604020202020204" pitchFamily="34" charset="0"/>
                <a:ea typeface="Calibri" panose="020F0502020204030204" pitchFamily="34" charset="0"/>
              </a:rPr>
              <a:t>alcarin</a:t>
            </a:r>
            <a:r>
              <a:rPr lang="en-GB" sz="1800" dirty="0">
                <a:solidFill>
                  <a:srgbClr val="FF0000"/>
                </a:solidFill>
                <a:latin typeface="Arial" panose="020B0604020202020204" pitchFamily="34" charset="0"/>
                <a:ea typeface="Calibri" panose="020F0502020204030204" pitchFamily="34" charset="0"/>
              </a:rPr>
              <a:t> red s or </a:t>
            </a:r>
            <a:r>
              <a:rPr lang="en-GB" sz="1800" dirty="0" err="1">
                <a:solidFill>
                  <a:srgbClr val="FF0000"/>
                </a:solidFill>
                <a:latin typeface="Arial" panose="020B0604020202020204" pitchFamily="34" charset="0"/>
                <a:ea typeface="Calibri" panose="020F0502020204030204" pitchFamily="34" charset="0"/>
              </a:rPr>
              <a:t>dichlorfluorescein</a:t>
            </a:r>
            <a:r>
              <a:rPr lang="en-GB" sz="1800" dirty="0">
                <a:solidFill>
                  <a:srgbClr val="FF0000"/>
                </a:solidFill>
                <a:latin typeface="Arial" panose="020B0604020202020204" pitchFamily="34" charset="0"/>
                <a:ea typeface="Calibri" panose="020F0502020204030204" pitchFamily="34" charset="0"/>
              </a:rPr>
              <a:t>.</a:t>
            </a:r>
            <a:endParaRPr lang="en-GB" sz="1800" dirty="0">
              <a:latin typeface="Arial" panose="020B0604020202020204" pitchFamily="34" charset="0"/>
              <a:ea typeface="Calibri" panose="020F0502020204030204" pitchFamily="34" charset="0"/>
            </a:endParaRPr>
          </a:p>
          <a:p>
            <a:pPr marL="0" lvl="0" indent="0" algn="l" rtl="0">
              <a:lnSpc>
                <a:spcPct val="103703"/>
              </a:lnSpc>
              <a:spcBef>
                <a:spcPts val="0"/>
              </a:spcBef>
              <a:spcAft>
                <a:spcPts val="0"/>
              </a:spcAft>
              <a:buClr>
                <a:schemeClr val="dk1"/>
              </a:buClr>
              <a:buSzPts val="2700"/>
              <a:buNone/>
            </a:pPr>
            <a:endParaRPr lang="en-GB" sz="1800" dirty="0">
              <a:latin typeface="Arial" panose="020B0604020202020204" pitchFamily="34" charset="0"/>
              <a:ea typeface="Calibri" panose="020F0502020204030204" pitchFamily="34" charset="0"/>
            </a:endParaRPr>
          </a:p>
          <a:p>
            <a:pPr marL="0" lvl="0" indent="0" algn="l" rtl="0">
              <a:lnSpc>
                <a:spcPct val="103703"/>
              </a:lnSpc>
              <a:spcBef>
                <a:spcPts val="0"/>
              </a:spcBef>
              <a:spcAft>
                <a:spcPts val="0"/>
              </a:spcAft>
              <a:buClr>
                <a:schemeClr val="dk1"/>
              </a:buClr>
              <a:buSzPts val="2700"/>
              <a:buNone/>
            </a:pPr>
            <a:r>
              <a:rPr lang="en-GB" sz="1800" dirty="0">
                <a:effectLst/>
                <a:latin typeface="Arial" panose="020B0604020202020204" pitchFamily="34" charset="0"/>
                <a:ea typeface="Calibri" panose="020F0502020204030204" pitchFamily="34" charset="0"/>
              </a:rPr>
              <a:t>Titration 3. 0.1moldm</a:t>
            </a:r>
            <a:r>
              <a:rPr lang="en-GB" sz="1800" baseline="30000" dirty="0">
                <a:effectLst/>
                <a:latin typeface="Arial" panose="020B0604020202020204" pitchFamily="34" charset="0"/>
                <a:ea typeface="Calibri" panose="020F0502020204030204" pitchFamily="34" charset="0"/>
              </a:rPr>
              <a:t>-3</a:t>
            </a:r>
            <a:r>
              <a:rPr lang="en-GB" sz="1800" dirty="0">
                <a:effectLst/>
                <a:latin typeface="Arial" panose="020B0604020202020204" pitchFamily="34" charset="0"/>
                <a:ea typeface="Calibri" panose="020F0502020204030204" pitchFamily="34" charset="0"/>
              </a:rPr>
              <a:t> ethanoic acid (pH 2.9) and 0.05moldm</a:t>
            </a:r>
            <a:r>
              <a:rPr lang="en-GB" sz="1800" baseline="30000" dirty="0">
                <a:effectLst/>
                <a:latin typeface="Arial" panose="020B0604020202020204" pitchFamily="34" charset="0"/>
                <a:ea typeface="Calibri" panose="020F0502020204030204" pitchFamily="34" charset="0"/>
              </a:rPr>
              <a:t>-3</a:t>
            </a:r>
            <a:r>
              <a:rPr lang="en-GB" sz="1800" dirty="0">
                <a:effectLst/>
                <a:latin typeface="Arial" panose="020B0604020202020204" pitchFamily="34" charset="0"/>
                <a:ea typeface="Calibri" panose="020F0502020204030204" pitchFamily="34" charset="0"/>
              </a:rPr>
              <a:t> sodium carbonate (pH 11.6).</a:t>
            </a:r>
            <a:endParaRPr lang="en-GB" sz="1800" dirty="0">
              <a:latin typeface="Arial" panose="020B0604020202020204" pitchFamily="34" charset="0"/>
              <a:ea typeface="Calibri" panose="020F0502020204030204" pitchFamily="34" charset="0"/>
            </a:endParaRPr>
          </a:p>
          <a:p>
            <a:pPr marL="0" lvl="0" indent="0" algn="l" rtl="0">
              <a:lnSpc>
                <a:spcPct val="103703"/>
              </a:lnSpc>
              <a:spcBef>
                <a:spcPts val="0"/>
              </a:spcBef>
              <a:spcAft>
                <a:spcPts val="0"/>
              </a:spcAft>
              <a:buClr>
                <a:schemeClr val="dk1"/>
              </a:buClr>
              <a:buSzPts val="2700"/>
              <a:buNone/>
            </a:pPr>
            <a:r>
              <a:rPr lang="en-GB" sz="1800" dirty="0">
                <a:solidFill>
                  <a:srgbClr val="FF0000"/>
                </a:solidFill>
                <a:latin typeface="Arial" panose="020B0604020202020204" pitchFamily="34" charset="0"/>
                <a:ea typeface="Calibri" panose="020F0502020204030204" pitchFamily="34" charset="0"/>
              </a:rPr>
              <a:t>Equivalence point pH 7.25 – indicator: cresol red, bromothymol red or phenol red.</a:t>
            </a:r>
          </a:p>
          <a:p>
            <a:pPr>
              <a:lnSpc>
                <a:spcPct val="107000"/>
              </a:lnSpc>
              <a:spcAft>
                <a:spcPts val="800"/>
              </a:spcAft>
            </a:pPr>
            <a:endParaRPr lang="en-GB" sz="1800" dirty="0">
              <a:effectLst/>
              <a:latin typeface="Arial" panose="020B0604020202020204" pitchFamily="34" charset="0"/>
              <a:ea typeface="Arial" panose="020B0604020202020204" pitchFamily="34" charset="0"/>
            </a:endParaRPr>
          </a:p>
          <a:p>
            <a:pPr marL="457200" lvl="0" indent="0" algn="l" rtl="0">
              <a:lnSpc>
                <a:spcPct val="103703"/>
              </a:lnSpc>
              <a:spcBef>
                <a:spcPts val="0"/>
              </a:spcBef>
              <a:spcAft>
                <a:spcPts val="0"/>
              </a:spcAft>
              <a:buNone/>
            </a:pPr>
            <a:endParaRPr sz="1900" dirty="0"/>
          </a:p>
          <a:p>
            <a:pPr marL="457200" lvl="0" indent="0" algn="l" rtl="0">
              <a:lnSpc>
                <a:spcPct val="103703"/>
              </a:lnSpc>
              <a:spcBef>
                <a:spcPts val="0"/>
              </a:spcBef>
              <a:spcAft>
                <a:spcPts val="0"/>
              </a:spcAft>
              <a:buNone/>
            </a:pPr>
            <a:endParaRPr sz="1900" dirty="0"/>
          </a:p>
          <a:p>
            <a:pPr marL="457200" lvl="0" indent="0" algn="l" rtl="0">
              <a:lnSpc>
                <a:spcPct val="103703"/>
              </a:lnSpc>
              <a:spcBef>
                <a:spcPts val="0"/>
              </a:spcBef>
              <a:spcAft>
                <a:spcPts val="0"/>
              </a:spcAft>
              <a:buNone/>
            </a:pPr>
            <a:endParaRPr sz="1900" dirty="0"/>
          </a:p>
          <a:p>
            <a:pPr marL="0" lvl="0" indent="0" algn="l" rtl="0">
              <a:lnSpc>
                <a:spcPct val="103703"/>
              </a:lnSpc>
              <a:spcBef>
                <a:spcPts val="0"/>
              </a:spcBef>
              <a:spcAft>
                <a:spcPts val="0"/>
              </a:spcAft>
              <a:buNone/>
            </a:pPr>
            <a:endParaRPr sz="1900" dirty="0"/>
          </a:p>
          <a:p>
            <a:pPr marL="0" lvl="0" indent="0" algn="l" rtl="0">
              <a:lnSpc>
                <a:spcPct val="103703"/>
              </a:lnSpc>
              <a:spcBef>
                <a:spcPts val="0"/>
              </a:spcBef>
              <a:spcAft>
                <a:spcPts val="0"/>
              </a:spcAft>
              <a:buNone/>
            </a:pPr>
            <a:endParaRPr sz="1900" dirty="0"/>
          </a:p>
          <a:p>
            <a:pPr marL="457200" lvl="0" indent="0" algn="l" rtl="0">
              <a:lnSpc>
                <a:spcPct val="103703"/>
              </a:lnSpc>
              <a:spcBef>
                <a:spcPts val="0"/>
              </a:spcBef>
              <a:spcAft>
                <a:spcPts val="0"/>
              </a:spcAft>
              <a:buSzPts val="2700"/>
              <a:buNone/>
            </a:pPr>
            <a:endParaRPr sz="1900" dirty="0">
              <a:solidFill>
                <a:schemeClr val="accent1"/>
              </a:solidFill>
            </a:endParaRPr>
          </a:p>
        </p:txBody>
      </p:sp>
      <p:sp>
        <p:nvSpPr>
          <p:cNvPr id="565" name="Google Shape;565;p75"/>
          <p:cNvSpPr txBox="1">
            <a:spLocks noGrp="1"/>
          </p:cNvSpPr>
          <p:nvPr>
            <p:ph type="ftr" idx="11"/>
          </p:nvPr>
        </p:nvSpPr>
        <p:spPr>
          <a:xfrm>
            <a:off x="206026"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Education and Training Foundation</a:t>
            </a:r>
            <a:endParaRPr dirty="0"/>
          </a:p>
        </p:txBody>
      </p:sp>
      <p:sp>
        <p:nvSpPr>
          <p:cNvPr id="566" name="Google Shape;566;p75"/>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57</a:t>
            </a:fld>
            <a:endParaRPr/>
          </a:p>
        </p:txBody>
      </p:sp>
    </p:spTree>
    <p:extLst>
      <p:ext uri="{BB962C8B-B14F-4D97-AF65-F5344CB8AC3E}">
        <p14:creationId xmlns:p14="http://schemas.microsoft.com/office/powerpoint/2010/main" val="1027952262"/>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78"/>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2700"/>
              <a:t>The pH curve</a:t>
            </a:r>
            <a:endParaRPr sz="3400"/>
          </a:p>
        </p:txBody>
      </p:sp>
      <p:sp>
        <p:nvSpPr>
          <p:cNvPr id="595" name="Google Shape;595;p78"/>
          <p:cNvSpPr txBox="1">
            <a:spLocks noGrp="1"/>
          </p:cNvSpPr>
          <p:nvPr>
            <p:ph type="body" idx="3"/>
          </p:nvPr>
        </p:nvSpPr>
        <p:spPr>
          <a:xfrm>
            <a:off x="232950" y="747625"/>
            <a:ext cx="8691900" cy="6993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Clr>
                <a:schemeClr val="dk1"/>
              </a:buClr>
              <a:buSzPts val="1300"/>
              <a:buNone/>
            </a:pPr>
            <a:r>
              <a:rPr lang="en" sz="1850" b="0" dirty="0"/>
              <a:t>You can measure the pH as you titrate and end up with a plot of pH vs volume added.</a:t>
            </a:r>
            <a:endParaRPr sz="1850" b="0" dirty="0"/>
          </a:p>
          <a:p>
            <a:pPr marL="0" lvl="0" indent="0" algn="l" rtl="0">
              <a:lnSpc>
                <a:spcPct val="123076"/>
              </a:lnSpc>
              <a:spcBef>
                <a:spcPts val="0"/>
              </a:spcBef>
              <a:spcAft>
                <a:spcPts val="0"/>
              </a:spcAft>
              <a:buClr>
                <a:schemeClr val="dk1"/>
              </a:buClr>
              <a:buSzPts val="1300"/>
              <a:buNone/>
            </a:pPr>
            <a:endParaRPr sz="1850" dirty="0"/>
          </a:p>
        </p:txBody>
      </p:sp>
      <p:pic>
        <p:nvPicPr>
          <p:cNvPr id="598" name="Google Shape;598;p78" descr="Line graph showing the pH against volume. This starts with a slight negative gradient from just above 13 pH and just below 5 for volume acid, then the gradient gets steeper from around 20 volume acid to 25 volume acid, then flattens out by 40 volume acid at just above 1 pH."/>
          <p:cNvPicPr preferRelativeResize="0"/>
          <p:nvPr/>
        </p:nvPicPr>
        <p:blipFill>
          <a:blip r:embed="rId3">
            <a:alphaModFix/>
          </a:blip>
          <a:stretch>
            <a:fillRect/>
          </a:stretch>
        </p:blipFill>
        <p:spPr>
          <a:xfrm>
            <a:off x="671055" y="1446913"/>
            <a:ext cx="3967593" cy="3015538"/>
          </a:xfrm>
          <a:prstGeom prst="rect">
            <a:avLst/>
          </a:prstGeom>
          <a:noFill/>
          <a:ln>
            <a:noFill/>
          </a:ln>
        </p:spPr>
      </p:pic>
      <p:sp>
        <p:nvSpPr>
          <p:cNvPr id="599" name="Google Shape;599;p78"/>
          <p:cNvSpPr txBox="1"/>
          <p:nvPr/>
        </p:nvSpPr>
        <p:spPr>
          <a:xfrm>
            <a:off x="4840350" y="1252677"/>
            <a:ext cx="40845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b="1" dirty="0">
                <a:solidFill>
                  <a:srgbClr val="E51C41"/>
                </a:solidFill>
              </a:rPr>
              <a:t>Initially, pH does not change as you need 10 x concentration for pH change of -1.</a:t>
            </a:r>
            <a:endParaRPr b="1" dirty="0">
              <a:solidFill>
                <a:srgbClr val="E51C41"/>
              </a:solidFill>
            </a:endParaRPr>
          </a:p>
          <a:p>
            <a:pPr marL="0" marR="0" lvl="0" indent="0" algn="l" rtl="0">
              <a:lnSpc>
                <a:spcPct val="100000"/>
              </a:lnSpc>
              <a:spcBef>
                <a:spcPts val="0"/>
              </a:spcBef>
              <a:spcAft>
                <a:spcPts val="0"/>
              </a:spcAft>
              <a:buNone/>
            </a:pPr>
            <a:endParaRPr b="1" dirty="0">
              <a:solidFill>
                <a:srgbClr val="E51C41"/>
              </a:solidFill>
            </a:endParaRPr>
          </a:p>
        </p:txBody>
      </p:sp>
      <p:sp>
        <p:nvSpPr>
          <p:cNvPr id="600" name="Google Shape;600;p78"/>
          <p:cNvSpPr txBox="1"/>
          <p:nvPr/>
        </p:nvSpPr>
        <p:spPr>
          <a:xfrm>
            <a:off x="4840350" y="1993879"/>
            <a:ext cx="40845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b="1" dirty="0">
                <a:solidFill>
                  <a:srgbClr val="E51C41"/>
                </a:solidFill>
              </a:rPr>
              <a:t>pH changes more rapidly as OH- ions are neutralised.</a:t>
            </a:r>
            <a:endParaRPr b="1" dirty="0">
              <a:solidFill>
                <a:srgbClr val="E51C41"/>
              </a:solidFill>
            </a:endParaRPr>
          </a:p>
          <a:p>
            <a:pPr marL="0" marR="0" lvl="0" indent="0" algn="l" rtl="0">
              <a:lnSpc>
                <a:spcPct val="100000"/>
              </a:lnSpc>
              <a:spcBef>
                <a:spcPts val="0"/>
              </a:spcBef>
              <a:spcAft>
                <a:spcPts val="0"/>
              </a:spcAft>
              <a:buNone/>
            </a:pPr>
            <a:endParaRPr b="1" dirty="0">
              <a:solidFill>
                <a:srgbClr val="E51C41"/>
              </a:solidFill>
            </a:endParaRPr>
          </a:p>
        </p:txBody>
      </p:sp>
      <p:sp>
        <p:nvSpPr>
          <p:cNvPr id="602" name="Google Shape;602;p78"/>
          <p:cNvSpPr txBox="1"/>
          <p:nvPr/>
        </p:nvSpPr>
        <p:spPr>
          <a:xfrm>
            <a:off x="4781550" y="2613860"/>
            <a:ext cx="4084500" cy="50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b="1" dirty="0">
                <a:solidFill>
                  <a:srgbClr val="E51C41"/>
                </a:solidFill>
              </a:rPr>
              <a:t>At the equivalence point, there is a rapid change in pH. A number of indicators will be valid in this very steep range.</a:t>
            </a:r>
            <a:endParaRPr b="1" dirty="0">
              <a:solidFill>
                <a:srgbClr val="E51C41"/>
              </a:solidFill>
            </a:endParaRPr>
          </a:p>
        </p:txBody>
      </p:sp>
      <p:sp>
        <p:nvSpPr>
          <p:cNvPr id="601" name="Google Shape;601;p78"/>
          <p:cNvSpPr txBox="1"/>
          <p:nvPr/>
        </p:nvSpPr>
        <p:spPr>
          <a:xfrm>
            <a:off x="4781550" y="3676675"/>
            <a:ext cx="38301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b="1" dirty="0">
                <a:solidFill>
                  <a:srgbClr val="E51C41"/>
                </a:solidFill>
              </a:rPr>
              <a:t>Finally, pH does not change as you add more acid.</a:t>
            </a:r>
            <a:endParaRPr b="1" dirty="0">
              <a:solidFill>
                <a:srgbClr val="E51C41"/>
              </a:solidFill>
            </a:endParaRPr>
          </a:p>
          <a:p>
            <a:pPr marL="0" marR="0" lvl="0" indent="0" algn="l" rtl="0">
              <a:lnSpc>
                <a:spcPct val="100000"/>
              </a:lnSpc>
              <a:spcBef>
                <a:spcPts val="0"/>
              </a:spcBef>
              <a:spcAft>
                <a:spcPts val="0"/>
              </a:spcAft>
              <a:buNone/>
            </a:pPr>
            <a:endParaRPr b="1" dirty="0">
              <a:solidFill>
                <a:srgbClr val="E51C41"/>
              </a:solidFill>
            </a:endParaRPr>
          </a:p>
        </p:txBody>
      </p:sp>
      <p:cxnSp>
        <p:nvCxnSpPr>
          <p:cNvPr id="603" name="Google Shape;603;p78">
            <a:extLst>
              <a:ext uri="{C183D7F6-B498-43B3-948B-1728B52AA6E4}">
                <adec:decorative xmlns:adec="http://schemas.microsoft.com/office/drawing/2017/decorative" val="1"/>
              </a:ext>
            </a:extLst>
          </p:cNvPr>
          <p:cNvCxnSpPr>
            <a:cxnSpLocks/>
          </p:cNvCxnSpPr>
          <p:nvPr/>
        </p:nvCxnSpPr>
        <p:spPr>
          <a:xfrm flipV="1">
            <a:off x="2457450" y="1577877"/>
            <a:ext cx="2382900" cy="313336"/>
          </a:xfrm>
          <a:prstGeom prst="straightConnector1">
            <a:avLst/>
          </a:prstGeom>
          <a:noFill/>
          <a:ln w="9525" cap="flat" cmpd="sng">
            <a:solidFill>
              <a:schemeClr val="dk2"/>
            </a:solidFill>
            <a:prstDash val="solid"/>
            <a:round/>
            <a:headEnd type="stealth" w="med" len="med"/>
            <a:tailEnd type="none" w="med" len="med"/>
          </a:ln>
        </p:spPr>
      </p:cxnSp>
      <p:cxnSp>
        <p:nvCxnSpPr>
          <p:cNvPr id="604" name="Google Shape;604;p78">
            <a:extLst>
              <a:ext uri="{C183D7F6-B498-43B3-948B-1728B52AA6E4}">
                <adec:decorative xmlns:adec="http://schemas.microsoft.com/office/drawing/2017/decorative" val="1"/>
              </a:ext>
            </a:extLst>
          </p:cNvPr>
          <p:cNvCxnSpPr>
            <a:cxnSpLocks/>
            <a:stCxn id="600" idx="1"/>
          </p:cNvCxnSpPr>
          <p:nvPr/>
        </p:nvCxnSpPr>
        <p:spPr>
          <a:xfrm flipH="1">
            <a:off x="2976600" y="2156479"/>
            <a:ext cx="1863750" cy="34921"/>
          </a:xfrm>
          <a:prstGeom prst="straightConnector1">
            <a:avLst/>
          </a:prstGeom>
          <a:noFill/>
          <a:ln w="9525" cap="flat" cmpd="sng">
            <a:solidFill>
              <a:schemeClr val="dk2"/>
            </a:solidFill>
            <a:prstDash val="solid"/>
            <a:round/>
            <a:headEnd type="none" w="med" len="med"/>
            <a:tailEnd type="stealth" w="med" len="med"/>
          </a:ln>
        </p:spPr>
      </p:cxnSp>
      <p:cxnSp>
        <p:nvCxnSpPr>
          <p:cNvPr id="605" name="Google Shape;605;p78">
            <a:extLst>
              <a:ext uri="{C183D7F6-B498-43B3-948B-1728B52AA6E4}">
                <adec:decorative xmlns:adec="http://schemas.microsoft.com/office/drawing/2017/decorative" val="1"/>
              </a:ext>
            </a:extLst>
          </p:cNvPr>
          <p:cNvCxnSpPr>
            <a:cxnSpLocks/>
          </p:cNvCxnSpPr>
          <p:nvPr/>
        </p:nvCxnSpPr>
        <p:spPr>
          <a:xfrm rot="10800000">
            <a:off x="2976600" y="2870104"/>
            <a:ext cx="1762200" cy="10200"/>
          </a:xfrm>
          <a:prstGeom prst="straightConnector1">
            <a:avLst/>
          </a:prstGeom>
          <a:noFill/>
          <a:ln w="9525" cap="flat" cmpd="sng">
            <a:solidFill>
              <a:schemeClr val="dk2"/>
            </a:solidFill>
            <a:prstDash val="solid"/>
            <a:round/>
            <a:headEnd type="none" w="med" len="med"/>
            <a:tailEnd type="stealth" w="med" len="med"/>
          </a:ln>
        </p:spPr>
      </p:cxnSp>
      <p:cxnSp>
        <p:nvCxnSpPr>
          <p:cNvPr id="606" name="Google Shape;606;p78">
            <a:extLst>
              <a:ext uri="{C183D7F6-B498-43B3-948B-1728B52AA6E4}">
                <adec:decorative xmlns:adec="http://schemas.microsoft.com/office/drawing/2017/decorative" val="1"/>
              </a:ext>
            </a:extLst>
          </p:cNvPr>
          <p:cNvCxnSpPr>
            <a:cxnSpLocks/>
          </p:cNvCxnSpPr>
          <p:nvPr/>
        </p:nvCxnSpPr>
        <p:spPr>
          <a:xfrm flipH="1" flipV="1">
            <a:off x="3857700" y="3762300"/>
            <a:ext cx="876150" cy="149126"/>
          </a:xfrm>
          <a:prstGeom prst="straightConnector1">
            <a:avLst/>
          </a:prstGeom>
          <a:noFill/>
          <a:ln w="9525" cap="flat" cmpd="sng">
            <a:solidFill>
              <a:schemeClr val="dk2"/>
            </a:solidFill>
            <a:prstDash val="solid"/>
            <a:round/>
            <a:headEnd type="none" w="med" len="med"/>
            <a:tailEnd type="stealth" w="med" len="med"/>
          </a:ln>
        </p:spPr>
      </p:cxnSp>
      <p:sp>
        <p:nvSpPr>
          <p:cNvPr id="596" name="Google Shape;596;p78"/>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597" name="Google Shape;597;p78"/>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58</a:t>
            </a:fld>
            <a:endParaRPr/>
          </a:p>
        </p:txBody>
      </p:sp>
    </p:spTree>
    <p:extLst>
      <p:ext uri="{BB962C8B-B14F-4D97-AF65-F5344CB8AC3E}">
        <p14:creationId xmlns:p14="http://schemas.microsoft.com/office/powerpoint/2010/main" val="419653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0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 grpId="0"/>
      <p:bldP spid="600" grpId="0"/>
      <p:bldP spid="602" grpId="0"/>
      <p:bldP spid="60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g2b4342054ca_0_1199"/>
          <p:cNvSpPr txBox="1">
            <a:spLocks noGrp="1"/>
          </p:cNvSpPr>
          <p:nvPr>
            <p:ph type="title"/>
          </p:nvPr>
        </p:nvSpPr>
        <p:spPr>
          <a:xfrm>
            <a:off x="93251" y="209524"/>
            <a:ext cx="8922300" cy="4785163"/>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66666"/>
              <a:buFont typeface="Arial"/>
              <a:buNone/>
            </a:pPr>
            <a:r>
              <a:rPr lang="en-GB" sz="2700" dirty="0"/>
              <a:t>Task (in pairs): pH curves.</a:t>
            </a:r>
            <a:endParaRPr sz="3000" dirty="0"/>
          </a:p>
          <a:p>
            <a:pPr marL="98101" lvl="0" algn="l" rtl="0">
              <a:lnSpc>
                <a:spcPct val="103703"/>
              </a:lnSpc>
              <a:spcBef>
                <a:spcPts val="0"/>
              </a:spcBef>
              <a:spcAft>
                <a:spcPts val="0"/>
              </a:spcAft>
              <a:buClr>
                <a:schemeClr val="accent2"/>
              </a:buClr>
              <a:buSzPts val="2055"/>
            </a:pPr>
            <a:r>
              <a:rPr lang="en-GB" b="0" dirty="0">
                <a:solidFill>
                  <a:schemeClr val="accent6"/>
                </a:solidFill>
              </a:rPr>
              <a:t>Look at the four pH curves on your handout.</a:t>
            </a:r>
            <a:br>
              <a:rPr lang="en-GB" b="0" dirty="0">
                <a:solidFill>
                  <a:schemeClr val="accent6"/>
                </a:solidFill>
              </a:rPr>
            </a:br>
            <a:r>
              <a:rPr lang="en-GB" b="0" dirty="0">
                <a:solidFill>
                  <a:schemeClr val="accent6"/>
                </a:solidFill>
              </a:rPr>
              <a:t>Can you identify and situations where the choice of indicator may not accurately determine the true equivalence point when the colour changes?</a:t>
            </a:r>
            <a:br>
              <a:rPr lang="en-GB" b="0" dirty="0">
                <a:solidFill>
                  <a:schemeClr val="accent6"/>
                </a:solidFill>
              </a:rPr>
            </a:br>
            <a:br>
              <a:rPr lang="en-GB" b="0" dirty="0">
                <a:solidFill>
                  <a:schemeClr val="accent6"/>
                </a:solidFill>
              </a:rPr>
            </a:br>
            <a:r>
              <a:rPr lang="en-GB" b="0" dirty="0">
                <a:solidFill>
                  <a:srgbClr val="FF0000"/>
                </a:solidFill>
              </a:rPr>
              <a:t>1.</a:t>
            </a:r>
            <a:r>
              <a:rPr lang="en-GB" b="0" dirty="0">
                <a:solidFill>
                  <a:schemeClr val="accent6"/>
                </a:solidFill>
              </a:rPr>
              <a:t> </a:t>
            </a:r>
            <a:r>
              <a:rPr lang="en-GB" sz="2000" b="0" dirty="0">
                <a:solidFill>
                  <a:schemeClr val="accent2"/>
                </a:solidFill>
              </a:rPr>
              <a:t>Strong acid and base (equivalence point pH 7): as the pH changes rapidly with respect to volume then a change of + or – pH 1 will not affect the titre volume.</a:t>
            </a:r>
            <a:br>
              <a:rPr lang="en-GB" sz="2000" b="0" dirty="0">
                <a:solidFill>
                  <a:schemeClr val="accent2"/>
                </a:solidFill>
              </a:rPr>
            </a:br>
            <a:r>
              <a:rPr lang="en-GB" sz="2000" b="0" dirty="0">
                <a:solidFill>
                  <a:schemeClr val="accent2"/>
                </a:solidFill>
              </a:rPr>
              <a:t>2. Strong acid and weak base (equivalence point of pH 5): as the pH changes rapidly up to the equivalence point and slowly after pH 5, the actual colour change of (e.g. methyl orange) may lead to an overestimation of volume.</a:t>
            </a:r>
            <a:br>
              <a:rPr lang="en-GB" sz="2000" b="0" dirty="0">
                <a:solidFill>
                  <a:schemeClr val="accent2"/>
                </a:solidFill>
              </a:rPr>
            </a:br>
            <a:r>
              <a:rPr lang="en-GB" sz="2000" b="0" dirty="0">
                <a:solidFill>
                  <a:schemeClr val="accent2"/>
                </a:solidFill>
              </a:rPr>
              <a:t>3. Weak acid and strong base (equivalence point of pH 9): as the pH changes slowly up to the equivalence point and rapidly after pH 9, the actual colour change of (e.g. methyl orange) may lead to an underestimation of volume.</a:t>
            </a:r>
            <a:br>
              <a:rPr lang="en-GB" sz="2000" b="0" dirty="0">
                <a:solidFill>
                  <a:schemeClr val="accent2"/>
                </a:solidFill>
              </a:rPr>
            </a:br>
            <a:r>
              <a:rPr lang="en-GB" sz="2000" b="0" dirty="0">
                <a:solidFill>
                  <a:schemeClr val="accent2"/>
                </a:solidFill>
              </a:rPr>
              <a:t>4. Weak acid and weak base (equivalence point of pH 7): as the pH changes slowly, the actual colour change of (e.g. methyl orange) may lead to parge error in volume.</a:t>
            </a:r>
            <a:br>
              <a:rPr lang="en-GB" sz="2000" b="0" dirty="0">
                <a:solidFill>
                  <a:schemeClr val="accent2"/>
                </a:solidFill>
              </a:rPr>
            </a:br>
            <a:endParaRPr b="0" dirty="0">
              <a:solidFill>
                <a:schemeClr val="accent6"/>
              </a:solidFill>
            </a:endParaRPr>
          </a:p>
        </p:txBody>
      </p:sp>
      <p:sp>
        <p:nvSpPr>
          <p:cNvPr id="890" name="Google Shape;890;g2b4342054ca_0_1199"/>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GB" sz="700" b="1" i="0" u="none" strike="noStrike" kern="0" cap="none" spc="0" normalizeH="0" baseline="0" noProof="0">
                <a:ln>
                  <a:noFill/>
                </a:ln>
                <a:solidFill>
                  <a:srgbClr val="000000"/>
                </a:solidFill>
                <a:effectLst/>
                <a:uLnTx/>
                <a:uFillTx/>
                <a:latin typeface="Arial"/>
                <a:cs typeface="Arial"/>
                <a:sym typeface="Arial"/>
              </a:rPr>
              <a:t>Education and Training Foundation</a:t>
            </a:r>
            <a:endParaRPr kumimoji="0" sz="700" b="1" i="0" u="none" strike="noStrike" kern="0" cap="none" spc="0" normalizeH="0" baseline="0" noProof="0" dirty="0">
              <a:ln>
                <a:noFill/>
              </a:ln>
              <a:solidFill>
                <a:srgbClr val="000000"/>
              </a:solidFill>
              <a:effectLst/>
              <a:uLnTx/>
              <a:uFillTx/>
              <a:latin typeface="Arial"/>
              <a:cs typeface="Arial"/>
              <a:sym typeface="Arial"/>
            </a:endParaRPr>
          </a:p>
        </p:txBody>
      </p:sp>
      <p:sp>
        <p:nvSpPr>
          <p:cNvPr id="891" name="Google Shape;891;g2b4342054ca_0_1199"/>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700"/>
              <a:buFont typeface="Arial"/>
              <a:buNone/>
              <a:tabLst/>
              <a:defRPr/>
            </a:pPr>
            <a:fld id="{00000000-1234-1234-1234-123412341234}" type="slidenum">
              <a:rPr kumimoji="0" lang="en-GB" sz="700" b="1"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700"/>
                <a:buFont typeface="Arial"/>
                <a:buNone/>
                <a:tabLst/>
                <a:defRPr/>
              </a:pPr>
              <a:t>59</a:t>
            </a:fld>
            <a:endParaRPr kumimoji="0" sz="700"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9041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g2a118d7b111_0_31"/>
          <p:cNvSpPr txBox="1">
            <a:spLocks noGrp="1"/>
          </p:cNvSpPr>
          <p:nvPr>
            <p:ph type="title"/>
          </p:nvPr>
        </p:nvSpPr>
        <p:spPr>
          <a:xfrm>
            <a:off x="137338" y="268300"/>
            <a:ext cx="8437500" cy="6993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66666"/>
              <a:buFont typeface="Arial"/>
              <a:buNone/>
            </a:pPr>
            <a:r>
              <a:rPr lang="en-GB" sz="3000" dirty="0"/>
              <a:t>Hazard quiz</a:t>
            </a:r>
            <a:endParaRPr sz="3000" dirty="0"/>
          </a:p>
          <a:p>
            <a:pPr marL="0" lvl="0" indent="0" algn="l" rtl="0">
              <a:lnSpc>
                <a:spcPct val="100000"/>
              </a:lnSpc>
              <a:spcBef>
                <a:spcPts val="0"/>
              </a:spcBef>
              <a:spcAft>
                <a:spcPts val="0"/>
              </a:spcAft>
              <a:buClr>
                <a:schemeClr val="dk1"/>
              </a:buClr>
              <a:buSzPct val="66666"/>
              <a:buFont typeface="Arial"/>
              <a:buNone/>
            </a:pPr>
            <a:r>
              <a:rPr lang="en-GB" sz="3000" dirty="0"/>
              <a:t>Task. Identify the hazards from these symbols</a:t>
            </a:r>
            <a:endParaRPr sz="3000" dirty="0"/>
          </a:p>
          <a:p>
            <a:pPr marL="0" lvl="0" indent="0" algn="l" rtl="0">
              <a:lnSpc>
                <a:spcPct val="103703"/>
              </a:lnSpc>
              <a:spcBef>
                <a:spcPts val="0"/>
              </a:spcBef>
              <a:spcAft>
                <a:spcPts val="0"/>
              </a:spcAft>
              <a:buClr>
                <a:schemeClr val="accent2"/>
              </a:buClr>
              <a:buSzPct val="100000"/>
              <a:buFont typeface="Arial"/>
              <a:buNone/>
            </a:pPr>
            <a:r>
              <a:rPr lang="en-GB" sz="2700" dirty="0">
                <a:solidFill>
                  <a:schemeClr val="accent2"/>
                </a:solidFill>
              </a:rPr>
              <a:t>	</a:t>
            </a:r>
            <a:endParaRPr sz="2650" dirty="0">
              <a:solidFill>
                <a:srgbClr val="E51C41"/>
              </a:solidFill>
            </a:endParaRPr>
          </a:p>
        </p:txBody>
      </p:sp>
      <p:pic>
        <p:nvPicPr>
          <p:cNvPr id="564" name="Google Shape;564;g2a118d7b111_0_3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06725" y="1263438"/>
            <a:ext cx="904875" cy="904875"/>
          </a:xfrm>
          <a:prstGeom prst="rect">
            <a:avLst/>
          </a:prstGeom>
          <a:noFill/>
          <a:ln>
            <a:noFill/>
          </a:ln>
        </p:spPr>
      </p:pic>
      <p:sp>
        <p:nvSpPr>
          <p:cNvPr id="565" name="Google Shape;565;g2a118d7b111_0_31"/>
          <p:cNvSpPr txBox="1"/>
          <p:nvPr/>
        </p:nvSpPr>
        <p:spPr>
          <a:xfrm>
            <a:off x="152375" y="2237150"/>
            <a:ext cx="14742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GB" sz="1000" b="0" i="0" u="none" strike="noStrike" cap="none" dirty="0">
                <a:solidFill>
                  <a:srgbClr val="111111"/>
                </a:solidFill>
                <a:latin typeface="Arial"/>
                <a:ea typeface="Arial"/>
                <a:cs typeface="Arial"/>
                <a:sym typeface="Arial"/>
              </a:rPr>
              <a:t>Explosive (Symbol: exploding bomb)</a:t>
            </a:r>
            <a:endParaRPr sz="1300" b="0" i="0" u="none" strike="noStrike" cap="none" dirty="0">
              <a:solidFill>
                <a:srgbClr val="000000"/>
              </a:solidFill>
              <a:latin typeface="Arial"/>
              <a:ea typeface="Arial"/>
              <a:cs typeface="Arial"/>
              <a:sym typeface="Arial"/>
            </a:endParaRPr>
          </a:p>
        </p:txBody>
      </p:sp>
      <p:pic>
        <p:nvPicPr>
          <p:cNvPr id="566" name="Google Shape;566;g2a118d7b111_0_3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716100" y="1226450"/>
            <a:ext cx="904875" cy="904875"/>
          </a:xfrm>
          <a:prstGeom prst="rect">
            <a:avLst/>
          </a:prstGeom>
          <a:noFill/>
          <a:ln>
            <a:noFill/>
          </a:ln>
        </p:spPr>
      </p:pic>
      <p:sp>
        <p:nvSpPr>
          <p:cNvPr id="567" name="Google Shape;567;g2a118d7b111_0_31"/>
          <p:cNvSpPr txBox="1"/>
          <p:nvPr/>
        </p:nvSpPr>
        <p:spPr>
          <a:xfrm>
            <a:off x="1614375" y="2206550"/>
            <a:ext cx="12939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111111"/>
                </a:solidFill>
                <a:latin typeface="Arial"/>
                <a:ea typeface="Arial"/>
                <a:cs typeface="Arial"/>
                <a:sym typeface="Arial"/>
              </a:rPr>
              <a:t>Flammable (Symbol: flame)</a:t>
            </a:r>
            <a:endParaRPr sz="1400" b="0" i="0" u="none" strike="noStrike" cap="none">
              <a:solidFill>
                <a:srgbClr val="000000"/>
              </a:solidFill>
              <a:latin typeface="Arial"/>
              <a:ea typeface="Arial"/>
              <a:cs typeface="Arial"/>
              <a:sym typeface="Arial"/>
            </a:endParaRPr>
          </a:p>
        </p:txBody>
      </p:sp>
      <p:pic>
        <p:nvPicPr>
          <p:cNvPr id="568" name="Google Shape;568;g2a118d7b111_0_31">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267175" y="1263438"/>
            <a:ext cx="904875" cy="904875"/>
          </a:xfrm>
          <a:prstGeom prst="rect">
            <a:avLst/>
          </a:prstGeom>
          <a:noFill/>
          <a:ln>
            <a:noFill/>
          </a:ln>
        </p:spPr>
      </p:pic>
      <p:sp>
        <p:nvSpPr>
          <p:cNvPr id="569" name="Google Shape;569;g2a118d7b111_0_31"/>
          <p:cNvSpPr txBox="1"/>
          <p:nvPr/>
        </p:nvSpPr>
        <p:spPr>
          <a:xfrm>
            <a:off x="3134288" y="2238725"/>
            <a:ext cx="1474200" cy="523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dirty="0">
                <a:solidFill>
                  <a:srgbClr val="111111"/>
                </a:solidFill>
                <a:latin typeface="Arial"/>
                <a:ea typeface="Arial"/>
                <a:cs typeface="Arial"/>
                <a:sym typeface="Arial"/>
              </a:rPr>
              <a:t>Oxidising (Symbol: flame over circle)</a:t>
            </a:r>
            <a:endParaRPr sz="1400" b="0" i="0" u="none" strike="noStrike" cap="none" dirty="0">
              <a:solidFill>
                <a:srgbClr val="000000"/>
              </a:solidFill>
              <a:latin typeface="Arial"/>
              <a:ea typeface="Arial"/>
              <a:cs typeface="Arial"/>
              <a:sym typeface="Arial"/>
            </a:endParaRPr>
          </a:p>
        </p:txBody>
      </p:sp>
      <p:pic>
        <p:nvPicPr>
          <p:cNvPr id="570" name="Google Shape;570;g2a118d7b111_0_31">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4850963" y="1226438"/>
            <a:ext cx="904875" cy="904875"/>
          </a:xfrm>
          <a:prstGeom prst="rect">
            <a:avLst/>
          </a:prstGeom>
          <a:noFill/>
          <a:ln>
            <a:noFill/>
          </a:ln>
        </p:spPr>
      </p:pic>
      <p:sp>
        <p:nvSpPr>
          <p:cNvPr id="576" name="Google Shape;576;g2a118d7b111_0_31"/>
          <p:cNvSpPr txBox="1"/>
          <p:nvPr/>
        </p:nvSpPr>
        <p:spPr>
          <a:xfrm>
            <a:off x="4666638" y="2126198"/>
            <a:ext cx="1645200" cy="6081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1100"/>
              </a:spcAft>
              <a:buClr>
                <a:srgbClr val="000000"/>
              </a:buClr>
              <a:buSzPts val="1100"/>
              <a:buFont typeface="Arial"/>
              <a:buNone/>
            </a:pPr>
            <a:r>
              <a:rPr lang="en-GB" sz="1100" b="0" i="0" u="none" strike="noStrike" cap="none" dirty="0">
                <a:solidFill>
                  <a:srgbClr val="111111"/>
                </a:solidFill>
                <a:latin typeface="Arial"/>
                <a:ea typeface="Arial"/>
                <a:cs typeface="Arial"/>
                <a:sym typeface="Arial"/>
              </a:rPr>
              <a:t>Corrosive (Symbol: corrosion)</a:t>
            </a:r>
            <a:endParaRPr sz="1100" b="0" i="0" u="none" strike="noStrike" cap="none" dirty="0">
              <a:solidFill>
                <a:srgbClr val="111111"/>
              </a:solidFill>
              <a:latin typeface="Arial"/>
              <a:ea typeface="Arial"/>
              <a:cs typeface="Arial"/>
              <a:sym typeface="Arial"/>
            </a:endParaRPr>
          </a:p>
        </p:txBody>
      </p:sp>
      <p:sp>
        <p:nvSpPr>
          <p:cNvPr id="578" name="Google Shape;578;g2a118d7b111_0_31"/>
          <p:cNvSpPr txBox="1"/>
          <p:nvPr/>
        </p:nvSpPr>
        <p:spPr>
          <a:xfrm>
            <a:off x="6533525" y="2133488"/>
            <a:ext cx="1749000" cy="6081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1100"/>
              </a:spcAft>
              <a:buClr>
                <a:srgbClr val="000000"/>
              </a:buClr>
              <a:buSzPts val="1100"/>
              <a:buFont typeface="Arial"/>
              <a:buNone/>
            </a:pPr>
            <a:r>
              <a:rPr lang="en-GB" sz="1100" b="0" i="0" u="none" strike="noStrike" cap="none" dirty="0">
                <a:solidFill>
                  <a:srgbClr val="111111"/>
                </a:solidFill>
                <a:latin typeface="Arial"/>
                <a:ea typeface="Arial"/>
                <a:cs typeface="Arial"/>
                <a:sym typeface="Arial"/>
              </a:rPr>
              <a:t>Acute toxicity (Symbol: skull and crossbones)</a:t>
            </a:r>
            <a:endParaRPr sz="1400" b="0" i="0" u="none" strike="noStrike" cap="none" dirty="0">
              <a:solidFill>
                <a:srgbClr val="000000"/>
              </a:solidFill>
              <a:latin typeface="Arial"/>
              <a:ea typeface="Arial"/>
              <a:cs typeface="Arial"/>
              <a:sym typeface="Arial"/>
            </a:endParaRPr>
          </a:p>
        </p:txBody>
      </p:sp>
      <p:sp>
        <p:nvSpPr>
          <p:cNvPr id="577" name="Google Shape;577;g2a118d7b111_0_31"/>
          <p:cNvSpPr txBox="1"/>
          <p:nvPr/>
        </p:nvSpPr>
        <p:spPr>
          <a:xfrm>
            <a:off x="306725" y="3548300"/>
            <a:ext cx="2148900" cy="6081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1100"/>
              </a:spcAft>
              <a:buClr>
                <a:srgbClr val="000000"/>
              </a:buClr>
              <a:buSzPts val="1100"/>
              <a:buFont typeface="Arial"/>
              <a:buNone/>
            </a:pPr>
            <a:r>
              <a:rPr lang="en-GB" sz="1100" b="0" i="0" u="none" strike="noStrike" cap="none" dirty="0">
                <a:solidFill>
                  <a:srgbClr val="111111"/>
                </a:solidFill>
                <a:latin typeface="Arial"/>
                <a:ea typeface="Arial"/>
                <a:cs typeface="Arial"/>
                <a:sym typeface="Arial"/>
              </a:rPr>
              <a:t>Hazardous to the environment (Symbol: environment)</a:t>
            </a:r>
            <a:endParaRPr sz="1100" b="0" i="0" u="none" strike="noStrike" cap="none" dirty="0">
              <a:solidFill>
                <a:srgbClr val="111111"/>
              </a:solidFill>
              <a:latin typeface="Arial"/>
              <a:ea typeface="Arial"/>
              <a:cs typeface="Arial"/>
              <a:sym typeface="Arial"/>
            </a:endParaRPr>
          </a:p>
        </p:txBody>
      </p:sp>
      <p:sp>
        <p:nvSpPr>
          <p:cNvPr id="579" name="Google Shape;579;g2a118d7b111_0_31"/>
          <p:cNvSpPr txBox="1"/>
          <p:nvPr/>
        </p:nvSpPr>
        <p:spPr>
          <a:xfrm>
            <a:off x="2485324" y="3500075"/>
            <a:ext cx="2148900" cy="1018197"/>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1100"/>
              </a:spcAft>
              <a:buClr>
                <a:srgbClr val="000000"/>
              </a:buClr>
              <a:buSzPts val="1000"/>
              <a:buFont typeface="Arial"/>
              <a:buNone/>
            </a:pPr>
            <a:r>
              <a:rPr lang="en-GB" sz="1000" b="0" i="0" u="none" strike="noStrike" cap="none" dirty="0">
                <a:solidFill>
                  <a:srgbClr val="111111"/>
                </a:solidFill>
                <a:latin typeface="Arial"/>
                <a:ea typeface="Arial"/>
                <a:cs typeface="Arial"/>
                <a:sym typeface="Arial"/>
              </a:rPr>
              <a:t>Health hazard / Hazardous to the ozone layer (Symbol: exclamation mark)</a:t>
            </a:r>
            <a:endParaRPr sz="1300" b="0" i="0" u="none" strike="noStrike" cap="none" dirty="0">
              <a:solidFill>
                <a:srgbClr val="000000"/>
              </a:solidFill>
              <a:latin typeface="Arial"/>
              <a:ea typeface="Arial"/>
              <a:cs typeface="Arial"/>
              <a:sym typeface="Arial"/>
            </a:endParaRPr>
          </a:p>
        </p:txBody>
      </p:sp>
      <p:pic>
        <p:nvPicPr>
          <p:cNvPr id="571" name="Google Shape;571;g2a118d7b111_0_31">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6753013" y="1256888"/>
            <a:ext cx="904875" cy="904875"/>
          </a:xfrm>
          <a:prstGeom prst="rect">
            <a:avLst/>
          </a:prstGeom>
          <a:noFill/>
          <a:ln>
            <a:noFill/>
          </a:ln>
        </p:spPr>
      </p:pic>
      <p:pic>
        <p:nvPicPr>
          <p:cNvPr id="572" name="Google Shape;572;g2a118d7b111_0_31">
            <a:extLst>
              <a:ext uri="{C183D7F6-B498-43B3-948B-1728B52AA6E4}">
                <adec:decorative xmlns:adec="http://schemas.microsoft.com/office/drawing/2017/decorative" val="1"/>
              </a:ext>
            </a:extLst>
          </p:cNvPr>
          <p:cNvPicPr preferRelativeResize="0"/>
          <p:nvPr/>
        </p:nvPicPr>
        <p:blipFill rotWithShape="1">
          <a:blip r:embed="rId8">
            <a:alphaModFix/>
          </a:blip>
          <a:srcRect/>
          <a:stretch/>
        </p:blipFill>
        <p:spPr>
          <a:xfrm>
            <a:off x="874413" y="2675913"/>
            <a:ext cx="904875" cy="904875"/>
          </a:xfrm>
          <a:prstGeom prst="rect">
            <a:avLst/>
          </a:prstGeom>
          <a:noFill/>
          <a:ln>
            <a:noFill/>
          </a:ln>
        </p:spPr>
      </p:pic>
      <p:pic>
        <p:nvPicPr>
          <p:cNvPr id="573" name="Google Shape;573;g2a118d7b111_0_31">
            <a:extLs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2697000" y="2691350"/>
            <a:ext cx="904875" cy="904875"/>
          </a:xfrm>
          <a:prstGeom prst="rect">
            <a:avLst/>
          </a:prstGeom>
          <a:noFill/>
          <a:ln>
            <a:noFill/>
          </a:ln>
        </p:spPr>
      </p:pic>
      <p:pic>
        <p:nvPicPr>
          <p:cNvPr id="574" name="Google Shape;574;g2a118d7b111_0_31">
            <a:extLs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4918888" y="2675925"/>
            <a:ext cx="904875" cy="904875"/>
          </a:xfrm>
          <a:prstGeom prst="rect">
            <a:avLst/>
          </a:prstGeom>
          <a:noFill/>
          <a:ln>
            <a:noFill/>
          </a:ln>
        </p:spPr>
      </p:pic>
      <p:pic>
        <p:nvPicPr>
          <p:cNvPr id="575" name="Google Shape;575;g2a118d7b111_0_31">
            <a:extLst>
              <a:ext uri="{C183D7F6-B498-43B3-948B-1728B52AA6E4}">
                <adec:decorative xmlns:adec="http://schemas.microsoft.com/office/drawing/2017/decorative" val="1"/>
              </a:ext>
            </a:extLst>
          </p:cNvPr>
          <p:cNvPicPr preferRelativeResize="0"/>
          <p:nvPr/>
        </p:nvPicPr>
        <p:blipFill rotWithShape="1">
          <a:blip r:embed="rId11">
            <a:alphaModFix/>
          </a:blip>
          <a:srcRect/>
          <a:stretch/>
        </p:blipFill>
        <p:spPr>
          <a:xfrm>
            <a:off x="6906525" y="2688063"/>
            <a:ext cx="904875" cy="904875"/>
          </a:xfrm>
          <a:prstGeom prst="rect">
            <a:avLst/>
          </a:prstGeom>
          <a:noFill/>
          <a:ln>
            <a:noFill/>
          </a:ln>
        </p:spPr>
      </p:pic>
      <p:sp>
        <p:nvSpPr>
          <p:cNvPr id="580" name="Google Shape;580;g2a118d7b111_0_31"/>
          <p:cNvSpPr txBox="1"/>
          <p:nvPr/>
        </p:nvSpPr>
        <p:spPr>
          <a:xfrm>
            <a:off x="4825813" y="3596213"/>
            <a:ext cx="1927200" cy="6081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1100"/>
              </a:spcAft>
              <a:buClr>
                <a:srgbClr val="000000"/>
              </a:buClr>
              <a:buSzPts val="1100"/>
              <a:buFont typeface="Arial"/>
              <a:buNone/>
            </a:pPr>
            <a:r>
              <a:rPr lang="en-GB" sz="1100" b="0" i="0" u="none" strike="noStrike" cap="none" dirty="0">
                <a:solidFill>
                  <a:srgbClr val="111111"/>
                </a:solidFill>
                <a:latin typeface="Arial"/>
                <a:ea typeface="Arial"/>
                <a:cs typeface="Arial"/>
                <a:sym typeface="Arial"/>
              </a:rPr>
              <a:t>Serious health hazard (Symbol: health hazard)</a:t>
            </a:r>
            <a:endParaRPr sz="1400" b="0" i="0" u="none" strike="noStrike" cap="none" dirty="0">
              <a:solidFill>
                <a:srgbClr val="000000"/>
              </a:solidFill>
              <a:latin typeface="Arial"/>
              <a:ea typeface="Arial"/>
              <a:cs typeface="Arial"/>
              <a:sym typeface="Arial"/>
            </a:endParaRPr>
          </a:p>
        </p:txBody>
      </p:sp>
      <p:sp>
        <p:nvSpPr>
          <p:cNvPr id="581" name="Google Shape;581;g2a118d7b111_0_31"/>
          <p:cNvSpPr txBox="1"/>
          <p:nvPr/>
        </p:nvSpPr>
        <p:spPr>
          <a:xfrm>
            <a:off x="6794525" y="3596225"/>
            <a:ext cx="2068500" cy="6081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1100"/>
              </a:spcAft>
              <a:buClr>
                <a:srgbClr val="000000"/>
              </a:buClr>
              <a:buSzPts val="1100"/>
              <a:buFont typeface="Arial"/>
              <a:buNone/>
            </a:pPr>
            <a:r>
              <a:rPr lang="en-GB" sz="1100" b="0" i="0" u="none" strike="noStrike" cap="none">
                <a:solidFill>
                  <a:srgbClr val="111111"/>
                </a:solidFill>
                <a:latin typeface="Arial"/>
                <a:ea typeface="Arial"/>
                <a:cs typeface="Arial"/>
                <a:sym typeface="Arial"/>
              </a:rPr>
              <a:t>Gas under pressure (Symbol: gas cylinder)</a:t>
            </a:r>
            <a:endParaRPr sz="1400" b="0" i="0" u="none" strike="noStrike" cap="none">
              <a:solidFill>
                <a:srgbClr val="000000"/>
              </a:solidFill>
              <a:latin typeface="Arial"/>
              <a:ea typeface="Arial"/>
              <a:cs typeface="Arial"/>
              <a:sym typeface="Arial"/>
            </a:endParaRPr>
          </a:p>
        </p:txBody>
      </p:sp>
      <p:sp>
        <p:nvSpPr>
          <p:cNvPr id="561" name="Google Shape;561;g2a118d7b111_0_31"/>
          <p:cNvSpPr txBox="1">
            <a:spLocks noGrp="1"/>
          </p:cNvSpPr>
          <p:nvPr>
            <p:ph type="body" idx="1"/>
          </p:nvPr>
        </p:nvSpPr>
        <p:spPr>
          <a:xfrm>
            <a:off x="250825" y="4219750"/>
            <a:ext cx="7478700" cy="554100"/>
          </a:xfrm>
          <a:prstGeom prst="rect">
            <a:avLst/>
          </a:prstGeom>
          <a:noFill/>
          <a:ln>
            <a:noFill/>
          </a:ln>
        </p:spPr>
        <p:txBody>
          <a:bodyPr spcFirstLastPara="1" wrap="square" lIns="0" tIns="0" rIns="0" bIns="0" anchor="t" anchorCtr="0">
            <a:noAutofit/>
          </a:bodyPr>
          <a:lstStyle/>
          <a:p>
            <a:pPr marL="0" lvl="0" indent="0" algn="l" rtl="0">
              <a:lnSpc>
                <a:spcPct val="103703"/>
              </a:lnSpc>
              <a:spcBef>
                <a:spcPts val="540"/>
              </a:spcBef>
              <a:spcAft>
                <a:spcPts val="0"/>
              </a:spcAft>
              <a:buSzPts val="2700"/>
              <a:buNone/>
            </a:pPr>
            <a:r>
              <a:rPr lang="en-GB" sz="2400" dirty="0">
                <a:solidFill>
                  <a:srgbClr val="E51C41"/>
                </a:solidFill>
              </a:rPr>
              <a:t>Extension </a:t>
            </a:r>
            <a:r>
              <a:rPr lang="en-GB" sz="2400" dirty="0">
                <a:solidFill>
                  <a:srgbClr val="E51C41"/>
                </a:solidFill>
                <a:latin typeface="Arial" panose="020B0604020202020204" pitchFamily="34" charset="0"/>
                <a:cs typeface="Arial" panose="020B0604020202020204" pitchFamily="34" charset="0"/>
              </a:rPr>
              <a:t>–</a:t>
            </a:r>
            <a:r>
              <a:rPr lang="en-GB" sz="2400" dirty="0">
                <a:solidFill>
                  <a:srgbClr val="E51C41"/>
                </a:solidFill>
              </a:rPr>
              <a:t> Can you identify a risk for each?</a:t>
            </a:r>
            <a:endParaRPr sz="2400" dirty="0">
              <a:solidFill>
                <a:srgbClr val="E51C41"/>
              </a:solidFill>
            </a:endParaRPr>
          </a:p>
        </p:txBody>
      </p:sp>
      <p:sp>
        <p:nvSpPr>
          <p:cNvPr id="562" name="Google Shape;562;g2a118d7b111_0_31"/>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563" name="Google Shape;563;g2a118d7b111_0_31"/>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GB"/>
              <a:t>6</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7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79"/>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2700"/>
              <a:t>Weak acids and bases</a:t>
            </a:r>
            <a:endParaRPr sz="3400"/>
          </a:p>
        </p:txBody>
      </p:sp>
      <p:sp>
        <p:nvSpPr>
          <p:cNvPr id="613" name="Google Shape;613;p79"/>
          <p:cNvSpPr txBox="1">
            <a:spLocks noGrp="1"/>
          </p:cNvSpPr>
          <p:nvPr>
            <p:ph type="body" idx="3"/>
          </p:nvPr>
        </p:nvSpPr>
        <p:spPr>
          <a:xfrm>
            <a:off x="232950" y="747625"/>
            <a:ext cx="8691900" cy="6993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Clr>
                <a:schemeClr val="dk1"/>
              </a:buClr>
              <a:buSzPts val="1300"/>
              <a:buNone/>
            </a:pPr>
            <a:r>
              <a:rPr lang="en" sz="1850" b="0" dirty="0"/>
              <a:t>Weak acids and bases do not dissociate fully. Not all OH</a:t>
            </a:r>
            <a:r>
              <a:rPr lang="en" sz="1850" b="0" baseline="30000" dirty="0"/>
              <a:t>-</a:t>
            </a:r>
            <a:r>
              <a:rPr lang="en" sz="1850" b="0" dirty="0"/>
              <a:t> or H</a:t>
            </a:r>
            <a:r>
              <a:rPr lang="en" sz="1850" b="0" baseline="30000" dirty="0"/>
              <a:t>+</a:t>
            </a:r>
            <a:r>
              <a:rPr lang="en" sz="1850" b="0" dirty="0"/>
              <a:t> ions are released.</a:t>
            </a:r>
            <a:endParaRPr sz="1850" b="0" dirty="0"/>
          </a:p>
          <a:p>
            <a:pPr marL="0" lvl="0" indent="0" algn="l" rtl="0">
              <a:lnSpc>
                <a:spcPct val="123076"/>
              </a:lnSpc>
              <a:spcBef>
                <a:spcPts val="0"/>
              </a:spcBef>
              <a:spcAft>
                <a:spcPts val="0"/>
              </a:spcAft>
              <a:buClr>
                <a:schemeClr val="dk1"/>
              </a:buClr>
              <a:buSzPts val="1300"/>
              <a:buNone/>
            </a:pPr>
            <a:endParaRPr sz="1850" dirty="0"/>
          </a:p>
        </p:txBody>
      </p:sp>
      <p:pic>
        <p:nvPicPr>
          <p:cNvPr id="619" name="Google Shape;619;p79" descr="Line graph showing the pH against volume. This starts with a slight negative gradient from just above 11 pH and just below 5 for volume acid, then the gradient gets steeper from around 20 volume acid to 25 volume acid, then flattens out by 40 volume acid at just above 1 pH."/>
          <p:cNvPicPr preferRelativeResize="0"/>
          <p:nvPr/>
        </p:nvPicPr>
        <p:blipFill>
          <a:blip r:embed="rId3">
            <a:alphaModFix/>
          </a:blip>
          <a:stretch>
            <a:fillRect/>
          </a:stretch>
        </p:blipFill>
        <p:spPr>
          <a:xfrm>
            <a:off x="152400" y="1617610"/>
            <a:ext cx="4084499" cy="2823738"/>
          </a:xfrm>
          <a:prstGeom prst="rect">
            <a:avLst/>
          </a:prstGeom>
          <a:noFill/>
          <a:ln>
            <a:noFill/>
          </a:ln>
        </p:spPr>
      </p:pic>
      <p:sp>
        <p:nvSpPr>
          <p:cNvPr id="616" name="Google Shape;616;p79"/>
          <p:cNvSpPr txBox="1"/>
          <p:nvPr/>
        </p:nvSpPr>
        <p:spPr>
          <a:xfrm>
            <a:off x="4713150" y="1514356"/>
            <a:ext cx="40845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b="1" dirty="0">
                <a:solidFill>
                  <a:srgbClr val="E51C41"/>
                </a:solidFill>
              </a:rPr>
              <a:t>pH changes more rapidly than for strong acids and bases as OH</a:t>
            </a:r>
            <a:r>
              <a:rPr lang="en" b="1" baseline="30000" dirty="0">
                <a:solidFill>
                  <a:srgbClr val="E51C41"/>
                </a:solidFill>
              </a:rPr>
              <a:t>-</a:t>
            </a:r>
            <a:r>
              <a:rPr lang="en" b="1" dirty="0">
                <a:solidFill>
                  <a:srgbClr val="E51C41"/>
                </a:solidFill>
              </a:rPr>
              <a:t> ions are neutralised.</a:t>
            </a:r>
            <a:endParaRPr b="1" dirty="0">
              <a:solidFill>
                <a:srgbClr val="E51C41"/>
              </a:solidFill>
            </a:endParaRPr>
          </a:p>
          <a:p>
            <a:pPr marL="0" marR="0" lvl="0" indent="0" algn="l" rtl="0">
              <a:lnSpc>
                <a:spcPct val="100000"/>
              </a:lnSpc>
              <a:spcBef>
                <a:spcPts val="0"/>
              </a:spcBef>
              <a:spcAft>
                <a:spcPts val="0"/>
              </a:spcAft>
              <a:buNone/>
            </a:pPr>
            <a:endParaRPr b="1" dirty="0">
              <a:solidFill>
                <a:srgbClr val="E51C41"/>
              </a:solidFill>
            </a:endParaRPr>
          </a:p>
        </p:txBody>
      </p:sp>
      <p:sp>
        <p:nvSpPr>
          <p:cNvPr id="618" name="Google Shape;618;p79"/>
          <p:cNvSpPr txBox="1"/>
          <p:nvPr/>
        </p:nvSpPr>
        <p:spPr>
          <a:xfrm>
            <a:off x="4713150" y="2254368"/>
            <a:ext cx="4084500" cy="50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b="1" dirty="0">
                <a:solidFill>
                  <a:srgbClr val="E51C41"/>
                </a:solidFill>
              </a:rPr>
              <a:t>At the equivalence point, there is a more gradual change in pH. Most indicators will not have an end point equal to the equivalence point.</a:t>
            </a:r>
            <a:endParaRPr b="1" dirty="0">
              <a:solidFill>
                <a:srgbClr val="E51C41"/>
              </a:solidFill>
            </a:endParaRPr>
          </a:p>
        </p:txBody>
      </p:sp>
      <p:sp>
        <p:nvSpPr>
          <p:cNvPr id="617" name="Google Shape;617;p79"/>
          <p:cNvSpPr txBox="1"/>
          <p:nvPr/>
        </p:nvSpPr>
        <p:spPr>
          <a:xfrm>
            <a:off x="4713150" y="3428830"/>
            <a:ext cx="38301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b="1" dirty="0">
                <a:solidFill>
                  <a:srgbClr val="E51C41"/>
                </a:solidFill>
              </a:rPr>
              <a:t>Finally pH does not change as you add more acid.</a:t>
            </a:r>
            <a:endParaRPr b="1" dirty="0">
              <a:solidFill>
                <a:srgbClr val="E51C41"/>
              </a:solidFill>
            </a:endParaRPr>
          </a:p>
          <a:p>
            <a:pPr marL="0" marR="0" lvl="0" indent="0" algn="l" rtl="0">
              <a:lnSpc>
                <a:spcPct val="100000"/>
              </a:lnSpc>
              <a:spcBef>
                <a:spcPts val="0"/>
              </a:spcBef>
              <a:spcAft>
                <a:spcPts val="0"/>
              </a:spcAft>
              <a:buNone/>
            </a:pPr>
            <a:endParaRPr b="1" dirty="0">
              <a:solidFill>
                <a:srgbClr val="E51C41"/>
              </a:solidFill>
            </a:endParaRPr>
          </a:p>
        </p:txBody>
      </p:sp>
      <p:cxnSp>
        <p:nvCxnSpPr>
          <p:cNvPr id="620" name="Google Shape;620;p79">
            <a:extLst>
              <a:ext uri="{C183D7F6-B498-43B3-948B-1728B52AA6E4}">
                <adec:decorative xmlns:adec="http://schemas.microsoft.com/office/drawing/2017/decorative" val="1"/>
              </a:ext>
            </a:extLst>
          </p:cNvPr>
          <p:cNvCxnSpPr>
            <a:cxnSpLocks/>
            <a:stCxn id="616" idx="1"/>
          </p:cNvCxnSpPr>
          <p:nvPr/>
        </p:nvCxnSpPr>
        <p:spPr>
          <a:xfrm flipH="1">
            <a:off x="2073349" y="1676956"/>
            <a:ext cx="2639801" cy="599531"/>
          </a:xfrm>
          <a:prstGeom prst="straightConnector1">
            <a:avLst/>
          </a:prstGeom>
          <a:noFill/>
          <a:ln w="9525" cap="flat" cmpd="sng">
            <a:solidFill>
              <a:schemeClr val="dk2"/>
            </a:solidFill>
            <a:prstDash val="solid"/>
            <a:round/>
            <a:headEnd type="none" w="med" len="med"/>
            <a:tailEnd type="stealth" w="med" len="med"/>
          </a:ln>
        </p:spPr>
      </p:cxnSp>
      <p:cxnSp>
        <p:nvCxnSpPr>
          <p:cNvPr id="621" name="Google Shape;621;p79">
            <a:extLst>
              <a:ext uri="{C183D7F6-B498-43B3-948B-1728B52AA6E4}">
                <adec:decorative xmlns:adec="http://schemas.microsoft.com/office/drawing/2017/decorative" val="1"/>
              </a:ext>
            </a:extLst>
          </p:cNvPr>
          <p:cNvCxnSpPr>
            <a:cxnSpLocks/>
          </p:cNvCxnSpPr>
          <p:nvPr/>
        </p:nvCxnSpPr>
        <p:spPr>
          <a:xfrm flipH="1">
            <a:off x="2477386" y="2602402"/>
            <a:ext cx="2094614" cy="264612"/>
          </a:xfrm>
          <a:prstGeom prst="straightConnector1">
            <a:avLst/>
          </a:prstGeom>
          <a:noFill/>
          <a:ln w="9525" cap="flat" cmpd="sng">
            <a:solidFill>
              <a:schemeClr val="dk2"/>
            </a:solidFill>
            <a:prstDash val="solid"/>
            <a:round/>
            <a:headEnd type="none" w="med" len="med"/>
            <a:tailEnd type="stealth" w="med" len="med"/>
          </a:ln>
        </p:spPr>
      </p:cxnSp>
      <p:cxnSp>
        <p:nvCxnSpPr>
          <p:cNvPr id="622" name="Google Shape;622;p79">
            <a:extLst>
              <a:ext uri="{C183D7F6-B498-43B3-948B-1728B52AA6E4}">
                <adec:decorative xmlns:adec="http://schemas.microsoft.com/office/drawing/2017/decorative" val="1"/>
              </a:ext>
            </a:extLst>
          </p:cNvPr>
          <p:cNvCxnSpPr>
            <a:cxnSpLocks/>
          </p:cNvCxnSpPr>
          <p:nvPr/>
        </p:nvCxnSpPr>
        <p:spPr>
          <a:xfrm flipH="1">
            <a:off x="4019550" y="3762965"/>
            <a:ext cx="559350" cy="8935"/>
          </a:xfrm>
          <a:prstGeom prst="straightConnector1">
            <a:avLst/>
          </a:prstGeom>
          <a:noFill/>
          <a:ln w="9525" cap="flat" cmpd="sng">
            <a:solidFill>
              <a:schemeClr val="dk2"/>
            </a:solidFill>
            <a:prstDash val="solid"/>
            <a:round/>
            <a:headEnd type="none" w="med" len="med"/>
            <a:tailEnd type="stealth" w="med" len="med"/>
          </a:ln>
        </p:spPr>
      </p:cxnSp>
      <p:sp>
        <p:nvSpPr>
          <p:cNvPr id="614" name="Google Shape;614;p79"/>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15" name="Google Shape;615;p79"/>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60</a:t>
            </a:fld>
            <a:endParaRPr/>
          </a:p>
        </p:txBody>
      </p:sp>
    </p:spTree>
    <p:extLst>
      <p:ext uri="{BB962C8B-B14F-4D97-AF65-F5344CB8AC3E}">
        <p14:creationId xmlns:p14="http://schemas.microsoft.com/office/powerpoint/2010/main" val="64402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 grpId="0"/>
      <p:bldP spid="618" grpId="0"/>
      <p:bldP spid="61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6"/>
          <p:cNvSpPr txBox="1">
            <a:spLocks noGrp="1"/>
          </p:cNvSpPr>
          <p:nvPr>
            <p:ph type="title"/>
          </p:nvPr>
        </p:nvSpPr>
        <p:spPr>
          <a:xfrm>
            <a:off x="137351" y="268299"/>
            <a:ext cx="8878200" cy="4558881"/>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66666"/>
              <a:buFont typeface="Arial"/>
              <a:buNone/>
            </a:pPr>
            <a:r>
              <a:rPr lang="en" sz="3000" dirty="0"/>
              <a:t>The pH scale</a:t>
            </a:r>
            <a:endParaRPr sz="3000" dirty="0"/>
          </a:p>
          <a:p>
            <a:pPr marL="0" lvl="0" indent="0" algn="l" rtl="0">
              <a:lnSpc>
                <a:spcPct val="100000"/>
              </a:lnSpc>
              <a:spcBef>
                <a:spcPts val="0"/>
              </a:spcBef>
              <a:spcAft>
                <a:spcPts val="0"/>
              </a:spcAft>
              <a:buClr>
                <a:schemeClr val="dk1"/>
              </a:buClr>
              <a:buSzPct val="66666"/>
              <a:buFont typeface="Arial"/>
              <a:buNone/>
            </a:pPr>
            <a:r>
              <a:rPr lang="en" sz="2700" b="0" dirty="0"/>
              <a:t>pH is a measure of the concentration of free hydrogen ions in solution [H</a:t>
            </a:r>
            <a:r>
              <a:rPr lang="en" sz="2700" b="0" baseline="30000" dirty="0"/>
              <a:t>+</a:t>
            </a:r>
            <a:r>
              <a:rPr lang="en" sz="2700" b="0" dirty="0"/>
              <a:t>].</a:t>
            </a:r>
            <a:endParaRPr sz="2700" b="0" dirty="0"/>
          </a:p>
          <a:p>
            <a:pPr marL="0" lvl="0" indent="0" algn="l" rtl="0">
              <a:lnSpc>
                <a:spcPct val="100000"/>
              </a:lnSpc>
              <a:spcBef>
                <a:spcPts val="0"/>
              </a:spcBef>
              <a:spcAft>
                <a:spcPts val="0"/>
              </a:spcAft>
              <a:buClr>
                <a:schemeClr val="dk1"/>
              </a:buClr>
              <a:buSzPct val="66666"/>
              <a:buFont typeface="Arial"/>
              <a:buNone/>
            </a:pPr>
            <a:r>
              <a:rPr lang="en" sz="2700" b="0" dirty="0"/>
              <a:t>It is a logarithmic scale: pH = -log [H</a:t>
            </a:r>
            <a:r>
              <a:rPr lang="en" sz="2700" b="0" baseline="30000" dirty="0"/>
              <a:t>+</a:t>
            </a:r>
            <a:r>
              <a:rPr lang="en" sz="2700" b="0" dirty="0"/>
              <a:t>]:</a:t>
            </a:r>
            <a:endParaRPr sz="2700" b="0" dirty="0"/>
          </a:p>
          <a:p>
            <a:pPr marL="457200" lvl="0" indent="0" algn="l" rtl="0">
              <a:spcBef>
                <a:spcPts val="0"/>
              </a:spcBef>
              <a:spcAft>
                <a:spcPts val="0"/>
              </a:spcAft>
              <a:buNone/>
            </a:pPr>
            <a:r>
              <a:rPr lang="en" sz="2200" b="0" dirty="0"/>
              <a:t>The pH drops by 1 for each 10x increase in [H+].</a:t>
            </a:r>
            <a:endParaRPr sz="2200" b="0" dirty="0"/>
          </a:p>
          <a:p>
            <a:pPr marL="457200"/>
            <a:r>
              <a:rPr lang="en" sz="2200" b="0" dirty="0"/>
              <a:t>You can define log (base 10) as: log [10</a:t>
            </a:r>
            <a:r>
              <a:rPr lang="en" sz="2200" b="0" baseline="30000" dirty="0"/>
              <a:t>x</a:t>
            </a:r>
            <a:r>
              <a:rPr lang="en" sz="2200" b="0" dirty="0"/>
              <a:t>] = x</a:t>
            </a:r>
            <a:br>
              <a:rPr lang="en" sz="2200" dirty="0"/>
            </a:br>
            <a:r>
              <a:rPr lang="en" sz="2200" b="0" dirty="0"/>
              <a:t>e.g. </a:t>
            </a:r>
            <a:r>
              <a:rPr lang="en" sz="2200" b="0" dirty="0">
                <a:solidFill>
                  <a:schemeClr val="dk1"/>
                </a:solidFill>
                <a:latin typeface="Calibri"/>
                <a:ea typeface="Calibri"/>
                <a:cs typeface="Calibri"/>
                <a:sym typeface="Calibri"/>
              </a:rPr>
              <a:t>pH of a solution of 0.2moldm</a:t>
            </a:r>
            <a:r>
              <a:rPr lang="en" sz="2200" b="0" baseline="30000" dirty="0">
                <a:solidFill>
                  <a:schemeClr val="dk1"/>
                </a:solidFill>
                <a:latin typeface="Calibri"/>
                <a:ea typeface="Calibri"/>
                <a:cs typeface="Calibri"/>
                <a:sym typeface="Calibri"/>
              </a:rPr>
              <a:t>-3</a:t>
            </a:r>
            <a:r>
              <a:rPr lang="en" sz="2200" b="0" dirty="0">
                <a:solidFill>
                  <a:schemeClr val="dk1"/>
                </a:solidFill>
                <a:latin typeface="Calibri"/>
                <a:ea typeface="Calibri"/>
                <a:cs typeface="Calibri"/>
                <a:sym typeface="Calibri"/>
              </a:rPr>
              <a:t> HNO</a:t>
            </a:r>
            <a:r>
              <a:rPr lang="en" sz="2200" b="0" baseline="-25000" dirty="0">
                <a:solidFill>
                  <a:schemeClr val="dk1"/>
                </a:solidFill>
                <a:latin typeface="Calibri"/>
                <a:ea typeface="Calibri"/>
                <a:cs typeface="Calibri"/>
                <a:sym typeface="Calibri"/>
              </a:rPr>
              <a:t>3</a:t>
            </a:r>
            <a:br>
              <a:rPr lang="en" sz="2800" b="0" baseline="-25000" dirty="0">
                <a:solidFill>
                  <a:schemeClr val="dk1"/>
                </a:solidFill>
                <a:latin typeface="Calibri"/>
                <a:ea typeface="Calibri"/>
                <a:cs typeface="Calibri"/>
                <a:sym typeface="Calibri"/>
              </a:rPr>
            </a:br>
            <a:r>
              <a:rPr lang="en" sz="2800" b="0" baseline="-25000" dirty="0">
                <a:solidFill>
                  <a:schemeClr val="dk1"/>
                </a:solidFill>
                <a:latin typeface="Calibri"/>
                <a:ea typeface="Calibri"/>
                <a:cs typeface="Calibri"/>
                <a:sym typeface="Calibri"/>
              </a:rPr>
              <a:t>	</a:t>
            </a:r>
            <a:r>
              <a:rPr lang="en-GB" sz="2200" b="1" dirty="0">
                <a:solidFill>
                  <a:srgbClr val="E51C41"/>
                </a:solidFill>
              </a:rPr>
              <a:t>pH = -log 0.2 = 0.7</a:t>
            </a:r>
            <a:endParaRPr sz="2200" b="0" dirty="0"/>
          </a:p>
          <a:p>
            <a:pPr marL="0" lvl="0" indent="0" algn="l" rtl="0">
              <a:spcBef>
                <a:spcPts val="0"/>
              </a:spcBef>
              <a:spcAft>
                <a:spcPts val="0"/>
              </a:spcAft>
              <a:buNone/>
            </a:pPr>
            <a:r>
              <a:rPr lang="en" sz="2666" b="0" dirty="0"/>
              <a:t>For a strong acid, all H</a:t>
            </a:r>
            <a:r>
              <a:rPr lang="en" sz="2666" b="0" baseline="30000" dirty="0"/>
              <a:t>+</a:t>
            </a:r>
            <a:r>
              <a:rPr lang="en" sz="2666" b="0" dirty="0"/>
              <a:t> ions are lost in solution (dissociation):</a:t>
            </a:r>
            <a:endParaRPr sz="2666" b="0" dirty="0"/>
          </a:p>
          <a:p>
            <a:pPr marL="0" lvl="0" indent="0" algn="l" rtl="0">
              <a:spcBef>
                <a:spcPts val="0"/>
              </a:spcBef>
              <a:spcAft>
                <a:spcPts val="0"/>
              </a:spcAft>
              <a:buNone/>
            </a:pPr>
            <a:r>
              <a:rPr lang="en" sz="2666" b="0" dirty="0"/>
              <a:t>	HA</a:t>
            </a:r>
            <a:r>
              <a:rPr lang="en" sz="2666" b="0" baseline="-25000" dirty="0"/>
              <a:t>(s)</a:t>
            </a:r>
            <a:r>
              <a:rPr lang="en" sz="2666" b="0" dirty="0"/>
              <a:t> + H</a:t>
            </a:r>
            <a:r>
              <a:rPr lang="en" sz="2666" b="0" baseline="-25000" dirty="0"/>
              <a:t>2</a:t>
            </a:r>
            <a:r>
              <a:rPr lang="en" sz="2666" b="0" dirty="0"/>
              <a:t>O</a:t>
            </a:r>
            <a:r>
              <a:rPr lang="en" sz="2666" b="0" baseline="-25000" dirty="0"/>
              <a:t>(l)</a:t>
            </a:r>
            <a:r>
              <a:rPr lang="en" sz="2666" b="0" dirty="0"/>
              <a:t> = H</a:t>
            </a:r>
            <a:r>
              <a:rPr lang="en" sz="2666" b="0" baseline="-25000" dirty="0"/>
              <a:t>3</a:t>
            </a:r>
            <a:r>
              <a:rPr lang="en" sz="2666" b="0" dirty="0"/>
              <a:t>O</a:t>
            </a:r>
            <a:r>
              <a:rPr lang="en" sz="2666" b="0" baseline="30000" dirty="0"/>
              <a:t>+</a:t>
            </a:r>
            <a:r>
              <a:rPr lang="en" sz="2666" b="0" baseline="-25000" dirty="0"/>
              <a:t>(aq)</a:t>
            </a:r>
            <a:r>
              <a:rPr lang="en" sz="2666" b="0" dirty="0"/>
              <a:t> + A</a:t>
            </a:r>
            <a:r>
              <a:rPr lang="en" sz="2666" b="0" baseline="30000" dirty="0"/>
              <a:t>-</a:t>
            </a:r>
            <a:r>
              <a:rPr lang="en" sz="2666" b="0" baseline="-25000" dirty="0"/>
              <a:t>(aq)</a:t>
            </a:r>
            <a:endParaRPr sz="2666" b="0" baseline="-25000" dirty="0"/>
          </a:p>
          <a:p>
            <a:pPr marL="0" lvl="0" indent="0" algn="l" rtl="0">
              <a:spcBef>
                <a:spcPts val="0"/>
              </a:spcBef>
              <a:spcAft>
                <a:spcPts val="0"/>
              </a:spcAft>
              <a:buNone/>
            </a:pPr>
            <a:r>
              <a:rPr lang="en" sz="2666" b="0" dirty="0"/>
              <a:t>A strong base (or alkaline) dissociates fully to form OH</a:t>
            </a:r>
            <a:r>
              <a:rPr lang="en" sz="2666" b="0" baseline="30000" dirty="0"/>
              <a:t>-</a:t>
            </a:r>
            <a:r>
              <a:rPr lang="en" sz="2666" b="0" dirty="0"/>
              <a:t>:</a:t>
            </a:r>
            <a:endParaRPr sz="2666" b="0" dirty="0"/>
          </a:p>
          <a:p>
            <a:pPr marL="0" lvl="0" indent="0" algn="l" rtl="0">
              <a:spcBef>
                <a:spcPts val="0"/>
              </a:spcBef>
              <a:spcAft>
                <a:spcPts val="0"/>
              </a:spcAft>
              <a:buNone/>
            </a:pPr>
            <a:r>
              <a:rPr lang="en" sz="2666" b="0" dirty="0"/>
              <a:t>	MOH</a:t>
            </a:r>
            <a:r>
              <a:rPr lang="en" sz="2666" b="0" baseline="-25000" dirty="0"/>
              <a:t>(s)</a:t>
            </a:r>
            <a:r>
              <a:rPr lang="en" sz="2666" b="0" dirty="0"/>
              <a:t> = M</a:t>
            </a:r>
            <a:r>
              <a:rPr lang="en" sz="2666" b="0" baseline="30000" dirty="0"/>
              <a:t>+</a:t>
            </a:r>
            <a:r>
              <a:rPr lang="en" sz="2666" b="0" baseline="-25000" dirty="0"/>
              <a:t>(aq)</a:t>
            </a:r>
            <a:r>
              <a:rPr lang="en" sz="2666" b="0" dirty="0"/>
              <a:t> + OH</a:t>
            </a:r>
            <a:r>
              <a:rPr lang="en" sz="2666" b="0" baseline="30000" dirty="0"/>
              <a:t>-</a:t>
            </a:r>
            <a:r>
              <a:rPr lang="en" sz="2666" b="0" baseline="-25000" dirty="0"/>
              <a:t>(aq)</a:t>
            </a:r>
            <a:endParaRPr sz="2666" b="0" baseline="-25000" dirty="0"/>
          </a:p>
        </p:txBody>
      </p:sp>
      <p:sp>
        <p:nvSpPr>
          <p:cNvPr id="574" name="Google Shape;574;p76"/>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575" name="Google Shape;575;p76"/>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
              <a:t>61</a:t>
            </a:fld>
            <a:endParaRPr/>
          </a:p>
        </p:txBody>
      </p:sp>
    </p:spTree>
    <p:extLst>
      <p:ext uri="{BB962C8B-B14F-4D97-AF65-F5344CB8AC3E}">
        <p14:creationId xmlns:p14="http://schemas.microsoft.com/office/powerpoint/2010/main" val="38515328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80"/>
          <p:cNvSpPr txBox="1">
            <a:spLocks noGrp="1"/>
          </p:cNvSpPr>
          <p:nvPr>
            <p:ph type="title"/>
          </p:nvPr>
        </p:nvSpPr>
        <p:spPr>
          <a:xfrm>
            <a:off x="232950" y="249899"/>
            <a:ext cx="8437500" cy="430083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2700" dirty="0"/>
              <a:t>Measuring pH</a:t>
            </a:r>
            <a:endParaRPr sz="3400" dirty="0"/>
          </a:p>
        </p:txBody>
      </p:sp>
      <p:sp>
        <p:nvSpPr>
          <p:cNvPr id="629" name="Google Shape;629;p80"/>
          <p:cNvSpPr txBox="1">
            <a:spLocks noGrp="1"/>
          </p:cNvSpPr>
          <p:nvPr>
            <p:ph type="body" idx="3"/>
          </p:nvPr>
        </p:nvSpPr>
        <p:spPr>
          <a:xfrm>
            <a:off x="232950" y="747625"/>
            <a:ext cx="8691900" cy="6993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Clr>
                <a:schemeClr val="dk1"/>
              </a:buClr>
              <a:buSzPts val="1300"/>
              <a:buNone/>
            </a:pPr>
            <a:r>
              <a:rPr lang="en" sz="1850" b="0" dirty="0"/>
              <a:t>pH is measured using a pH meter</a:t>
            </a:r>
          </a:p>
          <a:p>
            <a:pPr marL="0" lvl="0" indent="0" algn="l" rtl="0">
              <a:lnSpc>
                <a:spcPct val="123076"/>
              </a:lnSpc>
              <a:spcBef>
                <a:spcPts val="0"/>
              </a:spcBef>
              <a:spcAft>
                <a:spcPts val="0"/>
              </a:spcAft>
              <a:buClr>
                <a:schemeClr val="dk1"/>
              </a:buClr>
              <a:buSzPts val="1300"/>
              <a:buNone/>
            </a:pPr>
            <a:endParaRPr lang="en" sz="1850" b="0" dirty="0"/>
          </a:p>
          <a:p>
            <a:pPr marL="0" lvl="0" indent="0" algn="l" rtl="0">
              <a:lnSpc>
                <a:spcPct val="123076"/>
              </a:lnSpc>
              <a:spcBef>
                <a:spcPts val="0"/>
              </a:spcBef>
              <a:spcAft>
                <a:spcPts val="0"/>
              </a:spcAft>
              <a:buClr>
                <a:schemeClr val="dk1"/>
              </a:buClr>
              <a:buSzPts val="1300"/>
              <a:buNone/>
            </a:pPr>
            <a:endParaRPr sz="1850" b="0" dirty="0"/>
          </a:p>
          <a:p>
            <a:pPr marL="0" lvl="0" indent="0" algn="l" rtl="0">
              <a:lnSpc>
                <a:spcPct val="123076"/>
              </a:lnSpc>
              <a:spcBef>
                <a:spcPts val="0"/>
              </a:spcBef>
              <a:spcAft>
                <a:spcPts val="0"/>
              </a:spcAft>
              <a:buClr>
                <a:schemeClr val="dk1"/>
              </a:buClr>
              <a:buSzPts val="1300"/>
              <a:buNone/>
            </a:pPr>
            <a:endParaRPr sz="1850" dirty="0"/>
          </a:p>
        </p:txBody>
      </p:sp>
      <p:sp>
        <p:nvSpPr>
          <p:cNvPr id="632" name="Google Shape;632;p80"/>
          <p:cNvSpPr txBox="1"/>
          <p:nvPr/>
        </p:nvSpPr>
        <p:spPr>
          <a:xfrm>
            <a:off x="219150" y="1371193"/>
            <a:ext cx="3317400" cy="102912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b="1" dirty="0">
                <a:solidFill>
                  <a:srgbClr val="E51C41"/>
                </a:solidFill>
              </a:rPr>
              <a:t>The meter converts the conductivity of the solution to pH. Higher [H</a:t>
            </a:r>
            <a:r>
              <a:rPr lang="en" b="1" baseline="30000" dirty="0">
                <a:solidFill>
                  <a:srgbClr val="E51C41"/>
                </a:solidFill>
              </a:rPr>
              <a:t>+</a:t>
            </a:r>
            <a:r>
              <a:rPr lang="en" b="1" dirty="0">
                <a:solidFill>
                  <a:srgbClr val="E51C41"/>
                </a:solidFill>
              </a:rPr>
              <a:t>] means higher conductivity.</a:t>
            </a:r>
          </a:p>
          <a:p>
            <a:pPr marL="285750" lvl="0" indent="-285750" algn="l" rtl="0">
              <a:spcBef>
                <a:spcPts val="0"/>
              </a:spcBef>
              <a:spcAft>
                <a:spcPts val="0"/>
              </a:spcAft>
              <a:buClr>
                <a:srgbClr val="000000"/>
              </a:buClr>
              <a:buSzPts val="2400"/>
              <a:buFont typeface="Arial" panose="020B0604020202020204" pitchFamily="34" charset="0"/>
              <a:buChar char="•"/>
            </a:pPr>
            <a:endParaRPr b="1" dirty="0">
              <a:solidFill>
                <a:srgbClr val="E51C41"/>
              </a:solidFill>
            </a:endParaRPr>
          </a:p>
          <a:p>
            <a:pPr marL="0" marR="0" lvl="0" indent="0" algn="l" rtl="0">
              <a:lnSpc>
                <a:spcPct val="100000"/>
              </a:lnSpc>
              <a:spcBef>
                <a:spcPts val="0"/>
              </a:spcBef>
              <a:spcAft>
                <a:spcPts val="0"/>
              </a:spcAft>
              <a:buNone/>
            </a:pPr>
            <a:endParaRPr b="1" dirty="0">
              <a:solidFill>
                <a:srgbClr val="E51C41"/>
              </a:solidFill>
            </a:endParaRPr>
          </a:p>
        </p:txBody>
      </p:sp>
      <p:sp>
        <p:nvSpPr>
          <p:cNvPr id="634" name="Google Shape;634;p80"/>
          <p:cNvSpPr txBox="1"/>
          <p:nvPr/>
        </p:nvSpPr>
        <p:spPr>
          <a:xfrm>
            <a:off x="232950" y="2568219"/>
            <a:ext cx="3431700" cy="50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b="1" dirty="0">
                <a:solidFill>
                  <a:srgbClr val="E51C41"/>
                </a:solidFill>
              </a:rPr>
              <a:t>The potential difference between AgCl and KCl electrodes is measured.</a:t>
            </a:r>
            <a:endParaRPr b="1" dirty="0">
              <a:solidFill>
                <a:srgbClr val="E51C41"/>
              </a:solidFill>
            </a:endParaRPr>
          </a:p>
        </p:txBody>
      </p:sp>
      <p:sp>
        <p:nvSpPr>
          <p:cNvPr id="633" name="Google Shape;633;p80"/>
          <p:cNvSpPr txBox="1"/>
          <p:nvPr/>
        </p:nvSpPr>
        <p:spPr>
          <a:xfrm>
            <a:off x="232950" y="3403228"/>
            <a:ext cx="3117300" cy="99264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b="1" dirty="0">
                <a:solidFill>
                  <a:srgbClr val="E51C41"/>
                </a:solidFill>
              </a:rPr>
              <a:t>The glass bulb allows the transfer of H</a:t>
            </a:r>
            <a:r>
              <a:rPr lang="en" b="1" baseline="30000" dirty="0">
                <a:solidFill>
                  <a:srgbClr val="E51C41"/>
                </a:solidFill>
              </a:rPr>
              <a:t>+</a:t>
            </a:r>
            <a:r>
              <a:rPr lang="en" b="1" dirty="0">
                <a:solidFill>
                  <a:srgbClr val="E51C41"/>
                </a:solidFill>
              </a:rPr>
              <a:t> ions between buffer and the measured solution.</a:t>
            </a:r>
            <a:endParaRPr b="1" dirty="0">
              <a:solidFill>
                <a:srgbClr val="E51C41"/>
              </a:solidFill>
            </a:endParaRPr>
          </a:p>
          <a:p>
            <a:pPr marL="0" marR="0" lvl="0" indent="0" algn="l" rtl="0">
              <a:lnSpc>
                <a:spcPct val="100000"/>
              </a:lnSpc>
              <a:spcBef>
                <a:spcPts val="0"/>
              </a:spcBef>
              <a:spcAft>
                <a:spcPts val="0"/>
              </a:spcAft>
              <a:buNone/>
            </a:pPr>
            <a:endParaRPr b="1" dirty="0">
              <a:solidFill>
                <a:srgbClr val="E51C41"/>
              </a:solidFill>
            </a:endParaRPr>
          </a:p>
        </p:txBody>
      </p:sp>
      <p:cxnSp>
        <p:nvCxnSpPr>
          <p:cNvPr id="5" name="Straight Arrow Connector 4">
            <a:extLst>
              <a:ext uri="{FF2B5EF4-FFF2-40B4-BE49-F238E27FC236}">
                <a16:creationId xmlns:a16="http://schemas.microsoft.com/office/drawing/2014/main" id="{0660A2C9-7451-4264-F5DC-CE9892CC2AB4}"/>
              </a:ext>
              <a:ext uri="{C183D7F6-B498-43B3-948B-1728B52AA6E4}">
                <adec:decorative xmlns:adec="http://schemas.microsoft.com/office/drawing/2017/decorative" val="1"/>
              </a:ext>
            </a:extLst>
          </p:cNvPr>
          <p:cNvCxnSpPr/>
          <p:nvPr/>
        </p:nvCxnSpPr>
        <p:spPr>
          <a:xfrm>
            <a:off x="3872386" y="2863969"/>
            <a:ext cx="2188172" cy="3793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0F0F0720-C99C-9D07-F536-9C6572923147}"/>
              </a:ext>
              <a:ext uri="{C183D7F6-B498-43B3-948B-1728B52AA6E4}">
                <adec:decorative xmlns:adec="http://schemas.microsoft.com/office/drawing/2017/decorative" val="1"/>
              </a:ext>
            </a:extLst>
          </p:cNvPr>
          <p:cNvCxnSpPr/>
          <p:nvPr/>
        </p:nvCxnSpPr>
        <p:spPr>
          <a:xfrm>
            <a:off x="3758972" y="3899551"/>
            <a:ext cx="2188172" cy="3793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 name="Picture 1" descr="Diagram of a pH meter.">
            <a:extLst>
              <a:ext uri="{FF2B5EF4-FFF2-40B4-BE49-F238E27FC236}">
                <a16:creationId xmlns:a16="http://schemas.microsoft.com/office/drawing/2014/main" id="{88B7831F-B159-0225-0866-EA28BCB8F8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98806"/>
            <a:ext cx="3802938" cy="4938826"/>
          </a:xfrm>
          <a:prstGeom prst="rect">
            <a:avLst/>
          </a:prstGeom>
          <a:noFill/>
          <a:ln>
            <a:noFill/>
          </a:ln>
        </p:spPr>
      </p:pic>
      <p:sp>
        <p:nvSpPr>
          <p:cNvPr id="630" name="Google Shape;630;p80"/>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31" name="Google Shape;631;p80"/>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62</a:t>
            </a:fld>
            <a:endParaRPr/>
          </a:p>
        </p:txBody>
      </p:sp>
    </p:spTree>
    <p:extLst>
      <p:ext uri="{BB962C8B-B14F-4D97-AF65-F5344CB8AC3E}">
        <p14:creationId xmlns:p14="http://schemas.microsoft.com/office/powerpoint/2010/main" val="3371056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 grpId="0"/>
      <p:bldP spid="63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CEAB-3740-643D-B7E5-8BB8D92C8865}"/>
              </a:ext>
            </a:extLst>
          </p:cNvPr>
          <p:cNvSpPr>
            <a:spLocks noGrp="1"/>
          </p:cNvSpPr>
          <p:nvPr>
            <p:ph type="title"/>
          </p:nvPr>
        </p:nvSpPr>
        <p:spPr/>
        <p:txBody>
          <a:bodyPr>
            <a:normAutofit/>
          </a:bodyPr>
          <a:lstStyle/>
          <a:p>
            <a:r>
              <a:rPr lang="en-US" sz="2700" dirty="0"/>
              <a:t>The pH titration</a:t>
            </a:r>
          </a:p>
        </p:txBody>
      </p:sp>
      <p:sp>
        <p:nvSpPr>
          <p:cNvPr id="3" name="Text Placeholder 2">
            <a:extLst>
              <a:ext uri="{FF2B5EF4-FFF2-40B4-BE49-F238E27FC236}">
                <a16:creationId xmlns:a16="http://schemas.microsoft.com/office/drawing/2014/main" id="{6C69CA48-F2D4-F552-EB6F-1B7ECB6B0798}"/>
              </a:ext>
            </a:extLst>
          </p:cNvPr>
          <p:cNvSpPr>
            <a:spLocks noGrp="1"/>
          </p:cNvSpPr>
          <p:nvPr>
            <p:ph type="body" idx="1"/>
          </p:nvPr>
        </p:nvSpPr>
        <p:spPr>
          <a:xfrm>
            <a:off x="233999" y="986400"/>
            <a:ext cx="8436513" cy="3907200"/>
          </a:xfrm>
        </p:spPr>
        <p:txBody>
          <a:bodyPr/>
          <a:lstStyle/>
          <a:p>
            <a:pPr marL="252000" indent="0">
              <a:lnSpc>
                <a:spcPct val="100000"/>
              </a:lnSpc>
            </a:pPr>
            <a:r>
              <a:rPr lang="en-US" sz="1600" b="0" dirty="0"/>
              <a:t>Collect the relevant PPE for completion of a titration.</a:t>
            </a:r>
          </a:p>
          <a:p>
            <a:pPr marL="252000" indent="0">
              <a:lnSpc>
                <a:spcPct val="100000"/>
              </a:lnSpc>
            </a:pPr>
            <a:endParaRPr lang="en-US" sz="1600" b="0" dirty="0"/>
          </a:p>
          <a:p>
            <a:pPr marL="252000" indent="0">
              <a:lnSpc>
                <a:spcPct val="100000"/>
              </a:lnSpc>
            </a:pPr>
            <a:r>
              <a:rPr lang="en-US" sz="1600" b="0" dirty="0"/>
              <a:t>Observe the demonstration of pH titration. Make a note of the stages in the titration and equipment used in the titration.</a:t>
            </a:r>
          </a:p>
          <a:p>
            <a:pPr marL="252000" indent="0">
              <a:lnSpc>
                <a:spcPct val="100000"/>
              </a:lnSpc>
            </a:pPr>
            <a:endParaRPr lang="en-US" sz="1600" b="0" dirty="0"/>
          </a:p>
          <a:p>
            <a:pPr marL="252000" indent="0">
              <a:lnSpc>
                <a:spcPct val="100000"/>
              </a:lnSpc>
            </a:pPr>
            <a:r>
              <a:rPr lang="en-US" sz="1600" b="0" dirty="0"/>
              <a:t>In groups of three, make a list of what happened in each stage of the titration you have just watched:</a:t>
            </a:r>
          </a:p>
          <a:p>
            <a:pPr marL="252000" indent="0">
              <a:lnSpc>
                <a:spcPct val="100000"/>
              </a:lnSpc>
            </a:pPr>
            <a:r>
              <a:rPr lang="en-US" sz="1600" b="0" dirty="0"/>
              <a:t>	- give details of how each step affects the accuracy of the titration</a:t>
            </a:r>
          </a:p>
          <a:p>
            <a:pPr marL="252000" indent="0">
              <a:lnSpc>
                <a:spcPct val="100000"/>
              </a:lnSpc>
            </a:pPr>
            <a:r>
              <a:rPr lang="en-US" sz="1600" b="0" dirty="0"/>
              <a:t>	- record your method on the A3 sheet provided.</a:t>
            </a:r>
          </a:p>
          <a:p>
            <a:pPr marL="252000" indent="0">
              <a:lnSpc>
                <a:spcPct val="100000"/>
              </a:lnSpc>
            </a:pPr>
            <a:r>
              <a:rPr lang="en-US" sz="1600" b="0" dirty="0"/>
              <a:t>  </a:t>
            </a:r>
          </a:p>
          <a:p>
            <a:pPr marL="252000" indent="0">
              <a:lnSpc>
                <a:spcPct val="100000"/>
              </a:lnSpc>
            </a:pPr>
            <a:r>
              <a:rPr lang="en-US" sz="1600" b="0" dirty="0"/>
              <a:t>Send an envoy with the list for review by another group.</a:t>
            </a:r>
          </a:p>
          <a:p>
            <a:pPr marL="252000" indent="0">
              <a:lnSpc>
                <a:spcPct val="100000"/>
              </a:lnSpc>
            </a:pPr>
            <a:r>
              <a:rPr lang="en-US" sz="1600" b="0" dirty="0"/>
              <a:t>Add any amendments and report back.</a:t>
            </a:r>
          </a:p>
        </p:txBody>
      </p:sp>
      <p:sp>
        <p:nvSpPr>
          <p:cNvPr id="5" name="Slide Number Placeholder 4">
            <a:extLst>
              <a:ext uri="{FF2B5EF4-FFF2-40B4-BE49-F238E27FC236}">
                <a16:creationId xmlns:a16="http://schemas.microsoft.com/office/drawing/2014/main" id="{BE821D07-7D23-796E-35F5-DD722899F6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63</a:t>
            </a:fld>
            <a:endParaRPr lang="en-GB"/>
          </a:p>
        </p:txBody>
      </p:sp>
      <p:sp>
        <p:nvSpPr>
          <p:cNvPr id="6" name="Google Shape;924;g2b44e4428ef_0_6">
            <a:extLst>
              <a:ext uri="{FF2B5EF4-FFF2-40B4-BE49-F238E27FC236}">
                <a16:creationId xmlns:a16="http://schemas.microsoft.com/office/drawing/2014/main" id="{20E0A539-773E-EB05-B4E8-34009775C127}"/>
              </a:ext>
            </a:extLst>
          </p:cNvPr>
          <p:cNvSpPr txBox="1">
            <a:spLocks noGrp="1"/>
          </p:cNvSpPr>
          <p:nvPr>
            <p:ph type="ftr" idx="11"/>
          </p:nvPr>
        </p:nvSpPr>
        <p:spPr>
          <a:xfrm>
            <a:off x="232950" y="4756650"/>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Tree>
    <p:extLst>
      <p:ext uri="{BB962C8B-B14F-4D97-AF65-F5344CB8AC3E}">
        <p14:creationId xmlns:p14="http://schemas.microsoft.com/office/powerpoint/2010/main" val="15518548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1" name="Google Shape;641;p81"/>
          <p:cNvSpPr txBox="1">
            <a:spLocks noGrp="1"/>
          </p:cNvSpPr>
          <p:nvPr>
            <p:ph type="title"/>
          </p:nvPr>
        </p:nvSpPr>
        <p:spPr>
          <a:xfrm>
            <a:off x="277050" y="249899"/>
            <a:ext cx="8437500" cy="4517363"/>
          </a:xfrm>
          <a:prstGeom prst="rect">
            <a:avLst/>
          </a:prstGeom>
          <a:noFill/>
          <a:ln>
            <a:noFill/>
          </a:ln>
        </p:spPr>
        <p:txBody>
          <a:bodyPr spcFirstLastPara="1" wrap="square" lIns="0" tIns="0" rIns="0" bIns="0" anchor="t" anchorCtr="0">
            <a:normAutofit/>
          </a:bodyPr>
          <a:lstStyle/>
          <a:p>
            <a:pPr lvl="0"/>
            <a:r>
              <a:rPr lang="en" dirty="0"/>
              <a:t>Write down on a sticky note how each of t</a:t>
            </a:r>
            <a:r>
              <a:rPr lang="en-GB" dirty="0"/>
              <a:t>he</a:t>
            </a:r>
            <a:r>
              <a:rPr lang="en" dirty="0"/>
              <a:t> following stages helps accuracy and add stick it on the board.</a:t>
            </a:r>
            <a:br>
              <a:rPr lang="en" dirty="0"/>
            </a:br>
            <a:br>
              <a:rPr lang="en" dirty="0"/>
            </a:br>
            <a:r>
              <a:rPr lang="en" b="0" dirty="0"/>
              <a:t>- Cleanliness</a:t>
            </a:r>
            <a:br>
              <a:rPr lang="en" b="0" dirty="0"/>
            </a:br>
            <a:br>
              <a:rPr lang="en" b="0" dirty="0"/>
            </a:br>
            <a:br>
              <a:rPr lang="en" b="0" dirty="0"/>
            </a:br>
            <a:r>
              <a:rPr lang="en" b="0" dirty="0"/>
              <a:t>- Calibration of pH meter</a:t>
            </a:r>
            <a:br>
              <a:rPr lang="en" b="0" dirty="0"/>
            </a:br>
            <a:br>
              <a:rPr lang="en" b="0" dirty="0"/>
            </a:br>
            <a:br>
              <a:rPr lang="en" b="0" dirty="0"/>
            </a:br>
            <a:r>
              <a:rPr lang="en" b="0" dirty="0"/>
              <a:t>- Rate of addition of acid as the pH changes</a:t>
            </a:r>
            <a:br>
              <a:rPr lang="en" b="0" dirty="0"/>
            </a:br>
            <a:br>
              <a:rPr lang="en" b="0" dirty="0"/>
            </a:br>
            <a:br>
              <a:rPr lang="en" b="0" dirty="0"/>
            </a:br>
            <a:r>
              <a:rPr lang="en" b="0" dirty="0"/>
              <a:t>- Stirring and the time taken for each measurement</a:t>
            </a:r>
            <a:endParaRPr b="0" dirty="0"/>
          </a:p>
        </p:txBody>
      </p:sp>
      <p:sp>
        <p:nvSpPr>
          <p:cNvPr id="2" name="Footer Placeholder 1">
            <a:extLst>
              <a:ext uri="{FF2B5EF4-FFF2-40B4-BE49-F238E27FC236}">
                <a16:creationId xmlns:a16="http://schemas.microsoft.com/office/drawing/2014/main" id="{F7847C58-BA6D-B4DE-9272-9A2A64F9D2C2}"/>
              </a:ext>
            </a:extLst>
          </p:cNvPr>
          <p:cNvSpPr>
            <a:spLocks noGrp="1"/>
          </p:cNvSpPr>
          <p:nvPr>
            <p:ph type="ftr" idx="11"/>
          </p:nvPr>
        </p:nvSpPr>
        <p:spPr/>
        <p:txBody>
          <a:bodyPr/>
          <a:lstStyle/>
          <a:p>
            <a:r>
              <a:rPr lang="en-GB"/>
              <a:t>Education and Training Foundation</a:t>
            </a:r>
          </a:p>
        </p:txBody>
      </p:sp>
      <p:sp>
        <p:nvSpPr>
          <p:cNvPr id="640" name="Google Shape;640;p81"/>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
              <a:t>64</a:t>
            </a:fld>
            <a:endParaRPr/>
          </a:p>
        </p:txBody>
      </p:sp>
    </p:spTree>
    <p:extLst>
      <p:ext uri="{BB962C8B-B14F-4D97-AF65-F5344CB8AC3E}">
        <p14:creationId xmlns:p14="http://schemas.microsoft.com/office/powerpoint/2010/main" val="21373000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82"/>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2700" dirty="0"/>
              <a:t>Calculation of concentration</a:t>
            </a:r>
            <a:endParaRPr sz="3400" dirty="0"/>
          </a:p>
        </p:txBody>
      </p:sp>
      <p:sp>
        <p:nvSpPr>
          <p:cNvPr id="648" name="Google Shape;648;p82"/>
          <p:cNvSpPr txBox="1">
            <a:spLocks noGrp="1"/>
          </p:cNvSpPr>
          <p:nvPr>
            <p:ph type="body" idx="3"/>
          </p:nvPr>
        </p:nvSpPr>
        <p:spPr>
          <a:xfrm>
            <a:off x="232950" y="747625"/>
            <a:ext cx="6282000" cy="4239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Clr>
                <a:schemeClr val="dk1"/>
              </a:buClr>
              <a:buSzPts val="1300"/>
              <a:buNone/>
            </a:pPr>
            <a:r>
              <a:rPr lang="en" sz="1850" b="0" dirty="0"/>
              <a:t>Plot the volume added against the pH at that volume.</a:t>
            </a:r>
            <a:endParaRPr sz="1850" b="0" dirty="0"/>
          </a:p>
          <a:p>
            <a:pPr marL="0" lvl="0" indent="0" algn="l" rtl="0">
              <a:lnSpc>
                <a:spcPct val="123076"/>
              </a:lnSpc>
              <a:spcBef>
                <a:spcPts val="0"/>
              </a:spcBef>
              <a:spcAft>
                <a:spcPts val="0"/>
              </a:spcAft>
              <a:buClr>
                <a:schemeClr val="dk1"/>
              </a:buClr>
              <a:buSzPts val="1300"/>
              <a:buNone/>
            </a:pPr>
            <a:endParaRPr sz="1850" dirty="0"/>
          </a:p>
        </p:txBody>
      </p:sp>
      <p:sp>
        <p:nvSpPr>
          <p:cNvPr id="651" name="Google Shape;651;p82"/>
          <p:cNvSpPr txBox="1"/>
          <p:nvPr/>
        </p:nvSpPr>
        <p:spPr>
          <a:xfrm>
            <a:off x="4800600" y="1023031"/>
            <a:ext cx="40845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b="1" dirty="0">
                <a:solidFill>
                  <a:srgbClr val="E51C41"/>
                </a:solidFill>
              </a:rPr>
              <a:t>Determine the equivalence point = median pH (9.1).</a:t>
            </a:r>
            <a:endParaRPr b="1" dirty="0">
              <a:solidFill>
                <a:srgbClr val="E51C41"/>
              </a:solidFill>
            </a:endParaRPr>
          </a:p>
          <a:p>
            <a:pPr marL="0" marR="0" lvl="0" indent="0" algn="l" rtl="0">
              <a:lnSpc>
                <a:spcPct val="100000"/>
              </a:lnSpc>
              <a:spcBef>
                <a:spcPts val="0"/>
              </a:spcBef>
              <a:spcAft>
                <a:spcPts val="0"/>
              </a:spcAft>
              <a:buNone/>
            </a:pPr>
            <a:endParaRPr b="1" dirty="0">
              <a:solidFill>
                <a:srgbClr val="E51C41"/>
              </a:solidFill>
            </a:endParaRPr>
          </a:p>
        </p:txBody>
      </p:sp>
      <p:sp>
        <p:nvSpPr>
          <p:cNvPr id="653" name="Google Shape;653;p82"/>
          <p:cNvSpPr txBox="1"/>
          <p:nvPr/>
        </p:nvSpPr>
        <p:spPr>
          <a:xfrm>
            <a:off x="4800600" y="1624124"/>
            <a:ext cx="3830100" cy="50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b="1" dirty="0">
                <a:solidFill>
                  <a:srgbClr val="E51C41"/>
                </a:solidFill>
              </a:rPr>
              <a:t>At the equivalence point Find the volume added. Here it is 22.40cm</a:t>
            </a:r>
            <a:r>
              <a:rPr lang="en" b="1" baseline="30000" dirty="0">
                <a:solidFill>
                  <a:srgbClr val="E51C41"/>
                </a:solidFill>
              </a:rPr>
              <a:t>3</a:t>
            </a:r>
            <a:r>
              <a:rPr lang="en" b="1" dirty="0">
                <a:solidFill>
                  <a:srgbClr val="E51C41"/>
                </a:solidFill>
              </a:rPr>
              <a:t>.</a:t>
            </a:r>
            <a:endParaRPr b="1" baseline="30000" dirty="0">
              <a:solidFill>
                <a:srgbClr val="E51C41"/>
              </a:solidFill>
            </a:endParaRPr>
          </a:p>
        </p:txBody>
      </p:sp>
      <p:sp>
        <p:nvSpPr>
          <p:cNvPr id="652" name="Google Shape;652;p82"/>
          <p:cNvSpPr txBox="1"/>
          <p:nvPr/>
        </p:nvSpPr>
        <p:spPr>
          <a:xfrm>
            <a:off x="4800600" y="2406229"/>
            <a:ext cx="4281900" cy="263493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b="1" dirty="0">
                <a:solidFill>
                  <a:srgbClr val="E51C41"/>
                </a:solidFill>
              </a:rPr>
              <a:t>Calculate the unknown concentration using the four point method.</a:t>
            </a:r>
            <a:endParaRPr b="1" dirty="0">
              <a:solidFill>
                <a:srgbClr val="E51C41"/>
              </a:solidFill>
            </a:endParaRPr>
          </a:p>
          <a:p>
            <a:pPr marL="0" lvl="0" indent="0" algn="l" rtl="0">
              <a:spcBef>
                <a:spcPts val="0"/>
              </a:spcBef>
              <a:spcAft>
                <a:spcPts val="0"/>
              </a:spcAft>
              <a:buClr>
                <a:srgbClr val="000000"/>
              </a:buClr>
              <a:buSzPts val="2400"/>
              <a:buFont typeface="Arial"/>
              <a:buNone/>
            </a:pPr>
            <a:endParaRPr b="1" dirty="0">
              <a:solidFill>
                <a:srgbClr val="E51C41"/>
              </a:solidFill>
            </a:endParaRPr>
          </a:p>
          <a:p>
            <a:pPr marL="457200" lvl="0" indent="-304800" algn="l" rtl="0">
              <a:spcBef>
                <a:spcPts val="0"/>
              </a:spcBef>
              <a:spcAft>
                <a:spcPts val="0"/>
              </a:spcAft>
              <a:buClr>
                <a:srgbClr val="E51C41"/>
              </a:buClr>
              <a:buSzPts val="1200"/>
              <a:buAutoNum type="arabicPeriod"/>
            </a:pPr>
            <a:r>
              <a:rPr lang="en" b="1" dirty="0">
                <a:solidFill>
                  <a:srgbClr val="E51C41"/>
                </a:solidFill>
              </a:rPr>
              <a:t>n (known) = c x V/1000 = 0.101x 24.3/1000</a:t>
            </a:r>
          </a:p>
          <a:p>
            <a:pPr marL="152400" lvl="0" algn="l" rtl="0">
              <a:spcBef>
                <a:spcPts val="0"/>
              </a:spcBef>
              <a:spcAft>
                <a:spcPts val="0"/>
              </a:spcAft>
              <a:buClr>
                <a:srgbClr val="E51C41"/>
              </a:buClr>
              <a:buSzPts val="1200"/>
            </a:pPr>
            <a:r>
              <a:rPr lang="en" b="1" dirty="0">
                <a:solidFill>
                  <a:srgbClr val="E51C41"/>
                </a:solidFill>
              </a:rPr>
              <a:t> = 2.45x10</a:t>
            </a:r>
            <a:r>
              <a:rPr lang="en" b="1" baseline="30000" dirty="0">
                <a:solidFill>
                  <a:srgbClr val="E51C41"/>
                </a:solidFill>
              </a:rPr>
              <a:t>-3</a:t>
            </a:r>
            <a:r>
              <a:rPr lang="en" b="1" dirty="0">
                <a:solidFill>
                  <a:srgbClr val="E51C41"/>
                </a:solidFill>
              </a:rPr>
              <a:t>mol</a:t>
            </a:r>
            <a:endParaRPr b="1" dirty="0">
              <a:solidFill>
                <a:srgbClr val="E51C41"/>
              </a:solidFill>
            </a:endParaRPr>
          </a:p>
          <a:p>
            <a:pPr marL="495300" lvl="0" indent="-342900" algn="l" rtl="0">
              <a:spcBef>
                <a:spcPts val="0"/>
              </a:spcBef>
              <a:spcAft>
                <a:spcPts val="0"/>
              </a:spcAft>
              <a:buClr>
                <a:srgbClr val="E51C41"/>
              </a:buClr>
              <a:buSzPts val="1200"/>
              <a:buFont typeface="+mj-lt"/>
              <a:buAutoNum type="arabicPeriod" startAt="2"/>
            </a:pPr>
            <a:r>
              <a:rPr lang="en" b="1" dirty="0">
                <a:solidFill>
                  <a:srgbClr val="E51C41"/>
                </a:solidFill>
              </a:rPr>
              <a:t>Balance equation (1:1 ratio)</a:t>
            </a:r>
            <a:endParaRPr b="1" dirty="0">
              <a:solidFill>
                <a:srgbClr val="E51C41"/>
              </a:solidFill>
            </a:endParaRPr>
          </a:p>
          <a:p>
            <a:pPr marL="495300" lvl="0" indent="-342900" algn="l" rtl="0">
              <a:spcBef>
                <a:spcPts val="0"/>
              </a:spcBef>
              <a:spcAft>
                <a:spcPts val="0"/>
              </a:spcAft>
              <a:buClr>
                <a:srgbClr val="E51C41"/>
              </a:buClr>
              <a:buSzPts val="1200"/>
              <a:buFont typeface="+mj-lt"/>
              <a:buAutoNum type="arabicPeriod" startAt="2"/>
            </a:pPr>
            <a:r>
              <a:rPr lang="en" b="1" dirty="0">
                <a:solidFill>
                  <a:srgbClr val="E51C41"/>
                </a:solidFill>
              </a:rPr>
              <a:t>Use ratio to find n (unknown) = n (known)</a:t>
            </a:r>
            <a:endParaRPr b="1" dirty="0">
              <a:solidFill>
                <a:srgbClr val="E51C41"/>
              </a:solidFill>
            </a:endParaRPr>
          </a:p>
          <a:p>
            <a:pPr marL="495300" lvl="0" indent="-342900" algn="l" rtl="0">
              <a:spcBef>
                <a:spcPts val="0"/>
              </a:spcBef>
              <a:spcAft>
                <a:spcPts val="0"/>
              </a:spcAft>
              <a:buClr>
                <a:srgbClr val="E51C41"/>
              </a:buClr>
              <a:buSzPts val="1200"/>
              <a:buFont typeface="+mj-lt"/>
              <a:buAutoNum type="arabicPeriod" startAt="2"/>
            </a:pPr>
            <a:r>
              <a:rPr lang="en" b="1" dirty="0">
                <a:solidFill>
                  <a:srgbClr val="E51C41"/>
                </a:solidFill>
              </a:rPr>
              <a:t>C (unknown) = n/V x 1000 </a:t>
            </a:r>
          </a:p>
          <a:p>
            <a:pPr marL="152400" lvl="0" algn="l" rtl="0">
              <a:spcBef>
                <a:spcPts val="0"/>
              </a:spcBef>
              <a:spcAft>
                <a:spcPts val="0"/>
              </a:spcAft>
              <a:buClr>
                <a:srgbClr val="E51C41"/>
              </a:buClr>
              <a:buSzPts val="1200"/>
            </a:pPr>
            <a:r>
              <a:rPr lang="en" b="1" dirty="0">
                <a:solidFill>
                  <a:srgbClr val="E51C41"/>
                </a:solidFill>
              </a:rPr>
              <a:t>= 2.45x10</a:t>
            </a:r>
            <a:r>
              <a:rPr lang="en" b="1" baseline="30000" dirty="0">
                <a:solidFill>
                  <a:srgbClr val="E51C41"/>
                </a:solidFill>
              </a:rPr>
              <a:t>-3</a:t>
            </a:r>
            <a:r>
              <a:rPr lang="en" b="1" dirty="0">
                <a:solidFill>
                  <a:srgbClr val="E51C41"/>
                </a:solidFill>
              </a:rPr>
              <a:t>/25 x 1000</a:t>
            </a:r>
          </a:p>
          <a:p>
            <a:pPr marL="152400" lvl="0" algn="l" rtl="0">
              <a:spcBef>
                <a:spcPts val="0"/>
              </a:spcBef>
              <a:spcAft>
                <a:spcPts val="0"/>
              </a:spcAft>
              <a:buClr>
                <a:srgbClr val="E51C41"/>
              </a:buClr>
              <a:buSzPts val="1200"/>
            </a:pPr>
            <a:r>
              <a:rPr lang="en" b="1" dirty="0">
                <a:solidFill>
                  <a:srgbClr val="E51C41"/>
                </a:solidFill>
              </a:rPr>
              <a:t>= 0.098moldm</a:t>
            </a:r>
            <a:r>
              <a:rPr lang="en" b="1" baseline="30000" dirty="0">
                <a:solidFill>
                  <a:srgbClr val="E51C41"/>
                </a:solidFill>
              </a:rPr>
              <a:t>-3</a:t>
            </a:r>
            <a:r>
              <a:rPr lang="en" b="1" dirty="0">
                <a:solidFill>
                  <a:srgbClr val="E51C41"/>
                </a:solidFill>
              </a:rPr>
              <a:t> </a:t>
            </a:r>
            <a:endParaRPr b="1" dirty="0">
              <a:solidFill>
                <a:srgbClr val="E51C41"/>
              </a:solidFill>
            </a:endParaRPr>
          </a:p>
          <a:p>
            <a:pPr marL="0" marR="0" lvl="0" indent="0" algn="l" rtl="0">
              <a:lnSpc>
                <a:spcPct val="100000"/>
              </a:lnSpc>
              <a:spcBef>
                <a:spcPts val="0"/>
              </a:spcBef>
              <a:spcAft>
                <a:spcPts val="0"/>
              </a:spcAft>
              <a:buNone/>
            </a:pPr>
            <a:endParaRPr b="1" dirty="0">
              <a:solidFill>
                <a:srgbClr val="E51C41"/>
              </a:solidFill>
            </a:endParaRPr>
          </a:p>
        </p:txBody>
      </p:sp>
      <p:pic>
        <p:nvPicPr>
          <p:cNvPr id="654" name="Google Shape;654;p82" descr="Line graph showing the pH against volume. This starts with a slight negative gradient from just above 13 pH and just below 5 for volume acid, then the gradient gets steeper from around 20 volume acid to 25 volume acid, then flattens out by 40 volume acid at 5 pH."/>
          <p:cNvPicPr preferRelativeResize="0"/>
          <p:nvPr/>
        </p:nvPicPr>
        <p:blipFill>
          <a:blip r:embed="rId3">
            <a:alphaModFix/>
          </a:blip>
          <a:stretch>
            <a:fillRect/>
          </a:stretch>
        </p:blipFill>
        <p:spPr>
          <a:xfrm>
            <a:off x="152400" y="1130629"/>
            <a:ext cx="4560751" cy="3152996"/>
          </a:xfrm>
          <a:prstGeom prst="rect">
            <a:avLst/>
          </a:prstGeom>
          <a:noFill/>
          <a:ln>
            <a:noFill/>
          </a:ln>
        </p:spPr>
      </p:pic>
      <p:cxnSp>
        <p:nvCxnSpPr>
          <p:cNvPr id="655" name="Google Shape;655;p82">
            <a:extLst>
              <a:ext uri="{C183D7F6-B498-43B3-948B-1728B52AA6E4}">
                <adec:decorative xmlns:adec="http://schemas.microsoft.com/office/drawing/2017/decorative" val="1"/>
              </a:ext>
            </a:extLst>
          </p:cNvPr>
          <p:cNvCxnSpPr/>
          <p:nvPr/>
        </p:nvCxnSpPr>
        <p:spPr>
          <a:xfrm>
            <a:off x="619125" y="2667000"/>
            <a:ext cx="1962300" cy="0"/>
          </a:xfrm>
          <a:prstGeom prst="straightConnector1">
            <a:avLst/>
          </a:prstGeom>
          <a:noFill/>
          <a:ln w="9525" cap="flat" cmpd="sng">
            <a:solidFill>
              <a:schemeClr val="dk2"/>
            </a:solidFill>
            <a:prstDash val="dash"/>
            <a:round/>
            <a:headEnd type="none" w="med" len="med"/>
            <a:tailEnd type="none" w="med" len="med"/>
          </a:ln>
        </p:spPr>
      </p:cxnSp>
      <p:cxnSp>
        <p:nvCxnSpPr>
          <p:cNvPr id="656" name="Google Shape;656;p82">
            <a:extLst>
              <a:ext uri="{C183D7F6-B498-43B3-948B-1728B52AA6E4}">
                <adec:decorative xmlns:adec="http://schemas.microsoft.com/office/drawing/2017/decorative" val="1"/>
              </a:ext>
            </a:extLst>
          </p:cNvPr>
          <p:cNvCxnSpPr/>
          <p:nvPr/>
        </p:nvCxnSpPr>
        <p:spPr>
          <a:xfrm>
            <a:off x="2571750" y="2676525"/>
            <a:ext cx="19200" cy="1162200"/>
          </a:xfrm>
          <a:prstGeom prst="straightConnector1">
            <a:avLst/>
          </a:prstGeom>
          <a:noFill/>
          <a:ln w="9525" cap="flat" cmpd="sng">
            <a:solidFill>
              <a:schemeClr val="dk2"/>
            </a:solidFill>
            <a:prstDash val="dash"/>
            <a:round/>
            <a:headEnd type="none" w="med" len="med"/>
            <a:tailEnd type="none" w="med" len="med"/>
          </a:ln>
        </p:spPr>
      </p:cxnSp>
      <p:cxnSp>
        <p:nvCxnSpPr>
          <p:cNvPr id="657" name="Google Shape;657;p82">
            <a:extLst>
              <a:ext uri="{C183D7F6-B498-43B3-948B-1728B52AA6E4}">
                <adec:decorative xmlns:adec="http://schemas.microsoft.com/office/drawing/2017/decorative" val="1"/>
              </a:ext>
            </a:extLst>
          </p:cNvPr>
          <p:cNvCxnSpPr/>
          <p:nvPr/>
        </p:nvCxnSpPr>
        <p:spPr>
          <a:xfrm flipH="1">
            <a:off x="2676600" y="1562100"/>
            <a:ext cx="2124000" cy="1060800"/>
          </a:xfrm>
          <a:prstGeom prst="straightConnector1">
            <a:avLst/>
          </a:prstGeom>
          <a:noFill/>
          <a:ln w="9525" cap="flat" cmpd="sng">
            <a:solidFill>
              <a:schemeClr val="dk2"/>
            </a:solidFill>
            <a:prstDash val="solid"/>
            <a:round/>
            <a:headEnd type="none" w="med" len="med"/>
            <a:tailEnd type="triangle" w="med" len="med"/>
          </a:ln>
        </p:spPr>
      </p:cxnSp>
      <p:cxnSp>
        <p:nvCxnSpPr>
          <p:cNvPr id="658" name="Google Shape;658;p82">
            <a:extLst>
              <a:ext uri="{C183D7F6-B498-43B3-948B-1728B52AA6E4}">
                <adec:decorative xmlns:adec="http://schemas.microsoft.com/office/drawing/2017/decorative" val="1"/>
              </a:ext>
            </a:extLst>
          </p:cNvPr>
          <p:cNvCxnSpPr>
            <a:cxnSpLocks/>
          </p:cNvCxnSpPr>
          <p:nvPr/>
        </p:nvCxnSpPr>
        <p:spPr>
          <a:xfrm flipH="1">
            <a:off x="2724300" y="2307265"/>
            <a:ext cx="1988851" cy="1464560"/>
          </a:xfrm>
          <a:prstGeom prst="straightConnector1">
            <a:avLst/>
          </a:prstGeom>
          <a:noFill/>
          <a:ln w="9525" cap="flat" cmpd="sng">
            <a:solidFill>
              <a:schemeClr val="dk2"/>
            </a:solidFill>
            <a:prstDash val="solid"/>
            <a:round/>
            <a:headEnd type="none" w="med" len="med"/>
            <a:tailEnd type="triangle" w="med" len="med"/>
          </a:ln>
        </p:spPr>
      </p:cxnSp>
      <p:sp>
        <p:nvSpPr>
          <p:cNvPr id="649" name="Google Shape;649;p82"/>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50" name="Google Shape;650;p82"/>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65</a:t>
            </a:fld>
            <a:endParaRPr/>
          </a:p>
        </p:txBody>
      </p:sp>
    </p:spTree>
    <p:extLst>
      <p:ext uri="{BB962C8B-B14F-4D97-AF65-F5344CB8AC3E}">
        <p14:creationId xmlns:p14="http://schemas.microsoft.com/office/powerpoint/2010/main" val="397320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1" grpId="0"/>
      <p:bldP spid="653" grpId="0"/>
      <p:bldP spid="652"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83"/>
          <p:cNvSpPr txBox="1">
            <a:spLocks noGrp="1"/>
          </p:cNvSpPr>
          <p:nvPr>
            <p:ph type="title"/>
          </p:nvPr>
        </p:nvSpPr>
        <p:spPr>
          <a:xfrm>
            <a:off x="234000" y="143758"/>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2700" dirty="0"/>
              <a:t>Now you try</a:t>
            </a:r>
            <a:endParaRPr sz="3400" dirty="0"/>
          </a:p>
        </p:txBody>
      </p:sp>
      <p:sp>
        <p:nvSpPr>
          <p:cNvPr id="665" name="Google Shape;665;p83"/>
          <p:cNvSpPr txBox="1">
            <a:spLocks noGrp="1"/>
          </p:cNvSpPr>
          <p:nvPr>
            <p:ph type="body" idx="3"/>
          </p:nvPr>
        </p:nvSpPr>
        <p:spPr>
          <a:xfrm>
            <a:off x="3781425" y="249899"/>
            <a:ext cx="5041500" cy="4749843"/>
          </a:xfrm>
          <a:prstGeom prst="rect">
            <a:avLst/>
          </a:prstGeom>
          <a:noFill/>
          <a:ln>
            <a:noFill/>
          </a:ln>
        </p:spPr>
        <p:txBody>
          <a:bodyPr spcFirstLastPara="1" wrap="square" lIns="0" tIns="0" rIns="0" bIns="0" anchor="t" anchorCtr="0">
            <a:noAutofit/>
          </a:bodyPr>
          <a:lstStyle/>
          <a:p>
            <a:pPr marL="0"/>
            <a:r>
              <a:rPr lang="en-GB" sz="1400" dirty="0">
                <a:effectLst/>
                <a:latin typeface="Arial" panose="020B0604020202020204" pitchFamily="34" charset="0"/>
                <a:ea typeface="Calibri" panose="020F0502020204030204" pitchFamily="34" charset="0"/>
              </a:rPr>
              <a:t>A solution of sodium hydroxide with a concentration of 0.105moldm</a:t>
            </a:r>
            <a:r>
              <a:rPr lang="en-GB" sz="1400" baseline="30000" dirty="0">
                <a:effectLst/>
                <a:latin typeface="Arial" panose="020B0604020202020204" pitchFamily="34" charset="0"/>
                <a:ea typeface="Calibri" panose="020F0502020204030204" pitchFamily="34" charset="0"/>
              </a:rPr>
              <a:t>-3</a:t>
            </a:r>
            <a:r>
              <a:rPr lang="en-GB" sz="1400" dirty="0">
                <a:effectLst/>
                <a:latin typeface="Arial" panose="020B0604020202020204" pitchFamily="34" charset="0"/>
                <a:ea typeface="Calibri" panose="020F0502020204030204" pitchFamily="34" charset="0"/>
              </a:rPr>
              <a:t> was titrated against 25.00cm</a:t>
            </a:r>
            <a:r>
              <a:rPr lang="en-GB" sz="1400" baseline="30000" dirty="0">
                <a:effectLst/>
                <a:latin typeface="Arial" panose="020B0604020202020204" pitchFamily="34" charset="0"/>
                <a:ea typeface="Calibri" panose="020F0502020204030204" pitchFamily="34" charset="0"/>
              </a:rPr>
              <a:t>3</a:t>
            </a:r>
            <a:r>
              <a:rPr lang="en-GB" sz="1400" dirty="0">
                <a:effectLst/>
                <a:latin typeface="Arial" panose="020B0604020202020204" pitchFamily="34" charset="0"/>
                <a:ea typeface="Calibri" panose="020F0502020204030204" pitchFamily="34" charset="0"/>
              </a:rPr>
              <a:t> of a solution of hydrochloric acid with unknown concentration. </a:t>
            </a:r>
            <a:endParaRPr lang="en-GB" sz="1400" dirty="0">
              <a:effectLst/>
              <a:latin typeface="Arial" panose="020B0604020202020204" pitchFamily="34" charset="0"/>
              <a:ea typeface="Arial" panose="020B0604020202020204" pitchFamily="34" charset="0"/>
            </a:endParaRPr>
          </a:p>
          <a:p>
            <a:pPr marL="0"/>
            <a:r>
              <a:rPr lang="en-GB" sz="1400" dirty="0">
                <a:effectLst/>
                <a:latin typeface="Arial" panose="020B0604020202020204" pitchFamily="34" charset="0"/>
                <a:ea typeface="Calibri" panose="020F0502020204030204" pitchFamily="34" charset="0"/>
              </a:rPr>
              <a:t>1. Using the data given plot a graph of pH against volume of sodium hydroxide added.</a:t>
            </a:r>
            <a:endParaRPr lang="en-GB" sz="1400" dirty="0">
              <a:effectLst/>
              <a:latin typeface="Arial" panose="020B0604020202020204" pitchFamily="34" charset="0"/>
              <a:ea typeface="Arial" panose="020B0604020202020204" pitchFamily="34" charset="0"/>
            </a:endParaRPr>
          </a:p>
          <a:p>
            <a:pPr marL="0"/>
            <a:r>
              <a:rPr lang="en-GB" sz="1400" b="1" dirty="0">
                <a:solidFill>
                  <a:srgbClr val="E51C41"/>
                </a:solidFill>
              </a:rPr>
              <a:t>Determine the equivalence point = median </a:t>
            </a:r>
            <a:r>
              <a:rPr lang="en-GB" sz="1400" b="1" dirty="0" err="1">
                <a:solidFill>
                  <a:srgbClr val="E51C41"/>
                </a:solidFill>
              </a:rPr>
              <a:t>pH.</a:t>
            </a:r>
            <a:r>
              <a:rPr lang="en-GB" sz="1400" b="1" dirty="0">
                <a:solidFill>
                  <a:srgbClr val="E51C41"/>
                </a:solidFill>
              </a:rPr>
              <a:t> </a:t>
            </a:r>
          </a:p>
          <a:p>
            <a:pPr marL="0"/>
            <a:r>
              <a:rPr lang="en-GB" sz="1400" b="1" dirty="0">
                <a:solidFill>
                  <a:srgbClr val="E51C41"/>
                </a:solidFill>
              </a:rPr>
              <a:t>At the equivalence point, find the volume added.</a:t>
            </a:r>
            <a:endParaRPr lang="en-GB" sz="1400" dirty="0">
              <a:effectLst/>
              <a:latin typeface="Arial" panose="020B0604020202020204" pitchFamily="34" charset="0"/>
              <a:ea typeface="Arial" panose="020B0604020202020204" pitchFamily="34" charset="0"/>
            </a:endParaRPr>
          </a:p>
          <a:p>
            <a:pPr marL="0"/>
            <a:r>
              <a:rPr lang="en-GB" sz="1400" dirty="0">
                <a:effectLst/>
                <a:latin typeface="Arial" panose="020B0604020202020204" pitchFamily="34" charset="0"/>
                <a:ea typeface="Calibri" panose="020F0502020204030204" pitchFamily="34" charset="0"/>
              </a:rPr>
              <a:t>2. Determine the volume of sodium hydroxide added at the equivalence point and using this as the titre volume determine the concentration of the hydrochloric acid solution.</a:t>
            </a:r>
          </a:p>
          <a:p>
            <a:pPr marL="0" lvl="0" indent="0">
              <a:spcBef>
                <a:spcPts val="0"/>
              </a:spcBef>
              <a:buClr>
                <a:srgbClr val="000000"/>
              </a:buClr>
              <a:buSzPts val="2400"/>
            </a:pPr>
            <a:r>
              <a:rPr lang="en-US" sz="1400" dirty="0">
                <a:solidFill>
                  <a:srgbClr val="E51C41"/>
                </a:solidFill>
              </a:rPr>
              <a:t>Calculate the unknown concentration using the four-step method.</a:t>
            </a:r>
            <a:endParaRPr lang="en-GB" sz="1400" dirty="0">
              <a:solidFill>
                <a:srgbClr val="E51C41"/>
              </a:solidFill>
            </a:endParaRPr>
          </a:p>
          <a:p>
            <a:pPr marL="0" lvl="0" indent="-304800">
              <a:spcBef>
                <a:spcPts val="0"/>
              </a:spcBef>
              <a:buClr>
                <a:srgbClr val="E51C41"/>
              </a:buClr>
              <a:buSzPts val="1200"/>
              <a:buAutoNum type="arabicPeriod"/>
            </a:pPr>
            <a:r>
              <a:rPr lang="en-GB" sz="1400" dirty="0">
                <a:solidFill>
                  <a:srgbClr val="E51C41"/>
                </a:solidFill>
              </a:rPr>
              <a:t>n (known) = c x V/1000 </a:t>
            </a:r>
          </a:p>
          <a:p>
            <a:pPr marL="0" lvl="0" indent="-304800">
              <a:spcBef>
                <a:spcPts val="0"/>
              </a:spcBef>
              <a:buClr>
                <a:srgbClr val="E51C41"/>
              </a:buClr>
              <a:buSzPts val="1200"/>
              <a:buAutoNum type="arabicPeriod"/>
            </a:pPr>
            <a:r>
              <a:rPr lang="en-GB" sz="1400" dirty="0">
                <a:solidFill>
                  <a:srgbClr val="E51C41"/>
                </a:solidFill>
              </a:rPr>
              <a:t>Balance equation (1:1 ratio)</a:t>
            </a:r>
          </a:p>
          <a:p>
            <a:pPr marL="0" lvl="0" indent="-304800">
              <a:spcBef>
                <a:spcPts val="0"/>
              </a:spcBef>
              <a:buClr>
                <a:srgbClr val="E51C41"/>
              </a:buClr>
              <a:buSzPts val="1200"/>
              <a:buAutoNum type="arabicPeriod"/>
            </a:pPr>
            <a:r>
              <a:rPr lang="en-GB" sz="1400" dirty="0">
                <a:solidFill>
                  <a:srgbClr val="E51C41"/>
                </a:solidFill>
              </a:rPr>
              <a:t>Use ratio to find n (unknown) = n (known)</a:t>
            </a:r>
          </a:p>
          <a:p>
            <a:pPr marL="0" lvl="0" indent="-304800">
              <a:spcBef>
                <a:spcPts val="0"/>
              </a:spcBef>
              <a:buClr>
                <a:srgbClr val="E51C41"/>
              </a:buClr>
              <a:buSzPts val="1200"/>
              <a:buAutoNum type="arabicPeriod"/>
            </a:pPr>
            <a:r>
              <a:rPr lang="en-GB" sz="1400" dirty="0">
                <a:solidFill>
                  <a:srgbClr val="E51C41"/>
                </a:solidFill>
              </a:rPr>
              <a:t>C (unknown) = n/V x 1000 </a:t>
            </a:r>
          </a:p>
          <a:p>
            <a:endParaRPr lang="en-GB" sz="1400" dirty="0">
              <a:effectLst/>
              <a:latin typeface="Arial" panose="020B0604020202020204" pitchFamily="34" charset="0"/>
              <a:ea typeface="Arial" panose="020B0604020202020204" pitchFamily="34" charset="0"/>
            </a:endParaRPr>
          </a:p>
          <a:p>
            <a:pPr marL="0" lvl="0" indent="0" algn="l" rtl="0">
              <a:lnSpc>
                <a:spcPct val="123076"/>
              </a:lnSpc>
              <a:spcBef>
                <a:spcPts val="0"/>
              </a:spcBef>
              <a:spcAft>
                <a:spcPts val="0"/>
              </a:spcAft>
              <a:buClr>
                <a:schemeClr val="dk1"/>
              </a:buClr>
              <a:buSzPts val="1300"/>
              <a:buNone/>
            </a:pPr>
            <a:endParaRPr sz="1400" dirty="0"/>
          </a:p>
        </p:txBody>
      </p:sp>
      <p:graphicFrame>
        <p:nvGraphicFramePr>
          <p:cNvPr id="671" name="Google Shape;671;p83"/>
          <p:cNvGraphicFramePr/>
          <p:nvPr>
            <p:extLst>
              <p:ext uri="{D42A27DB-BD31-4B8C-83A1-F6EECF244321}">
                <p14:modId xmlns:p14="http://schemas.microsoft.com/office/powerpoint/2010/main" val="597796939"/>
              </p:ext>
            </p:extLst>
          </p:nvPr>
        </p:nvGraphicFramePr>
        <p:xfrm>
          <a:off x="234000" y="619237"/>
          <a:ext cx="1576059" cy="3658665"/>
        </p:xfrm>
        <a:graphic>
          <a:graphicData uri="http://schemas.openxmlformats.org/drawingml/2006/table">
            <a:tbl>
              <a:tblPr firstRow="1">
                <a:noFill/>
              </a:tblPr>
              <a:tblGrid>
                <a:gridCol w="997238">
                  <a:extLst>
                    <a:ext uri="{9D8B030D-6E8A-4147-A177-3AD203B41FA5}">
                      <a16:colId xmlns:a16="http://schemas.microsoft.com/office/drawing/2014/main" val="20000"/>
                    </a:ext>
                  </a:extLst>
                </a:gridCol>
                <a:gridCol w="578821">
                  <a:extLst>
                    <a:ext uri="{9D8B030D-6E8A-4147-A177-3AD203B41FA5}">
                      <a16:colId xmlns:a16="http://schemas.microsoft.com/office/drawing/2014/main" val="20001"/>
                    </a:ext>
                  </a:extLst>
                </a:gridCol>
              </a:tblGrid>
              <a:tr h="348758">
                <a:tc>
                  <a:txBody>
                    <a:bodyPr/>
                    <a:lstStyle/>
                    <a:p>
                      <a:pPr marL="0" lvl="0" indent="0" algn="l" rtl="0">
                        <a:spcBef>
                          <a:spcPts val="0"/>
                        </a:spcBef>
                        <a:spcAft>
                          <a:spcPts val="0"/>
                        </a:spcAft>
                        <a:buNone/>
                      </a:pPr>
                      <a:r>
                        <a:rPr lang="en" sz="1100" dirty="0"/>
                        <a:t>Volume, cm</a:t>
                      </a:r>
                      <a:r>
                        <a:rPr lang="en" sz="1100" baseline="30000" dirty="0"/>
                        <a:t>3</a:t>
                      </a:r>
                      <a:endParaRPr sz="1100" baseline="30000" dirty="0"/>
                    </a:p>
                  </a:txBody>
                  <a:tcPr marL="91425" marR="91425" marT="91425" marB="91425"/>
                </a:tc>
                <a:tc>
                  <a:txBody>
                    <a:bodyPr/>
                    <a:lstStyle/>
                    <a:p>
                      <a:pPr marL="0" lvl="0" indent="0" algn="l" rtl="0">
                        <a:spcBef>
                          <a:spcPts val="0"/>
                        </a:spcBef>
                        <a:spcAft>
                          <a:spcPts val="0"/>
                        </a:spcAft>
                        <a:buNone/>
                      </a:pPr>
                      <a:r>
                        <a:rPr lang="en" sz="1100" dirty="0"/>
                        <a:t>pH</a:t>
                      </a:r>
                      <a:endParaRPr sz="1100" dirty="0"/>
                    </a:p>
                  </a:txBody>
                  <a:tcPr marL="91425" marR="91425" marT="91425" marB="91425"/>
                </a:tc>
                <a:extLst>
                  <a:ext uri="{0D108BD9-81ED-4DB2-BD59-A6C34878D82A}">
                    <a16:rowId xmlns:a16="http://schemas.microsoft.com/office/drawing/2014/main" val="10000"/>
                  </a:ext>
                </a:extLst>
              </a:tr>
              <a:tr h="367575">
                <a:tc>
                  <a:txBody>
                    <a:bodyPr/>
                    <a:lstStyle/>
                    <a:p>
                      <a:pPr algn="r"/>
                      <a:r>
                        <a:rPr lang="en-GB" sz="1100" dirty="0">
                          <a:solidFill>
                            <a:srgbClr val="000000"/>
                          </a:solidFill>
                          <a:effectLst/>
                          <a:latin typeface="Calibri" panose="020F0502020204030204" pitchFamily="34" charset="0"/>
                          <a:ea typeface="Times New Roman" panose="02020603050405020304" pitchFamily="18" charset="0"/>
                        </a:rPr>
                        <a:t>0.0</a:t>
                      </a:r>
                      <a:endParaRPr lang="en-GB" sz="1200" dirty="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dirty="0">
                          <a:solidFill>
                            <a:srgbClr val="000000"/>
                          </a:solidFill>
                          <a:effectLst/>
                          <a:latin typeface="Calibri" panose="020F0502020204030204" pitchFamily="34" charset="0"/>
                          <a:ea typeface="Times New Roman" panose="02020603050405020304" pitchFamily="18" charset="0"/>
                        </a:rPr>
                        <a:t>1.4</a:t>
                      </a:r>
                      <a:endParaRPr lang="en-GB" sz="1200" dirty="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1"/>
                  </a:ext>
                </a:extLst>
              </a:tr>
              <a:tr h="367575">
                <a:tc>
                  <a:txBody>
                    <a:bodyPr/>
                    <a:lstStyle/>
                    <a:p>
                      <a:pPr algn="r"/>
                      <a:r>
                        <a:rPr lang="en-GB" sz="1100">
                          <a:solidFill>
                            <a:srgbClr val="000000"/>
                          </a:solidFill>
                          <a:effectLst/>
                          <a:latin typeface="Calibri" panose="020F0502020204030204" pitchFamily="34" charset="0"/>
                          <a:ea typeface="Times New Roman" panose="02020603050405020304" pitchFamily="18" charset="0"/>
                        </a:rPr>
                        <a:t>5.0</a:t>
                      </a:r>
                      <a:endParaRPr lang="en-GB" sz="120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a:solidFill>
                            <a:srgbClr val="000000"/>
                          </a:solidFill>
                          <a:effectLst/>
                          <a:latin typeface="Calibri" panose="020F0502020204030204" pitchFamily="34" charset="0"/>
                          <a:ea typeface="Times New Roman" panose="02020603050405020304" pitchFamily="18" charset="0"/>
                        </a:rPr>
                        <a:t>1.6</a:t>
                      </a:r>
                      <a:endParaRPr lang="en-GB" sz="12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2"/>
                  </a:ext>
                </a:extLst>
              </a:tr>
              <a:tr h="367575">
                <a:tc>
                  <a:txBody>
                    <a:bodyPr/>
                    <a:lstStyle/>
                    <a:p>
                      <a:pPr algn="r"/>
                      <a:r>
                        <a:rPr lang="en-GB" sz="1100">
                          <a:solidFill>
                            <a:srgbClr val="000000"/>
                          </a:solidFill>
                          <a:effectLst/>
                          <a:latin typeface="Calibri" panose="020F0502020204030204" pitchFamily="34" charset="0"/>
                          <a:ea typeface="Times New Roman" panose="02020603050405020304" pitchFamily="18" charset="0"/>
                        </a:rPr>
                        <a:t>10.0</a:t>
                      </a:r>
                      <a:endParaRPr lang="en-GB" sz="120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a:solidFill>
                            <a:srgbClr val="000000"/>
                          </a:solidFill>
                          <a:effectLst/>
                          <a:latin typeface="Calibri" panose="020F0502020204030204" pitchFamily="34" charset="0"/>
                          <a:ea typeface="Times New Roman" panose="02020603050405020304" pitchFamily="18" charset="0"/>
                        </a:rPr>
                        <a:t>1.7</a:t>
                      </a:r>
                      <a:endParaRPr lang="en-GB" sz="12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3"/>
                  </a:ext>
                </a:extLst>
              </a:tr>
              <a:tr h="367575">
                <a:tc>
                  <a:txBody>
                    <a:bodyPr/>
                    <a:lstStyle/>
                    <a:p>
                      <a:pPr algn="r"/>
                      <a:r>
                        <a:rPr lang="en-GB" sz="1100">
                          <a:solidFill>
                            <a:srgbClr val="000000"/>
                          </a:solidFill>
                          <a:effectLst/>
                          <a:latin typeface="Calibri" panose="020F0502020204030204" pitchFamily="34" charset="0"/>
                          <a:ea typeface="Times New Roman" panose="02020603050405020304" pitchFamily="18" charset="0"/>
                        </a:rPr>
                        <a:t>15.0</a:t>
                      </a:r>
                      <a:endParaRPr lang="en-GB" sz="120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a:solidFill>
                            <a:srgbClr val="000000"/>
                          </a:solidFill>
                          <a:effectLst/>
                          <a:latin typeface="Calibri" panose="020F0502020204030204" pitchFamily="34" charset="0"/>
                          <a:ea typeface="Times New Roman" panose="02020603050405020304" pitchFamily="18" charset="0"/>
                        </a:rPr>
                        <a:t>1.8</a:t>
                      </a:r>
                      <a:endParaRPr lang="en-GB" sz="12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4"/>
                  </a:ext>
                </a:extLst>
              </a:tr>
              <a:tr h="367575">
                <a:tc>
                  <a:txBody>
                    <a:bodyPr/>
                    <a:lstStyle/>
                    <a:p>
                      <a:pPr algn="r"/>
                      <a:r>
                        <a:rPr lang="en-GB" sz="1100">
                          <a:solidFill>
                            <a:srgbClr val="000000"/>
                          </a:solidFill>
                          <a:effectLst/>
                          <a:latin typeface="Calibri" panose="020F0502020204030204" pitchFamily="34" charset="0"/>
                          <a:ea typeface="Times New Roman" panose="02020603050405020304" pitchFamily="18" charset="0"/>
                        </a:rPr>
                        <a:t>17.0</a:t>
                      </a:r>
                      <a:endParaRPr lang="en-GB" sz="120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a:solidFill>
                            <a:srgbClr val="000000"/>
                          </a:solidFill>
                          <a:effectLst/>
                          <a:latin typeface="Calibri" panose="020F0502020204030204" pitchFamily="34" charset="0"/>
                          <a:ea typeface="Times New Roman" panose="02020603050405020304" pitchFamily="18" charset="0"/>
                        </a:rPr>
                        <a:t>2.1</a:t>
                      </a:r>
                      <a:endParaRPr lang="en-GB" sz="12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5"/>
                  </a:ext>
                </a:extLst>
              </a:tr>
              <a:tr h="367575">
                <a:tc>
                  <a:txBody>
                    <a:bodyPr/>
                    <a:lstStyle/>
                    <a:p>
                      <a:pPr algn="r"/>
                      <a:r>
                        <a:rPr lang="en-GB" sz="1100">
                          <a:solidFill>
                            <a:srgbClr val="000000"/>
                          </a:solidFill>
                          <a:effectLst/>
                          <a:latin typeface="Calibri" panose="020F0502020204030204" pitchFamily="34" charset="0"/>
                          <a:ea typeface="Times New Roman" panose="02020603050405020304" pitchFamily="18" charset="0"/>
                        </a:rPr>
                        <a:t>18.0</a:t>
                      </a:r>
                      <a:endParaRPr lang="en-GB" sz="120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a:solidFill>
                            <a:srgbClr val="000000"/>
                          </a:solidFill>
                          <a:effectLst/>
                          <a:latin typeface="Calibri" panose="020F0502020204030204" pitchFamily="34" charset="0"/>
                          <a:ea typeface="Times New Roman" panose="02020603050405020304" pitchFamily="18" charset="0"/>
                        </a:rPr>
                        <a:t>2.2</a:t>
                      </a:r>
                      <a:endParaRPr lang="en-GB" sz="12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6"/>
                  </a:ext>
                </a:extLst>
              </a:tr>
              <a:tr h="367575">
                <a:tc>
                  <a:txBody>
                    <a:bodyPr/>
                    <a:lstStyle/>
                    <a:p>
                      <a:pPr algn="r"/>
                      <a:r>
                        <a:rPr lang="en-GB" sz="1100">
                          <a:solidFill>
                            <a:srgbClr val="000000"/>
                          </a:solidFill>
                          <a:effectLst/>
                          <a:latin typeface="Calibri" panose="020F0502020204030204" pitchFamily="34" charset="0"/>
                          <a:ea typeface="Times New Roman" panose="02020603050405020304" pitchFamily="18" charset="0"/>
                        </a:rPr>
                        <a:t>19.0</a:t>
                      </a:r>
                      <a:endParaRPr lang="en-GB" sz="120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a:solidFill>
                            <a:srgbClr val="000000"/>
                          </a:solidFill>
                          <a:effectLst/>
                          <a:latin typeface="Calibri" panose="020F0502020204030204" pitchFamily="34" charset="0"/>
                          <a:ea typeface="Times New Roman" panose="02020603050405020304" pitchFamily="18" charset="0"/>
                        </a:rPr>
                        <a:t>2.3</a:t>
                      </a:r>
                      <a:endParaRPr lang="en-GB" sz="12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7"/>
                  </a:ext>
                </a:extLst>
              </a:tr>
              <a:tr h="367575">
                <a:tc>
                  <a:txBody>
                    <a:bodyPr/>
                    <a:lstStyle/>
                    <a:p>
                      <a:pPr algn="r"/>
                      <a:r>
                        <a:rPr lang="en-GB" sz="1100">
                          <a:solidFill>
                            <a:srgbClr val="000000"/>
                          </a:solidFill>
                          <a:effectLst/>
                          <a:latin typeface="Calibri" panose="020F0502020204030204" pitchFamily="34" charset="0"/>
                          <a:ea typeface="Times New Roman" panose="02020603050405020304" pitchFamily="18" charset="0"/>
                        </a:rPr>
                        <a:t>20.0</a:t>
                      </a:r>
                      <a:endParaRPr lang="en-GB" sz="120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a:solidFill>
                            <a:srgbClr val="000000"/>
                          </a:solidFill>
                          <a:effectLst/>
                          <a:latin typeface="Calibri" panose="020F0502020204030204" pitchFamily="34" charset="0"/>
                          <a:ea typeface="Times New Roman" panose="02020603050405020304" pitchFamily="18" charset="0"/>
                        </a:rPr>
                        <a:t>2.4</a:t>
                      </a:r>
                      <a:endParaRPr lang="en-GB" sz="12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8"/>
                  </a:ext>
                </a:extLst>
              </a:tr>
              <a:tr h="367575">
                <a:tc>
                  <a:txBody>
                    <a:bodyPr/>
                    <a:lstStyle/>
                    <a:p>
                      <a:pPr algn="r"/>
                      <a:r>
                        <a:rPr lang="en-GB" sz="1100" dirty="0">
                          <a:solidFill>
                            <a:srgbClr val="000000"/>
                          </a:solidFill>
                          <a:effectLst/>
                          <a:latin typeface="Calibri" panose="020F0502020204030204" pitchFamily="34" charset="0"/>
                          <a:ea typeface="Times New Roman" panose="02020603050405020304" pitchFamily="18" charset="0"/>
                        </a:rPr>
                        <a:t>21.0</a:t>
                      </a:r>
                      <a:endParaRPr lang="en-GB" sz="1200" dirty="0">
                        <a:effectLst/>
                        <a:latin typeface="Arial" panose="020B0604020202020204" pitchFamily="34" charset="0"/>
                        <a:ea typeface="Arial" panose="020B0604020202020204" pitchFamily="34" charset="0"/>
                      </a:endParaRPr>
                    </a:p>
                  </a:txBody>
                  <a:tcPr marL="68580" marR="68580" marT="0" marB="0" anchor="b"/>
                </a:tc>
                <a:tc>
                  <a:txBody>
                    <a:bodyPr/>
                    <a:lstStyle/>
                    <a:p>
                      <a:pPr algn="r"/>
                      <a:endParaRPr lang="en-GB" sz="1100" dirty="0">
                        <a:solidFill>
                          <a:srgbClr val="000000"/>
                        </a:solidFill>
                        <a:effectLst/>
                        <a:latin typeface="Calibri" panose="020F0502020204030204" pitchFamily="34" charset="0"/>
                        <a:ea typeface="Times New Roman" panose="02020603050405020304" pitchFamily="18" charset="0"/>
                      </a:endParaRPr>
                    </a:p>
                    <a:p>
                      <a:pPr algn="r"/>
                      <a:r>
                        <a:rPr lang="en-GB" sz="1100" dirty="0">
                          <a:solidFill>
                            <a:srgbClr val="000000"/>
                          </a:solidFill>
                          <a:effectLst/>
                          <a:latin typeface="Calibri" panose="020F0502020204030204" pitchFamily="34" charset="0"/>
                          <a:ea typeface="Times New Roman" panose="02020603050405020304" pitchFamily="18" charset="0"/>
                        </a:rPr>
                        <a:t>2.6</a:t>
                      </a:r>
                      <a:endParaRPr lang="en-GB" sz="1200" dirty="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9"/>
                  </a:ext>
                </a:extLst>
              </a:tr>
            </a:tbl>
          </a:graphicData>
        </a:graphic>
      </p:graphicFrame>
      <p:graphicFrame>
        <p:nvGraphicFramePr>
          <p:cNvPr id="2" name="Google Shape;671;p83">
            <a:extLst>
              <a:ext uri="{FF2B5EF4-FFF2-40B4-BE49-F238E27FC236}">
                <a16:creationId xmlns:a16="http://schemas.microsoft.com/office/drawing/2014/main" id="{29D9471F-D151-B877-F4D2-0E08D581E5BF}"/>
              </a:ext>
            </a:extLst>
          </p:cNvPr>
          <p:cNvGraphicFramePr/>
          <p:nvPr>
            <p:extLst>
              <p:ext uri="{D42A27DB-BD31-4B8C-83A1-F6EECF244321}">
                <p14:modId xmlns:p14="http://schemas.microsoft.com/office/powerpoint/2010/main" val="4162426466"/>
              </p:ext>
            </p:extLst>
          </p:nvPr>
        </p:nvGraphicFramePr>
        <p:xfrm>
          <a:off x="1908182" y="619237"/>
          <a:ext cx="1504870" cy="3667419"/>
        </p:xfrm>
        <a:graphic>
          <a:graphicData uri="http://schemas.openxmlformats.org/drawingml/2006/table">
            <a:tbl>
              <a:tblPr firstRow="1">
                <a:noFill/>
              </a:tblPr>
              <a:tblGrid>
                <a:gridCol w="983809">
                  <a:extLst>
                    <a:ext uri="{9D8B030D-6E8A-4147-A177-3AD203B41FA5}">
                      <a16:colId xmlns:a16="http://schemas.microsoft.com/office/drawing/2014/main" val="20000"/>
                    </a:ext>
                  </a:extLst>
                </a:gridCol>
                <a:gridCol w="521061">
                  <a:extLst>
                    <a:ext uri="{9D8B030D-6E8A-4147-A177-3AD203B41FA5}">
                      <a16:colId xmlns:a16="http://schemas.microsoft.com/office/drawing/2014/main" val="20001"/>
                    </a:ext>
                  </a:extLst>
                </a:gridCol>
              </a:tblGrid>
              <a:tr h="357417">
                <a:tc>
                  <a:txBody>
                    <a:bodyPr/>
                    <a:lstStyle/>
                    <a:p>
                      <a:pPr marL="0" lvl="0" indent="0" algn="l" rtl="0">
                        <a:spcBef>
                          <a:spcPts val="0"/>
                        </a:spcBef>
                        <a:spcAft>
                          <a:spcPts val="0"/>
                        </a:spcAft>
                        <a:buNone/>
                      </a:pPr>
                      <a:r>
                        <a:rPr lang="en" sz="1100" dirty="0"/>
                        <a:t>Volume, cm</a:t>
                      </a:r>
                      <a:r>
                        <a:rPr lang="en" sz="1100" baseline="30000" dirty="0"/>
                        <a:t>3</a:t>
                      </a:r>
                      <a:endParaRPr sz="1100" baseline="30000" dirty="0"/>
                    </a:p>
                  </a:txBody>
                  <a:tcPr marL="91425" marR="91425" marT="91425" marB="91425"/>
                </a:tc>
                <a:tc>
                  <a:txBody>
                    <a:bodyPr/>
                    <a:lstStyle/>
                    <a:p>
                      <a:pPr marL="0" lvl="0" indent="0" algn="l" rtl="0">
                        <a:spcBef>
                          <a:spcPts val="0"/>
                        </a:spcBef>
                        <a:spcAft>
                          <a:spcPts val="0"/>
                        </a:spcAft>
                        <a:buNone/>
                      </a:pPr>
                      <a:r>
                        <a:rPr lang="en" sz="1100"/>
                        <a:t>pH</a:t>
                      </a:r>
                      <a:endParaRPr sz="1100"/>
                    </a:p>
                  </a:txBody>
                  <a:tcPr marL="91425" marR="91425" marT="91425" marB="91425"/>
                </a:tc>
                <a:extLst>
                  <a:ext uri="{0D108BD9-81ED-4DB2-BD59-A6C34878D82A}">
                    <a16:rowId xmlns:a16="http://schemas.microsoft.com/office/drawing/2014/main" val="10000"/>
                  </a:ext>
                </a:extLst>
              </a:tr>
              <a:tr h="367778">
                <a:tc>
                  <a:txBody>
                    <a:bodyPr/>
                    <a:lstStyle/>
                    <a:p>
                      <a:pPr algn="r"/>
                      <a:r>
                        <a:rPr lang="en-GB" sz="1100">
                          <a:solidFill>
                            <a:srgbClr val="000000"/>
                          </a:solidFill>
                          <a:effectLst/>
                          <a:latin typeface="Calibri" panose="020F0502020204030204" pitchFamily="34" charset="0"/>
                          <a:ea typeface="Times New Roman" panose="02020603050405020304" pitchFamily="18" charset="0"/>
                        </a:rPr>
                        <a:t>22.5</a:t>
                      </a:r>
                      <a:endParaRPr lang="en-GB" sz="120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a:solidFill>
                            <a:srgbClr val="000000"/>
                          </a:solidFill>
                          <a:effectLst/>
                          <a:latin typeface="Calibri" panose="020F0502020204030204" pitchFamily="34" charset="0"/>
                          <a:ea typeface="Times New Roman" panose="02020603050405020304" pitchFamily="18" charset="0"/>
                        </a:rPr>
                        <a:t>3.0</a:t>
                      </a:r>
                      <a:endParaRPr lang="en-GB" sz="12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1"/>
                  </a:ext>
                </a:extLst>
              </a:tr>
              <a:tr h="367778">
                <a:tc>
                  <a:txBody>
                    <a:bodyPr/>
                    <a:lstStyle/>
                    <a:p>
                      <a:pPr algn="r"/>
                      <a:r>
                        <a:rPr lang="en-GB" sz="1100">
                          <a:solidFill>
                            <a:srgbClr val="000000"/>
                          </a:solidFill>
                          <a:effectLst/>
                          <a:latin typeface="Calibri" panose="020F0502020204030204" pitchFamily="34" charset="0"/>
                          <a:ea typeface="Times New Roman" panose="02020603050405020304" pitchFamily="18" charset="0"/>
                        </a:rPr>
                        <a:t>23.5</a:t>
                      </a:r>
                      <a:endParaRPr lang="en-GB" sz="120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a:solidFill>
                            <a:srgbClr val="000000"/>
                          </a:solidFill>
                          <a:effectLst/>
                          <a:latin typeface="Calibri" panose="020F0502020204030204" pitchFamily="34" charset="0"/>
                          <a:ea typeface="Times New Roman" panose="02020603050405020304" pitchFamily="18" charset="0"/>
                        </a:rPr>
                        <a:t>3.6</a:t>
                      </a:r>
                      <a:endParaRPr lang="en-GB" sz="12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2"/>
                  </a:ext>
                </a:extLst>
              </a:tr>
              <a:tr h="367778">
                <a:tc>
                  <a:txBody>
                    <a:bodyPr/>
                    <a:lstStyle/>
                    <a:p>
                      <a:pPr algn="r"/>
                      <a:r>
                        <a:rPr lang="en-GB" sz="1100">
                          <a:solidFill>
                            <a:srgbClr val="000000"/>
                          </a:solidFill>
                          <a:effectLst/>
                          <a:latin typeface="Calibri" panose="020F0502020204030204" pitchFamily="34" charset="0"/>
                          <a:ea typeface="Times New Roman" panose="02020603050405020304" pitchFamily="18" charset="0"/>
                        </a:rPr>
                        <a:t>24.0</a:t>
                      </a:r>
                      <a:endParaRPr lang="en-GB" sz="120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a:solidFill>
                            <a:srgbClr val="000000"/>
                          </a:solidFill>
                          <a:effectLst/>
                          <a:latin typeface="Calibri" panose="020F0502020204030204" pitchFamily="34" charset="0"/>
                          <a:ea typeface="Times New Roman" panose="02020603050405020304" pitchFamily="18" charset="0"/>
                        </a:rPr>
                        <a:t>5.7</a:t>
                      </a:r>
                      <a:endParaRPr lang="en-GB" sz="12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3"/>
                  </a:ext>
                </a:extLst>
              </a:tr>
              <a:tr h="367778">
                <a:tc>
                  <a:txBody>
                    <a:bodyPr/>
                    <a:lstStyle/>
                    <a:p>
                      <a:pPr algn="r"/>
                      <a:r>
                        <a:rPr lang="en-GB" sz="1100">
                          <a:solidFill>
                            <a:srgbClr val="000000"/>
                          </a:solidFill>
                          <a:effectLst/>
                          <a:latin typeface="Calibri" panose="020F0502020204030204" pitchFamily="34" charset="0"/>
                          <a:ea typeface="Times New Roman" panose="02020603050405020304" pitchFamily="18" charset="0"/>
                        </a:rPr>
                        <a:t>24.3</a:t>
                      </a:r>
                      <a:endParaRPr lang="en-GB" sz="120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a:solidFill>
                            <a:srgbClr val="000000"/>
                          </a:solidFill>
                          <a:effectLst/>
                          <a:latin typeface="Calibri" panose="020F0502020204030204" pitchFamily="34" charset="0"/>
                          <a:ea typeface="Times New Roman" panose="02020603050405020304" pitchFamily="18" charset="0"/>
                        </a:rPr>
                        <a:t>6.4</a:t>
                      </a:r>
                      <a:endParaRPr lang="en-GB" sz="12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4"/>
                  </a:ext>
                </a:extLst>
              </a:tr>
              <a:tr h="367778">
                <a:tc>
                  <a:txBody>
                    <a:bodyPr/>
                    <a:lstStyle/>
                    <a:p>
                      <a:pPr algn="r"/>
                      <a:r>
                        <a:rPr lang="en-GB" sz="1100">
                          <a:solidFill>
                            <a:srgbClr val="000000"/>
                          </a:solidFill>
                          <a:effectLst/>
                          <a:latin typeface="Calibri" panose="020F0502020204030204" pitchFamily="34" charset="0"/>
                          <a:ea typeface="Times New Roman" panose="02020603050405020304" pitchFamily="18" charset="0"/>
                        </a:rPr>
                        <a:t>24.5</a:t>
                      </a:r>
                      <a:endParaRPr lang="en-GB" sz="120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a:solidFill>
                            <a:srgbClr val="000000"/>
                          </a:solidFill>
                          <a:effectLst/>
                          <a:latin typeface="Calibri" panose="020F0502020204030204" pitchFamily="34" charset="0"/>
                          <a:ea typeface="Times New Roman" panose="02020603050405020304" pitchFamily="18" charset="0"/>
                        </a:rPr>
                        <a:t>7.0</a:t>
                      </a:r>
                      <a:endParaRPr lang="en-GB" sz="12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5"/>
                  </a:ext>
                </a:extLst>
              </a:tr>
              <a:tr h="367778">
                <a:tc>
                  <a:txBody>
                    <a:bodyPr/>
                    <a:lstStyle/>
                    <a:p>
                      <a:pPr algn="r"/>
                      <a:r>
                        <a:rPr lang="en-GB" sz="1100">
                          <a:solidFill>
                            <a:srgbClr val="000000"/>
                          </a:solidFill>
                          <a:effectLst/>
                          <a:latin typeface="Calibri" panose="020F0502020204030204" pitchFamily="34" charset="0"/>
                          <a:ea typeface="Times New Roman" panose="02020603050405020304" pitchFamily="18" charset="0"/>
                        </a:rPr>
                        <a:t>24.7</a:t>
                      </a:r>
                      <a:endParaRPr lang="en-GB" sz="120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a:solidFill>
                            <a:srgbClr val="000000"/>
                          </a:solidFill>
                          <a:effectLst/>
                          <a:latin typeface="Calibri" panose="020F0502020204030204" pitchFamily="34" charset="0"/>
                          <a:ea typeface="Times New Roman" panose="02020603050405020304" pitchFamily="18" charset="0"/>
                        </a:rPr>
                        <a:t>9.3</a:t>
                      </a:r>
                      <a:endParaRPr lang="en-GB" sz="12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6"/>
                  </a:ext>
                </a:extLst>
              </a:tr>
              <a:tr h="367778">
                <a:tc>
                  <a:txBody>
                    <a:bodyPr/>
                    <a:lstStyle/>
                    <a:p>
                      <a:pPr algn="r"/>
                      <a:r>
                        <a:rPr lang="en-GB" sz="1100">
                          <a:solidFill>
                            <a:srgbClr val="000000"/>
                          </a:solidFill>
                          <a:effectLst/>
                          <a:latin typeface="Calibri" panose="020F0502020204030204" pitchFamily="34" charset="0"/>
                          <a:ea typeface="Times New Roman" panose="02020603050405020304" pitchFamily="18" charset="0"/>
                        </a:rPr>
                        <a:t>25.2</a:t>
                      </a:r>
                      <a:endParaRPr lang="en-GB" sz="120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a:solidFill>
                            <a:srgbClr val="000000"/>
                          </a:solidFill>
                          <a:effectLst/>
                          <a:latin typeface="Calibri" panose="020F0502020204030204" pitchFamily="34" charset="0"/>
                          <a:ea typeface="Times New Roman" panose="02020603050405020304" pitchFamily="18" charset="0"/>
                        </a:rPr>
                        <a:t>10.6</a:t>
                      </a:r>
                      <a:endParaRPr lang="en-GB" sz="12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7"/>
                  </a:ext>
                </a:extLst>
              </a:tr>
              <a:tr h="367778">
                <a:tc>
                  <a:txBody>
                    <a:bodyPr/>
                    <a:lstStyle/>
                    <a:p>
                      <a:pPr algn="r"/>
                      <a:r>
                        <a:rPr lang="en-GB" sz="1100">
                          <a:solidFill>
                            <a:srgbClr val="000000"/>
                          </a:solidFill>
                          <a:effectLst/>
                          <a:latin typeface="Calibri" panose="020F0502020204030204" pitchFamily="34" charset="0"/>
                          <a:ea typeface="Times New Roman" panose="02020603050405020304" pitchFamily="18" charset="0"/>
                        </a:rPr>
                        <a:t>26.2</a:t>
                      </a:r>
                      <a:endParaRPr lang="en-GB" sz="120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a:solidFill>
                            <a:srgbClr val="000000"/>
                          </a:solidFill>
                          <a:effectLst/>
                          <a:latin typeface="Calibri" panose="020F0502020204030204" pitchFamily="34" charset="0"/>
                          <a:ea typeface="Times New Roman" panose="02020603050405020304" pitchFamily="18" charset="0"/>
                        </a:rPr>
                        <a:t>11.6</a:t>
                      </a:r>
                      <a:endParaRPr lang="en-GB" sz="120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8"/>
                  </a:ext>
                </a:extLst>
              </a:tr>
              <a:tr h="367778">
                <a:tc>
                  <a:txBody>
                    <a:bodyPr/>
                    <a:lstStyle/>
                    <a:p>
                      <a:pPr algn="r"/>
                      <a:r>
                        <a:rPr lang="en-GB" sz="1100" dirty="0">
                          <a:solidFill>
                            <a:srgbClr val="000000"/>
                          </a:solidFill>
                          <a:effectLst/>
                          <a:latin typeface="Calibri" panose="020F0502020204030204" pitchFamily="34" charset="0"/>
                          <a:ea typeface="Times New Roman" panose="02020603050405020304" pitchFamily="18" charset="0"/>
                        </a:rPr>
                        <a:t>31.2</a:t>
                      </a:r>
                      <a:endParaRPr lang="en-GB" sz="1200" dirty="0">
                        <a:effectLst/>
                        <a:latin typeface="Arial" panose="020B0604020202020204" pitchFamily="34" charset="0"/>
                        <a:ea typeface="Arial" panose="020B0604020202020204" pitchFamily="34" charset="0"/>
                      </a:endParaRPr>
                    </a:p>
                  </a:txBody>
                  <a:tcPr marL="68580" marR="68580" marT="0" marB="0" anchor="b"/>
                </a:tc>
                <a:tc>
                  <a:txBody>
                    <a:bodyPr/>
                    <a:lstStyle/>
                    <a:p>
                      <a:pPr algn="r"/>
                      <a:r>
                        <a:rPr lang="en-GB" sz="1100" dirty="0">
                          <a:solidFill>
                            <a:srgbClr val="000000"/>
                          </a:solidFill>
                          <a:effectLst/>
                          <a:latin typeface="Calibri" panose="020F0502020204030204" pitchFamily="34" charset="0"/>
                          <a:ea typeface="Times New Roman" panose="02020603050405020304" pitchFamily="18" charset="0"/>
                        </a:rPr>
                        <a:t>12.5</a:t>
                      </a:r>
                      <a:endParaRPr lang="en-GB" sz="1200" dirty="0">
                        <a:effectLst/>
                        <a:latin typeface="Arial" panose="020B0604020202020204" pitchFamily="34" charset="0"/>
                        <a:ea typeface="Arial" panose="020B0604020202020204" pitchFamily="34" charset="0"/>
                      </a:endParaRPr>
                    </a:p>
                  </a:txBody>
                  <a:tcPr marL="68580" marR="68580" marT="0" marB="0" anchor="b"/>
                </a:tc>
                <a:extLst>
                  <a:ext uri="{0D108BD9-81ED-4DB2-BD59-A6C34878D82A}">
                    <a16:rowId xmlns:a16="http://schemas.microsoft.com/office/drawing/2014/main" val="10009"/>
                  </a:ext>
                </a:extLst>
              </a:tr>
            </a:tbl>
          </a:graphicData>
        </a:graphic>
      </p:graphicFrame>
      <p:sp>
        <p:nvSpPr>
          <p:cNvPr id="666" name="Google Shape;666;p83"/>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67" name="Google Shape;667;p83"/>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66</a:t>
            </a:fld>
            <a:endParaRPr/>
          </a:p>
        </p:txBody>
      </p:sp>
    </p:spTree>
    <p:extLst>
      <p:ext uri="{BB962C8B-B14F-4D97-AF65-F5344CB8AC3E}">
        <p14:creationId xmlns:p14="http://schemas.microsoft.com/office/powerpoint/2010/main" val="196550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5">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81"/>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700"/>
              <a:buFont typeface="Arial"/>
              <a:buNone/>
              <a:tabLst/>
              <a:defRPr/>
            </a:pPr>
            <a:fld id="{00000000-1234-1234-1234-123412341234}" type="slidenum">
              <a:rPr kumimoji="0" lang="en" sz="700" b="1"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700"/>
                <a:buFont typeface="Arial"/>
                <a:buNone/>
                <a:tabLst/>
                <a:defRPr/>
              </a:pPr>
              <a:t>67</a:t>
            </a:fld>
            <a:endParaRPr kumimoji="0" sz="700" b="1"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81"/>
          <p:cNvSpPr txBox="1">
            <a:spLocks noGrp="1"/>
          </p:cNvSpPr>
          <p:nvPr>
            <p:ph type="title"/>
          </p:nvPr>
        </p:nvSpPr>
        <p:spPr>
          <a:xfrm>
            <a:off x="277050" y="249899"/>
            <a:ext cx="8437500" cy="451736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dirty="0"/>
              <a:t>Exit ticket</a:t>
            </a:r>
            <a:br>
              <a:rPr lang="en" dirty="0"/>
            </a:br>
            <a:r>
              <a:rPr lang="en" b="0" dirty="0"/>
              <a:t>Write down </a:t>
            </a:r>
            <a:r>
              <a:rPr lang="en-GB" b="0" dirty="0"/>
              <a:t>on a sticky note</a:t>
            </a:r>
            <a:r>
              <a:rPr lang="en" b="0" dirty="0"/>
              <a:t>:</a:t>
            </a:r>
            <a:br>
              <a:rPr lang="en" dirty="0"/>
            </a:br>
            <a:br>
              <a:rPr lang="en" dirty="0"/>
            </a:br>
            <a:r>
              <a:rPr lang="en" dirty="0"/>
              <a:t>- </a:t>
            </a:r>
            <a:r>
              <a:rPr lang="en" b="0" dirty="0"/>
              <a:t>one improvement that could be made to the method</a:t>
            </a:r>
            <a:br>
              <a:rPr lang="en" b="0" dirty="0"/>
            </a:br>
            <a:br>
              <a:rPr lang="en" b="0" dirty="0"/>
            </a:br>
            <a:r>
              <a:rPr lang="en" b="0" dirty="0"/>
              <a:t>- one improvement that could be made to your pH graph.</a:t>
            </a:r>
            <a:br>
              <a:rPr lang="en" b="0" dirty="0"/>
            </a:br>
            <a:endParaRPr b="0" dirty="0"/>
          </a:p>
        </p:txBody>
      </p:sp>
      <p:sp>
        <p:nvSpPr>
          <p:cNvPr id="2" name="Footer Placeholder 1">
            <a:extLst>
              <a:ext uri="{FF2B5EF4-FFF2-40B4-BE49-F238E27FC236}">
                <a16:creationId xmlns:a16="http://schemas.microsoft.com/office/drawing/2014/main" id="{F2FBB461-F2F8-873A-2B43-2A1FCA8AFEA7}"/>
              </a:ext>
            </a:extLst>
          </p:cNvPr>
          <p:cNvSpPr>
            <a:spLocks noGrp="1"/>
          </p:cNvSpPr>
          <p:nvPr>
            <p:ph type="ftr" idx="11"/>
          </p:nvPr>
        </p:nvSpPr>
        <p:spPr/>
        <p:txBody>
          <a:bodyPr/>
          <a:lstStyle/>
          <a:p>
            <a:r>
              <a:rPr lang="en-GB"/>
              <a:t>Education and Training Foundation</a:t>
            </a:r>
          </a:p>
        </p:txBody>
      </p:sp>
    </p:spTree>
    <p:extLst>
      <p:ext uri="{BB962C8B-B14F-4D97-AF65-F5344CB8AC3E}">
        <p14:creationId xmlns:p14="http://schemas.microsoft.com/office/powerpoint/2010/main" val="13982465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4"/>
          <p:cNvSpPr txBox="1">
            <a:spLocks noGrp="1"/>
          </p:cNvSpPr>
          <p:nvPr>
            <p:ph type="ctrTitle"/>
          </p:nvPr>
        </p:nvSpPr>
        <p:spPr>
          <a:xfrm>
            <a:off x="2344645" y="1212112"/>
            <a:ext cx="6408600" cy="1845668"/>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9000"/>
              <a:buFont typeface="Arial"/>
              <a:buNone/>
            </a:pPr>
            <a:r>
              <a:rPr lang="en" sz="4100" dirty="0"/>
              <a:t>08</a:t>
            </a:r>
            <a:endParaRPr sz="4100" dirty="0"/>
          </a:p>
          <a:p>
            <a:r>
              <a:rPr lang="en" sz="4100" dirty="0"/>
              <a:t>Analysis of Vinegar </a:t>
            </a:r>
          </a:p>
        </p:txBody>
      </p:sp>
      <p:sp>
        <p:nvSpPr>
          <p:cNvPr id="557" name="Google Shape;557;p74"/>
          <p:cNvSpPr txBox="1">
            <a:spLocks noGrp="1"/>
          </p:cNvSpPr>
          <p:nvPr>
            <p:ph type="subTitle" idx="1"/>
          </p:nvPr>
        </p:nvSpPr>
        <p:spPr>
          <a:xfrm>
            <a:off x="2343145" y="3213900"/>
            <a:ext cx="6410100" cy="1602300"/>
          </a:xfrm>
          <a:prstGeom prst="rect">
            <a:avLst/>
          </a:prstGeom>
          <a:solidFill>
            <a:schemeClr val="dk1"/>
          </a:solidFill>
          <a:ln>
            <a:noFill/>
          </a:ln>
        </p:spPr>
        <p:txBody>
          <a:bodyPr spcFirstLastPara="1" wrap="square" lIns="144000" tIns="108000" rIns="0" bIns="0" anchor="ctr" anchorCtr="0">
            <a:normAutofit fontScale="92500" lnSpcReduction="10000"/>
          </a:bodyPr>
          <a:lstStyle/>
          <a:p>
            <a:pPr marL="0" lvl="0" indent="0" algn="l" rtl="0">
              <a:lnSpc>
                <a:spcPct val="100000"/>
              </a:lnSpc>
              <a:spcBef>
                <a:spcPts val="0"/>
              </a:spcBef>
              <a:spcAft>
                <a:spcPts val="0"/>
              </a:spcAft>
              <a:buClr>
                <a:schemeClr val="lt1"/>
              </a:buClr>
              <a:buSzPts val="4865"/>
              <a:buNone/>
            </a:pPr>
            <a:r>
              <a:rPr lang="en" sz="2900" dirty="0"/>
              <a:t>Carry out a pH titration of a solution of ethanoic acid (vinegar) using a standardardised solution of sodium hydroxide</a:t>
            </a:r>
            <a:endParaRPr sz="29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6C025-1479-976F-14D3-87E0A6DB38BF}"/>
              </a:ext>
            </a:extLst>
          </p:cNvPr>
          <p:cNvSpPr>
            <a:spLocks noGrp="1"/>
          </p:cNvSpPr>
          <p:nvPr>
            <p:ph type="title"/>
          </p:nvPr>
        </p:nvSpPr>
        <p:spPr/>
        <p:txBody>
          <a:bodyPr/>
          <a:lstStyle/>
          <a:p>
            <a:r>
              <a:rPr lang="en-US" sz="2400" dirty="0"/>
              <a:t>Starter</a:t>
            </a:r>
            <a:br>
              <a:rPr lang="en-US" dirty="0"/>
            </a:br>
            <a:endParaRPr lang="en-US" dirty="0"/>
          </a:p>
        </p:txBody>
      </p:sp>
      <p:sp>
        <p:nvSpPr>
          <p:cNvPr id="4" name="Text Placeholder 3">
            <a:extLst>
              <a:ext uri="{FF2B5EF4-FFF2-40B4-BE49-F238E27FC236}">
                <a16:creationId xmlns:a16="http://schemas.microsoft.com/office/drawing/2014/main" id="{3662A300-C3A7-FEAC-1046-777589DEB0FA}"/>
              </a:ext>
            </a:extLst>
          </p:cNvPr>
          <p:cNvSpPr>
            <a:spLocks noGrp="1"/>
          </p:cNvSpPr>
          <p:nvPr>
            <p:ph type="body" idx="1"/>
          </p:nvPr>
        </p:nvSpPr>
        <p:spPr>
          <a:xfrm>
            <a:off x="234000" y="599355"/>
            <a:ext cx="7941812" cy="4121446"/>
          </a:xfrm>
        </p:spPr>
        <p:txBody>
          <a:bodyPr/>
          <a:lstStyle/>
          <a:p>
            <a:pPr marL="72000" indent="0"/>
            <a:r>
              <a:rPr lang="en-US" sz="2000" dirty="0"/>
              <a:t>Our scenario </a:t>
            </a:r>
            <a:endParaRPr lang="en-US" sz="2000" dirty="0">
              <a:solidFill>
                <a:srgbClr val="FF0000"/>
              </a:solidFill>
            </a:endParaRPr>
          </a:p>
          <a:p>
            <a:pPr marL="529200" lvl="1" indent="0">
              <a:spcAft>
                <a:spcPts val="800"/>
              </a:spcAft>
              <a:buNone/>
            </a:pPr>
            <a:r>
              <a:rPr lang="en-GB" sz="1600" dirty="0">
                <a:effectLst/>
                <a:latin typeface="Arial" panose="020B0604020202020204" pitchFamily="34" charset="0"/>
                <a:ea typeface="Times New Roman" panose="02020603050405020304" pitchFamily="18" charset="0"/>
              </a:rPr>
              <a:t>WFCG is a consumer product company which supplies food and drink products. One of its most popular brands is malt vinegar. WFCG staff carry out quantitative analysis (assay) of each batch of their product before it is dispatched from the factory. There is a quality control laboratory whose role is to determine the content of active ingredients in the finished product. They also carry out testing of the raw ingredients to ensure the accuracy of the process.</a:t>
            </a:r>
            <a:endParaRPr lang="en-GB" sz="1600" dirty="0">
              <a:effectLst/>
              <a:latin typeface="Arial" panose="020B0604020202020204" pitchFamily="34" charset="0"/>
              <a:ea typeface="Arial" panose="020B0604020202020204" pitchFamily="34" charset="0"/>
            </a:endParaRPr>
          </a:p>
          <a:p>
            <a:pPr marL="72000" indent="0">
              <a:spcAft>
                <a:spcPts val="800"/>
              </a:spcAft>
            </a:pPr>
            <a:r>
              <a:rPr lang="en-GB" sz="1600" dirty="0">
                <a:effectLst/>
                <a:latin typeface="Arial" panose="020B0604020202020204" pitchFamily="34" charset="0"/>
                <a:ea typeface="Times New Roman" panose="02020603050405020304" pitchFamily="18" charset="0"/>
              </a:rPr>
              <a:t>As an analytical technician, you will </a:t>
            </a:r>
            <a:r>
              <a:rPr lang="en-GB" sz="1600" dirty="0">
                <a:latin typeface="Arial" panose="020B0604020202020204" pitchFamily="34" charset="0"/>
                <a:ea typeface="Times New Roman" panose="02020603050405020304" pitchFamily="18" charset="0"/>
              </a:rPr>
              <a:t>carry out quantitative testing of ethanoic acid using a standard </a:t>
            </a:r>
            <a:r>
              <a:rPr lang="en-GB" sz="1600" dirty="0">
                <a:effectLst/>
                <a:latin typeface="Arial" panose="020B0604020202020204" pitchFamily="34" charset="0"/>
                <a:ea typeface="Times New Roman" panose="02020603050405020304" pitchFamily="18" charset="0"/>
              </a:rPr>
              <a:t>process to determine the concentration of the acid</a:t>
            </a:r>
            <a:r>
              <a:rPr lang="en-GB" sz="1800" dirty="0">
                <a:effectLst/>
                <a:latin typeface="Arial" panose="020B0604020202020204" pitchFamily="34" charset="0"/>
                <a:ea typeface="Times New Roman" panose="02020603050405020304" pitchFamily="18" charset="0"/>
              </a:rPr>
              <a:t>.</a:t>
            </a:r>
            <a:endParaRPr lang="en-US" sz="2000" dirty="0">
              <a:solidFill>
                <a:srgbClr val="FF0000"/>
              </a:solidFill>
            </a:endParaRPr>
          </a:p>
          <a:p>
            <a:pPr marL="72000" indent="0"/>
            <a:r>
              <a:rPr lang="en-US" sz="2000" dirty="0"/>
              <a:t>Collect the SOP and RA template. Read them.</a:t>
            </a:r>
          </a:p>
          <a:p>
            <a:pPr marL="72000" indent="0"/>
            <a:endParaRPr lang="en-US" sz="2000" dirty="0"/>
          </a:p>
          <a:p>
            <a:pPr marL="72000" indent="0"/>
            <a:r>
              <a:rPr lang="en-US" sz="2000" dirty="0"/>
              <a:t>The RA will need to be completed. Using SDSs, complete the RA to ensure that all chemicals and hazards have been assessed.</a:t>
            </a:r>
          </a:p>
          <a:p>
            <a:endParaRPr lang="en-US" sz="2000" dirty="0">
              <a:solidFill>
                <a:srgbClr val="FF0000"/>
              </a:solidFill>
            </a:endParaRPr>
          </a:p>
          <a:p>
            <a:endParaRPr lang="en-US" sz="2000" dirty="0"/>
          </a:p>
          <a:p>
            <a:endParaRPr lang="en-US" dirty="0"/>
          </a:p>
        </p:txBody>
      </p:sp>
      <p:sp>
        <p:nvSpPr>
          <p:cNvPr id="5" name="Google Shape;869;g2b4342054ca_0_1181">
            <a:extLst>
              <a:ext uri="{FF2B5EF4-FFF2-40B4-BE49-F238E27FC236}">
                <a16:creationId xmlns:a16="http://schemas.microsoft.com/office/drawing/2014/main" id="{C099C25C-8B75-9F4D-1801-FAD6B4196110}"/>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2" name="Slide Number Placeholder 1">
            <a:extLst>
              <a:ext uri="{FF2B5EF4-FFF2-40B4-BE49-F238E27FC236}">
                <a16:creationId xmlns:a16="http://schemas.microsoft.com/office/drawing/2014/main" id="{C7221E5A-07FA-D085-9DBD-871BA8FD72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69</a:t>
            </a:fld>
            <a:endParaRPr lang="en-GB"/>
          </a:p>
        </p:txBody>
      </p:sp>
    </p:spTree>
    <p:extLst>
      <p:ext uri="{BB962C8B-B14F-4D97-AF65-F5344CB8AC3E}">
        <p14:creationId xmlns:p14="http://schemas.microsoft.com/office/powerpoint/2010/main" val="3905054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g2a118d7b111_0_4"/>
          <p:cNvSpPr txBox="1">
            <a:spLocks noGrp="1"/>
          </p:cNvSpPr>
          <p:nvPr>
            <p:ph type="title"/>
          </p:nvPr>
        </p:nvSpPr>
        <p:spPr>
          <a:xfrm>
            <a:off x="137350" y="106650"/>
            <a:ext cx="8437500" cy="4812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66666"/>
              <a:buFont typeface="Arial"/>
              <a:buNone/>
            </a:pPr>
            <a:r>
              <a:rPr lang="en-GB" sz="3000" dirty="0"/>
              <a:t>The Safety Data Sheet (SDS)</a:t>
            </a:r>
            <a:endParaRPr sz="3000" dirty="0"/>
          </a:p>
          <a:p>
            <a:pPr marL="0" lvl="0" indent="0" algn="l" rtl="0">
              <a:lnSpc>
                <a:spcPct val="100000"/>
              </a:lnSpc>
              <a:spcBef>
                <a:spcPts val="0"/>
              </a:spcBef>
              <a:spcAft>
                <a:spcPts val="0"/>
              </a:spcAft>
              <a:buClr>
                <a:schemeClr val="dk1"/>
              </a:buClr>
              <a:buSzPct val="66666"/>
              <a:buFont typeface="Arial"/>
              <a:buNone/>
            </a:pPr>
            <a:endParaRPr sz="3000" dirty="0"/>
          </a:p>
          <a:p>
            <a:pPr marL="0" lvl="0" indent="0" algn="l" rtl="0">
              <a:lnSpc>
                <a:spcPct val="100000"/>
              </a:lnSpc>
              <a:spcBef>
                <a:spcPts val="0"/>
              </a:spcBef>
              <a:spcAft>
                <a:spcPts val="0"/>
              </a:spcAft>
              <a:buClr>
                <a:schemeClr val="dk1"/>
              </a:buClr>
              <a:buSzPct val="78259"/>
              <a:buFont typeface="Arial"/>
              <a:buNone/>
            </a:pPr>
            <a:r>
              <a:rPr lang="en-GB" sz="2555" dirty="0"/>
              <a:t>REACH (registration, evaluation, authorisation and restriction of chemicals) regulations: Suppliers of dangerous chemicals must provide a safety sheet detailing, hazard, risk and disposal instructions</a:t>
            </a:r>
            <a:endParaRPr sz="2555" dirty="0"/>
          </a:p>
          <a:p>
            <a:pPr marL="0" lvl="0" indent="0" algn="l" rtl="0">
              <a:lnSpc>
                <a:spcPct val="100000"/>
              </a:lnSpc>
              <a:spcBef>
                <a:spcPts val="0"/>
              </a:spcBef>
              <a:spcAft>
                <a:spcPts val="0"/>
              </a:spcAft>
              <a:buClr>
                <a:schemeClr val="dk1"/>
              </a:buClr>
              <a:buSzPct val="78260"/>
              <a:buFont typeface="Arial"/>
              <a:buNone/>
            </a:pPr>
            <a:endParaRPr sz="2555" dirty="0"/>
          </a:p>
          <a:p>
            <a:pPr marL="0" lvl="0" indent="0" algn="l" rtl="0">
              <a:lnSpc>
                <a:spcPct val="103703"/>
              </a:lnSpc>
              <a:spcBef>
                <a:spcPts val="0"/>
              </a:spcBef>
              <a:spcAft>
                <a:spcPts val="0"/>
              </a:spcAft>
              <a:buClr>
                <a:schemeClr val="accent2"/>
              </a:buClr>
              <a:buSzPct val="100000"/>
              <a:buFont typeface="Arial"/>
              <a:buNone/>
            </a:pPr>
            <a:r>
              <a:rPr lang="en-GB" sz="2255" dirty="0">
                <a:solidFill>
                  <a:schemeClr val="accent2"/>
                </a:solidFill>
              </a:rPr>
              <a:t>These come with any shipment and are usually available online.</a:t>
            </a:r>
            <a:endParaRPr sz="2255" dirty="0">
              <a:solidFill>
                <a:schemeClr val="accent2"/>
              </a:solidFill>
            </a:endParaRPr>
          </a:p>
          <a:p>
            <a:pPr marL="0" lvl="0" indent="0" algn="l" rtl="0">
              <a:lnSpc>
                <a:spcPct val="103703"/>
              </a:lnSpc>
              <a:spcBef>
                <a:spcPts val="0"/>
              </a:spcBef>
              <a:spcAft>
                <a:spcPts val="0"/>
              </a:spcAft>
              <a:buClr>
                <a:schemeClr val="accent2"/>
              </a:buClr>
              <a:buSzPct val="119728"/>
              <a:buFont typeface="Arial"/>
              <a:buNone/>
            </a:pPr>
            <a:endParaRPr sz="2255" dirty="0">
              <a:solidFill>
                <a:schemeClr val="accent2"/>
              </a:solidFill>
            </a:endParaRPr>
          </a:p>
          <a:p>
            <a:pPr marL="0" lvl="0" indent="0" algn="l" rtl="0">
              <a:spcBef>
                <a:spcPts val="0"/>
              </a:spcBef>
              <a:spcAft>
                <a:spcPts val="0"/>
              </a:spcAft>
              <a:buClr>
                <a:schemeClr val="accent2"/>
              </a:buClr>
              <a:buSzPct val="94003"/>
              <a:buFont typeface="Arial"/>
              <a:buNone/>
            </a:pPr>
            <a:r>
              <a:rPr lang="en-GB" sz="2872" dirty="0">
                <a:solidFill>
                  <a:srgbClr val="E51C41"/>
                </a:solidFill>
              </a:rPr>
              <a:t>Task: Using the online SDS database, find hazards and risks for the following:</a:t>
            </a:r>
            <a:endParaRPr sz="2872" dirty="0">
              <a:solidFill>
                <a:srgbClr val="E51C41"/>
              </a:solidFill>
            </a:endParaRPr>
          </a:p>
          <a:p>
            <a:pPr marL="0" lvl="0" indent="0" algn="l" rtl="0">
              <a:spcBef>
                <a:spcPts val="0"/>
              </a:spcBef>
              <a:spcAft>
                <a:spcPts val="0"/>
              </a:spcAft>
              <a:buClr>
                <a:schemeClr val="accent2"/>
              </a:buClr>
              <a:buSzPct val="94003"/>
              <a:buFont typeface="Arial"/>
              <a:buNone/>
            </a:pPr>
            <a:r>
              <a:rPr lang="en-US" sz="2872" dirty="0">
                <a:solidFill>
                  <a:srgbClr val="E51C41"/>
                </a:solidFill>
              </a:rPr>
              <a:t>Ethanol, </a:t>
            </a:r>
            <a:r>
              <a:rPr lang="en-US" sz="2872" dirty="0" err="1">
                <a:solidFill>
                  <a:srgbClr val="E51C41"/>
                </a:solidFill>
              </a:rPr>
              <a:t>sulphuric</a:t>
            </a:r>
            <a:r>
              <a:rPr lang="en-US" sz="2872" dirty="0">
                <a:solidFill>
                  <a:srgbClr val="E51C41"/>
                </a:solidFill>
              </a:rPr>
              <a:t> acid (concentrated), heptane</a:t>
            </a:r>
            <a:endParaRPr sz="2872" dirty="0">
              <a:solidFill>
                <a:srgbClr val="E51C41"/>
              </a:solidFill>
            </a:endParaRPr>
          </a:p>
          <a:p>
            <a:pPr marL="0" lvl="0" indent="0" algn="l" rtl="0">
              <a:lnSpc>
                <a:spcPct val="103703"/>
              </a:lnSpc>
              <a:spcBef>
                <a:spcPts val="0"/>
              </a:spcBef>
              <a:spcAft>
                <a:spcPts val="0"/>
              </a:spcAft>
              <a:buClr>
                <a:schemeClr val="accent2"/>
              </a:buClr>
              <a:buSzPct val="94003"/>
              <a:buFont typeface="Arial"/>
              <a:buNone/>
            </a:pPr>
            <a:r>
              <a:rPr lang="en-GB" sz="2872" b="0" dirty="0">
                <a:solidFill>
                  <a:srgbClr val="E51C41"/>
                </a:solidFill>
              </a:rPr>
              <a:t>	</a:t>
            </a:r>
            <a:endParaRPr sz="2650" dirty="0">
              <a:solidFill>
                <a:srgbClr val="E51C41"/>
              </a:solidFill>
            </a:endParaRPr>
          </a:p>
        </p:txBody>
      </p:sp>
      <p:sp>
        <p:nvSpPr>
          <p:cNvPr id="588" name="Google Shape;588;g2a118d7b111_0_4"/>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589" name="Google Shape;589;g2a118d7b111_0_4"/>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GB"/>
              <a:t>7</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6"/>
          <p:cNvSpPr txBox="1">
            <a:spLocks noGrp="1"/>
          </p:cNvSpPr>
          <p:nvPr>
            <p:ph type="title"/>
          </p:nvPr>
        </p:nvSpPr>
        <p:spPr>
          <a:xfrm>
            <a:off x="137251" y="148799"/>
            <a:ext cx="8878200" cy="6993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66666"/>
              <a:buFont typeface="Arial"/>
              <a:buNone/>
            </a:pPr>
            <a:r>
              <a:rPr lang="en" sz="3000" dirty="0"/>
              <a:t>Quantitative analysis of ethanoic acid</a:t>
            </a:r>
            <a:endParaRPr sz="3000" dirty="0"/>
          </a:p>
          <a:p>
            <a:pPr marL="0" lvl="0" indent="0" algn="l" rtl="0">
              <a:lnSpc>
                <a:spcPct val="100000"/>
              </a:lnSpc>
              <a:spcBef>
                <a:spcPts val="0"/>
              </a:spcBef>
              <a:spcAft>
                <a:spcPts val="0"/>
              </a:spcAft>
              <a:buClr>
                <a:schemeClr val="dk1"/>
              </a:buClr>
              <a:buSzPct val="69230"/>
              <a:buFont typeface="Arial"/>
              <a:buNone/>
            </a:pPr>
            <a:r>
              <a:rPr lang="en" sz="2888" b="0" dirty="0"/>
              <a:t>Task (individual): To determine the acid concentration by following a pH titration using standard sodium hydroxide.</a:t>
            </a:r>
            <a:endParaRPr sz="2888" b="0" dirty="0"/>
          </a:p>
          <a:p>
            <a:pPr marL="457200" lvl="0" indent="-374650" algn="l" rtl="0">
              <a:spcBef>
                <a:spcPts val="0"/>
              </a:spcBef>
              <a:spcAft>
                <a:spcPts val="0"/>
              </a:spcAft>
              <a:buSzPct val="100000"/>
              <a:buAutoNum type="arabicPeriod"/>
            </a:pPr>
            <a:r>
              <a:rPr lang="en" sz="2200" b="0" dirty="0"/>
              <a:t>Collect SOP and RA.</a:t>
            </a:r>
            <a:br>
              <a:rPr lang="en" sz="2200" b="0" dirty="0"/>
            </a:br>
            <a:r>
              <a:rPr lang="en" sz="2200" b="0" dirty="0"/>
              <a:t> a. Check the RA and add any additional hazards and control measures.</a:t>
            </a:r>
            <a:br>
              <a:rPr lang="en" sz="2200" b="0" dirty="0"/>
            </a:br>
            <a:r>
              <a:rPr lang="en" sz="2200" b="0" dirty="0"/>
              <a:t> </a:t>
            </a:r>
            <a:r>
              <a:rPr lang="en-GB" sz="2200" b="0" dirty="0"/>
              <a:t>b</a:t>
            </a:r>
            <a:r>
              <a:rPr lang="en" sz="2200" b="0" dirty="0"/>
              <a:t>. Get these authorised by your teacher before starting titration.</a:t>
            </a:r>
            <a:endParaRPr sz="2200" b="0" dirty="0"/>
          </a:p>
          <a:p>
            <a:pPr marL="457200" lvl="0" indent="-374650" algn="l" rtl="0">
              <a:spcBef>
                <a:spcPts val="0"/>
              </a:spcBef>
              <a:spcAft>
                <a:spcPts val="0"/>
              </a:spcAft>
              <a:buSzPct val="100000"/>
              <a:buAutoNum type="arabicPeriod"/>
            </a:pPr>
            <a:r>
              <a:rPr lang="en" sz="2200" b="0" dirty="0"/>
              <a:t>Record method, results table and safety information in your book with date.</a:t>
            </a:r>
            <a:endParaRPr sz="2200" b="0" dirty="0"/>
          </a:p>
          <a:p>
            <a:pPr marL="457200" lvl="0" indent="-374650" algn="l" rtl="0">
              <a:spcBef>
                <a:spcPts val="0"/>
              </a:spcBef>
              <a:spcAft>
                <a:spcPts val="0"/>
              </a:spcAft>
              <a:buSzPct val="100000"/>
              <a:buAutoNum type="arabicPeriod"/>
            </a:pPr>
            <a:r>
              <a:rPr lang="en" sz="2200" b="0" dirty="0"/>
              <a:t>Follow the SOP to determine concordant data in your titration.</a:t>
            </a:r>
            <a:endParaRPr sz="2200" b="0" dirty="0"/>
          </a:p>
          <a:p>
            <a:pPr marL="539750" lvl="1" algn="l" rtl="0">
              <a:spcBef>
                <a:spcPts val="0"/>
              </a:spcBef>
              <a:spcAft>
                <a:spcPts val="0"/>
              </a:spcAft>
              <a:buClr>
                <a:schemeClr val="dk1"/>
              </a:buClr>
              <a:buSzPct val="100000"/>
            </a:pPr>
            <a:r>
              <a:rPr lang="en" sz="2200" dirty="0"/>
              <a:t>- Dilute your ethanoic acid solution.</a:t>
            </a:r>
            <a:endParaRPr sz="2200" dirty="0"/>
          </a:p>
          <a:p>
            <a:pPr marL="539750" lvl="1" algn="l" rtl="0">
              <a:spcBef>
                <a:spcPts val="0"/>
              </a:spcBef>
              <a:spcAft>
                <a:spcPts val="0"/>
              </a:spcAft>
              <a:buClr>
                <a:schemeClr val="dk1"/>
              </a:buClr>
              <a:buSzPct val="100000"/>
            </a:pPr>
            <a:r>
              <a:rPr lang="en" sz="2200" dirty="0"/>
              <a:t>- Calibrate the pH meter at pH 4.0 and 0.2.</a:t>
            </a:r>
            <a:br>
              <a:rPr lang="en" sz="2200" dirty="0"/>
            </a:br>
            <a:r>
              <a:rPr lang="en" sz="2200" dirty="0"/>
              <a:t>- Clean and assemble glassware and pH meter to determine change in pH with volume NaOH added.</a:t>
            </a:r>
            <a:endParaRPr sz="2200" dirty="0"/>
          </a:p>
          <a:p>
            <a:pPr marL="457200" lvl="0" indent="-374650" algn="l" rtl="0">
              <a:spcBef>
                <a:spcPts val="0"/>
              </a:spcBef>
              <a:spcAft>
                <a:spcPts val="0"/>
              </a:spcAft>
              <a:buSzPct val="100000"/>
              <a:buAutoNum type="arabicPeriod"/>
            </a:pPr>
            <a:r>
              <a:rPr lang="en" sz="2200" b="0" dirty="0"/>
              <a:t>Use your data to plot a graph of pH against volume and determine the concentration of the acid.</a:t>
            </a:r>
            <a:endParaRPr sz="2200" b="0" dirty="0"/>
          </a:p>
        </p:txBody>
      </p:sp>
      <p:sp>
        <p:nvSpPr>
          <p:cNvPr id="574" name="Google Shape;574;p76"/>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575" name="Google Shape;575;p76"/>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
              <a:t>70</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82"/>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2700" dirty="0"/>
              <a:t>Calculation of acid concentration – Plot recap</a:t>
            </a:r>
            <a:endParaRPr sz="3400" dirty="0"/>
          </a:p>
        </p:txBody>
      </p:sp>
      <p:sp>
        <p:nvSpPr>
          <p:cNvPr id="648" name="Google Shape;648;p82"/>
          <p:cNvSpPr txBox="1">
            <a:spLocks noGrp="1"/>
          </p:cNvSpPr>
          <p:nvPr>
            <p:ph type="body" idx="3"/>
          </p:nvPr>
        </p:nvSpPr>
        <p:spPr>
          <a:xfrm>
            <a:off x="232950" y="747625"/>
            <a:ext cx="6282000" cy="4239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Clr>
                <a:schemeClr val="dk1"/>
              </a:buClr>
              <a:buSzPts val="1300"/>
              <a:buNone/>
            </a:pPr>
            <a:r>
              <a:rPr lang="en" sz="1850" b="0" dirty="0"/>
              <a:t>Plot the volume added against the pH at that volume.</a:t>
            </a:r>
            <a:endParaRPr sz="1850" b="0" dirty="0"/>
          </a:p>
          <a:p>
            <a:pPr marL="0" lvl="0" indent="0" algn="l" rtl="0">
              <a:lnSpc>
                <a:spcPct val="123076"/>
              </a:lnSpc>
              <a:spcBef>
                <a:spcPts val="0"/>
              </a:spcBef>
              <a:spcAft>
                <a:spcPts val="0"/>
              </a:spcAft>
              <a:buClr>
                <a:schemeClr val="dk1"/>
              </a:buClr>
              <a:buSzPts val="1300"/>
              <a:buNone/>
            </a:pPr>
            <a:endParaRPr sz="1850" dirty="0"/>
          </a:p>
        </p:txBody>
      </p:sp>
      <p:sp>
        <p:nvSpPr>
          <p:cNvPr id="651" name="Google Shape;651;p82"/>
          <p:cNvSpPr txBox="1"/>
          <p:nvPr/>
        </p:nvSpPr>
        <p:spPr>
          <a:xfrm>
            <a:off x="5011558" y="1023031"/>
            <a:ext cx="3873541"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sz="1600" b="1" dirty="0">
                <a:solidFill>
                  <a:srgbClr val="E51C41"/>
                </a:solidFill>
              </a:rPr>
              <a:t>Determine the equivalence point = median pH.</a:t>
            </a:r>
            <a:endParaRPr sz="1600" b="1" dirty="0">
              <a:solidFill>
                <a:srgbClr val="E51C41"/>
              </a:solidFill>
            </a:endParaRPr>
          </a:p>
          <a:p>
            <a:pPr marL="0" marR="0" lvl="0" indent="0" algn="l" rtl="0">
              <a:lnSpc>
                <a:spcPct val="100000"/>
              </a:lnSpc>
              <a:spcBef>
                <a:spcPts val="0"/>
              </a:spcBef>
              <a:spcAft>
                <a:spcPts val="0"/>
              </a:spcAft>
              <a:buNone/>
            </a:pPr>
            <a:endParaRPr sz="1600" b="1" dirty="0">
              <a:solidFill>
                <a:srgbClr val="E51C41"/>
              </a:solidFill>
            </a:endParaRPr>
          </a:p>
        </p:txBody>
      </p:sp>
      <p:sp>
        <p:nvSpPr>
          <p:cNvPr id="653" name="Google Shape;653;p82"/>
          <p:cNvSpPr txBox="1"/>
          <p:nvPr/>
        </p:nvSpPr>
        <p:spPr>
          <a:xfrm>
            <a:off x="5035876" y="1586906"/>
            <a:ext cx="3830100" cy="50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sz="1600" b="1" dirty="0">
                <a:solidFill>
                  <a:srgbClr val="E51C41"/>
                </a:solidFill>
              </a:rPr>
              <a:t>At the equivalence point, find the volume added.</a:t>
            </a:r>
            <a:endParaRPr sz="1600" b="1" dirty="0">
              <a:solidFill>
                <a:srgbClr val="E51C41"/>
              </a:solidFill>
            </a:endParaRPr>
          </a:p>
        </p:txBody>
      </p:sp>
      <p:sp>
        <p:nvSpPr>
          <p:cNvPr id="652" name="Google Shape;652;p82"/>
          <p:cNvSpPr txBox="1"/>
          <p:nvPr/>
        </p:nvSpPr>
        <p:spPr>
          <a:xfrm>
            <a:off x="5073483" y="2398672"/>
            <a:ext cx="4009017" cy="76493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sz="1600" b="1" dirty="0">
                <a:solidFill>
                  <a:srgbClr val="E51C41"/>
                </a:solidFill>
              </a:rPr>
              <a:t>Calculate the unknown concentration using the volume added.</a:t>
            </a:r>
            <a:endParaRPr sz="1600" b="1" dirty="0">
              <a:solidFill>
                <a:srgbClr val="E51C41"/>
              </a:solidFill>
            </a:endParaRPr>
          </a:p>
          <a:p>
            <a:pPr marL="0" marR="0" lvl="0" indent="0" algn="l" rtl="0">
              <a:lnSpc>
                <a:spcPct val="100000"/>
              </a:lnSpc>
              <a:spcBef>
                <a:spcPts val="0"/>
              </a:spcBef>
              <a:spcAft>
                <a:spcPts val="0"/>
              </a:spcAft>
              <a:buNone/>
            </a:pPr>
            <a:endParaRPr sz="1600" b="1" dirty="0">
              <a:solidFill>
                <a:srgbClr val="E51C41"/>
              </a:solidFill>
            </a:endParaRPr>
          </a:p>
        </p:txBody>
      </p:sp>
      <p:pic>
        <p:nvPicPr>
          <p:cNvPr id="3" name="Picture 2" descr="Line graph showing the pH against volume. This starts with a slight positive gradient from just below 2 pH and at 5 for volume acid, then the gradient gets steeper from around 20 volume acid to 25 volume acid, then flattens out by 37 volume acid at just below 13 pH.">
            <a:extLst>
              <a:ext uri="{FF2B5EF4-FFF2-40B4-BE49-F238E27FC236}">
                <a16:creationId xmlns:a16="http://schemas.microsoft.com/office/drawing/2014/main" id="{0B1E2892-0DBB-C5CE-A2A0-0D8399AD03F3}"/>
              </a:ext>
            </a:extLst>
          </p:cNvPr>
          <p:cNvPicPr>
            <a:picLocks noChangeAspect="1"/>
          </p:cNvPicPr>
          <p:nvPr/>
        </p:nvPicPr>
        <p:blipFill>
          <a:blip r:embed="rId3"/>
          <a:stretch>
            <a:fillRect/>
          </a:stretch>
        </p:blipFill>
        <p:spPr>
          <a:xfrm>
            <a:off x="325536" y="1231984"/>
            <a:ext cx="4380149" cy="3067392"/>
          </a:xfrm>
          <a:prstGeom prst="rect">
            <a:avLst/>
          </a:prstGeom>
        </p:spPr>
      </p:pic>
      <p:cxnSp>
        <p:nvCxnSpPr>
          <p:cNvPr id="657" name="Google Shape;657;p82">
            <a:extLst>
              <a:ext uri="{C183D7F6-B498-43B3-948B-1728B52AA6E4}">
                <adec:decorative xmlns:adec="http://schemas.microsoft.com/office/drawing/2017/decorative" val="1"/>
              </a:ext>
            </a:extLst>
          </p:cNvPr>
          <p:cNvCxnSpPr/>
          <p:nvPr/>
        </p:nvCxnSpPr>
        <p:spPr>
          <a:xfrm flipH="1">
            <a:off x="2887559" y="1598024"/>
            <a:ext cx="2124000" cy="1060800"/>
          </a:xfrm>
          <a:prstGeom prst="straightConnector1">
            <a:avLst/>
          </a:prstGeom>
          <a:noFill/>
          <a:ln w="9525" cap="flat" cmpd="sng">
            <a:solidFill>
              <a:schemeClr val="dk2"/>
            </a:solidFill>
            <a:prstDash val="solid"/>
            <a:round/>
            <a:headEnd type="none" w="med" len="med"/>
            <a:tailEnd type="triangle" w="med" len="med"/>
          </a:ln>
        </p:spPr>
      </p:cxnSp>
      <p:cxnSp>
        <p:nvCxnSpPr>
          <p:cNvPr id="658" name="Google Shape;658;p82">
            <a:extLst>
              <a:ext uri="{C183D7F6-B498-43B3-948B-1728B52AA6E4}">
                <adec:decorative xmlns:adec="http://schemas.microsoft.com/office/drawing/2017/decorative" val="1"/>
              </a:ext>
            </a:extLst>
          </p:cNvPr>
          <p:cNvCxnSpPr>
            <a:cxnSpLocks/>
          </p:cNvCxnSpPr>
          <p:nvPr/>
        </p:nvCxnSpPr>
        <p:spPr>
          <a:xfrm flipH="1">
            <a:off x="2825635" y="2179674"/>
            <a:ext cx="2086607" cy="1537148"/>
          </a:xfrm>
          <a:prstGeom prst="straightConnector1">
            <a:avLst/>
          </a:prstGeom>
          <a:noFill/>
          <a:ln w="9525" cap="flat" cmpd="sng">
            <a:solidFill>
              <a:schemeClr val="dk2"/>
            </a:solidFill>
            <a:prstDash val="solid"/>
            <a:round/>
            <a:headEnd type="none" w="med" len="med"/>
            <a:tailEnd type="triangle" w="med" len="med"/>
          </a:ln>
        </p:spPr>
      </p:cxnSp>
      <p:cxnSp>
        <p:nvCxnSpPr>
          <p:cNvPr id="655" name="Google Shape;655;p82">
            <a:extLst>
              <a:ext uri="{C183D7F6-B498-43B3-948B-1728B52AA6E4}">
                <adec:decorative xmlns:adec="http://schemas.microsoft.com/office/drawing/2017/decorative" val="1"/>
              </a:ext>
            </a:extLst>
          </p:cNvPr>
          <p:cNvCxnSpPr>
            <a:cxnSpLocks/>
          </p:cNvCxnSpPr>
          <p:nvPr/>
        </p:nvCxnSpPr>
        <p:spPr>
          <a:xfrm>
            <a:off x="2875236" y="2781138"/>
            <a:ext cx="0" cy="821370"/>
          </a:xfrm>
          <a:prstGeom prst="straightConnector1">
            <a:avLst/>
          </a:prstGeom>
          <a:noFill/>
          <a:ln w="9525" cap="flat" cmpd="sng">
            <a:solidFill>
              <a:schemeClr val="dk2"/>
            </a:solidFill>
            <a:prstDash val="dash"/>
            <a:round/>
            <a:headEnd type="none" w="med" len="med"/>
            <a:tailEnd type="none" w="med" len="med"/>
          </a:ln>
        </p:spPr>
      </p:cxnSp>
      <p:sp>
        <p:nvSpPr>
          <p:cNvPr id="649" name="Google Shape;649;p82">
            <a:extLst>
              <a:ext uri="{C183D7F6-B498-43B3-948B-1728B52AA6E4}">
                <adec:decorative xmlns:adec="http://schemas.microsoft.com/office/drawing/2017/decorative" val="0"/>
              </a:ext>
            </a:extLst>
          </p:cNvPr>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50" name="Google Shape;650;p82"/>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71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9"/>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2700"/>
              <a:t>Plenary </a:t>
            </a:r>
            <a:endParaRPr sz="3400"/>
          </a:p>
        </p:txBody>
      </p:sp>
      <p:sp>
        <p:nvSpPr>
          <p:cNvPr id="600" name="Google Shape;600;p79"/>
          <p:cNvSpPr txBox="1">
            <a:spLocks noGrp="1"/>
          </p:cNvSpPr>
          <p:nvPr>
            <p:ph type="body" idx="3"/>
          </p:nvPr>
        </p:nvSpPr>
        <p:spPr>
          <a:xfrm>
            <a:off x="148856" y="747625"/>
            <a:ext cx="8762194" cy="17619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None/>
            </a:pPr>
            <a:r>
              <a:rPr lang="en-GB" sz="1850" b="0" dirty="0"/>
              <a:t>Evaluation: Complete these individually. Answers on a sticky note.</a:t>
            </a:r>
          </a:p>
          <a:p>
            <a:endParaRPr lang="en-GB" sz="1800" b="0" dirty="0">
              <a:effectLst/>
              <a:latin typeface="Arial" panose="020B0604020202020204" pitchFamily="34" charset="0"/>
              <a:ea typeface="Arial" panose="020B0604020202020204" pitchFamily="34" charset="0"/>
            </a:endParaRPr>
          </a:p>
          <a:p>
            <a:r>
              <a:rPr lang="en-GB" sz="1800" b="0" dirty="0">
                <a:effectLst/>
                <a:latin typeface="Arial" panose="020B0604020202020204" pitchFamily="34" charset="0"/>
                <a:ea typeface="Arial" panose="020B0604020202020204" pitchFamily="34" charset="0"/>
              </a:rPr>
              <a:t>Consider the standard error of your calculation from the graph.</a:t>
            </a:r>
          </a:p>
          <a:p>
            <a:endParaRPr lang="en-GB" sz="1800" b="0" dirty="0">
              <a:effectLst/>
              <a:latin typeface="Arial" panose="020B0604020202020204" pitchFamily="34" charset="0"/>
              <a:ea typeface="Arial" panose="020B0604020202020204" pitchFamily="34" charset="0"/>
            </a:endParaRPr>
          </a:p>
          <a:p>
            <a:pPr marL="571500" indent="-342900">
              <a:buSzPct val="100000"/>
              <a:buAutoNum type="arabicPeriod"/>
            </a:pPr>
            <a:r>
              <a:rPr lang="en-GB" sz="1800" b="0" dirty="0">
                <a:effectLst/>
                <a:latin typeface="Arial" panose="020B0604020202020204" pitchFamily="34" charset="0"/>
                <a:ea typeface="Arial" panose="020B0604020202020204" pitchFamily="34" charset="0"/>
              </a:rPr>
              <a:t>How could you improve the accuracy of the graph?</a:t>
            </a:r>
          </a:p>
          <a:p>
            <a:pPr marL="571500" indent="-342900">
              <a:buAutoNum type="arabicPeriod"/>
            </a:pPr>
            <a:endParaRPr lang="en-GB" sz="1800" b="0" dirty="0">
              <a:latin typeface="Arial" panose="020B0604020202020204" pitchFamily="34" charset="0"/>
              <a:ea typeface="Arial" panose="020B0604020202020204" pitchFamily="34" charset="0"/>
            </a:endParaRPr>
          </a:p>
          <a:p>
            <a:pPr marL="228600" indent="0"/>
            <a:endParaRPr lang="en-GB" sz="1800" b="0" dirty="0">
              <a:effectLst/>
              <a:latin typeface="Arial" panose="020B0604020202020204" pitchFamily="34" charset="0"/>
              <a:ea typeface="Arial" panose="020B0604020202020204" pitchFamily="34" charset="0"/>
            </a:endParaRPr>
          </a:p>
          <a:p>
            <a:endParaRPr lang="en-GB" sz="1400" b="0" dirty="0">
              <a:solidFill>
                <a:srgbClr val="FF0000"/>
              </a:solidFill>
              <a:effectLst/>
              <a:latin typeface="Arial" panose="020B0604020202020204" pitchFamily="34" charset="0"/>
              <a:ea typeface="Arial" panose="020B0604020202020204" pitchFamily="34" charset="0"/>
            </a:endParaRPr>
          </a:p>
          <a:p>
            <a:r>
              <a:rPr lang="en-GB" sz="1800" b="0" dirty="0">
                <a:effectLst/>
                <a:latin typeface="Arial" panose="020B0604020202020204" pitchFamily="34" charset="0"/>
                <a:ea typeface="Arial" panose="020B0604020202020204" pitchFamily="34" charset="0"/>
              </a:rPr>
              <a:t> 2. Identify at least one improvement to the method as written on the SOP.</a:t>
            </a:r>
          </a:p>
          <a:p>
            <a:pPr marL="0" lvl="0" indent="0" algn="l" rtl="0">
              <a:lnSpc>
                <a:spcPct val="118518"/>
              </a:lnSpc>
              <a:spcBef>
                <a:spcPts val="270"/>
              </a:spcBef>
              <a:spcAft>
                <a:spcPts val="0"/>
              </a:spcAft>
              <a:buClr>
                <a:schemeClr val="dk1"/>
              </a:buClr>
              <a:buSzPts val="1350"/>
              <a:buNone/>
            </a:pPr>
            <a:r>
              <a:rPr lang="en-GB" sz="1400" b="0" dirty="0">
                <a:solidFill>
                  <a:srgbClr val="FF0000"/>
                </a:solidFill>
              </a:rPr>
              <a:t>     </a:t>
            </a:r>
            <a:endParaRPr sz="1400" b="0" dirty="0">
              <a:solidFill>
                <a:srgbClr val="FF0000"/>
              </a:solidFill>
            </a:endParaRPr>
          </a:p>
        </p:txBody>
      </p:sp>
      <p:sp>
        <p:nvSpPr>
          <p:cNvPr id="601" name="Google Shape;601;p79"/>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02" name="Google Shape;602;p79"/>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72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4"/>
          <p:cNvSpPr txBox="1">
            <a:spLocks noGrp="1"/>
          </p:cNvSpPr>
          <p:nvPr>
            <p:ph type="ctrTitle"/>
          </p:nvPr>
        </p:nvSpPr>
        <p:spPr>
          <a:xfrm>
            <a:off x="2447280" y="1455480"/>
            <a:ext cx="6408600" cy="160230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9000"/>
              <a:buFont typeface="Arial"/>
              <a:buNone/>
            </a:pPr>
            <a:r>
              <a:rPr lang="en-GB" sz="4100" dirty="0"/>
              <a:t>09</a:t>
            </a:r>
            <a:endParaRPr sz="4100" dirty="0"/>
          </a:p>
          <a:p>
            <a:r>
              <a:rPr lang="en" sz="4100" dirty="0"/>
              <a:t>RedOx titrations </a:t>
            </a:r>
            <a:endParaRPr sz="4100" dirty="0"/>
          </a:p>
        </p:txBody>
      </p:sp>
      <p:sp>
        <p:nvSpPr>
          <p:cNvPr id="557" name="Google Shape;557;p74"/>
          <p:cNvSpPr txBox="1">
            <a:spLocks noGrp="1"/>
          </p:cNvSpPr>
          <p:nvPr>
            <p:ph type="subTitle" idx="1"/>
          </p:nvPr>
        </p:nvSpPr>
        <p:spPr>
          <a:xfrm>
            <a:off x="2343145" y="3213900"/>
            <a:ext cx="6410100" cy="1602300"/>
          </a:xfrm>
          <a:prstGeom prst="rect">
            <a:avLst/>
          </a:prstGeom>
          <a:solidFill>
            <a:schemeClr val="dk1"/>
          </a:solidFill>
          <a:ln>
            <a:noFill/>
          </a:ln>
        </p:spPr>
        <p:txBody>
          <a:bodyPr spcFirstLastPara="1" wrap="square" lIns="144000" tIns="108000" rIns="0" bIns="0" anchor="ctr" anchorCtr="0">
            <a:normAutofit fontScale="92500" lnSpcReduction="10000"/>
          </a:bodyPr>
          <a:lstStyle/>
          <a:p>
            <a:pPr marL="0" lvl="0" indent="0" algn="l" rtl="0">
              <a:lnSpc>
                <a:spcPct val="100000"/>
              </a:lnSpc>
              <a:spcBef>
                <a:spcPts val="0"/>
              </a:spcBef>
              <a:spcAft>
                <a:spcPts val="0"/>
              </a:spcAft>
              <a:buClr>
                <a:schemeClr val="lt1"/>
              </a:buClr>
              <a:buSzPts val="4865"/>
              <a:buNone/>
            </a:pPr>
            <a:r>
              <a:rPr lang="en" sz="2900" dirty="0"/>
              <a:t>Understand how changes in oxidation state can be used to quantify chemicals undergoing reduction and oxidation</a:t>
            </a:r>
            <a:endParaRPr sz="29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5"/>
          <p:cNvSpPr txBox="1">
            <a:spLocks noGrp="1"/>
          </p:cNvSpPr>
          <p:nvPr>
            <p:ph type="title"/>
          </p:nvPr>
        </p:nvSpPr>
        <p:spPr>
          <a:xfrm>
            <a:off x="353250" y="102337"/>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3000" dirty="0"/>
              <a:t>Starter </a:t>
            </a:r>
            <a:endParaRPr sz="3800" dirty="0"/>
          </a:p>
        </p:txBody>
      </p:sp>
      <p:sp>
        <p:nvSpPr>
          <p:cNvPr id="564" name="Google Shape;564;p75"/>
          <p:cNvSpPr txBox="1">
            <a:spLocks noGrp="1"/>
          </p:cNvSpPr>
          <p:nvPr>
            <p:ph type="body" idx="1"/>
          </p:nvPr>
        </p:nvSpPr>
        <p:spPr>
          <a:xfrm>
            <a:off x="226169" y="527741"/>
            <a:ext cx="8639807" cy="4513418"/>
          </a:xfrm>
          <a:prstGeom prst="rect">
            <a:avLst/>
          </a:prstGeom>
          <a:noFill/>
          <a:ln>
            <a:noFill/>
          </a:ln>
        </p:spPr>
        <p:txBody>
          <a:bodyPr spcFirstLastPara="1" wrap="square" lIns="0" tIns="0" rIns="0" bIns="0" anchor="t" anchorCtr="0">
            <a:noAutofit/>
          </a:bodyPr>
          <a:lstStyle/>
          <a:p>
            <a:pPr marL="0" lvl="0" indent="0" algn="l" rtl="0">
              <a:lnSpc>
                <a:spcPct val="103703"/>
              </a:lnSpc>
              <a:spcBef>
                <a:spcPts val="0"/>
              </a:spcBef>
              <a:spcAft>
                <a:spcPts val="0"/>
              </a:spcAft>
              <a:buClr>
                <a:schemeClr val="dk1"/>
              </a:buClr>
              <a:buSzPts val="2700"/>
              <a:buNone/>
            </a:pPr>
            <a:r>
              <a:rPr lang="en" sz="2400" dirty="0">
                <a:latin typeface="Arial" panose="020B0604020202020204" pitchFamily="34" charset="0"/>
                <a:ea typeface="Calibri"/>
                <a:cs typeface="Arial" panose="020B0604020202020204" pitchFamily="34" charset="0"/>
                <a:sym typeface="Calibri"/>
              </a:rPr>
              <a:t>Task: Identify species being oxidised and reduced:</a:t>
            </a:r>
            <a:endParaRPr lang="en" sz="2300" dirty="0">
              <a:latin typeface="Arial" panose="020B0604020202020204" pitchFamily="34" charset="0"/>
              <a:ea typeface="Calibri"/>
              <a:cs typeface="Arial" panose="020B0604020202020204" pitchFamily="34" charset="0"/>
              <a:sym typeface="Calibri"/>
            </a:endParaRPr>
          </a:p>
          <a:p>
            <a:r>
              <a:rPr lang="en-GB" sz="1400" dirty="0"/>
              <a:t>1. Copper (II) chloride reacts with zinc to form zinc (II) chloride and copper.</a:t>
            </a:r>
          </a:p>
          <a:p>
            <a:r>
              <a:rPr lang="en-GB" sz="1400" dirty="0"/>
              <a:t>a) Write a balanced symbol equation with state symbols.</a:t>
            </a:r>
          </a:p>
          <a:p>
            <a:r>
              <a:rPr lang="en-GB" sz="1400" dirty="0"/>
              <a:t> 	</a:t>
            </a:r>
            <a:r>
              <a:rPr lang="en-GB" sz="1400" dirty="0">
                <a:solidFill>
                  <a:srgbClr val="FF0000"/>
                </a:solidFill>
              </a:rPr>
              <a:t>CuCl</a:t>
            </a:r>
            <a:r>
              <a:rPr lang="en-GB" sz="1400" baseline="-25000" dirty="0">
                <a:solidFill>
                  <a:srgbClr val="FF0000"/>
                </a:solidFill>
              </a:rPr>
              <a:t>2</a:t>
            </a:r>
            <a:r>
              <a:rPr lang="en-GB" sz="1400" dirty="0">
                <a:solidFill>
                  <a:srgbClr val="FF0000"/>
                </a:solidFill>
              </a:rPr>
              <a:t> </a:t>
            </a:r>
            <a:r>
              <a:rPr lang="en-GB" sz="1400" baseline="-25000" dirty="0">
                <a:solidFill>
                  <a:srgbClr val="FF0000"/>
                </a:solidFill>
              </a:rPr>
              <a:t>(</a:t>
            </a:r>
            <a:r>
              <a:rPr lang="en-GB" sz="1400" baseline="-25000" dirty="0" err="1">
                <a:solidFill>
                  <a:srgbClr val="FF0000"/>
                </a:solidFill>
              </a:rPr>
              <a:t>aq</a:t>
            </a:r>
            <a:r>
              <a:rPr lang="en-GB" sz="1400" baseline="-25000" dirty="0">
                <a:solidFill>
                  <a:srgbClr val="FF0000"/>
                </a:solidFill>
              </a:rPr>
              <a:t>)  </a:t>
            </a:r>
            <a:r>
              <a:rPr lang="en-GB" sz="1400" dirty="0">
                <a:solidFill>
                  <a:srgbClr val="FF0000"/>
                </a:solidFill>
              </a:rPr>
              <a:t>+ Zn </a:t>
            </a:r>
            <a:r>
              <a:rPr lang="en-GB" sz="1400" baseline="-25000" dirty="0">
                <a:solidFill>
                  <a:srgbClr val="FF0000"/>
                </a:solidFill>
              </a:rPr>
              <a:t>(s)</a:t>
            </a:r>
            <a:r>
              <a:rPr lang="en-GB" sz="1400" dirty="0">
                <a:solidFill>
                  <a:srgbClr val="FF0000"/>
                </a:solidFill>
              </a:rPr>
              <a:t>		Cu </a:t>
            </a:r>
            <a:r>
              <a:rPr lang="en-GB" sz="1400" baseline="-25000" dirty="0">
                <a:solidFill>
                  <a:srgbClr val="FF0000"/>
                </a:solidFill>
              </a:rPr>
              <a:t>(s)</a:t>
            </a:r>
            <a:r>
              <a:rPr lang="en-GB" sz="1400" dirty="0">
                <a:solidFill>
                  <a:srgbClr val="FF0000"/>
                </a:solidFill>
              </a:rPr>
              <a:t> + ZnCl</a:t>
            </a:r>
            <a:r>
              <a:rPr lang="en-GB" sz="1400" baseline="-25000" dirty="0">
                <a:solidFill>
                  <a:srgbClr val="FF0000"/>
                </a:solidFill>
              </a:rPr>
              <a:t>2</a:t>
            </a:r>
            <a:r>
              <a:rPr lang="en-GB" sz="1400" dirty="0">
                <a:solidFill>
                  <a:srgbClr val="FF0000"/>
                </a:solidFill>
              </a:rPr>
              <a:t> </a:t>
            </a:r>
            <a:r>
              <a:rPr lang="en-GB" sz="1400" baseline="-25000" dirty="0">
                <a:solidFill>
                  <a:srgbClr val="FF0000"/>
                </a:solidFill>
              </a:rPr>
              <a:t>(</a:t>
            </a:r>
            <a:r>
              <a:rPr lang="en-GB" sz="1400" baseline="-25000" dirty="0" err="1">
                <a:solidFill>
                  <a:srgbClr val="FF0000"/>
                </a:solidFill>
              </a:rPr>
              <a:t>aq</a:t>
            </a:r>
            <a:r>
              <a:rPr lang="en-GB" sz="1400" baseline="-25000" dirty="0">
                <a:solidFill>
                  <a:srgbClr val="FF0000"/>
                </a:solidFill>
              </a:rPr>
              <a:t>)</a:t>
            </a:r>
            <a:endParaRPr lang="en-GB" sz="1400" baseline="-25000" dirty="0"/>
          </a:p>
          <a:p>
            <a:r>
              <a:rPr lang="en-GB" sz="1400" dirty="0"/>
              <a:t> b) Identify the oxidation state of each of the reacting species.</a:t>
            </a:r>
          </a:p>
          <a:p>
            <a:r>
              <a:rPr lang="en-GB" sz="1400" dirty="0"/>
              <a:t>  	</a:t>
            </a:r>
            <a:r>
              <a:rPr lang="en-GB" sz="1400" dirty="0">
                <a:solidFill>
                  <a:srgbClr val="FF0000"/>
                </a:solidFill>
              </a:rPr>
              <a:t>Cu</a:t>
            </a:r>
            <a:r>
              <a:rPr lang="en-GB" sz="1400" baseline="30000" dirty="0">
                <a:solidFill>
                  <a:srgbClr val="FF0000"/>
                </a:solidFill>
              </a:rPr>
              <a:t>2+ </a:t>
            </a:r>
            <a:r>
              <a:rPr lang="en-GB" sz="1400" dirty="0">
                <a:solidFill>
                  <a:srgbClr val="FF0000"/>
                </a:solidFill>
              </a:rPr>
              <a:t>becomes Cu</a:t>
            </a:r>
            <a:r>
              <a:rPr lang="en-GB" sz="1400" baseline="30000" dirty="0">
                <a:solidFill>
                  <a:srgbClr val="FF0000"/>
                </a:solidFill>
              </a:rPr>
              <a:t>0</a:t>
            </a:r>
            <a:r>
              <a:rPr lang="en-GB" sz="1400" dirty="0">
                <a:solidFill>
                  <a:srgbClr val="FF0000"/>
                </a:solidFill>
              </a:rPr>
              <a:t> (reduced)</a:t>
            </a:r>
          </a:p>
          <a:p>
            <a:r>
              <a:rPr lang="en-GB" sz="1400" dirty="0"/>
              <a:t> 	</a:t>
            </a:r>
            <a:r>
              <a:rPr lang="en-GB" sz="1400" dirty="0">
                <a:solidFill>
                  <a:srgbClr val="FF0000"/>
                </a:solidFill>
              </a:rPr>
              <a:t>Zn</a:t>
            </a:r>
            <a:r>
              <a:rPr lang="en-GB" sz="1400" baseline="30000" dirty="0">
                <a:solidFill>
                  <a:srgbClr val="FF0000"/>
                </a:solidFill>
              </a:rPr>
              <a:t>0</a:t>
            </a:r>
            <a:r>
              <a:rPr lang="en-GB" sz="1400" dirty="0">
                <a:solidFill>
                  <a:srgbClr val="FF0000"/>
                </a:solidFill>
              </a:rPr>
              <a:t> becomes Zn</a:t>
            </a:r>
            <a:r>
              <a:rPr lang="en-GB" sz="1400" baseline="30000" dirty="0">
                <a:solidFill>
                  <a:srgbClr val="FF0000"/>
                </a:solidFill>
              </a:rPr>
              <a:t>2+ </a:t>
            </a:r>
            <a:r>
              <a:rPr lang="en-GB" sz="1400" dirty="0">
                <a:solidFill>
                  <a:srgbClr val="FF0000"/>
                </a:solidFill>
              </a:rPr>
              <a:t>(oxidised)</a:t>
            </a:r>
          </a:p>
          <a:p>
            <a:pPr lvl="0"/>
            <a:r>
              <a:rPr lang="en-GB" sz="1400" dirty="0"/>
              <a:t> c) Write half equations for the oxidation and the reduction process in the reaction.</a:t>
            </a:r>
          </a:p>
          <a:p>
            <a:r>
              <a:rPr lang="en-GB" sz="1400" dirty="0"/>
              <a:t> 	</a:t>
            </a:r>
            <a:r>
              <a:rPr lang="en-GB" sz="1400" dirty="0">
                <a:solidFill>
                  <a:srgbClr val="FF0000"/>
                </a:solidFill>
              </a:rPr>
              <a:t>Reduction: Cu</a:t>
            </a:r>
            <a:r>
              <a:rPr lang="en-GB" sz="1400" baseline="30000" dirty="0">
                <a:solidFill>
                  <a:srgbClr val="FF0000"/>
                </a:solidFill>
              </a:rPr>
              <a:t>2+ </a:t>
            </a:r>
            <a:r>
              <a:rPr lang="en-GB" sz="1400" baseline="-25000" dirty="0">
                <a:solidFill>
                  <a:srgbClr val="FF0000"/>
                </a:solidFill>
              </a:rPr>
              <a:t>(</a:t>
            </a:r>
            <a:r>
              <a:rPr lang="en-GB" sz="1400" baseline="-25000" dirty="0" err="1">
                <a:solidFill>
                  <a:srgbClr val="FF0000"/>
                </a:solidFill>
              </a:rPr>
              <a:t>aq</a:t>
            </a:r>
            <a:r>
              <a:rPr lang="en-GB" sz="1400" baseline="-25000" dirty="0">
                <a:solidFill>
                  <a:srgbClr val="FF0000"/>
                </a:solidFill>
              </a:rPr>
              <a:t>) </a:t>
            </a:r>
            <a:r>
              <a:rPr lang="en-GB" sz="1400" dirty="0">
                <a:solidFill>
                  <a:srgbClr val="FF0000"/>
                </a:solidFill>
              </a:rPr>
              <a:t>+ 2e</a:t>
            </a:r>
            <a:r>
              <a:rPr lang="en-GB" sz="1400" baseline="30000" dirty="0">
                <a:solidFill>
                  <a:srgbClr val="FF0000"/>
                </a:solidFill>
              </a:rPr>
              <a:t>-</a:t>
            </a:r>
            <a:r>
              <a:rPr lang="en-GB" sz="1400" dirty="0">
                <a:solidFill>
                  <a:srgbClr val="FF0000"/>
                </a:solidFill>
              </a:rPr>
              <a:t>	Cu </a:t>
            </a:r>
            <a:r>
              <a:rPr lang="en-GB" sz="1400" baseline="-25000" dirty="0">
                <a:solidFill>
                  <a:srgbClr val="FF0000"/>
                </a:solidFill>
              </a:rPr>
              <a:t>(s)</a:t>
            </a:r>
          </a:p>
          <a:p>
            <a:r>
              <a:rPr lang="en-GB" sz="1400" dirty="0">
                <a:solidFill>
                  <a:srgbClr val="FF0000"/>
                </a:solidFill>
              </a:rPr>
              <a:t>	Oxidation: Zn </a:t>
            </a:r>
            <a:r>
              <a:rPr lang="en-GB" sz="1400" baseline="-25000" dirty="0">
                <a:solidFill>
                  <a:srgbClr val="FF0000"/>
                </a:solidFill>
              </a:rPr>
              <a:t>(s)</a:t>
            </a:r>
            <a:r>
              <a:rPr lang="en-GB" sz="1400" dirty="0">
                <a:solidFill>
                  <a:srgbClr val="FF0000"/>
                </a:solidFill>
              </a:rPr>
              <a:t>		Zn</a:t>
            </a:r>
            <a:r>
              <a:rPr lang="en-GB" sz="1400" baseline="30000" dirty="0">
                <a:solidFill>
                  <a:srgbClr val="FF0000"/>
                </a:solidFill>
              </a:rPr>
              <a:t>2+ </a:t>
            </a:r>
            <a:r>
              <a:rPr lang="en-GB" sz="1400" baseline="-25000" dirty="0">
                <a:solidFill>
                  <a:srgbClr val="FF0000"/>
                </a:solidFill>
              </a:rPr>
              <a:t>(</a:t>
            </a:r>
            <a:r>
              <a:rPr lang="en-GB" sz="1400" baseline="-25000" dirty="0" err="1">
                <a:solidFill>
                  <a:srgbClr val="FF0000"/>
                </a:solidFill>
              </a:rPr>
              <a:t>aq</a:t>
            </a:r>
            <a:r>
              <a:rPr lang="en-GB" sz="1400" baseline="-25000" dirty="0">
                <a:solidFill>
                  <a:srgbClr val="FF0000"/>
                </a:solidFill>
              </a:rPr>
              <a:t>) </a:t>
            </a:r>
            <a:r>
              <a:rPr lang="en-GB" sz="1400" dirty="0">
                <a:solidFill>
                  <a:srgbClr val="FF0000"/>
                </a:solidFill>
              </a:rPr>
              <a:t>+ e</a:t>
            </a:r>
            <a:r>
              <a:rPr lang="en-GB" sz="1400" baseline="30000" dirty="0">
                <a:solidFill>
                  <a:srgbClr val="FF0000"/>
                </a:solidFill>
              </a:rPr>
              <a:t>-</a:t>
            </a:r>
          </a:p>
          <a:p>
            <a:r>
              <a:rPr lang="en-GB" sz="1400" dirty="0"/>
              <a:t>2. Carbon burns in oxygen to form carbon dioxide.</a:t>
            </a:r>
          </a:p>
          <a:p>
            <a:r>
              <a:rPr lang="en-GB" sz="1400" dirty="0"/>
              <a:t>a) Write a balanced symbol equation with state symbols and identify the oxidation state of each of the reacting species.</a:t>
            </a:r>
          </a:p>
          <a:p>
            <a:r>
              <a:rPr lang="en-GB" sz="1400" dirty="0"/>
              <a:t> 	</a:t>
            </a:r>
            <a:r>
              <a:rPr lang="en-GB" sz="1400" dirty="0">
                <a:solidFill>
                  <a:srgbClr val="FF0000"/>
                </a:solidFill>
              </a:rPr>
              <a:t>O</a:t>
            </a:r>
            <a:r>
              <a:rPr lang="en-GB" sz="1400" baseline="-25000" dirty="0">
                <a:solidFill>
                  <a:srgbClr val="FF0000"/>
                </a:solidFill>
              </a:rPr>
              <a:t>2</a:t>
            </a:r>
            <a:r>
              <a:rPr lang="en-GB" sz="1400" dirty="0">
                <a:solidFill>
                  <a:srgbClr val="FF0000"/>
                </a:solidFill>
              </a:rPr>
              <a:t> </a:t>
            </a:r>
            <a:r>
              <a:rPr lang="en-GB" sz="1400" baseline="-25000" dirty="0">
                <a:solidFill>
                  <a:srgbClr val="FF0000"/>
                </a:solidFill>
              </a:rPr>
              <a:t>(g)  </a:t>
            </a:r>
            <a:r>
              <a:rPr lang="en-GB" sz="1400" dirty="0">
                <a:solidFill>
                  <a:srgbClr val="FF0000"/>
                </a:solidFill>
              </a:rPr>
              <a:t>+ C </a:t>
            </a:r>
            <a:r>
              <a:rPr lang="en-GB" sz="1400" baseline="-25000" dirty="0">
                <a:solidFill>
                  <a:srgbClr val="FF0000"/>
                </a:solidFill>
              </a:rPr>
              <a:t>(s)</a:t>
            </a:r>
            <a:r>
              <a:rPr lang="en-GB" sz="1400" dirty="0">
                <a:solidFill>
                  <a:srgbClr val="FF0000"/>
                </a:solidFill>
              </a:rPr>
              <a:t>		CO</a:t>
            </a:r>
            <a:r>
              <a:rPr lang="en-GB" sz="1400" baseline="-25000" dirty="0">
                <a:solidFill>
                  <a:srgbClr val="FF0000"/>
                </a:solidFill>
              </a:rPr>
              <a:t>2</a:t>
            </a:r>
            <a:r>
              <a:rPr lang="en-GB" sz="1400" dirty="0">
                <a:solidFill>
                  <a:srgbClr val="FF0000"/>
                </a:solidFill>
              </a:rPr>
              <a:t> </a:t>
            </a:r>
            <a:r>
              <a:rPr lang="en-GB" sz="1400" baseline="-25000" dirty="0">
                <a:solidFill>
                  <a:srgbClr val="FF0000"/>
                </a:solidFill>
              </a:rPr>
              <a:t>(g)</a:t>
            </a:r>
            <a:endParaRPr lang="en-GB" sz="1400" baseline="-25000" dirty="0"/>
          </a:p>
          <a:p>
            <a:r>
              <a:rPr lang="en-GB" sz="1400" dirty="0"/>
              <a:t>	</a:t>
            </a:r>
            <a:r>
              <a:rPr lang="en-GB" sz="1400" dirty="0">
                <a:solidFill>
                  <a:srgbClr val="FF0000"/>
                </a:solidFill>
              </a:rPr>
              <a:t>0	    0		4+ 2-</a:t>
            </a:r>
          </a:p>
          <a:p>
            <a:pPr lvl="0"/>
            <a:r>
              <a:rPr lang="en-GB" sz="1400" dirty="0"/>
              <a:t> b) Write half equations for the oxidation and the reduction process in the reaction.</a:t>
            </a:r>
          </a:p>
          <a:p>
            <a:r>
              <a:rPr lang="en-GB" sz="1400" dirty="0"/>
              <a:t> 	</a:t>
            </a:r>
            <a:r>
              <a:rPr lang="en-GB" sz="1400" dirty="0">
                <a:solidFill>
                  <a:srgbClr val="FF0000"/>
                </a:solidFill>
              </a:rPr>
              <a:t>Reduction: 2O</a:t>
            </a:r>
            <a:r>
              <a:rPr lang="en-GB" sz="1400" baseline="-25000" dirty="0">
                <a:solidFill>
                  <a:srgbClr val="FF0000"/>
                </a:solidFill>
              </a:rPr>
              <a:t>2</a:t>
            </a:r>
            <a:r>
              <a:rPr lang="en-GB" sz="1400" baseline="30000" dirty="0">
                <a:solidFill>
                  <a:srgbClr val="FF0000"/>
                </a:solidFill>
              </a:rPr>
              <a:t> </a:t>
            </a:r>
            <a:r>
              <a:rPr lang="en-GB" sz="1400" baseline="-25000" dirty="0">
                <a:solidFill>
                  <a:srgbClr val="FF0000"/>
                </a:solidFill>
              </a:rPr>
              <a:t>(g) </a:t>
            </a:r>
            <a:r>
              <a:rPr lang="en-GB" sz="1400" dirty="0">
                <a:solidFill>
                  <a:srgbClr val="FF0000"/>
                </a:solidFill>
              </a:rPr>
              <a:t>+ 4e</a:t>
            </a:r>
            <a:r>
              <a:rPr lang="en-GB" sz="1400" baseline="30000" dirty="0">
                <a:solidFill>
                  <a:srgbClr val="FF0000"/>
                </a:solidFill>
              </a:rPr>
              <a:t>-</a:t>
            </a:r>
            <a:r>
              <a:rPr lang="en-GB" sz="1400" dirty="0">
                <a:solidFill>
                  <a:srgbClr val="FF0000"/>
                </a:solidFill>
              </a:rPr>
              <a:t>	2O</a:t>
            </a:r>
            <a:r>
              <a:rPr lang="en-GB" sz="1400" baseline="30000" dirty="0">
                <a:solidFill>
                  <a:srgbClr val="FF0000"/>
                </a:solidFill>
              </a:rPr>
              <a:t>2-</a:t>
            </a:r>
            <a:r>
              <a:rPr lang="en-GB" sz="1400" dirty="0">
                <a:solidFill>
                  <a:srgbClr val="FF0000"/>
                </a:solidFill>
              </a:rPr>
              <a:t> </a:t>
            </a:r>
            <a:r>
              <a:rPr lang="en-GB" sz="1400" baseline="-25000" dirty="0">
                <a:solidFill>
                  <a:srgbClr val="FF0000"/>
                </a:solidFill>
              </a:rPr>
              <a:t>(g)</a:t>
            </a:r>
          </a:p>
          <a:p>
            <a:r>
              <a:rPr lang="en-GB" sz="1400" dirty="0">
                <a:solidFill>
                  <a:srgbClr val="FF0000"/>
                </a:solidFill>
              </a:rPr>
              <a:t>	Oxidation: C </a:t>
            </a:r>
            <a:r>
              <a:rPr lang="en-GB" sz="1400" baseline="-25000" dirty="0">
                <a:solidFill>
                  <a:srgbClr val="FF0000"/>
                </a:solidFill>
              </a:rPr>
              <a:t>(s)</a:t>
            </a:r>
            <a:r>
              <a:rPr lang="en-GB" sz="1400" dirty="0">
                <a:solidFill>
                  <a:srgbClr val="FF0000"/>
                </a:solidFill>
              </a:rPr>
              <a:t>		C</a:t>
            </a:r>
            <a:r>
              <a:rPr lang="en-GB" sz="1400" baseline="30000" dirty="0">
                <a:solidFill>
                  <a:srgbClr val="FF0000"/>
                </a:solidFill>
              </a:rPr>
              <a:t>4+ </a:t>
            </a:r>
            <a:r>
              <a:rPr lang="en-GB" sz="1400" baseline="-25000" dirty="0">
                <a:solidFill>
                  <a:srgbClr val="FF0000"/>
                </a:solidFill>
              </a:rPr>
              <a:t>(g) </a:t>
            </a:r>
            <a:r>
              <a:rPr lang="en-GB" sz="1400" dirty="0">
                <a:solidFill>
                  <a:srgbClr val="FF0000"/>
                </a:solidFill>
              </a:rPr>
              <a:t>+ 4e</a:t>
            </a:r>
            <a:r>
              <a:rPr lang="en-GB" sz="1400" baseline="30000" dirty="0">
                <a:solidFill>
                  <a:srgbClr val="FF0000"/>
                </a:solidFill>
              </a:rPr>
              <a:t>-</a:t>
            </a:r>
          </a:p>
          <a:p>
            <a:endParaRPr lang="en-GB" sz="1400" dirty="0"/>
          </a:p>
          <a:p>
            <a:pPr>
              <a:lnSpc>
                <a:spcPct val="107000"/>
              </a:lnSpc>
              <a:spcAft>
                <a:spcPts val="800"/>
              </a:spcAft>
            </a:pPr>
            <a:endParaRPr lang="en-GB" sz="1800" dirty="0">
              <a:effectLst/>
              <a:latin typeface="Arial" panose="020B0604020202020204" pitchFamily="34" charset="0"/>
              <a:ea typeface="Arial" panose="020B0604020202020204" pitchFamily="34" charset="0"/>
            </a:endParaRPr>
          </a:p>
          <a:p>
            <a:pPr marL="457200" lvl="0" indent="0" algn="l" rtl="0">
              <a:lnSpc>
                <a:spcPct val="103703"/>
              </a:lnSpc>
              <a:spcBef>
                <a:spcPts val="0"/>
              </a:spcBef>
              <a:spcAft>
                <a:spcPts val="0"/>
              </a:spcAft>
              <a:buNone/>
            </a:pPr>
            <a:endParaRPr sz="1900" dirty="0"/>
          </a:p>
          <a:p>
            <a:pPr marL="457200" lvl="0" indent="0" algn="l" rtl="0">
              <a:lnSpc>
                <a:spcPct val="103703"/>
              </a:lnSpc>
              <a:spcBef>
                <a:spcPts val="0"/>
              </a:spcBef>
              <a:spcAft>
                <a:spcPts val="0"/>
              </a:spcAft>
              <a:buNone/>
            </a:pPr>
            <a:endParaRPr sz="1900" dirty="0"/>
          </a:p>
          <a:p>
            <a:pPr marL="457200" lvl="0" indent="0" algn="l" rtl="0">
              <a:lnSpc>
                <a:spcPct val="103703"/>
              </a:lnSpc>
              <a:spcBef>
                <a:spcPts val="0"/>
              </a:spcBef>
              <a:spcAft>
                <a:spcPts val="0"/>
              </a:spcAft>
              <a:buNone/>
            </a:pPr>
            <a:endParaRPr sz="1900" dirty="0"/>
          </a:p>
          <a:p>
            <a:pPr marL="0" lvl="0" indent="0" algn="l" rtl="0">
              <a:lnSpc>
                <a:spcPct val="103703"/>
              </a:lnSpc>
              <a:spcBef>
                <a:spcPts val="0"/>
              </a:spcBef>
              <a:spcAft>
                <a:spcPts val="0"/>
              </a:spcAft>
              <a:buNone/>
            </a:pPr>
            <a:endParaRPr sz="1900" dirty="0"/>
          </a:p>
          <a:p>
            <a:pPr marL="0" lvl="0" indent="0" algn="l" rtl="0">
              <a:lnSpc>
                <a:spcPct val="103703"/>
              </a:lnSpc>
              <a:spcBef>
                <a:spcPts val="0"/>
              </a:spcBef>
              <a:spcAft>
                <a:spcPts val="0"/>
              </a:spcAft>
              <a:buNone/>
            </a:pPr>
            <a:endParaRPr sz="1900" dirty="0"/>
          </a:p>
          <a:p>
            <a:pPr marL="457200" lvl="0" indent="0" algn="l" rtl="0">
              <a:lnSpc>
                <a:spcPct val="103703"/>
              </a:lnSpc>
              <a:spcBef>
                <a:spcPts val="0"/>
              </a:spcBef>
              <a:spcAft>
                <a:spcPts val="0"/>
              </a:spcAft>
              <a:buSzPts val="2700"/>
              <a:buNone/>
            </a:pPr>
            <a:endParaRPr sz="1900" dirty="0">
              <a:solidFill>
                <a:schemeClr val="accent1"/>
              </a:solidFill>
            </a:endParaRPr>
          </a:p>
        </p:txBody>
      </p:sp>
      <p:sp>
        <p:nvSpPr>
          <p:cNvPr id="565" name="Google Shape;565;p75"/>
          <p:cNvSpPr txBox="1">
            <a:spLocks noGrp="1"/>
          </p:cNvSpPr>
          <p:nvPr>
            <p:ph type="ftr" idx="11"/>
          </p:nvPr>
        </p:nvSpPr>
        <p:spPr>
          <a:xfrm>
            <a:off x="14478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Education and Training Foundation</a:t>
            </a:r>
            <a:endParaRPr dirty="0"/>
          </a:p>
        </p:txBody>
      </p:sp>
      <p:sp>
        <p:nvSpPr>
          <p:cNvPr id="566" name="Google Shape;566;p75"/>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74</a:t>
            </a:fld>
            <a:endParaRPr/>
          </a:p>
        </p:txBody>
      </p:sp>
    </p:spTree>
    <p:extLst>
      <p:ext uri="{BB962C8B-B14F-4D97-AF65-F5344CB8AC3E}">
        <p14:creationId xmlns:p14="http://schemas.microsoft.com/office/powerpoint/2010/main" val="2304740496"/>
      </p:ext>
    </p:extLst>
  </p:cSld>
  <p:clrMapOvr>
    <a:masterClrMapping/>
  </p:clrMapOvr>
  <p:transition spd="med">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5"/>
          <p:cNvSpPr txBox="1">
            <a:spLocks noGrp="1"/>
          </p:cNvSpPr>
          <p:nvPr>
            <p:ph type="title"/>
          </p:nvPr>
        </p:nvSpPr>
        <p:spPr>
          <a:xfrm>
            <a:off x="353250" y="102337"/>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3000" dirty="0"/>
              <a:t>Starter </a:t>
            </a:r>
            <a:endParaRPr sz="3800" dirty="0"/>
          </a:p>
        </p:txBody>
      </p:sp>
      <p:sp>
        <p:nvSpPr>
          <p:cNvPr id="564" name="Google Shape;564;p75"/>
          <p:cNvSpPr txBox="1">
            <a:spLocks noGrp="1"/>
          </p:cNvSpPr>
          <p:nvPr>
            <p:ph type="body" idx="1"/>
          </p:nvPr>
        </p:nvSpPr>
        <p:spPr>
          <a:xfrm>
            <a:off x="252096" y="640109"/>
            <a:ext cx="8639807" cy="4513418"/>
          </a:xfrm>
          <a:prstGeom prst="rect">
            <a:avLst/>
          </a:prstGeom>
          <a:noFill/>
          <a:ln>
            <a:noFill/>
          </a:ln>
        </p:spPr>
        <p:txBody>
          <a:bodyPr spcFirstLastPara="1" wrap="square" lIns="0" tIns="0" rIns="0" bIns="0" anchor="t" anchorCtr="0">
            <a:noAutofit/>
          </a:bodyPr>
          <a:lstStyle/>
          <a:p>
            <a:pPr marL="0" lvl="0" indent="0" algn="l" rtl="0">
              <a:lnSpc>
                <a:spcPct val="103703"/>
              </a:lnSpc>
              <a:spcBef>
                <a:spcPts val="0"/>
              </a:spcBef>
              <a:spcAft>
                <a:spcPts val="0"/>
              </a:spcAft>
              <a:buClr>
                <a:schemeClr val="dk1"/>
              </a:buClr>
              <a:buSzPts val="2700"/>
              <a:buNone/>
            </a:pPr>
            <a:r>
              <a:rPr lang="en" sz="2400" dirty="0">
                <a:latin typeface="Arial" panose="020B0604020202020204" pitchFamily="34" charset="0"/>
                <a:ea typeface="Calibri"/>
                <a:cs typeface="Arial" panose="020B0604020202020204" pitchFamily="34" charset="0"/>
                <a:sym typeface="Calibri"/>
              </a:rPr>
              <a:t>Task: Identify species being oxidised and reduced</a:t>
            </a:r>
            <a:endParaRPr lang="en" sz="2300" dirty="0">
              <a:latin typeface="Arial" panose="020B0604020202020204" pitchFamily="34" charset="0"/>
              <a:ea typeface="Calibri"/>
              <a:cs typeface="Arial" panose="020B0604020202020204" pitchFamily="34" charset="0"/>
              <a:sym typeface="Calibri"/>
            </a:endParaRPr>
          </a:p>
          <a:p>
            <a:pPr marL="0" indent="0"/>
            <a:r>
              <a:rPr lang="en-GB" sz="1600" dirty="0"/>
              <a:t>Extension question </a:t>
            </a:r>
          </a:p>
          <a:p>
            <a:pPr marL="0" indent="0"/>
            <a:r>
              <a:rPr lang="en-GB" sz="1600" dirty="0"/>
              <a:t>The first step in the rust formation of iron with oxygen and water is the formation of iron (III) hydroxide with oxygen and water.</a:t>
            </a:r>
          </a:p>
          <a:p>
            <a:pPr marL="0" lvl="0" indent="0"/>
            <a:endParaRPr lang="en-GB" sz="1600" dirty="0"/>
          </a:p>
          <a:p>
            <a:pPr marL="0" lvl="0" indent="0"/>
            <a:r>
              <a:rPr lang="en-GB" sz="1600" dirty="0"/>
              <a:t>Write half equations for the oxidation and the reduction process in the reaction.</a:t>
            </a:r>
          </a:p>
          <a:p>
            <a:pPr marL="0" indent="0"/>
            <a:r>
              <a:rPr lang="en-GB" sz="1600" dirty="0"/>
              <a:t> 	</a:t>
            </a:r>
            <a:r>
              <a:rPr lang="en-GB" sz="1600" dirty="0">
                <a:solidFill>
                  <a:srgbClr val="FF0000"/>
                </a:solidFill>
              </a:rPr>
              <a:t>Reduction: 	O</a:t>
            </a:r>
            <a:r>
              <a:rPr lang="en-GB" sz="1600" baseline="-25000" dirty="0">
                <a:solidFill>
                  <a:srgbClr val="FF0000"/>
                </a:solidFill>
              </a:rPr>
              <a:t>2</a:t>
            </a:r>
            <a:r>
              <a:rPr lang="en-GB" sz="1600" baseline="30000" dirty="0">
                <a:solidFill>
                  <a:srgbClr val="FF0000"/>
                </a:solidFill>
              </a:rPr>
              <a:t> </a:t>
            </a:r>
            <a:r>
              <a:rPr lang="en-GB" sz="1600" baseline="-25000" dirty="0">
                <a:solidFill>
                  <a:srgbClr val="FF0000"/>
                </a:solidFill>
              </a:rPr>
              <a:t>(g) </a:t>
            </a:r>
            <a:r>
              <a:rPr lang="en-GB" sz="1600" dirty="0">
                <a:solidFill>
                  <a:srgbClr val="FF0000"/>
                </a:solidFill>
              </a:rPr>
              <a:t>+ 2H</a:t>
            </a:r>
            <a:r>
              <a:rPr lang="en-GB" sz="1600" baseline="-25000" dirty="0">
                <a:solidFill>
                  <a:srgbClr val="FF0000"/>
                </a:solidFill>
              </a:rPr>
              <a:t>2</a:t>
            </a:r>
            <a:r>
              <a:rPr lang="en-GB" sz="1600" dirty="0">
                <a:solidFill>
                  <a:srgbClr val="FF0000"/>
                </a:solidFill>
              </a:rPr>
              <a:t>O </a:t>
            </a:r>
            <a:r>
              <a:rPr lang="en-GB" sz="1600" baseline="-25000" dirty="0">
                <a:solidFill>
                  <a:srgbClr val="FF0000"/>
                </a:solidFill>
              </a:rPr>
              <a:t>(l)</a:t>
            </a:r>
            <a:r>
              <a:rPr lang="en-GB" sz="1600" dirty="0">
                <a:solidFill>
                  <a:srgbClr val="FF0000"/>
                </a:solidFill>
              </a:rPr>
              <a:t> 4e</a:t>
            </a:r>
            <a:r>
              <a:rPr lang="en-GB" sz="1600" baseline="30000" dirty="0">
                <a:solidFill>
                  <a:srgbClr val="FF0000"/>
                </a:solidFill>
              </a:rPr>
              <a:t>- </a:t>
            </a:r>
            <a:r>
              <a:rPr lang="en-GB" sz="1600" dirty="0">
                <a:solidFill>
                  <a:srgbClr val="FF0000"/>
                </a:solidFill>
              </a:rPr>
              <a:t>		4OH</a:t>
            </a:r>
            <a:r>
              <a:rPr lang="en-GB" sz="1600" baseline="30000" dirty="0">
                <a:solidFill>
                  <a:srgbClr val="FF0000"/>
                </a:solidFill>
              </a:rPr>
              <a:t>-</a:t>
            </a:r>
            <a:r>
              <a:rPr lang="en-GB" sz="1600" dirty="0">
                <a:solidFill>
                  <a:srgbClr val="FF0000"/>
                </a:solidFill>
              </a:rPr>
              <a:t> </a:t>
            </a:r>
            <a:r>
              <a:rPr lang="en-GB" sz="1600" baseline="-25000" dirty="0">
                <a:solidFill>
                  <a:srgbClr val="FF0000"/>
                </a:solidFill>
              </a:rPr>
              <a:t>(g)</a:t>
            </a:r>
          </a:p>
          <a:p>
            <a:pPr marL="0" indent="0"/>
            <a:r>
              <a:rPr lang="en-GB" sz="1600" dirty="0">
                <a:solidFill>
                  <a:srgbClr val="FF0000"/>
                </a:solidFill>
              </a:rPr>
              <a:t>	Oxidation: 	Fe </a:t>
            </a:r>
            <a:r>
              <a:rPr lang="en-GB" sz="1600" baseline="-25000" dirty="0">
                <a:solidFill>
                  <a:srgbClr val="FF0000"/>
                </a:solidFill>
              </a:rPr>
              <a:t>(s)</a:t>
            </a:r>
            <a:r>
              <a:rPr lang="en-GB" sz="1600" dirty="0">
                <a:solidFill>
                  <a:srgbClr val="FF0000"/>
                </a:solidFill>
              </a:rPr>
              <a:t>			Fe</a:t>
            </a:r>
            <a:r>
              <a:rPr lang="en-GB" sz="1600" baseline="30000" dirty="0">
                <a:solidFill>
                  <a:srgbClr val="FF0000"/>
                </a:solidFill>
              </a:rPr>
              <a:t>3+ </a:t>
            </a:r>
            <a:r>
              <a:rPr lang="en-GB" sz="1600" baseline="-25000" dirty="0">
                <a:solidFill>
                  <a:srgbClr val="FF0000"/>
                </a:solidFill>
              </a:rPr>
              <a:t>(</a:t>
            </a:r>
            <a:r>
              <a:rPr lang="en-GB" sz="1600" baseline="-25000" dirty="0" err="1">
                <a:solidFill>
                  <a:srgbClr val="FF0000"/>
                </a:solidFill>
              </a:rPr>
              <a:t>aq</a:t>
            </a:r>
            <a:r>
              <a:rPr lang="en-GB" sz="1600" baseline="-25000" dirty="0">
                <a:solidFill>
                  <a:srgbClr val="FF0000"/>
                </a:solidFill>
              </a:rPr>
              <a:t>) </a:t>
            </a:r>
            <a:r>
              <a:rPr lang="en-GB" sz="1600" dirty="0">
                <a:solidFill>
                  <a:srgbClr val="FF0000"/>
                </a:solidFill>
              </a:rPr>
              <a:t>+ 3e</a:t>
            </a:r>
            <a:r>
              <a:rPr lang="en-GB" sz="1600" baseline="30000" dirty="0">
                <a:solidFill>
                  <a:srgbClr val="FF0000"/>
                </a:solidFill>
              </a:rPr>
              <a:t>-</a:t>
            </a:r>
          </a:p>
          <a:p>
            <a:pPr marL="0" indent="0"/>
            <a:endParaRPr lang="en-GB" sz="1600" dirty="0"/>
          </a:p>
          <a:p>
            <a:pPr marL="0" lvl="0" indent="0"/>
            <a:r>
              <a:rPr lang="en-GB" sz="1600" dirty="0"/>
              <a:t>Balance the number of electrons in each half equation to construct a balanced symbol equation for the formation of iron (III) hydroxide.</a:t>
            </a:r>
          </a:p>
          <a:p>
            <a:pPr marL="0" indent="0"/>
            <a:r>
              <a:rPr lang="en-GB" sz="1600" dirty="0"/>
              <a:t>	</a:t>
            </a:r>
            <a:r>
              <a:rPr lang="en-GB" sz="1600" dirty="0">
                <a:solidFill>
                  <a:srgbClr val="FF0000"/>
                </a:solidFill>
              </a:rPr>
              <a:t>Balance the electrons in each half equation: 3 x reduction and 4 x oxidation.	</a:t>
            </a:r>
          </a:p>
          <a:p>
            <a:pPr marL="0" indent="0"/>
            <a:r>
              <a:rPr lang="en-GB" sz="1600" dirty="0"/>
              <a:t>			</a:t>
            </a:r>
            <a:r>
              <a:rPr lang="en-GB" sz="1600" dirty="0">
                <a:solidFill>
                  <a:srgbClr val="FF0000"/>
                </a:solidFill>
              </a:rPr>
              <a:t>4Fe </a:t>
            </a:r>
            <a:r>
              <a:rPr lang="en-GB" sz="1600" baseline="-25000" dirty="0">
                <a:solidFill>
                  <a:srgbClr val="FF0000"/>
                </a:solidFill>
              </a:rPr>
              <a:t>(s)</a:t>
            </a:r>
            <a:r>
              <a:rPr lang="en-GB" sz="1600" dirty="0">
                <a:solidFill>
                  <a:srgbClr val="FF0000"/>
                </a:solidFill>
              </a:rPr>
              <a:t> + 3O</a:t>
            </a:r>
            <a:r>
              <a:rPr lang="en-GB" sz="1600" baseline="-25000" dirty="0">
                <a:solidFill>
                  <a:srgbClr val="FF0000"/>
                </a:solidFill>
              </a:rPr>
              <a:t>2</a:t>
            </a:r>
            <a:r>
              <a:rPr lang="en-GB" sz="1600" dirty="0">
                <a:solidFill>
                  <a:srgbClr val="FF0000"/>
                </a:solidFill>
              </a:rPr>
              <a:t> </a:t>
            </a:r>
            <a:r>
              <a:rPr lang="en-GB" sz="1600" baseline="-25000" dirty="0">
                <a:solidFill>
                  <a:srgbClr val="FF0000"/>
                </a:solidFill>
              </a:rPr>
              <a:t>(g)</a:t>
            </a:r>
            <a:r>
              <a:rPr lang="en-GB" sz="1600" dirty="0">
                <a:solidFill>
                  <a:srgbClr val="FF0000"/>
                </a:solidFill>
              </a:rPr>
              <a:t> + 6H</a:t>
            </a:r>
            <a:r>
              <a:rPr lang="en-GB" sz="1600" baseline="-25000" dirty="0">
                <a:solidFill>
                  <a:srgbClr val="FF0000"/>
                </a:solidFill>
              </a:rPr>
              <a:t>2</a:t>
            </a:r>
            <a:r>
              <a:rPr lang="en-GB" sz="1600" dirty="0">
                <a:solidFill>
                  <a:srgbClr val="FF0000"/>
                </a:solidFill>
              </a:rPr>
              <a:t>O</a:t>
            </a:r>
            <a:r>
              <a:rPr lang="en-GB" sz="1400" dirty="0">
                <a:solidFill>
                  <a:srgbClr val="FF0000"/>
                </a:solidFill>
              </a:rPr>
              <a:t> </a:t>
            </a:r>
            <a:r>
              <a:rPr lang="en-GB" sz="1400" baseline="-25000" dirty="0">
                <a:solidFill>
                  <a:srgbClr val="FF0000"/>
                </a:solidFill>
              </a:rPr>
              <a:t>(l)</a:t>
            </a:r>
            <a:r>
              <a:rPr lang="en-GB" sz="1400" dirty="0">
                <a:solidFill>
                  <a:srgbClr val="FF0000"/>
                </a:solidFill>
              </a:rPr>
              <a:t>		4Fe(OH)</a:t>
            </a:r>
            <a:r>
              <a:rPr lang="en-GB" sz="1400" baseline="-25000" dirty="0">
                <a:solidFill>
                  <a:srgbClr val="FF0000"/>
                </a:solidFill>
              </a:rPr>
              <a:t>3</a:t>
            </a:r>
            <a:r>
              <a:rPr lang="en-GB" sz="1400" baseline="30000" dirty="0">
                <a:solidFill>
                  <a:srgbClr val="FF0000"/>
                </a:solidFill>
              </a:rPr>
              <a:t> </a:t>
            </a:r>
            <a:r>
              <a:rPr lang="en-GB" sz="1400" baseline="-25000" dirty="0">
                <a:solidFill>
                  <a:srgbClr val="FF0000"/>
                </a:solidFill>
              </a:rPr>
              <a:t>(</a:t>
            </a:r>
            <a:r>
              <a:rPr lang="en-GB" sz="1400" baseline="-25000" dirty="0" err="1">
                <a:solidFill>
                  <a:srgbClr val="FF0000"/>
                </a:solidFill>
              </a:rPr>
              <a:t>aq</a:t>
            </a:r>
            <a:r>
              <a:rPr lang="en-GB" sz="1400" baseline="-25000" dirty="0">
                <a:solidFill>
                  <a:srgbClr val="FF0000"/>
                </a:solidFill>
              </a:rPr>
              <a:t>)</a:t>
            </a:r>
            <a:endParaRPr lang="en-GB" sz="1400" baseline="30000" dirty="0">
              <a:solidFill>
                <a:srgbClr val="FF0000"/>
              </a:solidFill>
            </a:endParaRPr>
          </a:p>
          <a:p>
            <a:pPr>
              <a:lnSpc>
                <a:spcPct val="107000"/>
              </a:lnSpc>
              <a:spcAft>
                <a:spcPts val="800"/>
              </a:spcAft>
            </a:pPr>
            <a:endParaRPr lang="en-GB" sz="1800" dirty="0">
              <a:effectLst/>
              <a:latin typeface="Arial" panose="020B0604020202020204" pitchFamily="34" charset="0"/>
              <a:ea typeface="Arial" panose="020B0604020202020204" pitchFamily="34" charset="0"/>
            </a:endParaRPr>
          </a:p>
          <a:p>
            <a:pPr marL="457200" lvl="0" indent="0" algn="l" rtl="0">
              <a:lnSpc>
                <a:spcPct val="103703"/>
              </a:lnSpc>
              <a:spcBef>
                <a:spcPts val="0"/>
              </a:spcBef>
              <a:spcAft>
                <a:spcPts val="0"/>
              </a:spcAft>
              <a:buNone/>
            </a:pPr>
            <a:endParaRPr sz="1900" dirty="0"/>
          </a:p>
          <a:p>
            <a:pPr marL="457200" lvl="0" indent="0" algn="l" rtl="0">
              <a:lnSpc>
                <a:spcPct val="103703"/>
              </a:lnSpc>
              <a:spcBef>
                <a:spcPts val="0"/>
              </a:spcBef>
              <a:spcAft>
                <a:spcPts val="0"/>
              </a:spcAft>
              <a:buNone/>
            </a:pPr>
            <a:endParaRPr sz="1900" dirty="0"/>
          </a:p>
          <a:p>
            <a:pPr marL="457200" lvl="0" indent="0" algn="l" rtl="0">
              <a:lnSpc>
                <a:spcPct val="103703"/>
              </a:lnSpc>
              <a:spcBef>
                <a:spcPts val="0"/>
              </a:spcBef>
              <a:spcAft>
                <a:spcPts val="0"/>
              </a:spcAft>
              <a:buNone/>
            </a:pPr>
            <a:endParaRPr sz="1900" dirty="0"/>
          </a:p>
          <a:p>
            <a:pPr marL="0" lvl="0" indent="0" algn="l" rtl="0">
              <a:lnSpc>
                <a:spcPct val="103703"/>
              </a:lnSpc>
              <a:spcBef>
                <a:spcPts val="0"/>
              </a:spcBef>
              <a:spcAft>
                <a:spcPts val="0"/>
              </a:spcAft>
              <a:buNone/>
            </a:pPr>
            <a:endParaRPr sz="1900" dirty="0"/>
          </a:p>
          <a:p>
            <a:pPr marL="0" lvl="0" indent="0" algn="l" rtl="0">
              <a:lnSpc>
                <a:spcPct val="103703"/>
              </a:lnSpc>
              <a:spcBef>
                <a:spcPts val="0"/>
              </a:spcBef>
              <a:spcAft>
                <a:spcPts val="0"/>
              </a:spcAft>
              <a:buNone/>
            </a:pPr>
            <a:endParaRPr sz="1900" dirty="0"/>
          </a:p>
          <a:p>
            <a:pPr marL="457200" lvl="0" indent="0" algn="l" rtl="0">
              <a:lnSpc>
                <a:spcPct val="103703"/>
              </a:lnSpc>
              <a:spcBef>
                <a:spcPts val="0"/>
              </a:spcBef>
              <a:spcAft>
                <a:spcPts val="0"/>
              </a:spcAft>
              <a:buSzPts val="2700"/>
              <a:buNone/>
            </a:pPr>
            <a:endParaRPr sz="1900" dirty="0">
              <a:solidFill>
                <a:schemeClr val="accent1"/>
              </a:solidFill>
            </a:endParaRPr>
          </a:p>
        </p:txBody>
      </p:sp>
      <p:sp>
        <p:nvSpPr>
          <p:cNvPr id="565" name="Google Shape;565;p75"/>
          <p:cNvSpPr txBox="1">
            <a:spLocks noGrp="1"/>
          </p:cNvSpPr>
          <p:nvPr>
            <p:ph type="ftr" idx="11"/>
          </p:nvPr>
        </p:nvSpPr>
        <p:spPr>
          <a:xfrm>
            <a:off x="1143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Education and Training Foundation</a:t>
            </a:r>
            <a:endParaRPr dirty="0"/>
          </a:p>
        </p:txBody>
      </p:sp>
      <p:sp>
        <p:nvSpPr>
          <p:cNvPr id="566" name="Google Shape;566;p75"/>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75</a:t>
            </a:fld>
            <a:endParaRPr/>
          </a:p>
        </p:txBody>
      </p:sp>
    </p:spTree>
  </p:cSld>
  <p:clrMapOvr>
    <a:masterClrMapping/>
  </p:clrMapOvr>
  <p:transition spd="med">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6"/>
          <p:cNvSpPr txBox="1">
            <a:spLocks noGrp="1"/>
          </p:cNvSpPr>
          <p:nvPr>
            <p:ph type="title"/>
          </p:nvPr>
        </p:nvSpPr>
        <p:spPr>
          <a:xfrm>
            <a:off x="137351" y="268299"/>
            <a:ext cx="8878200" cy="4558881"/>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ct val="66666"/>
              <a:buFont typeface="Arial"/>
              <a:buNone/>
            </a:pPr>
            <a:r>
              <a:rPr lang="en-GB" sz="3000" dirty="0" err="1"/>
              <a:t>RedOx</a:t>
            </a:r>
            <a:endParaRPr sz="3000" dirty="0"/>
          </a:p>
          <a:p>
            <a:pPr marL="0" lvl="0" indent="0" algn="l" rtl="0">
              <a:lnSpc>
                <a:spcPct val="100000"/>
              </a:lnSpc>
              <a:spcBef>
                <a:spcPts val="0"/>
              </a:spcBef>
              <a:spcAft>
                <a:spcPts val="0"/>
              </a:spcAft>
              <a:buClr>
                <a:schemeClr val="dk1"/>
              </a:buClr>
              <a:buSzPct val="66666"/>
              <a:buFont typeface="Arial"/>
              <a:buNone/>
            </a:pPr>
            <a:r>
              <a:rPr lang="en-GB" b="0" dirty="0"/>
              <a:t>A chemical reaction in which one reactant is reduced and the other is oxidised is called a </a:t>
            </a:r>
            <a:r>
              <a:rPr lang="en-GB" b="0" dirty="0" err="1"/>
              <a:t>RedOx</a:t>
            </a:r>
            <a:r>
              <a:rPr lang="en-GB" b="0" dirty="0"/>
              <a:t> reaction.</a:t>
            </a:r>
            <a:br>
              <a:rPr lang="en-GB" b="0" dirty="0"/>
            </a:br>
            <a:r>
              <a:rPr lang="en-GB" sz="2700" b="0" dirty="0"/>
              <a:t>	</a:t>
            </a:r>
            <a:r>
              <a:rPr lang="en-GB" sz="1800" b="0" dirty="0"/>
              <a:t>Oxidation is loss of electrons</a:t>
            </a:r>
            <a:br>
              <a:rPr lang="en-GB" sz="1800" b="0" dirty="0"/>
            </a:br>
            <a:r>
              <a:rPr lang="en-GB" sz="1800" b="0" dirty="0"/>
              <a:t>	Reduction is gain of electrons</a:t>
            </a:r>
            <a:br>
              <a:rPr lang="en-GB" sz="2700" b="0" dirty="0"/>
            </a:br>
            <a:r>
              <a:rPr lang="en-GB" sz="1800" b="0" dirty="0"/>
              <a:t>For example, in  the reaction of copper with sulphur: Cu</a:t>
            </a:r>
            <a:r>
              <a:rPr lang="en-GB" sz="1800" b="0" baseline="-25000" dirty="0"/>
              <a:t>(s)</a:t>
            </a:r>
            <a:r>
              <a:rPr lang="en-GB" sz="1800" b="0" dirty="0"/>
              <a:t> + S</a:t>
            </a:r>
            <a:r>
              <a:rPr lang="en-GB" sz="1800" b="0" baseline="-25000" dirty="0"/>
              <a:t>(g)</a:t>
            </a:r>
            <a:r>
              <a:rPr lang="en-GB" sz="1800" b="0" dirty="0"/>
              <a:t> 	</a:t>
            </a:r>
            <a:r>
              <a:rPr lang="en-GB" sz="1800" b="0" dirty="0" err="1"/>
              <a:t>CuS</a:t>
            </a:r>
            <a:r>
              <a:rPr lang="en-GB" sz="1800" b="0" baseline="-25000" dirty="0"/>
              <a:t>(s),</a:t>
            </a:r>
            <a:br>
              <a:rPr lang="en-GB" sz="1800" b="0" dirty="0"/>
            </a:br>
            <a:r>
              <a:rPr lang="en-GB" sz="1800" b="0" dirty="0"/>
              <a:t>the copper atom loses two electrons, i.e. the copper atom is oxidised:</a:t>
            </a:r>
            <a:br>
              <a:rPr lang="en-GB" sz="1800" b="0" dirty="0"/>
            </a:br>
            <a:r>
              <a:rPr lang="en-GB" sz="1800" b="0" dirty="0"/>
              <a:t>	Cu  	  Cu</a:t>
            </a:r>
            <a:r>
              <a:rPr lang="en-GB" sz="1800" b="0" baseline="30000" dirty="0"/>
              <a:t>2+ </a:t>
            </a:r>
            <a:r>
              <a:rPr lang="en-GB" sz="1800" b="0" dirty="0"/>
              <a:t>+ 2e</a:t>
            </a:r>
            <a:r>
              <a:rPr lang="en-GB" sz="1800" b="0" baseline="30000" dirty="0"/>
              <a:t>-</a:t>
            </a:r>
            <a:r>
              <a:rPr lang="en-GB" sz="1800" b="0" dirty="0"/>
              <a:t> (1)</a:t>
            </a:r>
            <a:br>
              <a:rPr lang="en-GB" sz="1800" b="0" dirty="0"/>
            </a:br>
            <a:r>
              <a:rPr lang="en-GB" sz="1800" b="0" dirty="0"/>
              <a:t>Meanwhile, the sulphur atom gains two electrons, i.e. it is reduced:</a:t>
            </a:r>
            <a:br>
              <a:rPr lang="en-GB" sz="1800" b="0" dirty="0"/>
            </a:br>
            <a:r>
              <a:rPr lang="en-GB" sz="1800" b="0" dirty="0"/>
              <a:t> 	S   +  2e</a:t>
            </a:r>
            <a:r>
              <a:rPr lang="en-GB" sz="1800" b="0" baseline="30000" dirty="0"/>
              <a:t>-</a:t>
            </a:r>
            <a:r>
              <a:rPr lang="en-GB" sz="1800" b="0" dirty="0"/>
              <a:t>              S</a:t>
            </a:r>
            <a:r>
              <a:rPr lang="en-GB" sz="1800" b="0" baseline="30000" dirty="0"/>
              <a:t>2-</a:t>
            </a:r>
            <a:r>
              <a:rPr lang="en-GB" sz="1800" b="0" dirty="0"/>
              <a:t> (2) </a:t>
            </a:r>
            <a:br>
              <a:rPr lang="en-GB" sz="1800" b="0" dirty="0"/>
            </a:br>
            <a:r>
              <a:rPr lang="en-GB" sz="1800" b="0" dirty="0"/>
              <a:t>By adding the two ‘half’ reactions (1) and (2), we get the ionic equation as the electrons cancel out:</a:t>
            </a:r>
            <a:br>
              <a:rPr lang="en-GB" sz="1800" b="0" dirty="0"/>
            </a:br>
            <a:r>
              <a:rPr lang="en-GB" sz="1800" b="0" dirty="0"/>
              <a:t>	Cu</a:t>
            </a:r>
            <a:r>
              <a:rPr lang="en-GB" sz="1800" b="0" baseline="-25000" dirty="0"/>
              <a:t>(s)</a:t>
            </a:r>
            <a:r>
              <a:rPr lang="en-GB" sz="1800" b="0" dirty="0"/>
              <a:t> + S</a:t>
            </a:r>
            <a:r>
              <a:rPr lang="en-GB" sz="1800" b="0" baseline="-25000" dirty="0"/>
              <a:t>(g)</a:t>
            </a:r>
            <a:r>
              <a:rPr lang="en-GB" sz="1800" b="0" dirty="0"/>
              <a:t> + 2e</a:t>
            </a:r>
            <a:r>
              <a:rPr lang="en-GB" sz="1800" b="0" baseline="30000" dirty="0"/>
              <a:t>-</a:t>
            </a:r>
            <a:r>
              <a:rPr lang="en-GB" sz="1800" b="0" dirty="0"/>
              <a:t> 	 	Cu</a:t>
            </a:r>
            <a:r>
              <a:rPr lang="en-GB" sz="1800" b="0" baseline="30000" dirty="0"/>
              <a:t>2+  </a:t>
            </a:r>
            <a:r>
              <a:rPr lang="en-GB" sz="1800" b="0" dirty="0"/>
              <a:t>+ S</a:t>
            </a:r>
            <a:r>
              <a:rPr lang="en-GB" sz="1800" b="0" baseline="30000" dirty="0"/>
              <a:t>2-</a:t>
            </a:r>
            <a:r>
              <a:rPr lang="en-GB" sz="1800" b="0" dirty="0"/>
              <a:t> + 2e</a:t>
            </a:r>
            <a:r>
              <a:rPr lang="en-GB" sz="1800" b="0" baseline="30000" dirty="0"/>
              <a:t>-</a:t>
            </a:r>
            <a:r>
              <a:rPr lang="en-GB" sz="1800" b="0" dirty="0"/>
              <a:t>  </a:t>
            </a:r>
            <a:br>
              <a:rPr lang="en-GB" sz="1800" b="0" dirty="0"/>
            </a:br>
            <a:r>
              <a:rPr lang="en-GB" sz="1800" b="0" dirty="0"/>
              <a:t>	Cu</a:t>
            </a:r>
            <a:r>
              <a:rPr lang="en-GB" sz="1800" b="0" baseline="-25000" dirty="0"/>
              <a:t>(s)</a:t>
            </a:r>
            <a:r>
              <a:rPr lang="en-GB" sz="1800" b="0" dirty="0"/>
              <a:t> + S</a:t>
            </a:r>
            <a:r>
              <a:rPr lang="en-GB" sz="1800" b="0" baseline="-25000" dirty="0"/>
              <a:t>(g)</a:t>
            </a:r>
            <a:r>
              <a:rPr lang="en-GB" sz="1800" b="0" dirty="0"/>
              <a:t>  	 	 Cu</a:t>
            </a:r>
            <a:r>
              <a:rPr lang="en-GB" sz="1800" b="0" baseline="30000" dirty="0"/>
              <a:t>2+</a:t>
            </a:r>
            <a:r>
              <a:rPr lang="en-GB" sz="1800" b="0" baseline="-25000" dirty="0"/>
              <a:t>(s)  </a:t>
            </a:r>
            <a:r>
              <a:rPr lang="en-GB" sz="1800" b="0" dirty="0"/>
              <a:t>+ S</a:t>
            </a:r>
            <a:r>
              <a:rPr lang="en-GB" sz="1800" b="0" baseline="30000" dirty="0"/>
              <a:t>2-</a:t>
            </a:r>
            <a:r>
              <a:rPr lang="en-GB" sz="1800" b="0" baseline="-25000" dirty="0"/>
              <a:t>(s)</a:t>
            </a:r>
          </a:p>
        </p:txBody>
      </p:sp>
      <p:cxnSp>
        <p:nvCxnSpPr>
          <p:cNvPr id="3" name="Straight Arrow Connector 2">
            <a:extLst>
              <a:ext uri="{FF2B5EF4-FFF2-40B4-BE49-F238E27FC236}">
                <a16:creationId xmlns:a16="http://schemas.microsoft.com/office/drawing/2014/main" id="{11DF01D2-444B-3AA2-5C17-98CF126AB85D}"/>
              </a:ext>
              <a:ext uri="{C183D7F6-B498-43B3-948B-1728B52AA6E4}">
                <adec:decorative xmlns:adec="http://schemas.microsoft.com/office/drawing/2017/decorative" val="1"/>
              </a:ext>
            </a:extLst>
          </p:cNvPr>
          <p:cNvCxnSpPr/>
          <p:nvPr/>
        </p:nvCxnSpPr>
        <p:spPr>
          <a:xfrm>
            <a:off x="6743700" y="2152650"/>
            <a:ext cx="62865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8765A8F3-FF9F-C0C2-E0FF-1A602F701062}"/>
              </a:ext>
              <a:ext uri="{C183D7F6-B498-43B3-948B-1728B52AA6E4}">
                <adec:decorative xmlns:adec="http://schemas.microsoft.com/office/drawing/2017/decorative" val="1"/>
              </a:ext>
            </a:extLst>
          </p:cNvPr>
          <p:cNvCxnSpPr/>
          <p:nvPr/>
        </p:nvCxnSpPr>
        <p:spPr>
          <a:xfrm>
            <a:off x="1447800" y="2705100"/>
            <a:ext cx="57150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9A4AB5A8-110D-5119-61BD-8B1AB12B60C3}"/>
              </a:ext>
              <a:ext uri="{C183D7F6-B498-43B3-948B-1728B52AA6E4}">
                <adec:decorative xmlns:adec="http://schemas.microsoft.com/office/drawing/2017/decorative" val="1"/>
              </a:ext>
            </a:extLst>
          </p:cNvPr>
          <p:cNvCxnSpPr/>
          <p:nvPr/>
        </p:nvCxnSpPr>
        <p:spPr>
          <a:xfrm>
            <a:off x="2019300" y="3257550"/>
            <a:ext cx="70485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E4603BEF-4CC2-D28E-4D34-3703D86A1270}"/>
              </a:ext>
              <a:ext uri="{C183D7F6-B498-43B3-948B-1728B52AA6E4}">
                <adec:decorative xmlns:adec="http://schemas.microsoft.com/office/drawing/2017/decorative" val="1"/>
              </a:ext>
            </a:extLst>
          </p:cNvPr>
          <p:cNvCxnSpPr/>
          <p:nvPr/>
        </p:nvCxnSpPr>
        <p:spPr>
          <a:xfrm>
            <a:off x="2914650" y="4076700"/>
            <a:ext cx="78105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0D227F4A-75DB-A3DF-086C-F6609AE1AF9C}"/>
              </a:ext>
              <a:ext uri="{C183D7F6-B498-43B3-948B-1728B52AA6E4}">
                <adec:decorative xmlns:adec="http://schemas.microsoft.com/office/drawing/2017/decorative" val="1"/>
              </a:ext>
            </a:extLst>
          </p:cNvPr>
          <p:cNvCxnSpPr/>
          <p:nvPr/>
        </p:nvCxnSpPr>
        <p:spPr>
          <a:xfrm>
            <a:off x="2457450" y="4362450"/>
            <a:ext cx="1238250" cy="0"/>
          </a:xfrm>
          <a:prstGeom prst="straightConnector1">
            <a:avLst/>
          </a:prstGeom>
          <a:ln w="1270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574" name="Google Shape;574;p76"/>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575" name="Google Shape;575;p76"/>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
              <a:t>76</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6"/>
          <p:cNvSpPr txBox="1">
            <a:spLocks noGrp="1"/>
          </p:cNvSpPr>
          <p:nvPr>
            <p:ph type="title"/>
          </p:nvPr>
        </p:nvSpPr>
        <p:spPr>
          <a:xfrm>
            <a:off x="128549" y="131349"/>
            <a:ext cx="8878200" cy="4726389"/>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ct val="66666"/>
              <a:buFont typeface="Arial"/>
              <a:buNone/>
            </a:pPr>
            <a:r>
              <a:rPr lang="en-GB" sz="3000" dirty="0"/>
              <a:t>Oxidation number</a:t>
            </a:r>
            <a:endParaRPr sz="3000" dirty="0"/>
          </a:p>
          <a:p>
            <a:pPr marL="0" lvl="0" indent="0" algn="l" rtl="0">
              <a:lnSpc>
                <a:spcPct val="100000"/>
              </a:lnSpc>
              <a:spcBef>
                <a:spcPts val="0"/>
              </a:spcBef>
              <a:spcAft>
                <a:spcPts val="0"/>
              </a:spcAft>
              <a:buClr>
                <a:schemeClr val="dk1"/>
              </a:buClr>
              <a:buSzPct val="66666"/>
              <a:buFont typeface="Arial"/>
              <a:buNone/>
            </a:pPr>
            <a:r>
              <a:rPr lang="en-GB" b="0" dirty="0"/>
              <a:t>The oxidation number is the oxidation state of an atom in a compound.</a:t>
            </a:r>
            <a:br>
              <a:rPr lang="en-GB" b="0" dirty="0"/>
            </a:br>
            <a:r>
              <a:rPr lang="en-GB" b="0" dirty="0"/>
              <a:t>It is a positive or negative number in a compound: </a:t>
            </a:r>
            <a:br>
              <a:rPr lang="en-GB" b="0" dirty="0"/>
            </a:br>
            <a:r>
              <a:rPr lang="en-GB" b="0" dirty="0"/>
              <a:t>	</a:t>
            </a:r>
            <a:r>
              <a:rPr lang="en-GB" dirty="0"/>
              <a:t>The oxidation number of an atom in a free element is always zero</a:t>
            </a:r>
            <a:r>
              <a:rPr lang="en-GB" b="0" dirty="0"/>
              <a:t>.</a:t>
            </a:r>
            <a:br>
              <a:rPr lang="en-GB" b="0" dirty="0"/>
            </a:br>
            <a:r>
              <a:rPr lang="en-GB" b="0" dirty="0"/>
              <a:t>	</a:t>
            </a:r>
            <a:r>
              <a:rPr lang="en-GB" dirty="0"/>
              <a:t>The oxidation number of a neutral compound is zero.</a:t>
            </a:r>
            <a:br>
              <a:rPr lang="en-GB" dirty="0"/>
            </a:br>
            <a:r>
              <a:rPr lang="en-GB" b="0" dirty="0"/>
              <a:t>Oxidation numbers are decided using certain rules (see below), and oxidation is defined as an increase in oxidation number: reduction is a decrease in oxidation number.</a:t>
            </a:r>
            <a:br>
              <a:rPr lang="en-GB" b="0" dirty="0"/>
            </a:br>
            <a:r>
              <a:rPr lang="en-GB" b="0" dirty="0"/>
              <a:t>The following elements nearly always have the same oxidation number in their compounds:</a:t>
            </a:r>
            <a:br>
              <a:rPr lang="en-GB" b="0" dirty="0"/>
            </a:br>
            <a:r>
              <a:rPr lang="en-GB" b="0" dirty="0"/>
              <a:t>	Group 1 = 1+, group 2 = 2+ and group 3 = 3+</a:t>
            </a:r>
            <a:br>
              <a:rPr lang="en-GB" b="0" dirty="0"/>
            </a:br>
            <a:r>
              <a:rPr lang="en-GB" b="0" dirty="0"/>
              <a:t>	Hydrogen = 1+ and Oxygen = 2-</a:t>
            </a:r>
            <a:br>
              <a:rPr lang="en-GB" b="0" dirty="0"/>
            </a:br>
            <a:r>
              <a:rPr lang="en-GB" b="0" dirty="0"/>
              <a:t>	Group 7* = 1-, Group 6* = 2-</a:t>
            </a:r>
            <a:br>
              <a:rPr lang="en-GB" b="0" dirty="0"/>
            </a:br>
            <a:r>
              <a:rPr lang="en-GB" b="0" dirty="0"/>
              <a:t>* Note that F, Cl and O will always oxidise less reactive elements</a:t>
            </a:r>
            <a:br>
              <a:rPr lang="en-GB" b="0" dirty="0"/>
            </a:br>
            <a:r>
              <a:rPr lang="en-GB" b="0" dirty="0"/>
              <a:t>			</a:t>
            </a:r>
            <a:r>
              <a:rPr lang="en-GB" b="0" dirty="0">
                <a:solidFill>
                  <a:srgbClr val="FF0000"/>
                </a:solidFill>
              </a:rPr>
              <a:t>Sulphur has oxidation state +6 in SO</a:t>
            </a:r>
            <a:r>
              <a:rPr lang="en-GB" b="0" baseline="-25000" dirty="0">
                <a:solidFill>
                  <a:srgbClr val="FF0000"/>
                </a:solidFill>
              </a:rPr>
              <a:t>4</a:t>
            </a:r>
            <a:r>
              <a:rPr lang="en-GB" b="0" baseline="30000" dirty="0">
                <a:solidFill>
                  <a:srgbClr val="FF0000"/>
                </a:solidFill>
              </a:rPr>
              <a:t>2-</a:t>
            </a:r>
            <a:endParaRPr lang="en-GB" sz="1800" b="0" baseline="30000" dirty="0">
              <a:solidFill>
                <a:srgbClr val="FF0000"/>
              </a:solidFill>
            </a:endParaRPr>
          </a:p>
        </p:txBody>
      </p:sp>
      <p:sp>
        <p:nvSpPr>
          <p:cNvPr id="574" name="Google Shape;574;p76"/>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575" name="Google Shape;575;p76"/>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
              <a:t>77</a:t>
            </a:fld>
            <a:endParaRPr/>
          </a:p>
        </p:txBody>
      </p:sp>
    </p:spTree>
    <p:extLst>
      <p:ext uri="{BB962C8B-B14F-4D97-AF65-F5344CB8AC3E}">
        <p14:creationId xmlns:p14="http://schemas.microsoft.com/office/powerpoint/2010/main" val="19184336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CEAB-3740-643D-B7E5-8BB8D92C8865}"/>
              </a:ext>
            </a:extLst>
          </p:cNvPr>
          <p:cNvSpPr>
            <a:spLocks noGrp="1"/>
          </p:cNvSpPr>
          <p:nvPr>
            <p:ph type="title"/>
          </p:nvPr>
        </p:nvSpPr>
        <p:spPr/>
        <p:txBody>
          <a:bodyPr>
            <a:normAutofit/>
          </a:bodyPr>
          <a:lstStyle/>
          <a:p>
            <a:r>
              <a:rPr lang="en-US" sz="2700" dirty="0"/>
              <a:t>Oxidation number rules</a:t>
            </a:r>
          </a:p>
        </p:txBody>
      </p:sp>
      <p:sp>
        <p:nvSpPr>
          <p:cNvPr id="3" name="Text Placeholder 2">
            <a:extLst>
              <a:ext uri="{FF2B5EF4-FFF2-40B4-BE49-F238E27FC236}">
                <a16:creationId xmlns:a16="http://schemas.microsoft.com/office/drawing/2014/main" id="{6C69CA48-F2D4-F552-EB6F-1B7ECB6B0798}"/>
              </a:ext>
            </a:extLst>
          </p:cNvPr>
          <p:cNvSpPr>
            <a:spLocks noGrp="1"/>
          </p:cNvSpPr>
          <p:nvPr>
            <p:ph type="body" idx="1"/>
          </p:nvPr>
        </p:nvSpPr>
        <p:spPr>
          <a:xfrm>
            <a:off x="232950" y="618150"/>
            <a:ext cx="8436513" cy="3907200"/>
          </a:xfrm>
        </p:spPr>
        <p:txBody>
          <a:bodyPr/>
          <a:lstStyle/>
          <a:p>
            <a:pPr marL="0" hangingPunct="0"/>
            <a:r>
              <a:rPr lang="en-GB" sz="1600" b="0" dirty="0">
                <a:effectLst/>
                <a:latin typeface="+mn-lt"/>
                <a:ea typeface="Times New Roman" panose="02020603050405020304" pitchFamily="18" charset="0"/>
                <a:cs typeface="Times New Roman" panose="02020603050405020304" pitchFamily="18" charset="0"/>
              </a:rPr>
              <a:t>1. The oxidation number of an </a:t>
            </a:r>
            <a:r>
              <a:rPr lang="en-GB" sz="1600" b="0" dirty="0" err="1">
                <a:effectLst/>
                <a:latin typeface="+mn-lt"/>
                <a:ea typeface="Times New Roman" panose="02020603050405020304" pitchFamily="18" charset="0"/>
                <a:cs typeface="Times New Roman" panose="02020603050405020304" pitchFamily="18" charset="0"/>
              </a:rPr>
              <a:t>uncombined</a:t>
            </a:r>
            <a:r>
              <a:rPr lang="en-GB" sz="1600" b="0" dirty="0">
                <a:effectLst/>
                <a:latin typeface="+mn-lt"/>
                <a:ea typeface="Times New Roman" panose="02020603050405020304" pitchFamily="18" charset="0"/>
                <a:cs typeface="Times New Roman" panose="02020603050405020304" pitchFamily="18" charset="0"/>
              </a:rPr>
              <a:t> element is zero.</a:t>
            </a:r>
          </a:p>
          <a:p>
            <a:pPr marL="0" hangingPunct="0"/>
            <a:r>
              <a:rPr lang="en-GB" sz="1600" b="0" dirty="0">
                <a:effectLst/>
                <a:latin typeface="+mn-lt"/>
                <a:ea typeface="Times New Roman" panose="02020603050405020304" pitchFamily="18" charset="0"/>
                <a:cs typeface="Times New Roman" panose="02020603050405020304" pitchFamily="18" charset="0"/>
              </a:rPr>
              <a:t>2. The oxidation number of an element in a simple ion is the charge on the ion.</a:t>
            </a:r>
          </a:p>
          <a:p>
            <a:pPr marL="0" hangingPunct="0"/>
            <a:r>
              <a:rPr lang="en-GB" sz="1600" b="0" dirty="0">
                <a:effectLst/>
                <a:latin typeface="+mn-lt"/>
                <a:ea typeface="Times New Roman" panose="02020603050405020304" pitchFamily="18" charset="0"/>
                <a:cs typeface="Times New Roman" panose="02020603050405020304" pitchFamily="18" charset="0"/>
              </a:rPr>
              <a:t>3. The oxidation number of any Group I metal in compounds is always +1, and of any Group II metal in compounds it is always +2.</a:t>
            </a:r>
          </a:p>
          <a:p>
            <a:pPr marL="0" indent="-450215" hangingPunct="0"/>
            <a:r>
              <a:rPr lang="en-GB" sz="1600" b="0" i="1" dirty="0">
                <a:effectLst/>
                <a:latin typeface="+mn-lt"/>
                <a:ea typeface="Times New Roman" panose="02020603050405020304" pitchFamily="18" charset="0"/>
                <a:cs typeface="Times New Roman" panose="02020603050405020304" pitchFamily="18" charset="0"/>
              </a:rPr>
              <a:t>4. The oxidation number of fluorine in compounds is always -1.</a:t>
            </a:r>
          </a:p>
          <a:p>
            <a:pPr marL="0" indent="-450215" hangingPunct="0"/>
            <a:r>
              <a:rPr lang="en-GB" sz="1600" b="0" i="1" dirty="0">
                <a:effectLst/>
                <a:latin typeface="+mn-lt"/>
                <a:ea typeface="Times New Roman" panose="02020603050405020304" pitchFamily="18" charset="0"/>
                <a:cs typeface="Times New Roman" panose="02020603050405020304" pitchFamily="18" charset="0"/>
              </a:rPr>
              <a:t>5. The oxidation number of oxygen in compounds is usually -2 (except when bonded to fluorine or in peroxides).</a:t>
            </a:r>
          </a:p>
          <a:p>
            <a:pPr marL="0" indent="-450215" hangingPunct="0"/>
            <a:r>
              <a:rPr lang="en-GB" sz="1600" b="0" i="1" dirty="0">
                <a:effectLst/>
                <a:latin typeface="+mn-lt"/>
                <a:ea typeface="Times New Roman" panose="02020603050405020304" pitchFamily="18" charset="0"/>
                <a:cs typeface="Times New Roman" panose="02020603050405020304" pitchFamily="18" charset="0"/>
              </a:rPr>
              <a:t>6. The sum of the oxidation numbers in any compound equals zero.</a:t>
            </a:r>
          </a:p>
          <a:p>
            <a:pPr marL="0" indent="-450215" hangingPunct="0"/>
            <a:r>
              <a:rPr lang="en-GB" sz="1600" b="0" i="1" dirty="0">
                <a:effectLst/>
                <a:latin typeface="+mn-lt"/>
                <a:ea typeface="Times New Roman" panose="02020603050405020304" pitchFamily="18" charset="0"/>
                <a:cs typeface="Times New Roman" panose="02020603050405020304" pitchFamily="18" charset="0"/>
              </a:rPr>
              <a:t>7. The oxidation number of hydrogen in compounds is usually +1 (except in metal hydrides when it is -1).</a:t>
            </a:r>
          </a:p>
          <a:p>
            <a:pPr marL="0" indent="-450215" hangingPunct="0"/>
            <a:r>
              <a:rPr lang="en-GB" sz="1600" b="0" i="1" dirty="0">
                <a:effectLst/>
                <a:latin typeface="+mn-lt"/>
                <a:ea typeface="Times New Roman" panose="02020603050405020304" pitchFamily="18" charset="0"/>
                <a:cs typeface="Times New Roman" panose="02020603050405020304" pitchFamily="18" charset="0"/>
              </a:rPr>
              <a:t>8. The sum of the oxidation numbers in any polyatomic ion equals the charge on the ion.</a:t>
            </a:r>
          </a:p>
          <a:p>
            <a:pPr marL="450215" indent="-450215" hangingPunct="0"/>
            <a:r>
              <a:rPr lang="en-GB" sz="1800" i="1" dirty="0">
                <a:effectLst/>
                <a:latin typeface="+mn-lt"/>
                <a:ea typeface="Times New Roman" panose="02020603050405020304" pitchFamily="18" charset="0"/>
                <a:cs typeface="Times New Roman" panose="02020603050405020304" pitchFamily="18" charset="0"/>
              </a:rPr>
              <a:t>Now complete the oxidation number exercise sheet.</a:t>
            </a:r>
          </a:p>
          <a:p>
            <a:pPr marL="450215" indent="-450215" hangingPunct="0"/>
            <a:endParaRPr lang="en-GB" sz="1600" dirty="0">
              <a:effectLst/>
              <a:latin typeface="+mn-lt"/>
              <a:ea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E821D07-7D23-796E-35F5-DD722899F6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78</a:t>
            </a:fld>
            <a:endParaRPr lang="en-GB"/>
          </a:p>
        </p:txBody>
      </p:sp>
      <p:sp>
        <p:nvSpPr>
          <p:cNvPr id="6" name="Google Shape;924;g2b44e4428ef_0_6">
            <a:extLst>
              <a:ext uri="{FF2B5EF4-FFF2-40B4-BE49-F238E27FC236}">
                <a16:creationId xmlns:a16="http://schemas.microsoft.com/office/drawing/2014/main" id="{20E0A539-773E-EB05-B4E8-34009775C127}"/>
              </a:ext>
            </a:extLst>
          </p:cNvPr>
          <p:cNvSpPr txBox="1">
            <a:spLocks noGrp="1"/>
          </p:cNvSpPr>
          <p:nvPr>
            <p:ph type="ftr" idx="11"/>
          </p:nvPr>
        </p:nvSpPr>
        <p:spPr>
          <a:xfrm>
            <a:off x="232950" y="4756650"/>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Tree>
    <p:extLst>
      <p:ext uri="{BB962C8B-B14F-4D97-AF65-F5344CB8AC3E}">
        <p14:creationId xmlns:p14="http://schemas.microsoft.com/office/powerpoint/2010/main" val="25093302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CEAB-3740-643D-B7E5-8BB8D92C8865}"/>
              </a:ext>
            </a:extLst>
          </p:cNvPr>
          <p:cNvSpPr>
            <a:spLocks noGrp="1"/>
          </p:cNvSpPr>
          <p:nvPr>
            <p:ph type="title"/>
          </p:nvPr>
        </p:nvSpPr>
        <p:spPr/>
        <p:txBody>
          <a:bodyPr>
            <a:normAutofit/>
          </a:bodyPr>
          <a:lstStyle/>
          <a:p>
            <a:r>
              <a:rPr lang="en-US" sz="2700" dirty="0" err="1"/>
              <a:t>RedOx</a:t>
            </a:r>
            <a:r>
              <a:rPr lang="en-US" sz="2700" dirty="0"/>
              <a:t> exercise:</a:t>
            </a:r>
          </a:p>
        </p:txBody>
      </p:sp>
      <p:sp>
        <p:nvSpPr>
          <p:cNvPr id="3" name="Text Placeholder 2">
            <a:extLst>
              <a:ext uri="{FF2B5EF4-FFF2-40B4-BE49-F238E27FC236}">
                <a16:creationId xmlns:a16="http://schemas.microsoft.com/office/drawing/2014/main" id="{6C69CA48-F2D4-F552-EB6F-1B7ECB6B0798}"/>
              </a:ext>
            </a:extLst>
          </p:cNvPr>
          <p:cNvSpPr>
            <a:spLocks noGrp="1"/>
          </p:cNvSpPr>
          <p:nvPr>
            <p:ph type="body" idx="1"/>
          </p:nvPr>
        </p:nvSpPr>
        <p:spPr>
          <a:xfrm>
            <a:off x="232950" y="599550"/>
            <a:ext cx="8437500" cy="4073145"/>
          </a:xfrm>
        </p:spPr>
        <p:txBody>
          <a:bodyPr/>
          <a:lstStyle/>
          <a:p>
            <a:r>
              <a:rPr lang="en-GB" sz="1600" b="0" dirty="0">
                <a:effectLst/>
                <a:latin typeface="Arial" panose="020B0604020202020204" pitchFamily="34" charset="0"/>
                <a:ea typeface="Arial" panose="020B0604020202020204" pitchFamily="34" charset="0"/>
              </a:rPr>
              <a:t>1.	Give the oxidation numbers of nitrogen in the following species:</a:t>
            </a:r>
          </a:p>
          <a:p>
            <a:r>
              <a:rPr lang="en-GB" sz="1600" b="0" dirty="0">
                <a:effectLst/>
                <a:latin typeface="Arial" panose="020B0604020202020204" pitchFamily="34" charset="0"/>
                <a:ea typeface="Arial" panose="020B0604020202020204" pitchFamily="34" charset="0"/>
              </a:rPr>
              <a:t>	NO</a:t>
            </a:r>
            <a:r>
              <a:rPr lang="en-GB" sz="1600" b="0" baseline="-25000" dirty="0">
                <a:effectLst/>
                <a:latin typeface="Arial" panose="020B0604020202020204" pitchFamily="34" charset="0"/>
                <a:ea typeface="Arial" panose="020B0604020202020204" pitchFamily="34" charset="0"/>
              </a:rPr>
              <a:t>2</a:t>
            </a:r>
            <a:r>
              <a:rPr lang="en-GB" sz="1600" b="0" dirty="0">
                <a:effectLst/>
                <a:latin typeface="Arial" panose="020B0604020202020204" pitchFamily="34" charset="0"/>
                <a:ea typeface="Arial" panose="020B0604020202020204" pitchFamily="34" charset="0"/>
              </a:rPr>
              <a:t>,  	 N</a:t>
            </a:r>
            <a:r>
              <a:rPr lang="en-GB" sz="1600" b="0" baseline="-25000" dirty="0">
                <a:effectLst/>
                <a:latin typeface="Arial" panose="020B0604020202020204" pitchFamily="34" charset="0"/>
                <a:ea typeface="Arial" panose="020B0604020202020204" pitchFamily="34" charset="0"/>
              </a:rPr>
              <a:t>2</a:t>
            </a:r>
            <a:r>
              <a:rPr lang="en-GB" sz="1600" b="0" dirty="0">
                <a:effectLst/>
                <a:latin typeface="Arial" panose="020B0604020202020204" pitchFamily="34" charset="0"/>
                <a:ea typeface="Arial" panose="020B0604020202020204" pitchFamily="34" charset="0"/>
              </a:rPr>
              <a:t>,   		HNO</a:t>
            </a:r>
            <a:r>
              <a:rPr lang="en-GB" sz="1600" b="0" baseline="-25000" dirty="0">
                <a:effectLst/>
                <a:latin typeface="Arial" panose="020B0604020202020204" pitchFamily="34" charset="0"/>
                <a:ea typeface="Arial" panose="020B0604020202020204" pitchFamily="34" charset="0"/>
              </a:rPr>
              <a:t>3</a:t>
            </a:r>
            <a:r>
              <a:rPr lang="en-GB" sz="1600" b="0" dirty="0">
                <a:effectLst/>
                <a:latin typeface="Arial" panose="020B0604020202020204" pitchFamily="34" charset="0"/>
                <a:ea typeface="Arial" panose="020B0604020202020204" pitchFamily="34" charset="0"/>
              </a:rPr>
              <a:t>,   		N</a:t>
            </a:r>
            <a:r>
              <a:rPr lang="en-GB" sz="1600" b="0" baseline="-25000" dirty="0">
                <a:effectLst/>
                <a:latin typeface="Arial" panose="020B0604020202020204" pitchFamily="34" charset="0"/>
                <a:ea typeface="Arial" panose="020B0604020202020204" pitchFamily="34" charset="0"/>
              </a:rPr>
              <a:t>2</a:t>
            </a:r>
            <a:r>
              <a:rPr lang="en-GB" sz="1600" b="0" dirty="0">
                <a:effectLst/>
                <a:latin typeface="Arial" panose="020B0604020202020204" pitchFamily="34" charset="0"/>
                <a:ea typeface="Arial" panose="020B0604020202020204" pitchFamily="34" charset="0"/>
              </a:rPr>
              <a:t>O,   		NO</a:t>
            </a:r>
            <a:r>
              <a:rPr lang="en-GB" sz="1600" b="0" baseline="30000" dirty="0">
                <a:effectLst/>
                <a:latin typeface="Arial" panose="020B0604020202020204" pitchFamily="34" charset="0"/>
                <a:ea typeface="Arial" panose="020B0604020202020204" pitchFamily="34" charset="0"/>
              </a:rPr>
              <a:t>2-</a:t>
            </a:r>
            <a:endParaRPr lang="en-GB" sz="1600" b="0" dirty="0">
              <a:effectLst/>
              <a:latin typeface="Arial" panose="020B0604020202020204" pitchFamily="34" charset="0"/>
              <a:ea typeface="Arial" panose="020B0604020202020204" pitchFamily="34" charset="0"/>
            </a:endParaRPr>
          </a:p>
          <a:p>
            <a:r>
              <a:rPr lang="en-GB" sz="1600" b="0" dirty="0">
                <a:effectLst/>
                <a:latin typeface="Arial" panose="020B0604020202020204" pitchFamily="34" charset="0"/>
                <a:ea typeface="Arial" panose="020B0604020202020204" pitchFamily="34" charset="0"/>
              </a:rPr>
              <a:t>2.	Give the oxidation numbers of phosphorus in the following species:</a:t>
            </a:r>
          </a:p>
          <a:p>
            <a:r>
              <a:rPr lang="en-GB" sz="1600" b="0" dirty="0">
                <a:effectLst/>
                <a:latin typeface="Arial" panose="020B0604020202020204" pitchFamily="34" charset="0"/>
                <a:ea typeface="Arial" panose="020B0604020202020204" pitchFamily="34" charset="0"/>
              </a:rPr>
              <a:t>	PH</a:t>
            </a:r>
            <a:r>
              <a:rPr lang="en-GB" sz="1600" b="0" baseline="-25000" dirty="0">
                <a:effectLst/>
                <a:latin typeface="Arial" panose="020B0604020202020204" pitchFamily="34" charset="0"/>
                <a:ea typeface="Arial" panose="020B0604020202020204" pitchFamily="34" charset="0"/>
              </a:rPr>
              <a:t>3</a:t>
            </a:r>
            <a:r>
              <a:rPr lang="en-GB" sz="1600" b="0" dirty="0">
                <a:effectLst/>
                <a:latin typeface="Arial" panose="020B0604020202020204" pitchFamily="34" charset="0"/>
                <a:ea typeface="Arial" panose="020B0604020202020204" pitchFamily="34" charset="0"/>
              </a:rPr>
              <a:t> ,   	P</a:t>
            </a:r>
            <a:r>
              <a:rPr lang="en-GB" sz="1600" b="0" baseline="-25000" dirty="0">
                <a:effectLst/>
                <a:latin typeface="Arial" panose="020B0604020202020204" pitchFamily="34" charset="0"/>
                <a:ea typeface="Arial" panose="020B0604020202020204" pitchFamily="34" charset="0"/>
              </a:rPr>
              <a:t>2</a:t>
            </a:r>
            <a:r>
              <a:rPr lang="en-GB" sz="1600" b="0" dirty="0">
                <a:effectLst/>
                <a:latin typeface="Arial" panose="020B0604020202020204" pitchFamily="34" charset="0"/>
                <a:ea typeface="Arial" panose="020B0604020202020204" pitchFamily="34" charset="0"/>
              </a:rPr>
              <a:t>O</a:t>
            </a:r>
            <a:r>
              <a:rPr lang="en-GB" sz="1600" b="0" baseline="-25000" dirty="0">
                <a:effectLst/>
                <a:latin typeface="Arial" panose="020B0604020202020204" pitchFamily="34" charset="0"/>
                <a:ea typeface="Arial" panose="020B0604020202020204" pitchFamily="34" charset="0"/>
              </a:rPr>
              <a:t>3</a:t>
            </a:r>
            <a:r>
              <a:rPr lang="en-GB" sz="1600" b="0" dirty="0">
                <a:effectLst/>
                <a:latin typeface="Arial" panose="020B0604020202020204" pitchFamily="34" charset="0"/>
                <a:ea typeface="Arial" panose="020B0604020202020204" pitchFamily="34" charset="0"/>
              </a:rPr>
              <a:t>,   		P</a:t>
            </a:r>
            <a:r>
              <a:rPr lang="en-GB" sz="1600" b="0" baseline="-25000" dirty="0">
                <a:effectLst/>
                <a:latin typeface="Arial" panose="020B0604020202020204" pitchFamily="34" charset="0"/>
                <a:ea typeface="Arial" panose="020B0604020202020204" pitchFamily="34" charset="0"/>
              </a:rPr>
              <a:t>4</a:t>
            </a:r>
            <a:r>
              <a:rPr lang="en-GB" sz="1600" b="0" dirty="0">
                <a:effectLst/>
                <a:latin typeface="Arial" panose="020B0604020202020204" pitchFamily="34" charset="0"/>
                <a:ea typeface="Arial" panose="020B0604020202020204" pitchFamily="34" charset="0"/>
              </a:rPr>
              <a:t>, </a:t>
            </a:r>
            <a:r>
              <a:rPr lang="en-GB" sz="1600" b="0" baseline="30000" dirty="0">
                <a:effectLst/>
                <a:latin typeface="Arial" panose="020B0604020202020204" pitchFamily="34" charset="0"/>
                <a:ea typeface="Arial" panose="020B0604020202020204" pitchFamily="34" charset="0"/>
              </a:rPr>
              <a:t>  		 </a:t>
            </a:r>
            <a:r>
              <a:rPr lang="en-GB" sz="1600" b="0" dirty="0">
                <a:effectLst/>
                <a:latin typeface="Arial" panose="020B0604020202020204" pitchFamily="34" charset="0"/>
                <a:ea typeface="Arial" panose="020B0604020202020204" pitchFamily="34" charset="0"/>
              </a:rPr>
              <a:t>PO</a:t>
            </a:r>
            <a:r>
              <a:rPr lang="en-GB" sz="1600" b="0" baseline="-25000" dirty="0">
                <a:effectLst/>
                <a:latin typeface="Arial" panose="020B0604020202020204" pitchFamily="34" charset="0"/>
                <a:ea typeface="Arial" panose="020B0604020202020204" pitchFamily="34" charset="0"/>
              </a:rPr>
              <a:t>4</a:t>
            </a:r>
            <a:r>
              <a:rPr lang="en-GB" sz="1600" b="0" baseline="30000" dirty="0">
                <a:effectLst/>
                <a:latin typeface="Arial" panose="020B0604020202020204" pitchFamily="34" charset="0"/>
                <a:ea typeface="Arial" panose="020B0604020202020204" pitchFamily="34" charset="0"/>
              </a:rPr>
              <a:t>3-</a:t>
            </a:r>
            <a:endParaRPr lang="en-GB" sz="1600" b="0" dirty="0">
              <a:effectLst/>
              <a:latin typeface="Arial" panose="020B0604020202020204" pitchFamily="34" charset="0"/>
              <a:ea typeface="Arial" panose="020B0604020202020204" pitchFamily="34" charset="0"/>
            </a:endParaRPr>
          </a:p>
          <a:p>
            <a:pPr marL="457200" indent="-230400"/>
            <a:r>
              <a:rPr lang="en-GB" sz="1600" b="0" dirty="0">
                <a:effectLst/>
                <a:latin typeface="Arial" panose="020B0604020202020204" pitchFamily="34" charset="0"/>
                <a:ea typeface="Arial" panose="020B0604020202020204" pitchFamily="34" charset="0"/>
              </a:rPr>
              <a:t>3. Calculate the oxidation numbers and write half equations for the following redox reactions.</a:t>
            </a:r>
          </a:p>
          <a:p>
            <a:pPr marL="457200" indent="-457200"/>
            <a:r>
              <a:rPr lang="en-GB" sz="1600" b="0" dirty="0">
                <a:effectLst/>
                <a:latin typeface="Arial" panose="020B0604020202020204" pitchFamily="34" charset="0"/>
                <a:ea typeface="Arial" panose="020B0604020202020204" pitchFamily="34" charset="0"/>
              </a:rPr>
              <a:t> 	(a)	I</a:t>
            </a:r>
            <a:r>
              <a:rPr lang="en-GB" sz="1600" b="0" baseline="-25000" dirty="0">
                <a:effectLst/>
                <a:latin typeface="Arial" panose="020B0604020202020204" pitchFamily="34" charset="0"/>
                <a:ea typeface="Arial" panose="020B0604020202020204" pitchFamily="34" charset="0"/>
              </a:rPr>
              <a:t>2</a:t>
            </a:r>
            <a:r>
              <a:rPr lang="en-GB" sz="1600" b="0" baseline="30000" dirty="0">
                <a:effectLst/>
                <a:latin typeface="Arial" panose="020B0604020202020204" pitchFamily="34" charset="0"/>
                <a:ea typeface="Arial" panose="020B0604020202020204" pitchFamily="34" charset="0"/>
              </a:rPr>
              <a:t>   </a:t>
            </a:r>
            <a:r>
              <a:rPr lang="en-GB" sz="1600" b="0" dirty="0">
                <a:effectLst/>
                <a:latin typeface="Arial" panose="020B0604020202020204" pitchFamily="34" charset="0"/>
                <a:ea typeface="Arial" panose="020B0604020202020204" pitchFamily="34" charset="0"/>
              </a:rPr>
              <a:t>+  </a:t>
            </a:r>
            <a:r>
              <a:rPr lang="en-GB" sz="1600" b="0" baseline="30000" dirty="0">
                <a:effectLst/>
                <a:latin typeface="Arial" panose="020B0604020202020204" pitchFamily="34" charset="0"/>
                <a:ea typeface="Arial" panose="020B0604020202020204" pitchFamily="34" charset="0"/>
              </a:rPr>
              <a:t> </a:t>
            </a:r>
            <a:r>
              <a:rPr lang="en-GB" sz="1600" b="0" dirty="0">
                <a:effectLst/>
                <a:latin typeface="Arial" panose="020B0604020202020204" pitchFamily="34" charset="0"/>
                <a:ea typeface="Arial" panose="020B0604020202020204" pitchFamily="34" charset="0"/>
              </a:rPr>
              <a:t>Sn</a:t>
            </a:r>
            <a:r>
              <a:rPr lang="en-GB" sz="1600" b="0" baseline="30000" dirty="0">
                <a:effectLst/>
                <a:latin typeface="Arial" panose="020B0604020202020204" pitchFamily="34" charset="0"/>
                <a:ea typeface="Arial" panose="020B0604020202020204" pitchFamily="34" charset="0"/>
              </a:rPr>
              <a:t>2+</a:t>
            </a:r>
            <a:r>
              <a:rPr lang="en-GB" sz="1600" b="0" dirty="0">
                <a:effectLst/>
                <a:latin typeface="Arial" panose="020B0604020202020204" pitchFamily="34" charset="0"/>
                <a:ea typeface="Arial" panose="020B0604020202020204" pitchFamily="34" charset="0"/>
              </a:rPr>
              <a:t> </a:t>
            </a:r>
            <a:r>
              <a:rPr lang="en-GB" sz="1600" b="0" dirty="0">
                <a:effectLst/>
                <a:latin typeface="Symbol" panose="05050102010706020507" pitchFamily="18" charset="2"/>
                <a:ea typeface="Arial" panose="020B0604020202020204" pitchFamily="34" charset="0"/>
              </a:rPr>
              <a:t>®</a:t>
            </a:r>
            <a:r>
              <a:rPr lang="en-GB" sz="1600" b="0" dirty="0">
                <a:effectLst/>
                <a:latin typeface="Arial" panose="020B0604020202020204" pitchFamily="34" charset="0"/>
                <a:ea typeface="Arial" panose="020B0604020202020204" pitchFamily="34" charset="0"/>
              </a:rPr>
              <a:t>  2I</a:t>
            </a:r>
            <a:r>
              <a:rPr lang="en-GB" sz="1600" b="0" baseline="30000" dirty="0">
                <a:effectLst/>
                <a:latin typeface="Arial" panose="020B0604020202020204" pitchFamily="34" charset="0"/>
                <a:ea typeface="Arial" panose="020B0604020202020204" pitchFamily="34" charset="0"/>
              </a:rPr>
              <a:t>-</a:t>
            </a:r>
            <a:r>
              <a:rPr lang="en-GB" sz="1600" b="0" dirty="0">
                <a:effectLst/>
                <a:latin typeface="Symbol" panose="05050102010706020507" pitchFamily="18" charset="2"/>
                <a:ea typeface="Arial" panose="020B0604020202020204" pitchFamily="34" charset="0"/>
              </a:rPr>
              <a:t>  </a:t>
            </a:r>
            <a:r>
              <a:rPr lang="en-GB" sz="1600" b="0" dirty="0">
                <a:effectLst/>
                <a:latin typeface="Arial" panose="020B0604020202020204" pitchFamily="34" charset="0"/>
                <a:ea typeface="Arial" panose="020B0604020202020204" pitchFamily="34" charset="0"/>
              </a:rPr>
              <a:t>+  Sn</a:t>
            </a:r>
            <a:r>
              <a:rPr lang="en-GB" sz="1600" b="0" baseline="30000" dirty="0">
                <a:effectLst/>
                <a:latin typeface="Arial" panose="020B0604020202020204" pitchFamily="34" charset="0"/>
                <a:ea typeface="Arial" panose="020B0604020202020204" pitchFamily="34" charset="0"/>
              </a:rPr>
              <a:t>4+</a:t>
            </a:r>
            <a:endParaRPr lang="en-GB" sz="1600" b="0" dirty="0">
              <a:effectLst/>
              <a:latin typeface="Arial" panose="020B0604020202020204" pitchFamily="34" charset="0"/>
              <a:ea typeface="Arial" panose="020B0604020202020204" pitchFamily="34" charset="0"/>
            </a:endParaRPr>
          </a:p>
          <a:p>
            <a:r>
              <a:rPr lang="en-GB" sz="1600" b="0" baseline="30000" dirty="0">
                <a:effectLst/>
                <a:latin typeface="Arial" panose="020B0604020202020204" pitchFamily="34" charset="0"/>
                <a:ea typeface="Arial" panose="020B0604020202020204" pitchFamily="34" charset="0"/>
              </a:rPr>
              <a:t> </a:t>
            </a:r>
            <a:endParaRPr lang="en-GB" sz="1600" b="0" dirty="0">
              <a:effectLst/>
              <a:latin typeface="Arial" panose="020B0604020202020204" pitchFamily="34" charset="0"/>
              <a:ea typeface="Arial" panose="020B0604020202020204" pitchFamily="34" charset="0"/>
            </a:endParaRPr>
          </a:p>
          <a:p>
            <a:r>
              <a:rPr lang="en-GB" sz="1600" b="0" baseline="30000" dirty="0">
                <a:effectLst/>
                <a:latin typeface="Arial" panose="020B0604020202020204" pitchFamily="34" charset="0"/>
                <a:ea typeface="Arial" panose="020B0604020202020204" pitchFamily="34" charset="0"/>
              </a:rPr>
              <a:t> </a:t>
            </a:r>
            <a:r>
              <a:rPr lang="en-GB" sz="1600" b="0" dirty="0">
                <a:effectLst/>
                <a:latin typeface="Arial" panose="020B0604020202020204" pitchFamily="34" charset="0"/>
                <a:ea typeface="Arial" panose="020B0604020202020204" pitchFamily="34" charset="0"/>
              </a:rPr>
              <a:t>	(b)	Cl</a:t>
            </a:r>
            <a:r>
              <a:rPr lang="en-GB" sz="1600" b="0" baseline="-25000" dirty="0">
                <a:effectLst/>
                <a:latin typeface="Arial" panose="020B0604020202020204" pitchFamily="34" charset="0"/>
                <a:ea typeface="Arial" panose="020B0604020202020204" pitchFamily="34" charset="0"/>
              </a:rPr>
              <a:t>2</a:t>
            </a:r>
            <a:r>
              <a:rPr lang="en-GB" sz="1600" b="0" baseline="30000" dirty="0">
                <a:effectLst/>
                <a:latin typeface="Arial" panose="020B0604020202020204" pitchFamily="34" charset="0"/>
                <a:ea typeface="Arial" panose="020B0604020202020204" pitchFamily="34" charset="0"/>
              </a:rPr>
              <a:t>   </a:t>
            </a:r>
            <a:r>
              <a:rPr lang="en-GB" sz="1600" b="0" dirty="0">
                <a:effectLst/>
                <a:latin typeface="Arial" panose="020B0604020202020204" pitchFamily="34" charset="0"/>
                <a:ea typeface="Arial" panose="020B0604020202020204" pitchFamily="34" charset="0"/>
              </a:rPr>
              <a:t>+  </a:t>
            </a:r>
            <a:r>
              <a:rPr lang="en-GB" sz="1600" b="0" baseline="30000" dirty="0">
                <a:effectLst/>
                <a:latin typeface="Arial" panose="020B0604020202020204" pitchFamily="34" charset="0"/>
                <a:ea typeface="Arial" panose="020B0604020202020204" pitchFamily="34" charset="0"/>
              </a:rPr>
              <a:t> </a:t>
            </a:r>
            <a:r>
              <a:rPr lang="en-GB" sz="1600" b="0" dirty="0">
                <a:effectLst/>
                <a:latin typeface="Arial" panose="020B0604020202020204" pitchFamily="34" charset="0"/>
                <a:ea typeface="Arial" panose="020B0604020202020204" pitchFamily="34" charset="0"/>
              </a:rPr>
              <a:t>2NaBr </a:t>
            </a:r>
            <a:r>
              <a:rPr lang="en-GB" sz="1600" b="0" dirty="0">
                <a:effectLst/>
                <a:latin typeface="Symbol" panose="05050102010706020507" pitchFamily="18" charset="2"/>
                <a:ea typeface="Arial" panose="020B0604020202020204" pitchFamily="34" charset="0"/>
              </a:rPr>
              <a:t>®</a:t>
            </a:r>
            <a:r>
              <a:rPr lang="en-GB" sz="1600" b="0" dirty="0">
                <a:effectLst/>
                <a:latin typeface="Arial" panose="020B0604020202020204" pitchFamily="34" charset="0"/>
                <a:ea typeface="Arial" panose="020B0604020202020204" pitchFamily="34" charset="0"/>
              </a:rPr>
              <a:t>  2NaCl</a:t>
            </a:r>
            <a:r>
              <a:rPr lang="en-GB" sz="1600" b="0" dirty="0">
                <a:effectLst/>
                <a:latin typeface="Symbol" panose="05050102010706020507" pitchFamily="18" charset="2"/>
                <a:ea typeface="Arial" panose="020B0604020202020204" pitchFamily="34" charset="0"/>
              </a:rPr>
              <a:t>  </a:t>
            </a:r>
            <a:r>
              <a:rPr lang="en-GB" sz="1600" b="0" dirty="0">
                <a:effectLst/>
                <a:latin typeface="Arial" panose="020B0604020202020204" pitchFamily="34" charset="0"/>
                <a:ea typeface="Arial" panose="020B0604020202020204" pitchFamily="34" charset="0"/>
              </a:rPr>
              <a:t>+ Br</a:t>
            </a:r>
            <a:r>
              <a:rPr lang="en-GB" sz="1600" b="0" baseline="-25000" dirty="0">
                <a:effectLst/>
                <a:latin typeface="Arial" panose="020B0604020202020204" pitchFamily="34" charset="0"/>
                <a:ea typeface="Arial" panose="020B0604020202020204" pitchFamily="34" charset="0"/>
              </a:rPr>
              <a:t>2</a:t>
            </a:r>
          </a:p>
          <a:p>
            <a:pPr marL="457200" indent="-457200"/>
            <a:r>
              <a:rPr lang="en-GB" sz="1600" b="0" dirty="0">
                <a:effectLst/>
                <a:latin typeface="Arial" panose="020B0604020202020204" pitchFamily="34" charset="0"/>
                <a:ea typeface="Arial" panose="020B0604020202020204" pitchFamily="34" charset="0"/>
              </a:rPr>
              <a:t> </a:t>
            </a:r>
          </a:p>
          <a:p>
            <a:pPr marL="457200" indent="-457200"/>
            <a:r>
              <a:rPr lang="en-GB" sz="1600" b="0" dirty="0">
                <a:effectLst/>
                <a:latin typeface="Arial" panose="020B0604020202020204" pitchFamily="34" charset="0"/>
                <a:ea typeface="Arial" panose="020B0604020202020204" pitchFamily="34" charset="0"/>
              </a:rPr>
              <a:t> 	(c)	Fe</a:t>
            </a:r>
            <a:r>
              <a:rPr lang="en-GB" sz="1600" b="0" baseline="-25000" dirty="0">
                <a:effectLst/>
                <a:latin typeface="Arial" panose="020B0604020202020204" pitchFamily="34" charset="0"/>
                <a:ea typeface="Arial" panose="020B0604020202020204" pitchFamily="34" charset="0"/>
              </a:rPr>
              <a:t>2</a:t>
            </a:r>
            <a:r>
              <a:rPr lang="en-GB" sz="1600" b="0" dirty="0">
                <a:effectLst/>
                <a:latin typeface="Arial" panose="020B0604020202020204" pitchFamily="34" charset="0"/>
                <a:ea typeface="Arial" panose="020B0604020202020204" pitchFamily="34" charset="0"/>
              </a:rPr>
              <a:t>O</a:t>
            </a:r>
            <a:r>
              <a:rPr lang="en-GB" sz="1600" b="0" baseline="-25000" dirty="0">
                <a:effectLst/>
                <a:latin typeface="Arial" panose="020B0604020202020204" pitchFamily="34" charset="0"/>
                <a:ea typeface="Arial" panose="020B0604020202020204" pitchFamily="34" charset="0"/>
              </a:rPr>
              <a:t>3</a:t>
            </a:r>
            <a:r>
              <a:rPr lang="en-GB" sz="1600" b="0" dirty="0">
                <a:effectLst/>
                <a:latin typeface="Arial" panose="020B0604020202020204" pitchFamily="34" charset="0"/>
                <a:ea typeface="Arial" panose="020B0604020202020204" pitchFamily="34" charset="0"/>
              </a:rPr>
              <a:t> +  3CO </a:t>
            </a:r>
            <a:r>
              <a:rPr lang="en-GB" sz="1600" b="0" dirty="0">
                <a:effectLst/>
                <a:latin typeface="Symbol" panose="05050102010706020507" pitchFamily="18" charset="2"/>
                <a:ea typeface="Arial" panose="020B0604020202020204" pitchFamily="34" charset="0"/>
              </a:rPr>
              <a:t>® </a:t>
            </a:r>
            <a:r>
              <a:rPr lang="en-GB" sz="1600" b="0" dirty="0">
                <a:effectLst/>
                <a:latin typeface="Arial" panose="020B0604020202020204" pitchFamily="34" charset="0"/>
                <a:ea typeface="Arial" panose="020B0604020202020204" pitchFamily="34" charset="0"/>
              </a:rPr>
              <a:t> 2Fe  + 3CO</a:t>
            </a:r>
            <a:r>
              <a:rPr lang="en-GB" sz="1600" b="0" baseline="-25000" dirty="0">
                <a:effectLst/>
                <a:latin typeface="Arial" panose="020B0604020202020204" pitchFamily="34" charset="0"/>
                <a:ea typeface="Arial" panose="020B0604020202020204" pitchFamily="34" charset="0"/>
              </a:rPr>
              <a:t>2</a:t>
            </a:r>
          </a:p>
          <a:p>
            <a:pPr>
              <a:spcBef>
                <a:spcPts val="1200"/>
              </a:spcBef>
              <a:spcAft>
                <a:spcPts val="1200"/>
              </a:spcAft>
            </a:pPr>
            <a:r>
              <a:rPr lang="en-GB" sz="1600" b="0" dirty="0">
                <a:effectLst/>
                <a:latin typeface="Arial" panose="020B0604020202020204" pitchFamily="34" charset="0"/>
                <a:ea typeface="Arial" panose="020B0604020202020204" pitchFamily="34" charset="0"/>
              </a:rPr>
              <a:t>	(extension)	S</a:t>
            </a:r>
            <a:r>
              <a:rPr lang="en-GB" sz="1600" b="0" baseline="-25000" dirty="0">
                <a:effectLst/>
                <a:latin typeface="Arial" panose="020B0604020202020204" pitchFamily="34" charset="0"/>
                <a:ea typeface="Arial" panose="020B0604020202020204" pitchFamily="34" charset="0"/>
              </a:rPr>
              <a:t>2</a:t>
            </a:r>
            <a:r>
              <a:rPr lang="en-GB" sz="1600" b="0" dirty="0">
                <a:effectLst/>
                <a:latin typeface="Arial" panose="020B0604020202020204" pitchFamily="34" charset="0"/>
                <a:ea typeface="Arial" panose="020B0604020202020204" pitchFamily="34" charset="0"/>
              </a:rPr>
              <a:t>O</a:t>
            </a:r>
            <a:r>
              <a:rPr lang="en-GB" sz="1600" b="0" baseline="-25000" dirty="0">
                <a:effectLst/>
                <a:latin typeface="Arial" panose="020B0604020202020204" pitchFamily="34" charset="0"/>
                <a:ea typeface="Arial" panose="020B0604020202020204" pitchFamily="34" charset="0"/>
              </a:rPr>
              <a:t>3</a:t>
            </a:r>
            <a:r>
              <a:rPr lang="en-GB" sz="1600" b="0" baseline="30000" dirty="0">
                <a:effectLst/>
                <a:latin typeface="Arial" panose="020B0604020202020204" pitchFamily="34" charset="0"/>
                <a:ea typeface="Arial" panose="020B0604020202020204" pitchFamily="34" charset="0"/>
              </a:rPr>
              <a:t>2-</a:t>
            </a:r>
            <a:r>
              <a:rPr lang="en-GB" sz="1600" b="0" dirty="0">
                <a:effectLst/>
                <a:latin typeface="Arial" panose="020B0604020202020204" pitchFamily="34" charset="0"/>
                <a:ea typeface="Arial" panose="020B0604020202020204" pitchFamily="34" charset="0"/>
              </a:rPr>
              <a:t> +  2H</a:t>
            </a:r>
            <a:r>
              <a:rPr lang="en-GB" sz="1600" b="0" baseline="30000" dirty="0">
                <a:effectLst/>
                <a:latin typeface="Arial" panose="020B0604020202020204" pitchFamily="34" charset="0"/>
                <a:ea typeface="Arial" panose="020B0604020202020204" pitchFamily="34" charset="0"/>
              </a:rPr>
              <a:t>+</a:t>
            </a:r>
            <a:r>
              <a:rPr lang="en-GB" sz="1600" b="0" dirty="0">
                <a:effectLst/>
                <a:latin typeface="Symbol" panose="05050102010706020507" pitchFamily="18" charset="2"/>
                <a:ea typeface="Arial" panose="020B0604020202020204" pitchFamily="34" charset="0"/>
              </a:rPr>
              <a:t>® </a:t>
            </a:r>
            <a:r>
              <a:rPr lang="en-GB" sz="1600" b="0" dirty="0">
                <a:effectLst/>
                <a:latin typeface="Arial" panose="020B0604020202020204" pitchFamily="34" charset="0"/>
                <a:ea typeface="Arial" panose="020B0604020202020204" pitchFamily="34" charset="0"/>
              </a:rPr>
              <a:t> S + SO</a:t>
            </a:r>
            <a:r>
              <a:rPr lang="en-GB" sz="1600" b="0" baseline="-25000" dirty="0">
                <a:effectLst/>
                <a:latin typeface="Arial" panose="020B0604020202020204" pitchFamily="34" charset="0"/>
                <a:ea typeface="Arial" panose="020B0604020202020204" pitchFamily="34" charset="0"/>
              </a:rPr>
              <a:t>2</a:t>
            </a:r>
            <a:r>
              <a:rPr lang="en-GB" sz="1600" b="0" baseline="30000" dirty="0">
                <a:effectLst/>
                <a:latin typeface="Arial" panose="020B0604020202020204" pitchFamily="34" charset="0"/>
                <a:ea typeface="Arial" panose="020B0604020202020204" pitchFamily="34" charset="0"/>
              </a:rPr>
              <a:t>   </a:t>
            </a:r>
            <a:r>
              <a:rPr lang="en-GB" sz="1600" b="0" dirty="0">
                <a:effectLst/>
                <a:latin typeface="Arial" panose="020B0604020202020204" pitchFamily="34" charset="0"/>
                <a:ea typeface="Arial" panose="020B0604020202020204" pitchFamily="34" charset="0"/>
              </a:rPr>
              <a:t>+  H</a:t>
            </a:r>
            <a:r>
              <a:rPr lang="en-GB" sz="1600" b="0" baseline="-25000" dirty="0">
                <a:effectLst/>
                <a:latin typeface="Arial" panose="020B0604020202020204" pitchFamily="34" charset="0"/>
                <a:ea typeface="Arial" panose="020B0604020202020204" pitchFamily="34" charset="0"/>
              </a:rPr>
              <a:t>2</a:t>
            </a:r>
            <a:r>
              <a:rPr lang="en-GB" sz="1600" b="0" dirty="0">
                <a:effectLst/>
                <a:latin typeface="Arial" panose="020B0604020202020204" pitchFamily="34" charset="0"/>
                <a:ea typeface="Arial" panose="020B0604020202020204" pitchFamily="34" charset="0"/>
              </a:rPr>
              <a:t>O</a:t>
            </a:r>
          </a:p>
        </p:txBody>
      </p:sp>
      <p:sp>
        <p:nvSpPr>
          <p:cNvPr id="5" name="Slide Number Placeholder 4">
            <a:extLst>
              <a:ext uri="{FF2B5EF4-FFF2-40B4-BE49-F238E27FC236}">
                <a16:creationId xmlns:a16="http://schemas.microsoft.com/office/drawing/2014/main" id="{BE821D07-7D23-796E-35F5-DD722899F6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79</a:t>
            </a:fld>
            <a:endParaRPr lang="en-GB"/>
          </a:p>
        </p:txBody>
      </p:sp>
      <p:sp>
        <p:nvSpPr>
          <p:cNvPr id="6" name="Google Shape;924;g2b44e4428ef_0_6">
            <a:extLst>
              <a:ext uri="{FF2B5EF4-FFF2-40B4-BE49-F238E27FC236}">
                <a16:creationId xmlns:a16="http://schemas.microsoft.com/office/drawing/2014/main" id="{20E0A539-773E-EB05-B4E8-34009775C127}"/>
              </a:ext>
            </a:extLst>
          </p:cNvPr>
          <p:cNvSpPr txBox="1">
            <a:spLocks noGrp="1"/>
          </p:cNvSpPr>
          <p:nvPr>
            <p:ph type="ftr" idx="11"/>
          </p:nvPr>
        </p:nvSpPr>
        <p:spPr>
          <a:xfrm>
            <a:off x="232950" y="4756650"/>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Tree>
    <p:extLst>
      <p:ext uri="{BB962C8B-B14F-4D97-AF65-F5344CB8AC3E}">
        <p14:creationId xmlns:p14="http://schemas.microsoft.com/office/powerpoint/2010/main" val="970111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6"/>
          <p:cNvSpPr txBox="1">
            <a:spLocks noGrp="1"/>
          </p:cNvSpPr>
          <p:nvPr>
            <p:ph type="title"/>
          </p:nvPr>
        </p:nvSpPr>
        <p:spPr>
          <a:xfrm>
            <a:off x="232950" y="249900"/>
            <a:ext cx="8437563" cy="699425"/>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dirty="0"/>
              <a:t>Risk assessment (RA)</a:t>
            </a:r>
            <a:endParaRPr sz="3400" dirty="0"/>
          </a:p>
        </p:txBody>
      </p:sp>
      <p:sp>
        <p:nvSpPr>
          <p:cNvPr id="596" name="Google Shape;596;p6"/>
          <p:cNvSpPr txBox="1">
            <a:spLocks noGrp="1"/>
          </p:cNvSpPr>
          <p:nvPr>
            <p:ph type="body" idx="3"/>
          </p:nvPr>
        </p:nvSpPr>
        <p:spPr>
          <a:xfrm>
            <a:off x="234000" y="949325"/>
            <a:ext cx="5605800" cy="17619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Clr>
                <a:schemeClr val="dk1"/>
              </a:buClr>
              <a:buSzPts val="1300"/>
              <a:buNone/>
            </a:pPr>
            <a:r>
              <a:rPr lang="en-GB" sz="1850" dirty="0"/>
              <a:t>The Health and Safety Executive (HSE) considers that any process must be accessed for risk</a:t>
            </a:r>
            <a:endParaRPr sz="1850" dirty="0"/>
          </a:p>
          <a:p>
            <a:pPr marL="0" lvl="0" indent="0" algn="l" rtl="0">
              <a:lnSpc>
                <a:spcPct val="123076"/>
              </a:lnSpc>
              <a:spcBef>
                <a:spcPts val="0"/>
              </a:spcBef>
              <a:spcAft>
                <a:spcPts val="0"/>
              </a:spcAft>
              <a:buClr>
                <a:schemeClr val="dk1"/>
              </a:buClr>
              <a:buSzPts val="1300"/>
              <a:buNone/>
            </a:pPr>
            <a:r>
              <a:rPr lang="en-GB" sz="1850" dirty="0"/>
              <a:t>assessing the risk </a:t>
            </a:r>
            <a:r>
              <a:rPr lang="en-GB" sz="1850" dirty="0">
                <a:latin typeface="Arial" panose="020B0604020202020204" pitchFamily="34" charset="0"/>
                <a:cs typeface="Arial" panose="020B0604020202020204" pitchFamily="34" charset="0"/>
              </a:rPr>
              <a:t>–</a:t>
            </a:r>
            <a:r>
              <a:rPr lang="en-GB" sz="1850" dirty="0"/>
              <a:t> Five steps</a:t>
            </a:r>
            <a:endParaRPr sz="1850" dirty="0"/>
          </a:p>
          <a:p>
            <a:pPr marL="457200" lvl="0" indent="-346075" algn="l" rtl="0">
              <a:lnSpc>
                <a:spcPct val="123076"/>
              </a:lnSpc>
              <a:spcBef>
                <a:spcPts val="260"/>
              </a:spcBef>
              <a:spcAft>
                <a:spcPts val="0"/>
              </a:spcAft>
              <a:buSzPts val="1850"/>
              <a:buAutoNum type="arabicPeriod"/>
            </a:pPr>
            <a:r>
              <a:rPr lang="en-GB" sz="1850" dirty="0"/>
              <a:t>Identify</a:t>
            </a:r>
            <a:r>
              <a:rPr lang="en-GB" sz="1850" b="0" dirty="0"/>
              <a:t> (what are the hazards?)</a:t>
            </a:r>
            <a:endParaRPr sz="1850" b="0" dirty="0"/>
          </a:p>
          <a:p>
            <a:pPr marL="457200" lvl="0" indent="-346075" algn="l" rtl="0">
              <a:lnSpc>
                <a:spcPct val="123076"/>
              </a:lnSpc>
              <a:spcBef>
                <a:spcPts val="0"/>
              </a:spcBef>
              <a:spcAft>
                <a:spcPts val="0"/>
              </a:spcAft>
              <a:buSzPts val="1850"/>
              <a:buAutoNum type="arabicPeriod"/>
            </a:pPr>
            <a:r>
              <a:rPr lang="en-GB" sz="1850" dirty="0"/>
              <a:t>Assess</a:t>
            </a:r>
            <a:r>
              <a:rPr lang="en-GB" sz="1850" b="0" dirty="0"/>
              <a:t> (who might be harmed?)</a:t>
            </a:r>
            <a:endParaRPr sz="1850" b="0" dirty="0"/>
          </a:p>
          <a:p>
            <a:pPr marL="457200" lvl="0" indent="-346075" algn="l" rtl="0">
              <a:lnSpc>
                <a:spcPct val="123076"/>
              </a:lnSpc>
              <a:spcBef>
                <a:spcPts val="0"/>
              </a:spcBef>
              <a:spcAft>
                <a:spcPts val="0"/>
              </a:spcAft>
              <a:buSzPts val="1850"/>
              <a:buAutoNum type="arabicPeriod"/>
            </a:pPr>
            <a:r>
              <a:rPr lang="en-GB" sz="1850" dirty="0"/>
              <a:t>Control</a:t>
            </a:r>
            <a:r>
              <a:rPr lang="en-GB" sz="1850" b="0" dirty="0"/>
              <a:t> (what action is needed?)</a:t>
            </a:r>
            <a:endParaRPr sz="1850" b="0" dirty="0"/>
          </a:p>
          <a:p>
            <a:pPr marL="914400" lvl="1" indent="-346075" algn="l" rtl="0">
              <a:lnSpc>
                <a:spcPct val="123076"/>
              </a:lnSpc>
              <a:spcBef>
                <a:spcPts val="0"/>
              </a:spcBef>
              <a:spcAft>
                <a:spcPts val="0"/>
              </a:spcAft>
              <a:buSzPts val="1850"/>
              <a:buAutoNum type="alphaLcPeriod"/>
            </a:pPr>
            <a:r>
              <a:rPr lang="en-GB" sz="1850" dirty="0"/>
              <a:t>Reduce exposure </a:t>
            </a:r>
            <a:endParaRPr dirty="0"/>
          </a:p>
          <a:p>
            <a:pPr marL="914400" lvl="1" indent="-346075" algn="l" rtl="0">
              <a:lnSpc>
                <a:spcPct val="123076"/>
              </a:lnSpc>
              <a:spcBef>
                <a:spcPts val="0"/>
              </a:spcBef>
              <a:spcAft>
                <a:spcPts val="0"/>
              </a:spcAft>
              <a:buSzPts val="1850"/>
              <a:buAutoNum type="alphaLcPeriod"/>
            </a:pPr>
            <a:r>
              <a:rPr lang="en-GB" sz="1850" dirty="0"/>
              <a:t>Remove risk (change method)</a:t>
            </a:r>
            <a:endParaRPr sz="1850" dirty="0"/>
          </a:p>
          <a:p>
            <a:pPr marL="457200" lvl="0" indent="-346075" algn="l" rtl="0">
              <a:lnSpc>
                <a:spcPct val="123076"/>
              </a:lnSpc>
              <a:spcBef>
                <a:spcPts val="0"/>
              </a:spcBef>
              <a:spcAft>
                <a:spcPts val="0"/>
              </a:spcAft>
              <a:buSzPts val="1850"/>
              <a:buAutoNum type="arabicPeriod"/>
            </a:pPr>
            <a:r>
              <a:rPr lang="en-GB" sz="1850" dirty="0"/>
              <a:t>Record </a:t>
            </a:r>
            <a:r>
              <a:rPr lang="en-GB" sz="1850" b="0" dirty="0"/>
              <a:t>(a risk assessment should be given with the process)</a:t>
            </a:r>
            <a:endParaRPr sz="1850" b="0" dirty="0"/>
          </a:p>
          <a:p>
            <a:pPr marL="457200" lvl="0" indent="-346075" algn="l" rtl="0">
              <a:lnSpc>
                <a:spcPct val="123076"/>
              </a:lnSpc>
              <a:spcBef>
                <a:spcPts val="0"/>
              </a:spcBef>
              <a:spcAft>
                <a:spcPts val="0"/>
              </a:spcAft>
              <a:buSzPts val="1850"/>
              <a:buAutoNum type="arabicPeriod"/>
            </a:pPr>
            <a:r>
              <a:rPr lang="en-GB" sz="1850" dirty="0"/>
              <a:t>Review </a:t>
            </a:r>
            <a:r>
              <a:rPr lang="en-GB" sz="1850" b="0" dirty="0"/>
              <a:t>(annually or if the process changes)</a:t>
            </a:r>
            <a:endParaRPr sz="1850" b="0" dirty="0"/>
          </a:p>
          <a:p>
            <a:pPr marL="0" lvl="0" indent="0" algn="l" rtl="0">
              <a:lnSpc>
                <a:spcPct val="118518"/>
              </a:lnSpc>
              <a:spcBef>
                <a:spcPts val="270"/>
              </a:spcBef>
              <a:spcAft>
                <a:spcPts val="0"/>
              </a:spcAft>
              <a:buClr>
                <a:schemeClr val="dk1"/>
              </a:buClr>
              <a:buSzPts val="1350"/>
              <a:buNone/>
            </a:pPr>
            <a:endParaRPr sz="1850" dirty="0"/>
          </a:p>
        </p:txBody>
      </p:sp>
      <p:sp>
        <p:nvSpPr>
          <p:cNvPr id="597" name="Google Shape;597;p6"/>
          <p:cNvSpPr txBox="1">
            <a:spLocks noGrp="1"/>
          </p:cNvSpPr>
          <p:nvPr>
            <p:ph type="ftr" idx="11"/>
          </p:nvPr>
        </p:nvSpPr>
        <p:spPr>
          <a:xfrm>
            <a:off x="234000" y="4767263"/>
            <a:ext cx="7686376" cy="273844"/>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598" name="Google Shape;598;p6"/>
          <p:cNvSpPr txBox="1">
            <a:spLocks noGrp="1"/>
          </p:cNvSpPr>
          <p:nvPr>
            <p:ph type="sldNum" idx="12"/>
          </p:nvPr>
        </p:nvSpPr>
        <p:spPr>
          <a:xfrm>
            <a:off x="7956376" y="4767263"/>
            <a:ext cx="909464" cy="273844"/>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GB"/>
              <a:t>8</a:t>
            </a:fld>
            <a:endParaRPr/>
          </a:p>
        </p:txBody>
      </p:sp>
      <p:pic>
        <p:nvPicPr>
          <p:cNvPr id="599" name="Google Shape;599;p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839799" y="370200"/>
            <a:ext cx="3207727" cy="1660700"/>
          </a:xfrm>
          <a:prstGeom prst="rect">
            <a:avLst/>
          </a:prstGeom>
          <a:noFill/>
          <a:ln>
            <a:noFill/>
          </a:ln>
        </p:spPr>
      </p:pic>
      <p:sp>
        <p:nvSpPr>
          <p:cNvPr id="600" name="Google Shape;600;p6"/>
          <p:cNvSpPr txBox="1"/>
          <p:nvPr/>
        </p:nvSpPr>
        <p:spPr>
          <a:xfrm>
            <a:off x="5726100" y="2244950"/>
            <a:ext cx="3321300" cy="2060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b="0" i="0" u="none" strike="noStrike" cap="none" dirty="0">
                <a:solidFill>
                  <a:schemeClr val="accent2"/>
                </a:solidFill>
                <a:latin typeface="Arial"/>
                <a:ea typeface="Arial"/>
                <a:cs typeface="Arial"/>
                <a:sym typeface="Arial"/>
              </a:rPr>
              <a:t>Risk can be controlled by</a:t>
            </a:r>
            <a:endParaRPr sz="2100" b="0" i="0" u="none" strike="noStrike" cap="none" dirty="0">
              <a:solidFill>
                <a:schemeClr val="accent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GB" sz="2100" dirty="0">
                <a:solidFill>
                  <a:schemeClr val="accent2"/>
                </a:solidFill>
              </a:rPr>
              <a:t>l</a:t>
            </a:r>
            <a:r>
              <a:rPr lang="en-GB" sz="2100" b="0" i="0" u="none" strike="noStrike" cap="none" dirty="0">
                <a:solidFill>
                  <a:schemeClr val="accent2"/>
                </a:solidFill>
                <a:latin typeface="Arial"/>
                <a:ea typeface="Arial"/>
                <a:cs typeface="Arial"/>
                <a:sym typeface="Arial"/>
              </a:rPr>
              <a:t>ower concentrations, different chemicals, smaller amounts, changing process, isolation (fume cupboard) or personal protective equipment (PPE)</a:t>
            </a:r>
            <a:endParaRPr sz="2100" b="0" i="0" u="none" strike="noStrike" cap="none" dirty="0">
              <a:solidFill>
                <a:schemeClr val="accent2"/>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CEAB-3740-643D-B7E5-8BB8D92C8865}"/>
              </a:ext>
            </a:extLst>
          </p:cNvPr>
          <p:cNvSpPr>
            <a:spLocks noGrp="1"/>
          </p:cNvSpPr>
          <p:nvPr>
            <p:ph type="title"/>
          </p:nvPr>
        </p:nvSpPr>
        <p:spPr/>
        <p:txBody>
          <a:bodyPr>
            <a:normAutofit/>
          </a:bodyPr>
          <a:lstStyle/>
          <a:p>
            <a:r>
              <a:rPr lang="en-US" sz="2700" dirty="0"/>
              <a:t>The </a:t>
            </a:r>
            <a:r>
              <a:rPr lang="en-US" sz="2700" dirty="0" err="1"/>
              <a:t>RedOx</a:t>
            </a:r>
            <a:r>
              <a:rPr lang="en-US" sz="2700" dirty="0"/>
              <a:t> titration</a:t>
            </a:r>
          </a:p>
        </p:txBody>
      </p:sp>
      <p:sp>
        <p:nvSpPr>
          <p:cNvPr id="3" name="Text Placeholder 2">
            <a:extLst>
              <a:ext uri="{FF2B5EF4-FFF2-40B4-BE49-F238E27FC236}">
                <a16:creationId xmlns:a16="http://schemas.microsoft.com/office/drawing/2014/main" id="{6C69CA48-F2D4-F552-EB6F-1B7ECB6B0798}"/>
              </a:ext>
            </a:extLst>
          </p:cNvPr>
          <p:cNvSpPr>
            <a:spLocks noGrp="1"/>
          </p:cNvSpPr>
          <p:nvPr>
            <p:ph type="body" idx="1"/>
          </p:nvPr>
        </p:nvSpPr>
        <p:spPr>
          <a:xfrm>
            <a:off x="252500" y="729600"/>
            <a:ext cx="8436513" cy="3907200"/>
          </a:xfrm>
        </p:spPr>
        <p:txBody>
          <a:bodyPr/>
          <a:lstStyle/>
          <a:p>
            <a:pPr marL="0">
              <a:lnSpc>
                <a:spcPct val="100000"/>
              </a:lnSpc>
            </a:pPr>
            <a:r>
              <a:rPr lang="en-US" sz="1600" b="0" dirty="0"/>
              <a:t>Collect the relevant PPE for completion of a titration.</a:t>
            </a:r>
          </a:p>
          <a:p>
            <a:pPr marL="0">
              <a:lnSpc>
                <a:spcPct val="100000"/>
              </a:lnSpc>
            </a:pPr>
            <a:endParaRPr lang="en-US" sz="1600" b="0" dirty="0"/>
          </a:p>
          <a:p>
            <a:pPr marL="0">
              <a:lnSpc>
                <a:spcPct val="100000"/>
              </a:lnSpc>
            </a:pPr>
            <a:r>
              <a:rPr lang="en-US" sz="1600" b="0" dirty="0"/>
              <a:t>Observe the </a:t>
            </a:r>
            <a:r>
              <a:rPr lang="en-US" sz="1600" b="0" dirty="0" err="1"/>
              <a:t>RedOx</a:t>
            </a:r>
            <a:r>
              <a:rPr lang="en-US" sz="1600" b="0" dirty="0"/>
              <a:t> titration. Make a note of the stages in the titration and equipment used in the titration.</a:t>
            </a:r>
          </a:p>
          <a:p>
            <a:pPr marL="0">
              <a:lnSpc>
                <a:spcPct val="100000"/>
              </a:lnSpc>
            </a:pPr>
            <a:endParaRPr lang="en-US" sz="1600" b="0" dirty="0"/>
          </a:p>
          <a:p>
            <a:pPr marL="0">
              <a:lnSpc>
                <a:spcPct val="100000"/>
              </a:lnSpc>
            </a:pPr>
            <a:r>
              <a:rPr lang="en-US" sz="1600" b="0" dirty="0"/>
              <a:t>In pairs:  </a:t>
            </a:r>
          </a:p>
          <a:p>
            <a:pPr marL="0">
              <a:lnSpc>
                <a:spcPct val="100000"/>
              </a:lnSpc>
            </a:pPr>
            <a:r>
              <a:rPr lang="en-US" sz="1600" b="0" dirty="0"/>
              <a:t>	- collect equipment and carry out the titration you have just watched</a:t>
            </a:r>
          </a:p>
          <a:p>
            <a:pPr marL="0">
              <a:lnSpc>
                <a:spcPct val="100000"/>
              </a:lnSpc>
            </a:pPr>
            <a:r>
              <a:rPr lang="en-US" sz="1600" b="0" dirty="0"/>
              <a:t>	- critically evaluate the technique of your laboratory partner</a:t>
            </a:r>
          </a:p>
          <a:p>
            <a:pPr marL="0">
              <a:lnSpc>
                <a:spcPct val="100000"/>
              </a:lnSpc>
            </a:pPr>
            <a:r>
              <a:rPr lang="en-US" sz="1600" b="0" dirty="0"/>
              <a:t>	- record your method and results in your lab book</a:t>
            </a:r>
          </a:p>
          <a:p>
            <a:pPr marL="0">
              <a:lnSpc>
                <a:spcPct val="100000"/>
              </a:lnSpc>
            </a:pPr>
            <a:r>
              <a:rPr lang="en-US" sz="1600" b="0" dirty="0"/>
              <a:t>	- review your laboratory partners lab book (do they have date, titles, methods (or 	reference to method and any changes, and results in tables with units?).</a:t>
            </a:r>
          </a:p>
          <a:p>
            <a:pPr marL="0">
              <a:lnSpc>
                <a:spcPct val="100000"/>
              </a:lnSpc>
            </a:pPr>
            <a:r>
              <a:rPr lang="en-US" sz="1600" b="0" dirty="0"/>
              <a:t>  </a:t>
            </a:r>
          </a:p>
          <a:p>
            <a:pPr marL="0">
              <a:lnSpc>
                <a:spcPct val="100000"/>
              </a:lnSpc>
            </a:pPr>
            <a:r>
              <a:rPr lang="en-US" sz="1600" b="0" dirty="0"/>
              <a:t>Using your </a:t>
            </a:r>
            <a:r>
              <a:rPr lang="en-US" sz="1600" b="0" dirty="0" err="1"/>
              <a:t>titre</a:t>
            </a:r>
            <a:r>
              <a:rPr lang="en-US" sz="1600" b="0" dirty="0"/>
              <a:t> volume, complete and calculate the concentration of the iodine solution.</a:t>
            </a:r>
          </a:p>
        </p:txBody>
      </p:sp>
      <p:sp>
        <p:nvSpPr>
          <p:cNvPr id="5" name="Slide Number Placeholder 4">
            <a:extLst>
              <a:ext uri="{FF2B5EF4-FFF2-40B4-BE49-F238E27FC236}">
                <a16:creationId xmlns:a16="http://schemas.microsoft.com/office/drawing/2014/main" id="{BE821D07-7D23-796E-35F5-DD722899F6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80</a:t>
            </a:fld>
            <a:endParaRPr lang="en-GB"/>
          </a:p>
        </p:txBody>
      </p:sp>
      <p:sp>
        <p:nvSpPr>
          <p:cNvPr id="6" name="Google Shape;924;g2b44e4428ef_0_6">
            <a:extLst>
              <a:ext uri="{FF2B5EF4-FFF2-40B4-BE49-F238E27FC236}">
                <a16:creationId xmlns:a16="http://schemas.microsoft.com/office/drawing/2014/main" id="{20E0A539-773E-EB05-B4E8-34009775C127}"/>
              </a:ext>
            </a:extLst>
          </p:cNvPr>
          <p:cNvSpPr txBox="1">
            <a:spLocks noGrp="1"/>
          </p:cNvSpPr>
          <p:nvPr>
            <p:ph type="ftr" idx="11"/>
          </p:nvPr>
        </p:nvSpPr>
        <p:spPr>
          <a:xfrm>
            <a:off x="232950" y="4756650"/>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Tree>
    <p:extLst>
      <p:ext uri="{BB962C8B-B14F-4D97-AF65-F5344CB8AC3E}">
        <p14:creationId xmlns:p14="http://schemas.microsoft.com/office/powerpoint/2010/main" val="38968215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1" name="Google Shape;641;p81"/>
          <p:cNvSpPr txBox="1">
            <a:spLocks noGrp="1"/>
          </p:cNvSpPr>
          <p:nvPr>
            <p:ph type="title"/>
          </p:nvPr>
        </p:nvSpPr>
        <p:spPr>
          <a:xfrm>
            <a:off x="277050" y="249899"/>
            <a:ext cx="8437500" cy="4517363"/>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dirty="0"/>
              <a:t>Write down </a:t>
            </a:r>
            <a:r>
              <a:rPr lang="en-GB" dirty="0"/>
              <a:t>any significant points from your lab book review</a:t>
            </a:r>
            <a:r>
              <a:rPr lang="en" dirty="0"/>
              <a:t>.</a:t>
            </a:r>
            <a:br>
              <a:rPr lang="en" dirty="0"/>
            </a:br>
            <a:br>
              <a:rPr lang="en" dirty="0"/>
            </a:br>
            <a:br>
              <a:rPr lang="en" dirty="0"/>
            </a:br>
            <a:r>
              <a:rPr lang="en" b="0" dirty="0"/>
              <a:t>Order: Can work be found easily?</a:t>
            </a:r>
            <a:br>
              <a:rPr lang="en" b="0" dirty="0"/>
            </a:br>
            <a:br>
              <a:rPr lang="en" b="0" dirty="0"/>
            </a:br>
            <a:r>
              <a:rPr lang="en" b="0" dirty="0"/>
              <a:t>Detail: Could the work be repeated?</a:t>
            </a:r>
            <a:br>
              <a:rPr lang="en" b="0" dirty="0"/>
            </a:br>
            <a:br>
              <a:rPr lang="en" b="0" dirty="0"/>
            </a:br>
            <a:r>
              <a:rPr lang="en" b="0" dirty="0"/>
              <a:t>Data: Is this recorded logically and is it easy to understand?</a:t>
            </a:r>
            <a:br>
              <a:rPr lang="en" b="0" dirty="0"/>
            </a:br>
            <a:br>
              <a:rPr lang="en" b="0" dirty="0"/>
            </a:br>
            <a:r>
              <a:rPr lang="en" b="0" dirty="0"/>
              <a:t>Conclusions: Are calculations, observations and conclusions included?</a:t>
            </a:r>
            <a:endParaRPr b="0" dirty="0"/>
          </a:p>
        </p:txBody>
      </p:sp>
      <p:sp>
        <p:nvSpPr>
          <p:cNvPr id="2" name="Footer Placeholder 1">
            <a:extLst>
              <a:ext uri="{FF2B5EF4-FFF2-40B4-BE49-F238E27FC236}">
                <a16:creationId xmlns:a16="http://schemas.microsoft.com/office/drawing/2014/main" id="{D27BC395-812D-A542-4B93-EB16DFB51BCF}"/>
              </a:ext>
            </a:extLst>
          </p:cNvPr>
          <p:cNvSpPr>
            <a:spLocks noGrp="1"/>
          </p:cNvSpPr>
          <p:nvPr>
            <p:ph type="ftr" idx="11"/>
          </p:nvPr>
        </p:nvSpPr>
        <p:spPr/>
        <p:txBody>
          <a:bodyPr/>
          <a:lstStyle/>
          <a:p>
            <a:r>
              <a:rPr lang="en-GB"/>
              <a:t>Education and Training Foundation</a:t>
            </a:r>
          </a:p>
        </p:txBody>
      </p:sp>
      <p:sp>
        <p:nvSpPr>
          <p:cNvPr id="640" name="Google Shape;640;p81"/>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
              <a:t>81</a:t>
            </a:fld>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4"/>
          <p:cNvSpPr txBox="1">
            <a:spLocks noGrp="1"/>
          </p:cNvSpPr>
          <p:nvPr>
            <p:ph type="ctrTitle"/>
          </p:nvPr>
        </p:nvSpPr>
        <p:spPr>
          <a:xfrm>
            <a:off x="2447280" y="1455480"/>
            <a:ext cx="6408600" cy="160230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9000"/>
              <a:buFont typeface="Arial"/>
              <a:buNone/>
            </a:pPr>
            <a:r>
              <a:rPr lang="en-GB" sz="4100" dirty="0"/>
              <a:t>10</a:t>
            </a:r>
            <a:endParaRPr sz="4100" dirty="0"/>
          </a:p>
          <a:p>
            <a:r>
              <a:rPr lang="en" sz="4100" dirty="0"/>
              <a:t>Iron content</a:t>
            </a:r>
            <a:endParaRPr sz="4100" dirty="0"/>
          </a:p>
        </p:txBody>
      </p:sp>
      <p:sp>
        <p:nvSpPr>
          <p:cNvPr id="557" name="Google Shape;557;p74"/>
          <p:cNvSpPr txBox="1">
            <a:spLocks noGrp="1"/>
          </p:cNvSpPr>
          <p:nvPr>
            <p:ph type="subTitle" idx="1"/>
          </p:nvPr>
        </p:nvSpPr>
        <p:spPr>
          <a:xfrm>
            <a:off x="2343145" y="3213900"/>
            <a:ext cx="6410100" cy="1602300"/>
          </a:xfrm>
          <a:prstGeom prst="rect">
            <a:avLst/>
          </a:prstGeom>
          <a:solidFill>
            <a:schemeClr val="dk1"/>
          </a:solidFill>
          <a:ln>
            <a:noFill/>
          </a:ln>
        </p:spPr>
        <p:txBody>
          <a:bodyPr spcFirstLastPara="1" wrap="square" lIns="144000" tIns="108000" rIns="0" bIns="0" anchor="ctr" anchorCtr="0">
            <a:noAutofit/>
          </a:bodyPr>
          <a:lstStyle/>
          <a:p>
            <a:pPr marL="0" lvl="0" indent="0">
              <a:buSzPts val="1000"/>
            </a:pPr>
            <a:r>
              <a:rPr lang="en-GB" sz="2800" dirty="0">
                <a:effectLst/>
                <a:latin typeface="Arial" panose="020B0604020202020204" pitchFamily="34" charset="0"/>
                <a:ea typeface="Times New Roman" panose="02020603050405020304" pitchFamily="18" charset="0"/>
              </a:rPr>
              <a:t>Use a standard solution of potassium permanganate to determine a tablet’s iron content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6C025-1479-976F-14D3-87E0A6DB38BF}"/>
              </a:ext>
            </a:extLst>
          </p:cNvPr>
          <p:cNvSpPr>
            <a:spLocks noGrp="1"/>
          </p:cNvSpPr>
          <p:nvPr>
            <p:ph type="title"/>
          </p:nvPr>
        </p:nvSpPr>
        <p:spPr/>
        <p:txBody>
          <a:bodyPr>
            <a:normAutofit fontScale="90000"/>
          </a:bodyPr>
          <a:lstStyle/>
          <a:p>
            <a:r>
              <a:rPr lang="en-US" sz="2700" dirty="0"/>
              <a:t>Our scenario </a:t>
            </a:r>
            <a:br>
              <a:rPr lang="en-US" sz="2400" dirty="0">
                <a:solidFill>
                  <a:srgbClr val="FF0000"/>
                </a:solidFill>
              </a:rPr>
            </a:br>
            <a:br>
              <a:rPr lang="en-US" dirty="0"/>
            </a:br>
            <a:endParaRPr lang="en-US" dirty="0"/>
          </a:p>
        </p:txBody>
      </p:sp>
      <p:sp>
        <p:nvSpPr>
          <p:cNvPr id="4" name="Text Placeholder 3">
            <a:extLst>
              <a:ext uri="{FF2B5EF4-FFF2-40B4-BE49-F238E27FC236}">
                <a16:creationId xmlns:a16="http://schemas.microsoft.com/office/drawing/2014/main" id="{3662A300-C3A7-FEAC-1046-777589DEB0FA}"/>
              </a:ext>
            </a:extLst>
          </p:cNvPr>
          <p:cNvSpPr>
            <a:spLocks noGrp="1"/>
          </p:cNvSpPr>
          <p:nvPr>
            <p:ph type="body" idx="1"/>
          </p:nvPr>
        </p:nvSpPr>
        <p:spPr>
          <a:xfrm>
            <a:off x="263176" y="770805"/>
            <a:ext cx="8148000" cy="2437143"/>
          </a:xfrm>
        </p:spPr>
        <p:txBody>
          <a:bodyPr/>
          <a:lstStyle/>
          <a:p>
            <a:pPr>
              <a:spcAft>
                <a:spcPts val="800"/>
              </a:spcAft>
            </a:pPr>
            <a:r>
              <a:rPr lang="en-GB" sz="2000" dirty="0">
                <a:effectLst/>
                <a:latin typeface="Arial" panose="020B0604020202020204" pitchFamily="34" charset="0"/>
                <a:ea typeface="Times New Roman" panose="02020603050405020304" pitchFamily="18" charset="0"/>
              </a:rPr>
              <a:t>	WFCG is a consumer healthcare company which supplies health supplements. One of its most popular brands is iron tablets. WFCG staff carry out quantitative analysis (assay) of each batch of their product before it is dispatched from the factory. There is a quality control laboratory whose role is to determine the content of active ingredients in the finished product. They also carry out testing of the raw ingredients to ensure the accuracy of the process.</a:t>
            </a:r>
            <a:endParaRPr lang="en-GB" sz="2000" dirty="0">
              <a:effectLst/>
              <a:latin typeface="Arial" panose="020B0604020202020204" pitchFamily="34" charset="0"/>
              <a:ea typeface="Arial" panose="020B0604020202020204" pitchFamily="34" charset="0"/>
            </a:endParaRPr>
          </a:p>
          <a:p>
            <a:pPr>
              <a:spcAft>
                <a:spcPts val="800"/>
              </a:spcAft>
            </a:pPr>
            <a:endParaRPr lang="en-GB" sz="2000" dirty="0">
              <a:effectLst/>
              <a:latin typeface="Arial" panose="020B0604020202020204" pitchFamily="34" charset="0"/>
              <a:ea typeface="Times New Roman" panose="02020603050405020304" pitchFamily="18" charset="0"/>
            </a:endParaRPr>
          </a:p>
          <a:p>
            <a:pPr marL="0" indent="0">
              <a:spcAft>
                <a:spcPts val="800"/>
              </a:spcAft>
            </a:pPr>
            <a:r>
              <a:rPr lang="en-GB" sz="2000" dirty="0">
                <a:effectLst/>
                <a:latin typeface="Arial" panose="020B0604020202020204" pitchFamily="34" charset="0"/>
                <a:ea typeface="Times New Roman" panose="02020603050405020304" pitchFamily="18" charset="0"/>
              </a:rPr>
              <a:t>As an analytical technician, you will </a:t>
            </a:r>
            <a:r>
              <a:rPr lang="en-GB" sz="2000" dirty="0">
                <a:latin typeface="Arial" panose="020B0604020202020204" pitchFamily="34" charset="0"/>
                <a:ea typeface="Times New Roman" panose="02020603050405020304" pitchFamily="18" charset="0"/>
              </a:rPr>
              <a:t>carry out quantitative analysis (assay) of iron in iron sulphate tablets using a standard </a:t>
            </a:r>
            <a:r>
              <a:rPr lang="en-GB" sz="2000" dirty="0">
                <a:effectLst/>
                <a:latin typeface="Arial" panose="020B0604020202020204" pitchFamily="34" charset="0"/>
                <a:ea typeface="Times New Roman" panose="02020603050405020304" pitchFamily="18" charset="0"/>
              </a:rPr>
              <a:t>process to determine the iron content of each tablet.</a:t>
            </a:r>
            <a:endParaRPr lang="en-US" sz="2000" dirty="0">
              <a:solidFill>
                <a:srgbClr val="FF0000"/>
              </a:solidFill>
            </a:endParaRPr>
          </a:p>
          <a:p>
            <a:endParaRPr lang="en-US" sz="1800" dirty="0"/>
          </a:p>
          <a:p>
            <a:endParaRPr lang="en-US" sz="1800" dirty="0">
              <a:solidFill>
                <a:srgbClr val="FF0000"/>
              </a:solidFill>
            </a:endParaRPr>
          </a:p>
          <a:p>
            <a:endParaRPr lang="en-US" sz="1800" dirty="0"/>
          </a:p>
          <a:p>
            <a:endParaRPr lang="en-US" sz="1800" dirty="0"/>
          </a:p>
        </p:txBody>
      </p:sp>
      <p:sp>
        <p:nvSpPr>
          <p:cNvPr id="5" name="Google Shape;869;g2b4342054ca_0_1181">
            <a:extLst>
              <a:ext uri="{FF2B5EF4-FFF2-40B4-BE49-F238E27FC236}">
                <a16:creationId xmlns:a16="http://schemas.microsoft.com/office/drawing/2014/main" id="{C099C25C-8B75-9F4D-1801-FAD6B4196110}"/>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2" name="Slide Number Placeholder 1">
            <a:extLst>
              <a:ext uri="{FF2B5EF4-FFF2-40B4-BE49-F238E27FC236}">
                <a16:creationId xmlns:a16="http://schemas.microsoft.com/office/drawing/2014/main" id="{C7221E5A-07FA-D085-9DBD-871BA8FD72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83</a:t>
            </a:fld>
            <a:endParaRPr lang="en-GB"/>
          </a:p>
        </p:txBody>
      </p:sp>
    </p:spTree>
    <p:extLst>
      <p:ext uri="{BB962C8B-B14F-4D97-AF65-F5344CB8AC3E}">
        <p14:creationId xmlns:p14="http://schemas.microsoft.com/office/powerpoint/2010/main" val="35392109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6C025-1479-976F-14D3-87E0A6DB38BF}"/>
              </a:ext>
            </a:extLst>
          </p:cNvPr>
          <p:cNvSpPr>
            <a:spLocks noGrp="1"/>
          </p:cNvSpPr>
          <p:nvPr>
            <p:ph type="title"/>
          </p:nvPr>
        </p:nvSpPr>
        <p:spPr/>
        <p:txBody>
          <a:bodyPr/>
          <a:lstStyle/>
          <a:p>
            <a:r>
              <a:rPr lang="en-US" sz="2400" dirty="0"/>
              <a:t>Starter</a:t>
            </a:r>
            <a:br>
              <a:rPr lang="en-US" dirty="0"/>
            </a:br>
            <a:endParaRPr lang="en-US" dirty="0"/>
          </a:p>
        </p:txBody>
      </p:sp>
      <p:sp>
        <p:nvSpPr>
          <p:cNvPr id="4" name="Text Placeholder 3">
            <a:extLst>
              <a:ext uri="{FF2B5EF4-FFF2-40B4-BE49-F238E27FC236}">
                <a16:creationId xmlns:a16="http://schemas.microsoft.com/office/drawing/2014/main" id="{3662A300-C3A7-FEAC-1046-777589DEB0FA}"/>
              </a:ext>
            </a:extLst>
          </p:cNvPr>
          <p:cNvSpPr>
            <a:spLocks noGrp="1"/>
          </p:cNvSpPr>
          <p:nvPr>
            <p:ph type="body" idx="1"/>
          </p:nvPr>
        </p:nvSpPr>
        <p:spPr>
          <a:xfrm>
            <a:off x="234000" y="599355"/>
            <a:ext cx="7941812" cy="4121446"/>
          </a:xfrm>
        </p:spPr>
        <p:txBody>
          <a:bodyPr/>
          <a:lstStyle/>
          <a:p>
            <a:pPr marL="0" indent="0"/>
            <a:r>
              <a:rPr lang="en-US" sz="2000" dirty="0"/>
              <a:t>Individually, </a:t>
            </a:r>
            <a:r>
              <a:rPr lang="en-GB" sz="2000" dirty="0"/>
              <a:t>identify the oxidation states and write balanced ionic equations for each of these reactions: </a:t>
            </a:r>
          </a:p>
          <a:p>
            <a:endParaRPr lang="en-US" sz="2000" dirty="0"/>
          </a:p>
          <a:p>
            <a:r>
              <a:rPr lang="en-US" sz="2000" dirty="0"/>
              <a:t>1.		Mg</a:t>
            </a:r>
            <a:r>
              <a:rPr lang="en-US" sz="2000" baseline="-25000" dirty="0"/>
              <a:t>(s)</a:t>
            </a:r>
            <a:r>
              <a:rPr lang="en-US" sz="2000" dirty="0"/>
              <a:t>   +   Pb(NO</a:t>
            </a:r>
            <a:r>
              <a:rPr lang="en-US" sz="2000" baseline="-25000" dirty="0"/>
              <a:t>3</a:t>
            </a:r>
            <a:r>
              <a:rPr lang="en-US" sz="2000" dirty="0"/>
              <a:t>)</a:t>
            </a:r>
            <a:r>
              <a:rPr lang="en-US" sz="2000" baseline="-25000" dirty="0"/>
              <a:t>2(</a:t>
            </a:r>
            <a:r>
              <a:rPr lang="en-US" sz="2000" baseline="-25000" dirty="0" err="1"/>
              <a:t>aq</a:t>
            </a:r>
            <a:r>
              <a:rPr lang="en-US" sz="2000" baseline="-25000" dirty="0"/>
              <a:t>)   </a:t>
            </a:r>
            <a:r>
              <a:rPr lang="en-US" sz="2000" dirty="0"/>
              <a:t>→   Mg(NO</a:t>
            </a:r>
            <a:r>
              <a:rPr lang="en-US" sz="2000" baseline="-25000" dirty="0"/>
              <a:t>3</a:t>
            </a:r>
            <a:r>
              <a:rPr lang="en-US" sz="2000" dirty="0"/>
              <a:t>)</a:t>
            </a:r>
            <a:r>
              <a:rPr lang="en-US" sz="2000" baseline="-25000" dirty="0"/>
              <a:t>2(</a:t>
            </a:r>
            <a:r>
              <a:rPr lang="en-US" sz="2000" baseline="-25000" dirty="0" err="1"/>
              <a:t>aq</a:t>
            </a:r>
            <a:r>
              <a:rPr lang="en-US" sz="2000" baseline="-25000" dirty="0"/>
              <a:t>)   </a:t>
            </a:r>
            <a:r>
              <a:rPr lang="en-US" sz="2000" dirty="0"/>
              <a:t>+   Pb</a:t>
            </a:r>
            <a:r>
              <a:rPr lang="en-US" sz="2000" baseline="-25000" dirty="0"/>
              <a:t>(s)  </a:t>
            </a:r>
          </a:p>
          <a:p>
            <a:r>
              <a:rPr lang="en-US" sz="2000" dirty="0"/>
              <a:t>	 	</a:t>
            </a:r>
            <a:r>
              <a:rPr lang="en-US" sz="2000" dirty="0">
                <a:solidFill>
                  <a:srgbClr val="FF0000"/>
                </a:solidFill>
              </a:rPr>
              <a:t>Mg</a:t>
            </a:r>
            <a:r>
              <a:rPr lang="en-US" sz="2000" baseline="-25000" dirty="0">
                <a:solidFill>
                  <a:srgbClr val="FF0000"/>
                </a:solidFill>
              </a:rPr>
              <a:t>(s)</a:t>
            </a:r>
            <a:r>
              <a:rPr lang="en-US" sz="2000" dirty="0">
                <a:solidFill>
                  <a:srgbClr val="FF0000"/>
                </a:solidFill>
              </a:rPr>
              <a:t>   +   Pb</a:t>
            </a:r>
            <a:r>
              <a:rPr lang="en-US" sz="2000" baseline="30000" dirty="0">
                <a:solidFill>
                  <a:srgbClr val="FF0000"/>
                </a:solidFill>
              </a:rPr>
              <a:t>2+ </a:t>
            </a:r>
            <a:r>
              <a:rPr lang="en-US" sz="2000" baseline="-25000" dirty="0">
                <a:solidFill>
                  <a:srgbClr val="FF0000"/>
                </a:solidFill>
              </a:rPr>
              <a:t>(</a:t>
            </a:r>
            <a:r>
              <a:rPr lang="en-US" sz="2000" baseline="-25000" dirty="0" err="1">
                <a:solidFill>
                  <a:srgbClr val="FF0000"/>
                </a:solidFill>
              </a:rPr>
              <a:t>aq</a:t>
            </a:r>
            <a:r>
              <a:rPr lang="en-US" sz="2000" baseline="-25000" dirty="0">
                <a:solidFill>
                  <a:srgbClr val="FF0000"/>
                </a:solidFill>
              </a:rPr>
              <a:t>)   </a:t>
            </a:r>
            <a:r>
              <a:rPr lang="en-US" sz="2000" dirty="0">
                <a:solidFill>
                  <a:srgbClr val="FF0000"/>
                </a:solidFill>
              </a:rPr>
              <a:t>→   Mg</a:t>
            </a:r>
            <a:r>
              <a:rPr lang="en-US" sz="2000" baseline="30000" dirty="0">
                <a:solidFill>
                  <a:srgbClr val="FF0000"/>
                </a:solidFill>
              </a:rPr>
              <a:t>2+</a:t>
            </a:r>
            <a:r>
              <a:rPr lang="en-US" sz="2000" baseline="-25000" dirty="0">
                <a:solidFill>
                  <a:srgbClr val="FF0000"/>
                </a:solidFill>
              </a:rPr>
              <a:t>(</a:t>
            </a:r>
            <a:r>
              <a:rPr lang="en-US" sz="2000" baseline="-25000" dirty="0" err="1">
                <a:solidFill>
                  <a:srgbClr val="FF0000"/>
                </a:solidFill>
              </a:rPr>
              <a:t>aq</a:t>
            </a:r>
            <a:r>
              <a:rPr lang="en-US" sz="2000" baseline="-25000" dirty="0">
                <a:solidFill>
                  <a:srgbClr val="FF0000"/>
                </a:solidFill>
              </a:rPr>
              <a:t>)   </a:t>
            </a:r>
            <a:r>
              <a:rPr lang="en-US" sz="2000" dirty="0">
                <a:solidFill>
                  <a:srgbClr val="FF0000"/>
                </a:solidFill>
              </a:rPr>
              <a:t>+   Pb</a:t>
            </a:r>
            <a:r>
              <a:rPr lang="en-US" sz="2000" baseline="-25000" dirty="0">
                <a:solidFill>
                  <a:srgbClr val="FF0000"/>
                </a:solidFill>
              </a:rPr>
              <a:t>(s) </a:t>
            </a:r>
            <a:endParaRPr lang="en-US" sz="2000" dirty="0">
              <a:solidFill>
                <a:srgbClr val="FF0000"/>
              </a:solidFill>
            </a:endParaRPr>
          </a:p>
          <a:p>
            <a:endParaRPr lang="en-US" sz="2000" dirty="0"/>
          </a:p>
          <a:p>
            <a:r>
              <a:rPr lang="en-US" sz="2000" dirty="0"/>
              <a:t>2.		2HCl</a:t>
            </a:r>
            <a:r>
              <a:rPr lang="en-US" sz="2000" baseline="-25000" dirty="0"/>
              <a:t>(</a:t>
            </a:r>
            <a:r>
              <a:rPr lang="en-US" sz="2000" baseline="-25000" dirty="0" err="1"/>
              <a:t>aq</a:t>
            </a:r>
            <a:r>
              <a:rPr lang="en-US" sz="2000" baseline="-25000" dirty="0"/>
              <a:t>)</a:t>
            </a:r>
            <a:r>
              <a:rPr lang="en-US" sz="2000" dirty="0"/>
              <a:t>  +  Mg</a:t>
            </a:r>
            <a:r>
              <a:rPr lang="en-US" sz="2000" baseline="-25000" dirty="0"/>
              <a:t>(s)</a:t>
            </a:r>
            <a:r>
              <a:rPr lang="en-US" sz="2000" dirty="0"/>
              <a:t>  →   MgCl</a:t>
            </a:r>
            <a:r>
              <a:rPr lang="en-US" sz="2000" baseline="-25000" dirty="0"/>
              <a:t>2(</a:t>
            </a:r>
            <a:r>
              <a:rPr lang="en-US" sz="2000" baseline="-25000" dirty="0" err="1"/>
              <a:t>aq</a:t>
            </a:r>
            <a:r>
              <a:rPr lang="en-US" sz="2000" baseline="-25000" dirty="0"/>
              <a:t>)  </a:t>
            </a:r>
            <a:r>
              <a:rPr lang="en-US" sz="2000" dirty="0"/>
              <a:t>+  H</a:t>
            </a:r>
            <a:r>
              <a:rPr lang="en-US" sz="2000" baseline="-25000" dirty="0"/>
              <a:t>2</a:t>
            </a:r>
            <a:r>
              <a:rPr lang="en-US" sz="2000" dirty="0"/>
              <a:t> </a:t>
            </a:r>
            <a:r>
              <a:rPr lang="en-US" sz="2000" baseline="-25000" dirty="0"/>
              <a:t>(s)</a:t>
            </a:r>
            <a:r>
              <a:rPr lang="en-US" sz="2000" dirty="0"/>
              <a:t>	  </a:t>
            </a:r>
          </a:p>
          <a:p>
            <a:r>
              <a:rPr lang="en-US" sz="2000" dirty="0"/>
              <a:t>		</a:t>
            </a:r>
            <a:r>
              <a:rPr lang="en-US" sz="2000" dirty="0">
                <a:solidFill>
                  <a:srgbClr val="FF0000"/>
                </a:solidFill>
              </a:rPr>
              <a:t> 2H</a:t>
            </a:r>
            <a:r>
              <a:rPr lang="en-US" sz="2000" baseline="30000" dirty="0">
                <a:solidFill>
                  <a:srgbClr val="FF0000"/>
                </a:solidFill>
              </a:rPr>
              <a:t>+</a:t>
            </a:r>
            <a:r>
              <a:rPr lang="en-US" sz="2000" dirty="0">
                <a:solidFill>
                  <a:srgbClr val="FF0000"/>
                </a:solidFill>
              </a:rPr>
              <a:t> </a:t>
            </a:r>
            <a:r>
              <a:rPr lang="en-US" sz="2000" baseline="-25000" dirty="0">
                <a:solidFill>
                  <a:srgbClr val="FF0000"/>
                </a:solidFill>
              </a:rPr>
              <a:t>(</a:t>
            </a:r>
            <a:r>
              <a:rPr lang="en-US" sz="2000" baseline="-25000" dirty="0" err="1">
                <a:solidFill>
                  <a:srgbClr val="FF0000"/>
                </a:solidFill>
              </a:rPr>
              <a:t>aq</a:t>
            </a:r>
            <a:r>
              <a:rPr lang="en-US" sz="2000" baseline="-25000" dirty="0">
                <a:solidFill>
                  <a:srgbClr val="FF0000"/>
                </a:solidFill>
              </a:rPr>
              <a:t>)</a:t>
            </a:r>
            <a:r>
              <a:rPr lang="en-US" sz="2000" dirty="0">
                <a:solidFill>
                  <a:srgbClr val="FF0000"/>
                </a:solidFill>
              </a:rPr>
              <a:t>  +  Mg</a:t>
            </a:r>
            <a:r>
              <a:rPr lang="en-US" sz="2000" baseline="-25000" dirty="0">
                <a:solidFill>
                  <a:srgbClr val="FF0000"/>
                </a:solidFill>
              </a:rPr>
              <a:t>(s)</a:t>
            </a:r>
            <a:r>
              <a:rPr lang="en-US" sz="2000" dirty="0">
                <a:solidFill>
                  <a:srgbClr val="FF0000"/>
                </a:solidFill>
              </a:rPr>
              <a:t>  →   Mg</a:t>
            </a:r>
            <a:r>
              <a:rPr lang="en-US" sz="2000" baseline="30000" dirty="0">
                <a:solidFill>
                  <a:srgbClr val="FF0000"/>
                </a:solidFill>
              </a:rPr>
              <a:t>2+ </a:t>
            </a:r>
            <a:r>
              <a:rPr lang="en-US" sz="2000" baseline="-25000" dirty="0">
                <a:solidFill>
                  <a:srgbClr val="FF0000"/>
                </a:solidFill>
              </a:rPr>
              <a:t>(</a:t>
            </a:r>
            <a:r>
              <a:rPr lang="en-US" sz="2000" baseline="-25000" dirty="0" err="1">
                <a:solidFill>
                  <a:srgbClr val="FF0000"/>
                </a:solidFill>
              </a:rPr>
              <a:t>aq</a:t>
            </a:r>
            <a:r>
              <a:rPr lang="en-US" sz="2000" baseline="-25000" dirty="0">
                <a:solidFill>
                  <a:srgbClr val="FF0000"/>
                </a:solidFill>
              </a:rPr>
              <a:t>)  </a:t>
            </a:r>
            <a:r>
              <a:rPr lang="en-US" sz="2000" dirty="0">
                <a:solidFill>
                  <a:srgbClr val="FF0000"/>
                </a:solidFill>
              </a:rPr>
              <a:t>+  H</a:t>
            </a:r>
            <a:r>
              <a:rPr lang="en-US" sz="2000" baseline="-25000" dirty="0">
                <a:solidFill>
                  <a:srgbClr val="FF0000"/>
                </a:solidFill>
              </a:rPr>
              <a:t>2</a:t>
            </a:r>
            <a:r>
              <a:rPr lang="en-US" sz="2000" dirty="0">
                <a:solidFill>
                  <a:srgbClr val="FF0000"/>
                </a:solidFill>
              </a:rPr>
              <a:t> </a:t>
            </a:r>
            <a:r>
              <a:rPr lang="en-US" sz="2000" baseline="-25000" dirty="0">
                <a:solidFill>
                  <a:srgbClr val="FF0000"/>
                </a:solidFill>
              </a:rPr>
              <a:t>(s)</a:t>
            </a:r>
            <a:endParaRPr lang="en-US" sz="2000" dirty="0">
              <a:solidFill>
                <a:srgbClr val="FF0000"/>
              </a:solidFill>
            </a:endParaRPr>
          </a:p>
          <a:p>
            <a:endParaRPr lang="en-US" sz="2000" dirty="0"/>
          </a:p>
          <a:p>
            <a:r>
              <a:rPr lang="en-US" sz="2000" dirty="0"/>
              <a:t>3.		3CuO</a:t>
            </a:r>
            <a:r>
              <a:rPr lang="en-US" sz="2000" baseline="-25000" dirty="0"/>
              <a:t>(s)</a:t>
            </a:r>
            <a:r>
              <a:rPr lang="en-US" sz="2000" dirty="0"/>
              <a:t>  +  2NH</a:t>
            </a:r>
            <a:r>
              <a:rPr lang="en-US" sz="2000" baseline="-25000" dirty="0"/>
              <a:t>3(g)  </a:t>
            </a:r>
            <a:r>
              <a:rPr lang="en-US" sz="2000" dirty="0"/>
              <a:t>→   3Cu</a:t>
            </a:r>
            <a:r>
              <a:rPr lang="en-US" sz="2000" baseline="-25000" dirty="0"/>
              <a:t>(s)  </a:t>
            </a:r>
            <a:r>
              <a:rPr lang="en-US" sz="2000" dirty="0"/>
              <a:t>+  3H</a:t>
            </a:r>
            <a:r>
              <a:rPr lang="en-US" sz="2000" baseline="-25000" dirty="0"/>
              <a:t>2</a:t>
            </a:r>
            <a:r>
              <a:rPr lang="en-US" sz="2000" dirty="0"/>
              <a:t>O</a:t>
            </a:r>
            <a:r>
              <a:rPr lang="en-US" sz="2000" baseline="-25000" dirty="0"/>
              <a:t>(g)  </a:t>
            </a:r>
            <a:r>
              <a:rPr lang="en-US" sz="2000" dirty="0"/>
              <a:t>+  N</a:t>
            </a:r>
            <a:r>
              <a:rPr lang="en-US" sz="2000" baseline="-25000" dirty="0"/>
              <a:t>2(g) </a:t>
            </a:r>
          </a:p>
          <a:p>
            <a:r>
              <a:rPr lang="en-US" sz="2000" dirty="0">
                <a:solidFill>
                  <a:srgbClr val="FF0000"/>
                </a:solidFill>
              </a:rPr>
              <a:t>		</a:t>
            </a:r>
            <a:r>
              <a:rPr lang="en-US" sz="2000" dirty="0"/>
              <a:t> </a:t>
            </a:r>
            <a:r>
              <a:rPr lang="en-US" sz="2000" dirty="0">
                <a:solidFill>
                  <a:srgbClr val="FF0000"/>
                </a:solidFill>
              </a:rPr>
              <a:t>3CuO</a:t>
            </a:r>
            <a:r>
              <a:rPr lang="en-US" sz="2000" baseline="-25000" dirty="0">
                <a:solidFill>
                  <a:srgbClr val="FF0000"/>
                </a:solidFill>
              </a:rPr>
              <a:t>(s)</a:t>
            </a:r>
            <a:r>
              <a:rPr lang="en-US" sz="2000" dirty="0">
                <a:solidFill>
                  <a:srgbClr val="FF0000"/>
                </a:solidFill>
              </a:rPr>
              <a:t>  +  2NH</a:t>
            </a:r>
            <a:r>
              <a:rPr lang="en-US" sz="2000" baseline="-25000" dirty="0">
                <a:solidFill>
                  <a:srgbClr val="FF0000"/>
                </a:solidFill>
              </a:rPr>
              <a:t>3(g)  </a:t>
            </a:r>
            <a:r>
              <a:rPr lang="en-US" sz="2000" dirty="0">
                <a:solidFill>
                  <a:srgbClr val="FF0000"/>
                </a:solidFill>
              </a:rPr>
              <a:t>→   3Cu</a:t>
            </a:r>
            <a:r>
              <a:rPr lang="en-US" sz="2000" baseline="-25000" dirty="0">
                <a:solidFill>
                  <a:srgbClr val="FF0000"/>
                </a:solidFill>
              </a:rPr>
              <a:t>(s)  </a:t>
            </a:r>
            <a:r>
              <a:rPr lang="en-US" sz="2000" dirty="0">
                <a:solidFill>
                  <a:srgbClr val="FF0000"/>
                </a:solidFill>
              </a:rPr>
              <a:t>+  3H</a:t>
            </a:r>
            <a:r>
              <a:rPr lang="en-US" sz="2000" baseline="-25000" dirty="0">
                <a:solidFill>
                  <a:srgbClr val="FF0000"/>
                </a:solidFill>
              </a:rPr>
              <a:t>2</a:t>
            </a:r>
            <a:r>
              <a:rPr lang="en-US" sz="2000" dirty="0">
                <a:solidFill>
                  <a:srgbClr val="FF0000"/>
                </a:solidFill>
              </a:rPr>
              <a:t>O</a:t>
            </a:r>
            <a:r>
              <a:rPr lang="en-US" sz="2000" baseline="-25000" dirty="0">
                <a:solidFill>
                  <a:srgbClr val="FF0000"/>
                </a:solidFill>
              </a:rPr>
              <a:t>(g)  </a:t>
            </a:r>
            <a:r>
              <a:rPr lang="en-US" sz="2000" dirty="0">
                <a:solidFill>
                  <a:srgbClr val="FF0000"/>
                </a:solidFill>
              </a:rPr>
              <a:t>+  N</a:t>
            </a:r>
            <a:r>
              <a:rPr lang="en-US" sz="2000" baseline="-25000" dirty="0">
                <a:solidFill>
                  <a:srgbClr val="FF0000"/>
                </a:solidFill>
              </a:rPr>
              <a:t>2(g) </a:t>
            </a:r>
            <a:endParaRPr lang="en-US" sz="2000" dirty="0">
              <a:solidFill>
                <a:srgbClr val="FF0000"/>
              </a:solidFill>
            </a:endParaRPr>
          </a:p>
          <a:p>
            <a:r>
              <a:rPr lang="en-US" sz="2000" dirty="0"/>
              <a:t> 		</a:t>
            </a:r>
            <a:r>
              <a:rPr lang="en-US" sz="2800" dirty="0"/>
              <a:t> </a:t>
            </a:r>
            <a:r>
              <a:rPr lang="en-US" sz="1800" dirty="0">
                <a:solidFill>
                  <a:srgbClr val="FF0000"/>
                </a:solidFill>
              </a:rPr>
              <a:t>3Cu</a:t>
            </a:r>
            <a:r>
              <a:rPr lang="en-US" sz="1800" baseline="30000" dirty="0">
                <a:solidFill>
                  <a:srgbClr val="FF0000"/>
                </a:solidFill>
              </a:rPr>
              <a:t>2+ </a:t>
            </a:r>
            <a:r>
              <a:rPr lang="en-US" sz="1800" dirty="0">
                <a:solidFill>
                  <a:srgbClr val="FF0000"/>
                </a:solidFill>
              </a:rPr>
              <a:t>+ 3O</a:t>
            </a:r>
            <a:r>
              <a:rPr lang="en-US" sz="1800" baseline="30000" dirty="0">
                <a:solidFill>
                  <a:srgbClr val="FF0000"/>
                </a:solidFill>
              </a:rPr>
              <a:t>2-</a:t>
            </a:r>
            <a:r>
              <a:rPr lang="en-US" sz="1800" baseline="-25000" dirty="0">
                <a:solidFill>
                  <a:srgbClr val="FF0000"/>
                </a:solidFill>
              </a:rPr>
              <a:t> </a:t>
            </a:r>
            <a:r>
              <a:rPr lang="en-US" sz="1800" dirty="0">
                <a:solidFill>
                  <a:srgbClr val="FF0000"/>
                </a:solidFill>
              </a:rPr>
              <a:t>+  2N</a:t>
            </a:r>
            <a:r>
              <a:rPr lang="en-US" sz="1800" baseline="30000" dirty="0">
                <a:solidFill>
                  <a:srgbClr val="FF0000"/>
                </a:solidFill>
              </a:rPr>
              <a:t>3-</a:t>
            </a:r>
            <a:r>
              <a:rPr lang="en-US" sz="1800" dirty="0">
                <a:solidFill>
                  <a:srgbClr val="FF0000"/>
                </a:solidFill>
              </a:rPr>
              <a:t> + 6H</a:t>
            </a:r>
            <a:r>
              <a:rPr lang="en-US" sz="1800" baseline="30000" dirty="0">
                <a:solidFill>
                  <a:srgbClr val="FF0000"/>
                </a:solidFill>
              </a:rPr>
              <a:t>+</a:t>
            </a:r>
            <a:r>
              <a:rPr lang="en-US" sz="1800" baseline="-25000" dirty="0">
                <a:solidFill>
                  <a:srgbClr val="FF0000"/>
                </a:solidFill>
              </a:rPr>
              <a:t> </a:t>
            </a:r>
            <a:r>
              <a:rPr lang="en-US" sz="1800" dirty="0">
                <a:solidFill>
                  <a:srgbClr val="FF0000"/>
                </a:solidFill>
              </a:rPr>
              <a:t>→   3Cu+  3H</a:t>
            </a:r>
            <a:r>
              <a:rPr lang="en-US" sz="1800" baseline="-25000" dirty="0">
                <a:solidFill>
                  <a:srgbClr val="FF0000"/>
                </a:solidFill>
              </a:rPr>
              <a:t>2</a:t>
            </a:r>
            <a:r>
              <a:rPr lang="en-US" sz="1800" dirty="0">
                <a:solidFill>
                  <a:srgbClr val="FF0000"/>
                </a:solidFill>
              </a:rPr>
              <a:t>O</a:t>
            </a:r>
            <a:r>
              <a:rPr lang="en-US" sz="1800" baseline="-25000" dirty="0">
                <a:solidFill>
                  <a:srgbClr val="FF0000"/>
                </a:solidFill>
              </a:rPr>
              <a:t>  </a:t>
            </a:r>
            <a:r>
              <a:rPr lang="en-US" sz="1800" dirty="0">
                <a:solidFill>
                  <a:srgbClr val="FF0000"/>
                </a:solidFill>
              </a:rPr>
              <a:t>+  N</a:t>
            </a:r>
            <a:r>
              <a:rPr lang="en-US" sz="1800" baseline="-25000" dirty="0">
                <a:solidFill>
                  <a:srgbClr val="FF0000"/>
                </a:solidFill>
              </a:rPr>
              <a:t>2</a:t>
            </a:r>
            <a:endParaRPr lang="en-US" sz="1800" dirty="0">
              <a:solidFill>
                <a:srgbClr val="FF0000"/>
              </a:solidFill>
            </a:endParaRPr>
          </a:p>
          <a:p>
            <a:endParaRPr lang="en-US" dirty="0"/>
          </a:p>
        </p:txBody>
      </p:sp>
      <p:sp>
        <p:nvSpPr>
          <p:cNvPr id="5" name="Google Shape;869;g2b4342054ca_0_1181">
            <a:extLst>
              <a:ext uri="{FF2B5EF4-FFF2-40B4-BE49-F238E27FC236}">
                <a16:creationId xmlns:a16="http://schemas.microsoft.com/office/drawing/2014/main" id="{C099C25C-8B75-9F4D-1801-FAD6B4196110}"/>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2" name="Slide Number Placeholder 1">
            <a:extLst>
              <a:ext uri="{FF2B5EF4-FFF2-40B4-BE49-F238E27FC236}">
                <a16:creationId xmlns:a16="http://schemas.microsoft.com/office/drawing/2014/main" id="{C7221E5A-07FA-D085-9DBD-871BA8FD72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84</a:t>
            </a:fld>
            <a:endParaRPr lang="en-GB"/>
          </a:p>
        </p:txBody>
      </p:sp>
    </p:spTree>
    <p:extLst>
      <p:ext uri="{BB962C8B-B14F-4D97-AF65-F5344CB8AC3E}">
        <p14:creationId xmlns:p14="http://schemas.microsoft.com/office/powerpoint/2010/main" val="23476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1000"/>
                                        <p:tgtEl>
                                          <p:spTgt spid="4">
                                            <p:txEl>
                                              <p:pRg st="9" end="9"/>
                                            </p:txEl>
                                          </p:spTgt>
                                        </p:tgtEl>
                                      </p:cBhvr>
                                    </p:animEffect>
                                    <p:anim calcmode="lin" valueType="num">
                                      <p:cBhvr>
                                        <p:cTn id="22"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1000"/>
                                        <p:tgtEl>
                                          <p:spTgt spid="4">
                                            <p:txEl>
                                              <p:pRg st="10" end="10"/>
                                            </p:txEl>
                                          </p:spTgt>
                                        </p:tgtEl>
                                      </p:cBhvr>
                                    </p:animEffect>
                                    <p:anim calcmode="lin" valueType="num">
                                      <p:cBhvr>
                                        <p:cTn id="29"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6C025-1479-976F-14D3-87E0A6DB38BF}"/>
              </a:ext>
            </a:extLst>
          </p:cNvPr>
          <p:cNvSpPr>
            <a:spLocks noGrp="1"/>
          </p:cNvSpPr>
          <p:nvPr>
            <p:ph type="title"/>
          </p:nvPr>
        </p:nvSpPr>
        <p:spPr/>
        <p:txBody>
          <a:bodyPr/>
          <a:lstStyle/>
          <a:p>
            <a:r>
              <a:rPr lang="en-US" sz="2400" dirty="0"/>
              <a:t>Titration of iron tablets with potassium permanganate</a:t>
            </a:r>
            <a:br>
              <a:rPr lang="en-US" dirty="0"/>
            </a:br>
            <a:endParaRPr lang="en-US" dirty="0"/>
          </a:p>
        </p:txBody>
      </p:sp>
      <p:sp>
        <p:nvSpPr>
          <p:cNvPr id="4" name="Text Placeholder 3">
            <a:extLst>
              <a:ext uri="{FF2B5EF4-FFF2-40B4-BE49-F238E27FC236}">
                <a16:creationId xmlns:a16="http://schemas.microsoft.com/office/drawing/2014/main" id="{3662A300-C3A7-FEAC-1046-777589DEB0FA}"/>
              </a:ext>
            </a:extLst>
          </p:cNvPr>
          <p:cNvSpPr>
            <a:spLocks noGrp="1"/>
          </p:cNvSpPr>
          <p:nvPr>
            <p:ph type="body" idx="1"/>
          </p:nvPr>
        </p:nvSpPr>
        <p:spPr>
          <a:xfrm>
            <a:off x="234000" y="599355"/>
            <a:ext cx="8436450" cy="4121446"/>
          </a:xfrm>
        </p:spPr>
        <p:txBody>
          <a:bodyPr/>
          <a:lstStyle/>
          <a:p>
            <a:pPr marL="0" indent="0">
              <a:lnSpc>
                <a:spcPct val="100000"/>
              </a:lnSpc>
            </a:pPr>
            <a:r>
              <a:rPr lang="en-US" sz="2000" dirty="0"/>
              <a:t>Collect the titration method 5 sheet and read it.</a:t>
            </a:r>
          </a:p>
          <a:p>
            <a:pPr marL="0" indent="0">
              <a:lnSpc>
                <a:spcPct val="100000"/>
              </a:lnSpc>
            </a:pPr>
            <a:r>
              <a:rPr lang="en-US" sz="2000" dirty="0"/>
              <a:t>An RA and an SOP will need to be written. </a:t>
            </a:r>
          </a:p>
          <a:p>
            <a:pPr marL="0" indent="0">
              <a:lnSpc>
                <a:spcPct val="100000"/>
              </a:lnSpc>
            </a:pPr>
            <a:r>
              <a:rPr lang="en-US" sz="2000" dirty="0"/>
              <a:t>Using the method, write an SOP for the </a:t>
            </a:r>
            <a:r>
              <a:rPr lang="en-US" sz="2000" dirty="0" err="1"/>
              <a:t>RedOx</a:t>
            </a:r>
            <a:r>
              <a:rPr lang="en-US" sz="2000" dirty="0"/>
              <a:t> titration of iron in iron sulphate tablets using potassium permanganate.</a:t>
            </a:r>
          </a:p>
          <a:p>
            <a:pPr marL="0" indent="0">
              <a:lnSpc>
                <a:spcPct val="100000"/>
              </a:lnSpc>
            </a:pPr>
            <a:r>
              <a:rPr lang="en-US" sz="2000" dirty="0"/>
              <a:t>Using SDSs, please write an RA for your SOP to ensure all chemicals and hazards have been assessed.</a:t>
            </a:r>
          </a:p>
          <a:p>
            <a:pPr marL="0" indent="0">
              <a:lnSpc>
                <a:spcPct val="100000"/>
              </a:lnSpc>
            </a:pPr>
            <a:endParaRPr lang="en-US" sz="2000" dirty="0">
              <a:solidFill>
                <a:srgbClr val="FF0000"/>
              </a:solidFill>
            </a:endParaRPr>
          </a:p>
          <a:p>
            <a:pPr marL="0" indent="0">
              <a:lnSpc>
                <a:spcPct val="100000"/>
              </a:lnSpc>
            </a:pPr>
            <a:r>
              <a:rPr lang="en-US" sz="2000" dirty="0">
                <a:solidFill>
                  <a:srgbClr val="FF0000"/>
                </a:solidFill>
              </a:rPr>
              <a:t>Please have your SOP and RA signed off by your supervisor before starting any practical work.</a:t>
            </a:r>
          </a:p>
          <a:p>
            <a:pPr marL="0" indent="0">
              <a:lnSpc>
                <a:spcPct val="100000"/>
              </a:lnSpc>
            </a:pPr>
            <a:r>
              <a:rPr lang="en-US" sz="2000" dirty="0">
                <a:solidFill>
                  <a:srgbClr val="FF0000"/>
                </a:solidFill>
              </a:rPr>
              <a:t>When your SOP and RA have been checked, collect the appropriate PPE, equipment and chemicals and determine the iron content of the iron tablets provided.</a:t>
            </a:r>
          </a:p>
          <a:p>
            <a:endParaRPr lang="en-US" sz="2000" dirty="0"/>
          </a:p>
          <a:p>
            <a:endParaRPr lang="en-US" dirty="0"/>
          </a:p>
        </p:txBody>
      </p:sp>
      <p:sp>
        <p:nvSpPr>
          <p:cNvPr id="5" name="Google Shape;869;g2b4342054ca_0_1181">
            <a:extLst>
              <a:ext uri="{FF2B5EF4-FFF2-40B4-BE49-F238E27FC236}">
                <a16:creationId xmlns:a16="http://schemas.microsoft.com/office/drawing/2014/main" id="{C099C25C-8B75-9F4D-1801-FAD6B4196110}"/>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2" name="Slide Number Placeholder 1">
            <a:extLst>
              <a:ext uri="{FF2B5EF4-FFF2-40B4-BE49-F238E27FC236}">
                <a16:creationId xmlns:a16="http://schemas.microsoft.com/office/drawing/2014/main" id="{C7221E5A-07FA-D085-9DBD-871BA8FD72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85</a:t>
            </a:fld>
            <a:endParaRPr lang="en-GB"/>
          </a:p>
        </p:txBody>
      </p:sp>
    </p:spTree>
    <p:extLst>
      <p:ext uri="{BB962C8B-B14F-4D97-AF65-F5344CB8AC3E}">
        <p14:creationId xmlns:p14="http://schemas.microsoft.com/office/powerpoint/2010/main" val="3708848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9"/>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2700"/>
              <a:t>Plenary </a:t>
            </a:r>
            <a:endParaRPr sz="3400"/>
          </a:p>
        </p:txBody>
      </p:sp>
      <p:sp>
        <p:nvSpPr>
          <p:cNvPr id="600" name="Google Shape;600;p79"/>
          <p:cNvSpPr txBox="1">
            <a:spLocks noGrp="1"/>
          </p:cNvSpPr>
          <p:nvPr>
            <p:ph type="body" idx="3"/>
          </p:nvPr>
        </p:nvSpPr>
        <p:spPr>
          <a:xfrm>
            <a:off x="381806" y="949200"/>
            <a:ext cx="8762194" cy="1995575"/>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None/>
            </a:pPr>
            <a:r>
              <a:rPr lang="en-GB" sz="2000" b="0" dirty="0"/>
              <a:t>Exam-style question: Complete in pairs. </a:t>
            </a:r>
          </a:p>
          <a:p>
            <a:pPr indent="0"/>
            <a:r>
              <a:rPr lang="en-GB" sz="2000" b="0" dirty="0">
                <a:latin typeface="Arial" panose="020B0604020202020204" pitchFamily="34" charset="0"/>
                <a:ea typeface="Arial" panose="020B0604020202020204" pitchFamily="34" charset="0"/>
              </a:rPr>
              <a:t>Identify factors that could cause data errors in measurements made during the </a:t>
            </a:r>
            <a:r>
              <a:rPr lang="en-GB" sz="2000" b="0" dirty="0" err="1">
                <a:latin typeface="Arial" panose="020B0604020202020204" pitchFamily="34" charset="0"/>
                <a:ea typeface="Arial" panose="020B0604020202020204" pitchFamily="34" charset="0"/>
              </a:rPr>
              <a:t>RedOx</a:t>
            </a:r>
            <a:r>
              <a:rPr lang="en-GB" sz="2000" b="0" dirty="0">
                <a:latin typeface="Arial" panose="020B0604020202020204" pitchFamily="34" charset="0"/>
                <a:ea typeface="Arial" panose="020B0604020202020204" pitchFamily="34" charset="0"/>
              </a:rPr>
              <a:t> titration.</a:t>
            </a:r>
          </a:p>
          <a:p>
            <a:pPr indent="0"/>
            <a:r>
              <a:rPr lang="en-GB" sz="2000" b="0" dirty="0">
                <a:latin typeface="Arial" panose="020B0604020202020204" pitchFamily="34" charset="0"/>
                <a:ea typeface="Arial" panose="020B0604020202020204" pitchFamily="34" charset="0"/>
              </a:rPr>
              <a:t>Justify which factors are likely to cause the data errors measured.</a:t>
            </a:r>
          </a:p>
          <a:p>
            <a:pPr indent="0"/>
            <a:r>
              <a:rPr lang="en-GB" sz="2000" b="0" dirty="0">
                <a:latin typeface="Arial" panose="020B0604020202020204" pitchFamily="34" charset="0"/>
                <a:ea typeface="Arial" panose="020B0604020202020204" pitchFamily="34" charset="0"/>
              </a:rPr>
              <a:t>Use the data recorded, as well as your own knowledge, to help you.</a:t>
            </a:r>
          </a:p>
          <a:p>
            <a:endParaRPr lang="en-GB" sz="1800" b="0" dirty="0">
              <a:latin typeface="Arial" panose="020B0604020202020204" pitchFamily="34" charset="0"/>
              <a:ea typeface="Arial" panose="020B0604020202020204" pitchFamily="34" charset="0"/>
            </a:endParaRPr>
          </a:p>
          <a:p>
            <a:r>
              <a:rPr lang="en-GB" sz="1800" b="0" dirty="0">
                <a:latin typeface="Arial" panose="020B0604020202020204" pitchFamily="34" charset="0"/>
                <a:ea typeface="Arial" panose="020B0604020202020204" pitchFamily="34" charset="0"/>
              </a:rPr>
              <a:t>(8 marks)</a:t>
            </a:r>
            <a:endParaRPr sz="1400" b="0" dirty="0">
              <a:solidFill>
                <a:srgbClr val="FF0000"/>
              </a:solidFill>
            </a:endParaRPr>
          </a:p>
        </p:txBody>
      </p:sp>
      <p:sp>
        <p:nvSpPr>
          <p:cNvPr id="601" name="Google Shape;601;p79"/>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02" name="Google Shape;602;p79"/>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86</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4"/>
          <p:cNvSpPr txBox="1">
            <a:spLocks noGrp="1"/>
          </p:cNvSpPr>
          <p:nvPr>
            <p:ph type="ctrTitle"/>
          </p:nvPr>
        </p:nvSpPr>
        <p:spPr>
          <a:xfrm>
            <a:off x="2447280" y="1455480"/>
            <a:ext cx="6408600" cy="1602300"/>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9000"/>
              <a:buFont typeface="Arial"/>
              <a:buNone/>
            </a:pPr>
            <a:r>
              <a:rPr lang="en-GB" sz="4100" dirty="0"/>
              <a:t>11</a:t>
            </a:r>
            <a:endParaRPr sz="4100" dirty="0"/>
          </a:p>
          <a:p>
            <a:pPr marL="0" lvl="0" indent="0" algn="l" rtl="0">
              <a:lnSpc>
                <a:spcPct val="100000"/>
              </a:lnSpc>
              <a:spcBef>
                <a:spcPts val="0"/>
              </a:spcBef>
              <a:spcAft>
                <a:spcPts val="0"/>
              </a:spcAft>
              <a:buClr>
                <a:schemeClr val="dk1"/>
              </a:buClr>
              <a:buSzPts val="9000"/>
              <a:buFont typeface="Arial"/>
              <a:buNone/>
            </a:pPr>
            <a:r>
              <a:rPr lang="en" sz="4100" dirty="0"/>
              <a:t>Analysis of vitamin C</a:t>
            </a:r>
            <a:endParaRPr sz="4100" dirty="0"/>
          </a:p>
        </p:txBody>
      </p:sp>
      <p:sp>
        <p:nvSpPr>
          <p:cNvPr id="557" name="Google Shape;557;p74"/>
          <p:cNvSpPr txBox="1">
            <a:spLocks noGrp="1"/>
          </p:cNvSpPr>
          <p:nvPr>
            <p:ph type="subTitle" idx="1"/>
          </p:nvPr>
        </p:nvSpPr>
        <p:spPr>
          <a:xfrm>
            <a:off x="2343145" y="3213900"/>
            <a:ext cx="6410100" cy="1602300"/>
          </a:xfrm>
          <a:prstGeom prst="rect">
            <a:avLst/>
          </a:prstGeom>
          <a:solidFill>
            <a:schemeClr val="dk1"/>
          </a:solidFill>
          <a:ln>
            <a:noFill/>
          </a:ln>
        </p:spPr>
        <p:txBody>
          <a:bodyPr spcFirstLastPara="1" wrap="square" lIns="144000" tIns="108000" rIns="0" bIns="0" anchor="ctr" anchorCtr="0">
            <a:normAutofit/>
          </a:bodyPr>
          <a:lstStyle/>
          <a:p>
            <a:pPr marL="0" lvl="0" indent="0" algn="l" rtl="0">
              <a:lnSpc>
                <a:spcPct val="100000"/>
              </a:lnSpc>
              <a:spcBef>
                <a:spcPts val="0"/>
              </a:spcBef>
              <a:spcAft>
                <a:spcPts val="0"/>
              </a:spcAft>
              <a:buClr>
                <a:schemeClr val="lt1"/>
              </a:buClr>
              <a:buSzPts val="4865"/>
              <a:buNone/>
            </a:pPr>
            <a:r>
              <a:rPr lang="en" sz="2900" dirty="0"/>
              <a:t>Use a standard solution of DCPIP to determine the vitamin C content in a fruit juice solution</a:t>
            </a:r>
            <a:endParaRPr sz="2900"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6C025-1479-976F-14D3-87E0A6DB38BF}"/>
              </a:ext>
            </a:extLst>
          </p:cNvPr>
          <p:cNvSpPr>
            <a:spLocks noGrp="1"/>
          </p:cNvSpPr>
          <p:nvPr>
            <p:ph type="title"/>
          </p:nvPr>
        </p:nvSpPr>
        <p:spPr/>
        <p:txBody>
          <a:bodyPr/>
          <a:lstStyle/>
          <a:p>
            <a:r>
              <a:rPr lang="en-US" sz="2400" dirty="0"/>
              <a:t>Starter</a:t>
            </a:r>
            <a:br>
              <a:rPr lang="en-US" dirty="0"/>
            </a:br>
            <a:endParaRPr lang="en-US" dirty="0"/>
          </a:p>
        </p:txBody>
      </p:sp>
      <p:sp>
        <p:nvSpPr>
          <p:cNvPr id="4" name="Text Placeholder 3">
            <a:extLst>
              <a:ext uri="{FF2B5EF4-FFF2-40B4-BE49-F238E27FC236}">
                <a16:creationId xmlns:a16="http://schemas.microsoft.com/office/drawing/2014/main" id="{3662A300-C3A7-FEAC-1046-777589DEB0FA}"/>
              </a:ext>
            </a:extLst>
          </p:cNvPr>
          <p:cNvSpPr>
            <a:spLocks noGrp="1"/>
          </p:cNvSpPr>
          <p:nvPr>
            <p:ph type="body" idx="1"/>
          </p:nvPr>
        </p:nvSpPr>
        <p:spPr>
          <a:xfrm>
            <a:off x="234000" y="599355"/>
            <a:ext cx="8631976" cy="4121446"/>
          </a:xfrm>
        </p:spPr>
        <p:txBody>
          <a:bodyPr/>
          <a:lstStyle/>
          <a:p>
            <a:pPr marL="0" indent="0">
              <a:lnSpc>
                <a:spcPct val="100000"/>
              </a:lnSpc>
            </a:pPr>
            <a:r>
              <a:rPr lang="en-US" sz="2000" dirty="0"/>
              <a:t>In pairs, read the Occupational Specialism Assessment (OSA) part 2 assignment and mark scheme. </a:t>
            </a:r>
            <a:endParaRPr lang="en-GB" sz="2000" dirty="0"/>
          </a:p>
          <a:p>
            <a:pPr marL="0" indent="0">
              <a:lnSpc>
                <a:spcPct val="100000"/>
              </a:lnSpc>
            </a:pPr>
            <a:endParaRPr lang="en-US" sz="2000" dirty="0"/>
          </a:p>
          <a:p>
            <a:pPr marL="0" indent="0">
              <a:lnSpc>
                <a:spcPct val="100000"/>
              </a:lnSpc>
            </a:pPr>
            <a:r>
              <a:rPr lang="en-US" sz="2000" dirty="0"/>
              <a:t>From the table (Task 1(a) learner procedure assessment) </a:t>
            </a:r>
            <a:r>
              <a:rPr lang="en-GB" sz="2000" dirty="0"/>
              <a:t>identify five pieces of good practice to achieve band 4 or 3.</a:t>
            </a:r>
            <a:endParaRPr lang="en-US" sz="2000" dirty="0"/>
          </a:p>
          <a:p>
            <a:pPr marL="0" indent="0">
              <a:lnSpc>
                <a:spcPct val="100000"/>
              </a:lnSpc>
            </a:pPr>
            <a:endParaRPr lang="en-US" sz="1600" dirty="0"/>
          </a:p>
          <a:p>
            <a:pPr marL="0" indent="0">
              <a:lnSpc>
                <a:spcPct val="100000"/>
              </a:lnSpc>
            </a:pPr>
            <a:r>
              <a:rPr lang="en-US" sz="1800" b="1" dirty="0"/>
              <a:t>Band 4: </a:t>
            </a:r>
            <a:r>
              <a:rPr lang="en-GB" sz="1800" dirty="0">
                <a:solidFill>
                  <a:srgbClr val="000000"/>
                </a:solidFill>
                <a:effectLst/>
                <a:latin typeface="Arial" panose="020B0604020202020204" pitchFamily="34" charset="0"/>
                <a:ea typeface="Arial" panose="020B0604020202020204" pitchFamily="34" charset="0"/>
              </a:rPr>
              <a:t>The learner has demonstrated autonomy and judgement in following the multi-step SOP, carrying out all instructions in full and carrying out the task logically and in a time-efficient manner to produce accurate results.</a:t>
            </a:r>
          </a:p>
          <a:p>
            <a:pPr marL="0" indent="0">
              <a:lnSpc>
                <a:spcPct val="100000"/>
              </a:lnSpc>
            </a:pPr>
            <a:r>
              <a:rPr lang="en-US" sz="1800" b="1" dirty="0">
                <a:solidFill>
                  <a:srgbClr val="000000"/>
                </a:solidFill>
                <a:latin typeface="Arial" panose="020B0604020202020204" pitchFamily="34" charset="0"/>
              </a:rPr>
              <a:t>Band 3: </a:t>
            </a:r>
            <a:r>
              <a:rPr lang="en-US" sz="1800" dirty="0">
                <a:solidFill>
                  <a:srgbClr val="000000"/>
                </a:solidFill>
                <a:latin typeface="Arial" panose="020B0604020202020204" pitchFamily="34" charset="0"/>
              </a:rPr>
              <a:t>The learner has followed the multistep SOP, carrying out most instructions in full, with only occasional minor omissions or errors, such as stoppers not replaced immediately, instructions on air bubbles, mixing or end-point concordance taking longer, followed and carried out the task in the correct order of steps to produce accurate results.</a:t>
            </a:r>
            <a:endParaRPr lang="en-US" sz="1600" dirty="0"/>
          </a:p>
          <a:p>
            <a:endParaRPr lang="en-US" dirty="0"/>
          </a:p>
        </p:txBody>
      </p:sp>
      <p:sp>
        <p:nvSpPr>
          <p:cNvPr id="5" name="Google Shape;869;g2b4342054ca_0_1181">
            <a:extLst>
              <a:ext uri="{FF2B5EF4-FFF2-40B4-BE49-F238E27FC236}">
                <a16:creationId xmlns:a16="http://schemas.microsoft.com/office/drawing/2014/main" id="{C099C25C-8B75-9F4D-1801-FAD6B4196110}"/>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dirty="0"/>
              <a:t>Education and Training Foundation</a:t>
            </a:r>
            <a:endParaRPr dirty="0"/>
          </a:p>
        </p:txBody>
      </p:sp>
      <p:sp>
        <p:nvSpPr>
          <p:cNvPr id="2" name="Slide Number Placeholder 1">
            <a:extLst>
              <a:ext uri="{FF2B5EF4-FFF2-40B4-BE49-F238E27FC236}">
                <a16:creationId xmlns:a16="http://schemas.microsoft.com/office/drawing/2014/main" id="{C7221E5A-07FA-D085-9DBD-871BA8FD72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88</a:t>
            </a:fld>
            <a:endParaRPr lang="en-GB"/>
          </a:p>
        </p:txBody>
      </p:sp>
    </p:spTree>
    <p:extLst>
      <p:ext uri="{BB962C8B-B14F-4D97-AF65-F5344CB8AC3E}">
        <p14:creationId xmlns:p14="http://schemas.microsoft.com/office/powerpoint/2010/main" val="328912327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6C025-1479-976F-14D3-87E0A6DB38BF}"/>
              </a:ext>
            </a:extLst>
          </p:cNvPr>
          <p:cNvSpPr>
            <a:spLocks noGrp="1"/>
          </p:cNvSpPr>
          <p:nvPr>
            <p:ph type="title"/>
          </p:nvPr>
        </p:nvSpPr>
        <p:spPr/>
        <p:txBody>
          <a:bodyPr>
            <a:normAutofit fontScale="90000"/>
          </a:bodyPr>
          <a:lstStyle/>
          <a:p>
            <a:r>
              <a:rPr lang="en-US" sz="2400" dirty="0"/>
              <a:t>Using a mock Occupational Specialism Assessment</a:t>
            </a:r>
            <a:br>
              <a:rPr lang="en-US" sz="2400" dirty="0">
                <a:solidFill>
                  <a:srgbClr val="FF0000"/>
                </a:solidFill>
              </a:rPr>
            </a:br>
            <a:br>
              <a:rPr lang="en-US" dirty="0"/>
            </a:br>
            <a:endParaRPr lang="en-US" dirty="0"/>
          </a:p>
        </p:txBody>
      </p:sp>
      <p:sp>
        <p:nvSpPr>
          <p:cNvPr id="4" name="Text Placeholder 3">
            <a:extLst>
              <a:ext uri="{FF2B5EF4-FFF2-40B4-BE49-F238E27FC236}">
                <a16:creationId xmlns:a16="http://schemas.microsoft.com/office/drawing/2014/main" id="{3662A300-C3A7-FEAC-1046-777589DEB0FA}"/>
              </a:ext>
            </a:extLst>
          </p:cNvPr>
          <p:cNvSpPr>
            <a:spLocks noGrp="1"/>
          </p:cNvSpPr>
          <p:nvPr>
            <p:ph type="body" idx="1"/>
          </p:nvPr>
        </p:nvSpPr>
        <p:spPr>
          <a:xfrm>
            <a:off x="234000" y="599355"/>
            <a:ext cx="8631976" cy="2437143"/>
          </a:xfrm>
        </p:spPr>
        <p:txBody>
          <a:bodyPr/>
          <a:lstStyle/>
          <a:p>
            <a:pPr marL="0" indent="0">
              <a:lnSpc>
                <a:spcPct val="107000"/>
              </a:lnSpc>
              <a:spcAft>
                <a:spcPts val="800"/>
              </a:spcAft>
            </a:pPr>
            <a:r>
              <a:rPr lang="en-GB" sz="1600" b="1" kern="100" dirty="0">
                <a:effectLst/>
                <a:latin typeface="Arial" panose="020B0604020202020204" pitchFamily="34" charset="0"/>
                <a:ea typeface="Aptos" panose="020B0004020202020204" pitchFamily="34" charset="0"/>
                <a:cs typeface="Times New Roman" panose="02020603050405020304" pitchFamily="18" charset="0"/>
              </a:rPr>
              <a:t>Scenario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pPr>
            <a:r>
              <a:rPr lang="en-GB" sz="1600" kern="100" dirty="0">
                <a:effectLst/>
                <a:latin typeface="Arial" panose="020B0604020202020204" pitchFamily="34" charset="0"/>
                <a:ea typeface="Aptos" panose="020B0004020202020204" pitchFamily="34" charset="0"/>
                <a:cs typeface="Times New Roman" panose="02020603050405020304" pitchFamily="18" charset="0"/>
              </a:rPr>
              <a:t>A consumer food products company produces fruit juices from concentrate. During the manufacturing process, the juice is pasteurised at 70°C. At high temperature, ascorbic acid (vitamin C) can break down. Each batch of the product is tested to ensure that the content of vitamin C remains above a threshold level.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pPr>
            <a:r>
              <a:rPr lang="en-GB" sz="1600" kern="100" dirty="0">
                <a:effectLst/>
                <a:latin typeface="Arial" panose="020B0604020202020204" pitchFamily="34" charset="0"/>
                <a:ea typeface="Aptos" panose="020B0004020202020204" pitchFamily="34" charset="0"/>
                <a:cs typeface="Times New Roman" panose="02020603050405020304" pitchFamily="18" charset="0"/>
              </a:rPr>
              <a:t>The vitamin C content in the fruit juice can be titrated directly against a blue dye, 2,6-dichlorophenolindophenol (DCPIP), standardised against ascorbic acid.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pPr>
            <a:r>
              <a:rPr lang="en-GB" sz="1600" b="1" kern="100" dirty="0">
                <a:effectLst/>
                <a:latin typeface="Arial" panose="020B0604020202020204" pitchFamily="34" charset="0"/>
                <a:ea typeface="Aptos" panose="020B0004020202020204" pitchFamily="34" charset="0"/>
                <a:cs typeface="Times New Roman" panose="02020603050405020304" pitchFamily="18" charset="0"/>
              </a:rPr>
              <a:t>Task 1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pPr>
            <a:r>
              <a:rPr lang="en-GB" sz="1600" kern="100" dirty="0">
                <a:effectLst/>
                <a:latin typeface="Arial" panose="020B0604020202020204" pitchFamily="34" charset="0"/>
                <a:ea typeface="Aptos" panose="020B0004020202020204" pitchFamily="34" charset="0"/>
                <a:cs typeface="Times New Roman" panose="02020603050405020304" pitchFamily="18" charset="0"/>
              </a:rPr>
              <a:t>You have one hour to complete tasks 1(a) and 1 (b).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07000"/>
              </a:lnSpc>
              <a:spcAft>
                <a:spcPts val="800"/>
              </a:spcAft>
            </a:pPr>
            <a:r>
              <a:rPr lang="en-GB" sz="1600" kern="100" dirty="0">
                <a:effectLst/>
                <a:latin typeface="Arial" panose="020B0604020202020204" pitchFamily="34" charset="0"/>
                <a:ea typeface="Aptos" panose="020B0004020202020204" pitchFamily="34" charset="0"/>
                <a:cs typeface="Times New Roman" panose="02020603050405020304" pitchFamily="18" charset="0"/>
              </a:rPr>
              <a:t>1(a): Carry out a titration to determine the vitamin C content in samples of fruit juice provided following the SOP and the safety information provided. </a:t>
            </a:r>
          </a:p>
          <a:p>
            <a:pPr marL="0" indent="0">
              <a:lnSpc>
                <a:spcPct val="107000"/>
              </a:lnSpc>
              <a:spcAft>
                <a:spcPts val="800"/>
              </a:spcAft>
            </a:pPr>
            <a:r>
              <a:rPr lang="en-GB" sz="1600" kern="100" dirty="0">
                <a:effectLst/>
                <a:latin typeface="Arial" panose="020B0604020202020204" pitchFamily="34" charset="0"/>
                <a:ea typeface="Aptos" panose="020B0004020202020204" pitchFamily="34" charset="0"/>
                <a:cs typeface="Times New Roman" panose="02020603050405020304" pitchFamily="18" charset="0"/>
              </a:rPr>
              <a:t>1(b): Record your results in a suitable table and carry out any necessary calculations. </a:t>
            </a:r>
            <a:endParaRPr lang="en-US" sz="1600" dirty="0"/>
          </a:p>
          <a:p>
            <a:endParaRPr lang="en-US" sz="1600" dirty="0">
              <a:solidFill>
                <a:srgbClr val="FF0000"/>
              </a:solidFill>
            </a:endParaRPr>
          </a:p>
          <a:p>
            <a:endParaRPr lang="en-US" sz="1600" dirty="0"/>
          </a:p>
          <a:p>
            <a:endParaRPr lang="en-US" sz="1600" dirty="0"/>
          </a:p>
        </p:txBody>
      </p:sp>
      <p:sp>
        <p:nvSpPr>
          <p:cNvPr id="5" name="Google Shape;869;g2b4342054ca_0_1181">
            <a:extLst>
              <a:ext uri="{FF2B5EF4-FFF2-40B4-BE49-F238E27FC236}">
                <a16:creationId xmlns:a16="http://schemas.microsoft.com/office/drawing/2014/main" id="{C099C25C-8B75-9F4D-1801-FAD6B4196110}"/>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2" name="Slide Number Placeholder 1">
            <a:extLst>
              <a:ext uri="{FF2B5EF4-FFF2-40B4-BE49-F238E27FC236}">
                <a16:creationId xmlns:a16="http://schemas.microsoft.com/office/drawing/2014/main" id="{C7221E5A-07FA-D085-9DBD-871BA8FD72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89</a:t>
            </a:fld>
            <a:endParaRPr lang="en-GB"/>
          </a:p>
        </p:txBody>
      </p:sp>
    </p:spTree>
    <p:extLst>
      <p:ext uri="{BB962C8B-B14F-4D97-AF65-F5344CB8AC3E}">
        <p14:creationId xmlns:p14="http://schemas.microsoft.com/office/powerpoint/2010/main" val="112202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2a118d7b111_0_13"/>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GB" sz="2700" dirty="0"/>
              <a:t>Risk assessment template</a:t>
            </a:r>
            <a:endParaRPr sz="3400" dirty="0"/>
          </a:p>
        </p:txBody>
      </p:sp>
      <p:sp>
        <p:nvSpPr>
          <p:cNvPr id="607" name="Google Shape;607;g2a118d7b111_0_13"/>
          <p:cNvSpPr txBox="1">
            <a:spLocks noGrp="1"/>
          </p:cNvSpPr>
          <p:nvPr>
            <p:ph type="body" idx="3"/>
          </p:nvPr>
        </p:nvSpPr>
        <p:spPr>
          <a:xfrm>
            <a:off x="257550" y="657925"/>
            <a:ext cx="8628900" cy="4287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260"/>
              </a:spcBef>
              <a:spcAft>
                <a:spcPts val="0"/>
              </a:spcAft>
              <a:buSzPts val="1350"/>
              <a:buNone/>
            </a:pPr>
            <a:r>
              <a:rPr lang="en-GB" sz="1850" dirty="0"/>
              <a:t>We will use this RA template </a:t>
            </a:r>
            <a:r>
              <a:rPr lang="en-GB" sz="1850" dirty="0">
                <a:latin typeface="Arial" panose="020B0604020202020204" pitchFamily="34" charset="0"/>
                <a:cs typeface="Arial" panose="020B0604020202020204" pitchFamily="34" charset="0"/>
              </a:rPr>
              <a:t>–</a:t>
            </a:r>
            <a:r>
              <a:rPr lang="en-GB" sz="1850" dirty="0"/>
              <a:t> I have added some hazards</a:t>
            </a:r>
            <a:endParaRPr sz="1850" dirty="0"/>
          </a:p>
        </p:txBody>
      </p:sp>
      <p:graphicFrame>
        <p:nvGraphicFramePr>
          <p:cNvPr id="611" name="Google Shape;611;g2a118d7b111_0_13"/>
          <p:cNvGraphicFramePr/>
          <p:nvPr>
            <p:extLst>
              <p:ext uri="{D42A27DB-BD31-4B8C-83A1-F6EECF244321}">
                <p14:modId xmlns:p14="http://schemas.microsoft.com/office/powerpoint/2010/main" val="746052146"/>
              </p:ext>
            </p:extLst>
          </p:nvPr>
        </p:nvGraphicFramePr>
        <p:xfrm>
          <a:off x="257538" y="1064000"/>
          <a:ext cx="8658800" cy="3189236"/>
        </p:xfrm>
        <a:graphic>
          <a:graphicData uri="http://schemas.openxmlformats.org/drawingml/2006/table">
            <a:tbl>
              <a:tblPr firstRow="1">
                <a:noFill/>
                <a:tableStyleId>{DDED7E68-59A8-4C00-880A-B255E117413B}</a:tableStyleId>
              </a:tblPr>
              <a:tblGrid>
                <a:gridCol w="1217000">
                  <a:extLst>
                    <a:ext uri="{9D8B030D-6E8A-4147-A177-3AD203B41FA5}">
                      <a16:colId xmlns:a16="http://schemas.microsoft.com/office/drawing/2014/main" val="20000"/>
                    </a:ext>
                  </a:extLst>
                </a:gridCol>
                <a:gridCol w="1105925">
                  <a:extLst>
                    <a:ext uri="{9D8B030D-6E8A-4147-A177-3AD203B41FA5}">
                      <a16:colId xmlns:a16="http://schemas.microsoft.com/office/drawing/2014/main" val="20001"/>
                    </a:ext>
                  </a:extLst>
                </a:gridCol>
                <a:gridCol w="1477575">
                  <a:extLst>
                    <a:ext uri="{9D8B030D-6E8A-4147-A177-3AD203B41FA5}">
                      <a16:colId xmlns:a16="http://schemas.microsoft.com/office/drawing/2014/main" val="20002"/>
                    </a:ext>
                  </a:extLst>
                </a:gridCol>
                <a:gridCol w="746700">
                  <a:extLst>
                    <a:ext uri="{9D8B030D-6E8A-4147-A177-3AD203B41FA5}">
                      <a16:colId xmlns:a16="http://schemas.microsoft.com/office/drawing/2014/main" val="20003"/>
                    </a:ext>
                  </a:extLst>
                </a:gridCol>
                <a:gridCol w="734950">
                  <a:extLst>
                    <a:ext uri="{9D8B030D-6E8A-4147-A177-3AD203B41FA5}">
                      <a16:colId xmlns:a16="http://schemas.microsoft.com/office/drawing/2014/main" val="20004"/>
                    </a:ext>
                  </a:extLst>
                </a:gridCol>
                <a:gridCol w="928475">
                  <a:extLst>
                    <a:ext uri="{9D8B030D-6E8A-4147-A177-3AD203B41FA5}">
                      <a16:colId xmlns:a16="http://schemas.microsoft.com/office/drawing/2014/main" val="20005"/>
                    </a:ext>
                  </a:extLst>
                </a:gridCol>
                <a:gridCol w="1538900">
                  <a:extLst>
                    <a:ext uri="{9D8B030D-6E8A-4147-A177-3AD203B41FA5}">
                      <a16:colId xmlns:a16="http://schemas.microsoft.com/office/drawing/2014/main" val="20006"/>
                    </a:ext>
                  </a:extLst>
                </a:gridCol>
                <a:gridCol w="909275">
                  <a:extLst>
                    <a:ext uri="{9D8B030D-6E8A-4147-A177-3AD203B41FA5}">
                      <a16:colId xmlns:a16="http://schemas.microsoft.com/office/drawing/2014/main" val="20007"/>
                    </a:ext>
                  </a:extLst>
                </a:gridCol>
              </a:tblGrid>
              <a:tr h="861325">
                <a:tc>
                  <a:txBody>
                    <a:bodyPr/>
                    <a:lstStyle/>
                    <a:p>
                      <a:pPr marL="0" marR="0" lvl="0" indent="0" algn="l" rtl="0">
                        <a:lnSpc>
                          <a:spcPct val="115000"/>
                        </a:lnSpc>
                        <a:spcBef>
                          <a:spcPts val="0"/>
                        </a:spcBef>
                        <a:spcAft>
                          <a:spcPts val="0"/>
                        </a:spcAft>
                        <a:buClr>
                          <a:srgbClr val="000000"/>
                        </a:buClr>
                        <a:buSzPts val="1100"/>
                        <a:buFont typeface="Arial"/>
                        <a:buNone/>
                      </a:pPr>
                      <a:r>
                        <a:rPr lang="en-GB" sz="1100" b="1" u="none" strike="noStrike" cap="none" dirty="0"/>
                        <a:t>Description of hazard</a:t>
                      </a:r>
                      <a:endParaRPr sz="1100" b="1" u="none" strike="noStrike" cap="none"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100" b="1" u="none" strike="noStrike" cap="none"/>
                        <a:t>Risk</a:t>
                      </a:r>
                      <a:endParaRPr sz="1100" b="1"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100" b="1" u="none" strike="noStrike" cap="none"/>
                        <a:t>Existing controls</a:t>
                      </a:r>
                      <a:endParaRPr sz="1100" b="1"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100" b="1" u="none" strike="noStrike" cap="none"/>
                        <a:t>Likelihood</a:t>
                      </a:r>
                      <a:endParaRPr sz="1100" b="1"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100" b="1" u="none" strike="noStrike" cap="none"/>
                        <a:t>Severity</a:t>
                      </a:r>
                      <a:endParaRPr sz="1100" b="1" u="none" strike="noStrike" cap="none"/>
                    </a:p>
                    <a:p>
                      <a:pPr marL="0" marR="0" lvl="0" indent="0" algn="l" rtl="0">
                        <a:lnSpc>
                          <a:spcPct val="115000"/>
                        </a:lnSpc>
                        <a:spcBef>
                          <a:spcPts val="1200"/>
                        </a:spcBef>
                        <a:spcAft>
                          <a:spcPts val="0"/>
                        </a:spcAft>
                        <a:buClr>
                          <a:srgbClr val="000000"/>
                        </a:buClr>
                        <a:buSzPts val="1100"/>
                        <a:buFont typeface="Arial"/>
                        <a:buNone/>
                      </a:pPr>
                      <a:r>
                        <a:rPr lang="en-GB" sz="1100" b="1" u="none" strike="noStrike" cap="none"/>
                        <a:t> </a:t>
                      </a:r>
                      <a:endParaRPr sz="1100" b="1"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100" b="1" u="none" strike="noStrike" cap="none" dirty="0"/>
                        <a:t>L x S = Risk level</a:t>
                      </a:r>
                      <a:endParaRPr sz="1100" b="1" i="1" u="none" strike="noStrike" cap="none"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100" b="1" u="none" strike="noStrike" cap="none"/>
                        <a:t>Additional control measures</a:t>
                      </a:r>
                      <a:endParaRPr sz="1100" b="1" i="1"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100" b="1" u="none" strike="noStrike" cap="none"/>
                        <a:t>Completed</a:t>
                      </a:r>
                      <a:endParaRPr sz="1100" b="1"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36025">
                <a:tc>
                  <a:txBody>
                    <a:bodyPr/>
                    <a:lstStyle/>
                    <a:p>
                      <a:pPr marL="0" marR="0" lvl="0" indent="0" algn="l" rtl="0">
                        <a:lnSpc>
                          <a:spcPct val="115000"/>
                        </a:lnSpc>
                        <a:spcBef>
                          <a:spcPts val="0"/>
                        </a:spcBef>
                        <a:spcAft>
                          <a:spcPts val="0"/>
                        </a:spcAft>
                        <a:buClr>
                          <a:srgbClr val="000000"/>
                        </a:buClr>
                        <a:buSzPts val="1500"/>
                        <a:buFont typeface="Arial"/>
                        <a:buNone/>
                      </a:pPr>
                      <a:r>
                        <a:rPr lang="en-GB" sz="1200" u="none" strike="noStrike" cap="none" dirty="0"/>
                        <a:t>Na</a:t>
                      </a:r>
                      <a:r>
                        <a:rPr lang="en-GB" sz="1200" u="none" strike="noStrike" cap="none" baseline="-25000" dirty="0"/>
                        <a:t>2</a:t>
                      </a:r>
                      <a:r>
                        <a:rPr lang="en-GB" sz="1200" u="none" strike="noStrike" cap="none" dirty="0"/>
                        <a:t>CO</a:t>
                      </a:r>
                      <a:r>
                        <a:rPr lang="en-GB" sz="1200" u="none" strike="noStrike" cap="none" baseline="-25000" dirty="0"/>
                        <a:t>3</a:t>
                      </a:r>
                      <a:endParaRPr sz="1200" u="none" strike="noStrike" cap="none" baseline="-25000"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5400" marR="0" lvl="0" indent="0" algn="l" rtl="0">
                        <a:lnSpc>
                          <a:spcPct val="115000"/>
                        </a:lnSpc>
                        <a:spcBef>
                          <a:spcPts val="0"/>
                        </a:spcBef>
                        <a:spcAft>
                          <a:spcPts val="0"/>
                        </a:spcAft>
                        <a:buClr>
                          <a:srgbClr val="000000"/>
                        </a:buClr>
                        <a:buSzPts val="1100"/>
                        <a:buFont typeface="Arial"/>
                        <a:buNone/>
                      </a:pPr>
                      <a:r>
                        <a:rPr lang="en-GB" sz="1200" u="none" strike="noStrike" cap="none"/>
                        <a:t>H319 eye irritant</a:t>
                      </a:r>
                      <a:endParaRPr sz="1200" u="none" strike="noStrike" cap="none"/>
                    </a:p>
                    <a:p>
                      <a:pPr marL="25400" marR="0" lvl="0" indent="0" algn="l" rtl="0">
                        <a:lnSpc>
                          <a:spcPct val="115000"/>
                        </a:lnSpc>
                        <a:spcBef>
                          <a:spcPts val="0"/>
                        </a:spcBef>
                        <a:spcAft>
                          <a:spcPts val="0"/>
                        </a:spcAft>
                        <a:buClr>
                          <a:srgbClr val="000000"/>
                        </a:buClr>
                        <a:buSzPts val="1100"/>
                        <a:buFont typeface="Arial"/>
                        <a:buNone/>
                      </a:pPr>
                      <a:r>
                        <a:rPr lang="en-GB" sz="1200" u="none" strike="noStrike" cap="none"/>
                        <a:t> </a:t>
                      </a:r>
                      <a:endParaRPr sz="12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5400" marR="0" lvl="0" indent="0" algn="l" rtl="0">
                        <a:lnSpc>
                          <a:spcPct val="115000"/>
                        </a:lnSpc>
                        <a:spcBef>
                          <a:spcPts val="0"/>
                        </a:spcBef>
                        <a:spcAft>
                          <a:spcPts val="0"/>
                        </a:spcAft>
                        <a:buClr>
                          <a:srgbClr val="000000"/>
                        </a:buClr>
                        <a:buSzPts val="1100"/>
                        <a:buFont typeface="Arial"/>
                        <a:buNone/>
                      </a:pPr>
                      <a:r>
                        <a:rPr lang="en-GB" sz="1200" u="none" strike="noStrike" cap="none"/>
                        <a:t>Goggles</a:t>
                      </a:r>
                      <a:endParaRPr sz="1200" u="none" strike="noStrike" cap="none"/>
                    </a:p>
                    <a:p>
                      <a:pPr marL="25400" marR="0" lvl="0" indent="0" algn="l" rtl="0">
                        <a:lnSpc>
                          <a:spcPct val="115000"/>
                        </a:lnSpc>
                        <a:spcBef>
                          <a:spcPts val="0"/>
                        </a:spcBef>
                        <a:spcAft>
                          <a:spcPts val="0"/>
                        </a:spcAft>
                        <a:buClr>
                          <a:srgbClr val="000000"/>
                        </a:buClr>
                        <a:buSzPts val="1100"/>
                        <a:buFont typeface="Arial"/>
                        <a:buNone/>
                      </a:pPr>
                      <a:r>
                        <a:rPr lang="en-GB" sz="1200" u="none" strike="noStrike" cap="none"/>
                        <a:t>Wear gloves</a:t>
                      </a:r>
                      <a:endParaRPr sz="1200" u="none" strike="noStrike" cap="none"/>
                    </a:p>
                    <a:p>
                      <a:pPr marL="25400" marR="0" lvl="0" indent="0" algn="l" rtl="0">
                        <a:lnSpc>
                          <a:spcPct val="115000"/>
                        </a:lnSpc>
                        <a:spcBef>
                          <a:spcPts val="0"/>
                        </a:spcBef>
                        <a:spcAft>
                          <a:spcPts val="0"/>
                        </a:spcAft>
                        <a:buClr>
                          <a:srgbClr val="000000"/>
                        </a:buClr>
                        <a:buSzPts val="1100"/>
                        <a:buFont typeface="Arial"/>
                        <a:buNone/>
                      </a:pPr>
                      <a:r>
                        <a:rPr lang="en-GB" sz="1200" u="none" strike="noStrike" cap="none"/>
                        <a:t> </a:t>
                      </a:r>
                      <a:endParaRPr sz="12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400" u="none" strike="noStrike" cap="none"/>
                        <a:t>1</a:t>
                      </a:r>
                      <a:endParaRPr sz="14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400" u="none" strike="noStrike" cap="none"/>
                        <a:t>3</a:t>
                      </a:r>
                      <a:endParaRPr sz="14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400" u="none" strike="noStrike" cap="none"/>
                        <a:t>3</a:t>
                      </a:r>
                      <a:endParaRPr sz="14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100" u="none" strike="noStrike" cap="none"/>
                        <a:t>Wash hands, eye wash station available</a:t>
                      </a:r>
                      <a:endParaRPr sz="11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 pm</a:t>
                      </a:r>
                      <a:r>
                        <a:rPr lang="en-GB" sz="1100" u="none" strike="noStrike" cap="none" dirty="0"/>
                        <a:t> 30 Nov 2023</a:t>
                      </a:r>
                      <a:endParaRPr sz="1100" u="none" strike="noStrike" cap="none"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36025">
                <a:tc>
                  <a:txBody>
                    <a:bodyPr/>
                    <a:lstStyle/>
                    <a:p>
                      <a:pPr marL="0" marR="0" lvl="0" indent="0" algn="l" rtl="0">
                        <a:lnSpc>
                          <a:spcPct val="115000"/>
                        </a:lnSpc>
                        <a:spcBef>
                          <a:spcPts val="0"/>
                        </a:spcBef>
                        <a:spcAft>
                          <a:spcPts val="0"/>
                        </a:spcAft>
                        <a:buClr>
                          <a:srgbClr val="000000"/>
                        </a:buClr>
                        <a:buSzPts val="1800"/>
                        <a:buFont typeface="Arial"/>
                        <a:buNone/>
                      </a:pPr>
                      <a:r>
                        <a:rPr lang="en-GB" sz="1200" u="none" strike="noStrike" cap="none"/>
                        <a:t>Water bath</a:t>
                      </a:r>
                      <a:endParaRPr sz="12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5400" marR="0" lvl="0" indent="0" algn="l" rtl="0">
                        <a:lnSpc>
                          <a:spcPct val="115000"/>
                        </a:lnSpc>
                        <a:spcBef>
                          <a:spcPts val="0"/>
                        </a:spcBef>
                        <a:spcAft>
                          <a:spcPts val="0"/>
                        </a:spcAft>
                        <a:buClr>
                          <a:srgbClr val="000000"/>
                        </a:buClr>
                        <a:buSzPts val="1100"/>
                        <a:buFont typeface="Arial"/>
                        <a:buNone/>
                      </a:pPr>
                      <a:r>
                        <a:rPr lang="en-GB" sz="1200" u="none" strike="noStrike" cap="none"/>
                        <a:t>Scalding</a:t>
                      </a:r>
                      <a:endParaRPr sz="1200" u="none" strike="noStrike" cap="none"/>
                    </a:p>
                    <a:p>
                      <a:pPr marL="25400" marR="0" lvl="0" indent="0" algn="l" rtl="0">
                        <a:lnSpc>
                          <a:spcPct val="115000"/>
                        </a:lnSpc>
                        <a:spcBef>
                          <a:spcPts val="0"/>
                        </a:spcBef>
                        <a:spcAft>
                          <a:spcPts val="0"/>
                        </a:spcAft>
                        <a:buClr>
                          <a:srgbClr val="000000"/>
                        </a:buClr>
                        <a:buSzPts val="1100"/>
                        <a:buFont typeface="Arial"/>
                        <a:buNone/>
                      </a:pPr>
                      <a:r>
                        <a:rPr lang="en-GB" sz="1200" u="none" strike="noStrike" cap="none"/>
                        <a:t>Slip</a:t>
                      </a:r>
                      <a:endParaRPr sz="12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5400" marR="0" lvl="0" indent="0" algn="l" rtl="0">
                        <a:lnSpc>
                          <a:spcPct val="115000"/>
                        </a:lnSpc>
                        <a:spcBef>
                          <a:spcPts val="0"/>
                        </a:spcBef>
                        <a:spcAft>
                          <a:spcPts val="0"/>
                        </a:spcAft>
                        <a:buClr>
                          <a:srgbClr val="000000"/>
                        </a:buClr>
                        <a:buSzPts val="1100"/>
                        <a:buFont typeface="Arial"/>
                        <a:buNone/>
                      </a:pPr>
                      <a:r>
                        <a:rPr lang="en-GB" sz="1200" u="none" strike="noStrike" cap="none" dirty="0"/>
                        <a:t>Set at 50°C limit</a:t>
                      </a:r>
                      <a:endParaRPr sz="1200" u="none" strike="noStrike" cap="none" dirty="0"/>
                    </a:p>
                    <a:p>
                      <a:pPr marL="25400" marR="0" lvl="0" indent="0" algn="l" rtl="0">
                        <a:lnSpc>
                          <a:spcPct val="115000"/>
                        </a:lnSpc>
                        <a:spcBef>
                          <a:spcPts val="0"/>
                        </a:spcBef>
                        <a:spcAft>
                          <a:spcPts val="0"/>
                        </a:spcAft>
                        <a:buClr>
                          <a:srgbClr val="000000"/>
                        </a:buClr>
                        <a:buSzPts val="1100"/>
                        <a:buFont typeface="Arial"/>
                        <a:buNone/>
                      </a:pPr>
                      <a:r>
                        <a:rPr lang="en-GB" sz="1200" u="none" strike="noStrike" cap="none" dirty="0"/>
                        <a:t>Spill kit / mop available</a:t>
                      </a:r>
                      <a:endParaRPr sz="1200" u="none" strike="noStrike" cap="none"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400" u="none" strike="noStrike" cap="none"/>
                        <a:t>1</a:t>
                      </a:r>
                      <a:endParaRPr sz="14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400" u="none" strike="noStrike" cap="none"/>
                        <a:t>1</a:t>
                      </a:r>
                      <a:endParaRPr sz="14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400" u="none" strike="noStrike" cap="none" dirty="0"/>
                        <a:t>1</a:t>
                      </a:r>
                      <a:endParaRPr sz="1400" u="none" strike="noStrike" cap="none"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100" u="none" strike="noStrike" cap="none"/>
                        <a:t> </a:t>
                      </a:r>
                      <a:endParaRPr sz="11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100"/>
                        <a:buFont typeface="Arial"/>
                        <a:buNone/>
                      </a:pPr>
                      <a:r>
                        <a:rPr lang="en-GB" sz="1100" u="none" strike="noStrike" cap="none"/>
                        <a:t> </a:t>
                      </a:r>
                      <a:endParaRPr sz="11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736025">
                <a:tc>
                  <a:txBody>
                    <a:bodyPr/>
                    <a:lstStyle/>
                    <a:p>
                      <a:pPr marL="0" marR="0" lvl="0" indent="0" algn="l" rtl="0">
                        <a:lnSpc>
                          <a:spcPct val="115000"/>
                        </a:lnSpc>
                        <a:spcBef>
                          <a:spcPts val="0"/>
                        </a:spcBef>
                        <a:spcAft>
                          <a:spcPts val="0"/>
                        </a:spcAft>
                        <a:buClr>
                          <a:srgbClr val="000000"/>
                        </a:buClr>
                        <a:buSzPts val="1400"/>
                        <a:buFont typeface="Arial"/>
                        <a:buNone/>
                      </a:pPr>
                      <a:r>
                        <a:rPr lang="en-GB" sz="1200" u="none" strike="noStrike" cap="none" dirty="0"/>
                        <a:t>Glassware </a:t>
                      </a:r>
                      <a:r>
                        <a:rPr lang="en-GB" sz="1200" u="none" strike="noStrike" cap="none" dirty="0">
                          <a:latin typeface="Arial" panose="020B0604020202020204" pitchFamily="34" charset="0"/>
                          <a:cs typeface="Arial" panose="020B0604020202020204" pitchFamily="34" charset="0"/>
                        </a:rPr>
                        <a:t>–</a:t>
                      </a:r>
                      <a:r>
                        <a:rPr lang="en-GB" sz="1200" u="none" strike="noStrike" cap="none" dirty="0"/>
                        <a:t> broken</a:t>
                      </a:r>
                      <a:endParaRPr sz="1200" u="none" strike="noStrike" cap="none"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5400" marR="0" lvl="0" indent="0" algn="l" rtl="0">
                        <a:lnSpc>
                          <a:spcPct val="115000"/>
                        </a:lnSpc>
                        <a:spcBef>
                          <a:spcPts val="0"/>
                        </a:spcBef>
                        <a:spcAft>
                          <a:spcPts val="0"/>
                        </a:spcAft>
                        <a:buClr>
                          <a:srgbClr val="000000"/>
                        </a:buClr>
                        <a:buSzPts val="1400"/>
                        <a:buFont typeface="Arial"/>
                        <a:buNone/>
                      </a:pPr>
                      <a:r>
                        <a:rPr lang="en-GB" sz="1200" u="none" strike="noStrike" cap="none" dirty="0"/>
                        <a:t>Cuts</a:t>
                      </a:r>
                      <a:endParaRPr sz="1200" u="none" strike="noStrike" cap="none"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5400" marR="0" lvl="0" indent="0" algn="l" rtl="0">
                        <a:lnSpc>
                          <a:spcPct val="115000"/>
                        </a:lnSpc>
                        <a:spcBef>
                          <a:spcPts val="0"/>
                        </a:spcBef>
                        <a:spcAft>
                          <a:spcPts val="0"/>
                        </a:spcAft>
                        <a:buClr>
                          <a:srgbClr val="000000"/>
                        </a:buClr>
                        <a:buSzPts val="1100"/>
                        <a:buFont typeface="Arial"/>
                        <a:buNone/>
                      </a:pPr>
                      <a:r>
                        <a:rPr lang="en-GB" sz="1200" u="none" strike="noStrike" cap="none" dirty="0"/>
                        <a:t>Report damage</a:t>
                      </a:r>
                      <a:endParaRPr sz="1200" u="none" strike="noStrike" cap="none" dirty="0"/>
                    </a:p>
                    <a:p>
                      <a:pPr marL="25400" marR="0" lvl="0" indent="0" algn="l" rtl="0">
                        <a:lnSpc>
                          <a:spcPct val="115000"/>
                        </a:lnSpc>
                        <a:spcBef>
                          <a:spcPts val="0"/>
                        </a:spcBef>
                        <a:spcAft>
                          <a:spcPts val="0"/>
                        </a:spcAft>
                        <a:buClr>
                          <a:srgbClr val="000000"/>
                        </a:buClr>
                        <a:buSzPts val="1100"/>
                        <a:buFont typeface="Arial"/>
                        <a:buNone/>
                      </a:pPr>
                      <a:r>
                        <a:rPr lang="en-GB" sz="1200" u="none" strike="noStrike" cap="none" dirty="0"/>
                        <a:t>First aid kit</a:t>
                      </a:r>
                      <a:endParaRPr sz="1200" u="none" strike="noStrike" cap="none"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t>1</a:t>
                      </a:r>
                      <a:endParaRPr sz="11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2</a:t>
                      </a:r>
                      <a:endParaRPr sz="1100" u="none" strike="noStrike" cap="none"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2</a:t>
                      </a:r>
                      <a:endParaRPr sz="1100" u="none" strike="noStrike" cap="none"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a:t> </a:t>
                      </a:r>
                      <a:endParaRPr sz="1100" u="none" strike="noStrike" cap="none"/>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400"/>
                        <a:buFont typeface="Arial"/>
                        <a:buNone/>
                      </a:pPr>
                      <a:r>
                        <a:rPr lang="en-GB" sz="1400" u="none" strike="noStrike" cap="none" dirty="0"/>
                        <a:t> </a:t>
                      </a:r>
                      <a:endParaRPr sz="1100" u="none" strike="noStrike" cap="none" dirty="0"/>
                    </a:p>
                  </a:txBody>
                  <a:tcPr marL="68575" marR="6857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612" name="Google Shape;612;g2a118d7b111_0_13"/>
          <p:cNvSpPr txBox="1"/>
          <p:nvPr/>
        </p:nvSpPr>
        <p:spPr>
          <a:xfrm>
            <a:off x="5981825" y="3651600"/>
            <a:ext cx="3304200" cy="1007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0" i="0" u="none" strike="noStrike" cap="none">
                <a:solidFill>
                  <a:schemeClr val="accent2"/>
                </a:solidFill>
                <a:highlight>
                  <a:schemeClr val="lt1"/>
                </a:highlight>
                <a:latin typeface="Arial"/>
                <a:ea typeface="Arial"/>
                <a:cs typeface="Arial"/>
                <a:sym typeface="Arial"/>
              </a:rPr>
              <a:t>Step 3. Mitigate to reduce risk</a:t>
            </a:r>
            <a:endParaRPr sz="3200" b="0" i="0" u="none" strike="noStrike" cap="none">
              <a:solidFill>
                <a:schemeClr val="accent2"/>
              </a:solidFill>
              <a:highlight>
                <a:schemeClr val="lt1"/>
              </a:highlight>
              <a:latin typeface="Arial"/>
              <a:ea typeface="Arial"/>
              <a:cs typeface="Arial"/>
              <a:sym typeface="Arial"/>
            </a:endParaRPr>
          </a:p>
        </p:txBody>
      </p:sp>
      <p:sp>
        <p:nvSpPr>
          <p:cNvPr id="613" name="Google Shape;613;g2a118d7b111_0_13" descr="Arrow pointing from the words &quot;Step 3 Mitigate to reduce risk&quot; to the column that has the heading &quot;Additional control measures&quot;."/>
          <p:cNvSpPr/>
          <p:nvPr/>
        </p:nvSpPr>
        <p:spPr>
          <a:xfrm rot="5400000">
            <a:off x="6926800" y="2962350"/>
            <a:ext cx="1022700" cy="2415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g2a118d7b111_0_13"/>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09" name="Google Shape;609;g2a118d7b111_0_13"/>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GB"/>
              <a:t>9</a:t>
            </a:fld>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86C025-1479-976F-14D3-87E0A6DB38BF}"/>
              </a:ext>
            </a:extLst>
          </p:cNvPr>
          <p:cNvSpPr>
            <a:spLocks noGrp="1"/>
          </p:cNvSpPr>
          <p:nvPr>
            <p:ph type="title"/>
          </p:nvPr>
        </p:nvSpPr>
        <p:spPr/>
        <p:txBody>
          <a:bodyPr/>
          <a:lstStyle/>
          <a:p>
            <a:r>
              <a:rPr lang="en-US" sz="2400" dirty="0"/>
              <a:t>Determination of Vitamin C content using PCPIP</a:t>
            </a:r>
            <a:br>
              <a:rPr lang="en-US" dirty="0"/>
            </a:br>
            <a:endParaRPr lang="en-US" dirty="0"/>
          </a:p>
        </p:txBody>
      </p:sp>
      <p:sp>
        <p:nvSpPr>
          <p:cNvPr id="4" name="Text Placeholder 3">
            <a:extLst>
              <a:ext uri="{FF2B5EF4-FFF2-40B4-BE49-F238E27FC236}">
                <a16:creationId xmlns:a16="http://schemas.microsoft.com/office/drawing/2014/main" id="{3662A300-C3A7-FEAC-1046-777589DEB0FA}"/>
              </a:ext>
            </a:extLst>
          </p:cNvPr>
          <p:cNvSpPr>
            <a:spLocks noGrp="1"/>
          </p:cNvSpPr>
          <p:nvPr>
            <p:ph type="body" idx="1"/>
          </p:nvPr>
        </p:nvSpPr>
        <p:spPr>
          <a:xfrm>
            <a:off x="234000" y="599355"/>
            <a:ext cx="8436450" cy="4121446"/>
          </a:xfrm>
        </p:spPr>
        <p:txBody>
          <a:bodyPr/>
          <a:lstStyle/>
          <a:p>
            <a:pPr marL="0" indent="0">
              <a:lnSpc>
                <a:spcPct val="100000"/>
              </a:lnSpc>
            </a:pPr>
            <a:r>
              <a:rPr lang="en-US" sz="2000" dirty="0"/>
              <a:t>All instructions are given on the OSA assignment sheets. An RA and an SOP are given. </a:t>
            </a:r>
          </a:p>
          <a:p>
            <a:pPr marL="0" indent="0">
              <a:lnSpc>
                <a:spcPct val="100000"/>
              </a:lnSpc>
            </a:pPr>
            <a:endParaRPr lang="en-US" sz="2000" dirty="0"/>
          </a:p>
          <a:p>
            <a:pPr marL="0" indent="0">
              <a:lnSpc>
                <a:spcPct val="100000"/>
              </a:lnSpc>
            </a:pPr>
            <a:r>
              <a:rPr lang="en-US" sz="2000" dirty="0"/>
              <a:t>You will need to record results and observations accurately in your lab books.</a:t>
            </a:r>
          </a:p>
          <a:p>
            <a:pPr marL="0" indent="0">
              <a:lnSpc>
                <a:spcPct val="100000"/>
              </a:lnSpc>
            </a:pPr>
            <a:endParaRPr lang="en-US" sz="2000" dirty="0">
              <a:solidFill>
                <a:srgbClr val="FF0000"/>
              </a:solidFill>
            </a:endParaRPr>
          </a:p>
          <a:p>
            <a:pPr marL="0" indent="0">
              <a:lnSpc>
                <a:spcPct val="100000"/>
              </a:lnSpc>
            </a:pPr>
            <a:r>
              <a:rPr lang="en-US" sz="2000" dirty="0">
                <a:solidFill>
                  <a:schemeClr val="tx1"/>
                </a:solidFill>
              </a:rPr>
              <a:t>In part A, you will </a:t>
            </a:r>
            <a:r>
              <a:rPr lang="en-US" sz="2000" dirty="0" err="1">
                <a:solidFill>
                  <a:schemeClr val="tx1"/>
                </a:solidFill>
              </a:rPr>
              <a:t>standardise</a:t>
            </a:r>
            <a:r>
              <a:rPr lang="en-US" sz="2000" dirty="0">
                <a:solidFill>
                  <a:schemeClr val="tx1"/>
                </a:solidFill>
              </a:rPr>
              <a:t> your 0.1 %(w/v) DCPIP solution with ascorbic acid (blue to </a:t>
            </a:r>
            <a:r>
              <a:rPr lang="en-US" sz="2000" dirty="0" err="1">
                <a:solidFill>
                  <a:schemeClr val="tx1"/>
                </a:solidFill>
              </a:rPr>
              <a:t>colourless</a:t>
            </a:r>
            <a:r>
              <a:rPr lang="en-US" sz="2000" dirty="0">
                <a:solidFill>
                  <a:schemeClr val="tx1"/>
                </a:solidFill>
              </a:rPr>
              <a:t>).	</a:t>
            </a:r>
          </a:p>
          <a:p>
            <a:pPr marL="0" indent="0">
              <a:lnSpc>
                <a:spcPct val="100000"/>
              </a:lnSpc>
            </a:pPr>
            <a:endParaRPr lang="en-US" sz="2000" dirty="0">
              <a:solidFill>
                <a:schemeClr val="tx1"/>
              </a:solidFill>
            </a:endParaRPr>
          </a:p>
          <a:p>
            <a:pPr marL="0" indent="0">
              <a:lnSpc>
                <a:spcPct val="100000"/>
              </a:lnSpc>
            </a:pPr>
            <a:r>
              <a:rPr lang="en-US" sz="2000" dirty="0">
                <a:solidFill>
                  <a:schemeClr val="tx1"/>
                </a:solidFill>
              </a:rPr>
              <a:t>DCPIP is a blue dye that is reduced by ascorbic acid to a </a:t>
            </a:r>
            <a:r>
              <a:rPr lang="en-US" sz="2000" dirty="0" err="1">
                <a:solidFill>
                  <a:schemeClr val="tx1"/>
                </a:solidFill>
              </a:rPr>
              <a:t>colourless</a:t>
            </a:r>
            <a:r>
              <a:rPr lang="en-US" sz="2000" dirty="0">
                <a:solidFill>
                  <a:schemeClr val="tx1"/>
                </a:solidFill>
              </a:rPr>
              <a:t> compound (DCPIP H</a:t>
            </a:r>
            <a:r>
              <a:rPr lang="en-US" sz="2000" baseline="-25000" dirty="0">
                <a:solidFill>
                  <a:schemeClr val="tx1"/>
                </a:solidFill>
              </a:rPr>
              <a:t>2</a:t>
            </a:r>
            <a:r>
              <a:rPr lang="en-US" sz="2000" dirty="0">
                <a:solidFill>
                  <a:schemeClr val="tx1"/>
                </a:solidFill>
              </a:rPr>
              <a:t>).</a:t>
            </a:r>
          </a:p>
          <a:p>
            <a:pPr marL="0" indent="0">
              <a:lnSpc>
                <a:spcPct val="100000"/>
              </a:lnSpc>
            </a:pPr>
            <a:endParaRPr lang="en-US" sz="2000" dirty="0">
              <a:solidFill>
                <a:schemeClr val="tx1"/>
              </a:solidFill>
            </a:endParaRPr>
          </a:p>
          <a:p>
            <a:pPr marL="0" indent="0">
              <a:lnSpc>
                <a:spcPct val="100000"/>
              </a:lnSpc>
            </a:pPr>
            <a:r>
              <a:rPr lang="en-US" sz="2000" dirty="0">
                <a:solidFill>
                  <a:schemeClr val="tx1"/>
                </a:solidFill>
              </a:rPr>
              <a:t>In part B, you will titrate the DCPIP against fruit juice.</a:t>
            </a:r>
          </a:p>
          <a:p>
            <a:endParaRPr lang="en-US" sz="2000" dirty="0"/>
          </a:p>
          <a:p>
            <a:endParaRPr lang="en-US" dirty="0"/>
          </a:p>
        </p:txBody>
      </p:sp>
      <p:sp>
        <p:nvSpPr>
          <p:cNvPr id="5" name="Google Shape;869;g2b4342054ca_0_1181">
            <a:extLst>
              <a:ext uri="{FF2B5EF4-FFF2-40B4-BE49-F238E27FC236}">
                <a16:creationId xmlns:a16="http://schemas.microsoft.com/office/drawing/2014/main" id="{C099C25C-8B75-9F4D-1801-FAD6B4196110}"/>
              </a:ext>
            </a:extLst>
          </p:cNvPr>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2" name="Slide Number Placeholder 1">
            <a:extLst>
              <a:ext uri="{FF2B5EF4-FFF2-40B4-BE49-F238E27FC236}">
                <a16:creationId xmlns:a16="http://schemas.microsoft.com/office/drawing/2014/main" id="{C7221E5A-07FA-D085-9DBD-871BA8FD72B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90</a:t>
            </a:fld>
            <a:endParaRPr lang="en-GB"/>
          </a:p>
        </p:txBody>
      </p:sp>
    </p:spTree>
    <p:extLst>
      <p:ext uri="{BB962C8B-B14F-4D97-AF65-F5344CB8AC3E}">
        <p14:creationId xmlns:p14="http://schemas.microsoft.com/office/powerpoint/2010/main" val="25617256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9"/>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2700" dirty="0"/>
              <a:t>Self-assessment </a:t>
            </a:r>
            <a:endParaRPr sz="3400" dirty="0"/>
          </a:p>
        </p:txBody>
      </p:sp>
      <p:sp>
        <p:nvSpPr>
          <p:cNvPr id="600" name="Google Shape;600;p79"/>
          <p:cNvSpPr txBox="1">
            <a:spLocks noGrp="1"/>
          </p:cNvSpPr>
          <p:nvPr>
            <p:ph type="body" idx="3"/>
          </p:nvPr>
        </p:nvSpPr>
        <p:spPr>
          <a:xfrm>
            <a:off x="148856" y="747625"/>
            <a:ext cx="8762194" cy="3755364"/>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None/>
            </a:pPr>
            <a:r>
              <a:rPr lang="en-GB" sz="1850" b="0" dirty="0"/>
              <a:t>Using the OSA 2, part A mark scheme, m</a:t>
            </a:r>
            <a:r>
              <a:rPr lang="en-GB" sz="1800" b="0" dirty="0">
                <a:latin typeface="Arial" panose="020B0604020202020204" pitchFamily="34" charset="0"/>
                <a:ea typeface="Arial" panose="020B0604020202020204" pitchFamily="34" charset="0"/>
              </a:rPr>
              <a:t>ark your laboratory practice against the criteria given in:</a:t>
            </a:r>
          </a:p>
          <a:p>
            <a:r>
              <a:rPr lang="en-GB" sz="1800" b="1" kern="0" dirty="0">
                <a:effectLst/>
                <a:latin typeface="+mn-lt"/>
                <a:ea typeface="Arial" panose="020B0604020202020204" pitchFamily="34" charset="0"/>
                <a:cs typeface="Times New Roman" panose="02020603050405020304" pitchFamily="18" charset="0"/>
              </a:rPr>
              <a:t>Task 1(a) – Assessor observation checklist</a:t>
            </a:r>
            <a:r>
              <a:rPr lang="en-GB" sz="1800" b="0" dirty="0">
                <a:latin typeface="+mn-lt"/>
                <a:ea typeface="Arial" panose="020B0604020202020204" pitchFamily="34" charset="0"/>
              </a:rPr>
              <a:t>. (11 marks)</a:t>
            </a:r>
          </a:p>
          <a:p>
            <a:pPr>
              <a:lnSpc>
                <a:spcPct val="107000"/>
              </a:lnSpc>
              <a:spcAft>
                <a:spcPts val="800"/>
              </a:spcAft>
            </a:pPr>
            <a:r>
              <a:rPr lang="en-GB" sz="1800" b="1" kern="100" dirty="0">
                <a:effectLst/>
                <a:latin typeface="+mn-lt"/>
                <a:ea typeface="Aptos" panose="020B0004020202020204" pitchFamily="34" charset="0"/>
                <a:cs typeface="Times New Roman" panose="02020603050405020304" pitchFamily="18" charset="0"/>
              </a:rPr>
              <a:t>Task 1(a) </a:t>
            </a:r>
            <a:r>
              <a:rPr lang="en-GB" sz="1800" b="1" kern="100" dirty="0">
                <a:effectLst/>
                <a:latin typeface="+mn-lt"/>
                <a:ea typeface="Aptos" panose="020B0004020202020204" pitchFamily="34" charset="0"/>
                <a:cs typeface="Arial" panose="020B0604020202020204" pitchFamily="34" charset="0"/>
              </a:rPr>
              <a:t>–</a:t>
            </a:r>
            <a:r>
              <a:rPr lang="en-GB" sz="1800" b="1" kern="100" dirty="0">
                <a:effectLst/>
                <a:latin typeface="+mn-lt"/>
                <a:ea typeface="Aptos" panose="020B0004020202020204" pitchFamily="34" charset="0"/>
                <a:cs typeface="Times New Roman" panose="02020603050405020304" pitchFamily="18" charset="0"/>
              </a:rPr>
              <a:t> Learner procedure assessment. </a:t>
            </a:r>
            <a:r>
              <a:rPr lang="en-GB" sz="1800" b="0" kern="100" dirty="0">
                <a:effectLst/>
                <a:latin typeface="+mn-lt"/>
                <a:ea typeface="Aptos" panose="020B0004020202020204" pitchFamily="34" charset="0"/>
                <a:cs typeface="Times New Roman" panose="02020603050405020304" pitchFamily="18" charset="0"/>
              </a:rPr>
              <a:t>(12 marks)</a:t>
            </a:r>
            <a:endParaRPr lang="en-GB" sz="1800" b="0" dirty="0">
              <a:latin typeface="+mn-lt"/>
              <a:ea typeface="Arial" panose="020B0604020202020204" pitchFamily="34" charset="0"/>
            </a:endParaRPr>
          </a:p>
          <a:p>
            <a:pPr marL="0"/>
            <a:r>
              <a:rPr lang="en-GB" sz="1800" b="0" dirty="0">
                <a:latin typeface="Arial" panose="020B0604020202020204" pitchFamily="34" charset="0"/>
                <a:ea typeface="Arial" panose="020B0604020202020204" pitchFamily="34" charset="0"/>
              </a:rPr>
              <a:t>Use the indicative content to help you determine what band you are in.</a:t>
            </a:r>
          </a:p>
          <a:p>
            <a:endParaRPr lang="en-GB" sz="1400" b="0" dirty="0">
              <a:solidFill>
                <a:srgbClr val="FF0000"/>
              </a:solidFill>
            </a:endParaRPr>
          </a:p>
          <a:p>
            <a:pPr marL="0" indent="0"/>
            <a:r>
              <a:rPr lang="en-GB" sz="1800" dirty="0">
                <a:solidFill>
                  <a:schemeClr val="tx1"/>
                </a:solidFill>
              </a:rPr>
              <a:t>Record three actions you need to take to gain a higher grade in the next assignment and post them on the white board using the sticky note provided.</a:t>
            </a:r>
          </a:p>
        </p:txBody>
      </p:sp>
      <p:sp>
        <p:nvSpPr>
          <p:cNvPr id="601" name="Google Shape;601;p79"/>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02" name="Google Shape;602;p79"/>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91</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74"/>
          <p:cNvSpPr txBox="1">
            <a:spLocks noGrp="1"/>
          </p:cNvSpPr>
          <p:nvPr>
            <p:ph type="ctrTitle"/>
          </p:nvPr>
        </p:nvSpPr>
        <p:spPr>
          <a:xfrm>
            <a:off x="2300013" y="1282952"/>
            <a:ext cx="6426471" cy="1774828"/>
          </a:xfrm>
          <a:prstGeom prst="rect">
            <a:avLst/>
          </a:prstGeom>
          <a:solidFill>
            <a:schemeClr val="lt1"/>
          </a:solidFill>
          <a:ln>
            <a:noFill/>
          </a:ln>
        </p:spPr>
        <p:txBody>
          <a:bodyPr spcFirstLastPara="1" wrap="square" lIns="108000" tIns="144000" rIns="0" bIns="0" anchor="ctr" anchorCtr="0">
            <a:noAutofit/>
          </a:bodyPr>
          <a:lstStyle/>
          <a:p>
            <a:pPr marL="0" lvl="0" indent="0" algn="l" rtl="0">
              <a:lnSpc>
                <a:spcPct val="100000"/>
              </a:lnSpc>
              <a:spcBef>
                <a:spcPts val="0"/>
              </a:spcBef>
              <a:spcAft>
                <a:spcPts val="0"/>
              </a:spcAft>
              <a:buClr>
                <a:schemeClr val="dk1"/>
              </a:buClr>
              <a:buSzPts val="9000"/>
              <a:buFont typeface="Arial"/>
              <a:buNone/>
            </a:pPr>
            <a:r>
              <a:rPr lang="en-GB" sz="4100" dirty="0"/>
              <a:t>12</a:t>
            </a:r>
            <a:endParaRPr sz="4100" dirty="0"/>
          </a:p>
          <a:p>
            <a:r>
              <a:rPr lang="en" sz="4100" dirty="0"/>
              <a:t>Conductometric titrations </a:t>
            </a:r>
            <a:endParaRPr sz="4100" dirty="0"/>
          </a:p>
        </p:txBody>
      </p:sp>
      <p:sp>
        <p:nvSpPr>
          <p:cNvPr id="557" name="Google Shape;557;p74"/>
          <p:cNvSpPr txBox="1">
            <a:spLocks noGrp="1"/>
          </p:cNvSpPr>
          <p:nvPr>
            <p:ph type="subTitle" idx="1"/>
          </p:nvPr>
        </p:nvSpPr>
        <p:spPr>
          <a:xfrm>
            <a:off x="2343145" y="3213900"/>
            <a:ext cx="6410100" cy="1602300"/>
          </a:xfrm>
          <a:prstGeom prst="rect">
            <a:avLst/>
          </a:prstGeom>
          <a:solidFill>
            <a:schemeClr val="dk1"/>
          </a:solidFill>
          <a:ln>
            <a:noFill/>
          </a:ln>
        </p:spPr>
        <p:txBody>
          <a:bodyPr spcFirstLastPara="1" wrap="square" lIns="144000" tIns="108000" rIns="0" bIns="0" anchor="ctr" anchorCtr="0">
            <a:normAutofit fontScale="92500" lnSpcReduction="10000"/>
          </a:bodyPr>
          <a:lstStyle/>
          <a:p>
            <a:pPr marL="0" lvl="0" indent="0" algn="l" rtl="0">
              <a:lnSpc>
                <a:spcPct val="100000"/>
              </a:lnSpc>
              <a:spcBef>
                <a:spcPts val="0"/>
              </a:spcBef>
              <a:spcAft>
                <a:spcPts val="0"/>
              </a:spcAft>
              <a:buClr>
                <a:schemeClr val="lt1"/>
              </a:buClr>
              <a:buSzPts val="4865"/>
              <a:buNone/>
            </a:pPr>
            <a:r>
              <a:rPr lang="en" sz="2900" dirty="0"/>
              <a:t>Understand how conductometric titrations can be used to quantify reagents with differences in conductivity</a:t>
            </a:r>
            <a:endParaRPr sz="2900"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75"/>
          <p:cNvSpPr txBox="1">
            <a:spLocks noGrp="1"/>
          </p:cNvSpPr>
          <p:nvPr>
            <p:ph type="title"/>
          </p:nvPr>
        </p:nvSpPr>
        <p:spPr>
          <a:xfrm>
            <a:off x="353250" y="102337"/>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3000" dirty="0"/>
              <a:t>Starter </a:t>
            </a:r>
            <a:endParaRPr sz="3800" dirty="0"/>
          </a:p>
        </p:txBody>
      </p:sp>
      <p:sp>
        <p:nvSpPr>
          <p:cNvPr id="564" name="Google Shape;564;p75"/>
          <p:cNvSpPr txBox="1">
            <a:spLocks noGrp="1"/>
          </p:cNvSpPr>
          <p:nvPr>
            <p:ph type="body" idx="1"/>
          </p:nvPr>
        </p:nvSpPr>
        <p:spPr>
          <a:xfrm>
            <a:off x="236802" y="532409"/>
            <a:ext cx="8629174" cy="4234853"/>
          </a:xfrm>
          <a:prstGeom prst="rect">
            <a:avLst/>
          </a:prstGeom>
          <a:noFill/>
          <a:ln>
            <a:noFill/>
          </a:ln>
        </p:spPr>
        <p:txBody>
          <a:bodyPr spcFirstLastPara="1" wrap="square" lIns="0" tIns="0" rIns="0" bIns="0" anchor="t" anchorCtr="0">
            <a:noAutofit/>
          </a:bodyPr>
          <a:lstStyle/>
          <a:p>
            <a:pPr marL="0" lvl="0" indent="0" algn="l" rtl="0">
              <a:lnSpc>
                <a:spcPct val="103703"/>
              </a:lnSpc>
              <a:spcBef>
                <a:spcPts val="0"/>
              </a:spcBef>
              <a:spcAft>
                <a:spcPts val="0"/>
              </a:spcAft>
              <a:buClr>
                <a:schemeClr val="dk1"/>
              </a:buClr>
              <a:buSzPts val="2700"/>
              <a:buNone/>
            </a:pPr>
            <a:r>
              <a:rPr lang="en" sz="1600" dirty="0">
                <a:latin typeface="Arial" panose="020B0604020202020204" pitchFamily="34" charset="0"/>
                <a:ea typeface="Calibri"/>
                <a:cs typeface="Arial" panose="020B0604020202020204" pitchFamily="34" charset="0"/>
                <a:sym typeface="Calibri"/>
              </a:rPr>
              <a:t>Task: In pairs, determine:</a:t>
            </a:r>
            <a:endParaRPr sz="1600" dirty="0">
              <a:latin typeface="Arial" panose="020B0604020202020204" pitchFamily="34" charset="0"/>
              <a:ea typeface="Calibri"/>
              <a:cs typeface="Arial" panose="020B0604020202020204" pitchFamily="34" charset="0"/>
              <a:sym typeface="Calibri"/>
            </a:endParaRPr>
          </a:p>
          <a:p>
            <a:pPr marL="101600" lvl="0" indent="0" algn="l" rtl="0">
              <a:lnSpc>
                <a:spcPct val="103703"/>
              </a:lnSpc>
              <a:spcBef>
                <a:spcPts val="0"/>
              </a:spcBef>
              <a:spcAft>
                <a:spcPts val="0"/>
              </a:spcAft>
              <a:buSzPts val="2000"/>
            </a:pPr>
            <a:r>
              <a:rPr lang="en" sz="1600" dirty="0">
                <a:latin typeface="Arial" panose="020B0604020202020204" pitchFamily="34" charset="0"/>
                <a:ea typeface="Calibri"/>
                <a:cs typeface="Arial" panose="020B0604020202020204" pitchFamily="34" charset="0"/>
                <a:sym typeface="Calibri"/>
              </a:rPr>
              <a:t>1. in the following electrolysis cell, which species is being oxidised and which is being reduced? Produce half equations.</a:t>
            </a:r>
          </a:p>
          <a:p>
            <a:pPr marL="1016000" lvl="1" indent="-457200">
              <a:buSzPts val="2000"/>
              <a:buFont typeface="+mj-lt"/>
              <a:buAutoNum type="alphaLcPeriod"/>
            </a:pPr>
            <a:r>
              <a:rPr lang="en" sz="1600" dirty="0">
                <a:latin typeface="Arial" panose="020B0604020202020204" pitchFamily="34" charset="0"/>
                <a:ea typeface="Calibri"/>
                <a:cs typeface="Arial" panose="020B0604020202020204" pitchFamily="34" charset="0"/>
                <a:sym typeface="Calibri"/>
              </a:rPr>
              <a:t>Zinc anode and carbon cathode with copper sulphate solution.</a:t>
            </a:r>
          </a:p>
          <a:p>
            <a:pPr lvl="1" indent="-355600">
              <a:buSzPts val="2000"/>
              <a:buFont typeface="Calibri"/>
              <a:buAutoNum type="alphaLcPeriod"/>
            </a:pPr>
            <a:endParaRPr lang="en" sz="1600" dirty="0">
              <a:latin typeface="Arial" panose="020B0604020202020204" pitchFamily="34" charset="0"/>
              <a:ea typeface="Calibri"/>
              <a:cs typeface="Arial" panose="020B0604020202020204" pitchFamily="34" charset="0"/>
              <a:sym typeface="Calibri"/>
            </a:endParaRPr>
          </a:p>
          <a:p>
            <a:pPr lvl="1" indent="-355600">
              <a:buSzPts val="2000"/>
              <a:buFont typeface="Calibri"/>
              <a:buAutoNum type="alphaLcPeriod"/>
            </a:pPr>
            <a:r>
              <a:rPr lang="en" sz="1600" dirty="0">
                <a:latin typeface="Arial" panose="020B0604020202020204" pitchFamily="34" charset="0"/>
                <a:ea typeface="Calibri"/>
                <a:cs typeface="Arial" panose="020B0604020202020204" pitchFamily="34" charset="0"/>
                <a:sym typeface="Calibri"/>
              </a:rPr>
              <a:t>  Zinc anode and iron cathode with iron oxide solution.</a:t>
            </a:r>
          </a:p>
          <a:p>
            <a:pPr marL="558800" lvl="1" indent="0">
              <a:buSzPts val="2000"/>
              <a:buNone/>
            </a:pPr>
            <a:endParaRPr sz="1600" dirty="0">
              <a:latin typeface="Arial" panose="020B0604020202020204" pitchFamily="34" charset="0"/>
              <a:ea typeface="Calibri"/>
              <a:cs typeface="Arial" panose="020B0604020202020204" pitchFamily="34" charset="0"/>
              <a:sym typeface="Calibri"/>
            </a:endParaRPr>
          </a:p>
          <a:p>
            <a:pPr marL="101600" lvl="0" indent="0" algn="l" rtl="0">
              <a:lnSpc>
                <a:spcPct val="103703"/>
              </a:lnSpc>
              <a:spcBef>
                <a:spcPts val="0"/>
              </a:spcBef>
              <a:spcAft>
                <a:spcPts val="0"/>
              </a:spcAft>
              <a:buSzPts val="2000"/>
            </a:pPr>
            <a:r>
              <a:rPr lang="en" sz="1600" dirty="0">
                <a:latin typeface="Arial" panose="020B0604020202020204" pitchFamily="34" charset="0"/>
                <a:ea typeface="Calibri"/>
                <a:cs typeface="Arial" panose="020B0604020202020204" pitchFamily="34" charset="0"/>
                <a:sym typeface="Calibri"/>
              </a:rPr>
              <a:t>2. in the electrolysis examples given in 1a and 1b  above and the table of conductivity given below, what will happen to the conductivity of the cell as the RedOx reaction proceeds?</a:t>
            </a:r>
          </a:p>
          <a:p>
            <a:pPr marL="101600" lvl="0" indent="0" algn="l" rtl="0">
              <a:lnSpc>
                <a:spcPct val="103703"/>
              </a:lnSpc>
              <a:spcBef>
                <a:spcPts val="0"/>
              </a:spcBef>
              <a:spcAft>
                <a:spcPts val="0"/>
              </a:spcAft>
              <a:buSzPts val="2000"/>
            </a:pPr>
            <a:endParaRPr sz="1900" dirty="0"/>
          </a:p>
          <a:p>
            <a:pPr marL="457200" lvl="0" indent="0" algn="l" rtl="0">
              <a:lnSpc>
                <a:spcPct val="103703"/>
              </a:lnSpc>
              <a:spcBef>
                <a:spcPts val="0"/>
              </a:spcBef>
              <a:spcAft>
                <a:spcPts val="0"/>
              </a:spcAft>
              <a:buNone/>
            </a:pPr>
            <a:endParaRPr sz="1900" dirty="0"/>
          </a:p>
          <a:p>
            <a:pPr marL="457200" lvl="0" indent="0" algn="l" rtl="0">
              <a:lnSpc>
                <a:spcPct val="103703"/>
              </a:lnSpc>
              <a:spcBef>
                <a:spcPts val="0"/>
              </a:spcBef>
              <a:spcAft>
                <a:spcPts val="0"/>
              </a:spcAft>
              <a:buNone/>
            </a:pPr>
            <a:endParaRPr sz="1900" dirty="0"/>
          </a:p>
          <a:p>
            <a:pPr marL="0" lvl="0" indent="0" algn="l" rtl="0">
              <a:lnSpc>
                <a:spcPct val="103703"/>
              </a:lnSpc>
              <a:spcBef>
                <a:spcPts val="0"/>
              </a:spcBef>
              <a:spcAft>
                <a:spcPts val="0"/>
              </a:spcAft>
              <a:buNone/>
            </a:pPr>
            <a:endParaRPr sz="1900" dirty="0"/>
          </a:p>
          <a:p>
            <a:pPr marL="0" lvl="0" indent="0" algn="l" rtl="0">
              <a:lnSpc>
                <a:spcPct val="103703"/>
              </a:lnSpc>
              <a:spcBef>
                <a:spcPts val="0"/>
              </a:spcBef>
              <a:spcAft>
                <a:spcPts val="0"/>
              </a:spcAft>
              <a:buNone/>
            </a:pPr>
            <a:endParaRPr sz="1900" dirty="0"/>
          </a:p>
          <a:p>
            <a:pPr marL="457200" lvl="0" indent="0" algn="l" rtl="0">
              <a:lnSpc>
                <a:spcPct val="103703"/>
              </a:lnSpc>
              <a:spcBef>
                <a:spcPts val="0"/>
              </a:spcBef>
              <a:spcAft>
                <a:spcPts val="0"/>
              </a:spcAft>
              <a:buSzPts val="2700"/>
              <a:buNone/>
            </a:pPr>
            <a:endParaRPr sz="1900" dirty="0">
              <a:solidFill>
                <a:schemeClr val="accent1"/>
              </a:solidFill>
            </a:endParaRPr>
          </a:p>
        </p:txBody>
      </p:sp>
      <p:graphicFrame>
        <p:nvGraphicFramePr>
          <p:cNvPr id="2" name="Table 1">
            <a:extLst>
              <a:ext uri="{FF2B5EF4-FFF2-40B4-BE49-F238E27FC236}">
                <a16:creationId xmlns:a16="http://schemas.microsoft.com/office/drawing/2014/main" id="{280E4AE6-01E9-9395-F160-74B55AA21B72}"/>
              </a:ext>
            </a:extLst>
          </p:cNvPr>
          <p:cNvGraphicFramePr>
            <a:graphicFrameLocks noGrp="1"/>
          </p:cNvGraphicFramePr>
          <p:nvPr>
            <p:extLst>
              <p:ext uri="{D42A27DB-BD31-4B8C-83A1-F6EECF244321}">
                <p14:modId xmlns:p14="http://schemas.microsoft.com/office/powerpoint/2010/main" val="1542605960"/>
              </p:ext>
            </p:extLst>
          </p:nvPr>
        </p:nvGraphicFramePr>
        <p:xfrm>
          <a:off x="659218" y="2984905"/>
          <a:ext cx="3402420" cy="1724204"/>
        </p:xfrm>
        <a:graphic>
          <a:graphicData uri="http://schemas.openxmlformats.org/drawingml/2006/table">
            <a:tbl>
              <a:tblPr firstRow="1" bandRow="1"/>
              <a:tblGrid>
                <a:gridCol w="1388344">
                  <a:extLst>
                    <a:ext uri="{9D8B030D-6E8A-4147-A177-3AD203B41FA5}">
                      <a16:colId xmlns:a16="http://schemas.microsoft.com/office/drawing/2014/main" val="251520428"/>
                    </a:ext>
                  </a:extLst>
                </a:gridCol>
                <a:gridCol w="2014076">
                  <a:extLst>
                    <a:ext uri="{9D8B030D-6E8A-4147-A177-3AD203B41FA5}">
                      <a16:colId xmlns:a16="http://schemas.microsoft.com/office/drawing/2014/main" val="3136803897"/>
                    </a:ext>
                  </a:extLst>
                </a:gridCol>
              </a:tblGrid>
              <a:tr h="359182">
                <a:tc>
                  <a:txBody>
                    <a:bodyPr/>
                    <a:lstStyle/>
                    <a:p>
                      <a:r>
                        <a:rPr lang="en-GB" sz="1200" dirty="0"/>
                        <a:t>Solution</a:t>
                      </a:r>
                    </a:p>
                  </a:txBody>
                  <a:tcPr/>
                </a:tc>
                <a:tc>
                  <a:txBody>
                    <a:bodyPr/>
                    <a:lstStyle/>
                    <a:p>
                      <a:r>
                        <a:rPr lang="en-GB" sz="1200" dirty="0"/>
                        <a:t>Nominal conductivity, mS/cm</a:t>
                      </a:r>
                    </a:p>
                  </a:txBody>
                  <a:tcPr/>
                </a:tc>
                <a:extLst>
                  <a:ext uri="{0D108BD9-81ED-4DB2-BD59-A6C34878D82A}">
                    <a16:rowId xmlns:a16="http://schemas.microsoft.com/office/drawing/2014/main" val="1031470065"/>
                  </a:ext>
                </a:extLst>
              </a:tr>
              <a:tr h="179591">
                <a:tc>
                  <a:txBody>
                    <a:bodyPr/>
                    <a:lstStyle/>
                    <a:p>
                      <a:r>
                        <a:rPr lang="en-GB" sz="1200" dirty="0"/>
                        <a:t>Zinc</a:t>
                      </a:r>
                      <a:r>
                        <a:rPr lang="en-GB" sz="1200" baseline="30000" dirty="0"/>
                        <a:t> </a:t>
                      </a:r>
                      <a:r>
                        <a:rPr lang="en-GB" sz="1200" baseline="0" dirty="0"/>
                        <a:t>sulphate</a:t>
                      </a:r>
                      <a:endParaRPr lang="en-GB" sz="1200" baseline="30000" dirty="0"/>
                    </a:p>
                  </a:txBody>
                  <a:tcPr/>
                </a:tc>
                <a:tc>
                  <a:txBody>
                    <a:bodyPr/>
                    <a:lstStyle/>
                    <a:p>
                      <a:r>
                        <a:rPr lang="en-GB" sz="1200" dirty="0"/>
                        <a:t>47.1</a:t>
                      </a:r>
                    </a:p>
                  </a:txBody>
                  <a:tcPr/>
                </a:tc>
                <a:extLst>
                  <a:ext uri="{0D108BD9-81ED-4DB2-BD59-A6C34878D82A}">
                    <a16:rowId xmlns:a16="http://schemas.microsoft.com/office/drawing/2014/main" val="1362433062"/>
                  </a:ext>
                </a:extLst>
              </a:tr>
              <a:tr h="179591">
                <a:tc>
                  <a:txBody>
                    <a:bodyPr/>
                    <a:lstStyle/>
                    <a:p>
                      <a:r>
                        <a:rPr lang="en-GB" sz="1200" baseline="0" dirty="0"/>
                        <a:t>Zinc oxide</a:t>
                      </a:r>
                    </a:p>
                  </a:txBody>
                  <a:tcPr/>
                </a:tc>
                <a:tc>
                  <a:txBody>
                    <a:bodyPr/>
                    <a:lstStyle/>
                    <a:p>
                      <a:r>
                        <a:rPr lang="en-GB" sz="1200" dirty="0"/>
                        <a:t>68</a:t>
                      </a:r>
                    </a:p>
                  </a:txBody>
                  <a:tcPr/>
                </a:tc>
                <a:extLst>
                  <a:ext uri="{0D108BD9-81ED-4DB2-BD59-A6C34878D82A}">
                    <a16:rowId xmlns:a16="http://schemas.microsoft.com/office/drawing/2014/main" val="1213485479"/>
                  </a:ext>
                </a:extLst>
              </a:tr>
              <a:tr h="359182">
                <a:tc>
                  <a:txBody>
                    <a:bodyPr/>
                    <a:lstStyle/>
                    <a:p>
                      <a:r>
                        <a:rPr lang="en-GB" sz="1200" baseline="0" dirty="0"/>
                        <a:t>Copper sulphate</a:t>
                      </a:r>
                    </a:p>
                  </a:txBody>
                  <a:tcPr/>
                </a:tc>
                <a:tc>
                  <a:txBody>
                    <a:bodyPr/>
                    <a:lstStyle/>
                    <a:p>
                      <a:r>
                        <a:rPr lang="en-GB" sz="1200" dirty="0"/>
                        <a:t>110.5</a:t>
                      </a:r>
                    </a:p>
                  </a:txBody>
                  <a:tcPr/>
                </a:tc>
                <a:extLst>
                  <a:ext uri="{0D108BD9-81ED-4DB2-BD59-A6C34878D82A}">
                    <a16:rowId xmlns:a16="http://schemas.microsoft.com/office/drawing/2014/main" val="4197210242"/>
                  </a:ext>
                </a:extLst>
              </a:tr>
              <a:tr h="359182">
                <a:tc>
                  <a:txBody>
                    <a:bodyPr/>
                    <a:lstStyle/>
                    <a:p>
                      <a:r>
                        <a:rPr lang="en-GB" sz="1200" baseline="0" dirty="0"/>
                        <a:t>Iron oxide</a:t>
                      </a:r>
                    </a:p>
                  </a:txBody>
                  <a:tcPr/>
                </a:tc>
                <a:tc>
                  <a:txBody>
                    <a:bodyPr/>
                    <a:lstStyle/>
                    <a:p>
                      <a:r>
                        <a:rPr lang="en-GB" sz="1200" dirty="0"/>
                        <a:t>95</a:t>
                      </a:r>
                    </a:p>
                  </a:txBody>
                  <a:tcPr/>
                </a:tc>
                <a:extLst>
                  <a:ext uri="{0D108BD9-81ED-4DB2-BD59-A6C34878D82A}">
                    <a16:rowId xmlns:a16="http://schemas.microsoft.com/office/drawing/2014/main" val="3981046718"/>
                  </a:ext>
                </a:extLst>
              </a:tr>
            </a:tbl>
          </a:graphicData>
        </a:graphic>
      </p:graphicFrame>
      <p:sp>
        <p:nvSpPr>
          <p:cNvPr id="565" name="Google Shape;565;p75"/>
          <p:cNvSpPr txBox="1">
            <a:spLocks noGrp="1"/>
          </p:cNvSpPr>
          <p:nvPr>
            <p:ph type="ftr" idx="11"/>
          </p:nvPr>
        </p:nvSpPr>
        <p:spPr>
          <a:xfrm>
            <a:off x="218488" y="4767262"/>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
        <p:nvSpPr>
          <p:cNvPr id="566" name="Google Shape;566;p75"/>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93</a:t>
            </a:fld>
            <a:endParaRPr/>
          </a:p>
        </p:txBody>
      </p:sp>
    </p:spTree>
  </p:cSld>
  <p:clrMapOvr>
    <a:masterClrMapping/>
  </p:clrMapOvr>
  <p:transition spd="med">
    <p:push/>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6"/>
          <p:cNvSpPr txBox="1">
            <a:spLocks noGrp="1"/>
          </p:cNvSpPr>
          <p:nvPr>
            <p:ph type="title"/>
          </p:nvPr>
        </p:nvSpPr>
        <p:spPr>
          <a:xfrm>
            <a:off x="425301" y="204448"/>
            <a:ext cx="8293397" cy="451634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66666"/>
              <a:buFont typeface="Arial"/>
              <a:buNone/>
            </a:pPr>
            <a:r>
              <a:rPr lang="en-GB" sz="3000" dirty="0"/>
              <a:t>Measuring conductivity</a:t>
            </a:r>
            <a:br>
              <a:rPr lang="en-GB" sz="3000" dirty="0"/>
            </a:br>
            <a:endParaRPr sz="3000" dirty="0"/>
          </a:p>
          <a:p>
            <a:pPr marL="0" lvl="0" indent="0" algn="l" rtl="0">
              <a:lnSpc>
                <a:spcPct val="120000"/>
              </a:lnSpc>
              <a:spcBef>
                <a:spcPts val="0"/>
              </a:spcBef>
              <a:spcAft>
                <a:spcPts val="0"/>
              </a:spcAft>
              <a:buClr>
                <a:schemeClr val="dk1"/>
              </a:buClr>
              <a:buSzPct val="66666"/>
              <a:buFont typeface="Arial"/>
              <a:buNone/>
            </a:pPr>
            <a:r>
              <a:rPr lang="en-GB" sz="2400" b="0" dirty="0"/>
              <a:t>Pure water does not conduct electricity.</a:t>
            </a:r>
            <a:br>
              <a:rPr lang="en-GB" sz="2400" b="0" dirty="0"/>
            </a:br>
            <a:r>
              <a:rPr lang="en-GB" sz="2400" b="0" dirty="0"/>
              <a:t>Adding electrolytes (soluble, charged species such as salts, acids and bases) increases solubility.</a:t>
            </a:r>
            <a:br>
              <a:rPr lang="en-GB" sz="2400" b="0" dirty="0"/>
            </a:br>
            <a:r>
              <a:rPr kumimoji="0" lang="en-GB" sz="2400" b="0" i="0" u="none" strike="noStrike" kern="0" cap="none" spc="0" normalizeH="0" baseline="0" noProof="0" dirty="0">
                <a:ln>
                  <a:noFill/>
                </a:ln>
                <a:solidFill>
                  <a:srgbClr val="000000"/>
                </a:solidFill>
                <a:effectLst/>
                <a:uLnTx/>
                <a:uFillTx/>
                <a:latin typeface="Arial"/>
                <a:cs typeface="Arial"/>
                <a:sym typeface="Arial"/>
              </a:rPr>
              <a:t>The conductivity increases as the solubility and mobility of the electrolyte in solution increase.</a:t>
            </a:r>
            <a:br>
              <a:rPr kumimoji="0" lang="en-GB" sz="2400" b="0" i="0" u="none" strike="noStrike" kern="0" cap="none" spc="0" normalizeH="0" baseline="0" noProof="0" dirty="0">
                <a:ln>
                  <a:noFill/>
                </a:ln>
                <a:solidFill>
                  <a:srgbClr val="000000"/>
                </a:solidFill>
                <a:effectLst/>
                <a:uLnTx/>
                <a:uFillTx/>
                <a:latin typeface="Arial"/>
                <a:cs typeface="Arial"/>
                <a:sym typeface="Arial"/>
              </a:rPr>
            </a:br>
            <a:r>
              <a:rPr kumimoji="0" lang="en-GB" sz="2400" b="0" i="0" u="none" strike="noStrike" kern="0" cap="none" spc="0" normalizeH="0" baseline="0" noProof="0" dirty="0">
                <a:ln>
                  <a:noFill/>
                </a:ln>
                <a:solidFill>
                  <a:srgbClr val="000000"/>
                </a:solidFill>
                <a:effectLst/>
                <a:uLnTx/>
                <a:uFillTx/>
                <a:latin typeface="Arial"/>
                <a:cs typeface="Arial"/>
                <a:sym typeface="Arial"/>
              </a:rPr>
              <a:t>Conductivity also tends to increase as temperature increases</a:t>
            </a:r>
            <a:r>
              <a:rPr kumimoji="0" lang="en-GB" sz="2400" b="1" i="0" u="none" strike="noStrike" kern="0" cap="none" spc="0" normalizeH="0" baseline="0" noProof="0" dirty="0">
                <a:ln>
                  <a:noFill/>
                </a:ln>
                <a:solidFill>
                  <a:srgbClr val="000000"/>
                </a:solidFill>
                <a:effectLst/>
                <a:uLnTx/>
                <a:uFillTx/>
                <a:latin typeface="Arial"/>
                <a:cs typeface="Arial"/>
                <a:sym typeface="Arial"/>
              </a:rPr>
              <a:t>.</a:t>
            </a:r>
            <a:br>
              <a:rPr kumimoji="0" lang="en-GB" sz="2400" b="1" i="0" u="none" strike="noStrike" kern="0" cap="none" spc="0" normalizeH="0" baseline="0" noProof="0" dirty="0">
                <a:ln>
                  <a:noFill/>
                </a:ln>
                <a:solidFill>
                  <a:srgbClr val="000000"/>
                </a:solidFill>
                <a:effectLst/>
                <a:uLnTx/>
                <a:uFillTx/>
                <a:latin typeface="Arial"/>
                <a:cs typeface="Arial"/>
                <a:sym typeface="Arial"/>
              </a:rPr>
            </a:br>
            <a:r>
              <a:rPr lang="en-GB" sz="2400" b="0" dirty="0"/>
              <a:t>Conductivity is a fast and stable measurement but is not specific.</a:t>
            </a:r>
            <a:br>
              <a:rPr lang="en-GB" sz="2400" b="0" dirty="0"/>
            </a:br>
            <a:r>
              <a:rPr lang="en-GB" sz="2400" b="0" dirty="0"/>
              <a:t>The total conductivity of all dissolved electrolytes is measured.</a:t>
            </a:r>
          </a:p>
        </p:txBody>
      </p:sp>
      <p:sp>
        <p:nvSpPr>
          <p:cNvPr id="574" name="Google Shape;574;p76"/>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575" name="Google Shape;575;p76"/>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
              <a:t>94</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77"/>
          <p:cNvSpPr txBox="1">
            <a:spLocks noGrp="1"/>
          </p:cNvSpPr>
          <p:nvPr>
            <p:ph type="title"/>
          </p:nvPr>
        </p:nvSpPr>
        <p:spPr>
          <a:xfrm>
            <a:off x="411475" y="148799"/>
            <a:ext cx="6227700" cy="2739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Clr>
                <a:schemeClr val="dk1"/>
              </a:buClr>
              <a:buSzPct val="66666"/>
              <a:buFont typeface="Arial"/>
              <a:buNone/>
            </a:pPr>
            <a:r>
              <a:rPr lang="en-GB" sz="3300" dirty="0"/>
              <a:t>The conductivity meter</a:t>
            </a:r>
            <a:endParaRPr sz="3300" dirty="0"/>
          </a:p>
          <a:p>
            <a:pPr marL="0" lvl="0" indent="0" algn="l" rtl="0">
              <a:lnSpc>
                <a:spcPct val="103703"/>
              </a:lnSpc>
              <a:spcBef>
                <a:spcPts val="0"/>
              </a:spcBef>
              <a:spcAft>
                <a:spcPts val="0"/>
              </a:spcAft>
              <a:buClr>
                <a:schemeClr val="accent2"/>
              </a:buClr>
              <a:buSzPct val="100000"/>
              <a:buFont typeface="Arial"/>
              <a:buNone/>
            </a:pPr>
            <a:r>
              <a:rPr lang="en" sz="2700" dirty="0">
                <a:solidFill>
                  <a:schemeClr val="accent2"/>
                </a:solidFill>
              </a:rPr>
              <a:t>	</a:t>
            </a:r>
            <a:endParaRPr sz="2255" dirty="0">
              <a:solidFill>
                <a:schemeClr val="accent2"/>
              </a:solidFill>
            </a:endParaRPr>
          </a:p>
          <a:p>
            <a:pPr marL="0" lvl="0" indent="0" algn="l" rtl="0">
              <a:lnSpc>
                <a:spcPct val="103703"/>
              </a:lnSpc>
              <a:spcBef>
                <a:spcPts val="0"/>
              </a:spcBef>
              <a:spcAft>
                <a:spcPts val="0"/>
              </a:spcAft>
              <a:buClr>
                <a:schemeClr val="accent2"/>
              </a:buClr>
              <a:buSzPct val="119728"/>
              <a:buFont typeface="Arial"/>
              <a:buNone/>
            </a:pPr>
            <a:endParaRPr sz="2255" dirty="0">
              <a:solidFill>
                <a:schemeClr val="accent2"/>
              </a:solidFill>
            </a:endParaRPr>
          </a:p>
          <a:p>
            <a:pPr marL="0" lvl="0" indent="0" algn="l" rtl="0">
              <a:lnSpc>
                <a:spcPct val="103703"/>
              </a:lnSpc>
              <a:spcBef>
                <a:spcPts val="0"/>
              </a:spcBef>
              <a:spcAft>
                <a:spcPts val="0"/>
              </a:spcAft>
              <a:buClr>
                <a:schemeClr val="accent2"/>
              </a:buClr>
              <a:buSzPct val="94003"/>
              <a:buFont typeface="Arial"/>
              <a:buNone/>
            </a:pPr>
            <a:endParaRPr sz="2872" b="0" dirty="0">
              <a:solidFill>
                <a:srgbClr val="E51C41"/>
              </a:solidFill>
            </a:endParaRPr>
          </a:p>
        </p:txBody>
      </p:sp>
      <p:sp>
        <p:nvSpPr>
          <p:cNvPr id="582" name="Google Shape;582;p77"/>
          <p:cNvSpPr txBox="1">
            <a:spLocks noGrp="1"/>
          </p:cNvSpPr>
          <p:nvPr>
            <p:ph type="ftr" idx="11"/>
          </p:nvPr>
        </p:nvSpPr>
        <p:spPr>
          <a:xfrm>
            <a:off x="224013" y="4720801"/>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583" name="Google Shape;583;p77"/>
          <p:cNvSpPr txBox="1">
            <a:spLocks noGrp="1"/>
          </p:cNvSpPr>
          <p:nvPr>
            <p:ph type="sldNum" idx="12"/>
          </p:nvPr>
        </p:nvSpPr>
        <p:spPr>
          <a:xfrm>
            <a:off x="8105851" y="4720788"/>
            <a:ext cx="909600" cy="2739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700"/>
              <a:buNone/>
            </a:pPr>
            <a:fld id="{00000000-1234-1234-1234-123412341234}" type="slidenum">
              <a:rPr lang="en"/>
              <a:t>95</a:t>
            </a:fld>
            <a:endParaRPr/>
          </a:p>
        </p:txBody>
      </p:sp>
      <p:sp>
        <p:nvSpPr>
          <p:cNvPr id="584" name="Google Shape;584;p77"/>
          <p:cNvSpPr txBox="1"/>
          <p:nvPr/>
        </p:nvSpPr>
        <p:spPr>
          <a:xfrm>
            <a:off x="411475" y="587850"/>
            <a:ext cx="8603976" cy="385655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400" b="0" dirty="0"/>
              <a:t>Conductivity meters measure the conduction of a small </a:t>
            </a:r>
            <a:r>
              <a:rPr lang="en-GB" sz="2400" b="0" dirty="0" err="1"/>
              <a:t>a.c.</a:t>
            </a:r>
            <a:r>
              <a:rPr lang="en-GB" sz="2400" b="0" dirty="0"/>
              <a:t> current through the solution.</a:t>
            </a:r>
          </a:p>
          <a:p>
            <a:pPr marL="342900" lvl="0" indent="-342900" algn="l" rtl="0">
              <a:spcBef>
                <a:spcPts val="0"/>
              </a:spcBef>
              <a:spcAft>
                <a:spcPts val="0"/>
              </a:spcAft>
              <a:buFont typeface="Arial" panose="020B0604020202020204" pitchFamily="34" charset="0"/>
              <a:buChar char="•"/>
            </a:pPr>
            <a:r>
              <a:rPr lang="en-GB" sz="2000" b="1" dirty="0"/>
              <a:t>Contacting electrode</a:t>
            </a:r>
            <a:r>
              <a:rPr lang="en-GB" sz="2000" b="0" dirty="0"/>
              <a:t>: A pair of specifically sized platinum electrodes 1cm apart are dipped in the sample.</a:t>
            </a:r>
            <a:endParaRPr lang="en-GB" sz="2000" b="0" baseline="-25000" dirty="0"/>
          </a:p>
          <a:p>
            <a:pPr marL="342900" lvl="0" indent="-342900">
              <a:buFont typeface="Arial" panose="020B0604020202020204" pitchFamily="34" charset="0"/>
              <a:buChar char="•"/>
            </a:pPr>
            <a:r>
              <a:rPr lang="en-GB" sz="2000" b="1" dirty="0"/>
              <a:t>Electrodeless</a:t>
            </a:r>
            <a:r>
              <a:rPr lang="en-GB" sz="2000" b="0" dirty="0"/>
              <a:t>: The sample flows between two isolated inducting coils </a:t>
            </a:r>
            <a:r>
              <a:rPr lang="en-GB" sz="2000" b="0" dirty="0" err="1"/>
              <a:t>Torroid</a:t>
            </a:r>
            <a:r>
              <a:rPr lang="en-GB" sz="2000" b="0" dirty="0"/>
              <a:t> A and </a:t>
            </a:r>
            <a:r>
              <a:rPr lang="en-GB" sz="2000" b="0" dirty="0" err="1"/>
              <a:t>Torroid</a:t>
            </a:r>
            <a:r>
              <a:rPr lang="en-GB" sz="2000" b="0" dirty="0"/>
              <a:t> B, a small </a:t>
            </a:r>
            <a:r>
              <a:rPr lang="en-GB" sz="2000" b="0" dirty="0" err="1"/>
              <a:t>a.c.</a:t>
            </a:r>
            <a:r>
              <a:rPr lang="en-GB" sz="2000" b="0" dirty="0"/>
              <a:t> current in </a:t>
            </a:r>
            <a:r>
              <a:rPr lang="en-GB" sz="2000" b="0" dirty="0" err="1"/>
              <a:t>Torroid</a:t>
            </a:r>
            <a:r>
              <a:rPr lang="en-GB" sz="2000" b="0" dirty="0"/>
              <a:t> A induces </a:t>
            </a:r>
            <a:r>
              <a:rPr lang="en-GB" sz="2000" dirty="0"/>
              <a:t>in </a:t>
            </a:r>
            <a:r>
              <a:rPr lang="en-GB" sz="2000" dirty="0" err="1"/>
              <a:t>Torroid</a:t>
            </a:r>
            <a:r>
              <a:rPr lang="en-GB" sz="2000" dirty="0"/>
              <a:t> B a </a:t>
            </a:r>
            <a:r>
              <a:rPr lang="en-GB" sz="2000" b="0" dirty="0"/>
              <a:t>current, which is measured. Electrodeless meters tend to be used with flow cells as the meter does not need be in direct contact with the sample.</a:t>
            </a:r>
          </a:p>
          <a:p>
            <a:pPr marL="0" lvl="0" indent="0" algn="l" rtl="0">
              <a:spcBef>
                <a:spcPts val="0"/>
              </a:spcBef>
              <a:spcAft>
                <a:spcPts val="0"/>
              </a:spcAft>
              <a:buNone/>
            </a:pPr>
            <a:r>
              <a:rPr lang="en-GB" sz="2400" dirty="0">
                <a:solidFill>
                  <a:schemeClr val="dk1"/>
                </a:solidFill>
              </a:rPr>
              <a:t>The conductivity meter will also have a built-in thermocouple to correct for temperature.</a:t>
            </a:r>
            <a:endParaRPr sz="2400" dirty="0">
              <a:solidFill>
                <a:schemeClr val="dk1"/>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78"/>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2700" dirty="0"/>
              <a:t>The conductivity curve</a:t>
            </a:r>
            <a:endParaRPr sz="3400" dirty="0"/>
          </a:p>
        </p:txBody>
      </p:sp>
      <p:sp>
        <p:nvSpPr>
          <p:cNvPr id="595" name="Google Shape;595;p78"/>
          <p:cNvSpPr txBox="1">
            <a:spLocks noGrp="1"/>
          </p:cNvSpPr>
          <p:nvPr>
            <p:ph type="body" idx="3"/>
          </p:nvPr>
        </p:nvSpPr>
        <p:spPr>
          <a:xfrm>
            <a:off x="232950" y="747625"/>
            <a:ext cx="8691900" cy="699300"/>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Clr>
                <a:schemeClr val="dk1"/>
              </a:buClr>
              <a:buSzPts val="1300"/>
              <a:buNone/>
            </a:pPr>
            <a:r>
              <a:rPr lang="en" sz="1850" dirty="0"/>
              <a:t>As the sample conductivity and titrant conductivity are different, a graph shape is observed.</a:t>
            </a:r>
            <a:endParaRPr sz="1850" dirty="0"/>
          </a:p>
          <a:p>
            <a:pPr marL="0" lvl="0" indent="0" algn="l" rtl="0">
              <a:lnSpc>
                <a:spcPct val="123076"/>
              </a:lnSpc>
              <a:spcBef>
                <a:spcPts val="0"/>
              </a:spcBef>
              <a:spcAft>
                <a:spcPts val="0"/>
              </a:spcAft>
              <a:buClr>
                <a:schemeClr val="dk1"/>
              </a:buClr>
              <a:buSzPts val="1300"/>
              <a:buNone/>
            </a:pPr>
            <a:endParaRPr sz="1850" dirty="0"/>
          </a:p>
        </p:txBody>
      </p:sp>
      <p:sp>
        <p:nvSpPr>
          <p:cNvPr id="599" name="Google Shape;599;p78"/>
          <p:cNvSpPr txBox="1"/>
          <p:nvPr/>
        </p:nvSpPr>
        <p:spPr>
          <a:xfrm>
            <a:off x="4951671" y="1448437"/>
            <a:ext cx="4084500"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sz="1200" b="1" dirty="0">
                <a:solidFill>
                  <a:srgbClr val="E51C41"/>
                </a:solidFill>
              </a:rPr>
              <a:t>Initially conductivity decreases as H</a:t>
            </a:r>
            <a:r>
              <a:rPr lang="en" sz="1200" b="1" baseline="30000" dirty="0">
                <a:solidFill>
                  <a:srgbClr val="E51C41"/>
                </a:solidFill>
              </a:rPr>
              <a:t>+</a:t>
            </a:r>
            <a:r>
              <a:rPr lang="en" sz="1200" b="1" dirty="0">
                <a:solidFill>
                  <a:srgbClr val="E51C41"/>
                </a:solidFill>
              </a:rPr>
              <a:t> ions are removed.</a:t>
            </a:r>
            <a:endParaRPr sz="1200" b="1" dirty="0">
              <a:solidFill>
                <a:srgbClr val="E51C41"/>
              </a:solidFill>
            </a:endParaRPr>
          </a:p>
          <a:p>
            <a:pPr marL="0" marR="0" lvl="0" indent="0" algn="l" rtl="0">
              <a:lnSpc>
                <a:spcPct val="100000"/>
              </a:lnSpc>
              <a:spcBef>
                <a:spcPts val="0"/>
              </a:spcBef>
              <a:spcAft>
                <a:spcPts val="0"/>
              </a:spcAft>
              <a:buNone/>
            </a:pPr>
            <a:endParaRPr b="1" dirty="0">
              <a:solidFill>
                <a:srgbClr val="E51C41"/>
              </a:solidFill>
            </a:endParaRPr>
          </a:p>
        </p:txBody>
      </p:sp>
      <p:sp>
        <p:nvSpPr>
          <p:cNvPr id="600" name="Google Shape;600;p78"/>
          <p:cNvSpPr txBox="1"/>
          <p:nvPr/>
        </p:nvSpPr>
        <p:spPr>
          <a:xfrm>
            <a:off x="4997786" y="2032850"/>
            <a:ext cx="3814619"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sz="1200" b="1" dirty="0">
                <a:solidFill>
                  <a:srgbClr val="E51C41"/>
                </a:solidFill>
              </a:rPr>
              <a:t>Once the acid is neutralised, additional OH</a:t>
            </a:r>
            <a:r>
              <a:rPr lang="en" sz="1200" b="1" baseline="30000" dirty="0">
                <a:solidFill>
                  <a:srgbClr val="E51C41"/>
                </a:solidFill>
              </a:rPr>
              <a:t>-</a:t>
            </a:r>
            <a:r>
              <a:rPr lang="en" sz="1200" b="1" dirty="0">
                <a:solidFill>
                  <a:srgbClr val="E51C41"/>
                </a:solidFill>
              </a:rPr>
              <a:t> ions increase conductivity</a:t>
            </a:r>
            <a:endParaRPr sz="1200" b="1" dirty="0">
              <a:solidFill>
                <a:srgbClr val="E51C41"/>
              </a:solidFill>
            </a:endParaRPr>
          </a:p>
          <a:p>
            <a:pPr marL="0" marR="0" lvl="0" indent="0" algn="l" rtl="0">
              <a:lnSpc>
                <a:spcPct val="100000"/>
              </a:lnSpc>
              <a:spcBef>
                <a:spcPts val="0"/>
              </a:spcBef>
              <a:spcAft>
                <a:spcPts val="0"/>
              </a:spcAft>
              <a:buNone/>
            </a:pPr>
            <a:endParaRPr sz="1200" b="1" dirty="0">
              <a:solidFill>
                <a:srgbClr val="E51C41"/>
              </a:solidFill>
            </a:endParaRPr>
          </a:p>
        </p:txBody>
      </p:sp>
      <p:sp>
        <p:nvSpPr>
          <p:cNvPr id="602" name="Google Shape;602;p78"/>
          <p:cNvSpPr txBox="1"/>
          <p:nvPr/>
        </p:nvSpPr>
        <p:spPr>
          <a:xfrm>
            <a:off x="5035948" y="2606088"/>
            <a:ext cx="3830101" cy="50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sz="1200" b="1" dirty="0">
                <a:solidFill>
                  <a:srgbClr val="E51C41"/>
                </a:solidFill>
              </a:rPr>
              <a:t>The rate of change in conductivity will be different for each electrolyte due to mobility.</a:t>
            </a:r>
            <a:endParaRPr sz="1200" b="1" dirty="0">
              <a:solidFill>
                <a:srgbClr val="E51C41"/>
              </a:solidFill>
            </a:endParaRPr>
          </a:p>
        </p:txBody>
      </p:sp>
      <p:sp>
        <p:nvSpPr>
          <p:cNvPr id="601" name="Google Shape;601;p78"/>
          <p:cNvSpPr txBox="1"/>
          <p:nvPr/>
        </p:nvSpPr>
        <p:spPr>
          <a:xfrm>
            <a:off x="5035948" y="3437100"/>
            <a:ext cx="3830028" cy="32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2400"/>
              <a:buFont typeface="Arial"/>
              <a:buNone/>
            </a:pPr>
            <a:r>
              <a:rPr lang="en" sz="1200" b="1" dirty="0">
                <a:solidFill>
                  <a:srgbClr val="E51C41"/>
                </a:solidFill>
              </a:rPr>
              <a:t>Where the line of best fit for each conductivity series cross is the equivalence point.</a:t>
            </a:r>
          </a:p>
          <a:p>
            <a:pPr marL="0" lvl="0" indent="0" algn="l" rtl="0">
              <a:spcBef>
                <a:spcPts val="0"/>
              </a:spcBef>
              <a:spcAft>
                <a:spcPts val="0"/>
              </a:spcAft>
              <a:buClr>
                <a:srgbClr val="000000"/>
              </a:buClr>
              <a:buSzPts val="2400"/>
              <a:buFont typeface="Arial"/>
              <a:buNone/>
            </a:pPr>
            <a:r>
              <a:rPr lang="en" sz="1200" b="1" dirty="0">
                <a:solidFill>
                  <a:srgbClr val="E51C41"/>
                </a:solidFill>
              </a:rPr>
              <a:t>The concentration can be calculated conventionally using the four-stage calculation.</a:t>
            </a:r>
            <a:endParaRPr sz="1200" b="1" dirty="0">
              <a:solidFill>
                <a:srgbClr val="E51C41"/>
              </a:solidFill>
            </a:endParaRPr>
          </a:p>
          <a:p>
            <a:pPr marL="0" marR="0" lvl="0" indent="0" algn="l" rtl="0">
              <a:lnSpc>
                <a:spcPct val="100000"/>
              </a:lnSpc>
              <a:spcBef>
                <a:spcPts val="0"/>
              </a:spcBef>
              <a:spcAft>
                <a:spcPts val="0"/>
              </a:spcAft>
              <a:buNone/>
            </a:pPr>
            <a:endParaRPr sz="1200" b="1" dirty="0">
              <a:solidFill>
                <a:srgbClr val="E51C41"/>
              </a:solidFill>
            </a:endParaRPr>
          </a:p>
        </p:txBody>
      </p:sp>
      <p:graphicFrame>
        <p:nvGraphicFramePr>
          <p:cNvPr id="2" name="Chart 1" descr="Graph showing conductivity against volume acid. There are 2 straight lines of best fit. One is a negative gradient and the other is a positive gradient. They intersect at around 0.3 conductivity and 26 volume acid.">
            <a:extLst>
              <a:ext uri="{FF2B5EF4-FFF2-40B4-BE49-F238E27FC236}">
                <a16:creationId xmlns:a16="http://schemas.microsoft.com/office/drawing/2014/main" id="{6A1C517B-AD5D-424D-8D0F-513EC15AD357}"/>
              </a:ext>
            </a:extLst>
          </p:cNvPr>
          <p:cNvGraphicFramePr>
            <a:graphicFrameLocks/>
          </p:cNvGraphicFramePr>
          <p:nvPr>
            <p:extLst>
              <p:ext uri="{D42A27DB-BD31-4B8C-83A1-F6EECF244321}">
                <p14:modId xmlns:p14="http://schemas.microsoft.com/office/powerpoint/2010/main" val="357356065"/>
              </p:ext>
            </p:extLst>
          </p:nvPr>
        </p:nvGraphicFramePr>
        <p:xfrm>
          <a:off x="137740" y="1316876"/>
          <a:ext cx="4702610" cy="3576724"/>
        </p:xfrm>
        <a:graphic>
          <a:graphicData uri="http://schemas.openxmlformats.org/drawingml/2006/chart">
            <c:chart xmlns:c="http://schemas.openxmlformats.org/drawingml/2006/chart" xmlns:r="http://schemas.openxmlformats.org/officeDocument/2006/relationships" r:id="rId3"/>
          </a:graphicData>
        </a:graphic>
      </p:graphicFrame>
      <p:cxnSp>
        <p:nvCxnSpPr>
          <p:cNvPr id="604" name="Google Shape;604;p78">
            <a:extLst>
              <a:ext uri="{C183D7F6-B498-43B3-948B-1728B52AA6E4}">
                <adec:decorative xmlns:adec="http://schemas.microsoft.com/office/drawing/2017/decorative" val="1"/>
              </a:ext>
            </a:extLst>
          </p:cNvPr>
          <p:cNvCxnSpPr>
            <a:cxnSpLocks/>
          </p:cNvCxnSpPr>
          <p:nvPr/>
        </p:nvCxnSpPr>
        <p:spPr>
          <a:xfrm flipH="1">
            <a:off x="3365473" y="2420787"/>
            <a:ext cx="1532066" cy="471971"/>
          </a:xfrm>
          <a:prstGeom prst="straightConnector1">
            <a:avLst/>
          </a:prstGeom>
          <a:noFill/>
          <a:ln w="9525" cap="flat" cmpd="sng">
            <a:solidFill>
              <a:schemeClr val="dk2"/>
            </a:solidFill>
            <a:prstDash val="solid"/>
            <a:round/>
            <a:headEnd type="none" w="med" len="med"/>
            <a:tailEnd type="stealth" w="med" len="med"/>
          </a:ln>
        </p:spPr>
      </p:cxnSp>
      <p:cxnSp>
        <p:nvCxnSpPr>
          <p:cNvPr id="605" name="Google Shape;605;p78">
            <a:extLst>
              <a:ext uri="{C183D7F6-B498-43B3-948B-1728B52AA6E4}">
                <adec:decorative xmlns:adec="http://schemas.microsoft.com/office/drawing/2017/decorative" val="1"/>
              </a:ext>
            </a:extLst>
          </p:cNvPr>
          <p:cNvCxnSpPr>
            <a:cxnSpLocks/>
          </p:cNvCxnSpPr>
          <p:nvPr/>
        </p:nvCxnSpPr>
        <p:spPr>
          <a:xfrm flipH="1">
            <a:off x="2441440" y="3599700"/>
            <a:ext cx="2456099" cy="235379"/>
          </a:xfrm>
          <a:prstGeom prst="straightConnector1">
            <a:avLst/>
          </a:prstGeom>
          <a:noFill/>
          <a:ln w="9525" cap="flat" cmpd="sng">
            <a:solidFill>
              <a:schemeClr val="dk2"/>
            </a:solidFill>
            <a:prstDash val="solid"/>
            <a:round/>
            <a:headEnd type="none" w="med" len="med"/>
            <a:tailEnd type="stealth" w="med" len="med"/>
          </a:ln>
        </p:spPr>
      </p:cxnSp>
      <p:cxnSp>
        <p:nvCxnSpPr>
          <p:cNvPr id="603" name="Google Shape;603;p78">
            <a:extLst>
              <a:ext uri="{C183D7F6-B498-43B3-948B-1728B52AA6E4}">
                <adec:decorative xmlns:adec="http://schemas.microsoft.com/office/drawing/2017/decorative" val="1"/>
              </a:ext>
            </a:extLst>
          </p:cNvPr>
          <p:cNvCxnSpPr>
            <a:cxnSpLocks/>
          </p:cNvCxnSpPr>
          <p:nvPr/>
        </p:nvCxnSpPr>
        <p:spPr>
          <a:xfrm flipV="1">
            <a:off x="1213283" y="1833030"/>
            <a:ext cx="3606973" cy="720289"/>
          </a:xfrm>
          <a:prstGeom prst="straightConnector1">
            <a:avLst/>
          </a:prstGeom>
          <a:noFill/>
          <a:ln w="9525" cap="flat" cmpd="sng">
            <a:solidFill>
              <a:schemeClr val="dk2"/>
            </a:solidFill>
            <a:prstDash val="solid"/>
            <a:round/>
            <a:headEnd type="stealth" w="med" len="med"/>
            <a:tailEnd type="none" w="med" len="med"/>
          </a:ln>
        </p:spPr>
      </p:cxnSp>
      <p:cxnSp>
        <p:nvCxnSpPr>
          <p:cNvPr id="9" name="Straight Connector 8">
            <a:extLst>
              <a:ext uri="{FF2B5EF4-FFF2-40B4-BE49-F238E27FC236}">
                <a16:creationId xmlns:a16="http://schemas.microsoft.com/office/drawing/2014/main" id="{7564D558-80AD-4918-5131-A0BCB971D9A0}"/>
              </a:ext>
              <a:ext uri="{C183D7F6-B498-43B3-948B-1728B52AA6E4}">
                <adec:decorative xmlns:adec="http://schemas.microsoft.com/office/drawing/2017/decorative" val="1"/>
              </a:ext>
            </a:extLst>
          </p:cNvPr>
          <p:cNvCxnSpPr/>
          <p:nvPr/>
        </p:nvCxnSpPr>
        <p:spPr>
          <a:xfrm>
            <a:off x="712381" y="2249700"/>
            <a:ext cx="1594884" cy="1790672"/>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B391261-F066-CC45-AECC-C6D29C72ADC1}"/>
              </a:ext>
              <a:ext uri="{C183D7F6-B498-43B3-948B-1728B52AA6E4}">
                <adec:decorative xmlns:adec="http://schemas.microsoft.com/office/drawing/2017/decorative" val="1"/>
              </a:ext>
            </a:extLst>
          </p:cNvPr>
          <p:cNvCxnSpPr>
            <a:cxnSpLocks/>
          </p:cNvCxnSpPr>
          <p:nvPr/>
        </p:nvCxnSpPr>
        <p:spPr>
          <a:xfrm flipH="1">
            <a:off x="1956391" y="2337389"/>
            <a:ext cx="2120759" cy="1702983"/>
          </a:xfrm>
          <a:prstGeom prst="line">
            <a:avLst/>
          </a:prstGeom>
        </p:spPr>
        <p:style>
          <a:lnRef idx="1">
            <a:schemeClr val="dk1"/>
          </a:lnRef>
          <a:fillRef idx="0">
            <a:schemeClr val="dk1"/>
          </a:fillRef>
          <a:effectRef idx="0">
            <a:schemeClr val="dk1"/>
          </a:effectRef>
          <a:fontRef idx="minor">
            <a:schemeClr val="tx1"/>
          </a:fontRef>
        </p:style>
      </p:cxnSp>
      <p:sp>
        <p:nvSpPr>
          <p:cNvPr id="596" name="Google Shape;596;p78">
            <a:extLst>
              <a:ext uri="{C183D7F6-B498-43B3-948B-1728B52AA6E4}">
                <adec:decorative xmlns:adec="http://schemas.microsoft.com/office/drawing/2017/decorative" val="0"/>
              </a:ext>
            </a:extLst>
          </p:cNvPr>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597" name="Google Shape;597;p78"/>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96</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83"/>
          <p:cNvSpPr txBox="1">
            <a:spLocks noGrp="1"/>
          </p:cNvSpPr>
          <p:nvPr>
            <p:ph type="title"/>
          </p:nvPr>
        </p:nvSpPr>
        <p:spPr>
          <a:xfrm>
            <a:off x="232950" y="249900"/>
            <a:ext cx="8437500" cy="6993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000"/>
              <a:buFont typeface="Arial"/>
              <a:buNone/>
            </a:pPr>
            <a:r>
              <a:rPr lang="en" sz="2700" dirty="0"/>
              <a:t>Now you try</a:t>
            </a:r>
            <a:endParaRPr sz="3400" dirty="0"/>
          </a:p>
        </p:txBody>
      </p:sp>
      <p:sp>
        <p:nvSpPr>
          <p:cNvPr id="665" name="Google Shape;665;p83"/>
          <p:cNvSpPr txBox="1">
            <a:spLocks noGrp="1"/>
          </p:cNvSpPr>
          <p:nvPr>
            <p:ph type="body" idx="3"/>
          </p:nvPr>
        </p:nvSpPr>
        <p:spPr>
          <a:xfrm>
            <a:off x="4327450" y="372081"/>
            <a:ext cx="4948699" cy="2153544"/>
          </a:xfrm>
          <a:prstGeom prst="rect">
            <a:avLst/>
          </a:prstGeom>
          <a:noFill/>
          <a:ln>
            <a:noFill/>
          </a:ln>
        </p:spPr>
        <p:txBody>
          <a:bodyPr spcFirstLastPara="1" wrap="square" lIns="0" tIns="0" rIns="0" bIns="0" anchor="t" anchorCtr="0">
            <a:noAutofit/>
          </a:bodyPr>
          <a:lstStyle/>
          <a:p>
            <a:pPr marL="0" lvl="0" indent="0" algn="l" rtl="0">
              <a:lnSpc>
                <a:spcPct val="123076"/>
              </a:lnSpc>
              <a:spcBef>
                <a:spcPts val="0"/>
              </a:spcBef>
              <a:spcAft>
                <a:spcPts val="0"/>
              </a:spcAft>
              <a:buClr>
                <a:schemeClr val="dk1"/>
              </a:buClr>
              <a:buSzPts val="1300"/>
              <a:buNone/>
            </a:pPr>
            <a:r>
              <a:rPr lang="en" sz="1550" dirty="0"/>
              <a:t>In pairs, plot the volume added against the conductivity at that volume.</a:t>
            </a:r>
            <a:endParaRPr sz="1550" dirty="0"/>
          </a:p>
          <a:p>
            <a:pPr marL="0" lvl="0" indent="0" algn="l" rtl="0">
              <a:lnSpc>
                <a:spcPct val="123076"/>
              </a:lnSpc>
              <a:spcBef>
                <a:spcPts val="0"/>
              </a:spcBef>
              <a:spcAft>
                <a:spcPts val="0"/>
              </a:spcAft>
              <a:buClr>
                <a:schemeClr val="dk1"/>
              </a:buClr>
              <a:buSzPts val="1300"/>
              <a:buNone/>
            </a:pPr>
            <a:r>
              <a:rPr lang="en" sz="1550" dirty="0"/>
              <a:t>Use the volume added at the equivalence point to determine the concentration of unknown hydrochloric acid using 0.102moldm</a:t>
            </a:r>
            <a:r>
              <a:rPr lang="en" sz="1550" baseline="30000" dirty="0"/>
              <a:t>-1</a:t>
            </a:r>
            <a:r>
              <a:rPr lang="en" sz="1550" dirty="0"/>
              <a:t> sodium hydroxide</a:t>
            </a:r>
            <a:endParaRPr sz="1550" dirty="0"/>
          </a:p>
          <a:p>
            <a:pPr marL="0" lvl="0" indent="0" algn="l" rtl="0">
              <a:lnSpc>
                <a:spcPct val="123076"/>
              </a:lnSpc>
              <a:spcBef>
                <a:spcPts val="0"/>
              </a:spcBef>
              <a:spcAft>
                <a:spcPts val="0"/>
              </a:spcAft>
              <a:buClr>
                <a:schemeClr val="dk1"/>
              </a:buClr>
              <a:buSzPts val="1300"/>
              <a:buNone/>
            </a:pPr>
            <a:endParaRPr sz="1550" dirty="0"/>
          </a:p>
        </p:txBody>
      </p:sp>
      <p:sp>
        <p:nvSpPr>
          <p:cNvPr id="669" name="Google Shape;669;p83"/>
          <p:cNvSpPr txBox="1"/>
          <p:nvPr/>
        </p:nvSpPr>
        <p:spPr>
          <a:xfrm>
            <a:off x="4660849" y="2400152"/>
            <a:ext cx="4281900" cy="1906500"/>
          </a:xfrm>
          <a:prstGeom prst="rect">
            <a:avLst/>
          </a:prstGeom>
          <a:noFill/>
          <a:ln>
            <a:noFill/>
          </a:ln>
        </p:spPr>
        <p:txBody>
          <a:bodyPr spcFirstLastPara="1" wrap="square" lIns="91425" tIns="91425" rIns="91425" bIns="91425" anchor="t" anchorCtr="0">
            <a:noAutofit/>
          </a:bodyPr>
          <a:lstStyle/>
          <a:p>
            <a:pPr>
              <a:buSzPts val="2400"/>
            </a:pPr>
            <a:r>
              <a:rPr lang="en-GB" sz="1200" b="1" dirty="0">
                <a:solidFill>
                  <a:srgbClr val="E51C41"/>
                </a:solidFill>
              </a:rPr>
              <a:t>At the equivalence point, find the volume added.</a:t>
            </a:r>
          </a:p>
          <a:p>
            <a:pPr marL="0" lvl="0" indent="0" algn="l" rtl="0">
              <a:spcBef>
                <a:spcPts val="0"/>
              </a:spcBef>
              <a:spcAft>
                <a:spcPts val="0"/>
              </a:spcAft>
              <a:buClr>
                <a:srgbClr val="000000"/>
              </a:buClr>
              <a:buSzPts val="2400"/>
              <a:buFont typeface="Arial"/>
              <a:buNone/>
            </a:pPr>
            <a:endParaRPr lang="en" sz="1200" b="1" dirty="0">
              <a:solidFill>
                <a:srgbClr val="E51C41"/>
              </a:solidFill>
            </a:endParaRPr>
          </a:p>
          <a:p>
            <a:pPr marL="0" lvl="0" indent="0" algn="l" rtl="0">
              <a:spcBef>
                <a:spcPts val="0"/>
              </a:spcBef>
              <a:spcAft>
                <a:spcPts val="0"/>
              </a:spcAft>
              <a:buClr>
                <a:srgbClr val="000000"/>
              </a:buClr>
              <a:buSzPts val="2400"/>
              <a:buFont typeface="Arial"/>
              <a:buNone/>
            </a:pPr>
            <a:r>
              <a:rPr lang="en" sz="1200" b="1" dirty="0">
                <a:solidFill>
                  <a:srgbClr val="E51C41"/>
                </a:solidFill>
              </a:rPr>
              <a:t>Calculate the unknown concentration using the four-stage method.</a:t>
            </a:r>
            <a:endParaRPr sz="1200" b="1" dirty="0">
              <a:solidFill>
                <a:srgbClr val="E51C41"/>
              </a:solidFill>
            </a:endParaRPr>
          </a:p>
          <a:p>
            <a:pPr marL="0" lvl="0" indent="0" algn="l" rtl="0">
              <a:spcBef>
                <a:spcPts val="0"/>
              </a:spcBef>
              <a:spcAft>
                <a:spcPts val="0"/>
              </a:spcAft>
              <a:buClr>
                <a:srgbClr val="000000"/>
              </a:buClr>
              <a:buSzPts val="2400"/>
              <a:buFont typeface="Arial"/>
              <a:buNone/>
            </a:pPr>
            <a:endParaRPr sz="1200" b="1" dirty="0">
              <a:solidFill>
                <a:srgbClr val="E51C41"/>
              </a:solidFill>
            </a:endParaRPr>
          </a:p>
          <a:p>
            <a:pPr marL="457200" lvl="0" indent="-304800" algn="l" rtl="0">
              <a:spcBef>
                <a:spcPts val="0"/>
              </a:spcBef>
              <a:spcAft>
                <a:spcPts val="0"/>
              </a:spcAft>
              <a:buClr>
                <a:srgbClr val="E51C41"/>
              </a:buClr>
              <a:buSzPts val="1200"/>
              <a:buAutoNum type="arabicPeriod"/>
            </a:pPr>
            <a:r>
              <a:rPr lang="en" sz="1200" b="1" dirty="0">
                <a:solidFill>
                  <a:srgbClr val="E51C41"/>
                </a:solidFill>
              </a:rPr>
              <a:t>n (known) = c x V/1000 </a:t>
            </a:r>
            <a:endParaRPr sz="1200" b="1" dirty="0">
              <a:solidFill>
                <a:srgbClr val="E51C41"/>
              </a:solidFill>
            </a:endParaRPr>
          </a:p>
          <a:p>
            <a:pPr marL="457200" lvl="0" indent="-304800" algn="l" rtl="0">
              <a:spcBef>
                <a:spcPts val="0"/>
              </a:spcBef>
              <a:spcAft>
                <a:spcPts val="0"/>
              </a:spcAft>
              <a:buClr>
                <a:srgbClr val="E51C41"/>
              </a:buClr>
              <a:buSzPts val="1200"/>
              <a:buAutoNum type="arabicPeriod"/>
            </a:pPr>
            <a:r>
              <a:rPr lang="en" sz="1200" b="1" dirty="0">
                <a:solidFill>
                  <a:srgbClr val="E51C41"/>
                </a:solidFill>
              </a:rPr>
              <a:t>Balance equation (1:1 ratio)</a:t>
            </a:r>
            <a:endParaRPr sz="1200" b="1" dirty="0">
              <a:solidFill>
                <a:srgbClr val="E51C41"/>
              </a:solidFill>
            </a:endParaRPr>
          </a:p>
          <a:p>
            <a:pPr marL="457200" lvl="0" indent="-304800" algn="l" rtl="0">
              <a:spcBef>
                <a:spcPts val="0"/>
              </a:spcBef>
              <a:spcAft>
                <a:spcPts val="0"/>
              </a:spcAft>
              <a:buClr>
                <a:srgbClr val="E51C41"/>
              </a:buClr>
              <a:buSzPts val="1200"/>
              <a:buAutoNum type="arabicPeriod"/>
            </a:pPr>
            <a:r>
              <a:rPr lang="en" sz="1200" b="1" dirty="0">
                <a:solidFill>
                  <a:srgbClr val="E51C41"/>
                </a:solidFill>
              </a:rPr>
              <a:t>Use ratio to find n (unknown) = n (known)</a:t>
            </a:r>
            <a:endParaRPr sz="1200" b="1" dirty="0">
              <a:solidFill>
                <a:srgbClr val="E51C41"/>
              </a:solidFill>
            </a:endParaRPr>
          </a:p>
          <a:p>
            <a:pPr marL="457200" lvl="0" indent="-304800" algn="l" rtl="0">
              <a:spcBef>
                <a:spcPts val="0"/>
              </a:spcBef>
              <a:spcAft>
                <a:spcPts val="0"/>
              </a:spcAft>
              <a:buClr>
                <a:srgbClr val="E51C41"/>
              </a:buClr>
              <a:buSzPts val="1200"/>
              <a:buAutoNum type="arabicPeriod"/>
            </a:pPr>
            <a:r>
              <a:rPr lang="en" sz="1200" b="1" dirty="0">
                <a:solidFill>
                  <a:srgbClr val="E51C41"/>
                </a:solidFill>
              </a:rPr>
              <a:t>C (unknown) = n/V x 1000 </a:t>
            </a:r>
            <a:endParaRPr sz="1200" b="1" dirty="0">
              <a:solidFill>
                <a:srgbClr val="E51C41"/>
              </a:solidFill>
            </a:endParaRPr>
          </a:p>
        </p:txBody>
      </p:sp>
      <p:graphicFrame>
        <p:nvGraphicFramePr>
          <p:cNvPr id="671" name="Google Shape;671;p83"/>
          <p:cNvGraphicFramePr/>
          <p:nvPr>
            <p:extLst>
              <p:ext uri="{D42A27DB-BD31-4B8C-83A1-F6EECF244321}">
                <p14:modId xmlns:p14="http://schemas.microsoft.com/office/powerpoint/2010/main" val="3739064422"/>
              </p:ext>
            </p:extLst>
          </p:nvPr>
        </p:nvGraphicFramePr>
        <p:xfrm>
          <a:off x="297711" y="716351"/>
          <a:ext cx="1889911" cy="3851413"/>
        </p:xfrm>
        <a:graphic>
          <a:graphicData uri="http://schemas.openxmlformats.org/drawingml/2006/table">
            <a:tbl>
              <a:tblPr firstRow="1">
                <a:noFill/>
              </a:tblPr>
              <a:tblGrid>
                <a:gridCol w="806342">
                  <a:extLst>
                    <a:ext uri="{9D8B030D-6E8A-4147-A177-3AD203B41FA5}">
                      <a16:colId xmlns:a16="http://schemas.microsoft.com/office/drawing/2014/main" val="20000"/>
                    </a:ext>
                  </a:extLst>
                </a:gridCol>
                <a:gridCol w="1083569">
                  <a:extLst>
                    <a:ext uri="{9D8B030D-6E8A-4147-A177-3AD203B41FA5}">
                      <a16:colId xmlns:a16="http://schemas.microsoft.com/office/drawing/2014/main" val="20001"/>
                    </a:ext>
                  </a:extLst>
                </a:gridCol>
              </a:tblGrid>
              <a:tr h="559843">
                <a:tc>
                  <a:txBody>
                    <a:bodyPr/>
                    <a:lstStyle/>
                    <a:p>
                      <a:pPr marL="0" lvl="0" indent="0" algn="l" rtl="0">
                        <a:spcBef>
                          <a:spcPts val="0"/>
                        </a:spcBef>
                        <a:spcAft>
                          <a:spcPts val="0"/>
                        </a:spcAft>
                        <a:buNone/>
                      </a:pPr>
                      <a:r>
                        <a:rPr lang="en" sz="1200" dirty="0"/>
                        <a:t>Volume, cm</a:t>
                      </a:r>
                      <a:r>
                        <a:rPr lang="en" sz="1200" baseline="30000" dirty="0"/>
                        <a:t>3</a:t>
                      </a:r>
                      <a:endParaRPr sz="1200" baseline="300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rtl="0">
                        <a:spcBef>
                          <a:spcPts val="0"/>
                        </a:spcBef>
                        <a:spcAft>
                          <a:spcPts val="0"/>
                        </a:spcAft>
                        <a:buNone/>
                      </a:pPr>
                      <a:r>
                        <a:rPr lang="en-GB" sz="1200" dirty="0"/>
                        <a:t>C</a:t>
                      </a:r>
                      <a:r>
                        <a:rPr lang="en" sz="1200" dirty="0"/>
                        <a:t>onductivity, mS/cm</a:t>
                      </a:r>
                      <a:endParaRPr sz="1200" dirty="0"/>
                    </a:p>
                  </a:txBody>
                  <a:tcPr marL="91425" marR="91425" marT="91425" marB="914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363906">
                <a:tc>
                  <a:txBody>
                    <a:bodyPr/>
                    <a:lstStyle/>
                    <a:p>
                      <a:pPr marL="0" lvl="0" indent="0" algn="l" rtl="0">
                        <a:spcBef>
                          <a:spcPts val="0"/>
                        </a:spcBef>
                        <a:spcAft>
                          <a:spcPts val="0"/>
                        </a:spcAft>
                        <a:buNone/>
                      </a:pPr>
                      <a:r>
                        <a:rPr lang="en" sz="1200"/>
                        <a:t>0</a:t>
                      </a:r>
                      <a:endParaRPr sz="1200"/>
                    </a:p>
                  </a:txBody>
                  <a:tcPr marL="91425" marR="91425" marT="91425" marB="91425">
                    <a:lnT w="12700" cap="flat" cmpd="sng" algn="ctr">
                      <a:solidFill>
                        <a:schemeClr val="tx1"/>
                      </a:solidFill>
                      <a:prstDash val="solid"/>
                      <a:round/>
                      <a:headEnd type="none" w="med" len="med"/>
                      <a:tailEnd type="none" w="med" len="med"/>
                    </a:lnT>
                  </a:tcPr>
                </a:tc>
                <a:tc>
                  <a:txBody>
                    <a:bodyPr/>
                    <a:lstStyle/>
                    <a:p>
                      <a:pPr marL="0" lvl="0" indent="0" algn="l" rtl="0">
                        <a:spcBef>
                          <a:spcPts val="0"/>
                        </a:spcBef>
                        <a:spcAft>
                          <a:spcPts val="0"/>
                        </a:spcAft>
                        <a:buNone/>
                      </a:pPr>
                      <a:r>
                        <a:rPr lang="en" sz="1200" dirty="0"/>
                        <a:t>1.40</a:t>
                      </a:r>
                      <a:endParaRPr sz="1200" dirty="0"/>
                    </a:p>
                  </a:txBody>
                  <a:tcPr marL="91425" marR="91425" marT="91425" marB="91425"/>
                </a:tc>
                <a:extLst>
                  <a:ext uri="{0D108BD9-81ED-4DB2-BD59-A6C34878D82A}">
                    <a16:rowId xmlns:a16="http://schemas.microsoft.com/office/drawing/2014/main" val="10001"/>
                  </a:ext>
                </a:extLst>
              </a:tr>
              <a:tr h="363906">
                <a:tc>
                  <a:txBody>
                    <a:bodyPr/>
                    <a:lstStyle/>
                    <a:p>
                      <a:pPr marL="0" lvl="0" indent="0" algn="l" rtl="0">
                        <a:spcBef>
                          <a:spcPts val="0"/>
                        </a:spcBef>
                        <a:spcAft>
                          <a:spcPts val="0"/>
                        </a:spcAft>
                        <a:buNone/>
                      </a:pPr>
                      <a:r>
                        <a:rPr lang="en" sz="1200" dirty="0"/>
                        <a:t>5.00</a:t>
                      </a:r>
                      <a:endParaRPr sz="1200" dirty="0"/>
                    </a:p>
                  </a:txBody>
                  <a:tcPr marL="91425" marR="91425" marT="91425" marB="91425"/>
                </a:tc>
                <a:tc>
                  <a:txBody>
                    <a:bodyPr/>
                    <a:lstStyle/>
                    <a:p>
                      <a:pPr marL="0" lvl="0" indent="0" algn="l" rtl="0">
                        <a:spcBef>
                          <a:spcPts val="0"/>
                        </a:spcBef>
                        <a:spcAft>
                          <a:spcPts val="0"/>
                        </a:spcAft>
                        <a:buNone/>
                      </a:pPr>
                      <a:r>
                        <a:rPr lang="en" sz="1200" dirty="0"/>
                        <a:t>1.20</a:t>
                      </a:r>
                      <a:endParaRPr sz="1200" dirty="0"/>
                    </a:p>
                  </a:txBody>
                  <a:tcPr marL="91425" marR="91425" marT="91425" marB="91425"/>
                </a:tc>
                <a:extLst>
                  <a:ext uri="{0D108BD9-81ED-4DB2-BD59-A6C34878D82A}">
                    <a16:rowId xmlns:a16="http://schemas.microsoft.com/office/drawing/2014/main" val="10002"/>
                  </a:ext>
                </a:extLst>
              </a:tr>
              <a:tr h="363906">
                <a:tc>
                  <a:txBody>
                    <a:bodyPr/>
                    <a:lstStyle/>
                    <a:p>
                      <a:pPr marL="0" lvl="0" indent="0" algn="l" rtl="0">
                        <a:spcBef>
                          <a:spcPts val="0"/>
                        </a:spcBef>
                        <a:spcAft>
                          <a:spcPts val="0"/>
                        </a:spcAft>
                        <a:buNone/>
                      </a:pPr>
                      <a:r>
                        <a:rPr lang="en" sz="1200" dirty="0"/>
                        <a:t>7.50</a:t>
                      </a:r>
                      <a:endParaRPr sz="1200" dirty="0"/>
                    </a:p>
                  </a:txBody>
                  <a:tcPr marL="91425" marR="91425" marT="91425" marB="91425"/>
                </a:tc>
                <a:tc>
                  <a:txBody>
                    <a:bodyPr/>
                    <a:lstStyle/>
                    <a:p>
                      <a:pPr marL="0" lvl="0" indent="0" algn="l" rtl="0">
                        <a:spcBef>
                          <a:spcPts val="0"/>
                        </a:spcBef>
                        <a:spcAft>
                          <a:spcPts val="0"/>
                        </a:spcAft>
                        <a:buNone/>
                      </a:pPr>
                      <a:r>
                        <a:rPr lang="en" sz="1200" dirty="0"/>
                        <a:t>1.12</a:t>
                      </a:r>
                      <a:endParaRPr sz="1200" dirty="0"/>
                    </a:p>
                  </a:txBody>
                  <a:tcPr marL="91425" marR="91425" marT="91425" marB="91425"/>
                </a:tc>
                <a:extLst>
                  <a:ext uri="{0D108BD9-81ED-4DB2-BD59-A6C34878D82A}">
                    <a16:rowId xmlns:a16="http://schemas.microsoft.com/office/drawing/2014/main" val="10003"/>
                  </a:ext>
                </a:extLst>
              </a:tr>
              <a:tr h="363906">
                <a:tc>
                  <a:txBody>
                    <a:bodyPr/>
                    <a:lstStyle/>
                    <a:p>
                      <a:pPr marL="0" lvl="0" indent="0" algn="l" rtl="0">
                        <a:spcBef>
                          <a:spcPts val="0"/>
                        </a:spcBef>
                        <a:spcAft>
                          <a:spcPts val="0"/>
                        </a:spcAft>
                        <a:buNone/>
                      </a:pPr>
                      <a:r>
                        <a:rPr lang="en" sz="1200" dirty="0"/>
                        <a:t>10.00</a:t>
                      </a:r>
                      <a:endParaRPr sz="1200" dirty="0"/>
                    </a:p>
                  </a:txBody>
                  <a:tcPr marL="91425" marR="91425" marT="91425" marB="91425"/>
                </a:tc>
                <a:tc>
                  <a:txBody>
                    <a:bodyPr/>
                    <a:lstStyle/>
                    <a:p>
                      <a:pPr marL="0" lvl="0" indent="0" algn="l" rtl="0">
                        <a:spcBef>
                          <a:spcPts val="0"/>
                        </a:spcBef>
                        <a:spcAft>
                          <a:spcPts val="0"/>
                        </a:spcAft>
                        <a:buNone/>
                      </a:pPr>
                      <a:r>
                        <a:rPr lang="en" sz="1200" dirty="0"/>
                        <a:t>0.98</a:t>
                      </a:r>
                      <a:endParaRPr sz="1200" dirty="0"/>
                    </a:p>
                  </a:txBody>
                  <a:tcPr marL="91425" marR="91425" marT="91425" marB="91425"/>
                </a:tc>
                <a:extLst>
                  <a:ext uri="{0D108BD9-81ED-4DB2-BD59-A6C34878D82A}">
                    <a16:rowId xmlns:a16="http://schemas.microsoft.com/office/drawing/2014/main" val="10004"/>
                  </a:ext>
                </a:extLst>
              </a:tr>
              <a:tr h="363906">
                <a:tc>
                  <a:txBody>
                    <a:bodyPr/>
                    <a:lstStyle/>
                    <a:p>
                      <a:pPr marL="0" lvl="0" indent="0" algn="l" rtl="0">
                        <a:spcBef>
                          <a:spcPts val="0"/>
                        </a:spcBef>
                        <a:spcAft>
                          <a:spcPts val="0"/>
                        </a:spcAft>
                        <a:buNone/>
                      </a:pPr>
                      <a:r>
                        <a:rPr lang="en" sz="1200" dirty="0"/>
                        <a:t>12.20</a:t>
                      </a:r>
                      <a:endParaRPr sz="1200" dirty="0"/>
                    </a:p>
                  </a:txBody>
                  <a:tcPr marL="91425" marR="91425" marT="91425" marB="91425"/>
                </a:tc>
                <a:tc>
                  <a:txBody>
                    <a:bodyPr/>
                    <a:lstStyle/>
                    <a:p>
                      <a:pPr marL="0" lvl="0" indent="0" algn="l" rtl="0">
                        <a:spcBef>
                          <a:spcPts val="0"/>
                        </a:spcBef>
                        <a:spcAft>
                          <a:spcPts val="0"/>
                        </a:spcAft>
                        <a:buNone/>
                      </a:pPr>
                      <a:r>
                        <a:rPr lang="en" sz="1200" dirty="0"/>
                        <a:t>0.89</a:t>
                      </a:r>
                      <a:endParaRPr sz="1200" dirty="0"/>
                    </a:p>
                  </a:txBody>
                  <a:tcPr marL="91425" marR="91425" marT="91425" marB="91425"/>
                </a:tc>
                <a:extLst>
                  <a:ext uri="{0D108BD9-81ED-4DB2-BD59-A6C34878D82A}">
                    <a16:rowId xmlns:a16="http://schemas.microsoft.com/office/drawing/2014/main" val="10005"/>
                  </a:ext>
                </a:extLst>
              </a:tr>
              <a:tr h="363906">
                <a:tc>
                  <a:txBody>
                    <a:bodyPr/>
                    <a:lstStyle/>
                    <a:p>
                      <a:pPr marL="0" lvl="0" indent="0" algn="l" rtl="0">
                        <a:spcBef>
                          <a:spcPts val="0"/>
                        </a:spcBef>
                        <a:spcAft>
                          <a:spcPts val="0"/>
                        </a:spcAft>
                        <a:buNone/>
                      </a:pPr>
                      <a:r>
                        <a:rPr lang="en" sz="1200" dirty="0"/>
                        <a:t>15.80</a:t>
                      </a:r>
                      <a:endParaRPr sz="1200" dirty="0"/>
                    </a:p>
                  </a:txBody>
                  <a:tcPr marL="91425" marR="91425" marT="91425" marB="91425"/>
                </a:tc>
                <a:tc>
                  <a:txBody>
                    <a:bodyPr/>
                    <a:lstStyle/>
                    <a:p>
                      <a:pPr marL="0" lvl="0" indent="0" algn="l" rtl="0">
                        <a:spcBef>
                          <a:spcPts val="0"/>
                        </a:spcBef>
                        <a:spcAft>
                          <a:spcPts val="0"/>
                        </a:spcAft>
                        <a:buNone/>
                      </a:pPr>
                      <a:r>
                        <a:rPr lang="en" sz="1200" dirty="0"/>
                        <a:t>0.79</a:t>
                      </a:r>
                      <a:endParaRPr sz="1200" dirty="0"/>
                    </a:p>
                  </a:txBody>
                  <a:tcPr marL="91425" marR="91425" marT="91425" marB="91425"/>
                </a:tc>
                <a:extLst>
                  <a:ext uri="{0D108BD9-81ED-4DB2-BD59-A6C34878D82A}">
                    <a16:rowId xmlns:a16="http://schemas.microsoft.com/office/drawing/2014/main" val="10006"/>
                  </a:ext>
                </a:extLst>
              </a:tr>
              <a:tr h="363906">
                <a:tc>
                  <a:txBody>
                    <a:bodyPr/>
                    <a:lstStyle/>
                    <a:p>
                      <a:pPr marL="0" lvl="0" indent="0" algn="l" rtl="0">
                        <a:spcBef>
                          <a:spcPts val="0"/>
                        </a:spcBef>
                        <a:spcAft>
                          <a:spcPts val="0"/>
                        </a:spcAft>
                        <a:buNone/>
                      </a:pPr>
                      <a:r>
                        <a:rPr lang="en" sz="1200" dirty="0"/>
                        <a:t>18.80</a:t>
                      </a:r>
                      <a:endParaRPr sz="1200" dirty="0"/>
                    </a:p>
                  </a:txBody>
                  <a:tcPr marL="91425" marR="91425" marT="91425" marB="91425"/>
                </a:tc>
                <a:tc>
                  <a:txBody>
                    <a:bodyPr/>
                    <a:lstStyle/>
                    <a:p>
                      <a:pPr marL="0" lvl="0" indent="0" algn="l" rtl="0">
                        <a:spcBef>
                          <a:spcPts val="0"/>
                        </a:spcBef>
                        <a:spcAft>
                          <a:spcPts val="0"/>
                        </a:spcAft>
                        <a:buNone/>
                      </a:pPr>
                      <a:r>
                        <a:rPr lang="en" sz="1200" dirty="0"/>
                        <a:t>0.65</a:t>
                      </a:r>
                      <a:endParaRPr sz="1200" dirty="0"/>
                    </a:p>
                  </a:txBody>
                  <a:tcPr marL="91425" marR="91425" marT="91425" marB="91425"/>
                </a:tc>
                <a:extLst>
                  <a:ext uri="{0D108BD9-81ED-4DB2-BD59-A6C34878D82A}">
                    <a16:rowId xmlns:a16="http://schemas.microsoft.com/office/drawing/2014/main" val="10007"/>
                  </a:ext>
                </a:extLst>
              </a:tr>
              <a:tr h="363906">
                <a:tc>
                  <a:txBody>
                    <a:bodyPr/>
                    <a:lstStyle/>
                    <a:p>
                      <a:pPr marL="0" lvl="0" indent="0" algn="l" rtl="0">
                        <a:spcBef>
                          <a:spcPts val="0"/>
                        </a:spcBef>
                        <a:spcAft>
                          <a:spcPts val="0"/>
                        </a:spcAft>
                        <a:buNone/>
                      </a:pPr>
                      <a:r>
                        <a:rPr lang="en" sz="1200" dirty="0"/>
                        <a:t>20.30</a:t>
                      </a:r>
                      <a:endParaRPr sz="1200" dirty="0"/>
                    </a:p>
                  </a:txBody>
                  <a:tcPr marL="91425" marR="91425" marT="91425" marB="91425"/>
                </a:tc>
                <a:tc>
                  <a:txBody>
                    <a:bodyPr/>
                    <a:lstStyle/>
                    <a:p>
                      <a:pPr marL="0" lvl="0" indent="0" algn="l" rtl="0">
                        <a:spcBef>
                          <a:spcPts val="0"/>
                        </a:spcBef>
                        <a:spcAft>
                          <a:spcPts val="0"/>
                        </a:spcAft>
                        <a:buNone/>
                      </a:pPr>
                      <a:r>
                        <a:rPr lang="en" sz="1200" dirty="0"/>
                        <a:t>0.60</a:t>
                      </a:r>
                      <a:endParaRPr sz="1200" dirty="0"/>
                    </a:p>
                  </a:txBody>
                  <a:tcPr marL="91425" marR="91425" marT="91425" marB="91425"/>
                </a:tc>
                <a:extLst>
                  <a:ext uri="{0D108BD9-81ED-4DB2-BD59-A6C34878D82A}">
                    <a16:rowId xmlns:a16="http://schemas.microsoft.com/office/drawing/2014/main" val="10008"/>
                  </a:ext>
                </a:extLst>
              </a:tr>
              <a:tr h="363906">
                <a:tc>
                  <a:txBody>
                    <a:bodyPr/>
                    <a:lstStyle/>
                    <a:p>
                      <a:pPr marL="0" lvl="0" indent="0" algn="l" rtl="0">
                        <a:spcBef>
                          <a:spcPts val="0"/>
                        </a:spcBef>
                        <a:spcAft>
                          <a:spcPts val="0"/>
                        </a:spcAft>
                        <a:buNone/>
                      </a:pPr>
                      <a:r>
                        <a:rPr lang="en" sz="1200" dirty="0"/>
                        <a:t>21.80</a:t>
                      </a:r>
                      <a:endParaRPr sz="1200" dirty="0"/>
                    </a:p>
                  </a:txBody>
                  <a:tcPr marL="91425" marR="91425" marT="91425" marB="91425"/>
                </a:tc>
                <a:tc>
                  <a:txBody>
                    <a:bodyPr/>
                    <a:lstStyle/>
                    <a:p>
                      <a:pPr marL="0" lvl="0" indent="0" algn="l" rtl="0">
                        <a:spcBef>
                          <a:spcPts val="0"/>
                        </a:spcBef>
                        <a:spcAft>
                          <a:spcPts val="0"/>
                        </a:spcAft>
                        <a:buNone/>
                      </a:pPr>
                      <a:r>
                        <a:rPr lang="en" sz="1200" dirty="0"/>
                        <a:t>0.54</a:t>
                      </a:r>
                      <a:endParaRPr sz="1200" dirty="0"/>
                    </a:p>
                  </a:txBody>
                  <a:tcPr marL="91425" marR="91425" marT="91425" marB="91425"/>
                </a:tc>
                <a:extLst>
                  <a:ext uri="{0D108BD9-81ED-4DB2-BD59-A6C34878D82A}">
                    <a16:rowId xmlns:a16="http://schemas.microsoft.com/office/drawing/2014/main" val="10009"/>
                  </a:ext>
                </a:extLst>
              </a:tr>
            </a:tbl>
          </a:graphicData>
        </a:graphic>
      </p:graphicFrame>
      <p:graphicFrame>
        <p:nvGraphicFramePr>
          <p:cNvPr id="672" name="Google Shape;672;p83"/>
          <p:cNvGraphicFramePr/>
          <p:nvPr>
            <p:extLst>
              <p:ext uri="{D42A27DB-BD31-4B8C-83A1-F6EECF244321}">
                <p14:modId xmlns:p14="http://schemas.microsoft.com/office/powerpoint/2010/main" val="1715489413"/>
              </p:ext>
            </p:extLst>
          </p:nvPr>
        </p:nvGraphicFramePr>
        <p:xfrm>
          <a:off x="2228427" y="716350"/>
          <a:ext cx="1945225" cy="3840180"/>
        </p:xfrm>
        <a:graphic>
          <a:graphicData uri="http://schemas.openxmlformats.org/drawingml/2006/table">
            <a:tbl>
              <a:tblPr firstRow="1">
                <a:noFill/>
              </a:tblPr>
              <a:tblGrid>
                <a:gridCol w="896311">
                  <a:extLst>
                    <a:ext uri="{9D8B030D-6E8A-4147-A177-3AD203B41FA5}">
                      <a16:colId xmlns:a16="http://schemas.microsoft.com/office/drawing/2014/main" val="20000"/>
                    </a:ext>
                  </a:extLst>
                </a:gridCol>
                <a:gridCol w="1048914">
                  <a:extLst>
                    <a:ext uri="{9D8B030D-6E8A-4147-A177-3AD203B41FA5}">
                      <a16:colId xmlns:a16="http://schemas.microsoft.com/office/drawing/2014/main" val="20001"/>
                    </a:ext>
                  </a:extLst>
                </a:gridCol>
              </a:tblGrid>
              <a:tr h="504100">
                <a:tc>
                  <a:txBody>
                    <a:bodyPr/>
                    <a:lstStyle/>
                    <a:p>
                      <a:pPr marL="0" lvl="0" indent="0" algn="l" rtl="0">
                        <a:spcBef>
                          <a:spcPts val="0"/>
                        </a:spcBef>
                        <a:spcAft>
                          <a:spcPts val="0"/>
                        </a:spcAft>
                        <a:buNone/>
                      </a:pPr>
                      <a:r>
                        <a:rPr lang="en" sz="1200" dirty="0"/>
                        <a:t>Volume, cm</a:t>
                      </a:r>
                      <a:r>
                        <a:rPr lang="en" sz="1200" baseline="30000" dirty="0"/>
                        <a:t>3</a:t>
                      </a:r>
                      <a:endParaRPr sz="1200" baseline="30000" dirty="0"/>
                    </a:p>
                  </a:txBody>
                  <a:tcPr marL="91425" marR="91425" marT="91425" marB="91425"/>
                </a:tc>
                <a:tc>
                  <a:txBody>
                    <a:bodyPr/>
                    <a:lstStyle/>
                    <a:p>
                      <a:pPr marL="0" lvl="0" indent="0" algn="l" rtl="0">
                        <a:spcBef>
                          <a:spcPts val="0"/>
                        </a:spcBef>
                        <a:spcAft>
                          <a:spcPts val="0"/>
                        </a:spcAft>
                        <a:buNone/>
                      </a:pPr>
                      <a:r>
                        <a:rPr lang="en-GB" sz="1200" dirty="0"/>
                        <a:t>C</a:t>
                      </a:r>
                      <a:r>
                        <a:rPr lang="en" sz="1200" dirty="0"/>
                        <a:t>onductivity, mS/cm</a:t>
                      </a:r>
                      <a:endParaRPr sz="1200" dirty="0"/>
                    </a:p>
                  </a:txBody>
                  <a:tcPr marL="91425" marR="91425" marT="91425" marB="91425"/>
                </a:tc>
                <a:extLst>
                  <a:ext uri="{0D108BD9-81ED-4DB2-BD59-A6C34878D82A}">
                    <a16:rowId xmlns:a16="http://schemas.microsoft.com/office/drawing/2014/main" val="10000"/>
                  </a:ext>
                </a:extLst>
              </a:tr>
              <a:tr h="327650">
                <a:tc>
                  <a:txBody>
                    <a:bodyPr/>
                    <a:lstStyle/>
                    <a:p>
                      <a:pPr marL="0" lvl="0" indent="0" algn="l" rtl="0">
                        <a:spcBef>
                          <a:spcPts val="0"/>
                        </a:spcBef>
                        <a:spcAft>
                          <a:spcPts val="0"/>
                        </a:spcAft>
                        <a:buClr>
                          <a:schemeClr val="dk1"/>
                        </a:buClr>
                        <a:buSzPts val="1100"/>
                        <a:buFont typeface="Arial"/>
                        <a:buNone/>
                      </a:pPr>
                      <a:r>
                        <a:rPr lang="en" sz="1200" dirty="0">
                          <a:solidFill>
                            <a:schemeClr val="dk1"/>
                          </a:solidFill>
                        </a:rPr>
                        <a:t>22.80</a:t>
                      </a:r>
                      <a:endParaRPr sz="1200" dirty="0"/>
                    </a:p>
                  </a:txBody>
                  <a:tcPr marL="91425" marR="91425" marT="91425" marB="91425">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Clr>
                          <a:schemeClr val="dk1"/>
                        </a:buClr>
                        <a:buSzPts val="1100"/>
                        <a:buFont typeface="Arial"/>
                        <a:buNone/>
                      </a:pPr>
                      <a:r>
                        <a:rPr lang="en" sz="1200" dirty="0">
                          <a:solidFill>
                            <a:schemeClr val="dk1"/>
                          </a:solidFill>
                        </a:rPr>
                        <a:t>0.50</a:t>
                      </a:r>
                      <a:endParaRPr sz="1200" dirty="0"/>
                    </a:p>
                  </a:txBody>
                  <a:tcPr marL="91425" marR="91425" marT="91425" marB="91425"/>
                </a:tc>
                <a:extLst>
                  <a:ext uri="{0D108BD9-81ED-4DB2-BD59-A6C34878D82A}">
                    <a16:rowId xmlns:a16="http://schemas.microsoft.com/office/drawing/2014/main" val="10001"/>
                  </a:ext>
                </a:extLst>
              </a:tr>
              <a:tr h="298250">
                <a:tc>
                  <a:txBody>
                    <a:bodyPr/>
                    <a:lstStyle/>
                    <a:p>
                      <a:pPr marL="0" lvl="0" indent="0" algn="l" rtl="0">
                        <a:spcBef>
                          <a:spcPts val="0"/>
                        </a:spcBef>
                        <a:spcAft>
                          <a:spcPts val="0"/>
                        </a:spcAft>
                        <a:buNone/>
                      </a:pPr>
                      <a:r>
                        <a:rPr lang="en" sz="1200" dirty="0"/>
                        <a:t>24.30</a:t>
                      </a:r>
                      <a:endParaRPr sz="12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200" dirty="0"/>
                        <a:t>0.40</a:t>
                      </a:r>
                      <a:endParaRPr sz="1200" dirty="0"/>
                    </a:p>
                  </a:txBody>
                  <a:tcPr marL="91425" marR="91425" marT="91425" marB="914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27650">
                <a:tc>
                  <a:txBody>
                    <a:bodyPr/>
                    <a:lstStyle/>
                    <a:p>
                      <a:pPr marL="0" lvl="0" indent="0" algn="l" rtl="0">
                        <a:spcBef>
                          <a:spcPts val="0"/>
                        </a:spcBef>
                        <a:spcAft>
                          <a:spcPts val="0"/>
                        </a:spcAft>
                        <a:buNone/>
                      </a:pPr>
                      <a:r>
                        <a:rPr lang="en" sz="1200" dirty="0"/>
                        <a:t>25.80</a:t>
                      </a:r>
                      <a:endParaRPr sz="1200" dirty="0"/>
                    </a:p>
                  </a:txBody>
                  <a:tcPr marL="91425" marR="91425" marT="91425" marB="91425">
                    <a:lnT w="12700" cap="flat" cmpd="sng" algn="ctr">
                      <a:solidFill>
                        <a:schemeClr val="tx1"/>
                      </a:solidFill>
                      <a:prstDash val="solid"/>
                      <a:round/>
                      <a:headEnd type="none" w="med" len="med"/>
                      <a:tailEnd type="none" w="med" len="med"/>
                    </a:lnT>
                  </a:tcPr>
                </a:tc>
                <a:tc>
                  <a:txBody>
                    <a:bodyPr/>
                    <a:lstStyle/>
                    <a:p>
                      <a:pPr marL="0" lvl="0" indent="0" algn="l" rtl="0">
                        <a:spcBef>
                          <a:spcPts val="0"/>
                        </a:spcBef>
                        <a:spcAft>
                          <a:spcPts val="0"/>
                        </a:spcAft>
                        <a:buNone/>
                      </a:pPr>
                      <a:r>
                        <a:rPr lang="en" sz="1200" dirty="0"/>
                        <a:t>0.30</a:t>
                      </a:r>
                    </a:p>
                  </a:txBody>
                  <a:tcPr marL="91425" marR="91425" marT="91425" marB="91425"/>
                </a:tc>
                <a:extLst>
                  <a:ext uri="{0D108BD9-81ED-4DB2-BD59-A6C34878D82A}">
                    <a16:rowId xmlns:a16="http://schemas.microsoft.com/office/drawing/2014/main" val="10003"/>
                  </a:ext>
                </a:extLst>
              </a:tr>
              <a:tr h="327650">
                <a:tc>
                  <a:txBody>
                    <a:bodyPr/>
                    <a:lstStyle/>
                    <a:p>
                      <a:pPr marL="0" lvl="0" indent="0" algn="l" rtl="0">
                        <a:spcBef>
                          <a:spcPts val="0"/>
                        </a:spcBef>
                        <a:spcAft>
                          <a:spcPts val="0"/>
                        </a:spcAft>
                        <a:buNone/>
                      </a:pPr>
                      <a:r>
                        <a:rPr lang="en" sz="1200" dirty="0"/>
                        <a:t>26.40</a:t>
                      </a:r>
                      <a:endParaRPr sz="1200" dirty="0"/>
                    </a:p>
                  </a:txBody>
                  <a:tcPr marL="91425" marR="91425" marT="91425" marB="91425">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200" dirty="0"/>
                        <a:t>0.38</a:t>
                      </a:r>
                      <a:endParaRPr sz="1200" dirty="0"/>
                    </a:p>
                  </a:txBody>
                  <a:tcPr marL="91425" marR="91425" marT="91425" marB="91425"/>
                </a:tc>
                <a:extLst>
                  <a:ext uri="{0D108BD9-81ED-4DB2-BD59-A6C34878D82A}">
                    <a16:rowId xmlns:a16="http://schemas.microsoft.com/office/drawing/2014/main" val="10004"/>
                  </a:ext>
                </a:extLst>
              </a:tr>
              <a:tr h="298250">
                <a:tc>
                  <a:txBody>
                    <a:bodyPr/>
                    <a:lstStyle/>
                    <a:p>
                      <a:pPr marL="0" lvl="0" indent="0" algn="l" rtl="0">
                        <a:spcBef>
                          <a:spcPts val="0"/>
                        </a:spcBef>
                        <a:spcAft>
                          <a:spcPts val="0"/>
                        </a:spcAft>
                        <a:buNone/>
                      </a:pPr>
                      <a:r>
                        <a:rPr lang="en" sz="1200" dirty="0"/>
                        <a:t>28.80</a:t>
                      </a:r>
                      <a:endParaRPr sz="12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200" dirty="0"/>
                        <a:t>0.38</a:t>
                      </a:r>
                      <a:endParaRPr sz="1200" dirty="0"/>
                    </a:p>
                  </a:txBody>
                  <a:tcPr marL="91425" marR="91425" marT="91425" marB="914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298250">
                <a:tc>
                  <a:txBody>
                    <a:bodyPr/>
                    <a:lstStyle/>
                    <a:p>
                      <a:pPr marL="0" lvl="0" indent="0" algn="l" rtl="0">
                        <a:spcBef>
                          <a:spcPts val="0"/>
                        </a:spcBef>
                        <a:spcAft>
                          <a:spcPts val="0"/>
                        </a:spcAft>
                        <a:buNone/>
                      </a:pPr>
                      <a:r>
                        <a:rPr lang="en" sz="1200" dirty="0"/>
                        <a:t>30.50</a:t>
                      </a:r>
                      <a:endParaRPr sz="12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200" dirty="0"/>
                        <a:t>0.45</a:t>
                      </a:r>
                      <a:endParaRPr sz="1200" dirty="0"/>
                    </a:p>
                  </a:txBody>
                  <a:tcPr marL="91425" marR="91425" marT="91425" marB="914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298250">
                <a:tc>
                  <a:txBody>
                    <a:bodyPr/>
                    <a:lstStyle/>
                    <a:p>
                      <a:pPr marL="0" lvl="0" indent="0" algn="l" rtl="0">
                        <a:spcBef>
                          <a:spcPts val="0"/>
                        </a:spcBef>
                        <a:spcAft>
                          <a:spcPts val="0"/>
                        </a:spcAft>
                        <a:buNone/>
                      </a:pPr>
                      <a:r>
                        <a:rPr lang="en" sz="1200" dirty="0"/>
                        <a:t>34.70</a:t>
                      </a:r>
                      <a:endParaRPr sz="12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200" dirty="0"/>
                        <a:t>0.65</a:t>
                      </a:r>
                      <a:endParaRPr sz="1200" dirty="0"/>
                    </a:p>
                  </a:txBody>
                  <a:tcPr marL="91425" marR="91425" marT="91425" marB="914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298250">
                <a:tc>
                  <a:txBody>
                    <a:bodyPr/>
                    <a:lstStyle/>
                    <a:p>
                      <a:pPr marL="0" lvl="0" indent="0" algn="l" rtl="0">
                        <a:spcBef>
                          <a:spcPts val="0"/>
                        </a:spcBef>
                        <a:spcAft>
                          <a:spcPts val="0"/>
                        </a:spcAft>
                        <a:buNone/>
                      </a:pPr>
                      <a:r>
                        <a:rPr lang="en" sz="1200" dirty="0"/>
                        <a:t>40.75</a:t>
                      </a:r>
                      <a:endParaRPr sz="12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200" dirty="0"/>
                        <a:t>0.80</a:t>
                      </a:r>
                      <a:endParaRPr sz="1200" dirty="0"/>
                    </a:p>
                  </a:txBody>
                  <a:tcPr marL="91425" marR="91425" marT="91425" marB="914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298250">
                <a:tc>
                  <a:txBody>
                    <a:bodyPr/>
                    <a:lstStyle/>
                    <a:p>
                      <a:pPr marL="0" lvl="0" indent="0" algn="l" rtl="0">
                        <a:spcBef>
                          <a:spcPts val="0"/>
                        </a:spcBef>
                        <a:spcAft>
                          <a:spcPts val="0"/>
                        </a:spcAft>
                        <a:buNone/>
                      </a:pPr>
                      <a:r>
                        <a:rPr lang="en" sz="1200" dirty="0"/>
                        <a:t>45.75</a:t>
                      </a:r>
                      <a:endParaRPr sz="1200" dirty="0"/>
                    </a:p>
                  </a:txBody>
                  <a:tcPr marL="91425" marR="91425" marT="91425" marB="914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l" rtl="0">
                        <a:spcBef>
                          <a:spcPts val="0"/>
                        </a:spcBef>
                        <a:spcAft>
                          <a:spcPts val="0"/>
                        </a:spcAft>
                        <a:buNone/>
                      </a:pPr>
                      <a:r>
                        <a:rPr lang="en" sz="1200" dirty="0"/>
                        <a:t>0.90</a:t>
                      </a:r>
                      <a:endParaRPr sz="1200" dirty="0"/>
                    </a:p>
                  </a:txBody>
                  <a:tcPr marL="91425" marR="91425" marT="91425" marB="9142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bl>
          </a:graphicData>
        </a:graphic>
      </p:graphicFrame>
      <p:sp>
        <p:nvSpPr>
          <p:cNvPr id="666" name="Google Shape;666;p83"/>
          <p:cNvSpPr txBox="1">
            <a:spLocks noGrp="1"/>
          </p:cNvSpPr>
          <p:nvPr>
            <p:ph type="ftr" idx="11"/>
          </p:nvPr>
        </p:nvSpPr>
        <p:spPr>
          <a:xfrm>
            <a:off x="234000" y="4767263"/>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a:p>
        </p:txBody>
      </p:sp>
      <p:sp>
        <p:nvSpPr>
          <p:cNvPr id="667" name="Google Shape;667;p83"/>
          <p:cNvSpPr txBox="1">
            <a:spLocks noGrp="1"/>
          </p:cNvSpPr>
          <p:nvPr>
            <p:ph type="sldNum" idx="12"/>
          </p:nvPr>
        </p:nvSpPr>
        <p:spPr>
          <a:xfrm>
            <a:off x="7956376" y="4767263"/>
            <a:ext cx="909600" cy="2739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rgbClr val="000000"/>
              </a:buClr>
              <a:buSzPts val="700"/>
              <a:buFont typeface="Arial"/>
              <a:buNone/>
            </a:pPr>
            <a:fld id="{00000000-1234-1234-1234-123412341234}" type="slidenum">
              <a:rPr lang="en"/>
              <a:t>97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69"/>
                                        </p:tgtEl>
                                        <p:attrNameLst>
                                          <p:attrName>style.visibility</p:attrName>
                                        </p:attrNameLst>
                                      </p:cBhvr>
                                      <p:to>
                                        <p:strVal val="visible"/>
                                      </p:to>
                                    </p:set>
                                    <p:animEffect transition="in" filter="fade">
                                      <p:cBhvr>
                                        <p:cTn id="7" dur="1000"/>
                                        <p:tgtEl>
                                          <p:spTgt spid="669"/>
                                        </p:tgtEl>
                                      </p:cBhvr>
                                    </p:animEffect>
                                    <p:anim calcmode="lin" valueType="num">
                                      <p:cBhvr>
                                        <p:cTn id="8" dur="1000" fill="hold"/>
                                        <p:tgtEl>
                                          <p:spTgt spid="669"/>
                                        </p:tgtEl>
                                        <p:attrNameLst>
                                          <p:attrName>ppt_x</p:attrName>
                                        </p:attrNameLst>
                                      </p:cBhvr>
                                      <p:tavLst>
                                        <p:tav tm="0">
                                          <p:val>
                                            <p:strVal val="#ppt_x"/>
                                          </p:val>
                                        </p:tav>
                                        <p:tav tm="100000">
                                          <p:val>
                                            <p:strVal val="#ppt_x"/>
                                          </p:val>
                                        </p:tav>
                                      </p:tavLst>
                                    </p:anim>
                                    <p:anim calcmode="lin" valueType="num">
                                      <p:cBhvr>
                                        <p:cTn id="9" dur="1000" fill="hold"/>
                                        <p:tgtEl>
                                          <p:spTgt spid="6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CEAB-3740-643D-B7E5-8BB8D92C8865}"/>
              </a:ext>
            </a:extLst>
          </p:cNvPr>
          <p:cNvSpPr>
            <a:spLocks noGrp="1"/>
          </p:cNvSpPr>
          <p:nvPr>
            <p:ph type="title"/>
          </p:nvPr>
        </p:nvSpPr>
        <p:spPr/>
        <p:txBody>
          <a:bodyPr>
            <a:normAutofit/>
          </a:bodyPr>
          <a:lstStyle/>
          <a:p>
            <a:r>
              <a:rPr lang="en-US" sz="2700" dirty="0"/>
              <a:t>The conductivity titration</a:t>
            </a:r>
          </a:p>
        </p:txBody>
      </p:sp>
      <p:sp>
        <p:nvSpPr>
          <p:cNvPr id="3" name="Text Placeholder 2">
            <a:extLst>
              <a:ext uri="{FF2B5EF4-FFF2-40B4-BE49-F238E27FC236}">
                <a16:creationId xmlns:a16="http://schemas.microsoft.com/office/drawing/2014/main" id="{6C69CA48-F2D4-F552-EB6F-1B7ECB6B0798}"/>
              </a:ext>
            </a:extLst>
          </p:cNvPr>
          <p:cNvSpPr>
            <a:spLocks noGrp="1"/>
          </p:cNvSpPr>
          <p:nvPr>
            <p:ph type="body" idx="1"/>
          </p:nvPr>
        </p:nvSpPr>
        <p:spPr>
          <a:xfrm>
            <a:off x="233937" y="860063"/>
            <a:ext cx="8436513" cy="3907200"/>
          </a:xfrm>
        </p:spPr>
        <p:txBody>
          <a:bodyPr/>
          <a:lstStyle/>
          <a:p>
            <a:pPr marL="0"/>
            <a:r>
              <a:rPr lang="en-US" sz="1600" b="0" dirty="0"/>
              <a:t>Collect the relevant PPE for completion of a titration.</a:t>
            </a:r>
          </a:p>
          <a:p>
            <a:pPr marL="0"/>
            <a:endParaRPr lang="en-US" sz="1600" b="0" dirty="0"/>
          </a:p>
          <a:p>
            <a:pPr marL="0"/>
            <a:r>
              <a:rPr lang="en-US" sz="1600" b="0" dirty="0"/>
              <a:t>Observe the demonstration of the use and calibration of the conductivity meter, and of the titration. Make a note of the stages in the titration and equipment used in the titration.</a:t>
            </a:r>
          </a:p>
          <a:p>
            <a:pPr marL="0"/>
            <a:endParaRPr lang="en-US" sz="1600" b="0" dirty="0"/>
          </a:p>
          <a:p>
            <a:pPr marL="0"/>
            <a:r>
              <a:rPr lang="en-US" sz="1600" b="0" dirty="0"/>
              <a:t>Individually, plot the data we have just recorded:</a:t>
            </a:r>
          </a:p>
          <a:p>
            <a:pPr marL="0"/>
            <a:r>
              <a:rPr lang="en-US" sz="1600" b="0" dirty="0"/>
              <a:t>	- find the </a:t>
            </a:r>
            <a:r>
              <a:rPr lang="en-US" sz="1600" b="0" dirty="0" err="1"/>
              <a:t>titre</a:t>
            </a:r>
            <a:r>
              <a:rPr lang="en-US" sz="1600" b="0" dirty="0"/>
              <a:t> volume</a:t>
            </a:r>
          </a:p>
          <a:p>
            <a:pPr marL="0"/>
            <a:r>
              <a:rPr lang="en-US" sz="1600" b="0" dirty="0"/>
              <a:t>	- calculate the concentration of chloride in the 25.00cm</a:t>
            </a:r>
            <a:r>
              <a:rPr lang="en-US" sz="1600" b="0" baseline="30000" dirty="0"/>
              <a:t>3</a:t>
            </a:r>
            <a:r>
              <a:rPr lang="en-US" sz="1600" b="0" dirty="0"/>
              <a:t> of water</a:t>
            </a:r>
          </a:p>
          <a:p>
            <a:pPr marL="0"/>
            <a:r>
              <a:rPr lang="en-US" sz="1600" b="0" dirty="0"/>
              <a:t>	- concentration of silver chloride was 0.1moldm</a:t>
            </a:r>
            <a:r>
              <a:rPr lang="en-US" sz="1600" b="0" baseline="30000" dirty="0"/>
              <a:t>-3</a:t>
            </a:r>
            <a:r>
              <a:rPr lang="en-US" sz="1600" b="0" dirty="0"/>
              <a:t>.</a:t>
            </a:r>
          </a:p>
          <a:p>
            <a:pPr marL="0"/>
            <a:r>
              <a:rPr lang="en-US" sz="1600" b="0" dirty="0"/>
              <a:t>  </a:t>
            </a:r>
          </a:p>
          <a:p>
            <a:pPr marL="0"/>
            <a:r>
              <a:rPr lang="en-US" sz="1600" b="0" dirty="0"/>
              <a:t>Check your value with a peer and critically review each other’s work.</a:t>
            </a:r>
          </a:p>
        </p:txBody>
      </p:sp>
      <p:sp>
        <p:nvSpPr>
          <p:cNvPr id="5" name="Slide Number Placeholder 4">
            <a:extLst>
              <a:ext uri="{FF2B5EF4-FFF2-40B4-BE49-F238E27FC236}">
                <a16:creationId xmlns:a16="http://schemas.microsoft.com/office/drawing/2014/main" id="{BE821D07-7D23-796E-35F5-DD722899F6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98</a:t>
            </a:fld>
            <a:endParaRPr lang="en-GB"/>
          </a:p>
        </p:txBody>
      </p:sp>
      <p:sp>
        <p:nvSpPr>
          <p:cNvPr id="6" name="Google Shape;924;g2b44e4428ef_0_6">
            <a:extLst>
              <a:ext uri="{FF2B5EF4-FFF2-40B4-BE49-F238E27FC236}">
                <a16:creationId xmlns:a16="http://schemas.microsoft.com/office/drawing/2014/main" id="{20E0A539-773E-EB05-B4E8-34009775C127}"/>
              </a:ext>
            </a:extLst>
          </p:cNvPr>
          <p:cNvSpPr txBox="1">
            <a:spLocks noGrp="1"/>
          </p:cNvSpPr>
          <p:nvPr>
            <p:ph type="ftr" idx="11"/>
          </p:nvPr>
        </p:nvSpPr>
        <p:spPr>
          <a:xfrm>
            <a:off x="232950" y="4756650"/>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Tree>
    <p:extLst>
      <p:ext uri="{BB962C8B-B14F-4D97-AF65-F5344CB8AC3E}">
        <p14:creationId xmlns:p14="http://schemas.microsoft.com/office/powerpoint/2010/main" val="25257832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DCEAB-3740-643D-B7E5-8BB8D92C8865}"/>
              </a:ext>
            </a:extLst>
          </p:cNvPr>
          <p:cNvSpPr>
            <a:spLocks noGrp="1"/>
          </p:cNvSpPr>
          <p:nvPr>
            <p:ph type="title"/>
          </p:nvPr>
        </p:nvSpPr>
        <p:spPr/>
        <p:txBody>
          <a:bodyPr>
            <a:normAutofit/>
          </a:bodyPr>
          <a:lstStyle/>
          <a:p>
            <a:r>
              <a:rPr lang="en-US" sz="2700"/>
              <a:t>The exit </a:t>
            </a:r>
            <a:r>
              <a:rPr lang="en-US" sz="2700" dirty="0"/>
              <a:t>t</a:t>
            </a:r>
            <a:r>
              <a:rPr lang="en-US" sz="2700"/>
              <a:t>ask</a:t>
            </a:r>
            <a:endParaRPr lang="en-US" sz="2700" dirty="0"/>
          </a:p>
        </p:txBody>
      </p:sp>
      <p:sp>
        <p:nvSpPr>
          <p:cNvPr id="3" name="Text Placeholder 2">
            <a:extLst>
              <a:ext uri="{FF2B5EF4-FFF2-40B4-BE49-F238E27FC236}">
                <a16:creationId xmlns:a16="http://schemas.microsoft.com/office/drawing/2014/main" id="{6C69CA48-F2D4-F552-EB6F-1B7ECB6B0798}"/>
              </a:ext>
            </a:extLst>
          </p:cNvPr>
          <p:cNvSpPr>
            <a:spLocks noGrp="1"/>
          </p:cNvSpPr>
          <p:nvPr>
            <p:ph type="body" idx="1"/>
          </p:nvPr>
        </p:nvSpPr>
        <p:spPr>
          <a:xfrm>
            <a:off x="233937" y="860063"/>
            <a:ext cx="8436513" cy="3907200"/>
          </a:xfrm>
        </p:spPr>
        <p:txBody>
          <a:bodyPr/>
          <a:lstStyle/>
          <a:p>
            <a:pPr marL="0"/>
            <a:r>
              <a:rPr lang="en-US" sz="1600" b="0" dirty="0"/>
              <a:t>Individually, write an SOP instructing another T Level learner in how carry out the titration you have just watched. Include:</a:t>
            </a:r>
          </a:p>
          <a:p>
            <a:pPr marL="0"/>
            <a:r>
              <a:rPr lang="en-US" sz="1600" b="0" dirty="0"/>
              <a:t>	- how to calibrate the conductivity meter</a:t>
            </a:r>
          </a:p>
          <a:p>
            <a:pPr marL="0"/>
            <a:r>
              <a:rPr lang="en-US" sz="1600" b="0" dirty="0"/>
              <a:t>	- how to set up the equipment</a:t>
            </a:r>
          </a:p>
          <a:p>
            <a:pPr marL="0"/>
            <a:r>
              <a:rPr lang="en-US" sz="1600" b="0" dirty="0"/>
              <a:t>	- volumes of reagents required and what equipment to use to measure them.</a:t>
            </a:r>
          </a:p>
          <a:p>
            <a:pPr marL="0"/>
            <a:r>
              <a:rPr lang="en-US" sz="1600" b="0" dirty="0"/>
              <a:t>  </a:t>
            </a:r>
          </a:p>
          <a:p>
            <a:pPr marL="0"/>
            <a:r>
              <a:rPr lang="en-US" sz="1600" b="0" dirty="0"/>
              <a:t>Exchange your SOP with a peer and critically review each other’s work.</a:t>
            </a:r>
          </a:p>
          <a:p>
            <a:pPr marL="0"/>
            <a:r>
              <a:rPr lang="en-US" sz="1600" b="0" dirty="0"/>
              <a:t>Write at least one improvement point on a sticky note and stick it on the board at the front.</a:t>
            </a:r>
          </a:p>
        </p:txBody>
      </p:sp>
      <p:sp>
        <p:nvSpPr>
          <p:cNvPr id="5" name="Slide Number Placeholder 4">
            <a:extLst>
              <a:ext uri="{FF2B5EF4-FFF2-40B4-BE49-F238E27FC236}">
                <a16:creationId xmlns:a16="http://schemas.microsoft.com/office/drawing/2014/main" id="{BE821D07-7D23-796E-35F5-DD722899F6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smtClean="0"/>
              <a:t>99</a:t>
            </a:fld>
            <a:endParaRPr lang="en-GB"/>
          </a:p>
        </p:txBody>
      </p:sp>
      <p:sp>
        <p:nvSpPr>
          <p:cNvPr id="6" name="Google Shape;924;g2b44e4428ef_0_6">
            <a:extLst>
              <a:ext uri="{FF2B5EF4-FFF2-40B4-BE49-F238E27FC236}">
                <a16:creationId xmlns:a16="http://schemas.microsoft.com/office/drawing/2014/main" id="{20E0A539-773E-EB05-B4E8-34009775C127}"/>
              </a:ext>
            </a:extLst>
          </p:cNvPr>
          <p:cNvSpPr txBox="1">
            <a:spLocks noGrp="1"/>
          </p:cNvSpPr>
          <p:nvPr>
            <p:ph type="ftr" idx="11"/>
          </p:nvPr>
        </p:nvSpPr>
        <p:spPr>
          <a:xfrm>
            <a:off x="232950" y="4756650"/>
            <a:ext cx="7686300" cy="27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r>
              <a:rPr lang="en-GB"/>
              <a:t>Education and Training Foundation</a:t>
            </a:r>
            <a:endParaRPr dirty="0"/>
          </a:p>
        </p:txBody>
      </p:sp>
    </p:spTree>
    <p:extLst>
      <p:ext uri="{BB962C8B-B14F-4D97-AF65-F5344CB8AC3E}">
        <p14:creationId xmlns:p14="http://schemas.microsoft.com/office/powerpoint/2010/main" val="3084454250"/>
      </p:ext>
    </p:extLst>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14d2ded-29cc-4abd-a1df-c646721ce55b">
      <Terms xmlns="http://schemas.microsoft.com/office/infopath/2007/PartnerControls"/>
    </lcf76f155ced4ddcb4097134ff3c332f>
    <TaxCatchAll xmlns="2847a094-2edf-4950-a853-13ec668231e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684A5350B050F46AD6AC251716740DC" ma:contentTypeVersion="17" ma:contentTypeDescription="Create a new document." ma:contentTypeScope="" ma:versionID="b65acc67901e0485b8aac86fe72ed177">
  <xsd:schema xmlns:xsd="http://www.w3.org/2001/XMLSchema" xmlns:xs="http://www.w3.org/2001/XMLSchema" xmlns:p="http://schemas.microsoft.com/office/2006/metadata/properties" xmlns:ns2="414d2ded-29cc-4abd-a1df-c646721ce55b" xmlns:ns3="2847a094-2edf-4950-a853-13ec668231ed" targetNamespace="http://schemas.microsoft.com/office/2006/metadata/properties" ma:root="true" ma:fieldsID="dedb8be4e17833ccb9caf5b6a1865ed7" ns2:_="" ns3:_="">
    <xsd:import namespace="414d2ded-29cc-4abd-a1df-c646721ce55b"/>
    <xsd:import namespace="2847a094-2edf-4950-a853-13ec668231e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4d2ded-29cc-4abd-a1df-c646721ce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847a094-2edf-4950-a853-13ec668231e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75bcd669-d17d-41a9-93bf-403babf16228}" ma:internalName="TaxCatchAll" ma:showField="CatchAllData" ma:web="2847a094-2edf-4950-a853-13ec668231e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D2C476-D9FC-4995-8FD9-DC06E21DE031}">
  <ds:schemaRefs>
    <ds:schemaRef ds:uri="2847a094-2edf-4950-a853-13ec668231ed"/>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schemas.microsoft.com/office/infopath/2007/PartnerControls"/>
    <ds:schemaRef ds:uri="http://purl.org/dc/terms/"/>
    <ds:schemaRef ds:uri="414d2ded-29cc-4abd-a1df-c646721ce55b"/>
    <ds:schemaRef ds:uri="http://www.w3.org/XML/1998/namespace"/>
    <ds:schemaRef ds:uri="http://purl.org/dc/elements/1.1/"/>
  </ds:schemaRefs>
</ds:datastoreItem>
</file>

<file path=customXml/itemProps2.xml><?xml version="1.0" encoding="utf-8"?>
<ds:datastoreItem xmlns:ds="http://schemas.openxmlformats.org/officeDocument/2006/customXml" ds:itemID="{09160D4C-0B7D-434C-9652-6B0891A144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4d2ded-29cc-4abd-a1df-c646721ce55b"/>
    <ds:schemaRef ds:uri="2847a094-2edf-4950-a853-13ec668231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EE92C28-0FBE-44B0-A4B8-345F7EFDDF3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10642</Words>
  <Application>Microsoft Office PowerPoint</Application>
  <PresentationFormat>On-screen Show (16:9)</PresentationFormat>
  <Paragraphs>1391</Paragraphs>
  <Slides>108</Slides>
  <Notes>74</Notes>
  <HiddenSlides>0</HiddenSlides>
  <MMClips>0</MMClips>
  <ScaleCrop>false</ScaleCrop>
  <HeadingPairs>
    <vt:vector size="4" baseType="variant">
      <vt:variant>
        <vt:lpstr>Theme</vt:lpstr>
      </vt:variant>
      <vt:variant>
        <vt:i4>1</vt:i4>
      </vt:variant>
      <vt:variant>
        <vt:lpstr>Slide Titles</vt:lpstr>
      </vt:variant>
      <vt:variant>
        <vt:i4>108</vt:i4>
      </vt:variant>
    </vt:vector>
  </HeadingPairs>
  <TitlesOfParts>
    <vt:vector size="109" baseType="lpstr">
      <vt:lpstr>ETF Master</vt:lpstr>
      <vt:lpstr>T Level in science: Laboratory sciences Occupational Specialism</vt:lpstr>
      <vt:lpstr>01  Risk assessment</vt:lpstr>
      <vt:lpstr>Working safely in a laboratory: Identify hazards </vt:lpstr>
      <vt:lpstr>Watch, identify and record hazards and risks found in a laboratory setting</vt:lpstr>
      <vt:lpstr>Examples can include  Chemical hazards: Comply with Control of Chemicals Hazardous to Health (COSHH) regulations  Example: Acid   Physical hazards: Management of Health and  Safety at Work Regulations 1999    Example: Water spill</vt:lpstr>
      <vt:lpstr>Hazard quiz Task. Identify the hazards from these symbols  </vt:lpstr>
      <vt:lpstr>The Safety Data Sheet (SDS)  REACH (registration, evaluation, authorisation and restriction of chemicals) regulations: Suppliers of dangerous chemicals must provide a safety sheet detailing, hazard, risk and disposal instructions  These come with any shipment and are usually available online.  Task: Using the online SDS database, find hazards and risks for the following: Ethanol, sulphuric acid (concentrated), heptane  </vt:lpstr>
      <vt:lpstr>Risk assessment (RA)</vt:lpstr>
      <vt:lpstr>Risk assessment template</vt:lpstr>
      <vt:lpstr>Risk assessment template</vt:lpstr>
      <vt:lpstr>The risk assessment calculation</vt:lpstr>
      <vt:lpstr>Task: Risk assessment </vt:lpstr>
      <vt:lpstr>Completed risk assessment: Example 1</vt:lpstr>
      <vt:lpstr>Task: Individual risk assessment</vt:lpstr>
      <vt:lpstr>02  Titrations</vt:lpstr>
      <vt:lpstr>Starter – Answer these questions </vt:lpstr>
      <vt:lpstr>Starter – Extension </vt:lpstr>
      <vt:lpstr> Acid-base titration demonstration</vt:lpstr>
      <vt:lpstr>Steps to a titration  Rinse the burette and pipette with water then solution. Fill the burette with standard (ensure spout under tap filled) and record initial volume. Rinse conical flask with water and pipette 25cm3 of solution (analyte) and add 2 or 3 drops of indicator. Run standard into conical flask until colour change. Rinse conical flask and repeat until concordant (within 0.1cm3).  </vt:lpstr>
      <vt:lpstr>The titration results        Your titration results should be recorded in a table like this:   </vt:lpstr>
      <vt:lpstr>The calculation</vt:lpstr>
      <vt:lpstr>Example</vt:lpstr>
      <vt:lpstr>Now you try</vt:lpstr>
      <vt:lpstr>Homework: Virtual titration   </vt:lpstr>
      <vt:lpstr>03  Acid-base titrations </vt:lpstr>
      <vt:lpstr>Starter. Good laboratory practice (GLP) – Recording of data</vt:lpstr>
      <vt:lpstr>Example lab book template</vt:lpstr>
      <vt:lpstr>Titration task</vt:lpstr>
      <vt:lpstr>Example of recording of your titration results   NB All data is recorded to two decimal places.</vt:lpstr>
      <vt:lpstr>Calculate the concentration of acid</vt:lpstr>
      <vt:lpstr>Good laboratory practice – Recording of data</vt:lpstr>
      <vt:lpstr>04  Standard solutions</vt:lpstr>
      <vt:lpstr>Starter </vt:lpstr>
      <vt:lpstr>Standards </vt:lpstr>
      <vt:lpstr>Task 1: In pairs, complete the following mole calculations </vt:lpstr>
      <vt:lpstr>Extension question</vt:lpstr>
      <vt:lpstr>Making a standard solution</vt:lpstr>
      <vt:lpstr>Calibration of balance</vt:lpstr>
      <vt:lpstr>Task (in pairs): Card sort – Can you remember the order?  Put the given cards in the appropriate order and fill in the blank with the actions needed.</vt:lpstr>
      <vt:lpstr>Task: Practise filling a volumetric flask</vt:lpstr>
      <vt:lpstr>Task: Making a standard solution</vt:lpstr>
      <vt:lpstr>Task: Making a standard solution</vt:lpstr>
      <vt:lpstr>Task: Making a standard solution review</vt:lpstr>
      <vt:lpstr>05 Standardisation </vt:lpstr>
      <vt:lpstr>Starter </vt:lpstr>
      <vt:lpstr>Standardisation of NaOH</vt:lpstr>
      <vt:lpstr>Calibration of glassware</vt:lpstr>
      <vt:lpstr>SOP 2: Method for standardisation</vt:lpstr>
      <vt:lpstr>Calculate the concentration of acid</vt:lpstr>
      <vt:lpstr>Peer review</vt:lpstr>
      <vt:lpstr>06 Analysis of citric acid </vt:lpstr>
      <vt:lpstr>Starter. Risk assessment</vt:lpstr>
      <vt:lpstr>Quantitative analysis of citric acid Task (individual): To determine the acid concentration using standard sodium hydroxide. Collect SOP, RA and find SDS online.  a. Check the RA and add any additional hazards and control measures.  b. Get these authorised by your teacher before starting titration. Record method, results table and safety information in your book with date. Follow the SOP to determine concordant data in your titration. Dilute your citric acid solution. Clean and assemble glassware to determine titre volume. Use your concordant data to determine the concentration of the acid.</vt:lpstr>
      <vt:lpstr>Calculate the concentration of an acid</vt:lpstr>
      <vt:lpstr>Plenary </vt:lpstr>
      <vt:lpstr>07 pH titrations </vt:lpstr>
      <vt:lpstr>Starter </vt:lpstr>
      <vt:lpstr>The pH curve</vt:lpstr>
      <vt:lpstr>Task (in pairs): pH curves. Look at the four pH curves on your handout. Can you identify and situations where the choice of indicator may not accurately determine the true equivalence point when the colour changes?  1. Strong acid and base (equivalence point pH 7): as the pH changes rapidly with respect to volume then a change of + or – pH 1 will not affect the titre volume. 2. Strong acid and weak base (equivalence point of pH 5): as the pH changes rapidly up to the equivalence point and slowly after pH 5, the actual colour change of (e.g. methyl orange) may lead to an overestimation of volume. 3. Weak acid and strong base (equivalence point of pH 9): as the pH changes slowly up to the equivalence point and rapidly after pH 9, the actual colour change of (e.g. methyl orange) may lead to an underestimation of volume. 4. Weak acid and weak base (equivalence point of pH 7): as the pH changes slowly, the actual colour change of (e.g. methyl orange) may lead to parge error in volume. </vt:lpstr>
      <vt:lpstr>Weak acids and bases</vt:lpstr>
      <vt:lpstr>The pH scale pH is a measure of the concentration of free hydrogen ions in solution [H+]. It is a logarithmic scale: pH = -log [H+]: The pH drops by 1 for each 10x increase in [H+]. You can define log (base 10) as: log [10x] = x e.g. pH of a solution of 0.2moldm-3 HNO3  pH = -log 0.2 = 0.7 For a strong acid, all H+ ions are lost in solution (dissociation):  HA(s) + H2O(l) = H3O+(aq) + A-(aq) A strong base (or alkaline) dissociates fully to form OH-:  MOH(s) = M+(aq) + OH-(aq)</vt:lpstr>
      <vt:lpstr>Measuring pH</vt:lpstr>
      <vt:lpstr>The pH titration</vt:lpstr>
      <vt:lpstr>Write down on a sticky note how each of the following stages helps accuracy and add stick it on the board.  - Cleanliness   - Calibration of pH meter   - Rate of addition of acid as the pH changes   - Stirring and the time taken for each measurement</vt:lpstr>
      <vt:lpstr>Calculation of concentration</vt:lpstr>
      <vt:lpstr>Now you try</vt:lpstr>
      <vt:lpstr>Exit ticket Write down on a sticky note:  - one improvement that could be made to the method  - one improvement that could be made to your pH graph. </vt:lpstr>
      <vt:lpstr>08 Analysis of Vinegar </vt:lpstr>
      <vt:lpstr>Starter </vt:lpstr>
      <vt:lpstr>Quantitative analysis of ethanoic acid Task (individual): To determine the acid concentration by following a pH titration using standard sodium hydroxide. Collect SOP and RA.  a. Check the RA and add any additional hazards and control measures.  b. Get these authorised by your teacher before starting titration. Record method, results table and safety information in your book with date. Follow the SOP to determine concordant data in your titration. - Dilute your ethanoic acid solution. - Calibrate the pH meter at pH 4.0 and 0.2. - Clean and assemble glassware and pH meter to determine change in pH with volume NaOH added. Use your data to plot a graph of pH against volume and determine the concentration of the acid.</vt:lpstr>
      <vt:lpstr>Calculation of acid concentration – Plot recap</vt:lpstr>
      <vt:lpstr>Plenary </vt:lpstr>
      <vt:lpstr>09 RedOx titrations </vt:lpstr>
      <vt:lpstr>Starter </vt:lpstr>
      <vt:lpstr>Starter </vt:lpstr>
      <vt:lpstr>RedOx A chemical reaction in which one reactant is reduced and the other is oxidised is called a RedOx reaction.  Oxidation is loss of electrons  Reduction is gain of electrons For example, in  the reaction of copper with sulphur: Cu(s) + S(g)  CuS(s), the copper atom loses two electrons, i.e. the copper atom is oxidised:  Cu     Cu2+ + 2e- (1) Meanwhile, the sulphur atom gains two electrons, i.e. it is reduced:   S   +  2e-              S2- (2)  By adding the two ‘half’ reactions (1) and (2), we get the ionic equation as the electrons cancel out:  Cu(s) + S(g) + 2e-    Cu2+  + S2- + 2e-    Cu(s) + S(g)      Cu2+(s)  + S2-(s)</vt:lpstr>
      <vt:lpstr>Oxidation number The oxidation number is the oxidation state of an atom in a compound. It is a positive or negative number in a compound:   The oxidation number of an atom in a free element is always zero.  The oxidation number of a neutral compound is zero. Oxidation numbers are decided using certain rules (see below), and oxidation is defined as an increase in oxidation number: reduction is a decrease in oxidation number. The following elements nearly always have the same oxidation number in their compounds:  Group 1 = 1+, group 2 = 2+ and group 3 = 3+  Hydrogen = 1+ and Oxygen = 2-  Group 7* = 1-, Group 6* = 2- * Note that F, Cl and O will always oxidise less reactive elements    Sulphur has oxidation state +6 in SO42-</vt:lpstr>
      <vt:lpstr>Oxidation number rules</vt:lpstr>
      <vt:lpstr>RedOx exercise:</vt:lpstr>
      <vt:lpstr>The RedOx titration</vt:lpstr>
      <vt:lpstr>Write down any significant points from your lab book review.   Order: Can work be found easily?  Detail: Could the work be repeated?  Data: Is this recorded logically and is it easy to understand?  Conclusions: Are calculations, observations and conclusions included?</vt:lpstr>
      <vt:lpstr>10 Iron content</vt:lpstr>
      <vt:lpstr>Our scenario   </vt:lpstr>
      <vt:lpstr>Starter </vt:lpstr>
      <vt:lpstr>Titration of iron tablets with potassium permanganate </vt:lpstr>
      <vt:lpstr>Plenary </vt:lpstr>
      <vt:lpstr>11 Analysis of vitamin C</vt:lpstr>
      <vt:lpstr>Starter </vt:lpstr>
      <vt:lpstr>Using a mock Occupational Specialism Assessment  </vt:lpstr>
      <vt:lpstr>Determination of Vitamin C content using PCPIP </vt:lpstr>
      <vt:lpstr>Self-assessment </vt:lpstr>
      <vt:lpstr>12 Conductometric titrations </vt:lpstr>
      <vt:lpstr>Starter </vt:lpstr>
      <vt:lpstr>Measuring conductivity  Pure water does not conduct electricity. Adding electrolytes (soluble, charged species such as salts, acids and bases) increases solubility. The conductivity increases as the solubility and mobility of the electrolyte in solution increase. Conductivity also tends to increase as temperature increases. Conductivity is a fast and stable measurement but is not specific. The total conductivity of all dissolved electrolytes is measured.</vt:lpstr>
      <vt:lpstr>The conductivity meter    </vt:lpstr>
      <vt:lpstr>The conductivity curve</vt:lpstr>
      <vt:lpstr>Now you try</vt:lpstr>
      <vt:lpstr>The conductivity titration</vt:lpstr>
      <vt:lpstr>The exit task</vt:lpstr>
      <vt:lpstr>13 Analysis of sulphate ions in water</vt:lpstr>
      <vt:lpstr>Using a mock Occupational Specialism Assessment  </vt:lpstr>
      <vt:lpstr>Determination of sulphate content using standard barium chloride (in pairs) </vt:lpstr>
      <vt:lpstr>Self-assessment </vt:lpstr>
      <vt:lpstr>14 Automation</vt:lpstr>
      <vt:lpstr>Starter</vt:lpstr>
      <vt:lpstr>Research task (in groups) </vt:lpstr>
      <vt:lpstr>Exit task.</vt:lpstr>
      <vt:lpstr>ET-FOUNDATION.CO.UK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Technical: Laboratory Sciences</dc:title>
  <dc:creator>Richard Overton</dc:creator>
  <cp:lastModifiedBy>Hannah Colford</cp:lastModifiedBy>
  <cp:revision>61</cp:revision>
  <dcterms:created xsi:type="dcterms:W3CDTF">2020-10-20T08:50:32Z</dcterms:created>
  <dcterms:modified xsi:type="dcterms:W3CDTF">2024-07-24T10:36:56Z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0x010100D684A5350B050F46AD6AC251716740DC</vt:lpwstr>
  </property>
  <property fmtid="{D5CDD505-2E9C-101B-9397-08002B2CF9AE}" pid="3" name="MediaServiceImageTags">
    <vt:lpwstr/>
  </property>
</Properties>
</file>