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handoutMasterIdLst>
    <p:handoutMasterId r:id="rId45"/>
  </p:handoutMasterIdLst>
  <p:sldIdLst>
    <p:sldId id="258" r:id="rId5"/>
    <p:sldId id="265" r:id="rId6"/>
    <p:sldId id="300" r:id="rId7"/>
    <p:sldId id="3863" r:id="rId8"/>
    <p:sldId id="3862" r:id="rId9"/>
    <p:sldId id="298" r:id="rId10"/>
    <p:sldId id="3864" r:id="rId11"/>
    <p:sldId id="302" r:id="rId12"/>
    <p:sldId id="301" r:id="rId13"/>
    <p:sldId id="303" r:id="rId14"/>
    <p:sldId id="3865" r:id="rId15"/>
    <p:sldId id="305" r:id="rId16"/>
    <p:sldId id="306" r:id="rId17"/>
    <p:sldId id="307" r:id="rId18"/>
    <p:sldId id="308" r:id="rId19"/>
    <p:sldId id="3866" r:id="rId20"/>
    <p:sldId id="320" r:id="rId21"/>
    <p:sldId id="321" r:id="rId22"/>
    <p:sldId id="3827" r:id="rId23"/>
    <p:sldId id="3855" r:id="rId24"/>
    <p:sldId id="3856" r:id="rId25"/>
    <p:sldId id="3857" r:id="rId26"/>
    <p:sldId id="3858" r:id="rId27"/>
    <p:sldId id="3859" r:id="rId28"/>
    <p:sldId id="3860" r:id="rId29"/>
    <p:sldId id="3861" r:id="rId30"/>
    <p:sldId id="3867" r:id="rId31"/>
    <p:sldId id="310" r:id="rId32"/>
    <p:sldId id="311" r:id="rId33"/>
    <p:sldId id="316" r:id="rId34"/>
    <p:sldId id="3868" r:id="rId35"/>
    <p:sldId id="314" r:id="rId36"/>
    <p:sldId id="312" r:id="rId37"/>
    <p:sldId id="315" r:id="rId38"/>
    <p:sldId id="3869" r:id="rId39"/>
    <p:sldId id="317" r:id="rId40"/>
    <p:sldId id="318" r:id="rId41"/>
    <p:sldId id="319" r:id="rId42"/>
    <p:sldId id="304" r:id="rId43"/>
  </p:sldIdLst>
  <p:sldSz cx="9144000" cy="5143500" type="screen16x9"/>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F3E50A-648D-446A-C939-4FD38AE1681A}" name="Jaime Sims" initials="JS" userId="S::Jaime.Sims@etfoundation.co.uk::a6d75f87-6b8f-417e-acee-6a43db133138" providerId="AD"/>
  <p188:author id="{A542C80E-3A65-68BE-57C8-87F6B0E7C5AF}" name="Rebecca Rhodes" initials="RR" userId="S::rebecca.rhodes@gtaengland.co.uk::f3e2dd98-bea4-44ba-b599-6fdd31419653" providerId="AD"/>
  <p188:author id="{1D42B81C-E5C7-2C9E-B577-F57C38BF4907}" name="Bradley Goldsworthy" initials="BG" userId="S::bradley_strategicdevelopmentnetwork.co.uk#ext#@etfoundation.onmicrosoft.com::e87fd729-931d-46ae-a5cf-485b0521a592" providerId="AD"/>
  <p188:author id="{DF46402D-2D0E-E163-F866-5B5D3357CA0F}" name="Anna Sutton" initials="AS" userId="ccef3391343535e7" providerId="Windows Live"/>
  <p188:author id="{16CB4A77-7832-12BB-A608-E384A515DA07}" name="j.l.welbourn@gmail.com" initials="j." userId="S::urn:spo:guest#j.l.welbourn@gmail.com::" providerId="AD"/>
  <p188:author id="{B28C1C8E-F363-B9C6-CDB2-CF05B1738D12}" name="Welbourn, Jane" initials="JW" userId="S::J.L.Welbourn@leedsbeckett.ac.uk::e9b1aff8-4986-4fba-80be-e235e11c5a0c" providerId="AD"/>
  <p188:author id="{1D3B50A2-8392-1A58-2A52-F47A7FE44F9E}" name="Bradley Goldsworthy" initials="BG" userId="S::bradley@strategicdevelopmentnetwork.co.uk::cc4ffbf6-9cd5-4f74-8118-672185b3edfe" providerId="AD"/>
  <p188:author id="{CA6145CA-9703-C3D2-2731-AB56EEE5F012}" name="Joanne McKenzie" initials="JM" userId="S::joanne.mckenzie@etfoundation.co.uk::624419fe-a060-4199-9be2-5840c8f7e7c6" providerId="AD"/>
  <p188:author id="{AA28D4D7-B423-533B-953D-064D6D4C42EB}" name="Stephen King" initials="" userId="S::stephen@strategicdevelopmentnetwork.co.uk::52643f76-6596-4119-bdf4-d5d2f1e891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F8"/>
    <a:srgbClr val="00A068"/>
    <a:srgbClr val="FDB913"/>
    <a:srgbClr val="006EF5"/>
    <a:srgbClr val="005AC5"/>
    <a:srgbClr val="FEB912"/>
    <a:srgbClr val="B91533"/>
    <a:srgbClr val="006C47"/>
    <a:srgbClr val="008556"/>
    <a:srgbClr val="E51C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4A7621-EF61-941D-036A-284C305701F1}" v="2" dt="2024-10-14T10:42:21.434"/>
    <p1510:client id="{F9D3BB29-0A24-5426-F235-0DC76FE432EA}" v="58" dt="2024-10-15T10:09:40.7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3" autoAdjust="0"/>
    <p:restoredTop sz="86420" autoAdjust="0"/>
  </p:normalViewPr>
  <p:slideViewPr>
    <p:cSldViewPr snapToGrid="0">
      <p:cViewPr varScale="1">
        <p:scale>
          <a:sx n="66" d="100"/>
          <a:sy n="66" d="100"/>
        </p:scale>
        <p:origin x="52" y="192"/>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outlineViewPr>
    <p:cViewPr>
      <p:scale>
        <a:sx n="33" d="100"/>
        <a:sy n="33" d="100"/>
      </p:scale>
      <p:origin x="0" y="-36716"/>
    </p:cViewPr>
  </p:outlin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ley Goldsworthy" userId="S::bradley_strategicdevelopmentnetwork.co.uk#ext#@etfoundation.onmicrosoft.com::e87fd729-931d-46ae-a5cf-485b0521a592" providerId="AD" clId="Web-{DACF29CF-5B88-6703-D128-B0BC8404C852}"/>
    <pc:docChg chg="modSld">
      <pc:chgData name="Bradley Goldsworthy" userId="S::bradley_strategicdevelopmentnetwork.co.uk#ext#@etfoundation.onmicrosoft.com::e87fd729-931d-46ae-a5cf-485b0521a592" providerId="AD" clId="Web-{DACF29CF-5B88-6703-D128-B0BC8404C852}" dt="2024-10-08T14:27:13.673" v="0" actId="1076"/>
      <pc:docMkLst>
        <pc:docMk/>
      </pc:docMkLst>
      <pc:sldChg chg="modSp">
        <pc:chgData name="Bradley Goldsworthy" userId="S::bradley_strategicdevelopmentnetwork.co.uk#ext#@etfoundation.onmicrosoft.com::e87fd729-931d-46ae-a5cf-485b0521a592" providerId="AD" clId="Web-{DACF29CF-5B88-6703-D128-B0BC8404C852}" dt="2024-10-08T14:27:13.673" v="0" actId="1076"/>
        <pc:sldMkLst>
          <pc:docMk/>
          <pc:sldMk cId="1912032636" sldId="309"/>
        </pc:sldMkLst>
        <pc:spChg chg="mod">
          <ac:chgData name="Bradley Goldsworthy" userId="S::bradley_strategicdevelopmentnetwork.co.uk#ext#@etfoundation.onmicrosoft.com::e87fd729-931d-46ae-a5cf-485b0521a592" providerId="AD" clId="Web-{DACF29CF-5B88-6703-D128-B0BC8404C852}" dt="2024-10-08T14:27:13.673" v="0" actId="1076"/>
          <ac:spMkLst>
            <pc:docMk/>
            <pc:sldMk cId="1912032636" sldId="309"/>
            <ac:spMk id="5" creationId="{C8C24585-D0AF-F6CE-F55A-253192AA5DBC}"/>
          </ac:spMkLst>
        </pc:spChg>
      </pc:sldChg>
    </pc:docChg>
  </pc:docChgLst>
  <pc:docChgLst>
    <pc:chgData name="Samantha Woodland" userId="S::samantha_strategicdevelopmentnetwork.co.uk#ext#@etfoundation.onmicrosoft.com::27618034-c428-4f8a-8f18-305a47f8d017" providerId="AD" clId="Web-{881CC056-0C34-F6DD-0B7E-72B5FD38BC42}"/>
    <pc:docChg chg="modSld">
      <pc:chgData name="Samantha Woodland" userId="S::samantha_strategicdevelopmentnetwork.co.uk#ext#@etfoundation.onmicrosoft.com::27618034-c428-4f8a-8f18-305a47f8d017" providerId="AD" clId="Web-{881CC056-0C34-F6DD-0B7E-72B5FD38BC42}" dt="2024-10-09T11:23:33.039" v="9" actId="1076"/>
      <pc:docMkLst>
        <pc:docMk/>
      </pc:docMkLst>
      <pc:sldChg chg="addSp delSp modSp">
        <pc:chgData name="Samantha Woodland" userId="S::samantha_strategicdevelopmentnetwork.co.uk#ext#@etfoundation.onmicrosoft.com::27618034-c428-4f8a-8f18-305a47f8d017" providerId="AD" clId="Web-{881CC056-0C34-F6DD-0B7E-72B5FD38BC42}" dt="2024-10-09T11:23:33.039" v="9" actId="1076"/>
        <pc:sldMkLst>
          <pc:docMk/>
          <pc:sldMk cId="2568723895" sldId="306"/>
        </pc:sldMkLst>
        <pc:picChg chg="add del mod">
          <ac:chgData name="Samantha Woodland" userId="S::samantha_strategicdevelopmentnetwork.co.uk#ext#@etfoundation.onmicrosoft.com::27618034-c428-4f8a-8f18-305a47f8d017" providerId="AD" clId="Web-{881CC056-0C34-F6DD-0B7E-72B5FD38BC42}" dt="2024-10-09T11:22:17.756" v="1"/>
          <ac:picMkLst>
            <pc:docMk/>
            <pc:sldMk cId="2568723895" sldId="306"/>
            <ac:picMk id="6" creationId="{C5FD80EE-DA6E-4D8B-9106-88C373B1DA35}"/>
          </ac:picMkLst>
        </pc:picChg>
        <pc:picChg chg="add del mod">
          <ac:chgData name="Samantha Woodland" userId="S::samantha_strategicdevelopmentnetwork.co.uk#ext#@etfoundation.onmicrosoft.com::27618034-c428-4f8a-8f18-305a47f8d017" providerId="AD" clId="Web-{881CC056-0C34-F6DD-0B7E-72B5FD38BC42}" dt="2024-10-09T11:22:54.554" v="6"/>
          <ac:picMkLst>
            <pc:docMk/>
            <pc:sldMk cId="2568723895" sldId="306"/>
            <ac:picMk id="9" creationId="{9F3A5ECE-89B7-F62C-374F-22498ECBCCE2}"/>
          </ac:picMkLst>
        </pc:picChg>
        <pc:picChg chg="add mod">
          <ac:chgData name="Samantha Woodland" userId="S::samantha_strategicdevelopmentnetwork.co.uk#ext#@etfoundation.onmicrosoft.com::27618034-c428-4f8a-8f18-305a47f8d017" providerId="AD" clId="Web-{881CC056-0C34-F6DD-0B7E-72B5FD38BC42}" dt="2024-10-09T11:23:33.039" v="9" actId="1076"/>
          <ac:picMkLst>
            <pc:docMk/>
            <pc:sldMk cId="2568723895" sldId="306"/>
            <ac:picMk id="11" creationId="{38FC1AEF-3F5C-D144-13CC-610DA16C2F7D}"/>
          </ac:picMkLst>
        </pc:picChg>
        <pc:picChg chg="del">
          <ac:chgData name="Samantha Woodland" userId="S::samantha_strategicdevelopmentnetwork.co.uk#ext#@etfoundation.onmicrosoft.com::27618034-c428-4f8a-8f18-305a47f8d017" providerId="AD" clId="Web-{881CC056-0C34-F6DD-0B7E-72B5FD38BC42}" dt="2024-10-09T11:22:21.178" v="2"/>
          <ac:picMkLst>
            <pc:docMk/>
            <pc:sldMk cId="2568723895" sldId="306"/>
            <ac:picMk id="1030" creationId="{D8468D4C-3729-C58B-6D84-4FFDF7F7939E}"/>
          </ac:picMkLst>
        </pc:picChg>
      </pc:sldChg>
    </pc:docChg>
  </pc:docChgLst>
  <pc:docChgLst>
    <pc:chgData name="Joanne McKenzie" userId="S::joanne.mckenzie@etfoundation.co.uk::624419fe-a060-4199-9be2-5840c8f7e7c6" providerId="AD" clId="Web-{F9D3BB29-0A24-5426-F235-0DC76FE432EA}"/>
    <pc:docChg chg="modSld">
      <pc:chgData name="Joanne McKenzie" userId="S::joanne.mckenzie@etfoundation.co.uk::624419fe-a060-4199-9be2-5840c8f7e7c6" providerId="AD" clId="Web-{F9D3BB29-0A24-5426-F235-0DC76FE432EA}" dt="2024-10-15T10:09:37.436" v="52" actId="20577"/>
      <pc:docMkLst>
        <pc:docMk/>
      </pc:docMkLst>
      <pc:sldChg chg="modSp">
        <pc:chgData name="Joanne McKenzie" userId="S::joanne.mckenzie@etfoundation.co.uk::624419fe-a060-4199-9be2-5840c8f7e7c6" providerId="AD" clId="Web-{F9D3BB29-0A24-5426-F235-0DC76FE432EA}" dt="2024-10-15T10:09:37.436" v="52" actId="20577"/>
        <pc:sldMkLst>
          <pc:docMk/>
          <pc:sldMk cId="1148278602" sldId="308"/>
        </pc:sldMkLst>
        <pc:spChg chg="mod">
          <ac:chgData name="Joanne McKenzie" userId="S::joanne.mckenzie@etfoundation.co.uk::624419fe-a060-4199-9be2-5840c8f7e7c6" providerId="AD" clId="Web-{F9D3BB29-0A24-5426-F235-0DC76FE432EA}" dt="2024-10-15T10:09:37.436" v="52" actId="20577"/>
          <ac:spMkLst>
            <pc:docMk/>
            <pc:sldMk cId="1148278602" sldId="308"/>
            <ac:spMk id="4" creationId="{CB6AF9A5-0CC0-62F5-F577-33EB9321B1B2}"/>
          </ac:spMkLst>
        </pc:spChg>
      </pc:sldChg>
    </pc:docChg>
  </pc:docChgLst>
  <pc:docChgLst>
    <pc:chgData name="Bradley Goldsworthy" userId="S::bradley_strategicdevelopmentnetwork.co.uk#ext#@etfoundation.onmicrosoft.com::e87fd729-931d-46ae-a5cf-485b0521a592" providerId="AD" clId="Web-{85A3C22E-D217-603A-5403-5285C8680255}"/>
    <pc:docChg chg="modSld">
      <pc:chgData name="Bradley Goldsworthy" userId="S::bradley_strategicdevelopmentnetwork.co.uk#ext#@etfoundation.onmicrosoft.com::e87fd729-931d-46ae-a5cf-485b0521a592" providerId="AD" clId="Web-{85A3C22E-D217-603A-5403-5285C8680255}" dt="2024-10-09T10:09:07.937" v="1" actId="1076"/>
      <pc:docMkLst>
        <pc:docMk/>
      </pc:docMkLst>
      <pc:sldChg chg="modSp">
        <pc:chgData name="Bradley Goldsworthy" userId="S::bradley_strategicdevelopmentnetwork.co.uk#ext#@etfoundation.onmicrosoft.com::e87fd729-931d-46ae-a5cf-485b0521a592" providerId="AD" clId="Web-{85A3C22E-D217-603A-5403-5285C8680255}" dt="2024-10-09T10:04:52.062" v="0" actId="1076"/>
        <pc:sldMkLst>
          <pc:docMk/>
          <pc:sldMk cId="2568723895" sldId="306"/>
        </pc:sldMkLst>
        <pc:picChg chg="mod">
          <ac:chgData name="Bradley Goldsworthy" userId="S::bradley_strategicdevelopmentnetwork.co.uk#ext#@etfoundation.onmicrosoft.com::e87fd729-931d-46ae-a5cf-485b0521a592" providerId="AD" clId="Web-{85A3C22E-D217-603A-5403-5285C8680255}" dt="2024-10-09T10:04:52.062" v="0" actId="1076"/>
          <ac:picMkLst>
            <pc:docMk/>
            <pc:sldMk cId="2568723895" sldId="306"/>
            <ac:picMk id="1030" creationId="{D8468D4C-3729-C58B-6D84-4FFDF7F7939E}"/>
          </ac:picMkLst>
        </pc:picChg>
      </pc:sldChg>
      <pc:sldChg chg="modSp">
        <pc:chgData name="Bradley Goldsworthy" userId="S::bradley_strategicdevelopmentnetwork.co.uk#ext#@etfoundation.onmicrosoft.com::e87fd729-931d-46ae-a5cf-485b0521a592" providerId="AD" clId="Web-{85A3C22E-D217-603A-5403-5285C8680255}" dt="2024-10-09T10:09:07.937" v="1" actId="1076"/>
        <pc:sldMkLst>
          <pc:docMk/>
          <pc:sldMk cId="1912032636" sldId="309"/>
        </pc:sldMkLst>
        <pc:picChg chg="mod">
          <ac:chgData name="Bradley Goldsworthy" userId="S::bradley_strategicdevelopmentnetwork.co.uk#ext#@etfoundation.onmicrosoft.com::e87fd729-931d-46ae-a5cf-485b0521a592" providerId="AD" clId="Web-{85A3C22E-D217-603A-5403-5285C8680255}" dt="2024-10-09T10:09:07.937" v="1" actId="1076"/>
          <ac:picMkLst>
            <pc:docMk/>
            <pc:sldMk cId="1912032636" sldId="309"/>
            <ac:picMk id="7" creationId="{6764BCA7-5891-C36D-81C0-336A5C163A33}"/>
          </ac:picMkLst>
        </pc:picChg>
      </pc:sldChg>
    </pc:docChg>
  </pc:docChgLst>
  <pc:docChgLst>
    <pc:chgData name="Bradley Goldsworthy" userId="S::bradley_strategicdevelopmentnetwork.co.uk#ext#@etfoundation.onmicrosoft.com::e87fd729-931d-46ae-a5cf-485b0521a592" providerId="AD" clId="Web-{974A7621-EF61-941D-036A-284C305701F1}"/>
    <pc:docChg chg="modSld">
      <pc:chgData name="Bradley Goldsworthy" userId="S::bradley_strategicdevelopmentnetwork.co.uk#ext#@etfoundation.onmicrosoft.com::e87fd729-931d-46ae-a5cf-485b0521a592" providerId="AD" clId="Web-{974A7621-EF61-941D-036A-284C305701F1}" dt="2024-10-14T10:42:21.434" v="1" actId="1076"/>
      <pc:docMkLst>
        <pc:docMk/>
      </pc:docMkLst>
      <pc:sldChg chg="modSp">
        <pc:chgData name="Bradley Goldsworthy" userId="S::bradley_strategicdevelopmentnetwork.co.uk#ext#@etfoundation.onmicrosoft.com::e87fd729-931d-46ae-a5cf-485b0521a592" providerId="AD" clId="Web-{974A7621-EF61-941D-036A-284C305701F1}" dt="2024-10-14T10:42:21.434" v="1" actId="1076"/>
        <pc:sldMkLst>
          <pc:docMk/>
          <pc:sldMk cId="1678915204" sldId="303"/>
        </pc:sldMkLst>
        <pc:spChg chg="mod">
          <ac:chgData name="Bradley Goldsworthy" userId="S::bradley_strategicdevelopmentnetwork.co.uk#ext#@etfoundation.onmicrosoft.com::e87fd729-931d-46ae-a5cf-485b0521a592" providerId="AD" clId="Web-{974A7621-EF61-941D-036A-284C305701F1}" dt="2024-10-14T10:42:16.058" v="0" actId="1076"/>
          <ac:spMkLst>
            <pc:docMk/>
            <pc:sldMk cId="1678915204" sldId="303"/>
            <ac:spMk id="9" creationId="{AA16352F-8D1D-8C0D-55F0-9F9042A1C798}"/>
          </ac:spMkLst>
        </pc:spChg>
        <pc:picChg chg="mod">
          <ac:chgData name="Bradley Goldsworthy" userId="S::bradley_strategicdevelopmentnetwork.co.uk#ext#@etfoundation.onmicrosoft.com::e87fd729-931d-46ae-a5cf-485b0521a592" providerId="AD" clId="Web-{974A7621-EF61-941D-036A-284C305701F1}" dt="2024-10-14T10:42:21.434" v="1" actId="1076"/>
          <ac:picMkLst>
            <pc:docMk/>
            <pc:sldMk cId="1678915204" sldId="303"/>
            <ac:picMk id="3" creationId="{53824B67-512D-CAE3-3167-E34803A66812}"/>
          </ac:picMkLst>
        </pc:picChg>
      </pc:sldChg>
    </pc:docChg>
  </pc:docChgLst>
  <pc:docChgLst>
    <pc:chgData name="Bradley Goldsworthy" userId="S::bradley_strategicdevelopmentnetwork.co.uk#ext#@etfoundation.onmicrosoft.com::e87fd729-931d-46ae-a5cf-485b0521a592" providerId="AD" clId="Web-{DDF4F27F-851A-A6CA-9AC9-1272BCB66EFE}"/>
    <pc:docChg chg="delSld modSld">
      <pc:chgData name="Bradley Goldsworthy" userId="S::bradley_strategicdevelopmentnetwork.co.uk#ext#@etfoundation.onmicrosoft.com::e87fd729-931d-46ae-a5cf-485b0521a592" providerId="AD" clId="Web-{DDF4F27F-851A-A6CA-9AC9-1272BCB66EFE}" dt="2024-10-10T14:46:56.738" v="88"/>
      <pc:docMkLst>
        <pc:docMk/>
      </pc:docMkLst>
      <pc:sldChg chg="addSp delSp modSp">
        <pc:chgData name="Bradley Goldsworthy" userId="S::bradley_strategicdevelopmentnetwork.co.uk#ext#@etfoundation.onmicrosoft.com::e87fd729-931d-46ae-a5cf-485b0521a592" providerId="AD" clId="Web-{DDF4F27F-851A-A6CA-9AC9-1272BCB66EFE}" dt="2024-10-10T14:46:51.785" v="87" actId="20577"/>
        <pc:sldMkLst>
          <pc:docMk/>
          <pc:sldMk cId="1148278602" sldId="308"/>
        </pc:sldMkLst>
        <pc:spChg chg="mod">
          <ac:chgData name="Bradley Goldsworthy" userId="S::bradley_strategicdevelopmentnetwork.co.uk#ext#@etfoundation.onmicrosoft.com::e87fd729-931d-46ae-a5cf-485b0521a592" providerId="AD" clId="Web-{DDF4F27F-851A-A6CA-9AC9-1272BCB66EFE}" dt="2024-10-10T14:44:24.076" v="37" actId="20577"/>
          <ac:spMkLst>
            <pc:docMk/>
            <pc:sldMk cId="1148278602" sldId="308"/>
            <ac:spMk id="3" creationId="{87AECC3E-4FB5-E7A4-AEA8-619E0E5AC37E}"/>
          </ac:spMkLst>
        </pc:spChg>
        <pc:spChg chg="mod">
          <ac:chgData name="Bradley Goldsworthy" userId="S::bradley_strategicdevelopmentnetwork.co.uk#ext#@etfoundation.onmicrosoft.com::e87fd729-931d-46ae-a5cf-485b0521a592" providerId="AD" clId="Web-{DDF4F27F-851A-A6CA-9AC9-1272BCB66EFE}" dt="2024-10-10T14:46:09.252" v="67" actId="1076"/>
          <ac:spMkLst>
            <pc:docMk/>
            <pc:sldMk cId="1148278602" sldId="308"/>
            <ac:spMk id="4" creationId="{CB6AF9A5-0CC0-62F5-F577-33EB9321B1B2}"/>
          </ac:spMkLst>
        </pc:spChg>
        <pc:spChg chg="del">
          <ac:chgData name="Bradley Goldsworthy" userId="S::bradley_strategicdevelopmentnetwork.co.uk#ext#@etfoundation.onmicrosoft.com::e87fd729-931d-46ae-a5cf-485b0521a592" providerId="AD" clId="Web-{DDF4F27F-851A-A6CA-9AC9-1272BCB66EFE}" dt="2024-10-10T14:43:44.278" v="20"/>
          <ac:spMkLst>
            <pc:docMk/>
            <pc:sldMk cId="1148278602" sldId="308"/>
            <ac:spMk id="5" creationId="{F97DDEF0-926F-6270-635F-42DE30F6D931}"/>
          </ac:spMkLst>
        </pc:spChg>
        <pc:spChg chg="mod">
          <ac:chgData name="Bradley Goldsworthy" userId="S::bradley_strategicdevelopmentnetwork.co.uk#ext#@etfoundation.onmicrosoft.com::e87fd729-931d-46ae-a5cf-485b0521a592" providerId="AD" clId="Web-{DDF4F27F-851A-A6CA-9AC9-1272BCB66EFE}" dt="2024-10-10T14:46:51.785" v="87" actId="20577"/>
          <ac:spMkLst>
            <pc:docMk/>
            <pc:sldMk cId="1148278602" sldId="308"/>
            <ac:spMk id="6" creationId="{1EDA8212-C78E-BC0C-01D8-81956CFF20D0}"/>
          </ac:spMkLst>
        </pc:spChg>
        <pc:spChg chg="add mod">
          <ac:chgData name="Bradley Goldsworthy" userId="S::bradley_strategicdevelopmentnetwork.co.uk#ext#@etfoundation.onmicrosoft.com::e87fd729-931d-46ae-a5cf-485b0521a592" providerId="AD" clId="Web-{DDF4F27F-851A-A6CA-9AC9-1272BCB66EFE}" dt="2024-10-10T14:43:54.122" v="21"/>
          <ac:spMkLst>
            <pc:docMk/>
            <pc:sldMk cId="1148278602" sldId="308"/>
            <ac:spMk id="8" creationId="{667A0759-B130-9242-2B55-3CEDF1F67EC4}"/>
          </ac:spMkLst>
        </pc:spChg>
      </pc:sldChg>
      <pc:sldChg chg="delSp del delAnim">
        <pc:chgData name="Bradley Goldsworthy" userId="S::bradley_strategicdevelopmentnetwork.co.uk#ext#@etfoundation.onmicrosoft.com::e87fd729-931d-46ae-a5cf-485b0521a592" providerId="AD" clId="Web-{DDF4F27F-851A-A6CA-9AC9-1272BCB66EFE}" dt="2024-10-10T14:46:56.738" v="88"/>
        <pc:sldMkLst>
          <pc:docMk/>
          <pc:sldMk cId="1912032636" sldId="309"/>
        </pc:sldMkLst>
        <pc:spChg chg="del">
          <ac:chgData name="Bradley Goldsworthy" userId="S::bradley_strategicdevelopmentnetwork.co.uk#ext#@etfoundation.onmicrosoft.com::e87fd729-931d-46ae-a5cf-485b0521a592" providerId="AD" clId="Web-{DDF4F27F-851A-A6CA-9AC9-1272BCB66EFE}" dt="2024-10-10T14:42:37.775" v="1"/>
          <ac:spMkLst>
            <pc:docMk/>
            <pc:sldMk cId="1912032636" sldId="309"/>
            <ac:spMk id="5" creationId="{C8C24585-D0AF-F6CE-F55A-253192AA5DBC}"/>
          </ac:spMkLst>
        </pc:spChg>
        <pc:picChg chg="del">
          <ac:chgData name="Bradley Goldsworthy" userId="S::bradley_strategicdevelopmentnetwork.co.uk#ext#@etfoundation.onmicrosoft.com::e87fd729-931d-46ae-a5cf-485b0521a592" providerId="AD" clId="Web-{DDF4F27F-851A-A6CA-9AC9-1272BCB66EFE}" dt="2024-10-10T14:42:35.791" v="0"/>
          <ac:picMkLst>
            <pc:docMk/>
            <pc:sldMk cId="1912032636" sldId="309"/>
            <ac:picMk id="7" creationId="{6764BCA7-5891-C36D-81C0-336A5C163A33}"/>
          </ac:picMkLst>
        </pc:picChg>
      </pc:sldChg>
    </pc:docChg>
  </pc:docChgLst>
  <pc:docChgLst>
    <pc:chgData name="Bradley Goldsworthy" userId="S::bradley_strategicdevelopmentnetwork.co.uk#ext#@etfoundation.onmicrosoft.com::e87fd729-931d-46ae-a5cf-485b0521a592" providerId="AD" clId="Web-{63C5A992-ED18-DB32-F6AA-26199A16F453}"/>
    <pc:docChg chg="modSld">
      <pc:chgData name="Bradley Goldsworthy" userId="S::bradley_strategicdevelopmentnetwork.co.uk#ext#@etfoundation.onmicrosoft.com::e87fd729-931d-46ae-a5cf-485b0521a592" providerId="AD" clId="Web-{63C5A992-ED18-DB32-F6AA-26199A16F453}" dt="2024-10-08T14:09:23.278" v="64" actId="20577"/>
      <pc:docMkLst>
        <pc:docMk/>
      </pc:docMkLst>
      <pc:sldChg chg="delSp modSp">
        <pc:chgData name="Bradley Goldsworthy" userId="S::bradley_strategicdevelopmentnetwork.co.uk#ext#@etfoundation.onmicrosoft.com::e87fd729-931d-46ae-a5cf-485b0521a592" providerId="AD" clId="Web-{63C5A992-ED18-DB32-F6AA-26199A16F453}" dt="2024-10-08T14:09:23.278" v="64" actId="20577"/>
        <pc:sldMkLst>
          <pc:docMk/>
          <pc:sldMk cId="1678915204" sldId="303"/>
        </pc:sldMkLst>
        <pc:spChg chg="mod">
          <ac:chgData name="Bradley Goldsworthy" userId="S::bradley_strategicdevelopmentnetwork.co.uk#ext#@etfoundation.onmicrosoft.com::e87fd729-931d-46ae-a5cf-485b0521a592" providerId="AD" clId="Web-{63C5A992-ED18-DB32-F6AA-26199A16F453}" dt="2024-10-08T14:09:23.278" v="64" actId="20577"/>
          <ac:spMkLst>
            <pc:docMk/>
            <pc:sldMk cId="1678915204" sldId="303"/>
            <ac:spMk id="9" creationId="{AA16352F-8D1D-8C0D-55F0-9F9042A1C798}"/>
          </ac:spMkLst>
        </pc:spChg>
        <pc:spChg chg="del">
          <ac:chgData name="Bradley Goldsworthy" userId="S::bradley_strategicdevelopmentnetwork.co.uk#ext#@etfoundation.onmicrosoft.com::e87fd729-931d-46ae-a5cf-485b0521a592" providerId="AD" clId="Web-{63C5A992-ED18-DB32-F6AA-26199A16F453}" dt="2024-10-08T14:08:02.042" v="20"/>
          <ac:spMkLst>
            <pc:docMk/>
            <pc:sldMk cId="1678915204" sldId="303"/>
            <ac:spMk id="14" creationId="{7DC9D779-B3AA-0719-9B9C-B3C63C4CDAF9}"/>
          </ac:spMkLst>
        </pc:spChg>
        <pc:spChg chg="del">
          <ac:chgData name="Bradley Goldsworthy" userId="S::bradley_strategicdevelopmentnetwork.co.uk#ext#@etfoundation.onmicrosoft.com::e87fd729-931d-46ae-a5cf-485b0521a592" providerId="AD" clId="Web-{63C5A992-ED18-DB32-F6AA-26199A16F453}" dt="2024-10-08T14:07:57.854" v="19"/>
          <ac:spMkLst>
            <pc:docMk/>
            <pc:sldMk cId="1678915204" sldId="303"/>
            <ac:spMk id="16" creationId="{4AA0FAC2-C622-0344-B335-91E9094607A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E4B82452-3B3D-4B10-B5B2-216C3ED6E0C1}" type="datetimeFigureOut">
              <a:rPr lang="en-GB" smtClean="0"/>
              <a:t>12/11/2024</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B11B1AA-12AD-4BCD-8A84-BE258AB1E1EB}" type="slidenum">
              <a:rPr lang="en-GB" smtClean="0"/>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E3A1484-528B-4725-8337-7ACDB6138B8F}" type="datetimeFigureOut">
              <a:rPr lang="en-GB" smtClean="0"/>
              <a:t>12/11/2024</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9920340D-206C-4C41-A35B-4D72CE2F2B89}" type="slidenum">
              <a:rPr lang="en-GB" smtClean="0"/>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lvp.digitalpromiseglobal.org/content-area/literacy-pk-3/strategies/timers-literacy-pk-3/summary#:~:text=Timers%20help%20students%20learn%20to,task%2C%20to%20increase%20their%20productivit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renebrown.com/resources/dare-to-leadglossary-key-language-skills-tools-and-practice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ultofpedagogy.com/learning-strategie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globalgoals.org/goal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eacheracademy.eu/course/team-building-in-school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hetrainingworld.com/articles/buzz.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lectoral-reform.org.uk/voting-systems/types-of-voting-syste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Educational theory sourced from </a:t>
            </a:r>
            <a:r>
              <a:rPr lang="en-GB">
                <a:hlinkClick r:id="rId3"/>
              </a:rPr>
              <a:t>Timers | Learner Variability Project (digitalpromiseglobal.org)</a:t>
            </a:r>
            <a:endParaRPr lang="en-GB"/>
          </a:p>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9</a:t>
            </a:fld>
            <a:endParaRPr lang="en-GB"/>
          </a:p>
        </p:txBody>
      </p:sp>
    </p:spTree>
    <p:extLst>
      <p:ext uri="{BB962C8B-B14F-4D97-AF65-F5344CB8AC3E}">
        <p14:creationId xmlns:p14="http://schemas.microsoft.com/office/powerpoint/2010/main" val="963407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Not yet is the best response here – a simple no implies failure, when in fact it would be impossible to have achieved these things yet</a:t>
            </a:r>
          </a:p>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20</a:t>
            </a:fld>
            <a:endParaRPr lang="en-GB"/>
          </a:p>
        </p:txBody>
      </p:sp>
    </p:spTree>
    <p:extLst>
      <p:ext uri="{BB962C8B-B14F-4D97-AF65-F5344CB8AC3E}">
        <p14:creationId xmlns:p14="http://schemas.microsoft.com/office/powerpoint/2010/main" val="287141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Dare to Lead Glossary of Key Language Skills, Tools, and Practices - </a:t>
            </a:r>
            <a:r>
              <a:rPr lang="en-GB" err="1">
                <a:hlinkClick r:id="rId3"/>
              </a:rPr>
              <a:t>Brené</a:t>
            </a:r>
            <a:r>
              <a:rPr lang="en-GB">
                <a:hlinkClick r:id="rId3"/>
              </a:rPr>
              <a:t> Brown (brenebrown.com)</a:t>
            </a:r>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29</a:t>
            </a:fld>
            <a:endParaRPr lang="en-GB"/>
          </a:p>
        </p:txBody>
      </p:sp>
    </p:spTree>
    <p:extLst>
      <p:ext uri="{BB962C8B-B14F-4D97-AF65-F5344CB8AC3E}">
        <p14:creationId xmlns:p14="http://schemas.microsoft.com/office/powerpoint/2010/main" val="3971312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6 Powerful Learning Strategies You MUST Share with Students | Cult of Pedagogy</a:t>
            </a:r>
            <a:r>
              <a:rPr lang="en-GB"/>
              <a:t> – interview with Megan Smith and Yana Weinstein</a:t>
            </a:r>
          </a:p>
        </p:txBody>
      </p:sp>
      <p:sp>
        <p:nvSpPr>
          <p:cNvPr id="4" name="Slide Number Placeholder 3"/>
          <p:cNvSpPr>
            <a:spLocks noGrp="1"/>
          </p:cNvSpPr>
          <p:nvPr>
            <p:ph type="sldNum" sz="quarter" idx="5"/>
          </p:nvPr>
        </p:nvSpPr>
        <p:spPr/>
        <p:txBody>
          <a:bodyPr/>
          <a:lstStyle/>
          <a:p>
            <a:fld id="{9920340D-206C-4C41-A35B-4D72CE2F2B89}" type="slidenum">
              <a:rPr lang="en-GB" smtClean="0"/>
              <a:t>33</a:t>
            </a:fld>
            <a:endParaRPr lang="en-GB"/>
          </a:p>
        </p:txBody>
      </p:sp>
    </p:spTree>
    <p:extLst>
      <p:ext uri="{BB962C8B-B14F-4D97-AF65-F5344CB8AC3E}">
        <p14:creationId xmlns:p14="http://schemas.microsoft.com/office/powerpoint/2010/main" val="3027922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Goals Archive - The Global Goals</a:t>
            </a:r>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34</a:t>
            </a:fld>
            <a:endParaRPr lang="en-GB"/>
          </a:p>
        </p:txBody>
      </p:sp>
    </p:spTree>
    <p:extLst>
      <p:ext uri="{BB962C8B-B14F-4D97-AF65-F5344CB8AC3E}">
        <p14:creationId xmlns:p14="http://schemas.microsoft.com/office/powerpoint/2010/main" val="1191361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Importance of Team Building in School &gt; Course for Teachers (teacheracademy.eu)</a:t>
            </a:r>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37</a:t>
            </a:fld>
            <a:endParaRPr lang="en-GB"/>
          </a:p>
        </p:txBody>
      </p:sp>
    </p:spTree>
    <p:extLst>
      <p:ext uri="{BB962C8B-B14F-4D97-AF65-F5344CB8AC3E}">
        <p14:creationId xmlns:p14="http://schemas.microsoft.com/office/powerpoint/2010/main" val="411170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swap in and out whoever you wish – those pictured are listed below</a:t>
            </a:r>
          </a:p>
          <a:p>
            <a:endParaRPr lang="en-GB"/>
          </a:p>
          <a:p>
            <a:r>
              <a:rPr lang="en-GB"/>
              <a:t>Nicola Coughlan (actor – Bridgerton, Derry Girls)</a:t>
            </a:r>
          </a:p>
          <a:p>
            <a:r>
              <a:rPr lang="en-GB"/>
              <a:t>Stormzy (rapper)</a:t>
            </a:r>
          </a:p>
          <a:p>
            <a:r>
              <a:rPr lang="en-GB"/>
              <a:t>Harry Kane (England football captain)</a:t>
            </a:r>
          </a:p>
          <a:p>
            <a:r>
              <a:rPr lang="en-GB"/>
              <a:t>Brian Cox (scientist)</a:t>
            </a:r>
          </a:p>
          <a:p>
            <a:r>
              <a:rPr lang="en-GB"/>
              <a:t>Nicola Adams (former professional boxer and first double Olympic female champion)</a:t>
            </a:r>
          </a:p>
          <a:p>
            <a:r>
              <a:rPr lang="en-GB"/>
              <a:t>Joey Essex – TV celeb</a:t>
            </a:r>
          </a:p>
          <a:p>
            <a:r>
              <a:rPr lang="en-GB"/>
              <a:t>Emma Watson (actor, women’s rights activist)</a:t>
            </a:r>
          </a:p>
          <a:p>
            <a:r>
              <a:rPr lang="en-GB"/>
              <a:t>Donald Trump (US former president and presidential candidate)</a:t>
            </a:r>
          </a:p>
          <a:p>
            <a:r>
              <a:rPr lang="en-GB"/>
              <a:t>Molly-Mae (influencer)</a:t>
            </a:r>
          </a:p>
          <a:p>
            <a:endParaRPr lang="en-GB"/>
          </a:p>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38</a:t>
            </a:fld>
            <a:endParaRPr lang="en-GB"/>
          </a:p>
        </p:txBody>
      </p:sp>
    </p:spTree>
    <p:extLst>
      <p:ext uri="{BB962C8B-B14F-4D97-AF65-F5344CB8AC3E}">
        <p14:creationId xmlns:p14="http://schemas.microsoft.com/office/powerpoint/2010/main" val="3393631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a:t>Collate checklist from group contributions before starting task</a:t>
            </a:r>
          </a:p>
          <a:p>
            <a:pPr marL="228600" indent="-228600">
              <a:buAutoNum type="arabicParenR"/>
            </a:pPr>
            <a:r>
              <a:rPr lang="en-GB"/>
              <a:t>Provide a basic letter template if additional scaffolding required (Appendix A)</a:t>
            </a:r>
          </a:p>
        </p:txBody>
      </p:sp>
      <p:sp>
        <p:nvSpPr>
          <p:cNvPr id="4" name="Slide Number Placeholder 3"/>
          <p:cNvSpPr>
            <a:spLocks noGrp="1"/>
          </p:cNvSpPr>
          <p:nvPr>
            <p:ph type="sldNum" sz="quarter" idx="5"/>
          </p:nvPr>
        </p:nvSpPr>
        <p:spPr/>
        <p:txBody>
          <a:bodyPr/>
          <a:lstStyle/>
          <a:p>
            <a:fld id="{9920340D-206C-4C41-A35B-4D72CE2F2B89}" type="slidenum">
              <a:rPr lang="en-GB" smtClean="0"/>
              <a:t>10</a:t>
            </a:fld>
            <a:endParaRPr lang="en-GB"/>
          </a:p>
        </p:txBody>
      </p:sp>
    </p:spTree>
    <p:extLst>
      <p:ext uri="{BB962C8B-B14F-4D97-AF65-F5344CB8AC3E}">
        <p14:creationId xmlns:p14="http://schemas.microsoft.com/office/powerpoint/2010/main" val="1672433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Definition retrieved from </a:t>
            </a:r>
            <a:r>
              <a:rPr lang="en-GB">
                <a:hlinkClick r:id="rId3"/>
              </a:rPr>
              <a:t>How Do I Use Buzz Groups in Training? (thetrainingworld.com)</a:t>
            </a:r>
            <a:endParaRPr lang="en-GB"/>
          </a:p>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12</a:t>
            </a:fld>
            <a:endParaRPr lang="en-GB"/>
          </a:p>
        </p:txBody>
      </p:sp>
    </p:spTree>
    <p:extLst>
      <p:ext uri="{BB962C8B-B14F-4D97-AF65-F5344CB8AC3E}">
        <p14:creationId xmlns:p14="http://schemas.microsoft.com/office/powerpoint/2010/main" val="2652384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00">
                <a:effectLst/>
                <a:ea typeface="Aptos" panose="020B0004020202020204" pitchFamily="34" charset="0"/>
                <a:cs typeface="Times New Roman" panose="02020603050405020304" pitchFamily="18" charset="0"/>
              </a:rPr>
              <a:t>Educational theory sourced from Butler &amp; Winne, 1995; Hattie &amp; Timperley, 2007</a:t>
            </a:r>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13</a:t>
            </a:fld>
            <a:endParaRPr lang="en-GB"/>
          </a:p>
        </p:txBody>
      </p:sp>
    </p:spTree>
    <p:extLst>
      <p:ext uri="{BB962C8B-B14F-4D97-AF65-F5344CB8AC3E}">
        <p14:creationId xmlns:p14="http://schemas.microsoft.com/office/powerpoint/2010/main" val="3895903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hlinkClick r:id="rId3"/>
              </a:rPr>
              <a:t>Types of Voting System – Electoral Reform Society – ERS (electoral-reform.org.uk)</a:t>
            </a:r>
            <a:endParaRPr lang="en-GB" sz="1200"/>
          </a:p>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14</a:t>
            </a:fld>
            <a:endParaRPr lang="en-GB"/>
          </a:p>
        </p:txBody>
      </p:sp>
    </p:spTree>
    <p:extLst>
      <p:ext uri="{BB962C8B-B14F-4D97-AF65-F5344CB8AC3E}">
        <p14:creationId xmlns:p14="http://schemas.microsoft.com/office/powerpoint/2010/main" val="1378276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15</a:t>
            </a:fld>
            <a:endParaRPr lang="en-GB"/>
          </a:p>
        </p:txBody>
      </p:sp>
    </p:spTree>
    <p:extLst>
      <p:ext uri="{BB962C8B-B14F-4D97-AF65-F5344CB8AC3E}">
        <p14:creationId xmlns:p14="http://schemas.microsoft.com/office/powerpoint/2010/main" val="2371712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17</a:t>
            </a:fld>
            <a:endParaRPr lang="en-GB"/>
          </a:p>
        </p:txBody>
      </p:sp>
    </p:spTree>
    <p:extLst>
      <p:ext uri="{BB962C8B-B14F-4D97-AF65-F5344CB8AC3E}">
        <p14:creationId xmlns:p14="http://schemas.microsoft.com/office/powerpoint/2010/main" val="2885762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Taken from Carol S Dweck </a:t>
            </a:r>
            <a:r>
              <a:rPr lang="en-GB" i="1"/>
              <a:t>Mindset: The New Psychology of Success</a:t>
            </a:r>
          </a:p>
          <a:p>
            <a:r>
              <a:rPr lang="en-GB" i="1"/>
              <a:t>https://fs.blog/carol-dweck-mindset/</a:t>
            </a:r>
          </a:p>
          <a:p>
            <a:endParaRPr lang="en-GB" i="1"/>
          </a:p>
          <a:p>
            <a:r>
              <a:rPr lang="en-GB" i="1"/>
              <a:t>Teachable moments </a:t>
            </a:r>
            <a:r>
              <a:rPr lang="en-GB" i="0"/>
              <a:t>represent those opportunities in delivery to use a learner interaction as an opportunity to recap, consolidate or revisit learning or introduce new related material</a:t>
            </a:r>
            <a:endParaRPr lang="en-GB" i="1"/>
          </a:p>
        </p:txBody>
      </p:sp>
      <p:sp>
        <p:nvSpPr>
          <p:cNvPr id="4" name="Slide Number Placeholder 3"/>
          <p:cNvSpPr>
            <a:spLocks noGrp="1"/>
          </p:cNvSpPr>
          <p:nvPr>
            <p:ph type="sldNum" sz="quarter" idx="5"/>
          </p:nvPr>
        </p:nvSpPr>
        <p:spPr/>
        <p:txBody>
          <a:bodyPr/>
          <a:lstStyle/>
          <a:p>
            <a:fld id="{9920340D-206C-4C41-A35B-4D72CE2F2B89}" type="slidenum">
              <a:rPr lang="en-GB" smtClean="0"/>
              <a:t>18</a:t>
            </a:fld>
            <a:endParaRPr lang="en-GB"/>
          </a:p>
        </p:txBody>
      </p:sp>
    </p:spTree>
    <p:extLst>
      <p:ext uri="{BB962C8B-B14F-4D97-AF65-F5344CB8AC3E}">
        <p14:creationId xmlns:p14="http://schemas.microsoft.com/office/powerpoint/2010/main" val="322715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a:p>
            <a:r>
              <a:rPr lang="en-GB"/>
              <a:t>Discussion – </a:t>
            </a:r>
            <a:r>
              <a:rPr lang="en-GB" i="1"/>
              <a:t>not yet </a:t>
            </a:r>
            <a:r>
              <a:rPr lang="en-GB"/>
              <a:t>implies an expectation that something will happen or be the case.</a:t>
            </a:r>
          </a:p>
          <a:p>
            <a:r>
              <a:rPr lang="en-GB"/>
              <a:t>Why have the food manufacturers chosen to put </a:t>
            </a:r>
            <a:r>
              <a:rPr lang="en-GB" i="1"/>
              <a:t>Not Yet Recycled </a:t>
            </a:r>
            <a:r>
              <a:rPr lang="en-GB"/>
              <a:t>instead of </a:t>
            </a:r>
            <a:r>
              <a:rPr lang="en-GB" i="1"/>
              <a:t>Not Recycled</a:t>
            </a:r>
            <a:r>
              <a:rPr lang="en-GB"/>
              <a:t>? Is this misleading?</a:t>
            </a:r>
          </a:p>
          <a:p>
            <a:r>
              <a:rPr lang="en-GB"/>
              <a:t>Let’s think about the power of Not Yet….</a:t>
            </a:r>
          </a:p>
          <a:p>
            <a:endParaRPr lang="en-GB"/>
          </a:p>
        </p:txBody>
      </p:sp>
      <p:sp>
        <p:nvSpPr>
          <p:cNvPr id="4" name="Slide Number Placeholder 3"/>
          <p:cNvSpPr>
            <a:spLocks noGrp="1"/>
          </p:cNvSpPr>
          <p:nvPr>
            <p:ph type="sldNum" sz="quarter" idx="5"/>
          </p:nvPr>
        </p:nvSpPr>
        <p:spPr/>
        <p:txBody>
          <a:bodyPr/>
          <a:lstStyle/>
          <a:p>
            <a:fld id="{56911F9A-C95B-4B96-A25C-8B1B70D23A57}" type="slidenum">
              <a:rPr lang="en-GB" smtClean="0"/>
              <a:t>19</a:t>
            </a:fld>
            <a:endParaRPr lang="en-GB"/>
          </a:p>
        </p:txBody>
      </p:sp>
    </p:spTree>
    <p:extLst>
      <p:ext uri="{BB962C8B-B14F-4D97-AF65-F5344CB8AC3E}">
        <p14:creationId xmlns:p14="http://schemas.microsoft.com/office/powerpoint/2010/main" val="3393770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hyperlink" Target="http://www.etfoundation.co.uk/"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hyperlink" Target="http://www.etfoundation.co.uk/"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blue (Locke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49F40BA-205C-7A39-0242-7BE6B9E2F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Black Box">
            <a:extLst>
              <a:ext uri="{FF2B5EF4-FFF2-40B4-BE49-F238E27FC236}">
                <a16:creationId xmlns:a16="http://schemas.microsoft.com/office/drawing/2014/main" id="{74794E37-96C6-947B-E121-3D0E7AA51FE6}"/>
              </a:ext>
              <a:ext uri="{C183D7F6-B498-43B3-948B-1728B52AA6E4}">
                <adec:decorative xmlns:adec="http://schemas.microsoft.com/office/drawing/2017/decorative" val="1"/>
              </a:ext>
            </a:extLst>
          </p:cNvPr>
          <p:cNvSpPr/>
          <p:nvPr userDrawn="1"/>
        </p:nvSpPr>
        <p:spPr>
          <a:xfrm>
            <a:off x="3888720" y="2928146"/>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5B25B04-7799-3304-EBEC-3F3E7F96A29F}"/>
              </a:ext>
            </a:extLst>
          </p:cNvPr>
          <p:cNvSpPr>
            <a:spLocks noGrp="1"/>
          </p:cNvSpPr>
          <p:nvPr>
            <p:ph type="ctrTitle"/>
          </p:nvPr>
        </p:nvSpPr>
        <p:spPr>
          <a:xfrm>
            <a:off x="3888720" y="1531346"/>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23C187CE-6213-0096-1403-66EA2F777272}"/>
              </a:ext>
            </a:extLst>
          </p:cNvPr>
          <p:cNvSpPr>
            <a:spLocks noGrp="1"/>
          </p:cNvSpPr>
          <p:nvPr>
            <p:ph type="subTitle" idx="1"/>
          </p:nvPr>
        </p:nvSpPr>
        <p:spPr>
          <a:xfrm>
            <a:off x="3888720" y="2939566"/>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 name="Subtitle 2">
            <a:extLst>
              <a:ext uri="{FF2B5EF4-FFF2-40B4-BE49-F238E27FC236}">
                <a16:creationId xmlns:a16="http://schemas.microsoft.com/office/drawing/2014/main" id="{1BBEEEF6-0D1B-3D72-8120-8A8BCF404C89}"/>
              </a:ext>
            </a:extLst>
          </p:cNvPr>
          <p:cNvSpPr>
            <a:spLocks noGrp="1"/>
          </p:cNvSpPr>
          <p:nvPr>
            <p:ph type="body" sz="quarter" idx="14"/>
          </p:nvPr>
        </p:nvSpPr>
        <p:spPr>
          <a:xfrm>
            <a:off x="3888720" y="3788064"/>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3" name="Subtitle 3">
            <a:extLst>
              <a:ext uri="{FF2B5EF4-FFF2-40B4-BE49-F238E27FC236}">
                <a16:creationId xmlns:a16="http://schemas.microsoft.com/office/drawing/2014/main" id="{87408EDB-E500-763D-9089-B5C9DDCB9853}"/>
              </a:ext>
            </a:extLst>
          </p:cNvPr>
          <p:cNvSpPr>
            <a:spLocks noGrp="1"/>
          </p:cNvSpPr>
          <p:nvPr>
            <p:ph type="body" sz="quarter" idx="15"/>
          </p:nvPr>
        </p:nvSpPr>
        <p:spPr>
          <a:xfrm>
            <a:off x="3888720" y="3211172"/>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4" name="Logo" descr="Education and Training Foundation Logo">
            <a:extLst>
              <a:ext uri="{FF2B5EF4-FFF2-40B4-BE49-F238E27FC236}">
                <a16:creationId xmlns:a16="http://schemas.microsoft.com/office/drawing/2014/main" id="{57333EF6-1877-A31D-E7D2-8D0103B0880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963560" y="288833"/>
            <a:ext cx="892439" cy="472467"/>
          </a:xfrm>
          <a:prstGeom prst="rect">
            <a:avLst/>
          </a:prstGeom>
        </p:spPr>
      </p:pic>
      <p:pic>
        <p:nvPicPr>
          <p:cNvPr id="18" name="Picture 17">
            <a:extLst>
              <a:ext uri="{FF2B5EF4-FFF2-40B4-BE49-F238E27FC236}">
                <a16:creationId xmlns:a16="http://schemas.microsoft.com/office/drawing/2014/main" id="{49880891-43FF-5466-AC31-23BD6A2AF33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88717" y="4338107"/>
            <a:ext cx="4967281" cy="538236"/>
          </a:xfrm>
          <a:prstGeom prst="rect">
            <a:avLst/>
          </a:prstGeom>
        </p:spPr>
      </p:pic>
    </p:spTree>
    <p:extLst>
      <p:ext uri="{BB962C8B-B14F-4D97-AF65-F5344CB8AC3E}">
        <p14:creationId xmlns:p14="http://schemas.microsoft.com/office/powerpoint/2010/main" val="10980761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ts val="4500"/>
              </a:lnSpc>
              <a:spcBef>
                <a:spcPts val="0"/>
              </a:spcBef>
              <a:buNone/>
              <a:defRPr lang="en-US" sz="4500" b="1" kern="1200" cap="none" baseline="0" dirty="0" smtClean="0">
                <a:solidFill>
                  <a:srgbClr val="005AC5"/>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a:t>Planning and Maintaining High Quality and Effective Teaching and Training </a:t>
            </a:r>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61606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rgbClr val="005AC5"/>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p:cNvSpPr>
            <a:spLocks noGrp="1"/>
          </p:cNvSpPr>
          <p:nvPr>
            <p:ph type="ftr" sz="quarter" idx="14"/>
          </p:nvPr>
        </p:nvSpPr>
        <p:spPr/>
        <p:txBody>
          <a:bodyPr/>
          <a:lstStyle/>
          <a:p>
            <a:r>
              <a:rPr lang="en-GB"/>
              <a:t>Planning and Maintaining High Quality and Effective Teaching and Training </a:t>
            </a:r>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3879444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006EF5"/>
        </a:solidFill>
        <a:effectLst/>
      </p:bgPr>
    </p:bg>
    <p:spTree>
      <p:nvGrpSpPr>
        <p:cNvPr id="1" name=""/>
        <p:cNvGrpSpPr/>
        <p:nvPr/>
      </p:nvGrpSpPr>
      <p:grpSpPr>
        <a:xfrm>
          <a:off x="0" y="0"/>
          <a:ext cx="0" cy="0"/>
          <a:chOff x="0" y="0"/>
          <a:chExt cx="0" cy="0"/>
        </a:xfrm>
      </p:grpSpPr>
      <p:pic>
        <p:nvPicPr>
          <p:cNvPr id="2" name="Logo">
            <a:extLst>
              <a:ext uri="{FF2B5EF4-FFF2-40B4-BE49-F238E27FC236}">
                <a16:creationId xmlns:a16="http://schemas.microsoft.com/office/drawing/2014/main" id="{4387AB3C-9E32-C2D6-C6B2-F134C7C29C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3"/>
            <a:ext cx="892435" cy="472466"/>
          </a:xfrm>
          <a:prstGeom prst="rect">
            <a:avLst/>
          </a:prstGeom>
        </p:spPr>
      </p:pic>
      <p:sp>
        <p:nvSpPr>
          <p:cNvPr id="3" name="Black Box">
            <a:extLst>
              <a:ext uri="{FF2B5EF4-FFF2-40B4-BE49-F238E27FC236}">
                <a16:creationId xmlns:a16="http://schemas.microsoft.com/office/drawing/2014/main" id="{7C260C41-3754-F6DA-6C76-7EC9A1315824}"/>
              </a:ext>
              <a:ext uri="{C183D7F6-B498-43B3-948B-1728B52AA6E4}">
                <adec:decorative xmlns:adec="http://schemas.microsoft.com/office/drawing/2017/decorative" val="1"/>
              </a:ext>
            </a:extLst>
          </p:cNvPr>
          <p:cNvSpPr/>
          <p:nvPr userDrawn="1"/>
        </p:nvSpPr>
        <p:spPr>
          <a:xfrm>
            <a:off x="3888720" y="3596661"/>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61D1638-8228-8F04-5511-93A15F8E14DE}"/>
              </a:ext>
            </a:extLst>
          </p:cNvPr>
          <p:cNvSpPr>
            <a:spLocks noGrp="1"/>
          </p:cNvSpPr>
          <p:nvPr>
            <p:ph type="ctrTitle" hasCustomPrompt="1"/>
          </p:nvPr>
        </p:nvSpPr>
        <p:spPr>
          <a:xfrm>
            <a:off x="3888720" y="2199861"/>
            <a:ext cx="4967280" cy="1242000"/>
          </a:xfrm>
          <a:solidFill>
            <a:schemeClr val="bg1"/>
          </a:solidFill>
        </p:spPr>
        <p:txBody>
          <a:bodyPr lIns="108000" tIns="136800" rIns="0" bIns="0">
            <a:noAutofit/>
          </a:bodyPr>
          <a:lstStyle>
            <a:lvl1pPr algn="l">
              <a:lnSpc>
                <a:spcPts val="4100"/>
              </a:lnSpc>
              <a:defRPr sz="7200" b="1" cap="none" baseline="0">
                <a:solidFill>
                  <a:srgbClr val="005AC5"/>
                </a:solidFill>
              </a:defRPr>
            </a:lvl1pPr>
          </a:lstStyle>
          <a:p>
            <a:r>
              <a:rPr lang="en-US"/>
              <a:t>01</a:t>
            </a:r>
            <a:endParaRPr lang="en-GB"/>
          </a:p>
        </p:txBody>
      </p:sp>
      <p:sp>
        <p:nvSpPr>
          <p:cNvPr id="5" name="Subtitle 1">
            <a:extLst>
              <a:ext uri="{FF2B5EF4-FFF2-40B4-BE49-F238E27FC236}">
                <a16:creationId xmlns:a16="http://schemas.microsoft.com/office/drawing/2014/main" id="{9737DB27-5AE8-6CC7-B175-DC1BD18439A2}"/>
              </a:ext>
            </a:extLst>
          </p:cNvPr>
          <p:cNvSpPr>
            <a:spLocks noGrp="1"/>
          </p:cNvSpPr>
          <p:nvPr>
            <p:ph type="subTitle" idx="1" hasCustomPrompt="1"/>
          </p:nvPr>
        </p:nvSpPr>
        <p:spPr>
          <a:xfrm>
            <a:off x="3888720" y="3608080"/>
            <a:ext cx="4805486" cy="763869"/>
          </a:xfrm>
          <a:solidFill>
            <a:schemeClr val="tx1"/>
          </a:solidFill>
        </p:spPr>
        <p:txBody>
          <a:bodyPr lIns="108000" tIns="108000" bIns="108000"/>
          <a:lstStyle>
            <a:lvl1pPr marL="0" indent="0" algn="l">
              <a:lnSpc>
                <a:spcPct val="100000"/>
              </a:lnSpc>
              <a:spcBef>
                <a:spcPts val="0"/>
              </a:spcBef>
              <a:buNone/>
              <a:defRPr sz="3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Page title to go here </a:t>
            </a:r>
            <a:br>
              <a:rPr lang="en-US"/>
            </a:br>
            <a:r>
              <a:rPr lang="en-US"/>
              <a:t>if required</a:t>
            </a:r>
            <a:endParaRPr lang="en-GB"/>
          </a:p>
        </p:txBody>
      </p:sp>
    </p:spTree>
    <p:extLst>
      <p:ext uri="{BB962C8B-B14F-4D97-AF65-F5344CB8AC3E}">
        <p14:creationId xmlns:p14="http://schemas.microsoft.com/office/powerpoint/2010/main" val="314789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Planning and Maintaining High Quality and Effective Teaching and Training </a:t>
            </a:r>
          </a:p>
        </p:txBody>
      </p:sp>
    </p:spTree>
    <p:extLst>
      <p:ext uri="{BB962C8B-B14F-4D97-AF65-F5344CB8AC3E}">
        <p14:creationId xmlns:p14="http://schemas.microsoft.com/office/powerpoint/2010/main" val="1267726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Planning and Maintaining High Quality and Effective Teaching and Training </a:t>
            </a:r>
          </a:p>
        </p:txBody>
      </p:sp>
    </p:spTree>
    <p:extLst>
      <p:ext uri="{BB962C8B-B14F-4D97-AF65-F5344CB8AC3E}">
        <p14:creationId xmlns:p14="http://schemas.microsoft.com/office/powerpoint/2010/main" val="4068877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sp>
        <p:nvSpPr>
          <p:cNvPr id="10" name="Footer Placeholder 2">
            <a:extLst>
              <a:ext uri="{FF2B5EF4-FFF2-40B4-BE49-F238E27FC236}">
                <a16:creationId xmlns:a16="http://schemas.microsoft.com/office/drawing/2014/main" id="{14A703AD-9E38-C941-B631-ABE77D2BB87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Planning and Maintaining High Quality and Effective Teaching and Training </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pic>
        <p:nvPicPr>
          <p:cNvPr id="2" name="Picture 1" descr="Quote mark Graphic">
            <a:extLst>
              <a:ext uri="{FF2B5EF4-FFF2-40B4-BE49-F238E27FC236}">
                <a16:creationId xmlns:a16="http://schemas.microsoft.com/office/drawing/2014/main" id="{995054C9-121C-0564-FB9B-2344373704AD}"/>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50" y="1059582"/>
            <a:ext cx="4122736" cy="279078"/>
          </a:xfrm>
          <a:prstGeom prst="rect">
            <a:avLst/>
          </a:prstGeom>
        </p:spPr>
      </p:pic>
    </p:spTree>
    <p:extLst>
      <p:ext uri="{BB962C8B-B14F-4D97-AF65-F5344CB8AC3E}">
        <p14:creationId xmlns:p14="http://schemas.microsoft.com/office/powerpoint/2010/main" val="2274695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descr="Quote mark Graphic">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50" y="1059582"/>
            <a:ext cx="4122736" cy="279078"/>
          </a:xfrm>
          <a:prstGeom prst="rect">
            <a:avLst/>
          </a:prstGeom>
        </p:spPr>
      </p:pic>
      <p:sp>
        <p:nvSpPr>
          <p:cNvPr id="10" name="Footer Placeholder 2">
            <a:extLst>
              <a:ext uri="{FF2B5EF4-FFF2-40B4-BE49-F238E27FC236}">
                <a16:creationId xmlns:a16="http://schemas.microsoft.com/office/drawing/2014/main" id="{FBF5C345-1F80-854D-8834-8C51A1F8B39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Planning and Maintaining High Quality and Effective Teaching and Training </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251824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E20B0E-3DA9-F94B-ADD5-CF8D4CF09450}"/>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Content Placeholder 13"/>
          <p:cNvSpPr>
            <a:spLocks noGrp="1"/>
          </p:cNvSpPr>
          <p:nvPr>
            <p:ph sz="quarter" idx="18"/>
          </p:nvPr>
        </p:nvSpPr>
        <p:spPr>
          <a:xfrm>
            <a:off x="234000" y="1059582"/>
            <a:ext cx="4105275" cy="3528292"/>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2"/>
          </p:nvPr>
        </p:nvSpPr>
        <p:spPr>
          <a:xfrm>
            <a:off x="4500564" y="1059582"/>
            <a:ext cx="4362450" cy="3508405"/>
          </a:xfrm>
        </p:spPr>
        <p:txBody>
          <a:bodyPr/>
          <a:lstStyle/>
          <a:p>
            <a:r>
              <a:rPr lang="en-US"/>
              <a:t>Click icon to add picture</a:t>
            </a:r>
            <a:endParaRPr lang="en-GB"/>
          </a:p>
        </p:txBody>
      </p:sp>
      <p:sp>
        <p:nvSpPr>
          <p:cNvPr id="9" name="Footer Placeholder 2">
            <a:extLst>
              <a:ext uri="{FF2B5EF4-FFF2-40B4-BE49-F238E27FC236}">
                <a16:creationId xmlns:a16="http://schemas.microsoft.com/office/drawing/2014/main" id="{37AC88C8-6C7D-3E4E-91BC-2525DB6F766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Planning and Maintaining High Quality and Effective Teaching and Training </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42772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2">
            <a:extLst>
              <a:ext uri="{FF2B5EF4-FFF2-40B4-BE49-F238E27FC236}">
                <a16:creationId xmlns:a16="http://schemas.microsoft.com/office/drawing/2014/main" id="{86865402-09AB-6E42-B92F-B38A3A35D87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Planning and Maintaining High Quality and Effective Teaching and Training </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296372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CA9F30-3A0E-AA44-A982-6857E711E6BE}"/>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8D4D3896-89DF-784C-8D38-9C4D97F23C3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Planning and Maintaining High Quality and Effective Teaching and Training </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80856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1 Blue ">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F57FEDB-FDBB-4C49-B6D6-C321FCB7EB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Black Box">
            <a:extLst>
              <a:ext uri="{FF2B5EF4-FFF2-40B4-BE49-F238E27FC236}">
                <a16:creationId xmlns:a16="http://schemas.microsoft.com/office/drawing/2014/main" id="{85444031-DDB5-4B56-1135-D6A3F698BA73}"/>
              </a:ext>
              <a:ext uri="{C183D7F6-B498-43B3-948B-1728B52AA6E4}">
                <adec:decorative xmlns:adec="http://schemas.microsoft.com/office/drawing/2017/decorative" val="1"/>
              </a:ext>
            </a:extLst>
          </p:cNvPr>
          <p:cNvSpPr/>
          <p:nvPr userDrawn="1"/>
        </p:nvSpPr>
        <p:spPr>
          <a:xfrm>
            <a:off x="3888720" y="2928146"/>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A3D130B-13D6-C2B4-D7CC-DDB98E14E2E6}"/>
              </a:ext>
            </a:extLst>
          </p:cNvPr>
          <p:cNvSpPr>
            <a:spLocks noGrp="1"/>
          </p:cNvSpPr>
          <p:nvPr>
            <p:ph type="ctrTitle"/>
          </p:nvPr>
        </p:nvSpPr>
        <p:spPr>
          <a:xfrm>
            <a:off x="3888720" y="1531346"/>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4" name="Subtitle 1">
            <a:extLst>
              <a:ext uri="{FF2B5EF4-FFF2-40B4-BE49-F238E27FC236}">
                <a16:creationId xmlns:a16="http://schemas.microsoft.com/office/drawing/2014/main" id="{B83B02B9-A3FD-1544-A6B6-44FF33809C76}"/>
              </a:ext>
            </a:extLst>
          </p:cNvPr>
          <p:cNvSpPr>
            <a:spLocks noGrp="1"/>
          </p:cNvSpPr>
          <p:nvPr>
            <p:ph type="subTitle" idx="1"/>
          </p:nvPr>
        </p:nvSpPr>
        <p:spPr>
          <a:xfrm>
            <a:off x="3888720" y="2939566"/>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Subtitle 2">
            <a:extLst>
              <a:ext uri="{FF2B5EF4-FFF2-40B4-BE49-F238E27FC236}">
                <a16:creationId xmlns:a16="http://schemas.microsoft.com/office/drawing/2014/main" id="{7C7D4893-30F7-92C9-6884-EDB0377BF939}"/>
              </a:ext>
            </a:extLst>
          </p:cNvPr>
          <p:cNvSpPr>
            <a:spLocks noGrp="1"/>
          </p:cNvSpPr>
          <p:nvPr>
            <p:ph type="body" sz="quarter" idx="14"/>
          </p:nvPr>
        </p:nvSpPr>
        <p:spPr>
          <a:xfrm>
            <a:off x="3888720" y="3788064"/>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6" name="Subtitle 3">
            <a:extLst>
              <a:ext uri="{FF2B5EF4-FFF2-40B4-BE49-F238E27FC236}">
                <a16:creationId xmlns:a16="http://schemas.microsoft.com/office/drawing/2014/main" id="{B708D8C4-13E8-228D-BCD2-E142912E9761}"/>
              </a:ext>
            </a:extLst>
          </p:cNvPr>
          <p:cNvSpPr>
            <a:spLocks noGrp="1"/>
          </p:cNvSpPr>
          <p:nvPr>
            <p:ph type="body" sz="quarter" idx="15"/>
          </p:nvPr>
        </p:nvSpPr>
        <p:spPr>
          <a:xfrm>
            <a:off x="3888720" y="3211172"/>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7" name="Logo" descr="Education and Training Foundation Logo">
            <a:extLst>
              <a:ext uri="{FF2B5EF4-FFF2-40B4-BE49-F238E27FC236}">
                <a16:creationId xmlns:a16="http://schemas.microsoft.com/office/drawing/2014/main" id="{FB93934D-DD64-2CB3-7AEE-74D3F7B6D01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963560" y="288833"/>
            <a:ext cx="892439" cy="472467"/>
          </a:xfrm>
          <a:prstGeom prst="rect">
            <a:avLst/>
          </a:prstGeom>
        </p:spPr>
      </p:pic>
      <p:pic>
        <p:nvPicPr>
          <p:cNvPr id="11" name="Picture 10">
            <a:extLst>
              <a:ext uri="{FF2B5EF4-FFF2-40B4-BE49-F238E27FC236}">
                <a16:creationId xmlns:a16="http://schemas.microsoft.com/office/drawing/2014/main" id="{23079AEE-2CB0-A809-5311-D7BF0D0CF89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88717" y="4338107"/>
            <a:ext cx="4967281" cy="538236"/>
          </a:xfrm>
          <a:prstGeom prst="rect">
            <a:avLst/>
          </a:prstGeom>
        </p:spPr>
      </p:pic>
    </p:spTree>
    <p:extLst>
      <p:ext uri="{BB962C8B-B14F-4D97-AF65-F5344CB8AC3E}">
        <p14:creationId xmlns:p14="http://schemas.microsoft.com/office/powerpoint/2010/main" val="3772804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46ED22D-AC95-FE4D-901B-E1150775F49C}"/>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2">
            <a:extLst>
              <a:ext uri="{FF2B5EF4-FFF2-40B4-BE49-F238E27FC236}">
                <a16:creationId xmlns:a16="http://schemas.microsoft.com/office/drawing/2014/main" id="{6129AFD6-AF4F-FA4C-BEB4-49138E48F45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Planning and Maintaining High Quality and Effective Teaching and Training </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127092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06EF5"/>
        </a:solidFill>
        <a:effectLst/>
      </p:bgPr>
    </p:bg>
    <p:spTree>
      <p:nvGrpSpPr>
        <p:cNvPr id="1" name=""/>
        <p:cNvGrpSpPr/>
        <p:nvPr/>
      </p:nvGrpSpPr>
      <p:grpSpPr>
        <a:xfrm>
          <a:off x="0" y="0"/>
          <a:ext cx="0" cy="0"/>
          <a:chOff x="0" y="0"/>
          <a:chExt cx="0" cy="0"/>
        </a:xfrm>
      </p:grpSpPr>
      <p:pic>
        <p:nvPicPr>
          <p:cNvPr id="2" name="Logo">
            <a:extLst>
              <a:ext uri="{FF2B5EF4-FFF2-40B4-BE49-F238E27FC236}">
                <a16:creationId xmlns:a16="http://schemas.microsoft.com/office/drawing/2014/main" id="{392045DC-2160-AACE-6932-39FB653051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
        <p:nvSpPr>
          <p:cNvPr id="3" name="Black Box">
            <a:extLst>
              <a:ext uri="{FF2B5EF4-FFF2-40B4-BE49-F238E27FC236}">
                <a16:creationId xmlns:a16="http://schemas.microsoft.com/office/drawing/2014/main" id="{9E0C6E93-9696-DF7F-5E45-B33FA40587D1}"/>
              </a:ext>
              <a:ext uri="{C183D7F6-B498-43B3-948B-1728B52AA6E4}">
                <adec:decorative xmlns:adec="http://schemas.microsoft.com/office/drawing/2017/decorative" val="1"/>
              </a:ext>
            </a:extLst>
          </p:cNvPr>
          <p:cNvSpPr/>
          <p:nvPr userDrawn="1"/>
        </p:nvSpPr>
        <p:spPr>
          <a:xfrm>
            <a:off x="3888720" y="2928146"/>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A7B3AE0-1C2B-8478-E698-DF5D8B971F63}"/>
              </a:ext>
            </a:extLst>
          </p:cNvPr>
          <p:cNvSpPr txBox="1">
            <a:spLocks/>
          </p:cNvSpPr>
          <p:nvPr userDrawn="1"/>
        </p:nvSpPr>
        <p:spPr>
          <a:xfrm>
            <a:off x="3888720" y="1531346"/>
            <a:ext cx="4967280" cy="1242000"/>
          </a:xfrm>
          <a:prstGeom prst="rect">
            <a:avLst/>
          </a:prstGeom>
          <a:solidFill>
            <a:schemeClr val="bg1"/>
          </a:solidFill>
        </p:spPr>
        <p:txBody>
          <a:bodyPr vert="horz" lIns="108000" tIns="136800" rIns="0" bIns="0" rtlCol="0" anchor="ctr">
            <a:noAutofit/>
          </a:bodyPr>
          <a:lstStyle>
            <a:lvl1pPr algn="l" defTabSz="914400" rtl="0" eaLnBrk="1" latinLnBrk="0" hangingPunct="1">
              <a:lnSpc>
                <a:spcPts val="4100"/>
              </a:lnSpc>
              <a:spcBef>
                <a:spcPct val="0"/>
              </a:spcBef>
              <a:buNone/>
              <a:defRPr sz="4500" b="1" kern="1200" cap="none" baseline="0">
                <a:solidFill>
                  <a:srgbClr val="005AC5"/>
                </a:solidFill>
                <a:latin typeface="+mj-lt"/>
                <a:ea typeface="+mj-ea"/>
                <a:cs typeface="+mj-cs"/>
              </a:defRPr>
            </a:lvl1pPr>
          </a:lstStyle>
          <a:p>
            <a:endParaRPr lang="en-GB"/>
          </a:p>
        </p:txBody>
      </p:sp>
      <p:pic>
        <p:nvPicPr>
          <p:cNvPr id="5" name="Picture 4">
            <a:extLst>
              <a:ext uri="{FF2B5EF4-FFF2-40B4-BE49-F238E27FC236}">
                <a16:creationId xmlns:a16="http://schemas.microsoft.com/office/drawing/2014/main" id="{523F60BD-0271-E8F8-90E6-1885057084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8717" y="4338107"/>
            <a:ext cx="4967281" cy="538236"/>
          </a:xfrm>
          <a:prstGeom prst="rect">
            <a:avLst/>
          </a:prstGeom>
        </p:spPr>
      </p:pic>
      <p:sp>
        <p:nvSpPr>
          <p:cNvPr id="6" name="Thankyou">
            <a:extLst>
              <a:ext uri="{FF2B5EF4-FFF2-40B4-BE49-F238E27FC236}">
                <a16:creationId xmlns:a16="http://schemas.microsoft.com/office/drawing/2014/main" id="{C65A38F3-5B9B-1BE1-FD5E-D04BD770788D}"/>
              </a:ext>
              <a:ext uri="{C183D7F6-B498-43B3-948B-1728B52AA6E4}">
                <adec:decorative xmlns:adec="http://schemas.microsoft.com/office/drawing/2017/decorative" val="0"/>
              </a:ext>
            </a:extLst>
          </p:cNvPr>
          <p:cNvSpPr/>
          <p:nvPr userDrawn="1"/>
        </p:nvSpPr>
        <p:spPr>
          <a:xfrm>
            <a:off x="3897992" y="3000327"/>
            <a:ext cx="4661413" cy="10835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4400" b="1"/>
              <a:t>Thank you</a:t>
            </a:r>
            <a:endParaRPr lang="en-GB" sz="4400" b="1" baseline="0"/>
          </a:p>
          <a:p>
            <a:pPr algn="l">
              <a:lnSpc>
                <a:spcPts val="4500"/>
              </a:lnSpc>
            </a:pPr>
            <a:r>
              <a:rPr lang="en-GB" sz="3200" b="0" baseline="0"/>
              <a:t>Any Questions?</a:t>
            </a:r>
            <a:endParaRPr lang="en-GB" sz="3200" b="0"/>
          </a:p>
        </p:txBody>
      </p:sp>
      <p:sp>
        <p:nvSpPr>
          <p:cNvPr id="7" name="Subtitle 1">
            <a:extLst>
              <a:ext uri="{FF2B5EF4-FFF2-40B4-BE49-F238E27FC236}">
                <a16:creationId xmlns:a16="http://schemas.microsoft.com/office/drawing/2014/main" id="{CF04F6D7-585D-1FD5-F42F-E095C4CA06F4}"/>
              </a:ext>
            </a:extLst>
          </p:cNvPr>
          <p:cNvSpPr>
            <a:spLocks noGrp="1"/>
          </p:cNvSpPr>
          <p:nvPr>
            <p:ph type="ctrTitle" hasCustomPrompt="1"/>
          </p:nvPr>
        </p:nvSpPr>
        <p:spPr>
          <a:xfrm>
            <a:off x="3897992" y="1530640"/>
            <a:ext cx="4931755" cy="326238"/>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8" name="Web address" descr="www.ETFOUNDATION.CO.UK&#10;">
            <a:extLst>
              <a:ext uri="{FF2B5EF4-FFF2-40B4-BE49-F238E27FC236}">
                <a16:creationId xmlns:a16="http://schemas.microsoft.com/office/drawing/2014/main" id="{9752CDE4-DE8C-639B-57C5-059F852645AB}"/>
              </a:ext>
            </a:extLst>
          </p:cNvPr>
          <p:cNvSpPr txBox="1"/>
          <p:nvPr userDrawn="1"/>
        </p:nvSpPr>
        <p:spPr>
          <a:xfrm>
            <a:off x="3897992" y="2308096"/>
            <a:ext cx="4850472" cy="465956"/>
          </a:xfrm>
          <a:prstGeom prst="rect">
            <a:avLst/>
          </a:prstGeom>
          <a:solidFill>
            <a:schemeClr val="bg1"/>
          </a:solidFill>
        </p:spPr>
        <p:txBody>
          <a:bodyPr wrap="square" lIns="144000" bIns="108000" rtlCol="0" anchor="b" anchorCtr="0">
            <a:noAutofit/>
          </a:bodyPr>
          <a:lstStyle/>
          <a:p>
            <a:r>
              <a:rPr lang="en-GB" sz="1600">
                <a:solidFill>
                  <a:schemeClr val="tx1"/>
                </a:solidFill>
                <a:hlinkClick r:id="rId4">
                  <a:extLst>
                    <a:ext uri="{A12FA001-AC4F-418D-AE19-62706E023703}">
                      <ahyp:hlinkClr xmlns:ahyp="http://schemas.microsoft.com/office/drawing/2018/hyperlinkcolor" val="tx"/>
                    </a:ext>
                  </a:extLst>
                </a:hlinkClick>
              </a:rPr>
              <a:t>ETFOUNDATION.CO.UK</a:t>
            </a:r>
            <a:endParaRPr lang="en-GB" sz="1600">
              <a:solidFill>
                <a:schemeClr val="tx1"/>
              </a:solidFill>
            </a:endParaRPr>
          </a:p>
        </p:txBody>
      </p:sp>
      <p:sp>
        <p:nvSpPr>
          <p:cNvPr id="11" name="Subtitle 2">
            <a:extLst>
              <a:ext uri="{FF2B5EF4-FFF2-40B4-BE49-F238E27FC236}">
                <a16:creationId xmlns:a16="http://schemas.microsoft.com/office/drawing/2014/main" id="{8F08E669-DD9F-7305-C7F4-A168D84303C5}"/>
              </a:ext>
            </a:extLst>
          </p:cNvPr>
          <p:cNvSpPr>
            <a:spLocks noGrp="1"/>
          </p:cNvSpPr>
          <p:nvPr>
            <p:ph type="subTitle" idx="1" hasCustomPrompt="1"/>
          </p:nvPr>
        </p:nvSpPr>
        <p:spPr>
          <a:xfrm>
            <a:off x="3897992" y="1999234"/>
            <a:ext cx="3218797"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Tree>
    <p:extLst>
      <p:ext uri="{BB962C8B-B14F-4D97-AF65-F5344CB8AC3E}">
        <p14:creationId xmlns:p14="http://schemas.microsoft.com/office/powerpoint/2010/main" val="341426004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hank You">
    <p:bg>
      <p:bgPr>
        <a:solidFill>
          <a:srgbClr val="006EF5"/>
        </a:solidFill>
        <a:effectLst/>
      </p:bgPr>
    </p:bg>
    <p:spTree>
      <p:nvGrpSpPr>
        <p:cNvPr id="1" name=""/>
        <p:cNvGrpSpPr/>
        <p:nvPr/>
      </p:nvGrpSpPr>
      <p:grpSpPr>
        <a:xfrm>
          <a:off x="0" y="0"/>
          <a:ext cx="0" cy="0"/>
          <a:chOff x="0" y="0"/>
          <a:chExt cx="0" cy="0"/>
        </a:xfrm>
      </p:grpSpPr>
      <p:pic>
        <p:nvPicPr>
          <p:cNvPr id="2" name="Logo">
            <a:extLst>
              <a:ext uri="{FF2B5EF4-FFF2-40B4-BE49-F238E27FC236}">
                <a16:creationId xmlns:a16="http://schemas.microsoft.com/office/drawing/2014/main" id="{1006BB0C-A718-A4D2-1A4C-BFBFFA0F57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
        <p:nvSpPr>
          <p:cNvPr id="3" name="Black Box">
            <a:extLst>
              <a:ext uri="{FF2B5EF4-FFF2-40B4-BE49-F238E27FC236}">
                <a16:creationId xmlns:a16="http://schemas.microsoft.com/office/drawing/2014/main" id="{B9DAC000-B99F-DA9D-1EF8-97C3631AAEC3}"/>
              </a:ext>
              <a:ext uri="{C183D7F6-B498-43B3-948B-1728B52AA6E4}">
                <adec:decorative xmlns:adec="http://schemas.microsoft.com/office/drawing/2017/decorative" val="1"/>
              </a:ext>
            </a:extLst>
          </p:cNvPr>
          <p:cNvSpPr/>
          <p:nvPr userDrawn="1"/>
        </p:nvSpPr>
        <p:spPr>
          <a:xfrm>
            <a:off x="3888720" y="2928146"/>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467D7C6-E72D-CA9F-073D-E83609C7A55D}"/>
              </a:ext>
            </a:extLst>
          </p:cNvPr>
          <p:cNvSpPr txBox="1">
            <a:spLocks/>
          </p:cNvSpPr>
          <p:nvPr userDrawn="1"/>
        </p:nvSpPr>
        <p:spPr>
          <a:xfrm>
            <a:off x="3888720" y="1531346"/>
            <a:ext cx="4967280" cy="1242000"/>
          </a:xfrm>
          <a:prstGeom prst="rect">
            <a:avLst/>
          </a:prstGeom>
          <a:solidFill>
            <a:schemeClr val="bg1"/>
          </a:solidFill>
        </p:spPr>
        <p:txBody>
          <a:bodyPr vert="horz" lIns="108000" tIns="136800" rIns="0" bIns="0" rtlCol="0" anchor="ctr">
            <a:noAutofit/>
          </a:bodyPr>
          <a:lstStyle>
            <a:lvl1pPr algn="l" defTabSz="914400" rtl="0" eaLnBrk="1" latinLnBrk="0" hangingPunct="1">
              <a:lnSpc>
                <a:spcPts val="4100"/>
              </a:lnSpc>
              <a:spcBef>
                <a:spcPct val="0"/>
              </a:spcBef>
              <a:buNone/>
              <a:defRPr sz="4500" b="1" kern="1200" cap="none" baseline="0">
                <a:solidFill>
                  <a:srgbClr val="005AC5"/>
                </a:solidFill>
                <a:latin typeface="+mj-lt"/>
                <a:ea typeface="+mj-ea"/>
                <a:cs typeface="+mj-cs"/>
              </a:defRPr>
            </a:lvl1pPr>
          </a:lstStyle>
          <a:p>
            <a:endParaRPr lang="en-GB"/>
          </a:p>
        </p:txBody>
      </p:sp>
      <p:pic>
        <p:nvPicPr>
          <p:cNvPr id="5" name="Picture 4">
            <a:extLst>
              <a:ext uri="{FF2B5EF4-FFF2-40B4-BE49-F238E27FC236}">
                <a16:creationId xmlns:a16="http://schemas.microsoft.com/office/drawing/2014/main" id="{66F798D8-1195-52D5-7DE3-574DC1E318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8717" y="4338107"/>
            <a:ext cx="4967281" cy="538236"/>
          </a:xfrm>
          <a:prstGeom prst="rect">
            <a:avLst/>
          </a:prstGeom>
        </p:spPr>
      </p:pic>
      <p:sp>
        <p:nvSpPr>
          <p:cNvPr id="6" name="Thankyou">
            <a:extLst>
              <a:ext uri="{FF2B5EF4-FFF2-40B4-BE49-F238E27FC236}">
                <a16:creationId xmlns:a16="http://schemas.microsoft.com/office/drawing/2014/main" id="{FADEB451-C5C7-6A06-5E5B-A159D731FEE6}"/>
              </a:ext>
              <a:ext uri="{C183D7F6-B498-43B3-948B-1728B52AA6E4}">
                <adec:decorative xmlns:adec="http://schemas.microsoft.com/office/drawing/2017/decorative" val="0"/>
              </a:ext>
            </a:extLst>
          </p:cNvPr>
          <p:cNvSpPr/>
          <p:nvPr userDrawn="1"/>
        </p:nvSpPr>
        <p:spPr>
          <a:xfrm>
            <a:off x="3897992" y="3000327"/>
            <a:ext cx="4661413" cy="10835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4400" b="1"/>
              <a:t>Thank you</a:t>
            </a:r>
            <a:endParaRPr lang="en-GB" sz="4400" b="1" baseline="0"/>
          </a:p>
          <a:p>
            <a:pPr algn="l">
              <a:lnSpc>
                <a:spcPts val="4500"/>
              </a:lnSpc>
            </a:pPr>
            <a:r>
              <a:rPr lang="en-GB" sz="3200" b="0" baseline="0"/>
              <a:t>Any Questions?</a:t>
            </a:r>
            <a:endParaRPr lang="en-GB" sz="3200" b="0"/>
          </a:p>
        </p:txBody>
      </p:sp>
      <p:sp>
        <p:nvSpPr>
          <p:cNvPr id="7" name="Subtitle 1">
            <a:extLst>
              <a:ext uri="{FF2B5EF4-FFF2-40B4-BE49-F238E27FC236}">
                <a16:creationId xmlns:a16="http://schemas.microsoft.com/office/drawing/2014/main" id="{4079CF35-5D4C-925A-88B7-BF760FE7877A}"/>
              </a:ext>
            </a:extLst>
          </p:cNvPr>
          <p:cNvSpPr>
            <a:spLocks noGrp="1"/>
          </p:cNvSpPr>
          <p:nvPr>
            <p:ph type="ctrTitle" hasCustomPrompt="1"/>
          </p:nvPr>
        </p:nvSpPr>
        <p:spPr>
          <a:xfrm>
            <a:off x="3897992" y="1530640"/>
            <a:ext cx="4931755" cy="326238"/>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8" name="Web address" descr="www.ETFOUNDATION.CO.UK&#10;">
            <a:extLst>
              <a:ext uri="{FF2B5EF4-FFF2-40B4-BE49-F238E27FC236}">
                <a16:creationId xmlns:a16="http://schemas.microsoft.com/office/drawing/2014/main" id="{B70F6901-72C9-7537-9667-BF2A87121FAC}"/>
              </a:ext>
            </a:extLst>
          </p:cNvPr>
          <p:cNvSpPr txBox="1"/>
          <p:nvPr userDrawn="1"/>
        </p:nvSpPr>
        <p:spPr>
          <a:xfrm>
            <a:off x="3897992" y="2308096"/>
            <a:ext cx="4850472" cy="465956"/>
          </a:xfrm>
          <a:prstGeom prst="rect">
            <a:avLst/>
          </a:prstGeom>
          <a:solidFill>
            <a:schemeClr val="bg1"/>
          </a:solidFill>
        </p:spPr>
        <p:txBody>
          <a:bodyPr wrap="square" lIns="144000" bIns="108000" rtlCol="0" anchor="b" anchorCtr="0">
            <a:noAutofit/>
          </a:bodyPr>
          <a:lstStyle/>
          <a:p>
            <a:r>
              <a:rPr lang="en-GB" sz="1600">
                <a:solidFill>
                  <a:schemeClr val="tx1"/>
                </a:solidFill>
                <a:hlinkClick r:id="rId4">
                  <a:extLst>
                    <a:ext uri="{A12FA001-AC4F-418D-AE19-62706E023703}">
                      <ahyp:hlinkClr xmlns:ahyp="http://schemas.microsoft.com/office/drawing/2018/hyperlinkcolor" val="tx"/>
                    </a:ext>
                  </a:extLst>
                </a:hlinkClick>
              </a:rPr>
              <a:t>ETFOUNDATION.CO.UK</a:t>
            </a:r>
            <a:endParaRPr lang="en-GB" sz="1600">
              <a:solidFill>
                <a:schemeClr val="tx1"/>
              </a:solidFill>
            </a:endParaRPr>
          </a:p>
        </p:txBody>
      </p:sp>
      <p:sp>
        <p:nvSpPr>
          <p:cNvPr id="9" name="Subtitle 2">
            <a:extLst>
              <a:ext uri="{FF2B5EF4-FFF2-40B4-BE49-F238E27FC236}">
                <a16:creationId xmlns:a16="http://schemas.microsoft.com/office/drawing/2014/main" id="{9A8FD1E0-942F-DFC8-F92B-4A42623CB434}"/>
              </a:ext>
            </a:extLst>
          </p:cNvPr>
          <p:cNvSpPr>
            <a:spLocks noGrp="1"/>
          </p:cNvSpPr>
          <p:nvPr>
            <p:ph type="subTitle" idx="1" hasCustomPrompt="1"/>
          </p:nvPr>
        </p:nvSpPr>
        <p:spPr>
          <a:xfrm>
            <a:off x="3897992" y="1999234"/>
            <a:ext cx="3218797"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Tree>
    <p:extLst>
      <p:ext uri="{BB962C8B-B14F-4D97-AF65-F5344CB8AC3E}">
        <p14:creationId xmlns:p14="http://schemas.microsoft.com/office/powerpoint/2010/main" val="1357194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Option 4 Blu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EA8ECE3-BBA1-F85B-FCCD-B7982F52DDA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0" name="Black Box">
            <a:extLst>
              <a:ext uri="{FF2B5EF4-FFF2-40B4-BE49-F238E27FC236}">
                <a16:creationId xmlns:a16="http://schemas.microsoft.com/office/drawing/2014/main" id="{91FC088D-0030-C9D5-58A9-A00A9EF26EF8}"/>
              </a:ext>
              <a:ext uri="{C183D7F6-B498-43B3-948B-1728B52AA6E4}">
                <adec:decorative xmlns:adec="http://schemas.microsoft.com/office/drawing/2017/decorative" val="1"/>
              </a:ext>
            </a:extLst>
          </p:cNvPr>
          <p:cNvSpPr/>
          <p:nvPr userDrawn="1"/>
        </p:nvSpPr>
        <p:spPr>
          <a:xfrm>
            <a:off x="3888720" y="2928146"/>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72A94D0-8C93-5E02-A6C1-A9EC792883E9}"/>
              </a:ext>
            </a:extLst>
          </p:cNvPr>
          <p:cNvSpPr>
            <a:spLocks noGrp="1"/>
          </p:cNvSpPr>
          <p:nvPr>
            <p:ph type="ctrTitle"/>
          </p:nvPr>
        </p:nvSpPr>
        <p:spPr>
          <a:xfrm>
            <a:off x="3888720" y="1531346"/>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B8D2DCC3-0810-ED41-DF65-5C47A7DB3673}"/>
              </a:ext>
            </a:extLst>
          </p:cNvPr>
          <p:cNvSpPr>
            <a:spLocks noGrp="1"/>
          </p:cNvSpPr>
          <p:nvPr>
            <p:ph type="subTitle" idx="1"/>
          </p:nvPr>
        </p:nvSpPr>
        <p:spPr>
          <a:xfrm>
            <a:off x="3888720" y="2939566"/>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Subtitle 2">
            <a:extLst>
              <a:ext uri="{FF2B5EF4-FFF2-40B4-BE49-F238E27FC236}">
                <a16:creationId xmlns:a16="http://schemas.microsoft.com/office/drawing/2014/main" id="{260E9B47-6115-E4B9-070D-500DD8AECBB3}"/>
              </a:ext>
            </a:extLst>
          </p:cNvPr>
          <p:cNvSpPr>
            <a:spLocks noGrp="1"/>
          </p:cNvSpPr>
          <p:nvPr>
            <p:ph type="body" sz="quarter" idx="14"/>
          </p:nvPr>
        </p:nvSpPr>
        <p:spPr>
          <a:xfrm>
            <a:off x="3888720" y="3788064"/>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4" name="Subtitle 3">
            <a:extLst>
              <a:ext uri="{FF2B5EF4-FFF2-40B4-BE49-F238E27FC236}">
                <a16:creationId xmlns:a16="http://schemas.microsoft.com/office/drawing/2014/main" id="{0FF06CE3-B82A-4674-5132-CDA58DE79E06}"/>
              </a:ext>
            </a:extLst>
          </p:cNvPr>
          <p:cNvSpPr>
            <a:spLocks noGrp="1"/>
          </p:cNvSpPr>
          <p:nvPr>
            <p:ph type="body" sz="quarter" idx="15"/>
          </p:nvPr>
        </p:nvSpPr>
        <p:spPr>
          <a:xfrm>
            <a:off x="3888720" y="3211172"/>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5" name="Logo" descr="Education and Training Foundation Logo">
            <a:extLst>
              <a:ext uri="{FF2B5EF4-FFF2-40B4-BE49-F238E27FC236}">
                <a16:creationId xmlns:a16="http://schemas.microsoft.com/office/drawing/2014/main" id="{4227443B-B2D6-7CA9-B088-5D0CD820355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7963560" y="288833"/>
            <a:ext cx="892439" cy="472467"/>
          </a:xfrm>
          <a:prstGeom prst="rect">
            <a:avLst/>
          </a:prstGeom>
        </p:spPr>
      </p:pic>
      <p:pic>
        <p:nvPicPr>
          <p:cNvPr id="16" name="Picture 15">
            <a:extLst>
              <a:ext uri="{FF2B5EF4-FFF2-40B4-BE49-F238E27FC236}">
                <a16:creationId xmlns:a16="http://schemas.microsoft.com/office/drawing/2014/main" id="{8AB4DC9D-1997-CA43-00CF-A9878907F2D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888717" y="4338107"/>
            <a:ext cx="4967281" cy="538236"/>
          </a:xfrm>
          <a:prstGeom prst="rect">
            <a:avLst/>
          </a:prstGeom>
        </p:spPr>
      </p:pic>
    </p:spTree>
    <p:extLst>
      <p:ext uri="{BB962C8B-B14F-4D97-AF65-F5344CB8AC3E}">
        <p14:creationId xmlns:p14="http://schemas.microsoft.com/office/powerpoint/2010/main" val="393816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5696B-72F7-37DB-C347-7D0971FD7F9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40834C1-1A7E-2A4F-BFAF-7564D61F39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C62029-3455-0F4D-EFA8-E54ACD86C43A}"/>
              </a:ext>
            </a:extLst>
          </p:cNvPr>
          <p:cNvSpPr>
            <a:spLocks noGrp="1"/>
          </p:cNvSpPr>
          <p:nvPr>
            <p:ph type="dt" sz="half" idx="10"/>
          </p:nvPr>
        </p:nvSpPr>
        <p:spPr/>
        <p:txBody>
          <a:bodyPr/>
          <a:lstStyle/>
          <a:p>
            <a:fld id="{56860B56-C6A9-48B9-B8CF-1B95CF8B022D}" type="datetimeFigureOut">
              <a:rPr lang="en-GB" smtClean="0"/>
              <a:t>12/11/2024</a:t>
            </a:fld>
            <a:endParaRPr lang="en-GB"/>
          </a:p>
        </p:txBody>
      </p:sp>
      <p:sp>
        <p:nvSpPr>
          <p:cNvPr id="5" name="Footer Placeholder 4">
            <a:extLst>
              <a:ext uri="{FF2B5EF4-FFF2-40B4-BE49-F238E27FC236}">
                <a16:creationId xmlns:a16="http://schemas.microsoft.com/office/drawing/2014/main" id="{D0D8C076-1667-7276-F969-1CA9FE09D6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DB560E-7C3F-1583-6A6F-F93E1A1F9224}"/>
              </a:ext>
            </a:extLst>
          </p:cNvPr>
          <p:cNvSpPr>
            <a:spLocks noGrp="1"/>
          </p:cNvSpPr>
          <p:nvPr>
            <p:ph type="sldNum" sz="quarter" idx="12"/>
          </p:nvPr>
        </p:nvSpPr>
        <p:spPr/>
        <p:txBody>
          <a:bodyPr/>
          <a:lstStyle/>
          <a:p>
            <a:fld id="{B04B42DB-A5F3-4B59-83C9-C4215D858258}" type="slidenum">
              <a:rPr lang="en-GB" smtClean="0"/>
              <a:t>‹#›</a:t>
            </a:fld>
            <a:endParaRPr lang="en-GB"/>
          </a:p>
        </p:txBody>
      </p:sp>
    </p:spTree>
    <p:extLst>
      <p:ext uri="{BB962C8B-B14F-4D97-AF65-F5344CB8AC3E}">
        <p14:creationId xmlns:p14="http://schemas.microsoft.com/office/powerpoint/2010/main" val="3752736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3A85E-8C99-78D4-5BA1-822713F93A0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B32ED62D-4B37-1212-24EF-2FAE2BD7DE0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7D6F894-D259-982D-AA3F-A83CDE2B919C}"/>
              </a:ext>
            </a:extLst>
          </p:cNvPr>
          <p:cNvSpPr>
            <a:spLocks noGrp="1"/>
          </p:cNvSpPr>
          <p:nvPr>
            <p:ph type="dt" sz="half" idx="10"/>
          </p:nvPr>
        </p:nvSpPr>
        <p:spPr/>
        <p:txBody>
          <a:bodyPr/>
          <a:lstStyle/>
          <a:p>
            <a:fld id="{BB609B05-57E8-47B3-974D-8DBE25B1A826}" type="datetimeFigureOut">
              <a:rPr lang="en-GB" smtClean="0"/>
              <a:t>12/11/2024</a:t>
            </a:fld>
            <a:endParaRPr lang="en-GB"/>
          </a:p>
        </p:txBody>
      </p:sp>
      <p:sp>
        <p:nvSpPr>
          <p:cNvPr id="5" name="Footer Placeholder 4">
            <a:extLst>
              <a:ext uri="{FF2B5EF4-FFF2-40B4-BE49-F238E27FC236}">
                <a16:creationId xmlns:a16="http://schemas.microsoft.com/office/drawing/2014/main" id="{291626A5-2B44-21BA-A901-71CFD33B65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99F98F-75C9-57F3-2231-9732824F38AA}"/>
              </a:ext>
            </a:extLst>
          </p:cNvPr>
          <p:cNvSpPr>
            <a:spLocks noGrp="1"/>
          </p:cNvSpPr>
          <p:nvPr>
            <p:ph type="sldNum" sz="quarter" idx="12"/>
          </p:nvPr>
        </p:nvSpPr>
        <p:spPr/>
        <p:txBody>
          <a:bodyPr/>
          <a:lstStyle/>
          <a:p>
            <a:fld id="{E02C2DE3-9E4C-460E-AA63-A531422E3620}" type="slidenum">
              <a:rPr lang="en-GB" smtClean="0"/>
              <a:t>‹#›</a:t>
            </a:fld>
            <a:endParaRPr lang="en-GB"/>
          </a:p>
        </p:txBody>
      </p:sp>
    </p:spTree>
    <p:extLst>
      <p:ext uri="{BB962C8B-B14F-4D97-AF65-F5344CB8AC3E}">
        <p14:creationId xmlns:p14="http://schemas.microsoft.com/office/powerpoint/2010/main" val="243979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2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0CA06EF-CCF8-E167-8F32-7105A05BD3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Black Box">
            <a:extLst>
              <a:ext uri="{FF2B5EF4-FFF2-40B4-BE49-F238E27FC236}">
                <a16:creationId xmlns:a16="http://schemas.microsoft.com/office/drawing/2014/main" id="{4514ACAA-E828-2484-245E-21B60C22397A}"/>
              </a:ext>
              <a:ext uri="{C183D7F6-B498-43B3-948B-1728B52AA6E4}">
                <adec:decorative xmlns:adec="http://schemas.microsoft.com/office/drawing/2017/decorative" val="1"/>
              </a:ext>
            </a:extLst>
          </p:cNvPr>
          <p:cNvSpPr/>
          <p:nvPr userDrawn="1"/>
        </p:nvSpPr>
        <p:spPr>
          <a:xfrm>
            <a:off x="3888720" y="2928146"/>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A1F4A9DC-5013-26C5-8BFF-F5CE2C223B11}"/>
              </a:ext>
            </a:extLst>
          </p:cNvPr>
          <p:cNvSpPr>
            <a:spLocks noGrp="1"/>
          </p:cNvSpPr>
          <p:nvPr>
            <p:ph type="ctrTitle"/>
          </p:nvPr>
        </p:nvSpPr>
        <p:spPr>
          <a:xfrm>
            <a:off x="3888720" y="1531346"/>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1" name="Subtitle 1">
            <a:extLst>
              <a:ext uri="{FF2B5EF4-FFF2-40B4-BE49-F238E27FC236}">
                <a16:creationId xmlns:a16="http://schemas.microsoft.com/office/drawing/2014/main" id="{332EE0E1-3139-2750-D410-042FA1FF580B}"/>
              </a:ext>
            </a:extLst>
          </p:cNvPr>
          <p:cNvSpPr>
            <a:spLocks noGrp="1"/>
          </p:cNvSpPr>
          <p:nvPr>
            <p:ph type="subTitle" idx="1"/>
          </p:nvPr>
        </p:nvSpPr>
        <p:spPr>
          <a:xfrm>
            <a:off x="3888720" y="2939566"/>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Subtitle 2">
            <a:extLst>
              <a:ext uri="{FF2B5EF4-FFF2-40B4-BE49-F238E27FC236}">
                <a16:creationId xmlns:a16="http://schemas.microsoft.com/office/drawing/2014/main" id="{E460DE88-D81F-25E6-51FC-9C0D75370C21}"/>
              </a:ext>
            </a:extLst>
          </p:cNvPr>
          <p:cNvSpPr>
            <a:spLocks noGrp="1"/>
          </p:cNvSpPr>
          <p:nvPr>
            <p:ph type="body" sz="quarter" idx="14"/>
          </p:nvPr>
        </p:nvSpPr>
        <p:spPr>
          <a:xfrm>
            <a:off x="3888720" y="3788064"/>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3" name="Subtitle 3">
            <a:extLst>
              <a:ext uri="{FF2B5EF4-FFF2-40B4-BE49-F238E27FC236}">
                <a16:creationId xmlns:a16="http://schemas.microsoft.com/office/drawing/2014/main" id="{AE24E9A2-E139-9F88-3F02-EF4B805F2544}"/>
              </a:ext>
            </a:extLst>
          </p:cNvPr>
          <p:cNvSpPr>
            <a:spLocks noGrp="1"/>
          </p:cNvSpPr>
          <p:nvPr>
            <p:ph type="body" sz="quarter" idx="15"/>
          </p:nvPr>
        </p:nvSpPr>
        <p:spPr>
          <a:xfrm>
            <a:off x="3888720" y="3211172"/>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4" name="Logo" descr="Education and Training Foundation Logo">
            <a:extLst>
              <a:ext uri="{FF2B5EF4-FFF2-40B4-BE49-F238E27FC236}">
                <a16:creationId xmlns:a16="http://schemas.microsoft.com/office/drawing/2014/main" id="{26E6CA0C-187E-034A-A2A9-97094DE9B7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963560" y="288833"/>
            <a:ext cx="892439" cy="472467"/>
          </a:xfrm>
          <a:prstGeom prst="rect">
            <a:avLst/>
          </a:prstGeom>
        </p:spPr>
      </p:pic>
      <p:pic>
        <p:nvPicPr>
          <p:cNvPr id="15" name="Picture 14">
            <a:extLst>
              <a:ext uri="{FF2B5EF4-FFF2-40B4-BE49-F238E27FC236}">
                <a16:creationId xmlns:a16="http://schemas.microsoft.com/office/drawing/2014/main" id="{9BE3DE11-A950-92AB-CB73-BA3CEBE16E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88717" y="4338107"/>
            <a:ext cx="4967281" cy="538236"/>
          </a:xfrm>
          <a:prstGeom prst="rect">
            <a:avLst/>
          </a:prstGeom>
        </p:spPr>
      </p:pic>
    </p:spTree>
    <p:extLst>
      <p:ext uri="{BB962C8B-B14F-4D97-AF65-F5344CB8AC3E}">
        <p14:creationId xmlns:p14="http://schemas.microsoft.com/office/powerpoint/2010/main" val="45617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3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14DA983-CFCC-FC17-E91F-B1265D73D3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Black Box">
            <a:extLst>
              <a:ext uri="{FF2B5EF4-FFF2-40B4-BE49-F238E27FC236}">
                <a16:creationId xmlns:a16="http://schemas.microsoft.com/office/drawing/2014/main" id="{5E8A376C-EB96-7C0C-B8C3-0BD117E17EB5}"/>
              </a:ext>
              <a:ext uri="{C183D7F6-B498-43B3-948B-1728B52AA6E4}">
                <adec:decorative xmlns:adec="http://schemas.microsoft.com/office/drawing/2017/decorative" val="1"/>
              </a:ext>
            </a:extLst>
          </p:cNvPr>
          <p:cNvSpPr/>
          <p:nvPr userDrawn="1"/>
        </p:nvSpPr>
        <p:spPr>
          <a:xfrm>
            <a:off x="3888720" y="2928146"/>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AB79AE20-A7D1-3A8D-B49F-5AE0B83B109E}"/>
              </a:ext>
            </a:extLst>
          </p:cNvPr>
          <p:cNvSpPr>
            <a:spLocks noGrp="1"/>
          </p:cNvSpPr>
          <p:nvPr>
            <p:ph type="ctrTitle"/>
          </p:nvPr>
        </p:nvSpPr>
        <p:spPr>
          <a:xfrm>
            <a:off x="3888720" y="1531346"/>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1" name="Subtitle 1">
            <a:extLst>
              <a:ext uri="{FF2B5EF4-FFF2-40B4-BE49-F238E27FC236}">
                <a16:creationId xmlns:a16="http://schemas.microsoft.com/office/drawing/2014/main" id="{5D741144-E8B6-2634-DCD7-08680A911E2B}"/>
              </a:ext>
            </a:extLst>
          </p:cNvPr>
          <p:cNvSpPr>
            <a:spLocks noGrp="1"/>
          </p:cNvSpPr>
          <p:nvPr>
            <p:ph type="subTitle" idx="1"/>
          </p:nvPr>
        </p:nvSpPr>
        <p:spPr>
          <a:xfrm>
            <a:off x="3888720" y="2939566"/>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Subtitle 2">
            <a:extLst>
              <a:ext uri="{FF2B5EF4-FFF2-40B4-BE49-F238E27FC236}">
                <a16:creationId xmlns:a16="http://schemas.microsoft.com/office/drawing/2014/main" id="{44737886-8B24-0009-D66D-F87ED836607F}"/>
              </a:ext>
            </a:extLst>
          </p:cNvPr>
          <p:cNvSpPr>
            <a:spLocks noGrp="1"/>
          </p:cNvSpPr>
          <p:nvPr>
            <p:ph type="body" sz="quarter" idx="14"/>
          </p:nvPr>
        </p:nvSpPr>
        <p:spPr>
          <a:xfrm>
            <a:off x="3888720" y="3788064"/>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3" name="Subtitle 3">
            <a:extLst>
              <a:ext uri="{FF2B5EF4-FFF2-40B4-BE49-F238E27FC236}">
                <a16:creationId xmlns:a16="http://schemas.microsoft.com/office/drawing/2014/main" id="{B0127601-ACAD-7F5D-160F-D000734F0864}"/>
              </a:ext>
            </a:extLst>
          </p:cNvPr>
          <p:cNvSpPr>
            <a:spLocks noGrp="1"/>
          </p:cNvSpPr>
          <p:nvPr>
            <p:ph type="body" sz="quarter" idx="15"/>
          </p:nvPr>
        </p:nvSpPr>
        <p:spPr>
          <a:xfrm>
            <a:off x="3888720" y="3211172"/>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4" name="Logo" descr="Education and Training Foundation Logo">
            <a:extLst>
              <a:ext uri="{FF2B5EF4-FFF2-40B4-BE49-F238E27FC236}">
                <a16:creationId xmlns:a16="http://schemas.microsoft.com/office/drawing/2014/main" id="{A7062E67-BD02-5D31-6665-B17AC49555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963560" y="288833"/>
            <a:ext cx="892439" cy="472467"/>
          </a:xfrm>
          <a:prstGeom prst="rect">
            <a:avLst/>
          </a:prstGeom>
        </p:spPr>
      </p:pic>
      <p:pic>
        <p:nvPicPr>
          <p:cNvPr id="15" name="Picture 14">
            <a:extLst>
              <a:ext uri="{FF2B5EF4-FFF2-40B4-BE49-F238E27FC236}">
                <a16:creationId xmlns:a16="http://schemas.microsoft.com/office/drawing/2014/main" id="{B32E6062-9DC4-EB4B-62F6-1E16F87176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88717" y="4338107"/>
            <a:ext cx="4967281" cy="538236"/>
          </a:xfrm>
          <a:prstGeom prst="rect">
            <a:avLst/>
          </a:prstGeom>
        </p:spPr>
      </p:pic>
    </p:spTree>
    <p:extLst>
      <p:ext uri="{BB962C8B-B14F-4D97-AF65-F5344CB8AC3E}">
        <p14:creationId xmlns:p14="http://schemas.microsoft.com/office/powerpoint/2010/main" val="3726442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4 Blu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EA8ECE3-BBA1-F85B-FCCD-B7982F52DD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Black Box">
            <a:extLst>
              <a:ext uri="{FF2B5EF4-FFF2-40B4-BE49-F238E27FC236}">
                <a16:creationId xmlns:a16="http://schemas.microsoft.com/office/drawing/2014/main" id="{91FC088D-0030-C9D5-58A9-A00A9EF26EF8}"/>
              </a:ext>
              <a:ext uri="{C183D7F6-B498-43B3-948B-1728B52AA6E4}">
                <adec:decorative xmlns:adec="http://schemas.microsoft.com/office/drawing/2017/decorative" val="1"/>
              </a:ext>
            </a:extLst>
          </p:cNvPr>
          <p:cNvSpPr/>
          <p:nvPr userDrawn="1"/>
        </p:nvSpPr>
        <p:spPr>
          <a:xfrm>
            <a:off x="3888720" y="2928146"/>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72A94D0-8C93-5E02-A6C1-A9EC792883E9}"/>
              </a:ext>
            </a:extLst>
          </p:cNvPr>
          <p:cNvSpPr>
            <a:spLocks noGrp="1"/>
          </p:cNvSpPr>
          <p:nvPr>
            <p:ph type="ctrTitle"/>
          </p:nvPr>
        </p:nvSpPr>
        <p:spPr>
          <a:xfrm>
            <a:off x="3888720" y="1531346"/>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B8D2DCC3-0810-ED41-DF65-5C47A7DB3673}"/>
              </a:ext>
            </a:extLst>
          </p:cNvPr>
          <p:cNvSpPr>
            <a:spLocks noGrp="1"/>
          </p:cNvSpPr>
          <p:nvPr>
            <p:ph type="subTitle" idx="1"/>
          </p:nvPr>
        </p:nvSpPr>
        <p:spPr>
          <a:xfrm>
            <a:off x="3888720" y="2939566"/>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Subtitle 2">
            <a:extLst>
              <a:ext uri="{FF2B5EF4-FFF2-40B4-BE49-F238E27FC236}">
                <a16:creationId xmlns:a16="http://schemas.microsoft.com/office/drawing/2014/main" id="{260E9B47-6115-E4B9-070D-500DD8AECBB3}"/>
              </a:ext>
            </a:extLst>
          </p:cNvPr>
          <p:cNvSpPr>
            <a:spLocks noGrp="1"/>
          </p:cNvSpPr>
          <p:nvPr>
            <p:ph type="body" sz="quarter" idx="14"/>
          </p:nvPr>
        </p:nvSpPr>
        <p:spPr>
          <a:xfrm>
            <a:off x="3888720" y="3788064"/>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4" name="Subtitle 3">
            <a:extLst>
              <a:ext uri="{FF2B5EF4-FFF2-40B4-BE49-F238E27FC236}">
                <a16:creationId xmlns:a16="http://schemas.microsoft.com/office/drawing/2014/main" id="{0FF06CE3-B82A-4674-5132-CDA58DE79E06}"/>
              </a:ext>
            </a:extLst>
          </p:cNvPr>
          <p:cNvSpPr>
            <a:spLocks noGrp="1"/>
          </p:cNvSpPr>
          <p:nvPr>
            <p:ph type="body" sz="quarter" idx="15"/>
          </p:nvPr>
        </p:nvSpPr>
        <p:spPr>
          <a:xfrm>
            <a:off x="3888720" y="3211172"/>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5" name="Logo" descr="Education and Training Foundation Logo">
            <a:extLst>
              <a:ext uri="{FF2B5EF4-FFF2-40B4-BE49-F238E27FC236}">
                <a16:creationId xmlns:a16="http://schemas.microsoft.com/office/drawing/2014/main" id="{4227443B-B2D6-7CA9-B088-5D0CD820355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963560" y="288833"/>
            <a:ext cx="892439" cy="472467"/>
          </a:xfrm>
          <a:prstGeom prst="rect">
            <a:avLst/>
          </a:prstGeom>
        </p:spPr>
      </p:pic>
      <p:pic>
        <p:nvPicPr>
          <p:cNvPr id="16" name="Picture 15">
            <a:extLst>
              <a:ext uri="{FF2B5EF4-FFF2-40B4-BE49-F238E27FC236}">
                <a16:creationId xmlns:a16="http://schemas.microsoft.com/office/drawing/2014/main" id="{8AB4DC9D-1997-CA43-00CF-A9878907F2D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88717" y="4338107"/>
            <a:ext cx="4967281" cy="538236"/>
          </a:xfrm>
          <a:prstGeom prst="rect">
            <a:avLst/>
          </a:prstGeom>
        </p:spPr>
      </p:pic>
    </p:spTree>
    <p:extLst>
      <p:ext uri="{BB962C8B-B14F-4D97-AF65-F5344CB8AC3E}">
        <p14:creationId xmlns:p14="http://schemas.microsoft.com/office/powerpoint/2010/main" val="39381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Option 5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8B2586D-5434-9FD6-462C-8037C143CB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Black Box">
            <a:extLst>
              <a:ext uri="{FF2B5EF4-FFF2-40B4-BE49-F238E27FC236}">
                <a16:creationId xmlns:a16="http://schemas.microsoft.com/office/drawing/2014/main" id="{9912F4AE-369C-2E41-8ADC-BA607DD7C61B}"/>
              </a:ext>
              <a:ext uri="{C183D7F6-B498-43B3-948B-1728B52AA6E4}">
                <adec:decorative xmlns:adec="http://schemas.microsoft.com/office/drawing/2017/decorative" val="1"/>
              </a:ext>
            </a:extLst>
          </p:cNvPr>
          <p:cNvSpPr/>
          <p:nvPr userDrawn="1"/>
        </p:nvSpPr>
        <p:spPr>
          <a:xfrm>
            <a:off x="3888720" y="2928146"/>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569BECE-8D98-141E-D93D-48DCE6454A3D}"/>
              </a:ext>
            </a:extLst>
          </p:cNvPr>
          <p:cNvSpPr>
            <a:spLocks noGrp="1"/>
          </p:cNvSpPr>
          <p:nvPr>
            <p:ph type="ctrTitle"/>
          </p:nvPr>
        </p:nvSpPr>
        <p:spPr>
          <a:xfrm>
            <a:off x="3888720" y="1531346"/>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4" name="Subtitle 1">
            <a:extLst>
              <a:ext uri="{FF2B5EF4-FFF2-40B4-BE49-F238E27FC236}">
                <a16:creationId xmlns:a16="http://schemas.microsoft.com/office/drawing/2014/main" id="{BF4710D2-5945-459A-4C2E-DA078F04763F}"/>
              </a:ext>
            </a:extLst>
          </p:cNvPr>
          <p:cNvSpPr>
            <a:spLocks noGrp="1"/>
          </p:cNvSpPr>
          <p:nvPr>
            <p:ph type="subTitle" idx="1"/>
          </p:nvPr>
        </p:nvSpPr>
        <p:spPr>
          <a:xfrm>
            <a:off x="3888720" y="2939566"/>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Subtitle 2">
            <a:extLst>
              <a:ext uri="{FF2B5EF4-FFF2-40B4-BE49-F238E27FC236}">
                <a16:creationId xmlns:a16="http://schemas.microsoft.com/office/drawing/2014/main" id="{7CD57640-5A6F-4763-1B78-6BAFBF41EF47}"/>
              </a:ext>
            </a:extLst>
          </p:cNvPr>
          <p:cNvSpPr>
            <a:spLocks noGrp="1"/>
          </p:cNvSpPr>
          <p:nvPr>
            <p:ph type="body" sz="quarter" idx="14"/>
          </p:nvPr>
        </p:nvSpPr>
        <p:spPr>
          <a:xfrm>
            <a:off x="3888720" y="3788064"/>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6" name="Subtitle 3">
            <a:extLst>
              <a:ext uri="{FF2B5EF4-FFF2-40B4-BE49-F238E27FC236}">
                <a16:creationId xmlns:a16="http://schemas.microsoft.com/office/drawing/2014/main" id="{6ECDC79A-080C-7016-37E7-85515F57D4AB}"/>
              </a:ext>
            </a:extLst>
          </p:cNvPr>
          <p:cNvSpPr>
            <a:spLocks noGrp="1"/>
          </p:cNvSpPr>
          <p:nvPr>
            <p:ph type="body" sz="quarter" idx="15"/>
          </p:nvPr>
        </p:nvSpPr>
        <p:spPr>
          <a:xfrm>
            <a:off x="3888720" y="3211172"/>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7" name="Logo" descr="Education and Training Foundation Logo">
            <a:extLst>
              <a:ext uri="{FF2B5EF4-FFF2-40B4-BE49-F238E27FC236}">
                <a16:creationId xmlns:a16="http://schemas.microsoft.com/office/drawing/2014/main" id="{7879D9D9-6D2E-64BC-8E42-E53A872F76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963560" y="288833"/>
            <a:ext cx="892439" cy="472467"/>
          </a:xfrm>
          <a:prstGeom prst="rect">
            <a:avLst/>
          </a:prstGeom>
        </p:spPr>
      </p:pic>
      <p:pic>
        <p:nvPicPr>
          <p:cNvPr id="11" name="Picture 10">
            <a:extLst>
              <a:ext uri="{FF2B5EF4-FFF2-40B4-BE49-F238E27FC236}">
                <a16:creationId xmlns:a16="http://schemas.microsoft.com/office/drawing/2014/main" id="{DABC3173-8360-399D-81BF-9776D52BA5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88717" y="4338107"/>
            <a:ext cx="4967281" cy="538236"/>
          </a:xfrm>
          <a:prstGeom prst="rect">
            <a:avLst/>
          </a:prstGeom>
        </p:spPr>
      </p:pic>
    </p:spTree>
    <p:extLst>
      <p:ext uri="{BB962C8B-B14F-4D97-AF65-F5344CB8AC3E}">
        <p14:creationId xmlns:p14="http://schemas.microsoft.com/office/powerpoint/2010/main" val="77989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a:t>Click icon to add picture</a:t>
            </a:r>
            <a:endParaRPr lang="en-GB"/>
          </a:p>
        </p:txBody>
      </p:sp>
      <p:sp>
        <p:nvSpPr>
          <p:cNvPr id="2" name="Black Box">
            <a:extLst>
              <a:ext uri="{FF2B5EF4-FFF2-40B4-BE49-F238E27FC236}">
                <a16:creationId xmlns:a16="http://schemas.microsoft.com/office/drawing/2014/main" id="{426C7640-6866-B612-FB93-28452FECFB80}"/>
              </a:ext>
              <a:ext uri="{C183D7F6-B498-43B3-948B-1728B52AA6E4}">
                <adec:decorative xmlns:adec="http://schemas.microsoft.com/office/drawing/2017/decorative" val="1"/>
              </a:ext>
            </a:extLst>
          </p:cNvPr>
          <p:cNvSpPr/>
          <p:nvPr userDrawn="1"/>
        </p:nvSpPr>
        <p:spPr>
          <a:xfrm>
            <a:off x="3888720" y="2928146"/>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E95C375-280F-8D2F-4120-ACCF581078E7}"/>
              </a:ext>
            </a:extLst>
          </p:cNvPr>
          <p:cNvSpPr>
            <a:spLocks noGrp="1"/>
          </p:cNvSpPr>
          <p:nvPr>
            <p:ph type="ctrTitle"/>
          </p:nvPr>
        </p:nvSpPr>
        <p:spPr>
          <a:xfrm>
            <a:off x="3888720" y="1531346"/>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4" name="Subtitle 1">
            <a:extLst>
              <a:ext uri="{FF2B5EF4-FFF2-40B4-BE49-F238E27FC236}">
                <a16:creationId xmlns:a16="http://schemas.microsoft.com/office/drawing/2014/main" id="{D338E962-81BA-6243-166A-CE6FBB9B9CF4}"/>
              </a:ext>
            </a:extLst>
          </p:cNvPr>
          <p:cNvSpPr>
            <a:spLocks noGrp="1"/>
          </p:cNvSpPr>
          <p:nvPr>
            <p:ph type="subTitle" idx="1"/>
          </p:nvPr>
        </p:nvSpPr>
        <p:spPr>
          <a:xfrm>
            <a:off x="3888720" y="2939566"/>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Subtitle 3">
            <a:extLst>
              <a:ext uri="{FF2B5EF4-FFF2-40B4-BE49-F238E27FC236}">
                <a16:creationId xmlns:a16="http://schemas.microsoft.com/office/drawing/2014/main" id="{FD0CB057-7754-BEEB-B1C6-E8BFDDC19C16}"/>
              </a:ext>
            </a:extLst>
          </p:cNvPr>
          <p:cNvSpPr>
            <a:spLocks noGrp="1"/>
          </p:cNvSpPr>
          <p:nvPr>
            <p:ph type="body" sz="quarter" idx="15"/>
          </p:nvPr>
        </p:nvSpPr>
        <p:spPr>
          <a:xfrm>
            <a:off x="3888720" y="3211172"/>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2" name="Logo" descr="Education and Training Foundation Logo">
            <a:extLst>
              <a:ext uri="{FF2B5EF4-FFF2-40B4-BE49-F238E27FC236}">
                <a16:creationId xmlns:a16="http://schemas.microsoft.com/office/drawing/2014/main" id="{5FAFFF8F-7529-B644-ED3C-46C1F153AF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3"/>
            <a:ext cx="892439" cy="472467"/>
          </a:xfrm>
          <a:prstGeom prst="rect">
            <a:avLst/>
          </a:prstGeom>
        </p:spPr>
      </p:pic>
      <p:pic>
        <p:nvPicPr>
          <p:cNvPr id="13" name="Picture 12">
            <a:extLst>
              <a:ext uri="{FF2B5EF4-FFF2-40B4-BE49-F238E27FC236}">
                <a16:creationId xmlns:a16="http://schemas.microsoft.com/office/drawing/2014/main" id="{6F8DF33D-5AA9-7567-59F6-655A26A14D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8717" y="4338107"/>
            <a:ext cx="4967281" cy="538236"/>
          </a:xfrm>
          <a:prstGeom prst="rect">
            <a:avLst/>
          </a:prstGeom>
        </p:spPr>
      </p:pic>
    </p:spTree>
    <p:extLst>
      <p:ext uri="{BB962C8B-B14F-4D97-AF65-F5344CB8AC3E}">
        <p14:creationId xmlns:p14="http://schemas.microsoft.com/office/powerpoint/2010/main" val="338050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Option 2 blue">
    <p:bg>
      <p:bgPr>
        <a:solidFill>
          <a:srgbClr val="006EF5"/>
        </a:solidFill>
        <a:effectLst/>
      </p:bgPr>
    </p:bg>
    <p:spTree>
      <p:nvGrpSpPr>
        <p:cNvPr id="1" name=""/>
        <p:cNvGrpSpPr/>
        <p:nvPr/>
      </p:nvGrpSpPr>
      <p:grpSpPr>
        <a:xfrm>
          <a:off x="0" y="0"/>
          <a:ext cx="0" cy="0"/>
          <a:chOff x="0" y="0"/>
          <a:chExt cx="0" cy="0"/>
        </a:xfrm>
      </p:grpSpPr>
      <p:pic>
        <p:nvPicPr>
          <p:cNvPr id="3" name="Logo">
            <a:extLst>
              <a:ext uri="{FF2B5EF4-FFF2-40B4-BE49-F238E27FC236}">
                <a16:creationId xmlns:a16="http://schemas.microsoft.com/office/drawing/2014/main" id="{C55A4CB6-F0B7-EEC1-9365-933C199DBF5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3"/>
            <a:ext cx="892435" cy="472466"/>
          </a:xfrm>
          <a:prstGeom prst="rect">
            <a:avLst/>
          </a:prstGeom>
        </p:spPr>
      </p:pic>
      <p:sp>
        <p:nvSpPr>
          <p:cNvPr id="4" name="Black Box">
            <a:extLst>
              <a:ext uri="{FF2B5EF4-FFF2-40B4-BE49-F238E27FC236}">
                <a16:creationId xmlns:a16="http://schemas.microsoft.com/office/drawing/2014/main" id="{41363732-61FC-D281-E188-9CC729880F44}"/>
              </a:ext>
              <a:ext uri="{C183D7F6-B498-43B3-948B-1728B52AA6E4}">
                <adec:decorative xmlns:adec="http://schemas.microsoft.com/office/drawing/2017/decorative" val="1"/>
              </a:ext>
            </a:extLst>
          </p:cNvPr>
          <p:cNvSpPr/>
          <p:nvPr userDrawn="1"/>
        </p:nvSpPr>
        <p:spPr>
          <a:xfrm>
            <a:off x="3888720" y="2928146"/>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4E00A4F-D88B-69CD-25BA-5BDCEFDD6044}"/>
              </a:ext>
            </a:extLst>
          </p:cNvPr>
          <p:cNvSpPr>
            <a:spLocks noGrp="1"/>
          </p:cNvSpPr>
          <p:nvPr>
            <p:ph type="ctrTitle"/>
          </p:nvPr>
        </p:nvSpPr>
        <p:spPr>
          <a:xfrm>
            <a:off x="3888720" y="1531346"/>
            <a:ext cx="4967280" cy="1242000"/>
          </a:xfrm>
          <a:solidFill>
            <a:schemeClr val="bg1"/>
          </a:solidFill>
        </p:spPr>
        <p:txBody>
          <a:bodyPr lIns="108000" tIns="136800" rIns="0" bIns="0">
            <a:noAutofit/>
          </a:bodyPr>
          <a:lstStyle>
            <a:lvl1pPr algn="l">
              <a:lnSpc>
                <a:spcPts val="4100"/>
              </a:lnSpc>
              <a:defRPr sz="4500" b="1" cap="none" baseline="0">
                <a:solidFill>
                  <a:srgbClr val="005AC5"/>
                </a:solidFill>
              </a:defRPr>
            </a:lvl1pPr>
          </a:lstStyle>
          <a:p>
            <a:r>
              <a:rPr lang="en-US"/>
              <a:t>Click to edit Master title style</a:t>
            </a:r>
            <a:endParaRPr lang="en-GB"/>
          </a:p>
        </p:txBody>
      </p:sp>
      <p:sp>
        <p:nvSpPr>
          <p:cNvPr id="6" name="Subtitle 1">
            <a:extLst>
              <a:ext uri="{FF2B5EF4-FFF2-40B4-BE49-F238E27FC236}">
                <a16:creationId xmlns:a16="http://schemas.microsoft.com/office/drawing/2014/main" id="{11ED2993-A1A7-580D-77CA-F3052D9DB609}"/>
              </a:ext>
            </a:extLst>
          </p:cNvPr>
          <p:cNvSpPr>
            <a:spLocks noGrp="1"/>
          </p:cNvSpPr>
          <p:nvPr>
            <p:ph type="subTitle" idx="1"/>
          </p:nvPr>
        </p:nvSpPr>
        <p:spPr>
          <a:xfrm>
            <a:off x="3888720" y="2939566"/>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Subtitle 2">
            <a:extLst>
              <a:ext uri="{FF2B5EF4-FFF2-40B4-BE49-F238E27FC236}">
                <a16:creationId xmlns:a16="http://schemas.microsoft.com/office/drawing/2014/main" id="{5C76C14A-3336-957C-53A1-C7822A08D1BA}"/>
              </a:ext>
            </a:extLst>
          </p:cNvPr>
          <p:cNvSpPr>
            <a:spLocks noGrp="1"/>
          </p:cNvSpPr>
          <p:nvPr>
            <p:ph type="body" sz="quarter" idx="14"/>
          </p:nvPr>
        </p:nvSpPr>
        <p:spPr>
          <a:xfrm>
            <a:off x="3888720" y="3788064"/>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8" name="Subtitle 3">
            <a:extLst>
              <a:ext uri="{FF2B5EF4-FFF2-40B4-BE49-F238E27FC236}">
                <a16:creationId xmlns:a16="http://schemas.microsoft.com/office/drawing/2014/main" id="{6E0743EE-9C91-6658-95AB-72402B5A164D}"/>
              </a:ext>
            </a:extLst>
          </p:cNvPr>
          <p:cNvSpPr>
            <a:spLocks noGrp="1"/>
          </p:cNvSpPr>
          <p:nvPr>
            <p:ph type="body" sz="quarter" idx="15"/>
          </p:nvPr>
        </p:nvSpPr>
        <p:spPr>
          <a:xfrm>
            <a:off x="3888720" y="3211172"/>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Picture 9">
            <a:extLst>
              <a:ext uri="{FF2B5EF4-FFF2-40B4-BE49-F238E27FC236}">
                <a16:creationId xmlns:a16="http://schemas.microsoft.com/office/drawing/2014/main" id="{707B0B03-44A2-0250-CC7B-82297FEEEE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8717" y="4338107"/>
            <a:ext cx="4967281" cy="538236"/>
          </a:xfrm>
          <a:prstGeom prst="rect">
            <a:avLst/>
          </a:prstGeom>
        </p:spPr>
      </p:pic>
    </p:spTree>
    <p:extLst>
      <p:ext uri="{BB962C8B-B14F-4D97-AF65-F5344CB8AC3E}">
        <p14:creationId xmlns:p14="http://schemas.microsoft.com/office/powerpoint/2010/main" val="178545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Option 3n blue">
    <p:bg>
      <p:bgPr>
        <a:solidFill>
          <a:srgbClr val="006EF5"/>
        </a:solidFill>
        <a:effectLst/>
      </p:bgPr>
    </p:bg>
    <p:spTree>
      <p:nvGrpSpPr>
        <p:cNvPr id="1" name=""/>
        <p:cNvGrpSpPr/>
        <p:nvPr/>
      </p:nvGrpSpPr>
      <p:grpSpPr>
        <a:xfrm>
          <a:off x="0" y="0"/>
          <a:ext cx="0" cy="0"/>
          <a:chOff x="0" y="0"/>
          <a:chExt cx="0" cy="0"/>
        </a:xfrm>
      </p:grpSpPr>
      <p:pic>
        <p:nvPicPr>
          <p:cNvPr id="9" name="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3"/>
            <a:ext cx="892435" cy="472466"/>
          </a:xfrm>
          <a:prstGeom prst="rect">
            <a:avLst/>
          </a:prstGeom>
        </p:spPr>
      </p:pic>
      <p:sp>
        <p:nvSpPr>
          <p:cNvPr id="2" name="Black Box">
            <a:extLst>
              <a:ext uri="{FF2B5EF4-FFF2-40B4-BE49-F238E27FC236}">
                <a16:creationId xmlns:a16="http://schemas.microsoft.com/office/drawing/2014/main" id="{6AB48276-109A-A9B9-7916-1C3AEF75CE4E}"/>
              </a:ext>
              <a:ext uri="{C183D7F6-B498-43B3-948B-1728B52AA6E4}">
                <adec:decorative xmlns:adec="http://schemas.microsoft.com/office/drawing/2017/decorative" val="1"/>
              </a:ext>
            </a:extLst>
          </p:cNvPr>
          <p:cNvSpPr/>
          <p:nvPr userDrawn="1"/>
        </p:nvSpPr>
        <p:spPr>
          <a:xfrm>
            <a:off x="3888720" y="2928146"/>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BABDAFD-9744-468A-739E-53DED3682F63}"/>
              </a:ext>
            </a:extLst>
          </p:cNvPr>
          <p:cNvSpPr>
            <a:spLocks noGrp="1"/>
          </p:cNvSpPr>
          <p:nvPr>
            <p:ph type="ctrTitle"/>
          </p:nvPr>
        </p:nvSpPr>
        <p:spPr>
          <a:xfrm>
            <a:off x="3888720" y="1531346"/>
            <a:ext cx="4967280" cy="1242000"/>
          </a:xfrm>
          <a:solidFill>
            <a:schemeClr val="bg1"/>
          </a:solidFill>
        </p:spPr>
        <p:txBody>
          <a:bodyPr lIns="108000" tIns="136800" rIns="0" bIns="0">
            <a:noAutofit/>
          </a:bodyPr>
          <a:lstStyle>
            <a:lvl1pPr algn="l">
              <a:lnSpc>
                <a:spcPts val="4100"/>
              </a:lnSpc>
              <a:defRPr sz="4500" b="1" cap="none" baseline="0">
                <a:solidFill>
                  <a:srgbClr val="005AC5"/>
                </a:solidFill>
              </a:defRPr>
            </a:lvl1pPr>
          </a:lstStyle>
          <a:p>
            <a:r>
              <a:rPr lang="en-US"/>
              <a:t>Click to edit Master title style</a:t>
            </a:r>
            <a:endParaRPr lang="en-GB"/>
          </a:p>
        </p:txBody>
      </p:sp>
      <p:sp>
        <p:nvSpPr>
          <p:cNvPr id="4" name="Subtitle 1">
            <a:extLst>
              <a:ext uri="{FF2B5EF4-FFF2-40B4-BE49-F238E27FC236}">
                <a16:creationId xmlns:a16="http://schemas.microsoft.com/office/drawing/2014/main" id="{F35221C8-61E2-605F-45B6-8D5AEBE56E6A}"/>
              </a:ext>
            </a:extLst>
          </p:cNvPr>
          <p:cNvSpPr>
            <a:spLocks noGrp="1"/>
          </p:cNvSpPr>
          <p:nvPr>
            <p:ph type="subTitle" idx="1"/>
          </p:nvPr>
        </p:nvSpPr>
        <p:spPr>
          <a:xfrm>
            <a:off x="3888720" y="2939566"/>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Subtitle 2">
            <a:extLst>
              <a:ext uri="{FF2B5EF4-FFF2-40B4-BE49-F238E27FC236}">
                <a16:creationId xmlns:a16="http://schemas.microsoft.com/office/drawing/2014/main" id="{8BAAA9C8-619B-907C-DFBB-305387753A3B}"/>
              </a:ext>
            </a:extLst>
          </p:cNvPr>
          <p:cNvSpPr>
            <a:spLocks noGrp="1"/>
          </p:cNvSpPr>
          <p:nvPr>
            <p:ph type="body" sz="quarter" idx="14"/>
          </p:nvPr>
        </p:nvSpPr>
        <p:spPr>
          <a:xfrm>
            <a:off x="3888720" y="3788064"/>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6" name="Subtitle 3">
            <a:extLst>
              <a:ext uri="{FF2B5EF4-FFF2-40B4-BE49-F238E27FC236}">
                <a16:creationId xmlns:a16="http://schemas.microsoft.com/office/drawing/2014/main" id="{75B3B8BE-B7A6-C829-4E30-83E348E96656}"/>
              </a:ext>
            </a:extLst>
          </p:cNvPr>
          <p:cNvSpPr>
            <a:spLocks noGrp="1"/>
          </p:cNvSpPr>
          <p:nvPr>
            <p:ph type="body" sz="quarter" idx="15"/>
          </p:nvPr>
        </p:nvSpPr>
        <p:spPr>
          <a:xfrm>
            <a:off x="3888720" y="3211172"/>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7" name="Picture 6">
            <a:extLst>
              <a:ext uri="{FF2B5EF4-FFF2-40B4-BE49-F238E27FC236}">
                <a16:creationId xmlns:a16="http://schemas.microsoft.com/office/drawing/2014/main" id="{1747BE00-FBEA-DE52-193E-EF3BB946A2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8717" y="4338107"/>
            <a:ext cx="4967281" cy="538236"/>
          </a:xfrm>
          <a:prstGeom prst="rect">
            <a:avLst/>
          </a:prstGeom>
        </p:spPr>
      </p:pic>
    </p:spTree>
    <p:extLst>
      <p:ext uri="{BB962C8B-B14F-4D97-AF65-F5344CB8AC3E}">
        <p14:creationId xmlns:p14="http://schemas.microsoft.com/office/powerpoint/2010/main" val="171364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a:t>Planning and Maintaining High Quality and Effective Teaching and Training </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701" r:id="rId3"/>
    <p:sldLayoutId id="2147483690" r:id="rId4"/>
    <p:sldLayoutId id="2147483693" r:id="rId5"/>
    <p:sldLayoutId id="2147483697" r:id="rId6"/>
    <p:sldLayoutId id="2147483672" r:id="rId7"/>
    <p:sldLayoutId id="2147483698" r:id="rId8"/>
    <p:sldLayoutId id="2147483681" r:id="rId9"/>
    <p:sldLayoutId id="2147483650" r:id="rId10"/>
    <p:sldLayoutId id="2147483661" r:id="rId11"/>
    <p:sldLayoutId id="2147483708" r:id="rId12"/>
    <p:sldLayoutId id="2147483665" r:id="rId13"/>
    <p:sldLayoutId id="2147483664" r:id="rId14"/>
    <p:sldLayoutId id="2147483667" r:id="rId15"/>
    <p:sldLayoutId id="2147483718" r:id="rId16"/>
    <p:sldLayoutId id="2147483668" r:id="rId17"/>
    <p:sldLayoutId id="2147483666" r:id="rId18"/>
    <p:sldLayoutId id="2147483671" r:id="rId19"/>
    <p:sldLayoutId id="2147483669" r:id="rId20"/>
    <p:sldLayoutId id="2147483670" r:id="rId21"/>
    <p:sldLayoutId id="2147483679" r:id="rId22"/>
    <p:sldLayoutId id="2147483726" r:id="rId23"/>
    <p:sldLayoutId id="2147483727" r:id="rId24"/>
    <p:sldLayoutId id="2147483728" r:id="rId25"/>
  </p:sldLayoutIdLst>
  <p:hf hd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7IruO9taW-o"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https://www.online-stopwatch.com/#google_vignette"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openclipart.org/detail/176284/honey-bee-clip-ar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www.pikist.com/free-photo-vxcrb" TargetMode="External"/><Relationship Id="rId2" Type="http://schemas.openxmlformats.org/officeDocument/2006/relationships/image" Target="../media/image19.jpeg"/><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shorts/ttmyhuHqteQ" TargetMode="Externa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calvaryga.com/americans-are-confused-about-heaven/btvakdncyaaipko-jpg-large/" TargetMode="External"/><Relationship Id="rId7" Type="http://schemas.openxmlformats.org/officeDocument/2006/relationships/hyperlink" Target="https://www.youtube.com/shorts/gg05s7zm1s8" TargetMode="External"/><Relationship Id="rId2" Type="http://schemas.openxmlformats.org/officeDocument/2006/relationships/image" Target="../media/image22.jpe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hyperlink" Target="https://pixabay.com/en/albert-einstein-portrait-1933340/" TargetMode="Externa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5cZh6tYVM2w" TargetMode="External"/><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youtube.com/shorts/DLlOCkiEFSs" TargetMode="Externa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hyperlink" Target="https://www.cultofpedagogy.com/learning-strategie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4.xml"/><Relationship Id="rId4" Type="http://schemas.openxmlformats.org/officeDocument/2006/relationships/hyperlink" Target="https://freepngimg.com/svg/color/C0C0C0/135836-hot-air-balloon-silhouett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0.xml"/><Relationship Id="rId5" Type="http://schemas.openxmlformats.org/officeDocument/2006/relationships/hyperlink" Target="https://freepngimg.com/svg/color/C0C0C0/135836-hot-air-balloon-silhouette" TargetMode="External"/><Relationship Id="rId4" Type="http://schemas.openxmlformats.org/officeDocument/2006/relationships/image" Target="../media/image41.svg"/></Relationships>
</file>

<file path=ppt/slides/_rels/slide38.xml.rels><?xml version="1.0" encoding="UTF-8" standalone="yes"?>
<Relationships xmlns="http://schemas.openxmlformats.org/package/2006/relationships"><Relationship Id="rId8" Type="http://schemas.openxmlformats.org/officeDocument/2006/relationships/hyperlink" Target="https://aftermusiic.blogspot.com/2018/02/brits-2018-dua-lipa-y-stormzy-el.html" TargetMode="External"/><Relationship Id="rId13" Type="http://schemas.openxmlformats.org/officeDocument/2006/relationships/image" Target="../media/image49.png"/><Relationship Id="rId3" Type="http://schemas.openxmlformats.org/officeDocument/2006/relationships/image" Target="../media/image42.png"/><Relationship Id="rId7" Type="http://schemas.openxmlformats.org/officeDocument/2006/relationships/image" Target="../media/image45.jpeg"/><Relationship Id="rId12" Type="http://schemas.openxmlformats.org/officeDocument/2006/relationships/image" Target="../media/image48.jpeg"/><Relationship Id="rId2" Type="http://schemas.openxmlformats.org/officeDocument/2006/relationships/notesSlide" Target="../notesSlides/notesSlide15.xml"/><Relationship Id="rId16" Type="http://schemas.openxmlformats.org/officeDocument/2006/relationships/image" Target="../media/image52.jpeg"/><Relationship Id="rId1" Type="http://schemas.openxmlformats.org/officeDocument/2006/relationships/slideLayout" Target="../slideLayouts/slideLayout14.xml"/><Relationship Id="rId6" Type="http://schemas.openxmlformats.org/officeDocument/2006/relationships/image" Target="../media/image44.jpeg"/><Relationship Id="rId11" Type="http://schemas.openxmlformats.org/officeDocument/2006/relationships/image" Target="../media/image47.jpeg"/><Relationship Id="rId5" Type="http://schemas.openxmlformats.org/officeDocument/2006/relationships/hyperlink" Target="https://freepngimg.com/svg/color/C0C0C0/135836-hot-air-balloon-silhouette" TargetMode="External"/><Relationship Id="rId15" Type="http://schemas.openxmlformats.org/officeDocument/2006/relationships/image" Target="../media/image51.jpeg"/><Relationship Id="rId10" Type="http://schemas.openxmlformats.org/officeDocument/2006/relationships/hyperlink" Target="https://en.wikipedia.org/wiki/Harry_Kane" TargetMode="External"/><Relationship Id="rId4" Type="http://schemas.openxmlformats.org/officeDocument/2006/relationships/image" Target="../media/image43.svg"/><Relationship Id="rId9" Type="http://schemas.openxmlformats.org/officeDocument/2006/relationships/image" Target="../media/image46.jpeg"/><Relationship Id="rId14" Type="http://schemas.openxmlformats.org/officeDocument/2006/relationships/image" Target="../media/image5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36.xml"/><Relationship Id="rId2" Type="http://schemas.openxmlformats.org/officeDocument/2006/relationships/slide" Target="slide8.xml"/><Relationship Id="rId1" Type="http://schemas.openxmlformats.org/officeDocument/2006/relationships/slideLayout" Target="../slideLayouts/slideLayout14.xml"/><Relationship Id="rId6" Type="http://schemas.openxmlformats.org/officeDocument/2006/relationships/slide" Target="slide32.xml"/><Relationship Id="rId5" Type="http://schemas.openxmlformats.org/officeDocument/2006/relationships/slide" Target="slide28.xml"/><Relationship Id="rId4" Type="http://schemas.openxmlformats.org/officeDocument/2006/relationships/slide" Target="slide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4.xml"/><Relationship Id="rId4" Type="http://schemas.openxmlformats.org/officeDocument/2006/relationships/hyperlink" Target="https://svgsilh.com/image/295172.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hyperlink" Target="https://lvp.digitalpromiseglobal.org/content-area/literacy-pk-3/strategies/timers-literacy-pk-3/summary#:~:text=Timers%20help%20students%20learn%20to,task%2C%20to%20increase%20their%20productivity." TargetMode="External"/><Relationship Id="rId5" Type="http://schemas.openxmlformats.org/officeDocument/2006/relationships/hyperlink" Target="https://svgsilh.com/image/295172.html" TargetMode="Externa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C19B24B-41A0-DA68-09B4-B080A690A513}"/>
              </a:ext>
            </a:extLst>
          </p:cNvPr>
          <p:cNvSpPr>
            <a:spLocks noGrp="1"/>
          </p:cNvSpPr>
          <p:nvPr>
            <p:ph type="ctrTitle"/>
          </p:nvPr>
        </p:nvSpPr>
        <p:spPr>
          <a:xfrm>
            <a:off x="3888720" y="1537138"/>
            <a:ext cx="4845377" cy="1329592"/>
          </a:xfrm>
        </p:spPr>
        <p:txBody>
          <a:bodyPr/>
          <a:lstStyle/>
          <a:p>
            <a:pPr>
              <a:lnSpc>
                <a:spcPts val="4500"/>
              </a:lnSpc>
            </a:pPr>
            <a:r>
              <a:rPr lang="en-GB" sz="3200" dirty="0"/>
              <a:t>Six Early Engagement Activities</a:t>
            </a:r>
          </a:p>
        </p:txBody>
      </p:sp>
    </p:spTree>
    <p:extLst>
      <p:ext uri="{BB962C8B-B14F-4D97-AF65-F5344CB8AC3E}">
        <p14:creationId xmlns:p14="http://schemas.microsoft.com/office/powerpoint/2010/main" val="3966327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1E2254-D3CA-136F-2B38-4EC56F9BDC22}"/>
              </a:ext>
            </a:extLst>
          </p:cNvPr>
          <p:cNvSpPr>
            <a:spLocks noGrp="1"/>
          </p:cNvSpPr>
          <p:nvPr>
            <p:ph type="title"/>
          </p:nvPr>
        </p:nvSpPr>
        <p:spPr/>
        <p:txBody>
          <a:bodyPr/>
          <a:lstStyle/>
          <a:p>
            <a:r>
              <a:rPr lang="en-GB" dirty="0"/>
              <a:t>The customer is always right!</a:t>
            </a:r>
          </a:p>
        </p:txBody>
      </p:sp>
      <p:sp>
        <p:nvSpPr>
          <p:cNvPr id="9" name="Text Placeholder 8">
            <a:extLst>
              <a:ext uri="{FF2B5EF4-FFF2-40B4-BE49-F238E27FC236}">
                <a16:creationId xmlns:a16="http://schemas.microsoft.com/office/drawing/2014/main" id="{AA16352F-8D1D-8C0D-55F0-9F9042A1C798}"/>
              </a:ext>
            </a:extLst>
          </p:cNvPr>
          <p:cNvSpPr>
            <a:spLocks noGrp="1"/>
          </p:cNvSpPr>
          <p:nvPr>
            <p:ph type="body" sz="quarter" idx="12"/>
          </p:nvPr>
        </p:nvSpPr>
        <p:spPr>
          <a:xfrm>
            <a:off x="167842" y="796745"/>
            <a:ext cx="5842813" cy="3659416"/>
          </a:xfrm>
        </p:spPr>
        <p:txBody>
          <a:bodyPr vert="horz" lIns="0" tIns="0" rIns="0" bIns="0" rtlCol="0" anchor="t">
            <a:noAutofit/>
          </a:bodyPr>
          <a:lstStyle/>
          <a:p>
            <a:r>
              <a:rPr lang="en-GB" sz="1800" u="sng">
                <a:solidFill>
                  <a:srgbClr val="0000FF"/>
                </a:solidFill>
                <a:effectLst/>
                <a:latin typeface="Aptos" panose="020B0004020202020204" pitchFamily="34" charset="0"/>
                <a:ea typeface="Aptos" panose="020B0004020202020204" pitchFamily="34" charset="0"/>
                <a:cs typeface="Times New Roman" panose="02020603050405020304" pitchFamily="18" charset="0"/>
                <a:hlinkClick r:id="rId3"/>
              </a:rPr>
              <a:t>https://www.youtube.com/watch?v=7IruO9taW-o</a:t>
            </a:r>
            <a:endParaRPr lang="en-GB" sz="1800" u="sng">
              <a:solidFill>
                <a:srgbClr val="0000FF"/>
              </a:solidFill>
              <a:effectLst/>
              <a:latin typeface="Aptos" panose="020B0004020202020204" pitchFamily="34" charset="0"/>
              <a:ea typeface="Aptos" panose="020B0004020202020204" pitchFamily="34" charset="0"/>
              <a:cs typeface="Times New Roman" panose="02020603050405020304" pitchFamily="18" charset="0"/>
            </a:endParaRPr>
          </a:p>
          <a:p>
            <a:endParaRPr lang="en-GB" sz="1800" u="sng">
              <a:solidFill>
                <a:srgbClr val="0000FF"/>
              </a:solidFill>
              <a:effectLst/>
              <a:latin typeface="Aptos" panose="020B0004020202020204" pitchFamily="34" charset="0"/>
              <a:ea typeface="Aptos" panose="020B0004020202020204" pitchFamily="34" charset="0"/>
              <a:cs typeface="Times New Roman" panose="02020603050405020304" pitchFamily="18" charset="0"/>
            </a:endParaRPr>
          </a:p>
          <a:p>
            <a:pPr marL="342900" indent="-342900">
              <a:buAutoNum type="arabicPeriod"/>
            </a:pPr>
            <a:r>
              <a:rPr lang="en-GB" sz="1800"/>
              <a:t>Watch this clip</a:t>
            </a:r>
          </a:p>
          <a:p>
            <a:pPr marL="342900" indent="-342900">
              <a:buAutoNum type="arabicPeriod"/>
            </a:pPr>
            <a:r>
              <a:rPr lang="en-GB" sz="1800"/>
              <a:t>Using your creative writing skills, write a complaint letter to a restaurant of your choice about the food and service you received, based on one or more of the 6 terrible tasting dishes eaten by Owen.</a:t>
            </a:r>
            <a:endParaRPr lang="en-GB" sz="1800">
              <a:cs typeface="Arial"/>
            </a:endParaRPr>
          </a:p>
          <a:p>
            <a:pPr marL="342900" indent="-342900">
              <a:buAutoNum type="arabicPeriod"/>
            </a:pPr>
            <a:r>
              <a:rPr lang="en-GB" sz="1800">
                <a:cs typeface="Arial"/>
              </a:rPr>
              <a:t>In the letter consider the audience and purpose, tone and the letter format</a:t>
            </a:r>
            <a:endParaRPr lang="en-GB" sz="1800"/>
          </a:p>
          <a:p>
            <a:pPr marL="342900" indent="-342900">
              <a:buAutoNum type="arabicPeriod"/>
            </a:pPr>
            <a:r>
              <a:rPr lang="en-GB" sz="1800"/>
              <a:t>This task has a recommended word count between 200-400 words.</a:t>
            </a:r>
            <a:endParaRPr lang="en-GB" sz="1800">
              <a:cs typeface="Arial"/>
            </a:endParaRPr>
          </a:p>
          <a:p>
            <a:endParaRPr lang="en-GB" sz="1800"/>
          </a:p>
        </p:txBody>
      </p:sp>
      <p:pic>
        <p:nvPicPr>
          <p:cNvPr id="3" name="Picture 2">
            <a:extLst>
              <a:ext uri="{FF2B5EF4-FFF2-40B4-BE49-F238E27FC236}">
                <a16:creationId xmlns:a16="http://schemas.microsoft.com/office/drawing/2014/main" id="{53824B67-512D-CAE3-3167-E34803A6681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221611" y="247473"/>
            <a:ext cx="2644229" cy="1562361"/>
          </a:xfrm>
          <a:prstGeom prst="rect">
            <a:avLst/>
          </a:prstGeom>
        </p:spPr>
      </p:pic>
      <p:sp>
        <p:nvSpPr>
          <p:cNvPr id="13" name="TextBox 12">
            <a:extLst>
              <a:ext uri="{FF2B5EF4-FFF2-40B4-BE49-F238E27FC236}">
                <a16:creationId xmlns:a16="http://schemas.microsoft.com/office/drawing/2014/main" id="{5FBD9E50-0E3B-5247-6810-BBE13BF989DA}"/>
              </a:ext>
            </a:extLst>
          </p:cNvPr>
          <p:cNvSpPr txBox="1"/>
          <p:nvPr/>
        </p:nvSpPr>
        <p:spPr>
          <a:xfrm>
            <a:off x="6221611" y="4310577"/>
            <a:ext cx="3568179" cy="292388"/>
          </a:xfrm>
          <a:prstGeom prst="rect">
            <a:avLst/>
          </a:prstGeom>
          <a:noFill/>
        </p:spPr>
        <p:txBody>
          <a:bodyPr wrap="square">
            <a:spAutoFit/>
          </a:bodyPr>
          <a:lstStyle/>
          <a:p>
            <a:r>
              <a:rPr lang="en-GB" sz="1300">
                <a:hlinkClick r:id="rId5"/>
              </a:rPr>
              <a:t>00:00:00 (online-stopwatch.com)</a:t>
            </a:r>
            <a:endParaRPr lang="en-GB" sz="1300"/>
          </a:p>
        </p:txBody>
      </p:sp>
      <p:sp>
        <p:nvSpPr>
          <p:cNvPr id="2" name="Footer Placeholder 4">
            <a:extLst>
              <a:ext uri="{FF2B5EF4-FFF2-40B4-BE49-F238E27FC236}">
                <a16:creationId xmlns:a16="http://schemas.microsoft.com/office/drawing/2014/main" id="{49A3CCD0-01F2-8AD7-72F4-30A526BF1006}"/>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7" name="Slide Number Placeholder 6">
            <a:extLst>
              <a:ext uri="{FF2B5EF4-FFF2-40B4-BE49-F238E27FC236}">
                <a16:creationId xmlns:a16="http://schemas.microsoft.com/office/drawing/2014/main" id="{8AD01592-462B-50B5-CE27-E192B07B4AB9}"/>
              </a:ext>
            </a:extLst>
          </p:cNvPr>
          <p:cNvSpPr>
            <a:spLocks noGrp="1"/>
          </p:cNvSpPr>
          <p:nvPr>
            <p:ph type="sldNum" sz="quarter" idx="11"/>
          </p:nvPr>
        </p:nvSpPr>
        <p:spPr/>
        <p:txBody>
          <a:bodyPr/>
          <a:lstStyle/>
          <a:p>
            <a:fld id="{DA2C159E-F13C-4A85-9A41-E7669D3E0D70}" type="slidenum">
              <a:rPr lang="en-GB" smtClean="0"/>
              <a:pPr/>
              <a:t>10</a:t>
            </a:fld>
            <a:endParaRPr lang="en-GB"/>
          </a:p>
        </p:txBody>
      </p:sp>
    </p:spTree>
    <p:extLst>
      <p:ext uri="{BB962C8B-B14F-4D97-AF65-F5344CB8AC3E}">
        <p14:creationId xmlns:p14="http://schemas.microsoft.com/office/powerpoint/2010/main" val="1678915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C9D3-D6FA-6C42-B18D-B4375D961051}"/>
              </a:ext>
            </a:extLst>
          </p:cNvPr>
          <p:cNvSpPr>
            <a:spLocks noGrp="1"/>
          </p:cNvSpPr>
          <p:nvPr>
            <p:ph type="ctrTitle"/>
          </p:nvPr>
        </p:nvSpPr>
        <p:spPr>
          <a:xfrm>
            <a:off x="3888720" y="2242709"/>
            <a:ext cx="4967280" cy="1242000"/>
          </a:xfrm>
        </p:spPr>
        <p:txBody>
          <a:bodyPr/>
          <a:lstStyle/>
          <a:p>
            <a:r>
              <a:rPr lang="en-US" sz="4000"/>
              <a:t>Task idea 2</a:t>
            </a:r>
          </a:p>
        </p:txBody>
      </p:sp>
      <p:sp>
        <p:nvSpPr>
          <p:cNvPr id="3" name="Subtitle 2">
            <a:extLst>
              <a:ext uri="{FF2B5EF4-FFF2-40B4-BE49-F238E27FC236}">
                <a16:creationId xmlns:a16="http://schemas.microsoft.com/office/drawing/2014/main" id="{4262F235-0368-E17B-1122-D7F54A5719D9}"/>
              </a:ext>
            </a:extLst>
          </p:cNvPr>
          <p:cNvSpPr>
            <a:spLocks noGrp="1"/>
          </p:cNvSpPr>
          <p:nvPr>
            <p:ph type="subTitle" idx="1"/>
          </p:nvPr>
        </p:nvSpPr>
        <p:spPr/>
        <p:txBody>
          <a:bodyPr/>
          <a:lstStyle/>
          <a:p>
            <a:r>
              <a:rPr lang="en-US"/>
              <a:t>Buzz groups – same and different</a:t>
            </a:r>
          </a:p>
        </p:txBody>
      </p:sp>
    </p:spTree>
    <p:extLst>
      <p:ext uri="{BB962C8B-B14F-4D97-AF65-F5344CB8AC3E}">
        <p14:creationId xmlns:p14="http://schemas.microsoft.com/office/powerpoint/2010/main" val="3221315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C85A23-30F0-5E0B-3935-C7C46B6DA97E}"/>
              </a:ext>
            </a:extLst>
          </p:cNvPr>
          <p:cNvSpPr>
            <a:spLocks noGrp="1"/>
          </p:cNvSpPr>
          <p:nvPr>
            <p:ph type="title"/>
          </p:nvPr>
        </p:nvSpPr>
        <p:spPr/>
        <p:txBody>
          <a:bodyPr/>
          <a:lstStyle/>
          <a:p>
            <a:r>
              <a:rPr lang="en-GB" dirty="0"/>
              <a:t>Buzz groups – same and different rationale</a:t>
            </a:r>
          </a:p>
        </p:txBody>
      </p:sp>
      <p:pic>
        <p:nvPicPr>
          <p:cNvPr id="12" name="Picture 11">
            <a:extLst>
              <a:ext uri="{FF2B5EF4-FFF2-40B4-BE49-F238E27FC236}">
                <a16:creationId xmlns:a16="http://schemas.microsoft.com/office/drawing/2014/main" id="{4D4961FA-2B57-2A6D-11EC-BFC7BE0311D5}"/>
              </a:ext>
              <a:ext uri="{C183D7F6-B498-43B3-948B-1728B52AA6E4}">
                <adec:decorative xmlns:adec="http://schemas.microsoft.com/office/drawing/2017/decorative" val="1"/>
              </a:ext>
            </a:extLst>
          </p:cNvPr>
          <p:cNvPicPr>
            <a:picLocks noChangeAspect="1"/>
          </p:cNvPicPr>
          <p:nvPr/>
        </p:nvPicPr>
        <p:blipFill>
          <a:blip r:embed="rId3" cstate="print">
            <a:biLevel thresh="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259" b="9507"/>
          <a:stretch/>
        </p:blipFill>
        <p:spPr>
          <a:xfrm>
            <a:off x="7920375" y="0"/>
            <a:ext cx="1083967" cy="1214667"/>
          </a:xfrm>
          <a:prstGeom prst="rect">
            <a:avLst/>
          </a:prstGeom>
        </p:spPr>
      </p:pic>
      <p:sp>
        <p:nvSpPr>
          <p:cNvPr id="4" name="Text Placeholder 3">
            <a:extLst>
              <a:ext uri="{FF2B5EF4-FFF2-40B4-BE49-F238E27FC236}">
                <a16:creationId xmlns:a16="http://schemas.microsoft.com/office/drawing/2014/main" id="{F2148678-5AA8-F877-B79D-C141272D1C45}"/>
              </a:ext>
            </a:extLst>
          </p:cNvPr>
          <p:cNvSpPr>
            <a:spLocks noGrp="1"/>
          </p:cNvSpPr>
          <p:nvPr>
            <p:ph type="body" sz="quarter" idx="12"/>
          </p:nvPr>
        </p:nvSpPr>
        <p:spPr>
          <a:xfrm>
            <a:off x="392063" y="946172"/>
            <a:ext cx="8021391" cy="3728267"/>
          </a:xfrm>
        </p:spPr>
        <p:txBody>
          <a:bodyPr vert="horz" lIns="0" tIns="0" rIns="0" bIns="0" rtlCol="0" anchor="t">
            <a:noAutofit/>
          </a:bodyPr>
          <a:lstStyle/>
          <a:p>
            <a:pPr>
              <a:lnSpc>
                <a:spcPct val="100000"/>
              </a:lnSpc>
              <a:spcBef>
                <a:spcPts val="800"/>
              </a:spcBef>
              <a:spcAft>
                <a:spcPts val="800"/>
              </a:spcAft>
            </a:pPr>
            <a:r>
              <a:rPr lang="en-GB" sz="1800" b="0" i="1">
                <a:effectLst/>
              </a:rPr>
              <a:t>Buzz groups are </a:t>
            </a:r>
            <a:r>
              <a:rPr lang="en-GB" sz="1800" b="0" i="1">
                <a:effectLst/>
                <a:highlight>
                  <a:srgbClr val="FFFFFF"/>
                </a:highlight>
              </a:rPr>
              <a:t>short discussions</a:t>
            </a:r>
            <a:r>
              <a:rPr lang="en-GB" sz="1800" i="1">
                <a:highlight>
                  <a:srgbClr val="FFFFFF"/>
                </a:highlight>
              </a:rPr>
              <a:t>, completed</a:t>
            </a:r>
            <a:r>
              <a:rPr lang="en-GB" sz="1800" b="0" i="1">
                <a:effectLst/>
                <a:highlight>
                  <a:srgbClr val="FFFFFF"/>
                </a:highlight>
              </a:rPr>
              <a:t> in pairs or groups of three people at the most. </a:t>
            </a:r>
            <a:endParaRPr lang="en-US"/>
          </a:p>
          <a:p>
            <a:pPr>
              <a:lnSpc>
                <a:spcPct val="100000"/>
              </a:lnSpc>
              <a:spcBef>
                <a:spcPts val="800"/>
              </a:spcBef>
              <a:spcAft>
                <a:spcPts val="800"/>
              </a:spcAft>
            </a:pPr>
            <a:r>
              <a:rPr lang="en-GB" sz="1800" i="1">
                <a:highlight>
                  <a:srgbClr val="FFFFFF"/>
                </a:highlight>
              </a:rPr>
              <a:t>As</a:t>
            </a:r>
            <a:r>
              <a:rPr lang="en-GB" sz="1800" b="0" i="1">
                <a:effectLst/>
                <a:highlight>
                  <a:srgbClr val="FFFFFF"/>
                </a:highlight>
              </a:rPr>
              <a:t> participants start talking, they will generate a </a:t>
            </a:r>
            <a:r>
              <a:rPr lang="en-GB" sz="1800" i="1">
                <a:highlight>
                  <a:srgbClr val="FFFFFF"/>
                </a:highlight>
              </a:rPr>
              <a:t>'buzzing</a:t>
            </a:r>
            <a:r>
              <a:rPr lang="en-GB" sz="1800" b="0" i="1">
                <a:effectLst/>
                <a:highlight>
                  <a:srgbClr val="FFFFFF"/>
                </a:highlight>
              </a:rPr>
              <a:t> noise</a:t>
            </a:r>
            <a:r>
              <a:rPr lang="en-GB" sz="1800" i="1">
                <a:highlight>
                  <a:srgbClr val="FFFFFF"/>
                </a:highlight>
              </a:rPr>
              <a:t>'</a:t>
            </a:r>
            <a:r>
              <a:rPr lang="en-GB" sz="1800" b="0" i="1">
                <a:effectLst/>
                <a:highlight>
                  <a:srgbClr val="FFFFFF"/>
                </a:highlight>
              </a:rPr>
              <a:t> in the class with their chat.</a:t>
            </a:r>
            <a:endParaRPr lang="en-GB" sz="1800" b="0" i="1">
              <a:effectLst/>
              <a:highlight>
                <a:srgbClr val="FFFFFF"/>
              </a:highlight>
              <a:cs typeface="Arial"/>
            </a:endParaRPr>
          </a:p>
          <a:p>
            <a:pPr marL="457200">
              <a:lnSpc>
                <a:spcPct val="100000"/>
              </a:lnSpc>
              <a:spcBef>
                <a:spcPts val="800"/>
              </a:spcBef>
              <a:spcAft>
                <a:spcPts val="800"/>
              </a:spcAft>
              <a:buFont typeface="Arial" panose="020B0604020202020204" pitchFamily="34" charset="0"/>
              <a:buChar char="•"/>
            </a:pPr>
            <a:r>
              <a:rPr lang="en-GB" sz="1800">
                <a:highlight>
                  <a:srgbClr val="FFFFFF"/>
                </a:highlight>
              </a:rPr>
              <a:t>Same and different tasks are flexible and facilitate differentiation</a:t>
            </a:r>
            <a:endParaRPr lang="en-GB" sz="1800">
              <a:highlight>
                <a:srgbClr val="FFFFFF"/>
              </a:highlight>
              <a:cs typeface="Arial"/>
            </a:endParaRPr>
          </a:p>
          <a:p>
            <a:pPr marL="457200">
              <a:lnSpc>
                <a:spcPct val="100000"/>
              </a:lnSpc>
              <a:spcBef>
                <a:spcPts val="800"/>
              </a:spcBef>
              <a:spcAft>
                <a:spcPts val="800"/>
              </a:spcAft>
              <a:buFont typeface="Arial" panose="020B0604020202020204" pitchFamily="34" charset="0"/>
              <a:buChar char="•"/>
            </a:pPr>
            <a:r>
              <a:rPr lang="en-GB" sz="1800">
                <a:highlight>
                  <a:srgbClr val="FFFFFF"/>
                </a:highlight>
              </a:rPr>
              <a:t>Minimal preparation is required</a:t>
            </a:r>
            <a:endParaRPr lang="en-GB" sz="1800">
              <a:highlight>
                <a:srgbClr val="FFFFFF"/>
              </a:highlight>
              <a:cs typeface="Arial"/>
            </a:endParaRPr>
          </a:p>
          <a:p>
            <a:pPr marL="457200">
              <a:lnSpc>
                <a:spcPct val="100000"/>
              </a:lnSpc>
              <a:spcBef>
                <a:spcPts val="800"/>
              </a:spcBef>
              <a:spcAft>
                <a:spcPts val="800"/>
              </a:spcAft>
              <a:buFont typeface="Arial" panose="020B0604020202020204" pitchFamily="34" charset="0"/>
              <a:buChar char="•"/>
            </a:pPr>
            <a:r>
              <a:rPr lang="en-GB" sz="1800">
                <a:highlight>
                  <a:srgbClr val="FFFFFF"/>
                </a:highlight>
              </a:rPr>
              <a:t>They can be used to compare and evaluate in vocational contexts</a:t>
            </a:r>
            <a:endParaRPr lang="en-GB" sz="1800">
              <a:highlight>
                <a:srgbClr val="FFFFFF"/>
              </a:highlight>
              <a:cs typeface="Arial"/>
            </a:endParaRPr>
          </a:p>
          <a:p>
            <a:pPr marL="457200">
              <a:lnSpc>
                <a:spcPct val="100000"/>
              </a:lnSpc>
              <a:spcBef>
                <a:spcPts val="800"/>
              </a:spcBef>
              <a:spcAft>
                <a:spcPts val="800"/>
              </a:spcAft>
              <a:buFont typeface="Arial" panose="020B0604020202020204" pitchFamily="34" charset="0"/>
              <a:buChar char="•"/>
            </a:pPr>
            <a:r>
              <a:rPr lang="en-GB" sz="1800">
                <a:highlight>
                  <a:srgbClr val="FFFFFF"/>
                </a:highlight>
              </a:rPr>
              <a:t>These are also useful recap/consolidation activities</a:t>
            </a:r>
            <a:endParaRPr lang="en-GB" sz="1800" b="0">
              <a:effectLst/>
              <a:highlight>
                <a:srgbClr val="FFFFFF"/>
              </a:highlight>
              <a:cs typeface="Arial"/>
            </a:endParaRPr>
          </a:p>
          <a:p>
            <a:pPr marL="457200">
              <a:lnSpc>
                <a:spcPct val="100000"/>
              </a:lnSpc>
              <a:spcBef>
                <a:spcPts val="800"/>
              </a:spcBef>
              <a:spcAft>
                <a:spcPts val="800"/>
              </a:spcAft>
              <a:buFont typeface="Arial" panose="020B0604020202020204" pitchFamily="34" charset="0"/>
              <a:buChar char="•"/>
            </a:pPr>
            <a:endParaRPr lang="en-GB" sz="2400">
              <a:cs typeface="Arial"/>
            </a:endParaRPr>
          </a:p>
        </p:txBody>
      </p:sp>
      <p:sp>
        <p:nvSpPr>
          <p:cNvPr id="6" name="Footer Placeholder 4">
            <a:extLst>
              <a:ext uri="{FF2B5EF4-FFF2-40B4-BE49-F238E27FC236}">
                <a16:creationId xmlns:a16="http://schemas.microsoft.com/office/drawing/2014/main" id="{E9D96BFC-0984-1755-28D4-D3D4FF8C883F}"/>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2" name="Slide Number Placeholder 1">
            <a:extLst>
              <a:ext uri="{FF2B5EF4-FFF2-40B4-BE49-F238E27FC236}">
                <a16:creationId xmlns:a16="http://schemas.microsoft.com/office/drawing/2014/main" id="{EB34D9C8-21AB-3237-C35E-1A4D9094F9B1}"/>
              </a:ext>
            </a:extLst>
          </p:cNvPr>
          <p:cNvSpPr>
            <a:spLocks noGrp="1"/>
          </p:cNvSpPr>
          <p:nvPr>
            <p:ph type="sldNum" sz="quarter" idx="11"/>
          </p:nvPr>
        </p:nvSpPr>
        <p:spPr/>
        <p:txBody>
          <a:bodyPr/>
          <a:lstStyle/>
          <a:p>
            <a:fld id="{DA2C159E-F13C-4A85-9A41-E7669D3E0D70}" type="slidenum">
              <a:rPr lang="en-GB" smtClean="0"/>
              <a:pPr/>
              <a:t>12</a:t>
            </a:fld>
            <a:endParaRPr lang="en-GB"/>
          </a:p>
        </p:txBody>
      </p:sp>
    </p:spTree>
    <p:extLst>
      <p:ext uri="{BB962C8B-B14F-4D97-AF65-F5344CB8AC3E}">
        <p14:creationId xmlns:p14="http://schemas.microsoft.com/office/powerpoint/2010/main" val="1935287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B2D52-F03C-F86D-F741-2E1B3046ECA4}"/>
              </a:ext>
            </a:extLst>
          </p:cNvPr>
          <p:cNvSpPr>
            <a:spLocks noGrp="1"/>
          </p:cNvSpPr>
          <p:nvPr>
            <p:ph type="title"/>
          </p:nvPr>
        </p:nvSpPr>
        <p:spPr>
          <a:xfrm>
            <a:off x="232950" y="249900"/>
            <a:ext cx="7157553" cy="699425"/>
          </a:xfrm>
        </p:spPr>
        <p:txBody>
          <a:bodyPr>
            <a:normAutofit/>
          </a:bodyPr>
          <a:lstStyle/>
          <a:p>
            <a:r>
              <a:rPr lang="en-GB" dirty="0"/>
              <a:t>Same and different (buzz groups)</a:t>
            </a:r>
            <a:br>
              <a:rPr lang="en-GB" sz="2000" kern="100" dirty="0">
                <a:solidFill>
                  <a:srgbClr val="0071F8"/>
                </a:solidFill>
                <a:effectLst/>
                <a:latin typeface="Aptos" panose="020B0004020202020204" pitchFamily="34" charset="0"/>
                <a:ea typeface="Aptos" panose="020B0004020202020204" pitchFamily="34" charset="0"/>
                <a:cs typeface="Times New Roman" panose="02020603050405020304" pitchFamily="18" charset="0"/>
              </a:rPr>
            </a:br>
            <a:endParaRPr lang="en-GB" dirty="0"/>
          </a:p>
        </p:txBody>
      </p:sp>
      <p:sp>
        <p:nvSpPr>
          <p:cNvPr id="10" name="Rectangle: Rounded Corners 9">
            <a:extLst>
              <a:ext uri="{FF2B5EF4-FFF2-40B4-BE49-F238E27FC236}">
                <a16:creationId xmlns:a16="http://schemas.microsoft.com/office/drawing/2014/main" id="{5C74E557-49CA-B220-CFBE-09DC45F14B51}"/>
              </a:ext>
            </a:extLst>
          </p:cNvPr>
          <p:cNvSpPr/>
          <p:nvPr/>
        </p:nvSpPr>
        <p:spPr>
          <a:xfrm>
            <a:off x="166446" y="1044868"/>
            <a:ext cx="5267153" cy="935745"/>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a:solidFill>
                  <a:srgbClr val="0071F8"/>
                </a:solidFill>
              </a:rPr>
              <a:t>The following slides contain a buzz group activity that can be used for F2F or remote delivery. </a:t>
            </a:r>
          </a:p>
        </p:txBody>
      </p:sp>
      <p:pic>
        <p:nvPicPr>
          <p:cNvPr id="11" name="Picture 10">
            <a:extLst>
              <a:ext uri="{FF2B5EF4-FFF2-40B4-BE49-F238E27FC236}">
                <a16:creationId xmlns:a16="http://schemas.microsoft.com/office/drawing/2014/main" id="{38FC1AEF-3F5C-D144-13CC-610DA16C2F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15012" y="122168"/>
            <a:ext cx="3046759" cy="1851164"/>
          </a:xfrm>
          <a:prstGeom prst="rect">
            <a:avLst/>
          </a:prstGeom>
        </p:spPr>
      </p:pic>
      <p:sp>
        <p:nvSpPr>
          <p:cNvPr id="3" name="Content Placeholder 2">
            <a:extLst>
              <a:ext uri="{FF2B5EF4-FFF2-40B4-BE49-F238E27FC236}">
                <a16:creationId xmlns:a16="http://schemas.microsoft.com/office/drawing/2014/main" id="{61ABF1FD-BFA0-E6A2-C3E3-EDD434799AE6}"/>
              </a:ext>
            </a:extLst>
          </p:cNvPr>
          <p:cNvSpPr>
            <a:spLocks noGrp="1"/>
          </p:cNvSpPr>
          <p:nvPr>
            <p:ph sz="quarter" idx="14"/>
          </p:nvPr>
        </p:nvSpPr>
        <p:spPr>
          <a:xfrm>
            <a:off x="209250" y="2349525"/>
            <a:ext cx="3050480" cy="1761875"/>
          </a:xfrm>
        </p:spPr>
        <p:txBody>
          <a:bodyPr vert="horz" lIns="0" tIns="0" rIns="0" bIns="0" rtlCol="0" anchor="t">
            <a:noAutofit/>
          </a:bodyPr>
          <a:lstStyle/>
          <a:p>
            <a:r>
              <a:rPr lang="en-GB">
                <a:solidFill>
                  <a:srgbClr val="0071F8"/>
                </a:solidFill>
              </a:rPr>
              <a:t>Educational theory</a:t>
            </a:r>
          </a:p>
          <a:p>
            <a:endParaRPr lang="en-GB">
              <a:solidFill>
                <a:srgbClr val="0071F8"/>
              </a:solidFill>
            </a:endParaRPr>
          </a:p>
          <a:p>
            <a:r>
              <a:rPr lang="en-GB" b="0" i="1" kern="100">
                <a:effectLst/>
                <a:latin typeface="Arial"/>
                <a:ea typeface="Aptos" panose="020B0004020202020204" pitchFamily="34" charset="0"/>
                <a:cs typeface="Times New Roman"/>
              </a:rPr>
              <a:t>‘Comparisons are ubiquitous – whenever we take in information, we make sense of it by comparing that information to what we already know. Such comparison processes are central to all learning processes, especially where learners self-regulate their progress’.</a:t>
            </a:r>
            <a:r>
              <a:rPr lang="en-GB" b="0" i="1" kern="100">
                <a:latin typeface="Arial"/>
                <a:ea typeface="Aptos" panose="020B0004020202020204" pitchFamily="34" charset="0"/>
                <a:cs typeface="Times New Roman"/>
              </a:rPr>
              <a:t> Butler &amp; Winne, 1995; Hattie &amp; Timperley, 2007</a:t>
            </a:r>
            <a:endParaRPr lang="en-GB" b="0" i="1" kern="100">
              <a:effectLst/>
              <a:latin typeface="Arial"/>
              <a:ea typeface="Aptos" panose="020B0004020202020204" pitchFamily="34" charset="0"/>
              <a:cs typeface="Times New Roman"/>
            </a:endParaRPr>
          </a:p>
        </p:txBody>
      </p:sp>
      <p:sp>
        <p:nvSpPr>
          <p:cNvPr id="4" name="Content Placeholder 3">
            <a:extLst>
              <a:ext uri="{FF2B5EF4-FFF2-40B4-BE49-F238E27FC236}">
                <a16:creationId xmlns:a16="http://schemas.microsoft.com/office/drawing/2014/main" id="{03A9143E-02F6-2FF5-97ED-886D9361DD68}"/>
              </a:ext>
            </a:extLst>
          </p:cNvPr>
          <p:cNvSpPr>
            <a:spLocks noGrp="1"/>
          </p:cNvSpPr>
          <p:nvPr>
            <p:ph sz="quarter" idx="15"/>
          </p:nvPr>
        </p:nvSpPr>
        <p:spPr>
          <a:xfrm>
            <a:off x="3413188" y="2349525"/>
            <a:ext cx="2854698" cy="1761875"/>
          </a:xfrm>
        </p:spPr>
        <p:txBody>
          <a:bodyPr/>
          <a:lstStyle/>
          <a:p>
            <a:r>
              <a:rPr lang="en-GB">
                <a:solidFill>
                  <a:srgbClr val="0071F8"/>
                </a:solidFill>
              </a:rPr>
              <a:t>Application in a Vocational context</a:t>
            </a:r>
          </a:p>
          <a:p>
            <a:endParaRPr lang="en-GB">
              <a:solidFill>
                <a:srgbClr val="0071F8"/>
              </a:solidFill>
            </a:endParaRPr>
          </a:p>
          <a:p>
            <a:r>
              <a:rPr lang="en-GB" b="0"/>
              <a:t>Compare qualities/features of different products or processes. Students to research initially using simple grid to facilitate comparison  </a:t>
            </a:r>
          </a:p>
        </p:txBody>
      </p:sp>
      <p:sp>
        <p:nvSpPr>
          <p:cNvPr id="5" name="Content Placeholder 4">
            <a:extLst>
              <a:ext uri="{FF2B5EF4-FFF2-40B4-BE49-F238E27FC236}">
                <a16:creationId xmlns:a16="http://schemas.microsoft.com/office/drawing/2014/main" id="{2AB72DE8-E040-3912-E62B-413ED1268FE1}"/>
              </a:ext>
            </a:extLst>
          </p:cNvPr>
          <p:cNvSpPr>
            <a:spLocks noGrp="1"/>
          </p:cNvSpPr>
          <p:nvPr>
            <p:ph sz="quarter" idx="16"/>
          </p:nvPr>
        </p:nvSpPr>
        <p:spPr>
          <a:xfrm>
            <a:off x="6527491" y="2349525"/>
            <a:ext cx="2513406" cy="2493324"/>
          </a:xfrm>
        </p:spPr>
        <p:txBody>
          <a:bodyPr vert="horz" lIns="0" tIns="0" rIns="0" bIns="0" rtlCol="0" anchor="t">
            <a:noAutofit/>
          </a:bodyPr>
          <a:lstStyle/>
          <a:p>
            <a:r>
              <a:rPr lang="en-GB">
                <a:solidFill>
                  <a:srgbClr val="0071F8"/>
                </a:solidFill>
              </a:rPr>
              <a:t>Wider application/skills</a:t>
            </a:r>
          </a:p>
          <a:p>
            <a:endParaRPr lang="en-GB">
              <a:solidFill>
                <a:srgbClr val="0071F8"/>
              </a:solidFill>
            </a:endParaRPr>
          </a:p>
          <a:p>
            <a:pPr marL="285750" indent="-285750">
              <a:lnSpc>
                <a:spcPct val="100000"/>
              </a:lnSpc>
              <a:spcBef>
                <a:spcPts val="0"/>
              </a:spcBef>
              <a:buChar char="•"/>
            </a:pPr>
            <a:r>
              <a:rPr lang="en-GB" sz="1200" b="0">
                <a:effectLst/>
                <a:ea typeface="Aptos" panose="020B0004020202020204" pitchFamily="34" charset="0"/>
                <a:cs typeface="Times New Roman"/>
              </a:rPr>
              <a:t>Following instructions</a:t>
            </a:r>
          </a:p>
          <a:p>
            <a:pPr marL="285750" indent="-285750">
              <a:lnSpc>
                <a:spcPct val="100000"/>
              </a:lnSpc>
              <a:spcBef>
                <a:spcPts val="0"/>
              </a:spcBef>
              <a:buChar char="•"/>
            </a:pPr>
            <a:r>
              <a:rPr lang="en-GB" sz="1200" b="0"/>
              <a:t>Obtaining information from texts</a:t>
            </a:r>
            <a:endParaRPr lang="en-GB" sz="1200" b="0">
              <a:cs typeface="Arial"/>
            </a:endParaRPr>
          </a:p>
          <a:p>
            <a:pPr marL="285750" indent="-285750">
              <a:lnSpc>
                <a:spcPct val="100000"/>
              </a:lnSpc>
              <a:spcBef>
                <a:spcPts val="0"/>
              </a:spcBef>
              <a:buChar char="•"/>
            </a:pPr>
            <a:r>
              <a:rPr lang="en-GB" sz="1200" b="0"/>
              <a:t>British Values via consideration of voting models</a:t>
            </a:r>
            <a:endParaRPr lang="en-GB" sz="1200" b="0">
              <a:cs typeface="Arial"/>
            </a:endParaRPr>
          </a:p>
          <a:p>
            <a:pPr marL="285750" indent="-285750">
              <a:lnSpc>
                <a:spcPct val="100000"/>
              </a:lnSpc>
              <a:spcBef>
                <a:spcPts val="0"/>
              </a:spcBef>
              <a:buChar char="•"/>
            </a:pPr>
            <a:r>
              <a:rPr lang="en-GB" sz="1200" b="0"/>
              <a:t>Useful to compare and distinguish texts written for different purposes</a:t>
            </a:r>
            <a:endParaRPr lang="en-GB" sz="1200" b="0">
              <a:cs typeface="Arial"/>
            </a:endParaRPr>
          </a:p>
          <a:p>
            <a:pPr marL="285750" indent="-285750">
              <a:lnSpc>
                <a:spcPct val="100000"/>
              </a:lnSpc>
              <a:spcBef>
                <a:spcPts val="0"/>
              </a:spcBef>
              <a:buChar char="•"/>
            </a:pPr>
            <a:r>
              <a:rPr lang="en-GB" sz="1200" b="0"/>
              <a:t>Facilitates higher-order cognitive skills as seen via Bloom’s taxonomy</a:t>
            </a:r>
            <a:endParaRPr lang="en-GB" sz="1200" b="0">
              <a:cs typeface="Arial"/>
            </a:endParaRPr>
          </a:p>
        </p:txBody>
      </p:sp>
      <p:sp>
        <p:nvSpPr>
          <p:cNvPr id="8" name="Footer Placeholder 4">
            <a:extLst>
              <a:ext uri="{FF2B5EF4-FFF2-40B4-BE49-F238E27FC236}">
                <a16:creationId xmlns:a16="http://schemas.microsoft.com/office/drawing/2014/main" id="{D28BDD1E-1DFD-CE3A-3A00-E32F5F062103}"/>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7" name="Slide Number Placeholder 6">
            <a:extLst>
              <a:ext uri="{FF2B5EF4-FFF2-40B4-BE49-F238E27FC236}">
                <a16:creationId xmlns:a16="http://schemas.microsoft.com/office/drawing/2014/main" id="{D27A7604-6AC1-326F-4D7D-372AF534D345}"/>
              </a:ext>
            </a:extLst>
          </p:cNvPr>
          <p:cNvSpPr>
            <a:spLocks noGrp="1"/>
          </p:cNvSpPr>
          <p:nvPr>
            <p:ph type="sldNum" sz="quarter" idx="11"/>
          </p:nvPr>
        </p:nvSpPr>
        <p:spPr/>
        <p:txBody>
          <a:bodyPr/>
          <a:lstStyle/>
          <a:p>
            <a:fld id="{DA2C159E-F13C-4A85-9A41-E7669D3E0D70}" type="slidenum">
              <a:rPr lang="en-GB" smtClean="0"/>
              <a:pPr/>
              <a:t>13</a:t>
            </a:fld>
            <a:endParaRPr lang="en-GB"/>
          </a:p>
        </p:txBody>
      </p:sp>
    </p:spTree>
    <p:extLst>
      <p:ext uri="{BB962C8B-B14F-4D97-AF65-F5344CB8AC3E}">
        <p14:creationId xmlns:p14="http://schemas.microsoft.com/office/powerpoint/2010/main" val="2568723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5EA55F7-69B7-EC7F-0364-6267308F3B8A}"/>
              </a:ext>
            </a:extLst>
          </p:cNvPr>
          <p:cNvSpPr>
            <a:spLocks noGrp="1"/>
          </p:cNvSpPr>
          <p:nvPr>
            <p:ph type="title"/>
          </p:nvPr>
        </p:nvSpPr>
        <p:spPr>
          <a:xfrm>
            <a:off x="234000" y="287252"/>
            <a:ext cx="4339050" cy="699425"/>
          </a:xfrm>
        </p:spPr>
        <p:txBody>
          <a:bodyPr/>
          <a:lstStyle/>
          <a:p>
            <a:r>
              <a:rPr lang="en-GB" dirty="0"/>
              <a:t>What is your vote worth?</a:t>
            </a:r>
          </a:p>
        </p:txBody>
      </p:sp>
      <p:sp>
        <p:nvSpPr>
          <p:cNvPr id="9" name="Text Placeholder 8">
            <a:extLst>
              <a:ext uri="{FF2B5EF4-FFF2-40B4-BE49-F238E27FC236}">
                <a16:creationId xmlns:a16="http://schemas.microsoft.com/office/drawing/2014/main" id="{BD32597A-ABAA-5F0A-9D6C-451A4D8E39D4}"/>
              </a:ext>
            </a:extLst>
          </p:cNvPr>
          <p:cNvSpPr>
            <a:spLocks noGrp="1"/>
          </p:cNvSpPr>
          <p:nvPr>
            <p:ph type="body" sz="quarter" idx="12"/>
          </p:nvPr>
        </p:nvSpPr>
        <p:spPr>
          <a:xfrm>
            <a:off x="234000" y="822760"/>
            <a:ext cx="4777568" cy="1912748"/>
          </a:xfrm>
        </p:spPr>
        <p:txBody>
          <a:bodyPr/>
          <a:lstStyle/>
          <a:p>
            <a:r>
              <a:rPr lang="en-GB" sz="1600"/>
              <a:t>Who are we voting for when we vote in an election? How can a party win without having a majority of seats? What do you think are the most important characteristics of a fair and effective electoral system?</a:t>
            </a:r>
          </a:p>
        </p:txBody>
      </p:sp>
      <p:pic>
        <p:nvPicPr>
          <p:cNvPr id="2050" name="Picture 2" descr="Maps of constituency winners. See spreadsheet for full data.">
            <a:extLst>
              <a:ext uri="{FF2B5EF4-FFF2-40B4-BE49-F238E27FC236}">
                <a16:creationId xmlns:a16="http://schemas.microsoft.com/office/drawing/2014/main" id="{27E2ED7F-0E15-BC9B-78F0-35198A55DE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1" y="157706"/>
            <a:ext cx="3884938" cy="274709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CBA5DB49-F6BD-5A6C-28EF-5AD1179348B4}"/>
              </a:ext>
            </a:extLst>
          </p:cNvPr>
          <p:cNvSpPr/>
          <p:nvPr/>
        </p:nvSpPr>
        <p:spPr>
          <a:xfrm>
            <a:off x="772314" y="3107100"/>
            <a:ext cx="7599371" cy="1288571"/>
          </a:xfrm>
          <a:prstGeom prst="roundRect">
            <a:avLst/>
          </a:prstGeom>
          <a:noFill/>
          <a:ln w="76200">
            <a:solidFill>
              <a:srgbClr val="0071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a:solidFill>
                  <a:srgbClr val="303A52"/>
                </a:solidFill>
                <a:effectLst/>
                <a:highlight>
                  <a:srgbClr val="FFFFFF"/>
                </a:highlight>
                <a:latin typeface="Arial" panose="020B0604020202020204" pitchFamily="34" charset="0"/>
                <a:cs typeface="Arial" panose="020B0604020202020204" pitchFamily="34" charset="0"/>
              </a:rPr>
              <a:t>Different voting systems have a variety of different features, ranging from how proportional they are (whether seats in parliament reflect votes cast), the connection between MPs and their communities and the extent to which voters can choose between different candidates.</a:t>
            </a:r>
            <a:endParaRPr lang="en-GB" sz="1600">
              <a:latin typeface="Arial" panose="020B0604020202020204" pitchFamily="34" charset="0"/>
              <a:cs typeface="Arial" panose="020B0604020202020204" pitchFamily="34" charset="0"/>
            </a:endParaRPr>
          </a:p>
        </p:txBody>
      </p:sp>
      <p:sp>
        <p:nvSpPr>
          <p:cNvPr id="2" name="Footer Placeholder 4">
            <a:extLst>
              <a:ext uri="{FF2B5EF4-FFF2-40B4-BE49-F238E27FC236}">
                <a16:creationId xmlns:a16="http://schemas.microsoft.com/office/drawing/2014/main" id="{F5BE4076-7575-60EC-7392-0FBECD2918AE}"/>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7" name="Slide Number Placeholder 6">
            <a:extLst>
              <a:ext uri="{FF2B5EF4-FFF2-40B4-BE49-F238E27FC236}">
                <a16:creationId xmlns:a16="http://schemas.microsoft.com/office/drawing/2014/main" id="{EE047BC9-711A-3941-ADC1-69FA06B0856B}"/>
              </a:ext>
            </a:extLst>
          </p:cNvPr>
          <p:cNvSpPr>
            <a:spLocks noGrp="1"/>
          </p:cNvSpPr>
          <p:nvPr>
            <p:ph type="sldNum" sz="quarter" idx="11"/>
          </p:nvPr>
        </p:nvSpPr>
        <p:spPr/>
        <p:txBody>
          <a:bodyPr/>
          <a:lstStyle/>
          <a:p>
            <a:fld id="{DA2C159E-F13C-4A85-9A41-E7669D3E0D70}" type="slidenum">
              <a:rPr lang="en-GB" smtClean="0"/>
              <a:pPr/>
              <a:t>14</a:t>
            </a:fld>
            <a:endParaRPr lang="en-GB"/>
          </a:p>
        </p:txBody>
      </p:sp>
    </p:spTree>
    <p:extLst>
      <p:ext uri="{BB962C8B-B14F-4D97-AF65-F5344CB8AC3E}">
        <p14:creationId xmlns:p14="http://schemas.microsoft.com/office/powerpoint/2010/main" val="3769971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ECC3E-4FB5-E7A4-AEA8-619E0E5AC37E}"/>
              </a:ext>
            </a:extLst>
          </p:cNvPr>
          <p:cNvSpPr>
            <a:spLocks noGrp="1"/>
          </p:cNvSpPr>
          <p:nvPr>
            <p:ph type="title"/>
          </p:nvPr>
        </p:nvSpPr>
        <p:spPr>
          <a:xfrm>
            <a:off x="215661" y="107686"/>
            <a:ext cx="8585479" cy="699425"/>
          </a:xfrm>
        </p:spPr>
        <p:txBody>
          <a:bodyPr>
            <a:normAutofit/>
          </a:bodyPr>
          <a:lstStyle/>
          <a:p>
            <a:r>
              <a:rPr lang="en-GB" dirty="0"/>
              <a:t>What is your vote worth? </a:t>
            </a:r>
            <a:br>
              <a:rPr lang="en-GB" dirty="0"/>
            </a:br>
            <a:r>
              <a:rPr lang="en-GB" sz="1800" dirty="0"/>
              <a:t>TASK: compare the following voting systems in 10 minutes in small groups</a:t>
            </a:r>
            <a:endParaRPr lang="en-GB" dirty="0"/>
          </a:p>
        </p:txBody>
      </p:sp>
      <p:sp>
        <p:nvSpPr>
          <p:cNvPr id="4" name="Text Placeholder 3">
            <a:extLst>
              <a:ext uri="{FF2B5EF4-FFF2-40B4-BE49-F238E27FC236}">
                <a16:creationId xmlns:a16="http://schemas.microsoft.com/office/drawing/2014/main" id="{CB6AF9A5-0CC0-62F5-F577-33EB9321B1B2}"/>
              </a:ext>
            </a:extLst>
          </p:cNvPr>
          <p:cNvSpPr>
            <a:spLocks noGrp="1"/>
          </p:cNvSpPr>
          <p:nvPr>
            <p:ph type="body" sz="quarter" idx="12"/>
          </p:nvPr>
        </p:nvSpPr>
        <p:spPr>
          <a:xfrm>
            <a:off x="138750" y="671340"/>
            <a:ext cx="6597896" cy="3572267"/>
          </a:xfrm>
        </p:spPr>
        <p:txBody>
          <a:bodyPr vert="horz" lIns="0" tIns="0" rIns="0" bIns="0" rtlCol="0" anchor="t">
            <a:noAutofit/>
          </a:bodyPr>
          <a:lstStyle/>
          <a:p>
            <a:pPr>
              <a:buFont typeface="Arial" panose="020B0604020202020204" pitchFamily="34" charset="0"/>
              <a:buChar char="•"/>
            </a:pPr>
            <a:r>
              <a:rPr lang="en-GB" sz="1200" b="1" dirty="0">
                <a:ea typeface="+mn-lt"/>
                <a:cs typeface="+mn-lt"/>
              </a:rPr>
              <a:t>First Past the Post (FPTP)</a:t>
            </a:r>
            <a:r>
              <a:rPr lang="en-GB" sz="1200" dirty="0">
                <a:ea typeface="+mn-lt"/>
                <a:cs typeface="+mn-lt"/>
              </a:rPr>
              <a:t>: Voters select one candidate, and the candidate with the most votes in a constituency wins. It is a simple majority system, used in the UK for general elections.</a:t>
            </a:r>
            <a:endParaRPr lang="en-GB" sz="1200" dirty="0">
              <a:cs typeface="Arial"/>
            </a:endParaRPr>
          </a:p>
          <a:p>
            <a:pPr>
              <a:buFont typeface="Arial" panose="020B0604020202020204" pitchFamily="34" charset="0"/>
              <a:buChar char="•"/>
            </a:pPr>
            <a:r>
              <a:rPr lang="en-GB" sz="1200" b="1" dirty="0">
                <a:ea typeface="+mn-lt"/>
                <a:cs typeface="+mn-lt"/>
              </a:rPr>
              <a:t>Single Transferable Vote (STV)</a:t>
            </a:r>
            <a:r>
              <a:rPr lang="en-GB" sz="1200" dirty="0">
                <a:ea typeface="+mn-lt"/>
                <a:cs typeface="+mn-lt"/>
              </a:rPr>
              <a:t>: Voters rank candidates in order of preference. To win, a candidate needs to reach a quota of votes. Votes are transferred from eliminated candidates or those with excess votes until all seats are filled. This system is more proportional and used in multi-member constituencies. </a:t>
            </a:r>
            <a:endParaRPr lang="en-GB" sz="1200" dirty="0">
              <a:cs typeface="Arial"/>
            </a:endParaRPr>
          </a:p>
          <a:p>
            <a:pPr>
              <a:buFont typeface="Arial" panose="020B0604020202020204" pitchFamily="34" charset="0"/>
              <a:buChar char="•"/>
            </a:pPr>
            <a:r>
              <a:rPr lang="en-GB" sz="1200" b="1" dirty="0">
                <a:ea typeface="+mn-lt"/>
                <a:cs typeface="+mn-lt"/>
              </a:rPr>
              <a:t>Additional Member System (AMS)</a:t>
            </a:r>
            <a:r>
              <a:rPr lang="en-GB" sz="1200" dirty="0">
                <a:ea typeface="+mn-lt"/>
                <a:cs typeface="+mn-lt"/>
              </a:rPr>
              <a:t>: A hybrid system combining FPTP and proportional representation. Voters cast two votes: one for a constituency representative (FPTP) and another for a party list. This ensures a more proportional overall result by adding members from party lists to balance the distribution of seats.</a:t>
            </a:r>
            <a:endParaRPr lang="en-GB" sz="1200" dirty="0">
              <a:cs typeface="Arial"/>
            </a:endParaRPr>
          </a:p>
          <a:p>
            <a:endParaRPr lang="en-GB" sz="1100">
              <a:cs typeface="Arial"/>
            </a:endParaRPr>
          </a:p>
        </p:txBody>
      </p:sp>
      <p:sp>
        <p:nvSpPr>
          <p:cNvPr id="6" name="Oval 5">
            <a:extLst>
              <a:ext uri="{FF2B5EF4-FFF2-40B4-BE49-F238E27FC236}">
                <a16:creationId xmlns:a16="http://schemas.microsoft.com/office/drawing/2014/main" id="{1EDA8212-C78E-BC0C-01D8-81956CFF20D0}"/>
              </a:ext>
            </a:extLst>
          </p:cNvPr>
          <p:cNvSpPr/>
          <p:nvPr/>
        </p:nvSpPr>
        <p:spPr>
          <a:xfrm>
            <a:off x="6914139" y="2458547"/>
            <a:ext cx="2092154" cy="2217350"/>
          </a:xfrm>
          <a:prstGeom prst="ellipse">
            <a:avLst/>
          </a:prstGeom>
          <a:solidFill>
            <a:schemeClr val="accent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chemeClr val="bg1"/>
                </a:solidFill>
              </a:rPr>
              <a:t>Which system does your group like and why? What was your group rationale?</a:t>
            </a:r>
            <a:endParaRPr lang="en-GB" b="1">
              <a:solidFill>
                <a:schemeClr val="bg1"/>
              </a:solidFill>
              <a:cs typeface="Arial"/>
            </a:endParaRPr>
          </a:p>
        </p:txBody>
      </p:sp>
      <p:sp>
        <p:nvSpPr>
          <p:cNvPr id="8" name="Footer Placeholder 4">
            <a:extLst>
              <a:ext uri="{FF2B5EF4-FFF2-40B4-BE49-F238E27FC236}">
                <a16:creationId xmlns:a16="http://schemas.microsoft.com/office/drawing/2014/main" id="{667A0759-B130-9242-2B55-3CEDF1F67EC4}"/>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2" name="Slide Number Placeholder 1">
            <a:extLst>
              <a:ext uri="{FF2B5EF4-FFF2-40B4-BE49-F238E27FC236}">
                <a16:creationId xmlns:a16="http://schemas.microsoft.com/office/drawing/2014/main" id="{BDAFC3B3-83FF-BB83-9EB8-3B2B36741E6E}"/>
              </a:ext>
            </a:extLst>
          </p:cNvPr>
          <p:cNvSpPr>
            <a:spLocks noGrp="1"/>
          </p:cNvSpPr>
          <p:nvPr>
            <p:ph type="sldNum" sz="quarter" idx="11"/>
          </p:nvPr>
        </p:nvSpPr>
        <p:spPr/>
        <p:txBody>
          <a:bodyPr/>
          <a:lstStyle/>
          <a:p>
            <a:fld id="{DA2C159E-F13C-4A85-9A41-E7669D3E0D70}" type="slidenum">
              <a:rPr lang="en-GB" smtClean="0"/>
              <a:pPr/>
              <a:t>15</a:t>
            </a:fld>
            <a:endParaRPr lang="en-GB"/>
          </a:p>
        </p:txBody>
      </p:sp>
    </p:spTree>
    <p:extLst>
      <p:ext uri="{BB962C8B-B14F-4D97-AF65-F5344CB8AC3E}">
        <p14:creationId xmlns:p14="http://schemas.microsoft.com/office/powerpoint/2010/main" val="114827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C9D3-D6FA-6C42-B18D-B4375D961051}"/>
              </a:ext>
            </a:extLst>
          </p:cNvPr>
          <p:cNvSpPr>
            <a:spLocks noGrp="1"/>
          </p:cNvSpPr>
          <p:nvPr>
            <p:ph type="ctrTitle"/>
          </p:nvPr>
        </p:nvSpPr>
        <p:spPr>
          <a:xfrm>
            <a:off x="3888720" y="2220937"/>
            <a:ext cx="4967280" cy="1242000"/>
          </a:xfrm>
        </p:spPr>
        <p:txBody>
          <a:bodyPr/>
          <a:lstStyle/>
          <a:p>
            <a:r>
              <a:rPr lang="en-US" sz="4000"/>
              <a:t>Task idea 3</a:t>
            </a:r>
          </a:p>
        </p:txBody>
      </p:sp>
      <p:sp>
        <p:nvSpPr>
          <p:cNvPr id="3" name="Subtitle 2">
            <a:extLst>
              <a:ext uri="{FF2B5EF4-FFF2-40B4-BE49-F238E27FC236}">
                <a16:creationId xmlns:a16="http://schemas.microsoft.com/office/drawing/2014/main" id="{4262F235-0368-E17B-1122-D7F54A5719D9}"/>
              </a:ext>
            </a:extLst>
          </p:cNvPr>
          <p:cNvSpPr>
            <a:spLocks noGrp="1"/>
          </p:cNvSpPr>
          <p:nvPr>
            <p:ph type="subTitle" idx="1"/>
          </p:nvPr>
        </p:nvSpPr>
        <p:spPr/>
        <p:txBody>
          <a:bodyPr/>
          <a:lstStyle/>
          <a:p>
            <a:r>
              <a:rPr lang="en-US"/>
              <a:t>‘Not yet’</a:t>
            </a:r>
          </a:p>
        </p:txBody>
      </p:sp>
    </p:spTree>
    <p:extLst>
      <p:ext uri="{BB962C8B-B14F-4D97-AF65-F5344CB8AC3E}">
        <p14:creationId xmlns:p14="http://schemas.microsoft.com/office/powerpoint/2010/main" val="2748740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BB5741-DFE4-E982-5755-ED27D360E7FA}"/>
              </a:ext>
            </a:extLst>
          </p:cNvPr>
          <p:cNvSpPr>
            <a:spLocks noGrp="1"/>
          </p:cNvSpPr>
          <p:nvPr>
            <p:ph type="title"/>
          </p:nvPr>
        </p:nvSpPr>
        <p:spPr/>
        <p:txBody>
          <a:bodyPr/>
          <a:lstStyle/>
          <a:p>
            <a:r>
              <a:rPr lang="en-GB" i="1" dirty="0"/>
              <a:t>Not Yet </a:t>
            </a:r>
            <a:r>
              <a:rPr lang="en-GB" dirty="0"/>
              <a:t>(building learner resilience): rationale</a:t>
            </a:r>
          </a:p>
        </p:txBody>
      </p:sp>
      <p:sp>
        <p:nvSpPr>
          <p:cNvPr id="4" name="Text Placeholder 3">
            <a:extLst>
              <a:ext uri="{FF2B5EF4-FFF2-40B4-BE49-F238E27FC236}">
                <a16:creationId xmlns:a16="http://schemas.microsoft.com/office/drawing/2014/main" id="{2B915EE4-EC29-F564-E816-E91BF77D8830}"/>
              </a:ext>
            </a:extLst>
          </p:cNvPr>
          <p:cNvSpPr>
            <a:spLocks noGrp="1"/>
          </p:cNvSpPr>
          <p:nvPr>
            <p:ph type="body" sz="quarter" idx="12"/>
          </p:nvPr>
        </p:nvSpPr>
        <p:spPr>
          <a:xfrm>
            <a:off x="1677145" y="1289403"/>
            <a:ext cx="5559253" cy="2805571"/>
          </a:xfrm>
        </p:spPr>
        <p:txBody>
          <a:bodyPr vert="horz" lIns="0" tIns="0" rIns="0" bIns="0" rtlCol="0" anchor="t">
            <a:noAutofit/>
          </a:bodyPr>
          <a:lstStyle/>
          <a:p>
            <a:pPr>
              <a:lnSpc>
                <a:spcPct val="100000"/>
              </a:lnSpc>
              <a:spcBef>
                <a:spcPts val="800"/>
              </a:spcBef>
              <a:spcAft>
                <a:spcPts val="800"/>
              </a:spcAft>
            </a:pPr>
            <a:r>
              <a:rPr lang="en-GB" sz="1600" kern="100">
                <a:effectLst/>
                <a:latin typeface="Arial" panose="020B0604020202020204" pitchFamily="34" charset="0"/>
                <a:ea typeface="Aptos" panose="020B0004020202020204" pitchFamily="34" charset="0"/>
                <a:cs typeface="Times New Roman" panose="02020603050405020304" pitchFamily="18" charset="0"/>
              </a:rPr>
              <a:t>A selection of slides designed to support learners to develop resilience and replace previous potentially negative associations with a more positive attitude.</a:t>
            </a:r>
            <a:endParaRPr lang="en-US"/>
          </a:p>
          <a:p>
            <a:pPr>
              <a:lnSpc>
                <a:spcPct val="100000"/>
              </a:lnSpc>
              <a:spcBef>
                <a:spcPts val="800"/>
              </a:spcBef>
              <a:spcAft>
                <a:spcPts val="800"/>
              </a:spcAft>
            </a:pPr>
            <a:endParaRPr lang="en-GB" sz="1600" kern="100">
              <a:effectLst/>
              <a:latin typeface="Arial" panose="020B0604020202020204" pitchFamily="34" charset="0"/>
              <a:ea typeface="Aptos" panose="020B0004020202020204" pitchFamily="34" charset="0"/>
              <a:cs typeface="Times New Roman" panose="02020603050405020304" pitchFamily="18" charset="0"/>
            </a:endParaRPr>
          </a:p>
          <a:p>
            <a:pPr>
              <a:lnSpc>
                <a:spcPct val="100000"/>
              </a:lnSpc>
              <a:spcBef>
                <a:spcPts val="800"/>
              </a:spcBef>
              <a:spcAft>
                <a:spcPts val="800"/>
              </a:spcAft>
            </a:pPr>
            <a:r>
              <a:rPr lang="en-GB" sz="1600" kern="100">
                <a:effectLst/>
                <a:ea typeface="Aptos" panose="020B0004020202020204" pitchFamily="34" charset="0"/>
                <a:cs typeface="Times New Roman" panose="02020603050405020304" pitchFamily="18" charset="0"/>
              </a:rPr>
              <a:t>Created for maths and English delivery, these slides are designed to engage a potentially reluctant cohort and kickstart a positive rapport and growth mindset among learners, from the very first session.</a:t>
            </a:r>
          </a:p>
          <a:p>
            <a:pPr marL="457200" indent="-457200">
              <a:buFont typeface="Arial" panose="020B0604020202020204" pitchFamily="34" charset="0"/>
              <a:buChar char="•"/>
            </a:pP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pPr marL="457200" indent="-457200">
              <a:buFont typeface="Arial" panose="020B0604020202020204" pitchFamily="34" charset="0"/>
              <a:buChar char="•"/>
            </a:pPr>
            <a:endParaRPr lang="en-GB"/>
          </a:p>
        </p:txBody>
      </p:sp>
      <p:pic>
        <p:nvPicPr>
          <p:cNvPr id="6" name="Picture 5">
            <a:extLst>
              <a:ext uri="{FF2B5EF4-FFF2-40B4-BE49-F238E27FC236}">
                <a16:creationId xmlns:a16="http://schemas.microsoft.com/office/drawing/2014/main" id="{FECAF4A9-AFFC-FC8C-CC52-4A322A8859F1}"/>
              </a:ext>
              <a:ext uri="{C183D7F6-B498-43B3-948B-1728B52AA6E4}">
                <adec:decorative xmlns:adec="http://schemas.microsoft.com/office/drawing/2017/decorative" val="1"/>
              </a:ext>
            </a:extLst>
          </p:cNvPr>
          <p:cNvPicPr>
            <a:picLocks noChangeAspect="1"/>
          </p:cNvPicPr>
          <p:nvPr/>
        </p:nvPicPr>
        <p:blipFill>
          <a:blip r:embed="rId3">
            <a:alphaModFix amt="47000"/>
            <a:duotone>
              <a:prstClr val="black"/>
              <a:schemeClr val="accent5">
                <a:tint val="45000"/>
                <a:satMod val="400000"/>
              </a:schemeClr>
            </a:duotone>
          </a:blip>
          <a:stretch>
            <a:fillRect/>
          </a:stretch>
        </p:blipFill>
        <p:spPr>
          <a:xfrm>
            <a:off x="8127275" y="72004"/>
            <a:ext cx="872817" cy="1633415"/>
          </a:xfrm>
          <a:prstGeom prst="rect">
            <a:avLst/>
          </a:prstGeom>
        </p:spPr>
      </p:pic>
      <p:sp>
        <p:nvSpPr>
          <p:cNvPr id="7" name="Footer Placeholder 4">
            <a:extLst>
              <a:ext uri="{FF2B5EF4-FFF2-40B4-BE49-F238E27FC236}">
                <a16:creationId xmlns:a16="http://schemas.microsoft.com/office/drawing/2014/main" id="{B729608A-BBBE-A5E7-F429-986D8A98310E}"/>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2" name="Slide Number Placeholder 1">
            <a:extLst>
              <a:ext uri="{FF2B5EF4-FFF2-40B4-BE49-F238E27FC236}">
                <a16:creationId xmlns:a16="http://schemas.microsoft.com/office/drawing/2014/main" id="{268C5992-4F27-D057-DB0A-F1E513D81468}"/>
              </a:ext>
            </a:extLst>
          </p:cNvPr>
          <p:cNvSpPr>
            <a:spLocks noGrp="1"/>
          </p:cNvSpPr>
          <p:nvPr>
            <p:ph type="sldNum" sz="quarter" idx="11"/>
          </p:nvPr>
        </p:nvSpPr>
        <p:spPr/>
        <p:txBody>
          <a:bodyPr/>
          <a:lstStyle/>
          <a:p>
            <a:fld id="{DA2C159E-F13C-4A85-9A41-E7669D3E0D70}" type="slidenum">
              <a:rPr lang="en-GB" smtClean="0"/>
              <a:pPr/>
              <a:t>17</a:t>
            </a:fld>
            <a:endParaRPr lang="en-GB"/>
          </a:p>
        </p:txBody>
      </p:sp>
    </p:spTree>
    <p:extLst>
      <p:ext uri="{BB962C8B-B14F-4D97-AF65-F5344CB8AC3E}">
        <p14:creationId xmlns:p14="http://schemas.microsoft.com/office/powerpoint/2010/main" val="4082600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B2D52-F03C-F86D-F741-2E1B3046ECA4}"/>
              </a:ext>
            </a:extLst>
          </p:cNvPr>
          <p:cNvSpPr>
            <a:spLocks noGrp="1"/>
          </p:cNvSpPr>
          <p:nvPr>
            <p:ph type="title"/>
          </p:nvPr>
        </p:nvSpPr>
        <p:spPr>
          <a:xfrm>
            <a:off x="234000" y="234330"/>
            <a:ext cx="7157553" cy="699425"/>
          </a:xfrm>
        </p:spPr>
        <p:txBody>
          <a:bodyPr>
            <a:normAutofit/>
          </a:bodyPr>
          <a:lstStyle/>
          <a:p>
            <a:r>
              <a:rPr lang="en-GB" i="1" dirty="0"/>
              <a:t>Not Yet </a:t>
            </a:r>
            <a:r>
              <a:rPr lang="en-GB" dirty="0"/>
              <a:t>(building learner resilience)</a:t>
            </a:r>
            <a:br>
              <a:rPr lang="en-GB" sz="2000" kern="100" dirty="0">
                <a:solidFill>
                  <a:srgbClr val="0071F8"/>
                </a:solidFill>
                <a:effectLst/>
                <a:latin typeface="Aptos" panose="020B0004020202020204" pitchFamily="34" charset="0"/>
                <a:ea typeface="Aptos" panose="020B0004020202020204" pitchFamily="34" charset="0"/>
                <a:cs typeface="Times New Roman" panose="02020603050405020304" pitchFamily="18" charset="0"/>
              </a:rPr>
            </a:br>
            <a:endParaRPr lang="en-GB" dirty="0"/>
          </a:p>
        </p:txBody>
      </p:sp>
      <p:sp>
        <p:nvSpPr>
          <p:cNvPr id="10" name="Rectangle: Rounded Corners 9">
            <a:extLst>
              <a:ext uri="{FF2B5EF4-FFF2-40B4-BE49-F238E27FC236}">
                <a16:creationId xmlns:a16="http://schemas.microsoft.com/office/drawing/2014/main" id="{5C74E557-49CA-B220-CFBE-09DC45F14B51}"/>
              </a:ext>
            </a:extLst>
          </p:cNvPr>
          <p:cNvSpPr/>
          <p:nvPr/>
        </p:nvSpPr>
        <p:spPr>
          <a:xfrm>
            <a:off x="266966" y="1050658"/>
            <a:ext cx="5267153" cy="989900"/>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1600" b="1">
                <a:solidFill>
                  <a:srgbClr val="0071F8"/>
                </a:solidFill>
              </a:rPr>
              <a:t>The following slides contain resilience activities that can be used for F2F or remote delivery. </a:t>
            </a:r>
          </a:p>
        </p:txBody>
      </p:sp>
      <p:pic>
        <p:nvPicPr>
          <p:cNvPr id="2050" name="Picture 2" descr="The Benefits of a Growth Mindset - Bath ...">
            <a:extLst>
              <a:ext uri="{FF2B5EF4-FFF2-40B4-BE49-F238E27FC236}">
                <a16:creationId xmlns:a16="http://schemas.microsoft.com/office/drawing/2014/main" id="{0B32B41A-BC47-968E-4353-571A51B42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025" y="131857"/>
            <a:ext cx="2847975" cy="1600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1ABF1FD-BFA0-E6A2-C3E3-EDD434799AE6}"/>
              </a:ext>
            </a:extLst>
          </p:cNvPr>
          <p:cNvSpPr>
            <a:spLocks noGrp="1"/>
          </p:cNvSpPr>
          <p:nvPr>
            <p:ph sz="quarter" idx="14"/>
          </p:nvPr>
        </p:nvSpPr>
        <p:spPr>
          <a:xfrm>
            <a:off x="282412" y="2358655"/>
            <a:ext cx="2828110" cy="1761875"/>
          </a:xfrm>
        </p:spPr>
        <p:txBody>
          <a:bodyPr vert="horz" lIns="0" tIns="0" rIns="0" bIns="0" rtlCol="0" anchor="t">
            <a:noAutofit/>
          </a:bodyPr>
          <a:lstStyle/>
          <a:p>
            <a:r>
              <a:rPr lang="en-GB">
                <a:solidFill>
                  <a:srgbClr val="0071F8"/>
                </a:solidFill>
              </a:rPr>
              <a:t>Educational theory</a:t>
            </a:r>
          </a:p>
          <a:p>
            <a:r>
              <a:rPr lang="en-GB" b="0" i="1"/>
              <a:t>The passion for stretching yourself and sticking to it, even (or especially) when it’s not going well, is the hallmark of the growth mindset. This is the mindset that allows people to thrive during some of the most challenging times in their lives.</a:t>
            </a:r>
            <a:endParaRPr lang="en-GB" b="0" i="1">
              <a:cs typeface="Arial"/>
            </a:endParaRPr>
          </a:p>
          <a:p>
            <a:r>
              <a:rPr lang="en-GB" b="0" i="1">
                <a:latin typeface="Arial"/>
                <a:ea typeface="Calibri"/>
                <a:cs typeface="Arial"/>
              </a:rPr>
              <a:t>Source: </a:t>
            </a:r>
            <a:r>
              <a:rPr lang="en-GB" sz="1200" b="0">
                <a:latin typeface="Arial"/>
                <a:ea typeface="Calibri"/>
                <a:cs typeface="Calibri"/>
              </a:rPr>
              <a:t>Carol S Dweck </a:t>
            </a:r>
            <a:r>
              <a:rPr lang="en-GB" sz="1200" b="0" i="1">
                <a:latin typeface="Arial"/>
                <a:ea typeface="Calibri"/>
                <a:cs typeface="Calibri"/>
              </a:rPr>
              <a:t>Mindset: The New Psychology of Success</a:t>
            </a:r>
            <a:endParaRPr lang="en-GB"/>
          </a:p>
        </p:txBody>
      </p:sp>
      <p:sp>
        <p:nvSpPr>
          <p:cNvPr id="4" name="Content Placeholder 3">
            <a:extLst>
              <a:ext uri="{FF2B5EF4-FFF2-40B4-BE49-F238E27FC236}">
                <a16:creationId xmlns:a16="http://schemas.microsoft.com/office/drawing/2014/main" id="{03A9143E-02F6-2FF5-97ED-886D9361DD68}"/>
              </a:ext>
            </a:extLst>
          </p:cNvPr>
          <p:cNvSpPr>
            <a:spLocks noGrp="1"/>
          </p:cNvSpPr>
          <p:nvPr>
            <p:ph sz="quarter" idx="15"/>
          </p:nvPr>
        </p:nvSpPr>
        <p:spPr>
          <a:xfrm>
            <a:off x="3335196" y="2358655"/>
            <a:ext cx="2512800" cy="1761875"/>
          </a:xfrm>
        </p:spPr>
        <p:txBody>
          <a:bodyPr/>
          <a:lstStyle/>
          <a:p>
            <a:r>
              <a:rPr lang="en-GB">
                <a:solidFill>
                  <a:srgbClr val="0071F8"/>
                </a:solidFill>
              </a:rPr>
              <a:t>Application in vocational context</a:t>
            </a:r>
          </a:p>
          <a:p>
            <a:r>
              <a:rPr lang="en-GB" b="0"/>
              <a:t>The slides can be adapted to any vocational area. Encourage a culture of asking when something is not clear, and using these </a:t>
            </a:r>
            <a:r>
              <a:rPr lang="en-GB" b="0" i="1"/>
              <a:t>teachable moments</a:t>
            </a:r>
            <a:r>
              <a:rPr lang="en-GB" b="0"/>
              <a:t> to benefit the group</a:t>
            </a:r>
          </a:p>
        </p:txBody>
      </p:sp>
      <p:sp>
        <p:nvSpPr>
          <p:cNvPr id="5" name="Content Placeholder 4">
            <a:extLst>
              <a:ext uri="{FF2B5EF4-FFF2-40B4-BE49-F238E27FC236}">
                <a16:creationId xmlns:a16="http://schemas.microsoft.com/office/drawing/2014/main" id="{2AB72DE8-E040-3912-E62B-413ED1268FE1}"/>
              </a:ext>
            </a:extLst>
          </p:cNvPr>
          <p:cNvSpPr>
            <a:spLocks noGrp="1"/>
          </p:cNvSpPr>
          <p:nvPr>
            <p:ph sz="quarter" idx="16"/>
          </p:nvPr>
        </p:nvSpPr>
        <p:spPr>
          <a:xfrm>
            <a:off x="6165741" y="2358655"/>
            <a:ext cx="2513406" cy="1937698"/>
          </a:xfrm>
        </p:spPr>
        <p:txBody>
          <a:bodyPr/>
          <a:lstStyle/>
          <a:p>
            <a:r>
              <a:rPr lang="en-GB">
                <a:solidFill>
                  <a:srgbClr val="0071F8"/>
                </a:solidFill>
              </a:rPr>
              <a:t>Wider application/skills</a:t>
            </a:r>
          </a:p>
          <a:p>
            <a:r>
              <a:rPr lang="en-GB" b="0"/>
              <a:t>These slides were originally designed to address learner reluctance and build resilience in maths and English, since these are likely to represent areas that have previously proved challenging.</a:t>
            </a:r>
          </a:p>
        </p:txBody>
      </p:sp>
      <p:sp>
        <p:nvSpPr>
          <p:cNvPr id="8" name="Footer Placeholder 4">
            <a:extLst>
              <a:ext uri="{FF2B5EF4-FFF2-40B4-BE49-F238E27FC236}">
                <a16:creationId xmlns:a16="http://schemas.microsoft.com/office/drawing/2014/main" id="{C5BF41F4-541B-B93E-F48F-A63070D82BDA}"/>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7" name="Slide Number Placeholder 6">
            <a:extLst>
              <a:ext uri="{FF2B5EF4-FFF2-40B4-BE49-F238E27FC236}">
                <a16:creationId xmlns:a16="http://schemas.microsoft.com/office/drawing/2014/main" id="{D27A7604-6AC1-326F-4D7D-372AF534D345}"/>
              </a:ext>
            </a:extLst>
          </p:cNvPr>
          <p:cNvSpPr>
            <a:spLocks noGrp="1"/>
          </p:cNvSpPr>
          <p:nvPr>
            <p:ph type="sldNum" sz="quarter" idx="11"/>
          </p:nvPr>
        </p:nvSpPr>
        <p:spPr/>
        <p:txBody>
          <a:bodyPr/>
          <a:lstStyle/>
          <a:p>
            <a:fld id="{DA2C159E-F13C-4A85-9A41-E7669D3E0D70}" type="slidenum">
              <a:rPr lang="en-GB" smtClean="0"/>
              <a:pPr/>
              <a:t>18</a:t>
            </a:fld>
            <a:endParaRPr lang="en-GB"/>
          </a:p>
        </p:txBody>
      </p:sp>
    </p:spTree>
    <p:extLst>
      <p:ext uri="{BB962C8B-B14F-4D97-AF65-F5344CB8AC3E}">
        <p14:creationId xmlns:p14="http://schemas.microsoft.com/office/powerpoint/2010/main" val="3332529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3464D-9BAD-4B91-0843-4A2D19B1CF51}"/>
              </a:ext>
            </a:extLst>
          </p:cNvPr>
          <p:cNvSpPr>
            <a:spLocks noGrp="1"/>
          </p:cNvSpPr>
          <p:nvPr>
            <p:ph type="ctrTitle"/>
          </p:nvPr>
        </p:nvSpPr>
        <p:spPr>
          <a:xfrm>
            <a:off x="800101" y="968829"/>
            <a:ext cx="4371974" cy="1230085"/>
          </a:xfrm>
        </p:spPr>
        <p:txBody>
          <a:bodyPr>
            <a:noAutofit/>
          </a:bodyPr>
          <a:lstStyle/>
          <a:p>
            <a:r>
              <a:rPr lang="en-GB" sz="7200" dirty="0">
                <a:cs typeface="Aharoni" panose="02010803020104030203" pitchFamily="2" charset="-79"/>
              </a:rPr>
              <a:t>Not Yet…</a:t>
            </a:r>
          </a:p>
        </p:txBody>
      </p:sp>
      <p:sp>
        <p:nvSpPr>
          <p:cNvPr id="3" name="Subtitle 2">
            <a:extLst>
              <a:ext uri="{FF2B5EF4-FFF2-40B4-BE49-F238E27FC236}">
                <a16:creationId xmlns:a16="http://schemas.microsoft.com/office/drawing/2014/main" id="{7CC3B62D-A829-726A-B090-78958C2A0085}"/>
              </a:ext>
            </a:extLst>
          </p:cNvPr>
          <p:cNvSpPr>
            <a:spLocks noGrp="1"/>
          </p:cNvSpPr>
          <p:nvPr>
            <p:ph type="subTitle" idx="1"/>
          </p:nvPr>
        </p:nvSpPr>
        <p:spPr>
          <a:xfrm>
            <a:off x="800100" y="2879272"/>
            <a:ext cx="4048125" cy="1587953"/>
          </a:xfrm>
        </p:spPr>
        <p:txBody>
          <a:bodyPr>
            <a:normAutofit/>
          </a:bodyPr>
          <a:lstStyle/>
          <a:p>
            <a:r>
              <a:rPr lang="en-GB" sz="1600"/>
              <a:t>What does this phrase mean to you?</a:t>
            </a:r>
          </a:p>
          <a:p>
            <a:endParaRPr lang="en-GB" sz="1600"/>
          </a:p>
          <a:p>
            <a:r>
              <a:rPr lang="en-GB" sz="1600"/>
              <a:t>What is this label suggesting? Is it misleading?</a:t>
            </a:r>
          </a:p>
        </p:txBody>
      </p:sp>
      <p:pic>
        <p:nvPicPr>
          <p:cNvPr id="5" name="Picture 4">
            <a:extLst>
              <a:ext uri="{FF2B5EF4-FFF2-40B4-BE49-F238E27FC236}">
                <a16:creationId xmlns:a16="http://schemas.microsoft.com/office/drawing/2014/main" id="{794214F0-4069-1922-9C6B-D1BC32F3A48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62955" y="857251"/>
            <a:ext cx="1832288" cy="3428999"/>
          </a:xfrm>
          <a:prstGeom prst="rect">
            <a:avLst/>
          </a:prstGeom>
        </p:spPr>
      </p:pic>
      <p:sp>
        <p:nvSpPr>
          <p:cNvPr id="4" name="Footer Placeholder 4">
            <a:extLst>
              <a:ext uri="{FF2B5EF4-FFF2-40B4-BE49-F238E27FC236}">
                <a16:creationId xmlns:a16="http://schemas.microsoft.com/office/drawing/2014/main" id="{88A324F7-2FEA-8B6E-3BA1-523C62B1FBB6}"/>
              </a:ext>
            </a:extLst>
          </p:cNvPr>
          <p:cNvSpPr txBox="1">
            <a:spLocks/>
          </p:cNvSpPr>
          <p:nvPr/>
        </p:nvSpPr>
        <p:spPr>
          <a:xfrm>
            <a:off x="234000" y="4767263"/>
            <a:ext cx="7686376" cy="273844"/>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a:t>SIX EARLY ENGAGEMENT ACTIVITIES</a:t>
            </a:r>
          </a:p>
        </p:txBody>
      </p:sp>
    </p:spTree>
    <p:extLst>
      <p:ext uri="{BB962C8B-B14F-4D97-AF65-F5344CB8AC3E}">
        <p14:creationId xmlns:p14="http://schemas.microsoft.com/office/powerpoint/2010/main" val="42605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C9D3-D6FA-6C42-B18D-B4375D961051}"/>
              </a:ext>
            </a:extLst>
          </p:cNvPr>
          <p:cNvSpPr>
            <a:spLocks noGrp="1"/>
          </p:cNvSpPr>
          <p:nvPr>
            <p:ph type="ctrTitle"/>
          </p:nvPr>
        </p:nvSpPr>
        <p:spPr/>
        <p:txBody>
          <a:bodyPr/>
          <a:lstStyle/>
          <a:p>
            <a:r>
              <a:rPr lang="en-US" sz="4800" dirty="0"/>
              <a:t>Introduction</a:t>
            </a:r>
          </a:p>
        </p:txBody>
      </p:sp>
    </p:spTree>
    <p:extLst>
      <p:ext uri="{BB962C8B-B14F-4D97-AF65-F5344CB8AC3E}">
        <p14:creationId xmlns:p14="http://schemas.microsoft.com/office/powerpoint/2010/main" val="3538575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269319C-12D6-8077-496D-31835A7F8F0C}"/>
              </a:ext>
              <a:ext uri="{C183D7F6-B498-43B3-948B-1728B52AA6E4}">
                <adec:decorative xmlns:adec="http://schemas.microsoft.com/office/drawing/2017/decorative" val="1"/>
              </a:ext>
            </a:extLst>
          </p:cNvPr>
          <p:cNvSpPr txBox="1">
            <a:spLocks/>
          </p:cNvSpPr>
          <p:nvPr/>
        </p:nvSpPr>
        <p:spPr>
          <a:xfrm>
            <a:off x="340753" y="333548"/>
            <a:ext cx="7615623" cy="257575"/>
          </a:xfrm>
          <a:prstGeom prst="rect">
            <a:avLst/>
          </a:prstGeom>
        </p:spPr>
        <p:txBody>
          <a:bodyPr vert="horz" lIns="0" tIns="0" rIns="0" bIns="0" rtlCol="0" anchor="t" anchorCtr="0">
            <a:normAutofit/>
          </a:bodyPr>
          <a:lstStyle>
            <a:lvl1pPr algn="l" defTabSz="914400" rtl="0" eaLnBrk="1" latinLnBrk="0" hangingPunct="1">
              <a:lnSpc>
                <a:spcPts val="2000"/>
              </a:lnSpc>
              <a:spcBef>
                <a:spcPts val="0"/>
              </a:spcBef>
              <a:buNone/>
              <a:defRPr sz="2000" b="1" kern="1200" cap="none" baseline="0">
                <a:solidFill>
                  <a:schemeClr val="tx1"/>
                </a:solidFill>
                <a:latin typeface="+mj-lt"/>
                <a:ea typeface="+mj-ea"/>
                <a:cs typeface="+mj-cs"/>
              </a:defRPr>
            </a:lvl1pPr>
          </a:lstStyle>
          <a:p>
            <a:endParaRPr lang="en-GB" dirty="0"/>
          </a:p>
        </p:txBody>
      </p:sp>
      <p:sp>
        <p:nvSpPr>
          <p:cNvPr id="3" name="Title 2">
            <a:extLst>
              <a:ext uri="{FF2B5EF4-FFF2-40B4-BE49-F238E27FC236}">
                <a16:creationId xmlns:a16="http://schemas.microsoft.com/office/drawing/2014/main" id="{F97DDAF0-6B3C-A8B1-CE2C-B40B0E9452D0}"/>
              </a:ext>
            </a:extLst>
          </p:cNvPr>
          <p:cNvSpPr>
            <a:spLocks noGrp="1"/>
          </p:cNvSpPr>
          <p:nvPr>
            <p:ph type="title"/>
          </p:nvPr>
        </p:nvSpPr>
        <p:spPr/>
        <p:txBody>
          <a:bodyPr/>
          <a:lstStyle/>
          <a:p>
            <a:pPr rtl="0" eaLnBrk="1" latinLnBrk="0" hangingPunct="1"/>
            <a:r>
              <a:rPr lang="en-GB" sz="1800" kern="1200" dirty="0">
                <a:solidFill>
                  <a:srgbClr val="000000"/>
                </a:solidFill>
                <a:effectLst/>
                <a:latin typeface="Arial" panose="020B0604020202020204" pitchFamily="34" charset="0"/>
                <a:ea typeface="+mn-ea"/>
                <a:cs typeface="+mn-cs"/>
              </a:rPr>
              <a:t>Choose a statement that applies to you</a:t>
            </a:r>
            <a:endParaRPr lang="en-GB" dirty="0">
              <a:effectLst/>
            </a:endParaRPr>
          </a:p>
        </p:txBody>
      </p:sp>
      <p:sp>
        <p:nvSpPr>
          <p:cNvPr id="9" name="Content Placeholder 2">
            <a:extLst>
              <a:ext uri="{FF2B5EF4-FFF2-40B4-BE49-F238E27FC236}">
                <a16:creationId xmlns:a16="http://schemas.microsoft.com/office/drawing/2014/main" id="{0F85B44A-4E2F-62BA-2709-BD3610E8F5F9}"/>
              </a:ext>
            </a:extLst>
          </p:cNvPr>
          <p:cNvSpPr txBox="1">
            <a:spLocks/>
          </p:cNvSpPr>
          <p:nvPr/>
        </p:nvSpPr>
        <p:spPr>
          <a:xfrm>
            <a:off x="320604" y="762295"/>
            <a:ext cx="6422102" cy="2271037"/>
          </a:xfrm>
          <a:prstGeom prst="rect">
            <a:avLst/>
          </a:prstGeom>
        </p:spPr>
        <p:txBody>
          <a:bodyPr vert="horz" lIns="0" tIns="0" rIns="0" bIns="0" rtlCol="0" anchor="t" anchorCtr="0">
            <a:noAutofit/>
          </a:bodyPr>
          <a:lstStyle>
            <a:defPPr>
              <a:defRPr lang="en-US"/>
            </a:defPPr>
            <a:lvl1pPr marL="0" algn="r" defTabSz="914400" rtl="0" eaLnBrk="1" latinLnBrk="0" hangingPunct="1">
              <a:defRPr sz="7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1350"/>
              <a:t>These statements relate to your future. </a:t>
            </a:r>
          </a:p>
          <a:p>
            <a:endParaRPr lang="en-GB" sz="1350"/>
          </a:p>
          <a:p>
            <a:endParaRPr lang="en-GB" sz="1350"/>
          </a:p>
          <a:p>
            <a:endParaRPr lang="en-GB" sz="1350"/>
          </a:p>
          <a:p>
            <a:endParaRPr lang="en-GB" sz="1350"/>
          </a:p>
          <a:p>
            <a:endParaRPr lang="en-GB" sz="1350"/>
          </a:p>
          <a:p>
            <a:endParaRPr lang="en-GB" sz="1350"/>
          </a:p>
          <a:p>
            <a:endParaRPr lang="en-GB" sz="1350"/>
          </a:p>
          <a:p>
            <a:endParaRPr lang="en-GB" sz="1350"/>
          </a:p>
          <a:p>
            <a:r>
              <a:rPr lang="en-GB" sz="1350"/>
              <a:t>Which of the following responses is most appropriate to use in the present?</a:t>
            </a:r>
          </a:p>
        </p:txBody>
      </p:sp>
      <p:sp>
        <p:nvSpPr>
          <p:cNvPr id="13" name="Speech Bubble: Oval 12">
            <a:extLst>
              <a:ext uri="{FF2B5EF4-FFF2-40B4-BE49-F238E27FC236}">
                <a16:creationId xmlns:a16="http://schemas.microsoft.com/office/drawing/2014/main" id="{22E5D97B-B5D1-E1ED-972A-B2F2EB5442E9}"/>
              </a:ext>
            </a:extLst>
          </p:cNvPr>
          <p:cNvSpPr/>
          <p:nvPr/>
        </p:nvSpPr>
        <p:spPr>
          <a:xfrm>
            <a:off x="136079" y="1150993"/>
            <a:ext cx="1776846" cy="1231322"/>
          </a:xfrm>
          <a:prstGeom prst="wedgeEllipseCallout">
            <a:avLst>
              <a:gd name="adj1" fmla="val 40571"/>
              <a:gd name="adj2" fmla="val 58070"/>
            </a:avLst>
          </a:prstGeom>
          <a:solidFill>
            <a:schemeClr val="bg1"/>
          </a:solidFill>
          <a:ln>
            <a:solidFill>
              <a:srgbClr val="0071F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350">
                <a:solidFill>
                  <a:schemeClr val="tx1"/>
                </a:solidFill>
              </a:rPr>
              <a:t>I want to be respected in my job</a:t>
            </a:r>
          </a:p>
        </p:txBody>
      </p:sp>
      <p:sp>
        <p:nvSpPr>
          <p:cNvPr id="11" name="Speech Bubble: Oval 10">
            <a:extLst>
              <a:ext uri="{FF2B5EF4-FFF2-40B4-BE49-F238E27FC236}">
                <a16:creationId xmlns:a16="http://schemas.microsoft.com/office/drawing/2014/main" id="{9BBAF6B2-C84A-3F78-432A-61CD9B0DC225}"/>
              </a:ext>
            </a:extLst>
          </p:cNvPr>
          <p:cNvSpPr/>
          <p:nvPr/>
        </p:nvSpPr>
        <p:spPr>
          <a:xfrm>
            <a:off x="2290201" y="1097277"/>
            <a:ext cx="1776846" cy="1231322"/>
          </a:xfrm>
          <a:prstGeom prst="wedgeEllipseCallout">
            <a:avLst>
              <a:gd name="adj1" fmla="val 18641"/>
              <a:gd name="adj2" fmla="val 66297"/>
            </a:avLst>
          </a:prstGeom>
          <a:solidFill>
            <a:schemeClr val="bg1"/>
          </a:solidFill>
          <a:ln>
            <a:solidFill>
              <a:srgbClr val="0071F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350">
                <a:solidFill>
                  <a:schemeClr val="tx1"/>
                </a:solidFill>
              </a:rPr>
              <a:t>I want to be able to afford the things I would like to buy</a:t>
            </a:r>
          </a:p>
        </p:txBody>
      </p:sp>
      <p:sp>
        <p:nvSpPr>
          <p:cNvPr id="10" name="Speech Bubble: Oval 9">
            <a:extLst>
              <a:ext uri="{FF2B5EF4-FFF2-40B4-BE49-F238E27FC236}">
                <a16:creationId xmlns:a16="http://schemas.microsoft.com/office/drawing/2014/main" id="{CABC02FD-9683-9B29-3ECD-41BB4FF86AD5}"/>
              </a:ext>
            </a:extLst>
          </p:cNvPr>
          <p:cNvSpPr/>
          <p:nvPr/>
        </p:nvSpPr>
        <p:spPr>
          <a:xfrm>
            <a:off x="4667416" y="1097277"/>
            <a:ext cx="1776846" cy="1231322"/>
          </a:xfrm>
          <a:prstGeom prst="wedgeEllipseCallout">
            <a:avLst/>
          </a:prstGeom>
          <a:solidFill>
            <a:schemeClr val="bg1"/>
          </a:solidFill>
          <a:ln>
            <a:solidFill>
              <a:srgbClr val="0071F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350">
                <a:solidFill>
                  <a:schemeClr val="tx1"/>
                </a:solidFill>
              </a:rPr>
              <a:t>I want a rewarding and enjoyable career</a:t>
            </a:r>
          </a:p>
        </p:txBody>
      </p:sp>
      <p:sp>
        <p:nvSpPr>
          <p:cNvPr id="12" name="Speech Bubble: Oval 11">
            <a:extLst>
              <a:ext uri="{FF2B5EF4-FFF2-40B4-BE49-F238E27FC236}">
                <a16:creationId xmlns:a16="http://schemas.microsoft.com/office/drawing/2014/main" id="{5804B82C-80A1-906E-4B3D-C3157851FE65}"/>
              </a:ext>
            </a:extLst>
          </p:cNvPr>
          <p:cNvSpPr/>
          <p:nvPr/>
        </p:nvSpPr>
        <p:spPr>
          <a:xfrm>
            <a:off x="6968169" y="1100280"/>
            <a:ext cx="1776846" cy="1231322"/>
          </a:xfrm>
          <a:prstGeom prst="wedgeEllipseCallout">
            <a:avLst/>
          </a:prstGeom>
          <a:solidFill>
            <a:schemeClr val="bg1"/>
          </a:solidFill>
          <a:ln>
            <a:solidFill>
              <a:srgbClr val="0071F8"/>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350">
                <a:solidFill>
                  <a:schemeClr val="tx1"/>
                </a:solidFill>
              </a:rPr>
              <a:t>I want to be successful</a:t>
            </a:r>
          </a:p>
        </p:txBody>
      </p:sp>
      <p:sp>
        <p:nvSpPr>
          <p:cNvPr id="14" name="Speech Bubble: Rectangle 13">
            <a:extLst>
              <a:ext uri="{FF2B5EF4-FFF2-40B4-BE49-F238E27FC236}">
                <a16:creationId xmlns:a16="http://schemas.microsoft.com/office/drawing/2014/main" id="{9048EDDD-487F-80CD-5920-060EDBA7BF87}"/>
              </a:ext>
            </a:extLst>
          </p:cNvPr>
          <p:cNvSpPr/>
          <p:nvPr/>
        </p:nvSpPr>
        <p:spPr>
          <a:xfrm>
            <a:off x="57143" y="2942185"/>
            <a:ext cx="4091421" cy="415691"/>
          </a:xfrm>
          <a:prstGeom prst="wedgeRectCallout">
            <a:avLst/>
          </a:prstGeom>
          <a:solidFill>
            <a:schemeClr val="bg2"/>
          </a:solidFill>
          <a:ln>
            <a:solidFill>
              <a:srgbClr val="0071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50">
                <a:solidFill>
                  <a:sysClr val="windowText" lastClr="000000"/>
                </a:solidFill>
              </a:rPr>
              <a:t>Are you respected in your job?</a:t>
            </a:r>
          </a:p>
        </p:txBody>
      </p:sp>
      <p:sp>
        <p:nvSpPr>
          <p:cNvPr id="15" name="Speech Bubble: Rectangle 14">
            <a:extLst>
              <a:ext uri="{FF2B5EF4-FFF2-40B4-BE49-F238E27FC236}">
                <a16:creationId xmlns:a16="http://schemas.microsoft.com/office/drawing/2014/main" id="{DF0C3566-C684-CCA7-2499-70EAACB56FC4}"/>
              </a:ext>
            </a:extLst>
          </p:cNvPr>
          <p:cNvSpPr/>
          <p:nvPr/>
        </p:nvSpPr>
        <p:spPr>
          <a:xfrm>
            <a:off x="1849089" y="3469161"/>
            <a:ext cx="4091421" cy="415691"/>
          </a:xfrm>
          <a:prstGeom prst="wedgeRectCallout">
            <a:avLst/>
          </a:prstGeom>
          <a:solidFill>
            <a:schemeClr val="bg2"/>
          </a:solidFill>
          <a:ln>
            <a:solidFill>
              <a:srgbClr val="0071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50">
                <a:solidFill>
                  <a:sysClr val="windowText" lastClr="000000"/>
                </a:solidFill>
              </a:rPr>
              <a:t>Can you afford what you would like to buy?</a:t>
            </a:r>
          </a:p>
        </p:txBody>
      </p:sp>
      <p:sp>
        <p:nvSpPr>
          <p:cNvPr id="16" name="Speech Bubble: Rectangle 15">
            <a:extLst>
              <a:ext uri="{FF2B5EF4-FFF2-40B4-BE49-F238E27FC236}">
                <a16:creationId xmlns:a16="http://schemas.microsoft.com/office/drawing/2014/main" id="{A87B76E9-1CF0-9242-B6F9-C16CA2BD0958}"/>
              </a:ext>
            </a:extLst>
          </p:cNvPr>
          <p:cNvSpPr/>
          <p:nvPr/>
        </p:nvSpPr>
        <p:spPr>
          <a:xfrm>
            <a:off x="3609805" y="3972388"/>
            <a:ext cx="4091421" cy="415691"/>
          </a:xfrm>
          <a:prstGeom prst="wedgeRectCallout">
            <a:avLst/>
          </a:prstGeom>
          <a:solidFill>
            <a:schemeClr val="bg2"/>
          </a:solidFill>
          <a:ln>
            <a:solidFill>
              <a:srgbClr val="0071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50">
                <a:solidFill>
                  <a:sysClr val="windowText" lastClr="000000"/>
                </a:solidFill>
              </a:rPr>
              <a:t>Do you have a rewarding and enjoyable career?</a:t>
            </a:r>
          </a:p>
        </p:txBody>
      </p:sp>
      <p:sp>
        <p:nvSpPr>
          <p:cNvPr id="17" name="Speech Bubble: Rectangle 16">
            <a:extLst>
              <a:ext uri="{FF2B5EF4-FFF2-40B4-BE49-F238E27FC236}">
                <a16:creationId xmlns:a16="http://schemas.microsoft.com/office/drawing/2014/main" id="{E859BEEC-F02C-5D02-351E-AD9C8E69CD76}"/>
              </a:ext>
            </a:extLst>
          </p:cNvPr>
          <p:cNvSpPr/>
          <p:nvPr/>
        </p:nvSpPr>
        <p:spPr>
          <a:xfrm>
            <a:off x="4545737" y="4529761"/>
            <a:ext cx="4091421" cy="415691"/>
          </a:xfrm>
          <a:prstGeom prst="wedgeRectCallout">
            <a:avLst/>
          </a:prstGeom>
          <a:solidFill>
            <a:schemeClr val="bg2"/>
          </a:solidFill>
          <a:ln>
            <a:solidFill>
              <a:srgbClr val="0071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50">
                <a:solidFill>
                  <a:sysClr val="windowText" lastClr="000000"/>
                </a:solidFill>
              </a:rPr>
              <a:t>Are you successful?</a:t>
            </a:r>
          </a:p>
        </p:txBody>
      </p:sp>
      <p:sp>
        <p:nvSpPr>
          <p:cNvPr id="19" name="Speech Bubble: Rectangle with Corners Rounded 18">
            <a:extLst>
              <a:ext uri="{FF2B5EF4-FFF2-40B4-BE49-F238E27FC236}">
                <a16:creationId xmlns:a16="http://schemas.microsoft.com/office/drawing/2014/main" id="{4D2B9BC5-57EB-834F-3D16-85ED3CD36768}"/>
              </a:ext>
            </a:extLst>
          </p:cNvPr>
          <p:cNvSpPr/>
          <p:nvPr/>
        </p:nvSpPr>
        <p:spPr>
          <a:xfrm>
            <a:off x="136079" y="3966091"/>
            <a:ext cx="1909328" cy="709179"/>
          </a:xfrm>
          <a:prstGeom prst="wedgeRoundRectCallout">
            <a:avLst>
              <a:gd name="adj1" fmla="val 64752"/>
              <a:gd name="adj2" fmla="val -31225"/>
              <a:gd name="adj3" fmla="val 16667"/>
            </a:avLst>
          </a:prstGeom>
          <a:solidFill>
            <a:srgbClr val="0071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bg1"/>
                </a:solidFill>
              </a:rPr>
              <a:t>Yes</a:t>
            </a:r>
          </a:p>
        </p:txBody>
      </p:sp>
      <p:sp>
        <p:nvSpPr>
          <p:cNvPr id="18" name="Speech Bubble: Rectangle with Corners Rounded 17">
            <a:extLst>
              <a:ext uri="{FF2B5EF4-FFF2-40B4-BE49-F238E27FC236}">
                <a16:creationId xmlns:a16="http://schemas.microsoft.com/office/drawing/2014/main" id="{ED8E3DA8-FFB0-861C-25BA-23C413C431DF}"/>
              </a:ext>
            </a:extLst>
          </p:cNvPr>
          <p:cNvSpPr/>
          <p:nvPr/>
        </p:nvSpPr>
        <p:spPr>
          <a:xfrm>
            <a:off x="6591447" y="2911364"/>
            <a:ext cx="1909328" cy="709179"/>
          </a:xfrm>
          <a:prstGeom prst="wedgeRoundRectCallout">
            <a:avLst>
              <a:gd name="adj1" fmla="val -31037"/>
              <a:gd name="adj2" fmla="val 66896"/>
              <a:gd name="adj3" fmla="val 16667"/>
            </a:avLst>
          </a:prstGeom>
          <a:solidFill>
            <a:srgbClr val="0071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bg1"/>
                </a:solidFill>
              </a:rPr>
              <a:t>No/Not yet</a:t>
            </a:r>
          </a:p>
        </p:txBody>
      </p:sp>
      <p:sp>
        <p:nvSpPr>
          <p:cNvPr id="2" name="Footer Placeholder 4">
            <a:extLst>
              <a:ext uri="{FF2B5EF4-FFF2-40B4-BE49-F238E27FC236}">
                <a16:creationId xmlns:a16="http://schemas.microsoft.com/office/drawing/2014/main" id="{1B990A6A-29C7-24B3-AEE5-258317CBC206}"/>
              </a:ext>
            </a:extLst>
          </p:cNvPr>
          <p:cNvSpPr>
            <a:spLocks noGrp="1"/>
          </p:cNvSpPr>
          <p:nvPr>
            <p:ph type="ftr" sz="quarter" idx="10"/>
          </p:nvPr>
        </p:nvSpPr>
        <p:spPr>
          <a:xfrm>
            <a:off x="223709" y="4809952"/>
            <a:ext cx="7686675" cy="274637"/>
          </a:xfrm>
        </p:spPr>
        <p:txBody>
          <a:bodyPr/>
          <a:lstStyle/>
          <a:p>
            <a:r>
              <a:rPr lang="en-GB"/>
              <a:t>SIX EARLY ENGAGEMENT ACTIVITIES</a:t>
            </a:r>
          </a:p>
        </p:txBody>
      </p:sp>
      <p:sp>
        <p:nvSpPr>
          <p:cNvPr id="5" name="Slide Number Placeholder 4">
            <a:extLst>
              <a:ext uri="{FF2B5EF4-FFF2-40B4-BE49-F238E27FC236}">
                <a16:creationId xmlns:a16="http://schemas.microsoft.com/office/drawing/2014/main" id="{7300DFF5-6624-732F-2D0D-A7D9506B7641}"/>
              </a:ext>
            </a:extLst>
          </p:cNvPr>
          <p:cNvSpPr>
            <a:spLocks noGrp="1"/>
          </p:cNvSpPr>
          <p:nvPr>
            <p:ph type="sldNum" sz="quarter" idx="11"/>
          </p:nvPr>
        </p:nvSpPr>
        <p:spPr/>
        <p:txBody>
          <a:bodyPr/>
          <a:lstStyle/>
          <a:p>
            <a:fld id="{E02C2DE3-9E4C-460E-AA63-A531422E3620}" type="slidenum">
              <a:rPr lang="en-GB" smtClean="0"/>
              <a:t>20</a:t>
            </a:fld>
            <a:endParaRPr lang="en-GB"/>
          </a:p>
        </p:txBody>
      </p:sp>
    </p:spTree>
    <p:extLst>
      <p:ext uri="{BB962C8B-B14F-4D97-AF65-F5344CB8AC3E}">
        <p14:creationId xmlns:p14="http://schemas.microsoft.com/office/powerpoint/2010/main" val="351895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4" grpId="0" animBg="1"/>
      <p:bldP spid="15" grpId="0" animBg="1"/>
      <p:bldP spid="16" grpId="0" animBg="1"/>
      <p:bldP spid="17" grpId="0" animBg="1"/>
      <p:bldP spid="19"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9EF4E4D-C167-49C6-4DF9-3B5D05218AD8}"/>
              </a:ext>
              <a:ext uri="{C183D7F6-B498-43B3-948B-1728B52AA6E4}">
                <adec:decorative xmlns:adec="http://schemas.microsoft.com/office/drawing/2017/decorative" val="1"/>
              </a:ext>
            </a:extLst>
          </p:cNvPr>
          <p:cNvSpPr txBox="1">
            <a:spLocks/>
          </p:cNvSpPr>
          <p:nvPr/>
        </p:nvSpPr>
        <p:spPr>
          <a:xfrm>
            <a:off x="340324" y="333954"/>
            <a:ext cx="7236692" cy="364711"/>
          </a:xfrm>
          <a:prstGeom prst="rect">
            <a:avLst/>
          </a:prstGeom>
        </p:spPr>
        <p:txBody>
          <a:bodyPr vert="horz" lIns="0" tIns="0" rIns="0" bIns="0" rtlCol="0" anchor="t" anchorCtr="0">
            <a:normAutofit/>
          </a:bodyPr>
          <a:lstStyle>
            <a:lvl1pPr algn="l" defTabSz="914400" rtl="0" eaLnBrk="1" latinLnBrk="0" hangingPunct="1">
              <a:lnSpc>
                <a:spcPts val="2000"/>
              </a:lnSpc>
              <a:spcBef>
                <a:spcPts val="0"/>
              </a:spcBef>
              <a:buNone/>
              <a:defRPr sz="2000" b="1" kern="1200" cap="none" baseline="0">
                <a:solidFill>
                  <a:schemeClr val="tx1"/>
                </a:solidFill>
                <a:latin typeface="+mj-lt"/>
                <a:ea typeface="+mj-ea"/>
                <a:cs typeface="+mj-cs"/>
              </a:defRPr>
            </a:lvl1pPr>
          </a:lstStyle>
          <a:p>
            <a:endParaRPr lang="en-GB" dirty="0"/>
          </a:p>
        </p:txBody>
      </p:sp>
      <p:sp>
        <p:nvSpPr>
          <p:cNvPr id="5" name="Title 4">
            <a:extLst>
              <a:ext uri="{FF2B5EF4-FFF2-40B4-BE49-F238E27FC236}">
                <a16:creationId xmlns:a16="http://schemas.microsoft.com/office/drawing/2014/main" id="{7C9D6118-F530-1464-A532-E5A8126C11CA}"/>
              </a:ext>
            </a:extLst>
          </p:cNvPr>
          <p:cNvSpPr>
            <a:spLocks noGrp="1"/>
          </p:cNvSpPr>
          <p:nvPr>
            <p:ph type="title"/>
          </p:nvPr>
        </p:nvSpPr>
        <p:spPr/>
        <p:txBody>
          <a:bodyPr/>
          <a:lstStyle/>
          <a:p>
            <a:pPr rtl="0" eaLnBrk="1" latinLnBrk="0" hangingPunct="1"/>
            <a:r>
              <a:rPr lang="en-GB" sz="1800" kern="1200" dirty="0">
                <a:solidFill>
                  <a:srgbClr val="000000"/>
                </a:solidFill>
                <a:effectLst/>
                <a:latin typeface="Arial" panose="020B0604020202020204" pitchFamily="34" charset="0"/>
                <a:ea typeface="+mn-ea"/>
                <a:cs typeface="+mn-cs"/>
              </a:rPr>
              <a:t>Maths/English is part of that journey</a:t>
            </a:r>
            <a:endParaRPr lang="en-GB" dirty="0">
              <a:effectLst/>
            </a:endParaRPr>
          </a:p>
          <a:p>
            <a:endParaRPr lang="en-GB" dirty="0"/>
          </a:p>
        </p:txBody>
      </p:sp>
      <p:pic>
        <p:nvPicPr>
          <p:cNvPr id="4" name="Picture 3">
            <a:extLst>
              <a:ext uri="{FF2B5EF4-FFF2-40B4-BE49-F238E27FC236}">
                <a16:creationId xmlns:a16="http://schemas.microsoft.com/office/drawing/2014/main" id="{14CDBAC2-D7D3-42D5-89FE-2475FF043D95}"/>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40324" y="753365"/>
            <a:ext cx="2064948" cy="1377414"/>
          </a:xfrm>
          <a:prstGeom prst="rect">
            <a:avLst/>
          </a:prstGeom>
        </p:spPr>
      </p:pic>
      <p:sp>
        <p:nvSpPr>
          <p:cNvPr id="8" name="Speech Bubble: Rectangle with Corners Rounded 7">
            <a:extLst>
              <a:ext uri="{FF2B5EF4-FFF2-40B4-BE49-F238E27FC236}">
                <a16:creationId xmlns:a16="http://schemas.microsoft.com/office/drawing/2014/main" id="{2CCF4486-6446-3B74-4836-43C35D5EAE56}"/>
              </a:ext>
            </a:extLst>
          </p:cNvPr>
          <p:cNvSpPr/>
          <p:nvPr/>
        </p:nvSpPr>
        <p:spPr>
          <a:xfrm>
            <a:off x="3044642" y="902875"/>
            <a:ext cx="2501231" cy="1015613"/>
          </a:xfrm>
          <a:prstGeom prst="wedgeRoundRectCallout">
            <a:avLst>
              <a:gd name="adj1" fmla="val -39486"/>
              <a:gd name="adj2" fmla="val 71457"/>
              <a:gd name="adj3" fmla="val 16667"/>
            </a:avLst>
          </a:prstGeom>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a:solidFill>
                  <a:schemeClr val="bg1"/>
                </a:solidFill>
              </a:rPr>
              <a:t>I’m RUBBISH at maths</a:t>
            </a:r>
          </a:p>
        </p:txBody>
      </p:sp>
      <p:pic>
        <p:nvPicPr>
          <p:cNvPr id="12" name="Picture 11">
            <a:extLst>
              <a:ext uri="{FF2B5EF4-FFF2-40B4-BE49-F238E27FC236}">
                <a16:creationId xmlns:a16="http://schemas.microsoft.com/office/drawing/2014/main" id="{E8C024AA-6F81-05BE-F1FC-CD152D111294}"/>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5900"/>
                    </a14:imgEffect>
                    <a14:imgEffect>
                      <a14:saturation sat="0"/>
                    </a14:imgEffect>
                  </a14:imgLayer>
                </a14:imgProps>
              </a:ext>
            </a:extLst>
          </a:blip>
          <a:stretch>
            <a:fillRect/>
          </a:stretch>
        </p:blipFill>
        <p:spPr>
          <a:xfrm>
            <a:off x="7459473" y="73393"/>
            <a:ext cx="1571447" cy="1612159"/>
          </a:xfrm>
          <a:prstGeom prst="rect">
            <a:avLst/>
          </a:prstGeom>
        </p:spPr>
      </p:pic>
      <p:sp>
        <p:nvSpPr>
          <p:cNvPr id="11" name="TextBox 10">
            <a:extLst>
              <a:ext uri="{FF2B5EF4-FFF2-40B4-BE49-F238E27FC236}">
                <a16:creationId xmlns:a16="http://schemas.microsoft.com/office/drawing/2014/main" id="{4EE902D6-6CD8-5335-6897-A521758EA89D}"/>
              </a:ext>
            </a:extLst>
          </p:cNvPr>
          <p:cNvSpPr txBox="1"/>
          <p:nvPr/>
        </p:nvSpPr>
        <p:spPr>
          <a:xfrm>
            <a:off x="7496345" y="1761447"/>
            <a:ext cx="1497705" cy="369332"/>
          </a:xfrm>
          <a:prstGeom prst="rect">
            <a:avLst/>
          </a:prstGeom>
          <a:noFill/>
        </p:spPr>
        <p:txBody>
          <a:bodyPr wrap="square" rtlCol="0">
            <a:spAutoFit/>
          </a:bodyPr>
          <a:lstStyle/>
          <a:p>
            <a:r>
              <a:rPr lang="en-GB" sz="600"/>
              <a:t>Taken from J Kay, National Education Lead at The Development Wheel via </a:t>
            </a:r>
            <a:r>
              <a:rPr lang="en-GB" sz="600" err="1"/>
              <a:t>Linkedin</a:t>
            </a:r>
            <a:endParaRPr lang="en-GB" sz="600"/>
          </a:p>
        </p:txBody>
      </p:sp>
      <p:sp>
        <p:nvSpPr>
          <p:cNvPr id="9" name="TextBox 8">
            <a:extLst>
              <a:ext uri="{FF2B5EF4-FFF2-40B4-BE49-F238E27FC236}">
                <a16:creationId xmlns:a16="http://schemas.microsoft.com/office/drawing/2014/main" id="{601B35F8-12E3-381F-6FE5-944C3BFEE8F6}"/>
              </a:ext>
            </a:extLst>
          </p:cNvPr>
          <p:cNvSpPr txBox="1"/>
          <p:nvPr/>
        </p:nvSpPr>
        <p:spPr>
          <a:xfrm>
            <a:off x="234000" y="2385814"/>
            <a:ext cx="7512008" cy="2169825"/>
          </a:xfrm>
          <a:prstGeom prst="rect">
            <a:avLst/>
          </a:prstGeom>
          <a:noFill/>
        </p:spPr>
        <p:txBody>
          <a:bodyPr wrap="square" rtlCol="0">
            <a:spAutoFit/>
          </a:bodyPr>
          <a:lstStyle/>
          <a:p>
            <a:r>
              <a:rPr lang="en-GB" sz="1350"/>
              <a:t>Think again, some of these maths processes you may struggle with, but some you don’t!</a:t>
            </a:r>
          </a:p>
          <a:p>
            <a:endParaRPr lang="en-GB" sz="1350"/>
          </a:p>
          <a:p>
            <a:pPr marL="214313" indent="-214313">
              <a:buFont typeface="Arial" panose="020B0604020202020204" pitchFamily="34" charset="0"/>
              <a:buChar char="•"/>
            </a:pPr>
            <a:r>
              <a:rPr lang="en-GB" sz="1350"/>
              <a:t>Telling the time</a:t>
            </a:r>
          </a:p>
          <a:p>
            <a:pPr marL="214313" indent="-214313">
              <a:buFont typeface="Arial" panose="020B0604020202020204" pitchFamily="34" charset="0"/>
              <a:buChar char="•"/>
            </a:pPr>
            <a:r>
              <a:rPr lang="en-GB" sz="1350"/>
              <a:t>Paying for shopping</a:t>
            </a:r>
          </a:p>
          <a:p>
            <a:pPr marL="214313" indent="-214313">
              <a:buFont typeface="Arial" panose="020B0604020202020204" pitchFamily="34" charset="0"/>
              <a:buChar char="•"/>
            </a:pPr>
            <a:r>
              <a:rPr lang="en-GB" sz="1350"/>
              <a:t>Dividing things up</a:t>
            </a:r>
          </a:p>
          <a:p>
            <a:pPr marL="214313" indent="-214313">
              <a:buFont typeface="Arial" panose="020B0604020202020204" pitchFamily="34" charset="0"/>
              <a:buChar char="•"/>
            </a:pPr>
            <a:r>
              <a:rPr lang="en-GB" sz="1350"/>
              <a:t>Measuring</a:t>
            </a:r>
          </a:p>
          <a:p>
            <a:pPr marL="214313" indent="-214313">
              <a:buFont typeface="Arial" panose="020B0604020202020204" pitchFamily="34" charset="0"/>
              <a:buChar char="•"/>
            </a:pPr>
            <a:r>
              <a:rPr lang="en-GB" sz="1350"/>
              <a:t>Deciding on the probability of something happening</a:t>
            </a:r>
          </a:p>
          <a:p>
            <a:pPr marL="214313" indent="-214313">
              <a:buFont typeface="Arial" panose="020B0604020202020204" pitchFamily="34" charset="0"/>
              <a:buChar char="•"/>
            </a:pPr>
            <a:r>
              <a:rPr lang="en-GB" sz="1350"/>
              <a:t>Following a recipe</a:t>
            </a:r>
          </a:p>
          <a:p>
            <a:pPr marL="214313" indent="-214313">
              <a:buFont typeface="Arial" panose="020B0604020202020204" pitchFamily="34" charset="0"/>
              <a:buChar char="•"/>
            </a:pPr>
            <a:r>
              <a:rPr lang="en-GB" sz="1350"/>
              <a:t>Finding information from </a:t>
            </a:r>
            <a:r>
              <a:rPr lang="en-GB" sz="1350" err="1"/>
              <a:t>eg</a:t>
            </a:r>
            <a:r>
              <a:rPr lang="en-GB" sz="1350"/>
              <a:t> a bus timetable</a:t>
            </a:r>
          </a:p>
          <a:p>
            <a:pPr marL="214313" indent="-214313">
              <a:buFont typeface="Arial" panose="020B0604020202020204" pitchFamily="34" charset="0"/>
              <a:buChar char="•"/>
            </a:pPr>
            <a:r>
              <a:rPr lang="en-GB" sz="1350"/>
              <a:t>Working out the best deal</a:t>
            </a:r>
          </a:p>
        </p:txBody>
      </p:sp>
      <p:sp>
        <p:nvSpPr>
          <p:cNvPr id="10" name="Rectangle: Rounded Corners 9">
            <a:extLst>
              <a:ext uri="{FF2B5EF4-FFF2-40B4-BE49-F238E27FC236}">
                <a16:creationId xmlns:a16="http://schemas.microsoft.com/office/drawing/2014/main" id="{26A83E29-7EDF-6BC0-A77E-740A630F6BB7}"/>
              </a:ext>
            </a:extLst>
          </p:cNvPr>
          <p:cNvSpPr/>
          <p:nvPr/>
        </p:nvSpPr>
        <p:spPr>
          <a:xfrm>
            <a:off x="7051491" y="2601448"/>
            <a:ext cx="1979429" cy="1738556"/>
          </a:xfrm>
          <a:prstGeom prst="roundRect">
            <a:avLst/>
          </a:prstGeom>
          <a:solidFill>
            <a:schemeClr val="bg1"/>
          </a:solidFill>
          <a:ln>
            <a:solidFill>
              <a:srgbClr val="0071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350">
                <a:solidFill>
                  <a:sysClr val="windowText" lastClr="000000"/>
                </a:solidFill>
              </a:rPr>
              <a:t>Which of these are </a:t>
            </a:r>
            <a:r>
              <a:rPr lang="en-GB" sz="1350" b="1">
                <a:solidFill>
                  <a:sysClr val="windowText" lastClr="000000"/>
                </a:solidFill>
              </a:rPr>
              <a:t>YES</a:t>
            </a:r>
            <a:r>
              <a:rPr lang="en-GB" sz="1350">
                <a:solidFill>
                  <a:sysClr val="windowText" lastClr="000000"/>
                </a:solidFill>
              </a:rPr>
              <a:t> and which are </a:t>
            </a:r>
            <a:r>
              <a:rPr lang="en-GB" sz="1350" b="1">
                <a:solidFill>
                  <a:sysClr val="windowText" lastClr="000000"/>
                </a:solidFill>
              </a:rPr>
              <a:t>NOT YET? </a:t>
            </a:r>
          </a:p>
        </p:txBody>
      </p:sp>
      <p:sp>
        <p:nvSpPr>
          <p:cNvPr id="3" name="Footer Placeholder 4">
            <a:extLst>
              <a:ext uri="{FF2B5EF4-FFF2-40B4-BE49-F238E27FC236}">
                <a16:creationId xmlns:a16="http://schemas.microsoft.com/office/drawing/2014/main" id="{2116498B-23F4-81A0-2AAC-8928403AC0BA}"/>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2" name="Slide Number Placeholder 1">
            <a:extLst>
              <a:ext uri="{FF2B5EF4-FFF2-40B4-BE49-F238E27FC236}">
                <a16:creationId xmlns:a16="http://schemas.microsoft.com/office/drawing/2014/main" id="{B3FCC6C6-3014-8FE3-B018-E4C9FE3126B4}"/>
              </a:ext>
            </a:extLst>
          </p:cNvPr>
          <p:cNvSpPr>
            <a:spLocks noGrp="1"/>
          </p:cNvSpPr>
          <p:nvPr>
            <p:ph type="sldNum" sz="quarter" idx="11"/>
          </p:nvPr>
        </p:nvSpPr>
        <p:spPr/>
        <p:txBody>
          <a:bodyPr/>
          <a:lstStyle/>
          <a:p>
            <a:fld id="{DA2C159E-F13C-4A85-9A41-E7669D3E0D70}" type="slidenum">
              <a:rPr lang="en-GB" smtClean="0"/>
              <a:pPr/>
              <a:t>21</a:t>
            </a:fld>
            <a:endParaRPr lang="en-GB"/>
          </a:p>
        </p:txBody>
      </p:sp>
    </p:spTree>
    <p:extLst>
      <p:ext uri="{BB962C8B-B14F-4D97-AF65-F5344CB8AC3E}">
        <p14:creationId xmlns:p14="http://schemas.microsoft.com/office/powerpoint/2010/main" val="3353913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FFCA500-1448-C00E-7CDA-D5BB8C244485}"/>
              </a:ext>
            </a:extLst>
          </p:cNvPr>
          <p:cNvSpPr>
            <a:spLocks noGrp="1"/>
          </p:cNvSpPr>
          <p:nvPr>
            <p:ph type="title"/>
          </p:nvPr>
        </p:nvSpPr>
        <p:spPr>
          <a:xfrm>
            <a:off x="237086" y="259193"/>
            <a:ext cx="7236692" cy="464186"/>
          </a:xfrm>
        </p:spPr>
        <p:txBody>
          <a:bodyPr>
            <a:normAutofit/>
          </a:bodyPr>
          <a:lstStyle/>
          <a:p>
            <a:r>
              <a:rPr lang="en-GB" dirty="0"/>
              <a:t>How can you tell whether you are learning?</a:t>
            </a:r>
          </a:p>
        </p:txBody>
      </p:sp>
      <p:sp>
        <p:nvSpPr>
          <p:cNvPr id="13" name="Content Placeholder 2">
            <a:extLst>
              <a:ext uri="{FF2B5EF4-FFF2-40B4-BE49-F238E27FC236}">
                <a16:creationId xmlns:a16="http://schemas.microsoft.com/office/drawing/2014/main" id="{15A3F876-728F-3B5F-8A9C-A0F1205F298A}"/>
              </a:ext>
            </a:extLst>
          </p:cNvPr>
          <p:cNvSpPr>
            <a:spLocks noGrp="1"/>
          </p:cNvSpPr>
          <p:nvPr>
            <p:ph type="body" sz="quarter" idx="12"/>
          </p:nvPr>
        </p:nvSpPr>
        <p:spPr>
          <a:xfrm>
            <a:off x="233363" y="985838"/>
            <a:ext cx="6238999" cy="3602037"/>
          </a:xfrm>
        </p:spPr>
        <p:txBody>
          <a:bodyPr/>
          <a:lstStyle/>
          <a:p>
            <a:r>
              <a:rPr lang="en-GB" sz="1600"/>
              <a:t>It’s hard (stuff you can do is in your comfort zone, and you don’t learn anything new here).</a:t>
            </a:r>
          </a:p>
          <a:p>
            <a:endParaRPr lang="en-GB" sz="1600"/>
          </a:p>
          <a:p>
            <a:r>
              <a:rPr lang="en-GB" sz="1600"/>
              <a:t>You make mistakes (watch this clip)</a:t>
            </a:r>
          </a:p>
          <a:p>
            <a:r>
              <a:rPr lang="en-GB" sz="1200">
                <a:hlinkClick r:id="rId2"/>
              </a:rPr>
              <a:t>Learn quickly from your mistakes -Mark Zukerberg – YouTube</a:t>
            </a:r>
            <a:endParaRPr lang="en-GB" sz="1200"/>
          </a:p>
          <a:p>
            <a:endParaRPr lang="en-GB" sz="1200"/>
          </a:p>
          <a:p>
            <a:r>
              <a:rPr lang="en-GB" sz="1600"/>
              <a:t>So, if you’re making lots of mistakes then you’re learning lots! The important thing is to identify what you need to improve and to accept your mistakes as progress.</a:t>
            </a:r>
          </a:p>
        </p:txBody>
      </p:sp>
      <p:pic>
        <p:nvPicPr>
          <p:cNvPr id="14" name="Picture 13">
            <a:extLst>
              <a:ext uri="{FF2B5EF4-FFF2-40B4-BE49-F238E27FC236}">
                <a16:creationId xmlns:a16="http://schemas.microsoft.com/office/drawing/2014/main" id="{CAF7DF65-8D4A-6319-AE22-39618A0A6E9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62325" y="203596"/>
            <a:ext cx="1844589" cy="3263504"/>
          </a:xfrm>
          <a:prstGeom prst="rect">
            <a:avLst/>
          </a:prstGeom>
        </p:spPr>
      </p:pic>
      <p:sp>
        <p:nvSpPr>
          <p:cNvPr id="3" name="Footer Placeholder 4">
            <a:extLst>
              <a:ext uri="{FF2B5EF4-FFF2-40B4-BE49-F238E27FC236}">
                <a16:creationId xmlns:a16="http://schemas.microsoft.com/office/drawing/2014/main" id="{87DB0F64-2D03-B2D7-2F34-42BB4B6EBB60}"/>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2" name="Slide Number Placeholder 1">
            <a:extLst>
              <a:ext uri="{FF2B5EF4-FFF2-40B4-BE49-F238E27FC236}">
                <a16:creationId xmlns:a16="http://schemas.microsoft.com/office/drawing/2014/main" id="{C5FB36F3-DBE8-D38B-A473-89E6135FF493}"/>
              </a:ext>
            </a:extLst>
          </p:cNvPr>
          <p:cNvSpPr>
            <a:spLocks noGrp="1"/>
          </p:cNvSpPr>
          <p:nvPr>
            <p:ph type="sldNum" sz="quarter" idx="11"/>
          </p:nvPr>
        </p:nvSpPr>
        <p:spPr/>
        <p:txBody>
          <a:bodyPr/>
          <a:lstStyle/>
          <a:p>
            <a:fld id="{DA2C159E-F13C-4A85-9A41-E7669D3E0D70}" type="slidenum">
              <a:rPr lang="en-GB" smtClean="0"/>
              <a:pPr/>
              <a:t>22</a:t>
            </a:fld>
            <a:endParaRPr lang="en-GB"/>
          </a:p>
        </p:txBody>
      </p:sp>
    </p:spTree>
    <p:extLst>
      <p:ext uri="{BB962C8B-B14F-4D97-AF65-F5344CB8AC3E}">
        <p14:creationId xmlns:p14="http://schemas.microsoft.com/office/powerpoint/2010/main" val="240334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CE567F-6035-C528-A396-85670E20F88E}"/>
              </a:ext>
            </a:extLst>
          </p:cNvPr>
          <p:cNvSpPr>
            <a:spLocks noGrp="1"/>
          </p:cNvSpPr>
          <p:nvPr>
            <p:ph type="title"/>
          </p:nvPr>
        </p:nvSpPr>
        <p:spPr/>
        <p:txBody>
          <a:bodyPr/>
          <a:lstStyle/>
          <a:p>
            <a:pPr rtl="0" eaLnBrk="1" latinLnBrk="0" hangingPunct="1"/>
            <a:r>
              <a:rPr lang="en-GB" sz="1800" kern="1200" dirty="0">
                <a:solidFill>
                  <a:srgbClr val="000000"/>
                </a:solidFill>
                <a:effectLst/>
                <a:latin typeface="Arial" panose="020B0604020202020204" pitchFamily="34" charset="0"/>
                <a:ea typeface="+mn-ea"/>
                <a:cs typeface="+mn-cs"/>
              </a:rPr>
              <a:t>Can you draw me a picture of …?</a:t>
            </a:r>
            <a:endParaRPr lang="en-GB" dirty="0">
              <a:effectLst/>
            </a:endParaRPr>
          </a:p>
        </p:txBody>
      </p:sp>
      <p:sp>
        <p:nvSpPr>
          <p:cNvPr id="6" name="Title 1">
            <a:extLst>
              <a:ext uri="{FF2B5EF4-FFF2-40B4-BE49-F238E27FC236}">
                <a16:creationId xmlns:a16="http://schemas.microsoft.com/office/drawing/2014/main" id="{E47C3E7F-3831-FB71-5AB9-E98022F2A1A5}"/>
              </a:ext>
              <a:ext uri="{C183D7F6-B498-43B3-948B-1728B52AA6E4}">
                <adec:decorative xmlns:adec="http://schemas.microsoft.com/office/drawing/2017/decorative" val="1"/>
              </a:ext>
            </a:extLst>
          </p:cNvPr>
          <p:cNvSpPr txBox="1">
            <a:spLocks/>
          </p:cNvSpPr>
          <p:nvPr/>
        </p:nvSpPr>
        <p:spPr>
          <a:xfrm>
            <a:off x="340324" y="234480"/>
            <a:ext cx="7236692" cy="464186"/>
          </a:xfrm>
          <a:prstGeom prst="rect">
            <a:avLst/>
          </a:prstGeom>
        </p:spPr>
        <p:txBody>
          <a:bodyPr vert="horz" lIns="0" tIns="0" rIns="0" bIns="0" rtlCol="0" anchor="t" anchorCtr="0">
            <a:normAutofit/>
          </a:bodyPr>
          <a:lstStyle>
            <a:lvl1pPr algn="l" defTabSz="914400" rtl="0" eaLnBrk="1" latinLnBrk="0" hangingPunct="1">
              <a:lnSpc>
                <a:spcPts val="2000"/>
              </a:lnSpc>
              <a:spcBef>
                <a:spcPts val="0"/>
              </a:spcBef>
              <a:buNone/>
              <a:defRPr sz="2000" b="1" kern="1200" cap="none" baseline="0">
                <a:solidFill>
                  <a:schemeClr val="tx1"/>
                </a:solidFill>
                <a:latin typeface="+mj-lt"/>
                <a:ea typeface="+mj-ea"/>
                <a:cs typeface="+mj-cs"/>
              </a:defRPr>
            </a:lvl1pPr>
          </a:lstStyle>
          <a:p>
            <a:endParaRPr lang="en-GB" dirty="0"/>
          </a:p>
        </p:txBody>
      </p:sp>
      <p:sp>
        <p:nvSpPr>
          <p:cNvPr id="9" name="Speech Bubble: Oval 8">
            <a:extLst>
              <a:ext uri="{FF2B5EF4-FFF2-40B4-BE49-F238E27FC236}">
                <a16:creationId xmlns:a16="http://schemas.microsoft.com/office/drawing/2014/main" id="{42B6D70A-E2B8-42C0-0067-D709644A2B8C}"/>
              </a:ext>
            </a:extLst>
          </p:cNvPr>
          <p:cNvSpPr/>
          <p:nvPr/>
        </p:nvSpPr>
        <p:spPr>
          <a:xfrm>
            <a:off x="330751" y="1486662"/>
            <a:ext cx="1288367" cy="771607"/>
          </a:xfrm>
          <a:prstGeom prst="wedgeEllipseCallout">
            <a:avLst>
              <a:gd name="adj1" fmla="val 43845"/>
              <a:gd name="adj2" fmla="val 71101"/>
            </a:avLst>
          </a:prstGeom>
          <a:solidFill>
            <a:schemeClr val="bg1"/>
          </a:solidFill>
          <a:ln>
            <a:solidFill>
              <a:srgbClr val="0071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ysClr val="windowText" lastClr="000000"/>
                </a:solidFill>
              </a:rPr>
              <a:t>Yes</a:t>
            </a:r>
          </a:p>
        </p:txBody>
      </p:sp>
      <p:pic>
        <p:nvPicPr>
          <p:cNvPr id="13" name="Picture 12">
            <a:extLst>
              <a:ext uri="{FF2B5EF4-FFF2-40B4-BE49-F238E27FC236}">
                <a16:creationId xmlns:a16="http://schemas.microsoft.com/office/drawing/2014/main" id="{DB03CF6C-5616-0A49-675F-F2E92D2DF72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87300" y="1676189"/>
            <a:ext cx="1835672" cy="1184940"/>
          </a:xfrm>
          <a:prstGeom prst="rect">
            <a:avLst/>
          </a:prstGeom>
        </p:spPr>
      </p:pic>
      <p:sp>
        <p:nvSpPr>
          <p:cNvPr id="10" name="Speech Bubble: Oval 9">
            <a:extLst>
              <a:ext uri="{FF2B5EF4-FFF2-40B4-BE49-F238E27FC236}">
                <a16:creationId xmlns:a16="http://schemas.microsoft.com/office/drawing/2014/main" id="{5AEED380-01EE-D771-62F4-238BCE4CA9EF}"/>
              </a:ext>
            </a:extLst>
          </p:cNvPr>
          <p:cNvSpPr/>
          <p:nvPr/>
        </p:nvSpPr>
        <p:spPr>
          <a:xfrm>
            <a:off x="4314206" y="1184609"/>
            <a:ext cx="1288367" cy="771607"/>
          </a:xfrm>
          <a:prstGeom prst="wedgeEllipseCallout">
            <a:avLst>
              <a:gd name="adj1" fmla="val -48879"/>
              <a:gd name="adj2" fmla="val 49120"/>
            </a:avLst>
          </a:prstGeom>
          <a:solidFill>
            <a:schemeClr val="bg1"/>
          </a:solidFill>
          <a:ln>
            <a:solidFill>
              <a:srgbClr val="0071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ysClr val="windowText" lastClr="000000"/>
                </a:solidFill>
              </a:rPr>
              <a:t>No</a:t>
            </a:r>
          </a:p>
        </p:txBody>
      </p:sp>
      <p:sp>
        <p:nvSpPr>
          <p:cNvPr id="11" name="Speech Bubble: Oval 10">
            <a:extLst>
              <a:ext uri="{FF2B5EF4-FFF2-40B4-BE49-F238E27FC236}">
                <a16:creationId xmlns:a16="http://schemas.microsoft.com/office/drawing/2014/main" id="{4113EB68-68C3-480A-882E-09B023612AD2}"/>
              </a:ext>
            </a:extLst>
          </p:cNvPr>
          <p:cNvSpPr/>
          <p:nvPr/>
        </p:nvSpPr>
        <p:spPr>
          <a:xfrm>
            <a:off x="4509253" y="2224323"/>
            <a:ext cx="1288367" cy="771607"/>
          </a:xfrm>
          <a:prstGeom prst="wedgeEllipseCallout">
            <a:avLst>
              <a:gd name="adj1" fmla="val -61471"/>
              <a:gd name="adj2" fmla="val -15867"/>
            </a:avLst>
          </a:prstGeom>
          <a:solidFill>
            <a:schemeClr val="bg1"/>
          </a:solidFill>
          <a:ln>
            <a:solidFill>
              <a:srgbClr val="0071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b="1">
                <a:solidFill>
                  <a:sysClr val="windowText" lastClr="000000"/>
                </a:solidFill>
              </a:rPr>
              <a:t>Not yet</a:t>
            </a:r>
          </a:p>
        </p:txBody>
      </p:sp>
      <p:pic>
        <p:nvPicPr>
          <p:cNvPr id="8" name="Picture 7">
            <a:extLst>
              <a:ext uri="{FF2B5EF4-FFF2-40B4-BE49-F238E27FC236}">
                <a16:creationId xmlns:a16="http://schemas.microsoft.com/office/drawing/2014/main" id="{618A1602-0091-B08D-E313-29E65809F0CD}"/>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43828" b="26213"/>
          <a:stretch/>
        </p:blipFill>
        <p:spPr>
          <a:xfrm>
            <a:off x="6906108" y="203840"/>
            <a:ext cx="1991033" cy="1961537"/>
          </a:xfrm>
          <a:prstGeom prst="rect">
            <a:avLst/>
          </a:prstGeom>
        </p:spPr>
      </p:pic>
      <p:pic>
        <p:nvPicPr>
          <p:cNvPr id="7" name="Picture 6">
            <a:extLst>
              <a:ext uri="{FF2B5EF4-FFF2-40B4-BE49-F238E27FC236}">
                <a16:creationId xmlns:a16="http://schemas.microsoft.com/office/drawing/2014/main" id="{6011F14B-7B86-A1B4-9D79-CD530E55D6E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906108" y="2310617"/>
            <a:ext cx="2000339" cy="1886114"/>
          </a:xfrm>
          <a:prstGeom prst="rect">
            <a:avLst/>
          </a:prstGeom>
        </p:spPr>
      </p:pic>
      <p:sp>
        <p:nvSpPr>
          <p:cNvPr id="14" name="Content Placeholder 2">
            <a:extLst>
              <a:ext uri="{FF2B5EF4-FFF2-40B4-BE49-F238E27FC236}">
                <a16:creationId xmlns:a16="http://schemas.microsoft.com/office/drawing/2014/main" id="{39ABA261-CBA4-28EA-3DD8-E46F8F6AB8E5}"/>
              </a:ext>
            </a:extLst>
          </p:cNvPr>
          <p:cNvSpPr txBox="1">
            <a:spLocks/>
          </p:cNvSpPr>
          <p:nvPr/>
        </p:nvSpPr>
        <p:spPr>
          <a:xfrm>
            <a:off x="198000" y="3253674"/>
            <a:ext cx="6202800" cy="1830529"/>
          </a:xfrm>
          <a:prstGeom prst="rect">
            <a:avLst/>
          </a:prstGeom>
        </p:spPr>
        <p:txBody>
          <a:bodyPr/>
          <a:lstStyle>
            <a:lvl1pPr marL="228600" indent="-228600" algn="l" defTabSz="914400" rtl="0" eaLnBrk="1" latinLnBrk="0" hangingPunct="1">
              <a:lnSpc>
                <a:spcPct val="110000"/>
              </a:lnSpc>
              <a:spcBef>
                <a:spcPts val="1000"/>
              </a:spcBef>
              <a:buClr>
                <a:srgbClr val="EF7D0A"/>
              </a:buClr>
              <a:buFont typeface="Arial" panose="020B0604020202020204" pitchFamily="34" charset="0"/>
              <a:buChar char="•"/>
              <a:defRPr sz="28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vl2pPr marL="685800" indent="-228600" algn="l" defTabSz="914400" rtl="0" eaLnBrk="1" latinLnBrk="0" hangingPunct="1">
              <a:lnSpc>
                <a:spcPct val="110000"/>
              </a:lnSpc>
              <a:spcBef>
                <a:spcPts val="500"/>
              </a:spcBef>
              <a:buClr>
                <a:srgbClr val="EF7D0A"/>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10000"/>
              </a:lnSpc>
              <a:spcBef>
                <a:spcPts val="500"/>
              </a:spcBef>
              <a:buClr>
                <a:srgbClr val="EF7D0A"/>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10000"/>
              </a:lnSpc>
              <a:spcBef>
                <a:spcPts val="500"/>
              </a:spcBef>
              <a:buClr>
                <a:srgbClr val="EF7D0A"/>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10000"/>
              </a:lnSpc>
              <a:spcBef>
                <a:spcPts val="500"/>
              </a:spcBef>
              <a:buClr>
                <a:srgbClr val="EF7D0A"/>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GB" sz="1600">
                <a:latin typeface="+mn-lt"/>
              </a:rPr>
              <a:t>Take a piece of paper and a pen/pencil, and follow the instructions on the clip</a:t>
            </a:r>
          </a:p>
          <a:p>
            <a:pPr>
              <a:buClr>
                <a:schemeClr val="tx1"/>
              </a:buClr>
            </a:pPr>
            <a:r>
              <a:rPr lang="en-GB" sz="1600">
                <a:latin typeface="+mn-lt"/>
                <a:hlinkClick r:id="rId7">
                  <a:extLst>
                    <a:ext uri="{A12FA001-AC4F-418D-AE19-62706E023703}">
                      <ahyp:hlinkClr xmlns:ahyp="http://schemas.microsoft.com/office/drawing/2018/hyperlinkcolor" val="tx"/>
                    </a:ext>
                  </a:extLst>
                </a:hlinkClick>
              </a:rPr>
              <a:t>How to draw Albert Einstein - Easy - YouTube</a:t>
            </a:r>
            <a:endParaRPr lang="en-GB" sz="1600">
              <a:latin typeface="+mn-lt"/>
            </a:endParaRPr>
          </a:p>
        </p:txBody>
      </p:sp>
      <p:sp>
        <p:nvSpPr>
          <p:cNvPr id="3" name="Footer Placeholder 4">
            <a:extLst>
              <a:ext uri="{FF2B5EF4-FFF2-40B4-BE49-F238E27FC236}">
                <a16:creationId xmlns:a16="http://schemas.microsoft.com/office/drawing/2014/main" id="{00CCB83D-9B30-03F9-C705-77E4FF7B7D12}"/>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2" name="Slide Number Placeholder 1">
            <a:extLst>
              <a:ext uri="{FF2B5EF4-FFF2-40B4-BE49-F238E27FC236}">
                <a16:creationId xmlns:a16="http://schemas.microsoft.com/office/drawing/2014/main" id="{98F6583F-4BE5-5995-C87A-E8E084D9C5CB}"/>
              </a:ext>
            </a:extLst>
          </p:cNvPr>
          <p:cNvSpPr>
            <a:spLocks noGrp="1"/>
          </p:cNvSpPr>
          <p:nvPr>
            <p:ph type="sldNum" sz="quarter" idx="11"/>
          </p:nvPr>
        </p:nvSpPr>
        <p:spPr/>
        <p:txBody>
          <a:bodyPr/>
          <a:lstStyle/>
          <a:p>
            <a:fld id="{DA2C159E-F13C-4A85-9A41-E7669D3E0D70}" type="slidenum">
              <a:rPr lang="en-GB" smtClean="0"/>
              <a:pPr/>
              <a:t>23</a:t>
            </a:fld>
            <a:endParaRPr lang="en-GB"/>
          </a:p>
        </p:txBody>
      </p:sp>
    </p:spTree>
    <p:extLst>
      <p:ext uri="{BB962C8B-B14F-4D97-AF65-F5344CB8AC3E}">
        <p14:creationId xmlns:p14="http://schemas.microsoft.com/office/powerpoint/2010/main" val="114711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7978C3-F8EC-7D17-6FCD-B294657A799B}"/>
              </a:ext>
            </a:extLst>
          </p:cNvPr>
          <p:cNvSpPr>
            <a:spLocks noGrp="1"/>
          </p:cNvSpPr>
          <p:nvPr>
            <p:ph type="title"/>
          </p:nvPr>
        </p:nvSpPr>
        <p:spPr/>
        <p:txBody>
          <a:bodyPr/>
          <a:lstStyle/>
          <a:p>
            <a:r>
              <a:rPr lang="en-GB" dirty="0"/>
              <a:t>-</a:t>
            </a:r>
          </a:p>
        </p:txBody>
      </p:sp>
      <p:pic>
        <p:nvPicPr>
          <p:cNvPr id="9" name="Picture 8">
            <a:extLst>
              <a:ext uri="{FF2B5EF4-FFF2-40B4-BE49-F238E27FC236}">
                <a16:creationId xmlns:a16="http://schemas.microsoft.com/office/drawing/2014/main" id="{405D281C-C0B0-423A-95DA-4FD44F26CAB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17081" y="247436"/>
            <a:ext cx="1783235" cy="1486029"/>
          </a:xfrm>
          <a:prstGeom prst="rect">
            <a:avLst/>
          </a:prstGeom>
        </p:spPr>
      </p:pic>
      <p:pic>
        <p:nvPicPr>
          <p:cNvPr id="10" name="Picture 9">
            <a:extLst>
              <a:ext uri="{FF2B5EF4-FFF2-40B4-BE49-F238E27FC236}">
                <a16:creationId xmlns:a16="http://schemas.microsoft.com/office/drawing/2014/main" id="{1A1FA5DE-DCE7-12E7-6BBD-8E262BC13D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89226" y="247437"/>
            <a:ext cx="1945127" cy="1486028"/>
          </a:xfrm>
          <a:prstGeom prst="rect">
            <a:avLst/>
          </a:prstGeom>
        </p:spPr>
      </p:pic>
      <p:pic>
        <p:nvPicPr>
          <p:cNvPr id="11" name="Picture 10">
            <a:extLst>
              <a:ext uri="{FF2B5EF4-FFF2-40B4-BE49-F238E27FC236}">
                <a16:creationId xmlns:a16="http://schemas.microsoft.com/office/drawing/2014/main" id="{2CC0FAD6-C8BA-0517-D50A-E83DB02383A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723263" y="277886"/>
            <a:ext cx="1738970" cy="1486029"/>
          </a:xfrm>
          <a:prstGeom prst="rect">
            <a:avLst/>
          </a:prstGeom>
        </p:spPr>
      </p:pic>
      <p:pic>
        <p:nvPicPr>
          <p:cNvPr id="8" name="Content Placeholder 10">
            <a:extLst>
              <a:ext uri="{FF2B5EF4-FFF2-40B4-BE49-F238E27FC236}">
                <a16:creationId xmlns:a16="http://schemas.microsoft.com/office/drawing/2014/main" id="{BE974080-4471-BE47-BD9A-59BE51FC045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551143" y="278015"/>
            <a:ext cx="1815703" cy="1485900"/>
          </a:xfrm>
          <a:prstGeom prst="rect">
            <a:avLst/>
          </a:prstGeom>
        </p:spPr>
      </p:pic>
      <p:pic>
        <p:nvPicPr>
          <p:cNvPr id="13" name="Picture 12">
            <a:extLst>
              <a:ext uri="{FF2B5EF4-FFF2-40B4-BE49-F238E27FC236}">
                <a16:creationId xmlns:a16="http://schemas.microsoft.com/office/drawing/2014/main" id="{8AC51849-4163-8EAB-626C-0F06F6CD2AA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17082" y="1912459"/>
            <a:ext cx="2225233" cy="2179509"/>
          </a:xfrm>
          <a:prstGeom prst="rect">
            <a:avLst/>
          </a:prstGeom>
        </p:spPr>
      </p:pic>
      <p:pic>
        <p:nvPicPr>
          <p:cNvPr id="14" name="Picture 13">
            <a:extLst>
              <a:ext uri="{FF2B5EF4-FFF2-40B4-BE49-F238E27FC236}">
                <a16:creationId xmlns:a16="http://schemas.microsoft.com/office/drawing/2014/main" id="{D30ADB09-FE66-9460-61F9-629F4A63774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183997" y="1912459"/>
            <a:ext cx="1788784" cy="2179509"/>
          </a:xfrm>
          <a:prstGeom prst="rect">
            <a:avLst/>
          </a:prstGeom>
        </p:spPr>
      </p:pic>
      <p:pic>
        <p:nvPicPr>
          <p:cNvPr id="12" name="Picture 11">
            <a:extLst>
              <a:ext uri="{FF2B5EF4-FFF2-40B4-BE49-F238E27FC236}">
                <a16:creationId xmlns:a16="http://schemas.microsoft.com/office/drawing/2014/main" id="{B0B4EA54-79C5-6AB8-7D6C-256F553F4881}"/>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093058" y="1824119"/>
            <a:ext cx="3273788" cy="2891380"/>
          </a:xfrm>
          <a:prstGeom prst="rect">
            <a:avLst/>
          </a:prstGeom>
        </p:spPr>
      </p:pic>
      <p:sp>
        <p:nvSpPr>
          <p:cNvPr id="3" name="Footer Placeholder 4">
            <a:extLst>
              <a:ext uri="{FF2B5EF4-FFF2-40B4-BE49-F238E27FC236}">
                <a16:creationId xmlns:a16="http://schemas.microsoft.com/office/drawing/2014/main" id="{76A0FC08-B39A-1A59-A230-30B4935188CE}"/>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2" name="Slide Number Placeholder 1">
            <a:extLst>
              <a:ext uri="{FF2B5EF4-FFF2-40B4-BE49-F238E27FC236}">
                <a16:creationId xmlns:a16="http://schemas.microsoft.com/office/drawing/2014/main" id="{60C02909-9B40-51C7-A3D6-053B06DB9088}"/>
              </a:ext>
            </a:extLst>
          </p:cNvPr>
          <p:cNvSpPr>
            <a:spLocks noGrp="1"/>
          </p:cNvSpPr>
          <p:nvPr>
            <p:ph type="sldNum" sz="quarter" idx="11"/>
          </p:nvPr>
        </p:nvSpPr>
        <p:spPr/>
        <p:txBody>
          <a:bodyPr/>
          <a:lstStyle/>
          <a:p>
            <a:fld id="{DA2C159E-F13C-4A85-9A41-E7669D3E0D70}" type="slidenum">
              <a:rPr lang="en-GB" smtClean="0"/>
              <a:pPr/>
              <a:t>24</a:t>
            </a:fld>
            <a:endParaRPr lang="en-GB"/>
          </a:p>
        </p:txBody>
      </p:sp>
    </p:spTree>
    <p:extLst>
      <p:ext uri="{BB962C8B-B14F-4D97-AF65-F5344CB8AC3E}">
        <p14:creationId xmlns:p14="http://schemas.microsoft.com/office/powerpoint/2010/main" val="280316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6ECFFE-1005-29C9-E0D7-B528882FDD90}"/>
              </a:ext>
            </a:extLst>
          </p:cNvPr>
          <p:cNvSpPr>
            <a:spLocks noGrp="1"/>
          </p:cNvSpPr>
          <p:nvPr>
            <p:ph type="title"/>
          </p:nvPr>
        </p:nvSpPr>
        <p:spPr/>
        <p:txBody>
          <a:bodyPr/>
          <a:lstStyle/>
          <a:p>
            <a:pPr rtl="0" eaLnBrk="1" latinLnBrk="0" hangingPunct="1"/>
            <a:r>
              <a:rPr lang="en-GB" sz="1800" kern="1200" dirty="0">
                <a:solidFill>
                  <a:srgbClr val="000000"/>
                </a:solidFill>
                <a:effectLst/>
                <a:latin typeface="Arial" panose="020B0604020202020204" pitchFamily="34" charset="0"/>
                <a:ea typeface="+mn-ea"/>
                <a:cs typeface="+mn-cs"/>
              </a:rPr>
              <a:t>Making your personal NOT YET plan</a:t>
            </a:r>
            <a:endParaRPr lang="en-GB" dirty="0">
              <a:effectLst/>
            </a:endParaRPr>
          </a:p>
          <a:p>
            <a:endParaRPr lang="en-GB" dirty="0"/>
          </a:p>
        </p:txBody>
      </p:sp>
      <p:sp>
        <p:nvSpPr>
          <p:cNvPr id="6" name="Title 1">
            <a:extLst>
              <a:ext uri="{FF2B5EF4-FFF2-40B4-BE49-F238E27FC236}">
                <a16:creationId xmlns:a16="http://schemas.microsoft.com/office/drawing/2014/main" id="{1EEE36C5-EF37-00A9-652A-BE85ED18B2C9}"/>
              </a:ext>
              <a:ext uri="{C183D7F6-B498-43B3-948B-1728B52AA6E4}">
                <adec:decorative xmlns:adec="http://schemas.microsoft.com/office/drawing/2017/decorative" val="1"/>
              </a:ext>
            </a:extLst>
          </p:cNvPr>
          <p:cNvSpPr txBox="1">
            <a:spLocks/>
          </p:cNvSpPr>
          <p:nvPr/>
        </p:nvSpPr>
        <p:spPr>
          <a:xfrm>
            <a:off x="234000" y="234480"/>
            <a:ext cx="7236692" cy="464186"/>
          </a:xfrm>
          <a:prstGeom prst="rect">
            <a:avLst/>
          </a:prstGeom>
        </p:spPr>
        <p:txBody>
          <a:bodyPr vert="horz" lIns="0" tIns="0" rIns="0" bIns="0" rtlCol="0" anchor="t" anchorCtr="0">
            <a:normAutofit/>
          </a:bodyPr>
          <a:lstStyle>
            <a:lvl1pPr algn="l" defTabSz="914400" rtl="0" eaLnBrk="1" latinLnBrk="0" hangingPunct="1">
              <a:lnSpc>
                <a:spcPts val="2000"/>
              </a:lnSpc>
              <a:spcBef>
                <a:spcPts val="0"/>
              </a:spcBef>
              <a:buNone/>
              <a:defRPr sz="2000" b="1" kern="1200" cap="none" baseline="0">
                <a:solidFill>
                  <a:schemeClr val="tx1"/>
                </a:solidFill>
                <a:latin typeface="+mj-lt"/>
                <a:ea typeface="+mj-ea"/>
                <a:cs typeface="+mj-cs"/>
              </a:defRPr>
            </a:lvl1pPr>
          </a:lstStyle>
          <a:p>
            <a:endParaRPr lang="en-GB" dirty="0"/>
          </a:p>
        </p:txBody>
      </p:sp>
      <p:sp>
        <p:nvSpPr>
          <p:cNvPr id="7" name="Content Placeholder 2">
            <a:extLst>
              <a:ext uri="{FF2B5EF4-FFF2-40B4-BE49-F238E27FC236}">
                <a16:creationId xmlns:a16="http://schemas.microsoft.com/office/drawing/2014/main" id="{31507B46-B183-1B59-4302-FADEE3D10C04}"/>
              </a:ext>
            </a:extLst>
          </p:cNvPr>
          <p:cNvSpPr txBox="1">
            <a:spLocks/>
          </p:cNvSpPr>
          <p:nvPr/>
        </p:nvSpPr>
        <p:spPr>
          <a:xfrm>
            <a:off x="358139" y="1423781"/>
            <a:ext cx="4991101" cy="2832652"/>
          </a:xfrm>
          <a:prstGeom prst="rect">
            <a:avLst/>
          </a:prstGeom>
        </p:spPr>
        <p:txBody>
          <a:bodyPr vert="horz" lIns="0" tIns="0" rIns="0" bIns="0" rtlCol="0" anchor="t" anchorCtr="0"/>
          <a:lstStyle>
            <a:defPPr>
              <a:defRPr lang="en-US"/>
            </a:defPPr>
            <a:lvl1pPr marL="0" algn="r" defTabSz="914400" rtl="0" eaLnBrk="1" latinLnBrk="0" hangingPunct="1">
              <a:defRPr sz="7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7175" indent="-257175" algn="l">
              <a:spcBef>
                <a:spcPts val="1100"/>
              </a:spcBef>
              <a:spcAft>
                <a:spcPts val="1100"/>
              </a:spcAft>
              <a:buFont typeface="Arial" panose="020B0604020202020204" pitchFamily="34" charset="0"/>
              <a:buChar char="•"/>
            </a:pPr>
            <a:r>
              <a:rPr lang="en-GB" sz="1600" b="0"/>
              <a:t>On a post it note, or in notes on your phone, write three NOT YET statements. One of these should be about your maths or English (or both)</a:t>
            </a:r>
            <a:endParaRPr lang="en-US"/>
          </a:p>
          <a:p>
            <a:pPr marL="257175" indent="-257175" algn="l">
              <a:spcBef>
                <a:spcPts val="1100"/>
              </a:spcBef>
              <a:spcAft>
                <a:spcPts val="1100"/>
              </a:spcAft>
              <a:buFont typeface="Arial" panose="020B0604020202020204" pitchFamily="34" charset="0"/>
              <a:buChar char="•"/>
            </a:pPr>
            <a:r>
              <a:rPr lang="en-GB" sz="1600" b="0"/>
              <a:t>In your maths/ English lessons you will be asked to reflect on what you have learned and what your targets are.</a:t>
            </a:r>
            <a:endParaRPr lang="en-GB" sz="1600" b="0">
              <a:cs typeface="Arial"/>
            </a:endParaRPr>
          </a:p>
          <a:p>
            <a:pPr marL="257175" indent="-257175" algn="l">
              <a:spcBef>
                <a:spcPts val="1100"/>
              </a:spcBef>
              <a:spcAft>
                <a:spcPts val="1100"/>
              </a:spcAft>
              <a:buFont typeface="Arial" panose="020B0604020202020204" pitchFamily="34" charset="0"/>
              <a:buChar char="•"/>
            </a:pPr>
            <a:r>
              <a:rPr lang="en-GB" sz="1600" b="0"/>
              <a:t>In other words, which skills do you NOT YET have?</a:t>
            </a:r>
            <a:endParaRPr lang="en-GB" sz="600" b="0">
              <a:cs typeface="Arial"/>
            </a:endParaRPr>
          </a:p>
        </p:txBody>
      </p:sp>
      <p:pic>
        <p:nvPicPr>
          <p:cNvPr id="5" name="Graphic 4" descr="Smart Phone with solid fill">
            <a:extLst>
              <a:ext uri="{FF2B5EF4-FFF2-40B4-BE49-F238E27FC236}">
                <a16:creationId xmlns:a16="http://schemas.microsoft.com/office/drawing/2014/main" id="{A2B8890E-9A9A-3F82-3432-BFC2F054CD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76687" y="63902"/>
            <a:ext cx="4824011" cy="4824011"/>
          </a:xfrm>
          <a:prstGeom prst="rect">
            <a:avLst/>
          </a:prstGeom>
        </p:spPr>
      </p:pic>
      <p:sp>
        <p:nvSpPr>
          <p:cNvPr id="8" name="TextBox 7">
            <a:extLst>
              <a:ext uri="{FF2B5EF4-FFF2-40B4-BE49-F238E27FC236}">
                <a16:creationId xmlns:a16="http://schemas.microsoft.com/office/drawing/2014/main" id="{F15FC1E0-809B-A8C6-0BA0-EB7F9EA16460}"/>
              </a:ext>
            </a:extLst>
          </p:cNvPr>
          <p:cNvSpPr txBox="1"/>
          <p:nvPr/>
        </p:nvSpPr>
        <p:spPr>
          <a:xfrm>
            <a:off x="6587711" y="951402"/>
            <a:ext cx="1801965" cy="2862322"/>
          </a:xfrm>
          <a:prstGeom prst="rect">
            <a:avLst/>
          </a:prstGeom>
          <a:noFill/>
        </p:spPr>
        <p:txBody>
          <a:bodyPr wrap="square" rtlCol="0">
            <a:spAutoFit/>
          </a:bodyPr>
          <a:lstStyle/>
          <a:p>
            <a:r>
              <a:rPr lang="en-GB" sz="1200"/>
              <a:t>I will make the most of my time at college and enjoy my learning</a:t>
            </a:r>
          </a:p>
          <a:p>
            <a:pPr marL="257175" indent="-257175">
              <a:buAutoNum type="arabicParenR"/>
            </a:pPr>
            <a:endParaRPr lang="en-GB" sz="1200"/>
          </a:p>
          <a:p>
            <a:r>
              <a:rPr lang="en-GB" sz="1200"/>
              <a:t>I will complete a skydive / learn to drive/travel across Europe / get a part-time job / drink more water… (!)</a:t>
            </a:r>
          </a:p>
          <a:p>
            <a:pPr marL="257175" indent="-257175">
              <a:buAutoNum type="arabicParenR"/>
            </a:pPr>
            <a:endParaRPr lang="en-GB" sz="1200"/>
          </a:p>
          <a:p>
            <a:r>
              <a:rPr lang="en-GB" sz="1200"/>
              <a:t>I will pass my maths and enjoy all the mistakes I make on the way!</a:t>
            </a:r>
          </a:p>
        </p:txBody>
      </p:sp>
      <p:sp>
        <p:nvSpPr>
          <p:cNvPr id="3" name="Footer Placeholder 4">
            <a:extLst>
              <a:ext uri="{FF2B5EF4-FFF2-40B4-BE49-F238E27FC236}">
                <a16:creationId xmlns:a16="http://schemas.microsoft.com/office/drawing/2014/main" id="{5268077F-9C62-57EA-E02E-7103A36F198B}"/>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2" name="Slide Number Placeholder 1">
            <a:extLst>
              <a:ext uri="{FF2B5EF4-FFF2-40B4-BE49-F238E27FC236}">
                <a16:creationId xmlns:a16="http://schemas.microsoft.com/office/drawing/2014/main" id="{9708363E-B254-25A3-158A-2F5C2FF8977B}"/>
              </a:ext>
            </a:extLst>
          </p:cNvPr>
          <p:cNvSpPr>
            <a:spLocks noGrp="1"/>
          </p:cNvSpPr>
          <p:nvPr>
            <p:ph type="sldNum" sz="quarter" idx="11"/>
          </p:nvPr>
        </p:nvSpPr>
        <p:spPr/>
        <p:txBody>
          <a:bodyPr/>
          <a:lstStyle/>
          <a:p>
            <a:fld id="{DA2C159E-F13C-4A85-9A41-E7669D3E0D70}" type="slidenum">
              <a:rPr lang="en-GB" smtClean="0"/>
              <a:pPr/>
              <a:t>25</a:t>
            </a:fld>
            <a:endParaRPr lang="en-GB"/>
          </a:p>
        </p:txBody>
      </p:sp>
    </p:spTree>
    <p:extLst>
      <p:ext uri="{BB962C8B-B14F-4D97-AF65-F5344CB8AC3E}">
        <p14:creationId xmlns:p14="http://schemas.microsoft.com/office/powerpoint/2010/main" val="1214459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A492DED-45D5-12D8-728F-B601438C8A07}"/>
              </a:ext>
              <a:ext uri="{C183D7F6-B498-43B3-948B-1728B52AA6E4}">
                <adec:decorative xmlns:adec="http://schemas.microsoft.com/office/drawing/2017/decorative" val="1"/>
              </a:ext>
            </a:extLst>
          </p:cNvPr>
          <p:cNvSpPr txBox="1">
            <a:spLocks/>
          </p:cNvSpPr>
          <p:nvPr/>
        </p:nvSpPr>
        <p:spPr>
          <a:xfrm>
            <a:off x="134504" y="234480"/>
            <a:ext cx="7236692" cy="346210"/>
          </a:xfrm>
          <a:prstGeom prst="rect">
            <a:avLst/>
          </a:prstGeom>
        </p:spPr>
        <p:txBody>
          <a:bodyPr vert="horz" lIns="68580" tIns="34290" rIns="68580" bIns="34290" rtlCol="0" anchor="b" anchorCtr="0">
            <a:normAutofit fontScale="97500"/>
          </a:bodyPr>
          <a:lstStyle>
            <a:lvl1pPr algn="l" defTabSz="914400" rtl="0" eaLnBrk="1" latinLnBrk="0" hangingPunct="1">
              <a:lnSpc>
                <a:spcPts val="2000"/>
              </a:lnSpc>
              <a:spcBef>
                <a:spcPts val="0"/>
              </a:spcBef>
              <a:buNone/>
              <a:defRPr sz="2000" b="1" kern="1200" cap="none" baseline="0">
                <a:solidFill>
                  <a:schemeClr val="tx1"/>
                </a:solidFill>
                <a:latin typeface="+mj-lt"/>
                <a:ea typeface="+mj-ea"/>
                <a:cs typeface="+mj-cs"/>
              </a:defRPr>
            </a:lvl1pPr>
          </a:lstStyle>
          <a:p>
            <a:endParaRPr lang="en-US" dirty="0"/>
          </a:p>
        </p:txBody>
      </p:sp>
      <p:sp>
        <p:nvSpPr>
          <p:cNvPr id="4" name="Title 3">
            <a:extLst>
              <a:ext uri="{FF2B5EF4-FFF2-40B4-BE49-F238E27FC236}">
                <a16:creationId xmlns:a16="http://schemas.microsoft.com/office/drawing/2014/main" id="{BFD89723-A8DD-9667-2DB0-BAEB1FF18373}"/>
              </a:ext>
            </a:extLst>
          </p:cNvPr>
          <p:cNvSpPr>
            <a:spLocks noGrp="1"/>
          </p:cNvSpPr>
          <p:nvPr>
            <p:ph type="title"/>
          </p:nvPr>
        </p:nvSpPr>
        <p:spPr/>
        <p:txBody>
          <a:bodyPr/>
          <a:lstStyle/>
          <a:p>
            <a:pPr rtl="0" eaLnBrk="1" latinLnBrk="0" hangingPunct="1"/>
            <a:r>
              <a:rPr lang="en-US" sz="1800" kern="1200" dirty="0">
                <a:solidFill>
                  <a:srgbClr val="000000"/>
                </a:solidFill>
                <a:effectLst/>
                <a:latin typeface="Arial" panose="020B0604020202020204" pitchFamily="34" charset="0"/>
                <a:ea typeface="+mn-ea"/>
                <a:cs typeface="+mn-cs"/>
              </a:rPr>
              <a:t>Finally, you’re in good company!</a:t>
            </a:r>
            <a:endParaRPr lang="en-GB" dirty="0">
              <a:effectLst/>
            </a:endParaRPr>
          </a:p>
          <a:p>
            <a:endParaRPr lang="en-GB" dirty="0"/>
          </a:p>
        </p:txBody>
      </p:sp>
      <p:sp>
        <p:nvSpPr>
          <p:cNvPr id="9" name="TextBox 8">
            <a:extLst>
              <a:ext uri="{FF2B5EF4-FFF2-40B4-BE49-F238E27FC236}">
                <a16:creationId xmlns:a16="http://schemas.microsoft.com/office/drawing/2014/main" id="{BFA94897-BE16-907C-117F-7697FD481BA7}"/>
              </a:ext>
            </a:extLst>
          </p:cNvPr>
          <p:cNvSpPr txBox="1"/>
          <p:nvPr/>
        </p:nvSpPr>
        <p:spPr>
          <a:xfrm>
            <a:off x="134504" y="951402"/>
            <a:ext cx="8731336" cy="338554"/>
          </a:xfrm>
          <a:prstGeom prst="rect">
            <a:avLst/>
          </a:prstGeom>
          <a:noFill/>
        </p:spPr>
        <p:txBody>
          <a:bodyPr wrap="square" rtlCol="0">
            <a:spAutoFit/>
          </a:bodyPr>
          <a:lstStyle/>
          <a:p>
            <a:r>
              <a:rPr lang="en-GB" sz="1600">
                <a:ea typeface="Open Sans" panose="020B0606030504020204" pitchFamily="34" charset="0"/>
                <a:cs typeface="Open Sans" panose="020B0606030504020204" pitchFamily="34" charset="0"/>
              </a:rPr>
              <a:t>This clip is labelled </a:t>
            </a:r>
            <a:r>
              <a:rPr lang="en-GB" sz="1600" i="1">
                <a:ea typeface="Open Sans" panose="020B0606030504020204" pitchFamily="34" charset="0"/>
                <a:cs typeface="Open Sans" panose="020B0606030504020204" pitchFamily="34" charset="0"/>
              </a:rPr>
              <a:t>Famous Failures </a:t>
            </a:r>
            <a:r>
              <a:rPr lang="en-GB" sz="1600">
                <a:ea typeface="Open Sans" panose="020B0606030504020204" pitchFamily="34" charset="0"/>
                <a:cs typeface="Open Sans" panose="020B0606030504020204" pitchFamily="34" charset="0"/>
              </a:rPr>
              <a:t>– but it just shows how important the ‘</a:t>
            </a:r>
            <a:r>
              <a:rPr lang="en-GB" sz="1600" i="1">
                <a:ea typeface="Open Sans" panose="020B0606030504020204" pitchFamily="34" charset="0"/>
                <a:cs typeface="Open Sans" panose="020B0606030504020204" pitchFamily="34" charset="0"/>
              </a:rPr>
              <a:t>Not Yet’ </a:t>
            </a:r>
            <a:r>
              <a:rPr lang="en-GB" sz="1600">
                <a:ea typeface="Open Sans" panose="020B0606030504020204" pitchFamily="34" charset="0"/>
                <a:cs typeface="Open Sans" panose="020B0606030504020204" pitchFamily="34" charset="0"/>
              </a:rPr>
              <a:t>phase is</a:t>
            </a:r>
          </a:p>
        </p:txBody>
      </p:sp>
      <p:pic>
        <p:nvPicPr>
          <p:cNvPr id="8" name="Picture 7">
            <a:extLst>
              <a:ext uri="{FF2B5EF4-FFF2-40B4-BE49-F238E27FC236}">
                <a16:creationId xmlns:a16="http://schemas.microsoft.com/office/drawing/2014/main" id="{8E3C2939-FE05-FE7E-3877-503D1E7A06D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295248" y="1542624"/>
            <a:ext cx="4281487" cy="2515373"/>
          </a:xfrm>
          <a:prstGeom prst="rect">
            <a:avLst/>
          </a:prstGeom>
        </p:spPr>
      </p:pic>
      <p:sp>
        <p:nvSpPr>
          <p:cNvPr id="7" name="Content Placeholder 2">
            <a:extLst>
              <a:ext uri="{FF2B5EF4-FFF2-40B4-BE49-F238E27FC236}">
                <a16:creationId xmlns:a16="http://schemas.microsoft.com/office/drawing/2014/main" id="{7F46DC5C-EE7D-C914-D04F-7553DD55D9D1}"/>
              </a:ext>
            </a:extLst>
          </p:cNvPr>
          <p:cNvSpPr txBox="1">
            <a:spLocks/>
          </p:cNvSpPr>
          <p:nvPr/>
        </p:nvSpPr>
        <p:spPr>
          <a:xfrm>
            <a:off x="2561916" y="4307976"/>
            <a:ext cx="3748150" cy="284366"/>
          </a:xfrm>
          <a:prstGeom prst="rect">
            <a:avLst/>
          </a:prstGeom>
        </p:spPr>
        <p:txBody>
          <a:bodyPr vert="horz" lIns="68580" tIns="34290" rIns="68580" bIns="34290" rtlCol="0" anchor="ctr" anchorCtr="0">
            <a:normAutofit/>
          </a:bodyPr>
          <a:lstStyle>
            <a:defPPr>
              <a:defRPr lang="en-US"/>
            </a:defPPr>
            <a:lvl1pPr marL="0" algn="r" defTabSz="914400" rtl="0" eaLnBrk="1" latinLnBrk="0" hangingPunct="1">
              <a:defRPr sz="7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a:hlinkClick r:id="rId3"/>
              </a:rPr>
              <a:t>Famous Failures - Never Give Up - YouTube</a:t>
            </a:r>
            <a:endParaRPr lang="en-US" sz="1350"/>
          </a:p>
        </p:txBody>
      </p:sp>
      <p:sp>
        <p:nvSpPr>
          <p:cNvPr id="3" name="Footer Placeholder 4">
            <a:extLst>
              <a:ext uri="{FF2B5EF4-FFF2-40B4-BE49-F238E27FC236}">
                <a16:creationId xmlns:a16="http://schemas.microsoft.com/office/drawing/2014/main" id="{266ECB94-206F-7316-F4E4-10AB93AA8B14}"/>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2" name="Slide Number Placeholder 1">
            <a:extLst>
              <a:ext uri="{FF2B5EF4-FFF2-40B4-BE49-F238E27FC236}">
                <a16:creationId xmlns:a16="http://schemas.microsoft.com/office/drawing/2014/main" id="{2DFA2378-197C-AFC0-1DC9-5A87A6618AF5}"/>
              </a:ext>
            </a:extLst>
          </p:cNvPr>
          <p:cNvSpPr>
            <a:spLocks noGrp="1"/>
          </p:cNvSpPr>
          <p:nvPr>
            <p:ph type="sldNum" sz="quarter" idx="11"/>
          </p:nvPr>
        </p:nvSpPr>
        <p:spPr/>
        <p:txBody>
          <a:bodyPr/>
          <a:lstStyle/>
          <a:p>
            <a:fld id="{DA2C159E-F13C-4A85-9A41-E7669D3E0D70}" type="slidenum">
              <a:rPr lang="en-GB" smtClean="0"/>
              <a:pPr/>
              <a:t>26</a:t>
            </a:fld>
            <a:endParaRPr lang="en-GB"/>
          </a:p>
        </p:txBody>
      </p:sp>
    </p:spTree>
    <p:extLst>
      <p:ext uri="{BB962C8B-B14F-4D97-AF65-F5344CB8AC3E}">
        <p14:creationId xmlns:p14="http://schemas.microsoft.com/office/powerpoint/2010/main" val="2403013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C9D3-D6FA-6C42-B18D-B4375D961051}"/>
              </a:ext>
            </a:extLst>
          </p:cNvPr>
          <p:cNvSpPr>
            <a:spLocks noGrp="1"/>
          </p:cNvSpPr>
          <p:nvPr>
            <p:ph type="ctrTitle"/>
          </p:nvPr>
        </p:nvSpPr>
        <p:spPr>
          <a:xfrm>
            <a:off x="3888720" y="2242709"/>
            <a:ext cx="4967280" cy="1242000"/>
          </a:xfrm>
        </p:spPr>
        <p:txBody>
          <a:bodyPr/>
          <a:lstStyle/>
          <a:p>
            <a:r>
              <a:rPr lang="en-US" sz="4000"/>
              <a:t>Task idea 4</a:t>
            </a:r>
          </a:p>
        </p:txBody>
      </p:sp>
      <p:sp>
        <p:nvSpPr>
          <p:cNvPr id="3" name="Subtitle 2">
            <a:extLst>
              <a:ext uri="{FF2B5EF4-FFF2-40B4-BE49-F238E27FC236}">
                <a16:creationId xmlns:a16="http://schemas.microsoft.com/office/drawing/2014/main" id="{4262F235-0368-E17B-1122-D7F54A5719D9}"/>
              </a:ext>
            </a:extLst>
          </p:cNvPr>
          <p:cNvSpPr>
            <a:spLocks noGrp="1"/>
          </p:cNvSpPr>
          <p:nvPr>
            <p:ph type="subTitle" idx="1"/>
          </p:nvPr>
        </p:nvSpPr>
        <p:spPr/>
        <p:txBody>
          <a:bodyPr/>
          <a:lstStyle/>
          <a:p>
            <a:r>
              <a:rPr lang="en-US"/>
              <a:t>Square squad</a:t>
            </a:r>
          </a:p>
        </p:txBody>
      </p:sp>
    </p:spTree>
    <p:extLst>
      <p:ext uri="{BB962C8B-B14F-4D97-AF65-F5344CB8AC3E}">
        <p14:creationId xmlns:p14="http://schemas.microsoft.com/office/powerpoint/2010/main" val="651024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BB5741-DFE4-E982-5755-ED27D360E7FA}"/>
              </a:ext>
            </a:extLst>
          </p:cNvPr>
          <p:cNvSpPr>
            <a:spLocks noGrp="1"/>
          </p:cNvSpPr>
          <p:nvPr>
            <p:ph type="title"/>
          </p:nvPr>
        </p:nvSpPr>
        <p:spPr/>
        <p:txBody>
          <a:bodyPr/>
          <a:lstStyle/>
          <a:p>
            <a:r>
              <a:rPr lang="en-GB" dirty="0"/>
              <a:t>Square Squad: rationale</a:t>
            </a:r>
          </a:p>
        </p:txBody>
      </p:sp>
      <p:pic>
        <p:nvPicPr>
          <p:cNvPr id="7" name="Picture 6">
            <a:extLst>
              <a:ext uri="{FF2B5EF4-FFF2-40B4-BE49-F238E27FC236}">
                <a16:creationId xmlns:a16="http://schemas.microsoft.com/office/drawing/2014/main" id="{36CE5921-4DE4-4B90-6620-D053C736473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rot="434959">
            <a:off x="7346004" y="280036"/>
            <a:ext cx="1433384" cy="1461013"/>
          </a:xfrm>
          <a:prstGeom prst="rect">
            <a:avLst/>
          </a:prstGeom>
        </p:spPr>
      </p:pic>
      <p:sp>
        <p:nvSpPr>
          <p:cNvPr id="4" name="Text Placeholder 3">
            <a:extLst>
              <a:ext uri="{FF2B5EF4-FFF2-40B4-BE49-F238E27FC236}">
                <a16:creationId xmlns:a16="http://schemas.microsoft.com/office/drawing/2014/main" id="{2B915EE4-EC29-F564-E816-E91BF77D8830}"/>
              </a:ext>
            </a:extLst>
          </p:cNvPr>
          <p:cNvSpPr>
            <a:spLocks noGrp="1"/>
          </p:cNvSpPr>
          <p:nvPr>
            <p:ph type="body" sz="quarter" idx="12"/>
          </p:nvPr>
        </p:nvSpPr>
        <p:spPr>
          <a:xfrm>
            <a:off x="1059309" y="1201020"/>
            <a:ext cx="6412127" cy="3851993"/>
          </a:xfrm>
        </p:spPr>
        <p:txBody>
          <a:bodyPr/>
          <a:lstStyle/>
          <a:p>
            <a:pPr marL="285750" indent="-285750">
              <a:lnSpc>
                <a:spcPct val="100000"/>
              </a:lnSpc>
              <a:spcBef>
                <a:spcPts val="1800"/>
              </a:spcBef>
              <a:spcAft>
                <a:spcPts val="1800"/>
              </a:spcAft>
              <a:buFont typeface="Arial" panose="020B0604020202020204" pitchFamily="34" charset="0"/>
              <a:buChar char="•"/>
            </a:pPr>
            <a:r>
              <a:rPr lang="en-GB" sz="1800"/>
              <a:t>The Square Squad is all about building resilience and tapping into your support network</a:t>
            </a:r>
          </a:p>
          <a:p>
            <a:pPr marL="285750" indent="-285750">
              <a:lnSpc>
                <a:spcPct val="100000"/>
              </a:lnSpc>
              <a:spcBef>
                <a:spcPts val="1800"/>
              </a:spcBef>
              <a:spcAft>
                <a:spcPts val="1800"/>
              </a:spcAft>
              <a:buFont typeface="Arial" panose="020B0604020202020204" pitchFamily="34" charset="0"/>
              <a:buChar char="•"/>
            </a:pPr>
            <a:r>
              <a:rPr lang="en-GB" sz="1800"/>
              <a:t>Learners need to know who they can rely on for support in different areas of their life</a:t>
            </a:r>
          </a:p>
          <a:p>
            <a:pPr marL="285750" indent="-285750">
              <a:lnSpc>
                <a:spcPct val="100000"/>
              </a:lnSpc>
              <a:spcBef>
                <a:spcPts val="1800"/>
              </a:spcBef>
              <a:spcAft>
                <a:spcPts val="1800"/>
              </a:spcAft>
              <a:buFont typeface="Arial" panose="020B0604020202020204" pitchFamily="34" charset="0"/>
              <a:buChar char="•"/>
            </a:pPr>
            <a:r>
              <a:rPr lang="en-GB" sz="1800"/>
              <a:t>It is a short, reflective task which can also help learners to build connections in their learning cohorts and more widely</a:t>
            </a:r>
          </a:p>
        </p:txBody>
      </p:sp>
      <p:sp>
        <p:nvSpPr>
          <p:cNvPr id="6" name="Footer Placeholder 4">
            <a:extLst>
              <a:ext uri="{FF2B5EF4-FFF2-40B4-BE49-F238E27FC236}">
                <a16:creationId xmlns:a16="http://schemas.microsoft.com/office/drawing/2014/main" id="{88E43E95-473A-2D60-CECB-C7047DCF0E37}"/>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2" name="Slide Number Placeholder 1">
            <a:extLst>
              <a:ext uri="{FF2B5EF4-FFF2-40B4-BE49-F238E27FC236}">
                <a16:creationId xmlns:a16="http://schemas.microsoft.com/office/drawing/2014/main" id="{268C5992-4F27-D057-DB0A-F1E513D81468}"/>
              </a:ext>
            </a:extLst>
          </p:cNvPr>
          <p:cNvSpPr>
            <a:spLocks noGrp="1"/>
          </p:cNvSpPr>
          <p:nvPr>
            <p:ph type="sldNum" sz="quarter" idx="11"/>
          </p:nvPr>
        </p:nvSpPr>
        <p:spPr/>
        <p:txBody>
          <a:bodyPr/>
          <a:lstStyle/>
          <a:p>
            <a:fld id="{DA2C159E-F13C-4A85-9A41-E7669D3E0D70}" type="slidenum">
              <a:rPr lang="en-GB" smtClean="0"/>
              <a:pPr/>
              <a:t>28</a:t>
            </a:fld>
            <a:endParaRPr lang="en-GB"/>
          </a:p>
        </p:txBody>
      </p:sp>
    </p:spTree>
    <p:extLst>
      <p:ext uri="{BB962C8B-B14F-4D97-AF65-F5344CB8AC3E}">
        <p14:creationId xmlns:p14="http://schemas.microsoft.com/office/powerpoint/2010/main" val="2392040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B2D52-F03C-F86D-F741-2E1B3046ECA4}"/>
              </a:ext>
            </a:extLst>
          </p:cNvPr>
          <p:cNvSpPr>
            <a:spLocks noGrp="1"/>
          </p:cNvSpPr>
          <p:nvPr>
            <p:ph type="title"/>
          </p:nvPr>
        </p:nvSpPr>
        <p:spPr>
          <a:xfrm>
            <a:off x="232950" y="249900"/>
            <a:ext cx="7157553" cy="699425"/>
          </a:xfrm>
        </p:spPr>
        <p:txBody>
          <a:bodyPr>
            <a:normAutofit/>
          </a:bodyPr>
          <a:lstStyle/>
          <a:p>
            <a:r>
              <a:rPr lang="en-GB" dirty="0"/>
              <a:t>Square Squad</a:t>
            </a:r>
            <a:br>
              <a:rPr lang="en-GB" sz="2000" kern="100" dirty="0">
                <a:solidFill>
                  <a:srgbClr val="0071F8"/>
                </a:solidFill>
                <a:effectLst/>
                <a:latin typeface="Aptos" panose="020B0004020202020204" pitchFamily="34" charset="0"/>
                <a:ea typeface="Aptos" panose="020B0004020202020204" pitchFamily="34" charset="0"/>
                <a:cs typeface="Times New Roman" panose="02020603050405020304" pitchFamily="18" charset="0"/>
              </a:rPr>
            </a:br>
            <a:endParaRPr lang="en-GB" dirty="0"/>
          </a:p>
        </p:txBody>
      </p:sp>
      <p:sp>
        <p:nvSpPr>
          <p:cNvPr id="10" name="Rectangle: Rounded Corners 9">
            <a:extLst>
              <a:ext uri="{FF2B5EF4-FFF2-40B4-BE49-F238E27FC236}">
                <a16:creationId xmlns:a16="http://schemas.microsoft.com/office/drawing/2014/main" id="{5C74E557-49CA-B220-CFBE-09DC45F14B51}"/>
              </a:ext>
            </a:extLst>
          </p:cNvPr>
          <p:cNvSpPr/>
          <p:nvPr/>
        </p:nvSpPr>
        <p:spPr>
          <a:xfrm>
            <a:off x="251519" y="843102"/>
            <a:ext cx="6179018" cy="1237153"/>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b="1">
                <a:solidFill>
                  <a:srgbClr val="0071F8"/>
                </a:solidFill>
              </a:rPr>
              <a:t>The following slide contains a square squad activity that can be used for F2F or remote delivery. </a:t>
            </a:r>
          </a:p>
        </p:txBody>
      </p:sp>
      <p:pic>
        <p:nvPicPr>
          <p:cNvPr id="6" name="Picture 5">
            <a:extLst>
              <a:ext uri="{FF2B5EF4-FFF2-40B4-BE49-F238E27FC236}">
                <a16:creationId xmlns:a16="http://schemas.microsoft.com/office/drawing/2014/main" id="{07689C3F-83D4-B177-31E7-ECE78EB0DA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434959">
            <a:off x="7174238" y="269155"/>
            <a:ext cx="1595566" cy="1623195"/>
          </a:xfrm>
          <a:prstGeom prst="rect">
            <a:avLst/>
          </a:prstGeom>
        </p:spPr>
      </p:pic>
      <p:sp>
        <p:nvSpPr>
          <p:cNvPr id="3" name="Content Placeholder 2">
            <a:extLst>
              <a:ext uri="{FF2B5EF4-FFF2-40B4-BE49-F238E27FC236}">
                <a16:creationId xmlns:a16="http://schemas.microsoft.com/office/drawing/2014/main" id="{61ABF1FD-BFA0-E6A2-C3E3-EDD434799AE6}"/>
              </a:ext>
            </a:extLst>
          </p:cNvPr>
          <p:cNvSpPr>
            <a:spLocks noGrp="1"/>
          </p:cNvSpPr>
          <p:nvPr>
            <p:ph sz="quarter" idx="14"/>
          </p:nvPr>
        </p:nvSpPr>
        <p:spPr>
          <a:xfrm>
            <a:off x="251519" y="2431995"/>
            <a:ext cx="2879869" cy="1858144"/>
          </a:xfrm>
        </p:spPr>
        <p:txBody>
          <a:bodyPr/>
          <a:lstStyle/>
          <a:p>
            <a:r>
              <a:rPr lang="en-GB">
                <a:solidFill>
                  <a:srgbClr val="0071F8"/>
                </a:solidFill>
              </a:rPr>
              <a:t>Educational theory</a:t>
            </a:r>
          </a:p>
          <a:p>
            <a:r>
              <a:rPr lang="en-GB" sz="1200" b="0" i="1"/>
              <a:t>To get clear about who belongs on your square squad, use a one-inch by one-inch piece of paper, write down the names of the people in your life whose opinions really matter. The paper is small because it forces you to narrow the list to only those people who have earned the right to an opinion.</a:t>
            </a:r>
            <a:r>
              <a:rPr lang="en-GB" sz="1000" b="0" i="1"/>
              <a:t> (</a:t>
            </a:r>
            <a:r>
              <a:rPr lang="en-GB" sz="1000" b="0" i="1" err="1"/>
              <a:t>Brene</a:t>
            </a:r>
            <a:r>
              <a:rPr lang="en-GB" sz="1000" b="0" i="1"/>
              <a:t> Brown – Dare to Lead)</a:t>
            </a:r>
          </a:p>
        </p:txBody>
      </p:sp>
      <p:sp>
        <p:nvSpPr>
          <p:cNvPr id="4" name="Content Placeholder 3">
            <a:extLst>
              <a:ext uri="{FF2B5EF4-FFF2-40B4-BE49-F238E27FC236}">
                <a16:creationId xmlns:a16="http://schemas.microsoft.com/office/drawing/2014/main" id="{03A9143E-02F6-2FF5-97ED-886D9361DD68}"/>
              </a:ext>
            </a:extLst>
          </p:cNvPr>
          <p:cNvSpPr>
            <a:spLocks noGrp="1"/>
          </p:cNvSpPr>
          <p:nvPr>
            <p:ph sz="quarter" idx="15"/>
          </p:nvPr>
        </p:nvSpPr>
        <p:spPr>
          <a:xfrm>
            <a:off x="3304303" y="2431995"/>
            <a:ext cx="2535779" cy="1761875"/>
          </a:xfrm>
        </p:spPr>
        <p:txBody>
          <a:bodyPr/>
          <a:lstStyle/>
          <a:p>
            <a:r>
              <a:rPr lang="en-GB">
                <a:solidFill>
                  <a:srgbClr val="0071F8"/>
                </a:solidFill>
              </a:rPr>
              <a:t>Application in vocational context</a:t>
            </a:r>
          </a:p>
          <a:p>
            <a:r>
              <a:rPr lang="en-GB" b="0"/>
              <a:t>Encourage learners to identify who they feel they can rely on for support in the following areas:</a:t>
            </a:r>
          </a:p>
          <a:p>
            <a:pPr marL="285750" indent="-285750">
              <a:buFont typeface="Arial" panose="020B0604020202020204" pitchFamily="34" charset="0"/>
              <a:buChar char="•"/>
            </a:pPr>
            <a:r>
              <a:rPr lang="en-GB" b="0"/>
              <a:t>Motivation</a:t>
            </a:r>
          </a:p>
          <a:p>
            <a:pPr marL="285750" indent="-285750">
              <a:buFont typeface="Arial" panose="020B0604020202020204" pitchFamily="34" charset="0"/>
              <a:buChar char="•"/>
            </a:pPr>
            <a:r>
              <a:rPr lang="en-GB" b="0"/>
              <a:t>Coping with stress/anxiety</a:t>
            </a:r>
          </a:p>
          <a:p>
            <a:pPr marL="285750" indent="-285750">
              <a:buFont typeface="Arial" panose="020B0604020202020204" pitchFamily="34" charset="0"/>
              <a:buChar char="•"/>
            </a:pPr>
            <a:r>
              <a:rPr lang="en-GB" b="0"/>
              <a:t>Classroom/learning support</a:t>
            </a:r>
          </a:p>
        </p:txBody>
      </p:sp>
      <p:sp>
        <p:nvSpPr>
          <p:cNvPr id="5" name="Content Placeholder 4">
            <a:extLst>
              <a:ext uri="{FF2B5EF4-FFF2-40B4-BE49-F238E27FC236}">
                <a16:creationId xmlns:a16="http://schemas.microsoft.com/office/drawing/2014/main" id="{2AB72DE8-E040-3912-E62B-413ED1268FE1}"/>
              </a:ext>
            </a:extLst>
          </p:cNvPr>
          <p:cNvSpPr>
            <a:spLocks noGrp="1"/>
          </p:cNvSpPr>
          <p:nvPr>
            <p:ph sz="quarter" idx="16"/>
          </p:nvPr>
        </p:nvSpPr>
        <p:spPr>
          <a:xfrm>
            <a:off x="6194332" y="2431995"/>
            <a:ext cx="2513406" cy="2112426"/>
          </a:xfrm>
        </p:spPr>
        <p:txBody>
          <a:bodyPr/>
          <a:lstStyle/>
          <a:p>
            <a:r>
              <a:rPr lang="en-GB">
                <a:solidFill>
                  <a:srgbClr val="0071F8"/>
                </a:solidFill>
              </a:rPr>
              <a:t>Wider application/skills</a:t>
            </a:r>
          </a:p>
          <a:p>
            <a:r>
              <a:rPr lang="en-GB" b="0"/>
              <a:t>Personal skills development (identifying support)</a:t>
            </a:r>
          </a:p>
          <a:p>
            <a:r>
              <a:rPr lang="en-GB" b="0"/>
              <a:t>Reflective skills</a:t>
            </a:r>
          </a:p>
          <a:p>
            <a:r>
              <a:rPr lang="en-GB" b="0"/>
              <a:t>Active learning mindset</a:t>
            </a:r>
          </a:p>
        </p:txBody>
      </p:sp>
      <p:sp>
        <p:nvSpPr>
          <p:cNvPr id="8" name="Footer Placeholder 4">
            <a:extLst>
              <a:ext uri="{FF2B5EF4-FFF2-40B4-BE49-F238E27FC236}">
                <a16:creationId xmlns:a16="http://schemas.microsoft.com/office/drawing/2014/main" id="{B76C8BD0-5CD9-A1A9-DA1E-F87A8F2D918E}"/>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7" name="Slide Number Placeholder 6">
            <a:extLst>
              <a:ext uri="{FF2B5EF4-FFF2-40B4-BE49-F238E27FC236}">
                <a16:creationId xmlns:a16="http://schemas.microsoft.com/office/drawing/2014/main" id="{D27A7604-6AC1-326F-4D7D-372AF534D345}"/>
              </a:ext>
            </a:extLst>
          </p:cNvPr>
          <p:cNvSpPr>
            <a:spLocks noGrp="1"/>
          </p:cNvSpPr>
          <p:nvPr>
            <p:ph type="sldNum" sz="quarter" idx="11"/>
          </p:nvPr>
        </p:nvSpPr>
        <p:spPr/>
        <p:txBody>
          <a:bodyPr/>
          <a:lstStyle/>
          <a:p>
            <a:fld id="{DA2C159E-F13C-4A85-9A41-E7669D3E0D70}" type="slidenum">
              <a:rPr lang="en-GB" smtClean="0"/>
              <a:pPr/>
              <a:t>29</a:t>
            </a:fld>
            <a:endParaRPr lang="en-GB"/>
          </a:p>
        </p:txBody>
      </p:sp>
    </p:spTree>
    <p:extLst>
      <p:ext uri="{BB962C8B-B14F-4D97-AF65-F5344CB8AC3E}">
        <p14:creationId xmlns:p14="http://schemas.microsoft.com/office/powerpoint/2010/main" val="3190067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95A04-F836-D7EB-CAD0-62E8A918C60B}"/>
              </a:ext>
            </a:extLst>
          </p:cNvPr>
          <p:cNvSpPr>
            <a:spLocks noGrp="1"/>
          </p:cNvSpPr>
          <p:nvPr>
            <p:ph type="title"/>
          </p:nvPr>
        </p:nvSpPr>
        <p:spPr>
          <a:xfrm>
            <a:off x="164711" y="224310"/>
            <a:ext cx="8437563" cy="699425"/>
          </a:xfrm>
        </p:spPr>
        <p:txBody>
          <a:bodyPr/>
          <a:lstStyle/>
          <a:p>
            <a:r>
              <a:rPr lang="en-GB" dirty="0">
                <a:cs typeface="Arial"/>
              </a:rPr>
              <a:t>Introduction.</a:t>
            </a:r>
          </a:p>
        </p:txBody>
      </p:sp>
      <p:sp>
        <p:nvSpPr>
          <p:cNvPr id="3" name="TextBox 2">
            <a:extLst>
              <a:ext uri="{FF2B5EF4-FFF2-40B4-BE49-F238E27FC236}">
                <a16:creationId xmlns:a16="http://schemas.microsoft.com/office/drawing/2014/main" id="{6585395C-5E05-B06C-CDAC-07CB78510A59}"/>
              </a:ext>
            </a:extLst>
          </p:cNvPr>
          <p:cNvSpPr txBox="1"/>
          <p:nvPr/>
        </p:nvSpPr>
        <p:spPr>
          <a:xfrm>
            <a:off x="995555" y="711067"/>
            <a:ext cx="7686376" cy="4001095"/>
          </a:xfrm>
          <a:prstGeom prst="rect">
            <a:avLst/>
          </a:prstGeom>
          <a:no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en-US" sz="1400"/>
              <a:t>This resource is part of the broader Apprenticeship Workforce Development initiative and is intended to enhance the effectiveness of Apprenticeship Action Groups (AAGs) by focusing on improving apprenticeship outcomes through</a:t>
            </a:r>
            <a:r>
              <a:rPr lang="en-US" sz="1400" b="1"/>
              <a:t> 'early engagement activities'</a:t>
            </a:r>
            <a:r>
              <a:rPr lang="en-US" sz="1400"/>
              <a:t>. This resource will also align to the AWD live session </a:t>
            </a:r>
            <a:r>
              <a:rPr lang="en-US" sz="1400" b="1"/>
              <a:t>'Planning effective curriculum design for apprenticeships’.</a:t>
            </a:r>
            <a:endParaRPr lang="en-US" sz="1400" b="1">
              <a:cs typeface="Arial"/>
            </a:endParaRPr>
          </a:p>
          <a:p>
            <a:endParaRPr lang="en-US" sz="1400"/>
          </a:p>
          <a:p>
            <a:endParaRPr lang="en-US" sz="1400" b="1"/>
          </a:p>
          <a:p>
            <a:pPr>
              <a:spcBef>
                <a:spcPts val="1800"/>
              </a:spcBef>
              <a:spcAft>
                <a:spcPts val="600"/>
              </a:spcAft>
            </a:pPr>
            <a:r>
              <a:rPr lang="en-US" sz="1400" b="1"/>
              <a:t>Purpose of this Resource</a:t>
            </a:r>
          </a:p>
          <a:p>
            <a:pPr>
              <a:spcBef>
                <a:spcPts val="600"/>
              </a:spcBef>
              <a:spcAft>
                <a:spcPts val="600"/>
              </a:spcAft>
            </a:pPr>
            <a:r>
              <a:rPr lang="en-US" sz="1400"/>
              <a:t>This resource is designed to support providers to develop fundamental principles to engage apprenticeship from day 1 of the apprenticeship. It provides a concise summary of the core elements discussed in live sessions, making it easier for you to revisit and reinforce key concepts. </a:t>
            </a:r>
          </a:p>
          <a:p>
            <a:pPr>
              <a:spcBef>
                <a:spcPts val="600"/>
              </a:spcBef>
              <a:spcAft>
                <a:spcPts val="600"/>
              </a:spcAft>
            </a:pPr>
            <a:r>
              <a:rPr lang="en-US" sz="1400"/>
              <a:t>By using this resource, you can improve the efficiency and quality of your early apprenticeship delivery, which are vital to ensuring the success of apprenticeships within your organisation. </a:t>
            </a:r>
            <a:endParaRPr lang="en-US">
              <a:cs typeface="Arial"/>
            </a:endParaRPr>
          </a:p>
          <a:p>
            <a:pPr>
              <a:spcBef>
                <a:spcPts val="600"/>
              </a:spcBef>
              <a:spcAft>
                <a:spcPts val="600"/>
              </a:spcAft>
            </a:pPr>
            <a:r>
              <a:rPr lang="en-US" sz="1400"/>
              <a:t>The delivery slides should be adapted and used as required. Extra information can be found in the notes.</a:t>
            </a:r>
            <a:endParaRPr lang="en-US" sz="1400">
              <a:cs typeface="Arial"/>
            </a:endParaRPr>
          </a:p>
          <a:p>
            <a:endParaRPr lang="en-US" sz="1400"/>
          </a:p>
        </p:txBody>
      </p:sp>
      <p:sp>
        <p:nvSpPr>
          <p:cNvPr id="4" name="Footer Placeholder 4">
            <a:extLst>
              <a:ext uri="{FF2B5EF4-FFF2-40B4-BE49-F238E27FC236}">
                <a16:creationId xmlns:a16="http://schemas.microsoft.com/office/drawing/2014/main" id="{D1993E71-14F5-FE6F-5F48-881578043CC9}"/>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5" name="Slide Number Placeholder 4">
            <a:extLst>
              <a:ext uri="{FF2B5EF4-FFF2-40B4-BE49-F238E27FC236}">
                <a16:creationId xmlns:a16="http://schemas.microsoft.com/office/drawing/2014/main" id="{41F493F5-3818-15B1-9763-5BEF645D6195}"/>
              </a:ext>
              <a:ext uri="{C183D7F6-B498-43B3-948B-1728B52AA6E4}">
                <adec:decorative xmlns:adec="http://schemas.microsoft.com/office/drawing/2017/decorative" val="0"/>
              </a:ext>
            </a:extLst>
          </p:cNvPr>
          <p:cNvSpPr>
            <a:spLocks noGrp="1"/>
          </p:cNvSpPr>
          <p:nvPr>
            <p:ph type="sldNum" sz="quarter" idx="11"/>
          </p:nvPr>
        </p:nvSpPr>
        <p:spPr/>
        <p:txBody>
          <a:bodyPr/>
          <a:lstStyle/>
          <a:p>
            <a:fld id="{DA2C159E-F13C-4A85-9A41-E7669D3E0D70}" type="slidenum">
              <a:rPr lang="en-GB" smtClean="0"/>
              <a:pPr/>
              <a:t>3</a:t>
            </a:fld>
            <a:endParaRPr lang="en-GB"/>
          </a:p>
        </p:txBody>
      </p:sp>
    </p:spTree>
    <p:extLst>
      <p:ext uri="{BB962C8B-B14F-4D97-AF65-F5344CB8AC3E}">
        <p14:creationId xmlns:p14="http://schemas.microsoft.com/office/powerpoint/2010/main" val="3067318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153ECA-37DB-5CD1-E859-65016A40F549}"/>
              </a:ext>
            </a:extLst>
          </p:cNvPr>
          <p:cNvSpPr>
            <a:spLocks noGrp="1"/>
          </p:cNvSpPr>
          <p:nvPr>
            <p:ph type="title"/>
          </p:nvPr>
        </p:nvSpPr>
        <p:spPr/>
        <p:txBody>
          <a:bodyPr/>
          <a:lstStyle/>
          <a:p>
            <a:r>
              <a:rPr lang="en-GB" dirty="0"/>
              <a:t>Who is in your square squad?</a:t>
            </a:r>
          </a:p>
        </p:txBody>
      </p:sp>
      <p:sp>
        <p:nvSpPr>
          <p:cNvPr id="9" name="Text Placeholder 8">
            <a:extLst>
              <a:ext uri="{FF2B5EF4-FFF2-40B4-BE49-F238E27FC236}">
                <a16:creationId xmlns:a16="http://schemas.microsoft.com/office/drawing/2014/main" id="{3CACE5C9-67AE-F6F5-A81F-D4B37E2991A5}"/>
              </a:ext>
            </a:extLst>
          </p:cNvPr>
          <p:cNvSpPr>
            <a:spLocks noGrp="1"/>
          </p:cNvSpPr>
          <p:nvPr>
            <p:ph type="body" sz="quarter" idx="12"/>
          </p:nvPr>
        </p:nvSpPr>
        <p:spPr>
          <a:xfrm>
            <a:off x="232950" y="791268"/>
            <a:ext cx="7725497" cy="2434383"/>
          </a:xfrm>
        </p:spPr>
        <p:txBody>
          <a:bodyPr vert="horz" lIns="0" tIns="0" rIns="0" bIns="0" rtlCol="0" anchor="t">
            <a:noAutofit/>
          </a:bodyPr>
          <a:lstStyle/>
          <a:p>
            <a:pPr>
              <a:lnSpc>
                <a:spcPct val="100000"/>
              </a:lnSpc>
              <a:spcBef>
                <a:spcPts val="800"/>
              </a:spcBef>
              <a:spcAft>
                <a:spcPts val="800"/>
              </a:spcAft>
            </a:pPr>
            <a:r>
              <a:rPr lang="en-GB" sz="1800">
                <a:hlinkClick r:id="rId2"/>
              </a:rPr>
              <a:t>It's important to have people you can rely on. (youtube.com)</a:t>
            </a:r>
            <a:endParaRPr lang="en-GB" sz="1800">
              <a:cs typeface="Arial"/>
            </a:endParaRPr>
          </a:p>
          <a:p>
            <a:pPr marL="457200">
              <a:lnSpc>
                <a:spcPct val="100000"/>
              </a:lnSpc>
              <a:spcBef>
                <a:spcPts val="800"/>
              </a:spcBef>
              <a:spcAft>
                <a:spcPts val="800"/>
              </a:spcAft>
              <a:buFont typeface="Arial" panose="020B0604020202020204" pitchFamily="34" charset="0"/>
              <a:buChar char="•"/>
            </a:pPr>
            <a:r>
              <a:rPr lang="en-GB" sz="1600"/>
              <a:t> Who could you call at any time for help?</a:t>
            </a:r>
            <a:endParaRPr lang="en-GB" sz="1600">
              <a:cs typeface="Arial"/>
            </a:endParaRPr>
          </a:p>
          <a:p>
            <a:pPr marL="457200">
              <a:lnSpc>
                <a:spcPct val="100000"/>
              </a:lnSpc>
              <a:spcBef>
                <a:spcPts val="800"/>
              </a:spcBef>
              <a:spcAft>
                <a:spcPts val="800"/>
              </a:spcAft>
              <a:buFont typeface="Arial" panose="020B0604020202020204" pitchFamily="34" charset="0"/>
              <a:buChar char="•"/>
            </a:pPr>
            <a:r>
              <a:rPr lang="en-GB" sz="1600"/>
              <a:t> Use a one-inch squared piece of paper to write down the names of the people in your life who you can rely on</a:t>
            </a:r>
            <a:endParaRPr lang="en-GB" sz="1600">
              <a:cs typeface="Arial"/>
            </a:endParaRPr>
          </a:p>
          <a:p>
            <a:pPr marL="457200">
              <a:lnSpc>
                <a:spcPct val="100000"/>
              </a:lnSpc>
              <a:spcBef>
                <a:spcPts val="800"/>
              </a:spcBef>
              <a:spcAft>
                <a:spcPts val="800"/>
              </a:spcAft>
              <a:buFont typeface="Arial" panose="020B0604020202020204" pitchFamily="34" charset="0"/>
              <a:buChar char="•"/>
            </a:pPr>
            <a:r>
              <a:rPr lang="en-GB" sz="1600"/>
              <a:t> They might be at home, work or at your place of learning</a:t>
            </a:r>
            <a:endParaRPr lang="en-GB" sz="1600">
              <a:cs typeface="Arial"/>
            </a:endParaRPr>
          </a:p>
          <a:p>
            <a:pPr marL="457200">
              <a:lnSpc>
                <a:spcPct val="100000"/>
              </a:lnSpc>
              <a:spcBef>
                <a:spcPts val="800"/>
              </a:spcBef>
              <a:spcAft>
                <a:spcPts val="800"/>
              </a:spcAft>
              <a:buFont typeface="Arial" panose="020B0604020202020204" pitchFamily="34" charset="0"/>
              <a:buChar char="•"/>
            </a:pPr>
            <a:r>
              <a:rPr lang="en-GB" sz="1600"/>
              <a:t> It’s important you know who they are</a:t>
            </a:r>
            <a:endParaRPr lang="en-GB" sz="1600">
              <a:cs typeface="Arial"/>
            </a:endParaRPr>
          </a:p>
          <a:p>
            <a:pPr marL="457200" indent="-457200">
              <a:buFont typeface="Arial" panose="020B0604020202020204" pitchFamily="34" charset="0"/>
              <a:buChar char="•"/>
            </a:pPr>
            <a:endParaRPr lang="en-GB" sz="1800"/>
          </a:p>
        </p:txBody>
      </p:sp>
      <p:sp>
        <p:nvSpPr>
          <p:cNvPr id="4" name="Rectangle: Rounded Corners 3">
            <a:extLst>
              <a:ext uri="{FF2B5EF4-FFF2-40B4-BE49-F238E27FC236}">
                <a16:creationId xmlns:a16="http://schemas.microsoft.com/office/drawing/2014/main" id="{95728C3D-38D8-B448-6FA4-2BF56749EB96}"/>
              </a:ext>
            </a:extLst>
          </p:cNvPr>
          <p:cNvSpPr/>
          <p:nvPr/>
        </p:nvSpPr>
        <p:spPr>
          <a:xfrm>
            <a:off x="7184864" y="131681"/>
            <a:ext cx="1680975" cy="968581"/>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n>
                  <a:solidFill>
                    <a:sysClr val="windowText" lastClr="000000"/>
                  </a:solidFill>
                </a:ln>
                <a:solidFill>
                  <a:sysClr val="windowText" lastClr="000000"/>
                </a:solidFill>
              </a:rPr>
              <a:t>Whose list would you be on?</a:t>
            </a:r>
          </a:p>
        </p:txBody>
      </p:sp>
      <p:pic>
        <p:nvPicPr>
          <p:cNvPr id="3" name="Picture 2">
            <a:extLst>
              <a:ext uri="{FF2B5EF4-FFF2-40B4-BE49-F238E27FC236}">
                <a16:creationId xmlns:a16="http://schemas.microsoft.com/office/drawing/2014/main" id="{65D24BB6-AFA8-1C08-5C0D-CA43ABFC51B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374307">
            <a:off x="7634519" y="2116994"/>
            <a:ext cx="1300995" cy="1131062"/>
          </a:xfrm>
          <a:prstGeom prst="rect">
            <a:avLst/>
          </a:prstGeom>
        </p:spPr>
      </p:pic>
      <p:sp>
        <p:nvSpPr>
          <p:cNvPr id="5" name="Speech Bubble: Rectangle with Corners Rounded 4">
            <a:extLst>
              <a:ext uri="{FF2B5EF4-FFF2-40B4-BE49-F238E27FC236}">
                <a16:creationId xmlns:a16="http://schemas.microsoft.com/office/drawing/2014/main" id="{485FE7E1-3D13-5A64-55CD-7A3DEB16F4FF}"/>
              </a:ext>
            </a:extLst>
          </p:cNvPr>
          <p:cNvSpPr/>
          <p:nvPr/>
        </p:nvSpPr>
        <p:spPr>
          <a:xfrm>
            <a:off x="691479" y="3315395"/>
            <a:ext cx="7338151" cy="1349515"/>
          </a:xfrm>
          <a:prstGeom prst="wedgeRoundRectCallout">
            <a:avLst>
              <a:gd name="adj1" fmla="val 42759"/>
              <a:gd name="adj2" fmla="val 93750"/>
              <a:gd name="adj3" fmla="val 16667"/>
            </a:avLst>
          </a:prstGeom>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spcBef>
                <a:spcPts val="400"/>
              </a:spcBef>
              <a:spcAft>
                <a:spcPts val="400"/>
              </a:spcAft>
            </a:pPr>
            <a:r>
              <a:rPr lang="en-GB" sz="1400">
                <a:ln>
                  <a:solidFill>
                    <a:sysClr val="windowText" lastClr="000000"/>
                  </a:solidFill>
                </a:ln>
                <a:solidFill>
                  <a:sysClr val="windowText" lastClr="000000"/>
                </a:solidFill>
              </a:rPr>
              <a:t>Now share your answers to these questions:</a:t>
            </a:r>
            <a:endParaRPr lang="en-US">
              <a:cs typeface="Arial"/>
            </a:endParaRPr>
          </a:p>
          <a:p>
            <a:pPr marL="342900">
              <a:spcBef>
                <a:spcPts val="400"/>
              </a:spcBef>
              <a:spcAft>
                <a:spcPts val="400"/>
              </a:spcAft>
              <a:buFont typeface="+mj-lt"/>
              <a:buAutoNum type="arabicPeriod"/>
            </a:pPr>
            <a:r>
              <a:rPr lang="en-GB" sz="1400">
                <a:ln>
                  <a:solidFill>
                    <a:sysClr val="windowText" lastClr="000000"/>
                  </a:solidFill>
                </a:ln>
                <a:solidFill>
                  <a:sysClr val="windowText" lastClr="000000"/>
                </a:solidFill>
              </a:rPr>
              <a:t>What did you learn from thinking about who belongs in the square?</a:t>
            </a:r>
            <a:endParaRPr lang="en-GB" sz="1400">
              <a:ln>
                <a:solidFill>
                  <a:sysClr val="windowText" lastClr="000000"/>
                </a:solidFill>
              </a:ln>
              <a:solidFill>
                <a:sysClr val="windowText" lastClr="000000"/>
              </a:solidFill>
              <a:cs typeface="Arial"/>
            </a:endParaRPr>
          </a:p>
          <a:p>
            <a:pPr marL="342900">
              <a:spcBef>
                <a:spcPts val="400"/>
              </a:spcBef>
              <a:spcAft>
                <a:spcPts val="400"/>
              </a:spcAft>
              <a:buFont typeface="+mj-lt"/>
              <a:buAutoNum type="arabicPeriod"/>
            </a:pPr>
            <a:r>
              <a:rPr lang="en-GB" sz="1400">
                <a:ln>
                  <a:solidFill>
                    <a:sysClr val="windowText" lastClr="000000"/>
                  </a:solidFill>
                </a:ln>
                <a:solidFill>
                  <a:sysClr val="windowText" lastClr="000000"/>
                </a:solidFill>
              </a:rPr>
              <a:t>Do you devote too much worrying what other people think, rather than spending that time with those that you can rely on?</a:t>
            </a:r>
            <a:endParaRPr lang="en-GB" sz="1400">
              <a:ln>
                <a:solidFill>
                  <a:sysClr val="windowText" lastClr="000000"/>
                </a:solidFill>
              </a:ln>
              <a:solidFill>
                <a:sysClr val="windowText" lastClr="000000"/>
              </a:solidFill>
              <a:cs typeface="Arial"/>
            </a:endParaRPr>
          </a:p>
          <a:p>
            <a:pPr marL="342900">
              <a:spcBef>
                <a:spcPts val="400"/>
              </a:spcBef>
              <a:spcAft>
                <a:spcPts val="400"/>
              </a:spcAft>
              <a:buFont typeface="+mj-lt"/>
              <a:buAutoNum type="arabicPeriod"/>
            </a:pPr>
            <a:r>
              <a:rPr lang="en-GB" sz="1400">
                <a:ln>
                  <a:solidFill>
                    <a:sysClr val="windowText" lastClr="000000"/>
                  </a:solidFill>
                </a:ln>
                <a:solidFill>
                  <a:sysClr val="windowText" lastClr="000000"/>
                </a:solidFill>
              </a:rPr>
              <a:t>What’s one thing you can do to strengthen your squad?</a:t>
            </a:r>
            <a:endParaRPr lang="en-GB" sz="1400">
              <a:ln>
                <a:solidFill>
                  <a:sysClr val="windowText" lastClr="000000"/>
                </a:solidFill>
              </a:ln>
              <a:solidFill>
                <a:sysClr val="windowText" lastClr="000000"/>
              </a:solidFill>
              <a:cs typeface="Arial"/>
            </a:endParaRPr>
          </a:p>
        </p:txBody>
      </p:sp>
      <p:sp>
        <p:nvSpPr>
          <p:cNvPr id="2" name="Footer Placeholder 4">
            <a:extLst>
              <a:ext uri="{FF2B5EF4-FFF2-40B4-BE49-F238E27FC236}">
                <a16:creationId xmlns:a16="http://schemas.microsoft.com/office/drawing/2014/main" id="{0D612D79-94E4-7114-49AF-48FAC32BC776}"/>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7" name="Slide Number Placeholder 6">
            <a:extLst>
              <a:ext uri="{FF2B5EF4-FFF2-40B4-BE49-F238E27FC236}">
                <a16:creationId xmlns:a16="http://schemas.microsoft.com/office/drawing/2014/main" id="{05F1FFF1-513A-FDED-0978-72EE1B9B4F46}"/>
              </a:ext>
            </a:extLst>
          </p:cNvPr>
          <p:cNvSpPr>
            <a:spLocks noGrp="1"/>
          </p:cNvSpPr>
          <p:nvPr>
            <p:ph type="sldNum" sz="quarter" idx="11"/>
          </p:nvPr>
        </p:nvSpPr>
        <p:spPr/>
        <p:txBody>
          <a:bodyPr/>
          <a:lstStyle/>
          <a:p>
            <a:fld id="{DA2C159E-F13C-4A85-9A41-E7669D3E0D70}" type="slidenum">
              <a:rPr lang="en-GB" smtClean="0"/>
              <a:pPr/>
              <a:t>30</a:t>
            </a:fld>
            <a:endParaRPr lang="en-GB"/>
          </a:p>
        </p:txBody>
      </p:sp>
    </p:spTree>
    <p:extLst>
      <p:ext uri="{BB962C8B-B14F-4D97-AF65-F5344CB8AC3E}">
        <p14:creationId xmlns:p14="http://schemas.microsoft.com/office/powerpoint/2010/main" val="342194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C9D3-D6FA-6C42-B18D-B4375D961051}"/>
              </a:ext>
            </a:extLst>
          </p:cNvPr>
          <p:cNvSpPr>
            <a:spLocks noGrp="1"/>
          </p:cNvSpPr>
          <p:nvPr>
            <p:ph type="ctrTitle"/>
          </p:nvPr>
        </p:nvSpPr>
        <p:spPr>
          <a:xfrm>
            <a:off x="3888720" y="2242709"/>
            <a:ext cx="4967280" cy="1242000"/>
          </a:xfrm>
        </p:spPr>
        <p:txBody>
          <a:bodyPr/>
          <a:lstStyle/>
          <a:p>
            <a:r>
              <a:rPr lang="en-US" sz="4000"/>
              <a:t>Task idea 5</a:t>
            </a:r>
          </a:p>
        </p:txBody>
      </p:sp>
      <p:sp>
        <p:nvSpPr>
          <p:cNvPr id="3" name="Subtitle 2">
            <a:extLst>
              <a:ext uri="{FF2B5EF4-FFF2-40B4-BE49-F238E27FC236}">
                <a16:creationId xmlns:a16="http://schemas.microsoft.com/office/drawing/2014/main" id="{4262F235-0368-E17B-1122-D7F54A5719D9}"/>
              </a:ext>
            </a:extLst>
          </p:cNvPr>
          <p:cNvSpPr>
            <a:spLocks noGrp="1"/>
          </p:cNvSpPr>
          <p:nvPr>
            <p:ph type="subTitle" idx="1"/>
          </p:nvPr>
        </p:nvSpPr>
        <p:spPr/>
        <p:txBody>
          <a:bodyPr/>
          <a:lstStyle/>
          <a:p>
            <a:r>
              <a:rPr lang="en-US"/>
              <a:t>Nine box squares</a:t>
            </a:r>
          </a:p>
        </p:txBody>
      </p:sp>
    </p:spTree>
    <p:extLst>
      <p:ext uri="{BB962C8B-B14F-4D97-AF65-F5344CB8AC3E}">
        <p14:creationId xmlns:p14="http://schemas.microsoft.com/office/powerpoint/2010/main" val="3620749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BB5741-DFE4-E982-5755-ED27D360E7FA}"/>
              </a:ext>
            </a:extLst>
          </p:cNvPr>
          <p:cNvSpPr>
            <a:spLocks noGrp="1"/>
          </p:cNvSpPr>
          <p:nvPr>
            <p:ph type="title"/>
          </p:nvPr>
        </p:nvSpPr>
        <p:spPr/>
        <p:txBody>
          <a:bodyPr/>
          <a:lstStyle/>
          <a:p>
            <a:r>
              <a:rPr lang="en-GB" dirty="0"/>
              <a:t>Nine box squares: rationale</a:t>
            </a:r>
          </a:p>
        </p:txBody>
      </p:sp>
      <p:sp>
        <p:nvSpPr>
          <p:cNvPr id="4" name="Text Placeholder 3">
            <a:extLst>
              <a:ext uri="{FF2B5EF4-FFF2-40B4-BE49-F238E27FC236}">
                <a16:creationId xmlns:a16="http://schemas.microsoft.com/office/drawing/2014/main" id="{2B915EE4-EC29-F564-E816-E91BF77D8830}"/>
              </a:ext>
            </a:extLst>
          </p:cNvPr>
          <p:cNvSpPr>
            <a:spLocks noGrp="1"/>
          </p:cNvSpPr>
          <p:nvPr>
            <p:ph type="body" sz="quarter" idx="12"/>
          </p:nvPr>
        </p:nvSpPr>
        <p:spPr>
          <a:xfrm>
            <a:off x="1237449" y="1286755"/>
            <a:ext cx="6224523" cy="2497131"/>
          </a:xfrm>
        </p:spPr>
        <p:txBody>
          <a:bodyPr vert="horz" lIns="0" tIns="0" rIns="0" bIns="0" rtlCol="0" anchor="t">
            <a:noAutofit/>
          </a:bodyPr>
          <a:lstStyle/>
          <a:p>
            <a:pPr marL="457200" indent="-457200">
              <a:lnSpc>
                <a:spcPct val="100000"/>
              </a:lnSpc>
              <a:spcBef>
                <a:spcPts val="800"/>
              </a:spcBef>
              <a:spcAft>
                <a:spcPts val="800"/>
              </a:spcAft>
              <a:buFont typeface="Arial" panose="020B0604020202020204" pitchFamily="34" charset="0"/>
              <a:buChar char="•"/>
            </a:pPr>
            <a:r>
              <a:rPr lang="en-GB" sz="1600"/>
              <a:t>This activity, based on the 9-box grid employee assessment tool, combines retrieval practice and elaboration.</a:t>
            </a:r>
            <a:endParaRPr lang="en-US"/>
          </a:p>
          <a:p>
            <a:pPr marL="457200" indent="-457200">
              <a:lnSpc>
                <a:spcPct val="100000"/>
              </a:lnSpc>
              <a:spcBef>
                <a:spcPts val="800"/>
              </a:spcBef>
              <a:spcAft>
                <a:spcPts val="800"/>
              </a:spcAft>
              <a:buFont typeface="Arial" panose="020B0604020202020204" pitchFamily="34" charset="0"/>
              <a:buChar char="•"/>
            </a:pPr>
            <a:r>
              <a:rPr lang="en-GB" sz="1600"/>
              <a:t>Encouraging students to make connections and form associations, is an effective way of consolidating learning.</a:t>
            </a:r>
            <a:endParaRPr lang="en-GB" sz="1600">
              <a:cs typeface="Arial"/>
            </a:endParaRPr>
          </a:p>
          <a:p>
            <a:pPr marL="457200" indent="-457200">
              <a:lnSpc>
                <a:spcPct val="100000"/>
              </a:lnSpc>
              <a:spcBef>
                <a:spcPts val="800"/>
              </a:spcBef>
              <a:spcAft>
                <a:spcPts val="800"/>
              </a:spcAft>
              <a:buFont typeface="Arial" panose="020B0604020202020204" pitchFamily="34" charset="0"/>
              <a:buChar char="•"/>
            </a:pPr>
            <a:r>
              <a:rPr lang="en-GB" sz="1600"/>
              <a:t>It is flexible and simple to use and can even be formulated during lesson time with learners suggesting appropriate content for each box.</a:t>
            </a:r>
            <a:endParaRPr lang="en-GB" sz="1600">
              <a:cs typeface="Arial"/>
            </a:endParaRPr>
          </a:p>
        </p:txBody>
      </p:sp>
      <p:pic>
        <p:nvPicPr>
          <p:cNvPr id="6" name="Picture 2" descr="Boxes, shapes, Nine Squares, Square Shapes, Squares, Grids icon">
            <a:extLst>
              <a:ext uri="{FF2B5EF4-FFF2-40B4-BE49-F238E27FC236}">
                <a16:creationId xmlns:a16="http://schemas.microsoft.com/office/drawing/2014/main" id="{95377925-0261-9E40-1ADB-130B7E4A86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0517" y="249900"/>
            <a:ext cx="1095323" cy="1095323"/>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a:extLst>
              <a:ext uri="{FF2B5EF4-FFF2-40B4-BE49-F238E27FC236}">
                <a16:creationId xmlns:a16="http://schemas.microsoft.com/office/drawing/2014/main" id="{F6F09709-0F1D-4AAD-6C4D-7E645A80F959}"/>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2" name="Slide Number Placeholder 1">
            <a:extLst>
              <a:ext uri="{FF2B5EF4-FFF2-40B4-BE49-F238E27FC236}">
                <a16:creationId xmlns:a16="http://schemas.microsoft.com/office/drawing/2014/main" id="{268C5992-4F27-D057-DB0A-F1E513D81468}"/>
              </a:ext>
            </a:extLst>
          </p:cNvPr>
          <p:cNvSpPr>
            <a:spLocks noGrp="1"/>
          </p:cNvSpPr>
          <p:nvPr>
            <p:ph type="sldNum" sz="quarter" idx="11"/>
          </p:nvPr>
        </p:nvSpPr>
        <p:spPr/>
        <p:txBody>
          <a:bodyPr/>
          <a:lstStyle/>
          <a:p>
            <a:fld id="{DA2C159E-F13C-4A85-9A41-E7669D3E0D70}" type="slidenum">
              <a:rPr lang="en-GB" smtClean="0"/>
              <a:pPr/>
              <a:t>32</a:t>
            </a:fld>
            <a:endParaRPr lang="en-GB"/>
          </a:p>
        </p:txBody>
      </p:sp>
    </p:spTree>
    <p:extLst>
      <p:ext uri="{BB962C8B-B14F-4D97-AF65-F5344CB8AC3E}">
        <p14:creationId xmlns:p14="http://schemas.microsoft.com/office/powerpoint/2010/main" val="316287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B2D52-F03C-F86D-F741-2E1B3046ECA4}"/>
              </a:ext>
            </a:extLst>
          </p:cNvPr>
          <p:cNvSpPr>
            <a:spLocks noGrp="1"/>
          </p:cNvSpPr>
          <p:nvPr>
            <p:ph type="title"/>
          </p:nvPr>
        </p:nvSpPr>
        <p:spPr>
          <a:xfrm>
            <a:off x="232950" y="249900"/>
            <a:ext cx="7157553" cy="699425"/>
          </a:xfrm>
        </p:spPr>
        <p:txBody>
          <a:bodyPr>
            <a:normAutofit/>
          </a:bodyPr>
          <a:lstStyle/>
          <a:p>
            <a:r>
              <a:rPr lang="en-GB" dirty="0"/>
              <a:t>Nine box squares</a:t>
            </a:r>
            <a:br>
              <a:rPr lang="en-GB" sz="2000" kern="100" dirty="0">
                <a:solidFill>
                  <a:srgbClr val="0071F8"/>
                </a:solidFill>
                <a:effectLst/>
                <a:latin typeface="Aptos" panose="020B0004020202020204" pitchFamily="34" charset="0"/>
                <a:ea typeface="Aptos" panose="020B0004020202020204" pitchFamily="34" charset="0"/>
                <a:cs typeface="Times New Roman" panose="02020603050405020304" pitchFamily="18" charset="0"/>
              </a:rPr>
            </a:br>
            <a:endParaRPr lang="en-GB" dirty="0"/>
          </a:p>
        </p:txBody>
      </p:sp>
      <p:sp>
        <p:nvSpPr>
          <p:cNvPr id="10" name="Rectangle: Rounded Corners 9">
            <a:extLst>
              <a:ext uri="{FF2B5EF4-FFF2-40B4-BE49-F238E27FC236}">
                <a16:creationId xmlns:a16="http://schemas.microsoft.com/office/drawing/2014/main" id="{5C74E557-49CA-B220-CFBE-09DC45F14B51}"/>
              </a:ext>
            </a:extLst>
          </p:cNvPr>
          <p:cNvSpPr/>
          <p:nvPr/>
        </p:nvSpPr>
        <p:spPr>
          <a:xfrm>
            <a:off x="718244" y="599612"/>
            <a:ext cx="6550725" cy="793927"/>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b="1">
                <a:solidFill>
                  <a:srgbClr val="0071F8"/>
                </a:solidFill>
              </a:rPr>
              <a:t>The following slide contains a nine box squares activity that can be used for F2F or remote delivery. </a:t>
            </a:r>
          </a:p>
        </p:txBody>
      </p:sp>
      <p:pic>
        <p:nvPicPr>
          <p:cNvPr id="4098" name="Picture 2" descr="Boxes, shapes, Nine Squares, Square Shapes, Squares, Grids icon">
            <a:extLst>
              <a:ext uri="{FF2B5EF4-FFF2-40B4-BE49-F238E27FC236}">
                <a16:creationId xmlns:a16="http://schemas.microsoft.com/office/drawing/2014/main" id="{B10D91A3-B475-C230-F196-9171900F7E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8169" y="118831"/>
            <a:ext cx="1468554" cy="146855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1ABF1FD-BFA0-E6A2-C3E3-EDD434799AE6}"/>
              </a:ext>
            </a:extLst>
          </p:cNvPr>
          <p:cNvSpPr>
            <a:spLocks noGrp="1"/>
          </p:cNvSpPr>
          <p:nvPr>
            <p:ph sz="quarter" idx="14"/>
          </p:nvPr>
        </p:nvSpPr>
        <p:spPr>
          <a:xfrm>
            <a:off x="251519" y="1797301"/>
            <a:ext cx="3301306" cy="2039121"/>
          </a:xfrm>
        </p:spPr>
        <p:txBody>
          <a:bodyPr/>
          <a:lstStyle/>
          <a:p>
            <a:r>
              <a:rPr lang="en-GB">
                <a:solidFill>
                  <a:srgbClr val="0071F8"/>
                </a:solidFill>
              </a:rPr>
              <a:t>Educational theory</a:t>
            </a:r>
          </a:p>
          <a:p>
            <a:endParaRPr lang="en-GB">
              <a:solidFill>
                <a:srgbClr val="0071F8"/>
              </a:solidFill>
            </a:endParaRPr>
          </a:p>
          <a:p>
            <a:r>
              <a:rPr lang="en-GB" b="0"/>
              <a:t>Retrieval practice can be used in selecting the nine key words without access to notes etc. “</a:t>
            </a:r>
            <a:r>
              <a:rPr lang="en-GB" b="0" i="1">
                <a:solidFill>
                  <a:srgbClr val="3C3B3C"/>
                </a:solidFill>
                <a:effectLst/>
                <a:highlight>
                  <a:srgbClr val="FFFFFF"/>
                </a:highlight>
              </a:rPr>
              <a:t>Recalling information without supporting materials helps us learn it much more effectively. Elaboration asks students to go beyond simple recall of information and start making connections within the content.”</a:t>
            </a:r>
          </a:p>
          <a:p>
            <a:endParaRPr lang="en-GB" b="0" i="1">
              <a:solidFill>
                <a:srgbClr val="3C3B3C"/>
              </a:solidFill>
              <a:effectLst/>
              <a:highlight>
                <a:srgbClr val="FFFFFF"/>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hlinkClick r:id="rId4"/>
              </a:rPr>
              <a:t>6 Powerful Learning Strategies You MUST Share with Students | Cult of Pedagogy</a:t>
            </a:r>
            <a:r>
              <a:rPr kumimoji="0" lang="en-GB" sz="1200" b="0" i="0" u="none" strike="noStrike" kern="1200" cap="none" spc="0" normalizeH="0" baseline="0" noProof="0">
                <a:ln>
                  <a:noFill/>
                </a:ln>
                <a:solidFill>
                  <a:prstClr val="black"/>
                </a:solidFill>
                <a:effectLst/>
                <a:uLnTx/>
                <a:uFillTx/>
                <a:latin typeface="Calibri"/>
                <a:ea typeface="+mn-ea"/>
                <a:cs typeface="+mn-cs"/>
              </a:rPr>
              <a:t> – interview with Megan Smith and Yana Weinstein</a:t>
            </a:r>
          </a:p>
          <a:p>
            <a:endParaRPr lang="en-GB" b="0" i="1"/>
          </a:p>
        </p:txBody>
      </p:sp>
      <p:sp>
        <p:nvSpPr>
          <p:cNvPr id="4" name="Content Placeholder 3">
            <a:extLst>
              <a:ext uri="{FF2B5EF4-FFF2-40B4-BE49-F238E27FC236}">
                <a16:creationId xmlns:a16="http://schemas.microsoft.com/office/drawing/2014/main" id="{03A9143E-02F6-2FF5-97ED-886D9361DD68}"/>
              </a:ext>
            </a:extLst>
          </p:cNvPr>
          <p:cNvSpPr>
            <a:spLocks noGrp="1"/>
          </p:cNvSpPr>
          <p:nvPr>
            <p:ph sz="quarter" idx="15"/>
          </p:nvPr>
        </p:nvSpPr>
        <p:spPr>
          <a:xfrm>
            <a:off x="3887100" y="1828481"/>
            <a:ext cx="2512800" cy="1761875"/>
          </a:xfrm>
        </p:spPr>
        <p:txBody>
          <a:bodyPr/>
          <a:lstStyle/>
          <a:p>
            <a:r>
              <a:rPr lang="en-GB">
                <a:solidFill>
                  <a:srgbClr val="0071F8"/>
                </a:solidFill>
              </a:rPr>
              <a:t>Application in vocational context</a:t>
            </a:r>
          </a:p>
          <a:p>
            <a:r>
              <a:rPr lang="en-GB" b="0" kern="0">
                <a:effectLst/>
                <a:ea typeface="Times New Roman" panose="02020603050405020304" pitchFamily="18" charset="0"/>
              </a:rPr>
              <a:t>Write nine key words, used in the previous lesson, in boxes on the board. Challenge students to make a sentence using at least three words, or a short paragraph using them all.</a:t>
            </a:r>
            <a:endParaRPr lang="en-GB" b="0"/>
          </a:p>
        </p:txBody>
      </p:sp>
      <p:sp>
        <p:nvSpPr>
          <p:cNvPr id="5" name="Content Placeholder 4">
            <a:extLst>
              <a:ext uri="{FF2B5EF4-FFF2-40B4-BE49-F238E27FC236}">
                <a16:creationId xmlns:a16="http://schemas.microsoft.com/office/drawing/2014/main" id="{2AB72DE8-E040-3912-E62B-413ED1268FE1}"/>
              </a:ext>
            </a:extLst>
          </p:cNvPr>
          <p:cNvSpPr>
            <a:spLocks noGrp="1"/>
          </p:cNvSpPr>
          <p:nvPr>
            <p:ph sz="quarter" idx="16"/>
          </p:nvPr>
        </p:nvSpPr>
        <p:spPr>
          <a:xfrm>
            <a:off x="6565313" y="1828481"/>
            <a:ext cx="2513406" cy="1761875"/>
          </a:xfrm>
        </p:spPr>
        <p:txBody>
          <a:bodyPr/>
          <a:lstStyle/>
          <a:p>
            <a:r>
              <a:rPr lang="en-GB">
                <a:solidFill>
                  <a:srgbClr val="0071F8"/>
                </a:solidFill>
              </a:rPr>
              <a:t>Wider application/skills</a:t>
            </a:r>
          </a:p>
          <a:p>
            <a:r>
              <a:rPr lang="en-GB" b="0"/>
              <a:t>Can be used to introduce personal development topics, discuss topical issues or embed maths or English content in delivery, for example by listing nine language techniques or related maths terms</a:t>
            </a:r>
          </a:p>
        </p:txBody>
      </p:sp>
      <p:sp>
        <p:nvSpPr>
          <p:cNvPr id="8" name="Footer Placeholder 4">
            <a:extLst>
              <a:ext uri="{FF2B5EF4-FFF2-40B4-BE49-F238E27FC236}">
                <a16:creationId xmlns:a16="http://schemas.microsoft.com/office/drawing/2014/main" id="{9E00A11F-D300-DC1F-C20A-2E7456B3D6B5}"/>
              </a:ext>
            </a:extLst>
          </p:cNvPr>
          <p:cNvSpPr>
            <a:spLocks noGrp="1"/>
          </p:cNvSpPr>
          <p:nvPr>
            <p:ph type="ftr" sz="quarter" idx="10"/>
          </p:nvPr>
        </p:nvSpPr>
        <p:spPr>
          <a:xfrm>
            <a:off x="232950" y="4829176"/>
            <a:ext cx="7686376" cy="273844"/>
          </a:xfrm>
        </p:spPr>
        <p:txBody>
          <a:bodyPr/>
          <a:lstStyle/>
          <a:p>
            <a:r>
              <a:rPr lang="en-GB"/>
              <a:t>SIX EARLY ENGAGEMENT ACTIVITIES</a:t>
            </a:r>
          </a:p>
        </p:txBody>
      </p:sp>
      <p:sp>
        <p:nvSpPr>
          <p:cNvPr id="7" name="Slide Number Placeholder 6">
            <a:extLst>
              <a:ext uri="{FF2B5EF4-FFF2-40B4-BE49-F238E27FC236}">
                <a16:creationId xmlns:a16="http://schemas.microsoft.com/office/drawing/2014/main" id="{D27A7604-6AC1-326F-4D7D-372AF534D345}"/>
              </a:ext>
            </a:extLst>
          </p:cNvPr>
          <p:cNvSpPr>
            <a:spLocks noGrp="1"/>
          </p:cNvSpPr>
          <p:nvPr>
            <p:ph type="sldNum" sz="quarter" idx="11"/>
          </p:nvPr>
        </p:nvSpPr>
        <p:spPr/>
        <p:txBody>
          <a:bodyPr/>
          <a:lstStyle/>
          <a:p>
            <a:fld id="{DA2C159E-F13C-4A85-9A41-E7669D3E0D70}" type="slidenum">
              <a:rPr lang="en-GB" smtClean="0"/>
              <a:pPr/>
              <a:t>33</a:t>
            </a:fld>
            <a:endParaRPr lang="en-GB"/>
          </a:p>
        </p:txBody>
      </p:sp>
    </p:spTree>
    <p:extLst>
      <p:ext uri="{BB962C8B-B14F-4D97-AF65-F5344CB8AC3E}">
        <p14:creationId xmlns:p14="http://schemas.microsoft.com/office/powerpoint/2010/main" val="1443028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153ECA-37DB-5CD1-E859-65016A40F549}"/>
              </a:ext>
            </a:extLst>
          </p:cNvPr>
          <p:cNvSpPr>
            <a:spLocks noGrp="1"/>
          </p:cNvSpPr>
          <p:nvPr>
            <p:ph type="title"/>
          </p:nvPr>
        </p:nvSpPr>
        <p:spPr>
          <a:xfrm>
            <a:off x="232951" y="249900"/>
            <a:ext cx="3277166" cy="699425"/>
          </a:xfrm>
        </p:spPr>
        <p:txBody>
          <a:bodyPr>
            <a:noAutofit/>
          </a:bodyPr>
          <a:lstStyle/>
          <a:p>
            <a:r>
              <a:rPr lang="en-GB" sz="1600" b="0" dirty="0">
                <a:latin typeface="+mn-lt"/>
              </a:rPr>
              <a:t>The following nine words are taken from the Global Goals document that lists 17 priority goals agreed by world leaders to build a greener, fairer, better world by 2030. </a:t>
            </a:r>
            <a:br>
              <a:rPr lang="en-GB" sz="1600" b="0" dirty="0">
                <a:latin typeface="+mn-lt"/>
              </a:rPr>
            </a:br>
            <a:br>
              <a:rPr lang="en-GB" sz="1600" b="0" dirty="0">
                <a:latin typeface="+mn-lt"/>
              </a:rPr>
            </a:br>
            <a:r>
              <a:rPr lang="en-GB" sz="1600" b="0" dirty="0">
                <a:latin typeface="+mn-lt"/>
              </a:rPr>
              <a:t>Can you combine them in a few sentences to explain their importance?</a:t>
            </a:r>
          </a:p>
        </p:txBody>
      </p:sp>
      <p:pic>
        <p:nvPicPr>
          <p:cNvPr id="10" name="Picture 9">
            <a:extLst>
              <a:ext uri="{FF2B5EF4-FFF2-40B4-BE49-F238E27FC236}">
                <a16:creationId xmlns:a16="http://schemas.microsoft.com/office/drawing/2014/main" id="{3F1BBF79-F7D5-FA08-14ED-0DC711B140B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926" t="5825" r="5549" b="9466"/>
          <a:stretch/>
        </p:blipFill>
        <p:spPr>
          <a:xfrm>
            <a:off x="4934858" y="102393"/>
            <a:ext cx="4090640" cy="2532743"/>
          </a:xfrm>
          <a:prstGeom prst="rect">
            <a:avLst/>
          </a:prstGeom>
        </p:spPr>
      </p:pic>
      <p:graphicFrame>
        <p:nvGraphicFramePr>
          <p:cNvPr id="2" name="Table 1">
            <a:extLst>
              <a:ext uri="{FF2B5EF4-FFF2-40B4-BE49-F238E27FC236}">
                <a16:creationId xmlns:a16="http://schemas.microsoft.com/office/drawing/2014/main" id="{52760C02-0138-23A2-24D9-E808BAB97ADD}"/>
              </a:ext>
            </a:extLst>
          </p:cNvPr>
          <p:cNvGraphicFramePr>
            <a:graphicFrameLocks noGrp="1"/>
          </p:cNvGraphicFramePr>
          <p:nvPr>
            <p:extLst>
              <p:ext uri="{D42A27DB-BD31-4B8C-83A1-F6EECF244321}">
                <p14:modId xmlns:p14="http://schemas.microsoft.com/office/powerpoint/2010/main" val="1133379376"/>
              </p:ext>
            </p:extLst>
          </p:nvPr>
        </p:nvGraphicFramePr>
        <p:xfrm>
          <a:off x="232951" y="3081452"/>
          <a:ext cx="4706372" cy="1263458"/>
        </p:xfrm>
        <a:graphic>
          <a:graphicData uri="http://schemas.openxmlformats.org/drawingml/2006/table">
            <a:tbl>
              <a:tblPr firstRow="1" bandRow="1">
                <a:tableStyleId>{22838BEF-8BB2-4498-84A7-C5851F593DF1}</a:tableStyleId>
              </a:tblPr>
              <a:tblGrid>
                <a:gridCol w="1502064">
                  <a:extLst>
                    <a:ext uri="{9D8B030D-6E8A-4147-A177-3AD203B41FA5}">
                      <a16:colId xmlns:a16="http://schemas.microsoft.com/office/drawing/2014/main" val="77943446"/>
                    </a:ext>
                  </a:extLst>
                </a:gridCol>
                <a:gridCol w="1473544">
                  <a:extLst>
                    <a:ext uri="{9D8B030D-6E8A-4147-A177-3AD203B41FA5}">
                      <a16:colId xmlns:a16="http://schemas.microsoft.com/office/drawing/2014/main" val="3967968181"/>
                    </a:ext>
                  </a:extLst>
                </a:gridCol>
                <a:gridCol w="1730764">
                  <a:extLst>
                    <a:ext uri="{9D8B030D-6E8A-4147-A177-3AD203B41FA5}">
                      <a16:colId xmlns:a16="http://schemas.microsoft.com/office/drawing/2014/main" val="1837371726"/>
                    </a:ext>
                  </a:extLst>
                </a:gridCol>
              </a:tblGrid>
              <a:tr h="354282">
                <a:tc>
                  <a:txBody>
                    <a:bodyPr/>
                    <a:lstStyle/>
                    <a:p>
                      <a:pPr algn="ctr"/>
                      <a:r>
                        <a:rPr lang="en-GB" sz="1600" b="0"/>
                        <a:t>water</a:t>
                      </a:r>
                    </a:p>
                  </a:txBody>
                  <a:tcPr/>
                </a:tc>
                <a:tc>
                  <a:txBody>
                    <a:bodyPr/>
                    <a:lstStyle/>
                    <a:p>
                      <a:pPr algn="ctr"/>
                      <a:r>
                        <a:rPr lang="en-GB" sz="1600" b="0"/>
                        <a:t>clean</a:t>
                      </a:r>
                    </a:p>
                  </a:txBody>
                  <a:tcPr/>
                </a:tc>
                <a:tc>
                  <a:txBody>
                    <a:bodyPr/>
                    <a:lstStyle/>
                    <a:p>
                      <a:pPr algn="ctr"/>
                      <a:r>
                        <a:rPr lang="en-GB" sz="1600" b="0"/>
                        <a:t>wellbeing</a:t>
                      </a:r>
                    </a:p>
                  </a:txBody>
                  <a:tcPr/>
                </a:tc>
                <a:extLst>
                  <a:ext uri="{0D108BD9-81ED-4DB2-BD59-A6C34878D82A}">
                    <a16:rowId xmlns:a16="http://schemas.microsoft.com/office/drawing/2014/main" val="1459224221"/>
                  </a:ext>
                </a:extLst>
              </a:tr>
              <a:tr h="354282">
                <a:tc>
                  <a:txBody>
                    <a:bodyPr/>
                    <a:lstStyle/>
                    <a:p>
                      <a:pPr algn="ctr"/>
                      <a:r>
                        <a:rPr lang="en-GB" sz="1600"/>
                        <a:t>justice</a:t>
                      </a:r>
                    </a:p>
                  </a:txBody>
                  <a:tcPr/>
                </a:tc>
                <a:tc>
                  <a:txBody>
                    <a:bodyPr/>
                    <a:lstStyle/>
                    <a:p>
                      <a:pPr algn="ctr"/>
                      <a:r>
                        <a:rPr lang="en-GB" sz="1600"/>
                        <a:t>gender</a:t>
                      </a:r>
                    </a:p>
                  </a:txBody>
                  <a:tcPr/>
                </a:tc>
                <a:tc>
                  <a:txBody>
                    <a:bodyPr/>
                    <a:lstStyle/>
                    <a:p>
                      <a:pPr algn="ctr"/>
                      <a:r>
                        <a:rPr lang="en-GB" sz="1600"/>
                        <a:t>health</a:t>
                      </a:r>
                    </a:p>
                  </a:txBody>
                  <a:tcPr/>
                </a:tc>
                <a:extLst>
                  <a:ext uri="{0D108BD9-81ED-4DB2-BD59-A6C34878D82A}">
                    <a16:rowId xmlns:a16="http://schemas.microsoft.com/office/drawing/2014/main" val="2174106928"/>
                  </a:ext>
                </a:extLst>
              </a:tr>
              <a:tr h="554894">
                <a:tc>
                  <a:txBody>
                    <a:bodyPr/>
                    <a:lstStyle/>
                    <a:p>
                      <a:pPr algn="ctr"/>
                      <a:r>
                        <a:rPr lang="en-GB" sz="1600"/>
                        <a:t>sustainable</a:t>
                      </a:r>
                    </a:p>
                  </a:txBody>
                  <a:tcPr/>
                </a:tc>
                <a:tc>
                  <a:txBody>
                    <a:bodyPr/>
                    <a:lstStyle/>
                    <a:p>
                      <a:pPr algn="ctr"/>
                      <a:r>
                        <a:rPr lang="en-GB" sz="1600"/>
                        <a:t>energies</a:t>
                      </a:r>
                    </a:p>
                  </a:txBody>
                  <a:tcPr/>
                </a:tc>
                <a:tc>
                  <a:txBody>
                    <a:bodyPr/>
                    <a:lstStyle/>
                    <a:p>
                      <a:pPr algn="ctr"/>
                      <a:r>
                        <a:rPr lang="en-GB" sz="1600" dirty="0"/>
                        <a:t>communities</a:t>
                      </a:r>
                    </a:p>
                  </a:txBody>
                  <a:tcPr/>
                </a:tc>
                <a:extLst>
                  <a:ext uri="{0D108BD9-81ED-4DB2-BD59-A6C34878D82A}">
                    <a16:rowId xmlns:a16="http://schemas.microsoft.com/office/drawing/2014/main" val="3394241449"/>
                  </a:ext>
                </a:extLst>
              </a:tr>
            </a:tbl>
          </a:graphicData>
        </a:graphic>
      </p:graphicFrame>
      <p:sp>
        <p:nvSpPr>
          <p:cNvPr id="9" name="Text Placeholder 8">
            <a:extLst>
              <a:ext uri="{FF2B5EF4-FFF2-40B4-BE49-F238E27FC236}">
                <a16:creationId xmlns:a16="http://schemas.microsoft.com/office/drawing/2014/main" id="{3CACE5C9-67AE-F6F5-A81F-D4B37E2991A5}"/>
              </a:ext>
            </a:extLst>
          </p:cNvPr>
          <p:cNvSpPr>
            <a:spLocks noGrp="1"/>
          </p:cNvSpPr>
          <p:nvPr>
            <p:ph type="body" sz="quarter" idx="12"/>
          </p:nvPr>
        </p:nvSpPr>
        <p:spPr>
          <a:xfrm>
            <a:off x="6305523" y="3702222"/>
            <a:ext cx="2889356" cy="800977"/>
          </a:xfrm>
        </p:spPr>
        <p:txBody>
          <a:bodyPr/>
          <a:lstStyle/>
          <a:p>
            <a:r>
              <a:rPr lang="en-GB" sz="1600"/>
              <a:t>e.g. Clean water will improve health in poorer countries</a:t>
            </a:r>
          </a:p>
        </p:txBody>
      </p:sp>
      <p:sp>
        <p:nvSpPr>
          <p:cNvPr id="3" name="Footer Placeholder 4">
            <a:extLst>
              <a:ext uri="{FF2B5EF4-FFF2-40B4-BE49-F238E27FC236}">
                <a16:creationId xmlns:a16="http://schemas.microsoft.com/office/drawing/2014/main" id="{15857480-C8D8-8C70-7A22-FA6896CAAF33}"/>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7" name="Slide Number Placeholder 6">
            <a:extLst>
              <a:ext uri="{FF2B5EF4-FFF2-40B4-BE49-F238E27FC236}">
                <a16:creationId xmlns:a16="http://schemas.microsoft.com/office/drawing/2014/main" id="{05F1FFF1-513A-FDED-0978-72EE1B9B4F46}"/>
              </a:ext>
            </a:extLst>
          </p:cNvPr>
          <p:cNvSpPr>
            <a:spLocks noGrp="1"/>
          </p:cNvSpPr>
          <p:nvPr>
            <p:ph type="sldNum" sz="quarter" idx="11"/>
          </p:nvPr>
        </p:nvSpPr>
        <p:spPr/>
        <p:txBody>
          <a:bodyPr/>
          <a:lstStyle/>
          <a:p>
            <a:fld id="{DA2C159E-F13C-4A85-9A41-E7669D3E0D70}" type="slidenum">
              <a:rPr lang="en-GB" smtClean="0"/>
              <a:pPr/>
              <a:t>34</a:t>
            </a:fld>
            <a:endParaRPr lang="en-GB"/>
          </a:p>
        </p:txBody>
      </p:sp>
    </p:spTree>
    <p:extLst>
      <p:ext uri="{BB962C8B-B14F-4D97-AF65-F5344CB8AC3E}">
        <p14:creationId xmlns:p14="http://schemas.microsoft.com/office/powerpoint/2010/main" val="2019687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C9D3-D6FA-6C42-B18D-B4375D961051}"/>
              </a:ext>
            </a:extLst>
          </p:cNvPr>
          <p:cNvSpPr>
            <a:spLocks noGrp="1"/>
          </p:cNvSpPr>
          <p:nvPr>
            <p:ph type="ctrTitle"/>
          </p:nvPr>
        </p:nvSpPr>
        <p:spPr>
          <a:xfrm>
            <a:off x="3888720" y="2242709"/>
            <a:ext cx="4967280" cy="1242000"/>
          </a:xfrm>
        </p:spPr>
        <p:txBody>
          <a:bodyPr/>
          <a:lstStyle/>
          <a:p>
            <a:r>
              <a:rPr lang="en-US" sz="4000"/>
              <a:t>Task idea 6</a:t>
            </a:r>
          </a:p>
        </p:txBody>
      </p:sp>
      <p:sp>
        <p:nvSpPr>
          <p:cNvPr id="3" name="Subtitle 2">
            <a:extLst>
              <a:ext uri="{FF2B5EF4-FFF2-40B4-BE49-F238E27FC236}">
                <a16:creationId xmlns:a16="http://schemas.microsoft.com/office/drawing/2014/main" id="{4262F235-0368-E17B-1122-D7F54A5719D9}"/>
              </a:ext>
            </a:extLst>
          </p:cNvPr>
          <p:cNvSpPr>
            <a:spLocks noGrp="1"/>
          </p:cNvSpPr>
          <p:nvPr>
            <p:ph type="subTitle" idx="1"/>
          </p:nvPr>
        </p:nvSpPr>
        <p:spPr/>
        <p:txBody>
          <a:bodyPr/>
          <a:lstStyle/>
          <a:p>
            <a:r>
              <a:rPr lang="en-US"/>
              <a:t>Sinking balloon</a:t>
            </a:r>
          </a:p>
        </p:txBody>
      </p:sp>
    </p:spTree>
    <p:extLst>
      <p:ext uri="{BB962C8B-B14F-4D97-AF65-F5344CB8AC3E}">
        <p14:creationId xmlns:p14="http://schemas.microsoft.com/office/powerpoint/2010/main" val="1015273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BB5741-DFE4-E982-5755-ED27D360E7FA}"/>
              </a:ext>
            </a:extLst>
          </p:cNvPr>
          <p:cNvSpPr>
            <a:spLocks noGrp="1"/>
          </p:cNvSpPr>
          <p:nvPr>
            <p:ph type="title"/>
          </p:nvPr>
        </p:nvSpPr>
        <p:spPr/>
        <p:txBody>
          <a:bodyPr/>
          <a:lstStyle/>
          <a:p>
            <a:r>
              <a:rPr lang="en-GB" dirty="0"/>
              <a:t>Sinking balloon task: rationale</a:t>
            </a:r>
          </a:p>
        </p:txBody>
      </p:sp>
      <p:sp>
        <p:nvSpPr>
          <p:cNvPr id="4" name="Text Placeholder 3">
            <a:extLst>
              <a:ext uri="{FF2B5EF4-FFF2-40B4-BE49-F238E27FC236}">
                <a16:creationId xmlns:a16="http://schemas.microsoft.com/office/drawing/2014/main" id="{2B915EE4-EC29-F564-E816-E91BF77D8830}"/>
              </a:ext>
            </a:extLst>
          </p:cNvPr>
          <p:cNvSpPr>
            <a:spLocks noGrp="1"/>
          </p:cNvSpPr>
          <p:nvPr>
            <p:ph type="body" sz="quarter" idx="12"/>
          </p:nvPr>
        </p:nvSpPr>
        <p:spPr>
          <a:xfrm>
            <a:off x="2041535" y="949326"/>
            <a:ext cx="4585467" cy="3638648"/>
          </a:xfrm>
        </p:spPr>
        <p:txBody>
          <a:bodyPr vert="horz" lIns="0" tIns="0" rIns="0" bIns="0" rtlCol="0" anchor="t">
            <a:noAutofit/>
          </a:bodyPr>
          <a:lstStyle/>
          <a:p>
            <a:pPr marL="285750" indent="-285750">
              <a:lnSpc>
                <a:spcPct val="100000"/>
              </a:lnSpc>
              <a:spcBef>
                <a:spcPts val="800"/>
              </a:spcBef>
              <a:spcAft>
                <a:spcPts val="800"/>
              </a:spcAft>
              <a:buFont typeface="Arial" panose="020B0604020202020204" pitchFamily="34" charset="0"/>
              <a:buChar char="•"/>
            </a:pPr>
            <a:r>
              <a:rPr lang="en-GB" sz="1600"/>
              <a:t>This is an effective way to engage learners on a topical issue and to encourage the sharing and defending of opinions in a light-hearted way.</a:t>
            </a:r>
            <a:endParaRPr lang="en-US"/>
          </a:p>
          <a:p>
            <a:pPr marL="285750" indent="-285750">
              <a:lnSpc>
                <a:spcPct val="100000"/>
              </a:lnSpc>
              <a:spcBef>
                <a:spcPts val="800"/>
              </a:spcBef>
              <a:spcAft>
                <a:spcPts val="800"/>
              </a:spcAft>
              <a:buFont typeface="Arial" panose="020B0604020202020204" pitchFamily="34" charset="0"/>
              <a:buChar char="•"/>
            </a:pPr>
            <a:r>
              <a:rPr lang="en-GB" sz="1600"/>
              <a:t>It is a twist on the ‘shipwreck activity’ where apprentices discuss and agree on which equipment will best ensure their survival.</a:t>
            </a:r>
            <a:endParaRPr lang="en-GB" sz="1600">
              <a:cs typeface="Arial"/>
            </a:endParaRPr>
          </a:p>
          <a:p>
            <a:pPr marL="285750" indent="-285750">
              <a:lnSpc>
                <a:spcPct val="100000"/>
              </a:lnSpc>
              <a:spcBef>
                <a:spcPts val="800"/>
              </a:spcBef>
              <a:spcAft>
                <a:spcPts val="800"/>
              </a:spcAft>
              <a:buFont typeface="Arial" panose="020B0604020202020204" pitchFamily="34" charset="0"/>
              <a:buChar char="•"/>
            </a:pPr>
            <a:r>
              <a:rPr lang="en-GB" sz="1600"/>
              <a:t>The same task structure can be used to evaluate/defend equipment or roles in a vocational context, for example.</a:t>
            </a:r>
            <a:endParaRPr lang="en-GB" sz="1600">
              <a:cs typeface="Arial"/>
            </a:endParaRPr>
          </a:p>
        </p:txBody>
      </p:sp>
      <p:pic>
        <p:nvPicPr>
          <p:cNvPr id="7" name="Graphic 6">
            <a:extLst>
              <a:ext uri="{FF2B5EF4-FFF2-40B4-BE49-F238E27FC236}">
                <a16:creationId xmlns:a16="http://schemas.microsoft.com/office/drawing/2014/main" id="{1D0CFB57-0F54-F924-00E2-3606AF1390F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7752066" y="182753"/>
            <a:ext cx="1118062" cy="1541557"/>
          </a:xfrm>
          <a:prstGeom prst="rect">
            <a:avLst/>
          </a:prstGeom>
        </p:spPr>
      </p:pic>
      <p:sp>
        <p:nvSpPr>
          <p:cNvPr id="6" name="Footer Placeholder 4">
            <a:extLst>
              <a:ext uri="{FF2B5EF4-FFF2-40B4-BE49-F238E27FC236}">
                <a16:creationId xmlns:a16="http://schemas.microsoft.com/office/drawing/2014/main" id="{DE3EF029-57D7-EFFD-EF61-250D9685EF66}"/>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2" name="Slide Number Placeholder 1">
            <a:extLst>
              <a:ext uri="{FF2B5EF4-FFF2-40B4-BE49-F238E27FC236}">
                <a16:creationId xmlns:a16="http://schemas.microsoft.com/office/drawing/2014/main" id="{268C5992-4F27-D057-DB0A-F1E513D81468}"/>
              </a:ext>
            </a:extLst>
          </p:cNvPr>
          <p:cNvSpPr>
            <a:spLocks noGrp="1"/>
          </p:cNvSpPr>
          <p:nvPr>
            <p:ph type="sldNum" sz="quarter" idx="11"/>
          </p:nvPr>
        </p:nvSpPr>
        <p:spPr/>
        <p:txBody>
          <a:bodyPr/>
          <a:lstStyle/>
          <a:p>
            <a:fld id="{DA2C159E-F13C-4A85-9A41-E7669D3E0D70}" type="slidenum">
              <a:rPr lang="en-GB" smtClean="0"/>
              <a:pPr/>
              <a:t>36</a:t>
            </a:fld>
            <a:endParaRPr lang="en-GB"/>
          </a:p>
        </p:txBody>
      </p:sp>
    </p:spTree>
    <p:extLst>
      <p:ext uri="{BB962C8B-B14F-4D97-AF65-F5344CB8AC3E}">
        <p14:creationId xmlns:p14="http://schemas.microsoft.com/office/powerpoint/2010/main" val="14573944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B2D52-F03C-F86D-F741-2E1B3046ECA4}"/>
              </a:ext>
            </a:extLst>
          </p:cNvPr>
          <p:cNvSpPr>
            <a:spLocks noGrp="1"/>
          </p:cNvSpPr>
          <p:nvPr>
            <p:ph type="title"/>
          </p:nvPr>
        </p:nvSpPr>
        <p:spPr>
          <a:xfrm>
            <a:off x="232950" y="249900"/>
            <a:ext cx="7157553" cy="699425"/>
          </a:xfrm>
        </p:spPr>
        <p:txBody>
          <a:bodyPr>
            <a:normAutofit/>
          </a:bodyPr>
          <a:lstStyle/>
          <a:p>
            <a:r>
              <a:rPr lang="en-GB" sz="2000" kern="100" dirty="0">
                <a:effectLst/>
                <a:ea typeface="Aptos" panose="020B0004020202020204" pitchFamily="34" charset="0"/>
                <a:cs typeface="Times New Roman" panose="02020603050405020304" pitchFamily="18" charset="0"/>
              </a:rPr>
              <a:t>Sinking balloon task</a:t>
            </a:r>
            <a:br>
              <a:rPr lang="en-GB" sz="2000" kern="100" dirty="0">
                <a:solidFill>
                  <a:srgbClr val="0071F8"/>
                </a:solidFill>
                <a:effectLst/>
                <a:latin typeface="Aptos" panose="020B0004020202020204" pitchFamily="34" charset="0"/>
                <a:ea typeface="Aptos" panose="020B0004020202020204" pitchFamily="34" charset="0"/>
                <a:cs typeface="Times New Roman" panose="02020603050405020304" pitchFamily="18" charset="0"/>
              </a:rPr>
            </a:br>
            <a:endParaRPr lang="en-GB" dirty="0"/>
          </a:p>
        </p:txBody>
      </p:sp>
      <p:sp>
        <p:nvSpPr>
          <p:cNvPr id="10" name="Rectangle: Rounded Corners 9">
            <a:extLst>
              <a:ext uri="{FF2B5EF4-FFF2-40B4-BE49-F238E27FC236}">
                <a16:creationId xmlns:a16="http://schemas.microsoft.com/office/drawing/2014/main" id="{5C74E557-49CA-B220-CFBE-09DC45F14B51}"/>
              </a:ext>
            </a:extLst>
          </p:cNvPr>
          <p:cNvSpPr/>
          <p:nvPr/>
        </p:nvSpPr>
        <p:spPr>
          <a:xfrm>
            <a:off x="140108" y="830381"/>
            <a:ext cx="6587794" cy="1237153"/>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b="1">
                <a:solidFill>
                  <a:srgbClr val="0071F8"/>
                </a:solidFill>
              </a:rPr>
              <a:t>The following slide contains a sinking balloon activity that can be used for F2F or remote delivery.</a:t>
            </a:r>
          </a:p>
        </p:txBody>
      </p:sp>
      <p:pic>
        <p:nvPicPr>
          <p:cNvPr id="8" name="Graphic 7">
            <a:extLst>
              <a:ext uri="{FF2B5EF4-FFF2-40B4-BE49-F238E27FC236}">
                <a16:creationId xmlns:a16="http://schemas.microsoft.com/office/drawing/2014/main" id="{825318D0-5853-2508-EA36-07EF4F3F7EB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7704267" y="102393"/>
            <a:ext cx="1206783" cy="1663884"/>
          </a:xfrm>
          <a:prstGeom prst="rect">
            <a:avLst/>
          </a:prstGeom>
        </p:spPr>
      </p:pic>
      <p:sp>
        <p:nvSpPr>
          <p:cNvPr id="3" name="Content Placeholder 2">
            <a:extLst>
              <a:ext uri="{FF2B5EF4-FFF2-40B4-BE49-F238E27FC236}">
                <a16:creationId xmlns:a16="http://schemas.microsoft.com/office/drawing/2014/main" id="{61ABF1FD-BFA0-E6A2-C3E3-EDD434799AE6}"/>
              </a:ext>
            </a:extLst>
          </p:cNvPr>
          <p:cNvSpPr>
            <a:spLocks noGrp="1"/>
          </p:cNvSpPr>
          <p:nvPr>
            <p:ph sz="quarter" idx="14"/>
          </p:nvPr>
        </p:nvSpPr>
        <p:spPr>
          <a:xfrm>
            <a:off x="140108" y="2236806"/>
            <a:ext cx="3452178" cy="2105818"/>
          </a:xfrm>
        </p:spPr>
        <p:txBody>
          <a:bodyPr/>
          <a:lstStyle/>
          <a:p>
            <a:r>
              <a:rPr lang="en-GB">
                <a:solidFill>
                  <a:srgbClr val="0071F8"/>
                </a:solidFill>
              </a:rPr>
              <a:t>Educational theory</a:t>
            </a:r>
          </a:p>
          <a:p>
            <a:endParaRPr lang="en-GB">
              <a:solidFill>
                <a:srgbClr val="0071F8"/>
              </a:solidFill>
            </a:endParaRPr>
          </a:p>
          <a:p>
            <a:pPr algn="l"/>
            <a:r>
              <a:rPr lang="en-GB" sz="1300" b="0" i="1"/>
              <a:t>Team building tasks [</a:t>
            </a:r>
            <a:r>
              <a:rPr lang="en-GB" sz="1300" b="0" i="1">
                <a:highlight>
                  <a:srgbClr val="FFFFFF"/>
                </a:highlight>
              </a:rPr>
              <a:t>develop]</a:t>
            </a:r>
            <a:r>
              <a:rPr lang="en-GB" sz="1300" b="0" i="1">
                <a:effectLst/>
                <a:highlight>
                  <a:srgbClr val="FFFFFF"/>
                </a:highlight>
              </a:rPr>
              <a:t> a sense of belonging, an atmosphere of community, tolerance and team spirit, and improve communication skills.</a:t>
            </a:r>
          </a:p>
          <a:p>
            <a:pPr algn="l"/>
            <a:r>
              <a:rPr lang="en-GB" sz="1300" b="0" i="1">
                <a:highlight>
                  <a:srgbClr val="FFFFFF"/>
                </a:highlight>
              </a:rPr>
              <a:t>[They]</a:t>
            </a:r>
            <a:r>
              <a:rPr lang="en-GB" sz="1300" b="0" i="1">
                <a:effectLst/>
                <a:highlight>
                  <a:srgbClr val="FFFFFF"/>
                </a:highlight>
              </a:rPr>
              <a:t> also create a climate of co-operation and contribute to collaborative problem-solving, develop empathy and trust in the group and in yourself, enhance creativity, and boost self-esteem</a:t>
            </a:r>
            <a:r>
              <a:rPr lang="en-GB" sz="1300" b="0" i="0">
                <a:effectLst/>
                <a:highlight>
                  <a:srgbClr val="FFFFFF"/>
                </a:highlight>
              </a:rPr>
              <a:t>.</a:t>
            </a:r>
          </a:p>
        </p:txBody>
      </p:sp>
      <p:sp>
        <p:nvSpPr>
          <p:cNvPr id="4" name="Content Placeholder 3">
            <a:extLst>
              <a:ext uri="{FF2B5EF4-FFF2-40B4-BE49-F238E27FC236}">
                <a16:creationId xmlns:a16="http://schemas.microsoft.com/office/drawing/2014/main" id="{03A9143E-02F6-2FF5-97ED-886D9361DD68}"/>
              </a:ext>
            </a:extLst>
          </p:cNvPr>
          <p:cNvSpPr>
            <a:spLocks noGrp="1"/>
          </p:cNvSpPr>
          <p:nvPr>
            <p:ph sz="quarter" idx="15"/>
          </p:nvPr>
        </p:nvSpPr>
        <p:spPr>
          <a:xfrm>
            <a:off x="3811726" y="2257085"/>
            <a:ext cx="2512800" cy="2085539"/>
          </a:xfrm>
        </p:spPr>
        <p:txBody>
          <a:bodyPr/>
          <a:lstStyle/>
          <a:p>
            <a:r>
              <a:rPr lang="en-GB">
                <a:solidFill>
                  <a:srgbClr val="0071F8"/>
                </a:solidFill>
              </a:rPr>
              <a:t>Application in vocational context</a:t>
            </a:r>
          </a:p>
          <a:p>
            <a:endParaRPr lang="en-GB">
              <a:solidFill>
                <a:srgbClr val="0071F8"/>
              </a:solidFill>
            </a:endParaRPr>
          </a:p>
          <a:p>
            <a:r>
              <a:rPr lang="en-GB" sz="1300" b="0"/>
              <a:t>Ask students to explain their choices in terms of justifying their weight in the balloon, from a selection of:</a:t>
            </a:r>
          </a:p>
          <a:p>
            <a:pPr marL="285750" indent="-285750">
              <a:buFont typeface="Arial" panose="020B0604020202020204" pitchFamily="34" charset="0"/>
              <a:buChar char="•"/>
            </a:pPr>
            <a:r>
              <a:rPr lang="en-GB" sz="1300" b="0"/>
              <a:t>Equipment</a:t>
            </a:r>
          </a:p>
          <a:p>
            <a:pPr marL="285750" indent="-285750">
              <a:buFont typeface="Arial" panose="020B0604020202020204" pitchFamily="34" charset="0"/>
              <a:buChar char="•"/>
            </a:pPr>
            <a:r>
              <a:rPr lang="en-GB" sz="1300" b="0"/>
              <a:t>People/roles</a:t>
            </a:r>
          </a:p>
          <a:p>
            <a:pPr marL="285750" indent="-285750">
              <a:buFont typeface="Arial" panose="020B0604020202020204" pitchFamily="34" charset="0"/>
              <a:buChar char="•"/>
            </a:pPr>
            <a:r>
              <a:rPr lang="en-GB" sz="1300" b="0"/>
              <a:t>Ingredients, etc</a:t>
            </a:r>
          </a:p>
        </p:txBody>
      </p:sp>
      <p:sp>
        <p:nvSpPr>
          <p:cNvPr id="5" name="Content Placeholder 4">
            <a:extLst>
              <a:ext uri="{FF2B5EF4-FFF2-40B4-BE49-F238E27FC236}">
                <a16:creationId xmlns:a16="http://schemas.microsoft.com/office/drawing/2014/main" id="{2AB72DE8-E040-3912-E62B-413ED1268FE1}"/>
              </a:ext>
            </a:extLst>
          </p:cNvPr>
          <p:cNvSpPr>
            <a:spLocks noGrp="1"/>
          </p:cNvSpPr>
          <p:nvPr>
            <p:ph sz="quarter" idx="16"/>
          </p:nvPr>
        </p:nvSpPr>
        <p:spPr>
          <a:xfrm>
            <a:off x="6447564" y="2236806"/>
            <a:ext cx="2513406" cy="2493324"/>
          </a:xfrm>
        </p:spPr>
        <p:txBody>
          <a:bodyPr/>
          <a:lstStyle/>
          <a:p>
            <a:r>
              <a:rPr lang="en-GB">
                <a:solidFill>
                  <a:srgbClr val="0071F8"/>
                </a:solidFill>
              </a:rPr>
              <a:t>Wider application/skills</a:t>
            </a:r>
          </a:p>
          <a:p>
            <a:endParaRPr lang="en-GB">
              <a:solidFill>
                <a:srgbClr val="0071F8"/>
              </a:solidFill>
            </a:endParaRPr>
          </a:p>
          <a:p>
            <a:r>
              <a:rPr lang="en-GB" b="0"/>
              <a:t>Discussion skills</a:t>
            </a:r>
          </a:p>
          <a:p>
            <a:r>
              <a:rPr lang="en-GB" b="0"/>
              <a:t>Making an argument</a:t>
            </a:r>
          </a:p>
          <a:p>
            <a:r>
              <a:rPr lang="en-GB" b="0"/>
              <a:t>Deliberation and evaluation</a:t>
            </a:r>
          </a:p>
        </p:txBody>
      </p:sp>
      <p:sp>
        <p:nvSpPr>
          <p:cNvPr id="9" name="Footer Placeholder 4">
            <a:extLst>
              <a:ext uri="{FF2B5EF4-FFF2-40B4-BE49-F238E27FC236}">
                <a16:creationId xmlns:a16="http://schemas.microsoft.com/office/drawing/2014/main" id="{DEF71750-1B93-71F4-8BFF-85118A069449}"/>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7" name="Slide Number Placeholder 6">
            <a:extLst>
              <a:ext uri="{FF2B5EF4-FFF2-40B4-BE49-F238E27FC236}">
                <a16:creationId xmlns:a16="http://schemas.microsoft.com/office/drawing/2014/main" id="{D27A7604-6AC1-326F-4D7D-372AF534D345}"/>
              </a:ext>
            </a:extLst>
          </p:cNvPr>
          <p:cNvSpPr>
            <a:spLocks noGrp="1"/>
          </p:cNvSpPr>
          <p:nvPr>
            <p:ph type="sldNum" sz="quarter" idx="11"/>
          </p:nvPr>
        </p:nvSpPr>
        <p:spPr/>
        <p:txBody>
          <a:bodyPr/>
          <a:lstStyle/>
          <a:p>
            <a:fld id="{DA2C159E-F13C-4A85-9A41-E7669D3E0D70}" type="slidenum">
              <a:rPr lang="en-GB" smtClean="0"/>
              <a:pPr/>
              <a:t>37</a:t>
            </a:fld>
            <a:endParaRPr lang="en-GB"/>
          </a:p>
        </p:txBody>
      </p:sp>
    </p:spTree>
    <p:extLst>
      <p:ext uri="{BB962C8B-B14F-4D97-AF65-F5344CB8AC3E}">
        <p14:creationId xmlns:p14="http://schemas.microsoft.com/office/powerpoint/2010/main" val="4129345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B153ECA-37DB-5CD1-E859-65016A40F549}"/>
              </a:ext>
            </a:extLst>
          </p:cNvPr>
          <p:cNvSpPr>
            <a:spLocks noGrp="1"/>
          </p:cNvSpPr>
          <p:nvPr>
            <p:ph type="title"/>
          </p:nvPr>
        </p:nvSpPr>
        <p:spPr/>
        <p:txBody>
          <a:bodyPr/>
          <a:lstStyle/>
          <a:p>
            <a:r>
              <a:rPr lang="en-GB" dirty="0"/>
              <a:t>Who’s worth their place?</a:t>
            </a:r>
          </a:p>
        </p:txBody>
      </p:sp>
      <p:sp>
        <p:nvSpPr>
          <p:cNvPr id="9" name="Text Placeholder 8">
            <a:extLst>
              <a:ext uri="{FF2B5EF4-FFF2-40B4-BE49-F238E27FC236}">
                <a16:creationId xmlns:a16="http://schemas.microsoft.com/office/drawing/2014/main" id="{3CACE5C9-67AE-F6F5-A81F-D4B37E2991A5}"/>
              </a:ext>
            </a:extLst>
          </p:cNvPr>
          <p:cNvSpPr>
            <a:spLocks noGrp="1"/>
          </p:cNvSpPr>
          <p:nvPr>
            <p:ph type="body" sz="quarter" idx="12"/>
          </p:nvPr>
        </p:nvSpPr>
        <p:spPr>
          <a:xfrm>
            <a:off x="234000" y="710360"/>
            <a:ext cx="3937148" cy="3877614"/>
          </a:xfrm>
        </p:spPr>
        <p:txBody>
          <a:bodyPr vert="horz" lIns="0" tIns="0" rIns="0" bIns="0" rtlCol="0" anchor="t">
            <a:noAutofit/>
          </a:bodyPr>
          <a:lstStyle/>
          <a:p>
            <a:r>
              <a:rPr lang="en-GB" sz="2000"/>
              <a:t>You are about to share a balloon ride, but you can only take 3 people. </a:t>
            </a:r>
            <a:endParaRPr lang="en-US"/>
          </a:p>
          <a:p>
            <a:endParaRPr lang="en-GB" sz="2000"/>
          </a:p>
          <a:p>
            <a:r>
              <a:rPr lang="en-GB" sz="2000"/>
              <a:t>As a group, decide who you will keep and on which grounds.</a:t>
            </a:r>
            <a:endParaRPr lang="en-GB">
              <a:cs typeface="Arial"/>
            </a:endParaRPr>
          </a:p>
          <a:p>
            <a:endParaRPr lang="en-GB" sz="2000"/>
          </a:p>
          <a:p>
            <a:pPr marL="342900" indent="-342900">
              <a:buFont typeface="Arial" panose="020B0604020202020204" pitchFamily="34" charset="0"/>
              <a:buChar char="•"/>
            </a:pPr>
            <a:r>
              <a:rPr lang="en-GB" sz="2000"/>
              <a:t>Best company?</a:t>
            </a:r>
            <a:endParaRPr lang="en-GB" sz="2000">
              <a:cs typeface="Arial"/>
            </a:endParaRPr>
          </a:p>
          <a:p>
            <a:pPr marL="342900" indent="-342900">
              <a:buFont typeface="Arial" panose="020B0604020202020204" pitchFamily="34" charset="0"/>
              <a:buChar char="•"/>
            </a:pPr>
            <a:r>
              <a:rPr lang="en-GB" sz="2000"/>
              <a:t>Most deserving?</a:t>
            </a:r>
            <a:endParaRPr lang="en-GB" sz="2000">
              <a:cs typeface="Arial"/>
            </a:endParaRPr>
          </a:p>
          <a:p>
            <a:pPr marL="342900" indent="-342900">
              <a:buFont typeface="Arial" panose="020B0604020202020204" pitchFamily="34" charset="0"/>
              <a:buChar char="•"/>
            </a:pPr>
            <a:r>
              <a:rPr lang="en-GB" sz="2000"/>
              <a:t>Most useful?</a:t>
            </a:r>
            <a:endParaRPr lang="en-GB" sz="2000">
              <a:cs typeface="Arial"/>
            </a:endParaRPr>
          </a:p>
        </p:txBody>
      </p:sp>
      <p:pic>
        <p:nvPicPr>
          <p:cNvPr id="15" name="Graphic 14">
            <a:extLst>
              <a:ext uri="{FF2B5EF4-FFF2-40B4-BE49-F238E27FC236}">
                <a16:creationId xmlns:a16="http://schemas.microsoft.com/office/drawing/2014/main" id="{69C5AA5E-400F-3825-648F-009C45CC6BC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1985401" y="2662355"/>
            <a:ext cx="1799528" cy="2481145"/>
          </a:xfrm>
          <a:prstGeom prst="rect">
            <a:avLst/>
          </a:prstGeom>
        </p:spPr>
      </p:pic>
      <p:pic>
        <p:nvPicPr>
          <p:cNvPr id="1028" name="Picture 4" descr="Nicola Coughlan News - Us Weekly">
            <a:extLst>
              <a:ext uri="{FF2B5EF4-FFF2-40B4-BE49-F238E27FC236}">
                <a16:creationId xmlns:a16="http://schemas.microsoft.com/office/drawing/2014/main" id="{C440F3C7-46DB-1DF2-16C0-49F271A2A35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50000"/>
          <a:stretch/>
        </p:blipFill>
        <p:spPr bwMode="auto">
          <a:xfrm>
            <a:off x="4259232" y="151081"/>
            <a:ext cx="1320321" cy="11672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47CA965-7D66-B4D2-6CA6-540D8D4A7A84}"/>
              </a:ext>
            </a:extLst>
          </p:cNvPr>
          <p:cNvSpPr txBox="1"/>
          <p:nvPr/>
        </p:nvSpPr>
        <p:spPr>
          <a:xfrm>
            <a:off x="4267336" y="1417173"/>
            <a:ext cx="1312217" cy="207749"/>
          </a:xfrm>
          <a:prstGeom prst="rect">
            <a:avLst/>
          </a:prstGeom>
          <a:noFill/>
        </p:spPr>
        <p:txBody>
          <a:bodyPr wrap="square" lIns="0" tIns="0" rIns="0" bIns="0" rtlCol="0">
            <a:spAutoFit/>
          </a:bodyPr>
          <a:lstStyle/>
          <a:p>
            <a:r>
              <a:rPr lang="en-GB" sz="1350"/>
              <a:t>Actress</a:t>
            </a:r>
          </a:p>
        </p:txBody>
      </p:sp>
      <p:pic>
        <p:nvPicPr>
          <p:cNvPr id="3" name="Picture 2">
            <a:extLst>
              <a:ext uri="{FF2B5EF4-FFF2-40B4-BE49-F238E27FC236}">
                <a16:creationId xmlns:a16="http://schemas.microsoft.com/office/drawing/2014/main" id="{E8CDC2C7-5601-8361-19FF-2A8D20AEE831}"/>
              </a:ex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8178" r="18522"/>
          <a:stretch/>
        </p:blipFill>
        <p:spPr>
          <a:xfrm>
            <a:off x="5796204" y="142613"/>
            <a:ext cx="1256972" cy="1167273"/>
          </a:xfrm>
          <a:prstGeom prst="rect">
            <a:avLst/>
          </a:prstGeom>
        </p:spPr>
      </p:pic>
      <p:sp>
        <p:nvSpPr>
          <p:cNvPr id="5" name="TextBox 4">
            <a:extLst>
              <a:ext uri="{FF2B5EF4-FFF2-40B4-BE49-F238E27FC236}">
                <a16:creationId xmlns:a16="http://schemas.microsoft.com/office/drawing/2014/main" id="{B4CFEA8D-36BE-1291-7AC3-447C1A9CAE51}"/>
              </a:ext>
            </a:extLst>
          </p:cNvPr>
          <p:cNvSpPr txBox="1"/>
          <p:nvPr/>
        </p:nvSpPr>
        <p:spPr>
          <a:xfrm>
            <a:off x="5796204" y="1405720"/>
            <a:ext cx="1312217" cy="207749"/>
          </a:xfrm>
          <a:prstGeom prst="rect">
            <a:avLst/>
          </a:prstGeom>
          <a:noFill/>
        </p:spPr>
        <p:txBody>
          <a:bodyPr wrap="square" lIns="0" tIns="0" rIns="0" bIns="0" rtlCol="0">
            <a:spAutoFit/>
          </a:bodyPr>
          <a:lstStyle/>
          <a:p>
            <a:r>
              <a:rPr lang="en-GB" sz="1350"/>
              <a:t>Rapper</a:t>
            </a:r>
          </a:p>
        </p:txBody>
      </p:sp>
      <p:pic>
        <p:nvPicPr>
          <p:cNvPr id="10" name="Picture 9">
            <a:extLst>
              <a:ext uri="{FF2B5EF4-FFF2-40B4-BE49-F238E27FC236}">
                <a16:creationId xmlns:a16="http://schemas.microsoft.com/office/drawing/2014/main" id="{0F9F2483-C5CC-A386-37BE-4BE2416E7C11}"/>
              </a:ext>
              <a:ext uri="{C183D7F6-B498-43B3-948B-1728B52AA6E4}">
                <adec:decorative xmlns:adec="http://schemas.microsoft.com/office/drawing/2017/decorative" val="1"/>
              </a:ext>
            </a:extLst>
          </p:cNvPr>
          <p:cNvPicPr>
            <a:picLocks noChangeAspect="1"/>
          </p:cNvPicPr>
          <p:nvPr/>
        </p:nvPicPr>
        <p:blipFill rotWithShape="1">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b="15297"/>
          <a:stretch/>
        </p:blipFill>
        <p:spPr>
          <a:xfrm>
            <a:off x="7269827" y="142613"/>
            <a:ext cx="1103160" cy="1184516"/>
          </a:xfrm>
          <a:prstGeom prst="rect">
            <a:avLst/>
          </a:prstGeom>
        </p:spPr>
      </p:pic>
      <p:sp>
        <p:nvSpPr>
          <p:cNvPr id="6" name="TextBox 5">
            <a:extLst>
              <a:ext uri="{FF2B5EF4-FFF2-40B4-BE49-F238E27FC236}">
                <a16:creationId xmlns:a16="http://schemas.microsoft.com/office/drawing/2014/main" id="{2269563A-4D2C-C41B-A745-00272C9976D6}"/>
              </a:ext>
            </a:extLst>
          </p:cNvPr>
          <p:cNvSpPr txBox="1"/>
          <p:nvPr/>
        </p:nvSpPr>
        <p:spPr>
          <a:xfrm>
            <a:off x="7316726" y="1400177"/>
            <a:ext cx="1312217" cy="207749"/>
          </a:xfrm>
          <a:prstGeom prst="rect">
            <a:avLst/>
          </a:prstGeom>
          <a:noFill/>
        </p:spPr>
        <p:txBody>
          <a:bodyPr wrap="square" lIns="0" tIns="0" rIns="0" bIns="0" rtlCol="0">
            <a:spAutoFit/>
          </a:bodyPr>
          <a:lstStyle/>
          <a:p>
            <a:r>
              <a:rPr lang="en-GB" sz="1350"/>
              <a:t>Footballer</a:t>
            </a:r>
          </a:p>
        </p:txBody>
      </p:sp>
      <p:pic>
        <p:nvPicPr>
          <p:cNvPr id="1032" name="Picture 8" descr="Brian Cox (physicist) - Wikipedia">
            <a:extLst>
              <a:ext uri="{FF2B5EF4-FFF2-40B4-BE49-F238E27FC236}">
                <a16:creationId xmlns:a16="http://schemas.microsoft.com/office/drawing/2014/main" id="{D3E9A9B9-1C79-8850-065A-388B036084C1}"/>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24302"/>
          <a:stretch/>
        </p:blipFill>
        <p:spPr bwMode="auto">
          <a:xfrm>
            <a:off x="4288546" y="1697572"/>
            <a:ext cx="1312217" cy="13238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11086D6-922E-BC38-FFA7-442B94AEADB7}"/>
              </a:ext>
            </a:extLst>
          </p:cNvPr>
          <p:cNvSpPr txBox="1"/>
          <p:nvPr/>
        </p:nvSpPr>
        <p:spPr>
          <a:xfrm>
            <a:off x="4288545" y="3094097"/>
            <a:ext cx="1312217" cy="207749"/>
          </a:xfrm>
          <a:prstGeom prst="rect">
            <a:avLst/>
          </a:prstGeom>
          <a:noFill/>
        </p:spPr>
        <p:txBody>
          <a:bodyPr wrap="square" lIns="0" tIns="0" rIns="0" bIns="0" rtlCol="0">
            <a:spAutoFit/>
          </a:bodyPr>
          <a:lstStyle/>
          <a:p>
            <a:r>
              <a:rPr lang="en-GB" sz="1350"/>
              <a:t>Scientist</a:t>
            </a:r>
          </a:p>
        </p:txBody>
      </p:sp>
      <p:pic>
        <p:nvPicPr>
          <p:cNvPr id="1040" name="Picture 16" descr="The Interview: Nicola Adams on her shock retirement from boxing after a  devastating diagnosis from her doctor">
            <a:extLst>
              <a:ext uri="{FF2B5EF4-FFF2-40B4-BE49-F238E27FC236}">
                <a16:creationId xmlns:a16="http://schemas.microsoft.com/office/drawing/2014/main" id="{0653936E-D492-A488-FCCB-ED6685CAA988}"/>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3845" r="17478"/>
          <a:stretch/>
        </p:blipFill>
        <p:spPr bwMode="auto">
          <a:xfrm>
            <a:off x="5785300" y="1697572"/>
            <a:ext cx="1311021" cy="12726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1FD47ED-883B-31DA-11AD-4F35DEC7CFA4}"/>
              </a:ext>
            </a:extLst>
          </p:cNvPr>
          <p:cNvSpPr txBox="1"/>
          <p:nvPr/>
        </p:nvSpPr>
        <p:spPr>
          <a:xfrm>
            <a:off x="5784104" y="3065430"/>
            <a:ext cx="1312217" cy="207749"/>
          </a:xfrm>
          <a:prstGeom prst="rect">
            <a:avLst/>
          </a:prstGeom>
          <a:noFill/>
        </p:spPr>
        <p:txBody>
          <a:bodyPr wrap="square" lIns="0" tIns="0" rIns="0" bIns="0" rtlCol="0">
            <a:spAutoFit/>
          </a:bodyPr>
          <a:lstStyle/>
          <a:p>
            <a:r>
              <a:rPr lang="en-GB" sz="1350"/>
              <a:t>Boxer</a:t>
            </a:r>
          </a:p>
        </p:txBody>
      </p:sp>
      <p:pic>
        <p:nvPicPr>
          <p:cNvPr id="13" name="Picture 12">
            <a:extLst>
              <a:ext uri="{FF2B5EF4-FFF2-40B4-BE49-F238E27FC236}">
                <a16:creationId xmlns:a16="http://schemas.microsoft.com/office/drawing/2014/main" id="{0D39F632-31BA-30D9-D28A-4F34C225323B}"/>
              </a:ext>
              <a:ext uri="{C183D7F6-B498-43B3-948B-1728B52AA6E4}">
                <adec:decorative xmlns:adec="http://schemas.microsoft.com/office/drawing/2017/decorative" val="1"/>
              </a:ext>
            </a:extLst>
          </p:cNvPr>
          <p:cNvPicPr>
            <a:picLocks noChangeAspect="1"/>
          </p:cNvPicPr>
          <p:nvPr/>
        </p:nvPicPr>
        <p:blipFill rotWithShape="1">
          <a:blip r:embed="rId13"/>
          <a:srcRect l="12645" r="13297"/>
          <a:stretch/>
        </p:blipFill>
        <p:spPr>
          <a:xfrm>
            <a:off x="7287288" y="1697571"/>
            <a:ext cx="1103160" cy="1272643"/>
          </a:xfrm>
          <a:prstGeom prst="rect">
            <a:avLst/>
          </a:prstGeom>
        </p:spPr>
      </p:pic>
      <p:sp>
        <p:nvSpPr>
          <p:cNvPr id="14" name="TextBox 13">
            <a:extLst>
              <a:ext uri="{FF2B5EF4-FFF2-40B4-BE49-F238E27FC236}">
                <a16:creationId xmlns:a16="http://schemas.microsoft.com/office/drawing/2014/main" id="{8371AB85-BF66-1559-52AF-3D40588D32E9}"/>
              </a:ext>
            </a:extLst>
          </p:cNvPr>
          <p:cNvSpPr txBox="1"/>
          <p:nvPr/>
        </p:nvSpPr>
        <p:spPr>
          <a:xfrm>
            <a:off x="7260768" y="3083720"/>
            <a:ext cx="1312217" cy="207749"/>
          </a:xfrm>
          <a:prstGeom prst="rect">
            <a:avLst/>
          </a:prstGeom>
          <a:noFill/>
        </p:spPr>
        <p:txBody>
          <a:bodyPr wrap="square" lIns="0" tIns="0" rIns="0" bIns="0" rtlCol="0">
            <a:spAutoFit/>
          </a:bodyPr>
          <a:lstStyle/>
          <a:p>
            <a:r>
              <a:rPr lang="en-GB" sz="1350"/>
              <a:t>TV star</a:t>
            </a:r>
          </a:p>
        </p:txBody>
      </p:sp>
      <p:pic>
        <p:nvPicPr>
          <p:cNvPr id="1034" name="Picture 10" descr="Emma Watson | Little Women Wiki | Fandom">
            <a:extLst>
              <a:ext uri="{FF2B5EF4-FFF2-40B4-BE49-F238E27FC236}">
                <a16:creationId xmlns:a16="http://schemas.microsoft.com/office/drawing/2014/main" id="{43EC7471-89B7-40DA-DAC7-83040F553CE6}"/>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43094" y="3368395"/>
            <a:ext cx="1325366" cy="134025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2D5FF08-C8C9-496D-0F24-B0AD57DD9A8C}"/>
              </a:ext>
            </a:extLst>
          </p:cNvPr>
          <p:cNvSpPr txBox="1"/>
          <p:nvPr/>
        </p:nvSpPr>
        <p:spPr>
          <a:xfrm>
            <a:off x="4249668" y="4800310"/>
            <a:ext cx="1312217" cy="207749"/>
          </a:xfrm>
          <a:prstGeom prst="rect">
            <a:avLst/>
          </a:prstGeom>
          <a:noFill/>
        </p:spPr>
        <p:txBody>
          <a:bodyPr wrap="square" lIns="0" tIns="0" rIns="0" bIns="0" rtlCol="0">
            <a:spAutoFit/>
          </a:bodyPr>
          <a:lstStyle/>
          <a:p>
            <a:r>
              <a:rPr lang="en-GB" sz="1350"/>
              <a:t>Actress</a:t>
            </a:r>
          </a:p>
        </p:txBody>
      </p:sp>
      <p:pic>
        <p:nvPicPr>
          <p:cNvPr id="1036" name="Picture 12" descr="Donald Trump | Biography, Education, Business Career, Political Career,  Impeachments, Criminal Indictments, &amp; Facts | Britannica">
            <a:extLst>
              <a:ext uri="{FF2B5EF4-FFF2-40B4-BE49-F238E27FC236}">
                <a16:creationId xmlns:a16="http://schemas.microsoft.com/office/drawing/2014/main" id="{DC406EC4-44C5-9B1B-66A4-D6F028E679A7}"/>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11773"/>
          <a:stretch/>
        </p:blipFill>
        <p:spPr bwMode="auto">
          <a:xfrm>
            <a:off x="5762136" y="3368395"/>
            <a:ext cx="1291040" cy="134025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849B88A-B305-602E-4CEE-FB8CCB7B307E}"/>
              </a:ext>
            </a:extLst>
          </p:cNvPr>
          <p:cNvSpPr txBox="1"/>
          <p:nvPr/>
        </p:nvSpPr>
        <p:spPr>
          <a:xfrm>
            <a:off x="5796203" y="4767882"/>
            <a:ext cx="1312217" cy="207749"/>
          </a:xfrm>
          <a:prstGeom prst="rect">
            <a:avLst/>
          </a:prstGeom>
          <a:noFill/>
        </p:spPr>
        <p:txBody>
          <a:bodyPr wrap="square" lIns="0" tIns="0" rIns="0" bIns="0" rtlCol="0">
            <a:spAutoFit/>
          </a:bodyPr>
          <a:lstStyle/>
          <a:p>
            <a:r>
              <a:rPr lang="en-GB" sz="1350"/>
              <a:t>Former president</a:t>
            </a:r>
          </a:p>
        </p:txBody>
      </p:sp>
      <p:pic>
        <p:nvPicPr>
          <p:cNvPr id="1026" name="Picture 2" descr="Molly-Mae Hague - Wikipedia">
            <a:extLst>
              <a:ext uri="{FF2B5EF4-FFF2-40B4-BE49-F238E27FC236}">
                <a16:creationId xmlns:a16="http://schemas.microsoft.com/office/drawing/2014/main" id="{B958087C-D4AB-586B-E189-1D287024BDBB}"/>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10061" b="19061"/>
          <a:stretch/>
        </p:blipFill>
        <p:spPr bwMode="auto">
          <a:xfrm>
            <a:off x="7260769" y="3368395"/>
            <a:ext cx="1156198" cy="134025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1E36456C-1FAC-09B4-3D7E-A00BFEF84650}"/>
              </a:ext>
            </a:extLst>
          </p:cNvPr>
          <p:cNvSpPr txBox="1"/>
          <p:nvPr/>
        </p:nvSpPr>
        <p:spPr>
          <a:xfrm>
            <a:off x="7317373" y="4775158"/>
            <a:ext cx="1312217" cy="207749"/>
          </a:xfrm>
          <a:prstGeom prst="rect">
            <a:avLst/>
          </a:prstGeom>
          <a:noFill/>
        </p:spPr>
        <p:txBody>
          <a:bodyPr wrap="square" lIns="0" tIns="0" rIns="0" bIns="0" rtlCol="0">
            <a:spAutoFit/>
          </a:bodyPr>
          <a:lstStyle/>
          <a:p>
            <a:r>
              <a:rPr lang="en-GB" sz="1350"/>
              <a:t>Influencer</a:t>
            </a:r>
          </a:p>
        </p:txBody>
      </p:sp>
      <p:sp>
        <p:nvSpPr>
          <p:cNvPr id="2" name="Footer Placeholder 4">
            <a:extLst>
              <a:ext uri="{FF2B5EF4-FFF2-40B4-BE49-F238E27FC236}">
                <a16:creationId xmlns:a16="http://schemas.microsoft.com/office/drawing/2014/main" id="{AACE1DEE-18F4-FFD2-75A3-014199141C3F}"/>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7" name="Slide Number Placeholder 6">
            <a:extLst>
              <a:ext uri="{FF2B5EF4-FFF2-40B4-BE49-F238E27FC236}">
                <a16:creationId xmlns:a16="http://schemas.microsoft.com/office/drawing/2014/main" id="{05F1FFF1-513A-FDED-0978-72EE1B9B4F46}"/>
              </a:ext>
            </a:extLst>
          </p:cNvPr>
          <p:cNvSpPr>
            <a:spLocks noGrp="1"/>
          </p:cNvSpPr>
          <p:nvPr>
            <p:ph type="sldNum" sz="quarter" idx="11"/>
          </p:nvPr>
        </p:nvSpPr>
        <p:spPr/>
        <p:txBody>
          <a:bodyPr/>
          <a:lstStyle/>
          <a:p>
            <a:fld id="{DA2C159E-F13C-4A85-9A41-E7669D3E0D70}" type="slidenum">
              <a:rPr lang="en-GB" smtClean="0"/>
              <a:pPr/>
              <a:t>38</a:t>
            </a:fld>
            <a:endParaRPr lang="en-GB"/>
          </a:p>
        </p:txBody>
      </p:sp>
    </p:spTree>
    <p:extLst>
      <p:ext uri="{BB962C8B-B14F-4D97-AF65-F5344CB8AC3E}">
        <p14:creationId xmlns:p14="http://schemas.microsoft.com/office/powerpoint/2010/main" val="1080811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AC3A9-C477-DA7D-D848-8F12BF7122CC}"/>
              </a:ext>
            </a:extLst>
          </p:cNvPr>
          <p:cNvSpPr>
            <a:spLocks noGrp="1"/>
          </p:cNvSpPr>
          <p:nvPr>
            <p:ph type="title"/>
          </p:nvPr>
        </p:nvSpPr>
        <p:spPr>
          <a:xfrm>
            <a:off x="234000" y="102393"/>
            <a:ext cx="8423593" cy="471375"/>
          </a:xfrm>
        </p:spPr>
        <p:txBody>
          <a:bodyPr>
            <a:normAutofit/>
          </a:bodyPr>
          <a:lstStyle/>
          <a:p>
            <a:r>
              <a:rPr lang="en-GB" sz="2000" b="1" dirty="0"/>
              <a:t>Appendix A: letter writing template</a:t>
            </a:r>
          </a:p>
        </p:txBody>
      </p:sp>
      <p:sp>
        <p:nvSpPr>
          <p:cNvPr id="3" name="Content Placeholder 2">
            <a:extLst>
              <a:ext uri="{FF2B5EF4-FFF2-40B4-BE49-F238E27FC236}">
                <a16:creationId xmlns:a16="http://schemas.microsoft.com/office/drawing/2014/main" id="{5A4C1FE8-B63C-20F0-A888-5BC778EEEAE8}"/>
              </a:ext>
            </a:extLst>
          </p:cNvPr>
          <p:cNvSpPr>
            <a:spLocks noGrp="1"/>
          </p:cNvSpPr>
          <p:nvPr>
            <p:ph idx="1"/>
          </p:nvPr>
        </p:nvSpPr>
        <p:spPr>
          <a:xfrm>
            <a:off x="234000" y="677354"/>
            <a:ext cx="5433555" cy="4160369"/>
          </a:xfrm>
        </p:spPr>
        <p:txBody>
          <a:bodyPr/>
          <a:lstStyle/>
          <a:p>
            <a:pPr marL="0" indent="0">
              <a:buNone/>
            </a:pPr>
            <a:r>
              <a:rPr lang="en-GB" sz="1200"/>
              <a:t>Your address (unless on company letterhead)</a:t>
            </a:r>
          </a:p>
          <a:p>
            <a:pPr marL="0" indent="0">
              <a:buNone/>
            </a:pPr>
            <a:r>
              <a:rPr lang="en-GB" sz="1200"/>
              <a:t>Date</a:t>
            </a:r>
          </a:p>
          <a:p>
            <a:pPr marL="0" indent="0">
              <a:buNone/>
            </a:pPr>
            <a:endParaRPr lang="en-GB" sz="1200"/>
          </a:p>
          <a:p>
            <a:pPr marL="0" indent="0">
              <a:buNone/>
            </a:pPr>
            <a:r>
              <a:rPr lang="en-GB" sz="1200"/>
              <a:t>Addressee name and position</a:t>
            </a:r>
          </a:p>
          <a:p>
            <a:pPr marL="0" indent="0">
              <a:buNone/>
            </a:pPr>
            <a:r>
              <a:rPr lang="en-GB" sz="1200"/>
              <a:t>Company name</a:t>
            </a:r>
          </a:p>
          <a:p>
            <a:pPr marL="0" indent="0">
              <a:buNone/>
            </a:pPr>
            <a:r>
              <a:rPr lang="en-GB" sz="1200"/>
              <a:t>Address</a:t>
            </a:r>
          </a:p>
          <a:p>
            <a:pPr marL="0" indent="0">
              <a:buNone/>
            </a:pPr>
            <a:endParaRPr lang="en-GB" sz="1200"/>
          </a:p>
          <a:p>
            <a:pPr marL="0" indent="0">
              <a:buNone/>
            </a:pPr>
            <a:r>
              <a:rPr lang="en-GB" sz="1200"/>
              <a:t>[Ref]</a:t>
            </a:r>
          </a:p>
          <a:p>
            <a:pPr marL="0" indent="0">
              <a:buNone/>
            </a:pPr>
            <a:endParaRPr lang="en-GB" sz="1200"/>
          </a:p>
          <a:p>
            <a:pPr marL="0" indent="0">
              <a:buNone/>
            </a:pPr>
            <a:r>
              <a:rPr lang="en-GB" sz="1200"/>
              <a:t>Dear SALUTATION</a:t>
            </a:r>
          </a:p>
          <a:p>
            <a:pPr marL="0" indent="0">
              <a:buNone/>
            </a:pPr>
            <a:endParaRPr lang="en-GB" sz="1200"/>
          </a:p>
          <a:p>
            <a:pPr marL="0" indent="0">
              <a:buNone/>
            </a:pPr>
            <a:r>
              <a:rPr lang="en-GB" sz="1200"/>
              <a:t>Short intro para-state purpose of the letter (</a:t>
            </a:r>
            <a:r>
              <a:rPr lang="en-GB" sz="1200" i="1"/>
              <a:t>I am writing to…</a:t>
            </a:r>
            <a:r>
              <a:rPr lang="en-GB" sz="1200"/>
              <a:t>)</a:t>
            </a:r>
          </a:p>
          <a:p>
            <a:pPr marL="0" indent="0">
              <a:buNone/>
            </a:pPr>
            <a:r>
              <a:rPr lang="en-GB" sz="1200"/>
              <a:t>New para for each new point/ argument</a:t>
            </a:r>
          </a:p>
          <a:p>
            <a:pPr marL="0" indent="0">
              <a:buNone/>
            </a:pPr>
            <a:r>
              <a:rPr lang="en-GB" sz="1200"/>
              <a:t>Closing para-state what you want to happen (throw the ball into their court…)</a:t>
            </a:r>
          </a:p>
          <a:p>
            <a:pPr marL="0" indent="0">
              <a:buNone/>
            </a:pPr>
            <a:endParaRPr lang="en-GB" sz="1200"/>
          </a:p>
          <a:p>
            <a:pPr marL="0" indent="0">
              <a:buNone/>
            </a:pPr>
            <a:r>
              <a:rPr lang="en-GB" sz="1200"/>
              <a:t>Yours COMPLIMENTARY CLOSE</a:t>
            </a:r>
          </a:p>
          <a:p>
            <a:pPr marL="0" indent="0">
              <a:buNone/>
            </a:pPr>
            <a:endParaRPr lang="en-GB" sz="1200"/>
          </a:p>
          <a:p>
            <a:pPr marL="0" indent="0">
              <a:buNone/>
            </a:pPr>
            <a:r>
              <a:rPr lang="en-GB" sz="1200"/>
              <a:t>Your full name</a:t>
            </a:r>
          </a:p>
        </p:txBody>
      </p:sp>
      <p:sp>
        <p:nvSpPr>
          <p:cNvPr id="8" name="Rectangle: Rounded Corners 7">
            <a:extLst>
              <a:ext uri="{FF2B5EF4-FFF2-40B4-BE49-F238E27FC236}">
                <a16:creationId xmlns:a16="http://schemas.microsoft.com/office/drawing/2014/main" id="{5105C758-A0AB-0EA5-4E99-04354FC0BB33}"/>
              </a:ext>
            </a:extLst>
          </p:cNvPr>
          <p:cNvSpPr/>
          <p:nvPr/>
        </p:nvSpPr>
        <p:spPr>
          <a:xfrm>
            <a:off x="3985404" y="677355"/>
            <a:ext cx="4880436" cy="2044954"/>
          </a:xfrm>
          <a:prstGeom prst="roundRect">
            <a:avLst/>
          </a:prstGeom>
          <a:solidFill>
            <a:srgbClr val="0071F8"/>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a:ln w="0"/>
                <a:solidFill>
                  <a:schemeClr val="bg1"/>
                </a:solidFill>
                <a:latin typeface="+mj-lt"/>
              </a:rPr>
              <a:t>Dear Mr Brown  	    </a:t>
            </a:r>
            <a:r>
              <a:rPr lang="en-GB" sz="1800">
                <a:ln w="0"/>
                <a:solidFill>
                  <a:schemeClr val="bg1"/>
                </a:solidFill>
                <a:latin typeface="+mj-lt"/>
                <a:ea typeface="Calibri" panose="020F0502020204030204" pitchFamily="34" charset="0"/>
                <a:cs typeface="Calibri" panose="020F0502020204030204" pitchFamily="34" charset="0"/>
              </a:rPr>
              <a:t>→</a:t>
            </a:r>
            <a:r>
              <a:rPr lang="en-GB" sz="1800">
                <a:ln w="0"/>
                <a:solidFill>
                  <a:schemeClr val="bg1"/>
                </a:solidFill>
                <a:latin typeface="+mj-lt"/>
              </a:rPr>
              <a:t>         Yours sincerely</a:t>
            </a:r>
          </a:p>
          <a:p>
            <a:r>
              <a:rPr lang="en-GB" sz="1800">
                <a:ln w="0"/>
                <a:solidFill>
                  <a:schemeClr val="bg1"/>
                </a:solidFill>
                <a:latin typeface="+mj-lt"/>
              </a:rPr>
              <a:t>Dear Sir or Madam  </a:t>
            </a:r>
            <a:r>
              <a:rPr lang="en-GB" sz="1800">
                <a:ln w="0"/>
                <a:solidFill>
                  <a:schemeClr val="bg1"/>
                </a:solidFill>
                <a:latin typeface="+mj-lt"/>
                <a:ea typeface="Calibri" panose="020F0502020204030204" pitchFamily="34" charset="0"/>
                <a:cs typeface="Calibri" panose="020F0502020204030204" pitchFamily="34" charset="0"/>
              </a:rPr>
              <a:t>→</a:t>
            </a:r>
            <a:r>
              <a:rPr lang="en-GB" sz="1800">
                <a:ln w="0"/>
                <a:solidFill>
                  <a:schemeClr val="bg1"/>
                </a:solidFill>
                <a:latin typeface="+mj-lt"/>
              </a:rPr>
              <a:t>          Yours faithfully</a:t>
            </a:r>
          </a:p>
          <a:p>
            <a:pPr marL="285750" indent="-285750">
              <a:buFont typeface="Arial" panose="020B0604020202020204" pitchFamily="34" charset="0"/>
              <a:buChar char="•"/>
            </a:pPr>
            <a:endParaRPr lang="en-GB" sz="1800">
              <a:ln w="0"/>
              <a:solidFill>
                <a:schemeClr val="bg1"/>
              </a:solidFill>
              <a:latin typeface="+mj-lt"/>
            </a:endParaRPr>
          </a:p>
          <a:p>
            <a:r>
              <a:rPr lang="en-GB" sz="1800" i="1">
                <a:ln w="0"/>
                <a:solidFill>
                  <a:schemeClr val="bg1"/>
                </a:solidFill>
                <a:latin typeface="+mj-lt"/>
              </a:rPr>
              <a:t>Since I know your name, I can rely on you.</a:t>
            </a:r>
          </a:p>
          <a:p>
            <a:r>
              <a:rPr lang="en-GB" sz="1800" i="1">
                <a:ln w="0"/>
                <a:solidFill>
                  <a:schemeClr val="bg1"/>
                </a:solidFill>
                <a:latin typeface="+mj-lt"/>
              </a:rPr>
              <a:t>Don’t put two Ss together (i.e. Sir and sincerely)</a:t>
            </a:r>
          </a:p>
        </p:txBody>
      </p:sp>
      <p:sp>
        <p:nvSpPr>
          <p:cNvPr id="4" name="Footer Placeholder 4">
            <a:extLst>
              <a:ext uri="{FF2B5EF4-FFF2-40B4-BE49-F238E27FC236}">
                <a16:creationId xmlns:a16="http://schemas.microsoft.com/office/drawing/2014/main" id="{350044DE-4C02-4124-43B0-F9DE36DE7CF0}"/>
              </a:ext>
            </a:extLst>
          </p:cNvPr>
          <p:cNvSpPr txBox="1">
            <a:spLocks/>
          </p:cNvSpPr>
          <p:nvPr/>
        </p:nvSpPr>
        <p:spPr>
          <a:xfrm>
            <a:off x="234000" y="4767263"/>
            <a:ext cx="7686376" cy="273844"/>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00" b="1"/>
              <a:t>SIX EARLY ENGAGEMENT ACTIVITIES</a:t>
            </a:r>
          </a:p>
        </p:txBody>
      </p:sp>
      <p:sp>
        <p:nvSpPr>
          <p:cNvPr id="5" name="Slide Number Placeholder 4">
            <a:extLst>
              <a:ext uri="{FF2B5EF4-FFF2-40B4-BE49-F238E27FC236}">
                <a16:creationId xmlns:a16="http://schemas.microsoft.com/office/drawing/2014/main" id="{1869A494-4C10-1D4C-5663-481B42D4644C}"/>
              </a:ext>
            </a:extLst>
          </p:cNvPr>
          <p:cNvSpPr>
            <a:spLocks noGrp="1"/>
          </p:cNvSpPr>
          <p:nvPr>
            <p:ph type="sldNum" sz="quarter" idx="12"/>
          </p:nvPr>
        </p:nvSpPr>
        <p:spPr/>
        <p:txBody>
          <a:bodyPr/>
          <a:lstStyle/>
          <a:p>
            <a:fld id="{B04B42DB-A5F3-4B59-83C9-C4215D858258}" type="slidenum">
              <a:rPr lang="en-GB" smtClean="0"/>
              <a:t>39</a:t>
            </a:fld>
            <a:endParaRPr lang="en-GB"/>
          </a:p>
        </p:txBody>
      </p:sp>
    </p:spTree>
    <p:extLst>
      <p:ext uri="{BB962C8B-B14F-4D97-AF65-F5344CB8AC3E}">
        <p14:creationId xmlns:p14="http://schemas.microsoft.com/office/powerpoint/2010/main" val="2470352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C9D3-D6FA-6C42-B18D-B4375D961051}"/>
              </a:ext>
            </a:extLst>
          </p:cNvPr>
          <p:cNvSpPr>
            <a:spLocks noGrp="1"/>
          </p:cNvSpPr>
          <p:nvPr>
            <p:ph type="ctrTitle"/>
          </p:nvPr>
        </p:nvSpPr>
        <p:spPr>
          <a:xfrm>
            <a:off x="3888720" y="2242709"/>
            <a:ext cx="4967280" cy="1242000"/>
          </a:xfrm>
        </p:spPr>
        <p:txBody>
          <a:bodyPr/>
          <a:lstStyle/>
          <a:p>
            <a:r>
              <a:rPr lang="en-US" sz="4000"/>
              <a:t>How does this resource work?</a:t>
            </a:r>
          </a:p>
        </p:txBody>
      </p:sp>
    </p:spTree>
    <p:extLst>
      <p:ext uri="{BB962C8B-B14F-4D97-AF65-F5344CB8AC3E}">
        <p14:creationId xmlns:p14="http://schemas.microsoft.com/office/powerpoint/2010/main" val="1563340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005993-06A3-93C6-1CDE-40871A79315C}"/>
              </a:ext>
            </a:extLst>
          </p:cNvPr>
          <p:cNvSpPr>
            <a:spLocks noGrp="1"/>
          </p:cNvSpPr>
          <p:nvPr>
            <p:ph type="title"/>
          </p:nvPr>
        </p:nvSpPr>
        <p:spPr/>
        <p:txBody>
          <a:bodyPr>
            <a:normAutofit fontScale="90000"/>
          </a:bodyPr>
          <a:lstStyle/>
          <a:p>
            <a:pPr rtl="0" eaLnBrk="1" fontAlgn="auto" latinLnBrk="0" hangingPunct="1"/>
            <a:r>
              <a:rPr lang="en-US" sz="1400" b="1" i="0" kern="1200" spc="0" baseline="0" dirty="0">
                <a:ln>
                  <a:noFill/>
                </a:ln>
                <a:solidFill>
                  <a:srgbClr val="000000"/>
                </a:solidFill>
                <a:effectLst/>
                <a:latin typeface="Arial" panose="020B0604020202020204" pitchFamily="34" charset="0"/>
                <a:ea typeface="+mn-ea"/>
                <a:cs typeface="+mn-cs"/>
              </a:rPr>
              <a:t>How to Use This Resource</a:t>
            </a:r>
            <a:endParaRPr lang="en-GB" dirty="0">
              <a:effectLst/>
            </a:endParaRPr>
          </a:p>
          <a:p>
            <a:r>
              <a:rPr kumimoji="0" lang="en-US" sz="1400" b="0" i="0" u="none" strike="noStrike" kern="1200" cap="none" spc="0" normalizeH="0" baseline="0" noProof="0" dirty="0">
                <a:ln>
                  <a:noFill/>
                </a:ln>
                <a:solidFill>
                  <a:prstClr val="black"/>
                </a:solidFill>
                <a:effectLst/>
                <a:uLnTx/>
                <a:uFillTx/>
                <a:latin typeface="Arial"/>
                <a:ea typeface="+mn-ea"/>
                <a:cs typeface="+mn-cs"/>
              </a:rPr>
              <a:t>This document serves as your guide to effectively </a:t>
            </a:r>
            <a:r>
              <a:rPr kumimoji="0" lang="en-US" sz="1400" b="0" i="0" u="none" strike="noStrike" kern="1200" cap="none" spc="0" normalizeH="0" baseline="0" noProof="0" dirty="0" err="1">
                <a:ln>
                  <a:noFill/>
                </a:ln>
                <a:solidFill>
                  <a:prstClr val="black"/>
                </a:solidFill>
                <a:effectLst/>
                <a:uLnTx/>
                <a:uFillTx/>
                <a:latin typeface="Arial"/>
                <a:ea typeface="+mn-ea"/>
                <a:cs typeface="+mn-cs"/>
              </a:rPr>
              <a:t>utilising</a:t>
            </a:r>
            <a:r>
              <a:rPr kumimoji="0" lang="en-US" sz="1400" b="0" i="0" u="none" strike="noStrike" kern="1200" cap="none" spc="0" normalizeH="0" baseline="0" noProof="0" dirty="0">
                <a:ln>
                  <a:noFill/>
                </a:ln>
                <a:solidFill>
                  <a:prstClr val="black"/>
                </a:solidFill>
                <a:effectLst/>
                <a:uLnTx/>
                <a:uFillTx/>
                <a:latin typeface="Arial"/>
                <a:ea typeface="+mn-ea"/>
                <a:cs typeface="+mn-cs"/>
              </a:rPr>
              <a:t> 6 different engagement activities. By understanding the information provided here, you'll be better equipped to develop your existing materials accurately and make informed decisions that enhance the overall apprenticeship experience.</a:t>
            </a:r>
            <a:endParaRPr lang="en-GB" dirty="0"/>
          </a:p>
        </p:txBody>
      </p:sp>
      <p:sp>
        <p:nvSpPr>
          <p:cNvPr id="7" name="Text Placeholder 6">
            <a:extLst>
              <a:ext uri="{FF2B5EF4-FFF2-40B4-BE49-F238E27FC236}">
                <a16:creationId xmlns:a16="http://schemas.microsoft.com/office/drawing/2014/main" id="{0BA7BE0B-D832-2924-F4AA-55BDB4E2E72F}"/>
              </a:ext>
            </a:extLst>
          </p:cNvPr>
          <p:cNvSpPr>
            <a:spLocks noGrp="1"/>
          </p:cNvSpPr>
          <p:nvPr>
            <p:ph type="body" sz="quarter" idx="12"/>
          </p:nvPr>
        </p:nvSpPr>
        <p:spPr>
          <a:xfrm>
            <a:off x="704809" y="224249"/>
            <a:ext cx="7352367" cy="4412551"/>
          </a:xfrm>
        </p:spPr>
        <p:txBody>
          <a:bodyPr vert="horz" lIns="0" tIns="0" rIns="0" bIns="0" rtlCol="0" anchor="ctr">
            <a:noAutofit/>
          </a:bodyPr>
          <a:lstStyle/>
          <a:p>
            <a:pPr marL="457200" indent="-457200">
              <a:buFont typeface="Arial" panose="020B0604020202020204" pitchFamily="34" charset="0"/>
              <a:buChar char="•"/>
            </a:pPr>
            <a:endParaRPr lang="en-GB" sz="1400" dirty="0"/>
          </a:p>
          <a:p>
            <a:pPr>
              <a:lnSpc>
                <a:spcPct val="100000"/>
              </a:lnSpc>
              <a:spcBef>
                <a:spcPts val="900"/>
              </a:spcBef>
              <a:spcAft>
                <a:spcPts val="900"/>
              </a:spcAft>
            </a:pPr>
            <a:r>
              <a:rPr lang="en-GB" sz="1400" dirty="0"/>
              <a:t>The following slides contain a selection of tasks designed to engage learners and enhance effective delivery.</a:t>
            </a:r>
            <a:endParaRPr lang="en-GB" sz="1400" dirty="0">
              <a:cs typeface="Arial"/>
            </a:endParaRPr>
          </a:p>
          <a:p>
            <a:pPr marL="1073150" lvl="2" indent="-247650">
              <a:lnSpc>
                <a:spcPct val="100000"/>
              </a:lnSpc>
              <a:spcBef>
                <a:spcPts val="900"/>
              </a:spcBef>
              <a:spcAft>
                <a:spcPts val="900"/>
              </a:spcAft>
              <a:buFont typeface="Wingdings" panose="020B0604020202020204" pitchFamily="34" charset="0"/>
              <a:buChar char="§"/>
            </a:pPr>
            <a:r>
              <a:rPr lang="en-GB" sz="1400" dirty="0"/>
              <a:t>Select from the 6 activities on the next slide. The rationale for each one is provided, backed up by educational theory.</a:t>
            </a:r>
            <a:endParaRPr lang="en-GB" sz="1400" dirty="0">
              <a:cs typeface="Arial"/>
            </a:endParaRPr>
          </a:p>
          <a:p>
            <a:pPr marL="1073150" lvl="2" indent="-247650" algn="just">
              <a:lnSpc>
                <a:spcPct val="100000"/>
              </a:lnSpc>
              <a:spcBef>
                <a:spcPts val="900"/>
              </a:spcBef>
              <a:spcAft>
                <a:spcPts val="900"/>
              </a:spcAft>
              <a:buFont typeface="Wingdings" panose="020B0604020202020204" pitchFamily="34" charset="0"/>
              <a:buChar char="§"/>
            </a:pPr>
            <a:r>
              <a:rPr lang="en-GB" sz="1400" dirty="0"/>
              <a:t>Use the suggestions to adapt an existing lesson or resource.</a:t>
            </a:r>
            <a:endParaRPr lang="en-GB" sz="1400" dirty="0">
              <a:cs typeface="Arial"/>
            </a:endParaRPr>
          </a:p>
          <a:p>
            <a:pPr marL="1073150" lvl="2" indent="-247650" algn="just">
              <a:lnSpc>
                <a:spcPct val="100000"/>
              </a:lnSpc>
              <a:spcBef>
                <a:spcPts val="900"/>
              </a:spcBef>
              <a:spcAft>
                <a:spcPts val="900"/>
              </a:spcAft>
              <a:buFont typeface="Wingdings" panose="020B0604020202020204" pitchFamily="34" charset="0"/>
              <a:buChar char="§"/>
            </a:pPr>
            <a:r>
              <a:rPr lang="en-GB" sz="1400" dirty="0"/>
              <a:t>There is also an activity you can adapt or use directly with your learners.</a:t>
            </a:r>
            <a:endParaRPr lang="en-GB" sz="1400" dirty="0">
              <a:cs typeface="Arial"/>
            </a:endParaRPr>
          </a:p>
        </p:txBody>
      </p:sp>
      <p:sp>
        <p:nvSpPr>
          <p:cNvPr id="2" name="Footer Placeholder 4">
            <a:extLst>
              <a:ext uri="{FF2B5EF4-FFF2-40B4-BE49-F238E27FC236}">
                <a16:creationId xmlns:a16="http://schemas.microsoft.com/office/drawing/2014/main" id="{5196519A-E51F-9C19-BBBE-1024533AE795}"/>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5" name="Slide Number Placeholder 4">
            <a:extLst>
              <a:ext uri="{FF2B5EF4-FFF2-40B4-BE49-F238E27FC236}">
                <a16:creationId xmlns:a16="http://schemas.microsoft.com/office/drawing/2014/main" id="{41F493F5-3818-15B1-9763-5BEF645D6195}"/>
              </a:ext>
            </a:extLst>
          </p:cNvPr>
          <p:cNvSpPr>
            <a:spLocks noGrp="1"/>
          </p:cNvSpPr>
          <p:nvPr>
            <p:ph type="sldNum" sz="quarter" idx="11"/>
          </p:nvPr>
        </p:nvSpPr>
        <p:spPr/>
        <p:txBody>
          <a:bodyPr/>
          <a:lstStyle/>
          <a:p>
            <a:fld id="{DA2C159E-F13C-4A85-9A41-E7669D3E0D70}" type="slidenum">
              <a:rPr lang="en-GB" smtClean="0"/>
              <a:pPr/>
              <a:t>5</a:t>
            </a:fld>
            <a:endParaRPr lang="en-GB"/>
          </a:p>
        </p:txBody>
      </p:sp>
    </p:spTree>
    <p:extLst>
      <p:ext uri="{BB962C8B-B14F-4D97-AF65-F5344CB8AC3E}">
        <p14:creationId xmlns:p14="http://schemas.microsoft.com/office/powerpoint/2010/main" val="3228610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EAE37-6286-E9C8-8152-8D123DE2071A}"/>
              </a:ext>
            </a:extLst>
          </p:cNvPr>
          <p:cNvSpPr>
            <a:spLocks noGrp="1"/>
          </p:cNvSpPr>
          <p:nvPr>
            <p:ph type="title"/>
          </p:nvPr>
        </p:nvSpPr>
        <p:spPr>
          <a:xfrm>
            <a:off x="686998" y="428618"/>
            <a:ext cx="6035420" cy="699425"/>
          </a:xfrm>
        </p:spPr>
        <p:txBody>
          <a:bodyPr/>
          <a:lstStyle/>
          <a:p>
            <a:r>
              <a:rPr lang="en-GB"/>
              <a:t>Click on the activity to navigate straight to the explanation slides and sample delivery slides</a:t>
            </a:r>
          </a:p>
        </p:txBody>
      </p:sp>
      <p:sp>
        <p:nvSpPr>
          <p:cNvPr id="6" name="Content Placeholder 5">
            <a:extLst>
              <a:ext uri="{FF2B5EF4-FFF2-40B4-BE49-F238E27FC236}">
                <a16:creationId xmlns:a16="http://schemas.microsoft.com/office/drawing/2014/main" id="{D49CA883-928D-2742-C909-97FE6EC99E57}"/>
              </a:ext>
            </a:extLst>
          </p:cNvPr>
          <p:cNvSpPr>
            <a:spLocks noGrp="1"/>
          </p:cNvSpPr>
          <p:nvPr>
            <p:ph type="body" sz="quarter" idx="12"/>
          </p:nvPr>
        </p:nvSpPr>
        <p:spPr>
          <a:xfrm>
            <a:off x="2680138" y="1314455"/>
            <a:ext cx="5876283" cy="3601574"/>
          </a:xfrm>
        </p:spPr>
        <p:txBody>
          <a:bodyPr/>
          <a:lstStyle/>
          <a:p>
            <a:pPr marL="0" indent="0">
              <a:lnSpc>
                <a:spcPct val="100000"/>
              </a:lnSpc>
              <a:spcBef>
                <a:spcPts val="900"/>
              </a:spcBef>
              <a:spcAft>
                <a:spcPts val="900"/>
              </a:spcAft>
              <a:buNone/>
            </a:pPr>
            <a:r>
              <a:rPr lang="en-GB" sz="1800" b="1">
                <a:hlinkClick r:id="rId2" action="ppaction://hlinksldjump"/>
              </a:rPr>
              <a:t>Timed tasks</a:t>
            </a:r>
            <a:endParaRPr lang="en-GB" sz="1800" b="1"/>
          </a:p>
          <a:p>
            <a:pPr marL="0" indent="0">
              <a:lnSpc>
                <a:spcPct val="100000"/>
              </a:lnSpc>
              <a:spcBef>
                <a:spcPts val="900"/>
              </a:spcBef>
              <a:spcAft>
                <a:spcPts val="900"/>
              </a:spcAft>
              <a:buNone/>
            </a:pPr>
            <a:r>
              <a:rPr lang="en-GB" sz="1800" b="1">
                <a:hlinkClick r:id="rId3" action="ppaction://hlinksldjump"/>
              </a:rPr>
              <a:t>Buzz groups: same and different</a:t>
            </a:r>
            <a:endParaRPr lang="en-GB" sz="1800" b="1"/>
          </a:p>
          <a:p>
            <a:pPr marL="0" indent="0">
              <a:lnSpc>
                <a:spcPct val="100000"/>
              </a:lnSpc>
              <a:spcBef>
                <a:spcPts val="900"/>
              </a:spcBef>
              <a:spcAft>
                <a:spcPts val="900"/>
              </a:spcAft>
              <a:buNone/>
            </a:pPr>
            <a:r>
              <a:rPr lang="en-GB" sz="1800" b="1">
                <a:hlinkClick r:id="rId4" action="ppaction://hlinksldjump"/>
              </a:rPr>
              <a:t>Not Yet </a:t>
            </a:r>
            <a:endParaRPr lang="en-GB" sz="1800" b="1"/>
          </a:p>
          <a:p>
            <a:pPr marL="0" indent="0">
              <a:lnSpc>
                <a:spcPct val="100000"/>
              </a:lnSpc>
              <a:spcBef>
                <a:spcPts val="900"/>
              </a:spcBef>
              <a:spcAft>
                <a:spcPts val="900"/>
              </a:spcAft>
              <a:buNone/>
            </a:pPr>
            <a:r>
              <a:rPr lang="en-GB" sz="1800" b="1">
                <a:hlinkClick r:id="rId5" action="ppaction://hlinksldjump"/>
              </a:rPr>
              <a:t>Square Squad</a:t>
            </a:r>
            <a:endParaRPr lang="en-GB" sz="1800" b="1"/>
          </a:p>
          <a:p>
            <a:pPr marL="0" indent="0">
              <a:lnSpc>
                <a:spcPct val="100000"/>
              </a:lnSpc>
              <a:spcBef>
                <a:spcPts val="900"/>
              </a:spcBef>
              <a:spcAft>
                <a:spcPts val="900"/>
              </a:spcAft>
              <a:buNone/>
            </a:pPr>
            <a:r>
              <a:rPr lang="en-GB" sz="1800" b="1">
                <a:hlinkClick r:id="rId6" action="ppaction://hlinksldjump"/>
              </a:rPr>
              <a:t>Nine box squares</a:t>
            </a:r>
            <a:endParaRPr lang="en-GB" sz="1800" b="1"/>
          </a:p>
          <a:p>
            <a:pPr marL="0" indent="0">
              <a:lnSpc>
                <a:spcPct val="100000"/>
              </a:lnSpc>
              <a:spcBef>
                <a:spcPts val="900"/>
              </a:spcBef>
              <a:spcAft>
                <a:spcPts val="900"/>
              </a:spcAft>
              <a:buNone/>
            </a:pPr>
            <a:r>
              <a:rPr lang="en-GB" sz="1800" b="1">
                <a:hlinkClick r:id="rId7" action="ppaction://hlinksldjump"/>
              </a:rPr>
              <a:t>Sinking balloon</a:t>
            </a:r>
            <a:endParaRPr lang="en-GB" sz="1800" b="1"/>
          </a:p>
          <a:p>
            <a:endParaRPr lang="en-GB"/>
          </a:p>
        </p:txBody>
      </p:sp>
      <p:sp>
        <p:nvSpPr>
          <p:cNvPr id="3" name="Footer Placeholder 4">
            <a:extLst>
              <a:ext uri="{FF2B5EF4-FFF2-40B4-BE49-F238E27FC236}">
                <a16:creationId xmlns:a16="http://schemas.microsoft.com/office/drawing/2014/main" id="{96BC4B43-15F6-80FE-3DAD-86253D601427}"/>
              </a:ext>
            </a:extLst>
          </p:cNvPr>
          <p:cNvSpPr>
            <a:spLocks noGrp="1"/>
          </p:cNvSpPr>
          <p:nvPr>
            <p:ph type="ftr" sz="quarter" idx="10"/>
          </p:nvPr>
        </p:nvSpPr>
        <p:spPr>
          <a:xfrm>
            <a:off x="234000" y="4767263"/>
            <a:ext cx="7686376" cy="273844"/>
          </a:xfrm>
        </p:spPr>
        <p:txBody>
          <a:bodyPr/>
          <a:lstStyle/>
          <a:p>
            <a:r>
              <a:rPr lang="en-GB"/>
              <a:t>SIX EARLY ENGAGEMENT ACTIVITIES</a:t>
            </a:r>
          </a:p>
        </p:txBody>
      </p:sp>
    </p:spTree>
    <p:extLst>
      <p:ext uri="{BB962C8B-B14F-4D97-AF65-F5344CB8AC3E}">
        <p14:creationId xmlns:p14="http://schemas.microsoft.com/office/powerpoint/2010/main" val="2724165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C9D3-D6FA-6C42-B18D-B4375D961051}"/>
              </a:ext>
            </a:extLst>
          </p:cNvPr>
          <p:cNvSpPr>
            <a:spLocks noGrp="1"/>
          </p:cNvSpPr>
          <p:nvPr>
            <p:ph type="ctrTitle"/>
          </p:nvPr>
        </p:nvSpPr>
        <p:spPr>
          <a:xfrm>
            <a:off x="3888720" y="2242709"/>
            <a:ext cx="4967280" cy="1242000"/>
          </a:xfrm>
        </p:spPr>
        <p:txBody>
          <a:bodyPr/>
          <a:lstStyle/>
          <a:p>
            <a:r>
              <a:rPr lang="en-US" sz="4000"/>
              <a:t>Task idea 1</a:t>
            </a:r>
          </a:p>
        </p:txBody>
      </p:sp>
      <p:sp>
        <p:nvSpPr>
          <p:cNvPr id="3" name="Subtitle 2">
            <a:extLst>
              <a:ext uri="{FF2B5EF4-FFF2-40B4-BE49-F238E27FC236}">
                <a16:creationId xmlns:a16="http://schemas.microsoft.com/office/drawing/2014/main" id="{4262F235-0368-E17B-1122-D7F54A5719D9}"/>
              </a:ext>
            </a:extLst>
          </p:cNvPr>
          <p:cNvSpPr>
            <a:spLocks noGrp="1"/>
          </p:cNvSpPr>
          <p:nvPr>
            <p:ph type="subTitle" idx="1"/>
          </p:nvPr>
        </p:nvSpPr>
        <p:spPr/>
        <p:txBody>
          <a:bodyPr/>
          <a:lstStyle/>
          <a:p>
            <a:r>
              <a:rPr lang="en-US"/>
              <a:t>Timed tasks</a:t>
            </a:r>
          </a:p>
        </p:txBody>
      </p:sp>
    </p:spTree>
    <p:extLst>
      <p:ext uri="{BB962C8B-B14F-4D97-AF65-F5344CB8AC3E}">
        <p14:creationId xmlns:p14="http://schemas.microsoft.com/office/powerpoint/2010/main" val="2340702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B7CB00-1CB1-BE2D-EFA7-BD8800106949}"/>
              </a:ext>
            </a:extLst>
          </p:cNvPr>
          <p:cNvSpPr>
            <a:spLocks noGrp="1"/>
          </p:cNvSpPr>
          <p:nvPr>
            <p:ph type="title"/>
          </p:nvPr>
        </p:nvSpPr>
        <p:spPr>
          <a:xfrm>
            <a:off x="234000" y="280201"/>
            <a:ext cx="8437563" cy="699425"/>
          </a:xfrm>
        </p:spPr>
        <p:txBody>
          <a:bodyPr/>
          <a:lstStyle/>
          <a:p>
            <a:r>
              <a:rPr lang="en-GB" dirty="0"/>
              <a:t>Timed tasks: rationale</a:t>
            </a:r>
          </a:p>
        </p:txBody>
      </p:sp>
      <p:sp>
        <p:nvSpPr>
          <p:cNvPr id="7" name="Text Placeholder 6">
            <a:extLst>
              <a:ext uri="{FF2B5EF4-FFF2-40B4-BE49-F238E27FC236}">
                <a16:creationId xmlns:a16="http://schemas.microsoft.com/office/drawing/2014/main" id="{9E73F75E-935A-F23E-6287-5CDD09DE6F9C}"/>
              </a:ext>
            </a:extLst>
          </p:cNvPr>
          <p:cNvSpPr>
            <a:spLocks noGrp="1"/>
          </p:cNvSpPr>
          <p:nvPr>
            <p:ph type="body" sz="quarter" idx="12"/>
          </p:nvPr>
        </p:nvSpPr>
        <p:spPr>
          <a:xfrm>
            <a:off x="910362" y="1059454"/>
            <a:ext cx="6522837" cy="3024592"/>
          </a:xfrm>
        </p:spPr>
        <p:txBody>
          <a:bodyPr/>
          <a:lstStyle/>
          <a:p>
            <a:pPr marL="285750" indent="-285750">
              <a:lnSpc>
                <a:spcPct val="100000"/>
              </a:lnSpc>
              <a:spcBef>
                <a:spcPts val="1800"/>
              </a:spcBef>
              <a:spcAft>
                <a:spcPts val="1800"/>
              </a:spcAft>
              <a:buFont typeface="Arial" panose="020B0604020202020204" pitchFamily="34" charset="0"/>
              <a:buChar char="•"/>
            </a:pPr>
            <a:r>
              <a:rPr lang="en-GB" sz="1800"/>
              <a:t>Time management is important so that apprentices don’t run out of time in assessed situations</a:t>
            </a:r>
          </a:p>
          <a:p>
            <a:pPr marL="285750" indent="-285750">
              <a:lnSpc>
                <a:spcPct val="100000"/>
              </a:lnSpc>
              <a:spcBef>
                <a:spcPts val="1800"/>
              </a:spcBef>
              <a:spcAft>
                <a:spcPts val="1800"/>
              </a:spcAft>
              <a:buFont typeface="Arial" panose="020B0604020202020204" pitchFamily="34" charset="0"/>
              <a:buChar char="•"/>
            </a:pPr>
            <a:r>
              <a:rPr lang="en-GB" sz="1800"/>
              <a:t>Introducing timed activities can make delivery more dynamic</a:t>
            </a:r>
          </a:p>
          <a:p>
            <a:pPr marL="285750" indent="-285750">
              <a:lnSpc>
                <a:spcPct val="100000"/>
              </a:lnSpc>
              <a:spcBef>
                <a:spcPts val="1800"/>
              </a:spcBef>
              <a:spcAft>
                <a:spcPts val="1800"/>
              </a:spcAft>
              <a:buFont typeface="Arial" panose="020B0604020202020204" pitchFamily="34" charset="0"/>
              <a:buChar char="•"/>
            </a:pPr>
            <a:r>
              <a:rPr lang="en-GB" sz="1800"/>
              <a:t>Familiarity with time pressure can reduce apprentices’ anxiety</a:t>
            </a:r>
          </a:p>
          <a:p>
            <a:pPr marL="285750" indent="-285750">
              <a:lnSpc>
                <a:spcPct val="100000"/>
              </a:lnSpc>
              <a:spcBef>
                <a:spcPts val="1800"/>
              </a:spcBef>
              <a:spcAft>
                <a:spcPts val="1800"/>
              </a:spcAft>
              <a:buFont typeface="Arial" panose="020B0604020202020204" pitchFamily="34" charset="0"/>
              <a:buChar char="•"/>
            </a:pPr>
            <a:r>
              <a:rPr lang="en-GB" sz="1800"/>
              <a:t>Include a regular timed activity in training delivery </a:t>
            </a:r>
          </a:p>
          <a:p>
            <a:pPr>
              <a:spcBef>
                <a:spcPts val="1800"/>
              </a:spcBef>
              <a:spcAft>
                <a:spcPts val="1800"/>
              </a:spcAft>
            </a:pPr>
            <a:endParaRPr lang="en-GB"/>
          </a:p>
        </p:txBody>
      </p:sp>
      <p:sp>
        <p:nvSpPr>
          <p:cNvPr id="8" name="Footer Placeholder 4">
            <a:extLst>
              <a:ext uri="{FF2B5EF4-FFF2-40B4-BE49-F238E27FC236}">
                <a16:creationId xmlns:a16="http://schemas.microsoft.com/office/drawing/2014/main" id="{4ED3F65A-FC30-FA10-C580-978EAFDCB8CB}"/>
              </a:ext>
            </a:extLst>
          </p:cNvPr>
          <p:cNvSpPr>
            <a:spLocks noGrp="1"/>
          </p:cNvSpPr>
          <p:nvPr>
            <p:ph type="ftr" sz="quarter" idx="10"/>
          </p:nvPr>
        </p:nvSpPr>
        <p:spPr>
          <a:xfrm>
            <a:off x="234000" y="4767263"/>
            <a:ext cx="7686376" cy="273844"/>
          </a:xfrm>
        </p:spPr>
        <p:txBody>
          <a:bodyPr/>
          <a:lstStyle/>
          <a:p>
            <a:r>
              <a:rPr lang="en-GB"/>
              <a:t>SIX EARLY ENGAGEMENT ACTIVITIES</a:t>
            </a:r>
          </a:p>
        </p:txBody>
      </p:sp>
      <p:pic>
        <p:nvPicPr>
          <p:cNvPr id="3" name="Graphic 2">
            <a:extLst>
              <a:ext uri="{FF2B5EF4-FFF2-40B4-BE49-F238E27FC236}">
                <a16:creationId xmlns:a16="http://schemas.microsoft.com/office/drawing/2014/main" id="{EC861630-4ED1-B0D9-491B-BC2F0FF689E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7968267" y="102393"/>
            <a:ext cx="885681" cy="1065439"/>
          </a:xfrm>
          <a:prstGeom prst="rect">
            <a:avLst/>
          </a:prstGeom>
        </p:spPr>
      </p:pic>
      <p:sp>
        <p:nvSpPr>
          <p:cNvPr id="5" name="Slide Number Placeholder 4">
            <a:extLst>
              <a:ext uri="{FF2B5EF4-FFF2-40B4-BE49-F238E27FC236}">
                <a16:creationId xmlns:a16="http://schemas.microsoft.com/office/drawing/2014/main" id="{A2C492F1-B47C-D22A-42C3-0CDC7FD0B02C}"/>
              </a:ext>
            </a:extLst>
          </p:cNvPr>
          <p:cNvSpPr>
            <a:spLocks noGrp="1"/>
          </p:cNvSpPr>
          <p:nvPr>
            <p:ph type="sldNum" sz="quarter" idx="11"/>
          </p:nvPr>
        </p:nvSpPr>
        <p:spPr/>
        <p:txBody>
          <a:bodyPr/>
          <a:lstStyle/>
          <a:p>
            <a:fld id="{B04B42DB-A5F3-4B59-83C9-C4215D858258}" type="slidenum">
              <a:rPr lang="en-GB" smtClean="0"/>
              <a:t>8</a:t>
            </a:fld>
            <a:endParaRPr lang="en-GB"/>
          </a:p>
        </p:txBody>
      </p:sp>
    </p:spTree>
    <p:extLst>
      <p:ext uri="{BB962C8B-B14F-4D97-AF65-F5344CB8AC3E}">
        <p14:creationId xmlns:p14="http://schemas.microsoft.com/office/powerpoint/2010/main" val="4007837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B2D52-F03C-F86D-F741-2E1B3046ECA4}"/>
              </a:ext>
            </a:extLst>
          </p:cNvPr>
          <p:cNvSpPr>
            <a:spLocks noGrp="1"/>
          </p:cNvSpPr>
          <p:nvPr>
            <p:ph type="title"/>
          </p:nvPr>
        </p:nvSpPr>
        <p:spPr>
          <a:xfrm>
            <a:off x="232950" y="249900"/>
            <a:ext cx="7157553" cy="699425"/>
          </a:xfrm>
        </p:spPr>
        <p:txBody>
          <a:bodyPr>
            <a:normAutofit/>
          </a:bodyPr>
          <a:lstStyle/>
          <a:p>
            <a:r>
              <a:rPr lang="en-GB" dirty="0"/>
              <a:t>Timed Tasks</a:t>
            </a:r>
            <a:br>
              <a:rPr lang="en-GB" sz="2000" kern="100" dirty="0">
                <a:solidFill>
                  <a:srgbClr val="0071F8"/>
                </a:solidFill>
                <a:effectLst/>
                <a:latin typeface="Aptos" panose="020B0004020202020204" pitchFamily="34" charset="0"/>
                <a:ea typeface="Aptos" panose="020B0004020202020204" pitchFamily="34" charset="0"/>
                <a:cs typeface="Times New Roman" panose="02020603050405020304" pitchFamily="18" charset="0"/>
              </a:rPr>
            </a:br>
            <a:endParaRPr lang="en-GB" dirty="0"/>
          </a:p>
        </p:txBody>
      </p:sp>
      <p:sp>
        <p:nvSpPr>
          <p:cNvPr id="10" name="Rectangle: Rounded Corners 9">
            <a:extLst>
              <a:ext uri="{FF2B5EF4-FFF2-40B4-BE49-F238E27FC236}">
                <a16:creationId xmlns:a16="http://schemas.microsoft.com/office/drawing/2014/main" id="{5C74E557-49CA-B220-CFBE-09DC45F14B51}"/>
              </a:ext>
            </a:extLst>
          </p:cNvPr>
          <p:cNvSpPr/>
          <p:nvPr/>
        </p:nvSpPr>
        <p:spPr>
          <a:xfrm>
            <a:off x="1753497" y="537473"/>
            <a:ext cx="5637004" cy="885845"/>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b="1">
                <a:solidFill>
                  <a:srgbClr val="0071F8"/>
                </a:solidFill>
              </a:rPr>
              <a:t>The next slide contains a timed task activity that can be used for F2F or remote delivery</a:t>
            </a:r>
          </a:p>
        </p:txBody>
      </p:sp>
      <p:pic>
        <p:nvPicPr>
          <p:cNvPr id="9" name="Graphic 8">
            <a:extLst>
              <a:ext uri="{FF2B5EF4-FFF2-40B4-BE49-F238E27FC236}">
                <a16:creationId xmlns:a16="http://schemas.microsoft.com/office/drawing/2014/main" id="{79AEAFEE-9174-FAE9-9714-61509C0203E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8013878" y="146977"/>
            <a:ext cx="892748" cy="1073940"/>
          </a:xfrm>
          <a:prstGeom prst="rect">
            <a:avLst/>
          </a:prstGeom>
        </p:spPr>
      </p:pic>
      <p:sp>
        <p:nvSpPr>
          <p:cNvPr id="3" name="Content Placeholder 2">
            <a:extLst>
              <a:ext uri="{FF2B5EF4-FFF2-40B4-BE49-F238E27FC236}">
                <a16:creationId xmlns:a16="http://schemas.microsoft.com/office/drawing/2014/main" id="{61ABF1FD-BFA0-E6A2-C3E3-EDD434799AE6}"/>
              </a:ext>
            </a:extLst>
          </p:cNvPr>
          <p:cNvSpPr>
            <a:spLocks noGrp="1"/>
          </p:cNvSpPr>
          <p:nvPr>
            <p:ph sz="quarter" idx="14"/>
          </p:nvPr>
        </p:nvSpPr>
        <p:spPr>
          <a:xfrm>
            <a:off x="308590" y="1881927"/>
            <a:ext cx="2196000" cy="1761875"/>
          </a:xfrm>
        </p:spPr>
        <p:txBody>
          <a:bodyPr vert="horz" lIns="0" tIns="0" rIns="0" bIns="0" rtlCol="0" anchor="t">
            <a:noAutofit/>
          </a:bodyPr>
          <a:lstStyle/>
          <a:p>
            <a:pPr>
              <a:lnSpc>
                <a:spcPct val="100000"/>
              </a:lnSpc>
              <a:spcBef>
                <a:spcPts val="600"/>
              </a:spcBef>
              <a:spcAft>
                <a:spcPts val="600"/>
              </a:spcAft>
            </a:pPr>
            <a:r>
              <a:rPr lang="en-GB" sz="1300">
                <a:solidFill>
                  <a:srgbClr val="0071F8"/>
                </a:solidFill>
              </a:rPr>
              <a:t>Educational theory</a:t>
            </a:r>
          </a:p>
          <a:p>
            <a:pPr>
              <a:lnSpc>
                <a:spcPct val="100000"/>
              </a:lnSpc>
              <a:spcBef>
                <a:spcPts val="600"/>
              </a:spcBef>
              <a:spcAft>
                <a:spcPts val="600"/>
              </a:spcAft>
            </a:pPr>
            <a:r>
              <a:rPr lang="en-GB" sz="1300" b="0" i="1">
                <a:solidFill>
                  <a:srgbClr val="222222"/>
                </a:solidFill>
                <a:highlight>
                  <a:srgbClr val="FFFFFF"/>
                </a:highlight>
              </a:rPr>
              <a:t>‘</a:t>
            </a:r>
            <a:r>
              <a:rPr lang="en-GB" sz="1300" b="0" i="1">
                <a:solidFill>
                  <a:srgbClr val="222222"/>
                </a:solidFill>
                <a:effectLst/>
                <a:highlight>
                  <a:srgbClr val="FFFFFF"/>
                </a:highlight>
              </a:rPr>
              <a:t>Timers help students learn to self-pace and transition. By using timers, learners develop greater awareness of their ability to pay attention and can use strategies, like breaking up a task, to increase their productivity.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Educational theory sourced from </a:t>
            </a:r>
            <a:r>
              <a:rPr kumimoji="0" lang="en-GB" sz="1200" b="0" i="0" u="none" strike="noStrike" kern="1200" cap="none" spc="0" normalizeH="0" baseline="0" noProof="0">
                <a:ln>
                  <a:noFill/>
                </a:ln>
                <a:solidFill>
                  <a:prstClr val="black"/>
                </a:solidFill>
                <a:effectLst/>
                <a:uLnTx/>
                <a:uFillTx/>
                <a:latin typeface="Calibri"/>
                <a:ea typeface="+mn-ea"/>
                <a:cs typeface="+mn-cs"/>
                <a:hlinkClick r:id="rId6"/>
              </a:rPr>
              <a:t>Timers | Learner Variability Project (digitalpromiseglobal.org)</a:t>
            </a:r>
            <a:endParaRPr kumimoji="0" lang="en-GB" sz="1200" b="0" i="0" u="none" strike="noStrike" kern="1200" cap="none" spc="0" normalizeH="0" baseline="0" noProof="0">
              <a:ln>
                <a:noFill/>
              </a:ln>
              <a:solidFill>
                <a:prstClr val="black"/>
              </a:solidFill>
              <a:effectLst/>
              <a:uLnTx/>
              <a:uFillTx/>
              <a:latin typeface="Calibri"/>
              <a:ea typeface="+mn-ea"/>
              <a:cs typeface="+mn-cs"/>
            </a:endParaRPr>
          </a:p>
          <a:p>
            <a:pPr>
              <a:lnSpc>
                <a:spcPct val="100000"/>
              </a:lnSpc>
              <a:spcBef>
                <a:spcPts val="600"/>
              </a:spcBef>
              <a:spcAft>
                <a:spcPts val="600"/>
              </a:spcAft>
            </a:pPr>
            <a:endParaRPr lang="en-GB" sz="1200" b="0" u="sng">
              <a:solidFill>
                <a:srgbClr val="D13438"/>
              </a:solidFill>
              <a:highlight>
                <a:srgbClr val="FFFFFF"/>
              </a:highlight>
              <a:cs typeface="Arial"/>
            </a:endParaRPr>
          </a:p>
        </p:txBody>
      </p:sp>
      <p:sp>
        <p:nvSpPr>
          <p:cNvPr id="4" name="Content Placeholder 3">
            <a:extLst>
              <a:ext uri="{FF2B5EF4-FFF2-40B4-BE49-F238E27FC236}">
                <a16:creationId xmlns:a16="http://schemas.microsoft.com/office/drawing/2014/main" id="{03A9143E-02F6-2FF5-97ED-886D9361DD68}"/>
              </a:ext>
            </a:extLst>
          </p:cNvPr>
          <p:cNvSpPr>
            <a:spLocks noGrp="1"/>
          </p:cNvSpPr>
          <p:nvPr>
            <p:ph sz="quarter" idx="15"/>
          </p:nvPr>
        </p:nvSpPr>
        <p:spPr>
          <a:xfrm>
            <a:off x="3225440" y="1897312"/>
            <a:ext cx="2196000" cy="1761875"/>
          </a:xfrm>
        </p:spPr>
        <p:txBody>
          <a:bodyPr vert="horz" lIns="0" tIns="0" rIns="0" bIns="0" rtlCol="0" anchor="t">
            <a:noAutofit/>
          </a:bodyPr>
          <a:lstStyle/>
          <a:p>
            <a:pPr>
              <a:lnSpc>
                <a:spcPct val="100000"/>
              </a:lnSpc>
              <a:spcBef>
                <a:spcPts val="600"/>
              </a:spcBef>
              <a:spcAft>
                <a:spcPts val="600"/>
              </a:spcAft>
            </a:pPr>
            <a:r>
              <a:rPr lang="en-GB" sz="1300">
                <a:solidFill>
                  <a:srgbClr val="0071F8"/>
                </a:solidFill>
              </a:rPr>
              <a:t>Application in vocational context</a:t>
            </a:r>
          </a:p>
          <a:p>
            <a:pPr>
              <a:lnSpc>
                <a:spcPct val="100000"/>
              </a:lnSpc>
              <a:spcBef>
                <a:spcPts val="600"/>
              </a:spcBef>
              <a:spcAft>
                <a:spcPts val="600"/>
              </a:spcAft>
            </a:pPr>
            <a:r>
              <a:rPr lang="en-GB" sz="1300" b="0" kern="100">
                <a:effectLst/>
                <a:ea typeface="Aptos" panose="020B0004020202020204" pitchFamily="34" charset="0"/>
                <a:cs typeface="Times New Roman"/>
              </a:rPr>
              <a:t>Plan/draft a complaint letter based on a vocational scenario</a:t>
            </a:r>
            <a:r>
              <a:rPr lang="en-GB" sz="1300" b="0" kern="100">
                <a:ea typeface="Aptos" panose="020B0004020202020204" pitchFamily="34" charset="0"/>
                <a:cs typeface="Times New Roman"/>
              </a:rPr>
              <a:t> explained on the next slide</a:t>
            </a:r>
            <a:r>
              <a:rPr lang="en-GB" sz="1300" b="0" kern="100">
                <a:effectLst/>
                <a:ea typeface="Aptos" panose="020B0004020202020204" pitchFamily="34" charset="0"/>
                <a:cs typeface="Times New Roman"/>
              </a:rPr>
              <a:t>(15m) and then swap with a partner, plan and draft a response (15m)</a:t>
            </a:r>
          </a:p>
          <a:p>
            <a:pPr>
              <a:lnSpc>
                <a:spcPct val="100000"/>
              </a:lnSpc>
              <a:spcBef>
                <a:spcPts val="600"/>
              </a:spcBef>
              <a:spcAft>
                <a:spcPts val="600"/>
              </a:spcAft>
            </a:pPr>
            <a:endParaRPr lang="en-GB" sz="1300">
              <a:solidFill>
                <a:srgbClr val="0071F8"/>
              </a:solidFill>
            </a:endParaRPr>
          </a:p>
        </p:txBody>
      </p:sp>
      <p:sp>
        <p:nvSpPr>
          <p:cNvPr id="5" name="Content Placeholder 4">
            <a:extLst>
              <a:ext uri="{FF2B5EF4-FFF2-40B4-BE49-F238E27FC236}">
                <a16:creationId xmlns:a16="http://schemas.microsoft.com/office/drawing/2014/main" id="{2AB72DE8-E040-3912-E62B-413ED1268FE1}"/>
              </a:ext>
            </a:extLst>
          </p:cNvPr>
          <p:cNvSpPr>
            <a:spLocks noGrp="1"/>
          </p:cNvSpPr>
          <p:nvPr>
            <p:ph sz="quarter" idx="16"/>
          </p:nvPr>
        </p:nvSpPr>
        <p:spPr>
          <a:xfrm>
            <a:off x="6142291" y="1918127"/>
            <a:ext cx="2764335" cy="1873006"/>
          </a:xfrm>
        </p:spPr>
        <p:txBody>
          <a:bodyPr vert="horz" lIns="0" tIns="0" rIns="0" bIns="0" rtlCol="0" anchor="t">
            <a:noAutofit/>
          </a:bodyPr>
          <a:lstStyle/>
          <a:p>
            <a:pPr>
              <a:lnSpc>
                <a:spcPct val="100000"/>
              </a:lnSpc>
              <a:spcBef>
                <a:spcPts val="600"/>
              </a:spcBef>
              <a:spcAft>
                <a:spcPts val="600"/>
              </a:spcAft>
            </a:pPr>
            <a:r>
              <a:rPr lang="en-GB" sz="1300">
                <a:solidFill>
                  <a:srgbClr val="0071F8"/>
                </a:solidFill>
              </a:rPr>
              <a:t>Wider application/skills</a:t>
            </a:r>
          </a:p>
          <a:p>
            <a:pPr marL="175895" indent="-175895">
              <a:lnSpc>
                <a:spcPct val="100000"/>
              </a:lnSpc>
              <a:spcBef>
                <a:spcPts val="600"/>
              </a:spcBef>
              <a:spcAft>
                <a:spcPts val="600"/>
              </a:spcAft>
              <a:buFont typeface="Arial" panose="020B0604020202020204" pitchFamily="34" charset="0"/>
              <a:buChar char="•"/>
            </a:pPr>
            <a:r>
              <a:rPr lang="en-GB" sz="1300" b="0" kern="100">
                <a:effectLst/>
                <a:ea typeface="Aptos" panose="020B0004020202020204" pitchFamily="34" charset="0"/>
                <a:cs typeface="Times New Roman" panose="02020603050405020304" pitchFamily="18" charset="0"/>
              </a:rPr>
              <a:t>Use of appropriate language </a:t>
            </a:r>
          </a:p>
          <a:p>
            <a:pPr marL="175895" indent="-175895">
              <a:lnSpc>
                <a:spcPct val="100000"/>
              </a:lnSpc>
              <a:spcBef>
                <a:spcPts val="600"/>
              </a:spcBef>
              <a:spcAft>
                <a:spcPts val="600"/>
              </a:spcAft>
              <a:buFont typeface="Arial" panose="020B0604020202020204" pitchFamily="34" charset="0"/>
              <a:buChar char="•"/>
            </a:pPr>
            <a:r>
              <a:rPr lang="en-GB" sz="1300" b="0" kern="100">
                <a:effectLst/>
                <a:ea typeface="Aptos" panose="020B0004020202020204" pitchFamily="34" charset="0"/>
                <a:cs typeface="Times New Roman" panose="02020603050405020304" pitchFamily="18" charset="0"/>
              </a:rPr>
              <a:t>Formal/informal tone </a:t>
            </a:r>
          </a:p>
          <a:p>
            <a:pPr marL="175895" indent="-175895">
              <a:lnSpc>
                <a:spcPct val="100000"/>
              </a:lnSpc>
              <a:spcBef>
                <a:spcPts val="600"/>
              </a:spcBef>
              <a:spcAft>
                <a:spcPts val="600"/>
              </a:spcAft>
              <a:buFont typeface="Arial" panose="020B0604020202020204" pitchFamily="34" charset="0"/>
              <a:buChar char="•"/>
            </a:pPr>
            <a:r>
              <a:rPr lang="en-GB" sz="1300" b="0" kern="100">
                <a:effectLst/>
                <a:ea typeface="Aptos" panose="020B0004020202020204" pitchFamily="34" charset="0"/>
                <a:cs typeface="Times New Roman" panose="02020603050405020304" pitchFamily="18" charset="0"/>
              </a:rPr>
              <a:t>Writing for purpose and audience</a:t>
            </a:r>
          </a:p>
          <a:p>
            <a:pPr marL="175895" indent="-175895">
              <a:lnSpc>
                <a:spcPct val="100000"/>
              </a:lnSpc>
              <a:spcBef>
                <a:spcPts val="600"/>
              </a:spcBef>
              <a:spcAft>
                <a:spcPts val="600"/>
              </a:spcAft>
              <a:buFont typeface="Arial" panose="020B0604020202020204" pitchFamily="34" charset="0"/>
              <a:buChar char="•"/>
            </a:pPr>
            <a:r>
              <a:rPr lang="en-GB" sz="1300" b="0" kern="100">
                <a:ea typeface="Aptos" panose="020B0004020202020204" pitchFamily="34" charset="0"/>
                <a:cs typeface="Times New Roman"/>
              </a:rPr>
              <a:t>L</a:t>
            </a:r>
            <a:r>
              <a:rPr lang="en-GB" sz="1300" b="0" kern="100">
                <a:effectLst/>
                <a:ea typeface="Aptos" panose="020B0004020202020204" pitchFamily="34" charset="0"/>
                <a:cs typeface="Times New Roman"/>
              </a:rPr>
              <a:t>etter formats </a:t>
            </a:r>
            <a:endParaRPr lang="en-GB" sz="1300" b="0" kern="100">
              <a:ea typeface="Aptos" panose="020B0004020202020204" pitchFamily="34" charset="0"/>
              <a:cs typeface="Times New Roman"/>
            </a:endParaRPr>
          </a:p>
          <a:p>
            <a:pPr marL="175895" indent="-175895">
              <a:lnSpc>
                <a:spcPct val="100000"/>
              </a:lnSpc>
              <a:spcBef>
                <a:spcPts val="600"/>
              </a:spcBef>
              <a:spcAft>
                <a:spcPts val="600"/>
              </a:spcAft>
              <a:buFont typeface="Arial" panose="020B0604020202020204" pitchFamily="34" charset="0"/>
              <a:buChar char="•"/>
            </a:pPr>
            <a:r>
              <a:rPr lang="en-GB" sz="1300" b="0" kern="100">
                <a:effectLst/>
                <a:ea typeface="Aptos" panose="020B0004020202020204" pitchFamily="34" charset="0"/>
                <a:cs typeface="Times New Roman"/>
              </a:rPr>
              <a:t>Paragraphing</a:t>
            </a:r>
            <a:endParaRPr lang="en-GB">
              <a:cs typeface="Times New Roman"/>
            </a:endParaRPr>
          </a:p>
          <a:p>
            <a:pPr marL="175895" indent="-175895">
              <a:lnSpc>
                <a:spcPct val="100000"/>
              </a:lnSpc>
              <a:spcBef>
                <a:spcPts val="600"/>
              </a:spcBef>
              <a:spcAft>
                <a:spcPts val="600"/>
              </a:spcAft>
              <a:buFont typeface="Arial" panose="020B0604020202020204" pitchFamily="34" charset="0"/>
              <a:buChar char="•"/>
            </a:pPr>
            <a:r>
              <a:rPr lang="en-GB" sz="1300" b="0" kern="100" err="1">
                <a:effectLst/>
                <a:ea typeface="Aptos" panose="020B0004020202020204" pitchFamily="34" charset="0"/>
                <a:cs typeface="Times New Roman" panose="02020603050405020304" pitchFamily="18" charset="0"/>
              </a:rPr>
              <a:t>SPaG</a:t>
            </a:r>
            <a:endParaRPr lang="en-GB" sz="1300" b="0" kern="100">
              <a:effectLst/>
              <a:ea typeface="Aptos" panose="020B0004020202020204" pitchFamily="34" charset="0"/>
              <a:cs typeface="Times New Roman" panose="02020603050405020304" pitchFamily="18" charset="0"/>
            </a:endParaRPr>
          </a:p>
          <a:p>
            <a:pPr marL="175895" indent="-175895">
              <a:lnSpc>
                <a:spcPct val="100000"/>
              </a:lnSpc>
              <a:spcBef>
                <a:spcPts val="600"/>
              </a:spcBef>
              <a:spcAft>
                <a:spcPts val="600"/>
              </a:spcAft>
              <a:buFont typeface="Arial" panose="020B0604020202020204" pitchFamily="34" charset="0"/>
              <a:buChar char="•"/>
            </a:pPr>
            <a:r>
              <a:rPr lang="en-GB" sz="1300" b="0">
                <a:ea typeface="Aptos" panose="020B0004020202020204" pitchFamily="34" charset="0"/>
                <a:cs typeface="Times New Roman" panose="02020603050405020304" pitchFamily="18" charset="0"/>
              </a:rPr>
              <a:t>T</a:t>
            </a:r>
            <a:r>
              <a:rPr lang="en-GB" sz="1300" b="0">
                <a:effectLst/>
                <a:ea typeface="Aptos" panose="020B0004020202020204" pitchFamily="34" charset="0"/>
                <a:cs typeface="Times New Roman" panose="02020603050405020304" pitchFamily="18" charset="0"/>
              </a:rPr>
              <a:t>ime management </a:t>
            </a:r>
          </a:p>
          <a:p>
            <a:pPr marL="175895" indent="-175895">
              <a:lnSpc>
                <a:spcPct val="100000"/>
              </a:lnSpc>
              <a:spcBef>
                <a:spcPts val="600"/>
              </a:spcBef>
              <a:spcAft>
                <a:spcPts val="600"/>
              </a:spcAft>
              <a:buFont typeface="Arial" panose="020B0604020202020204" pitchFamily="34" charset="0"/>
              <a:buChar char="•"/>
            </a:pPr>
            <a:r>
              <a:rPr lang="en-GB" sz="1300" b="0">
                <a:effectLst/>
                <a:ea typeface="Aptos" panose="020B0004020202020204" pitchFamily="34" charset="0"/>
                <a:cs typeface="Times New Roman" panose="02020603050405020304" pitchFamily="18" charset="0"/>
              </a:rPr>
              <a:t>Following instructions</a:t>
            </a:r>
            <a:endParaRPr lang="en-GB" sz="1300" b="0">
              <a:solidFill>
                <a:srgbClr val="0071F8"/>
              </a:solidFill>
              <a:cs typeface="Arial"/>
            </a:endParaRPr>
          </a:p>
        </p:txBody>
      </p:sp>
      <p:sp>
        <p:nvSpPr>
          <p:cNvPr id="8" name="Footer Placeholder 4">
            <a:extLst>
              <a:ext uri="{FF2B5EF4-FFF2-40B4-BE49-F238E27FC236}">
                <a16:creationId xmlns:a16="http://schemas.microsoft.com/office/drawing/2014/main" id="{F8F00315-E347-B841-DCE4-5C1642400D25}"/>
              </a:ext>
            </a:extLst>
          </p:cNvPr>
          <p:cNvSpPr>
            <a:spLocks noGrp="1"/>
          </p:cNvSpPr>
          <p:nvPr>
            <p:ph type="ftr" sz="quarter" idx="10"/>
          </p:nvPr>
        </p:nvSpPr>
        <p:spPr>
          <a:xfrm>
            <a:off x="234000" y="4767263"/>
            <a:ext cx="7686376" cy="273844"/>
          </a:xfrm>
        </p:spPr>
        <p:txBody>
          <a:bodyPr/>
          <a:lstStyle/>
          <a:p>
            <a:r>
              <a:rPr lang="en-GB"/>
              <a:t>SIX EARLY ENGAGEMENT ACTIVITIES</a:t>
            </a:r>
          </a:p>
        </p:txBody>
      </p:sp>
      <p:sp>
        <p:nvSpPr>
          <p:cNvPr id="7" name="Slide Number Placeholder 6">
            <a:extLst>
              <a:ext uri="{FF2B5EF4-FFF2-40B4-BE49-F238E27FC236}">
                <a16:creationId xmlns:a16="http://schemas.microsoft.com/office/drawing/2014/main" id="{D27A7604-6AC1-326F-4D7D-372AF534D345}"/>
              </a:ext>
            </a:extLst>
          </p:cNvPr>
          <p:cNvSpPr>
            <a:spLocks noGrp="1"/>
          </p:cNvSpPr>
          <p:nvPr>
            <p:ph type="sldNum" sz="quarter" idx="11"/>
          </p:nvPr>
        </p:nvSpPr>
        <p:spPr/>
        <p:txBody>
          <a:bodyPr/>
          <a:lstStyle/>
          <a:p>
            <a:fld id="{DA2C159E-F13C-4A85-9A41-E7669D3E0D70}" type="slidenum">
              <a:rPr lang="en-GB" smtClean="0"/>
              <a:pPr/>
              <a:t>9</a:t>
            </a:fld>
            <a:endParaRPr lang="en-GB"/>
          </a:p>
        </p:txBody>
      </p:sp>
    </p:spTree>
    <p:extLst>
      <p:ext uri="{BB962C8B-B14F-4D97-AF65-F5344CB8AC3E}">
        <p14:creationId xmlns:p14="http://schemas.microsoft.com/office/powerpoint/2010/main" val="535850280"/>
      </p:ext>
    </p:extLst>
  </p:cSld>
  <p:clrMapOvr>
    <a:masterClrMapping/>
  </p:clrMapOvr>
</p:sld>
</file>

<file path=ppt/theme/theme1.xml><?xml version="1.0" encoding="utf-8"?>
<a:theme xmlns:a="http://schemas.openxmlformats.org/drawingml/2006/main" name="ETF Master">
  <a:themeElements>
    <a:clrScheme name="ETF Colour">
      <a:dk1>
        <a:sysClr val="windowText" lastClr="000000"/>
      </a:dk1>
      <a:lt1>
        <a:sysClr val="window" lastClr="FFFFFF"/>
      </a:lt1>
      <a:dk2>
        <a:srgbClr val="44546A"/>
      </a:dk2>
      <a:lt2>
        <a:srgbClr val="E7E6E6"/>
      </a:lt2>
      <a:accent1>
        <a:srgbClr val="006EF5"/>
      </a:accent1>
      <a:accent2>
        <a:srgbClr val="E51C41"/>
      </a:accent2>
      <a:accent3>
        <a:srgbClr val="BE0064"/>
      </a:accent3>
      <a:accent4>
        <a:srgbClr val="FDB913"/>
      </a:accent4>
      <a:accent5>
        <a:srgbClr val="D0CECE"/>
      </a:accent5>
      <a:accent6>
        <a:srgbClr val="008556"/>
      </a:accent6>
      <a:hlink>
        <a:srgbClr val="0563C1"/>
      </a:hlink>
      <a:folHlink>
        <a:srgbClr val="954F72"/>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SharedWithUsers xmlns="a943fffa-545b-4eca-b17d-5f9a138dda08">
      <UserInfo>
        <DisplayName>Jaime Sims</DisplayName>
        <AccountId>4168</AccountId>
        <AccountType/>
      </UserInfo>
      <UserInfo>
        <DisplayName>Cerian Ayres</DisplayName>
        <AccountId>27</AccountId>
        <AccountType/>
      </UserInfo>
      <UserInfo>
        <DisplayName>Ania Rainbird</DisplayName>
        <AccountId>5993</AccountId>
        <AccountType/>
      </UserInfo>
      <UserInfo>
        <DisplayName>Jo Swindells</DisplayName>
        <AccountId>3237</AccountId>
        <AccountType/>
      </UserInfo>
      <UserInfo>
        <DisplayName>Margaret Farrant</DisplayName>
        <AccountId>64</AccountId>
        <AccountType/>
      </UserInfo>
      <UserInfo>
        <DisplayName>Cal Bradbury-Sparvell</DisplayName>
        <AccountId>954</AccountId>
        <AccountType/>
      </UserInfo>
      <UserInfo>
        <DisplayName>Hannah Ware</DisplayName>
        <AccountId>2614</AccountId>
        <AccountType/>
      </UserInfo>
      <UserInfo>
        <DisplayName>Linsey Taylor</DisplayName>
        <AccountId>39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8" ma:contentTypeDescription="Create a new document." ma:contentTypeScope="" ma:versionID="0714f0b77b20790e3834ddd750b91639">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7b7ff79a9314cc1d162676be4fbabe60"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5F8B49-E5E1-40F4-B655-165840E3D453}">
  <ds:schemaRefs>
    <ds:schemaRef ds:uri="http://schemas.microsoft.com/sharepoint/v3/contenttype/forms"/>
  </ds:schemaRefs>
</ds:datastoreItem>
</file>

<file path=customXml/itemProps2.xml><?xml version="1.0" encoding="utf-8"?>
<ds:datastoreItem xmlns:ds="http://schemas.openxmlformats.org/officeDocument/2006/customXml" ds:itemID="{EF83B713-1B57-46D9-9BBE-905C31E9610B}">
  <ds:schemaRefs>
    <ds:schemaRef ds:uri="a943fffa-545b-4eca-b17d-5f9a138dda08"/>
    <ds:schemaRef ds:uri="c5cf19a6-e467-491d-9af0-5a70f09a6a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138DFCD-BFDF-4520-AEBD-DD2AA1BD5CA3}">
  <ds:schemaRefs>
    <ds:schemaRef ds:uri="a943fffa-545b-4eca-b17d-5f9a138dda08"/>
    <ds:schemaRef ds:uri="c5cf19a6-e467-491d-9af0-5a70f09a6a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75</TotalTime>
  <Words>3351</Words>
  <Application>Microsoft Office PowerPoint</Application>
  <PresentationFormat>On-screen Show (16:9)</PresentationFormat>
  <Paragraphs>394</Paragraphs>
  <Slides>39</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Aharoni</vt:lpstr>
      <vt:lpstr>Aptos</vt:lpstr>
      <vt:lpstr>Arial</vt:lpstr>
      <vt:lpstr>Calibri</vt:lpstr>
      <vt:lpstr>Open Sans</vt:lpstr>
      <vt:lpstr>Times New Roman</vt:lpstr>
      <vt:lpstr>Wingdings</vt:lpstr>
      <vt:lpstr>ETF Master</vt:lpstr>
      <vt:lpstr>Six Early Engagement Activities</vt:lpstr>
      <vt:lpstr>Introduction</vt:lpstr>
      <vt:lpstr>Introduction.</vt:lpstr>
      <vt:lpstr>How does this resource work?</vt:lpstr>
      <vt:lpstr>How to Use This Resource This document serves as your guide to effectively utilising 6 different engagement activities. By understanding the information provided here, you'll be better equipped to develop your existing materials accurately and make informed decisions that enhance the overall apprenticeship experience.</vt:lpstr>
      <vt:lpstr>Click on the activity to navigate straight to the explanation slides and sample delivery slides</vt:lpstr>
      <vt:lpstr>Task idea 1</vt:lpstr>
      <vt:lpstr>Timed tasks: rationale</vt:lpstr>
      <vt:lpstr>Timed Tasks </vt:lpstr>
      <vt:lpstr>The customer is always right!</vt:lpstr>
      <vt:lpstr>Task idea 2</vt:lpstr>
      <vt:lpstr>Buzz groups – same and different rationale</vt:lpstr>
      <vt:lpstr>Same and different (buzz groups) </vt:lpstr>
      <vt:lpstr>What is your vote worth?</vt:lpstr>
      <vt:lpstr>What is your vote worth?  TASK: compare the following voting systems in 10 minutes in small groups</vt:lpstr>
      <vt:lpstr>Task idea 3</vt:lpstr>
      <vt:lpstr>Not Yet (building learner resilience): rationale</vt:lpstr>
      <vt:lpstr>Not Yet (building learner resilience) </vt:lpstr>
      <vt:lpstr>Not Yet…</vt:lpstr>
      <vt:lpstr>Choose a statement that applies to you</vt:lpstr>
      <vt:lpstr>Maths/English is part of that journey </vt:lpstr>
      <vt:lpstr>How can you tell whether you are learning?</vt:lpstr>
      <vt:lpstr>Can you draw me a picture of …?</vt:lpstr>
      <vt:lpstr>-</vt:lpstr>
      <vt:lpstr>Making your personal NOT YET plan </vt:lpstr>
      <vt:lpstr>Finally, you’re in good company! </vt:lpstr>
      <vt:lpstr>Task idea 4</vt:lpstr>
      <vt:lpstr>Square Squad: rationale</vt:lpstr>
      <vt:lpstr>Square Squad </vt:lpstr>
      <vt:lpstr>Who is in your square squad?</vt:lpstr>
      <vt:lpstr>Task idea 5</vt:lpstr>
      <vt:lpstr>Nine box squares: rationale</vt:lpstr>
      <vt:lpstr>Nine box squares </vt:lpstr>
      <vt:lpstr>The following nine words are taken from the Global Goals document that lists 17 priority goals agreed by world leaders to build a greener, fairer, better world by 2030.   Can you combine them in a few sentences to explain their importance?</vt:lpstr>
      <vt:lpstr>Task idea 6</vt:lpstr>
      <vt:lpstr>Sinking balloon task: rationale</vt:lpstr>
      <vt:lpstr>Sinking balloon task </vt:lpstr>
      <vt:lpstr>Who’s worth their place?</vt:lpstr>
      <vt:lpstr>Appendix A: letter writing template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Richard Overton</dc:creator>
  <cp:lastModifiedBy>Charley Francis</cp:lastModifiedBy>
  <cp:revision>20</cp:revision>
  <cp:lastPrinted>2023-10-19T14:37:14Z</cp:lastPrinted>
  <dcterms:created xsi:type="dcterms:W3CDTF">2020-10-20T08:50:32Z</dcterms:created>
  <dcterms:modified xsi:type="dcterms:W3CDTF">2024-11-12T14:04:10Z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y fmtid="{D5CDD505-2E9C-101B-9397-08002B2CF9AE}" pid="3" name="Order">
    <vt:r8>746400</vt:r8>
  </property>
  <property fmtid="{D5CDD505-2E9C-101B-9397-08002B2CF9AE}" pid="4" name="MediaServiceImageTags">
    <vt:lpwstr/>
  </property>
</Properties>
</file>