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sldIdLst>
    <p:sldId id="261" r:id="rId3"/>
    <p:sldId id="340" r:id="rId4"/>
    <p:sldId id="361" r:id="rId5"/>
    <p:sldId id="405" r:id="rId6"/>
    <p:sldId id="399" r:id="rId7"/>
    <p:sldId id="400" r:id="rId8"/>
    <p:sldId id="412" r:id="rId9"/>
    <p:sldId id="407" r:id="rId10"/>
    <p:sldId id="416" r:id="rId11"/>
    <p:sldId id="415" r:id="rId12"/>
    <p:sldId id="386" r:id="rId13"/>
    <p:sldId id="387" r:id="rId14"/>
    <p:sldId id="409" r:id="rId15"/>
    <p:sldId id="411" r:id="rId16"/>
    <p:sldId id="389" r:id="rId17"/>
    <p:sldId id="390" r:id="rId18"/>
    <p:sldId id="403" r:id="rId19"/>
    <p:sldId id="286" r:id="rId20"/>
    <p:sldId id="392" r:id="rId21"/>
    <p:sldId id="395" r:id="rId22"/>
    <p:sldId id="396" r:id="rId23"/>
    <p:sldId id="398" r:id="rId24"/>
    <p:sldId id="406" r:id="rId25"/>
    <p:sldId id="404" r:id="rId26"/>
    <p:sldId id="414" r:id="rId27"/>
    <p:sldId id="293" r:id="rId28"/>
    <p:sldId id="374" r:id="rId29"/>
    <p:sldId id="266"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FR" userId="Editor" providerId="None"/>
  <p188:author id="{57FC3C34-B375-C6A8-2964-BD4D811C67F9}" name="Clare Dawson" initials="CD" userId="b359eaf886f3fb22" providerId="Windows Live"/>
  <p188:author id="{780DA437-6F9E-2DFB-2EDD-BF1D24D77E69}" name="Marie Joubert (staff)" initials="MJ(" userId="S::marie.joubert1@nottingham.ac.uk::8784a254-284d-4fcc-ace7-66743a4258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62"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17" clrIdx="1">
    <p:extLst>
      <p:ext uri="{19B8F6BF-5375-455C-9EA6-DF929625EA0E}">
        <p15:presenceInfo xmlns:p15="http://schemas.microsoft.com/office/powerpoint/2012/main" userId="Veronica Wastell" providerId="None"/>
      </p:ext>
    </p:extLst>
  </p:cmAuthor>
  <p:cmAuthor id="3" name="Clare Dawson" initials="CD" lastIdx="11" clrIdx="2"/>
  <p:cmAuthor id="4" name="Marie Joubert" initials="MJ" lastIdx="70" clrIdx="3">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3D"/>
    <a:srgbClr val="BE0064"/>
    <a:srgbClr val="B20000"/>
    <a:srgbClr val="FFDDF1"/>
    <a:srgbClr val="BDA4B2"/>
    <a:srgbClr val="E6C8D9"/>
    <a:srgbClr val="8F5C2E"/>
    <a:srgbClr val="EFDCBF"/>
    <a:srgbClr val="4C4EAE"/>
    <a:srgbClr val="CDC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196EA-3710-4B22-A89B-C443DAA2047D}" v="2" dt="2023-03-14T10:21:34.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74" autoAdjust="0"/>
    <p:restoredTop sz="93792" autoAdjust="0"/>
  </p:normalViewPr>
  <p:slideViewPr>
    <p:cSldViewPr snapToGrid="0" snapToObjects="1">
      <p:cViewPr varScale="1">
        <p:scale>
          <a:sx n="67" d="100"/>
          <a:sy n="67" d="100"/>
        </p:scale>
        <p:origin x="348" y="44"/>
      </p:cViewPr>
      <p:guideLst>
        <p:guide orient="horz" pos="2160"/>
        <p:guide pos="3840"/>
      </p:guideLst>
    </p:cSldViewPr>
  </p:slideViewPr>
  <p:outlineViewPr>
    <p:cViewPr>
      <p:scale>
        <a:sx n="33" d="100"/>
        <a:sy n="33" d="100"/>
      </p:scale>
      <p:origin x="0" y="0"/>
    </p:cViewPr>
  </p:outlineViewPr>
  <p:notesTextViewPr>
    <p:cViewPr>
      <p:scale>
        <a:sx n="120" d="100"/>
        <a:sy n="120" d="100"/>
      </p:scale>
      <p:origin x="0" y="0"/>
    </p:cViewPr>
  </p:notesTextViewPr>
  <p:notesViewPr>
    <p:cSldViewPr snapToGrid="0" snapToObjects="1">
      <p:cViewPr varScale="1">
        <p:scale>
          <a:sx n="68" d="100"/>
          <a:sy n="68" d="100"/>
        </p:scale>
        <p:origin x="-26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presProps" Target="presProps.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eogebra.org/m/adyxa7fq"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105168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Use the ‘Pedal bike app’, which can be found at </a:t>
            </a:r>
            <a:r>
              <a:rPr lang="en-GB" sz="1200" dirty="0">
                <a:latin typeface="Arial" panose="020B0604020202020204" pitchFamily="34" charset="0"/>
                <a:cs typeface="Arial" panose="020B0604020202020204" pitchFamily="34" charset="0"/>
                <a:hlinkClick r:id="rId3"/>
              </a:rPr>
              <a:t>https://www.geogebra.org/m/adyxa7fq</a:t>
            </a:r>
            <a:r>
              <a:rPr lang="en-GB" sz="1200" dirty="0">
                <a:latin typeface="Arial" panose="020B0604020202020204" pitchFamily="34" charset="0"/>
                <a:cs typeface="Arial" panose="020B0604020202020204" pitchFamily="34" charset="0"/>
              </a:rPr>
              <a:t> to explore changes in the graph.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Arial" panose="020B0604020202020204" pitchFamily="34" charset="0"/>
                <a:ea typeface="Yu Mincho" panose="02020400000000000000" pitchFamily="18" charset="-128"/>
              </a:rPr>
              <a:t>Ask students to predict what will happen to the graph if a fee is charged to unlock the bike. Keep the ‘Charge’ slider at 15 and increase the ‘Unlock’ slider to a number less than 50. Discuss what happens to the graph. Check that students recognise that the line is parallel to the original line and that it crosses the </a:t>
            </a:r>
            <a:r>
              <a:rPr lang="en-GB" sz="1800" i="1" kern="1200" dirty="0">
                <a:effectLst/>
                <a:latin typeface="Arial" panose="020B0604020202020204" pitchFamily="34" charset="0"/>
                <a:ea typeface="Yu Mincho" panose="02020400000000000000" pitchFamily="18" charset="-128"/>
              </a:rPr>
              <a:t>y</a:t>
            </a:r>
            <a:r>
              <a:rPr lang="en-GB" sz="1800" kern="1200" dirty="0">
                <a:effectLst/>
                <a:latin typeface="Arial" panose="020B0604020202020204" pitchFamily="34" charset="0"/>
                <a:ea typeface="Yu Mincho" panose="02020400000000000000" pitchFamily="18" charset="-128"/>
              </a:rPr>
              <a:t>-axis at the same value as the unlocking fee amount. Establish that the two straight line graphs have the same steepness/gradient/are parallel because the price per minute (15p) has stayed the same and is identifiable from the change in cost, </a:t>
            </a:r>
            <a:r>
              <a:rPr lang="en-GB" sz="1800" i="1" kern="1200" dirty="0">
                <a:effectLst/>
                <a:latin typeface="Arial" panose="020B0604020202020204" pitchFamily="34" charset="0"/>
                <a:ea typeface="Yu Mincho" panose="02020400000000000000" pitchFamily="18" charset="-128"/>
              </a:rPr>
              <a:t>h</a:t>
            </a:r>
            <a:r>
              <a:rPr lang="en-GB" sz="1800" kern="1200" dirty="0">
                <a:effectLst/>
                <a:latin typeface="Arial" panose="020B0604020202020204" pitchFamily="34" charset="0"/>
                <a:ea typeface="Yu Mincho" panose="02020400000000000000" pitchFamily="18" charset="-128"/>
              </a:rPr>
              <a:t>, (‘change in </a:t>
            </a:r>
            <a:r>
              <a:rPr lang="en-GB" sz="1800" i="1" kern="1200" dirty="0">
                <a:effectLst/>
                <a:latin typeface="Arial" panose="020B0604020202020204" pitchFamily="34" charset="0"/>
                <a:ea typeface="Yu Mincho" panose="02020400000000000000" pitchFamily="18" charset="-128"/>
              </a:rPr>
              <a:t>y</a:t>
            </a:r>
            <a:r>
              <a:rPr lang="en-GB" sz="1800" kern="1200" dirty="0">
                <a:effectLst/>
                <a:latin typeface="Arial" panose="020B0604020202020204" pitchFamily="34" charset="0"/>
                <a:ea typeface="Yu Mincho" panose="02020400000000000000" pitchFamily="18" charset="-128"/>
              </a:rPr>
              <a:t>’) divided by the change in length of hire, </a:t>
            </a:r>
            <a:r>
              <a:rPr lang="en-GB" sz="1800" i="1" kern="1200" dirty="0">
                <a:effectLst/>
                <a:latin typeface="Arial" panose="020B0604020202020204" pitchFamily="34" charset="0"/>
                <a:ea typeface="Yu Mincho" panose="02020400000000000000" pitchFamily="18" charset="-128"/>
              </a:rPr>
              <a:t>t</a:t>
            </a:r>
            <a:r>
              <a:rPr lang="en-GB" sz="1800" kern="1200" dirty="0">
                <a:effectLst/>
                <a:latin typeface="Arial" panose="020B0604020202020204" pitchFamily="34" charset="0"/>
                <a:ea typeface="Yu Mincho" panose="02020400000000000000" pitchFamily="18" charset="-128"/>
              </a:rPr>
              <a:t>, (‘change in </a:t>
            </a:r>
            <a:r>
              <a:rPr lang="en-GB" sz="1800" i="1" kern="1200" dirty="0">
                <a:effectLst/>
                <a:latin typeface="Arial" panose="020B0604020202020204" pitchFamily="34" charset="0"/>
                <a:ea typeface="Yu Mincho" panose="02020400000000000000" pitchFamily="18" charset="-128"/>
              </a:rPr>
              <a:t>x</a:t>
            </a:r>
            <a:r>
              <a:rPr lang="en-GB" sz="1800" kern="1200" dirty="0">
                <a:effectLst/>
                <a:latin typeface="Arial" panose="020B0604020202020204" pitchFamily="34" charset="0"/>
                <a:ea typeface="Yu Mincho" panose="02020400000000000000" pitchFamily="18"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Ask students what the unlock fee needs to be to ensure that Debbie and Edwin are charging £3.50 for a 20-minute hire (</a:t>
            </a:r>
            <a:r>
              <a:rPr lang="en-GB" sz="1200" b="0" kern="1200" dirty="0">
                <a:solidFill>
                  <a:schemeClr val="tx1"/>
                </a:solidFill>
                <a:effectLst/>
                <a:latin typeface="+mn-lt"/>
                <a:ea typeface="+mn-ea"/>
                <a:cs typeface="+mn-cs"/>
              </a:rPr>
              <a:t>50p</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a:t>
            </a:r>
          </a:p>
          <a:p>
            <a:r>
              <a:rPr lang="en-GB" sz="1200" kern="1200" baseline="0" dirty="0">
                <a:solidFill>
                  <a:schemeClr val="tx1"/>
                </a:solidFill>
                <a:effectLst/>
                <a:latin typeface="+mn-lt"/>
                <a:ea typeface="+mn-ea"/>
                <a:cs typeface="+mn-cs"/>
              </a:rPr>
              <a:t>  </a:t>
            </a:r>
          </a:p>
          <a:p>
            <a:pPr>
              <a:spcAft>
                <a:spcPts val="600"/>
              </a:spcAft>
            </a:pPr>
            <a:r>
              <a:rPr lang="en-GB" sz="1800" kern="1200" dirty="0">
                <a:effectLst/>
                <a:latin typeface="Arial" panose="020B0604020202020204" pitchFamily="34" charset="0"/>
                <a:ea typeface="Yu Mincho" panose="02020400000000000000" pitchFamily="18" charset="-128"/>
              </a:rPr>
              <a:t>Return the ‘Unlock’ slider to 0. Ask students to predict what Debbie and Edwin would need to increase the per minute charge to if they did not include a fee to unlock the bike. Establish that 17p per minute is just below £3.50 and 18p per minute is just above. Ask students how they could work out the per minute charge exactly (350 ÷ 20 = 17.5). Establish that it is not possible to charge 17.5p per minute so the charge would have to be 18p per minute, resulting in a £3.60 charge for a 20-minute hire.</a:t>
            </a:r>
            <a:r>
              <a:rPr lang="en-GB" sz="1800" dirty="0">
                <a:effectLst/>
                <a:latin typeface="Arial" panose="020B0604020202020204" pitchFamily="34" charset="0"/>
                <a:ea typeface="Calibri" panose="020F0502020204030204" pitchFamily="34" charset="0"/>
              </a:rPr>
              <a:t> </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361361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baseline="0" dirty="0">
                <a:solidFill>
                  <a:schemeClr val="tx1"/>
                </a:solidFill>
                <a:effectLst/>
                <a:latin typeface="+mn-lt"/>
                <a:ea typeface="+mn-ea"/>
                <a:cs typeface="+mn-cs"/>
              </a:rPr>
              <a:t>Remind students of the equation that Edwin wrote for Debbie’s suggestion of charging 15p per minute. Ask students what equation Edwin will write if they charge ‘50p to unlock and 15p per minute’. Give students a couple of minutes to write an equation on their mini whiteboards. </a:t>
            </a:r>
          </a:p>
          <a:p>
            <a:endParaRPr lang="en-GB" sz="1200" i="0" kern="1200" baseline="0" dirty="0">
              <a:solidFill>
                <a:schemeClr val="tx1"/>
              </a:solidFill>
              <a:effectLst/>
              <a:latin typeface="+mn-lt"/>
              <a:ea typeface="+mn-ea"/>
              <a:cs typeface="+mn-cs"/>
            </a:endParaRPr>
          </a:p>
          <a:p>
            <a:r>
              <a:rPr lang="en-GB" sz="1200" i="0" kern="1200" baseline="0" dirty="0">
                <a:solidFill>
                  <a:schemeClr val="tx1"/>
                </a:solidFill>
                <a:effectLst/>
                <a:latin typeface="+mn-lt"/>
                <a:ea typeface="+mn-ea"/>
                <a:cs typeface="+mn-cs"/>
              </a:rPr>
              <a:t>Discuss students’ responses and highlight that for any value of </a:t>
            </a:r>
            <a:r>
              <a:rPr lang="en-GB" sz="1200" i="1" kern="1200" baseline="0" dirty="0">
                <a:solidFill>
                  <a:schemeClr val="tx1"/>
                </a:solidFill>
                <a:effectLst/>
                <a:latin typeface="+mn-lt"/>
                <a:ea typeface="+mn-ea"/>
                <a:cs typeface="+mn-cs"/>
              </a:rPr>
              <a:t>t</a:t>
            </a:r>
            <a:r>
              <a:rPr lang="en-GB" sz="1200" i="0" kern="1200" baseline="0" dirty="0">
                <a:solidFill>
                  <a:schemeClr val="tx1"/>
                </a:solidFill>
                <a:effectLst/>
                <a:latin typeface="+mn-lt"/>
                <a:ea typeface="+mn-ea"/>
                <a:cs typeface="+mn-cs"/>
              </a:rPr>
              <a:t>, the new value is 50p more, so the equation will be </a:t>
            </a:r>
            <a:r>
              <a:rPr lang="en-GB" sz="1200" i="1" kern="1200" baseline="0" dirty="0">
                <a:solidFill>
                  <a:schemeClr val="tx1"/>
                </a:solidFill>
                <a:effectLst/>
                <a:latin typeface="+mn-lt"/>
                <a:ea typeface="+mn-ea"/>
                <a:cs typeface="+mn-cs"/>
              </a:rPr>
              <a:t>h</a:t>
            </a:r>
            <a:r>
              <a:rPr lang="en-GB" sz="1200" kern="1200" baseline="0" dirty="0">
                <a:solidFill>
                  <a:schemeClr val="tx1"/>
                </a:solidFill>
                <a:effectLst/>
                <a:latin typeface="+mn-lt"/>
                <a:ea typeface="+mn-ea"/>
                <a:cs typeface="+mn-cs"/>
              </a:rPr>
              <a:t> = </a:t>
            </a:r>
            <a:r>
              <a:rPr lang="en-GB" sz="1200" i="0" kern="1200" baseline="0" dirty="0">
                <a:solidFill>
                  <a:schemeClr val="tx1"/>
                </a:solidFill>
                <a:effectLst/>
                <a:latin typeface="+mn-lt"/>
                <a:ea typeface="+mn-ea"/>
                <a:cs typeface="+mn-cs"/>
              </a:rPr>
              <a:t>50</a:t>
            </a:r>
            <a:r>
              <a:rPr lang="en-GB" sz="1200" kern="1200" baseline="0" dirty="0">
                <a:solidFill>
                  <a:schemeClr val="tx1"/>
                </a:solidFill>
                <a:effectLst/>
                <a:latin typeface="+mn-lt"/>
                <a:ea typeface="+mn-ea"/>
                <a:cs typeface="+mn-cs"/>
              </a:rPr>
              <a:t> + 15</a:t>
            </a:r>
            <a:r>
              <a:rPr lang="en-GB" sz="1200" i="1" kern="1200" baseline="0" dirty="0">
                <a:solidFill>
                  <a:schemeClr val="tx1"/>
                </a:solidFill>
                <a:effectLst/>
                <a:latin typeface="+mn-lt"/>
                <a:ea typeface="+mn-ea"/>
                <a:cs typeface="+mn-cs"/>
              </a:rPr>
              <a:t>t </a:t>
            </a:r>
            <a:r>
              <a:rPr lang="en-GB" sz="1200" i="0" kern="1200" baseline="0" dirty="0">
                <a:solidFill>
                  <a:schemeClr val="tx1"/>
                </a:solidFill>
                <a:effectLst/>
                <a:latin typeface="+mn-lt"/>
                <a:ea typeface="+mn-ea"/>
                <a:cs typeface="+mn-cs"/>
              </a:rPr>
              <a:t>or </a:t>
            </a:r>
            <a:r>
              <a:rPr lang="en-GB" sz="1200" i="1" kern="1200" baseline="0" dirty="0">
                <a:solidFill>
                  <a:schemeClr val="tx1"/>
                </a:solidFill>
                <a:effectLst/>
                <a:latin typeface="+mn-lt"/>
                <a:ea typeface="+mn-ea"/>
                <a:cs typeface="+mn-cs"/>
              </a:rPr>
              <a:t>h</a:t>
            </a:r>
            <a:r>
              <a:rPr lang="en-GB" sz="1200" kern="1200" baseline="0" dirty="0">
                <a:solidFill>
                  <a:schemeClr val="tx1"/>
                </a:solidFill>
                <a:effectLst/>
                <a:latin typeface="+mn-lt"/>
                <a:ea typeface="+mn-ea"/>
                <a:cs typeface="+mn-cs"/>
              </a:rPr>
              <a:t> = 15</a:t>
            </a:r>
            <a:r>
              <a:rPr lang="en-GB" sz="1200" i="1" kern="1200" baseline="0" dirty="0">
                <a:solidFill>
                  <a:schemeClr val="tx1"/>
                </a:solidFill>
                <a:effectLst/>
                <a:latin typeface="+mn-lt"/>
                <a:ea typeface="+mn-ea"/>
                <a:cs typeface="+mn-cs"/>
              </a:rPr>
              <a:t>t </a:t>
            </a:r>
            <a:r>
              <a:rPr lang="en-GB" sz="1200" i="0" kern="1200" baseline="0" dirty="0">
                <a:solidFill>
                  <a:schemeClr val="tx1"/>
                </a:solidFill>
                <a:effectLst/>
                <a:latin typeface="+mn-lt"/>
                <a:ea typeface="+mn-ea"/>
                <a:cs typeface="+mn-cs"/>
              </a:rPr>
              <a:t>+ 50</a:t>
            </a:r>
            <a:r>
              <a:rPr lang="en-GB" sz="1200" i="1"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Explain to students that Debbie and Edwin need to agree on the prices for hiring an e-scooter and an e-bike. They first decide between two different pricing options for hiring an e-scooter. They want to make sure that they are not charging too much, as this could result in them not getting many hires if people think the charges are too expensive. They are aiming to achieve at least £4 for an average length (20 minute) e-scooter hire.</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Tell students that the two options have been represented on a graph.</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Ask students to look at the scale on the </a:t>
            </a:r>
            <a:r>
              <a:rPr lang="en-GB" sz="1800" i="1" dirty="0">
                <a:effectLst/>
                <a:latin typeface="Arial" panose="020B0604020202020204" pitchFamily="34" charset="0"/>
                <a:ea typeface="Calibri" panose="020F0502020204030204" pitchFamily="34" charset="0"/>
              </a:rPr>
              <a:t>y</a:t>
            </a:r>
            <a:r>
              <a:rPr lang="en-GB" sz="1800" dirty="0">
                <a:effectLst/>
                <a:latin typeface="Arial" panose="020B0604020202020204" pitchFamily="34" charset="0"/>
                <a:ea typeface="Calibri" panose="020F0502020204030204" pitchFamily="34" charset="0"/>
              </a:rPr>
              <a:t>-axis and check that they can identify the unlocking fee for the two options from the graph (25p). </a:t>
            </a:r>
          </a:p>
          <a:p>
            <a:pPr>
              <a:spcAft>
                <a:spcPts val="600"/>
              </a:spcAft>
            </a:pPr>
            <a:r>
              <a:rPr lang="en-GB" sz="1800" dirty="0">
                <a:effectLst/>
                <a:latin typeface="Arial" panose="020B0604020202020204" pitchFamily="34" charset="0"/>
                <a:ea typeface="Calibri" panose="020F0502020204030204" pitchFamily="34" charset="0"/>
              </a:rPr>
              <a:t>Now direct their attention to the </a:t>
            </a:r>
            <a:r>
              <a:rPr lang="en-GB" sz="1800" i="1" dirty="0">
                <a:effectLst/>
                <a:latin typeface="Arial" panose="020B0604020202020204" pitchFamily="34" charset="0"/>
                <a:ea typeface="Calibri" panose="020F0502020204030204" pitchFamily="34" charset="0"/>
              </a:rPr>
              <a:t>x</a:t>
            </a:r>
            <a:r>
              <a:rPr lang="en-GB" sz="1800" dirty="0">
                <a:effectLst/>
                <a:latin typeface="Arial" panose="020B0604020202020204" pitchFamily="34" charset="0"/>
                <a:ea typeface="Calibri" panose="020F0502020204030204" pitchFamily="34" charset="0"/>
              </a:rPr>
              <a:t>-axis and discuss how they could identify the charge per minute (for example, reading off the hire charge for a 5-minute hire or a 10-minute hire). If the charge for a 5- or 10-minute hire and the unlocking fee are known, subtracting the fee and dividing by the length of hire gives the charge per minute.</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Give copies of the ‘Pricing’ handout to each pair of students. You may want to cut and give the two sections out separately or ask students to fold the handout so that they can focus on the e-scooter hire first, before asking them to work on the e-bike hire. </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Remind students that Debbie and Edwin need at least £4 for an average</a:t>
            </a:r>
            <a:r>
              <a:rPr lang="en-GB" sz="1800" baseline="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length e-scooter hire (20 minutes). Tell students that Debbie and Edwin would like at least £4.50 for an average</a:t>
            </a:r>
            <a:r>
              <a:rPr lang="en-GB" sz="1800" baseline="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length e-bike hire (20 minutes).</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Ask students to complete the missing descriptions, equations and graph on the handout and identify which option Debbie and Edwin should choose for each type of hire. Tell students that they should use a sharp pencil when completing the graph for the e-bike hire.</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Once students have had sufficient time to complete the task, hold a class discussion.</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19358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a:t>
            </a:r>
            <a:r>
              <a:rPr lang="en-GB" sz="1200" kern="1200" baseline="0" dirty="0">
                <a:solidFill>
                  <a:schemeClr val="tx1"/>
                </a:solidFill>
                <a:effectLst/>
                <a:latin typeface="+mn-lt"/>
                <a:ea typeface="+mn-ea"/>
                <a:cs typeface="+mn-cs"/>
              </a:rPr>
              <a:t> Slides 14 – 17 to support a class discussion.</a:t>
            </a:r>
          </a:p>
          <a:p>
            <a:endParaRPr lang="en-GB" sz="1200" kern="1200" baseline="0" dirty="0">
              <a:solidFill>
                <a:schemeClr val="tx1"/>
              </a:solidFill>
              <a:effectLst/>
              <a:latin typeface="+mn-lt"/>
              <a:ea typeface="+mn-ea"/>
              <a:cs typeface="+mn-cs"/>
            </a:endParaRPr>
          </a:p>
          <a:p>
            <a:pPr>
              <a:spcAft>
                <a:spcPts val="600"/>
              </a:spcAft>
            </a:pPr>
            <a:r>
              <a:rPr lang="en-GB" sz="1800" dirty="0">
                <a:effectLst/>
                <a:latin typeface="Arial" panose="020B0604020202020204" pitchFamily="34" charset="0"/>
                <a:ea typeface="Calibri" panose="020F0502020204030204" pitchFamily="34" charset="0"/>
              </a:rPr>
              <a:t>Check that students have correctly identified Option 1 as ‘25p to unlock and 10p per minute’ and have labelled the graphical representations of the two options correctly.</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Check what students have written as an equation for Option 2 and ask them to explain how they identified it. If students have written </a:t>
            </a:r>
            <a:r>
              <a:rPr lang="en-GB" sz="1800" i="1" dirty="0">
                <a:effectLst/>
                <a:latin typeface="Arial" panose="020B0604020202020204" pitchFamily="34" charset="0"/>
                <a:ea typeface="Calibri" panose="020F0502020204030204" pitchFamily="34" charset="0"/>
              </a:rPr>
              <a:t>h </a:t>
            </a:r>
            <a:r>
              <a:rPr lang="en-GB" sz="1800" dirty="0">
                <a:effectLst/>
                <a:latin typeface="Arial" panose="020B0604020202020204" pitchFamily="34" charset="0"/>
                <a:ea typeface="Calibri" panose="020F0502020204030204" pitchFamily="34" charset="0"/>
              </a:rPr>
              <a:t>= 20 + 25</a:t>
            </a:r>
            <a:r>
              <a:rPr lang="en-GB" sz="1800" i="1" dirty="0">
                <a:effectLst/>
                <a:latin typeface="Arial" panose="020B0604020202020204" pitchFamily="34" charset="0"/>
                <a:ea typeface="Calibri" panose="020F0502020204030204" pitchFamily="34" charset="0"/>
              </a:rPr>
              <a:t>t</a:t>
            </a:r>
            <a:r>
              <a:rPr lang="en-GB" sz="1800" dirty="0">
                <a:effectLst/>
                <a:latin typeface="Arial" panose="020B0604020202020204" pitchFamily="34" charset="0"/>
                <a:ea typeface="Calibri" panose="020F0502020204030204" pitchFamily="34" charset="0"/>
              </a:rPr>
              <a:t> rather than</a:t>
            </a:r>
            <a:r>
              <a:rPr lang="en-GB" sz="1800" i="1" dirty="0">
                <a:effectLst/>
                <a:latin typeface="Arial" panose="020B0604020202020204" pitchFamily="34" charset="0"/>
                <a:ea typeface="Calibri" panose="020F0502020204030204" pitchFamily="34" charset="0"/>
              </a:rPr>
              <a:t> h </a:t>
            </a:r>
            <a:r>
              <a:rPr lang="en-GB" sz="1800" dirty="0">
                <a:effectLst/>
                <a:latin typeface="Arial" panose="020B0604020202020204" pitchFamily="34" charset="0"/>
                <a:ea typeface="Calibri" panose="020F0502020204030204" pitchFamily="34" charset="0"/>
              </a:rPr>
              <a:t>= 25 + 20</a:t>
            </a:r>
            <a:r>
              <a:rPr lang="en-GB" sz="1800" i="1" dirty="0">
                <a:effectLst/>
                <a:latin typeface="Arial" panose="020B0604020202020204" pitchFamily="34" charset="0"/>
                <a:ea typeface="Calibri" panose="020F0502020204030204" pitchFamily="34" charset="0"/>
              </a:rPr>
              <a:t>t</a:t>
            </a:r>
            <a:r>
              <a:rPr lang="en-GB" sz="1800" dirty="0">
                <a:effectLst/>
                <a:latin typeface="Arial" panose="020B0604020202020204" pitchFamily="34" charset="0"/>
                <a:ea typeface="Calibri" panose="020F0502020204030204" pitchFamily="34" charset="0"/>
              </a:rPr>
              <a:t>, ask them to use the description for Option 2 to calculate the charge for a 10-minute hire and compare this with substituting</a:t>
            </a:r>
            <a:r>
              <a:rPr lang="en-GB" sz="1800" i="1" dirty="0">
                <a:effectLst/>
                <a:latin typeface="Arial" panose="020B0604020202020204" pitchFamily="34" charset="0"/>
                <a:ea typeface="Calibri" panose="020F0502020204030204" pitchFamily="34" charset="0"/>
              </a:rPr>
              <a:t> t </a:t>
            </a:r>
            <a:r>
              <a:rPr lang="en-GB" sz="1800" dirty="0">
                <a:effectLst/>
                <a:latin typeface="Arial" panose="020B0604020202020204" pitchFamily="34" charset="0"/>
                <a:ea typeface="Calibri" panose="020F0502020204030204" pitchFamily="34" charset="0"/>
              </a:rPr>
              <a:t>= 10 into equation</a:t>
            </a:r>
            <a:r>
              <a:rPr lang="en-GB" sz="1800" i="1" dirty="0">
                <a:effectLst/>
                <a:latin typeface="Arial" panose="020B0604020202020204" pitchFamily="34" charset="0"/>
                <a:ea typeface="Calibri" panose="020F0502020204030204" pitchFamily="34" charset="0"/>
              </a:rPr>
              <a:t> h </a:t>
            </a:r>
            <a:r>
              <a:rPr lang="en-GB" sz="1800" dirty="0">
                <a:effectLst/>
                <a:latin typeface="Arial" panose="020B0604020202020204" pitchFamily="34" charset="0"/>
                <a:ea typeface="Calibri" panose="020F0502020204030204" pitchFamily="34" charset="0"/>
              </a:rPr>
              <a:t>= 20 + 25</a:t>
            </a:r>
            <a:r>
              <a:rPr lang="en-GB" sz="1800" i="1" dirty="0">
                <a:effectLst/>
                <a:latin typeface="Arial" panose="020B0604020202020204" pitchFamily="34" charset="0"/>
                <a:ea typeface="Calibri" panose="020F0502020204030204" pitchFamily="34" charset="0"/>
              </a:rPr>
              <a:t>t</a:t>
            </a:r>
            <a:r>
              <a:rPr lang="en-GB" sz="1800" dirty="0">
                <a:effectLst/>
                <a:latin typeface="Arial" panose="020B0604020202020204" pitchFamily="34" charset="0"/>
                <a:ea typeface="Calibri" panose="020F0502020204030204" pitchFamily="34" charset="0"/>
              </a:rPr>
              <a:t>. Check that students understand and can explain why the missing equation is</a:t>
            </a:r>
            <a:r>
              <a:rPr lang="en-GB" sz="1800" i="1" dirty="0">
                <a:effectLst/>
                <a:latin typeface="Arial" panose="020B0604020202020204" pitchFamily="34" charset="0"/>
                <a:ea typeface="Calibri" panose="020F0502020204030204" pitchFamily="34" charset="0"/>
              </a:rPr>
              <a:t> h </a:t>
            </a:r>
            <a:r>
              <a:rPr lang="en-GB" sz="1800" dirty="0">
                <a:effectLst/>
                <a:latin typeface="Arial" panose="020B0604020202020204" pitchFamily="34" charset="0"/>
                <a:ea typeface="Calibri" panose="020F0502020204030204" pitchFamily="34" charset="0"/>
              </a:rPr>
              <a:t>= 25 + 20</a:t>
            </a:r>
            <a:r>
              <a:rPr lang="en-GB" sz="1800" i="1" dirty="0">
                <a:effectLst/>
                <a:latin typeface="Arial" panose="020B0604020202020204" pitchFamily="34" charset="0"/>
                <a:ea typeface="Calibri" panose="020F0502020204030204" pitchFamily="34" charset="0"/>
              </a:rPr>
              <a:t>t</a:t>
            </a:r>
            <a:r>
              <a:rPr lang="en-GB" sz="1800" dirty="0">
                <a:effectLst/>
                <a:latin typeface="Arial" panose="020B0604020202020204" pitchFamily="34" charset="0"/>
                <a:ea typeface="Calibri" panose="020F0502020204030204" pitchFamily="34" charset="0"/>
              </a:rPr>
              <a:t> and check that students understand why this is the case.</a:t>
            </a: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 </a:t>
            </a: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Ask students to comment on what‘s the same and what’s different about the two straight line graphs and how this relates to the two equations. Highlight that both graphs start at (0, 25), as the fee to unlock the scooter is 25p for both options. The charge per minute for Option 2 (20p) is more expensive than the charge per minute for Option 1 (10p), so the graphical representation is steeper for Option 2 (gradient = 20) than for Option 1 (gradient = 10). Confirm that charging ‘25p to unlock and 20p per minute’ (Option 2) will ensure that an average e-scooter hire will bring in the desired amount of money. Ask students to use the graph to determine what the charge for a 20-minute hire would be for Option 1 (£2.25).</a:t>
            </a:r>
            <a:endParaRPr lang="en-SG" sz="1800" dirty="0">
              <a:effectLst/>
              <a:latin typeface="Arial" panose="020B0604020202020204" pitchFamily="34" charset="0"/>
              <a:ea typeface="Calibri" panose="020F0502020204030204" pitchFamily="34" charset="0"/>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413882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Check that students have correctly identified that Option 3 has already been represented and have drawn the graph for Option 4 correctly. Students may have struggled when drawing the graph so spend time asking a couple of students to explain how they identified where the graph crosses the </a:t>
            </a:r>
            <a:r>
              <a:rPr lang="en-GB" sz="1800" i="1" dirty="0">
                <a:effectLst/>
                <a:latin typeface="Arial" panose="020B0604020202020204" pitchFamily="34" charset="0"/>
                <a:ea typeface="Calibri" panose="020F0502020204030204" pitchFamily="34" charset="0"/>
              </a:rPr>
              <a:t>y</a:t>
            </a:r>
            <a:r>
              <a:rPr lang="en-GB" sz="1800" dirty="0">
                <a:effectLst/>
                <a:latin typeface="Arial" panose="020B0604020202020204" pitchFamily="34" charset="0"/>
                <a:ea typeface="Calibri" panose="020F0502020204030204" pitchFamily="34" charset="0"/>
              </a:rPr>
              <a:t>-axis (0, 50) and its gradient (20).</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Discuss the features of the two e-bike graphs, focusing on the differences in gradient and </a:t>
            </a:r>
            <a:r>
              <a:rPr lang="en-GB" sz="1800" i="1" dirty="0">
                <a:effectLst/>
                <a:latin typeface="Arial" panose="020B0604020202020204" pitchFamily="34" charset="0"/>
                <a:ea typeface="Calibri" panose="020F0502020204030204" pitchFamily="34" charset="0"/>
              </a:rPr>
              <a:t>y</a:t>
            </a:r>
            <a:r>
              <a:rPr lang="en-GB" sz="1800" dirty="0">
                <a:effectLst/>
                <a:latin typeface="Arial" panose="020B0604020202020204" pitchFamily="34" charset="0"/>
                <a:ea typeface="Calibri" panose="020F0502020204030204" pitchFamily="34" charset="0"/>
              </a:rPr>
              <a:t>-intercept. Ask students to interpret what the point of intersection of the two graphs means in terms of e-bike hire (the cost of a 5-minute hire would be the same for both of the options).</a:t>
            </a:r>
          </a:p>
          <a:p>
            <a:pPr>
              <a:spcAft>
                <a:spcPts val="600"/>
              </a:spcAft>
            </a:pPr>
            <a:endParaRPr lang="en-SG" sz="1800" dirty="0">
              <a:effectLst/>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Check that students can identify the 100p in the equation and on the graph for Option 3 as a £1 unlocking fee (they may have described it as ‘100p to unlock’). Confirm that charging ‘50p to unlock and 20p per minute’ (Option 4) will ensure that an average length e-bike hire will bring in the desired amount of money. Ask students to explain how they could determine what the length of hire would need to be for Option 3 for the charge to be £4.50 (35 minutes). Check whether students can explain how to do this using both the equation (450 = 100 + 10</a:t>
            </a:r>
            <a:r>
              <a:rPr lang="en-GB" sz="1800" i="1" dirty="0">
                <a:effectLst/>
                <a:latin typeface="Arial" panose="020B0604020202020204" pitchFamily="34" charset="0"/>
                <a:ea typeface="Calibri" panose="020F0502020204030204" pitchFamily="34" charset="0"/>
              </a:rPr>
              <a:t>t</a:t>
            </a:r>
            <a:r>
              <a:rPr lang="en-GB" sz="1800" dirty="0">
                <a:effectLst/>
                <a:latin typeface="Arial" panose="020B0604020202020204" pitchFamily="34" charset="0"/>
                <a:ea typeface="Calibri" panose="020F0502020204030204" pitchFamily="34" charset="0"/>
              </a:rPr>
              <a:t>) and the graph.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Bring students’ thinking together by asking them to identify which of the three graphs match descriptions A–C and write their choice on their mini whiteboard. You may like to use the animations included in the slide and ask students to consider the three descriptions in succession, rather than determining the three matches simultaneously. </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Ask students to explain how they</a:t>
            </a:r>
            <a:r>
              <a:rPr lang="en-GB" sz="1800" baseline="0" dirty="0">
                <a:effectLst/>
                <a:latin typeface="Arial" panose="020B0604020202020204" pitchFamily="34" charset="0"/>
                <a:ea typeface="Calibri" panose="020F0502020204030204" pitchFamily="34" charset="0"/>
              </a:rPr>
              <a:t> know, </a:t>
            </a:r>
            <a:r>
              <a:rPr lang="en-GB" sz="1800" dirty="0">
                <a:effectLst/>
                <a:latin typeface="Arial" panose="020B0604020202020204" pitchFamily="34" charset="0"/>
                <a:ea typeface="Calibri" panose="020F0502020204030204" pitchFamily="34" charset="0"/>
              </a:rPr>
              <a:t>and focus on the properties of the straight line. Check whether students recognise that both graphs 1 and 3 can be matched to description B.</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Once the</a:t>
            </a:r>
            <a:r>
              <a:rPr lang="en-GB" sz="1200" kern="1200" baseline="0" dirty="0">
                <a:solidFill>
                  <a:schemeClr val="tx1"/>
                </a:solidFill>
                <a:effectLst/>
                <a:latin typeface="+mn-lt"/>
                <a:ea typeface="+mn-ea"/>
                <a:cs typeface="+mn-cs"/>
              </a:rPr>
              <a:t> correct matches have been established (A3, B1 or B3, and C2) and discussed, c</a:t>
            </a:r>
            <a:r>
              <a:rPr lang="en-GB" sz="1200" kern="1200" dirty="0">
                <a:solidFill>
                  <a:schemeClr val="tx1"/>
                </a:solidFill>
                <a:effectLst/>
                <a:latin typeface="+mn-lt"/>
                <a:ea typeface="+mn-ea"/>
                <a:cs typeface="+mn-cs"/>
              </a:rPr>
              <a:t>onclude the discussion with a summary of the key points:</a:t>
            </a:r>
          </a:p>
          <a:p>
            <a:pPr marL="171450" lvl="0" indent="-171450">
              <a:buFont typeface="Arial"/>
              <a:buChar char="•"/>
            </a:pPr>
            <a:r>
              <a:rPr lang="en-GB" sz="1200" kern="1200" dirty="0">
                <a:solidFill>
                  <a:schemeClr val="tx1"/>
                </a:solidFill>
                <a:effectLst/>
                <a:latin typeface="+mn-lt"/>
                <a:ea typeface="+mn-ea"/>
                <a:cs typeface="+mn-cs"/>
              </a:rPr>
              <a:t>If there is no </a:t>
            </a:r>
            <a:r>
              <a:rPr lang="en-GB" sz="1200" dirty="0">
                <a:solidFill>
                  <a:schemeClr val="tx1"/>
                </a:solidFill>
                <a:latin typeface="Arial" panose="020B0604020202020204" pitchFamily="34" charset="0"/>
                <a:cs typeface="Arial" panose="020B0604020202020204" pitchFamily="34" charset="0"/>
              </a:rPr>
              <a:t>unlocking</a:t>
            </a:r>
            <a:r>
              <a:rPr lang="en-GB" sz="1200" kern="1200" dirty="0">
                <a:solidFill>
                  <a:schemeClr val="tx1"/>
                </a:solidFill>
                <a:effectLst/>
                <a:latin typeface="+mn-lt"/>
                <a:ea typeface="+mn-ea"/>
                <a:cs typeface="+mn-cs"/>
              </a:rPr>
              <a:t> charge, the straight line graphs start at the origin.</a:t>
            </a:r>
          </a:p>
          <a:p>
            <a:pPr marL="171450" lvl="0" indent="-171450">
              <a:buFont typeface="Arial"/>
              <a:buChar char="•"/>
            </a:pPr>
            <a:r>
              <a:rPr lang="en-GB" sz="1200" kern="1200" dirty="0">
                <a:solidFill>
                  <a:schemeClr val="tx1"/>
                </a:solidFill>
                <a:effectLst/>
                <a:latin typeface="+mn-lt"/>
                <a:ea typeface="+mn-ea"/>
                <a:cs typeface="+mn-cs"/>
              </a:rPr>
              <a:t>When the </a:t>
            </a:r>
            <a:r>
              <a:rPr lang="en-GB" sz="1200" dirty="0">
                <a:solidFill>
                  <a:schemeClr val="tx1"/>
                </a:solidFill>
                <a:latin typeface="Arial" panose="020B0604020202020204" pitchFamily="34" charset="0"/>
                <a:cs typeface="Arial" panose="020B0604020202020204" pitchFamily="34" charset="0"/>
              </a:rPr>
              <a:t>unlocking</a:t>
            </a:r>
            <a:r>
              <a:rPr lang="en-GB" sz="1200" kern="1200" dirty="0">
                <a:solidFill>
                  <a:schemeClr val="tx1"/>
                </a:solidFill>
                <a:effectLst/>
                <a:latin typeface="+mn-lt"/>
                <a:ea typeface="+mn-ea"/>
                <a:cs typeface="+mn-cs"/>
              </a:rPr>
              <a:t> charges are the same, the straight line graphs have the same starting position.</a:t>
            </a:r>
          </a:p>
          <a:p>
            <a:pPr marL="171450" indent="-171450">
              <a:buFont typeface="Arial"/>
              <a:buChar char="•"/>
            </a:pPr>
            <a:r>
              <a:rPr lang="en-GB" sz="1200" kern="1200" dirty="0">
                <a:solidFill>
                  <a:schemeClr val="tx1"/>
                </a:solidFill>
                <a:effectLst/>
                <a:latin typeface="+mn-lt"/>
                <a:ea typeface="+mn-ea"/>
                <a:cs typeface="+mn-cs"/>
              </a:rPr>
              <a:t>When the charge per minute is the same, the straight line graphs are parallel.</a:t>
            </a:r>
            <a:r>
              <a:rPr lang="en-GB" dirty="0">
                <a:effectLst/>
              </a:rPr>
              <a:t> </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Give each pair of students a copy of the ‘Hire charges’ handout, the ‘Cards’ and some scissors (if the cards have not already been cut up).</a:t>
            </a: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Explain to students that Debbie and Edwin collect information about two other city hire companies (Company A and Company B) so that they can see how competitive their proposed charges are. The charges are described in writing, algebraically and graphically, but some of the information is missing. Ask students to work in pairs to place the cards in the correct empty cells on the handout. They also need to fill in any empty cells and draw three graphs. You might want to work through one of the graphs they need to draw with them, because although they have already drawn a graph in Explore 1, some of them may still need help.</a:t>
            </a:r>
          </a:p>
          <a:p>
            <a:pPr>
              <a:spcAft>
                <a:spcPts val="600"/>
              </a:spcAft>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effectLst/>
                <a:latin typeface="Arial" panose="020B0604020202020204" pitchFamily="34" charset="0"/>
                <a:ea typeface="Calibri" panose="020F0502020204030204" pitchFamily="34" charset="0"/>
              </a:rPr>
              <a:t>Encourage students to take turns, explaining their thinking to their partner. Explain that they need to complete the three blank graphs on the handout</a:t>
            </a:r>
            <a:r>
              <a:rPr lang="en-GB" sz="1800" kern="1200" dirty="0">
                <a:effectLst/>
                <a:latin typeface="Arial" panose="020B0604020202020204" pitchFamily="34" charset="0"/>
                <a:ea typeface="Yu Mincho" panose="02020400000000000000" pitchFamily="18" charset="-128"/>
              </a:rPr>
              <a:t>, making sure they use a sharp pencil so that they can draw accurately.</a:t>
            </a:r>
            <a:r>
              <a:rPr lang="en-GB" sz="1800" dirty="0">
                <a:effectLst/>
                <a:latin typeface="Arial" panose="020B0604020202020204" pitchFamily="34" charset="0"/>
                <a:ea typeface="Calibri" panose="020F0502020204030204" pitchFamily="34" charset="0"/>
              </a:rPr>
              <a:t> </a:t>
            </a:r>
            <a:endParaRPr lang="en-SG" sz="1800" dirty="0">
              <a:effectLst/>
              <a:latin typeface="Arial" panose="020B0604020202020204" pitchFamily="34" charset="0"/>
              <a:ea typeface="Calibri" panose="020F0502020204030204" pitchFamily="34" charset="0"/>
            </a:endParaRPr>
          </a:p>
          <a:p>
            <a:pPr>
              <a:spcAft>
                <a:spcPts val="600"/>
              </a:spcAft>
            </a:pP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Check that students have matched cards G2 and E3</a:t>
            </a:r>
            <a:r>
              <a:rPr lang="en-GB" sz="1200" kern="1200" baseline="0" dirty="0">
                <a:solidFill>
                  <a:schemeClr val="tx1"/>
                </a:solidFill>
                <a:effectLst/>
                <a:latin typeface="+mn-lt"/>
                <a:ea typeface="+mn-ea"/>
                <a:cs typeface="+mn-cs"/>
              </a:rPr>
              <a:t> and have correctly </a:t>
            </a:r>
            <a:r>
              <a:rPr lang="en-US" i="0" baseline="0" dirty="0"/>
              <a:t>drawn the graph for </a:t>
            </a:r>
            <a:r>
              <a:rPr lang="en-US" i="1" baseline="0" dirty="0"/>
              <a:t>h</a:t>
            </a:r>
            <a:r>
              <a:rPr lang="en-US" i="0" baseline="0" dirty="0"/>
              <a:t> = 20</a:t>
            </a:r>
            <a:r>
              <a:rPr lang="en-US" i="1" baseline="0" dirty="0"/>
              <a:t>t</a:t>
            </a:r>
            <a:r>
              <a:rPr lang="en-US" i="0" baseline="0" dirty="0"/>
              <a:t>. </a:t>
            </a:r>
            <a:r>
              <a:rPr lang="en-GB" sz="1200" kern="1200" dirty="0">
                <a:solidFill>
                  <a:schemeClr val="tx1"/>
                </a:solidFill>
                <a:effectLst/>
                <a:latin typeface="+mn-lt"/>
                <a:ea typeface="+mn-ea"/>
                <a:cs typeface="+mn-cs"/>
              </a:rPr>
              <a:t>Students may have plotted some points to complete the graph. If so, ask them which points they plotted and how they determined those points.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algn="l"/>
            <a:r>
              <a:rPr lang="en-GB" b="0" i="0" u="none" strike="noStrike" dirty="0">
                <a:solidFill>
                  <a:srgbClr val="000000"/>
                </a:solidFill>
                <a:effectLst/>
              </a:rPr>
              <a:t>Use this slide to emphasise the following:</a:t>
            </a:r>
          </a:p>
          <a:p>
            <a:pPr marL="171450" indent="-171450" algn="l">
              <a:buFont typeface="Arial"/>
              <a:buChar char="•"/>
            </a:pPr>
            <a:r>
              <a:rPr lang="en-GB" b="0" i="0" u="none" strike="noStrike" dirty="0">
                <a:solidFill>
                  <a:srgbClr val="000000"/>
                </a:solidFill>
                <a:effectLst/>
              </a:rPr>
              <a:t>Both graphs start at the origin (because there is no unlocking charge). </a:t>
            </a:r>
          </a:p>
          <a:p>
            <a:pPr marL="171450" indent="-171450" algn="l">
              <a:buFont typeface="Arial"/>
              <a:buChar char="•"/>
            </a:pPr>
            <a:r>
              <a:rPr lang="en-GB" b="0" i="0" u="none" strike="noStrike" dirty="0">
                <a:solidFill>
                  <a:srgbClr val="000000"/>
                </a:solidFill>
                <a:effectLst/>
              </a:rPr>
              <a:t>The gradients of the two lines are different. The line representing the scooter hire is steeper than the line representing the pedal bike hire because the price per minute is higher for the scooter.</a:t>
            </a:r>
          </a:p>
          <a:p>
            <a:pPr algn="l"/>
            <a:endParaRPr lang="en-GB" b="0" i="0" u="none" strike="noStrike" dirty="0">
              <a:solidFill>
                <a:srgbClr val="000000"/>
              </a:solidFill>
              <a:effectLs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rgbClr val="404040"/>
                </a:solidFill>
                <a:effectLst/>
                <a:latin typeface="Arial" panose="020B0604020202020204" pitchFamily="34" charset="0"/>
                <a:ea typeface="MS Mincho"/>
                <a:cs typeface="Times New Roman" panose="02020603050405020304" pitchFamily="18" charset="0"/>
              </a:rPr>
              <a:t>Tell students that Debbie and Edwin are starting up a bike and scooter hire business in the city where they live. They have pedal bikes, electric bikes (e-bikes) and electric scooters (e-scooters) for hire. They borrowed some money to buy the bikes and scooters. They want to be able to pay off the loan and start making</a:t>
            </a:r>
            <a:r>
              <a:rPr lang="en-GB" sz="1200" kern="1200" baseline="0" dirty="0">
                <a:solidFill>
                  <a:schemeClr val="tx1"/>
                </a:solidFill>
                <a:effectLst/>
                <a:latin typeface="Times" panose="02020603050405020304" pitchFamily="18" charset="0"/>
                <a:ea typeface="Calibri" panose="020F0502020204030204" pitchFamily="34" charset="0"/>
                <a:cs typeface="Times New Roman" panose="02020603050405020304" pitchFamily="18" charset="0"/>
              </a:rPr>
              <a:t> </a:t>
            </a:r>
            <a:r>
              <a:rPr lang="en-GB" sz="1200" kern="1200" dirty="0">
                <a:solidFill>
                  <a:srgbClr val="404040"/>
                </a:solidFill>
                <a:effectLst/>
                <a:latin typeface="Arial" panose="020B0604020202020204" pitchFamily="34" charset="0"/>
                <a:ea typeface="MS Mincho"/>
                <a:cs typeface="Times New Roman" panose="02020603050405020304" pitchFamily="18" charset="0"/>
              </a:rPr>
              <a:t>some money as soon as possible. </a:t>
            </a:r>
          </a:p>
          <a:p>
            <a:endParaRPr lang="en-GB" sz="1200" dirty="0">
              <a:effectLst/>
              <a:latin typeface="Times" panose="02020603050405020304" pitchFamily="18" charset="0"/>
              <a:ea typeface="Calibri" panose="020F0502020204030204" pitchFamily="34" charset="0"/>
              <a:cs typeface="Times New Roman" panose="02020603050405020304" pitchFamily="18" charset="0"/>
            </a:endParaRPr>
          </a:p>
          <a:p>
            <a:r>
              <a:rPr lang="en-GB" sz="1200" kern="1200" dirty="0">
                <a:solidFill>
                  <a:srgbClr val="404040"/>
                </a:solidFill>
                <a:effectLst/>
                <a:latin typeface="Arial" panose="020B0604020202020204" pitchFamily="34" charset="0"/>
                <a:ea typeface="MS Mincho"/>
                <a:cs typeface="Times New Roman" panose="02020603050405020304" pitchFamily="18" charset="0"/>
              </a:rPr>
              <a:t>Debbie and Edwin need to decide on a pricing model. Ask students to suggest some different ways that Debbie and Edwin could charge for a hire. You may like to discuss things such as an hourly rate, or charging to hire for the day. Encourage all students to contribute to the class discussion, providing an opportunity for students to explain their thinking to each other and promoting a collaborative culture (Key Principle 5).</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For the e-bike, the correct card is D2. Students need to draw the graph. Check that their straight line graph starts at the point (0, 10) and has a gradient of 20. Ask students to explain how they drew their graphs. </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r>
              <a:rPr lang="en-GB" sz="1800" kern="1200" dirty="0">
                <a:effectLst/>
                <a:latin typeface="Arial" panose="020B0604020202020204" pitchFamily="34" charset="0"/>
                <a:ea typeface="Yu Mincho" panose="02020400000000000000" pitchFamily="18" charset="-128"/>
              </a:rPr>
              <a:t>Remind students of the second option (Option 4) that Debbie and Edwin were considering charging for an e-bike hire earlier in the lesson. Ask them what they notice about the equation for this (</a:t>
            </a:r>
            <a:r>
              <a:rPr lang="en-GB" sz="1800" i="1" kern="1200" dirty="0">
                <a:effectLst/>
                <a:latin typeface="Arial" panose="020B0604020202020204" pitchFamily="34" charset="0"/>
                <a:ea typeface="Yu Mincho" panose="02020400000000000000" pitchFamily="18" charset="-128"/>
              </a:rPr>
              <a:t>h</a:t>
            </a:r>
            <a:r>
              <a:rPr lang="en-GB" sz="1800" kern="1200" dirty="0">
                <a:effectLst/>
                <a:latin typeface="Arial" panose="020B0604020202020204" pitchFamily="34" charset="0"/>
                <a:ea typeface="Yu Mincho" panose="02020400000000000000" pitchFamily="18" charset="-128"/>
              </a:rPr>
              <a:t> = 50 + 20</a:t>
            </a:r>
            <a:r>
              <a:rPr lang="en-GB" sz="1800" i="1" kern="1200" dirty="0">
                <a:effectLst/>
                <a:latin typeface="Arial" panose="020B0604020202020204" pitchFamily="34" charset="0"/>
                <a:ea typeface="Yu Mincho" panose="02020400000000000000" pitchFamily="18" charset="-128"/>
              </a:rPr>
              <a:t>t</a:t>
            </a:r>
            <a:r>
              <a:rPr lang="en-GB" sz="1800" kern="1200" dirty="0">
                <a:effectLst/>
                <a:latin typeface="Arial" panose="020B0604020202020204" pitchFamily="34" charset="0"/>
                <a:ea typeface="Yu Mincho" panose="02020400000000000000" pitchFamily="18" charset="-128"/>
              </a:rPr>
              <a:t>) compared with</a:t>
            </a:r>
            <a:r>
              <a:rPr lang="en-GB" sz="1800" i="1" kern="1200" dirty="0">
                <a:effectLst/>
                <a:latin typeface="Arial" panose="020B0604020202020204" pitchFamily="34" charset="0"/>
                <a:ea typeface="Yu Mincho" panose="02020400000000000000" pitchFamily="18" charset="-128"/>
              </a:rPr>
              <a:t> h </a:t>
            </a:r>
            <a:r>
              <a:rPr lang="en-GB" sz="1800" kern="1200" dirty="0">
                <a:effectLst/>
                <a:latin typeface="Arial" panose="020B0604020202020204" pitchFamily="34" charset="0"/>
                <a:ea typeface="Yu Mincho" panose="02020400000000000000" pitchFamily="18" charset="-128"/>
              </a:rPr>
              <a:t>= 20</a:t>
            </a:r>
            <a:r>
              <a:rPr lang="en-GB" sz="1800" i="1" kern="1200" dirty="0">
                <a:effectLst/>
                <a:latin typeface="Arial" panose="020B0604020202020204" pitchFamily="34" charset="0"/>
                <a:ea typeface="Yu Mincho" panose="02020400000000000000" pitchFamily="18" charset="-128"/>
              </a:rPr>
              <a:t>t</a:t>
            </a:r>
            <a:r>
              <a:rPr lang="en-GB" sz="1800" kern="1200" dirty="0">
                <a:effectLst/>
                <a:latin typeface="Arial" panose="020B0604020202020204" pitchFamily="34" charset="0"/>
                <a:ea typeface="Yu Mincho" panose="02020400000000000000" pitchFamily="18" charset="-128"/>
              </a:rPr>
              <a:t> + 10. In</a:t>
            </a:r>
            <a:r>
              <a:rPr lang="en-GB" sz="1800" i="1" kern="1200" dirty="0">
                <a:effectLst/>
                <a:latin typeface="Arial" panose="020B0604020202020204" pitchFamily="34" charset="0"/>
                <a:ea typeface="Yu Mincho" panose="02020400000000000000" pitchFamily="18" charset="-128"/>
              </a:rPr>
              <a:t> h </a:t>
            </a:r>
            <a:r>
              <a:rPr lang="en-GB" sz="1800" kern="1200" dirty="0">
                <a:effectLst/>
                <a:latin typeface="Arial" panose="020B0604020202020204" pitchFamily="34" charset="0"/>
                <a:ea typeface="Yu Mincho" panose="02020400000000000000" pitchFamily="18" charset="-128"/>
              </a:rPr>
              <a:t>= 50 + 20</a:t>
            </a:r>
            <a:r>
              <a:rPr lang="en-GB" sz="1800" i="1" kern="1200" dirty="0">
                <a:effectLst/>
                <a:latin typeface="Arial" panose="020B0604020202020204" pitchFamily="34" charset="0"/>
                <a:ea typeface="Yu Mincho" panose="02020400000000000000" pitchFamily="18" charset="-128"/>
              </a:rPr>
              <a:t>t</a:t>
            </a:r>
            <a:r>
              <a:rPr lang="en-GB" sz="1800" kern="1200" dirty="0">
                <a:effectLst/>
                <a:latin typeface="Arial" panose="020B0604020202020204" pitchFamily="34" charset="0"/>
                <a:ea typeface="Yu Mincho" panose="02020400000000000000" pitchFamily="18" charset="-128"/>
              </a:rPr>
              <a:t> the unlocking fee (the constant term) has been written as the first part of the equation, whereas for</a:t>
            </a:r>
            <a:r>
              <a:rPr lang="en-GB" sz="1800" i="1" kern="1200" dirty="0">
                <a:effectLst/>
                <a:latin typeface="Arial" panose="020B0604020202020204" pitchFamily="34" charset="0"/>
                <a:ea typeface="Yu Mincho" panose="02020400000000000000" pitchFamily="18" charset="-128"/>
              </a:rPr>
              <a:t> h </a:t>
            </a:r>
            <a:r>
              <a:rPr lang="en-GB" sz="1800" kern="1200" dirty="0">
                <a:effectLst/>
                <a:latin typeface="Arial" panose="020B0604020202020204" pitchFamily="34" charset="0"/>
                <a:ea typeface="Yu Mincho" panose="02020400000000000000" pitchFamily="18" charset="-128"/>
              </a:rPr>
              <a:t>= 20</a:t>
            </a:r>
            <a:r>
              <a:rPr lang="en-GB" sz="1800" i="1" kern="1200" dirty="0">
                <a:effectLst/>
                <a:latin typeface="Arial" panose="020B0604020202020204" pitchFamily="34" charset="0"/>
                <a:ea typeface="Yu Mincho" panose="02020400000000000000" pitchFamily="18" charset="-128"/>
              </a:rPr>
              <a:t>t</a:t>
            </a:r>
            <a:r>
              <a:rPr lang="en-GB" sz="1800" kern="1200" dirty="0">
                <a:effectLst/>
                <a:latin typeface="Arial" panose="020B0604020202020204" pitchFamily="34" charset="0"/>
                <a:ea typeface="Yu Mincho" panose="02020400000000000000" pitchFamily="18" charset="-128"/>
              </a:rPr>
              <a:t> + 10 the equation has been given in the more conventional ‘</a:t>
            </a:r>
            <a:r>
              <a:rPr lang="en-GB" sz="1800" i="1" kern="1200" dirty="0">
                <a:effectLst/>
                <a:latin typeface="Arial" panose="020B0604020202020204" pitchFamily="34" charset="0"/>
                <a:ea typeface="Yu Mincho" panose="02020400000000000000" pitchFamily="18" charset="-128"/>
              </a:rPr>
              <a:t>y</a:t>
            </a:r>
            <a:r>
              <a:rPr lang="en-GB" sz="1800" kern="1200" dirty="0">
                <a:effectLst/>
                <a:latin typeface="Arial" panose="020B0604020202020204" pitchFamily="34" charset="0"/>
                <a:ea typeface="Yu Mincho" panose="02020400000000000000" pitchFamily="18" charset="-128"/>
              </a:rPr>
              <a:t> = </a:t>
            </a:r>
            <a:r>
              <a:rPr lang="en-GB" sz="1800" i="0" kern="1200" dirty="0">
                <a:effectLst/>
                <a:latin typeface="Arial" panose="020B0604020202020204" pitchFamily="34" charset="0"/>
                <a:ea typeface="Yu Mincho" panose="02020400000000000000" pitchFamily="18" charset="-128"/>
              </a:rPr>
              <a:t>m</a:t>
            </a:r>
            <a:r>
              <a:rPr lang="en-GB" sz="1800" i="1" kern="1200" dirty="0">
                <a:effectLst/>
                <a:latin typeface="Arial" panose="020B0604020202020204" pitchFamily="34" charset="0"/>
                <a:ea typeface="Yu Mincho" panose="02020400000000000000" pitchFamily="18" charset="-128"/>
              </a:rPr>
              <a:t>x</a:t>
            </a:r>
            <a:r>
              <a:rPr lang="en-GB" sz="1800" kern="1200" dirty="0">
                <a:effectLst/>
                <a:latin typeface="Arial" panose="020B0604020202020204" pitchFamily="34" charset="0"/>
                <a:ea typeface="Yu Mincho" panose="02020400000000000000" pitchFamily="18" charset="-128"/>
              </a:rPr>
              <a:t> + </a:t>
            </a:r>
            <a:r>
              <a:rPr lang="en-GB" sz="1800" i="0" kern="1200" dirty="0">
                <a:effectLst/>
                <a:latin typeface="Arial" panose="020B0604020202020204" pitchFamily="34" charset="0"/>
                <a:ea typeface="Yu Mincho" panose="02020400000000000000" pitchFamily="18" charset="-128"/>
              </a:rPr>
              <a:t>c</a:t>
            </a:r>
            <a:r>
              <a:rPr lang="en-GB" sz="1800" kern="1200" dirty="0">
                <a:effectLst/>
                <a:latin typeface="Arial" panose="020B0604020202020204" pitchFamily="34" charset="0"/>
                <a:ea typeface="Yu Mincho" panose="02020400000000000000" pitchFamily="18" charset="-128"/>
              </a:rPr>
              <a:t>’ form and so the variable term comes first. </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r>
              <a:rPr lang="en-GB" sz="1800" kern="1200" dirty="0">
                <a:effectLst/>
                <a:latin typeface="Arial" panose="020B0604020202020204" pitchFamily="34" charset="0"/>
                <a:ea typeface="Yu Mincho" panose="02020400000000000000" pitchFamily="18" charset="-128"/>
              </a:rPr>
              <a:t>You may not need to hold this discussion, but it is important that students understand the structure of the equation of a straight line so that they are able to identify the charge per minute (gradient) and unlocking fee (</a:t>
            </a:r>
            <a:r>
              <a:rPr lang="en-GB" sz="1800" i="1" kern="1200" dirty="0">
                <a:effectLst/>
                <a:latin typeface="Arial" panose="020B0604020202020204" pitchFamily="34" charset="0"/>
                <a:ea typeface="Yu Mincho" panose="02020400000000000000" pitchFamily="18" charset="-128"/>
              </a:rPr>
              <a:t>y</a:t>
            </a:r>
            <a:r>
              <a:rPr lang="en-GB" sz="1800" kern="1200" dirty="0">
                <a:effectLst/>
                <a:latin typeface="Arial" panose="020B0604020202020204" pitchFamily="34" charset="0"/>
                <a:ea typeface="Yu Mincho" panose="02020400000000000000" pitchFamily="18" charset="-128"/>
              </a:rPr>
              <a:t>-intercept) when it is written in different ways.  </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For Company B, for the pedal bike, students need to draw the graph using the information given in the equation and choose Card D1 for the hire charge. </a:t>
            </a:r>
          </a:p>
          <a:p>
            <a:pPr>
              <a:spcAft>
                <a:spcPts val="600"/>
              </a:spcAft>
            </a:pPr>
            <a:r>
              <a:rPr lang="en-GB" sz="1800" dirty="0">
                <a:effectLst/>
                <a:latin typeface="Arial" panose="020B0604020202020204" pitchFamily="34" charset="0"/>
                <a:ea typeface="Calibri" panose="020F0502020204030204" pitchFamily="34" charset="0"/>
              </a:rPr>
              <a:t>For the e-scooter, the unlocking fee and rate need to be read off the graph, giving the equation </a:t>
            </a:r>
            <a:r>
              <a:rPr lang="en-GB" sz="1800" i="1" dirty="0">
                <a:effectLst/>
                <a:latin typeface="Arial" panose="020B0604020202020204" pitchFamily="34" charset="0"/>
                <a:ea typeface="Calibri" panose="020F0502020204030204" pitchFamily="34" charset="0"/>
              </a:rPr>
              <a:t>h</a:t>
            </a:r>
            <a:r>
              <a:rPr lang="en-GB" sz="1800" dirty="0">
                <a:effectLst/>
                <a:latin typeface="Arial" panose="020B0604020202020204" pitchFamily="34" charset="0"/>
                <a:ea typeface="Calibri" panose="020F0502020204030204" pitchFamily="34" charset="0"/>
              </a:rPr>
              <a:t> = 10</a:t>
            </a:r>
            <a:r>
              <a:rPr lang="en-GB" sz="1800" i="1" dirty="0">
                <a:effectLst/>
                <a:latin typeface="Arial" panose="020B0604020202020204" pitchFamily="34" charset="0"/>
                <a:ea typeface="Calibri" panose="020F0502020204030204" pitchFamily="34" charset="0"/>
              </a:rPr>
              <a:t>t</a:t>
            </a:r>
            <a:r>
              <a:rPr lang="en-GB" sz="1800" dirty="0">
                <a:effectLst/>
                <a:latin typeface="Arial" panose="020B0604020202020204" pitchFamily="34" charset="0"/>
                <a:ea typeface="Calibri" panose="020F0502020204030204" pitchFamily="34" charset="0"/>
              </a:rPr>
              <a:t> + 20 (card E2).</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After checking that students understood what to do and could do it, you may want to discuss how these graphs are the same and how they are different, pointing out that the gradients (rate per minute) are the same and the </a:t>
            </a:r>
            <a:r>
              <a:rPr lang="en-GB" sz="1800" i="1" dirty="0">
                <a:effectLst/>
                <a:latin typeface="Arial" panose="020B0604020202020204" pitchFamily="34" charset="0"/>
                <a:ea typeface="Calibri" panose="020F0502020204030204" pitchFamily="34" charset="0"/>
              </a:rPr>
              <a:t>y</a:t>
            </a:r>
            <a:r>
              <a:rPr lang="en-GB" sz="1800" dirty="0">
                <a:effectLst/>
                <a:latin typeface="Arial" panose="020B0604020202020204" pitchFamily="34" charset="0"/>
                <a:ea typeface="Calibri" panose="020F0502020204030204" pitchFamily="34" charset="0"/>
              </a:rPr>
              <a:t>-intercepts (unlocking fee) are different. Highlight that if two graphs have the same gradient, the change in </a:t>
            </a:r>
            <a:r>
              <a:rPr lang="en-GB" sz="1800" i="1" dirty="0">
                <a:effectLst/>
                <a:latin typeface="Arial" panose="020B0604020202020204" pitchFamily="34" charset="0"/>
                <a:ea typeface="Calibri" panose="020F0502020204030204" pitchFamily="34" charset="0"/>
              </a:rPr>
              <a:t>y</a:t>
            </a:r>
            <a:r>
              <a:rPr lang="en-GB" sz="1800" dirty="0">
                <a:effectLst/>
                <a:latin typeface="Arial" panose="020B0604020202020204" pitchFamily="34" charset="0"/>
                <a:ea typeface="Calibri" panose="020F0502020204030204" pitchFamily="34" charset="0"/>
              </a:rPr>
              <a:t> will be the same for a given change in </a:t>
            </a:r>
            <a:r>
              <a:rPr lang="en-GB" sz="1800" i="1" dirty="0">
                <a:effectLst/>
                <a:latin typeface="Arial" panose="020B0604020202020204" pitchFamily="34" charset="0"/>
                <a:ea typeface="Calibri" panose="020F0502020204030204" pitchFamily="34" charset="0"/>
              </a:rPr>
              <a:t>x</a:t>
            </a:r>
            <a:r>
              <a:rPr lang="en-GB" sz="1800" dirty="0">
                <a:effectLst/>
                <a:latin typeface="Arial" panose="020B0604020202020204" pitchFamily="34" charset="0"/>
                <a:ea typeface="Calibri" panose="020F0502020204030204" pitchFamily="34" charset="0"/>
              </a:rPr>
              <a:t>, irrespective of the </a:t>
            </a:r>
            <a:r>
              <a:rPr lang="en-GB" sz="1800" i="1" dirty="0">
                <a:effectLst/>
                <a:latin typeface="Arial" panose="020B0604020202020204" pitchFamily="34" charset="0"/>
                <a:ea typeface="Calibri" panose="020F0502020204030204" pitchFamily="34" charset="0"/>
              </a:rPr>
              <a:t>y</a:t>
            </a:r>
            <a:r>
              <a:rPr lang="en-GB" sz="1800" dirty="0">
                <a:effectLst/>
                <a:latin typeface="Arial" panose="020B0604020202020204" pitchFamily="34" charset="0"/>
                <a:ea typeface="Calibri" panose="020F0502020204030204" pitchFamily="34" charset="0"/>
              </a:rPr>
              <a:t>-intercepts of the two graphs. The graph for the e-scooter can be described as the straight line graph for the pedal bike hire translated 10 units in the positive </a:t>
            </a:r>
            <a:r>
              <a:rPr lang="en-GB" sz="1800" i="1" dirty="0">
                <a:effectLst/>
                <a:latin typeface="Arial" panose="020B0604020202020204" pitchFamily="34" charset="0"/>
                <a:ea typeface="Calibri" panose="020F0502020204030204" pitchFamily="34" charset="0"/>
              </a:rPr>
              <a:t>y</a:t>
            </a:r>
            <a:r>
              <a:rPr lang="en-GB" sz="1800" dirty="0">
                <a:effectLst/>
                <a:latin typeface="Arial" panose="020B0604020202020204" pitchFamily="34" charset="0"/>
                <a:ea typeface="Calibri" panose="020F0502020204030204" pitchFamily="34" charset="0"/>
              </a:rPr>
              <a:t>-direction.</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students have placed the cards correctly, they may assume that the remaining cards E1 and G1 match, without considering why this is the case. It is important to explore these hire charges to establish why the equation </a:t>
            </a:r>
            <a:r>
              <a:rPr lang="en-GB" sz="1200" i="1" kern="1200" dirty="0">
                <a:solidFill>
                  <a:schemeClr val="tx1"/>
                </a:solidFill>
                <a:effectLst/>
                <a:latin typeface="+mn-lt"/>
                <a:ea typeface="+mn-ea"/>
                <a:cs typeface="+mn-cs"/>
              </a:rPr>
              <a:t>h</a:t>
            </a:r>
            <a:r>
              <a:rPr lang="en-GB" sz="1200" kern="1200" dirty="0">
                <a:solidFill>
                  <a:schemeClr val="tx1"/>
                </a:solidFill>
                <a:effectLst/>
                <a:latin typeface="+mn-lt"/>
                <a:ea typeface="+mn-ea"/>
                <a:cs typeface="+mn-cs"/>
              </a:rPr>
              <a:t> = 20</a:t>
            </a:r>
            <a:r>
              <a:rPr lang="en-GB" sz="1200" i="1"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 - 100 correctly describes ‘5 minutes free and then 20p per minute’. Ask students if they can describe the relationship between </a:t>
            </a:r>
            <a:r>
              <a:rPr lang="en-GB" sz="1200" i="1" kern="1200" dirty="0">
                <a:solidFill>
                  <a:schemeClr val="tx1"/>
                </a:solidFill>
                <a:effectLst/>
                <a:latin typeface="+mn-lt"/>
                <a:ea typeface="+mn-ea"/>
                <a:cs typeface="+mn-cs"/>
              </a:rPr>
              <a:t>h</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 using an equation expressed differently to the one on card E1. It might help to ask students to think about the calculation needed for a specific length of hire, such as 10 minutes. Students may be able to generalise the calculation </a:t>
            </a:r>
            <a:r>
              <a:rPr lang="en-GB" sz="1200" i="1" kern="1200" dirty="0">
                <a:solidFill>
                  <a:schemeClr val="tx1"/>
                </a:solidFill>
                <a:effectLst/>
                <a:latin typeface="+mn-lt"/>
                <a:ea typeface="+mn-ea"/>
                <a:cs typeface="+mn-cs"/>
              </a:rPr>
              <a:t>h</a:t>
            </a:r>
            <a:r>
              <a:rPr lang="en-GB" sz="1200" kern="1200" dirty="0">
                <a:solidFill>
                  <a:schemeClr val="tx1"/>
                </a:solidFill>
                <a:effectLst/>
                <a:latin typeface="+mn-lt"/>
                <a:ea typeface="+mn-ea"/>
                <a:cs typeface="+mn-cs"/>
              </a:rPr>
              <a:t> = (10 – 5) × 20 to give </a:t>
            </a:r>
            <a:r>
              <a:rPr lang="en-GB" sz="1200" i="1" kern="1200" dirty="0">
                <a:solidFill>
                  <a:schemeClr val="tx1"/>
                </a:solidFill>
                <a:effectLst/>
                <a:latin typeface="+mn-lt"/>
                <a:ea typeface="+mn-ea"/>
                <a:cs typeface="+mn-cs"/>
              </a:rPr>
              <a:t>h</a:t>
            </a:r>
            <a:r>
              <a:rPr lang="en-GB" sz="1200" kern="1200" dirty="0">
                <a:solidFill>
                  <a:schemeClr val="tx1"/>
                </a:solidFill>
                <a:effectLst/>
                <a:latin typeface="+mn-lt"/>
                <a:ea typeface="+mn-ea"/>
                <a:cs typeface="+mn-cs"/>
              </a:rPr>
              <a:t> = 20(</a:t>
            </a:r>
            <a:r>
              <a:rPr lang="en-GB" sz="1200" i="1"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 – 5), for example, and expand the bracket to give </a:t>
            </a:r>
            <a:r>
              <a:rPr lang="en-GB" sz="1200" i="1" kern="1200" dirty="0">
                <a:solidFill>
                  <a:schemeClr val="tx1"/>
                </a:solidFill>
                <a:effectLst/>
                <a:latin typeface="+mn-lt"/>
                <a:ea typeface="+mn-ea"/>
                <a:cs typeface="+mn-cs"/>
              </a:rPr>
              <a:t>h</a:t>
            </a:r>
            <a:r>
              <a:rPr lang="en-GB" sz="1200" kern="1200" dirty="0">
                <a:solidFill>
                  <a:schemeClr val="tx1"/>
                </a:solidFill>
                <a:effectLst/>
                <a:latin typeface="+mn-lt"/>
                <a:ea typeface="+mn-ea"/>
                <a:cs typeface="+mn-cs"/>
              </a:rPr>
              <a:t> = 20</a:t>
            </a:r>
            <a:r>
              <a:rPr lang="en-GB" sz="1200" i="1"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 - 100. </a:t>
            </a:r>
          </a:p>
          <a:p>
            <a:endParaRPr lang="en-US" i="0" baseline="0" dirty="0"/>
          </a:p>
          <a:p>
            <a:endParaRPr lang="en-US" i="0" baseline="0" dirty="0"/>
          </a:p>
          <a:p>
            <a:endParaRPr lang="en-US" i="1"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Remind students that Debbie and Edwin are interested in how competitive their charges are compared to two other companies (Company A and B). Ask them to comment on whether their proposed charges are cheaper or more expensive than Companies A and B.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students are struggling, ask them how they could find out (for example, substituting values in, drawing the graphs of the three corresponding charges to make a comparison, thinking about the structure of the equations and what it tells us about the charges).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Establish that Debbie and Edwin are proposing to charge more than both companies for each type of hire and ask them how this might affect their business.</a:t>
            </a:r>
          </a:p>
          <a:p>
            <a:endParaRPr lang="en-GB" sz="1200" kern="1200" dirty="0">
              <a:solidFill>
                <a:schemeClr val="tx1"/>
              </a:solidFill>
              <a:effectLst/>
              <a:latin typeface="+mn-lt"/>
              <a:ea typeface="+mn-ea"/>
              <a:cs typeface="+mn-cs"/>
            </a:endParaRPr>
          </a:p>
          <a:p>
            <a:endParaRPr lang="en-US" i="0" baseline="0" dirty="0"/>
          </a:p>
          <a:p>
            <a:endParaRPr lang="en-US" i="0" baseline="0" dirty="0"/>
          </a:p>
          <a:p>
            <a:endParaRPr lang="en-US" i="1" dirty="0"/>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3591441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Draw the discussion to a close by emphasising the relationship between the equations of the straight lines and their graphical representations.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Emphasise that the constant term </a:t>
            </a:r>
            <a:r>
              <a:rPr lang="en-GB" sz="1200" dirty="0">
                <a:latin typeface="Arial"/>
                <a:cs typeface="Arial"/>
              </a:rPr>
              <a:t>is where the graph intersects with the </a:t>
            </a:r>
            <a:r>
              <a:rPr lang="en-GB" sz="1200" i="1" dirty="0">
                <a:latin typeface="Arial"/>
                <a:cs typeface="Arial"/>
              </a:rPr>
              <a:t>y</a:t>
            </a:r>
            <a:r>
              <a:rPr lang="en-GB" sz="1200" dirty="0">
                <a:latin typeface="Arial"/>
                <a:cs typeface="Arial"/>
              </a:rPr>
              <a:t>-axis, and that when it is zero, the line goes through the origin.</a:t>
            </a:r>
          </a:p>
          <a:p>
            <a:endParaRPr lang="en-GB" sz="1200" dirty="0">
              <a:latin typeface="Arial"/>
              <a:cs typeface="Arial"/>
            </a:endParaRPr>
          </a:p>
          <a:p>
            <a:endParaRPr lang="en-GB" sz="1200" dirty="0">
              <a:latin typeface="Arial"/>
              <a:cs typeface="Arial"/>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3387551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GB" sz="1200" i="0" kern="1200" baseline="0" dirty="0">
                <a:solidFill>
                  <a:schemeClr val="tx1"/>
                </a:solidFill>
                <a:effectLst/>
                <a:latin typeface="+mn-lt"/>
                <a:ea typeface="+mn-ea"/>
                <a:cs typeface="+mn-cs"/>
              </a:rPr>
              <a:t>Identify the variable term and establish that t</a:t>
            </a:r>
            <a:r>
              <a:rPr lang="en-GB" sz="1200" kern="1200" dirty="0">
                <a:solidFill>
                  <a:schemeClr val="tx1"/>
                </a:solidFill>
                <a:effectLst/>
                <a:latin typeface="+mn-lt"/>
                <a:ea typeface="+mn-ea"/>
                <a:cs typeface="+mn-cs"/>
              </a:rPr>
              <a:t>he coefficient describes the gradient of the line and is a measure of how </a:t>
            </a:r>
            <a:r>
              <a:rPr lang="en-GB" sz="1200" i="1" kern="1200" dirty="0">
                <a:solidFill>
                  <a:schemeClr val="tx1"/>
                </a:solidFill>
                <a:effectLst/>
                <a:latin typeface="+mn-lt"/>
                <a:ea typeface="+mn-ea"/>
                <a:cs typeface="+mn-cs"/>
              </a:rPr>
              <a:t>y</a:t>
            </a:r>
            <a:r>
              <a:rPr lang="en-GB" sz="1200" kern="1200" dirty="0">
                <a:solidFill>
                  <a:schemeClr val="tx1"/>
                </a:solidFill>
                <a:effectLst/>
                <a:latin typeface="+mn-lt"/>
                <a:ea typeface="+mn-ea"/>
                <a:cs typeface="+mn-cs"/>
              </a:rPr>
              <a:t> increases (or decreases) as </a:t>
            </a:r>
            <a:r>
              <a:rPr lang="en-GB" sz="1200" i="1" kern="1200" dirty="0">
                <a:solidFill>
                  <a:schemeClr val="tx1"/>
                </a:solidFill>
                <a:effectLst/>
                <a:latin typeface="+mn-lt"/>
                <a:ea typeface="+mn-ea"/>
                <a:cs typeface="+mn-cs"/>
              </a:rPr>
              <a:t>x</a:t>
            </a:r>
            <a:r>
              <a:rPr lang="en-GB" sz="1200" kern="1200" dirty="0">
                <a:solidFill>
                  <a:schemeClr val="tx1"/>
                </a:solidFill>
                <a:effectLst/>
                <a:latin typeface="+mn-lt"/>
                <a:ea typeface="+mn-ea"/>
                <a:cs typeface="+mn-cs"/>
              </a:rPr>
              <a:t> increases (or decreases).</a:t>
            </a:r>
          </a:p>
          <a:p>
            <a:pPr marL="0" lvl="0" indent="0">
              <a:buFont typeface="Arial"/>
              <a:buNone/>
            </a:pPr>
            <a:endParaRPr lang="en-GB" sz="1200" kern="1200" dirty="0">
              <a:solidFill>
                <a:schemeClr val="tx1"/>
              </a:solidFill>
              <a:effectLst/>
              <a:latin typeface="+mn-lt"/>
              <a:ea typeface="+mn-ea"/>
              <a:cs typeface="+mn-cs"/>
            </a:endParaRPr>
          </a:p>
          <a:p>
            <a:pPr marL="0" lvl="0" indent="0">
              <a:buFont typeface="Arial"/>
              <a:buNone/>
            </a:pPr>
            <a:r>
              <a:rPr lang="en-GB" sz="1200" b="1" kern="1200" dirty="0">
                <a:solidFill>
                  <a:schemeClr val="tx1"/>
                </a:solidFill>
                <a:effectLst/>
                <a:latin typeface="+mn-lt"/>
                <a:ea typeface="+mn-ea"/>
                <a:cs typeface="+mn-cs"/>
              </a:rPr>
              <a:t>Deepening understanding</a:t>
            </a:r>
            <a:r>
              <a:rPr lang="en-GB" sz="1200" b="1"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Discuss how the two lines are not parallel and if drawn on the same graph would intersect at the point (2, 40). </a:t>
            </a:r>
            <a:endParaRPr lang="en-GB" sz="1200" b="0" dirty="0">
              <a:latin typeface="Arial"/>
              <a:cs typeface="Arial"/>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2332383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Give each student a copy of the ‘Practice questions’ handout</a:t>
            </a:r>
            <a:r>
              <a:rPr lang="en-GB" dirty="0">
                <a:effectLst/>
              </a:rPr>
              <a:t>. </a:t>
            </a:r>
            <a:r>
              <a:rPr lang="en-GB" sz="1200" kern="1200" dirty="0">
                <a:solidFill>
                  <a:schemeClr val="tx1"/>
                </a:solidFill>
                <a:effectLst/>
                <a:latin typeface="+mn-lt"/>
                <a:ea typeface="+mn-ea"/>
                <a:cs typeface="+mn-cs"/>
              </a:rPr>
              <a:t>Give students a couple of minutes to work on the questions individually.</a:t>
            </a:r>
            <a:r>
              <a:rPr lang="en-GB" dirty="0">
                <a:effectLst/>
              </a:rPr>
              <a:t> </a:t>
            </a:r>
            <a:r>
              <a:rPr lang="en-GB" sz="1200" kern="1200" dirty="0">
                <a:solidFill>
                  <a:schemeClr val="tx1"/>
                </a:solidFill>
                <a:effectLst/>
                <a:latin typeface="+mn-lt"/>
                <a:ea typeface="+mn-ea"/>
                <a:cs typeface="+mn-cs"/>
              </a:rPr>
              <a:t>Once students have completed both practice questions, discuss their thinking.</a:t>
            </a:r>
            <a:r>
              <a:rPr lang="en-GB"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 students’ work on the first practice question, and check that they recognise the importance</a:t>
            </a:r>
            <a:r>
              <a:rPr lang="en-GB" sz="1200" kern="1200" baseline="0" dirty="0">
                <a:solidFill>
                  <a:schemeClr val="tx1"/>
                </a:solidFill>
                <a:effectLst/>
                <a:latin typeface="+mn-lt"/>
                <a:ea typeface="+mn-ea"/>
                <a:cs typeface="+mn-cs"/>
              </a:rPr>
              <a:t> of</a:t>
            </a:r>
            <a:r>
              <a:rPr lang="en-GB" sz="1200" kern="1200" dirty="0">
                <a:solidFill>
                  <a:schemeClr val="tx1"/>
                </a:solidFill>
                <a:effectLst/>
                <a:latin typeface="+mn-lt"/>
                <a:ea typeface="+mn-ea"/>
                <a:cs typeface="+mn-cs"/>
              </a:rPr>
              <a:t> explaining</a:t>
            </a:r>
            <a:r>
              <a:rPr lang="en-GB" sz="1200" kern="1200" baseline="0" dirty="0">
                <a:solidFill>
                  <a:schemeClr val="tx1"/>
                </a:solidFill>
                <a:effectLst/>
                <a:latin typeface="+mn-lt"/>
                <a:ea typeface="+mn-ea"/>
                <a:cs typeface="+mn-cs"/>
              </a:rPr>
              <a:t> and </a:t>
            </a:r>
            <a:r>
              <a:rPr lang="en-GB" sz="1200" kern="1200" dirty="0">
                <a:solidFill>
                  <a:schemeClr val="tx1"/>
                </a:solidFill>
                <a:effectLst/>
                <a:latin typeface="+mn-lt"/>
                <a:ea typeface="+mn-ea"/>
                <a:cs typeface="+mn-cs"/>
              </a:rPr>
              <a:t>documenting their thinking, rather than just completing the equation on the answer line. Ask</a:t>
            </a:r>
            <a:r>
              <a:rPr lang="en-GB" sz="1200" kern="1200" baseline="0" dirty="0">
                <a:solidFill>
                  <a:schemeClr val="tx1"/>
                </a:solidFill>
                <a:effectLst/>
                <a:latin typeface="+mn-lt"/>
                <a:ea typeface="+mn-ea"/>
                <a:cs typeface="+mn-cs"/>
              </a:rPr>
              <a:t> students to explain </a:t>
            </a:r>
            <a:r>
              <a:rPr lang="en-GB" sz="1200" kern="1200" dirty="0">
                <a:solidFill>
                  <a:schemeClr val="tx1"/>
                </a:solidFill>
                <a:effectLst/>
                <a:latin typeface="+mn-lt"/>
                <a:ea typeface="+mn-ea"/>
                <a:cs typeface="+mn-cs"/>
              </a:rPr>
              <a:t>whether they used the </a:t>
            </a:r>
            <a:r>
              <a:rPr lang="en-GB" sz="1200" i="1" kern="1200" dirty="0">
                <a:solidFill>
                  <a:schemeClr val="tx1"/>
                </a:solidFill>
                <a:effectLst/>
                <a:latin typeface="+mn-lt"/>
                <a:ea typeface="+mn-ea"/>
                <a:cs typeface="+mn-cs"/>
              </a:rPr>
              <a:t>x</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y</a:t>
            </a:r>
            <a:r>
              <a:rPr lang="en-GB" sz="1200" kern="1200" dirty="0">
                <a:solidFill>
                  <a:schemeClr val="tx1"/>
                </a:solidFill>
                <a:effectLst/>
                <a:latin typeface="+mn-lt"/>
                <a:ea typeface="+mn-ea"/>
                <a:cs typeface="+mn-cs"/>
              </a:rPr>
              <a:t>-intercepts to determine the gradient or chose alternative co-ordinate points.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a:spcAft>
                <a:spcPts val="600"/>
              </a:spcAft>
            </a:pPr>
            <a:endParaRPr lang="en-GB"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GB" sz="1200" kern="1200" dirty="0">
                <a:solidFill>
                  <a:schemeClr val="tx1"/>
                </a:solidFill>
                <a:effectLst/>
                <a:latin typeface="+mn-lt"/>
                <a:ea typeface="+mn-ea"/>
                <a:cs typeface="+mn-cs"/>
              </a:rPr>
              <a:t>Discuss</a:t>
            </a:r>
            <a:r>
              <a:rPr lang="en-GB" sz="1200" kern="1200" baseline="0" dirty="0">
                <a:solidFill>
                  <a:schemeClr val="tx1"/>
                </a:solidFill>
                <a:effectLst/>
                <a:latin typeface="+mn-lt"/>
                <a:ea typeface="+mn-ea"/>
                <a:cs typeface="+mn-cs"/>
              </a:rPr>
              <a:t> different student approaches w</a:t>
            </a:r>
            <a:r>
              <a:rPr lang="en-GB" sz="1200" kern="1200" dirty="0">
                <a:solidFill>
                  <a:schemeClr val="tx1"/>
                </a:solidFill>
                <a:effectLst/>
                <a:latin typeface="+mn-lt"/>
                <a:ea typeface="+mn-ea"/>
                <a:cs typeface="+mn-cs"/>
              </a:rPr>
              <a:t>hen determining the difference between the two delivery costs in the second part of question 2. If students identified the gradient as 1.5, check whether they were then able to use this to identify the difference as £30. If they selected two distances with a difference of 20 miles, check that they are able to explain why any two such distances can be used to determine the difference between the two delivery costs as the gradient is constant.</a:t>
            </a:r>
          </a:p>
          <a:p>
            <a:pPr marL="0" marR="0" indent="0" algn="l" defTabSz="914400" rtl="0" eaLnBrk="1" fontAlgn="auto" latinLnBrk="0" hangingPunct="1">
              <a:lnSpc>
                <a:spcPct val="100000"/>
              </a:lnSpc>
              <a:spcBef>
                <a:spcPts val="0"/>
              </a:spcBef>
              <a:spcAft>
                <a:spcPts val="600"/>
              </a:spcAft>
              <a:buClrTx/>
              <a:buSzTx/>
              <a:buFontTx/>
              <a:buNone/>
              <a:tabLst/>
              <a:defRPr/>
            </a:pPr>
            <a:endParaRPr lang="en-GB" sz="1200" kern="1200" dirty="0">
              <a:solidFill>
                <a:schemeClr val="tx1"/>
              </a:solidFill>
              <a:effectLst/>
              <a:latin typeface="+mn-lt"/>
              <a:ea typeface="+mn-ea"/>
              <a:cs typeface="+mn-cs"/>
            </a:endParaRPr>
          </a:p>
          <a:p>
            <a:pPr>
              <a:spcAft>
                <a:spcPts val="600"/>
              </a:spcAft>
            </a:pPr>
            <a:endParaRPr lang="en-GB"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28</a:t>
            </a:fld>
            <a:endParaRPr lang="en-US"/>
          </a:p>
        </p:txBody>
      </p:sp>
    </p:spTree>
    <p:extLst>
      <p:ext uri="{BB962C8B-B14F-4D97-AF65-F5344CB8AC3E}">
        <p14:creationId xmlns:p14="http://schemas.microsoft.com/office/powerpoint/2010/main" val="2560614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29</a:t>
            </a:fld>
            <a:endParaRPr lang="en-US"/>
          </a:p>
        </p:txBody>
      </p:sp>
    </p:spTree>
    <p:extLst>
      <p:ext uri="{BB962C8B-B14F-4D97-AF65-F5344CB8AC3E}">
        <p14:creationId xmlns:p14="http://schemas.microsoft.com/office/powerpoint/2010/main" val="141584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rgbClr val="404040"/>
                </a:solidFill>
                <a:effectLst/>
                <a:latin typeface="Arial" panose="020B0604020202020204" pitchFamily="34" charset="0"/>
                <a:ea typeface="MS Mincho"/>
                <a:cs typeface="Times New Roman" panose="02020603050405020304" pitchFamily="18" charset="0"/>
              </a:rPr>
              <a:t>Debbie and Edwin decide to charge by the minute, as city hires can often be quite short. They discuss how much to charge per minute for hiring a pedal bike. They want to make sure they are charging a price that attracts customers and isn’t too expensive, but </a:t>
            </a:r>
            <a:r>
              <a:rPr lang="en-GB" sz="1200" kern="1200" dirty="0">
                <a:solidFill>
                  <a:schemeClr val="tx1"/>
                </a:solidFill>
                <a:effectLst/>
                <a:latin typeface="+mn-lt"/>
                <a:ea typeface="+mn-ea"/>
                <a:cs typeface="+mn-cs"/>
              </a:rPr>
              <a:t>that also means that they will start making a profit as soon as possible</a:t>
            </a:r>
            <a:r>
              <a:rPr lang="en-GB" sz="1800" kern="1200" dirty="0">
                <a:solidFill>
                  <a:srgbClr val="000000"/>
                </a:solidFill>
                <a:effectLst/>
                <a:latin typeface="Arial" panose="020B0604020202020204" pitchFamily="34" charset="0"/>
                <a:ea typeface="Yu Mincho" panose="02020400000000000000" pitchFamily="18" charset="-128"/>
              </a:rPr>
              <a:t>.</a:t>
            </a:r>
          </a:p>
          <a:p>
            <a:pPr marL="171450" indent="-171450">
              <a:buFont typeface="Arial" panose="020B0604020202020204" pitchFamily="34" charset="0"/>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Debbie suggests they charge 15p per minute. </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Edwin writes the equation </a:t>
            </a:r>
            <a:r>
              <a:rPr lang="en-GB" sz="1200"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t>
            </a: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 15</a:t>
            </a:r>
            <a:r>
              <a:rPr lang="en-GB" sz="1200"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200" kern="1200" dirty="0">
                <a:solidFill>
                  <a:srgbClr val="404040"/>
                </a:solidFill>
                <a:effectLst/>
                <a:latin typeface="Arial" panose="020B0604020202020204" pitchFamily="34" charset="0"/>
                <a:ea typeface="MS Mincho"/>
                <a:cs typeface="Times New Roman" panose="02020603050405020304" pitchFamily="18" charset="0"/>
              </a:rPr>
              <a:t>Ask students what </a:t>
            </a:r>
            <a:r>
              <a:rPr lang="en-GB" sz="1200" i="1" kern="1200" dirty="0">
                <a:solidFill>
                  <a:srgbClr val="404040"/>
                </a:solidFill>
                <a:effectLst/>
                <a:latin typeface="Arial" panose="020B0604020202020204" pitchFamily="34" charset="0"/>
                <a:ea typeface="MS Mincho"/>
                <a:cs typeface="Times New Roman" panose="02020603050405020304" pitchFamily="18" charset="0"/>
              </a:rPr>
              <a:t>h</a:t>
            </a:r>
            <a:r>
              <a:rPr lang="en-GB" sz="1200" kern="1200" dirty="0">
                <a:solidFill>
                  <a:srgbClr val="404040"/>
                </a:solidFill>
                <a:effectLst/>
                <a:latin typeface="Arial" panose="020B0604020202020204" pitchFamily="34" charset="0"/>
                <a:ea typeface="MS Mincho"/>
                <a:cs typeface="Times New Roman" panose="02020603050405020304" pitchFamily="18" charset="0"/>
              </a:rPr>
              <a:t> and </a:t>
            </a:r>
            <a:r>
              <a:rPr lang="en-GB" sz="1200" i="1" kern="1200" dirty="0">
                <a:solidFill>
                  <a:srgbClr val="404040"/>
                </a:solidFill>
                <a:effectLst/>
                <a:latin typeface="Arial" panose="020B0604020202020204" pitchFamily="34" charset="0"/>
                <a:ea typeface="MS Mincho"/>
                <a:cs typeface="Times New Roman" panose="02020603050405020304" pitchFamily="18" charset="0"/>
              </a:rPr>
              <a:t>t</a:t>
            </a:r>
            <a:r>
              <a:rPr lang="en-GB" sz="1200" kern="1200" dirty="0">
                <a:solidFill>
                  <a:srgbClr val="404040"/>
                </a:solidFill>
                <a:effectLst/>
                <a:latin typeface="Arial" panose="020B0604020202020204" pitchFamily="34" charset="0"/>
                <a:ea typeface="MS Mincho"/>
                <a:cs typeface="Times New Roman" panose="02020603050405020304" pitchFamily="18" charset="0"/>
              </a:rPr>
              <a:t> represent in Edwin’s equation and establish that </a:t>
            </a:r>
            <a:r>
              <a:rPr lang="en-GB" sz="1200" i="1" kern="1200" dirty="0">
                <a:solidFill>
                  <a:srgbClr val="404040"/>
                </a:solidFill>
                <a:effectLst/>
                <a:latin typeface="Arial" panose="020B0604020202020204" pitchFamily="34" charset="0"/>
                <a:ea typeface="MS Mincho"/>
                <a:cs typeface="Times New Roman" panose="02020603050405020304" pitchFamily="18" charset="0"/>
              </a:rPr>
              <a:t>h</a:t>
            </a:r>
            <a:r>
              <a:rPr lang="en-GB" sz="1200" kern="1200" dirty="0">
                <a:solidFill>
                  <a:srgbClr val="404040"/>
                </a:solidFill>
                <a:effectLst/>
                <a:latin typeface="Arial" panose="020B0604020202020204" pitchFamily="34" charset="0"/>
                <a:ea typeface="MS Mincho"/>
                <a:cs typeface="Times New Roman" panose="02020603050405020304" pitchFamily="18" charset="0"/>
              </a:rPr>
              <a:t> represents the hire charge amount per minute in pence. Now ask them to write on their mini whiteboards what the charges would be for a 2-minute hire and a 10-minute hire, for example, to check their understanding of substitution. Most students should be able to do this, and the activity provides an opportunity for you to value, and build on, what they already know (Key Principle 2). </a:t>
            </a:r>
            <a:endParaRPr lang="en-GB" sz="1200" dirty="0">
              <a:effectLst/>
              <a:latin typeface="Times" panose="02020603050405020304" pitchFamily="18" charset="0"/>
              <a:ea typeface="Calibri" panose="020F0502020204030204" pitchFamily="34" charset="0"/>
              <a:cs typeface="Times New Roman" panose="02020603050405020304" pitchFamily="18" charset="0"/>
            </a:endParaRPr>
          </a:p>
          <a:p>
            <a:endParaRPr lang="en-GB"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rgbClr val="000000"/>
                </a:solidFill>
                <a:effectLst/>
                <a:latin typeface="Arial" panose="020B0604020202020204" pitchFamily="34" charset="0"/>
                <a:ea typeface="Yu Mincho" panose="02020400000000000000" pitchFamily="18" charset="-128"/>
              </a:rPr>
              <a:t>The average hire length is 20 minutes. Edwin wants to ensure that they receive at least £3.50 from a pedal bike hire of average length. Ask students to work out the hire charge for 20 minutes and to write their answer on their mini whiteboard.</a:t>
            </a:r>
          </a:p>
          <a:p>
            <a:endParaRPr lang="en-SG" sz="1800" dirty="0">
              <a:effectLst/>
              <a:latin typeface="Times New Roman" panose="02020603050405020304" pitchFamily="18" charset="0"/>
              <a:ea typeface="Times New Roman" panose="02020603050405020304" pitchFamily="18" charset="0"/>
            </a:endParaRPr>
          </a:p>
          <a:p>
            <a:pPr>
              <a:spcAft>
                <a:spcPts val="600"/>
              </a:spcAft>
            </a:pPr>
            <a:r>
              <a:rPr lang="en-GB" sz="1800" kern="1200" dirty="0">
                <a:effectLst/>
                <a:latin typeface="Arial" panose="020B0604020202020204" pitchFamily="34" charset="0"/>
                <a:ea typeface="Yu Mincho" panose="02020400000000000000" pitchFamily="18" charset="-128"/>
              </a:rPr>
              <a:t>After a minute or so ask students to explain their thinking. When</a:t>
            </a:r>
            <a:r>
              <a:rPr lang="en-GB" sz="1800" i="1" kern="1200" dirty="0">
                <a:effectLst/>
                <a:latin typeface="Arial" panose="020B0604020202020204" pitchFamily="34" charset="0"/>
                <a:ea typeface="Yu Mincho" panose="02020400000000000000" pitchFamily="18" charset="-128"/>
              </a:rPr>
              <a:t> t </a:t>
            </a:r>
            <a:r>
              <a:rPr lang="en-GB" sz="1800" kern="1200" dirty="0">
                <a:effectLst/>
                <a:latin typeface="Arial" panose="020B0604020202020204" pitchFamily="34" charset="0"/>
                <a:ea typeface="Yu Mincho" panose="02020400000000000000" pitchFamily="18" charset="-128"/>
              </a:rPr>
              <a:t>= 20,</a:t>
            </a:r>
            <a:r>
              <a:rPr lang="en-GB" sz="1800" i="1" kern="1200" dirty="0">
                <a:effectLst/>
                <a:latin typeface="Arial" panose="020B0604020202020204" pitchFamily="34" charset="0"/>
                <a:ea typeface="Yu Mincho" panose="02020400000000000000" pitchFamily="18" charset="-128"/>
              </a:rPr>
              <a:t> h </a:t>
            </a:r>
            <a:r>
              <a:rPr lang="en-GB" sz="1800" kern="1200" dirty="0">
                <a:effectLst/>
                <a:latin typeface="Arial" panose="020B0604020202020204" pitchFamily="34" charset="0"/>
                <a:ea typeface="Yu Mincho" panose="02020400000000000000" pitchFamily="18" charset="-128"/>
              </a:rPr>
              <a:t>= 300. Check that students recognise that this means the hire charge is 300p, which is £3, so it is less than the required £3.50.</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242241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Tell students that Edwin suggests they charge a fee to unlock the bike and then charge per minute. He starts to do some calculations to try to work out what to charge as an unlocking fee.</a:t>
            </a:r>
          </a:p>
          <a:p>
            <a:r>
              <a:rPr lang="en-GB" sz="1200" kern="1200" dirty="0">
                <a:solidFill>
                  <a:schemeClr val="tx1"/>
                </a:solidFill>
                <a:effectLst/>
                <a:latin typeface="+mn-lt"/>
                <a:ea typeface="+mn-ea"/>
                <a:cs typeface="+mn-cs"/>
              </a:rPr>
              <a:t>Ask students to explain why Edwin has put a cross after each calculation. Check that students can identify the unlocking fee in each calculation and ask them to work out the value of h in each case.</a:t>
            </a:r>
          </a:p>
          <a:p>
            <a:r>
              <a:rPr lang="en-GB" sz="1200" kern="1200" dirty="0">
                <a:solidFill>
                  <a:schemeClr val="tx1"/>
                </a:solidFill>
                <a:effectLst/>
                <a:latin typeface="+mn-lt"/>
                <a:ea typeface="+mn-ea"/>
                <a:cs typeface="+mn-cs"/>
              </a:rPr>
              <a:t>Tell students that after a while Debbie suggests they draw a graph</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effectLst/>
                <a:latin typeface="Arial" panose="020B0604020202020204" pitchFamily="34" charset="0"/>
                <a:ea typeface="Yu Mincho" panose="02020400000000000000" pitchFamily="18" charset="-128"/>
              </a:rPr>
              <a:t>Debbie labels the </a:t>
            </a:r>
            <a:r>
              <a:rPr lang="en-GB" sz="1200" i="1" kern="1200" dirty="0">
                <a:effectLst/>
                <a:latin typeface="Arial" panose="020B0604020202020204" pitchFamily="34" charset="0"/>
                <a:ea typeface="Yu Mincho" panose="02020400000000000000" pitchFamily="18" charset="-128"/>
              </a:rPr>
              <a:t>y</a:t>
            </a:r>
            <a:r>
              <a:rPr lang="en-GB" sz="1200" kern="1200" dirty="0">
                <a:effectLst/>
                <a:latin typeface="Arial" panose="020B0604020202020204" pitchFamily="34" charset="0"/>
                <a:ea typeface="Yu Mincho" panose="02020400000000000000" pitchFamily="18" charset="-128"/>
              </a:rPr>
              <a:t>-axis the amount to be charged for the hire in pence (</a:t>
            </a:r>
            <a:r>
              <a:rPr lang="en-GB" sz="1200" i="1" kern="1200" dirty="0">
                <a:effectLst/>
                <a:latin typeface="Arial" panose="020B0604020202020204" pitchFamily="34" charset="0"/>
                <a:ea typeface="Yu Mincho" panose="02020400000000000000" pitchFamily="18" charset="-128"/>
              </a:rPr>
              <a:t>h</a:t>
            </a:r>
            <a:r>
              <a:rPr lang="en-GB" sz="1200" kern="1200" dirty="0">
                <a:effectLst/>
                <a:latin typeface="Arial" panose="020B0604020202020204" pitchFamily="34" charset="0"/>
                <a:ea typeface="Yu Mincho" panose="02020400000000000000" pitchFamily="18" charset="-128"/>
              </a:rPr>
              <a:t>) and the </a:t>
            </a:r>
            <a:r>
              <a:rPr lang="en-GB" sz="1200" i="1" kern="1200" dirty="0">
                <a:effectLst/>
                <a:latin typeface="Arial" panose="020B0604020202020204" pitchFamily="34" charset="0"/>
                <a:ea typeface="Yu Mincho" panose="02020400000000000000" pitchFamily="18" charset="-128"/>
              </a:rPr>
              <a:t>x</a:t>
            </a:r>
            <a:r>
              <a:rPr lang="en-GB" sz="1200" kern="1200" dirty="0">
                <a:effectLst/>
                <a:latin typeface="Arial" panose="020B0604020202020204" pitchFamily="34" charset="0"/>
                <a:ea typeface="Yu Mincho" panose="02020400000000000000" pitchFamily="18" charset="-128"/>
              </a:rPr>
              <a:t>-axis the length of hire in minutes (</a:t>
            </a:r>
            <a:r>
              <a:rPr lang="en-GB" sz="1200" i="1" kern="1200" dirty="0">
                <a:effectLst/>
                <a:latin typeface="Arial" panose="020B0604020202020204" pitchFamily="34" charset="0"/>
                <a:ea typeface="Yu Mincho" panose="02020400000000000000" pitchFamily="18" charset="-128"/>
              </a:rPr>
              <a:t>t</a:t>
            </a:r>
            <a:r>
              <a:rPr lang="en-GB" sz="1200" kern="1200" dirty="0">
                <a:effectLst/>
                <a:latin typeface="Arial" panose="020B0604020202020204" pitchFamily="34" charset="0"/>
                <a:ea typeface="Yu Mincho" panose="02020400000000000000" pitchFamily="18" charset="-128"/>
              </a:rPr>
              <a:t>). She knows that she can use any value for</a:t>
            </a:r>
            <a:r>
              <a:rPr lang="en-GB" sz="1200" i="1" kern="1200" dirty="0">
                <a:effectLst/>
                <a:latin typeface="Arial" panose="020B0604020202020204" pitchFamily="34" charset="0"/>
                <a:ea typeface="Yu Mincho" panose="02020400000000000000" pitchFamily="18" charset="-128"/>
              </a:rPr>
              <a:t> t </a:t>
            </a:r>
            <a:r>
              <a:rPr lang="en-GB" sz="1200" kern="1200" dirty="0">
                <a:effectLst/>
                <a:latin typeface="Arial" panose="020B0604020202020204" pitchFamily="34" charset="0"/>
                <a:ea typeface="Yu Mincho" panose="02020400000000000000" pitchFamily="18" charset="-128"/>
              </a:rPr>
              <a:t>and the corresponding value for</a:t>
            </a:r>
            <a:r>
              <a:rPr lang="en-GB" sz="1200" i="1" kern="1200" dirty="0">
                <a:effectLst/>
                <a:latin typeface="Arial" panose="020B0604020202020204" pitchFamily="34" charset="0"/>
                <a:ea typeface="Yu Mincho" panose="02020400000000000000" pitchFamily="18" charset="-128"/>
              </a:rPr>
              <a:t> h </a:t>
            </a:r>
            <a:r>
              <a:rPr lang="en-GB" sz="1200" kern="1200" dirty="0">
                <a:effectLst/>
                <a:latin typeface="Arial" panose="020B0604020202020204" pitchFamily="34" charset="0"/>
                <a:ea typeface="Yu Mincho" panose="02020400000000000000" pitchFamily="18" charset="-128"/>
              </a:rPr>
              <a:t>to find a point on the line. For her initial suggestion of charging 15p per minute, there is no unlocking fee, so the charge initially is zero. She plots the point (0, 0). Debbie also knows that a 20-minute hire has a charge of £3 (300p) so she plots the point (20, 300) too. </a:t>
            </a:r>
            <a:r>
              <a:rPr lang="en-GB" sz="1200" kern="1200" dirty="0">
                <a:solidFill>
                  <a:srgbClr val="000000"/>
                </a:solidFill>
                <a:effectLst/>
                <a:latin typeface="Arial" panose="020B0604020202020204" pitchFamily="34" charset="0"/>
                <a:ea typeface="Yu Mincho" panose="02020400000000000000" pitchFamily="18" charset="-128"/>
              </a:rPr>
              <a:t>Make sure that students know why only two points are needed, and how the two points are calculated and plotted.</a:t>
            </a:r>
            <a:endParaRPr lang="en-GB" sz="1200" kern="1200" baseline="0" dirty="0">
              <a:solidFill>
                <a:schemeClr val="tx1"/>
              </a:solidFill>
              <a:effectLst/>
              <a:latin typeface="+mn-lt"/>
              <a:ea typeface="+mn-ea"/>
              <a:cs typeface="+mn-cs"/>
            </a:endParaRPr>
          </a:p>
          <a:p>
            <a:endParaRPr lang="en-GB" dirty="0">
              <a:effectLst/>
            </a:endParaRPr>
          </a:p>
          <a:p>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Debbie then draws a straight line passing through the two points she has plotted. Edwin asks if it should be a straight line and Debbie says that the charge increases by 15p every minute so it must be a straight line. Ask students to comment on whether Debbie is correct.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While in reality the graph would be stepped, (as for a 5½</a:t>
                </a:r>
                <a:r>
                  <a:rPr lang="en-GB" sz="1600" dirty="0">
                    <a:solidFill>
                      <a:srgbClr val="000000"/>
                    </a:solidFill>
                    <a:effectLst/>
                    <a:latin typeface="Helvetica" pitchFamily="2" charset="0"/>
                  </a:rPr>
                  <a:t> </a:t>
                </a:r>
                <a:r>
                  <a:rPr lang="en-GB" dirty="0">
                    <a:solidFill>
                      <a:srgbClr val="000000"/>
                    </a:solidFill>
                    <a:effectLst/>
                    <a:latin typeface="Helvetica" pitchFamily="2" charset="0"/>
                  </a:rPr>
                  <a:t>minute hire you pay for 6 minutes), a straight line graph provides an adequate model for reading off values for </a:t>
                </a:r>
                <a:r>
                  <a:rPr lang="en-GB" i="1" dirty="0">
                    <a:solidFill>
                      <a:srgbClr val="000000"/>
                    </a:solidFill>
                    <a:effectLst/>
                    <a:latin typeface="Helvetica" pitchFamily="2" charset="0"/>
                  </a:rPr>
                  <a:t>t</a:t>
                </a:r>
                <a:r>
                  <a:rPr lang="en-GB" dirty="0">
                    <a:solidFill>
                      <a:srgbClr val="000000"/>
                    </a:solidFill>
                    <a:effectLst/>
                    <a:latin typeface="Helvetica" pitchFamily="2" charset="0"/>
                  </a:rPr>
                  <a:t> and </a:t>
                </a:r>
                <a:r>
                  <a:rPr lang="en-GB" i="1" dirty="0">
                    <a:solidFill>
                      <a:srgbClr val="000000"/>
                    </a:solidFill>
                    <a:effectLst/>
                    <a:latin typeface="Helvetica" pitchFamily="2" charset="0"/>
                  </a:rPr>
                  <a:t>h</a:t>
                </a:r>
                <a:r>
                  <a:rPr lang="en-GB" dirty="0">
                    <a:solidFill>
                      <a:srgbClr val="000000"/>
                    </a:solidFill>
                    <a:effectLst/>
                    <a:latin typeface="Helvetica" pitchFamily="2" charset="0"/>
                  </a:rPr>
                  <a:t>. Establish that every point on the line satisfies the equation </a:t>
                </a:r>
                <a:r>
                  <a:rPr lang="en-GB" i="1" dirty="0">
                    <a:solidFill>
                      <a:srgbClr val="000000"/>
                    </a:solidFill>
                    <a:effectLst/>
                    <a:latin typeface="Helvetica" pitchFamily="2" charset="0"/>
                  </a:rPr>
                  <a:t>h</a:t>
                </a:r>
                <a:r>
                  <a:rPr lang="en-GB" dirty="0">
                    <a:solidFill>
                      <a:srgbClr val="000000"/>
                    </a:solidFill>
                    <a:effectLst/>
                    <a:latin typeface="Helvetica" pitchFamily="2" charset="0"/>
                  </a:rPr>
                  <a:t> = 15</a:t>
                </a:r>
                <a:r>
                  <a:rPr lang="en-GB" i="1" dirty="0">
                    <a:solidFill>
                      <a:srgbClr val="000000"/>
                    </a:solidFill>
                    <a:effectLst/>
                    <a:latin typeface="Helvetica" pitchFamily="2" charset="0"/>
                  </a:rPr>
                  <a:t>t</a:t>
                </a:r>
                <a:r>
                  <a:rPr lang="en-GB" dirty="0">
                    <a:solidFill>
                      <a:srgbClr val="000000"/>
                    </a:solidFill>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Debbie then draws a straight line passing through the two points she has plotted. Edwin asks if it should be a straight line and Debbie says that the charge increases by 15p every minute so it must be a straight line. Ask students to comment on whether Debbie is correct.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While in reality the graph would be stepped, (as for a 5</a:t>
                </a:r>
                <a:r>
                  <a:rPr lang="en-GB" sz="1600" i="0" kern="1200">
                    <a:solidFill>
                      <a:srgbClr val="000000"/>
                    </a:solidFill>
                    <a:effectLst/>
                    <a:latin typeface="Cambria Math" panose="02040503050406030204" pitchFamily="18" charset="0"/>
                    <a:ea typeface="Yu Mincho" panose="02020400000000000000" pitchFamily="18" charset="-128"/>
                    <a:cs typeface="Arial" panose="020B0604020202020204" pitchFamily="34" charset="0"/>
                  </a:rPr>
                  <a:t>"1" </a:t>
                </a:r>
                <a:r>
                  <a:rPr lang="en-SG" sz="1600" i="0" kern="1200">
                    <a:solidFill>
                      <a:srgbClr val="000000"/>
                    </a:solidFill>
                    <a:effectLst/>
                    <a:latin typeface="Cambria Math" panose="02040503050406030204" pitchFamily="18" charset="0"/>
                    <a:ea typeface="Yu Mincho" panose="02020400000000000000" pitchFamily="18" charset="-128"/>
                    <a:cs typeface="Arial" panose="020B0604020202020204" pitchFamily="34" charset="0"/>
                  </a:rPr>
                  <a:t>/</a:t>
                </a:r>
                <a:r>
                  <a:rPr lang="en-GB" sz="1600" i="0" kern="1200">
                    <a:solidFill>
                      <a:srgbClr val="000000"/>
                    </a:solidFill>
                    <a:effectLst/>
                    <a:latin typeface="Cambria Math" panose="02040503050406030204" pitchFamily="18" charset="0"/>
                    <a:ea typeface="Yu Mincho" panose="02020400000000000000" pitchFamily="18" charset="-128"/>
                    <a:cs typeface="Arial" panose="020B0604020202020204" pitchFamily="34" charset="0"/>
                  </a:rPr>
                  <a:t>"2" </a:t>
                </a:r>
                <a:r>
                  <a:rPr lang="en-GB" sz="1600" dirty="0">
                    <a:solidFill>
                      <a:srgbClr val="000000"/>
                    </a:solidFill>
                    <a:effectLst/>
                    <a:latin typeface="Helvetica" pitchFamily="2" charset="0"/>
                  </a:rPr>
                  <a:t> </a:t>
                </a:r>
                <a:r>
                  <a:rPr lang="en-GB" dirty="0">
                    <a:solidFill>
                      <a:srgbClr val="000000"/>
                    </a:solidFill>
                    <a:effectLst/>
                    <a:latin typeface="Helvetica" pitchFamily="2" charset="0"/>
                  </a:rPr>
                  <a:t>minute hire you pay for 6 minutes), a straight line graph provides an adequate model for reading off values for </a:t>
                </a:r>
                <a:r>
                  <a:rPr lang="en-GB" i="1" dirty="0">
                    <a:solidFill>
                      <a:srgbClr val="000000"/>
                    </a:solidFill>
                    <a:effectLst/>
                    <a:latin typeface="Helvetica" pitchFamily="2" charset="0"/>
                  </a:rPr>
                  <a:t>t</a:t>
                </a:r>
                <a:r>
                  <a:rPr lang="en-GB" dirty="0">
                    <a:solidFill>
                      <a:srgbClr val="000000"/>
                    </a:solidFill>
                    <a:effectLst/>
                    <a:latin typeface="Helvetica" pitchFamily="2" charset="0"/>
                  </a:rPr>
                  <a:t> and </a:t>
                </a:r>
                <a:r>
                  <a:rPr lang="en-GB" i="1" dirty="0">
                    <a:solidFill>
                      <a:srgbClr val="000000"/>
                    </a:solidFill>
                    <a:effectLst/>
                    <a:latin typeface="Helvetica" pitchFamily="2" charset="0"/>
                  </a:rPr>
                  <a:t>h</a:t>
                </a:r>
                <a:r>
                  <a:rPr lang="en-GB" dirty="0">
                    <a:solidFill>
                      <a:srgbClr val="000000"/>
                    </a:solidFill>
                    <a:effectLst/>
                    <a:latin typeface="Helvetica" pitchFamily="2" charset="0"/>
                  </a:rPr>
                  <a:t>. Establish that every point on the line satisfies the equation </a:t>
                </a:r>
                <a:r>
                  <a:rPr lang="en-GB" i="1" dirty="0">
                    <a:solidFill>
                      <a:srgbClr val="000000"/>
                    </a:solidFill>
                    <a:effectLst/>
                    <a:latin typeface="Helvetica" pitchFamily="2" charset="0"/>
                  </a:rPr>
                  <a:t>h</a:t>
                </a:r>
                <a:r>
                  <a:rPr lang="en-GB" dirty="0">
                    <a:solidFill>
                      <a:srgbClr val="000000"/>
                    </a:solidFill>
                    <a:effectLst/>
                    <a:latin typeface="Helvetica" pitchFamily="2" charset="0"/>
                  </a:rPr>
                  <a:t> = 15</a:t>
                </a:r>
                <a:r>
                  <a:rPr lang="en-GB" i="1" dirty="0">
                    <a:solidFill>
                      <a:srgbClr val="000000"/>
                    </a:solidFill>
                    <a:effectLst/>
                    <a:latin typeface="Helvetica" pitchFamily="2" charset="0"/>
                  </a:rPr>
                  <a:t>t</a:t>
                </a:r>
                <a:r>
                  <a:rPr lang="en-GB" dirty="0">
                    <a:solidFill>
                      <a:srgbClr val="000000"/>
                    </a:solidFill>
                    <a:effectLst/>
                    <a:latin typeface="Helvetica"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3885879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a:r>
                  <a:rPr lang="en-GB" sz="1800" kern="1200" dirty="0">
                    <a:solidFill>
                      <a:srgbClr val="000000"/>
                    </a:solidFill>
                    <a:effectLst/>
                    <a:latin typeface="Arial" panose="020B0604020202020204" pitchFamily="34" charset="0"/>
                    <a:ea typeface="Yu Mincho" panose="02020400000000000000" pitchFamily="18" charset="-128"/>
                  </a:rPr>
                  <a:t>Tell students that Debbie adds a vertical and a horizontal line to the graph. Ask students to explain what these lines are for and check whether they can identify the equations for the two lines.</a:t>
                </a:r>
              </a:p>
              <a:p>
                <a:pPr algn="just"/>
                <a:endParaRPr lang="en-SG"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Arial" panose="020B0604020202020204" pitchFamily="34" charset="0"/>
                    <a:ea typeface="Yu Mincho" panose="02020400000000000000" pitchFamily="18" charset="-128"/>
                  </a:rPr>
                  <a:t>Establish that adding the line</a:t>
                </a:r>
                <a:r>
                  <a:rPr lang="en-GB" sz="1800" i="1" kern="1200" dirty="0">
                    <a:solidFill>
                      <a:srgbClr val="000000"/>
                    </a:solidFill>
                    <a:effectLst/>
                    <a:latin typeface="Arial" panose="020B0604020202020204" pitchFamily="34" charset="0"/>
                    <a:ea typeface="Yu Mincho" panose="02020400000000000000" pitchFamily="18" charset="-128"/>
                  </a:rPr>
                  <a:t> t </a:t>
                </a:r>
                <a:r>
                  <a:rPr lang="en-GB" sz="1800" kern="1200" dirty="0">
                    <a:solidFill>
                      <a:srgbClr val="000000"/>
                    </a:solidFill>
                    <a:effectLst/>
                    <a:latin typeface="Arial" panose="020B0604020202020204" pitchFamily="34" charset="0"/>
                    <a:ea typeface="Yu Mincho" panose="02020400000000000000" pitchFamily="18" charset="-128"/>
                  </a:rPr>
                  <a:t>= 20 helps to determine the amount that would be charged for a 20-minute hire (average hire length) and that it is clear from the graph that Debbie’s suggestion of 15p per minute is below the</a:t>
                </a:r>
                <a:r>
                  <a:rPr lang="en-GB" sz="1800" i="1" kern="1200" dirty="0">
                    <a:solidFill>
                      <a:srgbClr val="000000"/>
                    </a:solidFill>
                    <a:effectLst/>
                    <a:latin typeface="Arial" panose="020B0604020202020204" pitchFamily="34" charset="0"/>
                    <a:ea typeface="Yu Mincho" panose="02020400000000000000" pitchFamily="18" charset="-128"/>
                  </a:rPr>
                  <a:t> h </a:t>
                </a:r>
                <a:r>
                  <a:rPr lang="en-GB" sz="1800" kern="1200" dirty="0">
                    <a:solidFill>
                      <a:srgbClr val="000000"/>
                    </a:solidFill>
                    <a:effectLst/>
                    <a:latin typeface="Arial" panose="020B0604020202020204" pitchFamily="34" charset="0"/>
                    <a:ea typeface="Yu Mincho" panose="02020400000000000000" pitchFamily="18" charset="-128"/>
                  </a:rPr>
                  <a:t>= 350 line. </a:t>
                </a:r>
                <a:br>
                  <a:rPr lang="en-GB" sz="1800" kern="1200" dirty="0">
                    <a:solidFill>
                      <a:srgbClr val="000000"/>
                    </a:solidFill>
                    <a:effectLst/>
                    <a:latin typeface="Arial" panose="020B0604020202020204" pitchFamily="34" charset="0"/>
                    <a:ea typeface="Yu Mincho" panose="02020400000000000000" pitchFamily="18" charset="-128"/>
                  </a:rPr>
                </a:br>
                <a:r>
                  <a:rPr lang="en-GB" sz="1800" kern="1200" dirty="0">
                    <a:solidFill>
                      <a:srgbClr val="000000"/>
                    </a:solidFill>
                    <a:effectLst/>
                    <a:latin typeface="Arial" panose="020B0604020202020204" pitchFamily="34" charset="0"/>
                    <a:ea typeface="Yu Mincho" panose="02020400000000000000" pitchFamily="18" charset="-128"/>
                  </a:rPr>
                  <a:t>For a £3.50 charge, the hire would need to be between 23 and 24 minutes long (350 ÷ 15 = 23⅓, so 24 minutes in reality), which is where Debbie’s line crosses the horizontal line </a:t>
                </a:r>
                <a:r>
                  <a:rPr lang="en-GB" sz="1800" i="1" kern="1200" dirty="0">
                    <a:solidFill>
                      <a:srgbClr val="000000"/>
                    </a:solidFill>
                    <a:effectLst/>
                    <a:latin typeface="Arial" panose="020B0604020202020204" pitchFamily="34" charset="0"/>
                    <a:ea typeface="Yu Mincho" panose="02020400000000000000" pitchFamily="18" charset="-128"/>
                  </a:rPr>
                  <a:t>h</a:t>
                </a:r>
                <a:r>
                  <a:rPr lang="en-GB" sz="1800" kern="1200" dirty="0">
                    <a:solidFill>
                      <a:srgbClr val="000000"/>
                    </a:solidFill>
                    <a:effectLst/>
                    <a:latin typeface="Arial" panose="020B0604020202020204" pitchFamily="34" charset="0"/>
                    <a:ea typeface="Yu Mincho" panose="02020400000000000000" pitchFamily="18" charset="-128"/>
                  </a:rPr>
                  <a:t> = 350.</a:t>
                </a:r>
                <a:endParaRPr lang="en-SG" sz="1800" dirty="0">
                  <a:effectLst/>
                  <a:latin typeface="Times New Roman" panose="02020603050405020304" pitchFamily="18" charset="0"/>
                  <a:ea typeface="Times New Roman" panose="02020603050405020304" pitchFamily="18" charset="0"/>
                </a:endParaRPr>
              </a:p>
            </p:txBody>
          </p:sp>
        </mc:Choice>
        <mc:Fallback xmlns="">
          <p:sp>
            <p:nvSpPr>
              <p:cNvPr id="3" name="Notes Placeholder 2"/>
              <p:cNvSpPr>
                <a:spLocks noGrp="1"/>
              </p:cNvSpPr>
              <p:nvPr>
                <p:ph type="body" idx="1"/>
              </p:nvPr>
            </p:nvSpPr>
            <p:spPr/>
            <p:txBody>
              <a:bodyPr/>
              <a:lstStyle/>
              <a:p>
                <a:pPr algn="just"/>
                <a:r>
                  <a:rPr lang="en-GB" sz="1800" kern="1200" dirty="0">
                    <a:solidFill>
                      <a:srgbClr val="000000"/>
                    </a:solidFill>
                    <a:effectLst/>
                    <a:latin typeface="Arial" panose="020B0604020202020204" pitchFamily="34" charset="0"/>
                    <a:ea typeface="Yu Mincho" panose="02020400000000000000" pitchFamily="18" charset="-128"/>
                  </a:rPr>
                  <a:t>Tell students that Debbie adds a vertical and a horizontal line to the graph. Ask students to explain what these lines are for and check whether they can identify the equations for the two lines.</a:t>
                </a:r>
                <a:endParaRPr lang="en-SG"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Arial" panose="020B0604020202020204" pitchFamily="34" charset="0"/>
                    <a:ea typeface="Yu Mincho" panose="02020400000000000000" pitchFamily="18" charset="-128"/>
                  </a:rPr>
                  <a:t>Establish that adding the line</a:t>
                </a:r>
                <a:r>
                  <a:rPr lang="en-GB" sz="1800" i="1" kern="1200" dirty="0">
                    <a:solidFill>
                      <a:srgbClr val="000000"/>
                    </a:solidFill>
                    <a:effectLst/>
                    <a:latin typeface="Arial" panose="020B0604020202020204" pitchFamily="34" charset="0"/>
                    <a:ea typeface="Yu Mincho" panose="02020400000000000000" pitchFamily="18" charset="-128"/>
                  </a:rPr>
                  <a:t> t </a:t>
                </a:r>
                <a:r>
                  <a:rPr lang="en-GB" sz="1800" kern="1200" dirty="0">
                    <a:solidFill>
                      <a:srgbClr val="000000"/>
                    </a:solidFill>
                    <a:effectLst/>
                    <a:latin typeface="Arial" panose="020B0604020202020204" pitchFamily="34" charset="0"/>
                    <a:ea typeface="Yu Mincho" panose="02020400000000000000" pitchFamily="18" charset="-128"/>
                  </a:rPr>
                  <a:t>= 20 helps to determine the amount that would be charged for a 20-minute hire (average hire length) and that it is clear from the graph that Debbie’s suggestion of 15p per minute is below the</a:t>
                </a:r>
                <a:r>
                  <a:rPr lang="en-GB" sz="1800" i="1" kern="1200" dirty="0">
                    <a:solidFill>
                      <a:srgbClr val="000000"/>
                    </a:solidFill>
                    <a:effectLst/>
                    <a:latin typeface="Arial" panose="020B0604020202020204" pitchFamily="34" charset="0"/>
                    <a:ea typeface="Yu Mincho" panose="02020400000000000000" pitchFamily="18" charset="-128"/>
                  </a:rPr>
                  <a:t> h </a:t>
                </a:r>
                <a:r>
                  <a:rPr lang="en-GB" sz="1800" kern="1200" dirty="0">
                    <a:solidFill>
                      <a:srgbClr val="000000"/>
                    </a:solidFill>
                    <a:effectLst/>
                    <a:latin typeface="Arial" panose="020B0604020202020204" pitchFamily="34" charset="0"/>
                    <a:ea typeface="Yu Mincho" panose="02020400000000000000" pitchFamily="18" charset="-128"/>
                  </a:rPr>
                  <a:t>= 350 line. For a £3.50 charge, the hire would need to be between 23 and 24 minutes long (350 ÷ 15 = 23</a:t>
                </a:r>
                <a:r>
                  <a:rPr lang="en-GB" sz="1800" i="0" kern="1200">
                    <a:solidFill>
                      <a:srgbClr val="000000"/>
                    </a:solidFill>
                    <a:effectLst/>
                    <a:latin typeface="Cambria Math" panose="02040503050406030204" pitchFamily="18" charset="0"/>
                    <a:ea typeface="Yu Mincho" panose="02020400000000000000" pitchFamily="18" charset="-128"/>
                    <a:cs typeface="Arial" panose="020B0604020202020204" pitchFamily="34" charset="0"/>
                  </a:rPr>
                  <a:t>"1" </a:t>
                </a:r>
                <a:r>
                  <a:rPr lang="en-SG" sz="1800" i="0" kern="1200">
                    <a:solidFill>
                      <a:srgbClr val="000000"/>
                    </a:solidFill>
                    <a:effectLst/>
                    <a:latin typeface="Cambria Math" panose="02040503050406030204" pitchFamily="18" charset="0"/>
                    <a:ea typeface="Yu Mincho" panose="02020400000000000000" pitchFamily="18" charset="-128"/>
                    <a:cs typeface="Arial" panose="020B0604020202020204" pitchFamily="34" charset="0"/>
                  </a:rPr>
                  <a:t>/</a:t>
                </a:r>
                <a:r>
                  <a:rPr lang="en-GB" sz="1800" i="0" kern="1200">
                    <a:solidFill>
                      <a:srgbClr val="000000"/>
                    </a:solidFill>
                    <a:effectLst/>
                    <a:latin typeface="Cambria Math" panose="02040503050406030204" pitchFamily="18" charset="0"/>
                    <a:ea typeface="Yu Mincho" panose="02020400000000000000" pitchFamily="18" charset="-128"/>
                    <a:cs typeface="Arial" panose="020B0604020202020204" pitchFamily="34" charset="0"/>
                  </a:rPr>
                  <a:t>"3" </a:t>
                </a:r>
                <a:r>
                  <a:rPr lang="en-GB" sz="1800" kern="1200" dirty="0">
                    <a:solidFill>
                      <a:srgbClr val="000000"/>
                    </a:solidFill>
                    <a:effectLst/>
                    <a:latin typeface="Arial" panose="020B0604020202020204" pitchFamily="34" charset="0"/>
                    <a:ea typeface="Yu Mincho" panose="02020400000000000000" pitchFamily="18" charset="-128"/>
                  </a:rPr>
                  <a:t>, so 24 minutes in reality), which is where Debbie’s line crosses the horizontal line </a:t>
                </a:r>
                <a:r>
                  <a:rPr lang="en-GB" sz="1800" i="1" kern="1200" dirty="0">
                    <a:solidFill>
                      <a:srgbClr val="000000"/>
                    </a:solidFill>
                    <a:effectLst/>
                    <a:latin typeface="Arial" panose="020B0604020202020204" pitchFamily="34" charset="0"/>
                    <a:ea typeface="Yu Mincho" panose="02020400000000000000" pitchFamily="18" charset="-128"/>
                  </a:rPr>
                  <a:t>h</a:t>
                </a:r>
                <a:r>
                  <a:rPr lang="en-GB" sz="1800" kern="1200" dirty="0">
                    <a:solidFill>
                      <a:srgbClr val="000000"/>
                    </a:solidFill>
                    <a:effectLst/>
                    <a:latin typeface="Arial" panose="020B0604020202020204" pitchFamily="34" charset="0"/>
                    <a:ea typeface="Yu Mincho" panose="02020400000000000000" pitchFamily="18" charset="-128"/>
                  </a:rPr>
                  <a:t> = 350.</a:t>
                </a:r>
                <a:endParaRPr lang="en-SG" sz="1800" dirty="0">
                  <a:effectLst/>
                  <a:latin typeface="Times New Roman" panose="02020603050405020304" pitchFamily="18" charset="0"/>
                  <a:ea typeface="Times New Roman" panose="02020603050405020304" pitchFamily="18" charset="0"/>
                </a:endParaRPr>
              </a:p>
            </p:txBody>
          </p:sp>
        </mc:Fallback>
      </mc:AlternateContent>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294449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Remind the students that Edwin and Debbie have set a target of £3.50 for a 20-minute hire. Establish that this would mean that the graph line would have to go through the target point (or higher). Ask students to suggest what Edwin and Debbie could do.  </a:t>
            </a:r>
          </a:p>
          <a:p>
            <a:pPr>
              <a:spcAft>
                <a:spcPts val="600"/>
              </a:spcAft>
            </a:pPr>
            <a:endParaRPr lang="en-GB" sz="1800" dirty="0">
              <a:effectLst/>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Debbie and Edwin could increase the per-minute hire charge (which makes the graph steeper) or they could add in an unlocking fee (which would mean the graph is shifted up by the unlocking fee amount), or they could do a combination of both. This should be a short discussion to explore possibilities. Students will look at the way each possibility affects the graph in more detail in the next part of the lesson (next slide).</a:t>
            </a:r>
            <a:endParaRPr lang="en-SG"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103227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3/29/2023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3/29/2023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3/29/2023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3/29/2023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3/29/2023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3/29/2023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3/29/2023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3/29/2023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3/29/2023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3/29/2023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3/29/2023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3/29/2023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3/29/2023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3/29/2023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3/29/2023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3/29/2023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3/29/2023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3/29/2023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3/29/2023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3/29/2023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3/29/2023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3/29/2023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3/29/2023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3/29/2023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geogebra.org/m/adyxa7fq"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9.jpe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8.jpe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9.jpe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33.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8.jpeg"/><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33.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33.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8.sv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18.sv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7"/>
            <a:ext cx="9144000" cy="1420290"/>
          </a:xfrm>
          <a:solidFill>
            <a:srgbClr val="BE0064"/>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7: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Understanding straight line graphs</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1436"/>
            <a:ext cx="9144000" cy="3393105"/>
          </a:xfrm>
          <a:ln w="38100">
            <a:solidFill>
              <a:srgbClr val="BE0064"/>
            </a:solidFill>
          </a:ln>
        </p:spPr>
        <p:txBody>
          <a:bodyPr>
            <a:normAutofit fontScale="25000" lnSpcReduction="20000"/>
          </a:bodyPr>
          <a:lstStyle/>
          <a:p>
            <a:pPr algn="l">
              <a:lnSpc>
                <a:spcPts val="3100"/>
              </a:lnSpc>
              <a:spcBef>
                <a:spcPts val="600"/>
              </a:spcBef>
              <a:spcAft>
                <a:spcPts val="600"/>
              </a:spcAft>
            </a:pPr>
            <a:r>
              <a:rPr lang="en-GB" sz="9600" b="1" dirty="0">
                <a:solidFill>
                  <a:srgbClr val="BE0064"/>
                </a:solidFill>
                <a:latin typeface="Arial" panose="020B0604020202020204" pitchFamily="34" charset="0"/>
                <a:cs typeface="Arial" panose="020B0604020202020204" pitchFamily="34" charset="0"/>
              </a:rPr>
              <a:t>Objectives</a:t>
            </a:r>
          </a:p>
          <a:p>
            <a:pPr marL="312738" indent="-312738"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Understand how linear relationships are represented by straight line graphs</a:t>
            </a:r>
          </a:p>
          <a:p>
            <a:pPr marL="312738" indent="-312738"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Understand gradient as steepness and rate</a:t>
            </a:r>
          </a:p>
          <a:p>
            <a:pPr marL="312738" indent="-312738"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Interpret the </a:t>
            </a:r>
            <a:r>
              <a:rPr lang="en-GB" sz="9600" i="1" dirty="0">
                <a:latin typeface="Arial" panose="020B0604020202020204" pitchFamily="34" charset="0"/>
                <a:cs typeface="Arial" panose="020B0604020202020204" pitchFamily="34" charset="0"/>
              </a:rPr>
              <a:t>y</a:t>
            </a:r>
            <a:r>
              <a:rPr lang="en-GB" sz="9600" dirty="0">
                <a:latin typeface="Arial" panose="020B0604020202020204" pitchFamily="34" charset="0"/>
                <a:cs typeface="Arial" panose="020B0604020202020204" pitchFamily="34" charset="0"/>
              </a:rPr>
              <a:t>-intercept as a constant</a:t>
            </a:r>
          </a:p>
          <a:p>
            <a:pPr marL="312738" indent="-312738"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graphs to identify information about a relationship</a:t>
            </a:r>
          </a:p>
          <a:p>
            <a:pPr marL="312738" indent="-312738"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Make connections between equations of a straight line and their graphical representations</a:t>
            </a:r>
          </a:p>
          <a:p>
            <a:pPr marL="231775" indent="-231775" algn="l">
              <a:lnSpc>
                <a:spcPct val="100000"/>
              </a:lnSpc>
              <a:spcBef>
                <a:spcPts val="600"/>
              </a:spcBef>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marL="231775" indent="-231775" algn="l">
              <a:lnSpc>
                <a:spcPct val="100000"/>
              </a:lnSpc>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algn="l"/>
            <a:endParaRPr lang="en-GB"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0"/>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8" name="Picture 7">
            <a:extLst>
              <a:ext uri="{FF2B5EF4-FFF2-40B4-BE49-F238E27FC236}">
                <a16:creationId xmlns:a16="http://schemas.microsoft.com/office/drawing/2014/main" id="{008142ED-39D2-ACDC-1993-77758BF5D1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9002" y="35584"/>
            <a:ext cx="1764613" cy="90140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10</a:t>
            </a:fld>
            <a:endParaRPr lang="en-US" b="1" dirty="0">
              <a:solidFill>
                <a:srgbClr val="0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0AB6807-1007-2C40-ACD3-85A647021B46}"/>
              </a:ext>
            </a:extLst>
          </p:cNvPr>
          <p:cNvSpPr txBox="1"/>
          <p:nvPr/>
        </p:nvSpPr>
        <p:spPr>
          <a:xfrm>
            <a:off x="5724476" y="39452"/>
            <a:ext cx="6235071" cy="887422"/>
          </a:xfrm>
          <a:prstGeom prst="rect">
            <a:avLst/>
          </a:prstGeom>
          <a:noFill/>
        </p:spPr>
        <p:txBody>
          <a:bodyPr wrap="square" rtlCol="0">
            <a:spAutoFit/>
          </a:bodyPr>
          <a:lstStyle/>
          <a:p>
            <a:pPr algn="ctr">
              <a:lnSpc>
                <a:spcPts val="3100"/>
              </a:lnSpc>
              <a:spcAft>
                <a:spcPts val="600"/>
              </a:spcAft>
            </a:pPr>
            <a:r>
              <a:rPr lang="en-GB" sz="2800" dirty="0">
                <a:latin typeface="Arial"/>
                <a:cs typeface="Arial"/>
              </a:rPr>
              <a:t>Use the ‘Pedal bike hire’ app: </a:t>
            </a:r>
            <a:r>
              <a:rPr lang="en-GB" sz="2800" dirty="0">
                <a:latin typeface="Arial" panose="020B0604020202020204" pitchFamily="34" charset="0"/>
                <a:cs typeface="Arial" panose="020B0604020202020204" pitchFamily="34" charset="0"/>
                <a:hlinkClick r:id="rId3"/>
              </a:rPr>
              <a:t>https://www.geogebra.org/m/adyxa7fq</a:t>
            </a:r>
            <a:endParaRPr lang="en-GB" sz="28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Unlocking charge </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pic>
        <p:nvPicPr>
          <p:cNvPr id="28" name="Picture 27" descr="A line graph is shown.&#10;x-axis is labelled as Length of hire in min (t) and goes from 0 to 26. &#10;y-axis is labelled as Hire charges in pence (h) and goes from 0 to 450.&#10;Two points are plotted on the graph&#10;(0, 0)&#10;(20, 300)&#10;a horizontal blue labelled h350 and a orange line labelled t=20 which intersect at (20, 350)">
            <a:extLst>
              <a:ext uri="{FF2B5EF4-FFF2-40B4-BE49-F238E27FC236}">
                <a16:creationId xmlns:a16="http://schemas.microsoft.com/office/drawing/2014/main" id="{62B9739F-2D5D-6042-47E9-3AAF7535CD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0462" y="1365559"/>
            <a:ext cx="9601200" cy="4829695"/>
          </a:xfrm>
          <a:prstGeom prst="rect">
            <a:avLst/>
          </a:prstGeom>
        </p:spPr>
      </p:pic>
      <p:sp>
        <p:nvSpPr>
          <p:cNvPr id="14" name="TextBox 13">
            <a:extLst>
              <a:ext uri="{FF2B5EF4-FFF2-40B4-BE49-F238E27FC236}">
                <a16:creationId xmlns:a16="http://schemas.microsoft.com/office/drawing/2014/main" id="{9135C375-4F17-8D8D-480C-7904CFD2C1AE}"/>
              </a:ext>
            </a:extLst>
          </p:cNvPr>
          <p:cNvSpPr txBox="1"/>
          <p:nvPr/>
        </p:nvSpPr>
        <p:spPr>
          <a:xfrm>
            <a:off x="3919626" y="1129212"/>
            <a:ext cx="3846670" cy="448905"/>
          </a:xfrm>
          <a:prstGeom prst="rect">
            <a:avLst/>
          </a:prstGeom>
          <a:noFill/>
        </p:spPr>
        <p:txBody>
          <a:bodyPr wrap="square"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2000" b="1" dirty="0">
                <a:solidFill>
                  <a:prstClr val="black"/>
                </a:solidFill>
                <a:latin typeface="Arial"/>
                <a:cs typeface="Arial"/>
              </a:rPr>
              <a:t>Pedal bike </a:t>
            </a:r>
            <a:r>
              <a:rPr kumimoji="0" lang="en-GB" sz="2000" b="1" i="0" u="none" strike="noStrike" kern="1200" cap="none" spc="0" normalizeH="0" baseline="0" noProof="0" dirty="0">
                <a:ln>
                  <a:noFill/>
                </a:ln>
                <a:solidFill>
                  <a:prstClr val="black"/>
                </a:solidFill>
                <a:effectLst/>
                <a:uLnTx/>
                <a:uFillTx/>
                <a:latin typeface="Arial"/>
                <a:ea typeface="+mn-ea"/>
                <a:cs typeface="Arial"/>
              </a:rPr>
              <a:t>hire</a:t>
            </a:r>
          </a:p>
        </p:txBody>
      </p:sp>
      <p:sp>
        <p:nvSpPr>
          <p:cNvPr id="2" name="TextBox 1">
            <a:extLst>
              <a:ext uri="{FF2B5EF4-FFF2-40B4-BE49-F238E27FC236}">
                <a16:creationId xmlns:a16="http://schemas.microsoft.com/office/drawing/2014/main" id="{1B947075-C923-D99E-9BE1-380DB43137E9}"/>
              </a:ext>
            </a:extLst>
          </p:cNvPr>
          <p:cNvSpPr txBox="1"/>
          <p:nvPr/>
        </p:nvSpPr>
        <p:spPr>
          <a:xfrm rot="16200000">
            <a:off x="-1276466" y="3319947"/>
            <a:ext cx="4254515" cy="460511"/>
          </a:xfrm>
          <a:prstGeom prst="rect">
            <a:avLst/>
          </a:prstGeom>
          <a:noFill/>
        </p:spPr>
        <p:txBody>
          <a:bodyPr wrap="square" rtlCol="0">
            <a:spAutoFit/>
          </a:bodyPr>
          <a:lstStyle/>
          <a:p>
            <a:pPr algn="ctr">
              <a:lnSpc>
                <a:spcPts val="3100"/>
              </a:lnSpc>
              <a:spcAft>
                <a:spcPts val="600"/>
              </a:spcAft>
            </a:pPr>
            <a:r>
              <a:rPr lang="en-GB" sz="2000" b="1" dirty="0">
                <a:latin typeface="Arial"/>
                <a:cs typeface="Arial"/>
              </a:rPr>
              <a:t>Hire charge in pence (</a:t>
            </a:r>
            <a:r>
              <a:rPr lang="en-GB" sz="2000" b="1" i="1" dirty="0">
                <a:latin typeface="Arial"/>
                <a:cs typeface="Arial"/>
              </a:rPr>
              <a:t>h</a:t>
            </a:r>
            <a:r>
              <a:rPr lang="en-GB" sz="2000" b="1" dirty="0">
                <a:latin typeface="Arial"/>
                <a:cs typeface="Arial"/>
              </a:rPr>
              <a:t>)</a:t>
            </a:r>
          </a:p>
        </p:txBody>
      </p:sp>
      <p:sp>
        <p:nvSpPr>
          <p:cNvPr id="3" name="TextBox 2">
            <a:extLst>
              <a:ext uri="{FF2B5EF4-FFF2-40B4-BE49-F238E27FC236}">
                <a16:creationId xmlns:a16="http://schemas.microsoft.com/office/drawing/2014/main" id="{62D47104-5562-DC90-137A-A3881DE4AED4}"/>
              </a:ext>
            </a:extLst>
          </p:cNvPr>
          <p:cNvSpPr txBox="1"/>
          <p:nvPr/>
        </p:nvSpPr>
        <p:spPr>
          <a:xfrm>
            <a:off x="3931541" y="5908184"/>
            <a:ext cx="4254515" cy="460511"/>
          </a:xfrm>
          <a:prstGeom prst="rect">
            <a:avLst/>
          </a:prstGeom>
          <a:noFill/>
        </p:spPr>
        <p:txBody>
          <a:bodyPr wrap="square" rtlCol="0">
            <a:spAutoFit/>
          </a:bodyPr>
          <a:lstStyle/>
          <a:p>
            <a:pPr algn="ctr">
              <a:lnSpc>
                <a:spcPts val="3100"/>
              </a:lnSpc>
              <a:spcAft>
                <a:spcPts val="600"/>
              </a:spcAft>
            </a:pPr>
            <a:r>
              <a:rPr lang="en-GB" sz="2000" b="1" dirty="0">
                <a:latin typeface="Arial"/>
                <a:cs typeface="Arial"/>
              </a:rPr>
              <a:t>Length of hire in minutes (</a:t>
            </a:r>
            <a:r>
              <a:rPr lang="en-GB" sz="2000" b="1" i="1" dirty="0">
                <a:latin typeface="Arial"/>
                <a:cs typeface="Arial"/>
              </a:rPr>
              <a:t>t</a:t>
            </a:r>
            <a:r>
              <a:rPr lang="en-GB" sz="2000" b="1" dirty="0">
                <a:latin typeface="Arial"/>
                <a:cs typeface="Arial"/>
              </a:rPr>
              <a:t>)</a:t>
            </a:r>
          </a:p>
        </p:txBody>
      </p:sp>
      <p:sp>
        <p:nvSpPr>
          <p:cNvPr id="5" name="Oval 4">
            <a:extLst>
              <a:ext uri="{FF2B5EF4-FFF2-40B4-BE49-F238E27FC236}">
                <a16:creationId xmlns:a16="http://schemas.microsoft.com/office/drawing/2014/main" id="{30AD7223-E49A-1F96-8FE8-704DB63A634F}"/>
              </a:ext>
            </a:extLst>
          </p:cNvPr>
          <p:cNvSpPr>
            <a:spLocks noChangeAspect="1"/>
          </p:cNvSpPr>
          <p:nvPr/>
        </p:nvSpPr>
        <p:spPr>
          <a:xfrm>
            <a:off x="1364340" y="5704056"/>
            <a:ext cx="72000" cy="72000"/>
          </a:xfrm>
          <a:prstGeom prst="ellipse">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985B1B3-035F-2DC5-58CD-4E64158632DA}"/>
              </a:ext>
            </a:extLst>
          </p:cNvPr>
          <p:cNvSpPr txBox="1"/>
          <p:nvPr/>
        </p:nvSpPr>
        <p:spPr>
          <a:xfrm>
            <a:off x="1355599" y="5263704"/>
            <a:ext cx="739850" cy="460511"/>
          </a:xfrm>
          <a:prstGeom prst="rect">
            <a:avLst/>
          </a:prstGeom>
          <a:noFill/>
        </p:spPr>
        <p:txBody>
          <a:bodyPr wrap="square" rtlCol="0">
            <a:spAutoFit/>
          </a:bodyPr>
          <a:lstStyle/>
          <a:p>
            <a:pPr algn="ctr">
              <a:lnSpc>
                <a:spcPts val="3100"/>
              </a:lnSpc>
              <a:spcAft>
                <a:spcPts val="600"/>
              </a:spcAft>
            </a:pPr>
            <a:r>
              <a:rPr lang="en-GB" sz="2000" dirty="0">
                <a:latin typeface="Arial"/>
                <a:cs typeface="Arial"/>
              </a:rPr>
              <a:t>(0,0)</a:t>
            </a:r>
          </a:p>
        </p:txBody>
      </p:sp>
      <p:sp>
        <p:nvSpPr>
          <p:cNvPr id="7" name="TextBox 6">
            <a:extLst>
              <a:ext uri="{FF2B5EF4-FFF2-40B4-BE49-F238E27FC236}">
                <a16:creationId xmlns:a16="http://schemas.microsoft.com/office/drawing/2014/main" id="{411140BB-D750-97FF-EA0A-823FCAD5469F}"/>
              </a:ext>
            </a:extLst>
          </p:cNvPr>
          <p:cNvSpPr txBox="1"/>
          <p:nvPr/>
        </p:nvSpPr>
        <p:spPr>
          <a:xfrm>
            <a:off x="8101900" y="3141760"/>
            <a:ext cx="1176631" cy="448841"/>
          </a:xfrm>
          <a:prstGeom prst="rect">
            <a:avLst/>
          </a:prstGeom>
          <a:noFill/>
        </p:spPr>
        <p:txBody>
          <a:bodyPr wrap="square" rtlCol="0">
            <a:spAutoFit/>
          </a:bodyPr>
          <a:lstStyle/>
          <a:p>
            <a:pPr algn="ctr">
              <a:lnSpc>
                <a:spcPts val="3100"/>
              </a:lnSpc>
              <a:spcAft>
                <a:spcPts val="600"/>
              </a:spcAft>
            </a:pPr>
            <a:r>
              <a:rPr lang="en-GB" sz="2000" dirty="0">
                <a:latin typeface="Arial"/>
                <a:cs typeface="Arial"/>
              </a:rPr>
              <a:t>(20,300)</a:t>
            </a:r>
          </a:p>
        </p:txBody>
      </p:sp>
      <p:sp>
        <p:nvSpPr>
          <p:cNvPr id="12" name="Oval 11">
            <a:extLst>
              <a:ext uri="{FF2B5EF4-FFF2-40B4-BE49-F238E27FC236}">
                <a16:creationId xmlns:a16="http://schemas.microsoft.com/office/drawing/2014/main" id="{CB9C02F2-3C1A-98AD-2E76-B06FD9118817}"/>
              </a:ext>
            </a:extLst>
          </p:cNvPr>
          <p:cNvSpPr>
            <a:spLocks noChangeAspect="1"/>
          </p:cNvSpPr>
          <p:nvPr/>
        </p:nvSpPr>
        <p:spPr>
          <a:xfrm>
            <a:off x="8169410" y="3141760"/>
            <a:ext cx="72000" cy="72000"/>
          </a:xfrm>
          <a:prstGeom prst="ellipse">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9C6A2F0-86CD-888B-6E6F-EBED13BC9792}"/>
              </a:ext>
            </a:extLst>
          </p:cNvPr>
          <p:cNvSpPr txBox="1"/>
          <p:nvPr/>
        </p:nvSpPr>
        <p:spPr>
          <a:xfrm>
            <a:off x="7186596" y="1849724"/>
            <a:ext cx="1176631" cy="448841"/>
          </a:xfrm>
          <a:prstGeom prst="rect">
            <a:avLst/>
          </a:prstGeom>
          <a:noFill/>
        </p:spPr>
        <p:txBody>
          <a:bodyPr wrap="square" rtlCol="0">
            <a:spAutoFit/>
          </a:bodyPr>
          <a:lstStyle/>
          <a:p>
            <a:pPr algn="ctr">
              <a:lnSpc>
                <a:spcPts val="3100"/>
              </a:lnSpc>
              <a:spcAft>
                <a:spcPts val="600"/>
              </a:spcAft>
            </a:pPr>
            <a:r>
              <a:rPr lang="en-GB" sz="2000" i="1" dirty="0">
                <a:solidFill>
                  <a:schemeClr val="accent2"/>
                </a:solidFill>
                <a:latin typeface="Arial"/>
                <a:cs typeface="Arial"/>
              </a:rPr>
              <a:t>t</a:t>
            </a:r>
            <a:r>
              <a:rPr lang="en-GB" sz="2000" dirty="0">
                <a:solidFill>
                  <a:schemeClr val="accent2"/>
                </a:solidFill>
                <a:latin typeface="Arial"/>
                <a:cs typeface="Arial"/>
              </a:rPr>
              <a:t> = 20</a:t>
            </a:r>
          </a:p>
        </p:txBody>
      </p:sp>
      <p:sp>
        <p:nvSpPr>
          <p:cNvPr id="23" name="TextBox 22">
            <a:extLst>
              <a:ext uri="{FF2B5EF4-FFF2-40B4-BE49-F238E27FC236}">
                <a16:creationId xmlns:a16="http://schemas.microsoft.com/office/drawing/2014/main" id="{39360BB4-F8D4-827B-0E3C-E2C8E8DF8FC1}"/>
              </a:ext>
            </a:extLst>
          </p:cNvPr>
          <p:cNvSpPr txBox="1"/>
          <p:nvPr/>
        </p:nvSpPr>
        <p:spPr>
          <a:xfrm>
            <a:off x="10333999" y="2486987"/>
            <a:ext cx="1176631" cy="448841"/>
          </a:xfrm>
          <a:prstGeom prst="rect">
            <a:avLst/>
          </a:prstGeom>
          <a:noFill/>
        </p:spPr>
        <p:txBody>
          <a:bodyPr wrap="square" rtlCol="0">
            <a:spAutoFit/>
          </a:bodyPr>
          <a:lstStyle/>
          <a:p>
            <a:pPr algn="ctr">
              <a:lnSpc>
                <a:spcPts val="3100"/>
              </a:lnSpc>
              <a:spcAft>
                <a:spcPts val="600"/>
              </a:spcAft>
            </a:pPr>
            <a:r>
              <a:rPr lang="en-GB" sz="2000" i="1" dirty="0">
                <a:solidFill>
                  <a:schemeClr val="accent1"/>
                </a:solidFill>
                <a:latin typeface="Arial"/>
                <a:cs typeface="Arial"/>
              </a:rPr>
              <a:t>h</a:t>
            </a:r>
            <a:r>
              <a:rPr lang="en-GB" sz="2000" dirty="0">
                <a:solidFill>
                  <a:schemeClr val="accent1"/>
                </a:solidFill>
                <a:latin typeface="Arial"/>
                <a:cs typeface="Arial"/>
              </a:rPr>
              <a:t> = 350</a:t>
            </a:r>
          </a:p>
        </p:txBody>
      </p:sp>
      <p:sp>
        <p:nvSpPr>
          <p:cNvPr id="25" name="TextBox 24">
            <a:extLst>
              <a:ext uri="{FF2B5EF4-FFF2-40B4-BE49-F238E27FC236}">
                <a16:creationId xmlns:a16="http://schemas.microsoft.com/office/drawing/2014/main" id="{809676E2-297C-D1EA-588D-812BBF05F00E}"/>
              </a:ext>
            </a:extLst>
          </p:cNvPr>
          <p:cNvSpPr txBox="1"/>
          <p:nvPr/>
        </p:nvSpPr>
        <p:spPr>
          <a:xfrm>
            <a:off x="9235999" y="3415378"/>
            <a:ext cx="2196000" cy="2077164"/>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cs typeface="Arial" panose="020B0604020202020204" pitchFamily="34" charset="0"/>
              </a:rPr>
              <a:t>What should the unlocking charge be?</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33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11</a:t>
            </a:fld>
            <a:endParaRPr lang="en-US" b="1" dirty="0">
              <a:solidFill>
                <a:srgbClr val="000000"/>
              </a:solidFill>
              <a:latin typeface="Arial" panose="020B0604020202020204" pitchFamily="34" charset="0"/>
              <a:cs typeface="Arial" panose="020B0604020202020204" pitchFamily="34" charset="0"/>
            </a:endParaRPr>
          </a:p>
        </p:txBody>
      </p:sp>
      <p:pic>
        <p:nvPicPr>
          <p:cNvPr id="16" name="Picture 15"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1765" y="2515359"/>
            <a:ext cx="934847" cy="1872000"/>
          </a:xfrm>
          <a:prstGeom prst="rect">
            <a:avLst/>
          </a:prstGeom>
        </p:spPr>
      </p:pic>
      <p:sp>
        <p:nvSpPr>
          <p:cNvPr id="18" name="TextBox 17">
            <a:extLst>
              <a:ext uri="{FF2B5EF4-FFF2-40B4-BE49-F238E27FC236}">
                <a16:creationId xmlns:a16="http://schemas.microsoft.com/office/drawing/2014/main" id="{B0368C08-DEAE-4069-AAC6-76CF00AF1749}"/>
              </a:ext>
            </a:extLst>
          </p:cNvPr>
          <p:cNvSpPr txBox="1"/>
          <p:nvPr/>
        </p:nvSpPr>
        <p:spPr>
          <a:xfrm>
            <a:off x="-289923" y="4386377"/>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Edwin</a:t>
            </a:r>
          </a:p>
        </p:txBody>
      </p:sp>
      <p:sp>
        <p:nvSpPr>
          <p:cNvPr id="19" name="Rounded Rectangular Callout 18"/>
          <p:cNvSpPr/>
          <p:nvPr/>
        </p:nvSpPr>
        <p:spPr>
          <a:xfrm>
            <a:off x="1337737" y="1224920"/>
            <a:ext cx="1907998" cy="1685660"/>
          </a:xfrm>
          <a:prstGeom prst="wedgeRoundRectCallout">
            <a:avLst>
              <a:gd name="adj1" fmla="val -67027"/>
              <a:gd name="adj2" fmla="val 44450"/>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h = </a:t>
            </a:r>
            <a:r>
              <a:rPr lang="en-GB" sz="2800" dirty="0">
                <a:solidFill>
                  <a:schemeClr val="tx1"/>
                </a:solidFill>
                <a:latin typeface="Arial" panose="020B0604020202020204" pitchFamily="34" charset="0"/>
                <a:cs typeface="Arial" panose="020B0604020202020204" pitchFamily="34" charset="0"/>
              </a:rPr>
              <a:t>15</a:t>
            </a:r>
            <a:r>
              <a:rPr lang="en-GB" sz="2800" i="1" dirty="0">
                <a:solidFill>
                  <a:schemeClr val="tx1"/>
                </a:solidFill>
                <a:latin typeface="Arial" panose="020B0604020202020204" pitchFamily="34" charset="0"/>
                <a:cs typeface="Arial" panose="020B0604020202020204" pitchFamily="34" charset="0"/>
              </a:rPr>
              <a:t>t</a:t>
            </a:r>
          </a:p>
          <a:p>
            <a:pPr algn="ctr"/>
            <a:r>
              <a:rPr lang="en-GB" sz="2800" i="1" dirty="0">
                <a:solidFill>
                  <a:schemeClr val="tx1"/>
                </a:solidFill>
                <a:latin typeface="Arial" panose="020B0604020202020204" pitchFamily="34" charset="0"/>
                <a:cs typeface="Arial" panose="020B0604020202020204" pitchFamily="34" charset="0"/>
              </a:rPr>
              <a:t>means 15p per minute.</a:t>
            </a:r>
            <a:endParaRPr lang="en-US" sz="3200" i="1" dirty="0">
              <a:solidFill>
                <a:schemeClr val="tx1"/>
              </a:solidFill>
            </a:endParaRPr>
          </a:p>
        </p:txBody>
      </p:sp>
      <p:sp>
        <p:nvSpPr>
          <p:cNvPr id="22" name="TextBox 21">
            <a:extLst>
              <a:ext uri="{FF2B5EF4-FFF2-40B4-BE49-F238E27FC236}">
                <a16:creationId xmlns:a16="http://schemas.microsoft.com/office/drawing/2014/main" id="{92B977E0-1E79-4D70-AE9B-F5ACB10F60B4}"/>
              </a:ext>
            </a:extLst>
          </p:cNvPr>
          <p:cNvSpPr txBox="1"/>
          <p:nvPr/>
        </p:nvSpPr>
        <p:spPr>
          <a:xfrm>
            <a:off x="967360" y="4919256"/>
            <a:ext cx="3174729" cy="1328023"/>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2400" i="0" dirty="0">
                <a:latin typeface="Arial" panose="020B0604020202020204" pitchFamily="34" charset="0"/>
                <a:cs typeface="Arial" panose="020B0604020202020204" pitchFamily="34" charset="0"/>
              </a:rPr>
              <a:t>Write an equation for</a:t>
            </a:r>
            <a:br>
              <a:rPr lang="en-GB" sz="2400" i="0" dirty="0">
                <a:latin typeface="Arial" panose="020B0604020202020204" pitchFamily="34" charset="0"/>
                <a:cs typeface="Arial" panose="020B0604020202020204" pitchFamily="34" charset="0"/>
              </a:rPr>
            </a:br>
            <a:r>
              <a:rPr lang="en-GB" sz="2400" i="0" dirty="0">
                <a:latin typeface="Arial" panose="020B0604020202020204" pitchFamily="34" charset="0"/>
                <a:cs typeface="Arial" panose="020B0604020202020204" pitchFamily="34" charset="0"/>
              </a:rPr>
              <a:t>‘50p to unlock &amp;</a:t>
            </a:r>
            <a:br>
              <a:rPr lang="en-GB" sz="2400" i="0" dirty="0">
                <a:latin typeface="Arial" panose="020B0604020202020204" pitchFamily="34" charset="0"/>
                <a:cs typeface="Arial" panose="020B0604020202020204" pitchFamily="34" charset="0"/>
              </a:rPr>
            </a:br>
            <a:r>
              <a:rPr lang="en-GB" sz="2400" i="0" dirty="0">
                <a:latin typeface="Arial" panose="020B0604020202020204" pitchFamily="34" charset="0"/>
                <a:cs typeface="Arial" panose="020B0604020202020204" pitchFamily="34" charset="0"/>
              </a:rPr>
              <a:t>15p per minute’ </a:t>
            </a:r>
            <a:endParaRPr lang="en-GB" sz="2400" b="1" i="0" dirty="0">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Equation of the line</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87F87263-8AE4-5B79-473F-8F44EDABD08E}"/>
              </a:ext>
            </a:extLst>
          </p:cNvPr>
          <p:cNvSpPr txBox="1"/>
          <p:nvPr/>
        </p:nvSpPr>
        <p:spPr>
          <a:xfrm rot="16200000">
            <a:off x="2014832" y="3125985"/>
            <a:ext cx="4254515" cy="460511"/>
          </a:xfrm>
          <a:prstGeom prst="rect">
            <a:avLst/>
          </a:prstGeom>
          <a:noFill/>
        </p:spPr>
        <p:txBody>
          <a:bodyPr wrap="square" rtlCol="0">
            <a:spAutoFit/>
          </a:bodyPr>
          <a:lstStyle/>
          <a:p>
            <a:pPr algn="ctr">
              <a:lnSpc>
                <a:spcPts val="3100"/>
              </a:lnSpc>
              <a:spcAft>
                <a:spcPts val="600"/>
              </a:spcAft>
            </a:pPr>
            <a:r>
              <a:rPr lang="en-GB" sz="2000" b="1" dirty="0">
                <a:latin typeface="Arial"/>
                <a:cs typeface="Arial"/>
              </a:rPr>
              <a:t>Hire charge in pence (</a:t>
            </a:r>
            <a:r>
              <a:rPr lang="en-GB" sz="2000" b="1" i="1" dirty="0">
                <a:latin typeface="Arial"/>
                <a:cs typeface="Arial"/>
              </a:rPr>
              <a:t>h</a:t>
            </a:r>
            <a:r>
              <a:rPr lang="en-GB" sz="2000" b="1" dirty="0">
                <a:latin typeface="Arial"/>
                <a:cs typeface="Arial"/>
              </a:rPr>
              <a:t>)</a:t>
            </a:r>
          </a:p>
        </p:txBody>
      </p:sp>
      <p:sp>
        <p:nvSpPr>
          <p:cNvPr id="6" name="TextBox 5">
            <a:extLst>
              <a:ext uri="{FF2B5EF4-FFF2-40B4-BE49-F238E27FC236}">
                <a16:creationId xmlns:a16="http://schemas.microsoft.com/office/drawing/2014/main" id="{CCB4BA20-E320-7D0D-3BF4-28FC80179565}"/>
              </a:ext>
            </a:extLst>
          </p:cNvPr>
          <p:cNvSpPr txBox="1"/>
          <p:nvPr/>
        </p:nvSpPr>
        <p:spPr>
          <a:xfrm>
            <a:off x="5922655" y="5881964"/>
            <a:ext cx="4254515" cy="474916"/>
          </a:xfrm>
          <a:prstGeom prst="rect">
            <a:avLst/>
          </a:prstGeom>
          <a:noFill/>
        </p:spPr>
        <p:txBody>
          <a:bodyPr wrap="square" rtlCol="0">
            <a:spAutoFit/>
          </a:bodyPr>
          <a:lstStyle/>
          <a:p>
            <a:pPr algn="ctr">
              <a:lnSpc>
                <a:spcPts val="3100"/>
              </a:lnSpc>
              <a:spcAft>
                <a:spcPts val="600"/>
              </a:spcAft>
            </a:pPr>
            <a:r>
              <a:rPr lang="en-GB" sz="2000" b="1" dirty="0">
                <a:latin typeface="Arial"/>
                <a:cs typeface="Arial"/>
              </a:rPr>
              <a:t>Length of hire in minutes (</a:t>
            </a:r>
            <a:r>
              <a:rPr lang="en-GB" sz="2000" b="1" i="1" dirty="0">
                <a:latin typeface="Arial"/>
                <a:cs typeface="Arial"/>
              </a:rPr>
              <a:t>t</a:t>
            </a:r>
            <a:r>
              <a:rPr lang="en-GB" sz="2000" b="1" dirty="0">
                <a:latin typeface="Arial"/>
                <a:cs typeface="Arial"/>
              </a:rPr>
              <a:t>)</a:t>
            </a:r>
          </a:p>
        </p:txBody>
      </p:sp>
      <p:sp>
        <p:nvSpPr>
          <p:cNvPr id="13" name="TextBox 12">
            <a:extLst>
              <a:ext uri="{FF2B5EF4-FFF2-40B4-BE49-F238E27FC236}">
                <a16:creationId xmlns:a16="http://schemas.microsoft.com/office/drawing/2014/main" id="{A997701A-277A-5D85-B941-E0EBBC1588F8}"/>
              </a:ext>
            </a:extLst>
          </p:cNvPr>
          <p:cNvSpPr txBox="1"/>
          <p:nvPr/>
        </p:nvSpPr>
        <p:spPr>
          <a:xfrm>
            <a:off x="6311168" y="1129212"/>
            <a:ext cx="3846670" cy="448905"/>
          </a:xfrm>
          <a:prstGeom prst="rect">
            <a:avLst/>
          </a:prstGeom>
          <a:noFill/>
        </p:spPr>
        <p:txBody>
          <a:bodyPr wrap="square"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2000" b="1" dirty="0">
                <a:solidFill>
                  <a:prstClr val="black"/>
                </a:solidFill>
                <a:latin typeface="Arial"/>
                <a:cs typeface="Arial"/>
              </a:rPr>
              <a:t>Pedal bike </a:t>
            </a:r>
            <a:r>
              <a:rPr kumimoji="0" lang="en-GB" sz="2000" b="1" i="0" u="none" strike="noStrike" kern="1200" cap="none" spc="0" normalizeH="0" baseline="0" noProof="0" dirty="0">
                <a:ln>
                  <a:noFill/>
                </a:ln>
                <a:solidFill>
                  <a:prstClr val="black"/>
                </a:solidFill>
                <a:effectLst/>
                <a:uLnTx/>
                <a:uFillTx/>
                <a:latin typeface="Arial"/>
                <a:ea typeface="+mn-ea"/>
                <a:cs typeface="Arial"/>
              </a:rPr>
              <a:t>hire</a:t>
            </a:r>
          </a:p>
        </p:txBody>
      </p:sp>
      <p:pic>
        <p:nvPicPr>
          <p:cNvPr id="20" name="Picture 19" descr="A line graph is shown.&#10;x-axis is labelled as Length of hire in min (t) and goes from 0 to 26. &#10;y-axis is labelled as Hire charges in pence (h) and goes from 0 to 450.&#10;Two points are plotted on the graph&#10;(0, 0)&#10;(20, 300)&#10;a horizontal blue labelled h350 and a orange line labelled t=20 which intersect at (20, 350)">
            <a:extLst>
              <a:ext uri="{FF2B5EF4-FFF2-40B4-BE49-F238E27FC236}">
                <a16:creationId xmlns:a16="http://schemas.microsoft.com/office/drawing/2014/main" id="{F0081393-9AFB-E903-7955-D78D6125C6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7932" y="1553354"/>
            <a:ext cx="6758008" cy="4464673"/>
          </a:xfrm>
          <a:prstGeom prst="rect">
            <a:avLst/>
          </a:prstGeom>
        </p:spPr>
      </p:pic>
    </p:spTree>
    <p:extLst>
      <p:ext uri="{BB962C8B-B14F-4D97-AF65-F5344CB8AC3E}">
        <p14:creationId xmlns:p14="http://schemas.microsoft.com/office/powerpoint/2010/main" val="237342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E-scooter hire</a:t>
            </a:r>
          </a:p>
        </p:txBody>
      </p:sp>
      <p:sp>
        <p:nvSpPr>
          <p:cNvPr id="3" name="TextBox 2"/>
          <p:cNvSpPr txBox="1"/>
          <p:nvPr/>
        </p:nvSpPr>
        <p:spPr>
          <a:xfrm>
            <a:off x="9572499" y="3668574"/>
            <a:ext cx="184666" cy="369332"/>
          </a:xfrm>
          <a:prstGeom prst="rect">
            <a:avLst/>
          </a:prstGeom>
          <a:noFill/>
        </p:spPr>
        <p:txBody>
          <a:bodyPr wrap="none" rtlCol="0">
            <a:spAutoFit/>
          </a:bodyPr>
          <a:lstStyle/>
          <a:p>
            <a:endParaRPr lang="en-US" dirty="0"/>
          </a:p>
        </p:txBody>
      </p:sp>
      <p:pic>
        <p:nvPicPr>
          <p:cNvPr id="5" name="Picture 4" descr="A stick figure drawing of a girl.">
            <a:extLst>
              <a:ext uri="{FF2B5EF4-FFF2-40B4-BE49-F238E27FC236}">
                <a16:creationId xmlns:a16="http://schemas.microsoft.com/office/drawing/2014/main" id="{B2509AF8-1E6D-67D8-8115-B0EA3FEF04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478" y="2407226"/>
            <a:ext cx="1498071" cy="1979995"/>
          </a:xfrm>
          <a:prstGeom prst="rect">
            <a:avLst/>
          </a:prstGeom>
        </p:spPr>
      </p:pic>
      <p:pic>
        <p:nvPicPr>
          <p:cNvPr id="8" name="Picture 7" descr="A stick figure drawing of a boy.">
            <a:extLst>
              <a:ext uri="{FF2B5EF4-FFF2-40B4-BE49-F238E27FC236}">
                <a16:creationId xmlns:a16="http://schemas.microsoft.com/office/drawing/2014/main" id="{C01B067D-C461-ED2D-E38B-480C944903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33582" y="2387587"/>
            <a:ext cx="1249534" cy="1872000"/>
          </a:xfrm>
          <a:prstGeom prst="rect">
            <a:avLst/>
          </a:prstGeom>
        </p:spPr>
      </p:pic>
      <p:sp>
        <p:nvSpPr>
          <p:cNvPr id="9" name="TextBox 8">
            <a:extLst>
              <a:ext uri="{FF2B5EF4-FFF2-40B4-BE49-F238E27FC236}">
                <a16:creationId xmlns:a16="http://schemas.microsoft.com/office/drawing/2014/main" id="{810F6573-125E-2F1A-FC98-7CCEF43A5A33}"/>
              </a:ext>
            </a:extLst>
          </p:cNvPr>
          <p:cNvSpPr txBox="1"/>
          <p:nvPr/>
        </p:nvSpPr>
        <p:spPr>
          <a:xfrm>
            <a:off x="306072" y="4168952"/>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Debbie</a:t>
            </a:r>
          </a:p>
        </p:txBody>
      </p:sp>
      <p:sp>
        <p:nvSpPr>
          <p:cNvPr id="10" name="TextBox 9">
            <a:extLst>
              <a:ext uri="{FF2B5EF4-FFF2-40B4-BE49-F238E27FC236}">
                <a16:creationId xmlns:a16="http://schemas.microsoft.com/office/drawing/2014/main" id="{0D7A3D4D-2694-26C1-430D-B71FA3E50369}"/>
              </a:ext>
            </a:extLst>
          </p:cNvPr>
          <p:cNvSpPr txBox="1"/>
          <p:nvPr/>
        </p:nvSpPr>
        <p:spPr>
          <a:xfrm>
            <a:off x="1443965" y="4168955"/>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Edwin</a:t>
            </a:r>
          </a:p>
        </p:txBody>
      </p:sp>
      <p:sp>
        <p:nvSpPr>
          <p:cNvPr id="11" name="Rounded Rectangular Callout 10">
            <a:extLst>
              <a:ext uri="{FF2B5EF4-FFF2-40B4-BE49-F238E27FC236}">
                <a16:creationId xmlns:a16="http://schemas.microsoft.com/office/drawing/2014/main" id="{61BD0D5D-3F67-A674-85DA-77466C72F48E}"/>
              </a:ext>
            </a:extLst>
          </p:cNvPr>
          <p:cNvSpPr/>
          <p:nvPr/>
        </p:nvSpPr>
        <p:spPr>
          <a:xfrm>
            <a:off x="2965955" y="1169388"/>
            <a:ext cx="4368472" cy="1012476"/>
          </a:xfrm>
          <a:prstGeom prst="wedgeRoundRectCallout">
            <a:avLst>
              <a:gd name="adj1" fmla="val -76574"/>
              <a:gd name="adj2" fmla="val 69071"/>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We need at least </a:t>
            </a:r>
            <a:r>
              <a:rPr lang="en-GB" sz="2800" b="1" i="1" dirty="0">
                <a:solidFill>
                  <a:schemeClr val="tx1"/>
                </a:solidFill>
                <a:latin typeface="Arial" panose="020B0604020202020204" pitchFamily="34" charset="0"/>
                <a:cs typeface="Arial" panose="020B0604020202020204" pitchFamily="34" charset="0"/>
              </a:rPr>
              <a:t>£4</a:t>
            </a:r>
            <a:br>
              <a:rPr lang="en-GB" sz="2800" i="1" dirty="0">
                <a:solidFill>
                  <a:schemeClr val="tx1"/>
                </a:solidFill>
                <a:latin typeface="Arial" panose="020B0604020202020204" pitchFamily="34" charset="0"/>
                <a:cs typeface="Arial" panose="020B0604020202020204" pitchFamily="34" charset="0"/>
              </a:rPr>
            </a:br>
            <a:r>
              <a:rPr lang="en-GB" sz="2800" i="1" dirty="0">
                <a:solidFill>
                  <a:schemeClr val="tx1"/>
                </a:solidFill>
                <a:latin typeface="Arial" panose="020B0604020202020204" pitchFamily="34" charset="0"/>
                <a:cs typeface="Arial" panose="020B0604020202020204" pitchFamily="34" charset="0"/>
              </a:rPr>
              <a:t>for a </a:t>
            </a:r>
            <a:r>
              <a:rPr lang="en-GB" sz="2800" b="1" i="1" dirty="0">
                <a:solidFill>
                  <a:schemeClr val="tx1"/>
                </a:solidFill>
                <a:latin typeface="Arial" panose="020B0604020202020204" pitchFamily="34" charset="0"/>
                <a:cs typeface="Arial" panose="020B0604020202020204" pitchFamily="34" charset="0"/>
              </a:rPr>
              <a:t>20-minute hire</a:t>
            </a:r>
            <a:r>
              <a:rPr lang="en-GB" sz="2800" i="1" dirty="0">
                <a:solidFill>
                  <a:schemeClr val="tx1"/>
                </a:solidFill>
                <a:latin typeface="Arial" panose="020B0604020202020204" pitchFamily="34" charset="0"/>
                <a:cs typeface="Arial" panose="020B0604020202020204" pitchFamily="34" charset="0"/>
              </a:rPr>
              <a:t>.</a:t>
            </a:r>
            <a:endParaRPr lang="en-US" sz="2800" dirty="0">
              <a:solidFill>
                <a:schemeClr val="tx1"/>
              </a:solidFill>
            </a:endParaRPr>
          </a:p>
        </p:txBody>
      </p:sp>
      <p:sp>
        <p:nvSpPr>
          <p:cNvPr id="13" name="TextBox 12">
            <a:extLst>
              <a:ext uri="{FF2B5EF4-FFF2-40B4-BE49-F238E27FC236}">
                <a16:creationId xmlns:a16="http://schemas.microsoft.com/office/drawing/2014/main" id="{02CA324B-12C5-EFAB-38D1-A9C0710CC2C9}"/>
              </a:ext>
            </a:extLst>
          </p:cNvPr>
          <p:cNvSpPr txBox="1"/>
          <p:nvPr/>
        </p:nvSpPr>
        <p:spPr>
          <a:xfrm>
            <a:off x="1048068" y="4755296"/>
            <a:ext cx="6732000"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US" i="0" dirty="0">
                <a:latin typeface="Arial" panose="020B0604020202020204" pitchFamily="34" charset="0"/>
                <a:cs typeface="Arial" panose="020B0604020202020204" pitchFamily="34" charset="0"/>
              </a:rPr>
              <a:t>What is the unlocking fee?</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F6FF3B6-E901-387F-7CF9-A719E4AC9A60}"/>
              </a:ext>
            </a:extLst>
          </p:cNvPr>
          <p:cNvSpPr txBox="1"/>
          <p:nvPr/>
        </p:nvSpPr>
        <p:spPr>
          <a:xfrm>
            <a:off x="1041161" y="5540129"/>
            <a:ext cx="6732000"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US" i="0" dirty="0">
                <a:latin typeface="Arial" panose="020B0604020202020204" pitchFamily="34" charset="0"/>
                <a:cs typeface="Arial" panose="020B0604020202020204" pitchFamily="34" charset="0"/>
              </a:rPr>
              <a:t>How can we find the charge per minute?</a:t>
            </a:r>
            <a:r>
              <a:rPr lang="en-GB" i="0" dirty="0">
                <a:latin typeface="Arial" panose="020B0604020202020204" pitchFamily="34" charset="0"/>
                <a:cs typeface="Arial" panose="020B0604020202020204" pitchFamily="34" charset="0"/>
              </a:rPr>
              <a:t> </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18" name="Isosceles Triangle 9">
            <a:extLst>
              <a:ext uri="{FF2B5EF4-FFF2-40B4-BE49-F238E27FC236}">
                <a16:creationId xmlns:a16="http://schemas.microsoft.com/office/drawing/2014/main" id="{622B43C0-E141-83E0-EC73-FB1221C5CE5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031D7C28-1D60-DFE5-FC81-8B5619C05509}"/>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12" name="TextBox 11">
            <a:extLst>
              <a:ext uri="{FF2B5EF4-FFF2-40B4-BE49-F238E27FC236}">
                <a16:creationId xmlns:a16="http://schemas.microsoft.com/office/drawing/2014/main" id="{18D8BA79-AE29-94B4-1720-4646F845A787}"/>
              </a:ext>
            </a:extLst>
          </p:cNvPr>
          <p:cNvSpPr txBox="1"/>
          <p:nvPr/>
        </p:nvSpPr>
        <p:spPr>
          <a:xfrm>
            <a:off x="9040037" y="1009155"/>
            <a:ext cx="2298388"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E-scooter hire</a:t>
            </a:r>
            <a:endParaRPr kumimoji="0" lang="en-GB" sz="1400" b="1" u="none" strike="noStrike" kern="1200" cap="none" spc="0" normalizeH="0" baseline="0" noProof="0" dirty="0">
              <a:ln>
                <a:noFill/>
              </a:ln>
              <a:solidFill>
                <a:prstClr val="black"/>
              </a:solidFill>
              <a:effectLst/>
              <a:uLnTx/>
              <a:uFillTx/>
              <a:latin typeface="Arial"/>
              <a:ea typeface="+mn-ea"/>
              <a:cs typeface="Arial"/>
            </a:endParaRPr>
          </a:p>
        </p:txBody>
      </p:sp>
      <p:pic>
        <p:nvPicPr>
          <p:cNvPr id="16" name="Picture 15" descr="A line graph is shown.&#10;x-axis is labelled as Length of hire in min (t) and goes from 0 to 20. &#10;y-axis is labelled as Hire charges in pence (h) and goes from 0 to 500.&#10;A dotted reference line t = 20&#10;A dotted reference line h = 400 intersecting the line t = 20 at point (20, 400)&#10;Two lines originate at the point (0, 25).&#10;One of the lines rises steadily from left to right and intersect the line x = 20 at (20, 225).&#10;The other line rises steeply intersecting&#10;the line x = 20 at (20, 425).">
            <a:extLst>
              <a:ext uri="{FF2B5EF4-FFF2-40B4-BE49-F238E27FC236}">
                <a16:creationId xmlns:a16="http://schemas.microsoft.com/office/drawing/2014/main" id="{7B2186B4-DA6D-F100-1F32-AC8F2525C05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80680" y="1411825"/>
            <a:ext cx="2617103" cy="4627026"/>
          </a:xfrm>
          <a:prstGeom prst="rect">
            <a:avLst/>
          </a:prstGeom>
        </p:spPr>
      </p:pic>
      <p:sp>
        <p:nvSpPr>
          <p:cNvPr id="17" name="TextBox 16">
            <a:extLst>
              <a:ext uri="{FF2B5EF4-FFF2-40B4-BE49-F238E27FC236}">
                <a16:creationId xmlns:a16="http://schemas.microsoft.com/office/drawing/2014/main" id="{724373D7-A21A-5518-BFE5-E2C6318D4948}"/>
              </a:ext>
            </a:extLst>
          </p:cNvPr>
          <p:cNvSpPr txBox="1"/>
          <p:nvPr/>
        </p:nvSpPr>
        <p:spPr>
          <a:xfrm rot="16200000">
            <a:off x="7663475" y="3683737"/>
            <a:ext cx="2095407"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1400" b="1" u="none" strike="noStrike" kern="1200" cap="none" spc="0" normalizeH="0" baseline="0" noProof="0" dirty="0">
                <a:ln>
                  <a:noFill/>
                </a:ln>
                <a:solidFill>
                  <a:prstClr val="black"/>
                </a:solidFill>
                <a:effectLst/>
                <a:uLnTx/>
                <a:uFillTx/>
                <a:latin typeface="Arial"/>
                <a:ea typeface="+mn-ea"/>
                <a:cs typeface="Arial"/>
              </a:rPr>
              <a:t>Hire charge in pence (</a:t>
            </a:r>
            <a:r>
              <a:rPr kumimoji="0" lang="en-GB" sz="1400" b="1" i="1" u="none" strike="noStrike" kern="1200" cap="none" spc="0" normalizeH="0" baseline="0" noProof="0" dirty="0">
                <a:ln>
                  <a:noFill/>
                </a:ln>
                <a:solidFill>
                  <a:prstClr val="black"/>
                </a:solidFill>
                <a:effectLst/>
                <a:uLnTx/>
                <a:uFillTx/>
                <a:latin typeface="Arial"/>
                <a:ea typeface="+mn-ea"/>
                <a:cs typeface="Arial"/>
              </a:rPr>
              <a:t>h</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19" name="TextBox 18">
            <a:extLst>
              <a:ext uri="{FF2B5EF4-FFF2-40B4-BE49-F238E27FC236}">
                <a16:creationId xmlns:a16="http://schemas.microsoft.com/office/drawing/2014/main" id="{F76D7330-0F64-46E3-6DB1-C08E012745F9}"/>
              </a:ext>
            </a:extLst>
          </p:cNvPr>
          <p:cNvSpPr txBox="1"/>
          <p:nvPr/>
        </p:nvSpPr>
        <p:spPr>
          <a:xfrm>
            <a:off x="9094382" y="5918554"/>
            <a:ext cx="2298388" cy="367195"/>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Length of hire in mins </a:t>
            </a:r>
            <a:r>
              <a:rPr kumimoji="0" lang="en-GB" sz="1400" b="1" u="none" strike="noStrike" kern="1200" cap="none" spc="0" normalizeH="0" baseline="0" noProof="0" dirty="0">
                <a:ln>
                  <a:noFill/>
                </a:ln>
                <a:solidFill>
                  <a:prstClr val="black"/>
                </a:solidFill>
                <a:effectLst/>
                <a:uLnTx/>
                <a:uFillTx/>
                <a:latin typeface="Arial"/>
                <a:ea typeface="+mn-ea"/>
                <a:cs typeface="Arial"/>
              </a:rPr>
              <a:t>(</a:t>
            </a:r>
            <a:r>
              <a:rPr lang="en-GB" sz="1400" b="1" i="1" dirty="0">
                <a:solidFill>
                  <a:prstClr val="black"/>
                </a:solidFill>
                <a:latin typeface="Arial"/>
                <a:cs typeface="Arial"/>
              </a:rPr>
              <a:t>t</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278512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lime green e-scooter">
            <a:extLst>
              <a:ext uri="{FF2B5EF4-FFF2-40B4-BE49-F238E27FC236}">
                <a16:creationId xmlns:a16="http://schemas.microsoft.com/office/drawing/2014/main" id="{B36DFD56-5A32-527A-18A7-E38FE0915E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641" y="1153648"/>
            <a:ext cx="2553029" cy="1702019"/>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Missing equations/graph</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grpSp>
        <p:nvGrpSpPr>
          <p:cNvPr id="19" name="Group 18">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0"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21" name="TextBox 20">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3" name="TextBox 2"/>
          <p:cNvSpPr txBox="1"/>
          <p:nvPr/>
        </p:nvSpPr>
        <p:spPr>
          <a:xfrm>
            <a:off x="9572499" y="3668574"/>
            <a:ext cx="184666" cy="369332"/>
          </a:xfrm>
          <a:prstGeom prst="rect">
            <a:avLst/>
          </a:prstGeom>
          <a:noFill/>
        </p:spPr>
        <p:txBody>
          <a:bodyPr wrap="none" rtlCol="0">
            <a:spAutoFit/>
          </a:bodyPr>
          <a:lstStyle/>
          <a:p>
            <a:endParaRPr lang="en-US" dirty="0"/>
          </a:p>
        </p:txBody>
      </p:sp>
      <p:sp>
        <p:nvSpPr>
          <p:cNvPr id="16" name="TextBox 15">
            <a:extLst>
              <a:ext uri="{FF2B5EF4-FFF2-40B4-BE49-F238E27FC236}">
                <a16:creationId xmlns:a16="http://schemas.microsoft.com/office/drawing/2014/main" id="{B0AB6807-1007-2C40-ACD3-85A647021B46}"/>
              </a:ext>
            </a:extLst>
          </p:cNvPr>
          <p:cNvSpPr txBox="1"/>
          <p:nvPr/>
        </p:nvSpPr>
        <p:spPr>
          <a:xfrm>
            <a:off x="1012395" y="4865407"/>
            <a:ext cx="7500826" cy="1367468"/>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Complete the missing descriptions, equations and graph.</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Which options are best?</a:t>
            </a:r>
          </a:p>
        </p:txBody>
      </p:sp>
      <p:sp>
        <p:nvSpPr>
          <p:cNvPr id="17"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998450" y="4804319"/>
            <a:ext cx="6335977" cy="1439996"/>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2334500" y="1386847"/>
            <a:ext cx="4077732" cy="1043998"/>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563933" y="1383035"/>
            <a:ext cx="3589867" cy="954107"/>
          </a:xfrm>
          <a:prstGeom prst="rect">
            <a:avLst/>
          </a:prstGeom>
        </p:spPr>
        <p:txBody>
          <a:bodyPr wrap="square">
            <a:spAutoFit/>
          </a:bodyPr>
          <a:lstStyle/>
          <a:p>
            <a:pPr algn="ctr"/>
            <a:r>
              <a:rPr lang="en-GB" sz="2800" i="1" dirty="0">
                <a:latin typeface="Arial" panose="020B0604020202020204" pitchFamily="34" charset="0"/>
                <a:cs typeface="Arial" panose="020B0604020202020204" pitchFamily="34" charset="0"/>
              </a:rPr>
              <a:t>We need </a:t>
            </a:r>
            <a:r>
              <a:rPr lang="en-GB" sz="2800" b="1" i="1" dirty="0">
                <a:latin typeface="Arial" panose="020B0604020202020204" pitchFamily="34" charset="0"/>
                <a:cs typeface="Arial" panose="020B0604020202020204" pitchFamily="34" charset="0"/>
              </a:rPr>
              <a:t>£4 </a:t>
            </a:r>
            <a:r>
              <a:rPr lang="en-GB" sz="2800" i="1" dirty="0">
                <a:latin typeface="Arial" panose="020B0604020202020204" pitchFamily="34" charset="0"/>
                <a:cs typeface="Arial" panose="020B0604020202020204" pitchFamily="34" charset="0"/>
              </a:rPr>
              <a:t>for</a:t>
            </a:r>
            <a:br>
              <a:rPr lang="en-GB" sz="2800" i="1" dirty="0">
                <a:latin typeface="Arial" panose="020B0604020202020204" pitchFamily="34" charset="0"/>
                <a:cs typeface="Arial" panose="020B0604020202020204" pitchFamily="34" charset="0"/>
              </a:rPr>
            </a:br>
            <a:r>
              <a:rPr lang="en-GB" sz="2800" b="1" i="1" dirty="0">
                <a:latin typeface="Arial" panose="020B0604020202020204" pitchFamily="34" charset="0"/>
                <a:cs typeface="Arial" panose="020B0604020202020204" pitchFamily="34" charset="0"/>
              </a:rPr>
              <a:t>20 minutes</a:t>
            </a:r>
            <a:r>
              <a:rPr lang="en-GB" sz="2800" i="1" dirty="0">
                <a:latin typeface="Arial" panose="020B0604020202020204" pitchFamily="34" charset="0"/>
                <a:cs typeface="Arial" panose="020B0604020202020204" pitchFamily="34" charset="0"/>
              </a:rPr>
              <a:t>.</a:t>
            </a:r>
            <a:endParaRPr lang="en-US" sz="2800" dirty="0"/>
          </a:p>
        </p:txBody>
      </p:sp>
      <p:sp>
        <p:nvSpPr>
          <p:cNvPr id="31"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2349494" y="3195345"/>
            <a:ext cx="4077732" cy="1043998"/>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2426530" y="3208466"/>
            <a:ext cx="3959998" cy="954107"/>
          </a:xfrm>
          <a:prstGeom prst="rect">
            <a:avLst/>
          </a:prstGeom>
        </p:spPr>
        <p:txBody>
          <a:bodyPr wrap="square">
            <a:spAutoFit/>
          </a:bodyPr>
          <a:lstStyle/>
          <a:p>
            <a:pPr algn="ctr"/>
            <a:r>
              <a:rPr lang="en-GB" sz="2800" i="1" dirty="0">
                <a:latin typeface="Arial" panose="020B0604020202020204" pitchFamily="34" charset="0"/>
                <a:cs typeface="Arial" panose="020B0604020202020204" pitchFamily="34" charset="0"/>
              </a:rPr>
              <a:t>We need </a:t>
            </a:r>
            <a:r>
              <a:rPr lang="en-GB" sz="2800" b="1" i="1" dirty="0">
                <a:latin typeface="Arial" panose="020B0604020202020204" pitchFamily="34" charset="0"/>
                <a:cs typeface="Arial" panose="020B0604020202020204" pitchFamily="34" charset="0"/>
              </a:rPr>
              <a:t>£4.50</a:t>
            </a:r>
            <a:br>
              <a:rPr lang="en-GB" sz="2800" i="1" dirty="0">
                <a:latin typeface="Arial" panose="020B0604020202020204" pitchFamily="34" charset="0"/>
                <a:cs typeface="Arial" panose="020B0604020202020204" pitchFamily="34" charset="0"/>
              </a:rPr>
            </a:br>
            <a:r>
              <a:rPr lang="en-GB" sz="2800" i="1" dirty="0">
                <a:latin typeface="Arial" panose="020B0604020202020204" pitchFamily="34" charset="0"/>
                <a:cs typeface="Arial" panose="020B0604020202020204" pitchFamily="34" charset="0"/>
              </a:rPr>
              <a:t>for </a:t>
            </a:r>
            <a:r>
              <a:rPr lang="en-GB" sz="2800" b="1" i="1" dirty="0">
                <a:latin typeface="Arial" panose="020B0604020202020204" pitchFamily="34" charset="0"/>
                <a:cs typeface="Arial" panose="020B0604020202020204" pitchFamily="34" charset="0"/>
              </a:rPr>
              <a:t>20 minutes</a:t>
            </a:r>
            <a:r>
              <a:rPr lang="en-GB" sz="2800" i="1" dirty="0">
                <a:latin typeface="Arial" panose="020B0604020202020204" pitchFamily="34" charset="0"/>
                <a:cs typeface="Arial" panose="020B0604020202020204" pitchFamily="34" charset="0"/>
              </a:rPr>
              <a:t>.</a:t>
            </a:r>
            <a:endParaRPr lang="en-US" sz="2800" dirty="0"/>
          </a:p>
        </p:txBody>
      </p:sp>
      <p:pic>
        <p:nvPicPr>
          <p:cNvPr id="23" name="Picture 22" descr="an green electrical -bike">
            <a:extLst>
              <a:ext uri="{FF2B5EF4-FFF2-40B4-BE49-F238E27FC236}">
                <a16:creationId xmlns:a16="http://schemas.microsoft.com/office/drawing/2014/main" id="{6E5BE668-F7BD-21F2-F16E-15963B8968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1718" y="2979752"/>
            <a:ext cx="2018745" cy="1182821"/>
          </a:xfrm>
          <a:prstGeom prst="rect">
            <a:avLst/>
          </a:prstGeom>
        </p:spPr>
      </p:pic>
      <p:pic>
        <p:nvPicPr>
          <p:cNvPr id="5" name="Picture 4">
            <a:extLst>
              <a:ext uri="{FF2B5EF4-FFF2-40B4-BE49-F238E27FC236}">
                <a16:creationId xmlns:a16="http://schemas.microsoft.com/office/drawing/2014/main" id="{1884D222-7837-2E25-ADC6-FA5E40A05A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629548">
            <a:off x="7842627" y="1351866"/>
            <a:ext cx="3378061" cy="44569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0215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14</a:t>
            </a:fld>
            <a:endParaRPr lang="en-US" b="1" dirty="0">
              <a:solidFill>
                <a:srgbClr val="0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2B977E0-1E79-4D70-AE9B-F5ACB10F60B4}"/>
              </a:ext>
            </a:extLst>
          </p:cNvPr>
          <p:cNvSpPr txBox="1"/>
          <p:nvPr/>
        </p:nvSpPr>
        <p:spPr>
          <a:xfrm>
            <a:off x="7975583" y="2545693"/>
            <a:ext cx="3597519" cy="173664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OPTION 1</a:t>
            </a:r>
            <a:r>
              <a:rPr lang="en-GB" sz="3200" b="1" i="0" dirty="0">
                <a:latin typeface="Arial" panose="020B0604020202020204" pitchFamily="34" charset="0"/>
                <a:cs typeface="Arial" panose="020B0604020202020204" pitchFamily="34" charset="0"/>
              </a:rPr>
              <a:t> </a:t>
            </a:r>
            <a:br>
              <a:rPr lang="en-GB" sz="3200" b="1" i="0" dirty="0">
                <a:latin typeface="Arial" panose="020B0604020202020204" pitchFamily="34" charset="0"/>
                <a:cs typeface="Arial" panose="020B0604020202020204" pitchFamily="34" charset="0"/>
              </a:rPr>
            </a:br>
            <a:r>
              <a:rPr lang="en-GB" sz="3200" b="1" i="0" dirty="0">
                <a:latin typeface="Arial" panose="020B0604020202020204" pitchFamily="34" charset="0"/>
                <a:cs typeface="Arial" panose="020B0604020202020204" pitchFamily="34" charset="0"/>
              </a:rPr>
              <a:t>25p to unlock &amp;</a:t>
            </a:r>
          </a:p>
          <a:p>
            <a:pPr algn="ctr"/>
            <a:r>
              <a:rPr lang="en-GB" sz="3200" b="1" i="0" dirty="0">
                <a:latin typeface="Arial" panose="020B0604020202020204" pitchFamily="34" charset="0"/>
                <a:cs typeface="Arial" panose="020B0604020202020204" pitchFamily="34" charset="0"/>
              </a:rPr>
              <a:t>10p per minute</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2B977E0-1E79-4D70-AE9B-F5ACB10F60B4}"/>
              </a:ext>
            </a:extLst>
          </p:cNvPr>
          <p:cNvSpPr txBox="1"/>
          <p:nvPr/>
        </p:nvSpPr>
        <p:spPr>
          <a:xfrm>
            <a:off x="8019687" y="4442192"/>
            <a:ext cx="3600000" cy="1736646"/>
          </a:xfrm>
          <a:prstGeom prst="roundRect">
            <a:avLst/>
          </a:prstGeom>
          <a:solidFill>
            <a:srgbClr val="E6C8D9"/>
          </a:solidFill>
          <a:ln>
            <a:solidFill>
              <a:srgbClr val="BE0064"/>
            </a:solid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OPTION 2</a:t>
            </a:r>
            <a:r>
              <a:rPr lang="en-GB" sz="3200" b="1" i="0" dirty="0">
                <a:latin typeface="Arial" panose="020B0604020202020204" pitchFamily="34" charset="0"/>
                <a:cs typeface="Arial" panose="020B0604020202020204" pitchFamily="34" charset="0"/>
              </a:rPr>
              <a:t> </a:t>
            </a:r>
          </a:p>
          <a:p>
            <a:pPr algn="ctr"/>
            <a:r>
              <a:rPr lang="en-GB" sz="3200" b="1" i="0" dirty="0">
                <a:latin typeface="Arial" panose="020B0604020202020204" pitchFamily="34" charset="0"/>
                <a:cs typeface="Arial" panose="020B0604020202020204" pitchFamily="34" charset="0"/>
              </a:rPr>
              <a:t>25p to unlock &amp;</a:t>
            </a:r>
          </a:p>
          <a:p>
            <a:pPr algn="ctr"/>
            <a:r>
              <a:rPr lang="en-GB" sz="3200" b="1" i="0" dirty="0">
                <a:latin typeface="Arial" panose="020B0604020202020204" pitchFamily="34" charset="0"/>
                <a:cs typeface="Arial" panose="020B0604020202020204" pitchFamily="34" charset="0"/>
              </a:rPr>
              <a:t>20p per minute</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E-scooter hire charges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7"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7947368" y="1265265"/>
            <a:ext cx="3635990" cy="1043998"/>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939735" y="1261453"/>
            <a:ext cx="3589867" cy="954107"/>
          </a:xfrm>
          <a:prstGeom prst="rect">
            <a:avLst/>
          </a:prstGeom>
        </p:spPr>
        <p:txBody>
          <a:bodyPr wrap="square">
            <a:spAutoFit/>
          </a:bodyPr>
          <a:lstStyle/>
          <a:p>
            <a:pPr algn="ctr"/>
            <a:r>
              <a:rPr lang="en-GB" sz="2800" i="1" dirty="0">
                <a:latin typeface="Arial" panose="020B0604020202020204" pitchFamily="34" charset="0"/>
                <a:cs typeface="Arial" panose="020B0604020202020204" pitchFamily="34" charset="0"/>
              </a:rPr>
              <a:t>We need </a:t>
            </a:r>
            <a:r>
              <a:rPr lang="en-GB" sz="2800" b="1" i="1" dirty="0">
                <a:latin typeface="Arial" panose="020B0604020202020204" pitchFamily="34" charset="0"/>
                <a:cs typeface="Arial" panose="020B0604020202020204" pitchFamily="34" charset="0"/>
              </a:rPr>
              <a:t>£4</a:t>
            </a:r>
            <a:br>
              <a:rPr lang="en-GB" sz="2800" i="1" dirty="0">
                <a:latin typeface="Arial" panose="020B0604020202020204" pitchFamily="34" charset="0"/>
                <a:cs typeface="Arial" panose="020B0604020202020204" pitchFamily="34" charset="0"/>
              </a:rPr>
            </a:br>
            <a:r>
              <a:rPr lang="en-GB" sz="2800" i="1" dirty="0">
                <a:latin typeface="Arial" panose="020B0604020202020204" pitchFamily="34" charset="0"/>
                <a:cs typeface="Arial" panose="020B0604020202020204" pitchFamily="34" charset="0"/>
              </a:rPr>
              <a:t>for </a:t>
            </a:r>
            <a:r>
              <a:rPr lang="en-GB" sz="2800" b="1" i="1" dirty="0">
                <a:latin typeface="Arial" panose="020B0604020202020204" pitchFamily="34" charset="0"/>
                <a:cs typeface="Arial" panose="020B0604020202020204" pitchFamily="34" charset="0"/>
              </a:rPr>
              <a:t>20 minutes</a:t>
            </a:r>
            <a:r>
              <a:rPr lang="en-GB" sz="2800" i="1" dirty="0">
                <a:latin typeface="Arial" panose="020B0604020202020204" pitchFamily="34" charset="0"/>
                <a:cs typeface="Arial" panose="020B0604020202020204" pitchFamily="34" charset="0"/>
              </a:rPr>
              <a:t>.</a:t>
            </a:r>
            <a:endParaRPr lang="en-US" sz="2800" dirty="0"/>
          </a:p>
        </p:txBody>
      </p:sp>
      <p:grpSp>
        <p:nvGrpSpPr>
          <p:cNvPr id="24" name="Group 23" descr="A line graph is shown.&#10;x-axis is labelled as Length of hire in min (t) and goes from 0 to 20. &#10;y-axis is labelled as Hire charges in pence (h) and goes from 0 to 500.&#10;A dotted reference line t = 20&#10;A dotted reference line h = 400 intersecting the line t = 20 at point (20, 400)&#10;Two lines originate at the point (0, 25).&#10;One of the lines rises steadily from left to right and intersect the line x = 20 at (20, 225).&#10;The other line rises steeply intersecting&#10;the line x = 20 at (20, 425).">
            <a:extLst>
              <a:ext uri="{FF2B5EF4-FFF2-40B4-BE49-F238E27FC236}">
                <a16:creationId xmlns:a16="http://schemas.microsoft.com/office/drawing/2014/main" id="{C5F604DF-1E0F-4751-3AC3-76E16DC8C391}"/>
              </a:ext>
            </a:extLst>
          </p:cNvPr>
          <p:cNvGrpSpPr/>
          <p:nvPr/>
        </p:nvGrpSpPr>
        <p:grpSpPr>
          <a:xfrm>
            <a:off x="2657247" y="982650"/>
            <a:ext cx="2603614" cy="4472433"/>
            <a:chOff x="21270" y="0"/>
            <a:chExt cx="2603941" cy="4472433"/>
          </a:xfrm>
        </p:grpSpPr>
        <p:pic>
          <p:nvPicPr>
            <p:cNvPr id="25" name="Picture 24">
              <a:extLst>
                <a:ext uri="{FF2B5EF4-FFF2-40B4-BE49-F238E27FC236}">
                  <a16:creationId xmlns:a16="http://schemas.microsoft.com/office/drawing/2014/main" id="{D9013D6B-F101-9C1E-3318-33A2BABB23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54915" y="342900"/>
              <a:ext cx="2193658" cy="3922725"/>
            </a:xfrm>
            <a:prstGeom prst="rect">
              <a:avLst/>
            </a:prstGeom>
            <a:noFill/>
            <a:ln>
              <a:noFill/>
            </a:ln>
            <a:extLst>
              <a:ext uri="{53640926-AAD7-44d8-BBD7-CCE9431645EC}">
                <a14:shadowObscured xmlns="" xmlns:a14="http://schemas.microsoft.com/office/drawing/2010/main"/>
              </a:ext>
            </a:extLst>
          </p:spPr>
        </p:pic>
        <p:sp>
          <p:nvSpPr>
            <p:cNvPr id="27" name="TextBox 22">
              <a:extLst>
                <a:ext uri="{FF2B5EF4-FFF2-40B4-BE49-F238E27FC236}">
                  <a16:creationId xmlns:a16="http://schemas.microsoft.com/office/drawing/2014/main" id="{FF1FDA7F-667A-6A9E-C671-42D6CD578311}"/>
                </a:ext>
              </a:extLst>
            </p:cNvPr>
            <p:cNvSpPr txBox="1"/>
            <p:nvPr/>
          </p:nvSpPr>
          <p:spPr>
            <a:xfrm rot="16200000">
              <a:off x="-614047" y="1990725"/>
              <a:ext cx="1739900" cy="469265"/>
            </a:xfrm>
            <a:prstGeom prst="rect">
              <a:avLst/>
            </a:prstGeom>
            <a:noFill/>
          </p:spPr>
          <p:txBody>
            <a:bodyPr wrap="square" lIns="0" tIns="0" rIns="0" bIns="0" rtlCol="0">
              <a:spAutoFit/>
            </a:bodyPr>
            <a:lstStyle/>
            <a:p>
              <a:pPr algn="ctr" fontAlgn="base">
                <a:lnSpc>
                  <a:spcPts val="3100"/>
                </a:lnSpc>
                <a:spcAft>
                  <a:spcPts val="600"/>
                </a:spcAft>
              </a:pPr>
              <a:r>
                <a:rPr lang="en-GB" sz="1200" b="1" kern="1200" dirty="0">
                  <a:solidFill>
                    <a:srgbClr val="000000"/>
                  </a:solidFill>
                  <a:effectLst/>
                  <a:latin typeface="Arial" panose="020B0604020202020204" pitchFamily="34" charset="0"/>
                  <a:ea typeface="Calibri" panose="020F0502020204030204" pitchFamily="34" charset="0"/>
                </a:rPr>
                <a:t>Hire charge in pence (</a:t>
              </a:r>
              <a:r>
                <a:rPr lang="en-GB" sz="1200" b="1" i="1" kern="1200" dirty="0">
                  <a:solidFill>
                    <a:srgbClr val="000000"/>
                  </a:solidFill>
                  <a:effectLst/>
                  <a:latin typeface="Arial" panose="020B0604020202020204" pitchFamily="34" charset="0"/>
                  <a:ea typeface="Calibri" panose="020F0502020204030204" pitchFamily="34" charset="0"/>
                </a:rPr>
                <a:t>h</a:t>
              </a:r>
              <a:r>
                <a:rPr lang="en-GB" sz="1200" b="1" kern="1200" dirty="0">
                  <a:solidFill>
                    <a:srgbClr val="000000"/>
                  </a:solidFill>
                  <a:effectLst/>
                  <a:latin typeface="Arial" panose="020B0604020202020204" pitchFamily="34" charset="0"/>
                  <a:ea typeface="Calibri" panose="020F0502020204030204" pitchFamily="34" charset="0"/>
                </a:rPr>
                <a:t>)</a:t>
              </a:r>
              <a:endParaRPr lang="en-SG" sz="1200" dirty="0">
                <a:effectLst/>
                <a:latin typeface="Arial" panose="020B0604020202020204" pitchFamily="34" charset="0"/>
                <a:ea typeface="Calibri" panose="020F0502020204030204" pitchFamily="34" charset="0"/>
              </a:endParaRPr>
            </a:p>
          </p:txBody>
        </p:sp>
        <p:sp>
          <p:nvSpPr>
            <p:cNvPr id="28" name="TextBox 25">
              <a:extLst>
                <a:ext uri="{FF2B5EF4-FFF2-40B4-BE49-F238E27FC236}">
                  <a16:creationId xmlns:a16="http://schemas.microsoft.com/office/drawing/2014/main" id="{66666C81-F4B7-8BCD-DF7F-7FC21CEA9F36}"/>
                </a:ext>
              </a:extLst>
            </p:cNvPr>
            <p:cNvSpPr txBox="1"/>
            <p:nvPr/>
          </p:nvSpPr>
          <p:spPr>
            <a:xfrm>
              <a:off x="327781" y="4110368"/>
              <a:ext cx="2297430" cy="362065"/>
            </a:xfrm>
            <a:prstGeom prst="rect">
              <a:avLst/>
            </a:prstGeom>
            <a:noFill/>
          </p:spPr>
          <p:txBody>
            <a:bodyPr wrap="square" lIns="0" tIns="0" rIns="0" bIns="0" rtlCol="0">
              <a:spAutoFit/>
            </a:bodyPr>
            <a:lstStyle/>
            <a:p>
              <a:pPr algn="ctr">
                <a:lnSpc>
                  <a:spcPts val="3100"/>
                </a:lnSpc>
                <a:spcAft>
                  <a:spcPts val="600"/>
                </a:spcAft>
              </a:pPr>
              <a:r>
                <a:rPr lang="en-GB" sz="1200" b="1" kern="1200" dirty="0">
                  <a:solidFill>
                    <a:srgbClr val="000000"/>
                  </a:solidFill>
                  <a:effectLst/>
                  <a:latin typeface="Arial" panose="020B0604020202020204" pitchFamily="34" charset="0"/>
                  <a:ea typeface="Calibri" panose="020F0502020204030204" pitchFamily="34" charset="0"/>
                </a:rPr>
                <a:t>Length of hire in mins (</a:t>
              </a:r>
              <a:r>
                <a:rPr lang="en-GB" sz="1200" b="1" i="1" kern="1200" dirty="0">
                  <a:solidFill>
                    <a:srgbClr val="000000"/>
                  </a:solidFill>
                  <a:effectLst/>
                  <a:latin typeface="Arial" panose="020B0604020202020204" pitchFamily="34" charset="0"/>
                  <a:ea typeface="Calibri" panose="020F0502020204030204" pitchFamily="34" charset="0"/>
                </a:rPr>
                <a:t>t</a:t>
              </a:r>
              <a:r>
                <a:rPr lang="en-GB" sz="1200" b="1" kern="1200" dirty="0">
                  <a:solidFill>
                    <a:srgbClr val="000000"/>
                  </a:solidFill>
                  <a:effectLst/>
                  <a:latin typeface="Arial" panose="020B0604020202020204" pitchFamily="34" charset="0"/>
                  <a:ea typeface="Calibri" panose="020F0502020204030204" pitchFamily="34" charset="0"/>
                </a:rPr>
                <a:t>)</a:t>
              </a:r>
              <a:endParaRPr lang="en-SG" sz="1200" dirty="0">
                <a:effectLst/>
                <a:latin typeface="Arial" panose="020B0604020202020204" pitchFamily="34" charset="0"/>
                <a:ea typeface="Calibri" panose="020F0502020204030204" pitchFamily="34" charset="0"/>
              </a:endParaRPr>
            </a:p>
          </p:txBody>
        </p:sp>
        <p:sp>
          <p:nvSpPr>
            <p:cNvPr id="29" name="TextBox 14">
              <a:extLst>
                <a:ext uri="{FF2B5EF4-FFF2-40B4-BE49-F238E27FC236}">
                  <a16:creationId xmlns:a16="http://schemas.microsoft.com/office/drawing/2014/main" id="{50B6C7B2-3344-038B-30BA-811CD751FE40}"/>
                </a:ext>
              </a:extLst>
            </p:cNvPr>
            <p:cNvSpPr txBox="1"/>
            <p:nvPr/>
          </p:nvSpPr>
          <p:spPr>
            <a:xfrm>
              <a:off x="183833" y="0"/>
              <a:ext cx="2297430" cy="469265"/>
            </a:xfrm>
            <a:prstGeom prst="rect">
              <a:avLst/>
            </a:prstGeom>
            <a:noFill/>
          </p:spPr>
          <p:txBody>
            <a:bodyPr wrap="square" lIns="0" tIns="0" rIns="0" bIns="0" rtlCol="0">
              <a:spAutoFit/>
            </a:bodyPr>
            <a:lstStyle/>
            <a:p>
              <a:pPr algn="ctr">
                <a:lnSpc>
                  <a:spcPts val="3100"/>
                </a:lnSpc>
                <a:spcAft>
                  <a:spcPts val="600"/>
                </a:spcAft>
              </a:pPr>
              <a:r>
                <a:rPr lang="en-GB" sz="1400" b="1" kern="1200" dirty="0">
                  <a:solidFill>
                    <a:srgbClr val="000000"/>
                  </a:solidFill>
                  <a:effectLst/>
                  <a:latin typeface="Arial" panose="020B0604020202020204" pitchFamily="34" charset="0"/>
                  <a:ea typeface="Calibri" panose="020F0502020204030204" pitchFamily="34" charset="0"/>
                </a:rPr>
                <a:t>E-scooter hire</a:t>
              </a:r>
              <a:endParaRPr lang="en-SG" sz="1200" dirty="0">
                <a:effectLst/>
                <a:latin typeface="Arial" panose="020B0604020202020204" pitchFamily="34" charset="0"/>
                <a:ea typeface="Calibri" panose="020F0502020204030204" pitchFamily="34" charset="0"/>
              </a:endParaRPr>
            </a:p>
          </p:txBody>
        </p:sp>
      </p:grpSp>
      <p:sp>
        <p:nvSpPr>
          <p:cNvPr id="5" name="Isosceles Triangle 26">
            <a:extLst>
              <a:ext uri="{FF2B5EF4-FFF2-40B4-BE49-F238E27FC236}">
                <a16:creationId xmlns:a16="http://schemas.microsoft.com/office/drawing/2014/main" id="{86DC7A09-5696-8313-9089-7A388C9AE409}"/>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CFCB430-CB9D-87AB-97DA-113ACB739149}"/>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2" name="Rounded Rectangle 21">
            <a:extLst>
              <a:ext uri="{FF2B5EF4-FFF2-40B4-BE49-F238E27FC236}">
                <a16:creationId xmlns:a16="http://schemas.microsoft.com/office/drawing/2014/main" id="{183AA211-0DC0-893C-C733-D7FD6EAFA1F6}"/>
              </a:ext>
              <a:ext uri="{C183D7F6-B498-43B3-948B-1728B52AA6E4}">
                <adec:decorative xmlns:adec="http://schemas.microsoft.com/office/drawing/2017/decorative" val="1"/>
              </a:ext>
            </a:extLst>
          </p:cNvPr>
          <p:cNvSpPr/>
          <p:nvPr/>
        </p:nvSpPr>
        <p:spPr>
          <a:xfrm>
            <a:off x="662398" y="1108807"/>
            <a:ext cx="6013580" cy="5186933"/>
          </a:xfrm>
          <a:prstGeom prst="roundRect">
            <a:avLst>
              <a:gd name="adj" fmla="val 19924"/>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86B4597-CB11-66F2-F341-B2C6A3B920CE}"/>
              </a:ext>
            </a:extLst>
          </p:cNvPr>
          <p:cNvSpPr txBox="1"/>
          <p:nvPr/>
        </p:nvSpPr>
        <p:spPr>
          <a:xfrm>
            <a:off x="4942786" y="2749664"/>
            <a:ext cx="1601005" cy="485176"/>
          </a:xfrm>
          <a:prstGeom prst="rect">
            <a:avLst/>
          </a:prstGeom>
          <a:noFill/>
        </p:spPr>
        <p:txBody>
          <a:bodyPr wrap="square" rtlCol="0">
            <a:spAutoFit/>
          </a:bodyPr>
          <a:lstStyle/>
          <a:p>
            <a:pPr>
              <a:lnSpc>
                <a:spcPts val="3100"/>
              </a:lnSpc>
              <a:spcAft>
                <a:spcPts val="600"/>
              </a:spcAft>
            </a:pPr>
            <a:r>
              <a:rPr lang="en-US" dirty="0">
                <a:latin typeface="Arial" panose="020B0604020202020204" pitchFamily="34" charset="0"/>
                <a:cs typeface="Arial" panose="020B0604020202020204" pitchFamily="34" charset="0"/>
              </a:rPr>
              <a:t>Option 1</a:t>
            </a:r>
            <a:endParaRPr lang="en-US" sz="20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ADEA7CB-DEAC-598A-F4C9-878B407F714B}"/>
              </a:ext>
            </a:extLst>
          </p:cNvPr>
          <p:cNvSpPr txBox="1"/>
          <p:nvPr/>
        </p:nvSpPr>
        <p:spPr>
          <a:xfrm>
            <a:off x="4994946" y="982650"/>
            <a:ext cx="1601005" cy="485176"/>
          </a:xfrm>
          <a:prstGeom prst="rect">
            <a:avLst/>
          </a:prstGeom>
          <a:noFill/>
        </p:spPr>
        <p:txBody>
          <a:bodyPr wrap="square" rtlCol="0">
            <a:spAutoFit/>
          </a:bodyPr>
          <a:lstStyle/>
          <a:p>
            <a:pPr>
              <a:lnSpc>
                <a:spcPts val="3100"/>
              </a:lnSpc>
              <a:spcAft>
                <a:spcPts val="600"/>
              </a:spcAft>
            </a:pPr>
            <a:r>
              <a:rPr lang="en-US" dirty="0">
                <a:latin typeface="Arial" panose="020B0604020202020204" pitchFamily="34" charset="0"/>
                <a:cs typeface="Arial" panose="020B0604020202020204" pitchFamily="34" charset="0"/>
              </a:rPr>
              <a:t>Option 2</a:t>
            </a:r>
            <a:endParaRPr lang="en-US" sz="20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536AEBE-25FB-F7CA-BE98-6304F157EA96}"/>
              </a:ext>
            </a:extLst>
          </p:cNvPr>
          <p:cNvSpPr/>
          <p:nvPr/>
        </p:nvSpPr>
        <p:spPr>
          <a:xfrm>
            <a:off x="485091" y="5341633"/>
            <a:ext cx="6096000" cy="954107"/>
          </a:xfrm>
          <a:prstGeom prst="rect">
            <a:avLst/>
          </a:prstGeom>
        </p:spPr>
        <p:txBody>
          <a:bodyPr>
            <a:spAutoFit/>
          </a:bodyPr>
          <a:lstStyle/>
          <a:p>
            <a:pPr algn="ctr"/>
            <a:r>
              <a:rPr lang="en-GB" sz="2800" dirty="0">
                <a:latin typeface="Arial" panose="020B0604020202020204" pitchFamily="34" charset="0"/>
                <a:cs typeface="Arial" panose="020B0604020202020204" pitchFamily="34" charset="0"/>
              </a:rPr>
              <a:t>OPTION 1: </a:t>
            </a:r>
            <a:r>
              <a:rPr lang="en-GB" sz="2800" b="1" i="1" dirty="0">
                <a:latin typeface="Arial" panose="020B0604020202020204" pitchFamily="34" charset="0"/>
                <a:cs typeface="Arial" panose="020B0604020202020204" pitchFamily="34" charset="0"/>
              </a:rPr>
              <a:t>h</a:t>
            </a:r>
            <a:r>
              <a:rPr lang="en-GB" sz="2800" b="1" dirty="0">
                <a:latin typeface="Arial" panose="020B0604020202020204" pitchFamily="34" charset="0"/>
                <a:cs typeface="Arial" panose="020B0604020202020204" pitchFamily="34" charset="0"/>
              </a:rPr>
              <a:t> = 25 + 10</a:t>
            </a:r>
            <a:r>
              <a:rPr lang="en-GB" sz="2800" b="1" i="1" dirty="0">
                <a:latin typeface="Arial" panose="020B0604020202020204" pitchFamily="34" charset="0"/>
                <a:cs typeface="Arial" panose="020B0604020202020204" pitchFamily="34" charset="0"/>
              </a:rPr>
              <a:t>t</a:t>
            </a:r>
          </a:p>
          <a:p>
            <a:pPr algn="ctr"/>
            <a:r>
              <a:rPr lang="en-GB" sz="2800" dirty="0">
                <a:latin typeface="Arial" panose="020B0604020202020204" pitchFamily="34" charset="0"/>
                <a:cs typeface="Arial" panose="020B0604020202020204" pitchFamily="34" charset="0"/>
              </a:rPr>
              <a:t>OPTION 2: </a:t>
            </a:r>
            <a:r>
              <a:rPr lang="en-GB" sz="2800" b="1" i="1" dirty="0">
                <a:latin typeface="Arial" panose="020B0604020202020204" pitchFamily="34" charset="0"/>
                <a:cs typeface="Arial" panose="020B0604020202020204" pitchFamily="34" charset="0"/>
              </a:rPr>
              <a:t>h</a:t>
            </a:r>
            <a:r>
              <a:rPr lang="en-GB" sz="2800" b="1" dirty="0">
                <a:latin typeface="Arial" panose="020B0604020202020204" pitchFamily="34" charset="0"/>
                <a:cs typeface="Arial" panose="020B0604020202020204" pitchFamily="34" charset="0"/>
              </a:rPr>
              <a:t> = 25</a:t>
            </a:r>
            <a:r>
              <a:rPr lang="en-GB" sz="2800" b="1" i="1"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+ 20</a:t>
            </a:r>
            <a:r>
              <a:rPr lang="en-GB" sz="2800" b="1" i="1" dirty="0">
                <a:latin typeface="Arial" panose="020B0604020202020204" pitchFamily="34" charset="0"/>
                <a:cs typeface="Arial" panose="020B0604020202020204" pitchFamily="34" charset="0"/>
              </a:rPr>
              <a:t>t</a:t>
            </a:r>
            <a:endParaRPr lang="en-US" sz="2800" b="1" i="1" dirty="0"/>
          </a:p>
        </p:txBody>
      </p:sp>
    </p:spTree>
    <p:extLst>
      <p:ext uri="{BB962C8B-B14F-4D97-AF65-F5344CB8AC3E}">
        <p14:creationId xmlns:p14="http://schemas.microsoft.com/office/powerpoint/2010/main" val="18380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15</a:t>
            </a:fld>
            <a:endParaRPr lang="en-US" b="1" dirty="0">
              <a:solidFill>
                <a:srgbClr val="000000"/>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E-bike hire charges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27" name="Isosceles Triangle 26">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2" name="Rounded Rectangle 11">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871273" y="1168767"/>
            <a:ext cx="5399973" cy="5075999"/>
          </a:xfrm>
          <a:prstGeom prst="roundRect">
            <a:avLst>
              <a:gd name="adj" fmla="val 19924"/>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descr="A line graph is shown.&#10;x-axis is labelled as Length of hire in min (t) and goes from 0 to 35. &#10;y-axis is labelled as Hire charges in pence (h) and goes from 0 to 500.&#10;A dotted reference line t = 20&#10;A dotted reference line h = 450 intersecting the line t = 20 at point (20, 450)&#10;A line labelled Option 3 with equation&#10;h = 100 + 10t intersects y-axis at (0, 100)&#10;A line labelled Option 4 with equation&#10;h = 50 + 20t intersects y-axis at (0, 50)">
            <a:extLst>
              <a:ext uri="{FF2B5EF4-FFF2-40B4-BE49-F238E27FC236}">
                <a16:creationId xmlns:a16="http://schemas.microsoft.com/office/drawing/2014/main" id="{D6109EA4-9F7D-CDE3-07AF-B05BC708ECC8}"/>
              </a:ext>
            </a:extLst>
          </p:cNvPr>
          <p:cNvGrpSpPr/>
          <p:nvPr/>
        </p:nvGrpSpPr>
        <p:grpSpPr>
          <a:xfrm>
            <a:off x="1739025" y="1129213"/>
            <a:ext cx="3075705" cy="3988054"/>
            <a:chOff x="3454937" y="841733"/>
            <a:chExt cx="3268674" cy="4238264"/>
          </a:xfrm>
        </p:grpSpPr>
        <p:pic>
          <p:nvPicPr>
            <p:cNvPr id="32" name="Picture 31">
              <a:extLst>
                <a:ext uri="{FF2B5EF4-FFF2-40B4-BE49-F238E27FC236}">
                  <a16:creationId xmlns:a16="http://schemas.microsoft.com/office/drawing/2014/main" id="{D1963BF6-8751-6814-6E37-5496FF29201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l="5904" b="15011"/>
            <a:stretch/>
          </p:blipFill>
          <p:spPr>
            <a:xfrm>
              <a:off x="3800284" y="1195819"/>
              <a:ext cx="2923327" cy="3668900"/>
            </a:xfrm>
            <a:prstGeom prst="rect">
              <a:avLst/>
            </a:prstGeom>
          </p:spPr>
        </p:pic>
        <p:grpSp>
          <p:nvGrpSpPr>
            <p:cNvPr id="25" name="Group 24">
              <a:extLst>
                <a:ext uri="{FF2B5EF4-FFF2-40B4-BE49-F238E27FC236}">
                  <a16:creationId xmlns:a16="http://schemas.microsoft.com/office/drawing/2014/main" id="{F625637E-59A9-CCDD-6677-896C94460473}"/>
                </a:ext>
              </a:extLst>
            </p:cNvPr>
            <p:cNvGrpSpPr/>
            <p:nvPr/>
          </p:nvGrpSpPr>
          <p:grpSpPr>
            <a:xfrm>
              <a:off x="3454937" y="841733"/>
              <a:ext cx="3091258" cy="4238264"/>
              <a:chOff x="3454937" y="841733"/>
              <a:chExt cx="3091258" cy="4238264"/>
            </a:xfrm>
          </p:grpSpPr>
          <p:sp>
            <p:nvSpPr>
              <p:cNvPr id="29" name="TextBox 28">
                <a:extLst>
                  <a:ext uri="{FF2B5EF4-FFF2-40B4-BE49-F238E27FC236}">
                    <a16:creationId xmlns:a16="http://schemas.microsoft.com/office/drawing/2014/main" id="{C3582C20-8AD2-94E3-FB3F-5859F25219BA}"/>
                  </a:ext>
                </a:extLst>
              </p:cNvPr>
              <p:cNvSpPr txBox="1"/>
              <p:nvPr/>
            </p:nvSpPr>
            <p:spPr>
              <a:xfrm rot="16200000">
                <a:off x="2609883" y="2779410"/>
                <a:ext cx="2044247" cy="354140"/>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1200" b="1" u="none" strike="noStrike" kern="1200" cap="none" spc="0" normalizeH="0" baseline="0" noProof="0" dirty="0">
                    <a:ln>
                      <a:noFill/>
                    </a:ln>
                    <a:solidFill>
                      <a:prstClr val="black"/>
                    </a:solidFill>
                    <a:effectLst/>
                    <a:uLnTx/>
                    <a:uFillTx/>
                    <a:latin typeface="Arial"/>
                    <a:ea typeface="+mn-ea"/>
                    <a:cs typeface="Arial"/>
                  </a:rPr>
                  <a:t>Hire charge in pence (</a:t>
                </a:r>
                <a:r>
                  <a:rPr kumimoji="0" lang="en-GB" sz="1200" b="1" i="1" u="none" strike="noStrike" kern="1200" cap="none" spc="0" normalizeH="0" baseline="0" noProof="0" dirty="0">
                    <a:ln>
                      <a:noFill/>
                    </a:ln>
                    <a:solidFill>
                      <a:prstClr val="black"/>
                    </a:solidFill>
                    <a:effectLst/>
                    <a:uLnTx/>
                    <a:uFillTx/>
                    <a:latin typeface="Arial"/>
                    <a:ea typeface="+mn-ea"/>
                    <a:cs typeface="Arial"/>
                  </a:rPr>
                  <a:t>h</a:t>
                </a:r>
                <a:r>
                  <a:rPr kumimoji="0" lang="en-GB" sz="1200" b="1" u="none" strike="noStrike" kern="1200" cap="none" spc="0" normalizeH="0" baseline="0" noProof="0" dirty="0">
                    <a:ln>
                      <a:noFill/>
                    </a:ln>
                    <a:solidFill>
                      <a:prstClr val="black"/>
                    </a:solidFill>
                    <a:effectLst/>
                    <a:uLnTx/>
                    <a:uFillTx/>
                    <a:latin typeface="Arial"/>
                    <a:ea typeface="+mn-ea"/>
                    <a:cs typeface="Arial"/>
                  </a:rPr>
                  <a:t>)</a:t>
                </a:r>
              </a:p>
            </p:txBody>
          </p:sp>
          <p:sp>
            <p:nvSpPr>
              <p:cNvPr id="30" name="TextBox 29">
                <a:extLst>
                  <a:ext uri="{FF2B5EF4-FFF2-40B4-BE49-F238E27FC236}">
                    <a16:creationId xmlns:a16="http://schemas.microsoft.com/office/drawing/2014/main" id="{73323BA2-1151-47EE-2EEC-70A39B6E49F2}"/>
                  </a:ext>
                </a:extLst>
              </p:cNvPr>
              <p:cNvSpPr txBox="1"/>
              <p:nvPr/>
            </p:nvSpPr>
            <p:spPr>
              <a:xfrm>
                <a:off x="4121163" y="4695216"/>
                <a:ext cx="2298388" cy="384781"/>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200" b="1" dirty="0">
                    <a:solidFill>
                      <a:prstClr val="black"/>
                    </a:solidFill>
                    <a:latin typeface="Arial"/>
                    <a:cs typeface="Arial"/>
                  </a:rPr>
                  <a:t>Length of hire in mins </a:t>
                </a:r>
                <a:r>
                  <a:rPr kumimoji="0" lang="en-GB" sz="1200" b="1" u="none" strike="noStrike" kern="1200" cap="none" spc="0" normalizeH="0" baseline="0" noProof="0" dirty="0">
                    <a:ln>
                      <a:noFill/>
                    </a:ln>
                    <a:solidFill>
                      <a:prstClr val="black"/>
                    </a:solidFill>
                    <a:effectLst/>
                    <a:uLnTx/>
                    <a:uFillTx/>
                    <a:latin typeface="Arial"/>
                    <a:ea typeface="+mn-ea"/>
                    <a:cs typeface="Arial"/>
                  </a:rPr>
                  <a:t>(</a:t>
                </a:r>
                <a:r>
                  <a:rPr lang="en-GB" sz="1200" b="1" i="1" dirty="0">
                    <a:solidFill>
                      <a:prstClr val="black"/>
                    </a:solidFill>
                    <a:latin typeface="Arial"/>
                    <a:cs typeface="Arial"/>
                  </a:rPr>
                  <a:t>t</a:t>
                </a:r>
                <a:r>
                  <a:rPr kumimoji="0" lang="en-GB" sz="1200" b="1" u="none" strike="noStrike" kern="1200" cap="none" spc="0" normalizeH="0" baseline="0" noProof="0" dirty="0">
                    <a:ln>
                      <a:noFill/>
                    </a:ln>
                    <a:solidFill>
                      <a:prstClr val="black"/>
                    </a:solidFill>
                    <a:effectLst/>
                    <a:uLnTx/>
                    <a:uFillTx/>
                    <a:latin typeface="Arial"/>
                    <a:ea typeface="+mn-ea"/>
                    <a:cs typeface="Arial"/>
                  </a:rPr>
                  <a:t>)</a:t>
                </a:r>
              </a:p>
            </p:txBody>
          </p:sp>
          <p:sp>
            <p:nvSpPr>
              <p:cNvPr id="31" name="TextBox 30">
                <a:extLst>
                  <a:ext uri="{FF2B5EF4-FFF2-40B4-BE49-F238E27FC236}">
                    <a16:creationId xmlns:a16="http://schemas.microsoft.com/office/drawing/2014/main" id="{90EF3CDC-6165-7F1F-D2C2-91B748F58D74}"/>
                  </a:ext>
                </a:extLst>
              </p:cNvPr>
              <p:cNvSpPr txBox="1"/>
              <p:nvPr/>
            </p:nvSpPr>
            <p:spPr>
              <a:xfrm>
                <a:off x="4247807" y="841733"/>
                <a:ext cx="2298388"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E-bike hire</a:t>
                </a:r>
                <a:endParaRPr kumimoji="0" lang="en-GB" sz="1400" b="1" u="none" strike="noStrike" kern="1200" cap="none" spc="0" normalizeH="0" baseline="0" noProof="0" dirty="0">
                  <a:ln>
                    <a:noFill/>
                  </a:ln>
                  <a:solidFill>
                    <a:prstClr val="black"/>
                  </a:solidFill>
                  <a:effectLst/>
                  <a:uLnTx/>
                  <a:uFillTx/>
                  <a:latin typeface="Arial"/>
                  <a:ea typeface="+mn-ea"/>
                  <a:cs typeface="Arial"/>
                </a:endParaRPr>
              </a:p>
            </p:txBody>
          </p:sp>
        </p:grpSp>
      </p:grpSp>
      <p:sp>
        <p:nvSpPr>
          <p:cNvPr id="11" name="TextBox 10">
            <a:extLst>
              <a:ext uri="{FF2B5EF4-FFF2-40B4-BE49-F238E27FC236}">
                <a16:creationId xmlns:a16="http://schemas.microsoft.com/office/drawing/2014/main" id="{B0AB6807-1007-2C40-ACD3-85A647021B46}"/>
              </a:ext>
            </a:extLst>
          </p:cNvPr>
          <p:cNvSpPr txBox="1"/>
          <p:nvPr/>
        </p:nvSpPr>
        <p:spPr>
          <a:xfrm>
            <a:off x="4589646" y="1564278"/>
            <a:ext cx="1601005" cy="485176"/>
          </a:xfrm>
          <a:prstGeom prst="rect">
            <a:avLst/>
          </a:prstGeom>
          <a:noFill/>
        </p:spPr>
        <p:txBody>
          <a:bodyPr wrap="square" rtlCol="0">
            <a:spAutoFit/>
          </a:bodyPr>
          <a:lstStyle/>
          <a:p>
            <a:pPr>
              <a:lnSpc>
                <a:spcPts val="3100"/>
              </a:lnSpc>
              <a:spcAft>
                <a:spcPts val="600"/>
              </a:spcAft>
            </a:pPr>
            <a:r>
              <a:rPr lang="en-US" dirty="0">
                <a:latin typeface="Arial" panose="020B0604020202020204" pitchFamily="34" charset="0"/>
                <a:cs typeface="Arial" panose="020B0604020202020204" pitchFamily="34" charset="0"/>
              </a:rPr>
              <a:t>Option 3</a:t>
            </a:r>
            <a:endParaRPr lang="en-US" sz="2000" dirty="0">
              <a:latin typeface="Arial" panose="020B0604020202020204" pitchFamily="34" charset="0"/>
              <a:cs typeface="Arial" panose="020B0604020202020204" pitchFamily="34" charset="0"/>
            </a:endParaRPr>
          </a:p>
        </p:txBody>
      </p:sp>
      <p:sp>
        <p:nvSpPr>
          <p:cNvPr id="14" name="Rectangle 13"/>
          <p:cNvSpPr/>
          <p:nvPr/>
        </p:nvSpPr>
        <p:spPr>
          <a:xfrm>
            <a:off x="524983" y="5120862"/>
            <a:ext cx="6096000" cy="954107"/>
          </a:xfrm>
          <a:prstGeom prst="rect">
            <a:avLst/>
          </a:prstGeom>
        </p:spPr>
        <p:txBody>
          <a:bodyPr>
            <a:spAutoFit/>
          </a:bodyPr>
          <a:lstStyle/>
          <a:p>
            <a:pPr algn="ctr"/>
            <a:r>
              <a:rPr lang="en-GB" sz="2800" dirty="0">
                <a:latin typeface="Arial" panose="020B0604020202020204" pitchFamily="34" charset="0"/>
                <a:cs typeface="Arial" panose="020B0604020202020204" pitchFamily="34" charset="0"/>
              </a:rPr>
              <a:t>OPTION 3: </a:t>
            </a:r>
            <a:r>
              <a:rPr lang="en-GB" sz="2800" b="1" i="1" dirty="0">
                <a:latin typeface="Arial" panose="020B0604020202020204" pitchFamily="34" charset="0"/>
                <a:cs typeface="Arial" panose="020B0604020202020204" pitchFamily="34" charset="0"/>
              </a:rPr>
              <a:t>h</a:t>
            </a:r>
            <a:r>
              <a:rPr lang="en-GB" sz="2800" b="1" dirty="0">
                <a:latin typeface="Arial" panose="020B0604020202020204" pitchFamily="34" charset="0"/>
                <a:cs typeface="Arial" panose="020B0604020202020204" pitchFamily="34" charset="0"/>
              </a:rPr>
              <a:t> = 100 + 10</a:t>
            </a:r>
            <a:r>
              <a:rPr lang="en-GB" sz="2800" b="1" i="1" dirty="0">
                <a:latin typeface="Arial" panose="020B0604020202020204" pitchFamily="34" charset="0"/>
                <a:cs typeface="Arial" panose="020B0604020202020204" pitchFamily="34" charset="0"/>
              </a:rPr>
              <a:t>t</a:t>
            </a:r>
          </a:p>
          <a:p>
            <a:pPr algn="ctr"/>
            <a:r>
              <a:rPr lang="en-GB" sz="2800" dirty="0">
                <a:latin typeface="Arial" panose="020B0604020202020204" pitchFamily="34" charset="0"/>
                <a:cs typeface="Arial" panose="020B0604020202020204" pitchFamily="34" charset="0"/>
              </a:rPr>
              <a:t>OPTION 4: </a:t>
            </a:r>
            <a:r>
              <a:rPr lang="en-GB" sz="2800" b="1" i="1" dirty="0">
                <a:latin typeface="Arial" panose="020B0604020202020204" pitchFamily="34" charset="0"/>
                <a:cs typeface="Arial" panose="020B0604020202020204" pitchFamily="34" charset="0"/>
              </a:rPr>
              <a:t>h</a:t>
            </a:r>
            <a:r>
              <a:rPr lang="en-GB" sz="2800" b="1" dirty="0">
                <a:latin typeface="Arial" panose="020B0604020202020204" pitchFamily="34" charset="0"/>
                <a:cs typeface="Arial" panose="020B0604020202020204" pitchFamily="34" charset="0"/>
              </a:rPr>
              <a:t> = 50</a:t>
            </a:r>
            <a:r>
              <a:rPr lang="en-GB" sz="2800" b="1" i="1"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+ 20</a:t>
            </a:r>
            <a:r>
              <a:rPr lang="en-GB" sz="2800" b="1" i="1" dirty="0">
                <a:latin typeface="Arial" panose="020B0604020202020204" pitchFamily="34" charset="0"/>
                <a:cs typeface="Arial" panose="020B0604020202020204" pitchFamily="34" charset="0"/>
              </a:rPr>
              <a:t>t</a:t>
            </a:r>
            <a:endParaRPr lang="en-US" sz="2800" b="1" i="1" dirty="0"/>
          </a:p>
        </p:txBody>
      </p:sp>
      <p:sp>
        <p:nvSpPr>
          <p:cNvPr id="19" name="TextBox 18">
            <a:extLst>
              <a:ext uri="{FF2B5EF4-FFF2-40B4-BE49-F238E27FC236}">
                <a16:creationId xmlns:a16="http://schemas.microsoft.com/office/drawing/2014/main" id="{B0AB6807-1007-2C40-ACD3-85A647021B46}"/>
              </a:ext>
            </a:extLst>
          </p:cNvPr>
          <p:cNvSpPr txBox="1"/>
          <p:nvPr/>
        </p:nvSpPr>
        <p:spPr>
          <a:xfrm>
            <a:off x="3663268" y="1316403"/>
            <a:ext cx="1601005" cy="485176"/>
          </a:xfrm>
          <a:prstGeom prst="rect">
            <a:avLst/>
          </a:prstGeom>
          <a:noFill/>
        </p:spPr>
        <p:txBody>
          <a:bodyPr wrap="square" rtlCol="0">
            <a:spAutoFit/>
          </a:bodyPr>
          <a:lstStyle/>
          <a:p>
            <a:pPr>
              <a:lnSpc>
                <a:spcPts val="3100"/>
              </a:lnSpc>
              <a:spcAft>
                <a:spcPts val="600"/>
              </a:spcAft>
            </a:pPr>
            <a:r>
              <a:rPr lang="en-US" dirty="0">
                <a:latin typeface="Arial" panose="020B0604020202020204" pitchFamily="34" charset="0"/>
                <a:cs typeface="Arial" panose="020B0604020202020204" pitchFamily="34" charset="0"/>
              </a:rPr>
              <a:t>Option 4</a:t>
            </a: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4490057-80ED-FC25-7266-627A8FAA46CB}"/>
              </a:ext>
            </a:extLst>
          </p:cNvPr>
          <p:cNvSpPr txBox="1"/>
          <p:nvPr/>
        </p:nvSpPr>
        <p:spPr>
          <a:xfrm>
            <a:off x="7975583" y="2545693"/>
            <a:ext cx="3597519" cy="173664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OPTION 3</a:t>
            </a:r>
            <a:r>
              <a:rPr lang="en-GB" sz="3200" b="1" i="0" dirty="0">
                <a:latin typeface="Arial" panose="020B0604020202020204" pitchFamily="34" charset="0"/>
                <a:cs typeface="Arial" panose="020B0604020202020204" pitchFamily="34" charset="0"/>
              </a:rPr>
              <a:t>  </a:t>
            </a:r>
            <a:br>
              <a:rPr lang="en-GB" sz="3200" b="1" i="0" dirty="0">
                <a:latin typeface="Arial" panose="020B0604020202020204" pitchFamily="34" charset="0"/>
                <a:cs typeface="Arial" panose="020B0604020202020204" pitchFamily="34" charset="0"/>
              </a:rPr>
            </a:br>
            <a:r>
              <a:rPr lang="en-GB" sz="3200" b="1" i="0" dirty="0">
                <a:latin typeface="Arial" panose="020B0604020202020204" pitchFamily="34" charset="0"/>
                <a:cs typeface="Arial" panose="020B0604020202020204" pitchFamily="34" charset="0"/>
              </a:rPr>
              <a:t>£1 to unlock &amp;</a:t>
            </a:r>
          </a:p>
          <a:p>
            <a:pPr algn="ctr"/>
            <a:r>
              <a:rPr lang="en-GB" sz="3200" b="1" i="0" dirty="0">
                <a:latin typeface="Arial" panose="020B0604020202020204" pitchFamily="34" charset="0"/>
                <a:cs typeface="Arial" panose="020B0604020202020204" pitchFamily="34" charset="0"/>
              </a:rPr>
              <a:t>10p per minute</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D4767C3-1B8F-A143-9B99-9057D7FFF0D9}"/>
              </a:ext>
            </a:extLst>
          </p:cNvPr>
          <p:cNvSpPr txBox="1"/>
          <p:nvPr/>
        </p:nvSpPr>
        <p:spPr>
          <a:xfrm>
            <a:off x="8019687" y="4442192"/>
            <a:ext cx="3600000" cy="1736646"/>
          </a:xfrm>
          <a:prstGeom prst="roundRect">
            <a:avLst/>
          </a:prstGeom>
          <a:solidFill>
            <a:srgbClr val="E6C8D9"/>
          </a:solidFill>
          <a:ln>
            <a:solidFill>
              <a:srgbClr val="BE0064"/>
            </a:solid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OPTION 4</a:t>
            </a:r>
            <a:r>
              <a:rPr lang="en-GB" sz="3200" b="1" i="0" dirty="0">
                <a:latin typeface="Arial" panose="020B0604020202020204" pitchFamily="34" charset="0"/>
                <a:cs typeface="Arial" panose="020B0604020202020204" pitchFamily="34" charset="0"/>
              </a:rPr>
              <a:t> </a:t>
            </a:r>
          </a:p>
          <a:p>
            <a:pPr algn="ctr"/>
            <a:r>
              <a:rPr lang="en-GB" sz="3200" b="1" i="0" dirty="0">
                <a:latin typeface="Arial" panose="020B0604020202020204" pitchFamily="34" charset="0"/>
                <a:cs typeface="Arial" panose="020B0604020202020204" pitchFamily="34" charset="0"/>
              </a:rPr>
              <a:t>50p to unlock &amp;</a:t>
            </a:r>
          </a:p>
          <a:p>
            <a:pPr algn="ctr"/>
            <a:r>
              <a:rPr lang="en-GB" sz="3200" b="1" i="0" dirty="0">
                <a:latin typeface="Arial" panose="020B0604020202020204" pitchFamily="34" charset="0"/>
                <a:cs typeface="Arial" panose="020B0604020202020204" pitchFamily="34" charset="0"/>
              </a:rPr>
              <a:t>20p per minute</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8" name="Rounded Rectangle 23">
            <a:extLst>
              <a:ext uri="{FF2B5EF4-FFF2-40B4-BE49-F238E27FC236}">
                <a16:creationId xmlns:a16="http://schemas.microsoft.com/office/drawing/2014/main" id="{E4E882F4-36B4-CFD5-0901-4C12475B9042}"/>
              </a:ext>
              <a:ext uri="{C183D7F6-B498-43B3-948B-1728B52AA6E4}">
                <adec:decorative xmlns:adec="http://schemas.microsoft.com/office/drawing/2017/decorative" val="1"/>
              </a:ext>
            </a:extLst>
          </p:cNvPr>
          <p:cNvSpPr/>
          <p:nvPr/>
        </p:nvSpPr>
        <p:spPr>
          <a:xfrm>
            <a:off x="7828838" y="1349930"/>
            <a:ext cx="3851989" cy="1043998"/>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2D5E0F7-7325-9C24-24A4-001D951C3D81}"/>
              </a:ext>
            </a:extLst>
          </p:cNvPr>
          <p:cNvSpPr/>
          <p:nvPr/>
        </p:nvSpPr>
        <p:spPr>
          <a:xfrm>
            <a:off x="7770405" y="1346118"/>
            <a:ext cx="3887999" cy="954107"/>
          </a:xfrm>
          <a:prstGeom prst="rect">
            <a:avLst/>
          </a:prstGeom>
        </p:spPr>
        <p:txBody>
          <a:bodyPr wrap="square">
            <a:spAutoFit/>
          </a:bodyPr>
          <a:lstStyle/>
          <a:p>
            <a:pPr algn="ctr"/>
            <a:r>
              <a:rPr lang="en-GB" sz="2800" i="1" dirty="0">
                <a:latin typeface="Arial" panose="020B0604020202020204" pitchFamily="34" charset="0"/>
                <a:cs typeface="Arial" panose="020B0604020202020204" pitchFamily="34" charset="0"/>
              </a:rPr>
              <a:t>We need </a:t>
            </a:r>
            <a:r>
              <a:rPr lang="en-GB" sz="2800" b="1" i="1" dirty="0">
                <a:latin typeface="Arial" panose="020B0604020202020204" pitchFamily="34" charset="0"/>
                <a:cs typeface="Arial" panose="020B0604020202020204" pitchFamily="34" charset="0"/>
              </a:rPr>
              <a:t>£4.50</a:t>
            </a:r>
            <a:br>
              <a:rPr lang="en-GB" sz="2800" i="1" dirty="0">
                <a:latin typeface="Arial" panose="020B0604020202020204" pitchFamily="34" charset="0"/>
                <a:cs typeface="Arial" panose="020B0604020202020204" pitchFamily="34" charset="0"/>
              </a:rPr>
            </a:br>
            <a:r>
              <a:rPr lang="en-GB" sz="2800" i="1" dirty="0">
                <a:latin typeface="Arial" panose="020B0604020202020204" pitchFamily="34" charset="0"/>
                <a:cs typeface="Arial" panose="020B0604020202020204" pitchFamily="34" charset="0"/>
              </a:rPr>
              <a:t>for </a:t>
            </a:r>
            <a:r>
              <a:rPr lang="en-GB" sz="2800" b="1" i="1" dirty="0">
                <a:latin typeface="Arial" panose="020B0604020202020204" pitchFamily="34" charset="0"/>
                <a:cs typeface="Arial" panose="020B0604020202020204" pitchFamily="34" charset="0"/>
              </a:rPr>
              <a:t>20 minutes</a:t>
            </a:r>
            <a:r>
              <a:rPr lang="en-GB" sz="2800" i="1" dirty="0">
                <a:latin typeface="Arial" panose="020B0604020202020204" pitchFamily="34" charset="0"/>
                <a:cs typeface="Arial" panose="020B0604020202020204" pitchFamily="34" charset="0"/>
              </a:rPr>
              <a:t>.</a:t>
            </a:r>
            <a:endParaRPr lang="en-US" sz="2800" dirty="0"/>
          </a:p>
        </p:txBody>
      </p:sp>
    </p:spTree>
    <p:extLst>
      <p:ext uri="{BB962C8B-B14F-4D97-AF65-F5344CB8AC3E}">
        <p14:creationId xmlns:p14="http://schemas.microsoft.com/office/powerpoint/2010/main" val="1210285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16</a:t>
            </a:fld>
            <a:endParaRPr lang="en-US" b="1" dirty="0">
              <a:solidFill>
                <a:srgbClr val="00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Graphical representations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8" name="TextBox 7">
            <a:extLst>
              <a:ext uri="{FF2B5EF4-FFF2-40B4-BE49-F238E27FC236}">
                <a16:creationId xmlns:a16="http://schemas.microsoft.com/office/drawing/2014/main" id="{B0AB6807-1007-2C40-ACD3-85A647021B46}"/>
              </a:ext>
            </a:extLst>
          </p:cNvPr>
          <p:cNvSpPr txBox="1"/>
          <p:nvPr/>
        </p:nvSpPr>
        <p:spPr>
          <a:xfrm>
            <a:off x="2700040" y="1358673"/>
            <a:ext cx="540000" cy="505694"/>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A:</a:t>
            </a:r>
            <a:endParaRPr lang="en-US" sz="3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0AB6807-1007-2C40-ACD3-85A647021B46}"/>
              </a:ext>
            </a:extLst>
          </p:cNvPr>
          <p:cNvSpPr txBox="1"/>
          <p:nvPr/>
        </p:nvSpPr>
        <p:spPr>
          <a:xfrm>
            <a:off x="2700043" y="2205326"/>
            <a:ext cx="540000" cy="505694"/>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B:</a:t>
            </a:r>
            <a:endParaRPr lang="en-US" sz="3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0AB6807-1007-2C40-ACD3-85A647021B46}"/>
              </a:ext>
            </a:extLst>
          </p:cNvPr>
          <p:cNvSpPr txBox="1"/>
          <p:nvPr/>
        </p:nvSpPr>
        <p:spPr>
          <a:xfrm>
            <a:off x="2700043" y="3255172"/>
            <a:ext cx="540000" cy="505694"/>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C:</a:t>
            </a:r>
            <a:endParaRPr lang="en-US" sz="3200" dirty="0">
              <a:latin typeface="Arial" panose="020B0604020202020204" pitchFamily="34" charset="0"/>
              <a:cs typeface="Arial" panose="020B0604020202020204" pitchFamily="34" charset="0"/>
            </a:endParaRPr>
          </a:p>
        </p:txBody>
      </p:sp>
      <p:pic>
        <p:nvPicPr>
          <p:cNvPr id="2" name="Picture 1" descr="Same_activaA line graph is shown.&#10;x-axis is labelled as Length of hire.&#10;y-axis is labelled as Hire charge.&#10;Two lines start on the same point on y-axistion.eps"/>
          <p:cNvPicPr>
            <a:picLocks noChangeAspect="1"/>
          </p:cNvPicPr>
          <p:nvPr/>
        </p:nvPicPr>
        <p:blipFill rotWithShape="1">
          <a:blip r:embed="rId3" cstate="email">
            <a:extLst>
              <a:ext uri="{28A0092B-C50C-407E-A947-70E740481C1C}">
                <a14:useLocalDpi xmlns:a14="http://schemas.microsoft.com/office/drawing/2010/main"/>
              </a:ext>
            </a:extLst>
          </a:blip>
          <a:srcRect l="17781" t="25681" r="37054" b="42220"/>
          <a:stretch/>
        </p:blipFill>
        <p:spPr>
          <a:xfrm>
            <a:off x="1862720" y="4080928"/>
            <a:ext cx="2150534" cy="2201334"/>
          </a:xfrm>
          <a:prstGeom prst="rect">
            <a:avLst/>
          </a:prstGeom>
          <a:solidFill>
            <a:schemeClr val="bg1"/>
          </a:solidFill>
          <a:ln>
            <a:solidFill>
              <a:schemeClr val="tx1"/>
            </a:solidFill>
          </a:ln>
        </p:spPr>
      </p:pic>
      <p:pic>
        <p:nvPicPr>
          <p:cNvPr id="3" name="Picture 2" descr="A line graph is shown.&#10;x-axis is labelled as Length of hire.&#10;y-axis is labelled as Hire charge.&#10;Two lines start at different points on y-axis"/>
          <p:cNvPicPr>
            <a:picLocks noChangeAspect="1"/>
          </p:cNvPicPr>
          <p:nvPr/>
        </p:nvPicPr>
        <p:blipFill rotWithShape="1">
          <a:blip r:embed="rId4" cstate="email">
            <a:extLst>
              <a:ext uri="{28A0092B-C50C-407E-A947-70E740481C1C}">
                <a14:useLocalDpi xmlns:a14="http://schemas.microsoft.com/office/drawing/2010/main"/>
              </a:ext>
            </a:extLst>
          </a:blip>
          <a:srcRect l="16714" t="25339" r="35988" b="43210"/>
          <a:stretch/>
        </p:blipFill>
        <p:spPr>
          <a:xfrm>
            <a:off x="4825993" y="4057576"/>
            <a:ext cx="2327311" cy="2228956"/>
          </a:xfrm>
          <a:prstGeom prst="rect">
            <a:avLst/>
          </a:prstGeom>
          <a:solidFill>
            <a:schemeClr val="bg1"/>
          </a:solidFill>
          <a:ln>
            <a:solidFill>
              <a:srgbClr val="000000"/>
            </a:solidFill>
          </a:ln>
        </p:spPr>
      </p:pic>
      <p:sp>
        <p:nvSpPr>
          <p:cNvPr id="14" name="TextBox 13">
            <a:extLst>
              <a:ext uri="{FF2B5EF4-FFF2-40B4-BE49-F238E27FC236}">
                <a16:creationId xmlns:a16="http://schemas.microsoft.com/office/drawing/2014/main" id="{B0AB6807-1007-2C40-ACD3-85A647021B46}"/>
              </a:ext>
            </a:extLst>
          </p:cNvPr>
          <p:cNvSpPr txBox="1"/>
          <p:nvPr/>
        </p:nvSpPr>
        <p:spPr>
          <a:xfrm>
            <a:off x="1429020" y="4080928"/>
            <a:ext cx="540000" cy="505694"/>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1:</a:t>
            </a:r>
            <a:endParaRPr lang="en-US" sz="3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0AB6807-1007-2C40-ACD3-85A647021B46}"/>
              </a:ext>
            </a:extLst>
          </p:cNvPr>
          <p:cNvSpPr txBox="1"/>
          <p:nvPr/>
        </p:nvSpPr>
        <p:spPr>
          <a:xfrm>
            <a:off x="4358432" y="4063998"/>
            <a:ext cx="540000" cy="505694"/>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2:</a:t>
            </a:r>
            <a:endParaRPr lang="en-US" sz="3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0AB6807-1007-2C40-ACD3-85A647021B46}"/>
              </a:ext>
            </a:extLst>
          </p:cNvPr>
          <p:cNvSpPr txBox="1"/>
          <p:nvPr/>
        </p:nvSpPr>
        <p:spPr>
          <a:xfrm>
            <a:off x="7507973" y="4064001"/>
            <a:ext cx="540000" cy="505694"/>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3:</a:t>
            </a:r>
            <a:endParaRPr lang="en-US" sz="3200" dirty="0">
              <a:latin typeface="Arial" panose="020B0604020202020204" pitchFamily="34" charset="0"/>
              <a:cs typeface="Arial" panose="020B0604020202020204" pitchFamily="34" charset="0"/>
            </a:endParaRPr>
          </a:p>
        </p:txBody>
      </p:sp>
      <p:pic>
        <p:nvPicPr>
          <p:cNvPr id="5" name="Picture 4" descr="A line graph is shown.&#10;x-axis is labelled as Length of hire.&#10;y-axis is labelled as Hire charge.&#10;Three lines start at the origin."/>
          <p:cNvPicPr>
            <a:picLocks noChangeAspect="1"/>
          </p:cNvPicPr>
          <p:nvPr/>
        </p:nvPicPr>
        <p:blipFill rotWithShape="1">
          <a:blip r:embed="rId5" cstate="email">
            <a:extLst>
              <a:ext uri="{28A0092B-C50C-407E-A947-70E740481C1C}">
                <a14:useLocalDpi xmlns:a14="http://schemas.microsoft.com/office/drawing/2010/main"/>
              </a:ext>
            </a:extLst>
          </a:blip>
          <a:srcRect l="18848" t="24938" r="37410" b="42316"/>
          <a:stretch/>
        </p:blipFill>
        <p:spPr>
          <a:xfrm>
            <a:off x="7958601" y="4047021"/>
            <a:ext cx="2070085" cy="2232000"/>
          </a:xfrm>
          <a:prstGeom prst="rect">
            <a:avLst/>
          </a:prstGeom>
          <a:solidFill>
            <a:schemeClr val="bg1"/>
          </a:solidFill>
          <a:ln>
            <a:solidFill>
              <a:srgbClr val="000000"/>
            </a:solidFill>
          </a:ln>
        </p:spPr>
      </p:pic>
      <p:sp>
        <p:nvSpPr>
          <p:cNvPr id="6" name="Rounded Rectangle 23">
            <a:extLst>
              <a:ext uri="{FF2B5EF4-FFF2-40B4-BE49-F238E27FC236}">
                <a16:creationId xmlns:a16="http://schemas.microsoft.com/office/drawing/2014/main" id="{B983FA0C-2310-A0BF-4134-B504E97942FA}"/>
              </a:ext>
              <a:ext uri="{C183D7F6-B498-43B3-948B-1728B52AA6E4}">
                <adec:decorative xmlns:adec="http://schemas.microsoft.com/office/drawing/2017/decorative" val="1"/>
              </a:ext>
            </a:extLst>
          </p:cNvPr>
          <p:cNvSpPr/>
          <p:nvPr/>
        </p:nvSpPr>
        <p:spPr>
          <a:xfrm>
            <a:off x="3277942" y="1182434"/>
            <a:ext cx="5006385" cy="741577"/>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2E13580-2F16-55C5-3590-291D4784354F}"/>
              </a:ext>
            </a:extLst>
          </p:cNvPr>
          <p:cNvSpPr txBox="1"/>
          <p:nvPr/>
        </p:nvSpPr>
        <p:spPr>
          <a:xfrm>
            <a:off x="3378072" y="1254163"/>
            <a:ext cx="4806124" cy="523220"/>
          </a:xfrm>
          <a:prstGeom prst="rect">
            <a:avLst/>
          </a:prstGeom>
          <a:noFill/>
        </p:spPr>
        <p:txBody>
          <a:bodyPr wrap="none" rtlCol="0">
            <a:spAutoFit/>
          </a:bodyPr>
          <a:lstStyle/>
          <a:p>
            <a:r>
              <a:rPr lang="en-GB" sz="2800" dirty="0">
                <a:solidFill>
                  <a:schemeClr val="tx1"/>
                </a:solidFill>
                <a:latin typeface="Arial" panose="020B0604020202020204" pitchFamily="34" charset="0"/>
                <a:cs typeface="Arial" panose="020B0604020202020204" pitchFamily="34" charset="0"/>
              </a:rPr>
              <a:t>There is no unlocking charge</a:t>
            </a:r>
            <a:endParaRPr lang="en-GB" sz="2800" dirty="0"/>
          </a:p>
        </p:txBody>
      </p:sp>
      <p:sp>
        <p:nvSpPr>
          <p:cNvPr id="11" name="TextBox 10">
            <a:extLst>
              <a:ext uri="{FF2B5EF4-FFF2-40B4-BE49-F238E27FC236}">
                <a16:creationId xmlns:a16="http://schemas.microsoft.com/office/drawing/2014/main" id="{C97DA356-4F57-D962-584E-F69BAE8B01C1}"/>
              </a:ext>
            </a:extLst>
          </p:cNvPr>
          <p:cNvSpPr txBox="1"/>
          <p:nvPr/>
        </p:nvSpPr>
        <p:spPr>
          <a:xfrm>
            <a:off x="3872737" y="2087854"/>
            <a:ext cx="3905236" cy="954107"/>
          </a:xfrm>
          <a:prstGeom prst="rect">
            <a:avLst/>
          </a:prstGeom>
          <a:noFill/>
        </p:spPr>
        <p:txBody>
          <a:bodyPr wrap="none" rtlCol="0">
            <a:spAutoFit/>
          </a:bodyPr>
          <a:lstStyle/>
          <a:p>
            <a:pPr algn="ctr"/>
            <a:r>
              <a:rPr lang="en-GB" sz="2800" dirty="0">
                <a:solidFill>
                  <a:schemeClr val="tx1"/>
                </a:solidFill>
                <a:latin typeface="Arial"/>
                <a:cs typeface="Arial"/>
              </a:rPr>
              <a:t>The </a:t>
            </a:r>
            <a:r>
              <a:rPr lang="en-GB" sz="2800" dirty="0">
                <a:solidFill>
                  <a:schemeClr val="tx1"/>
                </a:solidFill>
                <a:latin typeface="Arial" panose="020B0604020202020204" pitchFamily="34" charset="0"/>
                <a:cs typeface="Arial" panose="020B0604020202020204" pitchFamily="34" charset="0"/>
              </a:rPr>
              <a:t>unlocking</a:t>
            </a:r>
            <a:r>
              <a:rPr lang="en-GB" sz="2800" dirty="0">
                <a:solidFill>
                  <a:schemeClr val="tx1"/>
                </a:solidFill>
                <a:latin typeface="Arial"/>
                <a:cs typeface="Arial"/>
              </a:rPr>
              <a:t> charges </a:t>
            </a:r>
            <a:br>
              <a:rPr lang="en-GB" sz="2800" dirty="0">
                <a:solidFill>
                  <a:schemeClr val="tx1"/>
                </a:solidFill>
                <a:latin typeface="Arial"/>
                <a:cs typeface="Arial"/>
              </a:rPr>
            </a:br>
            <a:r>
              <a:rPr lang="en-GB" sz="2800" dirty="0">
                <a:solidFill>
                  <a:schemeClr val="tx1"/>
                </a:solidFill>
                <a:latin typeface="Arial"/>
                <a:cs typeface="Arial"/>
              </a:rPr>
              <a:t>are the same</a:t>
            </a:r>
            <a:endParaRPr lang="en-GB" sz="2800" dirty="0"/>
          </a:p>
        </p:txBody>
      </p:sp>
      <p:sp>
        <p:nvSpPr>
          <p:cNvPr id="19" name="Rounded Rectangle 23">
            <a:extLst>
              <a:ext uri="{FF2B5EF4-FFF2-40B4-BE49-F238E27FC236}">
                <a16:creationId xmlns:a16="http://schemas.microsoft.com/office/drawing/2014/main" id="{3D16ED61-5092-D4D1-1E7E-833560839DEF}"/>
              </a:ext>
              <a:ext uri="{C183D7F6-B498-43B3-948B-1728B52AA6E4}">
                <adec:decorative xmlns:adec="http://schemas.microsoft.com/office/drawing/2017/decorative" val="1"/>
              </a:ext>
            </a:extLst>
          </p:cNvPr>
          <p:cNvSpPr/>
          <p:nvPr/>
        </p:nvSpPr>
        <p:spPr>
          <a:xfrm>
            <a:off x="3282425" y="2060972"/>
            <a:ext cx="5006385" cy="90802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A62F74D-0786-1CA4-1F32-6B91527472E4}"/>
              </a:ext>
            </a:extLst>
          </p:cNvPr>
          <p:cNvSpPr txBox="1"/>
          <p:nvPr/>
        </p:nvSpPr>
        <p:spPr>
          <a:xfrm>
            <a:off x="3872737" y="3074911"/>
            <a:ext cx="3905236" cy="954107"/>
          </a:xfrm>
          <a:prstGeom prst="rect">
            <a:avLst/>
          </a:prstGeom>
          <a:noFill/>
        </p:spPr>
        <p:txBody>
          <a:bodyPr wrap="none" rtlCol="0">
            <a:spAutoFit/>
          </a:bodyPr>
          <a:lstStyle/>
          <a:p>
            <a:pPr algn="ctr"/>
            <a:r>
              <a:rPr lang="en-GB" sz="2800" dirty="0">
                <a:solidFill>
                  <a:schemeClr val="tx1"/>
                </a:solidFill>
                <a:latin typeface="Arial"/>
                <a:cs typeface="Arial"/>
              </a:rPr>
              <a:t>The charge per minute </a:t>
            </a:r>
            <a:br>
              <a:rPr lang="en-GB" sz="2800" dirty="0">
                <a:solidFill>
                  <a:schemeClr val="tx1"/>
                </a:solidFill>
                <a:latin typeface="Arial"/>
                <a:cs typeface="Arial"/>
              </a:rPr>
            </a:br>
            <a:r>
              <a:rPr lang="en-GB" sz="2800" dirty="0">
                <a:solidFill>
                  <a:schemeClr val="tx1"/>
                </a:solidFill>
                <a:latin typeface="Arial"/>
                <a:cs typeface="Arial"/>
              </a:rPr>
              <a:t>is the same</a:t>
            </a:r>
            <a:endParaRPr lang="en-GB" sz="2800" dirty="0"/>
          </a:p>
        </p:txBody>
      </p:sp>
      <p:sp>
        <p:nvSpPr>
          <p:cNvPr id="21" name="Rounded Rectangle 23">
            <a:extLst>
              <a:ext uri="{FF2B5EF4-FFF2-40B4-BE49-F238E27FC236}">
                <a16:creationId xmlns:a16="http://schemas.microsoft.com/office/drawing/2014/main" id="{2B0701E3-5BA0-0485-8BDA-016B709CFA93}"/>
              </a:ext>
              <a:ext uri="{C183D7F6-B498-43B3-948B-1728B52AA6E4}">
                <adec:decorative xmlns:adec="http://schemas.microsoft.com/office/drawing/2017/decorative" val="1"/>
              </a:ext>
            </a:extLst>
          </p:cNvPr>
          <p:cNvSpPr/>
          <p:nvPr/>
        </p:nvSpPr>
        <p:spPr>
          <a:xfrm>
            <a:off x="3246567" y="3074911"/>
            <a:ext cx="5006385" cy="908021"/>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99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9" grpId="0" animBg="1"/>
      <p:bldP spid="20"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17</a:t>
            </a:fld>
            <a:endParaRPr lang="en-US" b="1" dirty="0">
              <a:solidFill>
                <a:srgbClr val="00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Features of the straight line graphs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92E85C1C-BAD9-BB32-641B-C6033A769C2E}"/>
              </a:ext>
            </a:extLst>
          </p:cNvPr>
          <p:cNvSpPr txBox="1"/>
          <p:nvPr/>
        </p:nvSpPr>
        <p:spPr>
          <a:xfrm>
            <a:off x="2822847" y="1401113"/>
            <a:ext cx="6603091" cy="954107"/>
          </a:xfrm>
          <a:prstGeom prst="rect">
            <a:avLst/>
          </a:prstGeom>
          <a:noFill/>
        </p:spPr>
        <p:txBody>
          <a:bodyPr wrap="none" rtlCol="0">
            <a:spAutoFit/>
          </a:bodyPr>
          <a:lstStyle/>
          <a:p>
            <a:pPr algn="ctr"/>
            <a:r>
              <a:rPr lang="en-GB" sz="2800" dirty="0">
                <a:solidFill>
                  <a:schemeClr val="tx1"/>
                </a:solidFill>
                <a:latin typeface="Arial" panose="020B0604020202020204" pitchFamily="34" charset="0"/>
                <a:cs typeface="Arial" panose="020B0604020202020204" pitchFamily="34" charset="0"/>
              </a:rPr>
              <a:t>If there is no unlocking charge, </a:t>
            </a:r>
            <a:br>
              <a:rPr lang="en-GB" sz="2800" dirty="0">
                <a:solidFill>
                  <a:schemeClr val="tx1"/>
                </a:solidFill>
                <a:latin typeface="Arial" panose="020B0604020202020204" pitchFamily="34" charset="0"/>
                <a:cs typeface="Arial" panose="020B0604020202020204" pitchFamily="34" charset="0"/>
              </a:rPr>
            </a:br>
            <a:r>
              <a:rPr lang="en-GB" sz="2800" dirty="0">
                <a:solidFill>
                  <a:schemeClr val="tx1"/>
                </a:solidFill>
                <a:latin typeface="Arial" panose="020B0604020202020204" pitchFamily="34" charset="0"/>
                <a:cs typeface="Arial" panose="020B0604020202020204" pitchFamily="34" charset="0"/>
              </a:rPr>
              <a:t>the straight line graph starts at the origin</a:t>
            </a:r>
            <a:endParaRPr lang="en-GB" sz="2800" dirty="0"/>
          </a:p>
        </p:txBody>
      </p:sp>
      <p:sp>
        <p:nvSpPr>
          <p:cNvPr id="3" name="TextBox 2">
            <a:extLst>
              <a:ext uri="{FF2B5EF4-FFF2-40B4-BE49-F238E27FC236}">
                <a16:creationId xmlns:a16="http://schemas.microsoft.com/office/drawing/2014/main" id="{4B56E065-30FD-4B10-E884-82137E20DE5E}"/>
              </a:ext>
            </a:extLst>
          </p:cNvPr>
          <p:cNvSpPr txBox="1"/>
          <p:nvPr/>
        </p:nvSpPr>
        <p:spPr>
          <a:xfrm>
            <a:off x="2559045" y="3013949"/>
            <a:ext cx="7122463" cy="1384995"/>
          </a:xfrm>
          <a:prstGeom prst="rect">
            <a:avLst/>
          </a:prstGeom>
          <a:noFill/>
        </p:spPr>
        <p:txBody>
          <a:bodyPr wrap="none" rtlCol="0">
            <a:spAutoFit/>
          </a:bodyPr>
          <a:lstStyle/>
          <a:p>
            <a:pPr algn="ctr"/>
            <a:r>
              <a:rPr lang="en-GB" sz="2800" dirty="0">
                <a:solidFill>
                  <a:schemeClr val="tx1"/>
                </a:solidFill>
                <a:latin typeface="Arial"/>
                <a:cs typeface="Arial"/>
              </a:rPr>
              <a:t>When the </a:t>
            </a:r>
            <a:r>
              <a:rPr lang="en-GB" sz="2800" dirty="0">
                <a:solidFill>
                  <a:schemeClr val="tx1"/>
                </a:solidFill>
                <a:latin typeface="Arial" panose="020B0604020202020204" pitchFamily="34" charset="0"/>
                <a:cs typeface="Arial" panose="020B0604020202020204" pitchFamily="34" charset="0"/>
              </a:rPr>
              <a:t>unlocking</a:t>
            </a:r>
            <a:r>
              <a:rPr lang="en-GB" sz="2800" dirty="0">
                <a:solidFill>
                  <a:schemeClr val="tx1"/>
                </a:solidFill>
                <a:latin typeface="Arial"/>
                <a:cs typeface="Arial"/>
              </a:rPr>
              <a:t> charges are the same, </a:t>
            </a:r>
            <a:br>
              <a:rPr lang="en-GB" sz="2800" dirty="0">
                <a:solidFill>
                  <a:schemeClr val="tx1"/>
                </a:solidFill>
                <a:latin typeface="Arial"/>
                <a:cs typeface="Arial"/>
              </a:rPr>
            </a:br>
            <a:r>
              <a:rPr lang="en-GB" sz="2800" dirty="0">
                <a:solidFill>
                  <a:schemeClr val="tx1"/>
                </a:solidFill>
                <a:latin typeface="Arial"/>
                <a:cs typeface="Arial"/>
              </a:rPr>
              <a:t>the straight line graphs have </a:t>
            </a:r>
            <a:br>
              <a:rPr lang="en-GB" sz="2800" dirty="0">
                <a:solidFill>
                  <a:schemeClr val="tx1"/>
                </a:solidFill>
                <a:latin typeface="Arial"/>
                <a:cs typeface="Arial"/>
              </a:rPr>
            </a:br>
            <a:r>
              <a:rPr lang="en-GB" sz="2800" dirty="0">
                <a:solidFill>
                  <a:schemeClr val="tx1"/>
                </a:solidFill>
                <a:latin typeface="Arial"/>
                <a:cs typeface="Arial"/>
              </a:rPr>
              <a:t>the same starting position</a:t>
            </a:r>
            <a:endParaRPr lang="en-GB" sz="2800" dirty="0"/>
          </a:p>
        </p:txBody>
      </p:sp>
      <p:sp>
        <p:nvSpPr>
          <p:cNvPr id="5" name="TextBox 4">
            <a:extLst>
              <a:ext uri="{FF2B5EF4-FFF2-40B4-BE49-F238E27FC236}">
                <a16:creationId xmlns:a16="http://schemas.microsoft.com/office/drawing/2014/main" id="{DD36BD9F-C935-0E44-C9CF-AA791CADEC72}"/>
              </a:ext>
            </a:extLst>
          </p:cNvPr>
          <p:cNvSpPr txBox="1"/>
          <p:nvPr/>
        </p:nvSpPr>
        <p:spPr>
          <a:xfrm>
            <a:off x="2653831" y="4882275"/>
            <a:ext cx="6861174" cy="954107"/>
          </a:xfrm>
          <a:prstGeom prst="rect">
            <a:avLst/>
          </a:prstGeom>
          <a:noFill/>
        </p:spPr>
        <p:txBody>
          <a:bodyPr wrap="none" rtlCol="0">
            <a:spAutoFit/>
          </a:bodyPr>
          <a:lstStyle/>
          <a:p>
            <a:pPr algn="ctr"/>
            <a:r>
              <a:rPr lang="en-GB" sz="2800" dirty="0">
                <a:solidFill>
                  <a:schemeClr val="tx1"/>
                </a:solidFill>
                <a:latin typeface="Arial"/>
                <a:cs typeface="Arial"/>
              </a:rPr>
              <a:t>When the charge per minute is the same, </a:t>
            </a:r>
            <a:br>
              <a:rPr lang="en-GB" sz="2800" dirty="0">
                <a:solidFill>
                  <a:schemeClr val="tx1"/>
                </a:solidFill>
                <a:latin typeface="Arial"/>
                <a:cs typeface="Arial"/>
              </a:rPr>
            </a:br>
            <a:r>
              <a:rPr lang="en-GB" sz="2800" dirty="0">
                <a:solidFill>
                  <a:schemeClr val="tx1"/>
                </a:solidFill>
                <a:latin typeface="Arial"/>
                <a:cs typeface="Arial"/>
              </a:rPr>
              <a:t>the straight line graphs are parallel</a:t>
            </a:r>
            <a:endParaRPr lang="en-GB" sz="2800" dirty="0"/>
          </a:p>
        </p:txBody>
      </p:sp>
      <p:sp>
        <p:nvSpPr>
          <p:cNvPr id="6" name="Rounded Rectangle 23">
            <a:extLst>
              <a:ext uri="{FF2B5EF4-FFF2-40B4-BE49-F238E27FC236}">
                <a16:creationId xmlns:a16="http://schemas.microsoft.com/office/drawing/2014/main" id="{35EB3696-9849-FD6B-BC36-2761BBB320FD}"/>
              </a:ext>
              <a:ext uri="{C183D7F6-B498-43B3-948B-1728B52AA6E4}">
                <adec:decorative xmlns:adec="http://schemas.microsoft.com/office/drawing/2017/decorative" val="1"/>
              </a:ext>
            </a:extLst>
          </p:cNvPr>
          <p:cNvSpPr/>
          <p:nvPr/>
        </p:nvSpPr>
        <p:spPr>
          <a:xfrm>
            <a:off x="2308976" y="1373878"/>
            <a:ext cx="7569931" cy="1156742"/>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23">
            <a:extLst>
              <a:ext uri="{FF2B5EF4-FFF2-40B4-BE49-F238E27FC236}">
                <a16:creationId xmlns:a16="http://schemas.microsoft.com/office/drawing/2014/main" id="{768D5681-8386-7818-7D88-8CA7C82E968F}"/>
              </a:ext>
              <a:ext uri="{C183D7F6-B498-43B3-948B-1728B52AA6E4}">
                <adec:decorative xmlns:adec="http://schemas.microsoft.com/office/drawing/2017/decorative" val="1"/>
              </a:ext>
            </a:extLst>
          </p:cNvPr>
          <p:cNvSpPr/>
          <p:nvPr/>
        </p:nvSpPr>
        <p:spPr>
          <a:xfrm>
            <a:off x="2313459" y="3013602"/>
            <a:ext cx="7569931" cy="1384995"/>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23">
            <a:extLst>
              <a:ext uri="{FF2B5EF4-FFF2-40B4-BE49-F238E27FC236}">
                <a16:creationId xmlns:a16="http://schemas.microsoft.com/office/drawing/2014/main" id="{326AFA07-D03A-99B2-184B-A2F6EA0D661A}"/>
              </a:ext>
              <a:ext uri="{C183D7F6-B498-43B3-948B-1728B52AA6E4}">
                <adec:decorative xmlns:adec="http://schemas.microsoft.com/office/drawing/2017/decorative" val="1"/>
              </a:ext>
            </a:extLst>
          </p:cNvPr>
          <p:cNvSpPr/>
          <p:nvPr/>
        </p:nvSpPr>
        <p:spPr>
          <a:xfrm>
            <a:off x="2317942" y="4881929"/>
            <a:ext cx="7569931" cy="1021916"/>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563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A450FE-B2DB-E6E0-5F83-8FB4D3FE4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7729" y="1304972"/>
            <a:ext cx="3343377" cy="4748307"/>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4899C0A1-4772-4F09-60DE-B4DB391957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0225" y="1304972"/>
            <a:ext cx="3450867" cy="4828480"/>
          </a:xfrm>
          <a:prstGeom prst="rect">
            <a:avLst/>
          </a:prstGeom>
          <a:ln>
            <a:noFill/>
          </a:ln>
          <a:effectLst>
            <a:outerShdw blurRad="190500" algn="tl" rotWithShape="0">
              <a:srgbClr val="000000">
                <a:alpha val="70000"/>
              </a:srgbClr>
            </a:outerShdw>
          </a:effectLst>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Placing the cards</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sp>
        <p:nvSpPr>
          <p:cNvPr id="10" name="TextBox 9">
            <a:extLst>
              <a:ext uri="{FF2B5EF4-FFF2-40B4-BE49-F238E27FC236}">
                <a16:creationId xmlns:a16="http://schemas.microsoft.com/office/drawing/2014/main" id="{B0AB6807-1007-2C40-ACD3-85A647021B46}"/>
              </a:ext>
            </a:extLst>
          </p:cNvPr>
          <p:cNvSpPr txBox="1"/>
          <p:nvPr/>
        </p:nvSpPr>
        <p:spPr>
          <a:xfrm>
            <a:off x="661316" y="1017456"/>
            <a:ext cx="4715999" cy="4304170"/>
          </a:xfrm>
          <a:prstGeom prst="rect">
            <a:avLst/>
          </a:prstGeom>
          <a:noFill/>
        </p:spPr>
        <p:txBody>
          <a:bodyPr wrap="square" rtlCol="0">
            <a:spAutoFit/>
          </a:bodyPr>
          <a:lstStyle/>
          <a:p>
            <a:pPr marL="457200" indent="-457200">
              <a:lnSpc>
                <a:spcPts val="3100"/>
              </a:lnSpc>
              <a:spcAft>
                <a:spcPts val="600"/>
              </a:spcAft>
              <a:buFont typeface="Arial"/>
              <a:buChar char="•"/>
            </a:pPr>
            <a:endParaRPr lang="en-US" sz="2800" dirty="0">
              <a:latin typeface="Arial" panose="020B0604020202020204" pitchFamily="34" charset="0"/>
              <a:cs typeface="Arial" panose="020B0604020202020204" pitchFamily="34" charset="0"/>
            </a:endParaRP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Work in pairs to match the cards to the empty cells.</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Take turns giving a reason for your choice.</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Complete the blank graphs and any missing ‘hire charges’ and ‘equations’.</a:t>
            </a:r>
            <a:endParaRPr lang="en-GB" sz="2800" dirty="0">
              <a:latin typeface="Arial" panose="020B0604020202020204" pitchFamily="34" charset="0"/>
              <a:cs typeface="Arial" panose="020B0604020202020204" pitchFamily="34" charset="0"/>
            </a:endParaRPr>
          </a:p>
        </p:txBody>
      </p:sp>
      <p:sp>
        <p:nvSpPr>
          <p:cNvPr id="11"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488353" y="1279184"/>
            <a:ext cx="4874090" cy="4391994"/>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0"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44860" y="211521"/>
              <a:ext cx="753403" cy="753403"/>
            </a:xfrm>
            <a:prstGeom prst="rect">
              <a:avLst/>
            </a:prstGeom>
          </p:spPr>
        </p:pic>
        <p:sp>
          <p:nvSpPr>
            <p:cNvPr id="21" name="TextBox 20">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3" name="TextBox 2"/>
          <p:cNvSpPr txBox="1"/>
          <p:nvPr/>
        </p:nvSpPr>
        <p:spPr>
          <a:xfrm>
            <a:off x="9572499" y="3668574"/>
            <a:ext cx="184666"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3A827A69-EB4C-5DB9-AC57-5ECB295C43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01482" y="2774667"/>
            <a:ext cx="3343378" cy="33587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60683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red pedal bike">
            <a:extLst>
              <a:ext uri="{FF2B5EF4-FFF2-40B4-BE49-F238E27FC236}">
                <a16:creationId xmlns:a16="http://schemas.microsoft.com/office/drawing/2014/main" id="{46A96C1B-EDEC-FE75-E865-5CB2A34498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0423" y="1329620"/>
            <a:ext cx="1901908" cy="1264323"/>
          </a:xfrm>
          <a:prstGeom prst="rect">
            <a:avLst/>
          </a:prstGeom>
        </p:spPr>
      </p:pic>
      <p:pic>
        <p:nvPicPr>
          <p:cNvPr id="24" name="Picture 23" descr="a lime green e-scooter">
            <a:extLst>
              <a:ext uri="{FF2B5EF4-FFF2-40B4-BE49-F238E27FC236}">
                <a16:creationId xmlns:a16="http://schemas.microsoft.com/office/drawing/2014/main" id="{AF442569-0841-A8F2-755E-29E40A421F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7245" y="2968277"/>
            <a:ext cx="2553029" cy="1702019"/>
          </a:xfrm>
          <a:prstGeom prst="rect">
            <a:avLst/>
          </a:prstGeom>
        </p:spPr>
      </p:pic>
      <p:pic>
        <p:nvPicPr>
          <p:cNvPr id="7" name="Picture 6" descr="A line graph is shown.&#10;x-axis is labelled as Length of hire in min (t) and goes from 0 to 20. &#10;y-axis is labelled as Hire charges in pence (h) and goes from 0 to 200.&#10;&#10;A line starts from origin and passes the points&#10;(2.5, 50)&#10;(50, 100)&#10;(7.5, 150), and &#10;(10, 200)">
            <a:extLst>
              <a:ext uri="{FF2B5EF4-FFF2-40B4-BE49-F238E27FC236}">
                <a16:creationId xmlns:a16="http://schemas.microsoft.com/office/drawing/2014/main" id="{B1CF96F4-D48D-6D03-CC0D-8D7C5B7CEBC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l="10445" b="15178"/>
          <a:stretch/>
        </p:blipFill>
        <p:spPr>
          <a:xfrm>
            <a:off x="3992834" y="2010332"/>
            <a:ext cx="1966623" cy="3542743"/>
          </a:xfrm>
          <a:prstGeom prst="rect">
            <a:avLst/>
          </a:prstGeom>
        </p:spPr>
      </p:pic>
      <p:pic>
        <p:nvPicPr>
          <p:cNvPr id="5" name="Picture 4" descr="A line graph is shown.&#10;x-axis is labelled as Length of hire in min (t) and goes from 0 to 20. &#10;y-axis is labelled as Hire charges in pence (h) and goes from 0 to 200.&#10;&#10;A line starts from origin and passes the points&#10;(5, 50)&#10;(10, 100)&#10;(15, 150), and &#10;(20, 200)">
            <a:extLst>
              <a:ext uri="{FF2B5EF4-FFF2-40B4-BE49-F238E27FC236}">
                <a16:creationId xmlns:a16="http://schemas.microsoft.com/office/drawing/2014/main" id="{31FC0DDD-165A-2A02-EA04-F0A70C928947}"/>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l="6946" b="14812"/>
          <a:stretch/>
        </p:blipFill>
        <p:spPr bwMode="auto">
          <a:xfrm>
            <a:off x="922627" y="1953038"/>
            <a:ext cx="2170760" cy="3861890"/>
          </a:xfrm>
          <a:prstGeom prst="rect">
            <a:avLst/>
          </a:prstGeom>
          <a:ln>
            <a:noFill/>
          </a:ln>
          <a:extLst>
            <a:ext uri="{53640926-AAD7-44d8-BBD7-CCE9431645EC}">
              <a14:shadowObscured xmlns="" xmlns:a14="http://schemas.microsoft.com/office/drawing/2010/main"/>
            </a:ext>
          </a:extLst>
        </p:spPr>
      </p:pic>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14"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b="1" noProof="0" dirty="0">
                <a:solidFill>
                  <a:srgbClr val="BE0064"/>
                </a:solidFill>
                <a:latin typeface="Arial" panose="020B0604020202020204" pitchFamily="34" charset="0"/>
                <a:cs typeface="Arial" panose="020B0604020202020204" pitchFamily="34" charset="0"/>
              </a:rPr>
              <a:t>Company </a:t>
            </a:r>
            <a:r>
              <a:rPr lang="en-US" sz="3600" b="1" dirty="0">
                <a:solidFill>
                  <a:srgbClr val="BE0064"/>
                </a:solidFill>
                <a:latin typeface="Arial" panose="020B0604020202020204" pitchFamily="34" charset="0"/>
                <a:cs typeface="Arial" panose="020B0604020202020204" pitchFamily="34" charset="0"/>
              </a:rPr>
              <a:t>A: Pedal bike/E-scooter</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5" name="Isosceles Triangle 1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92B977E0-1E79-4D70-AE9B-F5ACB10F60B4}"/>
              </a:ext>
            </a:extLst>
          </p:cNvPr>
          <p:cNvSpPr txBox="1"/>
          <p:nvPr/>
        </p:nvSpPr>
        <p:spPr>
          <a:xfrm>
            <a:off x="8080545" y="1306052"/>
            <a:ext cx="3453518"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10p per minute </a:t>
            </a:r>
            <a:endParaRPr lang="en-GB" sz="3200" b="1" i="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B977E0-1E79-4D70-AE9B-F5ACB10F60B4}"/>
              </a:ext>
            </a:extLst>
          </p:cNvPr>
          <p:cNvSpPr txBox="1"/>
          <p:nvPr/>
        </p:nvSpPr>
        <p:spPr>
          <a:xfrm>
            <a:off x="8114414" y="3168685"/>
            <a:ext cx="3453518"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20p per minute </a:t>
            </a:r>
            <a:endParaRPr lang="en-GB" sz="3200" b="1" i="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0368C08-DEAE-4069-AAC6-76CF00AF1749}"/>
              </a:ext>
            </a:extLst>
          </p:cNvPr>
          <p:cNvSpPr txBox="1"/>
          <p:nvPr/>
        </p:nvSpPr>
        <p:spPr>
          <a:xfrm>
            <a:off x="8994963" y="1954588"/>
            <a:ext cx="1967227" cy="964367"/>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10</a:t>
            </a:r>
            <a:r>
              <a:rPr lang="en-US" sz="3200" b="1" i="1" dirty="0">
                <a:latin typeface="Arial" panose="020B0604020202020204" pitchFamily="34" charset="0"/>
                <a:cs typeface="Arial" panose="020B0604020202020204" pitchFamily="34" charset="0"/>
              </a:rPr>
              <a:t>t</a:t>
            </a:r>
            <a:endParaRPr lang="en-US" sz="2400" i="1" dirty="0">
              <a:latin typeface="Arial" panose="020B0604020202020204" pitchFamily="34" charset="0"/>
              <a:cs typeface="Arial" panose="020B0604020202020204" pitchFamily="34" charset="0"/>
            </a:endParaRP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B0368C08-DEAE-4069-AAC6-76CF00AF1749}"/>
              </a:ext>
            </a:extLst>
          </p:cNvPr>
          <p:cNvSpPr txBox="1"/>
          <p:nvPr/>
        </p:nvSpPr>
        <p:spPr>
          <a:xfrm>
            <a:off x="8495191" y="3939687"/>
            <a:ext cx="2466999" cy="999120"/>
          </a:xfrm>
          <a:prstGeom prst="rect">
            <a:avLst/>
          </a:prstGeom>
          <a:noFill/>
        </p:spPr>
        <p:txBody>
          <a:bodyPr wrap="square" rtlCol="0">
            <a:spAutoFit/>
          </a:bodyPr>
          <a:lstStyle/>
          <a:p>
            <a:pPr>
              <a:lnSpc>
                <a:spcPts val="2400"/>
              </a:lnSpc>
              <a:spcAft>
                <a:spcPts val="1800"/>
              </a:spcAft>
            </a:pPr>
            <a:r>
              <a:rPr lang="en-US" sz="2400" dirty="0">
                <a:latin typeface="Arial" panose="020B0604020202020204" pitchFamily="34" charset="0"/>
                <a:cs typeface="Arial" panose="020B0604020202020204" pitchFamily="34" charset="0"/>
              </a:rPr>
              <a:t>E3</a:t>
            </a:r>
            <a:r>
              <a:rPr lang="en-US" sz="1100" dirty="0">
                <a:latin typeface="Arial" panose="020B0604020202020204" pitchFamily="34" charset="0"/>
                <a:cs typeface="Arial" panose="020B0604020202020204" pitchFamily="34" charset="0"/>
              </a:rPr>
              <a:t>     </a:t>
            </a: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20</a:t>
            </a:r>
            <a:r>
              <a:rPr lang="en-US" sz="3200" b="1" i="1" dirty="0">
                <a:latin typeface="Arial" panose="020B0604020202020204" pitchFamily="34" charset="0"/>
                <a:cs typeface="Arial" panose="020B0604020202020204" pitchFamily="34" charset="0"/>
              </a:rPr>
              <a:t>t</a:t>
            </a:r>
            <a:endParaRPr lang="en-US" sz="2400" i="1" dirty="0">
              <a:latin typeface="Arial" panose="020B0604020202020204" pitchFamily="34" charset="0"/>
              <a:cs typeface="Arial" panose="020B0604020202020204" pitchFamily="34" charset="0"/>
            </a:endParaRP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20"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558966" y="1463419"/>
            <a:ext cx="2741601" cy="4663362"/>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7088256" y="5039232"/>
            <a:ext cx="4395880" cy="954107"/>
          </a:xfrm>
          <a:prstGeom prst="rect">
            <a:avLst/>
          </a:prstGeom>
        </p:spPr>
        <p:txBody>
          <a:bodyPr wrap="none">
            <a:spAutoFit/>
          </a:bodyPr>
          <a:lstStyle/>
          <a:p>
            <a:pPr algn="ctr"/>
            <a:r>
              <a:rPr lang="en-GB" sz="2800" dirty="0">
                <a:latin typeface="Arial" panose="020B0604020202020204" pitchFamily="34" charset="0"/>
                <a:cs typeface="Arial" panose="020B0604020202020204" pitchFamily="34" charset="0"/>
              </a:rPr>
              <a:t>Why do the graphs start at</a:t>
            </a:r>
          </a:p>
          <a:p>
            <a:pPr algn="ctr"/>
            <a:r>
              <a:rPr lang="en-GB" sz="2800" dirty="0">
                <a:latin typeface="Arial" panose="020B0604020202020204" pitchFamily="34" charset="0"/>
                <a:cs typeface="Arial" panose="020B0604020202020204" pitchFamily="34" charset="0"/>
              </a:rPr>
              <a:t>the origin?</a:t>
            </a:r>
            <a:r>
              <a:rPr lang="en-GB" i="1" dirty="0">
                <a:latin typeface="Arial" panose="020B0604020202020204" pitchFamily="34" charset="0"/>
                <a:cs typeface="Arial" panose="020B0604020202020204" pitchFamily="34" charset="0"/>
              </a:rPr>
              <a:t> </a:t>
            </a:r>
            <a:endParaRPr lang="en-US" dirty="0"/>
          </a:p>
        </p:txBody>
      </p:sp>
      <p:sp>
        <p:nvSpPr>
          <p:cNvPr id="18"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6908421" y="4938807"/>
            <a:ext cx="4679985" cy="1187974"/>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86621" y="1514245"/>
            <a:ext cx="522900" cy="369332"/>
          </a:xfrm>
          <a:prstGeom prst="rect">
            <a:avLst/>
          </a:prstGeom>
        </p:spPr>
        <p:txBody>
          <a:bodyPr wrap="none">
            <a:spAutoFit/>
          </a:bodyPr>
          <a:lstStyle/>
          <a:p>
            <a:pPr algn="ctr"/>
            <a:r>
              <a:rPr lang="en-GB" sz="1600" dirty="0">
                <a:latin typeface="Arial" panose="020B0604020202020204" pitchFamily="34" charset="0"/>
                <a:cs typeface="Arial" panose="020B0604020202020204" pitchFamily="34" charset="0"/>
              </a:rPr>
              <a:t>G2</a:t>
            </a:r>
            <a:r>
              <a:rPr lang="en-GB" i="1" dirty="0">
                <a:latin typeface="Arial" panose="020B0604020202020204" pitchFamily="34" charset="0"/>
                <a:cs typeface="Arial" panose="020B0604020202020204" pitchFamily="34" charset="0"/>
              </a:rPr>
              <a:t> </a:t>
            </a:r>
            <a:endParaRPr lang="en-US" dirty="0"/>
          </a:p>
        </p:txBody>
      </p:sp>
      <p:sp>
        <p:nvSpPr>
          <p:cNvPr id="21"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3528222" y="1642057"/>
            <a:ext cx="2687931" cy="4351282"/>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D8A6C26-BD49-34BC-BE42-A01DDC806A94}"/>
              </a:ext>
            </a:extLst>
          </p:cNvPr>
          <p:cNvSpPr txBox="1"/>
          <p:nvPr/>
        </p:nvSpPr>
        <p:spPr>
          <a:xfrm>
            <a:off x="932959" y="1642057"/>
            <a:ext cx="2298388"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Pedal bike hire</a:t>
            </a:r>
            <a:endParaRPr kumimoji="0" lang="en-GB" sz="1400" b="1" u="none" strike="noStrike" kern="1200" cap="none" spc="0" normalizeH="0" baseline="0" noProof="0" dirty="0">
              <a:ln>
                <a:noFill/>
              </a:ln>
              <a:solidFill>
                <a:prstClr val="black"/>
              </a:solidFill>
              <a:effectLst/>
              <a:uLnTx/>
              <a:uFillTx/>
              <a:latin typeface="Arial"/>
              <a:ea typeface="+mn-ea"/>
              <a:cs typeface="Arial"/>
            </a:endParaRPr>
          </a:p>
        </p:txBody>
      </p:sp>
      <p:sp>
        <p:nvSpPr>
          <p:cNvPr id="13" name="TextBox 12">
            <a:extLst>
              <a:ext uri="{FF2B5EF4-FFF2-40B4-BE49-F238E27FC236}">
                <a16:creationId xmlns:a16="http://schemas.microsoft.com/office/drawing/2014/main" id="{75FB1700-21D1-638B-893C-2008BE1F1C02}"/>
              </a:ext>
            </a:extLst>
          </p:cNvPr>
          <p:cNvSpPr txBox="1"/>
          <p:nvPr/>
        </p:nvSpPr>
        <p:spPr>
          <a:xfrm rot="16200000">
            <a:off x="-319234" y="3916911"/>
            <a:ext cx="2095407"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1400" b="1" u="none" strike="noStrike" kern="1200" cap="none" spc="0" normalizeH="0" baseline="0" noProof="0" dirty="0">
                <a:ln>
                  <a:noFill/>
                </a:ln>
                <a:solidFill>
                  <a:prstClr val="black"/>
                </a:solidFill>
                <a:effectLst/>
                <a:uLnTx/>
                <a:uFillTx/>
                <a:latin typeface="Arial"/>
                <a:ea typeface="+mn-ea"/>
                <a:cs typeface="Arial"/>
              </a:rPr>
              <a:t>Hire charge in pence (</a:t>
            </a:r>
            <a:r>
              <a:rPr kumimoji="0" lang="en-GB" sz="1400" b="1" i="1" u="none" strike="noStrike" kern="1200" cap="none" spc="0" normalizeH="0" baseline="0" noProof="0" dirty="0">
                <a:ln>
                  <a:noFill/>
                </a:ln>
                <a:solidFill>
                  <a:prstClr val="black"/>
                </a:solidFill>
                <a:effectLst/>
                <a:uLnTx/>
                <a:uFillTx/>
                <a:latin typeface="Arial"/>
                <a:ea typeface="+mn-ea"/>
                <a:cs typeface="Arial"/>
              </a:rPr>
              <a:t>h</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25" name="TextBox 24">
            <a:extLst>
              <a:ext uri="{FF2B5EF4-FFF2-40B4-BE49-F238E27FC236}">
                <a16:creationId xmlns:a16="http://schemas.microsoft.com/office/drawing/2014/main" id="{BAE44E51-1E3F-A094-31F2-7637E3A73ABF}"/>
              </a:ext>
            </a:extLst>
          </p:cNvPr>
          <p:cNvSpPr txBox="1"/>
          <p:nvPr/>
        </p:nvSpPr>
        <p:spPr>
          <a:xfrm>
            <a:off x="747539" y="5745062"/>
            <a:ext cx="2298388" cy="367195"/>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Length of hire in mins </a:t>
            </a:r>
            <a:r>
              <a:rPr kumimoji="0" lang="en-GB" sz="1400" b="1" u="none" strike="noStrike" kern="1200" cap="none" spc="0" normalizeH="0" baseline="0" noProof="0" dirty="0">
                <a:ln>
                  <a:noFill/>
                </a:ln>
                <a:solidFill>
                  <a:prstClr val="black"/>
                </a:solidFill>
                <a:effectLst/>
                <a:uLnTx/>
                <a:uFillTx/>
                <a:latin typeface="Arial"/>
                <a:ea typeface="+mn-ea"/>
                <a:cs typeface="Arial"/>
              </a:rPr>
              <a:t>(</a:t>
            </a:r>
            <a:r>
              <a:rPr lang="en-GB" sz="1400" b="1" i="1" dirty="0">
                <a:solidFill>
                  <a:prstClr val="black"/>
                </a:solidFill>
                <a:latin typeface="Arial"/>
                <a:cs typeface="Arial"/>
              </a:rPr>
              <a:t>t</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26" name="TextBox 25">
            <a:extLst>
              <a:ext uri="{FF2B5EF4-FFF2-40B4-BE49-F238E27FC236}">
                <a16:creationId xmlns:a16="http://schemas.microsoft.com/office/drawing/2014/main" id="{C5D6CED1-A971-B0BF-1A0D-D896588C7272}"/>
              </a:ext>
            </a:extLst>
          </p:cNvPr>
          <p:cNvSpPr txBox="1"/>
          <p:nvPr/>
        </p:nvSpPr>
        <p:spPr>
          <a:xfrm>
            <a:off x="3911495" y="1653663"/>
            <a:ext cx="2298388"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E-scooter hire</a:t>
            </a:r>
            <a:endParaRPr kumimoji="0" lang="en-GB" sz="1400" b="1" u="none" strike="noStrike" kern="1200" cap="none" spc="0" normalizeH="0" baseline="0" noProof="0" dirty="0">
              <a:ln>
                <a:noFill/>
              </a:ln>
              <a:solidFill>
                <a:prstClr val="black"/>
              </a:solidFill>
              <a:effectLst/>
              <a:uLnTx/>
              <a:uFillTx/>
              <a:latin typeface="Arial"/>
              <a:ea typeface="+mn-ea"/>
              <a:cs typeface="Arial"/>
            </a:endParaRPr>
          </a:p>
        </p:txBody>
      </p:sp>
      <p:sp>
        <p:nvSpPr>
          <p:cNvPr id="27" name="TextBox 26">
            <a:extLst>
              <a:ext uri="{FF2B5EF4-FFF2-40B4-BE49-F238E27FC236}">
                <a16:creationId xmlns:a16="http://schemas.microsoft.com/office/drawing/2014/main" id="{B4ACA4D8-A2EB-CFFD-4C81-4EF4CF4BCA6C}"/>
              </a:ext>
            </a:extLst>
          </p:cNvPr>
          <p:cNvSpPr txBox="1"/>
          <p:nvPr/>
        </p:nvSpPr>
        <p:spPr>
          <a:xfrm rot="16200000">
            <a:off x="2775502" y="3594683"/>
            <a:ext cx="2095407"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1400" b="1" u="none" strike="noStrike" kern="1200" cap="none" spc="0" normalizeH="0" baseline="0" noProof="0" dirty="0">
                <a:ln>
                  <a:noFill/>
                </a:ln>
                <a:solidFill>
                  <a:prstClr val="black"/>
                </a:solidFill>
                <a:effectLst/>
                <a:uLnTx/>
                <a:uFillTx/>
                <a:latin typeface="Arial"/>
                <a:ea typeface="+mn-ea"/>
                <a:cs typeface="Arial"/>
              </a:rPr>
              <a:t>Hire charge in pence (</a:t>
            </a:r>
            <a:r>
              <a:rPr kumimoji="0" lang="en-GB" sz="1400" b="1" i="1" u="none" strike="noStrike" kern="1200" cap="none" spc="0" normalizeH="0" baseline="0" noProof="0" dirty="0">
                <a:ln>
                  <a:noFill/>
                </a:ln>
                <a:solidFill>
                  <a:prstClr val="black"/>
                </a:solidFill>
                <a:effectLst/>
                <a:uLnTx/>
                <a:uFillTx/>
                <a:latin typeface="Arial"/>
                <a:ea typeface="+mn-ea"/>
                <a:cs typeface="Arial"/>
              </a:rPr>
              <a:t>h</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28" name="TextBox 27">
            <a:extLst>
              <a:ext uri="{FF2B5EF4-FFF2-40B4-BE49-F238E27FC236}">
                <a16:creationId xmlns:a16="http://schemas.microsoft.com/office/drawing/2014/main" id="{5F06D117-0C6E-3CF7-8F32-AC7668F5BF46}"/>
              </a:ext>
            </a:extLst>
          </p:cNvPr>
          <p:cNvSpPr txBox="1"/>
          <p:nvPr/>
        </p:nvSpPr>
        <p:spPr>
          <a:xfrm>
            <a:off x="3842275" y="5422834"/>
            <a:ext cx="2298388" cy="367195"/>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Length of hire in mins </a:t>
            </a:r>
            <a:r>
              <a:rPr kumimoji="0" lang="en-GB" sz="1400" b="1" u="none" strike="noStrike" kern="1200" cap="none" spc="0" normalizeH="0" baseline="0" noProof="0" dirty="0">
                <a:ln>
                  <a:noFill/>
                </a:ln>
                <a:solidFill>
                  <a:prstClr val="black"/>
                </a:solidFill>
                <a:effectLst/>
                <a:uLnTx/>
                <a:uFillTx/>
                <a:latin typeface="Arial"/>
                <a:ea typeface="+mn-ea"/>
                <a:cs typeface="Arial"/>
              </a:rPr>
              <a:t>(</a:t>
            </a:r>
            <a:r>
              <a:rPr lang="en-GB" sz="1400" b="1" i="1" dirty="0">
                <a:solidFill>
                  <a:prstClr val="black"/>
                </a:solidFill>
                <a:latin typeface="Arial"/>
                <a:cs typeface="Arial"/>
              </a:rPr>
              <a:t>t</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284234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lime green e-scooter">
            <a:extLst>
              <a:ext uri="{FF2B5EF4-FFF2-40B4-BE49-F238E27FC236}">
                <a16:creationId xmlns:a16="http://schemas.microsoft.com/office/drawing/2014/main" id="{3AB99CED-602D-D3EB-74A4-79D21181A5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3687" y="1401295"/>
            <a:ext cx="4312797" cy="2875198"/>
          </a:xfrm>
          <a:prstGeom prst="rect">
            <a:avLst/>
          </a:prstGeom>
        </p:spPr>
      </p:pic>
      <p:pic>
        <p:nvPicPr>
          <p:cNvPr id="20" name="Picture 19" descr="a red pedal bike">
            <a:extLst>
              <a:ext uri="{FF2B5EF4-FFF2-40B4-BE49-F238E27FC236}">
                <a16:creationId xmlns:a16="http://schemas.microsoft.com/office/drawing/2014/main" id="{4E3BF95D-DB18-16D5-0D6E-2CFC797C6D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589" y="1328293"/>
            <a:ext cx="3223545" cy="2142902"/>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Bike and scooter hire</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a:t>
            </a:fld>
            <a:endParaRPr lang="en-US" b="1" dirty="0">
              <a:solidFill>
                <a:srgbClr val="00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0AB6807-1007-2C40-ACD3-85A647021B46}"/>
              </a:ext>
            </a:extLst>
          </p:cNvPr>
          <p:cNvSpPr txBox="1"/>
          <p:nvPr/>
        </p:nvSpPr>
        <p:spPr>
          <a:xfrm>
            <a:off x="1023670" y="3339831"/>
            <a:ext cx="3386958" cy="505694"/>
          </a:xfrm>
          <a:prstGeom prst="rect">
            <a:avLst/>
          </a:prstGeom>
          <a:noFill/>
        </p:spPr>
        <p:txBody>
          <a:bodyPr wrap="square" rtlCol="0">
            <a:spAutoFit/>
          </a:bodyPr>
          <a:lstStyle/>
          <a:p>
            <a:pPr algn="ctr">
              <a:lnSpc>
                <a:spcPts val="3100"/>
              </a:lnSpc>
              <a:spcAft>
                <a:spcPts val="600"/>
              </a:spcAft>
            </a:pPr>
            <a:r>
              <a:rPr lang="en-US" sz="3200" dirty="0">
                <a:latin typeface="Arial" panose="020B0604020202020204" pitchFamily="34" charset="0"/>
                <a:cs typeface="Arial" panose="020B0604020202020204" pitchFamily="34" charset="0"/>
              </a:rPr>
              <a:t>Pedal bike</a:t>
            </a:r>
          </a:p>
        </p:txBody>
      </p:sp>
      <p:pic>
        <p:nvPicPr>
          <p:cNvPr id="15" name="Picture 14"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18819" y="4042049"/>
            <a:ext cx="1498071" cy="1979995"/>
          </a:xfrm>
          <a:prstGeom prst="rect">
            <a:avLst/>
          </a:prstGeom>
        </p:spPr>
      </p:pic>
      <p:pic>
        <p:nvPicPr>
          <p:cNvPr id="16" name="Picture 15"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977003" y="4022410"/>
            <a:ext cx="1249534" cy="1872000"/>
          </a:xfrm>
          <a:prstGeom prst="rect">
            <a:avLst/>
          </a:prstGeom>
        </p:spPr>
      </p:pic>
      <p:sp>
        <p:nvSpPr>
          <p:cNvPr id="17" name="TextBox 16">
            <a:extLst>
              <a:ext uri="{FF2B5EF4-FFF2-40B4-BE49-F238E27FC236}">
                <a16:creationId xmlns:a16="http://schemas.microsoft.com/office/drawing/2014/main" id="{B0368C08-DEAE-4069-AAC6-76CF00AF1749}"/>
              </a:ext>
            </a:extLst>
          </p:cNvPr>
          <p:cNvSpPr txBox="1"/>
          <p:nvPr/>
        </p:nvSpPr>
        <p:spPr>
          <a:xfrm>
            <a:off x="7963413" y="5803775"/>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Debbie</a:t>
            </a:r>
          </a:p>
        </p:txBody>
      </p:sp>
      <p:sp>
        <p:nvSpPr>
          <p:cNvPr id="26"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878364" y="1304782"/>
            <a:ext cx="3599996" cy="2599516"/>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B0AB6807-1007-2C40-ACD3-85A647021B46}"/>
              </a:ext>
            </a:extLst>
          </p:cNvPr>
          <p:cNvSpPr txBox="1"/>
          <p:nvPr/>
        </p:nvSpPr>
        <p:spPr>
          <a:xfrm>
            <a:off x="8237131" y="3339834"/>
            <a:ext cx="3386958" cy="505694"/>
          </a:xfrm>
          <a:prstGeom prst="rect">
            <a:avLst/>
          </a:prstGeom>
          <a:noFill/>
        </p:spPr>
        <p:txBody>
          <a:bodyPr wrap="square" rtlCol="0">
            <a:spAutoFit/>
          </a:bodyPr>
          <a:lstStyle/>
          <a:p>
            <a:pPr algn="ctr">
              <a:lnSpc>
                <a:spcPts val="3100"/>
              </a:lnSpc>
              <a:spcAft>
                <a:spcPts val="600"/>
              </a:spcAft>
            </a:pPr>
            <a:r>
              <a:rPr lang="en-US" sz="3200" dirty="0">
                <a:latin typeface="Arial" panose="020B0604020202020204" pitchFamily="34" charset="0"/>
                <a:cs typeface="Arial" panose="020B0604020202020204" pitchFamily="34" charset="0"/>
              </a:rPr>
              <a:t>E-bike</a:t>
            </a:r>
          </a:p>
        </p:txBody>
      </p:sp>
      <p:sp>
        <p:nvSpPr>
          <p:cNvPr id="28"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8091825" y="1304785"/>
            <a:ext cx="3599996" cy="2599516"/>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B0AB6807-1007-2C40-ACD3-85A647021B46}"/>
              </a:ext>
            </a:extLst>
          </p:cNvPr>
          <p:cNvSpPr txBox="1"/>
          <p:nvPr/>
        </p:nvSpPr>
        <p:spPr>
          <a:xfrm>
            <a:off x="4630402" y="4288082"/>
            <a:ext cx="3386958" cy="505694"/>
          </a:xfrm>
          <a:prstGeom prst="rect">
            <a:avLst/>
          </a:prstGeom>
          <a:noFill/>
        </p:spPr>
        <p:txBody>
          <a:bodyPr wrap="square" rtlCol="0">
            <a:spAutoFit/>
          </a:bodyPr>
          <a:lstStyle/>
          <a:p>
            <a:pPr algn="ctr">
              <a:lnSpc>
                <a:spcPts val="3100"/>
              </a:lnSpc>
              <a:spcAft>
                <a:spcPts val="600"/>
              </a:spcAft>
            </a:pPr>
            <a:r>
              <a:rPr lang="en-US" sz="3200" dirty="0">
                <a:latin typeface="Arial" panose="020B0604020202020204" pitchFamily="34" charset="0"/>
                <a:cs typeface="Arial" panose="020B0604020202020204" pitchFamily="34" charset="0"/>
              </a:rPr>
              <a:t>E-scooter</a:t>
            </a:r>
          </a:p>
        </p:txBody>
      </p:sp>
      <p:sp>
        <p:nvSpPr>
          <p:cNvPr id="30"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4789895" y="1152390"/>
            <a:ext cx="3023986" cy="3743996"/>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B0368C08-DEAE-4069-AAC6-76CF00AF1749}"/>
              </a:ext>
            </a:extLst>
          </p:cNvPr>
          <p:cNvSpPr txBox="1"/>
          <p:nvPr/>
        </p:nvSpPr>
        <p:spPr>
          <a:xfrm>
            <a:off x="9487386" y="5803778"/>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Edwin</a:t>
            </a:r>
          </a:p>
        </p:txBody>
      </p:sp>
      <p:sp>
        <p:nvSpPr>
          <p:cNvPr id="2" name="TextBox 1">
            <a:extLst>
              <a:ext uri="{FF2B5EF4-FFF2-40B4-BE49-F238E27FC236}">
                <a16:creationId xmlns:a16="http://schemas.microsoft.com/office/drawing/2014/main" id="{1F417DE5-A25D-7078-8E9F-D24627E272E1}"/>
              </a:ext>
            </a:extLst>
          </p:cNvPr>
          <p:cNvSpPr txBox="1"/>
          <p:nvPr/>
        </p:nvSpPr>
        <p:spPr>
          <a:xfrm>
            <a:off x="650412" y="5032046"/>
            <a:ext cx="6720216" cy="119181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What are some different ways to charge for a hire?  </a:t>
            </a:r>
            <a:endParaRPr lang="en-GB" sz="3200" b="1" i="0" dirty="0">
              <a:latin typeface="Arial" panose="020B0604020202020204" pitchFamily="34" charset="0"/>
              <a:cs typeface="Arial" panose="020B0604020202020204" pitchFamily="34" charset="0"/>
            </a:endParaRPr>
          </a:p>
        </p:txBody>
      </p:sp>
      <p:pic>
        <p:nvPicPr>
          <p:cNvPr id="18" name="Picture 17" descr="an green electrical -bike">
            <a:extLst>
              <a:ext uri="{FF2B5EF4-FFF2-40B4-BE49-F238E27FC236}">
                <a16:creationId xmlns:a16="http://schemas.microsoft.com/office/drawing/2014/main" id="{FBC5E40B-9AA9-1D9B-C9CC-00BE93C80C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39777" y="1584060"/>
            <a:ext cx="2685633" cy="1573563"/>
          </a:xfrm>
          <a:prstGeom prst="rect">
            <a:avLst/>
          </a:prstGeom>
        </p:spPr>
      </p:pic>
    </p:spTree>
    <p:extLst>
      <p:ext uri="{BB962C8B-B14F-4D97-AF65-F5344CB8AC3E}">
        <p14:creationId xmlns:p14="http://schemas.microsoft.com/office/powerpoint/2010/main" val="13168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ne graph is shown.&#10;x-axis is labelled as Length of hire in min (t) and goes from 0 to 20. &#10;y-axis is labelled as Hire charges in pence (h) and goes from 0 to 200.&#10;&#10;A line starts from origin and passes the points&#10;(5, 50)&#10;(10, 100)&#10;(15, 150), and &#10;(20, 200)">
            <a:extLst>
              <a:ext uri="{FF2B5EF4-FFF2-40B4-BE49-F238E27FC236}">
                <a16:creationId xmlns:a16="http://schemas.microsoft.com/office/drawing/2014/main" id="{FFC59DEE-5A66-B890-96D6-DEFA9FC47122}"/>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l="8561" b="14760"/>
          <a:stretch/>
        </p:blipFill>
        <p:spPr>
          <a:xfrm>
            <a:off x="1577822" y="1519354"/>
            <a:ext cx="2534683" cy="4494067"/>
          </a:xfrm>
          <a:prstGeom prst="rect">
            <a:avLst/>
          </a:prstGeom>
        </p:spPr>
      </p:pic>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14"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Writing equations</a:t>
            </a:r>
            <a:endParaRPr kumimoji="0" lang="en-US" sz="3600" b="1"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5" name="Isosceles Triangle 1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0" name="TextBox 9">
            <a:extLst>
              <a:ext uri="{FF2B5EF4-FFF2-40B4-BE49-F238E27FC236}">
                <a16:creationId xmlns:a16="http://schemas.microsoft.com/office/drawing/2014/main" id="{B0368C08-DEAE-4069-AAC6-76CF00AF1749}"/>
              </a:ext>
            </a:extLst>
          </p:cNvPr>
          <p:cNvSpPr txBox="1"/>
          <p:nvPr/>
        </p:nvSpPr>
        <p:spPr>
          <a:xfrm>
            <a:off x="8108040" y="2749288"/>
            <a:ext cx="3029228"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20</a:t>
            </a:r>
            <a:r>
              <a:rPr lang="en-US" sz="3200" b="1" i="1" dirty="0">
                <a:latin typeface="Arial" panose="020B0604020202020204" pitchFamily="34" charset="0"/>
                <a:cs typeface="Arial" panose="020B0604020202020204" pitchFamily="34" charset="0"/>
              </a:rPr>
              <a:t>t </a:t>
            </a:r>
            <a:r>
              <a:rPr lang="en-US" sz="3200" b="1" dirty="0">
                <a:latin typeface="Arial" panose="020B0604020202020204" pitchFamily="34" charset="0"/>
                <a:cs typeface="Arial" panose="020B0604020202020204" pitchFamily="34" charset="0"/>
              </a:rPr>
              <a:t>+10</a:t>
            </a:r>
            <a:endParaRPr lang="en-US" sz="2400" i="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B977E0-1E79-4D70-AE9B-F5ACB10F60B4}"/>
              </a:ext>
            </a:extLst>
          </p:cNvPr>
          <p:cNvSpPr txBox="1"/>
          <p:nvPr/>
        </p:nvSpPr>
        <p:spPr>
          <a:xfrm>
            <a:off x="7823184" y="1405071"/>
            <a:ext cx="3876765" cy="119181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r>
              <a:rPr lang="en-US" sz="2400" i="0" dirty="0">
                <a:latin typeface="Arial" panose="020B0604020202020204" pitchFamily="34" charset="0"/>
                <a:cs typeface="Arial" panose="020B0604020202020204" pitchFamily="34" charset="0"/>
              </a:rPr>
              <a:t>D2</a:t>
            </a:r>
            <a:r>
              <a:rPr lang="en-US" sz="3200" b="1" i="1" dirty="0">
                <a:latin typeface="Arial" panose="020B0604020202020204" pitchFamily="34" charset="0"/>
                <a:cs typeface="Arial" panose="020B0604020202020204" pitchFamily="34" charset="0"/>
              </a:rPr>
              <a:t> </a:t>
            </a:r>
            <a:r>
              <a:rPr lang="en-GB" sz="3200" i="0" dirty="0">
                <a:latin typeface="Arial" panose="020B0604020202020204" pitchFamily="34" charset="0"/>
                <a:cs typeface="Arial" panose="020B0604020202020204" pitchFamily="34" charset="0"/>
              </a:rPr>
              <a:t>10p to unlock &amp;</a:t>
            </a:r>
          </a:p>
          <a:p>
            <a:pPr algn="ctr"/>
            <a:r>
              <a:rPr lang="en-GB" sz="3200" i="0" dirty="0">
                <a:latin typeface="Arial" panose="020B0604020202020204" pitchFamily="34" charset="0"/>
                <a:cs typeface="Arial" panose="020B0604020202020204" pitchFamily="34" charset="0"/>
              </a:rPr>
              <a:t>  20p per minute </a:t>
            </a:r>
            <a:endParaRPr lang="en-GB" sz="3200" b="1" i="0" dirty="0">
              <a:latin typeface="Arial" panose="020B0604020202020204" pitchFamily="34" charset="0"/>
              <a:cs typeface="Arial" panose="020B0604020202020204" pitchFamily="34" charset="0"/>
            </a:endParaRPr>
          </a:p>
        </p:txBody>
      </p:sp>
      <p:sp>
        <p:nvSpPr>
          <p:cNvPr id="13"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1242231" y="1129212"/>
            <a:ext cx="3122926" cy="5131715"/>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8967317" y="3937015"/>
            <a:ext cx="2732633" cy="1815882"/>
          </a:xfrm>
          <a:prstGeom prst="rect">
            <a:avLst/>
          </a:prstGeom>
        </p:spPr>
        <p:txBody>
          <a:bodyPr wrap="square">
            <a:spAutoFit/>
          </a:bodyPr>
          <a:lstStyle/>
          <a:p>
            <a:pPr algn="ctr"/>
            <a:r>
              <a:rPr lang="en-GB" sz="2800" dirty="0">
                <a:latin typeface="Arial" panose="020B0604020202020204" pitchFamily="34" charset="0"/>
                <a:cs typeface="Arial" panose="020B0604020202020204" pitchFamily="34" charset="0"/>
              </a:rPr>
              <a:t>How is </a:t>
            </a:r>
          </a:p>
          <a:p>
            <a:pPr algn="ctr"/>
            <a:r>
              <a:rPr lang="en-US" sz="2800" b="1" i="1" dirty="0">
                <a:latin typeface="Arial" panose="020B0604020202020204" pitchFamily="34" charset="0"/>
                <a:cs typeface="Arial" panose="020B0604020202020204" pitchFamily="34" charset="0"/>
              </a:rPr>
              <a:t>h </a:t>
            </a:r>
            <a:r>
              <a:rPr lang="en-US" sz="2800" b="1" dirty="0">
                <a:latin typeface="Arial" panose="020B0604020202020204" pitchFamily="34" charset="0"/>
                <a:cs typeface="Arial" panose="020B0604020202020204" pitchFamily="34" charset="0"/>
              </a:rPr>
              <a:t>= 20</a:t>
            </a:r>
            <a:r>
              <a:rPr lang="en-US" sz="2800" b="1" i="1" dirty="0">
                <a:latin typeface="Arial" panose="020B0604020202020204" pitchFamily="34" charset="0"/>
                <a:cs typeface="Arial" panose="020B0604020202020204" pitchFamily="34" charset="0"/>
              </a:rPr>
              <a:t>t </a:t>
            </a:r>
            <a:r>
              <a:rPr lang="en-US" sz="2800" b="1" dirty="0">
                <a:latin typeface="Arial" panose="020B0604020202020204" pitchFamily="34" charset="0"/>
                <a:cs typeface="Arial" panose="020B0604020202020204" pitchFamily="34" charset="0"/>
              </a:rPr>
              <a:t>+10 </a:t>
            </a:r>
            <a:r>
              <a:rPr lang="en-GB" sz="2800" dirty="0">
                <a:latin typeface="Arial" panose="020B0604020202020204" pitchFamily="34" charset="0"/>
                <a:cs typeface="Arial" panose="020B0604020202020204" pitchFamily="34" charset="0"/>
              </a:rPr>
              <a:t>different to</a:t>
            </a:r>
          </a:p>
          <a:p>
            <a:pPr algn="ctr"/>
            <a:r>
              <a:rPr lang="en-US" sz="2800" b="1" i="1" dirty="0">
                <a:latin typeface="Arial" panose="020B0604020202020204" pitchFamily="34" charset="0"/>
                <a:cs typeface="Arial" panose="020B0604020202020204" pitchFamily="34" charset="0"/>
              </a:rPr>
              <a:t>h </a:t>
            </a:r>
            <a:r>
              <a:rPr lang="en-US" sz="2800" b="1" dirty="0">
                <a:latin typeface="Arial" panose="020B0604020202020204" pitchFamily="34" charset="0"/>
                <a:cs typeface="Arial" panose="020B0604020202020204" pitchFamily="34" charset="0"/>
              </a:rPr>
              <a:t>= 50 + 20</a:t>
            </a:r>
            <a:r>
              <a:rPr lang="en-US" sz="2800" b="1" i="1" dirty="0">
                <a:latin typeface="Arial" panose="020B0604020202020204" pitchFamily="34" charset="0"/>
                <a:cs typeface="Arial" panose="020B0604020202020204" pitchFamily="34" charset="0"/>
              </a:rPr>
              <a:t>t</a:t>
            </a:r>
            <a:r>
              <a:rPr lang="en-GB" sz="2800" dirty="0">
                <a:latin typeface="Arial" panose="020B0604020202020204" pitchFamily="34" charset="0"/>
                <a:cs typeface="Arial" panose="020B0604020202020204" pitchFamily="34" charset="0"/>
              </a:rPr>
              <a:t>?</a:t>
            </a:r>
            <a:endParaRPr lang="en-US" dirty="0"/>
          </a:p>
        </p:txBody>
      </p:sp>
      <p:sp>
        <p:nvSpPr>
          <p:cNvPr id="19"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9051442" y="3748037"/>
            <a:ext cx="2411999" cy="2223357"/>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1D55459-4435-E255-D0E9-844B9F30EA71}"/>
              </a:ext>
            </a:extLst>
          </p:cNvPr>
          <p:cNvSpPr txBox="1"/>
          <p:nvPr/>
        </p:nvSpPr>
        <p:spPr>
          <a:xfrm>
            <a:off x="4700756" y="3578594"/>
            <a:ext cx="3600000" cy="173664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b="1" i="0" dirty="0">
                <a:latin typeface="Arial" panose="020B0604020202020204" pitchFamily="34" charset="0"/>
                <a:cs typeface="Arial" panose="020B0604020202020204" pitchFamily="34" charset="0"/>
              </a:rPr>
              <a:t>OPTION 4 </a:t>
            </a:r>
          </a:p>
          <a:p>
            <a:pPr algn="ctr"/>
            <a:r>
              <a:rPr lang="en-GB" sz="3200" i="0" dirty="0">
                <a:latin typeface="Arial" panose="020B0604020202020204" pitchFamily="34" charset="0"/>
                <a:cs typeface="Arial" panose="020B0604020202020204" pitchFamily="34" charset="0"/>
              </a:rPr>
              <a:t>50p to unlock &amp;</a:t>
            </a:r>
          </a:p>
          <a:p>
            <a:pPr algn="ctr"/>
            <a:r>
              <a:rPr lang="en-GB" sz="3200" i="0" dirty="0">
                <a:latin typeface="Arial" panose="020B0604020202020204" pitchFamily="34" charset="0"/>
                <a:cs typeface="Arial" panose="020B0604020202020204" pitchFamily="34" charset="0"/>
              </a:rPr>
              <a:t>20p per minute </a:t>
            </a:r>
            <a:endParaRPr lang="en-GB" sz="3200" b="1" i="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94E95F6-5FFD-6002-FB7B-6C9E6039B9F3}"/>
              </a:ext>
            </a:extLst>
          </p:cNvPr>
          <p:cNvSpPr txBox="1"/>
          <p:nvPr/>
        </p:nvSpPr>
        <p:spPr>
          <a:xfrm>
            <a:off x="5354307" y="5419793"/>
            <a:ext cx="2411999"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50 + 20</a:t>
            </a:r>
            <a:r>
              <a:rPr lang="en-US" sz="3200" b="1" i="1" dirty="0">
                <a:latin typeface="Arial" panose="020B0604020202020204" pitchFamily="34" charset="0"/>
                <a:cs typeface="Arial" panose="020B0604020202020204" pitchFamily="34" charset="0"/>
              </a:rPr>
              <a:t>t</a:t>
            </a:r>
            <a:endParaRPr lang="en-US" sz="2400" i="1" dirty="0">
              <a:latin typeface="Arial" panose="020B0604020202020204" pitchFamily="34" charset="0"/>
              <a:cs typeface="Arial" panose="020B0604020202020204" pitchFamily="34" charset="0"/>
            </a:endParaRPr>
          </a:p>
        </p:txBody>
      </p:sp>
      <p:pic>
        <p:nvPicPr>
          <p:cNvPr id="17" name="Picture 16" descr="an green electrical -bike">
            <a:extLst>
              <a:ext uri="{FF2B5EF4-FFF2-40B4-BE49-F238E27FC236}">
                <a16:creationId xmlns:a16="http://schemas.microsoft.com/office/drawing/2014/main" id="{984B852F-DC2A-F1DB-AB8D-7CE53B0DE7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3782" y="1405071"/>
            <a:ext cx="2685633" cy="1573563"/>
          </a:xfrm>
          <a:prstGeom prst="rect">
            <a:avLst/>
          </a:prstGeom>
        </p:spPr>
      </p:pic>
      <p:sp>
        <p:nvSpPr>
          <p:cNvPr id="6" name="TextBox 5">
            <a:extLst>
              <a:ext uri="{FF2B5EF4-FFF2-40B4-BE49-F238E27FC236}">
                <a16:creationId xmlns:a16="http://schemas.microsoft.com/office/drawing/2014/main" id="{D1E09C29-EFB3-286E-E1DE-300887F5C286}"/>
              </a:ext>
            </a:extLst>
          </p:cNvPr>
          <p:cNvSpPr txBox="1"/>
          <p:nvPr/>
        </p:nvSpPr>
        <p:spPr>
          <a:xfrm>
            <a:off x="1775584" y="1129212"/>
            <a:ext cx="2298388"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E-bike hire</a:t>
            </a:r>
            <a:endParaRPr kumimoji="0" lang="en-GB" sz="1400" b="1" u="none" strike="noStrike" kern="1200" cap="none" spc="0" normalizeH="0" baseline="0" noProof="0" dirty="0">
              <a:ln>
                <a:noFill/>
              </a:ln>
              <a:solidFill>
                <a:prstClr val="black"/>
              </a:solidFill>
              <a:effectLst/>
              <a:uLnTx/>
              <a:uFillTx/>
              <a:latin typeface="Arial"/>
              <a:ea typeface="+mn-ea"/>
              <a:cs typeface="Arial"/>
            </a:endParaRPr>
          </a:p>
        </p:txBody>
      </p:sp>
      <p:sp>
        <p:nvSpPr>
          <p:cNvPr id="7" name="TextBox 6">
            <a:extLst>
              <a:ext uri="{FF2B5EF4-FFF2-40B4-BE49-F238E27FC236}">
                <a16:creationId xmlns:a16="http://schemas.microsoft.com/office/drawing/2014/main" id="{476B1354-8A0A-2B40-4E67-A48987ECBE0F}"/>
              </a:ext>
            </a:extLst>
          </p:cNvPr>
          <p:cNvSpPr txBox="1"/>
          <p:nvPr/>
        </p:nvSpPr>
        <p:spPr>
          <a:xfrm rot="16200000">
            <a:off x="318554" y="3445524"/>
            <a:ext cx="2095407"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1400" b="1" u="none" strike="noStrike" kern="1200" cap="none" spc="0" normalizeH="0" baseline="0" noProof="0" dirty="0">
                <a:ln>
                  <a:noFill/>
                </a:ln>
                <a:solidFill>
                  <a:prstClr val="black"/>
                </a:solidFill>
                <a:effectLst/>
                <a:uLnTx/>
                <a:uFillTx/>
                <a:latin typeface="Arial"/>
                <a:ea typeface="+mn-ea"/>
                <a:cs typeface="Arial"/>
              </a:rPr>
              <a:t>Hire charge in pence (</a:t>
            </a:r>
            <a:r>
              <a:rPr kumimoji="0" lang="en-GB" sz="1400" b="1" i="1" u="none" strike="noStrike" kern="1200" cap="none" spc="0" normalizeH="0" baseline="0" noProof="0" dirty="0">
                <a:ln>
                  <a:noFill/>
                </a:ln>
                <a:solidFill>
                  <a:prstClr val="black"/>
                </a:solidFill>
                <a:effectLst/>
                <a:uLnTx/>
                <a:uFillTx/>
                <a:latin typeface="Arial"/>
                <a:ea typeface="+mn-ea"/>
                <a:cs typeface="Arial"/>
              </a:rPr>
              <a:t>h</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8" name="TextBox 7">
            <a:extLst>
              <a:ext uri="{FF2B5EF4-FFF2-40B4-BE49-F238E27FC236}">
                <a16:creationId xmlns:a16="http://schemas.microsoft.com/office/drawing/2014/main" id="{DD46EEFF-4F22-83A6-B55C-914C15B00F34}"/>
              </a:ext>
            </a:extLst>
          </p:cNvPr>
          <p:cNvSpPr txBox="1"/>
          <p:nvPr/>
        </p:nvSpPr>
        <p:spPr>
          <a:xfrm>
            <a:off x="1654500" y="5876174"/>
            <a:ext cx="2298388" cy="367195"/>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Length of hire in mins </a:t>
            </a:r>
            <a:r>
              <a:rPr kumimoji="0" lang="en-GB" sz="1400" b="1" u="none" strike="noStrike" kern="1200" cap="none" spc="0" normalizeH="0" baseline="0" noProof="0" dirty="0">
                <a:ln>
                  <a:noFill/>
                </a:ln>
                <a:solidFill>
                  <a:prstClr val="black"/>
                </a:solidFill>
                <a:effectLst/>
                <a:uLnTx/>
                <a:uFillTx/>
                <a:latin typeface="Arial"/>
                <a:ea typeface="+mn-ea"/>
                <a:cs typeface="Arial"/>
              </a:rPr>
              <a:t>(</a:t>
            </a:r>
            <a:r>
              <a:rPr lang="en-GB" sz="1400" b="1" i="1" dirty="0">
                <a:solidFill>
                  <a:prstClr val="black"/>
                </a:solidFill>
                <a:latin typeface="Arial"/>
                <a:cs typeface="Arial"/>
              </a:rPr>
              <a:t>t</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341686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E780F36-AD6F-AB15-99E6-370EC3C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7182" y="1512196"/>
            <a:ext cx="1901908" cy="1264323"/>
          </a:xfrm>
          <a:prstGeom prst="rect">
            <a:avLst/>
          </a:prstGeom>
        </p:spPr>
      </p:pic>
      <p:pic>
        <p:nvPicPr>
          <p:cNvPr id="20" name="Picture 19" descr="a lime green e-scooter">
            <a:extLst>
              <a:ext uri="{FF2B5EF4-FFF2-40B4-BE49-F238E27FC236}">
                <a16:creationId xmlns:a16="http://schemas.microsoft.com/office/drawing/2014/main" id="{555CB5B5-7379-F0C7-FE46-31DFEB0F05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9336" y="3150853"/>
            <a:ext cx="2553029" cy="1702019"/>
          </a:xfrm>
          <a:prstGeom prst="rect">
            <a:avLst/>
          </a:prstGeom>
        </p:spPr>
      </p:pic>
      <p:pic>
        <p:nvPicPr>
          <p:cNvPr id="9" name="Picture 8" descr="A line graph is shown.&#10;x-axis is labelled as Length of hire in min (t) and goes from 0 to 20. &#10;y-axis is labelled as Hire charges in pence (h) and goes from 0 to 200.&#10;&#10;A line starts at 0, 30 and passes the points&#10;(5, 70)&#10;(10, 120)&#10;(15, 150), and &#10;(15.5, 190)">
            <a:extLst>
              <a:ext uri="{FF2B5EF4-FFF2-40B4-BE49-F238E27FC236}">
                <a16:creationId xmlns:a16="http://schemas.microsoft.com/office/drawing/2014/main" id="{75612288-27F8-9305-3063-CDB87CFA6CEA}"/>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l="6519" b="15413"/>
          <a:stretch/>
        </p:blipFill>
        <p:spPr>
          <a:xfrm>
            <a:off x="3856576" y="1915011"/>
            <a:ext cx="2052833" cy="3532939"/>
          </a:xfrm>
          <a:prstGeom prst="rect">
            <a:avLst/>
          </a:prstGeom>
        </p:spPr>
      </p:pic>
      <p:pic>
        <p:nvPicPr>
          <p:cNvPr id="5" name="Picture 4" descr="A line graph is shown.&#10;x-axis is labelled as Length of hire in min (t) and goes from 0 to 20. &#10;y-axis is labelled as Hire charges in pence (h) and goes from 0 to 200.&#10;&#10;A line starts  0, 20 and passes the points&#10;(5, 50)&#10;(10, 100)&#10;(15, 150), and &#10;(20, 200)">
            <a:extLst>
              <a:ext uri="{FF2B5EF4-FFF2-40B4-BE49-F238E27FC236}">
                <a16:creationId xmlns:a16="http://schemas.microsoft.com/office/drawing/2014/main" id="{F65286BD-E039-0FF9-F48F-9D2E1D727CAD}"/>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l="9129" b="16089"/>
          <a:stretch/>
        </p:blipFill>
        <p:spPr>
          <a:xfrm>
            <a:off x="1006220" y="1736037"/>
            <a:ext cx="2044606" cy="3590878"/>
          </a:xfrm>
          <a:prstGeom prst="rect">
            <a:avLst/>
          </a:prstGeom>
        </p:spPr>
      </p:pic>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14"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Company B: Pedal bike/E-scooter</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5" name="Isosceles Triangle 1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B0368C08-DEAE-4069-AAC6-76CF00AF1749}"/>
              </a:ext>
            </a:extLst>
          </p:cNvPr>
          <p:cNvSpPr txBox="1"/>
          <p:nvPr/>
        </p:nvSpPr>
        <p:spPr>
          <a:xfrm>
            <a:off x="8103788" y="2815120"/>
            <a:ext cx="3081989" cy="935000"/>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10</a:t>
            </a:r>
            <a:r>
              <a:rPr lang="en-US" sz="3200" b="1" i="1" dirty="0">
                <a:latin typeface="Arial" panose="020B0604020202020204" pitchFamily="34" charset="0"/>
                <a:cs typeface="Arial" panose="020B0604020202020204" pitchFamily="34" charset="0"/>
              </a:rPr>
              <a:t>t </a:t>
            </a:r>
            <a:r>
              <a:rPr lang="en-US" sz="3200" b="1" dirty="0">
                <a:latin typeface="Arial" panose="020B0604020202020204" pitchFamily="34" charset="0"/>
                <a:cs typeface="Arial" panose="020B0604020202020204" pitchFamily="34" charset="0"/>
              </a:rPr>
              <a:t>+ 10</a:t>
            </a:r>
            <a:endParaRPr lang="en-US" sz="2400" i="1" dirty="0">
              <a:latin typeface="Arial" panose="020B0604020202020204" pitchFamily="34" charset="0"/>
              <a:cs typeface="Arial" panose="020B0604020202020204" pitchFamily="34" charset="0"/>
            </a:endParaRP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92B977E0-1E79-4D70-AE9B-F5ACB10F60B4}"/>
              </a:ext>
            </a:extLst>
          </p:cNvPr>
          <p:cNvSpPr txBox="1"/>
          <p:nvPr/>
        </p:nvSpPr>
        <p:spPr>
          <a:xfrm>
            <a:off x="7958649" y="1509729"/>
            <a:ext cx="3633520" cy="119181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D1 </a:t>
            </a:r>
            <a:r>
              <a:rPr lang="en-GB" sz="3200" i="0" dirty="0">
                <a:latin typeface="Arial" panose="020B0604020202020204" pitchFamily="34" charset="0"/>
                <a:cs typeface="Arial" panose="020B0604020202020204" pitchFamily="34" charset="0"/>
              </a:rPr>
              <a:t>10p to unlock &amp;</a:t>
            </a:r>
          </a:p>
          <a:p>
            <a:pPr algn="ctr"/>
            <a:r>
              <a:rPr lang="en-GB" sz="3200" i="0" dirty="0">
                <a:latin typeface="Arial" panose="020B0604020202020204" pitchFamily="34" charset="0"/>
                <a:cs typeface="Arial" panose="020B0604020202020204" pitchFamily="34" charset="0"/>
              </a:rPr>
              <a:t>    10p per minute </a:t>
            </a:r>
            <a:endParaRPr lang="en-GB" sz="3200" b="1" i="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0368C08-DEAE-4069-AAC6-76CF00AF1749}"/>
              </a:ext>
            </a:extLst>
          </p:cNvPr>
          <p:cNvSpPr txBox="1"/>
          <p:nvPr/>
        </p:nvSpPr>
        <p:spPr>
          <a:xfrm>
            <a:off x="8103788" y="4847083"/>
            <a:ext cx="3081992" cy="935000"/>
          </a:xfrm>
          <a:prstGeom prst="rect">
            <a:avLst/>
          </a:prstGeom>
          <a:noFill/>
        </p:spPr>
        <p:txBody>
          <a:bodyPr wrap="square" rtlCol="0">
            <a:spAutoFit/>
          </a:bodyPr>
          <a:lstStyle/>
          <a:p>
            <a:pPr>
              <a:lnSpc>
                <a:spcPts val="3100"/>
              </a:lnSpc>
              <a:spcAft>
                <a:spcPts val="600"/>
              </a:spcAft>
            </a:pPr>
            <a:r>
              <a:rPr lang="en-US" sz="2400" dirty="0">
                <a:solidFill>
                  <a:prstClr val="black"/>
                </a:solidFill>
                <a:latin typeface="Arial" panose="020B0604020202020204" pitchFamily="34" charset="0"/>
                <a:cs typeface="Arial" panose="020B0604020202020204" pitchFamily="34" charset="0"/>
              </a:rPr>
              <a:t>E2</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10</a:t>
            </a:r>
            <a:r>
              <a:rPr lang="en-US" sz="3200" b="1" i="1" dirty="0">
                <a:latin typeface="Arial" panose="020B0604020202020204" pitchFamily="34" charset="0"/>
                <a:cs typeface="Arial" panose="020B0604020202020204" pitchFamily="34" charset="0"/>
              </a:rPr>
              <a:t>t </a:t>
            </a:r>
            <a:r>
              <a:rPr lang="en-US" sz="3200" b="1" dirty="0">
                <a:latin typeface="Arial" panose="020B0604020202020204" pitchFamily="34" charset="0"/>
                <a:cs typeface="Arial" panose="020B0604020202020204" pitchFamily="34" charset="0"/>
              </a:rPr>
              <a:t>+ 20</a:t>
            </a:r>
            <a:endParaRPr lang="en-US" sz="2400" i="1" dirty="0">
              <a:latin typeface="Arial" panose="020B0604020202020204" pitchFamily="34" charset="0"/>
              <a:cs typeface="Arial" panose="020B0604020202020204" pitchFamily="34" charset="0"/>
            </a:endParaRP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92B977E0-1E79-4D70-AE9B-F5ACB10F60B4}"/>
              </a:ext>
            </a:extLst>
          </p:cNvPr>
          <p:cNvSpPr txBox="1"/>
          <p:nvPr/>
        </p:nvSpPr>
        <p:spPr>
          <a:xfrm>
            <a:off x="7958652" y="3541692"/>
            <a:ext cx="3633520" cy="119181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20p to unlock &amp;</a:t>
            </a:r>
          </a:p>
          <a:p>
            <a:pPr algn="ctr"/>
            <a:r>
              <a:rPr lang="en-GB" sz="3200" i="0" dirty="0">
                <a:latin typeface="Arial" panose="020B0604020202020204" pitchFamily="34" charset="0"/>
                <a:cs typeface="Arial" panose="020B0604020202020204" pitchFamily="34" charset="0"/>
              </a:rPr>
              <a:t>10p per minute </a:t>
            </a:r>
            <a:endParaRPr lang="en-GB" sz="3200" b="1" i="0" dirty="0">
              <a:latin typeface="Arial" panose="020B0604020202020204" pitchFamily="34" charset="0"/>
              <a:cs typeface="Arial" panose="020B0604020202020204" pitchFamily="34" charset="0"/>
            </a:endParaRPr>
          </a:p>
        </p:txBody>
      </p:sp>
      <p:sp>
        <p:nvSpPr>
          <p:cNvPr id="17"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3394332" y="1258830"/>
            <a:ext cx="2776696" cy="4713793"/>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612075" y="1221049"/>
            <a:ext cx="2620429" cy="4751573"/>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F592064-D97B-AED0-5BFD-DDF065599E3C}"/>
              </a:ext>
            </a:extLst>
          </p:cNvPr>
          <p:cNvSpPr txBox="1"/>
          <p:nvPr/>
        </p:nvSpPr>
        <p:spPr>
          <a:xfrm>
            <a:off x="907971" y="1306980"/>
            <a:ext cx="2298388"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Pedal bike hire</a:t>
            </a:r>
            <a:endParaRPr kumimoji="0" lang="en-GB" sz="1400" b="1" u="none" strike="noStrike" kern="1200" cap="none" spc="0" normalizeH="0" baseline="0" noProof="0" dirty="0">
              <a:ln>
                <a:noFill/>
              </a:ln>
              <a:solidFill>
                <a:prstClr val="black"/>
              </a:solidFill>
              <a:effectLst/>
              <a:uLnTx/>
              <a:uFillTx/>
              <a:latin typeface="Arial"/>
              <a:ea typeface="+mn-ea"/>
              <a:cs typeface="Arial"/>
            </a:endParaRPr>
          </a:p>
        </p:txBody>
      </p:sp>
      <p:sp>
        <p:nvSpPr>
          <p:cNvPr id="3" name="TextBox 2">
            <a:extLst>
              <a:ext uri="{FF2B5EF4-FFF2-40B4-BE49-F238E27FC236}">
                <a16:creationId xmlns:a16="http://schemas.microsoft.com/office/drawing/2014/main" id="{F3DBDC7D-DEF6-F8DD-B244-F1E7FFEB324C}"/>
              </a:ext>
            </a:extLst>
          </p:cNvPr>
          <p:cNvSpPr txBox="1"/>
          <p:nvPr/>
        </p:nvSpPr>
        <p:spPr>
          <a:xfrm rot="16200000">
            <a:off x="-252964" y="3484616"/>
            <a:ext cx="2095407"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1400" b="1" u="none" strike="noStrike" kern="1200" cap="none" spc="0" normalizeH="0" baseline="0" noProof="0" dirty="0">
                <a:ln>
                  <a:noFill/>
                </a:ln>
                <a:solidFill>
                  <a:prstClr val="black"/>
                </a:solidFill>
                <a:effectLst/>
                <a:uLnTx/>
                <a:uFillTx/>
                <a:latin typeface="Arial"/>
                <a:ea typeface="+mn-ea"/>
                <a:cs typeface="Arial"/>
              </a:rPr>
              <a:t>Hire charge in pence (</a:t>
            </a:r>
            <a:r>
              <a:rPr kumimoji="0" lang="en-GB" sz="1400" b="1" i="1" u="none" strike="noStrike" kern="1200" cap="none" spc="0" normalizeH="0" baseline="0" noProof="0" dirty="0">
                <a:ln>
                  <a:noFill/>
                </a:ln>
                <a:solidFill>
                  <a:prstClr val="black"/>
                </a:solidFill>
                <a:effectLst/>
                <a:uLnTx/>
                <a:uFillTx/>
                <a:latin typeface="Arial"/>
                <a:ea typeface="+mn-ea"/>
                <a:cs typeface="Arial"/>
              </a:rPr>
              <a:t>h</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6" name="TextBox 5">
            <a:extLst>
              <a:ext uri="{FF2B5EF4-FFF2-40B4-BE49-F238E27FC236}">
                <a16:creationId xmlns:a16="http://schemas.microsoft.com/office/drawing/2014/main" id="{FD789983-402E-CC2C-B7FB-D52D3543C02B}"/>
              </a:ext>
            </a:extLst>
          </p:cNvPr>
          <p:cNvSpPr txBox="1"/>
          <p:nvPr/>
        </p:nvSpPr>
        <p:spPr>
          <a:xfrm>
            <a:off x="854010" y="5326915"/>
            <a:ext cx="2298388" cy="367195"/>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Length of hire in mins </a:t>
            </a:r>
            <a:r>
              <a:rPr kumimoji="0" lang="en-GB" sz="1400" b="1" u="none" strike="noStrike" kern="1200" cap="none" spc="0" normalizeH="0" baseline="0" noProof="0" dirty="0">
                <a:ln>
                  <a:noFill/>
                </a:ln>
                <a:solidFill>
                  <a:prstClr val="black"/>
                </a:solidFill>
                <a:effectLst/>
                <a:uLnTx/>
                <a:uFillTx/>
                <a:latin typeface="Arial"/>
                <a:ea typeface="+mn-ea"/>
                <a:cs typeface="Arial"/>
              </a:rPr>
              <a:t>(</a:t>
            </a:r>
            <a:r>
              <a:rPr lang="en-GB" sz="1400" b="1" i="1" dirty="0">
                <a:solidFill>
                  <a:prstClr val="black"/>
                </a:solidFill>
                <a:latin typeface="Arial"/>
                <a:cs typeface="Arial"/>
              </a:rPr>
              <a:t>t</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7" name="TextBox 6">
            <a:extLst>
              <a:ext uri="{FF2B5EF4-FFF2-40B4-BE49-F238E27FC236}">
                <a16:creationId xmlns:a16="http://schemas.microsoft.com/office/drawing/2014/main" id="{7AE5AE2B-CF41-4EB8-F68A-16C26AA99896}"/>
              </a:ext>
            </a:extLst>
          </p:cNvPr>
          <p:cNvSpPr txBox="1"/>
          <p:nvPr/>
        </p:nvSpPr>
        <p:spPr>
          <a:xfrm>
            <a:off x="3797612" y="1423404"/>
            <a:ext cx="2298388"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E-scooter hire</a:t>
            </a:r>
            <a:endParaRPr kumimoji="0" lang="en-GB" sz="1400" b="1" u="none" strike="noStrike" kern="1200" cap="none" spc="0" normalizeH="0" baseline="0" noProof="0" dirty="0">
              <a:ln>
                <a:noFill/>
              </a:ln>
              <a:solidFill>
                <a:prstClr val="black"/>
              </a:solidFill>
              <a:effectLst/>
              <a:uLnTx/>
              <a:uFillTx/>
              <a:latin typeface="Arial"/>
              <a:ea typeface="+mn-ea"/>
              <a:cs typeface="Arial"/>
            </a:endParaRPr>
          </a:p>
        </p:txBody>
      </p:sp>
      <p:sp>
        <p:nvSpPr>
          <p:cNvPr id="11" name="TextBox 10">
            <a:extLst>
              <a:ext uri="{FF2B5EF4-FFF2-40B4-BE49-F238E27FC236}">
                <a16:creationId xmlns:a16="http://schemas.microsoft.com/office/drawing/2014/main" id="{92A50DD7-3FAD-F8E5-B6FF-3CE48A9AD485}"/>
              </a:ext>
            </a:extLst>
          </p:cNvPr>
          <p:cNvSpPr txBox="1"/>
          <p:nvPr/>
        </p:nvSpPr>
        <p:spPr>
          <a:xfrm rot="16200000">
            <a:off x="2528318" y="3520330"/>
            <a:ext cx="2095407"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1400" b="1" u="none" strike="noStrike" kern="1200" cap="none" spc="0" normalizeH="0" baseline="0" noProof="0" dirty="0">
                <a:ln>
                  <a:noFill/>
                </a:ln>
                <a:solidFill>
                  <a:prstClr val="black"/>
                </a:solidFill>
                <a:effectLst/>
                <a:uLnTx/>
                <a:uFillTx/>
                <a:latin typeface="Arial"/>
                <a:ea typeface="+mn-ea"/>
                <a:cs typeface="Arial"/>
              </a:rPr>
              <a:t>Hire charge in pence (</a:t>
            </a:r>
            <a:r>
              <a:rPr kumimoji="0" lang="en-GB" sz="1400" b="1" i="1" u="none" strike="noStrike" kern="1200" cap="none" spc="0" normalizeH="0" baseline="0" noProof="0" dirty="0">
                <a:ln>
                  <a:noFill/>
                </a:ln>
                <a:solidFill>
                  <a:prstClr val="black"/>
                </a:solidFill>
                <a:effectLst/>
                <a:uLnTx/>
                <a:uFillTx/>
                <a:latin typeface="Arial"/>
                <a:ea typeface="+mn-ea"/>
                <a:cs typeface="Arial"/>
              </a:rPr>
              <a:t>h</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21" name="TextBox 20">
            <a:extLst>
              <a:ext uri="{FF2B5EF4-FFF2-40B4-BE49-F238E27FC236}">
                <a16:creationId xmlns:a16="http://schemas.microsoft.com/office/drawing/2014/main" id="{F2316189-66BF-4E85-949D-2C2A7EE29517}"/>
              </a:ext>
            </a:extLst>
          </p:cNvPr>
          <p:cNvSpPr txBox="1"/>
          <p:nvPr/>
        </p:nvSpPr>
        <p:spPr>
          <a:xfrm>
            <a:off x="3635292" y="5362629"/>
            <a:ext cx="2298388" cy="367195"/>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Length of hire in mins </a:t>
            </a:r>
            <a:r>
              <a:rPr kumimoji="0" lang="en-GB" sz="1400" b="1" u="none" strike="noStrike" kern="1200" cap="none" spc="0" normalizeH="0" baseline="0" noProof="0" dirty="0">
                <a:ln>
                  <a:noFill/>
                </a:ln>
                <a:solidFill>
                  <a:prstClr val="black"/>
                </a:solidFill>
                <a:effectLst/>
                <a:uLnTx/>
                <a:uFillTx/>
                <a:latin typeface="Arial"/>
                <a:ea typeface="+mn-ea"/>
                <a:cs typeface="Arial"/>
              </a:rPr>
              <a:t>(</a:t>
            </a:r>
            <a:r>
              <a:rPr lang="en-GB" sz="1400" b="1" i="1" dirty="0">
                <a:solidFill>
                  <a:prstClr val="black"/>
                </a:solidFill>
                <a:latin typeface="Arial"/>
                <a:cs typeface="Arial"/>
              </a:rPr>
              <a:t>t</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3570553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ine graph is shown.&#10;x-axis is labelled as Length of hire in min (t) and goes from 0 to 20. &#10;y-axis is labelled as Hire charges in pence (h) and goes from 0 to 200.&#10;&#10;">
            <a:extLst>
              <a:ext uri="{FF2B5EF4-FFF2-40B4-BE49-F238E27FC236}">
                <a16:creationId xmlns:a16="http://schemas.microsoft.com/office/drawing/2014/main" id="{5E3442CE-466D-D2A8-05AF-DE2258D6F32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l="8936" b="16435"/>
          <a:stretch/>
        </p:blipFill>
        <p:spPr bwMode="auto">
          <a:xfrm>
            <a:off x="1779290" y="1749842"/>
            <a:ext cx="2108912" cy="3760621"/>
          </a:xfrm>
          <a:prstGeom prst="rect">
            <a:avLst/>
          </a:prstGeom>
          <a:ln>
            <a:noFill/>
          </a:ln>
          <a:extLst>
            <a:ext uri="{53640926-AAD7-44d8-BBD7-CCE9431645EC}">
              <a14:shadowObscured xmlns="" xmlns:a14="http://schemas.microsoft.com/office/drawing/2010/main"/>
            </a:ext>
          </a:extLst>
        </p:spPr>
      </p:pic>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14"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Company B: E-bike</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5" name="Isosceles Triangle 1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6" name="TextBox 5">
            <a:extLst>
              <a:ext uri="{FF2B5EF4-FFF2-40B4-BE49-F238E27FC236}">
                <a16:creationId xmlns:a16="http://schemas.microsoft.com/office/drawing/2014/main" id="{B0368C08-DEAE-4069-AAC6-76CF00AF1749}"/>
              </a:ext>
            </a:extLst>
          </p:cNvPr>
          <p:cNvSpPr txBox="1"/>
          <p:nvPr/>
        </p:nvSpPr>
        <p:spPr>
          <a:xfrm>
            <a:off x="8010801" y="3766419"/>
            <a:ext cx="3236304" cy="935000"/>
          </a:xfrm>
          <a:prstGeom prst="rect">
            <a:avLst/>
          </a:prstGeom>
          <a:noFill/>
        </p:spPr>
        <p:txBody>
          <a:bodyPr wrap="square" rtlCol="0">
            <a:spAutoFit/>
          </a:bodyPr>
          <a:lstStyle/>
          <a:p>
            <a:pPr>
              <a:lnSpc>
                <a:spcPts val="3100"/>
              </a:lnSpc>
              <a:spcAft>
                <a:spcPts val="600"/>
              </a:spcAft>
            </a:pPr>
            <a:r>
              <a:rPr lang="en-US" sz="2400" dirty="0">
                <a:solidFill>
                  <a:prstClr val="black"/>
                </a:solidFill>
                <a:latin typeface="Arial" panose="020B0604020202020204" pitchFamily="34" charset="0"/>
                <a:cs typeface="Arial" panose="020B0604020202020204" pitchFamily="34" charset="0"/>
              </a:rPr>
              <a:t>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20</a:t>
            </a:r>
            <a:r>
              <a:rPr lang="en-US" sz="3200" b="1" i="1" dirty="0">
                <a:latin typeface="Arial" panose="020B0604020202020204" pitchFamily="34" charset="0"/>
                <a:cs typeface="Arial" panose="020B0604020202020204" pitchFamily="34" charset="0"/>
              </a:rPr>
              <a:t>t – </a:t>
            </a:r>
            <a:r>
              <a:rPr lang="en-US" sz="3200" b="1" dirty="0">
                <a:latin typeface="Arial" panose="020B0604020202020204" pitchFamily="34" charset="0"/>
                <a:cs typeface="Arial" panose="020B0604020202020204" pitchFamily="34" charset="0"/>
              </a:rPr>
              <a:t>100</a:t>
            </a:r>
            <a:endParaRPr lang="en-US" sz="2400" i="1" dirty="0">
              <a:latin typeface="Arial" panose="020B0604020202020204" pitchFamily="34" charset="0"/>
              <a:cs typeface="Arial" panose="020B0604020202020204" pitchFamily="34" charset="0"/>
            </a:endParaRPr>
          </a:p>
          <a:p>
            <a:pPr>
              <a:lnSpc>
                <a:spcPts val="3100"/>
              </a:lnSpc>
              <a:spcAft>
                <a:spcPts val="600"/>
              </a:spcAft>
            </a:pPr>
            <a:r>
              <a:rPr lang="en-US" sz="2400" dirty="0">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92B977E0-1E79-4D70-AE9B-F5ACB10F60B4}"/>
              </a:ext>
            </a:extLst>
          </p:cNvPr>
          <p:cNvSpPr txBox="1"/>
          <p:nvPr/>
        </p:nvSpPr>
        <p:spPr>
          <a:xfrm>
            <a:off x="7823185" y="1749842"/>
            <a:ext cx="3633520" cy="173664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5 minutes free then</a:t>
            </a:r>
          </a:p>
          <a:p>
            <a:pPr algn="ctr"/>
            <a:r>
              <a:rPr lang="en-GB" sz="3200" i="0" dirty="0">
                <a:latin typeface="Arial" panose="020B0604020202020204" pitchFamily="34" charset="0"/>
                <a:cs typeface="Arial" panose="020B0604020202020204" pitchFamily="34" charset="0"/>
              </a:rPr>
              <a:t>20p per minute </a:t>
            </a:r>
            <a:endParaRPr lang="en-GB" sz="3200" b="1" i="0" dirty="0">
              <a:latin typeface="Arial" panose="020B0604020202020204" pitchFamily="34" charset="0"/>
              <a:cs typeface="Arial" panose="020B0604020202020204" pitchFamily="34" charset="0"/>
            </a:endParaRPr>
          </a:p>
        </p:txBody>
      </p:sp>
      <p:sp>
        <p:nvSpPr>
          <p:cNvPr id="9"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1323475" y="1178129"/>
            <a:ext cx="2857726" cy="4812913"/>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91869" y="1254861"/>
            <a:ext cx="522899" cy="369332"/>
          </a:xfrm>
          <a:prstGeom prst="rect">
            <a:avLst/>
          </a:prstGeom>
        </p:spPr>
        <p:txBody>
          <a:bodyPr wrap="none">
            <a:spAutoFit/>
          </a:bodyPr>
          <a:lstStyle/>
          <a:p>
            <a:pPr algn="ctr"/>
            <a:r>
              <a:rPr lang="en-GB" sz="1600" dirty="0">
                <a:latin typeface="Arial" panose="020B0604020202020204" pitchFamily="34" charset="0"/>
                <a:cs typeface="Arial" panose="020B0604020202020204" pitchFamily="34" charset="0"/>
              </a:rPr>
              <a:t>G1</a:t>
            </a:r>
            <a:r>
              <a:rPr lang="en-GB" i="1" dirty="0">
                <a:latin typeface="Arial" panose="020B0604020202020204" pitchFamily="34" charset="0"/>
                <a:cs typeface="Arial" panose="020B0604020202020204" pitchFamily="34" charset="0"/>
              </a:rPr>
              <a:t> </a:t>
            </a:r>
            <a:endParaRPr lang="en-US" dirty="0"/>
          </a:p>
        </p:txBody>
      </p:sp>
      <p:pic>
        <p:nvPicPr>
          <p:cNvPr id="12" name="Picture 11" descr="an green electrical -bike">
            <a:extLst>
              <a:ext uri="{FF2B5EF4-FFF2-40B4-BE49-F238E27FC236}">
                <a16:creationId xmlns:a16="http://schemas.microsoft.com/office/drawing/2014/main" id="{5138F881-9D52-786A-8D0B-C1A9C6ACEB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4738" y="1855437"/>
            <a:ext cx="2685633" cy="1573563"/>
          </a:xfrm>
          <a:prstGeom prst="rect">
            <a:avLst/>
          </a:prstGeom>
        </p:spPr>
      </p:pic>
      <p:sp>
        <p:nvSpPr>
          <p:cNvPr id="3" name="TextBox 2">
            <a:extLst>
              <a:ext uri="{FF2B5EF4-FFF2-40B4-BE49-F238E27FC236}">
                <a16:creationId xmlns:a16="http://schemas.microsoft.com/office/drawing/2014/main" id="{C11CD6EB-6C9F-96AB-9E5E-894685308D60}"/>
              </a:ext>
            </a:extLst>
          </p:cNvPr>
          <p:cNvSpPr txBox="1"/>
          <p:nvPr/>
        </p:nvSpPr>
        <p:spPr>
          <a:xfrm>
            <a:off x="1775584" y="1341167"/>
            <a:ext cx="2298388"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E-bike hire</a:t>
            </a:r>
            <a:endParaRPr kumimoji="0" lang="en-GB" sz="1400" b="1" u="none" strike="noStrike" kern="1200" cap="none" spc="0" normalizeH="0" baseline="0" noProof="0" dirty="0">
              <a:ln>
                <a:noFill/>
              </a:ln>
              <a:solidFill>
                <a:prstClr val="black"/>
              </a:solidFill>
              <a:effectLst/>
              <a:uLnTx/>
              <a:uFillTx/>
              <a:latin typeface="Arial"/>
              <a:ea typeface="+mn-ea"/>
              <a:cs typeface="Arial"/>
            </a:endParaRPr>
          </a:p>
        </p:txBody>
      </p:sp>
      <p:sp>
        <p:nvSpPr>
          <p:cNvPr id="5" name="TextBox 4">
            <a:extLst>
              <a:ext uri="{FF2B5EF4-FFF2-40B4-BE49-F238E27FC236}">
                <a16:creationId xmlns:a16="http://schemas.microsoft.com/office/drawing/2014/main" id="{CAEFFB0B-527D-7FB7-7C38-AA81C8D15DF9}"/>
              </a:ext>
            </a:extLst>
          </p:cNvPr>
          <p:cNvSpPr txBox="1"/>
          <p:nvPr/>
        </p:nvSpPr>
        <p:spPr>
          <a:xfrm rot="16200000">
            <a:off x="511429" y="3460649"/>
            <a:ext cx="2095407"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1400" b="1" u="none" strike="noStrike" kern="1200" cap="none" spc="0" normalizeH="0" baseline="0" noProof="0" dirty="0">
                <a:ln>
                  <a:noFill/>
                </a:ln>
                <a:solidFill>
                  <a:prstClr val="black"/>
                </a:solidFill>
                <a:effectLst/>
                <a:uLnTx/>
                <a:uFillTx/>
                <a:latin typeface="Arial"/>
                <a:ea typeface="+mn-ea"/>
                <a:cs typeface="Arial"/>
              </a:rPr>
              <a:t>Hire charge in pence (</a:t>
            </a:r>
            <a:r>
              <a:rPr kumimoji="0" lang="en-GB" sz="1400" b="1" i="1" u="none" strike="noStrike" kern="1200" cap="none" spc="0" normalizeH="0" baseline="0" noProof="0" dirty="0">
                <a:ln>
                  <a:noFill/>
                </a:ln>
                <a:solidFill>
                  <a:prstClr val="black"/>
                </a:solidFill>
                <a:effectLst/>
                <a:uLnTx/>
                <a:uFillTx/>
                <a:latin typeface="Arial"/>
                <a:ea typeface="+mn-ea"/>
                <a:cs typeface="Arial"/>
              </a:rPr>
              <a:t>h</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8" name="TextBox 7">
            <a:extLst>
              <a:ext uri="{FF2B5EF4-FFF2-40B4-BE49-F238E27FC236}">
                <a16:creationId xmlns:a16="http://schemas.microsoft.com/office/drawing/2014/main" id="{6A7A454A-8CB5-F71A-207A-43EC13FD0D57}"/>
              </a:ext>
            </a:extLst>
          </p:cNvPr>
          <p:cNvSpPr txBox="1"/>
          <p:nvPr/>
        </p:nvSpPr>
        <p:spPr>
          <a:xfrm>
            <a:off x="1559132" y="5389878"/>
            <a:ext cx="2298388" cy="367195"/>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Length of hire in mins </a:t>
            </a:r>
            <a:r>
              <a:rPr kumimoji="0" lang="en-GB" sz="1400" b="1" u="none" strike="noStrike" kern="1200" cap="none" spc="0" normalizeH="0" baseline="0" noProof="0" dirty="0">
                <a:ln>
                  <a:noFill/>
                </a:ln>
                <a:solidFill>
                  <a:prstClr val="black"/>
                </a:solidFill>
                <a:effectLst/>
                <a:uLnTx/>
                <a:uFillTx/>
                <a:latin typeface="Arial"/>
                <a:ea typeface="+mn-ea"/>
                <a:cs typeface="Arial"/>
              </a:rPr>
              <a:t>(</a:t>
            </a:r>
            <a:r>
              <a:rPr lang="en-GB" sz="1400" b="1" i="1" dirty="0">
                <a:solidFill>
                  <a:prstClr val="black"/>
                </a:solidFill>
                <a:latin typeface="Arial"/>
                <a:cs typeface="Arial"/>
              </a:rPr>
              <a:t>t</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336095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23</a:t>
            </a:fld>
            <a:endParaRPr lang="en-US" dirty="0"/>
          </a:p>
        </p:txBody>
      </p:sp>
      <p:sp>
        <p:nvSpPr>
          <p:cNvPr id="14"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Comparing to Companies A and B</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5" name="Isosceles Triangle 1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6" name="TextBox 5">
            <a:extLst>
              <a:ext uri="{FF2B5EF4-FFF2-40B4-BE49-F238E27FC236}">
                <a16:creationId xmlns:a16="http://schemas.microsoft.com/office/drawing/2014/main" id="{B0368C08-DEAE-4069-AAC6-76CF00AF1749}"/>
              </a:ext>
            </a:extLst>
          </p:cNvPr>
          <p:cNvSpPr txBox="1"/>
          <p:nvPr/>
        </p:nvSpPr>
        <p:spPr>
          <a:xfrm>
            <a:off x="3652674" y="1962770"/>
            <a:ext cx="2555999"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10</a:t>
            </a:r>
            <a:r>
              <a:rPr lang="en-US" sz="3200" b="1" i="1" dirty="0">
                <a:latin typeface="Arial" panose="020B0604020202020204" pitchFamily="34" charset="0"/>
                <a:cs typeface="Arial" panose="020B0604020202020204" pitchFamily="34" charset="0"/>
              </a:rPr>
              <a:t>t</a:t>
            </a:r>
            <a:endParaRPr lang="en-US" sz="2400" i="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447F2FA-B552-F316-4304-16670FBDBE3D}"/>
              </a:ext>
            </a:extLst>
          </p:cNvPr>
          <p:cNvSpPr txBox="1"/>
          <p:nvPr/>
        </p:nvSpPr>
        <p:spPr>
          <a:xfrm>
            <a:off x="3657157" y="3475523"/>
            <a:ext cx="2555999"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20</a:t>
            </a:r>
            <a:r>
              <a:rPr lang="en-US" sz="3200" b="1" i="1" dirty="0">
                <a:latin typeface="Arial" panose="020B0604020202020204" pitchFamily="34" charset="0"/>
                <a:cs typeface="Arial" panose="020B0604020202020204" pitchFamily="34" charset="0"/>
              </a:rPr>
              <a:t>t</a:t>
            </a:r>
            <a:endParaRPr lang="en-US" sz="2400" i="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FFD1054-1FAD-781F-800C-65C2C1297D67}"/>
              </a:ext>
            </a:extLst>
          </p:cNvPr>
          <p:cNvSpPr txBox="1"/>
          <p:nvPr/>
        </p:nvSpPr>
        <p:spPr>
          <a:xfrm>
            <a:off x="3661640" y="5160883"/>
            <a:ext cx="2555999"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20</a:t>
            </a:r>
            <a:r>
              <a:rPr lang="en-US" sz="3200" b="1" i="1" dirty="0">
                <a:latin typeface="Arial" panose="020B0604020202020204" pitchFamily="34" charset="0"/>
                <a:cs typeface="Arial" panose="020B0604020202020204" pitchFamily="34" charset="0"/>
              </a:rPr>
              <a:t>t + </a:t>
            </a:r>
            <a:r>
              <a:rPr lang="en-US" sz="3200" b="1" dirty="0">
                <a:latin typeface="Arial" panose="020B0604020202020204" pitchFamily="34" charset="0"/>
                <a:cs typeface="Arial" panose="020B0604020202020204" pitchFamily="34" charset="0"/>
              </a:rPr>
              <a:t>10</a:t>
            </a:r>
            <a:endParaRPr lang="en-US" sz="2400" i="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BFC7114-BCDE-FED4-3CA0-80F8D19A10B1}"/>
              </a:ext>
            </a:extLst>
          </p:cNvPr>
          <p:cNvSpPr txBox="1"/>
          <p:nvPr/>
        </p:nvSpPr>
        <p:spPr>
          <a:xfrm>
            <a:off x="6360012" y="1967253"/>
            <a:ext cx="2555999"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10</a:t>
            </a:r>
            <a:r>
              <a:rPr lang="en-US" sz="3200" b="1" i="1" dirty="0">
                <a:latin typeface="Arial" panose="020B0604020202020204" pitchFamily="34" charset="0"/>
                <a:cs typeface="Arial" panose="020B0604020202020204" pitchFamily="34" charset="0"/>
              </a:rPr>
              <a:t>t + </a:t>
            </a:r>
            <a:r>
              <a:rPr lang="en-US" sz="3200" b="1" dirty="0">
                <a:latin typeface="Arial" panose="020B0604020202020204" pitchFamily="34" charset="0"/>
                <a:cs typeface="Arial" panose="020B0604020202020204" pitchFamily="34" charset="0"/>
              </a:rPr>
              <a:t>10</a:t>
            </a:r>
            <a:endParaRPr lang="en-US" sz="2400" i="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9B10310-3588-5D44-91E7-55625E1D2DA9}"/>
              </a:ext>
            </a:extLst>
          </p:cNvPr>
          <p:cNvSpPr txBox="1"/>
          <p:nvPr/>
        </p:nvSpPr>
        <p:spPr>
          <a:xfrm>
            <a:off x="6364495" y="3480006"/>
            <a:ext cx="2555999"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10</a:t>
            </a:r>
            <a:r>
              <a:rPr lang="en-US" sz="3200" b="1" i="1" dirty="0">
                <a:latin typeface="Arial" panose="020B0604020202020204" pitchFamily="34" charset="0"/>
                <a:cs typeface="Arial" panose="020B0604020202020204" pitchFamily="34" charset="0"/>
              </a:rPr>
              <a:t>t +</a:t>
            </a:r>
            <a:r>
              <a:rPr lang="en-US" sz="3200" b="1" dirty="0">
                <a:latin typeface="Arial" panose="020B0604020202020204" pitchFamily="34" charset="0"/>
                <a:cs typeface="Arial" panose="020B0604020202020204" pitchFamily="34" charset="0"/>
              </a:rPr>
              <a:t> 20</a:t>
            </a:r>
            <a:endParaRPr lang="en-US" sz="2400" i="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F8B09FF-94EA-F84A-837C-247C23ACC6FA}"/>
              </a:ext>
            </a:extLst>
          </p:cNvPr>
          <p:cNvSpPr txBox="1"/>
          <p:nvPr/>
        </p:nvSpPr>
        <p:spPr>
          <a:xfrm>
            <a:off x="6217640" y="5165366"/>
            <a:ext cx="2707338"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20</a:t>
            </a:r>
            <a:r>
              <a:rPr lang="en-US" sz="3200" b="1" i="1" dirty="0">
                <a:latin typeface="Arial" panose="020B0604020202020204" pitchFamily="34" charset="0"/>
                <a:cs typeface="Arial" panose="020B0604020202020204" pitchFamily="34" charset="0"/>
              </a:rPr>
              <a:t>t –</a:t>
            </a:r>
            <a:r>
              <a:rPr lang="en-US" sz="3200" b="1" dirty="0">
                <a:latin typeface="Arial" panose="020B0604020202020204" pitchFamily="34" charset="0"/>
                <a:cs typeface="Arial" panose="020B0604020202020204" pitchFamily="34" charset="0"/>
              </a:rPr>
              <a:t> 100</a:t>
            </a:r>
            <a:endParaRPr lang="en-US" sz="2400" i="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DF6E8D4-F9F6-9212-71DA-068D17985A5E}"/>
              </a:ext>
            </a:extLst>
          </p:cNvPr>
          <p:cNvSpPr txBox="1"/>
          <p:nvPr/>
        </p:nvSpPr>
        <p:spPr>
          <a:xfrm>
            <a:off x="9035982" y="1967253"/>
            <a:ext cx="2555999"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15</a:t>
            </a:r>
            <a:r>
              <a:rPr lang="en-US" sz="3200" b="1" i="1" dirty="0">
                <a:latin typeface="Arial" panose="020B0604020202020204" pitchFamily="34" charset="0"/>
                <a:cs typeface="Arial" panose="020B0604020202020204" pitchFamily="34" charset="0"/>
              </a:rPr>
              <a:t>t </a:t>
            </a:r>
            <a:r>
              <a:rPr lang="en-US" sz="3200" b="1" dirty="0">
                <a:latin typeface="Arial" panose="020B0604020202020204" pitchFamily="34" charset="0"/>
                <a:cs typeface="Arial" panose="020B0604020202020204" pitchFamily="34" charset="0"/>
              </a:rPr>
              <a:t>+ 50</a:t>
            </a:r>
            <a:endParaRPr lang="en-US" sz="2400" i="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A445B74-44B9-813B-0C57-C848F9B02496}"/>
              </a:ext>
            </a:extLst>
          </p:cNvPr>
          <p:cNvSpPr txBox="1"/>
          <p:nvPr/>
        </p:nvSpPr>
        <p:spPr>
          <a:xfrm>
            <a:off x="9040465" y="3480006"/>
            <a:ext cx="2555999"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20</a:t>
            </a:r>
            <a:r>
              <a:rPr lang="en-US" sz="3200" b="1" i="1" dirty="0">
                <a:latin typeface="Arial" panose="020B0604020202020204" pitchFamily="34" charset="0"/>
                <a:cs typeface="Arial" panose="020B0604020202020204" pitchFamily="34" charset="0"/>
              </a:rPr>
              <a:t>t + </a:t>
            </a:r>
            <a:r>
              <a:rPr lang="en-US" sz="3200" b="1" dirty="0">
                <a:latin typeface="Arial" panose="020B0604020202020204" pitchFamily="34" charset="0"/>
                <a:cs typeface="Arial" panose="020B0604020202020204" pitchFamily="34" charset="0"/>
              </a:rPr>
              <a:t>25</a:t>
            </a:r>
            <a:endParaRPr lang="en-US" sz="2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BB26ADF-955D-A467-E9D5-35FC00569399}"/>
              </a:ext>
            </a:extLst>
          </p:cNvPr>
          <p:cNvSpPr txBox="1"/>
          <p:nvPr/>
        </p:nvSpPr>
        <p:spPr>
          <a:xfrm>
            <a:off x="9044948" y="5165366"/>
            <a:ext cx="2555999"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20</a:t>
            </a:r>
            <a:r>
              <a:rPr lang="en-US" sz="3200" b="1" i="1" dirty="0">
                <a:latin typeface="Arial" panose="020B0604020202020204" pitchFamily="34" charset="0"/>
                <a:cs typeface="Arial" panose="020B0604020202020204" pitchFamily="34" charset="0"/>
              </a:rPr>
              <a:t>t + </a:t>
            </a:r>
            <a:r>
              <a:rPr lang="en-US" sz="3200" b="1" dirty="0">
                <a:latin typeface="Arial" panose="020B0604020202020204" pitchFamily="34" charset="0"/>
                <a:cs typeface="Arial" panose="020B0604020202020204" pitchFamily="34" charset="0"/>
              </a:rPr>
              <a:t>50</a:t>
            </a:r>
            <a:endParaRPr lang="en-US" sz="2400" i="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F756BE0-42D7-6316-25A9-59C075BC4E5D}"/>
              </a:ext>
            </a:extLst>
          </p:cNvPr>
          <p:cNvSpPr txBox="1"/>
          <p:nvPr/>
        </p:nvSpPr>
        <p:spPr>
          <a:xfrm>
            <a:off x="3626120" y="1106201"/>
            <a:ext cx="2555999"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Company A</a:t>
            </a:r>
            <a:endParaRPr lang="en-US" sz="2400" i="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C99F4DD-E474-4FE7-02FA-A9E80948167A}"/>
              </a:ext>
            </a:extLst>
          </p:cNvPr>
          <p:cNvSpPr txBox="1"/>
          <p:nvPr/>
        </p:nvSpPr>
        <p:spPr>
          <a:xfrm>
            <a:off x="6387245" y="1097237"/>
            <a:ext cx="2555999"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Company B</a:t>
            </a:r>
            <a:endParaRPr lang="en-US" sz="2400" i="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2337D3E-2F9D-A24D-9564-C3F06547D5DC}"/>
              </a:ext>
            </a:extLst>
          </p:cNvPr>
          <p:cNvSpPr txBox="1"/>
          <p:nvPr/>
        </p:nvSpPr>
        <p:spPr>
          <a:xfrm>
            <a:off x="9037263" y="1088675"/>
            <a:ext cx="2555999"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Debbie &amp; Edwin</a:t>
            </a:r>
            <a:endParaRPr lang="en-US" sz="2400" i="1" dirty="0">
              <a:latin typeface="Arial" panose="020B0604020202020204" pitchFamily="34" charset="0"/>
              <a:cs typeface="Arial" panose="020B0604020202020204" pitchFamily="34" charset="0"/>
            </a:endParaRPr>
          </a:p>
        </p:txBody>
      </p:sp>
      <p:pic>
        <p:nvPicPr>
          <p:cNvPr id="28" name="Picture 27" descr="a red pedal bike">
            <a:extLst>
              <a:ext uri="{FF2B5EF4-FFF2-40B4-BE49-F238E27FC236}">
                <a16:creationId xmlns:a16="http://schemas.microsoft.com/office/drawing/2014/main" id="{D982F169-4FE4-63E2-12C6-E824B5BF1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3351" y="1210685"/>
            <a:ext cx="1901908" cy="1264323"/>
          </a:xfrm>
          <a:prstGeom prst="rect">
            <a:avLst/>
          </a:prstGeom>
        </p:spPr>
      </p:pic>
      <p:pic>
        <p:nvPicPr>
          <p:cNvPr id="29" name="Picture 28" descr="a lime green e-scooter">
            <a:extLst>
              <a:ext uri="{FF2B5EF4-FFF2-40B4-BE49-F238E27FC236}">
                <a16:creationId xmlns:a16="http://schemas.microsoft.com/office/drawing/2014/main" id="{61827626-58D6-C8FE-B0A9-CE0ACB62E3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73" y="2849342"/>
            <a:ext cx="2553029" cy="1702019"/>
          </a:xfrm>
          <a:prstGeom prst="rect">
            <a:avLst/>
          </a:prstGeom>
        </p:spPr>
      </p:pic>
      <p:pic>
        <p:nvPicPr>
          <p:cNvPr id="30" name="Picture 29" descr="an green electrical -bike">
            <a:extLst>
              <a:ext uri="{FF2B5EF4-FFF2-40B4-BE49-F238E27FC236}">
                <a16:creationId xmlns:a16="http://schemas.microsoft.com/office/drawing/2014/main" id="{F75F3449-B7EC-9324-882A-CD322CE108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739" y="4690925"/>
            <a:ext cx="2484206" cy="1455543"/>
          </a:xfrm>
          <a:prstGeom prst="rect">
            <a:avLst/>
          </a:prstGeom>
        </p:spPr>
      </p:pic>
    </p:spTree>
    <p:extLst>
      <p:ext uri="{BB962C8B-B14F-4D97-AF65-F5344CB8AC3E}">
        <p14:creationId xmlns:p14="http://schemas.microsoft.com/office/powerpoint/2010/main" val="2054881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2959B6-490E-A144-8C7C-88267F972F69}" type="slidenum">
              <a:rPr lang="en-US" smtClean="0"/>
              <a:t>24</a:t>
            </a:fld>
            <a:endParaRPr lang="en-US"/>
          </a:p>
        </p:txBody>
      </p:sp>
      <p:sp>
        <p:nvSpPr>
          <p:cNvPr id="2" name="TextBox 1">
            <a:extLst>
              <a:ext uri="{FF2B5EF4-FFF2-40B4-BE49-F238E27FC236}">
                <a16:creationId xmlns:a16="http://schemas.microsoft.com/office/drawing/2014/main" id="{ECEBDB96-8AD0-6AD0-46B6-98AE9E2A1AD9}"/>
              </a:ext>
            </a:extLst>
          </p:cNvPr>
          <p:cNvSpPr txBox="1"/>
          <p:nvPr/>
        </p:nvSpPr>
        <p:spPr>
          <a:xfrm>
            <a:off x="1639650" y="1111325"/>
            <a:ext cx="2555999"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20</a:t>
            </a:r>
            <a:r>
              <a:rPr lang="en-US" sz="3200" b="1" i="1" dirty="0">
                <a:latin typeface="Arial" panose="020B0604020202020204" pitchFamily="34" charset="0"/>
                <a:cs typeface="Arial" panose="020B0604020202020204" pitchFamily="34" charset="0"/>
              </a:rPr>
              <a:t>t</a:t>
            </a:r>
            <a:endParaRPr lang="en-US" sz="2400" i="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7B18021-7593-579E-E096-EAF9D9B993D3}"/>
              </a:ext>
            </a:extLst>
          </p:cNvPr>
          <p:cNvSpPr txBox="1"/>
          <p:nvPr/>
        </p:nvSpPr>
        <p:spPr>
          <a:xfrm>
            <a:off x="6640533" y="1113385"/>
            <a:ext cx="2555999"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10</a:t>
            </a:r>
            <a:r>
              <a:rPr lang="en-US" sz="3200" b="1" i="1" dirty="0">
                <a:latin typeface="Arial" panose="020B0604020202020204" pitchFamily="34" charset="0"/>
                <a:cs typeface="Arial" panose="020B0604020202020204" pitchFamily="34" charset="0"/>
              </a:rPr>
              <a:t>t +</a:t>
            </a:r>
            <a:r>
              <a:rPr lang="en-US" sz="3200" b="1" dirty="0">
                <a:latin typeface="Arial" panose="020B0604020202020204" pitchFamily="34" charset="0"/>
                <a:cs typeface="Arial" panose="020B0604020202020204" pitchFamily="34" charset="0"/>
              </a:rPr>
              <a:t> 20</a:t>
            </a:r>
            <a:endParaRPr lang="en-US" sz="2400" i="1" dirty="0">
              <a:latin typeface="Arial" panose="020B0604020202020204" pitchFamily="34" charset="0"/>
              <a:cs typeface="Arial" panose="020B0604020202020204" pitchFamily="34" charset="0"/>
            </a:endParaRPr>
          </a:p>
        </p:txBody>
      </p:sp>
      <p:pic>
        <p:nvPicPr>
          <p:cNvPr id="8" name="Picture 7" descr="A line graph is shown.&#10;x-axis is labelled as Length of hire in min (t) and goes from 0 to 20. &#10;y-axis is labelled as Hire charges in pence (h) and goes from 0 to 200.&#10;&#10;A line starts from origin and passes the points&#10;(2.5, 50)&#10;(50, 100)&#10;(7.5, 150), and &#10;(10, 200)">
            <a:extLst>
              <a:ext uri="{FF2B5EF4-FFF2-40B4-BE49-F238E27FC236}">
                <a16:creationId xmlns:a16="http://schemas.microsoft.com/office/drawing/2014/main" id="{9C470FF6-91C9-23F1-97AD-1D344B9817F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l="9941" b="14685"/>
          <a:stretch/>
        </p:blipFill>
        <p:spPr>
          <a:xfrm>
            <a:off x="1842971" y="1614722"/>
            <a:ext cx="2304196" cy="4151623"/>
          </a:xfrm>
          <a:prstGeom prst="rect">
            <a:avLst/>
          </a:prstGeom>
        </p:spPr>
      </p:pic>
      <p:pic>
        <p:nvPicPr>
          <p:cNvPr id="9" name="Picture 8" descr="A line graph is shown.&#10;x-axis is labelled as Length of hire in min (t) and goes from 0 to 20. &#10;y-axis is labelled as Hire charges in pence (h) and goes from 0 to 200.&#10;&#10;A line starts at 0, 30 and passes the points&#10;(5, 70)&#10;(10, 120)&#10;(15, 150), and &#10;(15.5, 190)">
            <a:extLst>
              <a:ext uri="{FF2B5EF4-FFF2-40B4-BE49-F238E27FC236}">
                <a16:creationId xmlns:a16="http://schemas.microsoft.com/office/drawing/2014/main" id="{425C87F4-366F-32F5-1333-E91972C8446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l="10327" b="15093"/>
          <a:stretch/>
        </p:blipFill>
        <p:spPr>
          <a:xfrm>
            <a:off x="6764275" y="1635565"/>
            <a:ext cx="2305333" cy="4151623"/>
          </a:xfrm>
          <a:prstGeom prst="rect">
            <a:avLst/>
          </a:prstGeom>
        </p:spPr>
      </p:pic>
      <p:sp>
        <p:nvSpPr>
          <p:cNvPr id="10" name="Title 1">
            <a:extLst>
              <a:ext uri="{FF2B5EF4-FFF2-40B4-BE49-F238E27FC236}">
                <a16:creationId xmlns:a16="http://schemas.microsoft.com/office/drawing/2014/main" id="{1710DDED-7BF6-0D26-7D9B-53EB9E405C7C}"/>
              </a:ext>
            </a:extLst>
          </p:cNvPr>
          <p:cNvSpPr txBox="1">
            <a:spLocks/>
          </p:cNvSpPr>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rgbClr val="BE0064"/>
                </a:solidFill>
                <a:latin typeface="Arial" panose="020B0604020202020204" pitchFamily="34" charset="0"/>
                <a:cs typeface="Arial" panose="020B0604020202020204" pitchFamily="34" charset="0"/>
              </a:rPr>
              <a:t>Constant term and the </a:t>
            </a:r>
            <a:r>
              <a:rPr lang="en-US" sz="3600" b="1" i="1" dirty="0">
                <a:solidFill>
                  <a:srgbClr val="BE0064"/>
                </a:solidFill>
                <a:latin typeface="Arial" panose="020B0604020202020204" pitchFamily="34" charset="0"/>
                <a:cs typeface="Arial" panose="020B0604020202020204" pitchFamily="34" charset="0"/>
              </a:rPr>
              <a:t>y</a:t>
            </a:r>
            <a:r>
              <a:rPr lang="en-US" sz="3600" b="1" dirty="0">
                <a:solidFill>
                  <a:srgbClr val="BE0064"/>
                </a:solidFill>
                <a:latin typeface="Arial" panose="020B0604020202020204" pitchFamily="34" charset="0"/>
                <a:cs typeface="Arial" panose="020B0604020202020204" pitchFamily="34" charset="0"/>
              </a:rPr>
              <a:t>-intercept</a:t>
            </a:r>
          </a:p>
        </p:txBody>
      </p:sp>
      <p:sp>
        <p:nvSpPr>
          <p:cNvPr id="11" name="Isosceles Triangle 12">
            <a:extLst>
              <a:ext uri="{FF2B5EF4-FFF2-40B4-BE49-F238E27FC236}">
                <a16:creationId xmlns:a16="http://schemas.microsoft.com/office/drawing/2014/main" id="{EC5EB3CD-95A9-ADC7-5548-F9FF5896C205}"/>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16630BE-8047-1398-3AA4-E24CA7FCC2AD}"/>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13" name="TextBox 12">
            <a:extLst>
              <a:ext uri="{FF2B5EF4-FFF2-40B4-BE49-F238E27FC236}">
                <a16:creationId xmlns:a16="http://schemas.microsoft.com/office/drawing/2014/main" id="{0EF32095-19EB-64B1-62BF-658F46F6F356}"/>
              </a:ext>
            </a:extLst>
          </p:cNvPr>
          <p:cNvSpPr txBox="1"/>
          <p:nvPr/>
        </p:nvSpPr>
        <p:spPr>
          <a:xfrm>
            <a:off x="3821176" y="2216935"/>
            <a:ext cx="2555999" cy="1255600"/>
          </a:xfrm>
          <a:prstGeom prst="rect">
            <a:avLst/>
          </a:prstGeom>
          <a:noFill/>
        </p:spPr>
        <p:txBody>
          <a:bodyPr wrap="square" rtlCol="0">
            <a:spAutoFit/>
          </a:bodyPr>
          <a:lstStyle/>
          <a:p>
            <a:pPr algn="ctr">
              <a:lnSpc>
                <a:spcPts val="3100"/>
              </a:lnSpc>
              <a:spcAft>
                <a:spcPts val="600"/>
              </a:spcAft>
            </a:pPr>
            <a:r>
              <a:rPr lang="en-US" sz="2400" dirty="0">
                <a:solidFill>
                  <a:srgbClr val="BE0064"/>
                </a:solidFill>
                <a:latin typeface="Arial" panose="020B0604020202020204" pitchFamily="34" charset="0"/>
                <a:cs typeface="Arial" panose="020B0604020202020204" pitchFamily="34" charset="0"/>
              </a:rPr>
              <a:t>No</a:t>
            </a:r>
            <a:br>
              <a:rPr lang="en-US" sz="2400" dirty="0">
                <a:solidFill>
                  <a:srgbClr val="BE0064"/>
                </a:solidFill>
                <a:latin typeface="Arial" panose="020B0604020202020204" pitchFamily="34" charset="0"/>
                <a:cs typeface="Arial" panose="020B0604020202020204" pitchFamily="34" charset="0"/>
              </a:rPr>
            </a:br>
            <a:r>
              <a:rPr lang="en-US" sz="2400" dirty="0">
                <a:solidFill>
                  <a:srgbClr val="BE0064"/>
                </a:solidFill>
                <a:latin typeface="Arial" panose="020B0604020202020204" pitchFamily="34" charset="0"/>
                <a:cs typeface="Arial" panose="020B0604020202020204" pitchFamily="34" charset="0"/>
              </a:rPr>
              <a:t>constant</a:t>
            </a:r>
            <a:br>
              <a:rPr lang="en-US" sz="2400" dirty="0">
                <a:solidFill>
                  <a:srgbClr val="BE0064"/>
                </a:solidFill>
                <a:latin typeface="Arial" panose="020B0604020202020204" pitchFamily="34" charset="0"/>
                <a:cs typeface="Arial" panose="020B0604020202020204" pitchFamily="34" charset="0"/>
              </a:rPr>
            </a:br>
            <a:r>
              <a:rPr lang="en-US" sz="2400" dirty="0">
                <a:solidFill>
                  <a:srgbClr val="BE0064"/>
                </a:solidFill>
                <a:latin typeface="Arial" panose="020B0604020202020204" pitchFamily="34" charset="0"/>
                <a:cs typeface="Arial" panose="020B0604020202020204" pitchFamily="34" charset="0"/>
              </a:rPr>
              <a:t>term (it is 0)</a:t>
            </a:r>
          </a:p>
        </p:txBody>
      </p:sp>
      <p:cxnSp>
        <p:nvCxnSpPr>
          <p:cNvPr id="15" name="Straight Connector 14">
            <a:extLst>
              <a:ext uri="{FF2B5EF4-FFF2-40B4-BE49-F238E27FC236}">
                <a16:creationId xmlns:a16="http://schemas.microsoft.com/office/drawing/2014/main" id="{0F97E584-DA1D-1F5F-B1FE-2E28FF76BC2A}"/>
              </a:ext>
            </a:extLst>
          </p:cNvPr>
          <p:cNvCxnSpPr>
            <a:cxnSpLocks/>
          </p:cNvCxnSpPr>
          <p:nvPr/>
        </p:nvCxnSpPr>
        <p:spPr>
          <a:xfrm flipH="1" flipV="1">
            <a:off x="3882847" y="1337481"/>
            <a:ext cx="841553" cy="835252"/>
          </a:xfrm>
          <a:prstGeom prst="line">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604B39EA-1774-760E-999B-D95747FC3917}"/>
              </a:ext>
            </a:extLst>
          </p:cNvPr>
          <p:cNvSpPr txBox="1"/>
          <p:nvPr/>
        </p:nvSpPr>
        <p:spPr>
          <a:xfrm>
            <a:off x="3884937" y="4328558"/>
            <a:ext cx="2555999" cy="1255600"/>
          </a:xfrm>
          <a:prstGeom prst="rect">
            <a:avLst/>
          </a:prstGeom>
          <a:noFill/>
        </p:spPr>
        <p:txBody>
          <a:bodyPr wrap="square" rtlCol="0">
            <a:spAutoFit/>
          </a:bodyPr>
          <a:lstStyle/>
          <a:p>
            <a:pPr algn="ctr">
              <a:lnSpc>
                <a:spcPts val="3100"/>
              </a:lnSpc>
              <a:spcAft>
                <a:spcPts val="600"/>
              </a:spcAft>
            </a:pPr>
            <a:r>
              <a:rPr lang="en-US" sz="2400" dirty="0">
                <a:solidFill>
                  <a:srgbClr val="BE0064"/>
                </a:solidFill>
                <a:latin typeface="Arial" panose="020B0604020202020204" pitchFamily="34" charset="0"/>
                <a:cs typeface="Arial" panose="020B0604020202020204" pitchFamily="34" charset="0"/>
              </a:rPr>
              <a:t>Goes</a:t>
            </a:r>
            <a:br>
              <a:rPr lang="en-US" sz="2400" dirty="0">
                <a:solidFill>
                  <a:srgbClr val="BE0064"/>
                </a:solidFill>
                <a:latin typeface="Arial" panose="020B0604020202020204" pitchFamily="34" charset="0"/>
                <a:cs typeface="Arial" panose="020B0604020202020204" pitchFamily="34" charset="0"/>
              </a:rPr>
            </a:br>
            <a:r>
              <a:rPr lang="en-US" sz="2400" dirty="0">
                <a:solidFill>
                  <a:srgbClr val="BE0064"/>
                </a:solidFill>
                <a:latin typeface="Arial" panose="020B0604020202020204" pitchFamily="34" charset="0"/>
                <a:cs typeface="Arial" panose="020B0604020202020204" pitchFamily="34" charset="0"/>
              </a:rPr>
              <a:t>through</a:t>
            </a:r>
            <a:br>
              <a:rPr lang="en-US" sz="2400" dirty="0">
                <a:solidFill>
                  <a:srgbClr val="BE0064"/>
                </a:solidFill>
                <a:latin typeface="Arial" panose="020B0604020202020204" pitchFamily="34" charset="0"/>
                <a:cs typeface="Arial" panose="020B0604020202020204" pitchFamily="34" charset="0"/>
              </a:rPr>
            </a:br>
            <a:r>
              <a:rPr lang="en-US" sz="2400" dirty="0">
                <a:solidFill>
                  <a:srgbClr val="BE0064"/>
                </a:solidFill>
                <a:latin typeface="Arial" panose="020B0604020202020204" pitchFamily="34" charset="0"/>
                <a:cs typeface="Arial" panose="020B0604020202020204" pitchFamily="34" charset="0"/>
              </a:rPr>
              <a:t>(0,0)</a:t>
            </a:r>
          </a:p>
        </p:txBody>
      </p:sp>
      <p:cxnSp>
        <p:nvCxnSpPr>
          <p:cNvPr id="20" name="Straight Connector 19">
            <a:extLst>
              <a:ext uri="{FF2B5EF4-FFF2-40B4-BE49-F238E27FC236}">
                <a16:creationId xmlns:a16="http://schemas.microsoft.com/office/drawing/2014/main" id="{C6EB4E88-011B-C2E1-6ABB-75031E3D6105}"/>
              </a:ext>
            </a:extLst>
          </p:cNvPr>
          <p:cNvCxnSpPr>
            <a:cxnSpLocks/>
          </p:cNvCxnSpPr>
          <p:nvPr/>
        </p:nvCxnSpPr>
        <p:spPr>
          <a:xfrm flipH="1">
            <a:off x="2276375" y="4760607"/>
            <a:ext cx="2054306" cy="757887"/>
          </a:xfrm>
          <a:prstGeom prst="line">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AFFB63D7-4DB5-111D-1549-C400702160EB}"/>
              </a:ext>
            </a:extLst>
          </p:cNvPr>
          <p:cNvSpPr txBox="1"/>
          <p:nvPr/>
        </p:nvSpPr>
        <p:spPr>
          <a:xfrm>
            <a:off x="9191233" y="2237778"/>
            <a:ext cx="2555999" cy="858055"/>
          </a:xfrm>
          <a:prstGeom prst="rect">
            <a:avLst/>
          </a:prstGeom>
          <a:noFill/>
        </p:spPr>
        <p:txBody>
          <a:bodyPr wrap="square" rtlCol="0">
            <a:spAutoFit/>
          </a:bodyPr>
          <a:lstStyle/>
          <a:p>
            <a:pPr algn="ctr">
              <a:lnSpc>
                <a:spcPts val="3100"/>
              </a:lnSpc>
              <a:spcAft>
                <a:spcPts val="600"/>
              </a:spcAft>
            </a:pPr>
            <a:r>
              <a:rPr lang="en-US" sz="2400" dirty="0">
                <a:solidFill>
                  <a:srgbClr val="BE0064"/>
                </a:solidFill>
                <a:latin typeface="Arial" panose="020B0604020202020204" pitchFamily="34" charset="0"/>
                <a:cs typeface="Arial" panose="020B0604020202020204" pitchFamily="34" charset="0"/>
              </a:rPr>
              <a:t>Constant</a:t>
            </a:r>
            <a:br>
              <a:rPr lang="en-US" sz="2400" dirty="0">
                <a:solidFill>
                  <a:srgbClr val="BE0064"/>
                </a:solidFill>
                <a:latin typeface="Arial" panose="020B0604020202020204" pitchFamily="34" charset="0"/>
                <a:cs typeface="Arial" panose="020B0604020202020204" pitchFamily="34" charset="0"/>
              </a:rPr>
            </a:br>
            <a:r>
              <a:rPr lang="en-US" sz="2400" dirty="0">
                <a:solidFill>
                  <a:srgbClr val="BE0064"/>
                </a:solidFill>
                <a:latin typeface="Arial" panose="020B0604020202020204" pitchFamily="34" charset="0"/>
                <a:cs typeface="Arial" panose="020B0604020202020204" pitchFamily="34" charset="0"/>
              </a:rPr>
              <a:t>term = 20</a:t>
            </a:r>
          </a:p>
        </p:txBody>
      </p:sp>
      <p:cxnSp>
        <p:nvCxnSpPr>
          <p:cNvPr id="24" name="Straight Connector 23">
            <a:extLst>
              <a:ext uri="{FF2B5EF4-FFF2-40B4-BE49-F238E27FC236}">
                <a16:creationId xmlns:a16="http://schemas.microsoft.com/office/drawing/2014/main" id="{833F412A-6EB3-62A2-8313-82DC80255E1D}"/>
              </a:ext>
            </a:extLst>
          </p:cNvPr>
          <p:cNvCxnSpPr>
            <a:cxnSpLocks/>
          </p:cNvCxnSpPr>
          <p:nvPr/>
        </p:nvCxnSpPr>
        <p:spPr>
          <a:xfrm flipH="1" flipV="1">
            <a:off x="9252904" y="1358324"/>
            <a:ext cx="841553" cy="835252"/>
          </a:xfrm>
          <a:prstGeom prst="line">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id="{72776BD4-099D-10EE-334B-9A8781C59E41}"/>
              </a:ext>
            </a:extLst>
          </p:cNvPr>
          <p:cNvSpPr txBox="1"/>
          <p:nvPr/>
        </p:nvSpPr>
        <p:spPr>
          <a:xfrm>
            <a:off x="9127472" y="3986444"/>
            <a:ext cx="2555999" cy="1280265"/>
          </a:xfrm>
          <a:prstGeom prst="rect">
            <a:avLst/>
          </a:prstGeom>
          <a:noFill/>
        </p:spPr>
        <p:txBody>
          <a:bodyPr wrap="square" rtlCol="0">
            <a:spAutoFit/>
          </a:bodyPr>
          <a:lstStyle/>
          <a:p>
            <a:pPr algn="ctr">
              <a:lnSpc>
                <a:spcPts val="3100"/>
              </a:lnSpc>
              <a:spcAft>
                <a:spcPts val="600"/>
              </a:spcAft>
            </a:pPr>
            <a:r>
              <a:rPr lang="en-US" sz="2400" dirty="0">
                <a:solidFill>
                  <a:srgbClr val="BE0064"/>
                </a:solidFill>
                <a:latin typeface="Arial" panose="020B0604020202020204" pitchFamily="34" charset="0"/>
                <a:cs typeface="Arial" panose="020B0604020202020204" pitchFamily="34" charset="0"/>
              </a:rPr>
              <a:t>Intersects with the </a:t>
            </a:r>
            <a:r>
              <a:rPr lang="en-US" sz="2400" i="1" dirty="0">
                <a:solidFill>
                  <a:srgbClr val="BE0064"/>
                </a:solidFill>
                <a:latin typeface="Arial" panose="020B0604020202020204" pitchFamily="34" charset="0"/>
                <a:cs typeface="Arial" panose="020B0604020202020204" pitchFamily="34" charset="0"/>
              </a:rPr>
              <a:t>y</a:t>
            </a:r>
            <a:r>
              <a:rPr lang="en-US" sz="2400" dirty="0">
                <a:solidFill>
                  <a:srgbClr val="BE0064"/>
                </a:solidFill>
                <a:latin typeface="Arial" panose="020B0604020202020204" pitchFamily="34" charset="0"/>
                <a:cs typeface="Arial" panose="020B0604020202020204" pitchFamily="34" charset="0"/>
              </a:rPr>
              <a:t>-axis at</a:t>
            </a:r>
            <a:br>
              <a:rPr lang="en-US" sz="2400" dirty="0">
                <a:solidFill>
                  <a:srgbClr val="BE0064"/>
                </a:solidFill>
                <a:latin typeface="Arial" panose="020B0604020202020204" pitchFamily="34" charset="0"/>
                <a:cs typeface="Arial" panose="020B0604020202020204" pitchFamily="34" charset="0"/>
              </a:rPr>
            </a:br>
            <a:r>
              <a:rPr lang="en-US" sz="2400" dirty="0">
                <a:solidFill>
                  <a:srgbClr val="BE0064"/>
                </a:solidFill>
                <a:latin typeface="Arial" panose="020B0604020202020204" pitchFamily="34" charset="0"/>
                <a:cs typeface="Arial" panose="020B0604020202020204" pitchFamily="34" charset="0"/>
              </a:rPr>
              <a:t>(0,20)</a:t>
            </a:r>
          </a:p>
        </p:txBody>
      </p:sp>
      <p:cxnSp>
        <p:nvCxnSpPr>
          <p:cNvPr id="26" name="Straight Connector 25">
            <a:extLst>
              <a:ext uri="{FF2B5EF4-FFF2-40B4-BE49-F238E27FC236}">
                <a16:creationId xmlns:a16="http://schemas.microsoft.com/office/drawing/2014/main" id="{025CCAE9-972D-24F2-8006-8C6D262D30EE}"/>
              </a:ext>
            </a:extLst>
          </p:cNvPr>
          <p:cNvCxnSpPr>
            <a:cxnSpLocks/>
          </p:cNvCxnSpPr>
          <p:nvPr/>
        </p:nvCxnSpPr>
        <p:spPr>
          <a:xfrm flipH="1">
            <a:off x="7175634" y="4418493"/>
            <a:ext cx="2397582" cy="823551"/>
          </a:xfrm>
          <a:prstGeom prst="line">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Rounded Rectangle 23">
            <a:extLst>
              <a:ext uri="{FF2B5EF4-FFF2-40B4-BE49-F238E27FC236}">
                <a16:creationId xmlns:a16="http://schemas.microsoft.com/office/drawing/2014/main" id="{5226CA71-3D4D-CC05-8F59-B2580DD61AA0}"/>
              </a:ext>
              <a:ext uri="{C183D7F6-B498-43B3-948B-1728B52AA6E4}">
                <adec:decorative xmlns:adec="http://schemas.microsoft.com/office/drawing/2017/decorative" val="1"/>
              </a:ext>
            </a:extLst>
          </p:cNvPr>
          <p:cNvSpPr/>
          <p:nvPr/>
        </p:nvSpPr>
        <p:spPr>
          <a:xfrm>
            <a:off x="8534287" y="1110877"/>
            <a:ext cx="540000" cy="43200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9586495C-4E6D-CF43-D787-CB3649385B82}"/>
              </a:ext>
            </a:extLst>
          </p:cNvPr>
          <p:cNvSpPr txBox="1"/>
          <p:nvPr/>
        </p:nvSpPr>
        <p:spPr>
          <a:xfrm>
            <a:off x="1716695" y="5894483"/>
            <a:ext cx="2478954"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Company A</a:t>
            </a:r>
            <a:endParaRPr lang="en-US" sz="2400" i="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4007969-FB4E-6BC3-1DD5-0B1242E36D61}"/>
              </a:ext>
            </a:extLst>
          </p:cNvPr>
          <p:cNvSpPr txBox="1"/>
          <p:nvPr/>
        </p:nvSpPr>
        <p:spPr>
          <a:xfrm>
            <a:off x="6664671" y="5939850"/>
            <a:ext cx="2555999"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Company B</a:t>
            </a:r>
            <a:endParaRPr lang="en-US" sz="2400" i="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508C1A2-06B8-B0AF-3159-ED0D37AA6EC0}"/>
              </a:ext>
            </a:extLst>
          </p:cNvPr>
          <p:cNvSpPr txBox="1"/>
          <p:nvPr/>
        </p:nvSpPr>
        <p:spPr>
          <a:xfrm>
            <a:off x="1851727" y="1358253"/>
            <a:ext cx="2298388"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E-scooter hire</a:t>
            </a:r>
            <a:endParaRPr kumimoji="0" lang="en-GB" sz="1400" b="1"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EA0B152B-745D-D200-ACD5-707960E30FF4}"/>
              </a:ext>
            </a:extLst>
          </p:cNvPr>
          <p:cNvSpPr txBox="1"/>
          <p:nvPr/>
        </p:nvSpPr>
        <p:spPr>
          <a:xfrm rot="16200000">
            <a:off x="577671" y="3339749"/>
            <a:ext cx="2095407"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1400" b="1" u="none" strike="noStrike" kern="1200" cap="none" spc="0" normalizeH="0" baseline="0" noProof="0" dirty="0">
                <a:ln>
                  <a:noFill/>
                </a:ln>
                <a:solidFill>
                  <a:prstClr val="black"/>
                </a:solidFill>
                <a:effectLst/>
                <a:uLnTx/>
                <a:uFillTx/>
                <a:latin typeface="Arial"/>
                <a:ea typeface="+mn-ea"/>
                <a:cs typeface="Arial"/>
              </a:rPr>
              <a:t>Hire charge in pence (</a:t>
            </a:r>
            <a:r>
              <a:rPr kumimoji="0" lang="en-GB" sz="1400" b="1" i="1" u="none" strike="noStrike" kern="1200" cap="none" spc="0" normalizeH="0" baseline="0" noProof="0" dirty="0">
                <a:ln>
                  <a:noFill/>
                </a:ln>
                <a:solidFill>
                  <a:prstClr val="black"/>
                </a:solidFill>
                <a:effectLst/>
                <a:uLnTx/>
                <a:uFillTx/>
                <a:latin typeface="Arial"/>
                <a:ea typeface="+mn-ea"/>
                <a:cs typeface="Arial"/>
              </a:rPr>
              <a:t>h</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7" name="TextBox 6">
            <a:extLst>
              <a:ext uri="{FF2B5EF4-FFF2-40B4-BE49-F238E27FC236}">
                <a16:creationId xmlns:a16="http://schemas.microsoft.com/office/drawing/2014/main" id="{E5115F6C-5B58-9B22-81B9-1FC1E862C726}"/>
              </a:ext>
            </a:extLst>
          </p:cNvPr>
          <p:cNvSpPr txBox="1"/>
          <p:nvPr/>
        </p:nvSpPr>
        <p:spPr>
          <a:xfrm>
            <a:off x="1931462" y="5573367"/>
            <a:ext cx="2298388" cy="367195"/>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Length of hire in mins </a:t>
            </a:r>
            <a:r>
              <a:rPr kumimoji="0" lang="en-GB" sz="1400" b="1" u="none" strike="noStrike" kern="1200" cap="none" spc="0" normalizeH="0" baseline="0" noProof="0" dirty="0">
                <a:ln>
                  <a:noFill/>
                </a:ln>
                <a:solidFill>
                  <a:prstClr val="black"/>
                </a:solidFill>
                <a:effectLst/>
                <a:uLnTx/>
                <a:uFillTx/>
                <a:latin typeface="Arial"/>
                <a:ea typeface="+mn-ea"/>
                <a:cs typeface="Arial"/>
              </a:rPr>
              <a:t>(</a:t>
            </a:r>
            <a:r>
              <a:rPr lang="en-GB" sz="1400" b="1" i="1" dirty="0">
                <a:solidFill>
                  <a:prstClr val="black"/>
                </a:solidFill>
                <a:latin typeface="Arial"/>
                <a:cs typeface="Arial"/>
              </a:rPr>
              <a:t>t</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14" name="TextBox 13">
            <a:extLst>
              <a:ext uri="{FF2B5EF4-FFF2-40B4-BE49-F238E27FC236}">
                <a16:creationId xmlns:a16="http://schemas.microsoft.com/office/drawing/2014/main" id="{64060EA0-DCBD-6515-70ED-57351FD2A82E}"/>
              </a:ext>
            </a:extLst>
          </p:cNvPr>
          <p:cNvSpPr txBox="1"/>
          <p:nvPr/>
        </p:nvSpPr>
        <p:spPr>
          <a:xfrm>
            <a:off x="6852295" y="1350198"/>
            <a:ext cx="2298388"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E-scooter hire</a:t>
            </a:r>
            <a:endParaRPr kumimoji="0" lang="en-GB" sz="1400" b="1" u="none" strike="noStrike" kern="1200" cap="none" spc="0" normalizeH="0" baseline="0" noProof="0" dirty="0">
              <a:ln>
                <a:noFill/>
              </a:ln>
              <a:solidFill>
                <a:prstClr val="black"/>
              </a:solidFill>
              <a:effectLst/>
              <a:uLnTx/>
              <a:uFillTx/>
              <a:latin typeface="Arial"/>
              <a:ea typeface="+mn-ea"/>
              <a:cs typeface="Arial"/>
            </a:endParaRPr>
          </a:p>
        </p:txBody>
      </p:sp>
      <p:sp>
        <p:nvSpPr>
          <p:cNvPr id="16" name="TextBox 15">
            <a:extLst>
              <a:ext uri="{FF2B5EF4-FFF2-40B4-BE49-F238E27FC236}">
                <a16:creationId xmlns:a16="http://schemas.microsoft.com/office/drawing/2014/main" id="{A7431B5D-7988-F232-C08E-E039D5222259}"/>
              </a:ext>
            </a:extLst>
          </p:cNvPr>
          <p:cNvSpPr txBox="1"/>
          <p:nvPr/>
        </p:nvSpPr>
        <p:spPr>
          <a:xfrm rot="16200000">
            <a:off x="5578239" y="3331694"/>
            <a:ext cx="2095407"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1400" b="1" u="none" strike="noStrike" kern="1200" cap="none" spc="0" normalizeH="0" baseline="0" noProof="0" dirty="0">
                <a:ln>
                  <a:noFill/>
                </a:ln>
                <a:solidFill>
                  <a:prstClr val="black"/>
                </a:solidFill>
                <a:effectLst/>
                <a:uLnTx/>
                <a:uFillTx/>
                <a:latin typeface="Arial"/>
                <a:ea typeface="+mn-ea"/>
                <a:cs typeface="Arial"/>
              </a:rPr>
              <a:t>Hire charge in pence (</a:t>
            </a:r>
            <a:r>
              <a:rPr kumimoji="0" lang="en-GB" sz="1400" b="1" i="1" u="none" strike="noStrike" kern="1200" cap="none" spc="0" normalizeH="0" baseline="0" noProof="0" dirty="0">
                <a:ln>
                  <a:noFill/>
                </a:ln>
                <a:solidFill>
                  <a:prstClr val="black"/>
                </a:solidFill>
                <a:effectLst/>
                <a:uLnTx/>
                <a:uFillTx/>
                <a:latin typeface="Arial"/>
                <a:ea typeface="+mn-ea"/>
                <a:cs typeface="Arial"/>
              </a:rPr>
              <a:t>h</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17" name="TextBox 16">
            <a:extLst>
              <a:ext uri="{FF2B5EF4-FFF2-40B4-BE49-F238E27FC236}">
                <a16:creationId xmlns:a16="http://schemas.microsoft.com/office/drawing/2014/main" id="{91D79B5F-FC97-B4C9-3569-719ADD8DD62B}"/>
              </a:ext>
            </a:extLst>
          </p:cNvPr>
          <p:cNvSpPr txBox="1"/>
          <p:nvPr/>
        </p:nvSpPr>
        <p:spPr>
          <a:xfrm>
            <a:off x="6838913" y="5591188"/>
            <a:ext cx="2298388" cy="367195"/>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Length of hire in mins </a:t>
            </a:r>
            <a:r>
              <a:rPr kumimoji="0" lang="en-GB" sz="1400" b="1" u="none" strike="noStrike" kern="1200" cap="none" spc="0" normalizeH="0" baseline="0" noProof="0" dirty="0">
                <a:ln>
                  <a:noFill/>
                </a:ln>
                <a:solidFill>
                  <a:prstClr val="black"/>
                </a:solidFill>
                <a:effectLst/>
                <a:uLnTx/>
                <a:uFillTx/>
                <a:latin typeface="Arial"/>
                <a:ea typeface="+mn-ea"/>
                <a:cs typeface="Arial"/>
              </a:rPr>
              <a:t>(</a:t>
            </a:r>
            <a:r>
              <a:rPr lang="en-GB" sz="1400" b="1" i="1" dirty="0">
                <a:solidFill>
                  <a:prstClr val="black"/>
                </a:solidFill>
                <a:latin typeface="Arial"/>
                <a:cs typeface="Arial"/>
              </a:rPr>
              <a:t>t</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4058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3" grpId="0"/>
      <p:bldP spid="25" grpId="0"/>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2959B6-490E-A144-8C7C-88267F972F69}" type="slidenum">
              <a:rPr lang="en-US" smtClean="0"/>
              <a:t>25</a:t>
            </a:fld>
            <a:endParaRPr lang="en-US"/>
          </a:p>
        </p:txBody>
      </p:sp>
      <p:sp>
        <p:nvSpPr>
          <p:cNvPr id="2" name="TextBox 1">
            <a:extLst>
              <a:ext uri="{FF2B5EF4-FFF2-40B4-BE49-F238E27FC236}">
                <a16:creationId xmlns:a16="http://schemas.microsoft.com/office/drawing/2014/main" id="{ECEBDB96-8AD0-6AD0-46B6-98AE9E2A1AD9}"/>
              </a:ext>
            </a:extLst>
          </p:cNvPr>
          <p:cNvSpPr txBox="1"/>
          <p:nvPr/>
        </p:nvSpPr>
        <p:spPr>
          <a:xfrm>
            <a:off x="1234353" y="1180296"/>
            <a:ext cx="2555999"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20</a:t>
            </a:r>
            <a:r>
              <a:rPr lang="en-US" sz="3200" b="1" i="1" dirty="0">
                <a:latin typeface="Arial" panose="020B0604020202020204" pitchFamily="34" charset="0"/>
                <a:cs typeface="Arial" panose="020B0604020202020204" pitchFamily="34" charset="0"/>
              </a:rPr>
              <a:t>t</a:t>
            </a:r>
            <a:endParaRPr lang="en-US" sz="2400" i="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7B18021-7593-579E-E096-EAF9D9B993D3}"/>
              </a:ext>
            </a:extLst>
          </p:cNvPr>
          <p:cNvSpPr txBox="1"/>
          <p:nvPr/>
        </p:nvSpPr>
        <p:spPr>
          <a:xfrm>
            <a:off x="6796714" y="1161513"/>
            <a:ext cx="2555999" cy="489878"/>
          </a:xfrm>
          <a:prstGeom prst="rect">
            <a:avLst/>
          </a:prstGeom>
          <a:noFill/>
        </p:spPr>
        <p:txBody>
          <a:bodyPr wrap="square" rtlCol="0">
            <a:spAutoFit/>
          </a:bodyPr>
          <a:lstStyle/>
          <a:p>
            <a:pPr algn="ct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10</a:t>
            </a:r>
            <a:r>
              <a:rPr lang="en-US" sz="3200" b="1" i="1" dirty="0">
                <a:latin typeface="Arial" panose="020B0604020202020204" pitchFamily="34" charset="0"/>
                <a:cs typeface="Arial" panose="020B0604020202020204" pitchFamily="34" charset="0"/>
              </a:rPr>
              <a:t>t +</a:t>
            </a:r>
            <a:r>
              <a:rPr lang="en-US" sz="3200" b="1" dirty="0">
                <a:latin typeface="Arial" panose="020B0604020202020204" pitchFamily="34" charset="0"/>
                <a:cs typeface="Arial" panose="020B0604020202020204" pitchFamily="34" charset="0"/>
              </a:rPr>
              <a:t> 20</a:t>
            </a:r>
            <a:endParaRPr lang="en-US" sz="2400" i="1" dirty="0">
              <a:latin typeface="Arial" panose="020B0604020202020204" pitchFamily="34" charset="0"/>
              <a:cs typeface="Arial" panose="020B0604020202020204" pitchFamily="34" charset="0"/>
            </a:endParaRPr>
          </a:p>
        </p:txBody>
      </p:sp>
      <p:pic>
        <p:nvPicPr>
          <p:cNvPr id="8" name="Picture 7" descr="A line graph is shown.&#10;x-axis is labelled as Length of hire in min (t) and goes from 0 to 20. &#10;y-axis is labelled as Hire charges in pence (h) and goes from 0 to 200.&#10;&#10;A line starts from origin and passes the points&#10;(2.5, 50)&#10;(50, 100)&#10;(7.5, 150), and &#10;(10, 200)">
            <a:extLst>
              <a:ext uri="{FF2B5EF4-FFF2-40B4-BE49-F238E27FC236}">
                <a16:creationId xmlns:a16="http://schemas.microsoft.com/office/drawing/2014/main" id="{9C470FF6-91C9-23F1-97AD-1D344B9817F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l="12219" b="15785"/>
          <a:stretch/>
        </p:blipFill>
        <p:spPr>
          <a:xfrm>
            <a:off x="1495962" y="1683694"/>
            <a:ext cx="2245908" cy="4098092"/>
          </a:xfrm>
          <a:prstGeom prst="rect">
            <a:avLst/>
          </a:prstGeom>
        </p:spPr>
      </p:pic>
      <p:pic>
        <p:nvPicPr>
          <p:cNvPr id="9" name="Picture 8" descr="A line graph is shown.&#10;x-axis is labelled as Length of hire in min (t) and goes from 0 to 20. &#10;y-axis is labelled as Hire charges in pence (h) and goes from 0 to 200.&#10;&#10;A line starts at 0, 30 and passes the points&#10;(5, 70)&#10;(10, 120)&#10;(15, 150), and &#10;(15.5, 190)">
            <a:extLst>
              <a:ext uri="{FF2B5EF4-FFF2-40B4-BE49-F238E27FC236}">
                <a16:creationId xmlns:a16="http://schemas.microsoft.com/office/drawing/2014/main" id="{425C87F4-366F-32F5-1333-E91972C8446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l="12638" b="16188"/>
          <a:stretch/>
        </p:blipFill>
        <p:spPr>
          <a:xfrm>
            <a:off x="6979880" y="1707757"/>
            <a:ext cx="2245909" cy="4098093"/>
          </a:xfrm>
          <a:prstGeom prst="rect">
            <a:avLst/>
          </a:prstGeom>
        </p:spPr>
      </p:pic>
      <p:sp>
        <p:nvSpPr>
          <p:cNvPr id="10" name="Title 1">
            <a:extLst>
              <a:ext uri="{FF2B5EF4-FFF2-40B4-BE49-F238E27FC236}">
                <a16:creationId xmlns:a16="http://schemas.microsoft.com/office/drawing/2014/main" id="{1710DDED-7BF6-0D26-7D9B-53EB9E405C7C}"/>
              </a:ext>
            </a:extLst>
          </p:cNvPr>
          <p:cNvSpPr txBox="1">
            <a:spLocks/>
          </p:cNvSpPr>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rgbClr val="BE0064"/>
                </a:solidFill>
                <a:latin typeface="Arial" panose="020B0604020202020204" pitchFamily="34" charset="0"/>
                <a:cs typeface="Arial" panose="020B0604020202020204" pitchFamily="34" charset="0"/>
              </a:rPr>
              <a:t>Variable term and the gradient</a:t>
            </a:r>
          </a:p>
        </p:txBody>
      </p:sp>
      <p:sp>
        <p:nvSpPr>
          <p:cNvPr id="11" name="Isosceles Triangle 12">
            <a:extLst>
              <a:ext uri="{FF2B5EF4-FFF2-40B4-BE49-F238E27FC236}">
                <a16:creationId xmlns:a16="http://schemas.microsoft.com/office/drawing/2014/main" id="{EC5EB3CD-95A9-ADC7-5548-F9FF5896C205}"/>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16630BE-8047-1398-3AA4-E24CA7FCC2AD}"/>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13" name="TextBox 12">
            <a:extLst>
              <a:ext uri="{FF2B5EF4-FFF2-40B4-BE49-F238E27FC236}">
                <a16:creationId xmlns:a16="http://schemas.microsoft.com/office/drawing/2014/main" id="{0EF32095-19EB-64B1-62BF-658F46F6F356}"/>
              </a:ext>
            </a:extLst>
          </p:cNvPr>
          <p:cNvSpPr txBox="1"/>
          <p:nvPr/>
        </p:nvSpPr>
        <p:spPr>
          <a:xfrm>
            <a:off x="3973573" y="2285906"/>
            <a:ext cx="2555999" cy="959664"/>
          </a:xfrm>
          <a:prstGeom prst="rect">
            <a:avLst/>
          </a:prstGeom>
          <a:noFill/>
        </p:spPr>
        <p:txBody>
          <a:bodyPr wrap="square" rtlCol="0">
            <a:spAutoFit/>
          </a:bodyPr>
          <a:lstStyle/>
          <a:p>
            <a:pPr algn="ctr">
              <a:lnSpc>
                <a:spcPts val="3100"/>
              </a:lnSpc>
              <a:spcAft>
                <a:spcPts val="600"/>
              </a:spcAft>
            </a:pPr>
            <a:r>
              <a:rPr lang="en-US" sz="2400" dirty="0">
                <a:solidFill>
                  <a:srgbClr val="BE0064"/>
                </a:solidFill>
                <a:latin typeface="Arial" panose="020B0604020202020204" pitchFamily="34" charset="0"/>
                <a:cs typeface="Arial" panose="020B0604020202020204" pitchFamily="34" charset="0"/>
              </a:rPr>
              <a:t>Variable term </a:t>
            </a:r>
            <a:r>
              <a:rPr lang="en-US" sz="2400" i="1" dirty="0">
                <a:solidFill>
                  <a:srgbClr val="BE0064"/>
                </a:solidFill>
                <a:latin typeface="Arial" panose="020B0604020202020204" pitchFamily="34" charset="0"/>
                <a:cs typeface="Arial" panose="020B0604020202020204" pitchFamily="34" charset="0"/>
              </a:rPr>
              <a:t>t</a:t>
            </a:r>
            <a:r>
              <a:rPr lang="en-US" sz="2400" dirty="0">
                <a:solidFill>
                  <a:srgbClr val="BE0064"/>
                </a:solidFill>
                <a:latin typeface="Arial" panose="020B0604020202020204" pitchFamily="34" charset="0"/>
                <a:cs typeface="Arial" panose="020B0604020202020204" pitchFamily="34" charset="0"/>
              </a:rPr>
              <a:t>,</a:t>
            </a:r>
          </a:p>
          <a:p>
            <a:pPr algn="ctr">
              <a:lnSpc>
                <a:spcPts val="3100"/>
              </a:lnSpc>
              <a:spcAft>
                <a:spcPts val="600"/>
              </a:spcAft>
            </a:pPr>
            <a:r>
              <a:rPr lang="en-US" sz="2400" dirty="0">
                <a:solidFill>
                  <a:srgbClr val="BE0064"/>
                </a:solidFill>
                <a:latin typeface="Arial" panose="020B0604020202020204" pitchFamily="34" charset="0"/>
                <a:cs typeface="Arial" panose="020B0604020202020204" pitchFamily="34" charset="0"/>
              </a:rPr>
              <a:t>coefficient 20</a:t>
            </a:r>
          </a:p>
        </p:txBody>
      </p:sp>
      <p:cxnSp>
        <p:nvCxnSpPr>
          <p:cNvPr id="15" name="Straight Connector 14">
            <a:extLst>
              <a:ext uri="{FF2B5EF4-FFF2-40B4-BE49-F238E27FC236}">
                <a16:creationId xmlns:a16="http://schemas.microsoft.com/office/drawing/2014/main" id="{0F97E584-DA1D-1F5F-B1FE-2E28FF76BC2A}"/>
              </a:ext>
            </a:extLst>
          </p:cNvPr>
          <p:cNvCxnSpPr>
            <a:cxnSpLocks/>
          </p:cNvCxnSpPr>
          <p:nvPr/>
        </p:nvCxnSpPr>
        <p:spPr>
          <a:xfrm flipH="1" flipV="1">
            <a:off x="3477550" y="1406452"/>
            <a:ext cx="841553" cy="835252"/>
          </a:xfrm>
          <a:prstGeom prst="line">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604B39EA-1774-760E-999B-D95747FC3917}"/>
              </a:ext>
            </a:extLst>
          </p:cNvPr>
          <p:cNvSpPr txBox="1"/>
          <p:nvPr/>
        </p:nvSpPr>
        <p:spPr>
          <a:xfrm>
            <a:off x="3660847" y="4503872"/>
            <a:ext cx="2806694" cy="1255600"/>
          </a:xfrm>
          <a:prstGeom prst="rect">
            <a:avLst/>
          </a:prstGeom>
          <a:noFill/>
        </p:spPr>
        <p:txBody>
          <a:bodyPr wrap="square" rtlCol="0">
            <a:spAutoFit/>
          </a:bodyPr>
          <a:lstStyle/>
          <a:p>
            <a:pPr algn="ctr">
              <a:lnSpc>
                <a:spcPts val="3100"/>
              </a:lnSpc>
            </a:pPr>
            <a:r>
              <a:rPr lang="en-US" sz="2400" dirty="0">
                <a:solidFill>
                  <a:srgbClr val="BE0064"/>
                </a:solidFill>
                <a:latin typeface="Arial" panose="020B0604020202020204" pitchFamily="34" charset="0"/>
                <a:cs typeface="Arial" panose="020B0604020202020204" pitchFamily="34" charset="0"/>
              </a:rPr>
              <a:t>Gradient = 20 </a:t>
            </a:r>
          </a:p>
          <a:p>
            <a:pPr algn="ctr">
              <a:lnSpc>
                <a:spcPts val="3100"/>
              </a:lnSpc>
            </a:pPr>
            <a:r>
              <a:rPr lang="en-US" sz="2400" dirty="0">
                <a:solidFill>
                  <a:srgbClr val="BE0064"/>
                </a:solidFill>
                <a:latin typeface="Arial" panose="020B0604020202020204" pitchFamily="34" charset="0"/>
                <a:cs typeface="Arial" panose="020B0604020202020204" pitchFamily="34" charset="0"/>
              </a:rPr>
              <a:t>For every 5 across, </a:t>
            </a:r>
            <a:br>
              <a:rPr lang="en-US" sz="2400" dirty="0">
                <a:solidFill>
                  <a:srgbClr val="BE0064"/>
                </a:solidFill>
                <a:latin typeface="Arial" panose="020B0604020202020204" pitchFamily="34" charset="0"/>
                <a:cs typeface="Arial" panose="020B0604020202020204" pitchFamily="34" charset="0"/>
              </a:rPr>
            </a:br>
            <a:r>
              <a:rPr lang="en-US" sz="2400" dirty="0">
                <a:solidFill>
                  <a:srgbClr val="BE0064"/>
                </a:solidFill>
                <a:latin typeface="Arial" panose="020B0604020202020204" pitchFamily="34" charset="0"/>
                <a:cs typeface="Arial" panose="020B0604020202020204" pitchFamily="34" charset="0"/>
              </a:rPr>
              <a:t>it is 100 up</a:t>
            </a:r>
          </a:p>
        </p:txBody>
      </p:sp>
      <p:cxnSp>
        <p:nvCxnSpPr>
          <p:cNvPr id="20" name="Straight Connector 19">
            <a:extLst>
              <a:ext uri="{FF2B5EF4-FFF2-40B4-BE49-F238E27FC236}">
                <a16:creationId xmlns:a16="http://schemas.microsoft.com/office/drawing/2014/main" id="{C6EB4E88-011B-C2E1-6ABB-75031E3D6105}"/>
              </a:ext>
            </a:extLst>
          </p:cNvPr>
          <p:cNvCxnSpPr>
            <a:cxnSpLocks/>
          </p:cNvCxnSpPr>
          <p:nvPr/>
        </p:nvCxnSpPr>
        <p:spPr>
          <a:xfrm flipH="1" flipV="1">
            <a:off x="2261058" y="3913213"/>
            <a:ext cx="1711897" cy="663978"/>
          </a:xfrm>
          <a:prstGeom prst="line">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833F412A-6EB3-62A2-8313-82DC80255E1D}"/>
              </a:ext>
            </a:extLst>
          </p:cNvPr>
          <p:cNvCxnSpPr>
            <a:cxnSpLocks/>
          </p:cNvCxnSpPr>
          <p:nvPr/>
        </p:nvCxnSpPr>
        <p:spPr>
          <a:xfrm flipH="1" flipV="1">
            <a:off x="8391446" y="1467387"/>
            <a:ext cx="1827611" cy="590313"/>
          </a:xfrm>
          <a:prstGeom prst="line">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025CCAE9-972D-24F2-8006-8C6D262D30EE}"/>
              </a:ext>
            </a:extLst>
          </p:cNvPr>
          <p:cNvCxnSpPr>
            <a:cxnSpLocks/>
          </p:cNvCxnSpPr>
          <p:nvPr/>
        </p:nvCxnSpPr>
        <p:spPr>
          <a:xfrm flipH="1">
            <a:off x="7713679" y="4490685"/>
            <a:ext cx="2015718" cy="680443"/>
          </a:xfrm>
          <a:prstGeom prst="line">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60E5DD21-D189-DFE7-C1BE-63133114D408}"/>
              </a:ext>
            </a:extLst>
          </p:cNvPr>
          <p:cNvSpPr txBox="1"/>
          <p:nvPr/>
        </p:nvSpPr>
        <p:spPr>
          <a:xfrm>
            <a:off x="9330567" y="2101902"/>
            <a:ext cx="2555999" cy="959664"/>
          </a:xfrm>
          <a:prstGeom prst="rect">
            <a:avLst/>
          </a:prstGeom>
          <a:noFill/>
        </p:spPr>
        <p:txBody>
          <a:bodyPr wrap="square" rtlCol="0">
            <a:spAutoFit/>
          </a:bodyPr>
          <a:lstStyle/>
          <a:p>
            <a:pPr algn="ctr">
              <a:lnSpc>
                <a:spcPts val="3100"/>
              </a:lnSpc>
              <a:spcAft>
                <a:spcPts val="600"/>
              </a:spcAft>
            </a:pPr>
            <a:r>
              <a:rPr lang="en-US" sz="2400" dirty="0">
                <a:solidFill>
                  <a:srgbClr val="BE0064"/>
                </a:solidFill>
                <a:latin typeface="Arial" panose="020B0604020202020204" pitchFamily="34" charset="0"/>
                <a:cs typeface="Arial" panose="020B0604020202020204" pitchFamily="34" charset="0"/>
              </a:rPr>
              <a:t>Variable term </a:t>
            </a:r>
            <a:r>
              <a:rPr lang="en-US" sz="2400" i="1" dirty="0">
                <a:solidFill>
                  <a:srgbClr val="BE0064"/>
                </a:solidFill>
                <a:latin typeface="Arial" panose="020B0604020202020204" pitchFamily="34" charset="0"/>
                <a:cs typeface="Arial" panose="020B0604020202020204" pitchFamily="34" charset="0"/>
              </a:rPr>
              <a:t>t</a:t>
            </a:r>
            <a:r>
              <a:rPr lang="en-US" sz="2400" dirty="0">
                <a:solidFill>
                  <a:srgbClr val="BE0064"/>
                </a:solidFill>
                <a:latin typeface="Arial" panose="020B0604020202020204" pitchFamily="34" charset="0"/>
                <a:cs typeface="Arial" panose="020B0604020202020204" pitchFamily="34" charset="0"/>
              </a:rPr>
              <a:t>,</a:t>
            </a:r>
          </a:p>
          <a:p>
            <a:pPr algn="ctr">
              <a:lnSpc>
                <a:spcPts val="3100"/>
              </a:lnSpc>
              <a:spcAft>
                <a:spcPts val="600"/>
              </a:spcAft>
            </a:pPr>
            <a:r>
              <a:rPr lang="en-US" sz="2400" dirty="0">
                <a:solidFill>
                  <a:srgbClr val="BE0064"/>
                </a:solidFill>
                <a:latin typeface="Arial" panose="020B0604020202020204" pitchFamily="34" charset="0"/>
                <a:cs typeface="Arial" panose="020B0604020202020204" pitchFamily="34" charset="0"/>
              </a:rPr>
              <a:t>coefficient 10</a:t>
            </a:r>
          </a:p>
        </p:txBody>
      </p:sp>
      <p:cxnSp>
        <p:nvCxnSpPr>
          <p:cNvPr id="14" name="Straight Connector 13">
            <a:extLst>
              <a:ext uri="{FF2B5EF4-FFF2-40B4-BE49-F238E27FC236}">
                <a16:creationId xmlns:a16="http://schemas.microsoft.com/office/drawing/2014/main" id="{4C782DA2-08A3-0065-7BCC-2F0412848667}"/>
              </a:ext>
            </a:extLst>
          </p:cNvPr>
          <p:cNvCxnSpPr>
            <a:cxnSpLocks/>
          </p:cNvCxnSpPr>
          <p:nvPr/>
        </p:nvCxnSpPr>
        <p:spPr>
          <a:xfrm>
            <a:off x="1842507" y="5618907"/>
            <a:ext cx="324000" cy="0"/>
          </a:xfrm>
          <a:prstGeom prst="line">
            <a:avLst/>
          </a:prstGeom>
          <a:ln w="28575" cap="flat" cmpd="sng" algn="ctr">
            <a:solidFill>
              <a:srgbClr val="B2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9B363E4A-F644-BA27-C08D-ECC63725A516}"/>
              </a:ext>
            </a:extLst>
          </p:cNvPr>
          <p:cNvCxnSpPr>
            <a:cxnSpLocks/>
          </p:cNvCxnSpPr>
          <p:nvPr/>
        </p:nvCxnSpPr>
        <p:spPr>
          <a:xfrm flipV="1">
            <a:off x="2199007" y="3819646"/>
            <a:ext cx="0" cy="1799261"/>
          </a:xfrm>
          <a:prstGeom prst="line">
            <a:avLst/>
          </a:prstGeom>
          <a:ln w="28575" cap="flat" cmpd="sng" algn="ctr">
            <a:solidFill>
              <a:srgbClr val="B2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64003792-7BA6-E1D9-7628-7095068ED8D6}"/>
              </a:ext>
            </a:extLst>
          </p:cNvPr>
          <p:cNvCxnSpPr>
            <a:cxnSpLocks/>
          </p:cNvCxnSpPr>
          <p:nvPr/>
        </p:nvCxnSpPr>
        <p:spPr>
          <a:xfrm>
            <a:off x="7316083" y="5290401"/>
            <a:ext cx="324000" cy="0"/>
          </a:xfrm>
          <a:prstGeom prst="line">
            <a:avLst/>
          </a:prstGeom>
          <a:ln w="28575" cap="flat" cmpd="sng" algn="ctr">
            <a:solidFill>
              <a:srgbClr val="B2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C7C8C935-B086-6DAD-3BDA-FBF467EDE00F}"/>
              </a:ext>
            </a:extLst>
          </p:cNvPr>
          <p:cNvCxnSpPr>
            <a:cxnSpLocks/>
          </p:cNvCxnSpPr>
          <p:nvPr/>
        </p:nvCxnSpPr>
        <p:spPr>
          <a:xfrm flipV="1">
            <a:off x="7672583" y="4364441"/>
            <a:ext cx="0" cy="936000"/>
          </a:xfrm>
          <a:prstGeom prst="line">
            <a:avLst/>
          </a:prstGeom>
          <a:ln w="28575" cap="flat" cmpd="sng" algn="ctr">
            <a:solidFill>
              <a:srgbClr val="B2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5B839313-766E-93A4-B875-3510628A7050}"/>
              </a:ext>
            </a:extLst>
          </p:cNvPr>
          <p:cNvSpPr txBox="1"/>
          <p:nvPr/>
        </p:nvSpPr>
        <p:spPr>
          <a:xfrm>
            <a:off x="9242592" y="4104238"/>
            <a:ext cx="2836832" cy="1255600"/>
          </a:xfrm>
          <a:prstGeom prst="rect">
            <a:avLst/>
          </a:prstGeom>
          <a:noFill/>
        </p:spPr>
        <p:txBody>
          <a:bodyPr wrap="square" rtlCol="0">
            <a:spAutoFit/>
          </a:bodyPr>
          <a:lstStyle/>
          <a:p>
            <a:pPr algn="ctr">
              <a:lnSpc>
                <a:spcPts val="3100"/>
              </a:lnSpc>
            </a:pPr>
            <a:r>
              <a:rPr lang="en-US" sz="2400" dirty="0">
                <a:solidFill>
                  <a:srgbClr val="BE0064"/>
                </a:solidFill>
                <a:latin typeface="Arial" panose="020B0604020202020204" pitchFamily="34" charset="0"/>
                <a:cs typeface="Arial" panose="020B0604020202020204" pitchFamily="34" charset="0"/>
              </a:rPr>
              <a:t>Gradient = 10</a:t>
            </a:r>
          </a:p>
          <a:p>
            <a:pPr algn="ctr">
              <a:lnSpc>
                <a:spcPts val="3100"/>
              </a:lnSpc>
            </a:pPr>
            <a:r>
              <a:rPr lang="en-US" sz="2400" dirty="0">
                <a:solidFill>
                  <a:srgbClr val="BE0064"/>
                </a:solidFill>
                <a:latin typeface="Arial" panose="020B0604020202020204" pitchFamily="34" charset="0"/>
                <a:cs typeface="Arial" panose="020B0604020202020204" pitchFamily="34" charset="0"/>
              </a:rPr>
              <a:t>For every 5 across, </a:t>
            </a:r>
            <a:br>
              <a:rPr lang="en-US" sz="2400" dirty="0">
                <a:solidFill>
                  <a:srgbClr val="BE0064"/>
                </a:solidFill>
                <a:latin typeface="Arial" panose="020B0604020202020204" pitchFamily="34" charset="0"/>
                <a:cs typeface="Arial" panose="020B0604020202020204" pitchFamily="34" charset="0"/>
              </a:rPr>
            </a:br>
            <a:r>
              <a:rPr lang="en-US" sz="2400" dirty="0">
                <a:solidFill>
                  <a:srgbClr val="BE0064"/>
                </a:solidFill>
                <a:latin typeface="Arial" panose="020B0604020202020204" pitchFamily="34" charset="0"/>
                <a:cs typeface="Arial" panose="020B0604020202020204" pitchFamily="34" charset="0"/>
              </a:rPr>
              <a:t>it is 50 up</a:t>
            </a:r>
          </a:p>
        </p:txBody>
      </p:sp>
      <p:sp>
        <p:nvSpPr>
          <p:cNvPr id="32" name="TextBox 31">
            <a:extLst>
              <a:ext uri="{FF2B5EF4-FFF2-40B4-BE49-F238E27FC236}">
                <a16:creationId xmlns:a16="http://schemas.microsoft.com/office/drawing/2014/main" id="{A30C39AA-A552-93FD-5A96-10A3EC34C9A8}"/>
              </a:ext>
            </a:extLst>
          </p:cNvPr>
          <p:cNvSpPr txBox="1"/>
          <p:nvPr/>
        </p:nvSpPr>
        <p:spPr>
          <a:xfrm>
            <a:off x="1770089" y="5545848"/>
            <a:ext cx="468836" cy="437171"/>
          </a:xfrm>
          <a:prstGeom prst="rect">
            <a:avLst/>
          </a:prstGeom>
          <a:noFill/>
        </p:spPr>
        <p:txBody>
          <a:bodyPr wrap="square" rtlCol="0">
            <a:spAutoFit/>
          </a:bodyPr>
          <a:lstStyle/>
          <a:p>
            <a:pPr algn="ctr">
              <a:lnSpc>
                <a:spcPts val="3100"/>
              </a:lnSpc>
              <a:spcAft>
                <a:spcPts val="600"/>
              </a:spcAft>
            </a:pPr>
            <a:r>
              <a:rPr lang="en-US" sz="1600" dirty="0">
                <a:solidFill>
                  <a:srgbClr val="BE0064"/>
                </a:solidFill>
                <a:latin typeface="Arial" panose="020B0604020202020204" pitchFamily="34" charset="0"/>
                <a:cs typeface="Arial" panose="020B0604020202020204" pitchFamily="34" charset="0"/>
              </a:rPr>
              <a:t>5</a:t>
            </a:r>
            <a:endParaRPr lang="en-US" sz="2400" dirty="0">
              <a:solidFill>
                <a:srgbClr val="BE0064"/>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5B2B95A-80B5-DC3B-2F52-040EFACE7FF6}"/>
              </a:ext>
            </a:extLst>
          </p:cNvPr>
          <p:cNvSpPr txBox="1"/>
          <p:nvPr/>
        </p:nvSpPr>
        <p:spPr>
          <a:xfrm>
            <a:off x="2165672" y="4439045"/>
            <a:ext cx="562645" cy="437171"/>
          </a:xfrm>
          <a:prstGeom prst="rect">
            <a:avLst/>
          </a:prstGeom>
          <a:noFill/>
        </p:spPr>
        <p:txBody>
          <a:bodyPr wrap="square" rtlCol="0">
            <a:spAutoFit/>
          </a:bodyPr>
          <a:lstStyle/>
          <a:p>
            <a:pPr algn="ctr">
              <a:lnSpc>
                <a:spcPts val="3100"/>
              </a:lnSpc>
              <a:spcAft>
                <a:spcPts val="600"/>
              </a:spcAft>
            </a:pPr>
            <a:r>
              <a:rPr lang="en-US" sz="1600" dirty="0">
                <a:solidFill>
                  <a:srgbClr val="BE0064"/>
                </a:solidFill>
                <a:latin typeface="Arial" panose="020B0604020202020204" pitchFamily="34" charset="0"/>
                <a:cs typeface="Arial" panose="020B0604020202020204" pitchFamily="34" charset="0"/>
              </a:rPr>
              <a:t>100</a:t>
            </a:r>
            <a:endParaRPr lang="en-US" sz="2400" dirty="0">
              <a:solidFill>
                <a:srgbClr val="BE0064"/>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2E389C3-9C6F-8D70-FF5B-583C54CB7BE5}"/>
              </a:ext>
            </a:extLst>
          </p:cNvPr>
          <p:cNvSpPr txBox="1"/>
          <p:nvPr/>
        </p:nvSpPr>
        <p:spPr>
          <a:xfrm>
            <a:off x="7640083" y="4575989"/>
            <a:ext cx="562645" cy="437171"/>
          </a:xfrm>
          <a:prstGeom prst="rect">
            <a:avLst/>
          </a:prstGeom>
          <a:noFill/>
        </p:spPr>
        <p:txBody>
          <a:bodyPr wrap="square" rtlCol="0">
            <a:spAutoFit/>
          </a:bodyPr>
          <a:lstStyle/>
          <a:p>
            <a:pPr algn="ctr">
              <a:lnSpc>
                <a:spcPts val="3100"/>
              </a:lnSpc>
              <a:spcAft>
                <a:spcPts val="600"/>
              </a:spcAft>
            </a:pPr>
            <a:r>
              <a:rPr lang="en-US" sz="1600" dirty="0">
                <a:solidFill>
                  <a:srgbClr val="BE0064"/>
                </a:solidFill>
                <a:latin typeface="Arial" panose="020B0604020202020204" pitchFamily="34" charset="0"/>
                <a:cs typeface="Arial" panose="020B0604020202020204" pitchFamily="34" charset="0"/>
              </a:rPr>
              <a:t>50</a:t>
            </a:r>
            <a:endParaRPr lang="en-US" sz="2400" dirty="0">
              <a:solidFill>
                <a:srgbClr val="BE0064"/>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1118940-47EB-082A-965B-54C7BFE88FBC}"/>
              </a:ext>
            </a:extLst>
          </p:cNvPr>
          <p:cNvSpPr txBox="1"/>
          <p:nvPr/>
        </p:nvSpPr>
        <p:spPr>
          <a:xfrm>
            <a:off x="7211969" y="5159474"/>
            <a:ext cx="562645" cy="437171"/>
          </a:xfrm>
          <a:prstGeom prst="rect">
            <a:avLst/>
          </a:prstGeom>
          <a:noFill/>
        </p:spPr>
        <p:txBody>
          <a:bodyPr wrap="square" rtlCol="0">
            <a:spAutoFit/>
          </a:bodyPr>
          <a:lstStyle/>
          <a:p>
            <a:pPr algn="ctr">
              <a:lnSpc>
                <a:spcPts val="3100"/>
              </a:lnSpc>
              <a:spcAft>
                <a:spcPts val="600"/>
              </a:spcAft>
            </a:pPr>
            <a:r>
              <a:rPr lang="en-US" sz="1600" dirty="0">
                <a:solidFill>
                  <a:srgbClr val="BE0064"/>
                </a:solidFill>
                <a:latin typeface="Arial" panose="020B0604020202020204" pitchFamily="34" charset="0"/>
                <a:cs typeface="Arial" panose="020B0604020202020204" pitchFamily="34" charset="0"/>
              </a:rPr>
              <a:t>5</a:t>
            </a:r>
            <a:endParaRPr lang="en-US" sz="2400" dirty="0">
              <a:solidFill>
                <a:srgbClr val="BE0064"/>
              </a:solidFill>
              <a:latin typeface="Arial" panose="020B0604020202020204" pitchFamily="34" charset="0"/>
              <a:cs typeface="Arial" panose="020B0604020202020204" pitchFamily="34" charset="0"/>
            </a:endParaRPr>
          </a:p>
        </p:txBody>
      </p:sp>
      <p:sp>
        <p:nvSpPr>
          <p:cNvPr id="39" name="Rounded Rectangle 23">
            <a:extLst>
              <a:ext uri="{FF2B5EF4-FFF2-40B4-BE49-F238E27FC236}">
                <a16:creationId xmlns:a16="http://schemas.microsoft.com/office/drawing/2014/main" id="{0F130D5A-9CAE-EC59-5125-5322D3B227BE}"/>
              </a:ext>
              <a:ext uri="{C183D7F6-B498-43B3-948B-1728B52AA6E4}">
                <adec:decorative xmlns:adec="http://schemas.microsoft.com/office/drawing/2017/decorative" val="1"/>
              </a:ext>
            </a:extLst>
          </p:cNvPr>
          <p:cNvSpPr/>
          <p:nvPr/>
        </p:nvSpPr>
        <p:spPr>
          <a:xfrm>
            <a:off x="2560913" y="1175185"/>
            <a:ext cx="684000" cy="43200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23">
            <a:extLst>
              <a:ext uri="{FF2B5EF4-FFF2-40B4-BE49-F238E27FC236}">
                <a16:creationId xmlns:a16="http://schemas.microsoft.com/office/drawing/2014/main" id="{07911655-456D-3F3D-50B0-07E391E987D0}"/>
              </a:ext>
              <a:ext uri="{C183D7F6-B498-43B3-948B-1728B52AA6E4}">
                <adec:decorative xmlns:adec="http://schemas.microsoft.com/office/drawing/2017/decorative" val="1"/>
              </a:ext>
            </a:extLst>
          </p:cNvPr>
          <p:cNvSpPr/>
          <p:nvPr/>
        </p:nvSpPr>
        <p:spPr>
          <a:xfrm>
            <a:off x="7650895" y="1161687"/>
            <a:ext cx="684000" cy="432000"/>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00A858CB-791B-9CA9-F9A1-F5B5562D1A87}"/>
              </a:ext>
            </a:extLst>
          </p:cNvPr>
          <p:cNvSpPr txBox="1"/>
          <p:nvPr/>
        </p:nvSpPr>
        <p:spPr>
          <a:xfrm>
            <a:off x="1437674" y="5925997"/>
            <a:ext cx="2555999"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Company A</a:t>
            </a:r>
            <a:endParaRPr lang="en-US" sz="2400" i="1"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FDD916B1-5861-64DB-2264-2D8B4B963AC3}"/>
              </a:ext>
            </a:extLst>
          </p:cNvPr>
          <p:cNvSpPr txBox="1"/>
          <p:nvPr/>
        </p:nvSpPr>
        <p:spPr>
          <a:xfrm>
            <a:off x="7014522" y="5939850"/>
            <a:ext cx="2555999"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Company B</a:t>
            </a:r>
            <a:endParaRPr lang="en-US" sz="2400" i="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F6C3EF3-37BC-31F0-9DD9-EA060847B3C5}"/>
              </a:ext>
            </a:extLst>
          </p:cNvPr>
          <p:cNvSpPr txBox="1"/>
          <p:nvPr/>
        </p:nvSpPr>
        <p:spPr>
          <a:xfrm>
            <a:off x="1584860" y="1488767"/>
            <a:ext cx="2298388"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E-scooter hire</a:t>
            </a:r>
            <a:endParaRPr kumimoji="0" lang="en-GB" sz="1400" b="1" u="none" strike="noStrike" kern="1200" cap="none" spc="0" normalizeH="0" baseline="0" noProof="0" dirty="0">
              <a:ln>
                <a:noFill/>
              </a:ln>
              <a:solidFill>
                <a:prstClr val="black"/>
              </a:solidFill>
              <a:effectLst/>
              <a:uLnTx/>
              <a:uFillTx/>
              <a:latin typeface="Arial"/>
              <a:ea typeface="+mn-ea"/>
              <a:cs typeface="Arial"/>
            </a:endParaRPr>
          </a:p>
        </p:txBody>
      </p:sp>
      <p:sp>
        <p:nvSpPr>
          <p:cNvPr id="7" name="TextBox 6">
            <a:extLst>
              <a:ext uri="{FF2B5EF4-FFF2-40B4-BE49-F238E27FC236}">
                <a16:creationId xmlns:a16="http://schemas.microsoft.com/office/drawing/2014/main" id="{1542969F-783D-9FEA-B5E5-A53B02F4B8C3}"/>
              </a:ext>
            </a:extLst>
          </p:cNvPr>
          <p:cNvSpPr txBox="1"/>
          <p:nvPr/>
        </p:nvSpPr>
        <p:spPr>
          <a:xfrm rot="16200000">
            <a:off x="310804" y="3470263"/>
            <a:ext cx="2095407"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1400" b="1" u="none" strike="noStrike" kern="1200" cap="none" spc="0" normalizeH="0" baseline="0" noProof="0" dirty="0">
                <a:ln>
                  <a:noFill/>
                </a:ln>
                <a:solidFill>
                  <a:prstClr val="black"/>
                </a:solidFill>
                <a:effectLst/>
                <a:uLnTx/>
                <a:uFillTx/>
                <a:latin typeface="Arial"/>
                <a:ea typeface="+mn-ea"/>
                <a:cs typeface="Arial"/>
              </a:rPr>
              <a:t>Hire charge in pence (</a:t>
            </a:r>
            <a:r>
              <a:rPr kumimoji="0" lang="en-GB" sz="1400" b="1" i="1" u="none" strike="noStrike" kern="1200" cap="none" spc="0" normalizeH="0" baseline="0" noProof="0" dirty="0">
                <a:ln>
                  <a:noFill/>
                </a:ln>
                <a:solidFill>
                  <a:prstClr val="black"/>
                </a:solidFill>
                <a:effectLst/>
                <a:uLnTx/>
                <a:uFillTx/>
                <a:latin typeface="Arial"/>
                <a:ea typeface="+mn-ea"/>
                <a:cs typeface="Arial"/>
              </a:rPr>
              <a:t>h</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16" name="TextBox 15">
            <a:extLst>
              <a:ext uri="{FF2B5EF4-FFF2-40B4-BE49-F238E27FC236}">
                <a16:creationId xmlns:a16="http://schemas.microsoft.com/office/drawing/2014/main" id="{5ACF3FDD-FC0D-365D-DA61-B2CD3A5BAF88}"/>
              </a:ext>
            </a:extLst>
          </p:cNvPr>
          <p:cNvSpPr txBox="1"/>
          <p:nvPr/>
        </p:nvSpPr>
        <p:spPr>
          <a:xfrm>
            <a:off x="1664595" y="5703881"/>
            <a:ext cx="2298388" cy="367195"/>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Length of hire in mins </a:t>
            </a:r>
            <a:r>
              <a:rPr kumimoji="0" lang="en-GB" sz="1400" b="1" u="none" strike="noStrike" kern="1200" cap="none" spc="0" normalizeH="0" baseline="0" noProof="0" dirty="0">
                <a:ln>
                  <a:noFill/>
                </a:ln>
                <a:solidFill>
                  <a:prstClr val="black"/>
                </a:solidFill>
                <a:effectLst/>
                <a:uLnTx/>
                <a:uFillTx/>
                <a:latin typeface="Arial"/>
                <a:ea typeface="+mn-ea"/>
                <a:cs typeface="Arial"/>
              </a:rPr>
              <a:t>(</a:t>
            </a:r>
            <a:r>
              <a:rPr lang="en-GB" sz="1400" b="1" i="1" dirty="0">
                <a:solidFill>
                  <a:prstClr val="black"/>
                </a:solidFill>
                <a:latin typeface="Arial"/>
                <a:cs typeface="Arial"/>
              </a:rPr>
              <a:t>t</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17" name="TextBox 16">
            <a:extLst>
              <a:ext uri="{FF2B5EF4-FFF2-40B4-BE49-F238E27FC236}">
                <a16:creationId xmlns:a16="http://schemas.microsoft.com/office/drawing/2014/main" id="{15153326-49BC-BB50-CB3E-D28A4537ABCA}"/>
              </a:ext>
            </a:extLst>
          </p:cNvPr>
          <p:cNvSpPr txBox="1"/>
          <p:nvPr/>
        </p:nvSpPr>
        <p:spPr>
          <a:xfrm>
            <a:off x="6979880" y="1494515"/>
            <a:ext cx="2298388"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E-scooter hire</a:t>
            </a:r>
            <a:endParaRPr kumimoji="0" lang="en-GB" sz="1400" b="1" u="none" strike="noStrike" kern="1200" cap="none" spc="0" normalizeH="0" baseline="0" noProof="0" dirty="0">
              <a:ln>
                <a:noFill/>
              </a:ln>
              <a:solidFill>
                <a:prstClr val="black"/>
              </a:solidFill>
              <a:effectLst/>
              <a:uLnTx/>
              <a:uFillTx/>
              <a:latin typeface="Arial"/>
              <a:ea typeface="+mn-ea"/>
              <a:cs typeface="Arial"/>
            </a:endParaRPr>
          </a:p>
        </p:txBody>
      </p:sp>
      <p:sp>
        <p:nvSpPr>
          <p:cNvPr id="18" name="TextBox 17">
            <a:extLst>
              <a:ext uri="{FF2B5EF4-FFF2-40B4-BE49-F238E27FC236}">
                <a16:creationId xmlns:a16="http://schemas.microsoft.com/office/drawing/2014/main" id="{5B56C75E-CB6D-BD08-B26B-14E441B0899A}"/>
              </a:ext>
            </a:extLst>
          </p:cNvPr>
          <p:cNvSpPr txBox="1"/>
          <p:nvPr/>
        </p:nvSpPr>
        <p:spPr>
          <a:xfrm rot="16200000">
            <a:off x="5705824" y="3476011"/>
            <a:ext cx="2095407" cy="339004"/>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1400" b="1" u="none" strike="noStrike" kern="1200" cap="none" spc="0" normalizeH="0" baseline="0" noProof="0" dirty="0">
                <a:ln>
                  <a:noFill/>
                </a:ln>
                <a:solidFill>
                  <a:prstClr val="black"/>
                </a:solidFill>
                <a:effectLst/>
                <a:uLnTx/>
                <a:uFillTx/>
                <a:latin typeface="Arial"/>
                <a:ea typeface="+mn-ea"/>
                <a:cs typeface="Arial"/>
              </a:rPr>
              <a:t>Hire charge in pence (</a:t>
            </a:r>
            <a:r>
              <a:rPr kumimoji="0" lang="en-GB" sz="1400" b="1" i="1" u="none" strike="noStrike" kern="1200" cap="none" spc="0" normalizeH="0" baseline="0" noProof="0" dirty="0">
                <a:ln>
                  <a:noFill/>
                </a:ln>
                <a:solidFill>
                  <a:prstClr val="black"/>
                </a:solidFill>
                <a:effectLst/>
                <a:uLnTx/>
                <a:uFillTx/>
                <a:latin typeface="Arial"/>
                <a:ea typeface="+mn-ea"/>
                <a:cs typeface="Arial"/>
              </a:rPr>
              <a:t>h</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
        <p:nvSpPr>
          <p:cNvPr id="22" name="TextBox 21">
            <a:extLst>
              <a:ext uri="{FF2B5EF4-FFF2-40B4-BE49-F238E27FC236}">
                <a16:creationId xmlns:a16="http://schemas.microsoft.com/office/drawing/2014/main" id="{B02280E2-0B51-0ED0-0F5B-4B04984D413B}"/>
              </a:ext>
            </a:extLst>
          </p:cNvPr>
          <p:cNvSpPr txBox="1"/>
          <p:nvPr/>
        </p:nvSpPr>
        <p:spPr>
          <a:xfrm>
            <a:off x="7059615" y="5685565"/>
            <a:ext cx="2298388" cy="367195"/>
          </a:xfrm>
          <a:prstGeom prst="rect">
            <a:avLst/>
          </a:prstGeom>
          <a:noFill/>
        </p:spPr>
        <p:txBody>
          <a:bodyPr wrap="square" lIns="0" tIns="0" rIns="0" bIns="0"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1400" b="1" dirty="0">
                <a:solidFill>
                  <a:prstClr val="black"/>
                </a:solidFill>
                <a:latin typeface="Arial"/>
                <a:cs typeface="Arial"/>
              </a:rPr>
              <a:t>Length of hire in mins </a:t>
            </a:r>
            <a:r>
              <a:rPr kumimoji="0" lang="en-GB" sz="1400" b="1" u="none" strike="noStrike" kern="1200" cap="none" spc="0" normalizeH="0" baseline="0" noProof="0" dirty="0">
                <a:ln>
                  <a:noFill/>
                </a:ln>
                <a:solidFill>
                  <a:prstClr val="black"/>
                </a:solidFill>
                <a:effectLst/>
                <a:uLnTx/>
                <a:uFillTx/>
                <a:latin typeface="Arial"/>
                <a:ea typeface="+mn-ea"/>
                <a:cs typeface="Arial"/>
              </a:rPr>
              <a:t>(</a:t>
            </a:r>
            <a:r>
              <a:rPr lang="en-GB" sz="1400" b="1" i="1" dirty="0">
                <a:solidFill>
                  <a:prstClr val="black"/>
                </a:solidFill>
                <a:latin typeface="Arial"/>
                <a:cs typeface="Arial"/>
              </a:rPr>
              <a:t>t</a:t>
            </a:r>
            <a:r>
              <a:rPr kumimoji="0" lang="en-GB" sz="1400" b="1" u="none" strike="noStrike" kern="1200" cap="none" spc="0" normalizeH="0" baseline="0" noProof="0" dirty="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1003610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Practice question (1)</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27" name="Group 26">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30" name="TextBox 2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26</a:t>
            </a:fld>
            <a:endParaRPr lang="en-US" dirty="0"/>
          </a:p>
        </p:txBody>
      </p:sp>
      <p:sp>
        <p:nvSpPr>
          <p:cNvPr id="13" name="TextBox 12">
            <a:extLst>
              <a:ext uri="{FF2B5EF4-FFF2-40B4-BE49-F238E27FC236}">
                <a16:creationId xmlns:a16="http://schemas.microsoft.com/office/drawing/2014/main" id="{A274019F-1384-46DB-8EF1-8E2F8CCDCBE4}"/>
              </a:ext>
            </a:extLst>
          </p:cNvPr>
          <p:cNvSpPr txBox="1"/>
          <p:nvPr/>
        </p:nvSpPr>
        <p:spPr>
          <a:xfrm>
            <a:off x="808712" y="1074149"/>
            <a:ext cx="10477356" cy="5262979"/>
          </a:xfrm>
          <a:prstGeom prst="rect">
            <a:avLst/>
          </a:prstGeom>
          <a:noFill/>
        </p:spPr>
        <p:txBody>
          <a:bodyPr wrap="square" rtlCol="0">
            <a:spAutoFit/>
          </a:bodyPr>
          <a:lstStyle/>
          <a:p>
            <a:r>
              <a:rPr lang="en-GB" sz="2000" dirty="0">
                <a:latin typeface="Times New Roman"/>
                <a:cs typeface="Times New Roman"/>
              </a:rPr>
              <a:t>The line </a:t>
            </a:r>
            <a:r>
              <a:rPr lang="en-GB" sz="2000" b="1" dirty="0">
                <a:latin typeface="Times New Roman"/>
                <a:cs typeface="Times New Roman"/>
              </a:rPr>
              <a:t>L</a:t>
            </a:r>
            <a:r>
              <a:rPr lang="en-GB" sz="2000" dirty="0">
                <a:latin typeface="Times New Roman"/>
                <a:cs typeface="Times New Roman"/>
              </a:rPr>
              <a:t> is shown on the grid. </a:t>
            </a:r>
          </a:p>
          <a:p>
            <a:pPr algn="ctr"/>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endParaRPr lang="en-GB" sz="2000" dirty="0">
              <a:latin typeface="Times New Roman"/>
              <a:cs typeface="Times New Roman"/>
            </a:endParaRPr>
          </a:p>
          <a:p>
            <a:r>
              <a:rPr lang="en-GB" sz="2000" dirty="0">
                <a:latin typeface="Times New Roman"/>
                <a:cs typeface="Times New Roman"/>
              </a:rPr>
              <a:t>Find an equation for </a:t>
            </a:r>
            <a:r>
              <a:rPr lang="en-GB" sz="2000" b="1" dirty="0">
                <a:latin typeface="Times New Roman"/>
                <a:cs typeface="Times New Roman"/>
              </a:rPr>
              <a:t>L</a:t>
            </a:r>
            <a:r>
              <a:rPr lang="en-GB" sz="2000" dirty="0">
                <a:latin typeface="Times New Roman"/>
                <a:cs typeface="Times New Roman"/>
              </a:rPr>
              <a:t>.</a:t>
            </a:r>
          </a:p>
          <a:p>
            <a:endParaRPr lang="en-GB" sz="2000" dirty="0">
              <a:latin typeface="Times New Roman"/>
              <a:cs typeface="Times New Roman"/>
            </a:endParaRPr>
          </a:p>
          <a:p>
            <a:pPr lvl="0" algn="r"/>
            <a:r>
              <a:rPr lang="en-GB" sz="2000" i="1" dirty="0">
                <a:latin typeface="Times New Roman" panose="02020603050405020304" pitchFamily="18" charset="0"/>
                <a:cs typeface="Times New Roman" panose="02020603050405020304" pitchFamily="18" charset="0"/>
              </a:rPr>
              <a:t>y</a:t>
            </a:r>
            <a:r>
              <a:rPr lang="en-GB" sz="2000" dirty="0">
                <a:latin typeface="Times New Roman" panose="02020603050405020304" pitchFamily="18" charset="0"/>
                <a:cs typeface="Times New Roman" panose="02020603050405020304" pitchFamily="18" charset="0"/>
              </a:rPr>
              <a:t> = 3</a:t>
            </a:r>
            <a:r>
              <a:rPr lang="en-GB" sz="2000" i="1" dirty="0">
                <a:latin typeface="Times New Roman" panose="02020603050405020304" pitchFamily="18" charset="0"/>
                <a:cs typeface="Times New Roman" panose="02020603050405020304" pitchFamily="18" charset="0"/>
              </a:rPr>
              <a:t>x</a:t>
            </a:r>
            <a:r>
              <a:rPr lang="en-GB" sz="2000" dirty="0">
                <a:latin typeface="Times New Roman" panose="02020603050405020304" pitchFamily="18" charset="0"/>
                <a:cs typeface="Times New Roman" panose="02020603050405020304" pitchFamily="18" charset="0"/>
              </a:rPr>
              <a:t> – 6  </a:t>
            </a:r>
            <a:r>
              <a:rPr lang="en-GB" sz="2000" b="1" dirty="0">
                <a:latin typeface="Times New Roman" panose="02020603050405020304" pitchFamily="18" charset="0"/>
                <a:cs typeface="Times New Roman" panose="02020603050405020304" pitchFamily="18" charset="0"/>
              </a:rPr>
              <a:t>(3)</a:t>
            </a:r>
          </a:p>
          <a:p>
            <a:pPr algn="r"/>
            <a:endParaRPr lang="en-GB" i="1" dirty="0"/>
          </a:p>
          <a:p>
            <a:pPr algn="r"/>
            <a:r>
              <a:rPr lang="en-GB" i="1" dirty="0"/>
              <a:t>Q22 from June 2018, 1MA1/2F</a:t>
            </a:r>
            <a:endParaRPr lang="en-GB" dirty="0"/>
          </a:p>
        </p:txBody>
      </p:sp>
      <p:sp>
        <p:nvSpPr>
          <p:cNvPr id="14" name="Rectangle 13">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9136213" y="5423854"/>
            <a:ext cx="1691974"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line graph is shown.&#10;x-axis goes from −1 to 5. &#10;y-axis goes from −7 to 2.&#10;The origin is labelled as O.&#10;A line labelled L intersects y-axis at &#10;(0, −6) and the x-axis at (2, 0).&#10;&#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4406063" y="1143010"/>
            <a:ext cx="2880000" cy="3538979"/>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099678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line graph is shown.&#10;x-axis is labelled as Distance in miles and goes from 0 to 60. &#10;y-axis is labelled as Delivery cost in pounds and goes from 0 to 100.&#10;A line intersects y-axis at (0, 10) and passes through points (20, 40) and (60, 10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056049" y="1141881"/>
            <a:ext cx="3957424" cy="3155425"/>
          </a:xfrm>
          <a:prstGeom prst="rect">
            <a:avLst/>
          </a:prstGeom>
          <a:ln>
            <a:noFill/>
          </a:ln>
          <a:extLst>
            <a:ext uri="{53640926-AAD7-44d8-BBD7-CCE9431645EC}">
              <a14:shadowObscured xmlns="" xmlns:a14="http://schemas.microsoft.com/office/drawing/2010/main"/>
            </a:ext>
          </a:extLst>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Practice question (2)</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27" name="Group 26">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30" name="TextBox 2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27</a:t>
            </a:fld>
            <a:endParaRPr lang="en-US" dirty="0"/>
          </a:p>
        </p:txBody>
      </p:sp>
      <p:sp>
        <p:nvSpPr>
          <p:cNvPr id="13" name="TextBox 12">
            <a:extLst>
              <a:ext uri="{FF2B5EF4-FFF2-40B4-BE49-F238E27FC236}">
                <a16:creationId xmlns:a16="http://schemas.microsoft.com/office/drawing/2014/main" id="{A274019F-1384-46DB-8EF1-8E2F8CCDCBE4}"/>
              </a:ext>
            </a:extLst>
          </p:cNvPr>
          <p:cNvSpPr txBox="1"/>
          <p:nvPr/>
        </p:nvSpPr>
        <p:spPr>
          <a:xfrm>
            <a:off x="774846" y="1074149"/>
            <a:ext cx="10477356" cy="5355312"/>
          </a:xfrm>
          <a:prstGeom prst="rect">
            <a:avLst/>
          </a:prstGeom>
          <a:noFill/>
        </p:spPr>
        <p:txBody>
          <a:bodyPr wrap="square" rtlCol="0">
            <a:spAutoFit/>
          </a:bodyPr>
          <a:lstStyle/>
          <a:p>
            <a:r>
              <a:rPr lang="en-GB" sz="2000" dirty="0">
                <a:latin typeface="Times New Roman"/>
                <a:cs typeface="Times New Roman"/>
              </a:rPr>
              <a:t>Tom uses his lorry to deliver bricks.</a:t>
            </a:r>
          </a:p>
          <a:p>
            <a:endParaRPr lang="en-GB" sz="2000" dirty="0">
              <a:latin typeface="Times New Roman"/>
              <a:cs typeface="Times New Roman"/>
            </a:endParaRPr>
          </a:p>
          <a:p>
            <a:r>
              <a:rPr lang="en-GB" sz="2000" dirty="0">
                <a:latin typeface="Times New Roman"/>
                <a:cs typeface="Times New Roman"/>
              </a:rPr>
              <a:t>You can use this graph to find the delivery cost for different distances.</a:t>
            </a:r>
          </a:p>
          <a:p>
            <a:endParaRPr lang="en-GB" sz="2400" dirty="0">
              <a:latin typeface="Times New Roman"/>
              <a:cs typeface="Times New Roman"/>
            </a:endParaRPr>
          </a:p>
          <a:p>
            <a:endParaRPr lang="en-GB" sz="24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2000" dirty="0">
                <a:latin typeface="Times New Roman"/>
                <a:cs typeface="Times New Roman"/>
              </a:rPr>
              <a:t>For each delivery, there is a fixed charge plus a charge for the distance.</a:t>
            </a:r>
          </a:p>
          <a:p>
            <a:endParaRPr lang="en-GB" sz="2000" dirty="0">
              <a:latin typeface="Times New Roman"/>
              <a:cs typeface="Times New Roman"/>
            </a:endParaRPr>
          </a:p>
          <a:p>
            <a:pPr marL="457200" indent="-457200">
              <a:buAutoNum type="alphaLcParenBoth"/>
            </a:pPr>
            <a:r>
              <a:rPr lang="en-GB" sz="2000" dirty="0">
                <a:latin typeface="Times New Roman"/>
                <a:cs typeface="Times New Roman"/>
              </a:rPr>
              <a:t>How much is the fixed charge?</a:t>
            </a:r>
          </a:p>
          <a:p>
            <a:pPr marL="457200" indent="-457200">
              <a:buAutoNum type="alphaLcParenBoth"/>
            </a:pPr>
            <a:endParaRPr lang="en-GB" sz="2000" dirty="0">
              <a:latin typeface="Times New Roman"/>
              <a:cs typeface="Times New Roman"/>
            </a:endParaRPr>
          </a:p>
          <a:p>
            <a:pPr algn="r"/>
            <a:r>
              <a:rPr lang="en-GB" sz="2000" dirty="0">
                <a:latin typeface="Times New Roman" panose="02020603050405020304" pitchFamily="18" charset="0"/>
                <a:cs typeface="Times New Roman" panose="02020603050405020304" pitchFamily="18" charset="0"/>
              </a:rPr>
              <a:t>£10 </a:t>
            </a:r>
            <a:r>
              <a:rPr lang="en-GB" sz="2000" b="1" dirty="0">
                <a:latin typeface="Times New Roman" panose="02020603050405020304" pitchFamily="18" charset="0"/>
                <a:cs typeface="Times New Roman" panose="02020603050405020304" pitchFamily="18" charset="0"/>
              </a:rPr>
              <a:t>(1)</a:t>
            </a:r>
          </a:p>
          <a:p>
            <a:r>
              <a:rPr lang="en-GB" sz="2000" dirty="0">
                <a:latin typeface="Times New Roman"/>
                <a:cs typeface="Times New Roman"/>
              </a:rPr>
              <a:t>Tom makes two deliveries of bricks.</a:t>
            </a:r>
            <a:br>
              <a:rPr lang="en-GB" sz="2000" dirty="0">
                <a:latin typeface="Times New Roman"/>
                <a:cs typeface="Times New Roman"/>
              </a:rPr>
            </a:br>
            <a:r>
              <a:rPr lang="en-GB" sz="2000" dirty="0">
                <a:latin typeface="Times New Roman"/>
                <a:cs typeface="Times New Roman"/>
              </a:rPr>
              <a:t>The distance of one delivery is 20 miles more than the distance of the other delivery.</a:t>
            </a:r>
          </a:p>
          <a:p>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(b) </a:t>
            </a:r>
            <a:r>
              <a:rPr lang="en-GB" sz="2000" dirty="0">
                <a:latin typeface="Times New Roman"/>
                <a:cs typeface="Times New Roman"/>
              </a:rPr>
              <a:t>Work out the difference between the two delivery costs.</a:t>
            </a:r>
          </a:p>
          <a:p>
            <a:pPr algn="r"/>
            <a:r>
              <a:rPr lang="en-GB" sz="2000" dirty="0">
                <a:latin typeface="Times New Roman" panose="02020603050405020304" pitchFamily="18" charset="0"/>
                <a:cs typeface="Times New Roman" panose="02020603050405020304" pitchFamily="18" charset="0"/>
              </a:rPr>
              <a:t>£30 </a:t>
            </a:r>
            <a:r>
              <a:rPr lang="en-GB" sz="2000" b="1" dirty="0">
                <a:latin typeface="Times New Roman" panose="02020603050405020304" pitchFamily="18" charset="0"/>
                <a:cs typeface="Times New Roman" panose="02020603050405020304" pitchFamily="18" charset="0"/>
              </a:rPr>
              <a:t>(2)</a:t>
            </a:r>
            <a:endParaRPr lang="en-GB" i="1" dirty="0">
              <a:latin typeface="Times New Roman" panose="02020603050405020304" pitchFamily="18" charset="0"/>
              <a:ea typeface="Calibri" panose="020F0502020204030204" pitchFamily="34" charset="0"/>
              <a:cs typeface="Times New Roman" panose="02020603050405020304" pitchFamily="18" charset="0"/>
            </a:endParaRPr>
          </a:p>
          <a:p>
            <a:pPr algn="r"/>
            <a:r>
              <a:rPr lang="en-GB" i="1" dirty="0"/>
              <a:t>Q12 from November 2018, 1MA1/1F</a:t>
            </a:r>
            <a:endParaRPr lang="en-GB" dirty="0"/>
          </a:p>
        </p:txBody>
      </p:sp>
      <p:sp>
        <p:nvSpPr>
          <p:cNvPr id="14" name="Rectangle 13">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10308774" y="4212891"/>
            <a:ext cx="503991"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10358037" y="5672285"/>
            <a:ext cx="503991"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1958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rgbClr val="BE0064"/>
          </a:solidFill>
          <a:ln>
            <a:solidFill>
              <a:srgbClr val="BE0064"/>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Understanding straight line graphs</a:t>
            </a:r>
            <a:endParaRPr lang="en-GB" sz="4000" dirty="0"/>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419497" y="5532229"/>
            <a:ext cx="9144000" cy="1309095"/>
          </a:xfrm>
          <a:prstGeom prst="rect">
            <a:avLst/>
          </a:prstGeom>
          <a:ln w="38100">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b="1" dirty="0">
                <a:solidFill>
                  <a:srgbClr val="BE0064"/>
                </a:solidFill>
                <a:latin typeface="Arial" panose="020B0604020202020204" pitchFamily="34" charset="0"/>
                <a:cs typeface="Arial" panose="020B0604020202020204" pitchFamily="34" charset="0"/>
              </a:rPr>
              <a:t>Suggested further steps/areas to work on</a:t>
            </a:r>
          </a:p>
          <a:p>
            <a:pPr marL="231775" indent="-231775" algn="l">
              <a:lnSpc>
                <a:spcPts val="31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Interpret graphs of quadratic functions</a:t>
            </a:r>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28</a:t>
            </a:fld>
            <a:endParaRPr lang="en-US"/>
          </a:p>
        </p:txBody>
      </p:sp>
      <p:sp>
        <p:nvSpPr>
          <p:cNvPr id="5" name="Subtitle 2">
            <a:extLst>
              <a:ext uri="{FF2B5EF4-FFF2-40B4-BE49-F238E27FC236}">
                <a16:creationId xmlns:a16="http://schemas.microsoft.com/office/drawing/2014/main" id="{2417B2C5-F410-6F1F-A27E-D18736215D57}"/>
              </a:ext>
            </a:extLst>
          </p:cNvPr>
          <p:cNvSpPr txBox="1">
            <a:spLocks/>
          </p:cNvSpPr>
          <p:nvPr/>
        </p:nvSpPr>
        <p:spPr>
          <a:xfrm>
            <a:off x="1405469" y="2056051"/>
            <a:ext cx="9144000" cy="3476177"/>
          </a:xfrm>
          <a:prstGeom prst="rect">
            <a:avLst/>
          </a:prstGeom>
          <a:ln w="38100">
            <a:solidFill>
              <a:srgbClr val="BE0064"/>
            </a:solidFill>
          </a:ln>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Bef>
                <a:spcPts val="600"/>
              </a:spcBef>
              <a:spcAft>
                <a:spcPts val="600"/>
              </a:spcAft>
            </a:pPr>
            <a:r>
              <a:rPr lang="en-GB" sz="9600" b="1" dirty="0">
                <a:solidFill>
                  <a:srgbClr val="BE0064"/>
                </a:solidFill>
                <a:latin typeface="Arial" panose="020B0604020202020204" pitchFamily="34" charset="0"/>
                <a:cs typeface="Arial" panose="020B0604020202020204" pitchFamily="34" charset="0"/>
              </a:rPr>
              <a:t>Objectives</a:t>
            </a:r>
          </a:p>
          <a:p>
            <a:pPr marL="265113" indent="-265113"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Understand how linear relationships are represented by straight line graphs</a:t>
            </a:r>
          </a:p>
          <a:p>
            <a:pPr marL="265113" indent="-265113"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Understand gradient as steepness and rate</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Interpret the </a:t>
            </a:r>
            <a:r>
              <a:rPr lang="en-GB" sz="9600" i="1" dirty="0">
                <a:latin typeface="Arial" panose="020B0604020202020204" pitchFamily="34" charset="0"/>
                <a:cs typeface="Arial" panose="020B0604020202020204" pitchFamily="34" charset="0"/>
              </a:rPr>
              <a:t>y</a:t>
            </a:r>
            <a:r>
              <a:rPr lang="en-GB" sz="9600" dirty="0">
                <a:latin typeface="Arial" panose="020B0604020202020204" pitchFamily="34" charset="0"/>
                <a:cs typeface="Arial" panose="020B0604020202020204" pitchFamily="34" charset="0"/>
              </a:rPr>
              <a:t>-intercept as a constant</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graphs to identify information about a relationship</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Make connections between equations of a straight line and their graphical representations</a:t>
            </a:r>
          </a:p>
          <a:p>
            <a:pPr marL="231775" indent="-231775" algn="l">
              <a:lnSpc>
                <a:spcPct val="100000"/>
              </a:lnSpc>
              <a:spcBef>
                <a:spcPts val="600"/>
              </a:spcBef>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marL="231775" indent="-231775" algn="l">
              <a:lnSpc>
                <a:spcPct val="100000"/>
              </a:lnSpc>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096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7"/>
            <a:ext cx="9144000" cy="1420290"/>
          </a:xfrm>
          <a:solidFill>
            <a:srgbClr val="BE0064"/>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7: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0"/>
              </a:ext>
            </a:extLst>
          </p:cNvPr>
          <p:cNvSpPr>
            <a:spLocks noGrp="1"/>
          </p:cNvSpPr>
          <p:nvPr>
            <p:ph type="sldNum" sz="quarter" idx="12"/>
          </p:nvPr>
        </p:nvSpPr>
        <p:spPr/>
        <p:txBody>
          <a:bodyPr/>
          <a:lstStyle/>
          <a:p>
            <a:fld id="{A75AAEF5-C690-5D4B-B5C7-510283CCFE4D}" type="slidenum">
              <a:rPr lang="en-US" smtClean="0"/>
              <a:t>29</a:t>
            </a:fld>
            <a:endParaRPr lang="en-US" dirty="0"/>
          </a:p>
        </p:txBody>
      </p:sp>
      <p:sp>
        <p:nvSpPr>
          <p:cNvPr id="8" name="Subtitle 2">
            <a:extLst>
              <a:ext uri="{FF2B5EF4-FFF2-40B4-BE49-F238E27FC236}">
                <a16:creationId xmlns:a16="http://schemas.microsoft.com/office/drawing/2014/main" id="{36B9D4B2-47EE-D26D-B2C6-30C9749DD639}"/>
              </a:ext>
            </a:extLst>
          </p:cNvPr>
          <p:cNvSpPr>
            <a:spLocks noGrp="1"/>
          </p:cNvSpPr>
          <p:nvPr>
            <p:ph type="subTitle" idx="1"/>
          </p:nvPr>
        </p:nvSpPr>
        <p:spPr>
          <a:xfrm>
            <a:off x="1524000" y="3001436"/>
            <a:ext cx="9144000" cy="3203421"/>
          </a:xfrm>
          <a:ln w="38100">
            <a:solidFill>
              <a:srgbClr val="BE0064"/>
            </a:solidFill>
          </a:ln>
        </p:spPr>
        <p:txBody>
          <a:bodyPr>
            <a:noAutofit/>
          </a:bodyPr>
          <a:lstStyle/>
          <a:p>
            <a:pPr algn="l">
              <a:lnSpc>
                <a:spcPts val="3100"/>
              </a:lnSpc>
              <a:spcBef>
                <a:spcPts val="1200"/>
              </a:spcBef>
              <a:spcAft>
                <a:spcPts val="600"/>
              </a:spcAft>
            </a:pPr>
            <a:r>
              <a:rPr lang="en-GB" sz="2000" b="1" dirty="0">
                <a:solidFill>
                  <a:srgbClr val="BE0064"/>
                </a:solidFill>
                <a:latin typeface="Arial" panose="020B0604020202020204" pitchFamily="34" charset="0"/>
                <a:cs typeface="Arial" panose="020B0604020202020204" pitchFamily="34" charset="0"/>
              </a:rPr>
              <a:t>Photo acknowledgements</a:t>
            </a:r>
          </a:p>
          <a:p>
            <a:pPr algn="l">
              <a:spcBef>
                <a:spcPts val="0"/>
              </a:spcBef>
            </a:pPr>
            <a:r>
              <a:rPr lang="en-GB" sz="2000" b="1" dirty="0">
                <a:solidFill>
                  <a:srgbClr val="000000"/>
                </a:solidFill>
                <a:latin typeface="Arial" panose="020B0604020202020204" pitchFamily="34" charset="0"/>
                <a:cs typeface="Arial" panose="020B0604020202020204" pitchFamily="34" charset="0"/>
              </a:rPr>
              <a:t>Shutterstock.com</a:t>
            </a:r>
            <a:r>
              <a:rPr lang="en-GB" sz="2000" dirty="0">
                <a:solidFill>
                  <a:srgbClr val="000000"/>
                </a:solidFill>
                <a:latin typeface="Arial" panose="020B0604020202020204" pitchFamily="34" charset="0"/>
                <a:cs typeface="Arial" panose="020B0604020202020204" pitchFamily="34" charset="0"/>
              </a:rPr>
              <a:t>: </a:t>
            </a:r>
            <a:r>
              <a:rPr lang="en-GB" sz="2000" dirty="0" err="1">
                <a:solidFill>
                  <a:srgbClr val="000000"/>
                </a:solidFill>
                <a:latin typeface="Arial" panose="020B0604020202020204" pitchFamily="34" charset="0"/>
                <a:cs typeface="Arial" panose="020B0604020202020204" pitchFamily="34" charset="0"/>
              </a:rPr>
              <a:t>Keport</a:t>
            </a:r>
            <a:r>
              <a:rPr lang="en-GB" sz="2000" dirty="0">
                <a:solidFill>
                  <a:srgbClr val="000000"/>
                </a:solidFill>
                <a:latin typeface="Arial" panose="020B0604020202020204" pitchFamily="34" charset="0"/>
                <a:cs typeface="Arial" panose="020B0604020202020204" pitchFamily="34" charset="0"/>
              </a:rPr>
              <a:t>, </a:t>
            </a:r>
            <a:r>
              <a:rPr lang="en-GB" sz="2000" dirty="0" err="1">
                <a:solidFill>
                  <a:srgbClr val="000000"/>
                </a:solidFill>
                <a:latin typeface="Arial" panose="020B0604020202020204" pitchFamily="34" charset="0"/>
                <a:cs typeface="Arial" panose="020B0604020202020204" pitchFamily="34" charset="0"/>
              </a:rPr>
              <a:t>MVelishchuk</a:t>
            </a:r>
            <a:r>
              <a:rPr lang="en-GB" sz="2000" dirty="0">
                <a:solidFill>
                  <a:srgbClr val="000000"/>
                </a:solidFill>
                <a:latin typeface="Arial" panose="020B0604020202020204" pitchFamily="34" charset="0"/>
                <a:cs typeface="Arial" panose="020B0604020202020204" pitchFamily="34" charset="0"/>
              </a:rPr>
              <a:t>, Perla </a:t>
            </a:r>
            <a:r>
              <a:rPr lang="en-GB" sz="2000" dirty="0" err="1">
                <a:solidFill>
                  <a:srgbClr val="000000"/>
                </a:solidFill>
                <a:latin typeface="Arial" panose="020B0604020202020204" pitchFamily="34" charset="0"/>
                <a:cs typeface="Arial" panose="020B0604020202020204" pitchFamily="34" charset="0"/>
              </a:rPr>
              <a:t>Berant</a:t>
            </a:r>
            <a:r>
              <a:rPr lang="en-GB" sz="2000" dirty="0">
                <a:solidFill>
                  <a:srgbClr val="000000"/>
                </a:solidFill>
                <a:latin typeface="Arial" panose="020B0604020202020204" pitchFamily="34" charset="0"/>
                <a:cs typeface="Arial" panose="020B0604020202020204" pitchFamily="34" charset="0"/>
              </a:rPr>
              <a:t> Wilder, Vectorfair.com</a:t>
            </a:r>
          </a:p>
          <a:p>
            <a:pPr algn="l">
              <a:lnSpc>
                <a:spcPts val="3100"/>
              </a:lnSpc>
              <a:spcBef>
                <a:spcPts val="1200"/>
              </a:spcBef>
              <a:spcAft>
                <a:spcPts val="600"/>
              </a:spcAft>
            </a:pPr>
            <a:r>
              <a:rPr lang="en-GB" sz="2000" b="1" dirty="0">
                <a:solidFill>
                  <a:srgbClr val="BE0064"/>
                </a:solidFill>
                <a:latin typeface="Arial" panose="020B0604020202020204" pitchFamily="34" charset="0"/>
                <a:cs typeface="Arial" panose="020B0604020202020204" pitchFamily="34" charset="0"/>
              </a:rPr>
              <a:t>Text acknowledgements</a:t>
            </a:r>
            <a:br>
              <a:rPr lang="en-GB" sz="2000" b="1" noProof="0" dirty="0">
                <a:solidFill>
                  <a:srgbClr val="BE0064"/>
                </a:solidFill>
                <a:latin typeface="Arial" panose="020B0604020202020204" pitchFamily="34" charset="0"/>
                <a:cs typeface="Arial" panose="020B0604020202020204" pitchFamily="34" charset="0"/>
              </a:rPr>
            </a:br>
            <a:r>
              <a:rPr lang="en-GB"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2022 GeoGebra</a:t>
            </a:r>
          </a:p>
          <a:p>
            <a:pPr algn="l">
              <a:lnSpc>
                <a:spcPct val="80000"/>
              </a:lnSpc>
            </a:pPr>
            <a:r>
              <a:rPr lang="en-GB"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Pearson </a:t>
            </a: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Education Ltd: </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Pearson Edexcel GCSE (9-1) In Mathematics (1MA1) Foundation (Calculator) Paper 2F</a:t>
            </a:r>
          </a:p>
          <a:p>
            <a:pPr algn="l">
              <a:lnSpc>
                <a:spcPct val="80000"/>
              </a:lnSpc>
            </a:pPr>
            <a:r>
              <a:rPr lang="en-GB"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Pearson Education Ltd: </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Pearson Edexcel GCSE (9-1) In Mathematics (1MA1) Foundation (Non-Calculator) Paper 1F</a:t>
            </a:r>
          </a:p>
        </p:txBody>
      </p:sp>
      <p:pic>
        <p:nvPicPr>
          <p:cNvPr id="9" name="Picture 8">
            <a:extLst>
              <a:ext uri="{FF2B5EF4-FFF2-40B4-BE49-F238E27FC236}">
                <a16:creationId xmlns:a16="http://schemas.microsoft.com/office/drawing/2014/main" id="{008142ED-39D2-ACDC-1993-77758BF5D1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9002" y="35584"/>
            <a:ext cx="1764613" cy="901404"/>
          </a:xfrm>
          <a:prstGeom prst="rect">
            <a:avLst/>
          </a:prstGeom>
        </p:spPr>
      </p:pic>
    </p:spTree>
    <p:extLst>
      <p:ext uri="{BB962C8B-B14F-4D97-AF65-F5344CB8AC3E}">
        <p14:creationId xmlns:p14="http://schemas.microsoft.com/office/powerpoint/2010/main" val="378221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red pedal bike">
            <a:extLst>
              <a:ext uri="{FF2B5EF4-FFF2-40B4-BE49-F238E27FC236}">
                <a16:creationId xmlns:a16="http://schemas.microsoft.com/office/drawing/2014/main" id="{61755560-8394-9389-BBE9-4F750467B9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589" y="2005101"/>
            <a:ext cx="3223545" cy="2142902"/>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Hire charges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3</a:t>
            </a:fld>
            <a:endParaRPr lang="en-US" b="1" dirty="0">
              <a:solidFill>
                <a:srgbClr val="000000"/>
              </a:solidFill>
              <a:latin typeface="Arial" panose="020B0604020202020204" pitchFamily="34" charset="0"/>
              <a:cs typeface="Arial" panose="020B0604020202020204" pitchFamily="34" charset="0"/>
            </a:endParaRPr>
          </a:p>
        </p:txBody>
      </p:sp>
      <p:pic>
        <p:nvPicPr>
          <p:cNvPr id="18" name="Picture 17"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63398" y="3138746"/>
            <a:ext cx="1498071" cy="1979995"/>
          </a:xfrm>
          <a:prstGeom prst="rect">
            <a:avLst/>
          </a:prstGeom>
        </p:spPr>
      </p:pic>
      <p:pic>
        <p:nvPicPr>
          <p:cNvPr id="19" name="Picture 18"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21582" y="3119107"/>
            <a:ext cx="1249534" cy="1872000"/>
          </a:xfrm>
          <a:prstGeom prst="rect">
            <a:avLst/>
          </a:prstGeom>
        </p:spPr>
      </p:pic>
      <p:sp>
        <p:nvSpPr>
          <p:cNvPr id="20" name="TextBox 19">
            <a:extLst>
              <a:ext uri="{FF2B5EF4-FFF2-40B4-BE49-F238E27FC236}">
                <a16:creationId xmlns:a16="http://schemas.microsoft.com/office/drawing/2014/main" id="{B0368C08-DEAE-4069-AAC6-76CF00AF1749}"/>
              </a:ext>
            </a:extLst>
          </p:cNvPr>
          <p:cNvSpPr txBox="1"/>
          <p:nvPr/>
        </p:nvSpPr>
        <p:spPr>
          <a:xfrm>
            <a:off x="5507992" y="4900472"/>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Debbie</a:t>
            </a:r>
          </a:p>
        </p:txBody>
      </p:sp>
      <p:sp>
        <p:nvSpPr>
          <p:cNvPr id="21" name="TextBox 20">
            <a:extLst>
              <a:ext uri="{FF2B5EF4-FFF2-40B4-BE49-F238E27FC236}">
                <a16:creationId xmlns:a16="http://schemas.microsoft.com/office/drawing/2014/main" id="{B0368C08-DEAE-4069-AAC6-76CF00AF1749}"/>
              </a:ext>
            </a:extLst>
          </p:cNvPr>
          <p:cNvSpPr txBox="1"/>
          <p:nvPr/>
        </p:nvSpPr>
        <p:spPr>
          <a:xfrm>
            <a:off x="7031965" y="4900475"/>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Edwin</a:t>
            </a:r>
          </a:p>
        </p:txBody>
      </p:sp>
      <p:sp>
        <p:nvSpPr>
          <p:cNvPr id="17" name="Rounded Rectangular Callout 16"/>
          <p:cNvSpPr/>
          <p:nvPr/>
        </p:nvSpPr>
        <p:spPr>
          <a:xfrm>
            <a:off x="8610601" y="1332099"/>
            <a:ext cx="3408686" cy="2437882"/>
          </a:xfrm>
          <a:prstGeom prst="wedgeRoundRectCallout">
            <a:avLst>
              <a:gd name="adj1" fmla="val -57558"/>
              <a:gd name="adj2" fmla="val 37033"/>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So, the hire cost is 15 times the number of minutes … I’ll write an equation.</a:t>
            </a:r>
            <a:endParaRPr lang="en-US" sz="3200" b="1" i="1" dirty="0">
              <a:solidFill>
                <a:schemeClr val="tx1"/>
              </a:solidFill>
            </a:endParaRPr>
          </a:p>
        </p:txBody>
      </p:sp>
      <p:sp>
        <p:nvSpPr>
          <p:cNvPr id="13" name="Rounded Rectangular Callout 12"/>
          <p:cNvSpPr/>
          <p:nvPr/>
        </p:nvSpPr>
        <p:spPr>
          <a:xfrm>
            <a:off x="4737474" y="1715819"/>
            <a:ext cx="2784108" cy="1296478"/>
          </a:xfrm>
          <a:prstGeom prst="wedgeRoundRectCallout">
            <a:avLst>
              <a:gd name="adj1" fmla="val -2807"/>
              <a:gd name="adj2" fmla="val 103298"/>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Let’s charge 15p per minute.</a:t>
            </a:r>
            <a:endParaRPr lang="en-US" sz="3200" b="1" i="1" dirty="0">
              <a:solidFill>
                <a:schemeClr val="tx1"/>
              </a:solidFill>
            </a:endParaRPr>
          </a:p>
        </p:txBody>
      </p:sp>
      <p:sp>
        <p:nvSpPr>
          <p:cNvPr id="14" name="TextBox 13">
            <a:extLst>
              <a:ext uri="{FF2B5EF4-FFF2-40B4-BE49-F238E27FC236}">
                <a16:creationId xmlns:a16="http://schemas.microsoft.com/office/drawing/2014/main" id="{B0AB6807-1007-2C40-ACD3-85A647021B46}"/>
              </a:ext>
            </a:extLst>
          </p:cNvPr>
          <p:cNvSpPr txBox="1"/>
          <p:nvPr/>
        </p:nvSpPr>
        <p:spPr>
          <a:xfrm>
            <a:off x="1023670" y="4067950"/>
            <a:ext cx="3386958" cy="505694"/>
          </a:xfrm>
          <a:prstGeom prst="rect">
            <a:avLst/>
          </a:prstGeom>
          <a:noFill/>
        </p:spPr>
        <p:txBody>
          <a:bodyPr wrap="square" rtlCol="0">
            <a:spAutoFit/>
          </a:bodyPr>
          <a:lstStyle/>
          <a:p>
            <a:pPr algn="ctr">
              <a:lnSpc>
                <a:spcPts val="3100"/>
              </a:lnSpc>
              <a:spcAft>
                <a:spcPts val="600"/>
              </a:spcAft>
            </a:pPr>
            <a:r>
              <a:rPr lang="en-US" sz="3200" dirty="0">
                <a:latin typeface="Arial" panose="020B0604020202020204" pitchFamily="34" charset="0"/>
                <a:cs typeface="Arial" panose="020B0604020202020204" pitchFamily="34" charset="0"/>
              </a:rPr>
              <a:t>Pedal bike</a:t>
            </a:r>
          </a:p>
        </p:txBody>
      </p:sp>
      <p:sp>
        <p:nvSpPr>
          <p:cNvPr id="24"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878364" y="2032901"/>
            <a:ext cx="3599996" cy="2599516"/>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0368C08-DEAE-4069-AAC6-76CF00AF1749}"/>
              </a:ext>
            </a:extLst>
          </p:cNvPr>
          <p:cNvSpPr txBox="1"/>
          <p:nvPr/>
        </p:nvSpPr>
        <p:spPr>
          <a:xfrm>
            <a:off x="9333623" y="4200848"/>
            <a:ext cx="2536642" cy="505694"/>
          </a:xfrm>
          <a:prstGeom prst="rect">
            <a:avLst/>
          </a:prstGeom>
          <a:noFill/>
        </p:spPr>
        <p:txBody>
          <a:bodyPr wrap="square" rtlCol="0">
            <a:spAutoFit/>
          </a:bodyPr>
          <a:lstStyle/>
          <a:p>
            <a:pP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15</a:t>
            </a:r>
            <a:r>
              <a:rPr lang="en-US" sz="3200" b="1" i="1" dirty="0">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13909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red pedal bike">
            <a:extLst>
              <a:ext uri="{FF2B5EF4-FFF2-40B4-BE49-F238E27FC236}">
                <a16:creationId xmlns:a16="http://schemas.microsoft.com/office/drawing/2014/main" id="{3BB5EC3D-F4EE-93D4-838D-71BD38CE20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589" y="2005101"/>
            <a:ext cx="3223545" cy="2142902"/>
          </a:xfrm>
          <a:prstGeom prst="rect">
            <a:avLst/>
          </a:prstGeom>
        </p:spPr>
      </p:pic>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Hire charges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4</a:t>
            </a:fld>
            <a:endParaRPr lang="en-US" b="1" dirty="0">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0AB6807-1007-2C40-ACD3-85A647021B46}"/>
              </a:ext>
            </a:extLst>
          </p:cNvPr>
          <p:cNvSpPr txBox="1"/>
          <p:nvPr/>
        </p:nvSpPr>
        <p:spPr>
          <a:xfrm>
            <a:off x="1023670" y="4067950"/>
            <a:ext cx="3386958" cy="505694"/>
          </a:xfrm>
          <a:prstGeom prst="rect">
            <a:avLst/>
          </a:prstGeom>
          <a:noFill/>
        </p:spPr>
        <p:txBody>
          <a:bodyPr wrap="square" rtlCol="0">
            <a:spAutoFit/>
          </a:bodyPr>
          <a:lstStyle/>
          <a:p>
            <a:pPr algn="ctr">
              <a:lnSpc>
                <a:spcPts val="3100"/>
              </a:lnSpc>
              <a:spcAft>
                <a:spcPts val="600"/>
              </a:spcAft>
            </a:pPr>
            <a:r>
              <a:rPr lang="en-US" sz="3200" dirty="0">
                <a:latin typeface="Arial" panose="020B0604020202020204" pitchFamily="34" charset="0"/>
                <a:cs typeface="Arial" panose="020B0604020202020204" pitchFamily="34" charset="0"/>
              </a:rPr>
              <a:t>Pedal bike</a:t>
            </a:r>
          </a:p>
        </p:txBody>
      </p:sp>
      <p:sp>
        <p:nvSpPr>
          <p:cNvPr id="24"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878364" y="2032901"/>
            <a:ext cx="3599996" cy="2599516"/>
          </a:xfrm>
          <a:prstGeom prst="roundRect">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B0368C08-DEAE-4069-AAC6-76CF00AF1749}"/>
              </a:ext>
            </a:extLst>
          </p:cNvPr>
          <p:cNvSpPr txBox="1"/>
          <p:nvPr/>
        </p:nvSpPr>
        <p:spPr>
          <a:xfrm>
            <a:off x="9333626" y="4648114"/>
            <a:ext cx="2536642" cy="980183"/>
          </a:xfrm>
          <a:prstGeom prst="rect">
            <a:avLst/>
          </a:prstGeom>
          <a:noFill/>
        </p:spPr>
        <p:txBody>
          <a:bodyPr wrap="square" rtlCol="0">
            <a:spAutoFit/>
          </a:bodyPr>
          <a:lstStyle/>
          <a:p>
            <a:pP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15</a:t>
            </a:r>
            <a:r>
              <a:rPr lang="en-US" sz="3200" b="1" i="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a:t>
            </a:r>
            <a:r>
              <a:rPr lang="en-US" sz="3200" b="1" i="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20</a:t>
            </a:r>
          </a:p>
          <a:p>
            <a:pPr>
              <a:lnSpc>
                <a:spcPts val="3100"/>
              </a:lnSpc>
              <a:spcAft>
                <a:spcPts val="600"/>
              </a:spcAft>
            </a:pPr>
            <a:r>
              <a:rPr lang="en-US" sz="3200" b="1" i="1" dirty="0">
                <a:latin typeface="Arial" panose="020B0604020202020204" pitchFamily="34" charset="0"/>
                <a:cs typeface="Arial" panose="020B0604020202020204" pitchFamily="34" charset="0"/>
              </a:rPr>
              <a:t>h</a:t>
            </a:r>
            <a:r>
              <a:rPr lang="en-US" sz="3200" b="1" dirty="0">
                <a:latin typeface="Arial" panose="020B0604020202020204" pitchFamily="34" charset="0"/>
                <a:cs typeface="Arial" panose="020B0604020202020204" pitchFamily="34" charset="0"/>
              </a:rPr>
              <a:t> = 300</a:t>
            </a:r>
            <a:endParaRPr lang="en-US"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2B977E0-1E79-4D70-AE9B-F5ACB10F60B4}"/>
              </a:ext>
            </a:extLst>
          </p:cNvPr>
          <p:cNvSpPr txBox="1"/>
          <p:nvPr/>
        </p:nvSpPr>
        <p:spPr>
          <a:xfrm>
            <a:off x="1371609" y="5533497"/>
            <a:ext cx="9564912" cy="64698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What will the charge be for a 20-minute hire?  </a:t>
            </a:r>
            <a:endParaRPr lang="en-GB" sz="3200" b="1" i="0" dirty="0">
              <a:latin typeface="Arial" panose="020B0604020202020204" pitchFamily="34" charset="0"/>
              <a:cs typeface="Arial" panose="020B0604020202020204" pitchFamily="34" charset="0"/>
            </a:endParaRPr>
          </a:p>
        </p:txBody>
      </p:sp>
      <p:pic>
        <p:nvPicPr>
          <p:cNvPr id="2" name="Picture 1" descr="A stick figure drawing of a girl.">
            <a:extLst>
              <a:ext uri="{FF2B5EF4-FFF2-40B4-BE49-F238E27FC236}">
                <a16:creationId xmlns:a16="http://schemas.microsoft.com/office/drawing/2014/main" id="{384EDE23-3F86-35EA-FAFE-FFDE25CC04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63398" y="3138746"/>
            <a:ext cx="1498071" cy="1979995"/>
          </a:xfrm>
          <a:prstGeom prst="rect">
            <a:avLst/>
          </a:prstGeom>
        </p:spPr>
      </p:pic>
      <p:pic>
        <p:nvPicPr>
          <p:cNvPr id="3" name="Picture 2" descr="A stick figure drawing of a boy.">
            <a:extLst>
              <a:ext uri="{FF2B5EF4-FFF2-40B4-BE49-F238E27FC236}">
                <a16:creationId xmlns:a16="http://schemas.microsoft.com/office/drawing/2014/main" id="{C62438F2-1275-79FB-8707-995A6209F56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21582" y="3119107"/>
            <a:ext cx="1249534" cy="1872000"/>
          </a:xfrm>
          <a:prstGeom prst="rect">
            <a:avLst/>
          </a:prstGeom>
        </p:spPr>
      </p:pic>
      <p:sp>
        <p:nvSpPr>
          <p:cNvPr id="5" name="TextBox 4">
            <a:extLst>
              <a:ext uri="{FF2B5EF4-FFF2-40B4-BE49-F238E27FC236}">
                <a16:creationId xmlns:a16="http://schemas.microsoft.com/office/drawing/2014/main" id="{BAE3BEEF-2EC4-3CE1-66E7-010E51B270A4}"/>
              </a:ext>
            </a:extLst>
          </p:cNvPr>
          <p:cNvSpPr txBox="1"/>
          <p:nvPr/>
        </p:nvSpPr>
        <p:spPr>
          <a:xfrm>
            <a:off x="5507992" y="4900472"/>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Debbie</a:t>
            </a:r>
          </a:p>
        </p:txBody>
      </p:sp>
      <p:sp>
        <p:nvSpPr>
          <p:cNvPr id="6" name="TextBox 5">
            <a:extLst>
              <a:ext uri="{FF2B5EF4-FFF2-40B4-BE49-F238E27FC236}">
                <a16:creationId xmlns:a16="http://schemas.microsoft.com/office/drawing/2014/main" id="{967BED37-9418-4152-8122-49088D5A266C}"/>
              </a:ext>
            </a:extLst>
          </p:cNvPr>
          <p:cNvSpPr txBox="1"/>
          <p:nvPr/>
        </p:nvSpPr>
        <p:spPr>
          <a:xfrm>
            <a:off x="7031965" y="4900475"/>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Edwin</a:t>
            </a:r>
          </a:p>
        </p:txBody>
      </p:sp>
      <p:sp>
        <p:nvSpPr>
          <p:cNvPr id="9" name="TextBox 8">
            <a:extLst>
              <a:ext uri="{FF2B5EF4-FFF2-40B4-BE49-F238E27FC236}">
                <a16:creationId xmlns:a16="http://schemas.microsoft.com/office/drawing/2014/main" id="{03ACDE90-669E-8161-1C87-EB21A162B1D8}"/>
              </a:ext>
            </a:extLst>
          </p:cNvPr>
          <p:cNvSpPr txBox="1"/>
          <p:nvPr/>
        </p:nvSpPr>
        <p:spPr>
          <a:xfrm>
            <a:off x="9333623" y="4200848"/>
            <a:ext cx="2536642" cy="505694"/>
          </a:xfrm>
          <a:prstGeom prst="rect">
            <a:avLst/>
          </a:prstGeom>
          <a:noFill/>
        </p:spPr>
        <p:txBody>
          <a:bodyPr wrap="square" rtlCol="0">
            <a:spAutoFit/>
          </a:bodyPr>
          <a:lstStyle/>
          <a:p>
            <a:pP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15</a:t>
            </a:r>
            <a:r>
              <a:rPr lang="en-US" sz="3200" b="1" i="1" dirty="0">
                <a:latin typeface="Arial" panose="020B0604020202020204" pitchFamily="34" charset="0"/>
                <a:cs typeface="Arial" panose="020B0604020202020204" pitchFamily="34" charset="0"/>
              </a:rPr>
              <a:t>t</a:t>
            </a:r>
          </a:p>
        </p:txBody>
      </p:sp>
      <p:sp>
        <p:nvSpPr>
          <p:cNvPr id="10" name="Rounded Rectangular Callout 9">
            <a:extLst>
              <a:ext uri="{FF2B5EF4-FFF2-40B4-BE49-F238E27FC236}">
                <a16:creationId xmlns:a16="http://schemas.microsoft.com/office/drawing/2014/main" id="{5B529F37-2C8C-8474-9930-67437FEB011D}"/>
              </a:ext>
            </a:extLst>
          </p:cNvPr>
          <p:cNvSpPr/>
          <p:nvPr/>
        </p:nvSpPr>
        <p:spPr>
          <a:xfrm>
            <a:off x="8750593" y="1766614"/>
            <a:ext cx="2865579" cy="1800480"/>
          </a:xfrm>
          <a:prstGeom prst="wedgeRoundRectCallout">
            <a:avLst>
              <a:gd name="adj1" fmla="val -63390"/>
              <a:gd name="adj2" fmla="val 49536"/>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We need to get at least </a:t>
            </a:r>
            <a:r>
              <a:rPr lang="en-GB" sz="2800" b="1" i="1" dirty="0">
                <a:solidFill>
                  <a:schemeClr val="tx1"/>
                </a:solidFill>
                <a:latin typeface="Arial" panose="020B0604020202020204" pitchFamily="34" charset="0"/>
                <a:cs typeface="Arial" panose="020B0604020202020204" pitchFamily="34" charset="0"/>
              </a:rPr>
              <a:t>£3.50</a:t>
            </a:r>
            <a:r>
              <a:rPr lang="en-GB" sz="2800" i="1" dirty="0">
                <a:solidFill>
                  <a:schemeClr val="tx1"/>
                </a:solidFill>
                <a:latin typeface="Arial" panose="020B0604020202020204" pitchFamily="34" charset="0"/>
                <a:cs typeface="Arial" panose="020B0604020202020204" pitchFamily="34" charset="0"/>
              </a:rPr>
              <a:t> for a </a:t>
            </a:r>
            <a:r>
              <a:rPr lang="en-GB" sz="2800" b="1" i="1" dirty="0">
                <a:solidFill>
                  <a:schemeClr val="tx1"/>
                </a:solidFill>
                <a:latin typeface="Arial" panose="020B0604020202020204" pitchFamily="34" charset="0"/>
                <a:cs typeface="Arial" panose="020B0604020202020204" pitchFamily="34" charset="0"/>
              </a:rPr>
              <a:t>20-minute hire.</a:t>
            </a:r>
            <a:endParaRPr lang="en-US" sz="3200" b="1" i="1" dirty="0">
              <a:solidFill>
                <a:schemeClr val="tx1"/>
              </a:solidFill>
            </a:endParaRPr>
          </a:p>
        </p:txBody>
      </p:sp>
      <p:sp>
        <p:nvSpPr>
          <p:cNvPr id="18" name="Rounded Rectangular Callout 17"/>
          <p:cNvSpPr/>
          <p:nvPr/>
        </p:nvSpPr>
        <p:spPr>
          <a:xfrm>
            <a:off x="4737474" y="1715819"/>
            <a:ext cx="2784108" cy="1296478"/>
          </a:xfrm>
          <a:prstGeom prst="wedgeRoundRectCallout">
            <a:avLst>
              <a:gd name="adj1" fmla="val -2807"/>
              <a:gd name="adj2" fmla="val 103298"/>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Let’s charge 15p per minute.</a:t>
            </a:r>
            <a:endParaRPr lang="en-US" sz="3200" b="1" i="1" dirty="0">
              <a:solidFill>
                <a:schemeClr val="tx1"/>
              </a:solidFill>
            </a:endParaRPr>
          </a:p>
        </p:txBody>
      </p:sp>
    </p:spTree>
    <p:extLst>
      <p:ext uri="{BB962C8B-B14F-4D97-AF65-F5344CB8AC3E}">
        <p14:creationId xmlns:p14="http://schemas.microsoft.com/office/powerpoint/2010/main" val="399541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Pedal bike hire</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5</a:t>
            </a:fld>
            <a:endParaRPr lang="en-US" b="1" dirty="0">
              <a:solidFill>
                <a:srgbClr val="000000"/>
              </a:solidFill>
              <a:latin typeface="Arial" panose="020B0604020202020204" pitchFamily="34" charset="0"/>
              <a:cs typeface="Arial" panose="020B0604020202020204" pitchFamily="34" charset="0"/>
            </a:endParaRPr>
          </a:p>
        </p:txBody>
      </p:sp>
      <p:pic>
        <p:nvPicPr>
          <p:cNvPr id="18" name="Picture 17" descr="A stick figure drawing of a girl.">
            <a:extLst>
              <a:ext uri="{FF2B5EF4-FFF2-40B4-BE49-F238E27FC236}">
                <a16:creationId xmlns:a16="http://schemas.microsoft.com/office/drawing/2014/main" id="{1B3EA31E-FEF3-4F4B-B2FD-73C7D2AAA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71745" y="2534307"/>
            <a:ext cx="1498071" cy="1979995"/>
          </a:xfrm>
          <a:prstGeom prst="rect">
            <a:avLst/>
          </a:prstGeom>
        </p:spPr>
      </p:pic>
      <p:sp>
        <p:nvSpPr>
          <p:cNvPr id="20" name="TextBox 19">
            <a:extLst>
              <a:ext uri="{FF2B5EF4-FFF2-40B4-BE49-F238E27FC236}">
                <a16:creationId xmlns:a16="http://schemas.microsoft.com/office/drawing/2014/main" id="{B0368C08-DEAE-4069-AAC6-76CF00AF1749}"/>
              </a:ext>
            </a:extLst>
          </p:cNvPr>
          <p:cNvSpPr txBox="1"/>
          <p:nvPr/>
        </p:nvSpPr>
        <p:spPr>
          <a:xfrm>
            <a:off x="6816339" y="4296033"/>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Debbie</a:t>
            </a:r>
          </a:p>
        </p:txBody>
      </p:sp>
      <p:sp>
        <p:nvSpPr>
          <p:cNvPr id="23" name="TextBox 22"/>
          <p:cNvSpPr txBox="1"/>
          <p:nvPr/>
        </p:nvSpPr>
        <p:spPr>
          <a:xfrm>
            <a:off x="9425969" y="1813814"/>
            <a:ext cx="1818063" cy="954107"/>
          </a:xfrm>
          <a:prstGeom prst="rect">
            <a:avLst/>
          </a:prstGeom>
          <a:noFill/>
        </p:spPr>
        <p:txBody>
          <a:bodyPr wrap="none" rtlCol="0">
            <a:spAutoFit/>
          </a:bodyPr>
          <a:lstStyle/>
          <a:p>
            <a:pPr algn="ctr"/>
            <a:r>
              <a:rPr lang="en-US" sz="2800" i="1" dirty="0">
                <a:latin typeface="Arial" panose="020B0604020202020204" pitchFamily="34" charset="0"/>
                <a:cs typeface="Arial" panose="020B0604020202020204" pitchFamily="34" charset="0"/>
              </a:rPr>
              <a:t>Let’s draw</a:t>
            </a:r>
            <a:br>
              <a:rPr lang="en-US" sz="2800" i="1"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a graph.</a:t>
            </a:r>
          </a:p>
        </p:txBody>
      </p:sp>
      <p:pic>
        <p:nvPicPr>
          <p:cNvPr id="19" name="Picture 18" descr="A stick figure drawing of a boy.">
            <a:extLst>
              <a:ext uri="{FF2B5EF4-FFF2-40B4-BE49-F238E27FC236}">
                <a16:creationId xmlns:a16="http://schemas.microsoft.com/office/drawing/2014/main" id="{B524FF08-4B75-4F53-9643-225C4EA6E4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0150" y="2696352"/>
            <a:ext cx="1249534" cy="1872000"/>
          </a:xfrm>
          <a:prstGeom prst="rect">
            <a:avLst/>
          </a:prstGeom>
        </p:spPr>
      </p:pic>
      <p:sp>
        <p:nvSpPr>
          <p:cNvPr id="21" name="TextBox 20">
            <a:extLst>
              <a:ext uri="{FF2B5EF4-FFF2-40B4-BE49-F238E27FC236}">
                <a16:creationId xmlns:a16="http://schemas.microsoft.com/office/drawing/2014/main" id="{B0368C08-DEAE-4069-AAC6-76CF00AF1749}"/>
              </a:ext>
            </a:extLst>
          </p:cNvPr>
          <p:cNvSpPr txBox="1"/>
          <p:nvPr/>
        </p:nvSpPr>
        <p:spPr>
          <a:xfrm>
            <a:off x="450533" y="4477720"/>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Edwin</a:t>
            </a:r>
          </a:p>
        </p:txBody>
      </p:sp>
      <p:sp>
        <p:nvSpPr>
          <p:cNvPr id="17" name="Rounded Rectangular Callout 16"/>
          <p:cNvSpPr/>
          <p:nvPr/>
        </p:nvSpPr>
        <p:spPr>
          <a:xfrm>
            <a:off x="2189684" y="1343859"/>
            <a:ext cx="3906316" cy="1800480"/>
          </a:xfrm>
          <a:prstGeom prst="wedgeRoundRectCallout">
            <a:avLst>
              <a:gd name="adj1" fmla="val -62644"/>
              <a:gd name="adj2" fmla="val 49536"/>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We could charge a fee to unlock the bike and then charge 15p per minute.</a:t>
            </a:r>
            <a:endParaRPr lang="en-US" sz="3200" b="1" i="1" dirty="0">
              <a:solidFill>
                <a:schemeClr val="tx1"/>
              </a:solidFill>
            </a:endParaRPr>
          </a:p>
        </p:txBody>
      </p:sp>
      <p:sp>
        <p:nvSpPr>
          <p:cNvPr id="2" name="TextBox 1">
            <a:extLst>
              <a:ext uri="{FF2B5EF4-FFF2-40B4-BE49-F238E27FC236}">
                <a16:creationId xmlns:a16="http://schemas.microsoft.com/office/drawing/2014/main" id="{E3086438-FC5B-471F-FDAB-7090A601C523}"/>
              </a:ext>
            </a:extLst>
          </p:cNvPr>
          <p:cNvSpPr txBox="1"/>
          <p:nvPr/>
        </p:nvSpPr>
        <p:spPr>
          <a:xfrm>
            <a:off x="2370994" y="4075285"/>
            <a:ext cx="4350842" cy="1438855"/>
          </a:xfrm>
          <a:prstGeom prst="rect">
            <a:avLst/>
          </a:prstGeom>
          <a:noFill/>
        </p:spPr>
        <p:txBody>
          <a:bodyPr wrap="square" rtlCol="0">
            <a:spAutoFit/>
          </a:bodyPr>
          <a:lstStyle/>
          <a:p>
            <a:pPr>
              <a:lnSpc>
                <a:spcPts val="3100"/>
              </a:lnSpc>
              <a:spcAft>
                <a:spcPts val="600"/>
              </a:spcAft>
            </a:pPr>
            <a:r>
              <a:rPr lang="en-US" sz="3200" b="1" i="1" dirty="0">
                <a:latin typeface="Arial" panose="020B0604020202020204" pitchFamily="34" charset="0"/>
                <a:cs typeface="Arial" panose="020B0604020202020204" pitchFamily="34" charset="0"/>
              </a:rPr>
              <a:t>h </a:t>
            </a:r>
            <a:r>
              <a:rPr lang="en-US" sz="3200" b="1" dirty="0">
                <a:latin typeface="Arial" panose="020B0604020202020204" pitchFamily="34" charset="0"/>
                <a:cs typeface="Arial" panose="020B0604020202020204" pitchFamily="34" charset="0"/>
              </a:rPr>
              <a:t>= 15 + (15</a:t>
            </a:r>
            <a:r>
              <a:rPr lang="en-US" sz="3200" b="1" i="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a:t>
            </a:r>
            <a:r>
              <a:rPr lang="en-US" sz="3200" b="1" i="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20)  </a:t>
            </a:r>
            <a:r>
              <a:rPr lang="en-US" sz="3200" b="1" dirty="0">
                <a:solidFill>
                  <a:srgbClr val="B20000"/>
                </a:solidFill>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 </a:t>
            </a:r>
          </a:p>
          <a:p>
            <a:pPr>
              <a:lnSpc>
                <a:spcPts val="3100"/>
              </a:lnSpc>
              <a:spcAft>
                <a:spcPts val="600"/>
              </a:spcAft>
            </a:pPr>
            <a:r>
              <a:rPr lang="en-US" sz="3200" b="1" i="1" dirty="0">
                <a:latin typeface="Arial" panose="020B0604020202020204" pitchFamily="34" charset="0"/>
                <a:cs typeface="Arial" panose="020B0604020202020204" pitchFamily="34" charset="0"/>
              </a:rPr>
              <a:t>h</a:t>
            </a:r>
            <a:r>
              <a:rPr lang="en-US" sz="3200" b="1" dirty="0">
                <a:latin typeface="Arial" panose="020B0604020202020204" pitchFamily="34" charset="0"/>
                <a:cs typeface="Arial" panose="020B0604020202020204" pitchFamily="34" charset="0"/>
              </a:rPr>
              <a:t> = 20 + (15 × 20)  </a:t>
            </a:r>
            <a:r>
              <a:rPr lang="en-US" sz="3200" b="1" dirty="0">
                <a:solidFill>
                  <a:srgbClr val="B20000"/>
                </a:solidFill>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a:p>
            <a:pPr>
              <a:lnSpc>
                <a:spcPts val="3100"/>
              </a:lnSpc>
              <a:spcAft>
                <a:spcPts val="600"/>
              </a:spcAft>
            </a:pPr>
            <a:r>
              <a:rPr lang="en-US" sz="3200" b="1" i="1" dirty="0">
                <a:latin typeface="Arial" panose="020B0604020202020204" pitchFamily="34" charset="0"/>
                <a:cs typeface="Arial" panose="020B0604020202020204" pitchFamily="34" charset="0"/>
              </a:rPr>
              <a:t>h</a:t>
            </a:r>
            <a:r>
              <a:rPr lang="en-US" sz="3200" b="1" dirty="0">
                <a:latin typeface="Arial" panose="020B0604020202020204" pitchFamily="34" charset="0"/>
                <a:cs typeface="Arial" panose="020B0604020202020204" pitchFamily="34" charset="0"/>
              </a:rPr>
              <a:t> = 25 + (15 × 20)</a:t>
            </a:r>
            <a:r>
              <a:rPr lang="en-US" sz="3200" b="1" dirty="0">
                <a:solidFill>
                  <a:srgbClr val="B20000"/>
                </a:solidFill>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
        <p:nvSpPr>
          <p:cNvPr id="22" name="Cloud Callout 21"/>
          <p:cNvSpPr>
            <a:spLocks noChangeAspect="1"/>
          </p:cNvSpPr>
          <p:nvPr/>
        </p:nvSpPr>
        <p:spPr>
          <a:xfrm>
            <a:off x="8862762" y="1243446"/>
            <a:ext cx="2958725" cy="2366446"/>
          </a:xfrm>
          <a:prstGeom prst="cloudCallout">
            <a:avLst>
              <a:gd name="adj1" fmla="val -70072"/>
              <a:gd name="adj2" fmla="val 22714"/>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94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6</a:t>
            </a:fld>
            <a:endParaRPr lang="en-US" b="1" dirty="0">
              <a:solidFill>
                <a:srgbClr val="00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Constructing the graph</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pic>
        <p:nvPicPr>
          <p:cNvPr id="19" name="Picture 18" descr="A line graph is shown.&#10;x-axis is labelled as Length of hire in min (t) and goes from 0 to 26. &#10;y-axis is labelled as Hire charges in pence (h) and goes from 0 to 450.&#10;Two points are plotted on the graph&#10;(0, 0)&#10;(20, 300)&#10;">
            <a:extLst>
              <a:ext uri="{FF2B5EF4-FFF2-40B4-BE49-F238E27FC236}">
                <a16:creationId xmlns:a16="http://schemas.microsoft.com/office/drawing/2014/main" id="{5A91E0D5-E040-7EB4-02CE-D6475E452128}"/>
              </a:ext>
            </a:extLst>
          </p:cNvPr>
          <p:cNvPicPr>
            <a:picLocks noChangeAspect="1"/>
          </p:cNvPicPr>
          <p:nvPr/>
        </p:nvPicPr>
        <p:blipFill>
          <a:blip r:embed="rId3"/>
          <a:stretch>
            <a:fillRect/>
          </a:stretch>
        </p:blipFill>
        <p:spPr>
          <a:xfrm>
            <a:off x="1071814" y="1366739"/>
            <a:ext cx="9601200" cy="4829175"/>
          </a:xfrm>
          <a:prstGeom prst="rect">
            <a:avLst/>
          </a:prstGeom>
        </p:spPr>
      </p:pic>
      <p:sp>
        <p:nvSpPr>
          <p:cNvPr id="7" name="TextBox 6">
            <a:extLst>
              <a:ext uri="{FF2B5EF4-FFF2-40B4-BE49-F238E27FC236}">
                <a16:creationId xmlns:a16="http://schemas.microsoft.com/office/drawing/2014/main" id="{D4874DEC-0746-D411-42CE-A3B8654188CD}"/>
              </a:ext>
            </a:extLst>
          </p:cNvPr>
          <p:cNvSpPr txBox="1"/>
          <p:nvPr/>
        </p:nvSpPr>
        <p:spPr>
          <a:xfrm>
            <a:off x="3948182" y="997439"/>
            <a:ext cx="3846670" cy="448905"/>
          </a:xfrm>
          <a:prstGeom prst="rect">
            <a:avLst/>
          </a:prstGeom>
          <a:noFill/>
        </p:spPr>
        <p:txBody>
          <a:bodyPr wrap="square"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mn-ea"/>
                <a:cs typeface="Arial"/>
              </a:rPr>
              <a:t>Pedal bike</a:t>
            </a:r>
            <a:r>
              <a:rPr kumimoji="0" lang="en-GB" sz="2000" b="1" i="0" u="none" strike="noStrike" kern="1200" cap="none" spc="0" normalizeH="0" noProof="0" dirty="0">
                <a:ln>
                  <a:noFill/>
                </a:ln>
                <a:solidFill>
                  <a:prstClr val="black"/>
                </a:solidFill>
                <a:effectLst/>
                <a:uLnTx/>
                <a:uFillTx/>
                <a:latin typeface="Arial"/>
                <a:ea typeface="+mn-ea"/>
                <a:cs typeface="Arial"/>
              </a:rPr>
              <a:t> </a:t>
            </a:r>
            <a:r>
              <a:rPr kumimoji="0" lang="en-GB" sz="2000" b="1" i="0" u="none" strike="noStrike" kern="1200" cap="none" spc="0" normalizeH="0" baseline="0" noProof="0" dirty="0">
                <a:ln>
                  <a:noFill/>
                </a:ln>
                <a:solidFill>
                  <a:prstClr val="black"/>
                </a:solidFill>
                <a:effectLst/>
                <a:uLnTx/>
                <a:uFillTx/>
                <a:latin typeface="Arial"/>
                <a:ea typeface="+mn-ea"/>
                <a:cs typeface="Arial"/>
              </a:rPr>
              <a:t>hire</a:t>
            </a:r>
          </a:p>
        </p:txBody>
      </p:sp>
      <p:sp>
        <p:nvSpPr>
          <p:cNvPr id="16" name="TextBox 15">
            <a:extLst>
              <a:ext uri="{FF2B5EF4-FFF2-40B4-BE49-F238E27FC236}">
                <a16:creationId xmlns:a16="http://schemas.microsoft.com/office/drawing/2014/main" id="{AA4629D4-54DB-A4F5-91A8-3E257510CBF5}"/>
              </a:ext>
            </a:extLst>
          </p:cNvPr>
          <p:cNvSpPr txBox="1"/>
          <p:nvPr/>
        </p:nvSpPr>
        <p:spPr>
          <a:xfrm rot="16200000">
            <a:off x="-1276466" y="3319947"/>
            <a:ext cx="4254515" cy="460511"/>
          </a:xfrm>
          <a:prstGeom prst="rect">
            <a:avLst/>
          </a:prstGeom>
          <a:noFill/>
        </p:spPr>
        <p:txBody>
          <a:bodyPr wrap="square" rtlCol="0">
            <a:spAutoFit/>
          </a:bodyPr>
          <a:lstStyle/>
          <a:p>
            <a:pPr algn="ctr">
              <a:lnSpc>
                <a:spcPts val="3100"/>
              </a:lnSpc>
              <a:spcAft>
                <a:spcPts val="600"/>
              </a:spcAft>
            </a:pPr>
            <a:r>
              <a:rPr lang="en-GB" sz="2000" b="1" dirty="0">
                <a:latin typeface="Arial"/>
                <a:cs typeface="Arial"/>
              </a:rPr>
              <a:t>Hire charge in pence (</a:t>
            </a:r>
            <a:r>
              <a:rPr lang="en-GB" sz="2000" b="1" i="1" dirty="0">
                <a:latin typeface="Arial"/>
                <a:cs typeface="Arial"/>
              </a:rPr>
              <a:t>h</a:t>
            </a:r>
            <a:r>
              <a:rPr lang="en-GB" sz="2000" b="1" dirty="0">
                <a:latin typeface="Arial"/>
                <a:cs typeface="Arial"/>
              </a:rPr>
              <a:t>)</a:t>
            </a:r>
          </a:p>
        </p:txBody>
      </p:sp>
      <p:sp>
        <p:nvSpPr>
          <p:cNvPr id="17" name="TextBox 16">
            <a:extLst>
              <a:ext uri="{FF2B5EF4-FFF2-40B4-BE49-F238E27FC236}">
                <a16:creationId xmlns:a16="http://schemas.microsoft.com/office/drawing/2014/main" id="{7DA69483-D2F1-502A-EEE6-8AFC60F507EA}"/>
              </a:ext>
            </a:extLst>
          </p:cNvPr>
          <p:cNvSpPr txBox="1"/>
          <p:nvPr/>
        </p:nvSpPr>
        <p:spPr>
          <a:xfrm>
            <a:off x="3931541" y="5908184"/>
            <a:ext cx="4254515" cy="460511"/>
          </a:xfrm>
          <a:prstGeom prst="rect">
            <a:avLst/>
          </a:prstGeom>
          <a:noFill/>
        </p:spPr>
        <p:txBody>
          <a:bodyPr wrap="square" rtlCol="0">
            <a:spAutoFit/>
          </a:bodyPr>
          <a:lstStyle/>
          <a:p>
            <a:pPr algn="ctr">
              <a:lnSpc>
                <a:spcPts val="3100"/>
              </a:lnSpc>
              <a:spcAft>
                <a:spcPts val="600"/>
              </a:spcAft>
            </a:pPr>
            <a:r>
              <a:rPr lang="en-GB" sz="2000" b="1" dirty="0">
                <a:latin typeface="Arial"/>
                <a:cs typeface="Arial"/>
              </a:rPr>
              <a:t>Length of hire in minutes (</a:t>
            </a:r>
            <a:r>
              <a:rPr lang="en-GB" sz="2000" b="1" i="1" dirty="0">
                <a:latin typeface="Arial"/>
                <a:cs typeface="Arial"/>
              </a:rPr>
              <a:t>t</a:t>
            </a:r>
            <a:r>
              <a:rPr lang="en-GB" sz="2000" b="1" dirty="0">
                <a:latin typeface="Arial"/>
                <a:cs typeface="Arial"/>
              </a:rPr>
              <a:t>)</a:t>
            </a:r>
          </a:p>
        </p:txBody>
      </p:sp>
      <p:sp>
        <p:nvSpPr>
          <p:cNvPr id="18" name="Oval 17">
            <a:extLst>
              <a:ext uri="{FF2B5EF4-FFF2-40B4-BE49-F238E27FC236}">
                <a16:creationId xmlns:a16="http://schemas.microsoft.com/office/drawing/2014/main" id="{8333F4B7-2848-00A2-90E1-45EF3B94B272}"/>
              </a:ext>
            </a:extLst>
          </p:cNvPr>
          <p:cNvSpPr>
            <a:spLocks noChangeAspect="1"/>
          </p:cNvSpPr>
          <p:nvPr/>
        </p:nvSpPr>
        <p:spPr>
          <a:xfrm>
            <a:off x="1416592" y="5704056"/>
            <a:ext cx="72000" cy="72000"/>
          </a:xfrm>
          <a:prstGeom prst="ellipse">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FECF465-B722-2033-9DE9-A292850D76F1}"/>
              </a:ext>
            </a:extLst>
          </p:cNvPr>
          <p:cNvSpPr>
            <a:spLocks noChangeAspect="1"/>
          </p:cNvSpPr>
          <p:nvPr/>
        </p:nvSpPr>
        <p:spPr>
          <a:xfrm>
            <a:off x="8223822" y="3143193"/>
            <a:ext cx="72000" cy="72000"/>
          </a:xfrm>
          <a:prstGeom prst="ellipse">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70067FC-FC78-3773-60DD-A2F6F94DC234}"/>
              </a:ext>
            </a:extLst>
          </p:cNvPr>
          <p:cNvSpPr txBox="1"/>
          <p:nvPr/>
        </p:nvSpPr>
        <p:spPr>
          <a:xfrm>
            <a:off x="1355599" y="5263704"/>
            <a:ext cx="739850" cy="460511"/>
          </a:xfrm>
          <a:prstGeom prst="rect">
            <a:avLst/>
          </a:prstGeom>
          <a:noFill/>
        </p:spPr>
        <p:txBody>
          <a:bodyPr wrap="square" rtlCol="0">
            <a:spAutoFit/>
          </a:bodyPr>
          <a:lstStyle/>
          <a:p>
            <a:pPr algn="ctr">
              <a:lnSpc>
                <a:spcPts val="3100"/>
              </a:lnSpc>
              <a:spcAft>
                <a:spcPts val="600"/>
              </a:spcAft>
            </a:pPr>
            <a:r>
              <a:rPr lang="en-GB" sz="2000" dirty="0">
                <a:latin typeface="Arial"/>
                <a:cs typeface="Arial"/>
              </a:rPr>
              <a:t>(0,0)</a:t>
            </a:r>
          </a:p>
        </p:txBody>
      </p:sp>
      <p:sp>
        <p:nvSpPr>
          <p:cNvPr id="6" name="TextBox 5">
            <a:extLst>
              <a:ext uri="{FF2B5EF4-FFF2-40B4-BE49-F238E27FC236}">
                <a16:creationId xmlns:a16="http://schemas.microsoft.com/office/drawing/2014/main" id="{02BADEDC-76EC-5242-D47A-A824D8365259}"/>
              </a:ext>
            </a:extLst>
          </p:cNvPr>
          <p:cNvSpPr txBox="1"/>
          <p:nvPr/>
        </p:nvSpPr>
        <p:spPr>
          <a:xfrm>
            <a:off x="8232511" y="2729282"/>
            <a:ext cx="1176631" cy="448841"/>
          </a:xfrm>
          <a:prstGeom prst="rect">
            <a:avLst/>
          </a:prstGeom>
          <a:noFill/>
        </p:spPr>
        <p:txBody>
          <a:bodyPr wrap="square" rtlCol="0">
            <a:spAutoFit/>
          </a:bodyPr>
          <a:lstStyle/>
          <a:p>
            <a:pPr algn="ctr">
              <a:lnSpc>
                <a:spcPts val="3100"/>
              </a:lnSpc>
              <a:spcAft>
                <a:spcPts val="600"/>
              </a:spcAft>
            </a:pPr>
            <a:r>
              <a:rPr lang="en-GB" sz="2000" dirty="0">
                <a:latin typeface="Arial"/>
                <a:cs typeface="Arial"/>
              </a:rPr>
              <a:t>(20,300)</a:t>
            </a:r>
          </a:p>
        </p:txBody>
      </p:sp>
    </p:spTree>
    <p:extLst>
      <p:ext uri="{BB962C8B-B14F-4D97-AF65-F5344CB8AC3E}">
        <p14:creationId xmlns:p14="http://schemas.microsoft.com/office/powerpoint/2010/main" val="2907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animBg="1"/>
      <p:bldP spid="20"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7</a:t>
            </a:fld>
            <a:endParaRPr lang="en-US" b="1" dirty="0">
              <a:solidFill>
                <a:srgbClr val="00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Plotting the line </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pic>
        <p:nvPicPr>
          <p:cNvPr id="31" name="Picture 30" descr="A line graph is shown.&#10;x-axis is labelled as Length of hire in min (t) and goes from 0 to 26. &#10;y-axis is labelled as Hire charges in pence (h) and goes from 0 to 450.&#10;Two points are plotted on the graph&#10;(0, 0)&#10;(20, 300)&#10;">
            <a:extLst>
              <a:ext uri="{FF2B5EF4-FFF2-40B4-BE49-F238E27FC236}">
                <a16:creationId xmlns:a16="http://schemas.microsoft.com/office/drawing/2014/main" id="{79B9CC30-BEF7-A2DC-BEA9-FBAA9CBC0A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8822" y="1368970"/>
            <a:ext cx="9601200" cy="4829695"/>
          </a:xfrm>
          <a:prstGeom prst="rect">
            <a:avLst/>
          </a:prstGeom>
        </p:spPr>
      </p:pic>
      <p:sp>
        <p:nvSpPr>
          <p:cNvPr id="16" name="TextBox 15">
            <a:extLst>
              <a:ext uri="{FF2B5EF4-FFF2-40B4-BE49-F238E27FC236}">
                <a16:creationId xmlns:a16="http://schemas.microsoft.com/office/drawing/2014/main" id="{AA4629D4-54DB-A4F5-91A8-3E257510CBF5}"/>
              </a:ext>
            </a:extLst>
          </p:cNvPr>
          <p:cNvSpPr txBox="1"/>
          <p:nvPr/>
        </p:nvSpPr>
        <p:spPr>
          <a:xfrm rot="16200000">
            <a:off x="-1351131" y="3319947"/>
            <a:ext cx="4254515" cy="460511"/>
          </a:xfrm>
          <a:prstGeom prst="rect">
            <a:avLst/>
          </a:prstGeom>
          <a:noFill/>
        </p:spPr>
        <p:txBody>
          <a:bodyPr wrap="square" rtlCol="0">
            <a:spAutoFit/>
          </a:bodyPr>
          <a:lstStyle/>
          <a:p>
            <a:pPr algn="ctr">
              <a:lnSpc>
                <a:spcPts val="3100"/>
              </a:lnSpc>
              <a:spcAft>
                <a:spcPts val="600"/>
              </a:spcAft>
            </a:pPr>
            <a:r>
              <a:rPr lang="en-GB" sz="2000" b="1" dirty="0">
                <a:latin typeface="Arial"/>
                <a:cs typeface="Arial"/>
              </a:rPr>
              <a:t>Hire charge in pence (</a:t>
            </a:r>
            <a:r>
              <a:rPr lang="en-GB" sz="2000" b="1" i="1" dirty="0">
                <a:latin typeface="Arial"/>
                <a:cs typeface="Arial"/>
              </a:rPr>
              <a:t>h</a:t>
            </a:r>
            <a:r>
              <a:rPr lang="en-GB" sz="2000" b="1" dirty="0">
                <a:latin typeface="Arial"/>
                <a:cs typeface="Arial"/>
              </a:rPr>
              <a:t>)</a:t>
            </a:r>
          </a:p>
        </p:txBody>
      </p:sp>
      <p:sp>
        <p:nvSpPr>
          <p:cNvPr id="17" name="TextBox 16">
            <a:extLst>
              <a:ext uri="{FF2B5EF4-FFF2-40B4-BE49-F238E27FC236}">
                <a16:creationId xmlns:a16="http://schemas.microsoft.com/office/drawing/2014/main" id="{7DA69483-D2F1-502A-EEE6-8AFC60F507EA}"/>
              </a:ext>
            </a:extLst>
          </p:cNvPr>
          <p:cNvSpPr txBox="1"/>
          <p:nvPr/>
        </p:nvSpPr>
        <p:spPr>
          <a:xfrm>
            <a:off x="3931541" y="5908184"/>
            <a:ext cx="4254515" cy="460511"/>
          </a:xfrm>
          <a:prstGeom prst="rect">
            <a:avLst/>
          </a:prstGeom>
          <a:noFill/>
        </p:spPr>
        <p:txBody>
          <a:bodyPr wrap="square" rtlCol="0">
            <a:spAutoFit/>
          </a:bodyPr>
          <a:lstStyle/>
          <a:p>
            <a:pPr algn="ctr">
              <a:lnSpc>
                <a:spcPts val="3100"/>
              </a:lnSpc>
              <a:spcAft>
                <a:spcPts val="600"/>
              </a:spcAft>
            </a:pPr>
            <a:r>
              <a:rPr lang="en-GB" sz="2000" b="1" dirty="0">
                <a:latin typeface="Arial"/>
                <a:cs typeface="Arial"/>
              </a:rPr>
              <a:t>Length of hire in minutes (</a:t>
            </a:r>
            <a:r>
              <a:rPr lang="en-GB" sz="2000" b="1" i="1" dirty="0">
                <a:latin typeface="Arial"/>
                <a:cs typeface="Arial"/>
              </a:rPr>
              <a:t>t</a:t>
            </a:r>
            <a:r>
              <a:rPr lang="en-GB" sz="2000" b="1" dirty="0">
                <a:latin typeface="Arial"/>
                <a:cs typeface="Arial"/>
              </a:rPr>
              <a:t>)</a:t>
            </a:r>
          </a:p>
        </p:txBody>
      </p:sp>
      <p:sp>
        <p:nvSpPr>
          <p:cNvPr id="18" name="Oval 17">
            <a:extLst>
              <a:ext uri="{FF2B5EF4-FFF2-40B4-BE49-F238E27FC236}">
                <a16:creationId xmlns:a16="http://schemas.microsoft.com/office/drawing/2014/main" id="{8333F4B7-2848-00A2-90E1-45EF3B94B272}"/>
              </a:ext>
            </a:extLst>
          </p:cNvPr>
          <p:cNvSpPr>
            <a:spLocks noChangeAspect="1"/>
          </p:cNvSpPr>
          <p:nvPr/>
        </p:nvSpPr>
        <p:spPr>
          <a:xfrm>
            <a:off x="1364340" y="5704056"/>
            <a:ext cx="72000" cy="72000"/>
          </a:xfrm>
          <a:prstGeom prst="ellipse">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70067FC-FC78-3773-60DD-A2F6F94DC234}"/>
              </a:ext>
            </a:extLst>
          </p:cNvPr>
          <p:cNvSpPr txBox="1"/>
          <p:nvPr/>
        </p:nvSpPr>
        <p:spPr>
          <a:xfrm>
            <a:off x="1364340" y="5159125"/>
            <a:ext cx="739850" cy="460511"/>
          </a:xfrm>
          <a:prstGeom prst="rect">
            <a:avLst/>
          </a:prstGeom>
          <a:noFill/>
        </p:spPr>
        <p:txBody>
          <a:bodyPr wrap="square" rtlCol="0">
            <a:spAutoFit/>
          </a:bodyPr>
          <a:lstStyle/>
          <a:p>
            <a:pPr algn="ctr">
              <a:lnSpc>
                <a:spcPts val="3100"/>
              </a:lnSpc>
              <a:spcAft>
                <a:spcPts val="600"/>
              </a:spcAft>
            </a:pPr>
            <a:r>
              <a:rPr lang="en-GB" sz="2000" dirty="0">
                <a:latin typeface="Arial"/>
                <a:cs typeface="Arial"/>
              </a:rPr>
              <a:t>(0,0)</a:t>
            </a:r>
          </a:p>
        </p:txBody>
      </p:sp>
      <p:sp>
        <p:nvSpPr>
          <p:cNvPr id="14" name="Oval 13">
            <a:extLst>
              <a:ext uri="{FF2B5EF4-FFF2-40B4-BE49-F238E27FC236}">
                <a16:creationId xmlns:a16="http://schemas.microsoft.com/office/drawing/2014/main" id="{1E137ABC-84C0-D9C8-CCDF-CCFA35534FC1}"/>
              </a:ext>
            </a:extLst>
          </p:cNvPr>
          <p:cNvSpPr>
            <a:spLocks noChangeAspect="1"/>
          </p:cNvSpPr>
          <p:nvPr/>
        </p:nvSpPr>
        <p:spPr>
          <a:xfrm>
            <a:off x="8180740" y="3169088"/>
            <a:ext cx="72000" cy="72000"/>
          </a:xfrm>
          <a:prstGeom prst="ellipse">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0C73BBF-5960-9531-C391-CA26FC64C2FF}"/>
              </a:ext>
            </a:extLst>
          </p:cNvPr>
          <p:cNvSpPr txBox="1"/>
          <p:nvPr/>
        </p:nvSpPr>
        <p:spPr>
          <a:xfrm>
            <a:off x="7755663" y="2579774"/>
            <a:ext cx="1176631" cy="448841"/>
          </a:xfrm>
          <a:prstGeom prst="rect">
            <a:avLst/>
          </a:prstGeom>
          <a:noFill/>
        </p:spPr>
        <p:txBody>
          <a:bodyPr wrap="square" rtlCol="0">
            <a:spAutoFit/>
          </a:bodyPr>
          <a:lstStyle/>
          <a:p>
            <a:pPr algn="ctr">
              <a:lnSpc>
                <a:spcPts val="3100"/>
              </a:lnSpc>
              <a:spcAft>
                <a:spcPts val="600"/>
              </a:spcAft>
            </a:pPr>
            <a:r>
              <a:rPr lang="en-GB" sz="2000" dirty="0">
                <a:latin typeface="Arial"/>
                <a:cs typeface="Arial"/>
              </a:rPr>
              <a:t>(20,300)</a:t>
            </a:r>
          </a:p>
        </p:txBody>
      </p:sp>
      <p:pic>
        <p:nvPicPr>
          <p:cNvPr id="19" name="Picture 18" descr="A stick figure drawing of a boy.">
            <a:extLst>
              <a:ext uri="{FF2B5EF4-FFF2-40B4-BE49-F238E27FC236}">
                <a16:creationId xmlns:a16="http://schemas.microsoft.com/office/drawing/2014/main" id="{2AAA2A77-51C6-1920-4721-A3A01AE566FB}"/>
              </a:ext>
            </a:extLst>
          </p:cNvPr>
          <p:cNvPicPr>
            <a:picLocks noChangeAspect="1"/>
          </p:cNvPicPr>
          <p:nvPr/>
        </p:nvPicPr>
        <p:blipFill rotWithShape="1">
          <a:blip r:embed="rId4" cstate="email">
            <a:clrChange>
              <a:clrFrom>
                <a:srgbClr val="FEFFFF"/>
              </a:clrFrom>
              <a:clrTo>
                <a:srgbClr val="FEFFFF">
                  <a:alpha val="0"/>
                </a:srgbClr>
              </a:clrTo>
            </a:clrChange>
            <a:extLst>
              <a:ext uri="{28A0092B-C50C-407E-A947-70E740481C1C}">
                <a14:useLocalDpi xmlns:a14="http://schemas.microsoft.com/office/drawing/2010/main"/>
              </a:ext>
            </a:extLst>
          </a:blip>
          <a:srcRect/>
          <a:stretch/>
        </p:blipFill>
        <p:spPr>
          <a:xfrm>
            <a:off x="1950808" y="1860951"/>
            <a:ext cx="1249534" cy="1872000"/>
          </a:xfrm>
          <a:prstGeom prst="rect">
            <a:avLst/>
          </a:prstGeom>
        </p:spPr>
      </p:pic>
      <p:sp>
        <p:nvSpPr>
          <p:cNvPr id="21" name="TextBox 20">
            <a:extLst>
              <a:ext uri="{FF2B5EF4-FFF2-40B4-BE49-F238E27FC236}">
                <a16:creationId xmlns:a16="http://schemas.microsoft.com/office/drawing/2014/main" id="{EAE3AD4A-D89A-8D99-A662-48A6DBD33281}"/>
              </a:ext>
            </a:extLst>
          </p:cNvPr>
          <p:cNvSpPr txBox="1"/>
          <p:nvPr/>
        </p:nvSpPr>
        <p:spPr>
          <a:xfrm>
            <a:off x="1461191" y="3642319"/>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Edwin</a:t>
            </a:r>
          </a:p>
        </p:txBody>
      </p:sp>
      <p:sp>
        <p:nvSpPr>
          <p:cNvPr id="22" name="Rounded Rectangular Callout 21">
            <a:extLst>
              <a:ext uri="{FF2B5EF4-FFF2-40B4-BE49-F238E27FC236}">
                <a16:creationId xmlns:a16="http://schemas.microsoft.com/office/drawing/2014/main" id="{3BB6312E-A897-2FA8-DFE2-1C33ECA0234B}"/>
              </a:ext>
            </a:extLst>
          </p:cNvPr>
          <p:cNvSpPr/>
          <p:nvPr/>
        </p:nvSpPr>
        <p:spPr>
          <a:xfrm>
            <a:off x="3104088" y="1551195"/>
            <a:ext cx="2430442" cy="1051685"/>
          </a:xfrm>
          <a:prstGeom prst="wedgeRoundRectCallout">
            <a:avLst>
              <a:gd name="adj1" fmla="val -63304"/>
              <a:gd name="adj2" fmla="val 38858"/>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Will it be a straight line? </a:t>
            </a:r>
            <a:endParaRPr lang="en-US" sz="3200" b="1" i="1" dirty="0">
              <a:solidFill>
                <a:schemeClr val="tx1"/>
              </a:solidFill>
            </a:endParaRPr>
          </a:p>
        </p:txBody>
      </p:sp>
      <p:pic>
        <p:nvPicPr>
          <p:cNvPr id="23" name="Picture 22" descr="A stick figure drawing of a girl.">
            <a:extLst>
              <a:ext uri="{FF2B5EF4-FFF2-40B4-BE49-F238E27FC236}">
                <a16:creationId xmlns:a16="http://schemas.microsoft.com/office/drawing/2014/main" id="{35E87D4A-4F2A-5FE0-41D8-41EA8B931692}"/>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791874" y="3416622"/>
            <a:ext cx="1498071" cy="1979995"/>
          </a:xfrm>
          <a:prstGeom prst="rect">
            <a:avLst/>
          </a:prstGeom>
        </p:spPr>
      </p:pic>
      <p:sp>
        <p:nvSpPr>
          <p:cNvPr id="24" name="TextBox 23">
            <a:extLst>
              <a:ext uri="{FF2B5EF4-FFF2-40B4-BE49-F238E27FC236}">
                <a16:creationId xmlns:a16="http://schemas.microsoft.com/office/drawing/2014/main" id="{9D144AE1-3AE3-5424-66C6-163DB5AF7D29}"/>
              </a:ext>
            </a:extLst>
          </p:cNvPr>
          <p:cNvSpPr txBox="1"/>
          <p:nvPr/>
        </p:nvSpPr>
        <p:spPr>
          <a:xfrm>
            <a:off x="7536468" y="5178348"/>
            <a:ext cx="1967227" cy="485176"/>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Debbie</a:t>
            </a:r>
          </a:p>
        </p:txBody>
      </p:sp>
      <p:sp>
        <p:nvSpPr>
          <p:cNvPr id="25" name="Rounded Rectangular Callout 24">
            <a:extLst>
              <a:ext uri="{FF2B5EF4-FFF2-40B4-BE49-F238E27FC236}">
                <a16:creationId xmlns:a16="http://schemas.microsoft.com/office/drawing/2014/main" id="{7042E806-F2D1-3A7E-497F-A38596B82EF4}"/>
              </a:ext>
            </a:extLst>
          </p:cNvPr>
          <p:cNvSpPr/>
          <p:nvPr/>
        </p:nvSpPr>
        <p:spPr>
          <a:xfrm>
            <a:off x="9040561" y="3074968"/>
            <a:ext cx="2061658" cy="2199504"/>
          </a:xfrm>
          <a:prstGeom prst="wedgeRoundRectCallout">
            <a:avLst>
              <a:gd name="adj1" fmla="val -60970"/>
              <a:gd name="adj2" fmla="val 81"/>
              <a:gd name="adj3" fmla="val 16667"/>
            </a:avLst>
          </a:prstGeom>
          <a:noFill/>
          <a:ln w="57150"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cs typeface="Arial" panose="020B0604020202020204" pitchFamily="34" charset="0"/>
              </a:rPr>
              <a:t>Yes. The charge increases 15p every minute. </a:t>
            </a:r>
            <a:endParaRPr lang="en-US" sz="3200" b="1" i="1" dirty="0">
              <a:solidFill>
                <a:schemeClr val="tx1"/>
              </a:solidFill>
            </a:endParaRPr>
          </a:p>
        </p:txBody>
      </p:sp>
      <p:sp>
        <p:nvSpPr>
          <p:cNvPr id="3" name="TextBox 2">
            <a:extLst>
              <a:ext uri="{FF2B5EF4-FFF2-40B4-BE49-F238E27FC236}">
                <a16:creationId xmlns:a16="http://schemas.microsoft.com/office/drawing/2014/main" id="{65EE37E5-B750-495D-7D80-D9408770FE56}"/>
              </a:ext>
            </a:extLst>
          </p:cNvPr>
          <p:cNvSpPr txBox="1"/>
          <p:nvPr/>
        </p:nvSpPr>
        <p:spPr>
          <a:xfrm>
            <a:off x="3908993" y="1024094"/>
            <a:ext cx="3846670" cy="448905"/>
          </a:xfrm>
          <a:prstGeom prst="rect">
            <a:avLst/>
          </a:prstGeom>
          <a:noFill/>
        </p:spPr>
        <p:txBody>
          <a:bodyPr wrap="square"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mn-ea"/>
                <a:cs typeface="Arial"/>
              </a:rPr>
              <a:t>Pedal bike hire</a:t>
            </a:r>
          </a:p>
        </p:txBody>
      </p:sp>
    </p:spTree>
    <p:extLst>
      <p:ext uri="{BB962C8B-B14F-4D97-AF65-F5344CB8AC3E}">
        <p14:creationId xmlns:p14="http://schemas.microsoft.com/office/powerpoint/2010/main" val="273473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8</a:t>
            </a:fld>
            <a:endParaRPr lang="en-US" b="1" dirty="0">
              <a:solidFill>
                <a:srgbClr val="00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Adding vertical and horizontal lines </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pic>
        <p:nvPicPr>
          <p:cNvPr id="18" name="Picture 17" descr="A line graph is shown.&#10;x-axis is labelled as Length of hire in min (t) and goes from 0 to 26. &#10;y-axis is labelled as Hire charges in pence (h) and goes from 0 to 450.&#10;Two points are plotted on the graph&#10;(0, 0)&#10;(20, 300)&#10;a horizontal blue labelled h350 and a orange line labelled t=20 which intersect at (20, 350)&#10;">
            <a:extLst>
              <a:ext uri="{FF2B5EF4-FFF2-40B4-BE49-F238E27FC236}">
                <a16:creationId xmlns:a16="http://schemas.microsoft.com/office/drawing/2014/main" id="{3B664370-618F-5F55-A9D9-9E88263566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28" y="1353664"/>
            <a:ext cx="9601200" cy="4829695"/>
          </a:xfrm>
          <a:prstGeom prst="rect">
            <a:avLst/>
          </a:prstGeom>
        </p:spPr>
      </p:pic>
      <p:sp>
        <p:nvSpPr>
          <p:cNvPr id="8" name="TextBox 7">
            <a:extLst>
              <a:ext uri="{FF2B5EF4-FFF2-40B4-BE49-F238E27FC236}">
                <a16:creationId xmlns:a16="http://schemas.microsoft.com/office/drawing/2014/main" id="{F7814C39-2590-1ACA-9C36-E664E47A1E31}"/>
              </a:ext>
            </a:extLst>
          </p:cNvPr>
          <p:cNvSpPr txBox="1"/>
          <p:nvPr/>
        </p:nvSpPr>
        <p:spPr>
          <a:xfrm>
            <a:off x="3908993" y="1129212"/>
            <a:ext cx="3846670" cy="448905"/>
          </a:xfrm>
          <a:prstGeom prst="rect">
            <a:avLst/>
          </a:prstGeom>
          <a:noFill/>
        </p:spPr>
        <p:txBody>
          <a:bodyPr wrap="square"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mn-ea"/>
                <a:cs typeface="Arial"/>
              </a:rPr>
              <a:t>Pedal bike hire</a:t>
            </a:r>
          </a:p>
        </p:txBody>
      </p:sp>
      <p:sp>
        <p:nvSpPr>
          <p:cNvPr id="2" name="TextBox 1">
            <a:extLst>
              <a:ext uri="{FF2B5EF4-FFF2-40B4-BE49-F238E27FC236}">
                <a16:creationId xmlns:a16="http://schemas.microsoft.com/office/drawing/2014/main" id="{288593B4-E1D3-2484-F177-07F644244B83}"/>
              </a:ext>
            </a:extLst>
          </p:cNvPr>
          <p:cNvSpPr txBox="1"/>
          <p:nvPr/>
        </p:nvSpPr>
        <p:spPr>
          <a:xfrm rot="16200000">
            <a:off x="-1276466" y="3319947"/>
            <a:ext cx="4254515" cy="460511"/>
          </a:xfrm>
          <a:prstGeom prst="rect">
            <a:avLst/>
          </a:prstGeom>
          <a:noFill/>
        </p:spPr>
        <p:txBody>
          <a:bodyPr wrap="square" rtlCol="0">
            <a:spAutoFit/>
          </a:bodyPr>
          <a:lstStyle/>
          <a:p>
            <a:pPr algn="ctr">
              <a:lnSpc>
                <a:spcPts val="3100"/>
              </a:lnSpc>
              <a:spcAft>
                <a:spcPts val="600"/>
              </a:spcAft>
            </a:pPr>
            <a:r>
              <a:rPr lang="en-GB" sz="2000" b="1" dirty="0">
                <a:latin typeface="Arial"/>
                <a:cs typeface="Arial"/>
              </a:rPr>
              <a:t>Hire charge in pence (</a:t>
            </a:r>
            <a:r>
              <a:rPr lang="en-GB" sz="2000" b="1" i="1" dirty="0">
                <a:latin typeface="Arial"/>
                <a:cs typeface="Arial"/>
              </a:rPr>
              <a:t>h</a:t>
            </a:r>
            <a:r>
              <a:rPr lang="en-GB" sz="2000" b="1" dirty="0">
                <a:latin typeface="Arial"/>
                <a:cs typeface="Arial"/>
              </a:rPr>
              <a:t>)</a:t>
            </a:r>
          </a:p>
        </p:txBody>
      </p:sp>
      <p:sp>
        <p:nvSpPr>
          <p:cNvPr id="3" name="TextBox 2">
            <a:extLst>
              <a:ext uri="{FF2B5EF4-FFF2-40B4-BE49-F238E27FC236}">
                <a16:creationId xmlns:a16="http://schemas.microsoft.com/office/drawing/2014/main" id="{77247066-011D-A8B0-23A8-D20761DCB009}"/>
              </a:ext>
            </a:extLst>
          </p:cNvPr>
          <p:cNvSpPr txBox="1"/>
          <p:nvPr/>
        </p:nvSpPr>
        <p:spPr>
          <a:xfrm>
            <a:off x="3931541" y="5908184"/>
            <a:ext cx="4254515" cy="460511"/>
          </a:xfrm>
          <a:prstGeom prst="rect">
            <a:avLst/>
          </a:prstGeom>
          <a:noFill/>
        </p:spPr>
        <p:txBody>
          <a:bodyPr wrap="square" rtlCol="0">
            <a:spAutoFit/>
          </a:bodyPr>
          <a:lstStyle/>
          <a:p>
            <a:pPr algn="ctr">
              <a:lnSpc>
                <a:spcPts val="3100"/>
              </a:lnSpc>
              <a:spcAft>
                <a:spcPts val="600"/>
              </a:spcAft>
            </a:pPr>
            <a:r>
              <a:rPr lang="en-GB" sz="2000" b="1" dirty="0">
                <a:latin typeface="Arial"/>
                <a:cs typeface="Arial"/>
              </a:rPr>
              <a:t>Length of hire in minutes (</a:t>
            </a:r>
            <a:r>
              <a:rPr lang="en-GB" sz="2000" b="1" i="1" dirty="0">
                <a:latin typeface="Arial"/>
                <a:cs typeface="Arial"/>
              </a:rPr>
              <a:t>t</a:t>
            </a:r>
            <a:r>
              <a:rPr lang="en-GB" sz="2000" b="1" dirty="0">
                <a:latin typeface="Arial"/>
                <a:cs typeface="Arial"/>
              </a:rPr>
              <a:t>)</a:t>
            </a:r>
          </a:p>
        </p:txBody>
      </p:sp>
      <p:sp>
        <p:nvSpPr>
          <p:cNvPr id="5" name="Oval 4">
            <a:extLst>
              <a:ext uri="{FF2B5EF4-FFF2-40B4-BE49-F238E27FC236}">
                <a16:creationId xmlns:a16="http://schemas.microsoft.com/office/drawing/2014/main" id="{4B2CDB64-678D-6657-E5CD-C2C5EB24F054}"/>
              </a:ext>
            </a:extLst>
          </p:cNvPr>
          <p:cNvSpPr>
            <a:spLocks noChangeAspect="1"/>
          </p:cNvSpPr>
          <p:nvPr/>
        </p:nvSpPr>
        <p:spPr>
          <a:xfrm>
            <a:off x="1364340" y="5704056"/>
            <a:ext cx="72000" cy="72000"/>
          </a:xfrm>
          <a:prstGeom prst="ellipse">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2E97266-6ACB-7F7F-C635-42CEDAAE98E5}"/>
              </a:ext>
            </a:extLst>
          </p:cNvPr>
          <p:cNvSpPr txBox="1"/>
          <p:nvPr/>
        </p:nvSpPr>
        <p:spPr>
          <a:xfrm>
            <a:off x="1355599" y="5263704"/>
            <a:ext cx="739850" cy="460511"/>
          </a:xfrm>
          <a:prstGeom prst="rect">
            <a:avLst/>
          </a:prstGeom>
          <a:noFill/>
        </p:spPr>
        <p:txBody>
          <a:bodyPr wrap="square" rtlCol="0">
            <a:spAutoFit/>
          </a:bodyPr>
          <a:lstStyle/>
          <a:p>
            <a:pPr algn="ctr">
              <a:lnSpc>
                <a:spcPts val="3100"/>
              </a:lnSpc>
              <a:spcAft>
                <a:spcPts val="600"/>
              </a:spcAft>
            </a:pPr>
            <a:r>
              <a:rPr lang="en-GB" sz="2000" dirty="0">
                <a:latin typeface="Arial"/>
                <a:cs typeface="Arial"/>
              </a:rPr>
              <a:t>(0,0)</a:t>
            </a:r>
          </a:p>
        </p:txBody>
      </p:sp>
      <p:sp>
        <p:nvSpPr>
          <p:cNvPr id="7" name="TextBox 6">
            <a:extLst>
              <a:ext uri="{FF2B5EF4-FFF2-40B4-BE49-F238E27FC236}">
                <a16:creationId xmlns:a16="http://schemas.microsoft.com/office/drawing/2014/main" id="{5A4D94DC-2B4C-6D1B-A76D-8B15F2DDD66F}"/>
              </a:ext>
            </a:extLst>
          </p:cNvPr>
          <p:cNvSpPr txBox="1"/>
          <p:nvPr/>
        </p:nvSpPr>
        <p:spPr>
          <a:xfrm>
            <a:off x="8239006" y="2988487"/>
            <a:ext cx="1176631" cy="448841"/>
          </a:xfrm>
          <a:prstGeom prst="rect">
            <a:avLst/>
          </a:prstGeom>
          <a:noFill/>
        </p:spPr>
        <p:txBody>
          <a:bodyPr wrap="square" rtlCol="0">
            <a:spAutoFit/>
          </a:bodyPr>
          <a:lstStyle/>
          <a:p>
            <a:pPr algn="ctr">
              <a:lnSpc>
                <a:spcPts val="3100"/>
              </a:lnSpc>
              <a:spcAft>
                <a:spcPts val="600"/>
              </a:spcAft>
            </a:pPr>
            <a:r>
              <a:rPr lang="en-GB" sz="2000" dirty="0">
                <a:latin typeface="Arial"/>
                <a:cs typeface="Arial"/>
              </a:rPr>
              <a:t>(20,300)</a:t>
            </a:r>
          </a:p>
        </p:txBody>
      </p:sp>
      <p:sp>
        <p:nvSpPr>
          <p:cNvPr id="12" name="Oval 11">
            <a:extLst>
              <a:ext uri="{FF2B5EF4-FFF2-40B4-BE49-F238E27FC236}">
                <a16:creationId xmlns:a16="http://schemas.microsoft.com/office/drawing/2014/main" id="{091A5D55-FD92-B72D-CF14-0053F64DC36C}"/>
              </a:ext>
            </a:extLst>
          </p:cNvPr>
          <p:cNvSpPr>
            <a:spLocks noChangeAspect="1"/>
          </p:cNvSpPr>
          <p:nvPr/>
        </p:nvSpPr>
        <p:spPr>
          <a:xfrm>
            <a:off x="8167006" y="3152718"/>
            <a:ext cx="72000" cy="72000"/>
          </a:xfrm>
          <a:prstGeom prst="ellipse">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F3A7642-16DE-DDC2-C0AE-17586D69027F}"/>
              </a:ext>
            </a:extLst>
          </p:cNvPr>
          <p:cNvSpPr txBox="1"/>
          <p:nvPr/>
        </p:nvSpPr>
        <p:spPr>
          <a:xfrm>
            <a:off x="1669709" y="2909524"/>
            <a:ext cx="4169996" cy="1055608"/>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cs typeface="Arial" panose="020B0604020202020204" pitchFamily="34" charset="0"/>
              </a:rPr>
              <a:t>What are the vertical and horizontal lines for?   </a:t>
            </a:r>
            <a:endParaRPr lang="en-GB" b="1" i="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A99DF2B-5E9C-F074-30BC-C91899F01531}"/>
              </a:ext>
            </a:extLst>
          </p:cNvPr>
          <p:cNvSpPr txBox="1"/>
          <p:nvPr/>
        </p:nvSpPr>
        <p:spPr>
          <a:xfrm>
            <a:off x="7167347" y="1988002"/>
            <a:ext cx="1176631" cy="448841"/>
          </a:xfrm>
          <a:prstGeom prst="rect">
            <a:avLst/>
          </a:prstGeom>
          <a:noFill/>
        </p:spPr>
        <p:txBody>
          <a:bodyPr wrap="square" rtlCol="0">
            <a:spAutoFit/>
          </a:bodyPr>
          <a:lstStyle/>
          <a:p>
            <a:pPr algn="ctr">
              <a:lnSpc>
                <a:spcPts val="3100"/>
              </a:lnSpc>
              <a:spcAft>
                <a:spcPts val="600"/>
              </a:spcAft>
            </a:pPr>
            <a:r>
              <a:rPr lang="en-GB" sz="2000" i="1" dirty="0">
                <a:solidFill>
                  <a:schemeClr val="accent2"/>
                </a:solidFill>
                <a:latin typeface="Arial"/>
                <a:cs typeface="Arial"/>
              </a:rPr>
              <a:t>t</a:t>
            </a:r>
            <a:r>
              <a:rPr lang="en-GB" sz="2000" dirty="0">
                <a:solidFill>
                  <a:schemeClr val="accent2"/>
                </a:solidFill>
                <a:latin typeface="Arial"/>
                <a:cs typeface="Arial"/>
              </a:rPr>
              <a:t> = 20</a:t>
            </a:r>
          </a:p>
        </p:txBody>
      </p:sp>
      <p:sp>
        <p:nvSpPr>
          <p:cNvPr id="25" name="TextBox 24">
            <a:extLst>
              <a:ext uri="{FF2B5EF4-FFF2-40B4-BE49-F238E27FC236}">
                <a16:creationId xmlns:a16="http://schemas.microsoft.com/office/drawing/2014/main" id="{A594A5F5-DF90-2534-5B20-E0B0991C3936}"/>
              </a:ext>
            </a:extLst>
          </p:cNvPr>
          <p:cNvSpPr txBox="1"/>
          <p:nvPr/>
        </p:nvSpPr>
        <p:spPr>
          <a:xfrm>
            <a:off x="9893011" y="2703877"/>
            <a:ext cx="1176631" cy="448841"/>
          </a:xfrm>
          <a:prstGeom prst="rect">
            <a:avLst/>
          </a:prstGeom>
          <a:noFill/>
        </p:spPr>
        <p:txBody>
          <a:bodyPr wrap="square" rtlCol="0">
            <a:spAutoFit/>
          </a:bodyPr>
          <a:lstStyle/>
          <a:p>
            <a:pPr algn="ctr">
              <a:lnSpc>
                <a:spcPts val="3100"/>
              </a:lnSpc>
              <a:spcAft>
                <a:spcPts val="600"/>
              </a:spcAft>
            </a:pPr>
            <a:r>
              <a:rPr lang="en-GB" sz="2000" i="1" dirty="0">
                <a:solidFill>
                  <a:schemeClr val="accent1"/>
                </a:solidFill>
                <a:latin typeface="Arial"/>
                <a:cs typeface="Arial"/>
              </a:rPr>
              <a:t>h</a:t>
            </a:r>
            <a:r>
              <a:rPr lang="en-GB" sz="2000" dirty="0">
                <a:solidFill>
                  <a:schemeClr val="accent1"/>
                </a:solidFill>
                <a:latin typeface="Arial"/>
                <a:cs typeface="Arial"/>
              </a:rPr>
              <a:t> = 350</a:t>
            </a:r>
          </a:p>
        </p:txBody>
      </p:sp>
    </p:spTree>
    <p:extLst>
      <p:ext uri="{BB962C8B-B14F-4D97-AF65-F5344CB8AC3E}">
        <p14:creationId xmlns:p14="http://schemas.microsoft.com/office/powerpoint/2010/main" val="193139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9</a:t>
            </a:fld>
            <a:endParaRPr lang="en-US" b="1" dirty="0">
              <a:solidFill>
                <a:srgbClr val="00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1669709"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£3.50 for a 20-minute hire </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pic>
        <p:nvPicPr>
          <p:cNvPr id="19" name="Picture 18" descr="A line graph is shown.&#10;x-axis is labelled as Length of hire in min (t) and goes from 0 to 26. &#10;y-axis is labelled as Hire charges in pence (h) and goes from 0 to 450.&#10;Two points are plotted on the graph&#10;(0, 0)&#10;(20, 300)&#10;a horizontal blue labelled h=350 and a orange line labelled t=20 a arrow labelled target points to where the two lines intersect at (20, 350)">
            <a:extLst>
              <a:ext uri="{FF2B5EF4-FFF2-40B4-BE49-F238E27FC236}">
                <a16:creationId xmlns:a16="http://schemas.microsoft.com/office/drawing/2014/main" id="{C5EAC903-596A-0F7C-CC01-C81B58DEAD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095" y="1374930"/>
            <a:ext cx="9601200" cy="4829695"/>
          </a:xfrm>
          <a:prstGeom prst="rect">
            <a:avLst/>
          </a:prstGeom>
        </p:spPr>
      </p:pic>
      <p:sp>
        <p:nvSpPr>
          <p:cNvPr id="16" name="TextBox 15">
            <a:extLst>
              <a:ext uri="{FF2B5EF4-FFF2-40B4-BE49-F238E27FC236}">
                <a16:creationId xmlns:a16="http://schemas.microsoft.com/office/drawing/2014/main" id="{E8DD2949-459A-D783-BA9D-C439EB3C5A62}"/>
              </a:ext>
            </a:extLst>
          </p:cNvPr>
          <p:cNvSpPr txBox="1"/>
          <p:nvPr/>
        </p:nvSpPr>
        <p:spPr>
          <a:xfrm>
            <a:off x="3908993" y="1129212"/>
            <a:ext cx="3846670" cy="448905"/>
          </a:xfrm>
          <a:prstGeom prst="rect">
            <a:avLst/>
          </a:prstGeom>
          <a:noFill/>
        </p:spPr>
        <p:txBody>
          <a:bodyPr wrap="square" rtlCol="0">
            <a:spAutoFit/>
          </a:bodyPr>
          <a:lstStyle/>
          <a:p>
            <a:pPr marL="0" marR="0" lvl="0" indent="0" algn="ctr" defTabSz="914400" rtl="0" eaLnBrk="1" fontAlgn="auto" latinLnBrk="0" hangingPunct="1">
              <a:lnSpc>
                <a:spcPts val="3100"/>
              </a:lnSpc>
              <a:spcBef>
                <a:spcPts val="0"/>
              </a:spcBef>
              <a:spcAft>
                <a:spcPts val="600"/>
              </a:spcAft>
              <a:buClrTx/>
              <a:buSzTx/>
              <a:buFontTx/>
              <a:buNone/>
              <a:tabLst/>
              <a:defRPr/>
            </a:pPr>
            <a:r>
              <a:rPr lang="en-GB" sz="2000" b="1" dirty="0">
                <a:solidFill>
                  <a:prstClr val="black"/>
                </a:solidFill>
                <a:latin typeface="Arial"/>
                <a:cs typeface="Arial"/>
              </a:rPr>
              <a:t>Pedal bike </a:t>
            </a:r>
            <a:r>
              <a:rPr kumimoji="0" lang="en-GB" sz="2000" b="1" i="0" u="none" strike="noStrike" kern="1200" cap="none" spc="0" normalizeH="0" baseline="0" noProof="0" dirty="0">
                <a:ln>
                  <a:noFill/>
                </a:ln>
                <a:solidFill>
                  <a:prstClr val="black"/>
                </a:solidFill>
                <a:effectLst/>
                <a:uLnTx/>
                <a:uFillTx/>
                <a:latin typeface="Arial"/>
                <a:ea typeface="+mn-ea"/>
                <a:cs typeface="Arial"/>
              </a:rPr>
              <a:t>hire</a:t>
            </a:r>
          </a:p>
        </p:txBody>
      </p:sp>
      <p:sp>
        <p:nvSpPr>
          <p:cNvPr id="2" name="TextBox 1">
            <a:extLst>
              <a:ext uri="{FF2B5EF4-FFF2-40B4-BE49-F238E27FC236}">
                <a16:creationId xmlns:a16="http://schemas.microsoft.com/office/drawing/2014/main" id="{288593B4-E1D3-2484-F177-07F644244B83}"/>
              </a:ext>
            </a:extLst>
          </p:cNvPr>
          <p:cNvSpPr txBox="1"/>
          <p:nvPr/>
        </p:nvSpPr>
        <p:spPr>
          <a:xfrm rot="16200000">
            <a:off x="-1276466" y="3319947"/>
            <a:ext cx="4254515" cy="460511"/>
          </a:xfrm>
          <a:prstGeom prst="rect">
            <a:avLst/>
          </a:prstGeom>
          <a:noFill/>
        </p:spPr>
        <p:txBody>
          <a:bodyPr wrap="square" rtlCol="0">
            <a:spAutoFit/>
          </a:bodyPr>
          <a:lstStyle/>
          <a:p>
            <a:pPr algn="ctr">
              <a:lnSpc>
                <a:spcPts val="3100"/>
              </a:lnSpc>
              <a:spcAft>
                <a:spcPts val="600"/>
              </a:spcAft>
            </a:pPr>
            <a:r>
              <a:rPr lang="en-GB" sz="2000" b="1" dirty="0">
                <a:latin typeface="Arial"/>
                <a:cs typeface="Arial"/>
              </a:rPr>
              <a:t>Hire charge in pence (</a:t>
            </a:r>
            <a:r>
              <a:rPr lang="en-GB" sz="2000" b="1" i="1" dirty="0">
                <a:latin typeface="Arial"/>
                <a:cs typeface="Arial"/>
              </a:rPr>
              <a:t>h</a:t>
            </a:r>
            <a:r>
              <a:rPr lang="en-GB" sz="2000" b="1" dirty="0">
                <a:latin typeface="Arial"/>
                <a:cs typeface="Arial"/>
              </a:rPr>
              <a:t>)</a:t>
            </a:r>
          </a:p>
        </p:txBody>
      </p:sp>
      <p:sp>
        <p:nvSpPr>
          <p:cNvPr id="3" name="TextBox 2">
            <a:extLst>
              <a:ext uri="{FF2B5EF4-FFF2-40B4-BE49-F238E27FC236}">
                <a16:creationId xmlns:a16="http://schemas.microsoft.com/office/drawing/2014/main" id="{77247066-011D-A8B0-23A8-D20761DCB009}"/>
              </a:ext>
            </a:extLst>
          </p:cNvPr>
          <p:cNvSpPr txBox="1"/>
          <p:nvPr/>
        </p:nvSpPr>
        <p:spPr>
          <a:xfrm>
            <a:off x="3931541" y="5908184"/>
            <a:ext cx="4254515" cy="460511"/>
          </a:xfrm>
          <a:prstGeom prst="rect">
            <a:avLst/>
          </a:prstGeom>
          <a:noFill/>
        </p:spPr>
        <p:txBody>
          <a:bodyPr wrap="square" rtlCol="0">
            <a:spAutoFit/>
          </a:bodyPr>
          <a:lstStyle/>
          <a:p>
            <a:pPr algn="ctr">
              <a:lnSpc>
                <a:spcPts val="3100"/>
              </a:lnSpc>
              <a:spcAft>
                <a:spcPts val="600"/>
              </a:spcAft>
            </a:pPr>
            <a:r>
              <a:rPr lang="en-GB" sz="2000" b="1" dirty="0">
                <a:latin typeface="Arial"/>
                <a:cs typeface="Arial"/>
              </a:rPr>
              <a:t>Length of hire in minutes (</a:t>
            </a:r>
            <a:r>
              <a:rPr lang="en-GB" sz="2000" b="1" i="1" dirty="0">
                <a:latin typeface="Arial"/>
                <a:cs typeface="Arial"/>
              </a:rPr>
              <a:t>t</a:t>
            </a:r>
            <a:r>
              <a:rPr lang="en-GB" sz="2000" b="1" dirty="0">
                <a:latin typeface="Arial"/>
                <a:cs typeface="Arial"/>
              </a:rPr>
              <a:t>)</a:t>
            </a:r>
          </a:p>
        </p:txBody>
      </p:sp>
      <p:sp>
        <p:nvSpPr>
          <p:cNvPr id="5" name="Oval 4">
            <a:extLst>
              <a:ext uri="{FF2B5EF4-FFF2-40B4-BE49-F238E27FC236}">
                <a16:creationId xmlns:a16="http://schemas.microsoft.com/office/drawing/2014/main" id="{4B2CDB64-678D-6657-E5CD-C2C5EB24F054}"/>
              </a:ext>
            </a:extLst>
          </p:cNvPr>
          <p:cNvSpPr>
            <a:spLocks noChangeAspect="1"/>
          </p:cNvSpPr>
          <p:nvPr/>
        </p:nvSpPr>
        <p:spPr>
          <a:xfrm>
            <a:off x="1364340" y="5704056"/>
            <a:ext cx="72000" cy="72000"/>
          </a:xfrm>
          <a:prstGeom prst="ellipse">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2E97266-6ACB-7F7F-C635-42CEDAAE98E5}"/>
              </a:ext>
            </a:extLst>
          </p:cNvPr>
          <p:cNvSpPr txBox="1"/>
          <p:nvPr/>
        </p:nvSpPr>
        <p:spPr>
          <a:xfrm>
            <a:off x="1355599" y="5263704"/>
            <a:ext cx="739850" cy="460511"/>
          </a:xfrm>
          <a:prstGeom prst="rect">
            <a:avLst/>
          </a:prstGeom>
          <a:noFill/>
        </p:spPr>
        <p:txBody>
          <a:bodyPr wrap="square" rtlCol="0">
            <a:spAutoFit/>
          </a:bodyPr>
          <a:lstStyle/>
          <a:p>
            <a:pPr algn="ctr">
              <a:lnSpc>
                <a:spcPts val="3100"/>
              </a:lnSpc>
              <a:spcAft>
                <a:spcPts val="600"/>
              </a:spcAft>
            </a:pPr>
            <a:r>
              <a:rPr lang="en-GB" sz="2000" dirty="0">
                <a:latin typeface="Arial"/>
                <a:cs typeface="Arial"/>
              </a:rPr>
              <a:t>(0,0)</a:t>
            </a:r>
          </a:p>
        </p:txBody>
      </p:sp>
      <p:sp>
        <p:nvSpPr>
          <p:cNvPr id="7" name="TextBox 6">
            <a:extLst>
              <a:ext uri="{FF2B5EF4-FFF2-40B4-BE49-F238E27FC236}">
                <a16:creationId xmlns:a16="http://schemas.microsoft.com/office/drawing/2014/main" id="{5A4D94DC-2B4C-6D1B-A76D-8B15F2DDD66F}"/>
              </a:ext>
            </a:extLst>
          </p:cNvPr>
          <p:cNvSpPr txBox="1"/>
          <p:nvPr/>
        </p:nvSpPr>
        <p:spPr>
          <a:xfrm>
            <a:off x="8249368" y="3059707"/>
            <a:ext cx="1176631" cy="448841"/>
          </a:xfrm>
          <a:prstGeom prst="rect">
            <a:avLst/>
          </a:prstGeom>
          <a:noFill/>
        </p:spPr>
        <p:txBody>
          <a:bodyPr wrap="square" rtlCol="0">
            <a:spAutoFit/>
          </a:bodyPr>
          <a:lstStyle/>
          <a:p>
            <a:pPr algn="ctr">
              <a:lnSpc>
                <a:spcPts val="3100"/>
              </a:lnSpc>
              <a:spcAft>
                <a:spcPts val="600"/>
              </a:spcAft>
            </a:pPr>
            <a:r>
              <a:rPr lang="en-GB" sz="2000" dirty="0">
                <a:latin typeface="Arial"/>
                <a:cs typeface="Arial"/>
              </a:rPr>
              <a:t>(20,300)</a:t>
            </a:r>
          </a:p>
        </p:txBody>
      </p:sp>
      <p:sp>
        <p:nvSpPr>
          <p:cNvPr id="12" name="Oval 11">
            <a:extLst>
              <a:ext uri="{FF2B5EF4-FFF2-40B4-BE49-F238E27FC236}">
                <a16:creationId xmlns:a16="http://schemas.microsoft.com/office/drawing/2014/main" id="{091A5D55-FD92-B72D-CF14-0053F64DC36C}"/>
              </a:ext>
            </a:extLst>
          </p:cNvPr>
          <p:cNvSpPr>
            <a:spLocks noChangeAspect="1"/>
          </p:cNvSpPr>
          <p:nvPr/>
        </p:nvSpPr>
        <p:spPr>
          <a:xfrm>
            <a:off x="8177367" y="3158301"/>
            <a:ext cx="72000" cy="72000"/>
          </a:xfrm>
          <a:prstGeom prst="ellipse">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F3A7642-16DE-DDC2-C0AE-17586D69027F}"/>
              </a:ext>
            </a:extLst>
          </p:cNvPr>
          <p:cNvSpPr txBox="1"/>
          <p:nvPr/>
        </p:nvSpPr>
        <p:spPr>
          <a:xfrm>
            <a:off x="1809512" y="2947432"/>
            <a:ext cx="3403170" cy="1123712"/>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i="0" dirty="0">
                <a:latin typeface="Arial" panose="020B0604020202020204" pitchFamily="34" charset="0"/>
                <a:cs typeface="Arial" panose="020B0604020202020204" pitchFamily="34" charset="0"/>
              </a:rPr>
              <a:t>How could they reach the target?</a:t>
            </a:r>
            <a:r>
              <a:rPr lang="en-GB" sz="3200" i="0" dirty="0">
                <a:latin typeface="Arial" panose="020B0604020202020204" pitchFamily="34" charset="0"/>
                <a:cs typeface="Arial" panose="020B0604020202020204" pitchFamily="34" charset="0"/>
              </a:rPr>
              <a:t> </a:t>
            </a:r>
            <a:endParaRPr lang="en-GB" sz="3200" b="1" i="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A99DF2B-5E9C-F074-30BC-C91899F01531}"/>
              </a:ext>
            </a:extLst>
          </p:cNvPr>
          <p:cNvSpPr txBox="1"/>
          <p:nvPr/>
        </p:nvSpPr>
        <p:spPr>
          <a:xfrm>
            <a:off x="7216810" y="2080537"/>
            <a:ext cx="1176631" cy="448841"/>
          </a:xfrm>
          <a:prstGeom prst="rect">
            <a:avLst/>
          </a:prstGeom>
          <a:noFill/>
        </p:spPr>
        <p:txBody>
          <a:bodyPr wrap="square" rtlCol="0">
            <a:spAutoFit/>
          </a:bodyPr>
          <a:lstStyle/>
          <a:p>
            <a:pPr algn="ctr">
              <a:lnSpc>
                <a:spcPts val="3100"/>
              </a:lnSpc>
              <a:spcAft>
                <a:spcPts val="600"/>
              </a:spcAft>
            </a:pPr>
            <a:r>
              <a:rPr lang="en-GB" sz="2000" i="1" dirty="0">
                <a:solidFill>
                  <a:schemeClr val="accent2"/>
                </a:solidFill>
                <a:latin typeface="Arial"/>
                <a:cs typeface="Arial"/>
              </a:rPr>
              <a:t>t</a:t>
            </a:r>
            <a:r>
              <a:rPr lang="en-GB" sz="2000" dirty="0">
                <a:solidFill>
                  <a:schemeClr val="accent2"/>
                </a:solidFill>
                <a:latin typeface="Arial"/>
                <a:cs typeface="Arial"/>
              </a:rPr>
              <a:t> = 20</a:t>
            </a:r>
          </a:p>
        </p:txBody>
      </p:sp>
      <p:sp>
        <p:nvSpPr>
          <p:cNvPr id="25" name="TextBox 24">
            <a:extLst>
              <a:ext uri="{FF2B5EF4-FFF2-40B4-BE49-F238E27FC236}">
                <a16:creationId xmlns:a16="http://schemas.microsoft.com/office/drawing/2014/main" id="{A594A5F5-DF90-2534-5B20-E0B0991C3936}"/>
              </a:ext>
            </a:extLst>
          </p:cNvPr>
          <p:cNvSpPr txBox="1"/>
          <p:nvPr/>
        </p:nvSpPr>
        <p:spPr>
          <a:xfrm>
            <a:off x="9598963" y="2758647"/>
            <a:ext cx="1176631" cy="448841"/>
          </a:xfrm>
          <a:prstGeom prst="rect">
            <a:avLst/>
          </a:prstGeom>
          <a:noFill/>
        </p:spPr>
        <p:txBody>
          <a:bodyPr wrap="square" rtlCol="0">
            <a:spAutoFit/>
          </a:bodyPr>
          <a:lstStyle/>
          <a:p>
            <a:pPr algn="ctr">
              <a:lnSpc>
                <a:spcPts val="3100"/>
              </a:lnSpc>
              <a:spcAft>
                <a:spcPts val="600"/>
              </a:spcAft>
            </a:pPr>
            <a:r>
              <a:rPr lang="en-GB" sz="2000" i="1" dirty="0">
                <a:solidFill>
                  <a:schemeClr val="accent1"/>
                </a:solidFill>
                <a:latin typeface="Arial"/>
                <a:cs typeface="Arial"/>
              </a:rPr>
              <a:t>h</a:t>
            </a:r>
            <a:r>
              <a:rPr lang="en-GB" sz="2000" dirty="0">
                <a:solidFill>
                  <a:schemeClr val="accent1"/>
                </a:solidFill>
                <a:latin typeface="Arial"/>
                <a:cs typeface="Arial"/>
              </a:rPr>
              <a:t> = 350</a:t>
            </a:r>
          </a:p>
        </p:txBody>
      </p:sp>
      <p:cxnSp>
        <p:nvCxnSpPr>
          <p:cNvPr id="8" name="Straight Arrow Connector 7">
            <a:extLst>
              <a:ext uri="{FF2B5EF4-FFF2-40B4-BE49-F238E27FC236}">
                <a16:creationId xmlns:a16="http://schemas.microsoft.com/office/drawing/2014/main" id="{283DBA62-C91C-0116-57AD-2BFEDCCA93A5}"/>
              </a:ext>
            </a:extLst>
          </p:cNvPr>
          <p:cNvCxnSpPr>
            <a:cxnSpLocks/>
          </p:cNvCxnSpPr>
          <p:nvPr/>
        </p:nvCxnSpPr>
        <p:spPr>
          <a:xfrm flipH="1">
            <a:off x="8249368" y="1877424"/>
            <a:ext cx="288433" cy="821419"/>
          </a:xfrm>
          <a:prstGeom prst="straightConnector1">
            <a:avLst/>
          </a:prstGeom>
          <a:ln w="38100">
            <a:solidFill>
              <a:srgbClr val="74003D"/>
            </a:solidFill>
            <a:tailEnd type="triangle"/>
          </a:ln>
        </p:spPr>
        <p:style>
          <a:lnRef idx="2">
            <a:schemeClr val="accent2"/>
          </a:lnRef>
          <a:fillRef idx="0">
            <a:schemeClr val="accent2"/>
          </a:fillRef>
          <a:effectRef idx="1">
            <a:schemeClr val="accent2"/>
          </a:effectRef>
          <a:fontRef idx="minor">
            <a:schemeClr val="tx1"/>
          </a:fontRef>
        </p:style>
      </p:cxnSp>
      <p:sp>
        <p:nvSpPr>
          <p:cNvPr id="14" name="TextBox 13">
            <a:extLst>
              <a:ext uri="{FF2B5EF4-FFF2-40B4-BE49-F238E27FC236}">
                <a16:creationId xmlns:a16="http://schemas.microsoft.com/office/drawing/2014/main" id="{B3394349-6C17-7774-EF46-0E07158551A8}"/>
              </a:ext>
            </a:extLst>
          </p:cNvPr>
          <p:cNvSpPr txBox="1"/>
          <p:nvPr/>
        </p:nvSpPr>
        <p:spPr>
          <a:xfrm>
            <a:off x="8249367" y="1450327"/>
            <a:ext cx="1176631" cy="448841"/>
          </a:xfrm>
          <a:prstGeom prst="rect">
            <a:avLst/>
          </a:prstGeom>
          <a:noFill/>
        </p:spPr>
        <p:txBody>
          <a:bodyPr wrap="square" rtlCol="0">
            <a:spAutoFit/>
          </a:bodyPr>
          <a:lstStyle/>
          <a:p>
            <a:pPr algn="ctr">
              <a:lnSpc>
                <a:spcPts val="3100"/>
              </a:lnSpc>
              <a:spcAft>
                <a:spcPts val="600"/>
              </a:spcAft>
            </a:pPr>
            <a:r>
              <a:rPr lang="en-GB" sz="2000" dirty="0">
                <a:solidFill>
                  <a:srgbClr val="74003D"/>
                </a:solidFill>
                <a:latin typeface="Arial"/>
                <a:cs typeface="Arial"/>
              </a:rPr>
              <a:t>Target</a:t>
            </a:r>
          </a:p>
        </p:txBody>
      </p:sp>
    </p:spTree>
    <p:extLst>
      <p:ext uri="{BB962C8B-B14F-4D97-AF65-F5344CB8AC3E}">
        <p14:creationId xmlns:p14="http://schemas.microsoft.com/office/powerpoint/2010/main" val="1513275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01A61E-C3D5-4F10-AA66-92BFD46AAE55}"/>
</file>

<file path=customXml/itemProps2.xml><?xml version="1.0" encoding="utf-8"?>
<ds:datastoreItem xmlns:ds="http://schemas.openxmlformats.org/officeDocument/2006/customXml" ds:itemID="{71BA1CDA-ADDD-42FD-AA49-75D0BC72BB49}"/>
</file>

<file path=customXml/itemProps3.xml><?xml version="1.0" encoding="utf-8"?>
<ds:datastoreItem xmlns:ds="http://schemas.openxmlformats.org/officeDocument/2006/customXml" ds:itemID="{B0D316FB-6FEC-49C8-81CB-C87EFAB9198B}"/>
</file>

<file path=docProps/app.xml><?xml version="1.0" encoding="utf-8"?>
<Properties xmlns="http://schemas.openxmlformats.org/officeDocument/2006/extended-properties" xmlns:vt="http://schemas.openxmlformats.org/officeDocument/2006/docPropsVTypes">
  <Template>CfE_LA_Slides_v7</Template>
  <TotalTime>40159</TotalTime>
  <Words>5375</Words>
  <Application>Microsoft Office PowerPoint</Application>
  <PresentationFormat>Widescreen</PresentationFormat>
  <Paragraphs>524</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Calibri Light</vt:lpstr>
      <vt:lpstr>Helvetica</vt:lpstr>
      <vt:lpstr>Times</vt:lpstr>
      <vt:lpstr>Times New Roman</vt:lpstr>
      <vt:lpstr>Office Theme</vt:lpstr>
      <vt:lpstr>Custom Design</vt:lpstr>
      <vt:lpstr>Lesson 7:  Understanding straight line graphs</vt:lpstr>
      <vt:lpstr>Bike and scooter hire</vt:lpstr>
      <vt:lpstr>Hire charges</vt:lpstr>
      <vt:lpstr>Hire charges</vt:lpstr>
      <vt:lpstr>Pedal bike hire</vt:lpstr>
      <vt:lpstr>Constructing the graph</vt:lpstr>
      <vt:lpstr>Plotting the line </vt:lpstr>
      <vt:lpstr>Adding vertical and horizontal lines </vt:lpstr>
      <vt:lpstr>£3.50 for a 20-minute hire </vt:lpstr>
      <vt:lpstr>Unlocking charge </vt:lpstr>
      <vt:lpstr>Equation of the line</vt:lpstr>
      <vt:lpstr>E-scooter hire</vt:lpstr>
      <vt:lpstr>Missing equations/graph</vt:lpstr>
      <vt:lpstr>E-scooter hire charges</vt:lpstr>
      <vt:lpstr>E-bike hire charges</vt:lpstr>
      <vt:lpstr>Graphical representations</vt:lpstr>
      <vt:lpstr>Features of the straight line graphs</vt:lpstr>
      <vt:lpstr>Placing the cards</vt:lpstr>
      <vt:lpstr>Company A: Pedal bike/E-scooter</vt:lpstr>
      <vt:lpstr>Writing equations</vt:lpstr>
      <vt:lpstr>Company B: Pedal bike/E-scooter</vt:lpstr>
      <vt:lpstr>Company B: E-bike</vt:lpstr>
      <vt:lpstr>Comparing to Companies A and B</vt:lpstr>
      <vt:lpstr>PowerPoint Presentation</vt:lpstr>
      <vt:lpstr>PowerPoint Presentation</vt:lpstr>
      <vt:lpstr>Practice question (1)</vt:lpstr>
      <vt:lpstr>Practice question (2)</vt:lpstr>
      <vt:lpstr>Lesson review:  Understanding straight line graphs</vt:lpstr>
      <vt:lpstr>Lesson 7: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A:  Factors and multiples</dc:title>
  <dc:subject/>
  <dc:creator>Collett, Clare</dc:creator>
  <cp:keywords/>
  <dc:description/>
  <cp:lastModifiedBy>Olesya Gilmutdinova</cp:lastModifiedBy>
  <cp:revision>840</cp:revision>
  <dcterms:created xsi:type="dcterms:W3CDTF">2021-03-24T10:45:40Z</dcterms:created>
  <dcterms:modified xsi:type="dcterms:W3CDTF">2023-03-29T12:48:27Z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