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49" r:id="rId2"/>
    <p:sldId id="351" r:id="rId3"/>
    <p:sldId id="350" r:id="rId4"/>
    <p:sldId id="352" r:id="rId5"/>
    <p:sldId id="353" r:id="rId6"/>
    <p:sldId id="354"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87" r:id="rId31"/>
    <p:sldId id="388" r:id="rId32"/>
    <p:sldId id="389" r:id="rId33"/>
    <p:sldId id="390" r:id="rId34"/>
    <p:sldId id="378" r:id="rId35"/>
    <p:sldId id="379" r:id="rId36"/>
    <p:sldId id="380" r:id="rId37"/>
    <p:sldId id="381" r:id="rId38"/>
    <p:sldId id="382" r:id="rId39"/>
    <p:sldId id="383" r:id="rId40"/>
    <p:sldId id="384" r:id="rId41"/>
    <p:sldId id="38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CBE08-5AE0-4DD8-8539-4A94C11956ED}" type="datetimeFigureOut">
              <a:rPr lang="en-GB" smtClean="0"/>
              <a:t>07/11/2023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2FA193-3ACB-4FC0-9D37-98B9446CB48A}" type="slidenum">
              <a:rPr lang="en-GB" smtClean="0"/>
              <a:t>‹#›</a:t>
            </a:fld>
            <a:endParaRPr lang="en-GB"/>
          </a:p>
        </p:txBody>
      </p:sp>
    </p:spTree>
    <p:extLst>
      <p:ext uri="{BB962C8B-B14F-4D97-AF65-F5344CB8AC3E}">
        <p14:creationId xmlns:p14="http://schemas.microsoft.com/office/powerpoint/2010/main" val="428623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a:t>
            </a:fld>
            <a:endParaRPr lang="en-GB"/>
          </a:p>
        </p:txBody>
      </p:sp>
    </p:spTree>
    <p:extLst>
      <p:ext uri="{BB962C8B-B14F-4D97-AF65-F5344CB8AC3E}">
        <p14:creationId xmlns:p14="http://schemas.microsoft.com/office/powerpoint/2010/main" val="40387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Breakeven point (in units) = fixed costs ÷ (selling price per unit – variable cost per unit)</a:t>
            </a:r>
          </a:p>
          <a:p>
            <a:r>
              <a:rPr lang="en-GB"/>
              <a:t>Fixed costs = £35,000 per month</a:t>
            </a:r>
          </a:p>
          <a:p>
            <a:r>
              <a:rPr lang="en-GB"/>
              <a:t>Selling price per unit = £30</a:t>
            </a:r>
          </a:p>
          <a:p>
            <a:r>
              <a:rPr lang="en-GB"/>
              <a:t>Variable cost per unit = £9</a:t>
            </a:r>
          </a:p>
          <a:p>
            <a:r>
              <a:rPr lang="en-GB"/>
              <a:t>Breakeven point (in units) = 35,000 ÷ (30 – 9)</a:t>
            </a:r>
          </a:p>
          <a:p>
            <a:r>
              <a:rPr lang="en-GB"/>
              <a:t>Breakeven point (in units) = 35,000 ÷ 21</a:t>
            </a:r>
          </a:p>
          <a:p>
            <a:r>
              <a:rPr lang="en-GB"/>
              <a:t>Breakeven point (in units) = 1,666.67 (rounded up to the second decimal point)</a:t>
            </a:r>
          </a:p>
          <a:p>
            <a:r>
              <a:rPr lang="en-GB"/>
              <a:t>So the breakeven point is approximately 1,667 units. This means that the company needs to sell at least 1,667 units of product X, in order to cover its fixed costs and start making a profit.</a:t>
            </a:r>
          </a:p>
        </p:txBody>
      </p:sp>
      <p:sp>
        <p:nvSpPr>
          <p:cNvPr id="4" name="Slide Number Placeholder 3"/>
          <p:cNvSpPr>
            <a:spLocks noGrp="1"/>
          </p:cNvSpPr>
          <p:nvPr>
            <p:ph type="sldNum" sz="quarter" idx="5"/>
          </p:nvPr>
        </p:nvSpPr>
        <p:spPr/>
        <p:txBody>
          <a:bodyPr/>
          <a:lstStyle/>
          <a:p>
            <a:fld id="{9920340D-206C-4C41-A35B-4D72CE2F2B89}" type="slidenum">
              <a:rPr lang="en-GB" smtClean="0"/>
              <a:pPr/>
              <a:t>11</a:t>
            </a:fld>
            <a:endParaRPr lang="en-GB"/>
          </a:p>
        </p:txBody>
      </p:sp>
    </p:spTree>
    <p:extLst>
      <p:ext uri="{BB962C8B-B14F-4D97-AF65-F5344CB8AC3E}">
        <p14:creationId xmlns:p14="http://schemas.microsoft.com/office/powerpoint/2010/main" val="4056594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12</a:t>
            </a:fld>
            <a:endParaRPr lang="en-GB"/>
          </a:p>
        </p:txBody>
      </p:sp>
    </p:spTree>
    <p:extLst>
      <p:ext uri="{BB962C8B-B14F-4D97-AF65-F5344CB8AC3E}">
        <p14:creationId xmlns:p14="http://schemas.microsoft.com/office/powerpoint/2010/main" val="254187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15</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16</a:t>
            </a:fld>
            <a:endParaRPr lang="en-GB"/>
          </a:p>
        </p:txBody>
      </p:sp>
    </p:spTree>
    <p:extLst>
      <p:ext uri="{BB962C8B-B14F-4D97-AF65-F5344CB8AC3E}">
        <p14:creationId xmlns:p14="http://schemas.microsoft.com/office/powerpoint/2010/main" val="403876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17</a:t>
            </a:fld>
            <a:endParaRPr lang="en-GB"/>
          </a:p>
        </p:txBody>
      </p:sp>
    </p:spTree>
    <p:extLst>
      <p:ext uri="{BB962C8B-B14F-4D97-AF65-F5344CB8AC3E}">
        <p14:creationId xmlns:p14="http://schemas.microsoft.com/office/powerpoint/2010/main" val="935955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20</a:t>
            </a:fld>
            <a:endParaRPr lang="en-GB"/>
          </a:p>
        </p:txBody>
      </p:sp>
    </p:spTree>
    <p:extLst>
      <p:ext uri="{BB962C8B-B14F-4D97-AF65-F5344CB8AC3E}">
        <p14:creationId xmlns:p14="http://schemas.microsoft.com/office/powerpoint/2010/main" val="3717847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30</a:t>
            </a:fld>
            <a:endParaRPr lang="en-GB"/>
          </a:p>
        </p:txBody>
      </p:sp>
    </p:spTree>
    <p:extLst>
      <p:ext uri="{BB962C8B-B14F-4D97-AF65-F5344CB8AC3E}">
        <p14:creationId xmlns:p14="http://schemas.microsoft.com/office/powerpoint/2010/main" val="294657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31</a:t>
            </a:fld>
            <a:endParaRPr lang="en-GB"/>
          </a:p>
        </p:txBody>
      </p:sp>
    </p:spTree>
    <p:extLst>
      <p:ext uri="{BB962C8B-B14F-4D97-AF65-F5344CB8AC3E}">
        <p14:creationId xmlns:p14="http://schemas.microsoft.com/office/powerpoint/2010/main" val="71738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32</a:t>
            </a:fld>
            <a:endParaRPr lang="en-GB"/>
          </a:p>
        </p:txBody>
      </p:sp>
    </p:spTree>
    <p:extLst>
      <p:ext uri="{BB962C8B-B14F-4D97-AF65-F5344CB8AC3E}">
        <p14:creationId xmlns:p14="http://schemas.microsoft.com/office/powerpoint/2010/main" val="2901303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33</a:t>
            </a:fld>
            <a:endParaRPr lang="en-GB"/>
          </a:p>
        </p:txBody>
      </p:sp>
    </p:spTree>
    <p:extLst>
      <p:ext uri="{BB962C8B-B14F-4D97-AF65-F5344CB8AC3E}">
        <p14:creationId xmlns:p14="http://schemas.microsoft.com/office/powerpoint/2010/main" val="307180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2</a:t>
            </a:fld>
            <a:endParaRPr lang="en-GB"/>
          </a:p>
        </p:txBody>
      </p:sp>
    </p:spTree>
    <p:extLst>
      <p:ext uri="{BB962C8B-B14F-4D97-AF65-F5344CB8AC3E}">
        <p14:creationId xmlns:p14="http://schemas.microsoft.com/office/powerpoint/2010/main" val="935955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36</a:t>
            </a:fld>
            <a:endParaRPr lang="en-GB"/>
          </a:p>
        </p:txBody>
      </p:sp>
    </p:spTree>
    <p:extLst>
      <p:ext uri="{BB962C8B-B14F-4D97-AF65-F5344CB8AC3E}">
        <p14:creationId xmlns:p14="http://schemas.microsoft.com/office/powerpoint/2010/main" val="793286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41</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9920340D-206C-4C41-A35B-4D72CE2F2B89}" type="slidenum">
              <a:rPr lang="en-GB" smtClean="0"/>
              <a:pPr/>
              <a:t>3</a:t>
            </a:fld>
            <a:endParaRPr lang="en-GB"/>
          </a:p>
        </p:txBody>
      </p:sp>
    </p:spTree>
    <p:extLst>
      <p:ext uri="{BB962C8B-B14F-4D97-AF65-F5344CB8AC3E}">
        <p14:creationId xmlns:p14="http://schemas.microsoft.com/office/powerpoint/2010/main" val="34234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4</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374151"/>
                </a:solidFill>
                <a:effectLst/>
                <a:latin typeface="Söhne"/>
              </a:rPr>
              <a:t>In the next example, the fixed costs are £7,000 per month, and the variable costs are £12 per unit. The selling price of each unit is £90.</a:t>
            </a:r>
          </a:p>
          <a:p>
            <a:pPr algn="l"/>
            <a:r>
              <a:rPr lang="en-GB" b="0" i="0">
                <a:solidFill>
                  <a:srgbClr val="374151"/>
                </a:solidFill>
                <a:effectLst/>
                <a:latin typeface="Söhne"/>
              </a:rPr>
              <a:t>The following chart shows that the breakeven point is 90 units, which is where the total cost line intersects the total revenue line. This means the company needs to sell at least 90 units to cover all its costs and start making a profit.</a:t>
            </a:r>
          </a:p>
          <a:p>
            <a:pPr algn="l"/>
            <a:r>
              <a:rPr lang="en-GB" b="0" i="0">
                <a:solidFill>
                  <a:srgbClr val="374151"/>
                </a:solidFill>
                <a:effectLst/>
                <a:latin typeface="Söhne"/>
              </a:rPr>
              <a:t>Below the breakeven point, the total cost line is above the total revenue line, indicating a loss. Above the breakeven point, the total revenue line is above the total cost line, indicating a profit. The steeper the total revenue line, the greater the profit margin for each additional unit sold.</a:t>
            </a:r>
          </a:p>
          <a:p>
            <a:pPr algn="l"/>
            <a:r>
              <a:rPr lang="en-GB" b="0" i="0">
                <a:solidFill>
                  <a:srgbClr val="374151"/>
                </a:solidFill>
                <a:effectLst/>
                <a:latin typeface="Söhne"/>
              </a:rPr>
              <a:t>Breakeven charts are useful for businesses to determine the level of production needed to reach profitability, and to understand the impact of changes in fixed or variable costs on their operations.</a:t>
            </a:r>
          </a:p>
        </p:txBody>
      </p:sp>
      <p:sp>
        <p:nvSpPr>
          <p:cNvPr id="4" name="Slide Number Placeholder 3"/>
          <p:cNvSpPr>
            <a:spLocks noGrp="1"/>
          </p:cNvSpPr>
          <p:nvPr>
            <p:ph type="sldNum" sz="quarter" idx="5"/>
          </p:nvPr>
        </p:nvSpPr>
        <p:spPr/>
        <p:txBody>
          <a:bodyPr/>
          <a:lstStyle/>
          <a:p>
            <a:fld id="{9920340D-206C-4C41-A35B-4D72CE2F2B89}" type="slidenum">
              <a:rPr lang="en-GB" smtClean="0"/>
              <a:t>5</a:t>
            </a:fld>
            <a:endParaRPr lang="en-GB"/>
          </a:p>
        </p:txBody>
      </p:sp>
    </p:spTree>
    <p:extLst>
      <p:ext uri="{BB962C8B-B14F-4D97-AF65-F5344CB8AC3E}">
        <p14:creationId xmlns:p14="http://schemas.microsoft.com/office/powerpoint/2010/main" val="290519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6</a:t>
            </a:fld>
            <a:endParaRPr lang="en-GB"/>
          </a:p>
        </p:txBody>
      </p:sp>
    </p:spTree>
    <p:extLst>
      <p:ext uri="{BB962C8B-B14F-4D97-AF65-F5344CB8AC3E}">
        <p14:creationId xmlns:p14="http://schemas.microsoft.com/office/powerpoint/2010/main" val="1654296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A1B959-4994-4C8E-B351-50B6DE7361F2}" type="slidenum">
              <a:rPr lang="en-GB" smtClean="0"/>
              <a:t>7</a:t>
            </a:fld>
            <a:endParaRPr lang="en-GB"/>
          </a:p>
        </p:txBody>
      </p:sp>
    </p:spTree>
    <p:extLst>
      <p:ext uri="{BB962C8B-B14F-4D97-AF65-F5344CB8AC3E}">
        <p14:creationId xmlns:p14="http://schemas.microsoft.com/office/powerpoint/2010/main" val="27313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8</a:t>
            </a:fld>
            <a:endParaRPr lang="en-GB"/>
          </a:p>
        </p:txBody>
      </p:sp>
    </p:spTree>
    <p:extLst>
      <p:ext uri="{BB962C8B-B14F-4D97-AF65-F5344CB8AC3E}">
        <p14:creationId xmlns:p14="http://schemas.microsoft.com/office/powerpoint/2010/main" val="321866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9</a:t>
            </a:fld>
            <a:endParaRPr lang="en-GB"/>
          </a:p>
        </p:txBody>
      </p:sp>
    </p:spTree>
    <p:extLst>
      <p:ext uri="{BB962C8B-B14F-4D97-AF65-F5344CB8AC3E}">
        <p14:creationId xmlns:p14="http://schemas.microsoft.com/office/powerpoint/2010/main" val="426685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F1B3-F6B9-4BA8-931C-9D29010190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5C88A-159F-4D6F-80B5-09D17D219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8CBB58-F617-47DD-9BC4-C9A2DB3D05B4}"/>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5" name="Footer Placeholder 4">
            <a:extLst>
              <a:ext uri="{FF2B5EF4-FFF2-40B4-BE49-F238E27FC236}">
                <a16:creationId xmlns:a16="http://schemas.microsoft.com/office/drawing/2014/main" id="{74758573-A418-4A0C-A005-30333CFF0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84A9A-A6F7-49A2-827E-415A66399E22}"/>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246182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38A24-83E1-48BB-95DF-5EBD382F81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BBB664-A350-4B0E-82BA-C7230B798B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57415-38F6-4621-9DEF-05E09252547D}"/>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5" name="Footer Placeholder 4">
            <a:extLst>
              <a:ext uri="{FF2B5EF4-FFF2-40B4-BE49-F238E27FC236}">
                <a16:creationId xmlns:a16="http://schemas.microsoft.com/office/drawing/2014/main" id="{5E7FADEC-7E72-431C-AE9E-89F2D6808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2F3C4-3586-48AA-A68A-5CA5D21C04DF}"/>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248390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9DC279-19B0-4536-AA08-9E2E8BA51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A6563E-369C-4DFE-915A-E1980AACFB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0D5D2-0E4D-41B8-BAAC-464DB42B8A25}"/>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5" name="Footer Placeholder 4">
            <a:extLst>
              <a:ext uri="{FF2B5EF4-FFF2-40B4-BE49-F238E27FC236}">
                <a16:creationId xmlns:a16="http://schemas.microsoft.com/office/drawing/2014/main" id="{701AA40E-6041-4E4F-9257-D7CE2D8A7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2672E-A2AE-4154-AC33-C900DDDF98B4}"/>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1971357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Option 2">
    <p:bg>
      <p:bgPr>
        <a:solidFill>
          <a:srgbClr val="E51C41"/>
        </a:solidFill>
        <a:effectLst/>
      </p:bgPr>
    </p:bg>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389A7FE7-F633-8F42-8ADE-50586B02B2F0}"/>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p>
        </p:txBody>
      </p:sp>
      <p:pic>
        <p:nvPicPr>
          <p:cNvPr id="10" name="ETF LOGO" descr="Education and Training Foundation">
            <a:extLst>
              <a:ext uri="{FF2B5EF4-FFF2-40B4-BE49-F238E27FC236}">
                <a16:creationId xmlns:a16="http://schemas.microsoft.com/office/drawing/2014/main" id="{F14D5ED0-A2F5-A546-8C5C-70096A8625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360" y="255788"/>
            <a:ext cx="1146437" cy="609077"/>
          </a:xfrm>
          <a:prstGeom prst="rect">
            <a:avLst/>
          </a:prstGeom>
        </p:spPr>
      </p:pic>
      <p:pic>
        <p:nvPicPr>
          <p:cNvPr id="15" name="T LEVELS LOGO" descr="T Levels Professional Development">
            <a:extLst>
              <a:ext uri="{FF2B5EF4-FFF2-40B4-BE49-F238E27FC236}">
                <a16:creationId xmlns:a16="http://schemas.microsoft.com/office/drawing/2014/main" id="{6EEA13AF-D457-EC45-9075-03198B4D87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1" name="Black Box">
            <a:extLst>
              <a:ext uri="{FF2B5EF4-FFF2-40B4-BE49-F238E27FC236}">
                <a16:creationId xmlns:a16="http://schemas.microsoft.com/office/drawing/2014/main" id="{55546DE3-A40F-1548-9BB6-DF3446E000F6}"/>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5184960" y="2961600"/>
            <a:ext cx="6623040" cy="1656000"/>
          </a:xfrm>
          <a:solidFill>
            <a:schemeClr val="bg1"/>
          </a:solidFill>
        </p:spPr>
        <p:txBody>
          <a:bodyPr lIns="108000" tIns="136800" rIns="0" bIns="0">
            <a:noAutofit/>
          </a:bodyPr>
          <a:lstStyle>
            <a:lvl1pPr algn="l">
              <a:lnSpc>
                <a:spcPts val="5467"/>
              </a:lnSpc>
              <a:defRPr sz="6000" b="1" cap="none" baseline="0">
                <a:solidFill>
                  <a:schemeClr val="tx1"/>
                </a:solidFill>
              </a:defRPr>
            </a:lvl1pPr>
          </a:lstStyle>
          <a:p>
            <a:r>
              <a:rPr lang="en-US"/>
              <a:t>Click to edit Master title style</a:t>
            </a:r>
            <a:endParaRPr lang="en-GB"/>
          </a:p>
        </p:txBody>
      </p:sp>
      <p:sp>
        <p:nvSpPr>
          <p:cNvPr id="12" name="Subtitle 1">
            <a:extLst>
              <a:ext uri="{FF2B5EF4-FFF2-40B4-BE49-F238E27FC236}">
                <a16:creationId xmlns:a16="http://schemas.microsoft.com/office/drawing/2014/main" id="{71ADB664-6A98-C844-AD83-2FFA9643D8CA}"/>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13" name="Subtitle 2">
            <a:extLst>
              <a:ext uri="{FF2B5EF4-FFF2-40B4-BE49-F238E27FC236}">
                <a16:creationId xmlns:a16="http://schemas.microsoft.com/office/drawing/2014/main" id="{EBAFDD57-7DB7-C94F-9022-BCFA74420B18}"/>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
        <p:nvSpPr>
          <p:cNvPr id="14" name="Subtitle 3">
            <a:extLst>
              <a:ext uri="{FF2B5EF4-FFF2-40B4-BE49-F238E27FC236}">
                <a16:creationId xmlns:a16="http://schemas.microsoft.com/office/drawing/2014/main" id="{53669C88-21D0-6341-9C2E-9ED1F32DE103}"/>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7103142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p:nvPr>
        </p:nvSpPr>
        <p:spPr>
          <a:xfrm>
            <a:off x="3263040" y="1940640"/>
            <a:ext cx="8544960" cy="2136480"/>
          </a:xfrm>
          <a:solidFill>
            <a:schemeClr val="bg1"/>
          </a:solidFill>
        </p:spPr>
        <p:txBody>
          <a:bodyPr lIns="108000" tIns="144000" rIns="0" bIns="0">
            <a:noAutofit/>
          </a:bodyPr>
          <a:lstStyle>
            <a:lvl1pPr algn="l">
              <a:lnSpc>
                <a:spcPts val="12000"/>
              </a:lnSpc>
              <a:defRPr sz="12000" b="1" cap="none" baseline="0">
                <a:solidFill>
                  <a:schemeClr val="tx1"/>
                </a:solidFill>
              </a:defRPr>
            </a:lvl1pPr>
          </a:lstStyle>
          <a:p>
            <a:r>
              <a:rPr lang="en-US"/>
              <a:t>Click to edit Master title style</a:t>
            </a:r>
            <a:endParaRPr lang="en-GB"/>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3261360" y="4344000"/>
            <a:ext cx="8546640" cy="2136480"/>
          </a:xfrm>
          <a:solidFill>
            <a:schemeClr val="tx1"/>
          </a:solidFill>
        </p:spPr>
        <p:txBody>
          <a:bodyPr lIns="144000" tIns="108000" bIns="0" anchor="ctr" anchorCtr="0">
            <a:normAutofit/>
          </a:bodyPr>
          <a:lstStyle>
            <a:lvl1pPr marL="0" indent="0" algn="l">
              <a:lnSpc>
                <a:spcPts val="6000"/>
              </a:lnSpc>
              <a:spcBef>
                <a:spcPts val="0"/>
              </a:spcBef>
              <a:buNone/>
              <a:defRPr sz="60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18081" y="385110"/>
            <a:ext cx="1189919" cy="629956"/>
          </a:xfrm>
          <a:prstGeom prst="rect">
            <a:avLst/>
          </a:prstGeom>
        </p:spPr>
      </p:pic>
    </p:spTree>
    <p:extLst>
      <p:ext uri="{BB962C8B-B14F-4D97-AF65-F5344CB8AC3E}">
        <p14:creationId xmlns:p14="http://schemas.microsoft.com/office/powerpoint/2010/main" val="2621877169"/>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and Bullets">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Title 1">
            <a:extLst>
              <a:ext uri="{FF2B5EF4-FFF2-40B4-BE49-F238E27FC236}">
                <a16:creationId xmlns:a16="http://schemas.microsoft.com/office/drawing/2014/main" id="{677BB2F1-AFF0-C64C-83D0-3B465EE13985}"/>
              </a:ext>
            </a:extLst>
          </p:cNvPr>
          <p:cNvSpPr>
            <a:spLocks noGrp="1"/>
          </p:cNvSpPr>
          <p:nvPr>
            <p:ph type="title" hasCustomPrompt="1"/>
          </p:nvPr>
        </p:nvSpPr>
        <p:spPr>
          <a:xfrm>
            <a:off x="310602" y="333202"/>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9" name="Text Placeholder 8"/>
          <p:cNvSpPr>
            <a:spLocks noGrp="1"/>
          </p:cNvSpPr>
          <p:nvPr>
            <p:ph type="body" sz="quarter" idx="12"/>
          </p:nvPr>
        </p:nvSpPr>
        <p:spPr>
          <a:xfrm>
            <a:off x="312002" y="1315201"/>
            <a:ext cx="10223500" cy="4802099"/>
          </a:xfrm>
        </p:spPr>
        <p:txBody>
          <a:bodyPr>
            <a:noAutofit/>
          </a:bodyPr>
          <a:lstStyle>
            <a:lvl1pPr marL="0" indent="0">
              <a:lnSpc>
                <a:spcPts val="3733"/>
              </a:lnSpc>
              <a:spcBef>
                <a:spcPts val="0"/>
              </a:spcBef>
              <a:buNone/>
              <a:defRPr sz="3600"/>
            </a:lvl1pPr>
            <a:lvl2pPr marL="359982" indent="-359982">
              <a:lnSpc>
                <a:spcPts val="3733"/>
              </a:lnSpc>
              <a:spcBef>
                <a:spcPts val="0"/>
              </a:spcBef>
              <a:defRPr sz="3600"/>
            </a:lvl2pPr>
            <a:lvl3pPr marL="719965" indent="-359982">
              <a:lnSpc>
                <a:spcPts val="3733"/>
              </a:lnSpc>
              <a:defRPr sz="3600"/>
            </a:lvl3pPr>
            <a:lvl4pPr marL="1079946" indent="-359982">
              <a:lnSpc>
                <a:spcPts val="3733"/>
              </a:lnSpc>
              <a:defRPr sz="3600"/>
            </a:lvl4pPr>
            <a:lvl5pPr marL="1439928" indent="-359982">
              <a:lnSpc>
                <a:spcPts val="3733"/>
              </a:lnSpc>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2">
            <a:extLst>
              <a:ext uri="{FF2B5EF4-FFF2-40B4-BE49-F238E27FC236}">
                <a16:creationId xmlns:a16="http://schemas.microsoft.com/office/drawing/2014/main" id="{FC25F548-F1B7-1942-BFC2-C7EF39D09D2E}"/>
              </a:ext>
              <a:ext uri="{C183D7F6-B498-43B3-948B-1728B52AA6E4}">
                <adec:decorative xmlns:adec="http://schemas.microsoft.com/office/drawing/2017/decorative" val="1"/>
              </a:ext>
            </a:extLst>
          </p:cNvPr>
          <p:cNvSpPr>
            <a:spLocks noGrp="1"/>
          </p:cNvSpPr>
          <p:nvPr>
            <p:ph type="ftr" sz="quarter" idx="10"/>
          </p:nvPr>
        </p:nvSpPr>
        <p:spPr>
          <a:xfrm>
            <a:off x="312000" y="6356352"/>
            <a:ext cx="10248501" cy="365125"/>
          </a:xfrm>
        </p:spPr>
        <p:txBody>
          <a:bodyPr/>
          <a:lstStyle/>
          <a:p>
            <a:endParaRPr lang="en-GB"/>
          </a:p>
        </p:txBody>
      </p:sp>
    </p:spTree>
    <p:extLst>
      <p:ext uri="{BB962C8B-B14F-4D97-AF65-F5344CB8AC3E}">
        <p14:creationId xmlns:p14="http://schemas.microsoft.com/office/powerpoint/2010/main" val="349312581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10602" y="333202"/>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7" name="Text Placeholder 6"/>
          <p:cNvSpPr>
            <a:spLocks noGrp="1"/>
          </p:cNvSpPr>
          <p:nvPr>
            <p:ph type="body" sz="quarter" idx="13"/>
          </p:nvPr>
        </p:nvSpPr>
        <p:spPr>
          <a:xfrm>
            <a:off x="312000" y="1315201"/>
            <a:ext cx="11255584" cy="4801967"/>
          </a:xfrm>
        </p:spPr>
        <p:txBody>
          <a:bodyPr>
            <a:normAutofit/>
          </a:bodyPr>
          <a:lstStyle>
            <a:lvl1pPr marL="0" indent="0">
              <a:lnSpc>
                <a:spcPts val="4800"/>
              </a:lnSpc>
              <a:spcBef>
                <a:spcPts val="0"/>
              </a:spcBef>
              <a:buNone/>
              <a:defRPr sz="4800" b="1">
                <a:solidFill>
                  <a:srgbClr val="BE0064"/>
                </a:solidFill>
              </a:defRPr>
            </a:lvl1pPr>
            <a:lvl2pPr marL="0" indent="0">
              <a:lnSpc>
                <a:spcPts val="4800"/>
              </a:lnSpc>
              <a:spcBef>
                <a:spcPts val="0"/>
              </a:spcBef>
              <a:buNone/>
              <a:defRPr sz="4800"/>
            </a:lvl2pPr>
            <a:lvl3pPr marL="0" indent="0">
              <a:lnSpc>
                <a:spcPts val="4800"/>
              </a:lnSpc>
              <a:spcBef>
                <a:spcPts val="0"/>
              </a:spcBef>
              <a:buNone/>
              <a:defRPr sz="4800"/>
            </a:lvl3pPr>
            <a:lvl4pPr marL="0" indent="0">
              <a:lnSpc>
                <a:spcPts val="4800"/>
              </a:lnSpc>
              <a:spcBef>
                <a:spcPts val="0"/>
              </a:spcBef>
              <a:buNone/>
              <a:defRPr sz="4800"/>
            </a:lvl4pPr>
            <a:lvl5pPr marL="0" indent="0">
              <a:lnSpc>
                <a:spcPts val="4800"/>
              </a:lnSpc>
              <a:spcBef>
                <a:spcPts val="0"/>
              </a:spcBef>
              <a:buNone/>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p:cNvSpPr>
            <a:spLocks noGrp="1"/>
          </p:cNvSpPr>
          <p:nvPr>
            <p:ph type="ftr" sz="quarter" idx="14"/>
          </p:nvPr>
        </p:nvSpPr>
        <p:spPr/>
        <p:txBody>
          <a:bodyPr/>
          <a:lstStyle/>
          <a:p>
            <a:endParaRPr lang="en-GB"/>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6461952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8" name="Content Placeholder 13"/>
          <p:cNvSpPr>
            <a:spLocks noGrp="1"/>
          </p:cNvSpPr>
          <p:nvPr>
            <p:ph sz="quarter" idx="14"/>
          </p:nvPr>
        </p:nvSpPr>
        <p:spPr>
          <a:xfrm>
            <a:off x="312000" y="1316567"/>
            <a:ext cx="5496133" cy="4800599"/>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6000751" y="1316567"/>
            <a:ext cx="5613996" cy="4800599"/>
          </a:xfrm>
        </p:spPr>
        <p:txBody>
          <a:bodyPr/>
          <a:lstStyle>
            <a:lvl1pPr marL="0" indent="0">
              <a:lnSpc>
                <a:spcPts val="2133"/>
              </a:lnSpc>
              <a:buNone/>
              <a:defRPr sz="1800" b="1"/>
            </a:lvl1pPr>
            <a:lvl2pPr marL="0" indent="0">
              <a:lnSpc>
                <a:spcPts val="2133"/>
              </a:lnSpc>
              <a:buFont typeface="Calibri" panose="020F0502020204030204" pitchFamily="34" charset="0"/>
              <a:buNone/>
              <a:defRPr sz="1800"/>
            </a:lvl2pPr>
            <a:lvl3pPr marL="239994" indent="-239178">
              <a:lnSpc>
                <a:spcPts val="2133"/>
              </a:lnSpc>
              <a:buFont typeface="Calibri" panose="020F0502020204030204" pitchFamily="34" charset="0"/>
              <a:buChar char="–"/>
              <a:defRPr sz="1800"/>
            </a:lvl3pPr>
            <a:lvl4pPr marL="478355" indent="-239994">
              <a:lnSpc>
                <a:spcPts val="2133"/>
              </a:lnSpc>
              <a:buFont typeface="Calibri" panose="020F0502020204030204" pitchFamily="34" charset="0"/>
              <a:buChar char="–"/>
              <a:defRPr sz="1800"/>
            </a:lvl4pPr>
            <a:lvl5pPr marL="719982" indent="-239994">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2">
            <a:extLst>
              <a:ext uri="{FF2B5EF4-FFF2-40B4-BE49-F238E27FC236}">
                <a16:creationId xmlns:a16="http://schemas.microsoft.com/office/drawing/2014/main" id="{8D4D3896-89DF-784C-8D38-9C4D97F23C39}"/>
              </a:ext>
              <a:ext uri="{C183D7F6-B498-43B3-948B-1728B52AA6E4}">
                <adec:decorative xmlns:adec="http://schemas.microsoft.com/office/drawing/2017/decorative" val="1"/>
              </a:ext>
            </a:extLst>
          </p:cNvPr>
          <p:cNvSpPr>
            <a:spLocks noGrp="1"/>
          </p:cNvSpPr>
          <p:nvPr>
            <p:ph type="ftr" sz="quarter" idx="10"/>
          </p:nvPr>
        </p:nvSpPr>
        <p:spPr>
          <a:xfrm>
            <a:off x="312000" y="6356351"/>
            <a:ext cx="10248501" cy="365125"/>
          </a:xfrm>
        </p:spPr>
        <p:txBody>
          <a:bodyPr/>
          <a:lstStyle/>
          <a:p>
            <a:endParaRPr lang="en-GB"/>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7877960D-6F48-B34C-A702-9C399DDDF017}"/>
              </a:ext>
            </a:extLst>
          </p:cNvPr>
          <p:cNvSpPr>
            <a:spLocks noGrp="1"/>
          </p:cNvSpPr>
          <p:nvPr>
            <p:ph type="title" hasCustomPrompt="1"/>
          </p:nvPr>
        </p:nvSpPr>
        <p:spPr>
          <a:xfrm>
            <a:off x="310601" y="333201"/>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Tree>
    <p:extLst>
      <p:ext uri="{BB962C8B-B14F-4D97-AF65-F5344CB8AC3E}">
        <p14:creationId xmlns:p14="http://schemas.microsoft.com/office/powerpoint/2010/main" val="259535633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rge Text and Supporting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7FABA6-57B8-9148-99A9-C72DFAAECE0A}"/>
              </a:ext>
            </a:extLst>
          </p:cNvPr>
          <p:cNvSpPr>
            <a:spLocks noGrp="1"/>
          </p:cNvSpPr>
          <p:nvPr>
            <p:ph type="title" hasCustomPrompt="1"/>
          </p:nvPr>
        </p:nvSpPr>
        <p:spPr>
          <a:xfrm>
            <a:off x="310602" y="333202"/>
            <a:ext cx="11250084" cy="932567"/>
          </a:xfrm>
        </p:spPr>
        <p:txBody>
          <a:bodyPr lIns="0" tIns="0" rIns="0" bIns="0" anchor="t" anchorCtr="0">
            <a:normAutofit/>
          </a:bodyPr>
          <a:lstStyle>
            <a:lvl1pPr algn="l">
              <a:lnSpc>
                <a:spcPts val="2667"/>
              </a:lnSpc>
              <a:spcBef>
                <a:spcPts val="0"/>
              </a:spcBef>
              <a:defRPr sz="2667" b="1" cap="none" baseline="0"/>
            </a:lvl1pPr>
          </a:lstStyle>
          <a:p>
            <a:r>
              <a:rPr lang="en-US"/>
              <a:t>Slide Title</a:t>
            </a:r>
            <a:endParaRPr lang="en-GB"/>
          </a:p>
        </p:txBody>
      </p:sp>
      <p:sp>
        <p:nvSpPr>
          <p:cNvPr id="9" name="Text Placeholder 8"/>
          <p:cNvSpPr>
            <a:spLocks noGrp="1"/>
          </p:cNvSpPr>
          <p:nvPr>
            <p:ph type="body" sz="quarter" idx="12"/>
          </p:nvPr>
        </p:nvSpPr>
        <p:spPr>
          <a:xfrm>
            <a:off x="312000" y="1315201"/>
            <a:ext cx="5280000" cy="4802099"/>
          </a:xfrm>
        </p:spPr>
        <p:txBody>
          <a:bodyPr>
            <a:noAutofit/>
          </a:bodyPr>
          <a:lstStyle>
            <a:lvl1pPr marL="0" indent="0">
              <a:lnSpc>
                <a:spcPts val="3733"/>
              </a:lnSpc>
              <a:buNone/>
              <a:defRPr sz="3600" b="1"/>
            </a:lvl1pPr>
            <a:lvl2pPr marL="359982" indent="-359982">
              <a:lnSpc>
                <a:spcPts val="3733"/>
              </a:lnSpc>
              <a:spcBef>
                <a:spcPts val="0"/>
              </a:spcBef>
              <a:buFont typeface="Calibri" panose="020F0502020204030204" pitchFamily="34" charset="0"/>
              <a:buChar char="–"/>
              <a:defRPr sz="3600" b="1"/>
            </a:lvl2pPr>
            <a:lvl3pPr marL="815960" indent="-359982">
              <a:lnSpc>
                <a:spcPts val="3733"/>
              </a:lnSpc>
              <a:buFont typeface="Calibri" panose="020F0502020204030204" pitchFamily="34" charset="0"/>
              <a:buChar char="–"/>
              <a:defRPr sz="3600" b="1"/>
            </a:lvl3pPr>
            <a:lvl4pPr marL="1319934" indent="-359982">
              <a:lnSpc>
                <a:spcPts val="3733"/>
              </a:lnSpc>
              <a:buFont typeface="Calibri" panose="020F0502020204030204" pitchFamily="34" charset="0"/>
              <a:buChar char="–"/>
              <a:defRPr sz="3600" b="1"/>
            </a:lvl4pPr>
            <a:lvl5pPr marL="1679917" indent="-359982">
              <a:lnSpc>
                <a:spcPts val="3733"/>
              </a:lnSpc>
              <a:buFont typeface="Calibri" panose="020F0502020204030204" pitchFamily="34" charset="0"/>
              <a:buChar char="–"/>
              <a:defRPr sz="3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3"/>
          </p:nvPr>
        </p:nvSpPr>
        <p:spPr>
          <a:xfrm>
            <a:off x="6096000" y="1316567"/>
            <a:ext cx="4512733" cy="4800600"/>
          </a:xfrm>
        </p:spPr>
        <p:txBody>
          <a:bodyPr/>
          <a:lstStyle>
            <a:lvl1pPr marL="0" indent="0">
              <a:lnSpc>
                <a:spcPts val="2133"/>
              </a:lnSpc>
              <a:buNone/>
              <a:defRPr sz="1800"/>
            </a:lvl1pPr>
            <a:lvl2pPr marL="239989" indent="-239989">
              <a:lnSpc>
                <a:spcPts val="2133"/>
              </a:lnSpc>
              <a:buFont typeface="Calibri" panose="020F0502020204030204" pitchFamily="34" charset="0"/>
              <a:buChar char="–"/>
              <a:defRPr sz="1800"/>
            </a:lvl2pPr>
            <a:lvl3pPr marL="575972" indent="-239989">
              <a:lnSpc>
                <a:spcPts val="2133"/>
              </a:lnSpc>
              <a:buFont typeface="Calibri" panose="020F0502020204030204" pitchFamily="34" charset="0"/>
              <a:buChar char="–"/>
              <a:defRPr sz="1800"/>
            </a:lvl3pPr>
            <a:lvl4pPr marL="863957" indent="-239989">
              <a:lnSpc>
                <a:spcPts val="2133"/>
              </a:lnSpc>
              <a:buFont typeface="Calibri" panose="020F0502020204030204" pitchFamily="34" charset="0"/>
              <a:buChar char="–"/>
              <a:defRPr sz="1800"/>
            </a:lvl4pPr>
            <a:lvl5pPr marL="1103944" indent="-239989">
              <a:lnSpc>
                <a:spcPts val="2133"/>
              </a:lnSpc>
              <a:buFont typeface="Calibri" panose="020F050202020403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78527042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E6FC6-04BD-4B8C-9E81-41B54453CB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AC6D8A-113F-444F-8F62-83100084C0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D2800-C6D2-402D-B9C2-3DF4679DB577}"/>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5" name="Footer Placeholder 4">
            <a:extLst>
              <a:ext uri="{FF2B5EF4-FFF2-40B4-BE49-F238E27FC236}">
                <a16:creationId xmlns:a16="http://schemas.microsoft.com/office/drawing/2014/main" id="{7BFC92EC-7160-493B-B4B5-6536194AE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0C406-B697-46AF-A56A-45FD7C86EDE4}"/>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52364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2C94-D81C-405D-9B7E-F29919FCB9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6C0FF7-E57A-490F-A010-16AD14A80D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AA7AE9-5213-4D0F-9C16-B2C3A1B90602}"/>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5" name="Footer Placeholder 4">
            <a:extLst>
              <a:ext uri="{FF2B5EF4-FFF2-40B4-BE49-F238E27FC236}">
                <a16:creationId xmlns:a16="http://schemas.microsoft.com/office/drawing/2014/main" id="{5E029ED7-5E7C-4C99-B773-1D99ADEE7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27C0D-B3F0-4EBC-AC80-C83242E12416}"/>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243919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034A-E650-48B5-A70F-573901361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46EB71-0944-43E1-A2D9-EB0EAE186F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307A5A-2ADB-4263-9376-F194C9213F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574391-DF16-464D-A5D8-9F228752813C}"/>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6" name="Footer Placeholder 5">
            <a:extLst>
              <a:ext uri="{FF2B5EF4-FFF2-40B4-BE49-F238E27FC236}">
                <a16:creationId xmlns:a16="http://schemas.microsoft.com/office/drawing/2014/main" id="{77322363-5095-44FE-9935-8B2C56F27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6FFE9-6940-4BF4-B86A-3F7D7398C2DA}"/>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236878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1E4E-698D-4CE1-A63B-4565E4F221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4D5674-D18F-4E59-B987-643BA00E4F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C7B83-4153-4405-A2D9-0852AFE26D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FDDDBD-31A9-4730-900E-34925CF8BB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A24FE-6732-4D1F-A396-48F2DCD185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F4C004-E3A6-4E03-BC0C-563932E3E865}"/>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8" name="Footer Placeholder 7">
            <a:extLst>
              <a:ext uri="{FF2B5EF4-FFF2-40B4-BE49-F238E27FC236}">
                <a16:creationId xmlns:a16="http://schemas.microsoft.com/office/drawing/2014/main" id="{A5D00115-3DD7-4FE5-B70F-530024EEF0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BE1B20-4748-4E67-BAC7-095C2AF44BC6}"/>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96714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750-31E5-42EA-B4E4-D1F3359692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23F3FA-6D63-445B-84F8-9C18E046ADF1}"/>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4" name="Footer Placeholder 3">
            <a:extLst>
              <a:ext uri="{FF2B5EF4-FFF2-40B4-BE49-F238E27FC236}">
                <a16:creationId xmlns:a16="http://schemas.microsoft.com/office/drawing/2014/main" id="{5E59EA9F-7113-4648-96DE-B1BEE0CD8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FFB727-61CA-4211-8C6C-355BFD01014E}"/>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319276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ACDF95-0CE8-4710-AE86-E8FEB74B288A}"/>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3" name="Footer Placeholder 2">
            <a:extLst>
              <a:ext uri="{FF2B5EF4-FFF2-40B4-BE49-F238E27FC236}">
                <a16:creationId xmlns:a16="http://schemas.microsoft.com/office/drawing/2014/main" id="{00D19C93-A1B1-4B5A-B33D-70214C525A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A88C68-52BC-48E2-A6E5-3CF490528F5A}"/>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1533162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666A-9BFD-42C1-B11C-8AF8234AB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AA3D87-AD27-464F-8E50-A50070B12E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732F88-FE10-4093-911E-40F3E6E7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67632-61FA-44F5-9E07-2C8DA2837604}"/>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6" name="Footer Placeholder 5">
            <a:extLst>
              <a:ext uri="{FF2B5EF4-FFF2-40B4-BE49-F238E27FC236}">
                <a16:creationId xmlns:a16="http://schemas.microsoft.com/office/drawing/2014/main" id="{DB41C73E-B1E1-41DA-AD52-616863DB6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79ABB0-4CFE-48ED-B740-DA28F02335E1}"/>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3626826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7CDA5-B2E0-44AF-9DE8-608CA6204E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1C36E2-468F-40FE-B038-F56BA5C3B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25A288E-2936-41A0-BF96-E15CDAA33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DA149-D2C1-4150-B2A3-3E195C1E822F}"/>
              </a:ext>
            </a:extLst>
          </p:cNvPr>
          <p:cNvSpPr>
            <a:spLocks noGrp="1"/>
          </p:cNvSpPr>
          <p:nvPr>
            <p:ph type="dt" sz="half" idx="10"/>
          </p:nvPr>
        </p:nvSpPr>
        <p:spPr/>
        <p:txBody>
          <a:bodyPr/>
          <a:lstStyle/>
          <a:p>
            <a:fld id="{EA11BE61-DDF5-453F-8590-8C9FA2C7BC93}" type="datetimeFigureOut">
              <a:rPr lang="en-US" smtClean="0"/>
              <a:t>11/7/2023</a:t>
            </a:fld>
            <a:endParaRPr lang="en-US"/>
          </a:p>
        </p:txBody>
      </p:sp>
      <p:sp>
        <p:nvSpPr>
          <p:cNvPr id="6" name="Footer Placeholder 5">
            <a:extLst>
              <a:ext uri="{FF2B5EF4-FFF2-40B4-BE49-F238E27FC236}">
                <a16:creationId xmlns:a16="http://schemas.microsoft.com/office/drawing/2014/main" id="{7B348074-ECA8-47E7-9461-179B312CD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87FEC5-3D8D-4981-99E1-009E3E0096DE}"/>
              </a:ext>
            </a:extLst>
          </p:cNvPr>
          <p:cNvSpPr>
            <a:spLocks noGrp="1"/>
          </p:cNvSpPr>
          <p:nvPr>
            <p:ph type="sldNum" sz="quarter" idx="12"/>
          </p:nvPr>
        </p:nvSpPr>
        <p:spPr/>
        <p:txBody>
          <a:bodyPr/>
          <a:lstStyle/>
          <a:p>
            <a:fld id="{758441B7-B3CB-4C49-A2D1-B6914F7C3DAF}" type="slidenum">
              <a:rPr lang="en-US" smtClean="0"/>
              <a:t>‹#›</a:t>
            </a:fld>
            <a:endParaRPr lang="en-US"/>
          </a:p>
        </p:txBody>
      </p:sp>
    </p:spTree>
    <p:extLst>
      <p:ext uri="{BB962C8B-B14F-4D97-AF65-F5344CB8AC3E}">
        <p14:creationId xmlns:p14="http://schemas.microsoft.com/office/powerpoint/2010/main" val="554738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EB423C-2894-43C0-8D16-2528AF959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577D6D-7834-4380-A355-9DF0A0C928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0E452-C5E8-46AE-8386-142EA662B4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1BE61-DDF5-453F-8590-8C9FA2C7BC93}" type="datetimeFigureOut">
              <a:rPr lang="en-US" smtClean="0"/>
              <a:t>11/7/2023</a:t>
            </a:fld>
            <a:endParaRPr lang="en-US"/>
          </a:p>
        </p:txBody>
      </p:sp>
      <p:sp>
        <p:nvSpPr>
          <p:cNvPr id="5" name="Footer Placeholder 4">
            <a:extLst>
              <a:ext uri="{FF2B5EF4-FFF2-40B4-BE49-F238E27FC236}">
                <a16:creationId xmlns:a16="http://schemas.microsoft.com/office/drawing/2014/main" id="{FED02B97-DFE2-4AD4-BB6B-2A55C9E5C7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2B03D-85E8-4B47-88DC-4E323D658B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441B7-B3CB-4C49-A2D1-B6914F7C3DAF}" type="slidenum">
              <a:rPr lang="en-US" smtClean="0"/>
              <a:t>‹#›</a:t>
            </a:fld>
            <a:endParaRPr lang="en-US"/>
          </a:p>
        </p:txBody>
      </p:sp>
    </p:spTree>
    <p:extLst>
      <p:ext uri="{BB962C8B-B14F-4D97-AF65-F5344CB8AC3E}">
        <p14:creationId xmlns:p14="http://schemas.microsoft.com/office/powerpoint/2010/main" val="3532632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theguardian.com/business/2008/nov/26/woolworths-administration-high-street-retailers" TargetMode="External"/><Relationship Id="rId2" Type="http://schemas.openxmlformats.org/officeDocument/2006/relationships/hyperlink" Target="https://www.bbc.co.uk/news/business-20164228" TargetMode="External"/><Relationship Id="rId1" Type="http://schemas.openxmlformats.org/officeDocument/2006/relationships/slideLayout" Target="../slideLayouts/slideLayout16.xml"/><Relationship Id="rId6" Type="http://schemas.openxmlformats.org/officeDocument/2006/relationships/hyperlink" Target="https://www.shutterstock.com/image-photo/ashford-england-december-8-2008-exterior-1859143759"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theguardian.com/business/2013/feb/22/coca-cola-full-control-innocent" TargetMode="External"/><Relationship Id="rId1" Type="http://schemas.openxmlformats.org/officeDocument/2006/relationships/slideLayout" Target="../slideLayouts/slideLayout14.xml"/><Relationship Id="rId5" Type="http://schemas.openxmlformats.org/officeDocument/2006/relationships/hyperlink" Target="https://www.shutterstock.com/image-photo/london-uk-august-10-2018-bottles-1154663656" TargetMode="Externa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https://www.istockphoto.com/search/2/image?page=2&amp;phrase=bookkeeping" TargetMode="External"/><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www.istockphoto.com/photo/businessman-holding-magnifying-glass-and-digital-tablet-gm488874360-74415447?phrase=financial+errors"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hyperlink" Target="https://www.istockphoto.com/search/2/image?page=2&amp;phrase=bookkeeping" TargetMode="Externa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hyperlink" Target="https://www.istockphoto.com/photo/businessman-analyzing-financial-report-data-company-operations-balance-sheet-fintech-gm878863400-245050459?phrase=financial+report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s://www.istockphoto.com/photo/spreadsheet-on-a-computer-screen-gm173607777-8145504?phrase=spreadsheet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istockphoto.com/photo/quickbooks-gm479153972-68212147?phrase=quickbooks" TargetMode="External"/><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istockphoto.com/vector/download-xls-file-with-label-on-laptop-screen-downloading-document-concept-banner-gm1166819304-321562655?phrase=spreadsheet+excel" TargetMode="External"/><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quickbooks.intuit.com/uk/" TargetMode="External"/><Relationship Id="rId2" Type="http://schemas.openxmlformats.org/officeDocument/2006/relationships/slideLayout" Target="../slideLayouts/slideLayout14.xml"/><Relationship Id="rId1" Type="http://schemas.openxmlformats.org/officeDocument/2006/relationships/video" Target="https://www.youtube.com/embed/0D-4mAD-_fE?feature=oembed" TargetMode="Externa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hyperlink" Target="https://www.istockphoto.com/photo/caramel-fudge-candies-on-a-plate-wooden-background-close-up-gm1188034739-335841792?phrase=fudge"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hyperlink" Target="https://www.istockphoto.com/photo/fudge-gm140443216-3281599?phrase=fudge+on+bag"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2C84-47CE-F14E-9879-50B5699FE8E9}"/>
              </a:ext>
            </a:extLst>
          </p:cNvPr>
          <p:cNvSpPr>
            <a:spLocks noGrp="1"/>
          </p:cNvSpPr>
          <p:nvPr>
            <p:ph type="ctrTitle"/>
          </p:nvPr>
        </p:nvSpPr>
        <p:spPr/>
        <p:txBody>
          <a:bodyPr/>
          <a:lstStyle/>
          <a:p>
            <a:pPr>
              <a:lnSpc>
                <a:spcPct val="100000"/>
              </a:lnSpc>
            </a:pPr>
            <a:r>
              <a:rPr lang="en-US" sz="2667">
                <a:solidFill>
                  <a:srgbClr val="000000"/>
                </a:solidFill>
                <a:latin typeface="Arial"/>
              </a:rPr>
              <a:t>Management and administration</a:t>
            </a:r>
            <a:br>
              <a:rPr lang="en-US" sz="2667">
                <a:solidFill>
                  <a:srgbClr val="000000"/>
                </a:solidFill>
                <a:latin typeface="Arial"/>
              </a:rPr>
            </a:br>
            <a:r>
              <a:rPr lang="en-US" sz="2667">
                <a:solidFill>
                  <a:srgbClr val="000000"/>
                </a:solidFill>
                <a:latin typeface="Arial"/>
              </a:rPr>
              <a:t>4: Finance (core)</a:t>
            </a:r>
            <a:br>
              <a:rPr lang="en-US" sz="2667">
                <a:solidFill>
                  <a:srgbClr val="000000"/>
                </a:solidFill>
                <a:latin typeface="Arial"/>
              </a:rPr>
            </a:br>
            <a:r>
              <a:rPr lang="en-US" sz="2667">
                <a:solidFill>
                  <a:srgbClr val="000000"/>
                </a:solidFill>
                <a:latin typeface="Arial"/>
              </a:rPr>
              <a:t>Session 3</a:t>
            </a:r>
            <a:endParaRPr lang="en-US"/>
          </a:p>
        </p:txBody>
      </p:sp>
      <p:sp>
        <p:nvSpPr>
          <p:cNvPr id="3" name="Subtitle 2">
            <a:extLst>
              <a:ext uri="{FF2B5EF4-FFF2-40B4-BE49-F238E27FC236}">
                <a16:creationId xmlns:a16="http://schemas.microsoft.com/office/drawing/2014/main" id="{FCD1F95F-D16E-774B-BA41-5586864A7E03}"/>
              </a:ext>
            </a:extLst>
          </p:cNvPr>
          <p:cNvSpPr>
            <a:spLocks noGrp="1"/>
          </p:cNvSpPr>
          <p:nvPr>
            <p:ph type="subTitle" idx="1"/>
          </p:nvPr>
        </p:nvSpPr>
        <p:spPr/>
        <p:txBody>
          <a:bodyPr>
            <a:normAutofit fontScale="25000" lnSpcReduction="20000"/>
          </a:bodyPr>
          <a:lstStyle/>
          <a:p>
            <a:r>
              <a:rPr lang="en-US"/>
              <a:t>Presenter name</a:t>
            </a:r>
          </a:p>
        </p:txBody>
      </p:sp>
      <p:sp>
        <p:nvSpPr>
          <p:cNvPr id="4" name="Text Placeholder 3">
            <a:extLst>
              <a:ext uri="{FF2B5EF4-FFF2-40B4-BE49-F238E27FC236}">
                <a16:creationId xmlns:a16="http://schemas.microsoft.com/office/drawing/2014/main" id="{EB4CC04C-4404-2344-B3AF-3A1327FC7224}"/>
              </a:ext>
            </a:extLst>
          </p:cNvPr>
          <p:cNvSpPr>
            <a:spLocks noGrp="1"/>
          </p:cNvSpPr>
          <p:nvPr>
            <p:ph type="body" sz="quarter" idx="14"/>
          </p:nvPr>
        </p:nvSpPr>
        <p:spPr/>
        <p:txBody>
          <a:bodyPr/>
          <a:lstStyle/>
          <a:p>
            <a:r>
              <a:rPr lang="en-US"/>
              <a:t>Time and date</a:t>
            </a:r>
          </a:p>
        </p:txBody>
      </p:sp>
      <p:sp>
        <p:nvSpPr>
          <p:cNvPr id="5" name="Text Placeholder 4">
            <a:extLst>
              <a:ext uri="{FF2B5EF4-FFF2-40B4-BE49-F238E27FC236}">
                <a16:creationId xmlns:a16="http://schemas.microsoft.com/office/drawing/2014/main" id="{6B4643D2-5B40-084D-AF5C-E1AE7B10AF17}"/>
              </a:ext>
            </a:extLst>
          </p:cNvPr>
          <p:cNvSpPr>
            <a:spLocks noGrp="1"/>
          </p:cNvSpPr>
          <p:nvPr>
            <p:ph type="body" sz="quarter" idx="15"/>
          </p:nvPr>
        </p:nvSpPr>
        <p:spPr/>
        <p:txBody>
          <a:bodyPr/>
          <a:lstStyle/>
          <a:p>
            <a:r>
              <a:rPr lang="en-US"/>
              <a:t>Location</a:t>
            </a:r>
          </a:p>
        </p:txBody>
      </p:sp>
    </p:spTree>
    <p:extLst>
      <p:ext uri="{BB962C8B-B14F-4D97-AF65-F5344CB8AC3E}">
        <p14:creationId xmlns:p14="http://schemas.microsoft.com/office/powerpoint/2010/main" val="3950992513"/>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439CF-642A-8EE5-1FEA-D9FE7527238F}"/>
              </a:ext>
            </a:extLst>
          </p:cNvPr>
          <p:cNvSpPr>
            <a:spLocks noGrp="1"/>
          </p:cNvSpPr>
          <p:nvPr>
            <p:ph type="sldNum" sz="quarter" idx="11"/>
          </p:nvPr>
        </p:nvSpPr>
        <p:spPr/>
        <p:txBody>
          <a:bodyPr/>
          <a:lstStyle/>
          <a:p>
            <a:fld id="{DA2C159E-F13C-4A85-9A41-E7669D3E0D70}" type="slidenum">
              <a:rPr lang="en-GB" smtClean="0"/>
              <a:pPr/>
              <a:t>10</a:t>
            </a:fld>
            <a:endParaRPr lang="en-GB"/>
          </a:p>
        </p:txBody>
      </p:sp>
      <p:sp>
        <p:nvSpPr>
          <p:cNvPr id="3" name="Title 2">
            <a:extLst>
              <a:ext uri="{FF2B5EF4-FFF2-40B4-BE49-F238E27FC236}">
                <a16:creationId xmlns:a16="http://schemas.microsoft.com/office/drawing/2014/main" id="{92E38FF8-E1FE-758D-91D8-1DAB86E39E35}"/>
              </a:ext>
            </a:extLst>
          </p:cNvPr>
          <p:cNvSpPr>
            <a:spLocks noGrp="1"/>
          </p:cNvSpPr>
          <p:nvPr>
            <p:ph type="title"/>
          </p:nvPr>
        </p:nvSpPr>
        <p:spPr/>
        <p:txBody>
          <a:bodyPr/>
          <a:lstStyle/>
          <a:p>
            <a:r>
              <a:rPr lang="en-GB"/>
              <a:t>Breakeven practice</a:t>
            </a:r>
          </a:p>
        </p:txBody>
      </p:sp>
      <p:sp>
        <p:nvSpPr>
          <p:cNvPr id="4" name="Text Placeholder 3">
            <a:extLst>
              <a:ext uri="{FF2B5EF4-FFF2-40B4-BE49-F238E27FC236}">
                <a16:creationId xmlns:a16="http://schemas.microsoft.com/office/drawing/2014/main" id="{2EBAF63F-85F2-303B-46D6-111EDE412327}"/>
              </a:ext>
            </a:extLst>
          </p:cNvPr>
          <p:cNvSpPr>
            <a:spLocks noGrp="1"/>
          </p:cNvSpPr>
          <p:nvPr>
            <p:ph type="body" sz="quarter" idx="12"/>
          </p:nvPr>
        </p:nvSpPr>
        <p:spPr>
          <a:xfrm>
            <a:off x="312001" y="1315199"/>
            <a:ext cx="10454961" cy="5041151"/>
          </a:xfrm>
        </p:spPr>
        <p:txBody>
          <a:bodyPr/>
          <a:lstStyle/>
          <a:p>
            <a:r>
              <a:rPr lang="en-GB" sz="2400"/>
              <a:t>Product X is sold for £30. Each unit has a variable cost of £9. </a:t>
            </a:r>
          </a:p>
          <a:p>
            <a:r>
              <a:rPr lang="en-GB" sz="2400"/>
              <a:t>Fixed costs are £35,000 per month. Complete the following table.</a:t>
            </a:r>
          </a:p>
        </p:txBody>
      </p:sp>
      <p:graphicFrame>
        <p:nvGraphicFramePr>
          <p:cNvPr id="6" name="Table 6">
            <a:extLst>
              <a:ext uri="{FF2B5EF4-FFF2-40B4-BE49-F238E27FC236}">
                <a16:creationId xmlns:a16="http://schemas.microsoft.com/office/drawing/2014/main" id="{113CFCCC-AA8A-F4EE-D11B-EF843FC3D875}"/>
              </a:ext>
            </a:extLst>
          </p:cNvPr>
          <p:cNvGraphicFramePr>
            <a:graphicFrameLocks noGrp="1"/>
          </p:cNvGraphicFramePr>
          <p:nvPr/>
        </p:nvGraphicFramePr>
        <p:xfrm>
          <a:off x="264000" y="2349384"/>
          <a:ext cx="11616000" cy="3325707"/>
        </p:xfrm>
        <a:graphic>
          <a:graphicData uri="http://schemas.openxmlformats.org/drawingml/2006/table">
            <a:tbl>
              <a:tblPr firstRow="1" bandRow="1">
                <a:tableStyleId>{21E4AEA4-8DFA-4A89-87EB-49C32662AFE0}</a:tableStyleId>
              </a:tblPr>
              <a:tblGrid>
                <a:gridCol w="1936000">
                  <a:extLst>
                    <a:ext uri="{9D8B030D-6E8A-4147-A177-3AD203B41FA5}">
                      <a16:colId xmlns:a16="http://schemas.microsoft.com/office/drawing/2014/main" val="621251518"/>
                    </a:ext>
                  </a:extLst>
                </a:gridCol>
                <a:gridCol w="1936000">
                  <a:extLst>
                    <a:ext uri="{9D8B030D-6E8A-4147-A177-3AD203B41FA5}">
                      <a16:colId xmlns:a16="http://schemas.microsoft.com/office/drawing/2014/main" val="735143900"/>
                    </a:ext>
                  </a:extLst>
                </a:gridCol>
                <a:gridCol w="1936000">
                  <a:extLst>
                    <a:ext uri="{9D8B030D-6E8A-4147-A177-3AD203B41FA5}">
                      <a16:colId xmlns:a16="http://schemas.microsoft.com/office/drawing/2014/main" val="4037347970"/>
                    </a:ext>
                  </a:extLst>
                </a:gridCol>
                <a:gridCol w="1936000">
                  <a:extLst>
                    <a:ext uri="{9D8B030D-6E8A-4147-A177-3AD203B41FA5}">
                      <a16:colId xmlns:a16="http://schemas.microsoft.com/office/drawing/2014/main" val="3323583709"/>
                    </a:ext>
                  </a:extLst>
                </a:gridCol>
                <a:gridCol w="1936000">
                  <a:extLst>
                    <a:ext uri="{9D8B030D-6E8A-4147-A177-3AD203B41FA5}">
                      <a16:colId xmlns:a16="http://schemas.microsoft.com/office/drawing/2014/main" val="4011165250"/>
                    </a:ext>
                  </a:extLst>
                </a:gridCol>
                <a:gridCol w="1936000">
                  <a:extLst>
                    <a:ext uri="{9D8B030D-6E8A-4147-A177-3AD203B41FA5}">
                      <a16:colId xmlns:a16="http://schemas.microsoft.com/office/drawing/2014/main" val="4197592867"/>
                    </a:ext>
                  </a:extLst>
                </a:gridCol>
              </a:tblGrid>
              <a:tr h="853440">
                <a:tc>
                  <a:txBody>
                    <a:bodyPr/>
                    <a:lstStyle/>
                    <a:p>
                      <a:pPr algn="ctr"/>
                      <a:r>
                        <a:rPr lang="en-GB" sz="2400"/>
                        <a:t>Units sold</a:t>
                      </a:r>
                    </a:p>
                  </a:txBody>
                  <a:tcPr marL="121920" marR="121920" marT="60960" marB="60960"/>
                </a:tc>
                <a:tc>
                  <a:txBody>
                    <a:bodyPr/>
                    <a:lstStyle/>
                    <a:p>
                      <a:pPr algn="ctr"/>
                      <a:r>
                        <a:rPr lang="en-GB" sz="2400"/>
                        <a:t>Revenue</a:t>
                      </a:r>
                    </a:p>
                  </a:txBody>
                  <a:tcPr marL="121920" marR="121920" marT="60960" marB="60960"/>
                </a:tc>
                <a:tc>
                  <a:txBody>
                    <a:bodyPr/>
                    <a:lstStyle/>
                    <a:p>
                      <a:pPr algn="ctr"/>
                      <a:r>
                        <a:rPr lang="en-GB" sz="2400"/>
                        <a:t>Variable costs</a:t>
                      </a:r>
                    </a:p>
                  </a:txBody>
                  <a:tcPr marL="121920" marR="121920" marT="60960" marB="60960"/>
                </a:tc>
                <a:tc>
                  <a:txBody>
                    <a:bodyPr/>
                    <a:lstStyle/>
                    <a:p>
                      <a:pPr algn="ctr"/>
                      <a:r>
                        <a:rPr lang="en-GB" sz="2400"/>
                        <a:t>Fixed costs</a:t>
                      </a:r>
                    </a:p>
                  </a:txBody>
                  <a:tcPr marL="121920" marR="121920" marT="60960" marB="60960"/>
                </a:tc>
                <a:tc>
                  <a:txBody>
                    <a:bodyPr/>
                    <a:lstStyle/>
                    <a:p>
                      <a:pPr algn="ctr"/>
                      <a:r>
                        <a:rPr lang="en-GB" sz="2400"/>
                        <a:t>Total costs</a:t>
                      </a:r>
                    </a:p>
                  </a:txBody>
                  <a:tcPr marL="121920" marR="121920" marT="60960" marB="60960"/>
                </a:tc>
                <a:tc>
                  <a:txBody>
                    <a:bodyPr/>
                    <a:lstStyle/>
                    <a:p>
                      <a:pPr algn="ctr"/>
                      <a:r>
                        <a:rPr lang="en-GB" sz="2400"/>
                        <a:t>Profit (loss)</a:t>
                      </a:r>
                    </a:p>
                  </a:txBody>
                  <a:tcPr marL="121920" marR="121920" marT="60960" marB="60960"/>
                </a:tc>
                <a:extLst>
                  <a:ext uri="{0D108BD9-81ED-4DB2-BD59-A6C34878D82A}">
                    <a16:rowId xmlns:a16="http://schemas.microsoft.com/office/drawing/2014/main" val="3322524570"/>
                  </a:ext>
                </a:extLst>
              </a:tr>
              <a:tr h="494453">
                <a:tc>
                  <a:txBody>
                    <a:bodyPr/>
                    <a:lstStyle/>
                    <a:p>
                      <a:r>
                        <a:rPr lang="en-GB" sz="2400"/>
                        <a:t>1,000</a:t>
                      </a:r>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962949247"/>
                  </a:ext>
                </a:extLst>
              </a:tr>
              <a:tr h="494453">
                <a:tc>
                  <a:txBody>
                    <a:bodyPr/>
                    <a:lstStyle/>
                    <a:p>
                      <a:r>
                        <a:rPr lang="en-GB" sz="2400"/>
                        <a:t>2,000</a:t>
                      </a:r>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4120253422"/>
                  </a:ext>
                </a:extLst>
              </a:tr>
              <a:tr h="494453">
                <a:tc>
                  <a:txBody>
                    <a:bodyPr/>
                    <a:lstStyle/>
                    <a:p>
                      <a:r>
                        <a:rPr lang="en-GB" sz="2400"/>
                        <a:t>3,000</a:t>
                      </a:r>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4182423403"/>
                  </a:ext>
                </a:extLst>
              </a:tr>
              <a:tr h="494453">
                <a:tc>
                  <a:txBody>
                    <a:bodyPr/>
                    <a:lstStyle/>
                    <a:p>
                      <a:r>
                        <a:rPr lang="en-GB" sz="2400"/>
                        <a:t>4,000</a:t>
                      </a:r>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2291512966"/>
                  </a:ext>
                </a:extLst>
              </a:tr>
              <a:tr h="494453">
                <a:tc>
                  <a:txBody>
                    <a:bodyPr/>
                    <a:lstStyle/>
                    <a:p>
                      <a:r>
                        <a:rPr lang="en-GB" sz="2400"/>
                        <a:t>5,000</a:t>
                      </a:r>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tc>
                  <a:txBody>
                    <a:bodyPr/>
                    <a:lstStyle/>
                    <a:p>
                      <a:endParaRPr lang="en-GB" sz="2400"/>
                    </a:p>
                  </a:txBody>
                  <a:tcPr marL="121920" marR="121920" marT="60960" marB="60960"/>
                </a:tc>
                <a:extLst>
                  <a:ext uri="{0D108BD9-81ED-4DB2-BD59-A6C34878D82A}">
                    <a16:rowId xmlns:a16="http://schemas.microsoft.com/office/drawing/2014/main" val="3804671501"/>
                  </a:ext>
                </a:extLst>
              </a:tr>
            </a:tbl>
          </a:graphicData>
        </a:graphic>
      </p:graphicFrame>
      <p:pic>
        <p:nvPicPr>
          <p:cNvPr id="5" name="Picture 4">
            <a:extLst>
              <a:ext uri="{FF2B5EF4-FFF2-40B4-BE49-F238E27FC236}">
                <a16:creationId xmlns:a16="http://schemas.microsoft.com/office/drawing/2014/main" id="{2A1622F8-101E-F134-8A28-89F2C3A325F4}"/>
              </a:ext>
            </a:extLst>
          </p:cNvPr>
          <p:cNvPicPr>
            <a:picLocks noChangeAspect="1"/>
          </p:cNvPicPr>
          <p:nvPr/>
        </p:nvPicPr>
        <p:blipFill>
          <a:blip r:embed="rId2"/>
          <a:stretch>
            <a:fillRect/>
          </a:stretch>
        </p:blipFill>
        <p:spPr>
          <a:xfrm>
            <a:off x="10535500" y="71362"/>
            <a:ext cx="1601355" cy="1625741"/>
          </a:xfrm>
          <a:prstGeom prst="rect">
            <a:avLst/>
          </a:prstGeom>
        </p:spPr>
      </p:pic>
      <p:sp>
        <p:nvSpPr>
          <p:cNvPr id="7" name="Rectangle 6">
            <a:extLst>
              <a:ext uri="{FF2B5EF4-FFF2-40B4-BE49-F238E27FC236}">
                <a16:creationId xmlns:a16="http://schemas.microsoft.com/office/drawing/2014/main" id="{586A7434-3874-E748-9C09-3CDD8D1EF353}"/>
              </a:ext>
            </a:extLst>
          </p:cNvPr>
          <p:cNvSpPr/>
          <p:nvPr/>
        </p:nvSpPr>
        <p:spPr>
          <a:xfrm>
            <a:off x="264001" y="5834930"/>
            <a:ext cx="4172937" cy="461665"/>
          </a:xfrm>
          <a:prstGeom prst="rect">
            <a:avLst/>
          </a:prstGeom>
        </p:spPr>
        <p:txBody>
          <a:bodyPr wrap="none">
            <a:spAutoFit/>
          </a:bodyPr>
          <a:lstStyle/>
          <a:p>
            <a:r>
              <a:rPr lang="en-GB" sz="2400"/>
              <a:t>What is the breakeven point?</a:t>
            </a:r>
            <a:endParaRPr lang="en-US" sz="2400"/>
          </a:p>
        </p:txBody>
      </p:sp>
    </p:spTree>
    <p:extLst>
      <p:ext uri="{BB962C8B-B14F-4D97-AF65-F5344CB8AC3E}">
        <p14:creationId xmlns:p14="http://schemas.microsoft.com/office/powerpoint/2010/main" val="122142260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439CF-642A-8EE5-1FEA-D9FE7527238F}"/>
              </a:ext>
            </a:extLst>
          </p:cNvPr>
          <p:cNvSpPr>
            <a:spLocks noGrp="1"/>
          </p:cNvSpPr>
          <p:nvPr>
            <p:ph type="sldNum" sz="quarter" idx="11"/>
          </p:nvPr>
        </p:nvSpPr>
        <p:spPr/>
        <p:txBody>
          <a:bodyPr/>
          <a:lstStyle/>
          <a:p>
            <a:fld id="{DA2C159E-F13C-4A85-9A41-E7669D3E0D70}" type="slidenum">
              <a:rPr lang="en-GB" smtClean="0"/>
              <a:pPr/>
              <a:t>11</a:t>
            </a:fld>
            <a:endParaRPr lang="en-GB"/>
          </a:p>
        </p:txBody>
      </p:sp>
      <p:sp>
        <p:nvSpPr>
          <p:cNvPr id="3" name="Title 2">
            <a:extLst>
              <a:ext uri="{FF2B5EF4-FFF2-40B4-BE49-F238E27FC236}">
                <a16:creationId xmlns:a16="http://schemas.microsoft.com/office/drawing/2014/main" id="{92E38FF8-E1FE-758D-91D8-1DAB86E39E35}"/>
              </a:ext>
            </a:extLst>
          </p:cNvPr>
          <p:cNvSpPr>
            <a:spLocks noGrp="1"/>
          </p:cNvSpPr>
          <p:nvPr>
            <p:ph type="title"/>
          </p:nvPr>
        </p:nvSpPr>
        <p:spPr/>
        <p:txBody>
          <a:bodyPr/>
          <a:lstStyle/>
          <a:p>
            <a:r>
              <a:rPr lang="en-GB"/>
              <a:t>Breakeven practice: answers</a:t>
            </a:r>
          </a:p>
        </p:txBody>
      </p:sp>
      <p:sp>
        <p:nvSpPr>
          <p:cNvPr id="4" name="Text Placeholder 3">
            <a:extLst>
              <a:ext uri="{FF2B5EF4-FFF2-40B4-BE49-F238E27FC236}">
                <a16:creationId xmlns:a16="http://schemas.microsoft.com/office/drawing/2014/main" id="{2EBAF63F-85F2-303B-46D6-111EDE412327}"/>
              </a:ext>
            </a:extLst>
          </p:cNvPr>
          <p:cNvSpPr>
            <a:spLocks noGrp="1"/>
          </p:cNvSpPr>
          <p:nvPr>
            <p:ph type="body" sz="quarter" idx="12"/>
          </p:nvPr>
        </p:nvSpPr>
        <p:spPr>
          <a:xfrm>
            <a:off x="312000" y="1315199"/>
            <a:ext cx="10565797" cy="5041151"/>
          </a:xfrm>
        </p:spPr>
        <p:txBody>
          <a:bodyPr/>
          <a:lstStyle/>
          <a:p>
            <a:r>
              <a:rPr lang="en-GB" sz="2400"/>
              <a:t>Product X is sold for £30. Each unit has a variable cost of £9. </a:t>
            </a:r>
          </a:p>
          <a:p>
            <a:r>
              <a:rPr lang="en-GB" sz="2400"/>
              <a:t>Fixed costs are £35,000 per month. Complete the following table.</a:t>
            </a:r>
          </a:p>
        </p:txBody>
      </p:sp>
      <p:graphicFrame>
        <p:nvGraphicFramePr>
          <p:cNvPr id="6" name="Table 6">
            <a:extLst>
              <a:ext uri="{FF2B5EF4-FFF2-40B4-BE49-F238E27FC236}">
                <a16:creationId xmlns:a16="http://schemas.microsoft.com/office/drawing/2014/main" id="{113CFCCC-AA8A-F4EE-D11B-EF843FC3D875}"/>
              </a:ext>
            </a:extLst>
          </p:cNvPr>
          <p:cNvGraphicFramePr>
            <a:graphicFrameLocks noGrp="1"/>
          </p:cNvGraphicFramePr>
          <p:nvPr/>
        </p:nvGraphicFramePr>
        <p:xfrm>
          <a:off x="264000" y="2349384"/>
          <a:ext cx="11616000" cy="3325707"/>
        </p:xfrm>
        <a:graphic>
          <a:graphicData uri="http://schemas.openxmlformats.org/drawingml/2006/table">
            <a:tbl>
              <a:tblPr firstRow="1" bandRow="1">
                <a:tableStyleId>{21E4AEA4-8DFA-4A89-87EB-49C32662AFE0}</a:tableStyleId>
              </a:tblPr>
              <a:tblGrid>
                <a:gridCol w="1936000">
                  <a:extLst>
                    <a:ext uri="{9D8B030D-6E8A-4147-A177-3AD203B41FA5}">
                      <a16:colId xmlns:a16="http://schemas.microsoft.com/office/drawing/2014/main" val="621251518"/>
                    </a:ext>
                  </a:extLst>
                </a:gridCol>
                <a:gridCol w="1936000">
                  <a:extLst>
                    <a:ext uri="{9D8B030D-6E8A-4147-A177-3AD203B41FA5}">
                      <a16:colId xmlns:a16="http://schemas.microsoft.com/office/drawing/2014/main" val="735143900"/>
                    </a:ext>
                  </a:extLst>
                </a:gridCol>
                <a:gridCol w="1936000">
                  <a:extLst>
                    <a:ext uri="{9D8B030D-6E8A-4147-A177-3AD203B41FA5}">
                      <a16:colId xmlns:a16="http://schemas.microsoft.com/office/drawing/2014/main" val="4037347970"/>
                    </a:ext>
                  </a:extLst>
                </a:gridCol>
                <a:gridCol w="1936000">
                  <a:extLst>
                    <a:ext uri="{9D8B030D-6E8A-4147-A177-3AD203B41FA5}">
                      <a16:colId xmlns:a16="http://schemas.microsoft.com/office/drawing/2014/main" val="3323583709"/>
                    </a:ext>
                  </a:extLst>
                </a:gridCol>
                <a:gridCol w="1936000">
                  <a:extLst>
                    <a:ext uri="{9D8B030D-6E8A-4147-A177-3AD203B41FA5}">
                      <a16:colId xmlns:a16="http://schemas.microsoft.com/office/drawing/2014/main" val="4011165250"/>
                    </a:ext>
                  </a:extLst>
                </a:gridCol>
                <a:gridCol w="1936000">
                  <a:extLst>
                    <a:ext uri="{9D8B030D-6E8A-4147-A177-3AD203B41FA5}">
                      <a16:colId xmlns:a16="http://schemas.microsoft.com/office/drawing/2014/main" val="4197592867"/>
                    </a:ext>
                  </a:extLst>
                </a:gridCol>
              </a:tblGrid>
              <a:tr h="853440">
                <a:tc>
                  <a:txBody>
                    <a:bodyPr/>
                    <a:lstStyle/>
                    <a:p>
                      <a:pPr algn="ctr"/>
                      <a:r>
                        <a:rPr lang="en-GB" sz="2400"/>
                        <a:t>Units sold</a:t>
                      </a:r>
                    </a:p>
                  </a:txBody>
                  <a:tcPr marL="121920" marR="121920" marT="60960" marB="60960"/>
                </a:tc>
                <a:tc>
                  <a:txBody>
                    <a:bodyPr/>
                    <a:lstStyle/>
                    <a:p>
                      <a:pPr algn="ctr"/>
                      <a:r>
                        <a:rPr lang="en-GB" sz="2400"/>
                        <a:t>Revenue</a:t>
                      </a:r>
                    </a:p>
                  </a:txBody>
                  <a:tcPr marL="121920" marR="121920" marT="60960" marB="60960"/>
                </a:tc>
                <a:tc>
                  <a:txBody>
                    <a:bodyPr/>
                    <a:lstStyle/>
                    <a:p>
                      <a:pPr algn="ctr"/>
                      <a:r>
                        <a:rPr lang="en-GB" sz="2400"/>
                        <a:t>Variable costs</a:t>
                      </a:r>
                    </a:p>
                  </a:txBody>
                  <a:tcPr marL="121920" marR="121920" marT="60960" marB="60960"/>
                </a:tc>
                <a:tc>
                  <a:txBody>
                    <a:bodyPr/>
                    <a:lstStyle/>
                    <a:p>
                      <a:pPr algn="ctr"/>
                      <a:r>
                        <a:rPr lang="en-GB" sz="2400"/>
                        <a:t>Fixed costs</a:t>
                      </a:r>
                    </a:p>
                  </a:txBody>
                  <a:tcPr marL="121920" marR="121920" marT="60960" marB="60960"/>
                </a:tc>
                <a:tc>
                  <a:txBody>
                    <a:bodyPr/>
                    <a:lstStyle/>
                    <a:p>
                      <a:pPr algn="ctr"/>
                      <a:r>
                        <a:rPr lang="en-GB" sz="2400"/>
                        <a:t>Total costs</a:t>
                      </a:r>
                    </a:p>
                  </a:txBody>
                  <a:tcPr marL="121920" marR="121920" marT="60960" marB="60960"/>
                </a:tc>
                <a:tc>
                  <a:txBody>
                    <a:bodyPr/>
                    <a:lstStyle/>
                    <a:p>
                      <a:pPr algn="ctr"/>
                      <a:r>
                        <a:rPr lang="en-GB" sz="2400"/>
                        <a:t>Profit (loss)</a:t>
                      </a:r>
                    </a:p>
                  </a:txBody>
                  <a:tcPr marL="121920" marR="121920" marT="60960" marB="60960"/>
                </a:tc>
                <a:extLst>
                  <a:ext uri="{0D108BD9-81ED-4DB2-BD59-A6C34878D82A}">
                    <a16:rowId xmlns:a16="http://schemas.microsoft.com/office/drawing/2014/main" val="3322524570"/>
                  </a:ext>
                </a:extLst>
              </a:tr>
              <a:tr h="494453">
                <a:tc>
                  <a:txBody>
                    <a:bodyPr/>
                    <a:lstStyle/>
                    <a:p>
                      <a:r>
                        <a:rPr lang="en-GB" sz="2400"/>
                        <a:t>1,000</a:t>
                      </a:r>
                    </a:p>
                  </a:txBody>
                  <a:tcPr marL="121920" marR="121920" marT="60960" marB="60960"/>
                </a:tc>
                <a:tc>
                  <a:txBody>
                    <a:bodyPr/>
                    <a:lstStyle/>
                    <a:p>
                      <a:r>
                        <a:rPr lang="en-GB" sz="2400"/>
                        <a:t>30,000</a:t>
                      </a:r>
                    </a:p>
                  </a:txBody>
                  <a:tcPr marL="121920" marR="121920" marT="60960" marB="60960"/>
                </a:tc>
                <a:tc>
                  <a:txBody>
                    <a:bodyPr/>
                    <a:lstStyle/>
                    <a:p>
                      <a:r>
                        <a:rPr lang="en-GB" sz="2400"/>
                        <a:t>9,000</a:t>
                      </a:r>
                    </a:p>
                  </a:txBody>
                  <a:tcPr marL="121920" marR="121920" marT="60960" marB="60960"/>
                </a:tc>
                <a:tc>
                  <a:txBody>
                    <a:bodyPr/>
                    <a:lstStyle/>
                    <a:p>
                      <a:r>
                        <a:rPr lang="en-GB" sz="2400"/>
                        <a:t>35,000</a:t>
                      </a:r>
                    </a:p>
                  </a:txBody>
                  <a:tcPr marL="121920" marR="121920" marT="60960" marB="60960"/>
                </a:tc>
                <a:tc>
                  <a:txBody>
                    <a:bodyPr/>
                    <a:lstStyle/>
                    <a:p>
                      <a:r>
                        <a:rPr lang="en-GB" sz="2400"/>
                        <a:t>44,000</a:t>
                      </a:r>
                    </a:p>
                  </a:txBody>
                  <a:tcPr marL="121920" marR="121920" marT="60960" marB="60960"/>
                </a:tc>
                <a:tc>
                  <a:txBody>
                    <a:bodyPr/>
                    <a:lstStyle/>
                    <a:p>
                      <a:r>
                        <a:rPr lang="en-GB" sz="2400"/>
                        <a:t>(14,000)</a:t>
                      </a:r>
                    </a:p>
                  </a:txBody>
                  <a:tcPr marL="121920" marR="121920" marT="60960" marB="60960"/>
                </a:tc>
                <a:extLst>
                  <a:ext uri="{0D108BD9-81ED-4DB2-BD59-A6C34878D82A}">
                    <a16:rowId xmlns:a16="http://schemas.microsoft.com/office/drawing/2014/main" val="962949247"/>
                  </a:ext>
                </a:extLst>
              </a:tr>
              <a:tr h="494453">
                <a:tc>
                  <a:txBody>
                    <a:bodyPr/>
                    <a:lstStyle/>
                    <a:p>
                      <a:r>
                        <a:rPr lang="en-GB" sz="2400"/>
                        <a:t>2,000</a:t>
                      </a:r>
                    </a:p>
                  </a:txBody>
                  <a:tcPr marL="121920" marR="121920" marT="60960" marB="60960"/>
                </a:tc>
                <a:tc>
                  <a:txBody>
                    <a:bodyPr/>
                    <a:lstStyle/>
                    <a:p>
                      <a:r>
                        <a:rPr lang="en-GB" sz="2400"/>
                        <a:t>60,000</a:t>
                      </a:r>
                    </a:p>
                  </a:txBody>
                  <a:tcPr marL="121920" marR="121920" marT="60960" marB="60960"/>
                </a:tc>
                <a:tc>
                  <a:txBody>
                    <a:bodyPr/>
                    <a:lstStyle/>
                    <a:p>
                      <a:r>
                        <a:rPr lang="en-GB" sz="2400"/>
                        <a:t>18,000</a:t>
                      </a:r>
                    </a:p>
                  </a:txBody>
                  <a:tcPr marL="121920" marR="121920" marT="60960" marB="60960"/>
                </a:tc>
                <a:tc>
                  <a:txBody>
                    <a:bodyPr/>
                    <a:lstStyle/>
                    <a:p>
                      <a:r>
                        <a:rPr lang="en-GB" sz="2400"/>
                        <a:t>35,000</a:t>
                      </a:r>
                    </a:p>
                  </a:txBody>
                  <a:tcPr marL="121920" marR="121920" marT="60960" marB="60960"/>
                </a:tc>
                <a:tc>
                  <a:txBody>
                    <a:bodyPr/>
                    <a:lstStyle/>
                    <a:p>
                      <a:r>
                        <a:rPr lang="en-GB" sz="2400"/>
                        <a:t>53,000</a:t>
                      </a:r>
                    </a:p>
                  </a:txBody>
                  <a:tcPr marL="121920" marR="121920" marT="60960" marB="60960"/>
                </a:tc>
                <a:tc>
                  <a:txBody>
                    <a:bodyPr/>
                    <a:lstStyle/>
                    <a:p>
                      <a:r>
                        <a:rPr lang="en-GB" sz="2400"/>
                        <a:t>7,000</a:t>
                      </a:r>
                    </a:p>
                  </a:txBody>
                  <a:tcPr marL="121920" marR="121920" marT="60960" marB="60960"/>
                </a:tc>
                <a:extLst>
                  <a:ext uri="{0D108BD9-81ED-4DB2-BD59-A6C34878D82A}">
                    <a16:rowId xmlns:a16="http://schemas.microsoft.com/office/drawing/2014/main" val="4120253422"/>
                  </a:ext>
                </a:extLst>
              </a:tr>
              <a:tr h="494453">
                <a:tc>
                  <a:txBody>
                    <a:bodyPr/>
                    <a:lstStyle/>
                    <a:p>
                      <a:r>
                        <a:rPr lang="en-GB" sz="2400"/>
                        <a:t>3,000</a:t>
                      </a:r>
                    </a:p>
                  </a:txBody>
                  <a:tcPr marL="121920" marR="121920" marT="60960" marB="60960"/>
                </a:tc>
                <a:tc>
                  <a:txBody>
                    <a:bodyPr/>
                    <a:lstStyle/>
                    <a:p>
                      <a:r>
                        <a:rPr lang="en-GB" sz="2400"/>
                        <a:t>90,000</a:t>
                      </a:r>
                    </a:p>
                  </a:txBody>
                  <a:tcPr marL="121920" marR="121920" marT="60960" marB="60960"/>
                </a:tc>
                <a:tc>
                  <a:txBody>
                    <a:bodyPr/>
                    <a:lstStyle/>
                    <a:p>
                      <a:r>
                        <a:rPr lang="en-GB" sz="2400"/>
                        <a:t>27,000</a:t>
                      </a:r>
                    </a:p>
                  </a:txBody>
                  <a:tcPr marL="121920" marR="121920" marT="60960" marB="60960"/>
                </a:tc>
                <a:tc>
                  <a:txBody>
                    <a:bodyPr/>
                    <a:lstStyle/>
                    <a:p>
                      <a:r>
                        <a:rPr lang="en-GB" sz="2400"/>
                        <a:t>35,000</a:t>
                      </a:r>
                    </a:p>
                  </a:txBody>
                  <a:tcPr marL="121920" marR="121920" marT="60960" marB="60960"/>
                </a:tc>
                <a:tc>
                  <a:txBody>
                    <a:bodyPr/>
                    <a:lstStyle/>
                    <a:p>
                      <a:r>
                        <a:rPr lang="en-GB" sz="2400"/>
                        <a:t>62,000</a:t>
                      </a:r>
                    </a:p>
                  </a:txBody>
                  <a:tcPr marL="121920" marR="121920" marT="60960" marB="60960"/>
                </a:tc>
                <a:tc>
                  <a:txBody>
                    <a:bodyPr/>
                    <a:lstStyle/>
                    <a:p>
                      <a:r>
                        <a:rPr lang="en-GB" sz="2400"/>
                        <a:t>28,000</a:t>
                      </a:r>
                    </a:p>
                  </a:txBody>
                  <a:tcPr marL="121920" marR="121920" marT="60960" marB="60960"/>
                </a:tc>
                <a:extLst>
                  <a:ext uri="{0D108BD9-81ED-4DB2-BD59-A6C34878D82A}">
                    <a16:rowId xmlns:a16="http://schemas.microsoft.com/office/drawing/2014/main" val="4182423403"/>
                  </a:ext>
                </a:extLst>
              </a:tr>
              <a:tr h="494453">
                <a:tc>
                  <a:txBody>
                    <a:bodyPr/>
                    <a:lstStyle/>
                    <a:p>
                      <a:r>
                        <a:rPr lang="en-GB" sz="2400"/>
                        <a:t>4,000</a:t>
                      </a:r>
                    </a:p>
                  </a:txBody>
                  <a:tcPr marL="121920" marR="121920" marT="60960" marB="60960"/>
                </a:tc>
                <a:tc>
                  <a:txBody>
                    <a:bodyPr/>
                    <a:lstStyle/>
                    <a:p>
                      <a:r>
                        <a:rPr lang="en-GB" sz="2400"/>
                        <a:t>120,000</a:t>
                      </a:r>
                    </a:p>
                  </a:txBody>
                  <a:tcPr marL="121920" marR="121920" marT="60960" marB="60960"/>
                </a:tc>
                <a:tc>
                  <a:txBody>
                    <a:bodyPr/>
                    <a:lstStyle/>
                    <a:p>
                      <a:r>
                        <a:rPr lang="en-GB" sz="2400"/>
                        <a:t>36,000</a:t>
                      </a:r>
                    </a:p>
                  </a:txBody>
                  <a:tcPr marL="121920" marR="121920" marT="60960" marB="60960"/>
                </a:tc>
                <a:tc>
                  <a:txBody>
                    <a:bodyPr/>
                    <a:lstStyle/>
                    <a:p>
                      <a:r>
                        <a:rPr lang="en-GB" sz="2400"/>
                        <a:t>35,000</a:t>
                      </a:r>
                    </a:p>
                  </a:txBody>
                  <a:tcPr marL="121920" marR="121920" marT="60960" marB="60960"/>
                </a:tc>
                <a:tc>
                  <a:txBody>
                    <a:bodyPr/>
                    <a:lstStyle/>
                    <a:p>
                      <a:r>
                        <a:rPr lang="en-GB" sz="2400"/>
                        <a:t>71,000</a:t>
                      </a:r>
                    </a:p>
                  </a:txBody>
                  <a:tcPr marL="121920" marR="121920" marT="60960" marB="60960"/>
                </a:tc>
                <a:tc>
                  <a:txBody>
                    <a:bodyPr/>
                    <a:lstStyle/>
                    <a:p>
                      <a:r>
                        <a:rPr lang="en-GB" sz="2400"/>
                        <a:t>49,000</a:t>
                      </a:r>
                    </a:p>
                  </a:txBody>
                  <a:tcPr marL="121920" marR="121920" marT="60960" marB="60960"/>
                </a:tc>
                <a:extLst>
                  <a:ext uri="{0D108BD9-81ED-4DB2-BD59-A6C34878D82A}">
                    <a16:rowId xmlns:a16="http://schemas.microsoft.com/office/drawing/2014/main" val="2291512966"/>
                  </a:ext>
                </a:extLst>
              </a:tr>
              <a:tr h="494453">
                <a:tc>
                  <a:txBody>
                    <a:bodyPr/>
                    <a:lstStyle/>
                    <a:p>
                      <a:r>
                        <a:rPr lang="en-GB" sz="2400"/>
                        <a:t>5,000</a:t>
                      </a:r>
                    </a:p>
                  </a:txBody>
                  <a:tcPr marL="121920" marR="121920" marT="60960" marB="60960"/>
                </a:tc>
                <a:tc>
                  <a:txBody>
                    <a:bodyPr/>
                    <a:lstStyle/>
                    <a:p>
                      <a:r>
                        <a:rPr lang="en-GB" sz="2400"/>
                        <a:t>150,000</a:t>
                      </a:r>
                    </a:p>
                  </a:txBody>
                  <a:tcPr marL="121920" marR="121920" marT="60960" marB="60960"/>
                </a:tc>
                <a:tc>
                  <a:txBody>
                    <a:bodyPr/>
                    <a:lstStyle/>
                    <a:p>
                      <a:r>
                        <a:rPr lang="en-GB" sz="2400"/>
                        <a:t>45,000</a:t>
                      </a:r>
                    </a:p>
                  </a:txBody>
                  <a:tcPr marL="121920" marR="121920" marT="60960" marB="60960"/>
                </a:tc>
                <a:tc>
                  <a:txBody>
                    <a:bodyPr/>
                    <a:lstStyle/>
                    <a:p>
                      <a:r>
                        <a:rPr lang="en-GB" sz="2400"/>
                        <a:t>35,000</a:t>
                      </a:r>
                    </a:p>
                  </a:txBody>
                  <a:tcPr marL="121920" marR="121920" marT="60960" marB="60960"/>
                </a:tc>
                <a:tc>
                  <a:txBody>
                    <a:bodyPr/>
                    <a:lstStyle/>
                    <a:p>
                      <a:r>
                        <a:rPr lang="en-GB" sz="2400"/>
                        <a:t>80,000</a:t>
                      </a:r>
                    </a:p>
                  </a:txBody>
                  <a:tcPr marL="121920" marR="121920" marT="60960" marB="60960"/>
                </a:tc>
                <a:tc>
                  <a:txBody>
                    <a:bodyPr/>
                    <a:lstStyle/>
                    <a:p>
                      <a:r>
                        <a:rPr lang="en-GB" sz="2400"/>
                        <a:t>70,000</a:t>
                      </a:r>
                    </a:p>
                  </a:txBody>
                  <a:tcPr marL="121920" marR="121920" marT="60960" marB="60960"/>
                </a:tc>
                <a:extLst>
                  <a:ext uri="{0D108BD9-81ED-4DB2-BD59-A6C34878D82A}">
                    <a16:rowId xmlns:a16="http://schemas.microsoft.com/office/drawing/2014/main" val="3804671501"/>
                  </a:ext>
                </a:extLst>
              </a:tr>
            </a:tbl>
          </a:graphicData>
        </a:graphic>
      </p:graphicFrame>
      <p:sp>
        <p:nvSpPr>
          <p:cNvPr id="5" name="Rectangle 4">
            <a:extLst>
              <a:ext uri="{FF2B5EF4-FFF2-40B4-BE49-F238E27FC236}">
                <a16:creationId xmlns:a16="http://schemas.microsoft.com/office/drawing/2014/main" id="{9165A1C4-E090-1540-A3A3-096F6FDCD336}"/>
              </a:ext>
            </a:extLst>
          </p:cNvPr>
          <p:cNvSpPr/>
          <p:nvPr/>
        </p:nvSpPr>
        <p:spPr>
          <a:xfrm>
            <a:off x="310601" y="5913340"/>
            <a:ext cx="4172937" cy="461665"/>
          </a:xfrm>
          <a:prstGeom prst="rect">
            <a:avLst/>
          </a:prstGeom>
        </p:spPr>
        <p:txBody>
          <a:bodyPr wrap="none">
            <a:spAutoFit/>
          </a:bodyPr>
          <a:lstStyle/>
          <a:p>
            <a:r>
              <a:rPr lang="en-GB" sz="2400"/>
              <a:t>What is the breakeven point?</a:t>
            </a:r>
            <a:endParaRPr lang="en-US" sz="2400"/>
          </a:p>
        </p:txBody>
      </p:sp>
    </p:spTree>
    <p:extLst>
      <p:ext uri="{BB962C8B-B14F-4D97-AF65-F5344CB8AC3E}">
        <p14:creationId xmlns:p14="http://schemas.microsoft.com/office/powerpoint/2010/main" val="14107502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439CF-642A-8EE5-1FEA-D9FE7527238F}"/>
              </a:ext>
            </a:extLst>
          </p:cNvPr>
          <p:cNvSpPr>
            <a:spLocks noGrp="1"/>
          </p:cNvSpPr>
          <p:nvPr>
            <p:ph type="sldNum" sz="quarter" idx="11"/>
          </p:nvPr>
        </p:nvSpPr>
        <p:spPr/>
        <p:txBody>
          <a:bodyPr/>
          <a:lstStyle/>
          <a:p>
            <a:fld id="{DA2C159E-F13C-4A85-9A41-E7669D3E0D70}" type="slidenum">
              <a:rPr lang="en-GB" smtClean="0"/>
              <a:pPr/>
              <a:t>12</a:t>
            </a:fld>
            <a:endParaRPr lang="en-GB"/>
          </a:p>
        </p:txBody>
      </p:sp>
      <p:sp>
        <p:nvSpPr>
          <p:cNvPr id="3" name="Title 2">
            <a:extLst>
              <a:ext uri="{FF2B5EF4-FFF2-40B4-BE49-F238E27FC236}">
                <a16:creationId xmlns:a16="http://schemas.microsoft.com/office/drawing/2014/main" id="{92E38FF8-E1FE-758D-91D8-1DAB86E39E35}"/>
              </a:ext>
            </a:extLst>
          </p:cNvPr>
          <p:cNvSpPr>
            <a:spLocks noGrp="1"/>
          </p:cNvSpPr>
          <p:nvPr>
            <p:ph type="title"/>
          </p:nvPr>
        </p:nvSpPr>
        <p:spPr/>
        <p:txBody>
          <a:bodyPr/>
          <a:lstStyle/>
          <a:p>
            <a:r>
              <a:rPr lang="en-GB"/>
              <a:t>Breakeven practice: answers cont.</a:t>
            </a:r>
          </a:p>
        </p:txBody>
      </p:sp>
      <p:sp>
        <p:nvSpPr>
          <p:cNvPr id="4" name="Text Placeholder 3">
            <a:extLst>
              <a:ext uri="{FF2B5EF4-FFF2-40B4-BE49-F238E27FC236}">
                <a16:creationId xmlns:a16="http://schemas.microsoft.com/office/drawing/2014/main" id="{2EBAF63F-85F2-303B-46D6-111EDE412327}"/>
              </a:ext>
            </a:extLst>
          </p:cNvPr>
          <p:cNvSpPr>
            <a:spLocks noGrp="1"/>
          </p:cNvSpPr>
          <p:nvPr>
            <p:ph type="body" sz="quarter" idx="12"/>
          </p:nvPr>
        </p:nvSpPr>
        <p:spPr/>
        <p:txBody>
          <a:bodyPr/>
          <a:lstStyle/>
          <a:p>
            <a:r>
              <a:rPr lang="en-GB" sz="2400"/>
              <a:t>Product X is sold for £30. Each unit has a variable cost of £9. </a:t>
            </a:r>
          </a:p>
          <a:p>
            <a:r>
              <a:rPr lang="en-GB" sz="2400"/>
              <a:t>Fixed costs are £35,000 per month. What is the breakeven point?</a:t>
            </a:r>
          </a:p>
          <a:p>
            <a:endParaRPr lang="en-GB" sz="2400"/>
          </a:p>
          <a:p>
            <a:r>
              <a:rPr lang="en-GB" sz="2400">
                <a:solidFill>
                  <a:srgbClr val="FF0000"/>
                </a:solidFill>
              </a:rPr>
              <a:t>Fixed costs ÷ contribution per unit = breakeven point</a:t>
            </a:r>
          </a:p>
          <a:p>
            <a:pPr algn="ctr"/>
            <a:endParaRPr lang="en-GB" sz="2400">
              <a:solidFill>
                <a:srgbClr val="FF0000"/>
              </a:solidFill>
            </a:endParaRPr>
          </a:p>
          <a:p>
            <a:r>
              <a:rPr lang="en-GB" sz="2400" b="1">
                <a:solidFill>
                  <a:srgbClr val="FF0000"/>
                </a:solidFill>
              </a:rPr>
              <a:t>35,000 ÷ 21 = 1,667 (rounded up to the nearest whole number)</a:t>
            </a:r>
          </a:p>
        </p:txBody>
      </p:sp>
    </p:spTree>
    <p:extLst>
      <p:ext uri="{BB962C8B-B14F-4D97-AF65-F5344CB8AC3E}">
        <p14:creationId xmlns:p14="http://schemas.microsoft.com/office/powerpoint/2010/main" val="3283436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492061-870C-BC75-ABEE-716760BC3462}"/>
              </a:ext>
            </a:extLst>
          </p:cNvPr>
          <p:cNvSpPr>
            <a:spLocks noGrp="1"/>
          </p:cNvSpPr>
          <p:nvPr>
            <p:ph type="sldNum" sz="quarter" idx="11"/>
          </p:nvPr>
        </p:nvSpPr>
        <p:spPr/>
        <p:txBody>
          <a:bodyPr/>
          <a:lstStyle/>
          <a:p>
            <a:fld id="{DA2C159E-F13C-4A85-9A41-E7669D3E0D70}" type="slidenum">
              <a:rPr lang="en-GB" smtClean="0"/>
              <a:pPr/>
              <a:t>13</a:t>
            </a:fld>
            <a:endParaRPr lang="en-GB"/>
          </a:p>
        </p:txBody>
      </p:sp>
      <p:sp>
        <p:nvSpPr>
          <p:cNvPr id="3" name="Title 2">
            <a:extLst>
              <a:ext uri="{FF2B5EF4-FFF2-40B4-BE49-F238E27FC236}">
                <a16:creationId xmlns:a16="http://schemas.microsoft.com/office/drawing/2014/main" id="{697BF667-B11C-E331-EC88-7C2B402FC5C8}"/>
              </a:ext>
            </a:extLst>
          </p:cNvPr>
          <p:cNvSpPr>
            <a:spLocks noGrp="1"/>
          </p:cNvSpPr>
          <p:nvPr>
            <p:ph type="title"/>
          </p:nvPr>
        </p:nvSpPr>
        <p:spPr/>
        <p:txBody>
          <a:bodyPr/>
          <a:lstStyle/>
          <a:p>
            <a:r>
              <a:rPr lang="en-GB"/>
              <a:t>Breakeven chart activity: extension (W3.3)</a:t>
            </a:r>
          </a:p>
        </p:txBody>
      </p:sp>
      <p:sp>
        <p:nvSpPr>
          <p:cNvPr id="4" name="Text Placeholder 3">
            <a:extLst>
              <a:ext uri="{FF2B5EF4-FFF2-40B4-BE49-F238E27FC236}">
                <a16:creationId xmlns:a16="http://schemas.microsoft.com/office/drawing/2014/main" id="{4192C0BD-3720-B09D-0CDF-F846A4396860}"/>
              </a:ext>
            </a:extLst>
          </p:cNvPr>
          <p:cNvSpPr>
            <a:spLocks noGrp="1"/>
          </p:cNvSpPr>
          <p:nvPr>
            <p:ph type="body" sz="quarter" idx="12"/>
          </p:nvPr>
        </p:nvSpPr>
        <p:spPr>
          <a:xfrm>
            <a:off x="312001" y="1315200"/>
            <a:ext cx="10070028" cy="4802099"/>
          </a:xfrm>
        </p:spPr>
        <p:txBody>
          <a:bodyPr/>
          <a:lstStyle/>
          <a:p>
            <a:r>
              <a:rPr lang="en-GB" sz="2400"/>
              <a:t>Earlier in the lesson, you calculated that Mary had a breakeven point of 125 bags of fudge.</a:t>
            </a:r>
          </a:p>
          <a:p>
            <a:endParaRPr lang="en-GB" sz="2400"/>
          </a:p>
          <a:p>
            <a:r>
              <a:rPr lang="en-GB" sz="2400"/>
              <a:t>Now create a breakeven chart for Mary on graph paper.</a:t>
            </a:r>
          </a:p>
        </p:txBody>
      </p:sp>
      <p:pic>
        <p:nvPicPr>
          <p:cNvPr id="5" name="Picture 4">
            <a:extLst>
              <a:ext uri="{FF2B5EF4-FFF2-40B4-BE49-F238E27FC236}">
                <a16:creationId xmlns:a16="http://schemas.microsoft.com/office/drawing/2014/main" id="{8D1C02BC-AC44-E426-69AE-D7B09495AE58}"/>
              </a:ext>
            </a:extLst>
          </p:cNvPr>
          <p:cNvPicPr>
            <a:picLocks noChangeAspect="1"/>
          </p:cNvPicPr>
          <p:nvPr/>
        </p:nvPicPr>
        <p:blipFill>
          <a:blip r:embed="rId2"/>
          <a:stretch>
            <a:fillRect/>
          </a:stretch>
        </p:blipFill>
        <p:spPr>
          <a:xfrm>
            <a:off x="10278645" y="136524"/>
            <a:ext cx="1601355" cy="1625741"/>
          </a:xfrm>
          <a:prstGeom prst="rect">
            <a:avLst/>
          </a:prstGeom>
        </p:spPr>
      </p:pic>
    </p:spTree>
    <p:extLst>
      <p:ext uri="{BB962C8B-B14F-4D97-AF65-F5344CB8AC3E}">
        <p14:creationId xmlns:p14="http://schemas.microsoft.com/office/powerpoint/2010/main" val="252190722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DB9623-9035-C1B1-7EE6-5F78639FBBF6}"/>
              </a:ext>
            </a:extLst>
          </p:cNvPr>
          <p:cNvSpPr>
            <a:spLocks noGrp="1"/>
          </p:cNvSpPr>
          <p:nvPr>
            <p:ph sz="quarter" idx="14"/>
          </p:nvPr>
        </p:nvSpPr>
        <p:spPr>
          <a:xfrm>
            <a:off x="312000" y="1316567"/>
            <a:ext cx="5496133" cy="4800599"/>
          </a:xfrm>
        </p:spPr>
        <p:txBody>
          <a:bodyPr>
            <a:normAutofit fontScale="92500"/>
          </a:bodyPr>
          <a:lstStyle/>
          <a:p>
            <a:pPr>
              <a:lnSpc>
                <a:spcPct val="100000"/>
              </a:lnSpc>
            </a:pPr>
            <a:r>
              <a:rPr lang="en-GB" sz="2400" b="0"/>
              <a:t>Comet and Woolworths are both UK businesses that closed down.  </a:t>
            </a:r>
          </a:p>
          <a:p>
            <a:pPr>
              <a:lnSpc>
                <a:spcPct val="100000"/>
              </a:lnSpc>
            </a:pPr>
            <a:endParaRPr lang="en-GB" sz="2400" b="0"/>
          </a:p>
          <a:p>
            <a:pPr>
              <a:lnSpc>
                <a:spcPct val="100000"/>
              </a:lnSpc>
            </a:pPr>
            <a:r>
              <a:rPr lang="en-GB" sz="2400" b="0"/>
              <a:t>Access the articles below and discuss whether accurately calculating the breakeven point and being able to forecast sales might have saved these businesses.</a:t>
            </a:r>
          </a:p>
          <a:p>
            <a:endParaRPr lang="en-GB" b="0"/>
          </a:p>
          <a:p>
            <a:endParaRPr lang="en-GB" b="0"/>
          </a:p>
          <a:p>
            <a:r>
              <a:rPr lang="en-GB" sz="1200" b="0"/>
              <a:t>Comet: </a:t>
            </a:r>
            <a:r>
              <a:rPr lang="en-GB" sz="1200" b="0">
                <a:hlinkClick r:id="rId2"/>
              </a:rPr>
              <a:t>https://www.bbc.co.uk/news/business-20164228</a:t>
            </a:r>
            <a:r>
              <a:rPr lang="en-GB" sz="1200" b="0"/>
              <a:t> (accessed 30.04.2023)</a:t>
            </a:r>
          </a:p>
          <a:p>
            <a:r>
              <a:rPr lang="en-GB" sz="1200" b="0"/>
              <a:t>Woolworths: </a:t>
            </a:r>
            <a:r>
              <a:rPr lang="en-GB" sz="1200" b="0">
                <a:hlinkClick r:id="rId3"/>
              </a:rPr>
              <a:t>https://www.theguardian.com/business/2008/nov/26/woolworths-administration-high-street-retailers</a:t>
            </a:r>
            <a:r>
              <a:rPr lang="en-GB" sz="1200" b="0"/>
              <a:t> (accessed 30.04.2023)</a:t>
            </a:r>
          </a:p>
        </p:txBody>
      </p:sp>
      <p:sp>
        <p:nvSpPr>
          <p:cNvPr id="2" name="Slide Number Placeholder 1">
            <a:extLst>
              <a:ext uri="{FF2B5EF4-FFF2-40B4-BE49-F238E27FC236}">
                <a16:creationId xmlns:a16="http://schemas.microsoft.com/office/drawing/2014/main" id="{7AD3658A-F5F4-FE6C-F5A6-5FA85386E348}"/>
              </a:ext>
            </a:extLst>
          </p:cNvPr>
          <p:cNvSpPr>
            <a:spLocks noGrp="1"/>
          </p:cNvSpPr>
          <p:nvPr>
            <p:ph type="sldNum" sz="quarter" idx="11"/>
          </p:nvPr>
        </p:nvSpPr>
        <p:spPr>
          <a:xfrm>
            <a:off x="10608501" y="6356351"/>
            <a:ext cx="1212619" cy="365125"/>
          </a:xfrm>
        </p:spPr>
        <p:txBody>
          <a:bodyPr anchor="t">
            <a:normAutofit/>
          </a:bodyPr>
          <a:lstStyle/>
          <a:p>
            <a:pPr>
              <a:spcAft>
                <a:spcPts val="800"/>
              </a:spcAft>
            </a:pPr>
            <a:fld id="{DA2C159E-F13C-4A85-9A41-E7669D3E0D70}" type="slidenum">
              <a:rPr lang="en-GB" smtClean="0"/>
              <a:pPr>
                <a:spcAft>
                  <a:spcPts val="800"/>
                </a:spcAft>
              </a:pPr>
              <a:t>14</a:t>
            </a:fld>
            <a:endParaRPr lang="en-GB"/>
          </a:p>
        </p:txBody>
      </p:sp>
      <p:sp>
        <p:nvSpPr>
          <p:cNvPr id="3" name="Title 2">
            <a:extLst>
              <a:ext uri="{FF2B5EF4-FFF2-40B4-BE49-F238E27FC236}">
                <a16:creationId xmlns:a16="http://schemas.microsoft.com/office/drawing/2014/main" id="{1137BD98-53C5-D749-BE75-5103A320658C}"/>
              </a:ext>
            </a:extLst>
          </p:cNvPr>
          <p:cNvSpPr>
            <a:spLocks noGrp="1"/>
          </p:cNvSpPr>
          <p:nvPr>
            <p:ph type="title"/>
          </p:nvPr>
        </p:nvSpPr>
        <p:spPr>
          <a:xfrm>
            <a:off x="310601" y="333201"/>
            <a:ext cx="11250084" cy="932567"/>
          </a:xfrm>
        </p:spPr>
        <p:txBody>
          <a:bodyPr anchor="t">
            <a:normAutofit/>
          </a:bodyPr>
          <a:lstStyle/>
          <a:p>
            <a:r>
              <a:rPr lang="en-GB"/>
              <a:t>Case studies</a:t>
            </a:r>
          </a:p>
        </p:txBody>
      </p:sp>
      <p:pic>
        <p:nvPicPr>
          <p:cNvPr id="5" name="Picture 4">
            <a:extLst>
              <a:ext uri="{FF2B5EF4-FFF2-40B4-BE49-F238E27FC236}">
                <a16:creationId xmlns:a16="http://schemas.microsoft.com/office/drawing/2014/main" id="{80F0B2BC-8984-DBA7-C6B9-6C984CE6622D}"/>
              </a:ext>
            </a:extLst>
          </p:cNvPr>
          <p:cNvPicPr>
            <a:picLocks noChangeAspect="1"/>
          </p:cNvPicPr>
          <p:nvPr/>
        </p:nvPicPr>
        <p:blipFill>
          <a:blip r:embed="rId4"/>
          <a:stretch>
            <a:fillRect/>
          </a:stretch>
        </p:blipFill>
        <p:spPr>
          <a:xfrm>
            <a:off x="10140458" y="123871"/>
            <a:ext cx="1739543" cy="1641999"/>
          </a:xfrm>
          <a:prstGeom prst="rect">
            <a:avLst/>
          </a:prstGeom>
        </p:spPr>
      </p:pic>
      <p:pic>
        <p:nvPicPr>
          <p:cNvPr id="9" name="Picture 8">
            <a:extLst>
              <a:ext uri="{FF2B5EF4-FFF2-40B4-BE49-F238E27FC236}">
                <a16:creationId xmlns:a16="http://schemas.microsoft.com/office/drawing/2014/main" id="{4EA425AB-45FB-1DFC-7911-20E9F3298876}"/>
              </a:ext>
            </a:extLst>
          </p:cNvPr>
          <p:cNvPicPr>
            <a:picLocks noChangeAspect="1"/>
          </p:cNvPicPr>
          <p:nvPr/>
        </p:nvPicPr>
        <p:blipFill>
          <a:blip r:embed="rId5"/>
          <a:stretch>
            <a:fillRect/>
          </a:stretch>
        </p:blipFill>
        <p:spPr>
          <a:xfrm>
            <a:off x="6490447" y="2825376"/>
            <a:ext cx="4876800" cy="2032000"/>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5830CD76-B695-0DFD-64B1-BBF237B7ACF1}"/>
              </a:ext>
            </a:extLst>
          </p:cNvPr>
          <p:cNvSpPr txBox="1"/>
          <p:nvPr/>
        </p:nvSpPr>
        <p:spPr>
          <a:xfrm>
            <a:off x="7008498" y="5182270"/>
            <a:ext cx="3840697" cy="410241"/>
          </a:xfrm>
          <a:prstGeom prst="rect">
            <a:avLst/>
          </a:prstGeom>
          <a:noFill/>
        </p:spPr>
        <p:txBody>
          <a:bodyPr wrap="square" lIns="0" tIns="0" rIns="0" bIns="0" rtlCol="0">
            <a:spAutoFit/>
          </a:bodyPr>
          <a:lstStyle/>
          <a:p>
            <a:r>
              <a:rPr lang="en-GB" sz="1333">
                <a:hlinkClick r:id="rId6"/>
              </a:rPr>
              <a:t>Ashford England December 8 2008 Exterior Stock Photo 1859143759 | Shutterstock</a:t>
            </a:r>
            <a:endParaRPr lang="en-GB" sz="1333"/>
          </a:p>
        </p:txBody>
      </p:sp>
    </p:spTree>
    <p:extLst>
      <p:ext uri="{BB962C8B-B14F-4D97-AF65-F5344CB8AC3E}">
        <p14:creationId xmlns:p14="http://schemas.microsoft.com/office/powerpoint/2010/main" val="99618994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15</a:t>
            </a:fld>
            <a:endParaRPr lang="en-GB"/>
          </a:p>
        </p:txBody>
      </p:sp>
      <p:sp>
        <p:nvSpPr>
          <p:cNvPr id="9" name="TextBox 8">
            <a:extLst>
              <a:ext uri="{FF2B5EF4-FFF2-40B4-BE49-F238E27FC236}">
                <a16:creationId xmlns:a16="http://schemas.microsoft.com/office/drawing/2014/main" id="{93ED7E31-0A20-431C-92C7-87EA77ED0CA9}"/>
              </a:ext>
            </a:extLst>
          </p:cNvPr>
          <p:cNvSpPr txBox="1"/>
          <p:nvPr/>
        </p:nvSpPr>
        <p:spPr>
          <a:xfrm>
            <a:off x="2351584" y="1700809"/>
            <a:ext cx="1536171" cy="246221"/>
          </a:xfrm>
          <a:prstGeom prst="rect">
            <a:avLst/>
          </a:prstGeom>
          <a:noFill/>
        </p:spPr>
        <p:txBody>
          <a:bodyPr wrap="square" lIns="0" tIns="0" rIns="0" bIns="0" rtlCol="0">
            <a:spAutoFit/>
          </a:bodyPr>
          <a:lstStyle/>
          <a:p>
            <a:r>
              <a:rPr lang="en-GB" sz="1600"/>
              <a:t>PRODUCED BY</a:t>
            </a:r>
          </a:p>
        </p:txBody>
      </p:sp>
      <p:pic>
        <p:nvPicPr>
          <p:cNvPr id="14" name="Picture 13">
            <a:extLst>
              <a:ext uri="{FF2B5EF4-FFF2-40B4-BE49-F238E27FC236}">
                <a16:creationId xmlns:a16="http://schemas.microsoft.com/office/drawing/2014/main" id="{0D793A73-0B68-41C6-96A3-4A06CB6B8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32357"/>
            <a:ext cx="2400267" cy="1126067"/>
          </a:xfrm>
          <a:prstGeom prst="rect">
            <a:avLst/>
          </a:prstGeom>
          <a:noFill/>
          <a:ln>
            <a:noFill/>
          </a:ln>
        </p:spPr>
      </p:pic>
      <p:sp>
        <p:nvSpPr>
          <p:cNvPr id="15" name="TextBox 14">
            <a:extLst>
              <a:ext uri="{FF2B5EF4-FFF2-40B4-BE49-F238E27FC236}">
                <a16:creationId xmlns:a16="http://schemas.microsoft.com/office/drawing/2014/main" id="{5E3E1E1C-19A4-4F4A-B678-E274A9DA15DB}"/>
              </a:ext>
            </a:extLst>
          </p:cNvPr>
          <p:cNvSpPr txBox="1"/>
          <p:nvPr/>
        </p:nvSpPr>
        <p:spPr>
          <a:xfrm>
            <a:off x="6234069" y="1700809"/>
            <a:ext cx="1536171" cy="246221"/>
          </a:xfrm>
          <a:prstGeom prst="rect">
            <a:avLst/>
          </a:prstGeom>
          <a:noFill/>
        </p:spPr>
        <p:txBody>
          <a:bodyPr wrap="square" lIns="0" tIns="0" rIns="0" bIns="0" rtlCol="0">
            <a:spAutoFit/>
          </a:bodyPr>
          <a:lstStyle/>
          <a:p>
            <a:r>
              <a:rPr lang="en-GB" sz="1600"/>
              <a:t>FUNDED BY</a:t>
            </a:r>
          </a:p>
        </p:txBody>
      </p:sp>
      <p:sp>
        <p:nvSpPr>
          <p:cNvPr id="16" name="TextBox 15">
            <a:extLst>
              <a:ext uri="{FF2B5EF4-FFF2-40B4-BE49-F238E27FC236}">
                <a16:creationId xmlns:a16="http://schemas.microsoft.com/office/drawing/2014/main" id="{3F2C459C-FDFD-413A-AA47-C10B685C2A01}"/>
              </a:ext>
            </a:extLst>
          </p:cNvPr>
          <p:cNvSpPr txBox="1"/>
          <p:nvPr/>
        </p:nvSpPr>
        <p:spPr>
          <a:xfrm>
            <a:off x="6216563" y="3824753"/>
            <a:ext cx="2400267" cy="430887"/>
          </a:xfrm>
          <a:prstGeom prst="rect">
            <a:avLst/>
          </a:prstGeom>
          <a:noFill/>
        </p:spPr>
        <p:txBody>
          <a:bodyPr wrap="square" lIns="0" tIns="0" rIns="0" bIns="0" rtlCol="0">
            <a:spAutoFit/>
          </a:bodyPr>
          <a:lstStyle/>
          <a:p>
            <a:r>
              <a:rPr lang="en-GB" sz="1400"/>
              <a:t>This programme is funded by the Department for Education</a:t>
            </a:r>
          </a:p>
        </p:txBody>
      </p:sp>
      <p:sp>
        <p:nvSpPr>
          <p:cNvPr id="17" name="TextBox 16">
            <a:extLst>
              <a:ext uri="{FF2B5EF4-FFF2-40B4-BE49-F238E27FC236}">
                <a16:creationId xmlns:a16="http://schemas.microsoft.com/office/drawing/2014/main" id="{36B2AE06-62E2-47AC-A4B8-78F23C87D5EA}"/>
              </a:ext>
            </a:extLst>
          </p:cNvPr>
          <p:cNvSpPr txBox="1"/>
          <p:nvPr/>
        </p:nvSpPr>
        <p:spPr>
          <a:xfrm>
            <a:off x="2111738" y="3717032"/>
            <a:ext cx="2784309" cy="646331"/>
          </a:xfrm>
          <a:prstGeom prst="rect">
            <a:avLst/>
          </a:prstGeom>
          <a:noFill/>
        </p:spPr>
        <p:txBody>
          <a:bodyPr wrap="square" lIns="0" tIns="0" rIns="0" bIns="0" rtlCol="0">
            <a:spAutoFit/>
          </a:bodyPr>
          <a:lstStyle/>
          <a:p>
            <a:r>
              <a:rPr lang="en-GB" sz="1400"/>
              <a:t>South Essex College has produced this resource on behalf of the Education and Training Foundation</a:t>
            </a:r>
          </a:p>
        </p:txBody>
      </p:sp>
      <p:sp>
        <p:nvSpPr>
          <p:cNvPr id="18" name="TextBox 17">
            <a:extLst>
              <a:ext uri="{FF2B5EF4-FFF2-40B4-BE49-F238E27FC236}">
                <a16:creationId xmlns:a16="http://schemas.microsoft.com/office/drawing/2014/main" id="{CA481ADA-FC14-4FE3-9F8D-6121602D1055}"/>
              </a:ext>
            </a:extLst>
          </p:cNvPr>
          <p:cNvSpPr txBox="1"/>
          <p:nvPr/>
        </p:nvSpPr>
        <p:spPr>
          <a:xfrm>
            <a:off x="1583499" y="4869161"/>
            <a:ext cx="8736971" cy="492443"/>
          </a:xfrm>
          <a:prstGeom prst="rect">
            <a:avLst/>
          </a:prstGeom>
          <a:noFill/>
        </p:spPr>
        <p:txBody>
          <a:bodyPr wrap="square" lIns="0" tIns="0" rIns="0" bIns="0" rtlCol="0">
            <a:spAutoFit/>
          </a:bodyPr>
          <a:lstStyle/>
          <a:p>
            <a:pPr algn="ctr"/>
            <a:r>
              <a:rPr lang="en-GB" sz="3200" b="1">
                <a:solidFill>
                  <a:srgbClr val="E51C41"/>
                </a:solidFill>
              </a:rPr>
              <a:t>ET-FOUNDATION.CO.UK</a:t>
            </a:r>
          </a:p>
        </p:txBody>
      </p:sp>
      <p:pic>
        <p:nvPicPr>
          <p:cNvPr id="5" name="Picture 4" descr="Shape&#10;&#10;Description automatically generated">
            <a:extLst>
              <a:ext uri="{FF2B5EF4-FFF2-40B4-BE49-F238E27FC236}">
                <a16:creationId xmlns:a16="http://schemas.microsoft.com/office/drawing/2014/main" id="{BB2C64D5-4791-444B-9142-B07A38BD1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438" y="452670"/>
            <a:ext cx="1620137" cy="860743"/>
          </a:xfrm>
          <a:prstGeom prst="rect">
            <a:avLst/>
          </a:prstGeom>
        </p:spPr>
      </p:pic>
      <p:pic>
        <p:nvPicPr>
          <p:cNvPr id="2" name="Picture 1">
            <a:extLst>
              <a:ext uri="{FF2B5EF4-FFF2-40B4-BE49-F238E27FC236}">
                <a16:creationId xmlns:a16="http://schemas.microsoft.com/office/drawing/2014/main" id="{4D661A32-71DB-4758-1854-DCA1BE0D2D32}"/>
              </a:ext>
            </a:extLst>
          </p:cNvPr>
          <p:cNvPicPr>
            <a:picLocks noChangeAspect="1"/>
          </p:cNvPicPr>
          <p:nvPr/>
        </p:nvPicPr>
        <p:blipFill>
          <a:blip r:embed="rId5"/>
          <a:stretch>
            <a:fillRect/>
          </a:stretch>
        </p:blipFill>
        <p:spPr>
          <a:xfrm>
            <a:off x="2294528" y="2307240"/>
            <a:ext cx="1593227" cy="1121761"/>
          </a:xfrm>
          <a:prstGeom prst="rect">
            <a:avLst/>
          </a:prstGeom>
        </p:spPr>
      </p:pic>
    </p:spTree>
    <p:extLst>
      <p:ext uri="{BB962C8B-B14F-4D97-AF65-F5344CB8AC3E}">
        <p14:creationId xmlns:p14="http://schemas.microsoft.com/office/powerpoint/2010/main" val="231367050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2C84-47CE-F14E-9879-50B5699FE8E9}"/>
              </a:ext>
            </a:extLst>
          </p:cNvPr>
          <p:cNvSpPr>
            <a:spLocks noGrp="1"/>
          </p:cNvSpPr>
          <p:nvPr>
            <p:ph type="ctrTitle"/>
          </p:nvPr>
        </p:nvSpPr>
        <p:spPr/>
        <p:txBody>
          <a:bodyPr/>
          <a:lstStyle/>
          <a:p>
            <a:pPr>
              <a:lnSpc>
                <a:spcPct val="100000"/>
              </a:lnSpc>
            </a:pPr>
            <a:r>
              <a:rPr lang="en-US" sz="2667"/>
              <a:t>Management and administration</a:t>
            </a:r>
            <a:br>
              <a:rPr lang="en-US" sz="2667"/>
            </a:br>
            <a:r>
              <a:rPr lang="en-US" sz="2667"/>
              <a:t>4: Finance (core)</a:t>
            </a:r>
            <a:br>
              <a:rPr lang="en-US" sz="2667"/>
            </a:br>
            <a:r>
              <a:rPr lang="en-US" sz="2667"/>
              <a:t>Session 4</a:t>
            </a:r>
          </a:p>
        </p:txBody>
      </p:sp>
      <p:sp>
        <p:nvSpPr>
          <p:cNvPr id="3" name="Subtitle 2">
            <a:extLst>
              <a:ext uri="{FF2B5EF4-FFF2-40B4-BE49-F238E27FC236}">
                <a16:creationId xmlns:a16="http://schemas.microsoft.com/office/drawing/2014/main" id="{FCD1F95F-D16E-774B-BA41-5586864A7E03}"/>
              </a:ext>
            </a:extLst>
          </p:cNvPr>
          <p:cNvSpPr>
            <a:spLocks noGrp="1"/>
          </p:cNvSpPr>
          <p:nvPr>
            <p:ph type="subTitle" idx="1"/>
          </p:nvPr>
        </p:nvSpPr>
        <p:spPr/>
        <p:txBody>
          <a:bodyPr>
            <a:normAutofit fontScale="25000" lnSpcReduction="20000"/>
          </a:bodyPr>
          <a:lstStyle/>
          <a:p>
            <a:r>
              <a:rPr lang="en-US"/>
              <a:t>Presenter name</a:t>
            </a:r>
          </a:p>
        </p:txBody>
      </p:sp>
      <p:sp>
        <p:nvSpPr>
          <p:cNvPr id="4" name="Text Placeholder 3">
            <a:extLst>
              <a:ext uri="{FF2B5EF4-FFF2-40B4-BE49-F238E27FC236}">
                <a16:creationId xmlns:a16="http://schemas.microsoft.com/office/drawing/2014/main" id="{EB4CC04C-4404-2344-B3AF-3A1327FC7224}"/>
              </a:ext>
            </a:extLst>
          </p:cNvPr>
          <p:cNvSpPr>
            <a:spLocks noGrp="1"/>
          </p:cNvSpPr>
          <p:nvPr>
            <p:ph type="body" sz="quarter" idx="14"/>
          </p:nvPr>
        </p:nvSpPr>
        <p:spPr/>
        <p:txBody>
          <a:bodyPr/>
          <a:lstStyle/>
          <a:p>
            <a:r>
              <a:rPr lang="en-US"/>
              <a:t>Time and date</a:t>
            </a:r>
          </a:p>
        </p:txBody>
      </p:sp>
      <p:sp>
        <p:nvSpPr>
          <p:cNvPr id="5" name="Text Placeholder 4">
            <a:extLst>
              <a:ext uri="{FF2B5EF4-FFF2-40B4-BE49-F238E27FC236}">
                <a16:creationId xmlns:a16="http://schemas.microsoft.com/office/drawing/2014/main" id="{6B4643D2-5B40-084D-AF5C-E1AE7B10AF17}"/>
              </a:ext>
            </a:extLst>
          </p:cNvPr>
          <p:cNvSpPr>
            <a:spLocks noGrp="1"/>
          </p:cNvSpPr>
          <p:nvPr>
            <p:ph type="body" sz="quarter" idx="15"/>
          </p:nvPr>
        </p:nvSpPr>
        <p:spPr/>
        <p:txBody>
          <a:bodyPr/>
          <a:lstStyle/>
          <a:p>
            <a:r>
              <a:rPr lang="en-US"/>
              <a:t>Location</a:t>
            </a:r>
          </a:p>
        </p:txBody>
      </p:sp>
    </p:spTree>
    <p:extLst>
      <p:ext uri="{BB962C8B-B14F-4D97-AF65-F5344CB8AC3E}">
        <p14:creationId xmlns:p14="http://schemas.microsoft.com/office/powerpoint/2010/main" val="2199660254"/>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a:t>04</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fontScale="70000" lnSpcReduction="20000"/>
          </a:bodyPr>
          <a:lstStyle/>
          <a:p>
            <a:pPr>
              <a:lnSpc>
                <a:spcPct val="120000"/>
              </a:lnSpc>
            </a:pPr>
            <a:r>
              <a:rPr lang="en-US"/>
              <a:t>Sources of income</a:t>
            </a:r>
          </a:p>
          <a:p>
            <a:pPr>
              <a:lnSpc>
                <a:spcPct val="120000"/>
              </a:lnSpc>
            </a:pPr>
            <a:r>
              <a:rPr lang="en-US"/>
              <a:t>Tracking and controlling revenue and expenditure</a:t>
            </a:r>
          </a:p>
        </p:txBody>
      </p:sp>
    </p:spTree>
    <p:extLst>
      <p:ext uri="{BB962C8B-B14F-4D97-AF65-F5344CB8AC3E}">
        <p14:creationId xmlns:p14="http://schemas.microsoft.com/office/powerpoint/2010/main" val="1619434315"/>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F65124-8D2C-1307-5815-5B00348C371A}"/>
              </a:ext>
            </a:extLst>
          </p:cNvPr>
          <p:cNvSpPr>
            <a:spLocks noGrp="1"/>
          </p:cNvSpPr>
          <p:nvPr>
            <p:ph type="sldNum" sz="quarter" idx="11"/>
          </p:nvPr>
        </p:nvSpPr>
        <p:spPr/>
        <p:txBody>
          <a:bodyPr/>
          <a:lstStyle/>
          <a:p>
            <a:fld id="{DA2C159E-F13C-4A85-9A41-E7669D3E0D70}" type="slidenum">
              <a:rPr lang="en-GB" smtClean="0"/>
              <a:pPr/>
              <a:t>18</a:t>
            </a:fld>
            <a:endParaRPr lang="en-GB"/>
          </a:p>
        </p:txBody>
      </p:sp>
      <p:sp>
        <p:nvSpPr>
          <p:cNvPr id="3" name="Title 2">
            <a:extLst>
              <a:ext uri="{FF2B5EF4-FFF2-40B4-BE49-F238E27FC236}">
                <a16:creationId xmlns:a16="http://schemas.microsoft.com/office/drawing/2014/main" id="{D4EEA166-9419-382E-9C64-1139D1C54BD2}"/>
              </a:ext>
            </a:extLst>
          </p:cNvPr>
          <p:cNvSpPr>
            <a:spLocks noGrp="1"/>
          </p:cNvSpPr>
          <p:nvPr>
            <p:ph type="title"/>
          </p:nvPr>
        </p:nvSpPr>
        <p:spPr/>
        <p:txBody>
          <a:bodyPr/>
          <a:lstStyle/>
          <a:p>
            <a:r>
              <a:rPr lang="en-GB"/>
              <a:t>Learning outcomes</a:t>
            </a:r>
          </a:p>
        </p:txBody>
      </p:sp>
      <p:sp>
        <p:nvSpPr>
          <p:cNvPr id="4" name="Text Placeholder 3">
            <a:extLst>
              <a:ext uri="{FF2B5EF4-FFF2-40B4-BE49-F238E27FC236}">
                <a16:creationId xmlns:a16="http://schemas.microsoft.com/office/drawing/2014/main" id="{C09DB3D1-6667-C73D-35C6-C0CD0B160CE5}"/>
              </a:ext>
            </a:extLst>
          </p:cNvPr>
          <p:cNvSpPr>
            <a:spLocks noGrp="1"/>
          </p:cNvSpPr>
          <p:nvPr>
            <p:ph type="body" sz="quarter" idx="12"/>
          </p:nvPr>
        </p:nvSpPr>
        <p:spPr>
          <a:xfrm>
            <a:off x="312002" y="1124745"/>
            <a:ext cx="10223500" cy="4992556"/>
          </a:xfrm>
        </p:spPr>
        <p:txBody>
          <a:bodyPr vert="horz" lIns="0" tIns="0" rIns="0" bIns="0" rtlCol="0" anchor="t">
            <a:noAutofit/>
          </a:bodyPr>
          <a:lstStyle/>
          <a:p>
            <a:pPr marL="609585" indent="-609585">
              <a:lnSpc>
                <a:spcPct val="100000"/>
              </a:lnSpc>
              <a:buClr>
                <a:schemeClr val="tx1"/>
              </a:buClr>
              <a:buFont typeface="Arial" panose="020B0604020202020204" pitchFamily="34" charset="0"/>
              <a:buChar char="•"/>
            </a:pPr>
            <a:r>
              <a:rPr lang="en-GB" sz="2133">
                <a:solidFill>
                  <a:schemeClr val="accent6"/>
                </a:solidFill>
              </a:rPr>
              <a:t>Analyse the advantages and disadvantages of internal and external sources of finance.</a:t>
            </a:r>
            <a:endParaRPr lang="en-US">
              <a:solidFill>
                <a:schemeClr val="accent6"/>
              </a:solidFill>
              <a:cs typeface="Arial"/>
            </a:endParaRPr>
          </a:p>
          <a:p>
            <a:pPr>
              <a:lnSpc>
                <a:spcPct val="100000"/>
              </a:lnSpc>
              <a:buClr>
                <a:schemeClr val="tx1"/>
              </a:buClr>
            </a:pPr>
            <a:endParaRPr lang="en-GB" sz="2133">
              <a:solidFill>
                <a:schemeClr val="accent6"/>
              </a:solidFill>
            </a:endParaRPr>
          </a:p>
          <a:p>
            <a:pPr marL="609585" indent="-609585">
              <a:lnSpc>
                <a:spcPct val="100000"/>
              </a:lnSpc>
              <a:buClr>
                <a:schemeClr val="tx1"/>
              </a:buClr>
              <a:buFont typeface="Arial" panose="020B0604020202020204" pitchFamily="34" charset="0"/>
              <a:buChar char="•"/>
            </a:pPr>
            <a:r>
              <a:rPr lang="en-GB" sz="2133">
                <a:solidFill>
                  <a:schemeClr val="accent6"/>
                </a:solidFill>
              </a:rPr>
              <a:t>Evaluate the suitability of different sources of finance for different types of organisations.</a:t>
            </a:r>
          </a:p>
          <a:p>
            <a:pPr>
              <a:lnSpc>
                <a:spcPct val="100000"/>
              </a:lnSpc>
              <a:buClr>
                <a:schemeClr val="tx1"/>
              </a:buClr>
            </a:pPr>
            <a:endParaRPr lang="en-GB" sz="2133">
              <a:solidFill>
                <a:schemeClr val="accent6"/>
              </a:solidFill>
            </a:endParaRPr>
          </a:p>
          <a:p>
            <a:pPr marL="609585" indent="-609585">
              <a:lnSpc>
                <a:spcPct val="100000"/>
              </a:lnSpc>
              <a:buClr>
                <a:schemeClr val="tx1"/>
              </a:buClr>
              <a:buFont typeface="Arial" panose="020B0604020202020204" pitchFamily="34" charset="0"/>
              <a:buChar char="•"/>
            </a:pPr>
            <a:r>
              <a:rPr lang="en-GB" sz="2133"/>
              <a:t>Explain how to track and control revenue and expenditure, including cash and profit.</a:t>
            </a:r>
          </a:p>
          <a:p>
            <a:pPr>
              <a:lnSpc>
                <a:spcPct val="100000"/>
              </a:lnSpc>
            </a:pPr>
            <a:endParaRPr lang="en-GB" sz="2133"/>
          </a:p>
          <a:p>
            <a:pPr marL="609585" indent="-609585">
              <a:lnSpc>
                <a:spcPct val="100000"/>
              </a:lnSpc>
              <a:buFont typeface="Arial" panose="020B0604020202020204" pitchFamily="34" charset="0"/>
              <a:buChar char="•"/>
            </a:pPr>
            <a:r>
              <a:rPr lang="en-GB" sz="2133"/>
              <a:t>Explain how financial reports are generated.</a:t>
            </a:r>
          </a:p>
          <a:p>
            <a:pPr>
              <a:lnSpc>
                <a:spcPct val="100000"/>
              </a:lnSpc>
            </a:pPr>
            <a:endParaRPr lang="en-GB" sz="2133"/>
          </a:p>
          <a:p>
            <a:pPr marL="609585" indent="-609585">
              <a:lnSpc>
                <a:spcPct val="100000"/>
              </a:lnSpc>
              <a:buFont typeface="Arial" panose="020B0604020202020204" pitchFamily="34" charset="0"/>
              <a:buChar char="•"/>
            </a:pPr>
            <a:r>
              <a:rPr lang="en-GB" sz="2133"/>
              <a:t>Justify the use of double-entry bookkeeping.</a:t>
            </a:r>
          </a:p>
          <a:p>
            <a:pPr marL="609585" indent="-609585">
              <a:buFont typeface="Arial" panose="020B0604020202020204" pitchFamily="34" charset="0"/>
              <a:buChar char="•"/>
            </a:pPr>
            <a:endParaRPr lang="en-GB"/>
          </a:p>
        </p:txBody>
      </p:sp>
    </p:spTree>
    <p:extLst>
      <p:ext uri="{BB962C8B-B14F-4D97-AF65-F5344CB8AC3E}">
        <p14:creationId xmlns:p14="http://schemas.microsoft.com/office/powerpoint/2010/main" val="30137174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9FBC63-690E-FB04-55BD-47D370E27930}"/>
              </a:ext>
            </a:extLst>
          </p:cNvPr>
          <p:cNvSpPr>
            <a:spLocks noGrp="1"/>
          </p:cNvSpPr>
          <p:nvPr>
            <p:ph type="sldNum" sz="quarter" idx="11"/>
          </p:nvPr>
        </p:nvSpPr>
        <p:spPr/>
        <p:txBody>
          <a:bodyPr/>
          <a:lstStyle/>
          <a:p>
            <a:fld id="{DA2C159E-F13C-4A85-9A41-E7669D3E0D70}" type="slidenum">
              <a:rPr lang="en-GB" smtClean="0"/>
              <a:pPr/>
              <a:t>19</a:t>
            </a:fld>
            <a:endParaRPr lang="en-GB"/>
          </a:p>
        </p:txBody>
      </p:sp>
      <p:sp>
        <p:nvSpPr>
          <p:cNvPr id="3" name="Title 2">
            <a:extLst>
              <a:ext uri="{FF2B5EF4-FFF2-40B4-BE49-F238E27FC236}">
                <a16:creationId xmlns:a16="http://schemas.microsoft.com/office/drawing/2014/main" id="{01E11B18-AAC3-49ED-8780-838DAC08C88A}"/>
              </a:ext>
            </a:extLst>
          </p:cNvPr>
          <p:cNvSpPr>
            <a:spLocks noGrp="1"/>
          </p:cNvSpPr>
          <p:nvPr>
            <p:ph type="title"/>
          </p:nvPr>
        </p:nvSpPr>
        <p:spPr/>
        <p:txBody>
          <a:bodyPr/>
          <a:lstStyle/>
          <a:p>
            <a:r>
              <a:rPr lang="en-GB"/>
              <a:t>Sources of finance activity (W4.1)</a:t>
            </a:r>
          </a:p>
        </p:txBody>
      </p:sp>
      <p:sp>
        <p:nvSpPr>
          <p:cNvPr id="4" name="Text Placeholder 3">
            <a:extLst>
              <a:ext uri="{FF2B5EF4-FFF2-40B4-BE49-F238E27FC236}">
                <a16:creationId xmlns:a16="http://schemas.microsoft.com/office/drawing/2014/main" id="{D3248AAD-2C0D-7ACE-5A16-53F182C77699}"/>
              </a:ext>
            </a:extLst>
          </p:cNvPr>
          <p:cNvSpPr>
            <a:spLocks noGrp="1"/>
          </p:cNvSpPr>
          <p:nvPr>
            <p:ph type="body" sz="quarter" idx="12"/>
          </p:nvPr>
        </p:nvSpPr>
        <p:spPr>
          <a:xfrm>
            <a:off x="310602" y="1297402"/>
            <a:ext cx="10759653" cy="5184577"/>
          </a:xfrm>
        </p:spPr>
        <p:txBody>
          <a:bodyPr/>
          <a:lstStyle/>
          <a:p>
            <a:r>
              <a:rPr lang="en-GB" sz="2667"/>
              <a:t>In small groups, you will be assigned a legal form of ownership.</a:t>
            </a:r>
          </a:p>
          <a:p>
            <a:endParaRPr lang="en-GB" sz="2667"/>
          </a:p>
          <a:p>
            <a:r>
              <a:rPr lang="en-GB" sz="2667"/>
              <a:t>Can you remember the different types of legal forms of ownership?</a:t>
            </a:r>
          </a:p>
          <a:p>
            <a:endParaRPr lang="en-GB" sz="2667"/>
          </a:p>
          <a:p>
            <a:pPr marL="380990" indent="-380990">
              <a:buFont typeface="Arial" panose="020B0604020202020204" pitchFamily="34" charset="0"/>
              <a:buChar char="•"/>
            </a:pPr>
            <a:r>
              <a:rPr lang="en-GB" sz="2400"/>
              <a:t>Sole trader</a:t>
            </a:r>
          </a:p>
          <a:p>
            <a:pPr marL="380990" indent="-380990">
              <a:buFont typeface="Arial" panose="020B0604020202020204" pitchFamily="34" charset="0"/>
              <a:buChar char="•"/>
            </a:pPr>
            <a:r>
              <a:rPr lang="en-GB" sz="2400"/>
              <a:t>Partnership</a:t>
            </a:r>
          </a:p>
          <a:p>
            <a:pPr marL="380990" indent="-380990">
              <a:buFont typeface="Arial" panose="020B0604020202020204" pitchFamily="34" charset="0"/>
              <a:buChar char="•"/>
            </a:pPr>
            <a:r>
              <a:rPr lang="en-GB" sz="2400"/>
              <a:t>Public limited company (PLC)</a:t>
            </a:r>
          </a:p>
          <a:p>
            <a:pPr marL="380990" indent="-380990">
              <a:buFont typeface="Arial" panose="020B0604020202020204" pitchFamily="34" charset="0"/>
              <a:buChar char="•"/>
            </a:pPr>
            <a:r>
              <a:rPr lang="en-GB" sz="2400"/>
              <a:t>Private limited company</a:t>
            </a:r>
          </a:p>
          <a:p>
            <a:pPr marL="380990" indent="-380990">
              <a:buFont typeface="Arial" panose="020B0604020202020204" pitchFamily="34" charset="0"/>
              <a:buChar char="•"/>
            </a:pPr>
            <a:r>
              <a:rPr lang="en-GB" sz="2400"/>
              <a:t>Charity </a:t>
            </a:r>
          </a:p>
          <a:p>
            <a:pPr marL="380990" indent="-380990">
              <a:buFont typeface="Arial" panose="020B0604020202020204" pitchFamily="34" charset="0"/>
              <a:buChar char="•"/>
            </a:pPr>
            <a:r>
              <a:rPr lang="en-GB" sz="2400"/>
              <a:t>Social enterprise</a:t>
            </a:r>
          </a:p>
        </p:txBody>
      </p:sp>
      <p:pic>
        <p:nvPicPr>
          <p:cNvPr id="5" name="Picture 4">
            <a:extLst>
              <a:ext uri="{FF2B5EF4-FFF2-40B4-BE49-F238E27FC236}">
                <a16:creationId xmlns:a16="http://schemas.microsoft.com/office/drawing/2014/main" id="{7B3F0A74-9A04-361F-E834-A5F1411F2084}"/>
              </a:ext>
            </a:extLst>
          </p:cNvPr>
          <p:cNvPicPr>
            <a:picLocks noChangeAspect="1"/>
          </p:cNvPicPr>
          <p:nvPr/>
        </p:nvPicPr>
        <p:blipFill>
          <a:blip r:embed="rId2"/>
          <a:stretch>
            <a:fillRect/>
          </a:stretch>
        </p:blipFill>
        <p:spPr>
          <a:xfrm>
            <a:off x="10414133" y="78236"/>
            <a:ext cx="1601355" cy="1625741"/>
          </a:xfrm>
          <a:prstGeom prst="rect">
            <a:avLst/>
          </a:prstGeom>
        </p:spPr>
      </p:pic>
    </p:spTree>
    <p:extLst>
      <p:ext uri="{BB962C8B-B14F-4D97-AF65-F5344CB8AC3E}">
        <p14:creationId xmlns:p14="http://schemas.microsoft.com/office/powerpoint/2010/main" val="37371156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 calcmode="lin" valueType="num">
                                      <p:cBhvr additive="base">
                                        <p:cTn id="4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a:t>03</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fontScale="92500"/>
          </a:bodyPr>
          <a:lstStyle/>
          <a:p>
            <a:r>
              <a:rPr lang="en-US"/>
              <a:t>The concept and calculation of breakeven</a:t>
            </a:r>
          </a:p>
        </p:txBody>
      </p:sp>
    </p:spTree>
    <p:extLst>
      <p:ext uri="{BB962C8B-B14F-4D97-AF65-F5344CB8AC3E}">
        <p14:creationId xmlns:p14="http://schemas.microsoft.com/office/powerpoint/2010/main" val="3973264270"/>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99D095-B95D-64BB-579F-139E4CFC9912}"/>
              </a:ext>
            </a:extLst>
          </p:cNvPr>
          <p:cNvSpPr>
            <a:spLocks noGrp="1"/>
          </p:cNvSpPr>
          <p:nvPr>
            <p:ph type="sldNum" sz="quarter" idx="11"/>
          </p:nvPr>
        </p:nvSpPr>
        <p:spPr/>
        <p:txBody>
          <a:bodyPr/>
          <a:lstStyle/>
          <a:p>
            <a:fld id="{DA2C159E-F13C-4A85-9A41-E7669D3E0D70}" type="slidenum">
              <a:rPr lang="en-GB" smtClean="0"/>
              <a:pPr/>
              <a:t>20</a:t>
            </a:fld>
            <a:endParaRPr lang="en-GB"/>
          </a:p>
        </p:txBody>
      </p:sp>
      <p:sp>
        <p:nvSpPr>
          <p:cNvPr id="3" name="Title 2">
            <a:extLst>
              <a:ext uri="{FF2B5EF4-FFF2-40B4-BE49-F238E27FC236}">
                <a16:creationId xmlns:a16="http://schemas.microsoft.com/office/drawing/2014/main" id="{A3D9DFD3-0754-786E-8EBC-05C22685289B}"/>
              </a:ext>
            </a:extLst>
          </p:cNvPr>
          <p:cNvSpPr>
            <a:spLocks noGrp="1"/>
          </p:cNvSpPr>
          <p:nvPr>
            <p:ph type="title"/>
          </p:nvPr>
        </p:nvSpPr>
        <p:spPr/>
        <p:txBody>
          <a:bodyPr/>
          <a:lstStyle/>
          <a:p>
            <a:r>
              <a:rPr lang="en-GB"/>
              <a:t>Sources of finance activity (W4.1) cont. </a:t>
            </a:r>
          </a:p>
        </p:txBody>
      </p:sp>
      <p:sp>
        <p:nvSpPr>
          <p:cNvPr id="4" name="Text Placeholder 3">
            <a:extLst>
              <a:ext uri="{FF2B5EF4-FFF2-40B4-BE49-F238E27FC236}">
                <a16:creationId xmlns:a16="http://schemas.microsoft.com/office/drawing/2014/main" id="{C00F2F48-076E-E4BE-2D77-18F9D0E5B3F1}"/>
              </a:ext>
            </a:extLst>
          </p:cNvPr>
          <p:cNvSpPr>
            <a:spLocks noGrp="1"/>
          </p:cNvSpPr>
          <p:nvPr>
            <p:ph type="body" sz="quarter" idx="12"/>
          </p:nvPr>
        </p:nvSpPr>
        <p:spPr>
          <a:xfrm>
            <a:off x="310601" y="985441"/>
            <a:ext cx="9490624" cy="2468897"/>
          </a:xfrm>
        </p:spPr>
        <p:txBody>
          <a:bodyPr/>
          <a:lstStyle/>
          <a:p>
            <a:pPr>
              <a:lnSpc>
                <a:spcPct val="150000"/>
              </a:lnSpc>
            </a:pPr>
            <a:r>
              <a:rPr lang="en-GB" sz="2667"/>
              <a:t>Look at the different internal and external sources of finance.</a:t>
            </a:r>
          </a:p>
          <a:p>
            <a:pPr>
              <a:lnSpc>
                <a:spcPct val="150000"/>
              </a:lnSpc>
            </a:pPr>
            <a:r>
              <a:rPr lang="en-GB" sz="2667"/>
              <a:t>Discuss and identify which sources of finance would be most suitable for your assigned organisation.</a:t>
            </a:r>
          </a:p>
          <a:p>
            <a:pPr>
              <a:lnSpc>
                <a:spcPct val="150000"/>
              </a:lnSpc>
            </a:pPr>
            <a:r>
              <a:rPr lang="en-GB" sz="2667"/>
              <a:t>Then share your findings with the other groups.</a:t>
            </a:r>
          </a:p>
        </p:txBody>
      </p:sp>
      <p:sp>
        <p:nvSpPr>
          <p:cNvPr id="7" name="TextBox 6">
            <a:extLst>
              <a:ext uri="{FF2B5EF4-FFF2-40B4-BE49-F238E27FC236}">
                <a16:creationId xmlns:a16="http://schemas.microsoft.com/office/drawing/2014/main" id="{5694CEE8-F43A-9C83-EDDE-9B0A9BFA40BB}"/>
              </a:ext>
            </a:extLst>
          </p:cNvPr>
          <p:cNvSpPr txBox="1"/>
          <p:nvPr/>
        </p:nvSpPr>
        <p:spPr>
          <a:xfrm>
            <a:off x="397528" y="4324857"/>
            <a:ext cx="11423593" cy="1641155"/>
          </a:xfrm>
          <a:prstGeom prst="rect">
            <a:avLst/>
          </a:prstGeom>
          <a:noFill/>
        </p:spPr>
        <p:txBody>
          <a:bodyPr wrap="square" lIns="0" tIns="0" rIns="0" bIns="0" rtlCol="0">
            <a:spAutoFit/>
          </a:bodyPr>
          <a:lstStyle/>
          <a:p>
            <a:r>
              <a:rPr lang="en-GB" sz="2133" b="1"/>
              <a:t>Internal sources: </a:t>
            </a:r>
            <a:r>
              <a:rPr lang="en-GB" sz="2133"/>
              <a:t>savings, retained profit, selling assets, owners’ capital.</a:t>
            </a:r>
          </a:p>
          <a:p>
            <a:r>
              <a:rPr lang="en-GB" sz="2133"/>
              <a:t> </a:t>
            </a:r>
          </a:p>
          <a:p>
            <a:r>
              <a:rPr lang="en-GB" sz="2133" b="1"/>
              <a:t>External sources: </a:t>
            </a:r>
            <a:r>
              <a:rPr lang="en-GB" sz="2133"/>
              <a:t>bank loans, credit cards, overdrafts, cash advances, private equity, </a:t>
            </a:r>
          </a:p>
          <a:p>
            <a:r>
              <a:rPr lang="en-GB" sz="2133"/>
              <a:t>investor funding (through shareholders, venture capitalists, angel investors), crowdfunding, grant funding, invoice factoring, donations, leasing, hire purchase. </a:t>
            </a:r>
          </a:p>
        </p:txBody>
      </p:sp>
      <p:pic>
        <p:nvPicPr>
          <p:cNvPr id="5" name="Picture 4">
            <a:extLst>
              <a:ext uri="{FF2B5EF4-FFF2-40B4-BE49-F238E27FC236}">
                <a16:creationId xmlns:a16="http://schemas.microsoft.com/office/drawing/2014/main" id="{F9159308-24AE-2969-0062-A0C1DDD2483D}"/>
              </a:ext>
            </a:extLst>
          </p:cNvPr>
          <p:cNvPicPr>
            <a:picLocks noChangeAspect="1"/>
          </p:cNvPicPr>
          <p:nvPr/>
        </p:nvPicPr>
        <p:blipFill>
          <a:blip r:embed="rId3"/>
          <a:stretch>
            <a:fillRect/>
          </a:stretch>
        </p:blipFill>
        <p:spPr>
          <a:xfrm>
            <a:off x="10278645" y="136524"/>
            <a:ext cx="1601355" cy="1625741"/>
          </a:xfrm>
          <a:prstGeom prst="rect">
            <a:avLst/>
          </a:prstGeom>
        </p:spPr>
      </p:pic>
    </p:spTree>
    <p:extLst>
      <p:ext uri="{BB962C8B-B14F-4D97-AF65-F5344CB8AC3E}">
        <p14:creationId xmlns:p14="http://schemas.microsoft.com/office/powerpoint/2010/main" val="1056226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14AE49-957E-10FD-F1C9-029C87905456}"/>
              </a:ext>
            </a:extLst>
          </p:cNvPr>
          <p:cNvSpPr>
            <a:spLocks noGrp="1"/>
          </p:cNvSpPr>
          <p:nvPr>
            <p:ph type="sldNum" sz="quarter" idx="11"/>
          </p:nvPr>
        </p:nvSpPr>
        <p:spPr/>
        <p:txBody>
          <a:bodyPr/>
          <a:lstStyle/>
          <a:p>
            <a:fld id="{DA2C159E-F13C-4A85-9A41-E7669D3E0D70}" type="slidenum">
              <a:rPr lang="en-GB" smtClean="0"/>
              <a:pPr/>
              <a:t>21</a:t>
            </a:fld>
            <a:endParaRPr lang="en-GB"/>
          </a:p>
        </p:txBody>
      </p:sp>
      <p:sp>
        <p:nvSpPr>
          <p:cNvPr id="3" name="Title 2">
            <a:extLst>
              <a:ext uri="{FF2B5EF4-FFF2-40B4-BE49-F238E27FC236}">
                <a16:creationId xmlns:a16="http://schemas.microsoft.com/office/drawing/2014/main" id="{FAD9204A-B24A-BCE3-1D1E-10F7E09A013D}"/>
              </a:ext>
            </a:extLst>
          </p:cNvPr>
          <p:cNvSpPr>
            <a:spLocks noGrp="1"/>
          </p:cNvSpPr>
          <p:nvPr>
            <p:ph type="title"/>
          </p:nvPr>
        </p:nvSpPr>
        <p:spPr/>
        <p:txBody>
          <a:bodyPr/>
          <a:lstStyle/>
          <a:p>
            <a:r>
              <a:rPr lang="en-GB"/>
              <a:t>Sources of finance: </a:t>
            </a:r>
            <a:r>
              <a:rPr lang="en-GB" err="1"/>
              <a:t>Epione</a:t>
            </a:r>
            <a:r>
              <a:rPr lang="en-GB"/>
              <a:t> Bakery case study </a:t>
            </a:r>
          </a:p>
        </p:txBody>
      </p:sp>
      <p:sp>
        <p:nvSpPr>
          <p:cNvPr id="4" name="Text Placeholder 3">
            <a:extLst>
              <a:ext uri="{FF2B5EF4-FFF2-40B4-BE49-F238E27FC236}">
                <a16:creationId xmlns:a16="http://schemas.microsoft.com/office/drawing/2014/main" id="{164DE31E-2A2D-50AC-4274-04DBCEA0B0E5}"/>
              </a:ext>
            </a:extLst>
          </p:cNvPr>
          <p:cNvSpPr>
            <a:spLocks noGrp="1"/>
          </p:cNvSpPr>
          <p:nvPr>
            <p:ph type="body" sz="quarter" idx="12"/>
          </p:nvPr>
        </p:nvSpPr>
        <p:spPr>
          <a:xfrm>
            <a:off x="310602" y="1568097"/>
            <a:ext cx="11726225" cy="4802099"/>
          </a:xfrm>
        </p:spPr>
        <p:txBody>
          <a:bodyPr/>
          <a:lstStyle/>
          <a:p>
            <a:r>
              <a:rPr lang="en-GB" sz="2667"/>
              <a:t>In small groups, discuss what sources of finance would</a:t>
            </a:r>
          </a:p>
          <a:p>
            <a:r>
              <a:rPr lang="en-GB" sz="2667"/>
              <a:t>best suit Mary’s bakery if she was looking to expand her</a:t>
            </a:r>
          </a:p>
          <a:p>
            <a:r>
              <a:rPr lang="en-GB" sz="2667"/>
              <a:t>business.  </a:t>
            </a:r>
          </a:p>
          <a:p>
            <a:endParaRPr lang="en-GB" sz="2667"/>
          </a:p>
          <a:p>
            <a:r>
              <a:rPr lang="en-GB" sz="2667"/>
              <a:t>Consider the advantages and disadvantages of these sources of finance in relation to the </a:t>
            </a:r>
            <a:r>
              <a:rPr lang="en-GB" sz="2667" err="1"/>
              <a:t>Epione</a:t>
            </a:r>
            <a:r>
              <a:rPr lang="en-GB" sz="2667"/>
              <a:t> Bakery’s goals.</a:t>
            </a:r>
          </a:p>
          <a:p>
            <a:endParaRPr lang="en-GB" sz="2667"/>
          </a:p>
          <a:p>
            <a:r>
              <a:rPr lang="en-GB" sz="2667"/>
              <a:t>Prepare to feed back your suggestions to the other groups.</a:t>
            </a:r>
          </a:p>
        </p:txBody>
      </p:sp>
      <p:pic>
        <p:nvPicPr>
          <p:cNvPr id="5" name="Picture 4">
            <a:extLst>
              <a:ext uri="{FF2B5EF4-FFF2-40B4-BE49-F238E27FC236}">
                <a16:creationId xmlns:a16="http://schemas.microsoft.com/office/drawing/2014/main" id="{0EF2AF1D-3747-1FBA-AC8D-FBF574847B7E}"/>
              </a:ext>
            </a:extLst>
          </p:cNvPr>
          <p:cNvPicPr>
            <a:picLocks noChangeAspect="1"/>
          </p:cNvPicPr>
          <p:nvPr/>
        </p:nvPicPr>
        <p:blipFill>
          <a:blip r:embed="rId2"/>
          <a:stretch>
            <a:fillRect/>
          </a:stretch>
        </p:blipFill>
        <p:spPr>
          <a:xfrm>
            <a:off x="10289634" y="192049"/>
            <a:ext cx="1747193" cy="1636601"/>
          </a:xfrm>
          <a:prstGeom prst="rect">
            <a:avLst/>
          </a:prstGeom>
        </p:spPr>
      </p:pic>
    </p:spTree>
    <p:extLst>
      <p:ext uri="{BB962C8B-B14F-4D97-AF65-F5344CB8AC3E}">
        <p14:creationId xmlns:p14="http://schemas.microsoft.com/office/powerpoint/2010/main" val="1714764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B161BC-E2C5-9E7E-A0B0-76DDEC027639}"/>
              </a:ext>
            </a:extLst>
          </p:cNvPr>
          <p:cNvSpPr>
            <a:spLocks noGrp="1"/>
          </p:cNvSpPr>
          <p:nvPr>
            <p:ph type="sldNum" sz="quarter" idx="11"/>
          </p:nvPr>
        </p:nvSpPr>
        <p:spPr/>
        <p:txBody>
          <a:bodyPr/>
          <a:lstStyle/>
          <a:p>
            <a:fld id="{DA2C159E-F13C-4A85-9A41-E7669D3E0D70}" type="slidenum">
              <a:rPr lang="en-GB" smtClean="0"/>
              <a:pPr/>
              <a:t>22</a:t>
            </a:fld>
            <a:endParaRPr lang="en-GB"/>
          </a:p>
        </p:txBody>
      </p:sp>
      <p:sp>
        <p:nvSpPr>
          <p:cNvPr id="3" name="Title 2">
            <a:extLst>
              <a:ext uri="{FF2B5EF4-FFF2-40B4-BE49-F238E27FC236}">
                <a16:creationId xmlns:a16="http://schemas.microsoft.com/office/drawing/2014/main" id="{C7963869-49B4-2903-AA88-2EDEA621D5F8}"/>
              </a:ext>
            </a:extLst>
          </p:cNvPr>
          <p:cNvSpPr>
            <a:spLocks noGrp="1"/>
          </p:cNvSpPr>
          <p:nvPr>
            <p:ph type="title"/>
          </p:nvPr>
        </p:nvSpPr>
        <p:spPr/>
        <p:txBody>
          <a:bodyPr/>
          <a:lstStyle/>
          <a:p>
            <a:r>
              <a:rPr lang="en-GB"/>
              <a:t>Sources of finance: matching activity (W4.2)</a:t>
            </a:r>
          </a:p>
        </p:txBody>
      </p:sp>
      <p:sp>
        <p:nvSpPr>
          <p:cNvPr id="4" name="Text Placeholder 3">
            <a:extLst>
              <a:ext uri="{FF2B5EF4-FFF2-40B4-BE49-F238E27FC236}">
                <a16:creationId xmlns:a16="http://schemas.microsoft.com/office/drawing/2014/main" id="{3FEBDFDF-0F5F-E463-C4B3-343A60F811D5}"/>
              </a:ext>
            </a:extLst>
          </p:cNvPr>
          <p:cNvSpPr>
            <a:spLocks noGrp="1"/>
          </p:cNvSpPr>
          <p:nvPr>
            <p:ph type="body" sz="quarter" idx="12"/>
          </p:nvPr>
        </p:nvSpPr>
        <p:spPr>
          <a:xfrm>
            <a:off x="465776" y="1736815"/>
            <a:ext cx="10935393" cy="4802099"/>
          </a:xfrm>
        </p:spPr>
        <p:txBody>
          <a:bodyPr/>
          <a:lstStyle/>
          <a:p>
            <a:r>
              <a:rPr lang="en-GB" sz="2667"/>
              <a:t>Match the ownership types with the appropriate source of finance and identify one advantage and one disadvantage for each combination.</a:t>
            </a:r>
          </a:p>
          <a:p>
            <a:endParaRPr lang="en-GB" sz="2667">
              <a:ea typeface="MS Mincho" panose="02020609040205080304" pitchFamily="49" charset="-128"/>
            </a:endParaRPr>
          </a:p>
          <a:p>
            <a:pPr marL="609585" indent="-609585">
              <a:buFont typeface="Arial" panose="020B0604020202020204" pitchFamily="34" charset="0"/>
              <a:buChar char="•"/>
            </a:pPr>
            <a:r>
              <a:rPr lang="en-GB" sz="2667">
                <a:solidFill>
                  <a:srgbClr val="0071F8"/>
                </a:solidFill>
                <a:ea typeface="MS Mincho" panose="02020609040205080304" pitchFamily="49" charset="-128"/>
              </a:rPr>
              <a:t>Ownership types – blue</a:t>
            </a:r>
          </a:p>
          <a:p>
            <a:pPr marL="609585" indent="-609585">
              <a:buFont typeface="Arial" panose="020B0604020202020204" pitchFamily="34" charset="0"/>
              <a:buChar char="•"/>
            </a:pPr>
            <a:r>
              <a:rPr lang="en-GB" sz="2667">
                <a:solidFill>
                  <a:srgbClr val="E51C41"/>
                </a:solidFill>
                <a:ea typeface="MS Mincho" panose="02020609040205080304" pitchFamily="49" charset="-128"/>
              </a:rPr>
              <a:t>Sources of finance – red</a:t>
            </a:r>
          </a:p>
          <a:p>
            <a:pPr marL="609585" indent="-609585">
              <a:buFont typeface="Arial" panose="020B0604020202020204" pitchFamily="34" charset="0"/>
              <a:buChar char="•"/>
            </a:pPr>
            <a:r>
              <a:rPr lang="en-GB" sz="2667">
                <a:ea typeface="MS Mincho" panose="02020609040205080304" pitchFamily="49" charset="-128"/>
              </a:rPr>
              <a:t>Advantages – black</a:t>
            </a:r>
          </a:p>
          <a:p>
            <a:pPr marL="609585" indent="-609585">
              <a:buFont typeface="Arial" panose="020B0604020202020204" pitchFamily="34" charset="0"/>
              <a:buChar char="•"/>
            </a:pPr>
            <a:r>
              <a:rPr lang="en-GB" sz="2667">
                <a:solidFill>
                  <a:srgbClr val="00A068"/>
                </a:solidFill>
                <a:ea typeface="MS Mincho" panose="02020609040205080304" pitchFamily="49" charset="-128"/>
              </a:rPr>
              <a:t>Disadvantages – green</a:t>
            </a:r>
            <a:endParaRPr lang="en-GB" sz="2667">
              <a:solidFill>
                <a:srgbClr val="00A068"/>
              </a:solidFill>
            </a:endParaRPr>
          </a:p>
        </p:txBody>
      </p:sp>
      <p:pic>
        <p:nvPicPr>
          <p:cNvPr id="5" name="Picture 4">
            <a:extLst>
              <a:ext uri="{FF2B5EF4-FFF2-40B4-BE49-F238E27FC236}">
                <a16:creationId xmlns:a16="http://schemas.microsoft.com/office/drawing/2014/main" id="{9E99402F-4579-C683-0963-738FE0D798A1}"/>
              </a:ext>
            </a:extLst>
          </p:cNvPr>
          <p:cNvPicPr>
            <a:picLocks noChangeAspect="1"/>
          </p:cNvPicPr>
          <p:nvPr/>
        </p:nvPicPr>
        <p:blipFill>
          <a:blip r:embed="rId2"/>
          <a:stretch>
            <a:fillRect/>
          </a:stretch>
        </p:blipFill>
        <p:spPr>
          <a:xfrm>
            <a:off x="10278645" y="136524"/>
            <a:ext cx="1601355" cy="1625741"/>
          </a:xfrm>
          <a:prstGeom prst="rect">
            <a:avLst/>
          </a:prstGeom>
        </p:spPr>
      </p:pic>
    </p:spTree>
    <p:extLst>
      <p:ext uri="{BB962C8B-B14F-4D97-AF65-F5344CB8AC3E}">
        <p14:creationId xmlns:p14="http://schemas.microsoft.com/office/powerpoint/2010/main" val="30686699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142FB0-8862-37F0-9165-971A76B10E14}"/>
              </a:ext>
            </a:extLst>
          </p:cNvPr>
          <p:cNvSpPr>
            <a:spLocks noGrp="1"/>
          </p:cNvSpPr>
          <p:nvPr>
            <p:ph type="sldNum" sz="quarter" idx="11"/>
          </p:nvPr>
        </p:nvSpPr>
        <p:spPr/>
        <p:txBody>
          <a:bodyPr/>
          <a:lstStyle/>
          <a:p>
            <a:fld id="{DA2C159E-F13C-4A85-9A41-E7669D3E0D70}" type="slidenum">
              <a:rPr lang="en-GB" smtClean="0"/>
              <a:pPr/>
              <a:t>23</a:t>
            </a:fld>
            <a:endParaRPr lang="en-GB"/>
          </a:p>
        </p:txBody>
      </p:sp>
      <p:sp>
        <p:nvSpPr>
          <p:cNvPr id="3" name="Title 2">
            <a:extLst>
              <a:ext uri="{FF2B5EF4-FFF2-40B4-BE49-F238E27FC236}">
                <a16:creationId xmlns:a16="http://schemas.microsoft.com/office/drawing/2014/main" id="{4E8060EC-6C0B-D38D-7705-D74741CBFB64}"/>
              </a:ext>
            </a:extLst>
          </p:cNvPr>
          <p:cNvSpPr>
            <a:spLocks noGrp="1"/>
          </p:cNvSpPr>
          <p:nvPr>
            <p:ph type="title"/>
          </p:nvPr>
        </p:nvSpPr>
        <p:spPr/>
        <p:txBody>
          <a:bodyPr/>
          <a:lstStyle/>
          <a:p>
            <a:r>
              <a:rPr lang="en-GB"/>
              <a:t>Innocent Drinks: finance example</a:t>
            </a:r>
          </a:p>
        </p:txBody>
      </p:sp>
      <p:sp>
        <p:nvSpPr>
          <p:cNvPr id="4" name="Text Placeholder 3">
            <a:extLst>
              <a:ext uri="{FF2B5EF4-FFF2-40B4-BE49-F238E27FC236}">
                <a16:creationId xmlns:a16="http://schemas.microsoft.com/office/drawing/2014/main" id="{FCAC578C-2A36-E195-0C07-70F4AA276400}"/>
              </a:ext>
            </a:extLst>
          </p:cNvPr>
          <p:cNvSpPr>
            <a:spLocks noGrp="1"/>
          </p:cNvSpPr>
          <p:nvPr>
            <p:ph type="body" sz="quarter" idx="12"/>
          </p:nvPr>
        </p:nvSpPr>
        <p:spPr>
          <a:xfrm>
            <a:off x="308971" y="859555"/>
            <a:ext cx="8401171" cy="4802099"/>
          </a:xfrm>
        </p:spPr>
        <p:txBody>
          <a:bodyPr/>
          <a:lstStyle/>
          <a:p>
            <a:r>
              <a:rPr lang="en-GB" sz="1867"/>
              <a:t>Innocent Drinks is a smoothie and juice company that was founded in 1999 by three friends who were looking for a healthy alternative to fizzy drinks. In 2009, Coca-Cola acquired an 18% stake in the company for £30 million, providing Innocent with a significant source of finance for its expansion plans.</a:t>
            </a:r>
          </a:p>
          <a:p>
            <a:endParaRPr lang="en-GB" sz="1867"/>
          </a:p>
          <a:p>
            <a:r>
              <a:rPr lang="en-GB" sz="1867"/>
              <a:t>Innocent used the investment from Coca-Cola to expand into new markets, launch new products, and invest in marketing and advertising. The company also used the funds to increase its production capacity and improve its supply chain. As a result, Innocent was able to grow its revenue and market share, becoming one of the leading smoothie brands in the UK and Europe.</a:t>
            </a:r>
          </a:p>
          <a:p>
            <a:endParaRPr lang="en-GB" sz="1867"/>
          </a:p>
        </p:txBody>
      </p:sp>
      <p:sp>
        <p:nvSpPr>
          <p:cNvPr id="7" name="TextBox 6">
            <a:extLst>
              <a:ext uri="{FF2B5EF4-FFF2-40B4-BE49-F238E27FC236}">
                <a16:creationId xmlns:a16="http://schemas.microsoft.com/office/drawing/2014/main" id="{75805A0E-903E-FB88-2134-B8A392789114}"/>
              </a:ext>
            </a:extLst>
          </p:cNvPr>
          <p:cNvSpPr txBox="1"/>
          <p:nvPr/>
        </p:nvSpPr>
        <p:spPr>
          <a:xfrm>
            <a:off x="587872" y="6006570"/>
            <a:ext cx="11233248" cy="225767"/>
          </a:xfrm>
          <a:prstGeom prst="rect">
            <a:avLst/>
          </a:prstGeom>
          <a:noFill/>
        </p:spPr>
        <p:txBody>
          <a:bodyPr wrap="square" lIns="0" tIns="0" rIns="0" bIns="0" rtlCol="0">
            <a:spAutoFit/>
          </a:bodyPr>
          <a:lstStyle/>
          <a:p>
            <a:pPr algn="ctr"/>
            <a:r>
              <a:rPr lang="en-GB" sz="1467"/>
              <a:t>Read more at: </a:t>
            </a:r>
            <a:r>
              <a:rPr lang="en-GB" sz="1467">
                <a:hlinkClick r:id="rId2"/>
              </a:rPr>
              <a:t>https://www.theguardian.com/business/2013/feb/22/coca-cola-full-control-innocent</a:t>
            </a:r>
            <a:r>
              <a:rPr lang="en-GB" sz="1467"/>
              <a:t> (accessed 30.04.2023)</a:t>
            </a:r>
          </a:p>
        </p:txBody>
      </p:sp>
      <p:pic>
        <p:nvPicPr>
          <p:cNvPr id="5" name="Picture 4">
            <a:extLst>
              <a:ext uri="{FF2B5EF4-FFF2-40B4-BE49-F238E27FC236}">
                <a16:creationId xmlns:a16="http://schemas.microsoft.com/office/drawing/2014/main" id="{11B45025-91B8-860E-88F8-18EEDEDBD7B2}"/>
              </a:ext>
            </a:extLst>
          </p:cNvPr>
          <p:cNvPicPr>
            <a:picLocks noChangeAspect="1"/>
          </p:cNvPicPr>
          <p:nvPr/>
        </p:nvPicPr>
        <p:blipFill>
          <a:blip r:embed="rId3"/>
          <a:stretch>
            <a:fillRect/>
          </a:stretch>
        </p:blipFill>
        <p:spPr>
          <a:xfrm>
            <a:off x="10140458" y="123871"/>
            <a:ext cx="1739543" cy="1641999"/>
          </a:xfrm>
          <a:prstGeom prst="rect">
            <a:avLst/>
          </a:prstGeom>
        </p:spPr>
      </p:pic>
      <p:pic>
        <p:nvPicPr>
          <p:cNvPr id="9" name="Picture 8">
            <a:extLst>
              <a:ext uri="{FF2B5EF4-FFF2-40B4-BE49-F238E27FC236}">
                <a16:creationId xmlns:a16="http://schemas.microsoft.com/office/drawing/2014/main" id="{A78E0781-23D9-985A-D52C-9DD1B0EB10CF}"/>
              </a:ext>
            </a:extLst>
          </p:cNvPr>
          <p:cNvPicPr>
            <a:picLocks noChangeAspect="1"/>
          </p:cNvPicPr>
          <p:nvPr/>
        </p:nvPicPr>
        <p:blipFill>
          <a:blip r:embed="rId4"/>
          <a:stretch>
            <a:fillRect/>
          </a:stretch>
        </p:blipFill>
        <p:spPr>
          <a:xfrm>
            <a:off x="8938221" y="2035968"/>
            <a:ext cx="2882900" cy="3200400"/>
          </a:xfrm>
          <a:prstGeom prst="rect">
            <a:avLst/>
          </a:prstGeom>
        </p:spPr>
      </p:pic>
      <p:sp>
        <p:nvSpPr>
          <p:cNvPr id="6" name="TextBox 5">
            <a:extLst>
              <a:ext uri="{FF2B5EF4-FFF2-40B4-BE49-F238E27FC236}">
                <a16:creationId xmlns:a16="http://schemas.microsoft.com/office/drawing/2014/main" id="{A7576810-AAF5-B11B-0654-EF592DE19899}"/>
              </a:ext>
            </a:extLst>
          </p:cNvPr>
          <p:cNvSpPr txBox="1"/>
          <p:nvPr/>
        </p:nvSpPr>
        <p:spPr>
          <a:xfrm>
            <a:off x="8938220" y="5293174"/>
            <a:ext cx="3530216" cy="328423"/>
          </a:xfrm>
          <a:prstGeom prst="rect">
            <a:avLst/>
          </a:prstGeom>
          <a:noFill/>
        </p:spPr>
        <p:txBody>
          <a:bodyPr wrap="square" lIns="0" tIns="0" rIns="0" bIns="0" rtlCol="0">
            <a:spAutoFit/>
          </a:bodyPr>
          <a:lstStyle/>
          <a:p>
            <a:r>
              <a:rPr lang="en-GB" sz="1067">
                <a:hlinkClick r:id="rId5"/>
              </a:rPr>
              <a:t>London </a:t>
            </a:r>
            <a:r>
              <a:rPr lang="en-GB" sz="1067" err="1">
                <a:hlinkClick r:id="rId5"/>
              </a:rPr>
              <a:t>Uk</a:t>
            </a:r>
            <a:r>
              <a:rPr lang="en-GB" sz="1067">
                <a:hlinkClick r:id="rId5"/>
              </a:rPr>
              <a:t> August 10 2018 Bottles Stock Photo 1154663656 | Shutterstock</a:t>
            </a:r>
            <a:endParaRPr lang="en-GB" sz="1067"/>
          </a:p>
        </p:txBody>
      </p:sp>
    </p:spTree>
    <p:extLst>
      <p:ext uri="{BB962C8B-B14F-4D97-AF65-F5344CB8AC3E}">
        <p14:creationId xmlns:p14="http://schemas.microsoft.com/office/powerpoint/2010/main" val="39461851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232EA9-A726-F05F-BADC-1CED021AC251}"/>
              </a:ext>
            </a:extLst>
          </p:cNvPr>
          <p:cNvSpPr>
            <a:spLocks noGrp="1"/>
          </p:cNvSpPr>
          <p:nvPr>
            <p:ph type="sldNum" sz="quarter" idx="11"/>
          </p:nvPr>
        </p:nvSpPr>
        <p:spPr/>
        <p:txBody>
          <a:bodyPr/>
          <a:lstStyle/>
          <a:p>
            <a:fld id="{DA2C159E-F13C-4A85-9A41-E7669D3E0D70}" type="slidenum">
              <a:rPr lang="en-GB" smtClean="0"/>
              <a:pPr/>
              <a:t>24</a:t>
            </a:fld>
            <a:endParaRPr lang="en-GB"/>
          </a:p>
        </p:txBody>
      </p:sp>
      <p:sp>
        <p:nvSpPr>
          <p:cNvPr id="3" name="Title 2">
            <a:extLst>
              <a:ext uri="{FF2B5EF4-FFF2-40B4-BE49-F238E27FC236}">
                <a16:creationId xmlns:a16="http://schemas.microsoft.com/office/drawing/2014/main" id="{45E59181-03E0-5361-CEEB-A47F3765B5E9}"/>
              </a:ext>
            </a:extLst>
          </p:cNvPr>
          <p:cNvSpPr>
            <a:spLocks noGrp="1"/>
          </p:cNvSpPr>
          <p:nvPr>
            <p:ph type="title"/>
          </p:nvPr>
        </p:nvSpPr>
        <p:spPr/>
        <p:txBody>
          <a:bodyPr>
            <a:normAutofit/>
          </a:bodyPr>
          <a:lstStyle/>
          <a:p>
            <a:r>
              <a:rPr lang="en-GB"/>
              <a:t>Double-entry bookkeeping</a:t>
            </a:r>
          </a:p>
        </p:txBody>
      </p:sp>
      <p:sp>
        <p:nvSpPr>
          <p:cNvPr id="4" name="Text Placeholder 3">
            <a:extLst>
              <a:ext uri="{FF2B5EF4-FFF2-40B4-BE49-F238E27FC236}">
                <a16:creationId xmlns:a16="http://schemas.microsoft.com/office/drawing/2014/main" id="{18321643-1B7F-A4B6-83EF-B58F627C2A2C}"/>
              </a:ext>
            </a:extLst>
          </p:cNvPr>
          <p:cNvSpPr>
            <a:spLocks noGrp="1"/>
          </p:cNvSpPr>
          <p:nvPr>
            <p:ph type="body" sz="quarter" idx="12"/>
          </p:nvPr>
        </p:nvSpPr>
        <p:spPr>
          <a:xfrm>
            <a:off x="312003" y="1315202"/>
            <a:ext cx="7010543" cy="4831599"/>
          </a:xfrm>
        </p:spPr>
        <p:txBody>
          <a:bodyPr/>
          <a:lstStyle/>
          <a:p>
            <a:r>
              <a:rPr lang="en-GB" sz="2667"/>
              <a:t>Double-entry bookkeeping is a system of recording financial transactions in which each transaction is recorded in </a:t>
            </a:r>
            <a:r>
              <a:rPr lang="en-GB" sz="2667" b="1"/>
              <a:t>two</a:t>
            </a:r>
            <a:r>
              <a:rPr lang="en-GB" sz="2667"/>
              <a:t> accounts: one account is </a:t>
            </a:r>
            <a:r>
              <a:rPr lang="en-GB" sz="2667" b="1"/>
              <a:t>debited</a:t>
            </a:r>
            <a:r>
              <a:rPr lang="en-GB" sz="2667"/>
              <a:t>,</a:t>
            </a:r>
            <a:r>
              <a:rPr lang="en-GB" sz="2667" b="1"/>
              <a:t> </a:t>
            </a:r>
            <a:r>
              <a:rPr lang="en-GB" sz="2667"/>
              <a:t>and the other account is </a:t>
            </a:r>
            <a:r>
              <a:rPr lang="en-GB" sz="2667" b="1"/>
              <a:t>credited</a:t>
            </a:r>
            <a:r>
              <a:rPr lang="en-GB" sz="2667"/>
              <a:t>.</a:t>
            </a:r>
            <a:endParaRPr lang="en-GB" sz="2667" b="1"/>
          </a:p>
          <a:p>
            <a:endParaRPr lang="en-GB" sz="2667" b="1"/>
          </a:p>
          <a:p>
            <a:r>
              <a:rPr lang="en-GB" sz="2667"/>
              <a:t>This system ensures that the accounts are always balanced and accurate. This method is used to track revenue and expenditure in an organisation.</a:t>
            </a:r>
          </a:p>
          <a:p>
            <a:endParaRPr lang="en-GB"/>
          </a:p>
        </p:txBody>
      </p:sp>
      <p:pic>
        <p:nvPicPr>
          <p:cNvPr id="5" name="Picture 4">
            <a:extLst>
              <a:ext uri="{FF2B5EF4-FFF2-40B4-BE49-F238E27FC236}">
                <a16:creationId xmlns:a16="http://schemas.microsoft.com/office/drawing/2014/main" id="{52976A39-2935-593B-4F25-4606A926BFCF}"/>
              </a:ext>
            </a:extLst>
          </p:cNvPr>
          <p:cNvPicPr>
            <a:picLocks noChangeAspect="1"/>
          </p:cNvPicPr>
          <p:nvPr/>
        </p:nvPicPr>
        <p:blipFill>
          <a:blip r:embed="rId2"/>
          <a:stretch>
            <a:fillRect/>
          </a:stretch>
        </p:blipFill>
        <p:spPr>
          <a:xfrm>
            <a:off x="7322546" y="866513"/>
            <a:ext cx="4557453" cy="2561705"/>
          </a:xfrm>
          <a:prstGeom prst="rect">
            <a:avLst/>
          </a:prstGeom>
        </p:spPr>
      </p:pic>
      <p:sp>
        <p:nvSpPr>
          <p:cNvPr id="7" name="TextBox 6">
            <a:extLst>
              <a:ext uri="{FF2B5EF4-FFF2-40B4-BE49-F238E27FC236}">
                <a16:creationId xmlns:a16="http://schemas.microsoft.com/office/drawing/2014/main" id="{753702A7-0F74-01AE-1E97-2869AC83E952}"/>
              </a:ext>
            </a:extLst>
          </p:cNvPr>
          <p:cNvSpPr txBox="1"/>
          <p:nvPr/>
        </p:nvSpPr>
        <p:spPr>
          <a:xfrm>
            <a:off x="7772472" y="3627290"/>
            <a:ext cx="3657600" cy="328423"/>
          </a:xfrm>
          <a:prstGeom prst="rect">
            <a:avLst/>
          </a:prstGeom>
          <a:noFill/>
        </p:spPr>
        <p:txBody>
          <a:bodyPr wrap="square" lIns="0" tIns="0" rIns="0" bIns="0" rtlCol="0">
            <a:spAutoFit/>
          </a:bodyPr>
          <a:lstStyle/>
          <a:p>
            <a:r>
              <a:rPr lang="en-GB" sz="1067">
                <a:hlinkClick r:id="rId3"/>
              </a:rPr>
              <a:t>19,088 Bookkeeping Stock Photos, Pictures &amp; Royalty-Free Images - iStock (istockphoto.com)</a:t>
            </a:r>
            <a:endParaRPr lang="en-GB" sz="1067"/>
          </a:p>
        </p:txBody>
      </p:sp>
    </p:spTree>
    <p:extLst>
      <p:ext uri="{BB962C8B-B14F-4D97-AF65-F5344CB8AC3E}">
        <p14:creationId xmlns:p14="http://schemas.microsoft.com/office/powerpoint/2010/main" val="42097525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AFE33-B0B1-875E-F2F6-9C1608D2FFC6}"/>
              </a:ext>
            </a:extLst>
          </p:cNvPr>
          <p:cNvSpPr>
            <a:spLocks noGrp="1"/>
          </p:cNvSpPr>
          <p:nvPr>
            <p:ph type="sldNum" sz="quarter" idx="11"/>
          </p:nvPr>
        </p:nvSpPr>
        <p:spPr/>
        <p:txBody>
          <a:bodyPr/>
          <a:lstStyle/>
          <a:p>
            <a:fld id="{DA2C159E-F13C-4A85-9A41-E7669D3E0D70}" type="slidenum">
              <a:rPr lang="en-GB" smtClean="0"/>
              <a:pPr/>
              <a:t>25</a:t>
            </a:fld>
            <a:endParaRPr lang="en-GB"/>
          </a:p>
        </p:txBody>
      </p:sp>
      <p:sp>
        <p:nvSpPr>
          <p:cNvPr id="3" name="Title 2">
            <a:extLst>
              <a:ext uri="{FF2B5EF4-FFF2-40B4-BE49-F238E27FC236}">
                <a16:creationId xmlns:a16="http://schemas.microsoft.com/office/drawing/2014/main" id="{9FA6A55C-7054-6167-6FD6-8A6DB574C774}"/>
              </a:ext>
            </a:extLst>
          </p:cNvPr>
          <p:cNvSpPr>
            <a:spLocks noGrp="1"/>
          </p:cNvSpPr>
          <p:nvPr>
            <p:ph type="title"/>
          </p:nvPr>
        </p:nvSpPr>
        <p:spPr/>
        <p:txBody>
          <a:bodyPr>
            <a:normAutofit/>
          </a:bodyPr>
          <a:lstStyle/>
          <a:p>
            <a:pPr>
              <a:lnSpc>
                <a:spcPct val="100000"/>
              </a:lnSpc>
            </a:pPr>
            <a:r>
              <a:rPr lang="en-GB"/>
              <a:t>How credits and debits affect different accounts</a:t>
            </a:r>
            <a:br>
              <a:rPr lang="en-GB"/>
            </a:br>
            <a:r>
              <a:rPr lang="en-GB" sz="2933">
                <a:solidFill>
                  <a:srgbClr val="00A068"/>
                </a:solidFill>
              </a:rPr>
              <a:t>Assets</a:t>
            </a:r>
            <a:endParaRPr lang="en-GB" sz="2933">
              <a:solidFill>
                <a:srgbClr val="00A068"/>
              </a:solidFill>
              <a:cs typeface="Arial"/>
            </a:endParaRPr>
          </a:p>
        </p:txBody>
      </p:sp>
      <p:sp>
        <p:nvSpPr>
          <p:cNvPr id="4" name="Text Placeholder 3">
            <a:extLst>
              <a:ext uri="{FF2B5EF4-FFF2-40B4-BE49-F238E27FC236}">
                <a16:creationId xmlns:a16="http://schemas.microsoft.com/office/drawing/2014/main" id="{9FCEFDB2-3B48-D3BC-B37E-99320581790A}"/>
              </a:ext>
            </a:extLst>
          </p:cNvPr>
          <p:cNvSpPr>
            <a:spLocks noGrp="1"/>
          </p:cNvSpPr>
          <p:nvPr>
            <p:ph type="body" sz="quarter" idx="12"/>
          </p:nvPr>
        </p:nvSpPr>
        <p:spPr>
          <a:xfrm>
            <a:off x="431371" y="1508787"/>
            <a:ext cx="10966827" cy="4320480"/>
          </a:xfrm>
        </p:spPr>
        <p:txBody>
          <a:bodyPr/>
          <a:lstStyle/>
          <a:p>
            <a:pPr>
              <a:lnSpc>
                <a:spcPct val="100000"/>
              </a:lnSpc>
            </a:pPr>
            <a:r>
              <a:rPr lang="en-GB" sz="2400" b="1"/>
              <a:t>Debits increase </a:t>
            </a:r>
            <a:r>
              <a:rPr lang="en-GB" sz="2400"/>
              <a:t>the balance of asset accounts, such as cash, accounts receivable and inventory. </a:t>
            </a:r>
          </a:p>
          <a:p>
            <a:pPr>
              <a:lnSpc>
                <a:spcPct val="100000"/>
              </a:lnSpc>
            </a:pPr>
            <a:endParaRPr lang="en-GB" sz="2400"/>
          </a:p>
          <a:p>
            <a:pPr>
              <a:lnSpc>
                <a:spcPct val="100000"/>
              </a:lnSpc>
            </a:pPr>
            <a:r>
              <a:rPr lang="en-GB" sz="2400">
                <a:solidFill>
                  <a:srgbClr val="FF0000"/>
                </a:solidFill>
              </a:rPr>
              <a:t>For example, when a company receives cash, it records a </a:t>
            </a:r>
            <a:r>
              <a:rPr lang="en-GB" sz="2400" b="1">
                <a:solidFill>
                  <a:srgbClr val="FF0000"/>
                </a:solidFill>
              </a:rPr>
              <a:t>debit</a:t>
            </a:r>
            <a:r>
              <a:rPr lang="en-GB" sz="2400">
                <a:solidFill>
                  <a:srgbClr val="FF0000"/>
                </a:solidFill>
              </a:rPr>
              <a:t> to the cash account to reflect the </a:t>
            </a:r>
            <a:r>
              <a:rPr lang="en-GB" sz="2400" b="1">
                <a:solidFill>
                  <a:srgbClr val="FF0000"/>
                </a:solidFill>
              </a:rPr>
              <a:t>increase</a:t>
            </a:r>
            <a:r>
              <a:rPr lang="en-GB" sz="2400">
                <a:solidFill>
                  <a:srgbClr val="FF0000"/>
                </a:solidFill>
              </a:rPr>
              <a:t> in cash on hand.</a:t>
            </a:r>
          </a:p>
          <a:p>
            <a:pPr>
              <a:lnSpc>
                <a:spcPct val="100000"/>
              </a:lnSpc>
            </a:pPr>
            <a:endParaRPr lang="en-GB" sz="2400"/>
          </a:p>
          <a:p>
            <a:pPr>
              <a:lnSpc>
                <a:spcPct val="100000"/>
              </a:lnSpc>
            </a:pPr>
            <a:r>
              <a:rPr lang="en-GB" sz="2400" b="1"/>
              <a:t>Credits decrease </a:t>
            </a:r>
            <a:r>
              <a:rPr lang="en-GB" sz="2400"/>
              <a:t>the balance of asset accounts. </a:t>
            </a:r>
          </a:p>
          <a:p>
            <a:pPr>
              <a:lnSpc>
                <a:spcPct val="100000"/>
              </a:lnSpc>
            </a:pPr>
            <a:endParaRPr lang="en-GB" sz="2400"/>
          </a:p>
          <a:p>
            <a:pPr>
              <a:lnSpc>
                <a:spcPct val="100000"/>
              </a:lnSpc>
            </a:pPr>
            <a:r>
              <a:rPr lang="en-GB" sz="2400">
                <a:solidFill>
                  <a:srgbClr val="FF0000"/>
                </a:solidFill>
              </a:rPr>
              <a:t>For example, when a company makes a payment from its cash account, it records a </a:t>
            </a:r>
            <a:r>
              <a:rPr lang="en-GB" sz="2400" b="1">
                <a:solidFill>
                  <a:srgbClr val="FF0000"/>
                </a:solidFill>
              </a:rPr>
              <a:t>credit </a:t>
            </a:r>
            <a:r>
              <a:rPr lang="en-GB" sz="2400">
                <a:solidFill>
                  <a:srgbClr val="FF0000"/>
                </a:solidFill>
              </a:rPr>
              <a:t>to the cash account to reflect the </a:t>
            </a:r>
            <a:r>
              <a:rPr lang="en-GB" sz="2400" b="1">
                <a:solidFill>
                  <a:srgbClr val="FF0000"/>
                </a:solidFill>
              </a:rPr>
              <a:t>decrease</a:t>
            </a:r>
            <a:r>
              <a:rPr lang="en-GB" sz="2400">
                <a:solidFill>
                  <a:srgbClr val="FF0000"/>
                </a:solidFill>
              </a:rPr>
              <a:t> in cash.</a:t>
            </a:r>
          </a:p>
        </p:txBody>
      </p:sp>
    </p:spTree>
    <p:extLst>
      <p:ext uri="{BB962C8B-B14F-4D97-AF65-F5344CB8AC3E}">
        <p14:creationId xmlns:p14="http://schemas.microsoft.com/office/powerpoint/2010/main" val="24992687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863C47-0151-7D87-D18F-EC2620E68721}"/>
              </a:ext>
            </a:extLst>
          </p:cNvPr>
          <p:cNvSpPr>
            <a:spLocks noGrp="1"/>
          </p:cNvSpPr>
          <p:nvPr>
            <p:ph type="sldNum" sz="quarter" idx="11"/>
          </p:nvPr>
        </p:nvSpPr>
        <p:spPr/>
        <p:txBody>
          <a:bodyPr/>
          <a:lstStyle/>
          <a:p>
            <a:fld id="{DA2C159E-F13C-4A85-9A41-E7669D3E0D70}" type="slidenum">
              <a:rPr lang="en-GB" smtClean="0"/>
              <a:pPr/>
              <a:t>26</a:t>
            </a:fld>
            <a:endParaRPr lang="en-GB"/>
          </a:p>
        </p:txBody>
      </p:sp>
      <p:sp>
        <p:nvSpPr>
          <p:cNvPr id="3" name="Title 2">
            <a:extLst>
              <a:ext uri="{FF2B5EF4-FFF2-40B4-BE49-F238E27FC236}">
                <a16:creationId xmlns:a16="http://schemas.microsoft.com/office/drawing/2014/main" id="{F4C62ECA-E130-6D24-4155-A99BE39C81DA}"/>
              </a:ext>
            </a:extLst>
          </p:cNvPr>
          <p:cNvSpPr>
            <a:spLocks noGrp="1"/>
          </p:cNvSpPr>
          <p:nvPr>
            <p:ph type="title"/>
          </p:nvPr>
        </p:nvSpPr>
        <p:spPr/>
        <p:txBody>
          <a:bodyPr>
            <a:normAutofit/>
          </a:bodyPr>
          <a:lstStyle/>
          <a:p>
            <a:pPr>
              <a:lnSpc>
                <a:spcPct val="100000"/>
              </a:lnSpc>
            </a:pPr>
            <a:r>
              <a:rPr lang="en-GB"/>
              <a:t>How credits and debits affect different accounts </a:t>
            </a:r>
            <a:br>
              <a:rPr lang="en-GB"/>
            </a:br>
            <a:r>
              <a:rPr lang="en-GB">
                <a:solidFill>
                  <a:srgbClr val="E51C41"/>
                </a:solidFill>
              </a:rPr>
              <a:t>Liabilities</a:t>
            </a:r>
            <a:endParaRPr lang="en-GB">
              <a:solidFill>
                <a:srgbClr val="E51C41"/>
              </a:solidFill>
              <a:cs typeface="Arial"/>
            </a:endParaRPr>
          </a:p>
        </p:txBody>
      </p:sp>
      <p:sp>
        <p:nvSpPr>
          <p:cNvPr id="4" name="Text Placeholder 3">
            <a:extLst>
              <a:ext uri="{FF2B5EF4-FFF2-40B4-BE49-F238E27FC236}">
                <a16:creationId xmlns:a16="http://schemas.microsoft.com/office/drawing/2014/main" id="{9F8E07CF-80A1-1D9E-3FCC-A9CF88781B37}"/>
              </a:ext>
            </a:extLst>
          </p:cNvPr>
          <p:cNvSpPr>
            <a:spLocks noGrp="1"/>
          </p:cNvSpPr>
          <p:nvPr>
            <p:ph type="body" sz="quarter" idx="12"/>
          </p:nvPr>
        </p:nvSpPr>
        <p:spPr>
          <a:xfrm>
            <a:off x="324328" y="1604797"/>
            <a:ext cx="11496793" cy="4225252"/>
          </a:xfrm>
        </p:spPr>
        <p:txBody>
          <a:bodyPr/>
          <a:lstStyle/>
          <a:p>
            <a:pPr>
              <a:lnSpc>
                <a:spcPct val="100000"/>
              </a:lnSpc>
            </a:pPr>
            <a:r>
              <a:rPr lang="en-GB" sz="2400" b="1"/>
              <a:t>Debits decrease </a:t>
            </a:r>
            <a:r>
              <a:rPr lang="en-GB" sz="2400"/>
              <a:t>the balance of liability accounts, such as accounts payable, loans payable and accrued expenses. </a:t>
            </a:r>
          </a:p>
          <a:p>
            <a:pPr>
              <a:lnSpc>
                <a:spcPct val="100000"/>
              </a:lnSpc>
            </a:pPr>
            <a:endParaRPr lang="en-GB" sz="2400"/>
          </a:p>
          <a:p>
            <a:pPr>
              <a:lnSpc>
                <a:spcPct val="100000"/>
              </a:lnSpc>
            </a:pPr>
            <a:r>
              <a:rPr lang="en-GB" sz="2400">
                <a:solidFill>
                  <a:srgbClr val="FF0000"/>
                </a:solidFill>
              </a:rPr>
              <a:t>For example, when a company pays off a portion of its accounts payable, it records a </a:t>
            </a:r>
            <a:r>
              <a:rPr lang="en-GB" sz="2400" b="1">
                <a:solidFill>
                  <a:srgbClr val="FF0000"/>
                </a:solidFill>
              </a:rPr>
              <a:t>debit</a:t>
            </a:r>
            <a:r>
              <a:rPr lang="en-GB" sz="2400">
                <a:solidFill>
                  <a:srgbClr val="FF0000"/>
                </a:solidFill>
              </a:rPr>
              <a:t> to the accounts payable account to reflect the </a:t>
            </a:r>
            <a:r>
              <a:rPr lang="en-GB" sz="2400" b="1">
                <a:solidFill>
                  <a:srgbClr val="FF0000"/>
                </a:solidFill>
              </a:rPr>
              <a:t>decrease</a:t>
            </a:r>
            <a:r>
              <a:rPr lang="en-GB" sz="2400">
                <a:solidFill>
                  <a:srgbClr val="FF0000"/>
                </a:solidFill>
              </a:rPr>
              <a:t> in the liability.</a:t>
            </a:r>
          </a:p>
          <a:p>
            <a:pPr>
              <a:lnSpc>
                <a:spcPct val="100000"/>
              </a:lnSpc>
            </a:pPr>
            <a:endParaRPr lang="en-GB" sz="2400"/>
          </a:p>
          <a:p>
            <a:pPr>
              <a:lnSpc>
                <a:spcPct val="100000"/>
              </a:lnSpc>
            </a:pPr>
            <a:r>
              <a:rPr lang="en-GB" sz="2400" b="1"/>
              <a:t>Credits increase </a:t>
            </a:r>
            <a:r>
              <a:rPr lang="en-GB" sz="2400"/>
              <a:t>the balance of liability accounts. </a:t>
            </a:r>
          </a:p>
          <a:p>
            <a:pPr>
              <a:lnSpc>
                <a:spcPct val="100000"/>
              </a:lnSpc>
            </a:pPr>
            <a:endParaRPr lang="en-GB" sz="2400">
              <a:solidFill>
                <a:srgbClr val="FF0000"/>
              </a:solidFill>
            </a:endParaRPr>
          </a:p>
          <a:p>
            <a:pPr>
              <a:lnSpc>
                <a:spcPct val="100000"/>
              </a:lnSpc>
            </a:pPr>
            <a:r>
              <a:rPr lang="en-GB" sz="2400">
                <a:solidFill>
                  <a:srgbClr val="FF0000"/>
                </a:solidFill>
              </a:rPr>
              <a:t>For example, when a company borrows money and incurs a new loan, it records a </a:t>
            </a:r>
            <a:r>
              <a:rPr lang="en-GB" sz="2400" b="1">
                <a:solidFill>
                  <a:srgbClr val="FF0000"/>
                </a:solidFill>
              </a:rPr>
              <a:t>credit </a:t>
            </a:r>
            <a:r>
              <a:rPr lang="en-GB" sz="2400">
                <a:solidFill>
                  <a:srgbClr val="FF0000"/>
                </a:solidFill>
              </a:rPr>
              <a:t>to the loans payable account to reflect the </a:t>
            </a:r>
            <a:r>
              <a:rPr lang="en-GB" sz="2400" b="1">
                <a:solidFill>
                  <a:srgbClr val="FF0000"/>
                </a:solidFill>
              </a:rPr>
              <a:t>increase </a:t>
            </a:r>
            <a:r>
              <a:rPr lang="en-GB" sz="2400">
                <a:solidFill>
                  <a:srgbClr val="FF0000"/>
                </a:solidFill>
              </a:rPr>
              <a:t>in the liability.</a:t>
            </a:r>
          </a:p>
          <a:p>
            <a:endParaRPr lang="en-GB"/>
          </a:p>
        </p:txBody>
      </p:sp>
    </p:spTree>
    <p:extLst>
      <p:ext uri="{BB962C8B-B14F-4D97-AF65-F5344CB8AC3E}">
        <p14:creationId xmlns:p14="http://schemas.microsoft.com/office/powerpoint/2010/main" val="662755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2B8968-80D1-07B7-C099-8187B1EFB14F}"/>
              </a:ext>
            </a:extLst>
          </p:cNvPr>
          <p:cNvSpPr>
            <a:spLocks noGrp="1"/>
          </p:cNvSpPr>
          <p:nvPr>
            <p:ph type="sldNum" sz="quarter" idx="11"/>
          </p:nvPr>
        </p:nvSpPr>
        <p:spPr/>
        <p:txBody>
          <a:bodyPr/>
          <a:lstStyle/>
          <a:p>
            <a:fld id="{DA2C159E-F13C-4A85-9A41-E7669D3E0D70}" type="slidenum">
              <a:rPr lang="en-GB" smtClean="0"/>
              <a:pPr/>
              <a:t>27</a:t>
            </a:fld>
            <a:endParaRPr lang="en-GB"/>
          </a:p>
        </p:txBody>
      </p:sp>
      <p:sp>
        <p:nvSpPr>
          <p:cNvPr id="3" name="Title 2">
            <a:extLst>
              <a:ext uri="{FF2B5EF4-FFF2-40B4-BE49-F238E27FC236}">
                <a16:creationId xmlns:a16="http://schemas.microsoft.com/office/drawing/2014/main" id="{517D771A-55BF-0DB1-F365-7682F9FE84E9}"/>
              </a:ext>
            </a:extLst>
          </p:cNvPr>
          <p:cNvSpPr>
            <a:spLocks noGrp="1"/>
          </p:cNvSpPr>
          <p:nvPr>
            <p:ph type="title"/>
          </p:nvPr>
        </p:nvSpPr>
        <p:spPr/>
        <p:txBody>
          <a:bodyPr>
            <a:normAutofit/>
          </a:bodyPr>
          <a:lstStyle/>
          <a:p>
            <a:pPr>
              <a:lnSpc>
                <a:spcPct val="100000"/>
              </a:lnSpc>
            </a:pPr>
            <a:r>
              <a:rPr lang="en-GB"/>
              <a:t>How credits and debits affect different accounts</a:t>
            </a:r>
            <a:br>
              <a:rPr lang="en-GB"/>
            </a:br>
            <a:r>
              <a:rPr lang="en-GB">
                <a:solidFill>
                  <a:srgbClr val="0071F8"/>
                </a:solidFill>
              </a:rPr>
              <a:t>Equity</a:t>
            </a:r>
          </a:p>
        </p:txBody>
      </p:sp>
      <p:sp>
        <p:nvSpPr>
          <p:cNvPr id="4" name="Text Placeholder 3">
            <a:extLst>
              <a:ext uri="{FF2B5EF4-FFF2-40B4-BE49-F238E27FC236}">
                <a16:creationId xmlns:a16="http://schemas.microsoft.com/office/drawing/2014/main" id="{BD8E1CAB-9D58-2080-0BF7-9148C739A6CF}"/>
              </a:ext>
            </a:extLst>
          </p:cNvPr>
          <p:cNvSpPr>
            <a:spLocks noGrp="1"/>
          </p:cNvSpPr>
          <p:nvPr>
            <p:ph type="body" sz="quarter" idx="12"/>
          </p:nvPr>
        </p:nvSpPr>
        <p:spPr>
          <a:xfrm>
            <a:off x="310601" y="1604797"/>
            <a:ext cx="11266376" cy="4225252"/>
          </a:xfrm>
        </p:spPr>
        <p:txBody>
          <a:bodyPr/>
          <a:lstStyle/>
          <a:p>
            <a:pPr>
              <a:lnSpc>
                <a:spcPct val="100000"/>
              </a:lnSpc>
            </a:pPr>
            <a:r>
              <a:rPr lang="en-GB" sz="2400" b="1"/>
              <a:t>Debits decrease </a:t>
            </a:r>
            <a:r>
              <a:rPr lang="en-GB" sz="2400"/>
              <a:t>the balance of equity accounts, such as withdrawals or dividends. </a:t>
            </a:r>
          </a:p>
          <a:p>
            <a:pPr>
              <a:lnSpc>
                <a:spcPct val="100000"/>
              </a:lnSpc>
            </a:pPr>
            <a:endParaRPr lang="en-GB" sz="2400"/>
          </a:p>
          <a:p>
            <a:pPr>
              <a:lnSpc>
                <a:spcPct val="100000"/>
              </a:lnSpc>
            </a:pPr>
            <a:r>
              <a:rPr lang="en-GB" sz="2400">
                <a:solidFill>
                  <a:srgbClr val="FF0000"/>
                </a:solidFill>
              </a:rPr>
              <a:t>For example, when a business owner withdraws funds from the company for personal use, it records a </a:t>
            </a:r>
            <a:r>
              <a:rPr lang="en-GB" sz="2400" b="1">
                <a:solidFill>
                  <a:srgbClr val="FF0000"/>
                </a:solidFill>
              </a:rPr>
              <a:t>debit</a:t>
            </a:r>
            <a:r>
              <a:rPr lang="en-GB" sz="2400">
                <a:solidFill>
                  <a:srgbClr val="FF0000"/>
                </a:solidFill>
              </a:rPr>
              <a:t> to the withdrawals account to reflect the</a:t>
            </a:r>
            <a:r>
              <a:rPr lang="en-GB" sz="2400" b="1">
                <a:solidFill>
                  <a:srgbClr val="FF0000"/>
                </a:solidFill>
              </a:rPr>
              <a:t> decrease </a:t>
            </a:r>
            <a:r>
              <a:rPr lang="en-GB" sz="2400">
                <a:solidFill>
                  <a:srgbClr val="FF0000"/>
                </a:solidFill>
              </a:rPr>
              <a:t>in equity.</a:t>
            </a:r>
          </a:p>
          <a:p>
            <a:pPr>
              <a:lnSpc>
                <a:spcPct val="100000"/>
              </a:lnSpc>
            </a:pPr>
            <a:endParaRPr lang="en-GB" sz="2400"/>
          </a:p>
          <a:p>
            <a:pPr>
              <a:lnSpc>
                <a:spcPct val="100000"/>
              </a:lnSpc>
            </a:pPr>
            <a:r>
              <a:rPr lang="en-GB" sz="2400" b="1"/>
              <a:t>Credits increase </a:t>
            </a:r>
            <a:r>
              <a:rPr lang="en-GB" sz="2400"/>
              <a:t>the balance of equity accounts, such as owners’ capital or retained earnings. </a:t>
            </a:r>
          </a:p>
          <a:p>
            <a:pPr>
              <a:lnSpc>
                <a:spcPct val="100000"/>
              </a:lnSpc>
            </a:pPr>
            <a:endParaRPr lang="en-GB" sz="2400"/>
          </a:p>
          <a:p>
            <a:pPr>
              <a:lnSpc>
                <a:spcPct val="100000"/>
              </a:lnSpc>
            </a:pPr>
            <a:r>
              <a:rPr lang="en-GB" sz="2400">
                <a:solidFill>
                  <a:srgbClr val="FF0000"/>
                </a:solidFill>
              </a:rPr>
              <a:t>For example, when a company earns profits, it records a </a:t>
            </a:r>
            <a:r>
              <a:rPr lang="en-GB" sz="2400" b="1">
                <a:solidFill>
                  <a:srgbClr val="FF0000"/>
                </a:solidFill>
              </a:rPr>
              <a:t>credit </a:t>
            </a:r>
            <a:r>
              <a:rPr lang="en-GB" sz="2400">
                <a:solidFill>
                  <a:srgbClr val="FF0000"/>
                </a:solidFill>
              </a:rPr>
              <a:t>to the retained earnings account to reflect the</a:t>
            </a:r>
            <a:r>
              <a:rPr lang="en-GB" sz="2400" b="1">
                <a:solidFill>
                  <a:srgbClr val="FF0000"/>
                </a:solidFill>
              </a:rPr>
              <a:t> increase </a:t>
            </a:r>
            <a:r>
              <a:rPr lang="en-GB" sz="2400">
                <a:solidFill>
                  <a:srgbClr val="FF0000"/>
                </a:solidFill>
              </a:rPr>
              <a:t>in equity.</a:t>
            </a:r>
          </a:p>
          <a:p>
            <a:endParaRPr lang="en-GB"/>
          </a:p>
        </p:txBody>
      </p:sp>
    </p:spTree>
    <p:extLst>
      <p:ext uri="{BB962C8B-B14F-4D97-AF65-F5344CB8AC3E}">
        <p14:creationId xmlns:p14="http://schemas.microsoft.com/office/powerpoint/2010/main" val="2387089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14B3A4-4932-0804-8965-62B06BB15F75}"/>
              </a:ext>
            </a:extLst>
          </p:cNvPr>
          <p:cNvSpPr>
            <a:spLocks noGrp="1"/>
          </p:cNvSpPr>
          <p:nvPr>
            <p:ph type="sldNum" sz="quarter" idx="11"/>
          </p:nvPr>
        </p:nvSpPr>
        <p:spPr/>
        <p:txBody>
          <a:bodyPr/>
          <a:lstStyle/>
          <a:p>
            <a:fld id="{DA2C159E-F13C-4A85-9A41-E7669D3E0D70}" type="slidenum">
              <a:rPr lang="en-GB" smtClean="0"/>
              <a:pPr/>
              <a:t>28</a:t>
            </a:fld>
            <a:endParaRPr lang="en-GB"/>
          </a:p>
        </p:txBody>
      </p:sp>
      <p:sp>
        <p:nvSpPr>
          <p:cNvPr id="3" name="Title 2">
            <a:extLst>
              <a:ext uri="{FF2B5EF4-FFF2-40B4-BE49-F238E27FC236}">
                <a16:creationId xmlns:a16="http://schemas.microsoft.com/office/drawing/2014/main" id="{C57B7C67-C026-531C-6910-FFFD36D85487}"/>
              </a:ext>
            </a:extLst>
          </p:cNvPr>
          <p:cNvSpPr>
            <a:spLocks noGrp="1"/>
          </p:cNvSpPr>
          <p:nvPr>
            <p:ph type="title"/>
          </p:nvPr>
        </p:nvSpPr>
        <p:spPr/>
        <p:txBody>
          <a:bodyPr>
            <a:normAutofit/>
          </a:bodyPr>
          <a:lstStyle/>
          <a:p>
            <a:pPr>
              <a:lnSpc>
                <a:spcPct val="100000"/>
              </a:lnSpc>
            </a:pPr>
            <a:r>
              <a:rPr lang="en-GB"/>
              <a:t>How credits and debits affect different accounts</a:t>
            </a:r>
            <a:br>
              <a:rPr lang="en-GB"/>
            </a:br>
            <a:r>
              <a:rPr lang="en-GB">
                <a:solidFill>
                  <a:srgbClr val="00A068"/>
                </a:solidFill>
              </a:rPr>
              <a:t>Revenue</a:t>
            </a:r>
          </a:p>
        </p:txBody>
      </p:sp>
      <p:sp>
        <p:nvSpPr>
          <p:cNvPr id="4" name="Text Placeholder 3">
            <a:extLst>
              <a:ext uri="{FF2B5EF4-FFF2-40B4-BE49-F238E27FC236}">
                <a16:creationId xmlns:a16="http://schemas.microsoft.com/office/drawing/2014/main" id="{032F963D-779C-66C8-4344-B6E34EB6D524}"/>
              </a:ext>
            </a:extLst>
          </p:cNvPr>
          <p:cNvSpPr>
            <a:spLocks noGrp="1"/>
          </p:cNvSpPr>
          <p:nvPr>
            <p:ph type="body" sz="quarter" idx="12"/>
          </p:nvPr>
        </p:nvSpPr>
        <p:spPr>
          <a:xfrm>
            <a:off x="312002" y="1796818"/>
            <a:ext cx="11352617" cy="4320481"/>
          </a:xfrm>
        </p:spPr>
        <p:txBody>
          <a:bodyPr vert="horz" lIns="0" tIns="0" rIns="0" bIns="0" rtlCol="0" anchor="t">
            <a:noAutofit/>
          </a:bodyPr>
          <a:lstStyle/>
          <a:p>
            <a:r>
              <a:rPr lang="en-GB" sz="2400"/>
              <a:t>Debits do not typically affect revenue accounts directly.</a:t>
            </a:r>
          </a:p>
          <a:p>
            <a:r>
              <a:rPr lang="en-GB" sz="2400"/>
              <a:t> </a:t>
            </a:r>
          </a:p>
          <a:p>
            <a:r>
              <a:rPr lang="en-GB" sz="2400"/>
              <a:t>Revenue accounts are usually credited when the company earns income from providing goods or services to customers.</a:t>
            </a:r>
          </a:p>
          <a:p>
            <a:r>
              <a:rPr lang="en-GB" sz="2400"/>
              <a:t> </a:t>
            </a:r>
          </a:p>
          <a:p>
            <a:r>
              <a:rPr lang="en-GB" sz="2400">
                <a:solidFill>
                  <a:srgbClr val="FF0000"/>
                </a:solidFill>
              </a:rPr>
              <a:t>For example, when a company sells products to a customer, it records a </a:t>
            </a:r>
            <a:r>
              <a:rPr lang="en-GB" sz="2400" b="1">
                <a:solidFill>
                  <a:srgbClr val="FF0000"/>
                </a:solidFill>
              </a:rPr>
              <a:t>credit </a:t>
            </a:r>
            <a:r>
              <a:rPr lang="en-GB" sz="2400">
                <a:solidFill>
                  <a:srgbClr val="FF0000"/>
                </a:solidFill>
              </a:rPr>
              <a:t>to the sales or revenue account to reflect the increase in revenue.</a:t>
            </a:r>
          </a:p>
          <a:p>
            <a:endParaRPr lang="en-GB"/>
          </a:p>
        </p:txBody>
      </p:sp>
    </p:spTree>
    <p:extLst>
      <p:ext uri="{BB962C8B-B14F-4D97-AF65-F5344CB8AC3E}">
        <p14:creationId xmlns:p14="http://schemas.microsoft.com/office/powerpoint/2010/main" val="1437828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B0541-8F6B-5562-133E-D40CA6937F1D}"/>
              </a:ext>
            </a:extLst>
          </p:cNvPr>
          <p:cNvSpPr>
            <a:spLocks noGrp="1"/>
          </p:cNvSpPr>
          <p:nvPr>
            <p:ph type="sldNum" sz="quarter" idx="11"/>
          </p:nvPr>
        </p:nvSpPr>
        <p:spPr/>
        <p:txBody>
          <a:bodyPr/>
          <a:lstStyle/>
          <a:p>
            <a:fld id="{DA2C159E-F13C-4A85-9A41-E7669D3E0D70}" type="slidenum">
              <a:rPr lang="en-GB" smtClean="0"/>
              <a:pPr/>
              <a:t>29</a:t>
            </a:fld>
            <a:endParaRPr lang="en-GB"/>
          </a:p>
        </p:txBody>
      </p:sp>
      <p:sp>
        <p:nvSpPr>
          <p:cNvPr id="3" name="Title 2">
            <a:extLst>
              <a:ext uri="{FF2B5EF4-FFF2-40B4-BE49-F238E27FC236}">
                <a16:creationId xmlns:a16="http://schemas.microsoft.com/office/drawing/2014/main" id="{45C58CAB-AFCA-E8B9-37F4-9BC6ED9D40D5}"/>
              </a:ext>
            </a:extLst>
          </p:cNvPr>
          <p:cNvSpPr>
            <a:spLocks noGrp="1"/>
          </p:cNvSpPr>
          <p:nvPr>
            <p:ph type="title"/>
          </p:nvPr>
        </p:nvSpPr>
        <p:spPr/>
        <p:txBody>
          <a:bodyPr>
            <a:normAutofit/>
          </a:bodyPr>
          <a:lstStyle/>
          <a:p>
            <a:pPr>
              <a:lnSpc>
                <a:spcPct val="100000"/>
              </a:lnSpc>
            </a:pPr>
            <a:r>
              <a:rPr lang="en-GB"/>
              <a:t>How credits and debits affect different accounts </a:t>
            </a:r>
            <a:br>
              <a:rPr lang="en-GB">
                <a:solidFill>
                  <a:srgbClr val="000000"/>
                </a:solidFill>
              </a:rPr>
            </a:br>
            <a:r>
              <a:rPr lang="en-GB">
                <a:solidFill>
                  <a:srgbClr val="0071F8"/>
                </a:solidFill>
              </a:rPr>
              <a:t>Expenses</a:t>
            </a:r>
            <a:endParaRPr lang="en-GB">
              <a:solidFill>
                <a:srgbClr val="0071F8"/>
              </a:solidFill>
              <a:cs typeface="Arial"/>
            </a:endParaRPr>
          </a:p>
        </p:txBody>
      </p:sp>
      <p:sp>
        <p:nvSpPr>
          <p:cNvPr id="4" name="Text Placeholder 3">
            <a:extLst>
              <a:ext uri="{FF2B5EF4-FFF2-40B4-BE49-F238E27FC236}">
                <a16:creationId xmlns:a16="http://schemas.microsoft.com/office/drawing/2014/main" id="{56E0C053-7825-0723-77DF-4317E663A5A0}"/>
              </a:ext>
            </a:extLst>
          </p:cNvPr>
          <p:cNvSpPr>
            <a:spLocks noGrp="1"/>
          </p:cNvSpPr>
          <p:nvPr>
            <p:ph type="body" sz="quarter" idx="12"/>
          </p:nvPr>
        </p:nvSpPr>
        <p:spPr>
          <a:xfrm>
            <a:off x="310602" y="1412776"/>
            <a:ext cx="11377028" cy="4514067"/>
          </a:xfrm>
        </p:spPr>
        <p:txBody>
          <a:bodyPr/>
          <a:lstStyle/>
          <a:p>
            <a:r>
              <a:rPr lang="en-GB" sz="2400" b="1"/>
              <a:t>Debits increase </a:t>
            </a:r>
            <a:r>
              <a:rPr lang="en-GB" sz="2400"/>
              <a:t>the balance of expense accounts, such as expenditure on rent, salaries and utilities. </a:t>
            </a:r>
          </a:p>
          <a:p>
            <a:endParaRPr lang="en-GB" sz="2400">
              <a:solidFill>
                <a:srgbClr val="FF0000"/>
              </a:solidFill>
            </a:endParaRPr>
          </a:p>
          <a:p>
            <a:r>
              <a:rPr lang="en-GB" sz="2400">
                <a:solidFill>
                  <a:srgbClr val="FF0000"/>
                </a:solidFill>
              </a:rPr>
              <a:t>For example, when a company pays rent for its office space, it records a </a:t>
            </a:r>
            <a:r>
              <a:rPr lang="en-GB" sz="2400" b="1">
                <a:solidFill>
                  <a:srgbClr val="FF0000"/>
                </a:solidFill>
              </a:rPr>
              <a:t>debit</a:t>
            </a:r>
            <a:r>
              <a:rPr lang="en-GB" sz="2400">
                <a:solidFill>
                  <a:srgbClr val="FF0000"/>
                </a:solidFill>
              </a:rPr>
              <a:t> to the rent expense account to reflect the </a:t>
            </a:r>
            <a:r>
              <a:rPr lang="en-GB" sz="2400" b="1">
                <a:solidFill>
                  <a:srgbClr val="FF0000"/>
                </a:solidFill>
              </a:rPr>
              <a:t>increase </a:t>
            </a:r>
            <a:r>
              <a:rPr lang="en-GB" sz="2400">
                <a:solidFill>
                  <a:srgbClr val="FF0000"/>
                </a:solidFill>
              </a:rPr>
              <a:t>in expenses.</a:t>
            </a:r>
          </a:p>
          <a:p>
            <a:endParaRPr lang="en-GB" sz="2400"/>
          </a:p>
          <a:p>
            <a:r>
              <a:rPr lang="en-GB" sz="2400" b="1"/>
              <a:t>Credits decrease </a:t>
            </a:r>
            <a:r>
              <a:rPr lang="en-GB" sz="2400"/>
              <a:t>the balance of expense accounts. </a:t>
            </a:r>
          </a:p>
          <a:p>
            <a:endParaRPr lang="en-GB" sz="2400"/>
          </a:p>
          <a:p>
            <a:r>
              <a:rPr lang="en-GB" sz="2400">
                <a:solidFill>
                  <a:srgbClr val="FF0000"/>
                </a:solidFill>
              </a:rPr>
              <a:t>For example, when a company accrues unpaid salaries for its employees, it records a </a:t>
            </a:r>
            <a:r>
              <a:rPr lang="en-GB" sz="2400" b="1">
                <a:solidFill>
                  <a:srgbClr val="FF0000"/>
                </a:solidFill>
              </a:rPr>
              <a:t>credit </a:t>
            </a:r>
            <a:r>
              <a:rPr lang="en-GB" sz="2400">
                <a:solidFill>
                  <a:srgbClr val="FF0000"/>
                </a:solidFill>
              </a:rPr>
              <a:t>to the salaries expense account to reflect the decrease in expenses.</a:t>
            </a:r>
          </a:p>
          <a:p>
            <a:endParaRPr lang="en-GB"/>
          </a:p>
        </p:txBody>
      </p:sp>
    </p:spTree>
    <p:extLst>
      <p:ext uri="{BB962C8B-B14F-4D97-AF65-F5344CB8AC3E}">
        <p14:creationId xmlns:p14="http://schemas.microsoft.com/office/powerpoint/2010/main" val="8681547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769EAE-7790-A0B2-5FFB-4532AD85B617}"/>
              </a:ext>
            </a:extLst>
          </p:cNvPr>
          <p:cNvSpPr>
            <a:spLocks noGrp="1"/>
          </p:cNvSpPr>
          <p:nvPr>
            <p:ph type="sldNum" sz="quarter" idx="11"/>
          </p:nvPr>
        </p:nvSpPr>
        <p:spPr/>
        <p:txBody>
          <a:bodyPr/>
          <a:lstStyle/>
          <a:p>
            <a:fld id="{DA2C159E-F13C-4A85-9A41-E7669D3E0D70}" type="slidenum">
              <a:rPr lang="en-GB" smtClean="0"/>
              <a:pPr/>
              <a:t>3</a:t>
            </a:fld>
            <a:endParaRPr lang="en-GB"/>
          </a:p>
        </p:txBody>
      </p:sp>
      <p:sp>
        <p:nvSpPr>
          <p:cNvPr id="3" name="Title 2">
            <a:extLst>
              <a:ext uri="{FF2B5EF4-FFF2-40B4-BE49-F238E27FC236}">
                <a16:creationId xmlns:a16="http://schemas.microsoft.com/office/drawing/2014/main" id="{E6DB4AAA-EF1F-8C79-88EA-E503A5685B8C}"/>
              </a:ext>
            </a:extLst>
          </p:cNvPr>
          <p:cNvSpPr>
            <a:spLocks noGrp="1"/>
          </p:cNvSpPr>
          <p:nvPr>
            <p:ph type="title"/>
          </p:nvPr>
        </p:nvSpPr>
        <p:spPr/>
        <p:txBody>
          <a:bodyPr/>
          <a:lstStyle/>
          <a:p>
            <a:r>
              <a:rPr lang="en-GB"/>
              <a:t>Spotting financial errors activity (W3.1a, W3.1b, E3.1c)</a:t>
            </a:r>
          </a:p>
        </p:txBody>
      </p:sp>
      <p:pic>
        <p:nvPicPr>
          <p:cNvPr id="6" name="Picture 5">
            <a:extLst>
              <a:ext uri="{FF2B5EF4-FFF2-40B4-BE49-F238E27FC236}">
                <a16:creationId xmlns:a16="http://schemas.microsoft.com/office/drawing/2014/main" id="{F8BDDADE-9C8E-B914-63FC-E677202F048F}"/>
              </a:ext>
            </a:extLst>
          </p:cNvPr>
          <p:cNvPicPr>
            <a:picLocks noChangeAspect="1"/>
          </p:cNvPicPr>
          <p:nvPr/>
        </p:nvPicPr>
        <p:blipFill>
          <a:blip r:embed="rId3"/>
          <a:stretch>
            <a:fillRect/>
          </a:stretch>
        </p:blipFill>
        <p:spPr>
          <a:xfrm>
            <a:off x="6398138" y="1892527"/>
            <a:ext cx="4844708" cy="4698391"/>
          </a:xfrm>
          <a:prstGeom prst="rect">
            <a:avLst/>
          </a:prstGeom>
        </p:spPr>
      </p:pic>
      <p:sp>
        <p:nvSpPr>
          <p:cNvPr id="4" name="Text Placeholder 3">
            <a:extLst>
              <a:ext uri="{FF2B5EF4-FFF2-40B4-BE49-F238E27FC236}">
                <a16:creationId xmlns:a16="http://schemas.microsoft.com/office/drawing/2014/main" id="{6762DB55-3224-86C3-5689-4897D059FF94}"/>
              </a:ext>
            </a:extLst>
          </p:cNvPr>
          <p:cNvSpPr>
            <a:spLocks noGrp="1"/>
          </p:cNvSpPr>
          <p:nvPr>
            <p:ph type="body" sz="quarter" idx="12"/>
          </p:nvPr>
        </p:nvSpPr>
        <p:spPr>
          <a:xfrm>
            <a:off x="312002" y="1315201"/>
            <a:ext cx="5976020" cy="4802099"/>
          </a:xfrm>
        </p:spPr>
        <p:txBody>
          <a:bodyPr/>
          <a:lstStyle/>
          <a:p>
            <a:r>
              <a:rPr lang="en-GB" sz="2667"/>
              <a:t>Using the financial statements provided (balance sheet, profit and loss statement, and cash flow statement), spot the mathematical and business accounting errors they contain.</a:t>
            </a:r>
          </a:p>
          <a:p>
            <a:endParaRPr lang="en-GB"/>
          </a:p>
        </p:txBody>
      </p:sp>
      <p:pic>
        <p:nvPicPr>
          <p:cNvPr id="5" name="Picture 4">
            <a:extLst>
              <a:ext uri="{FF2B5EF4-FFF2-40B4-BE49-F238E27FC236}">
                <a16:creationId xmlns:a16="http://schemas.microsoft.com/office/drawing/2014/main" id="{C8C83EA2-8117-3D48-903C-AA76B2BA131C}"/>
              </a:ext>
            </a:extLst>
          </p:cNvPr>
          <p:cNvPicPr>
            <a:picLocks noChangeAspect="1"/>
          </p:cNvPicPr>
          <p:nvPr/>
        </p:nvPicPr>
        <p:blipFill>
          <a:blip r:embed="rId4"/>
          <a:stretch>
            <a:fillRect/>
          </a:stretch>
        </p:blipFill>
        <p:spPr>
          <a:xfrm>
            <a:off x="10414133" y="168884"/>
            <a:ext cx="1601355" cy="1625741"/>
          </a:xfrm>
          <a:prstGeom prst="rect">
            <a:avLst/>
          </a:prstGeom>
        </p:spPr>
      </p:pic>
      <p:sp>
        <p:nvSpPr>
          <p:cNvPr id="7" name="TextBox 6">
            <a:extLst>
              <a:ext uri="{FF2B5EF4-FFF2-40B4-BE49-F238E27FC236}">
                <a16:creationId xmlns:a16="http://schemas.microsoft.com/office/drawing/2014/main" id="{39AD755F-84E6-D697-08FE-1808F11A26FB}"/>
              </a:ext>
            </a:extLst>
          </p:cNvPr>
          <p:cNvSpPr txBox="1"/>
          <p:nvPr/>
        </p:nvSpPr>
        <p:spPr>
          <a:xfrm>
            <a:off x="6503037" y="6221585"/>
            <a:ext cx="4739809" cy="369332"/>
          </a:xfrm>
          <a:prstGeom prst="rect">
            <a:avLst/>
          </a:prstGeom>
          <a:noFill/>
        </p:spPr>
        <p:txBody>
          <a:bodyPr wrap="square" lIns="0" tIns="0" rIns="0" bIns="0" rtlCol="0">
            <a:spAutoFit/>
          </a:bodyPr>
          <a:lstStyle/>
          <a:p>
            <a:r>
              <a:rPr lang="en-GB" sz="1200">
                <a:hlinkClick r:id="rId5"/>
              </a:rPr>
              <a:t>Businessman Holding Magnifying Glass And Digital Tablet Stock Photo - Download Image Now - iStock (istockphoto.com)</a:t>
            </a:r>
            <a:endParaRPr lang="en-GB" sz="1200"/>
          </a:p>
        </p:txBody>
      </p:sp>
    </p:spTree>
    <p:extLst>
      <p:ext uri="{BB962C8B-B14F-4D97-AF65-F5344CB8AC3E}">
        <p14:creationId xmlns:p14="http://schemas.microsoft.com/office/powerpoint/2010/main" val="24848102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9FBED1-3A10-C0F1-ED7F-A57F59A2019B}"/>
              </a:ext>
            </a:extLst>
          </p:cNvPr>
          <p:cNvSpPr>
            <a:spLocks noGrp="1"/>
          </p:cNvSpPr>
          <p:nvPr>
            <p:ph type="sldNum" sz="quarter" idx="11"/>
          </p:nvPr>
        </p:nvSpPr>
        <p:spPr/>
        <p:txBody>
          <a:bodyPr/>
          <a:lstStyle/>
          <a:p>
            <a:fld id="{DA2C159E-F13C-4A85-9A41-E7669D3E0D70}" type="slidenum">
              <a:rPr lang="en-GB" smtClean="0"/>
              <a:pPr/>
              <a:t>30</a:t>
            </a:fld>
            <a:endParaRPr lang="en-GB"/>
          </a:p>
        </p:txBody>
      </p:sp>
      <p:sp>
        <p:nvSpPr>
          <p:cNvPr id="4" name="Text Placeholder 3">
            <a:extLst>
              <a:ext uri="{FF2B5EF4-FFF2-40B4-BE49-F238E27FC236}">
                <a16:creationId xmlns:a16="http://schemas.microsoft.com/office/drawing/2014/main" id="{3F57186F-643E-C171-2067-70A5CD64BDBB}"/>
              </a:ext>
            </a:extLst>
          </p:cNvPr>
          <p:cNvSpPr>
            <a:spLocks noGrp="1"/>
          </p:cNvSpPr>
          <p:nvPr>
            <p:ph type="body" sz="quarter" idx="12"/>
          </p:nvPr>
        </p:nvSpPr>
        <p:spPr>
          <a:xfrm>
            <a:off x="312001" y="356660"/>
            <a:ext cx="7953545" cy="5760641"/>
          </a:xfrm>
        </p:spPr>
        <p:txBody>
          <a:bodyPr/>
          <a:lstStyle/>
          <a:p>
            <a:pPr>
              <a:lnSpc>
                <a:spcPct val="100000"/>
              </a:lnSpc>
            </a:pPr>
            <a:r>
              <a:rPr lang="en-GB" sz="1867"/>
              <a:t>For example, a company receives £1,000 from a customer, in payment for services provided, as a bank transfer.</a:t>
            </a:r>
          </a:p>
          <a:p>
            <a:pPr>
              <a:lnSpc>
                <a:spcPct val="100000"/>
              </a:lnSpc>
            </a:pPr>
            <a:endParaRPr lang="en-GB" sz="1067"/>
          </a:p>
          <a:p>
            <a:pPr>
              <a:lnSpc>
                <a:spcPct val="100000"/>
              </a:lnSpc>
            </a:pPr>
            <a:r>
              <a:rPr lang="en-GB" sz="1867"/>
              <a:t>The company records the cash received as a </a:t>
            </a:r>
            <a:r>
              <a:rPr lang="en-GB" sz="1867" b="1">
                <a:solidFill>
                  <a:srgbClr val="FF0000"/>
                </a:solidFill>
              </a:rPr>
              <a:t>debit</a:t>
            </a:r>
            <a:r>
              <a:rPr lang="en-GB" sz="1867"/>
              <a:t> in the bank account, which is an asset account, since it is receiving cash and increasing its assets.</a:t>
            </a:r>
          </a:p>
          <a:p>
            <a:pPr>
              <a:lnSpc>
                <a:spcPct val="100000"/>
              </a:lnSpc>
            </a:pPr>
            <a:endParaRPr lang="en-GB" sz="1067"/>
          </a:p>
          <a:p>
            <a:pPr>
              <a:lnSpc>
                <a:spcPct val="100000"/>
              </a:lnSpc>
            </a:pPr>
            <a:r>
              <a:rPr lang="en-GB" sz="1867"/>
              <a:t>The company also records the revenue earned from the services provided as a </a:t>
            </a:r>
            <a:r>
              <a:rPr lang="en-GB" sz="1867" b="1">
                <a:solidFill>
                  <a:srgbClr val="FF0000"/>
                </a:solidFill>
              </a:rPr>
              <a:t>credit</a:t>
            </a:r>
            <a:r>
              <a:rPr lang="en-GB" sz="1867"/>
              <a:t> in the revenue account, since it represents an increase in the company’s profit.</a:t>
            </a:r>
          </a:p>
          <a:p>
            <a:pPr>
              <a:lnSpc>
                <a:spcPct val="100000"/>
              </a:lnSpc>
            </a:pPr>
            <a:endParaRPr lang="en-GB" sz="933"/>
          </a:p>
          <a:p>
            <a:pPr>
              <a:lnSpc>
                <a:spcPct val="100000"/>
              </a:lnSpc>
            </a:pPr>
            <a:r>
              <a:rPr lang="en-GB" sz="1867"/>
              <a:t>The journal entry for entering this transaction into the ledger accounts is:</a:t>
            </a:r>
          </a:p>
          <a:p>
            <a:pPr>
              <a:lnSpc>
                <a:spcPct val="100000"/>
              </a:lnSpc>
            </a:pPr>
            <a:endParaRPr lang="en-GB" sz="1867"/>
          </a:p>
          <a:p>
            <a:pPr marL="380990" indent="-380990">
              <a:lnSpc>
                <a:spcPct val="100000"/>
              </a:lnSpc>
              <a:buFont typeface="Arial" panose="020B0604020202020204" pitchFamily="34" charset="0"/>
              <a:buChar char="•"/>
            </a:pPr>
            <a:r>
              <a:rPr lang="en-GB" sz="1867"/>
              <a:t>Bank (debit) £1,000</a:t>
            </a:r>
          </a:p>
          <a:p>
            <a:pPr marL="380990" indent="-380990">
              <a:lnSpc>
                <a:spcPct val="100000"/>
              </a:lnSpc>
              <a:buFont typeface="Arial" panose="020B0604020202020204" pitchFamily="34" charset="0"/>
              <a:buChar char="•"/>
            </a:pPr>
            <a:r>
              <a:rPr lang="en-GB" sz="1867"/>
              <a:t>Sales/revenue (credit) £1,000</a:t>
            </a:r>
          </a:p>
          <a:p>
            <a:pPr>
              <a:lnSpc>
                <a:spcPct val="100000"/>
              </a:lnSpc>
            </a:pPr>
            <a:endParaRPr lang="en-GB" sz="1067"/>
          </a:p>
          <a:p>
            <a:pPr>
              <a:lnSpc>
                <a:spcPct val="100000"/>
              </a:lnSpc>
            </a:pPr>
            <a:r>
              <a:rPr lang="en-GB" sz="1867"/>
              <a:t>This journal entry reflects the dual effect of the transaction, with the bank account being debited by £1,000 and the revenue account being credited by £1,000. The total debits and credits in this transaction are equal, which ensures that the accounting system remains balanced.</a:t>
            </a:r>
          </a:p>
          <a:p>
            <a:endParaRPr lang="en-GB" sz="1400"/>
          </a:p>
          <a:p>
            <a:endParaRPr lang="en-GB" sz="1400"/>
          </a:p>
        </p:txBody>
      </p:sp>
      <p:sp>
        <p:nvSpPr>
          <p:cNvPr id="27" name="Action Button: Video 26">
            <a:hlinkClick r:id="" action="ppaction://hlinkshowjump?jump=nextslide" highlightClick="1"/>
            <a:extLst>
              <a:ext uri="{FF2B5EF4-FFF2-40B4-BE49-F238E27FC236}">
                <a16:creationId xmlns:a16="http://schemas.microsoft.com/office/drawing/2014/main" id="{DFC1DC48-2E7D-166F-F9B4-F4887A8AC485}"/>
              </a:ext>
            </a:extLst>
          </p:cNvPr>
          <p:cNvSpPr/>
          <p:nvPr/>
        </p:nvSpPr>
        <p:spPr>
          <a:xfrm>
            <a:off x="10104565" y="5637246"/>
            <a:ext cx="599947" cy="560797"/>
          </a:xfrm>
          <a:prstGeom prst="actionButtonMovi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Action Button: Go Forward or Next 27">
            <a:hlinkClick r:id="rId3" action="ppaction://hlinksldjump" highlightClick="1"/>
            <a:extLst>
              <a:ext uri="{FF2B5EF4-FFF2-40B4-BE49-F238E27FC236}">
                <a16:creationId xmlns:a16="http://schemas.microsoft.com/office/drawing/2014/main" id="{360E8885-AB17-5344-D290-E04F32A3DB1E}"/>
              </a:ext>
            </a:extLst>
          </p:cNvPr>
          <p:cNvSpPr/>
          <p:nvPr/>
        </p:nvSpPr>
        <p:spPr>
          <a:xfrm>
            <a:off x="10935233" y="5637246"/>
            <a:ext cx="599947" cy="560797"/>
          </a:xfrm>
          <a:prstGeom prst="actionButtonForwardNex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35" name="Group 34">
            <a:extLst>
              <a:ext uri="{FF2B5EF4-FFF2-40B4-BE49-F238E27FC236}">
                <a16:creationId xmlns:a16="http://schemas.microsoft.com/office/drawing/2014/main" id="{0CD01524-B8B3-A1EA-34F3-5F0FEBD3EA9F}"/>
              </a:ext>
            </a:extLst>
          </p:cNvPr>
          <p:cNvGrpSpPr/>
          <p:nvPr/>
        </p:nvGrpSpPr>
        <p:grpSpPr>
          <a:xfrm>
            <a:off x="8496267" y="548680"/>
            <a:ext cx="3168352" cy="4708981"/>
            <a:chOff x="6372200" y="411510"/>
            <a:chExt cx="2376264" cy="3531736"/>
          </a:xfrm>
        </p:grpSpPr>
        <p:sp>
          <p:nvSpPr>
            <p:cNvPr id="30" name="TextBox 29">
              <a:extLst>
                <a:ext uri="{FF2B5EF4-FFF2-40B4-BE49-F238E27FC236}">
                  <a16:creationId xmlns:a16="http://schemas.microsoft.com/office/drawing/2014/main" id="{3329033D-8375-C099-3A03-1F4BEFFB7BCB}"/>
                </a:ext>
              </a:extLst>
            </p:cNvPr>
            <p:cNvSpPr txBox="1"/>
            <p:nvPr/>
          </p:nvSpPr>
          <p:spPr>
            <a:xfrm>
              <a:off x="6372200" y="411510"/>
              <a:ext cx="2376264" cy="3531736"/>
            </a:xfrm>
            <a:prstGeom prst="rect">
              <a:avLst/>
            </a:prstGeom>
            <a:noFill/>
          </p:spPr>
          <p:txBody>
            <a:bodyPr wrap="square" lIns="0" tIns="0" rIns="0" bIns="0" rtlCol="0">
              <a:spAutoFit/>
            </a:bodyPr>
            <a:lstStyle/>
            <a:p>
              <a:r>
                <a:rPr lang="en-GB">
                  <a:solidFill>
                    <a:srgbClr val="002060"/>
                  </a:solidFill>
                </a:rPr>
                <a:t>Use the buttons in the bottom right corner to:</a:t>
              </a:r>
            </a:p>
            <a:p>
              <a:endParaRPr lang="en-GB">
                <a:solidFill>
                  <a:srgbClr val="002060"/>
                </a:solidFill>
              </a:endParaRPr>
            </a:p>
            <a:p>
              <a:pPr lvl="1"/>
              <a:r>
                <a:rPr lang="en-GB">
                  <a:solidFill>
                    <a:srgbClr val="002060"/>
                  </a:solidFill>
                </a:rPr>
                <a:t>review a worked through example </a:t>
              </a:r>
            </a:p>
            <a:p>
              <a:pPr lvl="1"/>
              <a:endParaRPr lang="en-GB">
                <a:solidFill>
                  <a:srgbClr val="002060"/>
                </a:solidFill>
              </a:endParaRPr>
            </a:p>
            <a:p>
              <a:pPr lvl="1"/>
              <a:r>
                <a:rPr lang="en-GB">
                  <a:solidFill>
                    <a:srgbClr val="002060"/>
                  </a:solidFill>
                </a:rPr>
                <a:t>proceed to the next example.</a:t>
              </a:r>
            </a:p>
            <a:p>
              <a:pPr lvl="1"/>
              <a:endParaRPr lang="en-GB">
                <a:solidFill>
                  <a:srgbClr val="002060"/>
                </a:solidFill>
              </a:endParaRPr>
            </a:p>
            <a:p>
              <a:pPr lvl="1"/>
              <a:endParaRPr lang="en-GB">
                <a:solidFill>
                  <a:srgbClr val="002060"/>
                </a:solidFill>
              </a:endParaRPr>
            </a:p>
            <a:p>
              <a:pPr lvl="1"/>
              <a:r>
                <a:rPr lang="en-GB" i="1">
                  <a:solidFill>
                    <a:srgbClr val="002060"/>
                  </a:solidFill>
                </a:rPr>
                <a:t>You will be able to return to this slide by clicking on the return button if you choose to see the worked example.</a:t>
              </a:r>
            </a:p>
            <a:p>
              <a:pPr lvl="1"/>
              <a:endParaRPr lang="en-GB"/>
            </a:p>
            <a:p>
              <a:endParaRPr lang="en-GB"/>
            </a:p>
          </p:txBody>
        </p:sp>
        <p:grpSp>
          <p:nvGrpSpPr>
            <p:cNvPr id="34" name="Group 33">
              <a:extLst>
                <a:ext uri="{FF2B5EF4-FFF2-40B4-BE49-F238E27FC236}">
                  <a16:creationId xmlns:a16="http://schemas.microsoft.com/office/drawing/2014/main" id="{33700471-53D4-5ADD-B0B9-59D4DC1D6692}"/>
                </a:ext>
              </a:extLst>
            </p:cNvPr>
            <p:cNvGrpSpPr/>
            <p:nvPr/>
          </p:nvGrpSpPr>
          <p:grpSpPr>
            <a:xfrm>
              <a:off x="6516216" y="1131590"/>
              <a:ext cx="216024" cy="1944216"/>
              <a:chOff x="6516216" y="1131590"/>
              <a:chExt cx="216024" cy="1944216"/>
            </a:xfrm>
          </p:grpSpPr>
          <p:sp>
            <p:nvSpPr>
              <p:cNvPr id="31" name="Action Button: Video 30">
                <a:hlinkClick r:id="" action="ppaction://noaction" highlightClick="1"/>
                <a:extLst>
                  <a:ext uri="{FF2B5EF4-FFF2-40B4-BE49-F238E27FC236}">
                    <a16:creationId xmlns:a16="http://schemas.microsoft.com/office/drawing/2014/main" id="{95E6F453-9743-03B9-161B-DC797FC251EF}"/>
                  </a:ext>
                </a:extLst>
              </p:cNvPr>
              <p:cNvSpPr/>
              <p:nvPr/>
            </p:nvSpPr>
            <p:spPr>
              <a:xfrm>
                <a:off x="6516216" y="1131590"/>
                <a:ext cx="216024" cy="216024"/>
              </a:xfrm>
              <a:prstGeom prst="actionButtonMovie">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Go Forward or Next 31">
                <a:hlinkClick r:id="" action="ppaction://hlinkshowjump?jump=nextslide" highlightClick="1"/>
                <a:extLst>
                  <a:ext uri="{FF2B5EF4-FFF2-40B4-BE49-F238E27FC236}">
                    <a16:creationId xmlns:a16="http://schemas.microsoft.com/office/drawing/2014/main" id="{294F4BE5-FD49-4CD2-79CE-EE2ABF9AB760}"/>
                  </a:ext>
                </a:extLst>
              </p:cNvPr>
              <p:cNvSpPr/>
              <p:nvPr/>
            </p:nvSpPr>
            <p:spPr>
              <a:xfrm>
                <a:off x="6516216" y="1779662"/>
                <a:ext cx="216024" cy="216024"/>
              </a:xfrm>
              <a:prstGeom prst="actionButtonForwardNext">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Return 32">
                <a:hlinkClick r:id="" action="ppaction://hlinkshowjump?jump=lastslideviewed" highlightClick="1"/>
                <a:extLst>
                  <a:ext uri="{FF2B5EF4-FFF2-40B4-BE49-F238E27FC236}">
                    <a16:creationId xmlns:a16="http://schemas.microsoft.com/office/drawing/2014/main" id="{D0747A5D-5891-8C3B-9C1A-003391344C33}"/>
                  </a:ext>
                </a:extLst>
              </p:cNvPr>
              <p:cNvSpPr/>
              <p:nvPr/>
            </p:nvSpPr>
            <p:spPr>
              <a:xfrm>
                <a:off x="6516216" y="2859782"/>
                <a:ext cx="216024" cy="216024"/>
              </a:xfrm>
              <a:prstGeom prst="actionButtonReturn">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grpSp>
    </p:spTree>
    <p:extLst>
      <p:ext uri="{BB962C8B-B14F-4D97-AF65-F5344CB8AC3E}">
        <p14:creationId xmlns:p14="http://schemas.microsoft.com/office/powerpoint/2010/main" val="2600764855"/>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37FAAF-CA43-B853-19CA-8B7B9CAA8A5C}"/>
              </a:ext>
            </a:extLst>
          </p:cNvPr>
          <p:cNvSpPr>
            <a:spLocks noGrp="1"/>
          </p:cNvSpPr>
          <p:nvPr>
            <p:ph type="sldNum" sz="quarter" idx="11"/>
          </p:nvPr>
        </p:nvSpPr>
        <p:spPr/>
        <p:txBody>
          <a:bodyPr/>
          <a:lstStyle/>
          <a:p>
            <a:fld id="{DA2C159E-F13C-4A85-9A41-E7669D3E0D70}" type="slidenum">
              <a:rPr lang="en-GB" smtClean="0"/>
              <a:pPr/>
              <a:t>31</a:t>
            </a:fld>
            <a:endParaRPr lang="en-GB"/>
          </a:p>
        </p:txBody>
      </p:sp>
      <p:sp>
        <p:nvSpPr>
          <p:cNvPr id="3" name="Title 2">
            <a:extLst>
              <a:ext uri="{FF2B5EF4-FFF2-40B4-BE49-F238E27FC236}">
                <a16:creationId xmlns:a16="http://schemas.microsoft.com/office/drawing/2014/main" id="{2A4A0540-110D-03D9-FCFE-D4B02626F0D7}"/>
              </a:ext>
            </a:extLst>
          </p:cNvPr>
          <p:cNvSpPr>
            <a:spLocks noGrp="1"/>
          </p:cNvSpPr>
          <p:nvPr>
            <p:ph type="title"/>
          </p:nvPr>
        </p:nvSpPr>
        <p:spPr/>
        <p:txBody>
          <a:bodyPr/>
          <a:lstStyle/>
          <a:p>
            <a:r>
              <a:rPr lang="en-GB">
                <a:cs typeface="Arial"/>
              </a:rPr>
              <a:t>Double entry bookkeeping</a:t>
            </a:r>
            <a:endParaRPr lang="en-GB"/>
          </a:p>
        </p:txBody>
      </p:sp>
      <p:sp>
        <p:nvSpPr>
          <p:cNvPr id="4" name="Text Placeholder 3">
            <a:extLst>
              <a:ext uri="{FF2B5EF4-FFF2-40B4-BE49-F238E27FC236}">
                <a16:creationId xmlns:a16="http://schemas.microsoft.com/office/drawing/2014/main" id="{000F2A88-AE08-18BD-F2E8-F22AFC39FCB7}"/>
              </a:ext>
            </a:extLst>
          </p:cNvPr>
          <p:cNvSpPr>
            <a:spLocks noGrp="1"/>
          </p:cNvSpPr>
          <p:nvPr>
            <p:ph type="body" sz="quarter" idx="12"/>
          </p:nvPr>
        </p:nvSpPr>
        <p:spPr/>
        <p:txBody>
          <a:bodyPr/>
          <a:lstStyle/>
          <a:p>
            <a:endParaRPr lang="en-GB"/>
          </a:p>
        </p:txBody>
      </p:sp>
      <p:sp>
        <p:nvSpPr>
          <p:cNvPr id="7" name="Action Button: Return 6">
            <a:hlinkClick r:id="" action="ppaction://hlinkshowjump?jump=lastslideviewed" highlightClick="1"/>
            <a:extLst>
              <a:ext uri="{FF2B5EF4-FFF2-40B4-BE49-F238E27FC236}">
                <a16:creationId xmlns:a16="http://schemas.microsoft.com/office/drawing/2014/main" id="{554B574C-48FC-8444-8A3A-1B0C7DE85EF9}"/>
              </a:ext>
            </a:extLst>
          </p:cNvPr>
          <p:cNvSpPr/>
          <p:nvPr/>
        </p:nvSpPr>
        <p:spPr>
          <a:xfrm>
            <a:off x="10836043" y="5541234"/>
            <a:ext cx="732565" cy="672076"/>
          </a:xfrm>
          <a:prstGeom prst="actionButtonReturn">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extBox 8">
            <a:extLst>
              <a:ext uri="{FF2B5EF4-FFF2-40B4-BE49-F238E27FC236}">
                <a16:creationId xmlns:a16="http://schemas.microsoft.com/office/drawing/2014/main" id="{A77B1BD2-A0A7-B3B3-A5B2-BA2E2488D0C1}"/>
              </a:ext>
            </a:extLst>
          </p:cNvPr>
          <p:cNvSpPr txBox="1"/>
          <p:nvPr/>
        </p:nvSpPr>
        <p:spPr>
          <a:xfrm>
            <a:off x="9648395" y="164637"/>
            <a:ext cx="2460757" cy="3867662"/>
          </a:xfrm>
          <a:prstGeom prst="rect">
            <a:avLst/>
          </a:prstGeom>
          <a:noFill/>
        </p:spPr>
        <p:txBody>
          <a:bodyPr wrap="square" lIns="0" tIns="0" rIns="0" bIns="0" rtlCol="0">
            <a:spAutoFit/>
          </a:bodyPr>
          <a:lstStyle/>
          <a:p>
            <a:pPr>
              <a:lnSpc>
                <a:spcPct val="100000"/>
              </a:lnSpc>
            </a:pPr>
            <a:r>
              <a:rPr lang="en-GB" sz="1600"/>
              <a:t>The journal entry for entering this transaction into the ledger accounts is:</a:t>
            </a:r>
          </a:p>
          <a:p>
            <a:pPr marL="380990" indent="-380990">
              <a:buFont typeface="Arial" panose="020B0604020202020204" pitchFamily="34" charset="0"/>
              <a:buChar char="•"/>
            </a:pPr>
            <a:r>
              <a:rPr lang="en-GB" sz="1600"/>
              <a:t>Bank (debit) £1,000</a:t>
            </a:r>
          </a:p>
          <a:p>
            <a:pPr marL="380990" indent="-380990">
              <a:buFont typeface="Arial" panose="020B0604020202020204" pitchFamily="34" charset="0"/>
              <a:buChar char="•"/>
            </a:pPr>
            <a:r>
              <a:rPr lang="en-GB" sz="1600"/>
              <a:t>Sales/revenue (credit) £1,000</a:t>
            </a:r>
          </a:p>
          <a:p>
            <a:pPr marL="380990" indent="-380990">
              <a:buFont typeface="Arial" panose="020B0604020202020204" pitchFamily="34" charset="0"/>
              <a:buChar char="•"/>
            </a:pPr>
            <a:endParaRPr lang="en-GB" sz="1600"/>
          </a:p>
          <a:p>
            <a:pPr>
              <a:lnSpc>
                <a:spcPct val="100000"/>
              </a:lnSpc>
            </a:pPr>
            <a:r>
              <a:rPr lang="en-GB" sz="1600"/>
              <a:t>Rules</a:t>
            </a:r>
          </a:p>
          <a:p>
            <a:pPr marL="380990" indent="-380990">
              <a:buFont typeface="+mj-lt"/>
              <a:buAutoNum type="arabicPeriod"/>
            </a:pPr>
            <a:r>
              <a:rPr lang="en-GB" sz="1600"/>
              <a:t>Asset is a debit.</a:t>
            </a:r>
          </a:p>
          <a:p>
            <a:pPr marL="380990" indent="-380990">
              <a:buFont typeface="+mj-lt"/>
              <a:buAutoNum type="arabicPeriod"/>
            </a:pPr>
            <a:r>
              <a:rPr lang="en-GB" sz="1600"/>
              <a:t>Two entries.</a:t>
            </a:r>
          </a:p>
          <a:p>
            <a:pPr marL="380990" indent="-380990">
              <a:buFont typeface="+mj-lt"/>
              <a:buAutoNum type="arabicPeriod"/>
            </a:pPr>
            <a:r>
              <a:rPr lang="en-GB" sz="1600"/>
              <a:t>Debit/credit.</a:t>
            </a:r>
          </a:p>
          <a:p>
            <a:pPr marL="380990" indent="-380990">
              <a:buFont typeface="+mj-lt"/>
              <a:buAutoNum type="arabicPeriod"/>
            </a:pPr>
            <a:r>
              <a:rPr lang="en-GB" sz="1600"/>
              <a:t>Each entry points to the other entry.</a:t>
            </a:r>
          </a:p>
          <a:p>
            <a:pPr marL="380990" indent="-380990">
              <a:buFont typeface="Arial" panose="020B0604020202020204" pitchFamily="34" charset="0"/>
              <a:buChar char="•"/>
            </a:pPr>
            <a:endParaRPr lang="en-GB" sz="1600"/>
          </a:p>
          <a:p>
            <a:pPr>
              <a:lnSpc>
                <a:spcPct val="100000"/>
              </a:lnSpc>
            </a:pPr>
            <a:endParaRPr lang="en-GB" sz="933"/>
          </a:p>
          <a:p>
            <a:endParaRPr lang="en-GB"/>
          </a:p>
        </p:txBody>
      </p:sp>
      <p:pic>
        <p:nvPicPr>
          <p:cNvPr id="6" name="sale 1of2">
            <a:hlinkClick r:id="" action="ppaction://media"/>
            <a:extLst>
              <a:ext uri="{FF2B5EF4-FFF2-40B4-BE49-F238E27FC236}">
                <a16:creationId xmlns:a16="http://schemas.microsoft.com/office/drawing/2014/main" id="{E4EBC271-AF7D-26F2-DCB2-E74A2AE99C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2533" y="1269242"/>
            <a:ext cx="9455969" cy="5318983"/>
          </a:xfrm>
          <a:prstGeom prst="rect">
            <a:avLst/>
          </a:prstGeom>
          <a:ln>
            <a:solidFill>
              <a:srgbClr val="0070C0"/>
            </a:solidFill>
          </a:ln>
        </p:spPr>
      </p:pic>
    </p:spTree>
    <p:extLst>
      <p:ext uri="{BB962C8B-B14F-4D97-AF65-F5344CB8AC3E}">
        <p14:creationId xmlns:p14="http://schemas.microsoft.com/office/powerpoint/2010/main" val="10667284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6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F23B2E-247B-10C6-1867-8C180E654042}"/>
              </a:ext>
            </a:extLst>
          </p:cNvPr>
          <p:cNvSpPr>
            <a:spLocks noGrp="1"/>
          </p:cNvSpPr>
          <p:nvPr>
            <p:ph type="sldNum" sz="quarter" idx="11"/>
          </p:nvPr>
        </p:nvSpPr>
        <p:spPr/>
        <p:txBody>
          <a:bodyPr/>
          <a:lstStyle/>
          <a:p>
            <a:fld id="{DA2C159E-F13C-4A85-9A41-E7669D3E0D70}" type="slidenum">
              <a:rPr lang="en-GB" smtClean="0"/>
              <a:pPr/>
              <a:t>32</a:t>
            </a:fld>
            <a:endParaRPr lang="en-GB"/>
          </a:p>
        </p:txBody>
      </p:sp>
      <p:sp>
        <p:nvSpPr>
          <p:cNvPr id="4" name="Text Placeholder 3">
            <a:extLst>
              <a:ext uri="{FF2B5EF4-FFF2-40B4-BE49-F238E27FC236}">
                <a16:creationId xmlns:a16="http://schemas.microsoft.com/office/drawing/2014/main" id="{FA214158-3876-B496-039C-8F2DF68CEF3D}"/>
              </a:ext>
            </a:extLst>
          </p:cNvPr>
          <p:cNvSpPr>
            <a:spLocks noGrp="1"/>
          </p:cNvSpPr>
          <p:nvPr>
            <p:ph type="body" sz="quarter" idx="12"/>
          </p:nvPr>
        </p:nvSpPr>
        <p:spPr>
          <a:xfrm>
            <a:off x="312002" y="356660"/>
            <a:ext cx="7486485" cy="5760641"/>
          </a:xfrm>
        </p:spPr>
        <p:txBody>
          <a:bodyPr/>
          <a:lstStyle/>
          <a:p>
            <a:pPr>
              <a:lnSpc>
                <a:spcPct val="100000"/>
              </a:lnSpc>
            </a:pPr>
            <a:r>
              <a:rPr lang="en-GB" sz="1867"/>
              <a:t>Another example of double-entry bookkeeping is when a company pays a bill for £500 through the bank account, </a:t>
            </a:r>
            <a:r>
              <a:rPr lang="en-GB" sz="1867" err="1"/>
              <a:t>ie</a:t>
            </a:r>
            <a:r>
              <a:rPr lang="en-GB" sz="1867"/>
              <a:t>, the telephone bill. </a:t>
            </a:r>
          </a:p>
          <a:p>
            <a:pPr>
              <a:lnSpc>
                <a:spcPct val="100000"/>
              </a:lnSpc>
            </a:pPr>
            <a:endParaRPr lang="en-GB" sz="1067"/>
          </a:p>
          <a:p>
            <a:pPr>
              <a:lnSpc>
                <a:spcPct val="100000"/>
              </a:lnSpc>
            </a:pPr>
            <a:r>
              <a:rPr lang="en-GB" sz="1867"/>
              <a:t>The company records this payment as a </a:t>
            </a:r>
            <a:r>
              <a:rPr lang="en-GB" sz="1867" b="1">
                <a:solidFill>
                  <a:srgbClr val="FF0000"/>
                </a:solidFill>
              </a:rPr>
              <a:t>credit</a:t>
            </a:r>
            <a:r>
              <a:rPr lang="en-GB" sz="1867"/>
              <a:t> in the bank account, since it is decreasing its balance.</a:t>
            </a:r>
          </a:p>
          <a:p>
            <a:pPr>
              <a:lnSpc>
                <a:spcPct val="100000"/>
              </a:lnSpc>
            </a:pPr>
            <a:endParaRPr lang="en-GB" sz="1067"/>
          </a:p>
          <a:p>
            <a:pPr>
              <a:lnSpc>
                <a:spcPct val="100000"/>
              </a:lnSpc>
            </a:pPr>
            <a:r>
              <a:rPr lang="en-GB" sz="1867"/>
              <a:t>The company also records the expense incurred from the bill payment as a </a:t>
            </a:r>
            <a:r>
              <a:rPr lang="en-GB" sz="1867" b="1">
                <a:solidFill>
                  <a:srgbClr val="FF0000"/>
                </a:solidFill>
              </a:rPr>
              <a:t>debit</a:t>
            </a:r>
            <a:r>
              <a:rPr lang="en-GB" sz="1867"/>
              <a:t> in the relevant expense account, </a:t>
            </a:r>
            <a:r>
              <a:rPr lang="en-GB" sz="1867" err="1"/>
              <a:t>ie</a:t>
            </a:r>
            <a:r>
              <a:rPr lang="en-GB" sz="1867"/>
              <a:t>, the telephone expense account, since it represents a decrease in the company’s profit.</a:t>
            </a:r>
          </a:p>
          <a:p>
            <a:pPr>
              <a:lnSpc>
                <a:spcPct val="100000"/>
              </a:lnSpc>
            </a:pPr>
            <a:endParaRPr lang="en-GB" sz="1067"/>
          </a:p>
          <a:p>
            <a:pPr>
              <a:lnSpc>
                <a:spcPct val="100000"/>
              </a:lnSpc>
            </a:pPr>
            <a:r>
              <a:rPr lang="en-GB" sz="1867"/>
              <a:t>The journal entry for entering this transaction into the ledger accounts is:</a:t>
            </a:r>
          </a:p>
          <a:p>
            <a:pPr marL="380990" indent="-380990">
              <a:lnSpc>
                <a:spcPct val="100000"/>
              </a:lnSpc>
              <a:buFont typeface="Arial" panose="020B0604020202020204" pitchFamily="34" charset="0"/>
              <a:buChar char="•"/>
            </a:pPr>
            <a:r>
              <a:rPr lang="en-GB" sz="1867"/>
              <a:t>Bank (credit) £500</a:t>
            </a:r>
          </a:p>
          <a:p>
            <a:pPr marL="380990" indent="-380990">
              <a:lnSpc>
                <a:spcPct val="100000"/>
              </a:lnSpc>
              <a:buFont typeface="Arial" panose="020B0604020202020204" pitchFamily="34" charset="0"/>
              <a:buChar char="•"/>
            </a:pPr>
            <a:r>
              <a:rPr lang="en-GB" sz="1867"/>
              <a:t>Telephone expense (debit) £500</a:t>
            </a:r>
          </a:p>
          <a:p>
            <a:pPr>
              <a:lnSpc>
                <a:spcPct val="100000"/>
              </a:lnSpc>
            </a:pPr>
            <a:endParaRPr lang="en-GB" sz="1067"/>
          </a:p>
          <a:p>
            <a:pPr>
              <a:lnSpc>
                <a:spcPct val="100000"/>
              </a:lnSpc>
            </a:pPr>
            <a:r>
              <a:rPr lang="en-GB" sz="1867"/>
              <a:t>Again, the total debits and credits in this transaction are equal, ensuring that the accounting system remains balanced.</a:t>
            </a:r>
          </a:p>
          <a:p>
            <a:endParaRPr lang="en-GB"/>
          </a:p>
        </p:txBody>
      </p:sp>
      <p:sp>
        <p:nvSpPr>
          <p:cNvPr id="12" name="Action Button: Video 11">
            <a:hlinkClick r:id="" action="ppaction://hlinkshowjump?jump=nextslide" highlightClick="1"/>
            <a:extLst>
              <a:ext uri="{FF2B5EF4-FFF2-40B4-BE49-F238E27FC236}">
                <a16:creationId xmlns:a16="http://schemas.microsoft.com/office/drawing/2014/main" id="{5733B8CD-C795-8DF3-060D-DABD29C4CADB}"/>
              </a:ext>
            </a:extLst>
          </p:cNvPr>
          <p:cNvSpPr/>
          <p:nvPr/>
        </p:nvSpPr>
        <p:spPr>
          <a:xfrm>
            <a:off x="10104565" y="5637246"/>
            <a:ext cx="599947" cy="560797"/>
          </a:xfrm>
          <a:prstGeom prst="actionButtonMovi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Go Forward or Next 12">
            <a:hlinkClick r:id="rId3" action="ppaction://hlinksldjump" highlightClick="1"/>
            <a:extLst>
              <a:ext uri="{FF2B5EF4-FFF2-40B4-BE49-F238E27FC236}">
                <a16:creationId xmlns:a16="http://schemas.microsoft.com/office/drawing/2014/main" id="{89A84A90-A204-1486-DD1F-C94E3A880E2E}"/>
              </a:ext>
            </a:extLst>
          </p:cNvPr>
          <p:cNvSpPr/>
          <p:nvPr/>
        </p:nvSpPr>
        <p:spPr>
          <a:xfrm>
            <a:off x="10935233" y="5637246"/>
            <a:ext cx="599947" cy="560797"/>
          </a:xfrm>
          <a:prstGeom prst="actionButtonForwardNex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3" name="Group 2">
            <a:extLst>
              <a:ext uri="{FF2B5EF4-FFF2-40B4-BE49-F238E27FC236}">
                <a16:creationId xmlns:a16="http://schemas.microsoft.com/office/drawing/2014/main" id="{D64D632E-A38C-8403-FC8B-9EDEAD1A1C85}"/>
              </a:ext>
            </a:extLst>
          </p:cNvPr>
          <p:cNvGrpSpPr/>
          <p:nvPr/>
        </p:nvGrpSpPr>
        <p:grpSpPr>
          <a:xfrm>
            <a:off x="8496267" y="548680"/>
            <a:ext cx="3168352" cy="4708981"/>
            <a:chOff x="6372200" y="411510"/>
            <a:chExt cx="2376264" cy="3531736"/>
          </a:xfrm>
        </p:grpSpPr>
        <p:sp>
          <p:nvSpPr>
            <p:cNvPr id="6" name="TextBox 5">
              <a:extLst>
                <a:ext uri="{FF2B5EF4-FFF2-40B4-BE49-F238E27FC236}">
                  <a16:creationId xmlns:a16="http://schemas.microsoft.com/office/drawing/2014/main" id="{E9117B93-08D8-8ACB-287A-DEE500A4C0B4}"/>
                </a:ext>
              </a:extLst>
            </p:cNvPr>
            <p:cNvSpPr txBox="1"/>
            <p:nvPr/>
          </p:nvSpPr>
          <p:spPr>
            <a:xfrm>
              <a:off x="6372200" y="411510"/>
              <a:ext cx="2376264" cy="3531736"/>
            </a:xfrm>
            <a:prstGeom prst="rect">
              <a:avLst/>
            </a:prstGeom>
            <a:noFill/>
          </p:spPr>
          <p:txBody>
            <a:bodyPr wrap="square" lIns="0" tIns="0" rIns="0" bIns="0" rtlCol="0">
              <a:spAutoFit/>
            </a:bodyPr>
            <a:lstStyle/>
            <a:p>
              <a:r>
                <a:rPr lang="en-GB">
                  <a:solidFill>
                    <a:srgbClr val="002060"/>
                  </a:solidFill>
                </a:rPr>
                <a:t>Use the buttons in the bottom right corner to:</a:t>
              </a:r>
            </a:p>
            <a:p>
              <a:endParaRPr lang="en-GB">
                <a:solidFill>
                  <a:srgbClr val="002060"/>
                </a:solidFill>
              </a:endParaRPr>
            </a:p>
            <a:p>
              <a:pPr lvl="1"/>
              <a:r>
                <a:rPr lang="en-GB">
                  <a:solidFill>
                    <a:srgbClr val="002060"/>
                  </a:solidFill>
                </a:rPr>
                <a:t>review a worked through example </a:t>
              </a:r>
            </a:p>
            <a:p>
              <a:pPr lvl="1"/>
              <a:endParaRPr lang="en-GB">
                <a:solidFill>
                  <a:srgbClr val="002060"/>
                </a:solidFill>
              </a:endParaRPr>
            </a:p>
            <a:p>
              <a:pPr lvl="1"/>
              <a:r>
                <a:rPr lang="en-GB">
                  <a:solidFill>
                    <a:srgbClr val="002060"/>
                  </a:solidFill>
                </a:rPr>
                <a:t>proceed to the next example.</a:t>
              </a:r>
            </a:p>
            <a:p>
              <a:pPr lvl="1"/>
              <a:endParaRPr lang="en-GB">
                <a:solidFill>
                  <a:srgbClr val="002060"/>
                </a:solidFill>
              </a:endParaRPr>
            </a:p>
            <a:p>
              <a:pPr lvl="1"/>
              <a:endParaRPr lang="en-GB">
                <a:solidFill>
                  <a:srgbClr val="002060"/>
                </a:solidFill>
              </a:endParaRPr>
            </a:p>
            <a:p>
              <a:pPr lvl="1"/>
              <a:r>
                <a:rPr lang="en-GB" i="1">
                  <a:solidFill>
                    <a:srgbClr val="002060"/>
                  </a:solidFill>
                </a:rPr>
                <a:t>You will be able to return to this slide by clicking on the return button if you choose to see the worked example.</a:t>
              </a:r>
            </a:p>
            <a:p>
              <a:pPr lvl="1"/>
              <a:endParaRPr lang="en-GB"/>
            </a:p>
            <a:p>
              <a:endParaRPr lang="en-GB"/>
            </a:p>
          </p:txBody>
        </p:sp>
        <p:grpSp>
          <p:nvGrpSpPr>
            <p:cNvPr id="7" name="Group 6">
              <a:extLst>
                <a:ext uri="{FF2B5EF4-FFF2-40B4-BE49-F238E27FC236}">
                  <a16:creationId xmlns:a16="http://schemas.microsoft.com/office/drawing/2014/main" id="{98F75B76-E0B3-43AC-7917-18BCF73A9C2D}"/>
                </a:ext>
              </a:extLst>
            </p:cNvPr>
            <p:cNvGrpSpPr/>
            <p:nvPr/>
          </p:nvGrpSpPr>
          <p:grpSpPr>
            <a:xfrm>
              <a:off x="6516216" y="1131590"/>
              <a:ext cx="216024" cy="1944216"/>
              <a:chOff x="6516216" y="1131590"/>
              <a:chExt cx="216024" cy="1944216"/>
            </a:xfrm>
          </p:grpSpPr>
          <p:sp>
            <p:nvSpPr>
              <p:cNvPr id="8" name="Action Button: Video 7">
                <a:hlinkClick r:id="" action="ppaction://noaction" highlightClick="1"/>
                <a:extLst>
                  <a:ext uri="{FF2B5EF4-FFF2-40B4-BE49-F238E27FC236}">
                    <a16:creationId xmlns:a16="http://schemas.microsoft.com/office/drawing/2014/main" id="{90FAC04B-6663-8C7C-2B15-30495E3F73A3}"/>
                  </a:ext>
                </a:extLst>
              </p:cNvPr>
              <p:cNvSpPr/>
              <p:nvPr/>
            </p:nvSpPr>
            <p:spPr>
              <a:xfrm>
                <a:off x="6516216" y="1131590"/>
                <a:ext cx="216024" cy="216024"/>
              </a:xfrm>
              <a:prstGeom prst="actionButtonMovie">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Action Button: Go Forward or Next 8">
                <a:hlinkClick r:id="" action="ppaction://hlinkshowjump?jump=nextslide" highlightClick="1"/>
                <a:extLst>
                  <a:ext uri="{FF2B5EF4-FFF2-40B4-BE49-F238E27FC236}">
                    <a16:creationId xmlns:a16="http://schemas.microsoft.com/office/drawing/2014/main" id="{E4010D5E-1C18-7289-174B-9A8F5A997176}"/>
                  </a:ext>
                </a:extLst>
              </p:cNvPr>
              <p:cNvSpPr/>
              <p:nvPr/>
            </p:nvSpPr>
            <p:spPr>
              <a:xfrm>
                <a:off x="6516216" y="1779662"/>
                <a:ext cx="216024" cy="216024"/>
              </a:xfrm>
              <a:prstGeom prst="actionButtonForwardNext">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Action Button: Return 9">
                <a:hlinkClick r:id="" action="ppaction://hlinkshowjump?jump=lastslideviewed" highlightClick="1"/>
                <a:extLst>
                  <a:ext uri="{FF2B5EF4-FFF2-40B4-BE49-F238E27FC236}">
                    <a16:creationId xmlns:a16="http://schemas.microsoft.com/office/drawing/2014/main" id="{98DCF3A2-C109-E429-D5D9-E41303ADFC61}"/>
                  </a:ext>
                </a:extLst>
              </p:cNvPr>
              <p:cNvSpPr/>
              <p:nvPr/>
            </p:nvSpPr>
            <p:spPr>
              <a:xfrm>
                <a:off x="6516216" y="2859782"/>
                <a:ext cx="216024" cy="216024"/>
              </a:xfrm>
              <a:prstGeom prst="actionButtonReturn">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grpSp>
    </p:spTree>
    <p:extLst>
      <p:ext uri="{BB962C8B-B14F-4D97-AF65-F5344CB8AC3E}">
        <p14:creationId xmlns:p14="http://schemas.microsoft.com/office/powerpoint/2010/main" val="1290252490"/>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37FAAF-CA43-B853-19CA-8B7B9CAA8A5C}"/>
              </a:ext>
            </a:extLst>
          </p:cNvPr>
          <p:cNvSpPr>
            <a:spLocks noGrp="1"/>
          </p:cNvSpPr>
          <p:nvPr>
            <p:ph type="sldNum" sz="quarter" idx="11"/>
          </p:nvPr>
        </p:nvSpPr>
        <p:spPr/>
        <p:txBody>
          <a:bodyPr/>
          <a:lstStyle/>
          <a:p>
            <a:fld id="{DA2C159E-F13C-4A85-9A41-E7669D3E0D70}" type="slidenum">
              <a:rPr lang="en-GB" smtClean="0"/>
              <a:pPr/>
              <a:t>33</a:t>
            </a:fld>
            <a:endParaRPr lang="en-GB"/>
          </a:p>
        </p:txBody>
      </p:sp>
      <p:sp>
        <p:nvSpPr>
          <p:cNvPr id="4" name="Text Placeholder 3">
            <a:extLst>
              <a:ext uri="{FF2B5EF4-FFF2-40B4-BE49-F238E27FC236}">
                <a16:creationId xmlns:a16="http://schemas.microsoft.com/office/drawing/2014/main" id="{000F2A88-AE08-18BD-F2E8-F22AFC39FCB7}"/>
              </a:ext>
            </a:extLst>
          </p:cNvPr>
          <p:cNvSpPr>
            <a:spLocks noGrp="1"/>
          </p:cNvSpPr>
          <p:nvPr>
            <p:ph type="body" sz="quarter" idx="12"/>
          </p:nvPr>
        </p:nvSpPr>
        <p:spPr/>
        <p:txBody>
          <a:bodyPr/>
          <a:lstStyle/>
          <a:p>
            <a:endParaRPr lang="en-GB"/>
          </a:p>
        </p:txBody>
      </p:sp>
      <p:sp>
        <p:nvSpPr>
          <p:cNvPr id="7" name="Action Button: Return 6">
            <a:hlinkClick r:id="" action="ppaction://hlinkshowjump?jump=lastslideviewed" highlightClick="1"/>
            <a:extLst>
              <a:ext uri="{FF2B5EF4-FFF2-40B4-BE49-F238E27FC236}">
                <a16:creationId xmlns:a16="http://schemas.microsoft.com/office/drawing/2014/main" id="{554B574C-48FC-8444-8A3A-1B0C7DE85EF9}"/>
              </a:ext>
            </a:extLst>
          </p:cNvPr>
          <p:cNvSpPr/>
          <p:nvPr/>
        </p:nvSpPr>
        <p:spPr>
          <a:xfrm>
            <a:off x="10896534" y="5541234"/>
            <a:ext cx="732565" cy="672076"/>
          </a:xfrm>
          <a:prstGeom prst="actionButtonReturn">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extBox 7">
            <a:extLst>
              <a:ext uri="{FF2B5EF4-FFF2-40B4-BE49-F238E27FC236}">
                <a16:creationId xmlns:a16="http://schemas.microsoft.com/office/drawing/2014/main" id="{07754BC7-65FD-FD97-6991-665F08CD2E50}"/>
              </a:ext>
            </a:extLst>
          </p:cNvPr>
          <p:cNvSpPr txBox="1"/>
          <p:nvPr/>
        </p:nvSpPr>
        <p:spPr>
          <a:xfrm>
            <a:off x="9587904" y="164637"/>
            <a:ext cx="2460757" cy="3621441"/>
          </a:xfrm>
          <a:prstGeom prst="rect">
            <a:avLst/>
          </a:prstGeom>
          <a:noFill/>
        </p:spPr>
        <p:txBody>
          <a:bodyPr wrap="square" lIns="0" tIns="0" rIns="0" bIns="0" rtlCol="0">
            <a:spAutoFit/>
          </a:bodyPr>
          <a:lstStyle/>
          <a:p>
            <a:pPr>
              <a:lnSpc>
                <a:spcPct val="100000"/>
              </a:lnSpc>
            </a:pPr>
            <a:r>
              <a:rPr lang="en-GB" sz="1600"/>
              <a:t>The journal entry for entering this transaction into the ledger accounts is:</a:t>
            </a:r>
          </a:p>
          <a:p>
            <a:pPr marL="380990" indent="-380990">
              <a:buFont typeface="Arial" panose="020B0604020202020204" pitchFamily="34" charset="0"/>
              <a:buChar char="•"/>
            </a:pPr>
            <a:r>
              <a:rPr lang="en-GB" sz="1600"/>
              <a:t>Bank (credit) £500</a:t>
            </a:r>
          </a:p>
          <a:p>
            <a:pPr marL="380990" indent="-380990">
              <a:buFont typeface="Arial" panose="020B0604020202020204" pitchFamily="34" charset="0"/>
              <a:buChar char="•"/>
            </a:pPr>
            <a:r>
              <a:rPr lang="en-GB" sz="1600"/>
              <a:t>Telephone expense (debit) £500</a:t>
            </a:r>
          </a:p>
          <a:p>
            <a:pPr marL="380990" indent="-380990">
              <a:buFont typeface="Arial" panose="020B0604020202020204" pitchFamily="34" charset="0"/>
              <a:buChar char="•"/>
            </a:pPr>
            <a:endParaRPr lang="en-GB" sz="1600"/>
          </a:p>
          <a:p>
            <a:pPr>
              <a:lnSpc>
                <a:spcPct val="100000"/>
              </a:lnSpc>
            </a:pPr>
            <a:r>
              <a:rPr lang="en-GB" sz="1600"/>
              <a:t>Rules</a:t>
            </a:r>
          </a:p>
          <a:p>
            <a:pPr marL="380990" indent="-380990">
              <a:buFont typeface="+mj-lt"/>
              <a:buAutoNum type="arabicPeriod"/>
            </a:pPr>
            <a:r>
              <a:rPr lang="en-GB" sz="1600"/>
              <a:t>Asset is a debit.</a:t>
            </a:r>
          </a:p>
          <a:p>
            <a:pPr marL="380990" indent="-380990">
              <a:buFont typeface="+mj-lt"/>
              <a:buAutoNum type="arabicPeriod"/>
            </a:pPr>
            <a:r>
              <a:rPr lang="en-GB" sz="1600"/>
              <a:t>Two entries.</a:t>
            </a:r>
          </a:p>
          <a:p>
            <a:pPr marL="380990" indent="-380990">
              <a:buFont typeface="+mj-lt"/>
              <a:buAutoNum type="arabicPeriod"/>
            </a:pPr>
            <a:r>
              <a:rPr lang="en-GB" sz="1600"/>
              <a:t>Debit/credit.</a:t>
            </a:r>
          </a:p>
          <a:p>
            <a:pPr marL="380990" indent="-380990">
              <a:buFont typeface="+mj-lt"/>
              <a:buAutoNum type="arabicPeriod"/>
            </a:pPr>
            <a:r>
              <a:rPr lang="en-GB" sz="1600"/>
              <a:t>Each entry points to the other entry.</a:t>
            </a:r>
          </a:p>
          <a:p>
            <a:pPr>
              <a:lnSpc>
                <a:spcPct val="100000"/>
              </a:lnSpc>
            </a:pPr>
            <a:endParaRPr lang="en-GB" sz="933"/>
          </a:p>
          <a:p>
            <a:endParaRPr lang="en-GB"/>
          </a:p>
        </p:txBody>
      </p:sp>
      <p:pic>
        <p:nvPicPr>
          <p:cNvPr id="6" name="bill 2of2">
            <a:hlinkClick r:id="" action="ppaction://media"/>
            <a:extLst>
              <a:ext uri="{FF2B5EF4-FFF2-40B4-BE49-F238E27FC236}">
                <a16:creationId xmlns:a16="http://schemas.microsoft.com/office/drawing/2014/main" id="{CADEB946-BE6E-27E1-3C10-DDC51141A1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636" y="1273839"/>
            <a:ext cx="9313035" cy="5238583"/>
          </a:xfrm>
          <a:prstGeom prst="rect">
            <a:avLst/>
          </a:prstGeom>
          <a:ln>
            <a:solidFill>
              <a:srgbClr val="0070C0"/>
            </a:solidFill>
          </a:ln>
        </p:spPr>
      </p:pic>
      <p:sp>
        <p:nvSpPr>
          <p:cNvPr id="9" name="Title 2">
            <a:extLst>
              <a:ext uri="{FF2B5EF4-FFF2-40B4-BE49-F238E27FC236}">
                <a16:creationId xmlns:a16="http://schemas.microsoft.com/office/drawing/2014/main" id="{04EF59AD-778D-392D-E763-BB826E5477B5}"/>
              </a:ext>
            </a:extLst>
          </p:cNvPr>
          <p:cNvSpPr txBox="1">
            <a:spLocks/>
          </p:cNvSpPr>
          <p:nvPr/>
        </p:nvSpPr>
        <p:spPr>
          <a:xfrm>
            <a:off x="309886" y="225162"/>
            <a:ext cx="11250084" cy="932567"/>
          </a:xfrm>
          <a:prstGeom prst="rect">
            <a:avLst/>
          </a:prstGeom>
        </p:spPr>
        <p:txBody>
          <a:bodyPr vert="horz" lIns="0" tIns="0" rIns="0" bIns="0" rtlCol="0" anchor="t" anchorCtr="0">
            <a:norm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r>
              <a:rPr lang="en-GB" sz="2667">
                <a:cs typeface="Arial"/>
              </a:rPr>
              <a:t>Double entry bookkeeping</a:t>
            </a:r>
            <a:endParaRPr lang="en-GB" sz="2667"/>
          </a:p>
        </p:txBody>
      </p:sp>
    </p:spTree>
    <p:extLst>
      <p:ext uri="{BB962C8B-B14F-4D97-AF65-F5344CB8AC3E}">
        <p14:creationId xmlns:p14="http://schemas.microsoft.com/office/powerpoint/2010/main" val="14699725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FE96C9-B058-E760-64A7-A740EF33ECCC}"/>
              </a:ext>
            </a:extLst>
          </p:cNvPr>
          <p:cNvSpPr>
            <a:spLocks noGrp="1"/>
          </p:cNvSpPr>
          <p:nvPr>
            <p:ph type="sldNum" sz="quarter" idx="11"/>
          </p:nvPr>
        </p:nvSpPr>
        <p:spPr/>
        <p:txBody>
          <a:bodyPr/>
          <a:lstStyle/>
          <a:p>
            <a:fld id="{DA2C159E-F13C-4A85-9A41-E7669D3E0D70}" type="slidenum">
              <a:rPr lang="en-GB" smtClean="0"/>
              <a:pPr/>
              <a:t>34</a:t>
            </a:fld>
            <a:endParaRPr lang="en-GB"/>
          </a:p>
        </p:txBody>
      </p:sp>
      <p:sp>
        <p:nvSpPr>
          <p:cNvPr id="3" name="Title 2">
            <a:extLst>
              <a:ext uri="{FF2B5EF4-FFF2-40B4-BE49-F238E27FC236}">
                <a16:creationId xmlns:a16="http://schemas.microsoft.com/office/drawing/2014/main" id="{92BA8D37-C1B9-828A-EA64-20FB779402E6}"/>
              </a:ext>
            </a:extLst>
          </p:cNvPr>
          <p:cNvSpPr>
            <a:spLocks noGrp="1"/>
          </p:cNvSpPr>
          <p:nvPr>
            <p:ph type="title"/>
          </p:nvPr>
        </p:nvSpPr>
        <p:spPr>
          <a:xfrm>
            <a:off x="361402" y="504827"/>
            <a:ext cx="11250084" cy="932567"/>
          </a:xfrm>
        </p:spPr>
        <p:txBody>
          <a:bodyPr>
            <a:normAutofit/>
          </a:bodyPr>
          <a:lstStyle/>
          <a:p>
            <a:r>
              <a:rPr lang="en-GB"/>
              <a:t>Double-entry bookkeeping activity (W4.3)</a:t>
            </a:r>
          </a:p>
        </p:txBody>
      </p:sp>
      <p:sp>
        <p:nvSpPr>
          <p:cNvPr id="4" name="Text Placeholder 3">
            <a:extLst>
              <a:ext uri="{FF2B5EF4-FFF2-40B4-BE49-F238E27FC236}">
                <a16:creationId xmlns:a16="http://schemas.microsoft.com/office/drawing/2014/main" id="{45906FD8-F4A0-D4B1-9898-7BFD684A4E2A}"/>
              </a:ext>
            </a:extLst>
          </p:cNvPr>
          <p:cNvSpPr>
            <a:spLocks noGrp="1"/>
          </p:cNvSpPr>
          <p:nvPr>
            <p:ph type="body" sz="quarter" idx="12"/>
          </p:nvPr>
        </p:nvSpPr>
        <p:spPr>
          <a:xfrm>
            <a:off x="476226" y="1437393"/>
            <a:ext cx="4823892" cy="4802099"/>
          </a:xfrm>
        </p:spPr>
        <p:txBody>
          <a:bodyPr/>
          <a:lstStyle/>
          <a:p>
            <a:r>
              <a:rPr lang="en-GB" sz="2667"/>
              <a:t>Look at the sample transactions provided for Epione Bakery, and use the principles of double-entry bookkeeping to record each transaction using debits and credits in the appropriate accounts.</a:t>
            </a:r>
          </a:p>
        </p:txBody>
      </p:sp>
      <p:pic>
        <p:nvPicPr>
          <p:cNvPr id="5" name="Picture 4">
            <a:extLst>
              <a:ext uri="{FF2B5EF4-FFF2-40B4-BE49-F238E27FC236}">
                <a16:creationId xmlns:a16="http://schemas.microsoft.com/office/drawing/2014/main" id="{0F81021F-D6E9-6732-E19B-35DD06EA78E3}"/>
              </a:ext>
            </a:extLst>
          </p:cNvPr>
          <p:cNvPicPr>
            <a:picLocks noChangeAspect="1"/>
          </p:cNvPicPr>
          <p:nvPr/>
        </p:nvPicPr>
        <p:blipFill>
          <a:blip r:embed="rId2"/>
          <a:stretch>
            <a:fillRect/>
          </a:stretch>
        </p:blipFill>
        <p:spPr>
          <a:xfrm>
            <a:off x="10289634" y="182524"/>
            <a:ext cx="1747193" cy="1636601"/>
          </a:xfrm>
          <a:prstGeom prst="rect">
            <a:avLst/>
          </a:prstGeom>
        </p:spPr>
      </p:pic>
      <p:pic>
        <p:nvPicPr>
          <p:cNvPr id="7" name="Picture 6">
            <a:extLst>
              <a:ext uri="{FF2B5EF4-FFF2-40B4-BE49-F238E27FC236}">
                <a16:creationId xmlns:a16="http://schemas.microsoft.com/office/drawing/2014/main" id="{2A3F5199-3803-C9A1-5DE7-F2825021818F}"/>
              </a:ext>
            </a:extLst>
          </p:cNvPr>
          <p:cNvPicPr>
            <a:picLocks noChangeAspect="1"/>
          </p:cNvPicPr>
          <p:nvPr/>
        </p:nvPicPr>
        <p:blipFill>
          <a:blip r:embed="rId3"/>
          <a:stretch>
            <a:fillRect/>
          </a:stretch>
        </p:blipFill>
        <p:spPr>
          <a:xfrm>
            <a:off x="6128848" y="2485773"/>
            <a:ext cx="5085963" cy="3390641"/>
          </a:xfrm>
          <a:prstGeom prst="rect">
            <a:avLst/>
          </a:prstGeom>
        </p:spPr>
      </p:pic>
      <p:sp>
        <p:nvSpPr>
          <p:cNvPr id="8" name="TextBox 7">
            <a:extLst>
              <a:ext uri="{FF2B5EF4-FFF2-40B4-BE49-F238E27FC236}">
                <a16:creationId xmlns:a16="http://schemas.microsoft.com/office/drawing/2014/main" id="{B6176D06-AFA4-4738-8B1D-9D2F145FAD97}"/>
              </a:ext>
            </a:extLst>
          </p:cNvPr>
          <p:cNvSpPr txBox="1"/>
          <p:nvPr/>
        </p:nvSpPr>
        <p:spPr>
          <a:xfrm>
            <a:off x="6577625" y="5993271"/>
            <a:ext cx="4188409" cy="246221"/>
          </a:xfrm>
          <a:prstGeom prst="rect">
            <a:avLst/>
          </a:prstGeom>
          <a:noFill/>
        </p:spPr>
        <p:txBody>
          <a:bodyPr wrap="square" lIns="0" tIns="0" rIns="0" bIns="0" rtlCol="0">
            <a:spAutoFit/>
          </a:bodyPr>
          <a:lstStyle/>
          <a:p>
            <a:r>
              <a:rPr lang="en-GB" sz="800">
                <a:hlinkClick r:id="rId4"/>
              </a:rPr>
              <a:t>19,088 Bookkeeping Stock Photos, Pictures &amp; Royalty-Free Images - iStock (istockphoto.com)</a:t>
            </a:r>
            <a:endParaRPr lang="en-GB" sz="800"/>
          </a:p>
        </p:txBody>
      </p:sp>
    </p:spTree>
    <p:extLst>
      <p:ext uri="{BB962C8B-B14F-4D97-AF65-F5344CB8AC3E}">
        <p14:creationId xmlns:p14="http://schemas.microsoft.com/office/powerpoint/2010/main" val="2164904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232EA9-A726-F05F-BADC-1CED021AC251}"/>
              </a:ext>
            </a:extLst>
          </p:cNvPr>
          <p:cNvSpPr>
            <a:spLocks noGrp="1"/>
          </p:cNvSpPr>
          <p:nvPr>
            <p:ph type="sldNum" sz="quarter" idx="11"/>
          </p:nvPr>
        </p:nvSpPr>
        <p:spPr/>
        <p:txBody>
          <a:bodyPr/>
          <a:lstStyle/>
          <a:p>
            <a:fld id="{DA2C159E-F13C-4A85-9A41-E7669D3E0D70}" type="slidenum">
              <a:rPr lang="en-GB" smtClean="0"/>
              <a:pPr/>
              <a:t>35</a:t>
            </a:fld>
            <a:endParaRPr lang="en-GB"/>
          </a:p>
        </p:txBody>
      </p:sp>
      <p:sp>
        <p:nvSpPr>
          <p:cNvPr id="3" name="Title 2">
            <a:extLst>
              <a:ext uri="{FF2B5EF4-FFF2-40B4-BE49-F238E27FC236}">
                <a16:creationId xmlns:a16="http://schemas.microsoft.com/office/drawing/2014/main" id="{45E59181-03E0-5361-CEEB-A47F3765B5E9}"/>
              </a:ext>
            </a:extLst>
          </p:cNvPr>
          <p:cNvSpPr>
            <a:spLocks noGrp="1"/>
          </p:cNvSpPr>
          <p:nvPr>
            <p:ph type="title"/>
          </p:nvPr>
        </p:nvSpPr>
        <p:spPr/>
        <p:txBody>
          <a:bodyPr>
            <a:normAutofit/>
          </a:bodyPr>
          <a:lstStyle/>
          <a:p>
            <a:r>
              <a:rPr lang="en-GB"/>
              <a:t>Reporting</a:t>
            </a:r>
          </a:p>
        </p:txBody>
      </p:sp>
      <p:sp>
        <p:nvSpPr>
          <p:cNvPr id="4" name="Text Placeholder 3">
            <a:extLst>
              <a:ext uri="{FF2B5EF4-FFF2-40B4-BE49-F238E27FC236}">
                <a16:creationId xmlns:a16="http://schemas.microsoft.com/office/drawing/2014/main" id="{18321643-1B7F-A4B6-83EF-B58F627C2A2C}"/>
              </a:ext>
            </a:extLst>
          </p:cNvPr>
          <p:cNvSpPr>
            <a:spLocks noGrp="1"/>
          </p:cNvSpPr>
          <p:nvPr>
            <p:ph type="body" sz="quarter" idx="12"/>
          </p:nvPr>
        </p:nvSpPr>
        <p:spPr>
          <a:xfrm>
            <a:off x="310602" y="1104151"/>
            <a:ext cx="6456073" cy="4802099"/>
          </a:xfrm>
        </p:spPr>
        <p:txBody>
          <a:bodyPr/>
          <a:lstStyle/>
          <a:p>
            <a:r>
              <a:rPr lang="en-GB" sz="2667"/>
              <a:t>Reporting is the process of providing financial information to stakeholders, including investors, creditors and management. Reporting includes balance sheets, profit and loss accounts/income statements, and other financial reports. These reports are used to track revenue and expenditure, and to monitor the financial health of the organisation.</a:t>
            </a:r>
          </a:p>
        </p:txBody>
      </p:sp>
      <p:pic>
        <p:nvPicPr>
          <p:cNvPr id="6" name="Picture 5">
            <a:extLst>
              <a:ext uri="{FF2B5EF4-FFF2-40B4-BE49-F238E27FC236}">
                <a16:creationId xmlns:a16="http://schemas.microsoft.com/office/drawing/2014/main" id="{232327A5-BCB1-80CC-E58C-8F1BB8B142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47872" y="1700808"/>
            <a:ext cx="4824032" cy="321602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AE0CAF0-EB79-5B5C-C21D-51F50CA8C93A}"/>
              </a:ext>
            </a:extLst>
          </p:cNvPr>
          <p:cNvSpPr txBox="1"/>
          <p:nvPr/>
        </p:nvSpPr>
        <p:spPr>
          <a:xfrm>
            <a:off x="6924912" y="5349331"/>
            <a:ext cx="4746992" cy="287130"/>
          </a:xfrm>
          <a:prstGeom prst="rect">
            <a:avLst/>
          </a:prstGeom>
          <a:noFill/>
        </p:spPr>
        <p:txBody>
          <a:bodyPr wrap="square" lIns="0" tIns="0" rIns="0" bIns="0" rtlCol="0">
            <a:spAutoFit/>
          </a:bodyPr>
          <a:lstStyle/>
          <a:p>
            <a:r>
              <a:rPr lang="en-GB" sz="933">
                <a:hlinkClick r:id="rId4"/>
              </a:rPr>
              <a:t>Businessman </a:t>
            </a:r>
            <a:r>
              <a:rPr lang="en-GB" sz="933" err="1">
                <a:hlinkClick r:id="rId4"/>
              </a:rPr>
              <a:t>Analyzing</a:t>
            </a:r>
            <a:r>
              <a:rPr lang="en-GB" sz="933">
                <a:hlinkClick r:id="rId4"/>
              </a:rPr>
              <a:t> Financial Report Data Company Operations Balance Sheet Fintech Stock Photo - Download Image Now - iStock (istockphoto.com)</a:t>
            </a:r>
            <a:endParaRPr lang="en-GB" sz="933"/>
          </a:p>
        </p:txBody>
      </p:sp>
    </p:spTree>
    <p:extLst>
      <p:ext uri="{BB962C8B-B14F-4D97-AF65-F5344CB8AC3E}">
        <p14:creationId xmlns:p14="http://schemas.microsoft.com/office/powerpoint/2010/main" val="13689246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CB32C7-5EA1-D68B-9B9D-38C29D9FEFBE}"/>
              </a:ext>
            </a:extLst>
          </p:cNvPr>
          <p:cNvSpPr>
            <a:spLocks noGrp="1"/>
          </p:cNvSpPr>
          <p:nvPr>
            <p:ph type="sldNum" sz="quarter" idx="11"/>
          </p:nvPr>
        </p:nvSpPr>
        <p:spPr/>
        <p:txBody>
          <a:bodyPr/>
          <a:lstStyle/>
          <a:p>
            <a:fld id="{DA2C159E-F13C-4A85-9A41-E7669D3E0D70}" type="slidenum">
              <a:rPr lang="en-GB" smtClean="0"/>
              <a:pPr/>
              <a:t>36</a:t>
            </a:fld>
            <a:endParaRPr lang="en-GB"/>
          </a:p>
        </p:txBody>
      </p:sp>
      <p:sp>
        <p:nvSpPr>
          <p:cNvPr id="4" name="Text Placeholder 3">
            <a:extLst>
              <a:ext uri="{FF2B5EF4-FFF2-40B4-BE49-F238E27FC236}">
                <a16:creationId xmlns:a16="http://schemas.microsoft.com/office/drawing/2014/main" id="{F3F74783-7FE7-E84C-F908-8DA88C79E014}"/>
              </a:ext>
            </a:extLst>
          </p:cNvPr>
          <p:cNvSpPr>
            <a:spLocks noGrp="1"/>
          </p:cNvSpPr>
          <p:nvPr>
            <p:ph type="body" sz="quarter" idx="12"/>
          </p:nvPr>
        </p:nvSpPr>
        <p:spPr>
          <a:xfrm>
            <a:off x="5967479" y="970294"/>
            <a:ext cx="5591629" cy="5568620"/>
          </a:xfrm>
        </p:spPr>
        <p:txBody>
          <a:bodyPr/>
          <a:lstStyle/>
          <a:p>
            <a:r>
              <a:rPr lang="en-GB" sz="2667"/>
              <a:t>Various tools and methods are used to generate financial reports, including accounting software, spreadsheets and in-house templates. </a:t>
            </a:r>
          </a:p>
          <a:p>
            <a:endParaRPr lang="en-GB" sz="2667"/>
          </a:p>
          <a:p>
            <a:r>
              <a:rPr lang="en-GB" sz="2667"/>
              <a:t>These tools help businesses to organise and present their financial data in a clear and understandable manner. </a:t>
            </a:r>
          </a:p>
          <a:p>
            <a:endParaRPr lang="en-GB" sz="3200"/>
          </a:p>
          <a:p>
            <a:endParaRPr lang="en-GB"/>
          </a:p>
        </p:txBody>
      </p:sp>
      <p:pic>
        <p:nvPicPr>
          <p:cNvPr id="3" name="Picture 2">
            <a:extLst>
              <a:ext uri="{FF2B5EF4-FFF2-40B4-BE49-F238E27FC236}">
                <a16:creationId xmlns:a16="http://schemas.microsoft.com/office/drawing/2014/main" id="{CED9F0AC-DE84-E9B5-97A5-D63BAD697C83}"/>
              </a:ext>
            </a:extLst>
          </p:cNvPr>
          <p:cNvPicPr>
            <a:picLocks noChangeAspect="1"/>
          </p:cNvPicPr>
          <p:nvPr/>
        </p:nvPicPr>
        <p:blipFill>
          <a:blip r:embed="rId3"/>
          <a:stretch>
            <a:fillRect/>
          </a:stretch>
        </p:blipFill>
        <p:spPr>
          <a:xfrm>
            <a:off x="239349" y="1220755"/>
            <a:ext cx="5423864" cy="3456384"/>
          </a:xfrm>
          <a:prstGeom prst="rect">
            <a:avLst/>
          </a:prstGeom>
          <a:ln>
            <a:noFill/>
          </a:ln>
          <a:effectLst>
            <a:softEdge rad="112500"/>
          </a:effectLst>
        </p:spPr>
      </p:pic>
      <p:sp>
        <p:nvSpPr>
          <p:cNvPr id="5" name="TextBox 4">
            <a:extLst>
              <a:ext uri="{FF2B5EF4-FFF2-40B4-BE49-F238E27FC236}">
                <a16:creationId xmlns:a16="http://schemas.microsoft.com/office/drawing/2014/main" id="{97C9B110-B1F0-2384-EAE6-23740518AEC3}"/>
              </a:ext>
            </a:extLst>
          </p:cNvPr>
          <p:cNvSpPr txBox="1"/>
          <p:nvPr/>
        </p:nvSpPr>
        <p:spPr>
          <a:xfrm>
            <a:off x="570939" y="4936587"/>
            <a:ext cx="4760685" cy="328423"/>
          </a:xfrm>
          <a:prstGeom prst="rect">
            <a:avLst/>
          </a:prstGeom>
          <a:noFill/>
        </p:spPr>
        <p:txBody>
          <a:bodyPr wrap="square" lIns="0" tIns="0" rIns="0" bIns="0" rtlCol="0">
            <a:spAutoFit/>
          </a:bodyPr>
          <a:lstStyle/>
          <a:p>
            <a:r>
              <a:rPr lang="en-GB" sz="1067">
                <a:hlinkClick r:id="rId4"/>
              </a:rPr>
              <a:t>Spreadsheet On A Computer Screen Stock Photo - Download Image Now - Spreadsheet, Computer, Business - iStock (istockphoto.com)</a:t>
            </a:r>
            <a:endParaRPr lang="en-GB" sz="1067"/>
          </a:p>
        </p:txBody>
      </p:sp>
      <p:sp>
        <p:nvSpPr>
          <p:cNvPr id="6" name="Title 2">
            <a:extLst>
              <a:ext uri="{FF2B5EF4-FFF2-40B4-BE49-F238E27FC236}">
                <a16:creationId xmlns:a16="http://schemas.microsoft.com/office/drawing/2014/main" id="{1608BC4E-0B24-FC73-5DF5-7FF8FD5E5AAE}"/>
              </a:ext>
            </a:extLst>
          </p:cNvPr>
          <p:cNvSpPr>
            <a:spLocks noGrp="1"/>
          </p:cNvSpPr>
          <p:nvPr>
            <p:ph type="title"/>
          </p:nvPr>
        </p:nvSpPr>
        <p:spPr>
          <a:xfrm>
            <a:off x="310602" y="333202"/>
            <a:ext cx="11250084" cy="932567"/>
          </a:xfrm>
        </p:spPr>
        <p:txBody>
          <a:bodyPr>
            <a:normAutofit/>
          </a:bodyPr>
          <a:lstStyle/>
          <a:p>
            <a:r>
              <a:rPr lang="en-GB"/>
              <a:t>Reporting cont.</a:t>
            </a:r>
          </a:p>
        </p:txBody>
      </p:sp>
    </p:spTree>
    <p:extLst>
      <p:ext uri="{BB962C8B-B14F-4D97-AF65-F5344CB8AC3E}">
        <p14:creationId xmlns:p14="http://schemas.microsoft.com/office/powerpoint/2010/main" val="19755272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8C880-431B-313A-96D3-31AC982B53C0}"/>
              </a:ext>
            </a:extLst>
          </p:cNvPr>
          <p:cNvSpPr>
            <a:spLocks noGrp="1"/>
          </p:cNvSpPr>
          <p:nvPr>
            <p:ph type="sldNum" sz="quarter" idx="11"/>
          </p:nvPr>
        </p:nvSpPr>
        <p:spPr/>
        <p:txBody>
          <a:bodyPr/>
          <a:lstStyle/>
          <a:p>
            <a:fld id="{DA2C159E-F13C-4A85-9A41-E7669D3E0D70}" type="slidenum">
              <a:rPr lang="en-GB" smtClean="0"/>
              <a:pPr/>
              <a:t>37</a:t>
            </a:fld>
            <a:endParaRPr lang="en-GB"/>
          </a:p>
        </p:txBody>
      </p:sp>
      <p:sp>
        <p:nvSpPr>
          <p:cNvPr id="3" name="Title 2">
            <a:extLst>
              <a:ext uri="{FF2B5EF4-FFF2-40B4-BE49-F238E27FC236}">
                <a16:creationId xmlns:a16="http://schemas.microsoft.com/office/drawing/2014/main" id="{EB628F06-5508-44E0-AB28-3F461B290628}"/>
              </a:ext>
            </a:extLst>
          </p:cNvPr>
          <p:cNvSpPr>
            <a:spLocks noGrp="1"/>
          </p:cNvSpPr>
          <p:nvPr>
            <p:ph type="title"/>
          </p:nvPr>
        </p:nvSpPr>
        <p:spPr>
          <a:xfrm>
            <a:off x="310602" y="333202"/>
            <a:ext cx="11250084" cy="503511"/>
          </a:xfrm>
        </p:spPr>
        <p:txBody>
          <a:bodyPr/>
          <a:lstStyle/>
          <a:p>
            <a:r>
              <a:rPr lang="en-GB"/>
              <a:t>Accounting tools and methods: accounting software</a:t>
            </a:r>
          </a:p>
        </p:txBody>
      </p:sp>
      <p:sp>
        <p:nvSpPr>
          <p:cNvPr id="4" name="Text Placeholder 3">
            <a:extLst>
              <a:ext uri="{FF2B5EF4-FFF2-40B4-BE49-F238E27FC236}">
                <a16:creationId xmlns:a16="http://schemas.microsoft.com/office/drawing/2014/main" id="{5CDCE204-D268-6CF4-878A-8FA309432F50}"/>
              </a:ext>
            </a:extLst>
          </p:cNvPr>
          <p:cNvSpPr>
            <a:spLocks noGrp="1"/>
          </p:cNvSpPr>
          <p:nvPr>
            <p:ph type="body" sz="quarter" idx="12"/>
          </p:nvPr>
        </p:nvSpPr>
        <p:spPr>
          <a:xfrm>
            <a:off x="312002" y="1028734"/>
            <a:ext cx="6360063" cy="5088567"/>
          </a:xfrm>
        </p:spPr>
        <p:txBody>
          <a:bodyPr/>
          <a:lstStyle/>
          <a:p>
            <a:r>
              <a:rPr lang="en-GB" sz="2400"/>
              <a:t>Accounting software, such as QuickBooks, is specifically designed to manage financial transactions and generate financial reports. </a:t>
            </a:r>
          </a:p>
          <a:p>
            <a:r>
              <a:rPr lang="en-GB" sz="2400"/>
              <a:t>It simplifies the process of recording and analysing financial data and offers pre-designed templates for financial statements, such as income statements, balance sheets and cash flow statements. It also provides customisation options to tailor financial reports to the specific needs of a business.</a:t>
            </a:r>
          </a:p>
          <a:p>
            <a:endParaRPr lang="en-GB" sz="2400"/>
          </a:p>
          <a:p>
            <a:endParaRPr lang="en-GB"/>
          </a:p>
        </p:txBody>
      </p:sp>
      <p:pic>
        <p:nvPicPr>
          <p:cNvPr id="6" name="Picture 5">
            <a:extLst>
              <a:ext uri="{FF2B5EF4-FFF2-40B4-BE49-F238E27FC236}">
                <a16:creationId xmlns:a16="http://schemas.microsoft.com/office/drawing/2014/main" id="{49B1CD7B-540A-BFB4-8FEA-8C6C53015026}"/>
              </a:ext>
            </a:extLst>
          </p:cNvPr>
          <p:cNvPicPr>
            <a:picLocks noChangeAspect="1"/>
          </p:cNvPicPr>
          <p:nvPr/>
        </p:nvPicPr>
        <p:blipFill>
          <a:blip r:embed="rId2"/>
          <a:stretch>
            <a:fillRect/>
          </a:stretch>
        </p:blipFill>
        <p:spPr>
          <a:xfrm>
            <a:off x="6768075" y="1508787"/>
            <a:ext cx="5330820" cy="3553880"/>
          </a:xfrm>
          <a:prstGeom prst="rect">
            <a:avLst/>
          </a:prstGeom>
          <a:ln>
            <a:noFill/>
          </a:ln>
          <a:effectLst>
            <a:softEdge rad="112500"/>
          </a:effectLst>
        </p:spPr>
      </p:pic>
      <p:sp>
        <p:nvSpPr>
          <p:cNvPr id="5" name="TextBox 4">
            <a:extLst>
              <a:ext uri="{FF2B5EF4-FFF2-40B4-BE49-F238E27FC236}">
                <a16:creationId xmlns:a16="http://schemas.microsoft.com/office/drawing/2014/main" id="{12ED0785-6E12-DAE8-D891-238EDF461D88}"/>
              </a:ext>
            </a:extLst>
          </p:cNvPr>
          <p:cNvSpPr txBox="1"/>
          <p:nvPr/>
        </p:nvSpPr>
        <p:spPr>
          <a:xfrm>
            <a:off x="7380659" y="5164547"/>
            <a:ext cx="4718236" cy="369332"/>
          </a:xfrm>
          <a:prstGeom prst="rect">
            <a:avLst/>
          </a:prstGeom>
          <a:noFill/>
        </p:spPr>
        <p:txBody>
          <a:bodyPr wrap="square" lIns="0" tIns="0" rIns="0" bIns="0" rtlCol="0">
            <a:spAutoFit/>
          </a:bodyPr>
          <a:lstStyle/>
          <a:p>
            <a:r>
              <a:rPr lang="en-GB" sz="1200" err="1">
                <a:hlinkClick r:id="rId3"/>
              </a:rPr>
              <a:t>Quickbooks</a:t>
            </a:r>
            <a:r>
              <a:rPr lang="en-GB" sz="1200">
                <a:hlinkClick r:id="rId3"/>
              </a:rPr>
              <a:t> Stock Photo - Download Image Now - </a:t>
            </a:r>
            <a:r>
              <a:rPr lang="en-GB" sz="1200" err="1">
                <a:hlinkClick r:id="rId3"/>
              </a:rPr>
              <a:t>Quickbooks</a:t>
            </a:r>
            <a:r>
              <a:rPr lang="en-GB" sz="1200">
                <a:hlinkClick r:id="rId3"/>
              </a:rPr>
              <a:t>, Financial Advisor, 2015 - iStock (istockphoto.com)</a:t>
            </a:r>
            <a:endParaRPr lang="en-GB" sz="1200"/>
          </a:p>
        </p:txBody>
      </p:sp>
    </p:spTree>
    <p:extLst>
      <p:ext uri="{BB962C8B-B14F-4D97-AF65-F5344CB8AC3E}">
        <p14:creationId xmlns:p14="http://schemas.microsoft.com/office/powerpoint/2010/main" val="19605329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476B0A-39A0-BECC-5FDD-54B935F1F349}"/>
              </a:ext>
            </a:extLst>
          </p:cNvPr>
          <p:cNvSpPr>
            <a:spLocks noGrp="1"/>
          </p:cNvSpPr>
          <p:nvPr>
            <p:ph type="sldNum" sz="quarter" idx="11"/>
          </p:nvPr>
        </p:nvSpPr>
        <p:spPr/>
        <p:txBody>
          <a:bodyPr/>
          <a:lstStyle/>
          <a:p>
            <a:fld id="{DA2C159E-F13C-4A85-9A41-E7669D3E0D70}" type="slidenum">
              <a:rPr lang="en-GB" smtClean="0"/>
              <a:pPr/>
              <a:t>38</a:t>
            </a:fld>
            <a:endParaRPr lang="en-GB"/>
          </a:p>
        </p:txBody>
      </p:sp>
      <p:sp>
        <p:nvSpPr>
          <p:cNvPr id="3" name="Title 2">
            <a:extLst>
              <a:ext uri="{FF2B5EF4-FFF2-40B4-BE49-F238E27FC236}">
                <a16:creationId xmlns:a16="http://schemas.microsoft.com/office/drawing/2014/main" id="{C6DEBB00-DFA9-81BC-7FE5-F51B21DFD0E6}"/>
              </a:ext>
            </a:extLst>
          </p:cNvPr>
          <p:cNvSpPr>
            <a:spLocks noGrp="1"/>
          </p:cNvSpPr>
          <p:nvPr>
            <p:ph type="title"/>
          </p:nvPr>
        </p:nvSpPr>
        <p:spPr/>
        <p:txBody>
          <a:bodyPr/>
          <a:lstStyle/>
          <a:p>
            <a:r>
              <a:rPr lang="en-GB"/>
              <a:t>Accounting tools and methods: spreadsheets</a:t>
            </a:r>
          </a:p>
        </p:txBody>
      </p:sp>
      <p:sp>
        <p:nvSpPr>
          <p:cNvPr id="4" name="Text Placeholder 3">
            <a:extLst>
              <a:ext uri="{FF2B5EF4-FFF2-40B4-BE49-F238E27FC236}">
                <a16:creationId xmlns:a16="http://schemas.microsoft.com/office/drawing/2014/main" id="{314315F5-26D0-6F56-65C1-999933EC3FA8}"/>
              </a:ext>
            </a:extLst>
          </p:cNvPr>
          <p:cNvSpPr>
            <a:spLocks noGrp="1"/>
          </p:cNvSpPr>
          <p:nvPr>
            <p:ph type="body" sz="quarter" idx="12"/>
          </p:nvPr>
        </p:nvSpPr>
        <p:spPr>
          <a:xfrm>
            <a:off x="6864085" y="815621"/>
            <a:ext cx="4631523" cy="4802099"/>
          </a:xfrm>
        </p:spPr>
        <p:txBody>
          <a:bodyPr/>
          <a:lstStyle/>
          <a:p>
            <a:endParaRPr lang="en-GB" sz="2400"/>
          </a:p>
          <a:p>
            <a:r>
              <a:rPr lang="en-GB" sz="2400"/>
              <a:t>Spreadsheet software, such as Microsoft Excel, can also be used to generate financial reports. Users can input financial data, and use formulas and formatting to create customised financial reports. Spreadsheets offer flexibility in designing and formatting financial reports to fit business requirements.</a:t>
            </a:r>
          </a:p>
          <a:p>
            <a:endParaRPr lang="en-GB"/>
          </a:p>
          <a:p>
            <a:endParaRPr lang="en-GB"/>
          </a:p>
          <a:p>
            <a:endParaRPr lang="en-GB"/>
          </a:p>
          <a:p>
            <a:endParaRPr lang="en-GB"/>
          </a:p>
        </p:txBody>
      </p:sp>
      <p:pic>
        <p:nvPicPr>
          <p:cNvPr id="6" name="Picture 5">
            <a:extLst>
              <a:ext uri="{FF2B5EF4-FFF2-40B4-BE49-F238E27FC236}">
                <a16:creationId xmlns:a16="http://schemas.microsoft.com/office/drawing/2014/main" id="{57F38DE5-B9C1-B178-CE49-4FD37E6248AB}"/>
              </a:ext>
            </a:extLst>
          </p:cNvPr>
          <p:cNvPicPr>
            <a:picLocks noChangeAspect="1"/>
          </p:cNvPicPr>
          <p:nvPr/>
        </p:nvPicPr>
        <p:blipFill>
          <a:blip r:embed="rId2"/>
          <a:stretch>
            <a:fillRect/>
          </a:stretch>
        </p:blipFill>
        <p:spPr>
          <a:xfrm>
            <a:off x="331539" y="1265768"/>
            <a:ext cx="6062443" cy="4546832"/>
          </a:xfrm>
          <a:prstGeom prst="rect">
            <a:avLst/>
          </a:prstGeom>
          <a:ln>
            <a:noFill/>
          </a:ln>
          <a:effectLst>
            <a:softEdge rad="112500"/>
          </a:effectLst>
        </p:spPr>
      </p:pic>
      <p:sp>
        <p:nvSpPr>
          <p:cNvPr id="5" name="TextBox 4">
            <a:extLst>
              <a:ext uri="{FF2B5EF4-FFF2-40B4-BE49-F238E27FC236}">
                <a16:creationId xmlns:a16="http://schemas.microsoft.com/office/drawing/2014/main" id="{76598518-C106-0296-B5A1-3A4A28691473}"/>
              </a:ext>
            </a:extLst>
          </p:cNvPr>
          <p:cNvSpPr txBox="1"/>
          <p:nvPr/>
        </p:nvSpPr>
        <p:spPr>
          <a:xfrm>
            <a:off x="671205" y="5863773"/>
            <a:ext cx="5722776" cy="287130"/>
          </a:xfrm>
          <a:prstGeom prst="rect">
            <a:avLst/>
          </a:prstGeom>
          <a:noFill/>
        </p:spPr>
        <p:txBody>
          <a:bodyPr wrap="square" lIns="0" tIns="0" rIns="0" bIns="0" rtlCol="0">
            <a:spAutoFit/>
          </a:bodyPr>
          <a:lstStyle/>
          <a:p>
            <a:r>
              <a:rPr lang="en-GB" sz="933">
                <a:hlinkClick r:id="rId3"/>
              </a:rPr>
              <a:t>Download </a:t>
            </a:r>
            <a:r>
              <a:rPr lang="en-GB" sz="933" err="1">
                <a:hlinkClick r:id="rId3"/>
              </a:rPr>
              <a:t>Xls</a:t>
            </a:r>
            <a:r>
              <a:rPr lang="en-GB" sz="933">
                <a:hlinkClick r:id="rId3"/>
              </a:rPr>
              <a:t> File With Label On Laptop Screen Downloading Document Concept Banner For Business Marketing And Advertising Stock Illustration - Download Image Now - iStock (istockphoto.com)</a:t>
            </a:r>
            <a:endParaRPr lang="en-GB" sz="933"/>
          </a:p>
        </p:txBody>
      </p:sp>
    </p:spTree>
    <p:extLst>
      <p:ext uri="{BB962C8B-B14F-4D97-AF65-F5344CB8AC3E}">
        <p14:creationId xmlns:p14="http://schemas.microsoft.com/office/powerpoint/2010/main" val="38586932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E5C56-C402-732D-5EE8-F5EE6E7A89BF}"/>
              </a:ext>
            </a:extLst>
          </p:cNvPr>
          <p:cNvSpPr>
            <a:spLocks noGrp="1"/>
          </p:cNvSpPr>
          <p:nvPr>
            <p:ph type="sldNum" sz="quarter" idx="11"/>
          </p:nvPr>
        </p:nvSpPr>
        <p:spPr/>
        <p:txBody>
          <a:bodyPr/>
          <a:lstStyle/>
          <a:p>
            <a:fld id="{DA2C159E-F13C-4A85-9A41-E7669D3E0D70}" type="slidenum">
              <a:rPr lang="en-GB" smtClean="0"/>
              <a:pPr/>
              <a:t>39</a:t>
            </a:fld>
            <a:endParaRPr lang="en-GB"/>
          </a:p>
        </p:txBody>
      </p:sp>
      <p:sp>
        <p:nvSpPr>
          <p:cNvPr id="3" name="Title 2">
            <a:extLst>
              <a:ext uri="{FF2B5EF4-FFF2-40B4-BE49-F238E27FC236}">
                <a16:creationId xmlns:a16="http://schemas.microsoft.com/office/drawing/2014/main" id="{B8CBCCFC-D3F3-A927-B11C-1228107EF67F}"/>
              </a:ext>
            </a:extLst>
          </p:cNvPr>
          <p:cNvSpPr>
            <a:spLocks noGrp="1"/>
          </p:cNvSpPr>
          <p:nvPr>
            <p:ph type="title"/>
          </p:nvPr>
        </p:nvSpPr>
        <p:spPr/>
        <p:txBody>
          <a:bodyPr>
            <a:normAutofit/>
          </a:bodyPr>
          <a:lstStyle/>
          <a:p>
            <a:pPr>
              <a:lnSpc>
                <a:spcPct val="100000"/>
              </a:lnSpc>
            </a:pPr>
            <a:r>
              <a:rPr lang="en-GB"/>
              <a:t>Accounting tools and methods: in-house templates</a:t>
            </a:r>
          </a:p>
        </p:txBody>
      </p:sp>
      <p:sp>
        <p:nvSpPr>
          <p:cNvPr id="4" name="Text Placeholder 3">
            <a:extLst>
              <a:ext uri="{FF2B5EF4-FFF2-40B4-BE49-F238E27FC236}">
                <a16:creationId xmlns:a16="http://schemas.microsoft.com/office/drawing/2014/main" id="{96C57DF9-9008-E831-6FBB-6D2E120AD843}"/>
              </a:ext>
            </a:extLst>
          </p:cNvPr>
          <p:cNvSpPr>
            <a:spLocks noGrp="1"/>
          </p:cNvSpPr>
          <p:nvPr>
            <p:ph type="body" sz="quarter" idx="12"/>
          </p:nvPr>
        </p:nvSpPr>
        <p:spPr>
          <a:xfrm>
            <a:off x="300278" y="1027951"/>
            <a:ext cx="10903183" cy="4802099"/>
          </a:xfrm>
        </p:spPr>
        <p:txBody>
          <a:bodyPr/>
          <a:lstStyle/>
          <a:p>
            <a:r>
              <a:rPr lang="en-GB" sz="2667"/>
              <a:t>Some businesses may develop their own templates based on their specific reporting requirements and internal processes. These templates can be created using word-processing or spreadsheet software, and can be customised to suit the unique needs of a business.</a:t>
            </a:r>
          </a:p>
          <a:p>
            <a:endParaRPr lang="en-GB" sz="2667"/>
          </a:p>
          <a:p>
            <a:r>
              <a:rPr lang="en-GB" sz="2667"/>
              <a:t>It is important to ensure that any in-house templates used for financial reporting are accurate, consistent and aligned with generally accepted accounting principles.</a:t>
            </a:r>
          </a:p>
          <a:p>
            <a:endParaRPr lang="en-GB"/>
          </a:p>
        </p:txBody>
      </p:sp>
    </p:spTree>
    <p:extLst>
      <p:ext uri="{BB962C8B-B14F-4D97-AF65-F5344CB8AC3E}">
        <p14:creationId xmlns:p14="http://schemas.microsoft.com/office/powerpoint/2010/main" val="31767688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a:t>Learning outcomes</a:t>
            </a:r>
          </a:p>
        </p:txBody>
      </p:sp>
      <p:sp>
        <p:nvSpPr>
          <p:cNvPr id="5" name="Text Placeholder 4"/>
          <p:cNvSpPr>
            <a:spLocks noGrp="1"/>
          </p:cNvSpPr>
          <p:nvPr>
            <p:ph type="body" sz="quarter" idx="12"/>
          </p:nvPr>
        </p:nvSpPr>
        <p:spPr>
          <a:xfrm>
            <a:off x="312000" y="1315200"/>
            <a:ext cx="11160597" cy="4802099"/>
          </a:xfrm>
        </p:spPr>
        <p:txBody>
          <a:bodyPr vert="horz" lIns="0" tIns="0" rIns="0" bIns="0" rtlCol="0" anchor="t">
            <a:noAutofit/>
          </a:bodyPr>
          <a:lstStyle/>
          <a:p>
            <a:pPr marL="609585" indent="-609585">
              <a:buClr>
                <a:schemeClr val="tx1"/>
              </a:buClr>
              <a:buFont typeface="Arial" panose="020B0604020202020204" pitchFamily="34" charset="0"/>
              <a:buChar char="•"/>
            </a:pPr>
            <a:r>
              <a:rPr lang="en-GB" sz="2400">
                <a:solidFill>
                  <a:schemeClr val="accent6"/>
                </a:solidFill>
                <a:cs typeface="Arial"/>
              </a:rPr>
              <a:t>Spot errors in financial statements and make adjustments to ensure accuracy.</a:t>
            </a:r>
          </a:p>
          <a:p>
            <a:pPr marL="609585" indent="-609585">
              <a:buClr>
                <a:schemeClr val="tx1"/>
              </a:buClr>
              <a:buFont typeface="Arial" panose="020B0604020202020204" pitchFamily="34" charset="0"/>
              <a:buChar char="•"/>
            </a:pPr>
            <a:endParaRPr lang="en-GB" sz="2400">
              <a:solidFill>
                <a:schemeClr val="accent6"/>
              </a:solidFill>
              <a:cs typeface="Arial"/>
            </a:endParaRPr>
          </a:p>
          <a:p>
            <a:pPr marL="609585" indent="-609585">
              <a:buClr>
                <a:schemeClr val="tx1"/>
              </a:buClr>
              <a:buFont typeface="Arial" panose="020B0604020202020204" pitchFamily="34" charset="0"/>
              <a:buChar char="•"/>
            </a:pPr>
            <a:r>
              <a:rPr lang="en-GB" sz="2400">
                <a:solidFill>
                  <a:schemeClr val="accent6"/>
                </a:solidFill>
                <a:cs typeface="Arial"/>
              </a:rPr>
              <a:t>Understand the different sources of finance available for various types of organisations.</a:t>
            </a:r>
          </a:p>
          <a:p>
            <a:pPr marL="609585" indent="-609585">
              <a:buClr>
                <a:schemeClr val="tx1"/>
              </a:buClr>
              <a:buFont typeface="Arial" panose="020B0604020202020204" pitchFamily="34" charset="0"/>
              <a:buChar char="•"/>
            </a:pPr>
            <a:endParaRPr lang="en-GB" sz="2400">
              <a:solidFill>
                <a:schemeClr val="accent6"/>
              </a:solidFill>
            </a:endParaRPr>
          </a:p>
          <a:p>
            <a:pPr marL="609585" indent="-609585">
              <a:buClr>
                <a:schemeClr val="tx1"/>
              </a:buClr>
              <a:buFont typeface="Arial" panose="020B0604020202020204" pitchFamily="34" charset="0"/>
              <a:buChar char="•"/>
            </a:pPr>
            <a:r>
              <a:rPr lang="en-GB" sz="2400">
                <a:solidFill>
                  <a:schemeClr val="accent6"/>
                </a:solidFill>
              </a:rPr>
              <a:t>Explain the concept of breakeven.</a:t>
            </a:r>
            <a:endParaRPr lang="en-GB">
              <a:solidFill>
                <a:schemeClr val="accent6"/>
              </a:solidFill>
            </a:endParaRPr>
          </a:p>
          <a:p>
            <a:pPr>
              <a:buClr>
                <a:schemeClr val="tx1"/>
              </a:buClr>
            </a:pPr>
            <a:endParaRPr lang="en-GB" sz="2400">
              <a:solidFill>
                <a:schemeClr val="accent6"/>
              </a:solidFill>
            </a:endParaRPr>
          </a:p>
          <a:p>
            <a:pPr marL="609585" indent="-609585">
              <a:buClr>
                <a:schemeClr val="tx1"/>
              </a:buClr>
              <a:buFont typeface="Arial" panose="020B0604020202020204" pitchFamily="34" charset="0"/>
              <a:buChar char="•"/>
            </a:pPr>
            <a:r>
              <a:rPr lang="en-GB" sz="2400">
                <a:solidFill>
                  <a:schemeClr val="accent6"/>
                </a:solidFill>
              </a:rPr>
              <a:t>Identify the breakeven point for a business.</a:t>
            </a:r>
          </a:p>
          <a:p>
            <a:pPr>
              <a:buClr>
                <a:schemeClr val="tx1"/>
              </a:buClr>
            </a:pPr>
            <a:endParaRPr lang="en-GB" sz="2133">
              <a:solidFill>
                <a:schemeClr val="accent6"/>
              </a:solidFill>
            </a:endParaRPr>
          </a:p>
          <a:p>
            <a:pPr>
              <a:buClr>
                <a:schemeClr val="tx1"/>
              </a:buClr>
            </a:pPr>
            <a:br>
              <a:rPr lang="en-GB">
                <a:solidFill>
                  <a:schemeClr val="accent1"/>
                </a:solidFill>
              </a:rPr>
            </a:br>
            <a:endParaRPr lang="en-GB"/>
          </a:p>
        </p:txBody>
      </p:sp>
      <p:sp>
        <p:nvSpPr>
          <p:cNvPr id="4" name="Slide Number Placeholder 3"/>
          <p:cNvSpPr>
            <a:spLocks noGrp="1"/>
          </p:cNvSpPr>
          <p:nvPr>
            <p:ph type="sldNum" sz="quarter" idx="11"/>
          </p:nvPr>
        </p:nvSpPr>
        <p:spPr/>
        <p:txBody>
          <a:bodyPr/>
          <a:lstStyle/>
          <a:p>
            <a:fld id="{DA2C159E-F13C-4A85-9A41-E7669D3E0D70}" type="slidenum">
              <a:rPr lang="en-GB" smtClean="0"/>
              <a:pPr/>
              <a:t>4</a:t>
            </a:fld>
            <a:endParaRPr lang="en-GB"/>
          </a:p>
        </p:txBody>
      </p:sp>
    </p:spTree>
    <p:extLst>
      <p:ext uri="{BB962C8B-B14F-4D97-AF65-F5344CB8AC3E}">
        <p14:creationId xmlns:p14="http://schemas.microsoft.com/office/powerpoint/2010/main" val="8138830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D38BB6-0DD8-D405-4652-8678F8B5078A}"/>
              </a:ext>
            </a:extLst>
          </p:cNvPr>
          <p:cNvSpPr>
            <a:spLocks noGrp="1"/>
          </p:cNvSpPr>
          <p:nvPr>
            <p:ph type="sldNum" sz="quarter" idx="11"/>
          </p:nvPr>
        </p:nvSpPr>
        <p:spPr/>
        <p:txBody>
          <a:bodyPr/>
          <a:lstStyle/>
          <a:p>
            <a:fld id="{DA2C159E-F13C-4A85-9A41-E7669D3E0D70}" type="slidenum">
              <a:rPr lang="en-GB" smtClean="0"/>
              <a:pPr/>
              <a:t>40</a:t>
            </a:fld>
            <a:endParaRPr lang="en-GB"/>
          </a:p>
        </p:txBody>
      </p:sp>
      <p:sp>
        <p:nvSpPr>
          <p:cNvPr id="3" name="Title 2">
            <a:extLst>
              <a:ext uri="{FF2B5EF4-FFF2-40B4-BE49-F238E27FC236}">
                <a16:creationId xmlns:a16="http://schemas.microsoft.com/office/drawing/2014/main" id="{3B40B2BB-723F-2C13-3CBB-D147D9E63B04}"/>
              </a:ext>
            </a:extLst>
          </p:cNvPr>
          <p:cNvSpPr>
            <a:spLocks noGrp="1"/>
          </p:cNvSpPr>
          <p:nvPr>
            <p:ph type="title"/>
          </p:nvPr>
        </p:nvSpPr>
        <p:spPr/>
        <p:txBody>
          <a:bodyPr/>
          <a:lstStyle/>
          <a:p>
            <a:r>
              <a:rPr lang="en-GB"/>
              <a:t>Accounting software</a:t>
            </a:r>
          </a:p>
        </p:txBody>
      </p:sp>
      <p:sp>
        <p:nvSpPr>
          <p:cNvPr id="4" name="Text Placeholder 3">
            <a:extLst>
              <a:ext uri="{FF2B5EF4-FFF2-40B4-BE49-F238E27FC236}">
                <a16:creationId xmlns:a16="http://schemas.microsoft.com/office/drawing/2014/main" id="{77FBE652-FF03-8184-2ABB-3D2EA09B72E9}"/>
              </a:ext>
            </a:extLst>
          </p:cNvPr>
          <p:cNvSpPr>
            <a:spLocks noGrp="1"/>
          </p:cNvSpPr>
          <p:nvPr>
            <p:ph type="body" sz="quarter" idx="12"/>
          </p:nvPr>
        </p:nvSpPr>
        <p:spPr/>
        <p:txBody>
          <a:bodyPr/>
          <a:lstStyle/>
          <a:p>
            <a:endParaRPr lang="en-GB">
              <a:hlinkClick r:id=""/>
            </a:endParaRPr>
          </a:p>
          <a:p>
            <a:endParaRPr lang="en-GB">
              <a:hlinkClick r:id=""/>
            </a:endParaRPr>
          </a:p>
          <a:p>
            <a:endParaRPr lang="en-GB">
              <a:hlinkClick r:id=""/>
            </a:endParaRPr>
          </a:p>
          <a:p>
            <a:endParaRPr lang="en-GB">
              <a:hlinkClick r:id=""/>
            </a:endParaRPr>
          </a:p>
          <a:p>
            <a:endParaRPr lang="en-GB">
              <a:hlinkClick r:id=""/>
            </a:endParaRPr>
          </a:p>
          <a:p>
            <a:endParaRPr lang="en-GB">
              <a:hlinkClick r:id=""/>
            </a:endParaRPr>
          </a:p>
          <a:p>
            <a:endParaRPr lang="en-GB">
              <a:hlinkClick r:id=""/>
            </a:endParaRPr>
          </a:p>
          <a:p>
            <a:endParaRPr lang="en-GB">
              <a:hlinkClick r:id=""/>
            </a:endParaRPr>
          </a:p>
          <a:p>
            <a:endParaRPr lang="en-GB">
              <a:hlinkClick r:id=""/>
            </a:endParaRPr>
          </a:p>
          <a:p>
            <a:pPr algn="ctr"/>
            <a:r>
              <a:rPr lang="en-GB" sz="2133">
                <a:hlinkClick r:id="rId3"/>
              </a:rPr>
              <a:t>https://quickbooks.intuit.com/uk</a:t>
            </a:r>
            <a:r>
              <a:rPr lang="en-GB" sz="2133"/>
              <a:t> (accessed 30.04.2023)</a:t>
            </a:r>
          </a:p>
          <a:p>
            <a:endParaRPr lang="en-GB"/>
          </a:p>
          <a:p>
            <a:endParaRPr lang="en-GB"/>
          </a:p>
        </p:txBody>
      </p:sp>
      <p:pic>
        <p:nvPicPr>
          <p:cNvPr id="7" name="Online Media 6" title="QuickBooks Live - Expert bookkeeping">
            <a:hlinkClick r:id="" action="ppaction://media"/>
            <a:extLst>
              <a:ext uri="{FF2B5EF4-FFF2-40B4-BE49-F238E27FC236}">
                <a16:creationId xmlns:a16="http://schemas.microsoft.com/office/drawing/2014/main" id="{F877FC2D-5402-17CD-B2B3-D0CF9A754181}"/>
              </a:ext>
            </a:extLst>
          </p:cNvPr>
          <p:cNvPicPr>
            <a:picLocks noRot="1" noChangeAspect="1"/>
          </p:cNvPicPr>
          <p:nvPr>
            <a:videoFile r:link="rId1"/>
          </p:nvPr>
        </p:nvPicPr>
        <p:blipFill>
          <a:blip r:embed="rId4"/>
          <a:stretch>
            <a:fillRect/>
          </a:stretch>
        </p:blipFill>
        <p:spPr>
          <a:xfrm>
            <a:off x="2543605" y="1028734"/>
            <a:ext cx="7446408" cy="4207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8099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41</a:t>
            </a:fld>
            <a:endParaRPr lang="en-GB"/>
          </a:p>
        </p:txBody>
      </p:sp>
      <p:sp>
        <p:nvSpPr>
          <p:cNvPr id="9" name="TextBox 8">
            <a:extLst>
              <a:ext uri="{FF2B5EF4-FFF2-40B4-BE49-F238E27FC236}">
                <a16:creationId xmlns:a16="http://schemas.microsoft.com/office/drawing/2014/main" id="{93ED7E31-0A20-431C-92C7-87EA77ED0CA9}"/>
              </a:ext>
            </a:extLst>
          </p:cNvPr>
          <p:cNvSpPr txBox="1"/>
          <p:nvPr/>
        </p:nvSpPr>
        <p:spPr>
          <a:xfrm>
            <a:off x="2351584" y="1700809"/>
            <a:ext cx="1536171" cy="246221"/>
          </a:xfrm>
          <a:prstGeom prst="rect">
            <a:avLst/>
          </a:prstGeom>
          <a:noFill/>
        </p:spPr>
        <p:txBody>
          <a:bodyPr wrap="square" lIns="0" tIns="0" rIns="0" bIns="0" rtlCol="0">
            <a:spAutoFit/>
          </a:bodyPr>
          <a:lstStyle/>
          <a:p>
            <a:r>
              <a:rPr lang="en-GB" sz="1600"/>
              <a:t>PRODUCED BY</a:t>
            </a:r>
          </a:p>
        </p:txBody>
      </p:sp>
      <p:pic>
        <p:nvPicPr>
          <p:cNvPr id="14" name="Picture 13">
            <a:extLst>
              <a:ext uri="{FF2B5EF4-FFF2-40B4-BE49-F238E27FC236}">
                <a16:creationId xmlns:a16="http://schemas.microsoft.com/office/drawing/2014/main" id="{0D793A73-0B68-41C6-96A3-4A06CB6B8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32357"/>
            <a:ext cx="2400267" cy="1126067"/>
          </a:xfrm>
          <a:prstGeom prst="rect">
            <a:avLst/>
          </a:prstGeom>
          <a:noFill/>
          <a:ln>
            <a:noFill/>
          </a:ln>
        </p:spPr>
      </p:pic>
      <p:sp>
        <p:nvSpPr>
          <p:cNvPr id="15" name="TextBox 14">
            <a:extLst>
              <a:ext uri="{FF2B5EF4-FFF2-40B4-BE49-F238E27FC236}">
                <a16:creationId xmlns:a16="http://schemas.microsoft.com/office/drawing/2014/main" id="{5E3E1E1C-19A4-4F4A-B678-E274A9DA15DB}"/>
              </a:ext>
            </a:extLst>
          </p:cNvPr>
          <p:cNvSpPr txBox="1"/>
          <p:nvPr/>
        </p:nvSpPr>
        <p:spPr>
          <a:xfrm>
            <a:off x="6234069" y="1700809"/>
            <a:ext cx="1536171" cy="246221"/>
          </a:xfrm>
          <a:prstGeom prst="rect">
            <a:avLst/>
          </a:prstGeom>
          <a:noFill/>
        </p:spPr>
        <p:txBody>
          <a:bodyPr wrap="square" lIns="0" tIns="0" rIns="0" bIns="0" rtlCol="0">
            <a:spAutoFit/>
          </a:bodyPr>
          <a:lstStyle/>
          <a:p>
            <a:r>
              <a:rPr lang="en-GB" sz="1600"/>
              <a:t>FUNDED BY</a:t>
            </a:r>
          </a:p>
        </p:txBody>
      </p:sp>
      <p:sp>
        <p:nvSpPr>
          <p:cNvPr id="16" name="TextBox 15">
            <a:extLst>
              <a:ext uri="{FF2B5EF4-FFF2-40B4-BE49-F238E27FC236}">
                <a16:creationId xmlns:a16="http://schemas.microsoft.com/office/drawing/2014/main" id="{3F2C459C-FDFD-413A-AA47-C10B685C2A01}"/>
              </a:ext>
            </a:extLst>
          </p:cNvPr>
          <p:cNvSpPr txBox="1"/>
          <p:nvPr/>
        </p:nvSpPr>
        <p:spPr>
          <a:xfrm>
            <a:off x="6216563" y="3824753"/>
            <a:ext cx="2400267" cy="430887"/>
          </a:xfrm>
          <a:prstGeom prst="rect">
            <a:avLst/>
          </a:prstGeom>
          <a:noFill/>
        </p:spPr>
        <p:txBody>
          <a:bodyPr wrap="square" lIns="0" tIns="0" rIns="0" bIns="0" rtlCol="0">
            <a:spAutoFit/>
          </a:bodyPr>
          <a:lstStyle/>
          <a:p>
            <a:r>
              <a:rPr lang="en-GB" sz="1400"/>
              <a:t>This programme is funded by the Department for Education</a:t>
            </a:r>
          </a:p>
        </p:txBody>
      </p:sp>
      <p:sp>
        <p:nvSpPr>
          <p:cNvPr id="17" name="TextBox 16">
            <a:extLst>
              <a:ext uri="{FF2B5EF4-FFF2-40B4-BE49-F238E27FC236}">
                <a16:creationId xmlns:a16="http://schemas.microsoft.com/office/drawing/2014/main" id="{36B2AE06-62E2-47AC-A4B8-78F23C87D5EA}"/>
              </a:ext>
            </a:extLst>
          </p:cNvPr>
          <p:cNvSpPr txBox="1"/>
          <p:nvPr/>
        </p:nvSpPr>
        <p:spPr>
          <a:xfrm>
            <a:off x="2111738" y="3717032"/>
            <a:ext cx="2784309" cy="646331"/>
          </a:xfrm>
          <a:prstGeom prst="rect">
            <a:avLst/>
          </a:prstGeom>
          <a:noFill/>
        </p:spPr>
        <p:txBody>
          <a:bodyPr wrap="square" lIns="0" tIns="0" rIns="0" bIns="0" rtlCol="0">
            <a:spAutoFit/>
          </a:bodyPr>
          <a:lstStyle/>
          <a:p>
            <a:r>
              <a:rPr lang="en-GB" sz="1400"/>
              <a:t>South Essex College has produced this resource on behalf of the Education and Training Foundation</a:t>
            </a:r>
          </a:p>
        </p:txBody>
      </p:sp>
      <p:sp>
        <p:nvSpPr>
          <p:cNvPr id="18" name="TextBox 17">
            <a:extLst>
              <a:ext uri="{FF2B5EF4-FFF2-40B4-BE49-F238E27FC236}">
                <a16:creationId xmlns:a16="http://schemas.microsoft.com/office/drawing/2014/main" id="{CA481ADA-FC14-4FE3-9F8D-6121602D1055}"/>
              </a:ext>
            </a:extLst>
          </p:cNvPr>
          <p:cNvSpPr txBox="1"/>
          <p:nvPr/>
        </p:nvSpPr>
        <p:spPr>
          <a:xfrm>
            <a:off x="1583499" y="4869161"/>
            <a:ext cx="8736971" cy="492443"/>
          </a:xfrm>
          <a:prstGeom prst="rect">
            <a:avLst/>
          </a:prstGeom>
          <a:noFill/>
        </p:spPr>
        <p:txBody>
          <a:bodyPr wrap="square" lIns="0" tIns="0" rIns="0" bIns="0" rtlCol="0">
            <a:spAutoFit/>
          </a:bodyPr>
          <a:lstStyle/>
          <a:p>
            <a:pPr algn="ctr"/>
            <a:r>
              <a:rPr lang="en-GB" sz="3200" b="1">
                <a:solidFill>
                  <a:srgbClr val="E51C41"/>
                </a:solidFill>
              </a:rPr>
              <a:t>ET-FOUNDATION.CO.UK</a:t>
            </a:r>
          </a:p>
        </p:txBody>
      </p:sp>
      <p:pic>
        <p:nvPicPr>
          <p:cNvPr id="5" name="Picture 4" descr="Shape&#10;&#10;Description automatically generated">
            <a:extLst>
              <a:ext uri="{FF2B5EF4-FFF2-40B4-BE49-F238E27FC236}">
                <a16:creationId xmlns:a16="http://schemas.microsoft.com/office/drawing/2014/main" id="{BB2C64D5-4791-444B-9142-B07A38BD1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438" y="452670"/>
            <a:ext cx="1620137" cy="860743"/>
          </a:xfrm>
          <a:prstGeom prst="rect">
            <a:avLst/>
          </a:prstGeom>
        </p:spPr>
      </p:pic>
      <p:pic>
        <p:nvPicPr>
          <p:cNvPr id="2" name="Picture 1">
            <a:extLst>
              <a:ext uri="{FF2B5EF4-FFF2-40B4-BE49-F238E27FC236}">
                <a16:creationId xmlns:a16="http://schemas.microsoft.com/office/drawing/2014/main" id="{E2199CBA-34E3-DF9B-2A6E-92AED63A102D}"/>
              </a:ext>
            </a:extLst>
          </p:cNvPr>
          <p:cNvPicPr>
            <a:picLocks noChangeAspect="1"/>
          </p:cNvPicPr>
          <p:nvPr/>
        </p:nvPicPr>
        <p:blipFill>
          <a:blip r:embed="rId5"/>
          <a:stretch>
            <a:fillRect/>
          </a:stretch>
        </p:blipFill>
        <p:spPr>
          <a:xfrm>
            <a:off x="2255573" y="2101332"/>
            <a:ext cx="2146251" cy="1516075"/>
          </a:xfrm>
          <a:prstGeom prst="rect">
            <a:avLst/>
          </a:prstGeom>
        </p:spPr>
      </p:pic>
    </p:spTree>
    <p:extLst>
      <p:ext uri="{BB962C8B-B14F-4D97-AF65-F5344CB8AC3E}">
        <p14:creationId xmlns:p14="http://schemas.microsoft.com/office/powerpoint/2010/main" val="401488248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12002" y="274419"/>
            <a:ext cx="11250084" cy="932567"/>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667"/>
              <a:t>Breakeven chart</a:t>
            </a:r>
          </a:p>
        </p:txBody>
      </p:sp>
      <p:sp>
        <p:nvSpPr>
          <p:cNvPr id="4" name="Slide Number Placeholder 3"/>
          <p:cNvSpPr>
            <a:spLocks noGrp="1"/>
          </p:cNvSpPr>
          <p:nvPr>
            <p:ph type="sldNum" sz="quarter" idx="11"/>
          </p:nvPr>
        </p:nvSpPr>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fld id="{DA2C159E-F13C-4A85-9A41-E7669D3E0D70}" type="slidenum">
              <a:rPr lang="en-GB" smtClean="0"/>
              <a:pPr/>
              <a:t>5</a:t>
            </a:fld>
            <a:endParaRPr lang="en-GB"/>
          </a:p>
        </p:txBody>
      </p:sp>
      <p:sp>
        <p:nvSpPr>
          <p:cNvPr id="11" name="TextBox 10">
            <a:extLst>
              <a:ext uri="{FF2B5EF4-FFF2-40B4-BE49-F238E27FC236}">
                <a16:creationId xmlns:a16="http://schemas.microsoft.com/office/drawing/2014/main" id="{5D55AC12-FE85-D723-0C4B-BB8F1FFACF44}"/>
              </a:ext>
            </a:extLst>
          </p:cNvPr>
          <p:cNvSpPr txBox="1"/>
          <p:nvPr/>
        </p:nvSpPr>
        <p:spPr>
          <a:xfrm>
            <a:off x="431372" y="1206985"/>
            <a:ext cx="11389749" cy="4267002"/>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133"/>
              <a:t>Breakeven is the point where total revenue (TR) = total costs (TC).</a:t>
            </a:r>
          </a:p>
          <a:p>
            <a:endParaRPr lang="en-GB" sz="2133"/>
          </a:p>
          <a:p>
            <a:r>
              <a:rPr lang="en-GB" sz="2133"/>
              <a:t>The formula to calculate this is:</a:t>
            </a:r>
          </a:p>
          <a:p>
            <a:r>
              <a:rPr lang="en-GB" sz="2133">
                <a:solidFill>
                  <a:srgbClr val="FF0000"/>
                </a:solidFill>
              </a:rPr>
              <a:t>Breakeven point = fixed costs ÷ contribution per unit</a:t>
            </a:r>
          </a:p>
          <a:p>
            <a:endParaRPr lang="en-GB" sz="2133"/>
          </a:p>
          <a:p>
            <a:r>
              <a:rPr lang="en-GB" sz="2133"/>
              <a:t>Contribution per unit is calculated as:</a:t>
            </a:r>
          </a:p>
          <a:p>
            <a:r>
              <a:rPr lang="en-GB" sz="2133">
                <a:solidFill>
                  <a:srgbClr val="FF0000"/>
                </a:solidFill>
              </a:rPr>
              <a:t>Selling price – variable cost per unit</a:t>
            </a:r>
          </a:p>
          <a:p>
            <a:endParaRPr lang="en-GB" sz="2133"/>
          </a:p>
          <a:p>
            <a:r>
              <a:rPr lang="en-GB" sz="2133"/>
              <a:t>Total contribution is calculated as:</a:t>
            </a:r>
          </a:p>
          <a:p>
            <a:r>
              <a:rPr lang="en-GB" sz="2133">
                <a:solidFill>
                  <a:srgbClr val="FF0000"/>
                </a:solidFill>
              </a:rPr>
              <a:t>Sales revenue – total variable costs</a:t>
            </a:r>
          </a:p>
          <a:p>
            <a:endParaRPr lang="en-GB" sz="2133"/>
          </a:p>
          <a:p>
            <a:r>
              <a:rPr lang="en-GB" sz="2133"/>
              <a:t>Total variable costs are calculated as: </a:t>
            </a:r>
          </a:p>
          <a:p>
            <a:r>
              <a:rPr lang="en-GB" sz="2133">
                <a:solidFill>
                  <a:srgbClr val="FF0000"/>
                </a:solidFill>
              </a:rPr>
              <a:t>Variable cost per unit x quantity</a:t>
            </a:r>
          </a:p>
        </p:txBody>
      </p:sp>
    </p:spTree>
    <p:extLst>
      <p:ext uri="{BB962C8B-B14F-4D97-AF65-F5344CB8AC3E}">
        <p14:creationId xmlns:p14="http://schemas.microsoft.com/office/powerpoint/2010/main" val="4851472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additive="base">
                                        <p:cTn id="2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anim calcmode="lin" valueType="num">
                                      <p:cBhvr additive="base">
                                        <p:cTn id="3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anim calcmode="lin" valueType="num">
                                      <p:cBhvr additive="base">
                                        <p:cTn id="39"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anim calcmode="lin" valueType="num">
                                      <p:cBhvr additive="base">
                                        <p:cTn id="43"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xEl>
                                              <p:pRg st="11" end="11"/>
                                            </p:txEl>
                                          </p:spTgt>
                                        </p:tgtEl>
                                        <p:attrNameLst>
                                          <p:attrName>style.visibility</p:attrName>
                                        </p:attrNameLst>
                                      </p:cBhvr>
                                      <p:to>
                                        <p:strVal val="visible"/>
                                      </p:to>
                                    </p:set>
                                    <p:anim calcmode="lin" valueType="num">
                                      <p:cBhvr additive="base">
                                        <p:cTn id="49"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1">
                                            <p:txEl>
                                              <p:pRg st="12" end="12"/>
                                            </p:txEl>
                                          </p:spTgt>
                                        </p:tgtEl>
                                        <p:attrNameLst>
                                          <p:attrName>style.visibility</p:attrName>
                                        </p:attrNameLst>
                                      </p:cBhvr>
                                      <p:to>
                                        <p:strVal val="visible"/>
                                      </p:to>
                                    </p:set>
                                    <p:anim calcmode="lin" valueType="num">
                                      <p:cBhvr additive="base">
                                        <p:cTn id="53" dur="500" fill="hold"/>
                                        <p:tgtEl>
                                          <p:spTgt spid="11">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12002" y="274419"/>
            <a:ext cx="11250084" cy="932567"/>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667"/>
              <a:t>Breakeven chart: worked example</a:t>
            </a:r>
          </a:p>
        </p:txBody>
      </p:sp>
      <p:sp>
        <p:nvSpPr>
          <p:cNvPr id="5" name="Text Placeholder 4"/>
          <p:cNvSpPr>
            <a:spLocks noGrp="1"/>
          </p:cNvSpPr>
          <p:nvPr>
            <p:ph type="body" sz="quarter" idx="12"/>
          </p:nvPr>
        </p:nvSpPr>
        <p:spPr>
          <a:xfrm>
            <a:off x="431371" y="1028734"/>
            <a:ext cx="11346744" cy="4641327"/>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133">
                <a:solidFill>
                  <a:srgbClr val="374151"/>
                </a:solidFill>
              </a:rPr>
              <a:t>Mary makes birthday cakes in addition to the standard items she sells. She has fixed costs of £7,000. Her variable cost per cake is £12 and her selling price is £90.</a:t>
            </a:r>
          </a:p>
          <a:p>
            <a:pPr marL="228589" indent="-228589">
              <a:buFont typeface="Arial" panose="020B0604020202020204" pitchFamily="34" charset="0"/>
              <a:buChar char="•"/>
            </a:pPr>
            <a:r>
              <a:rPr lang="en-GB" sz="2133">
                <a:solidFill>
                  <a:srgbClr val="374151"/>
                </a:solidFill>
              </a:rPr>
              <a:t>Contribution per unit = selling price – variable cost</a:t>
            </a:r>
          </a:p>
          <a:p>
            <a:r>
              <a:rPr lang="en-GB" sz="2133">
                <a:solidFill>
                  <a:srgbClr val="FF0000"/>
                </a:solidFill>
              </a:rPr>
              <a:t>Contribution per unit = £90 – £12 = £78</a:t>
            </a:r>
          </a:p>
          <a:p>
            <a:pPr marL="228589" indent="-228589">
              <a:buFont typeface="Arial" panose="020B0604020202020204" pitchFamily="34" charset="0"/>
              <a:buChar char="•"/>
            </a:pPr>
            <a:r>
              <a:rPr lang="en-GB" sz="2133">
                <a:solidFill>
                  <a:srgbClr val="374151"/>
                </a:solidFill>
              </a:rPr>
              <a:t>Breakeven point = fixed costs ÷ contribution per unit</a:t>
            </a:r>
          </a:p>
          <a:p>
            <a:r>
              <a:rPr lang="en-GB" sz="2133">
                <a:solidFill>
                  <a:srgbClr val="FF0000"/>
                </a:solidFill>
              </a:rPr>
              <a:t>Breakeven point = 7,000 ÷ 78 = 90 cakes</a:t>
            </a:r>
          </a:p>
          <a:p>
            <a:pPr marL="228589" indent="-228589">
              <a:buFont typeface="Arial" panose="020B0604020202020204" pitchFamily="34" charset="0"/>
              <a:buChar char="•"/>
            </a:pPr>
            <a:r>
              <a:rPr lang="en-GB" sz="2133">
                <a:solidFill>
                  <a:srgbClr val="374151"/>
                </a:solidFill>
              </a:rPr>
              <a:t>Mary needs to sell </a:t>
            </a:r>
            <a:r>
              <a:rPr lang="en-GB" sz="2133">
                <a:solidFill>
                  <a:srgbClr val="FF0000"/>
                </a:solidFill>
              </a:rPr>
              <a:t>90</a:t>
            </a:r>
            <a:r>
              <a:rPr lang="en-GB" sz="2133">
                <a:solidFill>
                  <a:srgbClr val="374151"/>
                </a:solidFill>
              </a:rPr>
              <a:t> cakes to break even. </a:t>
            </a:r>
          </a:p>
          <a:p>
            <a:r>
              <a:rPr lang="en-GB" sz="2133">
                <a:solidFill>
                  <a:srgbClr val="374151"/>
                </a:solidFill>
              </a:rPr>
              <a:t>What will happen if she sells fewer cakes?</a:t>
            </a:r>
          </a:p>
          <a:p>
            <a:r>
              <a:rPr lang="en-GB" sz="2133">
                <a:solidFill>
                  <a:srgbClr val="374151"/>
                </a:solidFill>
              </a:rPr>
              <a:t>What will happen if she sells more cakes?</a:t>
            </a:r>
          </a:p>
        </p:txBody>
      </p:sp>
      <p:sp>
        <p:nvSpPr>
          <p:cNvPr id="4" name="Slide Number Placeholder 3"/>
          <p:cNvSpPr>
            <a:spLocks noGrp="1"/>
          </p:cNvSpPr>
          <p:nvPr>
            <p:ph type="sldNum" sz="quarter" idx="11"/>
          </p:nvPr>
        </p:nvSpPr>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fld id="{DA2C159E-F13C-4A85-9A41-E7669D3E0D70}" type="slidenum">
              <a:rPr lang="en-GB" smtClean="0"/>
              <a:pPr/>
              <a:t>6</a:t>
            </a:fld>
            <a:endParaRPr lang="en-GB"/>
          </a:p>
        </p:txBody>
      </p:sp>
    </p:spTree>
    <p:extLst>
      <p:ext uri="{BB962C8B-B14F-4D97-AF65-F5344CB8AC3E}">
        <p14:creationId xmlns:p14="http://schemas.microsoft.com/office/powerpoint/2010/main" val="1777849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additive="base">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 calcmode="lin" valueType="num">
                                      <p:cBhvr additive="base">
                                        <p:cTn id="4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3A86AAEA-FD36-50F2-59B2-595CDBC5BEDE}"/>
              </a:ext>
            </a:extLst>
          </p:cNvPr>
          <p:cNvCxnSpPr>
            <a:cxnSpLocks/>
          </p:cNvCxnSpPr>
          <p:nvPr/>
        </p:nvCxnSpPr>
        <p:spPr>
          <a:xfrm flipV="1">
            <a:off x="1978720" y="1135923"/>
            <a:ext cx="0" cy="403244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47E5169-1F7A-2F4F-5873-A67486BE463A}"/>
              </a:ext>
            </a:extLst>
          </p:cNvPr>
          <p:cNvCxnSpPr>
            <a:cxnSpLocks/>
          </p:cNvCxnSpPr>
          <p:nvPr/>
        </p:nvCxnSpPr>
        <p:spPr>
          <a:xfrm>
            <a:off x="1978720" y="5168371"/>
            <a:ext cx="4693344"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A07E4DE-BD20-2EA6-78E8-3A726ACE8DEC}"/>
              </a:ext>
            </a:extLst>
          </p:cNvPr>
          <p:cNvSpPr txBox="1"/>
          <p:nvPr/>
        </p:nvSpPr>
        <p:spPr>
          <a:xfrm rot="16200000">
            <a:off x="-77860" y="2666433"/>
            <a:ext cx="1487485" cy="276999"/>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a:latin typeface="Arial" panose="020B0604020202020204" pitchFamily="34" charset="0"/>
                <a:cs typeface="Arial" panose="020B0604020202020204" pitchFamily="34" charset="0"/>
              </a:rPr>
              <a:t>Cost</a:t>
            </a:r>
            <a:r>
              <a:rPr lang="en-GB" sz="1800">
                <a:latin typeface="Arial" panose="020B0604020202020204" pitchFamily="34" charset="0"/>
                <a:cs typeface="Arial" panose="020B0604020202020204" pitchFamily="34" charset="0"/>
              </a:rPr>
              <a:t>/sales (£)</a:t>
            </a:r>
          </a:p>
        </p:txBody>
      </p:sp>
      <p:sp>
        <p:nvSpPr>
          <p:cNvPr id="12" name="TextBox 11">
            <a:extLst>
              <a:ext uri="{FF2B5EF4-FFF2-40B4-BE49-F238E27FC236}">
                <a16:creationId xmlns:a16="http://schemas.microsoft.com/office/drawing/2014/main" id="{7D1C06B9-49E9-7DF5-8115-9EA20300BE07}"/>
              </a:ext>
            </a:extLst>
          </p:cNvPr>
          <p:cNvSpPr txBox="1"/>
          <p:nvPr/>
        </p:nvSpPr>
        <p:spPr>
          <a:xfrm flipH="1">
            <a:off x="3331803" y="5826185"/>
            <a:ext cx="1490728" cy="246221"/>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a:latin typeface="Arial" panose="020B0604020202020204" pitchFamily="34" charset="0"/>
                <a:cs typeface="Arial" panose="020B0604020202020204" pitchFamily="34" charset="0"/>
              </a:rPr>
              <a:t>Output (units)</a:t>
            </a:r>
            <a:endParaRPr lang="en-GB" sz="180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2699EC9E-5B65-5D5F-E763-4F286AB15154}"/>
              </a:ext>
            </a:extLst>
          </p:cNvPr>
          <p:cNvCxnSpPr>
            <a:cxnSpLocks/>
          </p:cNvCxnSpPr>
          <p:nvPr/>
        </p:nvCxnSpPr>
        <p:spPr>
          <a:xfrm flipV="1">
            <a:off x="1938757" y="3971460"/>
            <a:ext cx="4586203" cy="14008"/>
          </a:xfrm>
          <a:prstGeom prst="line">
            <a:avLst/>
          </a:prstGeom>
          <a:ln w="38100">
            <a:solidFill>
              <a:srgbClr val="00A068"/>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02B1A73-C279-E75D-814A-39ACBC62BE4F}"/>
              </a:ext>
            </a:extLst>
          </p:cNvPr>
          <p:cNvSpPr txBox="1"/>
          <p:nvPr/>
        </p:nvSpPr>
        <p:spPr>
          <a:xfrm flipH="1">
            <a:off x="6768166" y="3852559"/>
            <a:ext cx="1440073" cy="276999"/>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a:latin typeface="Arial" panose="020B0604020202020204" pitchFamily="34" charset="0"/>
                <a:cs typeface="Arial" panose="020B0604020202020204" pitchFamily="34" charset="0"/>
              </a:rPr>
              <a:t>Fixed </a:t>
            </a:r>
            <a:r>
              <a:rPr lang="en-GB" sz="1600">
                <a:latin typeface="Arial" panose="020B0604020202020204" pitchFamily="34" charset="0"/>
                <a:cs typeface="Arial" panose="020B0604020202020204" pitchFamily="34" charset="0"/>
              </a:rPr>
              <a:t>costs</a:t>
            </a:r>
            <a:endParaRPr lang="en-GB" sz="180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12149BDB-7E03-8B11-8C90-A506ED470654}"/>
              </a:ext>
            </a:extLst>
          </p:cNvPr>
          <p:cNvCxnSpPr>
            <a:cxnSpLocks/>
          </p:cNvCxnSpPr>
          <p:nvPr/>
        </p:nvCxnSpPr>
        <p:spPr>
          <a:xfrm flipV="1">
            <a:off x="1957747" y="2295655"/>
            <a:ext cx="5272612" cy="2872717"/>
          </a:xfrm>
          <a:prstGeom prst="line">
            <a:avLst/>
          </a:prstGeom>
          <a:ln w="38100"/>
        </p:spPr>
        <p:style>
          <a:lnRef idx="2">
            <a:schemeClr val="accent6"/>
          </a:lnRef>
          <a:fillRef idx="0">
            <a:schemeClr val="accent6"/>
          </a:fillRef>
          <a:effectRef idx="1">
            <a:schemeClr val="accent6"/>
          </a:effectRef>
          <a:fontRef idx="minor">
            <a:schemeClr val="tx1"/>
          </a:fontRef>
        </p:style>
      </p:cxnSp>
      <p:sp>
        <p:nvSpPr>
          <p:cNvPr id="14" name="TextBox 13">
            <a:extLst>
              <a:ext uri="{FF2B5EF4-FFF2-40B4-BE49-F238E27FC236}">
                <a16:creationId xmlns:a16="http://schemas.microsoft.com/office/drawing/2014/main" id="{0864875A-6C7A-2F32-49F7-0DF3251E23AA}"/>
              </a:ext>
            </a:extLst>
          </p:cNvPr>
          <p:cNvSpPr txBox="1"/>
          <p:nvPr/>
        </p:nvSpPr>
        <p:spPr>
          <a:xfrm flipH="1">
            <a:off x="7269892" y="2146210"/>
            <a:ext cx="1711173" cy="246221"/>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a:latin typeface="Arial" panose="020B0604020202020204" pitchFamily="34" charset="0"/>
                <a:cs typeface="Arial" panose="020B0604020202020204" pitchFamily="34" charset="0"/>
              </a:rPr>
              <a:t>Variable costs</a:t>
            </a:r>
          </a:p>
        </p:txBody>
      </p:sp>
      <p:cxnSp>
        <p:nvCxnSpPr>
          <p:cNvPr id="6" name="Straight Connector 5">
            <a:extLst>
              <a:ext uri="{FF2B5EF4-FFF2-40B4-BE49-F238E27FC236}">
                <a16:creationId xmlns:a16="http://schemas.microsoft.com/office/drawing/2014/main" id="{267B480E-2D07-2124-6944-CE30E91EF4F1}"/>
              </a:ext>
            </a:extLst>
          </p:cNvPr>
          <p:cNvCxnSpPr>
            <a:cxnSpLocks/>
          </p:cNvCxnSpPr>
          <p:nvPr/>
        </p:nvCxnSpPr>
        <p:spPr>
          <a:xfrm flipV="1">
            <a:off x="2042629" y="1529573"/>
            <a:ext cx="4191873" cy="2448891"/>
          </a:xfrm>
          <a:prstGeom prst="line">
            <a:avLst/>
          </a:prstGeom>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F84F4A04-13F8-67B1-E483-2D80AC1DBF53}"/>
              </a:ext>
            </a:extLst>
          </p:cNvPr>
          <p:cNvSpPr txBox="1"/>
          <p:nvPr/>
        </p:nvSpPr>
        <p:spPr>
          <a:xfrm flipH="1">
            <a:off x="6170655" y="1243010"/>
            <a:ext cx="1526227" cy="276999"/>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a:latin typeface="Arial" panose="020B0604020202020204" pitchFamily="34" charset="0"/>
                <a:cs typeface="Arial" panose="020B0604020202020204" pitchFamily="34" charset="0"/>
              </a:rPr>
              <a:t>Total </a:t>
            </a:r>
            <a:r>
              <a:rPr lang="en-GB" sz="1600">
                <a:latin typeface="Arial" panose="020B0604020202020204" pitchFamily="34" charset="0"/>
                <a:cs typeface="Arial" panose="020B0604020202020204" pitchFamily="34" charset="0"/>
              </a:rPr>
              <a:t>costs</a:t>
            </a:r>
            <a:endParaRPr lang="en-GB" sz="180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47F1B028-6652-78B9-C581-2D0648B39115}"/>
              </a:ext>
            </a:extLst>
          </p:cNvPr>
          <p:cNvCxnSpPr>
            <a:cxnSpLocks/>
          </p:cNvCxnSpPr>
          <p:nvPr/>
        </p:nvCxnSpPr>
        <p:spPr>
          <a:xfrm flipV="1">
            <a:off x="2018254" y="1107676"/>
            <a:ext cx="3302471" cy="4054803"/>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16" name="TextBox 15">
            <a:extLst>
              <a:ext uri="{FF2B5EF4-FFF2-40B4-BE49-F238E27FC236}">
                <a16:creationId xmlns:a16="http://schemas.microsoft.com/office/drawing/2014/main" id="{89C8257D-CA5C-8A7B-0978-B69887D0DF43}"/>
              </a:ext>
            </a:extLst>
          </p:cNvPr>
          <p:cNvSpPr txBox="1"/>
          <p:nvPr/>
        </p:nvSpPr>
        <p:spPr>
          <a:xfrm flipH="1">
            <a:off x="4968170" y="891423"/>
            <a:ext cx="2123279" cy="246221"/>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a:latin typeface="Arial" panose="020B0604020202020204" pitchFamily="34" charset="0"/>
                <a:cs typeface="Arial" panose="020B0604020202020204" pitchFamily="34" charset="0"/>
              </a:rPr>
              <a:t>Total revenue</a:t>
            </a:r>
          </a:p>
        </p:txBody>
      </p:sp>
      <p:pic>
        <p:nvPicPr>
          <p:cNvPr id="17" name="Picture 16">
            <a:extLst>
              <a:ext uri="{FF2B5EF4-FFF2-40B4-BE49-F238E27FC236}">
                <a16:creationId xmlns:a16="http://schemas.microsoft.com/office/drawing/2014/main" id="{A784888E-B493-1CD3-93D1-FB2535792B87}"/>
              </a:ext>
            </a:extLst>
          </p:cNvPr>
          <p:cNvPicPr>
            <a:picLocks noChangeAspect="1"/>
          </p:cNvPicPr>
          <p:nvPr/>
        </p:nvPicPr>
        <p:blipFill>
          <a:blip r:embed="rId6"/>
          <a:stretch>
            <a:fillRect/>
          </a:stretch>
        </p:blipFill>
        <p:spPr>
          <a:xfrm>
            <a:off x="1104477" y="943949"/>
            <a:ext cx="772227" cy="4365115"/>
          </a:xfrm>
          <a:prstGeom prst="rect">
            <a:avLst/>
          </a:prstGeom>
        </p:spPr>
      </p:pic>
      <p:pic>
        <p:nvPicPr>
          <p:cNvPr id="23" name="Picture 22">
            <a:extLst>
              <a:ext uri="{FF2B5EF4-FFF2-40B4-BE49-F238E27FC236}">
                <a16:creationId xmlns:a16="http://schemas.microsoft.com/office/drawing/2014/main" id="{8EAF9AB8-34F0-1DAA-D0BD-1A550B875DEC}"/>
              </a:ext>
            </a:extLst>
          </p:cNvPr>
          <p:cNvPicPr>
            <a:picLocks noChangeAspect="1"/>
          </p:cNvPicPr>
          <p:nvPr/>
        </p:nvPicPr>
        <p:blipFill>
          <a:blip r:embed="rId7"/>
          <a:stretch>
            <a:fillRect/>
          </a:stretch>
        </p:blipFill>
        <p:spPr>
          <a:xfrm>
            <a:off x="1720513" y="5372486"/>
            <a:ext cx="4991024" cy="357663"/>
          </a:xfrm>
          <a:prstGeom prst="rect">
            <a:avLst/>
          </a:prstGeom>
        </p:spPr>
      </p:pic>
      <p:cxnSp>
        <p:nvCxnSpPr>
          <p:cNvPr id="30" name="Straight Connector 29">
            <a:extLst>
              <a:ext uri="{FF2B5EF4-FFF2-40B4-BE49-F238E27FC236}">
                <a16:creationId xmlns:a16="http://schemas.microsoft.com/office/drawing/2014/main" id="{539891B2-26BD-F746-E517-20E1FF4B5FB0}"/>
              </a:ext>
            </a:extLst>
          </p:cNvPr>
          <p:cNvCxnSpPr>
            <a:cxnSpLocks/>
          </p:cNvCxnSpPr>
          <p:nvPr/>
        </p:nvCxnSpPr>
        <p:spPr>
          <a:xfrm flipH="1" flipV="1">
            <a:off x="3812574" y="2936129"/>
            <a:ext cx="43145" cy="215549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F3D227F8-3BA2-9A0A-B6FD-26649855806B}"/>
              </a:ext>
            </a:extLst>
          </p:cNvPr>
          <p:cNvCxnSpPr>
            <a:cxnSpLocks/>
          </p:cNvCxnSpPr>
          <p:nvPr/>
        </p:nvCxnSpPr>
        <p:spPr>
          <a:xfrm>
            <a:off x="1993288" y="2943899"/>
            <a:ext cx="1772225"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D9FE91DC-A015-33A7-00C9-62007F187412}"/>
              </a:ext>
            </a:extLst>
          </p:cNvPr>
          <p:cNvCxnSpPr>
            <a:cxnSpLocks/>
          </p:cNvCxnSpPr>
          <p:nvPr/>
        </p:nvCxnSpPr>
        <p:spPr>
          <a:xfrm flipV="1">
            <a:off x="4822531" y="1725077"/>
            <a:ext cx="0" cy="341738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DDCBDBCD-64D0-7456-60CC-5904CAA9FFCC}"/>
              </a:ext>
            </a:extLst>
          </p:cNvPr>
          <p:cNvCxnSpPr>
            <a:cxnSpLocks/>
          </p:cNvCxnSpPr>
          <p:nvPr/>
        </p:nvCxnSpPr>
        <p:spPr>
          <a:xfrm flipV="1">
            <a:off x="2032819" y="1711313"/>
            <a:ext cx="2735615" cy="1376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1EF3A387-5310-988A-23EB-020EE173ED95}"/>
              </a:ext>
            </a:extLst>
          </p:cNvPr>
          <p:cNvSpPr txBox="1"/>
          <p:nvPr/>
        </p:nvSpPr>
        <p:spPr>
          <a:xfrm>
            <a:off x="4422912" y="2082740"/>
            <a:ext cx="258069" cy="3002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1">
                <a:solidFill>
                  <a:srgbClr val="FF0000"/>
                </a:solidFill>
                <a:latin typeface="Arial" panose="020B0604020202020204" pitchFamily="34" charset="0"/>
                <a:cs typeface="Arial" panose="020B0604020202020204" pitchFamily="34" charset="0"/>
              </a:rPr>
              <a:t>A</a:t>
            </a:r>
          </a:p>
        </p:txBody>
      </p:sp>
      <p:sp>
        <p:nvSpPr>
          <p:cNvPr id="27" name="TextBox 26">
            <a:extLst>
              <a:ext uri="{FF2B5EF4-FFF2-40B4-BE49-F238E27FC236}">
                <a16:creationId xmlns:a16="http://schemas.microsoft.com/office/drawing/2014/main" id="{4C063951-D72B-E42A-EE3D-E33A8755E619}"/>
              </a:ext>
            </a:extLst>
          </p:cNvPr>
          <p:cNvSpPr txBox="1"/>
          <p:nvPr/>
        </p:nvSpPr>
        <p:spPr>
          <a:xfrm>
            <a:off x="2659497" y="3505948"/>
            <a:ext cx="258091" cy="3002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1">
                <a:solidFill>
                  <a:srgbClr val="FF0000"/>
                </a:solidFill>
                <a:latin typeface="Arial" panose="020B0604020202020204" pitchFamily="34" charset="0"/>
                <a:cs typeface="Arial" panose="020B0604020202020204" pitchFamily="34" charset="0"/>
              </a:rPr>
              <a:t>B</a:t>
            </a:r>
          </a:p>
        </p:txBody>
      </p:sp>
      <p:sp>
        <p:nvSpPr>
          <p:cNvPr id="28" name="TextBox 27">
            <a:extLst>
              <a:ext uri="{FF2B5EF4-FFF2-40B4-BE49-F238E27FC236}">
                <a16:creationId xmlns:a16="http://schemas.microsoft.com/office/drawing/2014/main" id="{8F8CD6A5-3DEC-3D80-9A37-EBFA82583766}"/>
              </a:ext>
            </a:extLst>
          </p:cNvPr>
          <p:cNvSpPr txBox="1"/>
          <p:nvPr/>
        </p:nvSpPr>
        <p:spPr>
          <a:xfrm>
            <a:off x="3543587" y="2584135"/>
            <a:ext cx="258091" cy="3002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1">
                <a:solidFill>
                  <a:srgbClr val="FF0000"/>
                </a:solidFill>
                <a:latin typeface="Arial" panose="020B0604020202020204" pitchFamily="34" charset="0"/>
                <a:cs typeface="Arial" panose="020B0604020202020204" pitchFamily="34" charset="0"/>
              </a:rPr>
              <a:t>X</a:t>
            </a:r>
          </a:p>
        </p:txBody>
      </p:sp>
      <p:sp>
        <p:nvSpPr>
          <p:cNvPr id="2" name="TextBox 1">
            <a:extLst>
              <a:ext uri="{FF2B5EF4-FFF2-40B4-BE49-F238E27FC236}">
                <a16:creationId xmlns:a16="http://schemas.microsoft.com/office/drawing/2014/main" id="{932B8E5C-50A7-D865-54B8-DABD3107A640}"/>
              </a:ext>
            </a:extLst>
          </p:cNvPr>
          <p:cNvSpPr txBox="1"/>
          <p:nvPr/>
        </p:nvSpPr>
        <p:spPr>
          <a:xfrm>
            <a:off x="9502219" y="1938772"/>
            <a:ext cx="1851581"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b="1">
                <a:latin typeface="Arial" panose="020B0604020202020204" pitchFamily="34" charset="0"/>
                <a:cs typeface="Arial" panose="020B0604020202020204" pitchFamily="34" charset="0"/>
              </a:rPr>
              <a:t>A = profit</a:t>
            </a:r>
          </a:p>
        </p:txBody>
      </p:sp>
      <p:sp>
        <p:nvSpPr>
          <p:cNvPr id="18" name="TextBox 17">
            <a:extLst>
              <a:ext uri="{FF2B5EF4-FFF2-40B4-BE49-F238E27FC236}">
                <a16:creationId xmlns:a16="http://schemas.microsoft.com/office/drawing/2014/main" id="{F3F68138-9ABD-BA13-DFA3-277E5160AE81}"/>
              </a:ext>
            </a:extLst>
          </p:cNvPr>
          <p:cNvSpPr txBox="1"/>
          <p:nvPr/>
        </p:nvSpPr>
        <p:spPr>
          <a:xfrm>
            <a:off x="9502219" y="2461866"/>
            <a:ext cx="1851581"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b="1">
                <a:latin typeface="Arial" panose="020B0604020202020204" pitchFamily="34" charset="0"/>
                <a:cs typeface="Arial" panose="020B0604020202020204" pitchFamily="34" charset="0"/>
              </a:rPr>
              <a:t>B = loss</a:t>
            </a:r>
          </a:p>
        </p:txBody>
      </p:sp>
      <p:sp>
        <p:nvSpPr>
          <p:cNvPr id="20" name="TextBox 19">
            <a:extLst>
              <a:ext uri="{FF2B5EF4-FFF2-40B4-BE49-F238E27FC236}">
                <a16:creationId xmlns:a16="http://schemas.microsoft.com/office/drawing/2014/main" id="{A55B9A79-F37C-E6F5-AE16-B724D1F9ECBD}"/>
              </a:ext>
            </a:extLst>
          </p:cNvPr>
          <p:cNvSpPr txBox="1"/>
          <p:nvPr/>
        </p:nvSpPr>
        <p:spPr>
          <a:xfrm>
            <a:off x="9445246" y="2984960"/>
            <a:ext cx="2337847" cy="107721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b="1">
                <a:latin typeface="Arial" panose="020B0604020202020204" pitchFamily="34" charset="0"/>
                <a:cs typeface="Arial" panose="020B0604020202020204" pitchFamily="34" charset="0"/>
              </a:rPr>
              <a:t>The amount by which sales exceed the breakeven point is the </a:t>
            </a:r>
            <a:r>
              <a:rPr lang="en-GB" sz="1600" b="1">
                <a:solidFill>
                  <a:srgbClr val="FFFF00"/>
                </a:solidFill>
                <a:highlight>
                  <a:srgbClr val="000000"/>
                </a:highlight>
                <a:latin typeface="Arial" panose="020B0604020202020204" pitchFamily="34" charset="0"/>
                <a:cs typeface="Arial" panose="020B0604020202020204" pitchFamily="34" charset="0"/>
              </a:rPr>
              <a:t>margin of safety. </a:t>
            </a:r>
          </a:p>
        </p:txBody>
      </p:sp>
      <p:sp>
        <p:nvSpPr>
          <p:cNvPr id="21" name="TextBox 20">
            <a:extLst>
              <a:ext uri="{FF2B5EF4-FFF2-40B4-BE49-F238E27FC236}">
                <a16:creationId xmlns:a16="http://schemas.microsoft.com/office/drawing/2014/main" id="{0690159E-6101-6B9C-2F4C-6935EFEAB9D6}"/>
              </a:ext>
            </a:extLst>
          </p:cNvPr>
          <p:cNvSpPr txBox="1"/>
          <p:nvPr/>
        </p:nvSpPr>
        <p:spPr>
          <a:xfrm>
            <a:off x="9502219" y="1418109"/>
            <a:ext cx="2337848"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b="1">
                <a:latin typeface="Arial" panose="020B0604020202020204" pitchFamily="34" charset="0"/>
                <a:cs typeface="Arial" panose="020B0604020202020204" pitchFamily="34" charset="0"/>
              </a:rPr>
              <a:t>X = breakeven point</a:t>
            </a:r>
          </a:p>
        </p:txBody>
      </p:sp>
      <p:pic>
        <p:nvPicPr>
          <p:cNvPr id="71" name="Audio 70">
            <a:hlinkClick r:id="" action="ppaction://media"/>
            <a:extLst>
              <a:ext uri="{FF2B5EF4-FFF2-40B4-BE49-F238E27FC236}">
                <a16:creationId xmlns:a16="http://schemas.microsoft.com/office/drawing/2014/main" id="{88FA02EC-FF98-D663-9317-8482D592E4CE}"/>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
        <p:nvSpPr>
          <p:cNvPr id="5" name="Slide Number Placeholder 4">
            <a:extLst>
              <a:ext uri="{FF2B5EF4-FFF2-40B4-BE49-F238E27FC236}">
                <a16:creationId xmlns:a16="http://schemas.microsoft.com/office/drawing/2014/main" id="{B36074BE-999F-7308-75F8-349BD66F0497}"/>
              </a:ext>
            </a:extLst>
          </p:cNvPr>
          <p:cNvSpPr>
            <a:spLocks noGrp="1"/>
          </p:cNvSpPr>
          <p:nvPr>
            <p:ph type="sldNum" sz="quarter" idx="12"/>
          </p:nvPr>
        </p:nvSpPr>
        <p:spPr/>
        <p:txBody>
          <a:bodyPr/>
          <a:lstStyle/>
          <a:p>
            <a:fld id="{DA2C159E-F13C-4A85-9A41-E7669D3E0D70}" type="slidenum">
              <a:rPr lang="en-GB" smtClean="0"/>
              <a:pPr/>
              <a:t>7</a:t>
            </a:fld>
            <a:endParaRPr lang="en-GB"/>
          </a:p>
        </p:txBody>
      </p:sp>
      <p:sp>
        <p:nvSpPr>
          <p:cNvPr id="19" name="Title 11">
            <a:extLst>
              <a:ext uri="{FF2B5EF4-FFF2-40B4-BE49-F238E27FC236}">
                <a16:creationId xmlns:a16="http://schemas.microsoft.com/office/drawing/2014/main" id="{20D24CC3-00FC-1209-C79C-2B7603A53915}"/>
              </a:ext>
            </a:extLst>
          </p:cNvPr>
          <p:cNvSpPr>
            <a:spLocks noGrp="1"/>
          </p:cNvSpPr>
          <p:nvPr>
            <p:ph type="title"/>
          </p:nvPr>
        </p:nvSpPr>
        <p:spPr>
          <a:xfrm>
            <a:off x="312002" y="274419"/>
            <a:ext cx="11250084" cy="932567"/>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667"/>
              <a:t>Breakeven chart</a:t>
            </a:r>
          </a:p>
        </p:txBody>
      </p:sp>
    </p:spTree>
    <p:custDataLst>
      <p:tags r:id="rId1"/>
    </p:custDataLst>
    <p:extLst>
      <p:ext uri="{BB962C8B-B14F-4D97-AF65-F5344CB8AC3E}">
        <p14:creationId xmlns:p14="http://schemas.microsoft.com/office/powerpoint/2010/main" val="8612458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71"/>
                </p:tgtEl>
              </p:cMediaNode>
            </p:audio>
          </p:childTnLst>
        </p:cTn>
      </p:par>
    </p:tnLst>
    <p:bldLst>
      <p:bldP spid="8" grpId="0"/>
      <p:bldP spid="14" grpId="0"/>
      <p:bldP spid="15" grpId="0"/>
      <p:bldP spid="16" grpId="0"/>
      <p:bldP spid="25" grpId="0"/>
      <p:bldP spid="27" grpId="0"/>
      <p:bldP spid="28" grpId="0"/>
      <p:bldP spid="2" grpId="0"/>
      <p:bldP spid="18" grpId="0"/>
      <p:bldP spid="20" grpId="0"/>
      <p:bldP spid="21" grpId="0"/>
      <p:bldP spid="19" grpId="0"/>
    </p:bldLst>
  </p:timing>
  <p:extLst>
    <p:ext uri="{3A86A75C-4F4B-4683-9AE1-C65F6400EC91}">
      <p14:laserTraceLst xmlns:p14="http://schemas.microsoft.com/office/powerpoint/2010/main">
        <p14:tracePtLst>
          <p14:tracePt t="25343" x="4552950" y="6311900"/>
          <p14:tracePt t="25453" x="1958975" y="6653213"/>
          <p14:tracePt t="25461" x="1943100" y="6494463"/>
          <p14:tracePt t="25469" x="1879600" y="6351588"/>
          <p14:tracePt t="25478" x="1831975" y="6083300"/>
          <p14:tracePt t="25485" x="1768475" y="5815013"/>
          <p14:tracePt t="25494" x="1643063" y="5467350"/>
          <p14:tracePt t="25500" x="1531938" y="5040313"/>
          <p14:tracePt t="25508" x="1468438" y="4772025"/>
          <p14:tracePt t="25516" x="1389063" y="4471988"/>
          <p14:tracePt t="25524" x="1343025" y="4251325"/>
          <p14:tracePt t="25533" x="1263650" y="4060825"/>
          <p14:tracePt t="25540" x="1263650" y="3903663"/>
          <p14:tracePt t="25549" x="1247775" y="3744913"/>
          <p14:tracePt t="25557" x="1200150" y="3602038"/>
          <p14:tracePt t="25565" x="1200150" y="3524250"/>
          <p14:tracePt t="25574" x="1200150" y="3429000"/>
          <p14:tracePt t="25580" x="1200150" y="3381375"/>
          <p14:tracePt t="25588" x="1200150" y="3317875"/>
          <p14:tracePt t="25598" x="1200150" y="3286125"/>
          <p14:tracePt t="25606" x="1200150" y="3240088"/>
          <p14:tracePt t="25613" x="1200150" y="3192463"/>
          <p14:tracePt t="25625" x="1200150" y="3144838"/>
          <p14:tracePt t="25628" x="1200150" y="3113088"/>
          <p14:tracePt t="25639" x="1200150" y="3049588"/>
          <p14:tracePt t="25644" x="1200150" y="3001963"/>
          <p14:tracePt t="25652" x="1200150" y="2954338"/>
          <p14:tracePt t="25660" x="1200150" y="2892425"/>
          <p14:tracePt t="25668" x="1200150" y="2844800"/>
          <p14:tracePt t="25676" x="1200150" y="2781300"/>
          <p14:tracePt t="25684" x="1200150" y="2733675"/>
          <p14:tracePt t="25692" x="1216025" y="2638425"/>
          <p14:tracePt t="25701" x="1247775" y="2528888"/>
          <p14:tracePt t="25708" x="1279525" y="2465388"/>
          <p14:tracePt t="25717" x="1311275" y="2401888"/>
          <p14:tracePt t="25726" x="1343025" y="2290763"/>
          <p14:tracePt t="25732" x="1373188" y="2228850"/>
          <p14:tracePt t="25742" x="1404938" y="2165350"/>
          <p14:tracePt t="25749" x="1484313" y="2070100"/>
          <p14:tracePt t="25757" x="1531938" y="1974850"/>
          <p14:tracePt t="25765" x="1595438" y="1849438"/>
          <p14:tracePt t="25772" x="1627188" y="1785938"/>
          <p14:tracePt t="25780" x="1689100" y="1690688"/>
          <p14:tracePt t="25788" x="1720850" y="1658938"/>
          <p14:tracePt t="25796" x="1752600" y="1595438"/>
          <p14:tracePt t="25806" x="1752600" y="1563688"/>
          <p14:tracePt t="25812" x="1800225" y="1485900"/>
          <p14:tracePt t="25823" x="1800225" y="1454150"/>
          <p14:tracePt t="25828" x="1800225" y="1422400"/>
          <p14:tracePt t="25836" x="1816100" y="1343025"/>
          <p14:tracePt t="25852" x="1831975" y="1295400"/>
          <p14:tracePt t="25860" x="1863725" y="1231900"/>
          <p14:tracePt t="25868" x="1895475" y="1200150"/>
          <p14:tracePt t="25888" x="1911350" y="1154113"/>
          <p14:tracePt t="25892" x="1943100" y="1138238"/>
          <p14:tracePt t="25900" x="1958975" y="1106488"/>
          <p14:tracePt t="25908" x="1958975" y="1090613"/>
          <p14:tracePt t="25916" x="1958975" y="1074738"/>
          <p14:tracePt t="25933" x="1958975" y="1042988"/>
          <p14:tracePt t="25942" x="1958975" y="1027113"/>
          <p14:tracePt t="26014" x="1958975" y="1011238"/>
          <p14:tracePt t="26046" x="1958975" y="979488"/>
          <p14:tracePt t="26110" x="1958975" y="963613"/>
          <p14:tracePt t="26148" x="1943100" y="963613"/>
          <p14:tracePt t="26156" x="1927225" y="963613"/>
          <p14:tracePt t="26172" x="1911350" y="963613"/>
          <p14:tracePt t="26195" x="1895475" y="963613"/>
          <p14:tracePt t="26219" x="1879600" y="963613"/>
          <p14:tracePt t="26286" x="1847850" y="963613"/>
          <p14:tracePt t="26325" x="1831975" y="963613"/>
          <p14:tracePt t="26445" x="1816100" y="963613"/>
          <p14:tracePt t="26461" x="1800225" y="963613"/>
          <p14:tracePt t="26478" x="1784350" y="963613"/>
          <p14:tracePt t="26485" x="1768475" y="963613"/>
          <p14:tracePt t="26500" x="1720850" y="963613"/>
          <p14:tracePt t="26508" x="1704975" y="963613"/>
          <p14:tracePt t="26516" x="1658938" y="963613"/>
          <p14:tracePt t="26524" x="1595438" y="963613"/>
          <p14:tracePt t="26532" x="1516063" y="963613"/>
          <p14:tracePt t="26539" x="1436688" y="979488"/>
          <p14:tracePt t="26548" x="1327150" y="979488"/>
          <p14:tracePt t="26555" x="1231900" y="995363"/>
          <p14:tracePt t="26564" x="1152525" y="1011238"/>
          <p14:tracePt t="26572" x="1120775" y="1011238"/>
          <p14:tracePt t="26580" x="1104900" y="1011238"/>
          <p14:tracePt t="26588" x="1089025" y="1011238"/>
          <p14:tracePt t="26670" x="1136650" y="1011238"/>
          <p14:tracePt t="26677" x="1247775" y="1011238"/>
          <p14:tracePt t="26686" x="1343025" y="979488"/>
          <p14:tracePt t="26695" x="1420813" y="963613"/>
          <p14:tracePt t="26700" x="1516063" y="947738"/>
          <p14:tracePt t="26708" x="1579563" y="931863"/>
          <p14:tracePt t="26716" x="1643063" y="900113"/>
          <p14:tracePt t="26724" x="1658938" y="900113"/>
          <p14:tracePt t="26981" x="1627188" y="915988"/>
          <p14:tracePt t="26989" x="1579563" y="963613"/>
          <p14:tracePt t="26997" x="1547813" y="1011238"/>
          <p14:tracePt t="27005" x="1516063" y="1058863"/>
          <p14:tracePt t="27012" x="1484313" y="1122363"/>
          <p14:tracePt t="27020" x="1468438" y="1200150"/>
          <p14:tracePt t="27027" x="1468438" y="1358900"/>
          <p14:tracePt t="27036" x="1436688" y="1579563"/>
          <p14:tracePt t="27043" x="1436688" y="1865313"/>
          <p14:tracePt t="27053" x="1436688" y="2181225"/>
          <p14:tracePt t="27059" x="1436688" y="2417763"/>
          <p14:tracePt t="27067" x="1436688" y="2654300"/>
          <p14:tracePt t="27075" x="1452563" y="2844800"/>
          <p14:tracePt t="27083" x="1484313" y="3081338"/>
          <p14:tracePt t="27091" x="1500188" y="3286125"/>
          <p14:tracePt t="27099" x="1516063" y="3460750"/>
          <p14:tracePt t="27107" x="1516063" y="3633788"/>
          <p14:tracePt t="27115" x="1563688" y="3776663"/>
          <p14:tracePt t="27123" x="1563688" y="3903663"/>
          <p14:tracePt t="27131" x="1563688" y="4013200"/>
          <p14:tracePt t="27139" x="1563688" y="4092575"/>
          <p14:tracePt t="27147" x="1563688" y="4156075"/>
          <p14:tracePt t="27155" x="1563688" y="4203700"/>
          <p14:tracePt t="27163" x="1563688" y="4283075"/>
          <p14:tracePt t="27171" x="1563688" y="4329113"/>
          <p14:tracePt t="27179" x="1547813" y="4392613"/>
          <p14:tracePt t="27188" x="1531938" y="4424363"/>
          <p14:tracePt t="27196" x="1531938" y="4471988"/>
          <p14:tracePt t="27203" x="1516063" y="4487863"/>
          <p14:tracePt t="27213" x="1516063" y="4519613"/>
          <p14:tracePt t="27224" x="1500188" y="4535488"/>
          <p14:tracePt t="27229" x="1484313" y="4551363"/>
          <p14:tracePt t="27239" x="1468438" y="4567238"/>
          <p14:tracePt t="27245" x="1436688" y="4598988"/>
          <p14:tracePt t="27257" x="1389063" y="4614863"/>
          <p14:tracePt t="27260" x="1343025" y="4629150"/>
          <p14:tracePt t="27271" x="1279525" y="4660900"/>
          <p14:tracePt t="27276" x="1231900" y="4676775"/>
          <p14:tracePt t="27284" x="1152525" y="4676775"/>
          <p14:tracePt t="27292" x="1104900" y="4676775"/>
          <p14:tracePt t="27300" x="1058863" y="4676775"/>
          <p14:tracePt t="27308" x="1027113" y="4676775"/>
          <p14:tracePt t="27316" x="995363" y="4676775"/>
          <p14:tracePt t="27324" x="963613" y="4676775"/>
          <p14:tracePt t="27332" x="947738" y="4676775"/>
          <p14:tracePt t="27340" x="931863" y="4614863"/>
          <p14:tracePt t="27348" x="915988" y="4598988"/>
          <p14:tracePt t="27356" x="900113" y="4551363"/>
          <p14:tracePt t="27364" x="884238" y="4503738"/>
          <p14:tracePt t="27372" x="884238" y="4456113"/>
          <p14:tracePt t="27380" x="884238" y="4424363"/>
          <p14:tracePt t="27389" x="868363" y="4392613"/>
          <p14:tracePt t="27397" x="868363" y="4376738"/>
          <p14:tracePt t="27407" x="868363" y="4360863"/>
          <p14:tracePt t="27412" x="868363" y="4344988"/>
          <p14:tracePt t="27420" x="868363" y="4329113"/>
          <p14:tracePt t="27444" x="868363" y="4297363"/>
          <p14:tracePt t="27455" x="868363" y="4283075"/>
          <p14:tracePt t="27477" x="868363" y="4267200"/>
          <p14:tracePt t="27486" x="868363" y="4235450"/>
          <p14:tracePt t="27500" x="868363" y="4203700"/>
          <p14:tracePt t="27508" x="868363" y="4171950"/>
          <p14:tracePt t="27516" x="868363" y="4108450"/>
          <p14:tracePt t="27524" x="868363" y="4060825"/>
          <p14:tracePt t="27533" x="868363" y="3997325"/>
          <p14:tracePt t="27541" x="868363" y="3965575"/>
          <p14:tracePt t="27550" x="868363" y="3935413"/>
          <p14:tracePt t="27557" x="868363" y="3903663"/>
          <p14:tracePt t="27565" x="868363" y="3887788"/>
          <p14:tracePt t="27573" x="868363" y="3856038"/>
          <p14:tracePt t="27581" x="852488" y="3856038"/>
          <p14:tracePt t="27589" x="852488" y="3840163"/>
          <p14:tracePt t="27596" x="836613" y="3824288"/>
          <p14:tracePt t="27805" x="820738" y="3808413"/>
          <p14:tracePt t="27821" x="788988" y="3808413"/>
          <p14:tracePt t="27830" x="758825" y="3808413"/>
          <p14:tracePt t="27837" x="727075" y="3808413"/>
          <p14:tracePt t="27844" x="695325" y="3808413"/>
          <p14:tracePt t="27854" x="631825" y="3808413"/>
          <p14:tracePt t="27860" x="568325" y="3792538"/>
          <p14:tracePt t="27870" x="457200" y="3744913"/>
          <p14:tracePt t="27886" x="188913" y="3697288"/>
          <p14:tracePt t="27892" x="47625" y="3681413"/>
          <p14:tracePt t="28421" x="15875" y="2670175"/>
          <p14:tracePt t="28428" x="15875" y="2654300"/>
          <p14:tracePt t="28436" x="15875" y="2606675"/>
          <p14:tracePt t="28444" x="31750" y="2590800"/>
          <p14:tracePt t="28452" x="31750" y="2574925"/>
          <p14:tracePt t="28459" x="63500" y="2528888"/>
          <p14:tracePt t="28468" x="79375" y="2497138"/>
          <p14:tracePt t="28475" x="79375" y="2465388"/>
          <p14:tracePt t="28484" x="79375" y="2433638"/>
          <p14:tracePt t="28492" x="79375" y="2386013"/>
          <p14:tracePt t="28500" x="79375" y="2370138"/>
          <p14:tracePt t="28508" x="79375" y="2338388"/>
          <p14:tracePt t="28516" x="79375" y="2322513"/>
          <p14:tracePt t="28540" x="79375" y="2306638"/>
          <p14:tracePt t="28556" x="95250" y="2290763"/>
          <p14:tracePt t="28565" x="95250" y="2274888"/>
          <p14:tracePt t="28589" x="111125" y="2274888"/>
          <p14:tracePt t="28597" x="127000" y="2259013"/>
          <p14:tracePt t="28620" x="142875" y="2243138"/>
          <p14:tracePt t="28821" x="157163" y="2243138"/>
          <p14:tracePt t="28829" x="157163" y="2274888"/>
          <p14:tracePt t="28837" x="157163" y="2354263"/>
          <p14:tracePt t="28845" x="95250" y="2433638"/>
          <p14:tracePt t="28853" x="79375" y="2606675"/>
          <p14:tracePt t="28860" x="0" y="2765425"/>
          <p14:tracePt t="28869" x="0" y="2922588"/>
          <p14:tracePt t="28941" x="31750" y="4297363"/>
          <p14:tracePt t="28948" x="111125" y="4424363"/>
          <p14:tracePt t="28956" x="157163" y="4535488"/>
          <p14:tracePt t="28964" x="220663" y="4676775"/>
          <p14:tracePt t="28972" x="252413" y="4787900"/>
          <p14:tracePt t="28980" x="347663" y="4914900"/>
          <p14:tracePt t="28988" x="395288" y="4976813"/>
          <p14:tracePt t="28996" x="411163" y="5008563"/>
          <p14:tracePt t="29004" x="473075" y="5103813"/>
          <p14:tracePt t="29012" x="520700" y="5151438"/>
          <p14:tracePt t="29021" x="552450" y="5199063"/>
          <p14:tracePt t="29028" x="631825" y="5262563"/>
          <p14:tracePt t="29036" x="695325" y="5310188"/>
          <p14:tracePt t="29045" x="758825" y="5340350"/>
          <p14:tracePt t="29056" x="788988" y="5356225"/>
          <p14:tracePt t="29061" x="836613" y="5403850"/>
          <p14:tracePt t="29070" x="868363" y="5419725"/>
          <p14:tracePt t="29076" x="884238" y="5435600"/>
          <p14:tracePt t="29086" x="931863" y="5451475"/>
          <p14:tracePt t="29092" x="963613" y="5483225"/>
          <p14:tracePt t="29103" x="1027113" y="5499100"/>
          <p14:tracePt t="29108" x="1104900" y="5530850"/>
          <p14:tracePt t="29116" x="1200150" y="5562600"/>
          <p14:tracePt t="29124" x="1295400" y="5594350"/>
          <p14:tracePt t="29133" x="1452563" y="5688013"/>
          <p14:tracePt t="29140" x="1563688" y="5703888"/>
          <p14:tracePt t="29149" x="1736725" y="5767388"/>
          <p14:tracePt t="29159" x="1863725" y="5783263"/>
          <p14:tracePt t="29164" x="1989138" y="5846763"/>
          <p14:tracePt t="29172" x="2084388" y="5878513"/>
          <p14:tracePt t="29180" x="2116138" y="5894388"/>
          <p14:tracePt t="29188" x="2211388" y="5942013"/>
          <p14:tracePt t="29196" x="2243138" y="5957888"/>
          <p14:tracePt t="29204" x="2352675" y="6003925"/>
          <p14:tracePt t="29213" x="2447925" y="6051550"/>
          <p14:tracePt t="29223" x="2559050" y="6099175"/>
          <p14:tracePt t="29228" x="2620963" y="6130925"/>
          <p14:tracePt t="29236" x="2795588" y="6242050"/>
          <p14:tracePt t="29245" x="2952750" y="6305550"/>
          <p14:tracePt t="29253" x="3127375" y="6351588"/>
          <p14:tracePt t="29260" x="3332163" y="6415088"/>
          <p14:tracePt t="29268" x="3521075" y="6446838"/>
          <p14:tracePt t="29276" x="3743325" y="6510338"/>
          <p14:tracePt t="29285" x="3932238" y="6557963"/>
          <p14:tracePt t="29292" x="4075113" y="6621463"/>
          <p14:tracePt t="29303" x="4152900" y="6637338"/>
          <p14:tracePt t="29308" x="4216400" y="6653213"/>
          <p14:tracePt t="29317" x="4343400" y="6715125"/>
          <p14:tracePt t="29324" x="4359275" y="6731000"/>
          <p14:tracePt t="29333" x="4375150" y="6731000"/>
          <p14:tracePt t="29340" x="4391025" y="6731000"/>
          <p14:tracePt t="29485" x="4421188" y="6731000"/>
          <p14:tracePt t="29549" x="4391025" y="6731000"/>
          <p14:tracePt t="29557" x="4375150" y="6731000"/>
          <p14:tracePt t="29565" x="4311650" y="6731000"/>
          <p14:tracePt t="29573" x="4248150" y="6731000"/>
          <p14:tracePt t="29580" x="4168775" y="6715125"/>
          <p14:tracePt t="29588" x="4137025" y="6699250"/>
          <p14:tracePt t="29597" x="4106863" y="6699250"/>
          <p14:tracePt t="29606" x="4075113" y="6699250"/>
          <p14:tracePt t="29612" x="4027488" y="6684963"/>
          <p14:tracePt t="29620" x="4011613" y="6669088"/>
          <p14:tracePt t="29628" x="3963988" y="6669088"/>
          <p14:tracePt t="29636" x="3932238" y="6669088"/>
          <p14:tracePt t="29644" x="3916363" y="6653213"/>
          <p14:tracePt t="29652" x="3916363" y="6637338"/>
          <p14:tracePt t="29660" x="3884613" y="6621463"/>
          <p14:tracePt t="29677" x="3868738" y="6621463"/>
          <p14:tracePt t="29718" x="3836988" y="6589713"/>
          <p14:tracePt t="29726" x="3806825" y="6573838"/>
          <p14:tracePt t="29749" x="3775075" y="6573838"/>
          <p14:tracePt t="29757" x="3743325" y="6542088"/>
          <p14:tracePt t="29765" x="3743325" y="6526213"/>
          <p14:tracePt t="29772" x="3727450" y="6510338"/>
          <p14:tracePt t="29780" x="3695700" y="6510338"/>
          <p14:tracePt t="29788" x="3695700" y="6494463"/>
          <p14:tracePt t="29796" x="3663950" y="6462713"/>
          <p14:tracePt t="29813" x="3648075" y="6462713"/>
          <p14:tracePt t="29869" x="3632200" y="6446838"/>
          <p14:tracePt t="29901" x="3648075" y="6399213"/>
          <p14:tracePt t="29909" x="3759200" y="6383338"/>
          <p14:tracePt t="29918" x="3995738" y="6367463"/>
          <p14:tracePt t="29925" x="4248150" y="6305550"/>
          <p14:tracePt t="29934" x="4532313" y="6273800"/>
          <p14:tracePt t="29943" x="4895850" y="6257925"/>
          <p14:tracePt t="29949" x="5243513" y="6226175"/>
          <p14:tracePt t="29956" x="5495925" y="6226175"/>
          <p14:tracePt t="29964" x="5653088" y="6226175"/>
          <p14:tracePt t="29972" x="5732463" y="6226175"/>
          <p14:tracePt t="29980" x="5827713" y="6226175"/>
          <p14:tracePt t="29988" x="5953125" y="6194425"/>
          <p14:tracePt t="29996" x="6048375" y="6194425"/>
          <p14:tracePt t="30004" x="6064250" y="6178550"/>
          <p14:tracePt t="30013" x="6111875" y="6162675"/>
          <p14:tracePt t="30045" x="6143625" y="6146800"/>
          <p14:tracePt t="30060" x="6143625" y="6130925"/>
          <p14:tracePt t="30068" x="6159500" y="6115050"/>
          <p14:tracePt t="30076" x="6175375" y="6099175"/>
          <p14:tracePt t="30085" x="6191250" y="6083300"/>
          <p14:tracePt t="30093" x="6207125" y="6067425"/>
          <p14:tracePt t="30103" x="6223000" y="6051550"/>
          <p14:tracePt t="30108" x="6238875" y="6035675"/>
          <p14:tracePt t="30124" x="6253163" y="6035675"/>
          <p14:tracePt t="30133" x="6253163" y="6019800"/>
          <p14:tracePt t="30141" x="6269038" y="6003925"/>
          <p14:tracePt t="30156" x="6316663" y="5942013"/>
          <p14:tracePt t="30164" x="6396038" y="5894388"/>
          <p14:tracePt t="30172" x="6427788" y="5846763"/>
          <p14:tracePt t="30179" x="6507163" y="5799138"/>
          <p14:tracePt t="30188" x="6600825" y="5735638"/>
          <p14:tracePt t="30195" x="6664325" y="5688013"/>
          <p14:tracePt t="30203" x="6775450" y="5626100"/>
          <p14:tracePt t="30211" x="6869113" y="5578475"/>
          <p14:tracePt t="30219" x="6964363" y="5562600"/>
          <p14:tracePt t="30228" x="7043738" y="5499100"/>
          <p14:tracePt t="30235" x="7107238" y="5483225"/>
          <p14:tracePt t="30244" x="7200900" y="5467350"/>
          <p14:tracePt t="30252" x="7248525" y="5467350"/>
          <p14:tracePt t="30260" x="7343775" y="5451475"/>
          <p14:tracePt t="30269" x="7407275" y="5419725"/>
          <p14:tracePt t="30276" x="7423150" y="5419725"/>
          <p14:tracePt t="30284" x="7469188" y="5419725"/>
          <p14:tracePt t="30292" x="7485063" y="5419725"/>
          <p14:tracePt t="30389" x="7516813" y="5403850"/>
          <p14:tracePt t="30477" x="7516813" y="5419725"/>
          <p14:tracePt t="30485" x="7516813" y="5483225"/>
          <p14:tracePt t="30493" x="7469188" y="5546725"/>
          <p14:tracePt t="30503" x="7439025" y="5626100"/>
          <p14:tracePt t="30509" x="7391400" y="5657850"/>
          <p14:tracePt t="30519" x="7312025" y="5783263"/>
          <p14:tracePt t="30524" x="7264400" y="5846763"/>
          <p14:tracePt t="30534" x="7154863" y="5973763"/>
          <p14:tracePt t="30540" x="7043738" y="6051550"/>
          <p14:tracePt t="30548" x="6932613" y="6146800"/>
          <p14:tracePt t="30556" x="6807200" y="6210300"/>
          <p14:tracePt t="30564" x="6680200" y="6273800"/>
          <p14:tracePt t="30573" x="6584950" y="6321425"/>
          <p14:tracePt t="30581" x="6427788" y="6367463"/>
          <p14:tracePt t="30589" x="6284913" y="6446838"/>
          <p14:tracePt t="30597" x="6127750" y="6462713"/>
          <p14:tracePt t="30604" x="5984875" y="6526213"/>
          <p14:tracePt t="30612" x="5843588" y="6526213"/>
          <p14:tracePt t="30620" x="5716588" y="6542088"/>
          <p14:tracePt t="30628" x="5559425" y="6573838"/>
          <p14:tracePt t="30637" x="5384800" y="6605588"/>
          <p14:tracePt t="30644" x="5195888" y="6621463"/>
          <p14:tracePt t="30654" x="5022850" y="6653213"/>
          <p14:tracePt t="30659" x="4832350" y="6669088"/>
          <p14:tracePt t="30668" x="4691063" y="6669088"/>
          <p14:tracePt t="30676" x="4421188" y="6731000"/>
          <p14:tracePt t="30684" x="4184650" y="6762750"/>
          <p14:tracePt t="30692" x="3948113" y="6778625"/>
          <p14:tracePt t="30701" x="3711575" y="6826250"/>
          <p14:tracePt t="30708" x="3475038" y="6826250"/>
          <p14:tracePt t="30718" x="3300413" y="6826250"/>
          <p14:tracePt t="30724" x="3143250" y="6826250"/>
          <p14:tracePt t="30733" x="3063875" y="6826250"/>
          <p14:tracePt t="30740" x="2968625" y="6826250"/>
          <p14:tracePt t="30748" x="2936875" y="6826250"/>
          <p14:tracePt t="30756" x="2905125" y="6826250"/>
          <p14:tracePt t="30764" x="2874963" y="6826250"/>
          <p14:tracePt t="30788" x="2859088" y="6826250"/>
          <p14:tracePt t="30796" x="2859088" y="6810375"/>
          <p14:tracePt t="30804" x="2859088" y="6794500"/>
          <p14:tracePt t="30813" x="2859088" y="6762750"/>
          <p14:tracePt t="30822" x="2859088" y="6731000"/>
          <p14:tracePt t="30829" x="2874963" y="6715125"/>
          <p14:tracePt t="30836" x="2905125" y="6684963"/>
          <p14:tracePt t="30845" x="2921000" y="6653213"/>
          <p14:tracePt t="30855" x="2952750" y="6621463"/>
          <p14:tracePt t="30861" x="2984500" y="6621463"/>
          <p14:tracePt t="30876" x="2984500" y="6605588"/>
          <p14:tracePt t="30892" x="3016250" y="6573838"/>
          <p14:tracePt t="30900" x="3032125" y="6557963"/>
          <p14:tracePt t="30908" x="3048000" y="6557963"/>
          <p14:tracePt t="30917" x="3063875" y="6557963"/>
          <p14:tracePt t="30925" x="3095625" y="6526213"/>
          <p14:tracePt t="30935" x="3111500" y="6510338"/>
          <p14:tracePt t="30941" x="3143250" y="6494463"/>
          <p14:tracePt t="30953" x="3175000" y="6478588"/>
          <p14:tracePt t="30956" x="3205163" y="6478588"/>
          <p14:tracePt t="30964" x="3236913" y="6462713"/>
          <p14:tracePt t="30996" x="3236913" y="6446838"/>
          <p14:tracePt t="31253" x="3252788" y="6430963"/>
          <p14:tracePt t="31262" x="3284538" y="6430963"/>
          <p14:tracePt t="31270" x="3316288" y="6415088"/>
          <p14:tracePt t="31276" x="3363913" y="6383338"/>
          <p14:tracePt t="31284" x="3427413" y="6367463"/>
          <p14:tracePt t="31291" x="3490913" y="6351588"/>
          <p14:tracePt t="31301" x="3600450" y="6337300"/>
          <p14:tracePt t="31307" x="3663950" y="6337300"/>
          <p14:tracePt t="31315" x="3759200" y="6337300"/>
          <p14:tracePt t="31323" x="3836988" y="6337300"/>
          <p14:tracePt t="31332" x="3948113" y="6337300"/>
          <p14:tracePt t="31341" x="4011613" y="6337300"/>
          <p14:tracePt t="31354" x="4059238" y="6337300"/>
          <p14:tracePt t="31356" x="4090988" y="6337300"/>
          <p14:tracePt t="31381" x="4121150" y="6337300"/>
          <p14:tracePt t="31453" x="4137025" y="6337300"/>
          <p14:tracePt t="31461" x="4152900" y="6321425"/>
          <p14:tracePt t="31702" x="4184650" y="6305550"/>
          <p14:tracePt t="31711" x="4200525" y="6305550"/>
          <p14:tracePt t="31719" x="4232275" y="6305550"/>
          <p14:tracePt t="31725" x="4248150" y="6289675"/>
          <p14:tracePt t="31733" x="4264025" y="6289675"/>
          <p14:tracePt t="31756" x="4295775" y="6289675"/>
          <p14:tracePt t="31934" x="4295775" y="6273800"/>
          <p14:tracePt t="31951" x="4295775" y="6257925"/>
          <p14:tracePt t="31959" x="4264025" y="6257925"/>
          <p14:tracePt t="32198" x="4248150" y="6257925"/>
          <p14:tracePt t="32254" x="4200525" y="6242050"/>
          <p14:tracePt t="32262" x="4184650" y="6226175"/>
          <p14:tracePt t="32277" x="4168775" y="6210300"/>
          <p14:tracePt t="32294" x="4137025" y="6194425"/>
          <p14:tracePt t="32374" x="4121150" y="6178550"/>
          <p14:tracePt t="32630" x="4075113" y="6178550"/>
          <p14:tracePt t="32646" x="4027488" y="6178550"/>
          <p14:tracePt t="32654" x="3979863" y="6194425"/>
          <p14:tracePt t="32660" x="3948113" y="6194425"/>
          <p14:tracePt t="32668" x="3884613" y="6210300"/>
          <p14:tracePt t="32676" x="3836988" y="6242050"/>
          <p14:tracePt t="32685" x="3775075" y="6242050"/>
          <p14:tracePt t="32693" x="3727450" y="6257925"/>
          <p14:tracePt t="32701" x="3663950" y="6257925"/>
          <p14:tracePt t="32710" x="3616325" y="6257925"/>
          <p14:tracePt t="32718" x="3568700" y="6273800"/>
          <p14:tracePt t="32724" x="3552825" y="6273800"/>
          <p14:tracePt t="32732" x="3505200" y="6273800"/>
          <p14:tracePt t="32773" x="3490913" y="6273800"/>
          <p14:tracePt t="32918" x="3505200" y="6273800"/>
          <p14:tracePt t="32934" x="3521075" y="6273800"/>
          <p14:tracePt t="32942" x="3536950" y="6273800"/>
          <p14:tracePt t="32957" x="3568700" y="6273800"/>
          <p14:tracePt t="32966" x="3600450" y="6273800"/>
          <p14:tracePt t="32972" x="3648075" y="6273800"/>
          <p14:tracePt t="32982" x="3711575" y="6273800"/>
          <p14:tracePt t="32988" x="3790950" y="6273800"/>
          <p14:tracePt t="32996" x="3884613" y="6273800"/>
          <p14:tracePt t="33004" x="4027488" y="6273800"/>
          <p14:tracePt t="33011" x="4184650" y="6273800"/>
          <p14:tracePt t="33019" x="4391025" y="6273800"/>
          <p14:tracePt t="33028" x="4579938" y="6273800"/>
          <p14:tracePt t="33036" x="4784725" y="6273800"/>
          <p14:tracePt t="33044" x="5022850" y="6273800"/>
          <p14:tracePt t="33052" x="5291138" y="6273800"/>
          <p14:tracePt t="33060" x="5511800" y="6273800"/>
          <p14:tracePt t="33068" x="5811838" y="6273800"/>
          <p14:tracePt t="33076" x="6096000" y="6273800"/>
          <p14:tracePt t="33084" x="6269038" y="6273800"/>
          <p14:tracePt t="33092" x="6491288" y="6273800"/>
          <p14:tracePt t="33100" x="6616700" y="6273800"/>
          <p14:tracePt t="33108" x="6696075" y="6273800"/>
          <p14:tracePt t="33116" x="6759575" y="6273800"/>
          <p14:tracePt t="33124" x="6775450" y="6273800"/>
          <p14:tracePt t="33133" x="6791325" y="6273800"/>
          <p14:tracePt t="33182" x="6807200" y="6273800"/>
          <p14:tracePt t="33189" x="6823075" y="6273800"/>
          <p14:tracePt t="33196" x="6869113" y="6273800"/>
          <p14:tracePt t="33204" x="6948488" y="6273800"/>
          <p14:tracePt t="33211" x="6996113" y="6273800"/>
          <p14:tracePt t="33219" x="7059613" y="6257925"/>
          <p14:tracePt t="33227" x="7091363" y="6257925"/>
          <p14:tracePt t="33235" x="7123113" y="6242050"/>
          <p14:tracePt t="33243" x="7154863" y="6242050"/>
          <p14:tracePt t="33259" x="7169150" y="6242050"/>
          <p14:tracePt t="33267" x="7185025" y="6242050"/>
          <p14:tracePt t="33291" x="7200900" y="6242050"/>
          <p14:tracePt t="33299" x="7216775" y="6226175"/>
          <p14:tracePt t="33307" x="7232650" y="6226175"/>
          <p14:tracePt t="33316" x="7248525" y="6226175"/>
          <p14:tracePt t="33323" x="7280275" y="6226175"/>
          <p14:tracePt t="33332" x="7312025" y="6226175"/>
          <p14:tracePt t="33339" x="7343775" y="6226175"/>
          <p14:tracePt t="33348" x="7375525" y="6226175"/>
          <p14:tracePt t="33355" x="7391400" y="6226175"/>
          <p14:tracePt t="33435" x="7312025" y="6242050"/>
          <p14:tracePt t="33443" x="7169150" y="6289675"/>
          <p14:tracePt t="33451" x="7043738" y="6289675"/>
          <p14:tracePt t="33459" x="6854825" y="6305550"/>
          <p14:tracePt t="33467" x="6696075" y="6351588"/>
          <p14:tracePt t="33475" x="6523038" y="6367463"/>
          <p14:tracePt t="33483" x="6316663" y="6367463"/>
          <p14:tracePt t="33491" x="6111875" y="6367463"/>
          <p14:tracePt t="33499" x="5843588" y="6367463"/>
          <p14:tracePt t="33507" x="5607050" y="6367463"/>
          <p14:tracePt t="33516" x="5384800" y="6367463"/>
          <p14:tracePt t="33523" x="5148263" y="6367463"/>
          <p14:tracePt t="33531" x="4927600" y="6367463"/>
          <p14:tracePt t="33539" x="4722813" y="6367463"/>
          <p14:tracePt t="33548" x="4532313" y="6367463"/>
          <p14:tracePt t="33555" x="4437063" y="6367463"/>
          <p14:tracePt t="33564" x="4279900" y="6367463"/>
          <p14:tracePt t="33571" x="4184650" y="6383338"/>
          <p14:tracePt t="33580" x="4106863" y="6399213"/>
          <p14:tracePt t="33587" x="4027488" y="6399213"/>
          <p14:tracePt t="33595" x="3948113" y="6430963"/>
          <p14:tracePt t="33603" x="3852863" y="6430963"/>
          <p14:tracePt t="33611" x="3759200" y="6446838"/>
          <p14:tracePt t="33619" x="3648075" y="6478588"/>
          <p14:tracePt t="33627" x="3521075" y="6494463"/>
          <p14:tracePt t="33635" x="3427413" y="6494463"/>
          <p14:tracePt t="33644" x="3316288" y="6526213"/>
          <p14:tracePt t="33651" x="3190875" y="6526213"/>
          <p14:tracePt t="33659" x="3032125" y="6542088"/>
          <p14:tracePt t="33667" x="2890838" y="6542088"/>
          <p14:tracePt t="33675" x="2732088" y="6542088"/>
          <p14:tracePt t="33683" x="2605088" y="6542088"/>
          <p14:tracePt t="33692" x="2447925" y="6542088"/>
          <p14:tracePt t="33699" x="2305050" y="6542088"/>
          <p14:tracePt t="33708" x="2147888" y="6542088"/>
          <p14:tracePt t="33715" x="2052638" y="6542088"/>
          <p14:tracePt t="33723" x="1943100" y="6542088"/>
          <p14:tracePt t="33732" x="1847850" y="6542088"/>
          <p14:tracePt t="33739" x="1768475" y="6510338"/>
          <p14:tracePt t="33748" x="1674813" y="6462713"/>
          <p14:tracePt t="33756" x="1611313" y="6446838"/>
          <p14:tracePt t="33763" x="1579563" y="6415088"/>
          <p14:tracePt t="33772" x="1516063" y="6383338"/>
          <p14:tracePt t="33781" x="1484313" y="6351588"/>
          <p14:tracePt t="33788" x="1484313" y="6337300"/>
          <p14:tracePt t="33798" x="1468438" y="6305550"/>
          <p14:tracePt t="33805" x="1452563" y="6289675"/>
          <p14:tracePt t="33813" x="1420813" y="6257925"/>
          <p14:tracePt t="33820" x="1420813" y="6226175"/>
          <p14:tracePt t="33829" x="1420813" y="6178550"/>
          <p14:tracePt t="33836" x="1420813" y="6115050"/>
          <p14:tracePt t="33845" x="1420813" y="6067425"/>
          <p14:tracePt t="33853" x="1389063" y="6003925"/>
          <p14:tracePt t="33861" x="1389063" y="5942013"/>
          <p14:tracePt t="33869" x="1389063" y="5862638"/>
          <p14:tracePt t="33876" x="1389063" y="5815013"/>
          <p14:tracePt t="33898" x="1373188" y="5735638"/>
          <p14:tracePt t="33900" x="1373188" y="5703888"/>
          <p14:tracePt t="33908" x="1373188" y="5672138"/>
          <p14:tracePt t="33916" x="1358900" y="5657850"/>
          <p14:tracePt t="33925" x="1358900" y="5641975"/>
          <p14:tracePt t="33932" x="1327150" y="5610225"/>
          <p14:tracePt t="33941" x="1311275" y="5610225"/>
          <p14:tracePt t="33949" x="1311275" y="5594350"/>
          <p14:tracePt t="33957" x="1295400" y="5578475"/>
          <p14:tracePt t="33968" x="1263650" y="5578475"/>
          <p14:tracePt t="33984" x="1200150" y="5546725"/>
          <p14:tracePt t="34001" x="1152525" y="5530850"/>
          <p14:tracePt t="34005" x="1120775" y="5530850"/>
          <p14:tracePt t="34013" x="1027113" y="5514975"/>
          <p14:tracePt t="34020" x="995363" y="5514975"/>
          <p14:tracePt t="34029" x="963613" y="5514975"/>
          <p14:tracePt t="34036" x="931863" y="5514975"/>
          <p14:tracePt t="34044" x="915988" y="5514975"/>
          <p14:tracePt t="34052" x="884238" y="5514975"/>
          <p14:tracePt t="34060" x="852488" y="5514975"/>
          <p14:tracePt t="34068" x="836613" y="5514975"/>
          <p14:tracePt t="34077" x="820738" y="5514975"/>
          <p14:tracePt t="34093" x="804863" y="5514975"/>
          <p14:tracePt t="34109" x="788988" y="5514975"/>
          <p14:tracePt t="34125" x="773113" y="5514975"/>
          <p14:tracePt t="34140" x="742950" y="5514975"/>
          <p14:tracePt t="34149" x="727075" y="5514975"/>
          <p14:tracePt t="34156" x="711200" y="5514975"/>
          <p14:tracePt t="34165" x="663575" y="5530850"/>
          <p14:tracePt t="34172" x="631825" y="5530850"/>
          <p14:tracePt t="34181" x="615950" y="5530850"/>
          <p14:tracePt t="34188" x="600075" y="5530850"/>
          <p14:tracePt t="34301" x="584200" y="5530850"/>
          <p14:tracePt t="34318" x="584200" y="5514975"/>
          <p14:tracePt t="34372" x="600075" y="5499100"/>
          <p14:tracePt t="34414" x="615950" y="5467350"/>
          <p14:tracePt t="34421" x="615950" y="5451475"/>
          <p14:tracePt t="34430" x="631825" y="5403850"/>
          <p14:tracePt t="34437" x="663575" y="5356225"/>
          <p14:tracePt t="34444" x="679450" y="5324475"/>
          <p14:tracePt t="34452" x="695325" y="5262563"/>
          <p14:tracePt t="34460" x="727075" y="5199063"/>
          <p14:tracePt t="34469" x="727075" y="5151438"/>
          <p14:tracePt t="34477" x="742950" y="5087938"/>
          <p14:tracePt t="34485" x="742950" y="5024438"/>
          <p14:tracePt t="34492" x="742950" y="4976813"/>
          <p14:tracePt t="34500" x="742950" y="4867275"/>
          <p14:tracePt t="34508" x="742950" y="4787900"/>
          <p14:tracePt t="34515" x="742950" y="4676775"/>
          <p14:tracePt t="34524" x="742950" y="4519613"/>
          <p14:tracePt t="34532" x="742950" y="4313238"/>
          <p14:tracePt t="34540" x="742950" y="4124325"/>
          <p14:tracePt t="34548" x="742950" y="3965575"/>
          <p14:tracePt t="34556" x="711200" y="3760788"/>
          <p14:tracePt t="34564" x="695325" y="3602038"/>
          <p14:tracePt t="34573" x="631825" y="3460750"/>
          <p14:tracePt t="34583" x="615950" y="3286125"/>
          <p14:tracePt t="34589" x="615950" y="3192463"/>
          <p14:tracePt t="34599" x="600075" y="3081338"/>
          <p14:tracePt t="34604" x="584200" y="2970213"/>
          <p14:tracePt t="34614" x="552450" y="2828925"/>
          <p14:tracePt t="34620" x="520700" y="2765425"/>
          <p14:tracePt t="34629" x="520700" y="2701925"/>
          <p14:tracePt t="34635" x="504825" y="2638425"/>
          <p14:tracePt t="34644" x="488950" y="2574925"/>
          <p14:tracePt t="34651" x="488950" y="2544763"/>
          <p14:tracePt t="34660" x="488950" y="2497138"/>
          <p14:tracePt t="34668" x="488950" y="2433638"/>
          <p14:tracePt t="34676" x="488950" y="2386013"/>
          <p14:tracePt t="34684" x="488950" y="2306638"/>
          <p14:tracePt t="34692" x="457200" y="2243138"/>
          <p14:tracePt t="34700" x="457200" y="2197100"/>
          <p14:tracePt t="34708" x="442913" y="2133600"/>
          <p14:tracePt t="34716" x="442913" y="2054225"/>
          <p14:tracePt t="34724" x="427038" y="1958975"/>
          <p14:tracePt t="34733" x="427038" y="1911350"/>
          <p14:tracePt t="34741" x="411163" y="1833563"/>
          <p14:tracePt t="34749" x="411163" y="1801813"/>
          <p14:tracePt t="34756" x="411163" y="1738313"/>
          <p14:tracePt t="34764" x="411163" y="1690688"/>
          <p14:tracePt t="34772" x="411163" y="1627188"/>
          <p14:tracePt t="34780" x="411163" y="1595438"/>
          <p14:tracePt t="34787" x="411163" y="1533525"/>
          <p14:tracePt t="34796" x="411163" y="1517650"/>
          <p14:tracePt t="34803" x="411163" y="1470025"/>
          <p14:tracePt t="34813" x="411163" y="1422400"/>
          <p14:tracePt t="34820" x="411163" y="1406525"/>
          <p14:tracePt t="34830" x="411163" y="1374775"/>
          <p14:tracePt t="34836" x="411163" y="1343025"/>
          <p14:tracePt t="34845" x="411163" y="1311275"/>
          <p14:tracePt t="34853" x="411163" y="1279525"/>
          <p14:tracePt t="34869" x="411163" y="1263650"/>
          <p14:tracePt t="34898" x="427038" y="1231900"/>
          <p14:tracePt t="34932" x="442913" y="1216025"/>
          <p14:tracePt t="35773" x="442913" y="1200150"/>
          <p14:tracePt t="36013" x="457200" y="1200150"/>
          <p14:tracePt t="36021" x="552450" y="1216025"/>
          <p14:tracePt t="36029" x="820738" y="1470025"/>
          <p14:tracePt t="36037" x="1152525" y="1865313"/>
          <p14:tracePt t="36047" x="1373188" y="2197100"/>
          <p14:tracePt t="36052" x="1484313" y="2417763"/>
          <p14:tracePt t="36060" x="1595438" y="2638425"/>
          <p14:tracePt t="36068" x="1704975" y="2876550"/>
          <p14:tracePt t="36076" x="1800225" y="3192463"/>
          <p14:tracePt t="36084" x="1863725" y="3460750"/>
          <p14:tracePt t="36091" x="1943100" y="3760788"/>
          <p14:tracePt t="36100" x="1974850" y="3997325"/>
          <p14:tracePt t="36108" x="2005013" y="4187825"/>
          <p14:tracePt t="36116" x="2020888" y="4376738"/>
          <p14:tracePt t="36124" x="2036763" y="4487863"/>
          <p14:tracePt t="36133" x="2084388" y="4676775"/>
          <p14:tracePt t="36140" x="2100263" y="4803775"/>
          <p14:tracePt t="36148" x="2116138" y="4962525"/>
          <p14:tracePt t="36157" x="2147888" y="5103813"/>
          <p14:tracePt t="36166" x="2147888" y="5183188"/>
          <p14:tracePt t="36173" x="2163763" y="5230813"/>
          <p14:tracePt t="36184" x="2163763" y="5262563"/>
          <p14:tracePt t="36196" x="2163763" y="5294313"/>
          <p14:tracePt t="36245" x="2163763" y="5310188"/>
          <p14:tracePt t="36357" x="2163763" y="5324475"/>
          <p14:tracePt t="36364" x="2163763" y="5356225"/>
          <p14:tracePt t="36372" x="2163763" y="5372100"/>
          <p14:tracePt t="36380" x="2163763" y="5403850"/>
          <p14:tracePt t="36388" x="2163763" y="5451475"/>
          <p14:tracePt t="36396" x="2163763" y="5530850"/>
          <p14:tracePt t="36404" x="2147888" y="5594350"/>
          <p14:tracePt t="36412" x="2147888" y="5657850"/>
          <p14:tracePt t="36419" x="2132013" y="5735638"/>
          <p14:tracePt t="36428" x="2116138" y="5815013"/>
          <p14:tracePt t="36435" x="2100263" y="5878513"/>
          <p14:tracePt t="36445" x="2100263" y="5926138"/>
          <p14:tracePt t="36451" x="2100263" y="5989638"/>
          <p14:tracePt t="36461" x="2100263" y="6003925"/>
          <p14:tracePt t="36468" x="2100263" y="6035675"/>
          <p14:tracePt t="36500" x="2100263" y="6051550"/>
          <p14:tracePt t="36629" x="2084388" y="6051550"/>
          <p14:tracePt t="36637" x="2084388" y="6035675"/>
          <p14:tracePt t="36653" x="2068513" y="6003925"/>
          <p14:tracePt t="36773" x="2068513" y="5989638"/>
          <p14:tracePt t="36989" x="2068513" y="5973763"/>
          <p14:tracePt t="37013" x="2084388" y="5973763"/>
          <p14:tracePt t="37022" x="2116138" y="5973763"/>
          <p14:tracePt t="37029" x="2195513" y="5973763"/>
          <p14:tracePt t="37037" x="2259013" y="5973763"/>
          <p14:tracePt t="37048" x="2336800" y="5973763"/>
          <p14:tracePt t="37053" x="2416175" y="5973763"/>
          <p14:tracePt t="37064" x="2574925" y="5973763"/>
          <p14:tracePt t="37068" x="2732088" y="5973763"/>
          <p14:tracePt t="37079" x="2984500" y="5973763"/>
          <p14:tracePt t="37084" x="3252788" y="5973763"/>
          <p14:tracePt t="37093" x="3568700" y="5973763"/>
          <p14:tracePt t="37100" x="3948113" y="5973763"/>
          <p14:tracePt t="37108" x="4279900" y="5973763"/>
          <p14:tracePt t="37116" x="4659313" y="5973763"/>
          <p14:tracePt t="37124" x="5132388" y="5973763"/>
          <p14:tracePt t="37145" x="6223000" y="5973763"/>
          <p14:tracePt t="37148" x="6648450" y="5973763"/>
          <p14:tracePt t="37157" x="6980238" y="5973763"/>
          <p14:tracePt t="37164" x="7185025" y="5973763"/>
          <p14:tracePt t="37173" x="7375525" y="5942013"/>
          <p14:tracePt t="37181" x="7532688" y="5942013"/>
          <p14:tracePt t="37189" x="7627938" y="5942013"/>
          <p14:tracePt t="37197" x="7723188" y="5910263"/>
          <p14:tracePt t="37204" x="7754938" y="5910263"/>
          <p14:tracePt t="37213" x="7754938" y="5894388"/>
          <p14:tracePt t="37414" x="7754938" y="5926138"/>
          <p14:tracePt t="37421" x="7739063" y="5926138"/>
          <p14:tracePt t="37429" x="7691438" y="5957888"/>
          <p14:tracePt t="37437" x="7659688" y="5973763"/>
          <p14:tracePt t="37453" x="7627938" y="5989638"/>
          <p14:tracePt t="37464" x="7612063" y="5989638"/>
          <p14:tracePt t="37589" x="7596188" y="5989638"/>
          <p14:tracePt t="38133" x="7596188" y="5973763"/>
          <p14:tracePt t="38141" x="7612063" y="5973763"/>
          <p14:tracePt t="38166" x="7612063" y="5957888"/>
          <p14:tracePt t="38204" x="7612063" y="5942013"/>
          <p14:tracePt t="38310" x="7612063" y="5926138"/>
          <p14:tracePt t="38406" x="7612063" y="5910263"/>
          <p14:tracePt t="38477" x="7612063" y="5894388"/>
          <p14:tracePt t="38621" x="7627938" y="5894388"/>
          <p14:tracePt t="38741" x="7643813" y="5878513"/>
          <p14:tracePt t="38766" x="7659688" y="5862638"/>
          <p14:tracePt t="38789" x="7675563" y="5846763"/>
          <p14:tracePt t="38845" x="7691438" y="5830888"/>
          <p14:tracePt t="38853" x="7691438" y="5815013"/>
          <p14:tracePt t="38868" x="7691438" y="5799138"/>
          <p14:tracePt t="38876" x="7707313" y="5783263"/>
          <p14:tracePt t="38884" x="7723188" y="5767388"/>
          <p14:tracePt t="38896" x="7739063" y="5751513"/>
          <p14:tracePt t="38925" x="7739063" y="5735638"/>
          <p14:tracePt t="39045" x="7659688" y="5815013"/>
          <p14:tracePt t="39053" x="7485063" y="5926138"/>
          <p14:tracePt t="39061" x="7327900" y="6051550"/>
          <p14:tracePt t="39069" x="7107238" y="6162675"/>
          <p14:tracePt t="39079" x="6823075" y="6305550"/>
          <p14:tracePt t="39084" x="6616700" y="6415088"/>
          <p14:tracePt t="39094" x="6364288" y="6542088"/>
          <p14:tracePt t="39101" x="6080125" y="6669088"/>
          <p14:tracePt t="39110" x="5891213" y="6778625"/>
          <p14:tracePt t="40211" x="4027488" y="6699250"/>
          <p14:tracePt t="40220" x="4248150" y="6621463"/>
          <p14:tracePt t="40227" x="4421188" y="6557963"/>
          <p14:tracePt t="40236" x="4564063" y="6462713"/>
          <p14:tracePt t="40244" x="4722813" y="6383338"/>
          <p14:tracePt t="40252" x="4864100" y="6351588"/>
          <p14:tracePt t="40260" x="5037138" y="6257925"/>
          <p14:tracePt t="40268" x="5259388" y="6146800"/>
          <p14:tracePt t="40276" x="5495925" y="6035675"/>
          <p14:tracePt t="40285" x="5732463" y="6003925"/>
          <p14:tracePt t="40293" x="6016625" y="5878513"/>
          <p14:tracePt t="40301" x="6316663" y="5751513"/>
          <p14:tracePt t="40311" x="6632575" y="5688013"/>
          <p14:tracePt t="40317" x="6964363" y="5562600"/>
          <p14:tracePt t="40328" x="7407275" y="5403850"/>
          <p14:tracePt t="40332" x="7896225" y="5262563"/>
          <p14:tracePt t="40342" x="8196263" y="5214938"/>
          <p14:tracePt t="40348" x="8432800" y="5119688"/>
          <p14:tracePt t="40357" x="8623300" y="5056188"/>
          <p14:tracePt t="40364" x="8748713" y="5024438"/>
          <p14:tracePt t="40374" x="8859838" y="5008563"/>
          <p14:tracePt t="40381" x="8939213" y="4962525"/>
          <p14:tracePt t="40388" x="9048750" y="4930775"/>
          <p14:tracePt t="40396" x="9175750" y="4867275"/>
          <p14:tracePt t="40404" x="9223375" y="4835525"/>
          <p14:tracePt t="40411" x="9301163" y="4787900"/>
          <p14:tracePt t="40420" x="9332913" y="4772025"/>
          <p14:tracePt t="40428" x="9348788" y="4756150"/>
          <p14:tracePt t="40436" x="9364663" y="4756150"/>
          <p14:tracePt t="40445" x="9380538" y="4740275"/>
          <p14:tracePt t="40452" x="9380538" y="4724400"/>
          <p14:tracePt t="40460" x="9412288" y="4708525"/>
          <p14:tracePt t="40468" x="9428163" y="4708525"/>
          <p14:tracePt t="40478" x="9444038" y="4692650"/>
          <p14:tracePt t="40485" x="9475788" y="4660900"/>
          <p14:tracePt t="40495" x="9523413" y="4645025"/>
          <p14:tracePt t="40501" x="9555163" y="4629150"/>
          <p14:tracePt t="40528" x="9571038" y="4614863"/>
          <p14:tracePt t="40532" x="9586913" y="4598988"/>
          <p14:tracePt t="40677" x="9601200" y="4598988"/>
          <p14:tracePt t="40694" x="9617075" y="4583113"/>
          <p14:tracePt t="40709" x="9648825" y="4567238"/>
          <p14:tracePt t="40749" x="9680575" y="4535488"/>
          <p14:tracePt t="40797" x="9696450" y="4535488"/>
          <p14:tracePt t="40821" x="9712325" y="4519613"/>
          <p14:tracePt t="40829" x="9744075" y="4503738"/>
          <p14:tracePt t="40845" x="9775825" y="4471988"/>
          <p14:tracePt t="40868" x="9791700" y="4471988"/>
          <p14:tracePt t="40892" x="9823450" y="4456113"/>
          <p14:tracePt t="40908" x="9855200" y="4440238"/>
          <p14:tracePt t="40925" x="9886950" y="4424363"/>
          <p14:tracePt t="40932" x="9886950" y="4408488"/>
          <p14:tracePt t="41077" x="9839325" y="4408488"/>
          <p14:tracePt t="41085" x="9728200" y="4503738"/>
          <p14:tracePt t="41092" x="9601200" y="4756150"/>
          <p14:tracePt t="41101" x="9271000" y="5246688"/>
          <p14:tracePt t="41109" x="8907463" y="5735638"/>
          <p14:tracePt t="41116" x="8496300" y="6194425"/>
          <p14:tracePt t="41125" x="8007350" y="6699250"/>
          <p14:tracePt t="42101"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ADE9C0-68D4-4CA6-03FE-F8E66A5BA431}"/>
              </a:ext>
            </a:extLst>
          </p:cNvPr>
          <p:cNvSpPr txBox="1"/>
          <p:nvPr/>
        </p:nvSpPr>
        <p:spPr>
          <a:xfrm>
            <a:off x="310602" y="1233167"/>
            <a:ext cx="5496133" cy="4800599"/>
          </a:xfrm>
          <a:prstGeom prst="rect">
            <a:avLst/>
          </a:prstGeom>
        </p:spPr>
        <p:txBody>
          <a:bodyPr vert="horz" lIns="0" tIns="0" rIns="0" bIns="0" rtlCol="0">
            <a:noAutofit/>
          </a:bodyPr>
          <a:lstStyle/>
          <a:p>
            <a:pPr>
              <a:lnSpc>
                <a:spcPts val="2133"/>
              </a:lnSpc>
              <a:spcBef>
                <a:spcPct val="20000"/>
              </a:spcBef>
            </a:pPr>
            <a:r>
              <a:rPr lang="en-GB" sz="1867"/>
              <a:t>Mary is looking to add more lines to her bakery business.  </a:t>
            </a:r>
          </a:p>
          <a:p>
            <a:pPr>
              <a:lnSpc>
                <a:spcPts val="2133"/>
              </a:lnSpc>
              <a:spcBef>
                <a:spcPct val="20000"/>
              </a:spcBef>
            </a:pPr>
            <a:r>
              <a:rPr lang="en-GB" sz="1867"/>
              <a:t>She has decided to start selling fudge made by a local independent seller.  </a:t>
            </a:r>
          </a:p>
          <a:p>
            <a:pPr>
              <a:lnSpc>
                <a:spcPts val="2133"/>
              </a:lnSpc>
              <a:spcBef>
                <a:spcPct val="20000"/>
              </a:spcBef>
            </a:pPr>
            <a:r>
              <a:rPr lang="en-GB" sz="1867"/>
              <a:t>Mary has ordered 100 bags of fudge at a cost of £75. </a:t>
            </a:r>
          </a:p>
          <a:p>
            <a:pPr>
              <a:lnSpc>
                <a:spcPts val="2133"/>
              </a:lnSpc>
              <a:spcBef>
                <a:spcPct val="20000"/>
              </a:spcBef>
            </a:pPr>
            <a:r>
              <a:rPr lang="en-GB" sz="1867"/>
              <a:t>In addition to the cost of the fudge, Mary has to pay the seller to deliver these at a cost of 20p per bag.  Mary’s fixed costs are £500.  </a:t>
            </a:r>
          </a:p>
          <a:p>
            <a:pPr>
              <a:lnSpc>
                <a:spcPts val="2133"/>
              </a:lnSpc>
              <a:spcBef>
                <a:spcPct val="20000"/>
              </a:spcBef>
            </a:pPr>
            <a:r>
              <a:rPr lang="en-GB" sz="1867"/>
              <a:t>She has decided to sell the fudge for £4.95 per bag.  </a:t>
            </a:r>
          </a:p>
          <a:p>
            <a:pPr>
              <a:lnSpc>
                <a:spcPts val="2133"/>
              </a:lnSpc>
              <a:spcBef>
                <a:spcPct val="20000"/>
              </a:spcBef>
            </a:pPr>
            <a:endParaRPr lang="en-GB" sz="1867"/>
          </a:p>
          <a:p>
            <a:pPr>
              <a:lnSpc>
                <a:spcPts val="2133"/>
              </a:lnSpc>
              <a:spcBef>
                <a:spcPct val="20000"/>
              </a:spcBef>
            </a:pPr>
            <a:r>
              <a:rPr lang="en-GB" sz="1867" b="1"/>
              <a:t>Calculate Mary’s breakeven point: how many bags of fudge does she need to sell in order to break even?</a:t>
            </a:r>
          </a:p>
          <a:p>
            <a:pPr>
              <a:lnSpc>
                <a:spcPts val="2133"/>
              </a:lnSpc>
              <a:spcBef>
                <a:spcPct val="20000"/>
              </a:spcBef>
            </a:pPr>
            <a:endParaRPr lang="en-GB" sz="1867"/>
          </a:p>
          <a:p>
            <a:pPr>
              <a:lnSpc>
                <a:spcPts val="2133"/>
              </a:lnSpc>
              <a:spcBef>
                <a:spcPct val="20000"/>
              </a:spcBef>
            </a:pPr>
            <a:r>
              <a:rPr lang="en-GB" sz="1867"/>
              <a:t>Remember to show each step and write down all your calculations.</a:t>
            </a:r>
          </a:p>
        </p:txBody>
      </p:sp>
      <p:pic>
        <p:nvPicPr>
          <p:cNvPr id="8" name="Picture 7" descr="A plate of food&#10;&#10;Description automatically generated with low confidence">
            <a:extLst>
              <a:ext uri="{FF2B5EF4-FFF2-40B4-BE49-F238E27FC236}">
                <a16:creationId xmlns:a16="http://schemas.microsoft.com/office/drawing/2014/main" id="{0851A0F1-4FE1-0749-9927-3E6AA9D36974}"/>
              </a:ext>
            </a:extLst>
          </p:cNvPr>
          <p:cNvPicPr>
            <a:picLocks noChangeAspect="1"/>
          </p:cNvPicPr>
          <p:nvPr/>
        </p:nvPicPr>
        <p:blipFill rotWithShape="1">
          <a:blip r:embed="rId3"/>
          <a:srcRect l="35771" r="8095" b="-2"/>
          <a:stretch/>
        </p:blipFill>
        <p:spPr>
          <a:xfrm>
            <a:off x="6383870" y="1644176"/>
            <a:ext cx="5230877" cy="4472989"/>
          </a:xfrm>
          <a:prstGeom prst="rect">
            <a:avLst/>
          </a:prstGeom>
          <a:noFill/>
        </p:spPr>
      </p:pic>
      <p:sp>
        <p:nvSpPr>
          <p:cNvPr id="4" name="Slide Number Placeholder 3"/>
          <p:cNvSpPr>
            <a:spLocks noGrp="1"/>
          </p:cNvSpPr>
          <p:nvPr>
            <p:ph type="sldNum" sz="quarter" idx="11"/>
          </p:nvPr>
        </p:nvSpPr>
        <p:spPr>
          <a:xfrm>
            <a:off x="10608501" y="6356351"/>
            <a:ext cx="1212619" cy="365125"/>
          </a:xfrm>
        </p:spPr>
        <p:txBody>
          <a:bodyPr vert="horz" lIns="0" tIns="0" rIns="0" bIns="0" rtlCol="0" anchor="t" anchorCtr="0">
            <a:normAutofit/>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pPr algn="r" defTabSz="1219170">
              <a:spcAft>
                <a:spcPts val="800"/>
              </a:spcAft>
            </a:pPr>
            <a:fld id="{DA2C159E-F13C-4A85-9A41-E7669D3E0D70}" type="slidenum">
              <a:rPr lang="en-GB" sz="933"/>
              <a:pPr algn="r" defTabSz="1219170">
                <a:spcAft>
                  <a:spcPts val="800"/>
                </a:spcAft>
              </a:pPr>
              <a:t>8</a:t>
            </a:fld>
            <a:endParaRPr lang="en-GB" sz="933"/>
          </a:p>
        </p:txBody>
      </p:sp>
      <p:sp>
        <p:nvSpPr>
          <p:cNvPr id="2" name="Title 1"/>
          <p:cNvSpPr>
            <a:spLocks noGrp="1"/>
          </p:cNvSpPr>
          <p:nvPr>
            <p:ph type="title"/>
          </p:nvPr>
        </p:nvSpPr>
        <p:spPr>
          <a:xfrm>
            <a:off x="310602" y="333202"/>
            <a:ext cx="11250084" cy="932567"/>
          </a:xfrm>
        </p:spPr>
        <p:txBody>
          <a:bodyPr vert="horz" lIns="0" tIns="0" rIns="0" bIns="0" rtlCol="0" anchor="t"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9170"/>
            <a:r>
              <a:rPr lang="en-GB" sz="2667">
                <a:latin typeface="+mj-lt"/>
                <a:ea typeface="+mj-ea"/>
                <a:cs typeface="+mj-cs"/>
              </a:rPr>
              <a:t>Breakeven chart activity (W3.2)</a:t>
            </a:r>
          </a:p>
        </p:txBody>
      </p:sp>
      <p:pic>
        <p:nvPicPr>
          <p:cNvPr id="3" name="Picture 2">
            <a:extLst>
              <a:ext uri="{FF2B5EF4-FFF2-40B4-BE49-F238E27FC236}">
                <a16:creationId xmlns:a16="http://schemas.microsoft.com/office/drawing/2014/main" id="{1A5AAD1D-7CF4-CC2A-8F98-F024836B4FDA}"/>
              </a:ext>
            </a:extLst>
          </p:cNvPr>
          <p:cNvPicPr>
            <a:picLocks noChangeAspect="1"/>
          </p:cNvPicPr>
          <p:nvPr/>
        </p:nvPicPr>
        <p:blipFill>
          <a:blip r:embed="rId4"/>
          <a:stretch>
            <a:fillRect/>
          </a:stretch>
        </p:blipFill>
        <p:spPr>
          <a:xfrm>
            <a:off x="10414133" y="51093"/>
            <a:ext cx="1601355" cy="1593084"/>
          </a:xfrm>
          <a:prstGeom prst="rect">
            <a:avLst/>
          </a:prstGeom>
        </p:spPr>
      </p:pic>
      <p:sp>
        <p:nvSpPr>
          <p:cNvPr id="5" name="TextBox 4">
            <a:extLst>
              <a:ext uri="{FF2B5EF4-FFF2-40B4-BE49-F238E27FC236}">
                <a16:creationId xmlns:a16="http://schemas.microsoft.com/office/drawing/2014/main" id="{9358C8D0-8F1C-C2DD-18B2-E32BC1E5DFB6}"/>
              </a:ext>
            </a:extLst>
          </p:cNvPr>
          <p:cNvSpPr txBox="1"/>
          <p:nvPr/>
        </p:nvSpPr>
        <p:spPr>
          <a:xfrm>
            <a:off x="6383869" y="6151168"/>
            <a:ext cx="2825448" cy="205313"/>
          </a:xfrm>
          <a:prstGeom prst="rect">
            <a:avLst/>
          </a:prstGeom>
          <a:noFill/>
        </p:spPr>
        <p:txBody>
          <a:bodyPr wrap="square" lIns="0" tIns="0" rIns="0" bIns="0" rtlCol="0">
            <a:spAutoFit/>
          </a:bodyPr>
          <a:lstStyle/>
          <a:p>
            <a:r>
              <a:rPr lang="en-GB" sz="667">
                <a:hlinkClick r:id="rId5"/>
              </a:rPr>
              <a:t>Caramel Fudge Candies On A Plate Wooden Background Close Up Stock Photo - Download Image Now - iStock (istockphoto.com)</a:t>
            </a:r>
            <a:endParaRPr lang="en-GB" sz="667"/>
          </a:p>
        </p:txBody>
      </p:sp>
    </p:spTree>
    <p:extLst>
      <p:ext uri="{BB962C8B-B14F-4D97-AF65-F5344CB8AC3E}">
        <p14:creationId xmlns:p14="http://schemas.microsoft.com/office/powerpoint/2010/main" val="28100372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 calcmode="lin" valueType="num">
                                      <p:cBhvr additive="base">
                                        <p:cTn id="4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AFE0B1-EB35-45C5-ED8F-3792D292A57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592278" y="1446471"/>
            <a:ext cx="3510719" cy="5253203"/>
          </a:xfrm>
          <a:prstGeom prst="rect">
            <a:avLst/>
          </a:prstGeom>
        </p:spPr>
      </p:pic>
      <p:sp>
        <p:nvSpPr>
          <p:cNvPr id="2" name="Title 1"/>
          <p:cNvSpPr>
            <a:spLocks noGrp="1"/>
          </p:cNvSpPr>
          <p:nvPr>
            <p:ph type="title"/>
          </p:nvPr>
        </p:nvSpPr>
        <p:spPr>
          <a:xfrm>
            <a:off x="571037" y="381177"/>
            <a:ext cx="11250084" cy="932567"/>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667"/>
              <a:t>Breakeven chart activity: answers</a:t>
            </a:r>
          </a:p>
        </p:txBody>
      </p:sp>
      <p:sp>
        <p:nvSpPr>
          <p:cNvPr id="4" name="Slide Number Placeholder 3"/>
          <p:cNvSpPr>
            <a:spLocks noGrp="1"/>
          </p:cNvSpPr>
          <p:nvPr>
            <p:ph type="sldNum" sz="quarter" idx="11"/>
          </p:nvPr>
        </p:nvSpPr>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fld id="{DA2C159E-F13C-4A85-9A41-E7669D3E0D70}" type="slidenum">
              <a:rPr lang="en-GB" smtClean="0"/>
              <a:pPr/>
              <a:t>9</a:t>
            </a:fld>
            <a:endParaRPr lang="en-GB"/>
          </a:p>
        </p:txBody>
      </p:sp>
      <p:sp>
        <p:nvSpPr>
          <p:cNvPr id="5" name="TextBox 4">
            <a:extLst>
              <a:ext uri="{FF2B5EF4-FFF2-40B4-BE49-F238E27FC236}">
                <a16:creationId xmlns:a16="http://schemas.microsoft.com/office/drawing/2014/main" id="{211052CF-A1C1-5807-6135-986F21A29B94}"/>
              </a:ext>
            </a:extLst>
          </p:cNvPr>
          <p:cNvSpPr txBox="1"/>
          <p:nvPr/>
        </p:nvSpPr>
        <p:spPr>
          <a:xfrm>
            <a:off x="719403" y="1508787"/>
            <a:ext cx="9889099" cy="3283463"/>
          </a:xfrm>
          <a:prstGeom prst="rect">
            <a:avLst/>
          </a:prstGeom>
          <a:noFill/>
        </p:spPr>
        <p:txBody>
          <a:bodyPr wrap="square" lIns="0" tIns="0" rIns="0" bIns="0" rtlCol="0">
            <a:spAutoFit/>
          </a:bodyPr>
          <a:lstStyle/>
          <a:p>
            <a:r>
              <a:rPr lang="en-GB" sz="2667">
                <a:solidFill>
                  <a:srgbClr val="FF0000"/>
                </a:solidFill>
              </a:rPr>
              <a:t>Contribution = selling price – variable cost</a:t>
            </a:r>
          </a:p>
          <a:p>
            <a:r>
              <a:rPr lang="en-GB" sz="2667">
                <a:solidFill>
                  <a:srgbClr val="FF0000"/>
                </a:solidFill>
              </a:rPr>
              <a:t>Mary’s variable cost per bag of fudge is:</a:t>
            </a:r>
          </a:p>
          <a:p>
            <a:r>
              <a:rPr lang="en-GB" sz="2667">
                <a:solidFill>
                  <a:srgbClr val="FF0000"/>
                </a:solidFill>
              </a:rPr>
              <a:t>(£75 ÷ 100) + 20 pence delivery = 95 pence</a:t>
            </a:r>
          </a:p>
          <a:p>
            <a:r>
              <a:rPr lang="en-GB" sz="2667">
                <a:solidFill>
                  <a:srgbClr val="FF0000"/>
                </a:solidFill>
              </a:rPr>
              <a:t>Contribution = £4.95 – £0.95 = £4</a:t>
            </a:r>
          </a:p>
          <a:p>
            <a:r>
              <a:rPr lang="en-GB" sz="2667">
                <a:solidFill>
                  <a:srgbClr val="FF0000"/>
                </a:solidFill>
              </a:rPr>
              <a:t>Breakeven = fixed costs ÷ contribution</a:t>
            </a:r>
          </a:p>
          <a:p>
            <a:r>
              <a:rPr lang="en-GB" sz="2667">
                <a:solidFill>
                  <a:srgbClr val="FF0000"/>
                </a:solidFill>
              </a:rPr>
              <a:t>Breakeven = 500 ÷ 4 = 125 bags of fudge</a:t>
            </a:r>
          </a:p>
          <a:p>
            <a:endParaRPr lang="en-GB" sz="2667">
              <a:solidFill>
                <a:srgbClr val="FF0000"/>
              </a:solidFill>
            </a:endParaRPr>
          </a:p>
          <a:p>
            <a:r>
              <a:rPr lang="en-GB" sz="2667">
                <a:solidFill>
                  <a:srgbClr val="FF0000"/>
                </a:solidFill>
              </a:rPr>
              <a:t>Mary must sell 125 bags of fudge to break even.</a:t>
            </a:r>
          </a:p>
        </p:txBody>
      </p:sp>
      <p:sp>
        <p:nvSpPr>
          <p:cNvPr id="3" name="TextBox 2">
            <a:extLst>
              <a:ext uri="{FF2B5EF4-FFF2-40B4-BE49-F238E27FC236}">
                <a16:creationId xmlns:a16="http://schemas.microsoft.com/office/drawing/2014/main" id="{03554258-544A-9F47-2DED-F8D172810E69}"/>
              </a:ext>
            </a:extLst>
          </p:cNvPr>
          <p:cNvSpPr txBox="1"/>
          <p:nvPr/>
        </p:nvSpPr>
        <p:spPr>
          <a:xfrm>
            <a:off x="7228114" y="6279687"/>
            <a:ext cx="3510719" cy="287130"/>
          </a:xfrm>
          <a:prstGeom prst="rect">
            <a:avLst/>
          </a:prstGeom>
          <a:noFill/>
        </p:spPr>
        <p:txBody>
          <a:bodyPr wrap="square" lIns="0" tIns="0" rIns="0" bIns="0" rtlCol="0">
            <a:spAutoFit/>
          </a:bodyPr>
          <a:lstStyle/>
          <a:p>
            <a:r>
              <a:rPr lang="en-GB" sz="933">
                <a:hlinkClick r:id="rId5"/>
              </a:rPr>
              <a:t>Fudge Stock Photo - Download Image Now - Fudge, Fudge Sauce, Dessert - Sweet Food - iStock (istockphoto.com)</a:t>
            </a:r>
            <a:endParaRPr lang="en-GB" sz="933"/>
          </a:p>
        </p:txBody>
      </p:sp>
    </p:spTree>
    <p:extLst>
      <p:ext uri="{BB962C8B-B14F-4D97-AF65-F5344CB8AC3E}">
        <p14:creationId xmlns:p14="http://schemas.microsoft.com/office/powerpoint/2010/main" val="796115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3.1|10.3|3.9|1.5|14.1|0.9|12.5|2.4|30.4|0.9|0.9|22.5|10.5|1.5|1.7|19.7|8.2|2.1|11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0EB937B-22B1-438E-B94C-53F0C82EE8F1}" vid="{C8935411-04CE-46E8-8E77-6CC9E3078D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881A016B10084995EF93CBCB18F51C" ma:contentTypeVersion="17" ma:contentTypeDescription="Create a new document." ma:contentTypeScope="" ma:versionID="48ffc06f6ec283ce7618f4b4875bad84">
  <xsd:schema xmlns:xsd="http://www.w3.org/2001/XMLSchema" xmlns:xs="http://www.w3.org/2001/XMLSchema" xmlns:p="http://schemas.microsoft.com/office/2006/metadata/properties" xmlns:ns2="b99cf144-4eb2-4910-9a88-c8d0ce72bbfd" xmlns:ns3="a75230e0-234e-44fc-a46b-fcfdfca8ad4b" targetNamespace="http://schemas.microsoft.com/office/2006/metadata/properties" ma:root="true" ma:fieldsID="adfd571ea4855126d306e926ca3f8808" ns2:_="" ns3:_="">
    <xsd:import namespace="b99cf144-4eb2-4910-9a88-c8d0ce72bbfd"/>
    <xsd:import namespace="a75230e0-234e-44fc-a46b-fcfdfca8ad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9cf144-4eb2-4910-9a88-c8d0ce72b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5230e0-234e-44fc-a46b-fcfdfca8ad4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57b629d-5dce-4b34-ab1a-52e3d0ef0cee}" ma:internalName="TaxCatchAll" ma:showField="CatchAllData" ma:web="a75230e0-234e-44fc-a46b-fcfdfca8ad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75230e0-234e-44fc-a46b-fcfdfca8ad4b" xsi:nil="true"/>
    <lcf76f155ced4ddcb4097134ff3c332f xmlns="b99cf144-4eb2-4910-9a88-c8d0ce72bbf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370F4B-FC3F-4F80-B1B2-0974E868A50D}"/>
</file>

<file path=customXml/itemProps2.xml><?xml version="1.0" encoding="utf-8"?>
<ds:datastoreItem xmlns:ds="http://schemas.openxmlformats.org/officeDocument/2006/customXml" ds:itemID="{8D245B43-7FD7-4D8B-9E6E-0AB3AAD101C9}"/>
</file>

<file path=customXml/itemProps3.xml><?xml version="1.0" encoding="utf-8"?>
<ds:datastoreItem xmlns:ds="http://schemas.openxmlformats.org/officeDocument/2006/customXml" ds:itemID="{A954143B-2A8D-4733-86EA-F0A43B37D878}"/>
</file>

<file path=docProps/app.xml><?xml version="1.0" encoding="utf-8"?>
<Properties xmlns="http://schemas.openxmlformats.org/officeDocument/2006/extended-properties" xmlns:vt="http://schemas.openxmlformats.org/officeDocument/2006/docPropsVTypes">
  <Template>blank</Template>
  <TotalTime>1</TotalTime>
  <Words>3319</Words>
  <Application>Microsoft Office PowerPoint</Application>
  <PresentationFormat>Widescreen</PresentationFormat>
  <Paragraphs>428</Paragraphs>
  <Slides>41</Slides>
  <Notes>21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Söhne</vt:lpstr>
      <vt:lpstr>Office Theme</vt:lpstr>
      <vt:lpstr>Management and administration 4: Finance (core) Session 3</vt:lpstr>
      <vt:lpstr>03</vt:lpstr>
      <vt:lpstr>Spotting financial errors activity (W3.1a, W3.1b, E3.1c)</vt:lpstr>
      <vt:lpstr>Learning outcomes</vt:lpstr>
      <vt:lpstr>Breakeven chart</vt:lpstr>
      <vt:lpstr>Breakeven chart: worked example</vt:lpstr>
      <vt:lpstr>Breakeven chart</vt:lpstr>
      <vt:lpstr>Breakeven chart activity (W3.2)</vt:lpstr>
      <vt:lpstr>Breakeven chart activity: answers</vt:lpstr>
      <vt:lpstr>Breakeven practice</vt:lpstr>
      <vt:lpstr>Breakeven practice: answers</vt:lpstr>
      <vt:lpstr>Breakeven practice: answers cont.</vt:lpstr>
      <vt:lpstr>Breakeven chart activity: extension (W3.3)</vt:lpstr>
      <vt:lpstr>Case studies</vt:lpstr>
      <vt:lpstr>PowerPoint Presentation</vt:lpstr>
      <vt:lpstr>Management and administration 4: Finance (core) Session 4</vt:lpstr>
      <vt:lpstr>04</vt:lpstr>
      <vt:lpstr>Learning outcomes</vt:lpstr>
      <vt:lpstr>Sources of finance activity (W4.1)</vt:lpstr>
      <vt:lpstr>Sources of finance activity (W4.1) cont. </vt:lpstr>
      <vt:lpstr>Sources of finance: Epione Bakery case study </vt:lpstr>
      <vt:lpstr>Sources of finance: matching activity (W4.2)</vt:lpstr>
      <vt:lpstr>Innocent Drinks: finance example</vt:lpstr>
      <vt:lpstr>Double-entry bookkeeping</vt:lpstr>
      <vt:lpstr>How credits and debits affect different accounts Assets</vt:lpstr>
      <vt:lpstr>How credits and debits affect different accounts  Liabilities</vt:lpstr>
      <vt:lpstr>How credits and debits affect different accounts Equity</vt:lpstr>
      <vt:lpstr>How credits and debits affect different accounts Revenue</vt:lpstr>
      <vt:lpstr>How credits and debits affect different accounts  Expenses</vt:lpstr>
      <vt:lpstr>PowerPoint Presentation</vt:lpstr>
      <vt:lpstr>Double entry bookkeeping</vt:lpstr>
      <vt:lpstr>PowerPoint Presentation</vt:lpstr>
      <vt:lpstr>PowerPoint Presentation</vt:lpstr>
      <vt:lpstr>Double-entry bookkeeping activity (W4.3)</vt:lpstr>
      <vt:lpstr>Reporting</vt:lpstr>
      <vt:lpstr>Reporting cont.</vt:lpstr>
      <vt:lpstr>Accounting tools and methods: accounting software</vt:lpstr>
      <vt:lpstr>Accounting tools and methods: spreadsheets</vt:lpstr>
      <vt:lpstr>Accounting tools and methods: in-house templates</vt:lpstr>
      <vt:lpstr>Accounting software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and administration 4: Finance (core) Session 3</dc:title>
  <dc:creator>Gemma Brezinski</dc:creator>
  <cp:lastModifiedBy>Gemma Brezinski</cp:lastModifiedBy>
  <cp:revision>1</cp:revision>
  <dcterms:created xsi:type="dcterms:W3CDTF">2023-11-07T11:21:24Z</dcterms:created>
  <dcterms:modified xsi:type="dcterms:W3CDTF">2023-11-07T11:22:58Z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0x010100BF881A016B10084995EF93CBCB18F51C</vt:lpwstr>
  </property>
</Properties>
</file>