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5"/>
  </p:notesMasterIdLst>
  <p:handoutMasterIdLst>
    <p:handoutMasterId r:id="rId176"/>
  </p:handoutMasterIdLst>
  <p:sldIdLst>
    <p:sldId id="296" r:id="rId5"/>
    <p:sldId id="450" r:id="rId6"/>
    <p:sldId id="451" r:id="rId7"/>
    <p:sldId id="452" r:id="rId8"/>
    <p:sldId id="453" r:id="rId9"/>
    <p:sldId id="454" r:id="rId10"/>
    <p:sldId id="455" r:id="rId11"/>
    <p:sldId id="456" r:id="rId12"/>
    <p:sldId id="457" r:id="rId13"/>
    <p:sldId id="458" r:id="rId14"/>
    <p:sldId id="459" r:id="rId15"/>
    <p:sldId id="460" r:id="rId16"/>
    <p:sldId id="461" r:id="rId17"/>
    <p:sldId id="462" r:id="rId18"/>
    <p:sldId id="463" r:id="rId19"/>
    <p:sldId id="464" r:id="rId20"/>
    <p:sldId id="465" r:id="rId21"/>
    <p:sldId id="466" r:id="rId22"/>
    <p:sldId id="467" r:id="rId23"/>
    <p:sldId id="468" r:id="rId24"/>
    <p:sldId id="469" r:id="rId25"/>
    <p:sldId id="470" r:id="rId26"/>
    <p:sldId id="471" r:id="rId27"/>
    <p:sldId id="472" r:id="rId28"/>
    <p:sldId id="473" r:id="rId29"/>
    <p:sldId id="474" r:id="rId30"/>
    <p:sldId id="475" r:id="rId31"/>
    <p:sldId id="476" r:id="rId32"/>
    <p:sldId id="477" r:id="rId33"/>
    <p:sldId id="478" r:id="rId34"/>
    <p:sldId id="479" r:id="rId35"/>
    <p:sldId id="480" r:id="rId36"/>
    <p:sldId id="565" r:id="rId37"/>
    <p:sldId id="481" r:id="rId38"/>
    <p:sldId id="482" r:id="rId39"/>
    <p:sldId id="483" r:id="rId40"/>
    <p:sldId id="484" r:id="rId41"/>
    <p:sldId id="485" r:id="rId42"/>
    <p:sldId id="486" r:id="rId43"/>
    <p:sldId id="487" r:id="rId44"/>
    <p:sldId id="488" r:id="rId45"/>
    <p:sldId id="489" r:id="rId46"/>
    <p:sldId id="490" r:id="rId47"/>
    <p:sldId id="491" r:id="rId48"/>
    <p:sldId id="492" r:id="rId49"/>
    <p:sldId id="566" r:id="rId50"/>
    <p:sldId id="494" r:id="rId51"/>
    <p:sldId id="495" r:id="rId52"/>
    <p:sldId id="496" r:id="rId53"/>
    <p:sldId id="497" r:id="rId54"/>
    <p:sldId id="304" r:id="rId55"/>
    <p:sldId id="371" r:id="rId56"/>
    <p:sldId id="372" r:id="rId57"/>
    <p:sldId id="373" r:id="rId58"/>
    <p:sldId id="440" r:id="rId59"/>
    <p:sldId id="568" r:id="rId60"/>
    <p:sldId id="441" r:id="rId61"/>
    <p:sldId id="442" r:id="rId62"/>
    <p:sldId id="432" r:id="rId63"/>
    <p:sldId id="435" r:id="rId64"/>
    <p:sldId id="443" r:id="rId65"/>
    <p:sldId id="444" r:id="rId66"/>
    <p:sldId id="445" r:id="rId67"/>
    <p:sldId id="438" r:id="rId68"/>
    <p:sldId id="436" r:id="rId69"/>
    <p:sldId id="446" r:id="rId70"/>
    <p:sldId id="447" r:id="rId71"/>
    <p:sldId id="448" r:id="rId72"/>
    <p:sldId id="498" r:id="rId73"/>
    <p:sldId id="499" r:id="rId74"/>
    <p:sldId id="500" r:id="rId75"/>
    <p:sldId id="501" r:id="rId76"/>
    <p:sldId id="502" r:id="rId77"/>
    <p:sldId id="503" r:id="rId78"/>
    <p:sldId id="504" r:id="rId79"/>
    <p:sldId id="505" r:id="rId80"/>
    <p:sldId id="506" r:id="rId81"/>
    <p:sldId id="507" r:id="rId82"/>
    <p:sldId id="508" r:id="rId83"/>
    <p:sldId id="509" r:id="rId84"/>
    <p:sldId id="510" r:id="rId85"/>
    <p:sldId id="511" r:id="rId86"/>
    <p:sldId id="512" r:id="rId87"/>
    <p:sldId id="514" r:id="rId88"/>
    <p:sldId id="515" r:id="rId89"/>
    <p:sldId id="516" r:id="rId90"/>
    <p:sldId id="570" r:id="rId91"/>
    <p:sldId id="571" r:id="rId92"/>
    <p:sldId id="520" r:id="rId93"/>
    <p:sldId id="521" r:id="rId94"/>
    <p:sldId id="522" r:id="rId95"/>
    <p:sldId id="577" r:id="rId96"/>
    <p:sldId id="523" r:id="rId97"/>
    <p:sldId id="524" r:id="rId98"/>
    <p:sldId id="525" r:id="rId99"/>
    <p:sldId id="526" r:id="rId100"/>
    <p:sldId id="529" r:id="rId101"/>
    <p:sldId id="530" r:id="rId102"/>
    <p:sldId id="531" r:id="rId103"/>
    <p:sldId id="532" r:id="rId104"/>
    <p:sldId id="533" r:id="rId105"/>
    <p:sldId id="534" r:id="rId106"/>
    <p:sldId id="535" r:id="rId107"/>
    <p:sldId id="536" r:id="rId108"/>
    <p:sldId id="542" r:id="rId109"/>
    <p:sldId id="543" r:id="rId110"/>
    <p:sldId id="544" r:id="rId111"/>
    <p:sldId id="545" r:id="rId112"/>
    <p:sldId id="546" r:id="rId113"/>
    <p:sldId id="547" r:id="rId114"/>
    <p:sldId id="572" r:id="rId115"/>
    <p:sldId id="548" r:id="rId116"/>
    <p:sldId id="549" r:id="rId117"/>
    <p:sldId id="550" r:id="rId118"/>
    <p:sldId id="551" r:id="rId119"/>
    <p:sldId id="552" r:id="rId120"/>
    <p:sldId id="553" r:id="rId121"/>
    <p:sldId id="554" r:id="rId122"/>
    <p:sldId id="555" r:id="rId123"/>
    <p:sldId id="564" r:id="rId124"/>
    <p:sldId id="556" r:id="rId125"/>
    <p:sldId id="557" r:id="rId126"/>
    <p:sldId id="558" r:id="rId127"/>
    <p:sldId id="559" r:id="rId128"/>
    <p:sldId id="560" r:id="rId129"/>
    <p:sldId id="561" r:id="rId130"/>
    <p:sldId id="562" r:id="rId131"/>
    <p:sldId id="563" r:id="rId132"/>
    <p:sldId id="316" r:id="rId133"/>
    <p:sldId id="578" r:id="rId134"/>
    <p:sldId id="581" r:id="rId135"/>
    <p:sldId id="582" r:id="rId136"/>
    <p:sldId id="579" r:id="rId137"/>
    <p:sldId id="580" r:id="rId138"/>
    <p:sldId id="595" r:id="rId139"/>
    <p:sldId id="594" r:id="rId140"/>
    <p:sldId id="591" r:id="rId141"/>
    <p:sldId id="592" r:id="rId142"/>
    <p:sldId id="593" r:id="rId143"/>
    <p:sldId id="596" r:id="rId144"/>
    <p:sldId id="597" r:id="rId145"/>
    <p:sldId id="319" r:id="rId146"/>
    <p:sldId id="583" r:id="rId147"/>
    <p:sldId id="584" r:id="rId148"/>
    <p:sldId id="585" r:id="rId149"/>
    <p:sldId id="586" r:id="rId150"/>
    <p:sldId id="587" r:id="rId151"/>
    <p:sldId id="588" r:id="rId152"/>
    <p:sldId id="589" r:id="rId153"/>
    <p:sldId id="598" r:id="rId154"/>
    <p:sldId id="599" r:id="rId155"/>
    <p:sldId id="590" r:id="rId156"/>
    <p:sldId id="600" r:id="rId157"/>
    <p:sldId id="601" r:id="rId158"/>
    <p:sldId id="322" r:id="rId159"/>
    <p:sldId id="417" r:id="rId160"/>
    <p:sldId id="573" r:id="rId161"/>
    <p:sldId id="574" r:id="rId162"/>
    <p:sldId id="419" r:id="rId163"/>
    <p:sldId id="575" r:id="rId164"/>
    <p:sldId id="325" r:id="rId165"/>
    <p:sldId id="424" r:id="rId166"/>
    <p:sldId id="576" r:id="rId167"/>
    <p:sldId id="425" r:id="rId168"/>
    <p:sldId id="426" r:id="rId169"/>
    <p:sldId id="427" r:id="rId170"/>
    <p:sldId id="428" r:id="rId171"/>
    <p:sldId id="429" r:id="rId172"/>
    <p:sldId id="430" r:id="rId173"/>
    <p:sldId id="262" r:id="rId17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57" userDrawn="1">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2AFA17-8C1A-6786-7731-5853A4E37279}" name="Tate &amp; Clayburn" initials="T&amp;C" userId="Tate &amp; Clayburn" providerId="None"/>
  <p188:author id="{473F2D82-C3C3-DDA7-9377-E23167EA6B6B}" name="Elise James" initials="EJ" userId="42537d0e53cac1b1" providerId="Windows Live"/>
  <p188:author id="{DF6B61B9-D879-91C9-ECE6-A1D21E84EACA}" name="Kirsten Hollister" initials="KH" userId="S::kirstenh@shrewsbury.ac.uk::f82291c8-99d5-47cd-8c9c-47767899496e" providerId="AD"/>
  <p188:author id="{0EB5D5CD-C5E7-58EC-4B95-D6C83A0C2ACD}" name="Kirsten Hollister" initials="KH" userId="Kirsten Hollister" providerId="None"/>
  <p188:author id="{6BEE51D8-7DFA-0C73-07A6-B6FDEC75D2C7}" name="Sharon Moore" initials="SM" userId="11e493e1b663773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C41"/>
    <a:srgbClr val="0071F8"/>
    <a:srgbClr val="00A068"/>
    <a:srgbClr val="BE0064"/>
    <a:srgbClr val="FEB9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74"/>
    <p:restoredTop sz="77527"/>
  </p:normalViewPr>
  <p:slideViewPr>
    <p:cSldViewPr snapToGrid="0">
      <p:cViewPr varScale="1">
        <p:scale>
          <a:sx n="50" d="100"/>
          <a:sy n="50" d="100"/>
        </p:scale>
        <p:origin x="440" y="264"/>
      </p:cViewPr>
      <p:guideLst>
        <p:guide orient="horz" pos="1620"/>
        <p:guide orient="horz" pos="3060"/>
        <p:guide orient="horz" pos="169"/>
        <p:guide orient="horz" pos="2890"/>
        <p:guide orient="horz"/>
        <p:guide orient="horz" pos="622"/>
        <p:guide orient="horz" pos="1575"/>
        <p:guide orient="horz" pos="868"/>
        <p:guide pos="2857"/>
        <p:guide pos="5583"/>
        <p:guide pos="158"/>
        <p:guide pos="5012"/>
        <p:guide pos="1651"/>
        <p:guide pos="2744"/>
        <p:guide pos="5465"/>
        <p:guide pos="956"/>
        <p:guide pos="2562"/>
        <p:guide pos="3257"/>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microsoft.com/office/2018/10/relationships/authors" Target="author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presProps" Target="presProps.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tableStyles" Target="tableStyles.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notesMaster" Target="notesMasters/notesMaster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handoutMaster" Target="handoutMasters/handoutMaster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B82452-3B3D-4B10-B5B2-216C3ED6E0C1}" type="datetimeFigureOut">
              <a:rPr lang="en-GB" smtClean="0"/>
              <a:pPr/>
              <a:t>24/06/2025</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11B1AA-12AD-4BCD-8A84-BE258AB1E1EB}" type="slidenum">
              <a:rPr lang="en-GB" smtClean="0"/>
              <a:pPr/>
              <a:t>‹#›</a:t>
            </a:fld>
            <a:endParaRPr lang="en-GB" dirty="0"/>
          </a:p>
        </p:txBody>
      </p:sp>
    </p:spTree>
    <p:extLst>
      <p:ext uri="{BB962C8B-B14F-4D97-AF65-F5344CB8AC3E}">
        <p14:creationId xmlns:p14="http://schemas.microsoft.com/office/powerpoint/2010/main" val="175970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A1484-528B-4725-8337-7ACDB6138B8F}" type="datetimeFigureOut">
              <a:rPr lang="en-GB" smtClean="0"/>
              <a:pPr/>
              <a:t>24/06/2025</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0340D-206C-4C41-A35B-4D72CE2F2B89}" type="slidenum">
              <a:rPr lang="en-GB" smtClean="0"/>
              <a:pPr/>
              <a:t>‹#›</a:t>
            </a:fld>
            <a:endParaRPr lang="en-GB" dirty="0"/>
          </a:p>
        </p:txBody>
      </p:sp>
    </p:spTree>
    <p:extLst>
      <p:ext uri="{BB962C8B-B14F-4D97-AF65-F5344CB8AC3E}">
        <p14:creationId xmlns:p14="http://schemas.microsoft.com/office/powerpoint/2010/main" val="25356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QPg2ct3KV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a:t>
            </a:fld>
            <a:endParaRPr lang="en-GB" dirty="0"/>
          </a:p>
        </p:txBody>
      </p:sp>
    </p:spTree>
    <p:extLst>
      <p:ext uri="{BB962C8B-B14F-4D97-AF65-F5344CB8AC3E}">
        <p14:creationId xmlns:p14="http://schemas.microsoft.com/office/powerpoint/2010/main" val="403876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FCEAD-DFA7-6C6C-29DF-970A8F8547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30C727-5399-FA5A-8424-35661C9510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00C278-C835-F04B-DDB2-2302235FC589}"/>
              </a:ext>
            </a:extLst>
          </p:cNvPr>
          <p:cNvSpPr>
            <a:spLocks noGrp="1"/>
          </p:cNvSpPr>
          <p:nvPr>
            <p:ph type="body" idx="1"/>
          </p:nvPr>
        </p:nvSpPr>
        <p:spPr/>
        <p:txBody>
          <a:bodyPr/>
          <a:lstStyle/>
          <a:p>
            <a:pPr>
              <a:buFont typeface="Arial" panose="020B0604020202020204" pitchFamily="34" charset="0"/>
              <a:buChar char="•"/>
            </a:pPr>
            <a:r>
              <a:rPr lang="en-GB" sz="1100" b="1" dirty="0"/>
              <a:t>Gender inclusion: </a:t>
            </a:r>
            <a:r>
              <a:rPr lang="en-GB" sz="1100" dirty="0"/>
              <a:t>include women engineers in the imagery to challenge the stereotype that technical roles are exclusively for men.</a:t>
            </a:r>
          </a:p>
          <a:p>
            <a:pPr>
              <a:buFont typeface="Arial" panose="020B0604020202020204" pitchFamily="34" charset="0"/>
              <a:buChar char="•"/>
            </a:pPr>
            <a:r>
              <a:rPr lang="en-GB" sz="1100" b="1" dirty="0"/>
              <a:t>Age diversity: </a:t>
            </a:r>
            <a:r>
              <a:rPr lang="en-GB" sz="1100" dirty="0"/>
              <a:t>depict a range of ages, including younger engineers (representing students or recent graduates) and older professionals, to reflect the lifelong nature of engineering careers.</a:t>
            </a:r>
          </a:p>
          <a:p>
            <a:pPr>
              <a:buFont typeface="Arial" panose="020B0604020202020204" pitchFamily="34" charset="0"/>
              <a:buChar char="•"/>
            </a:pPr>
            <a:r>
              <a:rPr lang="en-GB" sz="1100" b="1" dirty="0"/>
              <a:t>Racial and ethnic representation: </a:t>
            </a:r>
            <a:r>
              <a:rPr lang="en-GB" sz="1100" dirty="0"/>
              <a:t>feature individuals from diverse racial and ethnic backgrounds to demonstrate that engineering is a global, inclusive profession.</a:t>
            </a:r>
          </a:p>
          <a:p>
            <a:pPr>
              <a:buFont typeface="Arial" panose="020B0604020202020204" pitchFamily="34" charset="0"/>
              <a:buChar char="•"/>
            </a:pPr>
            <a:r>
              <a:rPr lang="en-GB" sz="1100" b="1" dirty="0"/>
              <a:t>Updated context: </a:t>
            </a:r>
            <a:r>
              <a:rPr lang="en-GB" sz="1100" dirty="0"/>
              <a:t>update the visual style to reflect modern work environments, such as collaborative teams using advanced technology, rather than focusing on a single tool or demographic.</a:t>
            </a:r>
          </a:p>
          <a:p>
            <a:pPr>
              <a:buFont typeface="Arial" panose="020B0604020202020204" pitchFamily="34" charset="0"/>
              <a:buChar char="•"/>
            </a:pPr>
            <a:r>
              <a:rPr lang="en-GB" sz="1100" b="1" dirty="0"/>
              <a:t>Focus on skills and teamwork: </a:t>
            </a:r>
            <a:r>
              <a:rPr lang="en-GB" sz="1100" dirty="0"/>
              <a:t>shift the narrative to highlight skills, collaboration and innovation rather than reinforcing stereotypes through a homogenous group.</a:t>
            </a:r>
          </a:p>
          <a:p>
            <a:pPr>
              <a:buFont typeface="Arial" panose="020B0604020202020204" pitchFamily="34" charset="0"/>
              <a:buChar char="•"/>
            </a:pPr>
            <a:r>
              <a:rPr lang="en-GB" sz="1100" b="1" dirty="0"/>
              <a:t>Revise the language used: </a:t>
            </a:r>
            <a:r>
              <a:rPr lang="en-GB" sz="1100" dirty="0"/>
              <a:t>use inclusive language that appeals to all demographics, for example emphasising teamwork, creativity and diversity as strengths of the engineering profession.</a:t>
            </a:r>
          </a:p>
        </p:txBody>
      </p:sp>
      <p:sp>
        <p:nvSpPr>
          <p:cNvPr id="4" name="Slide Number Placeholder 3">
            <a:extLst>
              <a:ext uri="{FF2B5EF4-FFF2-40B4-BE49-F238E27FC236}">
                <a16:creationId xmlns:a16="http://schemas.microsoft.com/office/drawing/2014/main" id="{C4AF06DC-B734-A59A-668D-27D93EBE8F44}"/>
              </a:ext>
            </a:extLst>
          </p:cNvPr>
          <p:cNvSpPr>
            <a:spLocks noGrp="1"/>
          </p:cNvSpPr>
          <p:nvPr>
            <p:ph type="sldNum" sz="quarter" idx="5"/>
          </p:nvPr>
        </p:nvSpPr>
        <p:spPr/>
        <p:txBody>
          <a:bodyPr/>
          <a:lstStyle/>
          <a:p>
            <a:fld id="{9920340D-206C-4C41-A35B-4D72CE2F2B89}" type="slidenum">
              <a:rPr lang="en-GB" smtClean="0"/>
              <a:pPr/>
              <a:t>24</a:t>
            </a:fld>
            <a:endParaRPr lang="en-GB" dirty="0"/>
          </a:p>
        </p:txBody>
      </p:sp>
    </p:spTree>
    <p:extLst>
      <p:ext uri="{BB962C8B-B14F-4D97-AF65-F5344CB8AC3E}">
        <p14:creationId xmlns:p14="http://schemas.microsoft.com/office/powerpoint/2010/main" val="3117671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31</a:t>
            </a:fld>
            <a:endParaRPr lang="en-GB" dirty="0"/>
          </a:p>
        </p:txBody>
      </p:sp>
    </p:spTree>
    <p:extLst>
      <p:ext uri="{BB962C8B-B14F-4D97-AF65-F5344CB8AC3E}">
        <p14:creationId xmlns:p14="http://schemas.microsoft.com/office/powerpoint/2010/main" val="1160733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32</a:t>
            </a:fld>
            <a:endParaRPr lang="en-GB" dirty="0"/>
          </a:p>
        </p:txBody>
      </p:sp>
    </p:spTree>
    <p:extLst>
      <p:ext uri="{BB962C8B-B14F-4D97-AF65-F5344CB8AC3E}">
        <p14:creationId xmlns:p14="http://schemas.microsoft.com/office/powerpoint/2010/main" val="1001177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34</a:t>
            </a:fld>
            <a:endParaRPr lang="en-GB" dirty="0"/>
          </a:p>
        </p:txBody>
      </p:sp>
    </p:spTree>
    <p:extLst>
      <p:ext uri="{BB962C8B-B14F-4D97-AF65-F5344CB8AC3E}">
        <p14:creationId xmlns:p14="http://schemas.microsoft.com/office/powerpoint/2010/main" val="1148196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39</a:t>
            </a:fld>
            <a:endParaRPr lang="en-GB" dirty="0"/>
          </a:p>
        </p:txBody>
      </p:sp>
    </p:spTree>
    <p:extLst>
      <p:ext uri="{BB962C8B-B14F-4D97-AF65-F5344CB8AC3E}">
        <p14:creationId xmlns:p14="http://schemas.microsoft.com/office/powerpoint/2010/main" val="1618695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41</a:t>
            </a:fld>
            <a:endParaRPr lang="en-GB" dirty="0"/>
          </a:p>
        </p:txBody>
      </p:sp>
    </p:spTree>
    <p:extLst>
      <p:ext uri="{BB962C8B-B14F-4D97-AF65-F5344CB8AC3E}">
        <p14:creationId xmlns:p14="http://schemas.microsoft.com/office/powerpoint/2010/main" val="3121207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43</a:t>
            </a:fld>
            <a:endParaRPr lang="en-GB" dirty="0"/>
          </a:p>
        </p:txBody>
      </p:sp>
    </p:spTree>
    <p:extLst>
      <p:ext uri="{BB962C8B-B14F-4D97-AF65-F5344CB8AC3E}">
        <p14:creationId xmlns:p14="http://schemas.microsoft.com/office/powerpoint/2010/main" val="2869853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example:</a:t>
            </a:r>
          </a:p>
          <a:p>
            <a:pPr>
              <a:buFont typeface="+mj-lt"/>
              <a:buAutoNum type="arabicPeriod"/>
            </a:pPr>
            <a:r>
              <a:rPr lang="en-GB" b="1" dirty="0"/>
              <a:t> Visual learners</a:t>
            </a:r>
            <a:r>
              <a:rPr lang="en-GB" dirty="0"/>
              <a:t>: infographics appeal to those who grasp concepts more effectively through images, diagrams and visual structures.</a:t>
            </a:r>
          </a:p>
          <a:p>
            <a:pPr>
              <a:buFont typeface="+mj-lt"/>
              <a:buAutoNum type="arabicPeriod"/>
            </a:pPr>
            <a:r>
              <a:rPr lang="en-GB" b="1" dirty="0"/>
              <a:t> Language barriers</a:t>
            </a:r>
            <a:r>
              <a:rPr lang="en-GB" dirty="0"/>
              <a:t>: using minimal text alongside clear visuals can help audiences with limited language proficiency or those who are multilingual.</a:t>
            </a:r>
          </a:p>
          <a:p>
            <a:pPr>
              <a:buFont typeface="+mj-lt"/>
              <a:buAutoNum type="arabicPeriod"/>
            </a:pPr>
            <a:r>
              <a:rPr lang="en-GB" b="1" dirty="0"/>
              <a:t> Cognitive accessibility</a:t>
            </a:r>
            <a:r>
              <a:rPr lang="en-GB" dirty="0"/>
              <a:t>: simplified designs and structured layouts help those with learning difficulties or processing challenges to engage with the material.</a:t>
            </a:r>
          </a:p>
          <a:p>
            <a:pPr>
              <a:buFont typeface="+mj-lt"/>
              <a:buAutoNum type="arabicPeriod"/>
            </a:pPr>
            <a:r>
              <a:rPr lang="en-GB" b="1" dirty="0"/>
              <a:t> Time efficiency</a:t>
            </a:r>
            <a:r>
              <a:rPr lang="en-GB" dirty="0"/>
              <a:t>: busy audiences or individuals with limited attention spans can quickly absorb key messages.</a:t>
            </a:r>
          </a:p>
          <a:p>
            <a:pPr>
              <a:buFont typeface="+mj-lt"/>
              <a:buAutoNum type="arabicPeriod"/>
            </a:pPr>
            <a:r>
              <a:rPr lang="en-GB" b="1" dirty="0"/>
              <a:t> Representation</a:t>
            </a:r>
            <a:r>
              <a:rPr lang="en-GB" dirty="0"/>
              <a:t>: inclusive infographics can feature diverse visuals, symbols and examples, ensuring that various groups feel acknowledged and valued.</a:t>
            </a:r>
          </a:p>
          <a:p>
            <a:r>
              <a:rPr lang="en-GB" dirty="0"/>
              <a:t>By accommodating different needs, infographics promote equal access to information, fostering a sense of belonging and understanding across diverse audiences.</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48</a:t>
            </a:fld>
            <a:endParaRPr lang="en-GB" dirty="0"/>
          </a:p>
        </p:txBody>
      </p:sp>
    </p:spTree>
    <p:extLst>
      <p:ext uri="{BB962C8B-B14F-4D97-AF65-F5344CB8AC3E}">
        <p14:creationId xmlns:p14="http://schemas.microsoft.com/office/powerpoint/2010/main" val="3810536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51</a:t>
            </a:fld>
            <a:endParaRPr lang="en-GB" dirty="0"/>
          </a:p>
        </p:txBody>
      </p:sp>
    </p:spTree>
    <p:extLst>
      <p:ext uri="{BB962C8B-B14F-4D97-AF65-F5344CB8AC3E}">
        <p14:creationId xmlns:p14="http://schemas.microsoft.com/office/powerpoint/2010/main" val="4034336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56</a:t>
            </a:fld>
            <a:endParaRPr lang="en-GB" dirty="0"/>
          </a:p>
        </p:txBody>
      </p:sp>
    </p:spTree>
    <p:extLst>
      <p:ext uri="{BB962C8B-B14F-4D97-AF65-F5344CB8AC3E}">
        <p14:creationId xmlns:p14="http://schemas.microsoft.com/office/powerpoint/2010/main" val="1798807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2</a:t>
            </a:fld>
            <a:endParaRPr lang="en-GB" dirty="0"/>
          </a:p>
        </p:txBody>
      </p:sp>
    </p:spTree>
    <p:extLst>
      <p:ext uri="{BB962C8B-B14F-4D97-AF65-F5344CB8AC3E}">
        <p14:creationId xmlns:p14="http://schemas.microsoft.com/office/powerpoint/2010/main" val="935955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58</a:t>
            </a:fld>
            <a:endParaRPr lang="en-GB" dirty="0"/>
          </a:p>
        </p:txBody>
      </p:sp>
    </p:spTree>
    <p:extLst>
      <p:ext uri="{BB962C8B-B14F-4D97-AF65-F5344CB8AC3E}">
        <p14:creationId xmlns:p14="http://schemas.microsoft.com/office/powerpoint/2010/main" val="2417916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0" dirty="0"/>
              <a:t>These are the stakeholders who are clearly identified and directly involved in the project:</a:t>
            </a:r>
          </a:p>
          <a:p>
            <a:pPr marL="342900" indent="-342900">
              <a:buFont typeface="Arial" panose="020B0604020202020204" pitchFamily="34" charset="0"/>
              <a:buChar char="•"/>
            </a:pPr>
            <a:r>
              <a:rPr lang="en-GB" sz="1400" b="0" dirty="0"/>
              <a:t>Trendy Tech Ltd. (client): responsible for defining the project scope, providing overall direction and approving deliverables</a:t>
            </a:r>
          </a:p>
          <a:p>
            <a:pPr marL="342900" indent="-342900">
              <a:buFont typeface="Arial" panose="020B0604020202020204" pitchFamily="34" charset="0"/>
              <a:buChar char="•"/>
            </a:pPr>
            <a:r>
              <a:rPr lang="en-GB" sz="1400" b="0" dirty="0"/>
              <a:t>Creative Visions Studios (production company): responsible for creating the promotional and teaser videos, including filming, editing and final delivery</a:t>
            </a:r>
          </a:p>
          <a:p>
            <a:pPr marL="342900" indent="-342900">
              <a:buFont typeface="Arial" panose="020B0604020202020204" pitchFamily="34" charset="0"/>
              <a:buChar char="•"/>
            </a:pPr>
            <a:r>
              <a:rPr lang="en-GB" sz="1400" b="0" dirty="0"/>
              <a:t>internal Marketing Team at Trendy Tech Ltd: involved in the review process and ensuring the videos align with Trendy Tech’s branding and marketing goals</a:t>
            </a:r>
          </a:p>
          <a:p>
            <a:pPr marL="342900" indent="-342900">
              <a:buFont typeface="Arial" panose="020B0604020202020204" pitchFamily="34" charset="0"/>
              <a:buChar char="•"/>
            </a:pPr>
            <a:r>
              <a:rPr lang="en-GB" sz="1400" b="0" dirty="0"/>
              <a:t>target audience (young professionals, aged 18–30): the intended viewers of the promotional and teaser videos influence the tone and style of the content.</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62</a:t>
            </a:fld>
            <a:endParaRPr lang="en-GB" dirty="0"/>
          </a:p>
        </p:txBody>
      </p:sp>
    </p:spTree>
    <p:extLst>
      <p:ext uri="{BB962C8B-B14F-4D97-AF65-F5344CB8AC3E}">
        <p14:creationId xmlns:p14="http://schemas.microsoft.com/office/powerpoint/2010/main" val="751015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400" b="0" dirty="0"/>
              <a:t>Creative Team at Creative Visions Studios: while not explicitly named, this group includes the director, editor and other creative staff who will shape the video’s aesthetic and tone.</a:t>
            </a:r>
          </a:p>
          <a:p>
            <a:pPr marL="342900" indent="-342900">
              <a:buFont typeface="Arial" panose="020B0604020202020204" pitchFamily="34" charset="0"/>
              <a:buChar char="•"/>
            </a:pPr>
            <a:r>
              <a:rPr lang="en-GB" sz="1400" b="0" dirty="0"/>
              <a:t>Social media platforms (Instagram, TikTok, YouTube): although not directly referenced as stakeholders, these platforms are essential for distribution and may have specific requirements or effective practices that influence how the videos are created.</a:t>
            </a:r>
          </a:p>
          <a:p>
            <a:pPr marL="342900" indent="-342900">
              <a:buFont typeface="Arial" panose="020B0604020202020204" pitchFamily="34" charset="0"/>
              <a:buChar char="•"/>
            </a:pPr>
            <a:r>
              <a:rPr lang="en-GB" sz="1400" b="0" dirty="0"/>
              <a:t>International audience: the inclusion of subtitles in English, Spanish and French implies a broader international audience that may require localisation.</a:t>
            </a:r>
          </a:p>
          <a:p>
            <a:pPr marL="342900" indent="-342900">
              <a:buFont typeface="Arial" panose="020B0604020202020204" pitchFamily="34" charset="0"/>
              <a:buChar char="•"/>
            </a:pPr>
            <a:r>
              <a:rPr lang="en-GB" sz="1400" b="0" dirty="0"/>
              <a:t>Legal/Compliance Team at Trendy Tech Ltd: while not explicitly mentioned, Trendy Tech’s Legal or Compliance Team is likely to be involved in ensuring the content adheres to relevant legal and copyright guidelines.</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63</a:t>
            </a:fld>
            <a:endParaRPr lang="en-GB" dirty="0"/>
          </a:p>
        </p:txBody>
      </p:sp>
    </p:spTree>
    <p:extLst>
      <p:ext uri="{BB962C8B-B14F-4D97-AF65-F5344CB8AC3E}">
        <p14:creationId xmlns:p14="http://schemas.microsoft.com/office/powerpoint/2010/main" val="3470930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70EA5-0110-FD08-26B8-28B782A740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A75366-BC42-C6A5-097B-61D00A9EBF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F9DE26-3053-390A-768B-F508726A775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E1E62A1-3666-2D44-F301-7898E7F43299}"/>
              </a:ext>
            </a:extLst>
          </p:cNvPr>
          <p:cNvSpPr>
            <a:spLocks noGrp="1"/>
          </p:cNvSpPr>
          <p:nvPr>
            <p:ph type="sldNum" sz="quarter" idx="5"/>
          </p:nvPr>
        </p:nvSpPr>
        <p:spPr/>
        <p:txBody>
          <a:bodyPr/>
          <a:lstStyle/>
          <a:p>
            <a:fld id="{9920340D-206C-4C41-A35B-4D72CE2F2B89}" type="slidenum">
              <a:rPr lang="en-GB" smtClean="0"/>
              <a:pPr/>
              <a:t>64</a:t>
            </a:fld>
            <a:endParaRPr lang="en-GB" dirty="0"/>
          </a:p>
        </p:txBody>
      </p:sp>
    </p:spTree>
    <p:extLst>
      <p:ext uri="{BB962C8B-B14F-4D97-AF65-F5344CB8AC3E}">
        <p14:creationId xmlns:p14="http://schemas.microsoft.com/office/powerpoint/2010/main" val="4072033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69</a:t>
            </a:fld>
            <a:endParaRPr lang="en-GB" dirty="0"/>
          </a:p>
        </p:txBody>
      </p:sp>
    </p:spTree>
    <p:extLst>
      <p:ext uri="{BB962C8B-B14F-4D97-AF65-F5344CB8AC3E}">
        <p14:creationId xmlns:p14="http://schemas.microsoft.com/office/powerpoint/2010/main" val="2489529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Recap key points and address any misunderstandings. Reflect on feedback to identify improvement areas.</a:t>
            </a:r>
          </a:p>
        </p:txBody>
      </p:sp>
      <p:sp>
        <p:nvSpPr>
          <p:cNvPr id="4" name="Slide Number Placeholder 3"/>
          <p:cNvSpPr>
            <a:spLocks noGrp="1"/>
          </p:cNvSpPr>
          <p:nvPr>
            <p:ph type="sldNum" sz="quarter" idx="5"/>
          </p:nvPr>
        </p:nvSpPr>
        <p:spPr/>
        <p:txBody>
          <a:bodyPr/>
          <a:lstStyle/>
          <a:p>
            <a:fld id="{9920340D-206C-4C41-A35B-4D72CE2F2B89}" type="slidenum">
              <a:rPr lang="en-GB" smtClean="0"/>
              <a:pPr/>
              <a:t>71</a:t>
            </a:fld>
            <a:endParaRPr lang="en-GB" dirty="0"/>
          </a:p>
        </p:txBody>
      </p:sp>
    </p:spTree>
    <p:extLst>
      <p:ext uri="{BB962C8B-B14F-4D97-AF65-F5344CB8AC3E}">
        <p14:creationId xmlns:p14="http://schemas.microsoft.com/office/powerpoint/2010/main" val="2531514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How to avoid death By PowerPoint | David JP Phillips | TEDxStockholmSalon</a:t>
            </a:r>
          </a:p>
          <a:p>
            <a:r>
              <a:rPr lang="en-GB" dirty="0"/>
              <a:t># https://youtube.com/watch/Iwpi1Lm6dFo</a:t>
            </a:r>
          </a:p>
          <a:p>
            <a:endParaRPr lang="en-GB" dirty="0"/>
          </a:p>
          <a:p>
            <a:r>
              <a:rPr lang="en-GB" dirty="0"/>
              <a:t>00:00:11.011 Okay, ladies and gentlemen, welcome.</a:t>
            </a:r>
          </a:p>
          <a:p>
            <a:r>
              <a:rPr lang="en-GB" dirty="0"/>
              <a:t>00:00:14.488 There is a question</a:t>
            </a:r>
          </a:p>
          <a:p>
            <a:r>
              <a:rPr lang="en-GB" dirty="0"/>
              <a:t>00:00:15.636 which has puzzled me for quite a while,</a:t>
            </a:r>
          </a:p>
          <a:p>
            <a:r>
              <a:rPr lang="en-GB" dirty="0"/>
              <a:t>00:00:18.261 and that is, Why do our PowerPoints look the way they look?</a:t>
            </a:r>
          </a:p>
          <a:p>
            <a:r>
              <a:rPr lang="en-GB" dirty="0"/>
              <a:t>00:00:22.228 Or rather, How on earth, can we accept that they look the way they look?</a:t>
            </a:r>
          </a:p>
          <a:p>
            <a:r>
              <a:rPr lang="en-GB" dirty="0"/>
              <a:t>00:00:26.978 How can you do that?</a:t>
            </a:r>
          </a:p>
          <a:p>
            <a:r>
              <a:rPr lang="en-GB" dirty="0"/>
              <a:t>00:00:29.249 And do you know</a:t>
            </a:r>
          </a:p>
          <a:p>
            <a:r>
              <a:rPr lang="en-GB" dirty="0"/>
              <a:t>00:00:30.265 what’s even more intellectually challenging for me to understand?</a:t>
            </a:r>
          </a:p>
          <a:p>
            <a:r>
              <a:rPr lang="en-GB" dirty="0"/>
              <a:t>00:00:33.372 It’s, How can a person sit over herein this meeting room with 10 others,</a:t>
            </a:r>
          </a:p>
          <a:p>
            <a:r>
              <a:rPr lang="en-GB" dirty="0"/>
              <a:t>00:00:37.508 observing this dismally bad PowerPoint</a:t>
            </a:r>
          </a:p>
          <a:p>
            <a:r>
              <a:rPr lang="en-GB" dirty="0"/>
              <a:t>00:00:39.733 filled with charts, graphical elements, page numbers,</a:t>
            </a:r>
          </a:p>
          <a:p>
            <a:r>
              <a:rPr lang="en-GB" dirty="0"/>
              <a:t>00:00:44.996 fading away five, seven minutes, thinking of other things?</a:t>
            </a:r>
          </a:p>
          <a:p>
            <a:r>
              <a:rPr lang="en-GB" dirty="0"/>
              <a:t>00:00:48.390 You know the feeling, the boredom, the waste of time?</a:t>
            </a:r>
          </a:p>
          <a:p>
            <a:r>
              <a:rPr lang="en-GB" dirty="0"/>
              <a:t>00:00:53.725 This person, after 40 minutes,</a:t>
            </a:r>
          </a:p>
          <a:p>
            <a:r>
              <a:rPr lang="en-GB" dirty="0"/>
              <a:t>00:00:55.826 he or she will stand up, a bit dazed,</a:t>
            </a:r>
          </a:p>
          <a:p>
            <a:r>
              <a:rPr lang="en-GB" dirty="0"/>
              <a:t>00:00:58.432 trotting off to his own office, coming to his own computer,</a:t>
            </a:r>
          </a:p>
          <a:p>
            <a:r>
              <a:rPr lang="en-GB" dirty="0"/>
              <a:t>00:01:01.685 flipping it up, going like, ’Oh my god, I’ve got a presentation tomorrow,</a:t>
            </a:r>
          </a:p>
          <a:p>
            <a:r>
              <a:rPr lang="en-GB" dirty="0"/>
              <a:t>00:01:05.107 and I do have a PowerPoint to build.’</a:t>
            </a:r>
          </a:p>
          <a:p>
            <a:r>
              <a:rPr lang="en-GB" dirty="0"/>
              <a:t>00:01:07.390 (Laughter)</a:t>
            </a:r>
          </a:p>
          <a:p>
            <a:r>
              <a:rPr lang="en-GB" dirty="0"/>
              <a:t>00:01:08.390 Now, what is the chance that this person will build an equally bad PowerPoint</a:t>
            </a:r>
          </a:p>
          <a:p>
            <a:r>
              <a:rPr lang="en-GB" dirty="0"/>
              <a:t>00:01:12.418 as the one that he or she was herself tortured by</a:t>
            </a:r>
          </a:p>
          <a:p>
            <a:r>
              <a:rPr lang="en-GB" dirty="0"/>
              <a:t>00:01:15.819 in the other conference room?</a:t>
            </a:r>
          </a:p>
          <a:p>
            <a:r>
              <a:rPr lang="en-GB" dirty="0"/>
              <a:t>00:01:17.758 Is that a big chance?</a:t>
            </a:r>
          </a:p>
          <a:p>
            <a:r>
              <a:rPr lang="en-GB" dirty="0"/>
              <a:t>00:01:20.112 Yeah.</a:t>
            </a:r>
          </a:p>
          <a:p>
            <a:r>
              <a:rPr lang="en-GB" dirty="0"/>
              <a:t>00:01:21.832 Now, what is that?</a:t>
            </a:r>
          </a:p>
          <a:p>
            <a:r>
              <a:rPr lang="en-GB" dirty="0"/>
              <a:t>00:01:23.154 Why do we do that? Is that vengeance?</a:t>
            </a:r>
          </a:p>
          <a:p>
            <a:r>
              <a:rPr lang="en-GB" dirty="0"/>
              <a:t>00:01:25.874 Is that where you go like, ‘You did that to me.</a:t>
            </a:r>
          </a:p>
          <a:p>
            <a:r>
              <a:rPr lang="en-GB" dirty="0"/>
              <a:t>00:01:28.263 Phew! I’m going to do it to you. You got it coming, bro’?</a:t>
            </a:r>
          </a:p>
          <a:p>
            <a:r>
              <a:rPr lang="en-GB" dirty="0"/>
              <a:t>00:01:31.720 Is that the case? I don’t think so.</a:t>
            </a:r>
          </a:p>
          <a:p>
            <a:r>
              <a:rPr lang="en-GB" dirty="0"/>
              <a:t>00:01:34.087 I don’t think that’s got to do with vengeance, intelligence.</a:t>
            </a:r>
          </a:p>
          <a:p>
            <a:r>
              <a:rPr lang="en-GB" dirty="0"/>
              <a:t>00:01:38.318 I think it’s got to do with something else.</a:t>
            </a:r>
          </a:p>
          <a:p>
            <a:r>
              <a:rPr lang="en-GB" dirty="0"/>
              <a:t>00:01:40.663 Now, my passion in life is the brain,</a:t>
            </a:r>
          </a:p>
          <a:p>
            <a:r>
              <a:rPr lang="en-GB" dirty="0"/>
              <a:t>00:01:43.208 and an even bigger passion that is presentation skills.</a:t>
            </a:r>
          </a:p>
          <a:p>
            <a:r>
              <a:rPr lang="en-GB" dirty="0"/>
              <a:t>00:01:46.693 And I love combining these two.</a:t>
            </a:r>
          </a:p>
          <a:p>
            <a:r>
              <a:rPr lang="en-GB" dirty="0"/>
              <a:t>00:01:49.921 And about four years ago,</a:t>
            </a:r>
          </a:p>
          <a:p>
            <a:r>
              <a:rPr lang="en-GB" dirty="0"/>
              <a:t>00:01:51.841 I got so, so upset I blew my top</a:t>
            </a:r>
          </a:p>
          <a:p>
            <a:r>
              <a:rPr lang="en-GB" dirty="0"/>
              <a:t>00:01:56.747 because the way that we do neural executions</a:t>
            </a:r>
          </a:p>
          <a:p>
            <a:r>
              <a:rPr lang="en-GB" dirty="0"/>
              <a:t>00:02:00.040 all over our boardrooms today is just -</a:t>
            </a:r>
          </a:p>
          <a:p>
            <a:r>
              <a:rPr lang="en-GB" dirty="0"/>
              <a:t>00:02:03.093 it’s not fair to our intelligence as being Homo sapiens.</a:t>
            </a:r>
          </a:p>
          <a:p>
            <a:r>
              <a:rPr lang="en-GB" dirty="0"/>
              <a:t>00:02:07.627 So I thought there’s got to be something we can do about this,</a:t>
            </a:r>
          </a:p>
          <a:p>
            <a:r>
              <a:rPr lang="en-GB" dirty="0"/>
              <a:t>00:02:10.555 so I searched the world, I looked for seminars,</a:t>
            </a:r>
          </a:p>
          <a:p>
            <a:r>
              <a:rPr lang="en-GB" dirty="0"/>
              <a:t>00:02:13.365 I looked for training programs, I looked for books</a:t>
            </a:r>
          </a:p>
          <a:p>
            <a:r>
              <a:rPr lang="en-GB" dirty="0"/>
              <a:t>00:02:16.907 that could solve this question for me,</a:t>
            </a:r>
          </a:p>
          <a:p>
            <a:r>
              <a:rPr lang="en-GB" dirty="0"/>
              <a:t>00:02:19.216 but there was none to be found.</a:t>
            </a:r>
          </a:p>
          <a:p>
            <a:r>
              <a:rPr lang="en-GB" dirty="0"/>
              <a:t>00:02:21.551 So I thought, “Well, I’ll just do as Franz Kafka said,</a:t>
            </a:r>
          </a:p>
          <a:p>
            <a:r>
              <a:rPr lang="en-GB" dirty="0"/>
              <a:t>00:02:25.282 ‘If it isn’t written, write it yourself.’”</a:t>
            </a:r>
          </a:p>
          <a:p>
            <a:r>
              <a:rPr lang="en-GB" dirty="0"/>
              <a:t>00:02:27.930 And four years later,</a:t>
            </a:r>
          </a:p>
          <a:p>
            <a:r>
              <a:rPr lang="en-GB" dirty="0"/>
              <a:t>00:02:29.209 I have the great honour to stand here in front of you.</a:t>
            </a:r>
          </a:p>
          <a:p>
            <a:r>
              <a:rPr lang="en-GB" dirty="0"/>
              <a:t>00:02:32.908 What am I talking about?</a:t>
            </a:r>
          </a:p>
          <a:p>
            <a:r>
              <a:rPr lang="en-GB" dirty="0"/>
              <a:t>00:02:34.065 What are the PowerPoints I’m referring to?</a:t>
            </a:r>
          </a:p>
          <a:p>
            <a:r>
              <a:rPr lang="en-GB" dirty="0"/>
              <a:t>00:02:36.071 They can look like this.</a:t>
            </a:r>
          </a:p>
          <a:p>
            <a:r>
              <a:rPr lang="en-GB" dirty="0"/>
              <a:t>00:02:37.901 Now, this is one of the top three universities in the world,</a:t>
            </a:r>
          </a:p>
          <a:p>
            <a:r>
              <a:rPr lang="en-GB" dirty="0"/>
              <a:t>00:02:41.654 advising their students and their teacher son how to build great PowerPoints.</a:t>
            </a:r>
          </a:p>
          <a:p>
            <a:r>
              <a:rPr lang="en-GB" dirty="0"/>
              <a:t>00:02:48.626 I received this from a customer,</a:t>
            </a:r>
          </a:p>
          <a:p>
            <a:r>
              <a:rPr lang="en-GB" dirty="0"/>
              <a:t>00:02:51.246 and you’ve got to be semi-blind</a:t>
            </a:r>
          </a:p>
          <a:p>
            <a:r>
              <a:rPr lang="en-GB" dirty="0"/>
              <a:t>00:02:54.134 in order to even have something like this in the company.</a:t>
            </a:r>
          </a:p>
          <a:p>
            <a:r>
              <a:rPr lang="en-GB" dirty="0"/>
              <a:t>00:02:58.005 I love this one.</a:t>
            </a:r>
          </a:p>
          <a:p>
            <a:r>
              <a:rPr lang="en-GB" dirty="0"/>
              <a:t>00:03:00.096 This one was awarded the prize of being the worst PowerPoint</a:t>
            </a:r>
          </a:p>
          <a:p>
            <a:r>
              <a:rPr lang="en-GB" dirty="0"/>
              <a:t>00:03:03.372 delivered by a public CEO in 2010.</a:t>
            </a:r>
          </a:p>
          <a:p>
            <a:r>
              <a:rPr lang="en-GB" dirty="0"/>
              <a:t>00:03:06.623 It’s a nice prize to pick up, isn’t it?</a:t>
            </a:r>
          </a:p>
          <a:p>
            <a:r>
              <a:rPr lang="en-GB" dirty="0"/>
              <a:t>00:03:08.515 ’Oh yes, thank you.’</a:t>
            </a:r>
          </a:p>
          <a:p>
            <a:r>
              <a:rPr lang="en-GB" dirty="0"/>
              <a:t>00:03:09.525 (Laughs)</a:t>
            </a:r>
          </a:p>
          <a:p>
            <a:r>
              <a:rPr lang="en-GB" dirty="0"/>
              <a:t>00:03:10.985 Well done, mate.</a:t>
            </a:r>
          </a:p>
          <a:p>
            <a:r>
              <a:rPr lang="en-GB" dirty="0"/>
              <a:t>00:03:12.849 And then you’re like, ’This is bad. Can it get worse?’</a:t>
            </a:r>
          </a:p>
          <a:p>
            <a:r>
              <a:rPr lang="en-GB" dirty="0"/>
              <a:t>00:03:16.553 Yes, it can.</a:t>
            </a:r>
          </a:p>
          <a:p>
            <a:r>
              <a:rPr lang="en-GB" dirty="0"/>
              <a:t>00:03:17.556 (Laughter)</a:t>
            </a:r>
          </a:p>
          <a:p>
            <a:r>
              <a:rPr lang="en-GB" dirty="0"/>
              <a:t>00:03:20.065 Now, this is the UN in Afghanistan,</a:t>
            </a:r>
          </a:p>
          <a:p>
            <a:r>
              <a:rPr lang="en-GB" dirty="0"/>
              <a:t>00:03:23.388 the US military describing the situation in the area.</a:t>
            </a:r>
          </a:p>
          <a:p>
            <a:r>
              <a:rPr lang="en-GB" dirty="0"/>
              <a:t>00:03:28.094 And, well, there are no comments on that.</a:t>
            </a:r>
          </a:p>
          <a:p>
            <a:r>
              <a:rPr lang="en-GB" dirty="0"/>
              <a:t>00:03:32.168 But then we get this one.</a:t>
            </a:r>
          </a:p>
          <a:p>
            <a:r>
              <a:rPr lang="en-GB" dirty="0"/>
              <a:t>00:03:33.356 ’My god, David Phillips, this has got to be the thing.</a:t>
            </a:r>
          </a:p>
          <a:p>
            <a:r>
              <a:rPr lang="en-GB" dirty="0"/>
              <a:t>00:03:37.515 This has got limited amounts of text.</a:t>
            </a:r>
          </a:p>
          <a:p>
            <a:r>
              <a:rPr lang="en-GB" dirty="0"/>
              <a:t>00:03:39.573 It’s got a supporting image.</a:t>
            </a:r>
          </a:p>
          <a:p>
            <a:r>
              <a:rPr lang="en-GB" dirty="0"/>
              <a:t>00:03:41.227 It’s got a clear headline.</a:t>
            </a:r>
          </a:p>
          <a:p>
            <a:r>
              <a:rPr lang="en-GB" dirty="0"/>
              <a:t>00:03:42.983 This is the truth.’</a:t>
            </a:r>
          </a:p>
          <a:p>
            <a:r>
              <a:rPr lang="en-GB" dirty="0"/>
              <a:t>00:03:45.984 Well, the thing is,</a:t>
            </a:r>
          </a:p>
          <a:p>
            <a:r>
              <a:rPr lang="en-GB" dirty="0"/>
              <a:t>00:03:47.675 if you recognise yourself in any of these,</a:t>
            </a:r>
          </a:p>
          <a:p>
            <a:r>
              <a:rPr lang="en-GB" dirty="0"/>
              <a:t>00:03:49.805 which I think you do, nodding away,</a:t>
            </a:r>
          </a:p>
          <a:p>
            <a:r>
              <a:rPr lang="en-GB" dirty="0"/>
              <a:t>00:03:53.255 I want to make you aware of the following:</a:t>
            </a:r>
          </a:p>
          <a:p>
            <a:r>
              <a:rPr lang="en-GB" dirty="0"/>
              <a:t>00:03:55.696 that if you’ve delivered a presentation with something like that behind you,</a:t>
            </a:r>
          </a:p>
          <a:p>
            <a:r>
              <a:rPr lang="en-GB" dirty="0"/>
              <a:t>00:04:02.112 90% of what you said</a:t>
            </a:r>
          </a:p>
          <a:p>
            <a:r>
              <a:rPr lang="en-GB" dirty="0"/>
              <a:t>00:04:06.148 was gone within 30 seconds.</a:t>
            </a:r>
          </a:p>
          <a:p>
            <a:r>
              <a:rPr lang="en-GB" dirty="0"/>
              <a:t>00:04:09.948 And then you go, ’No, no, no way, Jose,</a:t>
            </a:r>
          </a:p>
          <a:p>
            <a:r>
              <a:rPr lang="en-GB" dirty="0"/>
              <a:t>00:04:13.343 that is way - I know it’s bad, but it can’t be that bad,</a:t>
            </a:r>
          </a:p>
          <a:p>
            <a:r>
              <a:rPr lang="en-GB" dirty="0"/>
              <a:t>00:04:16.334 can it now, really?’</a:t>
            </a:r>
          </a:p>
          <a:p>
            <a:r>
              <a:rPr lang="en-GB" dirty="0"/>
              <a:t>00:04:18.228 Well, just let me give you an example of really how bad your working memory is,</a:t>
            </a:r>
          </a:p>
          <a:p>
            <a:r>
              <a:rPr lang="en-GB" dirty="0"/>
              <a:t>00:04:21.951 and mine, for that case.</a:t>
            </a:r>
          </a:p>
          <a:p>
            <a:r>
              <a:rPr lang="en-GB" dirty="0"/>
              <a:t>00:04:23.891 I want you to imagine this situation.</a:t>
            </a:r>
          </a:p>
          <a:p>
            <a:r>
              <a:rPr lang="en-GB" dirty="0"/>
              <a:t>00:04:25.962 You’re at the train station, waiting for the train.</a:t>
            </a:r>
          </a:p>
          <a:p>
            <a:r>
              <a:rPr lang="en-GB" dirty="0"/>
              <a:t>00:04:28.342 You can see it coming on the horizon.</a:t>
            </a:r>
          </a:p>
          <a:p>
            <a:r>
              <a:rPr lang="en-GB" dirty="0"/>
              <a:t>00:04:30.459 You’re fiddling away, you finally find where you put your ticket.</a:t>
            </a:r>
          </a:p>
          <a:p>
            <a:r>
              <a:rPr lang="en-GB" dirty="0"/>
              <a:t>00:04:33.510 And you take it out, and you go, ’Car five, seat 42. Got it.’</a:t>
            </a:r>
          </a:p>
          <a:p>
            <a:r>
              <a:rPr lang="en-GB" dirty="0"/>
              <a:t>00:04:37.570 Have you?</a:t>
            </a:r>
          </a:p>
          <a:p>
            <a:r>
              <a:rPr lang="en-GB" dirty="0"/>
              <a:t>00:04:38.580 (Laughter)</a:t>
            </a:r>
          </a:p>
          <a:p>
            <a:r>
              <a:rPr lang="en-GB" dirty="0"/>
              <a:t>00:04:39.972 You have absolutely no idea where you’re going to sit, do you?</a:t>
            </a:r>
          </a:p>
          <a:p>
            <a:r>
              <a:rPr lang="en-GB" dirty="0"/>
              <a:t>00:04:42.949 So, you’re like, ’Is this only me, or ...Well, I’ll check. Five, 42.’</a:t>
            </a:r>
          </a:p>
          <a:p>
            <a:r>
              <a:rPr lang="en-GB" dirty="0"/>
              <a:t>00:04:46.235 You put it down again.</a:t>
            </a:r>
          </a:p>
          <a:p>
            <a:r>
              <a:rPr lang="en-GB" dirty="0"/>
              <a:t>00:04:47.303 Have you got it?</a:t>
            </a:r>
          </a:p>
          <a:p>
            <a:r>
              <a:rPr lang="en-GB" dirty="0"/>
              <a:t>00:04:48.296 No, you haven’t got it.</a:t>
            </a:r>
          </a:p>
          <a:p>
            <a:r>
              <a:rPr lang="en-GB" dirty="0"/>
              <a:t>00:04:49.907 You’ll do this on an average of six times before you sit down.</a:t>
            </a:r>
          </a:p>
          <a:p>
            <a:r>
              <a:rPr lang="en-GB" dirty="0"/>
              <a:t>00:04:53.688 I’ve seen people in the train go,</a:t>
            </a:r>
          </a:p>
          <a:p>
            <a:r>
              <a:rPr lang="en-GB" dirty="0"/>
              <a:t>00:04:56.163 ’Five, 42, five, 42.Yes, this is my seat, check.’</a:t>
            </a:r>
          </a:p>
          <a:p>
            <a:r>
              <a:rPr lang="en-GB" dirty="0"/>
              <a:t>00:05:00.969 Now, the bad news in the situation is this:</a:t>
            </a:r>
          </a:p>
          <a:p>
            <a:r>
              <a:rPr lang="en-GB" dirty="0"/>
              <a:t>00:05:03.629 you do not have a separate working memory for PowerPoint</a:t>
            </a:r>
          </a:p>
          <a:p>
            <a:r>
              <a:rPr lang="en-GB" dirty="0"/>
              <a:t>00:05:07.156 and a separate working memory for train tickets.</a:t>
            </a:r>
          </a:p>
          <a:p>
            <a:r>
              <a:rPr lang="en-GB" dirty="0"/>
              <a:t>00:05:10.319 It’s the same dismally bad working memory for both activities.</a:t>
            </a:r>
          </a:p>
          <a:p>
            <a:r>
              <a:rPr lang="en-GB" dirty="0"/>
              <a:t>00:05:17.668 So, I might be harsh when I say this,</a:t>
            </a:r>
          </a:p>
          <a:p>
            <a:r>
              <a:rPr lang="en-GB" dirty="0"/>
              <a:t>00:05:20.663 but there is one man on this earth</a:t>
            </a:r>
          </a:p>
          <a:p>
            <a:r>
              <a:rPr lang="en-GB" dirty="0"/>
              <a:t>00:05:22.730 who knows more about the brain than anybody else,</a:t>
            </a:r>
          </a:p>
          <a:p>
            <a:r>
              <a:rPr lang="en-GB" dirty="0"/>
              <a:t>00:05:25.055 one of the most leading neurologists called John Medina,</a:t>
            </a:r>
          </a:p>
          <a:p>
            <a:r>
              <a:rPr lang="en-GB" dirty="0"/>
              <a:t>00:05:27.925 and he puts it like this.</a:t>
            </a:r>
          </a:p>
          <a:p>
            <a:r>
              <a:rPr lang="en-GB" dirty="0"/>
              <a:t>00:05:29.845 [If companies would hoveas little respect for business</a:t>
            </a:r>
          </a:p>
          <a:p>
            <a:r>
              <a:rPr lang="en-GB" dirty="0"/>
              <a:t>00:05:32.455 as they have for presentations,</a:t>
            </a:r>
          </a:p>
          <a:p>
            <a:r>
              <a:rPr lang="en-GB" dirty="0"/>
              <a:t>00:05:33.944 the majority would go bankrupt.]</a:t>
            </a:r>
          </a:p>
          <a:p>
            <a:r>
              <a:rPr lang="en-GB" dirty="0"/>
              <a:t>00:05:35.542 And it’s with his words that I welcome you to ’How to Avoid Death by PowerPoint’.</a:t>
            </a:r>
          </a:p>
          <a:p>
            <a:r>
              <a:rPr lang="en-GB" dirty="0"/>
              <a:t>00:05:42.386 Now, my objective for this evening, for these 18 minutes,</a:t>
            </a:r>
          </a:p>
          <a:p>
            <a:r>
              <a:rPr lang="en-GB" dirty="0"/>
              <a:t>00:05:45.621 is to give you five design principles</a:t>
            </a:r>
          </a:p>
          <a:p>
            <a:r>
              <a:rPr lang="en-GB" dirty="0"/>
              <a:t>00:05:49.039 that will cognitively and psychologically optimise your PowerPoint slides.</a:t>
            </a:r>
          </a:p>
          <a:p>
            <a:r>
              <a:rPr lang="en-GB" dirty="0"/>
              <a:t>00:05:54.573 And if you haven’t used them before,</a:t>
            </a:r>
          </a:p>
          <a:p>
            <a:r>
              <a:rPr lang="en-GB" dirty="0"/>
              <a:t>00:05:57.152 they will make a tremendous difference</a:t>
            </a:r>
          </a:p>
          <a:p>
            <a:r>
              <a:rPr lang="en-GB" dirty="0"/>
              <a:t>00:05:59.683 to every PowerPoint you’ll be delivering from this day and on.</a:t>
            </a:r>
          </a:p>
          <a:p>
            <a:r>
              <a:rPr lang="en-GB" dirty="0"/>
              <a:t>00:06:05.051 So, let’s start.</a:t>
            </a:r>
          </a:p>
          <a:p>
            <a:r>
              <a:rPr lang="en-GB" dirty="0"/>
              <a:t>00:06:06.358 The first one of these five is one message.</a:t>
            </a:r>
          </a:p>
          <a:p>
            <a:r>
              <a:rPr lang="en-GB" dirty="0"/>
              <a:t>00:06:08.782 I received this from a customer,</a:t>
            </a:r>
          </a:p>
          <a:p>
            <a:r>
              <a:rPr lang="en-GB" dirty="0"/>
              <a:t>00:06:10.346 and I said, ’Hey, we’ve goat lot of issues in here,</a:t>
            </a:r>
          </a:p>
          <a:p>
            <a:r>
              <a:rPr lang="en-GB" dirty="0"/>
              <a:t>00:06:13.567 but let’s start with the first one.</a:t>
            </a:r>
          </a:p>
          <a:p>
            <a:r>
              <a:rPr lang="en-GB" dirty="0"/>
              <a:t>00:06:15.285 You’ve got two messages.</a:t>
            </a:r>
          </a:p>
          <a:p>
            <a:r>
              <a:rPr lang="en-GB" dirty="0"/>
              <a:t>00:06:16.836 Let’s move one of them out of the way, and just bring one message per slide.’</a:t>
            </a:r>
          </a:p>
          <a:p>
            <a:r>
              <a:rPr lang="en-GB" dirty="0"/>
              <a:t>00:06:21.683 So, why should we only have one message per slide?</a:t>
            </a:r>
          </a:p>
          <a:p>
            <a:r>
              <a:rPr lang="en-GB" dirty="0"/>
              <a:t>00:06:24.367 Well, I’ll give youths beautiful example.</a:t>
            </a:r>
          </a:p>
          <a:p>
            <a:r>
              <a:rPr lang="en-GB" dirty="0"/>
              <a:t>00:06:26.393 You’re at this nice party, you’ve got the music going boom-boom,</a:t>
            </a:r>
          </a:p>
          <a:p>
            <a:r>
              <a:rPr lang="en-GB" dirty="0"/>
              <a:t>00:06:29.572 you’ve got this person you’re chatting away to,</a:t>
            </a:r>
          </a:p>
          <a:p>
            <a:r>
              <a:rPr lang="en-GB" dirty="0"/>
              <a:t>00:06:31.766 you’re having a good time.</a:t>
            </a:r>
          </a:p>
          <a:p>
            <a:r>
              <a:rPr lang="en-GB" dirty="0"/>
              <a:t>00:06:33.033 (Imitates chatter)</a:t>
            </a:r>
          </a:p>
          <a:p>
            <a:r>
              <a:rPr lang="en-GB" dirty="0"/>
              <a:t>00:06:34.353 And then you hear your name; you hear your name spoken somewhere.</a:t>
            </a:r>
          </a:p>
          <a:p>
            <a:r>
              <a:rPr lang="en-GB" dirty="0"/>
              <a:t>00:06:37.534 Your entire attentions now diverted in that direction,</a:t>
            </a:r>
          </a:p>
          <a:p>
            <a:r>
              <a:rPr lang="en-GB" dirty="0"/>
              <a:t>00:06:41.686 and with this person, you’re just nodding away</a:t>
            </a:r>
          </a:p>
          <a:p>
            <a:r>
              <a:rPr lang="en-GB" dirty="0"/>
              <a:t>00:06:43.849 hoping that you’re nodding in the right instances, yeah?</a:t>
            </a:r>
          </a:p>
          <a:p>
            <a:r>
              <a:rPr lang="en-GB" dirty="0"/>
              <a:t>00:06:46.479 Yes, yes, yes.</a:t>
            </a:r>
          </a:p>
          <a:p>
            <a:r>
              <a:rPr lang="en-GB" dirty="0"/>
              <a:t>00:06:47.483 After a minute, this one stops talking about you,</a:t>
            </a:r>
          </a:p>
          <a:p>
            <a:r>
              <a:rPr lang="en-GB" dirty="0"/>
              <a:t>00:06:49.772 so you divert your attention straight again.</a:t>
            </a:r>
          </a:p>
          <a:p>
            <a:r>
              <a:rPr lang="en-GB" dirty="0"/>
              <a:t>00:06:51.822 Now, that person will then say, ’Well, don’t you agree?’</a:t>
            </a:r>
          </a:p>
          <a:p>
            <a:r>
              <a:rPr lang="en-GB" dirty="0"/>
              <a:t>00:06:54.996 And don’t we just love that situation?</a:t>
            </a:r>
          </a:p>
          <a:p>
            <a:r>
              <a:rPr lang="en-GB" dirty="0"/>
              <a:t>00:06:57.011 We have got no clue what they’ve been talking about.</a:t>
            </a:r>
          </a:p>
          <a:p>
            <a:r>
              <a:rPr lang="en-GB" dirty="0"/>
              <a:t>00:07:00.023 The same thing goes for PowerPoint.</a:t>
            </a:r>
          </a:p>
          <a:p>
            <a:r>
              <a:rPr lang="en-GB" dirty="0"/>
              <a:t>00:07:01.822 If you’ve got more than one message,</a:t>
            </a:r>
          </a:p>
          <a:p>
            <a:r>
              <a:rPr lang="en-GB" dirty="0"/>
              <a:t>00:07:03.808 the chance is big they will be focusing on this one and not that one,</a:t>
            </a:r>
          </a:p>
          <a:p>
            <a:r>
              <a:rPr lang="en-GB" dirty="0"/>
              <a:t>00:07:07.075 or that one and not this one.</a:t>
            </a:r>
          </a:p>
          <a:p>
            <a:r>
              <a:rPr lang="en-GB" dirty="0"/>
              <a:t>00:07:09.060 Just make it simple for human beings.</a:t>
            </a:r>
          </a:p>
          <a:p>
            <a:r>
              <a:rPr lang="en-GB" dirty="0"/>
              <a:t>00:07:11.164 Have one message per slide.</a:t>
            </a:r>
          </a:p>
          <a:p>
            <a:r>
              <a:rPr lang="en-GB" dirty="0"/>
              <a:t>00:07:12.818 We are extremely limited to understanding more.</a:t>
            </a:r>
          </a:p>
          <a:p>
            <a:r>
              <a:rPr lang="en-GB" dirty="0"/>
              <a:t>00:07:17.746 Let’s move on. Go to working memory.</a:t>
            </a:r>
          </a:p>
          <a:p>
            <a:r>
              <a:rPr lang="en-GB" dirty="0"/>
              <a:t>00:07:19.791 I’ve already given you this bad vibe that your working memory is bad,</a:t>
            </a:r>
          </a:p>
          <a:p>
            <a:r>
              <a:rPr lang="en-GB" dirty="0"/>
              <a:t>00:07:23.875 and I’m afraid I’m not coming with better news.</a:t>
            </a:r>
          </a:p>
          <a:p>
            <a:r>
              <a:rPr lang="en-GB" dirty="0"/>
              <a:t>00:07:27.220 I’m coming with worse news, and it goes like this.</a:t>
            </a:r>
          </a:p>
          <a:p>
            <a:r>
              <a:rPr lang="en-GB" dirty="0"/>
              <a:t>00:07:30.593 This equation has the basis of John Seller and Mayer,</a:t>
            </a:r>
          </a:p>
          <a:p>
            <a:r>
              <a:rPr lang="en-GB" dirty="0"/>
              <a:t>00:07:35.048 and they come to the conclusion</a:t>
            </a:r>
          </a:p>
          <a:p>
            <a:r>
              <a:rPr lang="en-GB" dirty="0"/>
              <a:t>00:07:36.523 that there is something in our brain called ’the redundancy effect’,</a:t>
            </a:r>
          </a:p>
          <a:p>
            <a:r>
              <a:rPr lang="en-GB" dirty="0"/>
              <a:t>00:07:39.747 and it works like this.</a:t>
            </a:r>
          </a:p>
          <a:p>
            <a:r>
              <a:rPr lang="en-GB" dirty="0"/>
              <a:t>00:07:41.062 If you have text, sentence son your PowerPoint,</a:t>
            </a:r>
          </a:p>
          <a:p>
            <a:r>
              <a:rPr lang="en-GB" dirty="0"/>
              <a:t>00:07:45.381 and you persist with the annoying idea of speaking at the same time,</a:t>
            </a:r>
          </a:p>
          <a:p>
            <a:r>
              <a:rPr lang="en-GB" dirty="0"/>
              <a:t>00:07:51.931 what will be remembered by the audience</a:t>
            </a:r>
          </a:p>
          <a:p>
            <a:r>
              <a:rPr lang="en-GB" dirty="0"/>
              <a:t>00:07:54.779 is zero.</a:t>
            </a:r>
          </a:p>
          <a:p>
            <a:r>
              <a:rPr lang="en-GB" dirty="0"/>
              <a:t>00:07:55.869 (Laughter)</a:t>
            </a:r>
          </a:p>
          <a:p>
            <a:r>
              <a:rPr lang="en-GB" dirty="0"/>
              <a:t>00:07:57.159 Or very close to zero.</a:t>
            </a:r>
          </a:p>
          <a:p>
            <a:r>
              <a:rPr lang="en-GB" dirty="0"/>
              <a:t>00:07:59.530 Now, why is that? How does that come about?</a:t>
            </a:r>
          </a:p>
          <a:p>
            <a:r>
              <a:rPr lang="en-GB" dirty="0"/>
              <a:t>00:08:03.875 Well, it can’t look like this. It’s just not practical.</a:t>
            </a:r>
          </a:p>
          <a:p>
            <a:r>
              <a:rPr lang="en-GB" dirty="0"/>
              <a:t>00:08:07.226 You can’t stand and have this and talk at the same time.</a:t>
            </a:r>
          </a:p>
          <a:p>
            <a:r>
              <a:rPr lang="en-GB" dirty="0"/>
              <a:t>00:08:09.868 So, what are you supposed to do?</a:t>
            </a:r>
          </a:p>
          <a:p>
            <a:r>
              <a:rPr lang="en-GB" dirty="0"/>
              <a:t>00:08:11.419 Well, use PowerPoint for what it’s supposed to be used for.</a:t>
            </a:r>
          </a:p>
          <a:p>
            <a:r>
              <a:rPr lang="en-GB" dirty="0"/>
              <a:t>00:08:15.494 Pick it like this, pull down your text into the documentation field,</a:t>
            </a:r>
          </a:p>
          <a:p>
            <a:r>
              <a:rPr lang="en-GB" dirty="0"/>
              <a:t>00:08:18.682 and use the area up therefor the presentation material:</a:t>
            </a:r>
          </a:p>
          <a:p>
            <a:r>
              <a:rPr lang="en-GB" dirty="0"/>
              <a:t>00:08:21.548 short, sweet bits of text and an image.</a:t>
            </a:r>
          </a:p>
          <a:p>
            <a:r>
              <a:rPr lang="en-GB" dirty="0"/>
              <a:t>00:08:24.132 That is what enhances your image.</a:t>
            </a:r>
          </a:p>
          <a:p>
            <a:r>
              <a:rPr lang="en-GB" dirty="0"/>
              <a:t>00:08:26.192 That is what enhances your message.</a:t>
            </a:r>
          </a:p>
          <a:p>
            <a:r>
              <a:rPr lang="en-GB" dirty="0"/>
              <a:t>00:08:28.847 So use PowerPoints it’s supposed to be used.</a:t>
            </a:r>
          </a:p>
          <a:p>
            <a:r>
              <a:rPr lang="en-GB" dirty="0"/>
              <a:t>00:08:33.559 Come to the third of these five principles,</a:t>
            </a:r>
          </a:p>
          <a:p>
            <a:r>
              <a:rPr lang="en-GB" dirty="0"/>
              <a:t>00:08:35.794 and that’s size.</a:t>
            </a:r>
          </a:p>
          <a:p>
            <a:r>
              <a:rPr lang="en-GB" dirty="0"/>
              <a:t>00:08:37.788 Before I go into that,</a:t>
            </a:r>
          </a:p>
          <a:p>
            <a:r>
              <a:rPr lang="en-GB" dirty="0"/>
              <a:t>00:08:38.861 I want to make you aware the following.</a:t>
            </a:r>
          </a:p>
          <a:p>
            <a:r>
              <a:rPr lang="en-GB" dirty="0"/>
              <a:t>00:08:42.332 Every time you open your eyes for the rest of your life,</a:t>
            </a:r>
          </a:p>
          <a:p>
            <a:r>
              <a:rPr lang="en-GB" dirty="0"/>
              <a:t>00:08:45.684 you will focus on four things:</a:t>
            </a:r>
          </a:p>
          <a:p>
            <a:r>
              <a:rPr lang="en-GB" dirty="0"/>
              <a:t>00:08:47.690 moving objects, signalling colours, like red, orange and yellow,</a:t>
            </a:r>
          </a:p>
          <a:p>
            <a:r>
              <a:rPr lang="en-GB" dirty="0"/>
              <a:t>00:08:53.345 contrast-rich objects and big objects for the rest of your life.</a:t>
            </a:r>
          </a:p>
          <a:p>
            <a:r>
              <a:rPr lang="en-GB" dirty="0"/>
              <a:t>00:08:58.693 Give you a practical example of that.</a:t>
            </a:r>
          </a:p>
          <a:p>
            <a:r>
              <a:rPr lang="en-GB" dirty="0"/>
              <a:t>00:09:00.495 Imagine yourself being home with a friend, a really good friend.</a:t>
            </a:r>
          </a:p>
          <a:p>
            <a:r>
              <a:rPr lang="en-GB" dirty="0"/>
              <a:t>00:09:03.601 Now, the television is on, but the sound is off.</a:t>
            </a:r>
          </a:p>
          <a:p>
            <a:r>
              <a:rPr lang="en-GB" dirty="0"/>
              <a:t>00:09:07.932 You’re having a great conversation,</a:t>
            </a:r>
          </a:p>
          <a:p>
            <a:r>
              <a:rPr lang="en-GB" dirty="0"/>
              <a:t>00:09:09.626 but do you find it easy to not look at the television?</a:t>
            </a:r>
          </a:p>
          <a:p>
            <a:r>
              <a:rPr lang="en-GB" dirty="0"/>
              <a:t>00:09:12.511 No. Why not?</a:t>
            </a:r>
          </a:p>
          <a:p>
            <a:r>
              <a:rPr lang="en-GB" dirty="0"/>
              <a:t>00:09:14.037 Because it’s got moving objects,</a:t>
            </a:r>
          </a:p>
          <a:p>
            <a:r>
              <a:rPr lang="en-GB" dirty="0"/>
              <a:t>00:09:15.854 it’s got signalling colours, it’s high in contrast,</a:t>
            </a:r>
          </a:p>
          <a:p>
            <a:r>
              <a:rPr lang="en-GB" dirty="0"/>
              <a:t>00:09:18.260 and they’re usually very big these times.</a:t>
            </a:r>
          </a:p>
          <a:p>
            <a:r>
              <a:rPr lang="en-GB" dirty="0"/>
              <a:t>00:09:22.810 So, why not use this to our benefit?</a:t>
            </a:r>
          </a:p>
          <a:p>
            <a:r>
              <a:rPr lang="en-GB" dirty="0"/>
              <a:t>00:09:25.055 If you look at this, where is your attention drawn to</a:t>
            </a:r>
          </a:p>
          <a:p>
            <a:r>
              <a:rPr lang="en-GB" dirty="0"/>
              <a:t>00:09:27.812 without you even having a chance of controlling it?</a:t>
            </a:r>
          </a:p>
          <a:p>
            <a:r>
              <a:rPr lang="en-GB" dirty="0"/>
              <a:t>00:09:30.986 It’s going to the big three all the time.</a:t>
            </a:r>
          </a:p>
          <a:p>
            <a:r>
              <a:rPr lang="en-GB" dirty="0"/>
              <a:t>00:09:33.592 Have a look at the practical situation; have a look at this.</a:t>
            </a:r>
          </a:p>
          <a:p>
            <a:r>
              <a:rPr lang="en-GB" dirty="0"/>
              <a:t>00:09:36.411 Where are your eyes drawn to?</a:t>
            </a:r>
          </a:p>
          <a:p>
            <a:r>
              <a:rPr lang="en-GB" dirty="0"/>
              <a:t>00:09:37.798 I can see that they’re drawn constantly to the headline.</a:t>
            </a:r>
          </a:p>
          <a:p>
            <a:r>
              <a:rPr lang="en-GB" dirty="0"/>
              <a:t>00:09:41.251 Now, how often is the headline the most important part in a PowerPoint?</a:t>
            </a:r>
          </a:p>
          <a:p>
            <a:r>
              <a:rPr lang="en-GB" dirty="0"/>
              <a:t>00:09:45.282 It’s very rare.</a:t>
            </a:r>
          </a:p>
          <a:p>
            <a:r>
              <a:rPr lang="en-GB" dirty="0"/>
              <a:t>00:09:48.144 Even so, every PowerPoint templates built like this,</a:t>
            </a:r>
          </a:p>
          <a:p>
            <a:r>
              <a:rPr lang="en-GB" dirty="0"/>
              <a:t>00:09:52.115 where the headline is the biggest object, and the content is the smallest -</a:t>
            </a:r>
          </a:p>
          <a:p>
            <a:r>
              <a:rPr lang="en-GB" dirty="0"/>
              <a:t>00:09:56.405 going absolute opposite to our biological reactions.</a:t>
            </a:r>
          </a:p>
          <a:p>
            <a:r>
              <a:rPr lang="en-GB" dirty="0"/>
              <a:t>00:10:00.163 So, what does this look like if we just show you an example?</a:t>
            </a:r>
          </a:p>
          <a:p>
            <a:r>
              <a:rPr lang="en-GB" dirty="0"/>
              <a:t>00:10:03.993 Well, now I’ve reduced the title, and it looks like this.</a:t>
            </a:r>
          </a:p>
          <a:p>
            <a:r>
              <a:rPr lang="en-GB" dirty="0"/>
              <a:t>00:10:06.823 Do you see how your eyes now fall down into the content?</a:t>
            </a:r>
          </a:p>
          <a:p>
            <a:r>
              <a:rPr lang="en-GB" dirty="0"/>
              <a:t>00:10:09.686 Now they’re sucked into the headline,</a:t>
            </a:r>
          </a:p>
          <a:p>
            <a:r>
              <a:rPr lang="en-GB" dirty="0"/>
              <a:t>00:10:11.856 (Laughter)</a:t>
            </a:r>
          </a:p>
          <a:p>
            <a:r>
              <a:rPr lang="en-GB" dirty="0"/>
              <a:t>00:10:13.080 and now they’re falling down into the content.</a:t>
            </a:r>
          </a:p>
          <a:p>
            <a:r>
              <a:rPr lang="en-GB" dirty="0"/>
              <a:t>00:10:15.505 So I can control exactly where you are,</a:t>
            </a:r>
          </a:p>
          <a:p>
            <a:r>
              <a:rPr lang="en-GB" dirty="0"/>
              <a:t>00:10:18.065 but why do people build PowerPoints</a:t>
            </a:r>
          </a:p>
          <a:p>
            <a:r>
              <a:rPr lang="en-GB" dirty="0"/>
              <a:t>00:10:21.609 where people will be spending70% of the time on the headline</a:t>
            </a:r>
          </a:p>
          <a:p>
            <a:r>
              <a:rPr lang="en-GB" dirty="0"/>
              <a:t>00:10:24.494 when it’s not the most important part?</a:t>
            </a:r>
          </a:p>
          <a:p>
            <a:r>
              <a:rPr lang="en-GB" dirty="0"/>
              <a:t>00:10:27.302 So, what I want you to take with you from this</a:t>
            </a:r>
          </a:p>
          <a:p>
            <a:r>
              <a:rPr lang="en-GB" dirty="0"/>
              <a:t>00:10:29.447 is the most important part of your PowerPoint</a:t>
            </a:r>
          </a:p>
          <a:p>
            <a:r>
              <a:rPr lang="en-GB" dirty="0"/>
              <a:t>00:10:31.566 should also be the biggest, nothing else.</a:t>
            </a:r>
          </a:p>
          <a:p>
            <a:r>
              <a:rPr lang="en-GB" dirty="0"/>
              <a:t>00:10:35.359 Moving on to number four, contrast.</a:t>
            </a:r>
          </a:p>
          <a:p>
            <a:r>
              <a:rPr lang="en-GB" dirty="0"/>
              <a:t>00:10:41.026 Contrast controls your focus.</a:t>
            </a:r>
          </a:p>
          <a:p>
            <a:r>
              <a:rPr lang="en-GB" dirty="0"/>
              <a:t>00:10:44.413 So, what does that look like?</a:t>
            </a:r>
          </a:p>
          <a:p>
            <a:r>
              <a:rPr lang="en-GB" dirty="0"/>
              <a:t>00:10:45.791 For instance, if I show you list like this,</a:t>
            </a:r>
          </a:p>
          <a:p>
            <a:r>
              <a:rPr lang="en-GB" dirty="0"/>
              <a:t>00:10:47.889 your eyes are over the place</a:t>
            </a:r>
          </a:p>
          <a:p>
            <a:r>
              <a:rPr lang="en-GB" dirty="0"/>
              <a:t>00:10:49.222 because you don’t really know what to focus on.</a:t>
            </a:r>
          </a:p>
          <a:p>
            <a:r>
              <a:rPr lang="en-GB" dirty="0"/>
              <a:t>00:10:51.694 So, I’ll use a built-in functionality into PowerPoint, which goes like this.</a:t>
            </a:r>
          </a:p>
          <a:p>
            <a:r>
              <a:rPr lang="en-GB" dirty="0"/>
              <a:t>00:10:55.308 I’ll show you the first subject, I’ll take it away with contrast,</a:t>
            </a:r>
          </a:p>
          <a:p>
            <a:r>
              <a:rPr lang="en-GB" dirty="0"/>
              <a:t>00:10:58.387 and I’ll show you the second one,</a:t>
            </a:r>
          </a:p>
          <a:p>
            <a:r>
              <a:rPr lang="en-GB" dirty="0"/>
              <a:t>00:10:59.959 and I’ll do it again and again and again and again.</a:t>
            </a:r>
          </a:p>
          <a:p>
            <a:r>
              <a:rPr lang="en-GB" dirty="0"/>
              <a:t>00:11:03.242 You’re now following exactly the white spot.</a:t>
            </a:r>
          </a:p>
          <a:p>
            <a:r>
              <a:rPr lang="en-GB" dirty="0"/>
              <a:t>00:11:05.386 If I do this - dun-dun-dun-dun -</a:t>
            </a:r>
          </a:p>
          <a:p>
            <a:r>
              <a:rPr lang="en-GB" dirty="0"/>
              <a:t>00:11:07.608 I can see your eyes just wobbling around,</a:t>
            </a:r>
          </a:p>
          <a:p>
            <a:r>
              <a:rPr lang="en-GB" dirty="0"/>
              <a:t>00:11:09.791 and you’re a bit like a kitten going after little laser pointer on the wall,</a:t>
            </a:r>
          </a:p>
          <a:p>
            <a:r>
              <a:rPr lang="en-GB" dirty="0"/>
              <a:t>00:11:13.626 going like, ’Where is it? I’ve got it. I’ve got it.’</a:t>
            </a:r>
          </a:p>
          <a:p>
            <a:r>
              <a:rPr lang="en-GB" dirty="0"/>
              <a:t>00:11:16.081 Because you’re following where the white spot is, and not the rest.</a:t>
            </a:r>
          </a:p>
          <a:p>
            <a:r>
              <a:rPr lang="en-GB" dirty="0"/>
              <a:t>00:11:20.208 Now, this is a beautiful example.</a:t>
            </a:r>
          </a:p>
          <a:p>
            <a:r>
              <a:rPr lang="en-GB" dirty="0"/>
              <a:t>00:11:21.793 Please do use this.</a:t>
            </a:r>
          </a:p>
          <a:p>
            <a:r>
              <a:rPr lang="en-GB" dirty="0"/>
              <a:t>00:11:23.633 Use it because you can show amazing big tables like this</a:t>
            </a:r>
          </a:p>
          <a:p>
            <a:r>
              <a:rPr lang="en-GB" dirty="0"/>
              <a:t>00:11:27.079 if you use the effect of contrast, the principle of contrast.</a:t>
            </a:r>
          </a:p>
          <a:p>
            <a:r>
              <a:rPr lang="en-GB" dirty="0"/>
              <a:t>00:11:29.936 Look what this looks like.</a:t>
            </a:r>
          </a:p>
          <a:p>
            <a:r>
              <a:rPr lang="en-GB" dirty="0"/>
              <a:t>00:11:31.193 Your eyes are all over the place; you don’t know what to focus on,</a:t>
            </a:r>
          </a:p>
          <a:p>
            <a:r>
              <a:rPr lang="en-GB" dirty="0"/>
              <a:t>00:11:34.306 but I just apply the principle of contrast,</a:t>
            </a:r>
          </a:p>
          <a:p>
            <a:r>
              <a:rPr lang="en-GB" dirty="0"/>
              <a:t>00:11:36.310 and it looks like that, and suddenly, you know exactly what to focus on.</a:t>
            </a:r>
          </a:p>
          <a:p>
            <a:r>
              <a:rPr lang="en-GB" dirty="0"/>
              <a:t>00:11:40.074 Here, they’re all over the place,</a:t>
            </a:r>
          </a:p>
          <a:p>
            <a:r>
              <a:rPr lang="en-GB" dirty="0"/>
              <a:t>00:11:41.817 and here, they’re exactly where I want them.</a:t>
            </a:r>
          </a:p>
          <a:p>
            <a:r>
              <a:rPr lang="en-GB" dirty="0"/>
              <a:t>00:11:45.801 Now, there’s a big, major drawback with PowerPoints,</a:t>
            </a:r>
          </a:p>
          <a:p>
            <a:r>
              <a:rPr lang="en-GB" dirty="0"/>
              <a:t>00:11:49.117 and that is that the majority of companies on this earth today,</a:t>
            </a:r>
          </a:p>
          <a:p>
            <a:r>
              <a:rPr lang="en-GB" dirty="0"/>
              <a:t>00:11:53.543 they persist in having white backgrounds in PowerPoint.</a:t>
            </a:r>
          </a:p>
          <a:p>
            <a:r>
              <a:rPr lang="en-GB" dirty="0"/>
              <a:t>00:11:57.157 Look at that.</a:t>
            </a:r>
          </a:p>
          <a:p>
            <a:r>
              <a:rPr lang="en-GB" dirty="0"/>
              <a:t>00:11:58.957 Oh, it’s bright, it’s shiny.</a:t>
            </a:r>
          </a:p>
          <a:p>
            <a:r>
              <a:rPr lang="en-GB" dirty="0"/>
              <a:t>00:12:00.876 Could you tell me who haste highest contrast, me or the screen?</a:t>
            </a:r>
          </a:p>
          <a:p>
            <a:r>
              <a:rPr lang="en-GB" dirty="0"/>
              <a:t>00:12:04.955 Well, the screen.</a:t>
            </a:r>
          </a:p>
          <a:p>
            <a:r>
              <a:rPr lang="en-GB" dirty="0"/>
              <a:t>00:12:06.189 Who’s usually the biggest, me or the screen?</a:t>
            </a:r>
          </a:p>
          <a:p>
            <a:r>
              <a:rPr lang="en-GB" dirty="0"/>
              <a:t>00:12:08.244 Well, the screen.</a:t>
            </a:r>
          </a:p>
          <a:p>
            <a:r>
              <a:rPr lang="en-GB" dirty="0"/>
              <a:t>00:12:09.449 So the only option I have is dress myself up in signalling colours</a:t>
            </a:r>
          </a:p>
          <a:p>
            <a:r>
              <a:rPr lang="en-GB" dirty="0"/>
              <a:t>00:12:13.277 (Laughter)</a:t>
            </a:r>
          </a:p>
          <a:p>
            <a:r>
              <a:rPr lang="en-GB" dirty="0"/>
              <a:t>00:12:14.287 and jump around on stage in order to balance that problem out,</a:t>
            </a:r>
          </a:p>
          <a:p>
            <a:r>
              <a:rPr lang="en-GB" dirty="0"/>
              <a:t>00:12:18.746 and that is obviously nota good corporate strategy</a:t>
            </a:r>
          </a:p>
          <a:p>
            <a:r>
              <a:rPr lang="en-GB" dirty="0"/>
              <a:t>00:12:21.295 in the long term, would it be?</a:t>
            </a:r>
          </a:p>
          <a:p>
            <a:r>
              <a:rPr lang="en-GB" dirty="0"/>
              <a:t>00:12:23.169 I think the long-term strategy is to just switch it around.</a:t>
            </a:r>
          </a:p>
          <a:p>
            <a:r>
              <a:rPr lang="en-GB" dirty="0"/>
              <a:t>00:12:26.765 PowerPoint is not supposed to have white backgrounds.</a:t>
            </a:r>
          </a:p>
          <a:p>
            <a:r>
              <a:rPr lang="en-GB" dirty="0"/>
              <a:t>00:12:29.450 If I do this, your eyes relax.</a:t>
            </a:r>
          </a:p>
          <a:p>
            <a:r>
              <a:rPr lang="en-GB" dirty="0"/>
              <a:t>00:12:31.568 You focus on me.</a:t>
            </a:r>
          </a:p>
          <a:p>
            <a:r>
              <a:rPr lang="en-GB" dirty="0"/>
              <a:t>00:12:32.758 I’m the biggest object.</a:t>
            </a:r>
          </a:p>
          <a:p>
            <a:r>
              <a:rPr lang="en-GB" dirty="0"/>
              <a:t>00:12:33.977 I’m the most contrast-rich object.</a:t>
            </a:r>
          </a:p>
          <a:p>
            <a:r>
              <a:rPr lang="en-GB" dirty="0"/>
              <a:t>00:12:37.199 I got your focus.</a:t>
            </a:r>
          </a:p>
          <a:p>
            <a:r>
              <a:rPr lang="en-GB" dirty="0"/>
              <a:t>00:12:38.215 Why is that important?</a:t>
            </a:r>
          </a:p>
          <a:p>
            <a:r>
              <a:rPr lang="en-GB" dirty="0"/>
              <a:t>00:12:40.900 It’s important because I am, I always have been,</a:t>
            </a:r>
          </a:p>
          <a:p>
            <a:r>
              <a:rPr lang="en-GB" dirty="0"/>
              <a:t>00:12:45.054 and I always will be the presentation.</a:t>
            </a:r>
          </a:p>
          <a:p>
            <a:r>
              <a:rPr lang="en-GB" dirty="0"/>
              <a:t>00:12:48.652 That is my visual aid.</a:t>
            </a:r>
          </a:p>
          <a:p>
            <a:r>
              <a:rPr lang="en-GB" dirty="0"/>
              <a:t>00:12:56.895 Moving into the last principle, and that is objects.</a:t>
            </a:r>
          </a:p>
          <a:p>
            <a:r>
              <a:rPr lang="en-GB" dirty="0"/>
              <a:t>00:13:03.336 Now, this is one of the most severe principles,</a:t>
            </a:r>
          </a:p>
          <a:p>
            <a:r>
              <a:rPr lang="en-GB" dirty="0"/>
              <a:t>00:13:06.786 and it goes like this.</a:t>
            </a:r>
          </a:p>
          <a:p>
            <a:r>
              <a:rPr lang="en-GB" dirty="0"/>
              <a:t>00:13:07.916 How many objects do I have here?</a:t>
            </a:r>
          </a:p>
          <a:p>
            <a:r>
              <a:rPr lang="en-GB" dirty="0"/>
              <a:t>00:13:10.010 If you count them quickly, you’ll see that I’ve got 16.</a:t>
            </a:r>
          </a:p>
          <a:p>
            <a:r>
              <a:rPr lang="en-GB" dirty="0"/>
              <a:t>00:13:12.741 Do you see this little beauty at the end as well</a:t>
            </a:r>
          </a:p>
          <a:p>
            <a:r>
              <a:rPr lang="en-GB" dirty="0"/>
              <a:t>00:13:14.987 which goes ’page 12 of 95’?</a:t>
            </a:r>
          </a:p>
          <a:p>
            <a:r>
              <a:rPr lang="en-GB" dirty="0"/>
              <a:t>00:13:17.762 What is that?</a:t>
            </a:r>
          </a:p>
          <a:p>
            <a:r>
              <a:rPr lang="en-GB" dirty="0"/>
              <a:t>00:13:19.039 Why do we do that?</a:t>
            </a:r>
          </a:p>
          <a:p>
            <a:r>
              <a:rPr lang="en-GB" dirty="0"/>
              <a:t>00:13:20.802 That only creates anxiety.</a:t>
            </a:r>
          </a:p>
          <a:p>
            <a:r>
              <a:rPr lang="en-GB" dirty="0"/>
              <a:t>00:13:22.302 If anything, you are, ’Oh my god, I can’t take 83 more of those.’</a:t>
            </a:r>
          </a:p>
          <a:p>
            <a:r>
              <a:rPr lang="en-GB" dirty="0"/>
              <a:t>00:13:26.487 (Laughter)</a:t>
            </a:r>
          </a:p>
          <a:p>
            <a:r>
              <a:rPr lang="en-GB" dirty="0"/>
              <a:t>00:13:28.390 But, it can also create hope</a:t>
            </a:r>
          </a:p>
          <a:p>
            <a:r>
              <a:rPr lang="en-GB" dirty="0"/>
              <a:t>00:13:31.347 because imagine ...</a:t>
            </a:r>
          </a:p>
          <a:p>
            <a:r>
              <a:rPr lang="en-GB" dirty="0"/>
              <a:t>00:13:33.339 imagine when it’s 90 out of 95.</a:t>
            </a:r>
          </a:p>
          <a:p>
            <a:r>
              <a:rPr lang="en-GB" dirty="0"/>
              <a:t>00:13:36.159 ’Oh, I can see the lights; I can see the end of the tunnel.’</a:t>
            </a:r>
          </a:p>
          <a:p>
            <a:r>
              <a:rPr lang="en-GB" dirty="0"/>
              <a:t>00:13:42.517 Kidding aside, don’t do that.</a:t>
            </a:r>
          </a:p>
          <a:p>
            <a:r>
              <a:rPr lang="en-GB" dirty="0"/>
              <a:t>00:13:45.521 Now, there are so many ideas out there</a:t>
            </a:r>
          </a:p>
          <a:p>
            <a:r>
              <a:rPr lang="en-GB" dirty="0"/>
              <a:t>00:13:47.866 on how many objects you’re supposed to have in PowerPoint,</a:t>
            </a:r>
          </a:p>
          <a:p>
            <a:r>
              <a:rPr lang="en-GB" dirty="0"/>
              <a:t>00:13:51.698 and once and for all, I just want to put my foot down</a:t>
            </a:r>
          </a:p>
          <a:p>
            <a:r>
              <a:rPr lang="en-GB" dirty="0"/>
              <a:t>00:13:54.437 and state to you that this is the perfect amount.</a:t>
            </a:r>
          </a:p>
          <a:p>
            <a:r>
              <a:rPr lang="en-GB" dirty="0"/>
              <a:t>00:13:57.456 In order to do that, I want you to just feel it yourself.</a:t>
            </a:r>
          </a:p>
          <a:p>
            <a:r>
              <a:rPr lang="en-GB" dirty="0"/>
              <a:t>00:14:00.130 How many objects are you supposed to have?</a:t>
            </a:r>
          </a:p>
          <a:p>
            <a:r>
              <a:rPr lang="en-GB" dirty="0"/>
              <a:t>00:14:02.640 And we’re going to do that by showing you a couple of balls.</a:t>
            </a:r>
          </a:p>
          <a:p>
            <a:r>
              <a:rPr lang="en-GB" dirty="0"/>
              <a:t>00:14:06.018 I’ll throw up the balls.</a:t>
            </a:r>
          </a:p>
          <a:p>
            <a:r>
              <a:rPr lang="en-GB" dirty="0"/>
              <a:t>00:14:07.516 I want you to nod to me when you’ve counted them.</a:t>
            </a:r>
          </a:p>
          <a:p>
            <a:r>
              <a:rPr lang="en-GB" dirty="0"/>
              <a:t>00:14:09.825 Simple instruction. You with me?</a:t>
            </a:r>
          </a:p>
          <a:p>
            <a:r>
              <a:rPr lang="en-GB" dirty="0"/>
              <a:t>00:14:12.447 Cool, here we go.</a:t>
            </a:r>
          </a:p>
          <a:p>
            <a:r>
              <a:rPr lang="en-GB" dirty="0"/>
              <a:t>00:14:13.655 Boom.</a:t>
            </a:r>
          </a:p>
          <a:p>
            <a:r>
              <a:rPr lang="en-GB" dirty="0"/>
              <a:t>00:14:16.789 Alright, takes you about two seconds.</a:t>
            </a:r>
          </a:p>
          <a:p>
            <a:r>
              <a:rPr lang="en-GB" dirty="0"/>
              <a:t>00:14:19.793 Good. Well done.</a:t>
            </a:r>
          </a:p>
          <a:p>
            <a:r>
              <a:rPr lang="en-GB" dirty="0"/>
              <a:t>00:14:21.433 Your next set of balls.</a:t>
            </a:r>
          </a:p>
          <a:p>
            <a:r>
              <a:rPr lang="en-GB" dirty="0"/>
              <a:t>00:14:22.719 Count them, and nod to me when you’ve counted them.</a:t>
            </a:r>
          </a:p>
          <a:p>
            <a:r>
              <a:rPr lang="en-GB" dirty="0"/>
              <a:t>00:14:25.121 Here we go.</a:t>
            </a:r>
          </a:p>
          <a:p>
            <a:r>
              <a:rPr lang="en-GB" dirty="0"/>
              <a:t>00:14:27.206 Excellent. Yeah.</a:t>
            </a:r>
          </a:p>
          <a:p>
            <a:r>
              <a:rPr lang="en-GB" dirty="0"/>
              <a:t>00:14:28.461 That took you about 1.2 seconds if you’re normal,</a:t>
            </a:r>
          </a:p>
          <a:p>
            <a:r>
              <a:rPr lang="en-GB" dirty="0"/>
              <a:t>00:14:30.781 which about 90% of you seem to be.</a:t>
            </a:r>
          </a:p>
          <a:p>
            <a:r>
              <a:rPr lang="en-GB" dirty="0"/>
              <a:t>00:14:33.309 (Laughter)</a:t>
            </a:r>
          </a:p>
          <a:p>
            <a:r>
              <a:rPr lang="en-GB" dirty="0"/>
              <a:t>00:14:34.469 We’ll have the third set of balls, the last one.</a:t>
            </a:r>
          </a:p>
          <a:p>
            <a:r>
              <a:rPr lang="en-GB" dirty="0"/>
              <a:t>00:14:37.139 Look at this, nod to me when you’ve counted them.</a:t>
            </a:r>
          </a:p>
          <a:p>
            <a:r>
              <a:rPr lang="en-GB" dirty="0"/>
              <a:t>00:14:40.285 Oh, what was that?</a:t>
            </a:r>
          </a:p>
          <a:p>
            <a:r>
              <a:rPr lang="en-GB" dirty="0"/>
              <a:t>00:14:43.187 I just pressed the button, and you nodded simultaneously.</a:t>
            </a:r>
          </a:p>
          <a:p>
            <a:r>
              <a:rPr lang="en-GB" dirty="0"/>
              <a:t>00:14:47.469 That will, if you are normal, take you 0.2 seconds,</a:t>
            </a:r>
          </a:p>
          <a:p>
            <a:r>
              <a:rPr lang="en-GB" dirty="0"/>
              <a:t>00:14:51.358 two-tenths of a second.</a:t>
            </a:r>
          </a:p>
          <a:p>
            <a:r>
              <a:rPr lang="en-GB" dirty="0"/>
              <a:t>00:14:53.201 This will take you 1.2,this will take you two-tenths of a second.</a:t>
            </a:r>
          </a:p>
          <a:p>
            <a:r>
              <a:rPr lang="en-GB" dirty="0"/>
              <a:t>00:14:57.682 And for anyone of you who -you’re good at math,</a:t>
            </a:r>
          </a:p>
          <a:p>
            <a:r>
              <a:rPr lang="en-GB" dirty="0"/>
              <a:t>00:15:00.007 you’ll find out that that numberish approximately 500% difference.</a:t>
            </a:r>
          </a:p>
          <a:p>
            <a:r>
              <a:rPr lang="en-GB" dirty="0"/>
              <a:t>00:15:05.639 How is that even remotely possible?</a:t>
            </a:r>
          </a:p>
          <a:p>
            <a:r>
              <a:rPr lang="en-GB" dirty="0"/>
              <a:t>00:15:07.873 There are only two objects in difference.</a:t>
            </a:r>
          </a:p>
          <a:p>
            <a:r>
              <a:rPr lang="en-GB" dirty="0"/>
              <a:t>00:15:11.121 Well, might I suggest the following:</a:t>
            </a:r>
          </a:p>
          <a:p>
            <a:r>
              <a:rPr lang="en-GB" dirty="0"/>
              <a:t>00:15:13.548 this one you have to count,</a:t>
            </a:r>
          </a:p>
          <a:p>
            <a:r>
              <a:rPr lang="en-GB" dirty="0"/>
              <a:t>00:15:15.623 and this one you see.</a:t>
            </a:r>
          </a:p>
          <a:p>
            <a:r>
              <a:rPr lang="en-GB" dirty="0"/>
              <a:t>00:15:17.480 Could that be correct?</a:t>
            </a:r>
          </a:p>
          <a:p>
            <a:r>
              <a:rPr lang="en-GB" dirty="0"/>
              <a:t>00:15:20.037 So what you’ve just experienced is the following:</a:t>
            </a:r>
          </a:p>
          <a:p>
            <a:r>
              <a:rPr lang="en-GB" dirty="0"/>
              <a:t>00:15:22.577 that the cognitive process of counting</a:t>
            </a:r>
          </a:p>
          <a:p>
            <a:r>
              <a:rPr lang="en-GB" dirty="0"/>
              <a:t>00:15:24.801 takes 500% longer time, requires 500% more energy resources</a:t>
            </a:r>
          </a:p>
          <a:p>
            <a:r>
              <a:rPr lang="en-GB" dirty="0"/>
              <a:t>00:15:30.803 to execute than just seeing.</a:t>
            </a:r>
          </a:p>
          <a:p>
            <a:r>
              <a:rPr lang="en-GB" dirty="0"/>
              <a:t>00:15:36.674 So, what I want you to keep in mind at all times,</a:t>
            </a:r>
          </a:p>
          <a:p>
            <a:r>
              <a:rPr lang="en-GB" dirty="0"/>
              <a:t>00:15:41.962 what I want you to keeping your head is this:</a:t>
            </a:r>
          </a:p>
          <a:p>
            <a:r>
              <a:rPr lang="en-GB" dirty="0"/>
              <a:t>00:15:44.915 [Sex]</a:t>
            </a:r>
          </a:p>
          <a:p>
            <a:r>
              <a:rPr lang="en-GB" dirty="0"/>
              <a:t>00:15:45.915 which is the Swedish number for this:</a:t>
            </a:r>
          </a:p>
          <a:p>
            <a:r>
              <a:rPr lang="en-GB" dirty="0"/>
              <a:t>00:15:48.519 [Six]</a:t>
            </a:r>
          </a:p>
          <a:p>
            <a:r>
              <a:rPr lang="en-GB" dirty="0"/>
              <a:t>00:15:49.539 (Laughter)</a:t>
            </a:r>
          </a:p>
          <a:p>
            <a:r>
              <a:rPr lang="en-GB" dirty="0"/>
              <a:t>00:15:51.185 The magical number is six.</a:t>
            </a:r>
          </a:p>
          <a:p>
            <a:r>
              <a:rPr lang="en-GB" dirty="0"/>
              <a:t>00:15:53.718 It’s not five, it’s not seven, it’s six.</a:t>
            </a:r>
          </a:p>
          <a:p>
            <a:r>
              <a:rPr lang="en-GB" dirty="0"/>
              <a:t>00:15:57.188 And I want to make you aware of this.</a:t>
            </a:r>
          </a:p>
          <a:p>
            <a:r>
              <a:rPr lang="en-GB" dirty="0"/>
              <a:t>00:15:59.151 When you go into presentation in the future,</a:t>
            </a:r>
          </a:p>
          <a:p>
            <a:r>
              <a:rPr lang="en-GB" dirty="0"/>
              <a:t>00:16:01.486 and you’ve built this amazing PowerPoint,</a:t>
            </a:r>
          </a:p>
          <a:p>
            <a:r>
              <a:rPr lang="en-GB" dirty="0"/>
              <a:t>00:16:04.544 if you’ve got more than seven objects, or seven or more objects,</a:t>
            </a:r>
          </a:p>
          <a:p>
            <a:r>
              <a:rPr lang="en-GB" dirty="0"/>
              <a:t>00:16:08.080 you have to be aware that all the people in there,</a:t>
            </a:r>
          </a:p>
          <a:p>
            <a:r>
              <a:rPr lang="en-GB" dirty="0"/>
              <a:t>00:16:10.438 they have to use 500% more energy and cognitive resources</a:t>
            </a:r>
          </a:p>
          <a:p>
            <a:r>
              <a:rPr lang="en-GB" dirty="0"/>
              <a:t>00:16:13.800 to understand what’s in your PowerPoint.</a:t>
            </a:r>
          </a:p>
          <a:p>
            <a:r>
              <a:rPr lang="en-GB" dirty="0"/>
              <a:t>00:16:16.212 Now, how do you think</a:t>
            </a:r>
          </a:p>
          <a:p>
            <a:r>
              <a:rPr lang="en-GB" dirty="0"/>
              <a:t>00:16:17.349 their energy-saving brainy nature behaves?</a:t>
            </a:r>
          </a:p>
          <a:p>
            <a:r>
              <a:rPr lang="en-GB" dirty="0"/>
              <a:t>00:16:19.826 Will it go like, ’Ooh, I’ll easily invest 500% more cognitive resources</a:t>
            </a:r>
          </a:p>
          <a:p>
            <a:r>
              <a:rPr lang="en-GB" dirty="0"/>
              <a:t>00:16:24.437 to understand this weird slide’</a:t>
            </a:r>
          </a:p>
          <a:p>
            <a:r>
              <a:rPr lang="en-GB" dirty="0"/>
              <a:t>00:16:26.073 or, ’I won’t’?</a:t>
            </a:r>
          </a:p>
          <a:p>
            <a:r>
              <a:rPr lang="en-GB" dirty="0"/>
              <a:t>00:16:28.303 ’I won’t.’</a:t>
            </a:r>
          </a:p>
          <a:p>
            <a:r>
              <a:rPr lang="en-GB" dirty="0"/>
              <a:t>00:16:29.615 And you’ve just incurred death by PowerPoint.</a:t>
            </a:r>
          </a:p>
          <a:p>
            <a:r>
              <a:rPr lang="en-GB" dirty="0"/>
              <a:t>00:16:33.906 Now what does this look like in real life?</a:t>
            </a:r>
          </a:p>
          <a:p>
            <a:r>
              <a:rPr lang="en-GB" dirty="0"/>
              <a:t>00:16:36.010 Well, have a look at this.</a:t>
            </a:r>
          </a:p>
          <a:p>
            <a:r>
              <a:rPr lang="en-GB" dirty="0"/>
              <a:t>00:16:37.929 Sixteen objects - can we agree that that’s too many?</a:t>
            </a:r>
          </a:p>
          <a:p>
            <a:r>
              <a:rPr lang="en-GB" dirty="0"/>
              <a:t>00:16:40.546 Yes, we can.</a:t>
            </a:r>
          </a:p>
          <a:p>
            <a:r>
              <a:rPr lang="en-GB" dirty="0"/>
              <a:t>00:16:42.174 So, what does it look like if we reduce it?</a:t>
            </a:r>
          </a:p>
          <a:p>
            <a:r>
              <a:rPr lang="en-GB" dirty="0"/>
              <a:t>00:16:44.946 Look at this. We go from this to this.</a:t>
            </a:r>
          </a:p>
          <a:p>
            <a:r>
              <a:rPr lang="en-GB" dirty="0"/>
              <a:t>00:16:48.240 And this is where your brain goes, ’Ahh’.</a:t>
            </a:r>
          </a:p>
          <a:p>
            <a:r>
              <a:rPr lang="en-GB" dirty="0"/>
              <a:t>00:16:52.026 And this is where your brain goes, ’Ugh’.</a:t>
            </a:r>
          </a:p>
          <a:p>
            <a:r>
              <a:rPr lang="en-GB" dirty="0"/>
              <a:t>00:16:55.835 Ahh.</a:t>
            </a:r>
          </a:p>
          <a:p>
            <a:r>
              <a:rPr lang="en-GB" dirty="0"/>
              <a:t>00:16:57.075 (Laughter)</a:t>
            </a:r>
          </a:p>
          <a:p>
            <a:r>
              <a:rPr lang="en-GB" dirty="0"/>
              <a:t>00:16:58.860 Ugh.</a:t>
            </a:r>
          </a:p>
          <a:p>
            <a:r>
              <a:rPr lang="en-GB" dirty="0"/>
              <a:t>00:17:01.697 And I assume that in the future</a:t>
            </a:r>
          </a:p>
          <a:p>
            <a:r>
              <a:rPr lang="en-GB" dirty="0"/>
              <a:t>00:17:04.506 when you deliver PowerPoints to your colleagues, to your fellow people,</a:t>
            </a:r>
          </a:p>
          <a:p>
            <a:r>
              <a:rPr lang="en-GB" dirty="0"/>
              <a:t>00:17:10.329 you want them to go, ’Ahh’</a:t>
            </a:r>
          </a:p>
          <a:p>
            <a:r>
              <a:rPr lang="en-GB" dirty="0"/>
              <a:t>00:17:14.955 when you show them your slides.</a:t>
            </a:r>
          </a:p>
          <a:p>
            <a:r>
              <a:rPr lang="en-GB" dirty="0"/>
              <a:t>00:17:16.742 You don’t want them to go, ’Ugh’.</a:t>
            </a:r>
          </a:p>
          <a:p>
            <a:r>
              <a:rPr lang="en-GB" dirty="0"/>
              <a:t>00:17:23.637 Now, there is - have you seen this movie,</a:t>
            </a:r>
          </a:p>
          <a:p>
            <a:r>
              <a:rPr lang="en-GB" dirty="0"/>
              <a:t>00:17:27.199 ’The Rain Man’ by Dustin Hoffman?</a:t>
            </a:r>
          </a:p>
          <a:p>
            <a:r>
              <a:rPr lang="en-GB" dirty="0"/>
              <a:t>00:17:30.225 Seen that?</a:t>
            </a:r>
          </a:p>
          <a:p>
            <a:r>
              <a:rPr lang="en-GB" dirty="0"/>
              <a:t>00:17:31.238 It’s a beauty, isn’t it?</a:t>
            </a:r>
          </a:p>
          <a:p>
            <a:r>
              <a:rPr lang="en-GB" dirty="0"/>
              <a:t>00:17:33.135 He comes into this cafeteria, and somebody drops toothpicks,</a:t>
            </a:r>
          </a:p>
          <a:p>
            <a:r>
              <a:rPr lang="en-GB" dirty="0"/>
              <a:t>00:17:35.947 and he goes like, ’Boom, 247.’</a:t>
            </a:r>
          </a:p>
          <a:p>
            <a:r>
              <a:rPr lang="en-GB" dirty="0"/>
              <a:t>00:17:38.918 It’s amazing, isn’t it?</a:t>
            </a:r>
          </a:p>
          <a:p>
            <a:r>
              <a:rPr lang="en-GB" dirty="0"/>
              <a:t>00:17:40.529 His perceptive limit is here.</a:t>
            </a:r>
          </a:p>
          <a:p>
            <a:r>
              <a:rPr lang="en-GB" dirty="0"/>
              <a:t>00:17:43.639 Your perceptive limit</a:t>
            </a:r>
          </a:p>
          <a:p>
            <a:r>
              <a:rPr lang="en-GB" dirty="0"/>
              <a:t>00:17:45.189 (Laughter)</a:t>
            </a:r>
          </a:p>
          <a:p>
            <a:r>
              <a:rPr lang="en-GB" dirty="0"/>
              <a:t>00:17:47.441 is here.</a:t>
            </a:r>
          </a:p>
          <a:p>
            <a:r>
              <a:rPr lang="en-GB" dirty="0"/>
              <a:t>00:17:50.161 Now, what amazes me</a:t>
            </a:r>
          </a:p>
          <a:p>
            <a:r>
              <a:rPr lang="en-GB" dirty="0"/>
              <a:t>00:17:51.831 is that whichever country I go to, whichever company I see,</a:t>
            </a:r>
          </a:p>
          <a:p>
            <a:r>
              <a:rPr lang="en-GB" dirty="0"/>
              <a:t>00:17:56.616 it seems like they build PowerPoints</a:t>
            </a:r>
          </a:p>
          <a:p>
            <a:r>
              <a:rPr lang="en-GB" dirty="0"/>
              <a:t>00:17:58.995 in the hope that all their fellow colleagues are autistic or savants,</a:t>
            </a:r>
          </a:p>
          <a:p>
            <a:r>
              <a:rPr lang="en-GB" dirty="0"/>
              <a:t>00:18:04.981 (Laughter)</a:t>
            </a:r>
          </a:p>
          <a:p>
            <a:r>
              <a:rPr lang="en-GB" dirty="0"/>
              <a:t>00:18:06.266 which obviously is not the case.</a:t>
            </a:r>
          </a:p>
          <a:p>
            <a:r>
              <a:rPr lang="en-GB" dirty="0"/>
              <a:t>00:18:11.411 So, but then you go like this, ’But, David, my god.</a:t>
            </a:r>
          </a:p>
          <a:p>
            <a:r>
              <a:rPr lang="en-GB" dirty="0"/>
              <a:t>00:18:16.920 This means that I have to have more slides.’</a:t>
            </a:r>
          </a:p>
          <a:p>
            <a:r>
              <a:rPr lang="en-GB" dirty="0"/>
              <a:t>00:18:20.226 (Laughter)</a:t>
            </a:r>
          </a:p>
          <a:p>
            <a:r>
              <a:rPr lang="en-GB" dirty="0"/>
              <a:t>00:18:23.952 ’Yes, that is entirely correct.</a:t>
            </a:r>
          </a:p>
          <a:p>
            <a:r>
              <a:rPr lang="en-GB" dirty="0"/>
              <a:t>00:18:26.278 You have understood me clearly.’</a:t>
            </a:r>
          </a:p>
          <a:p>
            <a:r>
              <a:rPr lang="en-GB" dirty="0"/>
              <a:t>00:18:28.968 I want to make one thing clear here,</a:t>
            </a:r>
          </a:p>
          <a:p>
            <a:r>
              <a:rPr lang="en-GB" dirty="0"/>
              <a:t>00:18:30.683 and that is that the amount of slides in your PowerPoint</a:t>
            </a:r>
          </a:p>
          <a:p>
            <a:r>
              <a:rPr lang="en-GB" dirty="0"/>
              <a:t>00:18:33.774 has never been the problem.</a:t>
            </a:r>
          </a:p>
          <a:p>
            <a:r>
              <a:rPr lang="en-GB" dirty="0"/>
              <a:t>00:18:38.562 It is the amount of objects per slide which has been the problem.</a:t>
            </a:r>
          </a:p>
          <a:p>
            <a:r>
              <a:rPr lang="en-GB" dirty="0"/>
              <a:t>00:18:45.041 The stupid idea</a:t>
            </a:r>
          </a:p>
          <a:p>
            <a:r>
              <a:rPr lang="en-GB" dirty="0"/>
              <a:t>00:18:46.136 that corporate organisational over the world -</a:t>
            </a:r>
          </a:p>
          <a:p>
            <a:r>
              <a:rPr lang="en-GB" dirty="0"/>
              <a:t>00:18:48.865 they’ve come up with limitations going like,</a:t>
            </a:r>
          </a:p>
          <a:p>
            <a:r>
              <a:rPr lang="en-GB" dirty="0"/>
              <a:t>00:18:51.187 ’Ooh, we’ve got this clever idea:</a:t>
            </a:r>
          </a:p>
          <a:p>
            <a:r>
              <a:rPr lang="en-GB" dirty="0"/>
              <a:t>00:18:53.517 You can’t use 40 slides. You can only use four.’</a:t>
            </a:r>
          </a:p>
          <a:p>
            <a:r>
              <a:rPr lang="en-GB" dirty="0"/>
              <a:t>00:18:55.989 So what do people do?</a:t>
            </a:r>
          </a:p>
          <a:p>
            <a:r>
              <a:rPr lang="en-GB" dirty="0"/>
              <a:t>00:18:57.645 (Laughter)</a:t>
            </a:r>
          </a:p>
          <a:p>
            <a:r>
              <a:rPr lang="en-GB" dirty="0"/>
              <a:t>00:18:58.852 Well, they take the content of the rest 36,</a:t>
            </a:r>
          </a:p>
          <a:p>
            <a:r>
              <a:rPr lang="en-GB" dirty="0"/>
              <a:t>00:19:01.057 and they jam it in the first four.</a:t>
            </a:r>
          </a:p>
          <a:p>
            <a:r>
              <a:rPr lang="en-GB" dirty="0"/>
              <a:t>00:19:03.759 My god, is that counterproductive or what?</a:t>
            </a:r>
          </a:p>
          <a:p>
            <a:r>
              <a:rPr lang="en-GB" dirty="0"/>
              <a:t>00:19:07.122 And we call ourselves intelligent.</a:t>
            </a:r>
          </a:p>
          <a:p>
            <a:r>
              <a:rPr lang="en-GB" dirty="0"/>
              <a:t>00:19:11.726 No, no.</a:t>
            </a:r>
          </a:p>
          <a:p>
            <a:r>
              <a:rPr lang="en-GB" dirty="0"/>
              <a:t>00:19:12.754 Alright, so compared -</a:t>
            </a:r>
          </a:p>
          <a:p>
            <a:r>
              <a:rPr lang="en-GB" dirty="0"/>
              <a:t>00:19:14.708 I started off with 95 of those.</a:t>
            </a:r>
          </a:p>
          <a:p>
            <a:r>
              <a:rPr lang="en-GB" dirty="0"/>
              <a:t>00:19:19.481 We ended up with 135 of these.</a:t>
            </a:r>
          </a:p>
          <a:p>
            <a:r>
              <a:rPr lang="en-GB" dirty="0"/>
              <a:t>00:19:23.503 And yes, it gave an immediate result</a:t>
            </a:r>
          </a:p>
          <a:p>
            <a:r>
              <a:rPr lang="en-GB" dirty="0"/>
              <a:t>00:19:26.071 to the application that we were working for.</a:t>
            </a:r>
          </a:p>
          <a:p>
            <a:r>
              <a:rPr lang="en-GB" dirty="0"/>
              <a:t>00:19:30.556 So, to summarise this.</a:t>
            </a:r>
          </a:p>
          <a:p>
            <a:r>
              <a:rPr lang="en-GB" dirty="0"/>
              <a:t>00:19:33.023 Let’s have some fun and do a cross-examination</a:t>
            </a:r>
          </a:p>
          <a:p>
            <a:r>
              <a:rPr lang="en-GB" dirty="0"/>
              <a:t>00:19:35.858 because obviously have to prove my point.</a:t>
            </a:r>
          </a:p>
          <a:p>
            <a:r>
              <a:rPr lang="en-GB" dirty="0"/>
              <a:t>00:19:37.864 Do you remember more than 90% of what I said?</a:t>
            </a:r>
          </a:p>
          <a:p>
            <a:r>
              <a:rPr lang="en-GB" dirty="0"/>
              <a:t>00:19:41.051 I’m not going to be that harsh.</a:t>
            </a:r>
          </a:p>
          <a:p>
            <a:r>
              <a:rPr lang="en-GB" dirty="0"/>
              <a:t>00:19:42.645 Let’s do a crossword instead.</a:t>
            </a:r>
          </a:p>
          <a:p>
            <a:r>
              <a:rPr lang="en-GB" dirty="0"/>
              <a:t>00:19:45.268 It’s going to go like this.</a:t>
            </a:r>
          </a:p>
          <a:p>
            <a:r>
              <a:rPr lang="en-GB" dirty="0"/>
              <a:t>00:19:46.708 Words are going to come up.</a:t>
            </a:r>
          </a:p>
          <a:p>
            <a:r>
              <a:rPr lang="en-GB" dirty="0"/>
              <a:t>00:19:48.023 I’m going to ask you to scream them outgas loud as you can as we go along.</a:t>
            </a:r>
          </a:p>
          <a:p>
            <a:r>
              <a:rPr lang="en-GB" dirty="0"/>
              <a:t>00:19:51.817 How many messages are you supposed to have per slide?</a:t>
            </a:r>
          </a:p>
          <a:p>
            <a:r>
              <a:rPr lang="en-GB" dirty="0"/>
              <a:t>00:19:54.719 (Audience) One.</a:t>
            </a:r>
          </a:p>
          <a:p>
            <a:r>
              <a:rPr lang="en-GB" dirty="0"/>
              <a:t>00:19:55.764 One. Very good.</a:t>
            </a:r>
          </a:p>
          <a:p>
            <a:r>
              <a:rPr lang="en-GB" dirty="0"/>
              <a:t>00:19:56.767 (Laughter)</a:t>
            </a:r>
          </a:p>
          <a:p>
            <a:r>
              <a:rPr lang="en-GB" dirty="0"/>
              <a:t>00:19:58.341 I think you were looking for a different word there.</a:t>
            </a:r>
          </a:p>
          <a:p>
            <a:r>
              <a:rPr lang="en-GB" dirty="0"/>
              <a:t>00:20:00.892 (Laughter)</a:t>
            </a:r>
          </a:p>
          <a:p>
            <a:r>
              <a:rPr lang="en-GB" dirty="0"/>
              <a:t>00:20:03.012 What can we use to steer our focus?</a:t>
            </a:r>
          </a:p>
          <a:p>
            <a:r>
              <a:rPr lang="en-GB" dirty="0"/>
              <a:t>00:20:05.362 (Audience) Contrast.</a:t>
            </a:r>
          </a:p>
          <a:p>
            <a:r>
              <a:rPr lang="en-GB" dirty="0"/>
              <a:t>00:20:06.366 Yes, and another one?</a:t>
            </a:r>
          </a:p>
          <a:p>
            <a:r>
              <a:rPr lang="en-GB" dirty="0"/>
              <a:t>00:20:07.378 (Audience) Size.</a:t>
            </a:r>
          </a:p>
          <a:p>
            <a:r>
              <a:rPr lang="en-GB" dirty="0"/>
              <a:t>00:20:08.401 Well done.</a:t>
            </a:r>
          </a:p>
          <a:p>
            <a:r>
              <a:rPr lang="en-GB" dirty="0"/>
              <a:t>00:20:09.424 What should we avoid using if speaking at the same time?</a:t>
            </a:r>
          </a:p>
          <a:p>
            <a:r>
              <a:rPr lang="en-GB" dirty="0"/>
              <a:t>00:20:12.063 (Audience) Sentences.</a:t>
            </a:r>
          </a:p>
          <a:p>
            <a:r>
              <a:rPr lang="en-GB" dirty="0"/>
              <a:t>00:20:13.066 Beautiful.</a:t>
            </a:r>
          </a:p>
          <a:p>
            <a:r>
              <a:rPr lang="en-GB" dirty="0"/>
              <a:t>00:20:14.079 And what kind of background should we have?</a:t>
            </a:r>
          </a:p>
          <a:p>
            <a:r>
              <a:rPr lang="en-GB" dirty="0"/>
              <a:t>00:20:16.420 We should have dark.</a:t>
            </a:r>
          </a:p>
          <a:p>
            <a:r>
              <a:rPr lang="en-GB" dirty="0"/>
              <a:t>00:20:18.408 And finally, now you can say it.</a:t>
            </a:r>
          </a:p>
          <a:p>
            <a:r>
              <a:rPr lang="en-GB" dirty="0"/>
              <a:t>00:20:19.936 How many objects per slide?</a:t>
            </a:r>
          </a:p>
          <a:p>
            <a:r>
              <a:rPr lang="en-GB" dirty="0"/>
              <a:t>00:20:21.886 Six. That is magnificent.</a:t>
            </a:r>
          </a:p>
          <a:p>
            <a:r>
              <a:rPr lang="en-GB" dirty="0"/>
              <a:t>00:20:24.526 Thank you very much.</a:t>
            </a:r>
          </a:p>
          <a:p>
            <a:r>
              <a:rPr lang="en-GB" dirty="0"/>
              <a:t>00:20:25.606 (Applause) (Cheers)</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79</a:t>
            </a:fld>
            <a:endParaRPr lang="en-GB" dirty="0"/>
          </a:p>
        </p:txBody>
      </p:sp>
    </p:spTree>
    <p:extLst>
      <p:ext uri="{BB962C8B-B14F-4D97-AF65-F5344CB8AC3E}">
        <p14:creationId xmlns:p14="http://schemas.microsoft.com/office/powerpoint/2010/main" val="1283026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86</a:t>
            </a:fld>
            <a:endParaRPr lang="en-GB" dirty="0"/>
          </a:p>
        </p:txBody>
      </p:sp>
    </p:spTree>
    <p:extLst>
      <p:ext uri="{BB962C8B-B14F-4D97-AF65-F5344CB8AC3E}">
        <p14:creationId xmlns:p14="http://schemas.microsoft.com/office/powerpoint/2010/main" val="3287691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this point, open up the template slide deck yourself and point out key features to the learners. </a:t>
            </a:r>
          </a:p>
        </p:txBody>
      </p:sp>
      <p:sp>
        <p:nvSpPr>
          <p:cNvPr id="4" name="Slide Number Placeholder 3"/>
          <p:cNvSpPr>
            <a:spLocks noGrp="1"/>
          </p:cNvSpPr>
          <p:nvPr>
            <p:ph type="sldNum" sz="quarter" idx="5"/>
          </p:nvPr>
        </p:nvSpPr>
        <p:spPr/>
        <p:txBody>
          <a:bodyPr/>
          <a:lstStyle/>
          <a:p>
            <a:fld id="{9920340D-206C-4C41-A35B-4D72CE2F2B89}" type="slidenum">
              <a:rPr lang="en-GB" smtClean="0"/>
              <a:pPr/>
              <a:t>89</a:t>
            </a:fld>
            <a:endParaRPr lang="en-GB" dirty="0"/>
          </a:p>
        </p:txBody>
      </p:sp>
    </p:spTree>
    <p:extLst>
      <p:ext uri="{BB962C8B-B14F-4D97-AF65-F5344CB8AC3E}">
        <p14:creationId xmlns:p14="http://schemas.microsoft.com/office/powerpoint/2010/main" val="1184071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91</a:t>
            </a:fld>
            <a:endParaRPr lang="en-GB" dirty="0"/>
          </a:p>
        </p:txBody>
      </p:sp>
    </p:spTree>
    <p:extLst>
      <p:ext uri="{BB962C8B-B14F-4D97-AF65-F5344CB8AC3E}">
        <p14:creationId xmlns:p14="http://schemas.microsoft.com/office/powerpoint/2010/main" val="2119896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4</a:t>
            </a:fld>
            <a:endParaRPr lang="en-GB" dirty="0"/>
          </a:p>
        </p:txBody>
      </p:sp>
    </p:spTree>
    <p:extLst>
      <p:ext uri="{BB962C8B-B14F-4D97-AF65-F5344CB8AC3E}">
        <p14:creationId xmlns:p14="http://schemas.microsoft.com/office/powerpoint/2010/main" val="22181381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Open Slide deck for accessibility demonstration. </a:t>
            </a:r>
          </a:p>
        </p:txBody>
      </p:sp>
      <p:sp>
        <p:nvSpPr>
          <p:cNvPr id="4" name="Slide Number Placeholder 3"/>
          <p:cNvSpPr>
            <a:spLocks noGrp="1"/>
          </p:cNvSpPr>
          <p:nvPr>
            <p:ph type="sldNum" sz="quarter" idx="5"/>
          </p:nvPr>
        </p:nvSpPr>
        <p:spPr/>
        <p:txBody>
          <a:bodyPr/>
          <a:lstStyle/>
          <a:p>
            <a:fld id="{9920340D-206C-4C41-A35B-4D72CE2F2B89}" type="slidenum">
              <a:rPr lang="en-GB" smtClean="0"/>
              <a:pPr/>
              <a:t>92</a:t>
            </a:fld>
            <a:endParaRPr lang="en-GB" dirty="0"/>
          </a:p>
        </p:txBody>
      </p:sp>
    </p:spTree>
    <p:extLst>
      <p:ext uri="{BB962C8B-B14F-4D97-AF65-F5344CB8AC3E}">
        <p14:creationId xmlns:p14="http://schemas.microsoft.com/office/powerpoint/2010/main" val="139826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94</a:t>
            </a:fld>
            <a:endParaRPr lang="en-GB" dirty="0"/>
          </a:p>
        </p:txBody>
      </p:sp>
    </p:spTree>
    <p:extLst>
      <p:ext uri="{BB962C8B-B14F-4D97-AF65-F5344CB8AC3E}">
        <p14:creationId xmlns:p14="http://schemas.microsoft.com/office/powerpoint/2010/main" val="4145418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97</a:t>
            </a:fld>
            <a:endParaRPr lang="en-GB" dirty="0"/>
          </a:p>
        </p:txBody>
      </p:sp>
    </p:spTree>
    <p:extLst>
      <p:ext uri="{BB962C8B-B14F-4D97-AF65-F5344CB8AC3E}">
        <p14:creationId xmlns:p14="http://schemas.microsoft.com/office/powerpoint/2010/main" val="42762590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98</a:t>
            </a:fld>
            <a:endParaRPr lang="en-GB" dirty="0"/>
          </a:p>
        </p:txBody>
      </p:sp>
    </p:spTree>
    <p:extLst>
      <p:ext uri="{BB962C8B-B14F-4D97-AF65-F5344CB8AC3E}">
        <p14:creationId xmlns:p14="http://schemas.microsoft.com/office/powerpoint/2010/main" val="14757714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102</a:t>
            </a:fld>
            <a:endParaRPr lang="en-GB" dirty="0"/>
          </a:p>
        </p:txBody>
      </p:sp>
    </p:spTree>
    <p:extLst>
      <p:ext uri="{BB962C8B-B14F-4D97-AF65-F5344CB8AC3E}">
        <p14:creationId xmlns:p14="http://schemas.microsoft.com/office/powerpoint/2010/main" val="3420496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106</a:t>
            </a:fld>
            <a:endParaRPr lang="en-GB" dirty="0"/>
          </a:p>
        </p:txBody>
      </p:sp>
    </p:spTree>
    <p:extLst>
      <p:ext uri="{BB962C8B-B14F-4D97-AF65-F5344CB8AC3E}">
        <p14:creationId xmlns:p14="http://schemas.microsoft.com/office/powerpoint/2010/main" val="27485131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107</a:t>
            </a:fld>
            <a:endParaRPr lang="en-GB" dirty="0"/>
          </a:p>
        </p:txBody>
      </p:sp>
    </p:spTree>
    <p:extLst>
      <p:ext uri="{BB962C8B-B14F-4D97-AF65-F5344CB8AC3E}">
        <p14:creationId xmlns:p14="http://schemas.microsoft.com/office/powerpoint/2010/main" val="602965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Reflection considerations:</a:t>
            </a:r>
          </a:p>
          <a:p>
            <a:endParaRPr lang="en-GB" b="1" dirty="0"/>
          </a:p>
          <a:p>
            <a:r>
              <a:rPr lang="en-GB" b="1" dirty="0"/>
              <a:t>Benefits of PDFs</a:t>
            </a:r>
            <a:r>
              <a:rPr lang="en-GB" dirty="0"/>
              <a:t>:</a:t>
            </a:r>
          </a:p>
          <a:p>
            <a:pPr marL="742950" lvl="1" indent="-285750">
              <a:buFont typeface="Arial" panose="020B0604020202020204" pitchFamily="34" charset="0"/>
              <a:buChar char="•"/>
            </a:pPr>
            <a:r>
              <a:rPr lang="en-GB" dirty="0"/>
              <a:t>They offer consistent formatting across devices.</a:t>
            </a:r>
          </a:p>
          <a:p>
            <a:pPr marL="742950" lvl="1" indent="-285750">
              <a:buFont typeface="Arial" panose="020B0604020202020204" pitchFamily="34" charset="0"/>
              <a:buChar char="•"/>
            </a:pPr>
            <a:r>
              <a:rPr lang="en-GB" dirty="0"/>
              <a:t>They can be made compatible with screen readers if properly designed.</a:t>
            </a:r>
          </a:p>
          <a:p>
            <a:pPr marL="742950" lvl="1" indent="-285750">
              <a:buFont typeface="Arial" panose="020B0604020202020204" pitchFamily="34" charset="0"/>
              <a:buChar char="•"/>
            </a:pPr>
            <a:r>
              <a:rPr lang="en-GB" dirty="0"/>
              <a:t>They are easy to share and access.</a:t>
            </a:r>
          </a:p>
          <a:p>
            <a:pPr marL="742950" lvl="1" indent="-285750">
              <a:buFont typeface="Arial" panose="020B0604020202020204" pitchFamily="34" charset="0"/>
              <a:buChar char="•"/>
            </a:pPr>
            <a:endParaRPr lang="en-GB" b="1" dirty="0"/>
          </a:p>
          <a:p>
            <a:pPr marL="0" lvl="0" indent="0">
              <a:buFont typeface="Arial" panose="020B0604020202020204" pitchFamily="34" charset="0"/>
              <a:buNone/>
            </a:pPr>
            <a:r>
              <a:rPr lang="en-GB" b="1" dirty="0"/>
              <a:t>Limitations of PDFs</a:t>
            </a:r>
            <a:r>
              <a:rPr lang="en-GB" dirty="0"/>
              <a:t>:</a:t>
            </a:r>
          </a:p>
          <a:p>
            <a:pPr marL="742950" lvl="1" indent="-285750">
              <a:buFont typeface="Arial" panose="020B0604020202020204" pitchFamily="34" charset="0"/>
              <a:buChar char="•"/>
            </a:pPr>
            <a:r>
              <a:rPr lang="en-GB" dirty="0"/>
              <a:t>Static layouts may limit interactivity or adaptability</a:t>
            </a:r>
          </a:p>
          <a:p>
            <a:pPr marL="742950" lvl="1" indent="-285750">
              <a:buFont typeface="Arial" panose="020B0604020202020204" pitchFamily="34" charset="0"/>
              <a:buChar char="•"/>
            </a:pPr>
            <a:r>
              <a:rPr lang="en-GB" dirty="0"/>
              <a:t>Poorly designed PDFs may not be accessible for screen readers</a:t>
            </a:r>
          </a:p>
          <a:p>
            <a:pPr marL="742950" lvl="1" indent="-285750">
              <a:buFont typeface="Arial" panose="020B0604020202020204" pitchFamily="34" charset="0"/>
              <a:buChar char="•"/>
            </a:pPr>
            <a:r>
              <a:rPr lang="en-GB" dirty="0"/>
              <a:t>There is a lack of flexibility to adjust text size or colours directly.</a:t>
            </a:r>
          </a:p>
          <a:p>
            <a:pPr marL="742950" lvl="1" indent="-285750">
              <a:buFont typeface="Arial" panose="020B0604020202020204" pitchFamily="34" charset="0"/>
              <a:buChar char="•"/>
            </a:pPr>
            <a:endParaRPr lang="en-GB" dirty="0"/>
          </a:p>
          <a:p>
            <a:pPr>
              <a:buFont typeface="Arial" panose="020B0604020202020204" pitchFamily="34" charset="0"/>
              <a:buNone/>
            </a:pPr>
            <a:r>
              <a:rPr lang="en-GB" b="1" dirty="0"/>
              <a:t>Future considerations</a:t>
            </a:r>
            <a:r>
              <a:rPr lang="en-GB" dirty="0"/>
              <a:t>:</a:t>
            </a:r>
          </a:p>
          <a:p>
            <a:pPr marL="742950" lvl="1" indent="-285750">
              <a:buFont typeface="Arial" panose="020B0604020202020204" pitchFamily="34" charset="0"/>
              <a:buChar char="•"/>
            </a:pPr>
            <a:r>
              <a:rPr lang="en-GB" dirty="0"/>
              <a:t>how accessibility features like alt text and tagged content improve usability</a:t>
            </a:r>
          </a:p>
          <a:p>
            <a:pPr marL="742950" lvl="1" indent="-285750">
              <a:buFont typeface="Arial" panose="020B0604020202020204" pitchFamily="34" charset="0"/>
              <a:buChar char="•"/>
            </a:pPr>
            <a:r>
              <a:rPr lang="en-GB" dirty="0"/>
              <a:t>how challenges such as static formatting might influence whether PDFs are the best format for neurodiverse stakeholders</a:t>
            </a:r>
          </a:p>
          <a:p>
            <a:pPr marL="742950" lvl="1" indent="-285750">
              <a:buFont typeface="Arial" panose="020B0604020202020204" pitchFamily="34" charset="0"/>
              <a:buChar char="•"/>
            </a:pPr>
            <a:r>
              <a:rPr lang="en-GB" dirty="0"/>
              <a:t>when to consider other formats (e.g. PowerPoint or interactive web content).</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108</a:t>
            </a:fld>
            <a:endParaRPr lang="en-GB" dirty="0"/>
          </a:p>
        </p:txBody>
      </p:sp>
    </p:spTree>
    <p:extLst>
      <p:ext uri="{BB962C8B-B14F-4D97-AF65-F5344CB8AC3E}">
        <p14:creationId xmlns:p14="http://schemas.microsoft.com/office/powerpoint/2010/main" val="27615342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110</a:t>
            </a:fld>
            <a:endParaRPr lang="en-GB" dirty="0"/>
          </a:p>
        </p:txBody>
      </p:sp>
    </p:spTree>
    <p:extLst>
      <p:ext uri="{BB962C8B-B14F-4D97-AF65-F5344CB8AC3E}">
        <p14:creationId xmlns:p14="http://schemas.microsoft.com/office/powerpoint/2010/main" val="18128501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sz="1200" dirty="0"/>
              <a:t>Blindness and reduced sight may limit someone’s ability to see design elements, slides or visual aids clearly.</a:t>
            </a:r>
          </a:p>
          <a:p>
            <a:pPr>
              <a:buFont typeface="Arial" panose="020B0604020202020204" pitchFamily="34" charset="0"/>
              <a:buChar char="•"/>
            </a:pPr>
            <a:r>
              <a:rPr lang="en-GB" sz="1200" dirty="0"/>
              <a:t>Deafness may make it difficult to follow verbal explanations or discussions.</a:t>
            </a:r>
          </a:p>
          <a:p>
            <a:pPr>
              <a:buFont typeface="Arial" panose="020B0604020202020204" pitchFamily="34" charset="0"/>
              <a:buChar char="•"/>
            </a:pPr>
            <a:r>
              <a:rPr lang="en-GB" sz="1200" dirty="0"/>
              <a:t>Tactile impairments may affect interactions with physical prototypes or tools during presentations.</a:t>
            </a:r>
          </a:p>
          <a:p>
            <a:pPr>
              <a:buFont typeface="Arial" panose="020B0604020202020204" pitchFamily="34" charset="0"/>
              <a:buChar char="•"/>
            </a:pPr>
            <a:r>
              <a:rPr lang="en-GB" sz="1200" dirty="0"/>
              <a:t>Sensory overload or heightened sensitivity can reduce focus and understanding of complex information.</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112</a:t>
            </a:fld>
            <a:endParaRPr lang="en-GB" dirty="0"/>
          </a:p>
        </p:txBody>
      </p:sp>
    </p:spTree>
    <p:extLst>
      <p:ext uri="{BB962C8B-B14F-4D97-AF65-F5344CB8AC3E}">
        <p14:creationId xmlns:p14="http://schemas.microsoft.com/office/powerpoint/2010/main" val="526139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Arial" panose="020B0604020202020204" pitchFamily="34" charset="0"/>
                <a:ea typeface="Calibri" panose="020F0502020204030204" pitchFamily="34" charset="0"/>
              </a:rPr>
              <a:t>Challenges for disabled people: welcome to No Go Britain video transcript</a:t>
            </a:r>
          </a:p>
          <a:p>
            <a:pPr>
              <a:lnSpc>
                <a:spcPct val="107000"/>
              </a:lnSpc>
              <a:spcAft>
                <a:spcPts val="800"/>
              </a:spcAft>
            </a:pPr>
            <a:r>
              <a:rPr lang="en-GB" sz="1800" u="sng" kern="100" dirty="0">
                <a:solidFill>
                  <a:srgbClr val="0563C1"/>
                </a:solidFill>
                <a:effectLst/>
                <a:latin typeface="Arial" panose="020B0604020202020204" pitchFamily="34" charset="0"/>
                <a:ea typeface="Calibri" panose="020F0502020204030204" pitchFamily="34" charset="0"/>
                <a:hlinkClick r:id="rId3"/>
              </a:rPr>
              <a:t>https://www.youtube.com/watch/-QPg2ct3KVg</a:t>
            </a:r>
            <a:r>
              <a:rPr lang="en-GB" sz="1800" kern="100" dirty="0">
                <a:effectLst/>
                <a:latin typeface="Arial" panose="020B0604020202020204" pitchFamily="34" charset="0"/>
                <a:ea typeface="Calibri" panose="020F0502020204030204" pitchFamily="34" charset="0"/>
              </a:rPr>
              <a:t> </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00:00:00.040 [Music]</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00:00:01.040 it’s another paralympic year and our</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00:00:03.040 screens will soon be filled with images</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00:00:05.480 of superhumans and their incredible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00:00:08.880 feats but what if you’re disabled and</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00:00:11.200 not ripped like an</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00:00:13.460 [Music]</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00:00:16.359 athlete what if barriers in the way of</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00:00:18.560 ordinary life make the everyday itself a</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00:00:20.840 Herculean</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00:00:22.720 challenge in this series we’ll be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00:00:25.039 meeting disabled people who want change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00:00:27.119 in 2016 and who are embarking on Olympic</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00:00:30.160 and tasks to overcome the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00:00:34.290 [Music]</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00:00:38.280 a hoist enables me to change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00:00:45.199 position and to get in and out of</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00:00:49.520 bed How Low Can You</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00:00:52.359 Go enables me to get moved from any other</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00:00:59.320 piece of equipment I may need to be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00:01:03.320 moved into Daniel lives in Stafford with</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00:01:06.560 his fiancé</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00:01:08.000 Gemma he’s been trying to go to a</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00:01:10.200 college reunion in Cheltenham but only</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00:01:13.040 about 15 hotels in the UK have ceiling hoists</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00:01:16.799 available anyone else can like just</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00:01:20.240 ring and book a hotel for tonight where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00:01:23.880 was me and Jen we’d have to plan months</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00:01:27.479 and months and months in advance to get it</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00:01:31.759 to that</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00:01:33.399 point many hotels say they can</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00:01:35.920 accommodate disabled people but few can</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00:01:38.680 accommodate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00:01:40.119 Daniel there are hotels i’ say that</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00:01:44.399 they’re accessible but on the face of it</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00:01:48.799 quite clearly</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00:01:50.200 aren’t I don’t think it’s a lot to ask for</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00:01:53.960 the hotel to provide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00:01:57.399 for Daniel has started a campaign pain</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00:02:00.360 asking just that his MP has raised the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00:02:04.039 issue in Parliament we live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00:02:07.479 in a society</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00:02:11.360 today that’s supposed to be everyone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00:02:16.160 included in everything so you know if</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00:02:21.160 that’s the society we live in maybe we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00:02:26.239 should bring everything in line with</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00:02:30.280 that and make it accessible to</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00:02:36.170 [Music]</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00:02:41.280 everyone photography you just have to be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00:02:43.440 able to you know take a photo and I just</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00:02:45.599 love how creative it is and also how you</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00:02:47.720 can use it to portray a really strong</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00:02:50.200 message without necessarily having to</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00:02:52.280 write an article or or use words too</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00:02:54.360 much Laura finishes her a levels this</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00:02:57.280 summer she wants to study photography at</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00:03:00.319 University but she’s struggling to find</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00:03:02.560 a course that’s physically accessible to</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00:03:06.000 her throughout my life I’ve I’ve dealt</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00:03:08.280 with being disabled and being different</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00:03:09.560 from other people and then you get to</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00:03:11.200 these Milestones like leaving leaving</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00:03:13.319 school and go to university when it</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00:03:15.080 really kind of hits you actually it</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00:03:17.239 reminds you that actually you are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00:03:18.599 different and you do have requirements</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00:03:20.640 and I think recently that has been a</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00:03:21.799 thing that if you see these places you</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00:03:23.200 see the courses and the course is</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00:03:25.200 amazing the facilities are amazing but</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00:03:27.280 actually you can’t see yourself managing</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00:03:29.840 so choosing universities was definitely</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00:03:32.280 more focused on the access than on the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00:03:35.040 photography course itself like her</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00:03:37.760 classmates Laura would rather be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00:03:39.959 worrying about other aspects of</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00:03:42.159 university life I look at the next</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00:03:44.879 person you know in class whatever and I</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00:03:46.879 do I do realise that it’s so different</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00:03:50.319 especially at the age I am now when</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00:03:51.599 you’re going to University and everyone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00:03:52.959 else is focused on that place has the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00:03:55.000 best nightclubs or that place has the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00:03:56.959 best shops or that place has the best</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00:03:58.159 stent Union and actually I need the best</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00:04:00.280 campus that’s going to be accessible for</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00:04:02.360 me Laura has been going out of her way</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00:04:05.239 to tell the universities she can’t</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00:04:07.200 manage stairs but even so not all of her</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00:04:10.879 interviews have gone to plan I said just</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00:04:13.599 checking there’s a lift oh I don’t know</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00:04:17.279 actually let’s go and see they tried to</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00:04:18.440 lift nearby no they don’t go down there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00:04:20.399 no no only stairs down down there and</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00:04:23.400 that really stung me that they thought</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00:04:25.199 it was acceptable to host interviews in</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00:04:27.960 a room that wouldn’t be accessible to</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00:04:29.160 everybody and that just really really</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00:04:31.639 made me feel I didn’t want to be there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00:04:33.320 because why going into a situation where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00:04:35.440 you’re going You’re not made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00:04:38.030 [Music]</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00:04:43.560 welcome I’ve got two boy budgies called</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00:04:48.320 uh Chico from X</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00:04:50.440 Factor um and beaver’s Justin</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00:04:55.240 beaver so what I do to entertain when I</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00:04:58.039 do my flat I leave the W on for them</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00:05:02.120 they like a bit of music in the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00:05:06.520 background Sui-Ling wants to be an advocate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00:05:09.560 for other people with learning</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00:05:11.919 disabilities she’s travelled to London to</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00:05:14.479 meet others who want to speak out as</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00:05:16.759 well Australia today they are practicing</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00:05:21.199 do you think that people with learning</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00:05:23.080 disabilities are given enough</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00:05:25.120 opportunities to speak out for</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00:05:27.600 themselves uh I don’t think they give it</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00:05:30.800 um get a chance for for for them to</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00:05:33.680 speak out at all really I think they</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00:05:36.880 they’re very good yeah I think it’s</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00:05:38.440 quite nervous for some people but I</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00:05:40.160 think it’s good to sort of have a go</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00:05:43.240 really suing is joining learning</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00:05:46.039 disability England a new advocacy group</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00:05:49.319 founded by people who themselves have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00:05:51.479 learning</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00:05:52.600 disabilities for far too long we’ve had</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00:05:55.360 people speaking on behalf of people with</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00:05:57.840 learning difficulties and a lot of the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00:06:00.880 things what they’ve actually said are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00:06:03.960 not what generally what people with Lear</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00:06:07.199 disabilities want and what we want to</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00:06:10.440 show to the media and to the politicians</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00:06:14.960 that we have a right to to this</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00:06:19.630 [Laughter]</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00:06:22.110 [Music]</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00:06:27.080 Society I really enjoy see the learn</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00:06:30.199 when they learn something new they</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00:06:32.039 really excited they would to show</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00:06:34.560 everybody and I at the end of the day I</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00:06:38.479 feel even if it’s something really small</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00:06:41.440 I’ve helped that child achieve something</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00:06:44.639 where is it yes Zoe wants to work with</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00:06:48.280 children where is it she’s been</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00:06:50.800 volunteering at a nursery for 3 years</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00:06:53.759 whilst applying for paid work I’ve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00:06:56.720 applied for over 200 jobs and and I’ve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00:06:59.759 attended over 100 interviews zo is well</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00:07:03.560 qualified but remains</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00:07:07.919 unemployed really fed up I’m really</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00:07:11.240 really depressed at the moment because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00:07:13.520 I’ve attending all these interviews and</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00:07:16.039 not going anywhere may I think it’s due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00:07:19.680 to my disability and the fact that I’m</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00:07:22.919 disabled I’m not sure whether it is</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00:07:25.400 discrimination or not but it’s very</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00:07:28.919 difficult to tell but I think it’s due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00:07:30.759 to my</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00:07:33.039 disability her experience has led her to</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00:07:36.280 become a campaigner there are programs</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00:07:39.759 that are supposed to help disabled people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00:07:42.720 but they’re not helping them at all so I</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00:07:46.120 decided to campaign to get young</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00:07:48.879 disabled people into employment</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00:07:51.440 employers need training to support</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00:07:54.240 disable people into the workplace</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00:07:56.720 because if they get training I think</a:t>
            </a:r>
          </a:p>
          <a:p>
            <a:pPr>
              <a:lnSpc>
                <a:spcPct val="107000"/>
              </a:lnSpc>
              <a:spcAft>
                <a:spcPts val="800"/>
              </a:spcAft>
            </a:pPr>
            <a:r>
              <a:rPr lang="en-GB" sz="1800" kern="100" dirty="0">
                <a:effectLst/>
                <a:latin typeface="Arial" panose="020B0604020202020204" pitchFamily="34" charset="0"/>
                <a:ea typeface="Calibri" panose="020F0502020204030204" pitchFamily="34" charset="0"/>
              </a:rPr>
              <a:t>00:07:59.720 there would be a better</a:t>
            </a:r>
          </a:p>
          <a:p>
            <a:r>
              <a:rPr lang="en-GB" sz="1800" dirty="0">
                <a:effectLst/>
                <a:latin typeface="Arial" panose="020B0604020202020204" pitchFamily="34" charset="0"/>
                <a:ea typeface="Calibri" panose="020F0502020204030204" pitchFamily="34" charset="0"/>
              </a:rPr>
              <a:t>00:08:01.280 outcome oh why did he call me</a:t>
            </a:r>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8</a:t>
            </a:fld>
            <a:endParaRPr lang="en-GB" dirty="0"/>
          </a:p>
        </p:txBody>
      </p:sp>
    </p:spTree>
    <p:extLst>
      <p:ext uri="{BB962C8B-B14F-4D97-AF65-F5344CB8AC3E}">
        <p14:creationId xmlns:p14="http://schemas.microsoft.com/office/powerpoint/2010/main" val="15629779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125</a:t>
            </a:fld>
            <a:endParaRPr lang="en-GB" dirty="0"/>
          </a:p>
        </p:txBody>
      </p:sp>
    </p:spTree>
    <p:extLst>
      <p:ext uri="{BB962C8B-B14F-4D97-AF65-F5344CB8AC3E}">
        <p14:creationId xmlns:p14="http://schemas.microsoft.com/office/powerpoint/2010/main" val="17418363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128</a:t>
            </a:fld>
            <a:endParaRPr lang="en-GB" dirty="0"/>
          </a:p>
        </p:txBody>
      </p:sp>
    </p:spTree>
    <p:extLst>
      <p:ext uri="{BB962C8B-B14F-4D97-AF65-F5344CB8AC3E}">
        <p14:creationId xmlns:p14="http://schemas.microsoft.com/office/powerpoint/2010/main" val="29962358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129</a:t>
            </a:fld>
            <a:endParaRPr lang="en-GB" dirty="0"/>
          </a:p>
        </p:txBody>
      </p:sp>
    </p:spTree>
    <p:extLst>
      <p:ext uri="{BB962C8B-B14F-4D97-AF65-F5344CB8AC3E}">
        <p14:creationId xmlns:p14="http://schemas.microsoft.com/office/powerpoint/2010/main" val="8416516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141</a:t>
            </a:fld>
            <a:endParaRPr lang="en-GB" dirty="0"/>
          </a:p>
        </p:txBody>
      </p:sp>
    </p:spTree>
    <p:extLst>
      <p:ext uri="{BB962C8B-B14F-4D97-AF65-F5344CB8AC3E}">
        <p14:creationId xmlns:p14="http://schemas.microsoft.com/office/powerpoint/2010/main" val="7997464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142</a:t>
            </a:fld>
            <a:endParaRPr lang="en-GB" dirty="0"/>
          </a:p>
        </p:txBody>
      </p:sp>
    </p:spTree>
    <p:extLst>
      <p:ext uri="{BB962C8B-B14F-4D97-AF65-F5344CB8AC3E}">
        <p14:creationId xmlns:p14="http://schemas.microsoft.com/office/powerpoint/2010/main" val="24642879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155</a:t>
            </a:fld>
            <a:endParaRPr lang="en-GB" dirty="0"/>
          </a:p>
        </p:txBody>
      </p:sp>
    </p:spTree>
    <p:extLst>
      <p:ext uri="{BB962C8B-B14F-4D97-AF65-F5344CB8AC3E}">
        <p14:creationId xmlns:p14="http://schemas.microsoft.com/office/powerpoint/2010/main" val="21377351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161</a:t>
            </a:fld>
            <a:endParaRPr lang="en-GB" dirty="0"/>
          </a:p>
        </p:txBody>
      </p:sp>
    </p:spTree>
    <p:extLst>
      <p:ext uri="{BB962C8B-B14F-4D97-AF65-F5344CB8AC3E}">
        <p14:creationId xmlns:p14="http://schemas.microsoft.com/office/powerpoint/2010/main" val="34253948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may provide a verbal rationale if they are more comfortable doing so. </a:t>
            </a:r>
          </a:p>
        </p:txBody>
      </p:sp>
      <p:sp>
        <p:nvSpPr>
          <p:cNvPr id="4" name="Slide Number Placeholder 3"/>
          <p:cNvSpPr>
            <a:spLocks noGrp="1"/>
          </p:cNvSpPr>
          <p:nvPr>
            <p:ph type="sldNum" sz="quarter" idx="5"/>
          </p:nvPr>
        </p:nvSpPr>
        <p:spPr/>
        <p:txBody>
          <a:bodyPr/>
          <a:lstStyle/>
          <a:p>
            <a:fld id="{9920340D-206C-4C41-A35B-4D72CE2F2B89}" type="slidenum">
              <a:rPr lang="en-GB" smtClean="0"/>
              <a:pPr/>
              <a:t>164</a:t>
            </a:fld>
            <a:endParaRPr lang="en-GB" dirty="0"/>
          </a:p>
        </p:txBody>
      </p:sp>
    </p:spTree>
    <p:extLst>
      <p:ext uri="{BB962C8B-B14F-4D97-AF65-F5344CB8AC3E}">
        <p14:creationId xmlns:p14="http://schemas.microsoft.com/office/powerpoint/2010/main" val="30275771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170</a:t>
            </a:fld>
            <a:endParaRPr lang="en-GB" dirty="0"/>
          </a:p>
        </p:txBody>
      </p:sp>
    </p:spTree>
    <p:extLst>
      <p:ext uri="{BB962C8B-B14F-4D97-AF65-F5344CB8AC3E}">
        <p14:creationId xmlns:p14="http://schemas.microsoft.com/office/powerpoint/2010/main" val="2941971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Teacher notes:</a:t>
            </a:r>
          </a:p>
          <a:p>
            <a:endParaRPr lang="en-GB" sz="1000" b="1" dirty="0"/>
          </a:p>
          <a:p>
            <a:r>
              <a:rPr lang="en-GB" sz="1000" b="1" dirty="0"/>
              <a:t>Provide multiple means of representation (Checkpoint 1.2):</a:t>
            </a:r>
            <a:endParaRPr lang="en-GB" sz="1000" dirty="0"/>
          </a:p>
          <a:p>
            <a:pPr marL="285750" lvl="0" indent="-285750">
              <a:buFont typeface="Arial" panose="020B0604020202020204" pitchFamily="34" charset="0"/>
              <a:buChar char="•"/>
            </a:pPr>
            <a:r>
              <a:rPr lang="en-GB" sz="1000" dirty="0"/>
              <a:t>Offer visual aids such as a checklist or diagram illustrating active listening behaviours (e.g. “Look at the speaker”, “Don’t interrupt”).</a:t>
            </a:r>
          </a:p>
          <a:p>
            <a:pPr marL="285750" lvl="0" indent="-285750">
              <a:buFont typeface="Arial" panose="020B0604020202020204" pitchFamily="34" charset="0"/>
              <a:buChar char="•"/>
            </a:pPr>
            <a:r>
              <a:rPr lang="en-GB" sz="1000" dirty="0"/>
              <a:t>Use videos or role-play examples to demonstrate good and poor listening.</a:t>
            </a:r>
          </a:p>
          <a:p>
            <a:pPr marL="285750" lvl="0" indent="-285750">
              <a:buFont typeface="Arial" panose="020B0604020202020204" pitchFamily="34" charset="0"/>
              <a:buChar char="•"/>
            </a:pPr>
            <a:endParaRPr lang="en-GB" sz="1000" b="1" dirty="0"/>
          </a:p>
          <a:p>
            <a:pPr marL="0" lvl="0" indent="0">
              <a:buFont typeface="Arial" panose="020B0604020202020204" pitchFamily="34" charset="0"/>
              <a:buNone/>
            </a:pPr>
            <a:r>
              <a:rPr lang="en-GB" sz="1000" b="1" dirty="0"/>
              <a:t>Support clarification (Checkpoint 2.1):</a:t>
            </a:r>
            <a:endParaRPr lang="en-GB" sz="1000" dirty="0"/>
          </a:p>
          <a:p>
            <a:pPr marL="285750" lvl="0" indent="-285750">
              <a:buFont typeface="Arial" panose="020B0604020202020204" pitchFamily="34" charset="0"/>
              <a:buChar char="•"/>
            </a:pPr>
            <a:r>
              <a:rPr lang="en-GB" sz="1000" dirty="0"/>
              <a:t>Use simple and clear language when explaining active listening.</a:t>
            </a:r>
          </a:p>
          <a:p>
            <a:pPr marL="285750" lvl="0" indent="-285750">
              <a:buFont typeface="Arial" panose="020B0604020202020204" pitchFamily="34" charset="0"/>
              <a:buChar char="•"/>
            </a:pPr>
            <a:r>
              <a:rPr lang="en-GB" sz="1000" dirty="0"/>
              <a:t>Offer sentence starters or prompts for learners who may struggle with formulating clarification questions, e.g. “Can you explain more about...?”</a:t>
            </a:r>
          </a:p>
          <a:p>
            <a:pPr>
              <a:buFont typeface="Arial" panose="020B0604020202020204" pitchFamily="34" charset="0"/>
              <a:buChar char="•"/>
            </a:pPr>
            <a:endParaRPr lang="en-GB" sz="1000" b="0" dirty="0"/>
          </a:p>
          <a:p>
            <a:pPr>
              <a:buFont typeface="Arial" panose="020B0604020202020204" pitchFamily="34" charset="0"/>
              <a:buNone/>
            </a:pPr>
            <a:r>
              <a:rPr lang="en-GB" sz="1000" b="1" dirty="0"/>
              <a:t>Support physical or sensory needs (Checkpoint 4.1):</a:t>
            </a:r>
            <a:endParaRPr lang="en-GB" sz="1000" dirty="0"/>
          </a:p>
          <a:p>
            <a:pPr marL="285750" lvl="0" indent="-285750">
              <a:buFont typeface="Arial" panose="020B0604020202020204" pitchFamily="34" charset="0"/>
              <a:buChar char="•"/>
            </a:pPr>
            <a:r>
              <a:rPr lang="en-GB" sz="1000" dirty="0"/>
              <a:t>Provide noise-cancelling headphones for learners who may be distracted by classroom noise.</a:t>
            </a:r>
          </a:p>
          <a:p>
            <a:pPr marL="285750" lvl="0" indent="-285750">
              <a:buFont typeface="Arial" panose="020B0604020202020204" pitchFamily="34" charset="0"/>
              <a:buChar char="•"/>
            </a:pPr>
            <a:r>
              <a:rPr lang="en-GB" sz="1000" dirty="0"/>
              <a:t>Allow note taking instead of eye contact if direct focus is uncomfortable.</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9</a:t>
            </a:fld>
            <a:endParaRPr lang="en-GB" dirty="0"/>
          </a:p>
        </p:txBody>
      </p:sp>
    </p:spTree>
    <p:extLst>
      <p:ext uri="{BB962C8B-B14F-4D97-AF65-F5344CB8AC3E}">
        <p14:creationId xmlns:p14="http://schemas.microsoft.com/office/powerpoint/2010/main" val="1419453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endParaRPr lang="en-GB" b="1" dirty="0"/>
          </a:p>
          <a:p>
            <a:pPr>
              <a:buFont typeface="Arial" panose="020B0604020202020204" pitchFamily="34" charset="0"/>
              <a:buNone/>
            </a:pPr>
            <a:r>
              <a:rPr lang="en-GB" b="1" dirty="0"/>
              <a:t>Provide multiple means of engagement (Checkpoint 7.2):</a:t>
            </a:r>
            <a:endParaRPr lang="en-GB" dirty="0"/>
          </a:p>
          <a:p>
            <a:pPr marL="285750" lvl="0" indent="-285750">
              <a:buFont typeface="Arial" panose="020B0604020202020204" pitchFamily="34" charset="0"/>
              <a:buChar char="•"/>
            </a:pPr>
            <a:r>
              <a:rPr lang="en-GB" dirty="0"/>
              <a:t>Encourage learners to practise positive body language in small groups or pairs where they feel more comfortable.</a:t>
            </a:r>
          </a:p>
          <a:p>
            <a:pPr marL="285750" lvl="0" indent="-285750">
              <a:buFont typeface="Arial" panose="020B0604020202020204" pitchFamily="34" charset="0"/>
              <a:buChar char="•"/>
            </a:pPr>
            <a:r>
              <a:rPr lang="en-GB" dirty="0"/>
              <a:t>Use photos or videos of positive body language to help learners visualise and understand expected behaviours.</a:t>
            </a:r>
          </a:p>
          <a:p>
            <a:pPr marL="285750" lvl="0" indent="-285750">
              <a:buFont typeface="Arial" panose="020B0604020202020204" pitchFamily="34" charset="0"/>
              <a:buChar char="•"/>
            </a:pPr>
            <a:endParaRPr lang="en-GB" dirty="0"/>
          </a:p>
          <a:p>
            <a:pPr>
              <a:buFont typeface="Arial" panose="020B0604020202020204" pitchFamily="34" charset="0"/>
              <a:buNone/>
            </a:pPr>
            <a:r>
              <a:rPr lang="en-GB" b="1" dirty="0"/>
              <a:t>Support opportunities for practice (Checkpoint 5.3):</a:t>
            </a:r>
            <a:endParaRPr lang="en-GB" dirty="0"/>
          </a:p>
          <a:p>
            <a:pPr marL="285750" lvl="0" indent="-285750">
              <a:buFont typeface="Arial" panose="020B0604020202020204" pitchFamily="34" charset="0"/>
              <a:buChar char="•"/>
            </a:pPr>
            <a:r>
              <a:rPr lang="en-GB" dirty="0"/>
              <a:t>Use guided role-play sessions where learners can practise maintaining eye contact, using open posture and showing engagement.</a:t>
            </a:r>
          </a:p>
          <a:p>
            <a:pPr marL="285750" lvl="0" indent="-285750">
              <a:buFont typeface="Arial" panose="020B0604020202020204" pitchFamily="34" charset="0"/>
              <a:buChar char="•"/>
            </a:pPr>
            <a:endParaRPr lang="en-GB" dirty="0"/>
          </a:p>
          <a:p>
            <a:pPr>
              <a:buFont typeface="Arial" panose="020B0604020202020204" pitchFamily="34" charset="0"/>
              <a:buNone/>
            </a:pPr>
            <a:r>
              <a:rPr lang="en-GB" b="1" dirty="0"/>
              <a:t>Offer alternatives for physical interaction (Checkpoint 7.4):</a:t>
            </a:r>
            <a:endParaRPr lang="en-GB" dirty="0"/>
          </a:p>
          <a:p>
            <a:pPr marL="285750" lvl="0" indent="-285750">
              <a:buFont typeface="Arial" panose="020B0604020202020204" pitchFamily="34" charset="0"/>
              <a:buChar char="•"/>
            </a:pPr>
            <a:r>
              <a:rPr lang="en-GB" dirty="0"/>
              <a:t>If learners have sensory sensitivities, provide alternative ways to indicate engagement, such as writing a note or giving a thumbs-up.</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10</a:t>
            </a:fld>
            <a:endParaRPr lang="en-GB" dirty="0"/>
          </a:p>
        </p:txBody>
      </p:sp>
    </p:spTree>
    <p:extLst>
      <p:ext uri="{BB962C8B-B14F-4D97-AF65-F5344CB8AC3E}">
        <p14:creationId xmlns:p14="http://schemas.microsoft.com/office/powerpoint/2010/main" val="1543575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3A9A3-EAB0-8E22-8FEF-88BE8DAF3D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41CFDF-9766-D82A-E8CC-5552969DD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7D6019-AFBD-3938-B266-B1831A070FFA}"/>
              </a:ext>
            </a:extLst>
          </p:cNvPr>
          <p:cNvSpPr>
            <a:spLocks noGrp="1"/>
          </p:cNvSpPr>
          <p:nvPr>
            <p:ph type="body" idx="1"/>
          </p:nvPr>
        </p:nvSpPr>
        <p:spPr/>
        <p:txBody>
          <a:bodyPr/>
          <a:lstStyle/>
          <a:p>
            <a:r>
              <a:rPr lang="en-GB" b="1" dirty="0"/>
              <a:t>Teacher notes:</a:t>
            </a:r>
          </a:p>
          <a:p>
            <a:endParaRPr lang="en-GB" b="1" dirty="0"/>
          </a:p>
          <a:p>
            <a:pPr>
              <a:buFont typeface="Arial" panose="020B0604020202020204" pitchFamily="34" charset="0"/>
              <a:buNone/>
            </a:pPr>
            <a:r>
              <a:rPr lang="en-GB" b="1" dirty="0"/>
              <a:t>Provide multiple means of action and expression (Checkpoint 5.1):</a:t>
            </a:r>
            <a:endParaRPr lang="en-GB" dirty="0"/>
          </a:p>
          <a:p>
            <a:pPr marL="285750" lvl="0" indent="-285750">
              <a:buFont typeface="Arial" panose="020B0604020202020204" pitchFamily="34" charset="0"/>
              <a:buChar char="•"/>
            </a:pPr>
            <a:r>
              <a:rPr lang="en-GB" dirty="0"/>
              <a:t>Allow learners to contribute in ways that suit their strengths, such as writing their ideas instead of speaking aloud.</a:t>
            </a:r>
          </a:p>
          <a:p>
            <a:pPr marL="285750" lvl="0" indent="-285750">
              <a:buFont typeface="Arial" panose="020B0604020202020204" pitchFamily="34" charset="0"/>
              <a:buChar char="•"/>
            </a:pPr>
            <a:r>
              <a:rPr lang="en-GB" dirty="0"/>
              <a:t>Provide sentence scaffolds to guide their responses, e.g. “I agree with [person] because…” or “I think this could also mean…”</a:t>
            </a:r>
          </a:p>
          <a:p>
            <a:pPr marL="285750" lvl="0" indent="-285750">
              <a:buFont typeface="Arial" panose="020B0604020202020204" pitchFamily="34" charset="0"/>
              <a:buChar char="•"/>
            </a:pPr>
            <a:endParaRPr lang="en-GB" dirty="0"/>
          </a:p>
          <a:p>
            <a:pPr>
              <a:buFont typeface="Arial" panose="020B0604020202020204" pitchFamily="34" charset="0"/>
              <a:buNone/>
            </a:pPr>
            <a:r>
              <a:rPr lang="en-GB" b="1" dirty="0"/>
              <a:t>Support executive function (Checkpoint 6.3):</a:t>
            </a:r>
            <a:endParaRPr lang="en-GB" dirty="0"/>
          </a:p>
          <a:p>
            <a:pPr marL="285750" lvl="0" indent="-285750">
              <a:buFont typeface="Arial" panose="020B0604020202020204" pitchFamily="34" charset="0"/>
              <a:buChar char="•"/>
            </a:pPr>
            <a:r>
              <a:rPr lang="en-GB" dirty="0"/>
              <a:t>Create a discussion flowchart or structured guide to help learners organise their ideas before speaking.</a:t>
            </a:r>
          </a:p>
          <a:p>
            <a:pPr marL="285750" lvl="0" indent="-285750">
              <a:buFont typeface="Arial" panose="020B0604020202020204" pitchFamily="34" charset="0"/>
              <a:buChar char="•"/>
            </a:pPr>
            <a:r>
              <a:rPr lang="en-GB" dirty="0"/>
              <a:t>Use a visual timer to ensure everyone gets a chance to contribute and learners do not feel rushed.</a:t>
            </a:r>
          </a:p>
          <a:p>
            <a:pPr marL="285750" lvl="0" indent="-285750">
              <a:buFont typeface="Arial" panose="020B0604020202020204" pitchFamily="34" charset="0"/>
              <a:buChar char="•"/>
            </a:pPr>
            <a:endParaRPr lang="en-GB" dirty="0"/>
          </a:p>
          <a:p>
            <a:pPr>
              <a:buFont typeface="Arial" panose="020B0604020202020204" pitchFamily="34" charset="0"/>
              <a:buNone/>
            </a:pPr>
            <a:r>
              <a:rPr lang="en-GB" b="1" dirty="0"/>
              <a:t>Cultivate collaboration (Checkpoint 8.3):</a:t>
            </a:r>
            <a:endParaRPr lang="en-GB" dirty="0"/>
          </a:p>
          <a:p>
            <a:pPr marL="285750" lvl="0" indent="-285750">
              <a:buFont typeface="Arial" panose="020B0604020202020204" pitchFamily="34" charset="0"/>
              <a:buChar char="•"/>
            </a:pPr>
            <a:r>
              <a:rPr lang="en-GB" dirty="0"/>
              <a:t>Group learners strategically, pairing those with strong communication skills with those who may need support, fostering a sense of belonging and teamwork.</a:t>
            </a:r>
          </a:p>
        </p:txBody>
      </p:sp>
      <p:sp>
        <p:nvSpPr>
          <p:cNvPr id="4" name="Slide Number Placeholder 3">
            <a:extLst>
              <a:ext uri="{FF2B5EF4-FFF2-40B4-BE49-F238E27FC236}">
                <a16:creationId xmlns:a16="http://schemas.microsoft.com/office/drawing/2014/main" id="{22AB94F9-21F6-E866-EC1B-BBC62025E2F3}"/>
              </a:ext>
            </a:extLst>
          </p:cNvPr>
          <p:cNvSpPr>
            <a:spLocks noGrp="1"/>
          </p:cNvSpPr>
          <p:nvPr>
            <p:ph type="sldNum" sz="quarter" idx="5"/>
          </p:nvPr>
        </p:nvSpPr>
        <p:spPr/>
        <p:txBody>
          <a:bodyPr/>
          <a:lstStyle/>
          <a:p>
            <a:fld id="{9920340D-206C-4C41-A35B-4D72CE2F2B89}" type="slidenum">
              <a:rPr lang="en-GB" smtClean="0"/>
              <a:pPr/>
              <a:t>11</a:t>
            </a:fld>
            <a:endParaRPr lang="en-GB" dirty="0"/>
          </a:p>
        </p:txBody>
      </p:sp>
    </p:spTree>
    <p:extLst>
      <p:ext uri="{BB962C8B-B14F-4D97-AF65-F5344CB8AC3E}">
        <p14:creationId xmlns:p14="http://schemas.microsoft.com/office/powerpoint/2010/main" val="375807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22</a:t>
            </a:fld>
            <a:endParaRPr lang="en-GB" dirty="0"/>
          </a:p>
        </p:txBody>
      </p:sp>
    </p:spTree>
    <p:extLst>
      <p:ext uri="{BB962C8B-B14F-4D97-AF65-F5344CB8AC3E}">
        <p14:creationId xmlns:p14="http://schemas.microsoft.com/office/powerpoint/2010/main" val="1089766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6464C-6ADD-41D8-FD45-D824B9D630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1730D8-6763-ECB2-B130-3FC0AA1376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61AE34-14EA-D0EA-A42E-6D3EB1DDABB3}"/>
              </a:ext>
            </a:extLst>
          </p:cNvPr>
          <p:cNvSpPr>
            <a:spLocks noGrp="1"/>
          </p:cNvSpPr>
          <p:nvPr>
            <p:ph type="body" idx="1"/>
          </p:nvPr>
        </p:nvSpPr>
        <p:spPr/>
        <p:txBody>
          <a:bodyPr/>
          <a:lstStyle/>
          <a:p>
            <a:r>
              <a:rPr lang="en-GB" b="1" dirty="0"/>
              <a:t>Exclusivity:</a:t>
            </a:r>
            <a:r>
              <a:rPr lang="en-GB" dirty="0"/>
              <a:t> It perpetuates the idea that engineering and technical fields are reserved for men, thereby excluding women and other underrepresented groups.</a:t>
            </a:r>
          </a:p>
          <a:p>
            <a:r>
              <a:rPr lang="en-GB" b="1" dirty="0"/>
              <a:t>Lack of representation:</a:t>
            </a:r>
            <a:r>
              <a:rPr lang="en-GB" dirty="0"/>
              <a:t> It ignores the diversity within engineering, which can discourage individuals from diverse backgrounds from pursuing careers in these fields.</a:t>
            </a:r>
          </a:p>
          <a:p>
            <a:r>
              <a:rPr lang="en-GB" b="1" dirty="0"/>
              <a:t>Reinforcement of stereotypes:</a:t>
            </a:r>
            <a:r>
              <a:rPr lang="en-GB" dirty="0"/>
              <a:t> Such imagery reinforces societal stereotypes, limiting opportunities for equitable participation and advancement in technical professions.</a:t>
            </a:r>
          </a:p>
          <a:p>
            <a:r>
              <a:rPr lang="en-GB" b="1" dirty="0"/>
              <a:t>Hinders progress and innovation:</a:t>
            </a:r>
            <a:r>
              <a:rPr lang="en-GB" dirty="0"/>
              <a:t> A lack of diversity in engineering can hinder innovation, as diverse perspectives often lead to more creative and effective solutions.</a:t>
            </a:r>
          </a:p>
          <a:p>
            <a:endParaRPr lang="en-GB" dirty="0"/>
          </a:p>
        </p:txBody>
      </p:sp>
      <p:sp>
        <p:nvSpPr>
          <p:cNvPr id="4" name="Slide Number Placeholder 3">
            <a:extLst>
              <a:ext uri="{FF2B5EF4-FFF2-40B4-BE49-F238E27FC236}">
                <a16:creationId xmlns:a16="http://schemas.microsoft.com/office/drawing/2014/main" id="{823FD3BE-8A83-9E0D-4EC1-9EB223FFB163}"/>
              </a:ext>
            </a:extLst>
          </p:cNvPr>
          <p:cNvSpPr>
            <a:spLocks noGrp="1"/>
          </p:cNvSpPr>
          <p:nvPr>
            <p:ph type="sldNum" sz="quarter" idx="5"/>
          </p:nvPr>
        </p:nvSpPr>
        <p:spPr/>
        <p:txBody>
          <a:bodyPr/>
          <a:lstStyle/>
          <a:p>
            <a:fld id="{9920340D-206C-4C41-A35B-4D72CE2F2B89}" type="slidenum">
              <a:rPr lang="en-GB" smtClean="0"/>
              <a:pPr/>
              <a:t>23</a:t>
            </a:fld>
            <a:endParaRPr lang="en-GB" dirty="0"/>
          </a:p>
        </p:txBody>
      </p:sp>
    </p:spTree>
    <p:extLst>
      <p:ext uri="{BB962C8B-B14F-4D97-AF65-F5344CB8AC3E}">
        <p14:creationId xmlns:p14="http://schemas.microsoft.com/office/powerpoint/2010/main" val="1840202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Option 2">
    <p:bg>
      <p:bgPr>
        <a:solidFill>
          <a:srgbClr val="E51C41"/>
        </a:solidFill>
        <a:effectLst/>
      </p:bgPr>
    </p:bg>
    <p:spTree>
      <p:nvGrpSpPr>
        <p:cNvPr id="1" name=""/>
        <p:cNvGrpSpPr/>
        <p:nvPr/>
      </p:nvGrpSpPr>
      <p:grpSpPr>
        <a:xfrm>
          <a:off x="0" y="0"/>
          <a:ext cx="0" cy="0"/>
          <a:chOff x="0" y="0"/>
          <a:chExt cx="0" cy="0"/>
        </a:xfrm>
      </p:grpSpPr>
      <p:sp>
        <p:nvSpPr>
          <p:cNvPr id="8" name="WHITE BAR">
            <a:extLst>
              <a:ext uri="{FF2B5EF4-FFF2-40B4-BE49-F238E27FC236}">
                <a16:creationId xmlns:a16="http://schemas.microsoft.com/office/drawing/2014/main" id="{389A7FE7-F633-8F42-8ADE-50586B02B2F0}"/>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0" name="ETF LOGO" descr="Education and Training Foundation">
            <a:extLst>
              <a:ext uri="{FF2B5EF4-FFF2-40B4-BE49-F238E27FC236}">
                <a16:creationId xmlns:a16="http://schemas.microsoft.com/office/drawing/2014/main" id="{F14D5ED0-A2F5-A546-8C5C-70096A8625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5" name="T LEVELS LOGO" descr="T Levels Professional Development">
            <a:extLst>
              <a:ext uri="{FF2B5EF4-FFF2-40B4-BE49-F238E27FC236}">
                <a16:creationId xmlns:a16="http://schemas.microsoft.com/office/drawing/2014/main" id="{6EEA13AF-D457-EC45-9075-03198B4D87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 name="Title 1"/>
          <p:cNvSpPr>
            <a:spLocks noGrp="1"/>
          </p:cNvSpPr>
          <p:nvPr>
            <p:ph type="ctrTitle" hasCustomPrompt="1"/>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2" name="Subtitle 1">
            <a:extLst>
              <a:ext uri="{FF2B5EF4-FFF2-40B4-BE49-F238E27FC236}">
                <a16:creationId xmlns:a16="http://schemas.microsoft.com/office/drawing/2014/main" id="{71ADB664-6A98-C844-AD83-2FFA9643D8CA}"/>
              </a:ext>
            </a:extLst>
          </p:cNvPr>
          <p:cNvSpPr>
            <a:spLocks noGrp="1"/>
          </p:cNvSpPr>
          <p:nvPr>
            <p:ph type="subTitle" idx="1" hasCustomPrompt="1"/>
          </p:nvPr>
        </p:nvSpPr>
        <p:spPr>
          <a:xfrm>
            <a:off x="3888720" y="3629420"/>
            <a:ext cx="4805486" cy="1102570"/>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7854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10" name="Text Placeholder 8"/>
          <p:cNvSpPr>
            <a:spLocks noGrp="1"/>
          </p:cNvSpPr>
          <p:nvPr>
            <p:ph type="body" sz="quarter" idx="14"/>
          </p:nvPr>
        </p:nvSpPr>
        <p:spPr>
          <a:xfrm>
            <a:off x="251520" y="986400"/>
            <a:ext cx="7200900" cy="3459831"/>
          </a:xfrm>
        </p:spPr>
        <p:txBody>
          <a:bodyPr lIns="0" tIns="0" rIns="0" bIns="0">
            <a:normAutofit/>
          </a:bodyPr>
          <a:lstStyle>
            <a:lvl1pPr marL="0" indent="0">
              <a:lnSpc>
                <a:spcPct val="100000"/>
              </a:lnSpc>
              <a:spcBef>
                <a:spcPts val="0"/>
              </a:spcBef>
              <a:buNone/>
              <a:defRPr lang="en-US" sz="2400" b="1" kern="1200" cap="none" baseline="0" dirty="0" smtClean="0">
                <a:solidFill>
                  <a:schemeClr val="tx1"/>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Education &amp; Training Foundation</a:t>
            </a:r>
          </a:p>
        </p:txBody>
      </p:sp>
      <p:sp>
        <p:nvSpPr>
          <p:cNvPr id="6" name="Slide Number Placeholder 5"/>
          <p:cNvSpPr>
            <a:spLocks noGrp="1"/>
          </p:cNvSpPr>
          <p:nvPr>
            <p:ph type="sldNum" sz="quarter" idx="12"/>
          </p:nvPr>
        </p:nvSpPr>
        <p:spPr/>
        <p:txBody>
          <a:bodyPr/>
          <a:lstStyle/>
          <a:p>
            <a:fld id="{DA2C159E-F13C-4A85-9A41-E7669D3E0D70}" type="slidenum">
              <a:rPr lang="en-GB" smtClean="0"/>
              <a:pPr/>
              <a:t>‹#›</a:t>
            </a:fld>
            <a:endParaRPr lang="en-GB" dirty="0"/>
          </a:p>
        </p:txBody>
      </p:sp>
    </p:spTree>
    <p:extLst>
      <p:ext uri="{BB962C8B-B14F-4D97-AF65-F5344CB8AC3E}">
        <p14:creationId xmlns:p14="http://schemas.microsoft.com/office/powerpoint/2010/main" val="61606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vider 1">
    <p:bg>
      <p:bgPr>
        <a:solidFill>
          <a:srgbClr val="E51C4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BA1186-F870-7F4B-82E3-1A0CA756CF2F}"/>
              </a:ext>
            </a:extLst>
          </p:cNvPr>
          <p:cNvSpPr>
            <a:spLocks noGrp="1"/>
          </p:cNvSpPr>
          <p:nvPr>
            <p:ph type="ctrTitle" hasCustomPrompt="1"/>
          </p:nvPr>
        </p:nvSpPr>
        <p:spPr>
          <a:xfrm>
            <a:off x="2447280" y="1455480"/>
            <a:ext cx="6408720" cy="1602360"/>
          </a:xfrm>
          <a:solidFill>
            <a:schemeClr val="bg1"/>
          </a:solidFill>
        </p:spPr>
        <p:txBody>
          <a:bodyPr lIns="108000" tIns="144000" rIns="0" bIns="0">
            <a:noAutofit/>
          </a:bodyPr>
          <a:lstStyle>
            <a:lvl1pPr algn="l">
              <a:lnSpc>
                <a:spcPct val="100000"/>
              </a:lnSpc>
              <a:defRPr sz="4000" b="1" cap="none" baseline="0">
                <a:solidFill>
                  <a:schemeClr val="tx1"/>
                </a:solidFill>
              </a:defRPr>
            </a:lvl1pPr>
          </a:lstStyle>
          <a:p>
            <a:r>
              <a:rPr lang="en-US"/>
              <a:t>CLICK TO EDIT MASTER TITLE STYLE</a:t>
            </a:r>
            <a:endParaRPr lang="en-GB"/>
          </a:p>
        </p:txBody>
      </p:sp>
      <p:sp>
        <p:nvSpPr>
          <p:cNvPr id="5" name="Subtitle 1">
            <a:extLst>
              <a:ext uri="{FF2B5EF4-FFF2-40B4-BE49-F238E27FC236}">
                <a16:creationId xmlns:a16="http://schemas.microsoft.com/office/drawing/2014/main" id="{B5B20F18-EB70-1D40-A46E-B71B577D6CD0}"/>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ct val="100000"/>
              </a:lnSpc>
              <a:spcBef>
                <a:spcPts val="0"/>
              </a:spcBef>
              <a:buNone/>
              <a:defRPr sz="3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Logo" descr="Education and Training Foundation Logo">
            <a:extLst>
              <a:ext uri="{FF2B5EF4-FFF2-40B4-BE49-F238E27FC236}">
                <a16:creationId xmlns:a16="http://schemas.microsoft.com/office/drawing/2014/main" id="{B5FFAA84-3707-474A-9BFF-8E16EECCC07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314789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vider 1">
    <p:bg>
      <p:bgPr>
        <a:solidFill>
          <a:srgbClr val="E51C4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BA1186-F870-7F4B-82E3-1A0CA756CF2F}"/>
              </a:ext>
            </a:extLst>
          </p:cNvPr>
          <p:cNvSpPr>
            <a:spLocks noGrp="1"/>
          </p:cNvSpPr>
          <p:nvPr>
            <p:ph type="ctrTitle" hasCustomPrompt="1"/>
          </p:nvPr>
        </p:nvSpPr>
        <p:spPr>
          <a:xfrm>
            <a:off x="2447280" y="1455480"/>
            <a:ext cx="6408720" cy="1602360"/>
          </a:xfrm>
          <a:solidFill>
            <a:schemeClr val="bg1"/>
          </a:solidFill>
        </p:spPr>
        <p:txBody>
          <a:bodyPr lIns="108000" tIns="144000" rIns="0" bIns="0">
            <a:noAutofit/>
          </a:bodyPr>
          <a:lstStyle>
            <a:lvl1pPr algn="l">
              <a:lnSpc>
                <a:spcPct val="100000"/>
              </a:lnSpc>
              <a:defRPr sz="4000" b="1" cap="none" baseline="0">
                <a:solidFill>
                  <a:schemeClr val="tx1"/>
                </a:solidFill>
              </a:defRPr>
            </a:lvl1pPr>
          </a:lstStyle>
          <a:p>
            <a:r>
              <a:rPr lang="en-US"/>
              <a:t>CLICK TO EDIT MASTER TITLE STYLE</a:t>
            </a:r>
            <a:endParaRPr lang="en-GB"/>
          </a:p>
        </p:txBody>
      </p:sp>
      <p:sp>
        <p:nvSpPr>
          <p:cNvPr id="5" name="Subtitle 1">
            <a:extLst>
              <a:ext uri="{FF2B5EF4-FFF2-40B4-BE49-F238E27FC236}">
                <a16:creationId xmlns:a16="http://schemas.microsoft.com/office/drawing/2014/main" id="{B5B20F18-EB70-1D40-A46E-B71B577D6CD0}"/>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ct val="100000"/>
              </a:lnSpc>
              <a:spcBef>
                <a:spcPts val="0"/>
              </a:spcBef>
              <a:buNone/>
              <a:defRPr sz="3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Logo" descr="Education and Training Foundation Logo">
            <a:extLst>
              <a:ext uri="{FF2B5EF4-FFF2-40B4-BE49-F238E27FC236}">
                <a16:creationId xmlns:a16="http://schemas.microsoft.com/office/drawing/2014/main" id="{B5FFAA84-3707-474A-9BFF-8E16EECCC07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2432153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ct val="100000"/>
              </a:lnSpc>
              <a:buNone/>
              <a:defRPr sz="2400" b="1"/>
            </a:lvl1pPr>
            <a:lvl2pPr marL="270000" indent="-270000">
              <a:lnSpc>
                <a:spcPct val="100000"/>
              </a:lnSpc>
              <a:spcBef>
                <a:spcPts val="0"/>
              </a:spcBef>
              <a:buFont typeface="Calibri" panose="020F0502020204030204" pitchFamily="34" charset="0"/>
              <a:buChar char="–"/>
              <a:defRPr sz="2400" b="1"/>
            </a:lvl2pPr>
            <a:lvl3pPr marL="612000" indent="-270000">
              <a:lnSpc>
                <a:spcPct val="100000"/>
              </a:lnSpc>
              <a:buFont typeface="Calibri" panose="020F0502020204030204" pitchFamily="34" charset="0"/>
              <a:buChar char="–"/>
              <a:defRPr sz="2400" b="1"/>
            </a:lvl3pPr>
            <a:lvl4pPr marL="990000" indent="-270000">
              <a:lnSpc>
                <a:spcPct val="100000"/>
              </a:lnSpc>
              <a:buFont typeface="Calibri" panose="020F0502020204030204" pitchFamily="34" charset="0"/>
              <a:buChar char="–"/>
              <a:defRPr sz="2400" b="1"/>
            </a:lvl4pPr>
            <a:lvl5pPr marL="1260000" indent="-270000">
              <a:lnSpc>
                <a:spcPct val="100000"/>
              </a:lnSpc>
              <a:buFont typeface="Calibri" panose="020F0502020204030204" pitchFamily="34" charset="0"/>
              <a:buChar char="–"/>
              <a:defRPr sz="24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987425"/>
            <a:ext cx="3384550" cy="3600450"/>
          </a:xfrm>
        </p:spPr>
        <p:txBody>
          <a:bodyPr/>
          <a:lstStyle>
            <a:lvl1pPr marL="0" indent="0">
              <a:lnSpc>
                <a:spcPct val="100000"/>
              </a:lnSpc>
              <a:buNone/>
              <a:defRPr sz="2000"/>
            </a:lvl1pPr>
            <a:lvl2pPr marL="180000" indent="-180000">
              <a:lnSpc>
                <a:spcPct val="100000"/>
              </a:lnSpc>
              <a:buFont typeface="Calibri" panose="020F0502020204030204" pitchFamily="34" charset="0"/>
              <a:buChar char="–"/>
              <a:defRPr sz="2000"/>
            </a:lvl2pPr>
            <a:lvl3pPr marL="432000" indent="-180000">
              <a:lnSpc>
                <a:spcPct val="100000"/>
              </a:lnSpc>
              <a:buFont typeface="Calibri" panose="020F0502020204030204" pitchFamily="34" charset="0"/>
              <a:buChar char="–"/>
              <a:defRPr sz="2000"/>
            </a:lvl3pPr>
            <a:lvl4pPr marL="648000" indent="-180000">
              <a:lnSpc>
                <a:spcPct val="100000"/>
              </a:lnSpc>
              <a:buFont typeface="Calibri" panose="020F0502020204030204" pitchFamily="34" charset="0"/>
              <a:buChar char="–"/>
              <a:defRPr sz="2000"/>
            </a:lvl4pPr>
            <a:lvl5pPr marL="828000" indent="-180000">
              <a:lnSpc>
                <a:spcPct val="100000"/>
              </a:lnSpc>
              <a:buFont typeface="Calibri" panose="020F050202020403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26772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dirty="0"/>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ct val="100000"/>
              </a:lnSpc>
              <a:spcBef>
                <a:spcPts val="0"/>
              </a:spcBef>
              <a:buNone/>
              <a:defRPr sz="2400"/>
            </a:lvl1pPr>
            <a:lvl2pPr marL="270000" indent="-270000">
              <a:lnSpc>
                <a:spcPct val="100000"/>
              </a:lnSpc>
              <a:spcBef>
                <a:spcPts val="0"/>
              </a:spcBef>
              <a:defRPr sz="2400"/>
            </a:lvl2pPr>
            <a:lvl3pPr marL="540000" indent="-270000">
              <a:lnSpc>
                <a:spcPct val="100000"/>
              </a:lnSpc>
              <a:defRPr sz="2400"/>
            </a:lvl3pPr>
            <a:lvl4pPr marL="810000" indent="-270000">
              <a:lnSpc>
                <a:spcPct val="100000"/>
              </a:lnSpc>
              <a:defRPr sz="2400"/>
            </a:lvl4pPr>
            <a:lvl5pPr marL="1080000" indent="-270000">
              <a:lnSpc>
                <a:spcPct val="100000"/>
              </a:lnSpc>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Tree>
    <p:extLst>
      <p:ext uri="{BB962C8B-B14F-4D97-AF65-F5344CB8AC3E}">
        <p14:creationId xmlns:p14="http://schemas.microsoft.com/office/powerpoint/2010/main" val="4068877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r>
              <a:rPr lang="en-GB" dirty="0"/>
              <a:t>Education &amp; Training Foundation</a:t>
            </a:r>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dirty="0"/>
          </a:p>
        </p:txBody>
      </p:sp>
    </p:spTree>
    <p:extLst>
      <p:ext uri="{BB962C8B-B14F-4D97-AF65-F5344CB8AC3E}">
        <p14:creationId xmlns:p14="http://schemas.microsoft.com/office/powerpoint/2010/main" val="1864089026"/>
      </p:ext>
    </p:extLst>
  </p:cSld>
  <p:clrMap bg1="lt1" tx1="dk1" bg2="lt2" tx2="dk2" accent1="accent1" accent2="accent2" accent3="accent3" accent4="accent4" accent5="accent5" accent6="accent6" hlink="hlink" folHlink="folHlink"/>
  <p:sldLayoutIdLst>
    <p:sldLayoutId id="2147483698" r:id="rId1"/>
    <p:sldLayoutId id="2147483650" r:id="rId2"/>
    <p:sldLayoutId id="2147483708" r:id="rId3"/>
    <p:sldLayoutId id="2147483709" r:id="rId4"/>
    <p:sldLayoutId id="2147483665" r:id="rId5"/>
    <p:sldLayoutId id="2147483664" r:id="rId6"/>
  </p:sldLayoutIdLst>
  <p:hf hdr="0" dt="0"/>
  <p:txStyles>
    <p:titleStyle>
      <a:lvl1pPr algn="l" defTabSz="914400" rtl="0" eaLnBrk="1" latinLnBrk="0" hangingPunct="1">
        <a:spcBef>
          <a:spcPct val="0"/>
        </a:spcBef>
        <a:buNone/>
        <a:defRPr sz="4400" kern="1200" cap="none"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video" Target="https://www.youtube.com/embed/1H15hfzh4h4?feature=oembed"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ideo" Target="https://www.youtube.com/embed/Iwpi1Lm6dFo?feature=oembed"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ideo" Target="https://www.youtube.com/embed/-QPg2ct3KVg?feature=oembed" TargetMode="External"/><Relationship Id="rId4" Type="http://schemas.openxmlformats.org/officeDocument/2006/relationships/image" Target="../media/image4.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2C84-47CE-F14E-9879-50B5699FE8E9}"/>
              </a:ext>
            </a:extLst>
          </p:cNvPr>
          <p:cNvSpPr>
            <a:spLocks noGrp="1"/>
          </p:cNvSpPr>
          <p:nvPr>
            <p:ph type="ctrTitle"/>
          </p:nvPr>
        </p:nvSpPr>
        <p:spPr>
          <a:xfrm>
            <a:off x="3635896" y="2221200"/>
            <a:ext cx="5220104" cy="1242000"/>
          </a:xfrm>
        </p:spPr>
        <p:txBody>
          <a:bodyPr/>
          <a:lstStyle/>
          <a:p>
            <a:r>
              <a:rPr lang="en-GB" sz="2400" noProof="0" dirty="0"/>
              <a:t>T LEVEL IN MEDIA, BROADCAST AND PRODUCTION</a:t>
            </a:r>
          </a:p>
        </p:txBody>
      </p:sp>
      <p:sp>
        <p:nvSpPr>
          <p:cNvPr id="3" name="Subtitle 2">
            <a:extLst>
              <a:ext uri="{FF2B5EF4-FFF2-40B4-BE49-F238E27FC236}">
                <a16:creationId xmlns:a16="http://schemas.microsoft.com/office/drawing/2014/main" id="{FCD1F95F-D16E-774B-BA41-5586864A7E03}"/>
              </a:ext>
            </a:extLst>
          </p:cNvPr>
          <p:cNvSpPr>
            <a:spLocks noGrp="1"/>
          </p:cNvSpPr>
          <p:nvPr>
            <p:ph type="subTitle" idx="1"/>
          </p:nvPr>
        </p:nvSpPr>
        <p:spPr>
          <a:xfrm>
            <a:off x="3635896" y="3629420"/>
            <a:ext cx="5220104" cy="1242000"/>
          </a:xfrm>
        </p:spPr>
        <p:txBody>
          <a:bodyPr/>
          <a:lstStyle/>
          <a:p>
            <a:r>
              <a:rPr lang="en-GB" noProof="0" dirty="0"/>
              <a:t>Supporting learners with SEND</a:t>
            </a:r>
          </a:p>
        </p:txBody>
      </p:sp>
    </p:spTree>
    <p:extLst>
      <p:ext uri="{BB962C8B-B14F-4D97-AF65-F5344CB8AC3E}">
        <p14:creationId xmlns:p14="http://schemas.microsoft.com/office/powerpoint/2010/main" val="1945931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64317-3CE6-B8AB-A75C-3458E41224C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7A0369-BE92-B168-49C4-C7FDD4684E09}"/>
              </a:ext>
            </a:extLst>
          </p:cNvPr>
          <p:cNvSpPr>
            <a:spLocks noGrp="1"/>
          </p:cNvSpPr>
          <p:nvPr>
            <p:ph type="sldNum" sz="quarter" idx="11"/>
          </p:nvPr>
        </p:nvSpPr>
        <p:spPr/>
        <p:txBody>
          <a:bodyPr/>
          <a:lstStyle/>
          <a:p>
            <a:fld id="{DA2C159E-F13C-4A85-9A41-E7669D3E0D70}" type="slidenum">
              <a:rPr lang="en-GB" noProof="0" smtClean="0"/>
              <a:pPr/>
              <a:t>10</a:t>
            </a:fld>
            <a:endParaRPr lang="en-GB" noProof="0" dirty="0"/>
          </a:p>
        </p:txBody>
      </p:sp>
      <p:sp>
        <p:nvSpPr>
          <p:cNvPr id="3" name="Title 2">
            <a:extLst>
              <a:ext uri="{FF2B5EF4-FFF2-40B4-BE49-F238E27FC236}">
                <a16:creationId xmlns:a16="http://schemas.microsoft.com/office/drawing/2014/main" id="{DFC8F7B9-B83D-6E7E-65B3-DABCBFB776B9}"/>
              </a:ext>
            </a:extLst>
          </p:cNvPr>
          <p:cNvSpPr>
            <a:spLocks noGrp="1"/>
          </p:cNvSpPr>
          <p:nvPr>
            <p:ph type="title"/>
          </p:nvPr>
        </p:nvSpPr>
        <p:spPr/>
        <p:txBody>
          <a:bodyPr>
            <a:normAutofit/>
          </a:bodyPr>
          <a:lstStyle/>
          <a:p>
            <a:r>
              <a:rPr lang="en-GB" noProof="0" dirty="0"/>
              <a:t>What makes a good discussion?</a:t>
            </a:r>
          </a:p>
        </p:txBody>
      </p:sp>
      <p:sp>
        <p:nvSpPr>
          <p:cNvPr id="4" name="Text Placeholder 3">
            <a:extLst>
              <a:ext uri="{FF2B5EF4-FFF2-40B4-BE49-F238E27FC236}">
                <a16:creationId xmlns:a16="http://schemas.microsoft.com/office/drawing/2014/main" id="{25FCAF63-03DA-815B-A557-B1DA25F127DB}"/>
              </a:ext>
            </a:extLst>
          </p:cNvPr>
          <p:cNvSpPr>
            <a:spLocks noGrp="1"/>
          </p:cNvSpPr>
          <p:nvPr>
            <p:ph type="body" sz="quarter" idx="12"/>
          </p:nvPr>
        </p:nvSpPr>
        <p:spPr>
          <a:xfrm>
            <a:off x="234000" y="987425"/>
            <a:ext cx="7667625" cy="3600549"/>
          </a:xfrm>
        </p:spPr>
        <p:txBody>
          <a:bodyPr/>
          <a:lstStyle/>
          <a:p>
            <a:r>
              <a:rPr lang="en-GB" noProof="0" dirty="0"/>
              <a:t>A good discussion also features positive body language, which means:</a:t>
            </a:r>
          </a:p>
          <a:p>
            <a:pPr marL="612900" lvl="1" indent="-342900">
              <a:buFont typeface="Arial" panose="020B0604020202020204" pitchFamily="34" charset="0"/>
              <a:buChar char="•"/>
            </a:pPr>
            <a:r>
              <a:rPr lang="en-GB" noProof="0" dirty="0"/>
              <a:t>maintaining eye contact</a:t>
            </a:r>
          </a:p>
          <a:p>
            <a:pPr marL="612900" lvl="1" indent="-342900">
              <a:buFont typeface="Arial" panose="020B0604020202020204" pitchFamily="34" charset="0"/>
              <a:buChar char="•"/>
            </a:pPr>
            <a:r>
              <a:rPr lang="en-GB" noProof="0" dirty="0"/>
              <a:t>using open and approachable posture</a:t>
            </a:r>
          </a:p>
          <a:p>
            <a:pPr marL="612900" lvl="1" indent="-342900">
              <a:buFont typeface="Arial" panose="020B0604020202020204" pitchFamily="34" charset="0"/>
              <a:buChar char="•"/>
            </a:pPr>
            <a:r>
              <a:rPr lang="en-GB" noProof="0" dirty="0"/>
              <a:t>nodding or showing agreement when appropriate.</a:t>
            </a:r>
          </a:p>
        </p:txBody>
      </p:sp>
      <p:sp>
        <p:nvSpPr>
          <p:cNvPr id="5" name="Footer Placeholder 4">
            <a:extLst>
              <a:ext uri="{FF2B5EF4-FFF2-40B4-BE49-F238E27FC236}">
                <a16:creationId xmlns:a16="http://schemas.microsoft.com/office/drawing/2014/main" id="{8896C3EF-9F9E-72C8-BB3F-C9246DD2A843}"/>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7051114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1EF3D2-DB19-F4D3-304E-035D22EF1FF0}"/>
              </a:ext>
            </a:extLst>
          </p:cNvPr>
          <p:cNvSpPr>
            <a:spLocks noGrp="1"/>
          </p:cNvSpPr>
          <p:nvPr>
            <p:ph type="sldNum" sz="quarter" idx="11"/>
          </p:nvPr>
        </p:nvSpPr>
        <p:spPr/>
        <p:txBody>
          <a:bodyPr/>
          <a:lstStyle/>
          <a:p>
            <a:fld id="{DA2C159E-F13C-4A85-9A41-E7669D3E0D70}" type="slidenum">
              <a:rPr lang="en-GB" noProof="0" smtClean="0"/>
              <a:pPr/>
              <a:t>100</a:t>
            </a:fld>
            <a:endParaRPr lang="en-GB" noProof="0" dirty="0"/>
          </a:p>
        </p:txBody>
      </p:sp>
      <p:sp>
        <p:nvSpPr>
          <p:cNvPr id="3" name="Title 2">
            <a:extLst>
              <a:ext uri="{FF2B5EF4-FFF2-40B4-BE49-F238E27FC236}">
                <a16:creationId xmlns:a16="http://schemas.microsoft.com/office/drawing/2014/main" id="{A7E9BBE0-C76A-ED38-45E0-F433AA30450A}"/>
              </a:ext>
            </a:extLst>
          </p:cNvPr>
          <p:cNvSpPr>
            <a:spLocks noGrp="1"/>
          </p:cNvSpPr>
          <p:nvPr>
            <p:ph type="title"/>
          </p:nvPr>
        </p:nvSpPr>
        <p:spPr/>
        <p:txBody>
          <a:bodyPr>
            <a:normAutofit fontScale="90000"/>
          </a:bodyPr>
          <a:lstStyle/>
          <a:p>
            <a:r>
              <a:rPr lang="en-GB" noProof="0" dirty="0"/>
              <a:t>Using the accessibility checker on peer presentations</a:t>
            </a:r>
          </a:p>
        </p:txBody>
      </p:sp>
      <p:sp>
        <p:nvSpPr>
          <p:cNvPr id="4" name="Text Placeholder 3">
            <a:extLst>
              <a:ext uri="{FF2B5EF4-FFF2-40B4-BE49-F238E27FC236}">
                <a16:creationId xmlns:a16="http://schemas.microsoft.com/office/drawing/2014/main" id="{3219E802-A593-D2DB-CA5F-24AE352A8C29}"/>
              </a:ext>
            </a:extLst>
          </p:cNvPr>
          <p:cNvSpPr>
            <a:spLocks noGrp="1"/>
          </p:cNvSpPr>
          <p:nvPr>
            <p:ph type="body" sz="quarter" idx="12"/>
          </p:nvPr>
        </p:nvSpPr>
        <p:spPr>
          <a:xfrm>
            <a:off x="234000" y="1377950"/>
            <a:ext cx="7722550" cy="3210024"/>
          </a:xfrm>
        </p:spPr>
        <p:txBody>
          <a:bodyPr/>
          <a:lstStyle/>
          <a:p>
            <a:r>
              <a:rPr lang="en-GB" noProof="0" dirty="0"/>
              <a:t>Ensure that the presentation is accessible to a diverse audience by now running the accessibility checker.</a:t>
            </a:r>
          </a:p>
          <a:p>
            <a:endParaRPr lang="en-GB" noProof="0" dirty="0"/>
          </a:p>
        </p:txBody>
      </p:sp>
      <p:sp>
        <p:nvSpPr>
          <p:cNvPr id="5" name="Footer Placeholder 4">
            <a:extLst>
              <a:ext uri="{FF2B5EF4-FFF2-40B4-BE49-F238E27FC236}">
                <a16:creationId xmlns:a16="http://schemas.microsoft.com/office/drawing/2014/main" id="{BBB5697D-EE7B-70D2-BC08-9BFB6A3E88EC}"/>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36817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5018FD-4301-0215-24F0-DC148390A7E7}"/>
              </a:ext>
            </a:extLst>
          </p:cNvPr>
          <p:cNvSpPr>
            <a:spLocks noGrp="1"/>
          </p:cNvSpPr>
          <p:nvPr>
            <p:ph type="sldNum" sz="quarter" idx="11"/>
          </p:nvPr>
        </p:nvSpPr>
        <p:spPr/>
        <p:txBody>
          <a:bodyPr/>
          <a:lstStyle/>
          <a:p>
            <a:fld id="{DA2C159E-F13C-4A85-9A41-E7669D3E0D70}" type="slidenum">
              <a:rPr lang="en-GB" noProof="0" smtClean="0"/>
              <a:pPr/>
              <a:t>101</a:t>
            </a:fld>
            <a:endParaRPr lang="en-GB" noProof="0" dirty="0"/>
          </a:p>
        </p:txBody>
      </p:sp>
      <p:sp>
        <p:nvSpPr>
          <p:cNvPr id="3" name="Title 2">
            <a:extLst>
              <a:ext uri="{FF2B5EF4-FFF2-40B4-BE49-F238E27FC236}">
                <a16:creationId xmlns:a16="http://schemas.microsoft.com/office/drawing/2014/main" id="{54F550AD-E9DC-D32E-EB40-F92F709ECBC3}"/>
              </a:ext>
            </a:extLst>
          </p:cNvPr>
          <p:cNvSpPr>
            <a:spLocks noGrp="1"/>
          </p:cNvSpPr>
          <p:nvPr>
            <p:ph type="title"/>
          </p:nvPr>
        </p:nvSpPr>
        <p:spPr/>
        <p:txBody>
          <a:bodyPr>
            <a:normAutofit fontScale="90000"/>
          </a:bodyPr>
          <a:lstStyle/>
          <a:p>
            <a:r>
              <a:rPr lang="en-GB" noProof="0" dirty="0"/>
              <a:t>Activity: provide constructive feedback</a:t>
            </a:r>
          </a:p>
        </p:txBody>
      </p:sp>
      <p:sp>
        <p:nvSpPr>
          <p:cNvPr id="4" name="Text Placeholder 3">
            <a:extLst>
              <a:ext uri="{FF2B5EF4-FFF2-40B4-BE49-F238E27FC236}">
                <a16:creationId xmlns:a16="http://schemas.microsoft.com/office/drawing/2014/main" id="{D2368F67-5A1B-22EC-269C-CC222E88C880}"/>
              </a:ext>
            </a:extLst>
          </p:cNvPr>
          <p:cNvSpPr>
            <a:spLocks noGrp="1"/>
          </p:cNvSpPr>
          <p:nvPr>
            <p:ph type="body" sz="quarter" idx="12"/>
          </p:nvPr>
        </p:nvSpPr>
        <p:spPr>
          <a:xfrm>
            <a:off x="234000" y="986400"/>
            <a:ext cx="7722550" cy="3601574"/>
          </a:xfrm>
        </p:spPr>
        <p:txBody>
          <a:bodyPr/>
          <a:lstStyle/>
          <a:p>
            <a:r>
              <a:rPr lang="en-GB" noProof="0" dirty="0"/>
              <a:t>Review the findings from the peer review and the accessibility checker.</a:t>
            </a:r>
          </a:p>
          <a:p>
            <a:endParaRPr lang="en-GB" noProof="0" dirty="0"/>
          </a:p>
          <a:p>
            <a:r>
              <a:rPr lang="en-GB" noProof="0" dirty="0"/>
              <a:t>Identify three areas for improvement.</a:t>
            </a:r>
          </a:p>
          <a:p>
            <a:endParaRPr lang="en-GB" noProof="0" dirty="0"/>
          </a:p>
          <a:p>
            <a:r>
              <a:rPr lang="en-GB" noProof="0" dirty="0"/>
              <a:t>Use the </a:t>
            </a:r>
            <a:r>
              <a:rPr lang="en-GB" b="1" noProof="0" dirty="0"/>
              <a:t>Constructive feedback sentence starters </a:t>
            </a:r>
            <a:r>
              <a:rPr lang="en-GB" noProof="0" dirty="0"/>
              <a:t>to help you provide feedback to your peers.</a:t>
            </a:r>
          </a:p>
          <a:p>
            <a:endParaRPr lang="en-GB" noProof="0" dirty="0"/>
          </a:p>
        </p:txBody>
      </p:sp>
      <p:sp>
        <p:nvSpPr>
          <p:cNvPr id="5" name="Footer Placeholder 4">
            <a:extLst>
              <a:ext uri="{FF2B5EF4-FFF2-40B4-BE49-F238E27FC236}">
                <a16:creationId xmlns:a16="http://schemas.microsoft.com/office/drawing/2014/main" id="{F81912E4-3B26-1DF4-1BA2-BF14F96DAD70}"/>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6848607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D0622B-7889-9B9D-924B-96DDE18C6135}"/>
              </a:ext>
            </a:extLst>
          </p:cNvPr>
          <p:cNvSpPr>
            <a:spLocks noGrp="1"/>
          </p:cNvSpPr>
          <p:nvPr>
            <p:ph type="sldNum" sz="quarter" idx="11"/>
          </p:nvPr>
        </p:nvSpPr>
        <p:spPr/>
        <p:txBody>
          <a:bodyPr/>
          <a:lstStyle/>
          <a:p>
            <a:fld id="{DA2C159E-F13C-4A85-9A41-E7669D3E0D70}" type="slidenum">
              <a:rPr lang="en-GB" noProof="0" smtClean="0"/>
              <a:pPr/>
              <a:t>102</a:t>
            </a:fld>
            <a:endParaRPr lang="en-GB" noProof="0" dirty="0"/>
          </a:p>
        </p:txBody>
      </p:sp>
      <p:sp>
        <p:nvSpPr>
          <p:cNvPr id="3" name="Title 2">
            <a:extLst>
              <a:ext uri="{FF2B5EF4-FFF2-40B4-BE49-F238E27FC236}">
                <a16:creationId xmlns:a16="http://schemas.microsoft.com/office/drawing/2014/main" id="{7198D49E-F078-01BE-2207-3ABEE82EDC8B}"/>
              </a:ext>
            </a:extLst>
          </p:cNvPr>
          <p:cNvSpPr>
            <a:spLocks noGrp="1"/>
          </p:cNvSpPr>
          <p:nvPr>
            <p:ph type="title"/>
          </p:nvPr>
        </p:nvSpPr>
        <p:spPr/>
        <p:txBody>
          <a:bodyPr>
            <a:normAutofit fontScale="90000"/>
          </a:bodyPr>
          <a:lstStyle/>
          <a:p>
            <a:r>
              <a:rPr lang="en-GB" b="1" noProof="0" dirty="0"/>
              <a:t>Reviewing feedback</a:t>
            </a:r>
            <a:br>
              <a:rPr lang="en-GB" b="1" noProof="0" dirty="0"/>
            </a:br>
            <a:endParaRPr lang="en-GB" noProof="0" dirty="0"/>
          </a:p>
        </p:txBody>
      </p:sp>
      <p:sp>
        <p:nvSpPr>
          <p:cNvPr id="4" name="Text Placeholder 3">
            <a:extLst>
              <a:ext uri="{FF2B5EF4-FFF2-40B4-BE49-F238E27FC236}">
                <a16:creationId xmlns:a16="http://schemas.microsoft.com/office/drawing/2014/main" id="{8FF5DD52-F0FB-9E27-195E-5A00623BBE22}"/>
              </a:ext>
            </a:extLst>
          </p:cNvPr>
          <p:cNvSpPr>
            <a:spLocks noGrp="1"/>
          </p:cNvSpPr>
          <p:nvPr>
            <p:ph type="body" sz="quarter" idx="12"/>
          </p:nvPr>
        </p:nvSpPr>
        <p:spPr>
          <a:xfrm>
            <a:off x="234000" y="986400"/>
            <a:ext cx="7722550" cy="3601574"/>
          </a:xfrm>
        </p:spPr>
        <p:txBody>
          <a:bodyPr/>
          <a:lstStyle/>
          <a:p>
            <a:r>
              <a:rPr lang="en-GB" noProof="0" dirty="0"/>
              <a:t>Reflect on the feedback received to identify areas for improvement in feedback itself.</a:t>
            </a:r>
          </a:p>
          <a:p>
            <a:pPr marL="342900" indent="-342900">
              <a:buFont typeface="Arial" panose="020B0604020202020204" pitchFamily="34" charset="0"/>
              <a:buChar char="•"/>
            </a:pPr>
            <a:r>
              <a:rPr lang="en-GB" noProof="0" dirty="0"/>
              <a:t>Use a highlighter to mark any comments that are vague, overly critical or lack actionable suggestions (non-constructive feedback).</a:t>
            </a:r>
          </a:p>
          <a:p>
            <a:pPr marL="342900" indent="-342900">
              <a:buFont typeface="Arial" panose="020B0604020202020204" pitchFamily="34" charset="0"/>
              <a:buChar char="•"/>
            </a:pPr>
            <a:r>
              <a:rPr lang="en-GB" noProof="0" dirty="0"/>
              <a:t>Look for comments that fail to explain exactly what needs improvement or provide solutions.</a:t>
            </a:r>
          </a:p>
          <a:p>
            <a:endParaRPr lang="en-GB" noProof="0" dirty="0"/>
          </a:p>
        </p:txBody>
      </p:sp>
      <p:sp>
        <p:nvSpPr>
          <p:cNvPr id="5" name="Footer Placeholder 4">
            <a:extLst>
              <a:ext uri="{FF2B5EF4-FFF2-40B4-BE49-F238E27FC236}">
                <a16:creationId xmlns:a16="http://schemas.microsoft.com/office/drawing/2014/main" id="{03BBABC6-797D-08AA-D102-FD9340DF82A5}"/>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8659813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0DFF67-A2F2-16B0-92F1-F0AF1C829433}"/>
              </a:ext>
            </a:extLst>
          </p:cNvPr>
          <p:cNvSpPr>
            <a:spLocks noGrp="1"/>
          </p:cNvSpPr>
          <p:nvPr>
            <p:ph type="sldNum" sz="quarter" idx="11"/>
          </p:nvPr>
        </p:nvSpPr>
        <p:spPr/>
        <p:txBody>
          <a:bodyPr/>
          <a:lstStyle/>
          <a:p>
            <a:fld id="{DA2C159E-F13C-4A85-9A41-E7669D3E0D70}" type="slidenum">
              <a:rPr lang="en-GB" noProof="0" smtClean="0"/>
              <a:pPr/>
              <a:t>103</a:t>
            </a:fld>
            <a:endParaRPr lang="en-GB" noProof="0" dirty="0"/>
          </a:p>
        </p:txBody>
      </p:sp>
      <p:sp>
        <p:nvSpPr>
          <p:cNvPr id="3" name="Title 2">
            <a:extLst>
              <a:ext uri="{FF2B5EF4-FFF2-40B4-BE49-F238E27FC236}">
                <a16:creationId xmlns:a16="http://schemas.microsoft.com/office/drawing/2014/main" id="{000B5A9A-3FB2-8458-9832-AFA8F3C8F28D}"/>
              </a:ext>
            </a:extLst>
          </p:cNvPr>
          <p:cNvSpPr>
            <a:spLocks noGrp="1"/>
          </p:cNvSpPr>
          <p:nvPr>
            <p:ph type="title"/>
          </p:nvPr>
        </p:nvSpPr>
        <p:spPr/>
        <p:txBody>
          <a:bodyPr>
            <a:normAutofit fontScale="90000"/>
          </a:bodyPr>
          <a:lstStyle/>
          <a:p>
            <a:r>
              <a:rPr lang="en-GB" noProof="0" dirty="0"/>
              <a:t>Sharing examples of non-constructive feedback</a:t>
            </a:r>
          </a:p>
        </p:txBody>
      </p:sp>
      <p:sp>
        <p:nvSpPr>
          <p:cNvPr id="4" name="Text Placeholder 3">
            <a:extLst>
              <a:ext uri="{FF2B5EF4-FFF2-40B4-BE49-F238E27FC236}">
                <a16:creationId xmlns:a16="http://schemas.microsoft.com/office/drawing/2014/main" id="{3D6D351F-60B4-7D39-13D2-ADA90E1D79C0}"/>
              </a:ext>
            </a:extLst>
          </p:cNvPr>
          <p:cNvSpPr>
            <a:spLocks noGrp="1"/>
          </p:cNvSpPr>
          <p:nvPr>
            <p:ph type="body" sz="quarter" idx="12"/>
          </p:nvPr>
        </p:nvSpPr>
        <p:spPr>
          <a:xfrm>
            <a:off x="234000" y="1347614"/>
            <a:ext cx="7722550" cy="3240360"/>
          </a:xfrm>
        </p:spPr>
        <p:txBody>
          <a:bodyPr/>
          <a:lstStyle/>
          <a:p>
            <a:pPr marL="342900" indent="-342900">
              <a:buFont typeface="Arial" panose="020B0604020202020204" pitchFamily="34" charset="0"/>
              <a:buChar char="•"/>
            </a:pPr>
            <a:r>
              <a:rPr lang="en-GB" noProof="0" dirty="0"/>
              <a:t>As a group, share examples of non-constructive feedback.</a:t>
            </a:r>
          </a:p>
          <a:p>
            <a:pPr marL="342900" indent="-342900">
              <a:buFont typeface="Arial" panose="020B0604020202020204" pitchFamily="34" charset="0"/>
              <a:buChar char="•"/>
            </a:pPr>
            <a:r>
              <a:rPr lang="en-GB" noProof="0" dirty="0"/>
              <a:t>Outline why the feedback might be unhelpful or unclear.</a:t>
            </a:r>
          </a:p>
        </p:txBody>
      </p:sp>
      <p:sp>
        <p:nvSpPr>
          <p:cNvPr id="5" name="Footer Placeholder 4">
            <a:extLst>
              <a:ext uri="{FF2B5EF4-FFF2-40B4-BE49-F238E27FC236}">
                <a16:creationId xmlns:a16="http://schemas.microsoft.com/office/drawing/2014/main" id="{112C90A3-D388-0355-3446-EA9CAD5C0E82}"/>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3811210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C318C5-36B0-55BE-1C38-AAAE18D38E20}"/>
              </a:ext>
            </a:extLst>
          </p:cNvPr>
          <p:cNvSpPr>
            <a:spLocks noGrp="1"/>
          </p:cNvSpPr>
          <p:nvPr>
            <p:ph type="sldNum" sz="quarter" idx="11"/>
          </p:nvPr>
        </p:nvSpPr>
        <p:spPr/>
        <p:txBody>
          <a:bodyPr/>
          <a:lstStyle/>
          <a:p>
            <a:fld id="{DA2C159E-F13C-4A85-9A41-E7669D3E0D70}" type="slidenum">
              <a:rPr lang="en-GB" noProof="0" smtClean="0"/>
              <a:pPr/>
              <a:t>104</a:t>
            </a:fld>
            <a:endParaRPr lang="en-GB" noProof="0" dirty="0"/>
          </a:p>
        </p:txBody>
      </p:sp>
      <p:sp>
        <p:nvSpPr>
          <p:cNvPr id="3" name="Title 2">
            <a:extLst>
              <a:ext uri="{FF2B5EF4-FFF2-40B4-BE49-F238E27FC236}">
                <a16:creationId xmlns:a16="http://schemas.microsoft.com/office/drawing/2014/main" id="{66A77BF6-98D7-0A0C-2644-E1670AF45B46}"/>
              </a:ext>
            </a:extLst>
          </p:cNvPr>
          <p:cNvSpPr>
            <a:spLocks noGrp="1"/>
          </p:cNvSpPr>
          <p:nvPr>
            <p:ph type="title"/>
          </p:nvPr>
        </p:nvSpPr>
        <p:spPr/>
        <p:txBody>
          <a:bodyPr>
            <a:normAutofit fontScale="90000"/>
          </a:bodyPr>
          <a:lstStyle/>
          <a:p>
            <a:r>
              <a:rPr lang="en-GB" noProof="0" dirty="0"/>
              <a:t>Turning non-constructive into constructive feedback </a:t>
            </a:r>
          </a:p>
        </p:txBody>
      </p:sp>
      <p:sp>
        <p:nvSpPr>
          <p:cNvPr id="4" name="Text Placeholder 3">
            <a:extLst>
              <a:ext uri="{FF2B5EF4-FFF2-40B4-BE49-F238E27FC236}">
                <a16:creationId xmlns:a16="http://schemas.microsoft.com/office/drawing/2014/main" id="{F2C848ED-ED37-ACA1-9A2A-438B9416CC2A}"/>
              </a:ext>
            </a:extLst>
          </p:cNvPr>
          <p:cNvSpPr>
            <a:spLocks noGrp="1"/>
          </p:cNvSpPr>
          <p:nvPr>
            <p:ph type="body" sz="quarter" idx="12"/>
          </p:nvPr>
        </p:nvSpPr>
        <p:spPr>
          <a:xfrm>
            <a:off x="234000" y="1377950"/>
            <a:ext cx="7818179" cy="3210024"/>
          </a:xfrm>
        </p:spPr>
        <p:txBody>
          <a:bodyPr/>
          <a:lstStyle/>
          <a:p>
            <a:r>
              <a:rPr lang="en-GB" noProof="0" dirty="0"/>
              <a:t>Suggest ways to rephrase non-constructive feedback so as to make it more specific and actionable.</a:t>
            </a:r>
          </a:p>
          <a:p>
            <a:endParaRPr lang="en-GB" noProof="0" dirty="0"/>
          </a:p>
          <a:p>
            <a:pPr marL="342900" indent="-342900">
              <a:buFont typeface="Arial" panose="020B0604020202020204" pitchFamily="34" charset="0"/>
              <a:buChar char="•"/>
            </a:pPr>
            <a:r>
              <a:rPr lang="en-GB" noProof="0" dirty="0"/>
              <a:t>An example of non-constructive feedback might be: “The design is confusing.”</a:t>
            </a:r>
          </a:p>
          <a:p>
            <a:pPr marL="342900" indent="-342900">
              <a:buFont typeface="Arial" panose="020B0604020202020204" pitchFamily="34" charset="0"/>
              <a:buChar char="•"/>
            </a:pPr>
            <a:r>
              <a:rPr lang="en-GB" noProof="0" dirty="0"/>
              <a:t>It can be rephrased as constructive feedback: “The design could be made clearer by using fewer colours and a consistent font style.”</a:t>
            </a:r>
          </a:p>
          <a:p>
            <a:endParaRPr lang="en-GB" noProof="0" dirty="0"/>
          </a:p>
        </p:txBody>
      </p:sp>
      <p:sp>
        <p:nvSpPr>
          <p:cNvPr id="5" name="Footer Placeholder 4">
            <a:extLst>
              <a:ext uri="{FF2B5EF4-FFF2-40B4-BE49-F238E27FC236}">
                <a16:creationId xmlns:a16="http://schemas.microsoft.com/office/drawing/2014/main" id="{1BF080C2-D19B-23DA-159D-C99DB480719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5808102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E00ECD-866C-ECF8-B04E-B2DCFF9F3661}"/>
              </a:ext>
            </a:extLst>
          </p:cNvPr>
          <p:cNvSpPr>
            <a:spLocks noGrp="1"/>
          </p:cNvSpPr>
          <p:nvPr>
            <p:ph type="sldNum" sz="quarter" idx="11"/>
          </p:nvPr>
        </p:nvSpPr>
        <p:spPr/>
        <p:txBody>
          <a:bodyPr/>
          <a:lstStyle/>
          <a:p>
            <a:fld id="{DA2C159E-F13C-4A85-9A41-E7669D3E0D70}" type="slidenum">
              <a:rPr lang="en-GB" noProof="0" smtClean="0"/>
              <a:pPr/>
              <a:t>105</a:t>
            </a:fld>
            <a:endParaRPr lang="en-GB" noProof="0" dirty="0"/>
          </a:p>
        </p:txBody>
      </p:sp>
      <p:sp>
        <p:nvSpPr>
          <p:cNvPr id="3" name="Title 2">
            <a:extLst>
              <a:ext uri="{FF2B5EF4-FFF2-40B4-BE49-F238E27FC236}">
                <a16:creationId xmlns:a16="http://schemas.microsoft.com/office/drawing/2014/main" id="{EEF04615-EC8B-87C1-2561-0EFC9D692D3E}"/>
              </a:ext>
            </a:extLst>
          </p:cNvPr>
          <p:cNvSpPr>
            <a:spLocks noGrp="1"/>
          </p:cNvSpPr>
          <p:nvPr>
            <p:ph type="title"/>
          </p:nvPr>
        </p:nvSpPr>
        <p:spPr/>
        <p:txBody>
          <a:bodyPr/>
          <a:lstStyle/>
          <a:p>
            <a:r>
              <a:rPr lang="en-GB" noProof="0" dirty="0"/>
              <a:t>What is a justification?</a:t>
            </a:r>
          </a:p>
        </p:txBody>
      </p:sp>
      <p:sp>
        <p:nvSpPr>
          <p:cNvPr id="4" name="Text Placeholder 3">
            <a:extLst>
              <a:ext uri="{FF2B5EF4-FFF2-40B4-BE49-F238E27FC236}">
                <a16:creationId xmlns:a16="http://schemas.microsoft.com/office/drawing/2014/main" id="{B3370DA3-83ED-F1A6-C2C4-2FF477176CFB}"/>
              </a:ext>
            </a:extLst>
          </p:cNvPr>
          <p:cNvSpPr>
            <a:spLocks noGrp="1"/>
          </p:cNvSpPr>
          <p:nvPr>
            <p:ph type="body" sz="quarter" idx="12"/>
          </p:nvPr>
        </p:nvSpPr>
        <p:spPr>
          <a:xfrm>
            <a:off x="234000" y="986400"/>
            <a:ext cx="7722550" cy="3601574"/>
          </a:xfrm>
        </p:spPr>
        <p:txBody>
          <a:bodyPr/>
          <a:lstStyle/>
          <a:p>
            <a:r>
              <a:rPr lang="en-GB" noProof="0" dirty="0"/>
              <a:t>A justification explains the reasoning behind a decision or choice, providing evidence or logic to support it.</a:t>
            </a:r>
          </a:p>
          <a:p>
            <a:endParaRPr lang="en-GB" noProof="0" dirty="0"/>
          </a:p>
          <a:p>
            <a:pPr marL="342900" indent="-342900">
              <a:buFont typeface="Arial" panose="020B0604020202020204" pitchFamily="34" charset="0"/>
              <a:buChar char="•"/>
            </a:pPr>
            <a:r>
              <a:rPr lang="en-GB" noProof="0" dirty="0"/>
              <a:t>It clearly shows </a:t>
            </a:r>
            <a:r>
              <a:rPr lang="en-GB" i="1" noProof="0" dirty="0"/>
              <a:t>why</a:t>
            </a:r>
            <a:r>
              <a:rPr lang="en-GB" noProof="0" dirty="0"/>
              <a:t> a specific approach was taken.</a:t>
            </a:r>
          </a:p>
          <a:p>
            <a:pPr marL="342900" indent="-342900">
              <a:buFont typeface="Arial" panose="020B0604020202020204" pitchFamily="34" charset="0"/>
              <a:buChar char="•"/>
            </a:pPr>
            <a:r>
              <a:rPr lang="en-GB" noProof="0" dirty="0"/>
              <a:t>It demonstrates how decisions align with objectives or goals.</a:t>
            </a:r>
          </a:p>
          <a:p>
            <a:pPr marL="342900" indent="-342900">
              <a:buFont typeface="Arial" panose="020B0604020202020204" pitchFamily="34" charset="0"/>
              <a:buChar char="•"/>
            </a:pPr>
            <a:r>
              <a:rPr lang="en-GB" noProof="0" dirty="0"/>
              <a:t>It helps others understand the purpose and value of the choices made.</a:t>
            </a:r>
          </a:p>
          <a:p>
            <a:endParaRPr lang="en-GB" noProof="0" dirty="0"/>
          </a:p>
        </p:txBody>
      </p:sp>
      <p:sp>
        <p:nvSpPr>
          <p:cNvPr id="5" name="Footer Placeholder 4">
            <a:extLst>
              <a:ext uri="{FF2B5EF4-FFF2-40B4-BE49-F238E27FC236}">
                <a16:creationId xmlns:a16="http://schemas.microsoft.com/office/drawing/2014/main" id="{9C3E148A-8484-7706-C611-727BB7766D43}"/>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24531030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5A3CAA-B232-1DAC-6611-79B660CB65F4}"/>
              </a:ext>
            </a:extLst>
          </p:cNvPr>
          <p:cNvSpPr>
            <a:spLocks noGrp="1"/>
          </p:cNvSpPr>
          <p:nvPr>
            <p:ph type="sldNum" sz="quarter" idx="11"/>
          </p:nvPr>
        </p:nvSpPr>
        <p:spPr/>
        <p:txBody>
          <a:bodyPr/>
          <a:lstStyle/>
          <a:p>
            <a:fld id="{DA2C159E-F13C-4A85-9A41-E7669D3E0D70}" type="slidenum">
              <a:rPr lang="en-GB" noProof="0" smtClean="0"/>
              <a:pPr/>
              <a:t>106</a:t>
            </a:fld>
            <a:endParaRPr lang="en-GB" noProof="0" dirty="0"/>
          </a:p>
        </p:txBody>
      </p:sp>
      <p:sp>
        <p:nvSpPr>
          <p:cNvPr id="3" name="Title 2">
            <a:extLst>
              <a:ext uri="{FF2B5EF4-FFF2-40B4-BE49-F238E27FC236}">
                <a16:creationId xmlns:a16="http://schemas.microsoft.com/office/drawing/2014/main" id="{EFCFF9D2-BC3A-A18A-E5CE-CB3FE0AFC711}"/>
              </a:ext>
            </a:extLst>
          </p:cNvPr>
          <p:cNvSpPr>
            <a:spLocks noGrp="1"/>
          </p:cNvSpPr>
          <p:nvPr>
            <p:ph type="title"/>
          </p:nvPr>
        </p:nvSpPr>
        <p:spPr/>
        <p:txBody>
          <a:bodyPr/>
          <a:lstStyle/>
          <a:p>
            <a:r>
              <a:rPr lang="en-GB" noProof="0" dirty="0"/>
              <a:t>Activity: writing a justification</a:t>
            </a:r>
          </a:p>
        </p:txBody>
      </p:sp>
      <p:sp>
        <p:nvSpPr>
          <p:cNvPr id="4" name="Text Placeholder 3">
            <a:extLst>
              <a:ext uri="{FF2B5EF4-FFF2-40B4-BE49-F238E27FC236}">
                <a16:creationId xmlns:a16="http://schemas.microsoft.com/office/drawing/2014/main" id="{0BC2FC77-F809-F907-B59B-B44CE731F46B}"/>
              </a:ext>
            </a:extLst>
          </p:cNvPr>
          <p:cNvSpPr>
            <a:spLocks noGrp="1"/>
          </p:cNvSpPr>
          <p:nvPr>
            <p:ph type="body" sz="quarter" idx="12"/>
          </p:nvPr>
        </p:nvSpPr>
        <p:spPr/>
        <p:txBody>
          <a:bodyPr/>
          <a:lstStyle/>
          <a:p>
            <a:r>
              <a:rPr lang="en-GB" noProof="0" dirty="0"/>
              <a:t>Write a short justification (three to five sentences), showing how your design choices support neurodiverse audiences.</a:t>
            </a:r>
          </a:p>
          <a:p>
            <a:endParaRPr lang="en-GB" noProof="0" dirty="0"/>
          </a:p>
          <a:p>
            <a:r>
              <a:rPr lang="en-GB" noProof="0" dirty="0"/>
              <a:t>Reflect on the design elements you used, such as:</a:t>
            </a:r>
          </a:p>
          <a:p>
            <a:pPr marL="742950" lvl="1" indent="-285750">
              <a:buFont typeface="Arial" panose="020B0604020202020204" pitchFamily="34" charset="0"/>
              <a:buChar char="•"/>
            </a:pPr>
            <a:r>
              <a:rPr lang="en-GB" noProof="0" dirty="0"/>
              <a:t>accessible fonts, colours or layouts</a:t>
            </a:r>
          </a:p>
          <a:p>
            <a:pPr marL="742950" lvl="1" indent="-285750">
              <a:buFont typeface="Arial" panose="020B0604020202020204" pitchFamily="34" charset="0"/>
              <a:buChar char="•"/>
            </a:pPr>
            <a:r>
              <a:rPr lang="en-GB" noProof="0" dirty="0"/>
              <a:t>clear structure and logical flow of information</a:t>
            </a:r>
          </a:p>
          <a:p>
            <a:pPr marL="742950" lvl="1" indent="-285750">
              <a:buFont typeface="Arial" panose="020B0604020202020204" pitchFamily="34" charset="0"/>
              <a:buChar char="•"/>
            </a:pPr>
            <a:r>
              <a:rPr lang="en-GB" noProof="0" dirty="0"/>
              <a:t>visuals or elements that enhance understanding.</a:t>
            </a:r>
          </a:p>
          <a:p>
            <a:endParaRPr lang="en-GB" noProof="0" dirty="0"/>
          </a:p>
        </p:txBody>
      </p:sp>
      <p:sp>
        <p:nvSpPr>
          <p:cNvPr id="5" name="Footer Placeholder 4">
            <a:extLst>
              <a:ext uri="{FF2B5EF4-FFF2-40B4-BE49-F238E27FC236}">
                <a16:creationId xmlns:a16="http://schemas.microsoft.com/office/drawing/2014/main" id="{F4B4B519-8250-A9E3-7426-582C03688E2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6006549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D5A4B1-653B-93EF-7113-E79D945A931C}"/>
              </a:ext>
            </a:extLst>
          </p:cNvPr>
          <p:cNvSpPr>
            <a:spLocks noGrp="1"/>
          </p:cNvSpPr>
          <p:nvPr>
            <p:ph type="sldNum" sz="quarter" idx="11"/>
          </p:nvPr>
        </p:nvSpPr>
        <p:spPr/>
        <p:txBody>
          <a:bodyPr/>
          <a:lstStyle/>
          <a:p>
            <a:fld id="{DA2C159E-F13C-4A85-9A41-E7669D3E0D70}" type="slidenum">
              <a:rPr lang="en-GB" noProof="0" smtClean="0"/>
              <a:pPr/>
              <a:t>107</a:t>
            </a:fld>
            <a:endParaRPr lang="en-GB" noProof="0" dirty="0"/>
          </a:p>
        </p:txBody>
      </p:sp>
      <p:sp>
        <p:nvSpPr>
          <p:cNvPr id="3" name="Title 2">
            <a:extLst>
              <a:ext uri="{FF2B5EF4-FFF2-40B4-BE49-F238E27FC236}">
                <a16:creationId xmlns:a16="http://schemas.microsoft.com/office/drawing/2014/main" id="{CD8BE58C-B48C-640E-86E1-423CF721FB0B}"/>
              </a:ext>
            </a:extLst>
          </p:cNvPr>
          <p:cNvSpPr>
            <a:spLocks noGrp="1"/>
          </p:cNvSpPr>
          <p:nvPr>
            <p:ph type="title"/>
          </p:nvPr>
        </p:nvSpPr>
        <p:spPr/>
        <p:txBody>
          <a:bodyPr/>
          <a:lstStyle/>
          <a:p>
            <a:r>
              <a:rPr lang="en-GB" noProof="0" dirty="0"/>
              <a:t>Submitting pitch decks</a:t>
            </a:r>
          </a:p>
        </p:txBody>
      </p:sp>
      <p:sp>
        <p:nvSpPr>
          <p:cNvPr id="4" name="Text Placeholder 3">
            <a:extLst>
              <a:ext uri="{FF2B5EF4-FFF2-40B4-BE49-F238E27FC236}">
                <a16:creationId xmlns:a16="http://schemas.microsoft.com/office/drawing/2014/main" id="{248464DB-ED57-725D-BCB3-5325BF427C68}"/>
              </a:ext>
            </a:extLst>
          </p:cNvPr>
          <p:cNvSpPr>
            <a:spLocks noGrp="1"/>
          </p:cNvSpPr>
          <p:nvPr>
            <p:ph type="body" sz="quarter" idx="12"/>
          </p:nvPr>
        </p:nvSpPr>
        <p:spPr>
          <a:xfrm>
            <a:off x="234000" y="986400"/>
            <a:ext cx="7722550" cy="3601574"/>
          </a:xfrm>
        </p:spPr>
        <p:txBody>
          <a:bodyPr/>
          <a:lstStyle/>
          <a:p>
            <a:r>
              <a:rPr lang="en-GB" noProof="0" dirty="0"/>
              <a:t>Export your presentation for the teacher to review in an accessible format.</a:t>
            </a:r>
          </a:p>
          <a:p>
            <a:endParaRPr lang="en-GB" noProof="0" dirty="0"/>
          </a:p>
          <a:p>
            <a:pPr marL="342900" indent="-342900">
              <a:buFont typeface="Arial" panose="020B0604020202020204" pitchFamily="34" charset="0"/>
              <a:buChar char="•"/>
            </a:pPr>
            <a:r>
              <a:rPr lang="en-GB" noProof="0" dirty="0"/>
              <a:t>Save your pitch deck as a </a:t>
            </a:r>
            <a:r>
              <a:rPr lang="en-GB" b="1" noProof="0" dirty="0"/>
              <a:t>PDF file</a:t>
            </a:r>
            <a:r>
              <a:rPr lang="en-GB" noProof="0" dirty="0"/>
              <a:t>.</a:t>
            </a:r>
          </a:p>
          <a:p>
            <a:pPr marL="342900" indent="-342900">
              <a:buFont typeface="Arial" panose="020B0604020202020204" pitchFamily="34" charset="0"/>
              <a:buChar char="•"/>
            </a:pPr>
            <a:r>
              <a:rPr lang="en-GB" noProof="0" dirty="0"/>
              <a:t>Ensure the layout and design are preserved in the exported version.</a:t>
            </a:r>
          </a:p>
          <a:p>
            <a:pPr marL="342900" indent="-342900">
              <a:buFont typeface="Arial" panose="020B0604020202020204" pitchFamily="34" charset="0"/>
              <a:buChar char="•"/>
            </a:pPr>
            <a:r>
              <a:rPr lang="en-GB" noProof="0" dirty="0"/>
              <a:t>Submit the PDF to the teacher via the designated platform or method.</a:t>
            </a:r>
          </a:p>
          <a:p>
            <a:endParaRPr lang="en-GB" noProof="0" dirty="0"/>
          </a:p>
        </p:txBody>
      </p:sp>
      <p:sp>
        <p:nvSpPr>
          <p:cNvPr id="5" name="Footer Placeholder 4">
            <a:extLst>
              <a:ext uri="{FF2B5EF4-FFF2-40B4-BE49-F238E27FC236}">
                <a16:creationId xmlns:a16="http://schemas.microsoft.com/office/drawing/2014/main" id="{5FAD4037-11B3-8380-D592-A69260833C0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5284581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5708F3-B018-D470-4DA6-190349CE0AE9}"/>
              </a:ext>
            </a:extLst>
          </p:cNvPr>
          <p:cNvSpPr>
            <a:spLocks noGrp="1"/>
          </p:cNvSpPr>
          <p:nvPr>
            <p:ph type="sldNum" sz="quarter" idx="11"/>
          </p:nvPr>
        </p:nvSpPr>
        <p:spPr/>
        <p:txBody>
          <a:bodyPr/>
          <a:lstStyle/>
          <a:p>
            <a:fld id="{DA2C159E-F13C-4A85-9A41-E7669D3E0D70}" type="slidenum">
              <a:rPr lang="en-GB" noProof="0" smtClean="0"/>
              <a:pPr/>
              <a:t>108</a:t>
            </a:fld>
            <a:endParaRPr lang="en-GB" noProof="0" dirty="0"/>
          </a:p>
        </p:txBody>
      </p:sp>
      <p:sp>
        <p:nvSpPr>
          <p:cNvPr id="3" name="Title 2">
            <a:extLst>
              <a:ext uri="{FF2B5EF4-FFF2-40B4-BE49-F238E27FC236}">
                <a16:creationId xmlns:a16="http://schemas.microsoft.com/office/drawing/2014/main" id="{8E066B58-79F4-7C59-8ACC-34FFA82CC482}"/>
              </a:ext>
            </a:extLst>
          </p:cNvPr>
          <p:cNvSpPr>
            <a:spLocks noGrp="1"/>
          </p:cNvSpPr>
          <p:nvPr>
            <p:ph type="title"/>
          </p:nvPr>
        </p:nvSpPr>
        <p:spPr/>
        <p:txBody>
          <a:bodyPr/>
          <a:lstStyle/>
          <a:p>
            <a:r>
              <a:rPr lang="en-GB" noProof="0" dirty="0"/>
              <a:t>Activity: reflection</a:t>
            </a:r>
          </a:p>
        </p:txBody>
      </p:sp>
      <p:sp>
        <p:nvSpPr>
          <p:cNvPr id="4" name="Text Placeholder 3">
            <a:extLst>
              <a:ext uri="{FF2B5EF4-FFF2-40B4-BE49-F238E27FC236}">
                <a16:creationId xmlns:a16="http://schemas.microsoft.com/office/drawing/2014/main" id="{A4692D8A-759E-1EA0-5A1F-84B07A649306}"/>
              </a:ext>
            </a:extLst>
          </p:cNvPr>
          <p:cNvSpPr>
            <a:spLocks noGrp="1"/>
          </p:cNvSpPr>
          <p:nvPr>
            <p:ph type="body" sz="quarter" idx="12"/>
          </p:nvPr>
        </p:nvSpPr>
        <p:spPr>
          <a:xfrm>
            <a:off x="234000" y="986400"/>
            <a:ext cx="7722550" cy="3601574"/>
          </a:xfrm>
        </p:spPr>
        <p:txBody>
          <a:bodyPr/>
          <a:lstStyle/>
          <a:p>
            <a:r>
              <a:rPr lang="en-GB" noProof="0" dirty="0"/>
              <a:t>Think critically about how PDFs meet the needs of neurodiverse audiences.</a:t>
            </a:r>
          </a:p>
          <a:p>
            <a:endParaRPr lang="en-GB" noProof="0" dirty="0"/>
          </a:p>
          <a:p>
            <a:r>
              <a:rPr lang="en-GB" noProof="0" dirty="0"/>
              <a:t>Choose one of the following methods to reflect on the benefits and limitations of PDFs:</a:t>
            </a:r>
          </a:p>
          <a:p>
            <a:pPr marL="342900" indent="-342900">
              <a:buFont typeface="Arial" panose="020B0604020202020204" pitchFamily="34" charset="0"/>
              <a:buChar char="•"/>
            </a:pPr>
            <a:r>
              <a:rPr lang="en-GB" noProof="0" dirty="0"/>
              <a:t>record a voice note</a:t>
            </a:r>
          </a:p>
          <a:p>
            <a:pPr marL="342900" indent="-342900">
              <a:buFont typeface="Arial" panose="020B0604020202020204" pitchFamily="34" charset="0"/>
              <a:buChar char="•"/>
            </a:pPr>
            <a:r>
              <a:rPr lang="en-GB" noProof="0" dirty="0"/>
              <a:t>write a short reflection (three to five sentences)</a:t>
            </a:r>
          </a:p>
          <a:p>
            <a:pPr marL="342900" indent="-342900">
              <a:buFont typeface="Arial" panose="020B0604020202020204" pitchFamily="34" charset="0"/>
              <a:buChar char="•"/>
            </a:pPr>
            <a:r>
              <a:rPr lang="en-GB" noProof="0" dirty="0"/>
              <a:t>have a discussion with the teacher.</a:t>
            </a:r>
          </a:p>
          <a:p>
            <a:endParaRPr lang="en-GB" noProof="0" dirty="0"/>
          </a:p>
        </p:txBody>
      </p:sp>
      <p:sp>
        <p:nvSpPr>
          <p:cNvPr id="5" name="Footer Placeholder 4">
            <a:extLst>
              <a:ext uri="{FF2B5EF4-FFF2-40B4-BE49-F238E27FC236}">
                <a16:creationId xmlns:a16="http://schemas.microsoft.com/office/drawing/2014/main" id="{40A6E92D-3554-8DC6-B198-D733B42A57E2}"/>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1501210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750D8A-52FC-59B2-629B-89D465512668}"/>
              </a:ext>
            </a:extLst>
          </p:cNvPr>
          <p:cNvSpPr>
            <a:spLocks noGrp="1"/>
          </p:cNvSpPr>
          <p:nvPr>
            <p:ph type="sldNum" sz="quarter" idx="11"/>
          </p:nvPr>
        </p:nvSpPr>
        <p:spPr/>
        <p:txBody>
          <a:bodyPr/>
          <a:lstStyle/>
          <a:p>
            <a:fld id="{DA2C159E-F13C-4A85-9A41-E7669D3E0D70}" type="slidenum">
              <a:rPr lang="en-GB" noProof="0" smtClean="0"/>
              <a:pPr/>
              <a:t>109</a:t>
            </a:fld>
            <a:endParaRPr lang="en-GB" noProof="0" dirty="0"/>
          </a:p>
        </p:txBody>
      </p:sp>
      <p:sp>
        <p:nvSpPr>
          <p:cNvPr id="3" name="Title 2">
            <a:extLst>
              <a:ext uri="{FF2B5EF4-FFF2-40B4-BE49-F238E27FC236}">
                <a16:creationId xmlns:a16="http://schemas.microsoft.com/office/drawing/2014/main" id="{F6CA5F51-394B-536E-5E5C-9A35FFBB5F86}"/>
              </a:ext>
            </a:extLst>
          </p:cNvPr>
          <p:cNvSpPr>
            <a:spLocks noGrp="1"/>
          </p:cNvSpPr>
          <p:nvPr>
            <p:ph type="title"/>
          </p:nvPr>
        </p:nvSpPr>
        <p:spPr/>
        <p:txBody>
          <a:bodyPr/>
          <a:lstStyle/>
          <a:p>
            <a:r>
              <a:rPr lang="en-GB" noProof="0" dirty="0"/>
              <a:t>Homework instructions</a:t>
            </a:r>
          </a:p>
        </p:txBody>
      </p:sp>
      <p:sp>
        <p:nvSpPr>
          <p:cNvPr id="4" name="Text Placeholder 3">
            <a:extLst>
              <a:ext uri="{FF2B5EF4-FFF2-40B4-BE49-F238E27FC236}">
                <a16:creationId xmlns:a16="http://schemas.microsoft.com/office/drawing/2014/main" id="{9DA50055-F49D-B535-535F-F6319D32D45A}"/>
              </a:ext>
            </a:extLst>
          </p:cNvPr>
          <p:cNvSpPr>
            <a:spLocks noGrp="1"/>
          </p:cNvSpPr>
          <p:nvPr>
            <p:ph type="body" sz="quarter" idx="12"/>
          </p:nvPr>
        </p:nvSpPr>
        <p:spPr>
          <a:xfrm>
            <a:off x="234000" y="986400"/>
            <a:ext cx="7722550" cy="3601574"/>
          </a:xfrm>
        </p:spPr>
        <p:txBody>
          <a:bodyPr/>
          <a:lstStyle/>
          <a:p>
            <a:r>
              <a:rPr lang="en-GB" noProof="0" dirty="0"/>
              <a:t>Update your </a:t>
            </a:r>
            <a:r>
              <a:rPr lang="en-GB" b="1" noProof="0" dirty="0"/>
              <a:t>Main checklist </a:t>
            </a:r>
            <a:r>
              <a:rPr lang="en-GB" noProof="0" dirty="0"/>
              <a:t>with the new information you learnt today.</a:t>
            </a:r>
          </a:p>
        </p:txBody>
      </p:sp>
      <p:sp>
        <p:nvSpPr>
          <p:cNvPr id="5" name="Footer Placeholder 4">
            <a:extLst>
              <a:ext uri="{FF2B5EF4-FFF2-40B4-BE49-F238E27FC236}">
                <a16:creationId xmlns:a16="http://schemas.microsoft.com/office/drawing/2014/main" id="{E0C74409-6684-CF57-7202-CBAC07CC307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92896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6936A-3B2C-4BAE-CEB0-D2EB5A89A11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BD89FB-0B68-0CA5-797B-CDF1848509A6}"/>
              </a:ext>
            </a:extLst>
          </p:cNvPr>
          <p:cNvSpPr>
            <a:spLocks noGrp="1"/>
          </p:cNvSpPr>
          <p:nvPr>
            <p:ph type="sldNum" sz="quarter" idx="11"/>
          </p:nvPr>
        </p:nvSpPr>
        <p:spPr/>
        <p:txBody>
          <a:bodyPr/>
          <a:lstStyle/>
          <a:p>
            <a:fld id="{DA2C159E-F13C-4A85-9A41-E7669D3E0D70}" type="slidenum">
              <a:rPr lang="en-GB" noProof="0" smtClean="0"/>
              <a:pPr/>
              <a:t>11</a:t>
            </a:fld>
            <a:endParaRPr lang="en-GB" noProof="0" dirty="0"/>
          </a:p>
        </p:txBody>
      </p:sp>
      <p:sp>
        <p:nvSpPr>
          <p:cNvPr id="3" name="Title 2">
            <a:extLst>
              <a:ext uri="{FF2B5EF4-FFF2-40B4-BE49-F238E27FC236}">
                <a16:creationId xmlns:a16="http://schemas.microsoft.com/office/drawing/2014/main" id="{4EEF2058-4AE7-AA96-A389-6050E20110CA}"/>
              </a:ext>
            </a:extLst>
          </p:cNvPr>
          <p:cNvSpPr>
            <a:spLocks noGrp="1"/>
          </p:cNvSpPr>
          <p:nvPr>
            <p:ph type="title"/>
          </p:nvPr>
        </p:nvSpPr>
        <p:spPr/>
        <p:txBody>
          <a:bodyPr>
            <a:normAutofit/>
          </a:bodyPr>
          <a:lstStyle/>
          <a:p>
            <a:r>
              <a:rPr lang="en-GB" noProof="0" dirty="0"/>
              <a:t>What makes a good discussion?</a:t>
            </a:r>
          </a:p>
        </p:txBody>
      </p:sp>
      <p:sp>
        <p:nvSpPr>
          <p:cNvPr id="4" name="Text Placeholder 3">
            <a:extLst>
              <a:ext uri="{FF2B5EF4-FFF2-40B4-BE49-F238E27FC236}">
                <a16:creationId xmlns:a16="http://schemas.microsoft.com/office/drawing/2014/main" id="{A6601564-D94E-93DD-64A2-DAF1486D1E98}"/>
              </a:ext>
            </a:extLst>
          </p:cNvPr>
          <p:cNvSpPr>
            <a:spLocks noGrp="1"/>
          </p:cNvSpPr>
          <p:nvPr>
            <p:ph type="body" sz="quarter" idx="12"/>
          </p:nvPr>
        </p:nvSpPr>
        <p:spPr>
          <a:xfrm>
            <a:off x="234000" y="987425"/>
            <a:ext cx="7667625" cy="3600549"/>
          </a:xfrm>
        </p:spPr>
        <p:txBody>
          <a:bodyPr/>
          <a:lstStyle/>
          <a:p>
            <a:r>
              <a:rPr lang="en-GB" noProof="0" dirty="0"/>
              <a:t>Finally, a good discussion features constructive contributions, which means:</a:t>
            </a:r>
          </a:p>
          <a:p>
            <a:pPr marL="612900" lvl="1" indent="-342900">
              <a:buFont typeface="Arial" panose="020B0604020202020204" pitchFamily="34" charset="0"/>
              <a:buChar char="•"/>
            </a:pPr>
            <a:r>
              <a:rPr lang="en-GB" noProof="0" dirty="0"/>
              <a:t>responding thoughtfully to others’ ideas</a:t>
            </a:r>
          </a:p>
          <a:p>
            <a:pPr marL="612900" lvl="1" indent="-342900">
              <a:buFont typeface="Arial" panose="020B0604020202020204" pitchFamily="34" charset="0"/>
              <a:buChar char="•"/>
            </a:pPr>
            <a:r>
              <a:rPr lang="en-GB" noProof="0" dirty="0"/>
              <a:t>building on previous points to move the discussion forwards</a:t>
            </a:r>
          </a:p>
          <a:p>
            <a:pPr marL="612900" lvl="1" indent="-342900">
              <a:buFont typeface="Arial" panose="020B0604020202020204" pitchFamily="34" charset="0"/>
              <a:buChar char="•"/>
            </a:pPr>
            <a:r>
              <a:rPr lang="en-GB" noProof="0" dirty="0"/>
              <a:t>using specific examples to illustrate your points.</a:t>
            </a:r>
          </a:p>
        </p:txBody>
      </p:sp>
      <p:sp>
        <p:nvSpPr>
          <p:cNvPr id="5" name="Footer Placeholder 4">
            <a:extLst>
              <a:ext uri="{FF2B5EF4-FFF2-40B4-BE49-F238E27FC236}">
                <a16:creationId xmlns:a16="http://schemas.microsoft.com/office/drawing/2014/main" id="{02980527-2C1A-776D-BEA5-5226634BF1E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8596777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6</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Sensory differences</a:t>
            </a:r>
          </a:p>
        </p:txBody>
      </p:sp>
    </p:spTree>
    <p:extLst>
      <p:ext uri="{BB962C8B-B14F-4D97-AF65-F5344CB8AC3E}">
        <p14:creationId xmlns:p14="http://schemas.microsoft.com/office/powerpoint/2010/main" val="13232355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E0FA2-0EE6-2DAE-0C13-715FA36304B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D26DC4-9359-9A2A-D0F3-608BD3AEB1A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GB" sz="70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Title 2">
            <a:extLst>
              <a:ext uri="{FF2B5EF4-FFF2-40B4-BE49-F238E27FC236}">
                <a16:creationId xmlns:a16="http://schemas.microsoft.com/office/drawing/2014/main" id="{8EAC25D4-AC9C-3D35-8860-2DCA3764F8AA}"/>
              </a:ext>
            </a:extLst>
          </p:cNvPr>
          <p:cNvSpPr>
            <a:spLocks noGrp="1"/>
          </p:cNvSpPr>
          <p:nvPr>
            <p:ph type="title"/>
          </p:nvPr>
        </p:nvSpPr>
        <p:spPr/>
        <p:txBody>
          <a:bodyPr/>
          <a:lstStyle/>
          <a:p>
            <a:r>
              <a:rPr lang="en-GB" noProof="0" dirty="0"/>
              <a:t>Lesson structure</a:t>
            </a:r>
          </a:p>
        </p:txBody>
      </p:sp>
      <p:sp>
        <p:nvSpPr>
          <p:cNvPr id="4" name="Text Placeholder 3">
            <a:extLst>
              <a:ext uri="{FF2B5EF4-FFF2-40B4-BE49-F238E27FC236}">
                <a16:creationId xmlns:a16="http://schemas.microsoft.com/office/drawing/2014/main" id="{4F769962-116D-9A34-71B4-57C7A5FE349D}"/>
              </a:ext>
            </a:extLst>
          </p:cNvPr>
          <p:cNvSpPr>
            <a:spLocks noGrp="1"/>
          </p:cNvSpPr>
          <p:nvPr>
            <p:ph type="body" sz="quarter" idx="12"/>
          </p:nvPr>
        </p:nvSpPr>
        <p:spPr/>
        <p:txBody>
          <a:bodyPr/>
          <a:lstStyle/>
          <a:p>
            <a:r>
              <a:rPr lang="en-GB" noProof="0" dirty="0"/>
              <a:t>This lesson will cover:</a:t>
            </a:r>
          </a:p>
          <a:p>
            <a:pPr marL="342900" indent="-342900">
              <a:buFont typeface="Arial" panose="020B0604020202020204" pitchFamily="34" charset="0"/>
              <a:buChar char="•"/>
            </a:pPr>
            <a:r>
              <a:rPr lang="en-GB" noProof="0" dirty="0"/>
              <a:t>sensory differences examples</a:t>
            </a:r>
          </a:p>
          <a:p>
            <a:pPr marL="342900" indent="-342900">
              <a:buFont typeface="Arial" panose="020B0604020202020204" pitchFamily="34" charset="0"/>
              <a:buChar char="•"/>
            </a:pPr>
            <a:r>
              <a:rPr lang="en-GB" noProof="0" dirty="0"/>
              <a:t>word clouds</a:t>
            </a:r>
          </a:p>
          <a:p>
            <a:pPr marL="342900" indent="-342900">
              <a:buFont typeface="Arial" panose="020B0604020202020204" pitchFamily="34" charset="0"/>
              <a:buChar char="•"/>
            </a:pPr>
            <a:r>
              <a:rPr lang="en-GB" noProof="0" dirty="0"/>
              <a:t>building empathy carousel</a:t>
            </a:r>
          </a:p>
          <a:p>
            <a:pPr marL="342900" indent="-342900">
              <a:buFont typeface="Arial" panose="020B0604020202020204" pitchFamily="34" charset="0"/>
              <a:buChar char="•"/>
            </a:pPr>
            <a:r>
              <a:rPr lang="en-GB" noProof="0" dirty="0"/>
              <a:t>discussion</a:t>
            </a:r>
          </a:p>
          <a:p>
            <a:pPr marL="342900" indent="-342900">
              <a:buFont typeface="Arial" panose="020B0604020202020204" pitchFamily="34" charset="0"/>
              <a:buChar char="•"/>
            </a:pPr>
            <a:r>
              <a:rPr lang="en-GB" noProof="0" dirty="0"/>
              <a:t>pitch review</a:t>
            </a:r>
          </a:p>
          <a:p>
            <a:pPr marL="342900" indent="-342900">
              <a:buFont typeface="Arial" panose="020B0604020202020204" pitchFamily="34" charset="0"/>
              <a:buChar char="•"/>
            </a:pPr>
            <a:r>
              <a:rPr lang="en-GB" noProof="0" dirty="0"/>
              <a:t>accessibility tools research and review.</a:t>
            </a:r>
          </a:p>
        </p:txBody>
      </p:sp>
      <p:sp>
        <p:nvSpPr>
          <p:cNvPr id="5" name="Footer Placeholder 4">
            <a:extLst>
              <a:ext uri="{FF2B5EF4-FFF2-40B4-BE49-F238E27FC236}">
                <a16:creationId xmlns:a16="http://schemas.microsoft.com/office/drawing/2014/main" id="{83E7D458-3287-9933-4E97-569764FB47E5}"/>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all" spc="0" normalizeH="0" baseline="0" noProof="0" dirty="0">
                <a:ln>
                  <a:noFill/>
                </a:ln>
                <a:solidFill>
                  <a:srgbClr val="000000"/>
                </a:solidFill>
                <a:effectLst/>
                <a:uLnTx/>
                <a:uFillTx/>
                <a:latin typeface="Arial"/>
                <a:ea typeface="+mn-ea"/>
                <a:cs typeface="+mn-cs"/>
              </a:rPr>
              <a:t>Education &amp; Training Foundation</a:t>
            </a:r>
          </a:p>
        </p:txBody>
      </p:sp>
    </p:spTree>
    <p:extLst>
      <p:ext uri="{BB962C8B-B14F-4D97-AF65-F5344CB8AC3E}">
        <p14:creationId xmlns:p14="http://schemas.microsoft.com/office/powerpoint/2010/main" val="3600928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5D5818-86D8-3404-8A2E-ECE985B8C23A}"/>
              </a:ext>
            </a:extLst>
          </p:cNvPr>
          <p:cNvSpPr>
            <a:spLocks noGrp="1"/>
          </p:cNvSpPr>
          <p:nvPr>
            <p:ph type="sldNum" sz="quarter" idx="11"/>
          </p:nvPr>
        </p:nvSpPr>
        <p:spPr/>
        <p:txBody>
          <a:bodyPr/>
          <a:lstStyle/>
          <a:p>
            <a:fld id="{DA2C159E-F13C-4A85-9A41-E7669D3E0D70}" type="slidenum">
              <a:rPr lang="en-GB" noProof="0" smtClean="0"/>
              <a:pPr/>
              <a:t>112</a:t>
            </a:fld>
            <a:endParaRPr lang="en-GB" noProof="0" dirty="0"/>
          </a:p>
        </p:txBody>
      </p:sp>
      <p:sp>
        <p:nvSpPr>
          <p:cNvPr id="3" name="Title 2">
            <a:extLst>
              <a:ext uri="{FF2B5EF4-FFF2-40B4-BE49-F238E27FC236}">
                <a16:creationId xmlns:a16="http://schemas.microsoft.com/office/drawing/2014/main" id="{AA377804-585D-003F-3A2D-AE448B3F64C6}"/>
              </a:ext>
            </a:extLst>
          </p:cNvPr>
          <p:cNvSpPr>
            <a:spLocks noGrp="1"/>
          </p:cNvSpPr>
          <p:nvPr>
            <p:ph type="title"/>
          </p:nvPr>
        </p:nvSpPr>
        <p:spPr/>
        <p:txBody>
          <a:bodyPr/>
          <a:lstStyle/>
          <a:p>
            <a:r>
              <a:rPr lang="en-GB" noProof="0" dirty="0"/>
              <a:t>Sensory differences and challenges</a:t>
            </a:r>
          </a:p>
        </p:txBody>
      </p:sp>
      <p:sp>
        <p:nvSpPr>
          <p:cNvPr id="4" name="Text Placeholder 3">
            <a:extLst>
              <a:ext uri="{FF2B5EF4-FFF2-40B4-BE49-F238E27FC236}">
                <a16:creationId xmlns:a16="http://schemas.microsoft.com/office/drawing/2014/main" id="{D27C109F-9C16-1CEB-9031-0199C447D9D8}"/>
              </a:ext>
            </a:extLst>
          </p:cNvPr>
          <p:cNvSpPr>
            <a:spLocks noGrp="1"/>
          </p:cNvSpPr>
          <p:nvPr>
            <p:ph type="body" sz="quarter" idx="12"/>
          </p:nvPr>
        </p:nvSpPr>
        <p:spPr/>
        <p:txBody>
          <a:bodyPr/>
          <a:lstStyle/>
          <a:p>
            <a:r>
              <a:rPr lang="en-GB" noProof="0" dirty="0"/>
              <a:t>Sensory differences can influence how individuals perceive and engage with media design pitches.</a:t>
            </a:r>
          </a:p>
          <a:p>
            <a:endParaRPr lang="en-GB" noProof="0" dirty="0"/>
          </a:p>
          <a:p>
            <a:r>
              <a:rPr lang="en-GB" noProof="0" dirty="0"/>
              <a:t>What are the challenges associated with:</a:t>
            </a:r>
          </a:p>
          <a:p>
            <a:pPr marL="342900" indent="-342900">
              <a:buFont typeface="Arial" panose="020B0604020202020204" pitchFamily="34" charset="0"/>
              <a:buChar char="•"/>
            </a:pPr>
            <a:r>
              <a:rPr lang="en-GB" noProof="0" dirty="0"/>
              <a:t>blindness and reduced sight</a:t>
            </a:r>
          </a:p>
          <a:p>
            <a:pPr marL="342900" indent="-342900">
              <a:buFont typeface="Arial" panose="020B0604020202020204" pitchFamily="34" charset="0"/>
              <a:buChar char="•"/>
            </a:pPr>
            <a:r>
              <a:rPr lang="en-GB" noProof="0" dirty="0"/>
              <a:t>deafness</a:t>
            </a:r>
          </a:p>
          <a:p>
            <a:pPr marL="342900" indent="-342900">
              <a:buFont typeface="Arial" panose="020B0604020202020204" pitchFamily="34" charset="0"/>
              <a:buChar char="•"/>
            </a:pPr>
            <a:r>
              <a:rPr lang="en-GB" noProof="0" dirty="0"/>
              <a:t>tactile impairments</a:t>
            </a:r>
          </a:p>
          <a:p>
            <a:pPr marL="342900" indent="-342900">
              <a:buFont typeface="Arial" panose="020B0604020202020204" pitchFamily="34" charset="0"/>
              <a:buChar char="•"/>
            </a:pPr>
            <a:r>
              <a:rPr lang="en-GB" noProof="0" dirty="0"/>
              <a:t>sensory overload or heightened sensitivity.</a:t>
            </a:r>
          </a:p>
        </p:txBody>
      </p:sp>
      <p:sp>
        <p:nvSpPr>
          <p:cNvPr id="5" name="Footer Placeholder 4">
            <a:extLst>
              <a:ext uri="{FF2B5EF4-FFF2-40B4-BE49-F238E27FC236}">
                <a16:creationId xmlns:a16="http://schemas.microsoft.com/office/drawing/2014/main" id="{DDBF62AE-4838-702B-CB95-0904C23B0033}"/>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02548208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41D9CB-B4E7-0218-2997-60F5B940D2DF}"/>
              </a:ext>
            </a:extLst>
          </p:cNvPr>
          <p:cNvSpPr>
            <a:spLocks noGrp="1"/>
          </p:cNvSpPr>
          <p:nvPr>
            <p:ph type="sldNum" sz="quarter" idx="11"/>
          </p:nvPr>
        </p:nvSpPr>
        <p:spPr/>
        <p:txBody>
          <a:bodyPr/>
          <a:lstStyle/>
          <a:p>
            <a:fld id="{DA2C159E-F13C-4A85-9A41-E7669D3E0D70}" type="slidenum">
              <a:rPr lang="en-GB" noProof="0" smtClean="0"/>
              <a:pPr/>
              <a:t>113</a:t>
            </a:fld>
            <a:endParaRPr lang="en-GB" noProof="0" dirty="0"/>
          </a:p>
        </p:txBody>
      </p:sp>
      <p:sp>
        <p:nvSpPr>
          <p:cNvPr id="3" name="Title 2">
            <a:extLst>
              <a:ext uri="{FF2B5EF4-FFF2-40B4-BE49-F238E27FC236}">
                <a16:creationId xmlns:a16="http://schemas.microsoft.com/office/drawing/2014/main" id="{C7F18BBD-A8CA-CFD6-948A-A222914ED479}"/>
              </a:ext>
            </a:extLst>
          </p:cNvPr>
          <p:cNvSpPr>
            <a:spLocks noGrp="1"/>
          </p:cNvSpPr>
          <p:nvPr>
            <p:ph type="title"/>
          </p:nvPr>
        </p:nvSpPr>
        <p:spPr/>
        <p:txBody>
          <a:bodyPr/>
          <a:lstStyle/>
          <a:p>
            <a:r>
              <a:rPr lang="en-GB" noProof="0" dirty="0"/>
              <a:t>What is empathy?</a:t>
            </a:r>
          </a:p>
        </p:txBody>
      </p:sp>
      <p:sp>
        <p:nvSpPr>
          <p:cNvPr id="4" name="Text Placeholder 3">
            <a:extLst>
              <a:ext uri="{FF2B5EF4-FFF2-40B4-BE49-F238E27FC236}">
                <a16:creationId xmlns:a16="http://schemas.microsoft.com/office/drawing/2014/main" id="{FC0B7980-6E4A-A1D9-BE3D-098BC401BB5D}"/>
              </a:ext>
            </a:extLst>
          </p:cNvPr>
          <p:cNvSpPr>
            <a:spLocks noGrp="1"/>
          </p:cNvSpPr>
          <p:nvPr>
            <p:ph type="body" sz="quarter" idx="12"/>
          </p:nvPr>
        </p:nvSpPr>
        <p:spPr>
          <a:xfrm>
            <a:off x="234000" y="986400"/>
            <a:ext cx="7722550" cy="3601574"/>
          </a:xfrm>
        </p:spPr>
        <p:txBody>
          <a:bodyPr/>
          <a:lstStyle/>
          <a:p>
            <a:r>
              <a:rPr lang="en-GB" noProof="0" dirty="0"/>
              <a:t>Empathy is the ability to understand and share the feelings or experiences of others.</a:t>
            </a:r>
          </a:p>
          <a:p>
            <a:endParaRPr lang="en-GB" noProof="0" dirty="0"/>
          </a:p>
        </p:txBody>
      </p:sp>
      <p:sp>
        <p:nvSpPr>
          <p:cNvPr id="5" name="Footer Placeholder 4">
            <a:extLst>
              <a:ext uri="{FF2B5EF4-FFF2-40B4-BE49-F238E27FC236}">
                <a16:creationId xmlns:a16="http://schemas.microsoft.com/office/drawing/2014/main" id="{52F06B39-C2A6-7D37-733B-9AF82ECA90C0}"/>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9578420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D9BD8C-1D1A-7AE0-5FC1-D8194410FDAE}"/>
              </a:ext>
            </a:extLst>
          </p:cNvPr>
          <p:cNvSpPr>
            <a:spLocks noGrp="1"/>
          </p:cNvSpPr>
          <p:nvPr>
            <p:ph type="sldNum" sz="quarter" idx="11"/>
          </p:nvPr>
        </p:nvSpPr>
        <p:spPr/>
        <p:txBody>
          <a:bodyPr/>
          <a:lstStyle/>
          <a:p>
            <a:fld id="{DA2C159E-F13C-4A85-9A41-E7669D3E0D70}" type="slidenum">
              <a:rPr lang="en-GB" noProof="0" smtClean="0"/>
              <a:pPr/>
              <a:t>114</a:t>
            </a:fld>
            <a:endParaRPr lang="en-GB" noProof="0" dirty="0"/>
          </a:p>
        </p:txBody>
      </p:sp>
      <p:sp>
        <p:nvSpPr>
          <p:cNvPr id="3" name="Title 2">
            <a:extLst>
              <a:ext uri="{FF2B5EF4-FFF2-40B4-BE49-F238E27FC236}">
                <a16:creationId xmlns:a16="http://schemas.microsoft.com/office/drawing/2014/main" id="{7EF0509E-4745-AFD4-6904-A5BB372DA08F}"/>
              </a:ext>
            </a:extLst>
          </p:cNvPr>
          <p:cNvSpPr>
            <a:spLocks noGrp="1"/>
          </p:cNvSpPr>
          <p:nvPr>
            <p:ph type="title"/>
          </p:nvPr>
        </p:nvSpPr>
        <p:spPr/>
        <p:txBody>
          <a:bodyPr>
            <a:normAutofit/>
          </a:bodyPr>
          <a:lstStyle/>
          <a:p>
            <a:r>
              <a:rPr lang="en-GB" noProof="0" dirty="0"/>
              <a:t>Activity: building empathy</a:t>
            </a:r>
          </a:p>
        </p:txBody>
      </p:sp>
      <p:sp>
        <p:nvSpPr>
          <p:cNvPr id="4" name="Text Placeholder 3">
            <a:extLst>
              <a:ext uri="{FF2B5EF4-FFF2-40B4-BE49-F238E27FC236}">
                <a16:creationId xmlns:a16="http://schemas.microsoft.com/office/drawing/2014/main" id="{4E2A8125-A8F6-DE3D-9017-A652AF523D2A}"/>
              </a:ext>
            </a:extLst>
          </p:cNvPr>
          <p:cNvSpPr>
            <a:spLocks noGrp="1"/>
          </p:cNvSpPr>
          <p:nvPr>
            <p:ph type="body" sz="quarter" idx="12"/>
          </p:nvPr>
        </p:nvSpPr>
        <p:spPr>
          <a:xfrm>
            <a:off x="234000" y="986400"/>
            <a:ext cx="7722550" cy="3601574"/>
          </a:xfrm>
        </p:spPr>
        <p:txBody>
          <a:bodyPr/>
          <a:lstStyle/>
          <a:p>
            <a:r>
              <a:rPr lang="en-GB" noProof="0" dirty="0"/>
              <a:t>Move from station to station in your groups, taking turns trying each activity. Each station will specify the resource you can use and the activity.</a:t>
            </a:r>
          </a:p>
          <a:p>
            <a:endParaRPr lang="en-GB" sz="2000" noProof="0" dirty="0"/>
          </a:p>
          <a:p>
            <a:endParaRPr lang="en-GB" sz="2000" noProof="0" dirty="0"/>
          </a:p>
          <a:p>
            <a:r>
              <a:rPr lang="en-GB" noProof="0" dirty="0"/>
              <a:t>After completing all the stations, discuss your experience with your partner.</a:t>
            </a:r>
          </a:p>
          <a:p>
            <a:endParaRPr lang="en-GB" noProof="0" dirty="0"/>
          </a:p>
        </p:txBody>
      </p:sp>
      <p:sp>
        <p:nvSpPr>
          <p:cNvPr id="5" name="Footer Placeholder 4">
            <a:extLst>
              <a:ext uri="{FF2B5EF4-FFF2-40B4-BE49-F238E27FC236}">
                <a16:creationId xmlns:a16="http://schemas.microsoft.com/office/drawing/2014/main" id="{7B091E34-4F83-C62E-55A3-4A58455A6A8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85058177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018381-0CF4-5D7C-D16B-DCC316997DDA}"/>
              </a:ext>
            </a:extLst>
          </p:cNvPr>
          <p:cNvSpPr>
            <a:spLocks noGrp="1"/>
          </p:cNvSpPr>
          <p:nvPr>
            <p:ph type="sldNum" sz="quarter" idx="11"/>
          </p:nvPr>
        </p:nvSpPr>
        <p:spPr/>
        <p:txBody>
          <a:bodyPr/>
          <a:lstStyle/>
          <a:p>
            <a:fld id="{DA2C159E-F13C-4A85-9A41-E7669D3E0D70}" type="slidenum">
              <a:rPr lang="en-GB" noProof="0" smtClean="0"/>
              <a:pPr/>
              <a:t>115</a:t>
            </a:fld>
            <a:endParaRPr lang="en-GB" noProof="0" dirty="0"/>
          </a:p>
        </p:txBody>
      </p:sp>
      <p:sp>
        <p:nvSpPr>
          <p:cNvPr id="3" name="Title 2">
            <a:extLst>
              <a:ext uri="{FF2B5EF4-FFF2-40B4-BE49-F238E27FC236}">
                <a16:creationId xmlns:a16="http://schemas.microsoft.com/office/drawing/2014/main" id="{BA6C39FB-39CA-078C-950D-D3C160D6CEBE}"/>
              </a:ext>
            </a:extLst>
          </p:cNvPr>
          <p:cNvSpPr>
            <a:spLocks noGrp="1"/>
          </p:cNvSpPr>
          <p:nvPr>
            <p:ph type="title"/>
          </p:nvPr>
        </p:nvSpPr>
        <p:spPr/>
        <p:txBody>
          <a:bodyPr/>
          <a:lstStyle/>
          <a:p>
            <a:r>
              <a:rPr lang="en-GB" noProof="0" dirty="0"/>
              <a:t>Techniques for active discussions</a:t>
            </a:r>
          </a:p>
        </p:txBody>
      </p:sp>
      <p:sp>
        <p:nvSpPr>
          <p:cNvPr id="4" name="Text Placeholder 3">
            <a:extLst>
              <a:ext uri="{FF2B5EF4-FFF2-40B4-BE49-F238E27FC236}">
                <a16:creationId xmlns:a16="http://schemas.microsoft.com/office/drawing/2014/main" id="{8222EA6A-CC3B-8F1D-4148-2B37121FFA68}"/>
              </a:ext>
            </a:extLst>
          </p:cNvPr>
          <p:cNvSpPr>
            <a:spLocks noGrp="1"/>
          </p:cNvSpPr>
          <p:nvPr>
            <p:ph type="body" sz="quarter" idx="12"/>
          </p:nvPr>
        </p:nvSpPr>
        <p:spPr>
          <a:xfrm>
            <a:off x="234000" y="986400"/>
            <a:ext cx="7722550" cy="3601574"/>
          </a:xfrm>
        </p:spPr>
        <p:txBody>
          <a:bodyPr/>
          <a:lstStyle/>
          <a:p>
            <a:r>
              <a:rPr lang="en-GB" noProof="0" dirty="0"/>
              <a:t>Encourage meaningful and inclusive participation by using the following strategies:</a:t>
            </a:r>
          </a:p>
          <a:p>
            <a:pPr marL="342900" indent="-342900">
              <a:buFont typeface="Arial" panose="020B0604020202020204" pitchFamily="34" charset="0"/>
              <a:buChar char="•"/>
            </a:pPr>
            <a:r>
              <a:rPr lang="en-GB" noProof="0" dirty="0"/>
              <a:t>listening actively to others without interrupting</a:t>
            </a:r>
          </a:p>
          <a:p>
            <a:pPr marL="342900" indent="-342900">
              <a:buFont typeface="Arial" panose="020B0604020202020204" pitchFamily="34" charset="0"/>
              <a:buChar char="•"/>
            </a:pPr>
            <a:r>
              <a:rPr lang="en-GB" noProof="0" dirty="0"/>
              <a:t>building on others’ ideas to foster collaboration</a:t>
            </a:r>
          </a:p>
          <a:p>
            <a:pPr marL="342900" indent="-342900">
              <a:buFont typeface="Arial" panose="020B0604020202020204" pitchFamily="34" charset="0"/>
              <a:buChar char="•"/>
            </a:pPr>
            <a:r>
              <a:rPr lang="en-GB" noProof="0" dirty="0"/>
              <a:t>asking open-ended questions to invite deeper thoughts</a:t>
            </a:r>
          </a:p>
          <a:p>
            <a:pPr marL="342900" indent="-342900">
              <a:buFont typeface="Arial" panose="020B0604020202020204" pitchFamily="34" charset="0"/>
              <a:buChar char="•"/>
            </a:pPr>
            <a:r>
              <a:rPr lang="en-GB" noProof="0" dirty="0"/>
              <a:t>respecting different perspectives and encouraging diverse contributions.</a:t>
            </a:r>
          </a:p>
          <a:p>
            <a:endParaRPr lang="en-GB" noProof="0" dirty="0"/>
          </a:p>
        </p:txBody>
      </p:sp>
      <p:sp>
        <p:nvSpPr>
          <p:cNvPr id="5" name="Footer Placeholder 4">
            <a:extLst>
              <a:ext uri="{FF2B5EF4-FFF2-40B4-BE49-F238E27FC236}">
                <a16:creationId xmlns:a16="http://schemas.microsoft.com/office/drawing/2014/main" id="{D933A572-35E4-0676-29B4-7262AB49F27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76290094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8D8316-A259-D105-99B1-20873A62CF2D}"/>
              </a:ext>
            </a:extLst>
          </p:cNvPr>
          <p:cNvSpPr>
            <a:spLocks noGrp="1"/>
          </p:cNvSpPr>
          <p:nvPr>
            <p:ph type="sldNum" sz="quarter" idx="11"/>
          </p:nvPr>
        </p:nvSpPr>
        <p:spPr/>
        <p:txBody>
          <a:bodyPr/>
          <a:lstStyle/>
          <a:p>
            <a:fld id="{DA2C159E-F13C-4A85-9A41-E7669D3E0D70}" type="slidenum">
              <a:rPr lang="en-GB" noProof="0" smtClean="0"/>
              <a:pPr/>
              <a:t>116</a:t>
            </a:fld>
            <a:endParaRPr lang="en-GB" noProof="0" dirty="0"/>
          </a:p>
        </p:txBody>
      </p:sp>
      <p:sp>
        <p:nvSpPr>
          <p:cNvPr id="3" name="Title 2">
            <a:extLst>
              <a:ext uri="{FF2B5EF4-FFF2-40B4-BE49-F238E27FC236}">
                <a16:creationId xmlns:a16="http://schemas.microsoft.com/office/drawing/2014/main" id="{C953E78C-2CD5-6C44-DE94-7F721F1E5EDA}"/>
              </a:ext>
            </a:extLst>
          </p:cNvPr>
          <p:cNvSpPr>
            <a:spLocks noGrp="1"/>
          </p:cNvSpPr>
          <p:nvPr>
            <p:ph type="title"/>
          </p:nvPr>
        </p:nvSpPr>
        <p:spPr/>
        <p:txBody>
          <a:bodyPr/>
          <a:lstStyle/>
          <a:p>
            <a:r>
              <a:rPr lang="en-GB" noProof="0" dirty="0"/>
              <a:t>Activity: group discussion</a:t>
            </a:r>
          </a:p>
        </p:txBody>
      </p:sp>
      <p:sp>
        <p:nvSpPr>
          <p:cNvPr id="4" name="Text Placeholder 3">
            <a:extLst>
              <a:ext uri="{FF2B5EF4-FFF2-40B4-BE49-F238E27FC236}">
                <a16:creationId xmlns:a16="http://schemas.microsoft.com/office/drawing/2014/main" id="{B4433792-44C7-58B1-F91A-3A00039C04D3}"/>
              </a:ext>
            </a:extLst>
          </p:cNvPr>
          <p:cNvSpPr>
            <a:spLocks noGrp="1"/>
          </p:cNvSpPr>
          <p:nvPr>
            <p:ph type="body" sz="quarter" idx="12"/>
          </p:nvPr>
        </p:nvSpPr>
        <p:spPr>
          <a:xfrm>
            <a:off x="234000" y="986400"/>
            <a:ext cx="7722549" cy="3601574"/>
          </a:xfrm>
        </p:spPr>
        <p:txBody>
          <a:bodyPr/>
          <a:lstStyle/>
          <a:p>
            <a:r>
              <a:rPr lang="en-GB" noProof="0" dirty="0"/>
              <a:t>Discuss how sensory differences in the activity affected understanding and engagement.</a:t>
            </a:r>
          </a:p>
          <a:p>
            <a:endParaRPr lang="en-GB" noProof="0" dirty="0"/>
          </a:p>
        </p:txBody>
      </p:sp>
      <p:sp>
        <p:nvSpPr>
          <p:cNvPr id="5" name="Footer Placeholder 4">
            <a:extLst>
              <a:ext uri="{FF2B5EF4-FFF2-40B4-BE49-F238E27FC236}">
                <a16:creationId xmlns:a16="http://schemas.microsoft.com/office/drawing/2014/main" id="{34F7E38C-0A94-8715-2441-AC1529BECE95}"/>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3250155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3052A8-18B8-353C-552C-C80C8E1FC995}"/>
              </a:ext>
            </a:extLst>
          </p:cNvPr>
          <p:cNvSpPr>
            <a:spLocks noGrp="1"/>
          </p:cNvSpPr>
          <p:nvPr>
            <p:ph type="sldNum" sz="quarter" idx="11"/>
          </p:nvPr>
        </p:nvSpPr>
        <p:spPr/>
        <p:txBody>
          <a:bodyPr/>
          <a:lstStyle/>
          <a:p>
            <a:fld id="{DA2C159E-F13C-4A85-9A41-E7669D3E0D70}" type="slidenum">
              <a:rPr lang="en-GB" noProof="0" smtClean="0"/>
              <a:pPr/>
              <a:t>117</a:t>
            </a:fld>
            <a:endParaRPr lang="en-GB" noProof="0" dirty="0"/>
          </a:p>
        </p:txBody>
      </p:sp>
      <p:sp>
        <p:nvSpPr>
          <p:cNvPr id="3" name="Title 2">
            <a:extLst>
              <a:ext uri="{FF2B5EF4-FFF2-40B4-BE49-F238E27FC236}">
                <a16:creationId xmlns:a16="http://schemas.microsoft.com/office/drawing/2014/main" id="{0A433296-B4E4-8D47-0E60-561AE5DBBB5B}"/>
              </a:ext>
            </a:extLst>
          </p:cNvPr>
          <p:cNvSpPr>
            <a:spLocks noGrp="1"/>
          </p:cNvSpPr>
          <p:nvPr>
            <p:ph type="title"/>
          </p:nvPr>
        </p:nvSpPr>
        <p:spPr/>
        <p:txBody>
          <a:bodyPr/>
          <a:lstStyle/>
          <a:p>
            <a:r>
              <a:rPr lang="en-GB" noProof="0" dirty="0"/>
              <a:t>Inclusive techniques</a:t>
            </a:r>
          </a:p>
        </p:txBody>
      </p:sp>
      <p:sp>
        <p:nvSpPr>
          <p:cNvPr id="4" name="Text Placeholder 3">
            <a:extLst>
              <a:ext uri="{FF2B5EF4-FFF2-40B4-BE49-F238E27FC236}">
                <a16:creationId xmlns:a16="http://schemas.microsoft.com/office/drawing/2014/main" id="{173D79E4-A0E8-DA16-13CA-C033635D8772}"/>
              </a:ext>
            </a:extLst>
          </p:cNvPr>
          <p:cNvSpPr>
            <a:spLocks noGrp="1"/>
          </p:cNvSpPr>
          <p:nvPr>
            <p:ph type="body" sz="quarter" idx="12"/>
          </p:nvPr>
        </p:nvSpPr>
        <p:spPr/>
        <p:txBody>
          <a:bodyPr/>
          <a:lstStyle/>
          <a:p>
            <a:r>
              <a:rPr lang="en-GB" noProof="0" dirty="0"/>
              <a:t>Draw on these strategies to make media accessible for diverse audiences:</a:t>
            </a:r>
          </a:p>
          <a:p>
            <a:pPr marL="285750" indent="-285750">
              <a:buFont typeface="Arial" panose="020B0604020202020204" pitchFamily="34" charset="0"/>
              <a:buChar char="•"/>
            </a:pPr>
            <a:r>
              <a:rPr lang="en-GB" noProof="0" dirty="0"/>
              <a:t>Use clear and simple language to ensure content is easily understood by all.</a:t>
            </a:r>
          </a:p>
          <a:p>
            <a:pPr marL="285750" indent="-285750">
              <a:buFont typeface="Arial" panose="020B0604020202020204" pitchFamily="34" charset="0"/>
              <a:buChar char="•"/>
            </a:pPr>
            <a:r>
              <a:rPr lang="en-GB" noProof="0" dirty="0"/>
              <a:t>Ensure captions or subtitles are available for all video content to assist those with deafness or reduced hearing.</a:t>
            </a:r>
          </a:p>
          <a:p>
            <a:pPr marL="285750" indent="-285750">
              <a:buFont typeface="Arial" panose="020B0604020202020204" pitchFamily="34" charset="0"/>
              <a:buChar char="•"/>
            </a:pPr>
            <a:r>
              <a:rPr lang="en-GB" noProof="0" dirty="0"/>
              <a:t>Test designs with assistive technologies to identify and fix accessibility gaps.</a:t>
            </a:r>
          </a:p>
          <a:p>
            <a:endParaRPr lang="en-GB" noProof="0" dirty="0"/>
          </a:p>
        </p:txBody>
      </p:sp>
      <p:sp>
        <p:nvSpPr>
          <p:cNvPr id="5" name="Footer Placeholder 4">
            <a:extLst>
              <a:ext uri="{FF2B5EF4-FFF2-40B4-BE49-F238E27FC236}">
                <a16:creationId xmlns:a16="http://schemas.microsoft.com/office/drawing/2014/main" id="{AB7D56DC-8E36-F07E-78C1-E2CEDB7ACAED}"/>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77316779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C00D5-638D-4BB4-3980-B0BDE4D5A78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0E0F1C-C54E-CF26-BEC8-E3A8438AB03F}"/>
              </a:ext>
            </a:extLst>
          </p:cNvPr>
          <p:cNvSpPr>
            <a:spLocks noGrp="1"/>
          </p:cNvSpPr>
          <p:nvPr>
            <p:ph type="sldNum" sz="quarter" idx="11"/>
          </p:nvPr>
        </p:nvSpPr>
        <p:spPr/>
        <p:txBody>
          <a:bodyPr/>
          <a:lstStyle/>
          <a:p>
            <a:fld id="{DA2C159E-F13C-4A85-9A41-E7669D3E0D70}" type="slidenum">
              <a:rPr lang="en-GB" noProof="0" smtClean="0"/>
              <a:pPr/>
              <a:t>118</a:t>
            </a:fld>
            <a:endParaRPr lang="en-GB" noProof="0" dirty="0"/>
          </a:p>
        </p:txBody>
      </p:sp>
      <p:sp>
        <p:nvSpPr>
          <p:cNvPr id="3" name="Title 2">
            <a:extLst>
              <a:ext uri="{FF2B5EF4-FFF2-40B4-BE49-F238E27FC236}">
                <a16:creationId xmlns:a16="http://schemas.microsoft.com/office/drawing/2014/main" id="{17520D3C-4E5F-5A97-E0D6-558B14C9DDEA}"/>
              </a:ext>
            </a:extLst>
          </p:cNvPr>
          <p:cNvSpPr>
            <a:spLocks noGrp="1"/>
          </p:cNvSpPr>
          <p:nvPr>
            <p:ph type="title"/>
          </p:nvPr>
        </p:nvSpPr>
        <p:spPr/>
        <p:txBody>
          <a:bodyPr/>
          <a:lstStyle/>
          <a:p>
            <a:r>
              <a:rPr lang="en-GB" noProof="0" dirty="0"/>
              <a:t>More inclusive techniques</a:t>
            </a:r>
          </a:p>
        </p:txBody>
      </p:sp>
      <p:sp>
        <p:nvSpPr>
          <p:cNvPr id="4" name="Text Placeholder 3">
            <a:extLst>
              <a:ext uri="{FF2B5EF4-FFF2-40B4-BE49-F238E27FC236}">
                <a16:creationId xmlns:a16="http://schemas.microsoft.com/office/drawing/2014/main" id="{D6303DDF-0A4E-2D85-58A9-6091BAC4A7BB}"/>
              </a:ext>
            </a:extLst>
          </p:cNvPr>
          <p:cNvSpPr>
            <a:spLocks noGrp="1"/>
          </p:cNvSpPr>
          <p:nvPr>
            <p:ph type="body" sz="quarter" idx="12"/>
          </p:nvPr>
        </p:nvSpPr>
        <p:spPr>
          <a:xfrm>
            <a:off x="234000" y="986400"/>
            <a:ext cx="7722550" cy="3601574"/>
          </a:xfrm>
        </p:spPr>
        <p:txBody>
          <a:bodyPr/>
          <a:lstStyle/>
          <a:p>
            <a:pPr marL="285750" indent="-285750">
              <a:buFont typeface="Arial" panose="020B0604020202020204" pitchFamily="34" charset="0"/>
              <a:buChar char="•"/>
            </a:pPr>
            <a:r>
              <a:rPr lang="en-GB" noProof="0" dirty="0"/>
              <a:t>Use high-contrast designs for improved readability, especially for individuals with blindness or reduced sight.</a:t>
            </a:r>
          </a:p>
          <a:p>
            <a:pPr marL="285750" indent="-285750">
              <a:buFont typeface="Arial" panose="020B0604020202020204" pitchFamily="34" charset="0"/>
              <a:buChar char="•"/>
            </a:pPr>
            <a:r>
              <a:rPr lang="en-GB" noProof="0" dirty="0"/>
              <a:t>Add alternative text (alt text) to images to describe visuals for screen reader users.</a:t>
            </a:r>
          </a:p>
          <a:p>
            <a:pPr marL="285750" indent="-285750">
              <a:buFont typeface="Arial" panose="020B0604020202020204" pitchFamily="34" charset="0"/>
              <a:buChar char="•"/>
            </a:pPr>
            <a:r>
              <a:rPr lang="en-GB" noProof="0" dirty="0"/>
              <a:t>Include audio descriptions for video content to convey visual details for those with blindness and reduced sight.</a:t>
            </a:r>
          </a:p>
        </p:txBody>
      </p:sp>
      <p:sp>
        <p:nvSpPr>
          <p:cNvPr id="5" name="Footer Placeholder 4">
            <a:extLst>
              <a:ext uri="{FF2B5EF4-FFF2-40B4-BE49-F238E27FC236}">
                <a16:creationId xmlns:a16="http://schemas.microsoft.com/office/drawing/2014/main" id="{4216C0B5-C663-3774-18C3-C013B02E2BBF}"/>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87770036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0C90BA-2E0C-7259-1DEA-CAAB05E78FF6}"/>
              </a:ext>
            </a:extLst>
          </p:cNvPr>
          <p:cNvSpPr>
            <a:spLocks noGrp="1"/>
          </p:cNvSpPr>
          <p:nvPr>
            <p:ph type="title"/>
          </p:nvPr>
        </p:nvSpPr>
        <p:spPr/>
        <p:txBody>
          <a:bodyPr/>
          <a:lstStyle/>
          <a:p>
            <a:r>
              <a:rPr lang="en-GB" noProof="0" dirty="0"/>
              <a:t>Poor application of techniques</a:t>
            </a:r>
          </a:p>
        </p:txBody>
      </p:sp>
      <p:sp>
        <p:nvSpPr>
          <p:cNvPr id="4" name="Text Placeholder 3">
            <a:extLst>
              <a:ext uri="{FF2B5EF4-FFF2-40B4-BE49-F238E27FC236}">
                <a16:creationId xmlns:a16="http://schemas.microsoft.com/office/drawing/2014/main" id="{3DFA4CCB-A2BF-53BE-948B-E7528AE288EB}"/>
              </a:ext>
            </a:extLst>
          </p:cNvPr>
          <p:cNvSpPr>
            <a:spLocks noGrp="1"/>
          </p:cNvSpPr>
          <p:nvPr>
            <p:ph type="body" sz="quarter" idx="14"/>
          </p:nvPr>
        </p:nvSpPr>
        <p:spPr/>
        <p:txBody>
          <a:bodyPr/>
          <a:lstStyle/>
          <a:p>
            <a:pPr algn="l" rtl="0" eaLnBrk="1" fontAlgn="ctr" latinLnBrk="0" hangingPunct="1"/>
            <a:r>
              <a:rPr lang="en-GB" sz="2400" b="0" i="0" u="none" strike="noStrike" kern="1200" noProof="0" dirty="0">
                <a:solidFill>
                  <a:srgbClr val="000000"/>
                </a:solidFill>
                <a:effectLst/>
                <a:latin typeface="Arial" panose="020B0604020202020204" pitchFamily="34" charset="0"/>
              </a:rPr>
              <a:t>Examples of not applying inclusive techniques are:</a:t>
            </a:r>
          </a:p>
          <a:p>
            <a:pPr marL="342900" indent="-342900" algn="l" rtl="0" eaLnBrk="1" fontAlgn="ctr" latinLnBrk="0" hangingPunct="1">
              <a:buFont typeface="Arial" panose="020B0604020202020204" pitchFamily="34" charset="0"/>
              <a:buChar char="•"/>
            </a:pPr>
            <a:r>
              <a:rPr lang="en-GB" sz="2400" b="0" i="0" u="none" strike="noStrike" kern="1200" noProof="0" dirty="0">
                <a:solidFill>
                  <a:srgbClr val="000000"/>
                </a:solidFill>
                <a:effectLst/>
                <a:latin typeface="Arial" panose="020B0604020202020204" pitchFamily="34" charset="0"/>
              </a:rPr>
              <a:t>placing text on a busy background, making it hard to read</a:t>
            </a:r>
            <a:endParaRPr lang="en-GB" sz="2800" b="0" i="0" u="none" strike="noStrike" noProof="0" dirty="0">
              <a:effectLst/>
              <a:latin typeface="Arial" panose="020B0604020202020204" pitchFamily="34" charset="0"/>
            </a:endParaRPr>
          </a:p>
          <a:p>
            <a:pPr marL="342900" indent="-342900" algn="l" rtl="0" eaLnBrk="1" fontAlgn="ctr" latinLnBrk="0" hangingPunct="1">
              <a:buFont typeface="Arial" panose="020B0604020202020204" pitchFamily="34" charset="0"/>
              <a:buChar char="•"/>
            </a:pPr>
            <a:r>
              <a:rPr lang="en-GB" b="0" noProof="0" dirty="0">
                <a:solidFill>
                  <a:srgbClr val="000000"/>
                </a:solidFill>
                <a:latin typeface="Arial" panose="020B0604020202020204" pitchFamily="34" charset="0"/>
              </a:rPr>
              <a:t>i</a:t>
            </a:r>
            <a:r>
              <a:rPr lang="en-GB" sz="2400" b="0" i="0" u="none" strike="noStrike" kern="1200" noProof="0" dirty="0">
                <a:solidFill>
                  <a:srgbClr val="000000"/>
                </a:solidFill>
                <a:effectLst/>
                <a:latin typeface="Arial" panose="020B0604020202020204" pitchFamily="34" charset="0"/>
              </a:rPr>
              <a:t>mages with no alt text</a:t>
            </a:r>
            <a:endParaRPr lang="en-GB" b="0" noProof="0" dirty="0">
              <a:solidFill>
                <a:srgbClr val="000000"/>
              </a:solidFill>
              <a:latin typeface="Arial" panose="020B0604020202020204" pitchFamily="34" charset="0"/>
            </a:endParaRPr>
          </a:p>
          <a:p>
            <a:pPr marL="342900" indent="-342900" algn="l" rtl="0" eaLnBrk="1" fontAlgn="ctr" latinLnBrk="0" hangingPunct="1">
              <a:buFont typeface="Arial" panose="020B0604020202020204" pitchFamily="34" charset="0"/>
              <a:buChar char="•"/>
            </a:pPr>
            <a:r>
              <a:rPr lang="en-GB" b="0" noProof="0" dirty="0">
                <a:solidFill>
                  <a:srgbClr val="000000"/>
                </a:solidFill>
                <a:latin typeface="Arial" panose="020B0604020202020204" pitchFamily="34" charset="0"/>
              </a:rPr>
              <a:t>v</a:t>
            </a:r>
            <a:r>
              <a:rPr lang="en-GB" sz="2400" b="0" i="0" u="none" strike="noStrike" kern="1200" noProof="0" dirty="0">
                <a:solidFill>
                  <a:srgbClr val="000000"/>
                </a:solidFill>
                <a:effectLst/>
                <a:latin typeface="Arial" panose="020B0604020202020204" pitchFamily="34" charset="0"/>
              </a:rPr>
              <a:t>ideos without captions or subtitles</a:t>
            </a:r>
            <a:endParaRPr lang="en-GB" sz="2800" b="0" i="0" u="none" strike="noStrike" noProof="0" dirty="0">
              <a:effectLst/>
              <a:latin typeface="Arial" panose="020B0604020202020204" pitchFamily="34" charset="0"/>
            </a:endParaRPr>
          </a:p>
          <a:p>
            <a:pPr marL="342900" indent="-342900" algn="l" rtl="0" eaLnBrk="1" fontAlgn="ctr" latinLnBrk="0" hangingPunct="1">
              <a:buFont typeface="Arial" panose="020B0604020202020204" pitchFamily="34" charset="0"/>
              <a:buChar char="•"/>
            </a:pPr>
            <a:r>
              <a:rPr lang="en-GB" b="0" noProof="0" dirty="0">
                <a:solidFill>
                  <a:srgbClr val="000000"/>
                </a:solidFill>
                <a:latin typeface="Arial" panose="020B0604020202020204" pitchFamily="34" charset="0"/>
              </a:rPr>
              <a:t>including c</a:t>
            </a:r>
            <a:r>
              <a:rPr lang="en-GB" sz="2400" b="0" i="0" u="none" strike="noStrike" kern="1200" noProof="0" dirty="0">
                <a:solidFill>
                  <a:srgbClr val="000000"/>
                </a:solidFill>
                <a:effectLst/>
                <a:latin typeface="Arial" panose="020B0604020202020204" pitchFamily="34" charset="0"/>
              </a:rPr>
              <a:t>omplicated or technical language without explanation</a:t>
            </a:r>
            <a:endParaRPr lang="en-GB" sz="2800" b="0" i="0" u="none" strike="noStrike" noProof="0" dirty="0">
              <a:effectLst/>
              <a:latin typeface="Arial" panose="020B0604020202020204" pitchFamily="34" charset="0"/>
            </a:endParaRPr>
          </a:p>
          <a:p>
            <a:pPr marL="342900" indent="-342900" algn="l" rtl="0" eaLnBrk="1" fontAlgn="ctr" latinLnBrk="0" hangingPunct="1">
              <a:buFont typeface="Arial" panose="020B0604020202020204" pitchFamily="34" charset="0"/>
              <a:buChar char="•"/>
            </a:pPr>
            <a:r>
              <a:rPr lang="en-GB" b="0" noProof="0" dirty="0">
                <a:solidFill>
                  <a:srgbClr val="000000"/>
                </a:solidFill>
                <a:latin typeface="Arial" panose="020B0604020202020204" pitchFamily="34" charset="0"/>
              </a:rPr>
              <a:t>t</a:t>
            </a:r>
            <a:r>
              <a:rPr lang="en-GB" sz="2400" b="0" i="0" u="none" strike="noStrike" kern="1200" noProof="0" dirty="0">
                <a:solidFill>
                  <a:srgbClr val="000000"/>
                </a:solidFill>
                <a:effectLst/>
                <a:latin typeface="Arial" panose="020B0604020202020204" pitchFamily="34" charset="0"/>
              </a:rPr>
              <a:t>esting media design only on standard devices.</a:t>
            </a:r>
            <a:endParaRPr lang="en-GB" sz="2800" b="0" i="0" u="none" strike="noStrike" noProof="0" dirty="0">
              <a:effectLst/>
              <a:latin typeface="Arial" panose="020B0604020202020204" pitchFamily="34" charset="0"/>
            </a:endParaRPr>
          </a:p>
          <a:p>
            <a:endParaRPr lang="en-GB" noProof="0" dirty="0"/>
          </a:p>
        </p:txBody>
      </p:sp>
      <p:sp>
        <p:nvSpPr>
          <p:cNvPr id="5" name="Footer Placeholder 4">
            <a:extLst>
              <a:ext uri="{FF2B5EF4-FFF2-40B4-BE49-F238E27FC236}">
                <a16:creationId xmlns:a16="http://schemas.microsoft.com/office/drawing/2014/main" id="{821CBAC2-CD18-E401-8AF8-42F61CA012AD}"/>
              </a:ext>
            </a:extLst>
          </p:cNvPr>
          <p:cNvSpPr>
            <a:spLocks noGrp="1"/>
          </p:cNvSpPr>
          <p:nvPr>
            <p:ph type="ftr" sz="quarter" idx="11"/>
          </p:nvPr>
        </p:nvSpPr>
        <p:spPr/>
        <p:txBody>
          <a:bodyPr/>
          <a:lstStyle/>
          <a:p>
            <a:r>
              <a:rPr lang="en-GB" noProof="0" dirty="0"/>
              <a:t>Education &amp; Training Foundation</a:t>
            </a:r>
          </a:p>
        </p:txBody>
      </p:sp>
      <p:sp>
        <p:nvSpPr>
          <p:cNvPr id="2" name="Slide Number Placeholder 1">
            <a:extLst>
              <a:ext uri="{FF2B5EF4-FFF2-40B4-BE49-F238E27FC236}">
                <a16:creationId xmlns:a16="http://schemas.microsoft.com/office/drawing/2014/main" id="{84AF0D8E-CDB5-E93B-E7C5-469E2A58E65F}"/>
              </a:ext>
            </a:extLst>
          </p:cNvPr>
          <p:cNvSpPr>
            <a:spLocks noGrp="1"/>
          </p:cNvSpPr>
          <p:nvPr>
            <p:ph type="sldNum" sz="quarter" idx="12"/>
          </p:nvPr>
        </p:nvSpPr>
        <p:spPr/>
        <p:txBody>
          <a:bodyPr/>
          <a:lstStyle/>
          <a:p>
            <a:fld id="{DA2C159E-F13C-4A85-9A41-E7669D3E0D70}" type="slidenum">
              <a:rPr lang="en-GB" noProof="0" smtClean="0"/>
              <a:pPr/>
              <a:t>119</a:t>
            </a:fld>
            <a:endParaRPr lang="en-GB" noProof="0" dirty="0"/>
          </a:p>
        </p:txBody>
      </p:sp>
    </p:spTree>
    <p:extLst>
      <p:ext uri="{BB962C8B-B14F-4D97-AF65-F5344CB8AC3E}">
        <p14:creationId xmlns:p14="http://schemas.microsoft.com/office/powerpoint/2010/main" val="3398891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0AEF2C-7F02-F234-657C-66DAECEE4110}"/>
              </a:ext>
            </a:extLst>
          </p:cNvPr>
          <p:cNvSpPr>
            <a:spLocks noGrp="1"/>
          </p:cNvSpPr>
          <p:nvPr>
            <p:ph type="sldNum" sz="quarter" idx="11"/>
          </p:nvPr>
        </p:nvSpPr>
        <p:spPr/>
        <p:txBody>
          <a:bodyPr/>
          <a:lstStyle/>
          <a:p>
            <a:fld id="{DA2C159E-F13C-4A85-9A41-E7669D3E0D70}" type="slidenum">
              <a:rPr lang="en-GB" noProof="0" smtClean="0"/>
              <a:pPr/>
              <a:t>12</a:t>
            </a:fld>
            <a:endParaRPr lang="en-GB" noProof="0" dirty="0"/>
          </a:p>
        </p:txBody>
      </p:sp>
      <p:sp>
        <p:nvSpPr>
          <p:cNvPr id="3" name="Title 2">
            <a:extLst>
              <a:ext uri="{FF2B5EF4-FFF2-40B4-BE49-F238E27FC236}">
                <a16:creationId xmlns:a16="http://schemas.microsoft.com/office/drawing/2014/main" id="{B56FD8D5-7B15-1F9B-B812-DB68E6DD2BC9}"/>
              </a:ext>
            </a:extLst>
          </p:cNvPr>
          <p:cNvSpPr>
            <a:spLocks noGrp="1"/>
          </p:cNvSpPr>
          <p:nvPr>
            <p:ph type="title"/>
          </p:nvPr>
        </p:nvSpPr>
        <p:spPr/>
        <p:txBody>
          <a:bodyPr/>
          <a:lstStyle/>
          <a:p>
            <a:r>
              <a:rPr lang="en-GB" noProof="0" dirty="0"/>
              <a:t>Activity: group discussion</a:t>
            </a:r>
          </a:p>
        </p:txBody>
      </p:sp>
      <p:sp>
        <p:nvSpPr>
          <p:cNvPr id="4" name="Text Placeholder 3">
            <a:extLst>
              <a:ext uri="{FF2B5EF4-FFF2-40B4-BE49-F238E27FC236}">
                <a16:creationId xmlns:a16="http://schemas.microsoft.com/office/drawing/2014/main" id="{80510E7F-D31C-4B40-527A-6E5DE49C4B10}"/>
              </a:ext>
            </a:extLst>
          </p:cNvPr>
          <p:cNvSpPr>
            <a:spLocks noGrp="1"/>
          </p:cNvSpPr>
          <p:nvPr>
            <p:ph type="body" sz="quarter" idx="12"/>
          </p:nvPr>
        </p:nvSpPr>
        <p:spPr>
          <a:xfrm>
            <a:off x="270174" y="1000599"/>
            <a:ext cx="7686376" cy="3210024"/>
          </a:xfrm>
        </p:spPr>
        <p:txBody>
          <a:bodyPr/>
          <a:lstStyle/>
          <a:p>
            <a:pPr marL="457200" indent="-457200">
              <a:buFont typeface="+mj-lt"/>
              <a:buAutoNum type="arabicPeriod"/>
            </a:pPr>
            <a:r>
              <a:rPr lang="en-GB" noProof="0" dirty="0"/>
              <a:t>What needs did the people in the video have?</a:t>
            </a:r>
          </a:p>
          <a:p>
            <a:pPr marL="457200" indent="-457200">
              <a:buFont typeface="+mj-lt"/>
              <a:buAutoNum type="arabicPeriod"/>
            </a:pPr>
            <a:r>
              <a:rPr lang="en-GB" noProof="0" dirty="0"/>
              <a:t>What difficulties did they face in their day-to-day lives?</a:t>
            </a:r>
          </a:p>
          <a:p>
            <a:pPr marL="457200" indent="-457200">
              <a:buFont typeface="+mj-lt"/>
              <a:buAutoNum type="arabicPeriod"/>
            </a:pPr>
            <a:r>
              <a:rPr lang="en-GB" noProof="0" dirty="0"/>
              <a:t>As content developers, is there anything you could do to make your content more inclusive for them?</a:t>
            </a:r>
          </a:p>
        </p:txBody>
      </p:sp>
      <p:sp>
        <p:nvSpPr>
          <p:cNvPr id="5" name="Footer Placeholder 4">
            <a:extLst>
              <a:ext uri="{FF2B5EF4-FFF2-40B4-BE49-F238E27FC236}">
                <a16:creationId xmlns:a16="http://schemas.microsoft.com/office/drawing/2014/main" id="{005AEC8E-3996-F827-91E1-2394F6BC11E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25605710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F110E0-50FA-8BBC-CA3C-F30BAD8D9EB2}"/>
              </a:ext>
            </a:extLst>
          </p:cNvPr>
          <p:cNvSpPr>
            <a:spLocks noGrp="1"/>
          </p:cNvSpPr>
          <p:nvPr>
            <p:ph type="sldNum" sz="quarter" idx="11"/>
          </p:nvPr>
        </p:nvSpPr>
        <p:spPr/>
        <p:txBody>
          <a:bodyPr/>
          <a:lstStyle/>
          <a:p>
            <a:fld id="{DA2C159E-F13C-4A85-9A41-E7669D3E0D70}" type="slidenum">
              <a:rPr lang="en-GB" noProof="0" smtClean="0"/>
              <a:pPr/>
              <a:t>120</a:t>
            </a:fld>
            <a:endParaRPr lang="en-GB" noProof="0" dirty="0"/>
          </a:p>
        </p:txBody>
      </p:sp>
      <p:sp>
        <p:nvSpPr>
          <p:cNvPr id="3" name="Title 2">
            <a:extLst>
              <a:ext uri="{FF2B5EF4-FFF2-40B4-BE49-F238E27FC236}">
                <a16:creationId xmlns:a16="http://schemas.microsoft.com/office/drawing/2014/main" id="{10A1503B-312E-EF86-B7F4-3617DAB53F57}"/>
              </a:ext>
            </a:extLst>
          </p:cNvPr>
          <p:cNvSpPr>
            <a:spLocks noGrp="1"/>
          </p:cNvSpPr>
          <p:nvPr>
            <p:ph type="title"/>
          </p:nvPr>
        </p:nvSpPr>
        <p:spPr/>
        <p:txBody>
          <a:bodyPr>
            <a:normAutofit/>
          </a:bodyPr>
          <a:lstStyle/>
          <a:p>
            <a:r>
              <a:rPr lang="en-GB" noProof="0" dirty="0"/>
              <a:t>Good application of techniques</a:t>
            </a:r>
          </a:p>
        </p:txBody>
      </p:sp>
      <p:sp>
        <p:nvSpPr>
          <p:cNvPr id="4" name="Text Placeholder 3">
            <a:extLst>
              <a:ext uri="{FF2B5EF4-FFF2-40B4-BE49-F238E27FC236}">
                <a16:creationId xmlns:a16="http://schemas.microsoft.com/office/drawing/2014/main" id="{24688648-F201-EDF4-1569-F5D4BEA9460C}"/>
              </a:ext>
            </a:extLst>
          </p:cNvPr>
          <p:cNvSpPr>
            <a:spLocks noGrp="1"/>
          </p:cNvSpPr>
          <p:nvPr>
            <p:ph type="body" sz="quarter" idx="12"/>
          </p:nvPr>
        </p:nvSpPr>
        <p:spPr/>
        <p:txBody>
          <a:bodyPr/>
          <a:lstStyle/>
          <a:p>
            <a:pPr algn="l" rtl="0" eaLnBrk="1" fontAlgn="ctr" latinLnBrk="0" hangingPunct="1"/>
            <a:r>
              <a:rPr lang="en-GB" sz="2400" b="0" i="0" u="none" strike="noStrike" kern="1200" noProof="0" dirty="0">
                <a:solidFill>
                  <a:srgbClr val="000000"/>
                </a:solidFill>
                <a:effectLst/>
                <a:latin typeface="Arial" panose="020B0604020202020204" pitchFamily="34" charset="0"/>
              </a:rPr>
              <a:t>Examples of applying inclusive techniques well are:</a:t>
            </a:r>
          </a:p>
          <a:p>
            <a:pPr marL="342900" indent="-342900" algn="l" rtl="0" eaLnBrk="1" fontAlgn="ctr" latinLnBrk="0" hangingPunct="1">
              <a:buFont typeface="Arial" panose="020B0604020202020204" pitchFamily="34" charset="0"/>
              <a:buChar char="•"/>
            </a:pPr>
            <a:r>
              <a:rPr lang="en-GB" noProof="0" dirty="0">
                <a:solidFill>
                  <a:srgbClr val="000000"/>
                </a:solidFill>
                <a:latin typeface="Arial" panose="020B0604020202020204" pitchFamily="34" charset="0"/>
              </a:rPr>
              <a:t>using h</a:t>
            </a:r>
            <a:r>
              <a:rPr lang="en-GB" sz="2400" b="0" i="0" u="none" strike="noStrike" kern="1200" noProof="0" dirty="0">
                <a:solidFill>
                  <a:srgbClr val="000000"/>
                </a:solidFill>
                <a:effectLst/>
                <a:latin typeface="Arial" panose="020B0604020202020204" pitchFamily="34" charset="0"/>
              </a:rPr>
              <a:t>igh-contrast text on a plain background</a:t>
            </a:r>
            <a:endParaRPr lang="en-GB" sz="2800" b="0" i="0" u="none" strike="noStrike" noProof="0" dirty="0">
              <a:effectLst/>
              <a:latin typeface="Arial" panose="020B0604020202020204" pitchFamily="34" charset="0"/>
            </a:endParaRPr>
          </a:p>
          <a:p>
            <a:pPr marL="342900" indent="-342900" algn="l" rtl="0" eaLnBrk="1" fontAlgn="ctr" latinLnBrk="0" hangingPunct="1">
              <a:buFont typeface="Arial" panose="020B0604020202020204" pitchFamily="34" charset="0"/>
              <a:buChar char="•"/>
            </a:pPr>
            <a:r>
              <a:rPr lang="en-GB" noProof="0" dirty="0">
                <a:solidFill>
                  <a:srgbClr val="000000"/>
                </a:solidFill>
                <a:latin typeface="Arial" panose="020B0604020202020204" pitchFamily="34" charset="0"/>
              </a:rPr>
              <a:t>i</a:t>
            </a:r>
            <a:r>
              <a:rPr lang="en-GB" sz="2400" b="0" i="0" u="none" strike="noStrike" kern="1200" noProof="0" dirty="0">
                <a:solidFill>
                  <a:srgbClr val="000000"/>
                </a:solidFill>
                <a:effectLst/>
                <a:latin typeface="Arial" panose="020B0604020202020204" pitchFamily="34" charset="0"/>
              </a:rPr>
              <a:t>mages with descriptive alt text (e.g. </a:t>
            </a:r>
            <a:r>
              <a:rPr lang="en-GB" noProof="0" dirty="0">
                <a:solidFill>
                  <a:srgbClr val="000000"/>
                </a:solidFill>
                <a:latin typeface="Arial" panose="020B0604020202020204" pitchFamily="34" charset="0"/>
              </a:rPr>
              <a:t>“a</a:t>
            </a:r>
            <a:r>
              <a:rPr lang="en-GB" sz="2400" b="0" i="0" u="none" strike="noStrike" kern="1200" noProof="0" dirty="0">
                <a:solidFill>
                  <a:srgbClr val="000000"/>
                </a:solidFill>
                <a:effectLst/>
                <a:latin typeface="Arial" panose="020B0604020202020204" pitchFamily="34" charset="0"/>
              </a:rPr>
              <a:t> person reading a book in a park”)</a:t>
            </a:r>
            <a:endParaRPr lang="en-GB" sz="2800" b="0" i="0" u="none" strike="noStrike" noProof="0" dirty="0">
              <a:effectLst/>
              <a:latin typeface="Arial" panose="020B0604020202020204" pitchFamily="34" charset="0"/>
            </a:endParaRPr>
          </a:p>
          <a:p>
            <a:pPr marL="342900" indent="-342900" algn="l" rtl="0" eaLnBrk="1" fontAlgn="ctr" latinLnBrk="0" hangingPunct="1">
              <a:buFont typeface="Arial" panose="020B0604020202020204" pitchFamily="34" charset="0"/>
              <a:buChar char="•"/>
            </a:pPr>
            <a:r>
              <a:rPr lang="en-GB" noProof="0" dirty="0">
                <a:solidFill>
                  <a:srgbClr val="000000"/>
                </a:solidFill>
                <a:latin typeface="Arial" panose="020B0604020202020204" pitchFamily="34" charset="0"/>
              </a:rPr>
              <a:t>v</a:t>
            </a:r>
            <a:r>
              <a:rPr lang="en-GB" sz="2400" b="0" i="0" u="none" strike="noStrike" kern="1200" noProof="0" dirty="0">
                <a:solidFill>
                  <a:srgbClr val="000000"/>
                </a:solidFill>
                <a:effectLst/>
                <a:latin typeface="Arial" panose="020B0604020202020204" pitchFamily="34" charset="0"/>
              </a:rPr>
              <a:t>ideos with accurate captions and subtitles</a:t>
            </a:r>
            <a:endParaRPr lang="en-GB" sz="2800" b="0" i="0" u="none" strike="noStrike" noProof="0" dirty="0">
              <a:effectLst/>
              <a:latin typeface="Arial" panose="020B0604020202020204" pitchFamily="34" charset="0"/>
            </a:endParaRPr>
          </a:p>
          <a:p>
            <a:pPr marL="342900" indent="-342900" algn="l" rtl="0" eaLnBrk="1" fontAlgn="ctr" latinLnBrk="0" hangingPunct="1">
              <a:buFont typeface="Arial" panose="020B0604020202020204" pitchFamily="34" charset="0"/>
              <a:buChar char="•"/>
            </a:pPr>
            <a:r>
              <a:rPr lang="en-GB" noProof="0" dirty="0">
                <a:solidFill>
                  <a:srgbClr val="000000"/>
                </a:solidFill>
                <a:latin typeface="Arial" panose="020B0604020202020204" pitchFamily="34" charset="0"/>
              </a:rPr>
              <a:t>c</a:t>
            </a:r>
            <a:r>
              <a:rPr lang="en-GB" sz="2400" b="0" i="0" u="none" strike="noStrike" kern="1200" noProof="0" dirty="0">
                <a:solidFill>
                  <a:srgbClr val="000000"/>
                </a:solidFill>
                <a:effectLst/>
                <a:latin typeface="Arial" panose="020B0604020202020204" pitchFamily="34" charset="0"/>
              </a:rPr>
              <a:t>lear, simple language that all audiences can easily understand</a:t>
            </a:r>
            <a:endParaRPr lang="en-GB" sz="2800" b="0" i="0" u="none" strike="noStrike" noProof="0" dirty="0">
              <a:effectLst/>
              <a:latin typeface="Arial" panose="020B0604020202020204" pitchFamily="34" charset="0"/>
            </a:endParaRPr>
          </a:p>
          <a:p>
            <a:pPr marL="342900" indent="-342900" algn="l" rtl="0" eaLnBrk="1" fontAlgn="ctr" latinLnBrk="0" hangingPunct="1">
              <a:buFont typeface="Arial" panose="020B0604020202020204" pitchFamily="34" charset="0"/>
              <a:buChar char="•"/>
            </a:pPr>
            <a:r>
              <a:rPr lang="en-GB" noProof="0" dirty="0">
                <a:solidFill>
                  <a:srgbClr val="000000"/>
                </a:solidFill>
                <a:latin typeface="Arial" panose="020B0604020202020204" pitchFamily="34" charset="0"/>
              </a:rPr>
              <a:t>t</a:t>
            </a:r>
            <a:r>
              <a:rPr lang="en-GB" sz="2400" b="0" i="0" u="none" strike="noStrike" kern="1200" noProof="0" dirty="0">
                <a:solidFill>
                  <a:srgbClr val="000000"/>
                </a:solidFill>
                <a:effectLst/>
                <a:latin typeface="Arial" panose="020B0604020202020204" pitchFamily="34" charset="0"/>
              </a:rPr>
              <a:t>esting media with assistive technologies like screen readers or magnifiers.</a:t>
            </a:r>
            <a:endParaRPr lang="en-GB" sz="2800" b="0" i="0" u="none" strike="noStrike" noProof="0" dirty="0">
              <a:effectLst/>
              <a:latin typeface="Arial" panose="020B0604020202020204" pitchFamily="34" charset="0"/>
            </a:endParaRPr>
          </a:p>
          <a:p>
            <a:endParaRPr lang="en-GB" noProof="0" dirty="0"/>
          </a:p>
        </p:txBody>
      </p:sp>
      <p:sp>
        <p:nvSpPr>
          <p:cNvPr id="5" name="Footer Placeholder 4">
            <a:extLst>
              <a:ext uri="{FF2B5EF4-FFF2-40B4-BE49-F238E27FC236}">
                <a16:creationId xmlns:a16="http://schemas.microsoft.com/office/drawing/2014/main" id="{89F114D8-B72A-3BF9-C911-B7276E3B1B8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55736052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A9A96E-2214-5710-4968-A4C5B50429FC}"/>
              </a:ext>
            </a:extLst>
          </p:cNvPr>
          <p:cNvSpPr>
            <a:spLocks noGrp="1"/>
          </p:cNvSpPr>
          <p:nvPr>
            <p:ph type="sldNum" sz="quarter" idx="11"/>
          </p:nvPr>
        </p:nvSpPr>
        <p:spPr/>
        <p:txBody>
          <a:bodyPr/>
          <a:lstStyle/>
          <a:p>
            <a:fld id="{DA2C159E-F13C-4A85-9A41-E7669D3E0D70}" type="slidenum">
              <a:rPr lang="en-GB" noProof="0" smtClean="0"/>
              <a:pPr/>
              <a:t>121</a:t>
            </a:fld>
            <a:endParaRPr lang="en-GB" noProof="0" dirty="0"/>
          </a:p>
        </p:txBody>
      </p:sp>
      <p:sp>
        <p:nvSpPr>
          <p:cNvPr id="3" name="Title 2">
            <a:extLst>
              <a:ext uri="{FF2B5EF4-FFF2-40B4-BE49-F238E27FC236}">
                <a16:creationId xmlns:a16="http://schemas.microsoft.com/office/drawing/2014/main" id="{0675EF31-5655-AEAE-8102-9C3DABB66A67}"/>
              </a:ext>
            </a:extLst>
          </p:cNvPr>
          <p:cNvSpPr>
            <a:spLocks noGrp="1"/>
          </p:cNvSpPr>
          <p:nvPr>
            <p:ph type="title"/>
          </p:nvPr>
        </p:nvSpPr>
        <p:spPr/>
        <p:txBody>
          <a:bodyPr>
            <a:normAutofit fontScale="90000"/>
          </a:bodyPr>
          <a:lstStyle/>
          <a:p>
            <a:r>
              <a:rPr lang="en-GB" noProof="0" dirty="0"/>
              <a:t>Creating an accessible document in Microsoft Word</a:t>
            </a:r>
          </a:p>
        </p:txBody>
      </p:sp>
      <p:sp>
        <p:nvSpPr>
          <p:cNvPr id="4" name="Text Placeholder 3">
            <a:extLst>
              <a:ext uri="{FF2B5EF4-FFF2-40B4-BE49-F238E27FC236}">
                <a16:creationId xmlns:a16="http://schemas.microsoft.com/office/drawing/2014/main" id="{2086568B-2C14-3B49-CBF4-0A8FE5CF51B8}"/>
              </a:ext>
            </a:extLst>
          </p:cNvPr>
          <p:cNvSpPr>
            <a:spLocks noGrp="1"/>
          </p:cNvSpPr>
          <p:nvPr>
            <p:ph type="body" sz="quarter" idx="12"/>
          </p:nvPr>
        </p:nvSpPr>
        <p:spPr>
          <a:xfrm>
            <a:off x="234000" y="1377950"/>
            <a:ext cx="7667625" cy="3210024"/>
          </a:xfrm>
        </p:spPr>
        <p:txBody>
          <a:bodyPr/>
          <a:lstStyle/>
          <a:p>
            <a:r>
              <a:rPr lang="en-GB" noProof="0" dirty="0"/>
              <a:t>Ensure your document is inclusive and easy to navigate.</a:t>
            </a:r>
          </a:p>
          <a:p>
            <a:endParaRPr lang="en-GB" noProof="0" dirty="0"/>
          </a:p>
          <a:p>
            <a:pPr marL="342900" indent="-342900">
              <a:buFont typeface="Arial" panose="020B0604020202020204" pitchFamily="34" charset="0"/>
              <a:buChar char="•"/>
            </a:pPr>
            <a:r>
              <a:rPr lang="en-GB" noProof="0" dirty="0"/>
              <a:t>Use built-in heading styles for structure.</a:t>
            </a:r>
          </a:p>
          <a:p>
            <a:pPr marL="342900" indent="-342900">
              <a:buFont typeface="Arial" panose="020B0604020202020204" pitchFamily="34" charset="0"/>
              <a:buChar char="•"/>
            </a:pPr>
            <a:r>
              <a:rPr lang="en-GB" noProof="0" dirty="0"/>
              <a:t>Add alt text to images.</a:t>
            </a:r>
          </a:p>
          <a:p>
            <a:pPr marL="342900" indent="-342900">
              <a:buFont typeface="Arial" panose="020B0604020202020204" pitchFamily="34" charset="0"/>
              <a:buChar char="•"/>
            </a:pPr>
            <a:r>
              <a:rPr lang="en-GB" noProof="0" dirty="0"/>
              <a:t>Use tables only for displaying data, not to format or position content on the page.</a:t>
            </a:r>
          </a:p>
          <a:p>
            <a:pPr marL="342900" indent="-342900">
              <a:buFont typeface="Arial" panose="020B0604020202020204" pitchFamily="34" charset="0"/>
              <a:buChar char="•"/>
            </a:pPr>
            <a:r>
              <a:rPr lang="en-GB" noProof="0" dirty="0"/>
              <a:t>Run the accessibility checker to identify issues.</a:t>
            </a:r>
          </a:p>
          <a:p>
            <a:endParaRPr lang="en-GB" noProof="0" dirty="0"/>
          </a:p>
        </p:txBody>
      </p:sp>
      <p:sp>
        <p:nvSpPr>
          <p:cNvPr id="5" name="Footer Placeholder 4">
            <a:extLst>
              <a:ext uri="{FF2B5EF4-FFF2-40B4-BE49-F238E27FC236}">
                <a16:creationId xmlns:a16="http://schemas.microsoft.com/office/drawing/2014/main" id="{DBF38485-5EAD-E4BC-6E6F-9DBB7B9CE05E}"/>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79682525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8D05D7-4936-5058-80B6-7BBFB9067035}"/>
              </a:ext>
            </a:extLst>
          </p:cNvPr>
          <p:cNvSpPr>
            <a:spLocks noGrp="1"/>
          </p:cNvSpPr>
          <p:nvPr>
            <p:ph type="sldNum" sz="quarter" idx="11"/>
          </p:nvPr>
        </p:nvSpPr>
        <p:spPr/>
        <p:txBody>
          <a:bodyPr/>
          <a:lstStyle/>
          <a:p>
            <a:fld id="{DA2C159E-F13C-4A85-9A41-E7669D3E0D70}" type="slidenum">
              <a:rPr lang="en-GB" noProof="0" smtClean="0"/>
              <a:pPr/>
              <a:t>122</a:t>
            </a:fld>
            <a:endParaRPr lang="en-GB" noProof="0" dirty="0"/>
          </a:p>
        </p:txBody>
      </p:sp>
      <p:sp>
        <p:nvSpPr>
          <p:cNvPr id="3" name="Title 2">
            <a:extLst>
              <a:ext uri="{FF2B5EF4-FFF2-40B4-BE49-F238E27FC236}">
                <a16:creationId xmlns:a16="http://schemas.microsoft.com/office/drawing/2014/main" id="{95759191-06B2-D439-9F1D-FD7DCF0A0B15}"/>
              </a:ext>
            </a:extLst>
          </p:cNvPr>
          <p:cNvSpPr>
            <a:spLocks noGrp="1"/>
          </p:cNvSpPr>
          <p:nvPr>
            <p:ph type="title"/>
          </p:nvPr>
        </p:nvSpPr>
        <p:spPr/>
        <p:txBody>
          <a:bodyPr>
            <a:normAutofit/>
          </a:bodyPr>
          <a:lstStyle/>
          <a:p>
            <a:r>
              <a:rPr lang="en-GB" noProof="0" dirty="0"/>
              <a:t>Identifying accessibility barriers</a:t>
            </a:r>
          </a:p>
        </p:txBody>
      </p:sp>
      <p:sp>
        <p:nvSpPr>
          <p:cNvPr id="4" name="Text Placeholder 3">
            <a:extLst>
              <a:ext uri="{FF2B5EF4-FFF2-40B4-BE49-F238E27FC236}">
                <a16:creationId xmlns:a16="http://schemas.microsoft.com/office/drawing/2014/main" id="{458B9523-7331-DD7D-ED40-EDA00CDCE597}"/>
              </a:ext>
            </a:extLst>
          </p:cNvPr>
          <p:cNvSpPr>
            <a:spLocks noGrp="1"/>
          </p:cNvSpPr>
          <p:nvPr>
            <p:ph type="body" sz="quarter" idx="12"/>
          </p:nvPr>
        </p:nvSpPr>
        <p:spPr>
          <a:xfrm>
            <a:off x="234000" y="986400"/>
            <a:ext cx="7722550" cy="3601574"/>
          </a:xfrm>
        </p:spPr>
        <p:txBody>
          <a:bodyPr/>
          <a:lstStyle/>
          <a:p>
            <a:r>
              <a:rPr lang="en-GB" noProof="0" dirty="0"/>
              <a:t>Work in pairs or small groups to evaluate the provided digital pitch document.</a:t>
            </a:r>
          </a:p>
          <a:p>
            <a:endParaRPr lang="en-GB" noProof="0" dirty="0"/>
          </a:p>
          <a:p>
            <a:pPr marL="342900" indent="-342900">
              <a:buFont typeface="Arial" panose="020B0604020202020204" pitchFamily="34" charset="0"/>
              <a:buChar char="•"/>
            </a:pPr>
            <a:r>
              <a:rPr lang="en-GB" sz="2000" noProof="0" dirty="0"/>
              <a:t>Review the document carefully to identify accessibility barriers.</a:t>
            </a:r>
          </a:p>
          <a:p>
            <a:pPr marL="342900" indent="-342900">
              <a:buFont typeface="Arial" panose="020B0604020202020204" pitchFamily="34" charset="0"/>
              <a:buChar char="•"/>
            </a:pPr>
            <a:r>
              <a:rPr lang="en-GB" sz="2000" noProof="0" dirty="0"/>
              <a:t>Look for issues like poor contrast, missing alt text or a disorganised layout.</a:t>
            </a:r>
          </a:p>
          <a:p>
            <a:pPr marL="342900" indent="-342900">
              <a:buFont typeface="Arial" panose="020B0604020202020204" pitchFamily="34" charset="0"/>
              <a:buChar char="•"/>
            </a:pPr>
            <a:r>
              <a:rPr lang="en-GB" sz="2000" noProof="0" dirty="0">
                <a:latin typeface="Arial" panose="020B0604020202020204" pitchFamily="34" charset="0"/>
                <a:cs typeface="Arial" panose="020B0604020202020204" pitchFamily="34" charset="0"/>
              </a:rPr>
              <a:t>Use your </a:t>
            </a:r>
            <a:r>
              <a:rPr lang="en-GB" sz="2000" b="1" kern="100" noProof="0" dirty="0">
                <a:effectLst/>
                <a:latin typeface="Arial" panose="020B0604020202020204" pitchFamily="34" charset="0"/>
                <a:cs typeface="Arial" panose="020B0604020202020204" pitchFamily="34" charset="0"/>
              </a:rPr>
              <a:t>Checklist of sensory-friendly design principles </a:t>
            </a:r>
            <a:r>
              <a:rPr lang="en-GB" sz="2000" noProof="0" dirty="0">
                <a:latin typeface="Arial" panose="020B0604020202020204" pitchFamily="34" charset="0"/>
                <a:cs typeface="Arial" panose="020B0604020202020204" pitchFamily="34" charset="0"/>
              </a:rPr>
              <a:t>to guide your evaluation.</a:t>
            </a:r>
          </a:p>
          <a:p>
            <a:pPr marL="342900" indent="-342900">
              <a:buFont typeface="Arial" panose="020B0604020202020204" pitchFamily="34" charset="0"/>
              <a:buChar char="•"/>
            </a:pPr>
            <a:r>
              <a:rPr lang="en-GB" sz="2000" noProof="0" dirty="0"/>
              <a:t>Propose specific improvements to make the document more accessible.</a:t>
            </a:r>
          </a:p>
          <a:p>
            <a:endParaRPr lang="en-GB" noProof="0" dirty="0"/>
          </a:p>
        </p:txBody>
      </p:sp>
      <p:sp>
        <p:nvSpPr>
          <p:cNvPr id="5" name="Footer Placeholder 4">
            <a:extLst>
              <a:ext uri="{FF2B5EF4-FFF2-40B4-BE49-F238E27FC236}">
                <a16:creationId xmlns:a16="http://schemas.microsoft.com/office/drawing/2014/main" id="{EABECF3D-5601-04EC-CE18-869478D9330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74870665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0BA58F-C572-EA3C-59FD-3EC515AE2351}"/>
              </a:ext>
            </a:extLst>
          </p:cNvPr>
          <p:cNvSpPr>
            <a:spLocks noGrp="1"/>
          </p:cNvSpPr>
          <p:nvPr>
            <p:ph type="sldNum" sz="quarter" idx="11"/>
          </p:nvPr>
        </p:nvSpPr>
        <p:spPr/>
        <p:txBody>
          <a:bodyPr/>
          <a:lstStyle/>
          <a:p>
            <a:fld id="{DA2C159E-F13C-4A85-9A41-E7669D3E0D70}" type="slidenum">
              <a:rPr lang="en-GB" noProof="0" smtClean="0"/>
              <a:pPr/>
              <a:t>123</a:t>
            </a:fld>
            <a:endParaRPr lang="en-GB" noProof="0" dirty="0"/>
          </a:p>
        </p:txBody>
      </p:sp>
      <p:sp>
        <p:nvSpPr>
          <p:cNvPr id="3" name="Title 2">
            <a:extLst>
              <a:ext uri="{FF2B5EF4-FFF2-40B4-BE49-F238E27FC236}">
                <a16:creationId xmlns:a16="http://schemas.microsoft.com/office/drawing/2014/main" id="{28CC959E-9175-729A-37BA-A340399389B5}"/>
              </a:ext>
            </a:extLst>
          </p:cNvPr>
          <p:cNvSpPr>
            <a:spLocks noGrp="1"/>
          </p:cNvSpPr>
          <p:nvPr>
            <p:ph type="title"/>
          </p:nvPr>
        </p:nvSpPr>
        <p:spPr/>
        <p:txBody>
          <a:bodyPr/>
          <a:lstStyle/>
          <a:p>
            <a:r>
              <a:rPr lang="en-GB" noProof="0" dirty="0"/>
              <a:t>Evaluating accessibility in a document</a:t>
            </a:r>
          </a:p>
        </p:txBody>
      </p:sp>
      <p:sp>
        <p:nvSpPr>
          <p:cNvPr id="4" name="Text Placeholder 3">
            <a:extLst>
              <a:ext uri="{FF2B5EF4-FFF2-40B4-BE49-F238E27FC236}">
                <a16:creationId xmlns:a16="http://schemas.microsoft.com/office/drawing/2014/main" id="{78F56E30-D0BA-A0C9-8534-8BF2059C9E49}"/>
              </a:ext>
            </a:extLst>
          </p:cNvPr>
          <p:cNvSpPr>
            <a:spLocks noGrp="1"/>
          </p:cNvSpPr>
          <p:nvPr>
            <p:ph type="body" sz="quarter" idx="12"/>
          </p:nvPr>
        </p:nvSpPr>
        <p:spPr>
          <a:xfrm>
            <a:off x="234000" y="986400"/>
            <a:ext cx="7722550" cy="3601574"/>
          </a:xfrm>
        </p:spPr>
        <p:txBody>
          <a:bodyPr/>
          <a:lstStyle/>
          <a:p>
            <a:r>
              <a:rPr lang="en-GB" noProof="0" dirty="0"/>
              <a:t>Work in pairs or small groups to assess the provided digital pitch.</a:t>
            </a:r>
          </a:p>
          <a:p>
            <a:endParaRPr lang="en-GB" sz="2800" noProof="0" dirty="0"/>
          </a:p>
          <a:p>
            <a:pPr marL="342900" indent="-342900">
              <a:buFont typeface="Arial" panose="020B0604020202020204" pitchFamily="34" charset="0"/>
              <a:buChar char="•"/>
            </a:pPr>
            <a:r>
              <a:rPr lang="en-GB" noProof="0" dirty="0"/>
              <a:t>What parts of the pitch follow effective practice?</a:t>
            </a:r>
          </a:p>
          <a:p>
            <a:pPr marL="342900" indent="-342900">
              <a:buFont typeface="Arial" panose="020B0604020202020204" pitchFamily="34" charset="0"/>
              <a:buChar char="•"/>
            </a:pPr>
            <a:r>
              <a:rPr lang="en-GB" noProof="0" dirty="0"/>
              <a:t>What are the potential accessibility barriers?</a:t>
            </a:r>
          </a:p>
          <a:p>
            <a:pPr marL="342900" indent="-342900">
              <a:buFont typeface="Arial" panose="020B0604020202020204" pitchFamily="34" charset="0"/>
              <a:buChar char="•"/>
            </a:pPr>
            <a:r>
              <a:rPr lang="en-GB" noProof="0" dirty="0"/>
              <a:t>How could the pitch be improved?</a:t>
            </a:r>
          </a:p>
          <a:p>
            <a:endParaRPr lang="en-GB" noProof="0" dirty="0"/>
          </a:p>
        </p:txBody>
      </p:sp>
      <p:sp>
        <p:nvSpPr>
          <p:cNvPr id="5" name="Footer Placeholder 4">
            <a:extLst>
              <a:ext uri="{FF2B5EF4-FFF2-40B4-BE49-F238E27FC236}">
                <a16:creationId xmlns:a16="http://schemas.microsoft.com/office/drawing/2014/main" id="{48FBD579-551C-645D-CC9B-7A837D62182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0838553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D908F4-4C0D-C1BF-C292-AE6AA5D300DC}"/>
              </a:ext>
            </a:extLst>
          </p:cNvPr>
          <p:cNvSpPr>
            <a:spLocks noGrp="1"/>
          </p:cNvSpPr>
          <p:nvPr>
            <p:ph type="sldNum" sz="quarter" idx="11"/>
          </p:nvPr>
        </p:nvSpPr>
        <p:spPr/>
        <p:txBody>
          <a:bodyPr/>
          <a:lstStyle/>
          <a:p>
            <a:fld id="{DA2C159E-F13C-4A85-9A41-E7669D3E0D70}" type="slidenum">
              <a:rPr lang="en-GB" noProof="0" smtClean="0"/>
              <a:pPr/>
              <a:t>124</a:t>
            </a:fld>
            <a:endParaRPr lang="en-GB" noProof="0" dirty="0"/>
          </a:p>
        </p:txBody>
      </p:sp>
      <p:sp>
        <p:nvSpPr>
          <p:cNvPr id="3" name="Title 2">
            <a:extLst>
              <a:ext uri="{FF2B5EF4-FFF2-40B4-BE49-F238E27FC236}">
                <a16:creationId xmlns:a16="http://schemas.microsoft.com/office/drawing/2014/main" id="{0E801AB1-0DCE-48D7-4758-1390681076FF}"/>
              </a:ext>
            </a:extLst>
          </p:cNvPr>
          <p:cNvSpPr>
            <a:spLocks noGrp="1"/>
          </p:cNvSpPr>
          <p:nvPr>
            <p:ph type="title"/>
          </p:nvPr>
        </p:nvSpPr>
        <p:spPr/>
        <p:txBody>
          <a:bodyPr/>
          <a:lstStyle/>
          <a:p>
            <a:r>
              <a:rPr lang="en-GB" noProof="0" dirty="0"/>
              <a:t>Researching tools for accessibility</a:t>
            </a:r>
          </a:p>
        </p:txBody>
      </p:sp>
      <p:sp>
        <p:nvSpPr>
          <p:cNvPr id="4" name="Text Placeholder 3">
            <a:extLst>
              <a:ext uri="{FF2B5EF4-FFF2-40B4-BE49-F238E27FC236}">
                <a16:creationId xmlns:a16="http://schemas.microsoft.com/office/drawing/2014/main" id="{D6229F0D-BA42-63B4-C084-FBE139DC1CEF}"/>
              </a:ext>
            </a:extLst>
          </p:cNvPr>
          <p:cNvSpPr>
            <a:spLocks noGrp="1"/>
          </p:cNvSpPr>
          <p:nvPr>
            <p:ph type="body" sz="quarter" idx="12"/>
          </p:nvPr>
        </p:nvSpPr>
        <p:spPr>
          <a:xfrm>
            <a:off x="234000" y="986400"/>
            <a:ext cx="7722550" cy="3601574"/>
          </a:xfrm>
        </p:spPr>
        <p:txBody>
          <a:bodyPr/>
          <a:lstStyle/>
          <a:p>
            <a:r>
              <a:rPr lang="en-GB" noProof="0" dirty="0"/>
              <a:t>Individually, research the features of the accessibility tool you have been allocated.</a:t>
            </a:r>
          </a:p>
          <a:p>
            <a:endParaRPr lang="en-GB" noProof="0" dirty="0"/>
          </a:p>
          <a:p>
            <a:pPr marL="342900" indent="-342900">
              <a:buFont typeface="Arial" panose="020B0604020202020204" pitchFamily="34" charset="0"/>
              <a:buChar char="•"/>
            </a:pPr>
            <a:r>
              <a:rPr lang="en-GB" noProof="0" dirty="0"/>
              <a:t>Identify the key features of the tool.</a:t>
            </a:r>
          </a:p>
          <a:p>
            <a:pPr marL="342900" indent="-342900">
              <a:buFont typeface="Arial" panose="020B0604020202020204" pitchFamily="34" charset="0"/>
              <a:buChar char="•"/>
            </a:pPr>
            <a:r>
              <a:rPr lang="en-GB" noProof="0" dirty="0"/>
              <a:t>Analyse the strengths of the tool.</a:t>
            </a:r>
          </a:p>
          <a:p>
            <a:pPr marL="342900" indent="-342900">
              <a:buFont typeface="Arial" panose="020B0604020202020204" pitchFamily="34" charset="0"/>
              <a:buChar char="•"/>
            </a:pPr>
            <a:r>
              <a:rPr lang="en-GB" noProof="0" dirty="0"/>
              <a:t>Highlight the limitations or challenges of using the tool.</a:t>
            </a:r>
          </a:p>
          <a:p>
            <a:endParaRPr lang="en-GB" noProof="0" dirty="0"/>
          </a:p>
        </p:txBody>
      </p:sp>
      <p:sp>
        <p:nvSpPr>
          <p:cNvPr id="5" name="Footer Placeholder 4">
            <a:extLst>
              <a:ext uri="{FF2B5EF4-FFF2-40B4-BE49-F238E27FC236}">
                <a16:creationId xmlns:a16="http://schemas.microsoft.com/office/drawing/2014/main" id="{FFDCC0A6-9F0F-6A7E-BB30-7257AA13CCEF}"/>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20938253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47DDC8-8D01-0EE1-EE85-8D435214766D}"/>
              </a:ext>
            </a:extLst>
          </p:cNvPr>
          <p:cNvSpPr>
            <a:spLocks noGrp="1"/>
          </p:cNvSpPr>
          <p:nvPr>
            <p:ph type="sldNum" sz="quarter" idx="11"/>
          </p:nvPr>
        </p:nvSpPr>
        <p:spPr/>
        <p:txBody>
          <a:bodyPr/>
          <a:lstStyle/>
          <a:p>
            <a:fld id="{DA2C159E-F13C-4A85-9A41-E7669D3E0D70}" type="slidenum">
              <a:rPr lang="en-GB" noProof="0" smtClean="0"/>
              <a:pPr/>
              <a:t>125</a:t>
            </a:fld>
            <a:endParaRPr lang="en-GB" noProof="0" dirty="0"/>
          </a:p>
        </p:txBody>
      </p:sp>
      <p:sp>
        <p:nvSpPr>
          <p:cNvPr id="3" name="Title 2">
            <a:extLst>
              <a:ext uri="{FF2B5EF4-FFF2-40B4-BE49-F238E27FC236}">
                <a16:creationId xmlns:a16="http://schemas.microsoft.com/office/drawing/2014/main" id="{4C4DAC0B-FA44-5EFF-D2D4-4EA0466BE8D3}"/>
              </a:ext>
            </a:extLst>
          </p:cNvPr>
          <p:cNvSpPr>
            <a:spLocks noGrp="1"/>
          </p:cNvSpPr>
          <p:nvPr>
            <p:ph type="title"/>
          </p:nvPr>
        </p:nvSpPr>
        <p:spPr/>
        <p:txBody>
          <a:bodyPr>
            <a:normAutofit/>
          </a:bodyPr>
          <a:lstStyle/>
          <a:p>
            <a:r>
              <a:rPr lang="en-GB" noProof="0" dirty="0"/>
              <a:t>Present research findings</a:t>
            </a:r>
          </a:p>
        </p:txBody>
      </p:sp>
      <p:sp>
        <p:nvSpPr>
          <p:cNvPr id="4" name="Text Placeholder 3">
            <a:extLst>
              <a:ext uri="{FF2B5EF4-FFF2-40B4-BE49-F238E27FC236}">
                <a16:creationId xmlns:a16="http://schemas.microsoft.com/office/drawing/2014/main" id="{CEF8BE43-B347-2994-FE7E-DF6E756EF3A9}"/>
              </a:ext>
            </a:extLst>
          </p:cNvPr>
          <p:cNvSpPr>
            <a:spLocks noGrp="1"/>
          </p:cNvSpPr>
          <p:nvPr>
            <p:ph type="body" sz="quarter" idx="12"/>
          </p:nvPr>
        </p:nvSpPr>
        <p:spPr/>
        <p:txBody>
          <a:bodyPr/>
          <a:lstStyle/>
          <a:p>
            <a:r>
              <a:rPr lang="en-GB" noProof="0" dirty="0"/>
              <a:t>Create a presentation of your findings in an accessible format.</a:t>
            </a:r>
          </a:p>
          <a:p>
            <a:endParaRPr lang="en-GB" noProof="0" dirty="0"/>
          </a:p>
          <a:p>
            <a:pPr marL="342900" indent="-342900">
              <a:buFont typeface="Arial" panose="020B0604020202020204" pitchFamily="34" charset="0"/>
              <a:buChar char="•"/>
            </a:pPr>
            <a:r>
              <a:rPr lang="en-GB" noProof="0" dirty="0"/>
              <a:t>Choose a format such as a poster, presentation, infographic or short video.</a:t>
            </a:r>
          </a:p>
          <a:p>
            <a:pPr marL="342900" indent="-342900">
              <a:buFont typeface="Arial" panose="020B0604020202020204" pitchFamily="34" charset="0"/>
              <a:buChar char="•"/>
            </a:pPr>
            <a:r>
              <a:rPr lang="en-GB" noProof="0" dirty="0"/>
              <a:t>Ensure your chosen format is accessible.</a:t>
            </a:r>
          </a:p>
          <a:p>
            <a:pPr marL="342900" indent="-342900">
              <a:buFont typeface="Arial" panose="020B0604020202020204" pitchFamily="34" charset="0"/>
              <a:buChar char="•"/>
            </a:pPr>
            <a:r>
              <a:rPr lang="en-GB" noProof="0" dirty="0"/>
              <a:t>Include the key features, strengths and limitations of the tool you researched.</a:t>
            </a:r>
          </a:p>
        </p:txBody>
      </p:sp>
      <p:sp>
        <p:nvSpPr>
          <p:cNvPr id="5" name="Footer Placeholder 4">
            <a:extLst>
              <a:ext uri="{FF2B5EF4-FFF2-40B4-BE49-F238E27FC236}">
                <a16:creationId xmlns:a16="http://schemas.microsoft.com/office/drawing/2014/main" id="{85166E95-AB3A-55E2-919E-792C1B546BD8}"/>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92370118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B7E0D3-330F-96F9-3A02-ECACC1C61CBE}"/>
              </a:ext>
            </a:extLst>
          </p:cNvPr>
          <p:cNvSpPr>
            <a:spLocks noGrp="1"/>
          </p:cNvSpPr>
          <p:nvPr>
            <p:ph type="sldNum" sz="quarter" idx="11"/>
          </p:nvPr>
        </p:nvSpPr>
        <p:spPr/>
        <p:txBody>
          <a:bodyPr/>
          <a:lstStyle/>
          <a:p>
            <a:fld id="{DA2C159E-F13C-4A85-9A41-E7669D3E0D70}" type="slidenum">
              <a:rPr lang="en-GB" noProof="0" smtClean="0"/>
              <a:pPr/>
              <a:t>126</a:t>
            </a:fld>
            <a:endParaRPr lang="en-GB" noProof="0" dirty="0"/>
          </a:p>
        </p:txBody>
      </p:sp>
      <p:sp>
        <p:nvSpPr>
          <p:cNvPr id="3" name="Title 2">
            <a:extLst>
              <a:ext uri="{FF2B5EF4-FFF2-40B4-BE49-F238E27FC236}">
                <a16:creationId xmlns:a16="http://schemas.microsoft.com/office/drawing/2014/main" id="{762FF2D5-A5AC-FD33-0EE5-C55B26A5EF1B}"/>
              </a:ext>
            </a:extLst>
          </p:cNvPr>
          <p:cNvSpPr>
            <a:spLocks noGrp="1"/>
          </p:cNvSpPr>
          <p:nvPr>
            <p:ph type="title"/>
          </p:nvPr>
        </p:nvSpPr>
        <p:spPr/>
        <p:txBody>
          <a:bodyPr/>
          <a:lstStyle/>
          <a:p>
            <a:r>
              <a:rPr lang="en-GB" noProof="0" dirty="0"/>
              <a:t>Sharing the research</a:t>
            </a:r>
          </a:p>
        </p:txBody>
      </p:sp>
      <p:sp>
        <p:nvSpPr>
          <p:cNvPr id="4" name="Text Placeholder 3">
            <a:extLst>
              <a:ext uri="{FF2B5EF4-FFF2-40B4-BE49-F238E27FC236}">
                <a16:creationId xmlns:a16="http://schemas.microsoft.com/office/drawing/2014/main" id="{7E6A78EA-B868-80A3-D070-EEC2FABE12AD}"/>
              </a:ext>
            </a:extLst>
          </p:cNvPr>
          <p:cNvSpPr>
            <a:spLocks noGrp="1"/>
          </p:cNvSpPr>
          <p:nvPr>
            <p:ph type="body" sz="quarter" idx="12"/>
          </p:nvPr>
        </p:nvSpPr>
        <p:spPr/>
        <p:txBody>
          <a:bodyPr/>
          <a:lstStyle/>
          <a:p>
            <a:r>
              <a:rPr lang="en-GB" noProof="0" dirty="0"/>
              <a:t>Upload the completed product to the shared communications platform.</a:t>
            </a:r>
          </a:p>
          <a:p>
            <a:endParaRPr lang="en-GB" noProof="0" dirty="0"/>
          </a:p>
          <a:p>
            <a:r>
              <a:rPr lang="en-GB" noProof="0" dirty="0"/>
              <a:t>Ensure the file is correctly formatted and accessible before uploading.</a:t>
            </a:r>
          </a:p>
          <a:p>
            <a:endParaRPr lang="en-GB" noProof="0" dirty="0"/>
          </a:p>
        </p:txBody>
      </p:sp>
      <p:sp>
        <p:nvSpPr>
          <p:cNvPr id="5" name="Footer Placeholder 4">
            <a:extLst>
              <a:ext uri="{FF2B5EF4-FFF2-40B4-BE49-F238E27FC236}">
                <a16:creationId xmlns:a16="http://schemas.microsoft.com/office/drawing/2014/main" id="{106A2A98-CFB3-6E3C-CCA0-0F97946806D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46009906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84879A-17D4-B282-7580-0AD29F18D420}"/>
              </a:ext>
            </a:extLst>
          </p:cNvPr>
          <p:cNvSpPr>
            <a:spLocks noGrp="1"/>
          </p:cNvSpPr>
          <p:nvPr>
            <p:ph type="sldNum" sz="quarter" idx="11"/>
          </p:nvPr>
        </p:nvSpPr>
        <p:spPr/>
        <p:txBody>
          <a:bodyPr/>
          <a:lstStyle/>
          <a:p>
            <a:fld id="{DA2C159E-F13C-4A85-9A41-E7669D3E0D70}" type="slidenum">
              <a:rPr lang="en-GB" noProof="0" smtClean="0"/>
              <a:pPr/>
              <a:t>127</a:t>
            </a:fld>
            <a:endParaRPr lang="en-GB" noProof="0" dirty="0"/>
          </a:p>
        </p:txBody>
      </p:sp>
      <p:sp>
        <p:nvSpPr>
          <p:cNvPr id="3" name="Title 2">
            <a:extLst>
              <a:ext uri="{FF2B5EF4-FFF2-40B4-BE49-F238E27FC236}">
                <a16:creationId xmlns:a16="http://schemas.microsoft.com/office/drawing/2014/main" id="{45342CD2-FCE6-78DC-A78D-875DDB95AE07}"/>
              </a:ext>
            </a:extLst>
          </p:cNvPr>
          <p:cNvSpPr>
            <a:spLocks noGrp="1"/>
          </p:cNvSpPr>
          <p:nvPr>
            <p:ph type="title"/>
          </p:nvPr>
        </p:nvSpPr>
        <p:spPr/>
        <p:txBody>
          <a:bodyPr/>
          <a:lstStyle/>
          <a:p>
            <a:r>
              <a:rPr lang="en-GB" noProof="0" dirty="0"/>
              <a:t>Reviewing </a:t>
            </a:r>
          </a:p>
        </p:txBody>
      </p:sp>
      <p:sp>
        <p:nvSpPr>
          <p:cNvPr id="4" name="Text Placeholder 3">
            <a:extLst>
              <a:ext uri="{FF2B5EF4-FFF2-40B4-BE49-F238E27FC236}">
                <a16:creationId xmlns:a16="http://schemas.microsoft.com/office/drawing/2014/main" id="{03A45169-14FF-BAD8-305D-1BADB28F8C93}"/>
              </a:ext>
            </a:extLst>
          </p:cNvPr>
          <p:cNvSpPr>
            <a:spLocks noGrp="1"/>
          </p:cNvSpPr>
          <p:nvPr>
            <p:ph type="body" sz="quarter" idx="12"/>
          </p:nvPr>
        </p:nvSpPr>
        <p:spPr>
          <a:xfrm>
            <a:off x="234000" y="986400"/>
            <a:ext cx="7722550" cy="3601574"/>
          </a:xfrm>
        </p:spPr>
        <p:txBody>
          <a:bodyPr/>
          <a:lstStyle/>
          <a:p>
            <a:r>
              <a:rPr lang="en-GB" noProof="0" dirty="0"/>
              <a:t>Browse through the uploaded presentations on the shared platform.</a:t>
            </a:r>
          </a:p>
          <a:p>
            <a:endParaRPr lang="en-GB" noProof="0" dirty="0"/>
          </a:p>
          <a:p>
            <a:pPr marL="342900" indent="-342900">
              <a:buFont typeface="Arial" panose="020B0604020202020204" pitchFamily="34" charset="0"/>
              <a:buChar char="•"/>
            </a:pPr>
            <a:r>
              <a:rPr lang="en-GB" noProof="0" dirty="0"/>
              <a:t>Review the features highlighted in each presentation.</a:t>
            </a:r>
          </a:p>
          <a:p>
            <a:pPr marL="342900" indent="-342900">
              <a:buFont typeface="Arial" panose="020B0604020202020204" pitchFamily="34" charset="0"/>
              <a:buChar char="•"/>
            </a:pPr>
            <a:r>
              <a:rPr lang="en-GB" noProof="0" dirty="0"/>
              <a:t>Identify two features you believe would have the biggest impact on different impairments.</a:t>
            </a:r>
          </a:p>
          <a:p>
            <a:pPr marL="342900" indent="-342900">
              <a:buFont typeface="Arial" panose="020B0604020202020204" pitchFamily="34" charset="0"/>
              <a:buChar char="•"/>
            </a:pPr>
            <a:r>
              <a:rPr lang="en-GB" noProof="0" dirty="0"/>
              <a:t>‘Like’ the uploads that showcase these features.</a:t>
            </a:r>
          </a:p>
          <a:p>
            <a:endParaRPr lang="en-GB" noProof="0" dirty="0"/>
          </a:p>
        </p:txBody>
      </p:sp>
      <p:sp>
        <p:nvSpPr>
          <p:cNvPr id="5" name="Footer Placeholder 4">
            <a:extLst>
              <a:ext uri="{FF2B5EF4-FFF2-40B4-BE49-F238E27FC236}">
                <a16:creationId xmlns:a16="http://schemas.microsoft.com/office/drawing/2014/main" id="{9378489D-9244-5462-5CF7-7402C28AEF9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70692686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375973-E6E0-EFCF-1E0B-9DD71BB084E9}"/>
              </a:ext>
            </a:extLst>
          </p:cNvPr>
          <p:cNvSpPr>
            <a:spLocks noGrp="1"/>
          </p:cNvSpPr>
          <p:nvPr>
            <p:ph type="sldNum" sz="quarter" idx="11"/>
          </p:nvPr>
        </p:nvSpPr>
        <p:spPr/>
        <p:txBody>
          <a:bodyPr/>
          <a:lstStyle/>
          <a:p>
            <a:fld id="{DA2C159E-F13C-4A85-9A41-E7669D3E0D70}" type="slidenum">
              <a:rPr lang="en-GB" noProof="0" smtClean="0"/>
              <a:pPr/>
              <a:t>128</a:t>
            </a:fld>
            <a:endParaRPr lang="en-GB" noProof="0" dirty="0"/>
          </a:p>
        </p:txBody>
      </p:sp>
      <p:sp>
        <p:nvSpPr>
          <p:cNvPr id="3" name="Title 2">
            <a:extLst>
              <a:ext uri="{FF2B5EF4-FFF2-40B4-BE49-F238E27FC236}">
                <a16:creationId xmlns:a16="http://schemas.microsoft.com/office/drawing/2014/main" id="{7AAA9ED2-2945-A561-48A5-24944E4AC59C}"/>
              </a:ext>
            </a:extLst>
          </p:cNvPr>
          <p:cNvSpPr>
            <a:spLocks noGrp="1"/>
          </p:cNvSpPr>
          <p:nvPr>
            <p:ph type="title"/>
          </p:nvPr>
        </p:nvSpPr>
        <p:spPr/>
        <p:txBody>
          <a:bodyPr/>
          <a:lstStyle/>
          <a:p>
            <a:r>
              <a:rPr lang="en-GB" noProof="0" dirty="0"/>
              <a:t>Homework</a:t>
            </a:r>
          </a:p>
        </p:txBody>
      </p:sp>
      <p:sp>
        <p:nvSpPr>
          <p:cNvPr id="4" name="Text Placeholder 3">
            <a:extLst>
              <a:ext uri="{FF2B5EF4-FFF2-40B4-BE49-F238E27FC236}">
                <a16:creationId xmlns:a16="http://schemas.microsoft.com/office/drawing/2014/main" id="{E6F8F3D8-FFB2-09BE-8497-659CC44DFF5B}"/>
              </a:ext>
            </a:extLst>
          </p:cNvPr>
          <p:cNvSpPr>
            <a:spLocks noGrp="1"/>
          </p:cNvSpPr>
          <p:nvPr>
            <p:ph type="body" sz="quarter" idx="12"/>
          </p:nvPr>
        </p:nvSpPr>
        <p:spPr/>
        <p:txBody>
          <a:bodyPr/>
          <a:lstStyle/>
          <a:p>
            <a:r>
              <a:rPr lang="en-GB" noProof="0" dirty="0"/>
              <a:t>Update your </a:t>
            </a:r>
            <a:r>
              <a:rPr lang="en-GB" b="1" noProof="0" dirty="0"/>
              <a:t>Main checklist </a:t>
            </a:r>
            <a:r>
              <a:rPr lang="en-GB" noProof="0" dirty="0"/>
              <a:t>with the information covered in today’s lesson.</a:t>
            </a:r>
          </a:p>
        </p:txBody>
      </p:sp>
      <p:sp>
        <p:nvSpPr>
          <p:cNvPr id="5" name="Footer Placeholder 4">
            <a:extLst>
              <a:ext uri="{FF2B5EF4-FFF2-40B4-BE49-F238E27FC236}">
                <a16:creationId xmlns:a16="http://schemas.microsoft.com/office/drawing/2014/main" id="{42A22779-2431-BCFA-483E-9F87A968AD75}"/>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87013485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7</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lnSpcReduction="10000"/>
          </a:bodyPr>
          <a:lstStyle/>
          <a:p>
            <a:r>
              <a:rPr lang="en-GB" noProof="0" dirty="0"/>
              <a:t>Developing pitches for stakeholders with sensory differences</a:t>
            </a:r>
          </a:p>
        </p:txBody>
      </p:sp>
    </p:spTree>
    <p:extLst>
      <p:ext uri="{BB962C8B-B14F-4D97-AF65-F5344CB8AC3E}">
        <p14:creationId xmlns:p14="http://schemas.microsoft.com/office/powerpoint/2010/main" val="49578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40D61B-CF50-9485-FE61-6972787B0861}"/>
              </a:ext>
            </a:extLst>
          </p:cNvPr>
          <p:cNvSpPr>
            <a:spLocks noGrp="1"/>
          </p:cNvSpPr>
          <p:nvPr>
            <p:ph type="sldNum" sz="quarter" idx="11"/>
          </p:nvPr>
        </p:nvSpPr>
        <p:spPr/>
        <p:txBody>
          <a:bodyPr/>
          <a:lstStyle/>
          <a:p>
            <a:fld id="{DA2C159E-F13C-4A85-9A41-E7669D3E0D70}" type="slidenum">
              <a:rPr lang="en-GB" noProof="0" smtClean="0"/>
              <a:pPr/>
              <a:t>13</a:t>
            </a:fld>
            <a:endParaRPr lang="en-GB" noProof="0" dirty="0"/>
          </a:p>
        </p:txBody>
      </p:sp>
      <p:sp>
        <p:nvSpPr>
          <p:cNvPr id="3" name="Title 2">
            <a:extLst>
              <a:ext uri="{FF2B5EF4-FFF2-40B4-BE49-F238E27FC236}">
                <a16:creationId xmlns:a16="http://schemas.microsoft.com/office/drawing/2014/main" id="{99CBE1A2-667D-4856-41ED-C464D2E8F655}"/>
              </a:ext>
            </a:extLst>
          </p:cNvPr>
          <p:cNvSpPr>
            <a:spLocks noGrp="1"/>
          </p:cNvSpPr>
          <p:nvPr>
            <p:ph type="title"/>
          </p:nvPr>
        </p:nvSpPr>
        <p:spPr/>
        <p:txBody>
          <a:bodyPr>
            <a:normAutofit/>
          </a:bodyPr>
          <a:lstStyle/>
          <a:p>
            <a:r>
              <a:rPr lang="en-GB" noProof="0" dirty="0"/>
              <a:t>Peer- and self-assessment</a:t>
            </a:r>
          </a:p>
        </p:txBody>
      </p:sp>
      <p:sp>
        <p:nvSpPr>
          <p:cNvPr id="4" name="Text Placeholder 3">
            <a:extLst>
              <a:ext uri="{FF2B5EF4-FFF2-40B4-BE49-F238E27FC236}">
                <a16:creationId xmlns:a16="http://schemas.microsoft.com/office/drawing/2014/main" id="{A9670941-93D1-CB82-FF9E-D3D46E75D5C7}"/>
              </a:ext>
            </a:extLst>
          </p:cNvPr>
          <p:cNvSpPr>
            <a:spLocks noGrp="1"/>
          </p:cNvSpPr>
          <p:nvPr>
            <p:ph type="body" sz="quarter" idx="12"/>
          </p:nvPr>
        </p:nvSpPr>
        <p:spPr>
          <a:xfrm>
            <a:off x="232950" y="1000599"/>
            <a:ext cx="7667625" cy="3210024"/>
          </a:xfrm>
        </p:spPr>
        <p:txBody>
          <a:bodyPr/>
          <a:lstStyle/>
          <a:p>
            <a:pPr marL="457200" indent="-457200">
              <a:buFont typeface="+mj-lt"/>
              <a:buAutoNum type="arabicPeriod"/>
            </a:pPr>
            <a:r>
              <a:rPr lang="en-GB" noProof="0" dirty="0"/>
              <a:t>Complete the </a:t>
            </a:r>
            <a:r>
              <a:rPr lang="en-GB" b="1" noProof="0" dirty="0"/>
              <a:t>Discussion peer-assessment review</a:t>
            </a:r>
            <a:r>
              <a:rPr lang="en-GB" noProof="0" dirty="0"/>
              <a:t> for each learner in your discussion group.</a:t>
            </a:r>
          </a:p>
          <a:p>
            <a:pPr marL="457200" indent="-457200">
              <a:buFont typeface="+mj-lt"/>
              <a:buAutoNum type="arabicPeriod"/>
            </a:pPr>
            <a:r>
              <a:rPr lang="en-GB" noProof="0" dirty="0"/>
              <a:t>Reflect on individual performance through the </a:t>
            </a:r>
            <a:r>
              <a:rPr lang="en-GB" b="1" noProof="0" dirty="0"/>
              <a:t>Discussion self-assessment review</a:t>
            </a:r>
            <a:r>
              <a:rPr lang="en-GB" noProof="0" dirty="0"/>
              <a:t>.</a:t>
            </a:r>
          </a:p>
        </p:txBody>
      </p:sp>
      <p:sp>
        <p:nvSpPr>
          <p:cNvPr id="5" name="Footer Placeholder 4">
            <a:extLst>
              <a:ext uri="{FF2B5EF4-FFF2-40B4-BE49-F238E27FC236}">
                <a16:creationId xmlns:a16="http://schemas.microsoft.com/office/drawing/2014/main" id="{5C9A3FC1-CB7A-CFBA-0330-E97F33922D0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61941831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DA4C54-39A9-221F-AC9D-CB9A96B582E6}"/>
              </a:ext>
            </a:extLst>
          </p:cNvPr>
          <p:cNvSpPr>
            <a:spLocks noGrp="1"/>
          </p:cNvSpPr>
          <p:nvPr>
            <p:ph type="sldNum" sz="quarter" idx="11"/>
          </p:nvPr>
        </p:nvSpPr>
        <p:spPr/>
        <p:txBody>
          <a:bodyPr/>
          <a:lstStyle/>
          <a:p>
            <a:fld id="{DA2C159E-F13C-4A85-9A41-E7669D3E0D70}" type="slidenum">
              <a:rPr lang="en-GB" noProof="0" smtClean="0"/>
              <a:pPr/>
              <a:t>130</a:t>
            </a:fld>
            <a:endParaRPr lang="en-GB" noProof="0" dirty="0"/>
          </a:p>
        </p:txBody>
      </p:sp>
      <p:sp>
        <p:nvSpPr>
          <p:cNvPr id="3" name="Title 2">
            <a:extLst>
              <a:ext uri="{FF2B5EF4-FFF2-40B4-BE49-F238E27FC236}">
                <a16:creationId xmlns:a16="http://schemas.microsoft.com/office/drawing/2014/main" id="{A11B1AC1-227E-0738-DB40-1A77C4114818}"/>
              </a:ext>
            </a:extLst>
          </p:cNvPr>
          <p:cNvSpPr>
            <a:spLocks noGrp="1"/>
          </p:cNvSpPr>
          <p:nvPr>
            <p:ph type="title"/>
          </p:nvPr>
        </p:nvSpPr>
        <p:spPr/>
        <p:txBody>
          <a:bodyPr/>
          <a:lstStyle/>
          <a:p>
            <a:r>
              <a:rPr lang="en-GB" noProof="0" dirty="0"/>
              <a:t>Lesson structure</a:t>
            </a:r>
          </a:p>
        </p:txBody>
      </p:sp>
      <p:sp>
        <p:nvSpPr>
          <p:cNvPr id="4" name="Text Placeholder 3">
            <a:extLst>
              <a:ext uri="{FF2B5EF4-FFF2-40B4-BE49-F238E27FC236}">
                <a16:creationId xmlns:a16="http://schemas.microsoft.com/office/drawing/2014/main" id="{F7BADB17-A3D0-1022-71EB-7F7E69681E03}"/>
              </a:ext>
            </a:extLst>
          </p:cNvPr>
          <p:cNvSpPr>
            <a:spLocks noGrp="1"/>
          </p:cNvSpPr>
          <p:nvPr>
            <p:ph type="body" sz="quarter" idx="12"/>
          </p:nvPr>
        </p:nvSpPr>
        <p:spPr/>
        <p:txBody>
          <a:bodyPr/>
          <a:lstStyle/>
          <a:p>
            <a:r>
              <a:rPr lang="en-GB" noProof="0" dirty="0"/>
              <a:t>This lesson will cover:</a:t>
            </a:r>
          </a:p>
          <a:p>
            <a:pPr marL="342900" indent="-342900">
              <a:buFont typeface="Arial" panose="020B0604020202020204" pitchFamily="34" charset="0"/>
              <a:buChar char="•"/>
            </a:pPr>
            <a:r>
              <a:rPr lang="en-GB" noProof="0" dirty="0"/>
              <a:t>quiz</a:t>
            </a:r>
          </a:p>
          <a:p>
            <a:pPr marL="342900" indent="-342900">
              <a:buFont typeface="Arial" panose="020B0604020202020204" pitchFamily="34" charset="0"/>
              <a:buChar char="•"/>
            </a:pPr>
            <a:r>
              <a:rPr lang="en-GB" noProof="0" dirty="0"/>
              <a:t>key elements affecting timing and flow</a:t>
            </a:r>
          </a:p>
          <a:p>
            <a:pPr marL="342900" indent="-342900">
              <a:buFont typeface="Arial" panose="020B0604020202020204" pitchFamily="34" charset="0"/>
              <a:buChar char="•"/>
            </a:pPr>
            <a:r>
              <a:rPr lang="en-GB" noProof="0" dirty="0"/>
              <a:t>using Microsoft Narrator for accessibility</a:t>
            </a:r>
          </a:p>
          <a:p>
            <a:pPr marL="342900" indent="-342900">
              <a:buFont typeface="Arial" panose="020B0604020202020204" pitchFamily="34" charset="0"/>
              <a:buChar char="•"/>
            </a:pPr>
            <a:r>
              <a:rPr lang="en-GB" noProof="0" dirty="0"/>
              <a:t>developing and refining an accessible pitch.</a:t>
            </a:r>
          </a:p>
          <a:p>
            <a:endParaRPr lang="en-GB" noProof="0" dirty="0"/>
          </a:p>
        </p:txBody>
      </p:sp>
      <p:sp>
        <p:nvSpPr>
          <p:cNvPr id="5" name="Footer Placeholder 4">
            <a:extLst>
              <a:ext uri="{FF2B5EF4-FFF2-40B4-BE49-F238E27FC236}">
                <a16:creationId xmlns:a16="http://schemas.microsoft.com/office/drawing/2014/main" id="{6513C03A-889C-B896-071C-85392BCC2A0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5877408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52ACF5-4D69-63C8-DC1F-5FB715581192}"/>
              </a:ext>
            </a:extLst>
          </p:cNvPr>
          <p:cNvSpPr>
            <a:spLocks noGrp="1"/>
          </p:cNvSpPr>
          <p:nvPr>
            <p:ph type="sldNum" sz="quarter" idx="11"/>
          </p:nvPr>
        </p:nvSpPr>
        <p:spPr/>
        <p:txBody>
          <a:bodyPr/>
          <a:lstStyle/>
          <a:p>
            <a:fld id="{DA2C159E-F13C-4A85-9A41-E7669D3E0D70}" type="slidenum">
              <a:rPr lang="en-GB" noProof="0" smtClean="0"/>
              <a:pPr/>
              <a:t>131</a:t>
            </a:fld>
            <a:endParaRPr lang="en-GB" noProof="0" dirty="0"/>
          </a:p>
        </p:txBody>
      </p:sp>
      <p:sp>
        <p:nvSpPr>
          <p:cNvPr id="3" name="Title 2">
            <a:extLst>
              <a:ext uri="{FF2B5EF4-FFF2-40B4-BE49-F238E27FC236}">
                <a16:creationId xmlns:a16="http://schemas.microsoft.com/office/drawing/2014/main" id="{19952B99-2057-30E4-B65A-9978D1397BEE}"/>
              </a:ext>
            </a:extLst>
          </p:cNvPr>
          <p:cNvSpPr>
            <a:spLocks noGrp="1"/>
          </p:cNvSpPr>
          <p:nvPr>
            <p:ph type="title"/>
          </p:nvPr>
        </p:nvSpPr>
        <p:spPr/>
        <p:txBody>
          <a:bodyPr/>
          <a:lstStyle/>
          <a:p>
            <a:r>
              <a:rPr lang="en-GB" noProof="0" dirty="0"/>
              <a:t>Activity: Review quiz</a:t>
            </a:r>
          </a:p>
        </p:txBody>
      </p:sp>
      <p:sp>
        <p:nvSpPr>
          <p:cNvPr id="4" name="Text Placeholder 3">
            <a:extLst>
              <a:ext uri="{FF2B5EF4-FFF2-40B4-BE49-F238E27FC236}">
                <a16:creationId xmlns:a16="http://schemas.microsoft.com/office/drawing/2014/main" id="{B182565F-3843-DA4A-B1B1-390E51F33CA0}"/>
              </a:ext>
            </a:extLst>
          </p:cNvPr>
          <p:cNvSpPr>
            <a:spLocks noGrp="1"/>
          </p:cNvSpPr>
          <p:nvPr>
            <p:ph type="body" sz="quarter" idx="12"/>
          </p:nvPr>
        </p:nvSpPr>
        <p:spPr/>
        <p:txBody>
          <a:bodyPr/>
          <a:lstStyle/>
          <a:p>
            <a:pPr marL="342900" indent="-342900">
              <a:buFont typeface="Arial" panose="020B0604020202020204" pitchFamily="34" charset="0"/>
              <a:buChar char="•"/>
            </a:pPr>
            <a:r>
              <a:rPr lang="en-GB" noProof="0" dirty="0"/>
              <a:t>Take the </a:t>
            </a:r>
            <a:r>
              <a:rPr lang="en-GB" b="1" noProof="0" dirty="0"/>
              <a:t>Review quiz.</a:t>
            </a:r>
          </a:p>
          <a:p>
            <a:pPr marL="342900" indent="-342900">
              <a:buFont typeface="Arial" panose="020B0604020202020204" pitchFamily="34" charset="0"/>
              <a:buChar char="•"/>
            </a:pPr>
            <a:r>
              <a:rPr lang="en-GB" noProof="0" dirty="0"/>
              <a:t>Review your results.</a:t>
            </a:r>
          </a:p>
          <a:p>
            <a:pPr marL="342900" indent="-342900">
              <a:buFont typeface="Arial" panose="020B0604020202020204" pitchFamily="34" charset="0"/>
              <a:buChar char="•"/>
            </a:pPr>
            <a:r>
              <a:rPr lang="en-GB" noProof="0" dirty="0"/>
              <a:t>Note areas that need improvement.</a:t>
            </a:r>
          </a:p>
          <a:p>
            <a:pPr marL="342900" indent="-342900">
              <a:buFont typeface="Arial" panose="020B0604020202020204" pitchFamily="34" charset="0"/>
              <a:buChar char="•"/>
            </a:pPr>
            <a:r>
              <a:rPr lang="en-GB" noProof="0" dirty="0"/>
              <a:t>Listen to the class’s results.</a:t>
            </a:r>
          </a:p>
          <a:p>
            <a:pPr marL="342900" indent="-342900">
              <a:buFont typeface="Arial" panose="020B0604020202020204" pitchFamily="34" charset="0"/>
              <a:buChar char="•"/>
            </a:pPr>
            <a:r>
              <a:rPr lang="en-GB" noProof="0" dirty="0"/>
              <a:t>Ask questions if you need clarification.</a:t>
            </a:r>
          </a:p>
        </p:txBody>
      </p:sp>
      <p:sp>
        <p:nvSpPr>
          <p:cNvPr id="5" name="Footer Placeholder 4">
            <a:extLst>
              <a:ext uri="{FF2B5EF4-FFF2-40B4-BE49-F238E27FC236}">
                <a16:creationId xmlns:a16="http://schemas.microsoft.com/office/drawing/2014/main" id="{CC26E8EA-F57E-906A-E32D-0FA6128CCC9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69772681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468BF7-65AC-912A-7C0D-E6BEF52ED358}"/>
              </a:ext>
            </a:extLst>
          </p:cNvPr>
          <p:cNvSpPr>
            <a:spLocks noGrp="1"/>
          </p:cNvSpPr>
          <p:nvPr>
            <p:ph type="sldNum" sz="quarter" idx="11"/>
          </p:nvPr>
        </p:nvSpPr>
        <p:spPr/>
        <p:txBody>
          <a:bodyPr/>
          <a:lstStyle/>
          <a:p>
            <a:fld id="{DA2C159E-F13C-4A85-9A41-E7669D3E0D70}" type="slidenum">
              <a:rPr lang="en-GB" noProof="0" smtClean="0"/>
              <a:pPr/>
              <a:t>132</a:t>
            </a:fld>
            <a:endParaRPr lang="en-GB" noProof="0" dirty="0"/>
          </a:p>
        </p:txBody>
      </p:sp>
      <p:sp>
        <p:nvSpPr>
          <p:cNvPr id="3" name="Title 2">
            <a:extLst>
              <a:ext uri="{FF2B5EF4-FFF2-40B4-BE49-F238E27FC236}">
                <a16:creationId xmlns:a16="http://schemas.microsoft.com/office/drawing/2014/main" id="{08F016E8-186C-ECC7-BED9-4D3D93605A6F}"/>
              </a:ext>
            </a:extLst>
          </p:cNvPr>
          <p:cNvSpPr>
            <a:spLocks noGrp="1"/>
          </p:cNvSpPr>
          <p:nvPr>
            <p:ph type="title"/>
          </p:nvPr>
        </p:nvSpPr>
        <p:spPr/>
        <p:txBody>
          <a:bodyPr/>
          <a:lstStyle/>
          <a:p>
            <a:r>
              <a:rPr lang="en-GB" noProof="0" dirty="0"/>
              <a:t>Sensory differences</a:t>
            </a:r>
          </a:p>
        </p:txBody>
      </p:sp>
      <p:sp>
        <p:nvSpPr>
          <p:cNvPr id="4" name="Text Placeholder 3">
            <a:extLst>
              <a:ext uri="{FF2B5EF4-FFF2-40B4-BE49-F238E27FC236}">
                <a16:creationId xmlns:a16="http://schemas.microsoft.com/office/drawing/2014/main" id="{943EDD1E-2058-ECAD-15B5-447CE0DF1C4F}"/>
              </a:ext>
            </a:extLst>
          </p:cNvPr>
          <p:cNvSpPr>
            <a:spLocks noGrp="1"/>
          </p:cNvSpPr>
          <p:nvPr>
            <p:ph type="body" sz="quarter" idx="12"/>
          </p:nvPr>
        </p:nvSpPr>
        <p:spPr>
          <a:xfrm>
            <a:off x="234000" y="987425"/>
            <a:ext cx="7667625" cy="3600549"/>
          </a:xfrm>
        </p:spPr>
        <p:txBody>
          <a:bodyPr/>
          <a:lstStyle/>
          <a:p>
            <a:pPr marL="342900" indent="-342900">
              <a:buFont typeface="Arial" panose="020B0604020202020204" pitchFamily="34" charset="0"/>
              <a:buChar char="•"/>
            </a:pPr>
            <a:r>
              <a:rPr lang="en-GB" sz="2000" noProof="0" dirty="0"/>
              <a:t>These are variations in how individuals perceive and process sensory information.</a:t>
            </a:r>
          </a:p>
          <a:p>
            <a:pPr marL="342900" indent="-342900">
              <a:buFont typeface="Arial" panose="020B0604020202020204" pitchFamily="34" charset="0"/>
              <a:buChar char="•"/>
            </a:pPr>
            <a:r>
              <a:rPr lang="en-GB" sz="2000" noProof="0" dirty="0"/>
              <a:t>They can affect one or multiple senses, such as sight, hearing, touch, taste or smell.</a:t>
            </a:r>
          </a:p>
          <a:p>
            <a:pPr marL="342900" indent="-342900">
              <a:buFont typeface="Arial" panose="020B0604020202020204" pitchFamily="34" charset="0"/>
              <a:buChar char="•"/>
            </a:pPr>
            <a:r>
              <a:rPr lang="en-GB" sz="2000" noProof="0" dirty="0"/>
              <a:t>They may lead to heightened, reduced or altered sensitivity to sensory input.</a:t>
            </a:r>
          </a:p>
          <a:p>
            <a:pPr marL="342900" indent="-342900">
              <a:buFont typeface="Arial" panose="020B0604020202020204" pitchFamily="34" charset="0"/>
              <a:buChar char="•"/>
            </a:pPr>
            <a:r>
              <a:rPr lang="en-GB" sz="2000" noProof="0" dirty="0"/>
              <a:t>Sensory differences are common in conditions like autism, sensory processing disorder, and visual or hearing impairments.</a:t>
            </a:r>
          </a:p>
          <a:p>
            <a:pPr marL="342900" indent="-342900">
              <a:buFont typeface="Arial" panose="020B0604020202020204" pitchFamily="34" charset="0"/>
              <a:buChar char="•"/>
            </a:pPr>
            <a:r>
              <a:rPr lang="en-GB" sz="2000" noProof="0" dirty="0"/>
              <a:t>They can affect communication, learning and daily interactions.</a:t>
            </a:r>
          </a:p>
        </p:txBody>
      </p:sp>
      <p:sp>
        <p:nvSpPr>
          <p:cNvPr id="5" name="Footer Placeholder 4">
            <a:extLst>
              <a:ext uri="{FF2B5EF4-FFF2-40B4-BE49-F238E27FC236}">
                <a16:creationId xmlns:a16="http://schemas.microsoft.com/office/drawing/2014/main" id="{0FCC058C-A830-4A02-A394-779DED106F2B}"/>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95018944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838146-77A2-4C9C-8E11-BEB5C4F6DD39}"/>
              </a:ext>
            </a:extLst>
          </p:cNvPr>
          <p:cNvSpPr>
            <a:spLocks noGrp="1"/>
          </p:cNvSpPr>
          <p:nvPr>
            <p:ph type="sldNum" sz="quarter" idx="11"/>
          </p:nvPr>
        </p:nvSpPr>
        <p:spPr/>
        <p:txBody>
          <a:bodyPr/>
          <a:lstStyle/>
          <a:p>
            <a:fld id="{DA2C159E-F13C-4A85-9A41-E7669D3E0D70}" type="slidenum">
              <a:rPr lang="en-GB" noProof="0" smtClean="0"/>
              <a:pPr/>
              <a:t>133</a:t>
            </a:fld>
            <a:endParaRPr lang="en-GB" noProof="0" dirty="0"/>
          </a:p>
        </p:txBody>
      </p:sp>
      <p:sp>
        <p:nvSpPr>
          <p:cNvPr id="3" name="Title 2">
            <a:extLst>
              <a:ext uri="{FF2B5EF4-FFF2-40B4-BE49-F238E27FC236}">
                <a16:creationId xmlns:a16="http://schemas.microsoft.com/office/drawing/2014/main" id="{2DA6D8F4-F56B-2AB1-2FF1-BBE1D4BA7F8C}"/>
              </a:ext>
            </a:extLst>
          </p:cNvPr>
          <p:cNvSpPr>
            <a:spLocks noGrp="1"/>
          </p:cNvSpPr>
          <p:nvPr>
            <p:ph type="title"/>
          </p:nvPr>
        </p:nvSpPr>
        <p:spPr>
          <a:xfrm>
            <a:off x="232950" y="249900"/>
            <a:ext cx="8437563" cy="1022010"/>
          </a:xfrm>
        </p:spPr>
        <p:txBody>
          <a:bodyPr>
            <a:normAutofit fontScale="90000"/>
          </a:bodyPr>
          <a:lstStyle/>
          <a:p>
            <a:r>
              <a:rPr lang="en-GB" noProof="0" dirty="0"/>
              <a:t>Why consider sensory differences in a pitch?</a:t>
            </a:r>
          </a:p>
        </p:txBody>
      </p:sp>
      <p:sp>
        <p:nvSpPr>
          <p:cNvPr id="4" name="Text Placeholder 3">
            <a:extLst>
              <a:ext uri="{FF2B5EF4-FFF2-40B4-BE49-F238E27FC236}">
                <a16:creationId xmlns:a16="http://schemas.microsoft.com/office/drawing/2014/main" id="{74A3669B-28EA-AC9D-3E5A-E08FA39A4EBD}"/>
              </a:ext>
            </a:extLst>
          </p:cNvPr>
          <p:cNvSpPr>
            <a:spLocks noGrp="1"/>
          </p:cNvSpPr>
          <p:nvPr>
            <p:ph type="body" sz="quarter" idx="12"/>
          </p:nvPr>
        </p:nvSpPr>
        <p:spPr>
          <a:xfrm>
            <a:off x="234000" y="1377950"/>
            <a:ext cx="7667625" cy="3210024"/>
          </a:xfrm>
        </p:spPr>
        <p:txBody>
          <a:bodyPr/>
          <a:lstStyle/>
          <a:p>
            <a:pPr marL="342900" indent="-342900">
              <a:buFont typeface="Arial" panose="020B0604020202020204" pitchFamily="34" charset="0"/>
              <a:buChar char="•"/>
            </a:pPr>
            <a:r>
              <a:rPr lang="en-GB" noProof="0" dirty="0"/>
              <a:t>Considering sensory differences ensures inclusivity for all audiences.</a:t>
            </a:r>
          </a:p>
          <a:p>
            <a:pPr marL="342900" indent="-342900">
              <a:buFont typeface="Arial" panose="020B0604020202020204" pitchFamily="34" charset="0"/>
              <a:buChar char="•"/>
            </a:pPr>
            <a:r>
              <a:rPr lang="en-GB" noProof="0" dirty="0"/>
              <a:t>It also makes sure information is conveyed effectively to individuals with sensory impairments.</a:t>
            </a:r>
          </a:p>
          <a:p>
            <a:pPr marL="342900" indent="-342900">
              <a:buFont typeface="Arial" panose="020B0604020202020204" pitchFamily="34" charset="0"/>
              <a:buChar char="•"/>
            </a:pPr>
            <a:r>
              <a:rPr lang="en-GB" noProof="0" dirty="0"/>
              <a:t>It improves engagement and comprehension.</a:t>
            </a:r>
          </a:p>
          <a:p>
            <a:pPr marL="342900" indent="-342900">
              <a:buFont typeface="Arial" panose="020B0604020202020204" pitchFamily="34" charset="0"/>
              <a:buChar char="•"/>
            </a:pPr>
            <a:r>
              <a:rPr lang="en-GB" noProof="0" dirty="0"/>
              <a:t>It aligns with legal and ethical accessibility standards.</a:t>
            </a:r>
          </a:p>
        </p:txBody>
      </p:sp>
      <p:sp>
        <p:nvSpPr>
          <p:cNvPr id="5" name="Footer Placeholder 4">
            <a:extLst>
              <a:ext uri="{FF2B5EF4-FFF2-40B4-BE49-F238E27FC236}">
                <a16:creationId xmlns:a16="http://schemas.microsoft.com/office/drawing/2014/main" id="{99D95CE9-A95D-1846-EDD4-935412A051B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77979980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9563B4-4F2A-5E26-EFD9-66BDC30DF2D8}"/>
              </a:ext>
            </a:extLst>
          </p:cNvPr>
          <p:cNvSpPr>
            <a:spLocks noGrp="1"/>
          </p:cNvSpPr>
          <p:nvPr>
            <p:ph type="sldNum" sz="quarter" idx="11"/>
          </p:nvPr>
        </p:nvSpPr>
        <p:spPr/>
        <p:txBody>
          <a:bodyPr/>
          <a:lstStyle/>
          <a:p>
            <a:fld id="{DA2C159E-F13C-4A85-9A41-E7669D3E0D70}" type="slidenum">
              <a:rPr lang="en-GB" noProof="0" smtClean="0"/>
              <a:pPr/>
              <a:t>134</a:t>
            </a:fld>
            <a:endParaRPr lang="en-GB" noProof="0" dirty="0"/>
          </a:p>
        </p:txBody>
      </p:sp>
      <p:sp>
        <p:nvSpPr>
          <p:cNvPr id="3" name="Title 2">
            <a:extLst>
              <a:ext uri="{FF2B5EF4-FFF2-40B4-BE49-F238E27FC236}">
                <a16:creationId xmlns:a16="http://schemas.microsoft.com/office/drawing/2014/main" id="{69681817-2355-6926-F7D2-203FA9D74837}"/>
              </a:ext>
            </a:extLst>
          </p:cNvPr>
          <p:cNvSpPr>
            <a:spLocks noGrp="1"/>
          </p:cNvSpPr>
          <p:nvPr>
            <p:ph type="title"/>
          </p:nvPr>
        </p:nvSpPr>
        <p:spPr/>
        <p:txBody>
          <a:bodyPr>
            <a:normAutofit/>
          </a:bodyPr>
          <a:lstStyle/>
          <a:p>
            <a:r>
              <a:rPr lang="en-GB" noProof="0" dirty="0"/>
              <a:t>How to design an inclusive pitch</a:t>
            </a:r>
          </a:p>
        </p:txBody>
      </p:sp>
      <p:sp>
        <p:nvSpPr>
          <p:cNvPr id="4" name="Text Placeholder 3">
            <a:extLst>
              <a:ext uri="{FF2B5EF4-FFF2-40B4-BE49-F238E27FC236}">
                <a16:creationId xmlns:a16="http://schemas.microsoft.com/office/drawing/2014/main" id="{5801AB52-1C4B-6BCD-EBCC-58C982A6CAB4}"/>
              </a:ext>
            </a:extLst>
          </p:cNvPr>
          <p:cNvSpPr>
            <a:spLocks noGrp="1"/>
          </p:cNvSpPr>
          <p:nvPr>
            <p:ph type="body" sz="quarter" idx="12"/>
          </p:nvPr>
        </p:nvSpPr>
        <p:spPr>
          <a:xfrm>
            <a:off x="234000" y="987425"/>
            <a:ext cx="8158160" cy="3600549"/>
          </a:xfrm>
        </p:spPr>
        <p:txBody>
          <a:bodyPr/>
          <a:lstStyle/>
          <a:p>
            <a:pPr marL="342900" indent="-342900">
              <a:buFont typeface="Arial" panose="020B0604020202020204" pitchFamily="34" charset="0"/>
              <a:buChar char="•"/>
            </a:pPr>
            <a:r>
              <a:rPr lang="en-GB" noProof="0" dirty="0"/>
              <a:t>Use clear and concise language to aid comprehension.</a:t>
            </a:r>
          </a:p>
          <a:p>
            <a:pPr marL="342900" indent="-342900">
              <a:buFont typeface="Arial" panose="020B0604020202020204" pitchFamily="34" charset="0"/>
              <a:buChar char="•"/>
            </a:pPr>
            <a:r>
              <a:rPr lang="en-GB" noProof="0" dirty="0"/>
              <a:t>Incorporate text-to-speech compatibility.</a:t>
            </a:r>
          </a:p>
          <a:p>
            <a:pPr marL="342900" indent="-342900">
              <a:buFont typeface="Arial" panose="020B0604020202020204" pitchFamily="34" charset="0"/>
              <a:buChar char="•"/>
            </a:pPr>
            <a:r>
              <a:rPr lang="en-GB" noProof="0" dirty="0"/>
              <a:t>Ensure high-contrast and readable fonts for blind and reduced sight individuals.</a:t>
            </a:r>
          </a:p>
          <a:p>
            <a:pPr marL="342900" indent="-342900">
              <a:buFont typeface="Arial" panose="020B0604020202020204" pitchFamily="34" charset="0"/>
              <a:buChar char="•"/>
            </a:pPr>
            <a:r>
              <a:rPr lang="en-GB" noProof="0" dirty="0"/>
              <a:t>Provide alternative formats.</a:t>
            </a:r>
          </a:p>
          <a:p>
            <a:pPr marL="342900" indent="-342900">
              <a:buFont typeface="Arial" panose="020B0604020202020204" pitchFamily="34" charset="0"/>
              <a:buChar char="•"/>
            </a:pPr>
            <a:r>
              <a:rPr lang="en-GB" noProof="0" dirty="0"/>
              <a:t>Avoid reliance on colours alone to convey meaning.</a:t>
            </a:r>
          </a:p>
          <a:p>
            <a:pPr marL="342900" indent="-342900">
              <a:buFont typeface="Arial" panose="020B0604020202020204" pitchFamily="34" charset="0"/>
              <a:buChar char="•"/>
            </a:pPr>
            <a:r>
              <a:rPr lang="en-GB" noProof="0" dirty="0"/>
              <a:t>Structure content logically for easy navigation.</a:t>
            </a:r>
          </a:p>
        </p:txBody>
      </p:sp>
      <p:sp>
        <p:nvSpPr>
          <p:cNvPr id="5" name="Footer Placeholder 4">
            <a:extLst>
              <a:ext uri="{FF2B5EF4-FFF2-40B4-BE49-F238E27FC236}">
                <a16:creationId xmlns:a16="http://schemas.microsoft.com/office/drawing/2014/main" id="{A210807F-FEAE-FF44-120F-1E90E2945EAA}"/>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80037688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E7EBA7-60F2-E145-F50B-C5E478BB4A0D}"/>
              </a:ext>
            </a:extLst>
          </p:cNvPr>
          <p:cNvSpPr>
            <a:spLocks noGrp="1"/>
          </p:cNvSpPr>
          <p:nvPr>
            <p:ph type="sldNum" sz="quarter" idx="11"/>
          </p:nvPr>
        </p:nvSpPr>
        <p:spPr/>
        <p:txBody>
          <a:bodyPr/>
          <a:lstStyle/>
          <a:p>
            <a:fld id="{DA2C159E-F13C-4A85-9A41-E7669D3E0D70}" type="slidenum">
              <a:rPr lang="en-GB" noProof="0" smtClean="0"/>
              <a:pPr/>
              <a:t>135</a:t>
            </a:fld>
            <a:endParaRPr lang="en-GB" noProof="0" dirty="0"/>
          </a:p>
        </p:txBody>
      </p:sp>
      <p:sp>
        <p:nvSpPr>
          <p:cNvPr id="3" name="Title 2">
            <a:extLst>
              <a:ext uri="{FF2B5EF4-FFF2-40B4-BE49-F238E27FC236}">
                <a16:creationId xmlns:a16="http://schemas.microsoft.com/office/drawing/2014/main" id="{5BA54A69-5632-0CA0-6E62-77BA193DD326}"/>
              </a:ext>
            </a:extLst>
          </p:cNvPr>
          <p:cNvSpPr>
            <a:spLocks noGrp="1"/>
          </p:cNvSpPr>
          <p:nvPr>
            <p:ph type="title"/>
          </p:nvPr>
        </p:nvSpPr>
        <p:spPr/>
        <p:txBody>
          <a:bodyPr/>
          <a:lstStyle/>
          <a:p>
            <a:r>
              <a:rPr lang="en-GB" noProof="0" dirty="0"/>
              <a:t>Purpose of Microsoft Narrator</a:t>
            </a:r>
          </a:p>
        </p:txBody>
      </p:sp>
      <p:sp>
        <p:nvSpPr>
          <p:cNvPr id="4" name="Text Placeholder 3">
            <a:extLst>
              <a:ext uri="{FF2B5EF4-FFF2-40B4-BE49-F238E27FC236}">
                <a16:creationId xmlns:a16="http://schemas.microsoft.com/office/drawing/2014/main" id="{4A9A87A7-0183-4562-4805-095087C91ED6}"/>
              </a:ext>
            </a:extLst>
          </p:cNvPr>
          <p:cNvSpPr>
            <a:spLocks noGrp="1"/>
          </p:cNvSpPr>
          <p:nvPr>
            <p:ph type="body" sz="quarter" idx="12"/>
          </p:nvPr>
        </p:nvSpPr>
        <p:spPr>
          <a:xfrm>
            <a:off x="234000" y="987425"/>
            <a:ext cx="7667625" cy="3600549"/>
          </a:xfrm>
        </p:spPr>
        <p:txBody>
          <a:bodyPr/>
          <a:lstStyle/>
          <a:p>
            <a:r>
              <a:rPr lang="en-GB" noProof="0" dirty="0"/>
              <a:t>Microsoft Narrator is a built-in screen reader in Windows for blind and reduced sight users. It performs the following functions:</a:t>
            </a:r>
          </a:p>
          <a:p>
            <a:pPr marL="342900" indent="-342900">
              <a:buFont typeface="Arial" panose="020B0604020202020204" pitchFamily="34" charset="0"/>
              <a:buChar char="•"/>
            </a:pPr>
            <a:r>
              <a:rPr lang="en-GB" sz="2200" noProof="0" dirty="0"/>
              <a:t>reads aloud text, buttons and other on-screen elements</a:t>
            </a:r>
          </a:p>
          <a:p>
            <a:pPr marL="342900" indent="-342900">
              <a:buFont typeface="Arial" panose="020B0604020202020204" pitchFamily="34" charset="0"/>
              <a:buChar char="•"/>
            </a:pPr>
            <a:r>
              <a:rPr lang="en-GB" sz="2200" noProof="0" dirty="0"/>
              <a:t>helps users navigate documents, websites and applications</a:t>
            </a:r>
          </a:p>
          <a:p>
            <a:pPr marL="342900" indent="-342900">
              <a:buFont typeface="Arial" panose="020B0604020202020204" pitchFamily="34" charset="0"/>
              <a:buChar char="•"/>
            </a:pPr>
            <a:r>
              <a:rPr lang="en-GB" sz="2200" noProof="0" dirty="0"/>
              <a:t>supports accessibility in learning and professional settings</a:t>
            </a:r>
          </a:p>
          <a:p>
            <a:pPr marL="342900" indent="-342900">
              <a:buFont typeface="Arial" panose="020B0604020202020204" pitchFamily="34" charset="0"/>
              <a:buChar char="•"/>
            </a:pPr>
            <a:r>
              <a:rPr lang="en-GB" sz="2200" noProof="0" dirty="0"/>
              <a:t>enhances inclusivity by providing auditory feedback.</a:t>
            </a:r>
          </a:p>
        </p:txBody>
      </p:sp>
      <p:sp>
        <p:nvSpPr>
          <p:cNvPr id="5" name="Footer Placeholder 4">
            <a:extLst>
              <a:ext uri="{FF2B5EF4-FFF2-40B4-BE49-F238E27FC236}">
                <a16:creationId xmlns:a16="http://schemas.microsoft.com/office/drawing/2014/main" id="{31FC3EA4-7B44-1AC8-7070-4E4374C54E60}"/>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74927843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C3FBB3-52A0-4C0C-25F7-A4C293A13529}"/>
              </a:ext>
            </a:extLst>
          </p:cNvPr>
          <p:cNvSpPr>
            <a:spLocks noGrp="1"/>
          </p:cNvSpPr>
          <p:nvPr>
            <p:ph type="sldNum" sz="quarter" idx="11"/>
          </p:nvPr>
        </p:nvSpPr>
        <p:spPr/>
        <p:txBody>
          <a:bodyPr/>
          <a:lstStyle/>
          <a:p>
            <a:fld id="{DA2C159E-F13C-4A85-9A41-E7669D3E0D70}" type="slidenum">
              <a:rPr lang="en-GB" noProof="0" smtClean="0"/>
              <a:pPr/>
              <a:t>136</a:t>
            </a:fld>
            <a:endParaRPr lang="en-GB" noProof="0" dirty="0"/>
          </a:p>
        </p:txBody>
      </p:sp>
      <p:sp>
        <p:nvSpPr>
          <p:cNvPr id="3" name="Title 2">
            <a:extLst>
              <a:ext uri="{FF2B5EF4-FFF2-40B4-BE49-F238E27FC236}">
                <a16:creationId xmlns:a16="http://schemas.microsoft.com/office/drawing/2014/main" id="{1ADC28DC-41AA-90CA-07C1-38E80A0B38B3}"/>
              </a:ext>
            </a:extLst>
          </p:cNvPr>
          <p:cNvSpPr>
            <a:spLocks noGrp="1"/>
          </p:cNvSpPr>
          <p:nvPr>
            <p:ph type="title"/>
          </p:nvPr>
        </p:nvSpPr>
        <p:spPr/>
        <p:txBody>
          <a:bodyPr/>
          <a:lstStyle/>
          <a:p>
            <a:r>
              <a:rPr lang="en-GB" noProof="0" dirty="0"/>
              <a:t>Demonstration of Microsoft Narrator</a:t>
            </a:r>
          </a:p>
        </p:txBody>
      </p:sp>
      <p:sp>
        <p:nvSpPr>
          <p:cNvPr id="4" name="Text Placeholder 3">
            <a:extLst>
              <a:ext uri="{FF2B5EF4-FFF2-40B4-BE49-F238E27FC236}">
                <a16:creationId xmlns:a16="http://schemas.microsoft.com/office/drawing/2014/main" id="{30D5C995-35F9-FF35-AB40-F95BD329068D}"/>
              </a:ext>
            </a:extLst>
          </p:cNvPr>
          <p:cNvSpPr>
            <a:spLocks noGrp="1"/>
          </p:cNvSpPr>
          <p:nvPr>
            <p:ph type="body" sz="quarter" idx="12"/>
          </p:nvPr>
        </p:nvSpPr>
        <p:spPr/>
        <p:txBody>
          <a:bodyPr/>
          <a:lstStyle/>
          <a:p>
            <a:pPr marL="342900" indent="-342900">
              <a:buFont typeface="Arial" panose="020B0604020202020204" pitchFamily="34" charset="0"/>
              <a:buChar char="•"/>
            </a:pPr>
            <a:r>
              <a:rPr lang="en-GB" noProof="0" dirty="0"/>
              <a:t>To enable Narrator, press Ctrl + Windows + Enter.</a:t>
            </a:r>
          </a:p>
          <a:p>
            <a:pPr marL="342900" indent="-342900">
              <a:buFont typeface="Arial" panose="020B0604020202020204" pitchFamily="34" charset="0"/>
              <a:buChar char="•"/>
            </a:pPr>
            <a:r>
              <a:rPr lang="en-GB" noProof="0" dirty="0"/>
              <a:t>You can customise voice speed, volume and pitch in Narrator settings.</a:t>
            </a:r>
          </a:p>
          <a:p>
            <a:pPr marL="342900" indent="-342900">
              <a:buFont typeface="Arial" panose="020B0604020202020204" pitchFamily="34" charset="0"/>
              <a:buChar char="•"/>
            </a:pPr>
            <a:r>
              <a:rPr lang="en-GB" noProof="0" dirty="0"/>
              <a:t>Open a file and press Caps Lock + R to start reading.</a:t>
            </a:r>
          </a:p>
          <a:p>
            <a:pPr marL="342900" indent="-342900">
              <a:buFont typeface="Arial" panose="020B0604020202020204" pitchFamily="34" charset="0"/>
              <a:buChar char="•"/>
            </a:pPr>
            <a:r>
              <a:rPr lang="en-GB" noProof="0" dirty="0"/>
              <a:t>Use Caps Lock + Space to switch reading modes, then use the arrow keys to navigate through content at the selected level (e.g. word or paragraph).</a:t>
            </a:r>
          </a:p>
          <a:p>
            <a:pPr marL="342900" indent="-342900">
              <a:buFont typeface="Arial" panose="020B0604020202020204" pitchFamily="34" charset="0"/>
              <a:buChar char="•"/>
            </a:pPr>
            <a:r>
              <a:rPr lang="en-GB" noProof="0" dirty="0"/>
              <a:t>Press Ctrl to pause and Caps Lock + Esc to exit.</a:t>
            </a:r>
          </a:p>
        </p:txBody>
      </p:sp>
      <p:sp>
        <p:nvSpPr>
          <p:cNvPr id="5" name="Footer Placeholder 4">
            <a:extLst>
              <a:ext uri="{FF2B5EF4-FFF2-40B4-BE49-F238E27FC236}">
                <a16:creationId xmlns:a16="http://schemas.microsoft.com/office/drawing/2014/main" id="{D9C9A3FA-AABE-5412-2D40-0C9C9095CF2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43506720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CE0392-D110-0378-F9BD-5118679D0F9C}"/>
              </a:ext>
            </a:extLst>
          </p:cNvPr>
          <p:cNvSpPr>
            <a:spLocks noGrp="1"/>
          </p:cNvSpPr>
          <p:nvPr>
            <p:ph type="sldNum" sz="quarter" idx="11"/>
          </p:nvPr>
        </p:nvSpPr>
        <p:spPr/>
        <p:txBody>
          <a:bodyPr/>
          <a:lstStyle/>
          <a:p>
            <a:fld id="{DA2C159E-F13C-4A85-9A41-E7669D3E0D70}" type="slidenum">
              <a:rPr lang="en-GB" noProof="0" smtClean="0"/>
              <a:pPr/>
              <a:t>137</a:t>
            </a:fld>
            <a:endParaRPr lang="en-GB" noProof="0" dirty="0"/>
          </a:p>
        </p:txBody>
      </p:sp>
      <p:sp>
        <p:nvSpPr>
          <p:cNvPr id="3" name="Title 2">
            <a:extLst>
              <a:ext uri="{FF2B5EF4-FFF2-40B4-BE49-F238E27FC236}">
                <a16:creationId xmlns:a16="http://schemas.microsoft.com/office/drawing/2014/main" id="{3EEC3764-1E75-692D-0B9B-88529586FBA5}"/>
              </a:ext>
            </a:extLst>
          </p:cNvPr>
          <p:cNvSpPr>
            <a:spLocks noGrp="1"/>
          </p:cNvSpPr>
          <p:nvPr>
            <p:ph type="title"/>
          </p:nvPr>
        </p:nvSpPr>
        <p:spPr/>
        <p:txBody>
          <a:bodyPr/>
          <a:lstStyle/>
          <a:p>
            <a:r>
              <a:rPr lang="en-GB" noProof="0" dirty="0"/>
              <a:t>Activity: list key elements </a:t>
            </a:r>
          </a:p>
        </p:txBody>
      </p:sp>
      <p:sp>
        <p:nvSpPr>
          <p:cNvPr id="4" name="Text Placeholder 3">
            <a:extLst>
              <a:ext uri="{FF2B5EF4-FFF2-40B4-BE49-F238E27FC236}">
                <a16:creationId xmlns:a16="http://schemas.microsoft.com/office/drawing/2014/main" id="{406C162E-6215-1590-3C49-5FE09B9588E5}"/>
              </a:ext>
            </a:extLst>
          </p:cNvPr>
          <p:cNvSpPr>
            <a:spLocks noGrp="1"/>
          </p:cNvSpPr>
          <p:nvPr>
            <p:ph type="body" sz="quarter" idx="12"/>
          </p:nvPr>
        </p:nvSpPr>
        <p:spPr>
          <a:xfrm>
            <a:off x="234000" y="986400"/>
            <a:ext cx="7722550" cy="3601574"/>
          </a:xfrm>
        </p:spPr>
        <p:txBody>
          <a:bodyPr/>
          <a:lstStyle/>
          <a:p>
            <a:pPr marL="342900" indent="-342900">
              <a:buFont typeface="Arial" panose="020B0604020202020204" pitchFamily="34" charset="0"/>
              <a:buChar char="•"/>
            </a:pPr>
            <a:r>
              <a:rPr lang="en-GB" noProof="0" dirty="0"/>
              <a:t>Work individually or in pairs to list key elements of an inclusive pitch.</a:t>
            </a:r>
          </a:p>
          <a:p>
            <a:pPr marL="342900" indent="-342900">
              <a:buFont typeface="Arial" panose="020B0604020202020204" pitchFamily="34" charset="0"/>
              <a:buChar char="•"/>
            </a:pPr>
            <a:r>
              <a:rPr lang="en-GB" noProof="0" dirty="0"/>
              <a:t>Justify the inclusion of each item.</a:t>
            </a:r>
          </a:p>
          <a:p>
            <a:pPr marL="342900" indent="-342900">
              <a:buFont typeface="Arial" panose="020B0604020202020204" pitchFamily="34" charset="0"/>
              <a:buChar char="•"/>
            </a:pPr>
            <a:r>
              <a:rPr lang="en-GB" noProof="0" dirty="0"/>
              <a:t>Discuss and refine selections through peer review.</a:t>
            </a:r>
          </a:p>
        </p:txBody>
      </p:sp>
      <p:sp>
        <p:nvSpPr>
          <p:cNvPr id="5" name="Footer Placeholder 4">
            <a:extLst>
              <a:ext uri="{FF2B5EF4-FFF2-40B4-BE49-F238E27FC236}">
                <a16:creationId xmlns:a16="http://schemas.microsoft.com/office/drawing/2014/main" id="{645AAEE0-A486-0E87-58F7-E4B941C2935F}"/>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09733431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973ABB-8714-9702-1949-3D40DFA71C94}"/>
              </a:ext>
            </a:extLst>
          </p:cNvPr>
          <p:cNvSpPr>
            <a:spLocks noGrp="1"/>
          </p:cNvSpPr>
          <p:nvPr>
            <p:ph type="sldNum" sz="quarter" idx="11"/>
          </p:nvPr>
        </p:nvSpPr>
        <p:spPr/>
        <p:txBody>
          <a:bodyPr/>
          <a:lstStyle/>
          <a:p>
            <a:fld id="{DA2C159E-F13C-4A85-9A41-E7669D3E0D70}" type="slidenum">
              <a:rPr lang="en-GB" noProof="0" smtClean="0"/>
              <a:pPr/>
              <a:t>138</a:t>
            </a:fld>
            <a:endParaRPr lang="en-GB" noProof="0" dirty="0"/>
          </a:p>
        </p:txBody>
      </p:sp>
      <p:sp>
        <p:nvSpPr>
          <p:cNvPr id="3" name="Title 2">
            <a:extLst>
              <a:ext uri="{FF2B5EF4-FFF2-40B4-BE49-F238E27FC236}">
                <a16:creationId xmlns:a16="http://schemas.microsoft.com/office/drawing/2014/main" id="{44399258-EFA3-8405-FD0E-56B04FFAD705}"/>
              </a:ext>
            </a:extLst>
          </p:cNvPr>
          <p:cNvSpPr>
            <a:spLocks noGrp="1"/>
          </p:cNvSpPr>
          <p:nvPr>
            <p:ph type="title"/>
          </p:nvPr>
        </p:nvSpPr>
        <p:spPr/>
        <p:txBody>
          <a:bodyPr>
            <a:normAutofit/>
          </a:bodyPr>
          <a:lstStyle/>
          <a:p>
            <a:r>
              <a:rPr lang="en-GB" noProof="0" dirty="0"/>
              <a:t>Activity: designing an accessible pitch</a:t>
            </a:r>
          </a:p>
        </p:txBody>
      </p:sp>
      <p:sp>
        <p:nvSpPr>
          <p:cNvPr id="4" name="Text Placeholder 3">
            <a:extLst>
              <a:ext uri="{FF2B5EF4-FFF2-40B4-BE49-F238E27FC236}">
                <a16:creationId xmlns:a16="http://schemas.microsoft.com/office/drawing/2014/main" id="{E4D4F46E-4C7B-40CB-52C7-FEB555BD0901}"/>
              </a:ext>
            </a:extLst>
          </p:cNvPr>
          <p:cNvSpPr>
            <a:spLocks noGrp="1"/>
          </p:cNvSpPr>
          <p:nvPr>
            <p:ph type="body" sz="quarter" idx="12"/>
          </p:nvPr>
        </p:nvSpPr>
        <p:spPr/>
        <p:txBody>
          <a:bodyPr/>
          <a:lstStyle/>
          <a:p>
            <a:pPr marL="342900" indent="-342900">
              <a:buFont typeface="Arial" panose="020B0604020202020204" pitchFamily="34" charset="0"/>
              <a:buChar char="•"/>
            </a:pPr>
            <a:r>
              <a:rPr lang="en-GB" noProof="0" dirty="0"/>
              <a:t>Create a one-page pitch using the </a:t>
            </a:r>
            <a:r>
              <a:rPr lang="en-GB" b="1" noProof="0" dirty="0"/>
              <a:t>Blind and reduced sight pitch brief</a:t>
            </a:r>
            <a:r>
              <a:rPr lang="en-GB" noProof="0" dirty="0"/>
              <a:t>.</a:t>
            </a:r>
          </a:p>
          <a:p>
            <a:pPr marL="342900" indent="-342900">
              <a:buFont typeface="Arial" panose="020B0604020202020204" pitchFamily="34" charset="0"/>
              <a:buChar char="•"/>
            </a:pPr>
            <a:r>
              <a:rPr lang="en-GB" noProof="0" dirty="0"/>
              <a:t>Review against the </a:t>
            </a:r>
            <a:r>
              <a:rPr lang="en-GB" b="1" noProof="0" dirty="0"/>
              <a:t>Main checklist </a:t>
            </a:r>
            <a:r>
              <a:rPr lang="en-GB" noProof="0" dirty="0"/>
              <a:t>for accessibility.</a:t>
            </a:r>
          </a:p>
          <a:p>
            <a:pPr marL="342900" indent="-342900">
              <a:buFont typeface="Arial" panose="020B0604020202020204" pitchFamily="34" charset="0"/>
              <a:buChar char="•"/>
            </a:pPr>
            <a:r>
              <a:rPr lang="en-GB" noProof="0" dirty="0"/>
              <a:t>Use Microsoft Narrator to identify and fix issues.</a:t>
            </a:r>
          </a:p>
        </p:txBody>
      </p:sp>
      <p:sp>
        <p:nvSpPr>
          <p:cNvPr id="5" name="Footer Placeholder 4">
            <a:extLst>
              <a:ext uri="{FF2B5EF4-FFF2-40B4-BE49-F238E27FC236}">
                <a16:creationId xmlns:a16="http://schemas.microsoft.com/office/drawing/2014/main" id="{149FEA97-A607-6B4D-5120-00F96D694B4E}"/>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60161230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7043AA-13FB-0B32-38B4-9F5893F7F011}"/>
              </a:ext>
            </a:extLst>
          </p:cNvPr>
          <p:cNvSpPr>
            <a:spLocks noGrp="1"/>
          </p:cNvSpPr>
          <p:nvPr>
            <p:ph type="sldNum" sz="quarter" idx="11"/>
          </p:nvPr>
        </p:nvSpPr>
        <p:spPr/>
        <p:txBody>
          <a:bodyPr/>
          <a:lstStyle/>
          <a:p>
            <a:fld id="{DA2C159E-F13C-4A85-9A41-E7669D3E0D70}" type="slidenum">
              <a:rPr lang="en-GB" noProof="0" smtClean="0"/>
              <a:pPr/>
              <a:t>139</a:t>
            </a:fld>
            <a:endParaRPr lang="en-GB" noProof="0" dirty="0"/>
          </a:p>
        </p:txBody>
      </p:sp>
      <p:sp>
        <p:nvSpPr>
          <p:cNvPr id="3" name="Title 2">
            <a:extLst>
              <a:ext uri="{FF2B5EF4-FFF2-40B4-BE49-F238E27FC236}">
                <a16:creationId xmlns:a16="http://schemas.microsoft.com/office/drawing/2014/main" id="{8FF3E3BF-3AB8-2D0C-6B55-03BD449F447B}"/>
              </a:ext>
            </a:extLst>
          </p:cNvPr>
          <p:cNvSpPr>
            <a:spLocks noGrp="1"/>
          </p:cNvSpPr>
          <p:nvPr>
            <p:ph type="title"/>
          </p:nvPr>
        </p:nvSpPr>
        <p:spPr/>
        <p:txBody>
          <a:bodyPr/>
          <a:lstStyle/>
          <a:p>
            <a:r>
              <a:rPr lang="en-GB" noProof="0" dirty="0"/>
              <a:t>Activity: upload and review pitches</a:t>
            </a:r>
          </a:p>
        </p:txBody>
      </p:sp>
      <p:sp>
        <p:nvSpPr>
          <p:cNvPr id="4" name="Text Placeholder 3">
            <a:extLst>
              <a:ext uri="{FF2B5EF4-FFF2-40B4-BE49-F238E27FC236}">
                <a16:creationId xmlns:a16="http://schemas.microsoft.com/office/drawing/2014/main" id="{ECB9D18D-6584-E23F-1EA4-2D0DAB06ECC8}"/>
              </a:ext>
            </a:extLst>
          </p:cNvPr>
          <p:cNvSpPr>
            <a:spLocks noGrp="1"/>
          </p:cNvSpPr>
          <p:nvPr>
            <p:ph type="body" sz="quarter" idx="12"/>
          </p:nvPr>
        </p:nvSpPr>
        <p:spPr/>
        <p:txBody>
          <a:bodyPr/>
          <a:lstStyle/>
          <a:p>
            <a:pPr marL="342900" indent="-342900">
              <a:buFont typeface="Arial" panose="020B0604020202020204" pitchFamily="34" charset="0"/>
              <a:buChar char="•"/>
            </a:pPr>
            <a:r>
              <a:rPr lang="en-GB" noProof="0" dirty="0"/>
              <a:t>Submit pitches to online collaborative platform for review.</a:t>
            </a:r>
          </a:p>
          <a:p>
            <a:pPr marL="342900" indent="-342900">
              <a:buFont typeface="Arial" panose="020B0604020202020204" pitchFamily="34" charset="0"/>
              <a:buChar char="•"/>
            </a:pPr>
            <a:r>
              <a:rPr lang="en-GB" noProof="0" dirty="0"/>
              <a:t>Review allocated pitch:</a:t>
            </a:r>
          </a:p>
          <a:p>
            <a:pPr marL="612900" lvl="1" indent="-342900"/>
            <a:r>
              <a:rPr lang="en-GB" sz="2200" noProof="0" dirty="0"/>
              <a:t>Use Microsoft Narrator and the Main checklist to assess accessibility.</a:t>
            </a:r>
          </a:p>
          <a:p>
            <a:pPr marL="612900" lvl="1" indent="-342900"/>
            <a:r>
              <a:rPr lang="en-GB" sz="2200" noProof="0" dirty="0"/>
              <a:t>Provide constructive feedback (written or oral).</a:t>
            </a:r>
          </a:p>
        </p:txBody>
      </p:sp>
      <p:sp>
        <p:nvSpPr>
          <p:cNvPr id="5" name="Footer Placeholder 4">
            <a:extLst>
              <a:ext uri="{FF2B5EF4-FFF2-40B4-BE49-F238E27FC236}">
                <a16:creationId xmlns:a16="http://schemas.microsoft.com/office/drawing/2014/main" id="{222DE2B3-8648-CFFA-74BF-BBD3A27D35EC}"/>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74721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DE03D1-56CD-D686-8C31-0CF7D8DB13ED}"/>
              </a:ext>
            </a:extLst>
          </p:cNvPr>
          <p:cNvSpPr>
            <a:spLocks noGrp="1"/>
          </p:cNvSpPr>
          <p:nvPr>
            <p:ph type="sldNum" sz="quarter" idx="11"/>
          </p:nvPr>
        </p:nvSpPr>
        <p:spPr/>
        <p:txBody>
          <a:bodyPr/>
          <a:lstStyle/>
          <a:p>
            <a:fld id="{DA2C159E-F13C-4A85-9A41-E7669D3E0D70}" type="slidenum">
              <a:rPr lang="en-GB" noProof="0" smtClean="0"/>
              <a:pPr/>
              <a:t>14</a:t>
            </a:fld>
            <a:endParaRPr lang="en-GB" noProof="0" dirty="0"/>
          </a:p>
        </p:txBody>
      </p:sp>
      <p:sp>
        <p:nvSpPr>
          <p:cNvPr id="3" name="Title 2">
            <a:extLst>
              <a:ext uri="{FF2B5EF4-FFF2-40B4-BE49-F238E27FC236}">
                <a16:creationId xmlns:a16="http://schemas.microsoft.com/office/drawing/2014/main" id="{550B6A1D-806C-1406-A78B-20FDDA309F74}"/>
              </a:ext>
            </a:extLst>
          </p:cNvPr>
          <p:cNvSpPr>
            <a:spLocks noGrp="1"/>
          </p:cNvSpPr>
          <p:nvPr>
            <p:ph type="title"/>
          </p:nvPr>
        </p:nvSpPr>
        <p:spPr/>
        <p:txBody>
          <a:bodyPr>
            <a:normAutofit/>
          </a:bodyPr>
          <a:lstStyle/>
          <a:p>
            <a:r>
              <a:rPr lang="en-GB" noProof="0" dirty="0"/>
              <a:t>Activity: collaborative word cloud</a:t>
            </a:r>
          </a:p>
        </p:txBody>
      </p:sp>
      <p:sp>
        <p:nvSpPr>
          <p:cNvPr id="4" name="Text Placeholder 3">
            <a:extLst>
              <a:ext uri="{FF2B5EF4-FFF2-40B4-BE49-F238E27FC236}">
                <a16:creationId xmlns:a16="http://schemas.microsoft.com/office/drawing/2014/main" id="{7C5CA638-2551-11B2-D602-3DAD8A969DAB}"/>
              </a:ext>
            </a:extLst>
          </p:cNvPr>
          <p:cNvSpPr>
            <a:spLocks noGrp="1"/>
          </p:cNvSpPr>
          <p:nvPr>
            <p:ph type="body" sz="quarter" idx="12"/>
          </p:nvPr>
        </p:nvSpPr>
        <p:spPr/>
        <p:txBody>
          <a:bodyPr/>
          <a:lstStyle/>
          <a:p>
            <a:pPr marL="457200" indent="-457200">
              <a:buFont typeface="+mj-lt"/>
              <a:buAutoNum type="arabicPeriod"/>
            </a:pPr>
            <a:r>
              <a:rPr lang="en-GB" noProof="0" dirty="0"/>
              <a:t>Submit three to five words to the collaborative word cloud, focusing on the given protected characteristic.</a:t>
            </a:r>
          </a:p>
          <a:p>
            <a:pPr marL="457200" indent="-457200">
              <a:buFont typeface="+mj-lt"/>
              <a:buAutoNum type="arabicPeriod"/>
            </a:pPr>
            <a:r>
              <a:rPr lang="en-GB" noProof="0" dirty="0"/>
              <a:t>Participate in a class discussion about the word cloud results and stereotypes.</a:t>
            </a:r>
          </a:p>
        </p:txBody>
      </p:sp>
      <p:sp>
        <p:nvSpPr>
          <p:cNvPr id="5" name="Footer Placeholder 4">
            <a:extLst>
              <a:ext uri="{FF2B5EF4-FFF2-40B4-BE49-F238E27FC236}">
                <a16:creationId xmlns:a16="http://schemas.microsoft.com/office/drawing/2014/main" id="{3051D50A-E80E-4F30-EDBD-410DB054928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60994532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B62477-DE37-0084-5638-5E3870ECFD0E}"/>
              </a:ext>
            </a:extLst>
          </p:cNvPr>
          <p:cNvSpPr>
            <a:spLocks noGrp="1"/>
          </p:cNvSpPr>
          <p:nvPr>
            <p:ph type="sldNum" sz="quarter" idx="11"/>
          </p:nvPr>
        </p:nvSpPr>
        <p:spPr/>
        <p:txBody>
          <a:bodyPr/>
          <a:lstStyle/>
          <a:p>
            <a:fld id="{DA2C159E-F13C-4A85-9A41-E7669D3E0D70}" type="slidenum">
              <a:rPr lang="en-GB" noProof="0" smtClean="0"/>
              <a:pPr/>
              <a:t>140</a:t>
            </a:fld>
            <a:endParaRPr lang="en-GB" noProof="0" dirty="0"/>
          </a:p>
        </p:txBody>
      </p:sp>
      <p:sp>
        <p:nvSpPr>
          <p:cNvPr id="3" name="Title 2">
            <a:extLst>
              <a:ext uri="{FF2B5EF4-FFF2-40B4-BE49-F238E27FC236}">
                <a16:creationId xmlns:a16="http://schemas.microsoft.com/office/drawing/2014/main" id="{CC78BF12-033D-75F7-BE7A-6FDE9D507A86}"/>
              </a:ext>
            </a:extLst>
          </p:cNvPr>
          <p:cNvSpPr>
            <a:spLocks noGrp="1"/>
          </p:cNvSpPr>
          <p:nvPr>
            <p:ph type="title"/>
          </p:nvPr>
        </p:nvSpPr>
        <p:spPr/>
        <p:txBody>
          <a:bodyPr/>
          <a:lstStyle/>
          <a:p>
            <a:r>
              <a:rPr lang="en-GB" noProof="0" dirty="0"/>
              <a:t>Activity: class feedback</a:t>
            </a:r>
          </a:p>
        </p:txBody>
      </p:sp>
      <p:sp>
        <p:nvSpPr>
          <p:cNvPr id="4" name="Text Placeholder 3">
            <a:extLst>
              <a:ext uri="{FF2B5EF4-FFF2-40B4-BE49-F238E27FC236}">
                <a16:creationId xmlns:a16="http://schemas.microsoft.com/office/drawing/2014/main" id="{4805FF9F-A663-52C1-B80D-2D0CAB24C054}"/>
              </a:ext>
            </a:extLst>
          </p:cNvPr>
          <p:cNvSpPr>
            <a:spLocks noGrp="1"/>
          </p:cNvSpPr>
          <p:nvPr>
            <p:ph type="body" sz="quarter" idx="12"/>
          </p:nvPr>
        </p:nvSpPr>
        <p:spPr/>
        <p:txBody>
          <a:bodyPr/>
          <a:lstStyle/>
          <a:p>
            <a:pPr marL="342900" indent="-342900">
              <a:buFont typeface="Arial" panose="020B0604020202020204" pitchFamily="34" charset="0"/>
              <a:buChar char="•"/>
            </a:pPr>
            <a:r>
              <a:rPr lang="en-GB" noProof="0" dirty="0"/>
              <a:t>Listen to class feedback.</a:t>
            </a:r>
          </a:p>
          <a:p>
            <a:pPr marL="342900" indent="-342900">
              <a:buFont typeface="Arial" panose="020B0604020202020204" pitchFamily="34" charset="0"/>
              <a:buChar char="•"/>
            </a:pPr>
            <a:r>
              <a:rPr lang="en-GB" noProof="0" dirty="0"/>
              <a:t>Share details of how your own pitch could be improved.</a:t>
            </a:r>
          </a:p>
        </p:txBody>
      </p:sp>
      <p:sp>
        <p:nvSpPr>
          <p:cNvPr id="5" name="Footer Placeholder 4">
            <a:extLst>
              <a:ext uri="{FF2B5EF4-FFF2-40B4-BE49-F238E27FC236}">
                <a16:creationId xmlns:a16="http://schemas.microsoft.com/office/drawing/2014/main" id="{C0783D87-AED1-E862-C64E-1F272224012E}"/>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95797242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5ADA6C-ACEB-C6C2-AAA6-FE3D69446974}"/>
              </a:ext>
            </a:extLst>
          </p:cNvPr>
          <p:cNvSpPr>
            <a:spLocks noGrp="1"/>
          </p:cNvSpPr>
          <p:nvPr>
            <p:ph type="sldNum" sz="quarter" idx="11"/>
          </p:nvPr>
        </p:nvSpPr>
        <p:spPr/>
        <p:txBody>
          <a:bodyPr/>
          <a:lstStyle/>
          <a:p>
            <a:fld id="{DA2C159E-F13C-4A85-9A41-E7669D3E0D70}" type="slidenum">
              <a:rPr lang="en-GB" noProof="0" smtClean="0"/>
              <a:pPr/>
              <a:t>141</a:t>
            </a:fld>
            <a:endParaRPr lang="en-GB" noProof="0" dirty="0"/>
          </a:p>
        </p:txBody>
      </p:sp>
      <p:sp>
        <p:nvSpPr>
          <p:cNvPr id="3" name="Title 2">
            <a:extLst>
              <a:ext uri="{FF2B5EF4-FFF2-40B4-BE49-F238E27FC236}">
                <a16:creationId xmlns:a16="http://schemas.microsoft.com/office/drawing/2014/main" id="{8342584D-B535-CCE1-579D-076B9B4AA346}"/>
              </a:ext>
            </a:extLst>
          </p:cNvPr>
          <p:cNvSpPr>
            <a:spLocks noGrp="1"/>
          </p:cNvSpPr>
          <p:nvPr>
            <p:ph type="title"/>
          </p:nvPr>
        </p:nvSpPr>
        <p:spPr/>
        <p:txBody>
          <a:bodyPr/>
          <a:lstStyle/>
          <a:p>
            <a:r>
              <a:rPr lang="en-GB" noProof="0" dirty="0"/>
              <a:t>Homework</a:t>
            </a:r>
          </a:p>
        </p:txBody>
      </p:sp>
      <p:sp>
        <p:nvSpPr>
          <p:cNvPr id="4" name="Text Placeholder 3">
            <a:extLst>
              <a:ext uri="{FF2B5EF4-FFF2-40B4-BE49-F238E27FC236}">
                <a16:creationId xmlns:a16="http://schemas.microsoft.com/office/drawing/2014/main" id="{E73546CB-0FE8-69DB-3327-525828539E00}"/>
              </a:ext>
            </a:extLst>
          </p:cNvPr>
          <p:cNvSpPr>
            <a:spLocks noGrp="1"/>
          </p:cNvSpPr>
          <p:nvPr>
            <p:ph type="body" sz="quarter" idx="12"/>
          </p:nvPr>
        </p:nvSpPr>
        <p:spPr/>
        <p:txBody>
          <a:bodyPr/>
          <a:lstStyle/>
          <a:p>
            <a:pPr marL="342900" indent="-342900">
              <a:buFont typeface="Arial" panose="020B0604020202020204" pitchFamily="34" charset="0"/>
              <a:buChar char="•"/>
            </a:pPr>
            <a:r>
              <a:rPr lang="en-GB" noProof="0" dirty="0"/>
              <a:t>Revise pitch based on peer feedback from lesson 7.</a:t>
            </a:r>
          </a:p>
          <a:p>
            <a:pPr marL="342900" indent="-342900">
              <a:buFont typeface="Arial" panose="020B0604020202020204" pitchFamily="34" charset="0"/>
              <a:buChar char="•"/>
            </a:pPr>
            <a:r>
              <a:rPr lang="en-GB" noProof="0" dirty="0"/>
              <a:t>Produce an updated version with improvements highlighted. </a:t>
            </a:r>
          </a:p>
          <a:p>
            <a:pPr marL="342900" indent="-342900">
              <a:buFont typeface="Arial" panose="020B0604020202020204" pitchFamily="34" charset="0"/>
              <a:buChar char="•"/>
            </a:pPr>
            <a:r>
              <a:rPr lang="en-GB" noProof="0" dirty="0"/>
              <a:t>Upload to online collaborative space.</a:t>
            </a:r>
          </a:p>
        </p:txBody>
      </p:sp>
      <p:sp>
        <p:nvSpPr>
          <p:cNvPr id="5" name="Footer Placeholder 4">
            <a:extLst>
              <a:ext uri="{FF2B5EF4-FFF2-40B4-BE49-F238E27FC236}">
                <a16:creationId xmlns:a16="http://schemas.microsoft.com/office/drawing/2014/main" id="{1211738A-EF0F-70D9-E974-2DE6FBF1C560}"/>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17415303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8</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lnSpcReduction="10000"/>
          </a:bodyPr>
          <a:lstStyle/>
          <a:p>
            <a:r>
              <a:rPr lang="en-GB" noProof="0" dirty="0"/>
              <a:t>Pitching to stakeholders with fine/gross motor impairments</a:t>
            </a:r>
          </a:p>
        </p:txBody>
      </p:sp>
    </p:spTree>
    <p:extLst>
      <p:ext uri="{BB962C8B-B14F-4D97-AF65-F5344CB8AC3E}">
        <p14:creationId xmlns:p14="http://schemas.microsoft.com/office/powerpoint/2010/main" val="321582694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8B4B2-3467-AC6E-5E29-D837EDEA948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FEF0E1-C0A1-0555-CE87-4ACAB22146C1}"/>
              </a:ext>
            </a:extLst>
          </p:cNvPr>
          <p:cNvSpPr>
            <a:spLocks noGrp="1"/>
          </p:cNvSpPr>
          <p:nvPr>
            <p:ph type="sldNum" sz="quarter" idx="11"/>
          </p:nvPr>
        </p:nvSpPr>
        <p:spPr/>
        <p:txBody>
          <a:bodyPr/>
          <a:lstStyle/>
          <a:p>
            <a:fld id="{DA2C159E-F13C-4A85-9A41-E7669D3E0D70}" type="slidenum">
              <a:rPr lang="en-GB" noProof="0" smtClean="0"/>
              <a:pPr/>
              <a:t>143</a:t>
            </a:fld>
            <a:endParaRPr lang="en-GB" noProof="0" dirty="0"/>
          </a:p>
        </p:txBody>
      </p:sp>
      <p:sp>
        <p:nvSpPr>
          <p:cNvPr id="3" name="Title 2">
            <a:extLst>
              <a:ext uri="{FF2B5EF4-FFF2-40B4-BE49-F238E27FC236}">
                <a16:creationId xmlns:a16="http://schemas.microsoft.com/office/drawing/2014/main" id="{1DCA1DEF-3E84-0B75-DCA2-759DF3D54F53}"/>
              </a:ext>
            </a:extLst>
          </p:cNvPr>
          <p:cNvSpPr>
            <a:spLocks noGrp="1"/>
          </p:cNvSpPr>
          <p:nvPr>
            <p:ph type="title"/>
          </p:nvPr>
        </p:nvSpPr>
        <p:spPr/>
        <p:txBody>
          <a:bodyPr/>
          <a:lstStyle/>
          <a:p>
            <a:r>
              <a:rPr lang="en-GB" noProof="0" dirty="0"/>
              <a:t>Lesson structure</a:t>
            </a:r>
          </a:p>
        </p:txBody>
      </p:sp>
      <p:sp>
        <p:nvSpPr>
          <p:cNvPr id="4" name="Text Placeholder 3">
            <a:extLst>
              <a:ext uri="{FF2B5EF4-FFF2-40B4-BE49-F238E27FC236}">
                <a16:creationId xmlns:a16="http://schemas.microsoft.com/office/drawing/2014/main" id="{8925205E-857D-E41D-21B8-678092DDDB47}"/>
              </a:ext>
            </a:extLst>
          </p:cNvPr>
          <p:cNvSpPr>
            <a:spLocks noGrp="1"/>
          </p:cNvSpPr>
          <p:nvPr>
            <p:ph type="body" sz="quarter" idx="12"/>
          </p:nvPr>
        </p:nvSpPr>
        <p:spPr/>
        <p:txBody>
          <a:bodyPr/>
          <a:lstStyle/>
          <a:p>
            <a:r>
              <a:rPr lang="en-GB" noProof="0" dirty="0"/>
              <a:t>This lesson will cover:</a:t>
            </a:r>
          </a:p>
          <a:p>
            <a:pPr marL="342900" indent="-342900">
              <a:buFont typeface="Arial" panose="020B0604020202020204" pitchFamily="34" charset="0"/>
              <a:buChar char="•"/>
            </a:pPr>
            <a:r>
              <a:rPr lang="en-GB" noProof="0" dirty="0"/>
              <a:t>homework review</a:t>
            </a:r>
          </a:p>
          <a:p>
            <a:pPr marL="342900" indent="-342900">
              <a:buFont typeface="Arial" panose="020B0604020202020204" pitchFamily="34" charset="0"/>
              <a:buChar char="•"/>
            </a:pPr>
            <a:r>
              <a:rPr lang="en-GB" noProof="0" dirty="0"/>
              <a:t>challenges faced by stakeholders with fine or gross motor impairments</a:t>
            </a:r>
          </a:p>
          <a:p>
            <a:pPr marL="342900" indent="-342900">
              <a:buFont typeface="Arial" panose="020B0604020202020204" pitchFamily="34" charset="0"/>
              <a:buChar char="•"/>
            </a:pPr>
            <a:r>
              <a:rPr lang="en-GB" noProof="0" dirty="0"/>
              <a:t>inclusive design examples</a:t>
            </a:r>
          </a:p>
          <a:p>
            <a:pPr marL="342900" indent="-342900">
              <a:buFont typeface="Arial" panose="020B0604020202020204" pitchFamily="34" charset="0"/>
              <a:buChar char="•"/>
            </a:pPr>
            <a:r>
              <a:rPr lang="en-GB" noProof="0" dirty="0"/>
              <a:t>demonstration</a:t>
            </a:r>
          </a:p>
          <a:p>
            <a:pPr marL="342900" indent="-342900">
              <a:buFont typeface="Arial" panose="020B0604020202020204" pitchFamily="34" charset="0"/>
              <a:buChar char="•"/>
            </a:pPr>
            <a:r>
              <a:rPr lang="en-GB" b="1" noProof="0" dirty="0"/>
              <a:t>Poor motor accessibility pitch presentation</a:t>
            </a:r>
            <a:r>
              <a:rPr lang="en-GB" noProof="0" dirty="0"/>
              <a:t> review </a:t>
            </a:r>
          </a:p>
          <a:p>
            <a:pPr marL="342900" indent="-342900">
              <a:buFont typeface="Arial" panose="020B0604020202020204" pitchFamily="34" charset="0"/>
              <a:buChar char="•"/>
            </a:pPr>
            <a:r>
              <a:rPr lang="en-GB" b="1" noProof="0" dirty="0"/>
              <a:t>Main checklist </a:t>
            </a:r>
            <a:r>
              <a:rPr lang="en-GB" noProof="0" dirty="0"/>
              <a:t>updates</a:t>
            </a:r>
            <a:endParaRPr lang="en-GB" b="1" noProof="0" dirty="0"/>
          </a:p>
          <a:p>
            <a:pPr marL="342900" indent="-342900">
              <a:buFont typeface="Arial" panose="020B0604020202020204" pitchFamily="34" charset="0"/>
              <a:buChar char="•"/>
            </a:pPr>
            <a:r>
              <a:rPr lang="en-GB" noProof="0" dirty="0"/>
              <a:t>improving </a:t>
            </a:r>
            <a:r>
              <a:rPr lang="en-GB" b="1" noProof="0" dirty="0"/>
              <a:t>Poor motor accessibility pitch presentation</a:t>
            </a:r>
            <a:r>
              <a:rPr lang="en-GB" noProof="0" dirty="0"/>
              <a:t>.</a:t>
            </a:r>
          </a:p>
        </p:txBody>
      </p:sp>
      <p:sp>
        <p:nvSpPr>
          <p:cNvPr id="5" name="Footer Placeholder 4">
            <a:extLst>
              <a:ext uri="{FF2B5EF4-FFF2-40B4-BE49-F238E27FC236}">
                <a16:creationId xmlns:a16="http://schemas.microsoft.com/office/drawing/2014/main" id="{9FEB0EC4-43DA-36D4-370B-324028898B5E}"/>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34902566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CF5FC9-4034-B414-BEDD-1B1036F64532}"/>
              </a:ext>
            </a:extLst>
          </p:cNvPr>
          <p:cNvSpPr>
            <a:spLocks noGrp="1"/>
          </p:cNvSpPr>
          <p:nvPr>
            <p:ph type="sldNum" sz="quarter" idx="11"/>
          </p:nvPr>
        </p:nvSpPr>
        <p:spPr/>
        <p:txBody>
          <a:bodyPr/>
          <a:lstStyle/>
          <a:p>
            <a:fld id="{DA2C159E-F13C-4A85-9A41-E7669D3E0D70}" type="slidenum">
              <a:rPr lang="en-GB" noProof="0" smtClean="0"/>
              <a:pPr/>
              <a:t>144</a:t>
            </a:fld>
            <a:endParaRPr lang="en-GB" noProof="0" dirty="0"/>
          </a:p>
        </p:txBody>
      </p:sp>
      <p:sp>
        <p:nvSpPr>
          <p:cNvPr id="3" name="Title 2">
            <a:extLst>
              <a:ext uri="{FF2B5EF4-FFF2-40B4-BE49-F238E27FC236}">
                <a16:creationId xmlns:a16="http://schemas.microsoft.com/office/drawing/2014/main" id="{9C7E9942-B697-2C27-2ADE-C6AEAEDCC0D5}"/>
              </a:ext>
            </a:extLst>
          </p:cNvPr>
          <p:cNvSpPr>
            <a:spLocks noGrp="1"/>
          </p:cNvSpPr>
          <p:nvPr>
            <p:ph type="title"/>
          </p:nvPr>
        </p:nvSpPr>
        <p:spPr/>
        <p:txBody>
          <a:bodyPr>
            <a:normAutofit fontScale="90000"/>
          </a:bodyPr>
          <a:lstStyle/>
          <a:p>
            <a:r>
              <a:rPr lang="en-GB" noProof="0" dirty="0"/>
              <a:t>What are fine and gross motor impairments?</a:t>
            </a:r>
          </a:p>
        </p:txBody>
      </p:sp>
      <p:sp>
        <p:nvSpPr>
          <p:cNvPr id="4" name="Text Placeholder 3">
            <a:extLst>
              <a:ext uri="{FF2B5EF4-FFF2-40B4-BE49-F238E27FC236}">
                <a16:creationId xmlns:a16="http://schemas.microsoft.com/office/drawing/2014/main" id="{4F45C9BA-0696-2BE6-5987-9926728A0558}"/>
              </a:ext>
            </a:extLst>
          </p:cNvPr>
          <p:cNvSpPr>
            <a:spLocks noGrp="1"/>
          </p:cNvSpPr>
          <p:nvPr>
            <p:ph type="body" sz="quarter" idx="12"/>
          </p:nvPr>
        </p:nvSpPr>
        <p:spPr>
          <a:xfrm>
            <a:off x="234000" y="1377950"/>
            <a:ext cx="8076880" cy="3210024"/>
          </a:xfrm>
        </p:spPr>
        <p:txBody>
          <a:bodyPr/>
          <a:lstStyle/>
          <a:p>
            <a:r>
              <a:rPr lang="en-GB" noProof="0" dirty="0"/>
              <a:t>Fine motor impairments affect small, precise movements, for example:</a:t>
            </a:r>
          </a:p>
          <a:p>
            <a:pPr marL="612900" lvl="1" indent="-342900">
              <a:buFont typeface="Arial" panose="020B0604020202020204" pitchFamily="34" charset="0"/>
              <a:buChar char="•"/>
            </a:pPr>
            <a:r>
              <a:rPr lang="en-GB" noProof="0" dirty="0"/>
              <a:t>using a keyboard</a:t>
            </a:r>
          </a:p>
          <a:p>
            <a:pPr marL="612900" lvl="1" indent="-342900">
              <a:buFont typeface="Arial" panose="020B0604020202020204" pitchFamily="34" charset="0"/>
              <a:buChar char="•"/>
            </a:pPr>
            <a:r>
              <a:rPr lang="en-GB" noProof="0" dirty="0"/>
              <a:t>clicking a mouse</a:t>
            </a:r>
          </a:p>
          <a:p>
            <a:pPr marL="612900" lvl="1" indent="-342900">
              <a:buFont typeface="Arial" panose="020B0604020202020204" pitchFamily="34" charset="0"/>
              <a:buChar char="•"/>
            </a:pPr>
            <a:r>
              <a:rPr lang="en-GB" noProof="0" dirty="0"/>
              <a:t>writing.</a:t>
            </a:r>
          </a:p>
          <a:p>
            <a:r>
              <a:rPr lang="en-GB" noProof="0" dirty="0"/>
              <a:t>Gross motor activity limitations affect larger body movements, for example:</a:t>
            </a:r>
          </a:p>
          <a:p>
            <a:pPr marL="612900" lvl="1" indent="-342900">
              <a:buFont typeface="Arial" panose="020B0604020202020204" pitchFamily="34" charset="0"/>
              <a:buChar char="•"/>
            </a:pPr>
            <a:r>
              <a:rPr lang="en-GB" noProof="0" dirty="0"/>
              <a:t>walking</a:t>
            </a:r>
          </a:p>
          <a:p>
            <a:pPr marL="612900" lvl="1" indent="-342900">
              <a:buFont typeface="Arial" panose="020B0604020202020204" pitchFamily="34" charset="0"/>
              <a:buChar char="•"/>
            </a:pPr>
            <a:r>
              <a:rPr lang="en-GB" noProof="0" dirty="0"/>
              <a:t>sitting upright.</a:t>
            </a:r>
          </a:p>
        </p:txBody>
      </p:sp>
      <p:sp>
        <p:nvSpPr>
          <p:cNvPr id="5" name="Footer Placeholder 4">
            <a:extLst>
              <a:ext uri="{FF2B5EF4-FFF2-40B4-BE49-F238E27FC236}">
                <a16:creationId xmlns:a16="http://schemas.microsoft.com/office/drawing/2014/main" id="{53E1E518-462C-3449-166D-080933113572}"/>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21179069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68706C-D8E2-D5A7-E47B-80F469E92E5E}"/>
              </a:ext>
            </a:extLst>
          </p:cNvPr>
          <p:cNvSpPr>
            <a:spLocks noGrp="1"/>
          </p:cNvSpPr>
          <p:nvPr>
            <p:ph type="sldNum" sz="quarter" idx="11"/>
          </p:nvPr>
        </p:nvSpPr>
        <p:spPr/>
        <p:txBody>
          <a:bodyPr/>
          <a:lstStyle/>
          <a:p>
            <a:fld id="{DA2C159E-F13C-4A85-9A41-E7669D3E0D70}" type="slidenum">
              <a:rPr lang="en-GB" noProof="0" smtClean="0"/>
              <a:pPr/>
              <a:t>145</a:t>
            </a:fld>
            <a:endParaRPr lang="en-GB" noProof="0" dirty="0"/>
          </a:p>
        </p:txBody>
      </p:sp>
      <p:sp>
        <p:nvSpPr>
          <p:cNvPr id="3" name="Title 2">
            <a:extLst>
              <a:ext uri="{FF2B5EF4-FFF2-40B4-BE49-F238E27FC236}">
                <a16:creationId xmlns:a16="http://schemas.microsoft.com/office/drawing/2014/main" id="{B94D404F-4C40-1C80-846A-4EDB94C85F03}"/>
              </a:ext>
            </a:extLst>
          </p:cNvPr>
          <p:cNvSpPr>
            <a:spLocks noGrp="1"/>
          </p:cNvSpPr>
          <p:nvPr>
            <p:ph type="title"/>
          </p:nvPr>
        </p:nvSpPr>
        <p:spPr/>
        <p:txBody>
          <a:bodyPr/>
          <a:lstStyle/>
          <a:p>
            <a:r>
              <a:rPr lang="en-GB" noProof="0" dirty="0"/>
              <a:t>Challenges with digital presentations</a:t>
            </a:r>
          </a:p>
        </p:txBody>
      </p:sp>
      <p:sp>
        <p:nvSpPr>
          <p:cNvPr id="4" name="Text Placeholder 3">
            <a:extLst>
              <a:ext uri="{FF2B5EF4-FFF2-40B4-BE49-F238E27FC236}">
                <a16:creationId xmlns:a16="http://schemas.microsoft.com/office/drawing/2014/main" id="{794B99CB-1E47-EE6C-B3ED-EA8016762FE0}"/>
              </a:ext>
            </a:extLst>
          </p:cNvPr>
          <p:cNvSpPr>
            <a:spLocks noGrp="1"/>
          </p:cNvSpPr>
          <p:nvPr>
            <p:ph type="body" sz="quarter" idx="12"/>
          </p:nvPr>
        </p:nvSpPr>
        <p:spPr/>
        <p:txBody>
          <a:bodyPr/>
          <a:lstStyle/>
          <a:p>
            <a:pPr marL="342900" indent="-342900">
              <a:buFont typeface="Arial" panose="020B0604020202020204" pitchFamily="34" charset="0"/>
              <a:buChar char="•"/>
            </a:pPr>
            <a:r>
              <a:rPr lang="en-GB" noProof="0" dirty="0"/>
              <a:t>Small, hard-to-click buttons require precise control, making it difficult for individuals with fine motor impairments to engage with digital presentations.</a:t>
            </a:r>
          </a:p>
          <a:p>
            <a:pPr marL="342900" indent="-342900">
              <a:buFont typeface="Arial" panose="020B0604020202020204" pitchFamily="34" charset="0"/>
              <a:buChar char="•"/>
            </a:pPr>
            <a:r>
              <a:rPr lang="en-GB" noProof="0" dirty="0"/>
              <a:t>Fast or timed interactions that cannot be stopped or adjusted are challenging for individuals with motor impairments.</a:t>
            </a:r>
          </a:p>
          <a:p>
            <a:pPr marL="342900" indent="-342900">
              <a:buFont typeface="Arial" panose="020B0604020202020204" pitchFamily="34" charset="0"/>
              <a:buChar char="•"/>
            </a:pPr>
            <a:r>
              <a:rPr lang="en-GB" noProof="0" dirty="0"/>
              <a:t>Some individuals with motor impairments rely on keyboard navigation or voice commands, which are not always supported in digital presentations.</a:t>
            </a:r>
          </a:p>
        </p:txBody>
      </p:sp>
      <p:sp>
        <p:nvSpPr>
          <p:cNvPr id="5" name="Footer Placeholder 4">
            <a:extLst>
              <a:ext uri="{FF2B5EF4-FFF2-40B4-BE49-F238E27FC236}">
                <a16:creationId xmlns:a16="http://schemas.microsoft.com/office/drawing/2014/main" id="{F4522F52-C218-AC39-D021-058BA7D1AD6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8528342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63DD58-A2C6-D837-7C5E-A6FA0B7769C6}"/>
              </a:ext>
            </a:extLst>
          </p:cNvPr>
          <p:cNvSpPr>
            <a:spLocks noGrp="1"/>
          </p:cNvSpPr>
          <p:nvPr>
            <p:ph type="sldNum" sz="quarter" idx="11"/>
          </p:nvPr>
        </p:nvSpPr>
        <p:spPr/>
        <p:txBody>
          <a:bodyPr/>
          <a:lstStyle/>
          <a:p>
            <a:fld id="{DA2C159E-F13C-4A85-9A41-E7669D3E0D70}" type="slidenum">
              <a:rPr lang="en-GB" noProof="0" smtClean="0"/>
              <a:pPr/>
              <a:t>146</a:t>
            </a:fld>
            <a:endParaRPr lang="en-GB" noProof="0" dirty="0"/>
          </a:p>
        </p:txBody>
      </p:sp>
      <p:sp>
        <p:nvSpPr>
          <p:cNvPr id="3" name="Title 2">
            <a:extLst>
              <a:ext uri="{FF2B5EF4-FFF2-40B4-BE49-F238E27FC236}">
                <a16:creationId xmlns:a16="http://schemas.microsoft.com/office/drawing/2014/main" id="{D12CFBC6-517D-95D9-EDA0-76715F553B88}"/>
              </a:ext>
            </a:extLst>
          </p:cNvPr>
          <p:cNvSpPr>
            <a:spLocks noGrp="1"/>
          </p:cNvSpPr>
          <p:nvPr>
            <p:ph type="title"/>
          </p:nvPr>
        </p:nvSpPr>
        <p:spPr/>
        <p:txBody>
          <a:bodyPr/>
          <a:lstStyle/>
          <a:p>
            <a:r>
              <a:rPr lang="en-GB" noProof="0" dirty="0"/>
              <a:t>Impact on audience engagement</a:t>
            </a:r>
          </a:p>
        </p:txBody>
      </p:sp>
      <p:sp>
        <p:nvSpPr>
          <p:cNvPr id="4" name="Text Placeholder 3">
            <a:extLst>
              <a:ext uri="{FF2B5EF4-FFF2-40B4-BE49-F238E27FC236}">
                <a16:creationId xmlns:a16="http://schemas.microsoft.com/office/drawing/2014/main" id="{CA25C9FD-27F9-0046-22BF-E15496EBB92D}"/>
              </a:ext>
            </a:extLst>
          </p:cNvPr>
          <p:cNvSpPr>
            <a:spLocks noGrp="1"/>
          </p:cNvSpPr>
          <p:nvPr>
            <p:ph type="body" sz="quarter" idx="12"/>
          </p:nvPr>
        </p:nvSpPr>
        <p:spPr/>
        <p:txBody>
          <a:bodyPr/>
          <a:lstStyle/>
          <a:p>
            <a:pPr marL="342900" indent="-342900">
              <a:buFont typeface="Arial" panose="020B0604020202020204" pitchFamily="34" charset="0"/>
              <a:buChar char="•"/>
            </a:pPr>
            <a:r>
              <a:rPr lang="en-GB" noProof="0" dirty="0"/>
              <a:t>Difficulty navigating slides may lead to frustration and disengagement.</a:t>
            </a:r>
          </a:p>
          <a:p>
            <a:pPr marL="342900" indent="-342900">
              <a:buFont typeface="Arial" panose="020B0604020202020204" pitchFamily="34" charset="0"/>
              <a:buChar char="•"/>
            </a:pPr>
            <a:r>
              <a:rPr lang="en-GB" noProof="0" dirty="0"/>
              <a:t>Inaccessible content can exclude individuals from key information.</a:t>
            </a:r>
          </a:p>
          <a:p>
            <a:pPr marL="342900" indent="-342900">
              <a:buFont typeface="Arial" panose="020B0604020202020204" pitchFamily="34" charset="0"/>
              <a:buChar char="•"/>
            </a:pPr>
            <a:r>
              <a:rPr lang="en-GB" noProof="0" dirty="0"/>
              <a:t>Limited interaction options can reduce participation and feedback.</a:t>
            </a:r>
          </a:p>
          <a:p>
            <a:pPr marL="342900" indent="-342900">
              <a:buFont typeface="Arial" panose="020B0604020202020204" pitchFamily="34" charset="0"/>
              <a:buChar char="•"/>
            </a:pPr>
            <a:r>
              <a:rPr lang="en-GB" noProof="0" dirty="0"/>
              <a:t>A lack of accessibility awareness can alienate stakeholders and affect decision-making.</a:t>
            </a:r>
          </a:p>
        </p:txBody>
      </p:sp>
      <p:sp>
        <p:nvSpPr>
          <p:cNvPr id="5" name="Footer Placeholder 4">
            <a:extLst>
              <a:ext uri="{FF2B5EF4-FFF2-40B4-BE49-F238E27FC236}">
                <a16:creationId xmlns:a16="http://schemas.microsoft.com/office/drawing/2014/main" id="{F29104CE-F742-9BFC-3397-9EF9B7440C3A}"/>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36173685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BAEB1B-4906-1779-485E-1C1E328CF6E2}"/>
              </a:ext>
            </a:extLst>
          </p:cNvPr>
          <p:cNvSpPr>
            <a:spLocks noGrp="1"/>
          </p:cNvSpPr>
          <p:nvPr>
            <p:ph type="sldNum" sz="quarter" idx="11"/>
          </p:nvPr>
        </p:nvSpPr>
        <p:spPr/>
        <p:txBody>
          <a:bodyPr/>
          <a:lstStyle/>
          <a:p>
            <a:fld id="{DA2C159E-F13C-4A85-9A41-E7669D3E0D70}" type="slidenum">
              <a:rPr lang="en-GB" noProof="0" smtClean="0"/>
              <a:pPr/>
              <a:t>147</a:t>
            </a:fld>
            <a:endParaRPr lang="en-GB" noProof="0" dirty="0"/>
          </a:p>
        </p:txBody>
      </p:sp>
      <p:sp>
        <p:nvSpPr>
          <p:cNvPr id="3" name="Title 2">
            <a:extLst>
              <a:ext uri="{FF2B5EF4-FFF2-40B4-BE49-F238E27FC236}">
                <a16:creationId xmlns:a16="http://schemas.microsoft.com/office/drawing/2014/main" id="{94858E16-257F-6B5A-D463-ABC47CB65F3A}"/>
              </a:ext>
            </a:extLst>
          </p:cNvPr>
          <p:cNvSpPr>
            <a:spLocks noGrp="1"/>
          </p:cNvSpPr>
          <p:nvPr>
            <p:ph type="title"/>
          </p:nvPr>
        </p:nvSpPr>
        <p:spPr/>
        <p:txBody>
          <a:bodyPr/>
          <a:lstStyle/>
          <a:p>
            <a:r>
              <a:rPr lang="en-GB" noProof="0" dirty="0"/>
              <a:t>Inclusive design strategies</a:t>
            </a:r>
          </a:p>
        </p:txBody>
      </p:sp>
      <p:sp>
        <p:nvSpPr>
          <p:cNvPr id="4" name="Text Placeholder 3">
            <a:extLst>
              <a:ext uri="{FF2B5EF4-FFF2-40B4-BE49-F238E27FC236}">
                <a16:creationId xmlns:a16="http://schemas.microsoft.com/office/drawing/2014/main" id="{6FB66B1D-3A07-3C42-6309-34D3F1DB9D4F}"/>
              </a:ext>
            </a:extLst>
          </p:cNvPr>
          <p:cNvSpPr>
            <a:spLocks noGrp="1"/>
          </p:cNvSpPr>
          <p:nvPr>
            <p:ph type="body" sz="quarter" idx="12"/>
          </p:nvPr>
        </p:nvSpPr>
        <p:spPr>
          <a:xfrm>
            <a:off x="234000" y="986400"/>
            <a:ext cx="7722550" cy="3601574"/>
          </a:xfrm>
        </p:spPr>
        <p:txBody>
          <a:bodyPr/>
          <a:lstStyle/>
          <a:p>
            <a:pPr marL="342900" indent="-342900">
              <a:buFont typeface="Arial" panose="020B0604020202020204" pitchFamily="34" charset="0"/>
              <a:buChar char="•"/>
            </a:pPr>
            <a:r>
              <a:rPr lang="en-GB" noProof="0" dirty="0"/>
              <a:t>Use simple and easy-to-click navigation elements.</a:t>
            </a:r>
          </a:p>
          <a:p>
            <a:pPr marL="342900" indent="-342900">
              <a:buFont typeface="Arial" panose="020B0604020202020204" pitchFamily="34" charset="0"/>
              <a:buChar char="•"/>
            </a:pPr>
            <a:r>
              <a:rPr lang="en-GB" noProof="0" dirty="0"/>
              <a:t>Avoid small buttons and complex gestures.</a:t>
            </a:r>
          </a:p>
          <a:p>
            <a:pPr marL="342900" indent="-342900">
              <a:buFont typeface="Arial" panose="020B0604020202020204" pitchFamily="34" charset="0"/>
              <a:buChar char="•"/>
            </a:pPr>
            <a:r>
              <a:rPr lang="en-GB" noProof="0" dirty="0"/>
              <a:t>Enable keyboard navigation and voice commands.</a:t>
            </a:r>
          </a:p>
          <a:p>
            <a:pPr marL="342900" indent="-342900">
              <a:buFont typeface="Arial" panose="020B0604020202020204" pitchFamily="34" charset="0"/>
              <a:buChar char="•"/>
            </a:pPr>
            <a:r>
              <a:rPr lang="en-GB" noProof="0" dirty="0"/>
              <a:t>Reduce the need for prolonged or precise movements.</a:t>
            </a:r>
          </a:p>
        </p:txBody>
      </p:sp>
      <p:sp>
        <p:nvSpPr>
          <p:cNvPr id="5" name="Footer Placeholder 4">
            <a:extLst>
              <a:ext uri="{FF2B5EF4-FFF2-40B4-BE49-F238E27FC236}">
                <a16:creationId xmlns:a16="http://schemas.microsoft.com/office/drawing/2014/main" id="{0507A6DF-D990-615F-D0A5-C80238DBC422}"/>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38491276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12CB41-00BB-68AE-17B4-E5F76C6511BA}"/>
              </a:ext>
            </a:extLst>
          </p:cNvPr>
          <p:cNvSpPr>
            <a:spLocks noGrp="1"/>
          </p:cNvSpPr>
          <p:nvPr>
            <p:ph type="sldNum" sz="quarter" idx="11"/>
          </p:nvPr>
        </p:nvSpPr>
        <p:spPr/>
        <p:txBody>
          <a:bodyPr/>
          <a:lstStyle/>
          <a:p>
            <a:fld id="{DA2C159E-F13C-4A85-9A41-E7669D3E0D70}" type="slidenum">
              <a:rPr lang="en-GB" noProof="0" smtClean="0"/>
              <a:pPr/>
              <a:t>148</a:t>
            </a:fld>
            <a:endParaRPr lang="en-GB" noProof="0" dirty="0"/>
          </a:p>
        </p:txBody>
      </p:sp>
      <p:sp>
        <p:nvSpPr>
          <p:cNvPr id="3" name="Title 2">
            <a:extLst>
              <a:ext uri="{FF2B5EF4-FFF2-40B4-BE49-F238E27FC236}">
                <a16:creationId xmlns:a16="http://schemas.microsoft.com/office/drawing/2014/main" id="{3064EA02-9924-15AC-2F18-ED8DA2184B1D}"/>
              </a:ext>
            </a:extLst>
          </p:cNvPr>
          <p:cNvSpPr>
            <a:spLocks noGrp="1"/>
          </p:cNvSpPr>
          <p:nvPr>
            <p:ph type="title"/>
          </p:nvPr>
        </p:nvSpPr>
        <p:spPr/>
        <p:txBody>
          <a:bodyPr/>
          <a:lstStyle/>
          <a:p>
            <a:r>
              <a:rPr lang="en-GB" noProof="0" dirty="0"/>
              <a:t>Creating an autorun presentation</a:t>
            </a:r>
          </a:p>
        </p:txBody>
      </p:sp>
      <p:sp>
        <p:nvSpPr>
          <p:cNvPr id="4" name="Text Placeholder 3">
            <a:extLst>
              <a:ext uri="{FF2B5EF4-FFF2-40B4-BE49-F238E27FC236}">
                <a16:creationId xmlns:a16="http://schemas.microsoft.com/office/drawing/2014/main" id="{5E52A531-6FD9-02DB-7E5E-9A4E29E8FEC2}"/>
              </a:ext>
            </a:extLst>
          </p:cNvPr>
          <p:cNvSpPr>
            <a:spLocks noGrp="1"/>
          </p:cNvSpPr>
          <p:nvPr>
            <p:ph type="body" sz="quarter" idx="12"/>
          </p:nvPr>
        </p:nvSpPr>
        <p:spPr/>
        <p:txBody>
          <a:bodyPr/>
          <a:lstStyle/>
          <a:p>
            <a:pPr marL="342900" indent="-342900">
              <a:buFont typeface="Arial" panose="020B0604020202020204" pitchFamily="34" charset="0"/>
              <a:buChar char="•"/>
            </a:pPr>
            <a:r>
              <a:rPr lang="en-GB" noProof="0" dirty="0"/>
              <a:t>Open your presentation.</a:t>
            </a:r>
          </a:p>
          <a:p>
            <a:pPr marL="342900" indent="-342900">
              <a:buFont typeface="Arial" panose="020B0604020202020204" pitchFamily="34" charset="0"/>
              <a:buChar char="•"/>
            </a:pPr>
            <a:r>
              <a:rPr lang="en-GB" noProof="0" dirty="0"/>
              <a:t>Set slide timings in the </a:t>
            </a:r>
            <a:r>
              <a:rPr lang="en-GB" b="1" noProof="0" dirty="0"/>
              <a:t>Transitions</a:t>
            </a:r>
            <a:r>
              <a:rPr lang="en-GB" noProof="0" dirty="0"/>
              <a:t> tab.</a:t>
            </a:r>
          </a:p>
          <a:p>
            <a:pPr marL="342900" indent="-342900">
              <a:buFont typeface="Arial" panose="020B0604020202020204" pitchFamily="34" charset="0"/>
              <a:buChar char="•"/>
            </a:pPr>
            <a:r>
              <a:rPr lang="en-GB" noProof="0" dirty="0"/>
              <a:t>Enable autorun mode in </a:t>
            </a:r>
            <a:r>
              <a:rPr lang="en-GB" b="1" noProof="0" dirty="0"/>
              <a:t>Set Up Slide Show</a:t>
            </a:r>
            <a:r>
              <a:rPr lang="en-GB" noProof="0" dirty="0"/>
              <a:t>.</a:t>
            </a:r>
          </a:p>
          <a:p>
            <a:pPr marL="342900" indent="-342900">
              <a:buFont typeface="Arial" panose="020B0604020202020204" pitchFamily="34" charset="0"/>
              <a:buChar char="•"/>
            </a:pPr>
            <a:r>
              <a:rPr lang="en-GB" noProof="0" dirty="0"/>
              <a:t>Save and test the presentation.</a:t>
            </a:r>
          </a:p>
          <a:p>
            <a:pPr marL="342900" indent="-342900">
              <a:buFont typeface="Arial" panose="020B0604020202020204" pitchFamily="34" charset="0"/>
              <a:buChar char="•"/>
            </a:pPr>
            <a:r>
              <a:rPr lang="en-GB" noProof="0" dirty="0"/>
              <a:t>Export as a video.</a:t>
            </a:r>
          </a:p>
        </p:txBody>
      </p:sp>
      <p:sp>
        <p:nvSpPr>
          <p:cNvPr id="5" name="Footer Placeholder 4">
            <a:extLst>
              <a:ext uri="{FF2B5EF4-FFF2-40B4-BE49-F238E27FC236}">
                <a16:creationId xmlns:a16="http://schemas.microsoft.com/office/drawing/2014/main" id="{A32B0E4E-E761-138B-227E-B2FC7B61EF1B}"/>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45802985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1BB65F-A6C4-CB5B-C803-473CC4A0ED5C}"/>
              </a:ext>
            </a:extLst>
          </p:cNvPr>
          <p:cNvSpPr>
            <a:spLocks noGrp="1"/>
          </p:cNvSpPr>
          <p:nvPr>
            <p:ph type="sldNum" sz="quarter" idx="11"/>
          </p:nvPr>
        </p:nvSpPr>
        <p:spPr/>
        <p:txBody>
          <a:bodyPr/>
          <a:lstStyle/>
          <a:p>
            <a:fld id="{DA2C159E-F13C-4A85-9A41-E7669D3E0D70}" type="slidenum">
              <a:rPr lang="en-GB" noProof="0" smtClean="0"/>
              <a:pPr/>
              <a:t>149</a:t>
            </a:fld>
            <a:endParaRPr lang="en-GB" noProof="0" dirty="0"/>
          </a:p>
        </p:txBody>
      </p:sp>
      <p:sp>
        <p:nvSpPr>
          <p:cNvPr id="3" name="Title 2">
            <a:extLst>
              <a:ext uri="{FF2B5EF4-FFF2-40B4-BE49-F238E27FC236}">
                <a16:creationId xmlns:a16="http://schemas.microsoft.com/office/drawing/2014/main" id="{58DA1BC7-7AC2-B71C-72A2-6317DCADC217}"/>
              </a:ext>
            </a:extLst>
          </p:cNvPr>
          <p:cNvSpPr>
            <a:spLocks noGrp="1"/>
          </p:cNvSpPr>
          <p:nvPr>
            <p:ph type="title"/>
          </p:nvPr>
        </p:nvSpPr>
        <p:spPr/>
        <p:txBody>
          <a:bodyPr>
            <a:normAutofit fontScale="90000"/>
          </a:bodyPr>
          <a:lstStyle/>
          <a:p>
            <a:r>
              <a:rPr lang="en-GB" noProof="0" dirty="0"/>
              <a:t>Activity: Poor motor accessibility pitch presentation</a:t>
            </a:r>
          </a:p>
        </p:txBody>
      </p:sp>
      <p:sp>
        <p:nvSpPr>
          <p:cNvPr id="4" name="Text Placeholder 3">
            <a:extLst>
              <a:ext uri="{FF2B5EF4-FFF2-40B4-BE49-F238E27FC236}">
                <a16:creationId xmlns:a16="http://schemas.microsoft.com/office/drawing/2014/main" id="{28B40904-F7A2-62FE-FAC7-1CD9F87BA407}"/>
              </a:ext>
            </a:extLst>
          </p:cNvPr>
          <p:cNvSpPr>
            <a:spLocks noGrp="1"/>
          </p:cNvSpPr>
          <p:nvPr>
            <p:ph type="body" sz="quarter" idx="12"/>
          </p:nvPr>
        </p:nvSpPr>
        <p:spPr>
          <a:xfrm>
            <a:off x="234000" y="1378324"/>
            <a:ext cx="7667625" cy="3209650"/>
          </a:xfrm>
        </p:spPr>
        <p:txBody>
          <a:bodyPr/>
          <a:lstStyle/>
          <a:p>
            <a:pPr marL="342900" indent="-342900">
              <a:buFont typeface="Arial" panose="020B0604020202020204" pitchFamily="34" charset="0"/>
              <a:buChar char="•"/>
            </a:pPr>
            <a:r>
              <a:rPr lang="en-GB" noProof="0" dirty="0"/>
              <a:t>Review the </a:t>
            </a:r>
            <a:r>
              <a:rPr lang="en-GB" b="1" noProof="0" dirty="0"/>
              <a:t>Poor motor accessibility pitch presentation</a:t>
            </a:r>
            <a:r>
              <a:rPr lang="en-GB" noProof="0" dirty="0"/>
              <a:t>.</a:t>
            </a:r>
          </a:p>
          <a:p>
            <a:pPr marL="342900" indent="-342900">
              <a:buFont typeface="Arial" panose="020B0604020202020204" pitchFamily="34" charset="0"/>
              <a:buChar char="•"/>
            </a:pPr>
            <a:r>
              <a:rPr lang="en-GB" noProof="0" dirty="0"/>
              <a:t>Identify specific barriers that someone with fine motor impairments would face when using this pitch presentation.</a:t>
            </a:r>
          </a:p>
          <a:p>
            <a:pPr marL="342900" indent="-342900">
              <a:buFont typeface="Arial" panose="020B0604020202020204" pitchFamily="34" charset="0"/>
              <a:buChar char="•"/>
            </a:pPr>
            <a:r>
              <a:rPr lang="en-GB" noProof="0" dirty="0"/>
              <a:t>In a digital document, note down three barriers. For each, suggest a specific improvement that would make the pitch more accessible. </a:t>
            </a:r>
          </a:p>
        </p:txBody>
      </p:sp>
      <p:sp>
        <p:nvSpPr>
          <p:cNvPr id="5" name="Footer Placeholder 4">
            <a:extLst>
              <a:ext uri="{FF2B5EF4-FFF2-40B4-BE49-F238E27FC236}">
                <a16:creationId xmlns:a16="http://schemas.microsoft.com/office/drawing/2014/main" id="{EB3B9023-BA83-A9CD-CA4F-172D7DFD5CDE}"/>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21973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B2E1CF-2773-8858-8FB7-C5414A3C671F}"/>
              </a:ext>
            </a:extLst>
          </p:cNvPr>
          <p:cNvSpPr>
            <a:spLocks noGrp="1"/>
          </p:cNvSpPr>
          <p:nvPr>
            <p:ph type="sldNum" sz="quarter" idx="11"/>
          </p:nvPr>
        </p:nvSpPr>
        <p:spPr/>
        <p:txBody>
          <a:bodyPr/>
          <a:lstStyle/>
          <a:p>
            <a:fld id="{DA2C159E-F13C-4A85-9A41-E7669D3E0D70}" type="slidenum">
              <a:rPr lang="en-GB" noProof="0" smtClean="0"/>
              <a:pPr/>
              <a:t>15</a:t>
            </a:fld>
            <a:endParaRPr lang="en-GB" noProof="0" dirty="0"/>
          </a:p>
        </p:txBody>
      </p:sp>
      <p:sp>
        <p:nvSpPr>
          <p:cNvPr id="3" name="Title 2">
            <a:extLst>
              <a:ext uri="{FF2B5EF4-FFF2-40B4-BE49-F238E27FC236}">
                <a16:creationId xmlns:a16="http://schemas.microsoft.com/office/drawing/2014/main" id="{2F375131-3D73-FA72-55A8-6C85B1277C95}"/>
              </a:ext>
            </a:extLst>
          </p:cNvPr>
          <p:cNvSpPr>
            <a:spLocks noGrp="1"/>
          </p:cNvSpPr>
          <p:nvPr>
            <p:ph type="title"/>
          </p:nvPr>
        </p:nvSpPr>
        <p:spPr/>
        <p:txBody>
          <a:bodyPr/>
          <a:lstStyle/>
          <a:p>
            <a:r>
              <a:rPr lang="en-GB" noProof="0" dirty="0"/>
              <a:t>What is a stereotype?</a:t>
            </a:r>
          </a:p>
        </p:txBody>
      </p:sp>
      <p:sp>
        <p:nvSpPr>
          <p:cNvPr id="4" name="Text Placeholder 3">
            <a:extLst>
              <a:ext uri="{FF2B5EF4-FFF2-40B4-BE49-F238E27FC236}">
                <a16:creationId xmlns:a16="http://schemas.microsoft.com/office/drawing/2014/main" id="{AA152764-590E-9B31-911C-B036C43CF6CF}"/>
              </a:ext>
            </a:extLst>
          </p:cNvPr>
          <p:cNvSpPr>
            <a:spLocks noGrp="1"/>
          </p:cNvSpPr>
          <p:nvPr>
            <p:ph type="body" sz="quarter" idx="12"/>
          </p:nvPr>
        </p:nvSpPr>
        <p:spPr/>
        <p:txBody>
          <a:bodyPr/>
          <a:lstStyle/>
          <a:p>
            <a:r>
              <a:rPr lang="en-GB" noProof="0" dirty="0"/>
              <a:t>Stereotypes are oversimplified or exaggerated representations of people, groups or situations. </a:t>
            </a:r>
          </a:p>
          <a:p>
            <a:endParaRPr lang="en-GB" noProof="0" dirty="0"/>
          </a:p>
          <a:p>
            <a:r>
              <a:rPr lang="en-GB" noProof="0" dirty="0"/>
              <a:t>While they can sometimes be harmless or humorous, they often perpetuate harmful biases and misconceptions.</a:t>
            </a:r>
          </a:p>
        </p:txBody>
      </p:sp>
      <p:sp>
        <p:nvSpPr>
          <p:cNvPr id="5" name="Footer Placeholder 4">
            <a:extLst>
              <a:ext uri="{FF2B5EF4-FFF2-40B4-BE49-F238E27FC236}">
                <a16:creationId xmlns:a16="http://schemas.microsoft.com/office/drawing/2014/main" id="{BD2F6731-172F-CC5E-DFA0-E1A91591601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46339440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C0767C-2539-2944-4A7B-203FED9F4B3A}"/>
              </a:ext>
            </a:extLst>
          </p:cNvPr>
          <p:cNvSpPr>
            <a:spLocks noGrp="1"/>
          </p:cNvSpPr>
          <p:nvPr>
            <p:ph type="sldNum" sz="quarter" idx="11"/>
          </p:nvPr>
        </p:nvSpPr>
        <p:spPr/>
        <p:txBody>
          <a:bodyPr/>
          <a:lstStyle/>
          <a:p>
            <a:fld id="{DA2C159E-F13C-4A85-9A41-E7669D3E0D70}" type="slidenum">
              <a:rPr lang="en-GB" noProof="0" smtClean="0"/>
              <a:pPr/>
              <a:t>150</a:t>
            </a:fld>
            <a:endParaRPr lang="en-GB" noProof="0" dirty="0"/>
          </a:p>
        </p:txBody>
      </p:sp>
      <p:sp>
        <p:nvSpPr>
          <p:cNvPr id="3" name="Title 2">
            <a:extLst>
              <a:ext uri="{FF2B5EF4-FFF2-40B4-BE49-F238E27FC236}">
                <a16:creationId xmlns:a16="http://schemas.microsoft.com/office/drawing/2014/main" id="{83373618-4107-0DA5-05B6-A7319FD409BB}"/>
              </a:ext>
            </a:extLst>
          </p:cNvPr>
          <p:cNvSpPr>
            <a:spLocks noGrp="1"/>
          </p:cNvSpPr>
          <p:nvPr>
            <p:ph type="title"/>
          </p:nvPr>
        </p:nvSpPr>
        <p:spPr/>
        <p:txBody>
          <a:bodyPr>
            <a:normAutofit fontScale="90000"/>
          </a:bodyPr>
          <a:lstStyle/>
          <a:p>
            <a:r>
              <a:rPr lang="en-GB" noProof="0" dirty="0"/>
              <a:t>Activity: justifying accessibility improvements</a:t>
            </a:r>
          </a:p>
        </p:txBody>
      </p:sp>
      <p:sp>
        <p:nvSpPr>
          <p:cNvPr id="4" name="Text Placeholder 3">
            <a:extLst>
              <a:ext uri="{FF2B5EF4-FFF2-40B4-BE49-F238E27FC236}">
                <a16:creationId xmlns:a16="http://schemas.microsoft.com/office/drawing/2014/main" id="{B5398229-55F1-67E8-D498-FCE7850F8515}"/>
              </a:ext>
            </a:extLst>
          </p:cNvPr>
          <p:cNvSpPr>
            <a:spLocks noGrp="1"/>
          </p:cNvSpPr>
          <p:nvPr>
            <p:ph type="body" sz="quarter" idx="12"/>
          </p:nvPr>
        </p:nvSpPr>
        <p:spPr>
          <a:xfrm>
            <a:off x="234000" y="1377950"/>
            <a:ext cx="7667625" cy="3210024"/>
          </a:xfrm>
        </p:spPr>
        <p:txBody>
          <a:bodyPr/>
          <a:lstStyle/>
          <a:p>
            <a:pPr marL="342900" indent="-342900">
              <a:buFont typeface="Arial" panose="020B0604020202020204" pitchFamily="34" charset="0"/>
              <a:buChar char="•"/>
            </a:pPr>
            <a:r>
              <a:rPr lang="en-GB" noProof="0" dirty="0"/>
              <a:t>Share findings and improvements on the </a:t>
            </a:r>
            <a:r>
              <a:rPr lang="en-GB" noProof="0" dirty="0" err="1"/>
              <a:t>LiveCloud</a:t>
            </a:r>
            <a:r>
              <a:rPr lang="en-GB" noProof="0" dirty="0"/>
              <a:t> wall.</a:t>
            </a:r>
          </a:p>
          <a:p>
            <a:pPr marL="342900" indent="-342900">
              <a:buFont typeface="Arial" panose="020B0604020202020204" pitchFamily="34" charset="0"/>
              <a:buChar char="•"/>
            </a:pPr>
            <a:r>
              <a:rPr lang="en-GB" noProof="0" dirty="0"/>
              <a:t>Share and justify suggested improvements with class when asked.</a:t>
            </a:r>
          </a:p>
          <a:p>
            <a:pPr marL="342900" indent="-342900">
              <a:buFont typeface="Arial" panose="020B0604020202020204" pitchFamily="34" charset="0"/>
              <a:buChar char="•"/>
            </a:pPr>
            <a:r>
              <a:rPr lang="en-GB" noProof="0" dirty="0"/>
              <a:t>Review and refine solutions through class discussion.</a:t>
            </a:r>
          </a:p>
        </p:txBody>
      </p:sp>
      <p:sp>
        <p:nvSpPr>
          <p:cNvPr id="5" name="Footer Placeholder 4">
            <a:extLst>
              <a:ext uri="{FF2B5EF4-FFF2-40B4-BE49-F238E27FC236}">
                <a16:creationId xmlns:a16="http://schemas.microsoft.com/office/drawing/2014/main" id="{BCBE4B01-39F4-7CE8-024F-1FF4FC20F1D3}"/>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67627105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82C10C-F232-DB70-0205-A43767024019}"/>
              </a:ext>
            </a:extLst>
          </p:cNvPr>
          <p:cNvSpPr>
            <a:spLocks noGrp="1"/>
          </p:cNvSpPr>
          <p:nvPr>
            <p:ph type="sldNum" sz="quarter" idx="11"/>
          </p:nvPr>
        </p:nvSpPr>
        <p:spPr/>
        <p:txBody>
          <a:bodyPr/>
          <a:lstStyle/>
          <a:p>
            <a:fld id="{DA2C159E-F13C-4A85-9A41-E7669D3E0D70}" type="slidenum">
              <a:rPr lang="en-GB" noProof="0" smtClean="0"/>
              <a:pPr/>
              <a:t>151</a:t>
            </a:fld>
            <a:endParaRPr lang="en-GB" noProof="0" dirty="0"/>
          </a:p>
        </p:txBody>
      </p:sp>
      <p:sp>
        <p:nvSpPr>
          <p:cNvPr id="3" name="Title 2">
            <a:extLst>
              <a:ext uri="{FF2B5EF4-FFF2-40B4-BE49-F238E27FC236}">
                <a16:creationId xmlns:a16="http://schemas.microsoft.com/office/drawing/2014/main" id="{B2BA8127-AE64-4588-559D-15E05C01A1C6}"/>
              </a:ext>
            </a:extLst>
          </p:cNvPr>
          <p:cNvSpPr>
            <a:spLocks noGrp="1"/>
          </p:cNvSpPr>
          <p:nvPr>
            <p:ph type="title"/>
          </p:nvPr>
        </p:nvSpPr>
        <p:spPr/>
        <p:txBody>
          <a:bodyPr/>
          <a:lstStyle/>
          <a:p>
            <a:r>
              <a:rPr lang="en-GB" noProof="0" dirty="0"/>
              <a:t>Activity: updating the Main checklist</a:t>
            </a:r>
          </a:p>
        </p:txBody>
      </p:sp>
      <p:sp>
        <p:nvSpPr>
          <p:cNvPr id="4" name="Text Placeholder 3">
            <a:extLst>
              <a:ext uri="{FF2B5EF4-FFF2-40B4-BE49-F238E27FC236}">
                <a16:creationId xmlns:a16="http://schemas.microsoft.com/office/drawing/2014/main" id="{824CA100-4A73-3E42-6B60-3EFC76A5314F}"/>
              </a:ext>
            </a:extLst>
          </p:cNvPr>
          <p:cNvSpPr>
            <a:spLocks noGrp="1"/>
          </p:cNvSpPr>
          <p:nvPr>
            <p:ph type="body" sz="quarter" idx="12"/>
          </p:nvPr>
        </p:nvSpPr>
        <p:spPr>
          <a:xfrm>
            <a:off x="234000" y="986400"/>
            <a:ext cx="7722550" cy="3601574"/>
          </a:xfrm>
        </p:spPr>
        <p:txBody>
          <a:bodyPr/>
          <a:lstStyle/>
          <a:p>
            <a:pPr marL="342900" indent="-342900">
              <a:buFont typeface="Arial" panose="020B0604020202020204" pitchFamily="34" charset="0"/>
              <a:buChar char="•"/>
            </a:pPr>
            <a:r>
              <a:rPr lang="en-GB" noProof="0" dirty="0"/>
              <a:t>Add new accessibility improvements relating to motor impairments to your </a:t>
            </a:r>
            <a:r>
              <a:rPr lang="en-GB" b="1" noProof="0" dirty="0"/>
              <a:t>Main checklist</a:t>
            </a:r>
            <a:r>
              <a:rPr lang="en-GB" noProof="0" dirty="0"/>
              <a:t>.</a:t>
            </a:r>
          </a:p>
        </p:txBody>
      </p:sp>
      <p:sp>
        <p:nvSpPr>
          <p:cNvPr id="5" name="Footer Placeholder 4">
            <a:extLst>
              <a:ext uri="{FF2B5EF4-FFF2-40B4-BE49-F238E27FC236}">
                <a16:creationId xmlns:a16="http://schemas.microsoft.com/office/drawing/2014/main" id="{BFE7F689-4670-4792-BFC6-CDECEB4716A5}"/>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30165282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0CC5BF-4CA3-F6EE-DD26-2A9AF5F92819}"/>
              </a:ext>
            </a:extLst>
          </p:cNvPr>
          <p:cNvSpPr>
            <a:spLocks noGrp="1"/>
          </p:cNvSpPr>
          <p:nvPr>
            <p:ph type="sldNum" sz="quarter" idx="11"/>
          </p:nvPr>
        </p:nvSpPr>
        <p:spPr/>
        <p:txBody>
          <a:bodyPr/>
          <a:lstStyle/>
          <a:p>
            <a:fld id="{DA2C159E-F13C-4A85-9A41-E7669D3E0D70}" type="slidenum">
              <a:rPr lang="en-GB" noProof="0" smtClean="0"/>
              <a:pPr/>
              <a:t>152</a:t>
            </a:fld>
            <a:endParaRPr lang="en-GB" noProof="0" dirty="0"/>
          </a:p>
        </p:txBody>
      </p:sp>
      <p:sp>
        <p:nvSpPr>
          <p:cNvPr id="3" name="Title 2">
            <a:extLst>
              <a:ext uri="{FF2B5EF4-FFF2-40B4-BE49-F238E27FC236}">
                <a16:creationId xmlns:a16="http://schemas.microsoft.com/office/drawing/2014/main" id="{3CE37AE0-D318-EDCD-B83F-9AC3E92918CD}"/>
              </a:ext>
            </a:extLst>
          </p:cNvPr>
          <p:cNvSpPr>
            <a:spLocks noGrp="1"/>
          </p:cNvSpPr>
          <p:nvPr>
            <p:ph type="title"/>
          </p:nvPr>
        </p:nvSpPr>
        <p:spPr/>
        <p:txBody>
          <a:bodyPr/>
          <a:lstStyle/>
          <a:p>
            <a:r>
              <a:rPr lang="en-GB" noProof="0" dirty="0"/>
              <a:t>Activity: improve presentation</a:t>
            </a:r>
          </a:p>
        </p:txBody>
      </p:sp>
      <p:sp>
        <p:nvSpPr>
          <p:cNvPr id="4" name="Text Placeholder 3">
            <a:extLst>
              <a:ext uri="{FF2B5EF4-FFF2-40B4-BE49-F238E27FC236}">
                <a16:creationId xmlns:a16="http://schemas.microsoft.com/office/drawing/2014/main" id="{87D4E3FD-6523-CEFE-A789-937E78468C2F}"/>
              </a:ext>
            </a:extLst>
          </p:cNvPr>
          <p:cNvSpPr>
            <a:spLocks noGrp="1"/>
          </p:cNvSpPr>
          <p:nvPr>
            <p:ph type="body" sz="quarter" idx="12"/>
          </p:nvPr>
        </p:nvSpPr>
        <p:spPr/>
        <p:txBody>
          <a:bodyPr/>
          <a:lstStyle/>
          <a:p>
            <a:pPr marL="342900" indent="-342900">
              <a:buFont typeface="Arial" panose="020B0604020202020204" pitchFamily="34" charset="0"/>
              <a:buChar char="•"/>
            </a:pPr>
            <a:r>
              <a:rPr lang="en-GB" noProof="0" dirty="0"/>
              <a:t>Make the improvements you identified to the </a:t>
            </a:r>
            <a:r>
              <a:rPr lang="en-GB" b="1" noProof="0" dirty="0"/>
              <a:t>Poor motor accessibility pitch presentation</a:t>
            </a:r>
            <a:r>
              <a:rPr lang="en-GB" noProof="0" dirty="0"/>
              <a:t>.</a:t>
            </a:r>
          </a:p>
          <a:p>
            <a:pPr marL="342900" indent="-342900">
              <a:buFont typeface="Arial" panose="020B0604020202020204" pitchFamily="34" charset="0"/>
              <a:buChar char="•"/>
            </a:pPr>
            <a:r>
              <a:rPr lang="en-GB" noProof="0" dirty="0"/>
              <a:t>Ensure all barriers have been addressed and removed.</a:t>
            </a:r>
          </a:p>
          <a:p>
            <a:pPr marL="342900" indent="-342900">
              <a:buFont typeface="Arial" panose="020B0604020202020204" pitchFamily="34" charset="0"/>
              <a:buChar char="•"/>
            </a:pPr>
            <a:r>
              <a:rPr lang="en-GB" noProof="0" dirty="0"/>
              <a:t>Export the final presentation as a video.</a:t>
            </a:r>
          </a:p>
        </p:txBody>
      </p:sp>
      <p:sp>
        <p:nvSpPr>
          <p:cNvPr id="5" name="Footer Placeholder 4">
            <a:extLst>
              <a:ext uri="{FF2B5EF4-FFF2-40B4-BE49-F238E27FC236}">
                <a16:creationId xmlns:a16="http://schemas.microsoft.com/office/drawing/2014/main" id="{C455E208-0C39-FF5C-74F9-9218EA54A3D5}"/>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61995090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6A9713-83D9-DB0D-C967-F6B2BA18259D}"/>
              </a:ext>
            </a:extLst>
          </p:cNvPr>
          <p:cNvSpPr>
            <a:spLocks noGrp="1"/>
          </p:cNvSpPr>
          <p:nvPr>
            <p:ph type="sldNum" sz="quarter" idx="11"/>
          </p:nvPr>
        </p:nvSpPr>
        <p:spPr/>
        <p:txBody>
          <a:bodyPr/>
          <a:lstStyle/>
          <a:p>
            <a:fld id="{DA2C159E-F13C-4A85-9A41-E7669D3E0D70}" type="slidenum">
              <a:rPr lang="en-GB" noProof="0" smtClean="0"/>
              <a:pPr/>
              <a:t>153</a:t>
            </a:fld>
            <a:endParaRPr lang="en-GB" noProof="0" dirty="0"/>
          </a:p>
        </p:txBody>
      </p:sp>
      <p:sp>
        <p:nvSpPr>
          <p:cNvPr id="3" name="Title 2">
            <a:extLst>
              <a:ext uri="{FF2B5EF4-FFF2-40B4-BE49-F238E27FC236}">
                <a16:creationId xmlns:a16="http://schemas.microsoft.com/office/drawing/2014/main" id="{FA2E890E-0B54-FB31-913D-C27EE47CFFAE}"/>
              </a:ext>
            </a:extLst>
          </p:cNvPr>
          <p:cNvSpPr>
            <a:spLocks noGrp="1"/>
          </p:cNvSpPr>
          <p:nvPr>
            <p:ph type="title"/>
          </p:nvPr>
        </p:nvSpPr>
        <p:spPr/>
        <p:txBody>
          <a:bodyPr/>
          <a:lstStyle/>
          <a:p>
            <a:r>
              <a:rPr lang="en-GB" noProof="0" dirty="0"/>
              <a:t>Activity: peer review</a:t>
            </a:r>
          </a:p>
        </p:txBody>
      </p:sp>
      <p:sp>
        <p:nvSpPr>
          <p:cNvPr id="4" name="Text Placeholder 3">
            <a:extLst>
              <a:ext uri="{FF2B5EF4-FFF2-40B4-BE49-F238E27FC236}">
                <a16:creationId xmlns:a16="http://schemas.microsoft.com/office/drawing/2014/main" id="{3CFE4141-0F10-DADF-501E-00B4A1546B14}"/>
              </a:ext>
            </a:extLst>
          </p:cNvPr>
          <p:cNvSpPr>
            <a:spLocks noGrp="1"/>
          </p:cNvSpPr>
          <p:nvPr>
            <p:ph type="body" sz="quarter" idx="12"/>
          </p:nvPr>
        </p:nvSpPr>
        <p:spPr>
          <a:xfrm>
            <a:off x="234000" y="986400"/>
            <a:ext cx="7722550" cy="3601574"/>
          </a:xfrm>
        </p:spPr>
        <p:txBody>
          <a:bodyPr/>
          <a:lstStyle/>
          <a:p>
            <a:pPr marL="342900" indent="-342900">
              <a:buFont typeface="Arial" panose="020B0604020202020204" pitchFamily="34" charset="0"/>
              <a:buChar char="•"/>
            </a:pPr>
            <a:r>
              <a:rPr lang="en-GB" noProof="0" dirty="0"/>
              <a:t>Swap video presentations and review them using the updated </a:t>
            </a:r>
            <a:r>
              <a:rPr lang="en-GB" b="1" noProof="0" dirty="0"/>
              <a:t>Main checklist</a:t>
            </a:r>
            <a:r>
              <a:rPr lang="en-GB" noProof="0" dirty="0"/>
              <a:t>.</a:t>
            </a:r>
          </a:p>
          <a:p>
            <a:pPr marL="342900" indent="-342900">
              <a:buFont typeface="Arial" panose="020B0604020202020204" pitchFamily="34" charset="0"/>
              <a:buChar char="•"/>
            </a:pPr>
            <a:r>
              <a:rPr lang="en-GB" noProof="0" dirty="0"/>
              <a:t>Provide constructive feedback to peers.</a:t>
            </a:r>
          </a:p>
        </p:txBody>
      </p:sp>
      <p:sp>
        <p:nvSpPr>
          <p:cNvPr id="5" name="Footer Placeholder 4">
            <a:extLst>
              <a:ext uri="{FF2B5EF4-FFF2-40B4-BE49-F238E27FC236}">
                <a16:creationId xmlns:a16="http://schemas.microsoft.com/office/drawing/2014/main" id="{684FF368-557D-8C49-65E8-8ED4735E7A72}"/>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56716863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BE3CC3-3C14-BA41-B7A2-1531D502F1C9}"/>
              </a:ext>
            </a:extLst>
          </p:cNvPr>
          <p:cNvSpPr>
            <a:spLocks noGrp="1"/>
          </p:cNvSpPr>
          <p:nvPr>
            <p:ph type="sldNum" sz="quarter" idx="11"/>
          </p:nvPr>
        </p:nvSpPr>
        <p:spPr/>
        <p:txBody>
          <a:bodyPr/>
          <a:lstStyle/>
          <a:p>
            <a:fld id="{DA2C159E-F13C-4A85-9A41-E7669D3E0D70}" type="slidenum">
              <a:rPr lang="en-GB" noProof="0" smtClean="0"/>
              <a:pPr/>
              <a:t>154</a:t>
            </a:fld>
            <a:endParaRPr lang="en-GB" noProof="0" dirty="0"/>
          </a:p>
        </p:txBody>
      </p:sp>
      <p:sp>
        <p:nvSpPr>
          <p:cNvPr id="3" name="Title 2">
            <a:extLst>
              <a:ext uri="{FF2B5EF4-FFF2-40B4-BE49-F238E27FC236}">
                <a16:creationId xmlns:a16="http://schemas.microsoft.com/office/drawing/2014/main" id="{37D7FC33-740D-8E2B-1838-2463022D191A}"/>
              </a:ext>
            </a:extLst>
          </p:cNvPr>
          <p:cNvSpPr>
            <a:spLocks noGrp="1"/>
          </p:cNvSpPr>
          <p:nvPr>
            <p:ph type="title"/>
          </p:nvPr>
        </p:nvSpPr>
        <p:spPr/>
        <p:txBody>
          <a:bodyPr/>
          <a:lstStyle/>
          <a:p>
            <a:r>
              <a:rPr lang="en-GB" noProof="0" dirty="0"/>
              <a:t>Homework</a:t>
            </a:r>
          </a:p>
        </p:txBody>
      </p:sp>
      <p:sp>
        <p:nvSpPr>
          <p:cNvPr id="4" name="Text Placeholder 3">
            <a:extLst>
              <a:ext uri="{FF2B5EF4-FFF2-40B4-BE49-F238E27FC236}">
                <a16:creationId xmlns:a16="http://schemas.microsoft.com/office/drawing/2014/main" id="{C25A5BA3-1017-5B63-F4F0-1DA450FF6E0D}"/>
              </a:ext>
            </a:extLst>
          </p:cNvPr>
          <p:cNvSpPr>
            <a:spLocks noGrp="1"/>
          </p:cNvSpPr>
          <p:nvPr>
            <p:ph type="body" sz="quarter" idx="12"/>
          </p:nvPr>
        </p:nvSpPr>
        <p:spPr>
          <a:xfrm>
            <a:off x="234000" y="986400"/>
            <a:ext cx="7722550" cy="3601574"/>
          </a:xfrm>
        </p:spPr>
        <p:txBody>
          <a:bodyPr/>
          <a:lstStyle/>
          <a:p>
            <a:pPr marL="342900" indent="-342900">
              <a:buFont typeface="Arial" panose="020B0604020202020204" pitchFamily="34" charset="0"/>
              <a:buChar char="•"/>
            </a:pPr>
            <a:r>
              <a:rPr lang="en-GB" noProof="0" dirty="0"/>
              <a:t>Write a brief self-assessment of your learning journey through lessons 7 and 8, reflecting on how your understanding of accessibility has changed. </a:t>
            </a:r>
          </a:p>
          <a:p>
            <a:pPr marL="342900" indent="-342900">
              <a:buFont typeface="Arial" panose="020B0604020202020204" pitchFamily="34" charset="0"/>
              <a:buChar char="•"/>
            </a:pPr>
            <a:r>
              <a:rPr lang="en-GB" noProof="0" dirty="0"/>
              <a:t>Submit homework to teacher prior to next lesson.</a:t>
            </a:r>
          </a:p>
        </p:txBody>
      </p:sp>
      <p:sp>
        <p:nvSpPr>
          <p:cNvPr id="5" name="Footer Placeholder 4">
            <a:extLst>
              <a:ext uri="{FF2B5EF4-FFF2-40B4-BE49-F238E27FC236}">
                <a16:creationId xmlns:a16="http://schemas.microsoft.com/office/drawing/2014/main" id="{B7533366-6211-275C-A8A0-C67F37D99743}"/>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54522358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9</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Creating and assessing an inclusive pitch – 1</a:t>
            </a:r>
          </a:p>
        </p:txBody>
      </p:sp>
    </p:spTree>
    <p:extLst>
      <p:ext uri="{BB962C8B-B14F-4D97-AF65-F5344CB8AC3E}">
        <p14:creationId xmlns:p14="http://schemas.microsoft.com/office/powerpoint/2010/main" val="237343164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583DBD-DBA1-C37E-3D5C-CA498C735BC1}"/>
              </a:ext>
            </a:extLst>
          </p:cNvPr>
          <p:cNvSpPr>
            <a:spLocks noGrp="1"/>
          </p:cNvSpPr>
          <p:nvPr>
            <p:ph type="sldNum" sz="quarter" idx="11"/>
          </p:nvPr>
        </p:nvSpPr>
        <p:spPr/>
        <p:txBody>
          <a:bodyPr/>
          <a:lstStyle/>
          <a:p>
            <a:fld id="{DA2C159E-F13C-4A85-9A41-E7669D3E0D70}" type="slidenum">
              <a:rPr lang="en-GB" noProof="0" smtClean="0"/>
              <a:pPr/>
              <a:t>156</a:t>
            </a:fld>
            <a:endParaRPr lang="en-GB" noProof="0" dirty="0"/>
          </a:p>
        </p:txBody>
      </p:sp>
      <p:sp>
        <p:nvSpPr>
          <p:cNvPr id="3" name="Title 2">
            <a:extLst>
              <a:ext uri="{FF2B5EF4-FFF2-40B4-BE49-F238E27FC236}">
                <a16:creationId xmlns:a16="http://schemas.microsoft.com/office/drawing/2014/main" id="{CBC03E09-7DF2-5E46-F2D5-7CF54D12413D}"/>
              </a:ext>
            </a:extLst>
          </p:cNvPr>
          <p:cNvSpPr>
            <a:spLocks noGrp="1"/>
          </p:cNvSpPr>
          <p:nvPr>
            <p:ph type="title"/>
          </p:nvPr>
        </p:nvSpPr>
        <p:spPr/>
        <p:txBody>
          <a:bodyPr/>
          <a:lstStyle/>
          <a:p>
            <a:r>
              <a:rPr lang="en-GB" noProof="0" dirty="0"/>
              <a:t>Lesson structure</a:t>
            </a:r>
          </a:p>
        </p:txBody>
      </p:sp>
      <p:sp>
        <p:nvSpPr>
          <p:cNvPr id="4" name="Text Placeholder 3">
            <a:extLst>
              <a:ext uri="{FF2B5EF4-FFF2-40B4-BE49-F238E27FC236}">
                <a16:creationId xmlns:a16="http://schemas.microsoft.com/office/drawing/2014/main" id="{A4526F50-0443-CA97-F3CC-673F9D312875}"/>
              </a:ext>
            </a:extLst>
          </p:cNvPr>
          <p:cNvSpPr>
            <a:spLocks noGrp="1"/>
          </p:cNvSpPr>
          <p:nvPr>
            <p:ph type="body" sz="quarter" idx="12"/>
          </p:nvPr>
        </p:nvSpPr>
        <p:spPr>
          <a:xfrm>
            <a:off x="234000" y="949325"/>
            <a:ext cx="7667625" cy="3638649"/>
          </a:xfrm>
        </p:spPr>
        <p:txBody>
          <a:bodyPr/>
          <a:lstStyle/>
          <a:p>
            <a:r>
              <a:rPr lang="en-GB" noProof="0" dirty="0"/>
              <a:t>This lesson will cover:</a:t>
            </a:r>
          </a:p>
          <a:p>
            <a:pPr marL="342900" indent="-342900">
              <a:buFont typeface="Arial" panose="020B0604020202020204" pitchFamily="34" charset="0"/>
              <a:buChar char="•"/>
            </a:pPr>
            <a:r>
              <a:rPr lang="en-GB" noProof="0" dirty="0"/>
              <a:t>using your </a:t>
            </a:r>
            <a:r>
              <a:rPr lang="en-GB" b="1" noProof="0" dirty="0"/>
              <a:t>Main checklist</a:t>
            </a:r>
          </a:p>
          <a:p>
            <a:pPr marL="342900" indent="-342900">
              <a:buFont typeface="Arial" panose="020B0604020202020204" pitchFamily="34" charset="0"/>
              <a:buChar char="•"/>
            </a:pPr>
            <a:r>
              <a:rPr lang="en-GB" noProof="0" dirty="0"/>
              <a:t>analysing a client brief</a:t>
            </a:r>
          </a:p>
          <a:p>
            <a:pPr marL="342900" indent="-342900">
              <a:buFont typeface="Arial" panose="020B0604020202020204" pitchFamily="34" charset="0"/>
              <a:buChar char="•"/>
            </a:pPr>
            <a:r>
              <a:rPr lang="en-GB" noProof="0" dirty="0"/>
              <a:t>determining stakeholder needs</a:t>
            </a:r>
          </a:p>
          <a:p>
            <a:pPr marL="342900" indent="-342900">
              <a:buFont typeface="Arial" panose="020B0604020202020204" pitchFamily="34" charset="0"/>
              <a:buChar char="•"/>
            </a:pPr>
            <a:r>
              <a:rPr lang="en-GB" noProof="0" dirty="0"/>
              <a:t>identify assets for a pitch.</a:t>
            </a:r>
          </a:p>
        </p:txBody>
      </p:sp>
      <p:sp>
        <p:nvSpPr>
          <p:cNvPr id="5" name="Footer Placeholder 4">
            <a:extLst>
              <a:ext uri="{FF2B5EF4-FFF2-40B4-BE49-F238E27FC236}">
                <a16:creationId xmlns:a16="http://schemas.microsoft.com/office/drawing/2014/main" id="{78911539-B9B5-AD12-F734-94D935E178CF}"/>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13023170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15EFF-5881-E8A1-2B12-2182657DA11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AFC549-D84C-42CD-9E2C-2C69E086C6CA}"/>
              </a:ext>
            </a:extLst>
          </p:cNvPr>
          <p:cNvSpPr>
            <a:spLocks noGrp="1"/>
          </p:cNvSpPr>
          <p:nvPr>
            <p:ph type="sldNum" sz="quarter" idx="11"/>
          </p:nvPr>
        </p:nvSpPr>
        <p:spPr/>
        <p:txBody>
          <a:bodyPr/>
          <a:lstStyle/>
          <a:p>
            <a:fld id="{DA2C159E-F13C-4A85-9A41-E7669D3E0D70}" type="slidenum">
              <a:rPr lang="en-GB" noProof="0" smtClean="0"/>
              <a:pPr/>
              <a:t>157</a:t>
            </a:fld>
            <a:endParaRPr lang="en-GB" noProof="0" dirty="0"/>
          </a:p>
        </p:txBody>
      </p:sp>
      <p:sp>
        <p:nvSpPr>
          <p:cNvPr id="3" name="Title 2">
            <a:extLst>
              <a:ext uri="{FF2B5EF4-FFF2-40B4-BE49-F238E27FC236}">
                <a16:creationId xmlns:a16="http://schemas.microsoft.com/office/drawing/2014/main" id="{3A09B895-455D-D406-CD03-FAB57B85072A}"/>
              </a:ext>
            </a:extLst>
          </p:cNvPr>
          <p:cNvSpPr>
            <a:spLocks noGrp="1"/>
          </p:cNvSpPr>
          <p:nvPr>
            <p:ph type="title"/>
          </p:nvPr>
        </p:nvSpPr>
        <p:spPr/>
        <p:txBody>
          <a:bodyPr/>
          <a:lstStyle/>
          <a:p>
            <a:r>
              <a:rPr lang="en-GB" noProof="0" dirty="0"/>
              <a:t>Main checklist</a:t>
            </a:r>
          </a:p>
        </p:txBody>
      </p:sp>
      <p:sp>
        <p:nvSpPr>
          <p:cNvPr id="4" name="Text Placeholder 3">
            <a:extLst>
              <a:ext uri="{FF2B5EF4-FFF2-40B4-BE49-F238E27FC236}">
                <a16:creationId xmlns:a16="http://schemas.microsoft.com/office/drawing/2014/main" id="{4E810118-1FE5-C70A-7D1C-ACB2B1DA9D00}"/>
              </a:ext>
            </a:extLst>
          </p:cNvPr>
          <p:cNvSpPr>
            <a:spLocks noGrp="1"/>
          </p:cNvSpPr>
          <p:nvPr>
            <p:ph type="body" sz="quarter" idx="12"/>
          </p:nvPr>
        </p:nvSpPr>
        <p:spPr/>
        <p:txBody>
          <a:bodyPr/>
          <a:lstStyle/>
          <a:p>
            <a:r>
              <a:rPr lang="en-GB" noProof="0" dirty="0"/>
              <a:t>Over the last eight lessons, you have been developing a </a:t>
            </a:r>
            <a:r>
              <a:rPr lang="en-GB" b="1" noProof="0" dirty="0"/>
              <a:t>Main checklist </a:t>
            </a:r>
            <a:r>
              <a:rPr lang="en-GB" noProof="0" dirty="0"/>
              <a:t>to assist you in designing and reviewing inclusive pitches.</a:t>
            </a:r>
          </a:p>
          <a:p>
            <a:pPr marL="457200" indent="-457200">
              <a:buFont typeface="+mj-lt"/>
              <a:buAutoNum type="arabicPeriod"/>
            </a:pPr>
            <a:endParaRPr lang="en-GB" noProof="0" dirty="0"/>
          </a:p>
          <a:p>
            <a:r>
              <a:rPr lang="en-GB" noProof="0" dirty="0"/>
              <a:t>What are the key points from the </a:t>
            </a:r>
            <a:r>
              <a:rPr lang="en-GB" b="1" noProof="0" dirty="0"/>
              <a:t>Main checklist</a:t>
            </a:r>
            <a:r>
              <a:rPr lang="en-GB" noProof="0" dirty="0"/>
              <a:t>?</a:t>
            </a:r>
          </a:p>
        </p:txBody>
      </p:sp>
      <p:sp>
        <p:nvSpPr>
          <p:cNvPr id="5" name="Footer Placeholder 4">
            <a:extLst>
              <a:ext uri="{FF2B5EF4-FFF2-40B4-BE49-F238E27FC236}">
                <a16:creationId xmlns:a16="http://schemas.microsoft.com/office/drawing/2014/main" id="{DC7076E3-9E5D-5F75-01DB-EA5A0F126E2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36851745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E6147-3E03-2AC7-977B-10C0D3F2566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337925-9190-5F3F-CC2B-4063C0198CFC}"/>
              </a:ext>
            </a:extLst>
          </p:cNvPr>
          <p:cNvSpPr>
            <a:spLocks noGrp="1"/>
          </p:cNvSpPr>
          <p:nvPr>
            <p:ph type="sldNum" sz="quarter" idx="11"/>
          </p:nvPr>
        </p:nvSpPr>
        <p:spPr/>
        <p:txBody>
          <a:bodyPr/>
          <a:lstStyle/>
          <a:p>
            <a:fld id="{DA2C159E-F13C-4A85-9A41-E7669D3E0D70}" type="slidenum">
              <a:rPr lang="en-GB" noProof="0" smtClean="0"/>
              <a:pPr/>
              <a:t>158</a:t>
            </a:fld>
            <a:endParaRPr lang="en-GB" noProof="0" dirty="0"/>
          </a:p>
        </p:txBody>
      </p:sp>
      <p:sp>
        <p:nvSpPr>
          <p:cNvPr id="3" name="Title 2">
            <a:extLst>
              <a:ext uri="{FF2B5EF4-FFF2-40B4-BE49-F238E27FC236}">
                <a16:creationId xmlns:a16="http://schemas.microsoft.com/office/drawing/2014/main" id="{C77282C0-C70A-B8D2-9113-9E16187C0ED9}"/>
              </a:ext>
            </a:extLst>
          </p:cNvPr>
          <p:cNvSpPr>
            <a:spLocks noGrp="1"/>
          </p:cNvSpPr>
          <p:nvPr>
            <p:ph type="title"/>
          </p:nvPr>
        </p:nvSpPr>
        <p:spPr/>
        <p:txBody>
          <a:bodyPr/>
          <a:lstStyle/>
          <a:p>
            <a:r>
              <a:rPr lang="en-GB" noProof="0" dirty="0"/>
              <a:t>Activity: review client brief</a:t>
            </a:r>
          </a:p>
        </p:txBody>
      </p:sp>
      <p:sp>
        <p:nvSpPr>
          <p:cNvPr id="4" name="Text Placeholder 3">
            <a:extLst>
              <a:ext uri="{FF2B5EF4-FFF2-40B4-BE49-F238E27FC236}">
                <a16:creationId xmlns:a16="http://schemas.microsoft.com/office/drawing/2014/main" id="{1EFCFA86-0564-6B26-BA26-54B48430ADD6}"/>
              </a:ext>
            </a:extLst>
          </p:cNvPr>
          <p:cNvSpPr>
            <a:spLocks noGrp="1"/>
          </p:cNvSpPr>
          <p:nvPr>
            <p:ph type="body" sz="quarter" idx="12"/>
          </p:nvPr>
        </p:nvSpPr>
        <p:spPr>
          <a:xfrm>
            <a:off x="234000" y="986400"/>
            <a:ext cx="7722550" cy="3601574"/>
          </a:xfrm>
        </p:spPr>
        <p:txBody>
          <a:bodyPr/>
          <a:lstStyle/>
          <a:p>
            <a:pPr marL="457200" indent="-457200">
              <a:buFont typeface="+mj-lt"/>
              <a:buAutoNum type="arabicPeriod"/>
            </a:pPr>
            <a:r>
              <a:rPr lang="en-GB" noProof="0" dirty="0"/>
              <a:t>Join assigned group. </a:t>
            </a:r>
          </a:p>
          <a:p>
            <a:pPr marL="457200" indent="-457200">
              <a:buFont typeface="+mj-lt"/>
              <a:buAutoNum type="arabicPeriod"/>
            </a:pPr>
            <a:r>
              <a:rPr lang="en-GB" noProof="0" dirty="0"/>
              <a:t>Listen to the task overview and ask any clarification questions about the instructions.</a:t>
            </a:r>
          </a:p>
          <a:p>
            <a:pPr marL="457200" indent="-457200">
              <a:buFont typeface="+mj-lt"/>
              <a:buAutoNum type="arabicPeriod"/>
            </a:pPr>
            <a:r>
              <a:rPr lang="en-GB" noProof="0" dirty="0"/>
              <a:t>Assess the brief against the </a:t>
            </a:r>
            <a:r>
              <a:rPr lang="en-GB" b="1" noProof="0" dirty="0"/>
              <a:t>Main checklist</a:t>
            </a:r>
            <a:r>
              <a:rPr lang="en-GB" noProof="0" dirty="0"/>
              <a:t>.</a:t>
            </a:r>
          </a:p>
          <a:p>
            <a:pPr marL="457200" indent="-457200">
              <a:buFont typeface="+mj-lt"/>
              <a:buAutoNum type="arabicPeriod"/>
            </a:pPr>
            <a:r>
              <a:rPr lang="en-GB" noProof="0" dirty="0"/>
              <a:t>Send an email to the client requesting additional information, if required.</a:t>
            </a:r>
          </a:p>
          <a:p>
            <a:endParaRPr lang="en-GB" noProof="0" dirty="0"/>
          </a:p>
        </p:txBody>
      </p:sp>
      <p:sp>
        <p:nvSpPr>
          <p:cNvPr id="5" name="Footer Placeholder 4">
            <a:extLst>
              <a:ext uri="{FF2B5EF4-FFF2-40B4-BE49-F238E27FC236}">
                <a16:creationId xmlns:a16="http://schemas.microsoft.com/office/drawing/2014/main" id="{E25800A8-E4C4-7F0A-7788-E1AD5CD90092}"/>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96891385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32EAD9-D103-8767-8EBE-AC1309B249FB}"/>
              </a:ext>
            </a:extLst>
          </p:cNvPr>
          <p:cNvSpPr>
            <a:spLocks noGrp="1"/>
          </p:cNvSpPr>
          <p:nvPr>
            <p:ph type="sldNum" sz="quarter" idx="11"/>
          </p:nvPr>
        </p:nvSpPr>
        <p:spPr/>
        <p:txBody>
          <a:bodyPr/>
          <a:lstStyle/>
          <a:p>
            <a:fld id="{DA2C159E-F13C-4A85-9A41-E7669D3E0D70}" type="slidenum">
              <a:rPr lang="en-GB" noProof="0" smtClean="0"/>
              <a:pPr/>
              <a:t>159</a:t>
            </a:fld>
            <a:endParaRPr lang="en-GB" noProof="0" dirty="0"/>
          </a:p>
        </p:txBody>
      </p:sp>
      <p:sp>
        <p:nvSpPr>
          <p:cNvPr id="3" name="Title 2">
            <a:extLst>
              <a:ext uri="{FF2B5EF4-FFF2-40B4-BE49-F238E27FC236}">
                <a16:creationId xmlns:a16="http://schemas.microsoft.com/office/drawing/2014/main" id="{6D57F384-0D25-E42B-52F2-E22D5686CC89}"/>
              </a:ext>
            </a:extLst>
          </p:cNvPr>
          <p:cNvSpPr>
            <a:spLocks noGrp="1"/>
          </p:cNvSpPr>
          <p:nvPr>
            <p:ph type="title"/>
          </p:nvPr>
        </p:nvSpPr>
        <p:spPr/>
        <p:txBody>
          <a:bodyPr/>
          <a:lstStyle/>
          <a:p>
            <a:r>
              <a:rPr lang="en-GB" noProof="0" dirty="0"/>
              <a:t>Activity: supplemental information</a:t>
            </a:r>
          </a:p>
        </p:txBody>
      </p:sp>
      <p:sp>
        <p:nvSpPr>
          <p:cNvPr id="4" name="Text Placeholder 3">
            <a:extLst>
              <a:ext uri="{FF2B5EF4-FFF2-40B4-BE49-F238E27FC236}">
                <a16:creationId xmlns:a16="http://schemas.microsoft.com/office/drawing/2014/main" id="{26CAC309-FA18-B1C1-67EE-281FB48DF493}"/>
              </a:ext>
            </a:extLst>
          </p:cNvPr>
          <p:cNvSpPr>
            <a:spLocks noGrp="1"/>
          </p:cNvSpPr>
          <p:nvPr>
            <p:ph type="body" sz="quarter" idx="12"/>
          </p:nvPr>
        </p:nvSpPr>
        <p:spPr/>
        <p:txBody>
          <a:bodyPr/>
          <a:lstStyle/>
          <a:p>
            <a:pPr marL="342900" indent="-342900">
              <a:buFont typeface="Arial" panose="020B0604020202020204" pitchFamily="34" charset="0"/>
              <a:buChar char="•"/>
            </a:pPr>
            <a:r>
              <a:rPr lang="en-GB" noProof="0" dirty="0"/>
              <a:t>Review the </a:t>
            </a:r>
            <a:r>
              <a:rPr lang="en-GB" b="1" noProof="0" dirty="0"/>
              <a:t>Client briefs supplemental information</a:t>
            </a:r>
            <a:r>
              <a:rPr lang="en-GB" noProof="0" dirty="0"/>
              <a:t>.</a:t>
            </a:r>
          </a:p>
          <a:p>
            <a:pPr marL="342900" indent="-342900">
              <a:buFont typeface="Arial" panose="020B0604020202020204" pitchFamily="34" charset="0"/>
              <a:buChar char="•"/>
            </a:pPr>
            <a:r>
              <a:rPr lang="en-GB" noProof="0" dirty="0"/>
              <a:t>Identify the information provided that responds to the questions sent in the email. Note this on the </a:t>
            </a:r>
            <a:r>
              <a:rPr lang="en-GB" b="1" noProof="0" dirty="0"/>
              <a:t>Analysis of client briefs document</a:t>
            </a:r>
            <a:r>
              <a:rPr lang="en-GB" noProof="0" dirty="0"/>
              <a:t>.</a:t>
            </a:r>
          </a:p>
          <a:p>
            <a:pPr marL="342900" indent="-342900">
              <a:buFont typeface="Arial" panose="020B0604020202020204" pitchFamily="34" charset="0"/>
              <a:buChar char="•"/>
            </a:pPr>
            <a:r>
              <a:rPr lang="en-GB" noProof="0" dirty="0"/>
              <a:t>Also note any additional useful information from the </a:t>
            </a:r>
            <a:r>
              <a:rPr lang="en-GB" b="1" noProof="0" dirty="0"/>
              <a:t>Client briefs supplemental information </a:t>
            </a:r>
            <a:r>
              <a:rPr lang="en-GB" noProof="0" dirty="0"/>
              <a:t>that was not requested in the email.</a:t>
            </a:r>
          </a:p>
          <a:p>
            <a:pPr marL="342900" indent="-342900">
              <a:buFont typeface="Arial" panose="020B0604020202020204" pitchFamily="34" charset="0"/>
              <a:buChar char="•"/>
            </a:pPr>
            <a:r>
              <a:rPr lang="en-GB" noProof="0" dirty="0"/>
              <a:t>Update your </a:t>
            </a:r>
            <a:r>
              <a:rPr lang="en-GB" b="1" noProof="0" dirty="0"/>
              <a:t>Main checklist</a:t>
            </a:r>
            <a:r>
              <a:rPr lang="en-GB" noProof="0" dirty="0"/>
              <a:t>, if required.</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endParaRPr lang="en-GB" noProof="0" dirty="0"/>
          </a:p>
        </p:txBody>
      </p:sp>
      <p:sp>
        <p:nvSpPr>
          <p:cNvPr id="5" name="Footer Placeholder 4">
            <a:extLst>
              <a:ext uri="{FF2B5EF4-FFF2-40B4-BE49-F238E27FC236}">
                <a16:creationId xmlns:a16="http://schemas.microsoft.com/office/drawing/2014/main" id="{B5FB03E6-AA35-D8D9-D80E-8F4D36B66AE5}"/>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955166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0224F9-40F4-9609-0032-BA9715340AB1}"/>
              </a:ext>
            </a:extLst>
          </p:cNvPr>
          <p:cNvSpPr>
            <a:spLocks noGrp="1"/>
          </p:cNvSpPr>
          <p:nvPr>
            <p:ph type="sldNum" sz="quarter" idx="11"/>
          </p:nvPr>
        </p:nvSpPr>
        <p:spPr/>
        <p:txBody>
          <a:bodyPr/>
          <a:lstStyle/>
          <a:p>
            <a:fld id="{DA2C159E-F13C-4A85-9A41-E7669D3E0D70}" type="slidenum">
              <a:rPr lang="en-GB" noProof="0" smtClean="0"/>
              <a:pPr/>
              <a:t>16</a:t>
            </a:fld>
            <a:endParaRPr lang="en-GB" noProof="0" dirty="0"/>
          </a:p>
        </p:txBody>
      </p:sp>
      <p:sp>
        <p:nvSpPr>
          <p:cNvPr id="3" name="Title 2">
            <a:extLst>
              <a:ext uri="{FF2B5EF4-FFF2-40B4-BE49-F238E27FC236}">
                <a16:creationId xmlns:a16="http://schemas.microsoft.com/office/drawing/2014/main" id="{735CD1E3-E38A-4234-3B92-E4BCD3419BA9}"/>
              </a:ext>
            </a:extLst>
          </p:cNvPr>
          <p:cNvSpPr>
            <a:spLocks noGrp="1"/>
          </p:cNvSpPr>
          <p:nvPr>
            <p:ph type="title"/>
          </p:nvPr>
        </p:nvSpPr>
        <p:spPr/>
        <p:txBody>
          <a:bodyPr/>
          <a:lstStyle/>
          <a:p>
            <a:r>
              <a:rPr lang="en-GB" noProof="0" dirty="0"/>
              <a:t>Activity: examples of stereotypes</a:t>
            </a:r>
          </a:p>
        </p:txBody>
      </p:sp>
      <p:sp>
        <p:nvSpPr>
          <p:cNvPr id="4" name="Text Placeholder 3">
            <a:extLst>
              <a:ext uri="{FF2B5EF4-FFF2-40B4-BE49-F238E27FC236}">
                <a16:creationId xmlns:a16="http://schemas.microsoft.com/office/drawing/2014/main" id="{2CBFC9C6-DC1F-2642-9CC9-08E55D5D3E07}"/>
              </a:ext>
            </a:extLst>
          </p:cNvPr>
          <p:cNvSpPr>
            <a:spLocks noGrp="1"/>
          </p:cNvSpPr>
          <p:nvPr>
            <p:ph type="body" sz="quarter" idx="12"/>
          </p:nvPr>
        </p:nvSpPr>
        <p:spPr/>
        <p:txBody>
          <a:bodyPr/>
          <a:lstStyle/>
          <a:p>
            <a:pPr marL="457200" indent="-457200">
              <a:buFont typeface="+mj-lt"/>
              <a:buAutoNum type="arabicPeriod"/>
            </a:pPr>
            <a:r>
              <a:rPr lang="en-GB" noProof="0" dirty="0"/>
              <a:t>Contribute examples of stereotypes using the collaborative application.</a:t>
            </a:r>
          </a:p>
          <a:p>
            <a:pPr marL="457200" indent="-457200">
              <a:buFont typeface="+mj-lt"/>
              <a:buAutoNum type="arabicPeriod"/>
            </a:pPr>
            <a:r>
              <a:rPr lang="en-GB" noProof="0" dirty="0"/>
              <a:t>Engage in a whole class discussion.</a:t>
            </a:r>
          </a:p>
        </p:txBody>
      </p:sp>
      <p:sp>
        <p:nvSpPr>
          <p:cNvPr id="5" name="Footer Placeholder 4">
            <a:extLst>
              <a:ext uri="{FF2B5EF4-FFF2-40B4-BE49-F238E27FC236}">
                <a16:creationId xmlns:a16="http://schemas.microsoft.com/office/drawing/2014/main" id="{882C445F-A8E3-B86A-B420-B7060ADEDE8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58179157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D7093-2C41-78E6-671A-8B50CC05176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F91F5A-6A6E-B2B0-626C-37D7358F8C04}"/>
              </a:ext>
            </a:extLst>
          </p:cNvPr>
          <p:cNvSpPr>
            <a:spLocks noGrp="1"/>
          </p:cNvSpPr>
          <p:nvPr>
            <p:ph type="sldNum" sz="quarter" idx="11"/>
          </p:nvPr>
        </p:nvSpPr>
        <p:spPr/>
        <p:txBody>
          <a:bodyPr/>
          <a:lstStyle/>
          <a:p>
            <a:fld id="{DA2C159E-F13C-4A85-9A41-E7669D3E0D70}" type="slidenum">
              <a:rPr lang="en-GB" noProof="0" smtClean="0"/>
              <a:pPr/>
              <a:t>160</a:t>
            </a:fld>
            <a:endParaRPr lang="en-GB" noProof="0" dirty="0"/>
          </a:p>
        </p:txBody>
      </p:sp>
      <p:sp>
        <p:nvSpPr>
          <p:cNvPr id="3" name="Title 2">
            <a:extLst>
              <a:ext uri="{FF2B5EF4-FFF2-40B4-BE49-F238E27FC236}">
                <a16:creationId xmlns:a16="http://schemas.microsoft.com/office/drawing/2014/main" id="{5D62B5FD-4DD3-0767-559C-44E82A6BD4F5}"/>
              </a:ext>
            </a:extLst>
          </p:cNvPr>
          <p:cNvSpPr>
            <a:spLocks noGrp="1"/>
          </p:cNvSpPr>
          <p:nvPr>
            <p:ph type="title"/>
          </p:nvPr>
        </p:nvSpPr>
        <p:spPr/>
        <p:txBody>
          <a:bodyPr/>
          <a:lstStyle/>
          <a:p>
            <a:r>
              <a:rPr lang="en-GB" noProof="0" dirty="0"/>
              <a:t>Activity: Asset list</a:t>
            </a:r>
          </a:p>
        </p:txBody>
      </p:sp>
      <p:sp>
        <p:nvSpPr>
          <p:cNvPr id="4" name="Text Placeholder 3">
            <a:extLst>
              <a:ext uri="{FF2B5EF4-FFF2-40B4-BE49-F238E27FC236}">
                <a16:creationId xmlns:a16="http://schemas.microsoft.com/office/drawing/2014/main" id="{900CA6DA-A57F-D1B7-1B53-C0B77D516805}"/>
              </a:ext>
            </a:extLst>
          </p:cNvPr>
          <p:cNvSpPr>
            <a:spLocks noGrp="1"/>
          </p:cNvSpPr>
          <p:nvPr>
            <p:ph type="body" sz="quarter" idx="12"/>
          </p:nvPr>
        </p:nvSpPr>
        <p:spPr/>
        <p:txBody>
          <a:bodyPr/>
          <a:lstStyle/>
          <a:p>
            <a:pPr marL="342900" indent="-342900">
              <a:buFont typeface="Arial" panose="020B0604020202020204" pitchFamily="34" charset="0"/>
              <a:buChar char="•"/>
            </a:pPr>
            <a:r>
              <a:rPr lang="en-GB" noProof="0" dirty="0"/>
              <a:t>Review the </a:t>
            </a:r>
            <a:r>
              <a:rPr lang="en-GB" b="1" noProof="0" dirty="0"/>
              <a:t>Asset list</a:t>
            </a:r>
            <a:r>
              <a:rPr lang="en-GB" noProof="0" dirty="0"/>
              <a:t>.</a:t>
            </a:r>
          </a:p>
          <a:p>
            <a:pPr marL="342900" indent="-342900">
              <a:buFont typeface="Arial" panose="020B0604020202020204" pitchFamily="34" charset="0"/>
              <a:buChar char="•"/>
            </a:pPr>
            <a:r>
              <a:rPr lang="en-GB" noProof="0" dirty="0"/>
              <a:t>Individually, identify assets that could be included in the pitch.</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endParaRPr lang="en-GB" noProof="0" dirty="0"/>
          </a:p>
        </p:txBody>
      </p:sp>
      <p:sp>
        <p:nvSpPr>
          <p:cNvPr id="5" name="Footer Placeholder 4">
            <a:extLst>
              <a:ext uri="{FF2B5EF4-FFF2-40B4-BE49-F238E27FC236}">
                <a16:creationId xmlns:a16="http://schemas.microsoft.com/office/drawing/2014/main" id="{896FC2D2-E7BC-D519-509D-1313C392DCF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32663662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10</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Creating and assessing an inclusive pitch – 2</a:t>
            </a:r>
          </a:p>
        </p:txBody>
      </p:sp>
    </p:spTree>
    <p:extLst>
      <p:ext uri="{BB962C8B-B14F-4D97-AF65-F5344CB8AC3E}">
        <p14:creationId xmlns:p14="http://schemas.microsoft.com/office/powerpoint/2010/main" val="235711716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F1648F-C6EC-F44E-5679-A7534657C463}"/>
              </a:ext>
            </a:extLst>
          </p:cNvPr>
          <p:cNvSpPr>
            <a:spLocks noGrp="1"/>
          </p:cNvSpPr>
          <p:nvPr>
            <p:ph type="sldNum" sz="quarter" idx="11"/>
          </p:nvPr>
        </p:nvSpPr>
        <p:spPr/>
        <p:txBody>
          <a:bodyPr/>
          <a:lstStyle/>
          <a:p>
            <a:fld id="{DA2C159E-F13C-4A85-9A41-E7669D3E0D70}" type="slidenum">
              <a:rPr lang="en-GB" noProof="0" smtClean="0"/>
              <a:pPr/>
              <a:t>162</a:t>
            </a:fld>
            <a:endParaRPr lang="en-GB" noProof="0" dirty="0"/>
          </a:p>
        </p:txBody>
      </p:sp>
      <p:sp>
        <p:nvSpPr>
          <p:cNvPr id="3" name="Title 2">
            <a:extLst>
              <a:ext uri="{FF2B5EF4-FFF2-40B4-BE49-F238E27FC236}">
                <a16:creationId xmlns:a16="http://schemas.microsoft.com/office/drawing/2014/main" id="{BE6A4DCA-D255-D701-65B4-862D26678828}"/>
              </a:ext>
            </a:extLst>
          </p:cNvPr>
          <p:cNvSpPr>
            <a:spLocks noGrp="1"/>
          </p:cNvSpPr>
          <p:nvPr>
            <p:ph type="title"/>
          </p:nvPr>
        </p:nvSpPr>
        <p:spPr/>
        <p:txBody>
          <a:bodyPr/>
          <a:lstStyle/>
          <a:p>
            <a:r>
              <a:rPr lang="en-GB" noProof="0" dirty="0"/>
              <a:t>Lesson structure</a:t>
            </a:r>
          </a:p>
        </p:txBody>
      </p:sp>
      <p:sp>
        <p:nvSpPr>
          <p:cNvPr id="4" name="Text Placeholder 3">
            <a:extLst>
              <a:ext uri="{FF2B5EF4-FFF2-40B4-BE49-F238E27FC236}">
                <a16:creationId xmlns:a16="http://schemas.microsoft.com/office/drawing/2014/main" id="{0BA1591F-FEBE-BC09-B32A-4FFFB3BD0D2D}"/>
              </a:ext>
            </a:extLst>
          </p:cNvPr>
          <p:cNvSpPr>
            <a:spLocks noGrp="1"/>
          </p:cNvSpPr>
          <p:nvPr>
            <p:ph type="body" sz="quarter" idx="12"/>
          </p:nvPr>
        </p:nvSpPr>
        <p:spPr/>
        <p:txBody>
          <a:bodyPr/>
          <a:lstStyle/>
          <a:p>
            <a:r>
              <a:rPr lang="en-GB" noProof="0" dirty="0"/>
              <a:t>This lesson will cover:</a:t>
            </a:r>
          </a:p>
          <a:p>
            <a:pPr marL="342900" indent="-342900">
              <a:buFont typeface="Arial" panose="020B0604020202020204" pitchFamily="34" charset="0"/>
              <a:buChar char="•"/>
            </a:pPr>
            <a:r>
              <a:rPr lang="en-GB" noProof="0" dirty="0"/>
              <a:t>recap of lesson 9</a:t>
            </a:r>
          </a:p>
          <a:p>
            <a:pPr marL="342900" indent="-342900">
              <a:buFont typeface="Arial" panose="020B0604020202020204" pitchFamily="34" charset="0"/>
              <a:buChar char="•"/>
            </a:pPr>
            <a:r>
              <a:rPr lang="en-GB" b="1" noProof="0" dirty="0"/>
              <a:t>Asset list </a:t>
            </a:r>
            <a:r>
              <a:rPr lang="en-GB" noProof="0" dirty="0"/>
              <a:t>review </a:t>
            </a:r>
          </a:p>
          <a:p>
            <a:pPr marL="342900" indent="-342900">
              <a:buFont typeface="Arial" panose="020B0604020202020204" pitchFamily="34" charset="0"/>
              <a:buChar char="•"/>
            </a:pPr>
            <a:r>
              <a:rPr lang="en-GB" noProof="0" dirty="0"/>
              <a:t>RAG rating the </a:t>
            </a:r>
            <a:r>
              <a:rPr lang="en-GB" b="1" noProof="0" dirty="0"/>
              <a:t>Asset pack</a:t>
            </a:r>
            <a:endParaRPr lang="en-GB" noProof="0" dirty="0"/>
          </a:p>
          <a:p>
            <a:pPr marL="342900" indent="-342900">
              <a:buFont typeface="Arial" panose="020B0604020202020204" pitchFamily="34" charset="0"/>
              <a:buChar char="•"/>
            </a:pPr>
            <a:r>
              <a:rPr lang="en-GB" noProof="0" dirty="0"/>
              <a:t>compiling a pitch</a:t>
            </a:r>
          </a:p>
          <a:p>
            <a:pPr marL="342900" indent="-342900">
              <a:buFont typeface="Arial" panose="020B0604020202020204" pitchFamily="34" charset="0"/>
              <a:buChar char="•"/>
            </a:pPr>
            <a:r>
              <a:rPr lang="en-GB" noProof="0" dirty="0"/>
              <a:t>peer review of pitches</a:t>
            </a:r>
          </a:p>
          <a:p>
            <a:pPr marL="342900" indent="-342900">
              <a:buFont typeface="Arial" panose="020B0604020202020204" pitchFamily="34" charset="0"/>
              <a:buChar char="•"/>
            </a:pPr>
            <a:r>
              <a:rPr lang="en-GB" noProof="0" dirty="0"/>
              <a:t>revising pitches.</a:t>
            </a:r>
          </a:p>
        </p:txBody>
      </p:sp>
      <p:sp>
        <p:nvSpPr>
          <p:cNvPr id="5" name="Footer Placeholder 4">
            <a:extLst>
              <a:ext uri="{FF2B5EF4-FFF2-40B4-BE49-F238E27FC236}">
                <a16:creationId xmlns:a16="http://schemas.microsoft.com/office/drawing/2014/main" id="{18C02E41-87B1-3334-8CE0-338429FF65B3}"/>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27305796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04E5B-63B1-7F02-A3EC-7AC2E2D8178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632229-408A-20F1-75F7-4F6993E487BB}"/>
              </a:ext>
            </a:extLst>
          </p:cNvPr>
          <p:cNvSpPr>
            <a:spLocks noGrp="1"/>
          </p:cNvSpPr>
          <p:nvPr>
            <p:ph type="sldNum" sz="quarter" idx="11"/>
          </p:nvPr>
        </p:nvSpPr>
        <p:spPr/>
        <p:txBody>
          <a:bodyPr/>
          <a:lstStyle/>
          <a:p>
            <a:fld id="{DA2C159E-F13C-4A85-9A41-E7669D3E0D70}" type="slidenum">
              <a:rPr lang="en-GB" noProof="0" smtClean="0"/>
              <a:pPr/>
              <a:t>163</a:t>
            </a:fld>
            <a:endParaRPr lang="en-GB" noProof="0" dirty="0"/>
          </a:p>
        </p:txBody>
      </p:sp>
      <p:sp>
        <p:nvSpPr>
          <p:cNvPr id="3" name="Title 2">
            <a:extLst>
              <a:ext uri="{FF2B5EF4-FFF2-40B4-BE49-F238E27FC236}">
                <a16:creationId xmlns:a16="http://schemas.microsoft.com/office/drawing/2014/main" id="{67877161-DE91-843E-EE2E-3D3997E590FA}"/>
              </a:ext>
            </a:extLst>
          </p:cNvPr>
          <p:cNvSpPr>
            <a:spLocks noGrp="1"/>
          </p:cNvSpPr>
          <p:nvPr>
            <p:ph type="title"/>
          </p:nvPr>
        </p:nvSpPr>
        <p:spPr/>
        <p:txBody>
          <a:bodyPr/>
          <a:lstStyle/>
          <a:p>
            <a:r>
              <a:rPr lang="en-GB" noProof="0" dirty="0"/>
              <a:t>Consider three stakeholder needs</a:t>
            </a:r>
          </a:p>
        </p:txBody>
      </p:sp>
      <p:sp>
        <p:nvSpPr>
          <p:cNvPr id="4" name="Text Placeholder 3">
            <a:extLst>
              <a:ext uri="{FF2B5EF4-FFF2-40B4-BE49-F238E27FC236}">
                <a16:creationId xmlns:a16="http://schemas.microsoft.com/office/drawing/2014/main" id="{85A0989B-6624-DD7B-3C75-33AB39BF43AE}"/>
              </a:ext>
            </a:extLst>
          </p:cNvPr>
          <p:cNvSpPr>
            <a:spLocks noGrp="1"/>
          </p:cNvSpPr>
          <p:nvPr>
            <p:ph type="body" sz="quarter" idx="12"/>
          </p:nvPr>
        </p:nvSpPr>
        <p:spPr>
          <a:xfrm>
            <a:off x="234000" y="986400"/>
            <a:ext cx="7722550" cy="3601574"/>
          </a:xfrm>
        </p:spPr>
        <p:txBody>
          <a:bodyPr/>
          <a:lstStyle/>
          <a:p>
            <a:r>
              <a:rPr lang="en-GB" noProof="0" dirty="0"/>
              <a:t>Use information from the previous lesson to write three key stakeholder needs on a mini whiteboard. Hold up whiteboard to share ideas with the class.</a:t>
            </a:r>
          </a:p>
        </p:txBody>
      </p:sp>
      <p:sp>
        <p:nvSpPr>
          <p:cNvPr id="5" name="Footer Placeholder 4">
            <a:extLst>
              <a:ext uri="{FF2B5EF4-FFF2-40B4-BE49-F238E27FC236}">
                <a16:creationId xmlns:a16="http://schemas.microsoft.com/office/drawing/2014/main" id="{D2E1F765-903F-F347-BB30-30BBD2B7626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29811378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8FEE1B-7F35-0DEA-E6A8-7A2D5779F725}"/>
              </a:ext>
            </a:extLst>
          </p:cNvPr>
          <p:cNvSpPr>
            <a:spLocks noGrp="1"/>
          </p:cNvSpPr>
          <p:nvPr>
            <p:ph type="sldNum" sz="quarter" idx="11"/>
          </p:nvPr>
        </p:nvSpPr>
        <p:spPr/>
        <p:txBody>
          <a:bodyPr/>
          <a:lstStyle/>
          <a:p>
            <a:fld id="{DA2C159E-F13C-4A85-9A41-E7669D3E0D70}" type="slidenum">
              <a:rPr lang="en-GB" noProof="0" smtClean="0"/>
              <a:pPr/>
              <a:t>164</a:t>
            </a:fld>
            <a:endParaRPr lang="en-GB" noProof="0" dirty="0"/>
          </a:p>
        </p:txBody>
      </p:sp>
      <p:sp>
        <p:nvSpPr>
          <p:cNvPr id="3" name="Title 2">
            <a:extLst>
              <a:ext uri="{FF2B5EF4-FFF2-40B4-BE49-F238E27FC236}">
                <a16:creationId xmlns:a16="http://schemas.microsoft.com/office/drawing/2014/main" id="{67AD5256-ADB3-4D29-19DB-263F3DE4D951}"/>
              </a:ext>
            </a:extLst>
          </p:cNvPr>
          <p:cNvSpPr>
            <a:spLocks noGrp="1"/>
          </p:cNvSpPr>
          <p:nvPr>
            <p:ph type="title"/>
          </p:nvPr>
        </p:nvSpPr>
        <p:spPr/>
        <p:txBody>
          <a:bodyPr/>
          <a:lstStyle/>
          <a:p>
            <a:r>
              <a:rPr lang="en-GB" noProof="0" dirty="0"/>
              <a:t>Activity: review Asset pack</a:t>
            </a:r>
          </a:p>
        </p:txBody>
      </p:sp>
      <p:sp>
        <p:nvSpPr>
          <p:cNvPr id="4" name="Text Placeholder 3">
            <a:extLst>
              <a:ext uri="{FF2B5EF4-FFF2-40B4-BE49-F238E27FC236}">
                <a16:creationId xmlns:a16="http://schemas.microsoft.com/office/drawing/2014/main" id="{4945761B-877A-1FFE-4FF3-F3316498531A}"/>
              </a:ext>
            </a:extLst>
          </p:cNvPr>
          <p:cNvSpPr>
            <a:spLocks noGrp="1"/>
          </p:cNvSpPr>
          <p:nvPr>
            <p:ph type="body" sz="quarter" idx="12"/>
          </p:nvPr>
        </p:nvSpPr>
        <p:spPr/>
        <p:txBody>
          <a:bodyPr/>
          <a:lstStyle/>
          <a:p>
            <a:pPr marL="457200" indent="-457200">
              <a:buFont typeface="+mj-lt"/>
              <a:buAutoNum type="arabicPeriod"/>
            </a:pPr>
            <a:r>
              <a:rPr lang="en-GB" noProof="0" dirty="0"/>
              <a:t>Review the </a:t>
            </a:r>
            <a:r>
              <a:rPr lang="en-GB" b="1" noProof="0" dirty="0"/>
              <a:t>Asset pack </a:t>
            </a:r>
            <a:r>
              <a:rPr lang="en-GB" noProof="0" dirty="0"/>
              <a:t>and consider stakeholder needs.</a:t>
            </a:r>
          </a:p>
          <a:p>
            <a:pPr marL="457200" indent="-457200">
              <a:buFont typeface="+mj-lt"/>
              <a:buAutoNum type="arabicPeriod"/>
            </a:pPr>
            <a:r>
              <a:rPr lang="en-GB" noProof="0" dirty="0"/>
              <a:t>Using the </a:t>
            </a:r>
            <a:r>
              <a:rPr lang="en-GB" b="1" noProof="0" dirty="0"/>
              <a:t>Asset list </a:t>
            </a:r>
            <a:r>
              <a:rPr lang="en-GB" noProof="0" dirty="0"/>
              <a:t>from your independent study, carry out a red, amber, green (RAG) rating of the assets in the </a:t>
            </a:r>
            <a:r>
              <a:rPr lang="en-GB" b="1" noProof="0" dirty="0"/>
              <a:t>Asset pack </a:t>
            </a:r>
            <a:r>
              <a:rPr lang="en-GB" noProof="0" dirty="0"/>
              <a:t>for inclusion in the pitch. Provide rationale for selecting assets on the </a:t>
            </a:r>
            <a:r>
              <a:rPr lang="en-GB" b="1" noProof="0" dirty="0"/>
              <a:t>Asset list</a:t>
            </a:r>
            <a:r>
              <a:rPr lang="en-GB" noProof="0" dirty="0"/>
              <a:t>.</a:t>
            </a:r>
          </a:p>
          <a:p>
            <a:pPr marL="342900" indent="-342900">
              <a:buFont typeface="Arial" panose="020B0604020202020204" pitchFamily="34" charset="0"/>
              <a:buChar char="•"/>
            </a:pPr>
            <a:endParaRPr lang="en-GB" noProof="0" dirty="0"/>
          </a:p>
        </p:txBody>
      </p:sp>
      <p:sp>
        <p:nvSpPr>
          <p:cNvPr id="5" name="Footer Placeholder 4">
            <a:extLst>
              <a:ext uri="{FF2B5EF4-FFF2-40B4-BE49-F238E27FC236}">
                <a16:creationId xmlns:a16="http://schemas.microsoft.com/office/drawing/2014/main" id="{EDA03436-AECE-6A8F-BFF3-31F5420E114C}"/>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99722802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5D4927-EA9D-FC8D-D156-B1E12D68FDFD}"/>
              </a:ext>
            </a:extLst>
          </p:cNvPr>
          <p:cNvSpPr>
            <a:spLocks noGrp="1"/>
          </p:cNvSpPr>
          <p:nvPr>
            <p:ph type="sldNum" sz="quarter" idx="11"/>
          </p:nvPr>
        </p:nvSpPr>
        <p:spPr/>
        <p:txBody>
          <a:bodyPr/>
          <a:lstStyle/>
          <a:p>
            <a:fld id="{DA2C159E-F13C-4A85-9A41-E7669D3E0D70}" type="slidenum">
              <a:rPr lang="en-GB" noProof="0" smtClean="0"/>
              <a:pPr/>
              <a:t>165</a:t>
            </a:fld>
            <a:endParaRPr lang="en-GB" noProof="0" dirty="0"/>
          </a:p>
        </p:txBody>
      </p:sp>
      <p:sp>
        <p:nvSpPr>
          <p:cNvPr id="3" name="Title 2">
            <a:extLst>
              <a:ext uri="{FF2B5EF4-FFF2-40B4-BE49-F238E27FC236}">
                <a16:creationId xmlns:a16="http://schemas.microsoft.com/office/drawing/2014/main" id="{A10E09D5-43EF-4D77-F04A-98835268ADE3}"/>
              </a:ext>
            </a:extLst>
          </p:cNvPr>
          <p:cNvSpPr>
            <a:spLocks noGrp="1"/>
          </p:cNvSpPr>
          <p:nvPr>
            <p:ph type="title"/>
          </p:nvPr>
        </p:nvSpPr>
        <p:spPr/>
        <p:txBody>
          <a:bodyPr/>
          <a:lstStyle/>
          <a:p>
            <a:r>
              <a:rPr lang="en-GB" noProof="0" dirty="0"/>
              <a:t>Activity: create the pitch</a:t>
            </a:r>
          </a:p>
        </p:txBody>
      </p:sp>
      <p:sp>
        <p:nvSpPr>
          <p:cNvPr id="4" name="Text Placeholder 3">
            <a:extLst>
              <a:ext uri="{FF2B5EF4-FFF2-40B4-BE49-F238E27FC236}">
                <a16:creationId xmlns:a16="http://schemas.microsoft.com/office/drawing/2014/main" id="{D0077FA4-9BAD-E287-54BB-816F84EC1374}"/>
              </a:ext>
            </a:extLst>
          </p:cNvPr>
          <p:cNvSpPr>
            <a:spLocks noGrp="1"/>
          </p:cNvSpPr>
          <p:nvPr>
            <p:ph type="body" sz="quarter" idx="12"/>
          </p:nvPr>
        </p:nvSpPr>
        <p:spPr/>
        <p:txBody>
          <a:bodyPr/>
          <a:lstStyle/>
          <a:p>
            <a:pPr marL="457200" indent="-457200">
              <a:buFont typeface="+mj-lt"/>
              <a:buAutoNum type="arabicPeriod"/>
            </a:pPr>
            <a:r>
              <a:rPr lang="en-GB" noProof="0" dirty="0"/>
              <a:t>Using software of your choice, compile the assets into the pitch. </a:t>
            </a:r>
          </a:p>
          <a:p>
            <a:pPr marL="457200" indent="-457200">
              <a:buFont typeface="+mj-lt"/>
              <a:buAutoNum type="arabicPeriod"/>
            </a:pPr>
            <a:r>
              <a:rPr lang="en-GB" noProof="0" dirty="0"/>
              <a:t>Ensure pitch meets the requirements of all stakeholders by reviewing it against the</a:t>
            </a:r>
            <a:r>
              <a:rPr lang="en-GB" b="1" noProof="0" dirty="0"/>
              <a:t> Master checklist</a:t>
            </a:r>
            <a:r>
              <a:rPr lang="en-GB" noProof="0" dirty="0"/>
              <a:t>.</a:t>
            </a:r>
          </a:p>
          <a:p>
            <a:pPr marL="457200" indent="-457200">
              <a:buFont typeface="+mj-lt"/>
              <a:buAutoNum type="arabicPeriod"/>
            </a:pPr>
            <a:r>
              <a:rPr lang="en-GB" noProof="0" dirty="0"/>
              <a:t>Save and export the pitch into your selected format.</a:t>
            </a:r>
          </a:p>
          <a:p>
            <a:pPr marL="457200" indent="-457200">
              <a:buFont typeface="+mj-lt"/>
              <a:buAutoNum type="arabicPeriod"/>
            </a:pPr>
            <a:r>
              <a:rPr lang="en-GB" noProof="0" dirty="0"/>
              <a:t>Upload the pitch.</a:t>
            </a:r>
          </a:p>
          <a:p>
            <a:endParaRPr lang="en-GB" noProof="0" dirty="0"/>
          </a:p>
        </p:txBody>
      </p:sp>
      <p:sp>
        <p:nvSpPr>
          <p:cNvPr id="5" name="Footer Placeholder 4">
            <a:extLst>
              <a:ext uri="{FF2B5EF4-FFF2-40B4-BE49-F238E27FC236}">
                <a16:creationId xmlns:a16="http://schemas.microsoft.com/office/drawing/2014/main" id="{AE1D5F14-5304-9795-6DB7-6CBDB45BBD4C}"/>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96536552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CF4B0A-0A9C-B57D-4855-0167B2A0CFFD}"/>
              </a:ext>
            </a:extLst>
          </p:cNvPr>
          <p:cNvSpPr>
            <a:spLocks noGrp="1"/>
          </p:cNvSpPr>
          <p:nvPr>
            <p:ph type="sldNum" sz="quarter" idx="11"/>
          </p:nvPr>
        </p:nvSpPr>
        <p:spPr/>
        <p:txBody>
          <a:bodyPr/>
          <a:lstStyle/>
          <a:p>
            <a:fld id="{DA2C159E-F13C-4A85-9A41-E7669D3E0D70}" type="slidenum">
              <a:rPr lang="en-GB" noProof="0" smtClean="0"/>
              <a:pPr/>
              <a:t>166</a:t>
            </a:fld>
            <a:endParaRPr lang="en-GB" noProof="0" dirty="0"/>
          </a:p>
        </p:txBody>
      </p:sp>
      <p:sp>
        <p:nvSpPr>
          <p:cNvPr id="3" name="Title 2">
            <a:extLst>
              <a:ext uri="{FF2B5EF4-FFF2-40B4-BE49-F238E27FC236}">
                <a16:creationId xmlns:a16="http://schemas.microsoft.com/office/drawing/2014/main" id="{5BAC9CAD-2197-BFEB-F075-97B14EAF653B}"/>
              </a:ext>
            </a:extLst>
          </p:cNvPr>
          <p:cNvSpPr>
            <a:spLocks noGrp="1"/>
          </p:cNvSpPr>
          <p:nvPr>
            <p:ph type="title"/>
          </p:nvPr>
        </p:nvSpPr>
        <p:spPr/>
        <p:txBody>
          <a:bodyPr/>
          <a:lstStyle/>
          <a:p>
            <a:r>
              <a:rPr lang="en-GB" noProof="0" dirty="0"/>
              <a:t>Activity: group review</a:t>
            </a:r>
          </a:p>
        </p:txBody>
      </p:sp>
      <p:sp>
        <p:nvSpPr>
          <p:cNvPr id="4" name="Text Placeholder 3">
            <a:extLst>
              <a:ext uri="{FF2B5EF4-FFF2-40B4-BE49-F238E27FC236}">
                <a16:creationId xmlns:a16="http://schemas.microsoft.com/office/drawing/2014/main" id="{CBB1B9CF-8A08-2F3D-4B8D-7312F452AA13}"/>
              </a:ext>
            </a:extLst>
          </p:cNvPr>
          <p:cNvSpPr>
            <a:spLocks noGrp="1"/>
          </p:cNvSpPr>
          <p:nvPr>
            <p:ph type="body" sz="quarter" idx="12"/>
          </p:nvPr>
        </p:nvSpPr>
        <p:spPr/>
        <p:txBody>
          <a:bodyPr/>
          <a:lstStyle/>
          <a:p>
            <a:pPr marL="457200" indent="-457200">
              <a:buFont typeface="+mj-lt"/>
              <a:buAutoNum type="arabicPeriod"/>
            </a:pPr>
            <a:r>
              <a:rPr lang="en-GB" noProof="0" dirty="0"/>
              <a:t>Move into allocated groups. </a:t>
            </a:r>
          </a:p>
          <a:p>
            <a:pPr marL="457200" indent="-457200">
              <a:buFont typeface="+mj-lt"/>
              <a:buAutoNum type="arabicPeriod"/>
            </a:pPr>
            <a:r>
              <a:rPr lang="en-GB" noProof="0" dirty="0"/>
              <a:t>Use the </a:t>
            </a:r>
            <a:r>
              <a:rPr lang="en-GB" b="1" noProof="0" dirty="0"/>
              <a:t>Master checklist </a:t>
            </a:r>
            <a:r>
              <a:rPr lang="en-GB" noProof="0" dirty="0"/>
              <a:t>to evaluate allocated pitches.</a:t>
            </a:r>
          </a:p>
        </p:txBody>
      </p:sp>
      <p:sp>
        <p:nvSpPr>
          <p:cNvPr id="5" name="Footer Placeholder 4">
            <a:extLst>
              <a:ext uri="{FF2B5EF4-FFF2-40B4-BE49-F238E27FC236}">
                <a16:creationId xmlns:a16="http://schemas.microsoft.com/office/drawing/2014/main" id="{64F60A9E-9CC5-4003-40B3-74E1C78429D2}"/>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65156484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27D8A0-19A8-D7E5-75A1-21A3FB8E6A31}"/>
              </a:ext>
            </a:extLst>
          </p:cNvPr>
          <p:cNvSpPr>
            <a:spLocks noGrp="1"/>
          </p:cNvSpPr>
          <p:nvPr>
            <p:ph type="sldNum" sz="quarter" idx="11"/>
          </p:nvPr>
        </p:nvSpPr>
        <p:spPr/>
        <p:txBody>
          <a:bodyPr/>
          <a:lstStyle/>
          <a:p>
            <a:fld id="{DA2C159E-F13C-4A85-9A41-E7669D3E0D70}" type="slidenum">
              <a:rPr lang="en-GB" noProof="0" smtClean="0"/>
              <a:pPr/>
              <a:t>167</a:t>
            </a:fld>
            <a:endParaRPr lang="en-GB" noProof="0" dirty="0"/>
          </a:p>
        </p:txBody>
      </p:sp>
      <p:sp>
        <p:nvSpPr>
          <p:cNvPr id="3" name="Title 2">
            <a:extLst>
              <a:ext uri="{FF2B5EF4-FFF2-40B4-BE49-F238E27FC236}">
                <a16:creationId xmlns:a16="http://schemas.microsoft.com/office/drawing/2014/main" id="{4ACE2919-FD65-59FA-846D-A8C8EF1FDBB3}"/>
              </a:ext>
            </a:extLst>
          </p:cNvPr>
          <p:cNvSpPr>
            <a:spLocks noGrp="1"/>
          </p:cNvSpPr>
          <p:nvPr>
            <p:ph type="title"/>
          </p:nvPr>
        </p:nvSpPr>
        <p:spPr/>
        <p:txBody>
          <a:bodyPr/>
          <a:lstStyle/>
          <a:p>
            <a:r>
              <a:rPr lang="en-GB" noProof="0" dirty="0"/>
              <a:t>Activity: review feedback</a:t>
            </a:r>
          </a:p>
        </p:txBody>
      </p:sp>
      <p:sp>
        <p:nvSpPr>
          <p:cNvPr id="4" name="Text Placeholder 3">
            <a:extLst>
              <a:ext uri="{FF2B5EF4-FFF2-40B4-BE49-F238E27FC236}">
                <a16:creationId xmlns:a16="http://schemas.microsoft.com/office/drawing/2014/main" id="{1A8BC11F-BCC7-F0AD-57F7-FA216A944F7B}"/>
              </a:ext>
            </a:extLst>
          </p:cNvPr>
          <p:cNvSpPr>
            <a:spLocks noGrp="1"/>
          </p:cNvSpPr>
          <p:nvPr>
            <p:ph type="body" sz="quarter" idx="12"/>
          </p:nvPr>
        </p:nvSpPr>
        <p:spPr/>
        <p:txBody>
          <a:bodyPr/>
          <a:lstStyle/>
          <a:p>
            <a:pPr marL="457200" indent="-457200">
              <a:buFont typeface="+mj-lt"/>
              <a:buAutoNum type="arabicPeriod"/>
            </a:pPr>
            <a:r>
              <a:rPr lang="en-GB" noProof="0" dirty="0"/>
              <a:t>Collect feedback on pitch. </a:t>
            </a:r>
          </a:p>
          <a:p>
            <a:pPr marL="457200" indent="-457200">
              <a:buFont typeface="+mj-lt"/>
              <a:buAutoNum type="arabicPeriod"/>
            </a:pPr>
            <a:r>
              <a:rPr lang="en-GB" noProof="0" dirty="0"/>
              <a:t>Review all feedback.</a:t>
            </a:r>
          </a:p>
          <a:p>
            <a:pPr marL="457200" indent="-457200">
              <a:buFont typeface="+mj-lt"/>
              <a:buAutoNum type="arabicPeriod"/>
            </a:pPr>
            <a:r>
              <a:rPr lang="en-GB" noProof="0" dirty="0"/>
              <a:t>Identify and document one to two points of improvement and write them on the </a:t>
            </a:r>
            <a:r>
              <a:rPr lang="en-GB" b="1" noProof="0" dirty="0"/>
              <a:t>Action plan sheet</a:t>
            </a:r>
            <a:r>
              <a:rPr lang="en-GB" noProof="0" dirty="0"/>
              <a:t>.</a:t>
            </a:r>
          </a:p>
          <a:p>
            <a:pPr marL="457200" indent="-457200">
              <a:buFont typeface="+mj-lt"/>
              <a:buAutoNum type="arabicPeriod"/>
            </a:pPr>
            <a:r>
              <a:rPr lang="en-GB" noProof="0" dirty="0"/>
              <a:t>Peer review action points.</a:t>
            </a:r>
          </a:p>
          <a:p>
            <a:endParaRPr lang="en-GB" noProof="0" dirty="0"/>
          </a:p>
        </p:txBody>
      </p:sp>
      <p:sp>
        <p:nvSpPr>
          <p:cNvPr id="5" name="Footer Placeholder 4">
            <a:extLst>
              <a:ext uri="{FF2B5EF4-FFF2-40B4-BE49-F238E27FC236}">
                <a16:creationId xmlns:a16="http://schemas.microsoft.com/office/drawing/2014/main" id="{1F037C23-CA1F-B542-2E24-6C2755CFD44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07935299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989D61-AED0-2D1F-5306-F00351E66BCC}"/>
              </a:ext>
            </a:extLst>
          </p:cNvPr>
          <p:cNvSpPr>
            <a:spLocks noGrp="1"/>
          </p:cNvSpPr>
          <p:nvPr>
            <p:ph type="sldNum" sz="quarter" idx="11"/>
          </p:nvPr>
        </p:nvSpPr>
        <p:spPr/>
        <p:txBody>
          <a:bodyPr/>
          <a:lstStyle/>
          <a:p>
            <a:fld id="{DA2C159E-F13C-4A85-9A41-E7669D3E0D70}" type="slidenum">
              <a:rPr lang="en-GB" noProof="0" smtClean="0"/>
              <a:pPr/>
              <a:t>168</a:t>
            </a:fld>
            <a:endParaRPr lang="en-GB" noProof="0" dirty="0"/>
          </a:p>
        </p:txBody>
      </p:sp>
      <p:sp>
        <p:nvSpPr>
          <p:cNvPr id="3" name="Title 2">
            <a:extLst>
              <a:ext uri="{FF2B5EF4-FFF2-40B4-BE49-F238E27FC236}">
                <a16:creationId xmlns:a16="http://schemas.microsoft.com/office/drawing/2014/main" id="{9A3E6717-BC74-2D76-394B-747D42826849}"/>
              </a:ext>
            </a:extLst>
          </p:cNvPr>
          <p:cNvSpPr>
            <a:spLocks noGrp="1"/>
          </p:cNvSpPr>
          <p:nvPr>
            <p:ph type="title"/>
          </p:nvPr>
        </p:nvSpPr>
        <p:spPr/>
        <p:txBody>
          <a:bodyPr/>
          <a:lstStyle/>
          <a:p>
            <a:r>
              <a:rPr lang="en-GB" noProof="0" dirty="0"/>
              <a:t>Final submission</a:t>
            </a:r>
          </a:p>
        </p:txBody>
      </p:sp>
      <p:sp>
        <p:nvSpPr>
          <p:cNvPr id="4" name="Text Placeholder 3">
            <a:extLst>
              <a:ext uri="{FF2B5EF4-FFF2-40B4-BE49-F238E27FC236}">
                <a16:creationId xmlns:a16="http://schemas.microsoft.com/office/drawing/2014/main" id="{0E9B0EB6-E704-1062-52B8-C1D35344176E}"/>
              </a:ext>
            </a:extLst>
          </p:cNvPr>
          <p:cNvSpPr>
            <a:spLocks noGrp="1"/>
          </p:cNvSpPr>
          <p:nvPr>
            <p:ph type="body" sz="quarter" idx="12"/>
          </p:nvPr>
        </p:nvSpPr>
        <p:spPr/>
        <p:txBody>
          <a:bodyPr/>
          <a:lstStyle/>
          <a:p>
            <a:r>
              <a:rPr lang="en-GB" noProof="0" dirty="0"/>
              <a:t>Submit pitch, </a:t>
            </a:r>
            <a:r>
              <a:rPr lang="en-GB" b="1" noProof="0" dirty="0"/>
              <a:t>Asset list </a:t>
            </a:r>
            <a:r>
              <a:rPr lang="en-GB" noProof="0" dirty="0"/>
              <a:t>and </a:t>
            </a:r>
            <a:r>
              <a:rPr lang="en-GB" b="1" noProof="0" dirty="0"/>
              <a:t>Action plan sheet</a:t>
            </a:r>
            <a:r>
              <a:rPr lang="en-GB" noProof="0" dirty="0"/>
              <a:t>.</a:t>
            </a:r>
          </a:p>
        </p:txBody>
      </p:sp>
      <p:sp>
        <p:nvSpPr>
          <p:cNvPr id="5" name="Footer Placeholder 4">
            <a:extLst>
              <a:ext uri="{FF2B5EF4-FFF2-40B4-BE49-F238E27FC236}">
                <a16:creationId xmlns:a16="http://schemas.microsoft.com/office/drawing/2014/main" id="{9C77682B-A494-EF09-BFD8-21F31765F922}"/>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48895856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1BFA5E-7C0B-D53A-C38E-361D3A2DE7AF}"/>
              </a:ext>
            </a:extLst>
          </p:cNvPr>
          <p:cNvSpPr>
            <a:spLocks noGrp="1"/>
          </p:cNvSpPr>
          <p:nvPr>
            <p:ph type="sldNum" sz="quarter" idx="11"/>
          </p:nvPr>
        </p:nvSpPr>
        <p:spPr/>
        <p:txBody>
          <a:bodyPr/>
          <a:lstStyle/>
          <a:p>
            <a:fld id="{DA2C159E-F13C-4A85-9A41-E7669D3E0D70}" type="slidenum">
              <a:rPr lang="en-GB" noProof="0" smtClean="0"/>
              <a:pPr/>
              <a:t>169</a:t>
            </a:fld>
            <a:endParaRPr lang="en-GB" noProof="0" dirty="0"/>
          </a:p>
        </p:txBody>
      </p:sp>
      <p:sp>
        <p:nvSpPr>
          <p:cNvPr id="3" name="Title 2">
            <a:extLst>
              <a:ext uri="{FF2B5EF4-FFF2-40B4-BE49-F238E27FC236}">
                <a16:creationId xmlns:a16="http://schemas.microsoft.com/office/drawing/2014/main" id="{88F074A3-AA6B-76CC-2BDD-F559A2063EE3}"/>
              </a:ext>
            </a:extLst>
          </p:cNvPr>
          <p:cNvSpPr>
            <a:spLocks noGrp="1"/>
          </p:cNvSpPr>
          <p:nvPr>
            <p:ph type="title"/>
          </p:nvPr>
        </p:nvSpPr>
        <p:spPr/>
        <p:txBody>
          <a:bodyPr/>
          <a:lstStyle/>
          <a:p>
            <a:r>
              <a:rPr lang="en-GB" noProof="0" dirty="0"/>
              <a:t>Next learning steps</a:t>
            </a:r>
          </a:p>
        </p:txBody>
      </p:sp>
      <p:sp>
        <p:nvSpPr>
          <p:cNvPr id="4" name="Text Placeholder 3">
            <a:extLst>
              <a:ext uri="{FF2B5EF4-FFF2-40B4-BE49-F238E27FC236}">
                <a16:creationId xmlns:a16="http://schemas.microsoft.com/office/drawing/2014/main" id="{79480D55-839B-AE43-7226-47007A767B94}"/>
              </a:ext>
            </a:extLst>
          </p:cNvPr>
          <p:cNvSpPr>
            <a:spLocks noGrp="1"/>
          </p:cNvSpPr>
          <p:nvPr>
            <p:ph type="body" sz="quarter" idx="12"/>
          </p:nvPr>
        </p:nvSpPr>
        <p:spPr/>
        <p:txBody>
          <a:bodyPr/>
          <a:lstStyle/>
          <a:p>
            <a:r>
              <a:rPr lang="en-GB" noProof="0" dirty="0"/>
              <a:t>Review and action the points on your </a:t>
            </a:r>
            <a:r>
              <a:rPr lang="en-GB" b="1" noProof="0" dirty="0"/>
              <a:t>Action plan sheet</a:t>
            </a:r>
            <a:r>
              <a:rPr lang="en-GB" noProof="0" dirty="0"/>
              <a:t>.</a:t>
            </a:r>
          </a:p>
        </p:txBody>
      </p:sp>
      <p:sp>
        <p:nvSpPr>
          <p:cNvPr id="5" name="Footer Placeholder 4">
            <a:extLst>
              <a:ext uri="{FF2B5EF4-FFF2-40B4-BE49-F238E27FC236}">
                <a16:creationId xmlns:a16="http://schemas.microsoft.com/office/drawing/2014/main" id="{13118F89-E68C-A804-4803-5AF2DFF59EBB}"/>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680890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A5121E-2247-5079-D2FB-CA2222896196}"/>
              </a:ext>
            </a:extLst>
          </p:cNvPr>
          <p:cNvSpPr>
            <a:spLocks noGrp="1"/>
          </p:cNvSpPr>
          <p:nvPr>
            <p:ph type="sldNum" sz="quarter" idx="11"/>
          </p:nvPr>
        </p:nvSpPr>
        <p:spPr/>
        <p:txBody>
          <a:bodyPr/>
          <a:lstStyle/>
          <a:p>
            <a:fld id="{DA2C159E-F13C-4A85-9A41-E7669D3E0D70}" type="slidenum">
              <a:rPr lang="en-GB" noProof="0" smtClean="0"/>
              <a:pPr/>
              <a:t>17</a:t>
            </a:fld>
            <a:endParaRPr lang="en-GB" noProof="0" dirty="0"/>
          </a:p>
        </p:txBody>
      </p:sp>
      <p:sp>
        <p:nvSpPr>
          <p:cNvPr id="3" name="Title 2">
            <a:extLst>
              <a:ext uri="{FF2B5EF4-FFF2-40B4-BE49-F238E27FC236}">
                <a16:creationId xmlns:a16="http://schemas.microsoft.com/office/drawing/2014/main" id="{A1726962-6786-77AD-30A9-957E9C4E05DA}"/>
              </a:ext>
            </a:extLst>
          </p:cNvPr>
          <p:cNvSpPr>
            <a:spLocks noGrp="1"/>
          </p:cNvSpPr>
          <p:nvPr>
            <p:ph type="title"/>
          </p:nvPr>
        </p:nvSpPr>
        <p:spPr/>
        <p:txBody>
          <a:bodyPr/>
          <a:lstStyle/>
          <a:p>
            <a:r>
              <a:rPr lang="en-GB" noProof="0" dirty="0"/>
              <a:t>Examples of stereotypes in media</a:t>
            </a:r>
          </a:p>
        </p:txBody>
      </p:sp>
      <p:sp>
        <p:nvSpPr>
          <p:cNvPr id="4" name="Text Placeholder 3">
            <a:extLst>
              <a:ext uri="{FF2B5EF4-FFF2-40B4-BE49-F238E27FC236}">
                <a16:creationId xmlns:a16="http://schemas.microsoft.com/office/drawing/2014/main" id="{807CD45B-E5EB-9853-6207-36070B86D236}"/>
              </a:ext>
            </a:extLst>
          </p:cNvPr>
          <p:cNvSpPr>
            <a:spLocks noGrp="1"/>
          </p:cNvSpPr>
          <p:nvPr>
            <p:ph type="body" sz="quarter" idx="12"/>
          </p:nvPr>
        </p:nvSpPr>
        <p:spPr>
          <a:xfrm>
            <a:off x="249316" y="987425"/>
            <a:ext cx="8436513" cy="3680438"/>
          </a:xfrm>
        </p:spPr>
        <p:txBody>
          <a:bodyPr/>
          <a:lstStyle/>
          <a:p>
            <a:pPr marL="342900" indent="-342900">
              <a:buFont typeface="Arial" panose="020B0604020202020204" pitchFamily="34" charset="0"/>
              <a:buChar char="•"/>
            </a:pPr>
            <a:r>
              <a:rPr lang="en-GB" noProof="0" dirty="0"/>
              <a:t>Caregiving women: women are often shown as nurturing, emotional and responsible for domestic tasks.</a:t>
            </a:r>
          </a:p>
          <a:p>
            <a:pPr marL="342900" indent="-342900">
              <a:buFont typeface="Arial" panose="020B0604020202020204" pitchFamily="34" charset="0"/>
              <a:buChar char="•"/>
            </a:pPr>
            <a:r>
              <a:rPr lang="en-GB" noProof="0" dirty="0"/>
              <a:t>Provider men: men are frequently depicted as strong, stoic and the primary earners in a household.</a:t>
            </a:r>
          </a:p>
          <a:p>
            <a:pPr marL="342900" indent="-342900">
              <a:buFont typeface="Arial" panose="020B0604020202020204" pitchFamily="34" charset="0"/>
              <a:buChar char="•"/>
            </a:pPr>
            <a:r>
              <a:rPr lang="en-GB" noProof="0" dirty="0"/>
              <a:t>The overachieving Asian: Asian characters are portrayed as academically or professionally gifted but socially awkward.</a:t>
            </a:r>
          </a:p>
          <a:p>
            <a:pPr marL="342900" indent="-342900">
              <a:buFont typeface="Arial" panose="020B0604020202020204" pitchFamily="34" charset="0"/>
              <a:buChar char="•"/>
            </a:pPr>
            <a:r>
              <a:rPr lang="en-GB" noProof="0" dirty="0"/>
              <a:t>The Latin lover: Latino characters are depicted as overly passionate, flirtatious and exotic.</a:t>
            </a:r>
          </a:p>
        </p:txBody>
      </p:sp>
      <p:sp>
        <p:nvSpPr>
          <p:cNvPr id="5" name="Footer Placeholder 4">
            <a:extLst>
              <a:ext uri="{FF2B5EF4-FFF2-40B4-BE49-F238E27FC236}">
                <a16:creationId xmlns:a16="http://schemas.microsoft.com/office/drawing/2014/main" id="{5BE4FA2E-AA4D-73AC-08F4-A92ADDD0A7E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90793392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rewsbury Colleges Group logo">
            <a:extLst>
              <a:ext uri="{FF2B5EF4-FFF2-40B4-BE49-F238E27FC236}">
                <a16:creationId xmlns:a16="http://schemas.microsoft.com/office/drawing/2014/main" id="{477209C4-44E0-BA17-4A27-292B14F97A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7120" y="1122298"/>
            <a:ext cx="2883535" cy="2039436"/>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noProof="0" smtClean="0"/>
              <a:pPr/>
              <a:t>170</a:t>
            </a:fld>
            <a:endParaRPr lang="en-GB" noProof="0" dirty="0"/>
          </a:p>
        </p:txBody>
      </p:sp>
      <p:sp>
        <p:nvSpPr>
          <p:cNvPr id="9" name="TextBox 8">
            <a:extLst>
              <a:ext uri="{FF2B5EF4-FFF2-40B4-BE49-F238E27FC236}">
                <a16:creationId xmlns:a16="http://schemas.microsoft.com/office/drawing/2014/main" id="{93ED7E31-0A20-431C-92C7-87EA77ED0CA9}"/>
              </a:ext>
            </a:extLst>
          </p:cNvPr>
          <p:cNvSpPr txBox="1"/>
          <p:nvPr/>
        </p:nvSpPr>
        <p:spPr>
          <a:xfrm>
            <a:off x="1763688" y="1275606"/>
            <a:ext cx="1152128" cy="184666"/>
          </a:xfrm>
          <a:prstGeom prst="rect">
            <a:avLst/>
          </a:prstGeom>
          <a:noFill/>
        </p:spPr>
        <p:txBody>
          <a:bodyPr wrap="square" lIns="0" tIns="0" rIns="0" bIns="0" rtlCol="0">
            <a:spAutoFit/>
          </a:bodyPr>
          <a:lstStyle/>
          <a:p>
            <a:r>
              <a:rPr lang="en-GB" sz="1200" noProof="0" dirty="0"/>
              <a:t>PRODUCED BY</a:t>
            </a:r>
          </a:p>
        </p:txBody>
      </p:sp>
      <p:pic>
        <p:nvPicPr>
          <p:cNvPr id="14" name="Picture 13" descr="Department for Education Logo">
            <a:extLst>
              <a:ext uri="{FF2B5EF4-FFF2-40B4-BE49-F238E27FC236}">
                <a16:creationId xmlns:a16="http://schemas.microsoft.com/office/drawing/2014/main" id="{0D793A73-0B68-41C6-96A3-4A06CB6B86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74268"/>
            <a:ext cx="1800200" cy="844550"/>
          </a:xfrm>
          <a:prstGeom prst="rect">
            <a:avLst/>
          </a:prstGeom>
          <a:noFill/>
          <a:ln>
            <a:noFill/>
          </a:ln>
        </p:spPr>
      </p:pic>
      <p:sp>
        <p:nvSpPr>
          <p:cNvPr id="15" name="TextBox 14">
            <a:extLst>
              <a:ext uri="{FF2B5EF4-FFF2-40B4-BE49-F238E27FC236}">
                <a16:creationId xmlns:a16="http://schemas.microsoft.com/office/drawing/2014/main" id="{5E3E1E1C-19A4-4F4A-B678-E274A9DA15DB}"/>
              </a:ext>
            </a:extLst>
          </p:cNvPr>
          <p:cNvSpPr txBox="1"/>
          <p:nvPr/>
        </p:nvSpPr>
        <p:spPr>
          <a:xfrm>
            <a:off x="4675552" y="1275606"/>
            <a:ext cx="1152128" cy="184666"/>
          </a:xfrm>
          <a:prstGeom prst="rect">
            <a:avLst/>
          </a:prstGeom>
          <a:noFill/>
        </p:spPr>
        <p:txBody>
          <a:bodyPr wrap="square" lIns="0" tIns="0" rIns="0" bIns="0" rtlCol="0">
            <a:spAutoFit/>
          </a:bodyPr>
          <a:lstStyle/>
          <a:p>
            <a:r>
              <a:rPr lang="en-GB" sz="1200" noProof="0" dirty="0"/>
              <a:t>FUNDED BY</a:t>
            </a:r>
          </a:p>
        </p:txBody>
      </p:sp>
      <p:sp>
        <p:nvSpPr>
          <p:cNvPr id="16" name="TextBox 15">
            <a:extLst>
              <a:ext uri="{FF2B5EF4-FFF2-40B4-BE49-F238E27FC236}">
                <a16:creationId xmlns:a16="http://schemas.microsoft.com/office/drawing/2014/main" id="{3F2C459C-FDFD-413A-AA47-C10B685C2A01}"/>
              </a:ext>
            </a:extLst>
          </p:cNvPr>
          <p:cNvSpPr txBox="1"/>
          <p:nvPr/>
        </p:nvSpPr>
        <p:spPr>
          <a:xfrm>
            <a:off x="4662422" y="2868565"/>
            <a:ext cx="1800200" cy="323165"/>
          </a:xfrm>
          <a:prstGeom prst="rect">
            <a:avLst/>
          </a:prstGeom>
          <a:noFill/>
        </p:spPr>
        <p:txBody>
          <a:bodyPr wrap="square" lIns="0" tIns="0" rIns="0" bIns="0" rtlCol="0">
            <a:spAutoFit/>
          </a:bodyPr>
          <a:lstStyle/>
          <a:p>
            <a:r>
              <a:rPr lang="en-GB" sz="1050" noProof="0" dirty="0"/>
              <a:t>This programme is funded by the Department for Education</a:t>
            </a:r>
          </a:p>
        </p:txBody>
      </p:sp>
      <p:sp>
        <p:nvSpPr>
          <p:cNvPr id="17" name="TextBox 16">
            <a:extLst>
              <a:ext uri="{FF2B5EF4-FFF2-40B4-BE49-F238E27FC236}">
                <a16:creationId xmlns:a16="http://schemas.microsoft.com/office/drawing/2014/main" id="{36B2AE06-62E2-47AC-A4B8-78F23C87D5EA}"/>
              </a:ext>
            </a:extLst>
          </p:cNvPr>
          <p:cNvSpPr txBox="1"/>
          <p:nvPr/>
        </p:nvSpPr>
        <p:spPr>
          <a:xfrm>
            <a:off x="1583803" y="2787774"/>
            <a:ext cx="2088232" cy="646331"/>
          </a:xfrm>
          <a:prstGeom prst="rect">
            <a:avLst/>
          </a:prstGeom>
          <a:noFill/>
        </p:spPr>
        <p:txBody>
          <a:bodyPr wrap="square" lIns="0" tIns="0" rIns="0" bIns="0" rtlCol="0">
            <a:spAutoFit/>
          </a:bodyPr>
          <a:lstStyle/>
          <a:p>
            <a:r>
              <a:rPr lang="en-GB" sz="1050" noProof="0" dirty="0"/>
              <a:t>Shrewsbury Colleges Group has produced this resource on behalf of the Education and Training Foundation</a:t>
            </a:r>
          </a:p>
        </p:txBody>
      </p:sp>
      <p:sp>
        <p:nvSpPr>
          <p:cNvPr id="18" name="TextBox 17">
            <a:extLst>
              <a:ext uri="{FF2B5EF4-FFF2-40B4-BE49-F238E27FC236}">
                <a16:creationId xmlns:a16="http://schemas.microsoft.com/office/drawing/2014/main" id="{CA481ADA-FC14-4FE3-9F8D-6121602D1055}"/>
              </a:ext>
            </a:extLst>
          </p:cNvPr>
          <p:cNvSpPr txBox="1"/>
          <p:nvPr/>
        </p:nvSpPr>
        <p:spPr>
          <a:xfrm>
            <a:off x="1187624" y="3651870"/>
            <a:ext cx="6552728" cy="369332"/>
          </a:xfrm>
          <a:prstGeom prst="rect">
            <a:avLst/>
          </a:prstGeom>
          <a:noFill/>
        </p:spPr>
        <p:txBody>
          <a:bodyPr wrap="square" lIns="0" tIns="0" rIns="0" bIns="0" rtlCol="0">
            <a:spAutoFit/>
          </a:bodyPr>
          <a:lstStyle/>
          <a:p>
            <a:pPr algn="ctr"/>
            <a:r>
              <a:rPr lang="en-GB" sz="2400" b="1" noProof="0" dirty="0">
                <a:solidFill>
                  <a:srgbClr val="E51C41"/>
                </a:solidFill>
              </a:rPr>
              <a:t>ET-FOUNDATION.CO.UK</a:t>
            </a:r>
          </a:p>
        </p:txBody>
      </p:sp>
      <p:pic>
        <p:nvPicPr>
          <p:cNvPr id="5" name="Picture 4" descr="Education and Training Foundation logo.">
            <a:extLst>
              <a:ext uri="{FF2B5EF4-FFF2-40B4-BE49-F238E27FC236}">
                <a16:creationId xmlns:a16="http://schemas.microsoft.com/office/drawing/2014/main" id="{BB2C64D5-4791-444B-9142-B07A38BD14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4328" y="339502"/>
            <a:ext cx="1215103" cy="645557"/>
          </a:xfrm>
          <a:prstGeom prst="rect">
            <a:avLst/>
          </a:prstGeom>
        </p:spPr>
      </p:pic>
    </p:spTree>
    <p:extLst>
      <p:ext uri="{BB962C8B-B14F-4D97-AF65-F5344CB8AC3E}">
        <p14:creationId xmlns:p14="http://schemas.microsoft.com/office/powerpoint/2010/main" val="3269314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1FED4C-4991-FF61-221F-D8C6F9BE4AA5}"/>
              </a:ext>
            </a:extLst>
          </p:cNvPr>
          <p:cNvSpPr>
            <a:spLocks noGrp="1"/>
          </p:cNvSpPr>
          <p:nvPr>
            <p:ph type="sldNum" sz="quarter" idx="11"/>
          </p:nvPr>
        </p:nvSpPr>
        <p:spPr/>
        <p:txBody>
          <a:bodyPr/>
          <a:lstStyle/>
          <a:p>
            <a:fld id="{DA2C159E-F13C-4A85-9A41-E7669D3E0D70}" type="slidenum">
              <a:rPr lang="en-GB" noProof="0" smtClean="0"/>
              <a:pPr/>
              <a:t>18</a:t>
            </a:fld>
            <a:endParaRPr lang="en-GB" noProof="0" dirty="0"/>
          </a:p>
        </p:txBody>
      </p:sp>
      <p:sp>
        <p:nvSpPr>
          <p:cNvPr id="3" name="Title 2">
            <a:extLst>
              <a:ext uri="{FF2B5EF4-FFF2-40B4-BE49-F238E27FC236}">
                <a16:creationId xmlns:a16="http://schemas.microsoft.com/office/drawing/2014/main" id="{DFF9BFB6-5BAB-7FA4-F33C-D7BB56ABA132}"/>
              </a:ext>
            </a:extLst>
          </p:cNvPr>
          <p:cNvSpPr>
            <a:spLocks noGrp="1"/>
          </p:cNvSpPr>
          <p:nvPr>
            <p:ph type="title"/>
          </p:nvPr>
        </p:nvSpPr>
        <p:spPr/>
        <p:txBody>
          <a:bodyPr/>
          <a:lstStyle/>
          <a:p>
            <a:r>
              <a:rPr lang="en-GB" noProof="0" dirty="0"/>
              <a:t>More examples of stereotypes</a:t>
            </a:r>
          </a:p>
        </p:txBody>
      </p:sp>
      <p:sp>
        <p:nvSpPr>
          <p:cNvPr id="4" name="Text Placeholder 3">
            <a:extLst>
              <a:ext uri="{FF2B5EF4-FFF2-40B4-BE49-F238E27FC236}">
                <a16:creationId xmlns:a16="http://schemas.microsoft.com/office/drawing/2014/main" id="{6130892C-25BE-FD77-F944-8DEA3536AF7A}"/>
              </a:ext>
            </a:extLst>
          </p:cNvPr>
          <p:cNvSpPr>
            <a:spLocks noGrp="1"/>
          </p:cNvSpPr>
          <p:nvPr>
            <p:ph type="body" sz="quarter" idx="12"/>
          </p:nvPr>
        </p:nvSpPr>
        <p:spPr>
          <a:xfrm>
            <a:off x="234000" y="986400"/>
            <a:ext cx="7722550" cy="3601574"/>
          </a:xfrm>
        </p:spPr>
        <p:txBody>
          <a:bodyPr/>
          <a:lstStyle/>
          <a:p>
            <a:pPr marL="342900" indent="-342900">
              <a:buFont typeface="Arial" panose="020B0604020202020204" pitchFamily="34" charset="0"/>
              <a:buChar char="•"/>
            </a:pPr>
            <a:r>
              <a:rPr lang="en-GB" noProof="0" dirty="0"/>
              <a:t>The working-class buffoon: poor or working-class individuals are depicted as unintelligent or lazy.</a:t>
            </a:r>
          </a:p>
          <a:p>
            <a:pPr marL="342900" indent="-342900">
              <a:buFont typeface="Arial" panose="020B0604020202020204" pitchFamily="34" charset="0"/>
              <a:buChar char="•"/>
            </a:pPr>
            <a:r>
              <a:rPr lang="en-GB" noProof="0" dirty="0"/>
              <a:t>The snobbish upper-class elite: wealthy characters are depicted as out of touch, arrogant or condescending.</a:t>
            </a:r>
          </a:p>
          <a:p>
            <a:pPr marL="342900" indent="-342900">
              <a:buFont typeface="Arial" panose="020B0604020202020204" pitchFamily="34" charset="0"/>
              <a:buChar char="•"/>
            </a:pPr>
            <a:r>
              <a:rPr lang="en-GB" noProof="0" dirty="0"/>
              <a:t>The lazy teenager: adolescents are often shown as disinterested, rebellious or glued to their phones.</a:t>
            </a:r>
          </a:p>
          <a:p>
            <a:pPr marL="342900" indent="-342900">
              <a:buFont typeface="Arial" panose="020B0604020202020204" pitchFamily="34" charset="0"/>
              <a:buChar char="•"/>
            </a:pPr>
            <a:r>
              <a:rPr lang="en-GB" noProof="0" dirty="0"/>
              <a:t>The midlife crisis man: middle-aged men are depicted as being dissatisfied with their lives, seeking thrills or chasing younger women.</a:t>
            </a:r>
          </a:p>
        </p:txBody>
      </p:sp>
      <p:sp>
        <p:nvSpPr>
          <p:cNvPr id="5" name="Footer Placeholder 4">
            <a:extLst>
              <a:ext uri="{FF2B5EF4-FFF2-40B4-BE49-F238E27FC236}">
                <a16:creationId xmlns:a16="http://schemas.microsoft.com/office/drawing/2014/main" id="{3EB3EB8A-6B09-780A-3C20-09D5B4FE9FF0}"/>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94141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DD2246-5650-12C3-ADC3-24E03E837C59}"/>
              </a:ext>
            </a:extLst>
          </p:cNvPr>
          <p:cNvSpPr>
            <a:spLocks noGrp="1"/>
          </p:cNvSpPr>
          <p:nvPr>
            <p:ph type="sldNum" sz="quarter" idx="11"/>
          </p:nvPr>
        </p:nvSpPr>
        <p:spPr/>
        <p:txBody>
          <a:bodyPr/>
          <a:lstStyle/>
          <a:p>
            <a:fld id="{DA2C159E-F13C-4A85-9A41-E7669D3E0D70}" type="slidenum">
              <a:rPr lang="en-GB" noProof="0" smtClean="0"/>
              <a:pPr/>
              <a:t>19</a:t>
            </a:fld>
            <a:endParaRPr lang="en-GB" noProof="0" dirty="0"/>
          </a:p>
        </p:txBody>
      </p:sp>
      <p:sp>
        <p:nvSpPr>
          <p:cNvPr id="3" name="Title 2">
            <a:extLst>
              <a:ext uri="{FF2B5EF4-FFF2-40B4-BE49-F238E27FC236}">
                <a16:creationId xmlns:a16="http://schemas.microsoft.com/office/drawing/2014/main" id="{FA73FCB1-D4A9-35F5-DFDC-DD1A62589D5D}"/>
              </a:ext>
            </a:extLst>
          </p:cNvPr>
          <p:cNvSpPr>
            <a:spLocks noGrp="1"/>
          </p:cNvSpPr>
          <p:nvPr>
            <p:ph type="title"/>
          </p:nvPr>
        </p:nvSpPr>
        <p:spPr/>
        <p:txBody>
          <a:bodyPr/>
          <a:lstStyle/>
          <a:p>
            <a:r>
              <a:rPr lang="en-GB" noProof="0" dirty="0"/>
              <a:t>More examples of stereotypes</a:t>
            </a:r>
          </a:p>
        </p:txBody>
      </p:sp>
      <p:sp>
        <p:nvSpPr>
          <p:cNvPr id="4" name="Text Placeholder 3">
            <a:extLst>
              <a:ext uri="{FF2B5EF4-FFF2-40B4-BE49-F238E27FC236}">
                <a16:creationId xmlns:a16="http://schemas.microsoft.com/office/drawing/2014/main" id="{9C465547-9678-257B-5EDB-4E276B91AF4A}"/>
              </a:ext>
            </a:extLst>
          </p:cNvPr>
          <p:cNvSpPr>
            <a:spLocks noGrp="1"/>
          </p:cNvSpPr>
          <p:nvPr>
            <p:ph type="body" sz="quarter" idx="12"/>
          </p:nvPr>
        </p:nvSpPr>
        <p:spPr/>
        <p:txBody>
          <a:bodyPr/>
          <a:lstStyle/>
          <a:p>
            <a:pPr marL="342900" indent="-342900">
              <a:buFont typeface="Arial" panose="020B0604020202020204" pitchFamily="34" charset="0"/>
              <a:buChar char="•"/>
            </a:pPr>
            <a:r>
              <a:rPr lang="en-GB" noProof="0" dirty="0"/>
              <a:t>The gay best friend: gay men are depicted as sassy and fashion-focused and exist solely to support female protagonists.</a:t>
            </a:r>
          </a:p>
          <a:p>
            <a:pPr marL="342900" indent="-342900">
              <a:buFont typeface="Arial" panose="020B0604020202020204" pitchFamily="34" charset="0"/>
              <a:buChar char="•"/>
            </a:pPr>
            <a:r>
              <a:rPr lang="en-GB" noProof="0" dirty="0"/>
              <a:t>The butch lesbian: lesbian characters are presented as being overly masculine.</a:t>
            </a:r>
          </a:p>
          <a:p>
            <a:pPr marL="342900" indent="-342900">
              <a:buFont typeface="Arial" panose="020B0604020202020204" pitchFamily="34" charset="0"/>
              <a:buChar char="•"/>
            </a:pPr>
            <a:r>
              <a:rPr lang="en-GB" noProof="0" dirty="0"/>
              <a:t>The British villain: British people are portrayed as cold, cunning, upper-class villains.</a:t>
            </a:r>
          </a:p>
          <a:p>
            <a:pPr marL="342900" indent="-342900">
              <a:buFont typeface="Arial" panose="020B0604020202020204" pitchFamily="34" charset="0"/>
              <a:buChar char="•"/>
            </a:pPr>
            <a:r>
              <a:rPr lang="en-GB" noProof="0" dirty="0"/>
              <a:t>The laid-back Aussie: Australians are portrayed as carefree and fun-loving and always say “mate”.</a:t>
            </a:r>
          </a:p>
        </p:txBody>
      </p:sp>
      <p:sp>
        <p:nvSpPr>
          <p:cNvPr id="5" name="Footer Placeholder 4">
            <a:extLst>
              <a:ext uri="{FF2B5EF4-FFF2-40B4-BE49-F238E27FC236}">
                <a16:creationId xmlns:a16="http://schemas.microsoft.com/office/drawing/2014/main" id="{1ADED89C-0FA4-DE0A-8E8E-EEAFF697718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888131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1</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What is inclusivity?</a:t>
            </a:r>
          </a:p>
        </p:txBody>
      </p:sp>
    </p:spTree>
    <p:extLst>
      <p:ext uri="{BB962C8B-B14F-4D97-AF65-F5344CB8AC3E}">
        <p14:creationId xmlns:p14="http://schemas.microsoft.com/office/powerpoint/2010/main" val="2044548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93C91A-AC56-5B67-C7AA-BB8407DAB971}"/>
              </a:ext>
            </a:extLst>
          </p:cNvPr>
          <p:cNvSpPr>
            <a:spLocks noGrp="1"/>
          </p:cNvSpPr>
          <p:nvPr>
            <p:ph type="sldNum" sz="quarter" idx="11"/>
          </p:nvPr>
        </p:nvSpPr>
        <p:spPr/>
        <p:txBody>
          <a:bodyPr/>
          <a:lstStyle/>
          <a:p>
            <a:fld id="{DA2C159E-F13C-4A85-9A41-E7669D3E0D70}" type="slidenum">
              <a:rPr lang="en-GB" noProof="0" smtClean="0"/>
              <a:pPr/>
              <a:t>20</a:t>
            </a:fld>
            <a:endParaRPr lang="en-GB" noProof="0" dirty="0"/>
          </a:p>
        </p:txBody>
      </p:sp>
      <p:sp>
        <p:nvSpPr>
          <p:cNvPr id="3" name="Title 2">
            <a:extLst>
              <a:ext uri="{FF2B5EF4-FFF2-40B4-BE49-F238E27FC236}">
                <a16:creationId xmlns:a16="http://schemas.microsoft.com/office/drawing/2014/main" id="{74E2A686-9212-7D73-25C0-A105BDC76F56}"/>
              </a:ext>
            </a:extLst>
          </p:cNvPr>
          <p:cNvSpPr>
            <a:spLocks noGrp="1"/>
          </p:cNvSpPr>
          <p:nvPr>
            <p:ph type="title"/>
          </p:nvPr>
        </p:nvSpPr>
        <p:spPr/>
        <p:txBody>
          <a:bodyPr/>
          <a:lstStyle/>
          <a:p>
            <a:r>
              <a:rPr lang="en-GB" noProof="0" dirty="0"/>
              <a:t>More examples of stereotypes</a:t>
            </a:r>
          </a:p>
        </p:txBody>
      </p:sp>
      <p:sp>
        <p:nvSpPr>
          <p:cNvPr id="4" name="Text Placeholder 3">
            <a:extLst>
              <a:ext uri="{FF2B5EF4-FFF2-40B4-BE49-F238E27FC236}">
                <a16:creationId xmlns:a16="http://schemas.microsoft.com/office/drawing/2014/main" id="{4D2CACB6-96CC-7BC6-AFA4-318FF8F05137}"/>
              </a:ext>
            </a:extLst>
          </p:cNvPr>
          <p:cNvSpPr>
            <a:spLocks noGrp="1"/>
          </p:cNvSpPr>
          <p:nvPr>
            <p:ph type="body" sz="quarter" idx="12"/>
          </p:nvPr>
        </p:nvSpPr>
        <p:spPr>
          <a:xfrm>
            <a:off x="234000" y="986400"/>
            <a:ext cx="8441688" cy="3601574"/>
          </a:xfrm>
        </p:spPr>
        <p:txBody>
          <a:bodyPr/>
          <a:lstStyle/>
          <a:p>
            <a:pPr marL="342900" indent="-342900">
              <a:buFont typeface="Arial" panose="020B0604020202020204" pitchFamily="34" charset="0"/>
              <a:buChar char="•"/>
            </a:pPr>
            <a:r>
              <a:rPr lang="en-GB" noProof="0" dirty="0"/>
              <a:t>The clueless artist: creative individuals are depicted as being absent-minded or impractical.</a:t>
            </a:r>
          </a:p>
          <a:p>
            <a:pPr marL="342900" indent="-342900">
              <a:buFont typeface="Arial" panose="020B0604020202020204" pitchFamily="34" charset="0"/>
              <a:buChar char="•"/>
            </a:pPr>
            <a:r>
              <a:rPr lang="en-GB" noProof="0" dirty="0"/>
              <a:t>The overzealous policeman: police officers are portrayed as being power-hungry or excessively rigid.</a:t>
            </a:r>
          </a:p>
          <a:p>
            <a:pPr marL="342900" indent="-342900">
              <a:buFont typeface="Arial" panose="020B0604020202020204" pitchFamily="34" charset="0"/>
              <a:buChar char="•"/>
            </a:pPr>
            <a:r>
              <a:rPr lang="en-GB" noProof="0" dirty="0"/>
              <a:t>The disabled hero: people with disabilities are often shown as suffering and inspiring others through their struggles.</a:t>
            </a:r>
          </a:p>
          <a:p>
            <a:pPr marL="342900" indent="-342900">
              <a:buFont typeface="Arial" panose="020B0604020202020204" pitchFamily="34" charset="0"/>
              <a:buChar char="•"/>
            </a:pPr>
            <a:r>
              <a:rPr lang="en-GB" noProof="0" dirty="0"/>
              <a:t>The villain with a disability: antagonists are often shown with scars, missing limbs or other physical impairments.</a:t>
            </a:r>
          </a:p>
        </p:txBody>
      </p:sp>
      <p:sp>
        <p:nvSpPr>
          <p:cNvPr id="5" name="Footer Placeholder 4">
            <a:extLst>
              <a:ext uri="{FF2B5EF4-FFF2-40B4-BE49-F238E27FC236}">
                <a16:creationId xmlns:a16="http://schemas.microsoft.com/office/drawing/2014/main" id="{BD5859B2-E182-200C-4454-27B9385BC7C2}"/>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549397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FBFA66-FE6E-6DA1-692A-E0EB27B714E2}"/>
              </a:ext>
            </a:extLst>
          </p:cNvPr>
          <p:cNvSpPr>
            <a:spLocks noGrp="1"/>
          </p:cNvSpPr>
          <p:nvPr>
            <p:ph type="sldNum" sz="quarter" idx="11"/>
          </p:nvPr>
        </p:nvSpPr>
        <p:spPr/>
        <p:txBody>
          <a:bodyPr/>
          <a:lstStyle/>
          <a:p>
            <a:fld id="{DA2C159E-F13C-4A85-9A41-E7669D3E0D70}" type="slidenum">
              <a:rPr lang="en-GB" noProof="0" smtClean="0"/>
              <a:pPr/>
              <a:t>21</a:t>
            </a:fld>
            <a:endParaRPr lang="en-GB" noProof="0" dirty="0"/>
          </a:p>
        </p:txBody>
      </p:sp>
      <p:sp>
        <p:nvSpPr>
          <p:cNvPr id="3" name="Title 2">
            <a:extLst>
              <a:ext uri="{FF2B5EF4-FFF2-40B4-BE49-F238E27FC236}">
                <a16:creationId xmlns:a16="http://schemas.microsoft.com/office/drawing/2014/main" id="{7F0866D0-0C5E-BBC1-23CB-24C1C752E357}"/>
              </a:ext>
            </a:extLst>
          </p:cNvPr>
          <p:cNvSpPr>
            <a:spLocks noGrp="1"/>
          </p:cNvSpPr>
          <p:nvPr>
            <p:ph type="title"/>
          </p:nvPr>
        </p:nvSpPr>
        <p:spPr/>
        <p:txBody>
          <a:bodyPr/>
          <a:lstStyle/>
          <a:p>
            <a:r>
              <a:rPr lang="en-GB" noProof="0" dirty="0"/>
              <a:t>More examples of stereotypes</a:t>
            </a:r>
          </a:p>
        </p:txBody>
      </p:sp>
      <p:sp>
        <p:nvSpPr>
          <p:cNvPr id="4" name="Text Placeholder 3">
            <a:extLst>
              <a:ext uri="{FF2B5EF4-FFF2-40B4-BE49-F238E27FC236}">
                <a16:creationId xmlns:a16="http://schemas.microsoft.com/office/drawing/2014/main" id="{D39672B2-ADA0-2E12-6EA2-AF73B6E2D797}"/>
              </a:ext>
            </a:extLst>
          </p:cNvPr>
          <p:cNvSpPr>
            <a:spLocks noGrp="1"/>
          </p:cNvSpPr>
          <p:nvPr>
            <p:ph type="body" sz="quarter" idx="12"/>
          </p:nvPr>
        </p:nvSpPr>
        <p:spPr>
          <a:xfrm>
            <a:off x="234000" y="986400"/>
            <a:ext cx="8436513" cy="3601574"/>
          </a:xfrm>
        </p:spPr>
        <p:txBody>
          <a:bodyPr/>
          <a:lstStyle/>
          <a:p>
            <a:pPr marL="342900" indent="-342900">
              <a:buFont typeface="Arial" panose="020B0604020202020204" pitchFamily="34" charset="0"/>
              <a:buChar char="•"/>
            </a:pPr>
            <a:r>
              <a:rPr lang="en-GB" noProof="0" dirty="0"/>
              <a:t>The strict nun: religious figures are depicted as being overly harsh and humourless.</a:t>
            </a:r>
          </a:p>
          <a:p>
            <a:pPr marL="342900" indent="-342900">
              <a:buFont typeface="Arial" panose="020B0604020202020204" pitchFamily="34" charset="0"/>
              <a:buChar char="•"/>
            </a:pPr>
            <a:r>
              <a:rPr lang="en-GB" noProof="0" dirty="0"/>
              <a:t>The “fat” comic relief: overweight characters are used primarily for humour or as the butt of jokes.</a:t>
            </a:r>
          </a:p>
          <a:p>
            <a:pPr marL="342900" indent="-342900">
              <a:buFont typeface="Arial" panose="020B0604020202020204" pitchFamily="34" charset="0"/>
              <a:buChar char="•"/>
            </a:pPr>
            <a:r>
              <a:rPr lang="en-GB" noProof="0" dirty="0"/>
              <a:t>The “perfect” beauty: women are unrealistically portrayed as thin, flawless and perpetually youthful.</a:t>
            </a:r>
          </a:p>
          <a:p>
            <a:pPr marL="342900" indent="-342900">
              <a:buFont typeface="Arial" panose="020B0604020202020204" pitchFamily="34" charset="0"/>
              <a:buChar char="•"/>
            </a:pPr>
            <a:r>
              <a:rPr lang="en-GB" noProof="0" dirty="0"/>
              <a:t>The muscular hero: men are depicted as hyper-masculine, muscular and athletic.</a:t>
            </a:r>
          </a:p>
        </p:txBody>
      </p:sp>
      <p:sp>
        <p:nvSpPr>
          <p:cNvPr id="5" name="Footer Placeholder 4">
            <a:extLst>
              <a:ext uri="{FF2B5EF4-FFF2-40B4-BE49-F238E27FC236}">
                <a16:creationId xmlns:a16="http://schemas.microsoft.com/office/drawing/2014/main" id="{2650C60F-6156-7731-E16E-E2D90B7DB5ED}"/>
              </a:ext>
            </a:extLst>
          </p:cNvPr>
          <p:cNvSpPr>
            <a:spLocks noGrp="1"/>
          </p:cNvSpPr>
          <p:nvPr>
            <p:ph type="ftr" sz="quarter" idx="10"/>
          </p:nvPr>
        </p:nvSpPr>
        <p:spPr/>
        <p:txBody>
          <a:bodyPr/>
          <a:lstStyle/>
          <a:p>
            <a:r>
              <a:rPr lang="en-GB" noProof="0" dirty="0"/>
              <a:t>Education and Training Foundation</a:t>
            </a:r>
          </a:p>
        </p:txBody>
      </p:sp>
    </p:spTree>
    <p:extLst>
      <p:ext uri="{BB962C8B-B14F-4D97-AF65-F5344CB8AC3E}">
        <p14:creationId xmlns:p14="http://schemas.microsoft.com/office/powerpoint/2010/main" val="2208795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18B62B-3F23-16EA-64DF-89354DA368B8}"/>
              </a:ext>
            </a:extLst>
          </p:cNvPr>
          <p:cNvSpPr>
            <a:spLocks noGrp="1"/>
          </p:cNvSpPr>
          <p:nvPr>
            <p:ph type="sldNum" sz="quarter" idx="11"/>
          </p:nvPr>
        </p:nvSpPr>
        <p:spPr/>
        <p:txBody>
          <a:bodyPr/>
          <a:lstStyle/>
          <a:p>
            <a:fld id="{DA2C159E-F13C-4A85-9A41-E7669D3E0D70}" type="slidenum">
              <a:rPr lang="en-GB" noProof="0" smtClean="0"/>
              <a:pPr/>
              <a:t>22</a:t>
            </a:fld>
            <a:endParaRPr lang="en-GB" noProof="0" dirty="0"/>
          </a:p>
        </p:txBody>
      </p:sp>
      <p:sp>
        <p:nvSpPr>
          <p:cNvPr id="3" name="Title 2">
            <a:extLst>
              <a:ext uri="{FF2B5EF4-FFF2-40B4-BE49-F238E27FC236}">
                <a16:creationId xmlns:a16="http://schemas.microsoft.com/office/drawing/2014/main" id="{A3E6CC37-73C0-BF07-EA7C-9674D6E08E7C}"/>
              </a:ext>
            </a:extLst>
          </p:cNvPr>
          <p:cNvSpPr>
            <a:spLocks noGrp="1"/>
          </p:cNvSpPr>
          <p:nvPr>
            <p:ph type="title"/>
          </p:nvPr>
        </p:nvSpPr>
        <p:spPr/>
        <p:txBody>
          <a:bodyPr/>
          <a:lstStyle/>
          <a:p>
            <a:r>
              <a:rPr lang="en-GB" noProof="0" dirty="0"/>
              <a:t>Media example</a:t>
            </a:r>
          </a:p>
        </p:txBody>
      </p:sp>
      <p:sp>
        <p:nvSpPr>
          <p:cNvPr id="4" name="Text Placeholder 3">
            <a:extLst>
              <a:ext uri="{FF2B5EF4-FFF2-40B4-BE49-F238E27FC236}">
                <a16:creationId xmlns:a16="http://schemas.microsoft.com/office/drawing/2014/main" id="{26CC1421-CFD7-DC7C-2F1C-1C90C539BD43}"/>
              </a:ext>
            </a:extLst>
          </p:cNvPr>
          <p:cNvSpPr>
            <a:spLocks noGrp="1"/>
          </p:cNvSpPr>
          <p:nvPr>
            <p:ph type="body" sz="quarter" idx="12"/>
          </p:nvPr>
        </p:nvSpPr>
        <p:spPr>
          <a:xfrm>
            <a:off x="234001" y="986400"/>
            <a:ext cx="5188002" cy="3601574"/>
          </a:xfrm>
        </p:spPr>
        <p:txBody>
          <a:bodyPr/>
          <a:lstStyle/>
          <a:p>
            <a:r>
              <a:rPr lang="en-GB" sz="2000" noProof="0" dirty="0"/>
              <a:t>What is the (gender, age or race) stereotype that is being portrayed here? </a:t>
            </a:r>
          </a:p>
          <a:p>
            <a:endParaRPr lang="en-GB" sz="2000" noProof="0" dirty="0"/>
          </a:p>
          <a:p>
            <a:r>
              <a:rPr lang="en-GB" sz="2000" noProof="0" dirty="0"/>
              <a:t>The advert portrays the stereotype that engineers and technical professionals are predominantly men of a certain age and race (their demographic). The image depicts multiple men with similar appearances, using a slide rule to symbolise technical expertise, implying that engineering roles are primarily – or exclusively – suited to men.</a:t>
            </a:r>
          </a:p>
        </p:txBody>
      </p:sp>
      <p:sp>
        <p:nvSpPr>
          <p:cNvPr id="5" name="Footer Placeholder 4">
            <a:extLst>
              <a:ext uri="{FF2B5EF4-FFF2-40B4-BE49-F238E27FC236}">
                <a16:creationId xmlns:a16="http://schemas.microsoft.com/office/drawing/2014/main" id="{FEFA1187-667C-F25F-2B69-32076DD26039}"/>
              </a:ext>
            </a:extLst>
          </p:cNvPr>
          <p:cNvSpPr>
            <a:spLocks noGrp="1"/>
          </p:cNvSpPr>
          <p:nvPr>
            <p:ph type="ftr" sz="quarter" idx="10"/>
          </p:nvPr>
        </p:nvSpPr>
        <p:spPr/>
        <p:txBody>
          <a:bodyPr/>
          <a:lstStyle/>
          <a:p>
            <a:r>
              <a:rPr lang="en-GB" noProof="0" dirty="0"/>
              <a:t>Education and Training Foundation</a:t>
            </a:r>
          </a:p>
        </p:txBody>
      </p:sp>
      <p:pic>
        <p:nvPicPr>
          <p:cNvPr id="2050" name="Picture 2" descr="A vintage IBM advertisement featuring a central image of a white man in a shirt and tie holding a large slide rule. Behind him are multiple, repeated images of similarly dressed white men, also holding slide rules. The headline reads &quot;150 Extra Engineers&quot;, suggesting IBM machines can replace or replicate the work of many engineers. The text promotes IBM's electronic calculators as efficient tools for solving complex problems. At the bottom, there’s an IBM logo and a URL referencing gender stereotypes in advertising.">
            <a:extLst>
              <a:ext uri="{FF2B5EF4-FFF2-40B4-BE49-F238E27FC236}">
                <a16:creationId xmlns:a16="http://schemas.microsoft.com/office/drawing/2014/main" id="{B51F03E9-B3CE-8825-921A-7FFFE80D1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526" y="-13330"/>
            <a:ext cx="3584473" cy="46013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FADC39F-809A-A51B-5B11-78017DF49155}"/>
              </a:ext>
            </a:extLst>
          </p:cNvPr>
          <p:cNvSpPr txBox="1"/>
          <p:nvPr/>
        </p:nvSpPr>
        <p:spPr>
          <a:xfrm>
            <a:off x="5508104" y="4574205"/>
            <a:ext cx="3271634" cy="553998"/>
          </a:xfrm>
          <a:prstGeom prst="rect">
            <a:avLst/>
          </a:prstGeom>
          <a:noFill/>
        </p:spPr>
        <p:txBody>
          <a:bodyPr wrap="square">
            <a:spAutoFit/>
          </a:bodyPr>
          <a:lstStyle/>
          <a:p>
            <a:r>
              <a:rPr lang="en-GB" sz="1000" noProof="0" dirty="0"/>
              <a:t>https://theconversation.com/new-regulations-aim-to-end-gender-stereotypes-in-adverts-but-i-suggest-they-could-go-further-118812</a:t>
            </a:r>
          </a:p>
        </p:txBody>
      </p:sp>
    </p:spTree>
    <p:extLst>
      <p:ext uri="{BB962C8B-B14F-4D97-AF65-F5344CB8AC3E}">
        <p14:creationId xmlns:p14="http://schemas.microsoft.com/office/powerpoint/2010/main" val="1883019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0C90A-9609-B417-7B76-5146166DB30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18FF40-71EF-8043-D3BE-BD26484A3392}"/>
              </a:ext>
            </a:extLst>
          </p:cNvPr>
          <p:cNvSpPr>
            <a:spLocks noGrp="1"/>
          </p:cNvSpPr>
          <p:nvPr>
            <p:ph type="sldNum" sz="quarter" idx="11"/>
          </p:nvPr>
        </p:nvSpPr>
        <p:spPr/>
        <p:txBody>
          <a:bodyPr/>
          <a:lstStyle/>
          <a:p>
            <a:fld id="{DA2C159E-F13C-4A85-9A41-E7669D3E0D70}" type="slidenum">
              <a:rPr lang="en-GB" noProof="0" smtClean="0"/>
              <a:pPr/>
              <a:t>23</a:t>
            </a:fld>
            <a:endParaRPr lang="en-GB" noProof="0" dirty="0"/>
          </a:p>
        </p:txBody>
      </p:sp>
      <p:sp>
        <p:nvSpPr>
          <p:cNvPr id="3" name="Title 2">
            <a:extLst>
              <a:ext uri="{FF2B5EF4-FFF2-40B4-BE49-F238E27FC236}">
                <a16:creationId xmlns:a16="http://schemas.microsoft.com/office/drawing/2014/main" id="{A4A48BCD-33AD-2F80-3C35-31E786702B43}"/>
              </a:ext>
            </a:extLst>
          </p:cNvPr>
          <p:cNvSpPr>
            <a:spLocks noGrp="1"/>
          </p:cNvSpPr>
          <p:nvPr>
            <p:ph type="title"/>
          </p:nvPr>
        </p:nvSpPr>
        <p:spPr/>
        <p:txBody>
          <a:bodyPr/>
          <a:lstStyle/>
          <a:p>
            <a:r>
              <a:rPr lang="en-GB" noProof="0" dirty="0"/>
              <a:t>Media example</a:t>
            </a:r>
          </a:p>
        </p:txBody>
      </p:sp>
      <p:sp>
        <p:nvSpPr>
          <p:cNvPr id="4" name="Text Placeholder 3">
            <a:extLst>
              <a:ext uri="{FF2B5EF4-FFF2-40B4-BE49-F238E27FC236}">
                <a16:creationId xmlns:a16="http://schemas.microsoft.com/office/drawing/2014/main" id="{6933F0D8-258C-7FCC-33BA-6EE2CED3CD4E}"/>
              </a:ext>
            </a:extLst>
          </p:cNvPr>
          <p:cNvSpPr>
            <a:spLocks noGrp="1"/>
          </p:cNvSpPr>
          <p:nvPr>
            <p:ph type="body" sz="quarter" idx="12"/>
          </p:nvPr>
        </p:nvSpPr>
        <p:spPr>
          <a:xfrm>
            <a:off x="234001" y="986400"/>
            <a:ext cx="5188002" cy="3601574"/>
          </a:xfrm>
        </p:spPr>
        <p:txBody>
          <a:bodyPr/>
          <a:lstStyle/>
          <a:p>
            <a:r>
              <a:rPr lang="en-GB" sz="2000" noProof="0" dirty="0"/>
              <a:t>Why is this stereotype an issue? </a:t>
            </a:r>
          </a:p>
          <a:p>
            <a:endParaRPr lang="en-GB" sz="2000" noProof="0" dirty="0"/>
          </a:p>
          <a:p>
            <a:r>
              <a:rPr lang="en-GB" sz="2000" noProof="0" dirty="0"/>
              <a:t>This stereotype is problematic for several reasons, including:</a:t>
            </a:r>
          </a:p>
          <a:p>
            <a:pPr marL="342900" indent="-342900">
              <a:buFont typeface="Arial" panose="020B0604020202020204" pitchFamily="34" charset="0"/>
              <a:buChar char="•"/>
            </a:pPr>
            <a:r>
              <a:rPr lang="en-GB" sz="2000" noProof="0" dirty="0"/>
              <a:t>exclusivity</a:t>
            </a:r>
          </a:p>
          <a:p>
            <a:pPr marL="342900" indent="-342900">
              <a:buFont typeface="Arial" panose="020B0604020202020204" pitchFamily="34" charset="0"/>
              <a:buChar char="•"/>
            </a:pPr>
            <a:r>
              <a:rPr lang="en-GB" sz="2000" noProof="0" dirty="0"/>
              <a:t>lack of representation</a:t>
            </a:r>
          </a:p>
          <a:p>
            <a:pPr marL="342900" indent="-342900">
              <a:buFont typeface="Arial" panose="020B0604020202020204" pitchFamily="34" charset="0"/>
              <a:buChar char="•"/>
            </a:pPr>
            <a:r>
              <a:rPr lang="en-GB" sz="2000" noProof="0" dirty="0"/>
              <a:t>reinforcement of stereotypes</a:t>
            </a:r>
          </a:p>
          <a:p>
            <a:pPr marL="342900" indent="-342900">
              <a:buFont typeface="Arial" panose="020B0604020202020204" pitchFamily="34" charset="0"/>
              <a:buChar char="•"/>
            </a:pPr>
            <a:r>
              <a:rPr lang="en-GB" sz="2000" noProof="0" dirty="0"/>
              <a:t>hindering progress and innovation.</a:t>
            </a:r>
          </a:p>
          <a:p>
            <a:pPr marL="342900" indent="-342900">
              <a:buFont typeface="Arial" panose="020B0604020202020204" pitchFamily="34" charset="0"/>
              <a:buChar char="•"/>
            </a:pPr>
            <a:endParaRPr lang="en-GB" sz="2000" noProof="0" dirty="0"/>
          </a:p>
          <a:p>
            <a:r>
              <a:rPr lang="en-GB" sz="2000" noProof="0" dirty="0"/>
              <a:t>Such stereotypes discourage diverse talent from entering the field, which can lead to a less innovative and dynamic workforce.</a:t>
            </a:r>
          </a:p>
          <a:p>
            <a:endParaRPr lang="en-GB" sz="2000" noProof="0" dirty="0"/>
          </a:p>
        </p:txBody>
      </p:sp>
      <p:sp>
        <p:nvSpPr>
          <p:cNvPr id="5" name="Footer Placeholder 4">
            <a:extLst>
              <a:ext uri="{FF2B5EF4-FFF2-40B4-BE49-F238E27FC236}">
                <a16:creationId xmlns:a16="http://schemas.microsoft.com/office/drawing/2014/main" id="{DFAE5DDD-A3E9-8C9A-16EE-28BDF340842B}"/>
              </a:ext>
            </a:extLst>
          </p:cNvPr>
          <p:cNvSpPr>
            <a:spLocks noGrp="1"/>
          </p:cNvSpPr>
          <p:nvPr>
            <p:ph type="ftr" sz="quarter" idx="10"/>
          </p:nvPr>
        </p:nvSpPr>
        <p:spPr/>
        <p:txBody>
          <a:bodyPr/>
          <a:lstStyle/>
          <a:p>
            <a:r>
              <a:rPr lang="en-GB" noProof="0" dirty="0"/>
              <a:t>Education &amp; Training Foundation</a:t>
            </a:r>
          </a:p>
        </p:txBody>
      </p:sp>
      <p:pic>
        <p:nvPicPr>
          <p:cNvPr id="2050" name="Picture 2" descr="A vintage IBM advertisement featuring a central image of a white man in a shirt and tie holding a large slide rule. Behind him are multiple, repeated images of similarly dressed white men, also holding slide rules. The headline reads &quot;150 Extra Engineers&quot;, suggesting IBM machines can replace or replicate the work of many engineers. The text promotes IBM's electronic calculators as efficient tools for solving complex problems. At the bottom, there’s an IBM logo and a URL referencing gender stereotypes in advertising.">
            <a:extLst>
              <a:ext uri="{FF2B5EF4-FFF2-40B4-BE49-F238E27FC236}">
                <a16:creationId xmlns:a16="http://schemas.microsoft.com/office/drawing/2014/main" id="{39BAB630-2E0F-6D3A-714F-1240C6CDA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526" y="-13330"/>
            <a:ext cx="3584473" cy="46013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41FBCFF-334E-2279-28B4-FB6551D433CA}"/>
              </a:ext>
            </a:extLst>
          </p:cNvPr>
          <p:cNvSpPr txBox="1"/>
          <p:nvPr/>
        </p:nvSpPr>
        <p:spPr>
          <a:xfrm>
            <a:off x="5508104" y="4574205"/>
            <a:ext cx="3271634" cy="553998"/>
          </a:xfrm>
          <a:prstGeom prst="rect">
            <a:avLst/>
          </a:prstGeom>
          <a:noFill/>
        </p:spPr>
        <p:txBody>
          <a:bodyPr wrap="square">
            <a:spAutoFit/>
          </a:bodyPr>
          <a:lstStyle/>
          <a:p>
            <a:r>
              <a:rPr lang="en-GB" sz="1000" noProof="0" dirty="0"/>
              <a:t>https://theconversation.com/new-regulations-aim-to-end-gender-stereotypes-in-adverts-but-i-suggest-they-could-go-further-118812</a:t>
            </a:r>
          </a:p>
        </p:txBody>
      </p:sp>
    </p:spTree>
    <p:extLst>
      <p:ext uri="{BB962C8B-B14F-4D97-AF65-F5344CB8AC3E}">
        <p14:creationId xmlns:p14="http://schemas.microsoft.com/office/powerpoint/2010/main" val="670136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AF1BC-6968-689B-97B3-B489308D937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590F91-C8B5-BF4B-6B9A-FC6CA2A5A05A}"/>
              </a:ext>
            </a:extLst>
          </p:cNvPr>
          <p:cNvSpPr>
            <a:spLocks noGrp="1"/>
          </p:cNvSpPr>
          <p:nvPr>
            <p:ph type="sldNum" sz="quarter" idx="11"/>
          </p:nvPr>
        </p:nvSpPr>
        <p:spPr/>
        <p:txBody>
          <a:bodyPr/>
          <a:lstStyle/>
          <a:p>
            <a:fld id="{DA2C159E-F13C-4A85-9A41-E7669D3E0D70}" type="slidenum">
              <a:rPr lang="en-GB" noProof="0" smtClean="0"/>
              <a:pPr/>
              <a:t>24</a:t>
            </a:fld>
            <a:endParaRPr lang="en-GB" noProof="0" dirty="0"/>
          </a:p>
        </p:txBody>
      </p:sp>
      <p:sp>
        <p:nvSpPr>
          <p:cNvPr id="3" name="Title 2">
            <a:extLst>
              <a:ext uri="{FF2B5EF4-FFF2-40B4-BE49-F238E27FC236}">
                <a16:creationId xmlns:a16="http://schemas.microsoft.com/office/drawing/2014/main" id="{9D8342CE-3811-46F3-E6E4-2121BE69FD2F}"/>
              </a:ext>
            </a:extLst>
          </p:cNvPr>
          <p:cNvSpPr>
            <a:spLocks noGrp="1"/>
          </p:cNvSpPr>
          <p:nvPr>
            <p:ph type="title"/>
          </p:nvPr>
        </p:nvSpPr>
        <p:spPr/>
        <p:txBody>
          <a:bodyPr/>
          <a:lstStyle/>
          <a:p>
            <a:r>
              <a:rPr lang="en-GB" noProof="0" dirty="0"/>
              <a:t>Media example</a:t>
            </a:r>
          </a:p>
        </p:txBody>
      </p:sp>
      <p:sp>
        <p:nvSpPr>
          <p:cNvPr id="4" name="Text Placeholder 3">
            <a:extLst>
              <a:ext uri="{FF2B5EF4-FFF2-40B4-BE49-F238E27FC236}">
                <a16:creationId xmlns:a16="http://schemas.microsoft.com/office/drawing/2014/main" id="{4DB89AB6-1D2C-4CC9-56E5-39D03461EDC0}"/>
              </a:ext>
            </a:extLst>
          </p:cNvPr>
          <p:cNvSpPr>
            <a:spLocks noGrp="1"/>
          </p:cNvSpPr>
          <p:nvPr>
            <p:ph type="body" sz="quarter" idx="12"/>
          </p:nvPr>
        </p:nvSpPr>
        <p:spPr>
          <a:xfrm>
            <a:off x="234001" y="986400"/>
            <a:ext cx="5188002" cy="3601574"/>
          </a:xfrm>
        </p:spPr>
        <p:txBody>
          <a:bodyPr/>
          <a:lstStyle/>
          <a:p>
            <a:r>
              <a:rPr lang="en-GB" sz="2000" noProof="0" dirty="0"/>
              <a:t>What could be changed in this example to resolve the issue?</a:t>
            </a:r>
          </a:p>
          <a:p>
            <a:endParaRPr lang="en-GB" sz="2000" noProof="0" dirty="0"/>
          </a:p>
          <a:p>
            <a:r>
              <a:rPr lang="en-GB" sz="2000" noProof="0" dirty="0"/>
              <a:t>Consider: </a:t>
            </a:r>
          </a:p>
          <a:p>
            <a:pPr marL="342900" indent="-342900">
              <a:buFont typeface="Arial" panose="020B0604020202020204" pitchFamily="34" charset="0"/>
              <a:buChar char="•"/>
            </a:pPr>
            <a:r>
              <a:rPr lang="en-GB" sz="2000" noProof="0" dirty="0"/>
              <a:t>gender inclusion</a:t>
            </a:r>
          </a:p>
          <a:p>
            <a:pPr marL="342900" indent="-342900">
              <a:buFont typeface="Arial" panose="020B0604020202020204" pitchFamily="34" charset="0"/>
              <a:buChar char="•"/>
            </a:pPr>
            <a:r>
              <a:rPr lang="en-GB" sz="2000" noProof="0" dirty="0"/>
              <a:t>age diversity</a:t>
            </a:r>
          </a:p>
          <a:p>
            <a:pPr marL="342900" indent="-342900">
              <a:buFont typeface="Arial" panose="020B0604020202020204" pitchFamily="34" charset="0"/>
              <a:buChar char="•"/>
            </a:pPr>
            <a:r>
              <a:rPr lang="en-GB" sz="2000" noProof="0" dirty="0"/>
              <a:t>racial and ethnic representation</a:t>
            </a:r>
          </a:p>
          <a:p>
            <a:pPr marL="342900" indent="-342900">
              <a:buFont typeface="Arial" panose="020B0604020202020204" pitchFamily="34" charset="0"/>
              <a:buChar char="•"/>
            </a:pPr>
            <a:r>
              <a:rPr lang="en-GB" sz="2000" noProof="0" dirty="0"/>
              <a:t>updated context</a:t>
            </a:r>
          </a:p>
          <a:p>
            <a:pPr marL="342900" indent="-342900">
              <a:buFont typeface="Arial" panose="020B0604020202020204" pitchFamily="34" charset="0"/>
              <a:buChar char="•"/>
            </a:pPr>
            <a:r>
              <a:rPr lang="en-GB" sz="2000" noProof="0" dirty="0"/>
              <a:t>focus on skills and teamwork</a:t>
            </a:r>
          </a:p>
          <a:p>
            <a:pPr marL="342900" indent="-342900">
              <a:buFont typeface="Arial" panose="020B0604020202020204" pitchFamily="34" charset="0"/>
              <a:buChar char="•"/>
            </a:pPr>
            <a:r>
              <a:rPr lang="en-GB" sz="2000" noProof="0" dirty="0"/>
              <a:t>revision of the language used.</a:t>
            </a:r>
          </a:p>
          <a:p>
            <a:pPr marL="342900" indent="-342900">
              <a:buFont typeface="Arial" panose="020B0604020202020204" pitchFamily="34" charset="0"/>
              <a:buChar char="•"/>
            </a:pPr>
            <a:endParaRPr lang="en-GB" sz="2000" noProof="0" dirty="0"/>
          </a:p>
          <a:p>
            <a:endParaRPr lang="en-GB" sz="2000" noProof="0" dirty="0"/>
          </a:p>
        </p:txBody>
      </p:sp>
      <p:sp>
        <p:nvSpPr>
          <p:cNvPr id="5" name="Footer Placeholder 4">
            <a:extLst>
              <a:ext uri="{FF2B5EF4-FFF2-40B4-BE49-F238E27FC236}">
                <a16:creationId xmlns:a16="http://schemas.microsoft.com/office/drawing/2014/main" id="{2C2CBCF0-F96E-F34D-742C-21512D186B82}"/>
              </a:ext>
            </a:extLst>
          </p:cNvPr>
          <p:cNvSpPr>
            <a:spLocks noGrp="1"/>
          </p:cNvSpPr>
          <p:nvPr>
            <p:ph type="ftr" sz="quarter" idx="10"/>
          </p:nvPr>
        </p:nvSpPr>
        <p:spPr/>
        <p:txBody>
          <a:bodyPr/>
          <a:lstStyle/>
          <a:p>
            <a:r>
              <a:rPr lang="en-GB" noProof="0" dirty="0"/>
              <a:t>Education &amp; Training Foundation</a:t>
            </a:r>
          </a:p>
        </p:txBody>
      </p:sp>
      <p:pic>
        <p:nvPicPr>
          <p:cNvPr id="2050" name="Picture 2" descr="A vintage IBM advertisement featuring a central image of a white man in a shirt and tie holding a large slide rule. Behind him are multiple, repeated images of similarly dressed white men, also holding slide rules. The headline reads &quot;150 Extra Engineers&quot;, suggesting IBM machines can replace or replicate the work of many engineers. The text promotes IBM's electronic calculators as efficient tools for solving complex problems. At the bottom, there’s an IBM logo and a URL referencing gender stereotypes in advertising.">
            <a:extLst>
              <a:ext uri="{FF2B5EF4-FFF2-40B4-BE49-F238E27FC236}">
                <a16:creationId xmlns:a16="http://schemas.microsoft.com/office/drawing/2014/main" id="{17576F0A-B62E-E577-50EF-3C96459F5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526" y="-13330"/>
            <a:ext cx="3584473" cy="46013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90A0A7B-E15F-0F0C-2553-7F390CA10457}"/>
              </a:ext>
            </a:extLst>
          </p:cNvPr>
          <p:cNvSpPr txBox="1"/>
          <p:nvPr/>
        </p:nvSpPr>
        <p:spPr>
          <a:xfrm>
            <a:off x="5508104" y="4574205"/>
            <a:ext cx="3271634" cy="553998"/>
          </a:xfrm>
          <a:prstGeom prst="rect">
            <a:avLst/>
          </a:prstGeom>
          <a:noFill/>
        </p:spPr>
        <p:txBody>
          <a:bodyPr wrap="square">
            <a:spAutoFit/>
          </a:bodyPr>
          <a:lstStyle/>
          <a:p>
            <a:r>
              <a:rPr lang="en-GB" sz="1000" noProof="0" dirty="0"/>
              <a:t>https://theconversation.com/new-regulations-aim-to-end-gender-stereotypes-in-adverts-but-i-suggest-they-could-go-further-118812</a:t>
            </a:r>
          </a:p>
        </p:txBody>
      </p:sp>
    </p:spTree>
    <p:extLst>
      <p:ext uri="{BB962C8B-B14F-4D97-AF65-F5344CB8AC3E}">
        <p14:creationId xmlns:p14="http://schemas.microsoft.com/office/powerpoint/2010/main" val="832624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328F33-C4E5-33AF-28CC-1AE0DD97482F}"/>
              </a:ext>
            </a:extLst>
          </p:cNvPr>
          <p:cNvSpPr>
            <a:spLocks noGrp="1"/>
          </p:cNvSpPr>
          <p:nvPr>
            <p:ph type="sldNum" sz="quarter" idx="11"/>
          </p:nvPr>
        </p:nvSpPr>
        <p:spPr/>
        <p:txBody>
          <a:bodyPr/>
          <a:lstStyle/>
          <a:p>
            <a:fld id="{DA2C159E-F13C-4A85-9A41-E7669D3E0D70}" type="slidenum">
              <a:rPr lang="en-GB" noProof="0" smtClean="0"/>
              <a:pPr/>
              <a:t>25</a:t>
            </a:fld>
            <a:endParaRPr lang="en-GB" noProof="0" dirty="0"/>
          </a:p>
        </p:txBody>
      </p:sp>
      <p:sp>
        <p:nvSpPr>
          <p:cNvPr id="3" name="Title 2">
            <a:extLst>
              <a:ext uri="{FF2B5EF4-FFF2-40B4-BE49-F238E27FC236}">
                <a16:creationId xmlns:a16="http://schemas.microsoft.com/office/drawing/2014/main" id="{EA2F0C4D-0B3E-DFD5-BC02-731390579BC8}"/>
              </a:ext>
            </a:extLst>
          </p:cNvPr>
          <p:cNvSpPr>
            <a:spLocks noGrp="1"/>
          </p:cNvSpPr>
          <p:nvPr>
            <p:ph type="title"/>
          </p:nvPr>
        </p:nvSpPr>
        <p:spPr/>
        <p:txBody>
          <a:bodyPr/>
          <a:lstStyle/>
          <a:p>
            <a:r>
              <a:rPr lang="en-GB" noProof="0" dirty="0"/>
              <a:t>Activity: media stereotypes</a:t>
            </a:r>
          </a:p>
        </p:txBody>
      </p:sp>
      <p:sp>
        <p:nvSpPr>
          <p:cNvPr id="4" name="Text Placeholder 3">
            <a:extLst>
              <a:ext uri="{FF2B5EF4-FFF2-40B4-BE49-F238E27FC236}">
                <a16:creationId xmlns:a16="http://schemas.microsoft.com/office/drawing/2014/main" id="{FE59D285-38DC-D68D-F725-F7429465CC68}"/>
              </a:ext>
            </a:extLst>
          </p:cNvPr>
          <p:cNvSpPr>
            <a:spLocks noGrp="1"/>
          </p:cNvSpPr>
          <p:nvPr>
            <p:ph type="body" sz="quarter" idx="12"/>
          </p:nvPr>
        </p:nvSpPr>
        <p:spPr>
          <a:xfrm>
            <a:off x="234000" y="986400"/>
            <a:ext cx="7722550" cy="3601574"/>
          </a:xfrm>
        </p:spPr>
        <p:txBody>
          <a:bodyPr/>
          <a:lstStyle/>
          <a:p>
            <a:r>
              <a:rPr lang="en-GB" noProof="0" dirty="0"/>
              <a:t>Complete the </a:t>
            </a:r>
            <a:r>
              <a:rPr lang="en-GB" b="1" noProof="0" dirty="0"/>
              <a:t>Media stereotypes activity sheets </a:t>
            </a:r>
            <a:r>
              <a:rPr lang="en-GB" noProof="0" dirty="0"/>
              <a:t>by answering the questions.</a:t>
            </a:r>
          </a:p>
        </p:txBody>
      </p:sp>
      <p:sp>
        <p:nvSpPr>
          <p:cNvPr id="5" name="Footer Placeholder 4">
            <a:extLst>
              <a:ext uri="{FF2B5EF4-FFF2-40B4-BE49-F238E27FC236}">
                <a16:creationId xmlns:a16="http://schemas.microsoft.com/office/drawing/2014/main" id="{A50859B2-53A7-E3E9-B064-1D61E80403FE}"/>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080917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68AA96-92C2-099A-98A0-B3C17B77E628}"/>
              </a:ext>
            </a:extLst>
          </p:cNvPr>
          <p:cNvSpPr>
            <a:spLocks noGrp="1"/>
          </p:cNvSpPr>
          <p:nvPr>
            <p:ph type="sldNum" sz="quarter" idx="11"/>
          </p:nvPr>
        </p:nvSpPr>
        <p:spPr/>
        <p:txBody>
          <a:bodyPr/>
          <a:lstStyle/>
          <a:p>
            <a:fld id="{DA2C159E-F13C-4A85-9A41-E7669D3E0D70}" type="slidenum">
              <a:rPr lang="en-GB" noProof="0" smtClean="0"/>
              <a:pPr/>
              <a:t>26</a:t>
            </a:fld>
            <a:endParaRPr lang="en-GB" noProof="0" dirty="0"/>
          </a:p>
        </p:txBody>
      </p:sp>
      <p:sp>
        <p:nvSpPr>
          <p:cNvPr id="3" name="Title 2">
            <a:extLst>
              <a:ext uri="{FF2B5EF4-FFF2-40B4-BE49-F238E27FC236}">
                <a16:creationId xmlns:a16="http://schemas.microsoft.com/office/drawing/2014/main" id="{18BD91F8-5E9D-F5D8-5AB1-4E3A4CEC0717}"/>
              </a:ext>
            </a:extLst>
          </p:cNvPr>
          <p:cNvSpPr>
            <a:spLocks noGrp="1"/>
          </p:cNvSpPr>
          <p:nvPr>
            <p:ph type="title"/>
          </p:nvPr>
        </p:nvSpPr>
        <p:spPr/>
        <p:txBody>
          <a:bodyPr/>
          <a:lstStyle/>
          <a:p>
            <a:r>
              <a:rPr lang="en-GB" noProof="0" dirty="0"/>
              <a:t>Activity: silent group activity</a:t>
            </a:r>
          </a:p>
        </p:txBody>
      </p:sp>
      <p:sp>
        <p:nvSpPr>
          <p:cNvPr id="4" name="Text Placeholder 3">
            <a:extLst>
              <a:ext uri="{FF2B5EF4-FFF2-40B4-BE49-F238E27FC236}">
                <a16:creationId xmlns:a16="http://schemas.microsoft.com/office/drawing/2014/main" id="{562ECEA9-87F3-CB3B-F930-4914D2C1BFC8}"/>
              </a:ext>
            </a:extLst>
          </p:cNvPr>
          <p:cNvSpPr>
            <a:spLocks noGrp="1"/>
          </p:cNvSpPr>
          <p:nvPr>
            <p:ph type="body" sz="quarter" idx="12"/>
          </p:nvPr>
        </p:nvSpPr>
        <p:spPr/>
        <p:txBody>
          <a:bodyPr/>
          <a:lstStyle/>
          <a:p>
            <a:r>
              <a:rPr lang="en-GB" noProof="0" dirty="0"/>
              <a:t>Participate in silent group activity to:</a:t>
            </a:r>
          </a:p>
          <a:p>
            <a:pPr marL="342900" indent="-342900">
              <a:buFont typeface="Arial" panose="020B0604020202020204" pitchFamily="34" charset="0"/>
              <a:buChar char="•"/>
            </a:pPr>
            <a:r>
              <a:rPr lang="en-GB" noProof="0" dirty="0"/>
              <a:t>review peers’ </a:t>
            </a:r>
            <a:r>
              <a:rPr lang="en-GB" b="1" noProof="0" dirty="0"/>
              <a:t>Media stereotypes activity sheets</a:t>
            </a:r>
          </a:p>
          <a:p>
            <a:pPr marL="342900" indent="-342900">
              <a:buFont typeface="Arial" panose="020B0604020202020204" pitchFamily="34" charset="0"/>
              <a:buChar char="•"/>
            </a:pPr>
            <a:r>
              <a:rPr lang="en-GB" noProof="0" dirty="0"/>
              <a:t>complete tally charts</a:t>
            </a:r>
          </a:p>
          <a:p>
            <a:pPr marL="342900" indent="-342900">
              <a:buFont typeface="Arial" panose="020B0604020202020204" pitchFamily="34" charset="0"/>
              <a:buChar char="•"/>
            </a:pPr>
            <a:r>
              <a:rPr lang="en-GB" noProof="0" dirty="0"/>
              <a:t>add comments.</a:t>
            </a:r>
          </a:p>
          <a:p>
            <a:pPr marL="342900" indent="-342900">
              <a:buFont typeface="Arial" panose="020B0604020202020204" pitchFamily="34" charset="0"/>
              <a:buChar char="•"/>
            </a:pPr>
            <a:endParaRPr lang="en-GB" noProof="0" dirty="0"/>
          </a:p>
          <a:p>
            <a:r>
              <a:rPr lang="en-GB" noProof="0" dirty="0"/>
              <a:t>Review feedback on your own </a:t>
            </a:r>
            <a:r>
              <a:rPr lang="en-GB" b="1" noProof="0" dirty="0"/>
              <a:t>Media stereotypes activity sheets </a:t>
            </a:r>
            <a:r>
              <a:rPr lang="en-GB" noProof="0" dirty="0"/>
              <a:t>and identify areas of improvement.</a:t>
            </a:r>
          </a:p>
          <a:p>
            <a:endParaRPr lang="en-GB" noProof="0" dirty="0"/>
          </a:p>
        </p:txBody>
      </p:sp>
      <p:sp>
        <p:nvSpPr>
          <p:cNvPr id="5" name="Footer Placeholder 4">
            <a:extLst>
              <a:ext uri="{FF2B5EF4-FFF2-40B4-BE49-F238E27FC236}">
                <a16:creationId xmlns:a16="http://schemas.microsoft.com/office/drawing/2014/main" id="{592481A9-418D-B3F1-9F43-D2A7F4B0136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578821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A24E04-C87E-7A44-BF27-00968BF3A46C}"/>
              </a:ext>
            </a:extLst>
          </p:cNvPr>
          <p:cNvSpPr>
            <a:spLocks noGrp="1"/>
          </p:cNvSpPr>
          <p:nvPr>
            <p:ph type="sldNum" sz="quarter" idx="11"/>
          </p:nvPr>
        </p:nvSpPr>
        <p:spPr/>
        <p:txBody>
          <a:bodyPr/>
          <a:lstStyle/>
          <a:p>
            <a:fld id="{DA2C159E-F13C-4A85-9A41-E7669D3E0D70}" type="slidenum">
              <a:rPr lang="en-GB" noProof="0" smtClean="0"/>
              <a:pPr/>
              <a:t>27</a:t>
            </a:fld>
            <a:endParaRPr lang="en-GB" noProof="0" dirty="0"/>
          </a:p>
        </p:txBody>
      </p:sp>
      <p:sp>
        <p:nvSpPr>
          <p:cNvPr id="3" name="Title 2">
            <a:extLst>
              <a:ext uri="{FF2B5EF4-FFF2-40B4-BE49-F238E27FC236}">
                <a16:creationId xmlns:a16="http://schemas.microsoft.com/office/drawing/2014/main" id="{334E4A48-965F-5CA0-0322-158B612C57DD}"/>
              </a:ext>
            </a:extLst>
          </p:cNvPr>
          <p:cNvSpPr>
            <a:spLocks noGrp="1"/>
          </p:cNvSpPr>
          <p:nvPr>
            <p:ph type="title"/>
          </p:nvPr>
        </p:nvSpPr>
        <p:spPr/>
        <p:txBody>
          <a:bodyPr>
            <a:normAutofit fontScale="90000"/>
          </a:bodyPr>
          <a:lstStyle/>
          <a:p>
            <a:r>
              <a:rPr lang="en-GB" noProof="0" dirty="0"/>
              <a:t>What are the key points from this lesson?</a:t>
            </a:r>
          </a:p>
        </p:txBody>
      </p:sp>
      <p:sp>
        <p:nvSpPr>
          <p:cNvPr id="4" name="Text Placeholder 3">
            <a:extLst>
              <a:ext uri="{FF2B5EF4-FFF2-40B4-BE49-F238E27FC236}">
                <a16:creationId xmlns:a16="http://schemas.microsoft.com/office/drawing/2014/main" id="{0EC09F76-7642-BA77-F686-1772C2C8A171}"/>
              </a:ext>
            </a:extLst>
          </p:cNvPr>
          <p:cNvSpPr>
            <a:spLocks noGrp="1"/>
          </p:cNvSpPr>
          <p:nvPr>
            <p:ph type="body" sz="quarter" idx="12"/>
          </p:nvPr>
        </p:nvSpPr>
        <p:spPr/>
        <p:txBody>
          <a:bodyPr/>
          <a:lstStyle/>
          <a:p>
            <a:pPr marL="457200" indent="-457200">
              <a:buFont typeface="+mj-lt"/>
              <a:buAutoNum type="arabicPeriod"/>
            </a:pPr>
            <a:r>
              <a:rPr lang="en-GB" noProof="0" dirty="0"/>
              <a:t>Write down the key points.</a:t>
            </a:r>
          </a:p>
          <a:p>
            <a:pPr marL="457200" indent="-457200">
              <a:buFont typeface="+mj-lt"/>
              <a:buAutoNum type="arabicPeriod"/>
            </a:pPr>
            <a:r>
              <a:rPr lang="en-GB" noProof="0" dirty="0"/>
              <a:t>Share one your ideas with the class when asked.</a:t>
            </a:r>
          </a:p>
        </p:txBody>
      </p:sp>
      <p:sp>
        <p:nvSpPr>
          <p:cNvPr id="5" name="Footer Placeholder 4">
            <a:extLst>
              <a:ext uri="{FF2B5EF4-FFF2-40B4-BE49-F238E27FC236}">
                <a16:creationId xmlns:a16="http://schemas.microsoft.com/office/drawing/2014/main" id="{71532942-37A5-BB06-D692-C37D01DE80D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112440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66653B-CD41-3A43-79EA-76C76E59A428}"/>
              </a:ext>
            </a:extLst>
          </p:cNvPr>
          <p:cNvSpPr>
            <a:spLocks noGrp="1"/>
          </p:cNvSpPr>
          <p:nvPr>
            <p:ph type="sldNum" sz="quarter" idx="11"/>
          </p:nvPr>
        </p:nvSpPr>
        <p:spPr/>
        <p:txBody>
          <a:bodyPr/>
          <a:lstStyle/>
          <a:p>
            <a:fld id="{DA2C159E-F13C-4A85-9A41-E7669D3E0D70}" type="slidenum">
              <a:rPr lang="en-GB" noProof="0" smtClean="0"/>
              <a:pPr/>
              <a:t>28</a:t>
            </a:fld>
            <a:endParaRPr lang="en-GB" noProof="0" dirty="0"/>
          </a:p>
        </p:txBody>
      </p:sp>
      <p:sp>
        <p:nvSpPr>
          <p:cNvPr id="3" name="Title 2">
            <a:extLst>
              <a:ext uri="{FF2B5EF4-FFF2-40B4-BE49-F238E27FC236}">
                <a16:creationId xmlns:a16="http://schemas.microsoft.com/office/drawing/2014/main" id="{7B81FCDA-9492-D0BA-775B-AEE6A806C9FC}"/>
              </a:ext>
            </a:extLst>
          </p:cNvPr>
          <p:cNvSpPr>
            <a:spLocks noGrp="1"/>
          </p:cNvSpPr>
          <p:nvPr>
            <p:ph type="title"/>
          </p:nvPr>
        </p:nvSpPr>
        <p:spPr/>
        <p:txBody>
          <a:bodyPr/>
          <a:lstStyle/>
          <a:p>
            <a:r>
              <a:rPr lang="en-GB" noProof="0" dirty="0"/>
              <a:t>Inclusivity</a:t>
            </a:r>
          </a:p>
        </p:txBody>
      </p:sp>
      <p:sp>
        <p:nvSpPr>
          <p:cNvPr id="4" name="Text Placeholder 3">
            <a:extLst>
              <a:ext uri="{FF2B5EF4-FFF2-40B4-BE49-F238E27FC236}">
                <a16:creationId xmlns:a16="http://schemas.microsoft.com/office/drawing/2014/main" id="{4888F1B1-789B-9B24-77E4-937D95E358B7}"/>
              </a:ext>
            </a:extLst>
          </p:cNvPr>
          <p:cNvSpPr>
            <a:spLocks noGrp="1"/>
          </p:cNvSpPr>
          <p:nvPr>
            <p:ph type="body" sz="quarter" idx="12"/>
          </p:nvPr>
        </p:nvSpPr>
        <p:spPr/>
        <p:txBody>
          <a:bodyPr/>
          <a:lstStyle/>
          <a:p>
            <a:r>
              <a:rPr lang="en-GB" noProof="0" dirty="0"/>
              <a:t>Inclusivity means creating environments where everyone feels respected, valued and supported.</a:t>
            </a:r>
          </a:p>
          <a:p>
            <a:endParaRPr lang="en-GB" noProof="0" dirty="0"/>
          </a:p>
          <a:p>
            <a:r>
              <a:rPr lang="en-GB" noProof="0" dirty="0"/>
              <a:t>It encompasses recognising and meeting diverse needs, eliminating discrimination and ensuring equal opportunities for all.</a:t>
            </a:r>
          </a:p>
          <a:p>
            <a:endParaRPr lang="en-GB" noProof="0" dirty="0"/>
          </a:p>
        </p:txBody>
      </p:sp>
      <p:sp>
        <p:nvSpPr>
          <p:cNvPr id="5" name="Footer Placeholder 4">
            <a:extLst>
              <a:ext uri="{FF2B5EF4-FFF2-40B4-BE49-F238E27FC236}">
                <a16:creationId xmlns:a16="http://schemas.microsoft.com/office/drawing/2014/main" id="{AF538C1D-9653-82A1-2E24-DF69D95834BA}"/>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191104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1251A2-EB2C-85A9-F387-911617644E18}"/>
              </a:ext>
            </a:extLst>
          </p:cNvPr>
          <p:cNvSpPr>
            <a:spLocks noGrp="1"/>
          </p:cNvSpPr>
          <p:nvPr>
            <p:ph type="sldNum" sz="quarter" idx="11"/>
          </p:nvPr>
        </p:nvSpPr>
        <p:spPr/>
        <p:txBody>
          <a:bodyPr/>
          <a:lstStyle/>
          <a:p>
            <a:fld id="{DA2C159E-F13C-4A85-9A41-E7669D3E0D70}" type="slidenum">
              <a:rPr lang="en-GB" noProof="0" smtClean="0"/>
              <a:pPr/>
              <a:t>29</a:t>
            </a:fld>
            <a:endParaRPr lang="en-GB" noProof="0" dirty="0"/>
          </a:p>
        </p:txBody>
      </p:sp>
      <p:sp>
        <p:nvSpPr>
          <p:cNvPr id="3" name="Title 2">
            <a:extLst>
              <a:ext uri="{FF2B5EF4-FFF2-40B4-BE49-F238E27FC236}">
                <a16:creationId xmlns:a16="http://schemas.microsoft.com/office/drawing/2014/main" id="{10620439-7368-2478-82CD-E5CC0D5648AC}"/>
              </a:ext>
            </a:extLst>
          </p:cNvPr>
          <p:cNvSpPr>
            <a:spLocks noGrp="1"/>
          </p:cNvSpPr>
          <p:nvPr>
            <p:ph type="title"/>
          </p:nvPr>
        </p:nvSpPr>
        <p:spPr/>
        <p:txBody>
          <a:bodyPr/>
          <a:lstStyle/>
          <a:p>
            <a:r>
              <a:rPr lang="en-GB" noProof="0" dirty="0"/>
              <a:t>Homework activity</a:t>
            </a:r>
          </a:p>
        </p:txBody>
      </p:sp>
      <p:sp>
        <p:nvSpPr>
          <p:cNvPr id="4" name="Text Placeholder 3">
            <a:extLst>
              <a:ext uri="{FF2B5EF4-FFF2-40B4-BE49-F238E27FC236}">
                <a16:creationId xmlns:a16="http://schemas.microsoft.com/office/drawing/2014/main" id="{3F172770-F776-61BD-3512-B7E94FA3219D}"/>
              </a:ext>
            </a:extLst>
          </p:cNvPr>
          <p:cNvSpPr>
            <a:spLocks noGrp="1"/>
          </p:cNvSpPr>
          <p:nvPr>
            <p:ph type="body" sz="quarter" idx="12"/>
          </p:nvPr>
        </p:nvSpPr>
        <p:spPr>
          <a:xfrm>
            <a:off x="234000" y="986400"/>
            <a:ext cx="7722550" cy="3601574"/>
          </a:xfrm>
        </p:spPr>
        <p:txBody>
          <a:bodyPr/>
          <a:lstStyle/>
          <a:p>
            <a:r>
              <a:rPr lang="en-GB" noProof="0" dirty="0"/>
              <a:t>Complete </a:t>
            </a:r>
            <a:r>
              <a:rPr lang="en-GB" b="1" noProof="0" dirty="0"/>
              <a:t>Examples of bias in media content </a:t>
            </a:r>
            <a:r>
              <a:rPr lang="en-GB" noProof="0" dirty="0"/>
              <a:t>and bring it to next lesson for review. </a:t>
            </a:r>
          </a:p>
        </p:txBody>
      </p:sp>
      <p:sp>
        <p:nvSpPr>
          <p:cNvPr id="5" name="Footer Placeholder 4">
            <a:extLst>
              <a:ext uri="{FF2B5EF4-FFF2-40B4-BE49-F238E27FC236}">
                <a16:creationId xmlns:a16="http://schemas.microsoft.com/office/drawing/2014/main" id="{6A2693D7-9807-6D18-5B68-6F6425B1E928}"/>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793346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4AEFC6-1288-CE4A-D788-37C79D407A1B}"/>
              </a:ext>
            </a:extLst>
          </p:cNvPr>
          <p:cNvSpPr>
            <a:spLocks noGrp="1"/>
          </p:cNvSpPr>
          <p:nvPr>
            <p:ph type="sldNum" sz="quarter" idx="11"/>
          </p:nvPr>
        </p:nvSpPr>
        <p:spPr/>
        <p:txBody>
          <a:bodyPr/>
          <a:lstStyle/>
          <a:p>
            <a:fld id="{DA2C159E-F13C-4A85-9A41-E7669D3E0D70}" type="slidenum">
              <a:rPr lang="en-GB" noProof="0" smtClean="0"/>
              <a:pPr/>
              <a:t>3</a:t>
            </a:fld>
            <a:endParaRPr lang="en-GB" noProof="0" dirty="0"/>
          </a:p>
        </p:txBody>
      </p:sp>
      <p:sp>
        <p:nvSpPr>
          <p:cNvPr id="3" name="Title 2">
            <a:extLst>
              <a:ext uri="{FF2B5EF4-FFF2-40B4-BE49-F238E27FC236}">
                <a16:creationId xmlns:a16="http://schemas.microsoft.com/office/drawing/2014/main" id="{415F764D-2D4E-D290-138C-ED5F179D5F1E}"/>
              </a:ext>
            </a:extLst>
          </p:cNvPr>
          <p:cNvSpPr>
            <a:spLocks noGrp="1"/>
          </p:cNvSpPr>
          <p:nvPr>
            <p:ph type="title"/>
          </p:nvPr>
        </p:nvSpPr>
        <p:spPr/>
        <p:txBody>
          <a:bodyPr/>
          <a:lstStyle/>
          <a:p>
            <a:r>
              <a:rPr lang="en-GB" noProof="0" dirty="0"/>
              <a:t>Lesson structure</a:t>
            </a:r>
          </a:p>
        </p:txBody>
      </p:sp>
      <p:sp>
        <p:nvSpPr>
          <p:cNvPr id="4" name="Text Placeholder 3">
            <a:extLst>
              <a:ext uri="{FF2B5EF4-FFF2-40B4-BE49-F238E27FC236}">
                <a16:creationId xmlns:a16="http://schemas.microsoft.com/office/drawing/2014/main" id="{AA045D69-27EF-6FB4-6E4F-8A646DC0332C}"/>
              </a:ext>
            </a:extLst>
          </p:cNvPr>
          <p:cNvSpPr>
            <a:spLocks noGrp="1"/>
          </p:cNvSpPr>
          <p:nvPr>
            <p:ph type="body" sz="quarter" idx="12"/>
          </p:nvPr>
        </p:nvSpPr>
        <p:spPr/>
        <p:txBody>
          <a:bodyPr/>
          <a:lstStyle/>
          <a:p>
            <a:r>
              <a:rPr lang="en-GB" noProof="0" dirty="0"/>
              <a:t>This lesson will cover:</a:t>
            </a:r>
          </a:p>
          <a:p>
            <a:pPr marL="342900" indent="-342900">
              <a:buFont typeface="Arial" panose="020B0604020202020204" pitchFamily="34" charset="0"/>
              <a:buChar char="•"/>
            </a:pPr>
            <a:r>
              <a:rPr lang="en-GB" noProof="0" dirty="0"/>
              <a:t>protected characteristics</a:t>
            </a:r>
          </a:p>
          <a:p>
            <a:pPr marL="342900" indent="-342900">
              <a:buFont typeface="Arial" panose="020B0604020202020204" pitchFamily="34" charset="0"/>
              <a:buChar char="•"/>
            </a:pPr>
            <a:r>
              <a:rPr lang="en-GB" noProof="0" dirty="0"/>
              <a:t>video </a:t>
            </a:r>
          </a:p>
          <a:p>
            <a:pPr marL="342900" indent="-342900">
              <a:buFont typeface="Arial" panose="020B0604020202020204" pitchFamily="34" charset="0"/>
              <a:buChar char="•"/>
            </a:pPr>
            <a:r>
              <a:rPr lang="en-GB" noProof="0" dirty="0"/>
              <a:t>discussion skills</a:t>
            </a:r>
          </a:p>
          <a:p>
            <a:pPr marL="342900" indent="-342900">
              <a:buFont typeface="Arial" panose="020B0604020202020204" pitchFamily="34" charset="0"/>
              <a:buChar char="•"/>
            </a:pPr>
            <a:r>
              <a:rPr lang="en-GB" noProof="0" dirty="0"/>
              <a:t>collaborative word cloud </a:t>
            </a:r>
          </a:p>
          <a:p>
            <a:pPr marL="342900" indent="-342900">
              <a:buFont typeface="Arial" panose="020B0604020202020204" pitchFamily="34" charset="0"/>
              <a:buChar char="•"/>
            </a:pPr>
            <a:r>
              <a:rPr lang="en-GB" noProof="0" dirty="0"/>
              <a:t>stereotypes in the media</a:t>
            </a:r>
          </a:p>
          <a:p>
            <a:pPr marL="342900" indent="-342900">
              <a:buFont typeface="Arial" panose="020B0604020202020204" pitchFamily="34" charset="0"/>
              <a:buChar char="•"/>
            </a:pPr>
            <a:r>
              <a:rPr lang="en-GB" noProof="0" dirty="0"/>
              <a:t>media stereotypes activity</a:t>
            </a:r>
          </a:p>
          <a:p>
            <a:pPr marL="342900" indent="-342900">
              <a:buFont typeface="Arial" panose="020B0604020202020204" pitchFamily="34" charset="0"/>
              <a:buChar char="•"/>
            </a:pPr>
            <a:r>
              <a:rPr lang="en-GB" noProof="0" dirty="0"/>
              <a:t>inclusivity</a:t>
            </a:r>
          </a:p>
          <a:p>
            <a:pPr marL="342900" indent="-342900">
              <a:buFont typeface="Arial" panose="020B0604020202020204" pitchFamily="34" charset="0"/>
              <a:buChar char="•"/>
            </a:pPr>
            <a:r>
              <a:rPr lang="en-GB" noProof="0" dirty="0"/>
              <a:t>independent conclusion.</a:t>
            </a:r>
          </a:p>
        </p:txBody>
      </p:sp>
      <p:sp>
        <p:nvSpPr>
          <p:cNvPr id="5" name="Footer Placeholder 4">
            <a:extLst>
              <a:ext uri="{FF2B5EF4-FFF2-40B4-BE49-F238E27FC236}">
                <a16:creationId xmlns:a16="http://schemas.microsoft.com/office/drawing/2014/main" id="{0B240F0A-94C9-4134-5006-736BA2C67E98}"/>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79833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83D674-61DF-31BB-93AA-83A6E91D7236}"/>
              </a:ext>
            </a:extLst>
          </p:cNvPr>
          <p:cNvSpPr>
            <a:spLocks noGrp="1"/>
          </p:cNvSpPr>
          <p:nvPr>
            <p:ph type="sldNum" sz="quarter" idx="11"/>
          </p:nvPr>
        </p:nvSpPr>
        <p:spPr/>
        <p:txBody>
          <a:bodyPr/>
          <a:lstStyle/>
          <a:p>
            <a:fld id="{DA2C159E-F13C-4A85-9A41-E7669D3E0D70}" type="slidenum">
              <a:rPr lang="en-GB" noProof="0" smtClean="0"/>
              <a:pPr/>
              <a:t>30</a:t>
            </a:fld>
            <a:endParaRPr lang="en-GB" noProof="0" dirty="0"/>
          </a:p>
        </p:txBody>
      </p:sp>
      <p:sp>
        <p:nvSpPr>
          <p:cNvPr id="3" name="Title 2">
            <a:extLst>
              <a:ext uri="{FF2B5EF4-FFF2-40B4-BE49-F238E27FC236}">
                <a16:creationId xmlns:a16="http://schemas.microsoft.com/office/drawing/2014/main" id="{8B05460F-1A13-2708-9749-3D9E78CDCAE5}"/>
              </a:ext>
            </a:extLst>
          </p:cNvPr>
          <p:cNvSpPr>
            <a:spLocks noGrp="1"/>
          </p:cNvSpPr>
          <p:nvPr>
            <p:ph type="title"/>
          </p:nvPr>
        </p:nvSpPr>
        <p:spPr/>
        <p:txBody>
          <a:bodyPr/>
          <a:lstStyle/>
          <a:p>
            <a:r>
              <a:rPr lang="en-GB" noProof="0" dirty="0"/>
              <a:t>Handouts</a:t>
            </a:r>
          </a:p>
        </p:txBody>
      </p:sp>
      <p:sp>
        <p:nvSpPr>
          <p:cNvPr id="4" name="Text Placeholder 3">
            <a:extLst>
              <a:ext uri="{FF2B5EF4-FFF2-40B4-BE49-F238E27FC236}">
                <a16:creationId xmlns:a16="http://schemas.microsoft.com/office/drawing/2014/main" id="{67722B96-5BFB-674A-B530-582A25790ACA}"/>
              </a:ext>
            </a:extLst>
          </p:cNvPr>
          <p:cNvSpPr>
            <a:spLocks noGrp="1"/>
          </p:cNvSpPr>
          <p:nvPr>
            <p:ph type="body" sz="quarter" idx="12"/>
          </p:nvPr>
        </p:nvSpPr>
        <p:spPr>
          <a:xfrm>
            <a:off x="234000" y="986400"/>
            <a:ext cx="7722550" cy="3601574"/>
          </a:xfrm>
        </p:spPr>
        <p:txBody>
          <a:bodyPr/>
          <a:lstStyle/>
          <a:p>
            <a:r>
              <a:rPr lang="en-GB" noProof="0" dirty="0"/>
              <a:t>Take a copy of the </a:t>
            </a:r>
            <a:r>
              <a:rPr lang="en-GB" b="1" noProof="0" dirty="0"/>
              <a:t>Glossary</a:t>
            </a:r>
            <a:r>
              <a:rPr lang="en-GB" noProof="0" dirty="0"/>
              <a:t> and </a:t>
            </a:r>
            <a:r>
              <a:rPr lang="en-GB" b="1" noProof="0" dirty="0"/>
              <a:t>The Equality Act 2010 summary sheet</a:t>
            </a:r>
            <a:r>
              <a:rPr lang="en-GB" noProof="0" dirty="0"/>
              <a:t> for your file.</a:t>
            </a:r>
          </a:p>
        </p:txBody>
      </p:sp>
      <p:sp>
        <p:nvSpPr>
          <p:cNvPr id="5" name="Footer Placeholder 4">
            <a:extLst>
              <a:ext uri="{FF2B5EF4-FFF2-40B4-BE49-F238E27FC236}">
                <a16:creationId xmlns:a16="http://schemas.microsoft.com/office/drawing/2014/main" id="{A48941F4-D27C-EAE1-5394-823374D774CB}"/>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65008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2</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Risks of excluding stakeholders</a:t>
            </a:r>
          </a:p>
        </p:txBody>
      </p:sp>
    </p:spTree>
    <p:extLst>
      <p:ext uri="{BB962C8B-B14F-4D97-AF65-F5344CB8AC3E}">
        <p14:creationId xmlns:p14="http://schemas.microsoft.com/office/powerpoint/2010/main" val="1122774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7DEEE3-B82D-D699-E7F1-9472CD4B6737}"/>
              </a:ext>
            </a:extLst>
          </p:cNvPr>
          <p:cNvSpPr>
            <a:spLocks noGrp="1"/>
          </p:cNvSpPr>
          <p:nvPr>
            <p:ph type="sldNum" sz="quarter" idx="11"/>
          </p:nvPr>
        </p:nvSpPr>
        <p:spPr/>
        <p:txBody>
          <a:bodyPr/>
          <a:lstStyle/>
          <a:p>
            <a:fld id="{DA2C159E-F13C-4A85-9A41-E7669D3E0D70}" type="slidenum">
              <a:rPr lang="en-GB" noProof="0" smtClean="0"/>
              <a:pPr/>
              <a:t>32</a:t>
            </a:fld>
            <a:endParaRPr lang="en-GB" noProof="0" dirty="0"/>
          </a:p>
        </p:txBody>
      </p:sp>
      <p:sp>
        <p:nvSpPr>
          <p:cNvPr id="3" name="Title 2">
            <a:extLst>
              <a:ext uri="{FF2B5EF4-FFF2-40B4-BE49-F238E27FC236}">
                <a16:creationId xmlns:a16="http://schemas.microsoft.com/office/drawing/2014/main" id="{41C44025-797B-5790-3850-100E72E5BE8B}"/>
              </a:ext>
            </a:extLst>
          </p:cNvPr>
          <p:cNvSpPr>
            <a:spLocks noGrp="1"/>
          </p:cNvSpPr>
          <p:nvPr>
            <p:ph type="title"/>
          </p:nvPr>
        </p:nvSpPr>
        <p:spPr/>
        <p:txBody>
          <a:bodyPr/>
          <a:lstStyle/>
          <a:p>
            <a:r>
              <a:rPr lang="en-GB" noProof="0" dirty="0"/>
              <a:t>Lesson structure</a:t>
            </a:r>
          </a:p>
        </p:txBody>
      </p:sp>
      <p:sp>
        <p:nvSpPr>
          <p:cNvPr id="4" name="Text Placeholder 3">
            <a:extLst>
              <a:ext uri="{FF2B5EF4-FFF2-40B4-BE49-F238E27FC236}">
                <a16:creationId xmlns:a16="http://schemas.microsoft.com/office/drawing/2014/main" id="{496D573B-A1DD-125A-1F8C-0DC82D273249}"/>
              </a:ext>
            </a:extLst>
          </p:cNvPr>
          <p:cNvSpPr>
            <a:spLocks noGrp="1"/>
          </p:cNvSpPr>
          <p:nvPr>
            <p:ph type="body" sz="quarter" idx="12"/>
          </p:nvPr>
        </p:nvSpPr>
        <p:spPr/>
        <p:txBody>
          <a:bodyPr/>
          <a:lstStyle/>
          <a:p>
            <a:r>
              <a:rPr lang="en-GB" noProof="0" dirty="0"/>
              <a:t>This lesson will cover:</a:t>
            </a:r>
          </a:p>
          <a:p>
            <a:pPr marL="342900" indent="-342900">
              <a:buFont typeface="Arial" panose="020B0604020202020204" pitchFamily="34" charset="0"/>
              <a:buChar char="•"/>
            </a:pPr>
            <a:r>
              <a:rPr lang="en-GB" noProof="0" dirty="0"/>
              <a:t>quiz</a:t>
            </a:r>
          </a:p>
          <a:p>
            <a:pPr marL="342900" indent="-342900">
              <a:buFont typeface="Arial" panose="020B0604020202020204" pitchFamily="34" charset="0"/>
              <a:buChar char="•"/>
            </a:pPr>
            <a:r>
              <a:rPr lang="en-GB" noProof="0" dirty="0"/>
              <a:t>bias and stereotypes</a:t>
            </a:r>
          </a:p>
          <a:p>
            <a:pPr marL="342900" indent="-342900">
              <a:buFont typeface="Arial" panose="020B0604020202020204" pitchFamily="34" charset="0"/>
              <a:buChar char="•"/>
            </a:pPr>
            <a:r>
              <a:rPr lang="en-GB" noProof="0" dirty="0"/>
              <a:t>homework review</a:t>
            </a:r>
          </a:p>
          <a:p>
            <a:pPr marL="342900" indent="-342900">
              <a:buFont typeface="Arial" panose="020B0604020202020204" pitchFamily="34" charset="0"/>
              <a:buChar char="•"/>
            </a:pPr>
            <a:r>
              <a:rPr lang="en-GB" noProof="0" dirty="0"/>
              <a:t>Sian Vasey case study</a:t>
            </a:r>
          </a:p>
          <a:p>
            <a:pPr marL="342900" indent="-342900">
              <a:buFont typeface="Arial" panose="020B0604020202020204" pitchFamily="34" charset="0"/>
              <a:buChar char="•"/>
            </a:pPr>
            <a:r>
              <a:rPr lang="en-GB" noProof="0" dirty="0"/>
              <a:t>discussion</a:t>
            </a:r>
          </a:p>
          <a:p>
            <a:pPr marL="342900" indent="-342900">
              <a:buFont typeface="Arial" panose="020B0604020202020204" pitchFamily="34" charset="0"/>
              <a:buChar char="•"/>
            </a:pPr>
            <a:r>
              <a:rPr lang="en-GB" noProof="0" dirty="0"/>
              <a:t>risks associated with stakeholder exclusion</a:t>
            </a:r>
          </a:p>
          <a:p>
            <a:pPr marL="342900" indent="-342900">
              <a:buFont typeface="Arial" panose="020B0604020202020204" pitchFamily="34" charset="0"/>
              <a:buChar char="•"/>
            </a:pPr>
            <a:r>
              <a:rPr lang="en-GB" noProof="0" dirty="0"/>
              <a:t>creating an infographic.</a:t>
            </a:r>
          </a:p>
          <a:p>
            <a:pPr marL="342900" indent="-342900">
              <a:buFont typeface="Arial" panose="020B0604020202020204" pitchFamily="34" charset="0"/>
              <a:buChar char="•"/>
            </a:pPr>
            <a:endParaRPr lang="en-GB" noProof="0" dirty="0"/>
          </a:p>
        </p:txBody>
      </p:sp>
      <p:sp>
        <p:nvSpPr>
          <p:cNvPr id="5" name="Footer Placeholder 4">
            <a:extLst>
              <a:ext uri="{FF2B5EF4-FFF2-40B4-BE49-F238E27FC236}">
                <a16:creationId xmlns:a16="http://schemas.microsoft.com/office/drawing/2014/main" id="{BFC0FAE2-3612-05DF-42C9-A967621F2D2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5783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CDDDA-F04C-3C7A-A89B-EDE2ABE62ED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F2DB5E-8057-5E74-C889-DFAA4CE04BA1}"/>
              </a:ext>
            </a:extLst>
          </p:cNvPr>
          <p:cNvSpPr>
            <a:spLocks noGrp="1"/>
          </p:cNvSpPr>
          <p:nvPr>
            <p:ph type="sldNum" sz="quarter" idx="11"/>
          </p:nvPr>
        </p:nvSpPr>
        <p:spPr/>
        <p:txBody>
          <a:bodyPr/>
          <a:lstStyle/>
          <a:p>
            <a:fld id="{DA2C159E-F13C-4A85-9A41-E7669D3E0D70}" type="slidenum">
              <a:rPr lang="en-GB" noProof="0" smtClean="0"/>
              <a:pPr/>
              <a:t>33</a:t>
            </a:fld>
            <a:endParaRPr lang="en-GB" noProof="0" dirty="0"/>
          </a:p>
        </p:txBody>
      </p:sp>
      <p:sp>
        <p:nvSpPr>
          <p:cNvPr id="3" name="Title 2">
            <a:extLst>
              <a:ext uri="{FF2B5EF4-FFF2-40B4-BE49-F238E27FC236}">
                <a16:creationId xmlns:a16="http://schemas.microsoft.com/office/drawing/2014/main" id="{BE55C9B6-72BA-0058-CD5E-E408350340FA}"/>
              </a:ext>
            </a:extLst>
          </p:cNvPr>
          <p:cNvSpPr>
            <a:spLocks noGrp="1"/>
          </p:cNvSpPr>
          <p:nvPr>
            <p:ph type="title"/>
          </p:nvPr>
        </p:nvSpPr>
        <p:spPr/>
        <p:txBody>
          <a:bodyPr/>
          <a:lstStyle/>
          <a:p>
            <a:r>
              <a:rPr lang="en-GB" noProof="0" dirty="0"/>
              <a:t>Quick quiz</a:t>
            </a:r>
          </a:p>
        </p:txBody>
      </p:sp>
      <p:sp>
        <p:nvSpPr>
          <p:cNvPr id="4" name="Text Placeholder 3">
            <a:extLst>
              <a:ext uri="{FF2B5EF4-FFF2-40B4-BE49-F238E27FC236}">
                <a16:creationId xmlns:a16="http://schemas.microsoft.com/office/drawing/2014/main" id="{F5C55EBB-6775-3F48-DCA6-829DD032C89E}"/>
              </a:ext>
            </a:extLst>
          </p:cNvPr>
          <p:cNvSpPr>
            <a:spLocks noGrp="1"/>
          </p:cNvSpPr>
          <p:nvPr>
            <p:ph type="body" sz="quarter" idx="12"/>
          </p:nvPr>
        </p:nvSpPr>
        <p:spPr/>
        <p:txBody>
          <a:bodyPr/>
          <a:lstStyle/>
          <a:p>
            <a:pPr marL="457200" indent="-457200">
              <a:buFont typeface="+mj-lt"/>
              <a:buAutoNum type="arabicPeriod"/>
            </a:pPr>
            <a:r>
              <a:rPr lang="en-GB" noProof="0" dirty="0"/>
              <a:t>Complete the </a:t>
            </a:r>
            <a:r>
              <a:rPr lang="en-GB" b="1" noProof="0" dirty="0"/>
              <a:t>Quick quiz </a:t>
            </a:r>
            <a:r>
              <a:rPr lang="en-GB" noProof="0" dirty="0"/>
              <a:t>individually.</a:t>
            </a:r>
          </a:p>
          <a:p>
            <a:pPr marL="457200" indent="-457200">
              <a:buFont typeface="+mj-lt"/>
              <a:buAutoNum type="arabicPeriod"/>
            </a:pPr>
            <a:r>
              <a:rPr lang="en-GB" noProof="0" dirty="0"/>
              <a:t>Mark your work using the </a:t>
            </a:r>
            <a:r>
              <a:rPr lang="en-GB" b="1" noProof="0" dirty="0"/>
              <a:t>Quick quiz answers</a:t>
            </a:r>
            <a:r>
              <a:rPr lang="en-GB" noProof="0" dirty="0"/>
              <a:t>.</a:t>
            </a:r>
          </a:p>
          <a:p>
            <a:pPr marL="457200" indent="-457200">
              <a:buFont typeface="+mj-lt"/>
              <a:buAutoNum type="arabicPeriod"/>
            </a:pPr>
            <a:r>
              <a:rPr lang="en-GB" noProof="0" dirty="0"/>
              <a:t>Write the number of the hardest question on the back.</a:t>
            </a:r>
          </a:p>
          <a:p>
            <a:pPr marL="457200" indent="-457200">
              <a:buFont typeface="+mj-lt"/>
              <a:buAutoNum type="arabicPeriod"/>
            </a:pPr>
            <a:r>
              <a:rPr lang="en-GB" noProof="0" dirty="0"/>
              <a:t>Hand in marked sheets.</a:t>
            </a:r>
          </a:p>
        </p:txBody>
      </p:sp>
      <p:sp>
        <p:nvSpPr>
          <p:cNvPr id="5" name="Footer Placeholder 4">
            <a:extLst>
              <a:ext uri="{FF2B5EF4-FFF2-40B4-BE49-F238E27FC236}">
                <a16:creationId xmlns:a16="http://schemas.microsoft.com/office/drawing/2014/main" id="{A551365F-DB5A-C133-5D39-54D8CF15D39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579162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CD8AAA-8444-5CA9-85DF-D7C9181B61AB}"/>
              </a:ext>
            </a:extLst>
          </p:cNvPr>
          <p:cNvSpPr>
            <a:spLocks noGrp="1"/>
          </p:cNvSpPr>
          <p:nvPr>
            <p:ph type="sldNum" sz="quarter" idx="11"/>
          </p:nvPr>
        </p:nvSpPr>
        <p:spPr/>
        <p:txBody>
          <a:bodyPr/>
          <a:lstStyle/>
          <a:p>
            <a:fld id="{DA2C159E-F13C-4A85-9A41-E7669D3E0D70}" type="slidenum">
              <a:rPr lang="en-GB" noProof="0" smtClean="0"/>
              <a:pPr/>
              <a:t>34</a:t>
            </a:fld>
            <a:endParaRPr lang="en-GB" noProof="0" dirty="0"/>
          </a:p>
        </p:txBody>
      </p:sp>
      <p:sp>
        <p:nvSpPr>
          <p:cNvPr id="3" name="Title 2">
            <a:extLst>
              <a:ext uri="{FF2B5EF4-FFF2-40B4-BE49-F238E27FC236}">
                <a16:creationId xmlns:a16="http://schemas.microsoft.com/office/drawing/2014/main" id="{E2A77749-E78C-26DE-2D98-9F4AE5A6F869}"/>
              </a:ext>
            </a:extLst>
          </p:cNvPr>
          <p:cNvSpPr>
            <a:spLocks noGrp="1"/>
          </p:cNvSpPr>
          <p:nvPr>
            <p:ph type="title"/>
          </p:nvPr>
        </p:nvSpPr>
        <p:spPr/>
        <p:txBody>
          <a:bodyPr>
            <a:normAutofit/>
          </a:bodyPr>
          <a:lstStyle/>
          <a:p>
            <a:r>
              <a:rPr lang="en-GB" noProof="0" dirty="0"/>
              <a:t>What are biases and stereotypes?</a:t>
            </a:r>
          </a:p>
        </p:txBody>
      </p:sp>
      <p:sp>
        <p:nvSpPr>
          <p:cNvPr id="4" name="Text Placeholder 3">
            <a:extLst>
              <a:ext uri="{FF2B5EF4-FFF2-40B4-BE49-F238E27FC236}">
                <a16:creationId xmlns:a16="http://schemas.microsoft.com/office/drawing/2014/main" id="{786A125E-56D7-7853-9650-9556DA8D9E51}"/>
              </a:ext>
            </a:extLst>
          </p:cNvPr>
          <p:cNvSpPr>
            <a:spLocks noGrp="1"/>
          </p:cNvSpPr>
          <p:nvPr>
            <p:ph type="body" sz="quarter" idx="12"/>
          </p:nvPr>
        </p:nvSpPr>
        <p:spPr>
          <a:xfrm>
            <a:off x="234000" y="986400"/>
            <a:ext cx="7722550" cy="3601574"/>
          </a:xfrm>
        </p:spPr>
        <p:txBody>
          <a:bodyPr/>
          <a:lstStyle/>
          <a:p>
            <a:pPr marL="342900" indent="-342900">
              <a:buFont typeface="Arial" panose="020B0604020202020204" pitchFamily="34" charset="0"/>
              <a:buChar char="•"/>
            </a:pPr>
            <a:r>
              <a:rPr lang="en-GB" noProof="0" dirty="0"/>
              <a:t>A bias is an inclination or prejudice for or against a person or group, often in a way that is considered to be unfair.</a:t>
            </a:r>
          </a:p>
          <a:p>
            <a:pPr marL="342900" indent="-342900">
              <a:buFont typeface="Arial" panose="020B0604020202020204" pitchFamily="34" charset="0"/>
              <a:buChar char="•"/>
            </a:pPr>
            <a:r>
              <a:rPr lang="en-GB" noProof="0" dirty="0"/>
              <a:t>A stereotype is an oversimplified or exaggerated representation of people, groups or situations. </a:t>
            </a:r>
          </a:p>
          <a:p>
            <a:endParaRPr lang="en-GB" noProof="0" dirty="0"/>
          </a:p>
          <a:p>
            <a:r>
              <a:rPr lang="en-GB" noProof="0" dirty="0"/>
              <a:t>Biases and stereotypes can influence perceptions, behaviours and decision-making, often leading to discrimination.</a:t>
            </a:r>
          </a:p>
        </p:txBody>
      </p:sp>
      <p:sp>
        <p:nvSpPr>
          <p:cNvPr id="5" name="Footer Placeholder 4">
            <a:extLst>
              <a:ext uri="{FF2B5EF4-FFF2-40B4-BE49-F238E27FC236}">
                <a16:creationId xmlns:a16="http://schemas.microsoft.com/office/drawing/2014/main" id="{2856BB4D-A6CA-6259-A87F-3B8F290A9BBB}"/>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900116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51C2D0-56EA-15E7-6D6E-D5A3F3339792}"/>
              </a:ext>
            </a:extLst>
          </p:cNvPr>
          <p:cNvSpPr>
            <a:spLocks noGrp="1"/>
          </p:cNvSpPr>
          <p:nvPr>
            <p:ph type="sldNum" sz="quarter" idx="11"/>
          </p:nvPr>
        </p:nvSpPr>
        <p:spPr/>
        <p:txBody>
          <a:bodyPr/>
          <a:lstStyle/>
          <a:p>
            <a:fld id="{DA2C159E-F13C-4A85-9A41-E7669D3E0D70}" type="slidenum">
              <a:rPr lang="en-GB" noProof="0" smtClean="0"/>
              <a:pPr/>
              <a:t>35</a:t>
            </a:fld>
            <a:endParaRPr lang="en-GB" noProof="0" dirty="0"/>
          </a:p>
        </p:txBody>
      </p:sp>
      <p:sp>
        <p:nvSpPr>
          <p:cNvPr id="3" name="Title 2">
            <a:extLst>
              <a:ext uri="{FF2B5EF4-FFF2-40B4-BE49-F238E27FC236}">
                <a16:creationId xmlns:a16="http://schemas.microsoft.com/office/drawing/2014/main" id="{791EA7F2-3965-7A14-B86D-2548DB962168}"/>
              </a:ext>
            </a:extLst>
          </p:cNvPr>
          <p:cNvSpPr>
            <a:spLocks noGrp="1"/>
          </p:cNvSpPr>
          <p:nvPr>
            <p:ph type="title"/>
          </p:nvPr>
        </p:nvSpPr>
        <p:spPr/>
        <p:txBody>
          <a:bodyPr/>
          <a:lstStyle/>
          <a:p>
            <a:r>
              <a:rPr lang="en-GB" noProof="0" dirty="0"/>
              <a:t>Examples of common biases</a:t>
            </a:r>
          </a:p>
        </p:txBody>
      </p:sp>
      <p:sp>
        <p:nvSpPr>
          <p:cNvPr id="4" name="Text Placeholder 3">
            <a:extLst>
              <a:ext uri="{FF2B5EF4-FFF2-40B4-BE49-F238E27FC236}">
                <a16:creationId xmlns:a16="http://schemas.microsoft.com/office/drawing/2014/main" id="{15BD6DD7-4CF8-7CC3-6C10-6D4827FE76A9}"/>
              </a:ext>
            </a:extLst>
          </p:cNvPr>
          <p:cNvSpPr>
            <a:spLocks noGrp="1"/>
          </p:cNvSpPr>
          <p:nvPr>
            <p:ph type="body" sz="quarter" idx="12"/>
          </p:nvPr>
        </p:nvSpPr>
        <p:spPr>
          <a:xfrm>
            <a:off x="234000" y="986400"/>
            <a:ext cx="8436513" cy="3601574"/>
          </a:xfrm>
        </p:spPr>
        <p:txBody>
          <a:bodyPr/>
          <a:lstStyle/>
          <a:p>
            <a:pPr marL="342900" indent="-342900">
              <a:buFont typeface="Arial" panose="020B0604020202020204" pitchFamily="34" charset="0"/>
              <a:buChar char="•"/>
            </a:pPr>
            <a:r>
              <a:rPr lang="en-GB" noProof="0" dirty="0"/>
              <a:t>Gender bias: this means believing certain roles or traits are inherently male or female (e.g. “women are better carers”).</a:t>
            </a:r>
          </a:p>
          <a:p>
            <a:pPr marL="342900" indent="-342900">
              <a:buFont typeface="Arial" panose="020B0604020202020204" pitchFamily="34" charset="0"/>
              <a:buChar char="•"/>
            </a:pPr>
            <a:r>
              <a:rPr lang="en-GB" noProof="0" dirty="0"/>
              <a:t>Racial bias: this associates specific traits or abilities with race or ethnicity.</a:t>
            </a:r>
          </a:p>
          <a:p>
            <a:pPr marL="342900" indent="-342900">
              <a:buFont typeface="Arial" panose="020B0604020202020204" pitchFamily="34" charset="0"/>
              <a:buChar char="•"/>
            </a:pPr>
            <a:r>
              <a:rPr lang="en-GB" noProof="0" dirty="0"/>
              <a:t>Age bias: this means assuming older individuals are less capable or tech-savvy, or that younger individuals are immature.</a:t>
            </a:r>
          </a:p>
          <a:p>
            <a:pPr marL="342900" indent="-342900">
              <a:buFont typeface="Arial" panose="020B0604020202020204" pitchFamily="34" charset="0"/>
              <a:buChar char="•"/>
            </a:pPr>
            <a:r>
              <a:rPr lang="en-GB" noProof="0" dirty="0"/>
              <a:t>Disability bias: this means assuming individuals with disabilities are less competent or unable to lead.</a:t>
            </a:r>
          </a:p>
        </p:txBody>
      </p:sp>
      <p:sp>
        <p:nvSpPr>
          <p:cNvPr id="5" name="Footer Placeholder 4">
            <a:extLst>
              <a:ext uri="{FF2B5EF4-FFF2-40B4-BE49-F238E27FC236}">
                <a16:creationId xmlns:a16="http://schemas.microsoft.com/office/drawing/2014/main" id="{F08CD088-D015-9076-E0AC-2F1F97FB59EC}"/>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614224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C6E5FC-3F2B-78D0-1194-1D1969544606}"/>
              </a:ext>
            </a:extLst>
          </p:cNvPr>
          <p:cNvSpPr>
            <a:spLocks noGrp="1"/>
          </p:cNvSpPr>
          <p:nvPr>
            <p:ph type="sldNum" sz="quarter" idx="11"/>
          </p:nvPr>
        </p:nvSpPr>
        <p:spPr/>
        <p:txBody>
          <a:bodyPr/>
          <a:lstStyle/>
          <a:p>
            <a:fld id="{DA2C159E-F13C-4A85-9A41-E7669D3E0D70}" type="slidenum">
              <a:rPr lang="en-GB" noProof="0" smtClean="0"/>
              <a:pPr/>
              <a:t>36</a:t>
            </a:fld>
            <a:endParaRPr lang="en-GB" noProof="0" dirty="0"/>
          </a:p>
        </p:txBody>
      </p:sp>
      <p:sp>
        <p:nvSpPr>
          <p:cNvPr id="3" name="Title 2">
            <a:extLst>
              <a:ext uri="{FF2B5EF4-FFF2-40B4-BE49-F238E27FC236}">
                <a16:creationId xmlns:a16="http://schemas.microsoft.com/office/drawing/2014/main" id="{AEB65CD4-636A-7CAC-731F-F472B376E9BC}"/>
              </a:ext>
            </a:extLst>
          </p:cNvPr>
          <p:cNvSpPr>
            <a:spLocks noGrp="1"/>
          </p:cNvSpPr>
          <p:nvPr>
            <p:ph type="title"/>
          </p:nvPr>
        </p:nvSpPr>
        <p:spPr/>
        <p:txBody>
          <a:bodyPr/>
          <a:lstStyle/>
          <a:p>
            <a:r>
              <a:rPr lang="en-GB" noProof="0" dirty="0"/>
              <a:t>The potential impact of biases</a:t>
            </a:r>
          </a:p>
        </p:txBody>
      </p:sp>
      <p:sp>
        <p:nvSpPr>
          <p:cNvPr id="4" name="Text Placeholder 3">
            <a:extLst>
              <a:ext uri="{FF2B5EF4-FFF2-40B4-BE49-F238E27FC236}">
                <a16:creationId xmlns:a16="http://schemas.microsoft.com/office/drawing/2014/main" id="{CCA70EA8-3396-90CB-68C2-C9EA187F8FC5}"/>
              </a:ext>
            </a:extLst>
          </p:cNvPr>
          <p:cNvSpPr>
            <a:spLocks noGrp="1"/>
          </p:cNvSpPr>
          <p:nvPr>
            <p:ph type="body" sz="quarter" idx="12"/>
          </p:nvPr>
        </p:nvSpPr>
        <p:spPr>
          <a:xfrm>
            <a:off x="234000" y="986400"/>
            <a:ext cx="8441688" cy="3601574"/>
          </a:xfrm>
        </p:spPr>
        <p:txBody>
          <a:bodyPr/>
          <a:lstStyle/>
          <a:p>
            <a:pPr marL="342900" indent="-342900">
              <a:buFont typeface="Arial" panose="020B0604020202020204" pitchFamily="34" charset="0"/>
              <a:buChar char="•"/>
            </a:pPr>
            <a:r>
              <a:rPr lang="en-GB" noProof="0" dirty="0"/>
              <a:t>In media, biases reinforce stereotypes by misrepresenting or underrepresenting certain groups.</a:t>
            </a:r>
          </a:p>
          <a:p>
            <a:pPr marL="342900" indent="-342900">
              <a:buFont typeface="Arial" panose="020B0604020202020204" pitchFamily="34" charset="0"/>
              <a:buChar char="•"/>
            </a:pPr>
            <a:r>
              <a:rPr lang="en-GB" noProof="0" dirty="0"/>
              <a:t>In the workplace, biases lead to unequal opportunities, pay gaps and lack of diversity.</a:t>
            </a:r>
          </a:p>
          <a:p>
            <a:pPr marL="342900" indent="-342900">
              <a:buFont typeface="Arial" panose="020B0604020202020204" pitchFamily="34" charset="0"/>
              <a:buChar char="•"/>
            </a:pPr>
            <a:r>
              <a:rPr lang="en-GB" noProof="0" dirty="0"/>
              <a:t>In education, biases result in lower expectations for certain groups, affecting their achievements and opportunities.</a:t>
            </a:r>
          </a:p>
          <a:p>
            <a:pPr marL="342900" indent="-342900">
              <a:buFont typeface="Arial" panose="020B0604020202020204" pitchFamily="34" charset="0"/>
              <a:buChar char="•"/>
            </a:pPr>
            <a:r>
              <a:rPr lang="en-GB" noProof="0" dirty="0"/>
              <a:t>In society as a whole, biases create divisions, perpetuate inequality and damage relationships between communities.</a:t>
            </a:r>
          </a:p>
        </p:txBody>
      </p:sp>
      <p:sp>
        <p:nvSpPr>
          <p:cNvPr id="5" name="Footer Placeholder 4">
            <a:extLst>
              <a:ext uri="{FF2B5EF4-FFF2-40B4-BE49-F238E27FC236}">
                <a16:creationId xmlns:a16="http://schemas.microsoft.com/office/drawing/2014/main" id="{558D6DB5-C6F0-50F7-3651-82170B1D0B1A}"/>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583623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736740-E310-33FE-9E69-F03E2737E3F6}"/>
              </a:ext>
            </a:extLst>
          </p:cNvPr>
          <p:cNvSpPr>
            <a:spLocks noGrp="1"/>
          </p:cNvSpPr>
          <p:nvPr>
            <p:ph type="sldNum" sz="quarter" idx="11"/>
          </p:nvPr>
        </p:nvSpPr>
        <p:spPr/>
        <p:txBody>
          <a:bodyPr/>
          <a:lstStyle/>
          <a:p>
            <a:fld id="{DA2C159E-F13C-4A85-9A41-E7669D3E0D70}" type="slidenum">
              <a:rPr lang="en-GB" noProof="0" smtClean="0"/>
              <a:pPr/>
              <a:t>37</a:t>
            </a:fld>
            <a:endParaRPr lang="en-GB" noProof="0" dirty="0"/>
          </a:p>
        </p:txBody>
      </p:sp>
      <p:sp>
        <p:nvSpPr>
          <p:cNvPr id="3" name="Title 2">
            <a:extLst>
              <a:ext uri="{FF2B5EF4-FFF2-40B4-BE49-F238E27FC236}">
                <a16:creationId xmlns:a16="http://schemas.microsoft.com/office/drawing/2014/main" id="{4DFD896A-A383-2F4C-A1AD-8C868A9C1F71}"/>
              </a:ext>
            </a:extLst>
          </p:cNvPr>
          <p:cNvSpPr>
            <a:spLocks noGrp="1"/>
          </p:cNvSpPr>
          <p:nvPr>
            <p:ph type="title"/>
          </p:nvPr>
        </p:nvSpPr>
        <p:spPr/>
        <p:txBody>
          <a:bodyPr>
            <a:normAutofit fontScale="90000"/>
          </a:bodyPr>
          <a:lstStyle/>
          <a:p>
            <a:r>
              <a:rPr lang="en-GB" noProof="0" dirty="0"/>
              <a:t>Mark Examples of bias in media content</a:t>
            </a:r>
          </a:p>
        </p:txBody>
      </p:sp>
      <p:sp>
        <p:nvSpPr>
          <p:cNvPr id="4" name="Text Placeholder 3">
            <a:extLst>
              <a:ext uri="{FF2B5EF4-FFF2-40B4-BE49-F238E27FC236}">
                <a16:creationId xmlns:a16="http://schemas.microsoft.com/office/drawing/2014/main" id="{B113ECEA-85C0-FED4-E629-97B4C5B5A257}"/>
              </a:ext>
            </a:extLst>
          </p:cNvPr>
          <p:cNvSpPr>
            <a:spLocks noGrp="1"/>
          </p:cNvSpPr>
          <p:nvPr>
            <p:ph type="body" sz="quarter" idx="12"/>
          </p:nvPr>
        </p:nvSpPr>
        <p:spPr/>
        <p:txBody>
          <a:bodyPr/>
          <a:lstStyle/>
          <a:p>
            <a:pPr marL="457200" indent="-457200">
              <a:buFont typeface="+mj-lt"/>
              <a:buAutoNum type="arabicPeriod"/>
            </a:pPr>
            <a:r>
              <a:rPr lang="en-GB" noProof="0" dirty="0"/>
              <a:t>Review </a:t>
            </a:r>
            <a:r>
              <a:rPr lang="en-GB" b="1" noProof="0" dirty="0"/>
              <a:t>Examples of bias in media content: answers </a:t>
            </a:r>
            <a:r>
              <a:rPr lang="en-GB" noProof="0" dirty="0"/>
              <a:t>against completed homework.</a:t>
            </a:r>
          </a:p>
          <a:p>
            <a:pPr marL="457200" indent="-457200">
              <a:buFont typeface="+mj-lt"/>
              <a:buAutoNum type="arabicPeriod"/>
            </a:pPr>
            <a:r>
              <a:rPr lang="en-GB" noProof="0" dirty="0"/>
              <a:t>Mark your work.</a:t>
            </a:r>
          </a:p>
        </p:txBody>
      </p:sp>
      <p:sp>
        <p:nvSpPr>
          <p:cNvPr id="5" name="Footer Placeholder 4">
            <a:extLst>
              <a:ext uri="{FF2B5EF4-FFF2-40B4-BE49-F238E27FC236}">
                <a16:creationId xmlns:a16="http://schemas.microsoft.com/office/drawing/2014/main" id="{CFB88DA8-9282-4029-8436-988D781C3B8C}"/>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428738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C2BF77-4AA0-454B-A2F1-B559A5B23B9B}"/>
              </a:ext>
            </a:extLst>
          </p:cNvPr>
          <p:cNvSpPr>
            <a:spLocks noGrp="1"/>
          </p:cNvSpPr>
          <p:nvPr>
            <p:ph type="sldNum" sz="quarter" idx="11"/>
          </p:nvPr>
        </p:nvSpPr>
        <p:spPr/>
        <p:txBody>
          <a:bodyPr/>
          <a:lstStyle/>
          <a:p>
            <a:fld id="{DA2C159E-F13C-4A85-9A41-E7669D3E0D70}" type="slidenum">
              <a:rPr lang="en-GB" noProof="0" smtClean="0"/>
              <a:pPr/>
              <a:t>38</a:t>
            </a:fld>
            <a:endParaRPr lang="en-GB" noProof="0" dirty="0"/>
          </a:p>
        </p:txBody>
      </p:sp>
      <p:sp>
        <p:nvSpPr>
          <p:cNvPr id="3" name="Title 2">
            <a:extLst>
              <a:ext uri="{FF2B5EF4-FFF2-40B4-BE49-F238E27FC236}">
                <a16:creationId xmlns:a16="http://schemas.microsoft.com/office/drawing/2014/main" id="{42A24538-6363-F0CF-0670-31A9CCD2C4A6}"/>
              </a:ext>
            </a:extLst>
          </p:cNvPr>
          <p:cNvSpPr>
            <a:spLocks noGrp="1"/>
          </p:cNvSpPr>
          <p:nvPr>
            <p:ph type="title"/>
          </p:nvPr>
        </p:nvSpPr>
        <p:spPr/>
        <p:txBody>
          <a:bodyPr/>
          <a:lstStyle/>
          <a:p>
            <a:r>
              <a:rPr lang="en-GB" noProof="0" dirty="0"/>
              <a:t>Activity: what are stakeholders?</a:t>
            </a:r>
          </a:p>
        </p:txBody>
      </p:sp>
      <p:sp>
        <p:nvSpPr>
          <p:cNvPr id="4" name="Text Placeholder 3">
            <a:extLst>
              <a:ext uri="{FF2B5EF4-FFF2-40B4-BE49-F238E27FC236}">
                <a16:creationId xmlns:a16="http://schemas.microsoft.com/office/drawing/2014/main" id="{1D4CD04C-27A8-00C5-1E81-08EA8AD48C30}"/>
              </a:ext>
            </a:extLst>
          </p:cNvPr>
          <p:cNvSpPr>
            <a:spLocks noGrp="1"/>
          </p:cNvSpPr>
          <p:nvPr>
            <p:ph type="body" sz="quarter" idx="12"/>
          </p:nvPr>
        </p:nvSpPr>
        <p:spPr/>
        <p:txBody>
          <a:bodyPr/>
          <a:lstStyle/>
          <a:p>
            <a:pPr marL="457200" indent="-457200">
              <a:buFont typeface="+mj-lt"/>
              <a:buAutoNum type="arabicPeriod"/>
            </a:pPr>
            <a:r>
              <a:rPr lang="en-GB" noProof="0" dirty="0"/>
              <a:t>Think about what a stakeholder might be. </a:t>
            </a:r>
          </a:p>
          <a:p>
            <a:pPr marL="457200" indent="-457200">
              <a:buFont typeface="+mj-lt"/>
              <a:buAutoNum type="arabicPeriod"/>
            </a:pPr>
            <a:r>
              <a:rPr lang="en-GB" noProof="0" dirty="0"/>
              <a:t>Discuss your ideas with a peer. </a:t>
            </a:r>
          </a:p>
          <a:p>
            <a:pPr marL="457200" indent="-457200">
              <a:buFont typeface="+mj-lt"/>
              <a:buAutoNum type="arabicPeriod"/>
            </a:pPr>
            <a:r>
              <a:rPr lang="en-GB" noProof="0" dirty="0"/>
              <a:t>Share with the class.</a:t>
            </a:r>
          </a:p>
        </p:txBody>
      </p:sp>
      <p:sp>
        <p:nvSpPr>
          <p:cNvPr id="5" name="Footer Placeholder 4">
            <a:extLst>
              <a:ext uri="{FF2B5EF4-FFF2-40B4-BE49-F238E27FC236}">
                <a16:creationId xmlns:a16="http://schemas.microsoft.com/office/drawing/2014/main" id="{26E30A80-D251-03FC-90F9-6CDD92AD18C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934223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5F5F56-D413-79C6-C4A0-5A968C74E9F1}"/>
              </a:ext>
            </a:extLst>
          </p:cNvPr>
          <p:cNvSpPr>
            <a:spLocks noGrp="1"/>
          </p:cNvSpPr>
          <p:nvPr>
            <p:ph type="sldNum" sz="quarter" idx="11"/>
          </p:nvPr>
        </p:nvSpPr>
        <p:spPr/>
        <p:txBody>
          <a:bodyPr/>
          <a:lstStyle/>
          <a:p>
            <a:fld id="{DA2C159E-F13C-4A85-9A41-E7669D3E0D70}" type="slidenum">
              <a:rPr lang="en-GB" noProof="0" smtClean="0"/>
              <a:pPr/>
              <a:t>39</a:t>
            </a:fld>
            <a:endParaRPr lang="en-GB" noProof="0" dirty="0"/>
          </a:p>
        </p:txBody>
      </p:sp>
      <p:sp>
        <p:nvSpPr>
          <p:cNvPr id="3" name="Title 2">
            <a:extLst>
              <a:ext uri="{FF2B5EF4-FFF2-40B4-BE49-F238E27FC236}">
                <a16:creationId xmlns:a16="http://schemas.microsoft.com/office/drawing/2014/main" id="{DCF875E8-FA0A-0215-FAB2-863720E604D3}"/>
              </a:ext>
            </a:extLst>
          </p:cNvPr>
          <p:cNvSpPr>
            <a:spLocks noGrp="1"/>
          </p:cNvSpPr>
          <p:nvPr>
            <p:ph type="title"/>
          </p:nvPr>
        </p:nvSpPr>
        <p:spPr/>
        <p:txBody>
          <a:bodyPr/>
          <a:lstStyle/>
          <a:p>
            <a:r>
              <a:rPr lang="en-GB" noProof="0" dirty="0"/>
              <a:t>Stakeholders</a:t>
            </a:r>
          </a:p>
        </p:txBody>
      </p:sp>
      <p:sp>
        <p:nvSpPr>
          <p:cNvPr id="4" name="Text Placeholder 3">
            <a:extLst>
              <a:ext uri="{FF2B5EF4-FFF2-40B4-BE49-F238E27FC236}">
                <a16:creationId xmlns:a16="http://schemas.microsoft.com/office/drawing/2014/main" id="{0DE8BFA7-D187-3A0C-68F0-8D0AEE9C3B9B}"/>
              </a:ext>
            </a:extLst>
          </p:cNvPr>
          <p:cNvSpPr>
            <a:spLocks noGrp="1"/>
          </p:cNvSpPr>
          <p:nvPr>
            <p:ph type="body" sz="quarter" idx="12"/>
          </p:nvPr>
        </p:nvSpPr>
        <p:spPr>
          <a:xfrm>
            <a:off x="233999" y="987424"/>
            <a:ext cx="8436513" cy="3600549"/>
          </a:xfrm>
        </p:spPr>
        <p:txBody>
          <a:bodyPr/>
          <a:lstStyle/>
          <a:p>
            <a:r>
              <a:rPr lang="en-GB" noProof="0" dirty="0"/>
              <a:t>A </a:t>
            </a:r>
            <a:r>
              <a:rPr lang="en-GB" b="1" noProof="0" dirty="0"/>
              <a:t>stakeholder</a:t>
            </a:r>
            <a:r>
              <a:rPr lang="en-GB" noProof="0" dirty="0"/>
              <a:t> is any individual, group or organisation that has an interest in or is affected by the outcomes of a project, decision or action. </a:t>
            </a:r>
          </a:p>
          <a:p>
            <a:endParaRPr lang="en-GB" noProof="0" dirty="0"/>
          </a:p>
          <a:p>
            <a:r>
              <a:rPr lang="en-GB" noProof="0" dirty="0"/>
              <a:t>Stakeholders can include people who are directly involved, such as employees or customers, and also those who are indirectly affected, such as communities, suppliers or regulatory bodies. All of these stakeholders’ perspectives and needs should be considered to ensure balanced and effective outcomes.</a:t>
            </a:r>
          </a:p>
        </p:txBody>
      </p:sp>
      <p:sp>
        <p:nvSpPr>
          <p:cNvPr id="5" name="Footer Placeholder 4">
            <a:extLst>
              <a:ext uri="{FF2B5EF4-FFF2-40B4-BE49-F238E27FC236}">
                <a16:creationId xmlns:a16="http://schemas.microsoft.com/office/drawing/2014/main" id="{E5069D90-22A7-BF70-7208-BB3B71A6D5ED}"/>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007238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D45C83-573C-B104-A8C0-1498E6C6794C}"/>
              </a:ext>
            </a:extLst>
          </p:cNvPr>
          <p:cNvSpPr>
            <a:spLocks noGrp="1"/>
          </p:cNvSpPr>
          <p:nvPr>
            <p:ph type="sldNum" sz="quarter" idx="11"/>
          </p:nvPr>
        </p:nvSpPr>
        <p:spPr/>
        <p:txBody>
          <a:bodyPr/>
          <a:lstStyle/>
          <a:p>
            <a:fld id="{DA2C159E-F13C-4A85-9A41-E7669D3E0D70}" type="slidenum">
              <a:rPr lang="en-GB" noProof="0" smtClean="0"/>
              <a:pPr/>
              <a:t>4</a:t>
            </a:fld>
            <a:endParaRPr lang="en-GB" noProof="0" dirty="0"/>
          </a:p>
        </p:txBody>
      </p:sp>
      <p:sp>
        <p:nvSpPr>
          <p:cNvPr id="3" name="Title 2">
            <a:extLst>
              <a:ext uri="{FF2B5EF4-FFF2-40B4-BE49-F238E27FC236}">
                <a16:creationId xmlns:a16="http://schemas.microsoft.com/office/drawing/2014/main" id="{7371DE28-F55C-4DB7-0B0B-8745E928E5C6}"/>
              </a:ext>
            </a:extLst>
          </p:cNvPr>
          <p:cNvSpPr>
            <a:spLocks noGrp="1"/>
          </p:cNvSpPr>
          <p:nvPr>
            <p:ph type="title"/>
          </p:nvPr>
        </p:nvSpPr>
        <p:spPr>
          <a:xfrm>
            <a:off x="232950" y="249900"/>
            <a:ext cx="8437563" cy="1601770"/>
          </a:xfrm>
        </p:spPr>
        <p:txBody>
          <a:bodyPr>
            <a:normAutofit/>
          </a:bodyPr>
          <a:lstStyle/>
          <a:p>
            <a:r>
              <a:rPr lang="en-GB" noProof="0" dirty="0"/>
              <a:t>Independent activity</a:t>
            </a:r>
          </a:p>
        </p:txBody>
      </p:sp>
      <p:sp>
        <p:nvSpPr>
          <p:cNvPr id="4" name="Text Placeholder 3">
            <a:extLst>
              <a:ext uri="{FF2B5EF4-FFF2-40B4-BE49-F238E27FC236}">
                <a16:creationId xmlns:a16="http://schemas.microsoft.com/office/drawing/2014/main" id="{3144B0AF-F2AB-BC24-2934-E804CC6278C9}"/>
              </a:ext>
            </a:extLst>
          </p:cNvPr>
          <p:cNvSpPr>
            <a:spLocks noGrp="1"/>
          </p:cNvSpPr>
          <p:nvPr>
            <p:ph type="body" sz="quarter" idx="12"/>
          </p:nvPr>
        </p:nvSpPr>
        <p:spPr>
          <a:xfrm>
            <a:off x="234000" y="987425"/>
            <a:ext cx="7667625" cy="3600549"/>
          </a:xfrm>
        </p:spPr>
        <p:txBody>
          <a:bodyPr/>
          <a:lstStyle/>
          <a:p>
            <a:r>
              <a:rPr lang="en-GB" noProof="0" dirty="0">
                <a:effectLst/>
                <a:latin typeface="Arial" panose="020B0604020202020204" pitchFamily="34" charset="0"/>
                <a:ea typeface="Calibri" panose="020F0502020204030204" pitchFamily="34" charset="0"/>
              </a:rPr>
              <a:t>Complete the </a:t>
            </a:r>
            <a:r>
              <a:rPr lang="en-GB" b="1" noProof="0" dirty="0">
                <a:effectLst/>
                <a:latin typeface="Arial" panose="020B0604020202020204" pitchFamily="34" charset="0"/>
                <a:ea typeface="Calibri" panose="020F0502020204030204" pitchFamily="34" charset="0"/>
              </a:rPr>
              <a:t>Protected characteristics activity handout</a:t>
            </a:r>
            <a:r>
              <a:rPr lang="en-GB" noProof="0" dirty="0">
                <a:effectLst/>
                <a:latin typeface="Arial" panose="020B0604020202020204" pitchFamily="34" charset="0"/>
                <a:ea typeface="Calibri" panose="020F0502020204030204" pitchFamily="34" charset="0"/>
              </a:rPr>
              <a:t>.</a:t>
            </a:r>
          </a:p>
          <a:p>
            <a:endParaRPr lang="en-GB" noProof="0" dirty="0">
              <a:latin typeface="Arial" panose="020B0604020202020204" pitchFamily="34" charset="0"/>
              <a:ea typeface="Calibri" panose="020F0502020204030204" pitchFamily="34" charset="0"/>
            </a:endParaRPr>
          </a:p>
          <a:p>
            <a:r>
              <a:rPr lang="en-GB" noProof="0" dirty="0">
                <a:latin typeface="Arial" panose="020B0604020202020204" pitchFamily="34" charset="0"/>
                <a:ea typeface="Calibri" panose="020F0502020204030204" pitchFamily="34" charset="0"/>
              </a:rPr>
              <a:t>You will receive two protected characteristics and two definitions of different protected characteristics. Can you work out what should go in the blanks?</a:t>
            </a:r>
          </a:p>
          <a:p>
            <a:endParaRPr lang="en-GB" noProof="0" dirty="0"/>
          </a:p>
        </p:txBody>
      </p:sp>
      <p:sp>
        <p:nvSpPr>
          <p:cNvPr id="5" name="Footer Placeholder 4">
            <a:extLst>
              <a:ext uri="{FF2B5EF4-FFF2-40B4-BE49-F238E27FC236}">
                <a16:creationId xmlns:a16="http://schemas.microsoft.com/office/drawing/2014/main" id="{317E5E82-892B-5EEA-34B6-7765070C031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5817051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8681D1-5007-139A-FD10-5E63CCC0AE35}"/>
              </a:ext>
            </a:extLst>
          </p:cNvPr>
          <p:cNvSpPr>
            <a:spLocks noGrp="1"/>
          </p:cNvSpPr>
          <p:nvPr>
            <p:ph type="sldNum" sz="quarter" idx="11"/>
          </p:nvPr>
        </p:nvSpPr>
        <p:spPr/>
        <p:txBody>
          <a:bodyPr/>
          <a:lstStyle/>
          <a:p>
            <a:fld id="{DA2C159E-F13C-4A85-9A41-E7669D3E0D70}" type="slidenum">
              <a:rPr lang="en-GB" noProof="0" smtClean="0"/>
              <a:pPr/>
              <a:t>40</a:t>
            </a:fld>
            <a:endParaRPr lang="en-GB" noProof="0" dirty="0"/>
          </a:p>
        </p:txBody>
      </p:sp>
      <p:sp>
        <p:nvSpPr>
          <p:cNvPr id="3" name="Title 2">
            <a:extLst>
              <a:ext uri="{FF2B5EF4-FFF2-40B4-BE49-F238E27FC236}">
                <a16:creationId xmlns:a16="http://schemas.microsoft.com/office/drawing/2014/main" id="{88A82CA7-890B-1BB8-0725-28DC6DA81B5C}"/>
              </a:ext>
            </a:extLst>
          </p:cNvPr>
          <p:cNvSpPr>
            <a:spLocks noGrp="1"/>
          </p:cNvSpPr>
          <p:nvPr>
            <p:ph type="title"/>
          </p:nvPr>
        </p:nvSpPr>
        <p:spPr/>
        <p:txBody>
          <a:bodyPr/>
          <a:lstStyle/>
          <a:p>
            <a:r>
              <a:rPr lang="en-GB" noProof="0" dirty="0"/>
              <a:t>Activity: Sian Vasey case study </a:t>
            </a:r>
          </a:p>
        </p:txBody>
      </p:sp>
      <p:sp>
        <p:nvSpPr>
          <p:cNvPr id="4" name="Text Placeholder 3">
            <a:extLst>
              <a:ext uri="{FF2B5EF4-FFF2-40B4-BE49-F238E27FC236}">
                <a16:creationId xmlns:a16="http://schemas.microsoft.com/office/drawing/2014/main" id="{40CCB9C6-57BA-BAE0-07A6-161E683B4C08}"/>
              </a:ext>
            </a:extLst>
          </p:cNvPr>
          <p:cNvSpPr>
            <a:spLocks noGrp="1"/>
          </p:cNvSpPr>
          <p:nvPr>
            <p:ph type="body" sz="quarter" idx="12"/>
          </p:nvPr>
        </p:nvSpPr>
        <p:spPr>
          <a:xfrm>
            <a:off x="234000" y="986400"/>
            <a:ext cx="7722550" cy="3601574"/>
          </a:xfrm>
        </p:spPr>
        <p:txBody>
          <a:bodyPr/>
          <a:lstStyle/>
          <a:p>
            <a:pPr marL="457200" indent="-457200">
              <a:buFont typeface="+mj-lt"/>
              <a:buAutoNum type="arabicPeriod"/>
            </a:pPr>
            <a:r>
              <a:rPr lang="en-GB" noProof="0" dirty="0"/>
              <a:t>Open the link to the case study. </a:t>
            </a:r>
          </a:p>
          <a:p>
            <a:pPr marL="457200" indent="-457200">
              <a:buFont typeface="+mj-lt"/>
              <a:buAutoNum type="arabicPeriod"/>
            </a:pPr>
            <a:r>
              <a:rPr lang="en-GB" noProof="0" dirty="0"/>
              <a:t>Read aloud when asked. </a:t>
            </a:r>
          </a:p>
          <a:p>
            <a:pPr marL="457200" indent="-457200">
              <a:buFont typeface="+mj-lt"/>
              <a:buAutoNum type="arabicPeriod"/>
            </a:pPr>
            <a:r>
              <a:rPr lang="en-GB" noProof="0" dirty="0"/>
              <a:t>Follow the case study when others are reading.</a:t>
            </a:r>
          </a:p>
          <a:p>
            <a:pPr marL="457200" indent="-457200">
              <a:buFont typeface="+mj-lt"/>
              <a:buAutoNum type="arabicPeriod"/>
            </a:pPr>
            <a:r>
              <a:rPr lang="en-GB" noProof="0" dirty="0"/>
              <a:t>Answer the case study questions you are allocated individually or in pairs.</a:t>
            </a:r>
          </a:p>
          <a:p>
            <a:pPr marL="457200" indent="-457200">
              <a:buFont typeface="+mj-lt"/>
              <a:buAutoNum type="arabicPeriod"/>
            </a:pPr>
            <a:r>
              <a:rPr lang="en-GB" noProof="0" dirty="0"/>
              <a:t>Swap answers with another pair or learner. Mark the work. Ask for clarification if unsure whether to award the mark. </a:t>
            </a:r>
          </a:p>
        </p:txBody>
      </p:sp>
      <p:sp>
        <p:nvSpPr>
          <p:cNvPr id="5" name="Footer Placeholder 4">
            <a:extLst>
              <a:ext uri="{FF2B5EF4-FFF2-40B4-BE49-F238E27FC236}">
                <a16:creationId xmlns:a16="http://schemas.microsoft.com/office/drawing/2014/main" id="{46AF07C1-6E2B-8A6E-3B2E-88314FB549B3}"/>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031397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FBDD17-5A8B-B113-0C17-D3EFB365C25F}"/>
              </a:ext>
            </a:extLst>
          </p:cNvPr>
          <p:cNvSpPr>
            <a:spLocks noGrp="1"/>
          </p:cNvSpPr>
          <p:nvPr>
            <p:ph type="sldNum" sz="quarter" idx="11"/>
          </p:nvPr>
        </p:nvSpPr>
        <p:spPr/>
        <p:txBody>
          <a:bodyPr/>
          <a:lstStyle/>
          <a:p>
            <a:fld id="{DA2C159E-F13C-4A85-9A41-E7669D3E0D70}" type="slidenum">
              <a:rPr lang="en-GB" noProof="0" smtClean="0"/>
              <a:pPr/>
              <a:t>41</a:t>
            </a:fld>
            <a:endParaRPr lang="en-GB" noProof="0" dirty="0"/>
          </a:p>
        </p:txBody>
      </p:sp>
      <p:sp>
        <p:nvSpPr>
          <p:cNvPr id="3" name="Title 2">
            <a:extLst>
              <a:ext uri="{FF2B5EF4-FFF2-40B4-BE49-F238E27FC236}">
                <a16:creationId xmlns:a16="http://schemas.microsoft.com/office/drawing/2014/main" id="{4F5F50FE-6046-E9C0-7E34-CC8825CBD987}"/>
              </a:ext>
            </a:extLst>
          </p:cNvPr>
          <p:cNvSpPr>
            <a:spLocks noGrp="1"/>
          </p:cNvSpPr>
          <p:nvPr>
            <p:ph type="title"/>
          </p:nvPr>
        </p:nvSpPr>
        <p:spPr/>
        <p:txBody>
          <a:bodyPr/>
          <a:lstStyle/>
          <a:p>
            <a:r>
              <a:rPr lang="en-GB" noProof="0" dirty="0"/>
              <a:t>Exclusion</a:t>
            </a:r>
          </a:p>
        </p:txBody>
      </p:sp>
      <p:sp>
        <p:nvSpPr>
          <p:cNvPr id="4" name="Text Placeholder 3">
            <a:extLst>
              <a:ext uri="{FF2B5EF4-FFF2-40B4-BE49-F238E27FC236}">
                <a16:creationId xmlns:a16="http://schemas.microsoft.com/office/drawing/2014/main" id="{EC39E3EA-37D4-2A75-44DA-AA840AB736B2}"/>
              </a:ext>
            </a:extLst>
          </p:cNvPr>
          <p:cNvSpPr>
            <a:spLocks noGrp="1"/>
          </p:cNvSpPr>
          <p:nvPr>
            <p:ph type="body" sz="quarter" idx="12"/>
          </p:nvPr>
        </p:nvSpPr>
        <p:spPr>
          <a:xfrm>
            <a:off x="234000" y="986400"/>
            <a:ext cx="8436513" cy="3601574"/>
          </a:xfrm>
        </p:spPr>
        <p:txBody>
          <a:bodyPr/>
          <a:lstStyle/>
          <a:p>
            <a:r>
              <a:rPr lang="en-GB" b="1" noProof="0" dirty="0"/>
              <a:t>Exclusion</a:t>
            </a:r>
            <a:r>
              <a:rPr lang="en-GB" noProof="0" dirty="0"/>
              <a:t> is the act of deliberately or unintentionally preventing an individual, group or community from participating in or accessing opportunities, resources or activities. </a:t>
            </a:r>
          </a:p>
          <a:p>
            <a:endParaRPr lang="en-GB" noProof="0" dirty="0"/>
          </a:p>
          <a:p>
            <a:r>
              <a:rPr lang="en-GB" noProof="0" dirty="0"/>
              <a:t>It often results in marginalisation and can occur owing to factors such as bias, discrimination or lack of consideration for diverse needs. Exclusion can affect social, economic or organisational settings, leading to inequality and a lack of representation.</a:t>
            </a:r>
          </a:p>
        </p:txBody>
      </p:sp>
      <p:sp>
        <p:nvSpPr>
          <p:cNvPr id="5" name="Footer Placeholder 4">
            <a:extLst>
              <a:ext uri="{FF2B5EF4-FFF2-40B4-BE49-F238E27FC236}">
                <a16:creationId xmlns:a16="http://schemas.microsoft.com/office/drawing/2014/main" id="{24E206A4-2D8F-7CD8-D5B5-FC3DE8BCC155}"/>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8138425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6B0765-39DA-40D7-3236-613D7E31B1F3}"/>
              </a:ext>
            </a:extLst>
          </p:cNvPr>
          <p:cNvSpPr>
            <a:spLocks noGrp="1"/>
          </p:cNvSpPr>
          <p:nvPr>
            <p:ph type="sldNum" sz="quarter" idx="11"/>
          </p:nvPr>
        </p:nvSpPr>
        <p:spPr/>
        <p:txBody>
          <a:bodyPr/>
          <a:lstStyle/>
          <a:p>
            <a:fld id="{DA2C159E-F13C-4A85-9A41-E7669D3E0D70}" type="slidenum">
              <a:rPr lang="en-GB" noProof="0" smtClean="0"/>
              <a:pPr/>
              <a:t>42</a:t>
            </a:fld>
            <a:endParaRPr lang="en-GB" noProof="0" dirty="0"/>
          </a:p>
        </p:txBody>
      </p:sp>
      <p:sp>
        <p:nvSpPr>
          <p:cNvPr id="3" name="Title 2">
            <a:extLst>
              <a:ext uri="{FF2B5EF4-FFF2-40B4-BE49-F238E27FC236}">
                <a16:creationId xmlns:a16="http://schemas.microsoft.com/office/drawing/2014/main" id="{BB9209AF-9B7D-19D8-8241-15BD45CDBBD8}"/>
              </a:ext>
            </a:extLst>
          </p:cNvPr>
          <p:cNvSpPr>
            <a:spLocks noGrp="1"/>
          </p:cNvSpPr>
          <p:nvPr>
            <p:ph type="title"/>
          </p:nvPr>
        </p:nvSpPr>
        <p:spPr/>
        <p:txBody>
          <a:bodyPr/>
          <a:lstStyle/>
          <a:p>
            <a:r>
              <a:rPr lang="en-GB" noProof="0" dirty="0"/>
              <a:t>Risks</a:t>
            </a:r>
          </a:p>
        </p:txBody>
      </p:sp>
      <p:sp>
        <p:nvSpPr>
          <p:cNvPr id="4" name="Text Placeholder 3">
            <a:extLst>
              <a:ext uri="{FF2B5EF4-FFF2-40B4-BE49-F238E27FC236}">
                <a16:creationId xmlns:a16="http://schemas.microsoft.com/office/drawing/2014/main" id="{D59C3B34-3E93-193C-418F-2827CCCC27FD}"/>
              </a:ext>
            </a:extLst>
          </p:cNvPr>
          <p:cNvSpPr>
            <a:spLocks noGrp="1"/>
          </p:cNvSpPr>
          <p:nvPr>
            <p:ph type="body" sz="quarter" idx="12"/>
          </p:nvPr>
        </p:nvSpPr>
        <p:spPr/>
        <p:txBody>
          <a:bodyPr/>
          <a:lstStyle/>
          <a:p>
            <a:r>
              <a:rPr lang="en-GB" noProof="0" dirty="0"/>
              <a:t>Risks</a:t>
            </a:r>
            <a:r>
              <a:rPr lang="en-GB" b="1" noProof="0" dirty="0"/>
              <a:t> </a:t>
            </a:r>
            <a:r>
              <a:rPr lang="en-GB" noProof="0" dirty="0"/>
              <a:t>relate to potential events or situations that could result in negative outcomes or consequences. </a:t>
            </a:r>
          </a:p>
          <a:p>
            <a:endParaRPr lang="en-GB" noProof="0" dirty="0"/>
          </a:p>
          <a:p>
            <a:r>
              <a:rPr lang="en-GB" noProof="0" dirty="0"/>
              <a:t>They involve uncertainty and, if they occur, they may affect objectives, resources or individuals. </a:t>
            </a:r>
          </a:p>
          <a:p>
            <a:endParaRPr lang="en-GB" noProof="0" dirty="0"/>
          </a:p>
          <a:p>
            <a:r>
              <a:rPr lang="en-GB" noProof="0" dirty="0"/>
              <a:t>Risks require proactive management to minimise their likelihood or mitigate their effects. Identifying and addressing risks is key to ensuring success and avoiding harm.</a:t>
            </a:r>
          </a:p>
        </p:txBody>
      </p:sp>
      <p:sp>
        <p:nvSpPr>
          <p:cNvPr id="5" name="Footer Placeholder 4">
            <a:extLst>
              <a:ext uri="{FF2B5EF4-FFF2-40B4-BE49-F238E27FC236}">
                <a16:creationId xmlns:a16="http://schemas.microsoft.com/office/drawing/2014/main" id="{323EF238-7C31-6C5D-88B7-D48C76CD9A33}"/>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840166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AAF1F0-DD8B-FAFC-9361-0843B1274386}"/>
              </a:ext>
            </a:extLst>
          </p:cNvPr>
          <p:cNvSpPr>
            <a:spLocks noGrp="1"/>
          </p:cNvSpPr>
          <p:nvPr>
            <p:ph type="sldNum" sz="quarter" idx="11"/>
          </p:nvPr>
        </p:nvSpPr>
        <p:spPr/>
        <p:txBody>
          <a:bodyPr/>
          <a:lstStyle/>
          <a:p>
            <a:fld id="{DA2C159E-F13C-4A85-9A41-E7669D3E0D70}" type="slidenum">
              <a:rPr lang="en-GB" noProof="0" smtClean="0"/>
              <a:pPr/>
              <a:t>43</a:t>
            </a:fld>
            <a:endParaRPr lang="en-GB" noProof="0" dirty="0"/>
          </a:p>
        </p:txBody>
      </p:sp>
      <p:sp>
        <p:nvSpPr>
          <p:cNvPr id="3" name="Title 2">
            <a:extLst>
              <a:ext uri="{FF2B5EF4-FFF2-40B4-BE49-F238E27FC236}">
                <a16:creationId xmlns:a16="http://schemas.microsoft.com/office/drawing/2014/main" id="{425C1570-897E-23B7-EE3B-4A208776A5C7}"/>
              </a:ext>
            </a:extLst>
          </p:cNvPr>
          <p:cNvSpPr>
            <a:spLocks noGrp="1"/>
          </p:cNvSpPr>
          <p:nvPr>
            <p:ph type="title"/>
          </p:nvPr>
        </p:nvSpPr>
        <p:spPr/>
        <p:txBody>
          <a:bodyPr/>
          <a:lstStyle/>
          <a:p>
            <a:r>
              <a:rPr lang="en-GB" noProof="0" dirty="0"/>
              <a:t>Example of risk</a:t>
            </a:r>
          </a:p>
        </p:txBody>
      </p:sp>
      <p:sp>
        <p:nvSpPr>
          <p:cNvPr id="4" name="Text Placeholder 3">
            <a:extLst>
              <a:ext uri="{FF2B5EF4-FFF2-40B4-BE49-F238E27FC236}">
                <a16:creationId xmlns:a16="http://schemas.microsoft.com/office/drawing/2014/main" id="{83E2E98B-25A6-F430-3FA2-72FD8AC5604F}"/>
              </a:ext>
            </a:extLst>
          </p:cNvPr>
          <p:cNvSpPr>
            <a:spLocks noGrp="1"/>
          </p:cNvSpPr>
          <p:nvPr>
            <p:ph type="body" sz="quarter" idx="12"/>
          </p:nvPr>
        </p:nvSpPr>
        <p:spPr/>
        <p:txBody>
          <a:bodyPr/>
          <a:lstStyle/>
          <a:p>
            <a:r>
              <a:rPr lang="en-GB" noProof="0" dirty="0"/>
              <a:t>In a media or broadcast context, a significant risk is the exclusion of key stakeholders.</a:t>
            </a:r>
          </a:p>
          <a:p>
            <a:endParaRPr lang="en-GB" noProof="0" dirty="0"/>
          </a:p>
          <a:p>
            <a:r>
              <a:rPr lang="en-GB" noProof="0" dirty="0"/>
              <a:t>For instance, failing to involve people with disabilities in discussions about a programme’s content or production can result in media outputs that do not authentically reflect their experiences. This lack of representation may alienate audiences and undermine the credibility or inclusivity of the production.</a:t>
            </a:r>
          </a:p>
        </p:txBody>
      </p:sp>
      <p:sp>
        <p:nvSpPr>
          <p:cNvPr id="5" name="Footer Placeholder 4">
            <a:extLst>
              <a:ext uri="{FF2B5EF4-FFF2-40B4-BE49-F238E27FC236}">
                <a16:creationId xmlns:a16="http://schemas.microsoft.com/office/drawing/2014/main" id="{94590400-38E5-4569-667C-71BF77CE55F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4092739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EC17F8-A352-E8C4-98C8-6AF06A585DB2}"/>
              </a:ext>
            </a:extLst>
          </p:cNvPr>
          <p:cNvSpPr>
            <a:spLocks noGrp="1"/>
          </p:cNvSpPr>
          <p:nvPr>
            <p:ph type="sldNum" sz="quarter" idx="11"/>
          </p:nvPr>
        </p:nvSpPr>
        <p:spPr/>
        <p:txBody>
          <a:bodyPr/>
          <a:lstStyle/>
          <a:p>
            <a:fld id="{DA2C159E-F13C-4A85-9A41-E7669D3E0D70}" type="slidenum">
              <a:rPr lang="en-GB" noProof="0" smtClean="0"/>
              <a:pPr/>
              <a:t>44</a:t>
            </a:fld>
            <a:endParaRPr lang="en-GB" noProof="0" dirty="0"/>
          </a:p>
        </p:txBody>
      </p:sp>
      <p:sp>
        <p:nvSpPr>
          <p:cNvPr id="3" name="Title 2">
            <a:extLst>
              <a:ext uri="{FF2B5EF4-FFF2-40B4-BE49-F238E27FC236}">
                <a16:creationId xmlns:a16="http://schemas.microsoft.com/office/drawing/2014/main" id="{EF400453-239B-F130-D464-C5ADC21F1A9E}"/>
              </a:ext>
            </a:extLst>
          </p:cNvPr>
          <p:cNvSpPr>
            <a:spLocks noGrp="1"/>
          </p:cNvSpPr>
          <p:nvPr>
            <p:ph type="title"/>
          </p:nvPr>
        </p:nvSpPr>
        <p:spPr/>
        <p:txBody>
          <a:bodyPr/>
          <a:lstStyle/>
          <a:p>
            <a:r>
              <a:rPr lang="en-GB" noProof="0" dirty="0"/>
              <a:t>Activity: mind map of risks</a:t>
            </a:r>
          </a:p>
        </p:txBody>
      </p:sp>
      <p:sp>
        <p:nvSpPr>
          <p:cNvPr id="4" name="Text Placeholder 3">
            <a:extLst>
              <a:ext uri="{FF2B5EF4-FFF2-40B4-BE49-F238E27FC236}">
                <a16:creationId xmlns:a16="http://schemas.microsoft.com/office/drawing/2014/main" id="{4387CF9C-4204-6362-3B2E-7DB46D942D6C}"/>
              </a:ext>
            </a:extLst>
          </p:cNvPr>
          <p:cNvSpPr>
            <a:spLocks noGrp="1"/>
          </p:cNvSpPr>
          <p:nvPr>
            <p:ph type="body" sz="quarter" idx="12"/>
          </p:nvPr>
        </p:nvSpPr>
        <p:spPr/>
        <p:txBody>
          <a:bodyPr/>
          <a:lstStyle/>
          <a:p>
            <a:pPr marL="457200" indent="-457200">
              <a:buFont typeface="+mj-lt"/>
              <a:buAutoNum type="arabicPeriod"/>
            </a:pPr>
            <a:r>
              <a:rPr lang="en-GB" noProof="0" dirty="0"/>
              <a:t>Work individually or in small groups.</a:t>
            </a:r>
          </a:p>
          <a:p>
            <a:pPr marL="457200" indent="-457200">
              <a:buFont typeface="+mj-lt"/>
              <a:buAutoNum type="arabicPeriod"/>
            </a:pPr>
            <a:r>
              <a:rPr lang="en-GB" noProof="0" dirty="0"/>
              <a:t>Create a mind map of risks associated with stakeholder exclusion. </a:t>
            </a:r>
          </a:p>
          <a:p>
            <a:pPr marL="457200" indent="-457200">
              <a:buFont typeface="+mj-lt"/>
              <a:buAutoNum type="arabicPeriod"/>
            </a:pPr>
            <a:r>
              <a:rPr lang="en-GB" noProof="0" dirty="0"/>
              <a:t>Include connections to biases.</a:t>
            </a:r>
          </a:p>
        </p:txBody>
      </p:sp>
      <p:sp>
        <p:nvSpPr>
          <p:cNvPr id="5" name="Footer Placeholder 4">
            <a:extLst>
              <a:ext uri="{FF2B5EF4-FFF2-40B4-BE49-F238E27FC236}">
                <a16:creationId xmlns:a16="http://schemas.microsoft.com/office/drawing/2014/main" id="{B96681FE-76D1-3BCB-4CDD-C21A689160CE}"/>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0116293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8938CD-C538-0A3B-610F-EA4789892900}"/>
              </a:ext>
            </a:extLst>
          </p:cNvPr>
          <p:cNvSpPr>
            <a:spLocks noGrp="1"/>
          </p:cNvSpPr>
          <p:nvPr>
            <p:ph type="sldNum" sz="quarter" idx="11"/>
          </p:nvPr>
        </p:nvSpPr>
        <p:spPr/>
        <p:txBody>
          <a:bodyPr/>
          <a:lstStyle/>
          <a:p>
            <a:fld id="{DA2C159E-F13C-4A85-9A41-E7669D3E0D70}" type="slidenum">
              <a:rPr lang="en-GB" noProof="0" smtClean="0"/>
              <a:pPr/>
              <a:t>45</a:t>
            </a:fld>
            <a:endParaRPr lang="en-GB" noProof="0" dirty="0"/>
          </a:p>
        </p:txBody>
      </p:sp>
      <p:sp>
        <p:nvSpPr>
          <p:cNvPr id="3" name="Title 2">
            <a:extLst>
              <a:ext uri="{FF2B5EF4-FFF2-40B4-BE49-F238E27FC236}">
                <a16:creationId xmlns:a16="http://schemas.microsoft.com/office/drawing/2014/main" id="{092937D6-0050-CEA5-B8EB-6D6AD06FBA76}"/>
              </a:ext>
            </a:extLst>
          </p:cNvPr>
          <p:cNvSpPr>
            <a:spLocks noGrp="1"/>
          </p:cNvSpPr>
          <p:nvPr>
            <p:ph type="title"/>
          </p:nvPr>
        </p:nvSpPr>
        <p:spPr>
          <a:xfrm>
            <a:off x="232950" y="249900"/>
            <a:ext cx="8437563" cy="1457754"/>
          </a:xfrm>
        </p:spPr>
        <p:txBody>
          <a:bodyPr>
            <a:normAutofit/>
          </a:bodyPr>
          <a:lstStyle/>
          <a:p>
            <a:r>
              <a:rPr lang="en-GB" noProof="0" dirty="0"/>
              <a:t>Activity: self-assessment review</a:t>
            </a:r>
          </a:p>
        </p:txBody>
      </p:sp>
      <p:sp>
        <p:nvSpPr>
          <p:cNvPr id="4" name="Text Placeholder 3">
            <a:extLst>
              <a:ext uri="{FF2B5EF4-FFF2-40B4-BE49-F238E27FC236}">
                <a16:creationId xmlns:a16="http://schemas.microsoft.com/office/drawing/2014/main" id="{50C61E3B-81E3-FD05-1EDC-592BD98DA669}"/>
              </a:ext>
            </a:extLst>
          </p:cNvPr>
          <p:cNvSpPr>
            <a:spLocks noGrp="1"/>
          </p:cNvSpPr>
          <p:nvPr>
            <p:ph type="body" sz="quarter" idx="12"/>
          </p:nvPr>
        </p:nvSpPr>
        <p:spPr>
          <a:xfrm>
            <a:off x="261455" y="1377950"/>
            <a:ext cx="7667625" cy="2880320"/>
          </a:xfrm>
        </p:spPr>
        <p:txBody>
          <a:bodyPr/>
          <a:lstStyle/>
          <a:p>
            <a:r>
              <a:rPr lang="en-GB" noProof="0" dirty="0"/>
              <a:t>Refer to your </a:t>
            </a:r>
            <a:r>
              <a:rPr lang="en-GB" b="1" noProof="0" dirty="0"/>
              <a:t>Discussion self-assessment review </a:t>
            </a:r>
            <a:r>
              <a:rPr lang="en-GB" noProof="0" dirty="0"/>
              <a:t>from the previous lesson to identify areas of improvement.</a:t>
            </a:r>
          </a:p>
        </p:txBody>
      </p:sp>
      <p:sp>
        <p:nvSpPr>
          <p:cNvPr id="5" name="Footer Placeholder 4">
            <a:extLst>
              <a:ext uri="{FF2B5EF4-FFF2-40B4-BE49-F238E27FC236}">
                <a16:creationId xmlns:a16="http://schemas.microsoft.com/office/drawing/2014/main" id="{E65C8E15-F556-9BE1-1FFE-280C7119766E}"/>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995679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F183E-1995-051B-D354-7C5B1D4A977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CCD251-AB66-8458-9597-EC6DE3C78D17}"/>
              </a:ext>
            </a:extLst>
          </p:cNvPr>
          <p:cNvSpPr>
            <a:spLocks noGrp="1"/>
          </p:cNvSpPr>
          <p:nvPr>
            <p:ph type="sldNum" sz="quarter" idx="11"/>
          </p:nvPr>
        </p:nvSpPr>
        <p:spPr/>
        <p:txBody>
          <a:bodyPr/>
          <a:lstStyle/>
          <a:p>
            <a:fld id="{DA2C159E-F13C-4A85-9A41-E7669D3E0D70}" type="slidenum">
              <a:rPr lang="en-GB" noProof="0" smtClean="0"/>
              <a:pPr/>
              <a:t>46</a:t>
            </a:fld>
            <a:endParaRPr lang="en-GB" noProof="0" dirty="0"/>
          </a:p>
        </p:txBody>
      </p:sp>
      <p:sp>
        <p:nvSpPr>
          <p:cNvPr id="3" name="Title 2">
            <a:extLst>
              <a:ext uri="{FF2B5EF4-FFF2-40B4-BE49-F238E27FC236}">
                <a16:creationId xmlns:a16="http://schemas.microsoft.com/office/drawing/2014/main" id="{E5FF8413-B761-6943-DF26-9EC55B498084}"/>
              </a:ext>
            </a:extLst>
          </p:cNvPr>
          <p:cNvSpPr>
            <a:spLocks noGrp="1"/>
          </p:cNvSpPr>
          <p:nvPr>
            <p:ph type="title"/>
          </p:nvPr>
        </p:nvSpPr>
        <p:spPr>
          <a:xfrm>
            <a:off x="232950" y="249900"/>
            <a:ext cx="8437563" cy="1457754"/>
          </a:xfrm>
        </p:spPr>
        <p:txBody>
          <a:bodyPr>
            <a:normAutofit/>
          </a:bodyPr>
          <a:lstStyle/>
          <a:p>
            <a:r>
              <a:rPr lang="en-GB" noProof="0" dirty="0"/>
              <a:t>Activity: discussion</a:t>
            </a:r>
          </a:p>
        </p:txBody>
      </p:sp>
      <p:sp>
        <p:nvSpPr>
          <p:cNvPr id="4" name="Text Placeholder 3">
            <a:extLst>
              <a:ext uri="{FF2B5EF4-FFF2-40B4-BE49-F238E27FC236}">
                <a16:creationId xmlns:a16="http://schemas.microsoft.com/office/drawing/2014/main" id="{3ED63BCA-DE38-5235-54DC-0FEC47ACA686}"/>
              </a:ext>
            </a:extLst>
          </p:cNvPr>
          <p:cNvSpPr>
            <a:spLocks noGrp="1"/>
          </p:cNvSpPr>
          <p:nvPr>
            <p:ph type="body" sz="quarter" idx="12"/>
          </p:nvPr>
        </p:nvSpPr>
        <p:spPr>
          <a:xfrm>
            <a:off x="250825" y="1406929"/>
            <a:ext cx="7667625" cy="2880320"/>
          </a:xfrm>
        </p:spPr>
        <p:txBody>
          <a:bodyPr/>
          <a:lstStyle/>
          <a:p>
            <a:pPr marL="457200" indent="-457200">
              <a:buFont typeface="+mj-lt"/>
              <a:buAutoNum type="arabicPeriod"/>
            </a:pPr>
            <a:r>
              <a:rPr lang="en-GB" noProof="0" dirty="0"/>
              <a:t>Participate in a discussion, using information from the mind maps. </a:t>
            </a:r>
          </a:p>
          <a:p>
            <a:pPr marL="457200" indent="-457200">
              <a:buFont typeface="+mj-lt"/>
              <a:buAutoNum type="arabicPeriod"/>
            </a:pPr>
            <a:r>
              <a:rPr lang="en-GB" noProof="0" dirty="0"/>
              <a:t>Support your peers to list the risks on the board.</a:t>
            </a:r>
          </a:p>
        </p:txBody>
      </p:sp>
      <p:sp>
        <p:nvSpPr>
          <p:cNvPr id="5" name="Footer Placeholder 4">
            <a:extLst>
              <a:ext uri="{FF2B5EF4-FFF2-40B4-BE49-F238E27FC236}">
                <a16:creationId xmlns:a16="http://schemas.microsoft.com/office/drawing/2014/main" id="{DAD3B8AD-703C-155F-95B6-9EC35FDCF2A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9571157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8C1DBF-EBDB-7E0B-852B-846DC04C3DF6}"/>
              </a:ext>
            </a:extLst>
          </p:cNvPr>
          <p:cNvSpPr>
            <a:spLocks noGrp="1"/>
          </p:cNvSpPr>
          <p:nvPr>
            <p:ph type="sldNum" sz="quarter" idx="11"/>
          </p:nvPr>
        </p:nvSpPr>
        <p:spPr/>
        <p:txBody>
          <a:bodyPr/>
          <a:lstStyle/>
          <a:p>
            <a:fld id="{DA2C159E-F13C-4A85-9A41-E7669D3E0D70}" type="slidenum">
              <a:rPr lang="en-GB" noProof="0" smtClean="0"/>
              <a:pPr/>
              <a:t>47</a:t>
            </a:fld>
            <a:endParaRPr lang="en-GB" noProof="0" dirty="0"/>
          </a:p>
        </p:txBody>
      </p:sp>
      <p:sp>
        <p:nvSpPr>
          <p:cNvPr id="3" name="Title 2">
            <a:extLst>
              <a:ext uri="{FF2B5EF4-FFF2-40B4-BE49-F238E27FC236}">
                <a16:creationId xmlns:a16="http://schemas.microsoft.com/office/drawing/2014/main" id="{D0E42454-0677-B468-E451-A82F1E9024A0}"/>
              </a:ext>
            </a:extLst>
          </p:cNvPr>
          <p:cNvSpPr>
            <a:spLocks noGrp="1"/>
          </p:cNvSpPr>
          <p:nvPr>
            <p:ph type="title"/>
          </p:nvPr>
        </p:nvSpPr>
        <p:spPr/>
        <p:txBody>
          <a:bodyPr/>
          <a:lstStyle/>
          <a:p>
            <a:r>
              <a:rPr lang="en-GB" noProof="0" dirty="0"/>
              <a:t>Infographic</a:t>
            </a:r>
          </a:p>
        </p:txBody>
      </p:sp>
      <p:sp>
        <p:nvSpPr>
          <p:cNvPr id="4" name="Text Placeholder 3">
            <a:extLst>
              <a:ext uri="{FF2B5EF4-FFF2-40B4-BE49-F238E27FC236}">
                <a16:creationId xmlns:a16="http://schemas.microsoft.com/office/drawing/2014/main" id="{1AE2BA31-9441-508D-B628-E742382353BC}"/>
              </a:ext>
            </a:extLst>
          </p:cNvPr>
          <p:cNvSpPr>
            <a:spLocks noGrp="1"/>
          </p:cNvSpPr>
          <p:nvPr>
            <p:ph type="body" sz="quarter" idx="12"/>
          </p:nvPr>
        </p:nvSpPr>
        <p:spPr>
          <a:xfrm>
            <a:off x="234000" y="986400"/>
            <a:ext cx="7722550" cy="3601574"/>
          </a:xfrm>
        </p:spPr>
        <p:txBody>
          <a:bodyPr/>
          <a:lstStyle/>
          <a:p>
            <a:r>
              <a:rPr lang="en-GB" noProof="0" dirty="0"/>
              <a:t>An infographic is a visual representation of information, data or knowledge that is designed to present complex ideas clearly and concisely. </a:t>
            </a:r>
          </a:p>
          <a:p>
            <a:endParaRPr lang="en-GB" noProof="0" dirty="0"/>
          </a:p>
          <a:p>
            <a:r>
              <a:rPr lang="en-GB" noProof="0" dirty="0"/>
              <a:t>It typically combines graphics, text and charts to communicate a message or tell a story in a way that is engaging and easy to understand. Infographics are commonly used in education, marketing and data analysis to simplify detailed content for a wide audience.</a:t>
            </a:r>
          </a:p>
        </p:txBody>
      </p:sp>
      <p:sp>
        <p:nvSpPr>
          <p:cNvPr id="5" name="Footer Placeholder 4">
            <a:extLst>
              <a:ext uri="{FF2B5EF4-FFF2-40B4-BE49-F238E27FC236}">
                <a16:creationId xmlns:a16="http://schemas.microsoft.com/office/drawing/2014/main" id="{30E65D75-A926-76BC-4162-86BDCE235DBC}"/>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4124775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B3425C-CA35-350D-BB65-1EAA85A2B311}"/>
              </a:ext>
            </a:extLst>
          </p:cNvPr>
          <p:cNvSpPr>
            <a:spLocks noGrp="1"/>
          </p:cNvSpPr>
          <p:nvPr>
            <p:ph type="sldNum" sz="quarter" idx="11"/>
          </p:nvPr>
        </p:nvSpPr>
        <p:spPr/>
        <p:txBody>
          <a:bodyPr/>
          <a:lstStyle/>
          <a:p>
            <a:fld id="{DA2C159E-F13C-4A85-9A41-E7669D3E0D70}" type="slidenum">
              <a:rPr lang="en-GB" noProof="0" smtClean="0"/>
              <a:pPr/>
              <a:t>48</a:t>
            </a:fld>
            <a:endParaRPr lang="en-GB" noProof="0" dirty="0"/>
          </a:p>
        </p:txBody>
      </p:sp>
      <p:sp>
        <p:nvSpPr>
          <p:cNvPr id="3" name="Title 2">
            <a:extLst>
              <a:ext uri="{FF2B5EF4-FFF2-40B4-BE49-F238E27FC236}">
                <a16:creationId xmlns:a16="http://schemas.microsoft.com/office/drawing/2014/main" id="{0F71B4DB-A917-F64E-809E-96EA223CF507}"/>
              </a:ext>
            </a:extLst>
          </p:cNvPr>
          <p:cNvSpPr>
            <a:spLocks noGrp="1"/>
          </p:cNvSpPr>
          <p:nvPr>
            <p:ph type="title"/>
          </p:nvPr>
        </p:nvSpPr>
        <p:spPr/>
        <p:txBody>
          <a:bodyPr/>
          <a:lstStyle/>
          <a:p>
            <a:r>
              <a:rPr lang="en-GB" noProof="0" dirty="0"/>
              <a:t>Use of infographics for inclusivity</a:t>
            </a:r>
          </a:p>
        </p:txBody>
      </p:sp>
      <p:sp>
        <p:nvSpPr>
          <p:cNvPr id="4" name="Text Placeholder 3">
            <a:extLst>
              <a:ext uri="{FF2B5EF4-FFF2-40B4-BE49-F238E27FC236}">
                <a16:creationId xmlns:a16="http://schemas.microsoft.com/office/drawing/2014/main" id="{AF6B33B2-7CE2-B6D8-EBED-4E0CDD8B5335}"/>
              </a:ext>
            </a:extLst>
          </p:cNvPr>
          <p:cNvSpPr>
            <a:spLocks noGrp="1"/>
          </p:cNvSpPr>
          <p:nvPr>
            <p:ph type="body" sz="quarter" idx="12"/>
          </p:nvPr>
        </p:nvSpPr>
        <p:spPr/>
        <p:txBody>
          <a:bodyPr/>
          <a:lstStyle/>
          <a:p>
            <a:r>
              <a:rPr lang="en-GB" noProof="0" dirty="0"/>
              <a:t>An infographic might be more suitable for certain audiences because it presents information in a visual and accessible way, making complex concepts easier to understand. </a:t>
            </a:r>
          </a:p>
          <a:p>
            <a:endParaRPr lang="en-GB" noProof="0" dirty="0"/>
          </a:p>
          <a:p>
            <a:r>
              <a:rPr lang="en-GB" noProof="0" dirty="0"/>
              <a:t>This format can cater to learning preferences and abilities, supporting inclusivity by breaking down barriers to comprehension.</a:t>
            </a:r>
          </a:p>
        </p:txBody>
      </p:sp>
      <p:sp>
        <p:nvSpPr>
          <p:cNvPr id="5" name="Footer Placeholder 4">
            <a:extLst>
              <a:ext uri="{FF2B5EF4-FFF2-40B4-BE49-F238E27FC236}">
                <a16:creationId xmlns:a16="http://schemas.microsoft.com/office/drawing/2014/main" id="{3D14C140-2DFC-90BA-1208-F298480517D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7436150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ADA954-50A6-1D86-7569-E5601364E98D}"/>
              </a:ext>
            </a:extLst>
          </p:cNvPr>
          <p:cNvSpPr>
            <a:spLocks noGrp="1"/>
          </p:cNvSpPr>
          <p:nvPr>
            <p:ph type="sldNum" sz="quarter" idx="11"/>
          </p:nvPr>
        </p:nvSpPr>
        <p:spPr/>
        <p:txBody>
          <a:bodyPr/>
          <a:lstStyle/>
          <a:p>
            <a:fld id="{DA2C159E-F13C-4A85-9A41-E7669D3E0D70}" type="slidenum">
              <a:rPr lang="en-GB" noProof="0" smtClean="0"/>
              <a:pPr/>
              <a:t>49</a:t>
            </a:fld>
            <a:endParaRPr lang="en-GB" noProof="0" dirty="0"/>
          </a:p>
        </p:txBody>
      </p:sp>
      <p:sp>
        <p:nvSpPr>
          <p:cNvPr id="3" name="Title 2">
            <a:extLst>
              <a:ext uri="{FF2B5EF4-FFF2-40B4-BE49-F238E27FC236}">
                <a16:creationId xmlns:a16="http://schemas.microsoft.com/office/drawing/2014/main" id="{DD175E00-722B-B8DD-4536-E2FDAAE4E48E}"/>
              </a:ext>
            </a:extLst>
          </p:cNvPr>
          <p:cNvSpPr>
            <a:spLocks noGrp="1"/>
          </p:cNvSpPr>
          <p:nvPr>
            <p:ph type="title"/>
          </p:nvPr>
        </p:nvSpPr>
        <p:spPr/>
        <p:txBody>
          <a:bodyPr/>
          <a:lstStyle/>
          <a:p>
            <a:r>
              <a:rPr lang="en-GB" noProof="0" dirty="0"/>
              <a:t>Activity: infographic</a:t>
            </a:r>
          </a:p>
        </p:txBody>
      </p:sp>
      <p:sp>
        <p:nvSpPr>
          <p:cNvPr id="4" name="Text Placeholder 3">
            <a:extLst>
              <a:ext uri="{FF2B5EF4-FFF2-40B4-BE49-F238E27FC236}">
                <a16:creationId xmlns:a16="http://schemas.microsoft.com/office/drawing/2014/main" id="{C13EA924-2369-4ED0-BB10-251FE8FB1F6D}"/>
              </a:ext>
            </a:extLst>
          </p:cNvPr>
          <p:cNvSpPr>
            <a:spLocks noGrp="1"/>
          </p:cNvSpPr>
          <p:nvPr>
            <p:ph type="body" sz="quarter" idx="12"/>
          </p:nvPr>
        </p:nvSpPr>
        <p:spPr/>
        <p:txBody>
          <a:bodyPr/>
          <a:lstStyle/>
          <a:p>
            <a:pPr marL="457200" indent="-457200">
              <a:buFont typeface="+mj-lt"/>
              <a:buAutoNum type="arabicPeriod"/>
            </a:pPr>
            <a:r>
              <a:rPr lang="en-GB" noProof="0" dirty="0"/>
              <a:t>Design an infographic outlining the importance of stakeholder inclusion and risks. </a:t>
            </a:r>
          </a:p>
          <a:p>
            <a:pPr marL="457200" indent="-457200">
              <a:buFont typeface="+mj-lt"/>
              <a:buAutoNum type="arabicPeriod"/>
            </a:pPr>
            <a:r>
              <a:rPr lang="en-GB" noProof="0" dirty="0"/>
              <a:t>Use examples and lessons from the </a:t>
            </a:r>
            <a:r>
              <a:rPr lang="en-GB" b="1" noProof="0" dirty="0"/>
              <a:t>Sian Vasey case study </a:t>
            </a:r>
            <a:r>
              <a:rPr lang="en-GB" noProof="0" dirty="0"/>
              <a:t>and other activities.</a:t>
            </a:r>
          </a:p>
          <a:p>
            <a:pPr marL="457200" indent="-457200">
              <a:buFont typeface="+mj-lt"/>
              <a:buAutoNum type="arabicPeriod"/>
            </a:pPr>
            <a:r>
              <a:rPr lang="en-GB" noProof="0" dirty="0"/>
              <a:t>Print or share the infographic on screen. </a:t>
            </a:r>
          </a:p>
          <a:p>
            <a:pPr marL="457200" indent="-457200">
              <a:buFont typeface="+mj-lt"/>
              <a:buAutoNum type="arabicPeriod"/>
            </a:pPr>
            <a:r>
              <a:rPr lang="en-GB" noProof="0" dirty="0"/>
              <a:t>Review peers’ infographics.</a:t>
            </a:r>
          </a:p>
        </p:txBody>
      </p:sp>
      <p:sp>
        <p:nvSpPr>
          <p:cNvPr id="5" name="Footer Placeholder 4">
            <a:extLst>
              <a:ext uri="{FF2B5EF4-FFF2-40B4-BE49-F238E27FC236}">
                <a16:creationId xmlns:a16="http://schemas.microsoft.com/office/drawing/2014/main" id="{3AF77C61-8E76-D9DD-62E6-D30FBBF8A9A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543893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B7425-9AC9-2A01-9ADA-68940E55279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68D5C7-C44F-A3E7-9ECA-B6DA304D2B92}"/>
              </a:ext>
            </a:extLst>
          </p:cNvPr>
          <p:cNvSpPr>
            <a:spLocks noGrp="1"/>
          </p:cNvSpPr>
          <p:nvPr>
            <p:ph type="sldNum" sz="quarter" idx="11"/>
          </p:nvPr>
        </p:nvSpPr>
        <p:spPr/>
        <p:txBody>
          <a:bodyPr/>
          <a:lstStyle/>
          <a:p>
            <a:fld id="{DA2C159E-F13C-4A85-9A41-E7669D3E0D70}" type="slidenum">
              <a:rPr lang="en-GB" noProof="0" smtClean="0"/>
              <a:pPr/>
              <a:t>5</a:t>
            </a:fld>
            <a:endParaRPr lang="en-GB" noProof="0" dirty="0"/>
          </a:p>
        </p:txBody>
      </p:sp>
      <p:sp>
        <p:nvSpPr>
          <p:cNvPr id="3" name="Title 2">
            <a:extLst>
              <a:ext uri="{FF2B5EF4-FFF2-40B4-BE49-F238E27FC236}">
                <a16:creationId xmlns:a16="http://schemas.microsoft.com/office/drawing/2014/main" id="{4C3DB1F8-62D9-1B2D-BC48-AF7452FC3A92}"/>
              </a:ext>
            </a:extLst>
          </p:cNvPr>
          <p:cNvSpPr>
            <a:spLocks noGrp="1"/>
          </p:cNvSpPr>
          <p:nvPr>
            <p:ph type="title"/>
          </p:nvPr>
        </p:nvSpPr>
        <p:spPr/>
        <p:txBody>
          <a:bodyPr>
            <a:normAutofit/>
          </a:bodyPr>
          <a:lstStyle/>
          <a:p>
            <a:r>
              <a:rPr lang="en-GB" noProof="0" dirty="0"/>
              <a:t>Paired activity</a:t>
            </a:r>
          </a:p>
        </p:txBody>
      </p:sp>
      <p:sp>
        <p:nvSpPr>
          <p:cNvPr id="4" name="Text Placeholder 3">
            <a:extLst>
              <a:ext uri="{FF2B5EF4-FFF2-40B4-BE49-F238E27FC236}">
                <a16:creationId xmlns:a16="http://schemas.microsoft.com/office/drawing/2014/main" id="{7A01C365-B230-A020-7822-DF072D245186}"/>
              </a:ext>
            </a:extLst>
          </p:cNvPr>
          <p:cNvSpPr>
            <a:spLocks noGrp="1"/>
          </p:cNvSpPr>
          <p:nvPr>
            <p:ph type="body" sz="quarter" idx="12"/>
          </p:nvPr>
        </p:nvSpPr>
        <p:spPr>
          <a:xfrm>
            <a:off x="234000" y="987425"/>
            <a:ext cx="7667625" cy="3600549"/>
          </a:xfrm>
        </p:spPr>
        <p:txBody>
          <a:bodyPr/>
          <a:lstStyle/>
          <a:p>
            <a:r>
              <a:rPr lang="en-GB" noProof="0" dirty="0"/>
              <a:t>Work in pairs to review and compare answers.</a:t>
            </a:r>
          </a:p>
          <a:p>
            <a:endParaRPr lang="en-GB" noProof="0" dirty="0"/>
          </a:p>
          <a:p>
            <a:r>
              <a:rPr lang="en-GB" noProof="0" dirty="0"/>
              <a:t>Mark your own or a peer’s work using the correct answers provided.</a:t>
            </a:r>
          </a:p>
          <a:p>
            <a:endParaRPr lang="en-GB" noProof="0" dirty="0"/>
          </a:p>
          <a:p>
            <a:r>
              <a:rPr lang="en-GB" noProof="0" dirty="0"/>
              <a:t>Engage in a group discussion to address common errors or misconceptions.</a:t>
            </a:r>
          </a:p>
          <a:p>
            <a:endParaRPr lang="en-GB" noProof="0" dirty="0"/>
          </a:p>
        </p:txBody>
      </p:sp>
      <p:sp>
        <p:nvSpPr>
          <p:cNvPr id="5" name="Footer Placeholder 4">
            <a:extLst>
              <a:ext uri="{FF2B5EF4-FFF2-40B4-BE49-F238E27FC236}">
                <a16:creationId xmlns:a16="http://schemas.microsoft.com/office/drawing/2014/main" id="{DA0F37D8-BA1C-B1E2-2731-5E103CA19EAF}"/>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0319286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2BB4D4-9176-8790-EEC7-F7555FCC4F18}"/>
              </a:ext>
            </a:extLst>
          </p:cNvPr>
          <p:cNvSpPr>
            <a:spLocks noGrp="1"/>
          </p:cNvSpPr>
          <p:nvPr>
            <p:ph type="sldNum" sz="quarter" idx="11"/>
          </p:nvPr>
        </p:nvSpPr>
        <p:spPr/>
        <p:txBody>
          <a:bodyPr/>
          <a:lstStyle/>
          <a:p>
            <a:fld id="{DA2C159E-F13C-4A85-9A41-E7669D3E0D70}" type="slidenum">
              <a:rPr lang="en-GB" noProof="0" smtClean="0"/>
              <a:pPr/>
              <a:t>50</a:t>
            </a:fld>
            <a:endParaRPr lang="en-GB" noProof="0" dirty="0"/>
          </a:p>
        </p:txBody>
      </p:sp>
      <p:sp>
        <p:nvSpPr>
          <p:cNvPr id="3" name="Title 2">
            <a:extLst>
              <a:ext uri="{FF2B5EF4-FFF2-40B4-BE49-F238E27FC236}">
                <a16:creationId xmlns:a16="http://schemas.microsoft.com/office/drawing/2014/main" id="{7739944D-B039-520E-BC15-4C7E3FB216C3}"/>
              </a:ext>
            </a:extLst>
          </p:cNvPr>
          <p:cNvSpPr>
            <a:spLocks noGrp="1"/>
          </p:cNvSpPr>
          <p:nvPr>
            <p:ph type="title"/>
          </p:nvPr>
        </p:nvSpPr>
        <p:spPr/>
        <p:txBody>
          <a:bodyPr/>
          <a:lstStyle/>
          <a:p>
            <a:r>
              <a:rPr lang="en-GB" noProof="0" dirty="0"/>
              <a:t>Homework</a:t>
            </a:r>
          </a:p>
        </p:txBody>
      </p:sp>
      <p:sp>
        <p:nvSpPr>
          <p:cNvPr id="4" name="Text Placeholder 3">
            <a:extLst>
              <a:ext uri="{FF2B5EF4-FFF2-40B4-BE49-F238E27FC236}">
                <a16:creationId xmlns:a16="http://schemas.microsoft.com/office/drawing/2014/main" id="{3D5D613B-953E-1135-95C3-AFEA2A517F40}"/>
              </a:ext>
            </a:extLst>
          </p:cNvPr>
          <p:cNvSpPr>
            <a:spLocks noGrp="1"/>
          </p:cNvSpPr>
          <p:nvPr>
            <p:ph type="body" sz="quarter" idx="12"/>
          </p:nvPr>
        </p:nvSpPr>
        <p:spPr/>
        <p:txBody>
          <a:bodyPr/>
          <a:lstStyle/>
          <a:p>
            <a:r>
              <a:rPr lang="en-GB" noProof="0" dirty="0"/>
              <a:t>Complete the </a:t>
            </a:r>
            <a:r>
              <a:rPr lang="en-GB" b="1" noProof="0" dirty="0"/>
              <a:t>Stereotypes and stigma homework </a:t>
            </a:r>
            <a:r>
              <a:rPr lang="en-GB" noProof="0" dirty="0"/>
              <a:t>task. </a:t>
            </a:r>
          </a:p>
        </p:txBody>
      </p:sp>
      <p:sp>
        <p:nvSpPr>
          <p:cNvPr id="5" name="Footer Placeholder 4">
            <a:extLst>
              <a:ext uri="{FF2B5EF4-FFF2-40B4-BE49-F238E27FC236}">
                <a16:creationId xmlns:a16="http://schemas.microsoft.com/office/drawing/2014/main" id="{BF270D8A-BFF2-3652-AA36-79B5D8C53518}"/>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9000694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3</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Analysing client briefs</a:t>
            </a:r>
          </a:p>
        </p:txBody>
      </p:sp>
    </p:spTree>
    <p:extLst>
      <p:ext uri="{BB962C8B-B14F-4D97-AF65-F5344CB8AC3E}">
        <p14:creationId xmlns:p14="http://schemas.microsoft.com/office/powerpoint/2010/main" val="3665392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A0939C-8F69-249E-ECB1-A842B2635635}"/>
              </a:ext>
            </a:extLst>
          </p:cNvPr>
          <p:cNvSpPr>
            <a:spLocks noGrp="1"/>
          </p:cNvSpPr>
          <p:nvPr>
            <p:ph type="sldNum" sz="quarter" idx="11"/>
          </p:nvPr>
        </p:nvSpPr>
        <p:spPr/>
        <p:txBody>
          <a:bodyPr/>
          <a:lstStyle/>
          <a:p>
            <a:fld id="{DA2C159E-F13C-4A85-9A41-E7669D3E0D70}" type="slidenum">
              <a:rPr lang="en-GB" noProof="0" smtClean="0"/>
              <a:pPr/>
              <a:t>52</a:t>
            </a:fld>
            <a:endParaRPr lang="en-GB" noProof="0" dirty="0"/>
          </a:p>
        </p:txBody>
      </p:sp>
      <p:sp>
        <p:nvSpPr>
          <p:cNvPr id="3" name="Title 2">
            <a:extLst>
              <a:ext uri="{FF2B5EF4-FFF2-40B4-BE49-F238E27FC236}">
                <a16:creationId xmlns:a16="http://schemas.microsoft.com/office/drawing/2014/main" id="{50A37094-0268-A478-6C66-2719D7DB214F}"/>
              </a:ext>
            </a:extLst>
          </p:cNvPr>
          <p:cNvSpPr>
            <a:spLocks noGrp="1"/>
          </p:cNvSpPr>
          <p:nvPr>
            <p:ph type="title"/>
          </p:nvPr>
        </p:nvSpPr>
        <p:spPr/>
        <p:txBody>
          <a:bodyPr/>
          <a:lstStyle/>
          <a:p>
            <a:r>
              <a:rPr lang="en-GB" noProof="0" dirty="0"/>
              <a:t>Starter activity</a:t>
            </a:r>
          </a:p>
        </p:txBody>
      </p:sp>
      <p:sp>
        <p:nvSpPr>
          <p:cNvPr id="4" name="Text Placeholder 3">
            <a:extLst>
              <a:ext uri="{FF2B5EF4-FFF2-40B4-BE49-F238E27FC236}">
                <a16:creationId xmlns:a16="http://schemas.microsoft.com/office/drawing/2014/main" id="{35138D29-30B6-036F-EA4B-EC10B24689C8}"/>
              </a:ext>
            </a:extLst>
          </p:cNvPr>
          <p:cNvSpPr>
            <a:spLocks noGrp="1"/>
          </p:cNvSpPr>
          <p:nvPr>
            <p:ph type="body" sz="quarter" idx="12"/>
          </p:nvPr>
        </p:nvSpPr>
        <p:spPr>
          <a:xfrm>
            <a:off x="234000" y="986400"/>
            <a:ext cx="7722550" cy="3601574"/>
          </a:xfrm>
        </p:spPr>
        <p:txBody>
          <a:bodyPr/>
          <a:lstStyle/>
          <a:p>
            <a:r>
              <a:rPr lang="en-GB" noProof="0" dirty="0"/>
              <a:t>Write one insight about biases or stakeholder inclusion from the previous lesson on a sticky note and stick it to the board.</a:t>
            </a:r>
          </a:p>
        </p:txBody>
      </p:sp>
      <p:sp>
        <p:nvSpPr>
          <p:cNvPr id="5" name="Footer Placeholder 4">
            <a:extLst>
              <a:ext uri="{FF2B5EF4-FFF2-40B4-BE49-F238E27FC236}">
                <a16:creationId xmlns:a16="http://schemas.microsoft.com/office/drawing/2014/main" id="{17F1CBE6-C594-69F9-243B-FCEDD40E134E}"/>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988082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8822FC-B4CD-5671-AD73-5D9DC97F5893}"/>
              </a:ext>
            </a:extLst>
          </p:cNvPr>
          <p:cNvSpPr>
            <a:spLocks noGrp="1"/>
          </p:cNvSpPr>
          <p:nvPr>
            <p:ph type="sldNum" sz="quarter" idx="11"/>
          </p:nvPr>
        </p:nvSpPr>
        <p:spPr/>
        <p:txBody>
          <a:bodyPr/>
          <a:lstStyle/>
          <a:p>
            <a:fld id="{DA2C159E-F13C-4A85-9A41-E7669D3E0D70}" type="slidenum">
              <a:rPr lang="en-GB" noProof="0" smtClean="0"/>
              <a:pPr/>
              <a:t>53</a:t>
            </a:fld>
            <a:endParaRPr lang="en-GB" noProof="0" dirty="0"/>
          </a:p>
        </p:txBody>
      </p:sp>
      <p:sp>
        <p:nvSpPr>
          <p:cNvPr id="3" name="Title 2">
            <a:extLst>
              <a:ext uri="{FF2B5EF4-FFF2-40B4-BE49-F238E27FC236}">
                <a16:creationId xmlns:a16="http://schemas.microsoft.com/office/drawing/2014/main" id="{05E5FB04-6F49-5119-F0A5-20B2169BF4BB}"/>
              </a:ext>
            </a:extLst>
          </p:cNvPr>
          <p:cNvSpPr>
            <a:spLocks noGrp="1"/>
          </p:cNvSpPr>
          <p:nvPr>
            <p:ph type="title"/>
          </p:nvPr>
        </p:nvSpPr>
        <p:spPr/>
        <p:txBody>
          <a:bodyPr/>
          <a:lstStyle/>
          <a:p>
            <a:r>
              <a:rPr lang="en-GB" noProof="0" dirty="0"/>
              <a:t>Feedback</a:t>
            </a:r>
          </a:p>
        </p:txBody>
      </p:sp>
      <p:sp>
        <p:nvSpPr>
          <p:cNvPr id="4" name="Text Placeholder 3">
            <a:extLst>
              <a:ext uri="{FF2B5EF4-FFF2-40B4-BE49-F238E27FC236}">
                <a16:creationId xmlns:a16="http://schemas.microsoft.com/office/drawing/2014/main" id="{73818161-D96B-7394-C0BD-504F9D94FF42}"/>
              </a:ext>
            </a:extLst>
          </p:cNvPr>
          <p:cNvSpPr>
            <a:spLocks noGrp="1"/>
          </p:cNvSpPr>
          <p:nvPr>
            <p:ph type="body" sz="quarter" idx="12"/>
          </p:nvPr>
        </p:nvSpPr>
        <p:spPr>
          <a:xfrm>
            <a:off x="234000" y="986400"/>
            <a:ext cx="7722550" cy="3601574"/>
          </a:xfrm>
        </p:spPr>
        <p:txBody>
          <a:bodyPr/>
          <a:lstStyle/>
          <a:p>
            <a:r>
              <a:rPr lang="en-GB" noProof="0" dirty="0"/>
              <a:t>Listen to feedback based on sticky notes.</a:t>
            </a:r>
          </a:p>
          <a:p>
            <a:r>
              <a:rPr lang="en-GB" noProof="0" dirty="0"/>
              <a:t> </a:t>
            </a:r>
          </a:p>
          <a:p>
            <a:r>
              <a:rPr lang="en-GB" noProof="0" dirty="0"/>
              <a:t>Ask questions and listen to clarifications about misconceptions from the previous lesson.</a:t>
            </a:r>
          </a:p>
        </p:txBody>
      </p:sp>
      <p:sp>
        <p:nvSpPr>
          <p:cNvPr id="5" name="Footer Placeholder 4">
            <a:extLst>
              <a:ext uri="{FF2B5EF4-FFF2-40B4-BE49-F238E27FC236}">
                <a16:creationId xmlns:a16="http://schemas.microsoft.com/office/drawing/2014/main" id="{08EBC949-BB8B-269A-8740-63FCC3D152DD}"/>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8799952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993A38-E6D7-3E9A-3B36-D645CB406C93}"/>
              </a:ext>
            </a:extLst>
          </p:cNvPr>
          <p:cNvSpPr>
            <a:spLocks noGrp="1"/>
          </p:cNvSpPr>
          <p:nvPr>
            <p:ph type="sldNum" sz="quarter" idx="11"/>
          </p:nvPr>
        </p:nvSpPr>
        <p:spPr/>
        <p:txBody>
          <a:bodyPr/>
          <a:lstStyle/>
          <a:p>
            <a:fld id="{DA2C159E-F13C-4A85-9A41-E7669D3E0D70}" type="slidenum">
              <a:rPr lang="en-GB" noProof="0" smtClean="0"/>
              <a:pPr/>
              <a:t>54</a:t>
            </a:fld>
            <a:endParaRPr lang="en-GB" noProof="0" dirty="0"/>
          </a:p>
        </p:txBody>
      </p:sp>
      <p:sp>
        <p:nvSpPr>
          <p:cNvPr id="3" name="Title 2">
            <a:extLst>
              <a:ext uri="{FF2B5EF4-FFF2-40B4-BE49-F238E27FC236}">
                <a16:creationId xmlns:a16="http://schemas.microsoft.com/office/drawing/2014/main" id="{4EB6FEC3-6D7C-8524-4062-C0A317BF44F6}"/>
              </a:ext>
            </a:extLst>
          </p:cNvPr>
          <p:cNvSpPr>
            <a:spLocks noGrp="1"/>
          </p:cNvSpPr>
          <p:nvPr>
            <p:ph type="title"/>
          </p:nvPr>
        </p:nvSpPr>
        <p:spPr/>
        <p:txBody>
          <a:bodyPr/>
          <a:lstStyle/>
          <a:p>
            <a:r>
              <a:rPr lang="en-GB" noProof="0" dirty="0"/>
              <a:t>Lesson structure</a:t>
            </a:r>
          </a:p>
        </p:txBody>
      </p:sp>
      <p:sp>
        <p:nvSpPr>
          <p:cNvPr id="4" name="Text Placeholder 3">
            <a:extLst>
              <a:ext uri="{FF2B5EF4-FFF2-40B4-BE49-F238E27FC236}">
                <a16:creationId xmlns:a16="http://schemas.microsoft.com/office/drawing/2014/main" id="{03AF0CF0-2960-AA73-9479-1BF8DDDB871A}"/>
              </a:ext>
            </a:extLst>
          </p:cNvPr>
          <p:cNvSpPr>
            <a:spLocks noGrp="1"/>
          </p:cNvSpPr>
          <p:nvPr>
            <p:ph type="body" sz="quarter" idx="12"/>
          </p:nvPr>
        </p:nvSpPr>
        <p:spPr/>
        <p:txBody>
          <a:bodyPr/>
          <a:lstStyle/>
          <a:p>
            <a:r>
              <a:rPr lang="en-GB" noProof="0" dirty="0"/>
              <a:t>This lesson will cover:</a:t>
            </a:r>
          </a:p>
          <a:p>
            <a:pPr marL="342900" indent="-342900">
              <a:buFont typeface="Arial" panose="020B0604020202020204" pitchFamily="34" charset="0"/>
              <a:buChar char="•"/>
            </a:pPr>
            <a:r>
              <a:rPr lang="en-GB" noProof="0" dirty="0"/>
              <a:t>analysing client briefs</a:t>
            </a:r>
          </a:p>
          <a:p>
            <a:pPr marL="342900" indent="-342900">
              <a:buFont typeface="Arial" panose="020B0604020202020204" pitchFamily="34" charset="0"/>
              <a:buChar char="•"/>
            </a:pPr>
            <a:r>
              <a:rPr lang="en-GB" noProof="0" dirty="0"/>
              <a:t>differences between explicit and implicit</a:t>
            </a:r>
          </a:p>
          <a:p>
            <a:pPr marL="342900" indent="-342900">
              <a:buFont typeface="Arial" panose="020B0604020202020204" pitchFamily="34" charset="0"/>
              <a:buChar char="•"/>
            </a:pPr>
            <a:r>
              <a:rPr lang="en-GB" noProof="0" dirty="0"/>
              <a:t>recap of risks and inclusivity</a:t>
            </a:r>
          </a:p>
          <a:p>
            <a:pPr marL="342900" indent="-342900">
              <a:buFont typeface="Arial" panose="020B0604020202020204" pitchFamily="34" charset="0"/>
              <a:buChar char="•"/>
            </a:pPr>
            <a:r>
              <a:rPr lang="en-GB" noProof="0" dirty="0"/>
              <a:t>creating an inclusivity checklist</a:t>
            </a:r>
          </a:p>
          <a:p>
            <a:pPr marL="342900" indent="-342900">
              <a:buFont typeface="Arial" panose="020B0604020202020204" pitchFamily="34" charset="0"/>
              <a:buChar char="•"/>
            </a:pPr>
            <a:r>
              <a:rPr lang="en-GB" noProof="0" dirty="0"/>
              <a:t>reflecting on the lesson.</a:t>
            </a:r>
          </a:p>
          <a:p>
            <a:pPr marL="342900" indent="-342900">
              <a:buFont typeface="Arial" panose="020B0604020202020204" pitchFamily="34" charset="0"/>
              <a:buChar char="•"/>
            </a:pPr>
            <a:endParaRPr lang="en-GB" noProof="0" dirty="0"/>
          </a:p>
        </p:txBody>
      </p:sp>
      <p:sp>
        <p:nvSpPr>
          <p:cNvPr id="5" name="Footer Placeholder 4">
            <a:extLst>
              <a:ext uri="{FF2B5EF4-FFF2-40B4-BE49-F238E27FC236}">
                <a16:creationId xmlns:a16="http://schemas.microsoft.com/office/drawing/2014/main" id="{FF812856-F0C5-A0A6-4FA8-04DA38B7AB3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5096215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3E205D-437C-7094-47AE-793FD0E18574}"/>
              </a:ext>
            </a:extLst>
          </p:cNvPr>
          <p:cNvSpPr>
            <a:spLocks noGrp="1"/>
          </p:cNvSpPr>
          <p:nvPr>
            <p:ph type="sldNum" sz="quarter" idx="11"/>
          </p:nvPr>
        </p:nvSpPr>
        <p:spPr/>
        <p:txBody>
          <a:bodyPr/>
          <a:lstStyle/>
          <a:p>
            <a:fld id="{DA2C159E-F13C-4A85-9A41-E7669D3E0D70}" type="slidenum">
              <a:rPr lang="en-GB" noProof="0" smtClean="0"/>
              <a:pPr/>
              <a:t>55</a:t>
            </a:fld>
            <a:endParaRPr lang="en-GB" noProof="0" dirty="0"/>
          </a:p>
        </p:txBody>
      </p:sp>
      <p:sp>
        <p:nvSpPr>
          <p:cNvPr id="3" name="Title 2">
            <a:extLst>
              <a:ext uri="{FF2B5EF4-FFF2-40B4-BE49-F238E27FC236}">
                <a16:creationId xmlns:a16="http://schemas.microsoft.com/office/drawing/2014/main" id="{19541FE1-331A-B8A1-5F4F-15465C1AB4EE}"/>
              </a:ext>
            </a:extLst>
          </p:cNvPr>
          <p:cNvSpPr>
            <a:spLocks noGrp="1"/>
          </p:cNvSpPr>
          <p:nvPr>
            <p:ph type="title"/>
          </p:nvPr>
        </p:nvSpPr>
        <p:spPr/>
        <p:txBody>
          <a:bodyPr/>
          <a:lstStyle/>
          <a:p>
            <a:r>
              <a:rPr lang="en-GB" noProof="0" dirty="0"/>
              <a:t>Ambiguity</a:t>
            </a:r>
          </a:p>
        </p:txBody>
      </p:sp>
      <p:sp>
        <p:nvSpPr>
          <p:cNvPr id="4" name="Text Placeholder 3">
            <a:extLst>
              <a:ext uri="{FF2B5EF4-FFF2-40B4-BE49-F238E27FC236}">
                <a16:creationId xmlns:a16="http://schemas.microsoft.com/office/drawing/2014/main" id="{12C81175-927E-9033-53EA-6B647DD73A85}"/>
              </a:ext>
            </a:extLst>
          </p:cNvPr>
          <p:cNvSpPr>
            <a:spLocks noGrp="1"/>
          </p:cNvSpPr>
          <p:nvPr>
            <p:ph type="body" sz="quarter" idx="12"/>
          </p:nvPr>
        </p:nvSpPr>
        <p:spPr/>
        <p:txBody>
          <a:bodyPr/>
          <a:lstStyle/>
          <a:p>
            <a:pPr marL="342900" indent="-342900">
              <a:buFont typeface="Arial" panose="020B0604020202020204" pitchFamily="34" charset="0"/>
              <a:buChar char="•"/>
            </a:pPr>
            <a:r>
              <a:rPr lang="en-GB" noProof="0" dirty="0"/>
              <a:t>Ambiguity happens when something is unclear or open to multiple interpretations.</a:t>
            </a:r>
          </a:p>
          <a:p>
            <a:pPr marL="342900" indent="-342900">
              <a:buFont typeface="Arial" panose="020B0604020202020204" pitchFamily="34" charset="0"/>
              <a:buChar char="•"/>
            </a:pPr>
            <a:r>
              <a:rPr lang="en-GB" noProof="0" dirty="0"/>
              <a:t>It can lead to confusion or misunderstanding.</a:t>
            </a:r>
          </a:p>
          <a:p>
            <a:pPr marL="342900" indent="-342900">
              <a:buFont typeface="Arial" panose="020B0604020202020204" pitchFamily="34" charset="0"/>
              <a:buChar char="•"/>
            </a:pPr>
            <a:r>
              <a:rPr lang="en-GB" noProof="0" dirty="0"/>
              <a:t>It can be intentional (e.g. for creative purposes) or unintentional.</a:t>
            </a:r>
          </a:p>
        </p:txBody>
      </p:sp>
      <p:sp>
        <p:nvSpPr>
          <p:cNvPr id="5" name="Footer Placeholder 4">
            <a:extLst>
              <a:ext uri="{FF2B5EF4-FFF2-40B4-BE49-F238E27FC236}">
                <a16:creationId xmlns:a16="http://schemas.microsoft.com/office/drawing/2014/main" id="{20021E65-288B-1E0C-E477-27D0252AFD2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93252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E8969-331B-67C2-5DC7-647FDB95DDA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AD9848-1AB8-0E41-92D8-0EC63A9FAC46}"/>
              </a:ext>
            </a:extLst>
          </p:cNvPr>
          <p:cNvSpPr>
            <a:spLocks noGrp="1"/>
          </p:cNvSpPr>
          <p:nvPr>
            <p:ph type="sldNum" sz="quarter" idx="11"/>
          </p:nvPr>
        </p:nvSpPr>
        <p:spPr/>
        <p:txBody>
          <a:bodyPr/>
          <a:lstStyle/>
          <a:p>
            <a:fld id="{DA2C159E-F13C-4A85-9A41-E7669D3E0D70}" type="slidenum">
              <a:rPr lang="en-GB" noProof="0" smtClean="0"/>
              <a:pPr/>
              <a:t>56</a:t>
            </a:fld>
            <a:endParaRPr lang="en-GB" noProof="0" dirty="0"/>
          </a:p>
        </p:txBody>
      </p:sp>
      <p:sp>
        <p:nvSpPr>
          <p:cNvPr id="3" name="Title 2">
            <a:extLst>
              <a:ext uri="{FF2B5EF4-FFF2-40B4-BE49-F238E27FC236}">
                <a16:creationId xmlns:a16="http://schemas.microsoft.com/office/drawing/2014/main" id="{8FF4F683-D04D-4687-A854-4918855764B1}"/>
              </a:ext>
            </a:extLst>
          </p:cNvPr>
          <p:cNvSpPr>
            <a:spLocks noGrp="1"/>
          </p:cNvSpPr>
          <p:nvPr>
            <p:ph type="title"/>
          </p:nvPr>
        </p:nvSpPr>
        <p:spPr/>
        <p:txBody>
          <a:bodyPr/>
          <a:lstStyle/>
          <a:p>
            <a:r>
              <a:rPr lang="en-GB" noProof="0" dirty="0"/>
              <a:t>Client briefs</a:t>
            </a:r>
          </a:p>
        </p:txBody>
      </p:sp>
      <p:sp>
        <p:nvSpPr>
          <p:cNvPr id="4" name="Text Placeholder 3">
            <a:extLst>
              <a:ext uri="{FF2B5EF4-FFF2-40B4-BE49-F238E27FC236}">
                <a16:creationId xmlns:a16="http://schemas.microsoft.com/office/drawing/2014/main" id="{371650CA-60CC-974F-BEAE-ADAD6A7FECAF}"/>
              </a:ext>
            </a:extLst>
          </p:cNvPr>
          <p:cNvSpPr>
            <a:spLocks noGrp="1"/>
          </p:cNvSpPr>
          <p:nvPr>
            <p:ph type="body" sz="quarter" idx="12"/>
          </p:nvPr>
        </p:nvSpPr>
        <p:spPr/>
        <p:txBody>
          <a:bodyPr/>
          <a:lstStyle/>
          <a:p>
            <a:r>
              <a:rPr lang="en-GB" noProof="0" dirty="0"/>
              <a:t>Client briefs are designed to:</a:t>
            </a:r>
          </a:p>
          <a:p>
            <a:pPr marL="342900" indent="-342900">
              <a:buFont typeface="Arial" panose="020B0604020202020204" pitchFamily="34" charset="0"/>
              <a:buChar char="•"/>
            </a:pPr>
            <a:r>
              <a:rPr lang="en-GB" noProof="0" dirty="0"/>
              <a:t>define project objectives and goals</a:t>
            </a:r>
          </a:p>
          <a:p>
            <a:pPr marL="342900" indent="-342900">
              <a:buFont typeface="Arial" panose="020B0604020202020204" pitchFamily="34" charset="0"/>
              <a:buChar char="•"/>
            </a:pPr>
            <a:r>
              <a:rPr lang="en-GB" noProof="0" dirty="0"/>
              <a:t>outline client expectations and deliverables</a:t>
            </a:r>
          </a:p>
          <a:p>
            <a:pPr marL="342900" indent="-342900">
              <a:buFont typeface="Arial" panose="020B0604020202020204" pitchFamily="34" charset="0"/>
              <a:buChar char="•"/>
            </a:pPr>
            <a:r>
              <a:rPr lang="en-GB" noProof="0" dirty="0"/>
              <a:t>establish timelines, resources and budget</a:t>
            </a:r>
          </a:p>
          <a:p>
            <a:pPr marL="342900" indent="-342900">
              <a:buFont typeface="Arial" panose="020B0604020202020204" pitchFamily="34" charset="0"/>
              <a:buChar char="•"/>
            </a:pPr>
            <a:r>
              <a:rPr lang="en-GB" noProof="0" dirty="0"/>
              <a:t>guide project direction</a:t>
            </a:r>
          </a:p>
          <a:p>
            <a:pPr marL="342900" indent="-342900">
              <a:buFont typeface="Arial" panose="020B0604020202020204" pitchFamily="34" charset="0"/>
              <a:buChar char="•"/>
            </a:pPr>
            <a:r>
              <a:rPr lang="en-GB" noProof="0" dirty="0"/>
              <a:t>serve as the foundation for all project decisions</a:t>
            </a:r>
          </a:p>
          <a:p>
            <a:pPr marL="342900" indent="-342900">
              <a:buFont typeface="Arial" panose="020B0604020202020204" pitchFamily="34" charset="0"/>
              <a:buChar char="•"/>
            </a:pPr>
            <a:r>
              <a:rPr lang="en-GB" noProof="0" dirty="0"/>
              <a:t>be clear, detailed and realistic.</a:t>
            </a:r>
          </a:p>
          <a:p>
            <a:pPr marL="342900" indent="-342900">
              <a:buFont typeface="Arial" panose="020B0604020202020204" pitchFamily="34" charset="0"/>
              <a:buChar char="•"/>
            </a:pPr>
            <a:endParaRPr lang="en-GB" noProof="0" dirty="0"/>
          </a:p>
        </p:txBody>
      </p:sp>
      <p:sp>
        <p:nvSpPr>
          <p:cNvPr id="5" name="Footer Placeholder 4">
            <a:extLst>
              <a:ext uri="{FF2B5EF4-FFF2-40B4-BE49-F238E27FC236}">
                <a16:creationId xmlns:a16="http://schemas.microsoft.com/office/drawing/2014/main" id="{E3776F06-33CC-9CBE-F164-EC680BA462EA}"/>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3449083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6CCF82-4798-629E-8DEC-856D51A28440}"/>
              </a:ext>
            </a:extLst>
          </p:cNvPr>
          <p:cNvSpPr>
            <a:spLocks noGrp="1"/>
          </p:cNvSpPr>
          <p:nvPr>
            <p:ph type="sldNum" sz="quarter" idx="11"/>
          </p:nvPr>
        </p:nvSpPr>
        <p:spPr/>
        <p:txBody>
          <a:bodyPr/>
          <a:lstStyle/>
          <a:p>
            <a:fld id="{DA2C159E-F13C-4A85-9A41-E7669D3E0D70}" type="slidenum">
              <a:rPr lang="en-GB" noProof="0" smtClean="0"/>
              <a:pPr/>
              <a:t>57</a:t>
            </a:fld>
            <a:endParaRPr lang="en-GB" noProof="0" dirty="0"/>
          </a:p>
        </p:txBody>
      </p:sp>
      <p:sp>
        <p:nvSpPr>
          <p:cNvPr id="3" name="Title 2">
            <a:extLst>
              <a:ext uri="{FF2B5EF4-FFF2-40B4-BE49-F238E27FC236}">
                <a16:creationId xmlns:a16="http://schemas.microsoft.com/office/drawing/2014/main" id="{44427871-F5D6-2049-5F56-81B90B9A9939}"/>
              </a:ext>
            </a:extLst>
          </p:cNvPr>
          <p:cNvSpPr>
            <a:spLocks noGrp="1"/>
          </p:cNvSpPr>
          <p:nvPr>
            <p:ph type="title"/>
          </p:nvPr>
        </p:nvSpPr>
        <p:spPr/>
        <p:txBody>
          <a:bodyPr/>
          <a:lstStyle/>
          <a:p>
            <a:r>
              <a:rPr lang="en-GB" noProof="0" dirty="0"/>
              <a:t>Examples of ambiguity in client briefs</a:t>
            </a:r>
          </a:p>
        </p:txBody>
      </p:sp>
      <p:sp>
        <p:nvSpPr>
          <p:cNvPr id="4" name="Text Placeholder 3">
            <a:extLst>
              <a:ext uri="{FF2B5EF4-FFF2-40B4-BE49-F238E27FC236}">
                <a16:creationId xmlns:a16="http://schemas.microsoft.com/office/drawing/2014/main" id="{DE2BEBBE-3DC8-E5D3-09B4-B6D53BD7DB4E}"/>
              </a:ext>
            </a:extLst>
          </p:cNvPr>
          <p:cNvSpPr>
            <a:spLocks noGrp="1"/>
          </p:cNvSpPr>
          <p:nvPr>
            <p:ph type="body" sz="quarter" idx="12"/>
          </p:nvPr>
        </p:nvSpPr>
        <p:spPr>
          <a:xfrm>
            <a:off x="234000" y="986400"/>
            <a:ext cx="7722550" cy="3601574"/>
          </a:xfrm>
        </p:spPr>
        <p:txBody>
          <a:bodyPr/>
          <a:lstStyle/>
          <a:p>
            <a:pPr marL="457200" indent="-457200">
              <a:buFont typeface="+mj-lt"/>
              <a:buAutoNum type="arabicPeriod"/>
            </a:pPr>
            <a:r>
              <a:rPr lang="en-GB" noProof="0" dirty="0"/>
              <a:t>“The ad should look professional.” </a:t>
            </a:r>
          </a:p>
          <a:p>
            <a:pPr marL="727200" lvl="1" indent="-457200"/>
            <a:r>
              <a:rPr lang="en-GB" sz="2000" noProof="0" dirty="0"/>
              <a:t>What constitutes “professional”? Does this mean formal, sleek or minimalist?</a:t>
            </a:r>
          </a:p>
          <a:p>
            <a:pPr marL="457200" indent="-457200">
              <a:buFont typeface="+mj-lt"/>
              <a:buAutoNum type="arabicPeriod"/>
            </a:pPr>
            <a:r>
              <a:rPr lang="en-GB" noProof="0" dirty="0"/>
              <a:t>“Make the project affordable.” </a:t>
            </a:r>
          </a:p>
          <a:p>
            <a:pPr marL="727200" lvl="1" indent="-457200"/>
            <a:r>
              <a:rPr lang="en-GB" sz="2000" noProof="0" dirty="0"/>
              <a:t>What budget range is considered “affordable”?</a:t>
            </a:r>
            <a:endParaRPr lang="en-GB" noProof="0" dirty="0"/>
          </a:p>
          <a:p>
            <a:pPr marL="457200" indent="-457200">
              <a:buFont typeface="+mj-lt"/>
              <a:buAutoNum type="arabicPeriod"/>
            </a:pPr>
            <a:r>
              <a:rPr lang="en-GB" noProof="0" dirty="0"/>
              <a:t>“The website should be engaging.” </a:t>
            </a:r>
          </a:p>
          <a:p>
            <a:pPr marL="727200" lvl="1" indent="-457200"/>
            <a:r>
              <a:rPr lang="en-GB" sz="2000" noProof="0" dirty="0"/>
              <a:t>What specific actions or features constitute “engaging”?</a:t>
            </a:r>
            <a:endParaRPr lang="en-GB" noProof="0" dirty="0"/>
          </a:p>
        </p:txBody>
      </p:sp>
      <p:sp>
        <p:nvSpPr>
          <p:cNvPr id="5" name="Footer Placeholder 4">
            <a:extLst>
              <a:ext uri="{FF2B5EF4-FFF2-40B4-BE49-F238E27FC236}">
                <a16:creationId xmlns:a16="http://schemas.microsoft.com/office/drawing/2014/main" id="{12C6FF61-0FC6-CAB1-7E40-2E38FAF9D445}"/>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8332205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B57751-145E-36D4-E86B-BB09CDC22B1A}"/>
              </a:ext>
            </a:extLst>
          </p:cNvPr>
          <p:cNvSpPr>
            <a:spLocks noGrp="1"/>
          </p:cNvSpPr>
          <p:nvPr>
            <p:ph type="sldNum" sz="quarter" idx="11"/>
          </p:nvPr>
        </p:nvSpPr>
        <p:spPr/>
        <p:txBody>
          <a:bodyPr/>
          <a:lstStyle/>
          <a:p>
            <a:fld id="{DA2C159E-F13C-4A85-9A41-E7669D3E0D70}" type="slidenum">
              <a:rPr lang="en-GB" noProof="0" smtClean="0"/>
              <a:pPr/>
              <a:t>58</a:t>
            </a:fld>
            <a:endParaRPr lang="en-GB" noProof="0" dirty="0"/>
          </a:p>
        </p:txBody>
      </p:sp>
      <p:sp>
        <p:nvSpPr>
          <p:cNvPr id="3" name="Title 2">
            <a:extLst>
              <a:ext uri="{FF2B5EF4-FFF2-40B4-BE49-F238E27FC236}">
                <a16:creationId xmlns:a16="http://schemas.microsoft.com/office/drawing/2014/main" id="{54751A37-644B-23C6-EB4C-C5F1F476F01E}"/>
              </a:ext>
            </a:extLst>
          </p:cNvPr>
          <p:cNvSpPr>
            <a:spLocks noGrp="1"/>
          </p:cNvSpPr>
          <p:nvPr>
            <p:ph type="title"/>
          </p:nvPr>
        </p:nvSpPr>
        <p:spPr/>
        <p:txBody>
          <a:bodyPr/>
          <a:lstStyle/>
          <a:p>
            <a:r>
              <a:rPr lang="en-GB" noProof="0" dirty="0"/>
              <a:t>Resolving ambiguous client briefs</a:t>
            </a:r>
          </a:p>
        </p:txBody>
      </p:sp>
      <p:sp>
        <p:nvSpPr>
          <p:cNvPr id="4" name="Text Placeholder 3">
            <a:extLst>
              <a:ext uri="{FF2B5EF4-FFF2-40B4-BE49-F238E27FC236}">
                <a16:creationId xmlns:a16="http://schemas.microsoft.com/office/drawing/2014/main" id="{CA1C8EC0-2021-88DB-5523-68866281DAD6}"/>
              </a:ext>
            </a:extLst>
          </p:cNvPr>
          <p:cNvSpPr>
            <a:spLocks noGrp="1"/>
          </p:cNvSpPr>
          <p:nvPr>
            <p:ph type="body" sz="quarter" idx="12"/>
          </p:nvPr>
        </p:nvSpPr>
        <p:spPr>
          <a:xfrm>
            <a:off x="234000" y="986400"/>
            <a:ext cx="7818179" cy="3601574"/>
          </a:xfrm>
        </p:spPr>
        <p:txBody>
          <a:bodyPr/>
          <a:lstStyle/>
          <a:p>
            <a:pPr marL="342900" indent="-342900">
              <a:buFont typeface="Arial" panose="020B0604020202020204" pitchFamily="34" charset="0"/>
              <a:buChar char="•"/>
            </a:pPr>
            <a:r>
              <a:rPr lang="en-GB" sz="2000" noProof="0" dirty="0"/>
              <a:t>Ask the client for specific details or examples.</a:t>
            </a:r>
          </a:p>
          <a:p>
            <a:pPr marL="342900" indent="-342900">
              <a:buFont typeface="Arial" panose="020B0604020202020204" pitchFamily="34" charset="0"/>
              <a:buChar char="•"/>
            </a:pPr>
            <a:r>
              <a:rPr lang="en-GB" sz="2000" noProof="0" dirty="0"/>
              <a:t>Ensure mutual understanding of terms like “professional” or “engaging”.</a:t>
            </a:r>
          </a:p>
          <a:p>
            <a:pPr marL="342900" indent="-342900">
              <a:buFont typeface="Arial" panose="020B0604020202020204" pitchFamily="34" charset="0"/>
              <a:buChar char="•"/>
            </a:pPr>
            <a:r>
              <a:rPr lang="en-GB" sz="2000" noProof="0" dirty="0"/>
              <a:t>Request clarification on vague points such as budget or tone.</a:t>
            </a:r>
          </a:p>
          <a:p>
            <a:pPr marL="342900" indent="-342900">
              <a:buFont typeface="Arial" panose="020B0604020202020204" pitchFamily="34" charset="0"/>
              <a:buChar char="•"/>
            </a:pPr>
            <a:r>
              <a:rPr lang="en-GB" sz="2000" noProof="0" dirty="0"/>
              <a:t>Break down broad statements into actionable tasks.</a:t>
            </a:r>
          </a:p>
          <a:p>
            <a:pPr marL="342900" indent="-342900">
              <a:buFont typeface="Arial" panose="020B0604020202020204" pitchFamily="34" charset="0"/>
              <a:buChar char="•"/>
            </a:pPr>
            <a:r>
              <a:rPr lang="en-GB" sz="2000" noProof="0" dirty="0"/>
              <a:t>Present initial ideas or drafts to gauge client feedback.</a:t>
            </a:r>
          </a:p>
          <a:p>
            <a:pPr marL="342900" indent="-342900">
              <a:buFont typeface="Arial" panose="020B0604020202020204" pitchFamily="34" charset="0"/>
              <a:buChar char="•"/>
            </a:pPr>
            <a:r>
              <a:rPr lang="en-GB" sz="2000" noProof="0" dirty="0"/>
              <a:t>Refine the project based on client response.</a:t>
            </a:r>
          </a:p>
          <a:p>
            <a:pPr marL="342900" indent="-342900">
              <a:buFont typeface="Arial" panose="020B0604020202020204" pitchFamily="34" charset="0"/>
              <a:buChar char="•"/>
            </a:pPr>
            <a:r>
              <a:rPr lang="en-GB" sz="2000" noProof="0" dirty="0"/>
              <a:t>Record all clarifications and decisions to avoid confusion.</a:t>
            </a:r>
          </a:p>
          <a:p>
            <a:pPr marL="342900" indent="-342900">
              <a:buFont typeface="Arial" panose="020B0604020202020204" pitchFamily="34" charset="0"/>
              <a:buChar char="•"/>
            </a:pPr>
            <a:r>
              <a:rPr lang="en-GB" sz="2000" noProof="0" dirty="0"/>
              <a:t>Create a revised brief if necessary.</a:t>
            </a:r>
          </a:p>
        </p:txBody>
      </p:sp>
      <p:sp>
        <p:nvSpPr>
          <p:cNvPr id="5" name="Footer Placeholder 4">
            <a:extLst>
              <a:ext uri="{FF2B5EF4-FFF2-40B4-BE49-F238E27FC236}">
                <a16:creationId xmlns:a16="http://schemas.microsoft.com/office/drawing/2014/main" id="{22831662-EEEC-1446-81AE-0439C7F3BE2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998953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E0808E-1D0B-E4C8-73C4-60A1B5E13272}"/>
              </a:ext>
            </a:extLst>
          </p:cNvPr>
          <p:cNvSpPr>
            <a:spLocks noGrp="1"/>
          </p:cNvSpPr>
          <p:nvPr>
            <p:ph type="sldNum" sz="quarter" idx="11"/>
          </p:nvPr>
        </p:nvSpPr>
        <p:spPr/>
        <p:txBody>
          <a:bodyPr/>
          <a:lstStyle/>
          <a:p>
            <a:fld id="{DA2C159E-F13C-4A85-9A41-E7669D3E0D70}" type="slidenum">
              <a:rPr lang="en-GB" noProof="0" smtClean="0"/>
              <a:pPr/>
              <a:t>59</a:t>
            </a:fld>
            <a:endParaRPr lang="en-GB" noProof="0" dirty="0"/>
          </a:p>
        </p:txBody>
      </p:sp>
      <p:sp>
        <p:nvSpPr>
          <p:cNvPr id="3" name="Title 2">
            <a:extLst>
              <a:ext uri="{FF2B5EF4-FFF2-40B4-BE49-F238E27FC236}">
                <a16:creationId xmlns:a16="http://schemas.microsoft.com/office/drawing/2014/main" id="{241C8294-82FE-BAAF-72E7-A1BC0A79516D}"/>
              </a:ext>
            </a:extLst>
          </p:cNvPr>
          <p:cNvSpPr>
            <a:spLocks noGrp="1"/>
          </p:cNvSpPr>
          <p:nvPr>
            <p:ph type="title"/>
          </p:nvPr>
        </p:nvSpPr>
        <p:spPr/>
        <p:txBody>
          <a:bodyPr/>
          <a:lstStyle/>
          <a:p>
            <a:r>
              <a:rPr lang="en-GB" noProof="0" dirty="0"/>
              <a:t>Activity</a:t>
            </a:r>
          </a:p>
        </p:txBody>
      </p:sp>
      <p:sp>
        <p:nvSpPr>
          <p:cNvPr id="4" name="Text Placeholder 3">
            <a:extLst>
              <a:ext uri="{FF2B5EF4-FFF2-40B4-BE49-F238E27FC236}">
                <a16:creationId xmlns:a16="http://schemas.microsoft.com/office/drawing/2014/main" id="{238EE85F-7C2A-1641-4244-EBF6488729A1}"/>
              </a:ext>
            </a:extLst>
          </p:cNvPr>
          <p:cNvSpPr>
            <a:spLocks noGrp="1"/>
          </p:cNvSpPr>
          <p:nvPr>
            <p:ph type="body" sz="quarter" idx="12"/>
          </p:nvPr>
        </p:nvSpPr>
        <p:spPr/>
        <p:txBody>
          <a:bodyPr/>
          <a:lstStyle/>
          <a:p>
            <a:pPr marL="457200" indent="-457200">
              <a:buFont typeface="+mj-lt"/>
              <a:buAutoNum type="arabicPeriod"/>
            </a:pPr>
            <a:r>
              <a:rPr lang="en-GB" noProof="0" dirty="0"/>
              <a:t>Examine the </a:t>
            </a:r>
            <a:r>
              <a:rPr lang="en-GB" b="1" noProof="0" dirty="0"/>
              <a:t>Annotated example of a client brief</a:t>
            </a:r>
            <a:r>
              <a:rPr lang="en-GB" noProof="0" dirty="0"/>
              <a:t> and identify areas where the reviewer has noted information is missing or ambiguous.</a:t>
            </a:r>
          </a:p>
          <a:p>
            <a:pPr marL="457200" indent="-457200">
              <a:buFont typeface="+mj-lt"/>
              <a:buAutoNum type="arabicPeriod"/>
            </a:pPr>
            <a:r>
              <a:rPr lang="en-GB" noProof="0" dirty="0"/>
              <a:t>What would be the impact of not resolving the identified issues?</a:t>
            </a:r>
          </a:p>
          <a:p>
            <a:pPr marL="457200" indent="-457200">
              <a:buFont typeface="+mj-lt"/>
              <a:buAutoNum type="arabicPeriod"/>
            </a:pPr>
            <a:r>
              <a:rPr lang="en-GB" noProof="0" dirty="0"/>
              <a:t>Share findings with class.</a:t>
            </a:r>
          </a:p>
        </p:txBody>
      </p:sp>
      <p:sp>
        <p:nvSpPr>
          <p:cNvPr id="5" name="Footer Placeholder 4">
            <a:extLst>
              <a:ext uri="{FF2B5EF4-FFF2-40B4-BE49-F238E27FC236}">
                <a16:creationId xmlns:a16="http://schemas.microsoft.com/office/drawing/2014/main" id="{7E3D6C9B-6166-A002-EE94-10840947E9C5}"/>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212009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F468EC-2C0C-C258-3B80-16F57822D7F3}"/>
              </a:ext>
            </a:extLst>
          </p:cNvPr>
          <p:cNvSpPr>
            <a:spLocks noGrp="1"/>
          </p:cNvSpPr>
          <p:nvPr>
            <p:ph type="sldNum" sz="quarter" idx="11"/>
          </p:nvPr>
        </p:nvSpPr>
        <p:spPr/>
        <p:txBody>
          <a:bodyPr/>
          <a:lstStyle/>
          <a:p>
            <a:fld id="{DA2C159E-F13C-4A85-9A41-E7669D3E0D70}" type="slidenum">
              <a:rPr lang="en-GB" noProof="0" smtClean="0"/>
              <a:pPr/>
              <a:t>6</a:t>
            </a:fld>
            <a:endParaRPr lang="en-GB" noProof="0" dirty="0"/>
          </a:p>
        </p:txBody>
      </p:sp>
      <p:sp>
        <p:nvSpPr>
          <p:cNvPr id="3" name="Title 2">
            <a:extLst>
              <a:ext uri="{FF2B5EF4-FFF2-40B4-BE49-F238E27FC236}">
                <a16:creationId xmlns:a16="http://schemas.microsoft.com/office/drawing/2014/main" id="{4C5CD27D-5165-AED9-34F9-7560AB384814}"/>
              </a:ext>
            </a:extLst>
          </p:cNvPr>
          <p:cNvSpPr>
            <a:spLocks noGrp="1"/>
          </p:cNvSpPr>
          <p:nvPr>
            <p:ph type="title"/>
          </p:nvPr>
        </p:nvSpPr>
        <p:spPr/>
        <p:txBody>
          <a:bodyPr/>
          <a:lstStyle/>
          <a:p>
            <a:r>
              <a:rPr lang="en-GB" noProof="0" dirty="0"/>
              <a:t>Walking in someone else’s shoes</a:t>
            </a:r>
          </a:p>
        </p:txBody>
      </p:sp>
      <p:sp>
        <p:nvSpPr>
          <p:cNvPr id="4" name="Text Placeholder 3">
            <a:extLst>
              <a:ext uri="{FF2B5EF4-FFF2-40B4-BE49-F238E27FC236}">
                <a16:creationId xmlns:a16="http://schemas.microsoft.com/office/drawing/2014/main" id="{CE32DEF5-3AB8-4519-862B-4C292C3EA00F}"/>
              </a:ext>
            </a:extLst>
          </p:cNvPr>
          <p:cNvSpPr>
            <a:spLocks noGrp="1"/>
          </p:cNvSpPr>
          <p:nvPr>
            <p:ph type="body" sz="quarter" idx="12"/>
          </p:nvPr>
        </p:nvSpPr>
        <p:spPr/>
        <p:txBody>
          <a:bodyPr/>
          <a:lstStyle/>
          <a:p>
            <a:r>
              <a:rPr lang="en-GB" noProof="0" dirty="0"/>
              <a:t>Empathy involves imagining the experiences, emotions and viewpoints of others. It encourages us to develop an understanding of perspectives beyond our own.</a:t>
            </a:r>
          </a:p>
          <a:p>
            <a:endParaRPr lang="en-GB" noProof="0" dirty="0"/>
          </a:p>
          <a:p>
            <a:r>
              <a:rPr lang="en-GB" noProof="0" dirty="0"/>
              <a:t>You can build empathy by listening without judgement, asking considerate questions and reflecting on how you might feel in similar circumstances. These actions strengthen relationships and promote a respectful, supportive environment.</a:t>
            </a:r>
          </a:p>
        </p:txBody>
      </p:sp>
      <p:sp>
        <p:nvSpPr>
          <p:cNvPr id="5" name="Footer Placeholder 4">
            <a:extLst>
              <a:ext uri="{FF2B5EF4-FFF2-40B4-BE49-F238E27FC236}">
                <a16:creationId xmlns:a16="http://schemas.microsoft.com/office/drawing/2014/main" id="{12CB99FA-4D72-66E3-5CDB-D7DD8C7D1858}"/>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3284536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0F64A9-0A7C-3395-9B4F-321873556CC5}"/>
              </a:ext>
            </a:extLst>
          </p:cNvPr>
          <p:cNvSpPr>
            <a:spLocks noGrp="1"/>
          </p:cNvSpPr>
          <p:nvPr>
            <p:ph type="title"/>
          </p:nvPr>
        </p:nvSpPr>
        <p:spPr/>
        <p:txBody>
          <a:bodyPr/>
          <a:lstStyle/>
          <a:p>
            <a:r>
              <a:rPr lang="en-GB" noProof="0" dirty="0"/>
              <a:t>Explicit and implicit</a:t>
            </a:r>
          </a:p>
        </p:txBody>
      </p:sp>
      <p:sp>
        <p:nvSpPr>
          <p:cNvPr id="6" name="Text Placeholder 5">
            <a:extLst>
              <a:ext uri="{FF2B5EF4-FFF2-40B4-BE49-F238E27FC236}">
                <a16:creationId xmlns:a16="http://schemas.microsoft.com/office/drawing/2014/main" id="{97E45BCD-173D-3538-D6E4-F254F2792FF4}"/>
              </a:ext>
            </a:extLst>
          </p:cNvPr>
          <p:cNvSpPr>
            <a:spLocks noGrp="1"/>
          </p:cNvSpPr>
          <p:nvPr>
            <p:ph type="body" sz="quarter" idx="12"/>
          </p:nvPr>
        </p:nvSpPr>
        <p:spPr>
          <a:xfrm>
            <a:off x="234000" y="986400"/>
            <a:ext cx="4122100" cy="3601574"/>
          </a:xfrm>
        </p:spPr>
        <p:txBody>
          <a:bodyPr/>
          <a:lstStyle/>
          <a:p>
            <a:r>
              <a:rPr lang="en-GB" noProof="0" dirty="0"/>
              <a:t>Explicit</a:t>
            </a:r>
          </a:p>
          <a:p>
            <a:pPr marL="342900" indent="-342900">
              <a:buFont typeface="Arial" panose="020B0604020202020204" pitchFamily="34" charset="0"/>
              <a:buChar char="•"/>
            </a:pPr>
            <a:r>
              <a:rPr lang="en-GB" sz="2000" b="0" noProof="0" dirty="0"/>
              <a:t>clearly stated or expressed requirements</a:t>
            </a:r>
          </a:p>
          <a:p>
            <a:pPr marL="342900" indent="-342900">
              <a:buFont typeface="Arial" panose="020B0604020202020204" pitchFamily="34" charset="0"/>
              <a:buChar char="•"/>
            </a:pPr>
            <a:r>
              <a:rPr lang="en-GB" sz="2000" b="0" noProof="0" dirty="0"/>
              <a:t>direct and straightforward information</a:t>
            </a:r>
          </a:p>
          <a:p>
            <a:pPr marL="342900" indent="-342900">
              <a:buFont typeface="Arial" panose="020B0604020202020204" pitchFamily="34" charset="0"/>
              <a:buChar char="•"/>
            </a:pPr>
            <a:r>
              <a:rPr lang="en-GB" sz="2000" b="0" noProof="0" dirty="0"/>
              <a:t>leaves little room for interpretation.</a:t>
            </a:r>
          </a:p>
          <a:p>
            <a:r>
              <a:rPr lang="en-GB" sz="2000" b="0" noProof="0" dirty="0"/>
              <a:t>Example: “The project must be delivered by the 30th of March.”</a:t>
            </a:r>
          </a:p>
        </p:txBody>
      </p:sp>
      <p:sp>
        <p:nvSpPr>
          <p:cNvPr id="7" name="Content Placeholder 6">
            <a:extLst>
              <a:ext uri="{FF2B5EF4-FFF2-40B4-BE49-F238E27FC236}">
                <a16:creationId xmlns:a16="http://schemas.microsoft.com/office/drawing/2014/main" id="{7FE1959A-5328-CA48-D6AA-4921EDFC69DA}"/>
              </a:ext>
            </a:extLst>
          </p:cNvPr>
          <p:cNvSpPr>
            <a:spLocks noGrp="1"/>
          </p:cNvSpPr>
          <p:nvPr>
            <p:ph sz="quarter" idx="13"/>
          </p:nvPr>
        </p:nvSpPr>
        <p:spPr>
          <a:xfrm>
            <a:off x="4500563" y="987425"/>
            <a:ext cx="4193537" cy="3600450"/>
          </a:xfrm>
        </p:spPr>
        <p:txBody>
          <a:bodyPr/>
          <a:lstStyle/>
          <a:p>
            <a:r>
              <a:rPr lang="en-GB" sz="2400" b="1" noProof="0" dirty="0"/>
              <a:t>Implicit</a:t>
            </a:r>
          </a:p>
          <a:p>
            <a:pPr marL="342900" indent="-342900">
              <a:buFont typeface="Arial" panose="020B0604020202020204" pitchFamily="34" charset="0"/>
              <a:buChar char="•"/>
            </a:pPr>
            <a:r>
              <a:rPr lang="en-GB" noProof="0" dirty="0"/>
              <a:t>implied or suggested, not directly stated</a:t>
            </a:r>
          </a:p>
          <a:p>
            <a:pPr marL="342900" indent="-342900">
              <a:buFont typeface="Arial" panose="020B0604020202020204" pitchFamily="34" charset="0"/>
              <a:buChar char="•"/>
            </a:pPr>
            <a:r>
              <a:rPr lang="en-GB" noProof="0" dirty="0"/>
              <a:t>requires interpretation or inference</a:t>
            </a:r>
          </a:p>
          <a:p>
            <a:pPr marL="342900" indent="-342900">
              <a:buFont typeface="Arial" panose="020B0604020202020204" pitchFamily="34" charset="0"/>
              <a:buChar char="•"/>
            </a:pPr>
            <a:r>
              <a:rPr lang="en-GB" noProof="0" dirty="0"/>
              <a:t>often based on context or previous experience.</a:t>
            </a:r>
          </a:p>
          <a:p>
            <a:r>
              <a:rPr lang="en-GB" noProof="0" dirty="0"/>
              <a:t>Example: “The client prefers a modern and dynamic style.”</a:t>
            </a:r>
          </a:p>
          <a:p>
            <a:pPr marL="342900" indent="-342900">
              <a:buFont typeface="Arial" panose="020B0604020202020204" pitchFamily="34" charset="0"/>
              <a:buChar char="•"/>
            </a:pPr>
            <a:endParaRPr lang="en-GB" sz="2400" noProof="0" dirty="0"/>
          </a:p>
        </p:txBody>
      </p:sp>
      <p:sp>
        <p:nvSpPr>
          <p:cNvPr id="2" name="Slide Number Placeholder 1">
            <a:extLst>
              <a:ext uri="{FF2B5EF4-FFF2-40B4-BE49-F238E27FC236}">
                <a16:creationId xmlns:a16="http://schemas.microsoft.com/office/drawing/2014/main" id="{F8DD7F2C-BB42-1A58-2496-15F1CF516FFB}"/>
              </a:ext>
            </a:extLst>
          </p:cNvPr>
          <p:cNvSpPr>
            <a:spLocks noGrp="1"/>
          </p:cNvSpPr>
          <p:nvPr>
            <p:ph type="sldNum" sz="quarter" idx="11"/>
          </p:nvPr>
        </p:nvSpPr>
        <p:spPr/>
        <p:txBody>
          <a:bodyPr/>
          <a:lstStyle/>
          <a:p>
            <a:fld id="{DA2C159E-F13C-4A85-9A41-E7669D3E0D70}" type="slidenum">
              <a:rPr lang="en-GB" noProof="0" smtClean="0"/>
              <a:pPr/>
              <a:t>60</a:t>
            </a:fld>
            <a:endParaRPr lang="en-GB" noProof="0" dirty="0"/>
          </a:p>
        </p:txBody>
      </p:sp>
      <p:sp>
        <p:nvSpPr>
          <p:cNvPr id="5" name="Footer Placeholder 4">
            <a:extLst>
              <a:ext uri="{FF2B5EF4-FFF2-40B4-BE49-F238E27FC236}">
                <a16:creationId xmlns:a16="http://schemas.microsoft.com/office/drawing/2014/main" id="{0FB5EEA2-C3A5-49DA-97CA-06CB28B6C7D3}"/>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587225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1C0D10-9283-8B9F-D5DC-F556D6172B4D}"/>
              </a:ext>
            </a:extLst>
          </p:cNvPr>
          <p:cNvSpPr>
            <a:spLocks noGrp="1"/>
          </p:cNvSpPr>
          <p:nvPr>
            <p:ph type="title"/>
          </p:nvPr>
        </p:nvSpPr>
        <p:spPr/>
        <p:txBody>
          <a:bodyPr/>
          <a:lstStyle/>
          <a:p>
            <a:r>
              <a:rPr lang="en-GB" noProof="0" dirty="0"/>
              <a:t>Activity: identify implicit stakeholders</a:t>
            </a:r>
          </a:p>
        </p:txBody>
      </p:sp>
      <p:sp>
        <p:nvSpPr>
          <p:cNvPr id="8" name="Text Placeholder 7">
            <a:extLst>
              <a:ext uri="{FF2B5EF4-FFF2-40B4-BE49-F238E27FC236}">
                <a16:creationId xmlns:a16="http://schemas.microsoft.com/office/drawing/2014/main" id="{8D8DDCF5-426A-13AA-6215-59A46F6112C9}"/>
              </a:ext>
            </a:extLst>
          </p:cNvPr>
          <p:cNvSpPr>
            <a:spLocks noGrp="1"/>
          </p:cNvSpPr>
          <p:nvPr>
            <p:ph type="body" sz="quarter" idx="14"/>
          </p:nvPr>
        </p:nvSpPr>
        <p:spPr>
          <a:xfrm>
            <a:off x="251520" y="986400"/>
            <a:ext cx="7705030" cy="3459831"/>
          </a:xfrm>
        </p:spPr>
        <p:txBody>
          <a:bodyPr/>
          <a:lstStyle/>
          <a:p>
            <a:pPr marL="457200" indent="-457200">
              <a:buFont typeface="+mj-lt"/>
              <a:buAutoNum type="arabicPeriod"/>
            </a:pPr>
            <a:r>
              <a:rPr lang="en-GB" b="0" noProof="0" dirty="0"/>
              <a:t>Work in pairs to identify implicit stakeholders from the </a:t>
            </a:r>
            <a:r>
              <a:rPr lang="en-GB" noProof="0" dirty="0"/>
              <a:t>Trendy Tech Ltd client brief</a:t>
            </a:r>
            <a:r>
              <a:rPr lang="en-GB" b="0" noProof="0" dirty="0"/>
              <a:t>.</a:t>
            </a:r>
          </a:p>
          <a:p>
            <a:pPr marL="457200" indent="-457200">
              <a:buFont typeface="+mj-lt"/>
              <a:buAutoNum type="arabicPeriod"/>
            </a:pPr>
            <a:r>
              <a:rPr lang="en-GB" b="0" noProof="0" dirty="0"/>
              <a:t>Provide one example to the class of an implicit stakeholder from the client brief. </a:t>
            </a:r>
          </a:p>
        </p:txBody>
      </p:sp>
      <p:sp>
        <p:nvSpPr>
          <p:cNvPr id="6" name="Footer Placeholder 5">
            <a:extLst>
              <a:ext uri="{FF2B5EF4-FFF2-40B4-BE49-F238E27FC236}">
                <a16:creationId xmlns:a16="http://schemas.microsoft.com/office/drawing/2014/main" id="{B77F2C70-4207-4B2C-DF6D-E03AB0E99909}"/>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5FAC316F-1FF3-737D-11A4-8F32F3AFC959}"/>
              </a:ext>
            </a:extLst>
          </p:cNvPr>
          <p:cNvSpPr>
            <a:spLocks noGrp="1"/>
          </p:cNvSpPr>
          <p:nvPr>
            <p:ph type="sldNum" sz="quarter" idx="12"/>
          </p:nvPr>
        </p:nvSpPr>
        <p:spPr/>
        <p:txBody>
          <a:bodyPr/>
          <a:lstStyle/>
          <a:p>
            <a:fld id="{DA2C159E-F13C-4A85-9A41-E7669D3E0D70}" type="slidenum">
              <a:rPr lang="en-GB" noProof="0" smtClean="0"/>
              <a:pPr/>
              <a:t>61</a:t>
            </a:fld>
            <a:endParaRPr lang="en-GB" noProof="0" dirty="0"/>
          </a:p>
        </p:txBody>
      </p:sp>
    </p:spTree>
    <p:extLst>
      <p:ext uri="{BB962C8B-B14F-4D97-AF65-F5344CB8AC3E}">
        <p14:creationId xmlns:p14="http://schemas.microsoft.com/office/powerpoint/2010/main" val="17839134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E6AD8-8828-7EF1-F7E0-26B844E0FB1D}"/>
              </a:ext>
            </a:extLst>
          </p:cNvPr>
          <p:cNvSpPr>
            <a:spLocks noGrp="1"/>
          </p:cNvSpPr>
          <p:nvPr>
            <p:ph type="title"/>
          </p:nvPr>
        </p:nvSpPr>
        <p:spPr/>
        <p:txBody>
          <a:bodyPr/>
          <a:lstStyle/>
          <a:p>
            <a:r>
              <a:rPr lang="en-GB" noProof="0" dirty="0"/>
              <a:t>Explicit stakeholders</a:t>
            </a:r>
          </a:p>
        </p:txBody>
      </p:sp>
      <p:sp>
        <p:nvSpPr>
          <p:cNvPr id="3" name="Text Placeholder 2">
            <a:extLst>
              <a:ext uri="{FF2B5EF4-FFF2-40B4-BE49-F238E27FC236}">
                <a16:creationId xmlns:a16="http://schemas.microsoft.com/office/drawing/2014/main" id="{CDE7E634-7BE1-F834-DA00-16CB457D03A3}"/>
              </a:ext>
            </a:extLst>
          </p:cNvPr>
          <p:cNvSpPr>
            <a:spLocks noGrp="1"/>
          </p:cNvSpPr>
          <p:nvPr>
            <p:ph type="body" sz="quarter" idx="14"/>
          </p:nvPr>
        </p:nvSpPr>
        <p:spPr>
          <a:xfrm>
            <a:off x="251520" y="986400"/>
            <a:ext cx="7705030" cy="3459831"/>
          </a:xfrm>
        </p:spPr>
        <p:txBody>
          <a:bodyPr>
            <a:noAutofit/>
          </a:bodyPr>
          <a:lstStyle/>
          <a:p>
            <a:r>
              <a:rPr lang="en-GB" b="0" noProof="0" dirty="0"/>
              <a:t>These are the stakeholders who are clearly identified and directly involved in the project:</a:t>
            </a:r>
          </a:p>
          <a:p>
            <a:pPr marL="342900" indent="-342900">
              <a:buFont typeface="Arial" panose="020B0604020202020204" pitchFamily="34" charset="0"/>
              <a:buChar char="•"/>
            </a:pPr>
            <a:r>
              <a:rPr lang="en-GB" b="0" noProof="0" dirty="0"/>
              <a:t>Trendy Tech Ltd. (client) </a:t>
            </a:r>
          </a:p>
          <a:p>
            <a:pPr marL="342900" indent="-342900">
              <a:buFont typeface="Arial" panose="020B0604020202020204" pitchFamily="34" charset="0"/>
              <a:buChar char="•"/>
            </a:pPr>
            <a:r>
              <a:rPr lang="en-GB" b="0" noProof="0" dirty="0"/>
              <a:t>Creative Visions Studios (production company) </a:t>
            </a:r>
          </a:p>
          <a:p>
            <a:pPr marL="342900" indent="-342900">
              <a:buFont typeface="Arial" panose="020B0604020202020204" pitchFamily="34" charset="0"/>
              <a:buChar char="•"/>
            </a:pPr>
            <a:r>
              <a:rPr lang="en-GB" b="0" noProof="0" dirty="0"/>
              <a:t>internal Marketing Team at Trendy Tech Ltd.</a:t>
            </a:r>
          </a:p>
          <a:p>
            <a:pPr marL="342900" indent="-342900">
              <a:buFont typeface="Arial" panose="020B0604020202020204" pitchFamily="34" charset="0"/>
              <a:buChar char="•"/>
            </a:pPr>
            <a:r>
              <a:rPr lang="en-GB" b="0" noProof="0" dirty="0"/>
              <a:t>target audience (young professionals, aged 18–30).</a:t>
            </a:r>
          </a:p>
        </p:txBody>
      </p:sp>
      <p:sp>
        <p:nvSpPr>
          <p:cNvPr id="4" name="Footer Placeholder 3">
            <a:extLst>
              <a:ext uri="{FF2B5EF4-FFF2-40B4-BE49-F238E27FC236}">
                <a16:creationId xmlns:a16="http://schemas.microsoft.com/office/drawing/2014/main" id="{CC87D19A-B522-EC52-C9BC-ED6A5105ECF9}"/>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F583B710-645A-4289-4B41-A137176FC764}"/>
              </a:ext>
            </a:extLst>
          </p:cNvPr>
          <p:cNvSpPr>
            <a:spLocks noGrp="1"/>
          </p:cNvSpPr>
          <p:nvPr>
            <p:ph type="sldNum" sz="quarter" idx="12"/>
          </p:nvPr>
        </p:nvSpPr>
        <p:spPr/>
        <p:txBody>
          <a:bodyPr/>
          <a:lstStyle/>
          <a:p>
            <a:fld id="{DA2C159E-F13C-4A85-9A41-E7669D3E0D70}" type="slidenum">
              <a:rPr lang="en-GB" noProof="0" smtClean="0"/>
              <a:pPr/>
              <a:t>62</a:t>
            </a:fld>
            <a:endParaRPr lang="en-GB" noProof="0" dirty="0"/>
          </a:p>
        </p:txBody>
      </p:sp>
    </p:spTree>
    <p:extLst>
      <p:ext uri="{BB962C8B-B14F-4D97-AF65-F5344CB8AC3E}">
        <p14:creationId xmlns:p14="http://schemas.microsoft.com/office/powerpoint/2010/main" val="683690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78183-B863-3E8A-BD15-8F52197DDC34}"/>
              </a:ext>
            </a:extLst>
          </p:cNvPr>
          <p:cNvSpPr>
            <a:spLocks noGrp="1"/>
          </p:cNvSpPr>
          <p:nvPr>
            <p:ph type="title"/>
          </p:nvPr>
        </p:nvSpPr>
        <p:spPr/>
        <p:txBody>
          <a:bodyPr/>
          <a:lstStyle/>
          <a:p>
            <a:r>
              <a:rPr lang="en-GB" noProof="0" dirty="0"/>
              <a:t>Implicit stakeholders</a:t>
            </a:r>
          </a:p>
        </p:txBody>
      </p:sp>
      <p:sp>
        <p:nvSpPr>
          <p:cNvPr id="3" name="Text Placeholder 2">
            <a:extLst>
              <a:ext uri="{FF2B5EF4-FFF2-40B4-BE49-F238E27FC236}">
                <a16:creationId xmlns:a16="http://schemas.microsoft.com/office/drawing/2014/main" id="{254E75A2-9FC6-48D7-9D35-53C0660C6CBC}"/>
              </a:ext>
            </a:extLst>
          </p:cNvPr>
          <p:cNvSpPr>
            <a:spLocks noGrp="1"/>
          </p:cNvSpPr>
          <p:nvPr>
            <p:ph type="body" sz="quarter" idx="14"/>
          </p:nvPr>
        </p:nvSpPr>
        <p:spPr>
          <a:xfrm>
            <a:off x="251520" y="986400"/>
            <a:ext cx="7705030" cy="3459831"/>
          </a:xfrm>
        </p:spPr>
        <p:txBody>
          <a:bodyPr>
            <a:noAutofit/>
          </a:bodyPr>
          <a:lstStyle/>
          <a:p>
            <a:pPr marL="342900" indent="-342900">
              <a:buFont typeface="Arial" panose="020B0604020202020204" pitchFamily="34" charset="0"/>
              <a:buChar char="•"/>
            </a:pPr>
            <a:r>
              <a:rPr lang="en-GB" b="0" noProof="0" dirty="0"/>
              <a:t>Creative Team at Creative Visions Studios</a:t>
            </a:r>
          </a:p>
          <a:p>
            <a:pPr marL="342900" indent="-342900">
              <a:buFont typeface="Arial" panose="020B0604020202020204" pitchFamily="34" charset="0"/>
              <a:buChar char="•"/>
            </a:pPr>
            <a:r>
              <a:rPr lang="en-GB" b="0" noProof="0" dirty="0"/>
              <a:t>social media platforms (Instagram, TikTok, YouTube)</a:t>
            </a:r>
          </a:p>
          <a:p>
            <a:pPr marL="342900" indent="-342900">
              <a:buFont typeface="Arial" panose="020B0604020202020204" pitchFamily="34" charset="0"/>
              <a:buChar char="•"/>
            </a:pPr>
            <a:r>
              <a:rPr lang="en-GB" b="0" noProof="0" dirty="0"/>
              <a:t>international audience</a:t>
            </a:r>
          </a:p>
          <a:p>
            <a:pPr marL="342900" indent="-342900">
              <a:buFont typeface="Arial" panose="020B0604020202020204" pitchFamily="34" charset="0"/>
              <a:buChar char="•"/>
            </a:pPr>
            <a:r>
              <a:rPr lang="en-GB" b="0" noProof="0" dirty="0"/>
              <a:t>Legal/Compliance Team at Trendy Tech Ltd.</a:t>
            </a:r>
          </a:p>
        </p:txBody>
      </p:sp>
      <p:sp>
        <p:nvSpPr>
          <p:cNvPr id="4" name="Footer Placeholder 3">
            <a:extLst>
              <a:ext uri="{FF2B5EF4-FFF2-40B4-BE49-F238E27FC236}">
                <a16:creationId xmlns:a16="http://schemas.microsoft.com/office/drawing/2014/main" id="{B6F980BF-198F-178A-774D-EAC292BEE316}"/>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7E2D1D4F-6B5F-D7FD-C147-C74FC7F7C7A5}"/>
              </a:ext>
            </a:extLst>
          </p:cNvPr>
          <p:cNvSpPr>
            <a:spLocks noGrp="1"/>
          </p:cNvSpPr>
          <p:nvPr>
            <p:ph type="sldNum" sz="quarter" idx="12"/>
          </p:nvPr>
        </p:nvSpPr>
        <p:spPr/>
        <p:txBody>
          <a:bodyPr/>
          <a:lstStyle/>
          <a:p>
            <a:fld id="{DA2C159E-F13C-4A85-9A41-E7669D3E0D70}" type="slidenum">
              <a:rPr lang="en-GB" noProof="0" smtClean="0"/>
              <a:pPr/>
              <a:t>63</a:t>
            </a:fld>
            <a:endParaRPr lang="en-GB" noProof="0" dirty="0"/>
          </a:p>
        </p:txBody>
      </p:sp>
    </p:spTree>
    <p:extLst>
      <p:ext uri="{BB962C8B-B14F-4D97-AF65-F5344CB8AC3E}">
        <p14:creationId xmlns:p14="http://schemas.microsoft.com/office/powerpoint/2010/main" val="23978643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D5D8C-FEA8-76FC-77C1-31BA999332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31FB174-BA28-80D1-7B26-50A6A86DE363}"/>
              </a:ext>
            </a:extLst>
          </p:cNvPr>
          <p:cNvSpPr>
            <a:spLocks noGrp="1"/>
          </p:cNvSpPr>
          <p:nvPr>
            <p:ph type="title"/>
          </p:nvPr>
        </p:nvSpPr>
        <p:spPr/>
        <p:txBody>
          <a:bodyPr>
            <a:normAutofit fontScale="90000"/>
          </a:bodyPr>
          <a:lstStyle/>
          <a:p>
            <a:r>
              <a:rPr lang="en-GB" noProof="0" dirty="0"/>
              <a:t>Potential risks of excluding stakeholders</a:t>
            </a:r>
          </a:p>
        </p:txBody>
      </p:sp>
      <p:sp>
        <p:nvSpPr>
          <p:cNvPr id="6" name="Text Placeholder 5">
            <a:extLst>
              <a:ext uri="{FF2B5EF4-FFF2-40B4-BE49-F238E27FC236}">
                <a16:creationId xmlns:a16="http://schemas.microsoft.com/office/drawing/2014/main" id="{F95BD8E8-50E9-2E9F-7CB5-E375124FBDFE}"/>
              </a:ext>
            </a:extLst>
          </p:cNvPr>
          <p:cNvSpPr>
            <a:spLocks noGrp="1"/>
          </p:cNvSpPr>
          <p:nvPr>
            <p:ph type="body" sz="quarter" idx="12"/>
          </p:nvPr>
        </p:nvSpPr>
        <p:spPr>
          <a:xfrm>
            <a:off x="234000" y="986400"/>
            <a:ext cx="4098512" cy="3601574"/>
          </a:xfrm>
        </p:spPr>
        <p:txBody>
          <a:bodyPr/>
          <a:lstStyle/>
          <a:p>
            <a:pPr marL="342900" indent="-342900">
              <a:buFont typeface="Arial" panose="020B0604020202020204" pitchFamily="34" charset="0"/>
              <a:buChar char="•"/>
            </a:pPr>
            <a:r>
              <a:rPr lang="en-GB" sz="1900" b="0" noProof="0" dirty="0"/>
              <a:t>Excluding key groups can lead to misrepresentation of their experiences.</a:t>
            </a:r>
          </a:p>
          <a:p>
            <a:pPr marL="342900" indent="-342900">
              <a:buFont typeface="Arial" panose="020B0604020202020204" pitchFamily="34" charset="0"/>
              <a:buChar char="•"/>
            </a:pPr>
            <a:r>
              <a:rPr lang="en-GB" sz="1900" b="0" noProof="0" dirty="0"/>
              <a:t>Content may perpetuate harmful stereotypes.</a:t>
            </a:r>
          </a:p>
          <a:p>
            <a:pPr marL="342900" indent="-342900">
              <a:buFont typeface="Arial" panose="020B0604020202020204" pitchFamily="34" charset="0"/>
              <a:buChar char="•"/>
            </a:pPr>
            <a:r>
              <a:rPr lang="en-GB" sz="1900" b="0" noProof="0" dirty="0"/>
              <a:t>Audiences may lose trust in the organisation.</a:t>
            </a:r>
          </a:p>
          <a:p>
            <a:pPr marL="342900" indent="-342900">
              <a:buFont typeface="Arial" panose="020B0604020202020204" pitchFamily="34" charset="0"/>
              <a:buChar char="•"/>
            </a:pPr>
            <a:r>
              <a:rPr lang="en-GB" sz="1900" b="0" noProof="0" dirty="0"/>
              <a:t>Opportunities to engage wider audiences are missed.</a:t>
            </a:r>
          </a:p>
          <a:p>
            <a:pPr marL="342900" indent="-342900">
              <a:buFont typeface="Arial" panose="020B0604020202020204" pitchFamily="34" charset="0"/>
              <a:buChar char="•"/>
            </a:pPr>
            <a:r>
              <a:rPr lang="en-GB" sz="1900" b="0" noProof="0" dirty="0"/>
              <a:t>Creativity and innovation are reduced.</a:t>
            </a:r>
          </a:p>
        </p:txBody>
      </p:sp>
      <p:sp>
        <p:nvSpPr>
          <p:cNvPr id="7" name="Content Placeholder 6">
            <a:extLst>
              <a:ext uri="{FF2B5EF4-FFF2-40B4-BE49-F238E27FC236}">
                <a16:creationId xmlns:a16="http://schemas.microsoft.com/office/drawing/2014/main" id="{353A0541-7734-DB6D-B536-AE820C7D060F}"/>
              </a:ext>
            </a:extLst>
          </p:cNvPr>
          <p:cNvSpPr>
            <a:spLocks noGrp="1"/>
          </p:cNvSpPr>
          <p:nvPr>
            <p:ph sz="quarter" idx="13"/>
          </p:nvPr>
        </p:nvSpPr>
        <p:spPr>
          <a:xfrm>
            <a:off x="4571999" y="987425"/>
            <a:ext cx="4103689" cy="3600450"/>
          </a:xfrm>
        </p:spPr>
        <p:txBody>
          <a:bodyPr/>
          <a:lstStyle/>
          <a:p>
            <a:pPr marL="342900" indent="-342900">
              <a:buFont typeface="Arial" panose="020B0604020202020204" pitchFamily="34" charset="0"/>
              <a:buChar char="•"/>
            </a:pPr>
            <a:r>
              <a:rPr lang="en-GB" sz="1900" noProof="0" dirty="0"/>
              <a:t>There is a risk of violating legal or ethical diversity standards.</a:t>
            </a:r>
          </a:p>
          <a:p>
            <a:pPr marL="342900" indent="-342900">
              <a:buFont typeface="Arial" panose="020B0604020202020204" pitchFamily="34" charset="0"/>
              <a:buChar char="•"/>
            </a:pPr>
            <a:r>
              <a:rPr lang="en-GB" sz="1900" noProof="0" dirty="0"/>
              <a:t>The organisation’s reputation may suffer because of public criticism.</a:t>
            </a:r>
          </a:p>
          <a:p>
            <a:pPr marL="342900" indent="-342900">
              <a:buFont typeface="Arial" panose="020B0604020202020204" pitchFamily="34" charset="0"/>
              <a:buChar char="•"/>
            </a:pPr>
            <a:r>
              <a:rPr lang="en-GB" sz="1900" noProof="0" dirty="0"/>
              <a:t>Content might not be accessible to excluded groups.</a:t>
            </a:r>
          </a:p>
          <a:p>
            <a:pPr marL="342900" indent="-342900">
              <a:buFont typeface="Arial" panose="020B0604020202020204" pitchFamily="34" charset="0"/>
              <a:buChar char="•"/>
            </a:pPr>
            <a:r>
              <a:rPr lang="en-GB" sz="1900" noProof="0" dirty="0"/>
              <a:t>Internal stakeholders may feel undervalued.</a:t>
            </a:r>
          </a:p>
          <a:p>
            <a:pPr marL="342900" indent="-342900">
              <a:buFont typeface="Arial" panose="020B0604020202020204" pitchFamily="34" charset="0"/>
              <a:buChar char="•"/>
            </a:pPr>
            <a:r>
              <a:rPr lang="en-GB" sz="1900" noProof="0" dirty="0"/>
              <a:t>Decisions may be biased or one-sided without broader perspectives.</a:t>
            </a:r>
          </a:p>
        </p:txBody>
      </p:sp>
      <p:sp>
        <p:nvSpPr>
          <p:cNvPr id="2" name="Slide Number Placeholder 1">
            <a:extLst>
              <a:ext uri="{FF2B5EF4-FFF2-40B4-BE49-F238E27FC236}">
                <a16:creationId xmlns:a16="http://schemas.microsoft.com/office/drawing/2014/main" id="{A0D73632-1BAE-FE95-36AE-8E27C9CFE30E}"/>
              </a:ext>
            </a:extLst>
          </p:cNvPr>
          <p:cNvSpPr>
            <a:spLocks noGrp="1"/>
          </p:cNvSpPr>
          <p:nvPr>
            <p:ph type="sldNum" sz="quarter" idx="11"/>
          </p:nvPr>
        </p:nvSpPr>
        <p:spPr/>
        <p:txBody>
          <a:bodyPr/>
          <a:lstStyle/>
          <a:p>
            <a:fld id="{DA2C159E-F13C-4A85-9A41-E7669D3E0D70}" type="slidenum">
              <a:rPr lang="en-GB" noProof="0" smtClean="0"/>
              <a:pPr/>
              <a:t>64</a:t>
            </a:fld>
            <a:endParaRPr lang="en-GB" noProof="0" dirty="0"/>
          </a:p>
        </p:txBody>
      </p:sp>
      <p:sp>
        <p:nvSpPr>
          <p:cNvPr id="5" name="Footer Placeholder 4">
            <a:extLst>
              <a:ext uri="{FF2B5EF4-FFF2-40B4-BE49-F238E27FC236}">
                <a16:creationId xmlns:a16="http://schemas.microsoft.com/office/drawing/2014/main" id="{79AFEF44-8DDC-0491-CF3B-2F75FE34AEFE}"/>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8310133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651238-1C52-4E91-1FF6-B82EA871A126}"/>
              </a:ext>
            </a:extLst>
          </p:cNvPr>
          <p:cNvSpPr>
            <a:spLocks noGrp="1"/>
          </p:cNvSpPr>
          <p:nvPr>
            <p:ph type="sldNum" sz="quarter" idx="11"/>
          </p:nvPr>
        </p:nvSpPr>
        <p:spPr/>
        <p:txBody>
          <a:bodyPr/>
          <a:lstStyle/>
          <a:p>
            <a:fld id="{DA2C159E-F13C-4A85-9A41-E7669D3E0D70}" type="slidenum">
              <a:rPr lang="en-GB" noProof="0" smtClean="0"/>
              <a:pPr/>
              <a:t>65</a:t>
            </a:fld>
            <a:endParaRPr lang="en-GB" noProof="0" dirty="0"/>
          </a:p>
        </p:txBody>
      </p:sp>
      <p:sp>
        <p:nvSpPr>
          <p:cNvPr id="3" name="Title 2">
            <a:extLst>
              <a:ext uri="{FF2B5EF4-FFF2-40B4-BE49-F238E27FC236}">
                <a16:creationId xmlns:a16="http://schemas.microsoft.com/office/drawing/2014/main" id="{0B31039C-FD54-DCB0-8D38-2C62B8E9CD45}"/>
              </a:ext>
            </a:extLst>
          </p:cNvPr>
          <p:cNvSpPr>
            <a:spLocks noGrp="1"/>
          </p:cNvSpPr>
          <p:nvPr>
            <p:ph type="title"/>
          </p:nvPr>
        </p:nvSpPr>
        <p:spPr/>
        <p:txBody>
          <a:bodyPr/>
          <a:lstStyle/>
          <a:p>
            <a:r>
              <a:rPr lang="en-GB" noProof="0" dirty="0"/>
              <a:t>Activity: review client brief</a:t>
            </a:r>
          </a:p>
        </p:txBody>
      </p:sp>
      <p:sp>
        <p:nvSpPr>
          <p:cNvPr id="4" name="Text Placeholder 3">
            <a:extLst>
              <a:ext uri="{FF2B5EF4-FFF2-40B4-BE49-F238E27FC236}">
                <a16:creationId xmlns:a16="http://schemas.microsoft.com/office/drawing/2014/main" id="{C011D7FE-F740-5149-9355-37ECE31869FC}"/>
              </a:ext>
            </a:extLst>
          </p:cNvPr>
          <p:cNvSpPr>
            <a:spLocks noGrp="1"/>
          </p:cNvSpPr>
          <p:nvPr>
            <p:ph type="body" sz="quarter" idx="12"/>
          </p:nvPr>
        </p:nvSpPr>
        <p:spPr/>
        <p:txBody>
          <a:bodyPr/>
          <a:lstStyle/>
          <a:p>
            <a:r>
              <a:rPr lang="en-GB" sz="2000" noProof="0" dirty="0"/>
              <a:t>Read the </a:t>
            </a:r>
            <a:r>
              <a:rPr lang="en-GB" sz="2000" b="1" noProof="0" dirty="0"/>
              <a:t>Wedding client brief </a:t>
            </a:r>
            <a:r>
              <a:rPr lang="en-GB" sz="2000" noProof="0" dirty="0"/>
              <a:t>carefully. Assess whether it is inclusive and meets the standards set out by the Equality Act 2010. </a:t>
            </a:r>
          </a:p>
          <a:p>
            <a:endParaRPr lang="en-GB" sz="2000" noProof="0" dirty="0"/>
          </a:p>
          <a:p>
            <a:r>
              <a:rPr lang="en-GB" sz="2000" noProof="0" dirty="0"/>
              <a:t>As you review the brief, consider any potential exclusions, implicit biases and areas where the brief might inadvertently discriminate against certain groups of people.</a:t>
            </a:r>
          </a:p>
          <a:p>
            <a:endParaRPr lang="en-GB" sz="2000" noProof="0" dirty="0"/>
          </a:p>
          <a:p>
            <a:endParaRPr lang="en-GB" sz="2000" noProof="0" dirty="0"/>
          </a:p>
        </p:txBody>
      </p:sp>
      <p:sp>
        <p:nvSpPr>
          <p:cNvPr id="5" name="Footer Placeholder 4">
            <a:extLst>
              <a:ext uri="{FF2B5EF4-FFF2-40B4-BE49-F238E27FC236}">
                <a16:creationId xmlns:a16="http://schemas.microsoft.com/office/drawing/2014/main" id="{3496616C-51B5-4751-7B6A-7F81524A435D}"/>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3714204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15CCA4-FD39-9B85-2CF6-A4A9AEB7D023}"/>
              </a:ext>
            </a:extLst>
          </p:cNvPr>
          <p:cNvSpPr>
            <a:spLocks noGrp="1"/>
          </p:cNvSpPr>
          <p:nvPr>
            <p:ph type="sldNum" sz="quarter" idx="11"/>
          </p:nvPr>
        </p:nvSpPr>
        <p:spPr/>
        <p:txBody>
          <a:bodyPr/>
          <a:lstStyle/>
          <a:p>
            <a:fld id="{DA2C159E-F13C-4A85-9A41-E7669D3E0D70}" type="slidenum">
              <a:rPr lang="en-GB" noProof="0" smtClean="0"/>
              <a:pPr/>
              <a:t>66</a:t>
            </a:fld>
            <a:endParaRPr lang="en-GB" noProof="0" dirty="0"/>
          </a:p>
        </p:txBody>
      </p:sp>
      <p:sp>
        <p:nvSpPr>
          <p:cNvPr id="3" name="Title 2">
            <a:extLst>
              <a:ext uri="{FF2B5EF4-FFF2-40B4-BE49-F238E27FC236}">
                <a16:creationId xmlns:a16="http://schemas.microsoft.com/office/drawing/2014/main" id="{01928974-DD1E-C61B-5D2F-3D82CFCA12FF}"/>
              </a:ext>
            </a:extLst>
          </p:cNvPr>
          <p:cNvSpPr>
            <a:spLocks noGrp="1"/>
          </p:cNvSpPr>
          <p:nvPr>
            <p:ph type="title"/>
          </p:nvPr>
        </p:nvSpPr>
        <p:spPr/>
        <p:txBody>
          <a:bodyPr/>
          <a:lstStyle/>
          <a:p>
            <a:r>
              <a:rPr lang="en-GB" noProof="0" dirty="0"/>
              <a:t>Activity</a:t>
            </a:r>
          </a:p>
        </p:txBody>
      </p:sp>
      <p:sp>
        <p:nvSpPr>
          <p:cNvPr id="4" name="Text Placeholder 3">
            <a:extLst>
              <a:ext uri="{FF2B5EF4-FFF2-40B4-BE49-F238E27FC236}">
                <a16:creationId xmlns:a16="http://schemas.microsoft.com/office/drawing/2014/main" id="{696AC24A-C3C4-BC97-C40D-2A511C00FC4E}"/>
              </a:ext>
            </a:extLst>
          </p:cNvPr>
          <p:cNvSpPr>
            <a:spLocks noGrp="1"/>
          </p:cNvSpPr>
          <p:nvPr>
            <p:ph type="body" sz="quarter" idx="12"/>
          </p:nvPr>
        </p:nvSpPr>
        <p:spPr/>
        <p:txBody>
          <a:bodyPr/>
          <a:lstStyle/>
          <a:p>
            <a:r>
              <a:rPr lang="en-GB" noProof="0" dirty="0"/>
              <a:t>Compare findings with the </a:t>
            </a:r>
            <a:r>
              <a:rPr lang="en-GB" b="1" noProof="0" dirty="0"/>
              <a:t>Wedding client brief model answer</a:t>
            </a:r>
            <a:r>
              <a:rPr lang="en-GB" noProof="0" dirty="0"/>
              <a:t>. Add missing aspects to your analysis. </a:t>
            </a:r>
          </a:p>
        </p:txBody>
      </p:sp>
      <p:sp>
        <p:nvSpPr>
          <p:cNvPr id="5" name="Footer Placeholder 4">
            <a:extLst>
              <a:ext uri="{FF2B5EF4-FFF2-40B4-BE49-F238E27FC236}">
                <a16:creationId xmlns:a16="http://schemas.microsoft.com/office/drawing/2014/main" id="{F9D53BA5-DDC3-37DD-95C7-1880C550B2C0}"/>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419759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75DF26-D148-0637-0301-57BBBE34E5F3}"/>
              </a:ext>
            </a:extLst>
          </p:cNvPr>
          <p:cNvSpPr>
            <a:spLocks noGrp="1"/>
          </p:cNvSpPr>
          <p:nvPr>
            <p:ph type="sldNum" sz="quarter" idx="11"/>
          </p:nvPr>
        </p:nvSpPr>
        <p:spPr/>
        <p:txBody>
          <a:bodyPr/>
          <a:lstStyle/>
          <a:p>
            <a:fld id="{DA2C159E-F13C-4A85-9A41-E7669D3E0D70}" type="slidenum">
              <a:rPr lang="en-GB" noProof="0" smtClean="0"/>
              <a:pPr/>
              <a:t>67</a:t>
            </a:fld>
            <a:endParaRPr lang="en-GB" noProof="0" dirty="0"/>
          </a:p>
        </p:txBody>
      </p:sp>
      <p:sp>
        <p:nvSpPr>
          <p:cNvPr id="3" name="Title 2">
            <a:extLst>
              <a:ext uri="{FF2B5EF4-FFF2-40B4-BE49-F238E27FC236}">
                <a16:creationId xmlns:a16="http://schemas.microsoft.com/office/drawing/2014/main" id="{58A18595-C814-D4B8-3264-6BBE38AFEDA3}"/>
              </a:ext>
            </a:extLst>
          </p:cNvPr>
          <p:cNvSpPr>
            <a:spLocks noGrp="1"/>
          </p:cNvSpPr>
          <p:nvPr>
            <p:ph type="title"/>
          </p:nvPr>
        </p:nvSpPr>
        <p:spPr/>
        <p:txBody>
          <a:bodyPr/>
          <a:lstStyle/>
          <a:p>
            <a:r>
              <a:rPr lang="en-GB" noProof="0" dirty="0"/>
              <a:t>Activity</a:t>
            </a:r>
          </a:p>
        </p:txBody>
      </p:sp>
      <p:sp>
        <p:nvSpPr>
          <p:cNvPr id="4" name="Text Placeholder 3">
            <a:extLst>
              <a:ext uri="{FF2B5EF4-FFF2-40B4-BE49-F238E27FC236}">
                <a16:creationId xmlns:a16="http://schemas.microsoft.com/office/drawing/2014/main" id="{9F7FACB3-FC8A-DB53-C148-B07416B2CC44}"/>
              </a:ext>
            </a:extLst>
          </p:cNvPr>
          <p:cNvSpPr>
            <a:spLocks noGrp="1"/>
          </p:cNvSpPr>
          <p:nvPr>
            <p:ph type="body" sz="quarter" idx="12"/>
          </p:nvPr>
        </p:nvSpPr>
        <p:spPr/>
        <p:txBody>
          <a:bodyPr/>
          <a:lstStyle/>
          <a:p>
            <a:pPr marL="457200" indent="-457200">
              <a:buFont typeface="+mj-lt"/>
              <a:buAutoNum type="arabicPeriod"/>
            </a:pPr>
            <a:r>
              <a:rPr lang="en-GB" noProof="0" dirty="0"/>
              <a:t>Use the </a:t>
            </a:r>
            <a:r>
              <a:rPr lang="en-GB" b="1" noProof="0" dirty="0"/>
              <a:t>Wedding client brief reflective analysis instructions </a:t>
            </a:r>
            <a:r>
              <a:rPr lang="en-GB" noProof="0" dirty="0"/>
              <a:t>to complete your reflection.</a:t>
            </a:r>
          </a:p>
          <a:p>
            <a:pPr marL="457200" indent="-457200">
              <a:buFont typeface="+mj-lt"/>
              <a:buAutoNum type="arabicPeriod"/>
            </a:pPr>
            <a:r>
              <a:rPr lang="en-GB" noProof="0" dirty="0"/>
              <a:t>Identify the potential impacts of not improving the brief.</a:t>
            </a:r>
          </a:p>
        </p:txBody>
      </p:sp>
      <p:sp>
        <p:nvSpPr>
          <p:cNvPr id="5" name="Footer Placeholder 4">
            <a:extLst>
              <a:ext uri="{FF2B5EF4-FFF2-40B4-BE49-F238E27FC236}">
                <a16:creationId xmlns:a16="http://schemas.microsoft.com/office/drawing/2014/main" id="{887C3E06-35BE-AC53-573D-F5CE95A42322}"/>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427423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7C7127-5A4C-5A92-DCA9-315A2210ACE1}"/>
              </a:ext>
            </a:extLst>
          </p:cNvPr>
          <p:cNvSpPr>
            <a:spLocks noGrp="1"/>
          </p:cNvSpPr>
          <p:nvPr>
            <p:ph type="sldNum" sz="quarter" idx="11"/>
          </p:nvPr>
        </p:nvSpPr>
        <p:spPr/>
        <p:txBody>
          <a:bodyPr/>
          <a:lstStyle/>
          <a:p>
            <a:fld id="{DA2C159E-F13C-4A85-9A41-E7669D3E0D70}" type="slidenum">
              <a:rPr lang="en-GB" noProof="0" smtClean="0"/>
              <a:pPr/>
              <a:t>68</a:t>
            </a:fld>
            <a:endParaRPr lang="en-GB" noProof="0" dirty="0"/>
          </a:p>
        </p:txBody>
      </p:sp>
      <p:sp>
        <p:nvSpPr>
          <p:cNvPr id="3" name="Title 2">
            <a:extLst>
              <a:ext uri="{FF2B5EF4-FFF2-40B4-BE49-F238E27FC236}">
                <a16:creationId xmlns:a16="http://schemas.microsoft.com/office/drawing/2014/main" id="{C0974495-6285-B19A-3B31-4B41A1FAEFF0}"/>
              </a:ext>
            </a:extLst>
          </p:cNvPr>
          <p:cNvSpPr>
            <a:spLocks noGrp="1"/>
          </p:cNvSpPr>
          <p:nvPr>
            <p:ph type="title"/>
          </p:nvPr>
        </p:nvSpPr>
        <p:spPr/>
        <p:txBody>
          <a:bodyPr>
            <a:normAutofit/>
          </a:bodyPr>
          <a:lstStyle/>
          <a:p>
            <a:r>
              <a:rPr lang="en-GB" noProof="0" dirty="0"/>
              <a:t>Homework</a:t>
            </a:r>
          </a:p>
        </p:txBody>
      </p:sp>
      <p:sp>
        <p:nvSpPr>
          <p:cNvPr id="4" name="Text Placeholder 3">
            <a:extLst>
              <a:ext uri="{FF2B5EF4-FFF2-40B4-BE49-F238E27FC236}">
                <a16:creationId xmlns:a16="http://schemas.microsoft.com/office/drawing/2014/main" id="{991BD266-CFBD-FF6F-796A-A60B4804694F}"/>
              </a:ext>
            </a:extLst>
          </p:cNvPr>
          <p:cNvSpPr>
            <a:spLocks noGrp="1"/>
          </p:cNvSpPr>
          <p:nvPr>
            <p:ph type="body" sz="quarter" idx="12"/>
          </p:nvPr>
        </p:nvSpPr>
        <p:spPr>
          <a:xfrm>
            <a:off x="252751" y="987425"/>
            <a:ext cx="7703799" cy="3240360"/>
          </a:xfrm>
        </p:spPr>
        <p:txBody>
          <a:bodyPr/>
          <a:lstStyle/>
          <a:p>
            <a:r>
              <a:rPr lang="en-GB" noProof="0" dirty="0">
                <a:latin typeface="Arial" panose="020B0604020202020204" pitchFamily="34" charset="0"/>
                <a:ea typeface="Calibri" panose="020F0502020204030204" pitchFamily="34" charset="0"/>
              </a:rPr>
              <a:t>Writ</a:t>
            </a:r>
            <a:r>
              <a:rPr lang="en-GB" noProof="0" dirty="0">
                <a:effectLst/>
                <a:latin typeface="Arial" panose="020B0604020202020204" pitchFamily="34" charset="0"/>
                <a:ea typeface="Calibri" panose="020F0502020204030204" pitchFamily="34" charset="0"/>
              </a:rPr>
              <a:t>e a short reflection on how identifying implicit stakeholders and addressing ambiguities could improve the success of a project. </a:t>
            </a:r>
          </a:p>
          <a:p>
            <a:endParaRPr lang="en-GB" noProof="0" dirty="0">
              <a:latin typeface="Arial" panose="020B0604020202020204" pitchFamily="34" charset="0"/>
              <a:ea typeface="Calibri" panose="020F0502020204030204" pitchFamily="34" charset="0"/>
            </a:endParaRPr>
          </a:p>
          <a:p>
            <a:r>
              <a:rPr lang="en-GB" noProof="0" dirty="0">
                <a:latin typeface="Arial" panose="020B0604020202020204" pitchFamily="34" charset="0"/>
                <a:ea typeface="Calibri" panose="020F0502020204030204" pitchFamily="34" charset="0"/>
              </a:rPr>
              <a:t>Share your completed reflection on the collaborative platform.</a:t>
            </a:r>
            <a:endParaRPr lang="en-GB" noProof="0" dirty="0"/>
          </a:p>
        </p:txBody>
      </p:sp>
      <p:sp>
        <p:nvSpPr>
          <p:cNvPr id="5" name="Footer Placeholder 4">
            <a:extLst>
              <a:ext uri="{FF2B5EF4-FFF2-40B4-BE49-F238E27FC236}">
                <a16:creationId xmlns:a16="http://schemas.microsoft.com/office/drawing/2014/main" id="{07C9F255-92B7-D29E-BBFD-B9EA63D35CEB}"/>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2348593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4</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lnSpcReduction="10000"/>
          </a:bodyPr>
          <a:lstStyle/>
          <a:p>
            <a:r>
              <a:rPr lang="en-GB" noProof="0" dirty="0"/>
              <a:t>Using techniques for effective and inclusive pitching</a:t>
            </a:r>
          </a:p>
        </p:txBody>
      </p:sp>
    </p:spTree>
    <p:extLst>
      <p:ext uri="{BB962C8B-B14F-4D97-AF65-F5344CB8AC3E}">
        <p14:creationId xmlns:p14="http://schemas.microsoft.com/office/powerpoint/2010/main" val="1211813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64DA9A-4765-B8AE-4B62-86060D312CDE}"/>
              </a:ext>
            </a:extLst>
          </p:cNvPr>
          <p:cNvSpPr>
            <a:spLocks noGrp="1"/>
          </p:cNvSpPr>
          <p:nvPr>
            <p:ph type="sldNum" sz="quarter" idx="11"/>
          </p:nvPr>
        </p:nvSpPr>
        <p:spPr/>
        <p:txBody>
          <a:bodyPr/>
          <a:lstStyle/>
          <a:p>
            <a:fld id="{DA2C159E-F13C-4A85-9A41-E7669D3E0D70}" type="slidenum">
              <a:rPr lang="en-GB" noProof="0" smtClean="0"/>
              <a:pPr/>
              <a:t>7</a:t>
            </a:fld>
            <a:endParaRPr lang="en-GB" noProof="0" dirty="0"/>
          </a:p>
        </p:txBody>
      </p:sp>
      <p:sp>
        <p:nvSpPr>
          <p:cNvPr id="3" name="Title 2">
            <a:extLst>
              <a:ext uri="{FF2B5EF4-FFF2-40B4-BE49-F238E27FC236}">
                <a16:creationId xmlns:a16="http://schemas.microsoft.com/office/drawing/2014/main" id="{BCF8C91B-B710-7922-5CC4-22A815204566}"/>
              </a:ext>
            </a:extLst>
          </p:cNvPr>
          <p:cNvSpPr>
            <a:spLocks noGrp="1"/>
          </p:cNvSpPr>
          <p:nvPr>
            <p:ph type="title"/>
          </p:nvPr>
        </p:nvSpPr>
        <p:spPr/>
        <p:txBody>
          <a:bodyPr/>
          <a:lstStyle/>
          <a:p>
            <a:r>
              <a:rPr lang="en-GB" noProof="0" dirty="0"/>
              <a:t>Video</a:t>
            </a:r>
          </a:p>
        </p:txBody>
      </p:sp>
      <p:sp>
        <p:nvSpPr>
          <p:cNvPr id="4" name="Text Placeholder 3">
            <a:extLst>
              <a:ext uri="{FF2B5EF4-FFF2-40B4-BE49-F238E27FC236}">
                <a16:creationId xmlns:a16="http://schemas.microsoft.com/office/drawing/2014/main" id="{C0F74C23-06AF-419D-C5B6-A99D4A399A4D}"/>
              </a:ext>
            </a:extLst>
          </p:cNvPr>
          <p:cNvSpPr>
            <a:spLocks noGrp="1"/>
          </p:cNvSpPr>
          <p:nvPr>
            <p:ph type="body" sz="quarter" idx="12"/>
          </p:nvPr>
        </p:nvSpPr>
        <p:spPr>
          <a:xfrm>
            <a:off x="234000" y="987425"/>
            <a:ext cx="7667625" cy="3600549"/>
          </a:xfrm>
        </p:spPr>
        <p:txBody>
          <a:bodyPr/>
          <a:lstStyle/>
          <a:p>
            <a:r>
              <a:rPr lang="en-GB" noProof="0" dirty="0"/>
              <a:t>On the next slide, you will watch a video called “Challenges for disabled people: welcome to No Go Britain”. There is a video transcript available.</a:t>
            </a:r>
          </a:p>
          <a:p>
            <a:endParaRPr lang="en-GB" noProof="0" dirty="0"/>
          </a:p>
          <a:p>
            <a:r>
              <a:rPr lang="en-GB" noProof="0" dirty="0"/>
              <a:t>Use the </a:t>
            </a:r>
            <a:r>
              <a:rPr lang="en-GB" b="1" noProof="0" dirty="0">
                <a:effectLst/>
                <a:ea typeface="Calibri" panose="020F0502020204030204" pitchFamily="34" charset="0"/>
              </a:rPr>
              <a:t>Challenges for disabled people: welcome to No Go Britain video notes handout </a:t>
            </a:r>
            <a:r>
              <a:rPr lang="en-GB" noProof="0" dirty="0"/>
              <a:t>to</a:t>
            </a:r>
            <a:r>
              <a:rPr lang="en-GB" b="1" noProof="0" dirty="0"/>
              <a:t> </a:t>
            </a:r>
            <a:r>
              <a:rPr lang="en-GB" noProof="0" dirty="0"/>
              <a:t>make notes on the different needs you see that may be covered by the Equality Act 2010.</a:t>
            </a:r>
          </a:p>
        </p:txBody>
      </p:sp>
      <p:sp>
        <p:nvSpPr>
          <p:cNvPr id="5" name="Footer Placeholder 4">
            <a:extLst>
              <a:ext uri="{FF2B5EF4-FFF2-40B4-BE49-F238E27FC236}">
                <a16:creationId xmlns:a16="http://schemas.microsoft.com/office/drawing/2014/main" id="{36E9E90D-7AE1-E616-FAC2-7020BFC68FB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8377272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E767A8-AFC1-9F6B-9134-29EE9ED2BCA2}"/>
              </a:ext>
            </a:extLst>
          </p:cNvPr>
          <p:cNvSpPr>
            <a:spLocks noGrp="1"/>
          </p:cNvSpPr>
          <p:nvPr>
            <p:ph type="sldNum" sz="quarter" idx="11"/>
          </p:nvPr>
        </p:nvSpPr>
        <p:spPr/>
        <p:txBody>
          <a:bodyPr/>
          <a:lstStyle/>
          <a:p>
            <a:fld id="{DA2C159E-F13C-4A85-9A41-E7669D3E0D70}" type="slidenum">
              <a:rPr lang="en-GB" noProof="0" smtClean="0"/>
              <a:pPr/>
              <a:t>70</a:t>
            </a:fld>
            <a:endParaRPr lang="en-GB" noProof="0" dirty="0"/>
          </a:p>
        </p:txBody>
      </p:sp>
      <p:sp>
        <p:nvSpPr>
          <p:cNvPr id="3" name="Title 2">
            <a:extLst>
              <a:ext uri="{FF2B5EF4-FFF2-40B4-BE49-F238E27FC236}">
                <a16:creationId xmlns:a16="http://schemas.microsoft.com/office/drawing/2014/main" id="{B1CC394F-94EF-2BA5-A2F2-87AE376079D8}"/>
              </a:ext>
            </a:extLst>
          </p:cNvPr>
          <p:cNvSpPr>
            <a:spLocks noGrp="1"/>
          </p:cNvSpPr>
          <p:nvPr>
            <p:ph type="title"/>
          </p:nvPr>
        </p:nvSpPr>
        <p:spPr/>
        <p:txBody>
          <a:bodyPr/>
          <a:lstStyle/>
          <a:p>
            <a:r>
              <a:rPr lang="en-GB" noProof="0" dirty="0"/>
              <a:t>Lesson structure</a:t>
            </a:r>
          </a:p>
        </p:txBody>
      </p:sp>
      <p:sp>
        <p:nvSpPr>
          <p:cNvPr id="4" name="Text Placeholder 3">
            <a:extLst>
              <a:ext uri="{FF2B5EF4-FFF2-40B4-BE49-F238E27FC236}">
                <a16:creationId xmlns:a16="http://schemas.microsoft.com/office/drawing/2014/main" id="{033D9D9F-30AC-4BCF-191D-0C1E74B24DD6}"/>
              </a:ext>
            </a:extLst>
          </p:cNvPr>
          <p:cNvSpPr>
            <a:spLocks noGrp="1"/>
          </p:cNvSpPr>
          <p:nvPr>
            <p:ph type="body" sz="quarter" idx="12"/>
          </p:nvPr>
        </p:nvSpPr>
        <p:spPr/>
        <p:txBody>
          <a:bodyPr/>
          <a:lstStyle/>
          <a:p>
            <a:r>
              <a:rPr lang="en-GB" noProof="0" dirty="0"/>
              <a:t>This lesson will cover:</a:t>
            </a:r>
          </a:p>
          <a:p>
            <a:pPr marL="342900" indent="-342900">
              <a:buFont typeface="Arial" panose="020B0604020202020204" pitchFamily="34" charset="0"/>
              <a:buChar char="•"/>
            </a:pPr>
            <a:r>
              <a:rPr lang="en-GB" noProof="0" dirty="0"/>
              <a:t>video</a:t>
            </a:r>
          </a:p>
          <a:p>
            <a:pPr marL="342900" indent="-342900">
              <a:buFont typeface="Arial" panose="020B0604020202020204" pitchFamily="34" charset="0"/>
              <a:buChar char="•"/>
            </a:pPr>
            <a:r>
              <a:rPr lang="en-GB" noProof="0" dirty="0"/>
              <a:t>communication theory</a:t>
            </a:r>
          </a:p>
          <a:p>
            <a:pPr marL="342900" indent="-342900">
              <a:buFont typeface="Arial" panose="020B0604020202020204" pitchFamily="34" charset="0"/>
              <a:buChar char="•"/>
            </a:pPr>
            <a:r>
              <a:rPr lang="en-GB" noProof="0" dirty="0"/>
              <a:t>neurodiversity</a:t>
            </a:r>
          </a:p>
          <a:p>
            <a:pPr marL="342900" indent="-342900">
              <a:buFont typeface="Arial" panose="020B0604020202020204" pitchFamily="34" charset="0"/>
              <a:buChar char="•"/>
            </a:pPr>
            <a:r>
              <a:rPr lang="en-GB" noProof="0" dirty="0"/>
              <a:t>effective and inclusive pitching techniques</a:t>
            </a:r>
          </a:p>
          <a:p>
            <a:pPr marL="342900" indent="-342900">
              <a:buFont typeface="Arial" panose="020B0604020202020204" pitchFamily="34" charset="0"/>
              <a:buChar char="•"/>
            </a:pPr>
            <a:r>
              <a:rPr lang="en-GB" noProof="0" dirty="0"/>
              <a:t>creating pitches</a:t>
            </a:r>
          </a:p>
          <a:p>
            <a:pPr marL="342900" indent="-342900">
              <a:buFont typeface="Arial" panose="020B0604020202020204" pitchFamily="34" charset="0"/>
              <a:buChar char="•"/>
            </a:pPr>
            <a:r>
              <a:rPr lang="en-GB" noProof="0" dirty="0"/>
              <a:t>peer collaboration.</a:t>
            </a:r>
          </a:p>
        </p:txBody>
      </p:sp>
      <p:sp>
        <p:nvSpPr>
          <p:cNvPr id="5" name="Footer Placeholder 4">
            <a:extLst>
              <a:ext uri="{FF2B5EF4-FFF2-40B4-BE49-F238E27FC236}">
                <a16:creationId xmlns:a16="http://schemas.microsoft.com/office/drawing/2014/main" id="{1EADBC84-1008-760C-EDDE-E47D1E14FCF3}"/>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3131668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AE42D3-B608-9F59-0BA2-40EC7F356735}"/>
              </a:ext>
            </a:extLst>
          </p:cNvPr>
          <p:cNvSpPr>
            <a:spLocks noGrp="1"/>
          </p:cNvSpPr>
          <p:nvPr>
            <p:ph type="sldNum" sz="quarter" idx="11"/>
          </p:nvPr>
        </p:nvSpPr>
        <p:spPr/>
        <p:txBody>
          <a:bodyPr/>
          <a:lstStyle/>
          <a:p>
            <a:fld id="{DA2C159E-F13C-4A85-9A41-E7669D3E0D70}" type="slidenum">
              <a:rPr lang="en-GB" noProof="0" smtClean="0"/>
              <a:pPr/>
              <a:t>71</a:t>
            </a:fld>
            <a:endParaRPr lang="en-GB" noProof="0" dirty="0"/>
          </a:p>
        </p:txBody>
      </p:sp>
      <p:sp>
        <p:nvSpPr>
          <p:cNvPr id="3" name="Title 2">
            <a:extLst>
              <a:ext uri="{FF2B5EF4-FFF2-40B4-BE49-F238E27FC236}">
                <a16:creationId xmlns:a16="http://schemas.microsoft.com/office/drawing/2014/main" id="{7C454186-9947-9356-FCFF-D4CD24F3987B}"/>
              </a:ext>
            </a:extLst>
          </p:cNvPr>
          <p:cNvSpPr>
            <a:spLocks noGrp="1"/>
          </p:cNvSpPr>
          <p:nvPr>
            <p:ph type="title"/>
          </p:nvPr>
        </p:nvSpPr>
        <p:spPr/>
        <p:txBody>
          <a:bodyPr/>
          <a:lstStyle/>
          <a:p>
            <a:r>
              <a:rPr lang="en-GB" noProof="0" dirty="0"/>
              <a:t>Feedback from previous lesson</a:t>
            </a:r>
          </a:p>
        </p:txBody>
      </p:sp>
      <p:sp>
        <p:nvSpPr>
          <p:cNvPr id="4" name="Text Placeholder 3">
            <a:extLst>
              <a:ext uri="{FF2B5EF4-FFF2-40B4-BE49-F238E27FC236}">
                <a16:creationId xmlns:a16="http://schemas.microsoft.com/office/drawing/2014/main" id="{AAE43DAD-8E59-4DB3-DBA7-352FE628455A}"/>
              </a:ext>
            </a:extLst>
          </p:cNvPr>
          <p:cNvSpPr>
            <a:spLocks noGrp="1"/>
          </p:cNvSpPr>
          <p:nvPr>
            <p:ph type="body" sz="quarter" idx="12"/>
          </p:nvPr>
        </p:nvSpPr>
        <p:spPr/>
        <p:txBody>
          <a:bodyPr/>
          <a:lstStyle/>
          <a:p>
            <a:endParaRPr lang="en-GB" noProof="0" dirty="0"/>
          </a:p>
        </p:txBody>
      </p:sp>
      <p:sp>
        <p:nvSpPr>
          <p:cNvPr id="5" name="Footer Placeholder 4">
            <a:extLst>
              <a:ext uri="{FF2B5EF4-FFF2-40B4-BE49-F238E27FC236}">
                <a16:creationId xmlns:a16="http://schemas.microsoft.com/office/drawing/2014/main" id="{B91B5C72-1570-9B00-190D-BFD447640A3D}"/>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2954580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464DFA-2B06-C5C3-FB9B-951AF0094C6D}"/>
              </a:ext>
            </a:extLst>
          </p:cNvPr>
          <p:cNvSpPr>
            <a:spLocks noGrp="1"/>
          </p:cNvSpPr>
          <p:nvPr>
            <p:ph type="sldNum" sz="quarter" idx="11"/>
          </p:nvPr>
        </p:nvSpPr>
        <p:spPr/>
        <p:txBody>
          <a:bodyPr/>
          <a:lstStyle/>
          <a:p>
            <a:fld id="{DA2C159E-F13C-4A85-9A41-E7669D3E0D70}" type="slidenum">
              <a:rPr lang="en-GB" noProof="0" smtClean="0"/>
              <a:pPr/>
              <a:t>72</a:t>
            </a:fld>
            <a:endParaRPr lang="en-GB" noProof="0" dirty="0"/>
          </a:p>
        </p:txBody>
      </p:sp>
      <p:sp>
        <p:nvSpPr>
          <p:cNvPr id="3" name="Title 2">
            <a:extLst>
              <a:ext uri="{FF2B5EF4-FFF2-40B4-BE49-F238E27FC236}">
                <a16:creationId xmlns:a16="http://schemas.microsoft.com/office/drawing/2014/main" id="{C27C27FE-722A-13B7-F83B-FBD72E40512B}"/>
              </a:ext>
            </a:extLst>
          </p:cNvPr>
          <p:cNvSpPr>
            <a:spLocks noGrp="1"/>
          </p:cNvSpPr>
          <p:nvPr>
            <p:ph type="title"/>
          </p:nvPr>
        </p:nvSpPr>
        <p:spPr/>
        <p:txBody>
          <a:bodyPr>
            <a:normAutofit fontScale="90000"/>
          </a:bodyPr>
          <a:lstStyle/>
          <a:p>
            <a:r>
              <a:rPr lang="en-GB" noProof="0" dirty="0"/>
              <a:t>Neurodiversity and communication preferences</a:t>
            </a:r>
          </a:p>
        </p:txBody>
      </p:sp>
      <p:sp>
        <p:nvSpPr>
          <p:cNvPr id="5" name="Footer Placeholder 4">
            <a:extLst>
              <a:ext uri="{FF2B5EF4-FFF2-40B4-BE49-F238E27FC236}">
                <a16:creationId xmlns:a16="http://schemas.microsoft.com/office/drawing/2014/main" id="{7368B6A3-972D-EC9D-2E45-A15C64BEAE00}"/>
              </a:ext>
            </a:extLst>
          </p:cNvPr>
          <p:cNvSpPr>
            <a:spLocks noGrp="1"/>
          </p:cNvSpPr>
          <p:nvPr>
            <p:ph type="ftr" sz="quarter" idx="10"/>
          </p:nvPr>
        </p:nvSpPr>
        <p:spPr/>
        <p:txBody>
          <a:bodyPr/>
          <a:lstStyle/>
          <a:p>
            <a:r>
              <a:rPr lang="en-GB" noProof="0" dirty="0"/>
              <a:t>Education &amp; Training Foundation</a:t>
            </a:r>
          </a:p>
        </p:txBody>
      </p:sp>
      <p:pic>
        <p:nvPicPr>
          <p:cNvPr id="6" name="Online Media 5" descr="How to communicate with a neurodivergent colleague YouTube video">
            <a:hlinkClick r:id="" action="ppaction://media"/>
            <a:extLst>
              <a:ext uri="{FF2B5EF4-FFF2-40B4-BE49-F238E27FC236}">
                <a16:creationId xmlns:a16="http://schemas.microsoft.com/office/drawing/2014/main" id="{3624F0DF-11D1-8C6E-DC1C-53871209C2C2}"/>
              </a:ext>
            </a:extLst>
          </p:cNvPr>
          <p:cNvPicPr>
            <a:picLocks noRot="1" noChangeAspect="1"/>
          </p:cNvPicPr>
          <p:nvPr>
            <a:videoFile r:link="rId1"/>
          </p:nvPr>
        </p:nvPicPr>
        <p:blipFill>
          <a:blip r:embed="rId3"/>
          <a:stretch>
            <a:fillRect/>
          </a:stretch>
        </p:blipFill>
        <p:spPr>
          <a:xfrm>
            <a:off x="1399939" y="1491630"/>
            <a:ext cx="5354497" cy="3025034"/>
          </a:xfrm>
          <a:prstGeom prst="rect">
            <a:avLst/>
          </a:prstGeom>
        </p:spPr>
      </p:pic>
    </p:spTree>
    <p:extLst>
      <p:ext uri="{BB962C8B-B14F-4D97-AF65-F5344CB8AC3E}">
        <p14:creationId xmlns:p14="http://schemas.microsoft.com/office/powerpoint/2010/main" val="48181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094030-03DD-5A53-3748-A4797BA02130}"/>
              </a:ext>
            </a:extLst>
          </p:cNvPr>
          <p:cNvSpPr>
            <a:spLocks noGrp="1"/>
          </p:cNvSpPr>
          <p:nvPr>
            <p:ph type="sldNum" sz="quarter" idx="11"/>
          </p:nvPr>
        </p:nvSpPr>
        <p:spPr/>
        <p:txBody>
          <a:bodyPr/>
          <a:lstStyle/>
          <a:p>
            <a:fld id="{DA2C159E-F13C-4A85-9A41-E7669D3E0D70}" type="slidenum">
              <a:rPr lang="en-GB" noProof="0" smtClean="0"/>
              <a:pPr/>
              <a:t>73</a:t>
            </a:fld>
            <a:endParaRPr lang="en-GB" noProof="0" dirty="0"/>
          </a:p>
        </p:txBody>
      </p:sp>
      <p:sp>
        <p:nvSpPr>
          <p:cNvPr id="3" name="Title 2">
            <a:extLst>
              <a:ext uri="{FF2B5EF4-FFF2-40B4-BE49-F238E27FC236}">
                <a16:creationId xmlns:a16="http://schemas.microsoft.com/office/drawing/2014/main" id="{786D41FB-60B6-B9B1-0A57-38134B7CF5C8}"/>
              </a:ext>
            </a:extLst>
          </p:cNvPr>
          <p:cNvSpPr>
            <a:spLocks noGrp="1"/>
          </p:cNvSpPr>
          <p:nvPr>
            <p:ph type="title"/>
          </p:nvPr>
        </p:nvSpPr>
        <p:spPr/>
        <p:txBody>
          <a:bodyPr>
            <a:normAutofit/>
          </a:bodyPr>
          <a:lstStyle/>
          <a:p>
            <a:r>
              <a:rPr lang="en-GB" noProof="0" dirty="0"/>
              <a:t>Communication theory</a:t>
            </a:r>
          </a:p>
        </p:txBody>
      </p:sp>
      <p:sp>
        <p:nvSpPr>
          <p:cNvPr id="4" name="Text Placeholder 3">
            <a:extLst>
              <a:ext uri="{FF2B5EF4-FFF2-40B4-BE49-F238E27FC236}">
                <a16:creationId xmlns:a16="http://schemas.microsoft.com/office/drawing/2014/main" id="{7F02AED5-32D5-E51F-4563-83E2423F8420}"/>
              </a:ext>
            </a:extLst>
          </p:cNvPr>
          <p:cNvSpPr>
            <a:spLocks noGrp="1"/>
          </p:cNvSpPr>
          <p:nvPr>
            <p:ph type="body" sz="quarter" idx="12"/>
          </p:nvPr>
        </p:nvSpPr>
        <p:spPr/>
        <p:txBody>
          <a:bodyPr/>
          <a:lstStyle/>
          <a:p>
            <a:pPr marL="342900" indent="-342900">
              <a:buFont typeface="Arial" panose="020B0604020202020204" pitchFamily="34" charset="0"/>
              <a:buChar char="•"/>
            </a:pPr>
            <a:r>
              <a:rPr lang="en-GB" noProof="0" dirty="0"/>
              <a:t>Communication is the process of sharing information, ideas or feelings.</a:t>
            </a:r>
          </a:p>
          <a:p>
            <a:pPr marL="342900" indent="-342900">
              <a:buFont typeface="Arial" panose="020B0604020202020204" pitchFamily="34" charset="0"/>
              <a:buChar char="•"/>
            </a:pPr>
            <a:r>
              <a:rPr lang="en-GB" noProof="0" dirty="0"/>
              <a:t>It includes verbal (spoken/written), non-verbal (gestures, body language) and visual methods.</a:t>
            </a:r>
          </a:p>
          <a:p>
            <a:pPr marL="342900" indent="-342900">
              <a:buFont typeface="Arial" panose="020B0604020202020204" pitchFamily="34" charset="0"/>
              <a:buChar char="•"/>
            </a:pPr>
            <a:r>
              <a:rPr lang="en-GB" noProof="0" dirty="0"/>
              <a:t>Key models include:</a:t>
            </a:r>
          </a:p>
          <a:p>
            <a:pPr marL="612900" lvl="1" indent="-342900"/>
            <a:r>
              <a:rPr lang="en-GB" noProof="0" dirty="0"/>
              <a:t>Shannon–Weaver, which emphasises encoding, transmission, decoding and feedback</a:t>
            </a:r>
          </a:p>
          <a:p>
            <a:pPr marL="612900" lvl="1" indent="-342900"/>
            <a:r>
              <a:rPr lang="en-GB" noProof="0" dirty="0"/>
              <a:t>SMCR by Berlo, which focuses on the </a:t>
            </a:r>
            <a:r>
              <a:rPr lang="en-GB" b="1" noProof="0" dirty="0"/>
              <a:t>source</a:t>
            </a:r>
            <a:r>
              <a:rPr lang="en-GB" noProof="0" dirty="0"/>
              <a:t>, </a:t>
            </a:r>
            <a:r>
              <a:rPr lang="en-GB" b="1" noProof="0" dirty="0"/>
              <a:t>message</a:t>
            </a:r>
            <a:r>
              <a:rPr lang="en-GB" noProof="0" dirty="0"/>
              <a:t>, </a:t>
            </a:r>
            <a:r>
              <a:rPr lang="en-GB" b="1" noProof="0" dirty="0"/>
              <a:t>channel</a:t>
            </a:r>
            <a:r>
              <a:rPr lang="en-GB" noProof="0" dirty="0"/>
              <a:t> and </a:t>
            </a:r>
            <a:r>
              <a:rPr lang="en-GB" b="1" noProof="0" dirty="0"/>
              <a:t>receiver</a:t>
            </a:r>
            <a:r>
              <a:rPr lang="en-GB" sz="1800" noProof="0" dirty="0"/>
              <a:t>.</a:t>
            </a:r>
          </a:p>
          <a:p>
            <a:endParaRPr lang="en-GB" noProof="0" dirty="0"/>
          </a:p>
        </p:txBody>
      </p:sp>
      <p:sp>
        <p:nvSpPr>
          <p:cNvPr id="5" name="Footer Placeholder 4">
            <a:extLst>
              <a:ext uri="{FF2B5EF4-FFF2-40B4-BE49-F238E27FC236}">
                <a16:creationId xmlns:a16="http://schemas.microsoft.com/office/drawing/2014/main" id="{26AFAC32-CB5A-C4C9-D340-AFE79A3D3032}"/>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4907559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9405EB-0A83-0EE9-FFC1-A101B439E2F1}"/>
              </a:ext>
            </a:extLst>
          </p:cNvPr>
          <p:cNvSpPr>
            <a:spLocks noGrp="1"/>
          </p:cNvSpPr>
          <p:nvPr>
            <p:ph type="sldNum" sz="quarter" idx="11"/>
          </p:nvPr>
        </p:nvSpPr>
        <p:spPr/>
        <p:txBody>
          <a:bodyPr/>
          <a:lstStyle/>
          <a:p>
            <a:fld id="{DA2C159E-F13C-4A85-9A41-E7669D3E0D70}" type="slidenum">
              <a:rPr lang="en-GB" noProof="0" smtClean="0"/>
              <a:pPr/>
              <a:t>74</a:t>
            </a:fld>
            <a:endParaRPr lang="en-GB" noProof="0" dirty="0"/>
          </a:p>
        </p:txBody>
      </p:sp>
      <p:sp>
        <p:nvSpPr>
          <p:cNvPr id="3" name="Title 2">
            <a:extLst>
              <a:ext uri="{FF2B5EF4-FFF2-40B4-BE49-F238E27FC236}">
                <a16:creationId xmlns:a16="http://schemas.microsoft.com/office/drawing/2014/main" id="{BD01D711-26AC-AF92-B879-576CBF52C662}"/>
              </a:ext>
            </a:extLst>
          </p:cNvPr>
          <p:cNvSpPr>
            <a:spLocks noGrp="1"/>
          </p:cNvSpPr>
          <p:nvPr>
            <p:ph type="title"/>
          </p:nvPr>
        </p:nvSpPr>
        <p:spPr/>
        <p:txBody>
          <a:bodyPr>
            <a:normAutofit fontScale="90000"/>
          </a:bodyPr>
          <a:lstStyle/>
          <a:p>
            <a:r>
              <a:rPr lang="en-GB" noProof="0" dirty="0"/>
              <a:t>Key differences owing to neurodiversity</a:t>
            </a:r>
          </a:p>
        </p:txBody>
      </p:sp>
      <p:sp>
        <p:nvSpPr>
          <p:cNvPr id="4" name="Text Placeholder 3">
            <a:extLst>
              <a:ext uri="{FF2B5EF4-FFF2-40B4-BE49-F238E27FC236}">
                <a16:creationId xmlns:a16="http://schemas.microsoft.com/office/drawing/2014/main" id="{034FD744-056F-33A7-B3A1-24245A386B21}"/>
              </a:ext>
            </a:extLst>
          </p:cNvPr>
          <p:cNvSpPr>
            <a:spLocks noGrp="1"/>
          </p:cNvSpPr>
          <p:nvPr>
            <p:ph type="body" sz="quarter" idx="12"/>
          </p:nvPr>
        </p:nvSpPr>
        <p:spPr>
          <a:xfrm>
            <a:off x="233999" y="986400"/>
            <a:ext cx="7722551" cy="3601574"/>
          </a:xfrm>
        </p:spPr>
        <p:txBody>
          <a:bodyPr/>
          <a:lstStyle/>
          <a:p>
            <a:r>
              <a:rPr lang="en-GB" noProof="0" dirty="0"/>
              <a:t>Neurodiverse individuals may prefer:</a:t>
            </a:r>
          </a:p>
          <a:p>
            <a:pPr marL="342900" indent="-342900">
              <a:buFont typeface="Arial" panose="020B0604020202020204" pitchFamily="34" charset="0"/>
              <a:buChar char="•"/>
            </a:pPr>
            <a:r>
              <a:rPr lang="en-GB" noProof="0" dirty="0"/>
              <a:t>direct, unambiguous language to avoid misunderstandings</a:t>
            </a:r>
          </a:p>
          <a:p>
            <a:pPr marL="342900" indent="-342900">
              <a:buFont typeface="Arial" panose="020B0604020202020204" pitchFamily="34" charset="0"/>
              <a:buChar char="•"/>
            </a:pPr>
            <a:r>
              <a:rPr lang="en-GB" noProof="0" dirty="0"/>
              <a:t>visual aids (e.g. diagrams, charts) to complement verbal explanations</a:t>
            </a:r>
          </a:p>
          <a:p>
            <a:pPr marL="342900" indent="-342900">
              <a:buFont typeface="Arial" panose="020B0604020202020204" pitchFamily="34" charset="0"/>
              <a:buChar char="•"/>
            </a:pPr>
            <a:r>
              <a:rPr lang="en-GB" noProof="0" dirty="0"/>
              <a:t>extra time to process and respond to information.</a:t>
            </a:r>
          </a:p>
          <a:p>
            <a:endParaRPr lang="en-GB" noProof="0" dirty="0"/>
          </a:p>
          <a:p>
            <a:r>
              <a:rPr lang="en-GB" noProof="0" dirty="0"/>
              <a:t>Communication preferences vary greatly among neurodiverse individuals; flexibility is essential. Above all, do not assume that neurodivergent people are stupid!</a:t>
            </a:r>
          </a:p>
        </p:txBody>
      </p:sp>
      <p:sp>
        <p:nvSpPr>
          <p:cNvPr id="5" name="Footer Placeholder 4">
            <a:extLst>
              <a:ext uri="{FF2B5EF4-FFF2-40B4-BE49-F238E27FC236}">
                <a16:creationId xmlns:a16="http://schemas.microsoft.com/office/drawing/2014/main" id="{691ABAAE-6135-F89B-EC2E-CD2604A0833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1767364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50E8EC-5B18-69F8-6B0B-C64A11B2F1EF}"/>
              </a:ext>
            </a:extLst>
          </p:cNvPr>
          <p:cNvSpPr>
            <a:spLocks noGrp="1"/>
          </p:cNvSpPr>
          <p:nvPr>
            <p:ph type="sldNum" sz="quarter" idx="11"/>
          </p:nvPr>
        </p:nvSpPr>
        <p:spPr/>
        <p:txBody>
          <a:bodyPr/>
          <a:lstStyle/>
          <a:p>
            <a:fld id="{DA2C159E-F13C-4A85-9A41-E7669D3E0D70}" type="slidenum">
              <a:rPr lang="en-GB" noProof="0" smtClean="0"/>
              <a:pPr/>
              <a:t>75</a:t>
            </a:fld>
            <a:endParaRPr lang="en-GB" noProof="0" dirty="0"/>
          </a:p>
        </p:txBody>
      </p:sp>
      <p:sp>
        <p:nvSpPr>
          <p:cNvPr id="3" name="Title 2">
            <a:extLst>
              <a:ext uri="{FF2B5EF4-FFF2-40B4-BE49-F238E27FC236}">
                <a16:creationId xmlns:a16="http://schemas.microsoft.com/office/drawing/2014/main" id="{CF316FE5-4B0E-4855-69B2-F0FCD2717F4D}"/>
              </a:ext>
            </a:extLst>
          </p:cNvPr>
          <p:cNvSpPr>
            <a:spLocks noGrp="1"/>
          </p:cNvSpPr>
          <p:nvPr>
            <p:ph type="title"/>
          </p:nvPr>
        </p:nvSpPr>
        <p:spPr/>
        <p:txBody>
          <a:bodyPr/>
          <a:lstStyle/>
          <a:p>
            <a:r>
              <a:rPr lang="en-GB" noProof="0" dirty="0"/>
              <a:t>Tailored communication</a:t>
            </a:r>
          </a:p>
        </p:txBody>
      </p:sp>
      <p:sp>
        <p:nvSpPr>
          <p:cNvPr id="4" name="Text Placeholder 3">
            <a:extLst>
              <a:ext uri="{FF2B5EF4-FFF2-40B4-BE49-F238E27FC236}">
                <a16:creationId xmlns:a16="http://schemas.microsoft.com/office/drawing/2014/main" id="{BD5A3E38-B934-E498-5101-C0BD8B3F896F}"/>
              </a:ext>
            </a:extLst>
          </p:cNvPr>
          <p:cNvSpPr>
            <a:spLocks noGrp="1"/>
          </p:cNvSpPr>
          <p:nvPr>
            <p:ph type="body" sz="quarter" idx="12"/>
          </p:nvPr>
        </p:nvSpPr>
        <p:spPr/>
        <p:txBody>
          <a:bodyPr/>
          <a:lstStyle/>
          <a:p>
            <a:r>
              <a:rPr lang="en-GB" noProof="0" dirty="0"/>
              <a:t>Tailoring communication ensures inclusivity and better understanding for all stakeholders.</a:t>
            </a:r>
          </a:p>
          <a:p>
            <a:endParaRPr lang="en-GB" noProof="0" dirty="0"/>
          </a:p>
          <a:p>
            <a:r>
              <a:rPr lang="en-GB" noProof="0" dirty="0"/>
              <a:t>Benefits of tailored communication:</a:t>
            </a:r>
          </a:p>
          <a:p>
            <a:pPr marL="342900" indent="-342900">
              <a:buFont typeface="Arial" panose="020B0604020202020204" pitchFamily="34" charset="0"/>
              <a:buChar char="•"/>
            </a:pPr>
            <a:r>
              <a:rPr lang="en-GB" noProof="0" dirty="0"/>
              <a:t>It builds trust and reduces miscommunication.</a:t>
            </a:r>
          </a:p>
          <a:p>
            <a:pPr marL="342900" indent="-342900">
              <a:buFont typeface="Arial" panose="020B0604020202020204" pitchFamily="34" charset="0"/>
              <a:buChar char="•"/>
            </a:pPr>
            <a:r>
              <a:rPr lang="en-GB" noProof="0" dirty="0"/>
              <a:t>It encourages active participation and feedback.</a:t>
            </a:r>
          </a:p>
          <a:p>
            <a:pPr marL="342900" indent="-342900">
              <a:buFont typeface="Arial" panose="020B0604020202020204" pitchFamily="34" charset="0"/>
              <a:buChar char="•"/>
            </a:pPr>
            <a:r>
              <a:rPr lang="en-GB" noProof="0" dirty="0"/>
              <a:t>It supports equal opportunities in discussions and decision-making.</a:t>
            </a:r>
          </a:p>
        </p:txBody>
      </p:sp>
      <p:sp>
        <p:nvSpPr>
          <p:cNvPr id="5" name="Footer Placeholder 4">
            <a:extLst>
              <a:ext uri="{FF2B5EF4-FFF2-40B4-BE49-F238E27FC236}">
                <a16:creationId xmlns:a16="http://schemas.microsoft.com/office/drawing/2014/main" id="{94C0948B-8D8C-AB7D-10FF-75011695D42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2394977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7C8F71-CE37-EB0E-CFF9-5EC49260BD52}"/>
              </a:ext>
            </a:extLst>
          </p:cNvPr>
          <p:cNvSpPr>
            <a:spLocks noGrp="1"/>
          </p:cNvSpPr>
          <p:nvPr>
            <p:ph type="sldNum" sz="quarter" idx="11"/>
          </p:nvPr>
        </p:nvSpPr>
        <p:spPr/>
        <p:txBody>
          <a:bodyPr/>
          <a:lstStyle/>
          <a:p>
            <a:fld id="{DA2C159E-F13C-4A85-9A41-E7669D3E0D70}" type="slidenum">
              <a:rPr lang="en-GB" noProof="0" smtClean="0"/>
              <a:pPr/>
              <a:t>76</a:t>
            </a:fld>
            <a:endParaRPr lang="en-GB" noProof="0" dirty="0"/>
          </a:p>
        </p:txBody>
      </p:sp>
      <p:sp>
        <p:nvSpPr>
          <p:cNvPr id="3" name="Title 2">
            <a:extLst>
              <a:ext uri="{FF2B5EF4-FFF2-40B4-BE49-F238E27FC236}">
                <a16:creationId xmlns:a16="http://schemas.microsoft.com/office/drawing/2014/main" id="{3DFAE9BB-51E1-557C-C9EB-47035C6ABE1A}"/>
              </a:ext>
            </a:extLst>
          </p:cNvPr>
          <p:cNvSpPr>
            <a:spLocks noGrp="1"/>
          </p:cNvSpPr>
          <p:nvPr>
            <p:ph type="title"/>
          </p:nvPr>
        </p:nvSpPr>
        <p:spPr/>
        <p:txBody>
          <a:bodyPr/>
          <a:lstStyle/>
          <a:p>
            <a:r>
              <a:rPr lang="en-GB" noProof="0" dirty="0"/>
              <a:t>Communication strategies</a:t>
            </a:r>
          </a:p>
        </p:txBody>
      </p:sp>
      <p:sp>
        <p:nvSpPr>
          <p:cNvPr id="4" name="Text Placeholder 3">
            <a:extLst>
              <a:ext uri="{FF2B5EF4-FFF2-40B4-BE49-F238E27FC236}">
                <a16:creationId xmlns:a16="http://schemas.microsoft.com/office/drawing/2014/main" id="{61546BBA-422D-B9C0-3A4F-E9E17F342884}"/>
              </a:ext>
            </a:extLst>
          </p:cNvPr>
          <p:cNvSpPr>
            <a:spLocks noGrp="1"/>
          </p:cNvSpPr>
          <p:nvPr>
            <p:ph type="body" sz="quarter" idx="12"/>
          </p:nvPr>
        </p:nvSpPr>
        <p:spPr/>
        <p:txBody>
          <a:bodyPr/>
          <a:lstStyle/>
          <a:p>
            <a:pPr marL="342900" indent="-342900">
              <a:buFont typeface="Arial" panose="020B0604020202020204" pitchFamily="34" charset="0"/>
              <a:buChar char="•"/>
            </a:pPr>
            <a:r>
              <a:rPr lang="en-GB" noProof="0" dirty="0"/>
              <a:t>Use audience-specific language and visuals.</a:t>
            </a:r>
          </a:p>
          <a:p>
            <a:pPr marL="342900" indent="-342900">
              <a:buFont typeface="Arial" panose="020B0604020202020204" pitchFamily="34" charset="0"/>
              <a:buChar char="•"/>
            </a:pPr>
            <a:r>
              <a:rPr lang="en-GB" noProof="0" dirty="0"/>
              <a:t>Regularly check your audience has understood through feedback or questions.</a:t>
            </a:r>
          </a:p>
          <a:p>
            <a:pPr marL="342900" indent="-342900">
              <a:buFont typeface="Arial" panose="020B0604020202020204" pitchFamily="34" charset="0"/>
              <a:buChar char="•"/>
            </a:pPr>
            <a:r>
              <a:rPr lang="en-GB" noProof="0" dirty="0"/>
              <a:t>Adapt tone, pace and medium based on the audience’s needs.</a:t>
            </a:r>
          </a:p>
        </p:txBody>
      </p:sp>
      <p:sp>
        <p:nvSpPr>
          <p:cNvPr id="5" name="Footer Placeholder 4">
            <a:extLst>
              <a:ext uri="{FF2B5EF4-FFF2-40B4-BE49-F238E27FC236}">
                <a16:creationId xmlns:a16="http://schemas.microsoft.com/office/drawing/2014/main" id="{04CAC259-5A9A-B647-93AF-A9F64DE943D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6624433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14D4CD-4147-B970-35BA-A7153A320205}"/>
              </a:ext>
            </a:extLst>
          </p:cNvPr>
          <p:cNvSpPr>
            <a:spLocks noGrp="1"/>
          </p:cNvSpPr>
          <p:nvPr>
            <p:ph type="sldNum" sz="quarter" idx="11"/>
          </p:nvPr>
        </p:nvSpPr>
        <p:spPr/>
        <p:txBody>
          <a:bodyPr/>
          <a:lstStyle/>
          <a:p>
            <a:fld id="{DA2C159E-F13C-4A85-9A41-E7669D3E0D70}" type="slidenum">
              <a:rPr lang="en-GB" noProof="0" smtClean="0"/>
              <a:pPr/>
              <a:t>77</a:t>
            </a:fld>
            <a:endParaRPr lang="en-GB" noProof="0" dirty="0"/>
          </a:p>
        </p:txBody>
      </p:sp>
      <p:sp>
        <p:nvSpPr>
          <p:cNvPr id="3" name="Title 2">
            <a:extLst>
              <a:ext uri="{FF2B5EF4-FFF2-40B4-BE49-F238E27FC236}">
                <a16:creationId xmlns:a16="http://schemas.microsoft.com/office/drawing/2014/main" id="{C6F5FCAF-C26A-267E-5CA4-5ABD29386F27}"/>
              </a:ext>
            </a:extLst>
          </p:cNvPr>
          <p:cNvSpPr>
            <a:spLocks noGrp="1"/>
          </p:cNvSpPr>
          <p:nvPr>
            <p:ph type="title"/>
          </p:nvPr>
        </p:nvSpPr>
        <p:spPr/>
        <p:txBody>
          <a:bodyPr>
            <a:normAutofit/>
          </a:bodyPr>
          <a:lstStyle/>
          <a:p>
            <a:r>
              <a:rPr lang="en-GB" noProof="0" dirty="0"/>
              <a:t>Activity: communication adjustments</a:t>
            </a:r>
          </a:p>
        </p:txBody>
      </p:sp>
      <p:sp>
        <p:nvSpPr>
          <p:cNvPr id="4" name="Text Placeholder 3">
            <a:extLst>
              <a:ext uri="{FF2B5EF4-FFF2-40B4-BE49-F238E27FC236}">
                <a16:creationId xmlns:a16="http://schemas.microsoft.com/office/drawing/2014/main" id="{EA958F20-29FD-8938-912C-5108A14C541E}"/>
              </a:ext>
            </a:extLst>
          </p:cNvPr>
          <p:cNvSpPr>
            <a:spLocks noGrp="1"/>
          </p:cNvSpPr>
          <p:nvPr>
            <p:ph type="body" sz="quarter" idx="12"/>
          </p:nvPr>
        </p:nvSpPr>
        <p:spPr/>
        <p:txBody>
          <a:bodyPr/>
          <a:lstStyle/>
          <a:p>
            <a:pPr marL="457200" indent="-457200">
              <a:buFont typeface="+mj-lt"/>
              <a:buAutoNum type="arabicPeriod"/>
            </a:pPr>
            <a:r>
              <a:rPr lang="en-GB" noProof="0" dirty="0"/>
              <a:t>Read the </a:t>
            </a:r>
            <a:r>
              <a:rPr lang="en-GB" b="1" noProof="0" dirty="0"/>
              <a:t>Communication adjustments handout </a:t>
            </a:r>
            <a:r>
              <a:rPr lang="en-GB" noProof="0" dirty="0"/>
              <a:t>and rank the adjustments in order of difficulty of implementation.</a:t>
            </a:r>
          </a:p>
          <a:p>
            <a:pPr marL="457200" indent="-457200">
              <a:buFont typeface="+mj-lt"/>
              <a:buAutoNum type="arabicPeriod"/>
            </a:pPr>
            <a:r>
              <a:rPr lang="en-GB" noProof="0" dirty="0"/>
              <a:t>Share the three adjustments that would be the most challenging to implement on a digital collaborative platform. </a:t>
            </a:r>
          </a:p>
        </p:txBody>
      </p:sp>
      <p:sp>
        <p:nvSpPr>
          <p:cNvPr id="5" name="Footer Placeholder 4">
            <a:extLst>
              <a:ext uri="{FF2B5EF4-FFF2-40B4-BE49-F238E27FC236}">
                <a16:creationId xmlns:a16="http://schemas.microsoft.com/office/drawing/2014/main" id="{0BE211B9-7ACD-AADF-39CB-088D57561DE8}"/>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7360787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F2908B-3DD1-916B-261B-86EFC3BC9346}"/>
              </a:ext>
            </a:extLst>
          </p:cNvPr>
          <p:cNvSpPr>
            <a:spLocks noGrp="1"/>
          </p:cNvSpPr>
          <p:nvPr>
            <p:ph type="sldNum" sz="quarter" idx="11"/>
          </p:nvPr>
        </p:nvSpPr>
        <p:spPr/>
        <p:txBody>
          <a:bodyPr/>
          <a:lstStyle/>
          <a:p>
            <a:fld id="{DA2C159E-F13C-4A85-9A41-E7669D3E0D70}" type="slidenum">
              <a:rPr lang="en-GB" noProof="0" smtClean="0"/>
              <a:pPr/>
              <a:t>78</a:t>
            </a:fld>
            <a:endParaRPr lang="en-GB" noProof="0" dirty="0"/>
          </a:p>
        </p:txBody>
      </p:sp>
      <p:sp>
        <p:nvSpPr>
          <p:cNvPr id="3" name="Title 2">
            <a:extLst>
              <a:ext uri="{FF2B5EF4-FFF2-40B4-BE49-F238E27FC236}">
                <a16:creationId xmlns:a16="http://schemas.microsoft.com/office/drawing/2014/main" id="{7DEB23E3-9B56-FD97-8CE9-657D3025723B}"/>
              </a:ext>
            </a:extLst>
          </p:cNvPr>
          <p:cNvSpPr>
            <a:spLocks noGrp="1"/>
          </p:cNvSpPr>
          <p:nvPr>
            <p:ph type="title"/>
          </p:nvPr>
        </p:nvSpPr>
        <p:spPr/>
        <p:txBody>
          <a:bodyPr/>
          <a:lstStyle/>
          <a:p>
            <a:r>
              <a:rPr lang="en-GB" noProof="0" dirty="0"/>
              <a:t>Video</a:t>
            </a:r>
          </a:p>
        </p:txBody>
      </p:sp>
      <p:sp>
        <p:nvSpPr>
          <p:cNvPr id="4" name="Text Placeholder 3">
            <a:extLst>
              <a:ext uri="{FF2B5EF4-FFF2-40B4-BE49-F238E27FC236}">
                <a16:creationId xmlns:a16="http://schemas.microsoft.com/office/drawing/2014/main" id="{C12400B7-28F0-4EA3-4251-CEEE5A2F49F2}"/>
              </a:ext>
            </a:extLst>
          </p:cNvPr>
          <p:cNvSpPr>
            <a:spLocks noGrp="1"/>
          </p:cNvSpPr>
          <p:nvPr>
            <p:ph type="body" sz="quarter" idx="12"/>
          </p:nvPr>
        </p:nvSpPr>
        <p:spPr>
          <a:xfrm>
            <a:off x="234000" y="986400"/>
            <a:ext cx="7722550" cy="3601574"/>
          </a:xfrm>
        </p:spPr>
        <p:txBody>
          <a:bodyPr/>
          <a:lstStyle/>
          <a:p>
            <a:pPr marL="457200" indent="-457200">
              <a:buFont typeface="+mj-lt"/>
              <a:buAutoNum type="arabicPeriod"/>
            </a:pPr>
            <a:r>
              <a:rPr lang="en-GB" noProof="0" dirty="0"/>
              <a:t>On the next slide is a video.</a:t>
            </a:r>
          </a:p>
          <a:p>
            <a:pPr marL="457200" indent="-457200">
              <a:buFont typeface="+mj-lt"/>
              <a:buAutoNum type="arabicPeriod"/>
            </a:pPr>
            <a:r>
              <a:rPr lang="en-GB" noProof="0" dirty="0"/>
              <a:t>Listen and take note of the five techniques mentioned in the video. </a:t>
            </a:r>
          </a:p>
        </p:txBody>
      </p:sp>
      <p:sp>
        <p:nvSpPr>
          <p:cNvPr id="5" name="Footer Placeholder 4">
            <a:extLst>
              <a:ext uri="{FF2B5EF4-FFF2-40B4-BE49-F238E27FC236}">
                <a16:creationId xmlns:a16="http://schemas.microsoft.com/office/drawing/2014/main" id="{FD41FF8F-BCFC-A1EF-6F6D-D0D0C7589742}"/>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8999344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83350F-762A-60C0-F091-822F72259072}"/>
              </a:ext>
            </a:extLst>
          </p:cNvPr>
          <p:cNvSpPr>
            <a:spLocks noGrp="1"/>
          </p:cNvSpPr>
          <p:nvPr>
            <p:ph type="sldNum" sz="quarter" idx="11"/>
          </p:nvPr>
        </p:nvSpPr>
        <p:spPr/>
        <p:txBody>
          <a:bodyPr/>
          <a:lstStyle/>
          <a:p>
            <a:fld id="{DA2C159E-F13C-4A85-9A41-E7669D3E0D70}" type="slidenum">
              <a:rPr lang="en-GB" noProof="0" smtClean="0"/>
              <a:pPr/>
              <a:t>79</a:t>
            </a:fld>
            <a:endParaRPr lang="en-GB" noProof="0" dirty="0"/>
          </a:p>
        </p:txBody>
      </p:sp>
      <p:sp>
        <p:nvSpPr>
          <p:cNvPr id="3" name="Title 2">
            <a:extLst>
              <a:ext uri="{FF2B5EF4-FFF2-40B4-BE49-F238E27FC236}">
                <a16:creationId xmlns:a16="http://schemas.microsoft.com/office/drawing/2014/main" id="{D5075914-3426-4ACC-8F1E-8051BBD1A2BF}"/>
              </a:ext>
            </a:extLst>
          </p:cNvPr>
          <p:cNvSpPr>
            <a:spLocks noGrp="1"/>
          </p:cNvSpPr>
          <p:nvPr>
            <p:ph type="title"/>
          </p:nvPr>
        </p:nvSpPr>
        <p:spPr/>
        <p:txBody>
          <a:bodyPr>
            <a:normAutofit fontScale="90000"/>
          </a:bodyPr>
          <a:lstStyle/>
          <a:p>
            <a:r>
              <a:rPr lang="en-GB" noProof="0" dirty="0"/>
              <a:t>Video: how to avoid death by PowerPoint</a:t>
            </a:r>
          </a:p>
        </p:txBody>
      </p:sp>
      <p:sp>
        <p:nvSpPr>
          <p:cNvPr id="4" name="Text Placeholder 3">
            <a:extLst>
              <a:ext uri="{FF2B5EF4-FFF2-40B4-BE49-F238E27FC236}">
                <a16:creationId xmlns:a16="http://schemas.microsoft.com/office/drawing/2014/main" id="{86237067-DE56-CC98-C404-CCBA1B5AEF1E}"/>
              </a:ext>
            </a:extLst>
          </p:cNvPr>
          <p:cNvSpPr>
            <a:spLocks noGrp="1"/>
          </p:cNvSpPr>
          <p:nvPr>
            <p:ph type="body" sz="quarter" idx="12"/>
          </p:nvPr>
        </p:nvSpPr>
        <p:spPr/>
        <p:txBody>
          <a:bodyPr/>
          <a:lstStyle/>
          <a:p>
            <a:endParaRPr lang="en-GB" noProof="0" dirty="0"/>
          </a:p>
        </p:txBody>
      </p:sp>
      <p:sp>
        <p:nvSpPr>
          <p:cNvPr id="5" name="Footer Placeholder 4">
            <a:extLst>
              <a:ext uri="{FF2B5EF4-FFF2-40B4-BE49-F238E27FC236}">
                <a16:creationId xmlns:a16="http://schemas.microsoft.com/office/drawing/2014/main" id="{5E42D688-0C3B-435A-C082-59E9A4ED7A95}"/>
              </a:ext>
            </a:extLst>
          </p:cNvPr>
          <p:cNvSpPr>
            <a:spLocks noGrp="1"/>
          </p:cNvSpPr>
          <p:nvPr>
            <p:ph type="ftr" sz="quarter" idx="10"/>
          </p:nvPr>
        </p:nvSpPr>
        <p:spPr/>
        <p:txBody>
          <a:bodyPr/>
          <a:lstStyle/>
          <a:p>
            <a:r>
              <a:rPr lang="en-GB" noProof="0" dirty="0"/>
              <a:t>Education &amp; Training Foundation</a:t>
            </a:r>
          </a:p>
        </p:txBody>
      </p:sp>
      <p:pic>
        <p:nvPicPr>
          <p:cNvPr id="6" name="Online Media 5" title="How to avoid death By PowerPoint | David JP Phillips | TEDxStockholmSalon">
            <a:hlinkClick r:id="" action="ppaction://media"/>
            <a:extLst>
              <a:ext uri="{FF2B5EF4-FFF2-40B4-BE49-F238E27FC236}">
                <a16:creationId xmlns:a16="http://schemas.microsoft.com/office/drawing/2014/main" id="{A088AD6A-2C33-C41B-E86F-05E437BCE206}"/>
              </a:ext>
            </a:extLst>
          </p:cNvPr>
          <p:cNvPicPr>
            <a:picLocks noRot="1" noChangeAspect="1"/>
          </p:cNvPicPr>
          <p:nvPr>
            <a:videoFile r:link="rId1"/>
          </p:nvPr>
        </p:nvPicPr>
        <p:blipFill>
          <a:blip r:embed="rId4"/>
          <a:stretch>
            <a:fillRect/>
          </a:stretch>
        </p:blipFill>
        <p:spPr>
          <a:xfrm>
            <a:off x="19050" y="0"/>
            <a:ext cx="9104313" cy="5143500"/>
          </a:xfrm>
          <a:prstGeom prst="rect">
            <a:avLst/>
          </a:prstGeom>
        </p:spPr>
      </p:pic>
    </p:spTree>
    <p:extLst>
      <p:ext uri="{BB962C8B-B14F-4D97-AF65-F5344CB8AC3E}">
        <p14:creationId xmlns:p14="http://schemas.microsoft.com/office/powerpoint/2010/main" val="412357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05D060-34E0-BAA8-1312-DB6D9CF920DE}"/>
              </a:ext>
            </a:extLst>
          </p:cNvPr>
          <p:cNvSpPr>
            <a:spLocks noGrp="1"/>
          </p:cNvSpPr>
          <p:nvPr>
            <p:ph type="sldNum" sz="quarter" idx="11"/>
          </p:nvPr>
        </p:nvSpPr>
        <p:spPr/>
        <p:txBody>
          <a:bodyPr/>
          <a:lstStyle/>
          <a:p>
            <a:fld id="{DA2C159E-F13C-4A85-9A41-E7669D3E0D70}" type="slidenum">
              <a:rPr lang="en-GB" noProof="0" smtClean="0"/>
              <a:pPr/>
              <a:t>8</a:t>
            </a:fld>
            <a:endParaRPr lang="en-GB" noProof="0" dirty="0"/>
          </a:p>
        </p:txBody>
      </p:sp>
      <p:sp>
        <p:nvSpPr>
          <p:cNvPr id="3" name="Title 2">
            <a:extLst>
              <a:ext uri="{FF2B5EF4-FFF2-40B4-BE49-F238E27FC236}">
                <a16:creationId xmlns:a16="http://schemas.microsoft.com/office/drawing/2014/main" id="{E50824E2-0E6B-62AB-264D-894834383CD5}"/>
              </a:ext>
            </a:extLst>
          </p:cNvPr>
          <p:cNvSpPr>
            <a:spLocks noGrp="1"/>
          </p:cNvSpPr>
          <p:nvPr>
            <p:ph type="title"/>
          </p:nvPr>
        </p:nvSpPr>
        <p:spPr/>
        <p:txBody>
          <a:bodyPr/>
          <a:lstStyle/>
          <a:p>
            <a:endParaRPr lang="en-GB" noProof="0" dirty="0"/>
          </a:p>
        </p:txBody>
      </p:sp>
      <p:sp>
        <p:nvSpPr>
          <p:cNvPr id="4" name="Text Placeholder 3">
            <a:extLst>
              <a:ext uri="{FF2B5EF4-FFF2-40B4-BE49-F238E27FC236}">
                <a16:creationId xmlns:a16="http://schemas.microsoft.com/office/drawing/2014/main" id="{194EEB9F-72B6-76F6-A5CA-E1E1B8B22B82}"/>
              </a:ext>
            </a:extLst>
          </p:cNvPr>
          <p:cNvSpPr>
            <a:spLocks noGrp="1"/>
          </p:cNvSpPr>
          <p:nvPr>
            <p:ph type="body" sz="quarter" idx="12"/>
          </p:nvPr>
        </p:nvSpPr>
        <p:spPr/>
        <p:txBody>
          <a:bodyPr/>
          <a:lstStyle/>
          <a:p>
            <a:endParaRPr lang="en-GB" noProof="0" dirty="0"/>
          </a:p>
        </p:txBody>
      </p:sp>
      <p:sp>
        <p:nvSpPr>
          <p:cNvPr id="5" name="Footer Placeholder 4">
            <a:extLst>
              <a:ext uri="{FF2B5EF4-FFF2-40B4-BE49-F238E27FC236}">
                <a16:creationId xmlns:a16="http://schemas.microsoft.com/office/drawing/2014/main" id="{69D911DA-5D14-0E47-2723-8CBBB399AE52}"/>
              </a:ext>
            </a:extLst>
          </p:cNvPr>
          <p:cNvSpPr>
            <a:spLocks noGrp="1"/>
          </p:cNvSpPr>
          <p:nvPr>
            <p:ph type="ftr" sz="quarter" idx="10"/>
          </p:nvPr>
        </p:nvSpPr>
        <p:spPr/>
        <p:txBody>
          <a:bodyPr/>
          <a:lstStyle/>
          <a:p>
            <a:r>
              <a:rPr lang="en-GB" noProof="0" dirty="0"/>
              <a:t>Education &amp; Training Foundation</a:t>
            </a:r>
          </a:p>
        </p:txBody>
      </p:sp>
      <p:pic>
        <p:nvPicPr>
          <p:cNvPr id="6" name="Online Media 5" title="Challenges for disabled people: welcome to No Go Britain">
            <a:hlinkClick r:id="" action="ppaction://media"/>
            <a:extLst>
              <a:ext uri="{FF2B5EF4-FFF2-40B4-BE49-F238E27FC236}">
                <a16:creationId xmlns:a16="http://schemas.microsoft.com/office/drawing/2014/main" id="{8B753D20-FB7A-AE63-EA2A-5D18B7CD2FDD}"/>
              </a:ext>
            </a:extLst>
          </p:cNvPr>
          <p:cNvPicPr>
            <a:picLocks noRot="1" noChangeAspect="1"/>
          </p:cNvPicPr>
          <p:nvPr>
            <a:videoFile r:link="rId1"/>
          </p:nvPr>
        </p:nvPicPr>
        <p:blipFill>
          <a:blip r:embed="rId4"/>
          <a:stretch>
            <a:fillRect/>
          </a:stretch>
        </p:blipFill>
        <p:spPr>
          <a:xfrm>
            <a:off x="19050" y="0"/>
            <a:ext cx="9104313" cy="5143500"/>
          </a:xfrm>
          <a:prstGeom prst="rect">
            <a:avLst/>
          </a:prstGeom>
        </p:spPr>
      </p:pic>
    </p:spTree>
    <p:extLst>
      <p:ext uri="{BB962C8B-B14F-4D97-AF65-F5344CB8AC3E}">
        <p14:creationId xmlns:p14="http://schemas.microsoft.com/office/powerpoint/2010/main" val="281219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6D5C84-F90E-E464-23C9-69ED42E2D1BC}"/>
              </a:ext>
            </a:extLst>
          </p:cNvPr>
          <p:cNvSpPr>
            <a:spLocks noGrp="1"/>
          </p:cNvSpPr>
          <p:nvPr>
            <p:ph type="sldNum" sz="quarter" idx="11"/>
          </p:nvPr>
        </p:nvSpPr>
        <p:spPr/>
        <p:txBody>
          <a:bodyPr/>
          <a:lstStyle/>
          <a:p>
            <a:fld id="{DA2C159E-F13C-4A85-9A41-E7669D3E0D70}" type="slidenum">
              <a:rPr lang="en-GB" noProof="0" smtClean="0"/>
              <a:pPr/>
              <a:t>80</a:t>
            </a:fld>
            <a:endParaRPr lang="en-GB" noProof="0" dirty="0"/>
          </a:p>
        </p:txBody>
      </p:sp>
      <p:sp>
        <p:nvSpPr>
          <p:cNvPr id="3" name="Title 2">
            <a:extLst>
              <a:ext uri="{FF2B5EF4-FFF2-40B4-BE49-F238E27FC236}">
                <a16:creationId xmlns:a16="http://schemas.microsoft.com/office/drawing/2014/main" id="{5B97A506-8115-E671-1AF0-D874C2FBB772}"/>
              </a:ext>
            </a:extLst>
          </p:cNvPr>
          <p:cNvSpPr>
            <a:spLocks noGrp="1"/>
          </p:cNvSpPr>
          <p:nvPr>
            <p:ph type="title"/>
          </p:nvPr>
        </p:nvSpPr>
        <p:spPr/>
        <p:txBody>
          <a:bodyPr/>
          <a:lstStyle/>
          <a:p>
            <a:r>
              <a:rPr lang="en-GB" noProof="0" dirty="0"/>
              <a:t>Activity: update Main checklist</a:t>
            </a:r>
          </a:p>
        </p:txBody>
      </p:sp>
      <p:sp>
        <p:nvSpPr>
          <p:cNvPr id="4" name="Text Placeholder 3">
            <a:extLst>
              <a:ext uri="{FF2B5EF4-FFF2-40B4-BE49-F238E27FC236}">
                <a16:creationId xmlns:a16="http://schemas.microsoft.com/office/drawing/2014/main" id="{9D500170-23C9-57FA-957F-D79DEBB17CB9}"/>
              </a:ext>
            </a:extLst>
          </p:cNvPr>
          <p:cNvSpPr>
            <a:spLocks noGrp="1"/>
          </p:cNvSpPr>
          <p:nvPr>
            <p:ph type="body" sz="quarter" idx="12"/>
          </p:nvPr>
        </p:nvSpPr>
        <p:spPr>
          <a:xfrm>
            <a:off x="234000" y="986400"/>
            <a:ext cx="7722550" cy="3601574"/>
          </a:xfrm>
        </p:spPr>
        <p:txBody>
          <a:bodyPr/>
          <a:lstStyle/>
          <a:p>
            <a:r>
              <a:rPr lang="en-GB" noProof="0" dirty="0"/>
              <a:t>Incorporate the key elements of these five techniques into the </a:t>
            </a:r>
            <a:r>
              <a:rPr lang="en-GB" b="1" noProof="0" dirty="0"/>
              <a:t>Main checklist </a:t>
            </a:r>
            <a:r>
              <a:rPr lang="en-GB" noProof="0" dirty="0"/>
              <a:t>you are developing.</a:t>
            </a:r>
          </a:p>
        </p:txBody>
      </p:sp>
      <p:sp>
        <p:nvSpPr>
          <p:cNvPr id="5" name="Footer Placeholder 4">
            <a:extLst>
              <a:ext uri="{FF2B5EF4-FFF2-40B4-BE49-F238E27FC236}">
                <a16:creationId xmlns:a16="http://schemas.microsoft.com/office/drawing/2014/main" id="{0FA1316B-9C06-7844-734A-F260179FF4DC}"/>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0535700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3AFA4E-8BAB-56A9-5231-485983BF123A}"/>
              </a:ext>
            </a:extLst>
          </p:cNvPr>
          <p:cNvSpPr>
            <a:spLocks noGrp="1"/>
          </p:cNvSpPr>
          <p:nvPr>
            <p:ph type="sldNum" sz="quarter" idx="11"/>
          </p:nvPr>
        </p:nvSpPr>
        <p:spPr/>
        <p:txBody>
          <a:bodyPr/>
          <a:lstStyle/>
          <a:p>
            <a:fld id="{DA2C159E-F13C-4A85-9A41-E7669D3E0D70}" type="slidenum">
              <a:rPr lang="en-GB" noProof="0" smtClean="0"/>
              <a:pPr/>
              <a:t>81</a:t>
            </a:fld>
            <a:endParaRPr lang="en-GB" noProof="0" dirty="0"/>
          </a:p>
        </p:txBody>
      </p:sp>
      <p:sp>
        <p:nvSpPr>
          <p:cNvPr id="3" name="Title 2">
            <a:extLst>
              <a:ext uri="{FF2B5EF4-FFF2-40B4-BE49-F238E27FC236}">
                <a16:creationId xmlns:a16="http://schemas.microsoft.com/office/drawing/2014/main" id="{F2F6071C-B2B6-A9E9-B0DF-973865BE2738}"/>
              </a:ext>
            </a:extLst>
          </p:cNvPr>
          <p:cNvSpPr>
            <a:spLocks noGrp="1"/>
          </p:cNvSpPr>
          <p:nvPr>
            <p:ph type="title"/>
          </p:nvPr>
        </p:nvSpPr>
        <p:spPr/>
        <p:txBody>
          <a:bodyPr/>
          <a:lstStyle/>
          <a:p>
            <a:r>
              <a:rPr lang="en-GB" noProof="0" dirty="0"/>
              <a:t>Activity: create presentation</a:t>
            </a:r>
          </a:p>
        </p:txBody>
      </p:sp>
      <p:sp>
        <p:nvSpPr>
          <p:cNvPr id="4" name="Text Placeholder 3">
            <a:extLst>
              <a:ext uri="{FF2B5EF4-FFF2-40B4-BE49-F238E27FC236}">
                <a16:creationId xmlns:a16="http://schemas.microsoft.com/office/drawing/2014/main" id="{7F9B81CC-FAF2-349E-AF21-EF85B74B38B6}"/>
              </a:ext>
            </a:extLst>
          </p:cNvPr>
          <p:cNvSpPr>
            <a:spLocks noGrp="1"/>
          </p:cNvSpPr>
          <p:nvPr>
            <p:ph type="body" sz="quarter" idx="12"/>
          </p:nvPr>
        </p:nvSpPr>
        <p:spPr>
          <a:xfrm>
            <a:off x="234000" y="986400"/>
            <a:ext cx="7722550" cy="3601574"/>
          </a:xfrm>
        </p:spPr>
        <p:txBody>
          <a:bodyPr/>
          <a:lstStyle/>
          <a:p>
            <a:r>
              <a:rPr lang="en-GB" noProof="0" dirty="0"/>
              <a:t>Create a presentation pitch from the </a:t>
            </a:r>
            <a:r>
              <a:rPr lang="en-GB" b="1" noProof="0" dirty="0"/>
              <a:t>Dyslexia Heroes client pitch outline</a:t>
            </a:r>
            <a:r>
              <a:rPr lang="en-GB" noProof="0" dirty="0"/>
              <a:t>. Take the </a:t>
            </a:r>
            <a:r>
              <a:rPr lang="en-GB" b="1" noProof="0" dirty="0"/>
              <a:t>Examples of structured designs for pitches</a:t>
            </a:r>
            <a:r>
              <a:rPr lang="en-GB" noProof="0" dirty="0"/>
              <a:t> and </a:t>
            </a:r>
            <a:r>
              <a:rPr lang="en-GB" b="1" noProof="0" dirty="0"/>
              <a:t>Handout on communication adjustments </a:t>
            </a:r>
            <a:r>
              <a:rPr lang="en-GB" noProof="0" dirty="0"/>
              <a:t>into consideration.</a:t>
            </a:r>
          </a:p>
        </p:txBody>
      </p:sp>
      <p:sp>
        <p:nvSpPr>
          <p:cNvPr id="5" name="Footer Placeholder 4">
            <a:extLst>
              <a:ext uri="{FF2B5EF4-FFF2-40B4-BE49-F238E27FC236}">
                <a16:creationId xmlns:a16="http://schemas.microsoft.com/office/drawing/2014/main" id="{E15448B9-3B91-57B4-16FB-277288F41E22}"/>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6318686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33EBC6-CD26-E5E9-FEC5-BAA217E7E868}"/>
              </a:ext>
            </a:extLst>
          </p:cNvPr>
          <p:cNvSpPr>
            <a:spLocks noGrp="1"/>
          </p:cNvSpPr>
          <p:nvPr>
            <p:ph type="sldNum" sz="quarter" idx="11"/>
          </p:nvPr>
        </p:nvSpPr>
        <p:spPr/>
        <p:txBody>
          <a:bodyPr/>
          <a:lstStyle/>
          <a:p>
            <a:fld id="{DA2C159E-F13C-4A85-9A41-E7669D3E0D70}" type="slidenum">
              <a:rPr lang="en-GB" noProof="0" smtClean="0"/>
              <a:pPr/>
              <a:t>82</a:t>
            </a:fld>
            <a:endParaRPr lang="en-GB" noProof="0" dirty="0"/>
          </a:p>
        </p:txBody>
      </p:sp>
      <p:sp>
        <p:nvSpPr>
          <p:cNvPr id="3" name="Title 2">
            <a:extLst>
              <a:ext uri="{FF2B5EF4-FFF2-40B4-BE49-F238E27FC236}">
                <a16:creationId xmlns:a16="http://schemas.microsoft.com/office/drawing/2014/main" id="{D719CF05-D5E5-F4EC-C789-3046127ECFE0}"/>
              </a:ext>
            </a:extLst>
          </p:cNvPr>
          <p:cNvSpPr>
            <a:spLocks noGrp="1"/>
          </p:cNvSpPr>
          <p:nvPr>
            <p:ph type="title"/>
          </p:nvPr>
        </p:nvSpPr>
        <p:spPr/>
        <p:txBody>
          <a:bodyPr/>
          <a:lstStyle/>
          <a:p>
            <a:r>
              <a:rPr lang="en-GB" noProof="0" dirty="0"/>
              <a:t>Activity: review presentation</a:t>
            </a:r>
          </a:p>
        </p:txBody>
      </p:sp>
      <p:sp>
        <p:nvSpPr>
          <p:cNvPr id="4" name="Text Placeholder 3">
            <a:extLst>
              <a:ext uri="{FF2B5EF4-FFF2-40B4-BE49-F238E27FC236}">
                <a16:creationId xmlns:a16="http://schemas.microsoft.com/office/drawing/2014/main" id="{97E9DA18-3777-F6E7-0E1A-F7E830595D3C}"/>
              </a:ext>
            </a:extLst>
          </p:cNvPr>
          <p:cNvSpPr>
            <a:spLocks noGrp="1"/>
          </p:cNvSpPr>
          <p:nvPr>
            <p:ph type="body" sz="quarter" idx="12"/>
          </p:nvPr>
        </p:nvSpPr>
        <p:spPr/>
        <p:txBody>
          <a:bodyPr/>
          <a:lstStyle/>
          <a:p>
            <a:pPr marL="457200" indent="-457200">
              <a:buFont typeface="+mj-lt"/>
              <a:buAutoNum type="arabicPeriod"/>
            </a:pPr>
            <a:r>
              <a:rPr lang="en-GB" noProof="0" dirty="0"/>
              <a:t>Review the completed presentation against your updated </a:t>
            </a:r>
            <a:r>
              <a:rPr lang="en-GB" b="1" noProof="0" dirty="0"/>
              <a:t>Main checklist. </a:t>
            </a:r>
          </a:p>
          <a:p>
            <a:pPr marL="457200" indent="-457200">
              <a:buFont typeface="+mj-lt"/>
              <a:buAutoNum type="arabicPeriod"/>
            </a:pPr>
            <a:r>
              <a:rPr lang="en-GB" noProof="0" dirty="0"/>
              <a:t>Make a note of any improvements that could be made. </a:t>
            </a:r>
          </a:p>
        </p:txBody>
      </p:sp>
      <p:sp>
        <p:nvSpPr>
          <p:cNvPr id="5" name="Footer Placeholder 4">
            <a:extLst>
              <a:ext uri="{FF2B5EF4-FFF2-40B4-BE49-F238E27FC236}">
                <a16:creationId xmlns:a16="http://schemas.microsoft.com/office/drawing/2014/main" id="{88B28752-F1E8-1EE2-8787-EC77801FBAB2}"/>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7002356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5234FA-A890-9068-580A-6346C2B560AF}"/>
              </a:ext>
            </a:extLst>
          </p:cNvPr>
          <p:cNvSpPr>
            <a:spLocks noGrp="1"/>
          </p:cNvSpPr>
          <p:nvPr>
            <p:ph type="sldNum" sz="quarter" idx="11"/>
          </p:nvPr>
        </p:nvSpPr>
        <p:spPr/>
        <p:txBody>
          <a:bodyPr/>
          <a:lstStyle/>
          <a:p>
            <a:fld id="{DA2C159E-F13C-4A85-9A41-E7669D3E0D70}" type="slidenum">
              <a:rPr lang="en-GB" noProof="0" smtClean="0"/>
              <a:pPr/>
              <a:t>83</a:t>
            </a:fld>
            <a:endParaRPr lang="en-GB" noProof="0" dirty="0"/>
          </a:p>
        </p:txBody>
      </p:sp>
      <p:sp>
        <p:nvSpPr>
          <p:cNvPr id="3" name="Title 2">
            <a:extLst>
              <a:ext uri="{FF2B5EF4-FFF2-40B4-BE49-F238E27FC236}">
                <a16:creationId xmlns:a16="http://schemas.microsoft.com/office/drawing/2014/main" id="{48EB1D31-06FF-0CDB-A3FA-C529A1B0D2A8}"/>
              </a:ext>
            </a:extLst>
          </p:cNvPr>
          <p:cNvSpPr>
            <a:spLocks noGrp="1"/>
          </p:cNvSpPr>
          <p:nvPr>
            <p:ph type="title"/>
          </p:nvPr>
        </p:nvSpPr>
        <p:spPr/>
        <p:txBody>
          <a:bodyPr>
            <a:normAutofit fontScale="90000"/>
          </a:bodyPr>
          <a:lstStyle/>
          <a:p>
            <a:r>
              <a:rPr lang="en-GB" noProof="0" dirty="0"/>
              <a:t>Activity: create a list of inclusivity considerations</a:t>
            </a:r>
          </a:p>
        </p:txBody>
      </p:sp>
      <p:sp>
        <p:nvSpPr>
          <p:cNvPr id="4" name="Text Placeholder 3">
            <a:extLst>
              <a:ext uri="{FF2B5EF4-FFF2-40B4-BE49-F238E27FC236}">
                <a16:creationId xmlns:a16="http://schemas.microsoft.com/office/drawing/2014/main" id="{67ACA27F-ADE0-0D31-8C54-86E8D7343FE4}"/>
              </a:ext>
            </a:extLst>
          </p:cNvPr>
          <p:cNvSpPr>
            <a:spLocks noGrp="1"/>
          </p:cNvSpPr>
          <p:nvPr>
            <p:ph type="body" sz="quarter" idx="12"/>
          </p:nvPr>
        </p:nvSpPr>
        <p:spPr>
          <a:xfrm>
            <a:off x="234000" y="1347614"/>
            <a:ext cx="7722550" cy="3240360"/>
          </a:xfrm>
        </p:spPr>
        <p:txBody>
          <a:bodyPr/>
          <a:lstStyle/>
          <a:p>
            <a:pPr marL="457200" indent="-457200">
              <a:buFont typeface="+mj-lt"/>
              <a:buAutoNum type="arabicPeriod"/>
            </a:pPr>
            <a:r>
              <a:rPr lang="en-GB" noProof="0" dirty="0"/>
              <a:t>Create a list of inclusivity considerations when designing pitches for neurodiverse stakeholders. </a:t>
            </a:r>
          </a:p>
          <a:p>
            <a:pPr marL="457200" indent="-457200">
              <a:buFont typeface="+mj-lt"/>
              <a:buAutoNum type="arabicPeriod"/>
            </a:pPr>
            <a:r>
              <a:rPr lang="en-GB" noProof="0" dirty="0"/>
              <a:t>Use the </a:t>
            </a:r>
            <a:r>
              <a:rPr lang="en-GB" b="1" noProof="0" dirty="0"/>
              <a:t>Inclusivity sentence starters </a:t>
            </a:r>
            <a:r>
              <a:rPr lang="en-GB" noProof="0" dirty="0"/>
              <a:t>or </a:t>
            </a:r>
            <a:r>
              <a:rPr lang="en-GB" b="1" noProof="0" dirty="0"/>
              <a:t>Inclusivity considerations template </a:t>
            </a:r>
            <a:r>
              <a:rPr lang="en-GB" noProof="0" dirty="0"/>
              <a:t>if required.</a:t>
            </a:r>
          </a:p>
        </p:txBody>
      </p:sp>
      <p:sp>
        <p:nvSpPr>
          <p:cNvPr id="5" name="Footer Placeholder 4">
            <a:extLst>
              <a:ext uri="{FF2B5EF4-FFF2-40B4-BE49-F238E27FC236}">
                <a16:creationId xmlns:a16="http://schemas.microsoft.com/office/drawing/2014/main" id="{CDEABD0F-0C01-2602-C3BC-AA4075DA8CC2}"/>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0809708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988075-B422-DAA3-6907-F1054B6409B6}"/>
              </a:ext>
            </a:extLst>
          </p:cNvPr>
          <p:cNvSpPr>
            <a:spLocks noGrp="1"/>
          </p:cNvSpPr>
          <p:nvPr>
            <p:ph type="sldNum" sz="quarter" idx="11"/>
          </p:nvPr>
        </p:nvSpPr>
        <p:spPr/>
        <p:txBody>
          <a:bodyPr/>
          <a:lstStyle/>
          <a:p>
            <a:fld id="{DA2C159E-F13C-4A85-9A41-E7669D3E0D70}" type="slidenum">
              <a:rPr lang="en-GB" noProof="0" smtClean="0"/>
              <a:pPr/>
              <a:t>84</a:t>
            </a:fld>
            <a:endParaRPr lang="en-GB" noProof="0" dirty="0"/>
          </a:p>
        </p:txBody>
      </p:sp>
      <p:sp>
        <p:nvSpPr>
          <p:cNvPr id="3" name="Title 2">
            <a:extLst>
              <a:ext uri="{FF2B5EF4-FFF2-40B4-BE49-F238E27FC236}">
                <a16:creationId xmlns:a16="http://schemas.microsoft.com/office/drawing/2014/main" id="{ED380419-8BC9-1944-EC5F-10D6514A8DEE}"/>
              </a:ext>
            </a:extLst>
          </p:cNvPr>
          <p:cNvSpPr>
            <a:spLocks noGrp="1"/>
          </p:cNvSpPr>
          <p:nvPr>
            <p:ph type="title"/>
          </p:nvPr>
        </p:nvSpPr>
        <p:spPr/>
        <p:txBody>
          <a:bodyPr/>
          <a:lstStyle/>
          <a:p>
            <a:r>
              <a:rPr lang="en-GB" noProof="0" dirty="0"/>
              <a:t>Activity: update Main checklist</a:t>
            </a:r>
          </a:p>
        </p:txBody>
      </p:sp>
      <p:sp>
        <p:nvSpPr>
          <p:cNvPr id="4" name="Text Placeholder 3">
            <a:extLst>
              <a:ext uri="{FF2B5EF4-FFF2-40B4-BE49-F238E27FC236}">
                <a16:creationId xmlns:a16="http://schemas.microsoft.com/office/drawing/2014/main" id="{8E58B897-06A7-DE0F-03C3-E75443DB8B7F}"/>
              </a:ext>
            </a:extLst>
          </p:cNvPr>
          <p:cNvSpPr>
            <a:spLocks noGrp="1"/>
          </p:cNvSpPr>
          <p:nvPr>
            <p:ph type="body" sz="quarter" idx="12"/>
          </p:nvPr>
        </p:nvSpPr>
        <p:spPr>
          <a:xfrm>
            <a:off x="234000" y="986400"/>
            <a:ext cx="7722550" cy="3601574"/>
          </a:xfrm>
        </p:spPr>
        <p:txBody>
          <a:bodyPr/>
          <a:lstStyle/>
          <a:p>
            <a:pPr marL="457200" indent="-457200">
              <a:buFont typeface="+mj-lt"/>
              <a:buAutoNum type="arabicPeriod"/>
            </a:pPr>
            <a:r>
              <a:rPr lang="en-GB" noProof="0" dirty="0"/>
              <a:t>Update your </a:t>
            </a:r>
            <a:r>
              <a:rPr lang="en-GB" b="1" noProof="0" dirty="0"/>
              <a:t>Main checklist </a:t>
            </a:r>
            <a:r>
              <a:rPr lang="en-GB" noProof="0" dirty="0"/>
              <a:t>with contributions from the class.</a:t>
            </a:r>
          </a:p>
        </p:txBody>
      </p:sp>
      <p:sp>
        <p:nvSpPr>
          <p:cNvPr id="5" name="Footer Placeholder 4">
            <a:extLst>
              <a:ext uri="{FF2B5EF4-FFF2-40B4-BE49-F238E27FC236}">
                <a16:creationId xmlns:a16="http://schemas.microsoft.com/office/drawing/2014/main" id="{AE3D6F9F-99AE-0C4F-4A99-080F88AD6235}"/>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2457675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F99608-768C-4A8A-CD61-250353F01A73}"/>
              </a:ext>
            </a:extLst>
          </p:cNvPr>
          <p:cNvSpPr>
            <a:spLocks noGrp="1"/>
          </p:cNvSpPr>
          <p:nvPr>
            <p:ph type="sldNum" sz="quarter" idx="11"/>
          </p:nvPr>
        </p:nvSpPr>
        <p:spPr/>
        <p:txBody>
          <a:bodyPr/>
          <a:lstStyle/>
          <a:p>
            <a:fld id="{DA2C159E-F13C-4A85-9A41-E7669D3E0D70}" type="slidenum">
              <a:rPr lang="en-GB" noProof="0" smtClean="0"/>
              <a:pPr/>
              <a:t>85</a:t>
            </a:fld>
            <a:endParaRPr lang="en-GB" noProof="0" dirty="0"/>
          </a:p>
        </p:txBody>
      </p:sp>
      <p:sp>
        <p:nvSpPr>
          <p:cNvPr id="3" name="Title 2">
            <a:extLst>
              <a:ext uri="{FF2B5EF4-FFF2-40B4-BE49-F238E27FC236}">
                <a16:creationId xmlns:a16="http://schemas.microsoft.com/office/drawing/2014/main" id="{BFEBDD60-3AA0-3665-C949-60DD37B0AF14}"/>
              </a:ext>
            </a:extLst>
          </p:cNvPr>
          <p:cNvSpPr>
            <a:spLocks noGrp="1"/>
          </p:cNvSpPr>
          <p:nvPr>
            <p:ph type="title"/>
          </p:nvPr>
        </p:nvSpPr>
        <p:spPr/>
        <p:txBody>
          <a:bodyPr/>
          <a:lstStyle/>
          <a:p>
            <a:r>
              <a:rPr lang="en-GB" noProof="0" dirty="0"/>
              <a:t>Homework</a:t>
            </a:r>
          </a:p>
        </p:txBody>
      </p:sp>
      <p:sp>
        <p:nvSpPr>
          <p:cNvPr id="4" name="Text Placeholder 3">
            <a:extLst>
              <a:ext uri="{FF2B5EF4-FFF2-40B4-BE49-F238E27FC236}">
                <a16:creationId xmlns:a16="http://schemas.microsoft.com/office/drawing/2014/main" id="{FC91EC9A-CEDC-4BB6-6A52-FB2FD046D952}"/>
              </a:ext>
            </a:extLst>
          </p:cNvPr>
          <p:cNvSpPr>
            <a:spLocks noGrp="1"/>
          </p:cNvSpPr>
          <p:nvPr>
            <p:ph type="body" sz="quarter" idx="12"/>
          </p:nvPr>
        </p:nvSpPr>
        <p:spPr>
          <a:xfrm>
            <a:off x="234000" y="986400"/>
            <a:ext cx="8154423" cy="3601574"/>
          </a:xfrm>
        </p:spPr>
        <p:txBody>
          <a:bodyPr/>
          <a:lstStyle/>
          <a:p>
            <a:pPr marL="457200" indent="-457200">
              <a:buFont typeface="+mj-lt"/>
              <a:buAutoNum type="arabicPeriod"/>
            </a:pPr>
            <a:r>
              <a:rPr lang="en-GB" noProof="0" dirty="0"/>
              <a:t>Create a </a:t>
            </a:r>
            <a:r>
              <a:rPr lang="en-GB" b="1" noProof="0" dirty="0"/>
              <a:t>Persona worksheet </a:t>
            </a:r>
            <a:r>
              <a:rPr lang="en-GB" noProof="0" dirty="0"/>
              <a:t>for a neurodivergent person.</a:t>
            </a:r>
          </a:p>
          <a:p>
            <a:pPr marL="457200" indent="-457200">
              <a:buFont typeface="+mj-lt"/>
              <a:buAutoNum type="arabicPeriod"/>
            </a:pPr>
            <a:r>
              <a:rPr lang="en-GB" noProof="0" dirty="0"/>
              <a:t>Use your </a:t>
            </a:r>
            <a:r>
              <a:rPr lang="en-GB" b="1" noProof="0" dirty="0"/>
              <a:t>Main checklist </a:t>
            </a:r>
            <a:r>
              <a:rPr lang="en-GB" noProof="0" dirty="0"/>
              <a:t>and </a:t>
            </a:r>
            <a:r>
              <a:rPr lang="en-GB" b="1" noProof="0" dirty="0"/>
              <a:t>Handout on communication adjustments </a:t>
            </a:r>
            <a:r>
              <a:rPr lang="en-GB" noProof="0" dirty="0"/>
              <a:t>to help you.</a:t>
            </a:r>
          </a:p>
        </p:txBody>
      </p:sp>
      <p:sp>
        <p:nvSpPr>
          <p:cNvPr id="5" name="Footer Placeholder 4">
            <a:extLst>
              <a:ext uri="{FF2B5EF4-FFF2-40B4-BE49-F238E27FC236}">
                <a16:creationId xmlns:a16="http://schemas.microsoft.com/office/drawing/2014/main" id="{EA53ADEA-F0DA-EF94-4847-336D9BB8FCA3}"/>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2617471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5</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Using tools for inclusivity</a:t>
            </a:r>
          </a:p>
        </p:txBody>
      </p:sp>
    </p:spTree>
    <p:extLst>
      <p:ext uri="{BB962C8B-B14F-4D97-AF65-F5344CB8AC3E}">
        <p14:creationId xmlns:p14="http://schemas.microsoft.com/office/powerpoint/2010/main" val="38834080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A84435-1CE7-4195-A8D7-20E118E03394}"/>
              </a:ext>
            </a:extLst>
          </p:cNvPr>
          <p:cNvSpPr>
            <a:spLocks noGrp="1"/>
          </p:cNvSpPr>
          <p:nvPr>
            <p:ph type="sldNum" sz="quarter" idx="11"/>
          </p:nvPr>
        </p:nvSpPr>
        <p:spPr/>
        <p:txBody>
          <a:bodyPr/>
          <a:lstStyle/>
          <a:p>
            <a:fld id="{DA2C159E-F13C-4A85-9A41-E7669D3E0D70}" type="slidenum">
              <a:rPr lang="en-GB" noProof="0" smtClean="0"/>
              <a:pPr/>
              <a:t>87</a:t>
            </a:fld>
            <a:endParaRPr lang="en-GB" noProof="0" dirty="0"/>
          </a:p>
        </p:txBody>
      </p:sp>
      <p:sp>
        <p:nvSpPr>
          <p:cNvPr id="3" name="Title 2">
            <a:extLst>
              <a:ext uri="{FF2B5EF4-FFF2-40B4-BE49-F238E27FC236}">
                <a16:creationId xmlns:a16="http://schemas.microsoft.com/office/drawing/2014/main" id="{19DE7441-78AC-2379-707C-D414A1C9289B}"/>
              </a:ext>
            </a:extLst>
          </p:cNvPr>
          <p:cNvSpPr>
            <a:spLocks noGrp="1"/>
          </p:cNvSpPr>
          <p:nvPr>
            <p:ph type="title"/>
          </p:nvPr>
        </p:nvSpPr>
        <p:spPr/>
        <p:txBody>
          <a:bodyPr/>
          <a:lstStyle/>
          <a:p>
            <a:r>
              <a:rPr lang="en-GB" noProof="0" dirty="0"/>
              <a:t>Homework review</a:t>
            </a:r>
          </a:p>
        </p:txBody>
      </p:sp>
      <p:sp>
        <p:nvSpPr>
          <p:cNvPr id="4" name="Text Placeholder 3">
            <a:extLst>
              <a:ext uri="{FF2B5EF4-FFF2-40B4-BE49-F238E27FC236}">
                <a16:creationId xmlns:a16="http://schemas.microsoft.com/office/drawing/2014/main" id="{8963EF3C-DBE7-800F-C04A-EFAF856B5A71}"/>
              </a:ext>
            </a:extLst>
          </p:cNvPr>
          <p:cNvSpPr>
            <a:spLocks noGrp="1"/>
          </p:cNvSpPr>
          <p:nvPr>
            <p:ph type="body" sz="quarter" idx="12"/>
          </p:nvPr>
        </p:nvSpPr>
        <p:spPr>
          <a:xfrm>
            <a:off x="234000" y="986400"/>
            <a:ext cx="7722550" cy="3601574"/>
          </a:xfrm>
        </p:spPr>
        <p:txBody>
          <a:bodyPr/>
          <a:lstStyle/>
          <a:p>
            <a:r>
              <a:rPr lang="en-GB" noProof="0" dirty="0"/>
              <a:t>You will see an example of a persona that requires improvement.</a:t>
            </a:r>
          </a:p>
          <a:p>
            <a:pPr marL="612900" lvl="1" indent="-342900">
              <a:buFont typeface="Arial" panose="020B0604020202020204" pitchFamily="34" charset="0"/>
              <a:buChar char="•"/>
            </a:pPr>
            <a:r>
              <a:rPr lang="en-GB" noProof="0" dirty="0"/>
              <a:t>Provide ideas for how to improve the persona.</a:t>
            </a:r>
          </a:p>
          <a:p>
            <a:endParaRPr lang="en-GB" noProof="0" dirty="0"/>
          </a:p>
          <a:p>
            <a:r>
              <a:rPr lang="en-GB" noProof="0" dirty="0"/>
              <a:t>Next, you will see an example of a good persona.</a:t>
            </a:r>
          </a:p>
          <a:p>
            <a:pPr marL="612900" lvl="1" indent="-342900">
              <a:buFont typeface="Arial" panose="020B0604020202020204" pitchFamily="34" charset="0"/>
              <a:buChar char="•"/>
            </a:pPr>
            <a:r>
              <a:rPr lang="en-GB" noProof="0" dirty="0"/>
              <a:t>Write notes on the characteristics that make it effective.</a:t>
            </a:r>
          </a:p>
          <a:p>
            <a:pPr marL="612900" lvl="1" indent="-342900">
              <a:buFont typeface="Arial" panose="020B0604020202020204" pitchFamily="34" charset="0"/>
              <a:buChar char="•"/>
            </a:pPr>
            <a:r>
              <a:rPr lang="en-GB" noProof="0" dirty="0"/>
              <a:t>Reflect on your own persona and identify areas you could improve.</a:t>
            </a:r>
          </a:p>
          <a:p>
            <a:endParaRPr lang="en-GB" noProof="0" dirty="0"/>
          </a:p>
          <a:p>
            <a:endParaRPr lang="en-GB" noProof="0" dirty="0"/>
          </a:p>
        </p:txBody>
      </p:sp>
      <p:sp>
        <p:nvSpPr>
          <p:cNvPr id="5" name="Footer Placeholder 4">
            <a:extLst>
              <a:ext uri="{FF2B5EF4-FFF2-40B4-BE49-F238E27FC236}">
                <a16:creationId xmlns:a16="http://schemas.microsoft.com/office/drawing/2014/main" id="{6A52B210-F80A-B9E9-FEBB-6A03984D26AA}"/>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8373991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FD56C-367B-1B21-FB1F-37A209058642}"/>
              </a:ext>
            </a:extLst>
          </p:cNvPr>
          <p:cNvSpPr>
            <a:spLocks noGrp="1"/>
          </p:cNvSpPr>
          <p:nvPr>
            <p:ph type="sldNum" sz="quarter" idx="11"/>
          </p:nvPr>
        </p:nvSpPr>
        <p:spPr/>
        <p:txBody>
          <a:bodyPr/>
          <a:lstStyle/>
          <a:p>
            <a:fld id="{DA2C159E-F13C-4A85-9A41-E7669D3E0D70}" type="slidenum">
              <a:rPr lang="en-GB" noProof="0" smtClean="0"/>
              <a:pPr/>
              <a:t>88</a:t>
            </a:fld>
            <a:endParaRPr lang="en-GB" noProof="0" dirty="0"/>
          </a:p>
        </p:txBody>
      </p:sp>
      <p:sp>
        <p:nvSpPr>
          <p:cNvPr id="3" name="Title 2">
            <a:extLst>
              <a:ext uri="{FF2B5EF4-FFF2-40B4-BE49-F238E27FC236}">
                <a16:creationId xmlns:a16="http://schemas.microsoft.com/office/drawing/2014/main" id="{A1BF589E-CAC0-3860-6C90-36E3CD49BC2B}"/>
              </a:ext>
            </a:extLst>
          </p:cNvPr>
          <p:cNvSpPr>
            <a:spLocks noGrp="1"/>
          </p:cNvSpPr>
          <p:nvPr>
            <p:ph type="title"/>
          </p:nvPr>
        </p:nvSpPr>
        <p:spPr/>
        <p:txBody>
          <a:bodyPr/>
          <a:lstStyle/>
          <a:p>
            <a:r>
              <a:rPr lang="en-GB" noProof="0" dirty="0"/>
              <a:t>Lesson structure</a:t>
            </a:r>
          </a:p>
        </p:txBody>
      </p:sp>
      <p:sp>
        <p:nvSpPr>
          <p:cNvPr id="4" name="Text Placeholder 3">
            <a:extLst>
              <a:ext uri="{FF2B5EF4-FFF2-40B4-BE49-F238E27FC236}">
                <a16:creationId xmlns:a16="http://schemas.microsoft.com/office/drawing/2014/main" id="{3859693F-6CC2-98FB-477A-AC0D96DF6402}"/>
              </a:ext>
            </a:extLst>
          </p:cNvPr>
          <p:cNvSpPr>
            <a:spLocks noGrp="1"/>
          </p:cNvSpPr>
          <p:nvPr>
            <p:ph type="body" sz="quarter" idx="12"/>
          </p:nvPr>
        </p:nvSpPr>
        <p:spPr/>
        <p:txBody>
          <a:bodyPr/>
          <a:lstStyle/>
          <a:p>
            <a:r>
              <a:rPr lang="en-GB" noProof="0" dirty="0"/>
              <a:t>This lesson will cover:</a:t>
            </a:r>
          </a:p>
          <a:p>
            <a:pPr marL="342900" indent="-342900">
              <a:buFont typeface="Arial" panose="020B0604020202020204" pitchFamily="34" charset="0"/>
              <a:buChar char="•"/>
            </a:pPr>
            <a:r>
              <a:rPr lang="en-GB" b="1" noProof="0" dirty="0"/>
              <a:t>Persona worksheets </a:t>
            </a:r>
            <a:r>
              <a:rPr lang="en-GB" noProof="0" dirty="0"/>
              <a:t>review</a:t>
            </a:r>
          </a:p>
          <a:p>
            <a:pPr marL="342900" indent="-342900">
              <a:buFont typeface="Arial" panose="020B0604020202020204" pitchFamily="34" charset="0"/>
              <a:buChar char="•"/>
            </a:pPr>
            <a:r>
              <a:rPr lang="en-GB" noProof="0" dirty="0"/>
              <a:t>designing a slide deck for a neurodiverse audience</a:t>
            </a:r>
          </a:p>
          <a:p>
            <a:pPr marL="342900" indent="-342900">
              <a:buFont typeface="Arial" panose="020B0604020202020204" pitchFamily="34" charset="0"/>
              <a:buChar char="•"/>
            </a:pPr>
            <a:r>
              <a:rPr lang="en-GB" noProof="0" dirty="0"/>
              <a:t>slide deck review</a:t>
            </a:r>
          </a:p>
          <a:p>
            <a:pPr marL="342900" indent="-342900">
              <a:buFont typeface="Arial" panose="020B0604020202020204" pitchFamily="34" charset="0"/>
              <a:buChar char="•"/>
            </a:pPr>
            <a:r>
              <a:rPr lang="en-GB" noProof="0" dirty="0"/>
              <a:t>accessibility checker</a:t>
            </a:r>
          </a:p>
          <a:p>
            <a:pPr marL="342900" indent="-342900">
              <a:buFont typeface="Arial" panose="020B0604020202020204" pitchFamily="34" charset="0"/>
              <a:buChar char="•"/>
            </a:pPr>
            <a:r>
              <a:rPr lang="en-GB" noProof="0" dirty="0"/>
              <a:t>providing constructive feedback</a:t>
            </a:r>
          </a:p>
          <a:p>
            <a:pPr marL="342900" indent="-342900">
              <a:buFont typeface="Arial" panose="020B0604020202020204" pitchFamily="34" charset="0"/>
              <a:buChar char="•"/>
            </a:pPr>
            <a:r>
              <a:rPr lang="en-GB" noProof="0" dirty="0"/>
              <a:t>using PDFs for neurodiverse stakeholders</a:t>
            </a:r>
          </a:p>
          <a:p>
            <a:pPr marL="342900" indent="-342900">
              <a:buFont typeface="Arial" panose="020B0604020202020204" pitchFamily="34" charset="0"/>
              <a:buChar char="•"/>
            </a:pPr>
            <a:r>
              <a:rPr lang="en-GB" noProof="0" dirty="0"/>
              <a:t>justifying design choices.</a:t>
            </a:r>
          </a:p>
        </p:txBody>
      </p:sp>
      <p:sp>
        <p:nvSpPr>
          <p:cNvPr id="5" name="Footer Placeholder 4">
            <a:extLst>
              <a:ext uri="{FF2B5EF4-FFF2-40B4-BE49-F238E27FC236}">
                <a16:creationId xmlns:a16="http://schemas.microsoft.com/office/drawing/2014/main" id="{3C353563-3E43-5E77-B97C-091E4A91A55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0718334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6AB033-BC7A-1DA6-A24B-42D141EE6D93}"/>
              </a:ext>
            </a:extLst>
          </p:cNvPr>
          <p:cNvSpPr>
            <a:spLocks noGrp="1"/>
          </p:cNvSpPr>
          <p:nvPr>
            <p:ph type="sldNum" sz="quarter" idx="11"/>
          </p:nvPr>
        </p:nvSpPr>
        <p:spPr/>
        <p:txBody>
          <a:bodyPr/>
          <a:lstStyle/>
          <a:p>
            <a:fld id="{DA2C159E-F13C-4A85-9A41-E7669D3E0D70}" type="slidenum">
              <a:rPr lang="en-GB" noProof="0" smtClean="0"/>
              <a:pPr/>
              <a:t>89</a:t>
            </a:fld>
            <a:endParaRPr lang="en-GB" noProof="0" dirty="0"/>
          </a:p>
        </p:txBody>
      </p:sp>
      <p:sp>
        <p:nvSpPr>
          <p:cNvPr id="3" name="Title 2">
            <a:extLst>
              <a:ext uri="{FF2B5EF4-FFF2-40B4-BE49-F238E27FC236}">
                <a16:creationId xmlns:a16="http://schemas.microsoft.com/office/drawing/2014/main" id="{83B1848E-0D53-3D4C-51D3-82E80575D230}"/>
              </a:ext>
            </a:extLst>
          </p:cNvPr>
          <p:cNvSpPr>
            <a:spLocks noGrp="1"/>
          </p:cNvSpPr>
          <p:nvPr>
            <p:ph type="title"/>
          </p:nvPr>
        </p:nvSpPr>
        <p:spPr/>
        <p:txBody>
          <a:bodyPr/>
          <a:lstStyle/>
          <a:p>
            <a:r>
              <a:rPr lang="en-GB" noProof="0" dirty="0"/>
              <a:t>Save the template slide deck</a:t>
            </a:r>
          </a:p>
        </p:txBody>
      </p:sp>
      <p:sp>
        <p:nvSpPr>
          <p:cNvPr id="4" name="Text Placeholder 3">
            <a:extLst>
              <a:ext uri="{FF2B5EF4-FFF2-40B4-BE49-F238E27FC236}">
                <a16:creationId xmlns:a16="http://schemas.microsoft.com/office/drawing/2014/main" id="{83DDCCC5-5EE6-E42F-3A79-0F3B22906C70}"/>
              </a:ext>
            </a:extLst>
          </p:cNvPr>
          <p:cNvSpPr>
            <a:spLocks noGrp="1"/>
          </p:cNvSpPr>
          <p:nvPr>
            <p:ph type="body" sz="quarter" idx="12"/>
          </p:nvPr>
        </p:nvSpPr>
        <p:spPr/>
        <p:txBody>
          <a:bodyPr/>
          <a:lstStyle/>
          <a:p>
            <a:r>
              <a:rPr lang="en-GB" noProof="0" dirty="0"/>
              <a:t>Ensure you have the </a:t>
            </a:r>
            <a:r>
              <a:rPr lang="en-GB" b="1" noProof="0" dirty="0"/>
              <a:t>Template slide deck</a:t>
            </a:r>
            <a:r>
              <a:rPr lang="en-GB" noProof="0" dirty="0"/>
              <a:t> saved locally for easy access.</a:t>
            </a:r>
          </a:p>
          <a:p>
            <a:pPr marL="342900" indent="-342900">
              <a:buFont typeface="Arial" panose="020B0604020202020204" pitchFamily="34" charset="0"/>
              <a:buChar char="•"/>
            </a:pPr>
            <a:r>
              <a:rPr lang="en-GB" noProof="0" dirty="0"/>
              <a:t>Download the template slide deck to your computer</a:t>
            </a:r>
          </a:p>
          <a:p>
            <a:pPr marL="342900" indent="-342900">
              <a:buFont typeface="Arial" panose="020B0604020202020204" pitchFamily="34" charset="0"/>
              <a:buChar char="•"/>
            </a:pPr>
            <a:r>
              <a:rPr lang="en-GB" noProof="0" dirty="0"/>
              <a:t>Save it in an easily accessible folder or location.</a:t>
            </a:r>
          </a:p>
          <a:p>
            <a:endParaRPr lang="en-GB" noProof="0" dirty="0"/>
          </a:p>
        </p:txBody>
      </p:sp>
      <p:sp>
        <p:nvSpPr>
          <p:cNvPr id="5" name="Footer Placeholder 4">
            <a:extLst>
              <a:ext uri="{FF2B5EF4-FFF2-40B4-BE49-F238E27FC236}">
                <a16:creationId xmlns:a16="http://schemas.microsoft.com/office/drawing/2014/main" id="{17531CB3-DC82-C28B-C931-13DD571E9AB8}"/>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973575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444126-594A-6A4A-45BF-CCDAA803F33D}"/>
              </a:ext>
            </a:extLst>
          </p:cNvPr>
          <p:cNvSpPr>
            <a:spLocks noGrp="1"/>
          </p:cNvSpPr>
          <p:nvPr>
            <p:ph type="sldNum" sz="quarter" idx="11"/>
          </p:nvPr>
        </p:nvSpPr>
        <p:spPr/>
        <p:txBody>
          <a:bodyPr/>
          <a:lstStyle/>
          <a:p>
            <a:fld id="{DA2C159E-F13C-4A85-9A41-E7669D3E0D70}" type="slidenum">
              <a:rPr lang="en-GB" noProof="0" smtClean="0"/>
              <a:pPr/>
              <a:t>9</a:t>
            </a:fld>
            <a:endParaRPr lang="en-GB" noProof="0" dirty="0"/>
          </a:p>
        </p:txBody>
      </p:sp>
      <p:sp>
        <p:nvSpPr>
          <p:cNvPr id="3" name="Title 2">
            <a:extLst>
              <a:ext uri="{FF2B5EF4-FFF2-40B4-BE49-F238E27FC236}">
                <a16:creationId xmlns:a16="http://schemas.microsoft.com/office/drawing/2014/main" id="{89E41426-3F05-17A8-858B-BC5FFB5101C6}"/>
              </a:ext>
            </a:extLst>
          </p:cNvPr>
          <p:cNvSpPr>
            <a:spLocks noGrp="1"/>
          </p:cNvSpPr>
          <p:nvPr>
            <p:ph type="title"/>
          </p:nvPr>
        </p:nvSpPr>
        <p:spPr/>
        <p:txBody>
          <a:bodyPr>
            <a:normAutofit/>
          </a:bodyPr>
          <a:lstStyle/>
          <a:p>
            <a:r>
              <a:rPr lang="en-GB" noProof="0" dirty="0"/>
              <a:t>What makes a good discussion?</a:t>
            </a:r>
          </a:p>
        </p:txBody>
      </p:sp>
      <p:sp>
        <p:nvSpPr>
          <p:cNvPr id="4" name="Text Placeholder 3">
            <a:extLst>
              <a:ext uri="{FF2B5EF4-FFF2-40B4-BE49-F238E27FC236}">
                <a16:creationId xmlns:a16="http://schemas.microsoft.com/office/drawing/2014/main" id="{DF1A6D6F-C9FA-5F6A-B428-8AC9B2E9A9A5}"/>
              </a:ext>
            </a:extLst>
          </p:cNvPr>
          <p:cNvSpPr>
            <a:spLocks noGrp="1"/>
          </p:cNvSpPr>
          <p:nvPr>
            <p:ph type="body" sz="quarter" idx="12"/>
          </p:nvPr>
        </p:nvSpPr>
        <p:spPr>
          <a:xfrm>
            <a:off x="234000" y="987425"/>
            <a:ext cx="7667625" cy="3600549"/>
          </a:xfrm>
        </p:spPr>
        <p:txBody>
          <a:bodyPr/>
          <a:lstStyle/>
          <a:p>
            <a:r>
              <a:rPr lang="en-GB" noProof="0" dirty="0"/>
              <a:t>A good discussion features active listening, which means:</a:t>
            </a:r>
          </a:p>
          <a:p>
            <a:pPr marL="612900" lvl="1" indent="-342900">
              <a:buFont typeface="Arial" panose="020B0604020202020204" pitchFamily="34" charset="0"/>
              <a:buChar char="•"/>
            </a:pPr>
            <a:r>
              <a:rPr lang="en-GB" noProof="0" dirty="0"/>
              <a:t>focusing fully on the speaker</a:t>
            </a:r>
          </a:p>
          <a:p>
            <a:pPr marL="612900" lvl="1" indent="-342900">
              <a:buFont typeface="Arial" panose="020B0604020202020204" pitchFamily="34" charset="0"/>
              <a:buChar char="•"/>
            </a:pPr>
            <a:r>
              <a:rPr lang="en-GB" noProof="0" dirty="0"/>
              <a:t>avoiding interrupting (you should write a note if you have an important point that you do not want to forget)</a:t>
            </a:r>
          </a:p>
          <a:p>
            <a:pPr marL="612900" lvl="1" indent="-342900">
              <a:buFont typeface="Arial" panose="020B0604020202020204" pitchFamily="34" charset="0"/>
              <a:buChar char="•"/>
            </a:pPr>
            <a:r>
              <a:rPr lang="en-GB" noProof="0" dirty="0"/>
              <a:t>asking clarification questions (when there is a natural break in the discussion).</a:t>
            </a:r>
          </a:p>
        </p:txBody>
      </p:sp>
      <p:sp>
        <p:nvSpPr>
          <p:cNvPr id="5" name="Footer Placeholder 4">
            <a:extLst>
              <a:ext uri="{FF2B5EF4-FFF2-40B4-BE49-F238E27FC236}">
                <a16:creationId xmlns:a16="http://schemas.microsoft.com/office/drawing/2014/main" id="{7FBA9ACC-B7F9-5FCE-0C8C-D5F277CBD8A5}"/>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163680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1C39A4-E7E5-BC22-FA59-C3B6E2A0AEFC}"/>
              </a:ext>
            </a:extLst>
          </p:cNvPr>
          <p:cNvSpPr>
            <a:spLocks noGrp="1"/>
          </p:cNvSpPr>
          <p:nvPr>
            <p:ph type="sldNum" sz="quarter" idx="11"/>
          </p:nvPr>
        </p:nvSpPr>
        <p:spPr/>
        <p:txBody>
          <a:bodyPr/>
          <a:lstStyle/>
          <a:p>
            <a:fld id="{DA2C159E-F13C-4A85-9A41-E7669D3E0D70}" type="slidenum">
              <a:rPr lang="en-GB" noProof="0" smtClean="0"/>
              <a:pPr/>
              <a:t>90</a:t>
            </a:fld>
            <a:endParaRPr lang="en-GB" noProof="0" dirty="0"/>
          </a:p>
        </p:txBody>
      </p:sp>
      <p:sp>
        <p:nvSpPr>
          <p:cNvPr id="3" name="Title 2">
            <a:extLst>
              <a:ext uri="{FF2B5EF4-FFF2-40B4-BE49-F238E27FC236}">
                <a16:creationId xmlns:a16="http://schemas.microsoft.com/office/drawing/2014/main" id="{B48DE75E-6C51-44E1-2DA7-08BD95EC360B}"/>
              </a:ext>
            </a:extLst>
          </p:cNvPr>
          <p:cNvSpPr>
            <a:spLocks noGrp="1"/>
          </p:cNvSpPr>
          <p:nvPr>
            <p:ph type="title"/>
          </p:nvPr>
        </p:nvSpPr>
        <p:spPr/>
        <p:txBody>
          <a:bodyPr/>
          <a:lstStyle/>
          <a:p>
            <a:r>
              <a:rPr lang="en-GB" noProof="0" dirty="0"/>
              <a:t>Purpose of a call to action</a:t>
            </a:r>
          </a:p>
        </p:txBody>
      </p:sp>
      <p:sp>
        <p:nvSpPr>
          <p:cNvPr id="4" name="Text Placeholder 3">
            <a:extLst>
              <a:ext uri="{FF2B5EF4-FFF2-40B4-BE49-F238E27FC236}">
                <a16:creationId xmlns:a16="http://schemas.microsoft.com/office/drawing/2014/main" id="{A8E172E4-0815-6063-2DCB-526231035F9A}"/>
              </a:ext>
            </a:extLst>
          </p:cNvPr>
          <p:cNvSpPr>
            <a:spLocks noGrp="1"/>
          </p:cNvSpPr>
          <p:nvPr>
            <p:ph type="body" sz="quarter" idx="12"/>
          </p:nvPr>
        </p:nvSpPr>
        <p:spPr>
          <a:xfrm>
            <a:off x="234000" y="986400"/>
            <a:ext cx="7722550" cy="3601574"/>
          </a:xfrm>
        </p:spPr>
        <p:txBody>
          <a:bodyPr/>
          <a:lstStyle/>
          <a:p>
            <a:r>
              <a:rPr lang="en-GB" noProof="0" dirty="0"/>
              <a:t>A call to action:</a:t>
            </a:r>
          </a:p>
          <a:p>
            <a:pPr marL="342900" indent="-342900">
              <a:buFont typeface="Arial" panose="020B0604020202020204" pitchFamily="34" charset="0"/>
              <a:buChar char="•"/>
            </a:pPr>
            <a:r>
              <a:rPr lang="en-GB" noProof="0" dirty="0"/>
              <a:t>encourages the audience to take the desired next step</a:t>
            </a:r>
          </a:p>
          <a:p>
            <a:pPr marL="342900" indent="-342900">
              <a:buFont typeface="Arial" panose="020B0604020202020204" pitchFamily="34" charset="0"/>
              <a:buChar char="•"/>
            </a:pPr>
            <a:r>
              <a:rPr lang="en-GB" noProof="0" dirty="0"/>
              <a:t>reinforces the key message of the presentation</a:t>
            </a:r>
          </a:p>
          <a:p>
            <a:pPr marL="342900" indent="-342900">
              <a:buFont typeface="Arial" panose="020B0604020202020204" pitchFamily="34" charset="0"/>
              <a:buChar char="•"/>
            </a:pPr>
            <a:r>
              <a:rPr lang="en-GB" noProof="0" dirty="0"/>
              <a:t>motivates the audience to act based on the information shared.</a:t>
            </a:r>
          </a:p>
          <a:p>
            <a:endParaRPr lang="en-GB" noProof="0" dirty="0"/>
          </a:p>
        </p:txBody>
      </p:sp>
      <p:sp>
        <p:nvSpPr>
          <p:cNvPr id="5" name="Footer Placeholder 4">
            <a:extLst>
              <a:ext uri="{FF2B5EF4-FFF2-40B4-BE49-F238E27FC236}">
                <a16:creationId xmlns:a16="http://schemas.microsoft.com/office/drawing/2014/main" id="{D52934C6-1774-4525-FC16-5CECE5EA153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7482919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754BD8-5B9B-EFBD-C905-46A3F83BE8BE}"/>
              </a:ext>
            </a:extLst>
          </p:cNvPr>
          <p:cNvSpPr>
            <a:spLocks noGrp="1"/>
          </p:cNvSpPr>
          <p:nvPr>
            <p:ph type="sldNum" sz="quarter" idx="11"/>
          </p:nvPr>
        </p:nvSpPr>
        <p:spPr/>
        <p:txBody>
          <a:bodyPr/>
          <a:lstStyle/>
          <a:p>
            <a:fld id="{DA2C159E-F13C-4A85-9A41-E7669D3E0D70}" type="slidenum">
              <a:rPr lang="en-GB" noProof="0" smtClean="0"/>
              <a:pPr/>
              <a:t>91</a:t>
            </a:fld>
            <a:endParaRPr lang="en-GB" noProof="0" dirty="0"/>
          </a:p>
        </p:txBody>
      </p:sp>
      <p:sp>
        <p:nvSpPr>
          <p:cNvPr id="3" name="Title 2">
            <a:extLst>
              <a:ext uri="{FF2B5EF4-FFF2-40B4-BE49-F238E27FC236}">
                <a16:creationId xmlns:a16="http://schemas.microsoft.com/office/drawing/2014/main" id="{6218A604-C105-131A-1AFA-93BC087E0A84}"/>
              </a:ext>
            </a:extLst>
          </p:cNvPr>
          <p:cNvSpPr>
            <a:spLocks noGrp="1"/>
          </p:cNvSpPr>
          <p:nvPr>
            <p:ph type="title"/>
          </p:nvPr>
        </p:nvSpPr>
        <p:spPr/>
        <p:txBody>
          <a:bodyPr/>
          <a:lstStyle/>
          <a:p>
            <a:r>
              <a:rPr lang="en-GB" noProof="0" dirty="0"/>
              <a:t>Activity: designing a pitch slide deck</a:t>
            </a:r>
          </a:p>
        </p:txBody>
      </p:sp>
      <p:sp>
        <p:nvSpPr>
          <p:cNvPr id="4" name="Text Placeholder 3">
            <a:extLst>
              <a:ext uri="{FF2B5EF4-FFF2-40B4-BE49-F238E27FC236}">
                <a16:creationId xmlns:a16="http://schemas.microsoft.com/office/drawing/2014/main" id="{B4CA01F3-90EA-C5BE-D558-60E01141F136}"/>
              </a:ext>
            </a:extLst>
          </p:cNvPr>
          <p:cNvSpPr>
            <a:spLocks noGrp="1"/>
          </p:cNvSpPr>
          <p:nvPr>
            <p:ph type="body" sz="quarter" idx="12"/>
          </p:nvPr>
        </p:nvSpPr>
        <p:spPr>
          <a:xfrm>
            <a:off x="234000" y="986400"/>
            <a:ext cx="7722550" cy="3601574"/>
          </a:xfrm>
        </p:spPr>
        <p:txBody>
          <a:bodyPr/>
          <a:lstStyle/>
          <a:p>
            <a:r>
              <a:rPr lang="en-GB" noProof="0" dirty="0"/>
              <a:t>Apply your skills to create an engaging and effective presentation.</a:t>
            </a:r>
          </a:p>
          <a:p>
            <a:endParaRPr lang="en-GB" noProof="0" dirty="0"/>
          </a:p>
          <a:p>
            <a:pPr marL="342900" indent="-342900">
              <a:buFont typeface="Arial" panose="020B0604020202020204" pitchFamily="34" charset="0"/>
              <a:buChar char="•"/>
            </a:pPr>
            <a:r>
              <a:rPr lang="en-GB" sz="2000" noProof="0" dirty="0"/>
              <a:t>Work in groups or pairs to design a short pitch slide deck (of three to five slides) using the </a:t>
            </a:r>
            <a:r>
              <a:rPr lang="en-GB" sz="2000" b="1" noProof="0" dirty="0"/>
              <a:t>Template slide deck </a:t>
            </a:r>
            <a:r>
              <a:rPr lang="en-GB" sz="2000" noProof="0" dirty="0"/>
              <a:t>and the </a:t>
            </a:r>
            <a:r>
              <a:rPr lang="en-GB" sz="2000" b="1" i="1" noProof="0" dirty="0"/>
              <a:t>Through Their Eyes </a:t>
            </a:r>
            <a:r>
              <a:rPr lang="en-GB" sz="2000" b="1" noProof="0" dirty="0"/>
              <a:t>client pitch outline </a:t>
            </a:r>
            <a:r>
              <a:rPr lang="en-GB" sz="2000" noProof="0" dirty="0"/>
              <a:t>for a neurodiverse audience.</a:t>
            </a:r>
          </a:p>
          <a:p>
            <a:pPr marL="342900" indent="-342900">
              <a:buFont typeface="Arial" panose="020B0604020202020204" pitchFamily="34" charset="0"/>
              <a:buChar char="•"/>
            </a:pPr>
            <a:r>
              <a:rPr lang="en-GB" sz="2000" noProof="0" dirty="0"/>
              <a:t>Use the </a:t>
            </a:r>
            <a:r>
              <a:rPr lang="en-GB" sz="2000" b="1" noProof="0" dirty="0"/>
              <a:t>Main checklist </a:t>
            </a:r>
            <a:r>
              <a:rPr lang="en-GB" sz="2000" noProof="0" dirty="0"/>
              <a:t>and resources from the previous lesson as a guide.</a:t>
            </a:r>
          </a:p>
          <a:p>
            <a:pPr marL="342900" indent="-342900">
              <a:buFont typeface="Arial" panose="020B0604020202020204" pitchFamily="34" charset="0"/>
              <a:buChar char="•"/>
            </a:pPr>
            <a:r>
              <a:rPr lang="en-GB" sz="2000" noProof="0" dirty="0"/>
              <a:t>Ensure logical flow, consistency and use of visual elements.</a:t>
            </a:r>
          </a:p>
          <a:p>
            <a:endParaRPr lang="en-GB" noProof="0" dirty="0"/>
          </a:p>
        </p:txBody>
      </p:sp>
      <p:sp>
        <p:nvSpPr>
          <p:cNvPr id="5" name="Footer Placeholder 4">
            <a:extLst>
              <a:ext uri="{FF2B5EF4-FFF2-40B4-BE49-F238E27FC236}">
                <a16:creationId xmlns:a16="http://schemas.microsoft.com/office/drawing/2014/main" id="{D4D01BD8-98A4-AC87-720C-5BD6C02F86C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5890094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ED8791-19EB-0D8B-DECF-6B2A0F1A49BD}"/>
              </a:ext>
            </a:extLst>
          </p:cNvPr>
          <p:cNvSpPr>
            <a:spLocks noGrp="1"/>
          </p:cNvSpPr>
          <p:nvPr>
            <p:ph type="sldNum" sz="quarter" idx="11"/>
          </p:nvPr>
        </p:nvSpPr>
        <p:spPr/>
        <p:txBody>
          <a:bodyPr/>
          <a:lstStyle/>
          <a:p>
            <a:fld id="{DA2C159E-F13C-4A85-9A41-E7669D3E0D70}" type="slidenum">
              <a:rPr lang="en-GB" noProof="0" smtClean="0"/>
              <a:pPr/>
              <a:t>92</a:t>
            </a:fld>
            <a:endParaRPr lang="en-GB" noProof="0" dirty="0"/>
          </a:p>
        </p:txBody>
      </p:sp>
      <p:sp>
        <p:nvSpPr>
          <p:cNvPr id="3" name="Title 2">
            <a:extLst>
              <a:ext uri="{FF2B5EF4-FFF2-40B4-BE49-F238E27FC236}">
                <a16:creationId xmlns:a16="http://schemas.microsoft.com/office/drawing/2014/main" id="{D772CF30-4A01-2BA7-373D-A233BC80B63A}"/>
              </a:ext>
            </a:extLst>
          </p:cNvPr>
          <p:cNvSpPr>
            <a:spLocks noGrp="1"/>
          </p:cNvSpPr>
          <p:nvPr>
            <p:ph type="title"/>
          </p:nvPr>
        </p:nvSpPr>
        <p:spPr/>
        <p:txBody>
          <a:bodyPr/>
          <a:lstStyle/>
          <a:p>
            <a:r>
              <a:rPr lang="en-GB" noProof="0" dirty="0"/>
              <a:t>Reviewing an example</a:t>
            </a:r>
          </a:p>
        </p:txBody>
      </p:sp>
      <p:sp>
        <p:nvSpPr>
          <p:cNvPr id="4" name="Text Placeholder 3">
            <a:extLst>
              <a:ext uri="{FF2B5EF4-FFF2-40B4-BE49-F238E27FC236}">
                <a16:creationId xmlns:a16="http://schemas.microsoft.com/office/drawing/2014/main" id="{33655632-499C-CE9C-9536-DA27151094DF}"/>
              </a:ext>
            </a:extLst>
          </p:cNvPr>
          <p:cNvSpPr>
            <a:spLocks noGrp="1"/>
          </p:cNvSpPr>
          <p:nvPr>
            <p:ph type="body" sz="quarter" idx="12"/>
          </p:nvPr>
        </p:nvSpPr>
        <p:spPr>
          <a:xfrm>
            <a:off x="234000" y="986400"/>
            <a:ext cx="7722550" cy="3601574"/>
          </a:xfrm>
        </p:spPr>
        <p:txBody>
          <a:bodyPr/>
          <a:lstStyle/>
          <a:p>
            <a:r>
              <a:rPr lang="en-GB" noProof="0" dirty="0"/>
              <a:t>We are now going to look at how to use the accessibility checker in PowerPoint.</a:t>
            </a:r>
          </a:p>
          <a:p>
            <a:endParaRPr lang="en-GB" noProof="0" dirty="0"/>
          </a:p>
          <a:p>
            <a:endParaRPr lang="en-GB" noProof="0" dirty="0"/>
          </a:p>
        </p:txBody>
      </p:sp>
      <p:sp>
        <p:nvSpPr>
          <p:cNvPr id="5" name="Footer Placeholder 4">
            <a:extLst>
              <a:ext uri="{FF2B5EF4-FFF2-40B4-BE49-F238E27FC236}">
                <a16:creationId xmlns:a16="http://schemas.microsoft.com/office/drawing/2014/main" id="{BC862578-B35B-F60B-F5FF-148FD159C473}"/>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7750157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D36314-6A35-ABB1-70AE-8590E83EBE99}"/>
              </a:ext>
            </a:extLst>
          </p:cNvPr>
          <p:cNvSpPr>
            <a:spLocks noGrp="1"/>
          </p:cNvSpPr>
          <p:nvPr>
            <p:ph type="sldNum" sz="quarter" idx="11"/>
          </p:nvPr>
        </p:nvSpPr>
        <p:spPr/>
        <p:txBody>
          <a:bodyPr/>
          <a:lstStyle/>
          <a:p>
            <a:fld id="{DA2C159E-F13C-4A85-9A41-E7669D3E0D70}" type="slidenum">
              <a:rPr lang="en-GB" noProof="0" smtClean="0"/>
              <a:pPr/>
              <a:t>93</a:t>
            </a:fld>
            <a:endParaRPr lang="en-GB" noProof="0" dirty="0"/>
          </a:p>
        </p:txBody>
      </p:sp>
      <p:sp>
        <p:nvSpPr>
          <p:cNvPr id="3" name="Title 2">
            <a:extLst>
              <a:ext uri="{FF2B5EF4-FFF2-40B4-BE49-F238E27FC236}">
                <a16:creationId xmlns:a16="http://schemas.microsoft.com/office/drawing/2014/main" id="{D7421904-87B8-8272-3EBC-6718CF0B355F}"/>
              </a:ext>
            </a:extLst>
          </p:cNvPr>
          <p:cNvSpPr>
            <a:spLocks noGrp="1"/>
          </p:cNvSpPr>
          <p:nvPr>
            <p:ph type="title"/>
          </p:nvPr>
        </p:nvSpPr>
        <p:spPr/>
        <p:txBody>
          <a:bodyPr/>
          <a:lstStyle/>
          <a:p>
            <a:r>
              <a:rPr lang="en-GB" noProof="0" dirty="0"/>
              <a:t>Activity: review a slide deck</a:t>
            </a:r>
          </a:p>
        </p:txBody>
      </p:sp>
      <p:sp>
        <p:nvSpPr>
          <p:cNvPr id="4" name="Text Placeholder 3">
            <a:extLst>
              <a:ext uri="{FF2B5EF4-FFF2-40B4-BE49-F238E27FC236}">
                <a16:creationId xmlns:a16="http://schemas.microsoft.com/office/drawing/2014/main" id="{B52386AE-289E-F677-2140-CAA552C1BA69}"/>
              </a:ext>
            </a:extLst>
          </p:cNvPr>
          <p:cNvSpPr>
            <a:spLocks noGrp="1"/>
          </p:cNvSpPr>
          <p:nvPr>
            <p:ph type="body" sz="quarter" idx="12"/>
          </p:nvPr>
        </p:nvSpPr>
        <p:spPr>
          <a:xfrm>
            <a:off x="234000" y="986400"/>
            <a:ext cx="7722550" cy="3601574"/>
          </a:xfrm>
        </p:spPr>
        <p:txBody>
          <a:bodyPr/>
          <a:lstStyle/>
          <a:p>
            <a:r>
              <a:rPr lang="en-GB" noProof="0" dirty="0"/>
              <a:t>Once you have looked at the example slide deck, use the </a:t>
            </a:r>
            <a:r>
              <a:rPr lang="en-GB" b="1" noProof="0" dirty="0"/>
              <a:t>Main checklist </a:t>
            </a:r>
            <a:r>
              <a:rPr lang="en-GB" noProof="0" dirty="0"/>
              <a:t>from previous lessons to evaluate the group’s presentation.</a:t>
            </a:r>
          </a:p>
        </p:txBody>
      </p:sp>
      <p:sp>
        <p:nvSpPr>
          <p:cNvPr id="5" name="Footer Placeholder 4">
            <a:extLst>
              <a:ext uri="{FF2B5EF4-FFF2-40B4-BE49-F238E27FC236}">
                <a16:creationId xmlns:a16="http://schemas.microsoft.com/office/drawing/2014/main" id="{7E73C3C3-3D69-AE09-98C2-EE87C019F45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5447440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F60849-90BC-CC0B-52EB-F4308E103536}"/>
              </a:ext>
            </a:extLst>
          </p:cNvPr>
          <p:cNvSpPr>
            <a:spLocks noGrp="1"/>
          </p:cNvSpPr>
          <p:nvPr>
            <p:ph type="sldNum" sz="quarter" idx="11"/>
          </p:nvPr>
        </p:nvSpPr>
        <p:spPr/>
        <p:txBody>
          <a:bodyPr/>
          <a:lstStyle/>
          <a:p>
            <a:fld id="{DA2C159E-F13C-4A85-9A41-E7669D3E0D70}" type="slidenum">
              <a:rPr lang="en-GB" noProof="0" smtClean="0"/>
              <a:pPr/>
              <a:t>94</a:t>
            </a:fld>
            <a:endParaRPr lang="en-GB" noProof="0" dirty="0"/>
          </a:p>
        </p:txBody>
      </p:sp>
      <p:sp>
        <p:nvSpPr>
          <p:cNvPr id="3" name="Title 2">
            <a:extLst>
              <a:ext uri="{FF2B5EF4-FFF2-40B4-BE49-F238E27FC236}">
                <a16:creationId xmlns:a16="http://schemas.microsoft.com/office/drawing/2014/main" id="{58FFA6C0-2DE4-9698-885B-CB9FEFC9D96B}"/>
              </a:ext>
            </a:extLst>
          </p:cNvPr>
          <p:cNvSpPr>
            <a:spLocks noGrp="1"/>
          </p:cNvSpPr>
          <p:nvPr>
            <p:ph type="title"/>
          </p:nvPr>
        </p:nvSpPr>
        <p:spPr/>
        <p:txBody>
          <a:bodyPr>
            <a:normAutofit fontScale="90000"/>
          </a:bodyPr>
          <a:lstStyle/>
          <a:p>
            <a:r>
              <a:rPr lang="en-GB" noProof="0" dirty="0"/>
              <a:t>Using the accessibility checker in Microsoft PowerPoint</a:t>
            </a:r>
          </a:p>
        </p:txBody>
      </p:sp>
      <p:sp>
        <p:nvSpPr>
          <p:cNvPr id="4" name="Text Placeholder 3">
            <a:extLst>
              <a:ext uri="{FF2B5EF4-FFF2-40B4-BE49-F238E27FC236}">
                <a16:creationId xmlns:a16="http://schemas.microsoft.com/office/drawing/2014/main" id="{746A1F8F-B616-41D1-5DCD-944738F73C7A}"/>
              </a:ext>
            </a:extLst>
          </p:cNvPr>
          <p:cNvSpPr>
            <a:spLocks noGrp="1"/>
          </p:cNvSpPr>
          <p:nvPr>
            <p:ph type="body" sz="quarter" idx="12"/>
          </p:nvPr>
        </p:nvSpPr>
        <p:spPr>
          <a:xfrm>
            <a:off x="234000" y="1377950"/>
            <a:ext cx="7722550" cy="3210024"/>
          </a:xfrm>
        </p:spPr>
        <p:txBody>
          <a:bodyPr/>
          <a:lstStyle/>
          <a:p>
            <a:r>
              <a:rPr lang="en-GB" noProof="0" dirty="0"/>
              <a:t>Ensure your slides are accessible to all audiences by using the built-in accessibility checker.</a:t>
            </a:r>
          </a:p>
          <a:p>
            <a:pPr marL="342900" indent="-342900">
              <a:buFont typeface="Arial" panose="020B0604020202020204" pitchFamily="34" charset="0"/>
              <a:buChar char="•"/>
            </a:pPr>
            <a:r>
              <a:rPr lang="en-GB" noProof="0" dirty="0"/>
              <a:t>The accessibility checker identifies potential barriers for people with disabilities.</a:t>
            </a:r>
          </a:p>
          <a:p>
            <a:pPr marL="342900" indent="-342900">
              <a:buFont typeface="Arial" panose="020B0604020202020204" pitchFamily="34" charset="0"/>
              <a:buChar char="•"/>
            </a:pPr>
            <a:r>
              <a:rPr lang="en-GB" noProof="0" dirty="0"/>
              <a:t>It provides recommendations to improve slide content for increased accessibility.</a:t>
            </a:r>
          </a:p>
          <a:p>
            <a:endParaRPr lang="en-GB" noProof="0" dirty="0"/>
          </a:p>
        </p:txBody>
      </p:sp>
      <p:sp>
        <p:nvSpPr>
          <p:cNvPr id="5" name="Footer Placeholder 4">
            <a:extLst>
              <a:ext uri="{FF2B5EF4-FFF2-40B4-BE49-F238E27FC236}">
                <a16:creationId xmlns:a16="http://schemas.microsoft.com/office/drawing/2014/main" id="{CCA68857-CCA1-9939-8313-81D6943CCD1C}"/>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2560984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A26F17-CB48-A276-AAC8-D83A2BFFA5B4}"/>
              </a:ext>
            </a:extLst>
          </p:cNvPr>
          <p:cNvSpPr>
            <a:spLocks noGrp="1"/>
          </p:cNvSpPr>
          <p:nvPr>
            <p:ph type="sldNum" sz="quarter" idx="11"/>
          </p:nvPr>
        </p:nvSpPr>
        <p:spPr/>
        <p:txBody>
          <a:bodyPr/>
          <a:lstStyle/>
          <a:p>
            <a:fld id="{DA2C159E-F13C-4A85-9A41-E7669D3E0D70}" type="slidenum">
              <a:rPr lang="en-GB" noProof="0" smtClean="0"/>
              <a:pPr/>
              <a:t>95</a:t>
            </a:fld>
            <a:endParaRPr lang="en-GB" noProof="0" dirty="0"/>
          </a:p>
        </p:txBody>
      </p:sp>
      <p:sp>
        <p:nvSpPr>
          <p:cNvPr id="3" name="Title 2">
            <a:extLst>
              <a:ext uri="{FF2B5EF4-FFF2-40B4-BE49-F238E27FC236}">
                <a16:creationId xmlns:a16="http://schemas.microsoft.com/office/drawing/2014/main" id="{C99F225C-289B-1319-F2D9-4141B9B5340C}"/>
              </a:ext>
            </a:extLst>
          </p:cNvPr>
          <p:cNvSpPr>
            <a:spLocks noGrp="1"/>
          </p:cNvSpPr>
          <p:nvPr>
            <p:ph type="title"/>
          </p:nvPr>
        </p:nvSpPr>
        <p:spPr/>
        <p:txBody>
          <a:bodyPr/>
          <a:lstStyle/>
          <a:p>
            <a:r>
              <a:rPr lang="en-GB" noProof="0" dirty="0"/>
              <a:t>How to use the accessibility checker</a:t>
            </a:r>
          </a:p>
        </p:txBody>
      </p:sp>
      <p:sp>
        <p:nvSpPr>
          <p:cNvPr id="4" name="Text Placeholder 3">
            <a:extLst>
              <a:ext uri="{FF2B5EF4-FFF2-40B4-BE49-F238E27FC236}">
                <a16:creationId xmlns:a16="http://schemas.microsoft.com/office/drawing/2014/main" id="{1A30C62A-9839-3BC4-773A-5A5C93116579}"/>
              </a:ext>
            </a:extLst>
          </p:cNvPr>
          <p:cNvSpPr>
            <a:spLocks noGrp="1"/>
          </p:cNvSpPr>
          <p:nvPr>
            <p:ph type="body" sz="quarter" idx="12"/>
          </p:nvPr>
        </p:nvSpPr>
        <p:spPr/>
        <p:txBody>
          <a:bodyPr/>
          <a:lstStyle/>
          <a:p>
            <a:r>
              <a:rPr lang="en-GB" noProof="0" dirty="0"/>
              <a:t>Follow these steps to review and improve your slides:</a:t>
            </a:r>
          </a:p>
          <a:p>
            <a:pPr marL="342900" indent="-342900">
              <a:buFont typeface="Arial" panose="020B0604020202020204" pitchFamily="34" charset="0"/>
              <a:buChar char="•"/>
            </a:pPr>
            <a:r>
              <a:rPr lang="en-GB" noProof="0" dirty="0"/>
              <a:t>Go to the </a:t>
            </a:r>
            <a:r>
              <a:rPr lang="en-GB" b="1" noProof="0" dirty="0"/>
              <a:t>Review</a:t>
            </a:r>
            <a:r>
              <a:rPr lang="en-GB" noProof="0" dirty="0"/>
              <a:t> tab on the top ribbon.</a:t>
            </a:r>
          </a:p>
          <a:p>
            <a:pPr marL="342900" indent="-342900">
              <a:buFont typeface="Arial" panose="020B0604020202020204" pitchFamily="34" charset="0"/>
              <a:buChar char="•"/>
            </a:pPr>
            <a:r>
              <a:rPr lang="en-GB" noProof="0" dirty="0"/>
              <a:t>Click on </a:t>
            </a:r>
            <a:r>
              <a:rPr lang="en-GB" b="1" noProof="0" dirty="0"/>
              <a:t>Check Accessibility </a:t>
            </a:r>
            <a:r>
              <a:rPr lang="en-GB" noProof="0" dirty="0"/>
              <a:t>in the </a:t>
            </a:r>
            <a:r>
              <a:rPr lang="en-GB" b="1" noProof="0" dirty="0"/>
              <a:t>Accessibility</a:t>
            </a:r>
            <a:r>
              <a:rPr lang="en-GB" noProof="0" dirty="0"/>
              <a:t> menu.</a:t>
            </a:r>
          </a:p>
          <a:p>
            <a:pPr marL="342900" indent="-342900">
              <a:buFont typeface="Arial" panose="020B0604020202020204" pitchFamily="34" charset="0"/>
              <a:buChar char="•"/>
            </a:pPr>
            <a:r>
              <a:rPr lang="en-GB" noProof="0" dirty="0"/>
              <a:t>A panel will appear on the right side of the screen listing issues and suggestions.</a:t>
            </a:r>
          </a:p>
          <a:p>
            <a:pPr marL="342900" indent="-342900">
              <a:buFont typeface="Arial" panose="020B0604020202020204" pitchFamily="34" charset="0"/>
              <a:buChar char="•"/>
            </a:pPr>
            <a:r>
              <a:rPr lang="en-GB" noProof="0" dirty="0"/>
              <a:t>Address any issues, such as missing alternative text, low contrast or unclear slide titles.</a:t>
            </a:r>
          </a:p>
          <a:p>
            <a:pPr marL="342900" indent="-342900">
              <a:buFont typeface="Arial" panose="020B0604020202020204" pitchFamily="34" charset="0"/>
              <a:buChar char="•"/>
            </a:pPr>
            <a:r>
              <a:rPr lang="en-GB" noProof="0" dirty="0"/>
              <a:t>Follow the recommendations to make the presentation more inclusive and user-friendly.</a:t>
            </a:r>
          </a:p>
          <a:p>
            <a:endParaRPr lang="en-GB" noProof="0" dirty="0"/>
          </a:p>
        </p:txBody>
      </p:sp>
      <p:sp>
        <p:nvSpPr>
          <p:cNvPr id="5" name="Footer Placeholder 4">
            <a:extLst>
              <a:ext uri="{FF2B5EF4-FFF2-40B4-BE49-F238E27FC236}">
                <a16:creationId xmlns:a16="http://schemas.microsoft.com/office/drawing/2014/main" id="{FAFBA1F6-ECE8-C303-AAA9-4B0C17D62B6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5136175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9B8E1D-56B1-A895-79E9-CE4E20302BB7}"/>
              </a:ext>
            </a:extLst>
          </p:cNvPr>
          <p:cNvSpPr>
            <a:spLocks noGrp="1"/>
          </p:cNvSpPr>
          <p:nvPr>
            <p:ph type="sldNum" sz="quarter" idx="11"/>
          </p:nvPr>
        </p:nvSpPr>
        <p:spPr/>
        <p:txBody>
          <a:bodyPr/>
          <a:lstStyle/>
          <a:p>
            <a:fld id="{DA2C159E-F13C-4A85-9A41-E7669D3E0D70}" type="slidenum">
              <a:rPr lang="en-GB" noProof="0" smtClean="0"/>
              <a:pPr/>
              <a:t>96</a:t>
            </a:fld>
            <a:endParaRPr lang="en-GB" noProof="0" dirty="0"/>
          </a:p>
        </p:txBody>
      </p:sp>
      <p:sp>
        <p:nvSpPr>
          <p:cNvPr id="3" name="Title 2">
            <a:extLst>
              <a:ext uri="{FF2B5EF4-FFF2-40B4-BE49-F238E27FC236}">
                <a16:creationId xmlns:a16="http://schemas.microsoft.com/office/drawing/2014/main" id="{B6F31986-E11C-B851-9117-909B243C02E4}"/>
              </a:ext>
            </a:extLst>
          </p:cNvPr>
          <p:cNvSpPr>
            <a:spLocks noGrp="1"/>
          </p:cNvSpPr>
          <p:nvPr>
            <p:ph type="title"/>
          </p:nvPr>
        </p:nvSpPr>
        <p:spPr/>
        <p:txBody>
          <a:bodyPr/>
          <a:lstStyle/>
          <a:p>
            <a:r>
              <a:rPr lang="en-GB" noProof="0" dirty="0"/>
              <a:t>Activity: review the presentation</a:t>
            </a:r>
          </a:p>
        </p:txBody>
      </p:sp>
      <p:sp>
        <p:nvSpPr>
          <p:cNvPr id="4" name="Text Placeholder 3">
            <a:extLst>
              <a:ext uri="{FF2B5EF4-FFF2-40B4-BE49-F238E27FC236}">
                <a16:creationId xmlns:a16="http://schemas.microsoft.com/office/drawing/2014/main" id="{A5D5E42C-9EB0-1FCF-D88A-46E358AC694A}"/>
              </a:ext>
            </a:extLst>
          </p:cNvPr>
          <p:cNvSpPr>
            <a:spLocks noGrp="1"/>
          </p:cNvSpPr>
          <p:nvPr>
            <p:ph type="body" sz="quarter" idx="12"/>
          </p:nvPr>
        </p:nvSpPr>
        <p:spPr/>
        <p:txBody>
          <a:bodyPr/>
          <a:lstStyle/>
          <a:p>
            <a:r>
              <a:rPr lang="en-GB" noProof="0" dirty="0"/>
              <a:t>Take time to familiarise yourself with the process.</a:t>
            </a:r>
          </a:p>
          <a:p>
            <a:endParaRPr lang="en-GB" noProof="0" dirty="0"/>
          </a:p>
          <a:p>
            <a:pPr marL="342900" indent="-342900">
              <a:buFont typeface="Arial" panose="020B0604020202020204" pitchFamily="34" charset="0"/>
              <a:buChar char="•"/>
            </a:pPr>
            <a:r>
              <a:rPr lang="en-GB" noProof="0" dirty="0"/>
              <a:t>Use the accessibility checker to test and review your slideshow.</a:t>
            </a:r>
          </a:p>
          <a:p>
            <a:pPr marL="342900" indent="-342900">
              <a:buFont typeface="Arial" panose="020B0604020202020204" pitchFamily="34" charset="0"/>
              <a:buChar char="•"/>
            </a:pPr>
            <a:r>
              <a:rPr lang="en-GB" noProof="0" dirty="0"/>
              <a:t>Ask questions if you encounter any difficulties or need clarification.</a:t>
            </a:r>
          </a:p>
          <a:p>
            <a:pPr marL="342900" indent="-342900">
              <a:buFont typeface="Arial" panose="020B0604020202020204" pitchFamily="34" charset="0"/>
              <a:buChar char="•"/>
            </a:pPr>
            <a:r>
              <a:rPr lang="en-GB" noProof="0" dirty="0"/>
              <a:t>Record the feedback in your notes.</a:t>
            </a:r>
          </a:p>
          <a:p>
            <a:endParaRPr lang="en-GB" noProof="0" dirty="0"/>
          </a:p>
        </p:txBody>
      </p:sp>
      <p:sp>
        <p:nvSpPr>
          <p:cNvPr id="5" name="Footer Placeholder 4">
            <a:extLst>
              <a:ext uri="{FF2B5EF4-FFF2-40B4-BE49-F238E27FC236}">
                <a16:creationId xmlns:a16="http://schemas.microsoft.com/office/drawing/2014/main" id="{BC919586-83AD-C3F4-FF17-2EE517B74F48}"/>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7832194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8499FB-E163-1B5D-4C48-BDF8EAD0252D}"/>
              </a:ext>
            </a:extLst>
          </p:cNvPr>
          <p:cNvSpPr>
            <a:spLocks noGrp="1"/>
          </p:cNvSpPr>
          <p:nvPr>
            <p:ph type="sldNum" sz="quarter" idx="11"/>
          </p:nvPr>
        </p:nvSpPr>
        <p:spPr/>
        <p:txBody>
          <a:bodyPr/>
          <a:lstStyle/>
          <a:p>
            <a:fld id="{DA2C159E-F13C-4A85-9A41-E7669D3E0D70}" type="slidenum">
              <a:rPr lang="en-GB" noProof="0" smtClean="0"/>
              <a:pPr/>
              <a:t>97</a:t>
            </a:fld>
            <a:endParaRPr lang="en-GB" noProof="0" dirty="0"/>
          </a:p>
        </p:txBody>
      </p:sp>
      <p:sp>
        <p:nvSpPr>
          <p:cNvPr id="3" name="Title 2">
            <a:extLst>
              <a:ext uri="{FF2B5EF4-FFF2-40B4-BE49-F238E27FC236}">
                <a16:creationId xmlns:a16="http://schemas.microsoft.com/office/drawing/2014/main" id="{7FB3AD2E-F88E-2611-3A73-1BD9B8D7182E}"/>
              </a:ext>
            </a:extLst>
          </p:cNvPr>
          <p:cNvSpPr>
            <a:spLocks noGrp="1"/>
          </p:cNvSpPr>
          <p:nvPr>
            <p:ph type="title"/>
          </p:nvPr>
        </p:nvSpPr>
        <p:spPr/>
        <p:txBody>
          <a:bodyPr>
            <a:normAutofit fontScale="90000"/>
          </a:bodyPr>
          <a:lstStyle/>
          <a:p>
            <a:r>
              <a:rPr lang="en-GB" noProof="0" dirty="0"/>
              <a:t>Constructive vs non-constructive feedback</a:t>
            </a:r>
          </a:p>
        </p:txBody>
      </p:sp>
      <p:sp>
        <p:nvSpPr>
          <p:cNvPr id="4" name="Text Placeholder 3">
            <a:extLst>
              <a:ext uri="{FF2B5EF4-FFF2-40B4-BE49-F238E27FC236}">
                <a16:creationId xmlns:a16="http://schemas.microsoft.com/office/drawing/2014/main" id="{38BEBFBE-DDDE-6491-693F-84A6265ABDE5}"/>
              </a:ext>
            </a:extLst>
          </p:cNvPr>
          <p:cNvSpPr>
            <a:spLocks noGrp="1"/>
          </p:cNvSpPr>
          <p:nvPr>
            <p:ph type="body" sz="quarter" idx="12"/>
          </p:nvPr>
        </p:nvSpPr>
        <p:spPr>
          <a:xfrm>
            <a:off x="234000" y="986400"/>
            <a:ext cx="7722550" cy="3601574"/>
          </a:xfrm>
        </p:spPr>
        <p:txBody>
          <a:bodyPr/>
          <a:lstStyle/>
          <a:p>
            <a:r>
              <a:rPr lang="en-GB" sz="2000" noProof="0" dirty="0"/>
              <a:t>Understanding the difference between constructive and non-constructive feedback is key to improving collaboration and outcomes.</a:t>
            </a:r>
          </a:p>
          <a:p>
            <a:endParaRPr lang="en-GB" sz="2000" noProof="0" dirty="0"/>
          </a:p>
          <a:p>
            <a:pPr marL="342900" indent="-342900">
              <a:buFont typeface="Arial" panose="020B0604020202020204" pitchFamily="34" charset="0"/>
              <a:buChar char="•"/>
            </a:pPr>
            <a:r>
              <a:rPr lang="en-GB" sz="2000" b="1" noProof="0" dirty="0"/>
              <a:t>Constructive feedback</a:t>
            </a:r>
            <a:r>
              <a:rPr lang="en-GB" sz="2000" noProof="0" dirty="0"/>
              <a:t> provides clear, specific and actionable suggestions to help improve performance or work. It is focused on solutions and delivered respectfully.</a:t>
            </a:r>
          </a:p>
          <a:p>
            <a:pPr marL="612900" lvl="1" indent="-342900"/>
            <a:r>
              <a:rPr lang="en-GB" sz="2000" noProof="0" dirty="0"/>
              <a:t>Example: “Your visuals are strong, but adding more contrast to the text will make it easier to read.”</a:t>
            </a:r>
          </a:p>
          <a:p>
            <a:pPr marL="342900" indent="-342900">
              <a:buFont typeface="Arial" panose="020B0604020202020204" pitchFamily="34" charset="0"/>
              <a:buChar char="•"/>
            </a:pPr>
            <a:r>
              <a:rPr lang="en-GB" sz="2000" b="1" noProof="0" dirty="0"/>
              <a:t>Non-constructive feedback</a:t>
            </a:r>
            <a:r>
              <a:rPr lang="en-GB" sz="2000" noProof="0" dirty="0"/>
              <a:t> is vague, overly critical or unhelpful, in that it does not provide guidance for improvement.</a:t>
            </a:r>
          </a:p>
          <a:p>
            <a:pPr marL="612900" lvl="1" indent="-342900"/>
            <a:r>
              <a:rPr lang="en-GB" sz="2000" noProof="0" dirty="0"/>
              <a:t>Example: “The text is hard to read.”</a:t>
            </a:r>
          </a:p>
          <a:p>
            <a:endParaRPr lang="en-GB" noProof="0" dirty="0"/>
          </a:p>
        </p:txBody>
      </p:sp>
      <p:sp>
        <p:nvSpPr>
          <p:cNvPr id="5" name="Footer Placeholder 4">
            <a:extLst>
              <a:ext uri="{FF2B5EF4-FFF2-40B4-BE49-F238E27FC236}">
                <a16:creationId xmlns:a16="http://schemas.microsoft.com/office/drawing/2014/main" id="{D29560F0-D442-45B9-58A7-CBE71CE921E0}"/>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2018625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D16339-1880-44E3-FC86-967CC495B31C}"/>
              </a:ext>
            </a:extLst>
          </p:cNvPr>
          <p:cNvSpPr>
            <a:spLocks noGrp="1"/>
          </p:cNvSpPr>
          <p:nvPr>
            <p:ph type="sldNum" sz="quarter" idx="11"/>
          </p:nvPr>
        </p:nvSpPr>
        <p:spPr/>
        <p:txBody>
          <a:bodyPr/>
          <a:lstStyle/>
          <a:p>
            <a:fld id="{DA2C159E-F13C-4A85-9A41-E7669D3E0D70}" type="slidenum">
              <a:rPr lang="en-GB" noProof="0" smtClean="0"/>
              <a:pPr/>
              <a:t>98</a:t>
            </a:fld>
            <a:endParaRPr lang="en-GB" noProof="0" dirty="0"/>
          </a:p>
        </p:txBody>
      </p:sp>
      <p:sp>
        <p:nvSpPr>
          <p:cNvPr id="3" name="Title 2">
            <a:extLst>
              <a:ext uri="{FF2B5EF4-FFF2-40B4-BE49-F238E27FC236}">
                <a16:creationId xmlns:a16="http://schemas.microsoft.com/office/drawing/2014/main" id="{483291EC-035F-B1B8-F0AF-71A57AACE732}"/>
              </a:ext>
            </a:extLst>
          </p:cNvPr>
          <p:cNvSpPr>
            <a:spLocks noGrp="1"/>
          </p:cNvSpPr>
          <p:nvPr>
            <p:ph type="title"/>
          </p:nvPr>
        </p:nvSpPr>
        <p:spPr/>
        <p:txBody>
          <a:bodyPr>
            <a:normAutofit fontScale="90000"/>
          </a:bodyPr>
          <a:lstStyle/>
          <a:p>
            <a:r>
              <a:rPr lang="en-GB" noProof="0" dirty="0"/>
              <a:t>Individual activity: sharing examples of constructive feedback</a:t>
            </a:r>
          </a:p>
        </p:txBody>
      </p:sp>
      <p:sp>
        <p:nvSpPr>
          <p:cNvPr id="4" name="Text Placeholder 3">
            <a:extLst>
              <a:ext uri="{FF2B5EF4-FFF2-40B4-BE49-F238E27FC236}">
                <a16:creationId xmlns:a16="http://schemas.microsoft.com/office/drawing/2014/main" id="{930D23B4-9521-DB0A-05D7-A4696F274E99}"/>
              </a:ext>
            </a:extLst>
          </p:cNvPr>
          <p:cNvSpPr>
            <a:spLocks noGrp="1"/>
          </p:cNvSpPr>
          <p:nvPr>
            <p:ph type="body" sz="quarter" idx="12"/>
          </p:nvPr>
        </p:nvSpPr>
        <p:spPr>
          <a:xfrm>
            <a:off x="234000" y="1377950"/>
            <a:ext cx="7722550" cy="3210024"/>
          </a:xfrm>
        </p:spPr>
        <p:txBody>
          <a:bodyPr/>
          <a:lstStyle/>
          <a:p>
            <a:r>
              <a:rPr lang="en-GB" noProof="0" dirty="0"/>
              <a:t>Work independently to identify examples of constructive feedback.</a:t>
            </a:r>
          </a:p>
          <a:p>
            <a:pPr marL="342900" indent="-342900">
              <a:buFont typeface="Arial" panose="020B0604020202020204" pitchFamily="34" charset="0"/>
              <a:buChar char="•"/>
            </a:pPr>
            <a:r>
              <a:rPr lang="en-GB" noProof="0" dirty="0"/>
              <a:t>Think about how feedback can be phrased to help someone improve.</a:t>
            </a:r>
          </a:p>
          <a:p>
            <a:pPr marL="342900" indent="-342900">
              <a:buFont typeface="Arial" panose="020B0604020202020204" pitchFamily="34" charset="0"/>
              <a:buChar char="•"/>
            </a:pPr>
            <a:r>
              <a:rPr lang="en-GB" noProof="0" dirty="0"/>
              <a:t>Suggest examples of constructive feedback to the class.</a:t>
            </a:r>
          </a:p>
          <a:p>
            <a:endParaRPr lang="en-GB" noProof="0" dirty="0"/>
          </a:p>
          <a:p>
            <a:endParaRPr lang="en-GB" noProof="0" dirty="0"/>
          </a:p>
        </p:txBody>
      </p:sp>
      <p:sp>
        <p:nvSpPr>
          <p:cNvPr id="5" name="Footer Placeholder 4">
            <a:extLst>
              <a:ext uri="{FF2B5EF4-FFF2-40B4-BE49-F238E27FC236}">
                <a16:creationId xmlns:a16="http://schemas.microsoft.com/office/drawing/2014/main" id="{68603D2C-3E96-AD63-02B7-ED807490525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7826047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64CE86-149F-0F15-0452-D1E9C99A8732}"/>
              </a:ext>
            </a:extLst>
          </p:cNvPr>
          <p:cNvSpPr>
            <a:spLocks noGrp="1"/>
          </p:cNvSpPr>
          <p:nvPr>
            <p:ph type="sldNum" sz="quarter" idx="11"/>
          </p:nvPr>
        </p:nvSpPr>
        <p:spPr/>
        <p:txBody>
          <a:bodyPr/>
          <a:lstStyle/>
          <a:p>
            <a:fld id="{DA2C159E-F13C-4A85-9A41-E7669D3E0D70}" type="slidenum">
              <a:rPr lang="en-GB" noProof="0" smtClean="0"/>
              <a:pPr/>
              <a:t>99</a:t>
            </a:fld>
            <a:endParaRPr lang="en-GB" noProof="0" dirty="0"/>
          </a:p>
        </p:txBody>
      </p:sp>
      <p:sp>
        <p:nvSpPr>
          <p:cNvPr id="3" name="Title 2">
            <a:extLst>
              <a:ext uri="{FF2B5EF4-FFF2-40B4-BE49-F238E27FC236}">
                <a16:creationId xmlns:a16="http://schemas.microsoft.com/office/drawing/2014/main" id="{E3E0F6A9-2592-7D29-DDF0-C29F01AF819E}"/>
              </a:ext>
            </a:extLst>
          </p:cNvPr>
          <p:cNvSpPr>
            <a:spLocks noGrp="1"/>
          </p:cNvSpPr>
          <p:nvPr>
            <p:ph type="title"/>
          </p:nvPr>
        </p:nvSpPr>
        <p:spPr/>
        <p:txBody>
          <a:bodyPr/>
          <a:lstStyle/>
          <a:p>
            <a:r>
              <a:rPr lang="en-GB" noProof="0" dirty="0"/>
              <a:t>Activity: peer evaluation</a:t>
            </a:r>
          </a:p>
        </p:txBody>
      </p:sp>
      <p:sp>
        <p:nvSpPr>
          <p:cNvPr id="4" name="Text Placeholder 3">
            <a:extLst>
              <a:ext uri="{FF2B5EF4-FFF2-40B4-BE49-F238E27FC236}">
                <a16:creationId xmlns:a16="http://schemas.microsoft.com/office/drawing/2014/main" id="{793157DC-2CA3-B8D3-1751-7CE53D5C2A06}"/>
              </a:ext>
            </a:extLst>
          </p:cNvPr>
          <p:cNvSpPr>
            <a:spLocks noGrp="1"/>
          </p:cNvSpPr>
          <p:nvPr>
            <p:ph type="body" sz="quarter" idx="12"/>
          </p:nvPr>
        </p:nvSpPr>
        <p:spPr>
          <a:xfrm>
            <a:off x="234000" y="986400"/>
            <a:ext cx="7722550" cy="3601574"/>
          </a:xfrm>
        </p:spPr>
        <p:txBody>
          <a:bodyPr/>
          <a:lstStyle/>
          <a:p>
            <a:r>
              <a:rPr lang="en-GB" noProof="0" dirty="0"/>
              <a:t>Use the provided template and sentence starters to give clear, constructive feedback on your peers’ work.</a:t>
            </a:r>
          </a:p>
          <a:p>
            <a:endParaRPr lang="en-GB" noProof="0" dirty="0"/>
          </a:p>
          <a:p>
            <a:r>
              <a:rPr lang="en-GB" noProof="0" dirty="0"/>
              <a:t>Exchange draft slide decks with another group for review.</a:t>
            </a:r>
          </a:p>
          <a:p>
            <a:endParaRPr lang="en-GB" noProof="0" dirty="0"/>
          </a:p>
          <a:p>
            <a:r>
              <a:rPr lang="en-GB" noProof="0" dirty="0"/>
              <a:t>At this point, do not use the accessibility checker.</a:t>
            </a:r>
          </a:p>
          <a:p>
            <a:endParaRPr lang="en-GB" noProof="0" dirty="0"/>
          </a:p>
          <a:p>
            <a:endParaRPr lang="en-GB" noProof="0" dirty="0"/>
          </a:p>
          <a:p>
            <a:endParaRPr lang="en-GB" noProof="0" dirty="0"/>
          </a:p>
        </p:txBody>
      </p:sp>
      <p:sp>
        <p:nvSpPr>
          <p:cNvPr id="5" name="Footer Placeholder 4">
            <a:extLst>
              <a:ext uri="{FF2B5EF4-FFF2-40B4-BE49-F238E27FC236}">
                <a16:creationId xmlns:a16="http://schemas.microsoft.com/office/drawing/2014/main" id="{B98F1874-8C0F-627F-80C0-69255509C1B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496925419"/>
      </p:ext>
    </p:extLst>
  </p:cSld>
  <p:clrMapOvr>
    <a:masterClrMapping/>
  </p:clrMapOvr>
</p:sld>
</file>

<file path=ppt/theme/theme1.xml><?xml version="1.0" encoding="utf-8"?>
<a:theme xmlns:a="http://schemas.openxmlformats.org/drawingml/2006/main" name="ETF Master">
  <a:themeElements>
    <a:clrScheme name="Custom 2">
      <a:dk1>
        <a:srgbClr val="000000"/>
      </a:dk1>
      <a:lt1>
        <a:srgbClr val="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14d2ded-29cc-4abd-a1df-c646721ce55b">
      <Terms xmlns="http://schemas.microsoft.com/office/infopath/2007/PartnerControls"/>
    </lcf76f155ced4ddcb4097134ff3c332f>
    <TaxCatchAll xmlns="2847a094-2edf-4950-a853-13ec668231e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84A5350B050F46AD6AC251716740DC" ma:contentTypeVersion="19" ma:contentTypeDescription="Create a new document." ma:contentTypeScope="" ma:versionID="d187684d7a1e7144ec20e0c851cd9de9">
  <xsd:schema xmlns:xsd="http://www.w3.org/2001/XMLSchema" xmlns:xs="http://www.w3.org/2001/XMLSchema" xmlns:p="http://schemas.microsoft.com/office/2006/metadata/properties" xmlns:ns2="414d2ded-29cc-4abd-a1df-c646721ce55b" xmlns:ns3="2847a094-2edf-4950-a853-13ec668231ed" targetNamespace="http://schemas.microsoft.com/office/2006/metadata/properties" ma:root="true" ma:fieldsID="c647aa0055b96075a1a28ac1dd860f1f" ns2:_="" ns3:_="">
    <xsd:import namespace="414d2ded-29cc-4abd-a1df-c646721ce55b"/>
    <xsd:import namespace="2847a094-2edf-4950-a853-13ec668231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4d2ded-29cc-4abd-a1df-c646721ce5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47a094-2edf-4950-a853-13ec668231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5bcd669-d17d-41a9-93bf-403babf16228}" ma:internalName="TaxCatchAll" ma:showField="CatchAllData" ma:web="2847a094-2edf-4950-a853-13ec668231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729C5E-FC3E-4187-92B8-5FE37E61E9DA}">
  <ds:schemaRefs>
    <ds:schemaRef ds:uri="http://schemas.microsoft.com/sharepoint/v3/contenttype/forms"/>
  </ds:schemaRefs>
</ds:datastoreItem>
</file>

<file path=customXml/itemProps2.xml><?xml version="1.0" encoding="utf-8"?>
<ds:datastoreItem xmlns:ds="http://schemas.openxmlformats.org/officeDocument/2006/customXml" ds:itemID="{4A76E745-D9E8-4D93-8B7F-BCE1E4A491AA}">
  <ds:schemaRefs>
    <ds:schemaRef ds:uri="3cbb8db0-d6a1-4322-bf4d-be2ae7c700fd"/>
    <ds:schemaRef ds:uri="2915eaf0-7986-4081-8efb-67ae03bccfdd"/>
    <ds:schemaRef ds:uri="http://www.w3.org/XML/1998/namespace"/>
    <ds:schemaRef ds:uri="http://purl.org/dc/elements/1.1/"/>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9024A953-3DC7-45F5-81A9-6BF252AB0FAA}"/>
</file>

<file path=docProps/app.xml><?xml version="1.0" encoding="utf-8"?>
<Properties xmlns="http://schemas.openxmlformats.org/officeDocument/2006/extended-properties" xmlns:vt="http://schemas.openxmlformats.org/officeDocument/2006/docPropsVTypes">
  <TotalTime>3437</TotalTime>
  <Words>14369</Words>
  <Application>Microsoft Office PowerPoint</Application>
  <PresentationFormat>On-screen Show (16:9)</PresentationFormat>
  <Paragraphs>1845</Paragraphs>
  <Slides>170</Slides>
  <Notes>48</Notes>
  <HiddenSlides>0</HiddenSlides>
  <MMClips>3</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170</vt:i4>
      </vt:variant>
    </vt:vector>
  </HeadingPairs>
  <TitlesOfParts>
    <vt:vector size="173" baseType="lpstr">
      <vt:lpstr>Arial</vt:lpstr>
      <vt:lpstr>Calibri</vt:lpstr>
      <vt:lpstr>ETF Master</vt:lpstr>
      <vt:lpstr>T LEVEL IN MEDIA, BROADCAST AND PRODUCTION</vt:lpstr>
      <vt:lpstr>1</vt:lpstr>
      <vt:lpstr>Lesson structure</vt:lpstr>
      <vt:lpstr>Independent activity</vt:lpstr>
      <vt:lpstr>Paired activity</vt:lpstr>
      <vt:lpstr>Walking in someone else’s shoes</vt:lpstr>
      <vt:lpstr>Video</vt:lpstr>
      <vt:lpstr>PowerPoint Presentation</vt:lpstr>
      <vt:lpstr>What makes a good discussion?</vt:lpstr>
      <vt:lpstr>What makes a good discussion?</vt:lpstr>
      <vt:lpstr>What makes a good discussion?</vt:lpstr>
      <vt:lpstr>Activity: group discussion</vt:lpstr>
      <vt:lpstr>Peer- and self-assessment</vt:lpstr>
      <vt:lpstr>Activity: collaborative word cloud</vt:lpstr>
      <vt:lpstr>What is a stereotype?</vt:lpstr>
      <vt:lpstr>Activity: examples of stereotypes</vt:lpstr>
      <vt:lpstr>Examples of stereotypes in media</vt:lpstr>
      <vt:lpstr>More examples of stereotypes</vt:lpstr>
      <vt:lpstr>More examples of stereotypes</vt:lpstr>
      <vt:lpstr>More examples of stereotypes</vt:lpstr>
      <vt:lpstr>More examples of stereotypes</vt:lpstr>
      <vt:lpstr>Media example</vt:lpstr>
      <vt:lpstr>Media example</vt:lpstr>
      <vt:lpstr>Media example</vt:lpstr>
      <vt:lpstr>Activity: media stereotypes</vt:lpstr>
      <vt:lpstr>Activity: silent group activity</vt:lpstr>
      <vt:lpstr>What are the key points from this lesson?</vt:lpstr>
      <vt:lpstr>Inclusivity</vt:lpstr>
      <vt:lpstr>Homework activity</vt:lpstr>
      <vt:lpstr>Handouts</vt:lpstr>
      <vt:lpstr>2</vt:lpstr>
      <vt:lpstr>Lesson structure</vt:lpstr>
      <vt:lpstr>Quick quiz</vt:lpstr>
      <vt:lpstr>What are biases and stereotypes?</vt:lpstr>
      <vt:lpstr>Examples of common biases</vt:lpstr>
      <vt:lpstr>The potential impact of biases</vt:lpstr>
      <vt:lpstr>Mark Examples of bias in media content</vt:lpstr>
      <vt:lpstr>Activity: what are stakeholders?</vt:lpstr>
      <vt:lpstr>Stakeholders</vt:lpstr>
      <vt:lpstr>Activity: Sian Vasey case study </vt:lpstr>
      <vt:lpstr>Exclusion</vt:lpstr>
      <vt:lpstr>Risks</vt:lpstr>
      <vt:lpstr>Example of risk</vt:lpstr>
      <vt:lpstr>Activity: mind map of risks</vt:lpstr>
      <vt:lpstr>Activity: self-assessment review</vt:lpstr>
      <vt:lpstr>Activity: discussion</vt:lpstr>
      <vt:lpstr>Infographic</vt:lpstr>
      <vt:lpstr>Use of infographics for inclusivity</vt:lpstr>
      <vt:lpstr>Activity: infographic</vt:lpstr>
      <vt:lpstr>Homework</vt:lpstr>
      <vt:lpstr>3</vt:lpstr>
      <vt:lpstr>Starter activity</vt:lpstr>
      <vt:lpstr>Feedback</vt:lpstr>
      <vt:lpstr>Lesson structure</vt:lpstr>
      <vt:lpstr>Ambiguity</vt:lpstr>
      <vt:lpstr>Client briefs</vt:lpstr>
      <vt:lpstr>Examples of ambiguity in client briefs</vt:lpstr>
      <vt:lpstr>Resolving ambiguous client briefs</vt:lpstr>
      <vt:lpstr>Activity</vt:lpstr>
      <vt:lpstr>Explicit and implicit</vt:lpstr>
      <vt:lpstr>Activity: identify implicit stakeholders</vt:lpstr>
      <vt:lpstr>Explicit stakeholders</vt:lpstr>
      <vt:lpstr>Implicit stakeholders</vt:lpstr>
      <vt:lpstr>Potential risks of excluding stakeholders</vt:lpstr>
      <vt:lpstr>Activity: review client brief</vt:lpstr>
      <vt:lpstr>Activity</vt:lpstr>
      <vt:lpstr>Activity</vt:lpstr>
      <vt:lpstr>Homework</vt:lpstr>
      <vt:lpstr>4</vt:lpstr>
      <vt:lpstr>Lesson structure</vt:lpstr>
      <vt:lpstr>Feedback from previous lesson</vt:lpstr>
      <vt:lpstr>Neurodiversity and communication preferences</vt:lpstr>
      <vt:lpstr>Communication theory</vt:lpstr>
      <vt:lpstr>Key differences owing to neurodiversity</vt:lpstr>
      <vt:lpstr>Tailored communication</vt:lpstr>
      <vt:lpstr>Communication strategies</vt:lpstr>
      <vt:lpstr>Activity: communication adjustments</vt:lpstr>
      <vt:lpstr>Video</vt:lpstr>
      <vt:lpstr>Video: how to avoid death by PowerPoint</vt:lpstr>
      <vt:lpstr>Activity: update Main checklist</vt:lpstr>
      <vt:lpstr>Activity: create presentation</vt:lpstr>
      <vt:lpstr>Activity: review presentation</vt:lpstr>
      <vt:lpstr>Activity: create a list of inclusivity considerations</vt:lpstr>
      <vt:lpstr>Activity: update Main checklist</vt:lpstr>
      <vt:lpstr>Homework</vt:lpstr>
      <vt:lpstr>5</vt:lpstr>
      <vt:lpstr>Homework review</vt:lpstr>
      <vt:lpstr>Lesson structure</vt:lpstr>
      <vt:lpstr>Save the template slide deck</vt:lpstr>
      <vt:lpstr>Purpose of a call to action</vt:lpstr>
      <vt:lpstr>Activity: designing a pitch slide deck</vt:lpstr>
      <vt:lpstr>Reviewing an example</vt:lpstr>
      <vt:lpstr>Activity: review a slide deck</vt:lpstr>
      <vt:lpstr>Using the accessibility checker in Microsoft PowerPoint</vt:lpstr>
      <vt:lpstr>How to use the accessibility checker</vt:lpstr>
      <vt:lpstr>Activity: review the presentation</vt:lpstr>
      <vt:lpstr>Constructive vs non-constructive feedback</vt:lpstr>
      <vt:lpstr>Individual activity: sharing examples of constructive feedback</vt:lpstr>
      <vt:lpstr>Activity: peer evaluation</vt:lpstr>
      <vt:lpstr>Using the accessibility checker on peer presentations</vt:lpstr>
      <vt:lpstr>Activity: provide constructive feedback</vt:lpstr>
      <vt:lpstr>Reviewing feedback </vt:lpstr>
      <vt:lpstr>Sharing examples of non-constructive feedback</vt:lpstr>
      <vt:lpstr>Turning non-constructive into constructive feedback </vt:lpstr>
      <vt:lpstr>What is a justification?</vt:lpstr>
      <vt:lpstr>Activity: writing a justification</vt:lpstr>
      <vt:lpstr>Submitting pitch decks</vt:lpstr>
      <vt:lpstr>Activity: reflection</vt:lpstr>
      <vt:lpstr>Homework instructions</vt:lpstr>
      <vt:lpstr>6</vt:lpstr>
      <vt:lpstr>Lesson structure</vt:lpstr>
      <vt:lpstr>Sensory differences and challenges</vt:lpstr>
      <vt:lpstr>What is empathy?</vt:lpstr>
      <vt:lpstr>Activity: building empathy</vt:lpstr>
      <vt:lpstr>Techniques for active discussions</vt:lpstr>
      <vt:lpstr>Activity: group discussion</vt:lpstr>
      <vt:lpstr>Inclusive techniques</vt:lpstr>
      <vt:lpstr>More inclusive techniques</vt:lpstr>
      <vt:lpstr>Poor application of techniques</vt:lpstr>
      <vt:lpstr>Good application of techniques</vt:lpstr>
      <vt:lpstr>Creating an accessible document in Microsoft Word</vt:lpstr>
      <vt:lpstr>Identifying accessibility barriers</vt:lpstr>
      <vt:lpstr>Evaluating accessibility in a document</vt:lpstr>
      <vt:lpstr>Researching tools for accessibility</vt:lpstr>
      <vt:lpstr>Present research findings</vt:lpstr>
      <vt:lpstr>Sharing the research</vt:lpstr>
      <vt:lpstr>Reviewing </vt:lpstr>
      <vt:lpstr>Homework</vt:lpstr>
      <vt:lpstr>7</vt:lpstr>
      <vt:lpstr>Lesson structure</vt:lpstr>
      <vt:lpstr>Activity: Review quiz</vt:lpstr>
      <vt:lpstr>Sensory differences</vt:lpstr>
      <vt:lpstr>Why consider sensory differences in a pitch?</vt:lpstr>
      <vt:lpstr>How to design an inclusive pitch</vt:lpstr>
      <vt:lpstr>Purpose of Microsoft Narrator</vt:lpstr>
      <vt:lpstr>Demonstration of Microsoft Narrator</vt:lpstr>
      <vt:lpstr>Activity: list key elements </vt:lpstr>
      <vt:lpstr>Activity: designing an accessible pitch</vt:lpstr>
      <vt:lpstr>Activity: upload and review pitches</vt:lpstr>
      <vt:lpstr>Activity: class feedback</vt:lpstr>
      <vt:lpstr>Homework</vt:lpstr>
      <vt:lpstr>8</vt:lpstr>
      <vt:lpstr>Lesson structure</vt:lpstr>
      <vt:lpstr>What are fine and gross motor impairments?</vt:lpstr>
      <vt:lpstr>Challenges with digital presentations</vt:lpstr>
      <vt:lpstr>Impact on audience engagement</vt:lpstr>
      <vt:lpstr>Inclusive design strategies</vt:lpstr>
      <vt:lpstr>Creating an autorun presentation</vt:lpstr>
      <vt:lpstr>Activity: Poor motor accessibility pitch presentation</vt:lpstr>
      <vt:lpstr>Activity: justifying accessibility improvements</vt:lpstr>
      <vt:lpstr>Activity: updating the Main checklist</vt:lpstr>
      <vt:lpstr>Activity: improve presentation</vt:lpstr>
      <vt:lpstr>Activity: peer review</vt:lpstr>
      <vt:lpstr>Homework</vt:lpstr>
      <vt:lpstr>9</vt:lpstr>
      <vt:lpstr>Lesson structure</vt:lpstr>
      <vt:lpstr>Main checklist</vt:lpstr>
      <vt:lpstr>Activity: review client brief</vt:lpstr>
      <vt:lpstr>Activity: supplemental information</vt:lpstr>
      <vt:lpstr>Activity: Asset list</vt:lpstr>
      <vt:lpstr>10</vt:lpstr>
      <vt:lpstr>Lesson structure</vt:lpstr>
      <vt:lpstr>Consider three stakeholder needs</vt:lpstr>
      <vt:lpstr>Activity: review Asset pack</vt:lpstr>
      <vt:lpstr>Activity: create the pitch</vt:lpstr>
      <vt:lpstr>Activity: group review</vt:lpstr>
      <vt:lpstr>Activity: review feedback</vt:lpstr>
      <vt:lpstr>Final submission</vt:lpstr>
      <vt:lpstr>Next learning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underpinning excellence</dc:title>
  <dc:creator>Richard Overton</dc:creator>
  <cp:lastModifiedBy>Elise James</cp:lastModifiedBy>
  <cp:revision>82</cp:revision>
  <dcterms:created xsi:type="dcterms:W3CDTF">2020-10-20T08:50:32Z</dcterms:created>
  <dcterms:modified xsi:type="dcterms:W3CDTF">2025-06-24T18:45:28Z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0x010100D684A5350B050F46AD6AC251716740DC</vt:lpwstr>
  </property>
  <property fmtid="{D5CDD505-2E9C-101B-9397-08002B2CF9AE}" pid="3" name="MediaServiceImageTags">
    <vt:lpwstr/>
  </property>
  <property fmtid="{D5CDD505-2E9C-101B-9397-08002B2CF9AE}" pid="4" name="Order">
    <vt:r8>8600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ies>
</file>