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embeddedFontLst>
    <p:embeddedFont>
      <p:font typeface="Anton" pitchFamily="2" charset="0"/>
      <p:regular r:id="rId16"/>
    </p:embeddedFont>
    <p:embeddedFont>
      <p:font typeface="Caveat" panose="020B060402020202020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Light" panose="000004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98D8A-D4C7-404B-B583-F171B20DD5C1}" v="4" dt="2024-08-28T12:46:0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85c226e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885c226e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85c226ef4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885c226ef4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d0b3c66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d0b3c66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(10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Importance of Coaching and Mentoring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Review main aims 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Emphasise the skills and knowledge gained 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Importance of coaching and mentoring 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the significance of coaching and mentoring in supporting apprentices' development.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Highlight how effective coaching and mentoring can positively impact apprentices' growth and success.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7d0b3c667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d06f4d4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7d06f4d4d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(20 minutes)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Understanding Coach and Mentor Roles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5000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Differentiate between coaching and mentoring.</a:t>
            </a:r>
            <a:endParaRPr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Explain the distinct responsibilities and expectations of line managers in these roles.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7d06f4d4d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d06f4d4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d06f4d4d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(5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Setting the Stage for Effective Coaching and Mentoring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5000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Explore the key principles and values underpinning coaching and mentoring relationships.</a:t>
            </a:r>
            <a:endParaRPr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the importance of building trust, rapport, and maintaining confidentiality.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7d06f4d4d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d06f4d4d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d06f4d4dd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(30 mins)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Essential Skills for Coaching and Mentoring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Identify core competencies required for successful coaching and mentoring.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5000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Provide practical guidance on active listening, powerful questioning, and effective feedback.</a:t>
            </a:r>
            <a:endParaRPr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7d06f4d4dd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d06f4d4d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d06f4d4dd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(15 minutes)</a:t>
            </a:r>
            <a:endParaRPr sz="100"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Coaching and Mentoring Techniques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Introduce various coaching and mentoring techniques, including goal setting, action planning, and accountability.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Emphasize the significance of fostering self-reflection and self-directed learning in apprentices.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7d06f4d4dd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d06f4d4d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7d06f4d4d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(15 minutes</a:t>
            </a: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Practice Exercises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5000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Conduct role-playing activities to allow participants to practice coaching and mentoring skills.</a:t>
            </a:r>
            <a:endParaRPr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Encourage peer learning and provide feedback on participants' performance.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7d06f4d4dd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d06f4d4d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7d06f4d4dd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(10 minutes)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Summary -  Questions and Discussion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Key take-aways - questions, comments, and discussions.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Invite participants to share their insights and experiences related to coaching and mentoring for next time.. 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27d06f4d4dd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d06f4d4d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d06f4d4dd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(5 minutes)</a:t>
            </a:r>
            <a:endParaRPr sz="100"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Conclusion and Next Steps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Thank participants for their participation.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Provide information on any follow-up activities or resources for further learning.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●"/>
            </a:pPr>
            <a:r>
              <a:rPr lang="en-GB">
                <a:solidFill>
                  <a:srgbClr val="37415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Encourage participants to apply their coaching and mentoring skills in their roles as line managers - their previous commitments.</a:t>
            </a:r>
            <a:endParaRPr>
              <a:solidFill>
                <a:srgbClr val="37415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7d06f4d4dd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tfoundation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1">
  <p:cSld name="Title Slide_opt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2">
  <p:cSld name="Single Image_op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6084000" y="1548000"/>
            <a:ext cx="5436000" cy="37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1">
  <p:cSld name="Single Image Reversed_opt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864000" y="90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90" name="Google Shape;9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Reversed_opt 2">
  <p:cSld name="Single Image Reversed_opt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084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084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>
            <a:spLocks noGrp="1"/>
          </p:cNvSpPr>
          <p:nvPr>
            <p:ph type="pic" idx="2"/>
          </p:nvPr>
        </p:nvSpPr>
        <p:spPr>
          <a:xfrm>
            <a:off x="666000" y="1692000"/>
            <a:ext cx="5004000" cy="345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2">
  <p:cSld name="Double Image_op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6156000" y="648000"/>
            <a:ext cx="3528000" cy="471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14"/>
          <p:cNvSpPr>
            <a:spLocks noGrp="1"/>
          </p:cNvSpPr>
          <p:nvPr>
            <p:ph type="pic" idx="3"/>
          </p:nvPr>
        </p:nvSpPr>
        <p:spPr>
          <a:xfrm>
            <a:off x="9287999" y="3240000"/>
            <a:ext cx="2520000" cy="306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3">
  <p:cSld name="Double Image_opt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>
            <a:spLocks noGrp="1"/>
          </p:cNvSpPr>
          <p:nvPr>
            <p:ph type="pic" idx="2"/>
          </p:nvPr>
        </p:nvSpPr>
        <p:spPr>
          <a:xfrm>
            <a:off x="6300000" y="6480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15"/>
          <p:cNvSpPr>
            <a:spLocks noGrp="1"/>
          </p:cNvSpPr>
          <p:nvPr>
            <p:ph type="pic" idx="3"/>
          </p:nvPr>
        </p:nvSpPr>
        <p:spPr>
          <a:xfrm>
            <a:off x="6300000" y="3553200"/>
            <a:ext cx="55332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1">
  <p:cSld name="Double Image Reversed_op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360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16"/>
          <p:cNvSpPr>
            <a:spLocks noGrp="1"/>
          </p:cNvSpPr>
          <p:nvPr>
            <p:ph type="pic" idx="3"/>
          </p:nvPr>
        </p:nvSpPr>
        <p:spPr>
          <a:xfrm>
            <a:off x="3168000" y="288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17" name="Google Shape;11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2">
  <p:cSld name="Double Image Reversed_op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360000" y="360000"/>
            <a:ext cx="4464000" cy="34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7"/>
          <p:cNvSpPr>
            <a:spLocks noGrp="1"/>
          </p:cNvSpPr>
          <p:nvPr>
            <p:ph type="pic" idx="3"/>
          </p:nvPr>
        </p:nvSpPr>
        <p:spPr>
          <a:xfrm>
            <a:off x="3168000" y="36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25" name="Google Shape;12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 Reversed_opt 3">
  <p:cSld name="Double Image Reversed_opt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720000" y="864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8"/>
          <p:cNvSpPr>
            <a:spLocks noGrp="1"/>
          </p:cNvSpPr>
          <p:nvPr>
            <p:ph type="pic" idx="3"/>
          </p:nvPr>
        </p:nvSpPr>
        <p:spPr>
          <a:xfrm>
            <a:off x="720000" y="3348000"/>
            <a:ext cx="4860000" cy="2196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1">
  <p:cSld name="Triple Image_opt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1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19"/>
          <p:cNvSpPr>
            <a:spLocks noGrp="1"/>
          </p:cNvSpPr>
          <p:nvPr>
            <p:ph type="pic" idx="3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19"/>
          <p:cNvSpPr>
            <a:spLocks noGrp="1"/>
          </p:cNvSpPr>
          <p:nvPr>
            <p:ph type="pic" idx="4"/>
          </p:nvPr>
        </p:nvSpPr>
        <p:spPr>
          <a:xfrm>
            <a:off x="9000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2">
  <p:cSld name="Triple Image_opt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20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>
            <a:spLocks noGrp="1"/>
          </p:cNvSpPr>
          <p:nvPr>
            <p:ph type="pic" idx="2"/>
          </p:nvPr>
        </p:nvSpPr>
        <p:spPr>
          <a:xfrm>
            <a:off x="8496000" y="3096000"/>
            <a:ext cx="3348000" cy="3348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20"/>
          <p:cNvSpPr>
            <a:spLocks noGrp="1"/>
          </p:cNvSpPr>
          <p:nvPr>
            <p:ph type="pic" idx="3"/>
          </p:nvPr>
        </p:nvSpPr>
        <p:spPr>
          <a:xfrm>
            <a:off x="6156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20"/>
          <p:cNvSpPr>
            <a:spLocks noGrp="1"/>
          </p:cNvSpPr>
          <p:nvPr>
            <p:ph type="pic" idx="4"/>
          </p:nvPr>
        </p:nvSpPr>
        <p:spPr>
          <a:xfrm>
            <a:off x="9000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_opt 1">
  <p:cSld name="Single Image_op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6660000" y="1080000"/>
            <a:ext cx="4644000" cy="4644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_opt 3">
  <p:cSld name="Triple Image_opt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21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>
            <a:spLocks noGrp="1"/>
          </p:cNvSpPr>
          <p:nvPr>
            <p:ph type="pic" idx="2"/>
          </p:nvPr>
        </p:nvSpPr>
        <p:spPr>
          <a:xfrm>
            <a:off x="6300000" y="504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21"/>
          <p:cNvSpPr>
            <a:spLocks noGrp="1"/>
          </p:cNvSpPr>
          <p:nvPr>
            <p:ph type="pic" idx="3"/>
          </p:nvPr>
        </p:nvSpPr>
        <p:spPr>
          <a:xfrm>
            <a:off x="7884000" y="2538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21"/>
          <p:cNvSpPr>
            <a:spLocks noGrp="1"/>
          </p:cNvSpPr>
          <p:nvPr>
            <p:ph type="pic" idx="4"/>
          </p:nvPr>
        </p:nvSpPr>
        <p:spPr>
          <a:xfrm>
            <a:off x="6300000" y="4572000"/>
            <a:ext cx="3780000" cy="180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1">
  <p:cSld name="Triple Image Reversed_opt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>
            <a:spLocks noGrp="1"/>
          </p:cNvSpPr>
          <p:nvPr>
            <p:ph type="pic" idx="2"/>
          </p:nvPr>
        </p:nvSpPr>
        <p:spPr>
          <a:xfrm>
            <a:off x="360000" y="219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22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p22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2">
  <p:cSld name="Triple Image Reversed_opt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2"/>
          </p:nvPr>
        </p:nvSpPr>
        <p:spPr>
          <a:xfrm>
            <a:off x="360000" y="1188000"/>
            <a:ext cx="3096000" cy="432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23"/>
          <p:cNvSpPr>
            <a:spLocks noGrp="1"/>
          </p:cNvSpPr>
          <p:nvPr>
            <p:ph type="pic" idx="3"/>
          </p:nvPr>
        </p:nvSpPr>
        <p:spPr>
          <a:xfrm>
            <a:off x="3168000" y="72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23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>
            <a:spLocks noGrp="1"/>
          </p:cNvSpPr>
          <p:nvPr>
            <p:ph type="pic" idx="4"/>
          </p:nvPr>
        </p:nvSpPr>
        <p:spPr>
          <a:xfrm>
            <a:off x="3168000" y="3528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ple Image Reversed_opt 3">
  <p:cSld name="Triple Image Reversed_opt 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>
            <a:spLocks noGrp="1"/>
          </p:cNvSpPr>
          <p:nvPr>
            <p:ph type="pic" idx="2"/>
          </p:nvPr>
        </p:nvSpPr>
        <p:spPr>
          <a:xfrm>
            <a:off x="2124000" y="504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24"/>
          <p:cNvSpPr>
            <a:spLocks noGrp="1"/>
          </p:cNvSpPr>
          <p:nvPr>
            <p:ph type="pic" idx="3"/>
          </p:nvPr>
        </p:nvSpPr>
        <p:spPr>
          <a:xfrm>
            <a:off x="360000" y="2178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24"/>
          <p:cNvSpPr>
            <a:spLocks noGrp="1"/>
          </p:cNvSpPr>
          <p:nvPr>
            <p:ph type="pic" idx="4"/>
          </p:nvPr>
        </p:nvSpPr>
        <p:spPr>
          <a:xfrm>
            <a:off x="2124000" y="3852000"/>
            <a:ext cx="3420000" cy="1440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24"/>
          <p:cNvSpPr/>
          <p:nvPr/>
        </p:nvSpPr>
        <p:spPr>
          <a:xfrm>
            <a:off x="-1360" y="5780134"/>
            <a:ext cx="2388978" cy="1093372"/>
          </a:xfrm>
          <a:custGeom>
            <a:avLst/>
            <a:gdLst/>
            <a:ahLst/>
            <a:cxnLst/>
            <a:rect l="l" t="t" r="r" b="b"/>
            <a:pathLst>
              <a:path w="2388978" h="1093372" extrusionOk="0">
                <a:moveTo>
                  <a:pt x="547" y="0"/>
                </a:moveTo>
                <a:lnTo>
                  <a:pt x="2388978" y="74312"/>
                </a:lnTo>
                <a:lnTo>
                  <a:pt x="2277104" y="1085213"/>
                </a:lnTo>
                <a:lnTo>
                  <a:pt x="1359" y="1093372"/>
                </a:lnTo>
                <a:cubicBezTo>
                  <a:pt x="3536" y="599160"/>
                  <a:pt x="-1630" y="494212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360000" y="1871999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64332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/Graph Slide">
  <p:cSld name="Table/Graph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244000" y="1872000"/>
            <a:ext cx="3589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◦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2"/>
          </p:nvPr>
        </p:nvSpPr>
        <p:spPr>
          <a:xfrm>
            <a:off x="360000" y="1872000"/>
            <a:ext cx="75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Slide">
  <p:cSld name="Stat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20160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2"/>
          </p:nvPr>
        </p:nvSpPr>
        <p:spPr>
          <a:xfrm>
            <a:off x="6577200" y="2952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 cap="none">
                <a:latin typeface="Anton"/>
                <a:ea typeface="Anton"/>
                <a:cs typeface="Anton"/>
                <a:sym typeface="Anton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cap="none"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510448" y="484742"/>
            <a:ext cx="11141725" cy="5354198"/>
          </a:xfrm>
          <a:custGeom>
            <a:avLst/>
            <a:gdLst/>
            <a:ahLst/>
            <a:cxnLst/>
            <a:rect l="l" t="t" r="r" b="b"/>
            <a:pathLst>
              <a:path w="11141725" h="5354198" extrusionOk="0">
                <a:moveTo>
                  <a:pt x="0" y="0"/>
                </a:moveTo>
                <a:lnTo>
                  <a:pt x="11141725" y="536154"/>
                </a:lnTo>
                <a:lnTo>
                  <a:pt x="10987490" y="5354198"/>
                </a:lnTo>
                <a:lnTo>
                  <a:pt x="0" y="528075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28"/>
          <p:cNvSpPr>
            <a:spLocks noGrp="1"/>
          </p:cNvSpPr>
          <p:nvPr>
            <p:ph type="pic" idx="2"/>
          </p:nvPr>
        </p:nvSpPr>
        <p:spPr>
          <a:xfrm>
            <a:off x="12600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28"/>
          <p:cNvSpPr>
            <a:spLocks noGrp="1"/>
          </p:cNvSpPr>
          <p:nvPr>
            <p:ph type="pic" idx="3"/>
          </p:nvPr>
        </p:nvSpPr>
        <p:spPr>
          <a:xfrm>
            <a:off x="48366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28"/>
          <p:cNvSpPr>
            <a:spLocks noGrp="1"/>
          </p:cNvSpPr>
          <p:nvPr>
            <p:ph type="pic" idx="4"/>
          </p:nvPr>
        </p:nvSpPr>
        <p:spPr>
          <a:xfrm>
            <a:off x="8413200" y="19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28"/>
          <p:cNvSpPr>
            <a:spLocks noGrp="1"/>
          </p:cNvSpPr>
          <p:nvPr>
            <p:ph type="pic" idx="5"/>
          </p:nvPr>
        </p:nvSpPr>
        <p:spPr>
          <a:xfrm>
            <a:off x="12600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8"/>
          <p:cNvSpPr>
            <a:spLocks noGrp="1"/>
          </p:cNvSpPr>
          <p:nvPr>
            <p:ph type="pic" idx="6"/>
          </p:nvPr>
        </p:nvSpPr>
        <p:spPr>
          <a:xfrm>
            <a:off x="48384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8"/>
          <p:cNvSpPr>
            <a:spLocks noGrp="1"/>
          </p:cNvSpPr>
          <p:nvPr>
            <p:ph type="pic" idx="7"/>
          </p:nvPr>
        </p:nvSpPr>
        <p:spPr>
          <a:xfrm>
            <a:off x="8413200" y="3780000"/>
            <a:ext cx="2520000" cy="144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59999" y="1835999"/>
            <a:ext cx="702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76" y="0"/>
            <a:ext cx="49926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_Editable Image">
  <p:cSld name="Thank You_Editable Imag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 rot="-180000">
            <a:off x="3196800" y="2160000"/>
            <a:ext cx="4102753" cy="1269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360000" y="144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114732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_Title slide">
  <p:cSld name="1a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73" y="546281"/>
            <a:ext cx="3919533" cy="139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>
            <a:spLocks noGrp="1"/>
          </p:cNvSpPr>
          <p:nvPr>
            <p:ph type="ctrTitle"/>
          </p:nvPr>
        </p:nvSpPr>
        <p:spPr>
          <a:xfrm>
            <a:off x="939977" y="3991479"/>
            <a:ext cx="101772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1"/>
          </p:nvPr>
        </p:nvSpPr>
        <p:spPr>
          <a:xfrm>
            <a:off x="951128" y="5228105"/>
            <a:ext cx="55641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2"/>
          </p:nvPr>
        </p:nvSpPr>
        <p:spPr>
          <a:xfrm>
            <a:off x="939977" y="5788551"/>
            <a:ext cx="7764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3"/>
          </p:nvPr>
        </p:nvSpPr>
        <p:spPr>
          <a:xfrm>
            <a:off x="6515100" y="566738"/>
            <a:ext cx="5232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_Content slide">
  <p:cSld name="4a_Content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1444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491615" y="1708353"/>
            <a:ext cx="111648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Content slide">
  <p:cSld name="4b_Content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483872" y="560367"/>
            <a:ext cx="112635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6225042"/>
            <a:ext cx="1298114" cy="4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11747499" y="3415144"/>
            <a:ext cx="444300" cy="3442800"/>
          </a:xfrm>
          <a:prstGeom prst="rect">
            <a:avLst/>
          </a:prstGeom>
          <a:solidFill>
            <a:srgbClr val="3C0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11747499" y="0"/>
            <a:ext cx="449100" cy="34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491616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2"/>
          </p:nvPr>
        </p:nvSpPr>
        <p:spPr>
          <a:xfrm>
            <a:off x="6354912" y="1708353"/>
            <a:ext cx="538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34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434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Option 2 blue">
  <p:cSld name="3_Title Slide Option 2 blue">
    <p:bg>
      <p:bgPr>
        <a:solidFill>
          <a:srgbClr val="006EF5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11"/>
            <a:ext cx="1189913" cy="62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ctrTitle"/>
          </p:nvPr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>
            <a:lvl1pPr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  <a:defRPr sz="6000" b="1" cap="none">
                <a:solidFill>
                  <a:srgbClr val="005A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5184960" y="3919421"/>
            <a:ext cx="64071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44000" rIns="0" bIns="144000" anchor="t" anchorCtr="0">
            <a:noAutofit/>
          </a:bodyPr>
          <a:lstStyle>
            <a:lvl1pPr lvl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2"/>
          </p:nvPr>
        </p:nvSpPr>
        <p:spPr>
          <a:xfrm>
            <a:off x="5184960" y="5050752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3"/>
          </p:nvPr>
        </p:nvSpPr>
        <p:spPr>
          <a:xfrm>
            <a:off x="5184960" y="4281563"/>
            <a:ext cx="64071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0" bIns="144000" anchor="b" anchorCtr="0">
            <a:noAutofit/>
          </a:bodyPr>
          <a:lstStyle>
            <a:lvl1pPr marL="457200" lvl="0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1">
  <p:cSld name="Thank You_1">
    <p:bg>
      <p:bgPr>
        <a:solidFill>
          <a:srgbClr val="006EF5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083" y="385109"/>
            <a:ext cx="1189913" cy="629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5184960" y="3904195"/>
            <a:ext cx="6623100" cy="167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5184960" y="2041795"/>
            <a:ext cx="6623100" cy="16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82400" rIns="0" bIns="0" anchor="ctr" anchorCtr="0">
            <a:noAutofit/>
          </a:bodyPr>
          <a:lstStyle/>
          <a:p>
            <a:pPr marL="0" marR="0" lvl="0" indent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rgbClr val="005AC5"/>
              </a:buClr>
              <a:buSzPts val="6000"/>
              <a:buFont typeface="Arial"/>
              <a:buNone/>
            </a:pPr>
            <a:endParaRPr sz="6000" b="1" cap="none">
              <a:solidFill>
                <a:srgbClr val="005A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56" y="5784143"/>
            <a:ext cx="6623040" cy="7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/>
          <p:nvPr/>
        </p:nvSpPr>
        <p:spPr>
          <a:xfrm>
            <a:off x="5197323" y="4000436"/>
            <a:ext cx="6215100" cy="144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2000" tIns="192000" rIns="121900" bIns="96000" anchor="ctr" anchorCtr="0">
            <a:noAutofit/>
          </a:bodyPr>
          <a:lstStyle/>
          <a:p>
            <a:pPr marL="0" marR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3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 descr="www.ETFOUNDATION.CO.UK&#10;"/>
          <p:cNvSpPr txBox="1"/>
          <p:nvPr/>
        </p:nvSpPr>
        <p:spPr>
          <a:xfrm>
            <a:off x="5197323" y="3077461"/>
            <a:ext cx="6467100" cy="6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60925" rIns="121900" bIns="1440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ETFOUNDATION.CO.UK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1"/>
          </p:nvPr>
        </p:nvSpPr>
        <p:spPr>
          <a:xfrm>
            <a:off x="5197323" y="2665645"/>
            <a:ext cx="42915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/>
          </a:bodyPr>
          <a:lstStyle>
            <a:lvl1pPr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Image_opt 1">
  <p:cSld name="Double Image_opt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 descr="Background pattern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7528" y="0"/>
            <a:ext cx="3014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6156000" y="1440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" name="Google Shape;41;p5"/>
          <p:cNvSpPr>
            <a:spLocks noGrp="1"/>
          </p:cNvSpPr>
          <p:nvPr>
            <p:ph type="pic" idx="3"/>
          </p:nvPr>
        </p:nvSpPr>
        <p:spPr>
          <a:xfrm>
            <a:off x="9000000" y="2736000"/>
            <a:ext cx="2592000" cy="2592000"/>
          </a:xfrm>
          <a:prstGeom prst="rect">
            <a:avLst/>
          </a:prstGeom>
          <a:solidFill>
            <a:schemeClr val="accent4"/>
          </a:solidFill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2">
  <p:cSld name="Title Slide_op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 rot="-188436">
            <a:off x="210939" y="3456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>
            <a:spLocks noGrp="1"/>
          </p:cNvSpPr>
          <p:nvPr>
            <p:ph type="pic" idx="4"/>
          </p:nvPr>
        </p:nvSpPr>
        <p:spPr>
          <a:xfrm>
            <a:off x="5976000" y="360000"/>
            <a:ext cx="5857200" cy="4968000"/>
          </a:xfrm>
          <a:prstGeom prst="rect">
            <a:avLst/>
          </a:prstGeom>
          <a:noFill/>
          <a:ln w="50800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opt 3">
  <p:cSld name="Title Slide_op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 descr="A tall tower in the middle of a body of water&#10;&#10;Description automatically generated with low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40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3600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5418000"/>
            <a:ext cx="12193200" cy="1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720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7200000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Editable Image">
  <p:cSld name="Title Slide_Editable Image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3854358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rot="-188436">
            <a:off x="3396858" y="3564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60000"/>
            <a:ext cx="2340000" cy="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0" y="5368835"/>
            <a:ext cx="3239590" cy="1489165"/>
          </a:xfrm>
          <a:custGeom>
            <a:avLst/>
            <a:gdLst/>
            <a:ahLst/>
            <a:cxnLst/>
            <a:rect l="l" t="t" r="r" b="b"/>
            <a:pathLst>
              <a:path w="3239590" h="1489165" extrusionOk="0">
                <a:moveTo>
                  <a:pt x="6532" y="0"/>
                </a:moveTo>
                <a:lnTo>
                  <a:pt x="3239590" y="111035"/>
                </a:lnTo>
                <a:lnTo>
                  <a:pt x="3076304" y="1489165"/>
                </a:lnTo>
                <a:lnTo>
                  <a:pt x="0" y="1482635"/>
                </a:lnTo>
                <a:cubicBezTo>
                  <a:pt x="2177" y="988423"/>
                  <a:pt x="4355" y="494212"/>
                  <a:pt x="65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359999" y="5868000"/>
            <a:ext cx="252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360000" y="6192000"/>
            <a:ext cx="2487394" cy="418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72000" rIns="72000" bIns="36000" anchor="t" anchorCtr="0">
            <a:sp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-1" y="-1"/>
            <a:ext cx="12193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">
  <p:cSld name="Chapter Brea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9606708" y="5255047"/>
            <a:ext cx="2599982" cy="1608463"/>
          </a:xfrm>
          <a:custGeom>
            <a:avLst/>
            <a:gdLst/>
            <a:ahLst/>
            <a:cxnLst/>
            <a:rect l="l" t="t" r="r" b="b"/>
            <a:pathLst>
              <a:path w="2599982" h="1608463" extrusionOk="0">
                <a:moveTo>
                  <a:pt x="73446" y="0"/>
                </a:moveTo>
                <a:lnTo>
                  <a:pt x="2599982" y="95480"/>
                </a:lnTo>
                <a:lnTo>
                  <a:pt x="2585292" y="1608463"/>
                </a:lnTo>
                <a:lnTo>
                  <a:pt x="0" y="1601118"/>
                </a:lnTo>
                <a:lnTo>
                  <a:pt x="734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600" y="5695200"/>
            <a:ext cx="1425600" cy="8015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-8412" y="5280702"/>
            <a:ext cx="3240657" cy="1592803"/>
          </a:xfrm>
          <a:custGeom>
            <a:avLst/>
            <a:gdLst/>
            <a:ahLst/>
            <a:cxnLst/>
            <a:rect l="l" t="t" r="r" b="b"/>
            <a:pathLst>
              <a:path w="3240657" h="1592803" extrusionOk="0">
                <a:moveTo>
                  <a:pt x="255" y="0"/>
                </a:moveTo>
                <a:lnTo>
                  <a:pt x="3240657" y="103690"/>
                </a:lnTo>
                <a:lnTo>
                  <a:pt x="3062681" y="1584644"/>
                </a:lnTo>
                <a:lnTo>
                  <a:pt x="8411" y="1592803"/>
                </a:lnTo>
                <a:cubicBezTo>
                  <a:pt x="10588" y="1098591"/>
                  <a:pt x="-1922" y="494212"/>
                  <a:pt x="2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688000"/>
            <a:ext cx="2232000" cy="80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Break_Editable Image">
  <p:cSld name="Chapter Break_Editable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ctrTitle"/>
          </p:nvPr>
        </p:nvSpPr>
        <p:spPr>
          <a:xfrm>
            <a:off x="360000" y="2520000"/>
            <a:ext cx="4479460" cy="979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216000" rIns="14400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nton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 rot="-188436">
            <a:off x="196871" y="3492000"/>
            <a:ext cx="5362714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144000" rIns="14400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0000" y="1008000"/>
            <a:ext cx="2036950" cy="524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2000" tIns="108000" rIns="7200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0000" y="1872000"/>
            <a:ext cx="54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588000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588000"/>
            <a:ext cx="27432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6048000"/>
            <a:ext cx="1584000" cy="5681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2;p36">
            <a:extLst>
              <a:ext uri="{FF2B5EF4-FFF2-40B4-BE49-F238E27FC236}">
                <a16:creationId xmlns:a16="http://schemas.microsoft.com/office/drawing/2014/main" id="{B6549097-DFE9-3EA5-EF28-8FA0583DE37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88173" y="2017081"/>
            <a:ext cx="66231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8000" tIns="1368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rgbClr val="0070C0"/>
                </a:solidFill>
              </a:rPr>
              <a:t>APPRENTICESHIP WORKFORCE DEVELOPMENT</a:t>
            </a:r>
            <a:br>
              <a:rPr lang="en-US" sz="2000" dirty="0">
                <a:solidFill>
                  <a:srgbClr val="0070C0"/>
                </a:solidFill>
              </a:rPr>
            </a:b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5184960" y="3919421"/>
            <a:ext cx="6407100" cy="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44000" rIns="0" bIns="144000" anchor="t" anchorCtr="0">
            <a:noAutofit/>
          </a:bodyPr>
          <a:lstStyle/>
          <a:p>
            <a:pPr marL="0" lvl="0" indent="0"/>
            <a:r>
              <a:rPr lang="en-GB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SESSION 1 : Introduction to Coaching and Mentoring Degree Apprenticeships and the Role of Line Managers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2"/>
          </p:nvPr>
        </p:nvSpPr>
        <p:spPr>
          <a:xfrm>
            <a:off x="5184960" y="5050752"/>
            <a:ext cx="6407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t" anchorCtr="0">
            <a:noAutofit/>
          </a:bodyPr>
          <a:lstStyle/>
          <a:p>
            <a:pPr marL="0" lvl="0" indent="0" algn="l" rtl="0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dirty="0"/>
              <a:t>By University of Portsmouth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>
            <a:spLocks noGrp="1"/>
          </p:cNvSpPr>
          <p:nvPr>
            <p:ph type="ctrTitle"/>
          </p:nvPr>
        </p:nvSpPr>
        <p:spPr>
          <a:xfrm>
            <a:off x="5197323" y="2040853"/>
            <a:ext cx="65757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92000" tIns="168000" rIns="0" bIns="48000" anchor="t" anchorCtr="0">
            <a:noAutofit/>
          </a:bodyPr>
          <a:lstStyle/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Claire Middleton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8"/>
          <p:cNvSpPr txBox="1">
            <a:spLocks noGrp="1"/>
          </p:cNvSpPr>
          <p:nvPr>
            <p:ph type="subTitle" idx="1"/>
          </p:nvPr>
        </p:nvSpPr>
        <p:spPr>
          <a:xfrm>
            <a:off x="5197323" y="2611498"/>
            <a:ext cx="5194709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Degree Apprenticeship Manager – University of Portsmouth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7788725" y="572350"/>
            <a:ext cx="39114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Light"/>
                <a:ea typeface="Montserrat Light"/>
                <a:cs typeface="Montserrat Light"/>
                <a:sym typeface="Montserrat Light"/>
              </a:rPr>
              <a:t>The session today …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5076050" y="1621750"/>
            <a:ext cx="6624000" cy="44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Key Aims: appreciate importance of coaching and mentoring, roles and responsibilities 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C023C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Significance of coaching and mentoring in supporting apprentices' development</a:t>
            </a:r>
            <a:endParaRPr b="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23C"/>
              </a:buClr>
              <a:buSzPts val="1300"/>
              <a:buFont typeface="Montserrat Medium"/>
              <a:buChar char="○"/>
            </a:pPr>
            <a:r>
              <a:rPr lang="en-GB" sz="150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Interpersonal skills</a:t>
            </a:r>
            <a:endParaRPr sz="150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23C"/>
              </a:buClr>
              <a:buSzPts val="1300"/>
              <a:buFont typeface="Montserrat Medium"/>
              <a:buChar char="○"/>
            </a:pPr>
            <a:r>
              <a:rPr lang="en-GB" sz="150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Personal Effectiveness </a:t>
            </a:r>
            <a:endParaRPr sz="150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23C"/>
              </a:buClr>
              <a:buSzPts val="1300"/>
              <a:buFont typeface="Montserrat Medium"/>
              <a:buChar char="○"/>
            </a:pPr>
            <a:r>
              <a:rPr lang="en-GB" sz="1500">
                <a:solidFill>
                  <a:srgbClr val="3C02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EPA requirements</a:t>
            </a:r>
            <a:endParaRPr sz="150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>
              <a:solidFill>
                <a:srgbClr val="3C02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Effective coaching and mentoring and how it can positively impact apprentices' growth and success …and the organisation too.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1" name="Google Shape;291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425" y="2624475"/>
            <a:ext cx="2863199" cy="1893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4467300" y="499800"/>
            <a:ext cx="72327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Understanding Coach and Mentor Roles </a:t>
            </a:r>
            <a:endParaRPr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Hybrid? - Understanding Coach and Mentor Role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Differentiate between coaching and mentoring for apprenticeships 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Distinct responsibilities and expectations of line managers in these roles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Montserrat Medium"/>
              <a:buChar char="○"/>
            </a:pPr>
            <a:r>
              <a:rPr lang="en-GB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Assessment plan </a:t>
            </a:r>
            <a:endParaRPr sz="17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Montserrat Medium"/>
              <a:buChar char="○"/>
            </a:pPr>
            <a:r>
              <a:rPr lang="en-GB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Based Learning </a:t>
            </a:r>
            <a:endParaRPr sz="17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Montserrat Medium"/>
              <a:buChar char="○"/>
            </a:pPr>
            <a:r>
              <a:rPr lang="en-GB" sz="17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Negotiation of learning  </a:t>
            </a:r>
            <a:endParaRPr sz="17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50005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50" y="2554200"/>
            <a:ext cx="2863200" cy="19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3168000" y="610075"/>
            <a:ext cx="88944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Setting the Stage for Effective Coaching and Mentoring</a:t>
            </a:r>
            <a:endParaRPr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3303700" y="2321175"/>
            <a:ext cx="8396400" cy="35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Montserrat Medium"/>
              <a:buChar char="●"/>
            </a:pPr>
            <a:r>
              <a:rPr lang="en-GB" sz="21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Setting the Stage for Effective Coaching and Mentoring </a:t>
            </a:r>
            <a:endParaRPr sz="21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Montserrat Medium"/>
              <a:buChar char="○"/>
            </a:pPr>
            <a:r>
              <a:rPr lang="en-GB" sz="18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Beyond Progress reviews</a:t>
            </a:r>
            <a:endParaRPr sz="18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Montserrat Medium"/>
              <a:buChar char="○"/>
            </a:pPr>
            <a:r>
              <a:rPr lang="en-GB" sz="180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Context </a:t>
            </a:r>
            <a:endParaRPr sz="18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100"/>
              <a:buFont typeface="Montserrat Medium"/>
              <a:buChar char="●"/>
            </a:pPr>
            <a:r>
              <a:rPr lang="en-GB" sz="2100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Explore the key principles and values underpinning coaching and mentoring relationships</a:t>
            </a:r>
            <a:endParaRPr sz="2100"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800"/>
              <a:buFont typeface="Montserrat Medium"/>
              <a:buChar char="○"/>
            </a:pPr>
            <a:r>
              <a:rPr lang="en-GB" sz="180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Setting boundaries </a:t>
            </a:r>
            <a:endParaRPr sz="180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Montserrat Medium"/>
              <a:buChar char="●"/>
            </a:pPr>
            <a:r>
              <a:rPr lang="en-GB" sz="21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the importance of building trust, rapport, and maintaining confidentiality.</a:t>
            </a:r>
            <a:endParaRPr sz="21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300" b="0"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8579100" y="680300"/>
            <a:ext cx="28473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Light"/>
                <a:ea typeface="Montserrat Light"/>
                <a:cs typeface="Montserrat Light"/>
                <a:sym typeface="Montserrat Light"/>
              </a:rPr>
              <a:t>Essential skills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3104400" y="2710650"/>
            <a:ext cx="8595600" cy="34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Essential Skills for Coaching and Mentoring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Identifying core competencies required for successful coaching and mentoring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GB" b="0">
                <a:latin typeface="Montserrat Medium"/>
                <a:ea typeface="Montserrat Medium"/>
                <a:cs typeface="Montserrat Medium"/>
                <a:sym typeface="Montserrat Medium"/>
              </a:rPr>
              <a:t>Active listening, powerful questioning, and effective feedback (practical guidance) </a:t>
            </a:r>
            <a:endParaRPr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22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4" name="Google Shape;314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00" y="152400"/>
            <a:ext cx="3105913" cy="20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127000" cy="9402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Coaching and Mentoring Techniques </a:t>
            </a:r>
            <a:endParaRPr sz="3600"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"/>
          </p:nvPr>
        </p:nvSpPr>
        <p:spPr>
          <a:xfrm>
            <a:off x="4226900" y="2187900"/>
            <a:ext cx="7689000" cy="39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Introducing coaching and mentoring techniques available, including goal setting, action planning, and accountability.</a:t>
            </a: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000"/>
              <a:buFont typeface="Montserrat Medium"/>
              <a:buChar char="●"/>
            </a:pPr>
            <a:r>
              <a:rPr lang="en-GB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Significance of fostering self-reflection and self-directed learning in apprentices</a:t>
            </a:r>
            <a:endParaRPr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500"/>
              <a:buFont typeface="Montserrat Medium"/>
              <a:buChar char="○"/>
            </a:pPr>
            <a:r>
              <a:rPr lang="en-GB" sz="170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Learning blog</a:t>
            </a:r>
            <a:endParaRPr sz="170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0050"/>
              </a:buClr>
              <a:buSzPts val="1700"/>
              <a:buFont typeface="Montserrat Medium"/>
              <a:buChar char="○"/>
            </a:pPr>
            <a:r>
              <a:rPr lang="en-GB" sz="170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Critical feedback </a:t>
            </a:r>
            <a:endParaRPr sz="170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700"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200" b="0">
              <a:solidFill>
                <a:srgbClr val="37415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634750"/>
            <a:ext cx="3922100" cy="23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8150475" y="454075"/>
            <a:ext cx="35496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Practice Exercises </a:t>
            </a:r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6300000" y="1872000"/>
            <a:ext cx="5400000" cy="3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500050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50005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Let’s give it a go - Discuss real life scenarios </a:t>
            </a:r>
            <a:endParaRPr sz="2300"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300" b="0">
              <a:solidFill>
                <a:srgbClr val="50005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techniques to encourage peer learning and provide feedback on participants' performance</a:t>
            </a: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00" y="1872000"/>
            <a:ext cx="540000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title"/>
          </p:nvPr>
        </p:nvSpPr>
        <p:spPr>
          <a:xfrm>
            <a:off x="7491050" y="243975"/>
            <a:ext cx="37017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Course Summary </a:t>
            </a:r>
            <a:endParaRPr sz="4800"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7" name="Google Shape;337;p46"/>
          <p:cNvSpPr txBox="1">
            <a:spLocks noGrp="1"/>
          </p:cNvSpPr>
          <p:nvPr>
            <p:ph type="body" idx="1"/>
          </p:nvPr>
        </p:nvSpPr>
        <p:spPr>
          <a:xfrm>
            <a:off x="3138850" y="1430950"/>
            <a:ext cx="8561100" cy="440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are the key takeaways from the course today?</a:t>
            </a: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300" b="0">
              <a:solidFill>
                <a:srgbClr val="37415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300"/>
              <a:buFont typeface="Montserrat Medium"/>
              <a:buChar char="●"/>
            </a:pPr>
            <a:r>
              <a:rPr lang="en-GB" sz="2300" b="0">
                <a:solidFill>
                  <a:srgbClr val="37415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Opportunity to practice applying coaching and mentoring skills in apprenticeship programs before we meet again - Any commitments?   </a:t>
            </a:r>
            <a:endParaRPr sz="3100"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8" name="Google Shape;33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125" y="4695100"/>
            <a:ext cx="5011625" cy="17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6300000" y="1008000"/>
            <a:ext cx="5244000" cy="524700"/>
          </a:xfrm>
          <a:prstGeom prst="rect">
            <a:avLst/>
          </a:prstGeom>
        </p:spPr>
        <p:txBody>
          <a:bodyPr spcFirstLastPara="1" wrap="square" lIns="72000" tIns="108000" rIns="7200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dk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Conclusion and Next Steps </a:t>
            </a:r>
            <a:endParaRPr sz="4800">
              <a:highlight>
                <a:schemeClr val="dk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3402625" y="2189275"/>
            <a:ext cx="8297400" cy="36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●"/>
            </a:pPr>
            <a:r>
              <a:rPr lang="en-GB" sz="2500" b="0">
                <a:latin typeface="Montserrat Medium"/>
                <a:ea typeface="Montserrat Medium"/>
                <a:cs typeface="Montserrat Medium"/>
                <a:sym typeface="Montserrat Medium"/>
              </a:rPr>
              <a:t>Next steps - resources available </a:t>
            </a:r>
            <a:endParaRPr sz="2500" b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Montserrat Medium"/>
              <a:buChar char="●"/>
            </a:pPr>
            <a:r>
              <a:rPr lang="en-GB" sz="2500" b="0">
                <a:latin typeface="Montserrat Medium"/>
                <a:ea typeface="Montserrat Medium"/>
                <a:cs typeface="Montserrat Medium"/>
                <a:sym typeface="Montserrat Medium"/>
              </a:rPr>
              <a:t>Meet again 19th Nov 2023 for Session 2 </a:t>
            </a:r>
            <a:endParaRPr sz="2500" b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6" name="Google Shape;346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100" y="4227250"/>
            <a:ext cx="3043200" cy="202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rne - Porstmou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0FF"/>
      </a:accent1>
      <a:accent2>
        <a:srgbClr val="DBFF00"/>
      </a:accent2>
      <a:accent3>
        <a:srgbClr val="3C023C"/>
      </a:accent3>
      <a:accent4>
        <a:srgbClr val="E1E1E1"/>
      </a:accent4>
      <a:accent5>
        <a:srgbClr val="00A0FF"/>
      </a:accent5>
      <a:accent6>
        <a:srgbClr val="DBFF00"/>
      </a:accent6>
      <a:hlink>
        <a:srgbClr val="3C023C"/>
      </a:hlink>
      <a:folHlink>
        <a:srgbClr val="E1E1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6BF2C10D2AD44BB79F8BFF365B8C2" ma:contentTypeVersion="18" ma:contentTypeDescription="Create a new document." ma:contentTypeScope="" ma:versionID="0714f0b77b20790e3834ddd750b91639">
  <xsd:schema xmlns:xsd="http://www.w3.org/2001/XMLSchema" xmlns:xs="http://www.w3.org/2001/XMLSchema" xmlns:p="http://schemas.microsoft.com/office/2006/metadata/properties" xmlns:ns2="a943fffa-545b-4eca-b17d-5f9a138dda08" xmlns:ns3="c5cf19a6-e467-491d-9af0-5a70f09a6a41" targetNamespace="http://schemas.microsoft.com/office/2006/metadata/properties" ma:root="true" ma:fieldsID="7b7ff79a9314cc1d162676be4fbabe60" ns2:_="" ns3:_="">
    <xsd:import namespace="a943fffa-545b-4eca-b17d-5f9a138dda08"/>
    <xsd:import namespace="c5cf19a6-e467-491d-9af0-5a70f09a6a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fffa-545b-4eca-b17d-5f9a138dd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9c5b39-4955-4e83-95b2-d0ef9563bab7}" ma:internalName="TaxCatchAll" ma:showField="CatchAllData" ma:web="a943fffa-545b-4eca-b17d-5f9a138dd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f19a6-e467-491d-9af0-5a70f09a6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43fffa-545b-4eca-b17d-5f9a138dda08" xsi:nil="true"/>
    <lcf76f155ced4ddcb4097134ff3c332f xmlns="c5cf19a6-e467-491d-9af0-5a70f09a6a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1189FF-8F65-428F-AE00-6CAC551D8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3fffa-545b-4eca-b17d-5f9a138dda08"/>
    <ds:schemaRef ds:uri="c5cf19a6-e467-491d-9af0-5a70f09a6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E1A774-8255-49B9-98D0-668BA631470D}">
  <ds:schemaRefs>
    <ds:schemaRef ds:uri="a943fffa-545b-4eca-b17d-5f9a138dda08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5cf19a6-e467-491d-9af0-5a70f09a6a41"/>
  </ds:schemaRefs>
</ds:datastoreItem>
</file>

<file path=customXml/itemProps3.xml><?xml version="1.0" encoding="utf-8"?>
<ds:datastoreItem xmlns:ds="http://schemas.openxmlformats.org/officeDocument/2006/customXml" ds:itemID="{D3E350F2-9BBB-4247-9F6C-7DF86E0A92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Roboto</vt:lpstr>
      <vt:lpstr>Montserrat</vt:lpstr>
      <vt:lpstr>Anton</vt:lpstr>
      <vt:lpstr>Montserrat Light</vt:lpstr>
      <vt:lpstr>Montserrat SemiBold</vt:lpstr>
      <vt:lpstr>Caveat</vt:lpstr>
      <vt:lpstr>Arial</vt:lpstr>
      <vt:lpstr>Calibri</vt:lpstr>
      <vt:lpstr>Montserrat Medium</vt:lpstr>
      <vt:lpstr>Office Theme</vt:lpstr>
      <vt:lpstr>APPRENTICESHIP WORKFORCE DEVELOPMENT </vt:lpstr>
      <vt:lpstr>The session today …</vt:lpstr>
      <vt:lpstr>Understanding Coach and Mentor Roles </vt:lpstr>
      <vt:lpstr>Setting the Stage for Effective Coaching and Mentoring</vt:lpstr>
      <vt:lpstr>Essential skills </vt:lpstr>
      <vt:lpstr>Coaching and Mentoring Techniques </vt:lpstr>
      <vt:lpstr>Practice Exercises </vt:lpstr>
      <vt:lpstr>Course Summary </vt:lpstr>
      <vt:lpstr>Conclusion and Next Steps </vt:lpstr>
      <vt:lpstr>Claire Middleton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AWD Project: Apprentice Line Manager Toolkit and Training</dc:title>
  <dc:creator>Tammie Harwin</dc:creator>
  <cp:lastModifiedBy>Hannah Colford</cp:lastModifiedBy>
  <cp:revision>2</cp:revision>
  <dcterms:modified xsi:type="dcterms:W3CDTF">2024-08-28T12:46:08Z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0x01010062C6BF2C10D2AD44BB79F8BFF365B8C2</vt:lpwstr>
  </property>
</Properties>
</file>