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3340" r:id="rId5"/>
    <p:sldId id="3341" r:id="rId6"/>
    <p:sldId id="3342" r:id="rId7"/>
    <p:sldId id="3344" r:id="rId8"/>
    <p:sldId id="3339" r:id="rId9"/>
    <p:sldId id="269" r:id="rId10"/>
    <p:sldId id="3112" r:id="rId11"/>
    <p:sldId id="3200" r:id="rId12"/>
    <p:sldId id="3332" r:id="rId13"/>
    <p:sldId id="3331" r:id="rId14"/>
    <p:sldId id="3333" r:id="rId15"/>
    <p:sldId id="3335" r:id="rId16"/>
    <p:sldId id="3334" r:id="rId17"/>
    <p:sldId id="3338" r:id="rId18"/>
    <p:sldId id="3348" r:id="rId19"/>
    <p:sldId id="3346" r:id="rId20"/>
    <p:sldId id="3287"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60">
          <p15:clr>
            <a:srgbClr val="A4A3A4"/>
          </p15:clr>
        </p15:guide>
        <p15:guide id="3" orient="horz" pos="169">
          <p15:clr>
            <a:srgbClr val="A4A3A4"/>
          </p15:clr>
        </p15:guide>
        <p15:guide id="4" orient="horz" pos="2890">
          <p15:clr>
            <a:srgbClr val="A4A3A4"/>
          </p15:clr>
        </p15:guide>
        <p15:guide id="5" orient="horz">
          <p15:clr>
            <a:srgbClr val="A4A3A4"/>
          </p15:clr>
        </p15:guide>
        <p15:guide id="6" orient="horz" pos="622">
          <p15:clr>
            <a:srgbClr val="A4A3A4"/>
          </p15:clr>
        </p15:guide>
        <p15:guide id="7" orient="horz" pos="1575">
          <p15:clr>
            <a:srgbClr val="A4A3A4"/>
          </p15:clr>
        </p15:guide>
        <p15:guide id="8" orient="horz" pos="868">
          <p15:clr>
            <a:srgbClr val="A4A3A4"/>
          </p15:clr>
        </p15:guide>
        <p15:guide id="9" pos="2835">
          <p15:clr>
            <a:srgbClr val="A4A3A4"/>
          </p15:clr>
        </p15:guide>
        <p15:guide id="10" pos="5583">
          <p15:clr>
            <a:srgbClr val="A4A3A4"/>
          </p15:clr>
        </p15:guide>
        <p15:guide id="11" pos="158">
          <p15:clr>
            <a:srgbClr val="A4A3A4"/>
          </p15:clr>
        </p15:guide>
        <p15:guide id="12" pos="5012">
          <p15:clr>
            <a:srgbClr val="A4A3A4"/>
          </p15:clr>
        </p15:guide>
        <p15:guide id="13" pos="1651">
          <p15:clr>
            <a:srgbClr val="A4A3A4"/>
          </p15:clr>
        </p15:guide>
        <p15:guide id="14" pos="2744">
          <p15:clr>
            <a:srgbClr val="A4A3A4"/>
          </p15:clr>
        </p15:guide>
        <p15:guide id="15" pos="5465">
          <p15:clr>
            <a:srgbClr val="A4A3A4"/>
          </p15:clr>
        </p15:guide>
        <p15:guide id="16" pos="956">
          <p15:clr>
            <a:srgbClr val="A4A3A4"/>
          </p15:clr>
        </p15:guide>
        <p15:guide id="17" pos="2562">
          <p15:clr>
            <a:srgbClr val="A4A3A4"/>
          </p15:clr>
        </p15:guide>
        <p15:guide id="18" pos="325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F3E50A-648D-446A-C939-4FD38AE1681A}" name="Jaime Sims" initials="JS" userId="S::Jaime.Sims@etfoundation.co.uk::a6d75f87-6b8f-417e-acee-6a43db133138" providerId="AD"/>
  <p188:author id="{1D42B81C-E5C7-2C9E-B577-F57C38BF4907}" name="Bradley Goldsworthy" initials="BG" userId="S::bradley_strategicdevelopmentnetwork.co.uk#ext#@etfoundation.onmicrosoft.com::e87fd729-931d-46ae-a5cf-485b0521a592" providerId="AD"/>
  <p188:author id="{92914E2F-2DEE-4651-6D45-38F23199F84C}" name="Emily Hughes" initials="EH" userId="8b2a8ae2140d499a" providerId="Windows Live"/>
  <p188:author id="{D42F0737-0838-BE0E-AFDB-B9D4E0F3AFC5}" name="Emily Hughes" initials="EH" userId="S::emily@evoko.co.uk::cf92b7de-4b26-4702-b8f5-0bea18eff726" providerId="AD"/>
  <p188:author id="{34A7C74A-C04E-91EC-7132-3B47FA3884F2}" name="George Rigby" initials="GR" userId="S::grigby@aelp.org.uk::ad0aef3d-a9d9-4bbd-9acb-c6122eab178d" providerId="AD"/>
  <p188:author id="{86FA8C59-6ACD-386F-E98B-785BC390A13B}" name="Natalie Merry" initials="NM" userId="S::Natalie.Merry@lsec.ac.uk::3226f3cc-ba2d-47a9-92f2-316339768e46" providerId="AD"/>
  <p188:author id="{E9EEC45D-C5B3-97EF-B9F8-CB72EE64B613}" name="natalieraeconsultancy@gmail.com" initials="na" userId="S::urn:spo:guest#natalieraeconsultancy@gmail.com::" providerId="AD"/>
  <p188:author id="{FEBDF9C9-4C83-2348-D1E4-DC331E6B1038}" name="simon@mojavetraining.co.uk" initials="si" userId="S::urn:spo:guest#simon@mojavetraining.co.uk::" providerId="AD"/>
  <p188:author id="{CA6145CA-9703-C3D2-2731-AB56EEE5F012}" name="Joanne McKenzie" initials="JM" userId="S::joanne.mckenzie@etfoundation.co.uk::624419fe-a060-4199-9be2-5840c8f7e7c6" providerId="AD"/>
  <p188:author id="{AA28D4D7-B423-533B-953D-064D6D4C42EB}" name="Stephen King" initials="SK" userId="S::stephen@strategicdevelopmentnetwork.co.uk::52643f76-6596-4119-bdf4-d5d2f1e89180" providerId="AD"/>
  <p188:author id="{D34043E7-2FB1-0C76-4F3F-66B8B7610B8C}" name="Chris Cherry" initials="CC" userId="S::chris@strategicdevelopmentnetwork.co.uk::aaf2bb61-e476-44f2-90c1-3db01fffca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F5"/>
    <a:srgbClr val="008556"/>
    <a:srgbClr val="B91533"/>
    <a:srgbClr val="006C47"/>
    <a:srgbClr val="FDB913"/>
    <a:srgbClr val="005AC5"/>
    <a:srgbClr val="E51C41"/>
    <a:srgbClr val="FEB912"/>
    <a:srgbClr val="0071F8"/>
    <a:srgbClr val="00A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B308A8-6816-1672-EF30-BAD873D685FC}" v="90" dt="2024-09-10T11:14:42.345"/>
    <p1510:client id="{265B124D-D7F2-BE40-0E61-09A8D99F9D48}" v="183" dt="2024-09-10T11:09:54.088"/>
    <p1510:client id="{3D07EF5D-99B9-2676-D0BD-C1095384EB34}" v="1" dt="2024-09-10T14:35:24.380"/>
    <p1510:client id="{3E5622D3-B688-5CA5-A045-7184807E67DB}" v="109" dt="2024-09-10T16:17:06.640"/>
    <p1510:client id="{5278B398-7E86-7AA9-F9D3-E32B089839BE}" v="7" dt="2024-09-11T08:24:20.993"/>
    <p1510:client id="{64E81DD4-B6F8-7719-9E34-049A06ABFD3E}" v="353" dt="2024-09-10T15:11:29.357"/>
    <p1510:client id="{76CD8F94-D056-4012-6575-AFB08C081CBE}" v="1" dt="2024-09-10T14:32:22.574"/>
    <p1510:client id="{7CEC7B73-203C-B4C3-DD72-70B6AFE876A3}" v="88" dt="2024-09-11T08:20:18.418"/>
    <p1510:client id="{B764C6F0-C5EA-2E7C-0968-CD8F0BE7BC60}" v="145" dt="2024-09-10T10:49:12.535"/>
    <p1510:client id="{BE0EB9DA-5D0A-0EEF-B8DC-BD4B089D24C1}" v="7" dt="2024-09-10T13:29:17.120"/>
    <p1510:client id="{D1AC7165-86E9-4B97-90B7-0D8D23E23397}" vWet="1" dt="2024-09-10T12:48:37.904"/>
    <p1510:client id="{F3709457-33EA-F14C-2ABB-29163422AB96}" v="234" dt="2024-09-10T13:06:15.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20" autoAdjust="0"/>
  </p:normalViewPr>
  <p:slideViewPr>
    <p:cSldViewPr snapToGrid="0">
      <p:cViewPr varScale="1">
        <p:scale>
          <a:sx n="75" d="100"/>
          <a:sy n="75" d="100"/>
        </p:scale>
        <p:origin x="316" y="44"/>
      </p:cViewPr>
      <p:guideLst>
        <p:guide orient="horz" pos="1620"/>
        <p:guide orient="horz" pos="3060"/>
        <p:guide orient="horz" pos="169"/>
        <p:guide orient="horz" pos="2890"/>
        <p:guide orient="horz"/>
        <p:guide orient="horz" pos="622"/>
        <p:guide orient="horz" pos="1575"/>
        <p:guide orient="horz" pos="868"/>
        <p:guide pos="2835"/>
        <p:guide pos="5583"/>
        <p:guide pos="158"/>
        <p:guide pos="5012"/>
        <p:guide pos="1651"/>
        <p:guide pos="2744"/>
        <p:guide pos="5465"/>
        <p:guide pos="956"/>
        <p:guide pos="2562"/>
        <p:guide pos="3257"/>
      </p:guideLst>
    </p:cSldViewPr>
  </p:slideViewPr>
  <p:outlineViewPr>
    <p:cViewPr>
      <p:scale>
        <a:sx n="33" d="100"/>
        <a:sy n="33" d="100"/>
      </p:scale>
      <p:origin x="0" y="-2472"/>
    </p:cViewPr>
  </p:outlin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4B82452-3B3D-4B10-B5B2-216C3ED6E0C1}" type="datetimeFigureOut">
              <a:rPr lang="en-GB" smtClean="0"/>
              <a:t>11/09/2024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B11B1AA-12AD-4BCD-8A84-BE258AB1E1EB}" type="slidenum">
              <a:rPr lang="en-GB" smtClean="0"/>
              <a:t>‹#›</a:t>
            </a:fld>
            <a:endParaRPr lang="en-GB"/>
          </a:p>
        </p:txBody>
      </p:sp>
    </p:spTree>
    <p:extLst>
      <p:ext uri="{BB962C8B-B14F-4D97-AF65-F5344CB8AC3E}">
        <p14:creationId xmlns:p14="http://schemas.microsoft.com/office/powerpoint/2010/main" val="1759704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3A1484-528B-4725-8337-7ACDB6138B8F}" type="datetimeFigureOut">
              <a:rPr lang="en-GB" smtClean="0"/>
              <a:t>11/09/2024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20340D-206C-4C41-A35B-4D72CE2F2B89}" type="slidenum">
              <a:rPr lang="en-GB" smtClean="0"/>
              <a:t>‹#›</a:t>
            </a:fld>
            <a:endParaRPr lang="en-GB"/>
          </a:p>
        </p:txBody>
      </p:sp>
    </p:spTree>
    <p:extLst>
      <p:ext uri="{BB962C8B-B14F-4D97-AF65-F5344CB8AC3E}">
        <p14:creationId xmlns:p14="http://schemas.microsoft.com/office/powerpoint/2010/main" val="253561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1</a:t>
            </a:fld>
            <a:endParaRPr lang="en-GB"/>
          </a:p>
        </p:txBody>
      </p:sp>
    </p:spTree>
    <p:extLst>
      <p:ext uri="{BB962C8B-B14F-4D97-AF65-F5344CB8AC3E}">
        <p14:creationId xmlns:p14="http://schemas.microsoft.com/office/powerpoint/2010/main" val="299848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11</a:t>
            </a:fld>
            <a:endParaRPr lang="en-GB"/>
          </a:p>
        </p:txBody>
      </p:sp>
    </p:spTree>
    <p:extLst>
      <p:ext uri="{BB962C8B-B14F-4D97-AF65-F5344CB8AC3E}">
        <p14:creationId xmlns:p14="http://schemas.microsoft.com/office/powerpoint/2010/main" val="95070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a:t>In the chat ask… or create some ‘polls’ – what is glucose? What foods are high in glucose How does it affect you? </a:t>
            </a:r>
          </a:p>
          <a:p>
            <a:pPr marL="0" indent="0">
              <a:buNone/>
            </a:pPr>
            <a:endParaRPr lang="en-GB"/>
          </a:p>
          <a:p>
            <a:pPr marL="0" indent="0">
              <a:buNone/>
            </a:pPr>
            <a:r>
              <a:rPr lang="en-GB"/>
              <a:t>2) Glucose is our body’s preferred source of energy – every cell in our body uses glucose to perform </a:t>
            </a:r>
            <a:r>
              <a:rPr lang="en-GB" err="1"/>
              <a:t>i.e</a:t>
            </a:r>
            <a:r>
              <a:rPr lang="en-GB"/>
              <a:t> our lung cells to breathe, heart cells to pump blood, brain cells to think etc…</a:t>
            </a:r>
          </a:p>
          <a:p>
            <a:pPr marL="0" indent="0">
              <a:buNone/>
            </a:pPr>
            <a:r>
              <a:rPr lang="en-GB"/>
              <a:t>How it can affect us…. Weight gain…chronic fatigue…cravings… constant hunger.. Mental health.. Poor sleep etc</a:t>
            </a:r>
          </a:p>
          <a:p>
            <a:pPr marL="0" indent="0">
              <a:buNone/>
            </a:pPr>
            <a:endParaRPr lang="en-GB"/>
          </a:p>
          <a:p>
            <a:pPr marL="0" indent="0">
              <a:buNone/>
            </a:pPr>
            <a:endParaRPr lang="en-GB"/>
          </a:p>
          <a:p>
            <a:pPr marL="228600" indent="-228600">
              <a:buAutoNum type="arabicParenR"/>
            </a:pP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12</a:t>
            </a:fld>
            <a:endParaRPr lang="en-GB"/>
          </a:p>
        </p:txBody>
      </p:sp>
    </p:spTree>
    <p:extLst>
      <p:ext uri="{BB962C8B-B14F-4D97-AF65-F5344CB8AC3E}">
        <p14:creationId xmlns:p14="http://schemas.microsoft.com/office/powerpoint/2010/main" val="14943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13</a:t>
            </a:fld>
            <a:endParaRPr lang="en-GB"/>
          </a:p>
        </p:txBody>
      </p:sp>
    </p:spTree>
    <p:extLst>
      <p:ext uri="{BB962C8B-B14F-4D97-AF65-F5344CB8AC3E}">
        <p14:creationId xmlns:p14="http://schemas.microsoft.com/office/powerpoint/2010/main" val="1160102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a:t>Help to stop hunger bouts… keep you full for longer and give you steady energy</a:t>
            </a:r>
          </a:p>
          <a:p>
            <a:pPr marL="228600" indent="-228600">
              <a:buAutoNum type="arabicParenR"/>
            </a:pPr>
            <a:r>
              <a:rPr lang="en-GB"/>
              <a:t>One tablespoon a day of vinegar (in water) will reduce glucose spikes by up to 30% - 30mins before a heavy meal</a:t>
            </a:r>
          </a:p>
          <a:p>
            <a:pPr marL="228600" indent="-228600">
              <a:buAutoNum type="arabicParenR"/>
            </a:pPr>
            <a:r>
              <a:rPr lang="en-GB"/>
              <a:t>Veggie starter – 30% of your normal meal in volume – contains high fibre, this reduces a glucose spike for hours to come (as per the image on the far right) – can also add the vinegar into this (2 in 1 hacks)</a:t>
            </a:r>
          </a:p>
          <a:p>
            <a:pPr marL="228600" indent="-228600">
              <a:buAutoNum type="arabicParenR"/>
            </a:pPr>
            <a:r>
              <a:rPr lang="en-GB"/>
              <a:t>10 mins of walking/movement after you eat each meal – help flatten glucose curves and digest food.</a:t>
            </a:r>
          </a:p>
        </p:txBody>
      </p:sp>
      <p:sp>
        <p:nvSpPr>
          <p:cNvPr id="4" name="Slide Number Placeholder 3"/>
          <p:cNvSpPr>
            <a:spLocks noGrp="1"/>
          </p:cNvSpPr>
          <p:nvPr>
            <p:ph type="sldNum" sz="quarter" idx="5"/>
          </p:nvPr>
        </p:nvSpPr>
        <p:spPr/>
        <p:txBody>
          <a:bodyPr/>
          <a:lstStyle/>
          <a:p>
            <a:fld id="{9920340D-206C-4C41-A35B-4D72CE2F2B89}" type="slidenum">
              <a:rPr lang="en-GB" smtClean="0"/>
              <a:t>14</a:t>
            </a:fld>
            <a:endParaRPr lang="en-GB"/>
          </a:p>
        </p:txBody>
      </p:sp>
    </p:spTree>
    <p:extLst>
      <p:ext uri="{BB962C8B-B14F-4D97-AF65-F5344CB8AC3E}">
        <p14:creationId xmlns:p14="http://schemas.microsoft.com/office/powerpoint/2010/main" val="225963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Note – the van Dijk study is purely about the consumption of vinegar to control glucose – whereas the method shared is about the order that we eat food and the importance of exercise after food to reduce spikes.</a:t>
            </a:r>
          </a:p>
        </p:txBody>
      </p:sp>
      <p:sp>
        <p:nvSpPr>
          <p:cNvPr id="4" name="Slide Number Placeholder 3"/>
          <p:cNvSpPr>
            <a:spLocks noGrp="1"/>
          </p:cNvSpPr>
          <p:nvPr>
            <p:ph type="sldNum" sz="quarter" idx="5"/>
          </p:nvPr>
        </p:nvSpPr>
        <p:spPr/>
        <p:txBody>
          <a:bodyPr/>
          <a:lstStyle/>
          <a:p>
            <a:fld id="{9920340D-206C-4C41-A35B-4D72CE2F2B89}" type="slidenum">
              <a:rPr lang="en-GB" smtClean="0"/>
              <a:t>15</a:t>
            </a:fld>
            <a:endParaRPr lang="en-GB"/>
          </a:p>
        </p:txBody>
      </p:sp>
    </p:spTree>
    <p:extLst>
      <p:ext uri="{BB962C8B-B14F-4D97-AF65-F5344CB8AC3E}">
        <p14:creationId xmlns:p14="http://schemas.microsoft.com/office/powerpoint/2010/main" val="290120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16</a:t>
            </a:fld>
            <a:endParaRPr lang="en-GB"/>
          </a:p>
        </p:txBody>
      </p:sp>
    </p:spTree>
    <p:extLst>
      <p:ext uri="{BB962C8B-B14F-4D97-AF65-F5344CB8AC3E}">
        <p14:creationId xmlns:p14="http://schemas.microsoft.com/office/powerpoint/2010/main" val="1312275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2</a:t>
            </a:fld>
            <a:endParaRPr lang="en-GB"/>
          </a:p>
        </p:txBody>
      </p:sp>
    </p:spTree>
    <p:extLst>
      <p:ext uri="{BB962C8B-B14F-4D97-AF65-F5344CB8AC3E}">
        <p14:creationId xmlns:p14="http://schemas.microsoft.com/office/powerpoint/2010/main" val="3315539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3</a:t>
            </a:fld>
            <a:endParaRPr lang="en-GB"/>
          </a:p>
        </p:txBody>
      </p:sp>
    </p:spTree>
    <p:extLst>
      <p:ext uri="{BB962C8B-B14F-4D97-AF65-F5344CB8AC3E}">
        <p14:creationId xmlns:p14="http://schemas.microsoft.com/office/powerpoint/2010/main" val="1929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u="sng">
              <a:solidFill>
                <a:srgbClr val="0000FF"/>
              </a:solidFill>
              <a:effectLst/>
              <a:latin typeface="Arial"/>
              <a:ea typeface="Calibri"/>
              <a:cs typeface="Arial"/>
            </a:endParaRPr>
          </a:p>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4</a:t>
            </a:fld>
            <a:endParaRPr lang="en-GB"/>
          </a:p>
        </p:txBody>
      </p:sp>
    </p:spTree>
    <p:extLst>
      <p:ext uri="{BB962C8B-B14F-4D97-AF65-F5344CB8AC3E}">
        <p14:creationId xmlns:p14="http://schemas.microsoft.com/office/powerpoint/2010/main" val="144547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fontAlgn="base">
              <a:buFont typeface="Symbol" panose="05050102010706020507" pitchFamily="18" charset="2"/>
              <a:buChar char=""/>
            </a:pPr>
            <a:r>
              <a:rPr lang="en-GB" sz="1800">
                <a:effectLst/>
                <a:latin typeface="Times New Roman" panose="02020603050405020304" pitchFamily="18" charset="0"/>
                <a:ea typeface="Times New Roman" panose="02020603050405020304" pitchFamily="18" charset="0"/>
              </a:rPr>
              <a:t>To understand how and why Nutrition affects your apprenticeship.</a:t>
            </a:r>
          </a:p>
          <a:p>
            <a:pPr marL="342900" lvl="0" indent="-342900" fontAlgn="base">
              <a:buFont typeface="Symbol" panose="05050102010706020507" pitchFamily="18" charset="2"/>
              <a:buChar char=""/>
            </a:pPr>
            <a:r>
              <a:rPr lang="en-GB" sz="1800">
                <a:effectLst/>
                <a:latin typeface="Times New Roman" panose="02020603050405020304" pitchFamily="18" charset="0"/>
                <a:ea typeface="Times New Roman" panose="02020603050405020304" pitchFamily="18" charset="0"/>
              </a:rPr>
              <a:t>To understand how Nutrition enhances performance.</a:t>
            </a:r>
          </a:p>
          <a:p>
            <a:pPr marL="342900" lvl="0" indent="-342900" fontAlgn="base">
              <a:buFont typeface="Symbol" panose="05050102010706020507" pitchFamily="18" charset="2"/>
              <a:buChar char=""/>
            </a:pPr>
            <a:r>
              <a:rPr lang="en-GB" sz="1800">
                <a:effectLst/>
                <a:latin typeface="Times New Roman" panose="02020603050405020304" pitchFamily="18" charset="0"/>
                <a:ea typeface="Times New Roman" panose="02020603050405020304" pitchFamily="18" charset="0"/>
              </a:rPr>
              <a:t>To be able to explain what mitochondria, glycation and Insulin is</a:t>
            </a:r>
          </a:p>
          <a:p>
            <a:pPr marL="342900" lvl="0" indent="-342900" fontAlgn="base">
              <a:buFont typeface="Symbol" panose="05050102010706020507" pitchFamily="18" charset="2"/>
              <a:buChar char=""/>
            </a:pPr>
            <a:r>
              <a:rPr lang="en-GB" sz="1800">
                <a:effectLst/>
                <a:latin typeface="Times New Roman" panose="02020603050405020304" pitchFamily="18" charset="0"/>
                <a:ea typeface="Times New Roman" panose="02020603050405020304" pitchFamily="18" charset="0"/>
              </a:rPr>
              <a:t>To know how to apply a logic to how foods should be ingested to best support energy.</a:t>
            </a:r>
          </a:p>
          <a:p>
            <a:endParaRPr lang="en-US"/>
          </a:p>
        </p:txBody>
      </p:sp>
      <p:sp>
        <p:nvSpPr>
          <p:cNvPr id="4" name="Slide Number Placeholder 3"/>
          <p:cNvSpPr>
            <a:spLocks noGrp="1"/>
          </p:cNvSpPr>
          <p:nvPr>
            <p:ph type="sldNum" sz="quarter" idx="5"/>
          </p:nvPr>
        </p:nvSpPr>
        <p:spPr/>
        <p:txBody>
          <a:bodyPr/>
          <a:lstStyle/>
          <a:p>
            <a:fld id="{9920340D-206C-4C41-A35B-4D72CE2F2B89}" type="slidenum">
              <a:rPr lang="en-GB" smtClean="0"/>
              <a:t>6</a:t>
            </a:fld>
            <a:endParaRPr lang="en-GB"/>
          </a:p>
        </p:txBody>
      </p:sp>
    </p:spTree>
    <p:extLst>
      <p:ext uri="{BB962C8B-B14F-4D97-AF65-F5344CB8AC3E}">
        <p14:creationId xmlns:p14="http://schemas.microsoft.com/office/powerpoint/2010/main" val="103607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7</a:t>
            </a:fld>
            <a:endParaRPr lang="en-GB"/>
          </a:p>
        </p:txBody>
      </p:sp>
    </p:spTree>
    <p:extLst>
      <p:ext uri="{BB962C8B-B14F-4D97-AF65-F5344CB8AC3E}">
        <p14:creationId xmlns:p14="http://schemas.microsoft.com/office/powerpoint/2010/main" val="2826348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10-minute break out room sessions – groups of 4-5 – encourage groups to feedback.</a:t>
            </a:r>
          </a:p>
        </p:txBody>
      </p:sp>
      <p:sp>
        <p:nvSpPr>
          <p:cNvPr id="4" name="Slide Number Placeholder 3"/>
          <p:cNvSpPr>
            <a:spLocks noGrp="1"/>
          </p:cNvSpPr>
          <p:nvPr>
            <p:ph type="sldNum" sz="quarter" idx="5"/>
          </p:nvPr>
        </p:nvSpPr>
        <p:spPr/>
        <p:txBody>
          <a:bodyPr/>
          <a:lstStyle/>
          <a:p>
            <a:fld id="{9920340D-206C-4C41-A35B-4D72CE2F2B89}" type="slidenum">
              <a:rPr lang="en-GB" smtClean="0"/>
              <a:t>8</a:t>
            </a:fld>
            <a:endParaRPr lang="en-GB"/>
          </a:p>
        </p:txBody>
      </p:sp>
    </p:spTree>
    <p:extLst>
      <p:ext uri="{BB962C8B-B14F-4D97-AF65-F5344CB8AC3E}">
        <p14:creationId xmlns:p14="http://schemas.microsoft.com/office/powerpoint/2010/main" val="155906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9</a:t>
            </a:fld>
            <a:endParaRPr lang="en-GB"/>
          </a:p>
        </p:txBody>
      </p:sp>
    </p:spTree>
    <p:extLst>
      <p:ext uri="{BB962C8B-B14F-4D97-AF65-F5344CB8AC3E}">
        <p14:creationId xmlns:p14="http://schemas.microsoft.com/office/powerpoint/2010/main" val="559600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a:t>– Balanced intake of carbohydrates, proteins and fats support physical endurance and OVERALL energy levels</a:t>
            </a:r>
          </a:p>
          <a:p>
            <a:pPr marL="228600" indent="-228600">
              <a:buAutoNum type="arabicParenR"/>
            </a:pPr>
            <a:r>
              <a:rPr lang="en-GB"/>
              <a:t>- Vitamins and minerals are crucial for cognitive functions – memory, thinking, decision making etc</a:t>
            </a:r>
          </a:p>
          <a:p>
            <a:pPr marL="228600" indent="-228600">
              <a:buAutoNum type="arabicParenR"/>
            </a:pPr>
            <a:r>
              <a:rPr lang="en-GB"/>
              <a:t>- A few examples of micro/macronutrients</a:t>
            </a:r>
          </a:p>
          <a:p>
            <a:pPr algn="l">
              <a:buFont typeface="Arial" panose="020B0604020202020204" pitchFamily="34" charset="0"/>
              <a:buChar char="•"/>
            </a:pPr>
            <a:r>
              <a:rPr lang="en-GB"/>
              <a:t> </a:t>
            </a:r>
            <a:r>
              <a:rPr lang="en-GB" b="1" i="0">
                <a:solidFill>
                  <a:srgbClr val="231F20"/>
                </a:solidFill>
                <a:effectLst/>
                <a:latin typeface="Proxima Nova"/>
              </a:rPr>
              <a:t>Vitamin B1 (thiamine):</a:t>
            </a:r>
            <a:r>
              <a:rPr lang="en-GB" b="0" i="0">
                <a:solidFill>
                  <a:srgbClr val="231F20"/>
                </a:solidFill>
                <a:effectLst/>
                <a:latin typeface="Proxima Nova"/>
              </a:rPr>
              <a:t> Helps convert nutrients into energy </a:t>
            </a:r>
          </a:p>
          <a:p>
            <a:pPr algn="l">
              <a:buFont typeface="Arial" panose="020B0604020202020204" pitchFamily="34" charset="0"/>
              <a:buChar char="•"/>
            </a:pPr>
            <a:r>
              <a:rPr lang="en-GB" b="1" i="0">
                <a:solidFill>
                  <a:srgbClr val="231F20"/>
                </a:solidFill>
                <a:effectLst/>
                <a:latin typeface="Proxima Nova"/>
              </a:rPr>
              <a:t>Vitamin B2 (riboflavin):</a:t>
            </a:r>
            <a:r>
              <a:rPr lang="en-GB" b="0" i="0">
                <a:solidFill>
                  <a:srgbClr val="231F20"/>
                </a:solidFill>
                <a:effectLst/>
                <a:latin typeface="Proxima Nova"/>
              </a:rPr>
              <a:t> Necessary for energy production, cell function and fat metabolism </a:t>
            </a:r>
          </a:p>
          <a:p>
            <a:pPr algn="l">
              <a:buFont typeface="Arial" panose="020B0604020202020204" pitchFamily="34" charset="0"/>
              <a:buChar char="•"/>
            </a:pPr>
            <a:r>
              <a:rPr lang="en-GB" b="1" i="0">
                <a:solidFill>
                  <a:srgbClr val="231F20"/>
                </a:solidFill>
                <a:effectLst/>
                <a:latin typeface="Proxima Nova"/>
              </a:rPr>
              <a:t>Vitamin B3 (niacin):</a:t>
            </a:r>
            <a:r>
              <a:rPr lang="en-GB" b="0" i="0">
                <a:solidFill>
                  <a:srgbClr val="231F20"/>
                </a:solidFill>
                <a:effectLst/>
                <a:latin typeface="Proxima Nova"/>
              </a:rPr>
              <a:t> Drives the production of energy from food </a:t>
            </a:r>
          </a:p>
          <a:p>
            <a:pPr algn="l">
              <a:buFont typeface="Arial" panose="020B0604020202020204" pitchFamily="34" charset="0"/>
              <a:buChar char="•"/>
            </a:pPr>
            <a:r>
              <a:rPr lang="en-GB" b="1" i="0">
                <a:solidFill>
                  <a:srgbClr val="231F20"/>
                </a:solidFill>
                <a:effectLst/>
                <a:latin typeface="Proxima Nova"/>
              </a:rPr>
              <a:t>Vitamin B5 (pantothenic acid):</a:t>
            </a:r>
            <a:r>
              <a:rPr lang="en-GB" b="0" i="0">
                <a:solidFill>
                  <a:srgbClr val="231F20"/>
                </a:solidFill>
                <a:effectLst/>
                <a:latin typeface="Proxima Nova"/>
              </a:rPr>
              <a:t> Necessary for fatty acid synthesis </a:t>
            </a:r>
          </a:p>
          <a:p>
            <a:pPr algn="l">
              <a:buFont typeface="Arial" panose="020B0604020202020204" pitchFamily="34" charset="0"/>
              <a:buChar char="•"/>
            </a:pPr>
            <a:r>
              <a:rPr lang="en-GB" b="1" i="0">
                <a:solidFill>
                  <a:srgbClr val="231F20"/>
                </a:solidFill>
                <a:effectLst/>
                <a:latin typeface="Proxima Nova"/>
              </a:rPr>
              <a:t>Vitamin B6 (pyridoxine):</a:t>
            </a:r>
            <a:r>
              <a:rPr lang="en-GB" b="0" i="0">
                <a:solidFill>
                  <a:srgbClr val="231F20"/>
                </a:solidFill>
                <a:effectLst/>
                <a:latin typeface="Proxima Nova"/>
              </a:rPr>
              <a:t> Helps your body release sugar from stored carbohydrates for energy and create red blood cell</a:t>
            </a:r>
          </a:p>
          <a:p>
            <a:pPr marL="228600" indent="-228600">
              <a:buAutoNum type="arabicParenR"/>
            </a:pPr>
            <a:endParaRPr lang="en-GB"/>
          </a:p>
        </p:txBody>
      </p:sp>
      <p:sp>
        <p:nvSpPr>
          <p:cNvPr id="4" name="Slide Number Placeholder 3"/>
          <p:cNvSpPr>
            <a:spLocks noGrp="1"/>
          </p:cNvSpPr>
          <p:nvPr>
            <p:ph type="sldNum" sz="quarter" idx="5"/>
          </p:nvPr>
        </p:nvSpPr>
        <p:spPr/>
        <p:txBody>
          <a:bodyPr/>
          <a:lstStyle/>
          <a:p>
            <a:fld id="{9920340D-206C-4C41-A35B-4D72CE2F2B89}" type="slidenum">
              <a:rPr lang="en-GB" smtClean="0"/>
              <a:t>10</a:t>
            </a:fld>
            <a:endParaRPr lang="en-GB"/>
          </a:p>
        </p:txBody>
      </p:sp>
    </p:spTree>
    <p:extLst>
      <p:ext uri="{BB962C8B-B14F-4D97-AF65-F5344CB8AC3E}">
        <p14:creationId xmlns:p14="http://schemas.microsoft.com/office/powerpoint/2010/main" val="5149748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www.etfoundation.co.uk/"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hyperlink" Target="http://www.etfoundation.co.uk/"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1 blue (Locke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49F40BA-205C-7A39-0242-7BE6B9E2F5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Black Box">
            <a:extLst>
              <a:ext uri="{FF2B5EF4-FFF2-40B4-BE49-F238E27FC236}">
                <a16:creationId xmlns:a16="http://schemas.microsoft.com/office/drawing/2014/main" id="{74794E37-96C6-947B-E121-3D0E7AA51FE6}"/>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5B25B04-7799-3304-EBEC-3F3E7F96A29F}"/>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8" name="Subtitle 1">
            <a:extLst>
              <a:ext uri="{FF2B5EF4-FFF2-40B4-BE49-F238E27FC236}">
                <a16:creationId xmlns:a16="http://schemas.microsoft.com/office/drawing/2014/main" id="{23C187CE-6213-0096-1403-66EA2F777272}"/>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0" name="Subtitle 2">
            <a:extLst>
              <a:ext uri="{FF2B5EF4-FFF2-40B4-BE49-F238E27FC236}">
                <a16:creationId xmlns:a16="http://schemas.microsoft.com/office/drawing/2014/main" id="{1BBEEEF6-0D1B-3D72-8120-8A8BCF404C89}"/>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87408EDB-E500-763D-9089-B5C9DDCB9853}"/>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57333EF6-1877-A31D-E7D2-8D0103B0880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8" name="Picture 17">
            <a:extLst>
              <a:ext uri="{FF2B5EF4-FFF2-40B4-BE49-F238E27FC236}">
                <a16:creationId xmlns:a16="http://schemas.microsoft.com/office/drawing/2014/main" id="{49880891-43FF-5466-AC31-23BD6A2AF33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098076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BC3F4-A560-6244-B6D7-E1099F3BF5E6}"/>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Text Placeholder 8"/>
          <p:cNvSpPr>
            <a:spLocks noGrp="1"/>
          </p:cNvSpPr>
          <p:nvPr>
            <p:ph type="body" sz="quarter" idx="14"/>
          </p:nvPr>
        </p:nvSpPr>
        <p:spPr>
          <a:xfrm>
            <a:off x="251520" y="986400"/>
            <a:ext cx="7200900" cy="3459831"/>
          </a:xfrm>
        </p:spPr>
        <p:txBody>
          <a:bodyPr lIns="0" tIns="0" rIns="0" bIns="0">
            <a:normAutofit/>
          </a:bodyPr>
          <a:lstStyle>
            <a:lvl1pPr marL="0" indent="0">
              <a:lnSpc>
                <a:spcPts val="4500"/>
              </a:lnSpc>
              <a:spcBef>
                <a:spcPts val="0"/>
              </a:spcBef>
              <a:buNone/>
              <a:defRPr lang="en-US" sz="4500" b="1" kern="1200" cap="none" baseline="0" dirty="0" smtClean="0">
                <a:solidFill>
                  <a:srgbClr val="005AC5"/>
                </a:solidFill>
                <a:latin typeface="+mn-lt"/>
                <a:ea typeface="+mn-ea"/>
                <a:cs typeface="+mn-cs"/>
              </a:defRPr>
            </a:lvl1pPr>
          </a:lstStyle>
          <a:p>
            <a:pPr marL="0" lvl="0" indent="0" algn="l" defTabSz="914400" rtl="0" eaLnBrk="1" latinLnBrk="0" hangingPunct="1">
              <a:spcBef>
                <a:spcPct val="20000"/>
              </a:spcBef>
              <a:buFont typeface="+mj-lt"/>
              <a:buNone/>
            </a:pPr>
            <a:r>
              <a:rPr lang="en-US"/>
              <a:t>Click to edit Master text styles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616068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7" name="Text Placeholder 6"/>
          <p:cNvSpPr>
            <a:spLocks noGrp="1"/>
          </p:cNvSpPr>
          <p:nvPr>
            <p:ph type="body" sz="quarter" idx="13"/>
          </p:nvPr>
        </p:nvSpPr>
        <p:spPr>
          <a:xfrm>
            <a:off x="234000" y="986399"/>
            <a:ext cx="8441688" cy="3601475"/>
          </a:xfrm>
        </p:spPr>
        <p:txBody>
          <a:bodyPr>
            <a:normAutofit/>
          </a:bodyPr>
          <a:lstStyle>
            <a:lvl1pPr marL="0" indent="0">
              <a:lnSpc>
                <a:spcPts val="3600"/>
              </a:lnSpc>
              <a:spcBef>
                <a:spcPts val="0"/>
              </a:spcBef>
              <a:buNone/>
              <a:defRPr sz="3600" b="1">
                <a:solidFill>
                  <a:srgbClr val="005AC5"/>
                </a:solidFill>
              </a:defRPr>
            </a:lvl1pPr>
            <a:lvl2pPr marL="0" indent="0">
              <a:lnSpc>
                <a:spcPts val="3600"/>
              </a:lnSpc>
              <a:spcBef>
                <a:spcPts val="0"/>
              </a:spcBef>
              <a:buNone/>
              <a:defRPr sz="3600"/>
            </a:lvl2pPr>
            <a:lvl3pPr marL="0" indent="0">
              <a:lnSpc>
                <a:spcPts val="3600"/>
              </a:lnSpc>
              <a:spcBef>
                <a:spcPts val="0"/>
              </a:spcBef>
              <a:buNone/>
              <a:defRPr sz="3600"/>
            </a:lvl3pPr>
            <a:lvl4pPr marL="0" indent="0">
              <a:lnSpc>
                <a:spcPts val="3600"/>
              </a:lnSpc>
              <a:spcBef>
                <a:spcPts val="0"/>
              </a:spcBef>
              <a:buNone/>
              <a:defRPr sz="3600"/>
            </a:lvl4pPr>
            <a:lvl5pPr marL="0" indent="0">
              <a:lnSpc>
                <a:spcPts val="3600"/>
              </a:lnSpc>
              <a:spcBef>
                <a:spcPts val="0"/>
              </a:spcBef>
              <a:buNone/>
              <a:defRPr sz="3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Footer Placeholder 1"/>
          <p:cNvSpPr>
            <a:spLocks noGrp="1"/>
          </p:cNvSpPr>
          <p:nvPr>
            <p:ph type="ftr" sz="quarter" idx="14"/>
          </p:nvPr>
        </p:nvSpPr>
        <p:spPr/>
        <p:txBody>
          <a:bodyPr/>
          <a:lstStyle/>
          <a:p>
            <a:r>
              <a:rPr lang="en-GB"/>
              <a:t>Education &amp; Training Foundation</a:t>
            </a:r>
          </a:p>
        </p:txBody>
      </p:sp>
      <p:sp>
        <p:nvSpPr>
          <p:cNvPr id="6" name="Slide Number Placeholder 5"/>
          <p:cNvSpPr>
            <a:spLocks noGrp="1"/>
          </p:cNvSpPr>
          <p:nvPr>
            <p:ph type="sldNum" sz="quarter" idx="12"/>
          </p:nvPr>
        </p:nvSpPr>
        <p:spPr/>
        <p:txBody>
          <a:bodyPr/>
          <a:lstStyle/>
          <a:p>
            <a:fld id="{DA2C159E-F13C-4A85-9A41-E7669D3E0D70}" type="slidenum">
              <a:rPr lang="en-GB" smtClean="0"/>
              <a:t>‹#›</a:t>
            </a:fld>
            <a:endParaRPr lang="en-GB"/>
          </a:p>
        </p:txBody>
      </p:sp>
    </p:spTree>
    <p:extLst>
      <p:ext uri="{BB962C8B-B14F-4D97-AF65-F5344CB8AC3E}">
        <p14:creationId xmlns:p14="http://schemas.microsoft.com/office/powerpoint/2010/main" val="3879444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ivider 1">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4387AB3C-9E32-C2D6-C6B2-F134C7C29C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3" name="Black Box">
            <a:extLst>
              <a:ext uri="{FF2B5EF4-FFF2-40B4-BE49-F238E27FC236}">
                <a16:creationId xmlns:a16="http://schemas.microsoft.com/office/drawing/2014/main" id="{7C260C41-3754-F6DA-6C76-7EC9A1315824}"/>
              </a:ext>
              <a:ext uri="{C183D7F6-B498-43B3-948B-1728B52AA6E4}">
                <adec:decorative xmlns:adec="http://schemas.microsoft.com/office/drawing/2017/decorative" val="1"/>
              </a:ext>
            </a:extLst>
          </p:cNvPr>
          <p:cNvSpPr/>
          <p:nvPr userDrawn="1"/>
        </p:nvSpPr>
        <p:spPr>
          <a:xfrm>
            <a:off x="3888720" y="3596661"/>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A61D1638-8228-8F04-5511-93A15F8E14DE}"/>
              </a:ext>
            </a:extLst>
          </p:cNvPr>
          <p:cNvSpPr>
            <a:spLocks noGrp="1"/>
          </p:cNvSpPr>
          <p:nvPr>
            <p:ph type="ctrTitle" hasCustomPrompt="1"/>
          </p:nvPr>
        </p:nvSpPr>
        <p:spPr>
          <a:xfrm>
            <a:off x="3888720" y="2199861"/>
            <a:ext cx="4967280" cy="1242000"/>
          </a:xfrm>
          <a:solidFill>
            <a:schemeClr val="bg1"/>
          </a:solidFill>
        </p:spPr>
        <p:txBody>
          <a:bodyPr lIns="108000" tIns="136800" rIns="0" bIns="0">
            <a:noAutofit/>
          </a:bodyPr>
          <a:lstStyle>
            <a:lvl1pPr algn="l">
              <a:lnSpc>
                <a:spcPts val="4100"/>
              </a:lnSpc>
              <a:defRPr sz="7200" b="1" cap="none" baseline="0">
                <a:solidFill>
                  <a:srgbClr val="005AC5"/>
                </a:solidFill>
              </a:defRPr>
            </a:lvl1pPr>
          </a:lstStyle>
          <a:p>
            <a:r>
              <a:rPr lang="en-US"/>
              <a:t>01</a:t>
            </a:r>
            <a:endParaRPr lang="en-GB"/>
          </a:p>
        </p:txBody>
      </p:sp>
      <p:sp>
        <p:nvSpPr>
          <p:cNvPr id="5" name="Subtitle 1">
            <a:extLst>
              <a:ext uri="{FF2B5EF4-FFF2-40B4-BE49-F238E27FC236}">
                <a16:creationId xmlns:a16="http://schemas.microsoft.com/office/drawing/2014/main" id="{9737DB27-5AE8-6CC7-B175-DC1BD18439A2}"/>
              </a:ext>
            </a:extLst>
          </p:cNvPr>
          <p:cNvSpPr>
            <a:spLocks noGrp="1"/>
          </p:cNvSpPr>
          <p:nvPr>
            <p:ph type="subTitle" idx="1" hasCustomPrompt="1"/>
          </p:nvPr>
        </p:nvSpPr>
        <p:spPr>
          <a:xfrm>
            <a:off x="3888720" y="3608080"/>
            <a:ext cx="4805486" cy="763869"/>
          </a:xfrm>
          <a:solidFill>
            <a:schemeClr val="tx1"/>
          </a:solidFill>
        </p:spPr>
        <p:txBody>
          <a:bodyPr lIns="108000" tIns="108000" bIns="108000"/>
          <a:lstStyle>
            <a:lvl1pPr marL="0" indent="0" algn="l">
              <a:lnSpc>
                <a:spcPct val="100000"/>
              </a:lnSpc>
              <a:spcBef>
                <a:spcPts val="0"/>
              </a:spcBef>
              <a:buNone/>
              <a:defRPr sz="3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Page title to go here </a:t>
            </a:r>
            <a:br>
              <a:rPr lang="en-US"/>
            </a:br>
            <a:r>
              <a:rPr lang="en-US"/>
              <a:t>if required</a:t>
            </a:r>
            <a:endParaRPr lang="en-GB"/>
          </a:p>
        </p:txBody>
      </p:sp>
    </p:spTree>
    <p:extLst>
      <p:ext uri="{BB962C8B-B14F-4D97-AF65-F5344CB8AC3E}">
        <p14:creationId xmlns:p14="http://schemas.microsoft.com/office/powerpoint/2010/main" val="314789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and Supporting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17FABA6-57B8-9148-99A9-C72DFAAECE0A}"/>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3960000" cy="3601574"/>
          </a:xfrm>
        </p:spPr>
        <p:txBody>
          <a:bodyPr>
            <a:noAutofit/>
          </a:bodyPr>
          <a:lstStyle>
            <a:lvl1pPr marL="0" indent="0">
              <a:lnSpc>
                <a:spcPts val="2800"/>
              </a:lnSpc>
              <a:buNone/>
              <a:defRPr sz="2700" b="1"/>
            </a:lvl1pPr>
            <a:lvl2pPr marL="270000" indent="-270000">
              <a:lnSpc>
                <a:spcPts val="2800"/>
              </a:lnSpc>
              <a:spcBef>
                <a:spcPts val="0"/>
              </a:spcBef>
              <a:buFont typeface="Calibri" panose="020F0502020204030204" pitchFamily="34" charset="0"/>
              <a:buChar char="–"/>
              <a:defRPr sz="2700" b="1"/>
            </a:lvl2pPr>
            <a:lvl3pPr marL="612000" indent="-270000">
              <a:lnSpc>
                <a:spcPts val="2800"/>
              </a:lnSpc>
              <a:buFont typeface="Calibri" panose="020F0502020204030204" pitchFamily="34" charset="0"/>
              <a:buChar char="–"/>
              <a:defRPr sz="2700" b="1"/>
            </a:lvl3pPr>
            <a:lvl4pPr marL="990000" indent="-270000">
              <a:lnSpc>
                <a:spcPts val="2800"/>
              </a:lnSpc>
              <a:buFont typeface="Calibri" panose="020F0502020204030204" pitchFamily="34" charset="0"/>
              <a:buChar char="–"/>
              <a:defRPr sz="2700" b="1"/>
            </a:lvl4pPr>
            <a:lvl5pPr marL="1260000" indent="-270000">
              <a:lnSpc>
                <a:spcPts val="2800"/>
              </a:lnSpc>
              <a:buFont typeface="Calibri" panose="020F0502020204030204" pitchFamily="34" charset="0"/>
              <a:buChar char="–"/>
              <a:defRPr sz="27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p:cNvSpPr>
            <a:spLocks noGrp="1"/>
          </p:cNvSpPr>
          <p:nvPr>
            <p:ph sz="quarter" idx="13"/>
          </p:nvPr>
        </p:nvSpPr>
        <p:spPr>
          <a:xfrm>
            <a:off x="4572000" y="987425"/>
            <a:ext cx="3384550" cy="3600450"/>
          </a:xfrm>
        </p:spPr>
        <p:txBody>
          <a:bodyPr/>
          <a:lstStyle>
            <a:lvl1pPr marL="0" indent="0">
              <a:lnSpc>
                <a:spcPts val="1600"/>
              </a:lnSpc>
              <a:buNone/>
              <a:defRPr sz="1350"/>
            </a:lvl1pPr>
            <a:lvl2pPr marL="180000" indent="-180000">
              <a:lnSpc>
                <a:spcPts val="1600"/>
              </a:lnSpc>
              <a:buFont typeface="Calibri" panose="020F0502020204030204" pitchFamily="34" charset="0"/>
              <a:buChar char="–"/>
              <a:defRPr sz="1350"/>
            </a:lvl2pPr>
            <a:lvl3pPr marL="432000" indent="-180000">
              <a:lnSpc>
                <a:spcPts val="1600"/>
              </a:lnSpc>
              <a:buFont typeface="Calibri" panose="020F0502020204030204" pitchFamily="34" charset="0"/>
              <a:buChar char="–"/>
              <a:defRPr sz="1350"/>
            </a:lvl3pPr>
            <a:lvl4pPr marL="648000" indent="-180000">
              <a:lnSpc>
                <a:spcPts val="1600"/>
              </a:lnSpc>
              <a:buFont typeface="Calibri" panose="020F0502020204030204" pitchFamily="34" charset="0"/>
              <a:buChar char="–"/>
              <a:defRPr sz="1350"/>
            </a:lvl4pPr>
            <a:lvl5pPr marL="828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3" name="Footer Placeholder 2">
            <a:extLst>
              <a:ext uri="{C183D7F6-B498-43B3-948B-1728B52AA6E4}">
                <adec:decorative xmlns:adec="http://schemas.microsoft.com/office/drawing/2017/decorative" val="1"/>
              </a:ext>
            </a:extLst>
          </p:cNvPr>
          <p:cNvSpPr>
            <a:spLocks noGrp="1"/>
          </p:cNvSpPr>
          <p:nvPr>
            <p:ph type="ftr" sz="quarter" idx="10"/>
          </p:nvPr>
        </p:nvSpPr>
        <p:spPr/>
        <p:txBody>
          <a:bodyPr/>
          <a:lstStyle/>
          <a:p>
            <a:r>
              <a:rPr lang="en-GB"/>
              <a:t>Education &amp; Training Foundation</a:t>
            </a:r>
          </a:p>
        </p:txBody>
      </p:sp>
    </p:spTree>
    <p:extLst>
      <p:ext uri="{BB962C8B-B14F-4D97-AF65-F5344CB8AC3E}">
        <p14:creationId xmlns:p14="http://schemas.microsoft.com/office/powerpoint/2010/main" val="1267726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
        <p:nvSpPr>
          <p:cNvPr id="8" name="Title 1">
            <a:extLst>
              <a:ext uri="{FF2B5EF4-FFF2-40B4-BE49-F238E27FC236}">
                <a16:creationId xmlns:a16="http://schemas.microsoft.com/office/drawing/2014/main" id="{677BB2F1-AFF0-C64C-83D0-3B465EE13985}"/>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9" name="Text Placeholder 8"/>
          <p:cNvSpPr>
            <a:spLocks noGrp="1"/>
          </p:cNvSpPr>
          <p:nvPr>
            <p:ph type="body" sz="quarter" idx="12"/>
          </p:nvPr>
        </p:nvSpPr>
        <p:spPr>
          <a:xfrm>
            <a:off x="234000" y="986400"/>
            <a:ext cx="7667625" cy="3601574"/>
          </a:xfrm>
        </p:spPr>
        <p:txBody>
          <a:bodyPr>
            <a:noAutofit/>
          </a:bodyPr>
          <a:lstStyle>
            <a:lvl1pPr marL="0" indent="0">
              <a:lnSpc>
                <a:spcPts val="2800"/>
              </a:lnSpc>
              <a:spcBef>
                <a:spcPts val="0"/>
              </a:spcBef>
              <a:buNone/>
              <a:defRPr sz="2700"/>
            </a:lvl1pPr>
            <a:lvl2pPr marL="270000" indent="-270000">
              <a:lnSpc>
                <a:spcPts val="2800"/>
              </a:lnSpc>
              <a:spcBef>
                <a:spcPts val="0"/>
              </a:spcBef>
              <a:defRPr sz="2700"/>
            </a:lvl2pPr>
            <a:lvl3pPr marL="540000" indent="-270000">
              <a:lnSpc>
                <a:spcPts val="2800"/>
              </a:lnSpc>
              <a:defRPr sz="2700"/>
            </a:lvl3pPr>
            <a:lvl4pPr marL="810000" indent="-270000">
              <a:lnSpc>
                <a:spcPts val="2800"/>
              </a:lnSpc>
              <a:defRPr sz="2700"/>
            </a:lvl4pPr>
            <a:lvl5pPr marL="1080000" indent="-270000">
              <a:lnSpc>
                <a:spcPts val="2800"/>
              </a:lnSpc>
              <a:defRPr sz="2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2">
            <a:extLst>
              <a:ext uri="{FF2B5EF4-FFF2-40B4-BE49-F238E27FC236}">
                <a16:creationId xmlns:a16="http://schemas.microsoft.com/office/drawing/2014/main" id="{FC25F548-F1B7-1942-BFC2-C7EF39D09D2E}"/>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Tree>
    <p:extLst>
      <p:ext uri="{BB962C8B-B14F-4D97-AF65-F5344CB8AC3E}">
        <p14:creationId xmlns:p14="http://schemas.microsoft.com/office/powerpoint/2010/main" val="4068877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sp>
        <p:nvSpPr>
          <p:cNvPr id="10" name="Footer Placeholder 2">
            <a:extLst>
              <a:ext uri="{FF2B5EF4-FFF2-40B4-BE49-F238E27FC236}">
                <a16:creationId xmlns:a16="http://schemas.microsoft.com/office/drawing/2014/main" id="{14A703AD-9E38-C941-B631-ABE77D2BB87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pic>
        <p:nvPicPr>
          <p:cNvPr id="2" name="Picture 1" descr="Quote mark Graphic">
            <a:extLst>
              <a:ext uri="{FF2B5EF4-FFF2-40B4-BE49-F238E27FC236}">
                <a16:creationId xmlns:a16="http://schemas.microsoft.com/office/drawing/2014/main" id="{995054C9-121C-0564-FB9B-2344373704AD}"/>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Tree>
    <p:extLst>
      <p:ext uri="{BB962C8B-B14F-4D97-AF65-F5344CB8AC3E}">
        <p14:creationId xmlns:p14="http://schemas.microsoft.com/office/powerpoint/2010/main" val="2274695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Quote Banne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3A87C14-09C8-1D4B-A67D-EC0710EB79BB}"/>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Text Placeholder 12"/>
          <p:cNvSpPr>
            <a:spLocks noGrp="1"/>
          </p:cNvSpPr>
          <p:nvPr>
            <p:ph type="body" sz="quarter" idx="13"/>
          </p:nvPr>
        </p:nvSpPr>
        <p:spPr>
          <a:xfrm>
            <a:off x="233363" y="1438717"/>
            <a:ext cx="4122737" cy="3293274"/>
          </a:xfrm>
        </p:spPr>
        <p:txBody>
          <a:bodyPr/>
          <a:lstStyle>
            <a:lvl1pPr marL="0" indent="0">
              <a:lnSpc>
                <a:spcPts val="2700"/>
              </a:lnSpc>
              <a:spcBef>
                <a:spcPts val="0"/>
              </a:spcBef>
              <a:buNone/>
              <a:defRPr sz="27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Picture Placeholder 5"/>
          <p:cNvSpPr>
            <a:spLocks noGrp="1"/>
          </p:cNvSpPr>
          <p:nvPr>
            <p:ph type="pic" sz="quarter" idx="12"/>
          </p:nvPr>
        </p:nvSpPr>
        <p:spPr>
          <a:xfrm>
            <a:off x="4500564" y="1059582"/>
            <a:ext cx="4362450" cy="3672409"/>
          </a:xfrm>
        </p:spPr>
        <p:txBody>
          <a:bodyPr/>
          <a:lstStyle/>
          <a:p>
            <a:r>
              <a:rPr lang="en-US"/>
              <a:t>Click icon to add picture</a:t>
            </a:r>
            <a:endParaRPr lang="en-GB"/>
          </a:p>
        </p:txBody>
      </p:sp>
      <p:pic>
        <p:nvPicPr>
          <p:cNvPr id="8" name="Picture 7" descr="Quote mark Graphic">
            <a:extLs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32950" y="1059582"/>
            <a:ext cx="4122736" cy="279078"/>
          </a:xfrm>
          <a:prstGeom prst="rect">
            <a:avLst/>
          </a:prstGeom>
        </p:spPr>
      </p:pic>
      <p:sp>
        <p:nvSpPr>
          <p:cNvPr id="10" name="Footer Placeholder 2">
            <a:extLst>
              <a:ext uri="{FF2B5EF4-FFF2-40B4-BE49-F238E27FC236}">
                <a16:creationId xmlns:a16="http://schemas.microsoft.com/office/drawing/2014/main" id="{FBF5C345-1F80-854D-8834-8C51A1F8B39B}"/>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251824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ody Text, Content with Imag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8E20B0E-3DA9-F94B-ADD5-CF8D4CF09450}"/>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0" name="Content Placeholder 13"/>
          <p:cNvSpPr>
            <a:spLocks noGrp="1"/>
          </p:cNvSpPr>
          <p:nvPr>
            <p:ph sz="quarter" idx="18"/>
          </p:nvPr>
        </p:nvSpPr>
        <p:spPr>
          <a:xfrm>
            <a:off x="234000" y="1059582"/>
            <a:ext cx="4105275" cy="3528292"/>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p:cNvSpPr>
            <a:spLocks noGrp="1"/>
          </p:cNvSpPr>
          <p:nvPr>
            <p:ph type="pic" sz="quarter" idx="12"/>
          </p:nvPr>
        </p:nvSpPr>
        <p:spPr>
          <a:xfrm>
            <a:off x="4500564" y="1059582"/>
            <a:ext cx="4362450" cy="3508405"/>
          </a:xfrm>
        </p:spPr>
        <p:txBody>
          <a:bodyPr/>
          <a:lstStyle/>
          <a:p>
            <a:r>
              <a:rPr lang="en-US"/>
              <a:t>Click icon to add picture</a:t>
            </a:r>
            <a:endParaRPr lang="en-GB"/>
          </a:p>
        </p:txBody>
      </p:sp>
      <p:sp>
        <p:nvSpPr>
          <p:cNvPr id="9" name="Footer Placeholder 2">
            <a:extLst>
              <a:ext uri="{FF2B5EF4-FFF2-40B4-BE49-F238E27FC236}">
                <a16:creationId xmlns:a16="http://schemas.microsoft.com/office/drawing/2014/main" id="{37AC88C8-6C7D-3E4E-91BC-2525DB6F766C}"/>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42772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s and Text ">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13" name="Content Placeholder 13"/>
          <p:cNvSpPr>
            <a:spLocks noGrp="1"/>
          </p:cNvSpPr>
          <p:nvPr>
            <p:ph sz="quarter" idx="18"/>
          </p:nvPr>
        </p:nvSpPr>
        <p:spPr>
          <a:xfrm>
            <a:off x="234000" y="986400"/>
            <a:ext cx="4122100"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13"/>
          <p:cNvSpPr>
            <a:spLocks noGrp="1"/>
          </p:cNvSpPr>
          <p:nvPr>
            <p:ph sz="quarter" idx="19"/>
          </p:nvPr>
        </p:nvSpPr>
        <p:spPr>
          <a:xfrm>
            <a:off x="4499992" y="986400"/>
            <a:ext cx="4175696" cy="1584076"/>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13"/>
          <p:cNvSpPr>
            <a:spLocks noGrp="1"/>
          </p:cNvSpPr>
          <p:nvPr>
            <p:ph sz="quarter" idx="14"/>
          </p:nvPr>
        </p:nvSpPr>
        <p:spPr>
          <a:xfrm>
            <a:off x="234000" y="2825999"/>
            <a:ext cx="41221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499992" y="2825999"/>
            <a:ext cx="417569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2">
            <a:extLst>
              <a:ext uri="{FF2B5EF4-FFF2-40B4-BE49-F238E27FC236}">
                <a16:creationId xmlns:a16="http://schemas.microsoft.com/office/drawing/2014/main" id="{86865402-09AB-6E42-B92F-B38A3A35D872}"/>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2296372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4CA9F30-3A0E-AA44-A982-6857E711E6BE}"/>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34000" y="987425"/>
            <a:ext cx="4122100"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3"/>
          <p:cNvSpPr>
            <a:spLocks noGrp="1"/>
          </p:cNvSpPr>
          <p:nvPr>
            <p:ph sz="quarter" idx="17"/>
          </p:nvPr>
        </p:nvSpPr>
        <p:spPr>
          <a:xfrm>
            <a:off x="4500563" y="987425"/>
            <a:ext cx="4210497" cy="3600449"/>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2">
            <a:extLst>
              <a:ext uri="{FF2B5EF4-FFF2-40B4-BE49-F238E27FC236}">
                <a16:creationId xmlns:a16="http://schemas.microsoft.com/office/drawing/2014/main" id="{8D4D3896-89DF-784C-8D38-9C4D97F23C39}"/>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380856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1 Blue ">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F57FEDB-FDBB-4C49-B6D6-C321FCB7EB4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Black Box">
            <a:extLst>
              <a:ext uri="{FF2B5EF4-FFF2-40B4-BE49-F238E27FC236}">
                <a16:creationId xmlns:a16="http://schemas.microsoft.com/office/drawing/2014/main" id="{85444031-DDB5-4B56-1135-D6A3F698BA73}"/>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A3D130B-13D6-C2B4-D7CC-DDB98E14E2E6}"/>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B83B02B9-A3FD-1544-A6B6-44FF33809C76}"/>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7C7D4893-30F7-92C9-6884-EDB0377BF939}"/>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B708D8C4-13E8-228D-BCD2-E142912E9761}"/>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Logo" descr="Education and Training Foundation Logo">
            <a:extLst>
              <a:ext uri="{FF2B5EF4-FFF2-40B4-BE49-F238E27FC236}">
                <a16:creationId xmlns:a16="http://schemas.microsoft.com/office/drawing/2014/main" id="{FB93934D-DD64-2CB3-7AEE-74D3F7B6D01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1" name="Picture 10">
            <a:extLst>
              <a:ext uri="{FF2B5EF4-FFF2-40B4-BE49-F238E27FC236}">
                <a16:creationId xmlns:a16="http://schemas.microsoft.com/office/drawing/2014/main" id="{23079AEE-2CB0-A809-5311-D7BF0D0CF89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772804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evron etc ">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46ED22D-AC95-FE4D-901B-E1150775F49C}"/>
              </a:ext>
            </a:extLst>
          </p:cNvPr>
          <p:cNvSpPr>
            <a:spLocks noGrp="1"/>
          </p:cNvSpPr>
          <p:nvPr>
            <p:ph type="title" hasCustomPrompt="1"/>
          </p:nvPr>
        </p:nvSpPr>
        <p:spPr>
          <a:xfrm>
            <a:off x="232950" y="249900"/>
            <a:ext cx="8437563" cy="699425"/>
          </a:xfrm>
        </p:spPr>
        <p:txBody>
          <a:bodyPr lIns="0" tIns="0" rIns="0" bIns="0" anchor="t" anchorCtr="0">
            <a:normAutofit/>
          </a:bodyPr>
          <a:lstStyle>
            <a:lvl1pPr algn="l">
              <a:lnSpc>
                <a:spcPts val="2000"/>
              </a:lnSpc>
              <a:spcBef>
                <a:spcPts val="0"/>
              </a:spcBef>
              <a:defRPr sz="2000" b="1" cap="none" baseline="0"/>
            </a:lvl1pPr>
          </a:lstStyle>
          <a:p>
            <a:r>
              <a:rPr lang="en-US"/>
              <a:t>Slide Title</a:t>
            </a:r>
            <a:endParaRPr lang="en-GB"/>
          </a:p>
        </p:txBody>
      </p:sp>
      <p:sp>
        <p:nvSpPr>
          <p:cNvPr id="8" name="Content Placeholder 13"/>
          <p:cNvSpPr>
            <a:spLocks noGrp="1"/>
          </p:cNvSpPr>
          <p:nvPr>
            <p:ph sz="quarter" idx="14"/>
          </p:nvPr>
        </p:nvSpPr>
        <p:spPr>
          <a:xfrm>
            <a:off x="251520" y="2825999"/>
            <a:ext cx="252028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13"/>
          <p:cNvSpPr>
            <a:spLocks noGrp="1"/>
          </p:cNvSpPr>
          <p:nvPr>
            <p:ph sz="quarter" idx="15"/>
          </p:nvPr>
        </p:nvSpPr>
        <p:spPr>
          <a:xfrm>
            <a:off x="3304304" y="2825999"/>
            <a:ext cx="2512800"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13"/>
          <p:cNvSpPr>
            <a:spLocks noGrp="1"/>
          </p:cNvSpPr>
          <p:nvPr>
            <p:ph sz="quarter" idx="16"/>
          </p:nvPr>
        </p:nvSpPr>
        <p:spPr>
          <a:xfrm>
            <a:off x="6349607" y="2825999"/>
            <a:ext cx="2513406" cy="1761875"/>
          </a:xfrm>
        </p:spPr>
        <p:txBody>
          <a:bodyPr/>
          <a:lstStyle>
            <a:lvl1pPr marL="0" indent="0">
              <a:lnSpc>
                <a:spcPts val="1600"/>
              </a:lnSpc>
              <a:buNone/>
              <a:defRPr sz="1350" b="1"/>
            </a:lvl1pPr>
            <a:lvl2pPr marL="0" indent="0">
              <a:lnSpc>
                <a:spcPts val="1600"/>
              </a:lnSpc>
              <a:buFont typeface="Calibri" panose="020F0502020204030204" pitchFamily="34" charset="0"/>
              <a:buNone/>
              <a:defRPr sz="1350"/>
            </a:lvl2pPr>
            <a:lvl3pPr marL="180000" indent="-179388">
              <a:lnSpc>
                <a:spcPts val="1600"/>
              </a:lnSpc>
              <a:buFont typeface="Calibri" panose="020F0502020204030204" pitchFamily="34" charset="0"/>
              <a:buChar char="–"/>
              <a:defRPr sz="1350"/>
            </a:lvl3pPr>
            <a:lvl4pPr marL="358775" indent="-180000">
              <a:lnSpc>
                <a:spcPts val="1600"/>
              </a:lnSpc>
              <a:buFont typeface="Calibri" panose="020F0502020204030204" pitchFamily="34" charset="0"/>
              <a:buChar char="–"/>
              <a:defRPr sz="1350"/>
            </a:lvl4pPr>
            <a:lvl5pPr marL="540000" indent="-180000">
              <a:lnSpc>
                <a:spcPts val="1600"/>
              </a:lnSpc>
              <a:buFont typeface="Calibri" panose="020F0502020204030204" pitchFamily="34" charset="0"/>
              <a:buChar cha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2">
            <a:extLst>
              <a:ext uri="{FF2B5EF4-FFF2-40B4-BE49-F238E27FC236}">
                <a16:creationId xmlns:a16="http://schemas.microsoft.com/office/drawing/2014/main" id="{6129AFD6-AF4F-FA4C-BEB4-49138E48F45D}"/>
              </a:ext>
              <a:ext uri="{C183D7F6-B498-43B3-948B-1728B52AA6E4}">
                <adec:decorative xmlns:adec="http://schemas.microsoft.com/office/drawing/2017/decorative" val="1"/>
              </a:ext>
            </a:extLst>
          </p:cNvPr>
          <p:cNvSpPr>
            <a:spLocks noGrp="1"/>
          </p:cNvSpPr>
          <p:nvPr>
            <p:ph type="ftr" sz="quarter" idx="10"/>
          </p:nvPr>
        </p:nvSpPr>
        <p:spPr>
          <a:xfrm>
            <a:off x="234000" y="4767263"/>
            <a:ext cx="7686376" cy="273844"/>
          </a:xfrm>
        </p:spPr>
        <p:txBody>
          <a:bodyPr/>
          <a:lstStyle/>
          <a:p>
            <a:r>
              <a:rPr lang="en-GB"/>
              <a:t>Education &amp; Training Foundation</a:t>
            </a:r>
          </a:p>
        </p:txBody>
      </p:sp>
      <p:sp>
        <p:nvSpPr>
          <p:cNvPr id="7" name="Slide Number Placeholder 6"/>
          <p:cNvSpPr>
            <a:spLocks noGrp="1"/>
          </p:cNvSpPr>
          <p:nvPr>
            <p:ph type="sldNum" sz="quarter" idx="11"/>
          </p:nvPr>
        </p:nvSpPr>
        <p:spPr/>
        <p:txBody>
          <a:bodyPr/>
          <a:lstStyle/>
          <a:p>
            <a:fld id="{DA2C159E-F13C-4A85-9A41-E7669D3E0D70}" type="slidenum">
              <a:rPr lang="en-GB" smtClean="0"/>
              <a:pPr/>
              <a:t>‹#›</a:t>
            </a:fld>
            <a:endParaRPr lang="en-GB"/>
          </a:p>
        </p:txBody>
      </p:sp>
    </p:spTree>
    <p:extLst>
      <p:ext uri="{BB962C8B-B14F-4D97-AF65-F5344CB8AC3E}">
        <p14:creationId xmlns:p14="http://schemas.microsoft.com/office/powerpoint/2010/main" val="1127092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392045DC-2160-AACE-6932-39FB653051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3" name="Black Box">
            <a:extLst>
              <a:ext uri="{FF2B5EF4-FFF2-40B4-BE49-F238E27FC236}">
                <a16:creationId xmlns:a16="http://schemas.microsoft.com/office/drawing/2014/main" id="{9E0C6E93-9696-DF7F-5E45-B33FA40587D1}"/>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0A7B3AE0-1C2B-8478-E698-DF5D8B971F63}"/>
              </a:ext>
            </a:extLst>
          </p:cNvPr>
          <p:cNvSpPr txBox="1">
            <a:spLocks/>
          </p:cNvSpPr>
          <p:nvPr userDrawn="1"/>
        </p:nvSpPr>
        <p:spPr>
          <a:xfrm>
            <a:off x="3888720" y="1531346"/>
            <a:ext cx="4967280" cy="1242000"/>
          </a:xfrm>
          <a:prstGeom prst="rect">
            <a:avLst/>
          </a:prstGeom>
          <a:solidFill>
            <a:schemeClr val="bg1"/>
          </a:solidFill>
        </p:spPr>
        <p:txBody>
          <a:bodyPr vert="horz" lIns="108000" tIns="136800" rIns="0" bIns="0" rtlCol="0" anchor="ctr">
            <a:noAutofit/>
          </a:bodyPr>
          <a:lstStyle>
            <a:lvl1pPr algn="l" defTabSz="914400" rtl="0" eaLnBrk="1" latinLnBrk="0" hangingPunct="1">
              <a:lnSpc>
                <a:spcPts val="4100"/>
              </a:lnSpc>
              <a:spcBef>
                <a:spcPct val="0"/>
              </a:spcBef>
              <a:buNone/>
              <a:defRPr sz="4500" b="1" kern="1200" cap="none" baseline="0">
                <a:solidFill>
                  <a:srgbClr val="005AC5"/>
                </a:solidFill>
                <a:latin typeface="+mj-lt"/>
                <a:ea typeface="+mj-ea"/>
                <a:cs typeface="+mj-cs"/>
              </a:defRPr>
            </a:lvl1pPr>
          </a:lstStyle>
          <a:p>
            <a:endParaRPr lang="en-GB"/>
          </a:p>
        </p:txBody>
      </p:sp>
      <p:pic>
        <p:nvPicPr>
          <p:cNvPr id="5" name="Picture 4">
            <a:extLst>
              <a:ext uri="{FF2B5EF4-FFF2-40B4-BE49-F238E27FC236}">
                <a16:creationId xmlns:a16="http://schemas.microsoft.com/office/drawing/2014/main" id="{523F60BD-0271-E8F8-90E6-18850570842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
        <p:nvSpPr>
          <p:cNvPr id="6" name="Thankyou">
            <a:extLst>
              <a:ext uri="{FF2B5EF4-FFF2-40B4-BE49-F238E27FC236}">
                <a16:creationId xmlns:a16="http://schemas.microsoft.com/office/drawing/2014/main" id="{C65A38F3-5B9B-1BE1-FD5E-D04BD770788D}"/>
              </a:ext>
              <a:ext uri="{C183D7F6-B498-43B3-948B-1728B52AA6E4}">
                <adec:decorative xmlns:adec="http://schemas.microsoft.com/office/drawing/2017/decorative" val="0"/>
              </a:ext>
            </a:extLst>
          </p:cNvPr>
          <p:cNvSpPr/>
          <p:nvPr userDrawn="1"/>
        </p:nvSpPr>
        <p:spPr>
          <a:xfrm>
            <a:off x="3897992" y="3000327"/>
            <a:ext cx="4661413" cy="1083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400" b="1"/>
              <a:t>Thank you</a:t>
            </a:r>
            <a:endParaRPr lang="en-GB" sz="4400" b="1" baseline="0"/>
          </a:p>
          <a:p>
            <a:pPr algn="l">
              <a:lnSpc>
                <a:spcPts val="4500"/>
              </a:lnSpc>
            </a:pPr>
            <a:r>
              <a:rPr lang="en-GB" sz="3200" b="0" baseline="0"/>
              <a:t>Any Questions?</a:t>
            </a:r>
            <a:endParaRPr lang="en-GB" sz="3200" b="0"/>
          </a:p>
        </p:txBody>
      </p:sp>
      <p:sp>
        <p:nvSpPr>
          <p:cNvPr id="7" name="Subtitle 1">
            <a:extLst>
              <a:ext uri="{FF2B5EF4-FFF2-40B4-BE49-F238E27FC236}">
                <a16:creationId xmlns:a16="http://schemas.microsoft.com/office/drawing/2014/main" id="{CF04F6D7-585D-1FD5-F42F-E095C4CA06F4}"/>
              </a:ext>
            </a:extLst>
          </p:cNvPr>
          <p:cNvSpPr>
            <a:spLocks noGrp="1"/>
          </p:cNvSpPr>
          <p:nvPr>
            <p:ph type="ctrTitle" hasCustomPrompt="1"/>
          </p:nvPr>
        </p:nvSpPr>
        <p:spPr>
          <a:xfrm>
            <a:off x="3897992" y="1530640"/>
            <a:ext cx="4931755" cy="326238"/>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8" name="Web address" descr="www.ETFOUNDATION.CO.UK&#10;">
            <a:extLst>
              <a:ext uri="{FF2B5EF4-FFF2-40B4-BE49-F238E27FC236}">
                <a16:creationId xmlns:a16="http://schemas.microsoft.com/office/drawing/2014/main" id="{9752CDE4-DE8C-639B-57C5-059F852645AB}"/>
              </a:ext>
            </a:extLst>
          </p:cNvPr>
          <p:cNvSpPr txBox="1"/>
          <p:nvPr userDrawn="1"/>
        </p:nvSpPr>
        <p:spPr>
          <a:xfrm>
            <a:off x="3897992" y="2308096"/>
            <a:ext cx="4850472" cy="465956"/>
          </a:xfrm>
          <a:prstGeom prst="rect">
            <a:avLst/>
          </a:prstGeom>
          <a:solidFill>
            <a:schemeClr val="bg1"/>
          </a:solidFill>
        </p:spPr>
        <p:txBody>
          <a:bodyPr wrap="square" lIns="144000" bIns="108000" rtlCol="0" anchor="b" anchorCtr="0">
            <a:noAutofit/>
          </a:bodyPr>
          <a:lstStyle/>
          <a:p>
            <a:r>
              <a:rPr lang="en-GB" sz="1600">
                <a:solidFill>
                  <a:schemeClr val="tx1"/>
                </a:solidFill>
                <a:hlinkClick r:id="rId4">
                  <a:extLst>
                    <a:ext uri="{A12FA001-AC4F-418D-AE19-62706E023703}">
                      <ahyp:hlinkClr xmlns:ahyp="http://schemas.microsoft.com/office/drawing/2018/hyperlinkcolor" val="tx"/>
                    </a:ext>
                  </a:extLst>
                </a:hlinkClick>
              </a:rPr>
              <a:t>ETFOUNDATION.CO.UK</a:t>
            </a:r>
            <a:endParaRPr lang="en-GB" sz="1600">
              <a:solidFill>
                <a:schemeClr val="tx1"/>
              </a:solidFill>
            </a:endParaRPr>
          </a:p>
        </p:txBody>
      </p:sp>
      <p:sp>
        <p:nvSpPr>
          <p:cNvPr id="11" name="Subtitle 2">
            <a:extLst>
              <a:ext uri="{FF2B5EF4-FFF2-40B4-BE49-F238E27FC236}">
                <a16:creationId xmlns:a16="http://schemas.microsoft.com/office/drawing/2014/main" id="{8F08E669-DD9F-7305-C7F4-A168D84303C5}"/>
              </a:ext>
            </a:extLst>
          </p:cNvPr>
          <p:cNvSpPr>
            <a:spLocks noGrp="1"/>
          </p:cNvSpPr>
          <p:nvPr>
            <p:ph type="subTitle" idx="1" hasCustomPrompt="1"/>
          </p:nvPr>
        </p:nvSpPr>
        <p:spPr>
          <a:xfrm>
            <a:off x="3897992" y="1999234"/>
            <a:ext cx="3218797"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Tree>
    <p:extLst>
      <p:ext uri="{BB962C8B-B14F-4D97-AF65-F5344CB8AC3E}">
        <p14:creationId xmlns:p14="http://schemas.microsoft.com/office/powerpoint/2010/main" val="34142600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hank You">
    <p:bg>
      <p:bgPr>
        <a:solidFill>
          <a:srgbClr val="006EF5"/>
        </a:solidFill>
        <a:effectLst/>
      </p:bgPr>
    </p:bg>
    <p:spTree>
      <p:nvGrpSpPr>
        <p:cNvPr id="1" name=""/>
        <p:cNvGrpSpPr/>
        <p:nvPr/>
      </p:nvGrpSpPr>
      <p:grpSpPr>
        <a:xfrm>
          <a:off x="0" y="0"/>
          <a:ext cx="0" cy="0"/>
          <a:chOff x="0" y="0"/>
          <a:chExt cx="0" cy="0"/>
        </a:xfrm>
      </p:grpSpPr>
      <p:pic>
        <p:nvPicPr>
          <p:cNvPr id="2" name="Logo">
            <a:extLst>
              <a:ext uri="{FF2B5EF4-FFF2-40B4-BE49-F238E27FC236}">
                <a16:creationId xmlns:a16="http://schemas.microsoft.com/office/drawing/2014/main" id="{1006BB0C-A718-A4D2-1A4C-BFBFFA0F57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2"/>
            <a:ext cx="892435" cy="472465"/>
          </a:xfrm>
          <a:prstGeom prst="rect">
            <a:avLst/>
          </a:prstGeom>
        </p:spPr>
      </p:pic>
      <p:sp>
        <p:nvSpPr>
          <p:cNvPr id="3" name="Black Box">
            <a:extLst>
              <a:ext uri="{FF2B5EF4-FFF2-40B4-BE49-F238E27FC236}">
                <a16:creationId xmlns:a16="http://schemas.microsoft.com/office/drawing/2014/main" id="{B9DAC000-B99F-DA9D-1EF8-97C3631AAEC3}"/>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7467D7C6-E72D-CA9F-073D-E83609C7A55D}"/>
              </a:ext>
            </a:extLst>
          </p:cNvPr>
          <p:cNvSpPr txBox="1">
            <a:spLocks/>
          </p:cNvSpPr>
          <p:nvPr userDrawn="1"/>
        </p:nvSpPr>
        <p:spPr>
          <a:xfrm>
            <a:off x="3888720" y="1531346"/>
            <a:ext cx="4967280" cy="1242000"/>
          </a:xfrm>
          <a:prstGeom prst="rect">
            <a:avLst/>
          </a:prstGeom>
          <a:solidFill>
            <a:schemeClr val="bg1"/>
          </a:solidFill>
        </p:spPr>
        <p:txBody>
          <a:bodyPr vert="horz" lIns="108000" tIns="136800" rIns="0" bIns="0" rtlCol="0" anchor="ctr">
            <a:noAutofit/>
          </a:bodyPr>
          <a:lstStyle>
            <a:lvl1pPr algn="l" defTabSz="914400" rtl="0" eaLnBrk="1" latinLnBrk="0" hangingPunct="1">
              <a:lnSpc>
                <a:spcPts val="4100"/>
              </a:lnSpc>
              <a:spcBef>
                <a:spcPct val="0"/>
              </a:spcBef>
              <a:buNone/>
              <a:defRPr sz="4500" b="1" kern="1200" cap="none" baseline="0">
                <a:solidFill>
                  <a:srgbClr val="005AC5"/>
                </a:solidFill>
                <a:latin typeface="+mj-lt"/>
                <a:ea typeface="+mj-ea"/>
                <a:cs typeface="+mj-cs"/>
              </a:defRPr>
            </a:lvl1pPr>
          </a:lstStyle>
          <a:p>
            <a:endParaRPr lang="en-GB"/>
          </a:p>
        </p:txBody>
      </p:sp>
      <p:pic>
        <p:nvPicPr>
          <p:cNvPr id="5" name="Picture 4">
            <a:extLst>
              <a:ext uri="{FF2B5EF4-FFF2-40B4-BE49-F238E27FC236}">
                <a16:creationId xmlns:a16="http://schemas.microsoft.com/office/drawing/2014/main" id="{66F798D8-1195-52D5-7DE3-574DC1E3188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
        <p:nvSpPr>
          <p:cNvPr id="6" name="Thankyou">
            <a:extLst>
              <a:ext uri="{FF2B5EF4-FFF2-40B4-BE49-F238E27FC236}">
                <a16:creationId xmlns:a16="http://schemas.microsoft.com/office/drawing/2014/main" id="{FADEB451-C5C7-6A06-5E5B-A159D731FEE6}"/>
              </a:ext>
              <a:ext uri="{C183D7F6-B498-43B3-948B-1728B52AA6E4}">
                <adec:decorative xmlns:adec="http://schemas.microsoft.com/office/drawing/2017/decorative" val="0"/>
              </a:ext>
            </a:extLst>
          </p:cNvPr>
          <p:cNvSpPr/>
          <p:nvPr userDrawn="1"/>
        </p:nvSpPr>
        <p:spPr>
          <a:xfrm>
            <a:off x="3897992" y="3000327"/>
            <a:ext cx="4661413" cy="10835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44000" bIns="72000" rtlCol="0" anchor="ctr"/>
          <a:lstStyle/>
          <a:p>
            <a:pPr algn="l">
              <a:lnSpc>
                <a:spcPts val="4500"/>
              </a:lnSpc>
            </a:pPr>
            <a:r>
              <a:rPr lang="en-GB" sz="4400" b="1"/>
              <a:t>Thank you</a:t>
            </a:r>
            <a:endParaRPr lang="en-GB" sz="4400" b="1" baseline="0"/>
          </a:p>
          <a:p>
            <a:pPr algn="l">
              <a:lnSpc>
                <a:spcPts val="4500"/>
              </a:lnSpc>
            </a:pPr>
            <a:r>
              <a:rPr lang="en-GB" sz="3200" b="0" baseline="0"/>
              <a:t>Any Questions?</a:t>
            </a:r>
            <a:endParaRPr lang="en-GB" sz="3200" b="0"/>
          </a:p>
        </p:txBody>
      </p:sp>
      <p:sp>
        <p:nvSpPr>
          <p:cNvPr id="7" name="Subtitle 1">
            <a:extLst>
              <a:ext uri="{FF2B5EF4-FFF2-40B4-BE49-F238E27FC236}">
                <a16:creationId xmlns:a16="http://schemas.microsoft.com/office/drawing/2014/main" id="{4079CF35-5D4C-925A-88B7-BF760FE7877A}"/>
              </a:ext>
            </a:extLst>
          </p:cNvPr>
          <p:cNvSpPr>
            <a:spLocks noGrp="1"/>
          </p:cNvSpPr>
          <p:nvPr>
            <p:ph type="ctrTitle" hasCustomPrompt="1"/>
          </p:nvPr>
        </p:nvSpPr>
        <p:spPr>
          <a:xfrm>
            <a:off x="3897992" y="1530640"/>
            <a:ext cx="4931755" cy="326238"/>
          </a:xfrm>
          <a:solidFill>
            <a:schemeClr val="bg1"/>
          </a:solidFill>
        </p:spPr>
        <p:txBody>
          <a:bodyPr lIns="144000" tIns="126000" rIns="0" bIns="36000" anchor="t">
            <a:noAutofit/>
          </a:bodyPr>
          <a:lstStyle>
            <a:lvl1pPr algn="l">
              <a:lnSpc>
                <a:spcPts val="1900"/>
              </a:lnSpc>
              <a:defRPr sz="1600" b="1" cap="none" baseline="0">
                <a:solidFill>
                  <a:schemeClr val="tx1"/>
                </a:solidFill>
              </a:defRPr>
            </a:lvl1pPr>
          </a:lstStyle>
          <a:p>
            <a:r>
              <a:rPr lang="en-US"/>
              <a:t>Name Surname</a:t>
            </a:r>
            <a:endParaRPr lang="en-GB"/>
          </a:p>
        </p:txBody>
      </p:sp>
      <p:sp>
        <p:nvSpPr>
          <p:cNvPr id="8" name="Web address" descr="www.ETFOUNDATION.CO.UK&#10;">
            <a:extLst>
              <a:ext uri="{FF2B5EF4-FFF2-40B4-BE49-F238E27FC236}">
                <a16:creationId xmlns:a16="http://schemas.microsoft.com/office/drawing/2014/main" id="{B70F6901-72C9-7537-9667-BF2A87121FAC}"/>
              </a:ext>
            </a:extLst>
          </p:cNvPr>
          <p:cNvSpPr txBox="1"/>
          <p:nvPr userDrawn="1"/>
        </p:nvSpPr>
        <p:spPr>
          <a:xfrm>
            <a:off x="3897992" y="2308096"/>
            <a:ext cx="4850472" cy="465956"/>
          </a:xfrm>
          <a:prstGeom prst="rect">
            <a:avLst/>
          </a:prstGeom>
          <a:solidFill>
            <a:schemeClr val="bg1"/>
          </a:solidFill>
        </p:spPr>
        <p:txBody>
          <a:bodyPr wrap="square" lIns="144000" bIns="108000" rtlCol="0" anchor="b" anchorCtr="0">
            <a:noAutofit/>
          </a:bodyPr>
          <a:lstStyle/>
          <a:p>
            <a:r>
              <a:rPr lang="en-GB" sz="1600">
                <a:solidFill>
                  <a:schemeClr val="tx1"/>
                </a:solidFill>
                <a:hlinkClick r:id="rId4">
                  <a:extLst>
                    <a:ext uri="{A12FA001-AC4F-418D-AE19-62706E023703}">
                      <ahyp:hlinkClr xmlns:ahyp="http://schemas.microsoft.com/office/drawing/2018/hyperlinkcolor" val="tx"/>
                    </a:ext>
                  </a:extLst>
                </a:hlinkClick>
              </a:rPr>
              <a:t>ETFOUNDATION.CO.UK</a:t>
            </a:r>
            <a:endParaRPr lang="en-GB" sz="1600">
              <a:solidFill>
                <a:schemeClr val="tx1"/>
              </a:solidFill>
            </a:endParaRPr>
          </a:p>
        </p:txBody>
      </p:sp>
      <p:sp>
        <p:nvSpPr>
          <p:cNvPr id="9" name="Subtitle 2">
            <a:extLst>
              <a:ext uri="{FF2B5EF4-FFF2-40B4-BE49-F238E27FC236}">
                <a16:creationId xmlns:a16="http://schemas.microsoft.com/office/drawing/2014/main" id="{9A8FD1E0-942F-DFC8-F92B-4A42623CB434}"/>
              </a:ext>
            </a:extLst>
          </p:cNvPr>
          <p:cNvSpPr>
            <a:spLocks noGrp="1"/>
          </p:cNvSpPr>
          <p:nvPr>
            <p:ph type="subTitle" idx="1" hasCustomPrompt="1"/>
          </p:nvPr>
        </p:nvSpPr>
        <p:spPr>
          <a:xfrm>
            <a:off x="3897992" y="1999234"/>
            <a:ext cx="3218797" cy="268982"/>
          </a:xfrm>
          <a:noFill/>
        </p:spPr>
        <p:txBody>
          <a:bodyPr lIns="144000" tIns="0" bIns="0" anchor="t" anchorCtr="0">
            <a:normAutofit/>
          </a:bodyPr>
          <a:lstStyle>
            <a:lvl1pPr marL="0" indent="0" algn="l" defTabSz="914400" rtl="0" eaLnBrk="1" latinLnBrk="0" hangingPunct="1">
              <a:lnSpc>
                <a:spcPts val="1900"/>
              </a:lnSpc>
              <a:spcBef>
                <a:spcPct val="0"/>
              </a:spcBef>
              <a:buNone/>
              <a:defRPr lang="en-GB" sz="1600" b="0" kern="1200" cap="none" baseline="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Name@email.com</a:t>
            </a:r>
            <a:endParaRPr lang="en-GB"/>
          </a:p>
        </p:txBody>
      </p:sp>
    </p:spTree>
    <p:extLst>
      <p:ext uri="{BB962C8B-B14F-4D97-AF65-F5344CB8AC3E}">
        <p14:creationId xmlns:p14="http://schemas.microsoft.com/office/powerpoint/2010/main" val="1357194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Option 2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10CA06EF-CCF8-E167-8F32-7105A05BD3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4514ACAA-E828-2484-245E-21B60C22397A}"/>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1F4A9DC-5013-26C5-8BFF-F5CE2C223B11}"/>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332EE0E1-3139-2750-D410-042FA1FF580B}"/>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E460DE88-D81F-25E6-51FC-9C0D75370C21}"/>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AE24E9A2-E139-9F88-3F02-EF4B805F2544}"/>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26E6CA0C-187E-034A-A2A9-97094DE9B7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5" name="Picture 14">
            <a:extLst>
              <a:ext uri="{FF2B5EF4-FFF2-40B4-BE49-F238E27FC236}">
                <a16:creationId xmlns:a16="http://schemas.microsoft.com/office/drawing/2014/main" id="{9BE3DE11-A950-92AB-CB73-BA3CEBE16EB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45617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Option 3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14DA983-CFCC-FC17-E91F-B1265D73D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Black Box">
            <a:extLst>
              <a:ext uri="{FF2B5EF4-FFF2-40B4-BE49-F238E27FC236}">
                <a16:creationId xmlns:a16="http://schemas.microsoft.com/office/drawing/2014/main" id="{5E8A376C-EB96-7C0C-B8C3-0BD117E17EB5}"/>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AB79AE20-A7D1-3A8D-B49F-5AE0B83B109E}"/>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1" name="Subtitle 1">
            <a:extLst>
              <a:ext uri="{FF2B5EF4-FFF2-40B4-BE49-F238E27FC236}">
                <a16:creationId xmlns:a16="http://schemas.microsoft.com/office/drawing/2014/main" id="{5D741144-E8B6-2634-DCD7-08680A911E2B}"/>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2" name="Subtitle 2">
            <a:extLst>
              <a:ext uri="{FF2B5EF4-FFF2-40B4-BE49-F238E27FC236}">
                <a16:creationId xmlns:a16="http://schemas.microsoft.com/office/drawing/2014/main" id="{44737886-8B24-0009-D66D-F87ED836607F}"/>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3" name="Subtitle 3">
            <a:extLst>
              <a:ext uri="{FF2B5EF4-FFF2-40B4-BE49-F238E27FC236}">
                <a16:creationId xmlns:a16="http://schemas.microsoft.com/office/drawing/2014/main" id="{B0127601-ACAD-7F5D-160F-D000734F0864}"/>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4" name="Logo" descr="Education and Training Foundation Logo">
            <a:extLst>
              <a:ext uri="{FF2B5EF4-FFF2-40B4-BE49-F238E27FC236}">
                <a16:creationId xmlns:a16="http://schemas.microsoft.com/office/drawing/2014/main" id="{A7062E67-BD02-5D31-6665-B17AC495550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5" name="Picture 14">
            <a:extLst>
              <a:ext uri="{FF2B5EF4-FFF2-40B4-BE49-F238E27FC236}">
                <a16:creationId xmlns:a16="http://schemas.microsoft.com/office/drawing/2014/main" id="{B32E6062-9DC4-EB4B-62F6-1E16F87176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726442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Option 4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EA8ECE3-BBA1-F85B-FCCD-B7982F52DD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Black Box">
            <a:extLst>
              <a:ext uri="{FF2B5EF4-FFF2-40B4-BE49-F238E27FC236}">
                <a16:creationId xmlns:a16="http://schemas.microsoft.com/office/drawing/2014/main" id="{91FC088D-0030-C9D5-58A9-A00A9EF26EF8}"/>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572A94D0-8C93-5E02-A6C1-A9EC792883E9}"/>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12" name="Subtitle 1">
            <a:extLst>
              <a:ext uri="{FF2B5EF4-FFF2-40B4-BE49-F238E27FC236}">
                <a16:creationId xmlns:a16="http://schemas.microsoft.com/office/drawing/2014/main" id="{B8D2DCC3-0810-ED41-DF65-5C47A7DB3673}"/>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13" name="Subtitle 2">
            <a:extLst>
              <a:ext uri="{FF2B5EF4-FFF2-40B4-BE49-F238E27FC236}">
                <a16:creationId xmlns:a16="http://schemas.microsoft.com/office/drawing/2014/main" id="{260E9B47-6115-E4B9-070D-500DD8AECBB3}"/>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14" name="Subtitle 3">
            <a:extLst>
              <a:ext uri="{FF2B5EF4-FFF2-40B4-BE49-F238E27FC236}">
                <a16:creationId xmlns:a16="http://schemas.microsoft.com/office/drawing/2014/main" id="{0FF06CE3-B82A-4674-5132-CDA58DE79E0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5" name="Logo" descr="Education and Training Foundation Logo">
            <a:extLst>
              <a:ext uri="{FF2B5EF4-FFF2-40B4-BE49-F238E27FC236}">
                <a16:creationId xmlns:a16="http://schemas.microsoft.com/office/drawing/2014/main" id="{4227443B-B2D6-7CA9-B088-5D0CD820355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6" name="Picture 15">
            <a:extLst>
              <a:ext uri="{FF2B5EF4-FFF2-40B4-BE49-F238E27FC236}">
                <a16:creationId xmlns:a16="http://schemas.microsoft.com/office/drawing/2014/main" id="{8AB4DC9D-1997-CA43-00CF-A9878907F2D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9381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Option 5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B2586D-5434-9FD6-462C-8037C143CB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Black Box">
            <a:extLst>
              <a:ext uri="{FF2B5EF4-FFF2-40B4-BE49-F238E27FC236}">
                <a16:creationId xmlns:a16="http://schemas.microsoft.com/office/drawing/2014/main" id="{9912F4AE-369C-2E41-8ADC-BA607DD7C61B}"/>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569BECE-8D98-141E-D93D-48DCE6454A3D}"/>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BF4710D2-5945-459A-4C2E-DA078F04763F}"/>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7CD57640-5A6F-4763-1B78-6BAFBF41EF47}"/>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6ECDC79A-080C-7016-37E7-85515F57D4AB}"/>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Logo" descr="Education and Training Foundation Logo">
            <a:extLst>
              <a:ext uri="{FF2B5EF4-FFF2-40B4-BE49-F238E27FC236}">
                <a16:creationId xmlns:a16="http://schemas.microsoft.com/office/drawing/2014/main" id="{7879D9D9-6D2E-64BC-8E42-E53A872F76CE}"/>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1" name="Picture 10">
            <a:extLst>
              <a:ext uri="{FF2B5EF4-FFF2-40B4-BE49-F238E27FC236}">
                <a16:creationId xmlns:a16="http://schemas.microsoft.com/office/drawing/2014/main" id="{DABC3173-8360-399D-81BF-9776D52BA5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77989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Unlocked">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0" y="0"/>
            <a:ext cx="9144000" cy="5143500"/>
          </a:xfrm>
          <a:solidFill>
            <a:schemeClr val="bg2"/>
          </a:solidFill>
        </p:spPr>
        <p:txBody>
          <a:bodyPr/>
          <a:lstStyle/>
          <a:p>
            <a:r>
              <a:rPr lang="en-US"/>
              <a:t>Click icon to add picture</a:t>
            </a:r>
            <a:endParaRPr lang="en-GB"/>
          </a:p>
        </p:txBody>
      </p:sp>
      <p:sp>
        <p:nvSpPr>
          <p:cNvPr id="2" name="Black Box">
            <a:extLst>
              <a:ext uri="{FF2B5EF4-FFF2-40B4-BE49-F238E27FC236}">
                <a16:creationId xmlns:a16="http://schemas.microsoft.com/office/drawing/2014/main" id="{426C7640-6866-B612-FB93-28452FECFB80}"/>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EE95C375-280F-8D2F-4120-ACCF581078E7}"/>
              </a:ext>
            </a:extLst>
          </p:cNvPr>
          <p:cNvSpPr>
            <a:spLocks noGrp="1"/>
          </p:cNvSpPr>
          <p:nvPr>
            <p:ph type="ctrTitle"/>
          </p:nvPr>
        </p:nvSpPr>
        <p:spPr>
          <a:xfrm>
            <a:off x="3888720" y="1531346"/>
            <a:ext cx="4967280" cy="1242000"/>
          </a:xfrm>
          <a:solidFill>
            <a:srgbClr val="006EF5"/>
          </a:solidFill>
        </p:spPr>
        <p:txBody>
          <a:bodyPr lIns="108000" tIns="136800" rIns="0" bIns="0">
            <a:noAutofit/>
          </a:bodyPr>
          <a:lstStyle>
            <a:lvl1pPr algn="l">
              <a:lnSpc>
                <a:spcPts val="4100"/>
              </a:lnSpc>
              <a:defRPr sz="4500" b="1" cap="none" baseline="0">
                <a:solidFill>
                  <a:schemeClr val="bg1"/>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D338E962-81BA-6243-166A-CE6FBB9B9CF4}"/>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6" name="Subtitle 3">
            <a:extLst>
              <a:ext uri="{FF2B5EF4-FFF2-40B4-BE49-F238E27FC236}">
                <a16:creationId xmlns:a16="http://schemas.microsoft.com/office/drawing/2014/main" id="{FD0CB057-7754-BEEB-B1C6-E8BFDDC19C1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2" name="Logo" descr="Education and Training Foundation Logo">
            <a:extLst>
              <a:ext uri="{FF2B5EF4-FFF2-40B4-BE49-F238E27FC236}">
                <a16:creationId xmlns:a16="http://schemas.microsoft.com/office/drawing/2014/main" id="{5FAFFF8F-7529-B644-ED3C-46C1F153AF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0" y="288833"/>
            <a:ext cx="892439" cy="472467"/>
          </a:xfrm>
          <a:prstGeom prst="rect">
            <a:avLst/>
          </a:prstGeom>
        </p:spPr>
      </p:pic>
      <p:pic>
        <p:nvPicPr>
          <p:cNvPr id="13" name="Picture 12">
            <a:extLst>
              <a:ext uri="{FF2B5EF4-FFF2-40B4-BE49-F238E27FC236}">
                <a16:creationId xmlns:a16="http://schemas.microsoft.com/office/drawing/2014/main" id="{6F8DF33D-5AA9-7567-59F6-655A26A14D8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3380503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Option 2 blue">
    <p:bg>
      <p:bgPr>
        <a:solidFill>
          <a:srgbClr val="006EF5"/>
        </a:solidFill>
        <a:effectLst/>
      </p:bgPr>
    </p:bg>
    <p:spTree>
      <p:nvGrpSpPr>
        <p:cNvPr id="1" name=""/>
        <p:cNvGrpSpPr/>
        <p:nvPr/>
      </p:nvGrpSpPr>
      <p:grpSpPr>
        <a:xfrm>
          <a:off x="0" y="0"/>
          <a:ext cx="0" cy="0"/>
          <a:chOff x="0" y="0"/>
          <a:chExt cx="0" cy="0"/>
        </a:xfrm>
      </p:grpSpPr>
      <p:pic>
        <p:nvPicPr>
          <p:cNvPr id="3" name="Logo">
            <a:extLst>
              <a:ext uri="{FF2B5EF4-FFF2-40B4-BE49-F238E27FC236}">
                <a16:creationId xmlns:a16="http://schemas.microsoft.com/office/drawing/2014/main" id="{C55A4CB6-F0B7-EEC1-9365-933C199DBF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4" name="Black Box">
            <a:extLst>
              <a:ext uri="{FF2B5EF4-FFF2-40B4-BE49-F238E27FC236}">
                <a16:creationId xmlns:a16="http://schemas.microsoft.com/office/drawing/2014/main" id="{41363732-61FC-D281-E188-9CC729880F44}"/>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4E00A4F-D88B-69CD-25BA-5BDCEFDD6044}"/>
              </a:ext>
            </a:extLst>
          </p:cNvPr>
          <p:cNvSpPr>
            <a:spLocks noGrp="1"/>
          </p:cNvSpPr>
          <p:nvPr>
            <p:ph type="ctrTitle"/>
          </p:nvPr>
        </p:nvSpPr>
        <p:spPr>
          <a:xfrm>
            <a:off x="3888720" y="1531346"/>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6" name="Subtitle 1">
            <a:extLst>
              <a:ext uri="{FF2B5EF4-FFF2-40B4-BE49-F238E27FC236}">
                <a16:creationId xmlns:a16="http://schemas.microsoft.com/office/drawing/2014/main" id="{11ED2993-A1A7-580D-77CA-F3052D9DB609}"/>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ubtitle 2">
            <a:extLst>
              <a:ext uri="{FF2B5EF4-FFF2-40B4-BE49-F238E27FC236}">
                <a16:creationId xmlns:a16="http://schemas.microsoft.com/office/drawing/2014/main" id="{5C76C14A-3336-957C-53A1-C7822A08D1BA}"/>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8" name="Subtitle 3">
            <a:extLst>
              <a:ext uri="{FF2B5EF4-FFF2-40B4-BE49-F238E27FC236}">
                <a16:creationId xmlns:a16="http://schemas.microsoft.com/office/drawing/2014/main" id="{6E0743EE-9C91-6658-95AB-72402B5A164D}"/>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10" name="Picture 9">
            <a:extLst>
              <a:ext uri="{FF2B5EF4-FFF2-40B4-BE49-F238E27FC236}">
                <a16:creationId xmlns:a16="http://schemas.microsoft.com/office/drawing/2014/main" id="{707B0B03-44A2-0250-CC7B-82297FEEEE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7854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Slide Option 3n blue">
    <p:bg>
      <p:bgPr>
        <a:solidFill>
          <a:srgbClr val="006EF5"/>
        </a:solidFill>
        <a:effectLst/>
      </p:bgPr>
    </p:bg>
    <p:spTree>
      <p:nvGrpSpPr>
        <p:cNvPr id="1" name=""/>
        <p:cNvGrpSpPr/>
        <p:nvPr/>
      </p:nvGrpSpPr>
      <p:grpSpPr>
        <a:xfrm>
          <a:off x="0" y="0"/>
          <a:ext cx="0" cy="0"/>
          <a:chOff x="0" y="0"/>
          <a:chExt cx="0" cy="0"/>
        </a:xfrm>
      </p:grpSpPr>
      <p:pic>
        <p:nvPicPr>
          <p:cNvPr id="9" name="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963562" y="288833"/>
            <a:ext cx="892435" cy="472466"/>
          </a:xfrm>
          <a:prstGeom prst="rect">
            <a:avLst/>
          </a:prstGeom>
        </p:spPr>
      </p:pic>
      <p:sp>
        <p:nvSpPr>
          <p:cNvPr id="2" name="Black Box">
            <a:extLst>
              <a:ext uri="{FF2B5EF4-FFF2-40B4-BE49-F238E27FC236}">
                <a16:creationId xmlns:a16="http://schemas.microsoft.com/office/drawing/2014/main" id="{6AB48276-109A-A9B9-7916-1C3AEF75CE4E}"/>
              </a:ext>
              <a:ext uri="{C183D7F6-B498-43B3-948B-1728B52AA6E4}">
                <adec:decorative xmlns:adec="http://schemas.microsoft.com/office/drawing/2017/decorative" val="1"/>
              </a:ext>
            </a:extLst>
          </p:cNvPr>
          <p:cNvSpPr/>
          <p:nvPr userDrawn="1"/>
        </p:nvSpPr>
        <p:spPr>
          <a:xfrm>
            <a:off x="3888720" y="2928146"/>
            <a:ext cx="4967280" cy="1258006"/>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BABDAFD-9744-468A-739E-53DED3682F63}"/>
              </a:ext>
            </a:extLst>
          </p:cNvPr>
          <p:cNvSpPr>
            <a:spLocks noGrp="1"/>
          </p:cNvSpPr>
          <p:nvPr>
            <p:ph type="ctrTitle"/>
          </p:nvPr>
        </p:nvSpPr>
        <p:spPr>
          <a:xfrm>
            <a:off x="3888720" y="1531346"/>
            <a:ext cx="4967280" cy="1242000"/>
          </a:xfrm>
          <a:solidFill>
            <a:schemeClr val="bg1"/>
          </a:solidFill>
        </p:spPr>
        <p:txBody>
          <a:bodyPr lIns="108000" tIns="136800" rIns="0" bIns="0">
            <a:noAutofit/>
          </a:bodyPr>
          <a:lstStyle>
            <a:lvl1pPr algn="l">
              <a:lnSpc>
                <a:spcPts val="4100"/>
              </a:lnSpc>
              <a:defRPr sz="4500" b="1" cap="none" baseline="0">
                <a:solidFill>
                  <a:srgbClr val="005AC5"/>
                </a:solidFill>
              </a:defRPr>
            </a:lvl1pPr>
          </a:lstStyle>
          <a:p>
            <a:r>
              <a:rPr lang="en-US"/>
              <a:t>Click to edit Master title style</a:t>
            </a:r>
            <a:endParaRPr lang="en-GB"/>
          </a:p>
        </p:txBody>
      </p:sp>
      <p:sp>
        <p:nvSpPr>
          <p:cNvPr id="4" name="Subtitle 1">
            <a:extLst>
              <a:ext uri="{FF2B5EF4-FFF2-40B4-BE49-F238E27FC236}">
                <a16:creationId xmlns:a16="http://schemas.microsoft.com/office/drawing/2014/main" id="{F35221C8-61E2-605F-45B6-8D5AEBE56E6A}"/>
              </a:ext>
            </a:extLst>
          </p:cNvPr>
          <p:cNvSpPr>
            <a:spLocks noGrp="1"/>
          </p:cNvSpPr>
          <p:nvPr>
            <p:ph type="subTitle" idx="1"/>
          </p:nvPr>
        </p:nvSpPr>
        <p:spPr>
          <a:xfrm>
            <a:off x="3888720" y="2939566"/>
            <a:ext cx="4805486" cy="321902"/>
          </a:xfrm>
          <a:solidFill>
            <a:schemeClr val="tx1"/>
          </a:solidFill>
        </p:spPr>
        <p:txBody>
          <a:bodyPr lIns="108000" tIns="108000" bIns="108000"/>
          <a:lstStyle>
            <a:lvl1pPr marL="0" indent="0" algn="l">
              <a:lnSpc>
                <a:spcPts val="1600"/>
              </a:lnSpc>
              <a:spcBef>
                <a:spcPts val="0"/>
              </a:spcBef>
              <a:buNone/>
              <a:defRPr sz="135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5" name="Subtitle 2">
            <a:extLst>
              <a:ext uri="{FF2B5EF4-FFF2-40B4-BE49-F238E27FC236}">
                <a16:creationId xmlns:a16="http://schemas.microsoft.com/office/drawing/2014/main" id="{8BAAA9C8-619B-907C-DFBB-305387753A3B}"/>
              </a:ext>
            </a:extLst>
          </p:cNvPr>
          <p:cNvSpPr>
            <a:spLocks noGrp="1"/>
          </p:cNvSpPr>
          <p:nvPr>
            <p:ph type="body" sz="quarter" idx="14"/>
          </p:nvPr>
        </p:nvSpPr>
        <p:spPr>
          <a:xfrm>
            <a:off x="3888720" y="3788064"/>
            <a:ext cx="4805486" cy="348620"/>
          </a:xfrm>
        </p:spPr>
        <p:txBody>
          <a:bodyPr lIns="10800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sp>
        <p:nvSpPr>
          <p:cNvPr id="6" name="Subtitle 3">
            <a:extLst>
              <a:ext uri="{FF2B5EF4-FFF2-40B4-BE49-F238E27FC236}">
                <a16:creationId xmlns:a16="http://schemas.microsoft.com/office/drawing/2014/main" id="{75B3B8BE-B7A6-C829-4E30-83E348E96656}"/>
              </a:ext>
            </a:extLst>
          </p:cNvPr>
          <p:cNvSpPr>
            <a:spLocks noGrp="1"/>
          </p:cNvSpPr>
          <p:nvPr>
            <p:ph type="body" sz="quarter" idx="15"/>
          </p:nvPr>
        </p:nvSpPr>
        <p:spPr>
          <a:xfrm>
            <a:off x="3888720" y="3211172"/>
            <a:ext cx="4805486" cy="504056"/>
          </a:xfrm>
        </p:spPr>
        <p:txBody>
          <a:bodyPr lIns="108000" tIns="108000" bIns="108000" anchor="b" anchorCtr="0">
            <a:noAutofit/>
          </a:bodyPr>
          <a:lstStyle>
            <a:lvl1pPr marL="0" indent="0" algn="l" defTabSz="914400" rtl="0" eaLnBrk="1" latinLnBrk="0" hangingPunct="1">
              <a:lnSpc>
                <a:spcPts val="1600"/>
              </a:lnSpc>
              <a:spcBef>
                <a:spcPts val="0"/>
              </a:spcBef>
              <a:buFont typeface="Arial" panose="020B0604020202020204" pitchFamily="34" charset="0"/>
              <a:buNone/>
              <a:defRPr lang="en-US" sz="1350" b="0" kern="1200" cap="none" baseline="0" dirty="0" smtClean="0">
                <a:solidFill>
                  <a:schemeClr val="bg1"/>
                </a:solidFill>
                <a:latin typeface="+mn-lt"/>
                <a:ea typeface="+mn-ea"/>
                <a:cs typeface="+mn-cs"/>
              </a:defRPr>
            </a:lvl1pPr>
            <a:lvl2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2pPr>
            <a:lvl3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3pPr>
            <a:lvl4pPr marL="0" indent="0" algn="l" defTabSz="914400" rtl="0" eaLnBrk="1" latinLnBrk="0" hangingPunct="1">
              <a:lnSpc>
                <a:spcPts val="1600"/>
              </a:lnSpc>
              <a:spcBef>
                <a:spcPts val="0"/>
              </a:spcBef>
              <a:buFont typeface="Arial" panose="020B0604020202020204" pitchFamily="34" charset="0"/>
              <a:buNone/>
              <a:defRPr lang="en-US" sz="1350" b="1" kern="1200" cap="all" baseline="0" dirty="0" smtClean="0">
                <a:solidFill>
                  <a:schemeClr val="bg1"/>
                </a:solidFill>
                <a:latin typeface="+mn-lt"/>
                <a:ea typeface="+mn-ea"/>
                <a:cs typeface="+mn-cs"/>
              </a:defRPr>
            </a:lvl4pPr>
            <a:lvl5pPr marL="0" indent="0" algn="l" defTabSz="914400" rtl="0" eaLnBrk="1" latinLnBrk="0" hangingPunct="1">
              <a:lnSpc>
                <a:spcPts val="1600"/>
              </a:lnSpc>
              <a:spcBef>
                <a:spcPts val="0"/>
              </a:spcBef>
              <a:buFont typeface="Arial" panose="020B0604020202020204" pitchFamily="34" charset="0"/>
              <a:buNone/>
              <a:defRPr lang="en-GB" sz="1350" b="1" kern="1200" cap="all" baseline="0" dirty="0">
                <a:solidFill>
                  <a:schemeClr val="bg1"/>
                </a:solidFill>
                <a:latin typeface="+mn-lt"/>
                <a:ea typeface="+mn-ea"/>
                <a:cs typeface="+mn-cs"/>
              </a:defRPr>
            </a:lvl5pPr>
          </a:lstStyle>
          <a:p>
            <a:pPr lvl="0"/>
            <a:r>
              <a:rPr lang="en-US"/>
              <a:t>Click to edit Master text styles</a:t>
            </a:r>
          </a:p>
        </p:txBody>
      </p:sp>
      <p:pic>
        <p:nvPicPr>
          <p:cNvPr id="7" name="Picture 6">
            <a:extLst>
              <a:ext uri="{FF2B5EF4-FFF2-40B4-BE49-F238E27FC236}">
                <a16:creationId xmlns:a16="http://schemas.microsoft.com/office/drawing/2014/main" id="{1747BE00-FBEA-DE52-193E-EF3BB946A2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8717" y="4338107"/>
            <a:ext cx="4967281" cy="538236"/>
          </a:xfrm>
          <a:prstGeom prst="rect">
            <a:avLst/>
          </a:prstGeom>
        </p:spPr>
      </p:pic>
    </p:spTree>
    <p:extLst>
      <p:ext uri="{BB962C8B-B14F-4D97-AF65-F5344CB8AC3E}">
        <p14:creationId xmlns:p14="http://schemas.microsoft.com/office/powerpoint/2010/main" val="171364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94" y="205979"/>
            <a:ext cx="8423593" cy="857250"/>
          </a:xfrm>
          <a:prstGeom prst="rect">
            <a:avLst/>
          </a:prstGeom>
        </p:spPr>
        <p:txBody>
          <a:bodyPr vert="horz" lIns="0" tIns="0" rIns="0" bIns="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252094" y="1200151"/>
            <a:ext cx="8423593" cy="339447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234000" y="4767263"/>
            <a:ext cx="7686376" cy="273844"/>
          </a:xfrm>
          <a:prstGeom prst="rect">
            <a:avLst/>
          </a:prstGeom>
        </p:spPr>
        <p:txBody>
          <a:bodyPr vert="horz" lIns="0" tIns="0" rIns="0" bIns="0" rtlCol="0" anchor="t" anchorCtr="0"/>
          <a:lstStyle>
            <a:lvl1pPr algn="l">
              <a:defRPr sz="700" b="1" cap="all" baseline="0">
                <a:solidFill>
                  <a:schemeClr val="tx1"/>
                </a:solidFill>
              </a:defRPr>
            </a:lvl1pPr>
          </a:lstStyle>
          <a:p>
            <a:r>
              <a:rPr lang="en-GB"/>
              <a:t>Education &amp; Training Foundation</a:t>
            </a:r>
          </a:p>
        </p:txBody>
      </p:sp>
      <p:sp>
        <p:nvSpPr>
          <p:cNvPr id="6" name="Slide Number Placeholder 5"/>
          <p:cNvSpPr>
            <a:spLocks noGrp="1"/>
          </p:cNvSpPr>
          <p:nvPr>
            <p:ph type="sldNum" sz="quarter" idx="4"/>
          </p:nvPr>
        </p:nvSpPr>
        <p:spPr>
          <a:xfrm>
            <a:off x="7956376" y="4767263"/>
            <a:ext cx="909464" cy="273844"/>
          </a:xfrm>
          <a:prstGeom prst="rect">
            <a:avLst/>
          </a:prstGeom>
        </p:spPr>
        <p:txBody>
          <a:bodyPr vert="horz" lIns="0" tIns="0" rIns="0" bIns="0" rtlCol="0" anchor="t" anchorCtr="0"/>
          <a:lstStyle>
            <a:lvl1pPr algn="r">
              <a:defRPr sz="700" b="1">
                <a:solidFill>
                  <a:schemeClr val="tx1"/>
                </a:solidFill>
              </a:defRPr>
            </a:lvl1pPr>
          </a:lstStyle>
          <a:p>
            <a:fld id="{DA2C159E-F13C-4A85-9A41-E7669D3E0D70}" type="slidenum">
              <a:rPr lang="en-GB" smtClean="0"/>
              <a:pPr/>
              <a:t>‹#›</a:t>
            </a:fld>
            <a:endParaRPr lang="en-GB"/>
          </a:p>
        </p:txBody>
      </p:sp>
    </p:spTree>
    <p:extLst>
      <p:ext uri="{BB962C8B-B14F-4D97-AF65-F5344CB8AC3E}">
        <p14:creationId xmlns:p14="http://schemas.microsoft.com/office/powerpoint/2010/main" val="1864089026"/>
      </p:ext>
    </p:extLst>
  </p:cSld>
  <p:clrMap bg1="lt1" tx1="dk1" bg2="lt2" tx2="dk2" accent1="accent1" accent2="accent2" accent3="accent3" accent4="accent4" accent5="accent5" accent6="accent6" hlink="hlink" folHlink="folHlink"/>
  <p:sldLayoutIdLst>
    <p:sldLayoutId id="2147483649" r:id="rId1"/>
    <p:sldLayoutId id="2147483683" r:id="rId2"/>
    <p:sldLayoutId id="2147483701" r:id="rId3"/>
    <p:sldLayoutId id="2147483690" r:id="rId4"/>
    <p:sldLayoutId id="2147483693" r:id="rId5"/>
    <p:sldLayoutId id="2147483697" r:id="rId6"/>
    <p:sldLayoutId id="2147483672" r:id="rId7"/>
    <p:sldLayoutId id="2147483698" r:id="rId8"/>
    <p:sldLayoutId id="2147483681" r:id="rId9"/>
    <p:sldLayoutId id="2147483650" r:id="rId10"/>
    <p:sldLayoutId id="2147483661" r:id="rId11"/>
    <p:sldLayoutId id="2147483708" r:id="rId12"/>
    <p:sldLayoutId id="2147483665" r:id="rId13"/>
    <p:sldLayoutId id="2147483664" r:id="rId14"/>
    <p:sldLayoutId id="2147483667" r:id="rId15"/>
    <p:sldLayoutId id="2147483718" r:id="rId16"/>
    <p:sldLayoutId id="2147483668" r:id="rId17"/>
    <p:sldLayoutId id="2147483666" r:id="rId18"/>
    <p:sldLayoutId id="2147483671" r:id="rId19"/>
    <p:sldLayoutId id="2147483669" r:id="rId20"/>
    <p:sldLayoutId id="2147483670" r:id="rId21"/>
    <p:sldLayoutId id="2147483679" r:id="rId22"/>
  </p:sldLayoutIdLst>
  <p:hf hdr="0" ftr="0" dt="0"/>
  <p:txStyles>
    <p:titleStyle>
      <a:lvl1pPr algn="l" defTabSz="914400" rtl="0" eaLnBrk="1" latinLnBrk="0" hangingPunct="1">
        <a:spcBef>
          <a:spcPct val="0"/>
        </a:spcBef>
        <a:buNone/>
        <a:defRPr sz="4400" kern="1200" cap="none"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A5B24C-2656-364A-A507-D6D92E6CD64D}"/>
              </a:ext>
            </a:extLst>
          </p:cNvPr>
          <p:cNvSpPr>
            <a:spLocks noGrp="1"/>
          </p:cNvSpPr>
          <p:nvPr>
            <p:ph type="title"/>
          </p:nvPr>
        </p:nvSpPr>
        <p:spPr/>
        <p:txBody>
          <a:bodyPr/>
          <a:lstStyle/>
          <a:p>
            <a:r>
              <a:rPr lang="en-US" dirty="0"/>
              <a:t>Guidance – How to use during the example month of February 1</a:t>
            </a:r>
          </a:p>
        </p:txBody>
      </p:sp>
      <p:sp>
        <p:nvSpPr>
          <p:cNvPr id="4" name="Text Placeholder 3" descr="01 About ETF02 Training Guide03 Workshop04 Questions&#10;">
            <a:extLst>
              <a:ext uri="{FF2B5EF4-FFF2-40B4-BE49-F238E27FC236}">
                <a16:creationId xmlns:a16="http://schemas.microsoft.com/office/drawing/2014/main" id="{B7DB9B34-4102-DF4F-8D1C-B573283C3E03}"/>
              </a:ext>
            </a:extLst>
          </p:cNvPr>
          <p:cNvSpPr>
            <a:spLocks noGrp="1"/>
          </p:cNvSpPr>
          <p:nvPr>
            <p:ph type="body" sz="quarter" idx="14"/>
          </p:nvPr>
        </p:nvSpPr>
        <p:spPr>
          <a:xfrm>
            <a:off x="251520" y="714104"/>
            <a:ext cx="8552846" cy="3942956"/>
          </a:xfrm>
        </p:spPr>
        <p:txBody>
          <a:bodyPr vert="horz" lIns="0" tIns="0" rIns="0" bIns="0" rtlCol="0" anchor="t">
            <a:noAutofit/>
          </a:bodyPr>
          <a:lstStyle/>
          <a:p>
            <a:pPr>
              <a:lnSpc>
                <a:spcPct val="100000"/>
              </a:lnSpc>
              <a:tabLst>
                <a:tab pos="630238" algn="l"/>
              </a:tabLst>
            </a:pPr>
            <a:r>
              <a:rPr lang="en-GB" sz="1400">
                <a:ea typeface="Calibri"/>
                <a:cs typeface="Arial"/>
              </a:rPr>
              <a:t>5 Steps to help you look at how to embed new topics into your existing curriculum.</a:t>
            </a:r>
            <a:endParaRPr lang="en-GB" sz="1400">
              <a:effectLst/>
              <a:ea typeface="Calibri"/>
              <a:cs typeface="Arial"/>
            </a:endParaRPr>
          </a:p>
          <a:p>
            <a:pPr>
              <a:lnSpc>
                <a:spcPct val="100000"/>
              </a:lnSpc>
              <a:tabLst>
                <a:tab pos="630238" algn="l"/>
              </a:tabLst>
            </a:pPr>
            <a:endParaRPr lang="en-GB" sz="1400">
              <a:effectLst/>
              <a:ea typeface="Calibri" panose="020F0502020204030204" pitchFamily="34" charset="0"/>
              <a:cs typeface="Arial"/>
            </a:endParaRPr>
          </a:p>
          <a:p>
            <a:pPr>
              <a:lnSpc>
                <a:spcPct val="100000"/>
              </a:lnSpc>
              <a:tabLst>
                <a:tab pos="630238" algn="l"/>
              </a:tabLst>
            </a:pPr>
            <a:r>
              <a:rPr lang="en-GB" sz="1400">
                <a:ea typeface="Calibri"/>
              </a:rPr>
              <a:t>Step 1. Curriculum Analysis</a:t>
            </a:r>
            <a:endParaRPr lang="en-GB" sz="1400">
              <a:effectLst/>
              <a:ea typeface="Calibri"/>
              <a:cs typeface="Arial"/>
            </a:endParaRPr>
          </a:p>
          <a:p>
            <a:pPr>
              <a:lnSpc>
                <a:spcPct val="100000"/>
              </a:lnSpc>
              <a:tabLst>
                <a:tab pos="630238" algn="l"/>
              </a:tabLst>
            </a:pPr>
            <a:endParaRPr lang="en-GB" sz="1400">
              <a:ea typeface="Calibri"/>
              <a:cs typeface="Arial"/>
            </a:endParaRPr>
          </a:p>
          <a:p>
            <a:pPr marL="285750" indent="-285750">
              <a:lnSpc>
                <a:spcPct val="100000"/>
              </a:lnSpc>
              <a:buFont typeface="Arial" panose="020B0604020202020204" pitchFamily="34" charset="0"/>
              <a:buChar char="•"/>
              <a:tabLst>
                <a:tab pos="630238" algn="l"/>
              </a:tabLst>
            </a:pPr>
            <a:r>
              <a:rPr lang="en-GB" sz="1400" b="0">
                <a:ea typeface="Calibri"/>
              </a:rPr>
              <a:t>Evaluate each month of your curriculum to identify key periods where apprentices require high energy, concentration, or focus. This could include demanding training sessions, hands-on tasks, or moments when apprentices work independently and must sustain focus.</a:t>
            </a:r>
            <a:endParaRPr lang="en-GB" sz="1400" b="0">
              <a:ea typeface="Calibri"/>
              <a:cs typeface="Arial"/>
            </a:endParaRPr>
          </a:p>
          <a:p>
            <a:pPr marL="285750" indent="-285750">
              <a:lnSpc>
                <a:spcPct val="100000"/>
              </a:lnSpc>
              <a:buChar char="•"/>
              <a:tabLst>
                <a:tab pos="630238" algn="l"/>
              </a:tabLst>
            </a:pPr>
            <a:r>
              <a:rPr lang="en-GB" sz="1400" b="0">
                <a:ea typeface="Calibri"/>
                <a:cs typeface="Arial"/>
              </a:rPr>
              <a:t>Embed Nutrition 1-2-1s: Once these key periods are identified, use them as natural opportunities to introduce nutrition education. For example: If an apprentice has a concentration-heavy task, use it as an opportunity to discuss how proper nutrition can improve cognitive function and energy levels.</a:t>
            </a:r>
            <a:endParaRPr lang="en-GB" sz="1400">
              <a:cs typeface="Arial"/>
            </a:endParaRPr>
          </a:p>
          <a:p>
            <a:pPr marL="285750" indent="-285750">
              <a:lnSpc>
                <a:spcPct val="100000"/>
              </a:lnSpc>
              <a:buChar char="•"/>
              <a:tabLst>
                <a:tab pos="630238" algn="l"/>
              </a:tabLst>
            </a:pPr>
            <a:r>
              <a:rPr lang="en-GB" sz="1400" b="0">
                <a:ea typeface="Calibri"/>
                <a:cs typeface="Arial"/>
              </a:rPr>
              <a:t>For physically demanding tasks, highlight the importance of hydration and balanced meals for performance.</a:t>
            </a:r>
            <a:endParaRPr lang="en-GB" sz="1400">
              <a:cs typeface="Arial"/>
            </a:endParaRPr>
          </a:p>
          <a:p>
            <a:pPr marL="285750" indent="-285750">
              <a:lnSpc>
                <a:spcPct val="100000"/>
              </a:lnSpc>
              <a:buChar char="•"/>
              <a:tabLst>
                <a:tab pos="630238" algn="l"/>
              </a:tabLst>
            </a:pPr>
            <a:r>
              <a:rPr lang="en-GB" sz="1400" b="0">
                <a:ea typeface="Calibri"/>
                <a:cs typeface="Arial"/>
              </a:rPr>
              <a:t>Contextualised Learning Opportunities: Ensure nutrition discussions are relevant and tied to real-world experiences, making the information practical and meaningful for the apprentices.</a:t>
            </a:r>
            <a:endParaRPr lang="en-GB" sz="1400"/>
          </a:p>
          <a:p>
            <a:pPr marL="285750" indent="-285750">
              <a:lnSpc>
                <a:spcPct val="100000"/>
              </a:lnSpc>
              <a:buChar char="•"/>
              <a:tabLst>
                <a:tab pos="630238" algn="l"/>
              </a:tabLst>
            </a:pPr>
            <a:endParaRPr lang="en-GB" sz="1600" b="0">
              <a:ea typeface="Calibri"/>
              <a:cs typeface="Arial"/>
            </a:endParaRPr>
          </a:p>
          <a:p>
            <a:pPr marL="285750" indent="-285750">
              <a:lnSpc>
                <a:spcPct val="100000"/>
              </a:lnSpc>
              <a:buChar char="•"/>
              <a:tabLst>
                <a:tab pos="630238" algn="l"/>
              </a:tabLst>
            </a:pPr>
            <a:endParaRPr lang="en-GB" sz="1600" b="0">
              <a:ea typeface="Calibri"/>
              <a:cs typeface="Arial"/>
            </a:endParaRPr>
          </a:p>
        </p:txBody>
      </p:sp>
      <p:sp>
        <p:nvSpPr>
          <p:cNvPr id="3" name="Slide Number Placeholder 2">
            <a:extLst>
              <a:ext uri="{FF2B5EF4-FFF2-40B4-BE49-F238E27FC236}">
                <a16:creationId xmlns:a16="http://schemas.microsoft.com/office/drawing/2014/main" id="{F28BBB10-D806-7348-83F6-3D6AF8E45C5C}"/>
              </a:ext>
            </a:extLst>
          </p:cNvPr>
          <p:cNvSpPr>
            <a:spLocks noGrp="1"/>
          </p:cNvSpPr>
          <p:nvPr>
            <p:ph type="sldNum" sz="quarter" idx="12"/>
          </p:nvPr>
        </p:nvSpPr>
        <p:spPr/>
        <p:txBody>
          <a:bodyPr/>
          <a:lstStyle/>
          <a:p>
            <a:fld id="{DA2C159E-F13C-4A85-9A41-E7669D3E0D70}" type="slidenum">
              <a:rPr lang="en-GB" smtClean="0"/>
              <a:pPr/>
              <a:t>1</a:t>
            </a:fld>
            <a:endParaRPr lang="en-GB"/>
          </a:p>
        </p:txBody>
      </p:sp>
    </p:spTree>
    <p:extLst>
      <p:ext uri="{BB962C8B-B14F-4D97-AF65-F5344CB8AC3E}">
        <p14:creationId xmlns:p14="http://schemas.microsoft.com/office/powerpoint/2010/main" val="2509849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661D-9636-77AB-8364-D36468817B1A}"/>
              </a:ext>
            </a:extLst>
          </p:cNvPr>
          <p:cNvSpPr>
            <a:spLocks noGrp="1"/>
          </p:cNvSpPr>
          <p:nvPr>
            <p:ph type="title"/>
          </p:nvPr>
        </p:nvSpPr>
        <p:spPr>
          <a:xfrm>
            <a:off x="232950" y="249901"/>
            <a:ext cx="8437563" cy="449642"/>
          </a:xfrm>
        </p:spPr>
        <p:txBody>
          <a:bodyPr anchor="ctr">
            <a:normAutofit/>
          </a:bodyPr>
          <a:lstStyle/>
          <a:p>
            <a:r>
              <a:rPr lang="en-GB" sz="2400">
                <a:solidFill>
                  <a:schemeClr val="accent4"/>
                </a:solidFill>
              </a:rPr>
              <a:t>Enhanced Performance – The science</a:t>
            </a:r>
          </a:p>
        </p:txBody>
      </p:sp>
      <p:sp>
        <p:nvSpPr>
          <p:cNvPr id="3" name="Content Placeholder 2">
            <a:extLst>
              <a:ext uri="{FF2B5EF4-FFF2-40B4-BE49-F238E27FC236}">
                <a16:creationId xmlns:a16="http://schemas.microsoft.com/office/drawing/2014/main" id="{EA7CCCB4-BE63-C1E0-F9AE-31FCA7778581}"/>
              </a:ext>
            </a:extLst>
          </p:cNvPr>
          <p:cNvSpPr>
            <a:spLocks noGrp="1"/>
          </p:cNvSpPr>
          <p:nvPr>
            <p:ph sz="quarter" idx="18"/>
          </p:nvPr>
        </p:nvSpPr>
        <p:spPr>
          <a:xfrm>
            <a:off x="232950" y="986589"/>
            <a:ext cx="4173587" cy="3361824"/>
          </a:xfrm>
        </p:spPr>
        <p:txBody>
          <a:bodyPr anchor="ctr"/>
          <a:lstStyle/>
          <a:p>
            <a:pPr>
              <a:lnSpc>
                <a:spcPct val="100000"/>
              </a:lnSpc>
              <a:spcBef>
                <a:spcPts val="2400"/>
              </a:spcBef>
              <a:spcAft>
                <a:spcPts val="600"/>
              </a:spcAft>
            </a:pPr>
            <a:r>
              <a:rPr lang="en-GB" sz="2400"/>
              <a:t>Topics for discussion:</a:t>
            </a:r>
          </a:p>
          <a:p>
            <a:pPr marL="342900" indent="-342900">
              <a:lnSpc>
                <a:spcPct val="100000"/>
              </a:lnSpc>
              <a:spcBef>
                <a:spcPts val="2400"/>
              </a:spcBef>
              <a:spcAft>
                <a:spcPts val="600"/>
              </a:spcAft>
              <a:buFont typeface="+mj-lt"/>
              <a:buAutoNum type="arabicPeriod"/>
            </a:pPr>
            <a:r>
              <a:rPr lang="en-GB" sz="2400" b="0"/>
              <a:t>Balanced Macronutrients</a:t>
            </a:r>
          </a:p>
          <a:p>
            <a:pPr marL="342900" indent="-342900">
              <a:lnSpc>
                <a:spcPct val="100000"/>
              </a:lnSpc>
              <a:spcBef>
                <a:spcPts val="2400"/>
              </a:spcBef>
              <a:spcAft>
                <a:spcPts val="600"/>
              </a:spcAft>
              <a:buFont typeface="+mj-lt"/>
              <a:buAutoNum type="arabicPeriod"/>
            </a:pPr>
            <a:r>
              <a:rPr lang="en-GB" sz="2400" b="0"/>
              <a:t>Micronutrients for Health</a:t>
            </a:r>
          </a:p>
          <a:p>
            <a:pPr marL="342900" indent="-342900">
              <a:lnSpc>
                <a:spcPct val="100000"/>
              </a:lnSpc>
              <a:spcBef>
                <a:spcPts val="2400"/>
              </a:spcBef>
              <a:spcAft>
                <a:spcPts val="600"/>
              </a:spcAft>
              <a:buFont typeface="+mj-lt"/>
              <a:buAutoNum type="arabicPeriod"/>
            </a:pPr>
            <a:r>
              <a:rPr lang="en-GB" sz="2400" b="0"/>
              <a:t>Role of Nutrients</a:t>
            </a:r>
          </a:p>
        </p:txBody>
      </p:sp>
      <p:pic>
        <p:nvPicPr>
          <p:cNvPr id="10" name="Picture 9" descr="Man holding a red heart">
            <a:extLst>
              <a:ext uri="{FF2B5EF4-FFF2-40B4-BE49-F238E27FC236}">
                <a16:creationId xmlns:a16="http://schemas.microsoft.com/office/drawing/2014/main" id="{B18DD354-F9AD-E305-C701-076920E9D3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465"/>
          <a:stretch/>
        </p:blipFill>
        <p:spPr>
          <a:xfrm>
            <a:off x="4815840" y="986589"/>
            <a:ext cx="4111591" cy="3361824"/>
          </a:xfrm>
          <a:prstGeom prst="rect">
            <a:avLst/>
          </a:prstGeom>
        </p:spPr>
      </p:pic>
    </p:spTree>
    <p:extLst>
      <p:ext uri="{BB962C8B-B14F-4D97-AF65-F5344CB8AC3E}">
        <p14:creationId xmlns:p14="http://schemas.microsoft.com/office/powerpoint/2010/main" val="9688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a:t>Part 3</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a:xfrm>
            <a:off x="3897043" y="3579862"/>
            <a:ext cx="4805486" cy="360041"/>
          </a:xfrm>
        </p:spPr>
        <p:txBody>
          <a:bodyPr/>
          <a:lstStyle/>
          <a:p>
            <a:pPr defTabSz="630238">
              <a:lnSpc>
                <a:spcPct val="120000"/>
              </a:lnSpc>
            </a:pPr>
            <a:r>
              <a:rPr lang="en-GB" sz="2400" kern="0">
                <a:effectLst/>
                <a:ea typeface="Times New Roman" panose="02020603050405020304" pitchFamily="18" charset="0"/>
              </a:rPr>
              <a:t>Understanding Nutrition – Beyond the basics</a:t>
            </a:r>
          </a:p>
        </p:txBody>
      </p:sp>
    </p:spTree>
    <p:extLst>
      <p:ext uri="{BB962C8B-B14F-4D97-AF65-F5344CB8AC3E}">
        <p14:creationId xmlns:p14="http://schemas.microsoft.com/office/powerpoint/2010/main" val="183148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661D-9636-77AB-8364-D36468817B1A}"/>
              </a:ext>
            </a:extLst>
          </p:cNvPr>
          <p:cNvSpPr>
            <a:spLocks noGrp="1"/>
          </p:cNvSpPr>
          <p:nvPr>
            <p:ph type="title"/>
          </p:nvPr>
        </p:nvSpPr>
        <p:spPr>
          <a:xfrm>
            <a:off x="232950" y="249901"/>
            <a:ext cx="8437563" cy="418020"/>
          </a:xfrm>
        </p:spPr>
        <p:txBody>
          <a:bodyPr anchor="ctr">
            <a:normAutofit/>
          </a:bodyPr>
          <a:lstStyle/>
          <a:p>
            <a:r>
              <a:rPr lang="en-GB" sz="2400">
                <a:solidFill>
                  <a:schemeClr val="accent4"/>
                </a:solidFill>
              </a:rPr>
              <a:t>Understanding Nutrition – beyond the basics</a:t>
            </a:r>
          </a:p>
        </p:txBody>
      </p:sp>
      <p:sp>
        <p:nvSpPr>
          <p:cNvPr id="3" name="Content Placeholder 2">
            <a:extLst>
              <a:ext uri="{FF2B5EF4-FFF2-40B4-BE49-F238E27FC236}">
                <a16:creationId xmlns:a16="http://schemas.microsoft.com/office/drawing/2014/main" id="{EA7CCCB4-BE63-C1E0-F9AE-31FCA7778581}"/>
              </a:ext>
            </a:extLst>
          </p:cNvPr>
          <p:cNvSpPr>
            <a:spLocks noGrp="1"/>
          </p:cNvSpPr>
          <p:nvPr>
            <p:ph sz="quarter" idx="18"/>
          </p:nvPr>
        </p:nvSpPr>
        <p:spPr>
          <a:xfrm>
            <a:off x="281384" y="989661"/>
            <a:ext cx="8583405" cy="695632"/>
          </a:xfrm>
        </p:spPr>
        <p:txBody>
          <a:bodyPr anchor="t"/>
          <a:lstStyle/>
          <a:p>
            <a:pPr marL="342900" indent="-342900">
              <a:lnSpc>
                <a:spcPct val="100000"/>
              </a:lnSpc>
              <a:spcBef>
                <a:spcPts val="1200"/>
              </a:spcBef>
              <a:spcAft>
                <a:spcPts val="600"/>
              </a:spcAft>
              <a:buFont typeface="+mj-lt"/>
              <a:buAutoNum type="arabicPeriod"/>
            </a:pPr>
            <a:r>
              <a:rPr lang="en-GB" sz="1800" b="0"/>
              <a:t>First, let us consider what we know here. For example, we know balance is good and ‘5 a day’ is a sensible suggestion</a:t>
            </a:r>
          </a:p>
        </p:txBody>
      </p:sp>
      <p:pic>
        <p:nvPicPr>
          <p:cNvPr id="2050" name="Picture 2" descr="Premium Photo | Foods high in carbohydrate on wooden background. loaf, pasta,  pearl barley and oats.">
            <a:extLst>
              <a:ext uri="{FF2B5EF4-FFF2-40B4-BE49-F238E27FC236}">
                <a16:creationId xmlns:a16="http://schemas.microsoft.com/office/drawing/2014/main" id="{A9A9ED73-60E6-F33B-A2A8-D24FF4967F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34" y="1768272"/>
            <a:ext cx="3950981" cy="263819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A97FA459-B1D7-9747-12EE-E81E6B2996FB}"/>
              </a:ext>
            </a:extLst>
          </p:cNvPr>
          <p:cNvSpPr txBox="1">
            <a:spLocks/>
          </p:cNvSpPr>
          <p:nvPr/>
        </p:nvSpPr>
        <p:spPr>
          <a:xfrm>
            <a:off x="281385" y="1768272"/>
            <a:ext cx="3855186" cy="2594579"/>
          </a:xfrm>
          <a:prstGeom prst="rect">
            <a:avLst/>
          </a:prstGeom>
        </p:spPr>
        <p:txBody>
          <a:bodyPr vert="horz" lIns="0" tIns="0" rIns="0" bIns="0" rtlCol="0" anchor="t">
            <a:noAutofit/>
          </a:bodyPr>
          <a:lstStyle>
            <a:lvl1pPr marL="0" indent="0" algn="l" defTabSz="914400" rtl="0" eaLnBrk="1" latinLnBrk="0" hangingPunct="1">
              <a:lnSpc>
                <a:spcPts val="1600"/>
              </a:lnSpc>
              <a:spcBef>
                <a:spcPct val="20000"/>
              </a:spcBef>
              <a:buFont typeface="Arial" panose="020B0604020202020204" pitchFamily="34" charset="0"/>
              <a:buNone/>
              <a:defRPr sz="1350" b="1" kern="1200">
                <a:solidFill>
                  <a:schemeClr val="tx1"/>
                </a:solidFill>
                <a:latin typeface="+mn-lt"/>
                <a:ea typeface="+mn-ea"/>
                <a:cs typeface="+mn-cs"/>
              </a:defRPr>
            </a:lvl1pPr>
            <a:lvl2pPr marL="0" indent="0" algn="l" defTabSz="914400" rtl="0" eaLnBrk="1" latinLnBrk="0" hangingPunct="1">
              <a:lnSpc>
                <a:spcPts val="1600"/>
              </a:lnSpc>
              <a:spcBef>
                <a:spcPct val="20000"/>
              </a:spcBef>
              <a:buFont typeface="Calibri" panose="020F0502020204030204" pitchFamily="34" charset="0"/>
              <a:buNone/>
              <a:defRPr sz="1350" kern="1200">
                <a:solidFill>
                  <a:schemeClr val="tx1"/>
                </a:solidFill>
                <a:latin typeface="+mn-lt"/>
                <a:ea typeface="+mn-ea"/>
                <a:cs typeface="+mn-cs"/>
              </a:defRPr>
            </a:lvl2pPr>
            <a:lvl3pPr marL="180000" indent="-179388"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3pPr>
            <a:lvl4pPr marL="358775"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4pPr>
            <a:lvl5pPr marL="540000"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lnSpc>
                <a:spcPct val="100000"/>
              </a:lnSpc>
              <a:spcBef>
                <a:spcPts val="1200"/>
              </a:spcBef>
              <a:spcAft>
                <a:spcPts val="600"/>
              </a:spcAft>
              <a:buFont typeface="+mj-lt"/>
              <a:buAutoNum type="arabicPeriod" startAt="2"/>
            </a:pPr>
            <a:r>
              <a:rPr lang="en-GB" sz="1800" b="0"/>
              <a:t>Let's look further – let's talk glucose – What do you know?</a:t>
            </a:r>
          </a:p>
          <a:p>
            <a:pPr marL="701675" lvl="3" indent="-342900">
              <a:lnSpc>
                <a:spcPct val="100000"/>
              </a:lnSpc>
              <a:spcBef>
                <a:spcPts val="1200"/>
              </a:spcBef>
              <a:spcAft>
                <a:spcPts val="600"/>
              </a:spcAft>
              <a:buFont typeface="Arial" panose="020B0604020202020204" pitchFamily="34" charset="0"/>
              <a:buChar char="•"/>
            </a:pPr>
            <a:r>
              <a:rPr lang="en-GB" sz="1800" b="0"/>
              <a:t>What is </a:t>
            </a:r>
            <a:r>
              <a:rPr lang="en-GB" sz="1800"/>
              <a:t>glucose</a:t>
            </a:r>
            <a:r>
              <a:rPr lang="en-GB" sz="1800" b="0"/>
              <a:t>? How does glucose affect us?</a:t>
            </a:r>
            <a:endParaRPr lang="en-GB" sz="1800" b="0">
              <a:cs typeface="Arial"/>
            </a:endParaRPr>
          </a:p>
          <a:p>
            <a:pPr marL="701675" lvl="3" indent="-342900">
              <a:lnSpc>
                <a:spcPct val="100000"/>
              </a:lnSpc>
              <a:spcBef>
                <a:spcPts val="1200"/>
              </a:spcBef>
              <a:spcAft>
                <a:spcPts val="600"/>
              </a:spcAft>
              <a:buFont typeface="Arial" panose="020B0604020202020204" pitchFamily="34" charset="0"/>
              <a:buChar char="•"/>
            </a:pPr>
            <a:r>
              <a:rPr lang="en-GB" sz="1800"/>
              <a:t>Which</a:t>
            </a:r>
            <a:r>
              <a:rPr lang="en-GB" sz="1800" b="0"/>
              <a:t> foods are high in glucose? When should we have glucose in our diet?</a:t>
            </a:r>
            <a:endParaRPr lang="en-GB" sz="1800" b="0">
              <a:cs typeface="Arial"/>
            </a:endParaRPr>
          </a:p>
        </p:txBody>
      </p:sp>
    </p:spTree>
    <p:extLst>
      <p:ext uri="{BB962C8B-B14F-4D97-AF65-F5344CB8AC3E}">
        <p14:creationId xmlns:p14="http://schemas.microsoft.com/office/powerpoint/2010/main" val="21715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dirty="0"/>
              <a:t>Part 4</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a:xfrm>
            <a:off x="3897043" y="3579862"/>
            <a:ext cx="4805486" cy="360041"/>
          </a:xfrm>
        </p:spPr>
        <p:txBody>
          <a:bodyPr/>
          <a:lstStyle/>
          <a:p>
            <a:r>
              <a:rPr lang="en-GB" sz="2400">
                <a:effectLst/>
                <a:ea typeface="Calibri" panose="020F0502020204030204" pitchFamily="34" charset="0"/>
              </a:rPr>
              <a:t>Balanced Diet –  A journey, not a race!</a:t>
            </a:r>
          </a:p>
          <a:p>
            <a:endParaRPr lang="en-US" sz="2400"/>
          </a:p>
        </p:txBody>
      </p:sp>
    </p:spTree>
    <p:extLst>
      <p:ext uri="{BB962C8B-B14F-4D97-AF65-F5344CB8AC3E}">
        <p14:creationId xmlns:p14="http://schemas.microsoft.com/office/powerpoint/2010/main" val="3454508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661D-9636-77AB-8364-D36468817B1A}"/>
              </a:ext>
            </a:extLst>
          </p:cNvPr>
          <p:cNvSpPr>
            <a:spLocks noGrp="1"/>
          </p:cNvSpPr>
          <p:nvPr>
            <p:ph type="title"/>
          </p:nvPr>
        </p:nvSpPr>
        <p:spPr>
          <a:xfrm>
            <a:off x="232950" y="249900"/>
            <a:ext cx="8632890" cy="441797"/>
          </a:xfrm>
        </p:spPr>
        <p:txBody>
          <a:bodyPr anchor="ctr">
            <a:normAutofit fontScale="90000"/>
          </a:bodyPr>
          <a:lstStyle/>
          <a:p>
            <a:r>
              <a:rPr lang="en-GB" sz="2400">
                <a:solidFill>
                  <a:schemeClr val="accent4"/>
                </a:solidFill>
              </a:rPr>
              <a:t>4 Practical eating tips: </a:t>
            </a:r>
            <a:br>
              <a:rPr lang="en-GB" sz="2400">
                <a:solidFill>
                  <a:schemeClr val="accent4"/>
                </a:solidFill>
              </a:rPr>
            </a:br>
            <a:r>
              <a:rPr lang="en-GB" sz="2400">
                <a:solidFill>
                  <a:schemeClr val="accent4"/>
                </a:solidFill>
              </a:rPr>
              <a:t>shaping the ‘order’ in the way we eat</a:t>
            </a:r>
          </a:p>
        </p:txBody>
      </p:sp>
      <p:sp>
        <p:nvSpPr>
          <p:cNvPr id="3" name="Content Placeholder 2">
            <a:extLst>
              <a:ext uri="{FF2B5EF4-FFF2-40B4-BE49-F238E27FC236}">
                <a16:creationId xmlns:a16="http://schemas.microsoft.com/office/drawing/2014/main" id="{EA7CCCB4-BE63-C1E0-F9AE-31FCA7778581}"/>
              </a:ext>
            </a:extLst>
          </p:cNvPr>
          <p:cNvSpPr>
            <a:spLocks noGrp="1"/>
          </p:cNvSpPr>
          <p:nvPr>
            <p:ph sz="quarter" idx="18"/>
          </p:nvPr>
        </p:nvSpPr>
        <p:spPr>
          <a:xfrm>
            <a:off x="234000" y="1499274"/>
            <a:ext cx="4655072" cy="3037253"/>
          </a:xfrm>
        </p:spPr>
        <p:txBody>
          <a:bodyPr anchor="ctr"/>
          <a:lstStyle/>
          <a:p>
            <a:pPr marL="342900" indent="-342900">
              <a:lnSpc>
                <a:spcPct val="100000"/>
              </a:lnSpc>
              <a:spcBef>
                <a:spcPts val="2400"/>
              </a:spcBef>
              <a:spcAft>
                <a:spcPts val="600"/>
              </a:spcAft>
              <a:buFont typeface="+mj-lt"/>
              <a:buAutoNum type="arabicPeriod"/>
            </a:pPr>
            <a:r>
              <a:rPr lang="en-GB" sz="1800" b="0"/>
              <a:t>Savoury Breakfast (a standard bowl size)</a:t>
            </a:r>
          </a:p>
          <a:p>
            <a:pPr marL="342900" indent="-342900">
              <a:lnSpc>
                <a:spcPct val="100000"/>
              </a:lnSpc>
              <a:spcBef>
                <a:spcPts val="2400"/>
              </a:spcBef>
              <a:spcAft>
                <a:spcPts val="600"/>
              </a:spcAft>
              <a:buFont typeface="+mj-lt"/>
              <a:buAutoNum type="arabicPeriod"/>
            </a:pPr>
            <a:r>
              <a:rPr lang="en-GB" sz="1800" b="0"/>
              <a:t>Vinegar (1 teaspoon in water before meals)</a:t>
            </a:r>
            <a:endParaRPr lang="en-GB" sz="1800" b="0">
              <a:cs typeface="Arial"/>
            </a:endParaRPr>
          </a:p>
          <a:p>
            <a:pPr marL="342900" indent="-342900">
              <a:lnSpc>
                <a:spcPct val="100000"/>
              </a:lnSpc>
              <a:spcBef>
                <a:spcPts val="2400"/>
              </a:spcBef>
              <a:spcAft>
                <a:spcPts val="600"/>
              </a:spcAft>
              <a:buFont typeface="+mj-lt"/>
              <a:buAutoNum type="arabicPeriod"/>
            </a:pPr>
            <a:r>
              <a:rPr lang="en-GB" sz="1800" b="0"/>
              <a:t>Veggie starter (</a:t>
            </a:r>
            <a:r>
              <a:rPr lang="en-GB" sz="1800" b="0" err="1"/>
              <a:t>eg</a:t>
            </a:r>
            <a:r>
              <a:rPr lang="en-GB" sz="1800" b="0"/>
              <a:t> a handful of veg)</a:t>
            </a:r>
            <a:endParaRPr lang="en-GB" sz="1800" b="0">
              <a:cs typeface="Arial"/>
            </a:endParaRPr>
          </a:p>
          <a:p>
            <a:pPr marL="342900" indent="-342900">
              <a:lnSpc>
                <a:spcPct val="100000"/>
              </a:lnSpc>
              <a:spcBef>
                <a:spcPts val="2400"/>
              </a:spcBef>
              <a:spcAft>
                <a:spcPts val="600"/>
              </a:spcAft>
              <a:buFont typeface="+mj-lt"/>
              <a:buAutoNum type="arabicPeriod"/>
            </a:pPr>
            <a:r>
              <a:rPr lang="en-GB" sz="1800" b="0"/>
              <a:t>Moving after eating (</a:t>
            </a:r>
            <a:r>
              <a:rPr lang="en-GB" sz="1800" b="0" err="1"/>
              <a:t>eg</a:t>
            </a:r>
            <a:r>
              <a:rPr lang="en-GB" sz="1800" b="0"/>
              <a:t> a10-minute walk after eating)</a:t>
            </a:r>
            <a:endParaRPr lang="en-GB" sz="1800" b="0">
              <a:cs typeface="Arial"/>
            </a:endParaRPr>
          </a:p>
          <a:p>
            <a:pPr marL="342900" indent="-342900">
              <a:lnSpc>
                <a:spcPct val="100000"/>
              </a:lnSpc>
              <a:spcBef>
                <a:spcPts val="2400"/>
              </a:spcBef>
              <a:spcAft>
                <a:spcPts val="600"/>
              </a:spcAft>
              <a:buAutoNum type="arabicPeriod"/>
            </a:pPr>
            <a:endParaRPr lang="en-GB" sz="1800" b="0">
              <a:cs typeface="Arial"/>
            </a:endParaRPr>
          </a:p>
          <a:p>
            <a:pPr>
              <a:lnSpc>
                <a:spcPct val="100000"/>
              </a:lnSpc>
              <a:spcBef>
                <a:spcPts val="2400"/>
              </a:spcBef>
              <a:spcAft>
                <a:spcPts val="600"/>
              </a:spcAft>
            </a:pPr>
            <a:r>
              <a:rPr lang="en-GB" sz="1200" b="0" u="sng">
                <a:cs typeface="Arial"/>
              </a:rPr>
              <a:t>Source of image: Glucose revolution: Jessie </a:t>
            </a:r>
            <a:r>
              <a:rPr lang="en-GB" sz="1200" b="0" u="sng" err="1">
                <a:cs typeface="Arial"/>
              </a:rPr>
              <a:t>Inchauspé</a:t>
            </a:r>
            <a:endParaRPr lang="en-GB" sz="1200" b="0" u="sng">
              <a:cs typeface="Arial"/>
            </a:endParaRPr>
          </a:p>
        </p:txBody>
      </p:sp>
      <p:pic>
        <p:nvPicPr>
          <p:cNvPr id="4" name="Picture 3" descr="Do Glucose Goddess Hacks Work? Experts Explain">
            <a:extLst>
              <a:ext uri="{FF2B5EF4-FFF2-40B4-BE49-F238E27FC236}">
                <a16:creationId xmlns:a16="http://schemas.microsoft.com/office/drawing/2014/main" id="{6CA70855-2B5B-EB40-5A80-057825D12174}"/>
              </a:ext>
            </a:extLst>
          </p:cNvPr>
          <p:cNvPicPr>
            <a:picLocks noChangeAspect="1"/>
          </p:cNvPicPr>
          <p:nvPr/>
        </p:nvPicPr>
        <p:blipFill>
          <a:blip r:embed="rId3"/>
          <a:srcRect l="19562" r="20288" b="429"/>
          <a:stretch/>
        </p:blipFill>
        <p:spPr>
          <a:xfrm>
            <a:off x="5172343" y="849767"/>
            <a:ext cx="3738615" cy="4207752"/>
          </a:xfrm>
          <a:prstGeom prst="rect">
            <a:avLst/>
          </a:prstGeom>
        </p:spPr>
      </p:pic>
    </p:spTree>
    <p:extLst>
      <p:ext uri="{BB962C8B-B14F-4D97-AF65-F5344CB8AC3E}">
        <p14:creationId xmlns:p14="http://schemas.microsoft.com/office/powerpoint/2010/main" val="101277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7E031-8E2D-A1F5-879B-A4B66D5343CC}"/>
              </a:ext>
            </a:extLst>
          </p:cNvPr>
          <p:cNvSpPr>
            <a:spLocks noGrp="1"/>
          </p:cNvSpPr>
          <p:nvPr>
            <p:ph type="title"/>
          </p:nvPr>
        </p:nvSpPr>
        <p:spPr/>
        <p:txBody>
          <a:bodyPr/>
          <a:lstStyle/>
          <a:p>
            <a:r>
              <a:rPr lang="en-GB" dirty="0">
                <a:solidFill>
                  <a:srgbClr val="006EF5"/>
                </a:solidFill>
              </a:rPr>
              <a:t>What are the doctors saying</a:t>
            </a:r>
            <a:r>
              <a:rPr lang="en-GB" baseline="0" dirty="0">
                <a:solidFill>
                  <a:srgbClr val="006EF5"/>
                </a:solidFill>
              </a:rPr>
              <a:t> about managing glucose? </a:t>
            </a:r>
            <a:endParaRPr lang="en-GB" dirty="0">
              <a:solidFill>
                <a:srgbClr val="006EF5"/>
              </a:solidFill>
            </a:endParaRPr>
          </a:p>
        </p:txBody>
      </p:sp>
      <p:sp>
        <p:nvSpPr>
          <p:cNvPr id="3" name="Content Placeholder 2">
            <a:extLst>
              <a:ext uri="{FF2B5EF4-FFF2-40B4-BE49-F238E27FC236}">
                <a16:creationId xmlns:a16="http://schemas.microsoft.com/office/drawing/2014/main" id="{FE0572C7-1F1D-2051-4FBD-C742AAEF19F2}"/>
              </a:ext>
            </a:extLst>
          </p:cNvPr>
          <p:cNvSpPr>
            <a:spLocks noGrp="1"/>
          </p:cNvSpPr>
          <p:nvPr>
            <p:ph sz="quarter" idx="18"/>
          </p:nvPr>
        </p:nvSpPr>
        <p:spPr>
          <a:xfrm>
            <a:off x="132721" y="958303"/>
            <a:ext cx="8872598" cy="3528292"/>
          </a:xfrm>
        </p:spPr>
        <p:txBody>
          <a:bodyPr vert="horz" lIns="0" tIns="0" rIns="0" bIns="0" rtlCol="0" anchor="t">
            <a:noAutofit/>
          </a:bodyPr>
          <a:lstStyle/>
          <a:p>
            <a:r>
              <a:rPr lang="en-US" sz="1600" dirty="0">
                <a:cs typeface="Arial"/>
              </a:rPr>
              <a:t>Task: Either individually or in small groups discuss the difference of opinion below, what differences can you spot and what does it mean?</a:t>
            </a:r>
          </a:p>
          <a:p>
            <a:endParaRPr lang="en-US" sz="1600" dirty="0">
              <a:cs typeface="Arial"/>
            </a:endParaRPr>
          </a:p>
          <a:p>
            <a:r>
              <a:rPr lang="en-US" sz="1600" b="0" dirty="0">
                <a:cs typeface="Arial"/>
              </a:rPr>
              <a:t>'Jessie </a:t>
            </a:r>
            <a:r>
              <a:rPr lang="en-US" sz="1600" b="0" dirty="0" err="1">
                <a:cs typeface="Arial"/>
              </a:rPr>
              <a:t>Incharpe's</a:t>
            </a:r>
            <a:r>
              <a:rPr lang="en-US" sz="1600" b="0" dirty="0">
                <a:cs typeface="Arial"/>
              </a:rPr>
              <a:t> research on blood sugar is needed now more than ever. When the majority of the world has a massive metabolic problem and the wellness world squabbles on their trivial tribal soapboxes, Jessie provides accessible, sustainable advice for everyone to have agency over their health, no matter who you are.' A research report  by WILL COLE, MD, top 50 functional-medicine and integrative doctors in the United States and bestselling author</a:t>
            </a:r>
            <a:endParaRPr lang="en-US" b="0" dirty="0">
              <a:cs typeface="Arial"/>
            </a:endParaRPr>
          </a:p>
          <a:p>
            <a:pPr>
              <a:spcBef>
                <a:spcPts val="20"/>
              </a:spcBef>
            </a:pPr>
            <a:endParaRPr lang="en-US" sz="1600" b="0" dirty="0">
              <a:cs typeface="Arial"/>
            </a:endParaRPr>
          </a:p>
          <a:p>
            <a:pPr>
              <a:spcBef>
                <a:spcPts val="20"/>
              </a:spcBef>
            </a:pPr>
            <a:r>
              <a:rPr lang="en-US" sz="1600" b="0" dirty="0">
                <a:solidFill>
                  <a:srgbClr val="333333"/>
                </a:solidFill>
                <a:latin typeface="Arial"/>
                <a:cs typeface="Segoe UI"/>
              </a:rPr>
              <a:t>'Not all of the research on vinegar supports its benefits for reducing blood sugar after meals. A brief report of research published by van Dijk et al. in 2012 compared the effects of 25 grams of white vinegar administered with a 75 gram oral glucose tolerance test, and found there was no difference in blood sugar after the test with vinegar, versus without'</a:t>
            </a:r>
          </a:p>
          <a:p>
            <a:pPr>
              <a:spcBef>
                <a:spcPts val="20"/>
              </a:spcBef>
            </a:pPr>
            <a:endParaRPr lang="en-US" sz="1600" b="0" dirty="0">
              <a:solidFill>
                <a:srgbClr val="333333"/>
              </a:solidFill>
              <a:latin typeface="Arial"/>
              <a:cs typeface="Segoe UI"/>
            </a:endParaRPr>
          </a:p>
          <a:p>
            <a:pPr>
              <a:spcBef>
                <a:spcPts val="20"/>
              </a:spcBef>
            </a:pPr>
            <a:r>
              <a:rPr lang="en-US" sz="1600" dirty="0">
                <a:solidFill>
                  <a:srgbClr val="333333"/>
                </a:solidFill>
                <a:latin typeface="Arial"/>
                <a:cs typeface="Segoe UI"/>
              </a:rPr>
              <a:t>Question: What could you do next to help you decide what actions help to manage glucose?</a:t>
            </a:r>
            <a:endParaRPr lang="en-US" sz="1600" b="0" dirty="0">
              <a:solidFill>
                <a:srgbClr val="333333"/>
              </a:solidFill>
              <a:latin typeface="Arial"/>
              <a:cs typeface="Segoe UI"/>
            </a:endParaRPr>
          </a:p>
        </p:txBody>
      </p:sp>
      <p:sp>
        <p:nvSpPr>
          <p:cNvPr id="5" name="Slide Number Placeholder 4">
            <a:extLst>
              <a:ext uri="{FF2B5EF4-FFF2-40B4-BE49-F238E27FC236}">
                <a16:creationId xmlns:a16="http://schemas.microsoft.com/office/drawing/2014/main" id="{C3E753A4-8967-AFDF-7040-4964E6E4AF10}"/>
              </a:ext>
            </a:extLst>
          </p:cNvPr>
          <p:cNvSpPr>
            <a:spLocks noGrp="1"/>
          </p:cNvSpPr>
          <p:nvPr>
            <p:ph type="sldNum" sz="quarter" idx="11"/>
          </p:nvPr>
        </p:nvSpPr>
        <p:spPr/>
        <p:txBody>
          <a:bodyPr/>
          <a:lstStyle/>
          <a:p>
            <a:fld id="{DA2C159E-F13C-4A85-9A41-E7669D3E0D70}" type="slidenum">
              <a:rPr lang="en-GB" smtClean="0"/>
              <a:pPr/>
              <a:t>15</a:t>
            </a:fld>
            <a:endParaRPr lang="en-GB"/>
          </a:p>
        </p:txBody>
      </p:sp>
    </p:spTree>
    <p:extLst>
      <p:ext uri="{BB962C8B-B14F-4D97-AF65-F5344CB8AC3E}">
        <p14:creationId xmlns:p14="http://schemas.microsoft.com/office/powerpoint/2010/main" val="3406897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dirty="0"/>
              <a:t>Feedback</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a:xfrm>
            <a:off x="3897043" y="3579862"/>
            <a:ext cx="4805486" cy="360041"/>
          </a:xfrm>
        </p:spPr>
        <p:txBody>
          <a:bodyPr/>
          <a:lstStyle/>
          <a:p>
            <a:r>
              <a:rPr lang="en-GB" sz="2400" dirty="0">
                <a:effectLst/>
                <a:ea typeface="Calibri" panose="020F0502020204030204" pitchFamily="34" charset="0"/>
              </a:rPr>
              <a:t>What I your </a:t>
            </a:r>
          </a:p>
          <a:p>
            <a:r>
              <a:rPr lang="en-GB" sz="2400" dirty="0">
                <a:effectLst/>
                <a:ea typeface="Calibri" panose="020F0502020204030204" pitchFamily="34" charset="0"/>
              </a:rPr>
              <a:t>‘one key main takeaway’.</a:t>
            </a:r>
          </a:p>
          <a:p>
            <a:endParaRPr lang="en-US" sz="2400" dirty="0"/>
          </a:p>
        </p:txBody>
      </p:sp>
    </p:spTree>
    <p:extLst>
      <p:ext uri="{BB962C8B-B14F-4D97-AF65-F5344CB8AC3E}">
        <p14:creationId xmlns:p14="http://schemas.microsoft.com/office/powerpoint/2010/main" val="3974619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E46D-6AF9-4118-7F34-068B1ED7B7E7}"/>
              </a:ext>
            </a:extLst>
          </p:cNvPr>
          <p:cNvSpPr>
            <a:spLocks noGrp="1"/>
          </p:cNvSpPr>
          <p:nvPr>
            <p:ph type="ctrTitle"/>
          </p:nvPr>
        </p:nvSpPr>
        <p:spPr/>
        <p:txBody>
          <a:bodyPr/>
          <a:lstStyle/>
          <a:p>
            <a:r>
              <a:rPr lang="en-US" dirty="0"/>
              <a:t>Name Surname</a:t>
            </a:r>
            <a:endParaRPr lang="en-GB" dirty="0"/>
          </a:p>
        </p:txBody>
      </p:sp>
    </p:spTree>
    <p:extLst>
      <p:ext uri="{BB962C8B-B14F-4D97-AF65-F5344CB8AC3E}">
        <p14:creationId xmlns:p14="http://schemas.microsoft.com/office/powerpoint/2010/main" val="375688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18BF40-B1EB-CBB8-BA87-80AEC04A3A07}"/>
              </a:ext>
            </a:extLst>
          </p:cNvPr>
          <p:cNvSpPr>
            <a:spLocks noGrp="1"/>
          </p:cNvSpPr>
          <p:nvPr>
            <p:ph type="title"/>
          </p:nvPr>
        </p:nvSpPr>
        <p:spPr/>
        <p:txBody>
          <a:bodyPr/>
          <a:lstStyle/>
          <a:p>
            <a:r>
              <a:rPr lang="en-US" dirty="0"/>
              <a:t>Guidance – How to use during the example month of February 2</a:t>
            </a:r>
            <a:endParaRPr lang="en-GB" dirty="0"/>
          </a:p>
        </p:txBody>
      </p:sp>
      <p:sp>
        <p:nvSpPr>
          <p:cNvPr id="4" name="Text Placeholder 3" descr="01 About ETF02 Training Guide03 Workshop04 Questions&#10;">
            <a:extLst>
              <a:ext uri="{FF2B5EF4-FFF2-40B4-BE49-F238E27FC236}">
                <a16:creationId xmlns:a16="http://schemas.microsoft.com/office/drawing/2014/main" id="{B7DB9B34-4102-DF4F-8D1C-B573283C3E03}"/>
              </a:ext>
            </a:extLst>
          </p:cNvPr>
          <p:cNvSpPr>
            <a:spLocks noGrp="1"/>
          </p:cNvSpPr>
          <p:nvPr>
            <p:ph type="body" sz="quarter" idx="14"/>
          </p:nvPr>
        </p:nvSpPr>
        <p:spPr>
          <a:xfrm>
            <a:off x="251519" y="635726"/>
            <a:ext cx="8418993" cy="3997234"/>
          </a:xfrm>
        </p:spPr>
        <p:txBody>
          <a:bodyPr vert="horz" lIns="0" tIns="0" rIns="0" bIns="0" rtlCol="0" anchor="t">
            <a:normAutofit fontScale="77500" lnSpcReduction="20000"/>
          </a:bodyPr>
          <a:lstStyle/>
          <a:p>
            <a:pPr>
              <a:lnSpc>
                <a:spcPct val="120000"/>
              </a:lnSpc>
              <a:tabLst>
                <a:tab pos="630238" algn="l"/>
              </a:tabLst>
            </a:pPr>
            <a:r>
              <a:rPr lang="en-GB" sz="1600" dirty="0">
                <a:ea typeface="Calibri"/>
                <a:cs typeface="Arial"/>
              </a:rPr>
              <a:t>Step 2. What's the next step after identifying natural opportunities to embed nutrition?</a:t>
            </a:r>
            <a:endParaRPr lang="en-US" dirty="0"/>
          </a:p>
          <a:p>
            <a:pPr>
              <a:lnSpc>
                <a:spcPct val="120000"/>
              </a:lnSpc>
              <a:tabLst>
                <a:tab pos="630238" algn="l"/>
              </a:tabLst>
            </a:pPr>
            <a:endParaRPr lang="en-GB" sz="1600" dirty="0">
              <a:ea typeface="Calibri"/>
              <a:cs typeface="Arial"/>
            </a:endParaRPr>
          </a:p>
          <a:p>
            <a:pPr marL="285750" indent="-285750">
              <a:lnSpc>
                <a:spcPct val="120000"/>
              </a:lnSpc>
              <a:buChar char="•"/>
              <a:tabLst>
                <a:tab pos="630238" algn="l"/>
              </a:tabLst>
            </a:pPr>
            <a:r>
              <a:rPr lang="en-GB" sz="1600" b="0" dirty="0">
                <a:ea typeface="Calibri"/>
                <a:cs typeface="Arial"/>
              </a:rPr>
              <a:t>After pinpointing these opportunities, facilitators should closely review the scheme of work (SOW) to fully understand the learning objectives and expectations for the apprentice. This ensures that the nutrition content is seamlessly integrated and aligned with the curriculum.</a:t>
            </a:r>
            <a:endParaRPr lang="en-GB" b="0" dirty="0">
              <a:cs typeface="Arial"/>
            </a:endParaRPr>
          </a:p>
          <a:p>
            <a:pPr marL="285750" indent="-285750">
              <a:lnSpc>
                <a:spcPct val="120000"/>
              </a:lnSpc>
              <a:buChar char="•"/>
              <a:tabLst>
                <a:tab pos="630238" algn="l"/>
              </a:tabLst>
            </a:pPr>
            <a:endParaRPr lang="en-GB" sz="1600" b="0" dirty="0">
              <a:ea typeface="Calibri"/>
              <a:cs typeface="Arial"/>
            </a:endParaRPr>
          </a:p>
          <a:p>
            <a:pPr>
              <a:lnSpc>
                <a:spcPct val="120000"/>
              </a:lnSpc>
              <a:tabLst>
                <a:tab pos="630238" algn="l"/>
              </a:tabLst>
            </a:pPr>
            <a:r>
              <a:rPr lang="en-GB" sz="1600" dirty="0">
                <a:ea typeface="Calibri"/>
                <a:cs typeface="Arial"/>
              </a:rPr>
              <a:t>Step 3. What should we consider for our delivery staff?</a:t>
            </a:r>
            <a:endParaRPr lang="en-GB" b="0" dirty="0">
              <a:ea typeface="Calibri"/>
              <a:cs typeface="Arial"/>
            </a:endParaRPr>
          </a:p>
          <a:p>
            <a:pPr>
              <a:lnSpc>
                <a:spcPct val="120000"/>
              </a:lnSpc>
              <a:tabLst>
                <a:tab pos="630238" algn="l"/>
              </a:tabLst>
            </a:pPr>
            <a:endParaRPr lang="en-GB" sz="1600" b="0" dirty="0">
              <a:ea typeface="Calibri"/>
              <a:cs typeface="Arial"/>
            </a:endParaRPr>
          </a:p>
          <a:p>
            <a:pPr>
              <a:lnSpc>
                <a:spcPct val="120000"/>
              </a:lnSpc>
              <a:tabLst>
                <a:tab pos="630238" algn="l"/>
              </a:tabLst>
            </a:pPr>
            <a:r>
              <a:rPr lang="en-GB" sz="1600" b="0" dirty="0">
                <a:ea typeface="Calibri"/>
                <a:cs typeface="Arial"/>
              </a:rPr>
              <a:t>Only involve staff who are genuinely interested in and passionate about the topic. Enthusiasm for nutrition is essential for delivering engaging and effective lessons.</a:t>
            </a:r>
            <a:endParaRPr lang="en-GB" b="0" dirty="0">
              <a:cs typeface="Arial"/>
            </a:endParaRPr>
          </a:p>
          <a:p>
            <a:pPr>
              <a:lnSpc>
                <a:spcPct val="120000"/>
              </a:lnSpc>
              <a:tabLst>
                <a:tab pos="630238" algn="l"/>
              </a:tabLst>
            </a:pPr>
            <a:endParaRPr lang="en-GB" sz="1600" b="0" dirty="0">
              <a:ea typeface="Calibri"/>
              <a:cs typeface="Arial"/>
            </a:endParaRPr>
          </a:p>
          <a:p>
            <a:pPr marL="285750" indent="-285750">
              <a:lnSpc>
                <a:spcPct val="120000"/>
              </a:lnSpc>
              <a:buChar char="•"/>
              <a:tabLst>
                <a:tab pos="630238" algn="l"/>
              </a:tabLst>
            </a:pPr>
            <a:r>
              <a:rPr lang="en-GB" sz="1600" b="0" dirty="0">
                <a:ea typeface="Calibri"/>
                <a:cs typeface="Arial"/>
              </a:rPr>
              <a:t>Leverage internal expertise: Do you have nutrition specialists or a wellbeing team who can support?</a:t>
            </a:r>
            <a:endParaRPr lang="en-GB" b="0" dirty="0">
              <a:cs typeface="Arial"/>
            </a:endParaRPr>
          </a:p>
          <a:p>
            <a:pPr marL="285750" indent="-285750">
              <a:lnSpc>
                <a:spcPct val="120000"/>
              </a:lnSpc>
              <a:buChar char="•"/>
              <a:tabLst>
                <a:tab pos="630238" algn="l"/>
              </a:tabLst>
            </a:pPr>
            <a:r>
              <a:rPr lang="en-GB" sz="1600" b="0" dirty="0">
                <a:ea typeface="Calibri"/>
                <a:cs typeface="Arial"/>
              </a:rPr>
              <a:t>Guest speakers: Could you invite an external expert or record a short video to enhance the session?</a:t>
            </a:r>
            <a:endParaRPr lang="en-GB" b="0" dirty="0">
              <a:cs typeface="Arial"/>
            </a:endParaRPr>
          </a:p>
          <a:p>
            <a:pPr marL="285750" indent="-285750">
              <a:lnSpc>
                <a:spcPct val="120000"/>
              </a:lnSpc>
              <a:buChar char="•"/>
              <a:tabLst>
                <a:tab pos="630238" algn="l"/>
              </a:tabLst>
            </a:pPr>
            <a:r>
              <a:rPr lang="en-GB" sz="1600" b="0" dirty="0">
                <a:ea typeface="Calibri"/>
                <a:cs typeface="Arial"/>
              </a:rPr>
              <a:t>Digital resources: If some staff are less confident, platforms like YouTube may offer valuable content to support them.</a:t>
            </a:r>
            <a:endParaRPr lang="en-GB" b="0" dirty="0">
              <a:cs typeface="Arial"/>
            </a:endParaRPr>
          </a:p>
          <a:p>
            <a:pPr marL="285750" indent="-285750">
              <a:lnSpc>
                <a:spcPct val="120000"/>
              </a:lnSpc>
              <a:buChar char="•"/>
              <a:tabLst>
                <a:tab pos="630238" algn="l"/>
              </a:tabLst>
            </a:pPr>
            <a:r>
              <a:rPr lang="en-GB" sz="1600" b="0" dirty="0">
                <a:ea typeface="Calibri"/>
                <a:cs typeface="Arial"/>
              </a:rPr>
              <a:t>Consistency: Consider standardising the delivery to ensure the content is taught uniformly across all sessions.</a:t>
            </a:r>
            <a:endParaRPr lang="en-GB" b="0" dirty="0">
              <a:cs typeface="Arial"/>
            </a:endParaRPr>
          </a:p>
          <a:p>
            <a:pPr marL="285750" indent="-285750">
              <a:lnSpc>
                <a:spcPct val="120000"/>
              </a:lnSpc>
              <a:buChar char="•"/>
              <a:tabLst>
                <a:tab pos="630238" algn="l"/>
              </a:tabLst>
            </a:pPr>
            <a:r>
              <a:rPr lang="en-GB" sz="1600" b="0" dirty="0">
                <a:ea typeface="Calibri"/>
                <a:cs typeface="Arial"/>
              </a:rPr>
              <a:t>Staff development: Do your staff need additional CPD (Continuing Professional Development) to enhance their knowledge on the subject?</a:t>
            </a:r>
            <a:endParaRPr lang="en-GB" b="0" dirty="0">
              <a:cs typeface="Arial"/>
            </a:endParaRPr>
          </a:p>
          <a:p>
            <a:pPr>
              <a:lnSpc>
                <a:spcPct val="120000"/>
              </a:lnSpc>
              <a:tabLst>
                <a:tab pos="630238" algn="l"/>
              </a:tabLst>
            </a:pPr>
            <a:endParaRPr lang="en-GB" sz="1600" dirty="0">
              <a:effectLst/>
              <a:ea typeface="Calibri"/>
              <a:cs typeface="Arial"/>
            </a:endParaRPr>
          </a:p>
        </p:txBody>
      </p:sp>
      <p:sp>
        <p:nvSpPr>
          <p:cNvPr id="3" name="Slide Number Placeholder 2">
            <a:extLst>
              <a:ext uri="{FF2B5EF4-FFF2-40B4-BE49-F238E27FC236}">
                <a16:creationId xmlns:a16="http://schemas.microsoft.com/office/drawing/2014/main" id="{F28BBB10-D806-7348-83F6-3D6AF8E45C5C}"/>
              </a:ext>
            </a:extLst>
          </p:cNvPr>
          <p:cNvSpPr>
            <a:spLocks noGrp="1"/>
          </p:cNvSpPr>
          <p:nvPr>
            <p:ph type="sldNum" sz="quarter" idx="12"/>
          </p:nvPr>
        </p:nvSpPr>
        <p:spPr/>
        <p:txBody>
          <a:bodyPr/>
          <a:lstStyle/>
          <a:p>
            <a:fld id="{DA2C159E-F13C-4A85-9A41-E7669D3E0D70}" type="slidenum">
              <a:rPr lang="en-GB" smtClean="0"/>
              <a:pPr/>
              <a:t>2</a:t>
            </a:fld>
            <a:endParaRPr lang="en-GB"/>
          </a:p>
        </p:txBody>
      </p:sp>
    </p:spTree>
    <p:extLst>
      <p:ext uri="{BB962C8B-B14F-4D97-AF65-F5344CB8AC3E}">
        <p14:creationId xmlns:p14="http://schemas.microsoft.com/office/powerpoint/2010/main" val="2118056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A5B24C-2656-364A-A507-D6D92E6CD64D}"/>
              </a:ext>
            </a:extLst>
          </p:cNvPr>
          <p:cNvSpPr>
            <a:spLocks noGrp="1"/>
          </p:cNvSpPr>
          <p:nvPr>
            <p:ph type="title"/>
          </p:nvPr>
        </p:nvSpPr>
        <p:spPr/>
        <p:txBody>
          <a:bodyPr/>
          <a:lstStyle/>
          <a:p>
            <a:r>
              <a:rPr lang="en-US" dirty="0"/>
              <a:t>Guidance – How to use during the example month of February 3</a:t>
            </a:r>
          </a:p>
        </p:txBody>
      </p:sp>
      <p:sp>
        <p:nvSpPr>
          <p:cNvPr id="4" name="Text Placeholder 3" descr="01 About ETF02 Training Guide03 Workshop04 Questions&#10;">
            <a:extLst>
              <a:ext uri="{FF2B5EF4-FFF2-40B4-BE49-F238E27FC236}">
                <a16:creationId xmlns:a16="http://schemas.microsoft.com/office/drawing/2014/main" id="{B7DB9B34-4102-DF4F-8D1C-B573283C3E03}"/>
              </a:ext>
            </a:extLst>
          </p:cNvPr>
          <p:cNvSpPr>
            <a:spLocks noGrp="1"/>
          </p:cNvSpPr>
          <p:nvPr>
            <p:ph type="body" sz="quarter" idx="14"/>
          </p:nvPr>
        </p:nvSpPr>
        <p:spPr>
          <a:xfrm>
            <a:off x="235644" y="603748"/>
            <a:ext cx="8768243" cy="3901439"/>
          </a:xfrm>
        </p:spPr>
        <p:txBody>
          <a:bodyPr vert="horz" lIns="0" tIns="0" rIns="0" bIns="0" rtlCol="0" anchor="t">
            <a:noAutofit/>
          </a:bodyPr>
          <a:lstStyle/>
          <a:p>
            <a:pPr>
              <a:lnSpc>
                <a:spcPct val="120000"/>
              </a:lnSpc>
              <a:tabLst>
                <a:tab pos="630238" algn="l"/>
              </a:tabLst>
            </a:pPr>
            <a:r>
              <a:rPr lang="en-GB" sz="1400" dirty="0">
                <a:ea typeface="Calibri"/>
                <a:cs typeface="Arial"/>
              </a:rPr>
              <a:t>Step 4. Our curriculum is set for February, the team is prepared, and the content is ready. What’s the next step?</a:t>
            </a:r>
            <a:endParaRPr lang="en-US" sz="1400" dirty="0">
              <a:cs typeface="Arial"/>
            </a:endParaRPr>
          </a:p>
          <a:p>
            <a:pPr>
              <a:lnSpc>
                <a:spcPct val="120000"/>
              </a:lnSpc>
              <a:tabLst>
                <a:tab pos="630238" algn="l"/>
              </a:tabLst>
            </a:pPr>
            <a:endParaRPr lang="en-GB" sz="1400" dirty="0">
              <a:ea typeface="Calibri"/>
              <a:cs typeface="Arial"/>
            </a:endParaRPr>
          </a:p>
          <a:p>
            <a:pPr>
              <a:lnSpc>
                <a:spcPct val="120000"/>
              </a:lnSpc>
              <a:tabLst>
                <a:tab pos="630238" algn="l"/>
              </a:tabLst>
            </a:pPr>
            <a:r>
              <a:rPr lang="en-GB" sz="1400" b="0" dirty="0">
                <a:ea typeface="Calibri"/>
                <a:cs typeface="Arial"/>
              </a:rPr>
              <a:t>How will you promote your program? Your editable curriculum overview is an excellent tool for your team to schedule and for employers/apprentices to track the additional topics they’ll be covering.</a:t>
            </a:r>
            <a:endParaRPr lang="en-GB" sz="1400" b="0" dirty="0">
              <a:cs typeface="Arial"/>
            </a:endParaRPr>
          </a:p>
          <a:p>
            <a:pPr marL="285750" indent="-285750">
              <a:lnSpc>
                <a:spcPct val="120000"/>
              </a:lnSpc>
              <a:buChar char="•"/>
              <a:tabLst>
                <a:tab pos="630238" algn="l"/>
              </a:tabLst>
            </a:pPr>
            <a:r>
              <a:rPr lang="en-GB" sz="1400" b="0" dirty="0">
                <a:ea typeface="Calibri"/>
                <a:cs typeface="Arial"/>
              </a:rPr>
              <a:t>Communications: Consider sending monthly e-shots or newsletters to keep everyone informed.</a:t>
            </a:r>
            <a:endParaRPr lang="en-GB" sz="1400" b="0" dirty="0">
              <a:cs typeface="Arial"/>
            </a:endParaRPr>
          </a:p>
          <a:p>
            <a:pPr marL="285750" indent="-285750">
              <a:lnSpc>
                <a:spcPct val="120000"/>
              </a:lnSpc>
              <a:buChar char="•"/>
              <a:tabLst>
                <a:tab pos="630238" algn="l"/>
              </a:tabLst>
            </a:pPr>
            <a:r>
              <a:rPr lang="en-GB" sz="1400" b="0" dirty="0">
                <a:ea typeface="Calibri"/>
                <a:cs typeface="Arial"/>
              </a:rPr>
              <a:t>Targeted focus: Use the attached interim review to spotlight nutrition during February.</a:t>
            </a:r>
            <a:endParaRPr lang="en-GB" sz="1400" b="0" dirty="0">
              <a:cs typeface="Arial"/>
            </a:endParaRPr>
          </a:p>
          <a:p>
            <a:pPr marL="285750" indent="-285750">
              <a:lnSpc>
                <a:spcPct val="120000"/>
              </a:lnSpc>
              <a:buChar char="•"/>
              <a:tabLst>
                <a:tab pos="630238" algn="l"/>
              </a:tabLst>
            </a:pPr>
            <a:r>
              <a:rPr lang="en-GB" sz="1400" b="0" dirty="0">
                <a:ea typeface="Calibri"/>
                <a:cs typeface="Arial"/>
              </a:rPr>
              <a:t>Encourage further learning: Recommend journals, books, or articles to inspire broader reading on nutrition.</a:t>
            </a:r>
            <a:endParaRPr lang="en-GB" sz="1400" b="0" dirty="0">
              <a:cs typeface="Arial"/>
            </a:endParaRPr>
          </a:p>
          <a:p>
            <a:pPr marL="285750" indent="-285750">
              <a:lnSpc>
                <a:spcPct val="120000"/>
              </a:lnSpc>
              <a:buChar char="•"/>
              <a:tabLst>
                <a:tab pos="630238" algn="l"/>
              </a:tabLst>
            </a:pPr>
            <a:endParaRPr lang="en-GB" sz="1400" b="0" dirty="0">
              <a:ea typeface="Calibri"/>
              <a:cs typeface="Arial"/>
            </a:endParaRPr>
          </a:p>
          <a:p>
            <a:pPr>
              <a:lnSpc>
                <a:spcPct val="120000"/>
              </a:lnSpc>
              <a:tabLst>
                <a:tab pos="630238" algn="l"/>
              </a:tabLst>
            </a:pPr>
            <a:r>
              <a:rPr lang="en-GB" sz="1400" dirty="0">
                <a:ea typeface="Calibri"/>
                <a:cs typeface="Arial"/>
              </a:rPr>
              <a:t>Step 5. Our first group of apprentices has completed the programme. Has it made a positive impact?</a:t>
            </a:r>
            <a:endParaRPr lang="en-GB" sz="1400" dirty="0">
              <a:cs typeface="Arial"/>
            </a:endParaRPr>
          </a:p>
          <a:p>
            <a:pPr>
              <a:lnSpc>
                <a:spcPct val="120000"/>
              </a:lnSpc>
              <a:tabLst>
                <a:tab pos="630238" algn="l"/>
              </a:tabLst>
            </a:pPr>
            <a:endParaRPr lang="en-GB" sz="1400" dirty="0">
              <a:ea typeface="Calibri"/>
              <a:cs typeface="Arial"/>
            </a:endParaRPr>
          </a:p>
          <a:p>
            <a:pPr>
              <a:lnSpc>
                <a:spcPct val="120000"/>
              </a:lnSpc>
              <a:tabLst>
                <a:tab pos="630238" algn="l"/>
              </a:tabLst>
            </a:pPr>
            <a:r>
              <a:rPr lang="en-GB" sz="1400" b="0" dirty="0">
                <a:ea typeface="Calibri"/>
                <a:cs typeface="Arial"/>
              </a:rPr>
              <a:t>When implementing curriculum changes, try to consolidate them. Too many changes at once can unsettle stakeholders, especially apprentices.</a:t>
            </a:r>
            <a:endParaRPr lang="en-GB" sz="1400" b="0" dirty="0">
              <a:cs typeface="Arial"/>
            </a:endParaRPr>
          </a:p>
          <a:p>
            <a:pPr marL="285750" indent="-285750">
              <a:lnSpc>
                <a:spcPct val="120000"/>
              </a:lnSpc>
              <a:buChar char="•"/>
              <a:tabLst>
                <a:tab pos="630238" algn="l"/>
              </a:tabLst>
            </a:pPr>
            <a:r>
              <a:rPr lang="en-GB" sz="1400" b="0" dirty="0">
                <a:ea typeface="Calibri"/>
                <a:cs typeface="Arial"/>
              </a:rPr>
              <a:t>Gather feedback: Conduct interviews with apprentices, focusing on the relevance of the nutrition content to their apprenticeship, what they’ve learned, and whether they’ve applied the principles.</a:t>
            </a:r>
            <a:endParaRPr lang="en-GB" sz="1400" b="0" dirty="0">
              <a:cs typeface="Arial"/>
            </a:endParaRPr>
          </a:p>
          <a:p>
            <a:pPr marL="285750" indent="-285750">
              <a:lnSpc>
                <a:spcPct val="120000"/>
              </a:lnSpc>
              <a:buChar char="•"/>
              <a:tabLst>
                <a:tab pos="630238" algn="l"/>
              </a:tabLst>
            </a:pPr>
            <a:r>
              <a:rPr lang="en-GB" sz="1400" b="0" dirty="0">
                <a:ea typeface="Calibri"/>
                <a:cs typeface="Arial"/>
              </a:rPr>
              <a:t>Evaluate timing: Keep these topics short, focused, and aimed at enhancing Health, Safety, and Wellbeing in a practical way.</a:t>
            </a:r>
            <a:endParaRPr lang="en-GB" sz="1400" b="0" dirty="0">
              <a:cs typeface="Arial"/>
            </a:endParaRPr>
          </a:p>
          <a:p>
            <a:pPr>
              <a:lnSpc>
                <a:spcPct val="120000"/>
              </a:lnSpc>
              <a:tabLst>
                <a:tab pos="630238" algn="l"/>
              </a:tabLst>
            </a:pPr>
            <a:endParaRPr lang="en-GB" sz="1600" dirty="0">
              <a:effectLst/>
              <a:ea typeface="Calibri"/>
              <a:cs typeface="Arial"/>
            </a:endParaRPr>
          </a:p>
        </p:txBody>
      </p:sp>
      <p:sp>
        <p:nvSpPr>
          <p:cNvPr id="3" name="Slide Number Placeholder 2">
            <a:extLst>
              <a:ext uri="{FF2B5EF4-FFF2-40B4-BE49-F238E27FC236}">
                <a16:creationId xmlns:a16="http://schemas.microsoft.com/office/drawing/2014/main" id="{F28BBB10-D806-7348-83F6-3D6AF8E45C5C}"/>
              </a:ext>
            </a:extLst>
          </p:cNvPr>
          <p:cNvSpPr>
            <a:spLocks noGrp="1"/>
          </p:cNvSpPr>
          <p:nvPr>
            <p:ph type="sldNum" sz="quarter" idx="12"/>
          </p:nvPr>
        </p:nvSpPr>
        <p:spPr/>
        <p:txBody>
          <a:bodyPr/>
          <a:lstStyle/>
          <a:p>
            <a:fld id="{DA2C159E-F13C-4A85-9A41-E7669D3E0D70}" type="slidenum">
              <a:rPr lang="en-GB" smtClean="0"/>
              <a:pPr/>
              <a:t>3</a:t>
            </a:fld>
            <a:endParaRPr lang="en-GB"/>
          </a:p>
        </p:txBody>
      </p:sp>
    </p:spTree>
    <p:extLst>
      <p:ext uri="{BB962C8B-B14F-4D97-AF65-F5344CB8AC3E}">
        <p14:creationId xmlns:p14="http://schemas.microsoft.com/office/powerpoint/2010/main" val="3947707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348BBBC-08A2-FE5A-538C-A4FF8FF0C82D}"/>
              </a:ext>
            </a:extLst>
          </p:cNvPr>
          <p:cNvSpPr>
            <a:spLocks noGrp="1"/>
          </p:cNvSpPr>
          <p:nvPr>
            <p:ph type="title"/>
          </p:nvPr>
        </p:nvSpPr>
        <p:spPr>
          <a:xfrm>
            <a:off x="232950" y="113829"/>
            <a:ext cx="8437563" cy="699425"/>
          </a:xfrm>
        </p:spPr>
        <p:txBody>
          <a:bodyPr/>
          <a:lstStyle/>
          <a:p>
            <a:r>
              <a:rPr lang="en-US" dirty="0"/>
              <a:t>AWD Session Plan example</a:t>
            </a:r>
          </a:p>
        </p:txBody>
      </p:sp>
      <p:pic>
        <p:nvPicPr>
          <p:cNvPr id="3" name="Picture 2" descr="A screenshot of an AWD Session Plan">
            <a:extLst>
              <a:ext uri="{FF2B5EF4-FFF2-40B4-BE49-F238E27FC236}">
                <a16:creationId xmlns:a16="http://schemas.microsoft.com/office/drawing/2014/main" id="{5B00FA0B-44FF-3F5E-B3EC-75B9B3F4740C}"/>
              </a:ext>
            </a:extLst>
          </p:cNvPr>
          <p:cNvPicPr>
            <a:picLocks noChangeAspect="1"/>
          </p:cNvPicPr>
          <p:nvPr/>
        </p:nvPicPr>
        <p:blipFill>
          <a:blip r:embed="rId3"/>
          <a:srcRect r="441" b="4527"/>
          <a:stretch/>
        </p:blipFill>
        <p:spPr>
          <a:xfrm>
            <a:off x="2287266" y="577091"/>
            <a:ext cx="6155218" cy="4394916"/>
          </a:xfrm>
          <a:prstGeom prst="rect">
            <a:avLst/>
          </a:prstGeom>
        </p:spPr>
      </p:pic>
    </p:spTree>
    <p:extLst>
      <p:ext uri="{BB962C8B-B14F-4D97-AF65-F5344CB8AC3E}">
        <p14:creationId xmlns:p14="http://schemas.microsoft.com/office/powerpoint/2010/main" val="277246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AF7E-FC28-A2EA-5D4B-A9FC35132C08}"/>
              </a:ext>
            </a:extLst>
          </p:cNvPr>
          <p:cNvSpPr>
            <a:spLocks noGrp="1"/>
          </p:cNvSpPr>
          <p:nvPr>
            <p:ph type="ctrTitle"/>
          </p:nvPr>
        </p:nvSpPr>
        <p:spPr/>
        <p:txBody>
          <a:bodyPr/>
          <a:lstStyle/>
          <a:p>
            <a:r>
              <a:rPr lang="en-GB" sz="4400"/>
              <a:t>Nutrition</a:t>
            </a:r>
            <a:endParaRPr lang="en-GB"/>
          </a:p>
        </p:txBody>
      </p:sp>
      <p:sp>
        <p:nvSpPr>
          <p:cNvPr id="3" name="Subtitle 2">
            <a:extLst>
              <a:ext uri="{FF2B5EF4-FFF2-40B4-BE49-F238E27FC236}">
                <a16:creationId xmlns:a16="http://schemas.microsoft.com/office/drawing/2014/main" id="{E519CBEA-C249-E46E-F4E5-FD8E72D8A5AC}"/>
              </a:ext>
            </a:extLst>
          </p:cNvPr>
          <p:cNvSpPr>
            <a:spLocks noGrp="1"/>
          </p:cNvSpPr>
          <p:nvPr>
            <p:ph type="subTitle" idx="1"/>
          </p:nvPr>
        </p:nvSpPr>
        <p:spPr>
          <a:xfrm>
            <a:off x="4050514" y="3120189"/>
            <a:ext cx="4631932" cy="834189"/>
          </a:xfrm>
        </p:spPr>
        <p:txBody>
          <a:bodyPr/>
          <a:lstStyle/>
          <a:p>
            <a:pPr>
              <a:lnSpc>
                <a:spcPct val="100000"/>
              </a:lnSpc>
            </a:pPr>
            <a:r>
              <a:rPr lang="en-GB" sz="2000" dirty="0"/>
              <a:t>‘Getting the best out of me starts in the kitchen’</a:t>
            </a:r>
          </a:p>
        </p:txBody>
      </p:sp>
    </p:spTree>
    <p:extLst>
      <p:ext uri="{BB962C8B-B14F-4D97-AF65-F5344CB8AC3E}">
        <p14:creationId xmlns:p14="http://schemas.microsoft.com/office/powerpoint/2010/main" val="2941284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A5B24C-2656-364A-A507-D6D92E6CD64D}"/>
              </a:ext>
            </a:extLst>
          </p:cNvPr>
          <p:cNvSpPr>
            <a:spLocks noGrp="1"/>
          </p:cNvSpPr>
          <p:nvPr>
            <p:ph type="title"/>
          </p:nvPr>
        </p:nvSpPr>
        <p:spPr/>
        <p:txBody>
          <a:bodyPr/>
          <a:lstStyle/>
          <a:p>
            <a:r>
              <a:rPr lang="en-US"/>
              <a:t>Agenda</a:t>
            </a:r>
          </a:p>
        </p:txBody>
      </p:sp>
      <p:sp>
        <p:nvSpPr>
          <p:cNvPr id="4" name="Text Placeholder 3" descr="01 About ETF02 Training Guide03 Workshop04 Questions&#10;">
            <a:extLst>
              <a:ext uri="{FF2B5EF4-FFF2-40B4-BE49-F238E27FC236}">
                <a16:creationId xmlns:a16="http://schemas.microsoft.com/office/drawing/2014/main" id="{B7DB9B34-4102-DF4F-8D1C-B573283C3E03}"/>
              </a:ext>
            </a:extLst>
          </p:cNvPr>
          <p:cNvSpPr>
            <a:spLocks noGrp="1"/>
          </p:cNvSpPr>
          <p:nvPr>
            <p:ph type="body" sz="quarter" idx="14"/>
          </p:nvPr>
        </p:nvSpPr>
        <p:spPr>
          <a:xfrm>
            <a:off x="251520" y="986400"/>
            <a:ext cx="8437562" cy="3459831"/>
          </a:xfrm>
        </p:spPr>
        <p:txBody>
          <a:bodyPr>
            <a:normAutofit fontScale="32500" lnSpcReduction="20000"/>
          </a:bodyPr>
          <a:lstStyle/>
          <a:p>
            <a:pPr defTabSz="630238">
              <a:lnSpc>
                <a:spcPct val="120000"/>
              </a:lnSpc>
            </a:pPr>
            <a:r>
              <a:rPr lang="en-GB" sz="8000" kern="0">
                <a:effectLst/>
                <a:ea typeface="Times New Roman" panose="02020603050405020304" pitchFamily="18" charset="0"/>
              </a:rPr>
              <a:t>01 	The ‘</a:t>
            </a:r>
            <a:r>
              <a:rPr lang="en-GB" sz="8000" kern="0">
                <a:ea typeface="Times New Roman" panose="02020603050405020304" pitchFamily="18" charset="0"/>
              </a:rPr>
              <a:t>Why’</a:t>
            </a:r>
            <a:endParaRPr lang="en-GB" sz="8000" kern="0">
              <a:effectLst/>
              <a:ea typeface="Times New Roman" panose="02020603050405020304" pitchFamily="18" charset="0"/>
            </a:endParaRPr>
          </a:p>
          <a:p>
            <a:pPr>
              <a:lnSpc>
                <a:spcPct val="120000"/>
              </a:lnSpc>
              <a:tabLst>
                <a:tab pos="630238" algn="l"/>
              </a:tabLst>
            </a:pPr>
            <a:br>
              <a:rPr lang="en-GB" sz="8000"/>
            </a:br>
            <a:r>
              <a:rPr lang="en-GB" sz="8000"/>
              <a:t>02	</a:t>
            </a:r>
            <a:r>
              <a:rPr lang="en-GB" sz="8000" kern="0">
                <a:effectLst/>
                <a:ea typeface="Times New Roman" panose="02020603050405020304" pitchFamily="18" charset="0"/>
              </a:rPr>
              <a:t>Enhanced Performance</a:t>
            </a:r>
          </a:p>
          <a:p>
            <a:pPr defTabSz="630238">
              <a:lnSpc>
                <a:spcPct val="120000"/>
              </a:lnSpc>
            </a:pPr>
            <a:br>
              <a:rPr lang="en-GB" sz="8000"/>
            </a:br>
            <a:r>
              <a:rPr lang="en-GB" sz="8000"/>
              <a:t>03	</a:t>
            </a:r>
            <a:r>
              <a:rPr lang="en-GB" sz="8000" kern="0">
                <a:effectLst/>
                <a:ea typeface="Times New Roman" panose="02020603050405020304" pitchFamily="18" charset="0"/>
              </a:rPr>
              <a:t>Understanding Nutrition – Beyond the basics</a:t>
            </a:r>
          </a:p>
          <a:p>
            <a:pPr defTabSz="630238">
              <a:lnSpc>
                <a:spcPct val="120000"/>
              </a:lnSpc>
            </a:pPr>
            <a:br>
              <a:rPr lang="en-GB" sz="8000"/>
            </a:br>
            <a:r>
              <a:rPr lang="en-GB" sz="8000"/>
              <a:t>04	</a:t>
            </a:r>
            <a:r>
              <a:rPr lang="en-GB" sz="8000">
                <a:effectLst/>
                <a:ea typeface="Calibri" panose="020F0502020204030204" pitchFamily="34" charset="0"/>
              </a:rPr>
              <a:t>Balanced Diet – A journey, not a race</a:t>
            </a:r>
          </a:p>
          <a:p>
            <a:pPr>
              <a:lnSpc>
                <a:spcPct val="120000"/>
              </a:lnSpc>
              <a:tabLst>
                <a:tab pos="630238" algn="l"/>
              </a:tabLst>
            </a:pPr>
            <a:endParaRPr lang="en-GB" sz="3700">
              <a:effectLst/>
              <a:ea typeface="Calibri" panose="020F0502020204030204" pitchFamily="34" charset="0"/>
            </a:endParaRPr>
          </a:p>
        </p:txBody>
      </p:sp>
    </p:spTree>
    <p:extLst>
      <p:ext uri="{BB962C8B-B14F-4D97-AF65-F5344CB8AC3E}">
        <p14:creationId xmlns:p14="http://schemas.microsoft.com/office/powerpoint/2010/main" val="233992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a:t>Part 1</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a:xfrm>
            <a:off x="3897043" y="3579862"/>
            <a:ext cx="4805486" cy="360041"/>
          </a:xfrm>
        </p:spPr>
        <p:txBody>
          <a:bodyPr/>
          <a:lstStyle/>
          <a:p>
            <a:r>
              <a:rPr lang="en-GB" sz="2400" kern="0">
                <a:effectLst/>
                <a:ea typeface="Times New Roman" panose="02020603050405020304" pitchFamily="18" charset="0"/>
              </a:rPr>
              <a:t>The ‘Why’</a:t>
            </a:r>
            <a:endParaRPr lang="en-US" sz="2400"/>
          </a:p>
        </p:txBody>
      </p:sp>
    </p:spTree>
    <p:extLst>
      <p:ext uri="{BB962C8B-B14F-4D97-AF65-F5344CB8AC3E}">
        <p14:creationId xmlns:p14="http://schemas.microsoft.com/office/powerpoint/2010/main" val="716831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F661D-9636-77AB-8364-D36468817B1A}"/>
              </a:ext>
            </a:extLst>
          </p:cNvPr>
          <p:cNvSpPr>
            <a:spLocks noGrp="1"/>
          </p:cNvSpPr>
          <p:nvPr>
            <p:ph type="title"/>
          </p:nvPr>
        </p:nvSpPr>
        <p:spPr>
          <a:xfrm>
            <a:off x="232950" y="249901"/>
            <a:ext cx="8437563" cy="449642"/>
          </a:xfrm>
        </p:spPr>
        <p:txBody>
          <a:bodyPr anchor="ctr">
            <a:normAutofit/>
          </a:bodyPr>
          <a:lstStyle/>
          <a:p>
            <a:r>
              <a:rPr lang="en-GB" sz="2400" dirty="0">
                <a:solidFill>
                  <a:schemeClr val="accent4"/>
                </a:solidFill>
              </a:rPr>
              <a:t>The ‘Why’</a:t>
            </a:r>
          </a:p>
        </p:txBody>
      </p:sp>
      <p:sp>
        <p:nvSpPr>
          <p:cNvPr id="3" name="Content Placeholder 2">
            <a:extLst>
              <a:ext uri="{FF2B5EF4-FFF2-40B4-BE49-F238E27FC236}">
                <a16:creationId xmlns:a16="http://schemas.microsoft.com/office/drawing/2014/main" id="{EA7CCCB4-BE63-C1E0-F9AE-31FCA7778581}"/>
              </a:ext>
            </a:extLst>
          </p:cNvPr>
          <p:cNvSpPr>
            <a:spLocks noGrp="1"/>
          </p:cNvSpPr>
          <p:nvPr>
            <p:ph sz="quarter" idx="18"/>
          </p:nvPr>
        </p:nvSpPr>
        <p:spPr>
          <a:xfrm>
            <a:off x="278159" y="745443"/>
            <a:ext cx="4173572" cy="1332855"/>
          </a:xfrm>
        </p:spPr>
        <p:txBody>
          <a:bodyPr anchor="t"/>
          <a:lstStyle/>
          <a:p>
            <a:pPr marL="285750" indent="-285750">
              <a:lnSpc>
                <a:spcPct val="100000"/>
              </a:lnSpc>
              <a:spcBef>
                <a:spcPts val="0"/>
              </a:spcBef>
              <a:buFont typeface="Arial" panose="020B0604020202020204" pitchFamily="34" charset="0"/>
              <a:buChar char="•"/>
            </a:pPr>
            <a:r>
              <a:rPr lang="en-GB" sz="1800" b="0"/>
              <a:t>Think beyond your KSBs </a:t>
            </a:r>
          </a:p>
          <a:p>
            <a:pPr marL="285750" indent="-285750">
              <a:lnSpc>
                <a:spcPct val="100000"/>
              </a:lnSpc>
              <a:spcBef>
                <a:spcPts val="0"/>
              </a:spcBef>
              <a:buFont typeface="Arial" panose="020B0604020202020204" pitchFamily="34" charset="0"/>
              <a:buChar char="•"/>
            </a:pPr>
            <a:r>
              <a:rPr lang="en-GB" sz="1800" b="0"/>
              <a:t>Think beyond the normal</a:t>
            </a:r>
            <a:endParaRPr lang="en-GB" sz="1800" b="0">
              <a:cs typeface="Arial"/>
            </a:endParaRPr>
          </a:p>
          <a:p>
            <a:pPr marL="285750" indent="-285750">
              <a:lnSpc>
                <a:spcPct val="100000"/>
              </a:lnSpc>
              <a:spcBef>
                <a:spcPts val="0"/>
              </a:spcBef>
              <a:buFont typeface="Arial" panose="020B0604020202020204" pitchFamily="34" charset="0"/>
              <a:buChar char="•"/>
            </a:pPr>
            <a:endParaRPr lang="en-GB" sz="1800" b="0">
              <a:cs typeface="Arial"/>
            </a:endParaRPr>
          </a:p>
        </p:txBody>
      </p:sp>
      <p:sp>
        <p:nvSpPr>
          <p:cNvPr id="5" name="Content Placeholder 2">
            <a:extLst>
              <a:ext uri="{FF2B5EF4-FFF2-40B4-BE49-F238E27FC236}">
                <a16:creationId xmlns:a16="http://schemas.microsoft.com/office/drawing/2014/main" id="{C330F321-4BEC-0797-377C-AB66280E8F81}"/>
              </a:ext>
            </a:extLst>
          </p:cNvPr>
          <p:cNvSpPr txBox="1">
            <a:spLocks/>
          </p:cNvSpPr>
          <p:nvPr/>
        </p:nvSpPr>
        <p:spPr>
          <a:xfrm>
            <a:off x="4873650" y="699543"/>
            <a:ext cx="3904590" cy="1378755"/>
          </a:xfrm>
          <a:prstGeom prst="rect">
            <a:avLst/>
          </a:prstGeom>
        </p:spPr>
        <p:txBody>
          <a:bodyPr vert="horz" lIns="0" tIns="0" rIns="0" bIns="0" rtlCol="0" anchor="t">
            <a:noAutofit/>
          </a:bodyPr>
          <a:lstStyle>
            <a:lvl1pPr marL="0" indent="0" algn="l" defTabSz="914400" rtl="0" eaLnBrk="1" latinLnBrk="0" hangingPunct="1">
              <a:lnSpc>
                <a:spcPts val="1600"/>
              </a:lnSpc>
              <a:spcBef>
                <a:spcPct val="20000"/>
              </a:spcBef>
              <a:buFont typeface="Arial" panose="020B0604020202020204" pitchFamily="34" charset="0"/>
              <a:buNone/>
              <a:defRPr sz="1350" b="1" kern="1200">
                <a:solidFill>
                  <a:schemeClr val="tx1"/>
                </a:solidFill>
                <a:latin typeface="+mn-lt"/>
                <a:ea typeface="+mn-ea"/>
                <a:cs typeface="+mn-cs"/>
              </a:defRPr>
            </a:lvl1pPr>
            <a:lvl2pPr marL="0" indent="0" algn="l" defTabSz="914400" rtl="0" eaLnBrk="1" latinLnBrk="0" hangingPunct="1">
              <a:lnSpc>
                <a:spcPts val="1600"/>
              </a:lnSpc>
              <a:spcBef>
                <a:spcPct val="20000"/>
              </a:spcBef>
              <a:buFont typeface="Calibri" panose="020F0502020204030204" pitchFamily="34" charset="0"/>
              <a:buNone/>
              <a:defRPr sz="1350" kern="1200">
                <a:solidFill>
                  <a:schemeClr val="tx1"/>
                </a:solidFill>
                <a:latin typeface="+mn-lt"/>
                <a:ea typeface="+mn-ea"/>
                <a:cs typeface="+mn-cs"/>
              </a:defRPr>
            </a:lvl2pPr>
            <a:lvl3pPr marL="180000" indent="-179388"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3pPr>
            <a:lvl4pPr marL="358775"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4pPr>
            <a:lvl5pPr marL="540000"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lnSpc>
                <a:spcPct val="100000"/>
              </a:lnSpc>
              <a:spcBef>
                <a:spcPts val="0"/>
              </a:spcBef>
              <a:buFont typeface="Arial" panose="020B0604020202020204" pitchFamily="34" charset="0"/>
              <a:buChar char="•"/>
            </a:pPr>
            <a:r>
              <a:rPr lang="en-GB" sz="1800" b="0"/>
              <a:t>Maintained energy</a:t>
            </a:r>
          </a:p>
          <a:p>
            <a:pPr marL="285750" indent="-285750">
              <a:lnSpc>
                <a:spcPct val="100000"/>
              </a:lnSpc>
              <a:spcBef>
                <a:spcPts val="0"/>
              </a:spcBef>
              <a:buFont typeface="Arial" panose="020B0604020202020204" pitchFamily="34" charset="0"/>
              <a:buChar char="•"/>
            </a:pPr>
            <a:r>
              <a:rPr lang="en-GB" sz="1800" b="0"/>
              <a:t>Improved consistency at work</a:t>
            </a:r>
            <a:endParaRPr lang="en-GB" sz="1800" b="0">
              <a:cs typeface="Arial"/>
            </a:endParaRPr>
          </a:p>
          <a:p>
            <a:pPr marL="285750" indent="-285750">
              <a:lnSpc>
                <a:spcPct val="100000"/>
              </a:lnSpc>
              <a:spcBef>
                <a:spcPts val="0"/>
              </a:spcBef>
              <a:buFont typeface="Arial" panose="020B0604020202020204" pitchFamily="34" charset="0"/>
              <a:buChar char="•"/>
            </a:pPr>
            <a:r>
              <a:rPr lang="en-GB" sz="1800" b="0"/>
              <a:t>Over better mood</a:t>
            </a:r>
            <a:endParaRPr lang="en-GB" sz="1800" b="0">
              <a:cs typeface="Arial"/>
            </a:endParaRPr>
          </a:p>
          <a:p>
            <a:pPr marL="285750" indent="-285750">
              <a:lnSpc>
                <a:spcPct val="100000"/>
              </a:lnSpc>
              <a:spcBef>
                <a:spcPts val="0"/>
              </a:spcBef>
              <a:buFont typeface="Arial" panose="020B0604020202020204" pitchFamily="34" charset="0"/>
              <a:buChar char="•"/>
            </a:pPr>
            <a:r>
              <a:rPr lang="en-GB" sz="1800" b="0"/>
              <a:t>More approachable etc…</a:t>
            </a:r>
            <a:endParaRPr lang="en-GB" sz="1800" b="0">
              <a:cs typeface="Arial"/>
            </a:endParaRPr>
          </a:p>
        </p:txBody>
      </p:sp>
      <p:sp>
        <p:nvSpPr>
          <p:cNvPr id="7" name="Content Placeholder 2">
            <a:extLst>
              <a:ext uri="{FF2B5EF4-FFF2-40B4-BE49-F238E27FC236}">
                <a16:creationId xmlns:a16="http://schemas.microsoft.com/office/drawing/2014/main" id="{7E24FA1B-7A4E-8953-C982-361AE2A7C3CE}"/>
              </a:ext>
            </a:extLst>
          </p:cNvPr>
          <p:cNvSpPr txBox="1">
            <a:spLocks/>
          </p:cNvSpPr>
          <p:nvPr/>
        </p:nvSpPr>
        <p:spPr>
          <a:xfrm>
            <a:off x="4451731" y="2169009"/>
            <a:ext cx="4218782" cy="2572703"/>
          </a:xfrm>
          <a:prstGeom prst="rect">
            <a:avLst/>
          </a:prstGeom>
        </p:spPr>
        <p:txBody>
          <a:bodyPr vert="horz" lIns="0" tIns="0" rIns="0" bIns="0" rtlCol="0" anchor="ctr">
            <a:noAutofit/>
          </a:bodyPr>
          <a:lstStyle>
            <a:lvl1pPr marL="0" indent="0" algn="l" defTabSz="914400" rtl="0" eaLnBrk="1" latinLnBrk="0" hangingPunct="1">
              <a:lnSpc>
                <a:spcPts val="1600"/>
              </a:lnSpc>
              <a:spcBef>
                <a:spcPct val="20000"/>
              </a:spcBef>
              <a:buFont typeface="Arial" panose="020B0604020202020204" pitchFamily="34" charset="0"/>
              <a:buNone/>
              <a:defRPr sz="1350" b="1" kern="1200">
                <a:solidFill>
                  <a:schemeClr val="tx1"/>
                </a:solidFill>
                <a:latin typeface="+mn-lt"/>
                <a:ea typeface="+mn-ea"/>
                <a:cs typeface="+mn-cs"/>
              </a:defRPr>
            </a:lvl1pPr>
            <a:lvl2pPr marL="0" indent="0" algn="l" defTabSz="914400" rtl="0" eaLnBrk="1" latinLnBrk="0" hangingPunct="1">
              <a:lnSpc>
                <a:spcPts val="1600"/>
              </a:lnSpc>
              <a:spcBef>
                <a:spcPct val="20000"/>
              </a:spcBef>
              <a:buFont typeface="Calibri" panose="020F0502020204030204" pitchFamily="34" charset="0"/>
              <a:buNone/>
              <a:defRPr sz="1350" kern="1200">
                <a:solidFill>
                  <a:schemeClr val="tx1"/>
                </a:solidFill>
                <a:latin typeface="+mn-lt"/>
                <a:ea typeface="+mn-ea"/>
                <a:cs typeface="+mn-cs"/>
              </a:defRPr>
            </a:lvl2pPr>
            <a:lvl3pPr marL="180000" indent="-179388"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3pPr>
            <a:lvl4pPr marL="358775"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4pPr>
            <a:lvl5pPr marL="540000" indent="-180000" algn="l" defTabSz="914400" rtl="0" eaLnBrk="1" latinLnBrk="0" hangingPunct="1">
              <a:lnSpc>
                <a:spcPts val="1600"/>
              </a:lnSpc>
              <a:spcBef>
                <a:spcPct val="20000"/>
              </a:spcBef>
              <a:buFont typeface="Calibri" panose="020F0502020204030204" pitchFamily="34" charset="0"/>
              <a:buChar char="–"/>
              <a:defRPr sz="135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00000"/>
              </a:lnSpc>
              <a:spcBef>
                <a:spcPts val="1200"/>
              </a:spcBef>
              <a:spcAft>
                <a:spcPts val="600"/>
              </a:spcAft>
            </a:pPr>
            <a:r>
              <a:rPr lang="en-GB" sz="2000" u="sng">
                <a:solidFill>
                  <a:srgbClr val="008556"/>
                </a:solidFill>
              </a:rPr>
              <a:t>Small group activity</a:t>
            </a:r>
            <a:endParaRPr lang="en-GB" sz="2000">
              <a:solidFill>
                <a:srgbClr val="008556"/>
              </a:solidFill>
            </a:endParaRPr>
          </a:p>
          <a:p>
            <a:pPr algn="ctr">
              <a:lnSpc>
                <a:spcPct val="100000"/>
              </a:lnSpc>
              <a:spcBef>
                <a:spcPts val="1200"/>
              </a:spcBef>
              <a:spcAft>
                <a:spcPts val="600"/>
              </a:spcAft>
            </a:pPr>
            <a:r>
              <a:rPr lang="en-GB" sz="1600">
                <a:solidFill>
                  <a:srgbClr val="008556"/>
                </a:solidFill>
              </a:rPr>
              <a:t>What is the impact of not being properly ‘fuelled’ in your work or while studying with us? </a:t>
            </a:r>
            <a:endParaRPr lang="en-GB" sz="1600">
              <a:solidFill>
                <a:srgbClr val="008556"/>
              </a:solidFill>
              <a:cs typeface="Arial"/>
            </a:endParaRPr>
          </a:p>
          <a:p>
            <a:pPr algn="ctr">
              <a:lnSpc>
                <a:spcPct val="100000"/>
              </a:lnSpc>
              <a:spcBef>
                <a:spcPts val="1200"/>
              </a:spcBef>
              <a:spcAft>
                <a:spcPts val="600"/>
              </a:spcAft>
            </a:pPr>
            <a:endParaRPr lang="en-GB" sz="1600">
              <a:solidFill>
                <a:srgbClr val="008556"/>
              </a:solidFill>
            </a:endParaRPr>
          </a:p>
          <a:p>
            <a:pPr algn="ctr">
              <a:lnSpc>
                <a:spcPct val="100000"/>
              </a:lnSpc>
              <a:spcBef>
                <a:spcPts val="1200"/>
              </a:spcBef>
              <a:spcAft>
                <a:spcPts val="600"/>
              </a:spcAft>
            </a:pPr>
            <a:r>
              <a:rPr lang="en-GB" sz="1600">
                <a:solidFill>
                  <a:srgbClr val="008556"/>
                </a:solidFill>
              </a:rPr>
              <a:t>Extension activity – consider the science involved with the foods that we eat?</a:t>
            </a:r>
            <a:endParaRPr lang="en-GB" sz="1600">
              <a:solidFill>
                <a:srgbClr val="008556"/>
              </a:solidFill>
              <a:cs typeface="Arial"/>
            </a:endParaRPr>
          </a:p>
        </p:txBody>
      </p:sp>
      <p:pic>
        <p:nvPicPr>
          <p:cNvPr id="11" name="Picture 10" descr="Overflowing bowl of cranberries on tablecloth">
            <a:extLst>
              <a:ext uri="{FF2B5EF4-FFF2-40B4-BE49-F238E27FC236}">
                <a16:creationId xmlns:a16="http://schemas.microsoft.com/office/drawing/2014/main" id="{8C017B08-6221-D14C-360A-81BAF02CA74F}"/>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159" y="2256308"/>
            <a:ext cx="3597155" cy="2398103"/>
          </a:xfrm>
          <a:prstGeom prst="rect">
            <a:avLst/>
          </a:prstGeom>
        </p:spPr>
      </p:pic>
      <p:sp>
        <p:nvSpPr>
          <p:cNvPr id="6" name="Slide Number Placeholder 5">
            <a:extLst>
              <a:ext uri="{FF2B5EF4-FFF2-40B4-BE49-F238E27FC236}">
                <a16:creationId xmlns:a16="http://schemas.microsoft.com/office/drawing/2014/main" id="{7EC096F6-41C0-8F78-AAD8-23B3D49938D4}"/>
              </a:ext>
            </a:extLst>
          </p:cNvPr>
          <p:cNvSpPr>
            <a:spLocks noGrp="1"/>
          </p:cNvSpPr>
          <p:nvPr>
            <p:ph type="sldNum" sz="quarter" idx="11"/>
          </p:nvPr>
        </p:nvSpPr>
        <p:spPr/>
        <p:txBody>
          <a:bodyPr/>
          <a:lstStyle/>
          <a:p>
            <a:fld id="{DA2C159E-F13C-4A85-9A41-E7669D3E0D70}" type="slidenum">
              <a:rPr lang="en-GB" smtClean="0"/>
              <a:pPr/>
              <a:t>8</a:t>
            </a:fld>
            <a:endParaRPr lang="en-GB"/>
          </a:p>
        </p:txBody>
      </p:sp>
    </p:spTree>
    <p:extLst>
      <p:ext uri="{BB962C8B-B14F-4D97-AF65-F5344CB8AC3E}">
        <p14:creationId xmlns:p14="http://schemas.microsoft.com/office/powerpoint/2010/main" val="2347417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fade">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fade">
                                      <p:cBhvr>
                                        <p:cTn id="4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BC9D3-D6FA-6C42-B18D-B4375D961051}"/>
              </a:ext>
            </a:extLst>
          </p:cNvPr>
          <p:cNvSpPr>
            <a:spLocks noGrp="1"/>
          </p:cNvSpPr>
          <p:nvPr>
            <p:ph type="ctrTitle"/>
          </p:nvPr>
        </p:nvSpPr>
        <p:spPr/>
        <p:txBody>
          <a:bodyPr/>
          <a:lstStyle/>
          <a:p>
            <a:r>
              <a:rPr lang="en-US"/>
              <a:t>Part 2</a:t>
            </a:r>
          </a:p>
        </p:txBody>
      </p:sp>
      <p:sp>
        <p:nvSpPr>
          <p:cNvPr id="3" name="Subtitle 2">
            <a:extLst>
              <a:ext uri="{FF2B5EF4-FFF2-40B4-BE49-F238E27FC236}">
                <a16:creationId xmlns:a16="http://schemas.microsoft.com/office/drawing/2014/main" id="{4262F235-0368-E17B-1122-D7F54A5719D9}"/>
              </a:ext>
            </a:extLst>
          </p:cNvPr>
          <p:cNvSpPr>
            <a:spLocks noGrp="1"/>
          </p:cNvSpPr>
          <p:nvPr>
            <p:ph type="subTitle" idx="1"/>
          </p:nvPr>
        </p:nvSpPr>
        <p:spPr>
          <a:xfrm>
            <a:off x="3897043" y="3579862"/>
            <a:ext cx="4805486" cy="360041"/>
          </a:xfrm>
        </p:spPr>
        <p:txBody>
          <a:bodyPr/>
          <a:lstStyle/>
          <a:p>
            <a:r>
              <a:rPr lang="en-GB" sz="2400" kern="0">
                <a:effectLst/>
                <a:ea typeface="Times New Roman" panose="02020603050405020304" pitchFamily="18" charset="0"/>
              </a:rPr>
              <a:t>Enhanced Performance – </a:t>
            </a:r>
          </a:p>
          <a:p>
            <a:r>
              <a:rPr lang="en-GB" sz="2400" kern="0">
                <a:effectLst/>
                <a:ea typeface="Times New Roman" panose="02020603050405020304" pitchFamily="18" charset="0"/>
              </a:rPr>
              <a:t>The Science</a:t>
            </a:r>
            <a:endParaRPr lang="en-US" sz="2400"/>
          </a:p>
        </p:txBody>
      </p:sp>
    </p:spTree>
    <p:extLst>
      <p:ext uri="{BB962C8B-B14F-4D97-AF65-F5344CB8AC3E}">
        <p14:creationId xmlns:p14="http://schemas.microsoft.com/office/powerpoint/2010/main" val="3212091363"/>
      </p:ext>
    </p:extLst>
  </p:cSld>
  <p:clrMapOvr>
    <a:masterClrMapping/>
  </p:clrMapOvr>
</p:sld>
</file>

<file path=ppt/theme/theme1.xml><?xml version="1.0" encoding="utf-8"?>
<a:theme xmlns:a="http://schemas.openxmlformats.org/drawingml/2006/main" name="ETF Master">
  <a:themeElements>
    <a:clrScheme name="Custom 5">
      <a:dk1>
        <a:srgbClr val="000000"/>
      </a:dk1>
      <a:lt1>
        <a:srgbClr val="FFFFFF"/>
      </a:lt1>
      <a:dk2>
        <a:srgbClr val="000000"/>
      </a:dk2>
      <a:lt2>
        <a:srgbClr val="EEECE1"/>
      </a:lt2>
      <a:accent1>
        <a:srgbClr val="008556"/>
      </a:accent1>
      <a:accent2>
        <a:srgbClr val="E51C41"/>
      </a:accent2>
      <a:accent3>
        <a:srgbClr val="FDB913"/>
      </a:accent3>
      <a:accent4>
        <a:srgbClr val="006EF5"/>
      </a:accent4>
      <a:accent5>
        <a:srgbClr val="BE0064"/>
      </a:accent5>
      <a:accent6>
        <a:srgbClr val="000000"/>
      </a:accent6>
      <a:hlink>
        <a:srgbClr val="0000FF"/>
      </a:hlink>
      <a:folHlink>
        <a:srgbClr val="800080"/>
      </a:folHlink>
    </a:clrScheme>
    <a:fontScheme name="ETF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350" dirty="0"/>
        </a:defPPr>
      </a:lstStyle>
    </a:txDef>
  </a:objectDefaults>
  <a:extraClrSchemeLst/>
  <a:extLst>
    <a:ext uri="{05A4C25C-085E-4340-85A3-A5531E510DB2}">
      <thm15:themeFamily xmlns:thm15="http://schemas.microsoft.com/office/thememl/2012/main" name="ETF PPT TEMPLATE 2017 REVISION 2" id="{D9072210-44E4-4708-8F0F-C17D53D19737}" vid="{93905E69-2C3A-474D-AE1D-AE1AB7FC7A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943fffa-545b-4eca-b17d-5f9a138dda08" xsi:nil="true"/>
    <lcf76f155ced4ddcb4097134ff3c332f xmlns="c5cf19a6-e467-491d-9af0-5a70f09a6a41">
      <Terms xmlns="http://schemas.microsoft.com/office/infopath/2007/PartnerControls"/>
    </lcf76f155ced4ddcb4097134ff3c332f>
    <SharedWithUsers xmlns="a943fffa-545b-4eca-b17d-5f9a138dda08">
      <UserInfo>
        <DisplayName>Jaime Sims</DisplayName>
        <AccountId>4168</AccountId>
        <AccountType/>
      </UserInfo>
      <UserInfo>
        <DisplayName>Cerian Ayres</DisplayName>
        <AccountId>27</AccountId>
        <AccountType/>
      </UserInfo>
      <UserInfo>
        <DisplayName>Ania Rainbird</DisplayName>
        <AccountId>5993</AccountId>
        <AccountType/>
      </UserInfo>
      <UserInfo>
        <DisplayName>Jo Swindells</DisplayName>
        <AccountId>3237</AccountId>
        <AccountType/>
      </UserInfo>
      <UserInfo>
        <DisplayName>Margaret Farrant</DisplayName>
        <AccountId>64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C6BF2C10D2AD44BB79F8BFF365B8C2" ma:contentTypeVersion="18" ma:contentTypeDescription="Create a new document." ma:contentTypeScope="" ma:versionID="0714f0b77b20790e3834ddd750b91639">
  <xsd:schema xmlns:xsd="http://www.w3.org/2001/XMLSchema" xmlns:xs="http://www.w3.org/2001/XMLSchema" xmlns:p="http://schemas.microsoft.com/office/2006/metadata/properties" xmlns:ns2="a943fffa-545b-4eca-b17d-5f9a138dda08" xmlns:ns3="c5cf19a6-e467-491d-9af0-5a70f09a6a41" targetNamespace="http://schemas.microsoft.com/office/2006/metadata/properties" ma:root="true" ma:fieldsID="7b7ff79a9314cc1d162676be4fbabe60" ns2:_="" ns3:_="">
    <xsd:import namespace="a943fffa-545b-4eca-b17d-5f9a138dda08"/>
    <xsd:import namespace="c5cf19a6-e467-491d-9af0-5a70f09a6a4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43fffa-545b-4eca-b17d-5f9a138dd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e9c5b39-4955-4e83-95b2-d0ef9563bab7}" ma:internalName="TaxCatchAll" ma:showField="CatchAllData" ma:web="a943fffa-545b-4eca-b17d-5f9a138dda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5cf19a6-e467-491d-9af0-5a70f09a6a4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cda56a-0d36-40e2-ad5d-df46f41119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5F8B49-E5E1-40F4-B655-165840E3D453}">
  <ds:schemaRefs>
    <ds:schemaRef ds:uri="http://schemas.microsoft.com/sharepoint/v3/contenttype/forms"/>
  </ds:schemaRefs>
</ds:datastoreItem>
</file>

<file path=customXml/itemProps2.xml><?xml version="1.0" encoding="utf-8"?>
<ds:datastoreItem xmlns:ds="http://schemas.openxmlformats.org/officeDocument/2006/customXml" ds:itemID="{EF83B713-1B57-46D9-9BBE-905C31E9610B}">
  <ds:schemaRefs>
    <ds:schemaRef ds:uri="a943fffa-545b-4eca-b17d-5f9a138dda08"/>
    <ds:schemaRef ds:uri="c5cf19a6-e467-491d-9af0-5a70f09a6a4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07985780-0C1E-4337-A181-C65FA85B50DB}">
  <ds:schemaRefs>
    <ds:schemaRef ds:uri="a943fffa-545b-4eca-b17d-5f9a138dda08"/>
    <ds:schemaRef ds:uri="c5cf19a6-e467-491d-9af0-5a70f09a6a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1527</Words>
  <Application>Microsoft Office PowerPoint</Application>
  <PresentationFormat>On-screen Show (16:9)</PresentationFormat>
  <Paragraphs>136</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Proxima Nova</vt:lpstr>
      <vt:lpstr>Symbol</vt:lpstr>
      <vt:lpstr>Times New Roman</vt:lpstr>
      <vt:lpstr>ETF Master</vt:lpstr>
      <vt:lpstr>Guidance – How to use during the example month of February 1</vt:lpstr>
      <vt:lpstr>Guidance – How to use during the example month of February 2</vt:lpstr>
      <vt:lpstr>Guidance – How to use during the example month of February 3</vt:lpstr>
      <vt:lpstr>AWD Session Plan example</vt:lpstr>
      <vt:lpstr>Nutrition</vt:lpstr>
      <vt:lpstr>Agenda</vt:lpstr>
      <vt:lpstr>Part 1</vt:lpstr>
      <vt:lpstr>The ‘Why’</vt:lpstr>
      <vt:lpstr>Part 2</vt:lpstr>
      <vt:lpstr>Enhanced Performance – The science</vt:lpstr>
      <vt:lpstr>Part 3</vt:lpstr>
      <vt:lpstr>Understanding Nutrition – beyond the basics</vt:lpstr>
      <vt:lpstr>Part 4</vt:lpstr>
      <vt:lpstr>4 Practical eating tips:  shaping the ‘order’ in the way we eat</vt:lpstr>
      <vt:lpstr>What are the doctors saying about managing glucose? </vt:lpstr>
      <vt:lpstr>Feedback</vt:lpstr>
      <vt:lpstr>Name Surname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underpinning excellence</dc:title>
  <dc:creator>Richard Overton</dc:creator>
  <cp:lastModifiedBy>Charley Francis</cp:lastModifiedBy>
  <cp:revision>11</cp:revision>
  <dcterms:created xsi:type="dcterms:W3CDTF">2020-10-20T08:50:32Z</dcterms:created>
  <dcterms:modified xsi:type="dcterms:W3CDTF">2024-09-11T08:42:30Z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0x01010062C6BF2C10D2AD44BB79F8BFF365B8C2</vt:lpwstr>
  </property>
  <property fmtid="{D5CDD505-2E9C-101B-9397-08002B2CF9AE}" pid="3" name="Order">
    <vt:r8>746400</vt:r8>
  </property>
  <property fmtid="{D5CDD505-2E9C-101B-9397-08002B2CF9AE}" pid="4" name="MediaServiceImageTags">
    <vt:lpwstr/>
  </property>
</Properties>
</file>