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4"/>
  </p:notesMasterIdLst>
  <p:handoutMasterIdLst>
    <p:handoutMasterId r:id="rId105"/>
  </p:handoutMasterIdLst>
  <p:sldIdLst>
    <p:sldId id="296" r:id="rId5"/>
    <p:sldId id="298" r:id="rId6"/>
    <p:sldId id="347" r:id="rId7"/>
    <p:sldId id="348" r:id="rId8"/>
    <p:sldId id="340" r:id="rId9"/>
    <p:sldId id="328" r:id="rId10"/>
    <p:sldId id="341" r:id="rId11"/>
    <p:sldId id="342" r:id="rId12"/>
    <p:sldId id="349" r:id="rId13"/>
    <p:sldId id="332" r:id="rId14"/>
    <p:sldId id="360" r:id="rId15"/>
    <p:sldId id="361" r:id="rId16"/>
    <p:sldId id="344" r:id="rId17"/>
    <p:sldId id="351" r:id="rId18"/>
    <p:sldId id="352" r:id="rId19"/>
    <p:sldId id="353" r:id="rId20"/>
    <p:sldId id="300" r:id="rId21"/>
    <p:sldId id="354" r:id="rId22"/>
    <p:sldId id="362" r:id="rId23"/>
    <p:sldId id="355" r:id="rId24"/>
    <p:sldId id="365" r:id="rId25"/>
    <p:sldId id="343" r:id="rId26"/>
    <p:sldId id="336" r:id="rId27"/>
    <p:sldId id="356" r:id="rId28"/>
    <p:sldId id="364" r:id="rId29"/>
    <p:sldId id="363" r:id="rId30"/>
    <p:sldId id="366" r:id="rId31"/>
    <p:sldId id="359" r:id="rId32"/>
    <p:sldId id="304" r:id="rId33"/>
    <p:sldId id="305" r:id="rId34"/>
    <p:sldId id="367" r:id="rId35"/>
    <p:sldId id="432" r:id="rId36"/>
    <p:sldId id="374" r:id="rId37"/>
    <p:sldId id="369" r:id="rId38"/>
    <p:sldId id="433" r:id="rId39"/>
    <p:sldId id="434" r:id="rId40"/>
    <p:sldId id="375" r:id="rId41"/>
    <p:sldId id="371" r:id="rId42"/>
    <p:sldId id="372" r:id="rId43"/>
    <p:sldId id="382" r:id="rId44"/>
    <p:sldId id="435" r:id="rId45"/>
    <p:sldId id="376" r:id="rId46"/>
    <p:sldId id="385" r:id="rId47"/>
    <p:sldId id="396" r:id="rId48"/>
    <p:sldId id="377" r:id="rId49"/>
    <p:sldId id="306" r:id="rId50"/>
    <p:sldId id="307" r:id="rId51"/>
    <p:sldId id="388" r:id="rId52"/>
    <p:sldId id="384" r:id="rId53"/>
    <p:sldId id="436" r:id="rId54"/>
    <p:sldId id="386" r:id="rId55"/>
    <p:sldId id="392" r:id="rId56"/>
    <p:sldId id="389" r:id="rId57"/>
    <p:sldId id="390" r:id="rId58"/>
    <p:sldId id="393" r:id="rId59"/>
    <p:sldId id="394" r:id="rId60"/>
    <p:sldId id="406" r:id="rId61"/>
    <p:sldId id="310" r:id="rId62"/>
    <p:sldId id="407" r:id="rId63"/>
    <p:sldId id="408" r:id="rId64"/>
    <p:sldId id="398" r:id="rId65"/>
    <p:sldId id="403" r:id="rId66"/>
    <p:sldId id="402" r:id="rId67"/>
    <p:sldId id="404" r:id="rId68"/>
    <p:sldId id="405" r:id="rId69"/>
    <p:sldId id="395" r:id="rId70"/>
    <p:sldId id="313" r:id="rId71"/>
    <p:sldId id="411" r:id="rId72"/>
    <p:sldId id="409" r:id="rId73"/>
    <p:sldId id="415" r:id="rId74"/>
    <p:sldId id="414" r:id="rId75"/>
    <p:sldId id="413" r:id="rId76"/>
    <p:sldId id="412" r:id="rId77"/>
    <p:sldId id="424" r:id="rId78"/>
    <p:sldId id="316" r:id="rId79"/>
    <p:sldId id="416" r:id="rId80"/>
    <p:sldId id="417" r:id="rId81"/>
    <p:sldId id="418" r:id="rId82"/>
    <p:sldId id="419" r:id="rId83"/>
    <p:sldId id="420" r:id="rId84"/>
    <p:sldId id="421" r:id="rId85"/>
    <p:sldId id="428" r:id="rId86"/>
    <p:sldId id="319" r:id="rId87"/>
    <p:sldId id="422" r:id="rId88"/>
    <p:sldId id="423" r:id="rId89"/>
    <p:sldId id="429" r:id="rId90"/>
    <p:sldId id="427" r:id="rId91"/>
    <p:sldId id="322" r:id="rId92"/>
    <p:sldId id="425" r:id="rId93"/>
    <p:sldId id="426" r:id="rId94"/>
    <p:sldId id="437" r:id="rId95"/>
    <p:sldId id="430" r:id="rId96"/>
    <p:sldId id="431" r:id="rId97"/>
    <p:sldId id="325" r:id="rId98"/>
    <p:sldId id="329" r:id="rId99"/>
    <p:sldId id="333" r:id="rId100"/>
    <p:sldId id="337" r:id="rId101"/>
    <p:sldId id="338" r:id="rId102"/>
    <p:sldId id="262" r:id="rId103"/>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orient="horz" pos="3060">
          <p15:clr>
            <a:srgbClr val="A4A3A4"/>
          </p15:clr>
        </p15:guide>
        <p15:guide id="3" orient="horz" pos="169">
          <p15:clr>
            <a:srgbClr val="A4A3A4"/>
          </p15:clr>
        </p15:guide>
        <p15:guide id="4" orient="horz" pos="2890">
          <p15:clr>
            <a:srgbClr val="A4A3A4"/>
          </p15:clr>
        </p15:guide>
        <p15:guide id="5" orient="horz">
          <p15:clr>
            <a:srgbClr val="A4A3A4"/>
          </p15:clr>
        </p15:guide>
        <p15:guide id="6" orient="horz" pos="622">
          <p15:clr>
            <a:srgbClr val="A4A3A4"/>
          </p15:clr>
        </p15:guide>
        <p15:guide id="7" orient="horz" pos="1575">
          <p15:clr>
            <a:srgbClr val="A4A3A4"/>
          </p15:clr>
        </p15:guide>
        <p15:guide id="8" orient="horz" pos="868">
          <p15:clr>
            <a:srgbClr val="A4A3A4"/>
          </p15:clr>
        </p15:guide>
        <p15:guide id="9" pos="2835">
          <p15:clr>
            <a:srgbClr val="A4A3A4"/>
          </p15:clr>
        </p15:guide>
        <p15:guide id="10" pos="5583">
          <p15:clr>
            <a:srgbClr val="A4A3A4"/>
          </p15:clr>
        </p15:guide>
        <p15:guide id="11" pos="158">
          <p15:clr>
            <a:srgbClr val="A4A3A4"/>
          </p15:clr>
        </p15:guide>
        <p15:guide id="12" pos="5012">
          <p15:clr>
            <a:srgbClr val="A4A3A4"/>
          </p15:clr>
        </p15:guide>
        <p15:guide id="13" pos="1651">
          <p15:clr>
            <a:srgbClr val="A4A3A4"/>
          </p15:clr>
        </p15:guide>
        <p15:guide id="14" pos="2744">
          <p15:clr>
            <a:srgbClr val="A4A3A4"/>
          </p15:clr>
        </p15:guide>
        <p15:guide id="15" pos="5465">
          <p15:clr>
            <a:srgbClr val="A4A3A4"/>
          </p15:clr>
        </p15:guide>
        <p15:guide id="16" pos="956">
          <p15:clr>
            <a:srgbClr val="A4A3A4"/>
          </p15:clr>
        </p15:guide>
        <p15:guide id="17" pos="2562">
          <p15:clr>
            <a:srgbClr val="A4A3A4"/>
          </p15:clr>
        </p15:guide>
        <p15:guide id="18" pos="3257">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C70EC03-BE1D-3ECF-1198-0AE0F3C2A3B3}" name="Joanne Gillette" initials="" userId="S::JoanneGillette@JoanneGillette386.onmicrosoft.com::635e4de7-d018-45a2-9822-1464e44ba1a6" providerId="AD"/>
  <p188:author id="{E68DBF29-173B-1EE4-E980-EBF86C79181A}" name="Editor" initials="ED" userId="Editor" providerId="None"/>
  <p188:author id="{C78EE964-938E-9AC2-75C7-D15FB5268D6A}" name="Richard Weaver" initials="RW" userId="S::richardw@shrewsbury.ac.uk::e42b7d39-de6c-4afd-97ec-538b5f1278c7" providerId="AD"/>
  <p188:author id="{473F2D82-C3C3-DDA7-9377-E23167EA6B6B}" name="Elise James" initials="EJ" userId="42537d0e53cac1b1" providerId="Windows Live"/>
  <p188:author id="{DF6B61B9-D879-91C9-ECE6-A1D21E84EACA}" name="Kirsten Hollister" initials="KH" userId="S::kirstenh@shrewsbury.ac.uk::f82291c8-99d5-47cd-8c9c-47767899496e" providerId="AD"/>
  <p188:author id="{8CB327D7-E7E4-B85C-F4D0-1205916741BF}" name="Joanne Gillette" initials="JG" userId="88ebfc7785ff76c4" providerId="Windows Live"/>
  <p188:author id="{17067DEA-7321-6A7E-76E0-4AAC6FAFDAD8}" name="Richard Weaver" initials="RW" userId="S::richardw_shrewsbury.ac.uk#ext#@aoctenant.onmicrosoft.com::24eed483-0c4d-4bac-8df5-4cc4fcfaa7b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1C41"/>
    <a:srgbClr val="0071F8"/>
    <a:srgbClr val="00A068"/>
    <a:srgbClr val="BE0064"/>
    <a:srgbClr val="FEB9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F6326B-5D05-99E0-B95B-E73A9EDF6EB0}" v="3" dt="2025-07-02T13:15:09.76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470"/>
    <p:restoredTop sz="94658"/>
  </p:normalViewPr>
  <p:slideViewPr>
    <p:cSldViewPr snapToGrid="0">
      <p:cViewPr varScale="1">
        <p:scale>
          <a:sx n="63" d="100"/>
          <a:sy n="63" d="100"/>
        </p:scale>
        <p:origin x="416" y="272"/>
      </p:cViewPr>
      <p:guideLst>
        <p:guide orient="horz" pos="1620"/>
        <p:guide orient="horz" pos="3060"/>
        <p:guide orient="horz" pos="169"/>
        <p:guide orient="horz" pos="2890"/>
        <p:guide orient="horz"/>
        <p:guide orient="horz" pos="622"/>
        <p:guide orient="horz" pos="1575"/>
        <p:guide orient="horz" pos="868"/>
        <p:guide pos="2835"/>
        <p:guide pos="5583"/>
        <p:guide pos="158"/>
        <p:guide pos="5012"/>
        <p:guide pos="1651"/>
        <p:guide pos="2744"/>
        <p:guide pos="5465"/>
        <p:guide pos="956"/>
        <p:guide pos="2562"/>
        <p:guide pos="3257"/>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slide" Target="slides/slide80.xml"/><Relationship Id="rId89" Type="http://schemas.openxmlformats.org/officeDocument/2006/relationships/slide" Target="slides/slide85.xml"/><Relationship Id="rId112" Type="http://schemas.microsoft.com/office/2018/10/relationships/authors" Target="authors.xml"/><Relationship Id="rId16" Type="http://schemas.openxmlformats.org/officeDocument/2006/relationships/slide" Target="slides/slide12.xml"/><Relationship Id="rId107" Type="http://schemas.openxmlformats.org/officeDocument/2006/relationships/viewProps" Target="viewProps.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slide" Target="slides/slide75.xml"/><Relationship Id="rId102" Type="http://schemas.openxmlformats.org/officeDocument/2006/relationships/slide" Target="slides/slide98.xml"/><Relationship Id="rId5" Type="http://schemas.openxmlformats.org/officeDocument/2006/relationships/slide" Target="slides/slide1.xml"/><Relationship Id="rId90" Type="http://schemas.openxmlformats.org/officeDocument/2006/relationships/slide" Target="slides/slide86.xml"/><Relationship Id="rId95" Type="http://schemas.openxmlformats.org/officeDocument/2006/relationships/slide" Target="slides/slide91.xml"/><Relationship Id="rId22" Type="http://schemas.openxmlformats.org/officeDocument/2006/relationships/slide" Target="slides/slide18.xml"/><Relationship Id="rId27" Type="http://schemas.openxmlformats.org/officeDocument/2006/relationships/slide" Target="slides/slide23.xml"/><Relationship Id="rId43" Type="http://schemas.openxmlformats.org/officeDocument/2006/relationships/slide" Target="slides/slide39.xml"/><Relationship Id="rId48" Type="http://schemas.openxmlformats.org/officeDocument/2006/relationships/slide" Target="slides/slide44.xml"/><Relationship Id="rId64" Type="http://schemas.openxmlformats.org/officeDocument/2006/relationships/slide" Target="slides/slide60.xml"/><Relationship Id="rId69" Type="http://schemas.openxmlformats.org/officeDocument/2006/relationships/slide" Target="slides/slide65.xml"/><Relationship Id="rId80" Type="http://schemas.openxmlformats.org/officeDocument/2006/relationships/slide" Target="slides/slide76.xml"/><Relationship Id="rId85" Type="http://schemas.openxmlformats.org/officeDocument/2006/relationships/slide" Target="slides/slide81.xml"/><Relationship Id="rId12" Type="http://schemas.openxmlformats.org/officeDocument/2006/relationships/slide" Target="slides/slide8.xml"/><Relationship Id="rId17" Type="http://schemas.openxmlformats.org/officeDocument/2006/relationships/slide" Target="slides/slide13.xml"/><Relationship Id="rId33" Type="http://schemas.openxmlformats.org/officeDocument/2006/relationships/slide" Target="slides/slide29.xml"/><Relationship Id="rId38" Type="http://schemas.openxmlformats.org/officeDocument/2006/relationships/slide" Target="slides/slide34.xml"/><Relationship Id="rId59" Type="http://schemas.openxmlformats.org/officeDocument/2006/relationships/slide" Target="slides/slide55.xml"/><Relationship Id="rId103" Type="http://schemas.openxmlformats.org/officeDocument/2006/relationships/slide" Target="slides/slide99.xml"/><Relationship Id="rId108" Type="http://schemas.openxmlformats.org/officeDocument/2006/relationships/theme" Target="theme/theme1.xml"/><Relationship Id="rId54" Type="http://schemas.openxmlformats.org/officeDocument/2006/relationships/slide" Target="slides/slide50.xml"/><Relationship Id="rId70" Type="http://schemas.openxmlformats.org/officeDocument/2006/relationships/slide" Target="slides/slide66.xml"/><Relationship Id="rId75" Type="http://schemas.openxmlformats.org/officeDocument/2006/relationships/slide" Target="slides/slide71.xml"/><Relationship Id="rId91" Type="http://schemas.openxmlformats.org/officeDocument/2006/relationships/slide" Target="slides/slide87.xml"/><Relationship Id="rId96" Type="http://schemas.openxmlformats.org/officeDocument/2006/relationships/slide" Target="slides/slide92.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6" Type="http://schemas.openxmlformats.org/officeDocument/2006/relationships/presProps" Target="presProp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slide" Target="slides/slide82.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109" Type="http://schemas.openxmlformats.org/officeDocument/2006/relationships/tableStyles" Target="tableStyles.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notesMaster" Target="notesMasters/notesMaster1.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110" Type="http://schemas.microsoft.com/office/2016/11/relationships/changesInfo" Target="changesInfos/changesInfo1.xml"/><Relationship Id="rId61" Type="http://schemas.openxmlformats.org/officeDocument/2006/relationships/slide" Target="slides/slide57.xml"/><Relationship Id="rId82" Type="http://schemas.openxmlformats.org/officeDocument/2006/relationships/slide" Target="slides/slide78.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handoutMaster" Target="handoutMasters/handoutMaster1.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93" Type="http://schemas.openxmlformats.org/officeDocument/2006/relationships/slide" Target="slides/slide89.xml"/><Relationship Id="rId98" Type="http://schemas.openxmlformats.org/officeDocument/2006/relationships/slide" Target="slides/slide94.xml"/><Relationship Id="rId3" Type="http://schemas.openxmlformats.org/officeDocument/2006/relationships/customXml" Target="../customXml/item3.xml"/><Relationship Id="rId25" Type="http://schemas.openxmlformats.org/officeDocument/2006/relationships/slide" Target="slides/slide21.xml"/><Relationship Id="rId46" Type="http://schemas.openxmlformats.org/officeDocument/2006/relationships/slide" Target="slides/slide42.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62" Type="http://schemas.openxmlformats.org/officeDocument/2006/relationships/slide" Target="slides/slide58.xml"/><Relationship Id="rId83" Type="http://schemas.openxmlformats.org/officeDocument/2006/relationships/slide" Target="slides/slide79.xml"/><Relationship Id="rId88" Type="http://schemas.openxmlformats.org/officeDocument/2006/relationships/slide" Target="slides/slide84.xml"/><Relationship Id="rId111"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Mason" userId="S::laura.mason@etfoundation.co.uk::c987a669-6672-4476-8676-ba77d2c8cc1d" providerId="AD" clId="Web-{54F6326B-5D05-99E0-B95B-E73A9EDF6EB0}"/>
    <pc:docChg chg="modSld">
      <pc:chgData name="Laura Mason" userId="S::laura.mason@etfoundation.co.uk::c987a669-6672-4476-8676-ba77d2c8cc1d" providerId="AD" clId="Web-{54F6326B-5D05-99E0-B95B-E73A9EDF6EB0}" dt="2025-07-02T13:15:09.652" v="1" actId="20577"/>
      <pc:docMkLst>
        <pc:docMk/>
      </pc:docMkLst>
      <pc:sldChg chg="modSp">
        <pc:chgData name="Laura Mason" userId="S::laura.mason@etfoundation.co.uk::c987a669-6672-4476-8676-ba77d2c8cc1d" providerId="AD" clId="Web-{54F6326B-5D05-99E0-B95B-E73A9EDF6EB0}" dt="2025-07-02T13:15:09.652" v="1" actId="20577"/>
        <pc:sldMkLst>
          <pc:docMk/>
          <pc:sldMk cId="275370183" sldId="403"/>
        </pc:sldMkLst>
        <pc:spChg chg="mod">
          <ac:chgData name="Laura Mason" userId="S::laura.mason@etfoundation.co.uk::c987a669-6672-4476-8676-ba77d2c8cc1d" providerId="AD" clId="Web-{54F6326B-5D05-99E0-B95B-E73A9EDF6EB0}" dt="2025-07-02T13:15:09.652" v="1" actId="20577"/>
          <ac:spMkLst>
            <pc:docMk/>
            <pc:sldMk cId="275370183" sldId="403"/>
            <ac:spMk id="4" creationId="{D170E9E2-0B00-C9F3-0EA1-77F6D3109043}"/>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4B82452-3B3D-4B10-B5B2-216C3ED6E0C1}" type="datetimeFigureOut">
              <a:rPr lang="en-GB" smtClean="0"/>
              <a:pPr/>
              <a:t>02/07/2025</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B11B1AA-12AD-4BCD-8A84-BE258AB1E1EB}" type="slidenum">
              <a:rPr lang="en-GB" smtClean="0"/>
              <a:pPr/>
              <a:t>‹#›</a:t>
            </a:fld>
            <a:endParaRPr lang="en-GB"/>
          </a:p>
        </p:txBody>
      </p:sp>
    </p:spTree>
    <p:extLst>
      <p:ext uri="{BB962C8B-B14F-4D97-AF65-F5344CB8AC3E}">
        <p14:creationId xmlns:p14="http://schemas.microsoft.com/office/powerpoint/2010/main" val="17597049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3A1484-528B-4725-8337-7ACDB6138B8F}" type="datetimeFigureOut">
              <a:rPr lang="en-GB" smtClean="0"/>
              <a:pPr/>
              <a:t>02/07/2025</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20340D-206C-4C41-A35B-4D72CE2F2B89}" type="slidenum">
              <a:rPr lang="en-GB" smtClean="0"/>
              <a:pPr/>
              <a:t>‹#›</a:t>
            </a:fld>
            <a:endParaRPr lang="en-GB"/>
          </a:p>
        </p:txBody>
      </p:sp>
    </p:spTree>
    <p:extLst>
      <p:ext uri="{BB962C8B-B14F-4D97-AF65-F5344CB8AC3E}">
        <p14:creationId xmlns:p14="http://schemas.microsoft.com/office/powerpoint/2010/main" val="2535619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1</a:t>
            </a:fld>
            <a:endParaRPr lang="en-GB"/>
          </a:p>
        </p:txBody>
      </p:sp>
    </p:spTree>
    <p:extLst>
      <p:ext uri="{BB962C8B-B14F-4D97-AF65-F5344CB8AC3E}">
        <p14:creationId xmlns:p14="http://schemas.microsoft.com/office/powerpoint/2010/main" val="4038769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3E0E94-9481-4614-09A3-40C7E168A7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4ED4D1-904B-3097-73AA-7355CA7163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6F5F41-3528-0A11-76FB-766D4163B17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8D412D1-35BD-3A9B-1A84-16B7375D0F5C}"/>
              </a:ext>
            </a:extLst>
          </p:cNvPr>
          <p:cNvSpPr>
            <a:spLocks noGrp="1"/>
          </p:cNvSpPr>
          <p:nvPr>
            <p:ph type="sldNum" sz="quarter" idx="5"/>
          </p:nvPr>
        </p:nvSpPr>
        <p:spPr/>
        <p:txBody>
          <a:bodyPr/>
          <a:lstStyle/>
          <a:p>
            <a:fld id="{9920340D-206C-4C41-A35B-4D72CE2F2B89}" type="slidenum">
              <a:rPr lang="en-GB" smtClean="0"/>
              <a:t>10</a:t>
            </a:fld>
            <a:endParaRPr lang="en-GB"/>
          </a:p>
        </p:txBody>
      </p:sp>
    </p:spTree>
    <p:extLst>
      <p:ext uri="{BB962C8B-B14F-4D97-AF65-F5344CB8AC3E}">
        <p14:creationId xmlns:p14="http://schemas.microsoft.com/office/powerpoint/2010/main" val="3480820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043F2E-0CB3-A806-EF46-1DD40BA58E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2578FB-632F-57DD-0129-0909779252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EEC6FA-8B6E-5984-3148-9B49FA21B96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91D1511-8B8E-80F8-9208-E215D548F6A2}"/>
              </a:ext>
            </a:extLst>
          </p:cNvPr>
          <p:cNvSpPr>
            <a:spLocks noGrp="1"/>
          </p:cNvSpPr>
          <p:nvPr>
            <p:ph type="sldNum" sz="quarter" idx="5"/>
          </p:nvPr>
        </p:nvSpPr>
        <p:spPr/>
        <p:txBody>
          <a:bodyPr/>
          <a:lstStyle/>
          <a:p>
            <a:fld id="{9920340D-206C-4C41-A35B-4D72CE2F2B89}" type="slidenum">
              <a:rPr lang="en-GB" smtClean="0"/>
              <a:t>11</a:t>
            </a:fld>
            <a:endParaRPr lang="en-GB"/>
          </a:p>
        </p:txBody>
      </p:sp>
    </p:spTree>
    <p:extLst>
      <p:ext uri="{BB962C8B-B14F-4D97-AF65-F5344CB8AC3E}">
        <p14:creationId xmlns:p14="http://schemas.microsoft.com/office/powerpoint/2010/main" val="15249328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EF6891-D27B-32D7-A9C7-AAEB1FB644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E83E00-B0C4-E290-CB15-914BDD7363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B34ACF-1073-837B-07B1-546959DAD5B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5BA4231-AB85-9708-185D-2FF7A69DD7F1}"/>
              </a:ext>
            </a:extLst>
          </p:cNvPr>
          <p:cNvSpPr>
            <a:spLocks noGrp="1"/>
          </p:cNvSpPr>
          <p:nvPr>
            <p:ph type="sldNum" sz="quarter" idx="5"/>
          </p:nvPr>
        </p:nvSpPr>
        <p:spPr/>
        <p:txBody>
          <a:bodyPr/>
          <a:lstStyle/>
          <a:p>
            <a:fld id="{9920340D-206C-4C41-A35B-4D72CE2F2B89}" type="slidenum">
              <a:rPr lang="en-GB" smtClean="0"/>
              <a:t>13</a:t>
            </a:fld>
            <a:endParaRPr lang="en-GB"/>
          </a:p>
        </p:txBody>
      </p:sp>
    </p:spTree>
    <p:extLst>
      <p:ext uri="{BB962C8B-B14F-4D97-AF65-F5344CB8AC3E}">
        <p14:creationId xmlns:p14="http://schemas.microsoft.com/office/powerpoint/2010/main" val="28652595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711FA4-762A-A6C3-C79F-993BE28B33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8514AA-A465-C892-A2D7-6AA0D9EAD7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A814E4-A7F0-BDF3-CAB3-494C295256B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6705ECA-F80A-8591-10CA-32F7D2B45FA1}"/>
              </a:ext>
            </a:extLst>
          </p:cNvPr>
          <p:cNvSpPr>
            <a:spLocks noGrp="1"/>
          </p:cNvSpPr>
          <p:nvPr>
            <p:ph type="sldNum" sz="quarter" idx="5"/>
          </p:nvPr>
        </p:nvSpPr>
        <p:spPr/>
        <p:txBody>
          <a:bodyPr/>
          <a:lstStyle/>
          <a:p>
            <a:fld id="{9920340D-206C-4C41-A35B-4D72CE2F2B89}" type="slidenum">
              <a:rPr lang="en-GB" smtClean="0"/>
              <a:t>14</a:t>
            </a:fld>
            <a:endParaRPr lang="en-GB"/>
          </a:p>
        </p:txBody>
      </p:sp>
    </p:spTree>
    <p:extLst>
      <p:ext uri="{BB962C8B-B14F-4D97-AF65-F5344CB8AC3E}">
        <p14:creationId xmlns:p14="http://schemas.microsoft.com/office/powerpoint/2010/main" val="5803198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F5058E-0670-7265-1645-0EAE43F5A8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25116F-7953-67A6-C1AF-ADA8FA486B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51E4D1-871A-28EB-D08F-D6EF327F806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956C25D-DA84-C6DE-8383-5056F40DE8CF}"/>
              </a:ext>
            </a:extLst>
          </p:cNvPr>
          <p:cNvSpPr>
            <a:spLocks noGrp="1"/>
          </p:cNvSpPr>
          <p:nvPr>
            <p:ph type="sldNum" sz="quarter" idx="5"/>
          </p:nvPr>
        </p:nvSpPr>
        <p:spPr/>
        <p:txBody>
          <a:bodyPr/>
          <a:lstStyle/>
          <a:p>
            <a:fld id="{9920340D-206C-4C41-A35B-4D72CE2F2B89}" type="slidenum">
              <a:rPr lang="en-GB" smtClean="0"/>
              <a:t>15</a:t>
            </a:fld>
            <a:endParaRPr lang="en-GB"/>
          </a:p>
        </p:txBody>
      </p:sp>
    </p:spTree>
    <p:extLst>
      <p:ext uri="{BB962C8B-B14F-4D97-AF65-F5344CB8AC3E}">
        <p14:creationId xmlns:p14="http://schemas.microsoft.com/office/powerpoint/2010/main" val="1258574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A3E972-C432-EDAC-8445-56D542E98D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5D3D3B-313A-9901-FC4F-B9800D0355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C84898-1D36-3C7B-B26D-2AED1075F9B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2A68CAA-B405-6518-8074-248E20B9AA9C}"/>
              </a:ext>
            </a:extLst>
          </p:cNvPr>
          <p:cNvSpPr>
            <a:spLocks noGrp="1"/>
          </p:cNvSpPr>
          <p:nvPr>
            <p:ph type="sldNum" sz="quarter" idx="5"/>
          </p:nvPr>
        </p:nvSpPr>
        <p:spPr/>
        <p:txBody>
          <a:bodyPr/>
          <a:lstStyle/>
          <a:p>
            <a:fld id="{9920340D-206C-4C41-A35B-4D72CE2F2B89}" type="slidenum">
              <a:rPr lang="en-GB" smtClean="0"/>
              <a:t>16</a:t>
            </a:fld>
            <a:endParaRPr lang="en-GB"/>
          </a:p>
        </p:txBody>
      </p:sp>
    </p:spTree>
    <p:extLst>
      <p:ext uri="{BB962C8B-B14F-4D97-AF65-F5344CB8AC3E}">
        <p14:creationId xmlns:p14="http://schemas.microsoft.com/office/powerpoint/2010/main" val="18967810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17</a:t>
            </a:fld>
            <a:endParaRPr lang="en-GB"/>
          </a:p>
        </p:txBody>
      </p:sp>
    </p:spTree>
    <p:extLst>
      <p:ext uri="{BB962C8B-B14F-4D97-AF65-F5344CB8AC3E}">
        <p14:creationId xmlns:p14="http://schemas.microsoft.com/office/powerpoint/2010/main" val="11607339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AB3452-D038-7FA7-2E67-5DC3CAA25A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1DD75-B4F1-F5CE-DE71-21BFFBC38A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BEAFA1-E334-D3E7-412A-9F0B7D77DB2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E1EFB9B-18DF-B2F4-367D-5C2503413469}"/>
              </a:ext>
            </a:extLst>
          </p:cNvPr>
          <p:cNvSpPr>
            <a:spLocks noGrp="1"/>
          </p:cNvSpPr>
          <p:nvPr>
            <p:ph type="sldNum" sz="quarter" idx="5"/>
          </p:nvPr>
        </p:nvSpPr>
        <p:spPr/>
        <p:txBody>
          <a:bodyPr/>
          <a:lstStyle/>
          <a:p>
            <a:fld id="{9920340D-206C-4C41-A35B-4D72CE2F2B89}" type="slidenum">
              <a:rPr lang="en-GB" smtClean="0"/>
              <a:t>18</a:t>
            </a:fld>
            <a:endParaRPr lang="en-GB"/>
          </a:p>
        </p:txBody>
      </p:sp>
    </p:spTree>
    <p:extLst>
      <p:ext uri="{BB962C8B-B14F-4D97-AF65-F5344CB8AC3E}">
        <p14:creationId xmlns:p14="http://schemas.microsoft.com/office/powerpoint/2010/main" val="5625075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A77C01-5ECE-2787-63EB-65BF5916FB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B733B5-CE6A-3CA3-7471-7D6F643AE7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B53FA1-C868-D84A-E0FE-A8FE7DD688E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5259BC4-ED36-21EB-95B1-3C02126EB37C}"/>
              </a:ext>
            </a:extLst>
          </p:cNvPr>
          <p:cNvSpPr>
            <a:spLocks noGrp="1"/>
          </p:cNvSpPr>
          <p:nvPr>
            <p:ph type="sldNum" sz="quarter" idx="5"/>
          </p:nvPr>
        </p:nvSpPr>
        <p:spPr/>
        <p:txBody>
          <a:bodyPr/>
          <a:lstStyle/>
          <a:p>
            <a:fld id="{9920340D-206C-4C41-A35B-4D72CE2F2B89}" type="slidenum">
              <a:rPr lang="en-GB" smtClean="0"/>
              <a:t>20</a:t>
            </a:fld>
            <a:endParaRPr lang="en-GB"/>
          </a:p>
        </p:txBody>
      </p:sp>
    </p:spTree>
    <p:extLst>
      <p:ext uri="{BB962C8B-B14F-4D97-AF65-F5344CB8AC3E}">
        <p14:creationId xmlns:p14="http://schemas.microsoft.com/office/powerpoint/2010/main" val="40551047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54E131-6B2F-12AC-1D17-47FA049599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15F75B-07C8-2345-0684-3A928F297B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90C6AF-16C4-012F-125C-66D045DA14C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5B67C49-2129-8E03-3EA7-C79174F3133F}"/>
              </a:ext>
            </a:extLst>
          </p:cNvPr>
          <p:cNvSpPr>
            <a:spLocks noGrp="1"/>
          </p:cNvSpPr>
          <p:nvPr>
            <p:ph type="sldNum" sz="quarter" idx="5"/>
          </p:nvPr>
        </p:nvSpPr>
        <p:spPr/>
        <p:txBody>
          <a:bodyPr/>
          <a:lstStyle/>
          <a:p>
            <a:fld id="{9920340D-206C-4C41-A35B-4D72CE2F2B89}" type="slidenum">
              <a:rPr lang="en-GB" smtClean="0"/>
              <a:t>22</a:t>
            </a:fld>
            <a:endParaRPr lang="en-GB"/>
          </a:p>
        </p:txBody>
      </p:sp>
    </p:spTree>
    <p:extLst>
      <p:ext uri="{BB962C8B-B14F-4D97-AF65-F5344CB8AC3E}">
        <p14:creationId xmlns:p14="http://schemas.microsoft.com/office/powerpoint/2010/main" val="13453387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2</a:t>
            </a:fld>
            <a:endParaRPr lang="en-GB"/>
          </a:p>
        </p:txBody>
      </p:sp>
    </p:spTree>
    <p:extLst>
      <p:ext uri="{BB962C8B-B14F-4D97-AF65-F5344CB8AC3E}">
        <p14:creationId xmlns:p14="http://schemas.microsoft.com/office/powerpoint/2010/main" val="9359559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4CD145-6124-7810-A68E-DE0403CE52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3699B7-D23D-3164-7CEA-B38EEB5E15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1D3292-D801-8EA6-D0FA-E0B7BCE28AF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90A7594-9B2A-520A-994C-2857C3468710}"/>
              </a:ext>
            </a:extLst>
          </p:cNvPr>
          <p:cNvSpPr>
            <a:spLocks noGrp="1"/>
          </p:cNvSpPr>
          <p:nvPr>
            <p:ph type="sldNum" sz="quarter" idx="5"/>
          </p:nvPr>
        </p:nvSpPr>
        <p:spPr/>
        <p:txBody>
          <a:bodyPr/>
          <a:lstStyle/>
          <a:p>
            <a:fld id="{9920340D-206C-4C41-A35B-4D72CE2F2B89}" type="slidenum">
              <a:rPr lang="en-GB" smtClean="0"/>
              <a:t>23</a:t>
            </a:fld>
            <a:endParaRPr lang="en-GB"/>
          </a:p>
        </p:txBody>
      </p:sp>
    </p:spTree>
    <p:extLst>
      <p:ext uri="{BB962C8B-B14F-4D97-AF65-F5344CB8AC3E}">
        <p14:creationId xmlns:p14="http://schemas.microsoft.com/office/powerpoint/2010/main" val="9835910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29ED35-69F6-3D79-A07C-53511FB6BC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3197F4-15FF-5734-2A4C-2C37BD1C7F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77774D-58DD-4CB7-9C66-B03170EAF98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AE3373A-1A5E-F6B6-7441-DEB828CDAB9D}"/>
              </a:ext>
            </a:extLst>
          </p:cNvPr>
          <p:cNvSpPr>
            <a:spLocks noGrp="1"/>
          </p:cNvSpPr>
          <p:nvPr>
            <p:ph type="sldNum" sz="quarter" idx="5"/>
          </p:nvPr>
        </p:nvSpPr>
        <p:spPr/>
        <p:txBody>
          <a:bodyPr/>
          <a:lstStyle/>
          <a:p>
            <a:fld id="{9920340D-206C-4C41-A35B-4D72CE2F2B89}" type="slidenum">
              <a:rPr lang="en-GB" smtClean="0"/>
              <a:t>24</a:t>
            </a:fld>
            <a:endParaRPr lang="en-GB"/>
          </a:p>
        </p:txBody>
      </p:sp>
    </p:spTree>
    <p:extLst>
      <p:ext uri="{BB962C8B-B14F-4D97-AF65-F5344CB8AC3E}">
        <p14:creationId xmlns:p14="http://schemas.microsoft.com/office/powerpoint/2010/main" val="288630639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F1254D-5F30-29AC-E868-88B0C82D27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E4A43F-AA8D-C0AA-DBCB-54115947FD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F502C6-F2BA-B347-EA68-B7953C8328B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F603BD0-4286-B2BC-D787-9DCE5F995EE5}"/>
              </a:ext>
            </a:extLst>
          </p:cNvPr>
          <p:cNvSpPr>
            <a:spLocks noGrp="1"/>
          </p:cNvSpPr>
          <p:nvPr>
            <p:ph type="sldNum" sz="quarter" idx="5"/>
          </p:nvPr>
        </p:nvSpPr>
        <p:spPr/>
        <p:txBody>
          <a:bodyPr/>
          <a:lstStyle/>
          <a:p>
            <a:fld id="{9920340D-206C-4C41-A35B-4D72CE2F2B89}" type="slidenum">
              <a:rPr lang="en-GB" smtClean="0"/>
              <a:t>25</a:t>
            </a:fld>
            <a:endParaRPr lang="en-GB"/>
          </a:p>
        </p:txBody>
      </p:sp>
    </p:spTree>
    <p:extLst>
      <p:ext uri="{BB962C8B-B14F-4D97-AF65-F5344CB8AC3E}">
        <p14:creationId xmlns:p14="http://schemas.microsoft.com/office/powerpoint/2010/main" val="397680099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EA0435-0CCD-FB1A-4F25-5DCEC1F65A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58EFE9-5538-1442-5F80-38CE20C550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E9EE41-EB90-7458-9700-8BDDCB4FDB8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6059820-55E9-213B-FC32-E6D56C28A9D5}"/>
              </a:ext>
            </a:extLst>
          </p:cNvPr>
          <p:cNvSpPr>
            <a:spLocks noGrp="1"/>
          </p:cNvSpPr>
          <p:nvPr>
            <p:ph type="sldNum" sz="quarter" idx="5"/>
          </p:nvPr>
        </p:nvSpPr>
        <p:spPr/>
        <p:txBody>
          <a:bodyPr/>
          <a:lstStyle/>
          <a:p>
            <a:fld id="{9920340D-206C-4C41-A35B-4D72CE2F2B89}" type="slidenum">
              <a:rPr lang="en-GB" smtClean="0"/>
              <a:t>26</a:t>
            </a:fld>
            <a:endParaRPr lang="en-GB"/>
          </a:p>
        </p:txBody>
      </p:sp>
    </p:spTree>
    <p:extLst>
      <p:ext uri="{BB962C8B-B14F-4D97-AF65-F5344CB8AC3E}">
        <p14:creationId xmlns:p14="http://schemas.microsoft.com/office/powerpoint/2010/main" val="357670587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19A1F4-6675-9681-CEF8-CF4301AA26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B3F557-23B9-0B1A-E59C-D67AD08517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B496B8-C21D-E14B-082B-A2A2DEA8604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79A3CE8-E72F-7F92-87E2-75398325141E}"/>
              </a:ext>
            </a:extLst>
          </p:cNvPr>
          <p:cNvSpPr>
            <a:spLocks noGrp="1"/>
          </p:cNvSpPr>
          <p:nvPr>
            <p:ph type="sldNum" sz="quarter" idx="5"/>
          </p:nvPr>
        </p:nvSpPr>
        <p:spPr/>
        <p:txBody>
          <a:bodyPr/>
          <a:lstStyle/>
          <a:p>
            <a:fld id="{9920340D-206C-4C41-A35B-4D72CE2F2B89}" type="slidenum">
              <a:rPr lang="en-GB" smtClean="0"/>
              <a:t>27</a:t>
            </a:fld>
            <a:endParaRPr lang="en-GB"/>
          </a:p>
        </p:txBody>
      </p:sp>
    </p:spTree>
    <p:extLst>
      <p:ext uri="{BB962C8B-B14F-4D97-AF65-F5344CB8AC3E}">
        <p14:creationId xmlns:p14="http://schemas.microsoft.com/office/powerpoint/2010/main" val="290254769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A3484A-AA9D-9107-19D6-1B239D9D12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D1FC28-6C09-C065-3408-4FD1690E6A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DF5901-EA2F-8892-36AF-9DD76DFE920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BD77B0D-F149-6F34-6533-0ECEC1DA4E91}"/>
              </a:ext>
            </a:extLst>
          </p:cNvPr>
          <p:cNvSpPr>
            <a:spLocks noGrp="1"/>
          </p:cNvSpPr>
          <p:nvPr>
            <p:ph type="sldNum" sz="quarter" idx="5"/>
          </p:nvPr>
        </p:nvSpPr>
        <p:spPr/>
        <p:txBody>
          <a:bodyPr/>
          <a:lstStyle/>
          <a:p>
            <a:fld id="{9920340D-206C-4C41-A35B-4D72CE2F2B89}" type="slidenum">
              <a:rPr lang="en-GB" smtClean="0"/>
              <a:t>28</a:t>
            </a:fld>
            <a:endParaRPr lang="en-GB"/>
          </a:p>
        </p:txBody>
      </p:sp>
    </p:spTree>
    <p:extLst>
      <p:ext uri="{BB962C8B-B14F-4D97-AF65-F5344CB8AC3E}">
        <p14:creationId xmlns:p14="http://schemas.microsoft.com/office/powerpoint/2010/main" val="4474498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29</a:t>
            </a:fld>
            <a:endParaRPr lang="en-GB"/>
          </a:p>
        </p:txBody>
      </p:sp>
    </p:spTree>
    <p:extLst>
      <p:ext uri="{BB962C8B-B14F-4D97-AF65-F5344CB8AC3E}">
        <p14:creationId xmlns:p14="http://schemas.microsoft.com/office/powerpoint/2010/main" val="403433625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t>30</a:t>
            </a:fld>
            <a:endParaRPr lang="en-GB"/>
          </a:p>
        </p:txBody>
      </p:sp>
    </p:spTree>
    <p:extLst>
      <p:ext uri="{BB962C8B-B14F-4D97-AF65-F5344CB8AC3E}">
        <p14:creationId xmlns:p14="http://schemas.microsoft.com/office/powerpoint/2010/main" val="370490968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CF8B00-9F13-C564-07A8-F4FBFA5C7B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AA0254-7581-1BBA-6401-12FEA42F88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0AB5B7-9B72-DE7A-A99F-74AA4B99924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4F5EDC9-A986-7194-668B-338EB6A30BDB}"/>
              </a:ext>
            </a:extLst>
          </p:cNvPr>
          <p:cNvSpPr>
            <a:spLocks noGrp="1"/>
          </p:cNvSpPr>
          <p:nvPr>
            <p:ph type="sldNum" sz="quarter" idx="5"/>
          </p:nvPr>
        </p:nvSpPr>
        <p:spPr/>
        <p:txBody>
          <a:bodyPr/>
          <a:lstStyle/>
          <a:p>
            <a:fld id="{9920340D-206C-4C41-A35B-4D72CE2F2B89}" type="slidenum">
              <a:rPr lang="en-GB" smtClean="0"/>
              <a:t>31</a:t>
            </a:fld>
            <a:endParaRPr lang="en-GB"/>
          </a:p>
        </p:txBody>
      </p:sp>
    </p:spTree>
    <p:extLst>
      <p:ext uri="{BB962C8B-B14F-4D97-AF65-F5344CB8AC3E}">
        <p14:creationId xmlns:p14="http://schemas.microsoft.com/office/powerpoint/2010/main" val="176020389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EB164E-CCB5-C24B-CF07-9F9D02822D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DF4B23-5E78-9503-9531-06A83B1DA1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0CBF17-D0AA-E76D-DDCB-A38CAE2E9CA2}"/>
              </a:ext>
            </a:extLst>
          </p:cNvPr>
          <p:cNvSpPr>
            <a:spLocks noGrp="1"/>
          </p:cNvSpPr>
          <p:nvPr>
            <p:ph type="body" idx="1"/>
          </p:nvPr>
        </p:nvSpPr>
        <p:spPr/>
        <p:txBody>
          <a:bodyPr/>
          <a:lstStyle/>
          <a:p>
            <a:pPr>
              <a:buNone/>
            </a:pPr>
            <a:r>
              <a:rPr lang="en-GB"/>
              <a:t>Here is a list of the tasks and their durations as shown in the Gantt chart:</a:t>
            </a:r>
          </a:p>
          <a:p>
            <a:pPr>
              <a:buFont typeface="+mj-lt"/>
              <a:buAutoNum type="arabicPeriod"/>
            </a:pPr>
            <a:r>
              <a:rPr lang="en-GB"/>
              <a:t>Excavate foundation – 4 weeks</a:t>
            </a:r>
          </a:p>
          <a:p>
            <a:pPr>
              <a:buFont typeface="+mj-lt"/>
              <a:buAutoNum type="arabicPeriod"/>
            </a:pPr>
            <a:r>
              <a:rPr lang="en-GB"/>
              <a:t>Construct pond – 9 weeks</a:t>
            </a:r>
          </a:p>
          <a:p>
            <a:pPr>
              <a:buFont typeface="+mj-lt"/>
              <a:buAutoNum type="arabicPeriod"/>
            </a:pPr>
            <a:r>
              <a:rPr lang="en-GB"/>
              <a:t>Masonry to first floor – 8 weeks</a:t>
            </a:r>
          </a:p>
          <a:p>
            <a:pPr>
              <a:buFont typeface="+mj-lt"/>
              <a:buAutoNum type="arabicPeriod"/>
            </a:pPr>
            <a:r>
              <a:rPr lang="en-GB"/>
              <a:t>Install joists – 4 weeks</a:t>
            </a:r>
          </a:p>
          <a:p>
            <a:pPr>
              <a:buFont typeface="+mj-lt"/>
              <a:buAutoNum type="arabicPeriod"/>
            </a:pPr>
            <a:r>
              <a:rPr lang="en-GB"/>
              <a:t>Floor covering – 2 weeks</a:t>
            </a:r>
          </a:p>
          <a:p>
            <a:pPr>
              <a:buFont typeface="+mj-lt"/>
              <a:buAutoNum type="arabicPeriod"/>
            </a:pPr>
            <a:r>
              <a:rPr lang="en-GB"/>
              <a:t>Masonry to roof level – 8 weeks</a:t>
            </a:r>
          </a:p>
          <a:p>
            <a:pPr>
              <a:buFont typeface="+mj-lt"/>
              <a:buAutoNum type="arabicPeriod"/>
            </a:pPr>
            <a:r>
              <a:rPr lang="en-GB"/>
              <a:t>Roof trusses – 3 weeks</a:t>
            </a:r>
          </a:p>
          <a:p>
            <a:pPr>
              <a:buFont typeface="+mj-lt"/>
              <a:buAutoNum type="arabicPeriod"/>
            </a:pPr>
            <a:r>
              <a:rPr lang="en-GB"/>
              <a:t>Roof covering – 6 weeks</a:t>
            </a:r>
          </a:p>
          <a:p>
            <a:pPr>
              <a:buFont typeface="+mj-lt"/>
              <a:buAutoNum type="arabicPeriod"/>
            </a:pPr>
            <a:r>
              <a:rPr lang="en-GB"/>
              <a:t>Glazing – 3 weeks</a:t>
            </a:r>
          </a:p>
          <a:p>
            <a:pPr>
              <a:buFont typeface="+mj-lt"/>
              <a:buAutoNum type="arabicPeriod"/>
            </a:pPr>
            <a:r>
              <a:rPr lang="en-GB"/>
              <a:t>1st fix plumbing – 4 weeks</a:t>
            </a:r>
          </a:p>
          <a:p>
            <a:pPr>
              <a:buFont typeface="+mj-lt"/>
              <a:buAutoNum type="arabicPeriod"/>
            </a:pPr>
            <a:r>
              <a:rPr lang="en-GB"/>
              <a:t>1st fix electrical – 4 weeks</a:t>
            </a:r>
          </a:p>
          <a:p>
            <a:pPr>
              <a:buFont typeface="+mj-lt"/>
              <a:buAutoNum type="arabicPeriod"/>
            </a:pPr>
            <a:r>
              <a:rPr lang="en-GB"/>
              <a:t>Plaster and skim – 6 weeks</a:t>
            </a:r>
          </a:p>
          <a:p>
            <a:pPr>
              <a:buFont typeface="+mj-lt"/>
              <a:buAutoNum type="arabicPeriod"/>
            </a:pPr>
            <a:r>
              <a:rPr lang="en-GB"/>
              <a:t>Fit out café – 2 weeks</a:t>
            </a:r>
          </a:p>
          <a:p>
            <a:pPr>
              <a:buFont typeface="+mj-lt"/>
              <a:buAutoNum type="arabicPeriod"/>
            </a:pPr>
            <a:r>
              <a:rPr lang="en-GB"/>
              <a:t>Fit out laundry – 2 weeks</a:t>
            </a:r>
          </a:p>
          <a:p>
            <a:pPr>
              <a:buFont typeface="+mj-lt"/>
              <a:buAutoNum type="arabicPeriod"/>
            </a:pPr>
            <a:r>
              <a:rPr lang="en-GB"/>
              <a:t>2nd fix plumbing – 3 weeks</a:t>
            </a:r>
          </a:p>
          <a:p>
            <a:pPr>
              <a:buFont typeface="+mj-lt"/>
              <a:buAutoNum type="arabicPeriod"/>
            </a:pPr>
            <a:r>
              <a:rPr lang="en-GB"/>
              <a:t>2nd fix electrical – 6 weeks</a:t>
            </a:r>
          </a:p>
          <a:p>
            <a:pPr>
              <a:buFont typeface="+mj-lt"/>
              <a:buAutoNum type="arabicPeriod"/>
            </a:pPr>
            <a:r>
              <a:rPr lang="en-GB"/>
              <a:t>Shelving – 3 weeks</a:t>
            </a:r>
          </a:p>
          <a:p>
            <a:pPr>
              <a:buFont typeface="+mj-lt"/>
              <a:buAutoNum type="arabicPeriod"/>
            </a:pPr>
            <a:r>
              <a:rPr lang="en-GB"/>
              <a:t>Landscaping – 6 weeks</a:t>
            </a:r>
          </a:p>
          <a:p>
            <a:pPr>
              <a:buFont typeface="+mj-lt"/>
              <a:buAutoNum type="arabicPeriod"/>
            </a:pPr>
            <a:r>
              <a:rPr lang="en-GB"/>
              <a:t>Handover – 3 weeks</a:t>
            </a:r>
          </a:p>
          <a:p>
            <a:endParaRPr lang="en-US"/>
          </a:p>
        </p:txBody>
      </p:sp>
      <p:sp>
        <p:nvSpPr>
          <p:cNvPr id="4" name="Slide Number Placeholder 3">
            <a:extLst>
              <a:ext uri="{FF2B5EF4-FFF2-40B4-BE49-F238E27FC236}">
                <a16:creationId xmlns:a16="http://schemas.microsoft.com/office/drawing/2014/main" id="{74F5AAA5-32C4-B753-8130-82BF59CFDD0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443623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B7D32F-5438-4A28-9FD8-AD08DDFE74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500BF3-8351-19EF-04A5-1875225D31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58461D-0A3C-977D-1F5C-F3C21D884AA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C5F6AA5-F248-26B1-FEA4-011C095F5562}"/>
              </a:ext>
            </a:extLst>
          </p:cNvPr>
          <p:cNvSpPr>
            <a:spLocks noGrp="1"/>
          </p:cNvSpPr>
          <p:nvPr>
            <p:ph type="sldNum" sz="quarter" idx="5"/>
          </p:nvPr>
        </p:nvSpPr>
        <p:spPr/>
        <p:txBody>
          <a:bodyPr/>
          <a:lstStyle/>
          <a:p>
            <a:fld id="{9920340D-206C-4C41-A35B-4D72CE2F2B89}" type="slidenum">
              <a:rPr lang="en-GB" smtClean="0"/>
              <a:t>3</a:t>
            </a:fld>
            <a:endParaRPr lang="en-GB"/>
          </a:p>
        </p:txBody>
      </p:sp>
    </p:spTree>
    <p:extLst>
      <p:ext uri="{BB962C8B-B14F-4D97-AF65-F5344CB8AC3E}">
        <p14:creationId xmlns:p14="http://schemas.microsoft.com/office/powerpoint/2010/main" val="421967608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F9384-526A-3F61-EC85-33FC8F5DF9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B599BF-111B-FB1B-B10A-8E7C270292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B41894-53B3-B677-3335-ACC93AF9EA5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4A6E052-7D06-4F50-A03E-D031D875BD24}"/>
              </a:ext>
            </a:extLst>
          </p:cNvPr>
          <p:cNvSpPr>
            <a:spLocks noGrp="1"/>
          </p:cNvSpPr>
          <p:nvPr>
            <p:ph type="sldNum" sz="quarter" idx="5"/>
          </p:nvPr>
        </p:nvSpPr>
        <p:spPr/>
        <p:txBody>
          <a:bodyPr/>
          <a:lstStyle/>
          <a:p>
            <a:fld id="{9920340D-206C-4C41-A35B-4D72CE2F2B89}" type="slidenum">
              <a:rPr lang="en-GB" smtClean="0"/>
              <a:t>34</a:t>
            </a:fld>
            <a:endParaRPr lang="en-GB"/>
          </a:p>
        </p:txBody>
      </p:sp>
    </p:spTree>
    <p:extLst>
      <p:ext uri="{BB962C8B-B14F-4D97-AF65-F5344CB8AC3E}">
        <p14:creationId xmlns:p14="http://schemas.microsoft.com/office/powerpoint/2010/main" val="282897493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452A5D-3C6D-852E-5CC6-29736E2A0A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7B6108-C4B5-D0BF-7022-C5934309186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ACDBA2-7F19-0920-19FF-DE9C0B3977A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95253BB-C6B7-F377-1C4C-1DF3061BA85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1930476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00CC7C-0F6E-C703-EC91-4B43738142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517B5C-D142-B01A-EE97-9B1E5757F0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6F5EBB-EEDF-D8D5-8D5C-5C978F7EBAC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E23E51A-B21F-EF16-77D1-9E06F5431198}"/>
              </a:ext>
            </a:extLst>
          </p:cNvPr>
          <p:cNvSpPr>
            <a:spLocks noGrp="1"/>
          </p:cNvSpPr>
          <p:nvPr>
            <p:ph type="sldNum" sz="quarter" idx="5"/>
          </p:nvPr>
        </p:nvSpPr>
        <p:spPr/>
        <p:txBody>
          <a:bodyPr/>
          <a:lstStyle/>
          <a:p>
            <a:fld id="{9920340D-206C-4C41-A35B-4D72CE2F2B89}" type="slidenum">
              <a:rPr lang="en-GB" smtClean="0"/>
              <a:t>38</a:t>
            </a:fld>
            <a:endParaRPr lang="en-GB"/>
          </a:p>
        </p:txBody>
      </p:sp>
    </p:spTree>
    <p:extLst>
      <p:ext uri="{BB962C8B-B14F-4D97-AF65-F5344CB8AC3E}">
        <p14:creationId xmlns:p14="http://schemas.microsoft.com/office/powerpoint/2010/main" val="57055749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349777-A58D-D905-F072-BA76F2A57F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9F53D9-974B-7279-9117-F74F0F3774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DAFA29-F4CB-88AD-9F84-32441A2E233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406D001-7883-05A8-C028-0E6BC59AF29B}"/>
              </a:ext>
            </a:extLst>
          </p:cNvPr>
          <p:cNvSpPr>
            <a:spLocks noGrp="1"/>
          </p:cNvSpPr>
          <p:nvPr>
            <p:ph type="sldNum" sz="quarter" idx="5"/>
          </p:nvPr>
        </p:nvSpPr>
        <p:spPr/>
        <p:txBody>
          <a:bodyPr/>
          <a:lstStyle/>
          <a:p>
            <a:fld id="{9920340D-206C-4C41-A35B-4D72CE2F2B89}" type="slidenum">
              <a:rPr lang="en-GB" smtClean="0"/>
              <a:t>39</a:t>
            </a:fld>
            <a:endParaRPr lang="en-GB"/>
          </a:p>
        </p:txBody>
      </p:sp>
    </p:spTree>
    <p:extLst>
      <p:ext uri="{BB962C8B-B14F-4D97-AF65-F5344CB8AC3E}">
        <p14:creationId xmlns:p14="http://schemas.microsoft.com/office/powerpoint/2010/main" val="338742367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06E34D-8050-869A-5DE0-3992F4DDFF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94188A-C11D-BE4E-AB2D-FCEEB49702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1499D9-9E4D-F740-F383-81AC7493A3B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CF25FD4-C0EE-B6CF-E5A3-E1B00505EF00}"/>
              </a:ext>
            </a:extLst>
          </p:cNvPr>
          <p:cNvSpPr>
            <a:spLocks noGrp="1"/>
          </p:cNvSpPr>
          <p:nvPr>
            <p:ph type="sldNum" sz="quarter" idx="5"/>
          </p:nvPr>
        </p:nvSpPr>
        <p:spPr/>
        <p:txBody>
          <a:bodyPr/>
          <a:lstStyle/>
          <a:p>
            <a:fld id="{9920340D-206C-4C41-A35B-4D72CE2F2B89}" type="slidenum">
              <a:rPr lang="en-GB" smtClean="0"/>
              <a:t>40</a:t>
            </a:fld>
            <a:endParaRPr lang="en-GB"/>
          </a:p>
        </p:txBody>
      </p:sp>
    </p:spTree>
    <p:extLst>
      <p:ext uri="{BB962C8B-B14F-4D97-AF65-F5344CB8AC3E}">
        <p14:creationId xmlns:p14="http://schemas.microsoft.com/office/powerpoint/2010/main" val="220668559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1B4F53-E88B-5926-3865-CDBD47EE6D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F813F2-6468-8D50-F176-1B83660AC8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9BDAFE-01AE-512B-D403-6CEBEC56B39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D09DAD1-6591-56AC-A889-D5D21D3F64E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2967725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45</a:t>
            </a:fld>
            <a:endParaRPr lang="en-GB"/>
          </a:p>
        </p:txBody>
      </p:sp>
    </p:spTree>
    <p:extLst>
      <p:ext uri="{BB962C8B-B14F-4D97-AF65-F5344CB8AC3E}">
        <p14:creationId xmlns:p14="http://schemas.microsoft.com/office/powerpoint/2010/main" val="240613388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t>46</a:t>
            </a:fld>
            <a:endParaRPr lang="en-GB"/>
          </a:p>
        </p:txBody>
      </p:sp>
    </p:spTree>
    <p:extLst>
      <p:ext uri="{BB962C8B-B14F-4D97-AF65-F5344CB8AC3E}">
        <p14:creationId xmlns:p14="http://schemas.microsoft.com/office/powerpoint/2010/main" val="338561401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47</a:t>
            </a:fld>
            <a:endParaRPr lang="en-GB"/>
          </a:p>
        </p:txBody>
      </p:sp>
    </p:spTree>
    <p:extLst>
      <p:ext uri="{BB962C8B-B14F-4D97-AF65-F5344CB8AC3E}">
        <p14:creationId xmlns:p14="http://schemas.microsoft.com/office/powerpoint/2010/main" val="248952940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A43EB5-16EF-F1B3-6DA1-1EBC352571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1AFCCD-9DC0-06BE-4079-760E98B3EB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41AE39-C52C-5C59-295D-3FDF10B37A0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198F379-985F-2E21-C5BD-A74974624B3B}"/>
              </a:ext>
            </a:extLst>
          </p:cNvPr>
          <p:cNvSpPr>
            <a:spLocks noGrp="1"/>
          </p:cNvSpPr>
          <p:nvPr>
            <p:ph type="sldNum" sz="quarter" idx="5"/>
          </p:nvPr>
        </p:nvSpPr>
        <p:spPr/>
        <p:txBody>
          <a:bodyPr/>
          <a:lstStyle/>
          <a:p>
            <a:fld id="{9920340D-206C-4C41-A35B-4D72CE2F2B89}" type="slidenum">
              <a:rPr lang="en-GB" smtClean="0"/>
              <a:t>57</a:t>
            </a:fld>
            <a:endParaRPr lang="en-GB"/>
          </a:p>
        </p:txBody>
      </p:sp>
    </p:spTree>
    <p:extLst>
      <p:ext uri="{BB962C8B-B14F-4D97-AF65-F5344CB8AC3E}">
        <p14:creationId xmlns:p14="http://schemas.microsoft.com/office/powerpoint/2010/main" val="23184007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88B81A-515C-460B-5313-94AB6C09AB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BD5D73-58E1-5A9C-AD64-2ED01B5BB4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0A1132-B2FE-282A-1AD1-0B4FC44B88B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233EEA2-863E-B578-C5A3-A3CD40A7A583}"/>
              </a:ext>
            </a:extLst>
          </p:cNvPr>
          <p:cNvSpPr>
            <a:spLocks noGrp="1"/>
          </p:cNvSpPr>
          <p:nvPr>
            <p:ph type="sldNum" sz="quarter" idx="5"/>
          </p:nvPr>
        </p:nvSpPr>
        <p:spPr/>
        <p:txBody>
          <a:bodyPr/>
          <a:lstStyle/>
          <a:p>
            <a:fld id="{9920340D-206C-4C41-A35B-4D72CE2F2B89}" type="slidenum">
              <a:rPr lang="en-GB" smtClean="0"/>
              <a:t>4</a:t>
            </a:fld>
            <a:endParaRPr lang="en-GB"/>
          </a:p>
        </p:txBody>
      </p:sp>
    </p:spTree>
    <p:extLst>
      <p:ext uri="{BB962C8B-B14F-4D97-AF65-F5344CB8AC3E}">
        <p14:creationId xmlns:p14="http://schemas.microsoft.com/office/powerpoint/2010/main" val="123410105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58</a:t>
            </a:fld>
            <a:endParaRPr lang="en-GB"/>
          </a:p>
        </p:txBody>
      </p:sp>
    </p:spTree>
    <p:extLst>
      <p:ext uri="{BB962C8B-B14F-4D97-AF65-F5344CB8AC3E}">
        <p14:creationId xmlns:p14="http://schemas.microsoft.com/office/powerpoint/2010/main" val="32876910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637575-D337-A131-341A-15131EB71A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556255-73CC-7A77-5632-A1FB5001B7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E59979-0BFB-3380-ECDC-EF90FE30C6A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613EB34-0B64-109E-5FBB-6FB00DE1C023}"/>
              </a:ext>
            </a:extLst>
          </p:cNvPr>
          <p:cNvSpPr>
            <a:spLocks noGrp="1"/>
          </p:cNvSpPr>
          <p:nvPr>
            <p:ph type="sldNum" sz="quarter" idx="5"/>
          </p:nvPr>
        </p:nvSpPr>
        <p:spPr/>
        <p:txBody>
          <a:bodyPr/>
          <a:lstStyle/>
          <a:p>
            <a:fld id="{9920340D-206C-4C41-A35B-4D72CE2F2B89}" type="slidenum">
              <a:rPr lang="en-GB" smtClean="0"/>
              <a:t>66</a:t>
            </a:fld>
            <a:endParaRPr lang="en-GB"/>
          </a:p>
        </p:txBody>
      </p:sp>
    </p:spTree>
    <p:extLst>
      <p:ext uri="{BB962C8B-B14F-4D97-AF65-F5344CB8AC3E}">
        <p14:creationId xmlns:p14="http://schemas.microsoft.com/office/powerpoint/2010/main" val="202274864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67</a:t>
            </a:fld>
            <a:endParaRPr lang="en-GB"/>
          </a:p>
        </p:txBody>
      </p:sp>
    </p:spTree>
    <p:extLst>
      <p:ext uri="{BB962C8B-B14F-4D97-AF65-F5344CB8AC3E}">
        <p14:creationId xmlns:p14="http://schemas.microsoft.com/office/powerpoint/2010/main" val="181285017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2A2849-A91B-D04C-9F0A-5511DC690E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D9988B-4A37-B5C0-AC63-BCEB2E2FF2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275FD7-D3C5-E1BC-B3AB-D40A039A313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5821FD1-D98C-22DB-5A92-F25CB46D98ED}"/>
              </a:ext>
            </a:extLst>
          </p:cNvPr>
          <p:cNvSpPr>
            <a:spLocks noGrp="1"/>
          </p:cNvSpPr>
          <p:nvPr>
            <p:ph type="sldNum" sz="quarter" idx="5"/>
          </p:nvPr>
        </p:nvSpPr>
        <p:spPr/>
        <p:txBody>
          <a:bodyPr/>
          <a:lstStyle/>
          <a:p>
            <a:fld id="{9920340D-206C-4C41-A35B-4D72CE2F2B89}" type="slidenum">
              <a:rPr lang="en-GB" smtClean="0"/>
              <a:t>74</a:t>
            </a:fld>
            <a:endParaRPr lang="en-GB"/>
          </a:p>
        </p:txBody>
      </p:sp>
    </p:spTree>
    <p:extLst>
      <p:ext uri="{BB962C8B-B14F-4D97-AF65-F5344CB8AC3E}">
        <p14:creationId xmlns:p14="http://schemas.microsoft.com/office/powerpoint/2010/main" val="95677772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75</a:t>
            </a:fld>
            <a:endParaRPr lang="en-GB"/>
          </a:p>
        </p:txBody>
      </p:sp>
    </p:spTree>
    <p:extLst>
      <p:ext uri="{BB962C8B-B14F-4D97-AF65-F5344CB8AC3E}">
        <p14:creationId xmlns:p14="http://schemas.microsoft.com/office/powerpoint/2010/main" val="84165165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043D89-B460-BF08-9E7F-1DCAC5B299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A46F96-80C3-9FAA-0B46-EC3AAABAE0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B3378E-118E-5246-8E5A-3E02E299912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BECFCD5-F153-6F76-4E38-885E7EFAEB66}"/>
              </a:ext>
            </a:extLst>
          </p:cNvPr>
          <p:cNvSpPr>
            <a:spLocks noGrp="1"/>
          </p:cNvSpPr>
          <p:nvPr>
            <p:ph type="sldNum" sz="quarter" idx="5"/>
          </p:nvPr>
        </p:nvSpPr>
        <p:spPr/>
        <p:txBody>
          <a:bodyPr/>
          <a:lstStyle/>
          <a:p>
            <a:fld id="{9920340D-206C-4C41-A35B-4D72CE2F2B89}" type="slidenum">
              <a:rPr lang="en-GB" smtClean="0"/>
              <a:t>82</a:t>
            </a:fld>
            <a:endParaRPr lang="en-GB"/>
          </a:p>
        </p:txBody>
      </p:sp>
    </p:spTree>
    <p:extLst>
      <p:ext uri="{BB962C8B-B14F-4D97-AF65-F5344CB8AC3E}">
        <p14:creationId xmlns:p14="http://schemas.microsoft.com/office/powerpoint/2010/main" val="133845189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83</a:t>
            </a:fld>
            <a:endParaRPr lang="en-GB"/>
          </a:p>
        </p:txBody>
      </p:sp>
    </p:spTree>
    <p:extLst>
      <p:ext uri="{BB962C8B-B14F-4D97-AF65-F5344CB8AC3E}">
        <p14:creationId xmlns:p14="http://schemas.microsoft.com/office/powerpoint/2010/main" val="246428797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63031-71B3-CDCC-C236-AADF2ECA94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EA8421-F1FF-2154-C90E-4A0A8CF418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0B45EB-BA37-95BE-09FD-6F368421E5E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B349195-2CCB-973A-BD6D-C4C93C3B2D88}"/>
              </a:ext>
            </a:extLst>
          </p:cNvPr>
          <p:cNvSpPr>
            <a:spLocks noGrp="1"/>
          </p:cNvSpPr>
          <p:nvPr>
            <p:ph type="sldNum" sz="quarter" idx="5"/>
          </p:nvPr>
        </p:nvSpPr>
        <p:spPr/>
        <p:txBody>
          <a:bodyPr/>
          <a:lstStyle/>
          <a:p>
            <a:fld id="{9920340D-206C-4C41-A35B-4D72CE2F2B89}" type="slidenum">
              <a:rPr lang="en-GB" smtClean="0"/>
              <a:t>87</a:t>
            </a:fld>
            <a:endParaRPr lang="en-GB"/>
          </a:p>
        </p:txBody>
      </p:sp>
    </p:spTree>
    <p:extLst>
      <p:ext uri="{BB962C8B-B14F-4D97-AF65-F5344CB8AC3E}">
        <p14:creationId xmlns:p14="http://schemas.microsoft.com/office/powerpoint/2010/main" val="127740994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88</a:t>
            </a:fld>
            <a:endParaRPr lang="en-GB"/>
          </a:p>
        </p:txBody>
      </p:sp>
    </p:spTree>
    <p:extLst>
      <p:ext uri="{BB962C8B-B14F-4D97-AF65-F5344CB8AC3E}">
        <p14:creationId xmlns:p14="http://schemas.microsoft.com/office/powerpoint/2010/main" val="213773518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144D9-8A86-53E3-58C5-1ABA757E01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9170DD-8288-CCC9-C586-3BA2CD14C4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898344-5674-0E57-446E-143DFD0AA2D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61FCD19-66CD-74DB-CB38-B0F551712D54}"/>
              </a:ext>
            </a:extLst>
          </p:cNvPr>
          <p:cNvSpPr>
            <a:spLocks noGrp="1"/>
          </p:cNvSpPr>
          <p:nvPr>
            <p:ph type="sldNum" sz="quarter" idx="5"/>
          </p:nvPr>
        </p:nvSpPr>
        <p:spPr/>
        <p:txBody>
          <a:bodyPr/>
          <a:lstStyle/>
          <a:p>
            <a:fld id="{9920340D-206C-4C41-A35B-4D72CE2F2B89}" type="slidenum">
              <a:rPr lang="en-GB" smtClean="0"/>
              <a:t>93</a:t>
            </a:fld>
            <a:endParaRPr lang="en-GB"/>
          </a:p>
        </p:txBody>
      </p:sp>
    </p:spTree>
    <p:extLst>
      <p:ext uri="{BB962C8B-B14F-4D97-AF65-F5344CB8AC3E}">
        <p14:creationId xmlns:p14="http://schemas.microsoft.com/office/powerpoint/2010/main" val="36720388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t>5</a:t>
            </a:fld>
            <a:endParaRPr lang="en-GB"/>
          </a:p>
        </p:txBody>
      </p:sp>
    </p:spTree>
    <p:extLst>
      <p:ext uri="{BB962C8B-B14F-4D97-AF65-F5344CB8AC3E}">
        <p14:creationId xmlns:p14="http://schemas.microsoft.com/office/powerpoint/2010/main" val="94157723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94</a:t>
            </a:fld>
            <a:endParaRPr lang="en-GB"/>
          </a:p>
        </p:txBody>
      </p:sp>
    </p:spTree>
    <p:extLst>
      <p:ext uri="{BB962C8B-B14F-4D97-AF65-F5344CB8AC3E}">
        <p14:creationId xmlns:p14="http://schemas.microsoft.com/office/powerpoint/2010/main" val="342539484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A986A1-FEF1-279E-7614-E059D8276A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615D92-9626-FF66-7B82-E9A099CD32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E50571-A57A-C8C6-0119-E6B972A6022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4A0344D-A420-75B9-FE5C-476C1D350816}"/>
              </a:ext>
            </a:extLst>
          </p:cNvPr>
          <p:cNvSpPr>
            <a:spLocks noGrp="1"/>
          </p:cNvSpPr>
          <p:nvPr>
            <p:ph type="sldNum" sz="quarter" idx="5"/>
          </p:nvPr>
        </p:nvSpPr>
        <p:spPr/>
        <p:txBody>
          <a:bodyPr/>
          <a:lstStyle/>
          <a:p>
            <a:fld id="{9920340D-206C-4C41-A35B-4D72CE2F2B89}" type="slidenum">
              <a:rPr lang="en-GB" smtClean="0"/>
              <a:t>95</a:t>
            </a:fld>
            <a:endParaRPr lang="en-GB"/>
          </a:p>
        </p:txBody>
      </p:sp>
    </p:spTree>
    <p:extLst>
      <p:ext uri="{BB962C8B-B14F-4D97-AF65-F5344CB8AC3E}">
        <p14:creationId xmlns:p14="http://schemas.microsoft.com/office/powerpoint/2010/main" val="115756834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1A98ED-9F7D-CE8E-9A1F-98C02161E4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C82045-9A28-2B62-EA89-DA6D19B2AE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280EE8-3B2B-23B6-32D0-373911C32D7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EFDA18A-A7EF-B514-1896-E7F0987B6226}"/>
              </a:ext>
            </a:extLst>
          </p:cNvPr>
          <p:cNvSpPr>
            <a:spLocks noGrp="1"/>
          </p:cNvSpPr>
          <p:nvPr>
            <p:ph type="sldNum" sz="quarter" idx="5"/>
          </p:nvPr>
        </p:nvSpPr>
        <p:spPr/>
        <p:txBody>
          <a:bodyPr/>
          <a:lstStyle/>
          <a:p>
            <a:fld id="{9920340D-206C-4C41-A35B-4D72CE2F2B89}" type="slidenum">
              <a:rPr lang="en-GB" smtClean="0"/>
              <a:t>96</a:t>
            </a:fld>
            <a:endParaRPr lang="en-GB"/>
          </a:p>
        </p:txBody>
      </p:sp>
    </p:spTree>
    <p:extLst>
      <p:ext uri="{BB962C8B-B14F-4D97-AF65-F5344CB8AC3E}">
        <p14:creationId xmlns:p14="http://schemas.microsoft.com/office/powerpoint/2010/main" val="296032623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3288BD-F4B4-0C6D-3684-907D4ABCC0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4D3B2D-A269-9776-431E-BCB16969F3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DD60A6-78F4-0E7A-B203-1937E1B8CFC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A949346-2517-CFC7-CB04-DFF319BA796B}"/>
              </a:ext>
            </a:extLst>
          </p:cNvPr>
          <p:cNvSpPr>
            <a:spLocks noGrp="1"/>
          </p:cNvSpPr>
          <p:nvPr>
            <p:ph type="sldNum" sz="quarter" idx="5"/>
          </p:nvPr>
        </p:nvSpPr>
        <p:spPr/>
        <p:txBody>
          <a:bodyPr/>
          <a:lstStyle/>
          <a:p>
            <a:fld id="{9920340D-206C-4C41-A35B-4D72CE2F2B89}" type="slidenum">
              <a:rPr lang="en-GB" smtClean="0"/>
              <a:t>97</a:t>
            </a:fld>
            <a:endParaRPr lang="en-GB"/>
          </a:p>
        </p:txBody>
      </p:sp>
    </p:spTree>
    <p:extLst>
      <p:ext uri="{BB962C8B-B14F-4D97-AF65-F5344CB8AC3E}">
        <p14:creationId xmlns:p14="http://schemas.microsoft.com/office/powerpoint/2010/main" val="281713401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656D52-E222-7E65-7626-672D1A8C89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9957AB-42BE-E012-8D0D-78E206D6D0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0FA6A3-C59D-17BD-42CF-C51B168E051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00B6343-3C2E-2CD6-A1B9-7D0F17841EE1}"/>
              </a:ext>
            </a:extLst>
          </p:cNvPr>
          <p:cNvSpPr>
            <a:spLocks noGrp="1"/>
          </p:cNvSpPr>
          <p:nvPr>
            <p:ph type="sldNum" sz="quarter" idx="5"/>
          </p:nvPr>
        </p:nvSpPr>
        <p:spPr/>
        <p:txBody>
          <a:bodyPr/>
          <a:lstStyle/>
          <a:p>
            <a:fld id="{9920340D-206C-4C41-A35B-4D72CE2F2B89}" type="slidenum">
              <a:rPr lang="en-GB" smtClean="0"/>
              <a:t>98</a:t>
            </a:fld>
            <a:endParaRPr lang="en-GB"/>
          </a:p>
        </p:txBody>
      </p:sp>
    </p:spTree>
    <p:extLst>
      <p:ext uri="{BB962C8B-B14F-4D97-AF65-F5344CB8AC3E}">
        <p14:creationId xmlns:p14="http://schemas.microsoft.com/office/powerpoint/2010/main" val="274181809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99</a:t>
            </a:fld>
            <a:endParaRPr lang="en-GB"/>
          </a:p>
        </p:txBody>
      </p:sp>
    </p:spTree>
    <p:extLst>
      <p:ext uri="{BB962C8B-B14F-4D97-AF65-F5344CB8AC3E}">
        <p14:creationId xmlns:p14="http://schemas.microsoft.com/office/powerpoint/2010/main" val="29419719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01A2D5-F3CF-F330-CC6A-D4A247AAEA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F7457D-617F-20D7-BF6A-43C9363F3F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860A1B-42FD-272C-061A-825EB9F559F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9391695-63F1-7970-009B-92A09BDFFDC8}"/>
              </a:ext>
            </a:extLst>
          </p:cNvPr>
          <p:cNvSpPr>
            <a:spLocks noGrp="1"/>
          </p:cNvSpPr>
          <p:nvPr>
            <p:ph type="sldNum" sz="quarter" idx="5"/>
          </p:nvPr>
        </p:nvSpPr>
        <p:spPr/>
        <p:txBody>
          <a:bodyPr/>
          <a:lstStyle/>
          <a:p>
            <a:fld id="{9920340D-206C-4C41-A35B-4D72CE2F2B89}" type="slidenum">
              <a:rPr lang="en-GB" smtClean="0"/>
              <a:t>6</a:t>
            </a:fld>
            <a:endParaRPr lang="en-GB"/>
          </a:p>
        </p:txBody>
      </p:sp>
    </p:spTree>
    <p:extLst>
      <p:ext uri="{BB962C8B-B14F-4D97-AF65-F5344CB8AC3E}">
        <p14:creationId xmlns:p14="http://schemas.microsoft.com/office/powerpoint/2010/main" val="34448096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2B29FA-9AE9-05AF-FAE6-C591946E90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EC765E-BD2D-1EEA-8647-982972E17F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A1BB59-38E0-F225-26FA-9CFBC952015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5E7356B-6CD0-7F1F-4785-0AA6EDF83DE3}"/>
              </a:ext>
            </a:extLst>
          </p:cNvPr>
          <p:cNvSpPr>
            <a:spLocks noGrp="1"/>
          </p:cNvSpPr>
          <p:nvPr>
            <p:ph type="sldNum" sz="quarter" idx="5"/>
          </p:nvPr>
        </p:nvSpPr>
        <p:spPr/>
        <p:txBody>
          <a:bodyPr/>
          <a:lstStyle/>
          <a:p>
            <a:fld id="{9920340D-206C-4C41-A35B-4D72CE2F2B89}" type="slidenum">
              <a:rPr lang="en-GB" smtClean="0"/>
              <a:t>7</a:t>
            </a:fld>
            <a:endParaRPr lang="en-GB"/>
          </a:p>
        </p:txBody>
      </p:sp>
    </p:spTree>
    <p:extLst>
      <p:ext uri="{BB962C8B-B14F-4D97-AF65-F5344CB8AC3E}">
        <p14:creationId xmlns:p14="http://schemas.microsoft.com/office/powerpoint/2010/main" val="9120341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5474F2-A6B2-4788-AA19-01904BF2E4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09B65C-2A8D-C422-36F3-EDCFE2581D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53A490-B90F-482F-567F-08742C91E17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7A072AD-0BEF-17F8-E058-1A7295558DAA}"/>
              </a:ext>
            </a:extLst>
          </p:cNvPr>
          <p:cNvSpPr>
            <a:spLocks noGrp="1"/>
          </p:cNvSpPr>
          <p:nvPr>
            <p:ph type="sldNum" sz="quarter" idx="5"/>
          </p:nvPr>
        </p:nvSpPr>
        <p:spPr/>
        <p:txBody>
          <a:bodyPr/>
          <a:lstStyle/>
          <a:p>
            <a:fld id="{9920340D-206C-4C41-A35B-4D72CE2F2B89}" type="slidenum">
              <a:rPr lang="en-GB" smtClean="0"/>
              <a:t>8</a:t>
            </a:fld>
            <a:endParaRPr lang="en-GB"/>
          </a:p>
        </p:txBody>
      </p:sp>
    </p:spTree>
    <p:extLst>
      <p:ext uri="{BB962C8B-B14F-4D97-AF65-F5344CB8AC3E}">
        <p14:creationId xmlns:p14="http://schemas.microsoft.com/office/powerpoint/2010/main" val="1113613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6F74E8-21F3-0F81-D92A-6E921B3521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18CB17-16D5-55A5-C3D5-B471C419A6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ED1CD7-2C1C-3509-D3F5-863AC0996B1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98E3B62-24DA-8AB2-3D2D-A42BADE4EF05}"/>
              </a:ext>
            </a:extLst>
          </p:cNvPr>
          <p:cNvSpPr>
            <a:spLocks noGrp="1"/>
          </p:cNvSpPr>
          <p:nvPr>
            <p:ph type="sldNum" sz="quarter" idx="5"/>
          </p:nvPr>
        </p:nvSpPr>
        <p:spPr/>
        <p:txBody>
          <a:bodyPr/>
          <a:lstStyle/>
          <a:p>
            <a:fld id="{9920340D-206C-4C41-A35B-4D72CE2F2B89}" type="slidenum">
              <a:rPr lang="en-GB" smtClean="0"/>
              <a:t>9</a:t>
            </a:fld>
            <a:endParaRPr lang="en-GB"/>
          </a:p>
        </p:txBody>
      </p:sp>
    </p:spTree>
    <p:extLst>
      <p:ext uri="{BB962C8B-B14F-4D97-AF65-F5344CB8AC3E}">
        <p14:creationId xmlns:p14="http://schemas.microsoft.com/office/powerpoint/2010/main" val="17179869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Slide Option 2">
    <p:bg>
      <p:bgPr>
        <a:solidFill>
          <a:srgbClr val="E51C41"/>
        </a:solidFill>
        <a:effectLst/>
      </p:bgPr>
    </p:bg>
    <p:spTree>
      <p:nvGrpSpPr>
        <p:cNvPr id="1" name=""/>
        <p:cNvGrpSpPr/>
        <p:nvPr/>
      </p:nvGrpSpPr>
      <p:grpSpPr>
        <a:xfrm>
          <a:off x="0" y="0"/>
          <a:ext cx="0" cy="0"/>
          <a:chOff x="0" y="0"/>
          <a:chExt cx="0" cy="0"/>
        </a:xfrm>
      </p:grpSpPr>
      <p:sp>
        <p:nvSpPr>
          <p:cNvPr id="8" name="WHITE BAR">
            <a:extLst>
              <a:ext uri="{FF2B5EF4-FFF2-40B4-BE49-F238E27FC236}">
                <a16:creationId xmlns:a16="http://schemas.microsoft.com/office/drawing/2014/main" id="{389A7FE7-F633-8F42-8ADE-50586B02B2F0}"/>
              </a:ext>
              <a:ext uri="{C183D7F6-B498-43B3-948B-1728B52AA6E4}">
                <adec:decorative xmlns:adec="http://schemas.microsoft.com/office/drawing/2017/decorative" val="1"/>
              </a:ext>
            </a:extLst>
          </p:cNvPr>
          <p:cNvSpPr/>
          <p:nvPr userDrawn="1"/>
        </p:nvSpPr>
        <p:spPr>
          <a:xfrm>
            <a:off x="0" y="-20538"/>
            <a:ext cx="9144000" cy="843558"/>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1</a:t>
            </a:r>
          </a:p>
        </p:txBody>
      </p:sp>
      <p:pic>
        <p:nvPicPr>
          <p:cNvPr id="10" name="ETF LOGO" descr="Education and Training Foundation">
            <a:extLst>
              <a:ext uri="{FF2B5EF4-FFF2-40B4-BE49-F238E27FC236}">
                <a16:creationId xmlns:a16="http://schemas.microsoft.com/office/drawing/2014/main" id="{F14D5ED0-A2F5-A546-8C5C-70096A8625F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520" y="191841"/>
            <a:ext cx="859828" cy="456808"/>
          </a:xfrm>
          <a:prstGeom prst="rect">
            <a:avLst/>
          </a:prstGeom>
        </p:spPr>
      </p:pic>
      <p:pic>
        <p:nvPicPr>
          <p:cNvPr id="15" name="T LEVELS LOGO" descr="T Levels Professional Development">
            <a:extLst>
              <a:ext uri="{FF2B5EF4-FFF2-40B4-BE49-F238E27FC236}">
                <a16:creationId xmlns:a16="http://schemas.microsoft.com/office/drawing/2014/main" id="{6EEA13AF-D457-EC45-9075-03198B4D877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36296" y="160864"/>
            <a:ext cx="1656184" cy="538678"/>
          </a:xfrm>
          <a:prstGeom prst="rect">
            <a:avLst/>
          </a:prstGeom>
        </p:spPr>
      </p:pic>
      <p:sp>
        <p:nvSpPr>
          <p:cNvPr id="2" name="Title 1"/>
          <p:cNvSpPr>
            <a:spLocks noGrp="1"/>
          </p:cNvSpPr>
          <p:nvPr>
            <p:ph type="ctrTitle" hasCustomPrompt="1"/>
          </p:nvPr>
        </p:nvSpPr>
        <p:spPr>
          <a:xfrm>
            <a:off x="3888720" y="2221200"/>
            <a:ext cx="4967280" cy="1242000"/>
          </a:xfrm>
          <a:solidFill>
            <a:schemeClr val="bg1"/>
          </a:solidFill>
        </p:spPr>
        <p:txBody>
          <a:bodyPr lIns="108000" tIns="136800" rIns="0" bIns="0">
            <a:noAutofit/>
          </a:bodyPr>
          <a:lstStyle>
            <a:lvl1pPr algn="l">
              <a:lnSpc>
                <a:spcPts val="4100"/>
              </a:lnSpc>
              <a:defRPr sz="4500" b="1" cap="none" baseline="0">
                <a:solidFill>
                  <a:schemeClr val="tx1"/>
                </a:solidFill>
              </a:defRPr>
            </a:lvl1pPr>
          </a:lstStyle>
          <a:p>
            <a:r>
              <a:rPr lang="en-US"/>
              <a:t>CLICK TO EDIT MASTER TITLE STYLE</a:t>
            </a:r>
            <a:endParaRPr lang="en-GB"/>
          </a:p>
        </p:txBody>
      </p:sp>
      <p:sp>
        <p:nvSpPr>
          <p:cNvPr id="12" name="Subtitle 1">
            <a:extLst>
              <a:ext uri="{FF2B5EF4-FFF2-40B4-BE49-F238E27FC236}">
                <a16:creationId xmlns:a16="http://schemas.microsoft.com/office/drawing/2014/main" id="{71ADB664-6A98-C844-AD83-2FFA9643D8CA}"/>
              </a:ext>
            </a:extLst>
          </p:cNvPr>
          <p:cNvSpPr>
            <a:spLocks noGrp="1"/>
          </p:cNvSpPr>
          <p:nvPr>
            <p:ph type="subTitle" idx="1" hasCustomPrompt="1"/>
          </p:nvPr>
        </p:nvSpPr>
        <p:spPr>
          <a:xfrm>
            <a:off x="3888720" y="3629420"/>
            <a:ext cx="4805486" cy="1102570"/>
          </a:xfrm>
          <a:solidFill>
            <a:schemeClr val="tx1"/>
          </a:solidFill>
        </p:spPr>
        <p:txBody>
          <a:bodyPr lIns="108000" tIns="108000" bIns="108000"/>
          <a:lstStyle>
            <a:lvl1pPr marL="0" indent="0" algn="l">
              <a:lnSpc>
                <a:spcPts val="1600"/>
              </a:lnSpc>
              <a:spcBef>
                <a:spcPts val="0"/>
              </a:spcBef>
              <a:buNone/>
              <a:defRPr sz="135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Tree>
    <p:extLst>
      <p:ext uri="{BB962C8B-B14F-4D97-AF65-F5344CB8AC3E}">
        <p14:creationId xmlns:p14="http://schemas.microsoft.com/office/powerpoint/2010/main" val="178545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EF7BC3F4-A560-6244-B6D7-E1099F3BF5E6}"/>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a:t>Slide Title</a:t>
            </a:r>
            <a:endParaRPr lang="en-GB"/>
          </a:p>
        </p:txBody>
      </p:sp>
      <p:sp>
        <p:nvSpPr>
          <p:cNvPr id="10" name="Text Placeholder 8"/>
          <p:cNvSpPr>
            <a:spLocks noGrp="1"/>
          </p:cNvSpPr>
          <p:nvPr>
            <p:ph type="body" sz="quarter" idx="14"/>
          </p:nvPr>
        </p:nvSpPr>
        <p:spPr>
          <a:xfrm>
            <a:off x="251520" y="986400"/>
            <a:ext cx="7200900" cy="3459831"/>
          </a:xfrm>
        </p:spPr>
        <p:txBody>
          <a:bodyPr lIns="0" tIns="0" rIns="0" bIns="0">
            <a:normAutofit/>
          </a:bodyPr>
          <a:lstStyle>
            <a:lvl1pPr marL="0" indent="0">
              <a:lnSpc>
                <a:spcPct val="100000"/>
              </a:lnSpc>
              <a:spcBef>
                <a:spcPts val="0"/>
              </a:spcBef>
              <a:buNone/>
              <a:defRPr lang="en-US" sz="2400" b="1" kern="1200" cap="none" baseline="0" dirty="0" smtClean="0">
                <a:solidFill>
                  <a:schemeClr val="tx1"/>
                </a:solidFill>
                <a:latin typeface="+mn-lt"/>
                <a:ea typeface="+mn-ea"/>
                <a:cs typeface="+mn-cs"/>
              </a:defRPr>
            </a:lvl1pPr>
          </a:lstStyle>
          <a:p>
            <a:pPr marL="0" lvl="0" indent="0" algn="l" defTabSz="914400" rtl="0" eaLnBrk="1" latinLnBrk="0" hangingPunct="1">
              <a:spcBef>
                <a:spcPct val="20000"/>
              </a:spcBef>
              <a:buFont typeface="+mj-lt"/>
              <a:buNone/>
            </a:pPr>
            <a:r>
              <a:rPr lang="en-US"/>
              <a:t>Click to edit Master text styles</a:t>
            </a:r>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GB"/>
              <a:t>Education &amp; Training Foundation</a:t>
            </a:r>
          </a:p>
        </p:txBody>
      </p:sp>
      <p:sp>
        <p:nvSpPr>
          <p:cNvPr id="6" name="Slide Number Placeholder 5"/>
          <p:cNvSpPr>
            <a:spLocks noGrp="1"/>
          </p:cNvSpPr>
          <p:nvPr>
            <p:ph type="sldNum" sz="quarter" idx="12"/>
          </p:nvPr>
        </p:nvSpPr>
        <p:spPr/>
        <p:txBody>
          <a:bodyPr/>
          <a:lstStyle/>
          <a:p>
            <a:fld id="{DA2C159E-F13C-4A85-9A41-E7669D3E0D70}" type="slidenum">
              <a:rPr lang="en-GB" smtClean="0"/>
              <a:pPr/>
              <a:t>‹#›</a:t>
            </a:fld>
            <a:endParaRPr lang="en-GB"/>
          </a:p>
        </p:txBody>
      </p:sp>
    </p:spTree>
    <p:extLst>
      <p:ext uri="{BB962C8B-B14F-4D97-AF65-F5344CB8AC3E}">
        <p14:creationId xmlns:p14="http://schemas.microsoft.com/office/powerpoint/2010/main" val="616068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Divider 1">
    <p:bg>
      <p:bgPr>
        <a:solidFill>
          <a:srgbClr val="E51C4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BA1186-F870-7F4B-82E3-1A0CA756CF2F}"/>
              </a:ext>
            </a:extLst>
          </p:cNvPr>
          <p:cNvSpPr>
            <a:spLocks noGrp="1"/>
          </p:cNvSpPr>
          <p:nvPr>
            <p:ph type="ctrTitle" hasCustomPrompt="1"/>
          </p:nvPr>
        </p:nvSpPr>
        <p:spPr>
          <a:xfrm>
            <a:off x="2447280" y="1455480"/>
            <a:ext cx="6408720" cy="1602360"/>
          </a:xfrm>
          <a:solidFill>
            <a:schemeClr val="bg1"/>
          </a:solidFill>
        </p:spPr>
        <p:txBody>
          <a:bodyPr lIns="108000" tIns="144000" rIns="0" bIns="0">
            <a:noAutofit/>
          </a:bodyPr>
          <a:lstStyle>
            <a:lvl1pPr algn="l">
              <a:lnSpc>
                <a:spcPct val="100000"/>
              </a:lnSpc>
              <a:defRPr sz="4000" b="1" cap="none" baseline="0">
                <a:solidFill>
                  <a:schemeClr val="tx1"/>
                </a:solidFill>
              </a:defRPr>
            </a:lvl1pPr>
          </a:lstStyle>
          <a:p>
            <a:r>
              <a:rPr lang="en-US"/>
              <a:t>CLICK TO EDIT MASTER TITLE STYLE</a:t>
            </a:r>
            <a:endParaRPr lang="en-GB"/>
          </a:p>
        </p:txBody>
      </p:sp>
      <p:sp>
        <p:nvSpPr>
          <p:cNvPr id="5" name="Subtitle 1">
            <a:extLst>
              <a:ext uri="{FF2B5EF4-FFF2-40B4-BE49-F238E27FC236}">
                <a16:creationId xmlns:a16="http://schemas.microsoft.com/office/drawing/2014/main" id="{B5B20F18-EB70-1D40-A46E-B71B577D6CD0}"/>
              </a:ext>
            </a:extLst>
          </p:cNvPr>
          <p:cNvSpPr>
            <a:spLocks noGrp="1"/>
          </p:cNvSpPr>
          <p:nvPr>
            <p:ph type="subTitle" idx="1"/>
          </p:nvPr>
        </p:nvSpPr>
        <p:spPr>
          <a:xfrm>
            <a:off x="2446020" y="3258000"/>
            <a:ext cx="6409980" cy="1602360"/>
          </a:xfrm>
          <a:solidFill>
            <a:schemeClr val="tx1"/>
          </a:solidFill>
        </p:spPr>
        <p:txBody>
          <a:bodyPr lIns="144000" tIns="108000" bIns="0" anchor="ctr" anchorCtr="0">
            <a:normAutofit/>
          </a:bodyPr>
          <a:lstStyle>
            <a:lvl1pPr marL="0" indent="0" algn="l">
              <a:lnSpc>
                <a:spcPct val="100000"/>
              </a:lnSpc>
              <a:spcBef>
                <a:spcPts val="0"/>
              </a:spcBef>
              <a:buNone/>
              <a:defRPr sz="360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pic>
        <p:nvPicPr>
          <p:cNvPr id="6" name="Logo" descr="Education and Training Foundation Logo">
            <a:extLst>
              <a:ext uri="{FF2B5EF4-FFF2-40B4-BE49-F238E27FC236}">
                <a16:creationId xmlns:a16="http://schemas.microsoft.com/office/drawing/2014/main" id="{B5FFAA84-3707-474A-9BFF-8E16EECCC07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7963560" y="288832"/>
            <a:ext cx="892439" cy="472467"/>
          </a:xfrm>
          <a:prstGeom prst="rect">
            <a:avLst/>
          </a:prstGeom>
        </p:spPr>
      </p:pic>
    </p:spTree>
    <p:extLst>
      <p:ext uri="{BB962C8B-B14F-4D97-AF65-F5344CB8AC3E}">
        <p14:creationId xmlns:p14="http://schemas.microsoft.com/office/powerpoint/2010/main" val="314789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Divider 1">
    <p:bg>
      <p:bgPr>
        <a:solidFill>
          <a:srgbClr val="E51C4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BA1186-F870-7F4B-82E3-1A0CA756CF2F}"/>
              </a:ext>
            </a:extLst>
          </p:cNvPr>
          <p:cNvSpPr>
            <a:spLocks noGrp="1"/>
          </p:cNvSpPr>
          <p:nvPr>
            <p:ph type="ctrTitle" hasCustomPrompt="1"/>
          </p:nvPr>
        </p:nvSpPr>
        <p:spPr>
          <a:xfrm>
            <a:off x="2447280" y="1455480"/>
            <a:ext cx="6408720" cy="1602360"/>
          </a:xfrm>
          <a:solidFill>
            <a:schemeClr val="bg1"/>
          </a:solidFill>
        </p:spPr>
        <p:txBody>
          <a:bodyPr lIns="108000" tIns="144000" rIns="0" bIns="0">
            <a:noAutofit/>
          </a:bodyPr>
          <a:lstStyle>
            <a:lvl1pPr algn="l">
              <a:lnSpc>
                <a:spcPct val="100000"/>
              </a:lnSpc>
              <a:defRPr sz="4000" b="1" cap="none" baseline="0">
                <a:solidFill>
                  <a:schemeClr val="tx1"/>
                </a:solidFill>
              </a:defRPr>
            </a:lvl1pPr>
          </a:lstStyle>
          <a:p>
            <a:r>
              <a:rPr lang="en-US"/>
              <a:t>CLICK TO EDIT MASTER TITLE STYLE</a:t>
            </a:r>
            <a:endParaRPr lang="en-GB"/>
          </a:p>
        </p:txBody>
      </p:sp>
      <p:sp>
        <p:nvSpPr>
          <p:cNvPr id="5" name="Subtitle 1">
            <a:extLst>
              <a:ext uri="{FF2B5EF4-FFF2-40B4-BE49-F238E27FC236}">
                <a16:creationId xmlns:a16="http://schemas.microsoft.com/office/drawing/2014/main" id="{B5B20F18-EB70-1D40-A46E-B71B577D6CD0}"/>
              </a:ext>
            </a:extLst>
          </p:cNvPr>
          <p:cNvSpPr>
            <a:spLocks noGrp="1"/>
          </p:cNvSpPr>
          <p:nvPr>
            <p:ph type="subTitle" idx="1"/>
          </p:nvPr>
        </p:nvSpPr>
        <p:spPr>
          <a:xfrm>
            <a:off x="2446020" y="3258000"/>
            <a:ext cx="6409980" cy="1602360"/>
          </a:xfrm>
          <a:solidFill>
            <a:schemeClr val="tx1"/>
          </a:solidFill>
        </p:spPr>
        <p:txBody>
          <a:bodyPr lIns="144000" tIns="108000" bIns="0" anchor="ctr" anchorCtr="0">
            <a:normAutofit/>
          </a:bodyPr>
          <a:lstStyle>
            <a:lvl1pPr marL="0" indent="0" algn="l">
              <a:lnSpc>
                <a:spcPct val="100000"/>
              </a:lnSpc>
              <a:spcBef>
                <a:spcPts val="0"/>
              </a:spcBef>
              <a:buNone/>
              <a:defRPr sz="360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pic>
        <p:nvPicPr>
          <p:cNvPr id="6" name="Logo" descr="Education and Training Foundation Logo">
            <a:extLst>
              <a:ext uri="{FF2B5EF4-FFF2-40B4-BE49-F238E27FC236}">
                <a16:creationId xmlns:a16="http://schemas.microsoft.com/office/drawing/2014/main" id="{B5FFAA84-3707-474A-9BFF-8E16EECCC07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7963560" y="288832"/>
            <a:ext cx="892439" cy="472467"/>
          </a:xfrm>
          <a:prstGeom prst="rect">
            <a:avLst/>
          </a:prstGeom>
        </p:spPr>
      </p:pic>
    </p:spTree>
    <p:extLst>
      <p:ext uri="{BB962C8B-B14F-4D97-AF65-F5344CB8AC3E}">
        <p14:creationId xmlns:p14="http://schemas.microsoft.com/office/powerpoint/2010/main" val="2432153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arge Text and Supporting Tex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E17FABA6-57B8-9148-99A9-C72DFAAECE0A}"/>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a:t>Slide Title</a:t>
            </a:r>
            <a:endParaRPr lang="en-GB"/>
          </a:p>
        </p:txBody>
      </p:sp>
      <p:sp>
        <p:nvSpPr>
          <p:cNvPr id="9" name="Text Placeholder 8"/>
          <p:cNvSpPr>
            <a:spLocks noGrp="1"/>
          </p:cNvSpPr>
          <p:nvPr>
            <p:ph type="body" sz="quarter" idx="12"/>
          </p:nvPr>
        </p:nvSpPr>
        <p:spPr>
          <a:xfrm>
            <a:off x="234000" y="986400"/>
            <a:ext cx="3960000" cy="3601574"/>
          </a:xfrm>
        </p:spPr>
        <p:txBody>
          <a:bodyPr>
            <a:noAutofit/>
          </a:bodyPr>
          <a:lstStyle>
            <a:lvl1pPr marL="0" indent="0">
              <a:lnSpc>
                <a:spcPct val="100000"/>
              </a:lnSpc>
              <a:buNone/>
              <a:defRPr sz="2400" b="1"/>
            </a:lvl1pPr>
            <a:lvl2pPr marL="270000" indent="-270000">
              <a:lnSpc>
                <a:spcPct val="100000"/>
              </a:lnSpc>
              <a:spcBef>
                <a:spcPts val="0"/>
              </a:spcBef>
              <a:buFont typeface="Calibri" panose="020F0502020204030204" pitchFamily="34" charset="0"/>
              <a:buChar char="–"/>
              <a:defRPr sz="2400" b="1"/>
            </a:lvl2pPr>
            <a:lvl3pPr marL="612000" indent="-270000">
              <a:lnSpc>
                <a:spcPct val="100000"/>
              </a:lnSpc>
              <a:buFont typeface="Calibri" panose="020F0502020204030204" pitchFamily="34" charset="0"/>
              <a:buChar char="–"/>
              <a:defRPr sz="2400" b="1"/>
            </a:lvl3pPr>
            <a:lvl4pPr marL="990000" indent="-270000">
              <a:lnSpc>
                <a:spcPct val="100000"/>
              </a:lnSpc>
              <a:buFont typeface="Calibri" panose="020F0502020204030204" pitchFamily="34" charset="0"/>
              <a:buChar char="–"/>
              <a:defRPr sz="2400" b="1"/>
            </a:lvl4pPr>
            <a:lvl5pPr marL="1260000" indent="-270000">
              <a:lnSpc>
                <a:spcPct val="100000"/>
              </a:lnSpc>
              <a:buFont typeface="Calibri" panose="020F0502020204030204" pitchFamily="34" charset="0"/>
              <a:buChar char="–"/>
              <a:defRPr sz="2400" b="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Content Placeholder 13"/>
          <p:cNvSpPr>
            <a:spLocks noGrp="1"/>
          </p:cNvSpPr>
          <p:nvPr>
            <p:ph sz="quarter" idx="13"/>
          </p:nvPr>
        </p:nvSpPr>
        <p:spPr>
          <a:xfrm>
            <a:off x="4572000" y="987425"/>
            <a:ext cx="3384550" cy="3600450"/>
          </a:xfrm>
        </p:spPr>
        <p:txBody>
          <a:bodyPr/>
          <a:lstStyle>
            <a:lvl1pPr marL="0" indent="0">
              <a:lnSpc>
                <a:spcPct val="100000"/>
              </a:lnSpc>
              <a:buNone/>
              <a:defRPr sz="2000"/>
            </a:lvl1pPr>
            <a:lvl2pPr marL="180000" indent="-180000">
              <a:lnSpc>
                <a:spcPct val="100000"/>
              </a:lnSpc>
              <a:buFont typeface="Calibri" panose="020F0502020204030204" pitchFamily="34" charset="0"/>
              <a:buChar char="–"/>
              <a:defRPr sz="2000"/>
            </a:lvl2pPr>
            <a:lvl3pPr marL="432000" indent="-180000">
              <a:lnSpc>
                <a:spcPct val="100000"/>
              </a:lnSpc>
              <a:buFont typeface="Calibri" panose="020F0502020204030204" pitchFamily="34" charset="0"/>
              <a:buChar char="–"/>
              <a:defRPr sz="2000"/>
            </a:lvl3pPr>
            <a:lvl4pPr marL="648000" indent="-180000">
              <a:lnSpc>
                <a:spcPct val="100000"/>
              </a:lnSpc>
              <a:buFont typeface="Calibri" panose="020F0502020204030204" pitchFamily="34" charset="0"/>
              <a:buChar char="–"/>
              <a:defRPr sz="2000"/>
            </a:lvl4pPr>
            <a:lvl5pPr marL="828000" indent="-180000">
              <a:lnSpc>
                <a:spcPct val="100000"/>
              </a:lnSpc>
              <a:buFont typeface="Calibri" panose="020F0502020204030204" pitchFamily="34" charset="0"/>
              <a:buChar cha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1"/>
          </p:nvPr>
        </p:nvSpPr>
        <p:spPr/>
        <p:txBody>
          <a:bodyPr/>
          <a:lstStyle/>
          <a:p>
            <a:fld id="{DA2C159E-F13C-4A85-9A41-E7669D3E0D70}" type="slidenum">
              <a:rPr lang="en-GB" smtClean="0"/>
              <a:pPr/>
              <a:t>‹#›</a:t>
            </a:fld>
            <a:endParaRPr lang="en-GB"/>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267726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nd Bullets">
    <p:spTree>
      <p:nvGrpSpPr>
        <p:cNvPr id="1" name=""/>
        <p:cNvGrpSpPr/>
        <p:nvPr/>
      </p:nvGrpSpPr>
      <p:grpSpPr>
        <a:xfrm>
          <a:off x="0" y="0"/>
          <a:ext cx="0" cy="0"/>
          <a:chOff x="0" y="0"/>
          <a:chExt cx="0" cy="0"/>
        </a:xfrm>
      </p:grpSpPr>
      <p:sp>
        <p:nvSpPr>
          <p:cNvPr id="7" name="Slide Number Placeholder 6"/>
          <p:cNvSpPr>
            <a:spLocks noGrp="1"/>
          </p:cNvSpPr>
          <p:nvPr>
            <p:ph type="sldNum" sz="quarter" idx="11"/>
          </p:nvPr>
        </p:nvSpPr>
        <p:spPr/>
        <p:txBody>
          <a:bodyPr/>
          <a:lstStyle/>
          <a:p>
            <a:fld id="{DA2C159E-F13C-4A85-9A41-E7669D3E0D70}" type="slidenum">
              <a:rPr lang="en-GB" smtClean="0"/>
              <a:pPr/>
              <a:t>‹#›</a:t>
            </a:fld>
            <a:endParaRPr lang="en-GB"/>
          </a:p>
        </p:txBody>
      </p:sp>
      <p:sp>
        <p:nvSpPr>
          <p:cNvPr id="8" name="Title 1">
            <a:extLst>
              <a:ext uri="{FF2B5EF4-FFF2-40B4-BE49-F238E27FC236}">
                <a16:creationId xmlns:a16="http://schemas.microsoft.com/office/drawing/2014/main" id="{677BB2F1-AFF0-C64C-83D0-3B465EE13985}"/>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a:t>Slide Title</a:t>
            </a:r>
            <a:endParaRPr lang="en-GB"/>
          </a:p>
        </p:txBody>
      </p:sp>
      <p:sp>
        <p:nvSpPr>
          <p:cNvPr id="9" name="Text Placeholder 8"/>
          <p:cNvSpPr>
            <a:spLocks noGrp="1"/>
          </p:cNvSpPr>
          <p:nvPr>
            <p:ph type="body" sz="quarter" idx="12"/>
          </p:nvPr>
        </p:nvSpPr>
        <p:spPr>
          <a:xfrm>
            <a:off x="234000" y="986400"/>
            <a:ext cx="7667625" cy="3601574"/>
          </a:xfrm>
        </p:spPr>
        <p:txBody>
          <a:bodyPr>
            <a:noAutofit/>
          </a:bodyPr>
          <a:lstStyle>
            <a:lvl1pPr marL="0" indent="0">
              <a:lnSpc>
                <a:spcPct val="100000"/>
              </a:lnSpc>
              <a:spcBef>
                <a:spcPts val="0"/>
              </a:spcBef>
              <a:buNone/>
              <a:defRPr sz="2400"/>
            </a:lvl1pPr>
            <a:lvl2pPr marL="270000" indent="-270000">
              <a:lnSpc>
                <a:spcPct val="100000"/>
              </a:lnSpc>
              <a:spcBef>
                <a:spcPts val="0"/>
              </a:spcBef>
              <a:defRPr sz="2400"/>
            </a:lvl2pPr>
            <a:lvl3pPr marL="540000" indent="-270000">
              <a:lnSpc>
                <a:spcPct val="100000"/>
              </a:lnSpc>
              <a:defRPr sz="2400"/>
            </a:lvl3pPr>
            <a:lvl4pPr marL="810000" indent="-270000">
              <a:lnSpc>
                <a:spcPct val="100000"/>
              </a:lnSpc>
              <a:defRPr sz="2400"/>
            </a:lvl4pPr>
            <a:lvl5pPr marL="1080000" indent="-270000">
              <a:lnSpc>
                <a:spcPct val="100000"/>
              </a:lnSpc>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2">
            <a:extLst>
              <a:ext uri="{FF2B5EF4-FFF2-40B4-BE49-F238E27FC236}">
                <a16:creationId xmlns:a16="http://schemas.microsoft.com/office/drawing/2014/main" id="{FC25F548-F1B7-1942-BFC2-C7EF39D09D2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Tree>
    <p:extLst>
      <p:ext uri="{BB962C8B-B14F-4D97-AF65-F5344CB8AC3E}">
        <p14:creationId xmlns:p14="http://schemas.microsoft.com/office/powerpoint/2010/main" val="406887728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2094" y="205979"/>
            <a:ext cx="8423593" cy="857250"/>
          </a:xfrm>
          <a:prstGeom prst="rect">
            <a:avLst/>
          </a:prstGeom>
        </p:spPr>
        <p:txBody>
          <a:bodyPr vert="horz" lIns="0" tIns="0" rIns="0" bIns="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252094" y="1200151"/>
            <a:ext cx="8423593" cy="3394472"/>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p:cNvSpPr>
            <a:spLocks noGrp="1"/>
          </p:cNvSpPr>
          <p:nvPr>
            <p:ph type="ftr" sz="quarter" idx="3"/>
          </p:nvPr>
        </p:nvSpPr>
        <p:spPr>
          <a:xfrm>
            <a:off x="234000" y="4767263"/>
            <a:ext cx="7686376" cy="273844"/>
          </a:xfrm>
          <a:prstGeom prst="rect">
            <a:avLst/>
          </a:prstGeom>
        </p:spPr>
        <p:txBody>
          <a:bodyPr vert="horz" lIns="0" tIns="0" rIns="0" bIns="0" rtlCol="0" anchor="t" anchorCtr="0"/>
          <a:lstStyle>
            <a:lvl1pPr algn="l">
              <a:defRPr sz="700" b="1" cap="all" baseline="0">
                <a:solidFill>
                  <a:schemeClr val="tx1"/>
                </a:solidFill>
              </a:defRPr>
            </a:lvl1pPr>
          </a:lstStyle>
          <a:p>
            <a:r>
              <a:rPr lang="en-GB"/>
              <a:t>Education &amp; Training Foundation</a:t>
            </a:r>
          </a:p>
        </p:txBody>
      </p:sp>
      <p:sp>
        <p:nvSpPr>
          <p:cNvPr id="6" name="Slide Number Placeholder 5"/>
          <p:cNvSpPr>
            <a:spLocks noGrp="1"/>
          </p:cNvSpPr>
          <p:nvPr>
            <p:ph type="sldNum" sz="quarter" idx="4"/>
          </p:nvPr>
        </p:nvSpPr>
        <p:spPr>
          <a:xfrm>
            <a:off x="7956376" y="4767263"/>
            <a:ext cx="909464" cy="273844"/>
          </a:xfrm>
          <a:prstGeom prst="rect">
            <a:avLst/>
          </a:prstGeom>
        </p:spPr>
        <p:txBody>
          <a:bodyPr vert="horz" lIns="0" tIns="0" rIns="0" bIns="0" rtlCol="0" anchor="t" anchorCtr="0"/>
          <a:lstStyle>
            <a:lvl1pPr algn="r">
              <a:defRPr sz="700" b="1">
                <a:solidFill>
                  <a:schemeClr val="tx1"/>
                </a:solidFill>
              </a:defRPr>
            </a:lvl1pPr>
          </a:lstStyle>
          <a:p>
            <a:fld id="{DA2C159E-F13C-4A85-9A41-E7669D3E0D70}" type="slidenum">
              <a:rPr lang="en-GB" smtClean="0"/>
              <a:pPr/>
              <a:t>‹#›</a:t>
            </a:fld>
            <a:endParaRPr lang="en-GB"/>
          </a:p>
        </p:txBody>
      </p:sp>
    </p:spTree>
    <p:extLst>
      <p:ext uri="{BB962C8B-B14F-4D97-AF65-F5344CB8AC3E}">
        <p14:creationId xmlns:p14="http://schemas.microsoft.com/office/powerpoint/2010/main" val="1864089026"/>
      </p:ext>
    </p:extLst>
  </p:cSld>
  <p:clrMap bg1="lt1" tx1="dk1" bg2="lt2" tx2="dk2" accent1="accent1" accent2="accent2" accent3="accent3" accent4="accent4" accent5="accent5" accent6="accent6" hlink="hlink" folHlink="folHlink"/>
  <p:sldLayoutIdLst>
    <p:sldLayoutId id="2147483698" r:id="rId1"/>
    <p:sldLayoutId id="2147483650" r:id="rId2"/>
    <p:sldLayoutId id="2147483708" r:id="rId3"/>
    <p:sldLayoutId id="2147483709" r:id="rId4"/>
    <p:sldLayoutId id="2147483665" r:id="rId5"/>
    <p:sldLayoutId id="2147483664" r:id="rId6"/>
  </p:sldLayoutIdLst>
  <p:hf hdr="0" dt="0"/>
  <p:txStyles>
    <p:titleStyle>
      <a:lvl1pPr algn="l" defTabSz="914400" rtl="0" eaLnBrk="1" latinLnBrk="0" hangingPunct="1">
        <a:spcBef>
          <a:spcPct val="0"/>
        </a:spcBef>
        <a:buNone/>
        <a:defRPr sz="4400" kern="1200" cap="none"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6.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6.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6.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6.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6.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6.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6.xml"/></Relationships>
</file>

<file path=ppt/slides/_rels/slide99.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55.xml"/><Relationship Id="rId1" Type="http://schemas.openxmlformats.org/officeDocument/2006/relationships/slideLayout" Target="../slideLayouts/slideLayout6.xml"/><Relationship Id="rId5" Type="http://schemas.openxmlformats.org/officeDocument/2006/relationships/image" Target="../media/image13.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12C84-47CE-F14E-9879-50B5699FE8E9}"/>
              </a:ext>
            </a:extLst>
          </p:cNvPr>
          <p:cNvSpPr>
            <a:spLocks noGrp="1"/>
          </p:cNvSpPr>
          <p:nvPr>
            <p:ph type="ctrTitle"/>
          </p:nvPr>
        </p:nvSpPr>
        <p:spPr>
          <a:xfrm>
            <a:off x="3635896" y="1996751"/>
            <a:ext cx="5220104" cy="1466449"/>
          </a:xfrm>
        </p:spPr>
        <p:txBody>
          <a:bodyPr anchor="t" anchorCtr="0"/>
          <a:lstStyle/>
          <a:p>
            <a:pPr>
              <a:lnSpc>
                <a:spcPct val="100000"/>
              </a:lnSpc>
            </a:pPr>
            <a:r>
              <a:rPr lang="en-US" sz="2800" dirty="0"/>
              <a:t>T LEVEL IN </a:t>
            </a:r>
            <a:r>
              <a:rPr lang="en-GB" sz="2800" b="1" dirty="0">
                <a:effectLst/>
                <a:ea typeface="Calibri" panose="020F0502020204030204" pitchFamily="34" charset="0"/>
              </a:rPr>
              <a:t>DESIGN, SURVEYING AND PLANNING FOR CONSTRUCTION</a:t>
            </a:r>
            <a:r>
              <a:rPr lang="en-GB" sz="2800" dirty="0">
                <a:effectLst/>
              </a:rPr>
              <a:t> </a:t>
            </a:r>
            <a:endParaRPr lang="en-US" sz="2800" dirty="0"/>
          </a:p>
        </p:txBody>
      </p:sp>
      <p:sp>
        <p:nvSpPr>
          <p:cNvPr id="3" name="Subtitle 2">
            <a:extLst>
              <a:ext uri="{FF2B5EF4-FFF2-40B4-BE49-F238E27FC236}">
                <a16:creationId xmlns:a16="http://schemas.microsoft.com/office/drawing/2014/main" id="{FCD1F95F-D16E-774B-BA41-5586864A7E03}"/>
              </a:ext>
            </a:extLst>
          </p:cNvPr>
          <p:cNvSpPr>
            <a:spLocks noGrp="1"/>
          </p:cNvSpPr>
          <p:nvPr>
            <p:ph type="subTitle" idx="1"/>
          </p:nvPr>
        </p:nvSpPr>
        <p:spPr>
          <a:xfrm>
            <a:off x="3635896" y="3629420"/>
            <a:ext cx="5220104" cy="1242000"/>
          </a:xfrm>
        </p:spPr>
        <p:txBody>
          <a:bodyPr/>
          <a:lstStyle/>
          <a:p>
            <a:pPr>
              <a:lnSpc>
                <a:spcPct val="107000"/>
              </a:lnSpc>
              <a:spcAft>
                <a:spcPts val="800"/>
              </a:spcAft>
            </a:pPr>
            <a:r>
              <a:rPr lang="en-GB" b="1" kern="100" dirty="0">
                <a:solidFill>
                  <a:srgbClr val="FFFFFF"/>
                </a:solidFill>
                <a:effectLst/>
                <a:latin typeface="Arial" panose="020B0604020202020204" pitchFamily="34" charset="0"/>
                <a:ea typeface="Calibri" panose="020F0502020204030204" pitchFamily="34" charset="0"/>
              </a:rPr>
              <a:t>Supporting holistic delivery of Core </a:t>
            </a:r>
            <a:r>
              <a:rPr lang="en-GB" kern="100" dirty="0">
                <a:solidFill>
                  <a:srgbClr val="FFFFFF"/>
                </a:solidFill>
                <a:latin typeface="Arial" panose="020B0604020202020204" pitchFamily="34" charset="0"/>
                <a:ea typeface="Calibri" panose="020F0502020204030204" pitchFamily="34" charset="0"/>
              </a:rPr>
              <a:t>C</a:t>
            </a:r>
            <a:r>
              <a:rPr lang="en-GB" b="1" kern="100" dirty="0">
                <a:solidFill>
                  <a:srgbClr val="FFFFFF"/>
                </a:solidFill>
                <a:effectLst/>
                <a:latin typeface="Arial" panose="020B0604020202020204" pitchFamily="34" charset="0"/>
                <a:ea typeface="Calibri" panose="020F0502020204030204" pitchFamily="34" charset="0"/>
              </a:rPr>
              <a:t>ontent and </a:t>
            </a:r>
            <a:br>
              <a:rPr lang="en-GB" b="1" kern="100" dirty="0">
                <a:solidFill>
                  <a:srgbClr val="FFFFFF"/>
                </a:solidFill>
                <a:effectLst/>
                <a:latin typeface="Arial" panose="020B0604020202020204" pitchFamily="34" charset="0"/>
                <a:ea typeface="Calibri" panose="020F0502020204030204" pitchFamily="34" charset="0"/>
              </a:rPr>
            </a:br>
            <a:r>
              <a:rPr lang="en-GB" b="1" kern="100" dirty="0">
                <a:solidFill>
                  <a:srgbClr val="FFFFFF"/>
                </a:solidFill>
                <a:effectLst/>
                <a:latin typeface="Arial" panose="020B0604020202020204" pitchFamily="34" charset="0"/>
                <a:ea typeface="Calibri" panose="020F0502020204030204" pitchFamily="34" charset="0"/>
              </a:rPr>
              <a:t>Occupational </a:t>
            </a:r>
            <a:r>
              <a:rPr lang="en-GB" kern="100" dirty="0">
                <a:solidFill>
                  <a:srgbClr val="FFFFFF"/>
                </a:solidFill>
                <a:latin typeface="Arial" panose="020B0604020202020204" pitchFamily="34" charset="0"/>
                <a:ea typeface="Calibri" panose="020F0502020204030204" pitchFamily="34" charset="0"/>
              </a:rPr>
              <a:t>S</a:t>
            </a:r>
            <a:r>
              <a:rPr lang="en-GB" b="1" kern="100" dirty="0">
                <a:solidFill>
                  <a:srgbClr val="FFFFFF"/>
                </a:solidFill>
                <a:effectLst/>
                <a:latin typeface="Arial" panose="020B0604020202020204" pitchFamily="34" charset="0"/>
                <a:ea typeface="Calibri" panose="020F0502020204030204" pitchFamily="34" charset="0"/>
              </a:rPr>
              <a:t>pecialism content </a:t>
            </a:r>
            <a:endParaRPr lang="en-GB" kern="100" dirty="0">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19459319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36E597-1EAB-0A5B-B470-CA53ECDE789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67D0CA5-4972-EB43-76B3-327F19BE28B5}"/>
              </a:ext>
            </a:extLst>
          </p:cNvPr>
          <p:cNvSpPr>
            <a:spLocks noGrp="1"/>
          </p:cNvSpPr>
          <p:nvPr>
            <p:ph type="title"/>
          </p:nvPr>
        </p:nvSpPr>
        <p:spPr>
          <a:xfrm>
            <a:off x="232950" y="249900"/>
            <a:ext cx="8437563" cy="1239687"/>
          </a:xfrm>
        </p:spPr>
        <p:txBody>
          <a:bodyPr>
            <a:noAutofit/>
          </a:bodyPr>
          <a:lstStyle/>
          <a:p>
            <a:pPr>
              <a:lnSpc>
                <a:spcPct val="100000"/>
              </a:lnSpc>
            </a:pPr>
            <a:r>
              <a:rPr lang="en-GB" dirty="0"/>
              <a:t>Setting milestones in </a:t>
            </a:r>
            <a:br>
              <a:rPr lang="en-GB" dirty="0"/>
            </a:br>
            <a:r>
              <a:rPr lang="en-GB" dirty="0"/>
              <a:t>construction projects</a:t>
            </a:r>
          </a:p>
        </p:txBody>
      </p:sp>
      <p:sp>
        <p:nvSpPr>
          <p:cNvPr id="5" name="Text Placeholder 4">
            <a:extLst>
              <a:ext uri="{FF2B5EF4-FFF2-40B4-BE49-F238E27FC236}">
                <a16:creationId xmlns:a16="http://schemas.microsoft.com/office/drawing/2014/main" id="{5CAF66E8-A674-0E3D-ED09-BC6BC3A53D71}"/>
              </a:ext>
            </a:extLst>
          </p:cNvPr>
          <p:cNvSpPr>
            <a:spLocks noGrp="1"/>
          </p:cNvSpPr>
          <p:nvPr>
            <p:ph type="body" sz="quarter" idx="12"/>
          </p:nvPr>
        </p:nvSpPr>
        <p:spPr>
          <a:xfrm>
            <a:off x="234000" y="1582723"/>
            <a:ext cx="8631840" cy="3601574"/>
          </a:xfrm>
        </p:spPr>
        <p:txBody>
          <a:bodyPr/>
          <a:lstStyle/>
          <a:p>
            <a:pPr lvl="1"/>
            <a:r>
              <a:rPr lang="en-GB" sz="2400" dirty="0">
                <a:cs typeface="Arial" panose="020B0604020202020204" pitchFamily="34" charset="0"/>
              </a:rPr>
              <a:t>Milestones are an effective way of tracking progress.</a:t>
            </a:r>
          </a:p>
          <a:p>
            <a:pPr lvl="1"/>
            <a:r>
              <a:rPr lang="en-GB" dirty="0">
                <a:cs typeface="Arial" panose="020B0604020202020204" pitchFamily="34" charset="0"/>
              </a:rPr>
              <a:t>Milestones identify the main stages of a project. </a:t>
            </a:r>
          </a:p>
          <a:p>
            <a:pPr lvl="1"/>
            <a:r>
              <a:rPr lang="en-GB" dirty="0">
                <a:cs typeface="Arial" panose="020B0604020202020204" pitchFamily="34" charset="0"/>
              </a:rPr>
              <a:t>Clients can set milestones to plan a project from conception to building use, i.e. </a:t>
            </a:r>
            <a:r>
              <a:rPr lang="en-GB" dirty="0">
                <a:solidFill>
                  <a:srgbClr val="000000"/>
                </a:solidFill>
                <a:cs typeface="Arial" panose="020B0604020202020204" pitchFamily="34" charset="0"/>
              </a:rPr>
              <a:t>acquiring land, design, approval, procurement, construction, handover through to use.</a:t>
            </a:r>
          </a:p>
          <a:p>
            <a:pPr lvl="1">
              <a:defRPr/>
            </a:pPr>
            <a:r>
              <a:rPr kumimoji="0" lang="en-GB" sz="2400" b="0" i="0" u="none" strike="noStrike" kern="1200" cap="none" spc="0" normalizeH="0" baseline="0" noProof="0" dirty="0">
                <a:ln>
                  <a:noFill/>
                </a:ln>
                <a:solidFill>
                  <a:srgbClr val="000000"/>
                </a:solidFill>
                <a:effectLst/>
                <a:uLnTx/>
                <a:uFillTx/>
                <a:cs typeface="Arial" panose="020B0604020202020204" pitchFamily="34" charset="0"/>
              </a:rPr>
              <a:t>Contractors use milestones, i.e. construction phases such as building f</a:t>
            </a:r>
            <a:r>
              <a:rPr lang="en-GB" dirty="0" err="1">
                <a:solidFill>
                  <a:srgbClr val="000000"/>
                </a:solidFill>
                <a:cs typeface="Arial" panose="020B0604020202020204" pitchFamily="34" charset="0"/>
              </a:rPr>
              <a:t>oundations</a:t>
            </a:r>
            <a:r>
              <a:rPr lang="en-GB" dirty="0">
                <a:solidFill>
                  <a:srgbClr val="000000"/>
                </a:solidFill>
                <a:cs typeface="Arial" panose="020B0604020202020204" pitchFamily="34" charset="0"/>
              </a:rPr>
              <a:t>, drainage, superstructure, roof, internal fit-out, services, decoration, etc. </a:t>
            </a:r>
            <a:endParaRPr kumimoji="0" lang="en-GB" sz="2400" b="0" i="0" u="none" strike="noStrike" kern="1200" cap="none" spc="0" normalizeH="0" baseline="0" noProof="0" dirty="0">
              <a:ln>
                <a:noFill/>
              </a:ln>
              <a:solidFill>
                <a:srgbClr val="000000"/>
              </a:solidFill>
              <a:effectLst/>
              <a:uLnTx/>
              <a:uFillTx/>
              <a:cs typeface="Arial" panose="020B0604020202020204" pitchFamily="34" charset="0"/>
            </a:endParaRPr>
          </a:p>
          <a:p>
            <a:pPr marL="0" lvl="1" indent="0">
              <a:buNone/>
            </a:pPr>
            <a:endParaRPr lang="en-GB" sz="2400" dirty="0"/>
          </a:p>
          <a:p>
            <a:pPr marL="0" lvl="1" indent="0">
              <a:lnSpc>
                <a:spcPct val="100000"/>
              </a:lnSpc>
              <a:buNone/>
            </a:pPr>
            <a:endParaRPr lang="en-GB" sz="2400" dirty="0"/>
          </a:p>
          <a:p>
            <a:pPr marL="0" lvl="1" indent="0">
              <a:lnSpc>
                <a:spcPct val="100000"/>
              </a:lnSpc>
              <a:buNone/>
            </a:pPr>
            <a:endParaRPr lang="en-GB" sz="2400" dirty="0"/>
          </a:p>
          <a:p>
            <a:pPr marL="0" lvl="1" indent="0">
              <a:lnSpc>
                <a:spcPct val="100000"/>
              </a:lnSpc>
              <a:buNone/>
            </a:pPr>
            <a:endParaRPr lang="en-GB" dirty="0"/>
          </a:p>
          <a:p>
            <a:pPr marL="0" lvl="1" indent="0">
              <a:lnSpc>
                <a:spcPct val="100000"/>
              </a:lnSpc>
              <a:buNone/>
            </a:pPr>
            <a:r>
              <a:rPr lang="en-GB" sz="2400" dirty="0"/>
              <a:t> </a:t>
            </a:r>
          </a:p>
          <a:p>
            <a:endParaRPr lang="en-GB" dirty="0"/>
          </a:p>
        </p:txBody>
      </p:sp>
      <p:sp>
        <p:nvSpPr>
          <p:cNvPr id="3" name="Footer Placeholder 2">
            <a:extLst>
              <a:ext uri="{FF2B5EF4-FFF2-40B4-BE49-F238E27FC236}">
                <a16:creationId xmlns:a16="http://schemas.microsoft.com/office/drawing/2014/main" id="{44655EB9-B4DC-4F93-510D-16B5762DF5D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CD4375FD-FCBA-C6D9-10EE-AA3412E59BD9}"/>
              </a:ext>
            </a:extLst>
          </p:cNvPr>
          <p:cNvSpPr>
            <a:spLocks noGrp="1"/>
          </p:cNvSpPr>
          <p:nvPr>
            <p:ph type="sldNum" sz="quarter" idx="11"/>
          </p:nvPr>
        </p:nvSpPr>
        <p:spPr/>
        <p:txBody>
          <a:bodyPr/>
          <a:lstStyle/>
          <a:p>
            <a:fld id="{DA2C159E-F13C-4A85-9A41-E7669D3E0D70}" type="slidenum">
              <a:rPr lang="en-GB" smtClean="0"/>
              <a:pPr/>
              <a:t>10</a:t>
            </a:fld>
            <a:endParaRPr lang="en-GB"/>
          </a:p>
        </p:txBody>
      </p:sp>
    </p:spTree>
    <p:extLst>
      <p:ext uri="{BB962C8B-B14F-4D97-AF65-F5344CB8AC3E}">
        <p14:creationId xmlns:p14="http://schemas.microsoft.com/office/powerpoint/2010/main" val="40868123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07DF65-F8FD-2D85-3A72-C16CD81B170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C95635C-5035-4BFA-19B5-6F4A5CB5AB61}"/>
              </a:ext>
            </a:extLst>
          </p:cNvPr>
          <p:cNvSpPr>
            <a:spLocks noGrp="1"/>
          </p:cNvSpPr>
          <p:nvPr>
            <p:ph type="title"/>
          </p:nvPr>
        </p:nvSpPr>
        <p:spPr>
          <a:xfrm>
            <a:off x="232950" y="249900"/>
            <a:ext cx="8437563" cy="1180694"/>
          </a:xfrm>
        </p:spPr>
        <p:txBody>
          <a:bodyPr>
            <a:noAutofit/>
          </a:bodyPr>
          <a:lstStyle/>
          <a:p>
            <a:pPr>
              <a:lnSpc>
                <a:spcPct val="100000"/>
              </a:lnSpc>
            </a:pPr>
            <a:r>
              <a:rPr lang="en-GB" dirty="0"/>
              <a:t>Setting milestones in </a:t>
            </a:r>
            <a:br>
              <a:rPr lang="en-GB" dirty="0"/>
            </a:br>
            <a:r>
              <a:rPr lang="en-GB" dirty="0"/>
              <a:t>construction projects (continued)</a:t>
            </a:r>
          </a:p>
        </p:txBody>
      </p:sp>
      <p:sp>
        <p:nvSpPr>
          <p:cNvPr id="5" name="Text Placeholder 4">
            <a:extLst>
              <a:ext uri="{FF2B5EF4-FFF2-40B4-BE49-F238E27FC236}">
                <a16:creationId xmlns:a16="http://schemas.microsoft.com/office/drawing/2014/main" id="{AE944414-97E6-E80B-7D56-7443FD1173AE}"/>
              </a:ext>
            </a:extLst>
          </p:cNvPr>
          <p:cNvSpPr>
            <a:spLocks noGrp="1"/>
          </p:cNvSpPr>
          <p:nvPr>
            <p:ph type="body" sz="quarter" idx="12"/>
          </p:nvPr>
        </p:nvSpPr>
        <p:spPr>
          <a:xfrm>
            <a:off x="232950" y="1603563"/>
            <a:ext cx="7667625" cy="3157380"/>
          </a:xfrm>
        </p:spPr>
        <p:txBody>
          <a:bodyPr/>
          <a:lstStyle/>
          <a:p>
            <a:pPr marL="0" lvl="1" indent="0">
              <a:lnSpc>
                <a:spcPct val="100000"/>
              </a:lnSpc>
              <a:spcAft>
                <a:spcPts val="600"/>
              </a:spcAft>
              <a:buNone/>
            </a:pPr>
            <a:r>
              <a:rPr lang="en-GB" sz="2400" dirty="0"/>
              <a:t>Breaking down a project into manageable phases or stages (milestones):</a:t>
            </a:r>
          </a:p>
          <a:p>
            <a:pPr lvl="1">
              <a:lnSpc>
                <a:spcPct val="100000"/>
              </a:lnSpc>
            </a:pPr>
            <a:r>
              <a:rPr lang="en-GB" dirty="0"/>
              <a:t>promotes effective project planning </a:t>
            </a:r>
          </a:p>
          <a:p>
            <a:pPr lvl="1">
              <a:lnSpc>
                <a:spcPct val="100000"/>
              </a:lnSpc>
            </a:pPr>
            <a:r>
              <a:rPr lang="en-GB" dirty="0"/>
              <a:t>enables each phase or stage to be measured</a:t>
            </a:r>
          </a:p>
          <a:p>
            <a:pPr lvl="1">
              <a:lnSpc>
                <a:spcPct val="100000"/>
              </a:lnSpc>
            </a:pPr>
            <a:r>
              <a:rPr lang="en-GB" dirty="0"/>
              <a:t>supports projects to be delivered on time. </a:t>
            </a:r>
          </a:p>
          <a:p>
            <a:pPr marL="0" lvl="1" indent="0">
              <a:lnSpc>
                <a:spcPct val="100000"/>
              </a:lnSpc>
              <a:buNone/>
            </a:pPr>
            <a:r>
              <a:rPr lang="en-GB" sz="2400" dirty="0"/>
              <a:t> </a:t>
            </a:r>
            <a:endParaRPr kumimoji="0" lang="en-GB" sz="2400" b="0" i="0" u="none" strike="noStrike" kern="1200" cap="none" spc="0" normalizeH="0" baseline="0" noProof="0" dirty="0">
              <a:ln>
                <a:noFill/>
              </a:ln>
              <a:solidFill>
                <a:srgbClr val="000000"/>
              </a:solidFill>
              <a:effectLst/>
              <a:uLnTx/>
              <a:uFillTx/>
              <a:latin typeface="Arial"/>
              <a:ea typeface="+mn-ea"/>
              <a:cs typeface="+mn-cs"/>
            </a:endParaRPr>
          </a:p>
          <a:p>
            <a:pPr marL="0" lvl="1" indent="0">
              <a:buNone/>
            </a:pPr>
            <a:endParaRPr lang="en-GB" sz="2400" dirty="0"/>
          </a:p>
          <a:p>
            <a:pPr marL="0" lvl="1" indent="0">
              <a:lnSpc>
                <a:spcPct val="100000"/>
              </a:lnSpc>
              <a:buNone/>
            </a:pPr>
            <a:endParaRPr lang="en-GB" sz="2400" dirty="0"/>
          </a:p>
          <a:p>
            <a:pPr marL="0" lvl="1" indent="0">
              <a:lnSpc>
                <a:spcPct val="100000"/>
              </a:lnSpc>
              <a:buNone/>
            </a:pPr>
            <a:endParaRPr lang="en-GB" sz="2400" dirty="0"/>
          </a:p>
          <a:p>
            <a:pPr marL="0" lvl="1" indent="0">
              <a:lnSpc>
                <a:spcPct val="100000"/>
              </a:lnSpc>
              <a:buNone/>
            </a:pPr>
            <a:endParaRPr lang="en-GB" dirty="0"/>
          </a:p>
          <a:p>
            <a:pPr marL="0" lvl="1" indent="0">
              <a:lnSpc>
                <a:spcPct val="100000"/>
              </a:lnSpc>
              <a:buNone/>
            </a:pPr>
            <a:r>
              <a:rPr lang="en-GB" sz="2400" dirty="0"/>
              <a:t> </a:t>
            </a:r>
          </a:p>
          <a:p>
            <a:endParaRPr lang="en-GB" dirty="0"/>
          </a:p>
        </p:txBody>
      </p:sp>
      <p:sp>
        <p:nvSpPr>
          <p:cNvPr id="3" name="Footer Placeholder 2">
            <a:extLst>
              <a:ext uri="{FF2B5EF4-FFF2-40B4-BE49-F238E27FC236}">
                <a16:creationId xmlns:a16="http://schemas.microsoft.com/office/drawing/2014/main" id="{97A98225-FAEF-7519-CA8A-BC6DDBAC24C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3627DB96-D30B-933E-D5CA-730B6C048C41}"/>
              </a:ext>
            </a:extLst>
          </p:cNvPr>
          <p:cNvSpPr>
            <a:spLocks noGrp="1"/>
          </p:cNvSpPr>
          <p:nvPr>
            <p:ph type="sldNum" sz="quarter" idx="11"/>
          </p:nvPr>
        </p:nvSpPr>
        <p:spPr/>
        <p:txBody>
          <a:bodyPr/>
          <a:lstStyle/>
          <a:p>
            <a:fld id="{DA2C159E-F13C-4A85-9A41-E7669D3E0D70}" type="slidenum">
              <a:rPr lang="en-GB" smtClean="0"/>
              <a:pPr/>
              <a:t>11</a:t>
            </a:fld>
            <a:endParaRPr lang="en-GB"/>
          </a:p>
        </p:txBody>
      </p:sp>
    </p:spTree>
    <p:extLst>
      <p:ext uri="{BB962C8B-B14F-4D97-AF65-F5344CB8AC3E}">
        <p14:creationId xmlns:p14="http://schemas.microsoft.com/office/powerpoint/2010/main" val="239776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01426AA-B806-62AD-5D53-9561071D6DA9}"/>
              </a:ext>
            </a:extLst>
          </p:cNvPr>
          <p:cNvSpPr>
            <a:spLocks noGrp="1"/>
          </p:cNvSpPr>
          <p:nvPr>
            <p:ph type="sldNum" sz="quarter" idx="11"/>
          </p:nvPr>
        </p:nvSpPr>
        <p:spPr/>
        <p:txBody>
          <a:bodyPr/>
          <a:lstStyle/>
          <a:p>
            <a:fld id="{DA2C159E-F13C-4A85-9A41-E7669D3E0D70}" type="slidenum">
              <a:rPr lang="en-GB" smtClean="0"/>
              <a:pPr/>
              <a:t>12</a:t>
            </a:fld>
            <a:endParaRPr lang="en-GB"/>
          </a:p>
        </p:txBody>
      </p:sp>
      <p:sp>
        <p:nvSpPr>
          <p:cNvPr id="3" name="Title 2">
            <a:extLst>
              <a:ext uri="{FF2B5EF4-FFF2-40B4-BE49-F238E27FC236}">
                <a16:creationId xmlns:a16="http://schemas.microsoft.com/office/drawing/2014/main" id="{E8996286-2876-09FC-7FF1-688179F4679D}"/>
              </a:ext>
            </a:extLst>
          </p:cNvPr>
          <p:cNvSpPr>
            <a:spLocks noGrp="1"/>
          </p:cNvSpPr>
          <p:nvPr>
            <p:ph type="title"/>
          </p:nvPr>
        </p:nvSpPr>
        <p:spPr>
          <a:xfrm>
            <a:off x="232950" y="249900"/>
            <a:ext cx="8437563" cy="694237"/>
          </a:xfrm>
        </p:spPr>
        <p:txBody>
          <a:bodyPr>
            <a:noAutofit/>
          </a:bodyPr>
          <a:lstStyle/>
          <a:p>
            <a:r>
              <a:rPr lang="en-GB"/>
              <a:t>Key Performance Indicators (</a:t>
            </a:r>
            <a:r>
              <a:rPr lang="en-US"/>
              <a:t>KPI)</a:t>
            </a:r>
          </a:p>
        </p:txBody>
      </p:sp>
      <p:sp>
        <p:nvSpPr>
          <p:cNvPr id="4" name="Text Placeholder 3">
            <a:extLst>
              <a:ext uri="{FF2B5EF4-FFF2-40B4-BE49-F238E27FC236}">
                <a16:creationId xmlns:a16="http://schemas.microsoft.com/office/drawing/2014/main" id="{A0CA2F2F-ABA2-ADD3-63CF-C91EC94C9109}"/>
              </a:ext>
            </a:extLst>
          </p:cNvPr>
          <p:cNvSpPr>
            <a:spLocks noGrp="1"/>
          </p:cNvSpPr>
          <p:nvPr>
            <p:ph type="body" sz="quarter" idx="12"/>
          </p:nvPr>
        </p:nvSpPr>
        <p:spPr>
          <a:xfrm>
            <a:off x="252752" y="845525"/>
            <a:ext cx="7786844" cy="3921738"/>
          </a:xfrm>
        </p:spPr>
        <p:txBody>
          <a:bodyPr/>
          <a:lstStyle/>
          <a:p>
            <a:r>
              <a:rPr lang="en-GB" b="0" i="0" u="none" strike="noStrike" dirty="0">
                <a:solidFill>
                  <a:srgbClr val="001D35"/>
                </a:solidFill>
                <a:effectLst/>
              </a:rPr>
              <a:t>KPIs are ongoing metrics used to measure performance over time, whereas </a:t>
            </a:r>
            <a:r>
              <a:rPr lang="en-US" dirty="0"/>
              <a:t>milestones </a:t>
            </a:r>
            <a:r>
              <a:rPr lang="en-GB" dirty="0">
                <a:effectLst/>
              </a:rPr>
              <a:t>represent specific, significant achievements or events marking progress towards a phase </a:t>
            </a:r>
            <a:r>
              <a:rPr lang="en-GB" dirty="0"/>
              <a:t>or stage in construction</a:t>
            </a:r>
            <a:r>
              <a:rPr lang="en-GB" dirty="0">
                <a:effectLst/>
              </a:rPr>
              <a:t>. </a:t>
            </a:r>
          </a:p>
          <a:p>
            <a:endParaRPr lang="en-GB" b="0" i="0" u="none" strike="noStrike" dirty="0">
              <a:solidFill>
                <a:srgbClr val="001D35"/>
              </a:solidFill>
              <a:effectLst/>
            </a:endParaRPr>
          </a:p>
          <a:p>
            <a:pPr>
              <a:spcAft>
                <a:spcPts val="600"/>
              </a:spcAft>
            </a:pPr>
            <a:r>
              <a:rPr lang="en-GB" b="0" i="0" u="none" strike="noStrike" dirty="0">
                <a:solidFill>
                  <a:srgbClr val="001D35"/>
                </a:solidFill>
                <a:effectLst/>
              </a:rPr>
              <a:t>Examples of KPIs used to plan projects include:</a:t>
            </a:r>
          </a:p>
          <a:p>
            <a:pPr lvl="1">
              <a:lnSpc>
                <a:spcPct val="100000"/>
              </a:lnSpc>
            </a:pPr>
            <a:r>
              <a:rPr lang="en-GB" dirty="0">
                <a:solidFill>
                  <a:srgbClr val="000000"/>
                </a:solidFill>
                <a:latin typeface="Arial"/>
              </a:rPr>
              <a:t>input KPIs,</a:t>
            </a:r>
            <a:r>
              <a:rPr lang="en-GB" dirty="0">
                <a:solidFill>
                  <a:srgbClr val="000000"/>
                </a:solidFill>
                <a:effectLst/>
                <a:ea typeface="Calibri" panose="020F0502020204030204" pitchFamily="34" charset="0"/>
              </a:rPr>
              <a:t> e.g. resources</a:t>
            </a:r>
            <a:r>
              <a:rPr kumimoji="0" lang="en-GB" b="0" i="0" u="none" strike="noStrike" kern="1200" cap="none" spc="0" normalizeH="0" baseline="0" noProof="0" dirty="0">
                <a:ln>
                  <a:noFill/>
                </a:ln>
                <a:solidFill>
                  <a:srgbClr val="000000"/>
                </a:solidFill>
                <a:effectLst/>
                <a:uLnTx/>
                <a:uFillTx/>
                <a:latin typeface="Arial"/>
                <a:ea typeface="+mn-ea"/>
                <a:cs typeface="+mn-cs"/>
              </a:rPr>
              <a:t> </a:t>
            </a:r>
          </a:p>
          <a:p>
            <a:pPr lvl="1">
              <a:lnSpc>
                <a:spcPct val="100000"/>
              </a:lnSpc>
            </a:pPr>
            <a:r>
              <a:rPr lang="en-GB" dirty="0">
                <a:solidFill>
                  <a:srgbClr val="000000"/>
                </a:solidFill>
                <a:effectLst/>
                <a:ea typeface="Calibri" panose="020F0502020204030204" pitchFamily="34" charset="0"/>
              </a:rPr>
              <a:t>process KPIs, e.g. efficiency or productivity and production time. </a:t>
            </a:r>
          </a:p>
          <a:p>
            <a:pPr lvl="1">
              <a:lnSpc>
                <a:spcPct val="100000"/>
              </a:lnSpc>
            </a:pPr>
            <a:r>
              <a:rPr lang="en-GB" dirty="0">
                <a:solidFill>
                  <a:srgbClr val="000000"/>
                </a:solidFill>
                <a:latin typeface="Arial"/>
              </a:rPr>
              <a:t>output KPIs, </a:t>
            </a:r>
            <a:r>
              <a:rPr lang="en-GB" dirty="0">
                <a:solidFill>
                  <a:srgbClr val="000000"/>
                </a:solidFill>
                <a:effectLst/>
                <a:ea typeface="Calibri" panose="020F0502020204030204" pitchFamily="34" charset="0"/>
              </a:rPr>
              <a:t>e.g. meeting timelines.</a:t>
            </a:r>
            <a:endParaRPr lang="en-GB" dirty="0">
              <a:solidFill>
                <a:srgbClr val="000000"/>
              </a:solidFill>
              <a:latin typeface="Arial"/>
            </a:endParaRPr>
          </a:p>
          <a:p>
            <a:endParaRPr lang="en-US" dirty="0"/>
          </a:p>
          <a:p>
            <a:br>
              <a:rPr lang="en-GB" dirty="0"/>
            </a:br>
            <a:endParaRPr lang="en-US" dirty="0"/>
          </a:p>
        </p:txBody>
      </p:sp>
      <p:sp>
        <p:nvSpPr>
          <p:cNvPr id="5" name="Footer Placeholder 4">
            <a:extLst>
              <a:ext uri="{FF2B5EF4-FFF2-40B4-BE49-F238E27FC236}">
                <a16:creationId xmlns:a16="http://schemas.microsoft.com/office/drawing/2014/main" id="{F3F14020-F3A0-929D-860C-7D6A8E8BE970}"/>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4847771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992E14-A3D9-D82C-CE68-9846ED97382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AE23121-3BA5-AFB3-C069-D1A13791FCA4}"/>
              </a:ext>
            </a:extLst>
          </p:cNvPr>
          <p:cNvSpPr>
            <a:spLocks noGrp="1"/>
          </p:cNvSpPr>
          <p:nvPr>
            <p:ph type="title"/>
          </p:nvPr>
        </p:nvSpPr>
        <p:spPr/>
        <p:txBody>
          <a:bodyPr>
            <a:normAutofit/>
          </a:bodyPr>
          <a:lstStyle/>
          <a:p>
            <a:pPr>
              <a:lnSpc>
                <a:spcPct val="100000"/>
              </a:lnSpc>
            </a:pPr>
            <a:r>
              <a:rPr lang="en-GB"/>
              <a:t>Using KPIs to support milestones</a:t>
            </a:r>
            <a:endParaRPr lang="en-GB" sz="3600"/>
          </a:p>
        </p:txBody>
      </p:sp>
      <p:sp>
        <p:nvSpPr>
          <p:cNvPr id="5" name="Text Placeholder 4">
            <a:extLst>
              <a:ext uri="{FF2B5EF4-FFF2-40B4-BE49-F238E27FC236}">
                <a16:creationId xmlns:a16="http://schemas.microsoft.com/office/drawing/2014/main" id="{AC569E6D-E35C-487F-FB94-7E6FCD6D7E81}"/>
              </a:ext>
            </a:extLst>
          </p:cNvPr>
          <p:cNvSpPr>
            <a:spLocks noGrp="1"/>
          </p:cNvSpPr>
          <p:nvPr>
            <p:ph type="body" sz="quarter" idx="12"/>
          </p:nvPr>
        </p:nvSpPr>
        <p:spPr>
          <a:xfrm>
            <a:off x="232950" y="1165689"/>
            <a:ext cx="8292483" cy="3601574"/>
          </a:xfrm>
        </p:spPr>
        <p:txBody>
          <a:bodyPr/>
          <a:lstStyle/>
          <a:p>
            <a:pPr marL="0" lvl="1" indent="0">
              <a:lnSpc>
                <a:spcPct val="100000"/>
              </a:lnSpc>
              <a:buNone/>
            </a:pPr>
            <a:r>
              <a:rPr lang="en-GB" sz="2400" dirty="0"/>
              <a:t>Contractors and developers can incorporate the use of KPI</a:t>
            </a:r>
            <a:r>
              <a:rPr lang="en-GB" dirty="0"/>
              <a:t>s</a:t>
            </a:r>
            <a:r>
              <a:rPr lang="en-GB" sz="2400" dirty="0"/>
              <a:t> to help track the milestones set for each phase of a project. </a:t>
            </a:r>
          </a:p>
          <a:p>
            <a:pPr marL="0" lvl="1" indent="0">
              <a:lnSpc>
                <a:spcPct val="100000"/>
              </a:lnSpc>
              <a:buNone/>
            </a:pPr>
            <a:endParaRPr lang="en-GB" sz="2400" dirty="0"/>
          </a:p>
          <a:p>
            <a:pPr marL="0" lvl="1" indent="0">
              <a:lnSpc>
                <a:spcPct val="100000"/>
              </a:lnSpc>
              <a:buNone/>
            </a:pPr>
            <a:endParaRPr kumimoji="0" lang="en-GB" sz="2400" b="0" i="0" u="none" strike="noStrike" kern="1200" cap="none" spc="0" normalizeH="0" baseline="0" noProof="0" dirty="0">
              <a:ln>
                <a:noFill/>
              </a:ln>
              <a:solidFill>
                <a:srgbClr val="000000"/>
              </a:solidFill>
              <a:effectLst/>
              <a:uLnTx/>
              <a:uFillTx/>
              <a:latin typeface="Arial"/>
              <a:ea typeface="+mn-ea"/>
              <a:cs typeface="+mn-cs"/>
            </a:endParaRPr>
          </a:p>
          <a:p>
            <a:pPr marL="0" lvl="1" indent="0">
              <a:buNone/>
            </a:pPr>
            <a:endParaRPr lang="en-GB" sz="2400" dirty="0"/>
          </a:p>
          <a:p>
            <a:pPr marL="0" lvl="1" indent="0">
              <a:lnSpc>
                <a:spcPct val="100000"/>
              </a:lnSpc>
              <a:buNone/>
            </a:pPr>
            <a:endParaRPr lang="en-GB" sz="2400" dirty="0"/>
          </a:p>
          <a:p>
            <a:pPr marL="0" lvl="1" indent="0">
              <a:lnSpc>
                <a:spcPct val="100000"/>
              </a:lnSpc>
              <a:buNone/>
            </a:pPr>
            <a:endParaRPr lang="en-GB" sz="2400" dirty="0"/>
          </a:p>
          <a:p>
            <a:pPr marL="0" lvl="1" indent="0">
              <a:lnSpc>
                <a:spcPct val="100000"/>
              </a:lnSpc>
              <a:buNone/>
            </a:pPr>
            <a:endParaRPr lang="en-GB" dirty="0"/>
          </a:p>
          <a:p>
            <a:pPr marL="0" lvl="1" indent="0">
              <a:lnSpc>
                <a:spcPct val="100000"/>
              </a:lnSpc>
              <a:buNone/>
            </a:pPr>
            <a:r>
              <a:rPr lang="en-GB" sz="2400" dirty="0"/>
              <a:t> </a:t>
            </a:r>
          </a:p>
          <a:p>
            <a:endParaRPr lang="en-GB" dirty="0"/>
          </a:p>
        </p:txBody>
      </p:sp>
      <p:sp>
        <p:nvSpPr>
          <p:cNvPr id="3" name="Footer Placeholder 2">
            <a:extLst>
              <a:ext uri="{FF2B5EF4-FFF2-40B4-BE49-F238E27FC236}">
                <a16:creationId xmlns:a16="http://schemas.microsoft.com/office/drawing/2014/main" id="{3F1687AF-3EDC-7871-2C63-68F4F77BF00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C4DAC64C-BCD1-7080-CB7A-064FD98F7631}"/>
              </a:ext>
            </a:extLst>
          </p:cNvPr>
          <p:cNvSpPr>
            <a:spLocks noGrp="1"/>
          </p:cNvSpPr>
          <p:nvPr>
            <p:ph type="sldNum" sz="quarter" idx="11"/>
          </p:nvPr>
        </p:nvSpPr>
        <p:spPr/>
        <p:txBody>
          <a:bodyPr/>
          <a:lstStyle/>
          <a:p>
            <a:fld id="{DA2C159E-F13C-4A85-9A41-E7669D3E0D70}" type="slidenum">
              <a:rPr lang="en-GB" smtClean="0"/>
              <a:pPr/>
              <a:t>13</a:t>
            </a:fld>
            <a:endParaRPr lang="en-GB"/>
          </a:p>
        </p:txBody>
      </p:sp>
    </p:spTree>
    <p:extLst>
      <p:ext uri="{BB962C8B-B14F-4D97-AF65-F5344CB8AC3E}">
        <p14:creationId xmlns:p14="http://schemas.microsoft.com/office/powerpoint/2010/main" val="13368002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AC33F7-59DD-7406-2499-427D71DD41B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26DF9CA-3D8E-F043-6C0E-05C0FF3A8FD8}"/>
              </a:ext>
            </a:extLst>
          </p:cNvPr>
          <p:cNvSpPr>
            <a:spLocks noGrp="1"/>
          </p:cNvSpPr>
          <p:nvPr>
            <p:ph type="title"/>
          </p:nvPr>
        </p:nvSpPr>
        <p:spPr/>
        <p:txBody>
          <a:bodyPr>
            <a:normAutofit/>
          </a:bodyPr>
          <a:lstStyle/>
          <a:p>
            <a:r>
              <a:rPr lang="en-GB"/>
              <a:t>Task: Commercial construction</a:t>
            </a:r>
            <a:endParaRPr lang="en-US"/>
          </a:p>
        </p:txBody>
      </p:sp>
      <p:sp>
        <p:nvSpPr>
          <p:cNvPr id="5" name="Text Placeholder 4">
            <a:extLst>
              <a:ext uri="{FF2B5EF4-FFF2-40B4-BE49-F238E27FC236}">
                <a16:creationId xmlns:a16="http://schemas.microsoft.com/office/drawing/2014/main" id="{748B2C5E-DDEE-F5D1-1F89-3AB5CDCCC19D}"/>
              </a:ext>
            </a:extLst>
          </p:cNvPr>
          <p:cNvSpPr>
            <a:spLocks noGrp="1"/>
          </p:cNvSpPr>
          <p:nvPr>
            <p:ph type="body" sz="quarter" idx="12"/>
          </p:nvPr>
        </p:nvSpPr>
        <p:spPr>
          <a:xfrm>
            <a:off x="234000" y="1268340"/>
            <a:ext cx="6879319" cy="2999594"/>
          </a:xfrm>
        </p:spPr>
        <p:txBody>
          <a:bodyPr vert="horz" lIns="0" tIns="0" rIns="0" bIns="0" rtlCol="0" anchor="t">
            <a:noAutofit/>
          </a:bodyPr>
          <a:lstStyle/>
          <a:p>
            <a:pPr marL="457200" indent="-457200">
              <a:spcAft>
                <a:spcPts val="1200"/>
              </a:spcAft>
              <a:buFont typeface="+mj-lt"/>
              <a:buAutoNum type="arabicPeriod"/>
            </a:pPr>
            <a:r>
              <a:rPr lang="en-GB" dirty="0"/>
              <a:t>Individually, compose an email suggesting three </a:t>
            </a:r>
            <a:r>
              <a:rPr lang="en-GB" dirty="0">
                <a:ea typeface="Calibri" panose="020F0502020204030204" pitchFamily="34" charset="0"/>
              </a:rPr>
              <a:t>m</a:t>
            </a:r>
            <a:r>
              <a:rPr lang="en-GB" dirty="0">
                <a:effectLst/>
                <a:ea typeface="Calibri" panose="020F0502020204030204" pitchFamily="34" charset="0"/>
              </a:rPr>
              <a:t>ilestones and two KPIs for the commercial construction project. </a:t>
            </a:r>
            <a:r>
              <a:rPr lang="en-GB" dirty="0"/>
              <a:t> </a:t>
            </a:r>
            <a:endParaRPr lang="en-GB" dirty="0">
              <a:cs typeface="Arial"/>
            </a:endParaRPr>
          </a:p>
          <a:p>
            <a:pPr marL="457200" indent="-457200">
              <a:spcAft>
                <a:spcPts val="1200"/>
              </a:spcAft>
              <a:buFont typeface="+mj-lt"/>
              <a:buAutoNum type="arabicPeriod"/>
            </a:pPr>
            <a:r>
              <a:rPr lang="en-GB" dirty="0">
                <a:cs typeface="Arial"/>
              </a:rPr>
              <a:t>Send your email to your allocated peer.</a:t>
            </a:r>
          </a:p>
          <a:p>
            <a:pPr marL="457200" indent="-457200">
              <a:spcAft>
                <a:spcPts val="1200"/>
              </a:spcAft>
              <a:buFont typeface="+mj-lt"/>
              <a:buAutoNum type="arabicPeriod"/>
            </a:pPr>
            <a:r>
              <a:rPr lang="en-GB" dirty="0">
                <a:cs typeface="Arial"/>
              </a:rPr>
              <a:t>Respond to the email, adding improvements. </a:t>
            </a:r>
          </a:p>
        </p:txBody>
      </p:sp>
      <p:sp>
        <p:nvSpPr>
          <p:cNvPr id="3" name="Footer Placeholder 2">
            <a:extLst>
              <a:ext uri="{FF2B5EF4-FFF2-40B4-BE49-F238E27FC236}">
                <a16:creationId xmlns:a16="http://schemas.microsoft.com/office/drawing/2014/main" id="{174D3FDF-DD83-727B-F61F-DB2C399DD65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9733D599-2608-8532-1761-B18CF810E4D4}"/>
              </a:ext>
            </a:extLst>
          </p:cNvPr>
          <p:cNvSpPr>
            <a:spLocks noGrp="1"/>
          </p:cNvSpPr>
          <p:nvPr>
            <p:ph type="sldNum" sz="quarter" idx="11"/>
          </p:nvPr>
        </p:nvSpPr>
        <p:spPr/>
        <p:txBody>
          <a:bodyPr/>
          <a:lstStyle/>
          <a:p>
            <a:fld id="{DA2C159E-F13C-4A85-9A41-E7669D3E0D70}" type="slidenum">
              <a:rPr lang="en-GB" smtClean="0"/>
              <a:pPr/>
              <a:t>14</a:t>
            </a:fld>
            <a:endParaRPr lang="en-GB"/>
          </a:p>
        </p:txBody>
      </p:sp>
    </p:spTree>
    <p:extLst>
      <p:ext uri="{BB962C8B-B14F-4D97-AF65-F5344CB8AC3E}">
        <p14:creationId xmlns:p14="http://schemas.microsoft.com/office/powerpoint/2010/main" val="38572580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EF3D8E-D8B1-D245-6CB8-F1ED283A9BB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620CB2F-BF99-7C39-085B-02295E5F9632}"/>
              </a:ext>
            </a:extLst>
          </p:cNvPr>
          <p:cNvSpPr>
            <a:spLocks noGrp="1"/>
          </p:cNvSpPr>
          <p:nvPr>
            <p:ph type="title"/>
          </p:nvPr>
        </p:nvSpPr>
        <p:spPr/>
        <p:txBody>
          <a:bodyPr>
            <a:normAutofit/>
          </a:bodyPr>
          <a:lstStyle/>
          <a:p>
            <a:r>
              <a:rPr lang="en-GB" dirty="0"/>
              <a:t>Plenary questions</a:t>
            </a:r>
            <a:endParaRPr lang="en-US" dirty="0"/>
          </a:p>
        </p:txBody>
      </p:sp>
      <p:sp>
        <p:nvSpPr>
          <p:cNvPr id="5" name="Text Placeholder 4">
            <a:extLst>
              <a:ext uri="{FF2B5EF4-FFF2-40B4-BE49-F238E27FC236}">
                <a16:creationId xmlns:a16="http://schemas.microsoft.com/office/drawing/2014/main" id="{4BA21363-3908-4FAA-9842-E8182206A1DE}"/>
              </a:ext>
            </a:extLst>
          </p:cNvPr>
          <p:cNvSpPr>
            <a:spLocks noGrp="1"/>
          </p:cNvSpPr>
          <p:nvPr>
            <p:ph type="body" sz="quarter" idx="12"/>
          </p:nvPr>
        </p:nvSpPr>
        <p:spPr>
          <a:xfrm>
            <a:off x="234000" y="1268340"/>
            <a:ext cx="7995600" cy="2999594"/>
          </a:xfrm>
        </p:spPr>
        <p:txBody>
          <a:bodyPr vert="horz" lIns="0" tIns="0" rIns="0" bIns="0" rtlCol="0" anchor="t">
            <a:noAutofit/>
          </a:bodyPr>
          <a:lstStyle/>
          <a:p>
            <a:r>
              <a:rPr lang="en-GB" dirty="0"/>
              <a:t>Complete the exam-style questions. </a:t>
            </a:r>
            <a:endParaRPr lang="en-US" dirty="0">
              <a:cs typeface="Arial"/>
            </a:endParaRPr>
          </a:p>
          <a:p>
            <a:endParaRPr lang="en-GB" dirty="0">
              <a:cs typeface="Arial"/>
            </a:endParaRPr>
          </a:p>
          <a:p>
            <a:r>
              <a:rPr lang="en-GB" dirty="0">
                <a:cs typeface="Arial"/>
              </a:rPr>
              <a:t>Swap papers and mark the work using the model answers.</a:t>
            </a:r>
          </a:p>
        </p:txBody>
      </p:sp>
      <p:sp>
        <p:nvSpPr>
          <p:cNvPr id="3" name="Footer Placeholder 2">
            <a:extLst>
              <a:ext uri="{FF2B5EF4-FFF2-40B4-BE49-F238E27FC236}">
                <a16:creationId xmlns:a16="http://schemas.microsoft.com/office/drawing/2014/main" id="{7258BBC9-7A42-724B-853D-D165631D58B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98396E40-D68B-3EC4-1E79-C8623E49F882}"/>
              </a:ext>
            </a:extLst>
          </p:cNvPr>
          <p:cNvSpPr>
            <a:spLocks noGrp="1"/>
          </p:cNvSpPr>
          <p:nvPr>
            <p:ph type="sldNum" sz="quarter" idx="11"/>
          </p:nvPr>
        </p:nvSpPr>
        <p:spPr/>
        <p:txBody>
          <a:bodyPr/>
          <a:lstStyle/>
          <a:p>
            <a:fld id="{DA2C159E-F13C-4A85-9A41-E7669D3E0D70}" type="slidenum">
              <a:rPr lang="en-GB" smtClean="0"/>
              <a:pPr/>
              <a:t>15</a:t>
            </a:fld>
            <a:endParaRPr lang="en-GB"/>
          </a:p>
        </p:txBody>
      </p:sp>
    </p:spTree>
    <p:extLst>
      <p:ext uri="{BB962C8B-B14F-4D97-AF65-F5344CB8AC3E}">
        <p14:creationId xmlns:p14="http://schemas.microsoft.com/office/powerpoint/2010/main" val="30740344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5B91AF-BB0B-A275-6605-EAC0190991E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601136E-8188-FD2C-A5C1-8966D9884DBC}"/>
              </a:ext>
            </a:extLst>
          </p:cNvPr>
          <p:cNvSpPr>
            <a:spLocks noGrp="1"/>
          </p:cNvSpPr>
          <p:nvPr>
            <p:ph type="title"/>
          </p:nvPr>
        </p:nvSpPr>
        <p:spPr/>
        <p:txBody>
          <a:bodyPr>
            <a:normAutofit/>
          </a:bodyPr>
          <a:lstStyle/>
          <a:p>
            <a:r>
              <a:rPr lang="en-GB"/>
              <a:t>Next steps: Project planning research</a:t>
            </a:r>
            <a:endParaRPr lang="en-US"/>
          </a:p>
        </p:txBody>
      </p:sp>
      <p:sp>
        <p:nvSpPr>
          <p:cNvPr id="5" name="Text Placeholder 4">
            <a:extLst>
              <a:ext uri="{FF2B5EF4-FFF2-40B4-BE49-F238E27FC236}">
                <a16:creationId xmlns:a16="http://schemas.microsoft.com/office/drawing/2014/main" id="{04783B57-0475-B3B7-1010-6F0E5165F4D4}"/>
              </a:ext>
            </a:extLst>
          </p:cNvPr>
          <p:cNvSpPr>
            <a:spLocks noGrp="1"/>
          </p:cNvSpPr>
          <p:nvPr>
            <p:ph type="body" sz="quarter" idx="12"/>
          </p:nvPr>
        </p:nvSpPr>
        <p:spPr>
          <a:xfrm>
            <a:off x="234000" y="860611"/>
            <a:ext cx="8436513" cy="3806391"/>
          </a:xfrm>
        </p:spPr>
        <p:txBody>
          <a:bodyPr vert="horz" lIns="0" tIns="0" rIns="0" bIns="0" rtlCol="0" anchor="t">
            <a:noAutofit/>
          </a:bodyPr>
          <a:lstStyle/>
          <a:p>
            <a:pPr>
              <a:spcAft>
                <a:spcPts val="1200"/>
              </a:spcAft>
            </a:pPr>
            <a:r>
              <a:rPr lang="en-GB" b="1" dirty="0">
                <a:cs typeface="Arial"/>
              </a:rPr>
              <a:t>Homework </a:t>
            </a:r>
          </a:p>
          <a:p>
            <a:pPr>
              <a:spcAft>
                <a:spcPts val="1200"/>
              </a:spcAft>
            </a:pPr>
            <a:r>
              <a:rPr lang="en-GB" dirty="0">
                <a:cs typeface="Arial"/>
              </a:rPr>
              <a:t>Research a construction project where you live. </a:t>
            </a:r>
          </a:p>
          <a:p>
            <a:pPr>
              <a:spcAft>
                <a:spcPts val="600"/>
              </a:spcAft>
            </a:pPr>
            <a:r>
              <a:rPr lang="en-GB" dirty="0">
                <a:cs typeface="Arial"/>
              </a:rPr>
              <a:t>Produce a written summary about the project which includes:</a:t>
            </a:r>
            <a:endParaRPr lang="en-US" dirty="0"/>
          </a:p>
          <a:p>
            <a:pPr lvl="1">
              <a:lnSpc>
                <a:spcPct val="100000"/>
              </a:lnSpc>
            </a:pPr>
            <a:r>
              <a:rPr lang="en-GB" dirty="0">
                <a:cs typeface="Arial"/>
              </a:rPr>
              <a:t>project type (residential, commercial or industrial)</a:t>
            </a:r>
            <a:endParaRPr lang="en-US" dirty="0">
              <a:cs typeface="Arial"/>
            </a:endParaRPr>
          </a:p>
          <a:p>
            <a:pPr lvl="1">
              <a:lnSpc>
                <a:spcPct val="100000"/>
              </a:lnSpc>
            </a:pPr>
            <a:r>
              <a:rPr lang="en-GB" dirty="0">
                <a:cs typeface="Arial"/>
              </a:rPr>
              <a:t>suggested milestones for the project</a:t>
            </a:r>
          </a:p>
          <a:p>
            <a:pPr lvl="1">
              <a:lnSpc>
                <a:spcPct val="100000"/>
              </a:lnSpc>
            </a:pPr>
            <a:r>
              <a:rPr lang="en-GB" dirty="0">
                <a:cs typeface="Arial"/>
              </a:rPr>
              <a:t>a list of the operatives required</a:t>
            </a:r>
          </a:p>
          <a:p>
            <a:pPr lvl="1">
              <a:lnSpc>
                <a:spcPct val="100000"/>
              </a:lnSpc>
            </a:pPr>
            <a:r>
              <a:rPr lang="en-GB" dirty="0">
                <a:cs typeface="Arial"/>
              </a:rPr>
              <a:t>a list of the activities that will be undertaken</a:t>
            </a:r>
          </a:p>
          <a:p>
            <a:pPr lvl="1">
              <a:lnSpc>
                <a:spcPct val="100000"/>
              </a:lnSpc>
            </a:pPr>
            <a:r>
              <a:rPr lang="en-GB" dirty="0">
                <a:cs typeface="Arial"/>
              </a:rPr>
              <a:t>the plant and equipment required</a:t>
            </a:r>
          </a:p>
          <a:p>
            <a:pPr lvl="1">
              <a:lnSpc>
                <a:spcPct val="100000"/>
              </a:lnSpc>
            </a:pPr>
            <a:r>
              <a:rPr lang="en-GB" dirty="0">
                <a:cs typeface="Arial"/>
              </a:rPr>
              <a:t>the materials that will be used in the project.</a:t>
            </a:r>
          </a:p>
          <a:p>
            <a:endParaRPr lang="en-GB" dirty="0">
              <a:cs typeface="Arial"/>
            </a:endParaRPr>
          </a:p>
        </p:txBody>
      </p:sp>
      <p:sp>
        <p:nvSpPr>
          <p:cNvPr id="3" name="Footer Placeholder 2">
            <a:extLst>
              <a:ext uri="{FF2B5EF4-FFF2-40B4-BE49-F238E27FC236}">
                <a16:creationId xmlns:a16="http://schemas.microsoft.com/office/drawing/2014/main" id="{635C371F-5E2B-92D4-B701-FCA74E698A6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180FA10C-9199-3DA4-3445-0BF0F03AE89F}"/>
              </a:ext>
            </a:extLst>
          </p:cNvPr>
          <p:cNvSpPr>
            <a:spLocks noGrp="1"/>
          </p:cNvSpPr>
          <p:nvPr>
            <p:ph type="sldNum" sz="quarter" idx="11"/>
          </p:nvPr>
        </p:nvSpPr>
        <p:spPr/>
        <p:txBody>
          <a:bodyPr/>
          <a:lstStyle/>
          <a:p>
            <a:fld id="{DA2C159E-F13C-4A85-9A41-E7669D3E0D70}" type="slidenum">
              <a:rPr lang="en-GB" smtClean="0"/>
              <a:pPr/>
              <a:t>16</a:t>
            </a:fld>
            <a:endParaRPr lang="en-GB"/>
          </a:p>
        </p:txBody>
      </p:sp>
    </p:spTree>
    <p:extLst>
      <p:ext uri="{BB962C8B-B14F-4D97-AF65-F5344CB8AC3E}">
        <p14:creationId xmlns:p14="http://schemas.microsoft.com/office/powerpoint/2010/main" val="41840847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a:t>2</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lnSpcReduction="10000"/>
          </a:bodyPr>
          <a:lstStyle/>
          <a:p>
            <a:r>
              <a:rPr lang="en-US" dirty="0"/>
              <a:t>Considerations for </a:t>
            </a:r>
            <a:r>
              <a:rPr lang="en-US" dirty="0" err="1"/>
              <a:t>programme</a:t>
            </a:r>
            <a:r>
              <a:rPr lang="en-US" dirty="0"/>
              <a:t> planning </a:t>
            </a:r>
            <a:br>
              <a:rPr lang="en-US" dirty="0"/>
            </a:br>
            <a:r>
              <a:rPr lang="en-US" dirty="0"/>
              <a:t>in construction </a:t>
            </a:r>
          </a:p>
        </p:txBody>
      </p:sp>
    </p:spTree>
    <p:extLst>
      <p:ext uri="{BB962C8B-B14F-4D97-AF65-F5344CB8AC3E}">
        <p14:creationId xmlns:p14="http://schemas.microsoft.com/office/powerpoint/2010/main" val="30728314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573E9C-BC06-891B-5ECE-B5AB4AEF38F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920C886-DA98-4029-2AF5-1EBB9494F418}"/>
              </a:ext>
            </a:extLst>
          </p:cNvPr>
          <p:cNvSpPr>
            <a:spLocks noGrp="1"/>
          </p:cNvSpPr>
          <p:nvPr>
            <p:ph type="title"/>
          </p:nvPr>
        </p:nvSpPr>
        <p:spPr/>
        <p:txBody>
          <a:bodyPr>
            <a:normAutofit/>
          </a:bodyPr>
          <a:lstStyle/>
          <a:p>
            <a:r>
              <a:rPr lang="en-GB">
                <a:cs typeface="Arial"/>
              </a:rPr>
              <a:t>Starter task</a:t>
            </a:r>
            <a:endParaRPr lang="en-GB" sz="3600"/>
          </a:p>
        </p:txBody>
      </p:sp>
      <p:sp>
        <p:nvSpPr>
          <p:cNvPr id="5" name="Text Placeholder 4">
            <a:extLst>
              <a:ext uri="{FF2B5EF4-FFF2-40B4-BE49-F238E27FC236}">
                <a16:creationId xmlns:a16="http://schemas.microsoft.com/office/drawing/2014/main" id="{B5AADE4E-AF3B-1926-1806-5883347283A2}"/>
              </a:ext>
            </a:extLst>
          </p:cNvPr>
          <p:cNvSpPr>
            <a:spLocks noGrp="1"/>
          </p:cNvSpPr>
          <p:nvPr>
            <p:ph type="body" sz="quarter" idx="12"/>
          </p:nvPr>
        </p:nvSpPr>
        <p:spPr>
          <a:xfrm>
            <a:off x="252014" y="1070464"/>
            <a:ext cx="7686362" cy="3833721"/>
          </a:xfrm>
        </p:spPr>
        <p:txBody>
          <a:bodyPr vert="horz" lIns="0" tIns="0" rIns="0" bIns="0" rtlCol="0" anchor="t">
            <a:noAutofit/>
          </a:bodyPr>
          <a:lstStyle/>
          <a:p>
            <a:pPr marL="457200" indent="-457200">
              <a:spcAft>
                <a:spcPts val="1800"/>
              </a:spcAft>
              <a:buFont typeface="+mj-lt"/>
              <a:buAutoNum type="arabicPeriod"/>
            </a:pPr>
            <a:r>
              <a:rPr lang="en-GB" dirty="0">
                <a:cs typeface="Arial"/>
              </a:rPr>
              <a:t>Present local construction project to peer. </a:t>
            </a:r>
          </a:p>
          <a:p>
            <a:pPr marL="457200" indent="-457200">
              <a:buFont typeface="+mj-lt"/>
              <a:buAutoNum type="arabicPeriod"/>
            </a:pPr>
            <a:r>
              <a:rPr lang="en-GB" dirty="0">
                <a:cs typeface="Arial"/>
              </a:rPr>
              <a:t>Peer to determine the appropriateness of:</a:t>
            </a:r>
          </a:p>
          <a:p>
            <a:pPr lvl="3">
              <a:spcBef>
                <a:spcPts val="0"/>
              </a:spcBef>
            </a:pPr>
            <a:r>
              <a:rPr lang="en-GB" dirty="0">
                <a:cs typeface="Arial"/>
              </a:rPr>
              <a:t>milestones</a:t>
            </a:r>
          </a:p>
          <a:p>
            <a:pPr lvl="3">
              <a:spcBef>
                <a:spcPts val="0"/>
              </a:spcBef>
            </a:pPr>
            <a:r>
              <a:rPr lang="en-GB" dirty="0">
                <a:cs typeface="Arial"/>
              </a:rPr>
              <a:t>operatives required</a:t>
            </a:r>
          </a:p>
          <a:p>
            <a:pPr lvl="3">
              <a:spcBef>
                <a:spcPts val="0"/>
              </a:spcBef>
            </a:pPr>
            <a:r>
              <a:rPr lang="en-GB" dirty="0">
                <a:cs typeface="Arial"/>
              </a:rPr>
              <a:t>activities undertaken</a:t>
            </a:r>
          </a:p>
          <a:p>
            <a:pPr lvl="3">
              <a:spcBef>
                <a:spcPts val="0"/>
              </a:spcBef>
            </a:pPr>
            <a:r>
              <a:rPr lang="en-GB" dirty="0">
                <a:cs typeface="Arial"/>
              </a:rPr>
              <a:t>plant and equipment required</a:t>
            </a:r>
          </a:p>
          <a:p>
            <a:pPr lvl="3">
              <a:spcBef>
                <a:spcPts val="0"/>
              </a:spcBef>
              <a:spcAft>
                <a:spcPts val="1800"/>
              </a:spcAft>
            </a:pPr>
            <a:r>
              <a:rPr lang="en-GB" dirty="0">
                <a:cs typeface="Arial"/>
              </a:rPr>
              <a:t>materials needed for the project.</a:t>
            </a:r>
          </a:p>
          <a:p>
            <a:r>
              <a:rPr lang="en-GB" dirty="0">
                <a:cs typeface="Arial"/>
              </a:rPr>
              <a:t>3. Provide peer feedback, including improvements.</a:t>
            </a:r>
            <a:endParaRPr lang="en-US" dirty="0"/>
          </a:p>
        </p:txBody>
      </p:sp>
      <p:sp>
        <p:nvSpPr>
          <p:cNvPr id="3" name="Footer Placeholder 2">
            <a:extLst>
              <a:ext uri="{FF2B5EF4-FFF2-40B4-BE49-F238E27FC236}">
                <a16:creationId xmlns:a16="http://schemas.microsoft.com/office/drawing/2014/main" id="{319DC54D-A75F-0E45-366E-30D7F4530EF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243D3C47-7879-791B-9796-5036760576A2}"/>
              </a:ext>
            </a:extLst>
          </p:cNvPr>
          <p:cNvSpPr>
            <a:spLocks noGrp="1"/>
          </p:cNvSpPr>
          <p:nvPr>
            <p:ph type="sldNum" sz="quarter" idx="11"/>
          </p:nvPr>
        </p:nvSpPr>
        <p:spPr/>
        <p:txBody>
          <a:bodyPr/>
          <a:lstStyle/>
          <a:p>
            <a:fld id="{DA2C159E-F13C-4A85-9A41-E7669D3E0D70}" type="slidenum">
              <a:rPr lang="en-GB" smtClean="0"/>
              <a:pPr/>
              <a:t>18</a:t>
            </a:fld>
            <a:endParaRPr lang="en-GB"/>
          </a:p>
        </p:txBody>
      </p:sp>
    </p:spTree>
    <p:extLst>
      <p:ext uri="{BB962C8B-B14F-4D97-AF65-F5344CB8AC3E}">
        <p14:creationId xmlns:p14="http://schemas.microsoft.com/office/powerpoint/2010/main" val="40377479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B6D37BC-D256-A36D-0077-033ECAD0F166}"/>
              </a:ext>
            </a:extLst>
          </p:cNvPr>
          <p:cNvSpPr>
            <a:spLocks noGrp="1"/>
          </p:cNvSpPr>
          <p:nvPr>
            <p:ph type="sldNum" sz="quarter" idx="11"/>
          </p:nvPr>
        </p:nvSpPr>
        <p:spPr/>
        <p:txBody>
          <a:bodyPr/>
          <a:lstStyle/>
          <a:p>
            <a:fld id="{DA2C159E-F13C-4A85-9A41-E7669D3E0D70}" type="slidenum">
              <a:rPr lang="en-GB" smtClean="0"/>
              <a:pPr/>
              <a:t>19</a:t>
            </a:fld>
            <a:endParaRPr lang="en-GB"/>
          </a:p>
        </p:txBody>
      </p:sp>
      <p:sp>
        <p:nvSpPr>
          <p:cNvPr id="3" name="Title 2">
            <a:extLst>
              <a:ext uri="{FF2B5EF4-FFF2-40B4-BE49-F238E27FC236}">
                <a16:creationId xmlns:a16="http://schemas.microsoft.com/office/drawing/2014/main" id="{7196721F-6BA3-B588-DDB8-2B08C0D806C3}"/>
              </a:ext>
            </a:extLst>
          </p:cNvPr>
          <p:cNvSpPr>
            <a:spLocks noGrp="1"/>
          </p:cNvSpPr>
          <p:nvPr>
            <p:ph type="title"/>
          </p:nvPr>
        </p:nvSpPr>
        <p:spPr/>
        <p:txBody>
          <a:bodyPr/>
          <a:lstStyle/>
          <a:p>
            <a:r>
              <a:rPr lang="en-GB">
                <a:cs typeface="Arial"/>
              </a:rPr>
              <a:t>Substructure techniques</a:t>
            </a:r>
            <a:endParaRPr lang="en-US"/>
          </a:p>
        </p:txBody>
      </p:sp>
      <p:sp>
        <p:nvSpPr>
          <p:cNvPr id="4" name="Text Placeholder 3">
            <a:extLst>
              <a:ext uri="{FF2B5EF4-FFF2-40B4-BE49-F238E27FC236}">
                <a16:creationId xmlns:a16="http://schemas.microsoft.com/office/drawing/2014/main" id="{40A96A95-E1AB-0ECA-5569-5053806A7F5E}"/>
              </a:ext>
            </a:extLst>
          </p:cNvPr>
          <p:cNvSpPr>
            <a:spLocks noGrp="1"/>
          </p:cNvSpPr>
          <p:nvPr>
            <p:ph type="body" sz="quarter" idx="12"/>
          </p:nvPr>
        </p:nvSpPr>
        <p:spPr>
          <a:xfrm>
            <a:off x="234000" y="986400"/>
            <a:ext cx="8436513" cy="3601574"/>
          </a:xfrm>
        </p:spPr>
        <p:txBody>
          <a:bodyPr vert="horz" lIns="0" tIns="0" rIns="0" bIns="0" rtlCol="0" anchor="t">
            <a:noAutofit/>
          </a:bodyPr>
          <a:lstStyle/>
          <a:p>
            <a:r>
              <a:rPr lang="en-US" dirty="0">
                <a:cs typeface="Arial"/>
              </a:rPr>
              <a:t>All superstructure techniques will need to be combined with a method of substructure foundation. This enables the building loads to be safely supported. </a:t>
            </a:r>
          </a:p>
          <a:p>
            <a:endParaRPr lang="en-US" dirty="0">
              <a:cs typeface="Arial"/>
            </a:endParaRPr>
          </a:p>
          <a:p>
            <a:pPr>
              <a:spcAft>
                <a:spcPts val="1200"/>
              </a:spcAft>
            </a:pPr>
            <a:r>
              <a:rPr lang="en-US" dirty="0">
                <a:cs typeface="Arial"/>
              </a:rPr>
              <a:t>Examples of foundation types are:</a:t>
            </a:r>
          </a:p>
          <a:p>
            <a:pPr lvl="1">
              <a:lnSpc>
                <a:spcPct val="100000"/>
              </a:lnSpc>
            </a:pPr>
            <a:r>
              <a:rPr lang="en-GB" dirty="0">
                <a:cs typeface="Arial"/>
              </a:rPr>
              <a:t>strip foundation</a:t>
            </a:r>
          </a:p>
          <a:p>
            <a:pPr lvl="1">
              <a:lnSpc>
                <a:spcPct val="100000"/>
              </a:lnSpc>
            </a:pPr>
            <a:r>
              <a:rPr lang="en-GB" dirty="0">
                <a:cs typeface="Arial"/>
              </a:rPr>
              <a:t>pad foundation</a:t>
            </a:r>
          </a:p>
          <a:p>
            <a:pPr lvl="1">
              <a:lnSpc>
                <a:spcPct val="100000"/>
              </a:lnSpc>
            </a:pPr>
            <a:r>
              <a:rPr lang="en-GB" dirty="0">
                <a:cs typeface="Arial"/>
              </a:rPr>
              <a:t>raft foundation</a:t>
            </a:r>
          </a:p>
          <a:p>
            <a:pPr lvl="1">
              <a:lnSpc>
                <a:spcPct val="100000"/>
              </a:lnSpc>
            </a:pPr>
            <a:r>
              <a:rPr lang="en-GB" dirty="0">
                <a:cs typeface="Arial"/>
              </a:rPr>
              <a:t>pile foundation.</a:t>
            </a:r>
          </a:p>
          <a:p>
            <a:endParaRPr lang="en-US" dirty="0">
              <a:cs typeface="Arial"/>
            </a:endParaRPr>
          </a:p>
        </p:txBody>
      </p:sp>
      <p:sp>
        <p:nvSpPr>
          <p:cNvPr id="5" name="Footer Placeholder 4">
            <a:extLst>
              <a:ext uri="{FF2B5EF4-FFF2-40B4-BE49-F238E27FC236}">
                <a16:creationId xmlns:a16="http://schemas.microsoft.com/office/drawing/2014/main" id="{BA193E1D-1843-F373-DB63-CDC04FD55BA5}"/>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29852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a:t>1</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a:bodyPr>
          <a:lstStyle/>
          <a:p>
            <a:r>
              <a:rPr lang="en-US" dirty="0"/>
              <a:t>The concept of planning </a:t>
            </a:r>
            <a:br>
              <a:rPr lang="en-US" dirty="0"/>
            </a:br>
            <a:r>
              <a:rPr lang="en-US" dirty="0"/>
              <a:t>in construction</a:t>
            </a:r>
          </a:p>
        </p:txBody>
      </p:sp>
    </p:spTree>
    <p:extLst>
      <p:ext uri="{BB962C8B-B14F-4D97-AF65-F5344CB8AC3E}">
        <p14:creationId xmlns:p14="http://schemas.microsoft.com/office/powerpoint/2010/main" val="3256786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12F33F-DFC3-0509-DECB-2C06C64FB9C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DD25D83-BAE2-E16E-6787-829050718EAA}"/>
              </a:ext>
            </a:extLst>
          </p:cNvPr>
          <p:cNvSpPr>
            <a:spLocks noGrp="1"/>
          </p:cNvSpPr>
          <p:nvPr>
            <p:ph type="title"/>
          </p:nvPr>
        </p:nvSpPr>
        <p:spPr>
          <a:xfrm>
            <a:off x="232950" y="249900"/>
            <a:ext cx="8437563" cy="1345875"/>
          </a:xfrm>
        </p:spPr>
        <p:txBody>
          <a:bodyPr>
            <a:normAutofit/>
          </a:bodyPr>
          <a:lstStyle/>
          <a:p>
            <a:r>
              <a:rPr lang="en-GB">
                <a:cs typeface="Arial"/>
              </a:rPr>
              <a:t>Task: Linking superstructure and substructure techniques</a:t>
            </a:r>
            <a:endParaRPr lang="en-GB" sz="3600"/>
          </a:p>
        </p:txBody>
      </p:sp>
      <p:sp>
        <p:nvSpPr>
          <p:cNvPr id="5" name="Text Placeholder 4">
            <a:extLst>
              <a:ext uri="{FF2B5EF4-FFF2-40B4-BE49-F238E27FC236}">
                <a16:creationId xmlns:a16="http://schemas.microsoft.com/office/drawing/2014/main" id="{351FDF40-8E99-D0FC-23A0-2040BD2EA4E7}"/>
              </a:ext>
            </a:extLst>
          </p:cNvPr>
          <p:cNvSpPr>
            <a:spLocks noGrp="1"/>
          </p:cNvSpPr>
          <p:nvPr>
            <p:ph type="body" sz="quarter" idx="12"/>
          </p:nvPr>
        </p:nvSpPr>
        <p:spPr>
          <a:xfrm>
            <a:off x="234000" y="1512647"/>
            <a:ext cx="7912473" cy="3063311"/>
          </a:xfrm>
        </p:spPr>
        <p:txBody>
          <a:bodyPr vert="horz" lIns="0" tIns="0" rIns="0" bIns="0" rtlCol="0" anchor="t">
            <a:noAutofit/>
          </a:bodyPr>
          <a:lstStyle/>
          <a:p>
            <a:pPr>
              <a:spcAft>
                <a:spcPts val="1200"/>
              </a:spcAft>
            </a:pPr>
            <a:r>
              <a:rPr lang="en-GB" dirty="0">
                <a:cs typeface="Arial"/>
              </a:rPr>
              <a:t>In your allocated group:</a:t>
            </a:r>
          </a:p>
          <a:p>
            <a:pPr marL="457200" indent="-457200">
              <a:spcAft>
                <a:spcPts val="1200"/>
              </a:spcAft>
              <a:buFont typeface="+mj-lt"/>
              <a:buAutoNum type="arabicPeriod"/>
            </a:pPr>
            <a:r>
              <a:rPr lang="en-GB" dirty="0">
                <a:cs typeface="Arial"/>
              </a:rPr>
              <a:t>Complete the card sort, linking possible foundation types that are suitable for use with different superstructure techniques.  </a:t>
            </a:r>
          </a:p>
          <a:p>
            <a:pPr marL="457200" indent="-457200">
              <a:spcAft>
                <a:spcPts val="1200"/>
              </a:spcAft>
              <a:buFont typeface="+mj-lt"/>
              <a:buAutoNum type="arabicPeriod"/>
            </a:pPr>
            <a:r>
              <a:rPr lang="en-GB" dirty="0">
                <a:cs typeface="Arial"/>
              </a:rPr>
              <a:t>Present reasons for your choice to your allocated paired group.</a:t>
            </a:r>
          </a:p>
          <a:p>
            <a:pPr marL="457200" indent="-457200">
              <a:spcAft>
                <a:spcPts val="1200"/>
              </a:spcAft>
              <a:buFont typeface="+mj-lt"/>
              <a:buAutoNum type="arabicPeriod"/>
            </a:pPr>
            <a:r>
              <a:rPr lang="en-GB" dirty="0">
                <a:cs typeface="Arial"/>
              </a:rPr>
              <a:t>Compare choices. </a:t>
            </a:r>
          </a:p>
        </p:txBody>
      </p:sp>
      <p:sp>
        <p:nvSpPr>
          <p:cNvPr id="3" name="Footer Placeholder 2">
            <a:extLst>
              <a:ext uri="{FF2B5EF4-FFF2-40B4-BE49-F238E27FC236}">
                <a16:creationId xmlns:a16="http://schemas.microsoft.com/office/drawing/2014/main" id="{C4613862-8898-D878-BF7D-5CC09EE8734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78C661E9-55AA-BEA0-5E3D-985F8B90576D}"/>
              </a:ext>
            </a:extLst>
          </p:cNvPr>
          <p:cNvSpPr>
            <a:spLocks noGrp="1"/>
          </p:cNvSpPr>
          <p:nvPr>
            <p:ph type="sldNum" sz="quarter" idx="11"/>
          </p:nvPr>
        </p:nvSpPr>
        <p:spPr/>
        <p:txBody>
          <a:bodyPr/>
          <a:lstStyle/>
          <a:p>
            <a:fld id="{DA2C159E-F13C-4A85-9A41-E7669D3E0D70}" type="slidenum">
              <a:rPr lang="en-GB" smtClean="0"/>
              <a:pPr/>
              <a:t>20</a:t>
            </a:fld>
            <a:endParaRPr lang="en-GB"/>
          </a:p>
        </p:txBody>
      </p:sp>
    </p:spTree>
    <p:extLst>
      <p:ext uri="{BB962C8B-B14F-4D97-AF65-F5344CB8AC3E}">
        <p14:creationId xmlns:p14="http://schemas.microsoft.com/office/powerpoint/2010/main" val="12282356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A2EA43A-8BAA-FC1C-E834-3D7F8A6151A4}"/>
              </a:ext>
            </a:extLst>
          </p:cNvPr>
          <p:cNvSpPr>
            <a:spLocks noGrp="1"/>
          </p:cNvSpPr>
          <p:nvPr>
            <p:ph type="sldNum" sz="quarter" idx="11"/>
          </p:nvPr>
        </p:nvSpPr>
        <p:spPr/>
        <p:txBody>
          <a:bodyPr/>
          <a:lstStyle/>
          <a:p>
            <a:fld id="{DA2C159E-F13C-4A85-9A41-E7669D3E0D70}" type="slidenum">
              <a:rPr lang="en-GB" smtClean="0"/>
              <a:pPr/>
              <a:t>21</a:t>
            </a:fld>
            <a:endParaRPr lang="en-GB"/>
          </a:p>
        </p:txBody>
      </p:sp>
      <p:sp>
        <p:nvSpPr>
          <p:cNvPr id="3" name="Title 2">
            <a:extLst>
              <a:ext uri="{FF2B5EF4-FFF2-40B4-BE49-F238E27FC236}">
                <a16:creationId xmlns:a16="http://schemas.microsoft.com/office/drawing/2014/main" id="{0555DDAF-83E6-F627-75C7-EAE02459B659}"/>
              </a:ext>
            </a:extLst>
          </p:cNvPr>
          <p:cNvSpPr>
            <a:spLocks noGrp="1"/>
          </p:cNvSpPr>
          <p:nvPr>
            <p:ph type="title"/>
          </p:nvPr>
        </p:nvSpPr>
        <p:spPr>
          <a:xfrm>
            <a:off x="232950" y="249900"/>
            <a:ext cx="8437563" cy="1189633"/>
          </a:xfrm>
        </p:spPr>
        <p:txBody>
          <a:bodyPr>
            <a:normAutofit fontScale="90000"/>
          </a:bodyPr>
          <a:lstStyle/>
          <a:p>
            <a:r>
              <a:rPr lang="en-US" sz="4000"/>
              <a:t>Task: </a:t>
            </a:r>
            <a:r>
              <a:rPr lang="en-GB" sz="4000" kern="100">
                <a:effectLst/>
                <a:ea typeface="Arial" panose="020B0604020202020204" pitchFamily="34" charset="0"/>
                <a:cs typeface="Times New Roman" panose="02020603050405020304" pitchFamily="18" charset="0"/>
              </a:rPr>
              <a:t>Reasons for superstructure and substructure foundations</a:t>
            </a:r>
            <a:br>
              <a:rPr lang="en-GB" sz="4000" kern="100">
                <a:effectLst/>
                <a:latin typeface="Aptos" panose="020B0004020202020204" pitchFamily="34" charset="0"/>
                <a:ea typeface="Aptos" panose="020B0004020202020204" pitchFamily="34" charset="0"/>
                <a:cs typeface="Times New Roman" panose="02020603050405020304" pitchFamily="18" charset="0"/>
              </a:rPr>
            </a:br>
            <a:endParaRPr lang="en-US" sz="4000"/>
          </a:p>
        </p:txBody>
      </p:sp>
      <p:sp>
        <p:nvSpPr>
          <p:cNvPr id="4" name="Text Placeholder 3">
            <a:extLst>
              <a:ext uri="{FF2B5EF4-FFF2-40B4-BE49-F238E27FC236}">
                <a16:creationId xmlns:a16="http://schemas.microsoft.com/office/drawing/2014/main" id="{7779F85D-64CE-DE31-B328-78282D31895B}"/>
              </a:ext>
            </a:extLst>
          </p:cNvPr>
          <p:cNvSpPr>
            <a:spLocks noGrp="1"/>
          </p:cNvSpPr>
          <p:nvPr>
            <p:ph type="body" sz="quarter" idx="12"/>
          </p:nvPr>
        </p:nvSpPr>
        <p:spPr>
          <a:xfrm>
            <a:off x="288751" y="1696305"/>
            <a:ext cx="7667625" cy="2341305"/>
          </a:xfrm>
        </p:spPr>
        <p:txBody>
          <a:bodyPr/>
          <a:lstStyle/>
          <a:p>
            <a:r>
              <a:rPr lang="en-US" dirty="0"/>
              <a:t>Individually, complete the</a:t>
            </a:r>
            <a:r>
              <a:rPr lang="en-GB" kern="100" dirty="0">
                <a:cs typeface="Times New Roman" panose="02020603050405020304" pitchFamily="18" charset="0"/>
              </a:rPr>
              <a:t> </a:t>
            </a:r>
            <a:r>
              <a:rPr lang="en-GB" dirty="0">
                <a:effectLst/>
                <a:ea typeface="Arial" panose="020B0604020202020204" pitchFamily="34" charset="0"/>
              </a:rPr>
              <a:t>Reasons for superstructure and substructure foundations handout. </a:t>
            </a:r>
            <a:endParaRPr lang="en-GB" kern="100" dirty="0">
              <a:effectLst/>
              <a:ea typeface="Aptos" panose="020B0004020202020204" pitchFamily="34" charset="0"/>
              <a:cs typeface="Times New Roman" panose="02020603050405020304" pitchFamily="18" charset="0"/>
            </a:endParaRPr>
          </a:p>
          <a:p>
            <a:endParaRPr lang="en-US" dirty="0"/>
          </a:p>
        </p:txBody>
      </p:sp>
      <p:sp>
        <p:nvSpPr>
          <p:cNvPr id="5" name="Footer Placeholder 4">
            <a:extLst>
              <a:ext uri="{FF2B5EF4-FFF2-40B4-BE49-F238E27FC236}">
                <a16:creationId xmlns:a16="http://schemas.microsoft.com/office/drawing/2014/main" id="{058EE2AA-61C0-8544-F8D9-5A8E353170E3}"/>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074129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A2FCCB-965D-AEC0-79A4-32B17804C07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85249A9-97E5-A9EF-C323-EB1EEF817CB2}"/>
              </a:ext>
            </a:extLst>
          </p:cNvPr>
          <p:cNvSpPr>
            <a:spLocks noGrp="1"/>
          </p:cNvSpPr>
          <p:nvPr>
            <p:ph type="title"/>
          </p:nvPr>
        </p:nvSpPr>
        <p:spPr>
          <a:xfrm>
            <a:off x="232950" y="249900"/>
            <a:ext cx="8437563" cy="1205342"/>
          </a:xfrm>
        </p:spPr>
        <p:txBody>
          <a:bodyPr>
            <a:normAutofit/>
          </a:bodyPr>
          <a:lstStyle/>
          <a:p>
            <a:r>
              <a:rPr lang="en-GB"/>
              <a:t>Sequencing of construction activities</a:t>
            </a:r>
            <a:endParaRPr lang="en-GB" sz="3600">
              <a:cs typeface="Arial"/>
            </a:endParaRPr>
          </a:p>
        </p:txBody>
      </p:sp>
      <p:sp>
        <p:nvSpPr>
          <p:cNvPr id="5" name="Text Placeholder 4">
            <a:extLst>
              <a:ext uri="{FF2B5EF4-FFF2-40B4-BE49-F238E27FC236}">
                <a16:creationId xmlns:a16="http://schemas.microsoft.com/office/drawing/2014/main" id="{180E5392-FF83-0CD1-E756-47C0A0B1FBD2}"/>
              </a:ext>
            </a:extLst>
          </p:cNvPr>
          <p:cNvSpPr>
            <a:spLocks noGrp="1"/>
          </p:cNvSpPr>
          <p:nvPr>
            <p:ph type="body" sz="quarter" idx="12"/>
          </p:nvPr>
        </p:nvSpPr>
        <p:spPr>
          <a:xfrm>
            <a:off x="241908" y="1104404"/>
            <a:ext cx="7714468" cy="3565865"/>
          </a:xfrm>
        </p:spPr>
        <p:txBody>
          <a:bodyPr vert="horz" lIns="0" tIns="0" rIns="0" bIns="0" rtlCol="0" anchor="t">
            <a:noAutofit/>
          </a:bodyPr>
          <a:lstStyle/>
          <a:p>
            <a:pPr marL="0" lvl="1" indent="0">
              <a:lnSpc>
                <a:spcPct val="100000"/>
              </a:lnSpc>
              <a:spcAft>
                <a:spcPts val="1200"/>
              </a:spcAft>
              <a:buNone/>
            </a:pPr>
            <a:r>
              <a:rPr lang="en-GB" dirty="0"/>
              <a:t>Consider the: </a:t>
            </a:r>
          </a:p>
          <a:p>
            <a:pPr lvl="1">
              <a:lnSpc>
                <a:spcPct val="100000"/>
              </a:lnSpc>
            </a:pPr>
            <a:r>
              <a:rPr lang="en-GB" dirty="0"/>
              <a:t>different construction activities that need to be undertaken, e.g. excavation, roofing, painting</a:t>
            </a:r>
          </a:p>
          <a:p>
            <a:pPr lvl="1">
              <a:lnSpc>
                <a:spcPct val="100000"/>
              </a:lnSpc>
            </a:pPr>
            <a:r>
              <a:rPr lang="en-GB" dirty="0"/>
              <a:t>order that activities are undertaken</a:t>
            </a:r>
            <a:endParaRPr lang="en-GB" dirty="0">
              <a:cs typeface="Arial"/>
            </a:endParaRPr>
          </a:p>
          <a:p>
            <a:pPr lvl="1">
              <a:lnSpc>
                <a:spcPct val="100000"/>
              </a:lnSpc>
            </a:pPr>
            <a:r>
              <a:rPr lang="en-GB" dirty="0"/>
              <a:t>interaction of activities</a:t>
            </a:r>
          </a:p>
          <a:p>
            <a:pPr lvl="1">
              <a:lnSpc>
                <a:spcPct val="100000"/>
              </a:lnSpc>
            </a:pPr>
            <a:r>
              <a:rPr lang="en-GB" dirty="0"/>
              <a:t>interactions of operatives</a:t>
            </a:r>
          </a:p>
          <a:p>
            <a:pPr lvl="1">
              <a:lnSpc>
                <a:spcPct val="100000"/>
              </a:lnSpc>
            </a:pPr>
            <a:r>
              <a:rPr lang="en-GB" dirty="0"/>
              <a:t>storage and space available to undertake the activities. </a:t>
            </a:r>
          </a:p>
          <a:p>
            <a:pPr marL="270000" lvl="2" indent="0">
              <a:buNone/>
            </a:pPr>
            <a:endParaRPr lang="en-GB" dirty="0"/>
          </a:p>
          <a:p>
            <a:pPr lvl="1">
              <a:buFont typeface="Arial" panose="020B0604020202020204" pitchFamily="34" charset="0"/>
              <a:buChar char="•"/>
            </a:pPr>
            <a:endParaRPr lang="en-GB" dirty="0"/>
          </a:p>
          <a:p>
            <a:pPr marL="0" lvl="1" indent="0">
              <a:lnSpc>
                <a:spcPct val="100000"/>
              </a:lnSpc>
              <a:buNone/>
            </a:pPr>
            <a:endParaRPr lang="en-GB" sz="2400" dirty="0"/>
          </a:p>
        </p:txBody>
      </p:sp>
      <p:sp>
        <p:nvSpPr>
          <p:cNvPr id="3" name="Footer Placeholder 2">
            <a:extLst>
              <a:ext uri="{FF2B5EF4-FFF2-40B4-BE49-F238E27FC236}">
                <a16:creationId xmlns:a16="http://schemas.microsoft.com/office/drawing/2014/main" id="{E88716C2-30B2-8C99-AA13-B65FE35BBE7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DDE96526-7EC0-5D63-BECD-DDC88FBC1CDC}"/>
              </a:ext>
            </a:extLst>
          </p:cNvPr>
          <p:cNvSpPr>
            <a:spLocks noGrp="1"/>
          </p:cNvSpPr>
          <p:nvPr>
            <p:ph type="sldNum" sz="quarter" idx="11"/>
          </p:nvPr>
        </p:nvSpPr>
        <p:spPr/>
        <p:txBody>
          <a:bodyPr/>
          <a:lstStyle/>
          <a:p>
            <a:fld id="{DA2C159E-F13C-4A85-9A41-E7669D3E0D70}" type="slidenum">
              <a:rPr lang="en-GB" smtClean="0"/>
              <a:pPr/>
              <a:t>22</a:t>
            </a:fld>
            <a:endParaRPr lang="en-GB"/>
          </a:p>
        </p:txBody>
      </p:sp>
    </p:spTree>
    <p:extLst>
      <p:ext uri="{BB962C8B-B14F-4D97-AF65-F5344CB8AC3E}">
        <p14:creationId xmlns:p14="http://schemas.microsoft.com/office/powerpoint/2010/main" val="33163493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5F13A8-C8AF-E1FF-3954-BE4833D3379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6CA650E-0DD9-999B-3B16-08DB1D8002A2}"/>
              </a:ext>
            </a:extLst>
          </p:cNvPr>
          <p:cNvSpPr>
            <a:spLocks noGrp="1"/>
          </p:cNvSpPr>
          <p:nvPr>
            <p:ph type="title"/>
          </p:nvPr>
        </p:nvSpPr>
        <p:spPr>
          <a:xfrm>
            <a:off x="234000" y="137276"/>
            <a:ext cx="8437563" cy="714980"/>
          </a:xfrm>
        </p:spPr>
        <p:txBody>
          <a:bodyPr>
            <a:normAutofit/>
          </a:bodyPr>
          <a:lstStyle/>
          <a:p>
            <a:pPr>
              <a:lnSpc>
                <a:spcPct val="100000"/>
              </a:lnSpc>
            </a:pPr>
            <a:r>
              <a:rPr lang="en-GB" sz="3600"/>
              <a:t>Order of activities </a:t>
            </a:r>
          </a:p>
        </p:txBody>
      </p:sp>
      <p:sp>
        <p:nvSpPr>
          <p:cNvPr id="5" name="Text Placeholder 4">
            <a:extLst>
              <a:ext uri="{FF2B5EF4-FFF2-40B4-BE49-F238E27FC236}">
                <a16:creationId xmlns:a16="http://schemas.microsoft.com/office/drawing/2014/main" id="{D35CF757-C95D-27E5-A2C1-C32690DE9678}"/>
              </a:ext>
            </a:extLst>
          </p:cNvPr>
          <p:cNvSpPr>
            <a:spLocks noGrp="1"/>
          </p:cNvSpPr>
          <p:nvPr>
            <p:ph type="body" sz="quarter" idx="12"/>
          </p:nvPr>
        </p:nvSpPr>
        <p:spPr>
          <a:xfrm>
            <a:off x="234000" y="922628"/>
            <a:ext cx="8541865" cy="3774263"/>
          </a:xfrm>
        </p:spPr>
        <p:txBody>
          <a:bodyPr vert="horz" lIns="0" tIns="0" rIns="0" bIns="0" rtlCol="0" anchor="t">
            <a:noAutofit/>
          </a:bodyPr>
          <a:lstStyle/>
          <a:p>
            <a:pPr marL="457200" lvl="1" indent="-457200">
              <a:spcAft>
                <a:spcPts val="600"/>
              </a:spcAft>
              <a:buFont typeface="+mj-lt"/>
              <a:buAutoNum type="arabicPeriod"/>
            </a:pPr>
            <a:r>
              <a:rPr lang="en-GB" dirty="0">
                <a:solidFill>
                  <a:srgbClr val="000000"/>
                </a:solidFill>
              </a:rPr>
              <a:t>Set up site</a:t>
            </a:r>
            <a:endParaRPr lang="en-US" dirty="0">
              <a:cs typeface="Arial"/>
            </a:endParaRPr>
          </a:p>
          <a:p>
            <a:pPr marL="457200" marR="0" lvl="1" indent="-457200" algn="l" defTabSz="914400" rtl="0" eaLnBrk="1" fontAlgn="auto" latinLnBrk="0" hangingPunct="1">
              <a:lnSpc>
                <a:spcPct val="100000"/>
              </a:lnSpc>
              <a:spcBef>
                <a:spcPts val="0"/>
              </a:spcBef>
              <a:spcAft>
                <a:spcPts val="600"/>
              </a:spcAft>
              <a:buClrTx/>
              <a:buSzTx/>
              <a:buFont typeface="+mj-lt"/>
              <a:buAutoNum type="arabicPeriod"/>
              <a:tabLst/>
              <a:defRPr/>
            </a:pPr>
            <a:r>
              <a:rPr lang="en-GB" dirty="0">
                <a:solidFill>
                  <a:srgbClr val="000000"/>
                </a:solidFill>
              </a:rPr>
              <a:t>Set</a:t>
            </a:r>
            <a:r>
              <a:rPr kumimoji="0" lang="en-GB" sz="2400" b="0" i="0" u="none" strike="noStrike" kern="1200" cap="none" spc="0" normalizeH="0" baseline="0" noProof="0" dirty="0">
                <a:ln>
                  <a:noFill/>
                </a:ln>
                <a:solidFill>
                  <a:srgbClr val="000000"/>
                </a:solidFill>
                <a:effectLst/>
                <a:uLnTx/>
                <a:uFillTx/>
                <a:ea typeface="+mn-ea"/>
                <a:cs typeface="+mn-cs"/>
              </a:rPr>
              <a:t> out building</a:t>
            </a:r>
            <a:endParaRPr lang="en-GB" sz="2400" b="0" i="0" u="none" strike="noStrike" kern="1200" cap="none" spc="0" normalizeH="0" baseline="0" noProof="0" dirty="0">
              <a:ln>
                <a:noFill/>
              </a:ln>
              <a:solidFill>
                <a:srgbClr val="000000"/>
              </a:solidFill>
              <a:effectLst/>
              <a:uLnTx/>
              <a:uFillTx/>
              <a:cs typeface="Arial"/>
            </a:endParaRPr>
          </a:p>
          <a:p>
            <a:pPr marL="457200" marR="0" lvl="1" indent="-457200" algn="l" defTabSz="914400" rtl="0" eaLnBrk="1" fontAlgn="auto" latinLnBrk="0" hangingPunct="1">
              <a:lnSpc>
                <a:spcPct val="100000"/>
              </a:lnSpc>
              <a:spcBef>
                <a:spcPts val="0"/>
              </a:spcBef>
              <a:spcAft>
                <a:spcPts val="600"/>
              </a:spcAft>
              <a:buClrTx/>
              <a:buSzTx/>
              <a:buFont typeface="+mj-lt"/>
              <a:buAutoNum type="arabicPeriod"/>
              <a:tabLst/>
              <a:defRPr/>
            </a:pPr>
            <a:r>
              <a:rPr lang="en-GB" dirty="0">
                <a:solidFill>
                  <a:srgbClr val="000000"/>
                </a:solidFill>
              </a:rPr>
              <a:t>Excavation and foundations</a:t>
            </a:r>
            <a:endParaRPr lang="en-GB" dirty="0">
              <a:solidFill>
                <a:srgbClr val="000000"/>
              </a:solidFill>
              <a:cs typeface="Arial"/>
            </a:endParaRPr>
          </a:p>
          <a:p>
            <a:pPr marL="457200" marR="0" lvl="1" indent="-457200" algn="l" defTabSz="914400" rtl="0" eaLnBrk="1" fontAlgn="auto" latinLnBrk="0" hangingPunct="1">
              <a:lnSpc>
                <a:spcPct val="100000"/>
              </a:lnSpc>
              <a:spcBef>
                <a:spcPts val="0"/>
              </a:spcBef>
              <a:spcAft>
                <a:spcPts val="600"/>
              </a:spcAft>
              <a:buClrTx/>
              <a:buSzTx/>
              <a:buFont typeface="+mj-lt"/>
              <a:buAutoNum type="arabicPeriod"/>
              <a:tabLst/>
              <a:defRPr/>
            </a:pPr>
            <a:r>
              <a:rPr lang="en-GB" dirty="0">
                <a:solidFill>
                  <a:srgbClr val="000000"/>
                </a:solidFill>
              </a:rPr>
              <a:t>Structural</a:t>
            </a:r>
            <a:r>
              <a:rPr kumimoji="0" lang="en-GB" sz="2400" b="0" i="0" u="none" strike="noStrike" kern="1200" cap="none" spc="0" normalizeH="0" baseline="0" noProof="0" dirty="0">
                <a:ln>
                  <a:noFill/>
                </a:ln>
                <a:solidFill>
                  <a:srgbClr val="000000"/>
                </a:solidFill>
                <a:effectLst/>
                <a:uLnTx/>
                <a:uFillTx/>
                <a:ea typeface="+mn-ea"/>
                <a:cs typeface="+mn-cs"/>
              </a:rPr>
              <a:t> superstructure (depending on method) and roof</a:t>
            </a:r>
            <a:endParaRPr lang="en-GB" dirty="0">
              <a:solidFill>
                <a:srgbClr val="000000"/>
              </a:solidFill>
              <a:cs typeface="Arial"/>
            </a:endParaRPr>
          </a:p>
          <a:p>
            <a:pPr marL="457200" marR="0" lvl="1" indent="-457200" algn="l" defTabSz="914400" rtl="0" eaLnBrk="1" fontAlgn="auto" latinLnBrk="0" hangingPunct="1">
              <a:lnSpc>
                <a:spcPct val="100000"/>
              </a:lnSpc>
              <a:spcBef>
                <a:spcPts val="0"/>
              </a:spcBef>
              <a:spcAft>
                <a:spcPts val="600"/>
              </a:spcAft>
              <a:buClrTx/>
              <a:buSzTx/>
              <a:buFont typeface="+mj-lt"/>
              <a:buAutoNum type="arabicPeriod"/>
              <a:tabLst/>
              <a:defRPr/>
            </a:pPr>
            <a:r>
              <a:rPr lang="en-GB" dirty="0">
                <a:solidFill>
                  <a:srgbClr val="000000"/>
                </a:solidFill>
              </a:rPr>
              <a:t>Internal</a:t>
            </a:r>
            <a:r>
              <a:rPr kumimoji="0" lang="en-GB" sz="2400" b="0" i="0" u="none" strike="noStrike" kern="1200" cap="none" spc="0" normalizeH="0" baseline="0" noProof="0" dirty="0">
                <a:ln>
                  <a:noFill/>
                </a:ln>
                <a:solidFill>
                  <a:srgbClr val="000000"/>
                </a:solidFill>
                <a:effectLst/>
                <a:uLnTx/>
                <a:uFillTx/>
                <a:ea typeface="+mn-ea"/>
                <a:cs typeface="+mn-cs"/>
              </a:rPr>
              <a:t> walls</a:t>
            </a:r>
            <a:endParaRPr lang="en-GB" sz="2400" b="0" i="0" u="none" strike="noStrike" kern="1200" cap="none" spc="0" normalizeH="0" baseline="0" noProof="0" dirty="0">
              <a:ln>
                <a:noFill/>
              </a:ln>
              <a:solidFill>
                <a:srgbClr val="000000"/>
              </a:solidFill>
              <a:effectLst/>
              <a:uLnTx/>
              <a:uFillTx/>
              <a:cs typeface="Arial"/>
            </a:endParaRPr>
          </a:p>
          <a:p>
            <a:pPr marL="457200" marR="0" lvl="1" indent="-457200" algn="l" defTabSz="914400" rtl="0" eaLnBrk="1" fontAlgn="auto" latinLnBrk="0" hangingPunct="1">
              <a:lnSpc>
                <a:spcPct val="100000"/>
              </a:lnSpc>
              <a:spcBef>
                <a:spcPts val="0"/>
              </a:spcBef>
              <a:spcAft>
                <a:spcPts val="600"/>
              </a:spcAft>
              <a:buClrTx/>
              <a:buSzTx/>
              <a:buFont typeface="+mj-lt"/>
              <a:buAutoNum type="arabicPeriod"/>
              <a:tabLst/>
              <a:defRPr/>
            </a:pPr>
            <a:r>
              <a:rPr lang="en-GB" dirty="0">
                <a:solidFill>
                  <a:srgbClr val="000000"/>
                </a:solidFill>
              </a:rPr>
              <a:t>Services </a:t>
            </a:r>
            <a:endParaRPr lang="en-GB" dirty="0">
              <a:solidFill>
                <a:srgbClr val="000000"/>
              </a:solidFill>
              <a:cs typeface="Arial"/>
            </a:endParaRPr>
          </a:p>
          <a:p>
            <a:pPr marL="457200" marR="0" lvl="1" indent="-457200" algn="l" defTabSz="914400" rtl="0" eaLnBrk="1" fontAlgn="auto" latinLnBrk="0" hangingPunct="1">
              <a:lnSpc>
                <a:spcPct val="100000"/>
              </a:lnSpc>
              <a:spcBef>
                <a:spcPts val="0"/>
              </a:spcBef>
              <a:spcAft>
                <a:spcPts val="600"/>
              </a:spcAft>
              <a:buClrTx/>
              <a:buSzTx/>
              <a:buFont typeface="+mj-lt"/>
              <a:buAutoNum type="arabicPeriod"/>
              <a:tabLst/>
              <a:defRPr/>
            </a:pPr>
            <a:r>
              <a:rPr lang="en-GB" dirty="0">
                <a:solidFill>
                  <a:srgbClr val="000000"/>
                </a:solidFill>
              </a:rPr>
              <a:t>Decoration</a:t>
            </a:r>
            <a:endParaRPr lang="en-GB" sz="2400" b="0" i="0" u="none" strike="noStrike" kern="1200" cap="none" spc="0" normalizeH="0" baseline="0" noProof="0" dirty="0">
              <a:ln>
                <a:noFill/>
              </a:ln>
              <a:solidFill>
                <a:srgbClr val="000000"/>
              </a:solidFill>
              <a:effectLst/>
              <a:uLnTx/>
              <a:uFillTx/>
              <a:cs typeface="Arial"/>
            </a:endParaRPr>
          </a:p>
          <a:p>
            <a:pPr marL="457200" marR="0" lvl="1" indent="-457200" algn="l" defTabSz="914400" rtl="0" eaLnBrk="1" fontAlgn="auto" latinLnBrk="0" hangingPunct="1">
              <a:lnSpc>
                <a:spcPct val="100000"/>
              </a:lnSpc>
              <a:spcBef>
                <a:spcPts val="0"/>
              </a:spcBef>
              <a:spcAft>
                <a:spcPts val="600"/>
              </a:spcAft>
              <a:buClrTx/>
              <a:buSzTx/>
              <a:buFont typeface="+mj-lt"/>
              <a:buAutoNum type="arabicPeriod"/>
              <a:tabLst/>
              <a:defRPr/>
            </a:pPr>
            <a:r>
              <a:rPr lang="en-GB" dirty="0">
                <a:solidFill>
                  <a:srgbClr val="000000"/>
                </a:solidFill>
              </a:rPr>
              <a:t>External works / landscaping</a:t>
            </a:r>
            <a:endParaRPr lang="en-GB" sz="2400" b="0" i="0" u="none" strike="noStrike" kern="1200" cap="none" spc="0" normalizeH="0" baseline="0" noProof="0" dirty="0">
              <a:ln>
                <a:noFill/>
              </a:ln>
              <a:solidFill>
                <a:srgbClr val="000000"/>
              </a:solidFill>
              <a:effectLst/>
              <a:uLnTx/>
              <a:uFillTx/>
              <a:cs typeface="Arial"/>
            </a:endParaRPr>
          </a:p>
          <a:p>
            <a:pPr>
              <a:lnSpc>
                <a:spcPct val="100000"/>
              </a:lnSpc>
            </a:pPr>
            <a:endParaRPr lang="en-GB" sz="2400" dirty="0"/>
          </a:p>
          <a:p>
            <a:pPr marL="0" lvl="1" indent="0">
              <a:lnSpc>
                <a:spcPct val="100000"/>
              </a:lnSpc>
              <a:buNone/>
            </a:pPr>
            <a:endParaRPr lang="en-GB" sz="2400" dirty="0"/>
          </a:p>
          <a:p>
            <a:endParaRPr lang="en-GB" dirty="0"/>
          </a:p>
        </p:txBody>
      </p:sp>
      <p:sp>
        <p:nvSpPr>
          <p:cNvPr id="3" name="Footer Placeholder 2">
            <a:extLst>
              <a:ext uri="{FF2B5EF4-FFF2-40B4-BE49-F238E27FC236}">
                <a16:creationId xmlns:a16="http://schemas.microsoft.com/office/drawing/2014/main" id="{61D02311-260C-5175-E519-805F6ED0A88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CAA5F3F9-0822-EBFB-14AC-D66202990CF7}"/>
              </a:ext>
            </a:extLst>
          </p:cNvPr>
          <p:cNvSpPr>
            <a:spLocks noGrp="1"/>
          </p:cNvSpPr>
          <p:nvPr>
            <p:ph type="sldNum" sz="quarter" idx="11"/>
          </p:nvPr>
        </p:nvSpPr>
        <p:spPr/>
        <p:txBody>
          <a:bodyPr/>
          <a:lstStyle/>
          <a:p>
            <a:fld id="{DA2C159E-F13C-4A85-9A41-E7669D3E0D70}" type="slidenum">
              <a:rPr lang="en-GB" smtClean="0"/>
              <a:pPr/>
              <a:t>23</a:t>
            </a:fld>
            <a:endParaRPr lang="en-GB"/>
          </a:p>
        </p:txBody>
      </p:sp>
    </p:spTree>
    <p:extLst>
      <p:ext uri="{BB962C8B-B14F-4D97-AF65-F5344CB8AC3E}">
        <p14:creationId xmlns:p14="http://schemas.microsoft.com/office/powerpoint/2010/main" val="26084542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76DAF6-B21C-875B-6882-78FA7536FBB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02561D6-5BB7-B4BA-F53C-A6D83DE36A22}"/>
              </a:ext>
            </a:extLst>
          </p:cNvPr>
          <p:cNvSpPr>
            <a:spLocks noGrp="1"/>
          </p:cNvSpPr>
          <p:nvPr>
            <p:ph type="title"/>
          </p:nvPr>
        </p:nvSpPr>
        <p:spPr>
          <a:xfrm>
            <a:off x="234000" y="137276"/>
            <a:ext cx="8437563" cy="699425"/>
          </a:xfrm>
        </p:spPr>
        <p:txBody>
          <a:bodyPr>
            <a:normAutofit/>
          </a:bodyPr>
          <a:lstStyle/>
          <a:p>
            <a:r>
              <a:rPr lang="en-GB" dirty="0"/>
              <a:t>Task: Construction activity line</a:t>
            </a:r>
            <a:endParaRPr lang="en-US" dirty="0"/>
          </a:p>
        </p:txBody>
      </p:sp>
      <p:sp>
        <p:nvSpPr>
          <p:cNvPr id="5" name="Text Placeholder 4">
            <a:extLst>
              <a:ext uri="{FF2B5EF4-FFF2-40B4-BE49-F238E27FC236}">
                <a16:creationId xmlns:a16="http://schemas.microsoft.com/office/drawing/2014/main" id="{4E4D19F7-2172-5CDF-F209-4DEE63CDB061}"/>
              </a:ext>
            </a:extLst>
          </p:cNvPr>
          <p:cNvSpPr>
            <a:spLocks noGrp="1"/>
          </p:cNvSpPr>
          <p:nvPr>
            <p:ph type="body" sz="quarter" idx="12"/>
          </p:nvPr>
        </p:nvSpPr>
        <p:spPr>
          <a:xfrm>
            <a:off x="234000" y="966664"/>
            <a:ext cx="7866392" cy="3752744"/>
          </a:xfrm>
        </p:spPr>
        <p:txBody>
          <a:bodyPr vert="horz" lIns="0" tIns="0" rIns="0" bIns="0" rtlCol="0" anchor="t">
            <a:noAutofit/>
          </a:bodyPr>
          <a:lstStyle/>
          <a:p>
            <a:r>
              <a:rPr lang="en-GB" dirty="0"/>
              <a:t>Individually, read the Sequencing of activities handout.</a:t>
            </a:r>
          </a:p>
          <a:p>
            <a:endParaRPr lang="en-GB" dirty="0"/>
          </a:p>
          <a:p>
            <a:pPr>
              <a:spcAft>
                <a:spcPts val="1200"/>
              </a:spcAft>
            </a:pPr>
            <a:r>
              <a:rPr lang="en-GB" dirty="0">
                <a:cs typeface="Arial"/>
              </a:rPr>
              <a:t>In your allocated group:</a:t>
            </a:r>
          </a:p>
          <a:p>
            <a:pPr marL="457200" indent="-457200">
              <a:spcAft>
                <a:spcPts val="1200"/>
              </a:spcAft>
              <a:buFont typeface="+mj-lt"/>
              <a:buAutoNum type="arabicPeriod"/>
            </a:pPr>
            <a:r>
              <a:rPr lang="en-GB" dirty="0">
                <a:cs typeface="Arial"/>
              </a:rPr>
              <a:t>Discuss the construction project. </a:t>
            </a:r>
          </a:p>
          <a:p>
            <a:pPr marL="457200" indent="-457200">
              <a:spcAft>
                <a:spcPts val="1200"/>
              </a:spcAft>
              <a:buFont typeface="+mj-lt"/>
              <a:buAutoNum type="arabicPeriod"/>
            </a:pPr>
            <a:r>
              <a:rPr lang="en-GB" dirty="0">
                <a:cs typeface="Arial"/>
              </a:rPr>
              <a:t>Line up the cards to form a sequence of activities for the construction project. </a:t>
            </a:r>
          </a:p>
          <a:p>
            <a:pPr marL="457200" indent="-457200">
              <a:spcAft>
                <a:spcPts val="1200"/>
              </a:spcAft>
              <a:buFont typeface="+mj-lt"/>
              <a:buAutoNum type="arabicPeriod"/>
            </a:pPr>
            <a:r>
              <a:rPr lang="en-GB" dirty="0">
                <a:cs typeface="Arial"/>
              </a:rPr>
              <a:t>Explain your sequence to the other group. </a:t>
            </a:r>
          </a:p>
          <a:p>
            <a:pPr>
              <a:lnSpc>
                <a:spcPct val="100000"/>
              </a:lnSpc>
            </a:pPr>
            <a:endParaRPr lang="en-GB" sz="2400" dirty="0"/>
          </a:p>
          <a:p>
            <a:pPr marL="0" lvl="1" indent="0">
              <a:lnSpc>
                <a:spcPct val="100000"/>
              </a:lnSpc>
              <a:buNone/>
            </a:pPr>
            <a:endParaRPr lang="en-GB" sz="2400" dirty="0"/>
          </a:p>
          <a:p>
            <a:endParaRPr lang="en-GB" dirty="0"/>
          </a:p>
          <a:p>
            <a:endParaRPr lang="en-GB" dirty="0"/>
          </a:p>
        </p:txBody>
      </p:sp>
      <p:sp>
        <p:nvSpPr>
          <p:cNvPr id="3" name="Footer Placeholder 2">
            <a:extLst>
              <a:ext uri="{FF2B5EF4-FFF2-40B4-BE49-F238E27FC236}">
                <a16:creationId xmlns:a16="http://schemas.microsoft.com/office/drawing/2014/main" id="{68C5A662-66DE-C943-195E-CDE67016522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E36295AD-3443-A65B-E883-C47ADA634105}"/>
              </a:ext>
            </a:extLst>
          </p:cNvPr>
          <p:cNvSpPr>
            <a:spLocks noGrp="1"/>
          </p:cNvSpPr>
          <p:nvPr>
            <p:ph type="sldNum" sz="quarter" idx="11"/>
          </p:nvPr>
        </p:nvSpPr>
        <p:spPr/>
        <p:txBody>
          <a:bodyPr/>
          <a:lstStyle/>
          <a:p>
            <a:fld id="{DA2C159E-F13C-4A85-9A41-E7669D3E0D70}" type="slidenum">
              <a:rPr lang="en-GB" smtClean="0"/>
              <a:pPr/>
              <a:t>24</a:t>
            </a:fld>
            <a:endParaRPr lang="en-GB"/>
          </a:p>
        </p:txBody>
      </p:sp>
    </p:spTree>
    <p:extLst>
      <p:ext uri="{BB962C8B-B14F-4D97-AF65-F5344CB8AC3E}">
        <p14:creationId xmlns:p14="http://schemas.microsoft.com/office/powerpoint/2010/main" val="9679769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B75519-531F-783F-BA92-405996A0507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5C5640D-7A2D-F998-FD7A-A17CC3F78729}"/>
              </a:ext>
            </a:extLst>
          </p:cNvPr>
          <p:cNvSpPr>
            <a:spLocks noGrp="1"/>
          </p:cNvSpPr>
          <p:nvPr>
            <p:ph type="title"/>
          </p:nvPr>
        </p:nvSpPr>
        <p:spPr>
          <a:xfrm>
            <a:off x="234000" y="137276"/>
            <a:ext cx="8437563" cy="699425"/>
          </a:xfrm>
        </p:spPr>
        <p:txBody>
          <a:bodyPr>
            <a:normAutofit/>
          </a:bodyPr>
          <a:lstStyle/>
          <a:p>
            <a:r>
              <a:rPr lang="en-GB"/>
              <a:t>Other factors that affect sequence </a:t>
            </a:r>
            <a:endParaRPr lang="en-US">
              <a:cs typeface="Arial"/>
            </a:endParaRPr>
          </a:p>
        </p:txBody>
      </p:sp>
      <p:sp>
        <p:nvSpPr>
          <p:cNvPr id="5" name="Text Placeholder 4">
            <a:extLst>
              <a:ext uri="{FF2B5EF4-FFF2-40B4-BE49-F238E27FC236}">
                <a16:creationId xmlns:a16="http://schemas.microsoft.com/office/drawing/2014/main" id="{B0AC2BEF-1844-1188-BE19-142D926E33ED}"/>
              </a:ext>
            </a:extLst>
          </p:cNvPr>
          <p:cNvSpPr>
            <a:spLocks noGrp="1"/>
          </p:cNvSpPr>
          <p:nvPr>
            <p:ph type="body" sz="quarter" idx="12"/>
          </p:nvPr>
        </p:nvSpPr>
        <p:spPr>
          <a:xfrm>
            <a:off x="234000" y="960522"/>
            <a:ext cx="8631840" cy="3612212"/>
          </a:xfrm>
        </p:spPr>
        <p:txBody>
          <a:bodyPr vert="horz" lIns="0" tIns="0" rIns="0" bIns="0" rtlCol="0" anchor="t">
            <a:noAutofit/>
          </a:bodyPr>
          <a:lstStyle/>
          <a:p>
            <a:pPr lvl="1">
              <a:spcAft>
                <a:spcPts val="1200"/>
              </a:spcAft>
            </a:pPr>
            <a:r>
              <a:rPr lang="en-GB" dirty="0">
                <a:cs typeface="Arial"/>
              </a:rPr>
              <a:t>Labour (if operatives are directly employed or sub-contracted)</a:t>
            </a:r>
            <a:endParaRPr lang="en-US" dirty="0">
              <a:cs typeface="Arial"/>
            </a:endParaRPr>
          </a:p>
          <a:p>
            <a:pPr lvl="1">
              <a:spcAft>
                <a:spcPts val="1200"/>
              </a:spcAft>
            </a:pPr>
            <a:r>
              <a:rPr lang="en-GB" dirty="0">
                <a:cs typeface="Arial"/>
              </a:rPr>
              <a:t>Plant/equipment (if the contractor owns plant and equipment or needs to hire for each contract)</a:t>
            </a:r>
          </a:p>
          <a:p>
            <a:pPr lvl="1">
              <a:spcAft>
                <a:spcPts val="1200"/>
              </a:spcAft>
            </a:pPr>
            <a:r>
              <a:rPr lang="en-GB" dirty="0">
                <a:cs typeface="Arial"/>
              </a:rPr>
              <a:t>Materials (if these are ’off the shelf’ or made to order)</a:t>
            </a:r>
          </a:p>
          <a:p>
            <a:endParaRPr lang="en-GB" dirty="0">
              <a:cs typeface="Arial"/>
            </a:endParaRPr>
          </a:p>
          <a:p>
            <a:endParaRPr lang="en-GB" dirty="0">
              <a:cs typeface="Arial"/>
            </a:endParaRPr>
          </a:p>
          <a:p>
            <a:pPr marL="269875" lvl="1" indent="-269875"/>
            <a:endParaRPr lang="en-GB" dirty="0">
              <a:cs typeface="Arial"/>
            </a:endParaRPr>
          </a:p>
          <a:p>
            <a:endParaRPr lang="en-GB" dirty="0">
              <a:cs typeface="Arial"/>
            </a:endParaRPr>
          </a:p>
        </p:txBody>
      </p:sp>
      <p:sp>
        <p:nvSpPr>
          <p:cNvPr id="3" name="Footer Placeholder 2">
            <a:extLst>
              <a:ext uri="{FF2B5EF4-FFF2-40B4-BE49-F238E27FC236}">
                <a16:creationId xmlns:a16="http://schemas.microsoft.com/office/drawing/2014/main" id="{D7432728-0675-D320-B2CD-EAADD6288E4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6E441F8B-B774-A277-B2B6-93D8E3540DAA}"/>
              </a:ext>
            </a:extLst>
          </p:cNvPr>
          <p:cNvSpPr>
            <a:spLocks noGrp="1"/>
          </p:cNvSpPr>
          <p:nvPr>
            <p:ph type="sldNum" sz="quarter" idx="11"/>
          </p:nvPr>
        </p:nvSpPr>
        <p:spPr/>
        <p:txBody>
          <a:bodyPr/>
          <a:lstStyle/>
          <a:p>
            <a:fld id="{DA2C159E-F13C-4A85-9A41-E7669D3E0D70}" type="slidenum">
              <a:rPr lang="en-GB" smtClean="0"/>
              <a:pPr/>
              <a:t>25</a:t>
            </a:fld>
            <a:endParaRPr lang="en-GB"/>
          </a:p>
        </p:txBody>
      </p:sp>
    </p:spTree>
    <p:extLst>
      <p:ext uri="{BB962C8B-B14F-4D97-AF65-F5344CB8AC3E}">
        <p14:creationId xmlns:p14="http://schemas.microsoft.com/office/powerpoint/2010/main" val="22142525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847A36-3540-A375-E5E7-336F35B15B2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A555F3B-EB26-AE20-B8E7-2025128F4445}"/>
              </a:ext>
            </a:extLst>
          </p:cNvPr>
          <p:cNvSpPr>
            <a:spLocks noGrp="1"/>
          </p:cNvSpPr>
          <p:nvPr>
            <p:ph type="title"/>
          </p:nvPr>
        </p:nvSpPr>
        <p:spPr>
          <a:xfrm>
            <a:off x="234000" y="137276"/>
            <a:ext cx="8437563" cy="699425"/>
          </a:xfrm>
        </p:spPr>
        <p:txBody>
          <a:bodyPr>
            <a:normAutofit/>
          </a:bodyPr>
          <a:lstStyle/>
          <a:p>
            <a:r>
              <a:rPr lang="en-GB" dirty="0"/>
              <a:t>Plenary exam-style question</a:t>
            </a:r>
            <a:endParaRPr lang="en-GB" dirty="0">
              <a:cs typeface="Arial"/>
            </a:endParaRPr>
          </a:p>
        </p:txBody>
      </p:sp>
      <p:sp>
        <p:nvSpPr>
          <p:cNvPr id="5" name="Text Placeholder 4">
            <a:extLst>
              <a:ext uri="{FF2B5EF4-FFF2-40B4-BE49-F238E27FC236}">
                <a16:creationId xmlns:a16="http://schemas.microsoft.com/office/drawing/2014/main" id="{063DD4ED-EDB6-9BE5-21BF-BEB4202DDD94}"/>
              </a:ext>
            </a:extLst>
          </p:cNvPr>
          <p:cNvSpPr>
            <a:spLocks noGrp="1"/>
          </p:cNvSpPr>
          <p:nvPr>
            <p:ph type="body" sz="quarter" idx="12"/>
          </p:nvPr>
        </p:nvSpPr>
        <p:spPr>
          <a:xfrm>
            <a:off x="234000" y="960522"/>
            <a:ext cx="7508712" cy="3612212"/>
          </a:xfrm>
        </p:spPr>
        <p:txBody>
          <a:bodyPr vert="horz" lIns="0" tIns="0" rIns="0" bIns="0" rtlCol="0" anchor="t">
            <a:noAutofit/>
          </a:bodyPr>
          <a:lstStyle/>
          <a:p>
            <a:pPr>
              <a:lnSpc>
                <a:spcPct val="107000"/>
              </a:lnSpc>
              <a:spcAft>
                <a:spcPts val="800"/>
              </a:spcAft>
            </a:pPr>
            <a:r>
              <a:rPr lang="en-GB" kern="100" dirty="0">
                <a:solidFill>
                  <a:srgbClr val="000000"/>
                </a:solidFill>
                <a:effectLst/>
                <a:ea typeface="Arial" panose="020B0604020202020204" pitchFamily="34" charset="0"/>
              </a:rPr>
              <a:t>A new large hotel is under construction. The scaffolding has been delayed by several days. The scaffolding is required to complete the cladding on the exterior of the hotel before internal work takes place. </a:t>
            </a:r>
            <a:endParaRPr lang="en-GB" kern="100" dirty="0">
              <a:effectLst/>
              <a:ea typeface="Calibri" panose="020F0502020204030204" pitchFamily="34" charset="0"/>
            </a:endParaRPr>
          </a:p>
          <a:p>
            <a:pPr>
              <a:lnSpc>
                <a:spcPct val="107000"/>
              </a:lnSpc>
              <a:spcAft>
                <a:spcPts val="800"/>
              </a:spcAft>
            </a:pPr>
            <a:br>
              <a:rPr lang="en-GB" b="1" kern="100" dirty="0">
                <a:solidFill>
                  <a:srgbClr val="000000"/>
                </a:solidFill>
                <a:effectLst/>
                <a:ea typeface="Arial" panose="020B0604020202020204" pitchFamily="34" charset="0"/>
              </a:rPr>
            </a:br>
            <a:r>
              <a:rPr lang="en-GB" b="1" kern="100" dirty="0">
                <a:solidFill>
                  <a:srgbClr val="000000"/>
                </a:solidFill>
                <a:effectLst/>
                <a:ea typeface="Arial" panose="020B0604020202020204" pitchFamily="34" charset="0"/>
              </a:rPr>
              <a:t>Question:</a:t>
            </a:r>
          </a:p>
          <a:p>
            <a:pPr>
              <a:lnSpc>
                <a:spcPct val="107000"/>
              </a:lnSpc>
              <a:spcAft>
                <a:spcPts val="800"/>
              </a:spcAft>
            </a:pPr>
            <a:r>
              <a:rPr lang="en-GB" kern="100" dirty="0">
                <a:solidFill>
                  <a:srgbClr val="000000"/>
                </a:solidFill>
                <a:effectLst/>
                <a:ea typeface="Arial" panose="020B0604020202020204" pitchFamily="34" charset="0"/>
              </a:rPr>
              <a:t>Explain how the scaffolding delay impacts the schedule of activities. </a:t>
            </a:r>
            <a:endParaRPr lang="en-GB" kern="100" dirty="0">
              <a:effectLst/>
              <a:ea typeface="Calibri" panose="020F0502020204030204" pitchFamily="34" charset="0"/>
            </a:endParaRPr>
          </a:p>
          <a:p>
            <a:pPr>
              <a:lnSpc>
                <a:spcPct val="107000"/>
              </a:lnSpc>
              <a:spcAft>
                <a:spcPts val="800"/>
              </a:spcAft>
            </a:pPr>
            <a:r>
              <a:rPr lang="en-GB" sz="1800" b="1" kern="100" dirty="0">
                <a:effectLst/>
                <a:latin typeface="Arial" panose="020B0604020202020204" pitchFamily="34" charset="0"/>
                <a:ea typeface="Calibri" panose="020F0502020204030204" pitchFamily="34" charset="0"/>
              </a:rPr>
              <a:t> </a:t>
            </a:r>
            <a:endParaRPr lang="en-GB" sz="1800" kern="100" dirty="0">
              <a:effectLst/>
              <a:latin typeface="Arial" panose="020B0604020202020204" pitchFamily="34" charset="0"/>
              <a:ea typeface="Calibri" panose="020F0502020204030204" pitchFamily="34" charset="0"/>
            </a:endParaRPr>
          </a:p>
          <a:p>
            <a:pPr>
              <a:lnSpc>
                <a:spcPct val="107000"/>
              </a:lnSpc>
              <a:spcAft>
                <a:spcPts val="800"/>
              </a:spcAft>
            </a:pPr>
            <a:r>
              <a:rPr lang="en-GB" sz="1800" b="1" kern="100" dirty="0">
                <a:effectLst/>
                <a:latin typeface="Arial" panose="020B0604020202020204" pitchFamily="34" charset="0"/>
                <a:ea typeface="Calibri" panose="020F0502020204030204" pitchFamily="34" charset="0"/>
              </a:rPr>
              <a:t> </a:t>
            </a:r>
            <a:endParaRPr lang="en-GB" sz="1800" kern="100" dirty="0">
              <a:effectLst/>
              <a:latin typeface="Arial" panose="020B0604020202020204" pitchFamily="34" charset="0"/>
              <a:ea typeface="Calibri" panose="020F0502020204030204" pitchFamily="34" charset="0"/>
            </a:endParaRPr>
          </a:p>
          <a:p>
            <a:pPr marL="269875" lvl="1" indent="-269875"/>
            <a:endParaRPr lang="en-GB" dirty="0">
              <a:cs typeface="Arial"/>
            </a:endParaRPr>
          </a:p>
          <a:p>
            <a:endParaRPr lang="en-GB" dirty="0">
              <a:cs typeface="Arial"/>
            </a:endParaRPr>
          </a:p>
        </p:txBody>
      </p:sp>
      <p:sp>
        <p:nvSpPr>
          <p:cNvPr id="3" name="Footer Placeholder 2">
            <a:extLst>
              <a:ext uri="{FF2B5EF4-FFF2-40B4-BE49-F238E27FC236}">
                <a16:creationId xmlns:a16="http://schemas.microsoft.com/office/drawing/2014/main" id="{1E4EADEC-C39A-0003-1452-910F9A35738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7DF9A2C9-908C-612B-80E3-078353B4AE57}"/>
              </a:ext>
            </a:extLst>
          </p:cNvPr>
          <p:cNvSpPr>
            <a:spLocks noGrp="1"/>
          </p:cNvSpPr>
          <p:nvPr>
            <p:ph type="sldNum" sz="quarter" idx="11"/>
          </p:nvPr>
        </p:nvSpPr>
        <p:spPr/>
        <p:txBody>
          <a:bodyPr/>
          <a:lstStyle/>
          <a:p>
            <a:fld id="{DA2C159E-F13C-4A85-9A41-E7669D3E0D70}" type="slidenum">
              <a:rPr lang="en-GB" smtClean="0"/>
              <a:pPr/>
              <a:t>26</a:t>
            </a:fld>
            <a:endParaRPr lang="en-GB"/>
          </a:p>
        </p:txBody>
      </p:sp>
    </p:spTree>
    <p:extLst>
      <p:ext uri="{BB962C8B-B14F-4D97-AF65-F5344CB8AC3E}">
        <p14:creationId xmlns:p14="http://schemas.microsoft.com/office/powerpoint/2010/main" val="22893506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FB5F8-8926-D999-AF16-2FD09B22D4B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6C0F3EC-CC38-12F2-59CB-D71E348DDE3E}"/>
              </a:ext>
            </a:extLst>
          </p:cNvPr>
          <p:cNvSpPr>
            <a:spLocks noGrp="1"/>
          </p:cNvSpPr>
          <p:nvPr>
            <p:ph type="title"/>
          </p:nvPr>
        </p:nvSpPr>
        <p:spPr>
          <a:xfrm>
            <a:off x="234000" y="137276"/>
            <a:ext cx="8437563" cy="699425"/>
          </a:xfrm>
        </p:spPr>
        <p:txBody>
          <a:bodyPr>
            <a:normAutofit/>
          </a:bodyPr>
          <a:lstStyle/>
          <a:p>
            <a:r>
              <a:rPr lang="en-GB"/>
              <a:t>Model answer</a:t>
            </a:r>
            <a:endParaRPr lang="en-GB">
              <a:cs typeface="Arial"/>
            </a:endParaRPr>
          </a:p>
        </p:txBody>
      </p:sp>
      <p:sp>
        <p:nvSpPr>
          <p:cNvPr id="5" name="Text Placeholder 4">
            <a:extLst>
              <a:ext uri="{FF2B5EF4-FFF2-40B4-BE49-F238E27FC236}">
                <a16:creationId xmlns:a16="http://schemas.microsoft.com/office/drawing/2014/main" id="{1EB6D4B6-B247-BDFD-0825-AF7F57CA700A}"/>
              </a:ext>
            </a:extLst>
          </p:cNvPr>
          <p:cNvSpPr>
            <a:spLocks noGrp="1"/>
          </p:cNvSpPr>
          <p:nvPr>
            <p:ph type="body" sz="quarter" idx="12"/>
          </p:nvPr>
        </p:nvSpPr>
        <p:spPr>
          <a:xfrm>
            <a:off x="234000" y="960522"/>
            <a:ext cx="7866392" cy="3612212"/>
          </a:xfrm>
        </p:spPr>
        <p:txBody>
          <a:bodyPr vert="horz" lIns="0" tIns="0" rIns="0" bIns="0" rtlCol="0" anchor="t">
            <a:noAutofit/>
          </a:bodyPr>
          <a:lstStyle/>
          <a:p>
            <a:pPr>
              <a:lnSpc>
                <a:spcPct val="107000"/>
              </a:lnSpc>
              <a:spcAft>
                <a:spcPts val="1400"/>
              </a:spcAft>
            </a:pPr>
            <a:r>
              <a:rPr lang="en-GB" kern="100" dirty="0">
                <a:effectLst/>
                <a:ea typeface="Arial" panose="020B0604020202020204" pitchFamily="34" charset="0"/>
              </a:rPr>
              <a:t>The delay with the scaffolding will mean that the external elements of the building cannot be completed on time.  This is because installation of the cladding involves working at height and will require scaffolding. </a:t>
            </a:r>
          </a:p>
          <a:p>
            <a:pPr>
              <a:lnSpc>
                <a:spcPct val="107000"/>
              </a:lnSpc>
              <a:spcAft>
                <a:spcPts val="800"/>
              </a:spcAft>
            </a:pPr>
            <a:r>
              <a:rPr lang="en-GB" kern="100" dirty="0">
                <a:effectLst/>
                <a:ea typeface="Arial" panose="020B0604020202020204" pitchFamily="34" charset="0"/>
              </a:rPr>
              <a:t>A delay </a:t>
            </a:r>
            <a:r>
              <a:rPr lang="en-GB" kern="100" dirty="0">
                <a:ea typeface="Arial" panose="020B0604020202020204" pitchFamily="34" charset="0"/>
              </a:rPr>
              <a:t>with the </a:t>
            </a:r>
            <a:r>
              <a:rPr lang="en-GB" kern="100" dirty="0">
                <a:effectLst/>
                <a:ea typeface="Arial" panose="020B0604020202020204" pitchFamily="34" charset="0"/>
              </a:rPr>
              <a:t>scaffolding could </a:t>
            </a:r>
            <a:r>
              <a:rPr lang="en-GB" kern="100" dirty="0">
                <a:ea typeface="Arial" panose="020B0604020202020204" pitchFamily="34" charset="0"/>
              </a:rPr>
              <a:t>affect</a:t>
            </a:r>
            <a:r>
              <a:rPr lang="en-GB" kern="100" dirty="0">
                <a:effectLst/>
                <a:ea typeface="Arial" panose="020B0604020202020204" pitchFamily="34" charset="0"/>
              </a:rPr>
              <a:t> the fitting of external windows.  These are needed to create a dry envelope to allow internal activities to begin.  These windows are often are fitted at the same time as cladding. </a:t>
            </a:r>
            <a:endParaRPr lang="en-GB" kern="100" dirty="0">
              <a:effectLst/>
              <a:ea typeface="Calibri" panose="020F0502020204030204" pitchFamily="34" charset="0"/>
            </a:endParaRPr>
          </a:p>
          <a:p>
            <a:pPr>
              <a:lnSpc>
                <a:spcPct val="107000"/>
              </a:lnSpc>
              <a:spcAft>
                <a:spcPts val="800"/>
              </a:spcAft>
            </a:pPr>
            <a:r>
              <a:rPr lang="en-GB" sz="1800" b="1" kern="100" dirty="0">
                <a:effectLst/>
                <a:latin typeface="Arial" panose="020B0604020202020204" pitchFamily="34" charset="0"/>
                <a:ea typeface="Calibri" panose="020F0502020204030204" pitchFamily="34" charset="0"/>
              </a:rPr>
              <a:t> </a:t>
            </a:r>
            <a:endParaRPr lang="en-GB" sz="1800" kern="100" dirty="0">
              <a:effectLst/>
              <a:latin typeface="Arial" panose="020B0604020202020204" pitchFamily="34" charset="0"/>
              <a:ea typeface="Calibri" panose="020F0502020204030204" pitchFamily="34" charset="0"/>
            </a:endParaRPr>
          </a:p>
          <a:p>
            <a:pPr>
              <a:lnSpc>
                <a:spcPct val="107000"/>
              </a:lnSpc>
              <a:spcAft>
                <a:spcPts val="800"/>
              </a:spcAft>
            </a:pPr>
            <a:r>
              <a:rPr lang="en-GB" sz="1800" b="1" kern="100" dirty="0">
                <a:effectLst/>
                <a:latin typeface="Arial" panose="020B0604020202020204" pitchFamily="34" charset="0"/>
                <a:ea typeface="Calibri" panose="020F0502020204030204" pitchFamily="34" charset="0"/>
              </a:rPr>
              <a:t> </a:t>
            </a:r>
            <a:endParaRPr lang="en-GB" sz="1800" kern="100" dirty="0">
              <a:effectLst/>
              <a:latin typeface="Arial" panose="020B0604020202020204" pitchFamily="34" charset="0"/>
              <a:ea typeface="Calibri" panose="020F0502020204030204" pitchFamily="34" charset="0"/>
            </a:endParaRPr>
          </a:p>
          <a:p>
            <a:pPr marL="269875" lvl="1" indent="-269875"/>
            <a:endParaRPr lang="en-GB" dirty="0">
              <a:cs typeface="Arial"/>
            </a:endParaRPr>
          </a:p>
          <a:p>
            <a:endParaRPr lang="en-GB" dirty="0">
              <a:cs typeface="Arial"/>
            </a:endParaRPr>
          </a:p>
        </p:txBody>
      </p:sp>
      <p:sp>
        <p:nvSpPr>
          <p:cNvPr id="3" name="Footer Placeholder 2">
            <a:extLst>
              <a:ext uri="{FF2B5EF4-FFF2-40B4-BE49-F238E27FC236}">
                <a16:creationId xmlns:a16="http://schemas.microsoft.com/office/drawing/2014/main" id="{FF4F1BF9-08F1-7E2F-DC9B-A2E9DB2BF23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EFBEA20B-924D-309F-484D-042866230E4F}"/>
              </a:ext>
            </a:extLst>
          </p:cNvPr>
          <p:cNvSpPr>
            <a:spLocks noGrp="1"/>
          </p:cNvSpPr>
          <p:nvPr>
            <p:ph type="sldNum" sz="quarter" idx="11"/>
          </p:nvPr>
        </p:nvSpPr>
        <p:spPr/>
        <p:txBody>
          <a:bodyPr/>
          <a:lstStyle/>
          <a:p>
            <a:fld id="{DA2C159E-F13C-4A85-9A41-E7669D3E0D70}" type="slidenum">
              <a:rPr lang="en-GB" smtClean="0"/>
              <a:pPr/>
              <a:t>27</a:t>
            </a:fld>
            <a:endParaRPr lang="en-GB"/>
          </a:p>
        </p:txBody>
      </p:sp>
    </p:spTree>
    <p:extLst>
      <p:ext uri="{BB962C8B-B14F-4D97-AF65-F5344CB8AC3E}">
        <p14:creationId xmlns:p14="http://schemas.microsoft.com/office/powerpoint/2010/main" val="5074884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36F8B9-5735-98AC-3C6A-AABD2A5ECC4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5AC9E75-C32F-2442-3D5B-7390AECEA0B8}"/>
              </a:ext>
            </a:extLst>
          </p:cNvPr>
          <p:cNvSpPr>
            <a:spLocks noGrp="1"/>
          </p:cNvSpPr>
          <p:nvPr>
            <p:ph type="title"/>
          </p:nvPr>
        </p:nvSpPr>
        <p:spPr>
          <a:xfrm>
            <a:off x="234000" y="137276"/>
            <a:ext cx="8437563" cy="699425"/>
          </a:xfrm>
        </p:spPr>
        <p:txBody>
          <a:bodyPr>
            <a:noAutofit/>
          </a:bodyPr>
          <a:lstStyle/>
          <a:p>
            <a:r>
              <a:rPr lang="en-GB" dirty="0"/>
              <a:t>Next steps: Planning job advert</a:t>
            </a:r>
            <a:endParaRPr lang="en-US" dirty="0"/>
          </a:p>
        </p:txBody>
      </p:sp>
      <p:sp>
        <p:nvSpPr>
          <p:cNvPr id="5" name="Text Placeholder 4">
            <a:extLst>
              <a:ext uri="{FF2B5EF4-FFF2-40B4-BE49-F238E27FC236}">
                <a16:creationId xmlns:a16="http://schemas.microsoft.com/office/drawing/2014/main" id="{110AD8C9-3A71-556A-7E12-EFF9AE3E7FBD}"/>
              </a:ext>
            </a:extLst>
          </p:cNvPr>
          <p:cNvSpPr>
            <a:spLocks noGrp="1"/>
          </p:cNvSpPr>
          <p:nvPr>
            <p:ph type="body" sz="quarter" idx="12"/>
          </p:nvPr>
        </p:nvSpPr>
        <p:spPr>
          <a:xfrm>
            <a:off x="234000" y="966299"/>
            <a:ext cx="7866392" cy="4073055"/>
          </a:xfrm>
        </p:spPr>
        <p:txBody>
          <a:bodyPr vert="horz" lIns="0" tIns="0" rIns="0" bIns="0" rtlCol="0" anchor="t">
            <a:noAutofit/>
          </a:bodyPr>
          <a:lstStyle/>
          <a:p>
            <a:pPr>
              <a:spcAft>
                <a:spcPts val="1200"/>
              </a:spcAft>
            </a:pPr>
            <a:r>
              <a:rPr lang="en-GB" b="1" dirty="0"/>
              <a:t>Homework:</a:t>
            </a:r>
          </a:p>
          <a:p>
            <a:pPr marL="457200" indent="-457200">
              <a:spcAft>
                <a:spcPts val="1200"/>
              </a:spcAft>
              <a:buFont typeface="+mj-lt"/>
              <a:buAutoNum type="arabicPeriod"/>
            </a:pPr>
            <a:r>
              <a:rPr lang="en-GB" dirty="0"/>
              <a:t>Produce a job advert that requires an employee to undertake project planning for construction.</a:t>
            </a:r>
            <a:endParaRPr lang="en-GB" dirty="0">
              <a:cs typeface="Arial"/>
            </a:endParaRPr>
          </a:p>
          <a:p>
            <a:pPr marL="457200" indent="-457200">
              <a:spcAft>
                <a:spcPts val="1200"/>
              </a:spcAft>
              <a:buFont typeface="+mj-lt"/>
              <a:buAutoNum type="arabicPeriod"/>
            </a:pPr>
            <a:r>
              <a:rPr lang="en-GB" dirty="0">
                <a:cs typeface="Arial"/>
              </a:rPr>
              <a:t>Identify the essential and desirable qualities that this person will need to be effective in the role.</a:t>
            </a:r>
          </a:p>
          <a:p>
            <a:pPr marL="342900" indent="-342900">
              <a:buFont typeface="Arial" panose="020B0604020202020204" pitchFamily="34" charset="0"/>
              <a:buChar char="•"/>
            </a:pPr>
            <a:endParaRPr lang="en-GB" dirty="0">
              <a:cs typeface="Arial"/>
            </a:endParaRPr>
          </a:p>
          <a:p>
            <a:endParaRPr lang="en-GB" dirty="0">
              <a:cs typeface="Arial"/>
            </a:endParaRPr>
          </a:p>
          <a:p>
            <a:pPr marL="269875" lvl="1" indent="-269875"/>
            <a:endParaRPr lang="en-GB" dirty="0">
              <a:cs typeface="Arial"/>
            </a:endParaRPr>
          </a:p>
          <a:p>
            <a:endParaRPr lang="en-GB" dirty="0">
              <a:cs typeface="Arial"/>
            </a:endParaRPr>
          </a:p>
        </p:txBody>
      </p:sp>
      <p:sp>
        <p:nvSpPr>
          <p:cNvPr id="3" name="Footer Placeholder 2">
            <a:extLst>
              <a:ext uri="{FF2B5EF4-FFF2-40B4-BE49-F238E27FC236}">
                <a16:creationId xmlns:a16="http://schemas.microsoft.com/office/drawing/2014/main" id="{5CF4121D-660C-4755-3ACC-B2030B123F3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7119AE70-BB40-58A5-0BFB-2375C5B19543}"/>
              </a:ext>
            </a:extLst>
          </p:cNvPr>
          <p:cNvSpPr>
            <a:spLocks noGrp="1"/>
          </p:cNvSpPr>
          <p:nvPr>
            <p:ph type="sldNum" sz="quarter" idx="11"/>
          </p:nvPr>
        </p:nvSpPr>
        <p:spPr/>
        <p:txBody>
          <a:bodyPr/>
          <a:lstStyle/>
          <a:p>
            <a:fld id="{DA2C159E-F13C-4A85-9A41-E7669D3E0D70}" type="slidenum">
              <a:rPr lang="en-GB" smtClean="0"/>
              <a:pPr/>
              <a:t>28</a:t>
            </a:fld>
            <a:endParaRPr lang="en-GB"/>
          </a:p>
        </p:txBody>
      </p:sp>
    </p:spTree>
    <p:extLst>
      <p:ext uri="{BB962C8B-B14F-4D97-AF65-F5344CB8AC3E}">
        <p14:creationId xmlns:p14="http://schemas.microsoft.com/office/powerpoint/2010/main" val="19660204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a:t>3</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a:bodyPr>
          <a:lstStyle/>
          <a:p>
            <a:r>
              <a:rPr lang="en-GB" dirty="0"/>
              <a:t>Programme planning techniques</a:t>
            </a:r>
            <a:endParaRPr lang="en-US" dirty="0"/>
          </a:p>
        </p:txBody>
      </p:sp>
    </p:spTree>
    <p:extLst>
      <p:ext uri="{BB962C8B-B14F-4D97-AF65-F5344CB8AC3E}">
        <p14:creationId xmlns:p14="http://schemas.microsoft.com/office/powerpoint/2010/main" val="3665392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CF0AD6-E5BD-0EFD-9A6B-6F367885DA2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9D9E406-00C1-464E-83D4-477FAA21E4CD}"/>
              </a:ext>
            </a:extLst>
          </p:cNvPr>
          <p:cNvSpPr>
            <a:spLocks noGrp="1"/>
          </p:cNvSpPr>
          <p:nvPr>
            <p:ph type="title"/>
          </p:nvPr>
        </p:nvSpPr>
        <p:spPr>
          <a:xfrm>
            <a:off x="232950" y="249900"/>
            <a:ext cx="8437563" cy="1129758"/>
          </a:xfrm>
        </p:spPr>
        <p:txBody>
          <a:bodyPr>
            <a:noAutofit/>
          </a:bodyPr>
          <a:lstStyle/>
          <a:p>
            <a:r>
              <a:rPr lang="en-GB" dirty="0"/>
              <a:t>Starter task: Superstructure construction methods</a:t>
            </a:r>
            <a:endParaRPr lang="en-GB" dirty="0">
              <a:cs typeface="Arial"/>
            </a:endParaRPr>
          </a:p>
        </p:txBody>
      </p:sp>
      <p:sp>
        <p:nvSpPr>
          <p:cNvPr id="5" name="Text Placeholder 4">
            <a:extLst>
              <a:ext uri="{FF2B5EF4-FFF2-40B4-BE49-F238E27FC236}">
                <a16:creationId xmlns:a16="http://schemas.microsoft.com/office/drawing/2014/main" id="{FFEF09EA-2A10-4334-C977-8756BCDF1926}"/>
              </a:ext>
            </a:extLst>
          </p:cNvPr>
          <p:cNvSpPr>
            <a:spLocks noGrp="1"/>
          </p:cNvSpPr>
          <p:nvPr>
            <p:ph type="body" sz="quarter" idx="12"/>
          </p:nvPr>
        </p:nvSpPr>
        <p:spPr>
          <a:xfrm>
            <a:off x="281131" y="1562582"/>
            <a:ext cx="7675245" cy="3136710"/>
          </a:xfrm>
        </p:spPr>
        <p:txBody>
          <a:bodyPr vert="horz" lIns="0" tIns="0" rIns="0" bIns="0" rtlCol="0" anchor="t">
            <a:noAutofit/>
          </a:bodyPr>
          <a:lstStyle/>
          <a:p>
            <a:r>
              <a:rPr lang="en-GB" sz="2400" dirty="0"/>
              <a:t>In your allocated pairs, </a:t>
            </a:r>
            <a:r>
              <a:rPr lang="en-GB" dirty="0"/>
              <a:t>discuss the</a:t>
            </a:r>
            <a:r>
              <a:rPr lang="en-GB" sz="2400" dirty="0"/>
              <a:t> </a:t>
            </a:r>
            <a:r>
              <a:rPr lang="en-GB" dirty="0"/>
              <a:t>process for your allocated </a:t>
            </a:r>
            <a:r>
              <a:rPr lang="en-GB" sz="2400" dirty="0"/>
              <a:t>construction </a:t>
            </a:r>
            <a:r>
              <a:rPr lang="en-GB" dirty="0"/>
              <a:t>method</a:t>
            </a:r>
            <a:r>
              <a:rPr lang="en-GB" sz="2400" dirty="0"/>
              <a:t>.</a:t>
            </a:r>
          </a:p>
          <a:p>
            <a:endParaRPr lang="en-US" dirty="0"/>
          </a:p>
          <a:p>
            <a:pPr>
              <a:lnSpc>
                <a:spcPct val="100000"/>
              </a:lnSpc>
            </a:pPr>
            <a:r>
              <a:rPr lang="en-GB" dirty="0"/>
              <a:t>Use flipchart paper to record key points.</a:t>
            </a:r>
            <a:endParaRPr lang="en-GB" dirty="0">
              <a:cs typeface="Arial"/>
            </a:endParaRPr>
          </a:p>
          <a:p>
            <a:endParaRPr lang="en-GB" dirty="0">
              <a:cs typeface="Arial"/>
            </a:endParaRPr>
          </a:p>
        </p:txBody>
      </p:sp>
      <p:sp>
        <p:nvSpPr>
          <p:cNvPr id="3" name="Footer Placeholder 2">
            <a:extLst>
              <a:ext uri="{FF2B5EF4-FFF2-40B4-BE49-F238E27FC236}">
                <a16:creationId xmlns:a16="http://schemas.microsoft.com/office/drawing/2014/main" id="{EAC0508F-D87A-1263-C874-29F27E6AB64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14387D45-6FD1-8984-C560-979A114C2C8D}"/>
              </a:ext>
            </a:extLst>
          </p:cNvPr>
          <p:cNvSpPr>
            <a:spLocks noGrp="1"/>
          </p:cNvSpPr>
          <p:nvPr>
            <p:ph type="sldNum" sz="quarter" idx="11"/>
          </p:nvPr>
        </p:nvSpPr>
        <p:spPr/>
        <p:txBody>
          <a:bodyPr/>
          <a:lstStyle/>
          <a:p>
            <a:fld id="{DA2C159E-F13C-4A85-9A41-E7669D3E0D70}" type="slidenum">
              <a:rPr lang="en-GB" smtClean="0"/>
              <a:pPr/>
              <a:t>3</a:t>
            </a:fld>
            <a:endParaRPr lang="en-GB"/>
          </a:p>
        </p:txBody>
      </p:sp>
    </p:spTree>
    <p:extLst>
      <p:ext uri="{BB962C8B-B14F-4D97-AF65-F5344CB8AC3E}">
        <p14:creationId xmlns:p14="http://schemas.microsoft.com/office/powerpoint/2010/main" val="18694761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normAutofit/>
          </a:bodyPr>
          <a:lstStyle/>
          <a:p>
            <a:r>
              <a:rPr lang="en-GB" dirty="0"/>
              <a:t>Programme planning techniques</a:t>
            </a:r>
            <a:endParaRPr lang="en-GB" sz="3600" dirty="0"/>
          </a:p>
        </p:txBody>
      </p:sp>
      <p:sp>
        <p:nvSpPr>
          <p:cNvPr id="5" name="Text Placeholder 4"/>
          <p:cNvSpPr>
            <a:spLocks noGrp="1"/>
          </p:cNvSpPr>
          <p:nvPr>
            <p:ph type="body" sz="quarter" idx="12"/>
          </p:nvPr>
        </p:nvSpPr>
        <p:spPr/>
        <p:txBody>
          <a:bodyPr vert="horz" lIns="0" tIns="0" rIns="0" bIns="0" rtlCol="0" anchor="t">
            <a:noAutofit/>
          </a:bodyPr>
          <a:lstStyle/>
          <a:p>
            <a:pPr>
              <a:spcAft>
                <a:spcPts val="1800"/>
              </a:spcAft>
            </a:pPr>
            <a:r>
              <a:rPr lang="en-GB" dirty="0"/>
              <a:t>Previous lessons have covered the concept and considerations for planning construction projects.</a:t>
            </a:r>
            <a:endParaRPr lang="en-GB" dirty="0">
              <a:cs typeface="Arial"/>
            </a:endParaRPr>
          </a:p>
          <a:p>
            <a:pPr>
              <a:spcAft>
                <a:spcPts val="1800"/>
              </a:spcAft>
            </a:pPr>
            <a:r>
              <a:rPr lang="en-GB" dirty="0">
                <a:solidFill>
                  <a:srgbClr val="000000"/>
                </a:solidFill>
                <a:cs typeface="Arial"/>
              </a:rPr>
              <a:t>The next stage is to look at the techniques that are commonly used in construction projects. </a:t>
            </a:r>
          </a:p>
          <a:p>
            <a:pPr>
              <a:spcAft>
                <a:spcPts val="1200"/>
              </a:spcAft>
            </a:pPr>
            <a:r>
              <a:rPr lang="en-GB" dirty="0">
                <a:solidFill>
                  <a:srgbClr val="000000"/>
                </a:solidFill>
                <a:cs typeface="Arial"/>
              </a:rPr>
              <a:t>The three most common methods are:</a:t>
            </a:r>
          </a:p>
          <a:p>
            <a:pPr lvl="1">
              <a:lnSpc>
                <a:spcPct val="100000"/>
              </a:lnSpc>
            </a:pPr>
            <a:r>
              <a:rPr lang="en-GB" dirty="0">
                <a:solidFill>
                  <a:srgbClr val="000000"/>
                </a:solidFill>
                <a:cs typeface="Arial"/>
              </a:rPr>
              <a:t>Gantt charts</a:t>
            </a:r>
          </a:p>
          <a:p>
            <a:pPr lvl="1">
              <a:lnSpc>
                <a:spcPct val="100000"/>
              </a:lnSpc>
            </a:pPr>
            <a:r>
              <a:rPr lang="en-GB" dirty="0">
                <a:solidFill>
                  <a:srgbClr val="000000"/>
                </a:solidFill>
              </a:rPr>
              <a:t>line of balance charts </a:t>
            </a:r>
            <a:endParaRPr lang="en-GB" dirty="0">
              <a:solidFill>
                <a:srgbClr val="E51C41"/>
              </a:solidFill>
            </a:endParaRPr>
          </a:p>
          <a:p>
            <a:pPr lvl="1">
              <a:lnSpc>
                <a:spcPct val="100000"/>
              </a:lnSpc>
            </a:pPr>
            <a:r>
              <a:rPr lang="en-GB" dirty="0">
                <a:solidFill>
                  <a:srgbClr val="000000"/>
                </a:solidFill>
                <a:cs typeface="Arial"/>
              </a:rPr>
              <a:t>critical path analysis.</a:t>
            </a:r>
          </a:p>
          <a:p>
            <a:endParaRPr lang="en-GB" dirty="0">
              <a:solidFill>
                <a:srgbClr val="E51C41"/>
              </a:solidFill>
              <a:cs typeface="Arial"/>
            </a:endParaRP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p:cNvSpPr>
            <a:spLocks noGrp="1"/>
          </p:cNvSpPr>
          <p:nvPr>
            <p:ph type="sldNum" sz="quarter" idx="11"/>
          </p:nvPr>
        </p:nvSpPr>
        <p:spPr/>
        <p:txBody>
          <a:bodyPr/>
          <a:lstStyle/>
          <a:p>
            <a:fld id="{DA2C159E-F13C-4A85-9A41-E7669D3E0D70}" type="slidenum">
              <a:rPr lang="en-GB" smtClean="0"/>
              <a:pPr/>
              <a:t>30</a:t>
            </a:fld>
            <a:endParaRPr lang="en-GB"/>
          </a:p>
        </p:txBody>
      </p:sp>
    </p:spTree>
    <p:extLst>
      <p:ext uri="{BB962C8B-B14F-4D97-AF65-F5344CB8AC3E}">
        <p14:creationId xmlns:p14="http://schemas.microsoft.com/office/powerpoint/2010/main" val="12804556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F9961F-82D3-E169-9C52-08FEE088486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0A732A9-09A4-41CC-4C5F-8CB4799B65E8}"/>
              </a:ext>
            </a:extLst>
          </p:cNvPr>
          <p:cNvSpPr>
            <a:spLocks noGrp="1"/>
          </p:cNvSpPr>
          <p:nvPr>
            <p:ph type="title"/>
          </p:nvPr>
        </p:nvSpPr>
        <p:spPr/>
        <p:txBody>
          <a:bodyPr>
            <a:normAutofit/>
          </a:bodyPr>
          <a:lstStyle/>
          <a:p>
            <a:r>
              <a:rPr lang="en-GB"/>
              <a:t>Gantt chart</a:t>
            </a:r>
            <a:endParaRPr lang="en-GB" sz="3600"/>
          </a:p>
        </p:txBody>
      </p:sp>
      <p:sp>
        <p:nvSpPr>
          <p:cNvPr id="5" name="Text Placeholder 4">
            <a:extLst>
              <a:ext uri="{FF2B5EF4-FFF2-40B4-BE49-F238E27FC236}">
                <a16:creationId xmlns:a16="http://schemas.microsoft.com/office/drawing/2014/main" id="{5D7A3B57-F47A-2B39-E75B-B412CF08D16E}"/>
              </a:ext>
            </a:extLst>
          </p:cNvPr>
          <p:cNvSpPr>
            <a:spLocks noGrp="1"/>
          </p:cNvSpPr>
          <p:nvPr>
            <p:ph type="body" sz="quarter" idx="12"/>
          </p:nvPr>
        </p:nvSpPr>
        <p:spPr>
          <a:xfrm>
            <a:off x="234000" y="986400"/>
            <a:ext cx="8221231" cy="3601574"/>
          </a:xfrm>
        </p:spPr>
        <p:txBody>
          <a:bodyPr vert="horz" lIns="0" tIns="0" rIns="0" bIns="0" rtlCol="0" anchor="t">
            <a:noAutofit/>
          </a:bodyPr>
          <a:lstStyle/>
          <a:p>
            <a:pPr lvl="1">
              <a:spcAft>
                <a:spcPts val="600"/>
              </a:spcAft>
            </a:pPr>
            <a:r>
              <a:rPr lang="en-GB" dirty="0"/>
              <a:t>A Gantt chart is a form of a horizontal bar chart that represents a project timeline.</a:t>
            </a:r>
            <a:endParaRPr lang="en-US" dirty="0"/>
          </a:p>
          <a:p>
            <a:pPr lvl="1">
              <a:spcAft>
                <a:spcPts val="600"/>
              </a:spcAft>
            </a:pPr>
            <a:r>
              <a:rPr lang="en-GB" dirty="0">
                <a:solidFill>
                  <a:srgbClr val="000000"/>
                </a:solidFill>
                <a:cs typeface="Arial"/>
              </a:rPr>
              <a:t>The horizontal axis identifies the timeline, and the vertical axis lists the individual activities involved in the project.</a:t>
            </a:r>
          </a:p>
          <a:p>
            <a:pPr lvl="1">
              <a:spcAft>
                <a:spcPts val="600"/>
              </a:spcAft>
            </a:pPr>
            <a:r>
              <a:rPr lang="en-GB" dirty="0">
                <a:cs typeface="Arial"/>
              </a:rPr>
              <a:t>Individual activities are shown in bars along the timeline.</a:t>
            </a:r>
          </a:p>
        </p:txBody>
      </p:sp>
      <p:sp>
        <p:nvSpPr>
          <p:cNvPr id="3" name="Footer Placeholder 2">
            <a:extLst>
              <a:ext uri="{FF2B5EF4-FFF2-40B4-BE49-F238E27FC236}">
                <a16:creationId xmlns:a16="http://schemas.microsoft.com/office/drawing/2014/main" id="{50C85F78-8674-2461-464D-EE5B2FBD509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A2342EB9-CF3E-5BC7-54FF-096089441C31}"/>
              </a:ext>
            </a:extLst>
          </p:cNvPr>
          <p:cNvSpPr>
            <a:spLocks noGrp="1"/>
          </p:cNvSpPr>
          <p:nvPr>
            <p:ph type="sldNum" sz="quarter" idx="11"/>
          </p:nvPr>
        </p:nvSpPr>
        <p:spPr/>
        <p:txBody>
          <a:bodyPr/>
          <a:lstStyle/>
          <a:p>
            <a:fld id="{DA2C159E-F13C-4A85-9A41-E7669D3E0D70}" type="slidenum">
              <a:rPr lang="en-GB" smtClean="0"/>
              <a:pPr/>
              <a:t>31</a:t>
            </a:fld>
            <a:endParaRPr lang="en-GB"/>
          </a:p>
        </p:txBody>
      </p:sp>
    </p:spTree>
    <p:extLst>
      <p:ext uri="{BB962C8B-B14F-4D97-AF65-F5344CB8AC3E}">
        <p14:creationId xmlns:p14="http://schemas.microsoft.com/office/powerpoint/2010/main" val="20370481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C37C78-6A94-AF49-A7A7-1C2EAFD46C0C}"/>
            </a:ext>
          </a:extLst>
        </p:cNvPr>
        <p:cNvGrpSpPr/>
        <p:nvPr/>
      </p:nvGrpSpPr>
      <p:grpSpPr>
        <a:xfrm>
          <a:off x="0" y="0"/>
          <a:ext cx="0" cy="0"/>
          <a:chOff x="0" y="0"/>
          <a:chExt cx="0" cy="0"/>
        </a:xfrm>
      </p:grpSpPr>
      <p:sp>
        <p:nvSpPr>
          <p:cNvPr id="12" name="Title 11" descr="A Gantt chart showing a list of tasks in a construction project on the left, each with a duration in weeks. Horizontal bars to the right represent when each task is scheduled across a timeline from March to February. Annotations label the &quot;Timeline&quot; at the top, the &quot;Tasks&quot; on the left, and the &quot;Planning of each task&quot; shown by the bars stretching across the timeline. ">
            <a:extLst>
              <a:ext uri="{FF2B5EF4-FFF2-40B4-BE49-F238E27FC236}">
                <a16:creationId xmlns:a16="http://schemas.microsoft.com/office/drawing/2014/main" id="{00FA251A-B09A-5D50-E587-AC925EF4BF99}"/>
              </a:ext>
            </a:extLst>
          </p:cNvPr>
          <p:cNvSpPr>
            <a:spLocks noGrp="1"/>
          </p:cNvSpPr>
          <p:nvPr>
            <p:ph type="title"/>
          </p:nvPr>
        </p:nvSpPr>
        <p:spPr>
          <a:xfrm>
            <a:off x="234000" y="151383"/>
            <a:ext cx="8437563" cy="699425"/>
          </a:xfrm>
        </p:spPr>
        <p:txBody>
          <a:bodyPr>
            <a:normAutofit/>
          </a:bodyPr>
          <a:lstStyle/>
          <a:p>
            <a:r>
              <a:rPr lang="en-GB"/>
              <a:t>Gantt chart example</a:t>
            </a:r>
            <a:endParaRPr lang="en-GB" sz="3600"/>
          </a:p>
        </p:txBody>
      </p:sp>
      <p:sp>
        <p:nvSpPr>
          <p:cNvPr id="3" name="Footer Placeholder 2" descr="A Gantt chart showing a list of tasks in a construction project on the left, each with a duration in weeks. Horizontal bars to the right represent when each task is scheduled across a timeline from March to February. Annotations label the &quot;Timeline&quot; at the top, the &quot;Tasks&quot; on the left, and the &quot;Planning of each task&quot; shown by the bars stretching across the timeline. ">
            <a:extLst>
              <a:ext uri="{FF2B5EF4-FFF2-40B4-BE49-F238E27FC236}">
                <a16:creationId xmlns:a16="http://schemas.microsoft.com/office/drawing/2014/main" id="{62AF5C5B-C332-36A7-7731-6CBE56D7AF7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p>
        </p:txBody>
      </p:sp>
      <p:sp>
        <p:nvSpPr>
          <p:cNvPr id="4" name="Slide Number Placeholder 3" descr="A Gantt chart showing a list of tasks in a construction project on the left, each with a duration in weeks. Horizontal bars to the right represent when each task is scheduled across a timeline from March to February. Annotations label the &quot;Timeline&quot; at the top, the &quot;Tasks&quot; on the left, and the &quot;Planning of each task&quot; shown by the bars stretching across the timeline. ">
            <a:extLst>
              <a:ext uri="{FF2B5EF4-FFF2-40B4-BE49-F238E27FC236}">
                <a16:creationId xmlns:a16="http://schemas.microsoft.com/office/drawing/2014/main" id="{9D66B088-0CFD-3850-0E1A-924AFD900AC3}"/>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
        <p:nvSpPr>
          <p:cNvPr id="8" name="TextBox 7" descr="A Gantt chart showing a list of tasks in a construction project on the left, each with a duration in weeks. Horizontal bars to the right represent when each task is scheduled across a timeline from March to February. Annotations label the &quot;Timeline&quot; at the top, the &quot;Tasks&quot; on the left, and the &quot;Planning of each task&quot; shown by the bars stretching across the timeline. ">
            <a:extLst>
              <a:ext uri="{FF2B5EF4-FFF2-40B4-BE49-F238E27FC236}">
                <a16:creationId xmlns:a16="http://schemas.microsoft.com/office/drawing/2014/main" id="{BF5A243D-B605-A1B9-D51E-B78BCAF4E5B2}"/>
              </a:ext>
            </a:extLst>
          </p:cNvPr>
          <p:cNvSpPr txBox="1"/>
          <p:nvPr/>
        </p:nvSpPr>
        <p:spPr>
          <a:xfrm>
            <a:off x="1843563" y="4341521"/>
            <a:ext cx="976193" cy="369332"/>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a:ln>
                  <a:noFill/>
                </a:ln>
                <a:solidFill>
                  <a:srgbClr val="000000"/>
                </a:solidFill>
                <a:effectLst/>
                <a:uLnTx/>
                <a:uFillTx/>
                <a:latin typeface="Arial"/>
                <a:ea typeface="+mn-ea"/>
                <a:cs typeface="Arial"/>
              </a:rPr>
              <a:t>Tasks</a:t>
            </a:r>
            <a:r>
              <a:rPr kumimoji="0" lang="en-GB" sz="1350" b="0" i="0" u="none" strike="noStrike" kern="1200" cap="none" spc="0" normalizeH="0" baseline="0" noProof="0">
                <a:ln>
                  <a:noFill/>
                </a:ln>
                <a:solidFill>
                  <a:srgbClr val="000000"/>
                </a:solidFill>
                <a:effectLst/>
                <a:uLnTx/>
                <a:uFillTx/>
                <a:latin typeface="Arial"/>
                <a:ea typeface="+mn-ea"/>
                <a:cs typeface="Arial"/>
              </a:rPr>
              <a:t> </a:t>
            </a:r>
            <a:endParaRPr kumimoji="0" lang="en-GB" sz="1350" b="0" i="0" u="none" strike="noStrike" kern="1200" cap="none" spc="0" normalizeH="0" baseline="0" noProof="0">
              <a:ln>
                <a:noFill/>
              </a:ln>
              <a:solidFill>
                <a:srgbClr val="000000"/>
              </a:solidFill>
              <a:effectLst/>
              <a:uLnTx/>
              <a:uFillTx/>
              <a:latin typeface="Arial"/>
              <a:ea typeface="+mn-ea"/>
              <a:cs typeface="+mn-cs"/>
            </a:endParaRPr>
          </a:p>
        </p:txBody>
      </p:sp>
      <p:pic>
        <p:nvPicPr>
          <p:cNvPr id="5" name="Picture 4" descr="A Gantt chart showing a list of tasks in a construction project on the left, each with a duration in weeks. Horizontal bars to the right represent when each task is scheduled across a timeline from March to February. Annotations label the &quot;Timeline&quot; at the top, the &quot;Tasks&quot; on the left, and the &quot;Planning of each task&quot; shown by the bars stretching across the timeline.&#10;&#10; ">
            <a:extLst>
              <a:ext uri="{FF2B5EF4-FFF2-40B4-BE49-F238E27FC236}">
                <a16:creationId xmlns:a16="http://schemas.microsoft.com/office/drawing/2014/main" id="{1E646029-F6C9-040C-C9D8-23C3D1BB5A6B}"/>
              </a:ext>
            </a:extLst>
          </p:cNvPr>
          <p:cNvPicPr>
            <a:picLocks noChangeAspect="1"/>
          </p:cNvPicPr>
          <p:nvPr/>
        </p:nvPicPr>
        <p:blipFill>
          <a:blip r:embed="rId3"/>
          <a:srcRect l="546" t="19088" r="5014" b="24369"/>
          <a:stretch/>
        </p:blipFill>
        <p:spPr>
          <a:xfrm>
            <a:off x="223170" y="1436186"/>
            <a:ext cx="8635567" cy="2908291"/>
          </a:xfrm>
          <a:prstGeom prst="rect">
            <a:avLst/>
          </a:prstGeom>
        </p:spPr>
      </p:pic>
      <p:cxnSp>
        <p:nvCxnSpPr>
          <p:cNvPr id="9" name="Straight Arrow Connector 8" descr="A Gantt chart showing a list of tasks in a construction project on the left, each with a duration in weeks. Horizontal bars to the right represent when each task is scheduled across a timeline from March to February. Annotations label the &quot;Timeline&quot; at the top, the &quot;Tasks&quot; on the left, and the &quot;Planning of each task&quot; shown by the bars stretching across the timeline. ">
            <a:extLst>
              <a:ext uri="{FF2B5EF4-FFF2-40B4-BE49-F238E27FC236}">
                <a16:creationId xmlns:a16="http://schemas.microsoft.com/office/drawing/2014/main" id="{49E51F55-D2AB-2E06-E41E-7FDB47C26A6A}"/>
              </a:ext>
            </a:extLst>
          </p:cNvPr>
          <p:cNvCxnSpPr/>
          <p:nvPr/>
        </p:nvCxnSpPr>
        <p:spPr>
          <a:xfrm flipH="1" flipV="1">
            <a:off x="1493297" y="3456320"/>
            <a:ext cx="722169" cy="874915"/>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descr="A Gantt chart showing a list of tasks in a construction project on the left, each with a duration in weeks. Horizontal bars to the right represent when each task is scheduled across a timeline from March to February. Annotations label the &quot;Timeline&quot; at the top, the &quot;Tasks&quot; on the left, and the &quot;Planning of each task&quot; shown by the bars stretching across the timeline. ">
            <a:extLst>
              <a:ext uri="{FF2B5EF4-FFF2-40B4-BE49-F238E27FC236}">
                <a16:creationId xmlns:a16="http://schemas.microsoft.com/office/drawing/2014/main" id="{07AD2EDC-86EC-5B7B-B535-04673B69233D}"/>
              </a:ext>
            </a:extLst>
          </p:cNvPr>
          <p:cNvCxnSpPr/>
          <p:nvPr/>
        </p:nvCxnSpPr>
        <p:spPr>
          <a:xfrm flipV="1">
            <a:off x="4247442" y="2705067"/>
            <a:ext cx="982980" cy="1158240"/>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9" descr="A Gantt chart showing a list of tasks in a construction project on the left, each with a duration in weeks. Horizontal bars to the right represent when each task is scheduled across a timeline from March to February. Annotations label the &quot;Timeline&quot; at the top, the &quot;Tasks&quot; on the left, and the &quot;Planning of each task&quot; shown by the bars stretching across the timeline. ">
            <a:extLst>
              <a:ext uri="{FF2B5EF4-FFF2-40B4-BE49-F238E27FC236}">
                <a16:creationId xmlns:a16="http://schemas.microsoft.com/office/drawing/2014/main" id="{3DFF6933-E0A7-10AC-BD59-62089E84C788}"/>
              </a:ext>
            </a:extLst>
          </p:cNvPr>
          <p:cNvSpPr txBox="1"/>
          <p:nvPr/>
        </p:nvSpPr>
        <p:spPr>
          <a:xfrm>
            <a:off x="3152179" y="946546"/>
            <a:ext cx="1296709" cy="369332"/>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a:ln>
                  <a:noFill/>
                </a:ln>
                <a:solidFill>
                  <a:srgbClr val="000000"/>
                </a:solidFill>
                <a:effectLst/>
                <a:uLnTx/>
                <a:uFillTx/>
                <a:latin typeface="Arial"/>
                <a:ea typeface="+mn-ea"/>
                <a:cs typeface="Arial"/>
              </a:rPr>
              <a:t>Timeline</a:t>
            </a:r>
            <a:endParaRPr kumimoji="0" lang="en-GB" sz="2400" b="0" i="0" u="none" strike="noStrike" kern="1200" cap="none" spc="0" normalizeH="0" baseline="0" noProof="0">
              <a:ln>
                <a:noFill/>
              </a:ln>
              <a:solidFill>
                <a:srgbClr val="000000"/>
              </a:solidFill>
              <a:effectLst/>
              <a:uLnTx/>
              <a:uFillTx/>
              <a:latin typeface="Arial"/>
              <a:ea typeface="+mn-ea"/>
              <a:cs typeface="+mn-cs"/>
            </a:endParaRPr>
          </a:p>
        </p:txBody>
      </p:sp>
      <p:cxnSp>
        <p:nvCxnSpPr>
          <p:cNvPr id="11" name="Straight Arrow Connector 10" descr="A Gantt chart showing a list of tasks in a construction project on the left, each with a duration in weeks. Horizontal bars to the right represent when each task is scheduled across a timeline from March to February. Annotations label the &quot;Timeline&quot; at the top, the &quot;Tasks&quot; on the left, and the &quot;Planning of each task&quot; shown by the bars stretching across the timeline. ">
            <a:extLst>
              <a:ext uri="{FF2B5EF4-FFF2-40B4-BE49-F238E27FC236}">
                <a16:creationId xmlns:a16="http://schemas.microsoft.com/office/drawing/2014/main" id="{49A48FD4-5575-4892-D6CE-98E35632C04B}"/>
              </a:ext>
            </a:extLst>
          </p:cNvPr>
          <p:cNvCxnSpPr/>
          <p:nvPr/>
        </p:nvCxnSpPr>
        <p:spPr>
          <a:xfrm>
            <a:off x="3739515" y="1228725"/>
            <a:ext cx="30480" cy="205740"/>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descr="A Gantt chart showing a list of tasks in a construction project on the left, each with a duration in weeks. Horizontal bars to the right represent when each task is scheduled across a timeline from March to February. Annotations label the &quot;Timeline&quot; at the top, the &quot;Tasks&quot; on the left, and the &quot;Planning of each task&quot; shown by the bars stretching across the timeline. ">
            <a:extLst>
              <a:ext uri="{FF2B5EF4-FFF2-40B4-BE49-F238E27FC236}">
                <a16:creationId xmlns:a16="http://schemas.microsoft.com/office/drawing/2014/main" id="{9205C10A-46F4-9477-A400-E2F32645C6DC}"/>
              </a:ext>
            </a:extLst>
          </p:cNvPr>
          <p:cNvSpPr txBox="1"/>
          <p:nvPr/>
        </p:nvSpPr>
        <p:spPr>
          <a:xfrm>
            <a:off x="3504009" y="3827622"/>
            <a:ext cx="3136278" cy="369332"/>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a:ln>
                  <a:noFill/>
                </a:ln>
                <a:solidFill>
                  <a:srgbClr val="000000"/>
                </a:solidFill>
                <a:effectLst/>
                <a:uLnTx/>
                <a:uFillTx/>
                <a:latin typeface="Arial"/>
                <a:ea typeface="+mn-ea"/>
                <a:cs typeface="Arial"/>
              </a:rPr>
              <a:t>Planning of each task</a:t>
            </a:r>
            <a:endParaRPr kumimoji="0" lang="en-GB" sz="2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3319099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82B6BB-62CA-B61A-689E-9B8A371C0C44}"/>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C40E047-DB18-7B38-70C0-6C3D61CAC2E9}"/>
              </a:ext>
            </a:extLst>
          </p:cNvPr>
          <p:cNvSpPr>
            <a:spLocks noGrp="1"/>
          </p:cNvSpPr>
          <p:nvPr>
            <p:ph type="sldNum" sz="quarter" idx="11"/>
          </p:nvPr>
        </p:nvSpPr>
        <p:spPr/>
        <p:txBody>
          <a:bodyPr/>
          <a:lstStyle/>
          <a:p>
            <a:fld id="{DA2C159E-F13C-4A85-9A41-E7669D3E0D70}" type="slidenum">
              <a:rPr lang="en-GB" smtClean="0"/>
              <a:pPr/>
              <a:t>33</a:t>
            </a:fld>
            <a:endParaRPr lang="en-GB"/>
          </a:p>
        </p:txBody>
      </p:sp>
      <p:sp>
        <p:nvSpPr>
          <p:cNvPr id="3" name="Title 2">
            <a:extLst>
              <a:ext uri="{FF2B5EF4-FFF2-40B4-BE49-F238E27FC236}">
                <a16:creationId xmlns:a16="http://schemas.microsoft.com/office/drawing/2014/main" id="{0C28B3AE-62D7-489D-85D2-9F8EB98AE4BB}"/>
              </a:ext>
            </a:extLst>
          </p:cNvPr>
          <p:cNvSpPr>
            <a:spLocks noGrp="1"/>
          </p:cNvSpPr>
          <p:nvPr>
            <p:ph type="title"/>
          </p:nvPr>
        </p:nvSpPr>
        <p:spPr/>
        <p:txBody>
          <a:bodyPr>
            <a:normAutofit fontScale="90000"/>
          </a:bodyPr>
          <a:lstStyle/>
          <a:p>
            <a:r>
              <a:rPr lang="en-US" sz="4000">
                <a:latin typeface="+mn-lt"/>
              </a:rPr>
              <a:t>Task: </a:t>
            </a:r>
            <a:r>
              <a:rPr lang="en-GB" sz="4000" b="1" kern="100">
                <a:effectLst/>
                <a:latin typeface="+mn-lt"/>
                <a:ea typeface="Calibri" panose="020F0502020204030204" pitchFamily="34" charset="0"/>
              </a:rPr>
              <a:t>Use a Gantt chart to plan a construction project</a:t>
            </a:r>
            <a:br>
              <a:rPr lang="en-GB" sz="1800" kern="100">
                <a:effectLst/>
                <a:latin typeface="Arial" panose="020B0604020202020204" pitchFamily="34" charset="0"/>
                <a:ea typeface="Calibri" panose="020F0502020204030204" pitchFamily="34" charset="0"/>
              </a:rPr>
            </a:br>
            <a:br>
              <a:rPr lang="en-GB" sz="4000" kern="100">
                <a:effectLst/>
                <a:latin typeface="Aptos" panose="020B0004020202020204" pitchFamily="34" charset="0"/>
                <a:ea typeface="Aptos" panose="020B0004020202020204" pitchFamily="34" charset="0"/>
                <a:cs typeface="Times New Roman" panose="02020603050405020304" pitchFamily="18" charset="0"/>
              </a:rPr>
            </a:br>
            <a:endParaRPr lang="en-US" sz="4000"/>
          </a:p>
        </p:txBody>
      </p:sp>
      <p:sp>
        <p:nvSpPr>
          <p:cNvPr id="4" name="Text Placeholder 3">
            <a:extLst>
              <a:ext uri="{FF2B5EF4-FFF2-40B4-BE49-F238E27FC236}">
                <a16:creationId xmlns:a16="http://schemas.microsoft.com/office/drawing/2014/main" id="{A2439FD8-8656-509F-4F56-0DCBB403E911}"/>
              </a:ext>
            </a:extLst>
          </p:cNvPr>
          <p:cNvSpPr>
            <a:spLocks noGrp="1"/>
          </p:cNvSpPr>
          <p:nvPr>
            <p:ph type="body" sz="quarter" idx="12"/>
          </p:nvPr>
        </p:nvSpPr>
        <p:spPr>
          <a:xfrm>
            <a:off x="278160" y="1541926"/>
            <a:ext cx="7667625" cy="2223250"/>
          </a:xfrm>
        </p:spPr>
        <p:txBody>
          <a:bodyPr/>
          <a:lstStyle/>
          <a:p>
            <a:r>
              <a:rPr lang="en-GB" dirty="0"/>
              <a:t>Read the case study and answer the questions. </a:t>
            </a:r>
            <a:endParaRPr lang="en-GB" kern="100" dirty="0">
              <a:effectLst/>
              <a:ea typeface="Aptos" panose="020B0004020202020204" pitchFamily="34" charset="0"/>
              <a:cs typeface="Times New Roman" panose="02020603050405020304" pitchFamily="18" charset="0"/>
            </a:endParaRPr>
          </a:p>
          <a:p>
            <a:endParaRPr lang="en-US" dirty="0"/>
          </a:p>
        </p:txBody>
      </p:sp>
      <p:sp>
        <p:nvSpPr>
          <p:cNvPr id="5" name="Footer Placeholder 4">
            <a:extLst>
              <a:ext uri="{FF2B5EF4-FFF2-40B4-BE49-F238E27FC236}">
                <a16:creationId xmlns:a16="http://schemas.microsoft.com/office/drawing/2014/main" id="{1D05484F-4017-E111-75F7-4AB688C801E2}"/>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9841469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5B4E90-B843-E09D-5B84-741B1738FE3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830846E-AD6E-A788-A04B-A17F233CD369}"/>
              </a:ext>
            </a:extLst>
          </p:cNvPr>
          <p:cNvSpPr>
            <a:spLocks noGrp="1"/>
          </p:cNvSpPr>
          <p:nvPr>
            <p:ph type="title"/>
          </p:nvPr>
        </p:nvSpPr>
        <p:spPr/>
        <p:txBody>
          <a:bodyPr>
            <a:normAutofit/>
          </a:bodyPr>
          <a:lstStyle/>
          <a:p>
            <a:r>
              <a:rPr lang="en-GB"/>
              <a:t>Line of balance chart</a:t>
            </a:r>
            <a:endParaRPr lang="en-GB" sz="3600"/>
          </a:p>
        </p:txBody>
      </p:sp>
      <p:sp>
        <p:nvSpPr>
          <p:cNvPr id="5" name="Text Placeholder 4">
            <a:extLst>
              <a:ext uri="{FF2B5EF4-FFF2-40B4-BE49-F238E27FC236}">
                <a16:creationId xmlns:a16="http://schemas.microsoft.com/office/drawing/2014/main" id="{225BC184-398E-CABB-5767-D3BA7425A840}"/>
              </a:ext>
            </a:extLst>
          </p:cNvPr>
          <p:cNvSpPr>
            <a:spLocks noGrp="1"/>
          </p:cNvSpPr>
          <p:nvPr>
            <p:ph type="body" sz="quarter" idx="12"/>
          </p:nvPr>
        </p:nvSpPr>
        <p:spPr/>
        <p:txBody>
          <a:bodyPr vert="horz" lIns="0" tIns="0" rIns="0" bIns="0" rtlCol="0" anchor="t">
            <a:noAutofit/>
          </a:bodyPr>
          <a:lstStyle/>
          <a:p>
            <a:pPr lvl="1">
              <a:spcAft>
                <a:spcPts val="600"/>
              </a:spcAft>
            </a:pPr>
            <a:r>
              <a:rPr lang="en-GB" dirty="0"/>
              <a:t>A line of balance chart is like a Gantt as it consists of two axes that plot activities against a timeline. </a:t>
            </a:r>
            <a:endParaRPr lang="en-US" dirty="0">
              <a:cs typeface="Arial"/>
            </a:endParaRPr>
          </a:p>
          <a:p>
            <a:pPr lvl="1">
              <a:spcAft>
                <a:spcPts val="600"/>
              </a:spcAft>
            </a:pPr>
            <a:r>
              <a:rPr lang="en-GB" dirty="0">
                <a:cs typeface="Arial"/>
              </a:rPr>
              <a:t>However, a line of balance chart will show where activities repeat over a larger project. The vertical axis will now show where the activities are taking place. </a:t>
            </a:r>
          </a:p>
          <a:p>
            <a:pPr lvl="1">
              <a:spcAft>
                <a:spcPts val="600"/>
              </a:spcAft>
            </a:pPr>
            <a:r>
              <a:rPr lang="en-GB" dirty="0">
                <a:cs typeface="Arial"/>
              </a:rPr>
              <a:t>Their appearance can vary depending on the formatting or software used to create them.</a:t>
            </a:r>
          </a:p>
        </p:txBody>
      </p:sp>
      <p:sp>
        <p:nvSpPr>
          <p:cNvPr id="3" name="Footer Placeholder 2">
            <a:extLst>
              <a:ext uri="{FF2B5EF4-FFF2-40B4-BE49-F238E27FC236}">
                <a16:creationId xmlns:a16="http://schemas.microsoft.com/office/drawing/2014/main" id="{96ADFC6A-BF87-A221-F87A-F3D4E416595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C5F2309A-B9EF-EABF-70EF-B3D4743AD756}"/>
              </a:ext>
            </a:extLst>
          </p:cNvPr>
          <p:cNvSpPr>
            <a:spLocks noGrp="1"/>
          </p:cNvSpPr>
          <p:nvPr>
            <p:ph type="sldNum" sz="quarter" idx="11"/>
          </p:nvPr>
        </p:nvSpPr>
        <p:spPr/>
        <p:txBody>
          <a:bodyPr/>
          <a:lstStyle/>
          <a:p>
            <a:fld id="{DA2C159E-F13C-4A85-9A41-E7669D3E0D70}" type="slidenum">
              <a:rPr lang="en-GB" smtClean="0"/>
              <a:pPr/>
              <a:t>34</a:t>
            </a:fld>
            <a:endParaRPr lang="en-GB"/>
          </a:p>
        </p:txBody>
      </p:sp>
    </p:spTree>
    <p:extLst>
      <p:ext uri="{BB962C8B-B14F-4D97-AF65-F5344CB8AC3E}">
        <p14:creationId xmlns:p14="http://schemas.microsoft.com/office/powerpoint/2010/main" val="7523144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49E9A-3119-E4A7-8085-2337C44AC7C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0FA4BE4-A5E6-B8EE-61DB-A61C8E22408A}"/>
              </a:ext>
            </a:extLst>
          </p:cNvPr>
          <p:cNvSpPr>
            <a:spLocks noGrp="1"/>
          </p:cNvSpPr>
          <p:nvPr>
            <p:ph type="title"/>
          </p:nvPr>
        </p:nvSpPr>
        <p:spPr>
          <a:xfrm>
            <a:off x="232950" y="249900"/>
            <a:ext cx="3058922" cy="2441049"/>
          </a:xfrm>
        </p:spPr>
        <p:txBody>
          <a:bodyPr>
            <a:normAutofit/>
          </a:bodyPr>
          <a:lstStyle/>
          <a:p>
            <a:r>
              <a:rPr lang="en-GB" dirty="0"/>
              <a:t>Line of balance chart format 1</a:t>
            </a:r>
            <a:endParaRPr lang="en-GB" sz="3600" dirty="0"/>
          </a:p>
        </p:txBody>
      </p:sp>
      <p:sp>
        <p:nvSpPr>
          <p:cNvPr id="3" name="Footer Placeholder 2">
            <a:extLst>
              <a:ext uri="{FF2B5EF4-FFF2-40B4-BE49-F238E27FC236}">
                <a16:creationId xmlns:a16="http://schemas.microsoft.com/office/drawing/2014/main" id="{0B989339-F7F5-B7CB-B235-A1014144852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A1CE817E-56BC-082E-FB73-A6CAA17B8641}"/>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pic>
        <p:nvPicPr>
          <p:cNvPr id="2" name="Picture 1" descr="A line of balance chart titled “Project: Residential development” showing work progress across five houses (House 1 to House 5) over six weeks. The chart has a vertical list of houses on the y-axis and weeks labelled from Week 1 to Week 6 on the x-axis. Diagonal bands represent sequential tasks: &quot;Set out building&quot;, &quot;Excavate foundation&quot;, &quot;Pour concrete&quot;, and &quot;Brickwork up to Damp Proof Course&quot;. Each band runs from bottom-left to top-right, indicating that the same task is carried out for each house in turn across the weeks.&#10;&#10;Tasks in sequence:&#10;&#10;Set out building&#10;&#10;Excavate foundation&#10;&#10;Pour concrete&#10;&#10;Brickwork up to Damp Proof Course">
            <a:extLst>
              <a:ext uri="{FF2B5EF4-FFF2-40B4-BE49-F238E27FC236}">
                <a16:creationId xmlns:a16="http://schemas.microsoft.com/office/drawing/2014/main" id="{C5837B04-CA87-8089-EC36-0B373E110980}"/>
              </a:ext>
            </a:extLst>
          </p:cNvPr>
          <p:cNvPicPr>
            <a:picLocks noChangeAspect="1"/>
          </p:cNvPicPr>
          <p:nvPr/>
        </p:nvPicPr>
        <p:blipFill>
          <a:blip r:embed="rId3"/>
          <a:stretch>
            <a:fillRect/>
          </a:stretch>
        </p:blipFill>
        <p:spPr>
          <a:xfrm>
            <a:off x="3291872" y="154756"/>
            <a:ext cx="5419682" cy="4749429"/>
          </a:xfrm>
          <a:prstGeom prst="rect">
            <a:avLst/>
          </a:prstGeom>
        </p:spPr>
      </p:pic>
    </p:spTree>
    <p:extLst>
      <p:ext uri="{BB962C8B-B14F-4D97-AF65-F5344CB8AC3E}">
        <p14:creationId xmlns:p14="http://schemas.microsoft.com/office/powerpoint/2010/main" val="6314044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C471433-C1E3-42D4-8B2E-E40631D7032C}"/>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sp>
        <p:nvSpPr>
          <p:cNvPr id="3" name="Title 2">
            <a:extLst>
              <a:ext uri="{FF2B5EF4-FFF2-40B4-BE49-F238E27FC236}">
                <a16:creationId xmlns:a16="http://schemas.microsoft.com/office/drawing/2014/main" id="{B4ABC6CC-4F55-237A-7B6B-906738242EC0}"/>
              </a:ext>
            </a:extLst>
          </p:cNvPr>
          <p:cNvSpPr>
            <a:spLocks noGrp="1"/>
          </p:cNvSpPr>
          <p:nvPr>
            <p:ph type="title"/>
          </p:nvPr>
        </p:nvSpPr>
        <p:spPr/>
        <p:txBody>
          <a:bodyPr/>
          <a:lstStyle/>
          <a:p>
            <a:r>
              <a:rPr lang="en-GB" dirty="0"/>
              <a:t>Line of balance chart format 2</a:t>
            </a:r>
          </a:p>
        </p:txBody>
      </p:sp>
      <p:sp>
        <p:nvSpPr>
          <p:cNvPr id="5" name="Footer Placeholder 4">
            <a:extLst>
              <a:ext uri="{FF2B5EF4-FFF2-40B4-BE49-F238E27FC236}">
                <a16:creationId xmlns:a16="http://schemas.microsoft.com/office/drawing/2014/main" id="{DF7FB72B-BCEF-14CB-024B-3242C1BE7F70}"/>
              </a:ext>
            </a:extLst>
          </p:cNvPr>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p>
        </p:txBody>
      </p:sp>
      <p:pic>
        <p:nvPicPr>
          <p:cNvPr id="6" name="Picture 5" descr="A line of balance chart titled “Line of balance chart format 2” for a residential project with 10 houses. The chart uses a grid to show planned construction activities over time. The y-axis lists five construction tasks: &quot;Set out building&quot;, &quot;Excavate foundation&quot;, &quot;Pouring strip foundation&quot;, &quot;Excavate drainage&quot;, and &quot;Masonry to DPC&quot;. The x-axis shows weeks commencing from 01 September 2025 to 23 March 2026. Each coloured cell represents when a task is scheduled for a specific plot (P1 to P10), using numbers (1 to 5) and distinct colours to indicate different task stages. The tasks progress diagonally, indicating sequential work from one plot to the next over time.&#10;Tasks in sequence:&#10;Set out building (blue)&#10;Excavate foundation (yellow)&#10;Pouring strip foundation (green)&#10;Excavate drainage (orange)&#10;Masonry to DPC (grey)&#10;">
            <a:extLst>
              <a:ext uri="{FF2B5EF4-FFF2-40B4-BE49-F238E27FC236}">
                <a16:creationId xmlns:a16="http://schemas.microsoft.com/office/drawing/2014/main" id="{2A511498-F580-6D3B-B900-1E38CA9F7B68}"/>
              </a:ext>
            </a:extLst>
          </p:cNvPr>
          <p:cNvPicPr>
            <a:picLocks noChangeAspect="1"/>
          </p:cNvPicPr>
          <p:nvPr/>
        </p:nvPicPr>
        <p:blipFill>
          <a:blip r:embed="rId2"/>
          <a:srcRect r="83" b="23495"/>
          <a:stretch>
            <a:fillRect/>
          </a:stretch>
        </p:blipFill>
        <p:spPr>
          <a:xfrm>
            <a:off x="786777" y="874573"/>
            <a:ext cx="7153522" cy="3689503"/>
          </a:xfrm>
          <a:prstGeom prst="rect">
            <a:avLst/>
          </a:prstGeom>
        </p:spPr>
      </p:pic>
    </p:spTree>
    <p:extLst>
      <p:ext uri="{BB962C8B-B14F-4D97-AF65-F5344CB8AC3E}">
        <p14:creationId xmlns:p14="http://schemas.microsoft.com/office/powerpoint/2010/main" val="22502405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6617C8-7084-57A6-C765-E605C85ABD9E}"/>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4D305E9-8DB0-F536-E2BA-C5EDFDF62247}"/>
              </a:ext>
            </a:extLst>
          </p:cNvPr>
          <p:cNvSpPr>
            <a:spLocks noGrp="1"/>
          </p:cNvSpPr>
          <p:nvPr>
            <p:ph type="sldNum" sz="quarter" idx="11"/>
          </p:nvPr>
        </p:nvSpPr>
        <p:spPr/>
        <p:txBody>
          <a:bodyPr/>
          <a:lstStyle/>
          <a:p>
            <a:fld id="{DA2C159E-F13C-4A85-9A41-E7669D3E0D70}" type="slidenum">
              <a:rPr lang="en-GB" smtClean="0"/>
              <a:pPr/>
              <a:t>37</a:t>
            </a:fld>
            <a:endParaRPr lang="en-GB"/>
          </a:p>
        </p:txBody>
      </p:sp>
      <p:sp>
        <p:nvSpPr>
          <p:cNvPr id="3" name="Title 2">
            <a:extLst>
              <a:ext uri="{FF2B5EF4-FFF2-40B4-BE49-F238E27FC236}">
                <a16:creationId xmlns:a16="http://schemas.microsoft.com/office/drawing/2014/main" id="{79005EE9-5DAD-DD32-BD31-5BE7CCB5CBAB}"/>
              </a:ext>
            </a:extLst>
          </p:cNvPr>
          <p:cNvSpPr>
            <a:spLocks noGrp="1"/>
          </p:cNvSpPr>
          <p:nvPr>
            <p:ph type="title"/>
          </p:nvPr>
        </p:nvSpPr>
        <p:spPr/>
        <p:txBody>
          <a:bodyPr>
            <a:normAutofit fontScale="90000"/>
          </a:bodyPr>
          <a:lstStyle/>
          <a:p>
            <a:r>
              <a:rPr lang="en-US" sz="4000">
                <a:latin typeface="+mn-lt"/>
              </a:rPr>
              <a:t>Task: </a:t>
            </a:r>
            <a:r>
              <a:rPr lang="en-GB" sz="4000" b="1" kern="100">
                <a:effectLst/>
                <a:latin typeface="+mn-lt"/>
                <a:ea typeface="Calibri" panose="020F0502020204030204" pitchFamily="34" charset="0"/>
              </a:rPr>
              <a:t>Use a balance chart to plan a construction project</a:t>
            </a:r>
            <a:br>
              <a:rPr lang="en-GB" sz="1800" kern="100">
                <a:effectLst/>
                <a:latin typeface="Arial" panose="020B0604020202020204" pitchFamily="34" charset="0"/>
                <a:ea typeface="Calibri" panose="020F0502020204030204" pitchFamily="34" charset="0"/>
              </a:rPr>
            </a:br>
            <a:br>
              <a:rPr lang="en-GB" sz="4000" kern="100">
                <a:effectLst/>
                <a:latin typeface="Aptos" panose="020B0004020202020204" pitchFamily="34" charset="0"/>
                <a:ea typeface="Aptos" panose="020B0004020202020204" pitchFamily="34" charset="0"/>
                <a:cs typeface="Times New Roman" panose="02020603050405020304" pitchFamily="18" charset="0"/>
              </a:rPr>
            </a:br>
            <a:endParaRPr lang="en-US" sz="4000"/>
          </a:p>
        </p:txBody>
      </p:sp>
      <p:sp>
        <p:nvSpPr>
          <p:cNvPr id="4" name="Text Placeholder 3">
            <a:extLst>
              <a:ext uri="{FF2B5EF4-FFF2-40B4-BE49-F238E27FC236}">
                <a16:creationId xmlns:a16="http://schemas.microsoft.com/office/drawing/2014/main" id="{29D01C85-6B23-082B-2D99-BE34EDFF9539}"/>
              </a:ext>
            </a:extLst>
          </p:cNvPr>
          <p:cNvSpPr>
            <a:spLocks noGrp="1"/>
          </p:cNvSpPr>
          <p:nvPr>
            <p:ph type="body" sz="quarter" idx="12"/>
          </p:nvPr>
        </p:nvSpPr>
        <p:spPr>
          <a:xfrm>
            <a:off x="278160" y="1541926"/>
            <a:ext cx="7667625" cy="2256351"/>
          </a:xfrm>
        </p:spPr>
        <p:txBody>
          <a:bodyPr/>
          <a:lstStyle/>
          <a:p>
            <a:r>
              <a:rPr lang="en-GB"/>
              <a:t>Read the case study and answer the questions. </a:t>
            </a:r>
            <a:endParaRPr lang="en-GB" kern="100">
              <a:effectLst/>
              <a:ea typeface="Aptos" panose="020B0004020202020204" pitchFamily="34" charset="0"/>
              <a:cs typeface="Times New Roman" panose="02020603050405020304" pitchFamily="18" charset="0"/>
            </a:endParaRPr>
          </a:p>
          <a:p>
            <a:endParaRPr lang="en-US"/>
          </a:p>
        </p:txBody>
      </p:sp>
      <p:sp>
        <p:nvSpPr>
          <p:cNvPr id="5" name="Footer Placeholder 4">
            <a:extLst>
              <a:ext uri="{FF2B5EF4-FFF2-40B4-BE49-F238E27FC236}">
                <a16:creationId xmlns:a16="http://schemas.microsoft.com/office/drawing/2014/main" id="{972F44B3-AD2E-76DF-1646-4C5D576D803B}"/>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8070349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51DA73-B9BA-F822-1E24-421D29E435E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7E0B7BA-EA59-D4E4-3E9B-5AA2A2975FAA}"/>
              </a:ext>
            </a:extLst>
          </p:cNvPr>
          <p:cNvSpPr>
            <a:spLocks noGrp="1"/>
          </p:cNvSpPr>
          <p:nvPr>
            <p:ph type="title"/>
          </p:nvPr>
        </p:nvSpPr>
        <p:spPr/>
        <p:txBody>
          <a:bodyPr>
            <a:normAutofit/>
          </a:bodyPr>
          <a:lstStyle/>
          <a:p>
            <a:r>
              <a:rPr lang="en-GB"/>
              <a:t>Critical path analysis overview</a:t>
            </a:r>
            <a:endParaRPr lang="en-GB" sz="3600"/>
          </a:p>
        </p:txBody>
      </p:sp>
      <p:sp>
        <p:nvSpPr>
          <p:cNvPr id="5" name="Text Placeholder 4">
            <a:extLst>
              <a:ext uri="{FF2B5EF4-FFF2-40B4-BE49-F238E27FC236}">
                <a16:creationId xmlns:a16="http://schemas.microsoft.com/office/drawing/2014/main" id="{59DF52F7-C4BC-3482-10C0-66A40EBA6AFA}"/>
              </a:ext>
            </a:extLst>
          </p:cNvPr>
          <p:cNvSpPr>
            <a:spLocks noGrp="1"/>
          </p:cNvSpPr>
          <p:nvPr>
            <p:ph type="body" sz="quarter" idx="12"/>
          </p:nvPr>
        </p:nvSpPr>
        <p:spPr>
          <a:xfrm>
            <a:off x="234000" y="941354"/>
            <a:ext cx="7959974" cy="3646620"/>
          </a:xfrm>
        </p:spPr>
        <p:txBody>
          <a:bodyPr vert="horz" lIns="0" tIns="0" rIns="0" bIns="0" rtlCol="0" anchor="t">
            <a:noAutofit/>
          </a:bodyPr>
          <a:lstStyle/>
          <a:p>
            <a:pPr lvl="1">
              <a:spcAft>
                <a:spcPts val="600"/>
              </a:spcAft>
            </a:pPr>
            <a:r>
              <a:rPr lang="en-GB" dirty="0"/>
              <a:t>A method which shows a linear path for a project.</a:t>
            </a:r>
          </a:p>
          <a:p>
            <a:pPr lvl="1">
              <a:spcAft>
                <a:spcPts val="600"/>
              </a:spcAft>
            </a:pPr>
            <a:r>
              <a:rPr lang="en-GB" dirty="0"/>
              <a:t>Tasks are shown in node points that are interconnected with arrows, showing different paths. </a:t>
            </a:r>
          </a:p>
          <a:p>
            <a:pPr lvl="1">
              <a:spcAft>
                <a:spcPts val="600"/>
              </a:spcAft>
            </a:pPr>
            <a:r>
              <a:rPr lang="en-GB" dirty="0"/>
              <a:t>The start and finish points are often single nodes, but there can be several paths in between that link dependent activities together. </a:t>
            </a:r>
          </a:p>
          <a:p>
            <a:pPr lvl="1">
              <a:spcAft>
                <a:spcPts val="600"/>
              </a:spcAft>
            </a:pPr>
            <a:r>
              <a:rPr lang="en-GB" dirty="0"/>
              <a:t>The method is used to plot which path is critical to the deadline of the project.</a:t>
            </a:r>
          </a:p>
          <a:p>
            <a:pPr lvl="1">
              <a:spcAft>
                <a:spcPts val="600"/>
              </a:spcAft>
            </a:pPr>
            <a:r>
              <a:rPr lang="en-GB" dirty="0">
                <a:cs typeface="Arial"/>
              </a:rPr>
              <a:t>Different formats can be used.</a:t>
            </a:r>
          </a:p>
        </p:txBody>
      </p:sp>
      <p:sp>
        <p:nvSpPr>
          <p:cNvPr id="3" name="Footer Placeholder 2">
            <a:extLst>
              <a:ext uri="{FF2B5EF4-FFF2-40B4-BE49-F238E27FC236}">
                <a16:creationId xmlns:a16="http://schemas.microsoft.com/office/drawing/2014/main" id="{30F9242D-9D4A-EE69-F06F-D6591488DE6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8B792CAE-4FEF-EFF4-F152-3E86C47DACCF}"/>
              </a:ext>
            </a:extLst>
          </p:cNvPr>
          <p:cNvSpPr>
            <a:spLocks noGrp="1"/>
          </p:cNvSpPr>
          <p:nvPr>
            <p:ph type="sldNum" sz="quarter" idx="11"/>
          </p:nvPr>
        </p:nvSpPr>
        <p:spPr/>
        <p:txBody>
          <a:bodyPr/>
          <a:lstStyle/>
          <a:p>
            <a:fld id="{DA2C159E-F13C-4A85-9A41-E7669D3E0D70}" type="slidenum">
              <a:rPr lang="en-GB" smtClean="0"/>
              <a:pPr/>
              <a:t>38</a:t>
            </a:fld>
            <a:endParaRPr lang="en-GB"/>
          </a:p>
        </p:txBody>
      </p:sp>
    </p:spTree>
    <p:extLst>
      <p:ext uri="{BB962C8B-B14F-4D97-AF65-F5344CB8AC3E}">
        <p14:creationId xmlns:p14="http://schemas.microsoft.com/office/powerpoint/2010/main" val="21103553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4F3060-C4F3-77A0-7169-8C67BE55782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5A35335-967E-8108-D3BB-0275ABA1BC6B}"/>
              </a:ext>
            </a:extLst>
          </p:cNvPr>
          <p:cNvSpPr>
            <a:spLocks noGrp="1"/>
          </p:cNvSpPr>
          <p:nvPr>
            <p:ph type="title"/>
          </p:nvPr>
        </p:nvSpPr>
        <p:spPr/>
        <p:txBody>
          <a:bodyPr>
            <a:normAutofit/>
          </a:bodyPr>
          <a:lstStyle/>
          <a:p>
            <a:r>
              <a:rPr lang="en-GB"/>
              <a:t>Critical path analysis node point</a:t>
            </a:r>
            <a:endParaRPr lang="en-GB" sz="3600"/>
          </a:p>
        </p:txBody>
      </p:sp>
      <p:sp>
        <p:nvSpPr>
          <p:cNvPr id="3" name="Footer Placeholder 2">
            <a:extLst>
              <a:ext uri="{FF2B5EF4-FFF2-40B4-BE49-F238E27FC236}">
                <a16:creationId xmlns:a16="http://schemas.microsoft.com/office/drawing/2014/main" id="{25579763-189C-6B54-849C-A12A12DB3AF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3B81B931-6C03-DBDB-1BDD-51465A51FAE9}"/>
              </a:ext>
            </a:extLst>
          </p:cNvPr>
          <p:cNvSpPr>
            <a:spLocks noGrp="1"/>
          </p:cNvSpPr>
          <p:nvPr>
            <p:ph type="sldNum" sz="quarter" idx="11"/>
          </p:nvPr>
        </p:nvSpPr>
        <p:spPr/>
        <p:txBody>
          <a:bodyPr/>
          <a:lstStyle/>
          <a:p>
            <a:fld id="{DA2C159E-F13C-4A85-9A41-E7669D3E0D70}" type="slidenum">
              <a:rPr lang="en-GB" smtClean="0"/>
              <a:pPr/>
              <a:t>39</a:t>
            </a:fld>
            <a:endParaRPr lang="en-GB"/>
          </a:p>
        </p:txBody>
      </p:sp>
      <p:pic>
        <p:nvPicPr>
          <p:cNvPr id="5" name="Picture 4" descr="A critical path made up of a green circle halved and right half side split in a quarter. Each section has a number 1 in it.  There is a blue arrow from the quartered area (right) with the letter B on the line and the number 5 below the line. ">
            <a:extLst>
              <a:ext uri="{FF2B5EF4-FFF2-40B4-BE49-F238E27FC236}">
                <a16:creationId xmlns:a16="http://schemas.microsoft.com/office/drawing/2014/main" id="{7DFAD07A-2C5B-7A70-EE03-E7CC72B60CCB}"/>
              </a:ext>
            </a:extLst>
          </p:cNvPr>
          <p:cNvPicPr>
            <a:picLocks noChangeAspect="1"/>
          </p:cNvPicPr>
          <p:nvPr/>
        </p:nvPicPr>
        <p:blipFill>
          <a:blip r:embed="rId3">
            <a:extLst>
              <a:ext uri="{28A0092B-C50C-407E-A947-70E740481C1C}">
                <a14:useLocalDpi xmlns:a14="http://schemas.microsoft.com/office/drawing/2010/main" val="0"/>
              </a:ext>
            </a:extLst>
          </a:blip>
          <a:srcRect l="2561" t="6831" r="4696"/>
          <a:stretch/>
        </p:blipFill>
        <p:spPr>
          <a:xfrm>
            <a:off x="2728510" y="1015928"/>
            <a:ext cx="6137330" cy="3684732"/>
          </a:xfrm>
          <a:prstGeom prst="rect">
            <a:avLst/>
          </a:prstGeom>
        </p:spPr>
      </p:pic>
      <p:sp>
        <p:nvSpPr>
          <p:cNvPr id="21" name="TextBox 20">
            <a:extLst>
              <a:ext uri="{FF2B5EF4-FFF2-40B4-BE49-F238E27FC236}">
                <a16:creationId xmlns:a16="http://schemas.microsoft.com/office/drawing/2014/main" id="{E65C6B9C-DBD7-8689-2D48-87B5DE140F94}"/>
              </a:ext>
            </a:extLst>
          </p:cNvPr>
          <p:cNvSpPr txBox="1"/>
          <p:nvPr/>
        </p:nvSpPr>
        <p:spPr>
          <a:xfrm>
            <a:off x="232950" y="1094422"/>
            <a:ext cx="3769034" cy="1107996"/>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r>
              <a:rPr lang="en-GB" sz="2400" dirty="0">
                <a:cs typeface="Arial"/>
              </a:rPr>
              <a:t>Critical path analysis uses node points to link tasks and their durations. </a:t>
            </a:r>
          </a:p>
        </p:txBody>
      </p:sp>
    </p:spTree>
    <p:extLst>
      <p:ext uri="{BB962C8B-B14F-4D97-AF65-F5344CB8AC3E}">
        <p14:creationId xmlns:p14="http://schemas.microsoft.com/office/powerpoint/2010/main" val="562839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F30671-6767-75FE-0E23-7CF970A3C7B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C2CAFB7-E9CF-558D-4895-8646CD2D0778}"/>
              </a:ext>
            </a:extLst>
          </p:cNvPr>
          <p:cNvSpPr>
            <a:spLocks noGrp="1"/>
          </p:cNvSpPr>
          <p:nvPr>
            <p:ph type="title"/>
          </p:nvPr>
        </p:nvSpPr>
        <p:spPr>
          <a:xfrm>
            <a:off x="234000" y="249900"/>
            <a:ext cx="8436513" cy="699425"/>
          </a:xfrm>
        </p:spPr>
        <p:txBody>
          <a:bodyPr>
            <a:normAutofit/>
          </a:bodyPr>
          <a:lstStyle/>
          <a:p>
            <a:r>
              <a:rPr lang="en-GB" dirty="0"/>
              <a:t>Task: Construction project scenario</a:t>
            </a:r>
            <a:endParaRPr lang="en-GB" dirty="0">
              <a:cs typeface="Arial"/>
            </a:endParaRPr>
          </a:p>
        </p:txBody>
      </p:sp>
      <p:sp>
        <p:nvSpPr>
          <p:cNvPr id="5" name="Text Placeholder 4">
            <a:extLst>
              <a:ext uri="{FF2B5EF4-FFF2-40B4-BE49-F238E27FC236}">
                <a16:creationId xmlns:a16="http://schemas.microsoft.com/office/drawing/2014/main" id="{2CE0F480-70D8-AF2E-FCA0-28BBC677663F}"/>
              </a:ext>
            </a:extLst>
          </p:cNvPr>
          <p:cNvSpPr>
            <a:spLocks noGrp="1"/>
          </p:cNvSpPr>
          <p:nvPr>
            <p:ph type="body" sz="quarter" idx="12"/>
          </p:nvPr>
        </p:nvSpPr>
        <p:spPr>
          <a:xfrm>
            <a:off x="234000" y="948300"/>
            <a:ext cx="7675245" cy="3319634"/>
          </a:xfrm>
        </p:spPr>
        <p:txBody>
          <a:bodyPr vert="horz" lIns="0" tIns="0" rIns="0" bIns="0" rtlCol="0" anchor="t">
            <a:noAutofit/>
          </a:bodyPr>
          <a:lstStyle/>
          <a:p>
            <a:r>
              <a:rPr lang="en-GB" sz="2400" dirty="0"/>
              <a:t>In your allocated </a:t>
            </a:r>
            <a:r>
              <a:rPr lang="en-GB" dirty="0"/>
              <a:t>group,</a:t>
            </a:r>
            <a:r>
              <a:rPr lang="en-GB" sz="2400" dirty="0"/>
              <a:t> </a:t>
            </a:r>
            <a:r>
              <a:rPr lang="en-GB" dirty="0"/>
              <a:t>discuss the given scenario and note any issue(s) affecting the timeline. Analyse potential impacts to the timeline of the project.</a:t>
            </a:r>
            <a:endParaRPr lang="en-GB" dirty="0">
              <a:cs typeface="Arial"/>
            </a:endParaRPr>
          </a:p>
          <a:p>
            <a:endParaRPr lang="en-GB" dirty="0">
              <a:cs typeface="Arial"/>
            </a:endParaRPr>
          </a:p>
          <a:p>
            <a:r>
              <a:rPr lang="en-GB" dirty="0">
                <a:cs typeface="Arial"/>
              </a:rPr>
              <a:t>Provide feedback to the other groups.  </a:t>
            </a:r>
          </a:p>
          <a:p>
            <a:endParaRPr lang="en-GB" dirty="0">
              <a:cs typeface="Arial"/>
            </a:endParaRPr>
          </a:p>
        </p:txBody>
      </p:sp>
      <p:sp>
        <p:nvSpPr>
          <p:cNvPr id="3" name="Footer Placeholder 2">
            <a:extLst>
              <a:ext uri="{FF2B5EF4-FFF2-40B4-BE49-F238E27FC236}">
                <a16:creationId xmlns:a16="http://schemas.microsoft.com/office/drawing/2014/main" id="{E1A2364B-77D3-9A29-8FF3-4644D7EE770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0E911DD2-1BB1-373C-A7AE-0E2833CB0BB1}"/>
              </a:ext>
            </a:extLst>
          </p:cNvPr>
          <p:cNvSpPr>
            <a:spLocks noGrp="1"/>
          </p:cNvSpPr>
          <p:nvPr>
            <p:ph type="sldNum" sz="quarter" idx="11"/>
          </p:nvPr>
        </p:nvSpPr>
        <p:spPr/>
        <p:txBody>
          <a:bodyPr/>
          <a:lstStyle/>
          <a:p>
            <a:fld id="{DA2C159E-F13C-4A85-9A41-E7669D3E0D70}" type="slidenum">
              <a:rPr lang="en-GB" smtClean="0"/>
              <a:pPr/>
              <a:t>4</a:t>
            </a:fld>
            <a:endParaRPr lang="en-GB"/>
          </a:p>
        </p:txBody>
      </p:sp>
    </p:spTree>
    <p:extLst>
      <p:ext uri="{BB962C8B-B14F-4D97-AF65-F5344CB8AC3E}">
        <p14:creationId xmlns:p14="http://schemas.microsoft.com/office/powerpoint/2010/main" val="382639433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C0276F-B7ED-598A-909E-A7253DFE9F7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351787E-1829-6D51-B66A-54E7F1D3BE5C}"/>
              </a:ext>
            </a:extLst>
          </p:cNvPr>
          <p:cNvSpPr>
            <a:spLocks noGrp="1"/>
          </p:cNvSpPr>
          <p:nvPr>
            <p:ph type="title"/>
          </p:nvPr>
        </p:nvSpPr>
        <p:spPr>
          <a:xfrm>
            <a:off x="232951" y="249900"/>
            <a:ext cx="7961024" cy="1069234"/>
          </a:xfrm>
        </p:spPr>
        <p:txBody>
          <a:bodyPr>
            <a:noAutofit/>
          </a:bodyPr>
          <a:lstStyle/>
          <a:p>
            <a:r>
              <a:rPr lang="en-GB" dirty="0"/>
              <a:t>Critical path analysis alternative node point</a:t>
            </a:r>
          </a:p>
        </p:txBody>
      </p:sp>
      <p:sp>
        <p:nvSpPr>
          <p:cNvPr id="3" name="Footer Placeholder 2">
            <a:extLst>
              <a:ext uri="{FF2B5EF4-FFF2-40B4-BE49-F238E27FC236}">
                <a16:creationId xmlns:a16="http://schemas.microsoft.com/office/drawing/2014/main" id="{CA0874AC-3861-AACA-D672-3A54D0F02B3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C2E7980B-B32F-4B5D-7F51-52D0232D5C73}"/>
              </a:ext>
            </a:extLst>
          </p:cNvPr>
          <p:cNvSpPr>
            <a:spLocks noGrp="1"/>
          </p:cNvSpPr>
          <p:nvPr>
            <p:ph type="sldNum" sz="quarter" idx="11"/>
          </p:nvPr>
        </p:nvSpPr>
        <p:spPr/>
        <p:txBody>
          <a:bodyPr/>
          <a:lstStyle/>
          <a:p>
            <a:fld id="{DA2C159E-F13C-4A85-9A41-E7669D3E0D70}" type="slidenum">
              <a:rPr lang="en-GB" smtClean="0"/>
              <a:pPr/>
              <a:t>40</a:t>
            </a:fld>
            <a:endParaRPr lang="en-GB"/>
          </a:p>
        </p:txBody>
      </p:sp>
      <p:pic>
        <p:nvPicPr>
          <p:cNvPr id="2" name="Picture 1" descr="A diagram of a task of a critical path showing the different node points. ">
            <a:extLst>
              <a:ext uri="{FF2B5EF4-FFF2-40B4-BE49-F238E27FC236}">
                <a16:creationId xmlns:a16="http://schemas.microsoft.com/office/drawing/2014/main" id="{EE2FB093-02AD-F4F5-B5BF-3850E7D59842}"/>
              </a:ext>
            </a:extLst>
          </p:cNvPr>
          <p:cNvPicPr>
            <a:picLocks noChangeAspect="1"/>
          </p:cNvPicPr>
          <p:nvPr/>
        </p:nvPicPr>
        <p:blipFill>
          <a:blip r:embed="rId3"/>
          <a:stretch>
            <a:fillRect/>
          </a:stretch>
        </p:blipFill>
        <p:spPr>
          <a:xfrm>
            <a:off x="3454733" y="1112336"/>
            <a:ext cx="4885123" cy="3654927"/>
          </a:xfrm>
          <a:prstGeom prst="rect">
            <a:avLst/>
          </a:prstGeom>
        </p:spPr>
      </p:pic>
    </p:spTree>
    <p:extLst>
      <p:ext uri="{BB962C8B-B14F-4D97-AF65-F5344CB8AC3E}">
        <p14:creationId xmlns:p14="http://schemas.microsoft.com/office/powerpoint/2010/main" val="112311447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8F516B-7F1E-63F1-5355-8DA710F6819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0DA9431-08CB-7E3F-83D7-78892C73B96D}"/>
              </a:ext>
            </a:extLst>
          </p:cNvPr>
          <p:cNvSpPr>
            <a:spLocks noGrp="1"/>
          </p:cNvSpPr>
          <p:nvPr>
            <p:ph type="title"/>
          </p:nvPr>
        </p:nvSpPr>
        <p:spPr/>
        <p:txBody>
          <a:bodyPr>
            <a:normAutofit/>
          </a:bodyPr>
          <a:lstStyle/>
          <a:p>
            <a:r>
              <a:rPr lang="en-GB"/>
              <a:t>Critical path analysis example</a:t>
            </a:r>
            <a:endParaRPr lang="en-GB" sz="3600"/>
          </a:p>
        </p:txBody>
      </p:sp>
      <p:sp>
        <p:nvSpPr>
          <p:cNvPr id="5" name="Text Placeholder 4">
            <a:extLst>
              <a:ext uri="{FF2B5EF4-FFF2-40B4-BE49-F238E27FC236}">
                <a16:creationId xmlns:a16="http://schemas.microsoft.com/office/drawing/2014/main" id="{915366F3-13CA-C282-F92C-EC27DA998C50}"/>
              </a:ext>
            </a:extLst>
          </p:cNvPr>
          <p:cNvSpPr>
            <a:spLocks noGrp="1"/>
          </p:cNvSpPr>
          <p:nvPr>
            <p:ph type="body" sz="quarter" idx="12"/>
          </p:nvPr>
        </p:nvSpPr>
        <p:spPr>
          <a:xfrm>
            <a:off x="234000" y="986400"/>
            <a:ext cx="8676000" cy="3907200"/>
          </a:xfrm>
        </p:spPr>
        <p:txBody>
          <a:bodyPr vert="horz" lIns="0" tIns="0" rIns="0" bIns="0" rtlCol="0" anchor="t">
            <a:noAutofit/>
          </a:bodyPr>
          <a:lstStyle/>
          <a:p>
            <a:r>
              <a:rPr lang="en-GB">
                <a:cs typeface="Arial"/>
              </a:rPr>
              <a:t>The red arrow shows the critical path</a:t>
            </a:r>
          </a:p>
        </p:txBody>
      </p:sp>
      <p:sp>
        <p:nvSpPr>
          <p:cNvPr id="3" name="Footer Placeholder 2">
            <a:extLst>
              <a:ext uri="{FF2B5EF4-FFF2-40B4-BE49-F238E27FC236}">
                <a16:creationId xmlns:a16="http://schemas.microsoft.com/office/drawing/2014/main" id="{D800B76A-064D-E2C2-C9F4-119C8DA3962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3187E6E4-EC4B-FB44-72E2-256B2DC40088}"/>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GB" sz="700" b="1" i="0" u="none" strike="noStrike" kern="1200" cap="none" spc="0" normalizeH="0" baseline="0" noProof="0">
              <a:ln>
                <a:noFill/>
              </a:ln>
              <a:solidFill>
                <a:srgbClr val="000000"/>
              </a:solidFill>
              <a:effectLst/>
              <a:uLnTx/>
              <a:uFillTx/>
              <a:latin typeface="Arial"/>
              <a:ea typeface="+mn-ea"/>
              <a:cs typeface="+mn-cs"/>
            </a:endParaRPr>
          </a:p>
        </p:txBody>
      </p:sp>
      <p:pic>
        <p:nvPicPr>
          <p:cNvPr id="21" name="Picture 20" descr="A diagram titled “Critical path analysis” showing a network of project activities with nodes and arrows. Each node is a circle split into quadrants, displaying earliest and latest start and finish times. Arrows between nodes represent tasks (labelled A to G) with their durations. The red arrows mark the critical path through the network: 1 → 2 → 5 → 6 → 7 → 8, passing through tasks A, E, F, G, and A again. This path represents the sequence of tasks that determine the minimum completion time for the project. Blue arrows show non-critical paths with built-in float (flexibility).">
            <a:extLst>
              <a:ext uri="{FF2B5EF4-FFF2-40B4-BE49-F238E27FC236}">
                <a16:creationId xmlns:a16="http://schemas.microsoft.com/office/drawing/2014/main" id="{CBC7B405-9329-87DD-9427-AC4C91516026}"/>
              </a:ext>
            </a:extLst>
          </p:cNvPr>
          <p:cNvPicPr>
            <a:picLocks noChangeAspect="1"/>
          </p:cNvPicPr>
          <p:nvPr/>
        </p:nvPicPr>
        <p:blipFill>
          <a:blip r:embed="rId3"/>
          <a:srcRect l="1575"/>
          <a:stretch/>
        </p:blipFill>
        <p:spPr>
          <a:xfrm>
            <a:off x="0" y="1383261"/>
            <a:ext cx="9144000" cy="3510339"/>
          </a:xfrm>
          <a:prstGeom prst="rect">
            <a:avLst/>
          </a:prstGeom>
        </p:spPr>
      </p:pic>
    </p:spTree>
    <p:extLst>
      <p:ext uri="{BB962C8B-B14F-4D97-AF65-F5344CB8AC3E}">
        <p14:creationId xmlns:p14="http://schemas.microsoft.com/office/powerpoint/2010/main" val="341019923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04EE12-0FCB-6EB1-798C-EC39BE0706DF}"/>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7D4AF0A-936C-C8E7-706C-5AA9E56FD94C}"/>
              </a:ext>
            </a:extLst>
          </p:cNvPr>
          <p:cNvSpPr>
            <a:spLocks noGrp="1"/>
          </p:cNvSpPr>
          <p:nvPr>
            <p:ph type="sldNum" sz="quarter" idx="11"/>
          </p:nvPr>
        </p:nvSpPr>
        <p:spPr/>
        <p:txBody>
          <a:bodyPr/>
          <a:lstStyle/>
          <a:p>
            <a:fld id="{DA2C159E-F13C-4A85-9A41-E7669D3E0D70}" type="slidenum">
              <a:rPr lang="en-GB" smtClean="0"/>
              <a:pPr/>
              <a:t>42</a:t>
            </a:fld>
            <a:endParaRPr lang="en-GB"/>
          </a:p>
        </p:txBody>
      </p:sp>
      <p:sp>
        <p:nvSpPr>
          <p:cNvPr id="3" name="Title 2">
            <a:extLst>
              <a:ext uri="{FF2B5EF4-FFF2-40B4-BE49-F238E27FC236}">
                <a16:creationId xmlns:a16="http://schemas.microsoft.com/office/drawing/2014/main" id="{E8A8A130-54DE-B56F-0534-F4FE995D7745}"/>
              </a:ext>
            </a:extLst>
          </p:cNvPr>
          <p:cNvSpPr>
            <a:spLocks noGrp="1"/>
          </p:cNvSpPr>
          <p:nvPr>
            <p:ph type="title"/>
          </p:nvPr>
        </p:nvSpPr>
        <p:spPr>
          <a:xfrm>
            <a:off x="232950" y="249900"/>
            <a:ext cx="8437563" cy="1144185"/>
          </a:xfrm>
        </p:spPr>
        <p:txBody>
          <a:bodyPr>
            <a:normAutofit fontScale="90000"/>
          </a:bodyPr>
          <a:lstStyle/>
          <a:p>
            <a:r>
              <a:rPr lang="en-US" sz="4000">
                <a:latin typeface="+mn-lt"/>
              </a:rPr>
              <a:t>Task: </a:t>
            </a:r>
            <a:r>
              <a:rPr lang="en-GB" sz="4000" b="1" kern="100">
                <a:effectLst/>
                <a:latin typeface="+mn-lt"/>
                <a:ea typeface="Calibri" panose="020F0502020204030204" pitchFamily="34" charset="0"/>
              </a:rPr>
              <a:t>Use a critical path analysis to plan a construction project</a:t>
            </a:r>
            <a:br>
              <a:rPr lang="en-GB" sz="1800" kern="100">
                <a:effectLst/>
                <a:latin typeface="Arial" panose="020B0604020202020204" pitchFamily="34" charset="0"/>
                <a:ea typeface="Calibri" panose="020F0502020204030204" pitchFamily="34" charset="0"/>
              </a:rPr>
            </a:br>
            <a:br>
              <a:rPr lang="en-GB" sz="4000" kern="100">
                <a:effectLst/>
                <a:latin typeface="Aptos" panose="020B0004020202020204" pitchFamily="34" charset="0"/>
                <a:ea typeface="Aptos" panose="020B0004020202020204" pitchFamily="34" charset="0"/>
                <a:cs typeface="Times New Roman" panose="02020603050405020304" pitchFamily="18" charset="0"/>
              </a:rPr>
            </a:br>
            <a:endParaRPr lang="en-US" sz="4000"/>
          </a:p>
        </p:txBody>
      </p:sp>
      <p:sp>
        <p:nvSpPr>
          <p:cNvPr id="4" name="Text Placeholder 3">
            <a:extLst>
              <a:ext uri="{FF2B5EF4-FFF2-40B4-BE49-F238E27FC236}">
                <a16:creationId xmlns:a16="http://schemas.microsoft.com/office/drawing/2014/main" id="{B2C5A7E2-1A85-B397-49C8-8635EC6F85F8}"/>
              </a:ext>
            </a:extLst>
          </p:cNvPr>
          <p:cNvSpPr>
            <a:spLocks noGrp="1"/>
          </p:cNvSpPr>
          <p:nvPr>
            <p:ph type="body" sz="quarter" idx="12"/>
          </p:nvPr>
        </p:nvSpPr>
        <p:spPr>
          <a:xfrm>
            <a:off x="288751" y="1708180"/>
            <a:ext cx="7667625" cy="2429999"/>
          </a:xfrm>
        </p:spPr>
        <p:txBody>
          <a:bodyPr/>
          <a:lstStyle/>
          <a:p>
            <a:r>
              <a:rPr lang="en-GB" dirty="0"/>
              <a:t>Read the case study and answer the questions. </a:t>
            </a:r>
            <a:endParaRPr lang="en-GB" kern="100" dirty="0">
              <a:effectLst/>
              <a:ea typeface="Aptos" panose="020B0004020202020204" pitchFamily="34" charset="0"/>
              <a:cs typeface="Times New Roman" panose="02020603050405020304" pitchFamily="18" charset="0"/>
            </a:endParaRPr>
          </a:p>
          <a:p>
            <a:endParaRPr lang="en-US" dirty="0"/>
          </a:p>
        </p:txBody>
      </p:sp>
      <p:sp>
        <p:nvSpPr>
          <p:cNvPr id="5" name="Footer Placeholder 4">
            <a:extLst>
              <a:ext uri="{FF2B5EF4-FFF2-40B4-BE49-F238E27FC236}">
                <a16:creationId xmlns:a16="http://schemas.microsoft.com/office/drawing/2014/main" id="{A69F10C9-95FC-0240-E153-26BB2CAEBA2A}"/>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59530998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A3744D3-7F7C-9E34-1016-10EC3E134EB0}"/>
              </a:ext>
            </a:extLst>
          </p:cNvPr>
          <p:cNvSpPr>
            <a:spLocks noGrp="1"/>
          </p:cNvSpPr>
          <p:nvPr>
            <p:ph type="sldNum" sz="quarter" idx="11"/>
          </p:nvPr>
        </p:nvSpPr>
        <p:spPr/>
        <p:txBody>
          <a:bodyPr/>
          <a:lstStyle/>
          <a:p>
            <a:fld id="{DA2C159E-F13C-4A85-9A41-E7669D3E0D70}" type="slidenum">
              <a:rPr lang="en-GB" smtClean="0"/>
              <a:pPr/>
              <a:t>43</a:t>
            </a:fld>
            <a:endParaRPr lang="en-GB"/>
          </a:p>
        </p:txBody>
      </p:sp>
      <p:sp>
        <p:nvSpPr>
          <p:cNvPr id="3" name="Title 2">
            <a:extLst>
              <a:ext uri="{FF2B5EF4-FFF2-40B4-BE49-F238E27FC236}">
                <a16:creationId xmlns:a16="http://schemas.microsoft.com/office/drawing/2014/main" id="{F189F9FA-EF00-82CE-60CA-8A557323E7F3}"/>
              </a:ext>
            </a:extLst>
          </p:cNvPr>
          <p:cNvSpPr>
            <a:spLocks noGrp="1"/>
          </p:cNvSpPr>
          <p:nvPr>
            <p:ph type="title"/>
          </p:nvPr>
        </p:nvSpPr>
        <p:spPr/>
        <p:txBody>
          <a:bodyPr/>
          <a:lstStyle/>
          <a:p>
            <a:r>
              <a:rPr lang="en-GB" dirty="0"/>
              <a:t>Use of planning tools in construction</a:t>
            </a:r>
          </a:p>
        </p:txBody>
      </p:sp>
      <p:sp>
        <p:nvSpPr>
          <p:cNvPr id="4" name="Text Placeholder 3">
            <a:extLst>
              <a:ext uri="{FF2B5EF4-FFF2-40B4-BE49-F238E27FC236}">
                <a16:creationId xmlns:a16="http://schemas.microsoft.com/office/drawing/2014/main" id="{2C67F349-0B33-FC59-8B58-B371E7A1B3CB}"/>
              </a:ext>
            </a:extLst>
          </p:cNvPr>
          <p:cNvSpPr>
            <a:spLocks noGrp="1"/>
          </p:cNvSpPr>
          <p:nvPr>
            <p:ph type="body" sz="quarter" idx="12"/>
          </p:nvPr>
        </p:nvSpPr>
        <p:spPr>
          <a:xfrm>
            <a:off x="234000" y="986400"/>
            <a:ext cx="8631840" cy="3907200"/>
          </a:xfrm>
        </p:spPr>
        <p:txBody>
          <a:bodyPr/>
          <a:lstStyle/>
          <a:p>
            <a:pPr marL="0" lvl="1" indent="0">
              <a:lnSpc>
                <a:spcPct val="100000"/>
              </a:lnSpc>
              <a:spcAft>
                <a:spcPts val="600"/>
              </a:spcAft>
              <a:buNone/>
            </a:pPr>
            <a:r>
              <a:rPr lang="en-GB" dirty="0"/>
              <a:t>Gantt is best used when the project is:</a:t>
            </a:r>
          </a:p>
          <a:p>
            <a:pPr lvl="1"/>
            <a:r>
              <a:rPr lang="en-GB" dirty="0"/>
              <a:t>bespoke and a ‘one off’ i.e. with one start, middle and end. </a:t>
            </a:r>
          </a:p>
          <a:p>
            <a:pPr lvl="1">
              <a:spcAft>
                <a:spcPts val="1800"/>
              </a:spcAft>
            </a:pPr>
            <a:r>
              <a:rPr lang="en-GB" dirty="0"/>
              <a:t>straightforward i.e. in relation to tasks, techniques and methods used.</a:t>
            </a:r>
          </a:p>
          <a:p>
            <a:pPr marL="0" lvl="1" indent="0">
              <a:spcAft>
                <a:spcPts val="600"/>
              </a:spcAft>
              <a:buNone/>
            </a:pPr>
            <a:r>
              <a:rPr lang="en-GB" dirty="0"/>
              <a:t>Line of balance is best used when the project has:</a:t>
            </a:r>
          </a:p>
          <a:p>
            <a:pPr lvl="1"/>
            <a:r>
              <a:rPr lang="en-GB" dirty="0"/>
              <a:t>repetitive elements, e.g. housing development with </a:t>
            </a:r>
            <a:br>
              <a:rPr lang="en-GB" dirty="0"/>
            </a:br>
            <a:r>
              <a:rPr lang="en-GB" dirty="0"/>
              <a:t>similar components. </a:t>
            </a:r>
          </a:p>
          <a:p>
            <a:pPr lvl="1"/>
            <a:r>
              <a:rPr lang="en-GB" dirty="0"/>
              <a:t>standardised construction, i.e. in relation to tasks, </a:t>
            </a:r>
            <a:br>
              <a:rPr lang="en-GB" dirty="0"/>
            </a:br>
            <a:r>
              <a:rPr lang="en-GB" dirty="0"/>
              <a:t>techniques and methods used.</a:t>
            </a:r>
          </a:p>
          <a:p>
            <a:pPr marL="612900" lvl="1" indent="-342900">
              <a:buFont typeface="Arial" panose="020B0604020202020204" pitchFamily="34" charset="0"/>
              <a:buChar char="•"/>
            </a:pPr>
            <a:endParaRPr lang="en-GB" dirty="0"/>
          </a:p>
        </p:txBody>
      </p:sp>
      <p:sp>
        <p:nvSpPr>
          <p:cNvPr id="5" name="Footer Placeholder 4">
            <a:extLst>
              <a:ext uri="{FF2B5EF4-FFF2-40B4-BE49-F238E27FC236}">
                <a16:creationId xmlns:a16="http://schemas.microsoft.com/office/drawing/2014/main" id="{B0B4C9C7-F5E9-3711-50EF-578601678544}"/>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87317435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2BCC89-4735-5DD0-6F91-3DB1262C47AE}"/>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AE72CCB-2272-E22C-7915-BC402E351E9B}"/>
              </a:ext>
            </a:extLst>
          </p:cNvPr>
          <p:cNvSpPr>
            <a:spLocks noGrp="1"/>
          </p:cNvSpPr>
          <p:nvPr>
            <p:ph type="sldNum" sz="quarter" idx="11"/>
          </p:nvPr>
        </p:nvSpPr>
        <p:spPr/>
        <p:txBody>
          <a:bodyPr/>
          <a:lstStyle/>
          <a:p>
            <a:fld id="{DA2C159E-F13C-4A85-9A41-E7669D3E0D70}" type="slidenum">
              <a:rPr lang="en-GB" smtClean="0"/>
              <a:pPr/>
              <a:t>44</a:t>
            </a:fld>
            <a:endParaRPr lang="en-GB"/>
          </a:p>
        </p:txBody>
      </p:sp>
      <p:sp>
        <p:nvSpPr>
          <p:cNvPr id="3" name="Title 2">
            <a:extLst>
              <a:ext uri="{FF2B5EF4-FFF2-40B4-BE49-F238E27FC236}">
                <a16:creationId xmlns:a16="http://schemas.microsoft.com/office/drawing/2014/main" id="{0047923D-1A72-2624-9F45-4F74421EB37F}"/>
              </a:ext>
            </a:extLst>
          </p:cNvPr>
          <p:cNvSpPr>
            <a:spLocks noGrp="1"/>
          </p:cNvSpPr>
          <p:nvPr>
            <p:ph type="title"/>
          </p:nvPr>
        </p:nvSpPr>
        <p:spPr>
          <a:xfrm>
            <a:off x="232950" y="249900"/>
            <a:ext cx="8437563" cy="1117882"/>
          </a:xfrm>
        </p:spPr>
        <p:txBody>
          <a:bodyPr>
            <a:normAutofit/>
          </a:bodyPr>
          <a:lstStyle/>
          <a:p>
            <a:r>
              <a:rPr lang="en-GB" dirty="0"/>
              <a:t>Use of planning tools in construction (continued)</a:t>
            </a:r>
          </a:p>
        </p:txBody>
      </p:sp>
      <p:sp>
        <p:nvSpPr>
          <p:cNvPr id="4" name="Text Placeholder 3">
            <a:extLst>
              <a:ext uri="{FF2B5EF4-FFF2-40B4-BE49-F238E27FC236}">
                <a16:creationId xmlns:a16="http://schemas.microsoft.com/office/drawing/2014/main" id="{B1E870BE-2CAB-BE87-1C17-6817F62EBD0B}"/>
              </a:ext>
            </a:extLst>
          </p:cNvPr>
          <p:cNvSpPr>
            <a:spLocks noGrp="1"/>
          </p:cNvSpPr>
          <p:nvPr>
            <p:ph type="body" sz="quarter" idx="12"/>
          </p:nvPr>
        </p:nvSpPr>
        <p:spPr>
          <a:xfrm>
            <a:off x="230297" y="1679333"/>
            <a:ext cx="7683723" cy="2552041"/>
          </a:xfrm>
        </p:spPr>
        <p:txBody>
          <a:bodyPr/>
          <a:lstStyle/>
          <a:p>
            <a:pPr>
              <a:spcAft>
                <a:spcPts val="600"/>
              </a:spcAft>
            </a:pPr>
            <a:r>
              <a:rPr lang="en-GB" dirty="0"/>
              <a:t>Critical path analysis is best used when the project is complex, e.g. with:</a:t>
            </a:r>
          </a:p>
          <a:p>
            <a:pPr lvl="1">
              <a:lnSpc>
                <a:spcPct val="100000"/>
              </a:lnSpc>
            </a:pPr>
            <a:r>
              <a:rPr lang="en-GB" dirty="0"/>
              <a:t>multiple site locations</a:t>
            </a:r>
          </a:p>
          <a:p>
            <a:pPr lvl="1">
              <a:lnSpc>
                <a:spcPct val="100000"/>
              </a:lnSpc>
            </a:pPr>
            <a:r>
              <a:rPr lang="en-GB" dirty="0"/>
              <a:t>multiple differing tasks taking place simultaneously</a:t>
            </a:r>
          </a:p>
          <a:p>
            <a:pPr lvl="1">
              <a:lnSpc>
                <a:spcPct val="100000"/>
              </a:lnSpc>
            </a:pPr>
            <a:r>
              <a:rPr lang="en-GB" dirty="0"/>
              <a:t>complicated construction techniques used. </a:t>
            </a:r>
          </a:p>
          <a:p>
            <a:pPr marL="612900" lvl="1" indent="-342900">
              <a:buFont typeface="Arial" panose="020B0604020202020204" pitchFamily="34" charset="0"/>
              <a:buChar char="•"/>
            </a:pPr>
            <a:endParaRPr lang="en-GB" dirty="0"/>
          </a:p>
        </p:txBody>
      </p:sp>
      <p:sp>
        <p:nvSpPr>
          <p:cNvPr id="5" name="Footer Placeholder 4">
            <a:extLst>
              <a:ext uri="{FF2B5EF4-FFF2-40B4-BE49-F238E27FC236}">
                <a16:creationId xmlns:a16="http://schemas.microsoft.com/office/drawing/2014/main" id="{89725D38-E0D5-1ABF-4164-AC7410B8C50D}"/>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80027921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61AB142-A94B-02BB-DA27-16306FFC1D3E}"/>
              </a:ext>
            </a:extLst>
          </p:cNvPr>
          <p:cNvSpPr>
            <a:spLocks noGrp="1"/>
          </p:cNvSpPr>
          <p:nvPr>
            <p:ph type="sldNum" sz="quarter" idx="11"/>
          </p:nvPr>
        </p:nvSpPr>
        <p:spPr/>
        <p:txBody>
          <a:bodyPr/>
          <a:lstStyle/>
          <a:p>
            <a:fld id="{DA2C159E-F13C-4A85-9A41-E7669D3E0D70}" type="slidenum">
              <a:rPr lang="en-GB" smtClean="0"/>
              <a:pPr/>
              <a:t>45</a:t>
            </a:fld>
            <a:endParaRPr lang="en-GB"/>
          </a:p>
        </p:txBody>
      </p:sp>
      <p:sp>
        <p:nvSpPr>
          <p:cNvPr id="3" name="Title 2">
            <a:extLst>
              <a:ext uri="{FF2B5EF4-FFF2-40B4-BE49-F238E27FC236}">
                <a16:creationId xmlns:a16="http://schemas.microsoft.com/office/drawing/2014/main" id="{1757F820-290A-B734-4F67-C44A1FC84D41}"/>
              </a:ext>
            </a:extLst>
          </p:cNvPr>
          <p:cNvSpPr>
            <a:spLocks noGrp="1"/>
          </p:cNvSpPr>
          <p:nvPr>
            <p:ph type="title"/>
          </p:nvPr>
        </p:nvSpPr>
        <p:spPr/>
        <p:txBody>
          <a:bodyPr/>
          <a:lstStyle/>
          <a:p>
            <a:r>
              <a:rPr lang="en-US" dirty="0"/>
              <a:t>Exam-style question </a:t>
            </a:r>
          </a:p>
        </p:txBody>
      </p:sp>
      <p:sp>
        <p:nvSpPr>
          <p:cNvPr id="4" name="Text Placeholder 3">
            <a:extLst>
              <a:ext uri="{FF2B5EF4-FFF2-40B4-BE49-F238E27FC236}">
                <a16:creationId xmlns:a16="http://schemas.microsoft.com/office/drawing/2014/main" id="{C7E50A8D-6B1F-3681-5619-69A4E28B6BC9}"/>
              </a:ext>
            </a:extLst>
          </p:cNvPr>
          <p:cNvSpPr>
            <a:spLocks noGrp="1"/>
          </p:cNvSpPr>
          <p:nvPr>
            <p:ph type="body" sz="quarter" idx="12"/>
          </p:nvPr>
        </p:nvSpPr>
        <p:spPr>
          <a:xfrm>
            <a:off x="234000" y="1306286"/>
            <a:ext cx="8280608" cy="3281688"/>
          </a:xfrm>
        </p:spPr>
        <p:txBody>
          <a:bodyPr/>
          <a:lstStyle/>
          <a:p>
            <a:r>
              <a:rPr lang="en-US" dirty="0"/>
              <a:t>A contractor has won a tender to build a motorway flyover.   </a:t>
            </a:r>
          </a:p>
          <a:p>
            <a:endParaRPr lang="en-US" dirty="0"/>
          </a:p>
          <a:p>
            <a:pPr>
              <a:lnSpc>
                <a:spcPct val="107000"/>
              </a:lnSpc>
              <a:spcAft>
                <a:spcPts val="800"/>
              </a:spcAft>
            </a:pPr>
            <a:r>
              <a:rPr lang="en-US" b="1" kern="100" dirty="0">
                <a:solidFill>
                  <a:srgbClr val="000000"/>
                </a:solidFill>
              </a:rPr>
              <a:t>Question:</a:t>
            </a:r>
          </a:p>
          <a:p>
            <a:r>
              <a:rPr lang="en-US" dirty="0"/>
              <a:t>Explain why </a:t>
            </a:r>
            <a:r>
              <a:rPr lang="en-GB" dirty="0"/>
              <a:t>u</a:t>
            </a:r>
            <a:r>
              <a:rPr lang="en-GB" dirty="0">
                <a:effectLst/>
                <a:ea typeface="Calibri" panose="020F0502020204030204" pitchFamily="34" charset="0"/>
              </a:rPr>
              <a:t>sing critical path analysis would </a:t>
            </a:r>
            <a:r>
              <a:rPr lang="en-GB" dirty="0">
                <a:ea typeface="Calibri" panose="020F0502020204030204" pitchFamily="34" charset="0"/>
              </a:rPr>
              <a:t>be </a:t>
            </a:r>
            <a:r>
              <a:rPr lang="en-GB" dirty="0">
                <a:effectLst/>
                <a:ea typeface="Calibri" panose="020F0502020204030204" pitchFamily="34" charset="0"/>
              </a:rPr>
              <a:t>better than using </a:t>
            </a:r>
            <a:r>
              <a:rPr lang="en-GB" dirty="0">
                <a:ea typeface="Calibri" panose="020F0502020204030204" pitchFamily="34" charset="0"/>
              </a:rPr>
              <a:t>G</a:t>
            </a:r>
            <a:r>
              <a:rPr lang="en-GB" dirty="0">
                <a:effectLst/>
                <a:ea typeface="Calibri" panose="020F0502020204030204" pitchFamily="34" charset="0"/>
              </a:rPr>
              <a:t>antt or line of balance charts.  </a:t>
            </a:r>
            <a:endParaRPr lang="en-US" dirty="0"/>
          </a:p>
        </p:txBody>
      </p:sp>
      <p:sp>
        <p:nvSpPr>
          <p:cNvPr id="5" name="Footer Placeholder 4">
            <a:extLst>
              <a:ext uri="{FF2B5EF4-FFF2-40B4-BE49-F238E27FC236}">
                <a16:creationId xmlns:a16="http://schemas.microsoft.com/office/drawing/2014/main" id="{34105AD4-4391-CE60-6739-1B1B73DA1E6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48180720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232950" y="249900"/>
            <a:ext cx="8437563" cy="1228062"/>
          </a:xfrm>
        </p:spPr>
        <p:txBody>
          <a:bodyPr>
            <a:normAutofit/>
          </a:bodyPr>
          <a:lstStyle/>
          <a:p>
            <a:r>
              <a:rPr lang="en-GB" sz="3600"/>
              <a:t>Next steps</a:t>
            </a:r>
            <a:r>
              <a:rPr lang="en-GB"/>
              <a:t>:</a:t>
            </a:r>
            <a:r>
              <a:rPr lang="en-GB" sz="3600"/>
              <a:t> R</a:t>
            </a:r>
            <a:r>
              <a:rPr lang="en-GB"/>
              <a:t>esearch alternative planning techniques </a:t>
            </a:r>
            <a:endParaRPr lang="en-GB" sz="3600"/>
          </a:p>
        </p:txBody>
      </p:sp>
      <p:sp>
        <p:nvSpPr>
          <p:cNvPr id="5" name="Text Placeholder 4"/>
          <p:cNvSpPr>
            <a:spLocks noGrp="1"/>
          </p:cNvSpPr>
          <p:nvPr>
            <p:ph type="body" sz="quarter" idx="12"/>
          </p:nvPr>
        </p:nvSpPr>
        <p:spPr>
          <a:xfrm>
            <a:off x="256464" y="1661730"/>
            <a:ext cx="7681912" cy="3108656"/>
          </a:xfrm>
        </p:spPr>
        <p:txBody>
          <a:bodyPr/>
          <a:lstStyle/>
          <a:p>
            <a:pPr>
              <a:spcAft>
                <a:spcPts val="1200"/>
              </a:spcAft>
            </a:pPr>
            <a:r>
              <a:rPr lang="en-GB" b="1" dirty="0"/>
              <a:t>Homework:</a:t>
            </a:r>
          </a:p>
          <a:p>
            <a:pPr marL="457200" indent="-457200">
              <a:spcAft>
                <a:spcPts val="1200"/>
              </a:spcAft>
              <a:buFont typeface="+mj-lt"/>
              <a:buAutoNum type="arabicPeriod"/>
            </a:pPr>
            <a:r>
              <a:rPr lang="en-GB" dirty="0">
                <a:latin typeface="Arial" panose="020B0604020202020204" pitchFamily="34" charset="0"/>
                <a:cs typeface="Arial" panose="020B0604020202020204" pitchFamily="34" charset="0"/>
              </a:rPr>
              <a:t>Research the </a:t>
            </a:r>
            <a:r>
              <a:rPr lang="en-GB" kern="100" dirty="0">
                <a:effectLst/>
                <a:latin typeface="Arial" panose="020B0604020202020204" pitchFamily="34" charset="0"/>
                <a:ea typeface="Calibri" panose="020F0502020204030204" pitchFamily="34" charset="0"/>
                <a:cs typeface="Arial" panose="020B0604020202020204" pitchFamily="34" charset="0"/>
              </a:rPr>
              <a:t>planning programme techniques used for construction projects. </a:t>
            </a:r>
          </a:p>
          <a:p>
            <a:pPr marL="457200" indent="-457200">
              <a:buFont typeface="+mj-lt"/>
              <a:buAutoNum type="arabicPeriod"/>
            </a:pPr>
            <a:r>
              <a:rPr lang="en-GB" kern="100" dirty="0">
                <a:latin typeface="Arial" panose="020B0604020202020204" pitchFamily="34" charset="0"/>
                <a:ea typeface="Calibri" panose="020F0502020204030204" pitchFamily="34" charset="0"/>
                <a:cs typeface="Arial" panose="020B0604020202020204" pitchFamily="34" charset="0"/>
              </a:rPr>
              <a:t>I</a:t>
            </a:r>
            <a:r>
              <a:rPr lang="en-GB" dirty="0">
                <a:effectLst/>
                <a:latin typeface="Arial" panose="020B0604020202020204" pitchFamily="34" charset="0"/>
                <a:ea typeface="Calibri" panose="020F0502020204030204" pitchFamily="34" charset="0"/>
                <a:cs typeface="Arial" panose="020B0604020202020204" pitchFamily="34" charset="0"/>
              </a:rPr>
              <a:t>dentify alternative techniques to Gantt charts, line of balance charts and critical path analysis. </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p:cNvSpPr>
            <a:spLocks noGrp="1"/>
          </p:cNvSpPr>
          <p:nvPr>
            <p:ph type="sldNum" sz="quarter" idx="11"/>
          </p:nvPr>
        </p:nvSpPr>
        <p:spPr/>
        <p:txBody>
          <a:bodyPr/>
          <a:lstStyle/>
          <a:p>
            <a:fld id="{DA2C159E-F13C-4A85-9A41-E7669D3E0D70}" type="slidenum">
              <a:rPr lang="en-GB" smtClean="0"/>
              <a:pPr/>
              <a:t>46</a:t>
            </a:fld>
            <a:endParaRPr lang="en-GB"/>
          </a:p>
        </p:txBody>
      </p:sp>
    </p:spTree>
    <p:extLst>
      <p:ext uri="{BB962C8B-B14F-4D97-AF65-F5344CB8AC3E}">
        <p14:creationId xmlns:p14="http://schemas.microsoft.com/office/powerpoint/2010/main" val="327987164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4</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Producing a Gantt chart</a:t>
            </a:r>
          </a:p>
        </p:txBody>
      </p:sp>
    </p:spTree>
    <p:extLst>
      <p:ext uri="{BB962C8B-B14F-4D97-AF65-F5344CB8AC3E}">
        <p14:creationId xmlns:p14="http://schemas.microsoft.com/office/powerpoint/2010/main" val="166221095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B480681-0B68-FD63-4570-90ABD88725DD}"/>
              </a:ext>
            </a:extLst>
          </p:cNvPr>
          <p:cNvSpPr>
            <a:spLocks noGrp="1"/>
          </p:cNvSpPr>
          <p:nvPr>
            <p:ph type="sldNum" sz="quarter" idx="11"/>
          </p:nvPr>
        </p:nvSpPr>
        <p:spPr/>
        <p:txBody>
          <a:bodyPr/>
          <a:lstStyle/>
          <a:p>
            <a:fld id="{DA2C159E-F13C-4A85-9A41-E7669D3E0D70}" type="slidenum">
              <a:rPr lang="en-GB" smtClean="0"/>
              <a:pPr/>
              <a:t>48</a:t>
            </a:fld>
            <a:endParaRPr lang="en-GB"/>
          </a:p>
        </p:txBody>
      </p:sp>
      <p:sp>
        <p:nvSpPr>
          <p:cNvPr id="3" name="Title 2">
            <a:extLst>
              <a:ext uri="{FF2B5EF4-FFF2-40B4-BE49-F238E27FC236}">
                <a16:creationId xmlns:a16="http://schemas.microsoft.com/office/drawing/2014/main" id="{3C04BA64-674B-6C4F-45F3-94B2872F28C9}"/>
              </a:ext>
            </a:extLst>
          </p:cNvPr>
          <p:cNvSpPr>
            <a:spLocks noGrp="1"/>
          </p:cNvSpPr>
          <p:nvPr>
            <p:ph type="title"/>
          </p:nvPr>
        </p:nvSpPr>
        <p:spPr/>
        <p:txBody>
          <a:bodyPr/>
          <a:lstStyle/>
          <a:p>
            <a:r>
              <a:rPr lang="en-GB" dirty="0"/>
              <a:t>Starter task: Sketch of Gantt chart</a:t>
            </a:r>
          </a:p>
        </p:txBody>
      </p:sp>
      <p:sp>
        <p:nvSpPr>
          <p:cNvPr id="4" name="Text Placeholder 3">
            <a:extLst>
              <a:ext uri="{FF2B5EF4-FFF2-40B4-BE49-F238E27FC236}">
                <a16:creationId xmlns:a16="http://schemas.microsoft.com/office/drawing/2014/main" id="{C0BCBA18-D553-F792-6E3D-A91646B8DA1B}"/>
              </a:ext>
            </a:extLst>
          </p:cNvPr>
          <p:cNvSpPr>
            <a:spLocks noGrp="1"/>
          </p:cNvSpPr>
          <p:nvPr>
            <p:ph type="body" sz="quarter" idx="12"/>
          </p:nvPr>
        </p:nvSpPr>
        <p:spPr/>
        <p:txBody>
          <a:bodyPr vert="horz" lIns="0" tIns="0" rIns="0" bIns="0" rtlCol="0" anchor="t">
            <a:noAutofit/>
          </a:bodyPr>
          <a:lstStyle/>
          <a:p>
            <a:r>
              <a:rPr lang="en-GB" dirty="0"/>
              <a:t>Sketch an example of a Gantt chart showing the plan for the construction of a simple house with a foundation, superstructure, roof, internal fit-out and external works.</a:t>
            </a:r>
          </a:p>
          <a:p>
            <a:endParaRPr lang="en-GB" dirty="0"/>
          </a:p>
          <a:p>
            <a:r>
              <a:rPr lang="en-GB" dirty="0"/>
              <a:t>Highlight the following key features on your sketch:</a:t>
            </a:r>
          </a:p>
          <a:p>
            <a:pPr lvl="1">
              <a:lnSpc>
                <a:spcPct val="100000"/>
              </a:lnSpc>
            </a:pPr>
            <a:r>
              <a:rPr lang="en-GB" dirty="0">
                <a:solidFill>
                  <a:srgbClr val="001D35"/>
                </a:solidFill>
                <a:cs typeface="Arial"/>
              </a:rPr>
              <a:t>tasks</a:t>
            </a:r>
          </a:p>
          <a:p>
            <a:pPr lvl="1">
              <a:lnSpc>
                <a:spcPct val="100000"/>
              </a:lnSpc>
            </a:pPr>
            <a:r>
              <a:rPr lang="en-GB" dirty="0">
                <a:solidFill>
                  <a:srgbClr val="001D35"/>
                </a:solidFill>
                <a:cs typeface="Arial"/>
              </a:rPr>
              <a:t>timeline</a:t>
            </a:r>
          </a:p>
          <a:p>
            <a:pPr lvl="1">
              <a:lnSpc>
                <a:spcPct val="100000"/>
              </a:lnSpc>
            </a:pPr>
            <a:r>
              <a:rPr lang="en-GB" dirty="0">
                <a:solidFill>
                  <a:srgbClr val="001D35"/>
                </a:solidFill>
                <a:cs typeface="Arial"/>
              </a:rPr>
              <a:t>when tasks will take place.</a:t>
            </a:r>
          </a:p>
        </p:txBody>
      </p:sp>
      <p:sp>
        <p:nvSpPr>
          <p:cNvPr id="5" name="Footer Placeholder 4">
            <a:extLst>
              <a:ext uri="{FF2B5EF4-FFF2-40B4-BE49-F238E27FC236}">
                <a16:creationId xmlns:a16="http://schemas.microsoft.com/office/drawing/2014/main" id="{4BDE2ACB-826A-5492-836A-C7B9F5A60DD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25750861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78A847B-31C6-6059-2F85-F16B48375D8E}"/>
              </a:ext>
            </a:extLst>
          </p:cNvPr>
          <p:cNvSpPr>
            <a:spLocks noGrp="1"/>
          </p:cNvSpPr>
          <p:nvPr>
            <p:ph type="sldNum" sz="quarter" idx="11"/>
          </p:nvPr>
        </p:nvSpPr>
        <p:spPr/>
        <p:txBody>
          <a:bodyPr/>
          <a:lstStyle/>
          <a:p>
            <a:fld id="{DA2C159E-F13C-4A85-9A41-E7669D3E0D70}" type="slidenum">
              <a:rPr lang="en-GB" smtClean="0"/>
              <a:pPr/>
              <a:t>49</a:t>
            </a:fld>
            <a:endParaRPr lang="en-GB"/>
          </a:p>
        </p:txBody>
      </p:sp>
      <p:sp>
        <p:nvSpPr>
          <p:cNvPr id="3" name="Title 2">
            <a:extLst>
              <a:ext uri="{FF2B5EF4-FFF2-40B4-BE49-F238E27FC236}">
                <a16:creationId xmlns:a16="http://schemas.microsoft.com/office/drawing/2014/main" id="{A56D8DE8-E60D-4E4D-C7E2-46723DCCA5C3}"/>
              </a:ext>
            </a:extLst>
          </p:cNvPr>
          <p:cNvSpPr>
            <a:spLocks noGrp="1"/>
          </p:cNvSpPr>
          <p:nvPr>
            <p:ph type="title"/>
          </p:nvPr>
        </p:nvSpPr>
        <p:spPr/>
        <p:txBody>
          <a:bodyPr/>
          <a:lstStyle/>
          <a:p>
            <a:r>
              <a:rPr lang="en-GB" dirty="0"/>
              <a:t>What is included in a Gantt chart? </a:t>
            </a:r>
          </a:p>
        </p:txBody>
      </p:sp>
      <p:sp>
        <p:nvSpPr>
          <p:cNvPr id="4" name="Text Placeholder 3">
            <a:extLst>
              <a:ext uri="{FF2B5EF4-FFF2-40B4-BE49-F238E27FC236}">
                <a16:creationId xmlns:a16="http://schemas.microsoft.com/office/drawing/2014/main" id="{F538D86D-C04A-47F5-E067-657C5E39D641}"/>
              </a:ext>
            </a:extLst>
          </p:cNvPr>
          <p:cNvSpPr>
            <a:spLocks noGrp="1"/>
          </p:cNvSpPr>
          <p:nvPr>
            <p:ph type="body" sz="quarter" idx="12"/>
          </p:nvPr>
        </p:nvSpPr>
        <p:spPr>
          <a:xfrm>
            <a:off x="234000" y="986400"/>
            <a:ext cx="8281350" cy="3601574"/>
          </a:xfrm>
        </p:spPr>
        <p:txBody>
          <a:bodyPr vert="horz" lIns="0" tIns="0" rIns="0" bIns="0" rtlCol="0" anchor="t">
            <a:noAutofit/>
          </a:bodyPr>
          <a:lstStyle/>
          <a:p>
            <a:pPr>
              <a:spcAft>
                <a:spcPts val="1200"/>
              </a:spcAft>
            </a:pPr>
            <a:r>
              <a:rPr lang="en-GB" dirty="0">
                <a:cs typeface="Arial"/>
              </a:rPr>
              <a:t>Gantt charts contain the following essential elements:</a:t>
            </a:r>
          </a:p>
          <a:p>
            <a:pPr lvl="1">
              <a:lnSpc>
                <a:spcPct val="100000"/>
              </a:lnSpc>
            </a:pPr>
            <a:r>
              <a:rPr lang="en-GB" dirty="0">
                <a:cs typeface="Arial"/>
              </a:rPr>
              <a:t>tasks in the task column</a:t>
            </a:r>
          </a:p>
          <a:p>
            <a:pPr lvl="1">
              <a:lnSpc>
                <a:spcPct val="100000"/>
              </a:lnSpc>
            </a:pPr>
            <a:r>
              <a:rPr lang="en-GB" dirty="0">
                <a:cs typeface="Arial"/>
              </a:rPr>
              <a:t>full view of the complete timeline for the project</a:t>
            </a:r>
          </a:p>
          <a:p>
            <a:pPr lvl="1">
              <a:lnSpc>
                <a:spcPct val="100000"/>
              </a:lnSpc>
            </a:pPr>
            <a:r>
              <a:rPr lang="en-GB" dirty="0">
                <a:cs typeface="Arial"/>
              </a:rPr>
              <a:t>dedicated blocks of time allocated to each task</a:t>
            </a:r>
          </a:p>
          <a:p>
            <a:pPr lvl="1">
              <a:lnSpc>
                <a:spcPct val="100000"/>
              </a:lnSpc>
            </a:pPr>
            <a:r>
              <a:rPr lang="en-GB" dirty="0">
                <a:cs typeface="Arial"/>
              </a:rPr>
              <a:t>planning of each task within the timeline of the project</a:t>
            </a:r>
          </a:p>
          <a:p>
            <a:pPr lvl="1">
              <a:lnSpc>
                <a:spcPct val="100000"/>
              </a:lnSpc>
            </a:pPr>
            <a:r>
              <a:rPr lang="en-GB" dirty="0">
                <a:cs typeface="Arial"/>
              </a:rPr>
              <a:t>consideration for interaction between activities.</a:t>
            </a:r>
          </a:p>
          <a:p>
            <a:pPr marL="342900" indent="-342900">
              <a:buChar char="•"/>
            </a:pPr>
            <a:endParaRPr lang="en-GB" dirty="0">
              <a:cs typeface="Arial"/>
            </a:endParaRPr>
          </a:p>
          <a:p>
            <a:pPr marL="342900" indent="-342900">
              <a:buChar char="•"/>
            </a:pPr>
            <a:endParaRPr lang="en-GB" dirty="0">
              <a:cs typeface="Arial"/>
            </a:endParaRPr>
          </a:p>
        </p:txBody>
      </p:sp>
      <p:sp>
        <p:nvSpPr>
          <p:cNvPr id="5" name="Footer Placeholder 4">
            <a:extLst>
              <a:ext uri="{FF2B5EF4-FFF2-40B4-BE49-F238E27FC236}">
                <a16:creationId xmlns:a16="http://schemas.microsoft.com/office/drawing/2014/main" id="{EA8586F5-B0C7-3C09-5B92-F81D84C1B5C7}"/>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4624270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DA2C159E-F13C-4A85-9A41-E7669D3E0D70}" type="slidenum">
              <a:rPr lang="en-GB" smtClean="0"/>
              <a:pPr/>
              <a:t>5</a:t>
            </a:fld>
            <a:endParaRPr lang="en-GB"/>
          </a:p>
        </p:txBody>
      </p:sp>
      <p:sp>
        <p:nvSpPr>
          <p:cNvPr id="12" name="Title 11"/>
          <p:cNvSpPr>
            <a:spLocks noGrp="1"/>
          </p:cNvSpPr>
          <p:nvPr>
            <p:ph type="title"/>
          </p:nvPr>
        </p:nvSpPr>
        <p:spPr/>
        <p:txBody>
          <a:bodyPr>
            <a:normAutofit/>
          </a:bodyPr>
          <a:lstStyle/>
          <a:p>
            <a:r>
              <a:rPr lang="en-GB" dirty="0"/>
              <a:t>Planning construction projects</a:t>
            </a:r>
          </a:p>
        </p:txBody>
      </p:sp>
      <p:sp>
        <p:nvSpPr>
          <p:cNvPr id="5" name="Text Placeholder 4"/>
          <p:cNvSpPr>
            <a:spLocks noGrp="1"/>
          </p:cNvSpPr>
          <p:nvPr>
            <p:ph type="body" sz="quarter" idx="12"/>
          </p:nvPr>
        </p:nvSpPr>
        <p:spPr/>
        <p:txBody>
          <a:bodyPr vert="horz" lIns="0" tIns="0" rIns="0" bIns="0" rtlCol="0" anchor="t">
            <a:noAutofit/>
          </a:bodyPr>
          <a:lstStyle/>
          <a:p>
            <a:r>
              <a:rPr lang="en-GB" dirty="0"/>
              <a:t>Planning is an important consideration in preparation for the on-site construction phase of all projects. </a:t>
            </a:r>
          </a:p>
          <a:p>
            <a:endParaRPr lang="en-GB" dirty="0"/>
          </a:p>
          <a:p>
            <a:pPr>
              <a:spcAft>
                <a:spcPts val="600"/>
              </a:spcAft>
            </a:pPr>
            <a:r>
              <a:rPr lang="en-GB" dirty="0"/>
              <a:t>Elements that need to be considered are:</a:t>
            </a:r>
          </a:p>
          <a:p>
            <a:pPr lvl="1">
              <a:lnSpc>
                <a:spcPct val="100000"/>
              </a:lnSpc>
            </a:pPr>
            <a:r>
              <a:rPr lang="en-GB" dirty="0"/>
              <a:t>operatives</a:t>
            </a:r>
          </a:p>
          <a:p>
            <a:pPr lvl="1">
              <a:lnSpc>
                <a:spcPct val="100000"/>
              </a:lnSpc>
            </a:pPr>
            <a:r>
              <a:rPr lang="en-GB" dirty="0"/>
              <a:t>plant and equipment</a:t>
            </a:r>
          </a:p>
          <a:p>
            <a:pPr lvl="1">
              <a:lnSpc>
                <a:spcPct val="100000"/>
              </a:lnSpc>
            </a:pPr>
            <a:r>
              <a:rPr lang="en-GB" dirty="0"/>
              <a:t>materials and storage.</a:t>
            </a:r>
          </a:p>
          <a:p>
            <a:pPr lvl="1"/>
            <a:endParaRPr lang="en-GB" dirty="0"/>
          </a:p>
          <a:p>
            <a:pPr lvl="1"/>
            <a:endParaRPr lang="en-GB" dirty="0"/>
          </a:p>
          <a:p>
            <a:endParaRPr lang="en-GB"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5184967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418E1C7-906F-71C1-429A-39CED5A92F04}"/>
              </a:ext>
            </a:extLst>
          </p:cNvPr>
          <p:cNvSpPr>
            <a:spLocks noGrp="1"/>
          </p:cNvSpPr>
          <p:nvPr>
            <p:ph type="sldNum" sz="quarter" idx="11"/>
          </p:nvPr>
        </p:nvSpPr>
        <p:spPr/>
        <p:txBody>
          <a:bodyPr/>
          <a:lstStyle/>
          <a:p>
            <a:fld id="{DA2C159E-F13C-4A85-9A41-E7669D3E0D70}" type="slidenum">
              <a:rPr lang="en-GB" smtClean="0"/>
              <a:pPr/>
              <a:t>50</a:t>
            </a:fld>
            <a:endParaRPr lang="en-GB"/>
          </a:p>
        </p:txBody>
      </p:sp>
      <p:sp>
        <p:nvSpPr>
          <p:cNvPr id="3" name="Title 2">
            <a:extLst>
              <a:ext uri="{FF2B5EF4-FFF2-40B4-BE49-F238E27FC236}">
                <a16:creationId xmlns:a16="http://schemas.microsoft.com/office/drawing/2014/main" id="{B9AFEBE0-EC95-7C29-83B7-8E9FC64B5E1D}"/>
              </a:ext>
            </a:extLst>
          </p:cNvPr>
          <p:cNvSpPr>
            <a:spLocks noGrp="1"/>
          </p:cNvSpPr>
          <p:nvPr>
            <p:ph type="title"/>
          </p:nvPr>
        </p:nvSpPr>
        <p:spPr>
          <a:xfrm>
            <a:off x="248233" y="299412"/>
            <a:ext cx="8437563" cy="699425"/>
          </a:xfrm>
        </p:spPr>
        <p:txBody>
          <a:bodyPr/>
          <a:lstStyle/>
          <a:p>
            <a:r>
              <a:rPr lang="en-GB" dirty="0"/>
              <a:t>Gantt chart: Timeline for project</a:t>
            </a:r>
          </a:p>
        </p:txBody>
      </p:sp>
      <p:sp>
        <p:nvSpPr>
          <p:cNvPr id="5" name="Footer Placeholder 4">
            <a:extLst>
              <a:ext uri="{FF2B5EF4-FFF2-40B4-BE49-F238E27FC236}">
                <a16:creationId xmlns:a16="http://schemas.microsoft.com/office/drawing/2014/main" id="{03E6A215-CE9F-6ABC-4644-1EE7EAF87BDA}"/>
              </a:ext>
            </a:extLst>
          </p:cNvPr>
          <p:cNvSpPr>
            <a:spLocks noGrp="1"/>
          </p:cNvSpPr>
          <p:nvPr>
            <p:ph type="ftr" sz="quarter" idx="10"/>
          </p:nvPr>
        </p:nvSpPr>
        <p:spPr/>
        <p:txBody>
          <a:bodyPr/>
          <a:lstStyle/>
          <a:p>
            <a:r>
              <a:rPr lang="en-GB"/>
              <a:t>Education &amp; Training Foundation</a:t>
            </a:r>
          </a:p>
        </p:txBody>
      </p:sp>
      <p:pic>
        <p:nvPicPr>
          <p:cNvPr id="7" name="Picture 6" descr="A Gantt chart titled “Gantt chart” with annotations explaining key elements. The left side lists tasks with durations, such as “Excavate foundation – 4 wks” and “Install joists – 4 wks”. The horizontal bars to the right represent when each task occurs across a timeline running from March to February. Annotations point to:&#10;&#10;“Timeline for project” across the top of the chart&#10;&#10;“Tasks” on the left&#10;&#10;“Blocks of time” and “Planning of each task” marked by the horizontal bars&#10;&#10;“Interaction” highlighting where two tasks overlap on the timeline&#10;&#10;The chart illustrates how task planning is visually mapped against a calendar, showing overlaps and sequencing for a construction project.&#10;&#10;&#10;">
            <a:extLst>
              <a:ext uri="{FF2B5EF4-FFF2-40B4-BE49-F238E27FC236}">
                <a16:creationId xmlns:a16="http://schemas.microsoft.com/office/drawing/2014/main" id="{BFA8C0CA-2E3F-11CD-EBDA-68F8082C97A1}"/>
              </a:ext>
            </a:extLst>
          </p:cNvPr>
          <p:cNvPicPr>
            <a:picLocks noChangeAspect="1"/>
          </p:cNvPicPr>
          <p:nvPr/>
        </p:nvPicPr>
        <p:blipFill>
          <a:blip r:embed="rId2">
            <a:extLst>
              <a:ext uri="{28A0092B-C50C-407E-A947-70E740481C1C}">
                <a14:useLocalDpi xmlns:a14="http://schemas.microsoft.com/office/drawing/2010/main" val="0"/>
              </a:ext>
            </a:extLst>
          </a:blip>
          <a:srcRect t="24227"/>
          <a:stretch/>
        </p:blipFill>
        <p:spPr>
          <a:xfrm>
            <a:off x="0" y="998837"/>
            <a:ext cx="8987920" cy="3558173"/>
          </a:xfrm>
          <a:prstGeom prst="rect">
            <a:avLst/>
          </a:prstGeom>
        </p:spPr>
      </p:pic>
    </p:spTree>
    <p:extLst>
      <p:ext uri="{BB962C8B-B14F-4D97-AF65-F5344CB8AC3E}">
        <p14:creationId xmlns:p14="http://schemas.microsoft.com/office/powerpoint/2010/main" val="355249816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F0697EE-9806-D5E0-45FE-F3CB9D732A96}"/>
              </a:ext>
            </a:extLst>
          </p:cNvPr>
          <p:cNvSpPr>
            <a:spLocks noGrp="1"/>
          </p:cNvSpPr>
          <p:nvPr>
            <p:ph type="sldNum" sz="quarter" idx="11"/>
          </p:nvPr>
        </p:nvSpPr>
        <p:spPr/>
        <p:txBody>
          <a:bodyPr/>
          <a:lstStyle/>
          <a:p>
            <a:fld id="{DA2C159E-F13C-4A85-9A41-E7669D3E0D70}" type="slidenum">
              <a:rPr lang="en-GB" smtClean="0"/>
              <a:pPr/>
              <a:t>51</a:t>
            </a:fld>
            <a:endParaRPr lang="en-GB"/>
          </a:p>
        </p:txBody>
      </p:sp>
      <p:sp>
        <p:nvSpPr>
          <p:cNvPr id="3" name="Title 2">
            <a:extLst>
              <a:ext uri="{FF2B5EF4-FFF2-40B4-BE49-F238E27FC236}">
                <a16:creationId xmlns:a16="http://schemas.microsoft.com/office/drawing/2014/main" id="{CCA00D76-72B5-1421-9101-5B66FD615042}"/>
              </a:ext>
            </a:extLst>
          </p:cNvPr>
          <p:cNvSpPr>
            <a:spLocks noGrp="1"/>
          </p:cNvSpPr>
          <p:nvPr>
            <p:ph type="title"/>
          </p:nvPr>
        </p:nvSpPr>
        <p:spPr/>
        <p:txBody>
          <a:bodyPr/>
          <a:lstStyle/>
          <a:p>
            <a:r>
              <a:rPr lang="en-GB"/>
              <a:t>Well-designed Gantt charts</a:t>
            </a:r>
          </a:p>
        </p:txBody>
      </p:sp>
      <p:sp>
        <p:nvSpPr>
          <p:cNvPr id="4" name="Text Placeholder 3">
            <a:extLst>
              <a:ext uri="{FF2B5EF4-FFF2-40B4-BE49-F238E27FC236}">
                <a16:creationId xmlns:a16="http://schemas.microsoft.com/office/drawing/2014/main" id="{97622F89-61F1-A2DB-5EF7-C84D4DF719FF}"/>
              </a:ext>
            </a:extLst>
          </p:cNvPr>
          <p:cNvSpPr>
            <a:spLocks noGrp="1"/>
          </p:cNvSpPr>
          <p:nvPr>
            <p:ph type="body" sz="quarter" idx="12"/>
          </p:nvPr>
        </p:nvSpPr>
        <p:spPr>
          <a:xfrm>
            <a:off x="234000" y="986400"/>
            <a:ext cx="8436513" cy="3601574"/>
          </a:xfrm>
        </p:spPr>
        <p:txBody>
          <a:bodyPr vert="horz" lIns="0" tIns="0" rIns="0" bIns="0" rtlCol="0" anchor="t">
            <a:noAutofit/>
          </a:bodyPr>
          <a:lstStyle/>
          <a:p>
            <a:pPr>
              <a:spcAft>
                <a:spcPts val="1200"/>
              </a:spcAft>
            </a:pPr>
            <a:r>
              <a:rPr lang="en-GB" dirty="0">
                <a:effectLst/>
              </a:rPr>
              <a:t>Consider:</a:t>
            </a:r>
          </a:p>
          <a:p>
            <a:pPr lvl="1">
              <a:lnSpc>
                <a:spcPct val="100000"/>
              </a:lnSpc>
            </a:pPr>
            <a:r>
              <a:rPr lang="en-GB" dirty="0">
                <a:effectLst/>
              </a:rPr>
              <a:t>keeping the content concise – </a:t>
            </a:r>
            <a:r>
              <a:rPr lang="en-GB" dirty="0"/>
              <a:t>f</a:t>
            </a:r>
            <a:r>
              <a:rPr lang="en-GB" dirty="0">
                <a:effectLst/>
              </a:rPr>
              <a:t>ocus on essential tasks and dependencies</a:t>
            </a:r>
            <a:endParaRPr lang="en-GB" dirty="0">
              <a:effectLst/>
              <a:cs typeface="Arial"/>
            </a:endParaRPr>
          </a:p>
          <a:p>
            <a:pPr lvl="1">
              <a:lnSpc>
                <a:spcPct val="100000"/>
              </a:lnSpc>
            </a:pPr>
            <a:r>
              <a:rPr lang="en-GB" dirty="0">
                <a:cs typeface="Arial"/>
              </a:rPr>
              <a:t>clear sequencing</a:t>
            </a:r>
          </a:p>
          <a:p>
            <a:pPr lvl="1">
              <a:lnSpc>
                <a:spcPct val="100000"/>
              </a:lnSpc>
            </a:pPr>
            <a:r>
              <a:rPr lang="en-GB" dirty="0"/>
              <a:t>u</a:t>
            </a:r>
            <a:r>
              <a:rPr lang="en-GB" dirty="0">
                <a:effectLst/>
              </a:rPr>
              <a:t>sing effective colour coding, e.g. to distinguish different task types or stages</a:t>
            </a:r>
            <a:endParaRPr lang="en-GB" dirty="0">
              <a:cs typeface="Arial"/>
            </a:endParaRPr>
          </a:p>
          <a:p>
            <a:pPr lvl="1">
              <a:lnSpc>
                <a:spcPct val="100000"/>
              </a:lnSpc>
            </a:pPr>
            <a:r>
              <a:rPr lang="en-GB" dirty="0"/>
              <a:t>h</a:t>
            </a:r>
            <a:r>
              <a:rPr lang="en-GB" dirty="0">
                <a:effectLst/>
              </a:rPr>
              <a:t>aving clear task descriptions, ensuring </a:t>
            </a:r>
            <a:r>
              <a:rPr lang="en-GB" dirty="0"/>
              <a:t>that all </a:t>
            </a:r>
            <a:r>
              <a:rPr lang="en-GB" dirty="0">
                <a:effectLst/>
              </a:rPr>
              <a:t>stakeholders understand what each task entails, including clear milestone markers and dependency types</a:t>
            </a:r>
            <a:r>
              <a:rPr lang="en-GB" dirty="0"/>
              <a:t>.</a:t>
            </a:r>
            <a:endParaRPr lang="en-GB" dirty="0">
              <a:effectLst/>
              <a:cs typeface="Arial"/>
            </a:endParaRPr>
          </a:p>
          <a:p>
            <a:br>
              <a:rPr lang="en-GB" dirty="0"/>
            </a:br>
            <a:endParaRPr lang="en-GB" dirty="0"/>
          </a:p>
        </p:txBody>
      </p:sp>
      <p:sp>
        <p:nvSpPr>
          <p:cNvPr id="5" name="Footer Placeholder 4">
            <a:extLst>
              <a:ext uri="{FF2B5EF4-FFF2-40B4-BE49-F238E27FC236}">
                <a16:creationId xmlns:a16="http://schemas.microsoft.com/office/drawing/2014/main" id="{1192474C-CACF-C730-CC79-34D635319E30}"/>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27550022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5CF52C-C873-9F37-B0C7-1AD013ACD432}"/>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9BEBF9D-825C-5AD5-3849-729F0D985CFB}"/>
              </a:ext>
            </a:extLst>
          </p:cNvPr>
          <p:cNvSpPr>
            <a:spLocks noGrp="1"/>
          </p:cNvSpPr>
          <p:nvPr>
            <p:ph type="sldNum" sz="quarter" idx="11"/>
          </p:nvPr>
        </p:nvSpPr>
        <p:spPr/>
        <p:txBody>
          <a:bodyPr/>
          <a:lstStyle/>
          <a:p>
            <a:fld id="{DA2C159E-F13C-4A85-9A41-E7669D3E0D70}" type="slidenum">
              <a:rPr lang="en-GB" smtClean="0"/>
              <a:pPr/>
              <a:t>52</a:t>
            </a:fld>
            <a:endParaRPr lang="en-GB"/>
          </a:p>
        </p:txBody>
      </p:sp>
      <p:sp>
        <p:nvSpPr>
          <p:cNvPr id="3" name="Title 2">
            <a:extLst>
              <a:ext uri="{FF2B5EF4-FFF2-40B4-BE49-F238E27FC236}">
                <a16:creationId xmlns:a16="http://schemas.microsoft.com/office/drawing/2014/main" id="{FB3DDFC3-A283-960B-0FC0-9A8E6A5D075B}"/>
              </a:ext>
            </a:extLst>
          </p:cNvPr>
          <p:cNvSpPr>
            <a:spLocks noGrp="1"/>
          </p:cNvSpPr>
          <p:nvPr>
            <p:ph type="title"/>
          </p:nvPr>
        </p:nvSpPr>
        <p:spPr>
          <a:xfrm>
            <a:off x="232950" y="249900"/>
            <a:ext cx="8437563" cy="1189433"/>
          </a:xfrm>
        </p:spPr>
        <p:txBody>
          <a:bodyPr>
            <a:normAutofit fontScale="90000"/>
          </a:bodyPr>
          <a:lstStyle/>
          <a:p>
            <a:r>
              <a:rPr lang="en-US" sz="4000">
                <a:latin typeface="+mn-lt"/>
              </a:rPr>
              <a:t>Task: </a:t>
            </a:r>
            <a:r>
              <a:rPr lang="en-GB" sz="4000">
                <a:effectLst/>
                <a:ea typeface="Calibri" panose="020F0502020204030204" pitchFamily="34" charset="0"/>
              </a:rPr>
              <a:t>Producing a Gantt chart for a construction project</a:t>
            </a:r>
            <a:br>
              <a:rPr lang="en-GB" sz="4000" kern="100">
                <a:effectLst/>
                <a:ea typeface="Calibri" panose="020F0502020204030204" pitchFamily="34" charset="0"/>
              </a:rPr>
            </a:br>
            <a:br>
              <a:rPr lang="en-GB" sz="4000" kern="100">
                <a:effectLst/>
                <a:ea typeface="Aptos" panose="020B0004020202020204" pitchFamily="34" charset="0"/>
                <a:cs typeface="Times New Roman" panose="02020603050405020304" pitchFamily="18" charset="0"/>
              </a:rPr>
            </a:br>
            <a:endParaRPr lang="en-US" sz="4000"/>
          </a:p>
        </p:txBody>
      </p:sp>
      <p:sp>
        <p:nvSpPr>
          <p:cNvPr id="4" name="Text Placeholder 3">
            <a:extLst>
              <a:ext uri="{FF2B5EF4-FFF2-40B4-BE49-F238E27FC236}">
                <a16:creationId xmlns:a16="http://schemas.microsoft.com/office/drawing/2014/main" id="{C3338FFF-43E3-3A66-DE28-BC876B23C04D}"/>
              </a:ext>
            </a:extLst>
          </p:cNvPr>
          <p:cNvSpPr>
            <a:spLocks noGrp="1"/>
          </p:cNvSpPr>
          <p:nvPr>
            <p:ph type="body" sz="quarter" idx="12"/>
          </p:nvPr>
        </p:nvSpPr>
        <p:spPr>
          <a:xfrm>
            <a:off x="278160" y="1541926"/>
            <a:ext cx="7667625" cy="2429999"/>
          </a:xfrm>
        </p:spPr>
        <p:txBody>
          <a:bodyPr/>
          <a:lstStyle/>
          <a:p>
            <a:r>
              <a:rPr lang="en-GB" dirty="0"/>
              <a:t>Individually, produce a Gantt chart for the extension to the halls of residence project. </a:t>
            </a:r>
          </a:p>
          <a:p>
            <a:endParaRPr lang="en-GB" kern="100" dirty="0">
              <a:effectLst/>
              <a:ea typeface="Aptos" panose="020B0004020202020204" pitchFamily="34" charset="0"/>
              <a:cs typeface="Times New Roman" panose="02020603050405020304" pitchFamily="18" charset="0"/>
            </a:endParaRPr>
          </a:p>
          <a:p>
            <a:endParaRPr lang="en-US" dirty="0"/>
          </a:p>
        </p:txBody>
      </p:sp>
      <p:sp>
        <p:nvSpPr>
          <p:cNvPr id="5" name="Footer Placeholder 4">
            <a:extLst>
              <a:ext uri="{FF2B5EF4-FFF2-40B4-BE49-F238E27FC236}">
                <a16:creationId xmlns:a16="http://schemas.microsoft.com/office/drawing/2014/main" id="{919B2377-1828-BAA8-026C-958DD462FE8E}"/>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88938752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233C32-F4D6-6D03-ABD2-D3A7D92E1397}"/>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B004C47-9B07-11D0-774D-F935126AD04E}"/>
              </a:ext>
            </a:extLst>
          </p:cNvPr>
          <p:cNvSpPr>
            <a:spLocks noGrp="1"/>
          </p:cNvSpPr>
          <p:nvPr>
            <p:ph type="sldNum" sz="quarter" idx="11"/>
          </p:nvPr>
        </p:nvSpPr>
        <p:spPr/>
        <p:txBody>
          <a:bodyPr/>
          <a:lstStyle/>
          <a:p>
            <a:fld id="{DA2C159E-F13C-4A85-9A41-E7669D3E0D70}" type="slidenum">
              <a:rPr lang="en-GB" smtClean="0"/>
              <a:pPr/>
              <a:t>53</a:t>
            </a:fld>
            <a:endParaRPr lang="en-GB"/>
          </a:p>
        </p:txBody>
      </p:sp>
      <p:sp>
        <p:nvSpPr>
          <p:cNvPr id="3" name="Title 2">
            <a:extLst>
              <a:ext uri="{FF2B5EF4-FFF2-40B4-BE49-F238E27FC236}">
                <a16:creationId xmlns:a16="http://schemas.microsoft.com/office/drawing/2014/main" id="{1E8B4CE2-28B8-C846-443F-3A08D9851E16}"/>
              </a:ext>
            </a:extLst>
          </p:cNvPr>
          <p:cNvSpPr>
            <a:spLocks noGrp="1"/>
          </p:cNvSpPr>
          <p:nvPr>
            <p:ph type="title"/>
          </p:nvPr>
        </p:nvSpPr>
        <p:spPr>
          <a:xfrm>
            <a:off x="232950" y="249900"/>
            <a:ext cx="8677050" cy="586123"/>
          </a:xfrm>
        </p:spPr>
        <p:txBody>
          <a:bodyPr>
            <a:normAutofit/>
          </a:bodyPr>
          <a:lstStyle/>
          <a:p>
            <a:r>
              <a:rPr lang="en-GB"/>
              <a:t>Communication and collaboration</a:t>
            </a:r>
          </a:p>
        </p:txBody>
      </p:sp>
      <p:sp>
        <p:nvSpPr>
          <p:cNvPr id="4" name="Text Placeholder 3">
            <a:extLst>
              <a:ext uri="{FF2B5EF4-FFF2-40B4-BE49-F238E27FC236}">
                <a16:creationId xmlns:a16="http://schemas.microsoft.com/office/drawing/2014/main" id="{10E13840-3A5E-5CA1-DBE6-97A6781E75DA}"/>
              </a:ext>
            </a:extLst>
          </p:cNvPr>
          <p:cNvSpPr>
            <a:spLocks noGrp="1"/>
          </p:cNvSpPr>
          <p:nvPr>
            <p:ph type="body" sz="quarter" idx="12"/>
          </p:nvPr>
        </p:nvSpPr>
        <p:spPr>
          <a:xfrm>
            <a:off x="234000" y="916516"/>
            <a:ext cx="7683723" cy="3671458"/>
          </a:xfrm>
        </p:spPr>
        <p:txBody>
          <a:bodyPr/>
          <a:lstStyle/>
          <a:p>
            <a:pPr lvl="1"/>
            <a:r>
              <a:rPr lang="en-GB" i="0" u="none" strike="noStrike">
                <a:effectLst/>
              </a:rPr>
              <a:t>Share Gantt charts with the stakeholders.</a:t>
            </a:r>
          </a:p>
          <a:p>
            <a:pPr lvl="1"/>
            <a:r>
              <a:rPr lang="en-GB" i="0" u="none" strike="noStrike">
                <a:effectLst/>
              </a:rPr>
              <a:t>Regularly update the </a:t>
            </a:r>
            <a:r>
              <a:rPr lang="en-GB"/>
              <a:t>Gantt </a:t>
            </a:r>
            <a:r>
              <a:rPr lang="en-GB" i="0" u="none" strike="noStrike">
                <a:effectLst/>
              </a:rPr>
              <a:t>chart to reflect changes and progress. </a:t>
            </a:r>
          </a:p>
          <a:p>
            <a:pPr lvl="1"/>
            <a:r>
              <a:rPr lang="en-GB"/>
              <a:t>Share updates with all stakeholders.</a:t>
            </a:r>
            <a:endParaRPr lang="en-GB" i="0" u="none" strike="noStrike">
              <a:effectLst/>
            </a:endParaRPr>
          </a:p>
          <a:p>
            <a:pPr lvl="1"/>
            <a:r>
              <a:rPr lang="en-GB" i="0" u="none" strike="noStrike">
                <a:effectLst/>
              </a:rPr>
              <a:t>Seek feedback and use it to improve the accuracy and effectiveness of the chart. </a:t>
            </a:r>
          </a:p>
          <a:p>
            <a:pPr lvl="1"/>
            <a:r>
              <a:rPr lang="en-GB" i="0" u="none" strike="noStrike">
                <a:effectLst/>
              </a:rPr>
              <a:t>Ensure there are accurate and achievable timelines.</a:t>
            </a:r>
          </a:p>
          <a:p>
            <a:pPr lvl="1"/>
            <a:r>
              <a:rPr lang="en-GB" i="0" u="none" strike="noStrike">
                <a:effectLst/>
              </a:rPr>
              <a:t>Show how tasks relate to each other, highlighting dependencies that might cause delays or bottlenecks. </a:t>
            </a:r>
          </a:p>
          <a:p>
            <a:br>
              <a:rPr lang="en-GB"/>
            </a:br>
            <a:endParaRPr lang="en-GB"/>
          </a:p>
        </p:txBody>
      </p:sp>
      <p:sp>
        <p:nvSpPr>
          <p:cNvPr id="5" name="Footer Placeholder 4">
            <a:extLst>
              <a:ext uri="{FF2B5EF4-FFF2-40B4-BE49-F238E27FC236}">
                <a16:creationId xmlns:a16="http://schemas.microsoft.com/office/drawing/2014/main" id="{C6A8D80C-1755-2B7A-DB33-62B11D7B1C5F}"/>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05033327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E71557-F409-4EAA-AA96-1ED30F22B50D}"/>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0E46D65-A644-5572-3AB0-E9064DF162B6}"/>
              </a:ext>
            </a:extLst>
          </p:cNvPr>
          <p:cNvSpPr>
            <a:spLocks noGrp="1"/>
          </p:cNvSpPr>
          <p:nvPr>
            <p:ph type="sldNum" sz="quarter" idx="11"/>
          </p:nvPr>
        </p:nvSpPr>
        <p:spPr/>
        <p:txBody>
          <a:bodyPr/>
          <a:lstStyle/>
          <a:p>
            <a:fld id="{DA2C159E-F13C-4A85-9A41-E7669D3E0D70}" type="slidenum">
              <a:rPr lang="en-GB" smtClean="0"/>
              <a:pPr/>
              <a:t>54</a:t>
            </a:fld>
            <a:endParaRPr lang="en-GB"/>
          </a:p>
        </p:txBody>
      </p:sp>
      <p:sp>
        <p:nvSpPr>
          <p:cNvPr id="3" name="Title 2">
            <a:extLst>
              <a:ext uri="{FF2B5EF4-FFF2-40B4-BE49-F238E27FC236}">
                <a16:creationId xmlns:a16="http://schemas.microsoft.com/office/drawing/2014/main" id="{DEDBC9F5-75BE-544D-A14D-F79A0FD82610}"/>
              </a:ext>
            </a:extLst>
          </p:cNvPr>
          <p:cNvSpPr>
            <a:spLocks noGrp="1"/>
          </p:cNvSpPr>
          <p:nvPr>
            <p:ph type="title"/>
          </p:nvPr>
        </p:nvSpPr>
        <p:spPr>
          <a:xfrm>
            <a:off x="232950" y="249900"/>
            <a:ext cx="8677050" cy="1159175"/>
          </a:xfrm>
        </p:spPr>
        <p:txBody>
          <a:bodyPr>
            <a:noAutofit/>
          </a:bodyPr>
          <a:lstStyle/>
          <a:p>
            <a:r>
              <a:rPr lang="en-GB" dirty="0"/>
              <a:t>Communication and collaboration (continued)</a:t>
            </a:r>
          </a:p>
        </p:txBody>
      </p:sp>
      <p:sp>
        <p:nvSpPr>
          <p:cNvPr id="4" name="Text Placeholder 3">
            <a:extLst>
              <a:ext uri="{FF2B5EF4-FFF2-40B4-BE49-F238E27FC236}">
                <a16:creationId xmlns:a16="http://schemas.microsoft.com/office/drawing/2014/main" id="{D7CFA40E-2B14-ED2B-2EDD-2A9A5BFBE071}"/>
              </a:ext>
            </a:extLst>
          </p:cNvPr>
          <p:cNvSpPr>
            <a:spLocks noGrp="1"/>
          </p:cNvSpPr>
          <p:nvPr>
            <p:ph type="body" sz="quarter" idx="12"/>
          </p:nvPr>
        </p:nvSpPr>
        <p:spPr>
          <a:xfrm>
            <a:off x="288751" y="1536542"/>
            <a:ext cx="7686377" cy="3751950"/>
          </a:xfrm>
        </p:spPr>
        <p:txBody>
          <a:bodyPr/>
          <a:lstStyle/>
          <a:p>
            <a:pPr lvl="1"/>
            <a:r>
              <a:rPr lang="en-GB" i="0" u="none" strike="noStrike" dirty="0">
                <a:effectLst/>
              </a:rPr>
              <a:t>Assess work overload – reassignment or rescheduling of tasks. </a:t>
            </a:r>
          </a:p>
          <a:p>
            <a:pPr lvl="1"/>
            <a:r>
              <a:rPr lang="en-GB" i="0" u="none" strike="noStrike" dirty="0">
                <a:effectLst/>
              </a:rPr>
              <a:t>Make it easy to track actual progress against the planned schedule and identify potential deviations. </a:t>
            </a:r>
            <a:endParaRPr lang="en-GB" dirty="0"/>
          </a:p>
          <a:p>
            <a:pPr lvl="1"/>
            <a:endParaRPr lang="en-GB" b="1" i="0" u="none" strike="noStrike" dirty="0">
              <a:effectLst/>
            </a:endParaRPr>
          </a:p>
          <a:p>
            <a:pPr algn="l" fontAlgn="ctr">
              <a:spcAft>
                <a:spcPts val="1200"/>
              </a:spcAft>
            </a:pPr>
            <a:r>
              <a:rPr lang="en-GB" b="1" i="0" u="none" strike="noStrike" dirty="0">
                <a:effectLst/>
              </a:rPr>
              <a:t>Remember: </a:t>
            </a:r>
          </a:p>
          <a:p>
            <a:pPr algn="l" fontAlgn="ctr"/>
            <a:r>
              <a:rPr lang="en-GB" i="0" u="none" strike="noStrike" dirty="0">
                <a:effectLst/>
              </a:rPr>
              <a:t>Gantt charts are a dynamic tool: they need to be updated throughout the project. </a:t>
            </a:r>
          </a:p>
          <a:p>
            <a:br>
              <a:rPr lang="en-GB" dirty="0"/>
            </a:br>
            <a:endParaRPr lang="en-GB" i="0" u="none" strike="noStrike" dirty="0">
              <a:effectLst/>
            </a:endParaRPr>
          </a:p>
          <a:p>
            <a:br>
              <a:rPr lang="en-GB" dirty="0"/>
            </a:br>
            <a:endParaRPr lang="en-GB" dirty="0"/>
          </a:p>
        </p:txBody>
      </p:sp>
      <p:sp>
        <p:nvSpPr>
          <p:cNvPr id="5" name="Footer Placeholder 4">
            <a:extLst>
              <a:ext uri="{FF2B5EF4-FFF2-40B4-BE49-F238E27FC236}">
                <a16:creationId xmlns:a16="http://schemas.microsoft.com/office/drawing/2014/main" id="{A9101C42-0A12-9138-C527-9DAA76C96E78}"/>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05117296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F7B18F-6EED-69B0-0C3C-ECCE830CF095}"/>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0EFBDAF-CA9A-228C-2528-49351D37D33B}"/>
              </a:ext>
            </a:extLst>
          </p:cNvPr>
          <p:cNvSpPr>
            <a:spLocks noGrp="1"/>
          </p:cNvSpPr>
          <p:nvPr>
            <p:ph type="sldNum" sz="quarter" idx="11"/>
          </p:nvPr>
        </p:nvSpPr>
        <p:spPr/>
        <p:txBody>
          <a:bodyPr/>
          <a:lstStyle/>
          <a:p>
            <a:fld id="{DA2C159E-F13C-4A85-9A41-E7669D3E0D70}" type="slidenum">
              <a:rPr lang="en-GB" smtClean="0"/>
              <a:pPr/>
              <a:t>55</a:t>
            </a:fld>
            <a:endParaRPr lang="en-GB"/>
          </a:p>
        </p:txBody>
      </p:sp>
      <p:sp>
        <p:nvSpPr>
          <p:cNvPr id="3" name="Title 2">
            <a:extLst>
              <a:ext uri="{FF2B5EF4-FFF2-40B4-BE49-F238E27FC236}">
                <a16:creationId xmlns:a16="http://schemas.microsoft.com/office/drawing/2014/main" id="{F70386E5-BB1F-2888-C0C5-0294440FC3AA}"/>
              </a:ext>
            </a:extLst>
          </p:cNvPr>
          <p:cNvSpPr>
            <a:spLocks noGrp="1"/>
          </p:cNvSpPr>
          <p:nvPr>
            <p:ph type="title"/>
          </p:nvPr>
        </p:nvSpPr>
        <p:spPr/>
        <p:txBody>
          <a:bodyPr>
            <a:normAutofit fontScale="90000"/>
          </a:bodyPr>
          <a:lstStyle/>
          <a:p>
            <a:r>
              <a:rPr lang="en-US" sz="4000">
                <a:latin typeface="+mn-lt"/>
              </a:rPr>
              <a:t>Task: </a:t>
            </a:r>
            <a:r>
              <a:rPr lang="en-GB" sz="4000">
                <a:effectLst/>
                <a:ea typeface="Calibri" panose="020F0502020204030204" pitchFamily="34" charset="0"/>
              </a:rPr>
              <a:t>Peer review of Gantt chart</a:t>
            </a:r>
            <a:br>
              <a:rPr lang="en-GB" sz="4000" kern="100">
                <a:effectLst/>
                <a:ea typeface="Calibri" panose="020F0502020204030204" pitchFamily="34" charset="0"/>
              </a:rPr>
            </a:br>
            <a:br>
              <a:rPr lang="en-GB" sz="4000" kern="100">
                <a:effectLst/>
                <a:ea typeface="Aptos" panose="020B0004020202020204" pitchFamily="34" charset="0"/>
                <a:cs typeface="Times New Roman" panose="02020603050405020304" pitchFamily="18" charset="0"/>
              </a:rPr>
            </a:br>
            <a:endParaRPr lang="en-US" sz="4000"/>
          </a:p>
        </p:txBody>
      </p:sp>
      <p:sp>
        <p:nvSpPr>
          <p:cNvPr id="4" name="Text Placeholder 3">
            <a:extLst>
              <a:ext uri="{FF2B5EF4-FFF2-40B4-BE49-F238E27FC236}">
                <a16:creationId xmlns:a16="http://schemas.microsoft.com/office/drawing/2014/main" id="{E0710AD5-22EE-AA01-65A9-EF1E0A006B19}"/>
              </a:ext>
            </a:extLst>
          </p:cNvPr>
          <p:cNvSpPr>
            <a:spLocks noGrp="1"/>
          </p:cNvSpPr>
          <p:nvPr>
            <p:ph type="body" sz="quarter" idx="12"/>
          </p:nvPr>
        </p:nvSpPr>
        <p:spPr>
          <a:xfrm>
            <a:off x="248505" y="1084589"/>
            <a:ext cx="7707871" cy="3461285"/>
          </a:xfrm>
        </p:spPr>
        <p:txBody>
          <a:bodyPr/>
          <a:lstStyle/>
          <a:p>
            <a:r>
              <a:rPr lang="en-GB" dirty="0"/>
              <a:t>Peer review each other’s Gantt chart. </a:t>
            </a:r>
          </a:p>
          <a:p>
            <a:endParaRPr lang="en-GB" dirty="0"/>
          </a:p>
          <a:p>
            <a:pPr>
              <a:spcAft>
                <a:spcPts val="1200"/>
              </a:spcAft>
            </a:pPr>
            <a:r>
              <a:rPr lang="en-GB" dirty="0"/>
              <a:t>Consider the effectiveness of the following:</a:t>
            </a:r>
          </a:p>
          <a:p>
            <a:pPr lvl="1">
              <a:lnSpc>
                <a:spcPct val="100000"/>
              </a:lnSpc>
            </a:pPr>
            <a:r>
              <a:rPr lang="en-GB" dirty="0">
                <a:effectLst/>
                <a:ea typeface="Calibri" panose="020F0502020204030204" pitchFamily="34" charset="0"/>
                <a:cs typeface="Arial" panose="020B0604020202020204" pitchFamily="34" charset="0"/>
              </a:rPr>
              <a:t>usability</a:t>
            </a:r>
            <a:r>
              <a:rPr lang="en-GB" dirty="0">
                <a:ea typeface="Calibri" panose="020F0502020204030204" pitchFamily="34" charset="0"/>
                <a:cs typeface="Arial" panose="020B0604020202020204" pitchFamily="34" charset="0"/>
              </a:rPr>
              <a:t> </a:t>
            </a:r>
            <a:r>
              <a:rPr lang="en-GB" dirty="0">
                <a:effectLst/>
                <a:cs typeface="Arial" panose="020B0604020202020204" pitchFamily="34" charset="0"/>
              </a:rPr>
              <a:t>for </a:t>
            </a:r>
            <a:r>
              <a:rPr lang="en-GB" dirty="0">
                <a:effectLst/>
              </a:rPr>
              <a:t>different stakeholders</a:t>
            </a:r>
          </a:p>
          <a:p>
            <a:pPr lvl="1">
              <a:lnSpc>
                <a:spcPct val="100000"/>
              </a:lnSpc>
            </a:pPr>
            <a:r>
              <a:rPr lang="en-GB" dirty="0">
                <a:effectLst/>
              </a:rPr>
              <a:t>use of colour coding</a:t>
            </a:r>
          </a:p>
          <a:p>
            <a:pPr lvl="1">
              <a:lnSpc>
                <a:spcPct val="100000"/>
              </a:lnSpc>
            </a:pPr>
            <a:r>
              <a:rPr lang="en-GB" dirty="0"/>
              <a:t>interactivity of tasks</a:t>
            </a:r>
          </a:p>
          <a:p>
            <a:pPr lvl="1">
              <a:lnSpc>
                <a:spcPct val="100000"/>
              </a:lnSpc>
            </a:pPr>
            <a:r>
              <a:rPr lang="en-GB" dirty="0"/>
              <a:t>timescales</a:t>
            </a:r>
          </a:p>
          <a:p>
            <a:pPr lvl="1">
              <a:lnSpc>
                <a:spcPct val="100000"/>
              </a:lnSpc>
            </a:pPr>
            <a:r>
              <a:rPr lang="en-GB" dirty="0"/>
              <a:t>ordering of tasks in the task column</a:t>
            </a:r>
          </a:p>
          <a:p>
            <a:pPr lvl="1">
              <a:lnSpc>
                <a:spcPct val="100000"/>
              </a:lnSpc>
            </a:pPr>
            <a:r>
              <a:rPr lang="en-GB" dirty="0"/>
              <a:t>t</a:t>
            </a:r>
            <a:r>
              <a:rPr lang="en-GB" dirty="0">
                <a:effectLst/>
              </a:rPr>
              <a:t>asks to be completed. </a:t>
            </a:r>
          </a:p>
          <a:p>
            <a:endParaRPr lang="en-US" dirty="0"/>
          </a:p>
        </p:txBody>
      </p:sp>
      <p:sp>
        <p:nvSpPr>
          <p:cNvPr id="5" name="Footer Placeholder 4">
            <a:extLst>
              <a:ext uri="{FF2B5EF4-FFF2-40B4-BE49-F238E27FC236}">
                <a16:creationId xmlns:a16="http://schemas.microsoft.com/office/drawing/2014/main" id="{BE0842C3-DA46-BE75-2B88-5C55CD4432CD}"/>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93178402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E2964CA-2CDE-0B8F-E89E-06860E230524}"/>
              </a:ext>
            </a:extLst>
          </p:cNvPr>
          <p:cNvSpPr>
            <a:spLocks noGrp="1"/>
          </p:cNvSpPr>
          <p:nvPr>
            <p:ph type="sldNum" sz="quarter" idx="11"/>
          </p:nvPr>
        </p:nvSpPr>
        <p:spPr/>
        <p:txBody>
          <a:bodyPr/>
          <a:lstStyle/>
          <a:p>
            <a:fld id="{DA2C159E-F13C-4A85-9A41-E7669D3E0D70}" type="slidenum">
              <a:rPr lang="en-GB" smtClean="0"/>
              <a:pPr/>
              <a:t>56</a:t>
            </a:fld>
            <a:endParaRPr lang="en-GB"/>
          </a:p>
        </p:txBody>
      </p:sp>
      <p:sp>
        <p:nvSpPr>
          <p:cNvPr id="3" name="Title 2">
            <a:extLst>
              <a:ext uri="{FF2B5EF4-FFF2-40B4-BE49-F238E27FC236}">
                <a16:creationId xmlns:a16="http://schemas.microsoft.com/office/drawing/2014/main" id="{15431242-DDC0-D229-9F9E-1C561C0DB3F1}"/>
              </a:ext>
            </a:extLst>
          </p:cNvPr>
          <p:cNvSpPr>
            <a:spLocks noGrp="1"/>
          </p:cNvSpPr>
          <p:nvPr>
            <p:ph type="title"/>
          </p:nvPr>
        </p:nvSpPr>
        <p:spPr/>
        <p:txBody>
          <a:bodyPr/>
          <a:lstStyle/>
          <a:p>
            <a:r>
              <a:rPr lang="en-GB" dirty="0"/>
              <a:t>Plenary task: Improving a Gantt chart</a:t>
            </a:r>
          </a:p>
        </p:txBody>
      </p:sp>
      <p:sp>
        <p:nvSpPr>
          <p:cNvPr id="4" name="Text Placeholder 3">
            <a:extLst>
              <a:ext uri="{FF2B5EF4-FFF2-40B4-BE49-F238E27FC236}">
                <a16:creationId xmlns:a16="http://schemas.microsoft.com/office/drawing/2014/main" id="{6BB1FBF2-E4D0-CB28-38DD-DF3E3E531496}"/>
              </a:ext>
            </a:extLst>
          </p:cNvPr>
          <p:cNvSpPr>
            <a:spLocks noGrp="1"/>
          </p:cNvSpPr>
          <p:nvPr>
            <p:ph type="body" sz="quarter" idx="12"/>
          </p:nvPr>
        </p:nvSpPr>
        <p:spPr>
          <a:xfrm>
            <a:off x="234000" y="986400"/>
            <a:ext cx="8631840" cy="3601574"/>
          </a:xfrm>
        </p:spPr>
        <p:txBody>
          <a:bodyPr/>
          <a:lstStyle/>
          <a:p>
            <a:r>
              <a:rPr lang="en-GB" dirty="0"/>
              <a:t>Use the </a:t>
            </a:r>
            <a:r>
              <a:rPr lang="en-GB" sz="2400" dirty="0">
                <a:effectLst/>
                <a:latin typeface="Arial" panose="020B0604020202020204" pitchFamily="34" charset="0"/>
                <a:ea typeface="Arial" panose="020B0604020202020204" pitchFamily="34" charset="0"/>
              </a:rPr>
              <a:t>construction of a new lecture theatre </a:t>
            </a:r>
            <a:r>
              <a:rPr lang="en-GB" dirty="0">
                <a:effectLst/>
              </a:rPr>
              <a:t>Gantt chart modelled </a:t>
            </a:r>
            <a:r>
              <a:rPr lang="en-GB" dirty="0"/>
              <a:t>in class and peer feedback </a:t>
            </a:r>
            <a:r>
              <a:rPr lang="en-GB" dirty="0">
                <a:effectLst/>
              </a:rPr>
              <a:t>to complete this task. </a:t>
            </a:r>
          </a:p>
          <a:p>
            <a:endParaRPr lang="en-GB" dirty="0">
              <a:effectLst/>
            </a:endParaRPr>
          </a:p>
          <a:p>
            <a:r>
              <a:rPr lang="en-GB" dirty="0">
                <a:effectLst/>
              </a:rPr>
              <a:t>Update the extension to improve your university Gantt chart. </a:t>
            </a:r>
            <a:endParaRPr lang="en-GB" dirty="0"/>
          </a:p>
        </p:txBody>
      </p:sp>
      <p:sp>
        <p:nvSpPr>
          <p:cNvPr id="5" name="Footer Placeholder 4">
            <a:extLst>
              <a:ext uri="{FF2B5EF4-FFF2-40B4-BE49-F238E27FC236}">
                <a16:creationId xmlns:a16="http://schemas.microsoft.com/office/drawing/2014/main" id="{81A490B3-5EDD-DE3B-98B5-756EAB98672E}"/>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4155972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9EF8E8-27F4-07DF-B40D-5988C1107A1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906CF70-5318-66F4-C073-ABFD2DCDD5B1}"/>
              </a:ext>
            </a:extLst>
          </p:cNvPr>
          <p:cNvSpPr>
            <a:spLocks noGrp="1"/>
          </p:cNvSpPr>
          <p:nvPr>
            <p:ph type="title"/>
          </p:nvPr>
        </p:nvSpPr>
        <p:spPr>
          <a:xfrm>
            <a:off x="232950" y="249900"/>
            <a:ext cx="8437563" cy="1087833"/>
          </a:xfrm>
        </p:spPr>
        <p:txBody>
          <a:bodyPr>
            <a:noAutofit/>
          </a:bodyPr>
          <a:lstStyle/>
          <a:p>
            <a:r>
              <a:rPr lang="en-GB" dirty="0"/>
              <a:t>Next steps: Research software for producing Gantt charts  </a:t>
            </a:r>
          </a:p>
        </p:txBody>
      </p:sp>
      <p:sp>
        <p:nvSpPr>
          <p:cNvPr id="5" name="Text Placeholder 4">
            <a:extLst>
              <a:ext uri="{FF2B5EF4-FFF2-40B4-BE49-F238E27FC236}">
                <a16:creationId xmlns:a16="http://schemas.microsoft.com/office/drawing/2014/main" id="{BEF9DCF8-6247-1204-73D1-E755A01F1CC7}"/>
              </a:ext>
            </a:extLst>
          </p:cNvPr>
          <p:cNvSpPr>
            <a:spLocks noGrp="1"/>
          </p:cNvSpPr>
          <p:nvPr>
            <p:ph type="body" sz="quarter" idx="12"/>
          </p:nvPr>
        </p:nvSpPr>
        <p:spPr>
          <a:xfrm>
            <a:off x="256463" y="1713507"/>
            <a:ext cx="8437563" cy="3180093"/>
          </a:xfrm>
        </p:spPr>
        <p:txBody>
          <a:bodyPr vert="horz" lIns="0" tIns="0" rIns="0" bIns="0" rtlCol="0" anchor="t">
            <a:noAutofit/>
          </a:bodyPr>
          <a:lstStyle/>
          <a:p>
            <a:pPr>
              <a:spcAft>
                <a:spcPts val="1200"/>
              </a:spcAft>
            </a:pPr>
            <a:r>
              <a:rPr lang="en-GB" b="1" dirty="0"/>
              <a:t>Homework:</a:t>
            </a:r>
          </a:p>
          <a:p>
            <a:r>
              <a:rPr lang="en-GB" dirty="0">
                <a:ea typeface="Calibri"/>
              </a:rPr>
              <a:t>In pairs, r</a:t>
            </a:r>
            <a:r>
              <a:rPr lang="en-GB" dirty="0">
                <a:effectLst/>
                <a:ea typeface="Calibri"/>
              </a:rPr>
              <a:t>esearch different software products available that can be used to produce Gantt charts for construction projects. </a:t>
            </a:r>
            <a:r>
              <a:rPr lang="en-GB" b="1" dirty="0">
                <a:cs typeface="Arial"/>
              </a:rPr>
              <a:t> </a:t>
            </a:r>
          </a:p>
          <a:p>
            <a:r>
              <a:rPr lang="en-GB" dirty="0">
                <a:cs typeface="Arial"/>
              </a:rPr>
              <a:t> </a:t>
            </a:r>
            <a:endParaRPr lang="en-GB" dirty="0">
              <a:effectLst/>
              <a:latin typeface="Arial" panose="020B0604020202020204" pitchFamily="34" charset="0"/>
              <a:ea typeface="Calibri" panose="020F050202020403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5CA9D6FD-BBDF-0950-021F-B1139BC1897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14BF7012-FDF9-52DD-A791-77773DB33FA9}"/>
              </a:ext>
            </a:extLst>
          </p:cNvPr>
          <p:cNvSpPr>
            <a:spLocks noGrp="1"/>
          </p:cNvSpPr>
          <p:nvPr>
            <p:ph type="sldNum" sz="quarter" idx="11"/>
          </p:nvPr>
        </p:nvSpPr>
        <p:spPr/>
        <p:txBody>
          <a:bodyPr/>
          <a:lstStyle/>
          <a:p>
            <a:fld id="{DA2C159E-F13C-4A85-9A41-E7669D3E0D70}" type="slidenum">
              <a:rPr lang="en-GB" smtClean="0"/>
              <a:pPr/>
              <a:t>57</a:t>
            </a:fld>
            <a:endParaRPr lang="en-GB"/>
          </a:p>
        </p:txBody>
      </p:sp>
    </p:spTree>
    <p:extLst>
      <p:ext uri="{BB962C8B-B14F-4D97-AF65-F5344CB8AC3E}">
        <p14:creationId xmlns:p14="http://schemas.microsoft.com/office/powerpoint/2010/main" val="226719275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a:t>5</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Producing a line of balance </a:t>
            </a:r>
          </a:p>
          <a:p>
            <a:endParaRPr lang="en-US" dirty="0"/>
          </a:p>
        </p:txBody>
      </p:sp>
    </p:spTree>
    <p:extLst>
      <p:ext uri="{BB962C8B-B14F-4D97-AF65-F5344CB8AC3E}">
        <p14:creationId xmlns:p14="http://schemas.microsoft.com/office/powerpoint/2010/main" val="264885485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BC9B041-469C-4E6F-FCA4-181A2F9CC6BE}"/>
              </a:ext>
            </a:extLst>
          </p:cNvPr>
          <p:cNvSpPr>
            <a:spLocks noGrp="1"/>
          </p:cNvSpPr>
          <p:nvPr>
            <p:ph type="sldNum" sz="quarter" idx="11"/>
          </p:nvPr>
        </p:nvSpPr>
        <p:spPr/>
        <p:txBody>
          <a:bodyPr/>
          <a:lstStyle/>
          <a:p>
            <a:fld id="{DA2C159E-F13C-4A85-9A41-E7669D3E0D70}" type="slidenum">
              <a:rPr lang="en-GB" smtClean="0"/>
              <a:pPr/>
              <a:t>59</a:t>
            </a:fld>
            <a:endParaRPr lang="en-GB"/>
          </a:p>
        </p:txBody>
      </p:sp>
      <p:sp>
        <p:nvSpPr>
          <p:cNvPr id="3" name="Title 2">
            <a:extLst>
              <a:ext uri="{FF2B5EF4-FFF2-40B4-BE49-F238E27FC236}">
                <a16:creationId xmlns:a16="http://schemas.microsoft.com/office/drawing/2014/main" id="{189C8249-D481-667E-530A-61103B653E90}"/>
              </a:ext>
            </a:extLst>
          </p:cNvPr>
          <p:cNvSpPr>
            <a:spLocks noGrp="1"/>
          </p:cNvSpPr>
          <p:nvPr>
            <p:ph type="title"/>
          </p:nvPr>
        </p:nvSpPr>
        <p:spPr/>
        <p:txBody>
          <a:bodyPr/>
          <a:lstStyle/>
          <a:p>
            <a:r>
              <a:rPr lang="en-GB"/>
              <a:t>Construction term</a:t>
            </a:r>
          </a:p>
        </p:txBody>
      </p:sp>
      <p:sp>
        <p:nvSpPr>
          <p:cNvPr id="4" name="Text Placeholder 3">
            <a:extLst>
              <a:ext uri="{FF2B5EF4-FFF2-40B4-BE49-F238E27FC236}">
                <a16:creationId xmlns:a16="http://schemas.microsoft.com/office/drawing/2014/main" id="{C0FDACE5-1CD9-58AA-4F00-77C32B3D90AF}"/>
              </a:ext>
            </a:extLst>
          </p:cNvPr>
          <p:cNvSpPr>
            <a:spLocks noGrp="1"/>
          </p:cNvSpPr>
          <p:nvPr>
            <p:ph type="body" sz="quarter" idx="12"/>
          </p:nvPr>
        </p:nvSpPr>
        <p:spPr>
          <a:xfrm>
            <a:off x="234000" y="1091040"/>
            <a:ext cx="7683723" cy="3496934"/>
          </a:xfrm>
        </p:spPr>
        <p:txBody>
          <a:bodyPr/>
          <a:lstStyle/>
          <a:p>
            <a:r>
              <a:rPr lang="en-GB"/>
              <a:t>Define the term ‘plot’ in the context of construction. </a:t>
            </a:r>
          </a:p>
          <a:p>
            <a:endParaRPr lang="en-GB"/>
          </a:p>
        </p:txBody>
      </p:sp>
      <p:sp>
        <p:nvSpPr>
          <p:cNvPr id="5" name="Footer Placeholder 4">
            <a:extLst>
              <a:ext uri="{FF2B5EF4-FFF2-40B4-BE49-F238E27FC236}">
                <a16:creationId xmlns:a16="http://schemas.microsoft.com/office/drawing/2014/main" id="{F625B4E1-B6C1-B441-ECAC-D9CD47EE77E8}"/>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3853482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D74C4A-B125-3EB0-E04B-7A91ECA8DA0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4B7C0DE-573F-F27D-B9EF-DC3887DCACD7}"/>
              </a:ext>
            </a:extLst>
          </p:cNvPr>
          <p:cNvSpPr>
            <a:spLocks noGrp="1"/>
          </p:cNvSpPr>
          <p:nvPr>
            <p:ph type="title"/>
          </p:nvPr>
        </p:nvSpPr>
        <p:spPr/>
        <p:txBody>
          <a:bodyPr>
            <a:normAutofit/>
          </a:bodyPr>
          <a:lstStyle/>
          <a:p>
            <a:r>
              <a:rPr lang="en-GB" sz="3600" dirty="0"/>
              <a:t>Operative</a:t>
            </a:r>
            <a:r>
              <a:rPr lang="en-GB" dirty="0"/>
              <a:t> considerations</a:t>
            </a:r>
            <a:endParaRPr lang="en-GB" sz="3600" dirty="0"/>
          </a:p>
        </p:txBody>
      </p:sp>
      <p:sp>
        <p:nvSpPr>
          <p:cNvPr id="5" name="Text Placeholder 4">
            <a:extLst>
              <a:ext uri="{FF2B5EF4-FFF2-40B4-BE49-F238E27FC236}">
                <a16:creationId xmlns:a16="http://schemas.microsoft.com/office/drawing/2014/main" id="{28402FB0-6D8B-BBC6-9FAE-30B237ED3C52}"/>
              </a:ext>
            </a:extLst>
          </p:cNvPr>
          <p:cNvSpPr>
            <a:spLocks noGrp="1"/>
          </p:cNvSpPr>
          <p:nvPr>
            <p:ph type="body" sz="quarter" idx="12"/>
          </p:nvPr>
        </p:nvSpPr>
        <p:spPr/>
        <p:txBody>
          <a:bodyPr vert="horz" lIns="0" tIns="0" rIns="0" bIns="0" rtlCol="0" anchor="t">
            <a:noAutofit/>
          </a:bodyPr>
          <a:lstStyle/>
          <a:p>
            <a:pPr lvl="1"/>
            <a:r>
              <a:rPr lang="en-GB" dirty="0"/>
              <a:t>The</a:t>
            </a:r>
            <a:r>
              <a:rPr lang="en-GB" sz="2400" dirty="0"/>
              <a:t> different trades required to undertake activities e.g. plumbers</a:t>
            </a:r>
            <a:r>
              <a:rPr lang="en-GB" dirty="0"/>
              <a:t>.</a:t>
            </a:r>
            <a:endParaRPr lang="en-US" dirty="0">
              <a:cs typeface="Arial"/>
            </a:endParaRPr>
          </a:p>
          <a:p>
            <a:pPr lvl="1"/>
            <a:r>
              <a:rPr lang="en-GB" sz="2400" dirty="0"/>
              <a:t>The trade operatives’ levels of skills, experience and speed of undertaking tasks</a:t>
            </a:r>
            <a:r>
              <a:rPr lang="en-GB" dirty="0"/>
              <a:t>.</a:t>
            </a:r>
            <a:endParaRPr lang="en-GB" dirty="0">
              <a:cs typeface="Arial"/>
            </a:endParaRPr>
          </a:p>
          <a:p>
            <a:pPr lvl="1"/>
            <a:r>
              <a:rPr lang="en-GB" dirty="0"/>
              <a:t>T</a:t>
            </a:r>
            <a:r>
              <a:rPr lang="en-GB" sz="2400" dirty="0"/>
              <a:t>he optimum number of operatives to undertake tasks.</a:t>
            </a:r>
          </a:p>
          <a:p>
            <a:pPr marL="0" lvl="1" indent="0">
              <a:buNone/>
            </a:pPr>
            <a:endParaRPr lang="en-GB" dirty="0"/>
          </a:p>
          <a:p>
            <a:pPr marL="0" lvl="1" indent="0">
              <a:buNone/>
            </a:pPr>
            <a:endParaRPr lang="en-GB" sz="2400" dirty="0"/>
          </a:p>
        </p:txBody>
      </p:sp>
      <p:sp>
        <p:nvSpPr>
          <p:cNvPr id="3" name="Footer Placeholder 2">
            <a:extLst>
              <a:ext uri="{FF2B5EF4-FFF2-40B4-BE49-F238E27FC236}">
                <a16:creationId xmlns:a16="http://schemas.microsoft.com/office/drawing/2014/main" id="{158A164D-0399-ADCA-0458-A3FCD7EDE02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AA3E773A-68B8-E77B-7D16-2D520E163A99}"/>
              </a:ext>
            </a:extLst>
          </p:cNvPr>
          <p:cNvSpPr>
            <a:spLocks noGrp="1"/>
          </p:cNvSpPr>
          <p:nvPr>
            <p:ph type="sldNum" sz="quarter" idx="11"/>
          </p:nvPr>
        </p:nvSpPr>
        <p:spPr/>
        <p:txBody>
          <a:bodyPr/>
          <a:lstStyle/>
          <a:p>
            <a:fld id="{DA2C159E-F13C-4A85-9A41-E7669D3E0D70}" type="slidenum">
              <a:rPr lang="en-GB" smtClean="0"/>
              <a:pPr/>
              <a:t>6</a:t>
            </a:fld>
            <a:endParaRPr lang="en-GB"/>
          </a:p>
        </p:txBody>
      </p:sp>
    </p:spTree>
    <p:extLst>
      <p:ext uri="{BB962C8B-B14F-4D97-AF65-F5344CB8AC3E}">
        <p14:creationId xmlns:p14="http://schemas.microsoft.com/office/powerpoint/2010/main" val="410194232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9817EAF-6468-832A-2E64-AD2F433D98C9}"/>
              </a:ext>
            </a:extLst>
          </p:cNvPr>
          <p:cNvSpPr>
            <a:spLocks noGrp="1"/>
          </p:cNvSpPr>
          <p:nvPr>
            <p:ph type="sldNum" sz="quarter" idx="11"/>
          </p:nvPr>
        </p:nvSpPr>
        <p:spPr/>
        <p:txBody>
          <a:bodyPr/>
          <a:lstStyle/>
          <a:p>
            <a:fld id="{DA2C159E-F13C-4A85-9A41-E7669D3E0D70}" type="slidenum">
              <a:rPr lang="en-GB" smtClean="0"/>
              <a:pPr/>
              <a:t>60</a:t>
            </a:fld>
            <a:endParaRPr lang="en-GB"/>
          </a:p>
        </p:txBody>
      </p:sp>
      <p:sp>
        <p:nvSpPr>
          <p:cNvPr id="3" name="Title 2">
            <a:extLst>
              <a:ext uri="{FF2B5EF4-FFF2-40B4-BE49-F238E27FC236}">
                <a16:creationId xmlns:a16="http://schemas.microsoft.com/office/drawing/2014/main" id="{1F8FD0F6-1A9F-8B8C-84C1-F5C672E8E708}"/>
              </a:ext>
            </a:extLst>
          </p:cNvPr>
          <p:cNvSpPr>
            <a:spLocks noGrp="1"/>
          </p:cNvSpPr>
          <p:nvPr>
            <p:ph type="title"/>
          </p:nvPr>
        </p:nvSpPr>
        <p:spPr/>
        <p:txBody>
          <a:bodyPr/>
          <a:lstStyle/>
          <a:p>
            <a:r>
              <a:rPr lang="en-GB" dirty="0"/>
              <a:t>Definition</a:t>
            </a:r>
          </a:p>
        </p:txBody>
      </p:sp>
      <p:sp>
        <p:nvSpPr>
          <p:cNvPr id="4" name="Text Placeholder 3">
            <a:extLst>
              <a:ext uri="{FF2B5EF4-FFF2-40B4-BE49-F238E27FC236}">
                <a16:creationId xmlns:a16="http://schemas.microsoft.com/office/drawing/2014/main" id="{222BE0D7-8D29-F4E2-3387-09A16C285AEC}"/>
              </a:ext>
            </a:extLst>
          </p:cNvPr>
          <p:cNvSpPr>
            <a:spLocks noGrp="1"/>
          </p:cNvSpPr>
          <p:nvPr>
            <p:ph type="body" sz="quarter" idx="12"/>
          </p:nvPr>
        </p:nvSpPr>
        <p:spPr/>
        <p:txBody>
          <a:bodyPr/>
          <a:lstStyle/>
          <a:p>
            <a:pPr fontAlgn="ctr"/>
            <a:r>
              <a:rPr lang="en-GB" dirty="0">
                <a:effectLst/>
              </a:rPr>
              <a:t>A plot refers to a designated area of land on which a building or structure can be constructed. It is essentially a </a:t>
            </a:r>
            <a:r>
              <a:rPr lang="en-GB" dirty="0"/>
              <a:t>defined work area </a:t>
            </a:r>
            <a:r>
              <a:rPr lang="en-GB" dirty="0">
                <a:effectLst/>
              </a:rPr>
              <a:t>earmarked for construction purposes, </a:t>
            </a:r>
            <a:r>
              <a:rPr lang="en-GB" dirty="0"/>
              <a:t>e.g. a piece of land or building.</a:t>
            </a:r>
          </a:p>
          <a:p>
            <a:pPr algn="l" fontAlgn="ctr"/>
            <a:endParaRPr lang="en-GB" b="0" i="0" u="none" strike="noStrike" dirty="0">
              <a:solidFill>
                <a:srgbClr val="001D35"/>
              </a:solidFill>
              <a:effectLst/>
            </a:endParaRPr>
          </a:p>
          <a:p>
            <a:pPr algn="l" fontAlgn="ctr"/>
            <a:r>
              <a:rPr lang="en-GB" b="0" i="0" u="none" strike="noStrike" dirty="0">
                <a:solidFill>
                  <a:srgbClr val="001D35"/>
                </a:solidFill>
                <a:effectLst/>
              </a:rPr>
              <a:t>Construction plots can be residential (for houses), commercial (for businesses) or industrial (for factories or other industrial buildings). </a:t>
            </a:r>
          </a:p>
          <a:p>
            <a:pPr fontAlgn="ctr"/>
            <a:endParaRPr lang="en-GB" dirty="0">
              <a:effectLst/>
            </a:endParaRPr>
          </a:p>
          <a:p>
            <a:pPr fontAlgn="ctr"/>
            <a:r>
              <a:rPr lang="en-GB" dirty="0"/>
              <a:t>(Author definition)</a:t>
            </a:r>
            <a:endParaRPr lang="en-GB" dirty="0">
              <a:effectLst/>
            </a:endParaRPr>
          </a:p>
          <a:p>
            <a:br>
              <a:rPr lang="en-GB" dirty="0"/>
            </a:br>
            <a:br>
              <a:rPr lang="en-GB" dirty="0"/>
            </a:br>
            <a:endParaRPr lang="en-GB" dirty="0"/>
          </a:p>
        </p:txBody>
      </p:sp>
      <p:sp>
        <p:nvSpPr>
          <p:cNvPr id="5" name="Footer Placeholder 4">
            <a:extLst>
              <a:ext uri="{FF2B5EF4-FFF2-40B4-BE49-F238E27FC236}">
                <a16:creationId xmlns:a16="http://schemas.microsoft.com/office/drawing/2014/main" id="{D0B329CE-1863-D51F-8F87-356EACA0BA0B}"/>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06103715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297B2A-7689-6B9A-8E58-476721CCA1F1}"/>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8297B8C-C085-0768-5775-3AB2F05C6AD4}"/>
              </a:ext>
            </a:extLst>
          </p:cNvPr>
          <p:cNvSpPr>
            <a:spLocks noGrp="1"/>
          </p:cNvSpPr>
          <p:nvPr>
            <p:ph type="sldNum" sz="quarter" idx="11"/>
          </p:nvPr>
        </p:nvSpPr>
        <p:spPr/>
        <p:txBody>
          <a:bodyPr/>
          <a:lstStyle/>
          <a:p>
            <a:fld id="{DA2C159E-F13C-4A85-9A41-E7669D3E0D70}" type="slidenum">
              <a:rPr lang="en-GB" smtClean="0"/>
              <a:pPr/>
              <a:t>61</a:t>
            </a:fld>
            <a:endParaRPr lang="en-GB"/>
          </a:p>
        </p:txBody>
      </p:sp>
      <p:sp>
        <p:nvSpPr>
          <p:cNvPr id="3" name="Title 2">
            <a:extLst>
              <a:ext uri="{FF2B5EF4-FFF2-40B4-BE49-F238E27FC236}">
                <a16:creationId xmlns:a16="http://schemas.microsoft.com/office/drawing/2014/main" id="{97462A1A-860A-7438-45B4-F9FA5E894822}"/>
              </a:ext>
            </a:extLst>
          </p:cNvPr>
          <p:cNvSpPr>
            <a:spLocks noGrp="1"/>
          </p:cNvSpPr>
          <p:nvPr>
            <p:ph type="title"/>
          </p:nvPr>
        </p:nvSpPr>
        <p:spPr/>
        <p:txBody>
          <a:bodyPr>
            <a:normAutofit/>
          </a:bodyPr>
          <a:lstStyle/>
          <a:p>
            <a:r>
              <a:rPr lang="en-GB" dirty="0"/>
              <a:t>What is included in a line of balance? </a:t>
            </a:r>
          </a:p>
        </p:txBody>
      </p:sp>
      <p:sp>
        <p:nvSpPr>
          <p:cNvPr id="4" name="Text Placeholder 3">
            <a:extLst>
              <a:ext uri="{FF2B5EF4-FFF2-40B4-BE49-F238E27FC236}">
                <a16:creationId xmlns:a16="http://schemas.microsoft.com/office/drawing/2014/main" id="{839E971D-366D-05E3-066B-2435ADE52922}"/>
              </a:ext>
            </a:extLst>
          </p:cNvPr>
          <p:cNvSpPr>
            <a:spLocks noGrp="1"/>
          </p:cNvSpPr>
          <p:nvPr>
            <p:ph type="body" sz="quarter" idx="12"/>
          </p:nvPr>
        </p:nvSpPr>
        <p:spPr>
          <a:xfrm>
            <a:off x="234000" y="986400"/>
            <a:ext cx="8252775" cy="3601574"/>
          </a:xfrm>
        </p:spPr>
        <p:txBody>
          <a:bodyPr vert="horz" lIns="0" tIns="0" rIns="0" bIns="0" rtlCol="0" anchor="t">
            <a:noAutofit/>
          </a:bodyPr>
          <a:lstStyle/>
          <a:p>
            <a:pPr>
              <a:spcAft>
                <a:spcPts val="1200"/>
              </a:spcAft>
            </a:pPr>
            <a:r>
              <a:rPr lang="en-GB" dirty="0">
                <a:cs typeface="Arial"/>
              </a:rPr>
              <a:t>A line of balance contains the following essential elements:</a:t>
            </a:r>
          </a:p>
          <a:p>
            <a:pPr lvl="1">
              <a:lnSpc>
                <a:spcPct val="100000"/>
              </a:lnSpc>
            </a:pPr>
            <a:r>
              <a:rPr lang="en-GB" dirty="0">
                <a:cs typeface="Arial"/>
              </a:rPr>
              <a:t>sequenced list of tasks</a:t>
            </a:r>
          </a:p>
          <a:p>
            <a:pPr lvl="1">
              <a:lnSpc>
                <a:spcPct val="100000"/>
              </a:lnSpc>
            </a:pPr>
            <a:r>
              <a:rPr lang="en-GB" dirty="0">
                <a:cs typeface="Arial"/>
              </a:rPr>
              <a:t>sequenced list of plots to be worked on</a:t>
            </a:r>
            <a:endParaRPr lang="en-GB" dirty="0"/>
          </a:p>
          <a:p>
            <a:pPr lvl="1">
              <a:lnSpc>
                <a:spcPct val="100000"/>
              </a:lnSpc>
            </a:pPr>
            <a:r>
              <a:rPr lang="en-GB" dirty="0">
                <a:cs typeface="Arial"/>
              </a:rPr>
              <a:t>dedicated blocks of time allocated to each task</a:t>
            </a:r>
          </a:p>
          <a:p>
            <a:pPr lvl="1">
              <a:lnSpc>
                <a:spcPct val="100000"/>
              </a:lnSpc>
            </a:pPr>
            <a:r>
              <a:rPr lang="en-GB" dirty="0">
                <a:cs typeface="Arial"/>
              </a:rPr>
              <a:t>planning of each task within the timeline of the project</a:t>
            </a:r>
          </a:p>
          <a:p>
            <a:pPr lvl="1">
              <a:lnSpc>
                <a:spcPct val="100000"/>
              </a:lnSpc>
            </a:pPr>
            <a:r>
              <a:rPr lang="en-GB" dirty="0">
                <a:cs typeface="Arial"/>
              </a:rPr>
              <a:t>all information for each task</a:t>
            </a:r>
          </a:p>
          <a:p>
            <a:pPr lvl="1">
              <a:lnSpc>
                <a:spcPct val="100000"/>
              </a:lnSpc>
            </a:pPr>
            <a:r>
              <a:rPr lang="en-GB" dirty="0">
                <a:cs typeface="Arial"/>
              </a:rPr>
              <a:t>consideration for interaction between activities.</a:t>
            </a:r>
          </a:p>
          <a:p>
            <a:endParaRPr lang="en-GB" dirty="0">
              <a:cs typeface="Arial"/>
            </a:endParaRPr>
          </a:p>
        </p:txBody>
      </p:sp>
      <p:sp>
        <p:nvSpPr>
          <p:cNvPr id="5" name="Footer Placeholder 4">
            <a:extLst>
              <a:ext uri="{FF2B5EF4-FFF2-40B4-BE49-F238E27FC236}">
                <a16:creationId xmlns:a16="http://schemas.microsoft.com/office/drawing/2014/main" id="{7ECDFCC7-E96F-C2B9-C41A-4642728BE74A}"/>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419204779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E5E17D-9BC9-C667-6B74-6A3C87C828C7}"/>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4E72607-46C6-3AD5-F838-35DA5F68EDF8}"/>
              </a:ext>
            </a:extLst>
          </p:cNvPr>
          <p:cNvSpPr>
            <a:spLocks noGrp="1"/>
          </p:cNvSpPr>
          <p:nvPr>
            <p:ph type="sldNum" sz="quarter" idx="11"/>
          </p:nvPr>
        </p:nvSpPr>
        <p:spPr/>
        <p:txBody>
          <a:bodyPr/>
          <a:lstStyle/>
          <a:p>
            <a:fld id="{DA2C159E-F13C-4A85-9A41-E7669D3E0D70}" type="slidenum">
              <a:rPr lang="en-GB" smtClean="0"/>
              <a:pPr/>
              <a:t>62</a:t>
            </a:fld>
            <a:endParaRPr lang="en-GB"/>
          </a:p>
        </p:txBody>
      </p:sp>
      <p:sp>
        <p:nvSpPr>
          <p:cNvPr id="3" name="Title 2">
            <a:extLst>
              <a:ext uri="{FF2B5EF4-FFF2-40B4-BE49-F238E27FC236}">
                <a16:creationId xmlns:a16="http://schemas.microsoft.com/office/drawing/2014/main" id="{C971FFC5-51D0-66A8-F8D2-754D71CFB28D}"/>
              </a:ext>
            </a:extLst>
          </p:cNvPr>
          <p:cNvSpPr>
            <a:spLocks noGrp="1"/>
          </p:cNvSpPr>
          <p:nvPr>
            <p:ph type="title"/>
          </p:nvPr>
        </p:nvSpPr>
        <p:spPr>
          <a:xfrm>
            <a:off x="232950" y="249900"/>
            <a:ext cx="8677050" cy="586123"/>
          </a:xfrm>
        </p:spPr>
        <p:txBody>
          <a:bodyPr>
            <a:normAutofit/>
          </a:bodyPr>
          <a:lstStyle/>
          <a:p>
            <a:r>
              <a:rPr lang="en-GB"/>
              <a:t>Advantages of using line of balance</a:t>
            </a:r>
          </a:p>
        </p:txBody>
      </p:sp>
      <p:sp>
        <p:nvSpPr>
          <p:cNvPr id="4" name="Text Placeholder 3">
            <a:extLst>
              <a:ext uri="{FF2B5EF4-FFF2-40B4-BE49-F238E27FC236}">
                <a16:creationId xmlns:a16="http://schemas.microsoft.com/office/drawing/2014/main" id="{D170E9E2-0B00-C9F3-0EA1-77F6D3109043}"/>
              </a:ext>
            </a:extLst>
          </p:cNvPr>
          <p:cNvSpPr>
            <a:spLocks noGrp="1"/>
          </p:cNvSpPr>
          <p:nvPr>
            <p:ph type="body" sz="quarter" idx="12"/>
          </p:nvPr>
        </p:nvSpPr>
        <p:spPr>
          <a:xfrm>
            <a:off x="288751" y="1163348"/>
            <a:ext cx="7667625" cy="3877759"/>
          </a:xfrm>
        </p:spPr>
        <p:txBody>
          <a:bodyPr vert="horz" lIns="0" tIns="0" rIns="0" bIns="0" rtlCol="0" anchor="t">
            <a:noAutofit/>
          </a:bodyPr>
          <a:lstStyle/>
          <a:p>
            <a:pPr marL="269875" lvl="1" indent="-269875"/>
            <a:r>
              <a:rPr lang="en-GB" dirty="0"/>
              <a:t>It allows </a:t>
            </a:r>
            <a:r>
              <a:rPr lang="en-GB" b="0" i="0" u="none" strike="noStrike" dirty="0">
                <a:solidFill>
                  <a:srgbClr val="000000"/>
                </a:solidFill>
                <a:effectLst/>
              </a:rPr>
              <a:t>a clear understanding of the amount of work taking place at a certain time in a specific place. </a:t>
            </a:r>
            <a:endParaRPr lang="en-US"/>
          </a:p>
          <a:p>
            <a:pPr marL="269875" lvl="1" indent="-269875"/>
            <a:r>
              <a:rPr lang="en-GB" dirty="0">
                <a:solidFill>
                  <a:srgbClr val="000000"/>
                </a:solidFill>
              </a:rPr>
              <a:t>Planning of resources can be optimised for several repeated work tasks.</a:t>
            </a:r>
            <a:endParaRPr lang="en-GB" dirty="0">
              <a:solidFill>
                <a:srgbClr val="000000"/>
              </a:solidFill>
              <a:cs typeface="Arial"/>
            </a:endParaRPr>
          </a:p>
          <a:p>
            <a:pPr marL="269875" lvl="1" indent="-269875"/>
            <a:r>
              <a:rPr lang="en-GB" b="0" i="0" u="none" strike="noStrike" dirty="0">
                <a:solidFill>
                  <a:srgbClr val="000000"/>
                </a:solidFill>
                <a:effectLst/>
              </a:rPr>
              <a:t>It allows easier cost and time optimisation analysis.</a:t>
            </a:r>
            <a:endParaRPr lang="en-GB" b="0" i="0" u="none" strike="noStrike" dirty="0">
              <a:solidFill>
                <a:srgbClr val="000000"/>
              </a:solidFill>
              <a:effectLst/>
              <a:cs typeface="Arial"/>
            </a:endParaRPr>
          </a:p>
          <a:p>
            <a:pPr marL="269875" lvl="1" indent="-269875"/>
            <a:r>
              <a:rPr lang="en-GB" dirty="0">
                <a:solidFill>
                  <a:srgbClr val="000000"/>
                </a:solidFill>
              </a:rPr>
              <a:t>It is easy </a:t>
            </a:r>
            <a:r>
              <a:rPr lang="en-GB" b="0" i="0" u="none" strike="noStrike" dirty="0">
                <a:solidFill>
                  <a:srgbClr val="000000"/>
                </a:solidFill>
                <a:effectLst/>
              </a:rPr>
              <a:t>to modify, update and change the schedule. </a:t>
            </a:r>
            <a:endParaRPr lang="en-GB" b="0" i="0" u="none" strike="noStrike" dirty="0">
              <a:solidFill>
                <a:srgbClr val="000000"/>
              </a:solidFill>
              <a:effectLst/>
              <a:cs typeface="Arial"/>
            </a:endParaRPr>
          </a:p>
          <a:p>
            <a:pPr marL="269875" lvl="1" indent="-269875"/>
            <a:r>
              <a:rPr lang="en-GB" b="0" i="0" u="none" strike="noStrike" dirty="0">
                <a:solidFill>
                  <a:srgbClr val="000000"/>
                </a:solidFill>
                <a:effectLst/>
              </a:rPr>
              <a:t>It allows problem areas to be identified in advance and at a glance.</a:t>
            </a:r>
            <a:endParaRPr lang="en-GB" b="0" i="0" u="none" strike="noStrike" dirty="0">
              <a:solidFill>
                <a:srgbClr val="000000"/>
              </a:solidFill>
              <a:effectLst/>
              <a:cs typeface="Arial"/>
            </a:endParaRPr>
          </a:p>
          <a:p>
            <a:pPr marL="269875" lvl="1" indent="-269875"/>
            <a:r>
              <a:rPr lang="en-GB" dirty="0">
                <a:solidFill>
                  <a:srgbClr val="000000"/>
                </a:solidFill>
              </a:rPr>
              <a:t>It shows planned timed gaps in the schedule. </a:t>
            </a:r>
            <a:endParaRPr lang="en-GB" b="0" i="0" u="none" strike="noStrike" dirty="0">
              <a:solidFill>
                <a:srgbClr val="000000"/>
              </a:solidFill>
              <a:effectLst/>
              <a:cs typeface="Arial"/>
            </a:endParaRPr>
          </a:p>
          <a:p>
            <a:endParaRPr lang="en-GB" dirty="0"/>
          </a:p>
        </p:txBody>
      </p:sp>
      <p:sp>
        <p:nvSpPr>
          <p:cNvPr id="5" name="Footer Placeholder 4">
            <a:extLst>
              <a:ext uri="{FF2B5EF4-FFF2-40B4-BE49-F238E27FC236}">
                <a16:creationId xmlns:a16="http://schemas.microsoft.com/office/drawing/2014/main" id="{9B6D7E90-FCC2-88EF-0D7B-BA22789EB8F6}"/>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7537018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021815-2EF6-59D7-6D8B-8EC74DE280E1}"/>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448B837-2432-F51B-DA13-1377BDDA8B8D}"/>
              </a:ext>
            </a:extLst>
          </p:cNvPr>
          <p:cNvSpPr>
            <a:spLocks noGrp="1"/>
          </p:cNvSpPr>
          <p:nvPr>
            <p:ph type="sldNum" sz="quarter" idx="11"/>
          </p:nvPr>
        </p:nvSpPr>
        <p:spPr/>
        <p:txBody>
          <a:bodyPr/>
          <a:lstStyle/>
          <a:p>
            <a:fld id="{DA2C159E-F13C-4A85-9A41-E7669D3E0D70}" type="slidenum">
              <a:rPr lang="en-GB" smtClean="0"/>
              <a:pPr/>
              <a:t>63</a:t>
            </a:fld>
            <a:endParaRPr lang="en-GB"/>
          </a:p>
        </p:txBody>
      </p:sp>
      <p:sp>
        <p:nvSpPr>
          <p:cNvPr id="3" name="Title 2">
            <a:extLst>
              <a:ext uri="{FF2B5EF4-FFF2-40B4-BE49-F238E27FC236}">
                <a16:creationId xmlns:a16="http://schemas.microsoft.com/office/drawing/2014/main" id="{C51D8A8C-9A55-E8A6-FA3F-78F1A091DEBB}"/>
              </a:ext>
            </a:extLst>
          </p:cNvPr>
          <p:cNvSpPr>
            <a:spLocks noGrp="1"/>
          </p:cNvSpPr>
          <p:nvPr>
            <p:ph type="title"/>
          </p:nvPr>
        </p:nvSpPr>
        <p:spPr/>
        <p:txBody>
          <a:bodyPr>
            <a:normAutofit fontScale="90000"/>
          </a:bodyPr>
          <a:lstStyle/>
          <a:p>
            <a:r>
              <a:rPr lang="en-US" sz="4000" dirty="0">
                <a:latin typeface="+mn-lt"/>
              </a:rPr>
              <a:t>Task: </a:t>
            </a:r>
            <a:r>
              <a:rPr lang="en-GB" sz="4000" dirty="0">
                <a:effectLst/>
                <a:ea typeface="Calibri"/>
              </a:rPr>
              <a:t>Producing a </a:t>
            </a:r>
            <a:r>
              <a:rPr lang="en-GB" sz="4000" dirty="0">
                <a:ea typeface="Calibri"/>
              </a:rPr>
              <a:t>line of balance </a:t>
            </a:r>
            <a:r>
              <a:rPr lang="en-GB" sz="4000" dirty="0">
                <a:effectLst/>
                <a:ea typeface="Calibri"/>
              </a:rPr>
              <a:t>for a construction project.</a:t>
            </a:r>
            <a:r>
              <a:rPr lang="en-GB" sz="4000" dirty="0">
                <a:effectLst/>
              </a:rPr>
              <a:t> </a:t>
            </a:r>
            <a:br>
              <a:rPr lang="en-GB" sz="4000" kern="100" dirty="0">
                <a:effectLst/>
                <a:ea typeface="Calibri" panose="020F0502020204030204" pitchFamily="34" charset="0"/>
              </a:rPr>
            </a:br>
            <a:br>
              <a:rPr lang="en-GB" sz="4000" kern="100" dirty="0">
                <a:effectLst/>
                <a:ea typeface="Aptos" panose="020B0004020202020204" pitchFamily="34" charset="0"/>
                <a:cs typeface="Times New Roman" panose="02020603050405020304" pitchFamily="18" charset="0"/>
              </a:rPr>
            </a:br>
            <a:endParaRPr lang="en-US" sz="4000" dirty="0"/>
          </a:p>
        </p:txBody>
      </p:sp>
      <p:sp>
        <p:nvSpPr>
          <p:cNvPr id="4" name="Text Placeholder 3">
            <a:extLst>
              <a:ext uri="{FF2B5EF4-FFF2-40B4-BE49-F238E27FC236}">
                <a16:creationId xmlns:a16="http://schemas.microsoft.com/office/drawing/2014/main" id="{3C43DA54-8654-2D72-012D-B2467F6A9345}"/>
              </a:ext>
            </a:extLst>
          </p:cNvPr>
          <p:cNvSpPr>
            <a:spLocks noGrp="1"/>
          </p:cNvSpPr>
          <p:nvPr>
            <p:ph type="body" sz="quarter" idx="12"/>
          </p:nvPr>
        </p:nvSpPr>
        <p:spPr>
          <a:xfrm>
            <a:off x="278160" y="1541926"/>
            <a:ext cx="7667625" cy="2429999"/>
          </a:xfrm>
        </p:spPr>
        <p:txBody>
          <a:bodyPr vert="horz" lIns="0" tIns="0" rIns="0" bIns="0" rtlCol="0" anchor="t">
            <a:noAutofit/>
          </a:bodyPr>
          <a:lstStyle/>
          <a:p>
            <a:r>
              <a:rPr lang="en-GB" dirty="0"/>
              <a:t>Individually, produce a line of balance for the fruit and vegetable producer’s eight new storage units. </a:t>
            </a:r>
          </a:p>
          <a:p>
            <a:endParaRPr lang="en-GB" kern="100" dirty="0">
              <a:effectLst/>
              <a:ea typeface="Aptos" panose="020B0004020202020204" pitchFamily="34" charset="0"/>
              <a:cs typeface="Times New Roman" panose="02020603050405020304" pitchFamily="18" charset="0"/>
            </a:endParaRPr>
          </a:p>
          <a:p>
            <a:endParaRPr lang="en-US" dirty="0"/>
          </a:p>
        </p:txBody>
      </p:sp>
      <p:sp>
        <p:nvSpPr>
          <p:cNvPr id="5" name="Footer Placeholder 4">
            <a:extLst>
              <a:ext uri="{FF2B5EF4-FFF2-40B4-BE49-F238E27FC236}">
                <a16:creationId xmlns:a16="http://schemas.microsoft.com/office/drawing/2014/main" id="{6312B0E5-6E10-C964-9528-BA41C023E597}"/>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37850475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45D3C3-75C6-ED27-AC53-A49CB8C1425A}"/>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AA6E2B7-25BD-AAEC-4311-F110A55BBC95}"/>
              </a:ext>
            </a:extLst>
          </p:cNvPr>
          <p:cNvSpPr>
            <a:spLocks noGrp="1"/>
          </p:cNvSpPr>
          <p:nvPr>
            <p:ph type="sldNum" sz="quarter" idx="11"/>
          </p:nvPr>
        </p:nvSpPr>
        <p:spPr/>
        <p:txBody>
          <a:bodyPr/>
          <a:lstStyle/>
          <a:p>
            <a:fld id="{DA2C159E-F13C-4A85-9A41-E7669D3E0D70}" type="slidenum">
              <a:rPr lang="en-GB" smtClean="0"/>
              <a:pPr/>
              <a:t>64</a:t>
            </a:fld>
            <a:endParaRPr lang="en-GB"/>
          </a:p>
        </p:txBody>
      </p:sp>
      <p:sp>
        <p:nvSpPr>
          <p:cNvPr id="3" name="Title 2">
            <a:extLst>
              <a:ext uri="{FF2B5EF4-FFF2-40B4-BE49-F238E27FC236}">
                <a16:creationId xmlns:a16="http://schemas.microsoft.com/office/drawing/2014/main" id="{3E41341F-E5C7-6B8E-32E6-0FC7B5CD6925}"/>
              </a:ext>
            </a:extLst>
          </p:cNvPr>
          <p:cNvSpPr>
            <a:spLocks noGrp="1"/>
          </p:cNvSpPr>
          <p:nvPr>
            <p:ph type="title"/>
          </p:nvPr>
        </p:nvSpPr>
        <p:spPr>
          <a:xfrm>
            <a:off x="273771" y="119272"/>
            <a:ext cx="8396742" cy="830053"/>
          </a:xfrm>
        </p:spPr>
        <p:txBody>
          <a:bodyPr>
            <a:normAutofit fontScale="90000"/>
          </a:bodyPr>
          <a:lstStyle/>
          <a:p>
            <a:r>
              <a:rPr lang="en-US" sz="4000">
                <a:latin typeface="+mn-lt"/>
              </a:rPr>
              <a:t>Task: </a:t>
            </a:r>
            <a:r>
              <a:rPr lang="en-GB" sz="4000">
                <a:effectLst/>
                <a:ea typeface="Calibri"/>
              </a:rPr>
              <a:t>Peer review of </a:t>
            </a:r>
            <a:r>
              <a:rPr lang="en-GB" sz="4000">
                <a:ea typeface="Calibri"/>
              </a:rPr>
              <a:t>line of balance </a:t>
            </a:r>
            <a:br>
              <a:rPr lang="en-GB" sz="4000" kern="100">
                <a:effectLst/>
                <a:ea typeface="Aptos" panose="020B0004020202020204" pitchFamily="34" charset="0"/>
                <a:cs typeface="Times New Roman" panose="02020603050405020304" pitchFamily="18" charset="0"/>
              </a:rPr>
            </a:br>
            <a:endParaRPr lang="en-US" sz="4000"/>
          </a:p>
        </p:txBody>
      </p:sp>
      <p:sp>
        <p:nvSpPr>
          <p:cNvPr id="4" name="Text Placeholder 3">
            <a:extLst>
              <a:ext uri="{FF2B5EF4-FFF2-40B4-BE49-F238E27FC236}">
                <a16:creationId xmlns:a16="http://schemas.microsoft.com/office/drawing/2014/main" id="{063A2BE6-CADA-D404-5C8C-F1C6C171196F}"/>
              </a:ext>
            </a:extLst>
          </p:cNvPr>
          <p:cNvSpPr>
            <a:spLocks noGrp="1"/>
          </p:cNvSpPr>
          <p:nvPr>
            <p:ph type="body" sz="quarter" idx="12"/>
          </p:nvPr>
        </p:nvSpPr>
        <p:spPr>
          <a:xfrm>
            <a:off x="387119" y="798177"/>
            <a:ext cx="7667625" cy="3873836"/>
          </a:xfrm>
        </p:spPr>
        <p:txBody>
          <a:bodyPr vert="horz" lIns="0" tIns="0" rIns="0" bIns="0" rtlCol="0" anchor="t">
            <a:noAutofit/>
          </a:bodyPr>
          <a:lstStyle/>
          <a:p>
            <a:pPr marL="457200" indent="-457200">
              <a:buFont typeface="+mj-lt"/>
              <a:buAutoNum type="arabicPeriod"/>
            </a:pPr>
            <a:r>
              <a:rPr lang="en-GB" dirty="0"/>
              <a:t>Discuss own line of balances with peers. </a:t>
            </a:r>
          </a:p>
          <a:p>
            <a:pPr marL="457200" indent="-457200">
              <a:buFont typeface="+mj-lt"/>
              <a:buAutoNum type="arabicPeriod"/>
            </a:pPr>
            <a:r>
              <a:rPr lang="en-GB" dirty="0"/>
              <a:t>Peer review each group member’s line of balance. </a:t>
            </a:r>
          </a:p>
          <a:p>
            <a:endParaRPr lang="en-GB" dirty="0"/>
          </a:p>
          <a:p>
            <a:pPr>
              <a:spcAft>
                <a:spcPts val="600"/>
              </a:spcAft>
            </a:pPr>
            <a:r>
              <a:rPr lang="en-GB" dirty="0"/>
              <a:t>Consider the effectiveness of the following:</a:t>
            </a:r>
            <a:endParaRPr lang="en-GB" kern="100" dirty="0">
              <a:cs typeface="Times New Roman" panose="02020603050405020304" pitchFamily="18" charset="0"/>
            </a:endParaRPr>
          </a:p>
          <a:p>
            <a:pPr lvl="1">
              <a:lnSpc>
                <a:spcPct val="100000"/>
              </a:lnSpc>
            </a:pPr>
            <a:r>
              <a:rPr lang="en-GB" dirty="0">
                <a:effectLst/>
                <a:ea typeface="Calibri"/>
                <a:cs typeface="Arial"/>
              </a:rPr>
              <a:t>usability</a:t>
            </a:r>
            <a:r>
              <a:rPr lang="en-GB" dirty="0">
                <a:ea typeface="Calibri"/>
                <a:cs typeface="Arial"/>
              </a:rPr>
              <a:t> </a:t>
            </a:r>
            <a:r>
              <a:rPr lang="en-GB" dirty="0">
                <a:effectLst/>
                <a:cs typeface="Arial"/>
              </a:rPr>
              <a:t>for </a:t>
            </a:r>
            <a:r>
              <a:rPr lang="en-GB" dirty="0">
                <a:effectLst/>
              </a:rPr>
              <a:t>different stakeholders</a:t>
            </a:r>
            <a:endParaRPr lang="en-GB" dirty="0">
              <a:cs typeface="Arial"/>
            </a:endParaRPr>
          </a:p>
          <a:p>
            <a:pPr lvl="1">
              <a:lnSpc>
                <a:spcPct val="100000"/>
              </a:lnSpc>
            </a:pPr>
            <a:r>
              <a:rPr lang="en-GB" dirty="0">
                <a:effectLst/>
              </a:rPr>
              <a:t>use of colour coding</a:t>
            </a:r>
            <a:endParaRPr lang="en-GB" dirty="0">
              <a:cs typeface="Arial"/>
            </a:endParaRPr>
          </a:p>
          <a:p>
            <a:pPr lvl="1">
              <a:lnSpc>
                <a:spcPct val="100000"/>
              </a:lnSpc>
            </a:pPr>
            <a:r>
              <a:rPr lang="en-GB" dirty="0"/>
              <a:t>interactivity of tasks</a:t>
            </a:r>
            <a:endParaRPr lang="en-GB" dirty="0">
              <a:cs typeface="Arial"/>
            </a:endParaRPr>
          </a:p>
          <a:p>
            <a:pPr lvl="1">
              <a:lnSpc>
                <a:spcPct val="100000"/>
              </a:lnSpc>
            </a:pPr>
            <a:r>
              <a:rPr lang="en-GB" dirty="0"/>
              <a:t>timescales</a:t>
            </a:r>
          </a:p>
          <a:p>
            <a:pPr lvl="1">
              <a:lnSpc>
                <a:spcPct val="100000"/>
              </a:lnSpc>
            </a:pPr>
            <a:r>
              <a:rPr lang="en-GB" dirty="0"/>
              <a:t>t</a:t>
            </a:r>
            <a:r>
              <a:rPr lang="en-GB" dirty="0">
                <a:effectLst/>
              </a:rPr>
              <a:t>asks to be completed</a:t>
            </a:r>
            <a:endParaRPr lang="en-GB" dirty="0">
              <a:cs typeface="Arial"/>
            </a:endParaRPr>
          </a:p>
          <a:p>
            <a:pPr lvl="1">
              <a:lnSpc>
                <a:spcPct val="100000"/>
              </a:lnSpc>
            </a:pPr>
            <a:r>
              <a:rPr lang="en-GB" dirty="0">
                <a:cs typeface="Arial"/>
              </a:rPr>
              <a:t>clear sequencing of tasks between plots.</a:t>
            </a:r>
          </a:p>
          <a:p>
            <a:endParaRPr lang="en-US" dirty="0">
              <a:cs typeface="Arial"/>
            </a:endParaRPr>
          </a:p>
        </p:txBody>
      </p:sp>
      <p:sp>
        <p:nvSpPr>
          <p:cNvPr id="5" name="Footer Placeholder 4">
            <a:extLst>
              <a:ext uri="{FF2B5EF4-FFF2-40B4-BE49-F238E27FC236}">
                <a16:creationId xmlns:a16="http://schemas.microsoft.com/office/drawing/2014/main" id="{272C5BC2-91F0-A756-5470-C3BF71EB2453}"/>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10179834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73941C-DF36-0607-E3EE-77363C62CDC6}"/>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169FB95-F59F-C6EF-3205-C1C5AF805AAF}"/>
              </a:ext>
            </a:extLst>
          </p:cNvPr>
          <p:cNvSpPr>
            <a:spLocks noGrp="1"/>
          </p:cNvSpPr>
          <p:nvPr>
            <p:ph type="sldNum" sz="quarter" idx="11"/>
          </p:nvPr>
        </p:nvSpPr>
        <p:spPr/>
        <p:txBody>
          <a:bodyPr/>
          <a:lstStyle/>
          <a:p>
            <a:fld id="{DA2C159E-F13C-4A85-9A41-E7669D3E0D70}" type="slidenum">
              <a:rPr lang="en-GB" smtClean="0"/>
              <a:pPr/>
              <a:t>65</a:t>
            </a:fld>
            <a:endParaRPr lang="en-GB"/>
          </a:p>
        </p:txBody>
      </p:sp>
      <p:sp>
        <p:nvSpPr>
          <p:cNvPr id="3" name="Title 2">
            <a:extLst>
              <a:ext uri="{FF2B5EF4-FFF2-40B4-BE49-F238E27FC236}">
                <a16:creationId xmlns:a16="http://schemas.microsoft.com/office/drawing/2014/main" id="{1669275C-F4AE-F2CC-2F34-ED76E8DA9580}"/>
              </a:ext>
            </a:extLst>
          </p:cNvPr>
          <p:cNvSpPr>
            <a:spLocks noGrp="1"/>
          </p:cNvSpPr>
          <p:nvPr>
            <p:ph type="title"/>
          </p:nvPr>
        </p:nvSpPr>
        <p:spPr/>
        <p:txBody>
          <a:bodyPr>
            <a:normAutofit/>
          </a:bodyPr>
          <a:lstStyle/>
          <a:p>
            <a:r>
              <a:rPr lang="en-GB" dirty="0"/>
              <a:t>Plenary task: Editing a line of balance</a:t>
            </a:r>
          </a:p>
        </p:txBody>
      </p:sp>
      <p:sp>
        <p:nvSpPr>
          <p:cNvPr id="4" name="Text Placeholder 3">
            <a:extLst>
              <a:ext uri="{FF2B5EF4-FFF2-40B4-BE49-F238E27FC236}">
                <a16:creationId xmlns:a16="http://schemas.microsoft.com/office/drawing/2014/main" id="{87C09F93-25DE-46BB-8EB8-DA3771FD8B8D}"/>
              </a:ext>
            </a:extLst>
          </p:cNvPr>
          <p:cNvSpPr>
            <a:spLocks noGrp="1"/>
          </p:cNvSpPr>
          <p:nvPr>
            <p:ph type="body" sz="quarter" idx="12"/>
          </p:nvPr>
        </p:nvSpPr>
        <p:spPr/>
        <p:txBody>
          <a:bodyPr vert="horz" lIns="0" tIns="0" rIns="0" bIns="0" rtlCol="0" anchor="t">
            <a:noAutofit/>
          </a:bodyPr>
          <a:lstStyle/>
          <a:p>
            <a:r>
              <a:rPr lang="en-GB" dirty="0"/>
              <a:t>There has been a delay to the delivery of the external wall cladding. The delay is three days. </a:t>
            </a:r>
            <a:endParaRPr lang="en-GB" dirty="0">
              <a:effectLst/>
            </a:endParaRPr>
          </a:p>
          <a:p>
            <a:endParaRPr lang="en-GB" dirty="0">
              <a:effectLst/>
            </a:endParaRPr>
          </a:p>
          <a:p>
            <a:r>
              <a:rPr lang="en-GB" dirty="0"/>
              <a:t>Individually, u</a:t>
            </a:r>
            <a:r>
              <a:rPr lang="en-GB" dirty="0">
                <a:effectLst/>
              </a:rPr>
              <a:t>pdate the</a:t>
            </a:r>
            <a:r>
              <a:rPr lang="en-GB" dirty="0"/>
              <a:t> line of</a:t>
            </a:r>
            <a:r>
              <a:rPr lang="en-GB" dirty="0">
                <a:effectLst/>
              </a:rPr>
              <a:t> </a:t>
            </a:r>
            <a:r>
              <a:rPr lang="en-GB" dirty="0"/>
              <a:t>balance for the fruit and vegetable producer’s eight new storage units.</a:t>
            </a:r>
            <a:endParaRPr lang="en-GB" dirty="0">
              <a:cs typeface="Arial"/>
            </a:endParaRPr>
          </a:p>
        </p:txBody>
      </p:sp>
      <p:sp>
        <p:nvSpPr>
          <p:cNvPr id="5" name="Footer Placeholder 4">
            <a:extLst>
              <a:ext uri="{FF2B5EF4-FFF2-40B4-BE49-F238E27FC236}">
                <a16:creationId xmlns:a16="http://schemas.microsoft.com/office/drawing/2014/main" id="{4DD0C66E-5569-4F5C-ABB2-6942DFE4728A}"/>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32718869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B2A245-755C-B56A-B35A-48025518E38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9A80002-3D32-7BFE-A3CC-269795694C26}"/>
              </a:ext>
            </a:extLst>
          </p:cNvPr>
          <p:cNvSpPr>
            <a:spLocks noGrp="1"/>
          </p:cNvSpPr>
          <p:nvPr>
            <p:ph type="title"/>
          </p:nvPr>
        </p:nvSpPr>
        <p:spPr>
          <a:xfrm>
            <a:off x="232950" y="249900"/>
            <a:ext cx="8437563" cy="1135854"/>
          </a:xfrm>
        </p:spPr>
        <p:txBody>
          <a:bodyPr>
            <a:normAutofit/>
          </a:bodyPr>
          <a:lstStyle/>
          <a:p>
            <a:r>
              <a:rPr lang="en-GB" sz="3600"/>
              <a:t>Next steps</a:t>
            </a:r>
            <a:r>
              <a:rPr lang="en-GB"/>
              <a:t>:</a:t>
            </a:r>
            <a:r>
              <a:rPr lang="en-GB" sz="3600"/>
              <a:t> R</a:t>
            </a:r>
            <a:r>
              <a:rPr lang="en-GB"/>
              <a:t>esearch limitations of using line of balance charts </a:t>
            </a:r>
            <a:endParaRPr lang="en-GB" sz="3600"/>
          </a:p>
        </p:txBody>
      </p:sp>
      <p:sp>
        <p:nvSpPr>
          <p:cNvPr id="5" name="Text Placeholder 4">
            <a:extLst>
              <a:ext uri="{FF2B5EF4-FFF2-40B4-BE49-F238E27FC236}">
                <a16:creationId xmlns:a16="http://schemas.microsoft.com/office/drawing/2014/main" id="{496D7EE4-BCD4-2ABD-EF34-1796EA3FD517}"/>
              </a:ext>
            </a:extLst>
          </p:cNvPr>
          <p:cNvSpPr>
            <a:spLocks noGrp="1"/>
          </p:cNvSpPr>
          <p:nvPr>
            <p:ph type="body" sz="quarter" idx="12"/>
          </p:nvPr>
        </p:nvSpPr>
        <p:spPr>
          <a:xfrm>
            <a:off x="234000" y="1565043"/>
            <a:ext cx="7681912" cy="3022931"/>
          </a:xfrm>
        </p:spPr>
        <p:txBody>
          <a:bodyPr vert="horz" lIns="0" tIns="0" rIns="0" bIns="0" rtlCol="0" anchor="t">
            <a:noAutofit/>
          </a:bodyPr>
          <a:lstStyle/>
          <a:p>
            <a:pPr>
              <a:spcAft>
                <a:spcPts val="1200"/>
              </a:spcAft>
            </a:pPr>
            <a:r>
              <a:rPr lang="en-GB" b="1" dirty="0"/>
              <a:t>Homework:</a:t>
            </a:r>
          </a:p>
          <a:p>
            <a:r>
              <a:rPr lang="en-GB" dirty="0">
                <a:ea typeface="Calibri"/>
                <a:cs typeface="Arial"/>
              </a:rPr>
              <a:t>Research</a:t>
            </a:r>
            <a:r>
              <a:rPr lang="en-GB" dirty="0">
                <a:effectLst/>
                <a:ea typeface="Calibri"/>
                <a:cs typeface="Arial"/>
              </a:rPr>
              <a:t> the limitations of using line of balance for construction projects. </a:t>
            </a:r>
            <a:r>
              <a:rPr lang="en-GB" dirty="0">
                <a:cs typeface="Arial"/>
              </a:rPr>
              <a:t> </a:t>
            </a:r>
            <a:endParaRPr lang="en-GB" dirty="0">
              <a:effectLst/>
              <a:ea typeface="Calibri" panose="020F050202020403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DE475B13-F671-2685-A419-47D953612C1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8286AED4-6D75-1577-3459-0D854FB02B04}"/>
              </a:ext>
            </a:extLst>
          </p:cNvPr>
          <p:cNvSpPr>
            <a:spLocks noGrp="1"/>
          </p:cNvSpPr>
          <p:nvPr>
            <p:ph type="sldNum" sz="quarter" idx="11"/>
          </p:nvPr>
        </p:nvSpPr>
        <p:spPr/>
        <p:txBody>
          <a:bodyPr/>
          <a:lstStyle/>
          <a:p>
            <a:fld id="{DA2C159E-F13C-4A85-9A41-E7669D3E0D70}" type="slidenum">
              <a:rPr lang="en-GB" smtClean="0"/>
              <a:pPr/>
              <a:t>66</a:t>
            </a:fld>
            <a:endParaRPr lang="en-GB"/>
          </a:p>
        </p:txBody>
      </p:sp>
    </p:spTree>
    <p:extLst>
      <p:ext uri="{BB962C8B-B14F-4D97-AF65-F5344CB8AC3E}">
        <p14:creationId xmlns:p14="http://schemas.microsoft.com/office/powerpoint/2010/main" val="364143889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a:t>6</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a:bodyPr>
          <a:lstStyle/>
          <a:p>
            <a:r>
              <a:rPr lang="en-US"/>
              <a:t>Producing a </a:t>
            </a:r>
            <a:br>
              <a:rPr lang="en-US"/>
            </a:br>
            <a:r>
              <a:rPr lang="en-US"/>
              <a:t>critical path analysis</a:t>
            </a:r>
            <a:endParaRPr lang="en-US">
              <a:cs typeface="Arial"/>
            </a:endParaRPr>
          </a:p>
          <a:p>
            <a:endParaRPr lang="en-US" dirty="0"/>
          </a:p>
        </p:txBody>
      </p:sp>
    </p:spTree>
    <p:extLst>
      <p:ext uri="{BB962C8B-B14F-4D97-AF65-F5344CB8AC3E}">
        <p14:creationId xmlns:p14="http://schemas.microsoft.com/office/powerpoint/2010/main" val="287223296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8FBC44-1B91-ACDD-262C-AAA2E88E051A}"/>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6CEBF3C-86C1-C83C-83E7-071B646E4CF6}"/>
              </a:ext>
            </a:extLst>
          </p:cNvPr>
          <p:cNvSpPr>
            <a:spLocks noGrp="1"/>
          </p:cNvSpPr>
          <p:nvPr>
            <p:ph type="sldNum" sz="quarter" idx="11"/>
          </p:nvPr>
        </p:nvSpPr>
        <p:spPr/>
        <p:txBody>
          <a:bodyPr/>
          <a:lstStyle/>
          <a:p>
            <a:fld id="{DA2C159E-F13C-4A85-9A41-E7669D3E0D70}" type="slidenum">
              <a:rPr lang="en-GB" smtClean="0"/>
              <a:pPr/>
              <a:t>68</a:t>
            </a:fld>
            <a:endParaRPr lang="en-GB"/>
          </a:p>
        </p:txBody>
      </p:sp>
      <p:sp>
        <p:nvSpPr>
          <p:cNvPr id="3" name="Title 2">
            <a:extLst>
              <a:ext uri="{FF2B5EF4-FFF2-40B4-BE49-F238E27FC236}">
                <a16:creationId xmlns:a16="http://schemas.microsoft.com/office/drawing/2014/main" id="{DB5A334E-F9B6-7E85-0D5D-F29831EA16C9}"/>
              </a:ext>
            </a:extLst>
          </p:cNvPr>
          <p:cNvSpPr>
            <a:spLocks noGrp="1"/>
          </p:cNvSpPr>
          <p:nvPr>
            <p:ph type="title"/>
          </p:nvPr>
        </p:nvSpPr>
        <p:spPr/>
        <p:txBody>
          <a:bodyPr/>
          <a:lstStyle/>
          <a:p>
            <a:r>
              <a:rPr lang="en-GB"/>
              <a:t>What is critical path analysis?</a:t>
            </a:r>
          </a:p>
        </p:txBody>
      </p:sp>
      <p:sp>
        <p:nvSpPr>
          <p:cNvPr id="4" name="Text Placeholder 3">
            <a:extLst>
              <a:ext uri="{FF2B5EF4-FFF2-40B4-BE49-F238E27FC236}">
                <a16:creationId xmlns:a16="http://schemas.microsoft.com/office/drawing/2014/main" id="{C01C090E-193F-608D-FAAA-F4CC06E5D7B0}"/>
              </a:ext>
            </a:extLst>
          </p:cNvPr>
          <p:cNvSpPr>
            <a:spLocks noGrp="1"/>
          </p:cNvSpPr>
          <p:nvPr>
            <p:ph type="body" sz="quarter" idx="12"/>
          </p:nvPr>
        </p:nvSpPr>
        <p:spPr/>
        <p:txBody>
          <a:bodyPr vert="horz" lIns="0" tIns="0" rIns="0" bIns="0" rtlCol="0" anchor="t">
            <a:noAutofit/>
          </a:bodyPr>
          <a:lstStyle/>
          <a:p>
            <a:r>
              <a:rPr lang="en-GB" dirty="0"/>
              <a:t>Watch the video and make notes on the process of creating a critical path analysis.</a:t>
            </a:r>
            <a:endParaRPr lang="en-GB" dirty="0">
              <a:cs typeface="Arial"/>
            </a:endParaRPr>
          </a:p>
        </p:txBody>
      </p:sp>
      <p:sp>
        <p:nvSpPr>
          <p:cNvPr id="5" name="Footer Placeholder 4">
            <a:extLst>
              <a:ext uri="{FF2B5EF4-FFF2-40B4-BE49-F238E27FC236}">
                <a16:creationId xmlns:a16="http://schemas.microsoft.com/office/drawing/2014/main" id="{D3315AC8-DC1F-78A7-AA95-36C95851E219}"/>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01739733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41C26A-3EDF-9FFD-A382-5BDF6EB0031E}"/>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912BE02-706A-93E8-1170-BDEC3CC44F7F}"/>
              </a:ext>
            </a:extLst>
          </p:cNvPr>
          <p:cNvSpPr>
            <a:spLocks noGrp="1"/>
          </p:cNvSpPr>
          <p:nvPr>
            <p:ph type="sldNum" sz="quarter" idx="11"/>
          </p:nvPr>
        </p:nvSpPr>
        <p:spPr/>
        <p:txBody>
          <a:bodyPr/>
          <a:lstStyle/>
          <a:p>
            <a:fld id="{DA2C159E-F13C-4A85-9A41-E7669D3E0D70}" type="slidenum">
              <a:rPr lang="en-GB" smtClean="0"/>
              <a:pPr/>
              <a:t>69</a:t>
            </a:fld>
            <a:endParaRPr lang="en-GB"/>
          </a:p>
        </p:txBody>
      </p:sp>
      <p:sp>
        <p:nvSpPr>
          <p:cNvPr id="3" name="Title 2">
            <a:extLst>
              <a:ext uri="{FF2B5EF4-FFF2-40B4-BE49-F238E27FC236}">
                <a16:creationId xmlns:a16="http://schemas.microsoft.com/office/drawing/2014/main" id="{B3EA2740-8E8A-5AEC-1797-6A3E0D29B53C}"/>
              </a:ext>
            </a:extLst>
          </p:cNvPr>
          <p:cNvSpPr>
            <a:spLocks noGrp="1"/>
          </p:cNvSpPr>
          <p:nvPr>
            <p:ph type="title"/>
          </p:nvPr>
        </p:nvSpPr>
        <p:spPr>
          <a:xfrm>
            <a:off x="232950" y="249900"/>
            <a:ext cx="8437563" cy="1209965"/>
          </a:xfrm>
        </p:spPr>
        <p:txBody>
          <a:bodyPr>
            <a:normAutofit/>
          </a:bodyPr>
          <a:lstStyle/>
          <a:p>
            <a:r>
              <a:rPr lang="en-GB" dirty="0"/>
              <a:t>What is included in a critical </a:t>
            </a:r>
            <a:br>
              <a:rPr lang="en-GB" dirty="0"/>
            </a:br>
            <a:r>
              <a:rPr lang="en-GB" dirty="0"/>
              <a:t>path analysis? </a:t>
            </a:r>
          </a:p>
        </p:txBody>
      </p:sp>
      <p:sp>
        <p:nvSpPr>
          <p:cNvPr id="4" name="Text Placeholder 3">
            <a:extLst>
              <a:ext uri="{FF2B5EF4-FFF2-40B4-BE49-F238E27FC236}">
                <a16:creationId xmlns:a16="http://schemas.microsoft.com/office/drawing/2014/main" id="{2AA38B8E-2107-E392-5E35-8A8E768FCC7F}"/>
              </a:ext>
            </a:extLst>
          </p:cNvPr>
          <p:cNvSpPr>
            <a:spLocks noGrp="1"/>
          </p:cNvSpPr>
          <p:nvPr>
            <p:ph type="body" sz="quarter" idx="12"/>
          </p:nvPr>
        </p:nvSpPr>
        <p:spPr>
          <a:xfrm>
            <a:off x="234000" y="1611240"/>
            <a:ext cx="8631840" cy="2976734"/>
          </a:xfrm>
        </p:spPr>
        <p:txBody>
          <a:bodyPr vert="horz" lIns="0" tIns="0" rIns="0" bIns="0" rtlCol="0" anchor="t">
            <a:noAutofit/>
          </a:bodyPr>
          <a:lstStyle/>
          <a:p>
            <a:pPr>
              <a:spcAft>
                <a:spcPts val="1200"/>
              </a:spcAft>
            </a:pPr>
            <a:r>
              <a:rPr lang="en-GB" dirty="0">
                <a:cs typeface="Arial"/>
              </a:rPr>
              <a:t>A critical path analysis contains the following </a:t>
            </a:r>
            <a:br>
              <a:rPr lang="en-GB" dirty="0">
                <a:cs typeface="Arial"/>
              </a:rPr>
            </a:br>
            <a:r>
              <a:rPr lang="en-GB" dirty="0">
                <a:cs typeface="Arial"/>
              </a:rPr>
              <a:t>essential elements:</a:t>
            </a:r>
          </a:p>
          <a:p>
            <a:pPr lvl="1">
              <a:lnSpc>
                <a:spcPct val="100000"/>
              </a:lnSpc>
            </a:pPr>
            <a:r>
              <a:rPr lang="en-GB" dirty="0">
                <a:cs typeface="Arial"/>
              </a:rPr>
              <a:t>full view of the complete timeline for the project</a:t>
            </a:r>
          </a:p>
          <a:p>
            <a:pPr lvl="1">
              <a:lnSpc>
                <a:spcPct val="100000"/>
              </a:lnSpc>
            </a:pPr>
            <a:r>
              <a:rPr lang="en-GB" dirty="0">
                <a:cs typeface="Arial"/>
              </a:rPr>
              <a:t>dedicated paths of time allocated to linked tasks</a:t>
            </a:r>
          </a:p>
          <a:p>
            <a:pPr lvl="1">
              <a:lnSpc>
                <a:spcPct val="100000"/>
              </a:lnSpc>
            </a:pPr>
            <a:r>
              <a:rPr lang="en-GB" dirty="0">
                <a:cs typeface="Arial"/>
              </a:rPr>
              <a:t>start and finish times for each task</a:t>
            </a:r>
            <a:endParaRPr lang="en-GB" dirty="0"/>
          </a:p>
          <a:p>
            <a:pPr lvl="1">
              <a:lnSpc>
                <a:spcPct val="100000"/>
              </a:lnSpc>
            </a:pPr>
            <a:r>
              <a:rPr lang="en-GB" dirty="0">
                <a:cs typeface="Arial"/>
              </a:rPr>
              <a:t>flexibility of start and finish times, identified as ‘float’</a:t>
            </a:r>
          </a:p>
          <a:p>
            <a:pPr lvl="1">
              <a:lnSpc>
                <a:spcPct val="100000"/>
              </a:lnSpc>
            </a:pPr>
            <a:r>
              <a:rPr lang="en-GB" dirty="0">
                <a:cs typeface="Arial"/>
              </a:rPr>
              <a:t>a clear critical path where there is no float.</a:t>
            </a:r>
          </a:p>
          <a:p>
            <a:pPr marL="342900" indent="-342900">
              <a:buChar char="•"/>
            </a:pPr>
            <a:endParaRPr lang="en-GB" dirty="0">
              <a:cs typeface="Arial"/>
            </a:endParaRPr>
          </a:p>
          <a:p>
            <a:pPr marL="342900" indent="-342900">
              <a:buChar char="•"/>
            </a:pPr>
            <a:endParaRPr lang="en-GB" dirty="0">
              <a:cs typeface="Arial"/>
            </a:endParaRPr>
          </a:p>
        </p:txBody>
      </p:sp>
      <p:sp>
        <p:nvSpPr>
          <p:cNvPr id="5" name="Footer Placeholder 4">
            <a:extLst>
              <a:ext uri="{FF2B5EF4-FFF2-40B4-BE49-F238E27FC236}">
                <a16:creationId xmlns:a16="http://schemas.microsoft.com/office/drawing/2014/main" id="{946BFD2F-F2CE-955F-17D6-FDADD520AC84}"/>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553978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AE5CEB-A688-5D0B-B330-2FEBF6E6E4E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8CD03C0-1EC0-C966-01D3-EA809CD05CDF}"/>
              </a:ext>
            </a:extLst>
          </p:cNvPr>
          <p:cNvSpPr>
            <a:spLocks noGrp="1"/>
          </p:cNvSpPr>
          <p:nvPr>
            <p:ph type="title"/>
          </p:nvPr>
        </p:nvSpPr>
        <p:spPr/>
        <p:txBody>
          <a:bodyPr>
            <a:normAutofit/>
          </a:bodyPr>
          <a:lstStyle/>
          <a:p>
            <a:r>
              <a:rPr lang="en-GB" dirty="0"/>
              <a:t>Plant and equipment considerations</a:t>
            </a:r>
            <a:endParaRPr lang="en-GB" sz="3600" dirty="0"/>
          </a:p>
        </p:txBody>
      </p:sp>
      <p:sp>
        <p:nvSpPr>
          <p:cNvPr id="5" name="Text Placeholder 4">
            <a:extLst>
              <a:ext uri="{FF2B5EF4-FFF2-40B4-BE49-F238E27FC236}">
                <a16:creationId xmlns:a16="http://schemas.microsoft.com/office/drawing/2014/main" id="{355F870B-BF76-C817-E19F-94AB69ACEC53}"/>
              </a:ext>
            </a:extLst>
          </p:cNvPr>
          <p:cNvSpPr>
            <a:spLocks noGrp="1"/>
          </p:cNvSpPr>
          <p:nvPr>
            <p:ph type="body" sz="quarter" idx="12"/>
          </p:nvPr>
        </p:nvSpPr>
        <p:spPr>
          <a:xfrm>
            <a:off x="234000" y="986400"/>
            <a:ext cx="7686376" cy="3601574"/>
          </a:xfrm>
        </p:spPr>
        <p:txBody>
          <a:bodyPr vert="horz" lIns="0" tIns="0" rIns="0" bIns="0" rtlCol="0" anchor="t">
            <a:noAutofit/>
          </a:bodyPr>
          <a:lstStyle/>
          <a:p>
            <a:pPr lvl="1"/>
            <a:r>
              <a:rPr lang="en-GB" dirty="0"/>
              <a:t>The</a:t>
            </a:r>
            <a:r>
              <a:rPr lang="en-GB" sz="2400" dirty="0"/>
              <a:t> types and number required to undertake activities, </a:t>
            </a:r>
            <a:br>
              <a:rPr lang="en-GB" sz="2400" dirty="0"/>
            </a:br>
            <a:r>
              <a:rPr lang="en-GB" sz="2400" dirty="0"/>
              <a:t>e.g. scaffolding, cement mixer. </a:t>
            </a:r>
            <a:endParaRPr lang="en-GB" dirty="0">
              <a:cs typeface="Arial"/>
            </a:endParaRPr>
          </a:p>
          <a:p>
            <a:pPr lvl="1"/>
            <a:r>
              <a:rPr lang="en-GB" dirty="0"/>
              <a:t>How plant and equipment can hinder some other tasks, e.g. scaffolding restricting access or a crane moving on site. </a:t>
            </a:r>
          </a:p>
          <a:p>
            <a:pPr lvl="1"/>
            <a:r>
              <a:rPr lang="en-GB" dirty="0"/>
              <a:t>Onsite s</a:t>
            </a:r>
            <a:r>
              <a:rPr lang="en-GB" sz="2400" dirty="0"/>
              <a:t>pace and storage that the plant and equipment require. </a:t>
            </a:r>
            <a:endParaRPr lang="en-GB" dirty="0"/>
          </a:p>
          <a:p>
            <a:pPr marL="0" lvl="1" indent="0">
              <a:lnSpc>
                <a:spcPct val="100000"/>
              </a:lnSpc>
              <a:buNone/>
            </a:pPr>
            <a:r>
              <a:rPr lang="en-GB" sz="2400" dirty="0"/>
              <a:t> </a:t>
            </a:r>
          </a:p>
          <a:p>
            <a:endParaRPr lang="en-GB" dirty="0"/>
          </a:p>
        </p:txBody>
      </p:sp>
      <p:sp>
        <p:nvSpPr>
          <p:cNvPr id="3" name="Footer Placeholder 2">
            <a:extLst>
              <a:ext uri="{FF2B5EF4-FFF2-40B4-BE49-F238E27FC236}">
                <a16:creationId xmlns:a16="http://schemas.microsoft.com/office/drawing/2014/main" id="{FA3B771E-CFA0-7364-660A-C99A96849B2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E7B97576-3F74-D487-A9AF-684278CFFD90}"/>
              </a:ext>
            </a:extLst>
          </p:cNvPr>
          <p:cNvSpPr>
            <a:spLocks noGrp="1"/>
          </p:cNvSpPr>
          <p:nvPr>
            <p:ph type="sldNum" sz="quarter" idx="11"/>
          </p:nvPr>
        </p:nvSpPr>
        <p:spPr/>
        <p:txBody>
          <a:bodyPr/>
          <a:lstStyle/>
          <a:p>
            <a:fld id="{DA2C159E-F13C-4A85-9A41-E7669D3E0D70}" type="slidenum">
              <a:rPr lang="en-GB" smtClean="0"/>
              <a:pPr/>
              <a:t>7</a:t>
            </a:fld>
            <a:endParaRPr lang="en-GB"/>
          </a:p>
        </p:txBody>
      </p:sp>
    </p:spTree>
    <p:extLst>
      <p:ext uri="{BB962C8B-B14F-4D97-AF65-F5344CB8AC3E}">
        <p14:creationId xmlns:p14="http://schemas.microsoft.com/office/powerpoint/2010/main" val="339318916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8321A0-141D-C5A4-E1A9-60AD748960C7}"/>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6C0995F-C189-8F67-54A9-5F6B3243F413}"/>
              </a:ext>
            </a:extLst>
          </p:cNvPr>
          <p:cNvSpPr>
            <a:spLocks noGrp="1"/>
          </p:cNvSpPr>
          <p:nvPr>
            <p:ph type="sldNum" sz="quarter" idx="11"/>
          </p:nvPr>
        </p:nvSpPr>
        <p:spPr/>
        <p:txBody>
          <a:bodyPr/>
          <a:lstStyle/>
          <a:p>
            <a:fld id="{DA2C159E-F13C-4A85-9A41-E7669D3E0D70}" type="slidenum">
              <a:rPr lang="en-GB" smtClean="0"/>
              <a:pPr/>
              <a:t>70</a:t>
            </a:fld>
            <a:endParaRPr lang="en-GB"/>
          </a:p>
        </p:txBody>
      </p:sp>
      <p:sp>
        <p:nvSpPr>
          <p:cNvPr id="3" name="Title 2">
            <a:extLst>
              <a:ext uri="{FF2B5EF4-FFF2-40B4-BE49-F238E27FC236}">
                <a16:creationId xmlns:a16="http://schemas.microsoft.com/office/drawing/2014/main" id="{39ABB3DA-6429-566F-45DE-B715334191FA}"/>
              </a:ext>
            </a:extLst>
          </p:cNvPr>
          <p:cNvSpPr>
            <a:spLocks noGrp="1"/>
          </p:cNvSpPr>
          <p:nvPr>
            <p:ph type="title"/>
          </p:nvPr>
        </p:nvSpPr>
        <p:spPr>
          <a:xfrm>
            <a:off x="248190" y="249900"/>
            <a:ext cx="8623710" cy="1172863"/>
          </a:xfrm>
        </p:spPr>
        <p:txBody>
          <a:bodyPr>
            <a:normAutofit/>
          </a:bodyPr>
          <a:lstStyle/>
          <a:p>
            <a:r>
              <a:rPr lang="en-GB" dirty="0"/>
              <a:t>Advantages of using critical </a:t>
            </a:r>
            <a:br>
              <a:rPr lang="en-GB" dirty="0"/>
            </a:br>
            <a:r>
              <a:rPr lang="en-GB" dirty="0"/>
              <a:t>path analysis</a:t>
            </a:r>
          </a:p>
        </p:txBody>
      </p:sp>
      <p:sp>
        <p:nvSpPr>
          <p:cNvPr id="4" name="Text Placeholder 3">
            <a:extLst>
              <a:ext uri="{FF2B5EF4-FFF2-40B4-BE49-F238E27FC236}">
                <a16:creationId xmlns:a16="http://schemas.microsoft.com/office/drawing/2014/main" id="{22D7C6E8-5DAC-5852-A8D5-B3011F2EE1D8}"/>
              </a:ext>
            </a:extLst>
          </p:cNvPr>
          <p:cNvSpPr>
            <a:spLocks noGrp="1"/>
          </p:cNvSpPr>
          <p:nvPr>
            <p:ph type="body" sz="quarter" idx="12"/>
          </p:nvPr>
        </p:nvSpPr>
        <p:spPr>
          <a:xfrm>
            <a:off x="250651" y="1430524"/>
            <a:ext cx="7675245" cy="3336739"/>
          </a:xfrm>
        </p:spPr>
        <p:txBody>
          <a:bodyPr vert="horz" lIns="0" tIns="0" rIns="0" bIns="0" rtlCol="0" anchor="t">
            <a:noAutofit/>
          </a:bodyPr>
          <a:lstStyle/>
          <a:p>
            <a:pPr lvl="1"/>
            <a:r>
              <a:rPr lang="en-GB" dirty="0"/>
              <a:t>It allows </a:t>
            </a:r>
            <a:r>
              <a:rPr lang="en-GB" b="0" i="0" u="none" strike="noStrike" dirty="0">
                <a:solidFill>
                  <a:srgbClr val="000000"/>
                </a:solidFill>
                <a:effectLst/>
              </a:rPr>
              <a:t>a clear understanding of the amount of work taking place at a certain time in a specific place. </a:t>
            </a:r>
          </a:p>
          <a:p>
            <a:pPr lvl="1"/>
            <a:r>
              <a:rPr lang="en-GB" dirty="0">
                <a:solidFill>
                  <a:srgbClr val="000000"/>
                </a:solidFill>
              </a:rPr>
              <a:t>Planning of resources can be optimised for several repeated work tasks.</a:t>
            </a:r>
          </a:p>
          <a:p>
            <a:pPr lvl="1"/>
            <a:r>
              <a:rPr lang="en-GB" b="0" i="0" u="none" strike="noStrike" dirty="0">
                <a:solidFill>
                  <a:srgbClr val="000000"/>
                </a:solidFill>
                <a:effectLst/>
              </a:rPr>
              <a:t>It allows easier cost and time optimisation analysis.</a:t>
            </a:r>
          </a:p>
          <a:p>
            <a:pPr lvl="1"/>
            <a:r>
              <a:rPr lang="en-GB" dirty="0">
                <a:solidFill>
                  <a:srgbClr val="000000"/>
                </a:solidFill>
              </a:rPr>
              <a:t>It is easy </a:t>
            </a:r>
            <a:r>
              <a:rPr lang="en-GB" b="0" i="0" u="none" strike="noStrike" dirty="0">
                <a:solidFill>
                  <a:srgbClr val="000000"/>
                </a:solidFill>
                <a:effectLst/>
              </a:rPr>
              <a:t>to modify, update and change the schedule. </a:t>
            </a:r>
          </a:p>
          <a:p>
            <a:pPr lvl="1"/>
            <a:r>
              <a:rPr lang="en-GB" b="0" i="0" u="none" strike="noStrike" dirty="0">
                <a:solidFill>
                  <a:srgbClr val="000000"/>
                </a:solidFill>
                <a:effectLst/>
              </a:rPr>
              <a:t>It allows problem areas to be identified in advance and at a glance.</a:t>
            </a:r>
          </a:p>
          <a:p>
            <a:pPr lvl="1"/>
            <a:r>
              <a:rPr lang="en-GB" dirty="0">
                <a:solidFill>
                  <a:srgbClr val="000000"/>
                </a:solidFill>
              </a:rPr>
              <a:t>It shows planned timed gaps in the schedule. </a:t>
            </a:r>
            <a:endParaRPr lang="en-GB" b="0" i="0" u="none" strike="noStrike" dirty="0">
              <a:solidFill>
                <a:srgbClr val="000000"/>
              </a:solidFill>
              <a:effectLst/>
            </a:endParaRPr>
          </a:p>
          <a:p>
            <a:endParaRPr lang="en-GB" dirty="0"/>
          </a:p>
        </p:txBody>
      </p:sp>
      <p:sp>
        <p:nvSpPr>
          <p:cNvPr id="5" name="Footer Placeholder 4">
            <a:extLst>
              <a:ext uri="{FF2B5EF4-FFF2-40B4-BE49-F238E27FC236}">
                <a16:creationId xmlns:a16="http://schemas.microsoft.com/office/drawing/2014/main" id="{E1AE4971-5425-F84D-0EBB-0939001501A4}"/>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72798116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F564A3-F6FA-E441-7607-B9F2A0DBBEDD}"/>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0AB1E2B-2E5A-99AC-ABE2-FE7ACBE9FB95}"/>
              </a:ext>
            </a:extLst>
          </p:cNvPr>
          <p:cNvSpPr>
            <a:spLocks noGrp="1"/>
          </p:cNvSpPr>
          <p:nvPr>
            <p:ph type="sldNum" sz="quarter" idx="11"/>
          </p:nvPr>
        </p:nvSpPr>
        <p:spPr/>
        <p:txBody>
          <a:bodyPr/>
          <a:lstStyle/>
          <a:p>
            <a:fld id="{DA2C159E-F13C-4A85-9A41-E7669D3E0D70}" type="slidenum">
              <a:rPr lang="en-GB" smtClean="0"/>
              <a:pPr/>
              <a:t>71</a:t>
            </a:fld>
            <a:endParaRPr lang="en-GB"/>
          </a:p>
        </p:txBody>
      </p:sp>
      <p:sp>
        <p:nvSpPr>
          <p:cNvPr id="3" name="Title 2">
            <a:extLst>
              <a:ext uri="{FF2B5EF4-FFF2-40B4-BE49-F238E27FC236}">
                <a16:creationId xmlns:a16="http://schemas.microsoft.com/office/drawing/2014/main" id="{04D5FFA9-4824-0A3D-B979-FC8DB3AEB7A2}"/>
              </a:ext>
            </a:extLst>
          </p:cNvPr>
          <p:cNvSpPr>
            <a:spLocks noGrp="1"/>
          </p:cNvSpPr>
          <p:nvPr>
            <p:ph type="title"/>
          </p:nvPr>
        </p:nvSpPr>
        <p:spPr>
          <a:xfrm>
            <a:off x="232950" y="249900"/>
            <a:ext cx="8437563" cy="1121700"/>
          </a:xfrm>
        </p:spPr>
        <p:txBody>
          <a:bodyPr>
            <a:normAutofit fontScale="90000"/>
          </a:bodyPr>
          <a:lstStyle/>
          <a:p>
            <a:r>
              <a:rPr lang="en-US" sz="4000">
                <a:latin typeface="+mn-lt"/>
              </a:rPr>
              <a:t>Task: </a:t>
            </a:r>
            <a:r>
              <a:rPr lang="en-GB" sz="4000">
                <a:effectLst/>
                <a:ea typeface="Calibri"/>
              </a:rPr>
              <a:t>Producing </a:t>
            </a:r>
            <a:r>
              <a:rPr lang="en-GB" sz="4000">
                <a:ea typeface="Calibri"/>
              </a:rPr>
              <a:t>critical path analysis </a:t>
            </a:r>
            <a:r>
              <a:rPr lang="en-GB" sz="4000">
                <a:effectLst/>
                <a:ea typeface="Calibri"/>
              </a:rPr>
              <a:t>for a construction project.</a:t>
            </a:r>
            <a:r>
              <a:rPr lang="en-GB" sz="4000">
                <a:effectLst/>
              </a:rPr>
              <a:t> </a:t>
            </a:r>
            <a:br>
              <a:rPr lang="en-GB" sz="4000" kern="100">
                <a:effectLst/>
                <a:ea typeface="Calibri" panose="020F0502020204030204" pitchFamily="34" charset="0"/>
              </a:rPr>
            </a:br>
            <a:br>
              <a:rPr lang="en-GB" sz="4000" kern="100">
                <a:effectLst/>
                <a:ea typeface="Aptos" panose="020B0004020202020204" pitchFamily="34" charset="0"/>
                <a:cs typeface="Times New Roman" panose="02020603050405020304" pitchFamily="18" charset="0"/>
              </a:rPr>
            </a:br>
            <a:endParaRPr lang="en-US" sz="4000"/>
          </a:p>
        </p:txBody>
      </p:sp>
      <p:sp>
        <p:nvSpPr>
          <p:cNvPr id="4" name="Text Placeholder 3">
            <a:extLst>
              <a:ext uri="{FF2B5EF4-FFF2-40B4-BE49-F238E27FC236}">
                <a16:creationId xmlns:a16="http://schemas.microsoft.com/office/drawing/2014/main" id="{0EDFAEB6-A920-7308-DD95-00587D2126E7}"/>
              </a:ext>
            </a:extLst>
          </p:cNvPr>
          <p:cNvSpPr>
            <a:spLocks noGrp="1"/>
          </p:cNvSpPr>
          <p:nvPr>
            <p:ph type="body" sz="quarter" idx="12"/>
          </p:nvPr>
        </p:nvSpPr>
        <p:spPr>
          <a:xfrm>
            <a:off x="278160" y="1541926"/>
            <a:ext cx="7667625" cy="2429999"/>
          </a:xfrm>
        </p:spPr>
        <p:txBody>
          <a:bodyPr vert="horz" lIns="0" tIns="0" rIns="0" bIns="0" rtlCol="0" anchor="t">
            <a:noAutofit/>
          </a:bodyPr>
          <a:lstStyle/>
          <a:p>
            <a:r>
              <a:rPr lang="en-GB" dirty="0"/>
              <a:t>Individually, produce a critical path analysis for the</a:t>
            </a:r>
            <a:r>
              <a:rPr lang="en-GB" dirty="0">
                <a:solidFill>
                  <a:srgbClr val="000000"/>
                </a:solidFill>
              </a:rPr>
              <a:t> new river crossing road bridge.</a:t>
            </a:r>
            <a:r>
              <a:rPr lang="en-GB" dirty="0">
                <a:solidFill>
                  <a:srgbClr val="FF0000"/>
                </a:solidFill>
              </a:rPr>
              <a:t> </a:t>
            </a:r>
            <a:endParaRPr lang="en-GB" dirty="0">
              <a:cs typeface="Arial"/>
            </a:endParaRPr>
          </a:p>
          <a:p>
            <a:endParaRPr lang="en-GB" kern="100" dirty="0">
              <a:effectLst/>
              <a:ea typeface="Aptos" panose="020B0004020202020204" pitchFamily="34" charset="0"/>
              <a:cs typeface="Times New Roman" panose="02020603050405020304" pitchFamily="18" charset="0"/>
            </a:endParaRPr>
          </a:p>
          <a:p>
            <a:endParaRPr lang="en-US" dirty="0"/>
          </a:p>
        </p:txBody>
      </p:sp>
      <p:sp>
        <p:nvSpPr>
          <p:cNvPr id="5" name="Footer Placeholder 4">
            <a:extLst>
              <a:ext uri="{FF2B5EF4-FFF2-40B4-BE49-F238E27FC236}">
                <a16:creationId xmlns:a16="http://schemas.microsoft.com/office/drawing/2014/main" id="{D59A321F-4117-62D7-309E-782528C540FF}"/>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34922109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577A54-60EF-E5EA-9C73-7194A43A5CA2}"/>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26E20AC-FED6-FEAD-571D-5A575FF098D5}"/>
              </a:ext>
            </a:extLst>
          </p:cNvPr>
          <p:cNvSpPr>
            <a:spLocks noGrp="1"/>
          </p:cNvSpPr>
          <p:nvPr>
            <p:ph type="sldNum" sz="quarter" idx="11"/>
          </p:nvPr>
        </p:nvSpPr>
        <p:spPr/>
        <p:txBody>
          <a:bodyPr/>
          <a:lstStyle/>
          <a:p>
            <a:fld id="{DA2C159E-F13C-4A85-9A41-E7669D3E0D70}" type="slidenum">
              <a:rPr lang="en-GB" smtClean="0"/>
              <a:pPr/>
              <a:t>72</a:t>
            </a:fld>
            <a:endParaRPr lang="en-GB"/>
          </a:p>
        </p:txBody>
      </p:sp>
      <p:sp>
        <p:nvSpPr>
          <p:cNvPr id="3" name="Title 2">
            <a:extLst>
              <a:ext uri="{FF2B5EF4-FFF2-40B4-BE49-F238E27FC236}">
                <a16:creationId xmlns:a16="http://schemas.microsoft.com/office/drawing/2014/main" id="{A1385C89-29BB-21D2-210B-AB9324DBB7FE}"/>
              </a:ext>
            </a:extLst>
          </p:cNvPr>
          <p:cNvSpPr>
            <a:spLocks noGrp="1"/>
          </p:cNvSpPr>
          <p:nvPr>
            <p:ph type="title"/>
          </p:nvPr>
        </p:nvSpPr>
        <p:spPr>
          <a:xfrm>
            <a:off x="273771" y="119272"/>
            <a:ext cx="8396742" cy="1167060"/>
          </a:xfrm>
        </p:spPr>
        <p:txBody>
          <a:bodyPr>
            <a:normAutofit fontScale="90000"/>
          </a:bodyPr>
          <a:lstStyle/>
          <a:p>
            <a:r>
              <a:rPr lang="en-US" sz="4000" dirty="0">
                <a:latin typeface="+mn-lt"/>
              </a:rPr>
              <a:t>Task: </a:t>
            </a:r>
            <a:r>
              <a:rPr lang="en-GB" sz="4000" dirty="0">
                <a:effectLst/>
                <a:ea typeface="Calibri"/>
              </a:rPr>
              <a:t>Peer review </a:t>
            </a:r>
            <a:r>
              <a:rPr lang="en-GB" sz="4000" dirty="0">
                <a:ea typeface="Calibri"/>
              </a:rPr>
              <a:t>critical </a:t>
            </a:r>
            <a:br>
              <a:rPr lang="en-GB" sz="4000" dirty="0">
                <a:ea typeface="Calibri"/>
              </a:rPr>
            </a:br>
            <a:r>
              <a:rPr lang="en-GB" sz="4000" dirty="0">
                <a:ea typeface="Calibri"/>
              </a:rPr>
              <a:t>path analysis </a:t>
            </a:r>
            <a:br>
              <a:rPr lang="en-GB" sz="4000" kern="100" dirty="0">
                <a:effectLst/>
                <a:ea typeface="Aptos" panose="020B0004020202020204" pitchFamily="34" charset="0"/>
                <a:cs typeface="Times New Roman" panose="02020603050405020304" pitchFamily="18" charset="0"/>
              </a:rPr>
            </a:br>
            <a:endParaRPr lang="en-US" sz="4000" dirty="0"/>
          </a:p>
        </p:txBody>
      </p:sp>
      <p:sp>
        <p:nvSpPr>
          <p:cNvPr id="4" name="Text Placeholder 3">
            <a:extLst>
              <a:ext uri="{FF2B5EF4-FFF2-40B4-BE49-F238E27FC236}">
                <a16:creationId xmlns:a16="http://schemas.microsoft.com/office/drawing/2014/main" id="{2F019992-31A3-8201-0020-3196BEDEA686}"/>
              </a:ext>
            </a:extLst>
          </p:cNvPr>
          <p:cNvSpPr>
            <a:spLocks noGrp="1"/>
          </p:cNvSpPr>
          <p:nvPr>
            <p:ph type="body" sz="quarter" idx="12"/>
          </p:nvPr>
        </p:nvSpPr>
        <p:spPr>
          <a:xfrm>
            <a:off x="330502" y="1475369"/>
            <a:ext cx="8080606" cy="3077582"/>
          </a:xfrm>
        </p:spPr>
        <p:txBody>
          <a:bodyPr vert="horz" lIns="0" tIns="0" rIns="0" bIns="0" rtlCol="0" anchor="t">
            <a:noAutofit/>
          </a:bodyPr>
          <a:lstStyle/>
          <a:p>
            <a:pPr marL="457200" indent="-457200">
              <a:buFont typeface="+mj-lt"/>
              <a:buAutoNum type="arabicPeriod"/>
            </a:pPr>
            <a:r>
              <a:rPr lang="en-GB" dirty="0"/>
              <a:t>Discuss own critical path analysis with peers. </a:t>
            </a:r>
            <a:endParaRPr lang="en-GB" dirty="0">
              <a:cs typeface="Arial"/>
            </a:endParaRPr>
          </a:p>
          <a:p>
            <a:pPr marL="457200" indent="-457200">
              <a:buFont typeface="+mj-lt"/>
              <a:buAutoNum type="arabicPeriod"/>
            </a:pPr>
            <a:r>
              <a:rPr lang="en-GB" dirty="0"/>
              <a:t>Peer review each group member’s critical path analysis. </a:t>
            </a:r>
            <a:endParaRPr lang="en-GB" dirty="0">
              <a:cs typeface="Arial"/>
            </a:endParaRPr>
          </a:p>
          <a:p>
            <a:endParaRPr lang="en-GB" dirty="0"/>
          </a:p>
          <a:p>
            <a:pPr>
              <a:spcAft>
                <a:spcPts val="600"/>
              </a:spcAft>
            </a:pPr>
            <a:r>
              <a:rPr lang="en-GB" dirty="0"/>
              <a:t>Consider the effectiveness of the following:</a:t>
            </a:r>
            <a:endParaRPr lang="en-GB" kern="100" dirty="0">
              <a:effectLst/>
              <a:ea typeface="Aptos" panose="020B0004020202020204" pitchFamily="34" charset="0"/>
              <a:cs typeface="Times New Roman" panose="02020603050405020304" pitchFamily="18" charset="0"/>
            </a:endParaRPr>
          </a:p>
          <a:p>
            <a:pPr lvl="1">
              <a:lnSpc>
                <a:spcPct val="100000"/>
              </a:lnSpc>
            </a:pPr>
            <a:r>
              <a:rPr lang="en-GB" dirty="0"/>
              <a:t>clear timeline for the project</a:t>
            </a:r>
            <a:endParaRPr lang="en-US" dirty="0">
              <a:cs typeface="Arial"/>
            </a:endParaRPr>
          </a:p>
          <a:p>
            <a:pPr lvl="1">
              <a:lnSpc>
                <a:spcPct val="100000"/>
              </a:lnSpc>
            </a:pPr>
            <a:r>
              <a:rPr lang="en-GB" dirty="0"/>
              <a:t>appropriate paths of time allocated to linked tasks</a:t>
            </a:r>
            <a:endParaRPr lang="en-US" dirty="0">
              <a:cs typeface="Arial"/>
            </a:endParaRPr>
          </a:p>
          <a:p>
            <a:pPr lvl="1">
              <a:lnSpc>
                <a:spcPct val="100000"/>
              </a:lnSpc>
            </a:pPr>
            <a:r>
              <a:rPr lang="en-GB" dirty="0"/>
              <a:t>all nodes completed correctly</a:t>
            </a:r>
            <a:endParaRPr lang="en-GB" dirty="0">
              <a:cs typeface="Arial"/>
            </a:endParaRPr>
          </a:p>
          <a:p>
            <a:pPr lvl="1">
              <a:lnSpc>
                <a:spcPct val="100000"/>
              </a:lnSpc>
            </a:pPr>
            <a:r>
              <a:rPr lang="en-GB" dirty="0">
                <a:cs typeface="Arial"/>
              </a:rPr>
              <a:t>a clear critical path where there is no float.</a:t>
            </a:r>
          </a:p>
        </p:txBody>
      </p:sp>
      <p:sp>
        <p:nvSpPr>
          <p:cNvPr id="5" name="Footer Placeholder 4">
            <a:extLst>
              <a:ext uri="{FF2B5EF4-FFF2-40B4-BE49-F238E27FC236}">
                <a16:creationId xmlns:a16="http://schemas.microsoft.com/office/drawing/2014/main" id="{D3793810-5257-F659-034B-161FBA0F818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6635328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AEADE1-851A-1D84-3191-1175369ACB03}"/>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2C3A9DF-AF8B-E3F0-6754-09D279F80120}"/>
              </a:ext>
            </a:extLst>
          </p:cNvPr>
          <p:cNvSpPr>
            <a:spLocks noGrp="1"/>
          </p:cNvSpPr>
          <p:nvPr>
            <p:ph type="sldNum" sz="quarter" idx="11"/>
          </p:nvPr>
        </p:nvSpPr>
        <p:spPr/>
        <p:txBody>
          <a:bodyPr/>
          <a:lstStyle/>
          <a:p>
            <a:fld id="{DA2C159E-F13C-4A85-9A41-E7669D3E0D70}" type="slidenum">
              <a:rPr lang="en-GB" smtClean="0"/>
              <a:pPr/>
              <a:t>73</a:t>
            </a:fld>
            <a:endParaRPr lang="en-GB"/>
          </a:p>
        </p:txBody>
      </p:sp>
      <p:sp>
        <p:nvSpPr>
          <p:cNvPr id="3" name="Title 2">
            <a:extLst>
              <a:ext uri="{FF2B5EF4-FFF2-40B4-BE49-F238E27FC236}">
                <a16:creationId xmlns:a16="http://schemas.microsoft.com/office/drawing/2014/main" id="{76BCE9C4-92FF-2FEA-ED22-DB5A2F61FDE5}"/>
              </a:ext>
            </a:extLst>
          </p:cNvPr>
          <p:cNvSpPr>
            <a:spLocks noGrp="1"/>
          </p:cNvSpPr>
          <p:nvPr>
            <p:ph type="title"/>
          </p:nvPr>
        </p:nvSpPr>
        <p:spPr>
          <a:xfrm>
            <a:off x="232950" y="249900"/>
            <a:ext cx="8437563" cy="1113232"/>
          </a:xfrm>
        </p:spPr>
        <p:txBody>
          <a:bodyPr>
            <a:noAutofit/>
          </a:bodyPr>
          <a:lstStyle/>
          <a:p>
            <a:r>
              <a:rPr lang="en-GB" dirty="0"/>
              <a:t>Plenary task: Editing critical path analysis</a:t>
            </a:r>
          </a:p>
        </p:txBody>
      </p:sp>
      <p:sp>
        <p:nvSpPr>
          <p:cNvPr id="4" name="Text Placeholder 3">
            <a:extLst>
              <a:ext uri="{FF2B5EF4-FFF2-40B4-BE49-F238E27FC236}">
                <a16:creationId xmlns:a16="http://schemas.microsoft.com/office/drawing/2014/main" id="{75315B83-32FF-B539-E180-B33D76AAFA14}"/>
              </a:ext>
            </a:extLst>
          </p:cNvPr>
          <p:cNvSpPr>
            <a:spLocks noGrp="1"/>
          </p:cNvSpPr>
          <p:nvPr>
            <p:ph type="body" sz="quarter" idx="12"/>
          </p:nvPr>
        </p:nvSpPr>
        <p:spPr>
          <a:xfrm>
            <a:off x="243375" y="1668759"/>
            <a:ext cx="8510100" cy="3224841"/>
          </a:xfrm>
        </p:spPr>
        <p:txBody>
          <a:bodyPr vert="horz" lIns="0" tIns="0" rIns="0" bIns="0" rtlCol="0" anchor="t">
            <a:noAutofit/>
          </a:bodyPr>
          <a:lstStyle/>
          <a:p>
            <a:r>
              <a:rPr lang="en-GB" dirty="0"/>
              <a:t>The subcontractor that has been employed to undertake the river diversion has been delayed by two weeks. </a:t>
            </a:r>
            <a:endParaRPr lang="en-GB" dirty="0">
              <a:effectLst/>
              <a:cs typeface="Arial"/>
            </a:endParaRPr>
          </a:p>
          <a:p>
            <a:endParaRPr lang="en-GB" dirty="0">
              <a:effectLst/>
              <a:cs typeface="Arial"/>
            </a:endParaRPr>
          </a:p>
          <a:p>
            <a:r>
              <a:rPr lang="en-GB" dirty="0"/>
              <a:t>In your allocated groups, discuss the implications of this delay. Individually, u</a:t>
            </a:r>
            <a:r>
              <a:rPr lang="en-GB" dirty="0">
                <a:effectLst/>
              </a:rPr>
              <a:t>pdate the</a:t>
            </a:r>
            <a:r>
              <a:rPr lang="en-GB" dirty="0"/>
              <a:t> critical path analysis to reflect this</a:t>
            </a:r>
            <a:r>
              <a:rPr lang="en-GB" dirty="0">
                <a:effectLst/>
              </a:rPr>
              <a:t>. </a:t>
            </a:r>
            <a:endParaRPr lang="en-GB" dirty="0">
              <a:cs typeface="Arial"/>
            </a:endParaRPr>
          </a:p>
        </p:txBody>
      </p:sp>
      <p:sp>
        <p:nvSpPr>
          <p:cNvPr id="5" name="Footer Placeholder 4">
            <a:extLst>
              <a:ext uri="{FF2B5EF4-FFF2-40B4-BE49-F238E27FC236}">
                <a16:creationId xmlns:a16="http://schemas.microsoft.com/office/drawing/2014/main" id="{75915E7D-5999-AD43-B167-4D589FAA580D}"/>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3224756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F6A67F-7BE4-529B-7EAC-3096EA3CFC2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8725C16-D226-179D-6D4F-CDA90BCED1D0}"/>
              </a:ext>
            </a:extLst>
          </p:cNvPr>
          <p:cNvSpPr>
            <a:spLocks noGrp="1"/>
          </p:cNvSpPr>
          <p:nvPr>
            <p:ph type="title"/>
          </p:nvPr>
        </p:nvSpPr>
        <p:spPr>
          <a:xfrm>
            <a:off x="232950" y="249900"/>
            <a:ext cx="8437563" cy="1242350"/>
          </a:xfrm>
        </p:spPr>
        <p:txBody>
          <a:bodyPr>
            <a:normAutofit/>
          </a:bodyPr>
          <a:lstStyle/>
          <a:p>
            <a:r>
              <a:rPr lang="en-GB" sz="3600" dirty="0"/>
              <a:t>Next steps</a:t>
            </a:r>
            <a:r>
              <a:rPr lang="en-GB" dirty="0"/>
              <a:t>:</a:t>
            </a:r>
            <a:r>
              <a:rPr lang="en-GB" sz="3600" dirty="0"/>
              <a:t> D</a:t>
            </a:r>
            <a:r>
              <a:rPr lang="en-GB" dirty="0"/>
              <a:t>evelop software skills </a:t>
            </a:r>
            <a:endParaRPr lang="en-US" dirty="0">
              <a:cs typeface="Arial"/>
            </a:endParaRPr>
          </a:p>
        </p:txBody>
      </p:sp>
      <p:sp>
        <p:nvSpPr>
          <p:cNvPr id="5" name="Text Placeholder 4">
            <a:extLst>
              <a:ext uri="{FF2B5EF4-FFF2-40B4-BE49-F238E27FC236}">
                <a16:creationId xmlns:a16="http://schemas.microsoft.com/office/drawing/2014/main" id="{2EEEA32A-D0B8-1D7D-5409-A9203EFEA785}"/>
              </a:ext>
            </a:extLst>
          </p:cNvPr>
          <p:cNvSpPr>
            <a:spLocks noGrp="1"/>
          </p:cNvSpPr>
          <p:nvPr>
            <p:ph type="body" sz="quarter" idx="12"/>
          </p:nvPr>
        </p:nvSpPr>
        <p:spPr>
          <a:xfrm>
            <a:off x="234000" y="1565043"/>
            <a:ext cx="7681912" cy="3022931"/>
          </a:xfrm>
        </p:spPr>
        <p:txBody>
          <a:bodyPr vert="horz" lIns="0" tIns="0" rIns="0" bIns="0" rtlCol="0" anchor="t">
            <a:noAutofit/>
          </a:bodyPr>
          <a:lstStyle/>
          <a:p>
            <a:pPr>
              <a:spcAft>
                <a:spcPts val="600"/>
              </a:spcAft>
            </a:pPr>
            <a:r>
              <a:rPr lang="en-GB" b="1" dirty="0">
                <a:cs typeface="Arial"/>
              </a:rPr>
              <a:t>Homework (in pairs):</a:t>
            </a:r>
            <a:endParaRPr lang="en-GB" b="1" dirty="0">
              <a:effectLst/>
              <a:ea typeface="Calibri" panose="020F0502020204030204" pitchFamily="34" charset="0"/>
              <a:cs typeface="Arial"/>
            </a:endParaRPr>
          </a:p>
          <a:p>
            <a:r>
              <a:rPr lang="en-GB" dirty="0"/>
              <a:t>Use different software to produce an alternative critical path analysis for the road bridge construction scenario used in this session</a:t>
            </a:r>
            <a:r>
              <a:rPr lang="en-GB" dirty="0">
                <a:ea typeface="Calibri"/>
                <a:cs typeface="Arial"/>
              </a:rPr>
              <a:t>.</a:t>
            </a:r>
            <a:endParaRPr lang="en-GB" dirty="0">
              <a:cs typeface="Arial"/>
            </a:endParaRPr>
          </a:p>
        </p:txBody>
      </p:sp>
      <p:sp>
        <p:nvSpPr>
          <p:cNvPr id="3" name="Footer Placeholder 2">
            <a:extLst>
              <a:ext uri="{FF2B5EF4-FFF2-40B4-BE49-F238E27FC236}">
                <a16:creationId xmlns:a16="http://schemas.microsoft.com/office/drawing/2014/main" id="{676E38E3-0B23-C607-AB44-9C09C809DD8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59902EE5-E912-F152-566E-AF9979C8EC8B}"/>
              </a:ext>
            </a:extLst>
          </p:cNvPr>
          <p:cNvSpPr>
            <a:spLocks noGrp="1"/>
          </p:cNvSpPr>
          <p:nvPr>
            <p:ph type="sldNum" sz="quarter" idx="11"/>
          </p:nvPr>
        </p:nvSpPr>
        <p:spPr/>
        <p:txBody>
          <a:bodyPr/>
          <a:lstStyle/>
          <a:p>
            <a:fld id="{DA2C159E-F13C-4A85-9A41-E7669D3E0D70}" type="slidenum">
              <a:rPr lang="en-GB" smtClean="0"/>
              <a:pPr/>
              <a:t>74</a:t>
            </a:fld>
            <a:endParaRPr lang="en-GB"/>
          </a:p>
        </p:txBody>
      </p:sp>
    </p:spTree>
    <p:extLst>
      <p:ext uri="{BB962C8B-B14F-4D97-AF65-F5344CB8AC3E}">
        <p14:creationId xmlns:p14="http://schemas.microsoft.com/office/powerpoint/2010/main" val="409023302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a:t>7</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a:bodyPr>
          <a:lstStyle/>
          <a:p>
            <a:r>
              <a:rPr lang="en-US" dirty="0">
                <a:cs typeface="Arial"/>
              </a:rPr>
              <a:t>Selecting the appropriate tool for different projects</a:t>
            </a:r>
          </a:p>
        </p:txBody>
      </p:sp>
    </p:spTree>
    <p:extLst>
      <p:ext uri="{BB962C8B-B14F-4D97-AF65-F5344CB8AC3E}">
        <p14:creationId xmlns:p14="http://schemas.microsoft.com/office/powerpoint/2010/main" val="4957853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32BDDA-1BF4-CFBE-64F2-154C9E9C56F0}"/>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F9FF011-0D58-E82F-A9D9-A993931DE93C}"/>
              </a:ext>
            </a:extLst>
          </p:cNvPr>
          <p:cNvSpPr>
            <a:spLocks noGrp="1"/>
          </p:cNvSpPr>
          <p:nvPr>
            <p:ph type="sldNum" sz="quarter" idx="11"/>
          </p:nvPr>
        </p:nvSpPr>
        <p:spPr/>
        <p:txBody>
          <a:bodyPr/>
          <a:lstStyle/>
          <a:p>
            <a:fld id="{DA2C159E-F13C-4A85-9A41-E7669D3E0D70}" type="slidenum">
              <a:rPr lang="en-GB" smtClean="0"/>
              <a:pPr/>
              <a:t>76</a:t>
            </a:fld>
            <a:endParaRPr lang="en-GB"/>
          </a:p>
        </p:txBody>
      </p:sp>
      <p:sp>
        <p:nvSpPr>
          <p:cNvPr id="3" name="Title 2">
            <a:extLst>
              <a:ext uri="{FF2B5EF4-FFF2-40B4-BE49-F238E27FC236}">
                <a16:creationId xmlns:a16="http://schemas.microsoft.com/office/drawing/2014/main" id="{E94ADBF4-5834-B228-1054-C046FFFECE8F}"/>
              </a:ext>
            </a:extLst>
          </p:cNvPr>
          <p:cNvSpPr>
            <a:spLocks noGrp="1"/>
          </p:cNvSpPr>
          <p:nvPr>
            <p:ph type="title"/>
          </p:nvPr>
        </p:nvSpPr>
        <p:spPr>
          <a:xfrm>
            <a:off x="232950" y="249900"/>
            <a:ext cx="8677050" cy="586123"/>
          </a:xfrm>
        </p:spPr>
        <p:txBody>
          <a:bodyPr>
            <a:noAutofit/>
          </a:bodyPr>
          <a:lstStyle/>
          <a:p>
            <a:r>
              <a:rPr lang="en-GB" dirty="0"/>
              <a:t>Selecting planning tools for different projects</a:t>
            </a:r>
          </a:p>
        </p:txBody>
      </p:sp>
      <p:sp>
        <p:nvSpPr>
          <p:cNvPr id="4" name="Text Placeholder 3">
            <a:extLst>
              <a:ext uri="{FF2B5EF4-FFF2-40B4-BE49-F238E27FC236}">
                <a16:creationId xmlns:a16="http://schemas.microsoft.com/office/drawing/2014/main" id="{F04BB052-5E81-A63A-3EDD-26348F20D25B}"/>
              </a:ext>
            </a:extLst>
          </p:cNvPr>
          <p:cNvSpPr>
            <a:spLocks noGrp="1"/>
          </p:cNvSpPr>
          <p:nvPr>
            <p:ph type="body" sz="quarter" idx="12"/>
          </p:nvPr>
        </p:nvSpPr>
        <p:spPr>
          <a:xfrm>
            <a:off x="234982" y="1639610"/>
            <a:ext cx="8675018" cy="3127653"/>
          </a:xfrm>
        </p:spPr>
        <p:txBody>
          <a:bodyPr vert="horz" lIns="0" tIns="0" rIns="0" bIns="0" rtlCol="0" anchor="t">
            <a:noAutofit/>
          </a:bodyPr>
          <a:lstStyle/>
          <a:p>
            <a:r>
              <a:rPr lang="en-GB" dirty="0"/>
              <a:t>When looking to select a planning tool for a construction project, consideration must be given to the factors that make one tool preferable to another for different construction projects.</a:t>
            </a:r>
          </a:p>
        </p:txBody>
      </p:sp>
      <p:sp>
        <p:nvSpPr>
          <p:cNvPr id="5" name="Footer Placeholder 4">
            <a:extLst>
              <a:ext uri="{FF2B5EF4-FFF2-40B4-BE49-F238E27FC236}">
                <a16:creationId xmlns:a16="http://schemas.microsoft.com/office/drawing/2014/main" id="{1CCFF755-3A5C-578E-B112-B2C2850BEB95}"/>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59739651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C98E0E-0019-5524-AB2D-BEC437E0D4BA}"/>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BE0153A-44E7-3DF7-0820-DE0C2E7600E1}"/>
              </a:ext>
            </a:extLst>
          </p:cNvPr>
          <p:cNvSpPr>
            <a:spLocks noGrp="1"/>
          </p:cNvSpPr>
          <p:nvPr>
            <p:ph type="sldNum" sz="quarter" idx="11"/>
          </p:nvPr>
        </p:nvSpPr>
        <p:spPr/>
        <p:txBody>
          <a:bodyPr/>
          <a:lstStyle/>
          <a:p>
            <a:fld id="{DA2C159E-F13C-4A85-9A41-E7669D3E0D70}" type="slidenum">
              <a:rPr lang="en-GB" smtClean="0"/>
              <a:pPr/>
              <a:t>77</a:t>
            </a:fld>
            <a:endParaRPr lang="en-GB"/>
          </a:p>
        </p:txBody>
      </p:sp>
      <p:sp>
        <p:nvSpPr>
          <p:cNvPr id="3" name="Title 2">
            <a:extLst>
              <a:ext uri="{FF2B5EF4-FFF2-40B4-BE49-F238E27FC236}">
                <a16:creationId xmlns:a16="http://schemas.microsoft.com/office/drawing/2014/main" id="{19AB799C-A03B-BE80-C46D-6E80E8F9F07C}"/>
              </a:ext>
            </a:extLst>
          </p:cNvPr>
          <p:cNvSpPr>
            <a:spLocks noGrp="1"/>
          </p:cNvSpPr>
          <p:nvPr>
            <p:ph type="title"/>
          </p:nvPr>
        </p:nvSpPr>
        <p:spPr>
          <a:xfrm>
            <a:off x="232950" y="249900"/>
            <a:ext cx="8677050" cy="586123"/>
          </a:xfrm>
        </p:spPr>
        <p:txBody>
          <a:bodyPr>
            <a:normAutofit/>
          </a:bodyPr>
          <a:lstStyle/>
          <a:p>
            <a:r>
              <a:rPr lang="en-GB"/>
              <a:t>Gantt charts</a:t>
            </a:r>
            <a:endParaRPr lang="en-US"/>
          </a:p>
        </p:txBody>
      </p:sp>
      <p:sp>
        <p:nvSpPr>
          <p:cNvPr id="4" name="Text Placeholder 3">
            <a:extLst>
              <a:ext uri="{FF2B5EF4-FFF2-40B4-BE49-F238E27FC236}">
                <a16:creationId xmlns:a16="http://schemas.microsoft.com/office/drawing/2014/main" id="{5094220E-9F0A-4175-2522-D4F13BE39648}"/>
              </a:ext>
            </a:extLst>
          </p:cNvPr>
          <p:cNvSpPr>
            <a:spLocks noGrp="1"/>
          </p:cNvSpPr>
          <p:nvPr>
            <p:ph type="body" sz="quarter" idx="12"/>
          </p:nvPr>
        </p:nvSpPr>
        <p:spPr>
          <a:xfrm>
            <a:off x="235411" y="1026664"/>
            <a:ext cx="8146589" cy="3481519"/>
          </a:xfrm>
        </p:spPr>
        <p:txBody>
          <a:bodyPr vert="horz" lIns="0" tIns="0" rIns="0" bIns="0" rtlCol="0" anchor="t">
            <a:noAutofit/>
          </a:bodyPr>
          <a:lstStyle/>
          <a:p>
            <a:pPr marL="0" lvl="1" indent="0">
              <a:buNone/>
            </a:pPr>
            <a:r>
              <a:rPr lang="en-GB" dirty="0">
                <a:solidFill>
                  <a:srgbClr val="000000"/>
                </a:solidFill>
              </a:rPr>
              <a:t>Suitable projects that are</a:t>
            </a:r>
          </a:p>
          <a:p>
            <a:pPr marL="269875" lvl="1" indent="-269875"/>
            <a:r>
              <a:rPr lang="en-GB" dirty="0">
                <a:solidFill>
                  <a:srgbClr val="000000"/>
                </a:solidFill>
              </a:rPr>
              <a:t>bespoke with a clear, linear line of activities.  </a:t>
            </a:r>
            <a:endParaRPr lang="en-GB" b="0" i="0" u="none" strike="noStrike" dirty="0">
              <a:solidFill>
                <a:srgbClr val="000000"/>
              </a:solidFill>
              <a:effectLst/>
              <a:cs typeface="Arial"/>
            </a:endParaRPr>
          </a:p>
          <a:p>
            <a:pPr marL="269875" lvl="1" indent="-269875"/>
            <a:r>
              <a:rPr lang="en-GB" dirty="0">
                <a:solidFill>
                  <a:srgbClr val="000000"/>
                </a:solidFill>
              </a:rPr>
              <a:t>relatively straightforward in design.</a:t>
            </a:r>
            <a:endParaRPr lang="en-GB" dirty="0"/>
          </a:p>
          <a:p>
            <a:pPr marL="269875" lvl="1" indent="-269875"/>
            <a:r>
              <a:rPr lang="en-GB" dirty="0">
                <a:solidFill>
                  <a:srgbClr val="000000"/>
                </a:solidFill>
              </a:rPr>
              <a:t>involving standard construction techniques.</a:t>
            </a:r>
            <a:endParaRPr lang="en-GB" dirty="0"/>
          </a:p>
          <a:p>
            <a:pPr marL="269875" lvl="1" indent="-269875"/>
            <a:r>
              <a:rPr lang="en-GB" dirty="0">
                <a:solidFill>
                  <a:srgbClr val="000000"/>
                </a:solidFill>
              </a:rPr>
              <a:t>taking place on a single site layout.</a:t>
            </a:r>
            <a:endParaRPr lang="en-GB" dirty="0"/>
          </a:p>
          <a:p>
            <a:pPr marL="269875" lvl="1" indent="-269875"/>
            <a:endParaRPr lang="en-GB" b="0" i="0" u="none" strike="noStrike" dirty="0">
              <a:solidFill>
                <a:srgbClr val="000000"/>
              </a:solidFill>
              <a:effectLst/>
              <a:cs typeface="Arial"/>
            </a:endParaRPr>
          </a:p>
          <a:p>
            <a:endParaRPr lang="en-GB" dirty="0"/>
          </a:p>
        </p:txBody>
      </p:sp>
      <p:sp>
        <p:nvSpPr>
          <p:cNvPr id="5" name="Footer Placeholder 4">
            <a:extLst>
              <a:ext uri="{FF2B5EF4-FFF2-40B4-BE49-F238E27FC236}">
                <a16:creationId xmlns:a16="http://schemas.microsoft.com/office/drawing/2014/main" id="{483FA0F4-26D0-D86B-E9A7-1475D6158985}"/>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92455829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2D3BAB-08CE-A8E1-3D3A-14ACF9789F7D}"/>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6B58032-4E24-0927-C179-0979C72B5CA5}"/>
              </a:ext>
            </a:extLst>
          </p:cNvPr>
          <p:cNvSpPr>
            <a:spLocks noGrp="1"/>
          </p:cNvSpPr>
          <p:nvPr>
            <p:ph type="sldNum" sz="quarter" idx="11"/>
          </p:nvPr>
        </p:nvSpPr>
        <p:spPr/>
        <p:txBody>
          <a:bodyPr/>
          <a:lstStyle/>
          <a:p>
            <a:fld id="{DA2C159E-F13C-4A85-9A41-E7669D3E0D70}" type="slidenum">
              <a:rPr lang="en-GB" smtClean="0"/>
              <a:pPr/>
              <a:t>78</a:t>
            </a:fld>
            <a:endParaRPr lang="en-GB"/>
          </a:p>
        </p:txBody>
      </p:sp>
      <p:sp>
        <p:nvSpPr>
          <p:cNvPr id="3" name="Title 2">
            <a:extLst>
              <a:ext uri="{FF2B5EF4-FFF2-40B4-BE49-F238E27FC236}">
                <a16:creationId xmlns:a16="http://schemas.microsoft.com/office/drawing/2014/main" id="{0D95C45E-5D3E-7980-B01C-2A286B121031}"/>
              </a:ext>
            </a:extLst>
          </p:cNvPr>
          <p:cNvSpPr>
            <a:spLocks noGrp="1"/>
          </p:cNvSpPr>
          <p:nvPr>
            <p:ph type="title"/>
          </p:nvPr>
        </p:nvSpPr>
        <p:spPr>
          <a:xfrm>
            <a:off x="232950" y="249900"/>
            <a:ext cx="8677050" cy="586123"/>
          </a:xfrm>
        </p:spPr>
        <p:txBody>
          <a:bodyPr>
            <a:normAutofit/>
          </a:bodyPr>
          <a:lstStyle/>
          <a:p>
            <a:r>
              <a:rPr lang="en-GB">
                <a:cs typeface="Arial"/>
              </a:rPr>
              <a:t>Line of balance</a:t>
            </a:r>
          </a:p>
        </p:txBody>
      </p:sp>
      <p:sp>
        <p:nvSpPr>
          <p:cNvPr id="4" name="Text Placeholder 3">
            <a:extLst>
              <a:ext uri="{FF2B5EF4-FFF2-40B4-BE49-F238E27FC236}">
                <a16:creationId xmlns:a16="http://schemas.microsoft.com/office/drawing/2014/main" id="{A06220FA-B26A-0756-8B5D-98F4D70F7479}"/>
              </a:ext>
            </a:extLst>
          </p:cNvPr>
          <p:cNvSpPr>
            <a:spLocks noGrp="1"/>
          </p:cNvSpPr>
          <p:nvPr>
            <p:ph type="body" sz="quarter" idx="12"/>
          </p:nvPr>
        </p:nvSpPr>
        <p:spPr>
          <a:xfrm>
            <a:off x="235411" y="973324"/>
            <a:ext cx="8174298" cy="3481519"/>
          </a:xfrm>
        </p:spPr>
        <p:txBody>
          <a:bodyPr vert="horz" lIns="0" tIns="0" rIns="0" bIns="0" rtlCol="0" anchor="t">
            <a:noAutofit/>
          </a:bodyPr>
          <a:lstStyle/>
          <a:p>
            <a:pPr marL="0" lvl="1" indent="0">
              <a:buNone/>
            </a:pPr>
            <a:r>
              <a:rPr lang="en-GB" dirty="0">
                <a:solidFill>
                  <a:srgbClr val="000000"/>
                </a:solidFill>
              </a:rPr>
              <a:t>Suitable projects that</a:t>
            </a:r>
          </a:p>
          <a:p>
            <a:pPr marL="269875" lvl="1" indent="-269875"/>
            <a:r>
              <a:rPr lang="en-GB" dirty="0">
                <a:solidFill>
                  <a:srgbClr val="000000"/>
                </a:solidFill>
              </a:rPr>
              <a:t>have tasks that will repeat multiple times over the project timeline. </a:t>
            </a:r>
            <a:endParaRPr lang="en-US" dirty="0"/>
          </a:p>
          <a:p>
            <a:pPr marL="269875" lvl="1" indent="-269875"/>
            <a:r>
              <a:rPr lang="en-GB" dirty="0">
                <a:solidFill>
                  <a:srgbClr val="000000"/>
                </a:solidFill>
              </a:rPr>
              <a:t>may have multiple plots where these repetitive activities will take place.</a:t>
            </a:r>
            <a:endParaRPr lang="en-GB" dirty="0"/>
          </a:p>
          <a:p>
            <a:pPr marL="269875" lvl="1" indent="-269875"/>
            <a:r>
              <a:rPr lang="en-GB" dirty="0">
                <a:solidFill>
                  <a:srgbClr val="000000"/>
                </a:solidFill>
              </a:rPr>
              <a:t>have individual tasks performed with a bespoke workforce and resources. </a:t>
            </a:r>
            <a:endParaRPr lang="en-GB" dirty="0"/>
          </a:p>
          <a:p>
            <a:pPr marL="0" lvl="1" indent="0">
              <a:buNone/>
            </a:pPr>
            <a:r>
              <a:rPr lang="en-GB" dirty="0">
                <a:solidFill>
                  <a:srgbClr val="000000"/>
                </a:solidFill>
              </a:rPr>
              <a:t> </a:t>
            </a:r>
            <a:endParaRPr lang="en-GB" b="0" i="0" u="none" strike="noStrike" dirty="0">
              <a:solidFill>
                <a:srgbClr val="000000"/>
              </a:solidFill>
              <a:effectLst/>
              <a:cs typeface="Arial"/>
            </a:endParaRPr>
          </a:p>
          <a:p>
            <a:endParaRPr lang="en-GB" dirty="0"/>
          </a:p>
        </p:txBody>
      </p:sp>
      <p:sp>
        <p:nvSpPr>
          <p:cNvPr id="5" name="Footer Placeholder 4">
            <a:extLst>
              <a:ext uri="{FF2B5EF4-FFF2-40B4-BE49-F238E27FC236}">
                <a16:creationId xmlns:a16="http://schemas.microsoft.com/office/drawing/2014/main" id="{10E6BF18-DF99-0644-8D88-60CCE6C3736D}"/>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47115501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C1F791-19E2-E768-47A6-E084D7089330}"/>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6581951-D967-0F07-F9D1-9922CE3A5F35}"/>
              </a:ext>
            </a:extLst>
          </p:cNvPr>
          <p:cNvSpPr>
            <a:spLocks noGrp="1"/>
          </p:cNvSpPr>
          <p:nvPr>
            <p:ph type="sldNum" sz="quarter" idx="11"/>
          </p:nvPr>
        </p:nvSpPr>
        <p:spPr/>
        <p:txBody>
          <a:bodyPr/>
          <a:lstStyle/>
          <a:p>
            <a:fld id="{DA2C159E-F13C-4A85-9A41-E7669D3E0D70}" type="slidenum">
              <a:rPr lang="en-GB" smtClean="0"/>
              <a:pPr/>
              <a:t>79</a:t>
            </a:fld>
            <a:endParaRPr lang="en-GB"/>
          </a:p>
        </p:txBody>
      </p:sp>
      <p:sp>
        <p:nvSpPr>
          <p:cNvPr id="3" name="Title 2">
            <a:extLst>
              <a:ext uri="{FF2B5EF4-FFF2-40B4-BE49-F238E27FC236}">
                <a16:creationId xmlns:a16="http://schemas.microsoft.com/office/drawing/2014/main" id="{6A969D4F-5E1B-CF97-60FB-F307EF1AB60A}"/>
              </a:ext>
            </a:extLst>
          </p:cNvPr>
          <p:cNvSpPr>
            <a:spLocks noGrp="1"/>
          </p:cNvSpPr>
          <p:nvPr>
            <p:ph type="title"/>
          </p:nvPr>
        </p:nvSpPr>
        <p:spPr>
          <a:xfrm>
            <a:off x="232950" y="249900"/>
            <a:ext cx="8677050" cy="586123"/>
          </a:xfrm>
        </p:spPr>
        <p:txBody>
          <a:bodyPr>
            <a:normAutofit/>
          </a:bodyPr>
          <a:lstStyle/>
          <a:p>
            <a:r>
              <a:rPr lang="en-GB">
                <a:cs typeface="Arial"/>
              </a:rPr>
              <a:t>Critical path analysis</a:t>
            </a:r>
          </a:p>
        </p:txBody>
      </p:sp>
      <p:sp>
        <p:nvSpPr>
          <p:cNvPr id="4" name="Text Placeholder 3">
            <a:extLst>
              <a:ext uri="{FF2B5EF4-FFF2-40B4-BE49-F238E27FC236}">
                <a16:creationId xmlns:a16="http://schemas.microsoft.com/office/drawing/2014/main" id="{26345914-83AE-3087-994F-5CF7B06634D7}"/>
              </a:ext>
            </a:extLst>
          </p:cNvPr>
          <p:cNvSpPr>
            <a:spLocks noGrp="1"/>
          </p:cNvSpPr>
          <p:nvPr>
            <p:ph type="body" sz="quarter" idx="12"/>
          </p:nvPr>
        </p:nvSpPr>
        <p:spPr>
          <a:xfrm>
            <a:off x="235887" y="921413"/>
            <a:ext cx="7713345" cy="3481519"/>
          </a:xfrm>
        </p:spPr>
        <p:txBody>
          <a:bodyPr vert="horz" lIns="0" tIns="0" rIns="0" bIns="0" rtlCol="0" anchor="t">
            <a:noAutofit/>
          </a:bodyPr>
          <a:lstStyle/>
          <a:p>
            <a:pPr marL="0" lvl="1" indent="0">
              <a:buNone/>
            </a:pPr>
            <a:r>
              <a:rPr lang="en-GB" dirty="0"/>
              <a:t>Suitable projects that</a:t>
            </a:r>
          </a:p>
          <a:p>
            <a:pPr marL="269875" lvl="1" indent="-269875"/>
            <a:r>
              <a:rPr lang="en-GB" dirty="0"/>
              <a:t>have multiple linked tasks that will run concurrently.</a:t>
            </a:r>
            <a:endParaRPr lang="en-GB" b="0" i="0" u="none" strike="noStrike" dirty="0">
              <a:solidFill>
                <a:srgbClr val="000000"/>
              </a:solidFill>
              <a:effectLst/>
              <a:cs typeface="Arial"/>
            </a:endParaRPr>
          </a:p>
          <a:p>
            <a:pPr marL="269875" lvl="1" indent="-269875"/>
            <a:r>
              <a:rPr lang="en-GB" dirty="0">
                <a:solidFill>
                  <a:srgbClr val="000000"/>
                </a:solidFill>
              </a:rPr>
              <a:t>may contain multiple site locations.</a:t>
            </a:r>
            <a:endParaRPr lang="en-GB" dirty="0"/>
          </a:p>
          <a:p>
            <a:pPr marL="269875" lvl="1" indent="-269875"/>
            <a:r>
              <a:rPr lang="en-GB" dirty="0">
                <a:solidFill>
                  <a:srgbClr val="000000"/>
                </a:solidFill>
              </a:rPr>
              <a:t>Enable complex construction techniques may be combined.</a:t>
            </a:r>
            <a:endParaRPr lang="en-GB" dirty="0"/>
          </a:p>
          <a:p>
            <a:pPr marL="0" lvl="1" indent="0">
              <a:buNone/>
            </a:pPr>
            <a:r>
              <a:rPr lang="en-GB" dirty="0">
                <a:solidFill>
                  <a:srgbClr val="000000"/>
                </a:solidFill>
              </a:rPr>
              <a:t> </a:t>
            </a:r>
            <a:endParaRPr lang="en-GB" b="0" i="0" u="none" strike="noStrike" dirty="0">
              <a:solidFill>
                <a:srgbClr val="000000"/>
              </a:solidFill>
              <a:effectLst/>
              <a:cs typeface="Arial"/>
            </a:endParaRPr>
          </a:p>
          <a:p>
            <a:endParaRPr lang="en-GB" dirty="0"/>
          </a:p>
        </p:txBody>
      </p:sp>
      <p:sp>
        <p:nvSpPr>
          <p:cNvPr id="5" name="Footer Placeholder 4">
            <a:extLst>
              <a:ext uri="{FF2B5EF4-FFF2-40B4-BE49-F238E27FC236}">
                <a16:creationId xmlns:a16="http://schemas.microsoft.com/office/drawing/2014/main" id="{C7F3CCD0-B1F8-92F5-E502-FA91865E186F}"/>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40627215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7624FC-C3D5-E0E7-52A3-59846F8C166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4A42AB6-CB6F-CAE9-5F1C-C0CA9D321DD3}"/>
              </a:ext>
            </a:extLst>
          </p:cNvPr>
          <p:cNvSpPr>
            <a:spLocks noGrp="1"/>
          </p:cNvSpPr>
          <p:nvPr>
            <p:ph type="title"/>
          </p:nvPr>
        </p:nvSpPr>
        <p:spPr/>
        <p:txBody>
          <a:bodyPr>
            <a:normAutofit/>
          </a:bodyPr>
          <a:lstStyle/>
          <a:p>
            <a:r>
              <a:rPr lang="en-GB" dirty="0"/>
              <a:t>Materials storage considerations</a:t>
            </a:r>
            <a:endParaRPr lang="en-GB" sz="3600" dirty="0"/>
          </a:p>
        </p:txBody>
      </p:sp>
      <p:sp>
        <p:nvSpPr>
          <p:cNvPr id="5" name="Text Placeholder 4">
            <a:extLst>
              <a:ext uri="{FF2B5EF4-FFF2-40B4-BE49-F238E27FC236}">
                <a16:creationId xmlns:a16="http://schemas.microsoft.com/office/drawing/2014/main" id="{486E0FDB-4B1C-3251-3E25-F43BDFF5DC5F}"/>
              </a:ext>
            </a:extLst>
          </p:cNvPr>
          <p:cNvSpPr>
            <a:spLocks noGrp="1"/>
          </p:cNvSpPr>
          <p:nvPr>
            <p:ph type="body" sz="quarter" idx="12"/>
          </p:nvPr>
        </p:nvSpPr>
        <p:spPr/>
        <p:txBody>
          <a:bodyPr vert="horz" lIns="0" tIns="0" rIns="0" bIns="0" rtlCol="0" anchor="t">
            <a:noAutofit/>
          </a:bodyPr>
          <a:lstStyle/>
          <a:p>
            <a:pPr lvl="1"/>
            <a:r>
              <a:rPr lang="en-GB" sz="2400" dirty="0"/>
              <a:t>Material types and amounts required to undertake activities, e.g. sand, bricks, timber. </a:t>
            </a:r>
            <a:endParaRPr lang="en-GB" dirty="0"/>
          </a:p>
          <a:p>
            <a:pPr lvl="1"/>
            <a:r>
              <a:rPr lang="en-GB" dirty="0"/>
              <a:t>When materials are </a:t>
            </a:r>
            <a:r>
              <a:rPr lang="en-GB" sz="2400" dirty="0"/>
              <a:t>required during construction. </a:t>
            </a:r>
            <a:endParaRPr lang="en-GB" dirty="0"/>
          </a:p>
          <a:p>
            <a:pPr lvl="1"/>
            <a:r>
              <a:rPr lang="en-GB" dirty="0"/>
              <a:t>D</a:t>
            </a:r>
            <a:r>
              <a:rPr lang="en-GB" sz="2400" dirty="0"/>
              <a:t>elivery of materials and storage required on site.</a:t>
            </a:r>
            <a:endParaRPr lang="en-GB" dirty="0"/>
          </a:p>
          <a:p>
            <a:pPr lvl="1"/>
            <a:r>
              <a:rPr lang="en-GB" dirty="0"/>
              <a:t>S</a:t>
            </a:r>
            <a:r>
              <a:rPr lang="en-GB" sz="2400" dirty="0"/>
              <a:t>ecurity and prevention of damage to materials.</a:t>
            </a:r>
            <a:endParaRPr lang="en-GB" dirty="0">
              <a:cs typeface="Arial"/>
            </a:endParaRPr>
          </a:p>
          <a:p>
            <a:pPr lvl="1"/>
            <a:r>
              <a:rPr lang="en-GB" sz="2400" dirty="0">
                <a:cs typeface="Arial"/>
              </a:rPr>
              <a:t>Health and safety of storage and transport of materials around site. </a:t>
            </a:r>
          </a:p>
          <a:p>
            <a:pPr marL="0" lvl="1" indent="0">
              <a:lnSpc>
                <a:spcPct val="100000"/>
              </a:lnSpc>
              <a:buNone/>
            </a:pPr>
            <a:endParaRPr lang="en-GB" dirty="0"/>
          </a:p>
          <a:p>
            <a:pPr marL="0" lvl="1" indent="0">
              <a:lnSpc>
                <a:spcPct val="100000"/>
              </a:lnSpc>
              <a:buNone/>
            </a:pPr>
            <a:r>
              <a:rPr lang="en-GB" sz="2400" dirty="0"/>
              <a:t> </a:t>
            </a:r>
          </a:p>
          <a:p>
            <a:endParaRPr lang="en-GB" dirty="0"/>
          </a:p>
        </p:txBody>
      </p:sp>
      <p:sp>
        <p:nvSpPr>
          <p:cNvPr id="3" name="Footer Placeholder 2">
            <a:extLst>
              <a:ext uri="{FF2B5EF4-FFF2-40B4-BE49-F238E27FC236}">
                <a16:creationId xmlns:a16="http://schemas.microsoft.com/office/drawing/2014/main" id="{3E5E4371-E139-37A8-3C5B-478E062AA2B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C712C18C-E9F4-1CA0-F19E-B5CE3C87EDD4}"/>
              </a:ext>
            </a:extLst>
          </p:cNvPr>
          <p:cNvSpPr>
            <a:spLocks noGrp="1"/>
          </p:cNvSpPr>
          <p:nvPr>
            <p:ph type="sldNum" sz="quarter" idx="11"/>
          </p:nvPr>
        </p:nvSpPr>
        <p:spPr/>
        <p:txBody>
          <a:bodyPr/>
          <a:lstStyle/>
          <a:p>
            <a:fld id="{DA2C159E-F13C-4A85-9A41-E7669D3E0D70}" type="slidenum">
              <a:rPr lang="en-GB" smtClean="0"/>
              <a:pPr/>
              <a:t>8</a:t>
            </a:fld>
            <a:endParaRPr lang="en-GB"/>
          </a:p>
        </p:txBody>
      </p:sp>
    </p:spTree>
    <p:extLst>
      <p:ext uri="{BB962C8B-B14F-4D97-AF65-F5344CB8AC3E}">
        <p14:creationId xmlns:p14="http://schemas.microsoft.com/office/powerpoint/2010/main" val="182055018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5F9E10-AF32-F471-070B-EFC0B6FEB38B}"/>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54B9AE6-AE30-855B-0ABC-4A9F67F0476A}"/>
              </a:ext>
            </a:extLst>
          </p:cNvPr>
          <p:cNvSpPr>
            <a:spLocks noGrp="1"/>
          </p:cNvSpPr>
          <p:nvPr>
            <p:ph type="sldNum" sz="quarter" idx="11"/>
          </p:nvPr>
        </p:nvSpPr>
        <p:spPr/>
        <p:txBody>
          <a:bodyPr/>
          <a:lstStyle/>
          <a:p>
            <a:fld id="{DA2C159E-F13C-4A85-9A41-E7669D3E0D70}" type="slidenum">
              <a:rPr lang="en-GB" smtClean="0"/>
              <a:pPr/>
              <a:t>80</a:t>
            </a:fld>
            <a:endParaRPr lang="en-GB"/>
          </a:p>
        </p:txBody>
      </p:sp>
      <p:sp>
        <p:nvSpPr>
          <p:cNvPr id="3" name="Title 2">
            <a:extLst>
              <a:ext uri="{FF2B5EF4-FFF2-40B4-BE49-F238E27FC236}">
                <a16:creationId xmlns:a16="http://schemas.microsoft.com/office/drawing/2014/main" id="{0552F141-BD34-58F4-04BE-DE87A650933D}"/>
              </a:ext>
            </a:extLst>
          </p:cNvPr>
          <p:cNvSpPr>
            <a:spLocks noGrp="1"/>
          </p:cNvSpPr>
          <p:nvPr>
            <p:ph type="title"/>
          </p:nvPr>
        </p:nvSpPr>
        <p:spPr>
          <a:xfrm>
            <a:off x="232950" y="249900"/>
            <a:ext cx="8677050" cy="586123"/>
          </a:xfrm>
        </p:spPr>
        <p:txBody>
          <a:bodyPr>
            <a:noAutofit/>
          </a:bodyPr>
          <a:lstStyle/>
          <a:p>
            <a:r>
              <a:rPr lang="en-GB" dirty="0">
                <a:cs typeface="Arial"/>
              </a:rPr>
              <a:t>Task: Planning tool ranking</a:t>
            </a:r>
          </a:p>
        </p:txBody>
      </p:sp>
      <p:sp>
        <p:nvSpPr>
          <p:cNvPr id="4" name="Text Placeholder 3">
            <a:extLst>
              <a:ext uri="{FF2B5EF4-FFF2-40B4-BE49-F238E27FC236}">
                <a16:creationId xmlns:a16="http://schemas.microsoft.com/office/drawing/2014/main" id="{70FB3B5A-5076-A2FE-8607-6B215284A183}"/>
              </a:ext>
            </a:extLst>
          </p:cNvPr>
          <p:cNvSpPr>
            <a:spLocks noGrp="1"/>
          </p:cNvSpPr>
          <p:nvPr>
            <p:ph type="body" sz="quarter" idx="12"/>
          </p:nvPr>
        </p:nvSpPr>
        <p:spPr>
          <a:xfrm>
            <a:off x="278160" y="1447669"/>
            <a:ext cx="8353222" cy="3695831"/>
          </a:xfrm>
        </p:spPr>
        <p:txBody>
          <a:bodyPr vert="horz" lIns="0" tIns="0" rIns="0" bIns="0" rtlCol="0" anchor="t">
            <a:noAutofit/>
          </a:bodyPr>
          <a:lstStyle/>
          <a:p>
            <a:pPr marL="0" lvl="1" indent="0">
              <a:buNone/>
            </a:pPr>
            <a:r>
              <a:rPr lang="en-GB" dirty="0"/>
              <a:t>You are going to use the following ranking scores to select the most appropriate planning tool for a construction project.</a:t>
            </a:r>
            <a:endParaRPr lang="en-US" dirty="0"/>
          </a:p>
          <a:p>
            <a:pPr marL="0" lvl="1" indent="0">
              <a:buNone/>
            </a:pPr>
            <a:endParaRPr lang="en-GB" dirty="0">
              <a:solidFill>
                <a:srgbClr val="000000"/>
              </a:solidFill>
            </a:endParaRPr>
          </a:p>
          <a:p>
            <a:pPr marL="0" lvl="1" indent="0">
              <a:buNone/>
            </a:pPr>
            <a:r>
              <a:rPr lang="en-GB" b="1" dirty="0">
                <a:solidFill>
                  <a:srgbClr val="000000"/>
                </a:solidFill>
              </a:rPr>
              <a:t>One</a:t>
            </a:r>
            <a:r>
              <a:rPr lang="en-GB" dirty="0">
                <a:solidFill>
                  <a:srgbClr val="000000"/>
                </a:solidFill>
              </a:rPr>
              <a:t> – not suitable for the project.</a:t>
            </a:r>
            <a:endParaRPr lang="en-GB" dirty="0">
              <a:cs typeface="Arial"/>
            </a:endParaRPr>
          </a:p>
          <a:p>
            <a:pPr marL="0" lvl="1" indent="0">
              <a:buNone/>
            </a:pPr>
            <a:r>
              <a:rPr lang="en-GB" b="1" dirty="0">
                <a:cs typeface="Arial"/>
              </a:rPr>
              <a:t>Two</a:t>
            </a:r>
            <a:r>
              <a:rPr lang="en-GB" dirty="0">
                <a:cs typeface="Arial"/>
              </a:rPr>
              <a:t> – has some suitability for the project.</a:t>
            </a:r>
          </a:p>
          <a:p>
            <a:pPr marL="0" lvl="1" indent="0">
              <a:buNone/>
            </a:pPr>
            <a:r>
              <a:rPr lang="en-GB" b="1" dirty="0">
                <a:cs typeface="Arial"/>
              </a:rPr>
              <a:t>Three</a:t>
            </a:r>
            <a:r>
              <a:rPr lang="en-GB" dirty="0">
                <a:cs typeface="Arial"/>
              </a:rPr>
              <a:t> – most suitable for the project.</a:t>
            </a:r>
          </a:p>
          <a:p>
            <a:endParaRPr lang="en-GB" dirty="0">
              <a:cs typeface="Arial"/>
            </a:endParaRPr>
          </a:p>
        </p:txBody>
      </p:sp>
      <p:sp>
        <p:nvSpPr>
          <p:cNvPr id="5" name="Footer Placeholder 4">
            <a:extLst>
              <a:ext uri="{FF2B5EF4-FFF2-40B4-BE49-F238E27FC236}">
                <a16:creationId xmlns:a16="http://schemas.microsoft.com/office/drawing/2014/main" id="{A9E4038B-1E33-7D7E-9925-EBA3F2D5402F}"/>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55975653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4D7E57-EB04-98E7-68E1-4B98919334C7}"/>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BC119C1-603F-CFA3-139C-44DB75BE9535}"/>
              </a:ext>
            </a:extLst>
          </p:cNvPr>
          <p:cNvSpPr>
            <a:spLocks noGrp="1"/>
          </p:cNvSpPr>
          <p:nvPr>
            <p:ph type="sldNum" sz="quarter" idx="11"/>
          </p:nvPr>
        </p:nvSpPr>
        <p:spPr/>
        <p:txBody>
          <a:bodyPr/>
          <a:lstStyle/>
          <a:p>
            <a:fld id="{DA2C159E-F13C-4A85-9A41-E7669D3E0D70}" type="slidenum">
              <a:rPr lang="en-GB" smtClean="0"/>
              <a:pPr/>
              <a:t>81</a:t>
            </a:fld>
            <a:endParaRPr lang="en-GB"/>
          </a:p>
        </p:txBody>
      </p:sp>
      <p:sp>
        <p:nvSpPr>
          <p:cNvPr id="3" name="Title 2">
            <a:extLst>
              <a:ext uri="{FF2B5EF4-FFF2-40B4-BE49-F238E27FC236}">
                <a16:creationId xmlns:a16="http://schemas.microsoft.com/office/drawing/2014/main" id="{A9DBBB31-3E6F-E72A-F674-9464EA9A70A9}"/>
              </a:ext>
            </a:extLst>
          </p:cNvPr>
          <p:cNvSpPr>
            <a:spLocks noGrp="1"/>
          </p:cNvSpPr>
          <p:nvPr>
            <p:ph type="title"/>
          </p:nvPr>
        </p:nvSpPr>
        <p:spPr>
          <a:xfrm>
            <a:off x="232950" y="249900"/>
            <a:ext cx="8677050" cy="586123"/>
          </a:xfrm>
        </p:spPr>
        <p:txBody>
          <a:bodyPr>
            <a:normAutofit/>
          </a:bodyPr>
          <a:lstStyle/>
          <a:p>
            <a:r>
              <a:rPr lang="en-GB">
                <a:cs typeface="Arial"/>
              </a:rPr>
              <a:t>Summarising texts</a:t>
            </a:r>
          </a:p>
        </p:txBody>
      </p:sp>
      <p:sp>
        <p:nvSpPr>
          <p:cNvPr id="4" name="Text Placeholder 3">
            <a:extLst>
              <a:ext uri="{FF2B5EF4-FFF2-40B4-BE49-F238E27FC236}">
                <a16:creationId xmlns:a16="http://schemas.microsoft.com/office/drawing/2014/main" id="{F06EE9F1-6307-01FD-D012-196C7D76028D}"/>
              </a:ext>
            </a:extLst>
          </p:cNvPr>
          <p:cNvSpPr>
            <a:spLocks noGrp="1"/>
          </p:cNvSpPr>
          <p:nvPr>
            <p:ph type="body" sz="quarter" idx="12"/>
          </p:nvPr>
        </p:nvSpPr>
        <p:spPr>
          <a:xfrm>
            <a:off x="235886" y="964276"/>
            <a:ext cx="8279463" cy="3695831"/>
          </a:xfrm>
        </p:spPr>
        <p:txBody>
          <a:bodyPr vert="horz" lIns="0" tIns="0" rIns="0" bIns="0" rtlCol="0" anchor="t">
            <a:noAutofit/>
          </a:bodyPr>
          <a:lstStyle/>
          <a:p>
            <a:pPr marL="0" lvl="1" indent="0">
              <a:spcAft>
                <a:spcPts val="1200"/>
              </a:spcAft>
              <a:buNone/>
            </a:pPr>
            <a:r>
              <a:rPr lang="en-GB" dirty="0"/>
              <a:t>Use </a:t>
            </a:r>
            <a:r>
              <a:rPr lang="en-GB" dirty="0">
                <a:cs typeface="Arial"/>
              </a:rPr>
              <a:t>skimming and scanning </a:t>
            </a:r>
            <a:r>
              <a:rPr lang="en-GB" dirty="0"/>
              <a:t>to develop summarising skills.</a:t>
            </a:r>
            <a:endParaRPr lang="en-US" dirty="0"/>
          </a:p>
          <a:p>
            <a:pPr marL="269875" lvl="1" indent="-269875">
              <a:spcAft>
                <a:spcPts val="1200"/>
              </a:spcAft>
            </a:pPr>
            <a:r>
              <a:rPr lang="en-GB" dirty="0"/>
              <a:t>Skim the text first to get a general idea of content. Pick out key words. The first sentence is often the most important.</a:t>
            </a:r>
          </a:p>
          <a:p>
            <a:pPr marL="269875" lvl="1" indent="-269875"/>
            <a:r>
              <a:rPr lang="en-GB" dirty="0"/>
              <a:t>Scan the text for key words and phrases. Work paragraph by paragraph and list what you feel are the main points.</a:t>
            </a:r>
          </a:p>
          <a:p>
            <a:pPr marL="269875" lvl="2" indent="0">
              <a:buNone/>
            </a:pPr>
            <a:endParaRPr lang="en-GB" dirty="0">
              <a:cs typeface="Arial"/>
            </a:endParaRPr>
          </a:p>
          <a:p>
            <a:pPr marL="269875" lvl="1" indent="-269875"/>
            <a:endParaRPr lang="en-GB" dirty="0">
              <a:cs typeface="Arial"/>
            </a:endParaRPr>
          </a:p>
          <a:p>
            <a:endParaRPr lang="en-GB" dirty="0">
              <a:cs typeface="Arial"/>
            </a:endParaRPr>
          </a:p>
        </p:txBody>
      </p:sp>
      <p:sp>
        <p:nvSpPr>
          <p:cNvPr id="5" name="Footer Placeholder 4">
            <a:extLst>
              <a:ext uri="{FF2B5EF4-FFF2-40B4-BE49-F238E27FC236}">
                <a16:creationId xmlns:a16="http://schemas.microsoft.com/office/drawing/2014/main" id="{14406B69-0191-40FD-850C-AEC425E01459}"/>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52009553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8E711F-93E6-7861-142A-220AA9A1ADB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8EB3719-43AC-40B0-3E39-973013BD186D}"/>
              </a:ext>
            </a:extLst>
          </p:cNvPr>
          <p:cNvSpPr>
            <a:spLocks noGrp="1"/>
          </p:cNvSpPr>
          <p:nvPr>
            <p:ph type="title"/>
          </p:nvPr>
        </p:nvSpPr>
        <p:spPr>
          <a:xfrm>
            <a:off x="232950" y="249900"/>
            <a:ext cx="8437563" cy="1242350"/>
          </a:xfrm>
        </p:spPr>
        <p:txBody>
          <a:bodyPr>
            <a:normAutofit/>
          </a:bodyPr>
          <a:lstStyle/>
          <a:p>
            <a:r>
              <a:rPr lang="en-GB" sz="3600"/>
              <a:t>Next steps</a:t>
            </a:r>
            <a:r>
              <a:rPr lang="en-GB"/>
              <a:t>:</a:t>
            </a:r>
            <a:r>
              <a:rPr lang="en-GB" sz="3600"/>
              <a:t> P</a:t>
            </a:r>
            <a:r>
              <a:rPr lang="en-GB"/>
              <a:t>roduce a guide for selecting planning tools </a:t>
            </a:r>
            <a:endParaRPr lang="en-GB">
              <a:cs typeface="Arial"/>
            </a:endParaRPr>
          </a:p>
        </p:txBody>
      </p:sp>
      <p:sp>
        <p:nvSpPr>
          <p:cNvPr id="5" name="Text Placeholder 4">
            <a:extLst>
              <a:ext uri="{FF2B5EF4-FFF2-40B4-BE49-F238E27FC236}">
                <a16:creationId xmlns:a16="http://schemas.microsoft.com/office/drawing/2014/main" id="{977A7EE1-D2D3-7FBB-D1AA-46D93455491C}"/>
              </a:ext>
            </a:extLst>
          </p:cNvPr>
          <p:cNvSpPr>
            <a:spLocks noGrp="1"/>
          </p:cNvSpPr>
          <p:nvPr>
            <p:ph type="body" sz="quarter" idx="12"/>
          </p:nvPr>
        </p:nvSpPr>
        <p:spPr>
          <a:xfrm>
            <a:off x="233999" y="1565043"/>
            <a:ext cx="8328975" cy="3022931"/>
          </a:xfrm>
        </p:spPr>
        <p:txBody>
          <a:bodyPr vert="horz" lIns="0" tIns="0" rIns="0" bIns="0" rtlCol="0" anchor="t">
            <a:noAutofit/>
          </a:bodyPr>
          <a:lstStyle/>
          <a:p>
            <a:pPr>
              <a:spcAft>
                <a:spcPts val="600"/>
              </a:spcAft>
            </a:pPr>
            <a:r>
              <a:rPr lang="en-GB" b="1" dirty="0">
                <a:cs typeface="Arial"/>
              </a:rPr>
              <a:t>Homework (individual):</a:t>
            </a:r>
          </a:p>
          <a:p>
            <a:pPr marL="457200" indent="-457200">
              <a:spcAft>
                <a:spcPts val="600"/>
              </a:spcAft>
              <a:buFont typeface="+mj-lt"/>
              <a:buAutoNum type="arabicPeriod"/>
            </a:pPr>
            <a:r>
              <a:rPr lang="en-GB" dirty="0">
                <a:cs typeface="Arial"/>
              </a:rPr>
              <a:t>Produce a simple guide to highlight the appropriate uses of Gantt charts, line of balance and critical path analysis for differing construction project types. </a:t>
            </a:r>
          </a:p>
          <a:p>
            <a:pPr marL="457200" indent="-457200">
              <a:buFont typeface="+mj-lt"/>
              <a:buAutoNum type="arabicPeriod"/>
            </a:pPr>
            <a:r>
              <a:rPr lang="en-GB" dirty="0">
                <a:cs typeface="Arial"/>
              </a:rPr>
              <a:t>Identify a minimum of three construction project types per planning tool with a summary justification for each tool.</a:t>
            </a:r>
            <a:endParaRPr lang="en-GB" dirty="0"/>
          </a:p>
        </p:txBody>
      </p:sp>
      <p:sp>
        <p:nvSpPr>
          <p:cNvPr id="3" name="Footer Placeholder 2">
            <a:extLst>
              <a:ext uri="{FF2B5EF4-FFF2-40B4-BE49-F238E27FC236}">
                <a16:creationId xmlns:a16="http://schemas.microsoft.com/office/drawing/2014/main" id="{313D4668-535B-7703-9B5B-93284BAFBEC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D50A183A-E8A0-1DA3-E6E8-1A6C8B2F3047}"/>
              </a:ext>
            </a:extLst>
          </p:cNvPr>
          <p:cNvSpPr>
            <a:spLocks noGrp="1"/>
          </p:cNvSpPr>
          <p:nvPr>
            <p:ph type="sldNum" sz="quarter" idx="11"/>
          </p:nvPr>
        </p:nvSpPr>
        <p:spPr/>
        <p:txBody>
          <a:bodyPr/>
          <a:lstStyle/>
          <a:p>
            <a:fld id="{DA2C159E-F13C-4A85-9A41-E7669D3E0D70}" type="slidenum">
              <a:rPr lang="en-GB" smtClean="0"/>
              <a:pPr/>
              <a:t>82</a:t>
            </a:fld>
            <a:endParaRPr lang="en-GB"/>
          </a:p>
        </p:txBody>
      </p:sp>
    </p:spTree>
    <p:extLst>
      <p:ext uri="{BB962C8B-B14F-4D97-AF65-F5344CB8AC3E}">
        <p14:creationId xmlns:p14="http://schemas.microsoft.com/office/powerpoint/2010/main" val="264619114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a:t>8</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err="1"/>
              <a:t>Analysing</a:t>
            </a:r>
            <a:r>
              <a:rPr lang="en-US"/>
              <a:t> the effectiveness of planning techniques</a:t>
            </a:r>
          </a:p>
        </p:txBody>
      </p:sp>
    </p:spTree>
    <p:extLst>
      <p:ext uri="{BB962C8B-B14F-4D97-AF65-F5344CB8AC3E}">
        <p14:creationId xmlns:p14="http://schemas.microsoft.com/office/powerpoint/2010/main" val="321582694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8153A4-44A4-CE1D-6B57-E401E9B3EB66}"/>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1FC6A6D-853C-A9E7-0407-ADB487637348}"/>
              </a:ext>
            </a:extLst>
          </p:cNvPr>
          <p:cNvSpPr>
            <a:spLocks noGrp="1"/>
          </p:cNvSpPr>
          <p:nvPr>
            <p:ph type="sldNum" sz="quarter" idx="11"/>
          </p:nvPr>
        </p:nvSpPr>
        <p:spPr/>
        <p:txBody>
          <a:bodyPr/>
          <a:lstStyle/>
          <a:p>
            <a:fld id="{DA2C159E-F13C-4A85-9A41-E7669D3E0D70}" type="slidenum">
              <a:rPr lang="en-GB" smtClean="0"/>
              <a:pPr/>
              <a:t>84</a:t>
            </a:fld>
            <a:endParaRPr lang="en-GB"/>
          </a:p>
        </p:txBody>
      </p:sp>
      <p:sp>
        <p:nvSpPr>
          <p:cNvPr id="3" name="Title 2">
            <a:extLst>
              <a:ext uri="{FF2B5EF4-FFF2-40B4-BE49-F238E27FC236}">
                <a16:creationId xmlns:a16="http://schemas.microsoft.com/office/drawing/2014/main" id="{A33B20A0-5AB9-2A4D-5307-FE4B45703A7F}"/>
              </a:ext>
            </a:extLst>
          </p:cNvPr>
          <p:cNvSpPr>
            <a:spLocks noGrp="1"/>
          </p:cNvSpPr>
          <p:nvPr>
            <p:ph type="title"/>
          </p:nvPr>
        </p:nvSpPr>
        <p:spPr>
          <a:xfrm>
            <a:off x="232950" y="249900"/>
            <a:ext cx="8677050" cy="586123"/>
          </a:xfrm>
        </p:spPr>
        <p:txBody>
          <a:bodyPr>
            <a:noAutofit/>
          </a:bodyPr>
          <a:lstStyle/>
          <a:p>
            <a:r>
              <a:rPr lang="en-GB" dirty="0">
                <a:cs typeface="Arial"/>
              </a:rPr>
              <a:t>Considerations for assessing the effectiveness of planning tools</a:t>
            </a:r>
            <a:endParaRPr lang="en-US" dirty="0"/>
          </a:p>
        </p:txBody>
      </p:sp>
      <p:sp>
        <p:nvSpPr>
          <p:cNvPr id="4" name="Text Placeholder 3">
            <a:extLst>
              <a:ext uri="{FF2B5EF4-FFF2-40B4-BE49-F238E27FC236}">
                <a16:creationId xmlns:a16="http://schemas.microsoft.com/office/drawing/2014/main" id="{F1910687-E0F2-F551-636A-B55BEAA47741}"/>
              </a:ext>
            </a:extLst>
          </p:cNvPr>
          <p:cNvSpPr>
            <a:spLocks noGrp="1"/>
          </p:cNvSpPr>
          <p:nvPr>
            <p:ph type="body" sz="quarter" idx="12"/>
          </p:nvPr>
        </p:nvSpPr>
        <p:spPr>
          <a:xfrm>
            <a:off x="236365" y="1504951"/>
            <a:ext cx="7720011" cy="3388649"/>
          </a:xfrm>
        </p:spPr>
        <p:txBody>
          <a:bodyPr vert="horz" lIns="0" tIns="0" rIns="0" bIns="0" rtlCol="0" anchor="t">
            <a:noAutofit/>
          </a:bodyPr>
          <a:lstStyle/>
          <a:p>
            <a:pPr marL="342900" lvl="1" indent="-342900"/>
            <a:r>
              <a:rPr lang="en-GB" dirty="0">
                <a:cs typeface="Arial"/>
              </a:rPr>
              <a:t>Suitability for the project.</a:t>
            </a:r>
            <a:endParaRPr lang="en-GB" dirty="0"/>
          </a:p>
          <a:p>
            <a:pPr marL="539750" lvl="2" indent="-269875">
              <a:spcAft>
                <a:spcPts val="1800"/>
              </a:spcAft>
            </a:pPr>
            <a:r>
              <a:rPr lang="en-GB" dirty="0">
                <a:cs typeface="Arial"/>
              </a:rPr>
              <a:t>Is it the best tool for the project type?</a:t>
            </a:r>
          </a:p>
          <a:p>
            <a:pPr marL="342900" lvl="1" indent="-342900"/>
            <a:r>
              <a:rPr lang="en-GB" dirty="0"/>
              <a:t>Clarity and communication.</a:t>
            </a:r>
            <a:endParaRPr lang="en-US" dirty="0">
              <a:cs typeface="Arial"/>
            </a:endParaRPr>
          </a:p>
          <a:p>
            <a:pPr marL="539750" lvl="2" indent="-269875">
              <a:spcAft>
                <a:spcPts val="1800"/>
              </a:spcAft>
            </a:pPr>
            <a:r>
              <a:rPr lang="en-GB" dirty="0">
                <a:cs typeface="Arial"/>
              </a:rPr>
              <a:t>Is there a clear timeline?</a:t>
            </a:r>
          </a:p>
          <a:p>
            <a:pPr marL="269875" lvl="1" indent="-269875"/>
            <a:r>
              <a:rPr lang="en-GB" dirty="0">
                <a:cs typeface="Arial"/>
              </a:rPr>
              <a:t>Task dependency.</a:t>
            </a:r>
          </a:p>
          <a:p>
            <a:pPr marL="539750" lvl="2" indent="-269875"/>
            <a:r>
              <a:rPr lang="en-GB" dirty="0">
                <a:cs typeface="Arial"/>
              </a:rPr>
              <a:t>Are parallel and interdependent tasks clearly shown?</a:t>
            </a:r>
          </a:p>
          <a:p>
            <a:endParaRPr lang="en-GB" dirty="0">
              <a:cs typeface="Arial"/>
            </a:endParaRPr>
          </a:p>
        </p:txBody>
      </p:sp>
      <p:sp>
        <p:nvSpPr>
          <p:cNvPr id="5" name="Footer Placeholder 4">
            <a:extLst>
              <a:ext uri="{FF2B5EF4-FFF2-40B4-BE49-F238E27FC236}">
                <a16:creationId xmlns:a16="http://schemas.microsoft.com/office/drawing/2014/main" id="{45D92327-F6C5-F48D-167A-523B8AA909FF}"/>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50503355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3F3FE2-5330-C108-54B2-3208D497C4F3}"/>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8788885-20F2-33A8-E90B-88DE70FBDAD9}"/>
              </a:ext>
            </a:extLst>
          </p:cNvPr>
          <p:cNvSpPr>
            <a:spLocks noGrp="1"/>
          </p:cNvSpPr>
          <p:nvPr>
            <p:ph type="sldNum" sz="quarter" idx="11"/>
          </p:nvPr>
        </p:nvSpPr>
        <p:spPr/>
        <p:txBody>
          <a:bodyPr/>
          <a:lstStyle/>
          <a:p>
            <a:fld id="{DA2C159E-F13C-4A85-9A41-E7669D3E0D70}" type="slidenum">
              <a:rPr lang="en-GB" smtClean="0"/>
              <a:pPr/>
              <a:t>85</a:t>
            </a:fld>
            <a:endParaRPr lang="en-GB"/>
          </a:p>
        </p:txBody>
      </p:sp>
      <p:sp>
        <p:nvSpPr>
          <p:cNvPr id="3" name="Title 2">
            <a:extLst>
              <a:ext uri="{FF2B5EF4-FFF2-40B4-BE49-F238E27FC236}">
                <a16:creationId xmlns:a16="http://schemas.microsoft.com/office/drawing/2014/main" id="{59AB6C7C-61A3-7ADB-4CE4-01181CA1DA26}"/>
              </a:ext>
            </a:extLst>
          </p:cNvPr>
          <p:cNvSpPr>
            <a:spLocks noGrp="1"/>
          </p:cNvSpPr>
          <p:nvPr>
            <p:ph type="title"/>
          </p:nvPr>
        </p:nvSpPr>
        <p:spPr>
          <a:xfrm>
            <a:off x="232950" y="249900"/>
            <a:ext cx="8677050" cy="1632229"/>
          </a:xfrm>
        </p:spPr>
        <p:txBody>
          <a:bodyPr>
            <a:noAutofit/>
          </a:bodyPr>
          <a:lstStyle/>
          <a:p>
            <a:r>
              <a:rPr lang="en-GB" dirty="0">
                <a:cs typeface="Arial"/>
              </a:rPr>
              <a:t>Considerations for assessing the effectiveness of planning tools (continued)</a:t>
            </a:r>
            <a:endParaRPr lang="en-US" dirty="0"/>
          </a:p>
        </p:txBody>
      </p:sp>
      <p:sp>
        <p:nvSpPr>
          <p:cNvPr id="4" name="Text Placeholder 3">
            <a:extLst>
              <a:ext uri="{FF2B5EF4-FFF2-40B4-BE49-F238E27FC236}">
                <a16:creationId xmlns:a16="http://schemas.microsoft.com/office/drawing/2014/main" id="{DAA6DDBA-3D29-FF11-CFDA-FED1669A8D7C}"/>
              </a:ext>
            </a:extLst>
          </p:cNvPr>
          <p:cNvSpPr>
            <a:spLocks noGrp="1"/>
          </p:cNvSpPr>
          <p:nvPr>
            <p:ph type="body" sz="quarter" idx="12"/>
          </p:nvPr>
        </p:nvSpPr>
        <p:spPr>
          <a:xfrm>
            <a:off x="232950" y="2029636"/>
            <a:ext cx="7712868" cy="2863964"/>
          </a:xfrm>
        </p:spPr>
        <p:txBody>
          <a:bodyPr vert="horz" lIns="0" tIns="0" rIns="0" bIns="0" rtlCol="0" anchor="t">
            <a:noAutofit/>
          </a:bodyPr>
          <a:lstStyle/>
          <a:p>
            <a:pPr marL="269875" lvl="1" indent="-269875"/>
            <a:r>
              <a:rPr lang="en-GB" dirty="0">
                <a:cs typeface="Arial"/>
              </a:rPr>
              <a:t>Resource allocation.</a:t>
            </a:r>
          </a:p>
          <a:p>
            <a:pPr marL="539750" lvl="2" indent="-269875">
              <a:spcAft>
                <a:spcPts val="1800"/>
              </a:spcAft>
            </a:pPr>
            <a:r>
              <a:rPr lang="en-GB" dirty="0">
                <a:cs typeface="Arial"/>
              </a:rPr>
              <a:t>Does it clearly show where resources are required during the project?</a:t>
            </a:r>
          </a:p>
          <a:p>
            <a:pPr marL="269875" lvl="1" indent="-269875"/>
            <a:r>
              <a:rPr lang="en-GB" dirty="0">
                <a:cs typeface="Arial"/>
              </a:rPr>
              <a:t>Decision-making.</a:t>
            </a:r>
          </a:p>
          <a:p>
            <a:pPr marL="539750" lvl="2" indent="-269875"/>
            <a:r>
              <a:rPr lang="en-GB" dirty="0">
                <a:cs typeface="Arial"/>
              </a:rPr>
              <a:t>Does it help identify bottlenecks in the timeline or opportunities to catch up lost time?</a:t>
            </a:r>
          </a:p>
          <a:p>
            <a:endParaRPr lang="en-GB" dirty="0">
              <a:cs typeface="Arial"/>
            </a:endParaRPr>
          </a:p>
        </p:txBody>
      </p:sp>
      <p:sp>
        <p:nvSpPr>
          <p:cNvPr id="5" name="Footer Placeholder 4">
            <a:extLst>
              <a:ext uri="{FF2B5EF4-FFF2-40B4-BE49-F238E27FC236}">
                <a16:creationId xmlns:a16="http://schemas.microsoft.com/office/drawing/2014/main" id="{70CE460D-2841-6176-B43B-BD85B69CD0ED}"/>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05301958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27383D-435A-C31C-5A41-1253974D21BE}"/>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663B1EE-920E-52F1-686F-B5F831CBC120}"/>
              </a:ext>
            </a:extLst>
          </p:cNvPr>
          <p:cNvSpPr>
            <a:spLocks noGrp="1"/>
          </p:cNvSpPr>
          <p:nvPr>
            <p:ph type="sldNum" sz="quarter" idx="11"/>
          </p:nvPr>
        </p:nvSpPr>
        <p:spPr/>
        <p:txBody>
          <a:bodyPr/>
          <a:lstStyle/>
          <a:p>
            <a:fld id="{DA2C159E-F13C-4A85-9A41-E7669D3E0D70}" type="slidenum">
              <a:rPr lang="en-GB" smtClean="0"/>
              <a:pPr/>
              <a:t>86</a:t>
            </a:fld>
            <a:endParaRPr lang="en-GB"/>
          </a:p>
        </p:txBody>
      </p:sp>
      <p:sp>
        <p:nvSpPr>
          <p:cNvPr id="3" name="Title 2">
            <a:extLst>
              <a:ext uri="{FF2B5EF4-FFF2-40B4-BE49-F238E27FC236}">
                <a16:creationId xmlns:a16="http://schemas.microsoft.com/office/drawing/2014/main" id="{54CF0042-A7B7-458F-D3EC-EF718386B199}"/>
              </a:ext>
            </a:extLst>
          </p:cNvPr>
          <p:cNvSpPr>
            <a:spLocks noGrp="1"/>
          </p:cNvSpPr>
          <p:nvPr>
            <p:ph type="title"/>
          </p:nvPr>
        </p:nvSpPr>
        <p:spPr/>
        <p:txBody>
          <a:bodyPr>
            <a:normAutofit/>
          </a:bodyPr>
          <a:lstStyle/>
          <a:p>
            <a:r>
              <a:rPr lang="en-GB" dirty="0"/>
              <a:t>Plenary task: Produce flashcards</a:t>
            </a:r>
          </a:p>
        </p:txBody>
      </p:sp>
      <p:sp>
        <p:nvSpPr>
          <p:cNvPr id="4" name="Text Placeholder 3">
            <a:extLst>
              <a:ext uri="{FF2B5EF4-FFF2-40B4-BE49-F238E27FC236}">
                <a16:creationId xmlns:a16="http://schemas.microsoft.com/office/drawing/2014/main" id="{9165CA67-9445-65C7-C6C4-E4625871D1AA}"/>
              </a:ext>
            </a:extLst>
          </p:cNvPr>
          <p:cNvSpPr>
            <a:spLocks noGrp="1"/>
          </p:cNvSpPr>
          <p:nvPr>
            <p:ph type="body" sz="quarter" idx="12"/>
          </p:nvPr>
        </p:nvSpPr>
        <p:spPr>
          <a:xfrm>
            <a:off x="232950" y="1165689"/>
            <a:ext cx="8053800" cy="3601574"/>
          </a:xfrm>
        </p:spPr>
        <p:txBody>
          <a:bodyPr vert="horz" lIns="0" tIns="0" rIns="0" bIns="0" rtlCol="0" anchor="t">
            <a:noAutofit/>
          </a:bodyPr>
          <a:lstStyle/>
          <a:p>
            <a:r>
              <a:rPr lang="en-GB" dirty="0"/>
              <a:t>In your allocated pairs, produce a set of 10 flashcards.</a:t>
            </a:r>
          </a:p>
          <a:p>
            <a:endParaRPr lang="en-GB" dirty="0"/>
          </a:p>
          <a:p>
            <a:r>
              <a:rPr lang="en-GB" dirty="0"/>
              <a:t>The flashcards should incorporate a range of construction projects, with the most appropriate tool on the reverse of the flashcard.</a:t>
            </a:r>
          </a:p>
        </p:txBody>
      </p:sp>
      <p:sp>
        <p:nvSpPr>
          <p:cNvPr id="5" name="Footer Placeholder 4">
            <a:extLst>
              <a:ext uri="{FF2B5EF4-FFF2-40B4-BE49-F238E27FC236}">
                <a16:creationId xmlns:a16="http://schemas.microsoft.com/office/drawing/2014/main" id="{F7C5AD18-2E80-A098-0C3B-53E929875928}"/>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06888184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94521E-8139-A3A7-EE8E-61C7706C4D5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9289DF2-2611-5501-E5E2-DD5B00953C6F}"/>
              </a:ext>
            </a:extLst>
          </p:cNvPr>
          <p:cNvSpPr>
            <a:spLocks noGrp="1"/>
          </p:cNvSpPr>
          <p:nvPr>
            <p:ph type="title"/>
          </p:nvPr>
        </p:nvSpPr>
        <p:spPr>
          <a:xfrm>
            <a:off x="232950" y="249900"/>
            <a:ext cx="8437563" cy="1242350"/>
          </a:xfrm>
        </p:spPr>
        <p:txBody>
          <a:bodyPr>
            <a:normAutofit/>
          </a:bodyPr>
          <a:lstStyle/>
          <a:p>
            <a:r>
              <a:rPr lang="en-GB" sz="3600"/>
              <a:t>Next steps</a:t>
            </a:r>
            <a:r>
              <a:rPr lang="en-GB"/>
              <a:t>:</a:t>
            </a:r>
            <a:r>
              <a:rPr lang="en-GB" sz="3600"/>
              <a:t> </a:t>
            </a:r>
            <a:r>
              <a:rPr lang="en-GB"/>
              <a:t>Research potential of using multiple tools</a:t>
            </a:r>
            <a:endParaRPr lang="en-US">
              <a:cs typeface="Arial"/>
            </a:endParaRPr>
          </a:p>
        </p:txBody>
      </p:sp>
      <p:sp>
        <p:nvSpPr>
          <p:cNvPr id="5" name="Text Placeholder 4">
            <a:extLst>
              <a:ext uri="{FF2B5EF4-FFF2-40B4-BE49-F238E27FC236}">
                <a16:creationId xmlns:a16="http://schemas.microsoft.com/office/drawing/2014/main" id="{3DFB91F9-0530-E1B3-7EA7-77BE52C4A51B}"/>
              </a:ext>
            </a:extLst>
          </p:cNvPr>
          <p:cNvSpPr>
            <a:spLocks noGrp="1"/>
          </p:cNvSpPr>
          <p:nvPr>
            <p:ph type="body" sz="quarter" idx="12"/>
          </p:nvPr>
        </p:nvSpPr>
        <p:spPr>
          <a:xfrm>
            <a:off x="232950" y="1693532"/>
            <a:ext cx="7977600" cy="3022931"/>
          </a:xfrm>
        </p:spPr>
        <p:txBody>
          <a:bodyPr vert="horz" lIns="0" tIns="0" rIns="0" bIns="0" rtlCol="0" anchor="t">
            <a:noAutofit/>
          </a:bodyPr>
          <a:lstStyle/>
          <a:p>
            <a:pPr>
              <a:spcAft>
                <a:spcPts val="600"/>
              </a:spcAft>
            </a:pPr>
            <a:r>
              <a:rPr lang="en-GB" b="1" dirty="0">
                <a:cs typeface="Arial"/>
              </a:rPr>
              <a:t>Homework (individual):</a:t>
            </a:r>
            <a:endParaRPr lang="en-GB" b="1" dirty="0">
              <a:effectLst/>
              <a:ea typeface="Calibri" panose="020F0502020204030204" pitchFamily="34" charset="0"/>
              <a:cs typeface="Arial"/>
            </a:endParaRPr>
          </a:p>
          <a:p>
            <a:r>
              <a:rPr lang="en-GB" dirty="0">
                <a:ea typeface="Calibri"/>
                <a:cs typeface="Arial"/>
              </a:rPr>
              <a:t>Conduct research using AI on the feasibility of using more than one planning tool for a project in construction. </a:t>
            </a:r>
          </a:p>
          <a:p>
            <a:endParaRPr lang="en-GB" dirty="0">
              <a:ea typeface="Calibri"/>
              <a:cs typeface="Arial"/>
            </a:endParaRPr>
          </a:p>
          <a:p>
            <a:r>
              <a:rPr lang="en-GB" dirty="0">
                <a:ea typeface="Calibri"/>
                <a:cs typeface="Arial"/>
              </a:rPr>
              <a:t>Explain why more than one planning tool may or may not be used.  </a:t>
            </a:r>
          </a:p>
        </p:txBody>
      </p:sp>
      <p:sp>
        <p:nvSpPr>
          <p:cNvPr id="3" name="Footer Placeholder 2">
            <a:extLst>
              <a:ext uri="{FF2B5EF4-FFF2-40B4-BE49-F238E27FC236}">
                <a16:creationId xmlns:a16="http://schemas.microsoft.com/office/drawing/2014/main" id="{95A75215-1B82-0941-0327-A72802C0AED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09029AB0-E651-7B2E-089F-0153499030C4}"/>
              </a:ext>
            </a:extLst>
          </p:cNvPr>
          <p:cNvSpPr>
            <a:spLocks noGrp="1"/>
          </p:cNvSpPr>
          <p:nvPr>
            <p:ph type="sldNum" sz="quarter" idx="11"/>
          </p:nvPr>
        </p:nvSpPr>
        <p:spPr/>
        <p:txBody>
          <a:bodyPr/>
          <a:lstStyle/>
          <a:p>
            <a:fld id="{DA2C159E-F13C-4A85-9A41-E7669D3E0D70}" type="slidenum">
              <a:rPr lang="en-GB" smtClean="0"/>
              <a:pPr/>
              <a:t>87</a:t>
            </a:fld>
            <a:endParaRPr lang="en-GB"/>
          </a:p>
        </p:txBody>
      </p:sp>
    </p:spTree>
    <p:extLst>
      <p:ext uri="{BB962C8B-B14F-4D97-AF65-F5344CB8AC3E}">
        <p14:creationId xmlns:p14="http://schemas.microsoft.com/office/powerpoint/2010/main" val="367700645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a:t>9</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a:bodyPr>
          <a:lstStyle/>
          <a:p>
            <a:r>
              <a:rPr lang="en-US" dirty="0"/>
              <a:t>Converting between different planning tools</a:t>
            </a:r>
          </a:p>
        </p:txBody>
      </p:sp>
    </p:spTree>
    <p:extLst>
      <p:ext uri="{BB962C8B-B14F-4D97-AF65-F5344CB8AC3E}">
        <p14:creationId xmlns:p14="http://schemas.microsoft.com/office/powerpoint/2010/main" val="237343164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C4F49C-3A22-1814-A5D6-7A6C81BFF1EB}"/>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661278A-CD12-2A1B-7656-823EF44992FA}"/>
              </a:ext>
            </a:extLst>
          </p:cNvPr>
          <p:cNvSpPr>
            <a:spLocks noGrp="1"/>
          </p:cNvSpPr>
          <p:nvPr>
            <p:ph type="sldNum" sz="quarter" idx="11"/>
          </p:nvPr>
        </p:nvSpPr>
        <p:spPr/>
        <p:txBody>
          <a:bodyPr/>
          <a:lstStyle/>
          <a:p>
            <a:fld id="{DA2C159E-F13C-4A85-9A41-E7669D3E0D70}" type="slidenum">
              <a:rPr lang="en-GB" smtClean="0"/>
              <a:pPr/>
              <a:t>89</a:t>
            </a:fld>
            <a:endParaRPr lang="en-GB"/>
          </a:p>
        </p:txBody>
      </p:sp>
      <p:sp>
        <p:nvSpPr>
          <p:cNvPr id="3" name="Title 2">
            <a:extLst>
              <a:ext uri="{FF2B5EF4-FFF2-40B4-BE49-F238E27FC236}">
                <a16:creationId xmlns:a16="http://schemas.microsoft.com/office/drawing/2014/main" id="{AFEA0C83-DC10-93F6-E725-9FBC590D2240}"/>
              </a:ext>
            </a:extLst>
          </p:cNvPr>
          <p:cNvSpPr>
            <a:spLocks noGrp="1"/>
          </p:cNvSpPr>
          <p:nvPr>
            <p:ph type="title"/>
          </p:nvPr>
        </p:nvSpPr>
        <p:spPr>
          <a:xfrm>
            <a:off x="232950" y="249900"/>
            <a:ext cx="8677050" cy="586123"/>
          </a:xfrm>
        </p:spPr>
        <p:txBody>
          <a:bodyPr>
            <a:normAutofit/>
          </a:bodyPr>
          <a:lstStyle/>
          <a:p>
            <a:r>
              <a:rPr lang="en-GB">
                <a:cs typeface="Arial"/>
              </a:rPr>
              <a:t>Converting between planning tools</a:t>
            </a:r>
            <a:endParaRPr lang="en-US"/>
          </a:p>
        </p:txBody>
      </p:sp>
      <p:sp>
        <p:nvSpPr>
          <p:cNvPr id="4" name="Text Placeholder 3">
            <a:extLst>
              <a:ext uri="{FF2B5EF4-FFF2-40B4-BE49-F238E27FC236}">
                <a16:creationId xmlns:a16="http://schemas.microsoft.com/office/drawing/2014/main" id="{4489E4EC-65A4-F7E2-8240-D2B58F51891B}"/>
              </a:ext>
            </a:extLst>
          </p:cNvPr>
          <p:cNvSpPr>
            <a:spLocks noGrp="1"/>
          </p:cNvSpPr>
          <p:nvPr>
            <p:ph type="body" sz="quarter" idx="12"/>
          </p:nvPr>
        </p:nvSpPr>
        <p:spPr>
          <a:xfrm>
            <a:off x="235887" y="971896"/>
            <a:ext cx="8079438" cy="3800129"/>
          </a:xfrm>
        </p:spPr>
        <p:txBody>
          <a:bodyPr vert="horz" lIns="0" tIns="0" rIns="0" bIns="0" rtlCol="0" anchor="t">
            <a:noAutofit/>
          </a:bodyPr>
          <a:lstStyle/>
          <a:p>
            <a:pPr marL="0" lvl="1" indent="0">
              <a:buNone/>
            </a:pPr>
            <a:r>
              <a:rPr lang="en-GB" dirty="0">
                <a:cs typeface="Arial"/>
              </a:rPr>
              <a:t>Selecting the correct planning tool for each project is very important. However, some projects benefit from having more than one planning tool created. </a:t>
            </a:r>
          </a:p>
          <a:p>
            <a:pPr marL="0" lvl="1" indent="0">
              <a:buNone/>
            </a:pPr>
            <a:endParaRPr lang="en-GB" dirty="0">
              <a:cs typeface="Arial"/>
            </a:endParaRPr>
          </a:p>
          <a:p>
            <a:pPr marL="0" lvl="1" indent="0">
              <a:spcAft>
                <a:spcPts val="1200"/>
              </a:spcAft>
              <a:buNone/>
            </a:pPr>
            <a:r>
              <a:rPr lang="en-GB" dirty="0">
                <a:cs typeface="Arial"/>
              </a:rPr>
              <a:t>The benefits of this are:</a:t>
            </a:r>
          </a:p>
          <a:p>
            <a:pPr lvl="1">
              <a:lnSpc>
                <a:spcPct val="100000"/>
              </a:lnSpc>
            </a:pPr>
            <a:r>
              <a:rPr lang="en-GB" dirty="0">
                <a:cs typeface="Arial"/>
              </a:rPr>
              <a:t>improved accuracy and detail</a:t>
            </a:r>
          </a:p>
          <a:p>
            <a:pPr lvl="1">
              <a:lnSpc>
                <a:spcPct val="100000"/>
              </a:lnSpc>
            </a:pPr>
            <a:r>
              <a:rPr lang="en-GB" dirty="0">
                <a:cs typeface="Arial"/>
              </a:rPr>
              <a:t>improved collaboration between project stakeholders</a:t>
            </a:r>
          </a:p>
          <a:p>
            <a:pPr lvl="1">
              <a:lnSpc>
                <a:spcPct val="100000"/>
              </a:lnSpc>
            </a:pPr>
            <a:r>
              <a:rPr lang="en-GB" dirty="0">
                <a:cs typeface="Arial"/>
              </a:rPr>
              <a:t>the ability to combine the strengths of each method.</a:t>
            </a:r>
          </a:p>
        </p:txBody>
      </p:sp>
      <p:sp>
        <p:nvSpPr>
          <p:cNvPr id="5" name="Footer Placeholder 4">
            <a:extLst>
              <a:ext uri="{FF2B5EF4-FFF2-40B4-BE49-F238E27FC236}">
                <a16:creationId xmlns:a16="http://schemas.microsoft.com/office/drawing/2014/main" id="{A3053A4B-DAD2-D1B4-8E89-6B0377AC5BA0}"/>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409441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855161-7D83-39CD-A1DD-155D53DBB1A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D483658-7844-D685-1B36-249303B6B306}"/>
              </a:ext>
            </a:extLst>
          </p:cNvPr>
          <p:cNvSpPr>
            <a:spLocks noGrp="1"/>
          </p:cNvSpPr>
          <p:nvPr>
            <p:ph type="title"/>
          </p:nvPr>
        </p:nvSpPr>
        <p:spPr/>
        <p:txBody>
          <a:bodyPr>
            <a:normAutofit/>
          </a:bodyPr>
          <a:lstStyle/>
          <a:p>
            <a:r>
              <a:rPr lang="en-GB"/>
              <a:t>Task: Project planning preparation</a:t>
            </a:r>
            <a:endParaRPr lang="en-US"/>
          </a:p>
        </p:txBody>
      </p:sp>
      <p:sp>
        <p:nvSpPr>
          <p:cNvPr id="5" name="Text Placeholder 4">
            <a:extLst>
              <a:ext uri="{FF2B5EF4-FFF2-40B4-BE49-F238E27FC236}">
                <a16:creationId xmlns:a16="http://schemas.microsoft.com/office/drawing/2014/main" id="{0313A396-B76E-6A26-D98D-CA224F89579A}"/>
              </a:ext>
            </a:extLst>
          </p:cNvPr>
          <p:cNvSpPr>
            <a:spLocks noGrp="1"/>
          </p:cNvSpPr>
          <p:nvPr>
            <p:ph type="body" sz="quarter" idx="12"/>
          </p:nvPr>
        </p:nvSpPr>
        <p:spPr>
          <a:xfrm>
            <a:off x="233999" y="948300"/>
            <a:ext cx="8292483" cy="3319634"/>
          </a:xfrm>
        </p:spPr>
        <p:txBody>
          <a:bodyPr vert="horz" lIns="0" tIns="0" rIns="0" bIns="0" rtlCol="0" anchor="t">
            <a:noAutofit/>
          </a:bodyPr>
          <a:lstStyle/>
          <a:p>
            <a:pPr>
              <a:spcAft>
                <a:spcPts val="1200"/>
              </a:spcAft>
            </a:pPr>
            <a:r>
              <a:rPr lang="en-GB" sz="2400" dirty="0"/>
              <a:t>In your allocated </a:t>
            </a:r>
            <a:r>
              <a:rPr lang="en-GB" dirty="0"/>
              <a:t>group,</a:t>
            </a:r>
            <a:r>
              <a:rPr lang="en-GB" sz="2400" dirty="0"/>
              <a:t> </a:t>
            </a:r>
            <a:r>
              <a:rPr lang="en-GB" dirty="0"/>
              <a:t>look at the image showing a residential project. </a:t>
            </a:r>
          </a:p>
          <a:p>
            <a:pPr marL="457200" indent="-457200">
              <a:spcAft>
                <a:spcPts val="1200"/>
              </a:spcAft>
              <a:buAutoNum type="arabicPeriod"/>
            </a:pPr>
            <a:r>
              <a:rPr lang="en-GB" dirty="0"/>
              <a:t>Discuss what elements of the project will ensure a successful outcome. Take into account </a:t>
            </a:r>
            <a:r>
              <a:rPr lang="en-GB" dirty="0">
                <a:cs typeface="Arial"/>
              </a:rPr>
              <a:t>operatives, </a:t>
            </a:r>
            <a:br>
              <a:rPr lang="en-GB" dirty="0">
                <a:cs typeface="Arial"/>
              </a:rPr>
            </a:br>
            <a:r>
              <a:rPr lang="en-GB" dirty="0">
                <a:cs typeface="Arial"/>
              </a:rPr>
              <a:t>plant and equipment and material storage considerations. </a:t>
            </a:r>
            <a:endParaRPr lang="en-GB" dirty="0"/>
          </a:p>
          <a:p>
            <a:pPr marL="457200" indent="-457200">
              <a:buAutoNum type="arabicPeriod"/>
            </a:pPr>
            <a:r>
              <a:rPr lang="en-GB" dirty="0">
                <a:cs typeface="Arial"/>
              </a:rPr>
              <a:t>Write on sticky notes elements discussed. </a:t>
            </a:r>
          </a:p>
          <a:p>
            <a:endParaRPr lang="en-GB" dirty="0">
              <a:cs typeface="Arial"/>
            </a:endParaRPr>
          </a:p>
        </p:txBody>
      </p:sp>
      <p:sp>
        <p:nvSpPr>
          <p:cNvPr id="3" name="Footer Placeholder 2">
            <a:extLst>
              <a:ext uri="{FF2B5EF4-FFF2-40B4-BE49-F238E27FC236}">
                <a16:creationId xmlns:a16="http://schemas.microsoft.com/office/drawing/2014/main" id="{00EA1B05-BF98-E6B9-F864-9BF5EEF5486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29B04078-00B0-B717-6AE3-F946A58C2F80}"/>
              </a:ext>
            </a:extLst>
          </p:cNvPr>
          <p:cNvSpPr>
            <a:spLocks noGrp="1"/>
          </p:cNvSpPr>
          <p:nvPr>
            <p:ph type="sldNum" sz="quarter" idx="11"/>
          </p:nvPr>
        </p:nvSpPr>
        <p:spPr/>
        <p:txBody>
          <a:bodyPr/>
          <a:lstStyle/>
          <a:p>
            <a:fld id="{DA2C159E-F13C-4A85-9A41-E7669D3E0D70}" type="slidenum">
              <a:rPr lang="en-GB" smtClean="0"/>
              <a:pPr/>
              <a:t>9</a:t>
            </a:fld>
            <a:endParaRPr lang="en-GB"/>
          </a:p>
        </p:txBody>
      </p:sp>
    </p:spTree>
    <p:extLst>
      <p:ext uri="{BB962C8B-B14F-4D97-AF65-F5344CB8AC3E}">
        <p14:creationId xmlns:p14="http://schemas.microsoft.com/office/powerpoint/2010/main" val="390438482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37B298-47BB-B414-A9A4-6E25B4E5C6A2}"/>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276E866-3C32-27C5-2CFC-0492D4483E04}"/>
              </a:ext>
            </a:extLst>
          </p:cNvPr>
          <p:cNvSpPr>
            <a:spLocks noGrp="1"/>
          </p:cNvSpPr>
          <p:nvPr>
            <p:ph type="sldNum" sz="quarter" idx="11"/>
          </p:nvPr>
        </p:nvSpPr>
        <p:spPr/>
        <p:txBody>
          <a:bodyPr/>
          <a:lstStyle/>
          <a:p>
            <a:fld id="{DA2C159E-F13C-4A85-9A41-E7669D3E0D70}" type="slidenum">
              <a:rPr lang="en-GB" smtClean="0"/>
              <a:pPr/>
              <a:t>90</a:t>
            </a:fld>
            <a:endParaRPr lang="en-GB"/>
          </a:p>
        </p:txBody>
      </p:sp>
      <p:sp>
        <p:nvSpPr>
          <p:cNvPr id="3" name="Title 2">
            <a:extLst>
              <a:ext uri="{FF2B5EF4-FFF2-40B4-BE49-F238E27FC236}">
                <a16:creationId xmlns:a16="http://schemas.microsoft.com/office/drawing/2014/main" id="{F38E0369-AF06-8FC1-8474-5F94F3B89B6B}"/>
              </a:ext>
            </a:extLst>
          </p:cNvPr>
          <p:cNvSpPr>
            <a:spLocks noGrp="1"/>
          </p:cNvSpPr>
          <p:nvPr>
            <p:ph type="title"/>
          </p:nvPr>
        </p:nvSpPr>
        <p:spPr>
          <a:xfrm>
            <a:off x="232950" y="249900"/>
            <a:ext cx="8677050" cy="1027357"/>
          </a:xfrm>
        </p:spPr>
        <p:txBody>
          <a:bodyPr>
            <a:noAutofit/>
          </a:bodyPr>
          <a:lstStyle/>
          <a:p>
            <a:r>
              <a:rPr lang="en-GB">
                <a:cs typeface="Arial"/>
              </a:rPr>
              <a:t>Key considerations for converting between planning tools</a:t>
            </a:r>
            <a:endParaRPr lang="en-US"/>
          </a:p>
        </p:txBody>
      </p:sp>
      <p:sp>
        <p:nvSpPr>
          <p:cNvPr id="4" name="Text Placeholder 3">
            <a:extLst>
              <a:ext uri="{FF2B5EF4-FFF2-40B4-BE49-F238E27FC236}">
                <a16:creationId xmlns:a16="http://schemas.microsoft.com/office/drawing/2014/main" id="{21E7356F-E488-F867-3E50-A2D320FA88C3}"/>
              </a:ext>
            </a:extLst>
          </p:cNvPr>
          <p:cNvSpPr>
            <a:spLocks noGrp="1"/>
          </p:cNvSpPr>
          <p:nvPr>
            <p:ph type="body" sz="quarter" idx="12"/>
          </p:nvPr>
        </p:nvSpPr>
        <p:spPr>
          <a:xfrm>
            <a:off x="232950" y="1395929"/>
            <a:ext cx="8299131" cy="3494768"/>
          </a:xfrm>
        </p:spPr>
        <p:txBody>
          <a:bodyPr vert="horz" lIns="0" tIns="0" rIns="0" bIns="0" rtlCol="0" anchor="t">
            <a:noAutofit/>
          </a:bodyPr>
          <a:lstStyle/>
          <a:p>
            <a:pPr marL="0" lvl="1" indent="0">
              <a:spcAft>
                <a:spcPts val="1200"/>
              </a:spcAft>
              <a:buNone/>
            </a:pPr>
            <a:r>
              <a:rPr lang="en-GB" dirty="0">
                <a:cs typeface="Arial"/>
              </a:rPr>
              <a:t>A second planning tool can be used and a plan developed, using the first tool as the guide. These plans must accurately match each other. </a:t>
            </a:r>
          </a:p>
          <a:p>
            <a:pPr marL="0" lvl="1" indent="0">
              <a:spcAft>
                <a:spcPts val="1200"/>
              </a:spcAft>
              <a:buNone/>
            </a:pPr>
            <a:r>
              <a:rPr lang="en-GB" dirty="0">
                <a:cs typeface="Arial"/>
              </a:rPr>
              <a:t>When undertaking this process it is important to:</a:t>
            </a:r>
          </a:p>
          <a:p>
            <a:pPr lvl="1"/>
            <a:r>
              <a:rPr lang="en-GB" dirty="0">
                <a:cs typeface="Arial"/>
              </a:rPr>
              <a:t>clearly identify all the tasks involved</a:t>
            </a:r>
          </a:p>
          <a:p>
            <a:pPr lvl="1"/>
            <a:r>
              <a:rPr lang="en-GB" dirty="0">
                <a:cs typeface="Arial"/>
              </a:rPr>
              <a:t>identify the projected timescale for each task</a:t>
            </a:r>
          </a:p>
          <a:p>
            <a:pPr lvl="1"/>
            <a:r>
              <a:rPr lang="en-GB" dirty="0">
                <a:cs typeface="Arial"/>
              </a:rPr>
              <a:t>identify the interdependencies for linking tasks.</a:t>
            </a:r>
          </a:p>
          <a:p>
            <a:pPr marL="539750" lvl="2" indent="-269875"/>
            <a:endParaRPr lang="en-GB" dirty="0">
              <a:cs typeface="Arial"/>
            </a:endParaRPr>
          </a:p>
          <a:p>
            <a:pPr marL="539750" lvl="2" indent="-269875"/>
            <a:endParaRPr lang="en-GB" dirty="0">
              <a:cs typeface="Arial"/>
            </a:endParaRPr>
          </a:p>
          <a:p>
            <a:pPr marL="539750" lvl="2" indent="-269875"/>
            <a:endParaRPr lang="en-GB" dirty="0">
              <a:cs typeface="Arial"/>
            </a:endParaRPr>
          </a:p>
        </p:txBody>
      </p:sp>
      <p:sp>
        <p:nvSpPr>
          <p:cNvPr id="5" name="Footer Placeholder 4">
            <a:extLst>
              <a:ext uri="{FF2B5EF4-FFF2-40B4-BE49-F238E27FC236}">
                <a16:creationId xmlns:a16="http://schemas.microsoft.com/office/drawing/2014/main" id="{9AFDAB0C-E5AB-C487-86C6-79D5F539217B}"/>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408709388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2842E39-3E82-BC0B-97F8-5D38EBE28653}"/>
              </a:ext>
            </a:extLst>
          </p:cNvPr>
          <p:cNvSpPr>
            <a:spLocks noGrp="1"/>
          </p:cNvSpPr>
          <p:nvPr>
            <p:ph type="sldNum" sz="quarter" idx="11"/>
          </p:nvPr>
        </p:nvSpPr>
        <p:spPr/>
        <p:txBody>
          <a:bodyPr/>
          <a:lstStyle/>
          <a:p>
            <a:fld id="{DA2C159E-F13C-4A85-9A41-E7669D3E0D70}" type="slidenum">
              <a:rPr lang="en-GB" smtClean="0"/>
              <a:pPr/>
              <a:t>91</a:t>
            </a:fld>
            <a:endParaRPr lang="en-GB"/>
          </a:p>
        </p:txBody>
      </p:sp>
      <p:sp>
        <p:nvSpPr>
          <p:cNvPr id="3" name="Title 2">
            <a:extLst>
              <a:ext uri="{FF2B5EF4-FFF2-40B4-BE49-F238E27FC236}">
                <a16:creationId xmlns:a16="http://schemas.microsoft.com/office/drawing/2014/main" id="{40C0C548-C14F-AA5D-5A56-8561725B9AEB}"/>
              </a:ext>
            </a:extLst>
          </p:cNvPr>
          <p:cNvSpPr>
            <a:spLocks noGrp="1"/>
          </p:cNvSpPr>
          <p:nvPr>
            <p:ph type="title"/>
          </p:nvPr>
        </p:nvSpPr>
        <p:spPr>
          <a:xfrm>
            <a:off x="232950" y="249900"/>
            <a:ext cx="8437563" cy="969300"/>
          </a:xfrm>
        </p:spPr>
        <p:txBody>
          <a:bodyPr>
            <a:noAutofit/>
          </a:bodyPr>
          <a:lstStyle/>
          <a:p>
            <a:r>
              <a:rPr lang="en-GB" dirty="0"/>
              <a:t>Peer review of motor showroom </a:t>
            </a:r>
            <a:br>
              <a:rPr lang="en-GB" dirty="0"/>
            </a:br>
            <a:r>
              <a:rPr lang="en-GB" dirty="0"/>
              <a:t>and garage</a:t>
            </a:r>
          </a:p>
        </p:txBody>
      </p:sp>
      <p:sp>
        <p:nvSpPr>
          <p:cNvPr id="4" name="Text Placeholder 3">
            <a:extLst>
              <a:ext uri="{FF2B5EF4-FFF2-40B4-BE49-F238E27FC236}">
                <a16:creationId xmlns:a16="http://schemas.microsoft.com/office/drawing/2014/main" id="{8A64767E-F6BD-A953-B9AD-9C0EB5152598}"/>
              </a:ext>
            </a:extLst>
          </p:cNvPr>
          <p:cNvSpPr>
            <a:spLocks noGrp="1"/>
          </p:cNvSpPr>
          <p:nvPr>
            <p:ph type="body" sz="quarter" idx="12"/>
          </p:nvPr>
        </p:nvSpPr>
        <p:spPr>
          <a:xfrm>
            <a:off x="232950" y="1541926"/>
            <a:ext cx="7667625" cy="3601574"/>
          </a:xfrm>
        </p:spPr>
        <p:txBody>
          <a:bodyPr/>
          <a:lstStyle/>
          <a:p>
            <a:pPr>
              <a:spcAft>
                <a:spcPts val="1200"/>
              </a:spcAft>
            </a:pPr>
            <a:r>
              <a:rPr lang="en-GB" dirty="0"/>
              <a:t>Peer review the </a:t>
            </a:r>
            <a:r>
              <a:rPr lang="en-GB" dirty="0">
                <a:solidFill>
                  <a:srgbClr val="000000"/>
                </a:solidFill>
                <a:effectLst/>
                <a:ea typeface="Calibri" panose="020F0502020204030204" pitchFamily="34" charset="0"/>
              </a:rPr>
              <a:t>Gantt chart for the motor showroom and garage against the following key consideratio</a:t>
            </a:r>
            <a:r>
              <a:rPr lang="en-GB" dirty="0">
                <a:solidFill>
                  <a:srgbClr val="000000"/>
                </a:solidFill>
                <a:ea typeface="Calibri" panose="020F0502020204030204" pitchFamily="34" charset="0"/>
              </a:rPr>
              <a:t>ns:</a:t>
            </a:r>
          </a:p>
          <a:p>
            <a:pPr lvl="1">
              <a:lnSpc>
                <a:spcPct val="100000"/>
              </a:lnSpc>
            </a:pPr>
            <a:r>
              <a:rPr lang="en-GB" dirty="0">
                <a:cs typeface="Arial"/>
              </a:rPr>
              <a:t>clear identification of all the tasks involved</a:t>
            </a:r>
          </a:p>
          <a:p>
            <a:pPr lvl="1">
              <a:lnSpc>
                <a:spcPct val="100000"/>
              </a:lnSpc>
            </a:pPr>
            <a:r>
              <a:rPr lang="en-GB" dirty="0">
                <a:cs typeface="Arial"/>
              </a:rPr>
              <a:t>identified projected timescales for each task</a:t>
            </a:r>
          </a:p>
          <a:p>
            <a:pPr lvl="1">
              <a:lnSpc>
                <a:spcPct val="100000"/>
              </a:lnSpc>
            </a:pPr>
            <a:r>
              <a:rPr lang="en-GB" dirty="0">
                <a:cs typeface="Arial"/>
              </a:rPr>
              <a:t>identified interdependencies for linking tasks.</a:t>
            </a:r>
          </a:p>
          <a:p>
            <a:endParaRPr lang="en-GB" dirty="0"/>
          </a:p>
        </p:txBody>
      </p:sp>
      <p:sp>
        <p:nvSpPr>
          <p:cNvPr id="5" name="Footer Placeholder 4">
            <a:extLst>
              <a:ext uri="{FF2B5EF4-FFF2-40B4-BE49-F238E27FC236}">
                <a16:creationId xmlns:a16="http://schemas.microsoft.com/office/drawing/2014/main" id="{1971961C-10F1-7426-18AC-2A0AD23A4D42}"/>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4997045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786B43-1305-00A9-F808-8AA85B60AC1E}"/>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E373746-7103-ADC2-14B7-96BF7BD05783}"/>
              </a:ext>
            </a:extLst>
          </p:cNvPr>
          <p:cNvSpPr>
            <a:spLocks noGrp="1"/>
          </p:cNvSpPr>
          <p:nvPr>
            <p:ph type="sldNum" sz="quarter" idx="11"/>
          </p:nvPr>
        </p:nvSpPr>
        <p:spPr/>
        <p:txBody>
          <a:bodyPr/>
          <a:lstStyle/>
          <a:p>
            <a:fld id="{DA2C159E-F13C-4A85-9A41-E7669D3E0D70}" type="slidenum">
              <a:rPr lang="en-GB" smtClean="0"/>
              <a:pPr/>
              <a:t>92</a:t>
            </a:fld>
            <a:endParaRPr lang="en-GB"/>
          </a:p>
        </p:txBody>
      </p:sp>
      <p:sp>
        <p:nvSpPr>
          <p:cNvPr id="3" name="Title 2">
            <a:extLst>
              <a:ext uri="{FF2B5EF4-FFF2-40B4-BE49-F238E27FC236}">
                <a16:creationId xmlns:a16="http://schemas.microsoft.com/office/drawing/2014/main" id="{D018F729-2D57-F74B-0EEC-D251D00EDC73}"/>
              </a:ext>
            </a:extLst>
          </p:cNvPr>
          <p:cNvSpPr>
            <a:spLocks noGrp="1"/>
          </p:cNvSpPr>
          <p:nvPr>
            <p:ph type="title"/>
          </p:nvPr>
        </p:nvSpPr>
        <p:spPr/>
        <p:txBody>
          <a:bodyPr>
            <a:normAutofit/>
          </a:bodyPr>
          <a:lstStyle/>
          <a:p>
            <a:r>
              <a:rPr lang="en-GB" dirty="0"/>
              <a:t>Plenary task: Exam-style question</a:t>
            </a:r>
          </a:p>
        </p:txBody>
      </p:sp>
      <p:sp>
        <p:nvSpPr>
          <p:cNvPr id="4" name="Text Placeholder 3">
            <a:extLst>
              <a:ext uri="{FF2B5EF4-FFF2-40B4-BE49-F238E27FC236}">
                <a16:creationId xmlns:a16="http://schemas.microsoft.com/office/drawing/2014/main" id="{F1982991-F20E-3825-C0C9-624DCBA4B383}"/>
              </a:ext>
            </a:extLst>
          </p:cNvPr>
          <p:cNvSpPr>
            <a:spLocks noGrp="1"/>
          </p:cNvSpPr>
          <p:nvPr>
            <p:ph type="body" sz="quarter" idx="12"/>
          </p:nvPr>
        </p:nvSpPr>
        <p:spPr>
          <a:xfrm>
            <a:off x="234000" y="1058843"/>
            <a:ext cx="7683723" cy="3529131"/>
          </a:xfrm>
        </p:spPr>
        <p:txBody>
          <a:bodyPr vert="horz" lIns="0" tIns="0" rIns="0" bIns="0" rtlCol="0" anchor="t">
            <a:noAutofit/>
          </a:bodyPr>
          <a:lstStyle/>
          <a:p>
            <a:r>
              <a:rPr lang="en-GB" dirty="0"/>
              <a:t>Individually, answer </a:t>
            </a:r>
            <a:r>
              <a:rPr lang="en-GB" dirty="0">
                <a:cs typeface="Arial"/>
              </a:rPr>
              <a:t>the exam-style question.</a:t>
            </a:r>
            <a:endParaRPr lang="en-US" dirty="0">
              <a:cs typeface="Arial"/>
            </a:endParaRPr>
          </a:p>
          <a:p>
            <a:endParaRPr lang="en-GB" dirty="0">
              <a:cs typeface="Arial"/>
            </a:endParaRPr>
          </a:p>
          <a:p>
            <a:r>
              <a:rPr lang="en-GB" dirty="0">
                <a:cs typeface="Arial"/>
              </a:rPr>
              <a:t>Hand in your completed answer.</a:t>
            </a:r>
          </a:p>
        </p:txBody>
      </p:sp>
      <p:sp>
        <p:nvSpPr>
          <p:cNvPr id="5" name="Footer Placeholder 4">
            <a:extLst>
              <a:ext uri="{FF2B5EF4-FFF2-40B4-BE49-F238E27FC236}">
                <a16:creationId xmlns:a16="http://schemas.microsoft.com/office/drawing/2014/main" id="{AD6DBBC0-7EA9-4689-913B-8CFF6BD0F79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43829497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0F8246-111B-F36F-155D-A9761DB4203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AD8E4BD-1FA4-9C2C-FACD-4A851EBA5E1D}"/>
              </a:ext>
            </a:extLst>
          </p:cNvPr>
          <p:cNvSpPr>
            <a:spLocks noGrp="1"/>
          </p:cNvSpPr>
          <p:nvPr>
            <p:ph type="title"/>
          </p:nvPr>
        </p:nvSpPr>
        <p:spPr>
          <a:xfrm>
            <a:off x="232950" y="249900"/>
            <a:ext cx="8437563" cy="1242350"/>
          </a:xfrm>
        </p:spPr>
        <p:txBody>
          <a:bodyPr>
            <a:normAutofit/>
          </a:bodyPr>
          <a:lstStyle/>
          <a:p>
            <a:r>
              <a:rPr lang="en-GB" sz="3600"/>
              <a:t>Next steps</a:t>
            </a:r>
            <a:r>
              <a:rPr lang="en-GB"/>
              <a:t>:</a:t>
            </a:r>
            <a:r>
              <a:rPr lang="en-GB" sz="3600"/>
              <a:t> </a:t>
            </a:r>
            <a:r>
              <a:rPr lang="en-GB"/>
              <a:t>Revision in preparation for summative lesson</a:t>
            </a:r>
            <a:endParaRPr lang="en-US">
              <a:cs typeface="Arial"/>
            </a:endParaRPr>
          </a:p>
        </p:txBody>
      </p:sp>
      <p:sp>
        <p:nvSpPr>
          <p:cNvPr id="5" name="Text Placeholder 4">
            <a:extLst>
              <a:ext uri="{FF2B5EF4-FFF2-40B4-BE49-F238E27FC236}">
                <a16:creationId xmlns:a16="http://schemas.microsoft.com/office/drawing/2014/main" id="{87BB8168-55ED-EE92-5E0D-B005503F08D2}"/>
              </a:ext>
            </a:extLst>
          </p:cNvPr>
          <p:cNvSpPr>
            <a:spLocks noGrp="1"/>
          </p:cNvSpPr>
          <p:nvPr>
            <p:ph type="body" sz="quarter" idx="12"/>
          </p:nvPr>
        </p:nvSpPr>
        <p:spPr>
          <a:xfrm>
            <a:off x="232949" y="1744332"/>
            <a:ext cx="8024359" cy="3022931"/>
          </a:xfrm>
        </p:spPr>
        <p:txBody>
          <a:bodyPr vert="horz" lIns="0" tIns="0" rIns="0" bIns="0" rtlCol="0" anchor="t">
            <a:noAutofit/>
          </a:bodyPr>
          <a:lstStyle/>
          <a:p>
            <a:pPr>
              <a:spcAft>
                <a:spcPts val="600"/>
              </a:spcAft>
            </a:pPr>
            <a:r>
              <a:rPr lang="en-GB" b="1" dirty="0">
                <a:cs typeface="Arial"/>
              </a:rPr>
              <a:t>Homework (individual):</a:t>
            </a:r>
            <a:endParaRPr lang="en-GB" b="1" dirty="0">
              <a:effectLst/>
              <a:ea typeface="Calibri" panose="020F0502020204030204" pitchFamily="34" charset="0"/>
              <a:cs typeface="Arial"/>
            </a:endParaRPr>
          </a:p>
          <a:p>
            <a:r>
              <a:rPr lang="en-GB" dirty="0">
                <a:ea typeface="Calibri"/>
                <a:cs typeface="Arial"/>
              </a:rPr>
              <a:t>Revise lessons 1–9 in preparation for the summative lesson 10</a:t>
            </a:r>
            <a:r>
              <a:rPr lang="en-GB" dirty="0">
                <a:effectLst/>
                <a:ea typeface="Calibri"/>
                <a:cs typeface="Arial"/>
              </a:rPr>
              <a:t>.</a:t>
            </a:r>
            <a:endParaRPr lang="en-GB" dirty="0">
              <a:cs typeface="Arial"/>
            </a:endParaRPr>
          </a:p>
        </p:txBody>
      </p:sp>
      <p:sp>
        <p:nvSpPr>
          <p:cNvPr id="3" name="Footer Placeholder 2">
            <a:extLst>
              <a:ext uri="{FF2B5EF4-FFF2-40B4-BE49-F238E27FC236}">
                <a16:creationId xmlns:a16="http://schemas.microsoft.com/office/drawing/2014/main" id="{7C37C159-DD22-EF71-55D6-6E51775D1BB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92CD493B-44C1-EA64-1C14-B9B802B3DAB9}"/>
              </a:ext>
            </a:extLst>
          </p:cNvPr>
          <p:cNvSpPr>
            <a:spLocks noGrp="1"/>
          </p:cNvSpPr>
          <p:nvPr>
            <p:ph type="sldNum" sz="quarter" idx="11"/>
          </p:nvPr>
        </p:nvSpPr>
        <p:spPr/>
        <p:txBody>
          <a:bodyPr/>
          <a:lstStyle/>
          <a:p>
            <a:fld id="{DA2C159E-F13C-4A85-9A41-E7669D3E0D70}" type="slidenum">
              <a:rPr lang="en-GB" smtClean="0"/>
              <a:pPr/>
              <a:t>93</a:t>
            </a:fld>
            <a:endParaRPr lang="en-GB"/>
          </a:p>
        </p:txBody>
      </p:sp>
    </p:spTree>
    <p:extLst>
      <p:ext uri="{BB962C8B-B14F-4D97-AF65-F5344CB8AC3E}">
        <p14:creationId xmlns:p14="http://schemas.microsoft.com/office/powerpoint/2010/main" val="7188162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a:t>10</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a:bodyPr>
          <a:lstStyle/>
          <a:p>
            <a:pPr>
              <a:lnSpc>
                <a:spcPct val="107000"/>
              </a:lnSpc>
              <a:spcAft>
                <a:spcPts val="800"/>
              </a:spcAft>
            </a:pPr>
            <a:r>
              <a:rPr lang="en-GB" kern="100" dirty="0">
                <a:effectLst/>
                <a:latin typeface="Arial" panose="020B0604020202020204" pitchFamily="34" charset="0"/>
                <a:ea typeface="Calibri" panose="020F0502020204030204" pitchFamily="34" charset="0"/>
              </a:rPr>
              <a:t>Planning a health and </a:t>
            </a:r>
            <a:br>
              <a:rPr lang="en-GB" kern="100" dirty="0">
                <a:effectLst/>
                <a:latin typeface="Arial" panose="020B0604020202020204" pitchFamily="34" charset="0"/>
                <a:ea typeface="Calibri" panose="020F0502020204030204" pitchFamily="34" charset="0"/>
              </a:rPr>
            </a:br>
            <a:r>
              <a:rPr lang="en-GB" kern="100" dirty="0">
                <a:effectLst/>
                <a:latin typeface="Arial" panose="020B0604020202020204" pitchFamily="34" charset="0"/>
                <a:ea typeface="Calibri" panose="020F0502020204030204" pitchFamily="34" charset="0"/>
              </a:rPr>
              <a:t>wellbeing centre</a:t>
            </a:r>
          </a:p>
        </p:txBody>
      </p:sp>
    </p:spTree>
    <p:extLst>
      <p:ext uri="{BB962C8B-B14F-4D97-AF65-F5344CB8AC3E}">
        <p14:creationId xmlns:p14="http://schemas.microsoft.com/office/powerpoint/2010/main" val="235711716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8C5344-BD24-A4C1-C3C1-F86CF22CE54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888290A-2D5D-CF28-E487-38388961A754}"/>
              </a:ext>
            </a:extLst>
          </p:cNvPr>
          <p:cNvSpPr>
            <a:spLocks noGrp="1"/>
          </p:cNvSpPr>
          <p:nvPr>
            <p:ph type="title"/>
          </p:nvPr>
        </p:nvSpPr>
        <p:spPr>
          <a:xfrm>
            <a:off x="232950" y="249901"/>
            <a:ext cx="8437563" cy="790624"/>
          </a:xfrm>
        </p:spPr>
        <p:txBody>
          <a:bodyPr>
            <a:noAutofit/>
          </a:bodyPr>
          <a:lstStyle/>
          <a:p>
            <a:pPr>
              <a:lnSpc>
                <a:spcPct val="100000"/>
              </a:lnSpc>
            </a:pPr>
            <a:r>
              <a:rPr lang="en-GB" dirty="0"/>
              <a:t>Task: Health and wellbeing centre</a:t>
            </a:r>
          </a:p>
        </p:txBody>
      </p:sp>
      <p:sp>
        <p:nvSpPr>
          <p:cNvPr id="5" name="Text Placeholder 4">
            <a:extLst>
              <a:ext uri="{FF2B5EF4-FFF2-40B4-BE49-F238E27FC236}">
                <a16:creationId xmlns:a16="http://schemas.microsoft.com/office/drawing/2014/main" id="{627217A9-8DA0-518B-FCDA-203BF316E39D}"/>
              </a:ext>
            </a:extLst>
          </p:cNvPr>
          <p:cNvSpPr>
            <a:spLocks noGrp="1"/>
          </p:cNvSpPr>
          <p:nvPr>
            <p:ph type="body" sz="quarter" idx="12"/>
          </p:nvPr>
        </p:nvSpPr>
        <p:spPr>
          <a:xfrm>
            <a:off x="278160" y="1196894"/>
            <a:ext cx="8437563" cy="3817938"/>
          </a:xfrm>
        </p:spPr>
        <p:txBody>
          <a:bodyPr/>
          <a:lstStyle/>
          <a:p>
            <a:pPr marL="0" lvl="1" indent="0">
              <a:lnSpc>
                <a:spcPct val="100000"/>
              </a:lnSpc>
              <a:buNone/>
            </a:pPr>
            <a:r>
              <a:rPr lang="en-GB" sz="2400" dirty="0"/>
              <a:t>Read the Case study: Health and wellbeing centre.</a:t>
            </a:r>
          </a:p>
          <a:p>
            <a:pPr marL="0" lvl="1" indent="0">
              <a:lnSpc>
                <a:spcPct val="100000"/>
              </a:lnSpc>
              <a:buNone/>
            </a:pPr>
            <a:endParaRPr lang="en-GB" sz="2400" dirty="0"/>
          </a:p>
          <a:p>
            <a:pPr marL="0" lvl="1" indent="0">
              <a:lnSpc>
                <a:spcPct val="100000"/>
              </a:lnSpc>
              <a:buNone/>
            </a:pPr>
            <a:r>
              <a:rPr lang="en-GB" sz="2400" dirty="0"/>
              <a:t>Identify 15 on-site activities for the construction phase </a:t>
            </a:r>
            <a:br>
              <a:rPr lang="en-GB" sz="2400" dirty="0"/>
            </a:br>
            <a:r>
              <a:rPr lang="en-GB" sz="2400" dirty="0"/>
              <a:t>of the project.</a:t>
            </a:r>
          </a:p>
          <a:p>
            <a:pPr marL="0" lvl="1" indent="0">
              <a:lnSpc>
                <a:spcPct val="100000"/>
              </a:lnSpc>
              <a:buNone/>
            </a:pPr>
            <a:endParaRPr lang="en-GB" dirty="0"/>
          </a:p>
          <a:p>
            <a:pPr marL="0" lvl="1" indent="0">
              <a:lnSpc>
                <a:spcPct val="100000"/>
              </a:lnSpc>
              <a:buNone/>
            </a:pPr>
            <a:r>
              <a:rPr lang="en-GB" dirty="0"/>
              <a:t>L</a:t>
            </a:r>
            <a:r>
              <a:rPr lang="en-GB" sz="2400" dirty="0"/>
              <a:t>ist the activities in the order in which they will be undertaken.</a:t>
            </a:r>
          </a:p>
        </p:txBody>
      </p:sp>
      <p:sp>
        <p:nvSpPr>
          <p:cNvPr id="3" name="Footer Placeholder 2">
            <a:extLst>
              <a:ext uri="{FF2B5EF4-FFF2-40B4-BE49-F238E27FC236}">
                <a16:creationId xmlns:a16="http://schemas.microsoft.com/office/drawing/2014/main" id="{4A13C34E-448F-B108-BD8F-FB05E1D59E4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8FD14572-508C-9456-F48D-1539359041F9}"/>
              </a:ext>
            </a:extLst>
          </p:cNvPr>
          <p:cNvSpPr>
            <a:spLocks noGrp="1"/>
          </p:cNvSpPr>
          <p:nvPr>
            <p:ph type="sldNum" sz="quarter" idx="11"/>
          </p:nvPr>
        </p:nvSpPr>
        <p:spPr/>
        <p:txBody>
          <a:bodyPr/>
          <a:lstStyle/>
          <a:p>
            <a:fld id="{DA2C159E-F13C-4A85-9A41-E7669D3E0D70}" type="slidenum">
              <a:rPr lang="en-GB" smtClean="0"/>
              <a:pPr/>
              <a:t>95</a:t>
            </a:fld>
            <a:endParaRPr lang="en-GB"/>
          </a:p>
        </p:txBody>
      </p:sp>
    </p:spTree>
    <p:extLst>
      <p:ext uri="{BB962C8B-B14F-4D97-AF65-F5344CB8AC3E}">
        <p14:creationId xmlns:p14="http://schemas.microsoft.com/office/powerpoint/2010/main" val="276610369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624A0C-CA90-AF93-64DB-7356800F635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662DDC9-11FA-3EDC-1DC5-59E02EB644CA}"/>
              </a:ext>
            </a:extLst>
          </p:cNvPr>
          <p:cNvSpPr>
            <a:spLocks noGrp="1"/>
          </p:cNvSpPr>
          <p:nvPr>
            <p:ph type="title"/>
          </p:nvPr>
        </p:nvSpPr>
        <p:spPr/>
        <p:txBody>
          <a:bodyPr>
            <a:normAutofit/>
          </a:bodyPr>
          <a:lstStyle/>
          <a:p>
            <a:pPr>
              <a:lnSpc>
                <a:spcPct val="100000"/>
              </a:lnSpc>
            </a:pPr>
            <a:r>
              <a:rPr lang="en-GB" sz="3600"/>
              <a:t>Task: Peer review</a:t>
            </a:r>
          </a:p>
        </p:txBody>
      </p:sp>
      <p:sp>
        <p:nvSpPr>
          <p:cNvPr id="5" name="Text Placeholder 4">
            <a:extLst>
              <a:ext uri="{FF2B5EF4-FFF2-40B4-BE49-F238E27FC236}">
                <a16:creationId xmlns:a16="http://schemas.microsoft.com/office/drawing/2014/main" id="{1707290D-555E-CCE6-05B9-597D3D85D673}"/>
              </a:ext>
            </a:extLst>
          </p:cNvPr>
          <p:cNvSpPr>
            <a:spLocks noGrp="1"/>
          </p:cNvSpPr>
          <p:nvPr>
            <p:ph type="body" sz="quarter" idx="12"/>
          </p:nvPr>
        </p:nvSpPr>
        <p:spPr>
          <a:xfrm>
            <a:off x="234000" y="949325"/>
            <a:ext cx="8677050" cy="3716104"/>
          </a:xfrm>
        </p:spPr>
        <p:txBody>
          <a:bodyPr/>
          <a:lstStyle/>
          <a:p>
            <a:pPr marL="0" lvl="1" indent="0">
              <a:buNone/>
            </a:pPr>
            <a:r>
              <a:rPr lang="en-GB" sz="2400" dirty="0"/>
              <a:t>Conduct a peer review of the completed plan for the </a:t>
            </a:r>
            <a:r>
              <a:rPr lang="en-GB" sz="2400" dirty="0">
                <a:effectLst/>
                <a:latin typeface="Arial" panose="020B0604020202020204" pitchFamily="34" charset="0"/>
                <a:ea typeface="Calibri" panose="020F0502020204030204" pitchFamily="34" charset="0"/>
              </a:rPr>
              <a:t>construction of a health and wellbeing centre</a:t>
            </a:r>
            <a:r>
              <a:rPr lang="en-GB" dirty="0">
                <a:effectLst/>
                <a:latin typeface="Arial" panose="020B0604020202020204" pitchFamily="34" charset="0"/>
                <a:ea typeface="Calibri" panose="020F0502020204030204" pitchFamily="34" charset="0"/>
              </a:rPr>
              <a:t>.</a:t>
            </a:r>
            <a:r>
              <a:rPr lang="en-GB" sz="2400" dirty="0"/>
              <a:t> Complete </a:t>
            </a:r>
            <a:r>
              <a:rPr lang="en-GB" dirty="0"/>
              <a:t>the Peer review feedback criteria sheet to guide this process.</a:t>
            </a:r>
          </a:p>
          <a:p>
            <a:pPr marL="0" lvl="1" indent="0">
              <a:buNone/>
            </a:pPr>
            <a:endParaRPr lang="en-GB" dirty="0"/>
          </a:p>
          <a:p>
            <a:pPr marL="0" lvl="1" indent="0">
              <a:buNone/>
            </a:pPr>
            <a:r>
              <a:rPr lang="en-GB" dirty="0"/>
              <a:t>In your allocated group,</a:t>
            </a:r>
          </a:p>
          <a:p>
            <a:pPr lvl="1"/>
            <a:r>
              <a:rPr lang="en-GB" dirty="0">
                <a:cs typeface="Arial"/>
              </a:rPr>
              <a:t>compare approaches used.</a:t>
            </a:r>
          </a:p>
          <a:p>
            <a:pPr lvl="1"/>
            <a:r>
              <a:rPr lang="en-GB" dirty="0">
                <a:cs typeface="Arial"/>
              </a:rPr>
              <a:t>select the most effective plan and discuss reasons for choice.</a:t>
            </a:r>
          </a:p>
          <a:p>
            <a:pPr marL="0" lvl="1" indent="0">
              <a:buNone/>
            </a:pPr>
            <a:endParaRPr lang="en-GB" dirty="0"/>
          </a:p>
          <a:p>
            <a:pPr marL="0" lvl="1" indent="0">
              <a:buNone/>
            </a:pPr>
            <a:r>
              <a:rPr lang="en-GB" dirty="0"/>
              <a:t>Participate in a class discussion, justifying the reasons for the choice of most effective plan.</a:t>
            </a:r>
          </a:p>
          <a:p>
            <a:endParaRPr lang="en-GB" dirty="0"/>
          </a:p>
        </p:txBody>
      </p:sp>
      <p:sp>
        <p:nvSpPr>
          <p:cNvPr id="3" name="Footer Placeholder 2">
            <a:extLst>
              <a:ext uri="{FF2B5EF4-FFF2-40B4-BE49-F238E27FC236}">
                <a16:creationId xmlns:a16="http://schemas.microsoft.com/office/drawing/2014/main" id="{FD598DC2-1E6F-E169-3A9D-45ACFC0FD7C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DA4F6807-D368-E2F7-8B22-E939657FE8A0}"/>
              </a:ext>
            </a:extLst>
          </p:cNvPr>
          <p:cNvSpPr>
            <a:spLocks noGrp="1"/>
          </p:cNvSpPr>
          <p:nvPr>
            <p:ph type="sldNum" sz="quarter" idx="11"/>
          </p:nvPr>
        </p:nvSpPr>
        <p:spPr/>
        <p:txBody>
          <a:bodyPr/>
          <a:lstStyle/>
          <a:p>
            <a:fld id="{DA2C159E-F13C-4A85-9A41-E7669D3E0D70}" type="slidenum">
              <a:rPr lang="en-GB" smtClean="0"/>
              <a:pPr/>
              <a:t>96</a:t>
            </a:fld>
            <a:endParaRPr lang="en-GB"/>
          </a:p>
        </p:txBody>
      </p:sp>
    </p:spTree>
    <p:extLst>
      <p:ext uri="{BB962C8B-B14F-4D97-AF65-F5344CB8AC3E}">
        <p14:creationId xmlns:p14="http://schemas.microsoft.com/office/powerpoint/2010/main" val="595753143"/>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2814DC-515D-AD9C-510D-D66A4B8F068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7AAF40C-F8AC-4D48-7DA9-914841992213}"/>
              </a:ext>
            </a:extLst>
          </p:cNvPr>
          <p:cNvSpPr>
            <a:spLocks noGrp="1"/>
          </p:cNvSpPr>
          <p:nvPr>
            <p:ph type="title"/>
          </p:nvPr>
        </p:nvSpPr>
        <p:spPr/>
        <p:txBody>
          <a:bodyPr>
            <a:normAutofit/>
          </a:bodyPr>
          <a:lstStyle/>
          <a:p>
            <a:pPr>
              <a:lnSpc>
                <a:spcPct val="100000"/>
              </a:lnSpc>
            </a:pPr>
            <a:r>
              <a:rPr lang="en-GB" dirty="0"/>
              <a:t>Task: Use the model answer</a:t>
            </a:r>
            <a:endParaRPr lang="en-GB" sz="3600" dirty="0"/>
          </a:p>
        </p:txBody>
      </p:sp>
      <p:sp>
        <p:nvSpPr>
          <p:cNvPr id="5" name="Text Placeholder 4">
            <a:extLst>
              <a:ext uri="{FF2B5EF4-FFF2-40B4-BE49-F238E27FC236}">
                <a16:creationId xmlns:a16="http://schemas.microsoft.com/office/drawing/2014/main" id="{E4D85A09-AB7C-7A09-A4A6-85BDA563BBD6}"/>
              </a:ext>
            </a:extLst>
          </p:cNvPr>
          <p:cNvSpPr>
            <a:spLocks noGrp="1"/>
          </p:cNvSpPr>
          <p:nvPr>
            <p:ph type="body" sz="quarter" idx="12"/>
          </p:nvPr>
        </p:nvSpPr>
        <p:spPr/>
        <p:txBody>
          <a:bodyPr vert="horz" lIns="0" tIns="0" rIns="0" bIns="0" rtlCol="0" anchor="t">
            <a:noAutofit/>
          </a:bodyPr>
          <a:lstStyle/>
          <a:p>
            <a:pPr marL="0" lvl="1" indent="0">
              <a:lnSpc>
                <a:spcPct val="100000"/>
              </a:lnSpc>
              <a:buNone/>
            </a:pPr>
            <a:r>
              <a:rPr lang="en-GB" dirty="0"/>
              <a:t>Peer assess the answer using the model answer given.</a:t>
            </a:r>
          </a:p>
          <a:p>
            <a:pPr marL="269875" lvl="2" indent="0">
              <a:buNone/>
            </a:pPr>
            <a:endParaRPr lang="en-GB" dirty="0">
              <a:cs typeface="Arial"/>
            </a:endParaRPr>
          </a:p>
          <a:p>
            <a:r>
              <a:rPr lang="en-GB"/>
              <a:t> </a:t>
            </a:r>
            <a:endParaRPr lang="en-GB">
              <a:cs typeface="Arial"/>
            </a:endParaRPr>
          </a:p>
        </p:txBody>
      </p:sp>
      <p:sp>
        <p:nvSpPr>
          <p:cNvPr id="3" name="Footer Placeholder 2">
            <a:extLst>
              <a:ext uri="{FF2B5EF4-FFF2-40B4-BE49-F238E27FC236}">
                <a16:creationId xmlns:a16="http://schemas.microsoft.com/office/drawing/2014/main" id="{AC696AD3-045B-EBFF-6388-C10E0459555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B72E494F-E227-2008-386D-1DD0B1A2E454}"/>
              </a:ext>
            </a:extLst>
          </p:cNvPr>
          <p:cNvSpPr>
            <a:spLocks noGrp="1"/>
          </p:cNvSpPr>
          <p:nvPr>
            <p:ph type="sldNum" sz="quarter" idx="11"/>
          </p:nvPr>
        </p:nvSpPr>
        <p:spPr/>
        <p:txBody>
          <a:bodyPr/>
          <a:lstStyle/>
          <a:p>
            <a:fld id="{DA2C159E-F13C-4A85-9A41-E7669D3E0D70}" type="slidenum">
              <a:rPr lang="en-GB" smtClean="0"/>
              <a:pPr/>
              <a:t>97</a:t>
            </a:fld>
            <a:endParaRPr lang="en-GB"/>
          </a:p>
        </p:txBody>
      </p:sp>
    </p:spTree>
    <p:extLst>
      <p:ext uri="{BB962C8B-B14F-4D97-AF65-F5344CB8AC3E}">
        <p14:creationId xmlns:p14="http://schemas.microsoft.com/office/powerpoint/2010/main" val="2956343685"/>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D187EE-7895-1405-C746-9267952BFE6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52CB47F-CB66-7CD9-F62E-9C55288BF689}"/>
              </a:ext>
            </a:extLst>
          </p:cNvPr>
          <p:cNvSpPr>
            <a:spLocks noGrp="1"/>
          </p:cNvSpPr>
          <p:nvPr>
            <p:ph type="title"/>
          </p:nvPr>
        </p:nvSpPr>
        <p:spPr/>
        <p:txBody>
          <a:bodyPr>
            <a:normAutofit/>
          </a:bodyPr>
          <a:lstStyle/>
          <a:p>
            <a:pPr>
              <a:lnSpc>
                <a:spcPct val="100000"/>
              </a:lnSpc>
            </a:pPr>
            <a:r>
              <a:rPr lang="en-GB" sz="3600"/>
              <a:t>Next steps</a:t>
            </a:r>
          </a:p>
        </p:txBody>
      </p:sp>
      <p:sp>
        <p:nvSpPr>
          <p:cNvPr id="5" name="Text Placeholder 4">
            <a:extLst>
              <a:ext uri="{FF2B5EF4-FFF2-40B4-BE49-F238E27FC236}">
                <a16:creationId xmlns:a16="http://schemas.microsoft.com/office/drawing/2014/main" id="{4E195F0F-1480-1EA9-88A5-1A8278083BD4}"/>
              </a:ext>
            </a:extLst>
          </p:cNvPr>
          <p:cNvSpPr>
            <a:spLocks noGrp="1"/>
          </p:cNvSpPr>
          <p:nvPr>
            <p:ph type="body" sz="quarter" idx="12"/>
          </p:nvPr>
        </p:nvSpPr>
        <p:spPr>
          <a:xfrm>
            <a:off x="234000" y="986400"/>
            <a:ext cx="7871775" cy="3601574"/>
          </a:xfrm>
        </p:spPr>
        <p:txBody>
          <a:bodyPr vert="horz" lIns="0" tIns="0" rIns="0" bIns="0" rtlCol="0" anchor="t">
            <a:noAutofit/>
          </a:bodyPr>
          <a:lstStyle/>
          <a:p>
            <a:pPr marL="0" lvl="1" indent="0">
              <a:buNone/>
            </a:pPr>
            <a:r>
              <a:rPr lang="en-GB" dirty="0">
                <a:effectLst/>
                <a:latin typeface="Arial" panose="020B0604020202020204" pitchFamily="34" charset="0"/>
                <a:ea typeface="Calibri" panose="020F0502020204030204" pitchFamily="34" charset="0"/>
              </a:rPr>
              <a:t>Produce a personal plan to further improve your construction planning skills.</a:t>
            </a:r>
            <a:endParaRPr lang="en-GB" dirty="0">
              <a:cs typeface="Arial"/>
            </a:endParaRPr>
          </a:p>
        </p:txBody>
      </p:sp>
      <p:sp>
        <p:nvSpPr>
          <p:cNvPr id="3" name="Footer Placeholder 2">
            <a:extLst>
              <a:ext uri="{FF2B5EF4-FFF2-40B4-BE49-F238E27FC236}">
                <a16:creationId xmlns:a16="http://schemas.microsoft.com/office/drawing/2014/main" id="{307C0BBE-4945-CD07-307D-9AD3B0718D2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49269C16-511F-97C5-C982-C8A3D15A4F93}"/>
              </a:ext>
            </a:extLst>
          </p:cNvPr>
          <p:cNvSpPr>
            <a:spLocks noGrp="1"/>
          </p:cNvSpPr>
          <p:nvPr>
            <p:ph type="sldNum" sz="quarter" idx="11"/>
          </p:nvPr>
        </p:nvSpPr>
        <p:spPr/>
        <p:txBody>
          <a:bodyPr/>
          <a:lstStyle/>
          <a:p>
            <a:fld id="{DA2C159E-F13C-4A85-9A41-E7669D3E0D70}" type="slidenum">
              <a:rPr lang="en-GB" smtClean="0"/>
              <a:pPr/>
              <a:t>98</a:t>
            </a:fld>
            <a:endParaRPr lang="en-GB"/>
          </a:p>
        </p:txBody>
      </p:sp>
    </p:spTree>
    <p:extLst>
      <p:ext uri="{BB962C8B-B14F-4D97-AF65-F5344CB8AC3E}">
        <p14:creationId xmlns:p14="http://schemas.microsoft.com/office/powerpoint/2010/main" val="3255285526"/>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p:cNvSpPr>
            <a:spLocks noGrp="1"/>
          </p:cNvSpPr>
          <p:nvPr>
            <p:ph type="sldNum" sz="quarter" idx="11"/>
          </p:nvPr>
        </p:nvSpPr>
        <p:spPr/>
        <p:txBody>
          <a:bodyPr/>
          <a:lstStyle/>
          <a:p>
            <a:fld id="{DA2C159E-F13C-4A85-9A41-E7669D3E0D70}" type="slidenum">
              <a:rPr lang="en-GB" smtClean="0"/>
              <a:pPr/>
              <a:t>99</a:t>
            </a:fld>
            <a:endParaRPr lang="en-GB"/>
          </a:p>
        </p:txBody>
      </p:sp>
      <p:sp>
        <p:nvSpPr>
          <p:cNvPr id="9" name="TextBox 8">
            <a:extLst>
              <a:ext uri="{FF2B5EF4-FFF2-40B4-BE49-F238E27FC236}">
                <a16:creationId xmlns:a16="http://schemas.microsoft.com/office/drawing/2014/main" id="{93ED7E31-0A20-431C-92C7-87EA77ED0CA9}"/>
              </a:ext>
            </a:extLst>
          </p:cNvPr>
          <p:cNvSpPr txBox="1"/>
          <p:nvPr/>
        </p:nvSpPr>
        <p:spPr>
          <a:xfrm>
            <a:off x="1763688" y="1275606"/>
            <a:ext cx="1152128" cy="184666"/>
          </a:xfrm>
          <a:prstGeom prst="rect">
            <a:avLst/>
          </a:prstGeom>
          <a:noFill/>
        </p:spPr>
        <p:txBody>
          <a:bodyPr wrap="square" lIns="0" tIns="0" rIns="0" bIns="0" rtlCol="0">
            <a:spAutoFit/>
          </a:bodyPr>
          <a:lstStyle/>
          <a:p>
            <a:r>
              <a:rPr lang="en-GB" sz="1200"/>
              <a:t>PRODUCED BY</a:t>
            </a:r>
          </a:p>
        </p:txBody>
      </p:sp>
      <p:pic>
        <p:nvPicPr>
          <p:cNvPr id="14" name="Picture 13" descr="Department for Education&#10;">
            <a:extLst>
              <a:ext uri="{FF2B5EF4-FFF2-40B4-BE49-F238E27FC236}">
                <a16:creationId xmlns:a16="http://schemas.microsoft.com/office/drawing/2014/main" id="{0D793A73-0B68-41C6-96A3-4A06CB6B86A6}"/>
              </a:ext>
              <a:ext uri="{C183D7F6-B498-43B3-948B-1728B52AA6E4}">
                <adec:decorative xmlns:adec="http://schemas.microsoft.com/office/drawing/2017/decorative" val="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1674268"/>
            <a:ext cx="1800200" cy="844550"/>
          </a:xfrm>
          <a:prstGeom prst="rect">
            <a:avLst/>
          </a:prstGeom>
          <a:noFill/>
          <a:ln>
            <a:noFill/>
          </a:ln>
        </p:spPr>
      </p:pic>
      <p:sp>
        <p:nvSpPr>
          <p:cNvPr id="15" name="TextBox 14">
            <a:extLst>
              <a:ext uri="{FF2B5EF4-FFF2-40B4-BE49-F238E27FC236}">
                <a16:creationId xmlns:a16="http://schemas.microsoft.com/office/drawing/2014/main" id="{5E3E1E1C-19A4-4F4A-B678-E274A9DA15DB}"/>
              </a:ext>
            </a:extLst>
          </p:cNvPr>
          <p:cNvSpPr txBox="1"/>
          <p:nvPr/>
        </p:nvSpPr>
        <p:spPr>
          <a:xfrm>
            <a:off x="4675552" y="1275606"/>
            <a:ext cx="1152128" cy="184666"/>
          </a:xfrm>
          <a:prstGeom prst="rect">
            <a:avLst/>
          </a:prstGeom>
          <a:noFill/>
        </p:spPr>
        <p:txBody>
          <a:bodyPr wrap="square" lIns="0" tIns="0" rIns="0" bIns="0" rtlCol="0">
            <a:spAutoFit/>
          </a:bodyPr>
          <a:lstStyle/>
          <a:p>
            <a:r>
              <a:rPr lang="en-GB" sz="1200"/>
              <a:t>FUNDED BY</a:t>
            </a:r>
          </a:p>
        </p:txBody>
      </p:sp>
      <p:sp>
        <p:nvSpPr>
          <p:cNvPr id="16" name="TextBox 15">
            <a:extLst>
              <a:ext uri="{FF2B5EF4-FFF2-40B4-BE49-F238E27FC236}">
                <a16:creationId xmlns:a16="http://schemas.microsoft.com/office/drawing/2014/main" id="{3F2C459C-FDFD-413A-AA47-C10B685C2A01}"/>
              </a:ext>
            </a:extLst>
          </p:cNvPr>
          <p:cNvSpPr txBox="1"/>
          <p:nvPr/>
        </p:nvSpPr>
        <p:spPr>
          <a:xfrm>
            <a:off x="4662422" y="2868565"/>
            <a:ext cx="1800200" cy="323165"/>
          </a:xfrm>
          <a:prstGeom prst="rect">
            <a:avLst/>
          </a:prstGeom>
          <a:noFill/>
        </p:spPr>
        <p:txBody>
          <a:bodyPr wrap="square" lIns="0" tIns="0" rIns="0" bIns="0" rtlCol="0">
            <a:spAutoFit/>
          </a:bodyPr>
          <a:lstStyle/>
          <a:p>
            <a:r>
              <a:rPr lang="en-GB" sz="1050"/>
              <a:t>This programme is funded by the Department for Education</a:t>
            </a:r>
          </a:p>
        </p:txBody>
      </p:sp>
      <p:sp>
        <p:nvSpPr>
          <p:cNvPr id="17" name="TextBox 16">
            <a:extLst>
              <a:ext uri="{FF2B5EF4-FFF2-40B4-BE49-F238E27FC236}">
                <a16:creationId xmlns:a16="http://schemas.microsoft.com/office/drawing/2014/main" id="{36B2AE06-62E2-47AC-A4B8-78F23C87D5EA}"/>
              </a:ext>
            </a:extLst>
          </p:cNvPr>
          <p:cNvSpPr txBox="1"/>
          <p:nvPr/>
        </p:nvSpPr>
        <p:spPr>
          <a:xfrm>
            <a:off x="1583803" y="2787774"/>
            <a:ext cx="2088232" cy="646331"/>
          </a:xfrm>
          <a:prstGeom prst="rect">
            <a:avLst/>
          </a:prstGeom>
          <a:noFill/>
        </p:spPr>
        <p:txBody>
          <a:bodyPr wrap="square" lIns="0" tIns="0" rIns="0" bIns="0" rtlCol="0">
            <a:spAutoFit/>
          </a:bodyPr>
          <a:lstStyle/>
          <a:p>
            <a:r>
              <a:rPr lang="en-GB" sz="1050"/>
              <a:t>Shrewsbury Colleges Group has produced this resource on behalf of the Education and Training Foundation</a:t>
            </a:r>
          </a:p>
        </p:txBody>
      </p:sp>
      <p:sp>
        <p:nvSpPr>
          <p:cNvPr id="18" name="TextBox 17">
            <a:extLst>
              <a:ext uri="{FF2B5EF4-FFF2-40B4-BE49-F238E27FC236}">
                <a16:creationId xmlns:a16="http://schemas.microsoft.com/office/drawing/2014/main" id="{CA481ADA-FC14-4FE3-9F8D-6121602D1055}"/>
              </a:ext>
            </a:extLst>
          </p:cNvPr>
          <p:cNvSpPr txBox="1"/>
          <p:nvPr/>
        </p:nvSpPr>
        <p:spPr>
          <a:xfrm>
            <a:off x="1187624" y="3651870"/>
            <a:ext cx="6552728" cy="369332"/>
          </a:xfrm>
          <a:prstGeom prst="rect">
            <a:avLst/>
          </a:prstGeom>
          <a:noFill/>
        </p:spPr>
        <p:txBody>
          <a:bodyPr wrap="square" lIns="0" tIns="0" rIns="0" bIns="0" rtlCol="0">
            <a:spAutoFit/>
          </a:bodyPr>
          <a:lstStyle/>
          <a:p>
            <a:pPr algn="ctr"/>
            <a:r>
              <a:rPr lang="en-GB" sz="2400" b="1">
                <a:solidFill>
                  <a:srgbClr val="E51C41"/>
                </a:solidFill>
              </a:rPr>
              <a:t>ET-FOUNDATION.CO.UK</a:t>
            </a:r>
          </a:p>
        </p:txBody>
      </p:sp>
      <p:pic>
        <p:nvPicPr>
          <p:cNvPr id="5" name="Picture 4" descr="Education &amp; Training Foundation logo">
            <a:extLst>
              <a:ext uri="{FF2B5EF4-FFF2-40B4-BE49-F238E27FC236}">
                <a16:creationId xmlns:a16="http://schemas.microsoft.com/office/drawing/2014/main" id="{BB2C64D5-4791-444B-9142-B07A38BD14F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24328" y="339502"/>
            <a:ext cx="1215103" cy="645557"/>
          </a:xfrm>
          <a:prstGeom prst="rect">
            <a:avLst/>
          </a:prstGeom>
        </p:spPr>
      </p:pic>
      <p:pic>
        <p:nvPicPr>
          <p:cNvPr id="6" name="Picture 5" descr="Shrewsbury Colleges Group logo">
            <a:extLst>
              <a:ext uri="{FF2B5EF4-FFF2-40B4-BE49-F238E27FC236}">
                <a16:creationId xmlns:a16="http://schemas.microsoft.com/office/drawing/2014/main" id="{01EC1596-01BC-6EE2-4037-69D270060133}"/>
              </a:ext>
            </a:extLst>
          </p:cNvPr>
          <p:cNvPicPr>
            <a:picLocks noChangeAspect="1"/>
          </p:cNvPicPr>
          <p:nvPr/>
        </p:nvPicPr>
        <p:blipFill>
          <a:blip r:embed="rId5" cstate="print">
            <a:extLst>
              <a:ext uri="{28A0092B-C50C-407E-A947-70E740481C1C}">
                <a14:useLocalDpi xmlns:a14="http://schemas.microsoft.com/office/drawing/2010/main" val="0"/>
              </a:ext>
            </a:extLst>
          </a:blip>
          <a:srcRect l="16694" t="38400" r="16442" b="37946"/>
          <a:stretch/>
        </p:blipFill>
        <p:spPr>
          <a:xfrm>
            <a:off x="1468779" y="1727479"/>
            <a:ext cx="2584315" cy="646330"/>
          </a:xfrm>
          <a:prstGeom prst="rect">
            <a:avLst/>
          </a:prstGeom>
        </p:spPr>
      </p:pic>
      <p:sp>
        <p:nvSpPr>
          <p:cNvPr id="2" name="Title 1">
            <a:extLst>
              <a:ext uri="{FF2B5EF4-FFF2-40B4-BE49-F238E27FC236}">
                <a16:creationId xmlns:a16="http://schemas.microsoft.com/office/drawing/2014/main" id="{4933C991-03E0-D5B7-F457-6FC09C50E4CE}"/>
              </a:ext>
            </a:extLst>
          </p:cNvPr>
          <p:cNvSpPr>
            <a:spLocks noGrp="1"/>
          </p:cNvSpPr>
          <p:nvPr>
            <p:ph type="title"/>
          </p:nvPr>
        </p:nvSpPr>
        <p:spPr>
          <a:xfrm>
            <a:off x="232950" y="-699425"/>
            <a:ext cx="8437563" cy="699425"/>
          </a:xfrm>
        </p:spPr>
        <p:txBody>
          <a:bodyPr vert="horz" lIns="0" tIns="0" rIns="0" bIns="0" rtlCol="0" anchor="b" anchorCtr="0">
            <a:normAutofit/>
          </a:bodyPr>
          <a:lstStyle/>
          <a:p>
            <a:r>
              <a:rPr lang="en-GB" dirty="0"/>
              <a:t>Produced and funded by</a:t>
            </a:r>
          </a:p>
        </p:txBody>
      </p:sp>
    </p:spTree>
    <p:extLst>
      <p:ext uri="{BB962C8B-B14F-4D97-AF65-F5344CB8AC3E}">
        <p14:creationId xmlns:p14="http://schemas.microsoft.com/office/powerpoint/2010/main" val="3269314659"/>
      </p:ext>
    </p:extLst>
  </p:cSld>
  <p:clrMapOvr>
    <a:masterClrMapping/>
  </p:clrMapOvr>
</p:sld>
</file>

<file path=ppt/theme/theme1.xml><?xml version="1.0" encoding="utf-8"?>
<a:theme xmlns:a="http://schemas.openxmlformats.org/drawingml/2006/main" name="ETF Master">
  <a:themeElements>
    <a:clrScheme name="Custom 2">
      <a:dk1>
        <a:srgbClr val="000000"/>
      </a:dk1>
      <a:lt1>
        <a:srgbClr val="FFFFFF"/>
      </a:lt1>
      <a:dk2>
        <a:srgbClr val="000000"/>
      </a:dk2>
      <a:lt2>
        <a:srgbClr val="EEECE1"/>
      </a:lt2>
      <a:accent1>
        <a:srgbClr val="00A068"/>
      </a:accent1>
      <a:accent2>
        <a:srgbClr val="E51C41"/>
      </a:accent2>
      <a:accent3>
        <a:srgbClr val="FDB913"/>
      </a:accent3>
      <a:accent4>
        <a:srgbClr val="0071F8"/>
      </a:accent4>
      <a:accent5>
        <a:srgbClr val="BE0064"/>
      </a:accent5>
      <a:accent6>
        <a:srgbClr val="000000"/>
      </a:accent6>
      <a:hlink>
        <a:srgbClr val="0000FF"/>
      </a:hlink>
      <a:folHlink>
        <a:srgbClr val="800080"/>
      </a:folHlink>
    </a:clrScheme>
    <a:fontScheme name="ETF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2700">
          <a:solidFill>
            <a:schemeClr val="tx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350" dirty="0"/>
        </a:defPPr>
      </a:lstStyle>
    </a:txDef>
  </a:objectDefaults>
  <a:extraClrSchemeLst/>
  <a:extLst>
    <a:ext uri="{05A4C25C-085E-4340-85A3-A5531E510DB2}">
      <thm15:themeFamily xmlns:thm15="http://schemas.microsoft.com/office/thememl/2012/main" name="ETF PPT TEMPLATE 2017 REVISION 2" id="{D9072210-44E4-4708-8F0F-C17D53D19737}" vid="{93905E69-2C3A-474D-AE1D-AE1AB7FC7A7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14d2ded-29cc-4abd-a1df-c646721ce55b">
      <Terms xmlns="http://schemas.microsoft.com/office/infopath/2007/PartnerControls"/>
    </lcf76f155ced4ddcb4097134ff3c332f>
    <TaxCatchAll xmlns="2847a094-2edf-4950-a853-13ec668231ed"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684A5350B050F46AD6AC251716740DC" ma:contentTypeVersion="19" ma:contentTypeDescription="Create a new document." ma:contentTypeScope="" ma:versionID="d187684d7a1e7144ec20e0c851cd9de9">
  <xsd:schema xmlns:xsd="http://www.w3.org/2001/XMLSchema" xmlns:xs="http://www.w3.org/2001/XMLSchema" xmlns:p="http://schemas.microsoft.com/office/2006/metadata/properties" xmlns:ns2="414d2ded-29cc-4abd-a1df-c646721ce55b" xmlns:ns3="2847a094-2edf-4950-a853-13ec668231ed" targetNamespace="http://schemas.microsoft.com/office/2006/metadata/properties" ma:root="true" ma:fieldsID="c647aa0055b96075a1a28ac1dd860f1f" ns2:_="" ns3:_="">
    <xsd:import namespace="414d2ded-29cc-4abd-a1df-c646721ce55b"/>
    <xsd:import namespace="2847a094-2edf-4950-a853-13ec668231e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KeyPoints" minOccurs="0"/>
                <xsd:element ref="ns2:MediaServiceKeyPoints" minOccurs="0"/>
                <xsd:element ref="ns2:MediaLengthInSeconds" minOccurs="0"/>
                <xsd:element ref="ns2:MediaServiceAutoTag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14d2ded-29cc-4abd-a1df-c646721ce55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847a094-2edf-4950-a853-13ec668231e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75bcd669-d17d-41a9-93bf-403babf16228}" ma:internalName="TaxCatchAll" ma:showField="CatchAllData" ma:web="2847a094-2edf-4950-a853-13ec668231e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A76E745-D9E8-4D93-8B7F-BCE1E4A491AA}">
  <ds:schemaRefs>
    <ds:schemaRef ds:uri="http://schemas.microsoft.com/office/2006/metadata/properties"/>
    <ds:schemaRef ds:uri="http://purl.org/dc/elements/1.1/"/>
    <ds:schemaRef ds:uri="http://purl.org/dc/terms/"/>
    <ds:schemaRef ds:uri="http://schemas.microsoft.com/office/2006/documentManagement/types"/>
    <ds:schemaRef ds:uri="e8bc058b-4131-4b8a-903d-db3f9bf54849"/>
    <ds:schemaRef ds:uri="http://purl.org/dc/dcmitype/"/>
    <ds:schemaRef ds:uri="http://schemas.microsoft.com/office/infopath/2007/PartnerControls"/>
    <ds:schemaRef ds:uri="http://www.w3.org/XML/1998/namespace"/>
    <ds:schemaRef ds:uri="http://schemas.openxmlformats.org/package/2006/metadata/core-properties"/>
    <ds:schemaRef ds:uri="414d2ded-29cc-4abd-a1df-c646721ce55b"/>
    <ds:schemaRef ds:uri="2847a094-2edf-4950-a853-13ec668231ed"/>
  </ds:schemaRefs>
</ds:datastoreItem>
</file>

<file path=customXml/itemProps2.xml><?xml version="1.0" encoding="utf-8"?>
<ds:datastoreItem xmlns:ds="http://schemas.openxmlformats.org/officeDocument/2006/customXml" ds:itemID="{5EE7524F-AED2-4A36-80E2-C0F7833A122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14d2ded-29cc-4abd-a1df-c646721ce55b"/>
    <ds:schemaRef ds:uri="2847a094-2edf-4950-a853-13ec668231e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9729C5E-FC3E-4187-92B8-5FE37E61E9D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126</TotalTime>
  <Words>4488</Words>
  <Application>Microsoft Office PowerPoint</Application>
  <PresentationFormat>On-screen Show (16:9)</PresentationFormat>
  <Paragraphs>744</Paragraphs>
  <Slides>99</Slides>
  <Notes>55</Notes>
  <HiddenSlides>0</HiddenSlides>
  <MMClips>0</MMClips>
  <ScaleCrop>false</ScaleCrop>
  <HeadingPairs>
    <vt:vector size="4" baseType="variant">
      <vt:variant>
        <vt:lpstr>Theme</vt:lpstr>
      </vt:variant>
      <vt:variant>
        <vt:i4>1</vt:i4>
      </vt:variant>
      <vt:variant>
        <vt:lpstr>Slide Titles</vt:lpstr>
      </vt:variant>
      <vt:variant>
        <vt:i4>99</vt:i4>
      </vt:variant>
    </vt:vector>
  </HeadingPairs>
  <TitlesOfParts>
    <vt:vector size="100" baseType="lpstr">
      <vt:lpstr>ETF Master</vt:lpstr>
      <vt:lpstr>T LEVEL IN DESIGN, SURVEYING AND PLANNING FOR CONSTRUCTION </vt:lpstr>
      <vt:lpstr>1</vt:lpstr>
      <vt:lpstr>Starter task: Superstructure construction methods</vt:lpstr>
      <vt:lpstr>Task: Construction project scenario</vt:lpstr>
      <vt:lpstr>Planning construction projects</vt:lpstr>
      <vt:lpstr>Operative considerations</vt:lpstr>
      <vt:lpstr>Plant and equipment considerations</vt:lpstr>
      <vt:lpstr>Materials storage considerations</vt:lpstr>
      <vt:lpstr>Task: Project planning preparation</vt:lpstr>
      <vt:lpstr>Setting milestones in  construction projects</vt:lpstr>
      <vt:lpstr>Setting milestones in  construction projects (continued)</vt:lpstr>
      <vt:lpstr>Key Performance Indicators (KPI)</vt:lpstr>
      <vt:lpstr>Using KPIs to support milestones</vt:lpstr>
      <vt:lpstr>Task: Commercial construction</vt:lpstr>
      <vt:lpstr>Plenary questions</vt:lpstr>
      <vt:lpstr>Next steps: Project planning research</vt:lpstr>
      <vt:lpstr>2</vt:lpstr>
      <vt:lpstr>Starter task</vt:lpstr>
      <vt:lpstr>Substructure techniques</vt:lpstr>
      <vt:lpstr>Task: Linking superstructure and substructure techniques</vt:lpstr>
      <vt:lpstr>Task: Reasons for superstructure and substructure foundations </vt:lpstr>
      <vt:lpstr>Sequencing of construction activities</vt:lpstr>
      <vt:lpstr>Order of activities </vt:lpstr>
      <vt:lpstr>Task: Construction activity line</vt:lpstr>
      <vt:lpstr>Other factors that affect sequence </vt:lpstr>
      <vt:lpstr>Plenary exam-style question</vt:lpstr>
      <vt:lpstr>Model answer</vt:lpstr>
      <vt:lpstr>Next steps: Planning job advert</vt:lpstr>
      <vt:lpstr>3</vt:lpstr>
      <vt:lpstr>Programme planning techniques</vt:lpstr>
      <vt:lpstr>Gantt chart</vt:lpstr>
      <vt:lpstr>Gantt chart example</vt:lpstr>
      <vt:lpstr>Task: Use a Gantt chart to plan a construction project  </vt:lpstr>
      <vt:lpstr>Line of balance chart</vt:lpstr>
      <vt:lpstr>Line of balance chart format 1</vt:lpstr>
      <vt:lpstr>Line of balance chart format 2</vt:lpstr>
      <vt:lpstr>Task: Use a balance chart to plan a construction project  </vt:lpstr>
      <vt:lpstr>Critical path analysis overview</vt:lpstr>
      <vt:lpstr>Critical path analysis node point</vt:lpstr>
      <vt:lpstr>Critical path analysis alternative node point</vt:lpstr>
      <vt:lpstr>Critical path analysis example</vt:lpstr>
      <vt:lpstr>Task: Use a critical path analysis to plan a construction project  </vt:lpstr>
      <vt:lpstr>Use of planning tools in construction</vt:lpstr>
      <vt:lpstr>Use of planning tools in construction (continued)</vt:lpstr>
      <vt:lpstr>Exam-style question </vt:lpstr>
      <vt:lpstr>Next steps: Research alternative planning techniques </vt:lpstr>
      <vt:lpstr>4</vt:lpstr>
      <vt:lpstr>Starter task: Sketch of Gantt chart</vt:lpstr>
      <vt:lpstr>What is included in a Gantt chart? </vt:lpstr>
      <vt:lpstr>Gantt chart: Timeline for project</vt:lpstr>
      <vt:lpstr>Well-designed Gantt charts</vt:lpstr>
      <vt:lpstr>Task: Producing a Gantt chart for a construction project  </vt:lpstr>
      <vt:lpstr>Communication and collaboration</vt:lpstr>
      <vt:lpstr>Communication and collaboration (continued)</vt:lpstr>
      <vt:lpstr>Task: Peer review of Gantt chart  </vt:lpstr>
      <vt:lpstr>Plenary task: Improving a Gantt chart</vt:lpstr>
      <vt:lpstr>Next steps: Research software for producing Gantt charts  </vt:lpstr>
      <vt:lpstr>5</vt:lpstr>
      <vt:lpstr>Construction term</vt:lpstr>
      <vt:lpstr>Definition</vt:lpstr>
      <vt:lpstr>What is included in a line of balance? </vt:lpstr>
      <vt:lpstr>Advantages of using line of balance</vt:lpstr>
      <vt:lpstr>Task: Producing a line of balance for a construction project.   </vt:lpstr>
      <vt:lpstr>Task: Peer review of line of balance  </vt:lpstr>
      <vt:lpstr>Plenary task: Editing a line of balance</vt:lpstr>
      <vt:lpstr>Next steps: Research limitations of using line of balance charts </vt:lpstr>
      <vt:lpstr>6</vt:lpstr>
      <vt:lpstr>What is critical path analysis?</vt:lpstr>
      <vt:lpstr>What is included in a critical  path analysis? </vt:lpstr>
      <vt:lpstr>Advantages of using critical  path analysis</vt:lpstr>
      <vt:lpstr>Task: Producing critical path analysis for a construction project.   </vt:lpstr>
      <vt:lpstr>Task: Peer review critical  path analysis  </vt:lpstr>
      <vt:lpstr>Plenary task: Editing critical path analysis</vt:lpstr>
      <vt:lpstr>Next steps: Develop software skills </vt:lpstr>
      <vt:lpstr>7</vt:lpstr>
      <vt:lpstr>Selecting planning tools for different projects</vt:lpstr>
      <vt:lpstr>Gantt charts</vt:lpstr>
      <vt:lpstr>Line of balance</vt:lpstr>
      <vt:lpstr>Critical path analysis</vt:lpstr>
      <vt:lpstr>Task: Planning tool ranking</vt:lpstr>
      <vt:lpstr>Summarising texts</vt:lpstr>
      <vt:lpstr>Next steps: Produce a guide for selecting planning tools </vt:lpstr>
      <vt:lpstr>8</vt:lpstr>
      <vt:lpstr>Considerations for assessing the effectiveness of planning tools</vt:lpstr>
      <vt:lpstr>Considerations for assessing the effectiveness of planning tools (continued)</vt:lpstr>
      <vt:lpstr>Plenary task: Produce flashcards</vt:lpstr>
      <vt:lpstr>Next steps: Research potential of using multiple tools</vt:lpstr>
      <vt:lpstr>9</vt:lpstr>
      <vt:lpstr>Converting between planning tools</vt:lpstr>
      <vt:lpstr>Key considerations for converting between planning tools</vt:lpstr>
      <vt:lpstr>Peer review of motor showroom  and garage</vt:lpstr>
      <vt:lpstr>Plenary task: Exam-style question</vt:lpstr>
      <vt:lpstr>Next steps: Revision in preparation for summative lesson</vt:lpstr>
      <vt:lpstr>10</vt:lpstr>
      <vt:lpstr>Task: Health and wellbeing centre</vt:lpstr>
      <vt:lpstr>Task: Peer review</vt:lpstr>
      <vt:lpstr>Task: Use the model answer</vt:lpstr>
      <vt:lpstr>Next steps</vt:lpstr>
      <vt:lpstr>Produced and funded by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underpinning excellence</dc:title>
  <dc:creator>Richard Overton</dc:creator>
  <cp:lastModifiedBy>Elise James</cp:lastModifiedBy>
  <cp:revision>20</cp:revision>
  <dcterms:created xsi:type="dcterms:W3CDTF">2020-10-20T08:50:32Z</dcterms:created>
  <dcterms:modified xsi:type="dcterms:W3CDTF">2025-07-02T13:15:19Z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0x010100D684A5350B050F46AD6AC251716740DC</vt:lpwstr>
  </property>
  <property fmtid="{D5CDD505-2E9C-101B-9397-08002B2CF9AE}" pid="3" name="MediaServiceImageTags">
    <vt:lpwstr/>
  </property>
  <property fmtid="{D5CDD505-2E9C-101B-9397-08002B2CF9AE}" pid="4" name="Order">
    <vt:r8>66500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ies>
</file>