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77"/>
  </p:notesMasterIdLst>
  <p:handoutMasterIdLst>
    <p:handoutMasterId r:id="rId78"/>
  </p:handoutMasterIdLst>
  <p:sldIdLst>
    <p:sldId id="368" r:id="rId5"/>
    <p:sldId id="369" r:id="rId6"/>
    <p:sldId id="370" r:id="rId7"/>
    <p:sldId id="371" r:id="rId8"/>
    <p:sldId id="372" r:id="rId9"/>
    <p:sldId id="316" r:id="rId10"/>
    <p:sldId id="317" r:id="rId11"/>
    <p:sldId id="332" r:id="rId12"/>
    <p:sldId id="373" r:id="rId13"/>
    <p:sldId id="374" r:id="rId14"/>
    <p:sldId id="375" r:id="rId15"/>
    <p:sldId id="376" r:id="rId16"/>
    <p:sldId id="377" r:id="rId17"/>
    <p:sldId id="378" r:id="rId18"/>
    <p:sldId id="379" r:id="rId19"/>
    <p:sldId id="335" r:id="rId20"/>
    <p:sldId id="337" r:id="rId21"/>
    <p:sldId id="336" r:id="rId22"/>
    <p:sldId id="380" r:id="rId23"/>
    <p:sldId id="382" r:id="rId24"/>
    <p:sldId id="383" r:id="rId25"/>
    <p:sldId id="384" r:id="rId26"/>
    <p:sldId id="385" r:id="rId27"/>
    <p:sldId id="386" r:id="rId28"/>
    <p:sldId id="387" r:id="rId29"/>
    <p:sldId id="327" r:id="rId30"/>
    <p:sldId id="309" r:id="rId31"/>
    <p:sldId id="347" r:id="rId32"/>
    <p:sldId id="394" r:id="rId33"/>
    <p:sldId id="310" r:id="rId34"/>
    <p:sldId id="338" r:id="rId35"/>
    <p:sldId id="339" r:id="rId36"/>
    <p:sldId id="340" r:id="rId37"/>
    <p:sldId id="341" r:id="rId38"/>
    <p:sldId id="342" r:id="rId39"/>
    <p:sldId id="343" r:id="rId40"/>
    <p:sldId id="344" r:id="rId41"/>
    <p:sldId id="345" r:id="rId42"/>
    <p:sldId id="346" r:id="rId43"/>
    <p:sldId id="395" r:id="rId44"/>
    <p:sldId id="396" r:id="rId45"/>
    <p:sldId id="397" r:id="rId46"/>
    <p:sldId id="349" r:id="rId47"/>
    <p:sldId id="305" r:id="rId48"/>
    <p:sldId id="350" r:id="rId49"/>
    <p:sldId id="398" r:id="rId50"/>
    <p:sldId id="352" r:id="rId51"/>
    <p:sldId id="399" r:id="rId52"/>
    <p:sldId id="361" r:id="rId53"/>
    <p:sldId id="362" r:id="rId54"/>
    <p:sldId id="353" r:id="rId55"/>
    <p:sldId id="363" r:id="rId56"/>
    <p:sldId id="364" r:id="rId57"/>
    <p:sldId id="365" r:id="rId58"/>
    <p:sldId id="367" r:id="rId59"/>
    <p:sldId id="401" r:id="rId60"/>
    <p:sldId id="388" r:id="rId61"/>
    <p:sldId id="354" r:id="rId62"/>
    <p:sldId id="358" r:id="rId63"/>
    <p:sldId id="403" r:id="rId64"/>
    <p:sldId id="389" r:id="rId65"/>
    <p:sldId id="391" r:id="rId66"/>
    <p:sldId id="355" r:id="rId67"/>
    <p:sldId id="351" r:id="rId68"/>
    <p:sldId id="404" r:id="rId69"/>
    <p:sldId id="393" r:id="rId70"/>
    <p:sldId id="392" r:id="rId71"/>
    <p:sldId id="356" r:id="rId72"/>
    <p:sldId id="360" r:id="rId73"/>
    <p:sldId id="402" r:id="rId74"/>
    <p:sldId id="390" r:id="rId75"/>
    <p:sldId id="262"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0EC03-BE1D-3ECF-1198-0AE0F3C2A3B3}" name="Joanne Gillette" initials="" userId="S::JoanneGillette@JoanneGillette386.onmicrosoft.com::635e4de7-d018-45a2-9822-1464e44ba1a6" providerId="AD"/>
  <p188:author id="{E68DBF29-173B-1EE4-E980-EBF86C79181A}" name="Editor" initials="ED" userId="Editor" providerId="None"/>
  <p188:author id="{473F2D82-C3C3-DDA7-9377-E23167EA6B6B}" name="Elise James" initials="EJ" userId="42537d0e53cac1b1" providerId="Windows Live"/>
  <p188:author id="{CEC5BD95-275A-B11C-6960-219CC62C8A93}" name="Stacey Bowers" initials="SB" userId="S::stacey.bowers_calderdale.ac.uk#ext#@aoctenant.onmicrosoft.com::c9e30994-7242-4cfc-bde4-1c5c40ac1a9e" providerId="AD"/>
  <p188:author id="{265C11B8-D27C-4DB3-7E74-064ECAA16B9B}" name="Stacey Bowers" initials="SB" userId="S::stacey.bowers@calderdale.ac.uk::6c59e7c0-056b-4196-8719-62bb4a3190c8" providerId="AD"/>
  <p188:author id="{8CB327D7-E7E4-B85C-F4D0-1205916741BF}" name="Joanne Gillette" initials="JG" userId="88ebfc7785ff76c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7CF7B-E8CC-4F73-BDC3-5C478D09C429}" v="710" dt="2024-07-23T15:29:24.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72" d="100"/>
          <a:sy n="72" d="100"/>
        </p:scale>
        <p:origin x="416" y="5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3096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Communication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CA-4A04-A149-1F06F9859B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CA-4A04-A149-1F06F9859B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CA-4A04-A149-1F06F9859B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CA-4A04-A149-1F06F9859B35}"/>
              </c:ext>
            </c:extLst>
          </c:dPt>
          <c:cat>
            <c:strRef>
              <c:f>Sheet1!$A$2:$A$5</c:f>
              <c:strCache>
                <c:ptCount val="3"/>
                <c:pt idx="0">
                  <c:v>Words 7%</c:v>
                </c:pt>
                <c:pt idx="1">
                  <c:v>Tone of voice 38%</c:v>
                </c:pt>
                <c:pt idx="2">
                  <c:v>Body language 55%</c:v>
                </c:pt>
              </c:strCache>
            </c:strRef>
          </c:cat>
          <c:val>
            <c:numRef>
              <c:f>Sheet1!$B$2:$B$5</c:f>
              <c:numCache>
                <c:formatCode>General</c:formatCode>
                <c:ptCount val="4"/>
                <c:pt idx="0">
                  <c:v>7</c:v>
                </c:pt>
                <c:pt idx="1">
                  <c:v>38</c:v>
                </c:pt>
                <c:pt idx="2">
                  <c:v>55</c:v>
                </c:pt>
              </c:numCache>
            </c:numRef>
          </c:val>
          <c:extLst>
            <c:ext xmlns:c16="http://schemas.microsoft.com/office/drawing/2014/chart" uri="{C3380CC4-5D6E-409C-BE32-E72D297353CC}">
              <c16:uniqueId val="{00000000-221F-44E3-9E9C-10246B2FE03E}"/>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06/11/2025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dirty="0"/>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06/11/2025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dirty="0"/>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dirty="0"/>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learners to think about television </a:t>
            </a:r>
            <a:r>
              <a:rPr lang="en-GB" noProof="0" dirty="0"/>
              <a:t>programmes</a:t>
            </a:r>
            <a:r>
              <a:rPr lang="en-US" dirty="0"/>
              <a:t> linked to health. Remind them that this could include the news. </a:t>
            </a:r>
          </a:p>
          <a:p>
            <a:endParaRPr lang="en-US" dirty="0"/>
          </a:p>
          <a:p>
            <a:r>
              <a:rPr lang="en-US" dirty="0"/>
              <a:t>Homework: Observe communication on television.</a:t>
            </a:r>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dirty="0"/>
          </a:p>
        </p:txBody>
      </p:sp>
    </p:spTree>
    <p:extLst>
      <p:ext uri="{BB962C8B-B14F-4D97-AF65-F5344CB8AC3E}">
        <p14:creationId xmlns:p14="http://schemas.microsoft.com/office/powerpoint/2010/main" val="158242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this lesson will focus on. Give context.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12</a:t>
            </a:fld>
            <a:endParaRPr lang="en-GB" dirty="0"/>
          </a:p>
        </p:txBody>
      </p:sp>
    </p:spTree>
    <p:extLst>
      <p:ext uri="{BB962C8B-B14F-4D97-AF65-F5344CB8AC3E}">
        <p14:creationId xmlns:p14="http://schemas.microsoft.com/office/powerpoint/2010/main" val="93595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dirty="0"/>
          </a:p>
        </p:txBody>
      </p:sp>
    </p:spTree>
    <p:extLst>
      <p:ext uri="{BB962C8B-B14F-4D97-AF65-F5344CB8AC3E}">
        <p14:creationId xmlns:p14="http://schemas.microsoft.com/office/powerpoint/2010/main" val="359594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dirty="0"/>
          </a:p>
        </p:txBody>
      </p:sp>
    </p:spTree>
    <p:extLst>
      <p:ext uri="{BB962C8B-B14F-4D97-AF65-F5344CB8AC3E}">
        <p14:creationId xmlns:p14="http://schemas.microsoft.com/office/powerpoint/2010/main" val="189815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dirty="0"/>
          </a:p>
        </p:txBody>
      </p:sp>
    </p:spTree>
    <p:extLst>
      <p:ext uri="{BB962C8B-B14F-4D97-AF65-F5344CB8AC3E}">
        <p14:creationId xmlns:p14="http://schemas.microsoft.com/office/powerpoint/2010/main" val="363716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dirty="0"/>
          </a:p>
        </p:txBody>
      </p:sp>
    </p:spTree>
    <p:extLst>
      <p:ext uri="{BB962C8B-B14F-4D97-AF65-F5344CB8AC3E}">
        <p14:creationId xmlns:p14="http://schemas.microsoft.com/office/powerpoint/2010/main" val="410201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dirty="0"/>
          </a:p>
        </p:txBody>
      </p:sp>
    </p:spTree>
    <p:extLst>
      <p:ext uri="{BB962C8B-B14F-4D97-AF65-F5344CB8AC3E}">
        <p14:creationId xmlns:p14="http://schemas.microsoft.com/office/powerpoint/2010/main" val="416904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lesson will focus on using flipcharts to present information. This lesson will also develop oral and written communication skills.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dirty="0"/>
          </a:p>
        </p:txBody>
      </p:sp>
    </p:spTree>
    <p:extLst>
      <p:ext uri="{BB962C8B-B14F-4D97-AF65-F5344CB8AC3E}">
        <p14:creationId xmlns:p14="http://schemas.microsoft.com/office/powerpoint/2010/main" val="139527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lesson will focus on using whiteboards to present information. This lesson will also develop oral and written communication skills. </a:t>
            </a:r>
          </a:p>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dirty="0"/>
          </a:p>
        </p:txBody>
      </p:sp>
    </p:spTree>
    <p:extLst>
      <p:ext uri="{BB962C8B-B14F-4D97-AF65-F5344CB8AC3E}">
        <p14:creationId xmlns:p14="http://schemas.microsoft.com/office/powerpoint/2010/main" val="116073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to the learners the overall topic </a:t>
            </a:r>
            <a:r>
              <a:rPr lang="en-US" dirty="0">
                <a:latin typeface="Arial" panose="020B0604020202020204" pitchFamily="34" charset="0"/>
                <a:cs typeface="Arial" panose="020B0604020202020204" pitchFamily="34" charset="0"/>
              </a:rPr>
              <a:t>– </a:t>
            </a:r>
            <a:r>
              <a:rPr lang="en-US" dirty="0"/>
              <a:t>developing Core Skill 6: Presenting. Provide an overview of the sequence of learning and the session topics. Details of the overview are provided in the framework for learning.</a:t>
            </a:r>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dirty="0"/>
          </a:p>
        </p:txBody>
      </p:sp>
    </p:spTree>
    <p:extLst>
      <p:ext uri="{BB962C8B-B14F-4D97-AF65-F5344CB8AC3E}">
        <p14:creationId xmlns:p14="http://schemas.microsoft.com/office/powerpoint/2010/main" val="264251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learners: Where are whiteboards used in health?</a:t>
            </a:r>
          </a:p>
          <a:p>
            <a:r>
              <a:rPr lang="en-GB" dirty="0"/>
              <a:t>After the discussion, bring up these bullet points.</a:t>
            </a:r>
          </a:p>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dirty="0"/>
          </a:p>
        </p:txBody>
      </p:sp>
    </p:spTree>
    <p:extLst>
      <p:ext uri="{BB962C8B-B14F-4D97-AF65-F5344CB8AC3E}">
        <p14:creationId xmlns:p14="http://schemas.microsoft.com/office/powerpoint/2010/main" val="135378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Ask the learners: Why are whiteboards used in health settings?</a:t>
            </a:r>
          </a:p>
          <a:p>
            <a:pPr marL="0" indent="0">
              <a:buFont typeface="Arial" panose="020B0604020202020204" pitchFamily="34" charset="0"/>
              <a:buNone/>
            </a:pPr>
            <a:r>
              <a:rPr lang="en-GB" dirty="0"/>
              <a:t>After the discussion, bring up these bullet points.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Explain to the learners that whiteboards are used because they:</a:t>
            </a:r>
          </a:p>
          <a:p>
            <a:pPr marL="171450" indent="-171450">
              <a:buFont typeface="Arial" panose="020B0604020202020204" pitchFamily="34" charset="0"/>
              <a:buChar char="•"/>
            </a:pPr>
            <a:r>
              <a:rPr lang="en-GB" dirty="0"/>
              <a:t>provide a method of quickly communicating in-the-moment information, e.g. changes of staff or patients in beds / updated observation results on patients </a:t>
            </a:r>
          </a:p>
          <a:p>
            <a:pPr marL="171450" indent="-171450">
              <a:buFont typeface="Arial" panose="020B0604020202020204" pitchFamily="34" charset="0"/>
              <a:buChar char="•"/>
            </a:pPr>
            <a:r>
              <a:rPr lang="en-GB" dirty="0"/>
              <a:t>have a visual impact and are easy to read, e.g. information can be displayed where appropriate and easily seen so that everyone can be up to date</a:t>
            </a:r>
          </a:p>
          <a:p>
            <a:pPr marL="171450" indent="-171450">
              <a:buFont typeface="Arial" panose="020B0604020202020204" pitchFamily="34" charset="0"/>
              <a:buChar char="•"/>
            </a:pPr>
            <a:r>
              <a:rPr lang="en-GB" dirty="0"/>
              <a:t>allow information to be updated easily, e.g. the information can be rubbed out and added to so that everyone is kept informed in real time</a:t>
            </a:r>
          </a:p>
          <a:p>
            <a:pPr marL="171450" indent="-171450">
              <a:buFont typeface="Arial" panose="020B0604020202020204" pitchFamily="34" charset="0"/>
              <a:buChar char="•"/>
            </a:pPr>
            <a:r>
              <a:rPr lang="en-GB" dirty="0"/>
              <a:t>can be positioned where required, e.g. so everyone can have access to the information, including staff and patients </a:t>
            </a:r>
          </a:p>
          <a:p>
            <a:pPr marL="171450" indent="-171450">
              <a:buFont typeface="Arial" panose="020B0604020202020204" pitchFamily="34" charset="0"/>
              <a:buChar char="•"/>
            </a:pPr>
            <a:r>
              <a:rPr lang="en-GB" dirty="0"/>
              <a:t>are low cost and sustainable, e.g. whiteboards are cheap to purchase and last a long time. </a:t>
            </a: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dirty="0"/>
          </a:p>
        </p:txBody>
      </p:sp>
    </p:spTree>
    <p:extLst>
      <p:ext uri="{BB962C8B-B14F-4D97-AF65-F5344CB8AC3E}">
        <p14:creationId xmlns:p14="http://schemas.microsoft.com/office/powerpoint/2010/main" val="94130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calculations with the learners. Answers: </a:t>
            </a:r>
          </a:p>
          <a:p>
            <a:endParaRPr lang="en-US" dirty="0"/>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Mean:</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Temperature = 37.15°C</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Oxygen saturation = 93.5 percent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Blood pressure = 127/90 mmHg</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Temperature = increase 1.9 per cent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Yu Mincho" panose="02020400000000000000" pitchFamily="18" charset="-128"/>
                <a:cs typeface="Arial" panose="020B0604020202020204" pitchFamily="34" charset="0"/>
              </a:rPr>
              <a:t>Oxygen saturation = decrease 6.25 per cent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p>
          <a:p>
            <a:r>
              <a:rPr lang="en-GB" sz="1800" dirty="0">
                <a:effectLst/>
                <a:latin typeface="Arial" panose="020B0604020202020204" pitchFamily="34" charset="0"/>
                <a:ea typeface="Calibri" panose="020F0502020204030204" pitchFamily="34" charset="0"/>
                <a:cs typeface="Arial" panose="020B0604020202020204" pitchFamily="34" charset="0"/>
              </a:rPr>
              <a:t> </a:t>
            </a:r>
          </a:p>
          <a:p>
            <a:br>
              <a:rPr lang="en-US" dirty="0"/>
            </a:br>
            <a:endParaRPr lang="en-US" dirty="0"/>
          </a:p>
          <a:p>
            <a:r>
              <a:rPr lang="en-US" dirty="0"/>
              <a:t>Stretch question: Ask the learners if their oral communication differed to that used in the patient role play. Ask the learners to consider why it may have been different.</a:t>
            </a:r>
          </a:p>
        </p:txBody>
      </p:sp>
      <p:sp>
        <p:nvSpPr>
          <p:cNvPr id="4" name="Slide Number Placeholder 3"/>
          <p:cNvSpPr>
            <a:spLocks noGrp="1"/>
          </p:cNvSpPr>
          <p:nvPr>
            <p:ph type="sldNum" sz="quarter" idx="5"/>
          </p:nvPr>
        </p:nvSpPr>
        <p:spPr/>
        <p:txBody>
          <a:bodyPr/>
          <a:lstStyle/>
          <a:p>
            <a:fld id="{9920340D-206C-4C41-A35B-4D72CE2F2B89}" type="slidenum">
              <a:rPr lang="en-GB" smtClean="0"/>
              <a:pPr/>
              <a:t>23</a:t>
            </a:fld>
            <a:endParaRPr lang="en-GB" dirty="0"/>
          </a:p>
        </p:txBody>
      </p:sp>
    </p:spTree>
    <p:extLst>
      <p:ext uri="{BB962C8B-B14F-4D97-AF65-F5344CB8AC3E}">
        <p14:creationId xmlns:p14="http://schemas.microsoft.com/office/powerpoint/2010/main" val="414273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24</a:t>
            </a:fld>
            <a:endParaRPr lang="en-GB" dirty="0"/>
          </a:p>
        </p:txBody>
      </p:sp>
    </p:spTree>
    <p:extLst>
      <p:ext uri="{BB962C8B-B14F-4D97-AF65-F5344CB8AC3E}">
        <p14:creationId xmlns:p14="http://schemas.microsoft.com/office/powerpoint/2010/main" val="184438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next steps (homework). </a:t>
            </a:r>
          </a:p>
          <a:p>
            <a:r>
              <a:rPr lang="en-US" dirty="0"/>
              <a:t>Get the learners to think about situations in which they can improve their presenting skills. </a:t>
            </a:r>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dirty="0"/>
          </a:p>
        </p:txBody>
      </p:sp>
    </p:spTree>
    <p:extLst>
      <p:ext uri="{BB962C8B-B14F-4D97-AF65-F5344CB8AC3E}">
        <p14:creationId xmlns:p14="http://schemas.microsoft.com/office/powerpoint/2010/main" val="243351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27</a:t>
            </a:fld>
            <a:endParaRPr lang="en-GB" dirty="0"/>
          </a:p>
        </p:txBody>
      </p:sp>
    </p:spTree>
    <p:extLst>
      <p:ext uri="{BB962C8B-B14F-4D97-AF65-F5344CB8AC3E}">
        <p14:creationId xmlns:p14="http://schemas.microsoft.com/office/powerpoint/2010/main" val="919760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dirty="0"/>
          </a:p>
        </p:txBody>
      </p:sp>
    </p:spTree>
    <p:extLst>
      <p:ext uri="{BB962C8B-B14F-4D97-AF65-F5344CB8AC3E}">
        <p14:creationId xmlns:p14="http://schemas.microsoft.com/office/powerpoint/2010/main" val="1137395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t>
            </a:r>
            <a:r>
              <a:rPr lang="en-US" dirty="0"/>
              <a:t>plain to the learners that most learners will have a very low score to begin with as they may not have had any or had just a little experience of PowerPoint presentations. The score is meant to be low at the start to allow learners to track their progression.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29</a:t>
            </a:fld>
            <a:endParaRPr lang="en-GB" dirty="0"/>
          </a:p>
        </p:txBody>
      </p:sp>
    </p:spTree>
    <p:extLst>
      <p:ext uri="{BB962C8B-B14F-4D97-AF65-F5344CB8AC3E}">
        <p14:creationId xmlns:p14="http://schemas.microsoft.com/office/powerpoint/2010/main" val="394411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Explain </a:t>
            </a:r>
            <a:r>
              <a:rPr lang="en-US" dirty="0"/>
              <a:t>how different typefaces would look on a PowerPoint. Ask the learners which is the most accessible and the reasons why. Ask the learners to vote for which is most appropriate for business PowerPoint communication. </a:t>
            </a:r>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dirty="0"/>
          </a:p>
        </p:txBody>
      </p:sp>
    </p:spTree>
    <p:extLst>
      <p:ext uri="{BB962C8B-B14F-4D97-AF65-F5344CB8AC3E}">
        <p14:creationId xmlns:p14="http://schemas.microsoft.com/office/powerpoint/2010/main" val="12279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impacts of having smaller writing on PowerPoint slides: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Risk of adding too much text and having information overload.</a:t>
            </a:r>
          </a:p>
          <a:p>
            <a:pPr marL="171450" indent="-171450">
              <a:buFont typeface="Arial" panose="020B0604020202020204" pitchFamily="34" charset="0"/>
              <a:buChar char="•"/>
            </a:pPr>
            <a:r>
              <a:rPr lang="en-US" dirty="0"/>
              <a:t>Unable to see what is on the slide. </a:t>
            </a:r>
          </a:p>
          <a:p>
            <a:pPr marL="171450" indent="-171450">
              <a:buFont typeface="Arial" panose="020B0604020202020204" pitchFamily="34" charset="0"/>
              <a:buChar char="•"/>
            </a:pPr>
            <a:r>
              <a:rPr lang="en-US" dirty="0"/>
              <a:t>Accessibility </a:t>
            </a:r>
            <a:r>
              <a:rPr lang="en-US" dirty="0">
                <a:latin typeface="Arial" panose="020B0604020202020204" pitchFamily="34" charset="0"/>
                <a:cs typeface="Arial" panose="020B0604020202020204" pitchFamily="34" charset="0"/>
              </a:rPr>
              <a:t>–</a:t>
            </a:r>
            <a:r>
              <a:rPr lang="en-US" dirty="0"/>
              <a:t> not inclusive.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Advise that the recommended smallest font size is 24. </a:t>
            </a:r>
            <a:r>
              <a:rPr lang="en-GB" b="0" i="0" u="none" strike="noStrike" dirty="0">
                <a:solidFill>
                  <a:srgbClr val="55677E"/>
                </a:solidFill>
                <a:effectLst/>
                <a:highlight>
                  <a:srgbClr val="FFFFFF"/>
                </a:highlight>
                <a:latin typeface="Nnnouvellegroteskgx"/>
              </a:rPr>
              <a:t>It is important to choose a font that is appropriate for the content and the use of the presentation to improve its accessibility and readability.</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31</a:t>
            </a:fld>
            <a:endParaRPr lang="en-GB" dirty="0"/>
          </a:p>
        </p:txBody>
      </p:sp>
    </p:spTree>
    <p:extLst>
      <p:ext uri="{BB962C8B-B14F-4D97-AF65-F5344CB8AC3E}">
        <p14:creationId xmlns:p14="http://schemas.microsoft.com/office/powerpoint/2010/main" val="169898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lesson 1 will focus on presenting using oral communication. Give context by explaining how oral communication is used when working in the healthcare sector, e.g. to relay information about diagnoses/medications to patients, to pass on patient information to colleagues through handovers and to take part in multidisciplinary meetings.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3</a:t>
            </a:fld>
            <a:endParaRPr lang="en-GB" dirty="0"/>
          </a:p>
        </p:txBody>
      </p:sp>
    </p:spTree>
    <p:extLst>
      <p:ext uri="{BB962C8B-B14F-4D97-AF65-F5344CB8AC3E}">
        <p14:creationId xmlns:p14="http://schemas.microsoft.com/office/powerpoint/2010/main" val="1568021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 the learners that the background is important and affects the colour that should be used. </a:t>
            </a:r>
          </a:p>
          <a:p>
            <a:endParaRPr lang="en-US" dirty="0"/>
          </a:p>
          <a:p>
            <a:r>
              <a:rPr lang="en-US" dirty="0"/>
              <a:t>Ask the learners which colour is the easiest to read and which is the hardest to read.</a:t>
            </a:r>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dirty="0"/>
          </a:p>
        </p:txBody>
      </p:sp>
    </p:spTree>
    <p:extLst>
      <p:ext uri="{BB962C8B-B14F-4D97-AF65-F5344CB8AC3E}">
        <p14:creationId xmlns:p14="http://schemas.microsoft.com/office/powerpoint/2010/main" val="3535159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smaller amounts of writing in a bullet point on a slide can have more impact as too much writing can disengage or ‘lose’ the audience’s attention. </a:t>
            </a:r>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dirty="0"/>
          </a:p>
        </p:txBody>
      </p:sp>
    </p:spTree>
    <p:extLst>
      <p:ext uri="{BB962C8B-B14F-4D97-AF65-F5344CB8AC3E}">
        <p14:creationId xmlns:p14="http://schemas.microsoft.com/office/powerpoint/2010/main" val="1371451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the learners that images used should fill the screen (where possible) so the image can be seen clearly. </a:t>
            </a:r>
          </a:p>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dirty="0"/>
          </a:p>
        </p:txBody>
      </p:sp>
    </p:spTree>
    <p:extLst>
      <p:ext uri="{BB962C8B-B14F-4D97-AF65-F5344CB8AC3E}">
        <p14:creationId xmlns:p14="http://schemas.microsoft.com/office/powerpoint/2010/main" val="2217858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a:ea typeface="Calibri"/>
                <a:cs typeface="Calibri"/>
              </a:rPr>
              <a:t>Explain to the learners that adding a video or audio where appropriate will make a PowerPoint more exciting and engaging for the audience. </a:t>
            </a:r>
            <a:r>
              <a:rPr lang="en-US" dirty="0"/>
              <a:t>Videos or audio can enhance a PowerPoint presentation, re-engage the audience if necessary and make the presentation more exciting.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35</a:t>
            </a:fld>
            <a:endParaRPr lang="en-GB" dirty="0"/>
          </a:p>
        </p:txBody>
      </p:sp>
    </p:spTree>
    <p:extLst>
      <p:ext uri="{BB962C8B-B14F-4D97-AF65-F5344CB8AC3E}">
        <p14:creationId xmlns:p14="http://schemas.microsoft.com/office/powerpoint/2010/main" val="1990176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the learners that charts and graphs can make statistics easier to visualise. This is key when presenting findings and the results of patient tests. Charts and graphs can also be used for medical data. </a:t>
            </a:r>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dirty="0"/>
          </a:p>
        </p:txBody>
      </p:sp>
    </p:spTree>
    <p:extLst>
      <p:ext uri="{BB962C8B-B14F-4D97-AF65-F5344CB8AC3E}">
        <p14:creationId xmlns:p14="http://schemas.microsoft.com/office/powerpoint/2010/main" val="1766111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slides with the animations. Explain to the learners that when PowerPoint is used as a slide show, special effects (animations) can be demonstrated. Discuss how they may make a good point stand out or be distracting and unnecessary.</a:t>
            </a:r>
          </a:p>
          <a:p>
            <a:endParaRPr lang="en-US" dirty="0">
              <a:ea typeface="Calibri"/>
              <a:cs typeface="Calibri"/>
            </a:endParaRPr>
          </a:p>
          <a:p>
            <a:r>
              <a:rPr lang="en-US" dirty="0">
                <a:ea typeface="Calibri"/>
                <a:cs typeface="Calibri"/>
              </a:rPr>
              <a:t>Considerations may need to be given when using special effects to those who have epilepsy and who may suffer from photosensitive seizures. </a:t>
            </a:r>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dirty="0"/>
          </a:p>
        </p:txBody>
      </p:sp>
    </p:spTree>
    <p:extLst>
      <p:ext uri="{BB962C8B-B14F-4D97-AF65-F5344CB8AC3E}">
        <p14:creationId xmlns:p14="http://schemas.microsoft.com/office/powerpoint/2010/main" val="2726578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learner to come to the front of the class and read the bullet points from the slide while looking at the screen.</a:t>
            </a:r>
          </a:p>
          <a:p>
            <a:endParaRPr lang="en-US" dirty="0"/>
          </a:p>
          <a:p>
            <a:r>
              <a:rPr lang="en-US" dirty="0"/>
              <a:t>Then ask the learner to repeat the action, but this time while looking at the audience. </a:t>
            </a:r>
          </a:p>
          <a:p>
            <a:endParaRPr lang="en-US" dirty="0"/>
          </a:p>
          <a:p>
            <a:r>
              <a:rPr lang="en-US" dirty="0"/>
              <a:t>Facilitate a discussion about the difference between talking to the screen and talking to the audience. </a:t>
            </a:r>
          </a:p>
          <a:p>
            <a:endParaRPr lang="en-US" dirty="0"/>
          </a:p>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dirty="0"/>
          </a:p>
        </p:txBody>
      </p:sp>
    </p:spTree>
    <p:extLst>
      <p:ext uri="{BB962C8B-B14F-4D97-AF65-F5344CB8AC3E}">
        <p14:creationId xmlns:p14="http://schemas.microsoft.com/office/powerpoint/2010/main" val="1024915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technique to the learners.</a:t>
            </a:r>
          </a:p>
          <a:p>
            <a:endParaRPr lang="en-US" dirty="0"/>
          </a:p>
          <a:p>
            <a:r>
              <a:rPr lang="en-US" dirty="0"/>
              <a:t>Point at the PowerPoint screen to highlight the section and points they wish to talk about.</a:t>
            </a:r>
          </a:p>
          <a:p>
            <a:r>
              <a:rPr lang="en-US" dirty="0"/>
              <a:t>Turn to face the audience.</a:t>
            </a:r>
          </a:p>
          <a:p>
            <a:r>
              <a:rPr lang="en-US" dirty="0"/>
              <a:t>Then talk to the audience.</a:t>
            </a:r>
          </a:p>
          <a:p>
            <a:endParaRPr lang="en-US" dirty="0"/>
          </a:p>
          <a:p>
            <a:r>
              <a:rPr lang="en-US" dirty="0"/>
              <a:t>Explain that eye contact is important. </a:t>
            </a:r>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dirty="0"/>
          </a:p>
        </p:txBody>
      </p:sp>
    </p:spTree>
    <p:extLst>
      <p:ext uri="{BB962C8B-B14F-4D97-AF65-F5344CB8AC3E}">
        <p14:creationId xmlns:p14="http://schemas.microsoft.com/office/powerpoint/2010/main" val="3708276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dirty="0"/>
          </a:p>
        </p:txBody>
      </p:sp>
    </p:spTree>
    <p:extLst>
      <p:ext uri="{BB962C8B-B14F-4D97-AF65-F5344CB8AC3E}">
        <p14:creationId xmlns:p14="http://schemas.microsoft.com/office/powerpoint/2010/main" val="3057836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a:cs typeface="Arial" panose="020B0604020202020204" pitchFamily="34" charset="0"/>
              </a:rPr>
              <a:t>Ask the learners for their overview of p</a:t>
            </a:r>
            <a:r>
              <a:rPr lang="en-US" dirty="0">
                <a:latin typeface="Arial" panose="020B0604020202020204" pitchFamily="34" charset="0"/>
                <a:cs typeface="Arial" panose="020B0604020202020204" pitchFamily="34" charset="0"/>
              </a:rPr>
              <a:t>re-eclampsia. </a:t>
            </a:r>
            <a:r>
              <a:rPr lang="en-US" dirty="0">
                <a:latin typeface="Arial" panose="020B0604020202020204" pitchFamily="34" charset="0"/>
                <a:ea typeface="Calibri"/>
                <a:cs typeface="Arial" panose="020B0604020202020204" pitchFamily="34" charset="0"/>
              </a:rPr>
              <a:t>Explain to the learners that p</a:t>
            </a:r>
            <a:r>
              <a:rPr lang="en-US" dirty="0">
                <a:latin typeface="Arial" panose="020B0604020202020204" pitchFamily="34" charset="0"/>
                <a:cs typeface="Arial" panose="020B0604020202020204" pitchFamily="34" charset="0"/>
              </a:rPr>
              <a:t>re-eclampsia is a condition that affects some pregnant women, usually during the second half of pregnancy (after 20 weeks) or soon after their baby is delivered. It is a serious condition that needs treatment straight away. </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Discuss what patient A’s situation is and how well the slide summarised a 36 year old who is 32 weeks pregnant and having weekly checkups due to high blood pressure and concerns regarding p</a:t>
            </a:r>
            <a:r>
              <a:rPr lang="en-US" dirty="0">
                <a:latin typeface="Arial" panose="020B0604020202020204" pitchFamily="34" charset="0"/>
                <a:cs typeface="Arial" panose="020B0604020202020204" pitchFamily="34" charset="0"/>
              </a:rPr>
              <a:t>re-eclampsia.</a:t>
            </a:r>
            <a:endParaRPr lang="en-US" dirty="0">
              <a:latin typeface="Arial" panose="020B0604020202020204" pitchFamily="34" charset="0"/>
              <a:ea typeface="Calibri"/>
              <a:cs typeface="Arial" panose="020B0604020202020204" pitchFamily="34" charset="0"/>
            </a:endParaRP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Ask the learners how they communicated the results using PowerPoint. Ask who in the group presented it the best and why?</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The overall average blood pressure is 139.80/94 mmHg – check that the answer was correct. </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Ask the learners what recommendations were made and explain the reasoning why. </a:t>
            </a:r>
          </a:p>
          <a:p>
            <a:endParaRPr lang="en-US"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ea typeface="Calibri"/>
                <a:cs typeface="Arial" panose="020B0604020202020204" pitchFamily="34" charset="0"/>
              </a:rPr>
              <a:t>Learners to fill in the self-assessment forms after this feedback.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dirty="0"/>
          </a:p>
        </p:txBody>
      </p:sp>
    </p:spTree>
    <p:extLst>
      <p:ext uri="{BB962C8B-B14F-4D97-AF65-F5344CB8AC3E}">
        <p14:creationId xmlns:p14="http://schemas.microsoft.com/office/powerpoint/2010/main" val="58085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itchFamily="2" charset="2"/>
              <a:buNone/>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Explain the following to the learners, giving context:</a:t>
            </a:r>
          </a:p>
          <a:p>
            <a:pPr marL="171450" lvl="0" indent="-171450">
              <a:buFont typeface="Arial" panose="020B0604020202020204" pitchFamily="34" charset="0"/>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Speak clearly: If someone does not hear the message properly, it could affect their health, e.g. they might not take the correct quantity of medication. English may not be their first language, so clarity helps with understanding.</a:t>
            </a:r>
          </a:p>
          <a:p>
            <a:pPr marL="171450" lvl="0" indent="-171450">
              <a:buFont typeface="Arial" panose="020B0604020202020204" pitchFamily="34" charset="0"/>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Use correct language: Avoid using slang, medical jargon and so on, as the person you are talking to may not understand what you are saying. </a:t>
            </a:r>
          </a:p>
          <a:p>
            <a:pPr marL="171450" lvl="0" indent="-171450">
              <a:buFont typeface="Arial" panose="020B0604020202020204" pitchFamily="34" charset="0"/>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Be professional: Consider tone and pitch, use customers’ preferred names and so on. This will help to build rapport and relationships. Some patients may be vulnerable, and the healthcare setting can be daunting. Professionalism is important when speaking with peers like doctors. Remember, they are busy and stressed professionals.</a:t>
            </a:r>
          </a:p>
          <a:p>
            <a:pPr marL="171450" lvl="0" indent="-171450">
              <a:buFont typeface="Arial" panose="020B0604020202020204" pitchFamily="34" charset="0"/>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Be precise and concise: Avoid “waffling”; healthcare requires accurate information. </a:t>
            </a:r>
          </a:p>
          <a:p>
            <a:pPr marL="171450" lvl="0" indent="-171450">
              <a:buFont typeface="Arial" panose="020B0604020202020204" pitchFamily="34" charset="0"/>
              <a:buChar char="•"/>
            </a:pPr>
            <a:r>
              <a:rPr lang="en-GB"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Adapt to the audience: For example, to the person’s age, culture and level of literacy. </a:t>
            </a:r>
          </a:p>
          <a:p>
            <a:endParaRPr lang="en-US" dirty="0"/>
          </a:p>
          <a:p>
            <a:r>
              <a:rPr lang="en-US" dirty="0"/>
              <a:t>Oral communication is also used to:</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explain how to take medication </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deliver a diagnosis </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report concerns</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gain consent </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give advice </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discuss treatment plans</a:t>
            </a:r>
          </a:p>
          <a:p>
            <a:pPr marL="342900" lvl="0" indent="-342900">
              <a:buFont typeface="Arial" panose="020B0604020202020204" pitchFamily="34" charset="0"/>
              <a:buChar char="•"/>
            </a:pPr>
            <a:r>
              <a:rPr lang="en-GB" sz="1200" b="0" dirty="0">
                <a:effectLst/>
                <a:latin typeface="Arial" panose="020B0604020202020204" pitchFamily="34" charset="0"/>
                <a:ea typeface="Calibri" panose="020F0502020204030204" pitchFamily="34" charset="0"/>
                <a:cs typeface="Arial" panose="020B0604020202020204" pitchFamily="34" charset="0"/>
              </a:rPr>
              <a:t>communicate with colleagues.</a:t>
            </a:r>
          </a:p>
          <a:p>
            <a:pPr marL="342900" lvl="0" indent="-342900">
              <a:buFont typeface="Arial" panose="020B0604020202020204" pitchFamily="34" charset="0"/>
              <a:buChar char="•"/>
            </a:pPr>
            <a:endParaRPr lang="en-GB" sz="1200" b="0" dirty="0">
              <a:effectLst/>
              <a:latin typeface="Arial" panose="020B0604020202020204" pitchFamily="34" charset="0"/>
              <a:ea typeface="Calibri" panose="020F0502020204030204" pitchFamily="34" charset="0"/>
              <a:cs typeface="Arial" panose="020B0604020202020204" pitchFamily="34" charset="0"/>
            </a:endParaRPr>
          </a:p>
          <a:p>
            <a:pPr marL="0" lvl="0" indent="0">
              <a:buFont typeface="Symbol" pitchFamily="2" charset="2"/>
              <a:buNone/>
            </a:pPr>
            <a:r>
              <a:rPr lang="en-GB" sz="1200" b="0" dirty="0">
                <a:effectLst/>
                <a:latin typeface="Arial" panose="020B0604020202020204" pitchFamily="34" charset="0"/>
                <a:ea typeface="Calibri" panose="020F0502020204030204" pitchFamily="34" charset="0"/>
                <a:cs typeface="Arial" panose="020B0604020202020204" pitchFamily="34" charset="0"/>
              </a:rPr>
              <a:t>Stretch question: Explain the implications of not using the key principles of communication.</a:t>
            </a:r>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dirty="0"/>
          </a:p>
        </p:txBody>
      </p:sp>
    </p:spTree>
    <p:extLst>
      <p:ext uri="{BB962C8B-B14F-4D97-AF65-F5344CB8AC3E}">
        <p14:creationId xmlns:p14="http://schemas.microsoft.com/office/powerpoint/2010/main" val="1077862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dirty="0"/>
          </a:p>
        </p:txBody>
      </p:sp>
    </p:spTree>
    <p:extLst>
      <p:ext uri="{BB962C8B-B14F-4D97-AF65-F5344CB8AC3E}">
        <p14:creationId xmlns:p14="http://schemas.microsoft.com/office/powerpoint/2010/main" val="4090236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43</a:t>
            </a:fld>
            <a:endParaRPr lang="en-GB" dirty="0"/>
          </a:p>
        </p:txBody>
      </p:sp>
    </p:spTree>
    <p:extLst>
      <p:ext uri="{BB962C8B-B14F-4D97-AF65-F5344CB8AC3E}">
        <p14:creationId xmlns:p14="http://schemas.microsoft.com/office/powerpoint/2010/main" val="117113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44</a:t>
            </a:fld>
            <a:endParaRPr lang="en-GB" dirty="0"/>
          </a:p>
        </p:txBody>
      </p:sp>
    </p:spTree>
    <p:extLst>
      <p:ext uri="{BB962C8B-B14F-4D97-AF65-F5344CB8AC3E}">
        <p14:creationId xmlns:p14="http://schemas.microsoft.com/office/powerpoint/2010/main" val="2529438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45</a:t>
            </a:fld>
            <a:endParaRPr lang="en-GB" dirty="0"/>
          </a:p>
        </p:txBody>
      </p:sp>
    </p:spTree>
    <p:extLst>
      <p:ext uri="{BB962C8B-B14F-4D97-AF65-F5344CB8AC3E}">
        <p14:creationId xmlns:p14="http://schemas.microsoft.com/office/powerpoint/2010/main" val="3241435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46</a:t>
            </a:fld>
            <a:endParaRPr lang="en-GB" dirty="0"/>
          </a:p>
        </p:txBody>
      </p:sp>
    </p:spTree>
    <p:extLst>
      <p:ext uri="{BB962C8B-B14F-4D97-AF65-F5344CB8AC3E}">
        <p14:creationId xmlns:p14="http://schemas.microsoft.com/office/powerpoint/2010/main" val="4252794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47</a:t>
            </a:fld>
            <a:endParaRPr lang="en-GB" dirty="0"/>
          </a:p>
        </p:txBody>
      </p:sp>
    </p:spTree>
    <p:extLst>
      <p:ext uri="{BB962C8B-B14F-4D97-AF65-F5344CB8AC3E}">
        <p14:creationId xmlns:p14="http://schemas.microsoft.com/office/powerpoint/2010/main" val="3782495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what their findings are. Clarify the following:</a:t>
            </a:r>
          </a:p>
          <a:p>
            <a:r>
              <a:rPr lang="en-GB" sz="1800" b="0" dirty="0">
                <a:solidFill>
                  <a:schemeClr val="accent6"/>
                </a:solidFill>
                <a:effectLst/>
                <a:latin typeface="Arial"/>
                <a:ea typeface="Calibri"/>
                <a:cs typeface="Arial"/>
              </a:rPr>
              <a:t>1. Depression and anxiety cause and symptoms</a:t>
            </a:r>
            <a:endParaRPr lang="en-GB" sz="1800" dirty="0">
              <a:solidFill>
                <a:schemeClr val="accent6"/>
              </a:solidFill>
              <a:latin typeface="Arial"/>
              <a:ea typeface="Calibri"/>
              <a:cs typeface="Arial"/>
            </a:endParaRPr>
          </a:p>
          <a:p>
            <a:r>
              <a:rPr lang="en-GB" sz="1800" dirty="0">
                <a:solidFill>
                  <a:schemeClr val="accent6"/>
                </a:solidFill>
                <a:latin typeface="Arial"/>
                <a:ea typeface="Calibri"/>
                <a:cs typeface="Arial"/>
              </a:rPr>
              <a:t>The causes are:</a:t>
            </a:r>
            <a:endParaRPr lang="en-GB" dirty="0">
              <a:solidFill>
                <a:srgbClr val="000000"/>
              </a:solidFill>
              <a:latin typeface="Calibri"/>
              <a:ea typeface="Calibri"/>
              <a:cs typeface="Calibri"/>
            </a:endParaRPr>
          </a:p>
          <a:p>
            <a:pPr marL="172800" indent="-172800">
              <a:buFont typeface="Arial" panose="020B0604020202020204" pitchFamily="34" charset="0"/>
              <a:buChar char="•"/>
            </a:pPr>
            <a:r>
              <a:rPr lang="en-GB" dirty="0">
                <a:solidFill>
                  <a:schemeClr val="accent6"/>
                </a:solidFill>
              </a:rPr>
              <a:t>having blood relatives who have had depression</a:t>
            </a:r>
            <a:endParaRPr lang="en-GB" dirty="0">
              <a:cs typeface="Calibri"/>
            </a:endParaRPr>
          </a:p>
          <a:p>
            <a:pPr marL="172800" indent="-172800">
              <a:buFont typeface="Arial" panose="020B0604020202020204" pitchFamily="34" charset="0"/>
              <a:buChar char="•"/>
            </a:pPr>
            <a:r>
              <a:rPr lang="en-GB" dirty="0">
                <a:solidFill>
                  <a:schemeClr val="accent6"/>
                </a:solidFill>
              </a:rPr>
              <a:t>experiencing traumatic or stressful events such as physical or sexual abuse, the death of a loved one or financial problems</a:t>
            </a:r>
            <a:endParaRPr lang="en-GB" dirty="0">
              <a:cs typeface="Calibri"/>
            </a:endParaRPr>
          </a:p>
          <a:p>
            <a:pPr marL="172800" indent="-172800">
              <a:buFont typeface="Arial" panose="020B0604020202020204" pitchFamily="34" charset="0"/>
              <a:buChar char="•"/>
            </a:pPr>
            <a:r>
              <a:rPr lang="en-GB" dirty="0">
                <a:solidFill>
                  <a:schemeClr val="accent6"/>
                </a:solidFill>
              </a:rPr>
              <a:t>going through a major life change, even if it was planned</a:t>
            </a:r>
            <a:endParaRPr lang="en-GB" dirty="0">
              <a:cs typeface="Calibri"/>
            </a:endParaRPr>
          </a:p>
          <a:p>
            <a:pPr marL="172800" indent="-172800">
              <a:buFont typeface="Arial" panose="020B0604020202020204" pitchFamily="34" charset="0"/>
              <a:buChar char="•"/>
            </a:pPr>
            <a:r>
              <a:rPr lang="en-GB" dirty="0">
                <a:solidFill>
                  <a:schemeClr val="accent6"/>
                </a:solidFill>
              </a:rPr>
              <a:t>having a medical problem such as cancer, stroke or chronic pain</a:t>
            </a:r>
            <a:endParaRPr lang="en-GB" dirty="0">
              <a:cs typeface="Calibri"/>
            </a:endParaRPr>
          </a:p>
          <a:p>
            <a:pPr marL="172800" indent="-172800">
              <a:buFont typeface="Arial" panose="020B0604020202020204" pitchFamily="34" charset="0"/>
              <a:buChar char="•"/>
            </a:pPr>
            <a:r>
              <a:rPr lang="en-GB" dirty="0">
                <a:solidFill>
                  <a:schemeClr val="accent6"/>
                </a:solidFill>
              </a:rPr>
              <a:t>taking certain medications</a:t>
            </a:r>
            <a:endParaRPr lang="en-GB" dirty="0">
              <a:cs typeface="Calibri"/>
            </a:endParaRPr>
          </a:p>
          <a:p>
            <a:pPr marL="172800" indent="-172800">
              <a:buFont typeface="Arial" panose="020B0604020202020204" pitchFamily="34" charset="0"/>
              <a:buChar char="•"/>
            </a:pPr>
            <a:r>
              <a:rPr lang="en-GB" dirty="0">
                <a:solidFill>
                  <a:schemeClr val="accent6"/>
                </a:solidFill>
              </a:rPr>
              <a:t>using alcohol or drugs</a:t>
            </a:r>
            <a:endParaRPr lang="en-GB" dirty="0">
              <a:cs typeface="Calibri"/>
            </a:endParaRPr>
          </a:p>
          <a:p>
            <a:pPr marL="172800" indent="-172800">
              <a:buFont typeface="Arial" panose="020B0604020202020204" pitchFamily="34" charset="0"/>
              <a:buChar char="•"/>
            </a:pPr>
            <a:r>
              <a:rPr lang="en-GB" dirty="0">
                <a:solidFill>
                  <a:schemeClr val="accent6"/>
                </a:solidFill>
              </a:rPr>
              <a:t>faulty mood regulation by the brain</a:t>
            </a:r>
            <a:endParaRPr lang="en-GB" dirty="0">
              <a:cs typeface="Calibri"/>
            </a:endParaRPr>
          </a:p>
          <a:p>
            <a:pPr marL="172800" indent="-172800">
              <a:buFont typeface="Arial" panose="020B0604020202020204" pitchFamily="34" charset="0"/>
              <a:buChar char="•"/>
            </a:pPr>
            <a:r>
              <a:rPr lang="en-GB" dirty="0">
                <a:solidFill>
                  <a:schemeClr val="accent6"/>
                </a:solidFill>
              </a:rPr>
              <a:t>genetic vulnerability</a:t>
            </a:r>
            <a:endParaRPr lang="en-GB" dirty="0">
              <a:cs typeface="Calibri"/>
            </a:endParaRPr>
          </a:p>
          <a:p>
            <a:pPr marL="172800" indent="-172800">
              <a:buFont typeface="Arial" panose="020B0604020202020204" pitchFamily="34" charset="0"/>
              <a:buChar char="•"/>
            </a:pPr>
            <a:r>
              <a:rPr lang="en-GB" dirty="0">
                <a:solidFill>
                  <a:schemeClr val="accent6"/>
                </a:solidFill>
              </a:rPr>
              <a:t>certain personality traits such as low self-esteem and being too dependent, self-critical or pessimistic.</a:t>
            </a:r>
            <a:endParaRPr lang="en-GB" dirty="0">
              <a:cs typeface="Calibri"/>
            </a:endParaRPr>
          </a:p>
          <a:p>
            <a:endParaRPr lang="en-GB" sz="1800" dirty="0">
              <a:solidFill>
                <a:schemeClr val="accent6"/>
              </a:solidFill>
              <a:latin typeface="Arial"/>
              <a:ea typeface="Calibri"/>
              <a:cs typeface="Arial"/>
            </a:endParaRPr>
          </a:p>
          <a:p>
            <a:r>
              <a:rPr lang="en-GB" sz="1800" dirty="0">
                <a:solidFill>
                  <a:schemeClr val="accent6"/>
                </a:solidFill>
                <a:latin typeface="Arial"/>
                <a:ea typeface="Calibri"/>
                <a:cs typeface="Arial"/>
              </a:rPr>
              <a:t>The symptoms are feeling: </a:t>
            </a:r>
            <a:endParaRPr lang="en-GB" sz="1800" dirty="0">
              <a:solidFill>
                <a:schemeClr val="accent6"/>
              </a:solidFill>
              <a:latin typeface="Arial"/>
              <a:cs typeface="Arial"/>
            </a:endParaRPr>
          </a:p>
          <a:p>
            <a:pPr marL="171450" indent="-171450">
              <a:buFont typeface="Arial" panose="020B0604020202020204" pitchFamily="34" charset="0"/>
              <a:buChar char="•"/>
            </a:pPr>
            <a:r>
              <a:rPr lang="en-GB" dirty="0">
                <a:solidFill>
                  <a:schemeClr val="accent6"/>
                </a:solidFill>
              </a:rPr>
              <a:t>down, upset or tearful</a:t>
            </a:r>
            <a:endParaRPr lang="en-GB" sz="1800" dirty="0">
              <a:solidFill>
                <a:schemeClr val="accent6"/>
              </a:solidFill>
              <a:latin typeface="Arial"/>
              <a:ea typeface="Calibri"/>
              <a:cs typeface="Arial"/>
            </a:endParaRPr>
          </a:p>
          <a:p>
            <a:pPr marL="171450" indent="-171450">
              <a:buFont typeface="Arial" panose="020B0604020202020204" pitchFamily="34" charset="0"/>
              <a:buChar char="•"/>
            </a:pPr>
            <a:r>
              <a:rPr lang="en-GB" dirty="0">
                <a:solidFill>
                  <a:schemeClr val="accent6"/>
                </a:solidFill>
              </a:rPr>
              <a:t>restless, agitated or irritable</a:t>
            </a:r>
            <a:endParaRPr lang="en-GB" dirty="0">
              <a:cs typeface="Calibri"/>
            </a:endParaRPr>
          </a:p>
          <a:p>
            <a:pPr marL="171450" indent="-171450">
              <a:buFont typeface="Arial" panose="020B0604020202020204" pitchFamily="34" charset="0"/>
              <a:buChar char="•"/>
            </a:pPr>
            <a:r>
              <a:rPr lang="en-GB" dirty="0">
                <a:solidFill>
                  <a:schemeClr val="accent6"/>
                </a:solidFill>
              </a:rPr>
              <a:t>guilty, worthless and down on yourself</a:t>
            </a:r>
            <a:endParaRPr lang="en-GB" dirty="0">
              <a:cs typeface="Calibri"/>
            </a:endParaRPr>
          </a:p>
          <a:p>
            <a:pPr marL="171450" indent="-171450">
              <a:buFont typeface="Arial" panose="020B0604020202020204" pitchFamily="34" charset="0"/>
              <a:buChar char="•"/>
            </a:pPr>
            <a:r>
              <a:rPr lang="en-GB" dirty="0">
                <a:solidFill>
                  <a:schemeClr val="accent6"/>
                </a:solidFill>
              </a:rPr>
              <a:t>empty and numb</a:t>
            </a:r>
            <a:endParaRPr lang="en-GB" dirty="0">
              <a:cs typeface="Calibri"/>
            </a:endParaRPr>
          </a:p>
          <a:p>
            <a:pPr marL="171450" indent="-171450">
              <a:buFont typeface="Arial" panose="020B0604020202020204" pitchFamily="34" charset="0"/>
              <a:buChar char="•"/>
            </a:pPr>
            <a:r>
              <a:rPr lang="en-GB" dirty="0">
                <a:solidFill>
                  <a:schemeClr val="accent6"/>
                </a:solidFill>
              </a:rPr>
              <a:t>isolated and unable to relate to other people</a:t>
            </a:r>
            <a:endParaRPr lang="en-GB" dirty="0">
              <a:cs typeface="Calibri"/>
            </a:endParaRPr>
          </a:p>
          <a:p>
            <a:pPr marL="171450" indent="-171450">
              <a:buFont typeface="Arial" panose="020B0604020202020204" pitchFamily="34" charset="0"/>
              <a:buChar char="•"/>
            </a:pPr>
            <a:r>
              <a:rPr lang="en-GB" dirty="0">
                <a:solidFill>
                  <a:schemeClr val="accent6"/>
                </a:solidFill>
              </a:rPr>
              <a:t>that you are finding no pleasure in life or things you usually enjoy</a:t>
            </a:r>
            <a:endParaRPr lang="en-GB" dirty="0">
              <a:cs typeface="Calibri"/>
            </a:endParaRPr>
          </a:p>
          <a:p>
            <a:pPr marL="171450" indent="-171450">
              <a:buFont typeface="Arial" panose="020B0604020202020204" pitchFamily="34" charset="0"/>
              <a:buChar char="•"/>
            </a:pPr>
            <a:r>
              <a:rPr lang="en-GB" dirty="0">
                <a:solidFill>
                  <a:schemeClr val="accent6"/>
                </a:solidFill>
              </a:rPr>
              <a:t>angry or frustrated over minor things</a:t>
            </a:r>
            <a:endParaRPr lang="en-GB" dirty="0">
              <a:cs typeface="Calibri"/>
            </a:endParaRPr>
          </a:p>
          <a:p>
            <a:pPr marL="171450" indent="-171450">
              <a:buFont typeface="Arial" panose="020B0604020202020204" pitchFamily="34" charset="0"/>
              <a:buChar char="•"/>
            </a:pPr>
            <a:r>
              <a:rPr lang="en-GB" dirty="0">
                <a:solidFill>
                  <a:schemeClr val="accent6"/>
                </a:solidFill>
              </a:rPr>
              <a:t>a sense of unreality</a:t>
            </a:r>
            <a:endParaRPr lang="en-GB" dirty="0">
              <a:cs typeface="Calibri"/>
            </a:endParaRPr>
          </a:p>
          <a:p>
            <a:pPr marL="171450" indent="-171450">
              <a:buFont typeface="Arial" panose="020B0604020202020204" pitchFamily="34" charset="0"/>
              <a:buChar char="•"/>
            </a:pPr>
            <a:r>
              <a:rPr lang="en-GB" dirty="0">
                <a:solidFill>
                  <a:schemeClr val="accent6"/>
                </a:solidFill>
              </a:rPr>
              <a:t>no self-confidence or self-esteem</a:t>
            </a:r>
            <a:endParaRPr lang="en-GB" dirty="0">
              <a:cs typeface="Calibri"/>
            </a:endParaRPr>
          </a:p>
          <a:p>
            <a:pPr marL="171450" indent="-171450">
              <a:buFont typeface="Arial" panose="020B0604020202020204" pitchFamily="34" charset="0"/>
              <a:buChar char="•"/>
            </a:pPr>
            <a:r>
              <a:rPr lang="en-GB" dirty="0">
                <a:solidFill>
                  <a:schemeClr val="accent6"/>
                </a:solidFill>
              </a:rPr>
              <a:t>hopeless and despairing</a:t>
            </a:r>
            <a:endParaRPr lang="en-GB" dirty="0">
              <a:cs typeface="Calibri"/>
            </a:endParaRPr>
          </a:p>
          <a:p>
            <a:pPr marL="171450" indent="-171450">
              <a:buFont typeface="Arial" panose="020B0604020202020204" pitchFamily="34" charset="0"/>
              <a:buChar char="•"/>
            </a:pPr>
            <a:r>
              <a:rPr lang="en-GB" dirty="0">
                <a:solidFill>
                  <a:schemeClr val="accent6"/>
                </a:solidFill>
              </a:rPr>
              <a:t>tired all the time.</a:t>
            </a:r>
            <a:endParaRPr lang="en-GB" dirty="0">
              <a:cs typeface="Calibri"/>
            </a:endParaRPr>
          </a:p>
          <a:p>
            <a:pPr marL="571500" indent="-571500">
              <a:buFont typeface="Calibri" panose="020B0604020202020204" pitchFamily="34" charset="0"/>
              <a:buChar char="-"/>
            </a:pPr>
            <a:endParaRPr lang="en-GB" sz="1800" dirty="0">
              <a:solidFill>
                <a:schemeClr val="accent6"/>
              </a:solidFill>
              <a:latin typeface="Arial"/>
              <a:ea typeface="Calibri"/>
              <a:cs typeface="Arial"/>
            </a:endParaRPr>
          </a:p>
          <a:p>
            <a:r>
              <a:rPr lang="en-GB" sz="1800" b="0" dirty="0">
                <a:solidFill>
                  <a:schemeClr val="accent6"/>
                </a:solidFill>
                <a:effectLst/>
                <a:latin typeface="Arial"/>
                <a:ea typeface="Calibri" panose="020F0502020204030204" pitchFamily="34" charset="0"/>
                <a:cs typeface="Arial"/>
              </a:rPr>
              <a:t>2. Statistics surrounding </a:t>
            </a:r>
            <a:r>
              <a:rPr lang="en-GB" sz="1800" dirty="0">
                <a:solidFill>
                  <a:schemeClr val="accent6"/>
                </a:solidFill>
                <a:latin typeface="Arial"/>
                <a:ea typeface="Calibri" panose="020F0502020204030204" pitchFamily="34" charset="0"/>
                <a:cs typeface="Arial"/>
              </a:rPr>
              <a:t>mental health in males</a:t>
            </a:r>
            <a:r>
              <a:rPr lang="en-GB" sz="1800" b="0" dirty="0">
                <a:solidFill>
                  <a:schemeClr val="accent6"/>
                </a:solidFill>
                <a:effectLst/>
                <a:latin typeface="Arial"/>
                <a:ea typeface="Calibri" panose="020F0502020204030204" pitchFamily="34" charset="0"/>
                <a:cs typeface="Arial"/>
              </a:rPr>
              <a:t> </a:t>
            </a:r>
            <a:r>
              <a:rPr lang="en-GB" sz="1800" dirty="0">
                <a:solidFill>
                  <a:schemeClr val="accent6"/>
                </a:solidFill>
                <a:latin typeface="Arial"/>
                <a:ea typeface="Calibri" panose="020F0502020204030204" pitchFamily="34" charset="0"/>
                <a:cs typeface="Arial"/>
              </a:rPr>
              <a:t>(</a:t>
            </a:r>
            <a:r>
              <a:rPr lang="en-GB" sz="1800" b="0" dirty="0">
                <a:solidFill>
                  <a:schemeClr val="accent6"/>
                </a:solidFill>
                <a:effectLst/>
                <a:latin typeface="Arial"/>
                <a:ea typeface="Calibri" panose="020F0502020204030204" pitchFamily="34" charset="0"/>
                <a:cs typeface="Arial"/>
              </a:rPr>
              <a:t>UK based statistics)</a:t>
            </a:r>
            <a:r>
              <a:rPr lang="en-GB" sz="1800" dirty="0">
                <a:solidFill>
                  <a:schemeClr val="accent6"/>
                </a:solidFill>
                <a:latin typeface="Arial"/>
                <a:ea typeface="Calibri" panose="020F0502020204030204" pitchFamily="34" charset="0"/>
                <a:cs typeface="Arial"/>
              </a:rPr>
              <a:t> </a:t>
            </a:r>
            <a:r>
              <a:rPr lang="en-GB" sz="1800" dirty="0">
                <a:solidFill>
                  <a:schemeClr val="accent6"/>
                </a:solidFill>
                <a:latin typeface="Arial" panose="020B0604020202020204" pitchFamily="34" charset="0"/>
                <a:ea typeface="Calibri" panose="020F0502020204030204" pitchFamily="34" charset="0"/>
                <a:cs typeface="Arial" panose="020B0604020202020204" pitchFamily="34" charset="0"/>
              </a:rPr>
              <a:t>– </a:t>
            </a:r>
            <a:r>
              <a:rPr lang="en-GB" sz="1800" dirty="0">
                <a:solidFill>
                  <a:schemeClr val="accent6"/>
                </a:solidFill>
                <a:latin typeface="Arial"/>
                <a:ea typeface="Calibri" panose="020F0502020204030204" pitchFamily="34" charset="0"/>
                <a:cs typeface="Arial"/>
              </a:rPr>
              <a:t>ask the learners why they think the figures are as they are. </a:t>
            </a:r>
            <a:endParaRPr lang="en-GB" sz="1800" b="0" dirty="0">
              <a:solidFill>
                <a:schemeClr val="accent6"/>
              </a:solidFill>
              <a:effectLst/>
              <a:latin typeface="Arial"/>
              <a:ea typeface="Calibri" panose="020F0502020204030204" pitchFamily="34" charset="0"/>
              <a:cs typeface="Arial"/>
            </a:endParaRPr>
          </a:p>
          <a:p>
            <a:endParaRPr lang="en-GB" sz="1800" b="0" dirty="0">
              <a:solidFill>
                <a:schemeClr val="accent6"/>
              </a:solidFill>
              <a:effectLst/>
              <a:latin typeface="Arial"/>
              <a:ea typeface="Calibri" panose="020F0502020204030204" pitchFamily="34" charset="0"/>
              <a:cs typeface="Arial"/>
            </a:endParaRPr>
          </a:p>
          <a:p>
            <a:r>
              <a:rPr lang="en-GB" sz="1800" b="0" dirty="0">
                <a:solidFill>
                  <a:schemeClr val="accent6"/>
                </a:solidFill>
                <a:effectLst/>
                <a:latin typeface="Arial"/>
                <a:ea typeface="Calibri" panose="020F0502020204030204" pitchFamily="34" charset="0"/>
                <a:cs typeface="Arial"/>
              </a:rPr>
              <a:t>3. U</a:t>
            </a:r>
            <a:r>
              <a:rPr lang="en-GB" sz="1800" b="0" dirty="0">
                <a:solidFill>
                  <a:schemeClr val="accent6"/>
                </a:solidFill>
                <a:latin typeface="Arial"/>
                <a:ea typeface="Calibri" panose="020F0502020204030204" pitchFamily="34" charset="0"/>
                <a:cs typeface="Arial"/>
              </a:rPr>
              <a:t>ses of </a:t>
            </a:r>
            <a:r>
              <a:rPr lang="en-GB" sz="1800" b="0" dirty="0">
                <a:solidFill>
                  <a:schemeClr val="accent6"/>
                </a:solidFill>
                <a:effectLst/>
                <a:latin typeface="Arial"/>
                <a:ea typeface="Calibri" panose="020F0502020204030204" pitchFamily="34" charset="0"/>
                <a:cs typeface="Arial"/>
              </a:rPr>
              <a:t>cognitive behavioural therapy (CBT)</a:t>
            </a:r>
            <a:endParaRPr lang="en-GB" sz="1800" dirty="0">
              <a:solidFill>
                <a:schemeClr val="accent6"/>
              </a:solidFill>
              <a:latin typeface="Arial"/>
              <a:cs typeface="Arial"/>
            </a:endParaRPr>
          </a:p>
          <a:p>
            <a:r>
              <a:rPr lang="en-GB" dirty="0">
                <a:solidFill>
                  <a:schemeClr val="accent6"/>
                </a:solidFill>
              </a:rPr>
              <a:t>CBT is a form of psychological treatment that has been demonstrated to be effective for a range of problems.</a:t>
            </a:r>
            <a:endParaRPr lang="en-GB" dirty="0">
              <a:solidFill>
                <a:srgbClr val="000000"/>
              </a:solidFill>
            </a:endParaRPr>
          </a:p>
          <a:p>
            <a:r>
              <a:rPr lang="en-GB" dirty="0">
                <a:solidFill>
                  <a:schemeClr val="accent6"/>
                </a:solidFill>
              </a:rPr>
              <a:t> </a:t>
            </a:r>
            <a:endParaRPr lang="en-GB" dirty="0">
              <a:solidFill>
                <a:srgbClr val="000000"/>
              </a:solidFill>
              <a:cs typeface="Calibri"/>
            </a:endParaRPr>
          </a:p>
          <a:p>
            <a:r>
              <a:rPr lang="en-GB" dirty="0">
                <a:solidFill>
                  <a:schemeClr val="accent6"/>
                </a:solidFill>
              </a:rPr>
              <a:t>CBT has been found to help people cope with:</a:t>
            </a:r>
          </a:p>
          <a:p>
            <a:pPr marL="172800" indent="-172800">
              <a:buFont typeface="Arial" panose="020B0604020202020204" pitchFamily="34" charset="0"/>
              <a:buChar char="•"/>
            </a:pPr>
            <a:r>
              <a:rPr lang="en-GB" dirty="0">
                <a:solidFill>
                  <a:schemeClr val="accent6"/>
                </a:solidFill>
              </a:rPr>
              <a:t>chronic pain or serious illnesses</a:t>
            </a:r>
            <a:endParaRPr lang="en-GB" dirty="0">
              <a:cs typeface="Calibri"/>
            </a:endParaRPr>
          </a:p>
          <a:p>
            <a:pPr marL="172800" indent="-172800">
              <a:buFont typeface="Arial" panose="020B0604020202020204" pitchFamily="34" charset="0"/>
              <a:buChar char="•"/>
            </a:pPr>
            <a:r>
              <a:rPr lang="en-GB" dirty="0">
                <a:solidFill>
                  <a:schemeClr val="accent6"/>
                </a:solidFill>
              </a:rPr>
              <a:t>divorce or break-ups</a:t>
            </a:r>
            <a:endParaRPr lang="en-GB" dirty="0">
              <a:cs typeface="Calibri"/>
            </a:endParaRPr>
          </a:p>
          <a:p>
            <a:pPr marL="172800" indent="-172800">
              <a:buFont typeface="Arial" panose="020B0604020202020204" pitchFamily="34" charset="0"/>
              <a:buChar char="•"/>
            </a:pPr>
            <a:r>
              <a:rPr lang="en-GB" dirty="0">
                <a:solidFill>
                  <a:schemeClr val="accent6"/>
                </a:solidFill>
              </a:rPr>
              <a:t>grief or loss</a:t>
            </a:r>
            <a:endParaRPr lang="en-GB" dirty="0">
              <a:cs typeface="Calibri"/>
            </a:endParaRPr>
          </a:p>
          <a:p>
            <a:pPr marL="172800" indent="-172800">
              <a:buFont typeface="Arial" panose="020B0604020202020204" pitchFamily="34" charset="0"/>
              <a:buChar char="•"/>
            </a:pPr>
            <a:r>
              <a:rPr lang="en-GB" dirty="0">
                <a:solidFill>
                  <a:schemeClr val="accent6"/>
                </a:solidFill>
              </a:rPr>
              <a:t>insomnia</a:t>
            </a:r>
            <a:endParaRPr lang="en-GB" dirty="0">
              <a:cs typeface="Calibri"/>
            </a:endParaRPr>
          </a:p>
          <a:p>
            <a:pPr marL="172800" indent="-172800">
              <a:buFont typeface="Arial" panose="020B0604020202020204" pitchFamily="34" charset="0"/>
              <a:buChar char="•"/>
            </a:pPr>
            <a:r>
              <a:rPr lang="en-GB" dirty="0">
                <a:solidFill>
                  <a:schemeClr val="accent6"/>
                </a:solidFill>
              </a:rPr>
              <a:t>low self-esteem</a:t>
            </a:r>
            <a:endParaRPr lang="en-GB" dirty="0">
              <a:cs typeface="Calibri"/>
            </a:endParaRPr>
          </a:p>
          <a:p>
            <a:pPr marL="172800" indent="-172800">
              <a:buFont typeface="Arial" panose="020B0604020202020204" pitchFamily="34" charset="0"/>
              <a:buChar char="•"/>
            </a:pPr>
            <a:r>
              <a:rPr lang="en-GB" dirty="0">
                <a:solidFill>
                  <a:schemeClr val="accent6"/>
                </a:solidFill>
              </a:rPr>
              <a:t>relationship problems</a:t>
            </a:r>
            <a:endParaRPr lang="en-GB" dirty="0">
              <a:cs typeface="Calibri"/>
            </a:endParaRPr>
          </a:p>
          <a:p>
            <a:pPr marL="172800" indent="-172800">
              <a:buFont typeface="Arial" panose="020B0604020202020204" pitchFamily="34" charset="0"/>
              <a:buChar char="•"/>
            </a:pPr>
            <a:r>
              <a:rPr lang="en-GB" dirty="0">
                <a:solidFill>
                  <a:schemeClr val="accent6"/>
                </a:solidFill>
              </a:rPr>
              <a:t>stress management.</a:t>
            </a:r>
          </a:p>
          <a:p>
            <a:pPr marL="172800" indent="-172800">
              <a:buFont typeface="Arial" panose="020B0604020202020204" pitchFamily="34" charset="0"/>
              <a:buChar char="•"/>
            </a:pPr>
            <a:endParaRPr lang="en-GB" dirty="0">
              <a:solidFill>
                <a:schemeClr val="accent6"/>
              </a:solidFill>
            </a:endParaRPr>
          </a:p>
          <a:p>
            <a:r>
              <a:rPr lang="en-GB" dirty="0">
                <a:solidFill>
                  <a:schemeClr val="accent6"/>
                </a:solidFill>
              </a:rPr>
              <a:t>4. </a:t>
            </a:r>
            <a:r>
              <a:rPr lang="en-US" dirty="0">
                <a:solidFill>
                  <a:schemeClr val="accent6"/>
                </a:solidFill>
              </a:rPr>
              <a:t>Anti-depressants (purpose and possible side effects)</a:t>
            </a:r>
          </a:p>
          <a:p>
            <a:r>
              <a:rPr lang="en-GB" dirty="0">
                <a:solidFill>
                  <a:schemeClr val="accent6"/>
                </a:solidFill>
              </a:rPr>
              <a:t>Anti-depressants are medicines used to treat mental health conditions such as depression and anxiety. The possible side-effects include:</a:t>
            </a:r>
            <a:endParaRPr lang="en-GB" dirty="0">
              <a:solidFill>
                <a:schemeClr val="accent6"/>
              </a:solidFill>
              <a:latin typeface="Calibri"/>
              <a:ea typeface="Calibri" panose="020F0502020204030204" pitchFamily="34" charset="0"/>
              <a:cs typeface="Calibri"/>
            </a:endParaRPr>
          </a:p>
          <a:p>
            <a:pPr marL="171450" indent="-171450">
              <a:buFont typeface="Arial" panose="020B0604020202020204" pitchFamily="34" charset="0"/>
              <a:buChar char="•"/>
            </a:pPr>
            <a:r>
              <a:rPr lang="en-GB" u="none" dirty="0">
                <a:solidFill>
                  <a:schemeClr val="accent6"/>
                </a:solidFill>
              </a:rPr>
              <a:t>headaches and dizziness</a:t>
            </a:r>
            <a:endParaRPr lang="en-GB" u="none" dirty="0">
              <a:cs typeface="Calibri"/>
            </a:endParaRPr>
          </a:p>
          <a:p>
            <a:pPr marL="171450" indent="-171450">
              <a:buFont typeface="Arial" panose="020B0604020202020204" pitchFamily="34" charset="0"/>
              <a:buChar char="•"/>
            </a:pPr>
            <a:r>
              <a:rPr lang="en-GB" u="none" dirty="0">
                <a:solidFill>
                  <a:schemeClr val="accent6"/>
                </a:solidFill>
              </a:rPr>
              <a:t>nausea</a:t>
            </a:r>
            <a:endParaRPr lang="en-GB" u="none" dirty="0"/>
          </a:p>
          <a:p>
            <a:pPr marL="171450" indent="-171450">
              <a:buFont typeface="Arial" panose="020B0604020202020204" pitchFamily="34" charset="0"/>
              <a:buChar char="•"/>
            </a:pPr>
            <a:r>
              <a:rPr lang="en-GB" u="none" dirty="0">
                <a:solidFill>
                  <a:schemeClr val="accent6"/>
                </a:solidFill>
              </a:rPr>
              <a:t>weight gain</a:t>
            </a:r>
            <a:endParaRPr lang="en-GB" u="none" dirty="0"/>
          </a:p>
          <a:p>
            <a:pPr marL="171450" indent="-171450">
              <a:buFont typeface="Arial" panose="020B0604020202020204" pitchFamily="34" charset="0"/>
              <a:buChar char="•"/>
            </a:pPr>
            <a:r>
              <a:rPr lang="en-GB" u="none" dirty="0">
                <a:solidFill>
                  <a:schemeClr val="accent6"/>
                </a:solidFill>
              </a:rPr>
              <a:t>anxiety or restlessness</a:t>
            </a:r>
            <a:endParaRPr lang="en-GB" u="none" dirty="0"/>
          </a:p>
          <a:p>
            <a:pPr marL="171450" indent="-171450">
              <a:buFont typeface="Arial" panose="020B0604020202020204" pitchFamily="34" charset="0"/>
              <a:buChar char="•"/>
            </a:pPr>
            <a:r>
              <a:rPr lang="en-GB" u="none" dirty="0">
                <a:solidFill>
                  <a:schemeClr val="accent6"/>
                </a:solidFill>
              </a:rPr>
              <a:t>difficulty sleeping or excessive sleepiness</a:t>
            </a:r>
            <a:endParaRPr lang="en-GB" u="none" dirty="0"/>
          </a:p>
          <a:p>
            <a:pPr marL="171450" indent="-171450">
              <a:buFont typeface="Arial" panose="020B0604020202020204" pitchFamily="34" charset="0"/>
              <a:buChar char="•"/>
            </a:pPr>
            <a:r>
              <a:rPr lang="en-GB" u="none" dirty="0">
                <a:solidFill>
                  <a:schemeClr val="accent6"/>
                </a:solidFill>
              </a:rPr>
              <a:t>sexual problems such as a low sex drive.</a:t>
            </a:r>
            <a:endParaRPr lang="en-GB" sz="1200" b="0" u="none" dirty="0">
              <a:solidFill>
                <a:schemeClr val="tx1"/>
              </a:solidFill>
              <a:effectLst/>
              <a:latin typeface="+mn-lt"/>
              <a:ea typeface="+mn-ea"/>
              <a:cs typeface="+mn-cs"/>
            </a:endParaRPr>
          </a:p>
          <a:p>
            <a:endParaRPr lang="en-GB" sz="1200" b="0" dirty="0">
              <a:solidFill>
                <a:schemeClr val="tx1"/>
              </a:solidFill>
              <a:effectLst/>
              <a:latin typeface="+mn-lt"/>
              <a:ea typeface="+mn-ea"/>
              <a:cs typeface="+mn-cs"/>
            </a:endParaRPr>
          </a:p>
          <a:p>
            <a:r>
              <a:rPr lang="en-GB" sz="1200" b="0" dirty="0">
                <a:solidFill>
                  <a:schemeClr val="tx1"/>
                </a:solidFill>
                <a:effectLst/>
                <a:latin typeface="+mn-lt"/>
                <a:ea typeface="+mn-ea"/>
                <a:cs typeface="+mn-cs"/>
              </a:rPr>
              <a:t>5. </a:t>
            </a:r>
            <a:r>
              <a:rPr lang="en-GB" sz="1800" b="0" dirty="0">
                <a:solidFill>
                  <a:schemeClr val="accent6"/>
                </a:solidFill>
                <a:effectLst/>
                <a:latin typeface="Arial"/>
                <a:ea typeface="+mn-ea"/>
                <a:cs typeface="Arial"/>
              </a:rPr>
              <a:t>S</a:t>
            </a:r>
            <a:r>
              <a:rPr lang="en-GB" sz="1800" b="0" dirty="0">
                <a:solidFill>
                  <a:schemeClr val="accent6"/>
                </a:solidFill>
                <a:effectLst/>
                <a:latin typeface="Arial"/>
                <a:ea typeface="Calibri" panose="020F0502020204030204" pitchFamily="34" charset="0"/>
                <a:cs typeface="Arial"/>
              </a:rPr>
              <a:t>upport groups are available for individuals experiencing job loss / bereavement and or depression and anxiety, including:</a:t>
            </a:r>
          </a:p>
          <a:p>
            <a:pPr marL="285750" indent="-285750">
              <a:buFont typeface="Arial" panose="020B0604020202020204" pitchFamily="34" charset="0"/>
              <a:buChar char="•"/>
            </a:pPr>
            <a:r>
              <a:rPr lang="en-GB" sz="1800" dirty="0">
                <a:solidFill>
                  <a:srgbClr val="F79646"/>
                </a:solidFill>
                <a:latin typeface="Arial"/>
                <a:ea typeface="Calibri" panose="020F0502020204030204" pitchFamily="34" charset="0"/>
                <a:cs typeface="Arial"/>
              </a:rPr>
              <a:t>NHS</a:t>
            </a:r>
            <a:endParaRPr lang="en-GB" sz="1800" dirty="0">
              <a:solidFill>
                <a:srgbClr val="F79646"/>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F79646"/>
                </a:solidFill>
                <a:latin typeface="Arial"/>
                <a:ea typeface="Calibri" panose="020F0502020204030204" pitchFamily="34" charset="0"/>
                <a:cs typeface="Arial"/>
              </a:rPr>
              <a:t>Mind charity </a:t>
            </a:r>
            <a:endParaRPr lang="en-GB" sz="1800" dirty="0">
              <a:solidFill>
                <a:srgbClr val="F79646"/>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dirty="0">
                <a:solidFill>
                  <a:srgbClr val="F79646"/>
                </a:solidFill>
                <a:latin typeface="Arial"/>
                <a:ea typeface="Calibri" panose="020F0502020204030204" pitchFamily="34" charset="0"/>
                <a:cs typeface="Arial"/>
              </a:rPr>
              <a:t>Andy’s Man Club.</a:t>
            </a:r>
            <a:endParaRPr lang="en-GB" sz="1800" dirty="0">
              <a:solidFill>
                <a:srgbClr val="F79646"/>
              </a:solidFill>
              <a:latin typeface="Arial" panose="020B0604020202020204" pitchFamily="34" charset="0"/>
              <a:ea typeface="Calibri" panose="020F0502020204030204" pitchFamily="34" charset="0"/>
              <a:cs typeface="Arial" panose="020B0604020202020204" pitchFamily="34" charset="0"/>
            </a:endParaRPr>
          </a:p>
          <a:p>
            <a:pPr marL="571500" indent="-571500">
              <a:buFont typeface="Calibri" panose="020B0604020202020204" pitchFamily="34" charset="0"/>
              <a:buChar char="-"/>
            </a:pPr>
            <a:endParaRPr lang="en-GB" sz="1800" dirty="0">
              <a:solidFill>
                <a:srgbClr val="F79646"/>
              </a:solidFill>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ea typeface="Calibri" panose="020F0502020204030204" pitchFamily="34" charset="0"/>
              <a:cs typeface="Arial" panose="020B0604020202020204" pitchFamily="34" charset="0"/>
            </a:endParaRPr>
          </a:p>
          <a:p>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dirty="0"/>
          </a:p>
        </p:txBody>
      </p:sp>
    </p:spTree>
    <p:extLst>
      <p:ext uri="{BB962C8B-B14F-4D97-AF65-F5344CB8AC3E}">
        <p14:creationId xmlns:p14="http://schemas.microsoft.com/office/powerpoint/2010/main" val="2341508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dirty="0"/>
          </a:p>
        </p:txBody>
      </p:sp>
    </p:spTree>
    <p:extLst>
      <p:ext uri="{BB962C8B-B14F-4D97-AF65-F5344CB8AC3E}">
        <p14:creationId xmlns:p14="http://schemas.microsoft.com/office/powerpoint/2010/main" val="233778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51</a:t>
            </a:fld>
            <a:endParaRPr lang="en-GB" dirty="0"/>
          </a:p>
        </p:txBody>
      </p:sp>
    </p:spTree>
    <p:extLst>
      <p:ext uri="{BB962C8B-B14F-4D97-AF65-F5344CB8AC3E}">
        <p14:creationId xmlns:p14="http://schemas.microsoft.com/office/powerpoint/2010/main" val="37542924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Ask the learners what communication aspects should be considered when presenting information to patients/customers with individual needs. Ask for an example of what the need may be. For example, someone with a visual impairment will need clear oral communication, i.e. not muffled. Explain that there is an overlap, i.e. everyone needs clear communication, but for someone with a visual impairment it is essential that the oral communication is clear because there is no opportunity to reinforce understanding with written communication. Discuss the best communication when presenting information for each example in the bullet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Explain to learners that:</a:t>
            </a:r>
          </a:p>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visually impaired patients/customers may not be able to read information leaflets, may require somewhere well lit or information in larger font or braille </a:t>
            </a:r>
          </a:p>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hearing-impaired patients/customers may need to use a loop facility, sign language, lip reading or information in written form</a:t>
            </a:r>
          </a:p>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language barriers may mean that patients/customers need information written in other languages, interpreters or a mixture of written and oral communication, as one skill may be better than another</a:t>
            </a:r>
          </a:p>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the age of the person being communicated with may affect the type of information that can be communicated and the level of language to be used </a:t>
            </a:r>
          </a:p>
          <a:p>
            <a:pPr marL="285750"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the possibility of learning disabilities, which affect a vast number of people, means that each individual patient’s/customer’s needs should be considered, a patient-/customer-centered approach is crucial, reflecting different levels of literacy and communication skills, and information may need to repeated or broken down into easier language. </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52</a:t>
            </a:fld>
            <a:endParaRPr lang="en-GB" dirty="0"/>
          </a:p>
        </p:txBody>
      </p:sp>
    </p:spTree>
    <p:extLst>
      <p:ext uri="{BB962C8B-B14F-4D97-AF65-F5344CB8AC3E}">
        <p14:creationId xmlns:p14="http://schemas.microsoft.com/office/powerpoint/2010/main" val="36077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a:t>
            </a:fld>
            <a:endParaRPr lang="en-GB" dirty="0"/>
          </a:p>
        </p:txBody>
      </p:sp>
    </p:spTree>
    <p:extLst>
      <p:ext uri="{BB962C8B-B14F-4D97-AF65-F5344CB8AC3E}">
        <p14:creationId xmlns:p14="http://schemas.microsoft.com/office/powerpoint/2010/main" val="679533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bullet points and facilitate discussion on each point:</a:t>
            </a:r>
          </a:p>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Arial" panose="020B0604020202020204" pitchFamily="34" charset="0"/>
                <a:cs typeface="Symbol" panose="05050102010706020507" pitchFamily="18" charset="2"/>
              </a:rPr>
              <a:t>u</a:t>
            </a:r>
            <a:r>
              <a:rPr lang="en-US" dirty="0">
                <a:effectLst/>
                <a:latin typeface="Arial" panose="020B0604020202020204" pitchFamily="34" charset="0"/>
                <a:ea typeface="Arial" panose="020B0604020202020204" pitchFamily="34" charset="0"/>
                <a:cs typeface="Symbol" panose="05050102010706020507" pitchFamily="18" charset="2"/>
              </a:rPr>
              <a:t>sing non-technical language and avoiding jargon </a:t>
            </a:r>
            <a:r>
              <a:rPr lang="en-US" dirty="0">
                <a:effectLst/>
                <a:latin typeface="Arial" panose="020B0604020202020204" pitchFamily="34" charset="0"/>
                <a:ea typeface="Arial" panose="020B0604020202020204" pitchFamily="34" charset="0"/>
                <a:cs typeface="Arial" panose="020B0604020202020204" pitchFamily="34" charset="0"/>
              </a:rPr>
              <a:t>– </a:t>
            </a:r>
            <a:r>
              <a:rPr lang="en-US" dirty="0">
                <a:effectLst/>
                <a:latin typeface="Arial" panose="020B0604020202020204" pitchFamily="34" charset="0"/>
                <a:ea typeface="Arial" panose="020B0604020202020204" pitchFamily="34" charset="0"/>
                <a:cs typeface="Symbol" panose="05050102010706020507" pitchFamily="18" charset="2"/>
              </a:rPr>
              <a:t>adaptations will need to be made when presenting information to patients/customers so that the language is understood </a:t>
            </a:r>
            <a:endParaRPr lang="en-GB"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Arial" panose="020B0604020202020204" pitchFamily="34" charset="0"/>
                <a:cs typeface="Symbol" panose="05050102010706020507" pitchFamily="18" charset="2"/>
              </a:rPr>
              <a:t>b</a:t>
            </a:r>
            <a:r>
              <a:rPr lang="en-US" dirty="0">
                <a:effectLst/>
                <a:latin typeface="Arial" panose="020B0604020202020204" pitchFamily="34" charset="0"/>
                <a:ea typeface="Arial" panose="020B0604020202020204" pitchFamily="34" charset="0"/>
                <a:cs typeface="Symbol" panose="05050102010706020507" pitchFamily="18" charset="2"/>
              </a:rPr>
              <a:t>reaking down complex information into simpler terms – for information such as diagnosis and medication taking</a:t>
            </a:r>
          </a:p>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Arial" panose="020B0604020202020204" pitchFamily="34" charset="0"/>
                <a:cs typeface="Symbol" panose="05050102010706020507" pitchFamily="18" charset="2"/>
              </a:rPr>
              <a:t>p</a:t>
            </a:r>
            <a:r>
              <a:rPr lang="en-US" dirty="0">
                <a:effectLst/>
                <a:latin typeface="Arial" panose="020B0604020202020204" pitchFamily="34" charset="0"/>
                <a:ea typeface="Arial" panose="020B0604020202020204" pitchFamily="34" charset="0"/>
                <a:cs typeface="Symbol" panose="05050102010706020507" pitchFamily="18" charset="2"/>
              </a:rPr>
              <a:t>roviding visual aids and illustrations, e.g. to explain how to take medications </a:t>
            </a:r>
            <a:endParaRPr lang="en-GB"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Arial" panose="020B0604020202020204" pitchFamily="34" charset="0"/>
                <a:cs typeface="Symbol" panose="05050102010706020507" pitchFamily="18" charset="2"/>
              </a:rPr>
              <a:t>u</a:t>
            </a:r>
            <a:r>
              <a:rPr lang="en-US" dirty="0">
                <a:effectLst/>
                <a:latin typeface="Arial" panose="020B0604020202020204" pitchFamily="34" charset="0"/>
                <a:ea typeface="Arial" panose="020B0604020202020204" pitchFamily="34" charset="0"/>
                <a:cs typeface="Symbol" panose="05050102010706020507" pitchFamily="18" charset="2"/>
              </a:rPr>
              <a:t>sing appropriate tone and volume – considering individual impairments such as hearing impairment or learning difficulties </a:t>
            </a:r>
            <a:endParaRPr lang="en-GB"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dirty="0">
                <a:latin typeface="Arial" panose="020B0604020202020204" pitchFamily="34" charset="0"/>
                <a:ea typeface="Arial" panose="020B0604020202020204" pitchFamily="34" charset="0"/>
                <a:cs typeface="Symbol" panose="05050102010706020507" pitchFamily="18" charset="2"/>
              </a:rPr>
              <a:t>a</a:t>
            </a:r>
            <a:r>
              <a:rPr lang="en-US" dirty="0">
                <a:effectLst/>
                <a:latin typeface="Arial" panose="020B0604020202020204" pitchFamily="34" charset="0"/>
                <a:ea typeface="Arial" panose="020B0604020202020204" pitchFamily="34" charset="0"/>
                <a:cs typeface="Symbol" panose="05050102010706020507" pitchFamily="18" charset="2"/>
              </a:rPr>
              <a:t>llowing time for questions and clarification – to allow individuals time to absorb the information and clarify any points. </a:t>
            </a:r>
            <a:endParaRPr lang="en-GB" dirty="0">
              <a:effectLst/>
              <a:latin typeface="Arial" panose="020B0604020202020204" pitchFamily="34" charset="0"/>
              <a:ea typeface="Arial" panose="020B0604020202020204" pitchFamily="34" charset="0"/>
              <a:cs typeface="Symbol" panose="05050102010706020507" pitchFamily="18" charset="2"/>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53</a:t>
            </a:fld>
            <a:endParaRPr lang="en-GB" dirty="0"/>
          </a:p>
        </p:txBody>
      </p:sp>
    </p:spTree>
    <p:extLst>
      <p:ext uri="{BB962C8B-B14F-4D97-AF65-F5344CB8AC3E}">
        <p14:creationId xmlns:p14="http://schemas.microsoft.com/office/powerpoint/2010/main" val="45856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Facilitate a discussion for points a-e).</a:t>
            </a:r>
          </a:p>
          <a:p>
            <a:r>
              <a:rPr lang="en-GB" dirty="0"/>
              <a:t>2. Ask the learners: Would a PowerPoint presentation be better or worse for each individual?</a:t>
            </a:r>
          </a:p>
          <a:p>
            <a:r>
              <a:rPr lang="en-GB" dirty="0"/>
              <a:t>3. Ask the learners what format(s) would be best for each patient/customer. </a:t>
            </a:r>
          </a:p>
          <a:p>
            <a:endParaRPr lang="en-GB" dirty="0"/>
          </a:p>
          <a:p>
            <a:r>
              <a:rPr lang="en-GB" dirty="0"/>
              <a:t>Discuss the consequences of not understanding information presented in health. For example, not understanding a diagnosis or taking medication incorrectly – this could lead to an individual not taking enough medication or overdosing on it. Explain that communication is an essential skill when presenting information to patients/customers.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54</a:t>
            </a:fld>
            <a:endParaRPr lang="en-GB" dirty="0"/>
          </a:p>
        </p:txBody>
      </p:sp>
    </p:spTree>
    <p:extLst>
      <p:ext uri="{BB962C8B-B14F-4D97-AF65-F5344CB8AC3E}">
        <p14:creationId xmlns:p14="http://schemas.microsoft.com/office/powerpoint/2010/main" val="33293176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Explain to the learners that empowerment is important for person-centred care. Adapting content and format means that individuals will have all the information explained to them so that they are fully aware of the details they need to make informed decisions about their care or support. </a:t>
            </a:r>
          </a:p>
          <a:p>
            <a:endParaRPr lang="en-GB" dirty="0">
              <a:ea typeface="Calibri"/>
              <a:cs typeface="Calibri"/>
            </a:endParaRPr>
          </a:p>
          <a:p>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55</a:t>
            </a:fld>
            <a:endParaRPr lang="en-GB" dirty="0"/>
          </a:p>
        </p:txBody>
      </p:sp>
    </p:spTree>
    <p:extLst>
      <p:ext uri="{BB962C8B-B14F-4D97-AF65-F5344CB8AC3E}">
        <p14:creationId xmlns:p14="http://schemas.microsoft.com/office/powerpoint/2010/main" val="442633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a:t>Allocate </a:t>
            </a:r>
            <a:r>
              <a:rPr lang="en-GB" sz="1200" dirty="0">
                <a:latin typeface="Arial"/>
                <a:ea typeface="Calibri"/>
                <a:cs typeface="Calibri"/>
              </a:rPr>
              <a:t>groups to specific patients:</a:t>
            </a:r>
            <a:endParaRPr lang="en-GB" dirty="0"/>
          </a:p>
          <a:p>
            <a:pPr marL="171450" indent="-171450">
              <a:buFont typeface="Arial"/>
              <a:buChar char="•"/>
            </a:pPr>
            <a:r>
              <a:rPr lang="en-GB" dirty="0"/>
              <a:t>Visually and hearing-impaired patient</a:t>
            </a:r>
          </a:p>
          <a:p>
            <a:pPr marL="171450" indent="-171450">
              <a:buFont typeface="Arial"/>
              <a:buChar char="•"/>
            </a:pPr>
            <a:r>
              <a:rPr lang="en-GB" dirty="0"/>
              <a:t>Child aged 10 with hearing impairment</a:t>
            </a:r>
            <a:endParaRPr lang="en-GB" dirty="0">
              <a:ea typeface="Calibri"/>
              <a:cs typeface="Calibri"/>
            </a:endParaRPr>
          </a:p>
          <a:p>
            <a:pPr marL="171450" indent="-171450">
              <a:buFont typeface="Arial"/>
              <a:buChar char="•"/>
            </a:pPr>
            <a:r>
              <a:rPr lang="en-GB" dirty="0"/>
              <a:t>Dementia patient with carer</a:t>
            </a:r>
            <a:endParaRPr lang="en-GB" dirty="0">
              <a:ea typeface="Calibri"/>
              <a:cs typeface="Calibri"/>
            </a:endParaRPr>
          </a:p>
          <a:p>
            <a:pPr marL="171450" indent="-171450">
              <a:buFont typeface="Arial"/>
              <a:buChar char="•"/>
            </a:pPr>
            <a:r>
              <a:rPr lang="en-GB" dirty="0"/>
              <a:t>Non-English-speaking patient with interpreter</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dirty="0"/>
          </a:p>
        </p:txBody>
      </p:sp>
    </p:spTree>
    <p:extLst>
      <p:ext uri="{BB962C8B-B14F-4D97-AF65-F5344CB8AC3E}">
        <p14:creationId xmlns:p14="http://schemas.microsoft.com/office/powerpoint/2010/main" val="3661530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dirty="0"/>
          </a:p>
        </p:txBody>
      </p:sp>
    </p:spTree>
    <p:extLst>
      <p:ext uri="{BB962C8B-B14F-4D97-AF65-F5344CB8AC3E}">
        <p14:creationId xmlns:p14="http://schemas.microsoft.com/office/powerpoint/2010/main" val="4294426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Arial" panose="020B0604020202020204" pitchFamily="34" charset="0"/>
              </a:rPr>
              <a:t>Formal: This could be used for presenting health data </a:t>
            </a:r>
            <a:r>
              <a:rPr lang="en-GB" sz="1200" dirty="0">
                <a:latin typeface="Arial" panose="020B0604020202020204" pitchFamily="34" charset="0"/>
                <a:ea typeface="Yu Mincho" panose="02020400000000000000" pitchFamily="18" charset="-128"/>
                <a:cs typeface="Arial" panose="020B0604020202020204" pitchFamily="34" charset="0"/>
              </a:rPr>
              <a:t>or statistics or health literature</a:t>
            </a:r>
            <a:r>
              <a:rPr lang="en-GB" sz="1200" dirty="0">
                <a:effectLst/>
                <a:latin typeface="Arial" panose="020B0604020202020204" pitchFamily="34" charset="0"/>
                <a:ea typeface="Yu Mincho" panose="02020400000000000000" pitchFamily="18" charset="-128"/>
                <a:cs typeface="Arial" panose="020B0604020202020204" pitchFamily="34" charset="0"/>
              </a:rPr>
              <a:t> – PowerPoints and handouts would usually be used. </a:t>
            </a:r>
          </a:p>
          <a:p>
            <a:pPr marL="285750" indent="-285750">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Arial" panose="020B0604020202020204" pitchFamily="34" charset="0"/>
              </a:rPr>
              <a:t>Informal: This could include shift handover or multidisciplinary team meeting – whiteboards, notes and handouts would usually be used. </a:t>
            </a:r>
          </a:p>
          <a:p>
            <a:pPr marL="285750" indent="-285750">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Arial" panose="020B0604020202020204" pitchFamily="34" charset="0"/>
              </a:rPr>
              <a:t>Case study: This could be presenting cases of patients’ treatments and outcomes – reports and handouts would usually be used. </a:t>
            </a:r>
          </a:p>
          <a:p>
            <a:pPr marL="285750" indent="-285750">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Arial" panose="020B0604020202020204" pitchFamily="34" charset="0"/>
              </a:rPr>
              <a:t>Interactive: This could be training or workshops – flipchart paper and interactive games would usually be used. </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59</a:t>
            </a:fld>
            <a:endParaRPr lang="en-GB" dirty="0"/>
          </a:p>
        </p:txBody>
      </p:sp>
    </p:spTree>
    <p:extLst>
      <p:ext uri="{BB962C8B-B14F-4D97-AF65-F5344CB8AC3E}">
        <p14:creationId xmlns:p14="http://schemas.microsoft.com/office/powerpoint/2010/main" val="21267693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 the learners they can use:</a:t>
            </a:r>
            <a:endParaRPr lang="en-US" dirty="0"/>
          </a:p>
          <a:p>
            <a:pPr marL="171450" indent="-171450">
              <a:buFont typeface="Arial" panose="020B0604020202020204" pitchFamily="34" charset="0"/>
              <a:buChar char="•"/>
            </a:pPr>
            <a:r>
              <a:rPr lang="en-GB" dirty="0"/>
              <a:t>PowerPoint </a:t>
            </a:r>
            <a:endParaRPr lang="en-US" dirty="0">
              <a:ea typeface="Calibri"/>
              <a:cs typeface="Calibri"/>
            </a:endParaRPr>
          </a:p>
          <a:p>
            <a:pPr marL="171450" indent="-171450">
              <a:buFont typeface="Arial" panose="020B0604020202020204" pitchFamily="34" charset="0"/>
              <a:buChar char="•"/>
            </a:pPr>
            <a:r>
              <a:rPr lang="en-GB" dirty="0"/>
              <a:t>flipchart </a:t>
            </a:r>
            <a:endParaRPr lang="en-US" dirty="0"/>
          </a:p>
          <a:p>
            <a:pPr marL="171450" indent="-171450">
              <a:buFont typeface="Arial" panose="020B0604020202020204" pitchFamily="34" charset="0"/>
              <a:buChar char="•"/>
            </a:pPr>
            <a:r>
              <a:rPr lang="en-GB" dirty="0"/>
              <a:t>whiteboard </a:t>
            </a:r>
            <a:endParaRPr lang="en-US" dirty="0"/>
          </a:p>
          <a:p>
            <a:pPr marL="171450" indent="-171450">
              <a:buFont typeface="Arial" panose="020B0604020202020204" pitchFamily="34" charset="0"/>
              <a:buChar char="•"/>
            </a:pPr>
            <a:r>
              <a:rPr lang="en-GB" dirty="0"/>
              <a:t>handouts </a:t>
            </a:r>
            <a:endParaRPr lang="en-US" dirty="0"/>
          </a:p>
          <a:p>
            <a:pPr marL="171450" indent="-171450">
              <a:buFont typeface="Arial" panose="020B0604020202020204" pitchFamily="34" charset="0"/>
              <a:buChar char="•"/>
            </a:pPr>
            <a:r>
              <a:rPr lang="en-GB" dirty="0"/>
              <a:t>leaflets </a:t>
            </a:r>
            <a:endParaRPr lang="en-US" dirty="0"/>
          </a:p>
          <a:p>
            <a:r>
              <a:rPr lang="en-GB" dirty="0"/>
              <a:t>to assist in their presentation but must give reasoning as to why they have used the format.</a:t>
            </a:r>
          </a:p>
          <a:p>
            <a:endParaRPr lang="en-GB" dirty="0">
              <a:ea typeface="Calibri"/>
              <a:cs typeface="Calibri"/>
            </a:endParaRPr>
          </a:p>
          <a:p>
            <a:r>
              <a:rPr lang="en-GB" dirty="0">
                <a:ea typeface="Calibri"/>
                <a:cs typeface="Calibri"/>
              </a:rPr>
              <a:t>Advise the learners that when they are not taking the role of the presenter they are required participate as an audience member. After the presentations have been completed, learners should provide verbal feedback to one another.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60</a:t>
            </a:fld>
            <a:endParaRPr lang="en-GB" dirty="0"/>
          </a:p>
        </p:txBody>
      </p:sp>
    </p:spTree>
    <p:extLst>
      <p:ext uri="{BB962C8B-B14F-4D97-AF65-F5344CB8AC3E}">
        <p14:creationId xmlns:p14="http://schemas.microsoft.com/office/powerpoint/2010/main" val="3830090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61</a:t>
            </a:fld>
            <a:endParaRPr lang="en-GB" dirty="0"/>
          </a:p>
        </p:txBody>
      </p:sp>
    </p:spTree>
    <p:extLst>
      <p:ext uri="{BB962C8B-B14F-4D97-AF65-F5344CB8AC3E}">
        <p14:creationId xmlns:p14="http://schemas.microsoft.com/office/powerpoint/2010/main" val="16220595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dirty="0"/>
          </a:p>
        </p:txBody>
      </p:sp>
    </p:spTree>
    <p:extLst>
      <p:ext uri="{BB962C8B-B14F-4D97-AF65-F5344CB8AC3E}">
        <p14:creationId xmlns:p14="http://schemas.microsoft.com/office/powerpoint/2010/main" val="2638584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Using the mind maps the learners produced for the last lesson’s next steps, discuss the stakeholders the leaners have included. Invite the learners to add any additional stakeholders from the list that they have not already included in their mind maps. </a:t>
            </a:r>
            <a:endParaRPr lang="en-GB" dirty="0"/>
          </a:p>
          <a:p>
            <a:r>
              <a:rPr lang="en-GB" dirty="0"/>
              <a:t>Stakeholders can be any individual involved in or with an interest in the organisation.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64</a:t>
            </a:fld>
            <a:endParaRPr lang="en-GB" dirty="0"/>
          </a:p>
        </p:txBody>
      </p:sp>
    </p:spTree>
    <p:extLst>
      <p:ext uri="{BB962C8B-B14F-4D97-AF65-F5344CB8AC3E}">
        <p14:creationId xmlns:p14="http://schemas.microsoft.com/office/powerpoint/2010/main" val="45211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Stretch question: Ask the learners if their oral communication differed to that used with the patient. If so, why?</a:t>
            </a:r>
          </a:p>
        </p:txBody>
      </p:sp>
      <p:sp>
        <p:nvSpPr>
          <p:cNvPr id="4" name="Slide Number Placeholder 3"/>
          <p:cNvSpPr>
            <a:spLocks noGrp="1"/>
          </p:cNvSpPr>
          <p:nvPr>
            <p:ph type="sldNum" sz="quarter" idx="5"/>
          </p:nvPr>
        </p:nvSpPr>
        <p:spPr/>
        <p:txBody>
          <a:bodyPr/>
          <a:lstStyle/>
          <a:p>
            <a:fld id="{9920340D-206C-4C41-A35B-4D72CE2F2B89}" type="slidenum">
              <a:rPr lang="en-GB" smtClean="0"/>
              <a:pPr/>
              <a:t>7</a:t>
            </a:fld>
            <a:endParaRPr lang="en-GB" dirty="0"/>
          </a:p>
        </p:txBody>
      </p:sp>
    </p:spTree>
    <p:extLst>
      <p:ext uri="{BB962C8B-B14F-4D97-AF65-F5344CB8AC3E}">
        <p14:creationId xmlns:p14="http://schemas.microsoft.com/office/powerpoint/2010/main" val="2601003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Stakeholders to be allocated to the groups are: </a:t>
            </a:r>
          </a:p>
          <a:p>
            <a:endParaRPr lang="en-GB" dirty="0"/>
          </a:p>
          <a:p>
            <a:pPr marL="171450" indent="-171450">
              <a:buFont typeface="Arial" panose="020B0604020202020204" pitchFamily="34" charset="0"/>
              <a:buChar char="•"/>
            </a:pPr>
            <a:r>
              <a:rPr lang="en-GB" dirty="0"/>
              <a:t>Hospital administrators</a:t>
            </a:r>
            <a:endParaRPr lang="en-US" dirty="0">
              <a:ea typeface="Calibri"/>
              <a:cs typeface="Calibri"/>
            </a:endParaRPr>
          </a:p>
          <a:p>
            <a:pPr marL="171450" indent="-171450">
              <a:buFont typeface="Arial" panose="020B0604020202020204" pitchFamily="34" charset="0"/>
              <a:buChar char="•"/>
            </a:pPr>
            <a:r>
              <a:rPr lang="en-GB" dirty="0"/>
              <a:t>Patients </a:t>
            </a:r>
            <a:endParaRPr lang="en-US" dirty="0"/>
          </a:p>
          <a:p>
            <a:pPr marL="171450" indent="-171450">
              <a:buFont typeface="Arial" panose="020B0604020202020204" pitchFamily="34" charset="0"/>
              <a:buChar char="•"/>
            </a:pPr>
            <a:r>
              <a:rPr lang="en-GB" dirty="0"/>
              <a:t>Insurance providers </a:t>
            </a:r>
            <a:endParaRPr lang="en-US" dirty="0"/>
          </a:p>
          <a:p>
            <a:pPr marL="171450" indent="-171450">
              <a:buFont typeface="Arial" panose="020B0604020202020204" pitchFamily="34" charset="0"/>
              <a:buChar char="•"/>
            </a:pPr>
            <a:r>
              <a:rPr lang="en-GB" dirty="0"/>
              <a:t>Healthcare professionals</a:t>
            </a:r>
            <a:endParaRPr lang="en-US" dirty="0"/>
          </a:p>
          <a:p>
            <a:endParaRPr lang="en-US" dirty="0">
              <a:ea typeface="Calibri"/>
              <a:cs typeface="Calibri"/>
            </a:endParaRPr>
          </a:p>
          <a:p>
            <a:r>
              <a:rPr lang="en-US" dirty="0">
                <a:ea typeface="Calibri"/>
                <a:cs typeface="Calibri"/>
              </a:rPr>
              <a:t>Advise the learners to use the information provided in the handout relating to the stakeholder allocated.</a:t>
            </a:r>
          </a:p>
        </p:txBody>
      </p:sp>
      <p:sp>
        <p:nvSpPr>
          <p:cNvPr id="4" name="Slide Number Placeholder 3"/>
          <p:cNvSpPr>
            <a:spLocks noGrp="1"/>
          </p:cNvSpPr>
          <p:nvPr>
            <p:ph type="sldNum" sz="quarter" idx="5"/>
          </p:nvPr>
        </p:nvSpPr>
        <p:spPr/>
        <p:txBody>
          <a:bodyPr/>
          <a:lstStyle/>
          <a:p>
            <a:fld id="{9920340D-206C-4C41-A35B-4D72CE2F2B89}" type="slidenum">
              <a:rPr lang="en-GB" smtClean="0"/>
              <a:pPr/>
              <a:t>65</a:t>
            </a:fld>
            <a:endParaRPr lang="en-GB" dirty="0"/>
          </a:p>
        </p:txBody>
      </p:sp>
    </p:spTree>
    <p:extLst>
      <p:ext uri="{BB962C8B-B14F-4D97-AF65-F5344CB8AC3E}">
        <p14:creationId xmlns:p14="http://schemas.microsoft.com/office/powerpoint/2010/main" val="1467142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00" indent="-172800">
              <a:buFont typeface="Arial" panose="020B0604020202020204" pitchFamily="34" charset="0"/>
              <a:buChar char="•"/>
            </a:pPr>
            <a:r>
              <a:rPr lang="en-GB" dirty="0">
                <a:latin typeface="Arial"/>
                <a:cs typeface="Arial"/>
              </a:rPr>
              <a:t>Refer to formal vs informal, permanent vs non permanent (eg letter, leaflet, vs oral), words, vs images etc</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dirty="0"/>
          </a:p>
        </p:txBody>
      </p:sp>
    </p:spTree>
    <p:extLst>
      <p:ext uri="{BB962C8B-B14F-4D97-AF65-F5344CB8AC3E}">
        <p14:creationId xmlns:p14="http://schemas.microsoft.com/office/powerpoint/2010/main" val="3890775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dirty="0"/>
          </a:p>
        </p:txBody>
      </p:sp>
    </p:spTree>
    <p:extLst>
      <p:ext uri="{BB962C8B-B14F-4D97-AF65-F5344CB8AC3E}">
        <p14:creationId xmlns:p14="http://schemas.microsoft.com/office/powerpoint/2010/main" val="3832438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 through the points, discussing these tips on presenting to various stakeholders. </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69</a:t>
            </a:fld>
            <a:endParaRPr lang="en-GB" dirty="0"/>
          </a:p>
        </p:txBody>
      </p:sp>
    </p:spTree>
    <p:extLst>
      <p:ext uri="{BB962C8B-B14F-4D97-AF65-F5344CB8AC3E}">
        <p14:creationId xmlns:p14="http://schemas.microsoft.com/office/powerpoint/2010/main" val="10731969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the activity instructions. </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70</a:t>
            </a:fld>
            <a:endParaRPr lang="en-GB" dirty="0"/>
          </a:p>
        </p:txBody>
      </p:sp>
    </p:spTree>
    <p:extLst>
      <p:ext uri="{BB962C8B-B14F-4D97-AF65-F5344CB8AC3E}">
        <p14:creationId xmlns:p14="http://schemas.microsoft.com/office/powerpoint/2010/main" val="28259088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Refer the learners to the guidance for learners. Ask them to read through the guidance and continue to practise their presenting skills with peers.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dirty="0"/>
          </a:p>
        </p:txBody>
      </p:sp>
    </p:spTree>
    <p:extLst>
      <p:ext uri="{BB962C8B-B14F-4D97-AF65-F5344CB8AC3E}">
        <p14:creationId xmlns:p14="http://schemas.microsoft.com/office/powerpoint/2010/main" val="1313665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72</a:t>
            </a:fld>
            <a:endParaRPr lang="en-GB" dirty="0"/>
          </a:p>
        </p:txBody>
      </p:sp>
    </p:spTree>
    <p:extLst>
      <p:ext uri="{BB962C8B-B14F-4D97-AF65-F5344CB8AC3E}">
        <p14:creationId xmlns:p14="http://schemas.microsoft.com/office/powerpoint/2010/main" val="294197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a:t>
            </a:fld>
            <a:endParaRPr lang="en-GB" dirty="0"/>
          </a:p>
        </p:txBody>
      </p:sp>
    </p:spTree>
    <p:extLst>
      <p:ext uri="{BB962C8B-B14F-4D97-AF65-F5344CB8AC3E}">
        <p14:creationId xmlns:p14="http://schemas.microsoft.com/office/powerpoint/2010/main" val="175188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topics to be covered in detail in the coming lessons:</a:t>
            </a:r>
          </a:p>
          <a:p>
            <a:pPr marL="342900" indent="-342900">
              <a:buFont typeface="Arial" panose="020B0604020202020204" pitchFamily="34" charset="0"/>
              <a:buChar char="•"/>
            </a:pPr>
            <a:r>
              <a:rPr lang="en-US" sz="1200" b="0" dirty="0">
                <a:solidFill>
                  <a:schemeClr val="tx1"/>
                </a:solidFill>
              </a:rPr>
              <a:t>Verbal delivery: We have looked at oral and some written delivery today </a:t>
            </a:r>
            <a:r>
              <a:rPr lang="en-US" sz="1200" b="0" dirty="0">
                <a:solidFill>
                  <a:schemeClr val="tx1"/>
                </a:solidFill>
                <a:latin typeface="Arial" panose="020B0604020202020204" pitchFamily="34" charset="0"/>
                <a:cs typeface="Arial" panose="020B0604020202020204" pitchFamily="34" charset="0"/>
              </a:rPr>
              <a:t>– </a:t>
            </a:r>
            <a:r>
              <a:rPr lang="en-US" sz="1200" b="0" dirty="0">
                <a:solidFill>
                  <a:schemeClr val="tx1"/>
                </a:solidFill>
              </a:rPr>
              <a:t>ask the learners to identify when each was used.</a:t>
            </a:r>
          </a:p>
          <a:p>
            <a:pPr marL="342900" indent="-342900">
              <a:buFont typeface="Arial" panose="020B0604020202020204" pitchFamily="34" charset="0"/>
              <a:buChar char="•"/>
            </a:pPr>
            <a:r>
              <a:rPr lang="en-US" sz="1200" b="0" dirty="0">
                <a:solidFill>
                  <a:schemeClr val="tx1"/>
                </a:solidFill>
              </a:rPr>
              <a:t>Flipcharts/whiteboards: Ask the learners what purpose these were used for today. </a:t>
            </a:r>
          </a:p>
          <a:p>
            <a:pPr marL="342900" indent="-342900">
              <a:buFont typeface="Arial" panose="020B0604020202020204" pitchFamily="34" charset="0"/>
              <a:buChar char="•"/>
            </a:pPr>
            <a:r>
              <a:rPr lang="en-US" sz="1200" b="0" dirty="0">
                <a:solidFill>
                  <a:schemeClr val="tx1"/>
                </a:solidFill>
              </a:rPr>
              <a:t>Handouts: Ask the learners what handouts they received today. </a:t>
            </a:r>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dirty="0"/>
          </a:p>
        </p:txBody>
      </p:sp>
    </p:spTree>
    <p:extLst>
      <p:ext uri="{BB962C8B-B14F-4D97-AF65-F5344CB8AC3E}">
        <p14:creationId xmlns:p14="http://schemas.microsoft.com/office/powerpoint/2010/main" val="1758853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topics to be covered in detail in the coming lessons. This will be integrated into the non-digital and digital lessons.</a:t>
            </a:r>
          </a:p>
          <a:p>
            <a:endParaRPr lang="en-US" dirty="0"/>
          </a:p>
          <a:p>
            <a:r>
              <a:rPr lang="en-US" dirty="0"/>
              <a:t>Provide context for the learners regarding when the following are used to present information in health:</a:t>
            </a:r>
          </a:p>
          <a:p>
            <a:pPr marL="342900" indent="-342900">
              <a:buFont typeface="Arial" panose="020B0604020202020204" pitchFamily="34" charset="0"/>
              <a:buChar char="•"/>
            </a:pPr>
            <a:r>
              <a:rPr lang="en-US" sz="1200" b="0" dirty="0">
                <a:solidFill>
                  <a:schemeClr val="tx1"/>
                </a:solidFill>
              </a:rPr>
              <a:t>Graphics: Commonly used in health, e.g. to provide health information (like “use hand gel”) in a healthcare setting like a hospital ward. Graphics are used to show information in a broader sense. </a:t>
            </a:r>
          </a:p>
          <a:p>
            <a:pPr marL="342900" indent="-342900">
              <a:buFont typeface="Arial" panose="020B0604020202020204" pitchFamily="34" charset="0"/>
              <a:buChar char="•"/>
            </a:pPr>
            <a:r>
              <a:rPr lang="en-US" sz="1200" b="0" dirty="0">
                <a:solidFill>
                  <a:schemeClr val="tx1"/>
                </a:solidFill>
              </a:rPr>
              <a:t>Imagery/diagrams: Commonly used, e.g. to show a wound assessment when explaining the severity of a wound. </a:t>
            </a:r>
          </a:p>
          <a:p>
            <a:pPr marL="342900" indent="-342900">
              <a:buFont typeface="Arial" panose="020B0604020202020204" pitchFamily="34" charset="0"/>
              <a:buChar char="•"/>
            </a:pPr>
            <a:r>
              <a:rPr lang="en-US" sz="1200" b="0" dirty="0">
                <a:solidFill>
                  <a:schemeClr val="tx1"/>
                </a:solidFill>
              </a:rPr>
              <a:t>Tables: For example, to present information about body mass index (BMI) to a customer. </a:t>
            </a:r>
          </a:p>
          <a:p>
            <a:pPr marL="342900" indent="-342900">
              <a:buFont typeface="Arial" panose="020B0604020202020204" pitchFamily="34" charset="0"/>
              <a:buChar char="•"/>
            </a:pPr>
            <a:r>
              <a:rPr lang="en-US" sz="1200" b="0" dirty="0">
                <a:solidFill>
                  <a:schemeClr val="tx1"/>
                </a:solidFill>
              </a:rPr>
              <a:t>Graphs: For example, to communicate temperature or blood pressure. </a:t>
            </a:r>
          </a:p>
          <a:p>
            <a:endParaRPr lang="en-US" dirty="0"/>
          </a:p>
          <a:p>
            <a:r>
              <a:rPr lang="en-US" dirty="0"/>
              <a:t>Ask why using these tools would enhance the presentation of information. For example, it can help to clarify information.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dirty="0"/>
          </a:p>
        </p:txBody>
      </p:sp>
    </p:spTree>
    <p:extLst>
      <p:ext uri="{BB962C8B-B14F-4D97-AF65-F5344CB8AC3E}">
        <p14:creationId xmlns:p14="http://schemas.microsoft.com/office/powerpoint/2010/main" val="364225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dirty="0"/>
              <a:t>Click icon to add picture</a:t>
            </a:r>
            <a:endParaRPr lang="en-GB" dirty="0"/>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31159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39580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327970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485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361034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219221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dirty="0"/>
              <a:t>Click icon to add picture</a:t>
            </a:r>
            <a:endParaRPr lang="en-GB" dirty="0"/>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1198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27809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019845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705932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2">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949161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266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63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13270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dirty="0"/>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649" r:id="rId11"/>
    <p:sldLayoutId id="2147483701" r:id="rId12"/>
    <p:sldLayoutId id="2147483690" r:id="rId13"/>
    <p:sldLayoutId id="2147483693" r:id="rId14"/>
    <p:sldLayoutId id="2147483697" r:id="rId15"/>
    <p:sldLayoutId id="2147483727" r:id="rId16"/>
    <p:sldLayoutId id="2147483728" r:id="rId17"/>
    <p:sldLayoutId id="2147483729" r:id="rId18"/>
    <p:sldLayoutId id="2147483730" r:id="rId19"/>
    <p:sldLayoutId id="2147483731" r:id="rId20"/>
    <p:sldLayoutId id="2147483747" r:id="rId21"/>
    <p:sldLayoutId id="2147483748" r:id="rId22"/>
    <p:sldLayoutId id="2147483749" r:id="rId23"/>
    <p:sldLayoutId id="2147483750" r:id="rId24"/>
    <p:sldLayoutId id="2147483751" r:id="rId25"/>
    <p:sldLayoutId id="2147483672" r:id="rId26"/>
    <p:sldLayoutId id="2147483698" r:id="rId27"/>
    <p:sldLayoutId id="2147483699" r:id="rId28"/>
    <p:sldLayoutId id="2147483680" r:id="rId29"/>
    <p:sldLayoutId id="2147483681" r:id="rId30"/>
    <p:sldLayoutId id="2147483660" r:id="rId31"/>
    <p:sldLayoutId id="2147483650" r:id="rId32"/>
    <p:sldLayoutId id="2147483661" r:id="rId33"/>
    <p:sldLayoutId id="2147483708" r:id="rId34"/>
    <p:sldLayoutId id="2147483753" r:id="rId35"/>
    <p:sldLayoutId id="2147483754" r:id="rId36"/>
    <p:sldLayoutId id="2147483755" r:id="rId37"/>
    <p:sldLayoutId id="2147483756" r:id="rId38"/>
    <p:sldLayoutId id="2147483665" r:id="rId39"/>
    <p:sldLayoutId id="2147483664" r:id="rId40"/>
    <p:sldLayoutId id="2147483757" r:id="rId41"/>
    <p:sldLayoutId id="2147483758" r:id="rId42"/>
    <p:sldLayoutId id="2147483759" r:id="rId43"/>
    <p:sldLayoutId id="2147483760" r:id="rId44"/>
    <p:sldLayoutId id="2147483761" r:id="rId45"/>
    <p:sldLayoutId id="2147483762" r:id="rId46"/>
    <p:sldLayoutId id="2147483668" r:id="rId47"/>
    <p:sldLayoutId id="2147483666" r:id="rId48"/>
    <p:sldLayoutId id="2147483671" r:id="rId49"/>
    <p:sldLayoutId id="2147483669" r:id="rId50"/>
    <p:sldLayoutId id="2147483670"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AZchB1IwrdI" TargetMode="External"/><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40.xml"/><Relationship Id="rId5" Type="http://schemas.openxmlformats.org/officeDocument/2006/relationships/image" Target="../media/image30.emf"/><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888720" y="2226469"/>
            <a:ext cx="4967280" cy="1242000"/>
          </a:xfrm>
        </p:spPr>
        <p:txBody>
          <a:bodyPr/>
          <a:lstStyle/>
          <a:p>
            <a:pPr>
              <a:lnSpc>
                <a:spcPct val="100000"/>
              </a:lnSpc>
            </a:pPr>
            <a:r>
              <a:rPr lang="en-US" sz="2400" dirty="0"/>
              <a:t>Development of Core Skill: Presenting</a:t>
            </a:r>
          </a:p>
        </p:txBody>
      </p:sp>
      <p:sp>
        <p:nvSpPr>
          <p:cNvPr id="4" name="Text Placeholder 3">
            <a:extLst>
              <a:ext uri="{FF2B5EF4-FFF2-40B4-BE49-F238E27FC236}">
                <a16:creationId xmlns:a16="http://schemas.microsoft.com/office/drawing/2014/main" id="{EB4CC04C-4404-2344-B3AF-3A1327FC7224}"/>
              </a:ext>
            </a:extLst>
          </p:cNvPr>
          <p:cNvSpPr>
            <a:spLocks noGrp="1"/>
          </p:cNvSpPr>
          <p:nvPr>
            <p:ph type="body" sz="quarter" idx="14"/>
          </p:nvPr>
        </p:nvSpPr>
        <p:spPr/>
        <p:txBody>
          <a:bodyPr/>
          <a:lstStyle/>
          <a:p>
            <a:r>
              <a:rPr lang="en-US" sz="2400" b="1" dirty="0"/>
              <a:t>T Level in Health</a:t>
            </a:r>
          </a:p>
        </p:txBody>
      </p:sp>
      <p:sp>
        <p:nvSpPr>
          <p:cNvPr id="3" name="Text Placeholder 4">
            <a:extLst>
              <a:ext uri="{FF2B5EF4-FFF2-40B4-BE49-F238E27FC236}">
                <a16:creationId xmlns:a16="http://schemas.microsoft.com/office/drawing/2014/main" id="{83A61349-4992-3CA8-408F-79FC8B50BAF8}"/>
              </a:ext>
            </a:extLst>
          </p:cNvPr>
          <p:cNvSpPr>
            <a:spLocks noGrp="1"/>
          </p:cNvSpPr>
          <p:nvPr>
            <p:ph type="body" sz="quarter" idx="15"/>
          </p:nvPr>
        </p:nvSpPr>
        <p:spPr>
          <a:xfrm>
            <a:off x="3888720" y="4371950"/>
            <a:ext cx="4805486" cy="504056"/>
          </a:xfrm>
        </p:spPr>
        <p:txBody>
          <a:bodyPr/>
          <a:lstStyle/>
          <a:p>
            <a:r>
              <a:rPr lang="en-US" dirty="0"/>
              <a:t>ETF/Calderdale College</a:t>
            </a:r>
          </a:p>
        </p:txBody>
      </p:sp>
    </p:spTree>
    <p:extLst>
      <p:ext uri="{BB962C8B-B14F-4D97-AF65-F5344CB8AC3E}">
        <p14:creationId xmlns:p14="http://schemas.microsoft.com/office/powerpoint/2010/main" val="215704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02F5-4EB1-B9AD-3379-DD47FE86534B}"/>
              </a:ext>
            </a:extLst>
          </p:cNvPr>
          <p:cNvSpPr>
            <a:spLocks noGrp="1"/>
          </p:cNvSpPr>
          <p:nvPr>
            <p:ph type="title"/>
          </p:nvPr>
        </p:nvSpPr>
        <p:spPr>
          <a:xfrm>
            <a:off x="467475" y="519166"/>
            <a:ext cx="8207163" cy="699425"/>
          </a:xfrm>
        </p:spPr>
        <p:txBody>
          <a:bodyPr>
            <a:noAutofit/>
          </a:bodyPr>
          <a:lstStyle/>
          <a:p>
            <a:pPr>
              <a:lnSpc>
                <a:spcPct val="120000"/>
              </a:lnSpc>
            </a:pPr>
            <a:r>
              <a:rPr lang="en-US" sz="3200" dirty="0"/>
              <a:t>Tools that can enhance the presentation of information in health</a:t>
            </a:r>
          </a:p>
        </p:txBody>
      </p:sp>
      <p:sp>
        <p:nvSpPr>
          <p:cNvPr id="3" name="Text Placeholder 2">
            <a:extLst>
              <a:ext uri="{FF2B5EF4-FFF2-40B4-BE49-F238E27FC236}">
                <a16:creationId xmlns:a16="http://schemas.microsoft.com/office/drawing/2014/main" id="{DF2186AF-2971-0D89-38EE-A7D531693EA6}"/>
              </a:ext>
            </a:extLst>
          </p:cNvPr>
          <p:cNvSpPr>
            <a:spLocks noGrp="1"/>
          </p:cNvSpPr>
          <p:nvPr>
            <p:ph type="body" sz="quarter" idx="13"/>
          </p:nvPr>
        </p:nvSpPr>
        <p:spPr>
          <a:xfrm>
            <a:off x="468312" y="1893111"/>
            <a:ext cx="8206326" cy="2731224"/>
          </a:xfrm>
        </p:spPr>
        <p:txBody>
          <a:bodyPr/>
          <a:lstStyle/>
          <a:p>
            <a:pPr marL="342900" indent="-342900">
              <a:lnSpc>
                <a:spcPct val="120000"/>
              </a:lnSpc>
              <a:buFont typeface="Arial" panose="020B0604020202020204" pitchFamily="34" charset="0"/>
              <a:buChar char="•"/>
            </a:pPr>
            <a:r>
              <a:rPr lang="en-US" sz="2400" b="0" dirty="0">
                <a:solidFill>
                  <a:schemeClr val="tx1"/>
                </a:solidFill>
              </a:rPr>
              <a:t>Graphics</a:t>
            </a:r>
          </a:p>
          <a:p>
            <a:pPr marL="342900" indent="-342900">
              <a:lnSpc>
                <a:spcPct val="120000"/>
              </a:lnSpc>
              <a:buFont typeface="Arial" panose="020B0604020202020204" pitchFamily="34" charset="0"/>
              <a:buChar char="•"/>
            </a:pPr>
            <a:r>
              <a:rPr lang="en-US" sz="2400" b="0" dirty="0">
                <a:solidFill>
                  <a:schemeClr val="tx1"/>
                </a:solidFill>
              </a:rPr>
              <a:t>Imagery/diagrams</a:t>
            </a:r>
          </a:p>
          <a:p>
            <a:pPr marL="342900" indent="-342900">
              <a:lnSpc>
                <a:spcPct val="120000"/>
              </a:lnSpc>
              <a:buFont typeface="Arial" panose="020B0604020202020204" pitchFamily="34" charset="0"/>
              <a:buChar char="•"/>
            </a:pPr>
            <a:r>
              <a:rPr lang="en-US" sz="2400" b="0" dirty="0">
                <a:solidFill>
                  <a:schemeClr val="tx1"/>
                </a:solidFill>
              </a:rPr>
              <a:t>Tables</a:t>
            </a:r>
          </a:p>
          <a:p>
            <a:pPr marL="342900" indent="-342900">
              <a:lnSpc>
                <a:spcPct val="120000"/>
              </a:lnSpc>
              <a:buFont typeface="Arial" panose="020B0604020202020204" pitchFamily="34" charset="0"/>
              <a:buChar char="•"/>
            </a:pPr>
            <a:r>
              <a:rPr lang="en-US" sz="2400" b="0" dirty="0">
                <a:solidFill>
                  <a:schemeClr val="tx1"/>
                </a:solidFill>
              </a:rPr>
              <a:t>Graphs</a:t>
            </a:r>
          </a:p>
          <a:p>
            <a:pPr>
              <a:lnSpc>
                <a:spcPct val="120000"/>
              </a:lnSpc>
            </a:pPr>
            <a:endParaRPr lang="en-US" sz="2400" b="0" dirty="0">
              <a:solidFill>
                <a:schemeClr val="tx1"/>
              </a:solidFill>
            </a:endParaRPr>
          </a:p>
          <a:p>
            <a:pPr>
              <a:lnSpc>
                <a:spcPct val="120000"/>
              </a:lnSpc>
            </a:pPr>
            <a:endParaRPr lang="en-US" sz="4000" dirty="0">
              <a:solidFill>
                <a:schemeClr val="tx1"/>
              </a:solidFill>
            </a:endParaRPr>
          </a:p>
        </p:txBody>
      </p:sp>
      <p:sp>
        <p:nvSpPr>
          <p:cNvPr id="5" name="Slide Number Placeholder 4">
            <a:extLst>
              <a:ext uri="{FF2B5EF4-FFF2-40B4-BE49-F238E27FC236}">
                <a16:creationId xmlns:a16="http://schemas.microsoft.com/office/drawing/2014/main" id="{D77C5D0A-4A7A-124B-80D2-020A6CCB6673}"/>
              </a:ext>
            </a:extLst>
          </p:cNvPr>
          <p:cNvSpPr>
            <a:spLocks noGrp="1"/>
          </p:cNvSpPr>
          <p:nvPr>
            <p:ph type="sldNum" sz="quarter" idx="12"/>
          </p:nvPr>
        </p:nvSpPr>
        <p:spPr/>
        <p:txBody>
          <a:bodyPr/>
          <a:lstStyle/>
          <a:p>
            <a:fld id="{DA2C159E-F13C-4A85-9A41-E7669D3E0D70}" type="slidenum">
              <a:rPr lang="en-GB" smtClean="0"/>
              <a:pPr/>
              <a:t>10</a:t>
            </a:fld>
            <a:endParaRPr lang="en-GB" dirty="0"/>
          </a:p>
        </p:txBody>
      </p:sp>
      <p:sp>
        <p:nvSpPr>
          <p:cNvPr id="6" name="Footer Placeholder 2">
            <a:extLst>
              <a:ext uri="{FF2B5EF4-FFF2-40B4-BE49-F238E27FC236}">
                <a16:creationId xmlns:a16="http://schemas.microsoft.com/office/drawing/2014/main" id="{56E72283-0BCC-1B30-3241-4B5BEB1BAA68}"/>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212666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7" y="518243"/>
            <a:ext cx="8437563" cy="699425"/>
          </a:xfrm>
        </p:spPr>
        <p:txBody>
          <a:bodyPr>
            <a:normAutofit/>
          </a:bodyPr>
          <a:lstStyle/>
          <a:p>
            <a:pPr>
              <a:lnSpc>
                <a:spcPct val="120000"/>
              </a:lnSpc>
            </a:pPr>
            <a:r>
              <a:rPr lang="en-GB" sz="3200" dirty="0"/>
              <a:t>Next steps</a:t>
            </a:r>
          </a:p>
        </p:txBody>
      </p:sp>
      <p:sp>
        <p:nvSpPr>
          <p:cNvPr id="5" name="Text Placeholder 4"/>
          <p:cNvSpPr>
            <a:spLocks noGrp="1"/>
          </p:cNvSpPr>
          <p:nvPr>
            <p:ph type="body" sz="quarter" idx="12"/>
          </p:nvPr>
        </p:nvSpPr>
        <p:spPr>
          <a:xfrm>
            <a:off x="465237" y="1210468"/>
            <a:ext cx="8213526" cy="3414789"/>
          </a:xfrm>
        </p:spPr>
        <p:txBody>
          <a:bodyPr/>
          <a:lstStyle/>
          <a:p>
            <a:pPr>
              <a:lnSpc>
                <a:spcPct val="120000"/>
              </a:lnSpc>
            </a:pPr>
            <a:r>
              <a:rPr lang="en-GB" sz="2400" dirty="0">
                <a:latin typeface="Arial" panose="020B0604020202020204" pitchFamily="34" charset="0"/>
                <a:cs typeface="Arial" panose="020B0604020202020204" pitchFamily="34" charset="0"/>
              </a:rPr>
              <a:t>1. Observe communication on television and consider:</a:t>
            </a:r>
          </a:p>
          <a:p>
            <a:pPr marL="727200" lvl="1" indent="-457200">
              <a:lnSpc>
                <a:spcPct val="12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what was communicated</a:t>
            </a:r>
          </a:p>
          <a:p>
            <a:pPr marL="727200" lvl="1" indent="-457200">
              <a:lnSpc>
                <a:spcPct val="120000"/>
              </a:lnSpc>
              <a:buFont typeface="Arial" panose="020B0604020202020204" pitchFamily="34" charset="0"/>
              <a:buChar char="•"/>
            </a:pPr>
            <a:r>
              <a:rPr lang="en-GB" sz="2400" dirty="0">
                <a:latin typeface="Arial" panose="020B0604020202020204" pitchFamily="34" charset="0"/>
                <a:cs typeface="Arial" panose="020B0604020202020204" pitchFamily="34" charset="0"/>
              </a:rPr>
              <a:t>how well the information was communicated</a:t>
            </a:r>
          </a:p>
          <a:p>
            <a:pPr marL="727200" lvl="1" indent="-457200">
              <a:lnSpc>
                <a:spcPct val="120000"/>
              </a:lnSpc>
              <a:buFont typeface="Arial" panose="020B0604020202020204" pitchFamily="34" charset="0"/>
              <a:buChar char="•"/>
            </a:pPr>
            <a:r>
              <a:rPr lang="en-GB" sz="2400" dirty="0">
                <a:latin typeface="Arial" panose="020B0604020202020204" pitchFamily="34" charset="0"/>
                <a:cs typeface="Arial" panose="020B0604020202020204" pitchFamily="34" charset="0"/>
              </a:rPr>
              <a:t>what key principles were observed.</a:t>
            </a:r>
          </a:p>
          <a:p>
            <a:pPr marL="457200" indent="-457200">
              <a:lnSpc>
                <a:spcPct val="120000"/>
              </a:lnSpc>
              <a:buAutoNum type="arabicPeriod"/>
            </a:pPr>
            <a:endParaRPr lang="en-GB" sz="2400" dirty="0">
              <a:latin typeface="Arial" panose="020B0604020202020204" pitchFamily="34" charset="0"/>
              <a:cs typeface="Arial" panose="020B0604020202020204" pitchFamily="34" charset="0"/>
            </a:endParaRPr>
          </a:p>
          <a:p>
            <a:pPr marL="361950" indent="-361950">
              <a:lnSpc>
                <a:spcPct val="120000"/>
              </a:lnSpc>
            </a:pPr>
            <a:r>
              <a:rPr lang="en-GB" sz="2400" dirty="0">
                <a:latin typeface="Arial" panose="020B0604020202020204" pitchFamily="34" charset="0"/>
                <a:cs typeface="Arial" panose="020B0604020202020204" pitchFamily="34" charset="0"/>
              </a:rPr>
              <a:t>2. </a:t>
            </a:r>
            <a:r>
              <a:rPr lang="en-GB" sz="2400" dirty="0">
                <a:effectLst/>
                <a:latin typeface="Arial" panose="020B0604020202020204" pitchFamily="34" charset="0"/>
                <a:ea typeface="Calibri" panose="020F0502020204030204" pitchFamily="34" charset="0"/>
                <a:cs typeface="Arial" panose="020B0604020202020204" pitchFamily="34" charset="0"/>
              </a:rPr>
              <a:t>Practise reading out loud and verbal presentation where possible.</a:t>
            </a:r>
          </a:p>
          <a:p>
            <a:pPr>
              <a:lnSpc>
                <a:spcPct val="120000"/>
              </a:lnSpc>
            </a:pPr>
            <a:endParaRPr lang="en-GB" sz="2400"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11</a:t>
            </a:fld>
            <a:endParaRPr lang="en-GB" dirty="0"/>
          </a:p>
        </p:txBody>
      </p:sp>
      <p:sp>
        <p:nvSpPr>
          <p:cNvPr id="2" name="Footer Placeholder 2">
            <a:extLst>
              <a:ext uri="{FF2B5EF4-FFF2-40B4-BE49-F238E27FC236}">
                <a16:creationId xmlns:a16="http://schemas.microsoft.com/office/drawing/2014/main" id="{CF30DAFA-1752-9F9E-6256-1AF1B2FF6FD3}"/>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76857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Presenting using handouts with imagery </a:t>
            </a:r>
          </a:p>
        </p:txBody>
      </p:sp>
    </p:spTree>
    <p:extLst>
      <p:ext uri="{BB962C8B-B14F-4D97-AF65-F5344CB8AC3E}">
        <p14:creationId xmlns:p14="http://schemas.microsoft.com/office/powerpoint/2010/main" val="362325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7" y="518243"/>
            <a:ext cx="8203563" cy="1375357"/>
          </a:xfrm>
        </p:spPr>
        <p:txBody>
          <a:bodyPr>
            <a:noAutofit/>
          </a:bodyPr>
          <a:lstStyle/>
          <a:p>
            <a:pPr>
              <a:lnSpc>
                <a:spcPct val="120000"/>
              </a:lnSpc>
            </a:pPr>
            <a:r>
              <a:rPr lang="en-GB" sz="3200" dirty="0"/>
              <a:t>When would paper handouts be used in healthcare settings? </a:t>
            </a:r>
            <a:endParaRPr lang="en-GB" sz="3200" dirty="0">
              <a:cs typeface="Arial"/>
            </a:endParaRPr>
          </a:p>
        </p:txBody>
      </p:sp>
      <p:sp>
        <p:nvSpPr>
          <p:cNvPr id="5" name="Text Placeholder 4"/>
          <p:cNvSpPr>
            <a:spLocks noGrp="1"/>
          </p:cNvSpPr>
          <p:nvPr>
            <p:ph type="body" sz="quarter" idx="12"/>
          </p:nvPr>
        </p:nvSpPr>
        <p:spPr>
          <a:xfrm>
            <a:off x="465237" y="1893600"/>
            <a:ext cx="8203563" cy="2731657"/>
          </a:xfrm>
        </p:spPr>
        <p:txBody>
          <a:bodyPr vert="horz" lIns="0" tIns="0" rIns="0" bIns="0" rtlCol="0" anchor="t">
            <a:noAutofit/>
          </a:bodyPr>
          <a:lstStyle/>
          <a:p>
            <a:pPr marL="342000" indent="-342900">
              <a:lnSpc>
                <a:spcPct val="120000"/>
              </a:lnSpc>
              <a:buChar char="•"/>
            </a:pPr>
            <a:r>
              <a:rPr lang="en-GB" sz="2400" dirty="0">
                <a:cs typeface="Arial"/>
              </a:rPr>
              <a:t>To present data in an easy-to-read format, e.g. graphs or charts.</a:t>
            </a:r>
            <a:endParaRPr lang="en-GB" sz="2400" dirty="0"/>
          </a:p>
          <a:p>
            <a:pPr marL="342000" indent="-342900">
              <a:lnSpc>
                <a:spcPct val="120000"/>
              </a:lnSpc>
              <a:buChar char="•"/>
            </a:pPr>
            <a:r>
              <a:rPr lang="en-GB" sz="2400" dirty="0">
                <a:cs typeface="Arial"/>
              </a:rPr>
              <a:t>When explaining next steps in care to patients.</a:t>
            </a:r>
          </a:p>
          <a:p>
            <a:pPr marL="342000" indent="-342900">
              <a:lnSpc>
                <a:spcPct val="120000"/>
              </a:lnSpc>
              <a:buChar char="•"/>
            </a:pPr>
            <a:r>
              <a:rPr lang="en-GB" sz="2400" dirty="0">
                <a:cs typeface="Arial"/>
              </a:rPr>
              <a:t>In a multidisciplinary team meeting.</a:t>
            </a:r>
          </a:p>
          <a:p>
            <a:pPr marL="342000" indent="-342900">
              <a:lnSpc>
                <a:spcPct val="120000"/>
              </a:lnSpc>
              <a:buChar char="•"/>
            </a:pPr>
            <a:r>
              <a:rPr lang="en-GB" sz="2400" dirty="0">
                <a:cs typeface="Arial"/>
              </a:rPr>
              <a:t>When discussing and creating a care plan.</a:t>
            </a:r>
          </a:p>
          <a:p>
            <a:pPr marL="342000" indent="-342900">
              <a:lnSpc>
                <a:spcPct val="120000"/>
              </a:lnSpc>
              <a:buChar char="•"/>
            </a:pPr>
            <a:r>
              <a:rPr lang="en-GB" sz="2400" dirty="0">
                <a:cs typeface="Arial"/>
              </a:rPr>
              <a:t>When assessing a patient’s health. </a:t>
            </a:r>
          </a:p>
          <a:p>
            <a:pPr marL="342000" indent="-342900">
              <a:lnSpc>
                <a:spcPct val="120000"/>
              </a:lnSpc>
              <a:buChar char="•"/>
            </a:pPr>
            <a:endParaRPr lang="en-GB" sz="24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13</a:t>
            </a:fld>
            <a:endParaRPr lang="en-GB" dirty="0"/>
          </a:p>
        </p:txBody>
      </p:sp>
      <p:sp>
        <p:nvSpPr>
          <p:cNvPr id="2" name="Footer Placeholder 2">
            <a:extLst>
              <a:ext uri="{FF2B5EF4-FFF2-40B4-BE49-F238E27FC236}">
                <a16:creationId xmlns:a16="http://schemas.microsoft.com/office/drawing/2014/main" id="{BF1ED223-8659-EF45-96A5-A440C8D41AFE}"/>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23087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8" y="518243"/>
            <a:ext cx="8213526" cy="699425"/>
          </a:xfrm>
        </p:spPr>
        <p:txBody>
          <a:bodyPr>
            <a:normAutofit/>
          </a:bodyPr>
          <a:lstStyle/>
          <a:p>
            <a:pPr>
              <a:lnSpc>
                <a:spcPct val="120000"/>
              </a:lnSpc>
            </a:pPr>
            <a:r>
              <a:rPr lang="en-GB" sz="3200" dirty="0"/>
              <a:t>Advantages of using paper handouts</a:t>
            </a:r>
          </a:p>
        </p:txBody>
      </p:sp>
      <p:sp>
        <p:nvSpPr>
          <p:cNvPr id="5" name="Text Placeholder 4"/>
          <p:cNvSpPr>
            <a:spLocks noGrp="1"/>
          </p:cNvSpPr>
          <p:nvPr>
            <p:ph type="body" sz="quarter" idx="12"/>
          </p:nvPr>
        </p:nvSpPr>
        <p:spPr>
          <a:xfrm>
            <a:off x="465237" y="1206079"/>
            <a:ext cx="8213526" cy="3419178"/>
          </a:xfrm>
        </p:spPr>
        <p:txBody>
          <a:bodyPr vert="horz" lIns="0" tIns="0" rIns="0" bIns="0" rtlCol="0" anchor="t">
            <a:noAutofit/>
          </a:bodyPr>
          <a:lstStyle/>
          <a:p>
            <a:pPr marL="342900" indent="-342900">
              <a:lnSpc>
                <a:spcPct val="120000"/>
              </a:lnSpc>
              <a:buChar char="•"/>
            </a:pPr>
            <a:r>
              <a:rPr lang="en-GB" sz="2400" dirty="0">
                <a:cs typeface="Arial"/>
              </a:rPr>
              <a:t>They reinforce your points.</a:t>
            </a:r>
          </a:p>
          <a:p>
            <a:pPr marL="342900" indent="-342900">
              <a:lnSpc>
                <a:spcPct val="120000"/>
              </a:lnSpc>
              <a:buChar char="•"/>
            </a:pPr>
            <a:r>
              <a:rPr lang="en-GB" sz="2400" dirty="0">
                <a:cs typeface="Arial"/>
              </a:rPr>
              <a:t>Individuals can focus on listening to the presenter rather than taking notes.</a:t>
            </a:r>
          </a:p>
          <a:p>
            <a:pPr marL="342900" indent="-342900">
              <a:lnSpc>
                <a:spcPct val="120000"/>
              </a:lnSpc>
              <a:buChar char="•"/>
            </a:pPr>
            <a:r>
              <a:rPr lang="en-GB" sz="2400" dirty="0">
                <a:cs typeface="Arial"/>
              </a:rPr>
              <a:t>Handouts can be saved to refer back to at a later date.</a:t>
            </a:r>
          </a:p>
          <a:p>
            <a:pPr marL="342900" indent="-342900">
              <a:lnSpc>
                <a:spcPct val="120000"/>
              </a:lnSpc>
              <a:buChar char="•"/>
            </a:pPr>
            <a:r>
              <a:rPr lang="en-GB" sz="2400" dirty="0">
                <a:cs typeface="Arial"/>
              </a:rPr>
              <a:t>Handouts can be given to individuals who missed the presentation.</a:t>
            </a:r>
          </a:p>
          <a:p>
            <a:pPr marL="342900" indent="-342900">
              <a:lnSpc>
                <a:spcPct val="120000"/>
              </a:lnSpc>
              <a:buChar char="•"/>
            </a:pPr>
            <a:endParaRPr lang="en-GB" sz="2400" dirty="0">
              <a:cs typeface="Arial"/>
            </a:endParaRPr>
          </a:p>
          <a:p>
            <a:pPr marL="342900" indent="-342900">
              <a:lnSpc>
                <a:spcPct val="120000"/>
              </a:lnSpc>
              <a:buChar char="•"/>
            </a:pPr>
            <a:endParaRPr lang="en-GB" sz="24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14</a:t>
            </a:fld>
            <a:endParaRPr lang="en-GB" dirty="0"/>
          </a:p>
        </p:txBody>
      </p:sp>
      <p:sp>
        <p:nvSpPr>
          <p:cNvPr id="2" name="Footer Placeholder 2">
            <a:extLst>
              <a:ext uri="{FF2B5EF4-FFF2-40B4-BE49-F238E27FC236}">
                <a16:creationId xmlns:a16="http://schemas.microsoft.com/office/drawing/2014/main" id="{98470FFD-0144-B7A1-198B-49EA6E6D8081}"/>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3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8" y="518243"/>
            <a:ext cx="8213526" cy="699425"/>
          </a:xfrm>
        </p:spPr>
        <p:txBody>
          <a:bodyPr>
            <a:normAutofit/>
          </a:bodyPr>
          <a:lstStyle/>
          <a:p>
            <a:pPr>
              <a:lnSpc>
                <a:spcPct val="120000"/>
              </a:lnSpc>
            </a:pPr>
            <a:r>
              <a:rPr lang="en-GB" sz="3200" dirty="0"/>
              <a:t>Activity: Fluid balance chart (part 1)</a:t>
            </a:r>
            <a:endParaRPr lang="en-GB" sz="3200" dirty="0">
              <a:cs typeface="Arial"/>
            </a:endParaRPr>
          </a:p>
        </p:txBody>
      </p:sp>
      <p:sp>
        <p:nvSpPr>
          <p:cNvPr id="5" name="Text Placeholder 4"/>
          <p:cNvSpPr>
            <a:spLocks noGrp="1"/>
          </p:cNvSpPr>
          <p:nvPr>
            <p:ph type="body" sz="quarter" idx="12"/>
          </p:nvPr>
        </p:nvSpPr>
        <p:spPr>
          <a:xfrm>
            <a:off x="465237" y="1210468"/>
            <a:ext cx="8213526" cy="3414789"/>
          </a:xfrm>
        </p:spPr>
        <p:txBody>
          <a:bodyPr vert="horz" lIns="0" tIns="0" rIns="0" bIns="0" rtlCol="0" anchor="t">
            <a:noAutofit/>
          </a:bodyPr>
          <a:lstStyle/>
          <a:p>
            <a:pPr marL="285750" indent="-285750">
              <a:lnSpc>
                <a:spcPct val="120000"/>
              </a:lnSpc>
              <a:buFont typeface="Arial"/>
              <a:buChar char="•"/>
            </a:pPr>
            <a:r>
              <a:rPr lang="en-GB" sz="2400" dirty="0">
                <a:ea typeface="+mn-lt"/>
                <a:cs typeface="+mn-lt"/>
              </a:rPr>
              <a:t>Learner 1 to read</a:t>
            </a:r>
            <a:r>
              <a:rPr lang="en-GB" sz="2400" dirty="0">
                <a:cs typeface="Arial"/>
              </a:rPr>
              <a:t> </a:t>
            </a:r>
            <a:r>
              <a:rPr lang="en-GB" sz="2400" dirty="0">
                <a:ea typeface="+mn-lt"/>
                <a:cs typeface="+mn-lt"/>
              </a:rPr>
              <a:t>the fluid balance scenario to learner 2; learner 2 will not take any notes. </a:t>
            </a:r>
            <a:endParaRPr lang="en-GB" sz="2400" dirty="0">
              <a:cs typeface="Arial"/>
            </a:endParaRPr>
          </a:p>
          <a:p>
            <a:pPr marL="285750" indent="-285750">
              <a:lnSpc>
                <a:spcPct val="120000"/>
              </a:lnSpc>
              <a:buFont typeface="Arial"/>
              <a:buChar char="•"/>
            </a:pPr>
            <a:r>
              <a:rPr lang="en-GB" sz="2400" dirty="0">
                <a:ea typeface="+mn-lt"/>
                <a:cs typeface="+mn-lt"/>
              </a:rPr>
              <a:t>Learner 2 to relay the information from the scenario to learner 3; learner 3 will not take any notes.</a:t>
            </a:r>
            <a:endParaRPr lang="en-GB" sz="2400" dirty="0">
              <a:cs typeface="Arial"/>
            </a:endParaRPr>
          </a:p>
          <a:p>
            <a:pPr marL="285750" indent="-285750">
              <a:lnSpc>
                <a:spcPct val="120000"/>
              </a:lnSpc>
              <a:buFont typeface="Arial"/>
              <a:buChar char="•"/>
            </a:pPr>
            <a:r>
              <a:rPr lang="en-GB" sz="2400" dirty="0">
                <a:ea typeface="+mn-lt"/>
                <a:cs typeface="+mn-lt"/>
              </a:rPr>
              <a:t>Learner 3 to relay the information from learner 2 back to learner 1. </a:t>
            </a:r>
            <a:endParaRPr lang="en-GB" sz="2400" dirty="0">
              <a:cs typeface="Arial"/>
            </a:endParaRPr>
          </a:p>
          <a:p>
            <a:pPr>
              <a:lnSpc>
                <a:spcPct val="120000"/>
              </a:lnSpc>
            </a:pPr>
            <a:endParaRPr lang="en-GB" sz="20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15</a:t>
            </a:fld>
            <a:endParaRPr lang="en-GB" dirty="0"/>
          </a:p>
        </p:txBody>
      </p:sp>
      <p:sp>
        <p:nvSpPr>
          <p:cNvPr id="6" name="Footer Placeholder 2">
            <a:extLst>
              <a:ext uri="{FF2B5EF4-FFF2-40B4-BE49-F238E27FC236}">
                <a16:creationId xmlns:a16="http://schemas.microsoft.com/office/drawing/2014/main" id="{50F31C25-4BA2-1C2E-FE70-EC4978116284}"/>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63746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8" y="518243"/>
            <a:ext cx="8213526" cy="699425"/>
          </a:xfrm>
        </p:spPr>
        <p:txBody>
          <a:bodyPr>
            <a:normAutofit/>
          </a:bodyPr>
          <a:lstStyle/>
          <a:p>
            <a:pPr>
              <a:lnSpc>
                <a:spcPct val="120000"/>
              </a:lnSpc>
            </a:pPr>
            <a:r>
              <a:rPr lang="en-GB" sz="3200" dirty="0"/>
              <a:t>Activity: Fluid balance chart (part 2)</a:t>
            </a:r>
            <a:endParaRPr lang="en-GB" sz="3200" dirty="0">
              <a:cs typeface="Arial"/>
            </a:endParaRPr>
          </a:p>
        </p:txBody>
      </p:sp>
      <p:sp>
        <p:nvSpPr>
          <p:cNvPr id="5" name="Text Placeholder 4"/>
          <p:cNvSpPr>
            <a:spLocks noGrp="1"/>
          </p:cNvSpPr>
          <p:nvPr>
            <p:ph type="body" sz="quarter" idx="12"/>
          </p:nvPr>
        </p:nvSpPr>
        <p:spPr>
          <a:xfrm>
            <a:off x="465237" y="1206079"/>
            <a:ext cx="8213526" cy="3419178"/>
          </a:xfrm>
        </p:spPr>
        <p:txBody>
          <a:bodyPr vert="horz" lIns="0" tIns="0" rIns="0" bIns="0" rtlCol="0" anchor="t">
            <a:noAutofit/>
          </a:bodyPr>
          <a:lstStyle/>
          <a:p>
            <a:pPr marL="285750" indent="-285750">
              <a:lnSpc>
                <a:spcPct val="120000"/>
              </a:lnSpc>
              <a:buFont typeface="Arial"/>
              <a:buChar char="•"/>
            </a:pPr>
            <a:r>
              <a:rPr lang="en-GB" sz="2400" dirty="0">
                <a:ea typeface="+mn-lt"/>
                <a:cs typeface="+mn-lt"/>
              </a:rPr>
              <a:t>Learner 1 to read the fluid balance scenario to learner 2; learner 2 will fill in the details on the fluid balance chart. </a:t>
            </a:r>
            <a:endParaRPr lang="en-GB" sz="2400" dirty="0"/>
          </a:p>
          <a:p>
            <a:pPr marL="285750" indent="-285750">
              <a:lnSpc>
                <a:spcPct val="120000"/>
              </a:lnSpc>
              <a:buFont typeface="Arial"/>
              <a:buChar char="•"/>
            </a:pPr>
            <a:r>
              <a:rPr lang="en-GB" sz="2400" dirty="0">
                <a:ea typeface="+mn-lt"/>
                <a:cs typeface="+mn-lt"/>
              </a:rPr>
              <a:t>Learner 2 to relay the information to learner 3; learner 3 will take notes on the input and output feedback sheet.</a:t>
            </a:r>
            <a:endParaRPr lang="en-GB" sz="2400" dirty="0"/>
          </a:p>
          <a:p>
            <a:pPr marL="285750" indent="-285750">
              <a:lnSpc>
                <a:spcPct val="120000"/>
              </a:lnSpc>
              <a:buFont typeface="Arial"/>
              <a:buChar char="•"/>
            </a:pPr>
            <a:r>
              <a:rPr lang="en-GB" sz="2400" dirty="0">
                <a:ea typeface="+mn-lt"/>
                <a:cs typeface="+mn-lt"/>
              </a:rPr>
              <a:t>Learner 3 to relay the information back to learner 1. </a:t>
            </a:r>
            <a:endParaRPr lang="en-GB" sz="2400" dirty="0"/>
          </a:p>
          <a:p>
            <a:pPr>
              <a:lnSpc>
                <a:spcPct val="120000"/>
              </a:lnSpc>
            </a:pPr>
            <a:endParaRPr lang="en-GB" sz="2400" dirty="0">
              <a:cs typeface="Arial"/>
            </a:endParaRPr>
          </a:p>
          <a:p>
            <a:pPr>
              <a:lnSpc>
                <a:spcPct val="120000"/>
              </a:lnSpc>
            </a:pPr>
            <a:endParaRPr lang="en-GB" sz="20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16</a:t>
            </a:fld>
            <a:endParaRPr lang="en-GB" dirty="0"/>
          </a:p>
        </p:txBody>
      </p:sp>
      <p:sp>
        <p:nvSpPr>
          <p:cNvPr id="2" name="Footer Placeholder 2">
            <a:extLst>
              <a:ext uri="{FF2B5EF4-FFF2-40B4-BE49-F238E27FC236}">
                <a16:creationId xmlns:a16="http://schemas.microsoft.com/office/drawing/2014/main" id="{18CF3F67-FBF4-04C1-137E-8518F6CA588E}"/>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299601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8" y="518243"/>
            <a:ext cx="8213526" cy="699425"/>
          </a:xfrm>
        </p:spPr>
        <p:txBody>
          <a:bodyPr>
            <a:normAutofit/>
          </a:bodyPr>
          <a:lstStyle/>
          <a:p>
            <a:pPr>
              <a:lnSpc>
                <a:spcPct val="120000"/>
              </a:lnSpc>
            </a:pPr>
            <a:r>
              <a:rPr lang="en-GB" sz="3200" dirty="0"/>
              <a:t>Activity: Care plan case study </a:t>
            </a:r>
            <a:endParaRPr lang="en-GB" sz="3200" dirty="0">
              <a:cs typeface="Arial"/>
            </a:endParaRPr>
          </a:p>
        </p:txBody>
      </p:sp>
      <p:sp>
        <p:nvSpPr>
          <p:cNvPr id="5" name="Text Placeholder 4"/>
          <p:cNvSpPr>
            <a:spLocks noGrp="1"/>
          </p:cNvSpPr>
          <p:nvPr>
            <p:ph type="body" sz="quarter" idx="12"/>
          </p:nvPr>
        </p:nvSpPr>
        <p:spPr>
          <a:xfrm>
            <a:off x="465237" y="1206079"/>
            <a:ext cx="8213526" cy="3419178"/>
          </a:xfrm>
        </p:spPr>
        <p:txBody>
          <a:bodyPr vert="horz" lIns="0" tIns="0" rIns="0" bIns="0" rtlCol="0" anchor="t">
            <a:noAutofit/>
          </a:bodyPr>
          <a:lstStyle/>
          <a:p>
            <a:pPr marL="342000" indent="-285750">
              <a:lnSpc>
                <a:spcPct val="130000"/>
              </a:lnSpc>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Read the care plan case study and instructions.</a:t>
            </a:r>
            <a:endParaRPr lang="en-GB" sz="2400" dirty="0">
              <a:latin typeface="Arial" panose="020B0604020202020204" pitchFamily="34" charset="0"/>
              <a:ea typeface="Calibri" panose="020F0502020204030204" pitchFamily="34" charset="0"/>
              <a:cs typeface="Arial" panose="020B0604020202020204" pitchFamily="34" charset="0"/>
            </a:endParaRPr>
          </a:p>
          <a:p>
            <a:pPr marL="342000" indent="-285750">
              <a:lnSpc>
                <a:spcPct val="130000"/>
              </a:lnSpc>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Create a digital handout to assist in </a:t>
            </a:r>
            <a:r>
              <a:rPr lang="en-GB" sz="2400" dirty="0">
                <a:latin typeface="Arial" panose="020B0604020202020204" pitchFamily="34" charset="0"/>
                <a:ea typeface="Calibri" panose="020F0502020204030204" pitchFamily="34" charset="0"/>
                <a:cs typeface="Arial" panose="020B0604020202020204" pitchFamily="34" charset="0"/>
              </a:rPr>
              <a:t>recording the information you will present.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000" indent="-285750">
              <a:lnSpc>
                <a:spcPct val="130000"/>
              </a:lnSpc>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Think about the use of tables and gapped handouts and the information that will need recording.</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000">
              <a:lnSpc>
                <a:spcPct val="130000"/>
              </a:lnSpc>
            </a:pPr>
            <a:endParaRPr lang="en-GB" sz="24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17</a:t>
            </a:fld>
            <a:endParaRPr lang="en-GB" dirty="0"/>
          </a:p>
        </p:txBody>
      </p:sp>
      <p:sp>
        <p:nvSpPr>
          <p:cNvPr id="2" name="Footer Placeholder 2">
            <a:extLst>
              <a:ext uri="{FF2B5EF4-FFF2-40B4-BE49-F238E27FC236}">
                <a16:creationId xmlns:a16="http://schemas.microsoft.com/office/drawing/2014/main" id="{B3B3E4F3-3839-4341-D9B7-9EA584CC016F}"/>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410679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8" y="518243"/>
            <a:ext cx="8213526" cy="699425"/>
          </a:xfrm>
        </p:spPr>
        <p:txBody>
          <a:bodyPr>
            <a:normAutofit/>
          </a:bodyPr>
          <a:lstStyle/>
          <a:p>
            <a:pPr>
              <a:lnSpc>
                <a:spcPct val="120000"/>
              </a:lnSpc>
            </a:pPr>
            <a:r>
              <a:rPr lang="en-GB" sz="3200" dirty="0">
                <a:cs typeface="Arial"/>
              </a:rPr>
              <a:t>Next steps</a:t>
            </a:r>
          </a:p>
        </p:txBody>
      </p:sp>
      <p:sp>
        <p:nvSpPr>
          <p:cNvPr id="5" name="Text Placeholder 4"/>
          <p:cNvSpPr>
            <a:spLocks noGrp="1"/>
          </p:cNvSpPr>
          <p:nvPr>
            <p:ph type="body" sz="quarter" idx="12"/>
          </p:nvPr>
        </p:nvSpPr>
        <p:spPr>
          <a:xfrm>
            <a:off x="465237" y="1210468"/>
            <a:ext cx="8213526" cy="3414789"/>
          </a:xfrm>
        </p:spPr>
        <p:txBody>
          <a:bodyPr vert="horz" lIns="0" tIns="0" rIns="0" bIns="0" rtlCol="0" anchor="t">
            <a:noAutofit/>
          </a:bodyPr>
          <a:lstStyle/>
          <a:p>
            <a:pPr marL="285750" indent="-285750">
              <a:lnSpc>
                <a:spcPct val="120000"/>
              </a:lnSpc>
              <a:buFont typeface="Arial"/>
              <a:buChar char="•"/>
            </a:pPr>
            <a:r>
              <a:rPr lang="en-US" sz="2400" dirty="0">
                <a:cs typeface="Arial"/>
              </a:rPr>
              <a:t>Evaluate the use of handouts in other classes.</a:t>
            </a:r>
          </a:p>
          <a:p>
            <a:pPr marL="285750" indent="-285750">
              <a:lnSpc>
                <a:spcPct val="120000"/>
              </a:lnSpc>
              <a:buFont typeface="Arial"/>
              <a:buChar char="•"/>
            </a:pPr>
            <a:r>
              <a:rPr lang="en-US" sz="2400" dirty="0">
                <a:cs typeface="Arial"/>
              </a:rPr>
              <a:t>Assess how beneficial the handouts were for your learning and understanding in other classes.</a:t>
            </a:r>
            <a:endParaRPr lang="en-GB" sz="24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18</a:t>
            </a:fld>
            <a:endParaRPr lang="en-GB" dirty="0"/>
          </a:p>
        </p:txBody>
      </p:sp>
      <p:sp>
        <p:nvSpPr>
          <p:cNvPr id="7" name="Footer Placeholder 2">
            <a:extLst>
              <a:ext uri="{FF2B5EF4-FFF2-40B4-BE49-F238E27FC236}">
                <a16:creationId xmlns:a16="http://schemas.microsoft.com/office/drawing/2014/main" id="{D1B4707B-770D-9FB3-F821-DE66ABA7C931}"/>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58549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Presenting using flipcharts</a:t>
            </a:r>
          </a:p>
        </p:txBody>
      </p:sp>
    </p:spTree>
    <p:extLst>
      <p:ext uri="{BB962C8B-B14F-4D97-AF65-F5344CB8AC3E}">
        <p14:creationId xmlns:p14="http://schemas.microsoft.com/office/powerpoint/2010/main" val="161556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7">
            <a:extLst>
              <a:ext uri="{FF2B5EF4-FFF2-40B4-BE49-F238E27FC236}">
                <a16:creationId xmlns:a16="http://schemas.microsoft.com/office/drawing/2014/main" id="{01F0F3A1-AEE3-4B2D-B9CB-B965C736FB72}"/>
              </a:ext>
            </a:extLst>
          </p:cNvPr>
          <p:cNvSpPr>
            <a:spLocks noGrp="1" noChangeArrowheads="1"/>
          </p:cNvSpPr>
          <p:nvPr>
            <p:ph type="title" idx="4294967295"/>
          </p:nvPr>
        </p:nvSpPr>
        <p:spPr bwMode="auto">
          <a:xfrm>
            <a:off x="465318" y="4387"/>
            <a:ext cx="6720839" cy="769441"/>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647496" tIns="45720" rIns="647496"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Framework for learning</a:t>
            </a:r>
            <a:endParaRPr kumimoji="0" lang="en-GB" alt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2" name="Rectangle 44">
            <a:extLst>
              <a:ext uri="{FF2B5EF4-FFF2-40B4-BE49-F238E27FC236}">
                <a16:creationId xmlns:a16="http://schemas.microsoft.com/office/drawing/2014/main" id="{CAE465CB-6DB7-4204-BB4B-91BE75A3E6B8}"/>
              </a:ext>
              <a:ext uri="{C183D7F6-B498-43B3-948B-1728B52AA6E4}">
                <adec:decorative xmlns:adec="http://schemas.microsoft.com/office/drawing/2017/decorative" val="1"/>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A77ADC49-72C3-435C-A734-C068ED570C37}"/>
              </a:ext>
            </a:extLst>
          </p:cNvPr>
          <p:cNvSpPr>
            <a:spLocks noChangeArrowheads="1"/>
          </p:cNvSpPr>
          <p:nvPr/>
        </p:nvSpPr>
        <p:spPr bwMode="auto">
          <a:xfrm>
            <a:off x="1667669" y="986885"/>
            <a:ext cx="2416969" cy="1153478"/>
          </a:xfrm>
          <a:prstGeom prst="rect">
            <a:avLst/>
          </a:prstGeom>
          <a:solidFill>
            <a:srgbClr val="D9E2F3"/>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Stage 1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Presenting using non-digital formats</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Verbal: written and oral delivery</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 hours)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Rounded Corners 15">
            <a:extLst>
              <a:ext uri="{FF2B5EF4-FFF2-40B4-BE49-F238E27FC236}">
                <a16:creationId xmlns:a16="http://schemas.microsoft.com/office/drawing/2014/main" id="{4614803C-73A6-4A0C-A557-123D542E3CB1}"/>
              </a:ext>
            </a:extLst>
          </p:cNvPr>
          <p:cNvSpPr>
            <a:spLocks noChangeArrowheads="1"/>
          </p:cNvSpPr>
          <p:nvPr/>
        </p:nvSpPr>
        <p:spPr bwMode="auto">
          <a:xfrm>
            <a:off x="337020" y="776996"/>
            <a:ext cx="1108819" cy="503237"/>
          </a:xfrm>
          <a:prstGeom prst="roundRect">
            <a:avLst>
              <a:gd name="adj" fmla="val 16667"/>
            </a:avLst>
          </a:prstGeom>
          <a:solidFill>
            <a:srgbClr val="D9E2F3"/>
          </a:solidFill>
          <a:ln w="12700">
            <a:solidFill>
              <a:srgbClr val="D9E2F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Flipcharts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Rounded Corners 22">
            <a:extLst>
              <a:ext uri="{FF2B5EF4-FFF2-40B4-BE49-F238E27FC236}">
                <a16:creationId xmlns:a16="http://schemas.microsoft.com/office/drawing/2014/main" id="{F52CB541-23F8-494B-813C-8A9E57B7CC43}"/>
              </a:ext>
            </a:extLst>
          </p:cNvPr>
          <p:cNvSpPr>
            <a:spLocks noChangeArrowheads="1"/>
          </p:cNvSpPr>
          <p:nvPr/>
        </p:nvSpPr>
        <p:spPr bwMode="auto">
          <a:xfrm>
            <a:off x="337020" y="1369132"/>
            <a:ext cx="1108819" cy="503237"/>
          </a:xfrm>
          <a:prstGeom prst="roundRect">
            <a:avLst>
              <a:gd name="adj" fmla="val 16667"/>
            </a:avLst>
          </a:prstGeom>
          <a:solidFill>
            <a:srgbClr val="DAE3F3"/>
          </a:solidFill>
          <a:ln w="12700">
            <a:solidFill>
              <a:srgbClr val="DAE3F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Whiteboards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Rounded Corners 23">
            <a:extLst>
              <a:ext uri="{FF2B5EF4-FFF2-40B4-BE49-F238E27FC236}">
                <a16:creationId xmlns:a16="http://schemas.microsoft.com/office/drawing/2014/main" id="{EDE1875E-1D50-4A71-8A01-773E93A5AFC5}"/>
              </a:ext>
            </a:extLst>
          </p:cNvPr>
          <p:cNvSpPr>
            <a:spLocks noChangeArrowheads="1"/>
          </p:cNvSpPr>
          <p:nvPr/>
        </p:nvSpPr>
        <p:spPr bwMode="auto">
          <a:xfrm>
            <a:off x="337020" y="1948342"/>
            <a:ext cx="1160089" cy="503238"/>
          </a:xfrm>
          <a:prstGeom prst="roundRect">
            <a:avLst>
              <a:gd name="adj" fmla="val 16667"/>
            </a:avLst>
          </a:prstGeom>
          <a:solidFill>
            <a:srgbClr val="D9E2F3"/>
          </a:solidFill>
          <a:ln w="12700">
            <a:solidFill>
              <a:srgbClr val="D9E2F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Paper handout</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AutoShape 15">
            <a:extLst>
              <a:ext uri="{FF2B5EF4-FFF2-40B4-BE49-F238E27FC236}">
                <a16:creationId xmlns:a16="http://schemas.microsoft.com/office/drawing/2014/main" id="{81C1CCDF-9BB8-479B-8778-45365947C6D3}"/>
              </a:ext>
            </a:extLst>
          </p:cNvPr>
          <p:cNvSpPr>
            <a:spLocks noChangeArrowheads="1"/>
          </p:cNvSpPr>
          <p:nvPr/>
        </p:nvSpPr>
        <p:spPr bwMode="auto">
          <a:xfrm>
            <a:off x="333582" y="2553405"/>
            <a:ext cx="1255664" cy="503237"/>
          </a:xfrm>
          <a:prstGeom prst="roundRect">
            <a:avLst>
              <a:gd name="adj" fmla="val 16667"/>
            </a:avLst>
          </a:prstGeom>
          <a:solidFill>
            <a:srgbClr val="D9E2F3"/>
          </a:solidFill>
          <a:ln w="12700">
            <a:solidFill>
              <a:srgbClr val="D9E2F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Tools for presentation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E85A7474-11EE-4EC6-9E20-8D9ACB158838}"/>
              </a:ext>
            </a:extLst>
          </p:cNvPr>
          <p:cNvSpPr>
            <a:spLocks noChangeArrowheads="1"/>
          </p:cNvSpPr>
          <p:nvPr/>
        </p:nvSpPr>
        <p:spPr bwMode="auto">
          <a:xfrm>
            <a:off x="4611578" y="986885"/>
            <a:ext cx="2254250" cy="1153478"/>
          </a:xfrm>
          <a:prstGeom prst="rect">
            <a:avLst/>
          </a:prstGeom>
          <a:solidFill>
            <a:srgbClr val="D9E2F3"/>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Stage 2</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Presenting using digital formats (PowerPoint) and oral delivery.</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(5.5 hours)</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AutoShape 14">
            <a:extLst>
              <a:ext uri="{FF2B5EF4-FFF2-40B4-BE49-F238E27FC236}">
                <a16:creationId xmlns:a16="http://schemas.microsoft.com/office/drawing/2014/main" id="{14F95A40-E6F6-4048-9745-8FBB5D4A9357}"/>
              </a:ext>
            </a:extLst>
          </p:cNvPr>
          <p:cNvSpPr>
            <a:spLocks noChangeArrowheads="1"/>
          </p:cNvSpPr>
          <p:nvPr/>
        </p:nvSpPr>
        <p:spPr bwMode="auto">
          <a:xfrm>
            <a:off x="7240926" y="1264395"/>
            <a:ext cx="1358900" cy="749959"/>
          </a:xfrm>
          <a:prstGeom prst="roundRect">
            <a:avLst>
              <a:gd name="adj" fmla="val 16667"/>
            </a:avLst>
          </a:prstGeom>
          <a:solidFill>
            <a:srgbClr val="D9E2F3"/>
          </a:solidFill>
          <a:ln w="12700">
            <a:solidFill>
              <a:srgbClr val="D9E2F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Tools for presentation layout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6939B010-96F2-446E-BB3B-0AFB0336E70C}"/>
              </a:ext>
            </a:extLst>
          </p:cNvPr>
          <p:cNvSpPr>
            <a:spLocks noChangeArrowheads="1"/>
          </p:cNvSpPr>
          <p:nvPr/>
        </p:nvSpPr>
        <p:spPr bwMode="auto">
          <a:xfrm>
            <a:off x="3376532" y="2414412"/>
            <a:ext cx="2028191" cy="977628"/>
          </a:xfrm>
          <a:prstGeom prst="rect">
            <a:avLst/>
          </a:prstGeom>
          <a:solidFill>
            <a:srgbClr val="8EAADB"/>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Stage 3</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Adapting presentation style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(6 hours)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Rounded Corners 27">
            <a:extLst>
              <a:ext uri="{FF2B5EF4-FFF2-40B4-BE49-F238E27FC236}">
                <a16:creationId xmlns:a16="http://schemas.microsoft.com/office/drawing/2014/main" id="{16959065-D938-46D2-99E0-41C8339B4B4D}"/>
              </a:ext>
            </a:extLst>
          </p:cNvPr>
          <p:cNvSpPr>
            <a:spLocks noChangeArrowheads="1"/>
          </p:cNvSpPr>
          <p:nvPr/>
        </p:nvSpPr>
        <p:spPr bwMode="auto">
          <a:xfrm>
            <a:off x="5710845" y="2707258"/>
            <a:ext cx="1197887" cy="548323"/>
          </a:xfrm>
          <a:prstGeom prst="roundRect">
            <a:avLst>
              <a:gd name="adj" fmla="val 16667"/>
            </a:avLst>
          </a:prstGeom>
          <a:solidFill>
            <a:srgbClr val="8EAADB"/>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Stakeholders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Rounded Corners 28">
            <a:extLst>
              <a:ext uri="{FF2B5EF4-FFF2-40B4-BE49-F238E27FC236}">
                <a16:creationId xmlns:a16="http://schemas.microsoft.com/office/drawing/2014/main" id="{5795ECFC-DDC6-4760-A882-4895B370ABD8}"/>
              </a:ext>
            </a:extLst>
          </p:cNvPr>
          <p:cNvSpPr>
            <a:spLocks noChangeArrowheads="1"/>
          </p:cNvSpPr>
          <p:nvPr/>
        </p:nvSpPr>
        <p:spPr bwMode="auto">
          <a:xfrm>
            <a:off x="7053821" y="2370748"/>
            <a:ext cx="1733110" cy="511866"/>
          </a:xfrm>
          <a:prstGeom prst="roundRect">
            <a:avLst>
              <a:gd name="adj" fmla="val 16667"/>
            </a:avLst>
          </a:prstGeom>
          <a:solidFill>
            <a:srgbClr val="8EAADB"/>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Patient/customer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Rounded Corners 29">
            <a:extLst>
              <a:ext uri="{FF2B5EF4-FFF2-40B4-BE49-F238E27FC236}">
                <a16:creationId xmlns:a16="http://schemas.microsoft.com/office/drawing/2014/main" id="{D0F918A5-3008-4C84-A1F3-D3C08F5E494C}"/>
              </a:ext>
            </a:extLst>
          </p:cNvPr>
          <p:cNvSpPr>
            <a:spLocks noChangeArrowheads="1"/>
          </p:cNvSpPr>
          <p:nvPr/>
        </p:nvSpPr>
        <p:spPr bwMode="auto">
          <a:xfrm>
            <a:off x="7042577" y="3025027"/>
            <a:ext cx="1755597" cy="501968"/>
          </a:xfrm>
          <a:prstGeom prst="roundRect">
            <a:avLst>
              <a:gd name="adj" fmla="val 16667"/>
            </a:avLst>
          </a:prstGeom>
          <a:solidFill>
            <a:srgbClr val="8EAADB"/>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Healthcare professionals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FD544549-3F7D-44DF-831B-673BD0E46D84}"/>
              </a:ext>
            </a:extLst>
          </p:cNvPr>
          <p:cNvSpPr>
            <a:spLocks noChangeArrowheads="1"/>
          </p:cNvSpPr>
          <p:nvPr/>
        </p:nvSpPr>
        <p:spPr bwMode="auto">
          <a:xfrm>
            <a:off x="3362913" y="3718084"/>
            <a:ext cx="2028190" cy="977628"/>
          </a:xfrm>
          <a:prstGeom prst="rect">
            <a:avLst/>
          </a:prstGeom>
          <a:solidFill>
            <a:schemeClr val="accent4">
              <a:lumMod val="40000"/>
              <a:lumOff val="60000"/>
            </a:schemeClr>
          </a:solidFill>
          <a:ln w="12700">
            <a:solidFill>
              <a:srgbClr val="2F528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Stage 4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Present information e</a:t>
            </a:r>
            <a:r>
              <a:rPr lang="en-US" altLang="en-US" sz="1200" dirty="0">
                <a:latin typeface="Arial" panose="020B0604020202020204" pitchFamily="34" charset="0"/>
                <a:ea typeface="Calibri" panose="020F0502020204030204" pitchFamily="34" charset="0"/>
                <a:cs typeface="Arial" panose="020B0604020202020204" pitchFamily="34" charset="0"/>
              </a:rPr>
              <a:t>ffectively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specified stakeholders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US" altLang="en-US" sz="1200" dirty="0">
                <a:latin typeface="Arial" panose="020B0604020202020204" pitchFamily="34" charset="0"/>
                <a:ea typeface="Calibri" panose="020F0502020204030204" pitchFamily="34" charset="0"/>
                <a:cs typeface="Arial" panose="020B0604020202020204" pitchFamily="34" charset="0"/>
              </a:rPr>
              <a:t>3 </a:t>
            </a:r>
            <a:r>
              <a:rPr kumimoji="0" lang="en-US"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hours)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 name="Straight Arrow Connector 10">
            <a:extLst>
              <a:ext uri="{FF2B5EF4-FFF2-40B4-BE49-F238E27FC236}">
                <a16:creationId xmlns:a16="http://schemas.microsoft.com/office/drawing/2014/main" id="{88FEE25D-EE1D-427D-A023-4E65430F9DAC}"/>
              </a:ext>
              <a:ext uri="{C183D7F6-B498-43B3-948B-1728B52AA6E4}">
                <adec:decorative xmlns:adec="http://schemas.microsoft.com/office/drawing/2017/decorative" val="1"/>
              </a:ext>
            </a:extLst>
          </p:cNvPr>
          <p:cNvCxnSpPr>
            <a:cxnSpLocks/>
          </p:cNvCxnSpPr>
          <p:nvPr/>
        </p:nvCxnSpPr>
        <p:spPr>
          <a:xfrm>
            <a:off x="4390627" y="3392040"/>
            <a:ext cx="4871" cy="32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33">
            <a:extLst>
              <a:ext uri="{FF2B5EF4-FFF2-40B4-BE49-F238E27FC236}">
                <a16:creationId xmlns:a16="http://schemas.microsoft.com/office/drawing/2014/main" id="{21DD7AD5-36AF-40EA-BE3F-EA6CDCC4C076}"/>
              </a:ext>
            </a:extLst>
          </p:cNvPr>
          <p:cNvSpPr>
            <a:spLocks noChangeArrowheads="1"/>
          </p:cNvSpPr>
          <p:nvPr/>
        </p:nvSpPr>
        <p:spPr bwMode="auto">
          <a:xfrm>
            <a:off x="5843041" y="3942483"/>
            <a:ext cx="1755598" cy="574136"/>
          </a:xfrm>
          <a:prstGeom prst="roundRect">
            <a:avLst>
              <a:gd name="adj" fmla="val 16667"/>
            </a:avLst>
          </a:prstGeom>
          <a:solidFill>
            <a:schemeClr val="accent4">
              <a:lumMod val="40000"/>
              <a:lumOff val="6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Digital and non-digital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Rounded Corners 34">
            <a:extLst>
              <a:ext uri="{FF2B5EF4-FFF2-40B4-BE49-F238E27FC236}">
                <a16:creationId xmlns:a16="http://schemas.microsoft.com/office/drawing/2014/main" id="{C5CA7AB1-CEF0-4266-96F6-6EDB9D4CE456}"/>
              </a:ext>
            </a:extLst>
          </p:cNvPr>
          <p:cNvSpPr>
            <a:spLocks noChangeArrowheads="1"/>
          </p:cNvSpPr>
          <p:nvPr/>
        </p:nvSpPr>
        <p:spPr bwMode="auto">
          <a:xfrm>
            <a:off x="1905000" y="3994897"/>
            <a:ext cx="1280478" cy="422370"/>
          </a:xfrm>
          <a:prstGeom prst="roundRect">
            <a:avLst>
              <a:gd name="adj" fmla="val 16667"/>
            </a:avLst>
          </a:prstGeom>
          <a:solidFill>
            <a:schemeClr val="accent4">
              <a:lumMod val="40000"/>
              <a:lumOff val="6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Case study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Rounded Corners 36">
            <a:extLst>
              <a:ext uri="{FF2B5EF4-FFF2-40B4-BE49-F238E27FC236}">
                <a16:creationId xmlns:a16="http://schemas.microsoft.com/office/drawing/2014/main" id="{25518EEB-CFC1-488A-8EFF-EE7D6DEBAC9E}"/>
              </a:ext>
            </a:extLst>
          </p:cNvPr>
          <p:cNvSpPr>
            <a:spLocks noChangeArrowheads="1"/>
          </p:cNvSpPr>
          <p:nvPr/>
        </p:nvSpPr>
        <p:spPr bwMode="auto">
          <a:xfrm>
            <a:off x="465318" y="3498886"/>
            <a:ext cx="1340622" cy="503237"/>
          </a:xfrm>
          <a:prstGeom prst="roundRect">
            <a:avLst>
              <a:gd name="adj" fmla="val 16667"/>
            </a:avLst>
          </a:prstGeom>
          <a:solidFill>
            <a:schemeClr val="accent4">
              <a:lumMod val="40000"/>
              <a:lumOff val="6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Present to patient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Rounded Corners 36">
            <a:extLst>
              <a:ext uri="{FF2B5EF4-FFF2-40B4-BE49-F238E27FC236}">
                <a16:creationId xmlns:a16="http://schemas.microsoft.com/office/drawing/2014/main" id="{6DEE9389-AF44-4036-B323-3E7D8DA7FBBE}"/>
              </a:ext>
            </a:extLst>
          </p:cNvPr>
          <p:cNvSpPr>
            <a:spLocks noChangeArrowheads="1"/>
          </p:cNvSpPr>
          <p:nvPr/>
        </p:nvSpPr>
        <p:spPr bwMode="auto">
          <a:xfrm>
            <a:off x="480558" y="4084956"/>
            <a:ext cx="1340622" cy="567472"/>
          </a:xfrm>
          <a:prstGeom prst="roundRect">
            <a:avLst>
              <a:gd name="adj" fmla="val 16667"/>
            </a:avLst>
          </a:prstGeom>
          <a:solidFill>
            <a:schemeClr val="accent4">
              <a:lumMod val="40000"/>
              <a:lumOff val="60000"/>
            </a:schemeClr>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Present to healthcare professionals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5" name="Straight Arrow Connector 24">
            <a:extLst>
              <a:ext uri="{FF2B5EF4-FFF2-40B4-BE49-F238E27FC236}">
                <a16:creationId xmlns:a16="http://schemas.microsoft.com/office/drawing/2014/main" id="{E4A4539E-5EF3-4542-8A2F-1AF4CCCA04B3}"/>
              </a:ext>
              <a:ext uri="{C183D7F6-B498-43B3-948B-1728B52AA6E4}">
                <adec:decorative xmlns:adec="http://schemas.microsoft.com/office/drawing/2017/decorative" val="1"/>
              </a:ext>
            </a:extLst>
          </p:cNvPr>
          <p:cNvCxnSpPr>
            <a:cxnSpLocks/>
          </p:cNvCxnSpPr>
          <p:nvPr/>
        </p:nvCxnSpPr>
        <p:spPr>
          <a:xfrm flipH="1">
            <a:off x="5527296" y="2289623"/>
            <a:ext cx="211407" cy="166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3BEE89-A968-47A4-A337-7FB66305A7E2}"/>
              </a:ext>
              <a:ext uri="{C183D7F6-B498-43B3-948B-1728B52AA6E4}">
                <adec:decorative xmlns:adec="http://schemas.microsoft.com/office/drawing/2017/decorative" val="1"/>
              </a:ext>
            </a:extLst>
          </p:cNvPr>
          <p:cNvCxnSpPr/>
          <p:nvPr/>
        </p:nvCxnSpPr>
        <p:spPr>
          <a:xfrm flipH="1">
            <a:off x="3406140" y="6461760"/>
            <a:ext cx="8382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50024D0-B540-52D9-735E-3255DE30164F}"/>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2</a:t>
            </a:fld>
            <a:endParaRPr lang="en-GB" dirty="0"/>
          </a:p>
        </p:txBody>
      </p:sp>
      <p:cxnSp>
        <p:nvCxnSpPr>
          <p:cNvPr id="18" name="Straight Arrow Connector 17">
            <a:extLst>
              <a:ext uri="{FF2B5EF4-FFF2-40B4-BE49-F238E27FC236}">
                <a16:creationId xmlns:a16="http://schemas.microsoft.com/office/drawing/2014/main" id="{9BC932FC-E362-A809-4DE2-E73332665816}"/>
              </a:ext>
              <a:ext uri="{C183D7F6-B498-43B3-948B-1728B52AA6E4}">
                <adec:decorative xmlns:adec="http://schemas.microsoft.com/office/drawing/2017/decorative" val="1"/>
              </a:ext>
            </a:extLst>
          </p:cNvPr>
          <p:cNvCxnSpPr>
            <a:cxnSpLocks/>
          </p:cNvCxnSpPr>
          <p:nvPr/>
        </p:nvCxnSpPr>
        <p:spPr>
          <a:xfrm>
            <a:off x="2916433" y="2223678"/>
            <a:ext cx="307953" cy="227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FC4970-E475-1194-5B92-428EFC31471D}"/>
              </a:ext>
              <a:ext uri="{C183D7F6-B498-43B3-948B-1728B52AA6E4}">
                <adec:decorative xmlns:adec="http://schemas.microsoft.com/office/drawing/2017/decorative" val="1"/>
              </a:ext>
            </a:extLst>
          </p:cNvPr>
          <p:cNvCxnSpPr>
            <a:cxnSpLocks/>
            <a:stCxn id="8" idx="3"/>
            <a:endCxn id="21" idx="1"/>
          </p:cNvCxnSpPr>
          <p:nvPr/>
        </p:nvCxnSpPr>
        <p:spPr>
          <a:xfrm>
            <a:off x="5391103" y="4206898"/>
            <a:ext cx="451938" cy="22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50BA03-6939-3F9A-FCA6-BD0B80CB2ED6}"/>
              </a:ext>
              <a:ext uri="{C183D7F6-B498-43B3-948B-1728B52AA6E4}">
                <adec:decorative xmlns:adec="http://schemas.microsoft.com/office/drawing/2017/decorative" val="1"/>
              </a:ext>
            </a:extLst>
          </p:cNvPr>
          <p:cNvCxnSpPr>
            <a:cxnSpLocks/>
            <a:stCxn id="15" idx="1"/>
          </p:cNvCxnSpPr>
          <p:nvPr/>
        </p:nvCxnSpPr>
        <p:spPr>
          <a:xfrm flipH="1">
            <a:off x="5391103" y="2981420"/>
            <a:ext cx="319742" cy="57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F8E8D50-A2B5-055F-0DA5-822B4AAACAE0}"/>
              </a:ext>
              <a:ext uri="{C183D7F6-B498-43B3-948B-1728B52AA6E4}">
                <adec:decorative xmlns:adec="http://schemas.microsoft.com/office/drawing/2017/decorative" val="1"/>
              </a:ext>
            </a:extLst>
          </p:cNvPr>
          <p:cNvCxnSpPr>
            <a:cxnSpLocks/>
            <a:endCxn id="16" idx="1"/>
          </p:cNvCxnSpPr>
          <p:nvPr/>
        </p:nvCxnSpPr>
        <p:spPr>
          <a:xfrm flipV="1">
            <a:off x="6908732" y="2626681"/>
            <a:ext cx="145089" cy="109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20AC1F-0ED8-E36D-7409-CEF5277A2736}"/>
              </a:ext>
              <a:ext uri="{C183D7F6-B498-43B3-948B-1728B52AA6E4}">
                <adec:decorative xmlns:adec="http://schemas.microsoft.com/office/drawing/2017/decorative" val="1"/>
              </a:ext>
            </a:extLst>
          </p:cNvPr>
          <p:cNvCxnSpPr>
            <a:cxnSpLocks/>
            <a:endCxn id="17" idx="1"/>
          </p:cNvCxnSpPr>
          <p:nvPr/>
        </p:nvCxnSpPr>
        <p:spPr>
          <a:xfrm>
            <a:off x="6908732" y="3230083"/>
            <a:ext cx="133845" cy="45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F2D9CC-7F83-94CC-05BE-658588B3CC5F}"/>
              </a:ext>
              <a:ext uri="{C183D7F6-B498-43B3-948B-1728B52AA6E4}">
                <adec:decorative xmlns:adec="http://schemas.microsoft.com/office/drawing/2017/decorative" val="1"/>
              </a:ext>
            </a:extLst>
          </p:cNvPr>
          <p:cNvCxnSpPr>
            <a:cxnSpLocks/>
          </p:cNvCxnSpPr>
          <p:nvPr/>
        </p:nvCxnSpPr>
        <p:spPr>
          <a:xfrm flipH="1" flipV="1">
            <a:off x="1769168" y="3793693"/>
            <a:ext cx="295483" cy="20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D94D74-AEC7-11DB-7206-F593BA1C86C7}"/>
              </a:ext>
              <a:ext uri="{C183D7F6-B498-43B3-948B-1728B52AA6E4}">
                <adec:decorative xmlns:adec="http://schemas.microsoft.com/office/drawing/2017/decorative" val="1"/>
              </a:ext>
            </a:extLst>
          </p:cNvPr>
          <p:cNvCxnSpPr>
            <a:cxnSpLocks/>
          </p:cNvCxnSpPr>
          <p:nvPr/>
        </p:nvCxnSpPr>
        <p:spPr>
          <a:xfrm flipH="1">
            <a:off x="1805940" y="4417267"/>
            <a:ext cx="258711" cy="91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40940CA-2CEC-DBC8-B951-B6BDAA0B08D5}"/>
              </a:ext>
              <a:ext uri="{C183D7F6-B498-43B3-948B-1728B52AA6E4}">
                <adec:decorative xmlns:adec="http://schemas.microsoft.com/office/drawing/2017/decorative" val="1"/>
              </a:ext>
            </a:extLst>
          </p:cNvPr>
          <p:cNvCxnSpPr>
            <a:cxnSpLocks/>
            <a:stCxn id="8" idx="1"/>
            <a:endCxn id="22" idx="3"/>
          </p:cNvCxnSpPr>
          <p:nvPr/>
        </p:nvCxnSpPr>
        <p:spPr>
          <a:xfrm flipH="1" flipV="1">
            <a:off x="3185478" y="4206082"/>
            <a:ext cx="177435" cy="816"/>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0D5088C-D3A7-B5E5-404B-D5B1C907341C}"/>
              </a:ext>
              <a:ext uri="{C183D7F6-B498-43B3-948B-1728B52AA6E4}">
                <adec:decorative xmlns:adec="http://schemas.microsoft.com/office/drawing/2017/decorative" val="1"/>
              </a:ext>
            </a:extLst>
          </p:cNvPr>
          <p:cNvSpPr>
            <a:spLocks noGrp="1"/>
          </p:cNvSpPr>
          <p:nvPr>
            <p:ph type="ftr" sz="quarter" idx="11"/>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29434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419622"/>
            <a:ext cx="6408720" cy="1602360"/>
          </a:xfrm>
        </p:spPr>
        <p:txBody>
          <a:bodyPr/>
          <a:lstStyle/>
          <a:p>
            <a:r>
              <a:rPr lang="en-US" dirty="0"/>
              <a:t>04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Presenting using whiteboards</a:t>
            </a:r>
          </a:p>
        </p:txBody>
      </p:sp>
    </p:spTree>
    <p:extLst>
      <p:ext uri="{BB962C8B-B14F-4D97-AF65-F5344CB8AC3E}">
        <p14:creationId xmlns:p14="http://schemas.microsoft.com/office/powerpoint/2010/main" val="1485464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7" y="518243"/>
            <a:ext cx="8225163" cy="699425"/>
          </a:xfrm>
        </p:spPr>
        <p:txBody>
          <a:bodyPr>
            <a:normAutofit/>
          </a:bodyPr>
          <a:lstStyle/>
          <a:p>
            <a:pPr>
              <a:lnSpc>
                <a:spcPct val="120000"/>
              </a:lnSpc>
            </a:pPr>
            <a:r>
              <a:rPr lang="en-GB" sz="3200" dirty="0"/>
              <a:t>Where are whiteboards used in health?</a:t>
            </a:r>
          </a:p>
        </p:txBody>
      </p:sp>
      <p:sp>
        <p:nvSpPr>
          <p:cNvPr id="5" name="Text Placeholder 4"/>
          <p:cNvSpPr>
            <a:spLocks noGrp="1"/>
          </p:cNvSpPr>
          <p:nvPr>
            <p:ph type="body" sz="quarter" idx="12"/>
          </p:nvPr>
        </p:nvSpPr>
        <p:spPr>
          <a:xfrm>
            <a:off x="465237" y="1210468"/>
            <a:ext cx="8225163" cy="3414789"/>
          </a:xfrm>
        </p:spPr>
        <p:txBody>
          <a:bodyPr/>
          <a:lstStyle/>
          <a:p>
            <a:pPr marL="457200" indent="-457200">
              <a:lnSpc>
                <a:spcPct val="120000"/>
              </a:lnSpc>
              <a:buFont typeface="Arial" panose="020B0604020202020204" pitchFamily="34" charset="0"/>
              <a:buChar char="•"/>
            </a:pPr>
            <a:r>
              <a:rPr lang="en-GB" sz="2400" dirty="0"/>
              <a:t>Behind patient beds in a hospital setting</a:t>
            </a:r>
          </a:p>
          <a:p>
            <a:pPr marL="457200" indent="-457200">
              <a:lnSpc>
                <a:spcPct val="120000"/>
              </a:lnSpc>
              <a:buFont typeface="Arial" panose="020B0604020202020204" pitchFamily="34" charset="0"/>
              <a:buChar char="•"/>
            </a:pPr>
            <a:r>
              <a:rPr lang="en-GB" sz="2400" dirty="0"/>
              <a:t>At nurse stations</a:t>
            </a:r>
          </a:p>
          <a:p>
            <a:pPr marL="457200" indent="-457200">
              <a:lnSpc>
                <a:spcPct val="120000"/>
              </a:lnSpc>
              <a:buFont typeface="Arial" panose="020B0604020202020204" pitchFamily="34" charset="0"/>
              <a:buChar char="•"/>
            </a:pPr>
            <a:r>
              <a:rPr lang="en-GB" sz="2400" dirty="0"/>
              <a:t>On staff noticeboards</a:t>
            </a:r>
          </a:p>
          <a:p>
            <a:pPr marL="457200" indent="-457200">
              <a:lnSpc>
                <a:spcPct val="120000"/>
              </a:lnSpc>
              <a:buFont typeface="Arial" panose="020B0604020202020204" pitchFamily="34" charset="0"/>
              <a:buChar char="•"/>
            </a:pPr>
            <a:r>
              <a:rPr lang="en-GB" sz="2400" dirty="0"/>
              <a:t>In A&amp;E triage</a:t>
            </a:r>
          </a:p>
          <a:p>
            <a:pPr marL="457200" indent="-457200">
              <a:lnSpc>
                <a:spcPct val="120000"/>
              </a:lnSpc>
              <a:buFont typeface="Arial" panose="020B0604020202020204" pitchFamily="34" charset="0"/>
              <a:buChar char="•"/>
            </a:pPr>
            <a:endParaRPr lang="en-GB" sz="2400" dirty="0"/>
          </a:p>
          <a:p>
            <a:pPr>
              <a:lnSpc>
                <a:spcPct val="120000"/>
              </a:lnSpc>
            </a:pPr>
            <a:r>
              <a:rPr lang="en-GB" sz="2400" dirty="0"/>
              <a:t> </a:t>
            </a:r>
            <a:br>
              <a:rPr lang="en-GB" sz="2400" dirty="0">
                <a:solidFill>
                  <a:schemeClr val="accent1"/>
                </a:solidFill>
              </a:rPr>
            </a:br>
            <a:endParaRPr lang="en-GB" sz="2400"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21</a:t>
            </a:fld>
            <a:endParaRPr lang="en-GB" dirty="0"/>
          </a:p>
        </p:txBody>
      </p:sp>
      <p:sp>
        <p:nvSpPr>
          <p:cNvPr id="2" name="Footer Placeholder 2">
            <a:extLst>
              <a:ext uri="{FF2B5EF4-FFF2-40B4-BE49-F238E27FC236}">
                <a16:creationId xmlns:a16="http://schemas.microsoft.com/office/drawing/2014/main" id="{FD5365CD-9DEB-DF0D-D61B-B32F3BF492A3}"/>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8214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4400" y="521100"/>
            <a:ext cx="8479050" cy="699425"/>
          </a:xfrm>
        </p:spPr>
        <p:txBody>
          <a:bodyPr>
            <a:normAutofit fontScale="90000"/>
          </a:bodyPr>
          <a:lstStyle/>
          <a:p>
            <a:pPr>
              <a:lnSpc>
                <a:spcPct val="120000"/>
              </a:lnSpc>
            </a:pPr>
            <a:r>
              <a:rPr lang="en-GB" sz="3600" dirty="0"/>
              <a:t>Why are whiteboards used in health settings?</a:t>
            </a:r>
          </a:p>
        </p:txBody>
      </p:sp>
      <p:sp>
        <p:nvSpPr>
          <p:cNvPr id="5" name="Text Placeholder 4"/>
          <p:cNvSpPr>
            <a:spLocks noGrp="1"/>
          </p:cNvSpPr>
          <p:nvPr>
            <p:ph type="body" sz="quarter" idx="12"/>
          </p:nvPr>
        </p:nvSpPr>
        <p:spPr>
          <a:xfrm>
            <a:off x="464400" y="1892889"/>
            <a:ext cx="8247600" cy="2729511"/>
          </a:xfrm>
        </p:spPr>
        <p:txBody>
          <a:bodyPr/>
          <a:lstStyle/>
          <a:p>
            <a:pPr marL="457200" indent="-457200">
              <a:lnSpc>
                <a:spcPct val="120000"/>
              </a:lnSpc>
              <a:buFont typeface="Arial" panose="020B0604020202020204" pitchFamily="34" charset="0"/>
              <a:buChar char="•"/>
            </a:pPr>
            <a:r>
              <a:rPr lang="en-GB" sz="2400" dirty="0"/>
              <a:t>Quick to communicate in-the-moment information.</a:t>
            </a:r>
          </a:p>
          <a:p>
            <a:pPr marL="457200" indent="-457200">
              <a:lnSpc>
                <a:spcPct val="120000"/>
              </a:lnSpc>
              <a:buFont typeface="Arial" panose="020B0604020202020204" pitchFamily="34" charset="0"/>
              <a:buChar char="•"/>
            </a:pPr>
            <a:r>
              <a:rPr lang="en-GB" sz="2400" dirty="0"/>
              <a:t>Visual impact, easy to read.</a:t>
            </a:r>
          </a:p>
          <a:p>
            <a:pPr marL="457200" indent="-457200">
              <a:lnSpc>
                <a:spcPct val="120000"/>
              </a:lnSpc>
              <a:buFont typeface="Arial" panose="020B0604020202020204" pitchFamily="34" charset="0"/>
              <a:buChar char="•"/>
            </a:pPr>
            <a:r>
              <a:rPr lang="en-GB" sz="2400" dirty="0"/>
              <a:t>Information is easily updated.</a:t>
            </a:r>
          </a:p>
          <a:p>
            <a:pPr marL="457200" indent="-457200">
              <a:lnSpc>
                <a:spcPct val="120000"/>
              </a:lnSpc>
              <a:buFont typeface="Arial" panose="020B0604020202020204" pitchFamily="34" charset="0"/>
              <a:buChar char="•"/>
            </a:pPr>
            <a:r>
              <a:rPr lang="en-GB" sz="2400" dirty="0"/>
              <a:t>Can be positioned where required.</a:t>
            </a:r>
          </a:p>
          <a:p>
            <a:pPr marL="457200" indent="-457200">
              <a:lnSpc>
                <a:spcPct val="120000"/>
              </a:lnSpc>
              <a:buFont typeface="Arial" panose="020B0604020202020204" pitchFamily="34" charset="0"/>
              <a:buChar char="•"/>
            </a:pPr>
            <a:r>
              <a:rPr lang="en-GB" sz="2400" dirty="0"/>
              <a:t>Low cost and sustainable.</a:t>
            </a:r>
          </a:p>
          <a:p>
            <a:pPr marL="457200" indent="-457200">
              <a:lnSpc>
                <a:spcPct val="120000"/>
              </a:lnSpc>
              <a:buFont typeface="Arial" panose="020B0604020202020204" pitchFamily="34" charset="0"/>
              <a:buChar char="•"/>
            </a:pPr>
            <a:endParaRPr lang="en-GB" sz="2400" dirty="0"/>
          </a:p>
          <a:p>
            <a:pPr marL="457200" indent="-457200">
              <a:lnSpc>
                <a:spcPct val="120000"/>
              </a:lnSpc>
              <a:buFont typeface="Arial" panose="020B0604020202020204" pitchFamily="34" charset="0"/>
              <a:buChar char="•"/>
            </a:pPr>
            <a:endParaRPr lang="en-GB" sz="2400" dirty="0"/>
          </a:p>
          <a:p>
            <a:pPr>
              <a:lnSpc>
                <a:spcPct val="120000"/>
              </a:lnSpc>
            </a:pPr>
            <a:r>
              <a:rPr lang="en-GB" sz="2400" dirty="0"/>
              <a:t> </a:t>
            </a:r>
            <a:br>
              <a:rPr lang="en-GB" sz="2400" dirty="0">
                <a:solidFill>
                  <a:schemeClr val="accent1"/>
                </a:solidFill>
              </a:rPr>
            </a:br>
            <a:endParaRPr lang="en-GB" sz="2400"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22</a:t>
            </a:fld>
            <a:endParaRPr lang="en-GB" dirty="0"/>
          </a:p>
        </p:txBody>
      </p:sp>
      <p:sp>
        <p:nvSpPr>
          <p:cNvPr id="6" name="Footer Placeholder 2">
            <a:extLst>
              <a:ext uri="{FF2B5EF4-FFF2-40B4-BE49-F238E27FC236}">
                <a16:creationId xmlns:a16="http://schemas.microsoft.com/office/drawing/2014/main" id="{2B8DCC23-10B5-431E-EA35-8D8D3502DB9B}"/>
              </a:ext>
              <a:ext uri="{C183D7F6-B498-43B3-948B-1728B52AA6E4}">
                <adec:decorative xmlns:adec="http://schemas.microsoft.com/office/drawing/2017/decorative" val="1"/>
              </a:ext>
            </a:extLst>
          </p:cNvPr>
          <p:cNvSpPr>
            <a:spLocks noGrp="1"/>
          </p:cNvSpPr>
          <p:nvPr>
            <p:ph type="ftr" sz="quarter" idx="10"/>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40190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5237" y="518192"/>
            <a:ext cx="8210451" cy="699425"/>
          </a:xfrm>
        </p:spPr>
        <p:txBody>
          <a:bodyPr>
            <a:normAutofit/>
          </a:bodyPr>
          <a:lstStyle/>
          <a:p>
            <a:pPr>
              <a:lnSpc>
                <a:spcPct val="120000"/>
              </a:lnSpc>
            </a:pPr>
            <a:r>
              <a:rPr lang="en-US" sz="3200" dirty="0"/>
              <a:t>Activity: </a:t>
            </a:r>
            <a:r>
              <a:rPr lang="en-GB" sz="3200" dirty="0">
                <a:effectLst/>
                <a:ea typeface="Arial" panose="020B0604020202020204" pitchFamily="34" charset="0"/>
              </a:rPr>
              <a:t>Bedside whiteboard</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68312" y="1210417"/>
            <a:ext cx="8243376" cy="3414891"/>
          </a:xfrm>
        </p:spPr>
        <p:txBody>
          <a:bodyPr>
            <a:normAutofit/>
          </a:bodyPr>
          <a:lstStyle/>
          <a:p>
            <a:pPr>
              <a:lnSpc>
                <a:spcPct val="120000"/>
              </a:lnSpc>
            </a:pPr>
            <a:r>
              <a:rPr lang="en-US" sz="2400" b="0" dirty="0">
                <a:solidFill>
                  <a:schemeClr val="tx1"/>
                </a:solidFill>
              </a:rPr>
              <a:t>Individually: </a:t>
            </a:r>
          </a:p>
          <a:p>
            <a:pPr marL="342900" indent="-342900">
              <a:lnSpc>
                <a:spcPct val="120000"/>
              </a:lnSpc>
              <a:buFont typeface="Arial" panose="020B0604020202020204" pitchFamily="34" charset="0"/>
              <a:buChar char="•"/>
            </a:pPr>
            <a:r>
              <a:rPr lang="en-US" sz="2400" b="0" dirty="0">
                <a:solidFill>
                  <a:schemeClr val="tx1"/>
                </a:solidFill>
              </a:rPr>
              <a:t>Write patient information on a mini whiteboard.</a:t>
            </a:r>
          </a:p>
          <a:p>
            <a:pPr>
              <a:lnSpc>
                <a:spcPct val="120000"/>
              </a:lnSpc>
            </a:pPr>
            <a:endParaRPr lang="en-US" sz="2400" b="0" dirty="0">
              <a:solidFill>
                <a:schemeClr val="tx1"/>
              </a:solidFill>
            </a:endParaRPr>
          </a:p>
          <a:p>
            <a:pPr>
              <a:lnSpc>
                <a:spcPct val="120000"/>
              </a:lnSpc>
            </a:pPr>
            <a:r>
              <a:rPr lang="en-US" sz="2400" b="0" dirty="0">
                <a:solidFill>
                  <a:schemeClr val="tx1"/>
                </a:solidFill>
              </a:rPr>
              <a:t>In pairs: </a:t>
            </a:r>
          </a:p>
          <a:p>
            <a:pPr marL="342900" indent="-342900">
              <a:lnSpc>
                <a:spcPct val="120000"/>
              </a:lnSpc>
              <a:buFont typeface="Arial" panose="020B0604020202020204" pitchFamily="34" charset="0"/>
              <a:buChar char="•"/>
            </a:pPr>
            <a:r>
              <a:rPr lang="en-US" sz="2400" b="0" dirty="0">
                <a:solidFill>
                  <a:schemeClr val="tx1"/>
                </a:solidFill>
              </a:rPr>
              <a:t>Complete the role-play activity.</a:t>
            </a:r>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23</a:t>
            </a:fld>
            <a:endParaRPr lang="en-GB" dirty="0"/>
          </a:p>
        </p:txBody>
      </p:sp>
      <p:sp>
        <p:nvSpPr>
          <p:cNvPr id="8" name="Footer Placeholder 2">
            <a:extLst>
              <a:ext uri="{FF2B5EF4-FFF2-40B4-BE49-F238E27FC236}">
                <a16:creationId xmlns:a16="http://schemas.microsoft.com/office/drawing/2014/main" id="{6448113E-1342-5193-E393-AFD5499B3275}"/>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12534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F69D-2DD9-FE39-CBA7-029FF78CF00E}"/>
              </a:ext>
            </a:extLst>
          </p:cNvPr>
          <p:cNvSpPr>
            <a:spLocks noGrp="1"/>
          </p:cNvSpPr>
          <p:nvPr>
            <p:ph type="title"/>
          </p:nvPr>
        </p:nvSpPr>
        <p:spPr>
          <a:xfrm>
            <a:off x="468313" y="314794"/>
            <a:ext cx="8236487" cy="599606"/>
          </a:xfrm>
        </p:spPr>
        <p:txBody>
          <a:bodyPr>
            <a:normAutofit/>
          </a:bodyPr>
          <a:lstStyle/>
          <a:p>
            <a:pPr>
              <a:lnSpc>
                <a:spcPct val="120000"/>
              </a:lnSpc>
            </a:pPr>
            <a:r>
              <a:rPr lang="en-US" sz="3200" dirty="0"/>
              <a:t>Activity: </a:t>
            </a:r>
            <a:r>
              <a:rPr lang="en-GB" sz="3200" dirty="0">
                <a:solidFill>
                  <a:srgbClr val="040C28"/>
                </a:solidFill>
              </a:rPr>
              <a:t>B</a:t>
            </a:r>
            <a:r>
              <a:rPr lang="en-GB" sz="3200" i="0" u="none" strike="noStrike" dirty="0">
                <a:solidFill>
                  <a:srgbClr val="040C28"/>
                </a:solidFill>
                <a:effectLst/>
              </a:rPr>
              <a:t>locked arteries</a:t>
            </a:r>
            <a:endParaRPr lang="en-US" sz="3200" dirty="0"/>
          </a:p>
        </p:txBody>
      </p:sp>
      <p:sp>
        <p:nvSpPr>
          <p:cNvPr id="3" name="Text Placeholder 2">
            <a:extLst>
              <a:ext uri="{FF2B5EF4-FFF2-40B4-BE49-F238E27FC236}">
                <a16:creationId xmlns:a16="http://schemas.microsoft.com/office/drawing/2014/main" id="{4F651E8D-A162-3BCB-34E7-E21077E9E4B2}"/>
              </a:ext>
            </a:extLst>
          </p:cNvPr>
          <p:cNvSpPr>
            <a:spLocks noGrp="1"/>
          </p:cNvSpPr>
          <p:nvPr>
            <p:ph type="body" sz="quarter" idx="13"/>
          </p:nvPr>
        </p:nvSpPr>
        <p:spPr>
          <a:xfrm>
            <a:off x="466986" y="794479"/>
            <a:ext cx="8236487" cy="3831495"/>
          </a:xfrm>
        </p:spPr>
        <p:txBody>
          <a:bodyPr>
            <a:noAutofit/>
          </a:bodyPr>
          <a:lstStyle/>
          <a:p>
            <a:pPr>
              <a:lnSpc>
                <a:spcPct val="120000"/>
              </a:lnSpc>
            </a:pPr>
            <a:r>
              <a:rPr lang="en-US" sz="2400" b="0" dirty="0">
                <a:solidFill>
                  <a:schemeClr val="tx1"/>
                </a:solidFill>
              </a:rPr>
              <a:t>In your allocated group: </a:t>
            </a:r>
          </a:p>
          <a:p>
            <a:pPr marL="457200" indent="-457200">
              <a:lnSpc>
                <a:spcPct val="120000"/>
              </a:lnSpc>
              <a:buAutoNum type="arabicPeriod"/>
            </a:pPr>
            <a:r>
              <a:rPr lang="en-US" sz="2400" b="0" dirty="0">
                <a:solidFill>
                  <a:schemeClr val="tx1"/>
                </a:solidFill>
              </a:rPr>
              <a:t>Research what the heart looks like and what causes a blocked artery. </a:t>
            </a:r>
          </a:p>
          <a:p>
            <a:pPr marL="457200" indent="-457200">
              <a:lnSpc>
                <a:spcPct val="120000"/>
              </a:lnSpc>
              <a:buAutoNum type="arabicPeriod"/>
            </a:pPr>
            <a:r>
              <a:rPr lang="en-US" sz="2400" b="0" dirty="0">
                <a:solidFill>
                  <a:schemeClr val="tx1"/>
                </a:solidFill>
              </a:rPr>
              <a:t>On a mini whiteboard, draw an image of a heart that shows a blocked artery. </a:t>
            </a:r>
          </a:p>
          <a:p>
            <a:pPr marL="457200" indent="-457200">
              <a:lnSpc>
                <a:spcPct val="120000"/>
              </a:lnSpc>
              <a:buAutoNum type="arabicPeriod"/>
            </a:pPr>
            <a:r>
              <a:rPr lang="en-US" sz="2400" b="0" dirty="0">
                <a:solidFill>
                  <a:schemeClr val="tx1"/>
                </a:solidFill>
              </a:rPr>
              <a:t>Give a five-minute presentation to the class detailing the causes of blocked arteries. You must use the image to present the information. </a:t>
            </a:r>
          </a:p>
          <a:p>
            <a:pPr marL="457200" indent="-457200">
              <a:lnSpc>
                <a:spcPct val="120000"/>
              </a:lnSpc>
              <a:buAutoNum type="arabicPeriod"/>
            </a:pPr>
            <a:r>
              <a:rPr lang="en-US" sz="2400" b="0" dirty="0">
                <a:solidFill>
                  <a:schemeClr val="tx1"/>
                </a:solidFill>
              </a:rPr>
              <a:t>Complete peer reviews for each group.</a:t>
            </a:r>
          </a:p>
        </p:txBody>
      </p:sp>
      <p:sp>
        <p:nvSpPr>
          <p:cNvPr id="5" name="Slide Number Placeholder 4">
            <a:extLst>
              <a:ext uri="{FF2B5EF4-FFF2-40B4-BE49-F238E27FC236}">
                <a16:creationId xmlns:a16="http://schemas.microsoft.com/office/drawing/2014/main" id="{A54D800C-2D54-B843-66BC-C73E926E3BB0}"/>
              </a:ext>
            </a:extLst>
          </p:cNvPr>
          <p:cNvSpPr>
            <a:spLocks noGrp="1"/>
          </p:cNvSpPr>
          <p:nvPr>
            <p:ph type="sldNum" sz="quarter" idx="12"/>
          </p:nvPr>
        </p:nvSpPr>
        <p:spPr/>
        <p:txBody>
          <a:bodyPr/>
          <a:lstStyle/>
          <a:p>
            <a:fld id="{DA2C159E-F13C-4A85-9A41-E7669D3E0D70}" type="slidenum">
              <a:rPr lang="en-GB" smtClean="0"/>
              <a:pPr/>
              <a:t>24</a:t>
            </a:fld>
            <a:endParaRPr lang="en-GB" dirty="0"/>
          </a:p>
        </p:txBody>
      </p:sp>
      <p:sp>
        <p:nvSpPr>
          <p:cNvPr id="7" name="Footer Placeholder 2">
            <a:extLst>
              <a:ext uri="{FF2B5EF4-FFF2-40B4-BE49-F238E27FC236}">
                <a16:creationId xmlns:a16="http://schemas.microsoft.com/office/drawing/2014/main" id="{591E9D03-794C-EA22-0D1D-0628CC6755B0}"/>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66775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74DC2-68C5-D6AA-5738-BD7F1D46FF21}"/>
              </a:ext>
            </a:extLst>
          </p:cNvPr>
          <p:cNvSpPr>
            <a:spLocks noGrp="1"/>
          </p:cNvSpPr>
          <p:nvPr>
            <p:ph type="title"/>
          </p:nvPr>
        </p:nvSpPr>
        <p:spPr>
          <a:xfrm>
            <a:off x="465237" y="515449"/>
            <a:ext cx="8225163" cy="699425"/>
          </a:xfrm>
        </p:spPr>
        <p:txBody>
          <a:bodyPr>
            <a:normAutofit/>
          </a:bodyPr>
          <a:lstStyle/>
          <a:p>
            <a:pPr>
              <a:lnSpc>
                <a:spcPct val="120000"/>
              </a:lnSpc>
            </a:pPr>
            <a:r>
              <a:rPr lang="en-GB" sz="3200" dirty="0">
                <a:effectLst/>
                <a:latin typeface="Arial" panose="020B0604020202020204" pitchFamily="34" charset="0"/>
                <a:ea typeface="Arial" panose="020B0604020202020204" pitchFamily="34" charset="0"/>
                <a:cs typeface="Arial" panose="020B0604020202020204" pitchFamily="34" charset="0"/>
              </a:rPr>
              <a:t>Activity: Recap self-reflection</a:t>
            </a: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66EDA2C-16A4-FB1F-20CF-CDA17667F7E7}"/>
              </a:ext>
            </a:extLst>
          </p:cNvPr>
          <p:cNvSpPr>
            <a:spLocks noGrp="1"/>
          </p:cNvSpPr>
          <p:nvPr>
            <p:ph type="body" sz="quarter" idx="12"/>
          </p:nvPr>
        </p:nvSpPr>
        <p:spPr>
          <a:xfrm>
            <a:off x="468000" y="1207674"/>
            <a:ext cx="8222400" cy="3384376"/>
          </a:xfrm>
        </p:spPr>
        <p:txBody>
          <a:bodyPr/>
          <a:lstStyle/>
          <a:p>
            <a:pPr marL="342900" indent="-342900">
              <a:lnSpc>
                <a:spcPct val="120000"/>
              </a:lnSpc>
              <a:buFont typeface="Arial" panose="020B0604020202020204" pitchFamily="34" charset="0"/>
              <a:buChar char="•"/>
            </a:pPr>
            <a:r>
              <a:rPr lang="en-US" sz="2400" dirty="0"/>
              <a:t>What non-digital presentation format did you enjoy using the most? Why?</a:t>
            </a:r>
          </a:p>
          <a:p>
            <a:pPr marL="342900" indent="-342900">
              <a:lnSpc>
                <a:spcPct val="120000"/>
              </a:lnSpc>
              <a:buFont typeface="Arial" panose="020B0604020202020204" pitchFamily="34" charset="0"/>
              <a:buChar char="•"/>
            </a:pPr>
            <a:r>
              <a:rPr lang="en-US" sz="2400" dirty="0"/>
              <a:t>How well have tools like imagery and charts enhanced your presentation of information?</a:t>
            </a:r>
          </a:p>
          <a:p>
            <a:pPr marL="342900" indent="-342900">
              <a:lnSpc>
                <a:spcPct val="120000"/>
              </a:lnSpc>
              <a:buFont typeface="Arial" panose="020B0604020202020204" pitchFamily="34" charset="0"/>
              <a:buChar char="•"/>
            </a:pPr>
            <a:r>
              <a:rPr lang="en-US" sz="2400" dirty="0"/>
              <a:t>What aspect of non-digital presenting have you found the most challenging? Why?</a:t>
            </a:r>
          </a:p>
        </p:txBody>
      </p:sp>
      <p:sp>
        <p:nvSpPr>
          <p:cNvPr id="6" name="Footer Placeholder 2">
            <a:extLst>
              <a:ext uri="{FF2B5EF4-FFF2-40B4-BE49-F238E27FC236}">
                <a16:creationId xmlns:a16="http://schemas.microsoft.com/office/drawing/2014/main" id="{074089EA-086E-01A4-B4AA-BA465F466D2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2" name="Slide Number Placeholder 1">
            <a:extLst>
              <a:ext uri="{FF2B5EF4-FFF2-40B4-BE49-F238E27FC236}">
                <a16:creationId xmlns:a16="http://schemas.microsoft.com/office/drawing/2014/main" id="{6E493FB6-CB55-6649-B59B-F8E462F982D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25</a:t>
            </a:fld>
            <a:endParaRPr lang="en-GB" dirty="0"/>
          </a:p>
        </p:txBody>
      </p:sp>
    </p:spTree>
    <p:extLst>
      <p:ext uri="{BB962C8B-B14F-4D97-AF65-F5344CB8AC3E}">
        <p14:creationId xmlns:p14="http://schemas.microsoft.com/office/powerpoint/2010/main" val="388584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7" y="518243"/>
            <a:ext cx="8437563" cy="699425"/>
          </a:xfrm>
        </p:spPr>
        <p:txBody>
          <a:bodyPr>
            <a:normAutofit/>
          </a:bodyPr>
          <a:lstStyle/>
          <a:p>
            <a:pPr>
              <a:lnSpc>
                <a:spcPct val="120000"/>
              </a:lnSpc>
            </a:pPr>
            <a:r>
              <a:rPr lang="en-GB" sz="3200" dirty="0"/>
              <a:t>Next steps</a:t>
            </a:r>
          </a:p>
        </p:txBody>
      </p:sp>
      <p:sp>
        <p:nvSpPr>
          <p:cNvPr id="5" name="Text Placeholder 4"/>
          <p:cNvSpPr>
            <a:spLocks noGrp="1"/>
          </p:cNvSpPr>
          <p:nvPr>
            <p:ph type="body" sz="quarter" idx="12"/>
          </p:nvPr>
        </p:nvSpPr>
        <p:spPr>
          <a:xfrm>
            <a:off x="465237" y="1206079"/>
            <a:ext cx="8213526" cy="3419178"/>
          </a:xfrm>
        </p:spPr>
        <p:txBody>
          <a:bodyPr/>
          <a:lstStyle/>
          <a:p>
            <a:pPr>
              <a:lnSpc>
                <a:spcPct val="120000"/>
              </a:lnSpc>
            </a:pPr>
            <a:r>
              <a:rPr lang="en-GB" sz="2400" dirty="0">
                <a:ea typeface="Calibri" panose="020F0502020204030204" pitchFamily="34" charset="0"/>
              </a:rPr>
              <a:t>Create</a:t>
            </a:r>
            <a:r>
              <a:rPr lang="en-GB" sz="2400" dirty="0">
                <a:effectLst/>
                <a:ea typeface="Calibri" panose="020F0502020204030204" pitchFamily="34" charset="0"/>
              </a:rPr>
              <a:t> a personal action plan to</a:t>
            </a:r>
            <a:r>
              <a:rPr lang="en-GB" sz="2400" dirty="0">
                <a:effectLst/>
                <a:ea typeface="Arial" panose="020B0604020202020204" pitchFamily="34" charset="0"/>
              </a:rPr>
              <a:t> improve your presenting skills using non-digital formats.</a:t>
            </a:r>
            <a:r>
              <a:rPr lang="en-GB" sz="2400" dirty="0">
                <a:effectLst/>
              </a:rPr>
              <a:t> </a:t>
            </a:r>
            <a:endParaRPr lang="en-GB" sz="2400"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26</a:t>
            </a:fld>
            <a:endParaRPr lang="en-GB" dirty="0"/>
          </a:p>
        </p:txBody>
      </p:sp>
      <p:sp>
        <p:nvSpPr>
          <p:cNvPr id="2" name="Footer Placeholder 2">
            <a:extLst>
              <a:ext uri="{FF2B5EF4-FFF2-40B4-BE49-F238E27FC236}">
                <a16:creationId xmlns:a16="http://schemas.microsoft.com/office/drawing/2014/main" id="{4C39D64B-505D-FC76-D95C-1912AB16C11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10370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05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Presentations using PowerPoint (part 1)</a:t>
            </a:r>
          </a:p>
        </p:txBody>
      </p:sp>
    </p:spTree>
    <p:extLst>
      <p:ext uri="{BB962C8B-B14F-4D97-AF65-F5344CB8AC3E}">
        <p14:creationId xmlns:p14="http://schemas.microsoft.com/office/powerpoint/2010/main" val="332439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4000" y="247135"/>
            <a:ext cx="8436513" cy="914399"/>
          </a:xfrm>
        </p:spPr>
        <p:txBody>
          <a:bodyPr>
            <a:noAutofit/>
          </a:bodyPr>
          <a:lstStyle/>
          <a:p>
            <a:pPr>
              <a:lnSpc>
                <a:spcPct val="100000"/>
              </a:lnSpc>
            </a:pPr>
            <a:r>
              <a:rPr lang="en-GB" sz="3200" dirty="0">
                <a:effectLst/>
                <a:ea typeface="Arial" panose="020B0604020202020204" pitchFamily="34" charset="0"/>
              </a:rPr>
              <a:t>Why are PowerPoint presentations used in the healthcare sector</a:t>
            </a:r>
            <a:r>
              <a:rPr lang="en-US" sz="3200" dirty="0"/>
              <a:t>? </a:t>
            </a:r>
          </a:p>
        </p:txBody>
      </p:sp>
      <p:sp>
        <p:nvSpPr>
          <p:cNvPr id="5" name="Text Placeholder 4"/>
          <p:cNvSpPr>
            <a:spLocks noGrp="1"/>
          </p:cNvSpPr>
          <p:nvPr>
            <p:ph type="body" sz="quarter" idx="12"/>
          </p:nvPr>
        </p:nvSpPr>
        <p:spPr>
          <a:xfrm>
            <a:off x="234000" y="1255575"/>
            <a:ext cx="7667625" cy="3601574"/>
          </a:xfrm>
        </p:spPr>
        <p:txBody>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To explain medical concepts.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To demonstrate new medical interventions.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For training purposes (medical staff, residents, patients).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To present information to stakeholders.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28</a:t>
            </a:fld>
            <a:endParaRPr lang="en-GB" dirty="0"/>
          </a:p>
        </p:txBody>
      </p:sp>
      <p:sp>
        <p:nvSpPr>
          <p:cNvPr id="3" name="Footer Placeholder 2">
            <a:extLst>
              <a:ext uri="{FF2B5EF4-FFF2-40B4-BE49-F238E27FC236}">
                <a16:creationId xmlns:a16="http://schemas.microsoft.com/office/drawing/2014/main" id="{61B540D4-8395-4936-B70F-55DC438852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724657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5237" y="518192"/>
            <a:ext cx="8210451" cy="699425"/>
          </a:xfrm>
        </p:spPr>
        <p:txBody>
          <a:bodyPr>
            <a:normAutofit/>
          </a:bodyPr>
          <a:lstStyle/>
          <a:p>
            <a:pPr>
              <a:lnSpc>
                <a:spcPct val="120000"/>
              </a:lnSpc>
            </a:pPr>
            <a:r>
              <a:rPr lang="en-US" sz="3200" dirty="0"/>
              <a:t>Activity: </a:t>
            </a:r>
            <a:r>
              <a:rPr lang="en-GB" sz="3200" dirty="0">
                <a:effectLst/>
                <a:ea typeface="Arial" panose="020B0604020202020204" pitchFamily="34" charset="0"/>
              </a:rPr>
              <a:t>Outcome star</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68312" y="1210417"/>
            <a:ext cx="8243376" cy="3414891"/>
          </a:xfrm>
        </p:spPr>
        <p:txBody>
          <a:bodyPr>
            <a:normAutofit/>
          </a:bodyPr>
          <a:lstStyle/>
          <a:p>
            <a:pPr>
              <a:lnSpc>
                <a:spcPct val="120000"/>
              </a:lnSpc>
            </a:pPr>
            <a:r>
              <a:rPr lang="en-US" sz="2400" b="0" dirty="0">
                <a:solidFill>
                  <a:schemeClr val="tx1"/>
                </a:solidFill>
              </a:rPr>
              <a:t>Individually: </a:t>
            </a:r>
          </a:p>
          <a:p>
            <a:pPr marL="342900" indent="-342900">
              <a:lnSpc>
                <a:spcPct val="120000"/>
              </a:lnSpc>
              <a:buFont typeface="Arial" panose="020B0604020202020204" pitchFamily="34" charset="0"/>
              <a:buChar char="•"/>
            </a:pPr>
            <a:r>
              <a:rPr lang="en-US" sz="2400" b="0" dirty="0">
                <a:solidFill>
                  <a:schemeClr val="tx1"/>
                </a:solidFill>
              </a:rPr>
              <a:t>Complete the Outcome star activity </a:t>
            </a:r>
            <a:r>
              <a:rPr lang="en-US" sz="2400" b="0" dirty="0">
                <a:solidFill>
                  <a:schemeClr val="tx1"/>
                </a:solidFill>
                <a:latin typeface="Arial" panose="020B0604020202020204" pitchFamily="34" charset="0"/>
                <a:cs typeface="Arial" panose="020B0604020202020204" pitchFamily="34" charset="0"/>
              </a:rPr>
              <a:t>–</a:t>
            </a:r>
            <a:r>
              <a:rPr lang="en-US" sz="2400" b="0" dirty="0">
                <a:solidFill>
                  <a:schemeClr val="tx1"/>
                </a:solidFill>
              </a:rPr>
              <a:t> self-assess your PowerPoint presentation knowledge and skills.</a:t>
            </a:r>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29</a:t>
            </a:fld>
            <a:endParaRPr lang="en-GB" dirty="0"/>
          </a:p>
        </p:txBody>
      </p:sp>
      <p:sp>
        <p:nvSpPr>
          <p:cNvPr id="8" name="Footer Placeholder 2">
            <a:extLst>
              <a:ext uri="{FF2B5EF4-FFF2-40B4-BE49-F238E27FC236}">
                <a16:creationId xmlns:a16="http://schemas.microsoft.com/office/drawing/2014/main" id="{5E13991A-A739-9E22-F80C-2D9B6C7816AC}"/>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5635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Presenting using oral communication </a:t>
            </a:r>
          </a:p>
        </p:txBody>
      </p:sp>
    </p:spTree>
    <p:extLst>
      <p:ext uri="{BB962C8B-B14F-4D97-AF65-F5344CB8AC3E}">
        <p14:creationId xmlns:p14="http://schemas.microsoft.com/office/powerpoint/2010/main" val="1882027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DC463FAE-3C12-F0DF-568F-F40B56EBDBD3}"/>
              </a:ext>
            </a:extLst>
          </p:cNvPr>
          <p:cNvSpPr txBox="1">
            <a:spLocks noGrp="1"/>
          </p:cNvSpPr>
          <p:nvPr>
            <p:ph type="title" idx="4294967295"/>
          </p:nvPr>
        </p:nvSpPr>
        <p:spPr>
          <a:xfrm>
            <a:off x="232950" y="148107"/>
            <a:ext cx="8677050" cy="11569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j-lt"/>
                <a:ea typeface="Calibri" panose="020F0502020204030204" pitchFamily="34" charset="0"/>
                <a:cs typeface="+mj-cs"/>
              </a:rPr>
              <a:t>Ten ways to improve your PowerPoint presentation skills</a:t>
            </a:r>
            <a:r>
              <a:rPr kumimoji="0" lang="en-GB" sz="3200" b="1" i="0" u="none" strike="noStrike" kern="1200" cap="none" spc="0" normalizeH="0" baseline="0" noProof="0" dirty="0">
                <a:ln>
                  <a:noFill/>
                </a:ln>
                <a:solidFill>
                  <a:schemeClr val="tx1"/>
                </a:solidFill>
                <a:effectLst/>
                <a:uLnTx/>
                <a:uFillTx/>
                <a:latin typeface="+mj-lt"/>
                <a:cs typeface="+mj-cs"/>
              </a:rPr>
              <a:t> </a:t>
            </a:r>
            <a:br>
              <a:rPr kumimoji="0" lang="en-US" sz="3200" b="1" i="0" u="none" strike="noStrike" kern="1200" cap="none" spc="0" normalizeH="0" baseline="0" noProof="0" dirty="0">
                <a:ln>
                  <a:noFill/>
                </a:ln>
                <a:solidFill>
                  <a:schemeClr val="tx1"/>
                </a:solidFill>
                <a:effectLst/>
                <a:uLnTx/>
                <a:uFillTx/>
                <a:latin typeface="+mj-lt"/>
                <a:cs typeface="+mj-cs"/>
              </a:rPr>
            </a:br>
            <a:br>
              <a:rPr kumimoji="0" lang="en-US" sz="3200" b="1" i="0" u="none" strike="noStrike" kern="1200" cap="none" spc="0" normalizeH="0" baseline="0" noProof="0" dirty="0">
                <a:ln>
                  <a:noFill/>
                </a:ln>
                <a:solidFill>
                  <a:schemeClr val="tx1"/>
                </a:solidFill>
                <a:effectLst/>
                <a:uLnTx/>
                <a:uFillTx/>
                <a:latin typeface="+mj-lt"/>
                <a:cs typeface="+mj-cs"/>
              </a:rPr>
            </a:br>
            <a:br>
              <a:rPr kumimoji="0" lang="en-US" sz="3200" b="1" i="0" u="none" strike="noStrike" kern="1200" cap="none" spc="0" normalizeH="0" baseline="0" noProof="0" dirty="0">
                <a:ln>
                  <a:noFill/>
                </a:ln>
                <a:solidFill>
                  <a:schemeClr val="tx1"/>
                </a:solidFill>
                <a:effectLst/>
                <a:uLnTx/>
                <a:uFillTx/>
                <a:latin typeface="+mj-lt"/>
                <a:cs typeface="+mj-cs"/>
              </a:rPr>
            </a:br>
            <a:endParaRPr kumimoji="0" lang="en-US" sz="3200" b="1" i="0" u="none" strike="noStrike" kern="1200" cap="none" spc="0" normalizeH="0" baseline="0" noProof="0" dirty="0">
              <a:ln>
                <a:noFill/>
              </a:ln>
              <a:solidFill>
                <a:schemeClr val="tx1"/>
              </a:solidFill>
              <a:effectLst/>
              <a:uLnTx/>
              <a:uFillTx/>
              <a:latin typeface="+mj-lt"/>
              <a:cs typeface="+mj-cs"/>
            </a:endParaRPr>
          </a:p>
        </p:txBody>
      </p:sp>
      <p:sp>
        <p:nvSpPr>
          <p:cNvPr id="5" name="Text Placeholder 4"/>
          <p:cNvSpPr>
            <a:spLocks noGrp="1"/>
          </p:cNvSpPr>
          <p:nvPr>
            <p:ph type="body" sz="quarter" idx="12"/>
          </p:nvPr>
        </p:nvSpPr>
        <p:spPr>
          <a:xfrm>
            <a:off x="232950" y="1146413"/>
            <a:ext cx="7667625" cy="3581015"/>
          </a:xfrm>
        </p:spPr>
        <p:txBody>
          <a:bodyPr vert="horz" lIns="0" tIns="0" rIns="0" bIns="0" rtlCol="0" anchor="t">
            <a:no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1. Legible typeface </a:t>
            </a:r>
            <a:endParaRPr kumimoji="0" lang="en-US" sz="2400" b="0" i="0" u="none" strike="noStrike" kern="1200" cap="none" spc="0" normalizeH="0" baseline="0" noProof="0" dirty="0">
              <a:ln>
                <a:noFill/>
              </a:ln>
              <a:solidFill>
                <a:schemeClr val="tx1"/>
              </a:solidFill>
              <a:effectLst/>
              <a:uLnTx/>
              <a:uFillTx/>
              <a:latin typeface="+mn-lt"/>
              <a:ea typeface="+mn-ea"/>
              <a:cs typeface="Arial"/>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Am I legible?</a:t>
            </a:r>
            <a:endParaRPr kumimoji="0" lang="en-GB" sz="2400" b="0" i="0" u="none" strike="noStrike" kern="1200" cap="none" spc="0" normalizeH="0" baseline="0" noProof="0" dirty="0">
              <a:ln>
                <a:noFill/>
              </a:ln>
              <a:solidFill>
                <a:schemeClr val="tx1"/>
              </a:solidFill>
              <a:effectLst/>
              <a:uLnTx/>
              <a:uFillTx/>
              <a:latin typeface="+mn-lt"/>
              <a:ea typeface="+mn-ea"/>
              <a:cs typeface="Arial"/>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solidFill>
                <a:effectLst/>
                <a:uLnTx/>
                <a:uFillTx/>
                <a:latin typeface="Informal Roman" panose="030604020304060B0204" pitchFamily="66" charset="0"/>
                <a:ea typeface="+mn-ea"/>
                <a:cs typeface="+mn-cs"/>
              </a:rPr>
              <a:t>Am I legible? </a:t>
            </a:r>
            <a:endParaRPr kumimoji="0" lang="en-GB" sz="2400" b="0" i="0" u="none" strike="noStrike" kern="1200" cap="none" spc="0" normalizeH="0" baseline="0" noProof="0" dirty="0">
              <a:ln>
                <a:noFill/>
              </a:ln>
              <a:solidFill>
                <a:schemeClr val="tx1"/>
              </a:solidFill>
              <a:effectLst/>
              <a:uLnTx/>
              <a:uFillTx/>
              <a:latin typeface="+mn-lt"/>
              <a:ea typeface="+mn-ea"/>
              <a:cs typeface="Arial"/>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solidFill>
                <a:effectLst/>
                <a:uLnTx/>
                <a:uFillTx/>
                <a:latin typeface="Old English Text MT" panose="03040902040508030806" pitchFamily="66" charset="0"/>
                <a:ea typeface="+mn-ea"/>
                <a:cs typeface="+mn-cs"/>
              </a:rPr>
              <a:t>Am I legible? </a:t>
            </a:r>
            <a:endParaRPr kumimoji="0" lang="en-GB" sz="2400" b="0" i="0" u="none" strike="noStrike" kern="1200" cap="none" spc="0" normalizeH="0" baseline="0" noProof="0" dirty="0">
              <a:ln>
                <a:noFill/>
              </a:ln>
              <a:solidFill>
                <a:schemeClr val="tx1"/>
              </a:solidFill>
              <a:effectLst/>
              <a:uLnTx/>
              <a:uFillTx/>
              <a:latin typeface="Palace Script MT" panose="030303020206070C0B05" pitchFamily="66" charset="0"/>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solidFill>
                <a:effectLst/>
                <a:uLnTx/>
                <a:uFillTx/>
                <a:latin typeface="Palace Script MT" panose="030303020206070C0B05" pitchFamily="66" charset="0"/>
                <a:ea typeface="+mn-ea"/>
                <a:cs typeface="+mn-cs"/>
              </a:rPr>
              <a:t>Am I legible? </a:t>
            </a:r>
            <a:endParaRPr kumimoji="0" lang="en-GB"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Am I legible? </a:t>
            </a:r>
            <a:endParaRPr kumimoji="0" lang="en-GB"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itle 5">
            <a:extLst>
              <a:ext uri="{FF2B5EF4-FFF2-40B4-BE49-F238E27FC236}">
                <a16:creationId xmlns:a16="http://schemas.microsoft.com/office/drawing/2014/main" id="{21E73F65-891F-132E-C8BC-AB88CCB14F91}"/>
              </a:ext>
              <a:ext uri="{C183D7F6-B498-43B3-948B-1728B52AA6E4}">
                <adec:decorative xmlns:adec="http://schemas.microsoft.com/office/drawing/2017/decorative" val="1"/>
              </a:ext>
            </a:extLst>
          </p:cNvPr>
          <p:cNvSpPr txBox="1">
            <a:spLocks/>
          </p:cNvSpPr>
          <p:nvPr/>
        </p:nvSpPr>
        <p:spPr>
          <a:xfrm>
            <a:off x="232950" y="249900"/>
            <a:ext cx="8677050" cy="757058"/>
          </a:xfrm>
          <a:prstGeom prst="rect">
            <a:avLst/>
          </a:prstGeom>
        </p:spPr>
        <p:txBody>
          <a:bodyPr vert="horz" lIns="0" tIns="0" rIns="0" bIns="0" rtlCol="0" anchor="t" anchorCtr="0">
            <a:normAutofit fontScale="25000" lnSpcReduction="20000"/>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pPr>
              <a:lnSpc>
                <a:spcPct val="100000"/>
              </a:lnSpc>
            </a:pPr>
            <a:r>
              <a:rPr lang="en-GB" sz="10700" dirty="0"/>
              <a:t> </a:t>
            </a:r>
            <a:br>
              <a:rPr lang="en-US" sz="10700" dirty="0"/>
            </a:br>
            <a:br>
              <a:rPr lang="en-US" sz="3200" dirty="0"/>
            </a:br>
            <a:br>
              <a:rPr lang="en-US" sz="3200" dirty="0"/>
            </a:br>
            <a:endParaRPr lang="en-US" sz="3200" dirty="0"/>
          </a:p>
        </p:txBody>
      </p:sp>
      <p:sp>
        <p:nvSpPr>
          <p:cNvPr id="3" name="Footer Placeholder 2">
            <a:extLst>
              <a:ext uri="{FF2B5EF4-FFF2-40B4-BE49-F238E27FC236}">
                <a16:creationId xmlns:a16="http://schemas.microsoft.com/office/drawing/2014/main" id="{60FF2872-9D13-E998-41FE-46804ADF362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30</a:t>
            </a:fld>
            <a:endParaRPr lang="en-GB" dirty="0"/>
          </a:p>
        </p:txBody>
      </p:sp>
    </p:spTree>
    <p:extLst>
      <p:ext uri="{BB962C8B-B14F-4D97-AF65-F5344CB8AC3E}">
        <p14:creationId xmlns:p14="http://schemas.microsoft.com/office/powerpoint/2010/main" val="25556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05276" y="311848"/>
            <a:ext cx="8938724" cy="884063"/>
          </a:xfrm>
        </p:spPr>
        <p:txBody>
          <a:bodyPr>
            <a:noAutofit/>
          </a:bodyPr>
          <a:lstStyle/>
          <a:p>
            <a:pPr>
              <a:lnSpc>
                <a:spcPct val="100000"/>
              </a:lnSpc>
            </a:pPr>
            <a:r>
              <a:rPr lang="en-GB" sz="3200" dirty="0">
                <a:ea typeface="Calibri" panose="020F0502020204030204" pitchFamily="34" charset="0"/>
              </a:rPr>
              <a:t>Ten ways to improve your PowerPoint presentation skills</a:t>
            </a:r>
            <a:endParaRPr lang="en-US" sz="3200" dirty="0"/>
          </a:p>
        </p:txBody>
      </p:sp>
      <p:sp>
        <p:nvSpPr>
          <p:cNvPr id="5" name="Text Placeholder 4">
            <a:extLst>
              <a:ext uri="{C183D7F6-B498-43B3-948B-1728B52AA6E4}">
                <adec:decorative xmlns:adec="http://schemas.microsoft.com/office/drawing/2017/decorative" val="0"/>
              </a:ext>
            </a:extLst>
          </p:cNvPr>
          <p:cNvSpPr>
            <a:spLocks noGrp="1"/>
          </p:cNvSpPr>
          <p:nvPr>
            <p:ph type="body" sz="quarter" idx="12"/>
          </p:nvPr>
        </p:nvSpPr>
        <p:spPr>
          <a:xfrm>
            <a:off x="234000" y="1221260"/>
            <a:ext cx="8242735" cy="3601574"/>
          </a:xfrm>
        </p:spPr>
        <p:txBody>
          <a:bodyPr vert="horz" lIns="0" tIns="0" rIns="0" bIns="0" rtlCol="0" anchor="t">
            <a:noAutofit/>
          </a:bodyPr>
          <a:lstStyle/>
          <a:p>
            <a:pPr>
              <a:lnSpc>
                <a:spcPct val="150000"/>
              </a:lnSpc>
            </a:pPr>
            <a:r>
              <a:rPr lang="en-GB" sz="2800" dirty="0">
                <a:latin typeface="Arial" panose="020B0604020202020204" pitchFamily="34" charset="0"/>
                <a:ea typeface="Calibri"/>
                <a:cs typeface="Arial" panose="020B0604020202020204" pitchFamily="34" charset="0"/>
              </a:rPr>
              <a:t>2. Font size</a:t>
            </a:r>
          </a:p>
          <a:p>
            <a:pPr marL="457200" indent="-457200">
              <a:lnSpc>
                <a:spcPct val="150000"/>
              </a:lnSpc>
              <a:buChar char="•"/>
            </a:pPr>
            <a:r>
              <a:rPr lang="en-GB" sz="3200" dirty="0">
                <a:latin typeface="Arial" panose="020B0604020202020204" pitchFamily="34" charset="0"/>
                <a:ea typeface="Calibri"/>
                <a:cs typeface="Arial" panose="020B0604020202020204" pitchFamily="34" charset="0"/>
              </a:rPr>
              <a:t>Can you read me at the back of the room? </a:t>
            </a:r>
            <a:endParaRPr lang="en-GB" sz="2800" dirty="0">
              <a:latin typeface="Arial" panose="020B0604020202020204" pitchFamily="34" charset="0"/>
              <a:ea typeface="Calibri"/>
              <a:cs typeface="Arial" panose="020B0604020202020204" pitchFamily="34" charset="0"/>
            </a:endParaRPr>
          </a:p>
          <a:p>
            <a:pPr marL="457200" indent="-457200">
              <a:lnSpc>
                <a:spcPct val="150000"/>
              </a:lnSpc>
              <a:buChar char="•"/>
            </a:pPr>
            <a:r>
              <a:rPr lang="en-GB" sz="2800" dirty="0">
                <a:latin typeface="Arial" panose="020B0604020202020204" pitchFamily="34" charset="0"/>
                <a:ea typeface="Calibri"/>
                <a:cs typeface="Arial" panose="020B0604020202020204" pitchFamily="34" charset="0"/>
              </a:rPr>
              <a:t>Can you read me at the back of the room?</a:t>
            </a:r>
            <a:endParaRPr lang="en-GB" dirty="0">
              <a:latin typeface="Arial" panose="020B0604020202020204" pitchFamily="34" charset="0"/>
              <a:ea typeface="Calibri"/>
              <a:cs typeface="Arial" panose="020B0604020202020204" pitchFamily="34" charset="0"/>
            </a:endParaRPr>
          </a:p>
          <a:p>
            <a:pPr marL="457200" indent="-457200">
              <a:lnSpc>
                <a:spcPct val="150000"/>
              </a:lnSpc>
              <a:buChar char="•"/>
            </a:pPr>
            <a:r>
              <a:rPr lang="en-GB" sz="2400" dirty="0">
                <a:latin typeface="Arial" panose="020B0604020202020204" pitchFamily="34" charset="0"/>
                <a:ea typeface="Calibri"/>
                <a:cs typeface="Arial" panose="020B0604020202020204" pitchFamily="34" charset="0"/>
              </a:rPr>
              <a:t>Can you read me at the back of the room?</a:t>
            </a:r>
            <a:endParaRPr lang="en-GB" sz="2000" dirty="0">
              <a:latin typeface="Arial" panose="020B0604020202020204" pitchFamily="34" charset="0"/>
              <a:ea typeface="Calibri"/>
              <a:cs typeface="Arial" panose="020B0604020202020204" pitchFamily="34" charset="0"/>
            </a:endParaRPr>
          </a:p>
          <a:p>
            <a:pPr marL="457200" indent="-457200">
              <a:lnSpc>
                <a:spcPct val="150000"/>
              </a:lnSpc>
              <a:buChar char="•"/>
            </a:pPr>
            <a:r>
              <a:rPr lang="en-GB" sz="2000" dirty="0">
                <a:latin typeface="Arial" panose="020B0604020202020204" pitchFamily="34" charset="0"/>
                <a:ea typeface="Calibri"/>
                <a:cs typeface="Arial" panose="020B0604020202020204" pitchFamily="34" charset="0"/>
              </a:rPr>
              <a:t>Can you read me at the back of the room? </a:t>
            </a:r>
            <a:endParaRPr lang="en-GB" sz="1600" dirty="0">
              <a:latin typeface="Arial" panose="020B0604020202020204" pitchFamily="34" charset="0"/>
              <a:ea typeface="Calibri"/>
              <a:cs typeface="Arial" panose="020B0604020202020204" pitchFamily="34" charset="0"/>
            </a:endParaRPr>
          </a:p>
          <a:p>
            <a:pPr marL="457200" indent="-457200">
              <a:lnSpc>
                <a:spcPct val="150000"/>
              </a:lnSpc>
              <a:buChar char="•"/>
            </a:pPr>
            <a:r>
              <a:rPr lang="en-GB" sz="1600" dirty="0">
                <a:latin typeface="Arial" panose="020B0604020202020204" pitchFamily="34" charset="0"/>
                <a:ea typeface="Calibri"/>
                <a:cs typeface="Arial" panose="020B0604020202020204" pitchFamily="34" charset="0"/>
              </a:rPr>
              <a:t>Can you read me at the back of the room? </a:t>
            </a:r>
          </a:p>
        </p:txBody>
      </p:sp>
      <p:sp>
        <p:nvSpPr>
          <p:cNvPr id="3" name="Footer Placeholder 2">
            <a:extLst>
              <a:ext uri="{FF2B5EF4-FFF2-40B4-BE49-F238E27FC236}">
                <a16:creationId xmlns:a16="http://schemas.microsoft.com/office/drawing/2014/main" id="{6D77C18E-7C93-8CFE-D992-3C28D6435EB6}"/>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31</a:t>
            </a:fld>
            <a:endParaRPr lang="en-GB" dirty="0"/>
          </a:p>
        </p:txBody>
      </p:sp>
    </p:spTree>
    <p:extLst>
      <p:ext uri="{BB962C8B-B14F-4D97-AF65-F5344CB8AC3E}">
        <p14:creationId xmlns:p14="http://schemas.microsoft.com/office/powerpoint/2010/main" val="267363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4000" y="107686"/>
            <a:ext cx="7872032" cy="699425"/>
          </a:xfrm>
        </p:spPr>
        <p:txBody>
          <a:bodyPr>
            <a:noAutofit/>
          </a:bodyPr>
          <a:lstStyle/>
          <a:p>
            <a:pPr>
              <a:lnSpc>
                <a:spcPct val="100000"/>
              </a:lnSpc>
            </a:pPr>
            <a:r>
              <a:rPr lang="en-GB" sz="3200" dirty="0">
                <a:ea typeface="Calibri" panose="020F0502020204030204" pitchFamily="34" charset="0"/>
              </a:rPr>
              <a:t>Ten ways to improve your PowerPoint presentation skills</a:t>
            </a:r>
            <a:br>
              <a:rPr lang="en-GB" sz="3200" dirty="0">
                <a:cs typeface="Arial"/>
              </a:rPr>
            </a:br>
            <a:br>
              <a:rPr lang="en-GB" sz="3200" dirty="0">
                <a:cs typeface="Arial"/>
              </a:rPr>
            </a:br>
            <a:endParaRPr lang="en-GB" sz="3200" dirty="0">
              <a:cs typeface="Arial"/>
            </a:endParaRPr>
          </a:p>
        </p:txBody>
      </p:sp>
      <p:sp>
        <p:nvSpPr>
          <p:cNvPr id="5" name="Text Placeholder 4"/>
          <p:cNvSpPr>
            <a:spLocks noGrp="1"/>
          </p:cNvSpPr>
          <p:nvPr>
            <p:ph type="body" sz="quarter" idx="12"/>
          </p:nvPr>
        </p:nvSpPr>
        <p:spPr/>
        <p:txBody>
          <a:bodyPr vert="horz" lIns="0" tIns="0" rIns="0" bIns="0" rtlCol="0" anchor="t">
            <a:noAutofit/>
          </a:bodyPr>
          <a:lstStyle/>
          <a:p>
            <a:pPr>
              <a:lnSpc>
                <a:spcPct val="150000"/>
              </a:lnSpc>
            </a:pPr>
            <a:r>
              <a:rPr lang="en-US" sz="2800" dirty="0">
                <a:cs typeface="Arial"/>
              </a:rPr>
              <a:t>3. Typeface font colour </a:t>
            </a:r>
          </a:p>
          <a:p>
            <a:pPr marL="342900" indent="-342900">
              <a:lnSpc>
                <a:spcPct val="150000"/>
              </a:lnSpc>
              <a:buFont typeface="Arial" panose="020B0604020202020204" pitchFamily="34" charset="0"/>
              <a:buChar char="•"/>
            </a:pPr>
            <a:r>
              <a:rPr lang="en-GB" sz="2400" dirty="0">
                <a:cs typeface="Calibri"/>
              </a:rPr>
              <a:t>Can you read me? </a:t>
            </a:r>
            <a:endParaRPr lang="en-GB" sz="2400" dirty="0">
              <a:cs typeface="Calibri" panose="020F0502020204030204" pitchFamily="34" charset="0"/>
            </a:endParaRPr>
          </a:p>
          <a:p>
            <a:pPr marL="342900" indent="-342900">
              <a:lnSpc>
                <a:spcPct val="150000"/>
              </a:lnSpc>
              <a:buFont typeface="Arial" panose="020B0604020202020204" pitchFamily="34" charset="0"/>
              <a:buChar char="•"/>
            </a:pPr>
            <a:r>
              <a:rPr lang="en-GB" sz="2400" dirty="0">
                <a:solidFill>
                  <a:srgbClr val="7030A0"/>
                </a:solidFill>
                <a:cs typeface="Calibri"/>
              </a:rPr>
              <a:t>Can you read me?</a:t>
            </a:r>
            <a:endParaRPr lang="en-GB" sz="2400" dirty="0">
              <a:cs typeface="Calibri" panose="020F0502020204030204" pitchFamily="34" charset="0"/>
            </a:endParaRPr>
          </a:p>
          <a:p>
            <a:pPr marL="342900" indent="-342900">
              <a:lnSpc>
                <a:spcPct val="150000"/>
              </a:lnSpc>
              <a:buFont typeface="Arial" panose="020B0604020202020204" pitchFamily="34" charset="0"/>
              <a:buChar char="•"/>
            </a:pPr>
            <a:r>
              <a:rPr lang="en-GB" sz="2400" dirty="0">
                <a:solidFill>
                  <a:srgbClr val="FF0000"/>
                </a:solidFill>
                <a:cs typeface="Calibri"/>
              </a:rPr>
              <a:t>Can you read me? </a:t>
            </a:r>
            <a:endParaRPr lang="en-GB" sz="2400" dirty="0">
              <a:solidFill>
                <a:srgbClr val="FFFF00"/>
              </a:solidFill>
              <a:cs typeface="Calibri" panose="020F0502020204030204" pitchFamily="34" charset="0"/>
            </a:endParaRPr>
          </a:p>
          <a:p>
            <a:pPr marL="342900" indent="-342900">
              <a:lnSpc>
                <a:spcPct val="150000"/>
              </a:lnSpc>
              <a:buFont typeface="Arial" panose="020B0604020202020204" pitchFamily="34" charset="0"/>
              <a:buChar char="•"/>
            </a:pPr>
            <a:r>
              <a:rPr lang="en-GB" sz="2400" dirty="0">
                <a:solidFill>
                  <a:srgbClr val="FFFF00"/>
                </a:solidFill>
                <a:cs typeface="Calibri"/>
              </a:rPr>
              <a:t>Can you read me?</a:t>
            </a:r>
            <a:endParaRPr lang="en-GB" sz="2400" dirty="0">
              <a:cs typeface="Calibri" panose="020F0502020204030204" pitchFamily="34" charset="0"/>
            </a:endParaRPr>
          </a:p>
          <a:p>
            <a:pPr marL="342900" indent="-342900">
              <a:lnSpc>
                <a:spcPct val="150000"/>
              </a:lnSpc>
              <a:buFont typeface="Arial" panose="020B0604020202020204" pitchFamily="34" charset="0"/>
              <a:buChar char="•"/>
            </a:pPr>
            <a:r>
              <a:rPr lang="en-GB" sz="2400" dirty="0">
                <a:solidFill>
                  <a:srgbClr val="92D050"/>
                </a:solidFill>
                <a:cs typeface="Calibri"/>
              </a:rPr>
              <a:t>Can you read me? </a:t>
            </a:r>
            <a:endParaRPr lang="en-GB" sz="2400" dirty="0">
              <a:solidFill>
                <a:srgbClr val="92D050"/>
              </a:solidFill>
              <a:cs typeface="Calibri" panose="020F0502020204030204" pitchFamily="34" charset="0"/>
            </a:endParaRPr>
          </a:p>
        </p:txBody>
      </p:sp>
      <p:sp>
        <p:nvSpPr>
          <p:cNvPr id="3" name="Footer Placeholder 2">
            <a:extLst>
              <a:ext uri="{FF2B5EF4-FFF2-40B4-BE49-F238E27FC236}">
                <a16:creationId xmlns:a16="http://schemas.microsoft.com/office/drawing/2014/main" id="{EF0CF2F4-3B18-E10A-02F4-0715A3EEFBE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32</a:t>
            </a:fld>
            <a:endParaRPr lang="en-GB" dirty="0"/>
          </a:p>
        </p:txBody>
      </p:sp>
    </p:spTree>
    <p:extLst>
      <p:ext uri="{BB962C8B-B14F-4D97-AF65-F5344CB8AC3E}">
        <p14:creationId xmlns:p14="http://schemas.microsoft.com/office/powerpoint/2010/main" val="1512565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4000" y="172676"/>
            <a:ext cx="8437563" cy="813724"/>
          </a:xfrm>
        </p:spPr>
        <p:txBody>
          <a:bodyPr>
            <a:normAutofit fontScale="90000"/>
          </a:bodyPr>
          <a:lstStyle/>
          <a:p>
            <a:pPr>
              <a:lnSpc>
                <a:spcPct val="100000"/>
              </a:lnSpc>
            </a:pPr>
            <a:r>
              <a:rPr lang="en-GB" sz="3200" dirty="0">
                <a:ea typeface="Calibri" panose="020F0502020204030204" pitchFamily="34" charset="0"/>
              </a:rPr>
              <a:t>Ten ways to improve your PowerPoint presentation skills</a:t>
            </a:r>
            <a:endParaRPr lang="en-US" dirty="0"/>
          </a:p>
        </p:txBody>
      </p:sp>
      <p:sp>
        <p:nvSpPr>
          <p:cNvPr id="5" name="Text Placeholder 4"/>
          <p:cNvSpPr>
            <a:spLocks noGrp="1"/>
          </p:cNvSpPr>
          <p:nvPr>
            <p:ph type="body" sz="quarter" idx="12"/>
          </p:nvPr>
        </p:nvSpPr>
        <p:spPr>
          <a:xfrm>
            <a:off x="234000" y="1302611"/>
            <a:ext cx="7667625" cy="3601574"/>
          </a:xfrm>
        </p:spPr>
        <p:txBody>
          <a:bodyPr vert="horz" lIns="0" tIns="0" rIns="0" bIns="0" rtlCol="0" anchor="t">
            <a:noAutofit/>
          </a:bodyPr>
          <a:lstStyle/>
          <a:p>
            <a:r>
              <a:rPr lang="en-GB" sz="2800" dirty="0">
                <a:latin typeface="Calibri"/>
                <a:ea typeface="Calibri"/>
                <a:cs typeface="Calibri"/>
              </a:rPr>
              <a:t>4</a:t>
            </a:r>
            <a:r>
              <a:rPr lang="en-GB" sz="2400" dirty="0">
                <a:ea typeface="Calibri"/>
                <a:cs typeface="Calibri"/>
              </a:rPr>
              <a:t>. Bullet points (keep it simple)</a:t>
            </a:r>
          </a:p>
          <a:p>
            <a:pPr marL="457200" indent="-457200">
              <a:buFont typeface="Arial" panose="020B0604020202020204" pitchFamily="34" charset="0"/>
              <a:buChar char="•"/>
            </a:pPr>
            <a:r>
              <a:rPr lang="en-GB" sz="2400" dirty="0">
                <a:ea typeface="Calibri"/>
                <a:cs typeface="Calibri"/>
              </a:rPr>
              <a:t>Bullet points can highlight points to be made during a presentation. </a:t>
            </a:r>
            <a:endParaRPr lang="en-GB" sz="2400" dirty="0">
              <a:cs typeface="Calibri" panose="020F0502020204030204" pitchFamily="34" charset="0"/>
            </a:endParaRPr>
          </a:p>
          <a:p>
            <a:pPr marL="457200" indent="-457200">
              <a:buFont typeface="Arial" panose="020B0604020202020204" pitchFamily="34" charset="0"/>
              <a:buChar char="•"/>
            </a:pPr>
            <a:r>
              <a:rPr lang="en-GB" sz="2400" dirty="0">
                <a:ea typeface="Calibri"/>
                <a:cs typeface="Calibri"/>
              </a:rPr>
              <a:t>Bullet points can highlight points to be made during a presentation. You must remember to keep bullet points simple, as there is a chance you will lose the audience’s attention. You may also begin to read from the slide, which will also result in losing your audience’s attention. </a:t>
            </a:r>
            <a:endParaRPr lang="en-GB" sz="2400" dirty="0">
              <a:ea typeface="Calibri"/>
              <a:cs typeface="Calibri" panose="020F0502020204030204" pitchFamily="34" charset="0"/>
            </a:endParaRPr>
          </a:p>
        </p:txBody>
      </p:sp>
      <p:sp>
        <p:nvSpPr>
          <p:cNvPr id="3" name="Footer Placeholder 2">
            <a:extLst>
              <a:ext uri="{FF2B5EF4-FFF2-40B4-BE49-F238E27FC236}">
                <a16:creationId xmlns:a16="http://schemas.microsoft.com/office/drawing/2014/main" id="{4F9FD7B7-FFD6-7777-C491-AC9F4C703FE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33</a:t>
            </a:fld>
            <a:endParaRPr lang="en-GB" dirty="0"/>
          </a:p>
        </p:txBody>
      </p:sp>
    </p:spTree>
    <p:extLst>
      <p:ext uri="{BB962C8B-B14F-4D97-AF65-F5344CB8AC3E}">
        <p14:creationId xmlns:p14="http://schemas.microsoft.com/office/powerpoint/2010/main" val="99921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2950" y="249900"/>
            <a:ext cx="5302877" cy="699425"/>
          </a:xfrm>
        </p:spPr>
        <p:txBody>
          <a:bodyPr>
            <a:normAutofit fontScale="90000"/>
          </a:bodyPr>
          <a:lstStyle/>
          <a:p>
            <a:pPr>
              <a:lnSpc>
                <a:spcPct val="100000"/>
              </a:lnSpc>
            </a:pPr>
            <a:r>
              <a:rPr lang="en-GB" sz="3200" dirty="0">
                <a:cs typeface="Arial"/>
              </a:rPr>
              <a:t>Ten ways to improve your PowerPoint presentation skills</a:t>
            </a:r>
            <a:endParaRPr lang="en-US" dirty="0"/>
          </a:p>
        </p:txBody>
      </p:sp>
      <p:sp>
        <p:nvSpPr>
          <p:cNvPr id="2" name="TextBox 1">
            <a:extLst>
              <a:ext uri="{FF2B5EF4-FFF2-40B4-BE49-F238E27FC236}">
                <a16:creationId xmlns:a16="http://schemas.microsoft.com/office/drawing/2014/main" id="{A86A94FE-101B-9253-B882-A2D264872252}"/>
              </a:ext>
            </a:extLst>
          </p:cNvPr>
          <p:cNvSpPr txBox="1"/>
          <p:nvPr/>
        </p:nvSpPr>
        <p:spPr>
          <a:xfrm>
            <a:off x="232950" y="1799920"/>
            <a:ext cx="2166144"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dirty="0">
                <a:cs typeface="Arial"/>
              </a:rPr>
              <a:t>5. Images </a:t>
            </a:r>
            <a:endParaRPr lang="en-US" sz="2800" dirty="0"/>
          </a:p>
        </p:txBody>
      </p:sp>
      <p:pic>
        <p:nvPicPr>
          <p:cNvPr id="9" name="Picture 8" descr="A small cropped image of a model patient in a simulation centre">
            <a:extLst>
              <a:ext uri="{FF2B5EF4-FFF2-40B4-BE49-F238E27FC236}">
                <a16:creationId xmlns:a16="http://schemas.microsoft.com/office/drawing/2014/main" id="{E9E6B7A0-3CC5-42AF-8EE3-57D0740C2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335" y="1892294"/>
            <a:ext cx="1205739" cy="1932000"/>
          </a:xfrm>
          <a:prstGeom prst="rect">
            <a:avLst/>
          </a:prstGeom>
        </p:spPr>
      </p:pic>
      <p:pic>
        <p:nvPicPr>
          <p:cNvPr id="5" name="Picture 4" descr="A larger and clearer image of a model patient in a simulation centre">
            <a:extLst>
              <a:ext uri="{FF2B5EF4-FFF2-40B4-BE49-F238E27FC236}">
                <a16:creationId xmlns:a16="http://schemas.microsoft.com/office/drawing/2014/main" id="{896374CE-BA91-68D0-9F75-28BC57037B7F}"/>
              </a:ext>
            </a:extLst>
          </p:cNvPr>
          <p:cNvPicPr>
            <a:picLocks noChangeAspect="1"/>
          </p:cNvPicPr>
          <p:nvPr/>
        </p:nvPicPr>
        <p:blipFill>
          <a:blip r:embed="rId4"/>
          <a:stretch>
            <a:fillRect/>
          </a:stretch>
        </p:blipFill>
        <p:spPr>
          <a:xfrm>
            <a:off x="5801273" y="125237"/>
            <a:ext cx="2609835" cy="4642026"/>
          </a:xfrm>
          <a:prstGeom prst="rect">
            <a:avLst/>
          </a:prstGeom>
        </p:spPr>
      </p:pic>
      <p:sp>
        <p:nvSpPr>
          <p:cNvPr id="10" name="Title 5">
            <a:extLst>
              <a:ext uri="{FF2B5EF4-FFF2-40B4-BE49-F238E27FC236}">
                <a16:creationId xmlns:a16="http://schemas.microsoft.com/office/drawing/2014/main" id="{96669A28-E36C-28D8-B8B1-DAF499558B76}"/>
              </a:ext>
            </a:extLst>
          </p:cNvPr>
          <p:cNvSpPr txBox="1">
            <a:spLocks/>
          </p:cNvSpPr>
          <p:nvPr/>
        </p:nvSpPr>
        <p:spPr>
          <a:xfrm>
            <a:off x="5801273" y="4767263"/>
            <a:ext cx="2609835" cy="430888"/>
          </a:xfrm>
          <a:prstGeom prst="rect">
            <a:avLst/>
          </a:prstGeom>
        </p:spPr>
        <p:txBody>
          <a:bodyPr vert="horz" lIns="0" tIns="0" rIns="0" bIns="0" rtlCol="0" anchor="t" anchorCtr="0">
            <a:normAutofit fontScale="82500" lnSpcReduction="10000"/>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pPr>
              <a:lnSpc>
                <a:spcPct val="100000"/>
              </a:lnSpc>
            </a:pPr>
            <a:r>
              <a:rPr lang="en-GB" sz="1400" dirty="0">
                <a:cs typeface="Arial"/>
              </a:rPr>
              <a:t>Image: Patient in simulation centre</a:t>
            </a:r>
          </a:p>
          <a:p>
            <a:pPr>
              <a:lnSpc>
                <a:spcPct val="100000"/>
              </a:lnSpc>
            </a:pPr>
            <a:r>
              <a:rPr lang="en-GB" sz="1400" dirty="0">
                <a:cs typeface="Arial"/>
              </a:rPr>
              <a:t>by Author</a:t>
            </a:r>
            <a:endParaRPr lang="en-US" sz="1400" dirty="0"/>
          </a:p>
        </p:txBody>
      </p:sp>
      <p:sp>
        <p:nvSpPr>
          <p:cNvPr id="3" name="Footer Placeholder 2">
            <a:extLst>
              <a:ext uri="{FF2B5EF4-FFF2-40B4-BE49-F238E27FC236}">
                <a16:creationId xmlns:a16="http://schemas.microsoft.com/office/drawing/2014/main" id="{B0DDA837-040F-8DD1-63D7-A5B6270E88B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34</a:t>
            </a:fld>
            <a:endParaRPr lang="en-GB" dirty="0"/>
          </a:p>
        </p:txBody>
      </p:sp>
    </p:spTree>
    <p:extLst>
      <p:ext uri="{BB962C8B-B14F-4D97-AF65-F5344CB8AC3E}">
        <p14:creationId xmlns:p14="http://schemas.microsoft.com/office/powerpoint/2010/main" val="1624422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2950" y="276276"/>
            <a:ext cx="8437563" cy="699425"/>
          </a:xfrm>
        </p:spPr>
        <p:txBody>
          <a:bodyPr>
            <a:normAutofit fontScale="90000"/>
          </a:bodyPr>
          <a:lstStyle/>
          <a:p>
            <a:pPr>
              <a:lnSpc>
                <a:spcPct val="100000"/>
              </a:lnSpc>
            </a:pPr>
            <a:r>
              <a:rPr lang="en-GB" sz="3200" dirty="0">
                <a:ea typeface="Calibri" panose="020F0502020204030204" pitchFamily="34" charset="0"/>
              </a:rPr>
              <a:t>Ten ways to improve your PowerPoint presentation skills</a:t>
            </a:r>
            <a:endParaRPr lang="en-US" dirty="0"/>
          </a:p>
        </p:txBody>
      </p:sp>
      <p:sp>
        <p:nvSpPr>
          <p:cNvPr id="5" name="Text Placeholder 4"/>
          <p:cNvSpPr>
            <a:spLocks noGrp="1"/>
          </p:cNvSpPr>
          <p:nvPr>
            <p:ph type="body" sz="quarter" idx="12"/>
          </p:nvPr>
        </p:nvSpPr>
        <p:spPr>
          <a:xfrm>
            <a:off x="219159" y="1215428"/>
            <a:ext cx="7667625" cy="3601574"/>
          </a:xfrm>
        </p:spPr>
        <p:txBody>
          <a:bodyPr vert="horz" lIns="0" tIns="0" rIns="0" bIns="0" rtlCol="0" anchor="t">
            <a:noAutofit/>
          </a:bodyPr>
          <a:lstStyle/>
          <a:p>
            <a:r>
              <a:rPr lang="en-GB" dirty="0">
                <a:latin typeface="Calibri"/>
                <a:ea typeface="Calibri"/>
                <a:cs typeface="Calibri"/>
              </a:rPr>
              <a:t>6. Video and audio </a:t>
            </a:r>
          </a:p>
        </p:txBody>
      </p:sp>
      <p:sp>
        <p:nvSpPr>
          <p:cNvPr id="3" name="Footer Placeholder 2">
            <a:extLst>
              <a:ext uri="{FF2B5EF4-FFF2-40B4-BE49-F238E27FC236}">
                <a16:creationId xmlns:a16="http://schemas.microsoft.com/office/drawing/2014/main" id="{9CE95ACD-85D1-29FE-6781-1967A0B3B1A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35</a:t>
            </a:fld>
            <a:endParaRPr lang="en-GB" dirty="0"/>
          </a:p>
        </p:txBody>
      </p:sp>
      <p:sp>
        <p:nvSpPr>
          <p:cNvPr id="8" name="TextBox 7">
            <a:extLst>
              <a:ext uri="{FF2B5EF4-FFF2-40B4-BE49-F238E27FC236}">
                <a16:creationId xmlns:a16="http://schemas.microsoft.com/office/drawing/2014/main" id="{60E64D9C-C19A-F643-F501-38F3028A323B}"/>
              </a:ext>
            </a:extLst>
          </p:cNvPr>
          <p:cNvSpPr txBox="1"/>
          <p:nvPr/>
        </p:nvSpPr>
        <p:spPr>
          <a:xfrm>
            <a:off x="3098307" y="2686816"/>
            <a:ext cx="6422994" cy="369332"/>
          </a:xfrm>
          <a:prstGeom prst="rect">
            <a:avLst/>
          </a:prstGeom>
          <a:noFill/>
        </p:spPr>
        <p:txBody>
          <a:bodyPr wrap="square">
            <a:spAutoFit/>
          </a:bodyPr>
          <a:lstStyle/>
          <a:p>
            <a:r>
              <a:rPr lang="en-GB" dirty="0">
                <a:hlinkClick r:id="rId3"/>
              </a:rPr>
              <a:t>https://youtu.be/AZchB1IwrdI</a:t>
            </a:r>
            <a:r>
              <a:rPr lang="en-GB" dirty="0"/>
              <a:t> </a:t>
            </a:r>
          </a:p>
        </p:txBody>
      </p:sp>
    </p:spTree>
    <p:extLst>
      <p:ext uri="{BB962C8B-B14F-4D97-AF65-F5344CB8AC3E}">
        <p14:creationId xmlns:p14="http://schemas.microsoft.com/office/powerpoint/2010/main" val="47008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p:txBody>
          <a:bodyPr>
            <a:normAutofit fontScale="90000"/>
          </a:bodyPr>
          <a:lstStyle/>
          <a:p>
            <a:pPr>
              <a:lnSpc>
                <a:spcPct val="100000"/>
              </a:lnSpc>
            </a:pPr>
            <a:r>
              <a:rPr lang="en-GB" sz="3200" dirty="0">
                <a:ea typeface="Calibri" panose="020F0502020204030204" pitchFamily="34" charset="0"/>
              </a:rPr>
              <a:t>Ten ways to improve your PowerPoint presentation skills</a:t>
            </a:r>
            <a:endParaRPr lang="en-US" dirty="0"/>
          </a:p>
        </p:txBody>
      </p:sp>
      <p:sp>
        <p:nvSpPr>
          <p:cNvPr id="2" name="TextBox 1">
            <a:extLst>
              <a:ext uri="{FF2B5EF4-FFF2-40B4-BE49-F238E27FC236}">
                <a16:creationId xmlns:a16="http://schemas.microsoft.com/office/drawing/2014/main" id="{0D91A7AC-2AE3-0DCF-092E-050880CD6D33}"/>
              </a:ext>
            </a:extLst>
          </p:cNvPr>
          <p:cNvSpPr txBox="1"/>
          <p:nvPr/>
        </p:nvSpPr>
        <p:spPr>
          <a:xfrm>
            <a:off x="274890" y="1517401"/>
            <a:ext cx="244359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cs typeface="Arial"/>
              </a:rPr>
              <a:t>7. Graphs and charts </a:t>
            </a:r>
            <a:endParaRPr lang="en-US" sz="2400" dirty="0"/>
          </a:p>
        </p:txBody>
      </p:sp>
      <p:graphicFrame>
        <p:nvGraphicFramePr>
          <p:cNvPr id="8" name="Chart 7" descr="An image of a communication chart highlighting the figures of 7% words, 38% tone of voice and 55% body language">
            <a:extLst>
              <a:ext uri="{FF2B5EF4-FFF2-40B4-BE49-F238E27FC236}">
                <a16:creationId xmlns:a16="http://schemas.microsoft.com/office/drawing/2014/main" id="{51BF4524-5557-4036-9EEB-A72694BE0392}"/>
              </a:ext>
            </a:extLst>
          </p:cNvPr>
          <p:cNvGraphicFramePr/>
          <p:nvPr>
            <p:extLst>
              <p:ext uri="{D42A27DB-BD31-4B8C-83A1-F6EECF244321}">
                <p14:modId xmlns:p14="http://schemas.microsoft.com/office/powerpoint/2010/main" val="1556034519"/>
              </p:ext>
            </p:extLst>
          </p:nvPr>
        </p:nvGraphicFramePr>
        <p:xfrm>
          <a:off x="2592513" y="789628"/>
          <a:ext cx="6096000" cy="39859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EFE3E819-E103-D42B-CACB-C353A91C26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36</a:t>
            </a:fld>
            <a:endParaRPr lang="en-GB" dirty="0"/>
          </a:p>
        </p:txBody>
      </p:sp>
    </p:spTree>
    <p:extLst>
      <p:ext uri="{BB962C8B-B14F-4D97-AF65-F5344CB8AC3E}">
        <p14:creationId xmlns:p14="http://schemas.microsoft.com/office/powerpoint/2010/main" val="91189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p:txBody>
          <a:bodyPr>
            <a:normAutofit fontScale="90000"/>
          </a:bodyPr>
          <a:lstStyle/>
          <a:p>
            <a:pPr>
              <a:lnSpc>
                <a:spcPct val="100000"/>
              </a:lnSpc>
            </a:pPr>
            <a:r>
              <a:rPr lang="en-GB" sz="3200" dirty="0">
                <a:ea typeface="Calibri" panose="020F0502020204030204" pitchFamily="34" charset="0"/>
              </a:rPr>
              <a:t>10 ways to improve your PowerPoint presentation skills</a:t>
            </a:r>
            <a:endParaRPr lang="en-US" dirty="0"/>
          </a:p>
        </p:txBody>
      </p:sp>
      <p:sp>
        <p:nvSpPr>
          <p:cNvPr id="5" name="Text Placeholder 4"/>
          <p:cNvSpPr>
            <a:spLocks noGrp="1"/>
          </p:cNvSpPr>
          <p:nvPr>
            <p:ph type="body" sz="quarter" idx="12"/>
          </p:nvPr>
        </p:nvSpPr>
        <p:spPr>
          <a:xfrm>
            <a:off x="243375" y="1346885"/>
            <a:ext cx="7667625" cy="3557299"/>
          </a:xfrm>
        </p:spPr>
        <p:txBody>
          <a:bodyPr vert="horz" lIns="0" tIns="0" rIns="0" bIns="0" rtlCol="0" anchor="t">
            <a:noAutofit/>
          </a:bodyPr>
          <a:lstStyle/>
          <a:p>
            <a:r>
              <a:rPr lang="en-GB" sz="2400" dirty="0">
                <a:ea typeface="Calibri"/>
                <a:cs typeface="Calibri"/>
              </a:rPr>
              <a:t>8. Special effects (be selective)</a:t>
            </a:r>
          </a:p>
          <a:p>
            <a:pPr marL="457200" indent="-457200">
              <a:lnSpc>
                <a:spcPct val="150000"/>
              </a:lnSpc>
              <a:buChar char="•"/>
            </a:pPr>
            <a:r>
              <a:rPr lang="en-GB" sz="2400" dirty="0">
                <a:ea typeface="Calibri"/>
                <a:cs typeface="Calibri"/>
              </a:rPr>
              <a:t>Special effects</a:t>
            </a:r>
            <a:endParaRPr lang="en-GB" sz="2400" dirty="0">
              <a:ea typeface="Calibri" panose="020F0502020204030204" pitchFamily="34" charset="0"/>
              <a:cs typeface="Calibri" panose="020F0502020204030204" pitchFamily="34" charset="0"/>
            </a:endParaRPr>
          </a:p>
          <a:p>
            <a:pPr marL="457200" indent="-457200">
              <a:lnSpc>
                <a:spcPct val="150000"/>
              </a:lnSpc>
              <a:buChar char="•"/>
            </a:pPr>
            <a:r>
              <a:rPr lang="en-GB" sz="2400" dirty="0">
                <a:ea typeface="Calibri"/>
                <a:cs typeface="Calibri"/>
              </a:rPr>
              <a:t>Special effects</a:t>
            </a:r>
            <a:endParaRPr lang="en-GB" sz="2400" dirty="0">
              <a:ea typeface="Calibri" panose="020F0502020204030204" pitchFamily="34" charset="0"/>
              <a:cs typeface="Calibri" panose="020F0502020204030204" pitchFamily="34" charset="0"/>
            </a:endParaRPr>
          </a:p>
          <a:p>
            <a:pPr marL="457200" indent="-457200">
              <a:lnSpc>
                <a:spcPct val="150000"/>
              </a:lnSpc>
              <a:buChar char="•"/>
            </a:pPr>
            <a:r>
              <a:rPr lang="en-GB" sz="2400" dirty="0">
                <a:ea typeface="Calibri"/>
                <a:cs typeface="Calibri"/>
              </a:rPr>
              <a:t>Special effects </a:t>
            </a:r>
            <a:endParaRPr lang="en-GB" sz="2400" dirty="0">
              <a:ea typeface="Calibri" panose="020F0502020204030204" pitchFamily="34" charset="0"/>
              <a:cs typeface="Calibri" panose="020F0502020204030204" pitchFamily="34" charset="0"/>
            </a:endParaRPr>
          </a:p>
          <a:p>
            <a:pPr marL="457200" indent="-457200">
              <a:lnSpc>
                <a:spcPct val="150000"/>
              </a:lnSpc>
              <a:buChar char="•"/>
            </a:pPr>
            <a:r>
              <a:rPr lang="en-GB" sz="2400" dirty="0">
                <a:ea typeface="Calibri"/>
                <a:cs typeface="Calibri"/>
              </a:rPr>
              <a:t>Special effects </a:t>
            </a:r>
            <a:endParaRPr lang="en-GB" sz="2400" dirty="0">
              <a:ea typeface="Calibri" panose="020F0502020204030204" pitchFamily="34" charset="0"/>
              <a:cs typeface="Calibri" panose="020F0502020204030204" pitchFamily="34" charset="0"/>
            </a:endParaRPr>
          </a:p>
          <a:p>
            <a:pPr marL="457200" indent="-457200">
              <a:lnSpc>
                <a:spcPct val="150000"/>
              </a:lnSpc>
              <a:buChar char="•"/>
            </a:pPr>
            <a:r>
              <a:rPr lang="en-GB" sz="2400" dirty="0">
                <a:ea typeface="Calibri"/>
                <a:cs typeface="Calibri"/>
              </a:rPr>
              <a:t>Special effects </a:t>
            </a:r>
            <a:endParaRPr lang="en-GB" sz="2400" dirty="0">
              <a:ea typeface="Calibri"/>
              <a:cs typeface="Calibri" panose="020F0502020204030204" pitchFamily="34" charset="0"/>
            </a:endParaRPr>
          </a:p>
        </p:txBody>
      </p:sp>
      <p:sp>
        <p:nvSpPr>
          <p:cNvPr id="3" name="Footer Placeholder 2">
            <a:extLst>
              <a:ext uri="{FF2B5EF4-FFF2-40B4-BE49-F238E27FC236}">
                <a16:creationId xmlns:a16="http://schemas.microsoft.com/office/drawing/2014/main" id="{6F80C6EC-A226-1258-0423-007029184A1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37</a:t>
            </a:fld>
            <a:endParaRPr lang="en-GB" dirty="0"/>
          </a:p>
        </p:txBody>
      </p:sp>
    </p:spTree>
    <p:extLst>
      <p:ext uri="{BB962C8B-B14F-4D97-AF65-F5344CB8AC3E}">
        <p14:creationId xmlns:p14="http://schemas.microsoft.com/office/powerpoint/2010/main" val="2513388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80">
                                          <p:stCondLst>
                                            <p:cond delay="0"/>
                                          </p:stCondLst>
                                        </p:cTn>
                                        <p:tgtEl>
                                          <p:spTgt spid="5">
                                            <p:txEl>
                                              <p:pRg st="2" end="2"/>
                                            </p:txEl>
                                          </p:spTgt>
                                        </p:tgtEl>
                                      </p:cBhvr>
                                    </p:animEffect>
                                    <p:anim calcmode="lin" valueType="num">
                                      <p:cBhvr>
                                        <p:cTn id="20"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xEl>
                                              <p:pRg st="2" end="2"/>
                                            </p:txEl>
                                          </p:spTgt>
                                        </p:tgtEl>
                                      </p:cBhvr>
                                      <p:to x="100000" y="60000"/>
                                    </p:animScale>
                                    <p:animScale>
                                      <p:cBhvr>
                                        <p:cTn id="26" dur="166" decel="50000">
                                          <p:stCondLst>
                                            <p:cond delay="676"/>
                                          </p:stCondLst>
                                        </p:cTn>
                                        <p:tgtEl>
                                          <p:spTgt spid="5">
                                            <p:txEl>
                                              <p:pRg st="2" end="2"/>
                                            </p:txEl>
                                          </p:spTgt>
                                        </p:tgtEl>
                                      </p:cBhvr>
                                      <p:to x="100000" y="100000"/>
                                    </p:animScale>
                                    <p:animScale>
                                      <p:cBhvr>
                                        <p:cTn id="27" dur="26">
                                          <p:stCondLst>
                                            <p:cond delay="1312"/>
                                          </p:stCondLst>
                                        </p:cTn>
                                        <p:tgtEl>
                                          <p:spTgt spid="5">
                                            <p:txEl>
                                              <p:pRg st="2" end="2"/>
                                            </p:txEl>
                                          </p:spTgt>
                                        </p:tgtEl>
                                      </p:cBhvr>
                                      <p:to x="100000" y="80000"/>
                                    </p:animScale>
                                    <p:animScale>
                                      <p:cBhvr>
                                        <p:cTn id="28" dur="166" decel="50000">
                                          <p:stCondLst>
                                            <p:cond delay="1338"/>
                                          </p:stCondLst>
                                        </p:cTn>
                                        <p:tgtEl>
                                          <p:spTgt spid="5">
                                            <p:txEl>
                                              <p:pRg st="2" end="2"/>
                                            </p:txEl>
                                          </p:spTgt>
                                        </p:tgtEl>
                                      </p:cBhvr>
                                      <p:to x="100000" y="100000"/>
                                    </p:animScale>
                                    <p:animScale>
                                      <p:cBhvr>
                                        <p:cTn id="29" dur="26">
                                          <p:stCondLst>
                                            <p:cond delay="1642"/>
                                          </p:stCondLst>
                                        </p:cTn>
                                        <p:tgtEl>
                                          <p:spTgt spid="5">
                                            <p:txEl>
                                              <p:pRg st="2" end="2"/>
                                            </p:txEl>
                                          </p:spTgt>
                                        </p:tgtEl>
                                      </p:cBhvr>
                                      <p:to x="100000" y="90000"/>
                                    </p:animScale>
                                    <p:animScale>
                                      <p:cBhvr>
                                        <p:cTn id="30" dur="166" decel="50000">
                                          <p:stCondLst>
                                            <p:cond delay="1668"/>
                                          </p:stCondLst>
                                        </p:cTn>
                                        <p:tgtEl>
                                          <p:spTgt spid="5">
                                            <p:txEl>
                                              <p:pRg st="2" end="2"/>
                                            </p:txEl>
                                          </p:spTgt>
                                        </p:tgtEl>
                                      </p:cBhvr>
                                      <p:to x="100000" y="100000"/>
                                    </p:animScale>
                                    <p:animScale>
                                      <p:cBhvr>
                                        <p:cTn id="31" dur="26">
                                          <p:stCondLst>
                                            <p:cond delay="1808"/>
                                          </p:stCondLst>
                                        </p:cTn>
                                        <p:tgtEl>
                                          <p:spTgt spid="5">
                                            <p:txEl>
                                              <p:pRg st="2" end="2"/>
                                            </p:txEl>
                                          </p:spTgt>
                                        </p:tgtEl>
                                      </p:cBhvr>
                                      <p:to x="100000" y="95000"/>
                                    </p:animScale>
                                    <p:animScale>
                                      <p:cBhvr>
                                        <p:cTn id="32" dur="166" decel="50000">
                                          <p:stCondLst>
                                            <p:cond delay="1834"/>
                                          </p:stCondLst>
                                        </p:cTn>
                                        <p:tgtEl>
                                          <p:spTgt spid="5">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down)">
                                      <p:cBhvr>
                                        <p:cTn id="37" dur="580">
                                          <p:stCondLst>
                                            <p:cond delay="0"/>
                                          </p:stCondLst>
                                        </p:cTn>
                                        <p:tgtEl>
                                          <p:spTgt spid="5">
                                            <p:txEl>
                                              <p:pRg st="3" end="3"/>
                                            </p:txEl>
                                          </p:spTgt>
                                        </p:tgtEl>
                                      </p:cBhvr>
                                    </p:animEffect>
                                    <p:anim calcmode="lin" valueType="num">
                                      <p:cBhvr>
                                        <p:cTn id="3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3" end="3"/>
                                            </p:txEl>
                                          </p:spTgt>
                                        </p:tgtEl>
                                      </p:cBhvr>
                                      <p:to x="100000" y="60000"/>
                                    </p:animScale>
                                    <p:animScale>
                                      <p:cBhvr>
                                        <p:cTn id="44" dur="166" decel="50000">
                                          <p:stCondLst>
                                            <p:cond delay="676"/>
                                          </p:stCondLst>
                                        </p:cTn>
                                        <p:tgtEl>
                                          <p:spTgt spid="5">
                                            <p:txEl>
                                              <p:pRg st="3" end="3"/>
                                            </p:txEl>
                                          </p:spTgt>
                                        </p:tgtEl>
                                      </p:cBhvr>
                                      <p:to x="100000" y="100000"/>
                                    </p:animScale>
                                    <p:animScale>
                                      <p:cBhvr>
                                        <p:cTn id="45" dur="26">
                                          <p:stCondLst>
                                            <p:cond delay="1312"/>
                                          </p:stCondLst>
                                        </p:cTn>
                                        <p:tgtEl>
                                          <p:spTgt spid="5">
                                            <p:txEl>
                                              <p:pRg st="3" end="3"/>
                                            </p:txEl>
                                          </p:spTgt>
                                        </p:tgtEl>
                                      </p:cBhvr>
                                      <p:to x="100000" y="80000"/>
                                    </p:animScale>
                                    <p:animScale>
                                      <p:cBhvr>
                                        <p:cTn id="46" dur="166" decel="50000">
                                          <p:stCondLst>
                                            <p:cond delay="1338"/>
                                          </p:stCondLst>
                                        </p:cTn>
                                        <p:tgtEl>
                                          <p:spTgt spid="5">
                                            <p:txEl>
                                              <p:pRg st="3" end="3"/>
                                            </p:txEl>
                                          </p:spTgt>
                                        </p:tgtEl>
                                      </p:cBhvr>
                                      <p:to x="100000" y="100000"/>
                                    </p:animScale>
                                    <p:animScale>
                                      <p:cBhvr>
                                        <p:cTn id="47" dur="26">
                                          <p:stCondLst>
                                            <p:cond delay="1642"/>
                                          </p:stCondLst>
                                        </p:cTn>
                                        <p:tgtEl>
                                          <p:spTgt spid="5">
                                            <p:txEl>
                                              <p:pRg st="3" end="3"/>
                                            </p:txEl>
                                          </p:spTgt>
                                        </p:tgtEl>
                                      </p:cBhvr>
                                      <p:to x="100000" y="90000"/>
                                    </p:animScale>
                                    <p:animScale>
                                      <p:cBhvr>
                                        <p:cTn id="48" dur="166" decel="50000">
                                          <p:stCondLst>
                                            <p:cond delay="1668"/>
                                          </p:stCondLst>
                                        </p:cTn>
                                        <p:tgtEl>
                                          <p:spTgt spid="5">
                                            <p:txEl>
                                              <p:pRg st="3" end="3"/>
                                            </p:txEl>
                                          </p:spTgt>
                                        </p:tgtEl>
                                      </p:cBhvr>
                                      <p:to x="100000" y="100000"/>
                                    </p:animScale>
                                    <p:animScale>
                                      <p:cBhvr>
                                        <p:cTn id="49" dur="26">
                                          <p:stCondLst>
                                            <p:cond delay="1808"/>
                                          </p:stCondLst>
                                        </p:cTn>
                                        <p:tgtEl>
                                          <p:spTgt spid="5">
                                            <p:txEl>
                                              <p:pRg st="3" end="3"/>
                                            </p:txEl>
                                          </p:spTgt>
                                        </p:tgtEl>
                                      </p:cBhvr>
                                      <p:to x="100000" y="95000"/>
                                    </p:animScale>
                                    <p:animScale>
                                      <p:cBhvr>
                                        <p:cTn id="50" dur="166" decel="50000">
                                          <p:stCondLst>
                                            <p:cond delay="1834"/>
                                          </p:stCondLst>
                                        </p:cTn>
                                        <p:tgtEl>
                                          <p:spTgt spid="5">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5">
                                            <p:txEl>
                                              <p:pRg st="4" end="4"/>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nodeType="clickEffect">
                                  <p:stCondLst>
                                    <p:cond delay="0"/>
                                  </p:stCondLst>
                                  <p:childTnLst>
                                    <p:anim calcmode="lin" valueType="num">
                                      <p:cBhvr>
                                        <p:cTn id="58" dur="1000"/>
                                        <p:tgtEl>
                                          <p:spTgt spid="5">
                                            <p:txEl>
                                              <p:pRg st="5" end="5"/>
                                            </p:txEl>
                                          </p:spTgt>
                                        </p:tgtEl>
                                        <p:attrNameLst>
                                          <p:attrName>ppt_w</p:attrName>
                                        </p:attrNameLst>
                                      </p:cBhvr>
                                      <p:tavLst>
                                        <p:tav tm="0">
                                          <p:val>
                                            <p:strVal val="ppt_w"/>
                                          </p:val>
                                        </p:tav>
                                        <p:tav tm="100000">
                                          <p:val>
                                            <p:fltVal val="0"/>
                                          </p:val>
                                        </p:tav>
                                      </p:tavLst>
                                    </p:anim>
                                    <p:anim calcmode="lin" valueType="num">
                                      <p:cBhvr>
                                        <p:cTn id="59" dur="1000"/>
                                        <p:tgtEl>
                                          <p:spTgt spid="5">
                                            <p:txEl>
                                              <p:pRg st="5" end="5"/>
                                            </p:txEl>
                                          </p:spTgt>
                                        </p:tgtEl>
                                        <p:attrNameLst>
                                          <p:attrName>ppt_h</p:attrName>
                                        </p:attrNameLst>
                                      </p:cBhvr>
                                      <p:tavLst>
                                        <p:tav tm="0">
                                          <p:val>
                                            <p:strVal val="ppt_h"/>
                                          </p:val>
                                        </p:tav>
                                        <p:tav tm="100000">
                                          <p:val>
                                            <p:fltVal val="0"/>
                                          </p:val>
                                        </p:tav>
                                      </p:tavLst>
                                    </p:anim>
                                    <p:anim calcmode="lin" valueType="num">
                                      <p:cBhvr>
                                        <p:cTn id="60" dur="1000"/>
                                        <p:tgtEl>
                                          <p:spTgt spid="5">
                                            <p:txEl>
                                              <p:pRg st="5" end="5"/>
                                            </p:txEl>
                                          </p:spTgt>
                                        </p:tgtEl>
                                        <p:attrNameLst>
                                          <p:attrName>style.rotation</p:attrName>
                                        </p:attrNameLst>
                                      </p:cBhvr>
                                      <p:tavLst>
                                        <p:tav tm="0">
                                          <p:val>
                                            <p:fltVal val="0"/>
                                          </p:val>
                                        </p:tav>
                                        <p:tav tm="100000">
                                          <p:val>
                                            <p:fltVal val="90"/>
                                          </p:val>
                                        </p:tav>
                                      </p:tavLst>
                                    </p:anim>
                                    <p:animEffect transition="out" filter="fade">
                                      <p:cBhvr>
                                        <p:cTn id="61" dur="1000"/>
                                        <p:tgtEl>
                                          <p:spTgt spid="5">
                                            <p:txEl>
                                              <p:pRg st="5" end="5"/>
                                            </p:txEl>
                                          </p:spTgt>
                                        </p:tgtEl>
                                      </p:cBhvr>
                                    </p:animEffect>
                                    <p:set>
                                      <p:cBhvr>
                                        <p:cTn id="62" dur="1" fill="hold">
                                          <p:stCondLst>
                                            <p:cond delay="9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4000" y="263275"/>
            <a:ext cx="8437563" cy="699425"/>
          </a:xfrm>
        </p:spPr>
        <p:txBody>
          <a:bodyPr>
            <a:normAutofit fontScale="90000"/>
          </a:bodyPr>
          <a:lstStyle/>
          <a:p>
            <a:pPr>
              <a:lnSpc>
                <a:spcPct val="100000"/>
              </a:lnSpc>
            </a:pPr>
            <a:r>
              <a:rPr lang="en-GB" sz="3200" dirty="0">
                <a:ea typeface="Calibri" panose="020F0502020204030204" pitchFamily="34" charset="0"/>
              </a:rPr>
              <a:t>10 ways to improve your PowerPoint presentation skills</a:t>
            </a:r>
            <a:endParaRPr lang="en-US" dirty="0"/>
          </a:p>
        </p:txBody>
      </p:sp>
      <p:sp>
        <p:nvSpPr>
          <p:cNvPr id="5" name="Text Placeholder 4"/>
          <p:cNvSpPr>
            <a:spLocks noGrp="1"/>
          </p:cNvSpPr>
          <p:nvPr>
            <p:ph type="body" sz="quarter" idx="12"/>
          </p:nvPr>
        </p:nvSpPr>
        <p:spPr>
          <a:xfrm>
            <a:off x="234000" y="1439533"/>
            <a:ext cx="7667625" cy="3601574"/>
          </a:xfrm>
        </p:spPr>
        <p:txBody>
          <a:bodyPr vert="horz" lIns="0" tIns="0" rIns="0" bIns="0" rtlCol="0" anchor="t">
            <a:noAutofit/>
          </a:bodyPr>
          <a:lstStyle/>
          <a:p>
            <a:r>
              <a:rPr lang="en-GB" dirty="0">
                <a:latin typeface="Calibri"/>
                <a:ea typeface="Calibri"/>
                <a:cs typeface="Calibri"/>
              </a:rPr>
              <a:t>9</a:t>
            </a:r>
            <a:r>
              <a:rPr lang="en-GB" sz="2400" dirty="0">
                <a:latin typeface="Arial" panose="020B0604020202020204" pitchFamily="34" charset="0"/>
                <a:ea typeface="Calibri"/>
                <a:cs typeface="Arial" panose="020B0604020202020204" pitchFamily="34" charset="0"/>
              </a:rPr>
              <a:t>. Talking</a:t>
            </a:r>
          </a:p>
          <a:p>
            <a:pPr marL="457200" indent="-457200">
              <a:buFont typeface="Arial" panose="020B0604020202020204" pitchFamily="34" charset="0"/>
              <a:buChar char="•"/>
            </a:pPr>
            <a:endParaRPr lang="en-GB" sz="2400" dirty="0">
              <a:latin typeface="Arial" panose="020B0604020202020204" pitchFamily="34" charset="0"/>
              <a:ea typeface="Calibri"/>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ea typeface="Calibri"/>
                <a:cs typeface="Arial" panose="020B0604020202020204" pitchFamily="34" charset="0"/>
              </a:rPr>
              <a:t>Avoid temptation to talk to your PowerPoint screen and read from the slides.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4F98B7DD-DF27-9532-AE40-F797A115CCD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38</a:t>
            </a:fld>
            <a:endParaRPr lang="en-GB" dirty="0"/>
          </a:p>
        </p:txBody>
      </p:sp>
    </p:spTree>
    <p:extLst>
      <p:ext uri="{BB962C8B-B14F-4D97-AF65-F5344CB8AC3E}">
        <p14:creationId xmlns:p14="http://schemas.microsoft.com/office/powerpoint/2010/main" val="652991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3999" y="286975"/>
            <a:ext cx="8792013" cy="699425"/>
          </a:xfrm>
        </p:spPr>
        <p:txBody>
          <a:bodyPr>
            <a:normAutofit fontScale="90000"/>
          </a:bodyPr>
          <a:lstStyle/>
          <a:p>
            <a:pPr>
              <a:lnSpc>
                <a:spcPct val="100000"/>
              </a:lnSpc>
            </a:pPr>
            <a:r>
              <a:rPr lang="en-GB" sz="3200" dirty="0">
                <a:cs typeface="Arial"/>
              </a:rPr>
              <a:t>Ten ways to improve your PowerPoint presentation skills</a:t>
            </a:r>
            <a:r>
              <a:rPr lang="en-US" sz="3200" dirty="0">
                <a:cs typeface="Arial"/>
              </a:rPr>
              <a:t> </a:t>
            </a:r>
            <a:endParaRPr lang="en-US" dirty="0"/>
          </a:p>
        </p:txBody>
      </p:sp>
      <p:sp>
        <p:nvSpPr>
          <p:cNvPr id="5" name="Text Placeholder 4"/>
          <p:cNvSpPr>
            <a:spLocks noGrp="1"/>
          </p:cNvSpPr>
          <p:nvPr>
            <p:ph type="body" sz="quarter" idx="12"/>
          </p:nvPr>
        </p:nvSpPr>
        <p:spPr>
          <a:xfrm>
            <a:off x="234000" y="1312827"/>
            <a:ext cx="7667625" cy="3601574"/>
          </a:xfrm>
        </p:spPr>
        <p:txBody>
          <a:bodyPr vert="horz" lIns="0" tIns="0" rIns="0" bIns="0" rtlCol="0" anchor="t">
            <a:noAutofit/>
          </a:bodyPr>
          <a:lstStyle/>
          <a:p>
            <a:r>
              <a:rPr lang="en-GB" sz="2400" dirty="0">
                <a:cs typeface="Calibri"/>
              </a:rPr>
              <a:t>10. Point, turn and talk </a:t>
            </a:r>
          </a:p>
          <a:p>
            <a:endParaRPr lang="en-GB" sz="2400" dirty="0">
              <a:cs typeface="Calibri"/>
            </a:endParaRPr>
          </a:p>
          <a:p>
            <a:r>
              <a:rPr lang="en-GB" sz="2400" dirty="0">
                <a:cs typeface="Calibri"/>
              </a:rPr>
              <a:t>Remember this technique: </a:t>
            </a:r>
            <a:endParaRPr lang="en-GB" sz="2400" dirty="0">
              <a:cs typeface="Arial"/>
            </a:endParaRPr>
          </a:p>
          <a:p>
            <a:endParaRPr lang="en-GB" sz="2400" dirty="0">
              <a:cs typeface="Calibri" panose="020F0502020204030204" pitchFamily="34" charset="0"/>
            </a:endParaRPr>
          </a:p>
          <a:p>
            <a:pPr marL="457200" indent="-457200">
              <a:buFont typeface="Arial" panose="020B0604020202020204" pitchFamily="34" charset="0"/>
              <a:buChar char="•"/>
            </a:pPr>
            <a:r>
              <a:rPr lang="en-GB" sz="2400" dirty="0">
                <a:cs typeface="Calibri" panose="020F0502020204030204" pitchFamily="34" charset="0"/>
              </a:rPr>
              <a:t>point = at the screen </a:t>
            </a:r>
          </a:p>
          <a:p>
            <a:pPr marL="457200" indent="-457200">
              <a:buFont typeface="Arial" panose="020B0604020202020204" pitchFamily="34" charset="0"/>
              <a:buChar char="•"/>
            </a:pPr>
            <a:endParaRPr lang="en-GB" sz="2400" dirty="0">
              <a:cs typeface="Calibri" panose="020F0502020204030204" pitchFamily="34" charset="0"/>
            </a:endParaRPr>
          </a:p>
          <a:p>
            <a:pPr marL="457200" indent="-457200">
              <a:buFont typeface="Arial" panose="020B0604020202020204" pitchFamily="34" charset="0"/>
              <a:buChar char="•"/>
            </a:pPr>
            <a:r>
              <a:rPr lang="en-GB" sz="2400" dirty="0">
                <a:cs typeface="Calibri" panose="020F0502020204030204" pitchFamily="34" charset="0"/>
              </a:rPr>
              <a:t>turn = to your audience </a:t>
            </a:r>
          </a:p>
          <a:p>
            <a:pPr marL="457200" indent="-457200">
              <a:buFont typeface="Arial" panose="020B0604020202020204" pitchFamily="34" charset="0"/>
              <a:buChar char="•"/>
            </a:pPr>
            <a:endParaRPr lang="en-GB" sz="2400" dirty="0">
              <a:cs typeface="Calibri" panose="020F0502020204030204" pitchFamily="34" charset="0"/>
            </a:endParaRPr>
          </a:p>
          <a:p>
            <a:pPr marL="457200" indent="-457200">
              <a:buFont typeface="Arial" panose="020B0604020202020204" pitchFamily="34" charset="0"/>
              <a:buChar char="•"/>
            </a:pPr>
            <a:r>
              <a:rPr lang="en-GB" sz="2400" dirty="0">
                <a:cs typeface="Calibri" panose="020F0502020204030204" pitchFamily="34" charset="0"/>
              </a:rPr>
              <a:t>talk = make your point.</a:t>
            </a:r>
          </a:p>
        </p:txBody>
      </p:sp>
      <p:sp>
        <p:nvSpPr>
          <p:cNvPr id="3" name="Footer Placeholder 2">
            <a:extLst>
              <a:ext uri="{FF2B5EF4-FFF2-40B4-BE49-F238E27FC236}">
                <a16:creationId xmlns:a16="http://schemas.microsoft.com/office/drawing/2014/main" id="{D6A8F957-DF32-463A-192F-E5557AB8605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39</a:t>
            </a:fld>
            <a:endParaRPr lang="en-GB" dirty="0"/>
          </a:p>
        </p:txBody>
      </p:sp>
    </p:spTree>
    <p:extLst>
      <p:ext uri="{BB962C8B-B14F-4D97-AF65-F5344CB8AC3E}">
        <p14:creationId xmlns:p14="http://schemas.microsoft.com/office/powerpoint/2010/main" val="187066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70550" y="516763"/>
            <a:ext cx="8227050" cy="699425"/>
          </a:xfrm>
        </p:spPr>
        <p:txBody>
          <a:bodyPr>
            <a:noAutofit/>
          </a:bodyPr>
          <a:lstStyle/>
          <a:p>
            <a:pPr>
              <a:lnSpc>
                <a:spcPct val="120000"/>
              </a:lnSpc>
            </a:pPr>
            <a:r>
              <a:rPr lang="en-GB" sz="3200" dirty="0">
                <a:ea typeface="Calibri" panose="020F0502020204030204" pitchFamily="34" charset="0"/>
              </a:rPr>
              <a:t>K</a:t>
            </a:r>
            <a:r>
              <a:rPr lang="en-GB" sz="3200" dirty="0">
                <a:effectLst/>
                <a:ea typeface="Calibri" panose="020F0502020204030204" pitchFamily="34" charset="0"/>
              </a:rPr>
              <a:t>ey principles of oral communication in healthcare</a:t>
            </a:r>
            <a:r>
              <a:rPr lang="en-GB" sz="3200" dirty="0">
                <a:effectLst/>
              </a:rPr>
              <a:t> </a:t>
            </a:r>
            <a:endParaRPr lang="en-GB" sz="3200" dirty="0"/>
          </a:p>
        </p:txBody>
      </p:sp>
      <p:sp>
        <p:nvSpPr>
          <p:cNvPr id="5" name="Text Placeholder 4"/>
          <p:cNvSpPr>
            <a:spLocks noGrp="1"/>
          </p:cNvSpPr>
          <p:nvPr>
            <p:ph type="body" sz="quarter" idx="13"/>
          </p:nvPr>
        </p:nvSpPr>
        <p:spPr>
          <a:xfrm>
            <a:off x="470550" y="1885910"/>
            <a:ext cx="8227050" cy="2740827"/>
          </a:xfrm>
        </p:spPr>
        <p:txBody>
          <a:bodyPr>
            <a:normAutofit/>
          </a:bodyPr>
          <a:lstStyle/>
          <a:p>
            <a:pPr lvl="0" indent="-342900">
              <a:lnSpc>
                <a:spcPct val="120000"/>
              </a:lnSpc>
              <a:buFont typeface="Symbol" pitchFamily="2" charset="2"/>
              <a:buChar char=""/>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Speak clearly</a:t>
            </a:r>
          </a:p>
          <a:p>
            <a:pPr marL="342900" lvl="0" indent="-342900">
              <a:buFont typeface="Symbol" pitchFamily="2" charset="2"/>
              <a:buChar char=""/>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Use correct language</a:t>
            </a:r>
          </a:p>
          <a:p>
            <a:pPr marL="342900" lvl="0" indent="-342900">
              <a:buFont typeface="Symbol" pitchFamily="2" charset="2"/>
              <a:buChar char=""/>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Be professional</a:t>
            </a:r>
          </a:p>
          <a:p>
            <a:pPr marL="342900" lvl="0" indent="-342900">
              <a:buFont typeface="Symbol" pitchFamily="2" charset="2"/>
              <a:buChar char=""/>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Be precise and concise</a:t>
            </a:r>
          </a:p>
          <a:p>
            <a:pPr marL="342900" lvl="0" indent="-342900">
              <a:buFont typeface="Symbol" pitchFamily="2" charset="2"/>
              <a:buChar char=""/>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Adapt to the audience</a:t>
            </a:r>
          </a:p>
          <a:p>
            <a:pPr marL="342900" lvl="0" indent="-342900">
              <a:buFont typeface="Symbol" pitchFamily="2" charset="2"/>
              <a:buChar char=""/>
            </a:pPr>
            <a:endParaRPr lang="en-GB" dirty="0"/>
          </a:p>
        </p:txBody>
      </p:sp>
      <p:sp>
        <p:nvSpPr>
          <p:cNvPr id="4" name="Slide Number Placeholder 3"/>
          <p:cNvSpPr>
            <a:spLocks noGrp="1"/>
          </p:cNvSpPr>
          <p:nvPr>
            <p:ph type="sldNum" sz="quarter" idx="12"/>
          </p:nvPr>
        </p:nvSpPr>
        <p:spPr/>
        <p:txBody>
          <a:bodyPr/>
          <a:lstStyle/>
          <a:p>
            <a:fld id="{DA2C159E-F13C-4A85-9A41-E7669D3E0D70}" type="slidenum">
              <a:rPr lang="en-GB" smtClean="0"/>
              <a:pPr/>
              <a:t>4</a:t>
            </a:fld>
            <a:endParaRPr lang="en-GB" dirty="0"/>
          </a:p>
        </p:txBody>
      </p:sp>
      <p:sp>
        <p:nvSpPr>
          <p:cNvPr id="2" name="Footer Placeholder 2">
            <a:extLst>
              <a:ext uri="{FF2B5EF4-FFF2-40B4-BE49-F238E27FC236}">
                <a16:creationId xmlns:a16="http://schemas.microsoft.com/office/drawing/2014/main" id="{E10EC4C2-FFB3-0547-8A9E-C0DFCFE6F4FC}"/>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020528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5237" y="518192"/>
            <a:ext cx="8210451" cy="699425"/>
          </a:xfrm>
        </p:spPr>
        <p:txBody>
          <a:bodyPr>
            <a:normAutofit/>
          </a:bodyPr>
          <a:lstStyle/>
          <a:p>
            <a:pPr>
              <a:lnSpc>
                <a:spcPct val="120000"/>
              </a:lnSpc>
            </a:pPr>
            <a:r>
              <a:rPr lang="en-US" sz="3200" dirty="0"/>
              <a:t>Activity: Case study (</a:t>
            </a:r>
            <a:r>
              <a:rPr lang="en-GB" sz="3200" dirty="0">
                <a:effectLst/>
                <a:ea typeface="Arial" panose="020B0604020202020204" pitchFamily="34" charset="0"/>
              </a:rPr>
              <a:t>Patient A)</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68312" y="1210417"/>
            <a:ext cx="8243376" cy="3414891"/>
          </a:xfrm>
        </p:spPr>
        <p:txBody>
          <a:bodyPr>
            <a:normAutofit/>
          </a:bodyPr>
          <a:lstStyle/>
          <a:p>
            <a:pPr>
              <a:lnSpc>
                <a:spcPct val="120000"/>
              </a:lnSpc>
            </a:pPr>
            <a:r>
              <a:rPr lang="en-US" sz="2400" b="0" dirty="0">
                <a:solidFill>
                  <a:schemeClr val="tx1"/>
                </a:solidFill>
              </a:rPr>
              <a:t>Individually: </a:t>
            </a:r>
          </a:p>
          <a:p>
            <a:pPr marL="342900" indent="-342900">
              <a:lnSpc>
                <a:spcPct val="120000"/>
              </a:lnSpc>
              <a:buFont typeface="Arial" panose="020B0604020202020204" pitchFamily="34" charset="0"/>
              <a:buChar char="•"/>
            </a:pPr>
            <a:r>
              <a:rPr lang="en-US" sz="2400" b="0" dirty="0">
                <a:solidFill>
                  <a:schemeClr val="tx1"/>
                </a:solidFill>
              </a:rPr>
              <a:t>Prepare a digital presentation using the case study (patient A) activity handout.</a:t>
            </a:r>
          </a:p>
          <a:p>
            <a:pPr marL="342900" indent="-342900">
              <a:lnSpc>
                <a:spcPct val="120000"/>
              </a:lnSpc>
              <a:buFont typeface="Arial" panose="020B0604020202020204" pitchFamily="34" charset="0"/>
              <a:buChar char="•"/>
            </a:pPr>
            <a:r>
              <a:rPr lang="en-US" sz="2400" b="0" dirty="0">
                <a:solidFill>
                  <a:schemeClr val="tx1"/>
                </a:solidFill>
              </a:rPr>
              <a:t>Present a five-minute presentation.</a:t>
            </a:r>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40</a:t>
            </a:fld>
            <a:endParaRPr lang="en-GB" dirty="0"/>
          </a:p>
        </p:txBody>
      </p:sp>
      <p:sp>
        <p:nvSpPr>
          <p:cNvPr id="8" name="Footer Placeholder 2">
            <a:extLst>
              <a:ext uri="{FF2B5EF4-FFF2-40B4-BE49-F238E27FC236}">
                <a16:creationId xmlns:a16="http://schemas.microsoft.com/office/drawing/2014/main" id="{39B01FE5-C073-E135-C6F0-B2C214E29551}"/>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843056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074DC2-68C5-D6AA-5738-BD7F1D46FF21}"/>
              </a:ext>
            </a:extLst>
          </p:cNvPr>
          <p:cNvSpPr>
            <a:spLocks noGrp="1"/>
          </p:cNvSpPr>
          <p:nvPr>
            <p:ph type="title"/>
          </p:nvPr>
        </p:nvSpPr>
        <p:spPr>
          <a:xfrm>
            <a:off x="465237" y="515449"/>
            <a:ext cx="8225163" cy="699425"/>
          </a:xfrm>
        </p:spPr>
        <p:txBody>
          <a:bodyPr>
            <a:normAutofit/>
          </a:bodyPr>
          <a:lstStyle/>
          <a:p>
            <a:pPr>
              <a:lnSpc>
                <a:spcPct val="120000"/>
              </a:lnSpc>
            </a:pPr>
            <a:r>
              <a:rPr lang="en-GB" sz="3200" dirty="0">
                <a:effectLst/>
                <a:latin typeface="Arial" panose="020B0604020202020204" pitchFamily="34" charset="0"/>
                <a:ea typeface="Arial" panose="020B0604020202020204" pitchFamily="34" charset="0"/>
                <a:cs typeface="Arial" panose="020B0604020202020204" pitchFamily="34" charset="0"/>
              </a:rPr>
              <a:t>Activity: Recap</a:t>
            </a: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66EDA2C-16A4-FB1F-20CF-CDA17667F7E7}"/>
              </a:ext>
            </a:extLst>
          </p:cNvPr>
          <p:cNvSpPr>
            <a:spLocks noGrp="1"/>
          </p:cNvSpPr>
          <p:nvPr>
            <p:ph type="body" sz="quarter" idx="12"/>
          </p:nvPr>
        </p:nvSpPr>
        <p:spPr>
          <a:xfrm>
            <a:off x="468000" y="1207674"/>
            <a:ext cx="8222400" cy="3384376"/>
          </a:xfrm>
        </p:spPr>
        <p:txBody>
          <a:bodyPr vert="horz" lIns="0" tIns="0" rIns="0" bIns="0" rtlCol="0" anchor="t">
            <a:noAutofit/>
          </a:bodyPr>
          <a:lstStyle/>
          <a:p>
            <a:pPr marL="342900" indent="-342900">
              <a:lnSpc>
                <a:spcPct val="120000"/>
              </a:lnSpc>
              <a:buChar char="•"/>
            </a:pPr>
            <a:r>
              <a:rPr lang="en-US" sz="2400" dirty="0">
                <a:cs typeface="Arial"/>
              </a:rPr>
              <a:t>What feedback has been received? </a:t>
            </a:r>
          </a:p>
          <a:p>
            <a:pPr marL="342900" indent="-342900">
              <a:lnSpc>
                <a:spcPct val="120000"/>
              </a:lnSpc>
              <a:buChar char="•"/>
            </a:pPr>
            <a:endParaRPr lang="en-US" sz="2400" dirty="0">
              <a:cs typeface="Arial"/>
            </a:endParaRPr>
          </a:p>
          <a:p>
            <a:pPr marL="342900" indent="-342900">
              <a:lnSpc>
                <a:spcPct val="120000"/>
              </a:lnSpc>
              <a:buChar char="•"/>
            </a:pPr>
            <a:r>
              <a:rPr lang="en-US" sz="2400" dirty="0">
                <a:cs typeface="Arial"/>
              </a:rPr>
              <a:t>Fill in the self-assessment forms.</a:t>
            </a:r>
          </a:p>
          <a:p>
            <a:pPr marL="342900" indent="-342900">
              <a:lnSpc>
                <a:spcPct val="120000"/>
              </a:lnSpc>
              <a:buChar char="•"/>
            </a:pPr>
            <a:endParaRPr lang="en-US" sz="2400" dirty="0">
              <a:cs typeface="Arial"/>
            </a:endParaRPr>
          </a:p>
        </p:txBody>
      </p:sp>
      <p:sp>
        <p:nvSpPr>
          <p:cNvPr id="6" name="Footer Placeholder 2">
            <a:extLst>
              <a:ext uri="{FF2B5EF4-FFF2-40B4-BE49-F238E27FC236}">
                <a16:creationId xmlns:a16="http://schemas.microsoft.com/office/drawing/2014/main" id="{834ADE83-E238-FC57-C86C-42DC46C85AE8}"/>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2" name="Slide Number Placeholder 1">
            <a:extLst>
              <a:ext uri="{FF2B5EF4-FFF2-40B4-BE49-F238E27FC236}">
                <a16:creationId xmlns:a16="http://schemas.microsoft.com/office/drawing/2014/main" id="{6E493FB6-CB55-6649-B59B-F8E462F982D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41</a:t>
            </a:fld>
            <a:endParaRPr lang="en-GB" dirty="0"/>
          </a:p>
        </p:txBody>
      </p:sp>
    </p:spTree>
    <p:extLst>
      <p:ext uri="{BB962C8B-B14F-4D97-AF65-F5344CB8AC3E}">
        <p14:creationId xmlns:p14="http://schemas.microsoft.com/office/powerpoint/2010/main" val="1822118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5237" y="518243"/>
            <a:ext cx="8437563" cy="699425"/>
          </a:xfrm>
        </p:spPr>
        <p:txBody>
          <a:bodyPr>
            <a:normAutofit/>
          </a:bodyPr>
          <a:lstStyle/>
          <a:p>
            <a:pPr>
              <a:lnSpc>
                <a:spcPct val="120000"/>
              </a:lnSpc>
            </a:pPr>
            <a:r>
              <a:rPr lang="en-GB" sz="3200" dirty="0"/>
              <a:t>Next steps</a:t>
            </a:r>
          </a:p>
        </p:txBody>
      </p:sp>
      <p:sp>
        <p:nvSpPr>
          <p:cNvPr id="5" name="Text Placeholder 4"/>
          <p:cNvSpPr>
            <a:spLocks noGrp="1"/>
          </p:cNvSpPr>
          <p:nvPr>
            <p:ph type="body" sz="quarter" idx="12"/>
          </p:nvPr>
        </p:nvSpPr>
        <p:spPr>
          <a:xfrm>
            <a:off x="465237" y="1206079"/>
            <a:ext cx="8213526" cy="3419178"/>
          </a:xfrm>
        </p:spPr>
        <p:txBody>
          <a:bodyPr vert="horz" lIns="0" tIns="0" rIns="0" bIns="0" rtlCol="0" anchor="t">
            <a:noAutofit/>
          </a:bodyPr>
          <a:lstStyle/>
          <a:p>
            <a:pPr marL="457200" indent="-457200">
              <a:lnSpc>
                <a:spcPct val="120000"/>
              </a:lnSpc>
              <a:buFont typeface="Arial" panose="020B0604020202020204" pitchFamily="34" charset="0"/>
              <a:buChar char="•"/>
            </a:pPr>
            <a:r>
              <a:rPr lang="en-US" dirty="0">
                <a:latin typeface="Arial"/>
                <a:ea typeface="Arial"/>
                <a:cs typeface="Arial"/>
              </a:rPr>
              <a:t>Observe PowerPoint presentations in other lessons.</a:t>
            </a:r>
          </a:p>
          <a:p>
            <a:pPr marL="457200" indent="-457200">
              <a:lnSpc>
                <a:spcPct val="120000"/>
              </a:lnSpc>
              <a:buFont typeface="Arial" panose="020B0604020202020204" pitchFamily="34" charset="0"/>
              <a:buChar char="•"/>
            </a:pPr>
            <a:r>
              <a:rPr lang="en-US" dirty="0">
                <a:latin typeface="Arial"/>
                <a:ea typeface="Arial"/>
                <a:cs typeface="Arial"/>
              </a:rPr>
              <a:t>Assess how well the presentations used the 10 top tips. </a:t>
            </a:r>
          </a:p>
          <a:p>
            <a:pPr marL="457200" indent="-457200">
              <a:lnSpc>
                <a:spcPct val="120000"/>
              </a:lnSpc>
              <a:buFont typeface="Arial" panose="020B0604020202020204" pitchFamily="34" charset="0"/>
              <a:buChar char="•"/>
            </a:pPr>
            <a:r>
              <a:rPr lang="en-US" dirty="0">
                <a:latin typeface="Arial"/>
                <a:ea typeface="Arial"/>
                <a:cs typeface="Arial"/>
              </a:rPr>
              <a:t>Consider what skills you need to develop after observing others presenting using PowerPoint. </a:t>
            </a:r>
            <a:endParaRPr lang="en-GB" sz="2400" dirty="0">
              <a:cs typeface="Arial"/>
            </a:endParaRPr>
          </a:p>
        </p:txBody>
      </p:sp>
      <p:sp>
        <p:nvSpPr>
          <p:cNvPr id="4" name="Slide Number Placeholder 3"/>
          <p:cNvSpPr>
            <a:spLocks noGrp="1"/>
          </p:cNvSpPr>
          <p:nvPr>
            <p:ph type="sldNum" sz="quarter" idx="11"/>
          </p:nvPr>
        </p:nvSpPr>
        <p:spPr/>
        <p:txBody>
          <a:bodyPr/>
          <a:lstStyle/>
          <a:p>
            <a:fld id="{DA2C159E-F13C-4A85-9A41-E7669D3E0D70}" type="slidenum">
              <a:rPr lang="en-GB" smtClean="0"/>
              <a:pPr/>
              <a:t>42</a:t>
            </a:fld>
            <a:endParaRPr lang="en-GB" dirty="0"/>
          </a:p>
        </p:txBody>
      </p:sp>
      <p:sp>
        <p:nvSpPr>
          <p:cNvPr id="2" name="Footer Placeholder 2">
            <a:extLst>
              <a:ext uri="{FF2B5EF4-FFF2-40B4-BE49-F238E27FC236}">
                <a16:creationId xmlns:a16="http://schemas.microsoft.com/office/drawing/2014/main" id="{0818FF5C-1E8A-0F07-D978-50B4DAA8D66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233220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06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Presentations using PowerPoint (part 2)</a:t>
            </a:r>
          </a:p>
        </p:txBody>
      </p:sp>
    </p:spTree>
    <p:extLst>
      <p:ext uri="{BB962C8B-B14F-4D97-AF65-F5344CB8AC3E}">
        <p14:creationId xmlns:p14="http://schemas.microsoft.com/office/powerpoint/2010/main" val="3301162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88" y="442514"/>
            <a:ext cx="8437563" cy="699425"/>
          </a:xfrm>
        </p:spPr>
        <p:txBody>
          <a:bodyPr>
            <a:normAutofit/>
          </a:bodyPr>
          <a:lstStyle/>
          <a:p>
            <a:r>
              <a:rPr lang="en-GB" sz="3200" dirty="0"/>
              <a:t>Video review feedback </a:t>
            </a:r>
          </a:p>
        </p:txBody>
      </p:sp>
      <p:sp>
        <p:nvSpPr>
          <p:cNvPr id="5" name="Text Placeholder 4"/>
          <p:cNvSpPr>
            <a:spLocks noGrp="1"/>
          </p:cNvSpPr>
          <p:nvPr>
            <p:ph type="body" sz="quarter" idx="12"/>
          </p:nvPr>
        </p:nvSpPr>
        <p:spPr>
          <a:xfrm>
            <a:off x="351188" y="1057507"/>
            <a:ext cx="3726000" cy="3601574"/>
          </a:xfrm>
        </p:spPr>
        <p:txBody>
          <a:bodyPr/>
          <a:lstStyle/>
          <a:p>
            <a:r>
              <a:rPr lang="en-GB" b="0" dirty="0"/>
              <a:t>Good points </a:t>
            </a:r>
          </a:p>
        </p:txBody>
      </p:sp>
      <p:sp>
        <p:nvSpPr>
          <p:cNvPr id="6" name="Content Placeholder 5"/>
          <p:cNvSpPr>
            <a:spLocks noGrp="1"/>
          </p:cNvSpPr>
          <p:nvPr>
            <p:ph sz="quarter" idx="13"/>
          </p:nvPr>
        </p:nvSpPr>
        <p:spPr>
          <a:xfrm>
            <a:off x="4571826" y="1141939"/>
            <a:ext cx="3384550" cy="3600450"/>
          </a:xfrm>
        </p:spPr>
        <p:txBody>
          <a:bodyPr/>
          <a:lstStyle/>
          <a:p>
            <a:r>
              <a:rPr lang="en-GB" sz="2700" dirty="0"/>
              <a:t>Development areas</a:t>
            </a:r>
          </a:p>
        </p:txBody>
      </p:sp>
      <p:sp>
        <p:nvSpPr>
          <p:cNvPr id="4" name="Slide Number Placeholder 3"/>
          <p:cNvSpPr>
            <a:spLocks noGrp="1"/>
          </p:cNvSpPr>
          <p:nvPr>
            <p:ph type="sldNum" sz="quarter" idx="11"/>
          </p:nvPr>
        </p:nvSpPr>
        <p:spPr/>
        <p:txBody>
          <a:bodyPr/>
          <a:lstStyle/>
          <a:p>
            <a:fld id="{DA2C159E-F13C-4A85-9A41-E7669D3E0D70}" type="slidenum">
              <a:rPr lang="en-GB" smtClean="0"/>
              <a:pPr/>
              <a:t>44</a:t>
            </a:fld>
            <a:endParaRPr lang="en-GB" dirty="0"/>
          </a:p>
        </p:txBody>
      </p:sp>
      <p:sp>
        <p:nvSpPr>
          <p:cNvPr id="9" name="Footer Placeholder 2">
            <a:extLst>
              <a:ext uri="{FF2B5EF4-FFF2-40B4-BE49-F238E27FC236}">
                <a16:creationId xmlns:a16="http://schemas.microsoft.com/office/drawing/2014/main" id="{F4C59984-1282-BA89-CBAD-E0770C3068C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613587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7A864C-D9DF-E2E9-2314-DB525A4DD5D4}"/>
              </a:ext>
            </a:extLst>
          </p:cNvPr>
          <p:cNvSpPr>
            <a:spLocks noGrp="1"/>
          </p:cNvSpPr>
          <p:nvPr>
            <p:ph type="title"/>
          </p:nvPr>
        </p:nvSpPr>
        <p:spPr>
          <a:xfrm>
            <a:off x="234000" y="286975"/>
            <a:ext cx="8437563" cy="699425"/>
          </a:xfrm>
        </p:spPr>
        <p:txBody>
          <a:bodyPr>
            <a:normAutofit/>
          </a:bodyPr>
          <a:lstStyle/>
          <a:p>
            <a:r>
              <a:rPr lang="en-US" sz="3200" dirty="0"/>
              <a:t>Presentation improvement activity </a:t>
            </a:r>
          </a:p>
        </p:txBody>
      </p:sp>
      <p:sp>
        <p:nvSpPr>
          <p:cNvPr id="5" name="Text Placeholder 4">
            <a:extLst>
              <a:ext uri="{C183D7F6-B498-43B3-948B-1728B52AA6E4}">
                <adec:decorative xmlns:adec="http://schemas.microsoft.com/office/drawing/2017/decorative" val="0"/>
              </a:ext>
            </a:extLst>
          </p:cNvPr>
          <p:cNvSpPr>
            <a:spLocks noGrp="1"/>
          </p:cNvSpPr>
          <p:nvPr>
            <p:ph type="body" sz="quarter" idx="12"/>
          </p:nvPr>
        </p:nvSpPr>
        <p:spPr/>
        <p:txBody>
          <a:bodyPr/>
          <a:lstStyle/>
          <a:p>
            <a:pPr marL="457200" indent="-457200">
              <a:buFont typeface="Arial" panose="020B0604020202020204" pitchFamily="34" charset="0"/>
              <a:buChar char="•"/>
            </a:pPr>
            <a:r>
              <a:rPr lang="en-GB" sz="2400" dirty="0">
                <a:cs typeface="Calibri" panose="020F0502020204030204" pitchFamily="34" charset="0"/>
              </a:rPr>
              <a:t>Reread the peer feedback and self-assessment forms from the previous lesson.</a:t>
            </a:r>
          </a:p>
          <a:p>
            <a:pPr marL="457200" indent="-457200">
              <a:buFont typeface="Arial" panose="020B0604020202020204" pitchFamily="34" charset="0"/>
              <a:buChar char="•"/>
            </a:pPr>
            <a:r>
              <a:rPr lang="en-GB" sz="2400" dirty="0">
                <a:cs typeface="Calibri" panose="020F0502020204030204" pitchFamily="34" charset="0"/>
              </a:rPr>
              <a:t>Use the feedback to make improvements to your PowerPoint.</a:t>
            </a:r>
          </a:p>
          <a:p>
            <a:pPr marL="457200" indent="-457200">
              <a:buFont typeface="Arial" panose="020B0604020202020204" pitchFamily="34" charset="0"/>
              <a:buChar char="•"/>
            </a:pPr>
            <a:r>
              <a:rPr lang="en-GB" sz="2400" dirty="0">
                <a:cs typeface="Calibri" panose="020F0502020204030204" pitchFamily="34" charset="0"/>
              </a:rPr>
              <a:t>Add a final slide highlighting the feedback you received and the changes you have made to the PowerPoint. In the presentation notes section, provide a detailed explanation that could be used in conjunction with the slide when presenting it. </a:t>
            </a:r>
          </a:p>
          <a:p>
            <a:pPr marL="457200" indent="-457200">
              <a:buFont typeface="Arial" panose="020B0604020202020204" pitchFamily="34" charset="0"/>
              <a:buChar char="•"/>
            </a:pPr>
            <a:r>
              <a:rPr lang="en-GB" sz="2400" dirty="0">
                <a:cs typeface="Calibri" panose="020F0502020204030204" pitchFamily="34" charset="0"/>
              </a:rPr>
              <a:t>Present your updated PowerPoint presentation. </a:t>
            </a:r>
          </a:p>
        </p:txBody>
      </p:sp>
      <p:sp>
        <p:nvSpPr>
          <p:cNvPr id="2" name="Footer Placeholder 2">
            <a:extLst>
              <a:ext uri="{FF2B5EF4-FFF2-40B4-BE49-F238E27FC236}">
                <a16:creationId xmlns:a16="http://schemas.microsoft.com/office/drawing/2014/main" id="{8D08C6F1-B925-1FB2-FA63-8B268B7C0CC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a:p>
            <a:endParaRPr lang="en-GB" cap="none"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45</a:t>
            </a:fld>
            <a:endParaRPr lang="en-GB" dirty="0"/>
          </a:p>
        </p:txBody>
      </p:sp>
    </p:spTree>
    <p:extLst>
      <p:ext uri="{BB962C8B-B14F-4D97-AF65-F5344CB8AC3E}">
        <p14:creationId xmlns:p14="http://schemas.microsoft.com/office/powerpoint/2010/main" val="271883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6774" y="392959"/>
            <a:ext cx="8210451" cy="699425"/>
          </a:xfrm>
        </p:spPr>
        <p:txBody>
          <a:bodyPr>
            <a:normAutofit/>
          </a:bodyPr>
          <a:lstStyle/>
          <a:p>
            <a:pPr>
              <a:lnSpc>
                <a:spcPct val="120000"/>
              </a:lnSpc>
            </a:pPr>
            <a:r>
              <a:rPr lang="en-US" sz="3200" dirty="0"/>
              <a:t>Next steps: Case study (</a:t>
            </a:r>
            <a:r>
              <a:rPr lang="en-GB" sz="3200" dirty="0">
                <a:effectLst/>
                <a:ea typeface="Arial" panose="020B0604020202020204" pitchFamily="34" charset="0"/>
              </a:rPr>
              <a:t>patient B)</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66774" y="1140870"/>
            <a:ext cx="8243376" cy="3414891"/>
          </a:xfrm>
        </p:spPr>
        <p:txBody>
          <a:bodyPr>
            <a:normAutofit fontScale="25000" lnSpcReduction="20000"/>
          </a:bodyPr>
          <a:lstStyle/>
          <a:p>
            <a:pPr>
              <a:lnSpc>
                <a:spcPct val="120000"/>
              </a:lnSpc>
            </a:pPr>
            <a:r>
              <a:rPr lang="en-US" sz="9600" b="0" dirty="0">
                <a:solidFill>
                  <a:schemeClr val="tx1"/>
                </a:solidFill>
                <a:latin typeface="Arial" panose="020B0604020202020204" pitchFamily="34" charset="0"/>
                <a:cs typeface="Arial" panose="020B0604020202020204" pitchFamily="34" charset="0"/>
              </a:rPr>
              <a:t>Individually, research:</a:t>
            </a:r>
          </a:p>
          <a:p>
            <a:pPr marL="571500" lvl="0" indent="-571500">
              <a:buFont typeface="Arial" panose="020B0604020202020204" pitchFamily="34" charset="0"/>
              <a:buChar char="•"/>
            </a:pP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depression and anxiety causes and symptoms</a:t>
            </a:r>
          </a:p>
          <a:p>
            <a:pPr marL="571500" lvl="0" indent="-571500">
              <a:buFont typeface="Arial" panose="020B0604020202020204" pitchFamily="34" charset="0"/>
              <a:buChar char="•"/>
            </a:pP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statistics surrounding mental health in males (UK statistics)</a:t>
            </a:r>
          </a:p>
          <a:p>
            <a:pPr marL="571500" lvl="0" indent="-571500">
              <a:buFont typeface="Arial" panose="020B0604020202020204" pitchFamily="34" charset="0"/>
              <a:buChar char="•"/>
            </a:pPr>
            <a:r>
              <a:rPr lang="en-GB" sz="9600" b="0" dirty="0">
                <a:solidFill>
                  <a:schemeClr val="accent6"/>
                </a:solidFill>
                <a:latin typeface="Arial" panose="020B0604020202020204" pitchFamily="34" charset="0"/>
                <a:ea typeface="Calibri" panose="020F0502020204030204" pitchFamily="34" charset="0"/>
                <a:cs typeface="Arial" panose="020B0604020202020204" pitchFamily="34" charset="0"/>
              </a:rPr>
              <a:t>uses of </a:t>
            </a: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cognitive behavioural therapy (CBT)</a:t>
            </a:r>
          </a:p>
          <a:p>
            <a:pPr marL="571500" lvl="0" indent="-571500">
              <a:buFont typeface="Arial" panose="020B0604020202020204" pitchFamily="34" charset="0"/>
              <a:buChar char="•"/>
            </a:pP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anti-depressants (purpose and possible side effects)</a:t>
            </a:r>
          </a:p>
          <a:p>
            <a:pPr marL="571500" lvl="0" indent="-571500">
              <a:buFont typeface="Arial" panose="020B0604020202020204" pitchFamily="34" charset="0"/>
              <a:buChar char="•"/>
            </a:pP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support groups available for individuals experiencing job loss / bereavement or depression and anxiety.</a:t>
            </a:r>
          </a:p>
          <a:p>
            <a:pPr marL="342900" indent="-342900">
              <a:lnSpc>
                <a:spcPct val="120000"/>
              </a:lnSpc>
              <a:buFont typeface="Arial" panose="020B0604020202020204" pitchFamily="34" charset="0"/>
              <a:buChar char="•"/>
            </a:pPr>
            <a:endParaRPr lang="en-US" sz="2400" b="0" dirty="0">
              <a:solidFill>
                <a:schemeClr val="tx1"/>
              </a:solidFill>
            </a:endParaRPr>
          </a:p>
        </p:txBody>
      </p:sp>
      <p:sp>
        <p:nvSpPr>
          <p:cNvPr id="4" name="Footer Placeholder 3">
            <a:extLst>
              <a:ext uri="{FF2B5EF4-FFF2-40B4-BE49-F238E27FC236}">
                <a16:creationId xmlns:a16="http://schemas.microsoft.com/office/drawing/2014/main" id="{5039735A-B149-F82A-C233-EC70118FF9AE}"/>
              </a:ext>
            </a:extLst>
          </p:cNvPr>
          <p:cNvSpPr>
            <a:spLocks noGrp="1"/>
          </p:cNvSpPr>
          <p:nvPr>
            <p:ph type="ftr" sz="quarter" idx="14"/>
          </p:nvPr>
        </p:nvSpPr>
        <p:spPr/>
        <p:txBody>
          <a:bodyPr/>
          <a:lstStyle/>
          <a:p>
            <a:r>
              <a:rPr lang="en-GB" dirty="0"/>
              <a:t>Education &amp; Training Foundation</a:t>
            </a:r>
          </a:p>
          <a:p>
            <a:endParaRPr lang="en-GB" cap="none" dirty="0"/>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46</a:t>
            </a:fld>
            <a:endParaRPr lang="en-GB" dirty="0"/>
          </a:p>
        </p:txBody>
      </p:sp>
    </p:spTree>
    <p:extLst>
      <p:ext uri="{BB962C8B-B14F-4D97-AF65-F5344CB8AC3E}">
        <p14:creationId xmlns:p14="http://schemas.microsoft.com/office/powerpoint/2010/main" val="2969210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07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2400" dirty="0"/>
              <a:t>Presentations using PowerPoint (part 3) </a:t>
            </a:r>
          </a:p>
        </p:txBody>
      </p:sp>
    </p:spTree>
    <p:extLst>
      <p:ext uri="{BB962C8B-B14F-4D97-AF65-F5344CB8AC3E}">
        <p14:creationId xmlns:p14="http://schemas.microsoft.com/office/powerpoint/2010/main" val="3695405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6774" y="392959"/>
            <a:ext cx="8210451" cy="699425"/>
          </a:xfrm>
        </p:spPr>
        <p:txBody>
          <a:bodyPr>
            <a:normAutofit/>
          </a:bodyPr>
          <a:lstStyle/>
          <a:p>
            <a:pPr>
              <a:lnSpc>
                <a:spcPct val="120000"/>
              </a:lnSpc>
            </a:pPr>
            <a:r>
              <a:rPr lang="en-US" sz="3200" dirty="0"/>
              <a:t>Feedback: Case study (</a:t>
            </a:r>
            <a:r>
              <a:rPr lang="en-GB" sz="3200" dirty="0">
                <a:effectLst/>
                <a:ea typeface="Arial" panose="020B0604020202020204" pitchFamily="34" charset="0"/>
              </a:rPr>
              <a:t>patient B)</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33849" y="1092384"/>
            <a:ext cx="8243376" cy="3414891"/>
          </a:xfrm>
        </p:spPr>
        <p:txBody>
          <a:bodyPr vert="horz" lIns="0" tIns="0" rIns="0" bIns="0" rtlCol="0" anchor="t">
            <a:normAutofit fontScale="25000" lnSpcReduction="20000"/>
          </a:bodyPr>
          <a:lstStyle/>
          <a:p>
            <a:pPr>
              <a:lnSpc>
                <a:spcPct val="140000"/>
              </a:lnSpc>
            </a:pPr>
            <a:r>
              <a:rPr lang="en-US" sz="9600" b="0" dirty="0">
                <a:solidFill>
                  <a:schemeClr val="tx1"/>
                </a:solidFill>
                <a:latin typeface="Arial"/>
                <a:cs typeface="Arial"/>
              </a:rPr>
              <a:t>Research findings relating to:</a:t>
            </a:r>
          </a:p>
          <a:p>
            <a:pPr marL="571500" indent="-571500">
              <a:lnSpc>
                <a:spcPct val="140000"/>
              </a:lnSpc>
              <a:buFont typeface="Arial" panose="020B0604020202020204" pitchFamily="34" charset="0"/>
              <a:buChar char="•"/>
            </a:pPr>
            <a:r>
              <a:rPr lang="en-GB" sz="9600" b="0" dirty="0">
                <a:solidFill>
                  <a:schemeClr val="accent6"/>
                </a:solidFill>
                <a:effectLst/>
                <a:latin typeface="Arial"/>
                <a:ea typeface="Calibri" panose="020F0502020204030204" pitchFamily="34" charset="0"/>
                <a:cs typeface="Arial"/>
              </a:rPr>
              <a:t>depression and anxiety causes and symptoms</a:t>
            </a:r>
            <a:endPar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40000"/>
              </a:lnSpc>
              <a:buFont typeface="Arial" panose="020B0604020202020204" pitchFamily="34" charset="0"/>
              <a:buChar char="•"/>
            </a:pPr>
            <a:r>
              <a:rPr lang="en-GB" sz="9600" b="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statistics surrounding mental health in males (UK statistics)</a:t>
            </a:r>
            <a:endParaRPr lang="en-GB" sz="9600" b="0" dirty="0">
              <a:solidFill>
                <a:schemeClr val="accent6"/>
              </a:solidFill>
              <a:effectLst/>
              <a:latin typeface="Arial"/>
              <a:ea typeface="Calibri" panose="020F0502020204030204" pitchFamily="34" charset="0"/>
              <a:cs typeface="Arial"/>
            </a:endParaRPr>
          </a:p>
          <a:p>
            <a:pPr marL="571500" lvl="0" indent="-571500">
              <a:lnSpc>
                <a:spcPct val="140000"/>
              </a:lnSpc>
              <a:buFont typeface="Arial" panose="020B0604020202020204" pitchFamily="34" charset="0"/>
              <a:buChar char="•"/>
            </a:pPr>
            <a:r>
              <a:rPr lang="en-GB" sz="9600" b="0" dirty="0">
                <a:solidFill>
                  <a:schemeClr val="accent6"/>
                </a:solidFill>
                <a:latin typeface="Arial"/>
                <a:ea typeface="Calibri" panose="020F0502020204030204" pitchFamily="34" charset="0"/>
                <a:cs typeface="Arial"/>
              </a:rPr>
              <a:t>uses of </a:t>
            </a:r>
            <a:r>
              <a:rPr lang="en-GB" sz="9600" b="0" dirty="0">
                <a:solidFill>
                  <a:schemeClr val="accent6"/>
                </a:solidFill>
                <a:effectLst/>
                <a:latin typeface="Arial"/>
                <a:ea typeface="Calibri" panose="020F0502020204030204" pitchFamily="34" charset="0"/>
                <a:cs typeface="Arial"/>
              </a:rPr>
              <a:t>CBT</a:t>
            </a:r>
          </a:p>
          <a:p>
            <a:pPr marL="571500" lvl="0" indent="-571500">
              <a:lnSpc>
                <a:spcPct val="140000"/>
              </a:lnSpc>
              <a:buFont typeface="Arial" panose="020B0604020202020204" pitchFamily="34" charset="0"/>
              <a:buChar char="•"/>
            </a:pPr>
            <a:r>
              <a:rPr lang="en-GB" sz="9600" b="0" dirty="0">
                <a:solidFill>
                  <a:schemeClr val="accent6"/>
                </a:solidFill>
                <a:effectLst/>
                <a:latin typeface="Arial"/>
                <a:ea typeface="Calibri" panose="020F0502020204030204" pitchFamily="34" charset="0"/>
                <a:cs typeface="Arial"/>
              </a:rPr>
              <a:t>anti-depressants (purpose and possible side effects)</a:t>
            </a:r>
          </a:p>
          <a:p>
            <a:pPr marL="571500" lvl="0" indent="-571500">
              <a:lnSpc>
                <a:spcPct val="140000"/>
              </a:lnSpc>
              <a:buFont typeface="Arial" panose="020B0604020202020204" pitchFamily="34" charset="0"/>
              <a:buChar char="•"/>
            </a:pPr>
            <a:r>
              <a:rPr lang="en-GB" sz="9600" b="0" dirty="0">
                <a:solidFill>
                  <a:schemeClr val="accent6"/>
                </a:solidFill>
                <a:effectLst/>
                <a:latin typeface="Arial"/>
                <a:ea typeface="Calibri" panose="020F0502020204030204" pitchFamily="34" charset="0"/>
                <a:cs typeface="Arial"/>
              </a:rPr>
              <a:t>support groups available for individuals experiencing job loss / bereavement or depression and anxiety.</a:t>
            </a:r>
          </a:p>
          <a:p>
            <a:pPr marL="342900" indent="-342900">
              <a:lnSpc>
                <a:spcPct val="120000"/>
              </a:lnSpc>
              <a:buFont typeface="Arial" panose="020B0604020202020204" pitchFamily="34" charset="0"/>
              <a:buChar char="•"/>
            </a:pPr>
            <a:endParaRPr lang="en-US" sz="2400" b="0" dirty="0">
              <a:solidFill>
                <a:schemeClr val="tx1"/>
              </a:solidFill>
            </a:endParaRPr>
          </a:p>
        </p:txBody>
      </p:sp>
      <p:sp>
        <p:nvSpPr>
          <p:cNvPr id="4" name="Footer Placeholder 3">
            <a:extLst>
              <a:ext uri="{FF2B5EF4-FFF2-40B4-BE49-F238E27FC236}">
                <a16:creationId xmlns:a16="http://schemas.microsoft.com/office/drawing/2014/main" id="{5039735A-B149-F82A-C233-EC70118FF9AE}"/>
              </a:ext>
            </a:extLst>
          </p:cNvPr>
          <p:cNvSpPr>
            <a:spLocks noGrp="1"/>
          </p:cNvSpPr>
          <p:nvPr>
            <p:ph type="ftr" sz="quarter" idx="14"/>
          </p:nvPr>
        </p:nvSpPr>
        <p:spPr/>
        <p:txBody>
          <a:bodyPr/>
          <a:lstStyle/>
          <a:p>
            <a:r>
              <a:rPr lang="en-GB" dirty="0"/>
              <a:t>Education &amp; Training Foundation</a:t>
            </a:r>
          </a:p>
          <a:p>
            <a:endParaRPr lang="en-GB" cap="none" dirty="0"/>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48</a:t>
            </a:fld>
            <a:endParaRPr lang="en-GB" dirty="0"/>
          </a:p>
        </p:txBody>
      </p:sp>
    </p:spTree>
    <p:extLst>
      <p:ext uri="{BB962C8B-B14F-4D97-AF65-F5344CB8AC3E}">
        <p14:creationId xmlns:p14="http://schemas.microsoft.com/office/powerpoint/2010/main" val="2394041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2950" y="249900"/>
            <a:ext cx="8437563" cy="1022915"/>
          </a:xfrm>
        </p:spPr>
        <p:txBody>
          <a:bodyPr>
            <a:normAutofit/>
          </a:bodyPr>
          <a:lstStyle/>
          <a:p>
            <a:r>
              <a:rPr lang="en-GB" sz="3200" dirty="0"/>
              <a:t>Activity: Case study (patient B)</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vert="horz" lIns="0" tIns="0" rIns="0" bIns="0" rtlCol="0" anchor="t">
            <a:noAutofit/>
          </a:bodyPr>
          <a:lstStyle/>
          <a:p>
            <a:r>
              <a:rPr lang="en-US" sz="2400" dirty="0">
                <a:ea typeface="Calibri"/>
                <a:cs typeface="Arial"/>
              </a:rPr>
              <a:t>Individually: </a:t>
            </a:r>
            <a:endParaRPr lang="en-US" dirty="0">
              <a:cs typeface="Arial"/>
            </a:endParaRPr>
          </a:p>
          <a:p>
            <a:pPr marL="342900" indent="-342900">
              <a:lnSpc>
                <a:spcPct val="120000"/>
              </a:lnSpc>
              <a:buFont typeface="Arial,Sans-Serif"/>
              <a:buChar char="•"/>
            </a:pPr>
            <a:r>
              <a:rPr lang="en-US" sz="2400" dirty="0">
                <a:ea typeface="Calibri"/>
                <a:cs typeface="Arial"/>
              </a:rPr>
              <a:t>Prepare a digital presentation using the case study (patient B) activity handout.</a:t>
            </a:r>
          </a:p>
          <a:p>
            <a:pPr marL="342900" indent="-342900">
              <a:lnSpc>
                <a:spcPct val="120000"/>
              </a:lnSpc>
              <a:buFont typeface="Arial,Sans-Serif"/>
              <a:buChar char="•"/>
            </a:pPr>
            <a:r>
              <a:rPr lang="en-US" sz="2400" dirty="0">
                <a:ea typeface="Calibri"/>
                <a:cs typeface="Arial"/>
              </a:rPr>
              <a:t>Present a five-minute presentation to group peers.</a:t>
            </a:r>
            <a:endParaRPr lang="en-GB" dirty="0"/>
          </a:p>
          <a:p>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2">
            <a:extLst>
              <a:ext uri="{FF2B5EF4-FFF2-40B4-BE49-F238E27FC236}">
                <a16:creationId xmlns:a16="http://schemas.microsoft.com/office/drawing/2014/main" id="{33567436-FD41-E80A-7D1E-300110A1B42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49</a:t>
            </a:fld>
            <a:endParaRPr lang="en-GB" dirty="0"/>
          </a:p>
        </p:txBody>
      </p:sp>
    </p:spTree>
    <p:extLst>
      <p:ext uri="{BB962C8B-B14F-4D97-AF65-F5344CB8AC3E}">
        <p14:creationId xmlns:p14="http://schemas.microsoft.com/office/powerpoint/2010/main" val="316078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B441-4AC1-A7A8-2D6C-4076A50C3712}"/>
              </a:ext>
            </a:extLst>
          </p:cNvPr>
          <p:cNvSpPr>
            <a:spLocks noGrp="1"/>
          </p:cNvSpPr>
          <p:nvPr>
            <p:ph type="title"/>
          </p:nvPr>
        </p:nvSpPr>
        <p:spPr>
          <a:xfrm>
            <a:off x="465237" y="518192"/>
            <a:ext cx="8210451" cy="699425"/>
          </a:xfrm>
        </p:spPr>
        <p:txBody>
          <a:bodyPr>
            <a:normAutofit/>
          </a:bodyPr>
          <a:lstStyle/>
          <a:p>
            <a:pPr>
              <a:lnSpc>
                <a:spcPct val="120000"/>
              </a:lnSpc>
            </a:pPr>
            <a:r>
              <a:rPr lang="en-US" sz="3200" dirty="0"/>
              <a:t>Activity: Medication role play</a:t>
            </a:r>
          </a:p>
        </p:txBody>
      </p:sp>
      <p:sp>
        <p:nvSpPr>
          <p:cNvPr id="3" name="Text Placeholder 2">
            <a:extLst>
              <a:ext uri="{FF2B5EF4-FFF2-40B4-BE49-F238E27FC236}">
                <a16:creationId xmlns:a16="http://schemas.microsoft.com/office/drawing/2014/main" id="{8F503076-0CA1-06B6-1685-C6071D6C9404}"/>
              </a:ext>
            </a:extLst>
          </p:cNvPr>
          <p:cNvSpPr>
            <a:spLocks noGrp="1"/>
          </p:cNvSpPr>
          <p:nvPr>
            <p:ph type="body" sz="quarter" idx="13"/>
          </p:nvPr>
        </p:nvSpPr>
        <p:spPr>
          <a:xfrm>
            <a:off x="468312" y="1210417"/>
            <a:ext cx="8207376" cy="3414891"/>
          </a:xfrm>
        </p:spPr>
        <p:txBody>
          <a:bodyPr>
            <a:normAutofit/>
          </a:bodyPr>
          <a:lstStyle/>
          <a:p>
            <a:pPr>
              <a:lnSpc>
                <a:spcPct val="120000"/>
              </a:lnSpc>
            </a:pPr>
            <a:r>
              <a:rPr lang="en-GB" sz="2400" b="0" dirty="0">
                <a:solidFill>
                  <a:schemeClr val="tx1"/>
                </a:solidFill>
                <a:ea typeface="Arial" panose="020B0604020202020204" pitchFamily="34" charset="0"/>
                <a:cs typeface="Arial" panose="020B0604020202020204" pitchFamily="34" charset="0"/>
              </a:rPr>
              <a:t>In allocated groups: </a:t>
            </a:r>
          </a:p>
          <a:p>
            <a:pPr marL="457200" indent="-457200">
              <a:lnSpc>
                <a:spcPct val="120000"/>
              </a:lnSpc>
              <a:buAutoNum type="arabicPeriod"/>
            </a:pPr>
            <a:r>
              <a:rPr lang="en-GB" sz="2400" b="0" dirty="0">
                <a:solidFill>
                  <a:schemeClr val="tx1"/>
                </a:solidFill>
                <a:ea typeface="Arial" panose="020B0604020202020204" pitchFamily="34" charset="0"/>
                <a:cs typeface="Arial" panose="020B0604020202020204" pitchFamily="34" charset="0"/>
              </a:rPr>
              <a:t>T</a:t>
            </a:r>
            <a:r>
              <a:rPr lang="en-GB" sz="2400" b="0" dirty="0">
                <a:solidFill>
                  <a:schemeClr val="tx1"/>
                </a:solidFill>
                <a:effectLst/>
                <a:ea typeface="Arial" panose="020B0604020202020204" pitchFamily="34" charset="0"/>
                <a:cs typeface="Arial" panose="020B0604020202020204" pitchFamily="34" charset="0"/>
              </a:rPr>
              <a:t>ake it in turns to role play the nurse, patient and peer reviewer.</a:t>
            </a:r>
            <a:endParaRPr lang="en-GB" sz="2400" b="0" dirty="0">
              <a:solidFill>
                <a:schemeClr val="tx1"/>
              </a:solidFill>
              <a:ea typeface="Arial" panose="020B0604020202020204" pitchFamily="34" charset="0"/>
              <a:cs typeface="Arial" panose="020B0604020202020204" pitchFamily="34" charset="0"/>
            </a:endParaRPr>
          </a:p>
          <a:p>
            <a:pPr marL="457200" indent="-457200">
              <a:lnSpc>
                <a:spcPct val="120000"/>
              </a:lnSpc>
              <a:buAutoNum type="arabicPeriod"/>
            </a:pPr>
            <a:r>
              <a:rPr lang="en-GB" sz="2400" b="0" dirty="0">
                <a:solidFill>
                  <a:schemeClr val="tx1"/>
                </a:solidFill>
                <a:effectLst/>
                <a:ea typeface="Calibri" panose="020F0502020204030204" pitchFamily="34" charset="0"/>
                <a:cs typeface="Arial" panose="020B0604020202020204" pitchFamily="34" charset="0"/>
              </a:rPr>
              <a:t>Once all role plays have </a:t>
            </a:r>
            <a:r>
              <a:rPr lang="en-GB" sz="2400" b="0" dirty="0">
                <a:solidFill>
                  <a:schemeClr val="tx1"/>
                </a:solidFill>
                <a:ea typeface="Calibri" panose="020F0502020204030204" pitchFamily="34" charset="0"/>
                <a:cs typeface="Arial" panose="020B0604020202020204" pitchFamily="34" charset="0"/>
              </a:rPr>
              <a:t>been </a:t>
            </a:r>
            <a:r>
              <a:rPr lang="en-GB" sz="2400" b="0" dirty="0">
                <a:solidFill>
                  <a:schemeClr val="tx1"/>
                </a:solidFill>
                <a:effectLst/>
                <a:ea typeface="Calibri" panose="020F0502020204030204" pitchFamily="34" charset="0"/>
                <a:cs typeface="Arial" panose="020B0604020202020204" pitchFamily="34" charset="0"/>
              </a:rPr>
              <a:t>completed, provide oral feedback to your peers about how well they demonstrated the key principles of oral communication</a:t>
            </a:r>
            <a:r>
              <a:rPr lang="en-GB" sz="2400" b="0" dirty="0">
                <a:solidFill>
                  <a:schemeClr val="tx1"/>
                </a:solidFill>
                <a:effectLst/>
                <a:cs typeface="Arial" panose="020B0604020202020204" pitchFamily="34" charset="0"/>
              </a:rPr>
              <a:t>. </a:t>
            </a:r>
            <a:endParaRPr lang="en-GB" sz="2400" b="0" dirty="0">
              <a:solidFill>
                <a:schemeClr val="tx1"/>
              </a:solidFill>
              <a:effectLst/>
              <a:ea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594D0E94-8453-B858-DE1E-B0A5523F1F04}"/>
              </a:ext>
            </a:extLst>
          </p:cNvPr>
          <p:cNvSpPr>
            <a:spLocks noGrp="1"/>
          </p:cNvSpPr>
          <p:nvPr>
            <p:ph type="sldNum" sz="quarter" idx="12"/>
          </p:nvPr>
        </p:nvSpPr>
        <p:spPr/>
        <p:txBody>
          <a:bodyPr/>
          <a:lstStyle/>
          <a:p>
            <a:fld id="{DA2C159E-F13C-4A85-9A41-E7669D3E0D70}" type="slidenum">
              <a:rPr lang="en-GB" smtClean="0"/>
              <a:pPr/>
              <a:t>5</a:t>
            </a:fld>
            <a:endParaRPr lang="en-GB" dirty="0"/>
          </a:p>
        </p:txBody>
      </p:sp>
      <p:sp>
        <p:nvSpPr>
          <p:cNvPr id="6" name="Footer Placeholder 2">
            <a:extLst>
              <a:ext uri="{FF2B5EF4-FFF2-40B4-BE49-F238E27FC236}">
                <a16:creationId xmlns:a16="http://schemas.microsoft.com/office/drawing/2014/main" id="{5EA33713-764E-F9B7-63AC-87EC73AD7888}"/>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98673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4000" y="296703"/>
            <a:ext cx="8437563" cy="699425"/>
          </a:xfrm>
        </p:spPr>
        <p:txBody>
          <a:bodyPr>
            <a:normAutofit/>
          </a:bodyPr>
          <a:lstStyle/>
          <a:p>
            <a:r>
              <a:rPr lang="en-GB" sz="3200" dirty="0"/>
              <a:t>Next steps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a:lstStyle/>
          <a:p>
            <a:pPr>
              <a:lnSpc>
                <a:spcPct val="120000"/>
              </a:lnSpc>
            </a:pPr>
            <a:r>
              <a:rPr lang="en-GB" sz="2400" dirty="0">
                <a:effectLst/>
                <a:latin typeface="Arial" panose="020B0604020202020204" pitchFamily="34" charset="0"/>
                <a:ea typeface="Calibri" panose="020F0502020204030204" pitchFamily="34" charset="0"/>
              </a:rPr>
              <a:t>Set a personal action plan to improve presentation skills using PowerPoint.</a:t>
            </a:r>
            <a:endParaRPr lang="en-GB" sz="2400" dirty="0"/>
          </a:p>
        </p:txBody>
      </p:sp>
      <p:sp>
        <p:nvSpPr>
          <p:cNvPr id="5" name="Footer Placeholder 2">
            <a:extLst>
              <a:ext uri="{FF2B5EF4-FFF2-40B4-BE49-F238E27FC236}">
                <a16:creationId xmlns:a16="http://schemas.microsoft.com/office/drawing/2014/main" id="{9E4D2545-F486-10C5-3282-BCB5311E7826}"/>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50</a:t>
            </a:fld>
            <a:endParaRPr lang="en-GB" dirty="0"/>
          </a:p>
        </p:txBody>
      </p:sp>
    </p:spTree>
    <p:extLst>
      <p:ext uri="{BB962C8B-B14F-4D97-AF65-F5344CB8AC3E}">
        <p14:creationId xmlns:p14="http://schemas.microsoft.com/office/powerpoint/2010/main" val="244806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08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pPr>
              <a:lnSpc>
                <a:spcPct val="100000"/>
              </a:lnSpc>
            </a:pPr>
            <a:r>
              <a:rPr lang="en-US" sz="2400" dirty="0"/>
              <a:t>Adapting style formats for patients/customers </a:t>
            </a:r>
          </a:p>
        </p:txBody>
      </p:sp>
    </p:spTree>
    <p:extLst>
      <p:ext uri="{BB962C8B-B14F-4D97-AF65-F5344CB8AC3E}">
        <p14:creationId xmlns:p14="http://schemas.microsoft.com/office/powerpoint/2010/main" val="324742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a:bodyPr>
          <a:lstStyle/>
          <a:p>
            <a:pPr>
              <a:lnSpc>
                <a:spcPct val="100000"/>
              </a:lnSpc>
            </a:pPr>
            <a:r>
              <a:rPr lang="en-GB" sz="3200" dirty="0"/>
              <a:t>Varying needs of patients/customers</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a:lstStyle/>
          <a:p>
            <a:pPr>
              <a:lnSpc>
                <a:spcPct val="120000"/>
              </a:lnSpc>
            </a:pPr>
            <a:r>
              <a:rPr lang="en-US" sz="2400" dirty="0">
                <a:latin typeface="Arial" panose="020B0604020202020204" pitchFamily="34" charset="0"/>
                <a:ea typeface="Arial" panose="020B0604020202020204" pitchFamily="34" charset="0"/>
              </a:rPr>
              <a:t>For example, these may include:</a:t>
            </a:r>
          </a:p>
          <a:p>
            <a:pPr>
              <a:lnSpc>
                <a:spcPct val="120000"/>
              </a:lnSpc>
            </a:pPr>
            <a:endParaRPr lang="en-US" sz="2400" dirty="0">
              <a:latin typeface="Arial" panose="020B0604020202020204" pitchFamily="34" charset="0"/>
              <a:ea typeface="Arial" panose="020B0604020202020204" pitchFamily="34" charset="0"/>
            </a:endParaRPr>
          </a:p>
          <a:p>
            <a:pPr marL="285750" indent="-285750">
              <a:lnSpc>
                <a:spcPct val="120000"/>
              </a:lnSpc>
              <a:buFont typeface="Arial" panose="020B0604020202020204" pitchFamily="34" charset="0"/>
              <a:buChar char="•"/>
            </a:pPr>
            <a:r>
              <a:rPr lang="en-US" sz="2400" dirty="0">
                <a:latin typeface="Arial" panose="020B0604020202020204" pitchFamily="34" charset="0"/>
                <a:ea typeface="Arial" panose="020B0604020202020204" pitchFamily="34" charset="0"/>
              </a:rPr>
              <a:t>v</a:t>
            </a:r>
            <a:r>
              <a:rPr lang="en-US" sz="2400" dirty="0">
                <a:effectLst/>
                <a:latin typeface="Arial" panose="020B0604020202020204" pitchFamily="34" charset="0"/>
                <a:ea typeface="Arial" panose="020B0604020202020204" pitchFamily="34" charset="0"/>
              </a:rPr>
              <a:t>isual impairments</a:t>
            </a:r>
          </a:p>
          <a:p>
            <a:pPr marL="285750" indent="-285750">
              <a:lnSpc>
                <a:spcPct val="120000"/>
              </a:lnSpc>
              <a:buFont typeface="Arial" panose="020B0604020202020204" pitchFamily="34" charset="0"/>
              <a:buChar char="•"/>
            </a:pPr>
            <a:r>
              <a:rPr lang="en-US" sz="2400" dirty="0">
                <a:latin typeface="Arial" panose="020B0604020202020204" pitchFamily="34" charset="0"/>
                <a:ea typeface="Arial" panose="020B0604020202020204" pitchFamily="34" charset="0"/>
              </a:rPr>
              <a:t>h</a:t>
            </a:r>
            <a:r>
              <a:rPr lang="en-US" sz="2400" dirty="0">
                <a:effectLst/>
                <a:latin typeface="Arial" panose="020B0604020202020204" pitchFamily="34" charset="0"/>
                <a:ea typeface="Arial" panose="020B0604020202020204" pitchFamily="34" charset="0"/>
              </a:rPr>
              <a:t>earing impairments</a:t>
            </a:r>
          </a:p>
          <a:p>
            <a:pPr marL="285750" indent="-285750">
              <a:lnSpc>
                <a:spcPct val="120000"/>
              </a:lnSpc>
              <a:buFont typeface="Arial" panose="020B0604020202020204" pitchFamily="34" charset="0"/>
              <a:buChar char="•"/>
            </a:pPr>
            <a:r>
              <a:rPr lang="en-US" sz="2400" dirty="0">
                <a:latin typeface="Arial" panose="020B0604020202020204" pitchFamily="34" charset="0"/>
                <a:ea typeface="Arial" panose="020B0604020202020204" pitchFamily="34" charset="0"/>
              </a:rPr>
              <a:t>l</a:t>
            </a:r>
            <a:r>
              <a:rPr lang="en-US" sz="2400" dirty="0">
                <a:effectLst/>
                <a:latin typeface="Arial" panose="020B0604020202020204" pitchFamily="34" charset="0"/>
                <a:ea typeface="Arial" panose="020B0604020202020204" pitchFamily="34" charset="0"/>
              </a:rPr>
              <a:t>anguage barriers</a:t>
            </a:r>
          </a:p>
          <a:p>
            <a:pPr marL="285750" indent="-285750">
              <a:lnSpc>
                <a:spcPct val="120000"/>
              </a:lnSpc>
              <a:buFont typeface="Arial" panose="020B0604020202020204" pitchFamily="34" charset="0"/>
              <a:buChar char="•"/>
            </a:pPr>
            <a:r>
              <a:rPr lang="en-US" sz="2400" dirty="0">
                <a:latin typeface="Arial" panose="020B0604020202020204" pitchFamily="34" charset="0"/>
                <a:ea typeface="Arial" panose="020B0604020202020204" pitchFamily="34" charset="0"/>
              </a:rPr>
              <a:t>age</a:t>
            </a:r>
            <a:endParaRPr lang="en-US" sz="2400" dirty="0">
              <a:effectLst/>
              <a:latin typeface="Arial" panose="020B0604020202020204" pitchFamily="34" charset="0"/>
              <a:ea typeface="Arial" panose="020B0604020202020204" pitchFamily="34" charset="0"/>
            </a:endParaRPr>
          </a:p>
          <a:p>
            <a:pPr marL="285750" indent="-285750">
              <a:lnSpc>
                <a:spcPct val="120000"/>
              </a:lnSpc>
              <a:buFont typeface="Arial" panose="020B0604020202020204" pitchFamily="34" charset="0"/>
              <a:buChar char="•"/>
            </a:pPr>
            <a:r>
              <a:rPr lang="en-US" sz="2400" dirty="0">
                <a:latin typeface="Arial" panose="020B0604020202020204" pitchFamily="34" charset="0"/>
              </a:rPr>
              <a:t>learning disability.</a:t>
            </a:r>
            <a:endParaRPr lang="en-GB" sz="2400" dirty="0"/>
          </a:p>
        </p:txBody>
      </p:sp>
      <p:sp>
        <p:nvSpPr>
          <p:cNvPr id="7" name="Footer Placeholder 2">
            <a:extLst>
              <a:ext uri="{FF2B5EF4-FFF2-40B4-BE49-F238E27FC236}">
                <a16:creationId xmlns:a16="http://schemas.microsoft.com/office/drawing/2014/main" id="{6749DE27-4CC8-EAE1-326C-3EEA10979C9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52</a:t>
            </a:fld>
            <a:endParaRPr lang="en-GB" dirty="0"/>
          </a:p>
        </p:txBody>
      </p:sp>
    </p:spTree>
    <p:extLst>
      <p:ext uri="{BB962C8B-B14F-4D97-AF65-F5344CB8AC3E}">
        <p14:creationId xmlns:p14="http://schemas.microsoft.com/office/powerpoint/2010/main" val="29369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Autofit/>
          </a:bodyPr>
          <a:lstStyle/>
          <a:p>
            <a:pPr>
              <a:lnSpc>
                <a:spcPct val="100000"/>
              </a:lnSpc>
            </a:pPr>
            <a:r>
              <a:rPr lang="en-GB" sz="3200" dirty="0"/>
              <a:t>Considerations when presenting information to patients/customers</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50" y="1138830"/>
            <a:ext cx="7667625" cy="3601574"/>
          </a:xfrm>
        </p:spPr>
        <p:txBody>
          <a:bodyPr/>
          <a:lstStyle/>
          <a:p>
            <a:pPr marL="342900" lvl="0" indent="-342900">
              <a:lnSpc>
                <a:spcPct val="107000"/>
              </a:lnSpc>
              <a:spcAft>
                <a:spcPts val="800"/>
              </a:spcAft>
              <a:buFont typeface="Symbol" panose="05050102010706020507" pitchFamily="18" charset="2"/>
              <a:buChar char=""/>
              <a:tabLst>
                <a:tab pos="457200" algn="l"/>
              </a:tabLst>
            </a:pPr>
            <a:endParaRPr lang="en-US" sz="2400" dirty="0">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sz="2400" dirty="0">
                <a:latin typeface="Arial" panose="020B0604020202020204" pitchFamily="34" charset="0"/>
                <a:ea typeface="Arial" panose="020B0604020202020204" pitchFamily="34" charset="0"/>
                <a:cs typeface="Symbol" panose="05050102010706020507" pitchFamily="18" charset="2"/>
              </a:rPr>
              <a:t>U</a:t>
            </a:r>
            <a:r>
              <a:rPr lang="en-US" sz="2400" dirty="0">
                <a:effectLst/>
                <a:latin typeface="Arial" panose="020B0604020202020204" pitchFamily="34" charset="0"/>
                <a:ea typeface="Arial" panose="020B0604020202020204" pitchFamily="34" charset="0"/>
                <a:cs typeface="Symbol" panose="05050102010706020507" pitchFamily="18" charset="2"/>
              </a:rPr>
              <a:t>sing non-technical language and avoiding jargon.</a:t>
            </a:r>
            <a:endParaRPr lang="en-GB" sz="2400"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sz="2400" dirty="0">
                <a:latin typeface="Arial" panose="020B0604020202020204" pitchFamily="34" charset="0"/>
                <a:ea typeface="Arial" panose="020B0604020202020204" pitchFamily="34" charset="0"/>
                <a:cs typeface="Symbol" panose="05050102010706020507" pitchFamily="18" charset="2"/>
              </a:rPr>
              <a:t>B</a:t>
            </a:r>
            <a:r>
              <a:rPr lang="en-US" sz="2400" dirty="0">
                <a:effectLst/>
                <a:latin typeface="Arial" panose="020B0604020202020204" pitchFamily="34" charset="0"/>
                <a:ea typeface="Arial" panose="020B0604020202020204" pitchFamily="34" charset="0"/>
                <a:cs typeface="Symbol" panose="05050102010706020507" pitchFamily="18" charset="2"/>
              </a:rPr>
              <a:t>reaking down complex information into simpler terms.</a:t>
            </a:r>
            <a:endParaRPr lang="en-GB" sz="2400"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sz="2400" dirty="0">
                <a:latin typeface="Arial" panose="020B0604020202020204" pitchFamily="34" charset="0"/>
                <a:ea typeface="Arial" panose="020B0604020202020204" pitchFamily="34" charset="0"/>
                <a:cs typeface="Symbol" panose="05050102010706020507" pitchFamily="18" charset="2"/>
              </a:rPr>
              <a:t>P</a:t>
            </a:r>
            <a:r>
              <a:rPr lang="en-US" sz="2400" dirty="0">
                <a:effectLst/>
                <a:latin typeface="Arial" panose="020B0604020202020204" pitchFamily="34" charset="0"/>
                <a:ea typeface="Arial" panose="020B0604020202020204" pitchFamily="34" charset="0"/>
                <a:cs typeface="Symbol" panose="05050102010706020507" pitchFamily="18" charset="2"/>
              </a:rPr>
              <a:t>roviding visual aids and illustrations.</a:t>
            </a:r>
            <a:endParaRPr lang="en-GB" sz="2400"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sz="2400" dirty="0">
                <a:latin typeface="Arial" panose="020B0604020202020204" pitchFamily="34" charset="0"/>
                <a:ea typeface="Arial" panose="020B0604020202020204" pitchFamily="34" charset="0"/>
                <a:cs typeface="Symbol" panose="05050102010706020507" pitchFamily="18" charset="2"/>
              </a:rPr>
              <a:t>U</a:t>
            </a:r>
            <a:r>
              <a:rPr lang="en-US" sz="2400" dirty="0">
                <a:effectLst/>
                <a:latin typeface="Arial" panose="020B0604020202020204" pitchFamily="34" charset="0"/>
                <a:ea typeface="Arial" panose="020B0604020202020204" pitchFamily="34" charset="0"/>
                <a:cs typeface="Symbol" panose="05050102010706020507" pitchFamily="18" charset="2"/>
              </a:rPr>
              <a:t>sing appropriate tone and volume.</a:t>
            </a:r>
            <a:endParaRPr lang="en-GB" sz="2400" dirty="0">
              <a:effectLst/>
              <a:latin typeface="Arial" panose="020B0604020202020204" pitchFamily="34" charset="0"/>
              <a:ea typeface="Arial" panose="020B0604020202020204" pitchFamily="34" charset="0"/>
              <a:cs typeface="Symbol" panose="05050102010706020507" pitchFamily="18" charset="2"/>
            </a:endParaRPr>
          </a:p>
          <a:p>
            <a:pPr marL="342900" lvl="0" indent="-342900">
              <a:lnSpc>
                <a:spcPct val="107000"/>
              </a:lnSpc>
              <a:spcAft>
                <a:spcPts val="800"/>
              </a:spcAft>
              <a:buFont typeface="Symbol" panose="05050102010706020507" pitchFamily="18" charset="2"/>
              <a:buChar char=""/>
              <a:tabLst>
                <a:tab pos="457200" algn="l"/>
              </a:tabLst>
            </a:pPr>
            <a:r>
              <a:rPr lang="en-US" sz="2400" dirty="0">
                <a:latin typeface="Arial" panose="020B0604020202020204" pitchFamily="34" charset="0"/>
                <a:ea typeface="Arial" panose="020B0604020202020204" pitchFamily="34" charset="0"/>
                <a:cs typeface="Symbol" panose="05050102010706020507" pitchFamily="18" charset="2"/>
              </a:rPr>
              <a:t>A</a:t>
            </a:r>
            <a:r>
              <a:rPr lang="en-US" sz="2400" dirty="0">
                <a:effectLst/>
                <a:latin typeface="Arial" panose="020B0604020202020204" pitchFamily="34" charset="0"/>
                <a:ea typeface="Arial" panose="020B0604020202020204" pitchFamily="34" charset="0"/>
                <a:cs typeface="Symbol" panose="05050102010706020507" pitchFamily="18" charset="2"/>
              </a:rPr>
              <a:t>llowing time for questions and clarification.</a:t>
            </a:r>
            <a:endParaRPr lang="en-GB" sz="2400" dirty="0">
              <a:effectLst/>
              <a:latin typeface="Arial" panose="020B0604020202020204" pitchFamily="34" charset="0"/>
              <a:ea typeface="Arial" panose="020B0604020202020204" pitchFamily="34" charset="0"/>
              <a:cs typeface="Symbol" panose="05050102010706020507" pitchFamily="18" charset="2"/>
            </a:endParaRPr>
          </a:p>
          <a:p>
            <a:endParaRPr lang="en-GB" dirty="0"/>
          </a:p>
        </p:txBody>
      </p:sp>
      <p:sp>
        <p:nvSpPr>
          <p:cNvPr id="5" name="Footer Placeholder 2">
            <a:extLst>
              <a:ext uri="{FF2B5EF4-FFF2-40B4-BE49-F238E27FC236}">
                <a16:creationId xmlns:a16="http://schemas.microsoft.com/office/drawing/2014/main" id="{B7DEAB63-5CAC-C61E-4AA8-FE42D38830E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53</a:t>
            </a:fld>
            <a:endParaRPr lang="en-GB" dirty="0"/>
          </a:p>
        </p:txBody>
      </p:sp>
    </p:spTree>
    <p:extLst>
      <p:ext uri="{BB962C8B-B14F-4D97-AF65-F5344CB8AC3E}">
        <p14:creationId xmlns:p14="http://schemas.microsoft.com/office/powerpoint/2010/main" val="34507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4000" y="385825"/>
            <a:ext cx="8437563" cy="699425"/>
          </a:xfrm>
        </p:spPr>
        <p:txBody>
          <a:bodyPr>
            <a:normAutofit/>
          </a:bodyPr>
          <a:lstStyle/>
          <a:p>
            <a:r>
              <a:rPr lang="en-GB" sz="3200" dirty="0"/>
              <a:t>Pass the message</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a:lstStyle/>
          <a:p>
            <a:pPr>
              <a:lnSpc>
                <a:spcPct val="120000"/>
              </a:lnSpc>
            </a:pPr>
            <a:r>
              <a:rPr lang="en-GB" sz="2400" dirty="0"/>
              <a:t>Would ‘pass the message’ work for a patient/customer who:</a:t>
            </a:r>
          </a:p>
          <a:p>
            <a:pPr marL="514350" indent="-514350">
              <a:lnSpc>
                <a:spcPct val="120000"/>
              </a:lnSpc>
              <a:buAutoNum type="alphaLcParenR"/>
            </a:pPr>
            <a:r>
              <a:rPr lang="en-GB" sz="2400" dirty="0"/>
              <a:t>is visually impaired</a:t>
            </a:r>
          </a:p>
          <a:p>
            <a:pPr marL="514350" indent="-514350">
              <a:lnSpc>
                <a:spcPct val="120000"/>
              </a:lnSpc>
              <a:buAutoNum type="alphaLcParenR"/>
            </a:pPr>
            <a:r>
              <a:rPr lang="en-GB" sz="2400" dirty="0"/>
              <a:t>is hearing impaired</a:t>
            </a:r>
          </a:p>
          <a:p>
            <a:pPr marL="514350" indent="-514350">
              <a:lnSpc>
                <a:spcPct val="120000"/>
              </a:lnSpc>
              <a:buAutoNum type="alphaLcParenR"/>
            </a:pPr>
            <a:r>
              <a:rPr lang="en-US" sz="2400" dirty="0"/>
              <a:t>does not speak English</a:t>
            </a:r>
            <a:endParaRPr lang="en-GB" sz="2400" dirty="0"/>
          </a:p>
          <a:p>
            <a:pPr marL="514350" indent="-514350">
              <a:lnSpc>
                <a:spcPct val="120000"/>
              </a:lnSpc>
              <a:buAutoNum type="alphaLcParenR"/>
            </a:pPr>
            <a:r>
              <a:rPr lang="en-GB" sz="2400" dirty="0"/>
              <a:t>aged five</a:t>
            </a:r>
          </a:p>
          <a:p>
            <a:pPr marL="514350" indent="-514350">
              <a:lnSpc>
                <a:spcPct val="120000"/>
              </a:lnSpc>
              <a:buAutoNum type="alphaLcParenR"/>
            </a:pPr>
            <a:r>
              <a:rPr lang="en-GB" sz="2400" dirty="0"/>
              <a:t>has verbal memory problems?</a:t>
            </a:r>
            <a:br>
              <a:rPr lang="en-GB" dirty="0"/>
            </a:br>
            <a:endParaRPr lang="en-GB" dirty="0"/>
          </a:p>
          <a:p>
            <a:pPr lvl="0">
              <a:lnSpc>
                <a:spcPct val="107000"/>
              </a:lnSpc>
              <a:spcAft>
                <a:spcPts val="800"/>
              </a:spcAft>
              <a:tabLst>
                <a:tab pos="457200" algn="l"/>
              </a:tabLst>
            </a:pPr>
            <a:endParaRPr lang="en-GB" dirty="0">
              <a:effectLst/>
              <a:latin typeface="Arial" panose="020B0604020202020204" pitchFamily="34" charset="0"/>
              <a:ea typeface="Arial" panose="020B0604020202020204" pitchFamily="34" charset="0"/>
              <a:cs typeface="Symbol" panose="05050102010706020507" pitchFamily="18" charset="2"/>
            </a:endParaRPr>
          </a:p>
        </p:txBody>
      </p:sp>
      <p:sp>
        <p:nvSpPr>
          <p:cNvPr id="5" name="Footer Placeholder 2">
            <a:extLst>
              <a:ext uri="{FF2B5EF4-FFF2-40B4-BE49-F238E27FC236}">
                <a16:creationId xmlns:a16="http://schemas.microsoft.com/office/drawing/2014/main" id="{3ED5B7BB-3EF5-6CAC-737F-69092F1C5E8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54</a:t>
            </a:fld>
            <a:endParaRPr lang="en-GB" dirty="0"/>
          </a:p>
        </p:txBody>
      </p:sp>
    </p:spTree>
    <p:extLst>
      <p:ext uri="{BB962C8B-B14F-4D97-AF65-F5344CB8AC3E}">
        <p14:creationId xmlns:p14="http://schemas.microsoft.com/office/powerpoint/2010/main" val="388090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Autofit/>
          </a:bodyPr>
          <a:lstStyle/>
          <a:p>
            <a:pPr>
              <a:lnSpc>
                <a:spcPct val="100000"/>
              </a:lnSpc>
            </a:pPr>
            <a:r>
              <a:rPr lang="en-GB" sz="3200" dirty="0"/>
              <a:t>Importance of adapting content and format for patients/customers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88751" y="1165689"/>
            <a:ext cx="8574262" cy="3601574"/>
          </a:xfrm>
        </p:spPr>
        <p:txBody>
          <a:bodyPr/>
          <a:lstStyle/>
          <a:p>
            <a:pPr marL="457200" indent="-457200">
              <a:lnSpc>
                <a:spcPct val="100000"/>
              </a:lnSpc>
              <a:buFont typeface="Arial" panose="020B0604020202020204" pitchFamily="34" charset="0"/>
              <a:buChar char="•"/>
            </a:pPr>
            <a:r>
              <a:rPr lang="en-GB" sz="2400" dirty="0"/>
              <a:t>Empowering </a:t>
            </a:r>
          </a:p>
          <a:p>
            <a:pPr marL="727200" lvl="1" indent="-457200">
              <a:lnSpc>
                <a:spcPct val="100000"/>
              </a:lnSpc>
              <a:buSzPct val="70000"/>
              <a:buFont typeface="Courier New" panose="02070309020205020404" pitchFamily="49" charset="0"/>
              <a:buChar char="o"/>
            </a:pPr>
            <a:r>
              <a:rPr lang="en-GB" sz="2400" dirty="0"/>
              <a:t>Ability to make informed decisions about their healthcare.</a:t>
            </a:r>
          </a:p>
          <a:p>
            <a:pPr marL="727200" lvl="1" indent="-457200">
              <a:lnSpc>
                <a:spcPct val="100000"/>
              </a:lnSpc>
              <a:buSzPct val="70000"/>
              <a:buFont typeface="Courier New" panose="02070309020205020404" pitchFamily="49" charset="0"/>
              <a:buChar char="o"/>
            </a:pPr>
            <a:r>
              <a:rPr lang="en-GB" sz="2400" dirty="0"/>
              <a:t>Gives the patient/customer more control over the medication or treatment.</a:t>
            </a:r>
          </a:p>
          <a:p>
            <a:pPr marL="727200" lvl="1" indent="-457200">
              <a:lnSpc>
                <a:spcPct val="100000"/>
              </a:lnSpc>
              <a:buSzPct val="70000"/>
              <a:buFont typeface="Courier New" panose="02070309020205020404" pitchFamily="49" charset="0"/>
              <a:buChar char="o"/>
            </a:pPr>
            <a:r>
              <a:rPr lang="en-GB" sz="2400" dirty="0"/>
              <a:t>Makes the patient/customer feel valued, respected and part of their healthcare. </a:t>
            </a:r>
          </a:p>
          <a:p>
            <a:pPr marL="457200" indent="-457200">
              <a:lnSpc>
                <a:spcPct val="100000"/>
              </a:lnSpc>
              <a:buFont typeface="Arial" panose="020B0604020202020204" pitchFamily="34" charset="0"/>
              <a:buChar char="•"/>
            </a:pPr>
            <a:r>
              <a:rPr lang="en-GB" sz="2400" dirty="0"/>
              <a:t>Time saving</a:t>
            </a:r>
          </a:p>
          <a:p>
            <a:pPr marL="457200" indent="-457200">
              <a:lnSpc>
                <a:spcPct val="100000"/>
              </a:lnSpc>
              <a:buFont typeface="Arial" panose="020B0604020202020204" pitchFamily="34" charset="0"/>
              <a:buChar char="•"/>
            </a:pPr>
            <a:r>
              <a:rPr lang="en-GB" sz="2400" dirty="0"/>
              <a:t>Builds trust and confidence</a:t>
            </a:r>
          </a:p>
          <a:p>
            <a:pPr marL="457200" indent="-457200">
              <a:lnSpc>
                <a:spcPct val="100000"/>
              </a:lnSpc>
              <a:buFont typeface="Arial" panose="020B0604020202020204" pitchFamily="34" charset="0"/>
              <a:buChar char="•"/>
            </a:pPr>
            <a:r>
              <a:rPr lang="en-GB" sz="2400" dirty="0"/>
              <a:t>Help secure understanding </a:t>
            </a:r>
          </a:p>
          <a:p>
            <a:pPr marL="457200" indent="-457200">
              <a:buFont typeface="Arial" panose="020B0604020202020204" pitchFamily="34" charset="0"/>
              <a:buChar char="•"/>
            </a:pPr>
            <a:endParaRPr lang="en-GB" dirty="0"/>
          </a:p>
          <a:p>
            <a:pPr lvl="0">
              <a:lnSpc>
                <a:spcPct val="107000"/>
              </a:lnSpc>
              <a:spcAft>
                <a:spcPts val="800"/>
              </a:spcAft>
              <a:tabLst>
                <a:tab pos="457200" algn="l"/>
              </a:tabLst>
            </a:pPr>
            <a:endParaRPr lang="en-GB" dirty="0">
              <a:effectLst/>
              <a:latin typeface="Arial" panose="020B0604020202020204" pitchFamily="34" charset="0"/>
              <a:ea typeface="Arial" panose="020B0604020202020204" pitchFamily="34" charset="0"/>
              <a:cs typeface="Symbol" panose="05050102010706020507" pitchFamily="18" charset="2"/>
            </a:endParaRPr>
          </a:p>
        </p:txBody>
      </p:sp>
      <p:sp>
        <p:nvSpPr>
          <p:cNvPr id="5" name="Footer Placeholder 2">
            <a:extLst>
              <a:ext uri="{FF2B5EF4-FFF2-40B4-BE49-F238E27FC236}">
                <a16:creationId xmlns:a16="http://schemas.microsoft.com/office/drawing/2014/main" id="{7CD41790-090D-496A-D6E5-A2259A44620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55</a:t>
            </a:fld>
            <a:endParaRPr lang="en-GB" dirty="0"/>
          </a:p>
        </p:txBody>
      </p:sp>
    </p:spTree>
    <p:extLst>
      <p:ext uri="{BB962C8B-B14F-4D97-AF65-F5344CB8AC3E}">
        <p14:creationId xmlns:p14="http://schemas.microsoft.com/office/powerpoint/2010/main" val="22518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2950" y="302654"/>
            <a:ext cx="8437563" cy="699425"/>
          </a:xfrm>
        </p:spPr>
        <p:txBody>
          <a:bodyPr>
            <a:normAutofit fontScale="90000"/>
          </a:bodyPr>
          <a:lstStyle/>
          <a:p>
            <a:pPr>
              <a:lnSpc>
                <a:spcPct val="100000"/>
              </a:lnSpc>
            </a:pPr>
            <a:r>
              <a:rPr lang="en-GB" sz="3600" dirty="0">
                <a:ea typeface="Calibri"/>
                <a:cs typeface="Arial"/>
              </a:rPr>
              <a:t>Adapting style format for patient/customer activity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52751" y="1315339"/>
            <a:ext cx="7667625" cy="3601574"/>
          </a:xfrm>
        </p:spPr>
        <p:txBody>
          <a:bodyPr vert="horz" lIns="0" tIns="0" rIns="0" bIns="0" rtlCol="0" anchor="t">
            <a:noAutofit/>
          </a:bodyPr>
          <a:lstStyle/>
          <a:p>
            <a:endParaRPr lang="en-GB" sz="2400" dirty="0">
              <a:latin typeface="Arial"/>
              <a:ea typeface="Calibri"/>
              <a:cs typeface="Calibri"/>
            </a:endParaRPr>
          </a:p>
          <a:p>
            <a:pPr>
              <a:lnSpc>
                <a:spcPct val="120000"/>
              </a:lnSpc>
            </a:pPr>
            <a:r>
              <a:rPr lang="en-GB" sz="2400" dirty="0">
                <a:ea typeface="Calibri"/>
                <a:cs typeface="Calibri"/>
              </a:rPr>
              <a:t>In allocated group:</a:t>
            </a:r>
          </a:p>
          <a:p>
            <a:pPr marL="342900" indent="-342900">
              <a:lnSpc>
                <a:spcPct val="120000"/>
              </a:lnSpc>
              <a:buFont typeface="Arial" panose="020B0604020202020204" pitchFamily="34" charset="0"/>
              <a:buChar char="•"/>
            </a:pPr>
            <a:r>
              <a:rPr lang="en-GB" sz="2400" dirty="0">
                <a:ea typeface="Calibri"/>
                <a:cs typeface="Calibri"/>
              </a:rPr>
              <a:t>discuss how to adapt the style format for your allocated patient </a:t>
            </a:r>
          </a:p>
          <a:p>
            <a:pPr marL="342900" indent="-342900">
              <a:lnSpc>
                <a:spcPct val="120000"/>
              </a:lnSpc>
              <a:buFont typeface="Arial" panose="020B0604020202020204" pitchFamily="34" charset="0"/>
              <a:buChar char="•"/>
            </a:pPr>
            <a:r>
              <a:rPr lang="en-GB" sz="2400" dirty="0">
                <a:ea typeface="Calibri"/>
                <a:cs typeface="Calibri"/>
              </a:rPr>
              <a:t>record details on flipchart paper </a:t>
            </a:r>
          </a:p>
          <a:p>
            <a:pPr marL="342900" indent="-342900">
              <a:lnSpc>
                <a:spcPct val="120000"/>
              </a:lnSpc>
              <a:buFont typeface="Arial" panose="020B0604020202020204" pitchFamily="34" charset="0"/>
              <a:buChar char="•"/>
            </a:pPr>
            <a:r>
              <a:rPr lang="en-GB" sz="2400" dirty="0">
                <a:ea typeface="Calibri"/>
                <a:cs typeface="Calibri"/>
              </a:rPr>
              <a:t>allocate a spokesperson </a:t>
            </a:r>
          </a:p>
          <a:p>
            <a:pPr marL="342900" indent="-342900">
              <a:lnSpc>
                <a:spcPct val="120000"/>
              </a:lnSpc>
              <a:buFont typeface="Arial" panose="020B0604020202020204" pitchFamily="34" charset="0"/>
              <a:buChar char="•"/>
            </a:pPr>
            <a:r>
              <a:rPr lang="en-GB" sz="2400" dirty="0">
                <a:ea typeface="Calibri"/>
                <a:cs typeface="Calibri"/>
              </a:rPr>
              <a:t>provide feedback to the class. </a:t>
            </a:r>
          </a:p>
          <a:p>
            <a:pPr marL="285750" indent="-285750">
              <a:buFont typeface="Arial"/>
              <a:buChar char="•"/>
            </a:pPr>
            <a:endParaRPr lang="en-GB" sz="1200" dirty="0">
              <a:ea typeface="Calibri"/>
              <a:cs typeface="Arial"/>
            </a:endParaRPr>
          </a:p>
          <a:p>
            <a:endParaRPr lang="en-GB" dirty="0">
              <a:ea typeface="Calibri"/>
              <a:cs typeface="Calibri"/>
            </a:endParaRPr>
          </a:p>
          <a:p>
            <a:endParaRPr lang="en-GB" dirty="0">
              <a:ea typeface="Calibri"/>
              <a:cs typeface="Calibri"/>
            </a:endParaRPr>
          </a:p>
          <a:p>
            <a:endParaRPr lang="en-GB" dirty="0">
              <a:ea typeface="Calibri"/>
              <a:cs typeface="Calibri"/>
            </a:endParaRPr>
          </a:p>
          <a:p>
            <a:endParaRPr lang="en-GB" dirty="0">
              <a:ea typeface="Calibri"/>
              <a:cs typeface="Calibri"/>
            </a:endParaRPr>
          </a:p>
          <a:p>
            <a:pPr marL="457200" indent="-457200">
              <a:buChar char="•"/>
            </a:pPr>
            <a:endParaRPr lang="en-GB" dirty="0">
              <a:ea typeface="Calibri"/>
              <a:cs typeface="Calibri"/>
            </a:endParaRPr>
          </a:p>
          <a:p>
            <a:endParaRPr lang="en-GB" dirty="0">
              <a:ea typeface="Calibri"/>
              <a:cs typeface="Calibri"/>
            </a:endParaRPr>
          </a:p>
          <a:p>
            <a:pPr marL="228600" indent="-228600">
              <a:buChar char="•"/>
            </a:pPr>
            <a:endParaRPr lang="en-GB" dirty="0">
              <a:ea typeface="Calibri"/>
              <a:cs typeface="Calibri"/>
            </a:endParaRPr>
          </a:p>
        </p:txBody>
      </p:sp>
      <p:sp>
        <p:nvSpPr>
          <p:cNvPr id="5" name="Footer Placeholder 2">
            <a:extLst>
              <a:ext uri="{FF2B5EF4-FFF2-40B4-BE49-F238E27FC236}">
                <a16:creationId xmlns:a16="http://schemas.microsoft.com/office/drawing/2014/main" id="{5606A6D0-6D19-F349-5916-F64D00CA5CB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dirty="0" smtClean="0"/>
              <a:pPr/>
              <a:t>56</a:t>
            </a:fld>
            <a:endParaRPr lang="en-GB" dirty="0"/>
          </a:p>
        </p:txBody>
      </p:sp>
    </p:spTree>
    <p:extLst>
      <p:ext uri="{BB962C8B-B14F-4D97-AF65-F5344CB8AC3E}">
        <p14:creationId xmlns:p14="http://schemas.microsoft.com/office/powerpoint/2010/main" val="2713824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a:bodyPr>
          <a:lstStyle/>
          <a:p>
            <a:r>
              <a:rPr lang="en-GB" sz="3200" dirty="0"/>
              <a:t>Next steps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a:lstStyle/>
          <a:p>
            <a:pPr>
              <a:lnSpc>
                <a:spcPct val="120000"/>
              </a:lnSpc>
            </a:pPr>
            <a:r>
              <a:rPr lang="en-GB" sz="2400" dirty="0">
                <a:effectLst/>
                <a:ea typeface="Calibri" panose="020F0502020204030204" pitchFamily="34" charset="0"/>
                <a:cs typeface="Arial" panose="020B0604020202020204" pitchFamily="34" charset="0"/>
              </a:rPr>
              <a:t>Research situations where information is presented to patients/customers.</a:t>
            </a:r>
          </a:p>
          <a:p>
            <a:pPr>
              <a:lnSpc>
                <a:spcPct val="120000"/>
              </a:lnSpc>
            </a:pPr>
            <a:endParaRPr lang="en-GB" sz="2400" dirty="0">
              <a:ea typeface="Calibri" panose="020F0502020204030204" pitchFamily="34" charset="0"/>
              <a:cs typeface="Arial" panose="020B0604020202020204" pitchFamily="34" charset="0"/>
            </a:endParaRPr>
          </a:p>
          <a:p>
            <a:pPr>
              <a:lnSpc>
                <a:spcPct val="120000"/>
              </a:lnSpc>
            </a:pPr>
            <a:r>
              <a:rPr lang="en-GB" sz="2400" dirty="0">
                <a:effectLst/>
                <a:ea typeface="Calibri" panose="020F0502020204030204" pitchFamily="34" charset="0"/>
                <a:cs typeface="Arial" panose="020B0604020202020204" pitchFamily="34" charset="0"/>
              </a:rPr>
              <a:t>Produce a list of 10 such situations. </a:t>
            </a:r>
            <a:endParaRPr lang="en-GB" sz="2400" dirty="0">
              <a:effectLst/>
            </a:endParaRPr>
          </a:p>
          <a:p>
            <a:endParaRPr lang="en-GB" dirty="0"/>
          </a:p>
        </p:txBody>
      </p:sp>
      <p:sp>
        <p:nvSpPr>
          <p:cNvPr id="5" name="Footer Placeholder 2">
            <a:extLst>
              <a:ext uri="{FF2B5EF4-FFF2-40B4-BE49-F238E27FC236}">
                <a16:creationId xmlns:a16="http://schemas.microsoft.com/office/drawing/2014/main" id="{2E00DCE2-E3D6-D992-06BD-33AF91C2936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57</a:t>
            </a:fld>
            <a:endParaRPr lang="en-GB" dirty="0"/>
          </a:p>
        </p:txBody>
      </p:sp>
    </p:spTree>
    <p:extLst>
      <p:ext uri="{BB962C8B-B14F-4D97-AF65-F5344CB8AC3E}">
        <p14:creationId xmlns:p14="http://schemas.microsoft.com/office/powerpoint/2010/main" val="3692762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69214"/>
            <a:ext cx="6408720" cy="1602360"/>
          </a:xfrm>
        </p:spPr>
        <p:txBody>
          <a:bodyPr/>
          <a:lstStyle/>
          <a:p>
            <a:r>
              <a:rPr lang="en-US" dirty="0"/>
              <a:t>09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pPr>
              <a:lnSpc>
                <a:spcPct val="110000"/>
              </a:lnSpc>
            </a:pPr>
            <a:r>
              <a:rPr lang="en-US" sz="2800" dirty="0"/>
              <a:t>Adapting style formats for healthcare professionals </a:t>
            </a:r>
          </a:p>
          <a:p>
            <a:endParaRPr lang="en-US" dirty="0"/>
          </a:p>
        </p:txBody>
      </p:sp>
    </p:spTree>
    <p:extLst>
      <p:ext uri="{BB962C8B-B14F-4D97-AF65-F5344CB8AC3E}">
        <p14:creationId xmlns:p14="http://schemas.microsoft.com/office/powerpoint/2010/main" val="727894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2950" y="376237"/>
            <a:ext cx="8822273" cy="699425"/>
          </a:xfrm>
        </p:spPr>
        <p:txBody>
          <a:bodyPr>
            <a:noAutofit/>
          </a:bodyPr>
          <a:lstStyle/>
          <a:p>
            <a:pPr>
              <a:lnSpc>
                <a:spcPct val="100000"/>
              </a:lnSpc>
            </a:pPr>
            <a:r>
              <a:rPr lang="en-GB" sz="3200" dirty="0"/>
              <a:t>Adapting style formats (healthcare professionals)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50" y="1165689"/>
            <a:ext cx="7667625" cy="3601574"/>
          </a:xfrm>
        </p:spPr>
        <p:txBody>
          <a:bodyPr vert="horz" lIns="0" tIns="0" rIns="0" bIns="0" rtlCol="0" anchor="t">
            <a:noAutofit/>
          </a:bodyPr>
          <a:lstStyle/>
          <a:p>
            <a:pPr>
              <a:lnSpc>
                <a:spcPct val="100000"/>
              </a:lnSpc>
            </a:pPr>
            <a:endParaRPr lang="en-GB" sz="2400" dirty="0">
              <a:effectLst/>
              <a:latin typeface="Arial"/>
              <a:ea typeface="Yu Mincho"/>
              <a:cs typeface="Arial"/>
            </a:endParaRPr>
          </a:p>
          <a:p>
            <a:pPr>
              <a:lnSpc>
                <a:spcPct val="100000"/>
              </a:lnSpc>
            </a:pPr>
            <a:r>
              <a:rPr lang="en-GB" sz="2400" dirty="0">
                <a:effectLst/>
                <a:latin typeface="Arial"/>
                <a:ea typeface="Yu Mincho"/>
                <a:cs typeface="Arial"/>
              </a:rPr>
              <a:t>When presenting information to healthcare professionals, multiple </a:t>
            </a:r>
            <a:r>
              <a:rPr lang="en-GB" sz="2400" dirty="0">
                <a:latin typeface="Arial"/>
                <a:ea typeface="Yu Mincho"/>
                <a:cs typeface="Arial"/>
              </a:rPr>
              <a:t>delivery formats can be used, including</a:t>
            </a:r>
            <a:r>
              <a:rPr lang="en-GB" sz="2400" dirty="0">
                <a:effectLst/>
                <a:latin typeface="Arial"/>
                <a:ea typeface="Yu Mincho"/>
                <a:cs typeface="Arial"/>
              </a:rPr>
              <a:t>:</a:t>
            </a:r>
            <a:r>
              <a:rPr lang="en-GB" sz="2400" dirty="0">
                <a:latin typeface="Arial"/>
                <a:ea typeface="Yu Mincho"/>
                <a:cs typeface="Arial"/>
              </a:rPr>
              <a:t> </a:t>
            </a:r>
            <a:endParaRPr lang="en-GB" sz="2400" dirty="0">
              <a:effectLst/>
              <a:latin typeface="Arial" panose="020B0604020202020204" pitchFamily="34" charset="0"/>
              <a:ea typeface="Yu Mincho" panose="02020400000000000000" pitchFamily="18" charset="-128"/>
              <a:cs typeface="Arial" panose="020B0604020202020204" pitchFamily="34" charset="0"/>
            </a:endParaRPr>
          </a:p>
          <a:p>
            <a:pPr>
              <a:lnSpc>
                <a:spcPct val="100000"/>
              </a:lnSpc>
            </a:pPr>
            <a:endParaRPr lang="en-GB" sz="2400" dirty="0">
              <a:effectLst/>
              <a:latin typeface="Arial" panose="020B0604020202020204" pitchFamily="34" charset="0"/>
              <a:ea typeface="Yu Mincho" panose="02020400000000000000" pitchFamily="18" charset="-128"/>
              <a:cs typeface="Arial" panose="020B0604020202020204" pitchFamily="34" charset="0"/>
            </a:endParaRPr>
          </a:p>
          <a:p>
            <a:pPr marL="342900" lvl="0" indent="-342900">
              <a:lnSpc>
                <a:spcPct val="100000"/>
              </a:lnSpc>
              <a:buFont typeface="Symbol" panose="05050102010706020507" pitchFamily="18" charset="2"/>
              <a:buChar char=""/>
            </a:pPr>
            <a:r>
              <a:rPr lang="en-GB" sz="2400" dirty="0">
                <a:effectLst/>
                <a:latin typeface="Arial" panose="020B0604020202020204" pitchFamily="34" charset="0"/>
                <a:ea typeface="Yu Mincho" panose="02020400000000000000" pitchFamily="18" charset="-128"/>
                <a:cs typeface="Arial" panose="020B0604020202020204" pitchFamily="34" charset="0"/>
              </a:rPr>
              <a:t>formal (PowerPoint/handouts)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sz="2400" dirty="0">
                <a:effectLst/>
                <a:latin typeface="Arial" panose="020B0604020202020204" pitchFamily="34" charset="0"/>
                <a:ea typeface="Yu Mincho" panose="02020400000000000000" pitchFamily="18" charset="-128"/>
                <a:cs typeface="Arial" panose="020B0604020202020204" pitchFamily="34" charset="0"/>
              </a:rPr>
              <a:t>informal (whiteboards/notes/handouts)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sz="2400" dirty="0">
                <a:effectLst/>
                <a:latin typeface="Arial" panose="020B0604020202020204" pitchFamily="34" charset="0"/>
                <a:ea typeface="Yu Mincho" panose="02020400000000000000" pitchFamily="18" charset="-128"/>
                <a:cs typeface="Arial" panose="020B0604020202020204" pitchFamily="34" charset="0"/>
              </a:rPr>
              <a:t>case study (reports/handouts)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buFont typeface="Symbol" panose="05050102010706020507" pitchFamily="18" charset="2"/>
              <a:buChar char=""/>
            </a:pPr>
            <a:r>
              <a:rPr lang="en-GB" sz="2400" dirty="0">
                <a:effectLst/>
                <a:latin typeface="Arial" panose="020B0604020202020204" pitchFamily="34" charset="0"/>
                <a:ea typeface="Yu Mincho" panose="02020400000000000000" pitchFamily="18" charset="-128"/>
                <a:cs typeface="Arial" panose="020B0604020202020204" pitchFamily="34" charset="0"/>
              </a:rPr>
              <a:t>interactive (flipchart / interactive games).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dirty="0"/>
              <a:t> </a:t>
            </a:r>
          </a:p>
        </p:txBody>
      </p:sp>
      <p:sp>
        <p:nvSpPr>
          <p:cNvPr id="5" name="Footer Placeholder 2">
            <a:extLst>
              <a:ext uri="{FF2B5EF4-FFF2-40B4-BE49-F238E27FC236}">
                <a16:creationId xmlns:a16="http://schemas.microsoft.com/office/drawing/2014/main" id="{28C2BBFF-C19F-82E2-2FC6-53366E0475A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59</a:t>
            </a:fld>
            <a:endParaRPr lang="en-GB" dirty="0"/>
          </a:p>
        </p:txBody>
      </p:sp>
    </p:spTree>
    <p:extLst>
      <p:ext uri="{BB962C8B-B14F-4D97-AF65-F5344CB8AC3E}">
        <p14:creationId xmlns:p14="http://schemas.microsoft.com/office/powerpoint/2010/main" val="94932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E244-312F-A10E-4097-3CDB72BBB29E}"/>
              </a:ext>
            </a:extLst>
          </p:cNvPr>
          <p:cNvSpPr>
            <a:spLocks noGrp="1"/>
          </p:cNvSpPr>
          <p:nvPr>
            <p:ph type="title"/>
          </p:nvPr>
        </p:nvSpPr>
        <p:spPr>
          <a:xfrm>
            <a:off x="465238" y="518192"/>
            <a:ext cx="8213526" cy="699425"/>
          </a:xfrm>
        </p:spPr>
        <p:txBody>
          <a:bodyPr>
            <a:normAutofit/>
          </a:bodyPr>
          <a:lstStyle/>
          <a:p>
            <a:pPr>
              <a:lnSpc>
                <a:spcPct val="120000"/>
              </a:lnSpc>
            </a:pPr>
            <a:r>
              <a:rPr lang="en-US" sz="3200" dirty="0"/>
              <a:t>Self-assessment of key principles </a:t>
            </a:r>
          </a:p>
        </p:txBody>
      </p:sp>
      <p:sp>
        <p:nvSpPr>
          <p:cNvPr id="3" name="Text Placeholder 2">
            <a:extLst>
              <a:ext uri="{FF2B5EF4-FFF2-40B4-BE49-F238E27FC236}">
                <a16:creationId xmlns:a16="http://schemas.microsoft.com/office/drawing/2014/main" id="{E10A3719-F66B-8DA5-265B-DB7F26FD3E7E}"/>
              </a:ext>
            </a:extLst>
          </p:cNvPr>
          <p:cNvSpPr>
            <a:spLocks noGrp="1"/>
          </p:cNvSpPr>
          <p:nvPr>
            <p:ph type="body" sz="quarter" idx="13"/>
          </p:nvPr>
        </p:nvSpPr>
        <p:spPr>
          <a:xfrm>
            <a:off x="465237" y="1210417"/>
            <a:ext cx="8213526" cy="3414891"/>
          </a:xfrm>
        </p:spPr>
        <p:txBody>
          <a:bodyPr>
            <a:normAutofit/>
          </a:bodyPr>
          <a:lstStyle/>
          <a:p>
            <a:pPr>
              <a:lnSpc>
                <a:spcPct val="120000"/>
              </a:lnSpc>
            </a:pPr>
            <a:r>
              <a:rPr lang="en-GB" sz="2400" b="0" dirty="0">
                <a:solidFill>
                  <a:schemeClr val="tx1"/>
                </a:solidFill>
                <a:latin typeface="Arial" panose="020B0604020202020204" pitchFamily="34" charset="0"/>
                <a:ea typeface="Arial" panose="020B0604020202020204" pitchFamily="34" charset="0"/>
                <a:cs typeface="Arial" panose="020B0604020202020204" pitchFamily="34" charset="0"/>
              </a:rPr>
              <a:t>Assessment of the o</a:t>
            </a: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ral communication key principles used:</a:t>
            </a:r>
          </a:p>
          <a:p>
            <a:pPr>
              <a:lnSpc>
                <a:spcPct val="120000"/>
              </a:lnSpc>
            </a:pP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1 = poor</a:t>
            </a:r>
          </a:p>
          <a:p>
            <a:pPr>
              <a:lnSpc>
                <a:spcPct val="120000"/>
              </a:lnSpc>
            </a:pP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2 = average</a:t>
            </a:r>
            <a:endPar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en-GB" sz="2400" b="0" dirty="0">
                <a:solidFill>
                  <a:schemeClr val="tx1"/>
                </a:solidFill>
                <a:effectLst/>
                <a:latin typeface="Arial" panose="020B0604020202020204" pitchFamily="34" charset="0"/>
                <a:ea typeface="Arial" panose="020B0604020202020204" pitchFamily="34" charset="0"/>
              </a:rPr>
              <a:t>3 = </a:t>
            </a:r>
            <a:r>
              <a:rPr lang="en-GB" sz="2400" b="0" dirty="0">
                <a:solidFill>
                  <a:schemeClr val="tx1"/>
                </a:solidFill>
                <a:latin typeface="Arial" panose="020B0604020202020204" pitchFamily="34" charset="0"/>
              </a:rPr>
              <a:t>good</a:t>
            </a:r>
          </a:p>
          <a:p>
            <a:pPr>
              <a:lnSpc>
                <a:spcPct val="120000"/>
              </a:lnSpc>
            </a:pPr>
            <a:r>
              <a:rPr lang="en-GB" sz="2400" b="0" dirty="0">
                <a:solidFill>
                  <a:schemeClr val="tx1"/>
                </a:solidFill>
                <a:latin typeface="Arial" panose="020B0604020202020204" pitchFamily="34" charset="0"/>
              </a:rPr>
              <a:t>4 = very good</a:t>
            </a:r>
          </a:p>
          <a:p>
            <a:pPr>
              <a:lnSpc>
                <a:spcPct val="120000"/>
              </a:lnSpc>
            </a:pPr>
            <a:r>
              <a:rPr lang="en-GB" sz="2400" b="0" dirty="0">
                <a:solidFill>
                  <a:schemeClr val="tx1"/>
                </a:solidFill>
                <a:latin typeface="Arial" panose="020B0604020202020204" pitchFamily="34" charset="0"/>
              </a:rPr>
              <a:t>5 = outstanding</a:t>
            </a:r>
            <a:endParaRPr lang="en-US" sz="2400" b="0" dirty="0">
              <a:solidFill>
                <a:schemeClr val="tx1"/>
              </a:solidFill>
            </a:endParaRPr>
          </a:p>
        </p:txBody>
      </p:sp>
      <p:sp>
        <p:nvSpPr>
          <p:cNvPr id="5" name="Slide Number Placeholder 4">
            <a:extLst>
              <a:ext uri="{FF2B5EF4-FFF2-40B4-BE49-F238E27FC236}">
                <a16:creationId xmlns:a16="http://schemas.microsoft.com/office/drawing/2014/main" id="{BB209A0F-21F8-BB96-3798-A2EBDA3CF2AC}"/>
              </a:ext>
            </a:extLst>
          </p:cNvPr>
          <p:cNvSpPr>
            <a:spLocks noGrp="1"/>
          </p:cNvSpPr>
          <p:nvPr>
            <p:ph type="sldNum" sz="quarter" idx="12"/>
          </p:nvPr>
        </p:nvSpPr>
        <p:spPr/>
        <p:txBody>
          <a:bodyPr/>
          <a:lstStyle/>
          <a:p>
            <a:fld id="{DA2C159E-F13C-4A85-9A41-E7669D3E0D70}" type="slidenum">
              <a:rPr lang="en-GB" smtClean="0"/>
              <a:pPr/>
              <a:t>6</a:t>
            </a:fld>
            <a:endParaRPr lang="en-GB" dirty="0"/>
          </a:p>
        </p:txBody>
      </p:sp>
      <p:sp>
        <p:nvSpPr>
          <p:cNvPr id="6" name="Footer Placeholder 2">
            <a:extLst>
              <a:ext uri="{FF2B5EF4-FFF2-40B4-BE49-F238E27FC236}">
                <a16:creationId xmlns:a16="http://schemas.microsoft.com/office/drawing/2014/main" id="{E241E25A-F2D3-1A37-C5F8-6A878657CBF5}"/>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3516904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4CCBD-C43C-93E0-F4AA-35C1FC322649}"/>
              </a:ext>
            </a:extLst>
          </p:cNvPr>
          <p:cNvSpPr>
            <a:spLocks noGrp="1"/>
          </p:cNvSpPr>
          <p:nvPr>
            <p:ph type="title"/>
          </p:nvPr>
        </p:nvSpPr>
        <p:spPr/>
        <p:txBody>
          <a:bodyPr>
            <a:normAutofit/>
          </a:bodyPr>
          <a:lstStyle/>
          <a:p>
            <a:r>
              <a:rPr lang="en-US" sz="3200" dirty="0"/>
              <a:t>New treatment activity</a:t>
            </a:r>
          </a:p>
        </p:txBody>
      </p:sp>
      <p:sp>
        <p:nvSpPr>
          <p:cNvPr id="4" name="Text Placeholder 3">
            <a:extLst>
              <a:ext uri="{FF2B5EF4-FFF2-40B4-BE49-F238E27FC236}">
                <a16:creationId xmlns:a16="http://schemas.microsoft.com/office/drawing/2014/main" id="{0160B083-8F7C-69EF-8588-5E6CCFF29B99}"/>
              </a:ext>
            </a:extLst>
          </p:cNvPr>
          <p:cNvSpPr>
            <a:spLocks noGrp="1"/>
          </p:cNvSpPr>
          <p:nvPr>
            <p:ph type="body" sz="quarter" idx="12"/>
          </p:nvPr>
        </p:nvSpPr>
        <p:spPr/>
        <p:txBody>
          <a:bodyPr vert="horz" lIns="0" tIns="0" rIns="0" bIns="0" rtlCol="0" anchor="t">
            <a:noAutofit/>
          </a:bodyPr>
          <a:lstStyle/>
          <a:p>
            <a:pPr>
              <a:lnSpc>
                <a:spcPct val="120000"/>
              </a:lnSpc>
            </a:pPr>
            <a:r>
              <a:rPr lang="en-US" sz="2400" dirty="0">
                <a:cs typeface="Arial"/>
              </a:rPr>
              <a:t>Individually, plan a five-minute presentation using the New treatment for diabetes type 2 information sheet.</a:t>
            </a:r>
          </a:p>
          <a:p>
            <a:pPr>
              <a:lnSpc>
                <a:spcPct val="120000"/>
              </a:lnSpc>
            </a:pPr>
            <a:endParaRPr lang="en-US" sz="2400" dirty="0">
              <a:cs typeface="Arial"/>
            </a:endParaRPr>
          </a:p>
          <a:p>
            <a:pPr>
              <a:lnSpc>
                <a:spcPct val="120000"/>
              </a:lnSpc>
            </a:pPr>
            <a:r>
              <a:rPr lang="en-US" sz="2400" dirty="0">
                <a:cs typeface="Arial"/>
              </a:rPr>
              <a:t>Present to your allocated group using the allocated format.</a:t>
            </a:r>
          </a:p>
          <a:p>
            <a:pPr>
              <a:lnSpc>
                <a:spcPct val="120000"/>
              </a:lnSpc>
            </a:pPr>
            <a:endParaRPr lang="en-US" sz="2400" dirty="0">
              <a:cs typeface="Arial"/>
            </a:endParaRPr>
          </a:p>
          <a:p>
            <a:pPr>
              <a:lnSpc>
                <a:spcPct val="120000"/>
              </a:lnSpc>
            </a:pPr>
            <a:r>
              <a:rPr lang="en-US" sz="2400" dirty="0">
                <a:cs typeface="Arial"/>
              </a:rPr>
              <a:t>Observe peer presentations and provide feedback. </a:t>
            </a:r>
          </a:p>
          <a:p>
            <a:endParaRPr lang="en-US" dirty="0">
              <a:cs typeface="Arial"/>
            </a:endParaRPr>
          </a:p>
          <a:p>
            <a:endParaRPr lang="en-US" dirty="0">
              <a:cs typeface="Arial"/>
            </a:endParaRPr>
          </a:p>
          <a:p>
            <a:endParaRPr lang="en-US" dirty="0"/>
          </a:p>
          <a:p>
            <a:endParaRPr lang="en-US" sz="2400" dirty="0">
              <a:cs typeface="Arial"/>
            </a:endParaRPr>
          </a:p>
          <a:p>
            <a:endParaRPr lang="en-US" sz="2400" dirty="0">
              <a:cs typeface="Arial"/>
            </a:endParaRPr>
          </a:p>
          <a:p>
            <a:endParaRPr lang="en-US" sz="2400" dirty="0">
              <a:cs typeface="Arial"/>
            </a:endParaRPr>
          </a:p>
        </p:txBody>
      </p:sp>
      <p:sp>
        <p:nvSpPr>
          <p:cNvPr id="5" name="Footer Placeholder 2">
            <a:extLst>
              <a:ext uri="{FF2B5EF4-FFF2-40B4-BE49-F238E27FC236}">
                <a16:creationId xmlns:a16="http://schemas.microsoft.com/office/drawing/2014/main" id="{106D52E5-0BC2-DEEE-1AD2-C409AD1FDB0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84DBE714-A30B-65D4-BF37-1CA06C84E83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60</a:t>
            </a:fld>
            <a:endParaRPr lang="en-GB" dirty="0"/>
          </a:p>
        </p:txBody>
      </p:sp>
    </p:spTree>
    <p:extLst>
      <p:ext uri="{BB962C8B-B14F-4D97-AF65-F5344CB8AC3E}">
        <p14:creationId xmlns:p14="http://schemas.microsoft.com/office/powerpoint/2010/main" val="34473898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fontScale="90000"/>
          </a:bodyPr>
          <a:lstStyle/>
          <a:p>
            <a:pPr>
              <a:lnSpc>
                <a:spcPct val="100000"/>
              </a:lnSpc>
            </a:pPr>
            <a:r>
              <a:rPr lang="en-GB" sz="3600" dirty="0">
                <a:ea typeface="Calibri" panose="020F0502020204030204" pitchFamily="34" charset="0"/>
                <a:cs typeface="Arial"/>
              </a:rPr>
              <a:t>Multidisciplinary team meeting activity (patient C care plan review) </a:t>
            </a:r>
            <a:br>
              <a:rPr lang="en-GB" sz="1800" dirty="0">
                <a:effectLst/>
                <a:latin typeface="Arial" panose="020B0604020202020204" pitchFamily="34" charset="0"/>
                <a:ea typeface="Calibri" panose="020F0502020204030204" pitchFamily="34" charset="0"/>
                <a:cs typeface="Arial" panose="020B0604020202020204" pitchFamily="34" charset="0"/>
              </a:rPr>
            </a:br>
            <a:endParaRPr lang="en-GB" dirty="0">
              <a:cs typeface="Arial"/>
            </a:endParaRP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50" y="1302611"/>
            <a:ext cx="7667625" cy="3601574"/>
          </a:xfrm>
        </p:spPr>
        <p:txBody>
          <a:bodyPr vert="horz" lIns="0" tIns="0" rIns="0" bIns="0" rtlCol="0" anchor="t">
            <a:noAutofit/>
          </a:bodyPr>
          <a:lstStyle/>
          <a:p>
            <a:pPr lvl="0"/>
            <a:endParaRPr lang="en-US" sz="2400" b="1" dirty="0">
              <a:effectLst/>
              <a:latin typeface="Arial" panose="020B0604020202020204" pitchFamily="34" charset="0"/>
              <a:ea typeface="Arial" panose="020B0604020202020204" pitchFamily="34" charset="0"/>
              <a:cs typeface="Arial" panose="020B0604020202020204" pitchFamily="34" charset="0"/>
            </a:endParaRPr>
          </a:p>
          <a:p>
            <a:pPr lvl="0"/>
            <a:r>
              <a:rPr lang="en-US" sz="2400" b="1" dirty="0">
                <a:effectLst/>
                <a:latin typeface="Arial" panose="020B0604020202020204" pitchFamily="34" charset="0"/>
                <a:ea typeface="Arial" panose="020B0604020202020204" pitchFamily="34" charset="0"/>
                <a:cs typeface="Arial" panose="020B0604020202020204" pitchFamily="34" charset="0"/>
              </a:rPr>
              <a:t>Instructions</a:t>
            </a:r>
            <a:endParaRPr lang="en-US" sz="2400" b="1" dirty="0">
              <a:latin typeface="Arial" panose="020B0604020202020204" pitchFamily="34" charset="0"/>
              <a:ea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dirty="0">
                <a:effectLst/>
                <a:latin typeface="Arial"/>
                <a:ea typeface="Arial" panose="020B0604020202020204" pitchFamily="34" charset="0"/>
                <a:cs typeface="Arial"/>
              </a:rPr>
              <a:t>Allocate roles to each of the group members (case manager </a:t>
            </a:r>
            <a:r>
              <a:rPr lang="en-US" sz="2400" dirty="0">
                <a:latin typeface="Arial"/>
                <a:ea typeface="Arial" panose="020B0604020202020204" pitchFamily="34" charset="0"/>
                <a:cs typeface="Arial"/>
              </a:rPr>
              <a:t>(diabetic nurse) / consultant clinician </a:t>
            </a:r>
            <a:r>
              <a:rPr lang="en-US" sz="2400" dirty="0">
                <a:effectLst/>
                <a:latin typeface="Arial"/>
                <a:ea typeface="Arial" panose="020B0604020202020204" pitchFamily="34" charset="0"/>
                <a:cs typeface="Arial"/>
              </a:rPr>
              <a:t>/ dietitian</a:t>
            </a:r>
            <a:r>
              <a:rPr lang="en-US" sz="2400" dirty="0">
                <a:latin typeface="Arial"/>
                <a:ea typeface="Arial" panose="020B0604020202020204" pitchFamily="34" charset="0"/>
                <a:cs typeface="Arial"/>
              </a:rPr>
              <a:t> / support worker.</a:t>
            </a:r>
            <a:endParaRPr lang="en-GB" sz="2400" dirty="0">
              <a:latin typeface="Arial"/>
              <a:ea typeface="Arial" panose="020B0604020202020204" pitchFamily="34" charset="0"/>
              <a:cs typeface="Arial" panose="020B0604020202020204" pitchFamily="34" charset="0"/>
            </a:endParaRPr>
          </a:p>
          <a:p>
            <a:pPr marL="457200" indent="-457200">
              <a:lnSpc>
                <a:spcPct val="100000"/>
              </a:lnSpc>
              <a:buFont typeface="+mj-lt"/>
              <a:buAutoNum type="arabicPeriod"/>
            </a:pPr>
            <a:r>
              <a:rPr lang="en-US" sz="2400" dirty="0">
                <a:latin typeface="Arial" panose="020B0604020202020204" pitchFamily="34" charset="0"/>
                <a:ea typeface="Arial" panose="020B0604020202020204" pitchFamily="34" charset="0"/>
                <a:cs typeface="Arial" panose="020B0604020202020204" pitchFamily="34" charset="0"/>
              </a:rPr>
              <a:t>A</a:t>
            </a:r>
            <a:r>
              <a:rPr lang="en-US" sz="2400" dirty="0">
                <a:effectLst/>
                <a:latin typeface="Arial" panose="020B0604020202020204" pitchFamily="34" charset="0"/>
                <a:ea typeface="Arial" panose="020B0604020202020204" pitchFamily="34" charset="0"/>
                <a:cs typeface="Arial" panose="020B0604020202020204" pitchFamily="34" charset="0"/>
              </a:rPr>
              <a:t>ct out the role play.</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0000"/>
              </a:lnSpc>
              <a:buFont typeface="+mj-lt"/>
              <a:buAutoNum type="arabicPeriod"/>
            </a:pPr>
            <a:r>
              <a:rPr lang="en-GB" sz="2400" dirty="0">
                <a:effectLst/>
                <a:latin typeface="Arial" panose="020B0604020202020204" pitchFamily="34" charset="0"/>
                <a:ea typeface="Arial" panose="020B0604020202020204" pitchFamily="34" charset="0"/>
                <a:cs typeface="Arial" panose="020B0604020202020204" pitchFamily="34" charset="0"/>
              </a:rPr>
              <a:t>Complete the goal setting sheet for patient C.</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sz="18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Footer Placeholder 2">
            <a:extLst>
              <a:ext uri="{FF2B5EF4-FFF2-40B4-BE49-F238E27FC236}">
                <a16:creationId xmlns:a16="http://schemas.microsoft.com/office/drawing/2014/main" id="{980900C2-E919-B545-EA7A-29AD447D661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61</a:t>
            </a:fld>
            <a:endParaRPr lang="en-GB" dirty="0"/>
          </a:p>
        </p:txBody>
      </p:sp>
    </p:spTree>
    <p:extLst>
      <p:ext uri="{BB962C8B-B14F-4D97-AF65-F5344CB8AC3E}">
        <p14:creationId xmlns:p14="http://schemas.microsoft.com/office/powerpoint/2010/main" val="3595578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4000" y="457398"/>
            <a:ext cx="8437563" cy="699425"/>
          </a:xfrm>
        </p:spPr>
        <p:txBody>
          <a:bodyPr>
            <a:normAutofit/>
          </a:bodyPr>
          <a:lstStyle/>
          <a:p>
            <a:r>
              <a:rPr lang="en-GB" sz="3200" dirty="0"/>
              <a:t>Next steps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4000" y="986400"/>
            <a:ext cx="7667625" cy="3601574"/>
          </a:xfrm>
        </p:spPr>
        <p:txBody>
          <a:bodyPr vert="horz" lIns="0" tIns="0" rIns="0" bIns="0" rtlCol="0" anchor="t">
            <a:noAutofit/>
          </a:bodyPr>
          <a:lstStyle/>
          <a:p>
            <a:pPr>
              <a:lnSpc>
                <a:spcPct val="120000"/>
              </a:lnSpc>
            </a:pPr>
            <a:r>
              <a:rPr lang="en-GB" sz="2400" dirty="0">
                <a:latin typeface="Arial"/>
                <a:ea typeface="Calibri" panose="020F0502020204030204" pitchFamily="34" charset="0"/>
                <a:cs typeface="Arial"/>
              </a:rPr>
              <a:t>Think about who the stakeholders are in the NHS. </a:t>
            </a:r>
            <a:endParaRPr lang="en-GB" sz="2400" dirty="0">
              <a:latin typeface="Arial" panose="020B0604020202020204" pitchFamily="34" charset="0"/>
              <a:ea typeface="Calibri" panose="020F0502020204030204" pitchFamily="34" charset="0"/>
              <a:cs typeface="Arial" panose="020B0604020202020204" pitchFamily="34" charset="0"/>
            </a:endParaRPr>
          </a:p>
          <a:p>
            <a:pPr>
              <a:lnSpc>
                <a:spcPct val="120000"/>
              </a:lnSpc>
            </a:pPr>
            <a:endParaRPr lang="en-GB" sz="2400" dirty="0">
              <a:latin typeface="Arial"/>
              <a:ea typeface="Calibri" panose="020F0502020204030204" pitchFamily="34" charset="0"/>
              <a:cs typeface="Arial"/>
            </a:endParaRPr>
          </a:p>
          <a:p>
            <a:pPr>
              <a:lnSpc>
                <a:spcPct val="120000"/>
              </a:lnSpc>
            </a:pPr>
            <a:r>
              <a:rPr lang="en-GB" sz="2400" dirty="0">
                <a:latin typeface="Arial"/>
                <a:ea typeface="Calibri" panose="020F0502020204030204" pitchFamily="34" charset="0"/>
                <a:cs typeface="Arial"/>
              </a:rPr>
              <a:t>Create a mind map including NHS stakeholders.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5" name="Footer Placeholder 2">
            <a:extLst>
              <a:ext uri="{FF2B5EF4-FFF2-40B4-BE49-F238E27FC236}">
                <a16:creationId xmlns:a16="http://schemas.microsoft.com/office/drawing/2014/main" id="{9B8F13F5-6A48-6D29-D990-A74F01E934C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62</a:t>
            </a:fld>
            <a:endParaRPr lang="en-GB" dirty="0"/>
          </a:p>
        </p:txBody>
      </p:sp>
    </p:spTree>
    <p:extLst>
      <p:ext uri="{BB962C8B-B14F-4D97-AF65-F5344CB8AC3E}">
        <p14:creationId xmlns:p14="http://schemas.microsoft.com/office/powerpoint/2010/main" val="1922685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fontScale="25000" lnSpcReduction="20000"/>
          </a:bodyPr>
          <a:lstStyle/>
          <a:p>
            <a:r>
              <a:rPr lang="en-US" sz="9600" dirty="0"/>
              <a:t>Adapting style formats for stakeholders</a:t>
            </a:r>
          </a:p>
          <a:p>
            <a:r>
              <a:rPr lang="en-US" dirty="0"/>
              <a:t> </a:t>
            </a:r>
          </a:p>
        </p:txBody>
      </p:sp>
    </p:spTree>
    <p:extLst>
      <p:ext uri="{BB962C8B-B14F-4D97-AF65-F5344CB8AC3E}">
        <p14:creationId xmlns:p14="http://schemas.microsoft.com/office/powerpoint/2010/main" val="36768089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a:bodyPr>
          <a:lstStyle/>
          <a:p>
            <a:pPr>
              <a:lnSpc>
                <a:spcPct val="100000"/>
              </a:lnSpc>
            </a:pPr>
            <a:r>
              <a:rPr lang="en-GB" sz="3200" dirty="0"/>
              <a:t>Stakeholders in healthcare</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50" y="1277524"/>
            <a:ext cx="7667625" cy="3601574"/>
          </a:xfrm>
        </p:spPr>
        <p:txBody>
          <a:bodyPr vert="horz" lIns="0" tIns="0" rIns="0" bIns="0" rtlCol="0" anchor="t">
            <a:noAutofit/>
          </a:bodyPr>
          <a:lstStyle/>
          <a:p>
            <a:pPr marL="457200" indent="-457200">
              <a:lnSpc>
                <a:spcPct val="100000"/>
              </a:lnSpc>
              <a:buFont typeface="Arial" panose="020B0604020202020204" pitchFamily="34" charset="0"/>
              <a:buChar char="•"/>
            </a:pPr>
            <a:r>
              <a:rPr lang="en-GB" sz="2400" dirty="0">
                <a:latin typeface="Arial"/>
                <a:cs typeface="Arial"/>
              </a:rPr>
              <a:t>Patients</a:t>
            </a:r>
            <a:endParaRPr lang="en-US" sz="2400" dirty="0">
              <a:latin typeface="Arial"/>
              <a:cs typeface="Arial"/>
            </a:endParaRPr>
          </a:p>
          <a:p>
            <a:pPr marL="457200" indent="-457200">
              <a:lnSpc>
                <a:spcPct val="100000"/>
              </a:lnSpc>
              <a:buFont typeface="Arial" panose="020B0604020202020204" pitchFamily="34" charset="0"/>
              <a:buChar char="•"/>
            </a:pPr>
            <a:r>
              <a:rPr lang="en-GB" sz="2400" dirty="0">
                <a:latin typeface="Arial"/>
                <a:cs typeface="Arial"/>
              </a:rPr>
              <a:t>Caregivers</a:t>
            </a:r>
          </a:p>
          <a:p>
            <a:pPr marL="457200" indent="-457200">
              <a:lnSpc>
                <a:spcPct val="100000"/>
              </a:lnSpc>
              <a:buFont typeface="Arial" panose="020B0604020202020204" pitchFamily="34" charset="0"/>
              <a:buChar char="•"/>
            </a:pPr>
            <a:r>
              <a:rPr lang="en-GB" sz="2400" dirty="0">
                <a:latin typeface="Arial"/>
                <a:cs typeface="Arial"/>
              </a:rPr>
              <a:t>Doctors</a:t>
            </a:r>
          </a:p>
          <a:p>
            <a:pPr marL="457200" indent="-457200">
              <a:lnSpc>
                <a:spcPct val="100000"/>
              </a:lnSpc>
              <a:buFont typeface="Arial" panose="020B0604020202020204" pitchFamily="34" charset="0"/>
              <a:buChar char="•"/>
            </a:pPr>
            <a:r>
              <a:rPr lang="en-GB" sz="2400" dirty="0">
                <a:latin typeface="Arial"/>
                <a:cs typeface="Arial"/>
              </a:rPr>
              <a:t>Nurses</a:t>
            </a:r>
          </a:p>
          <a:p>
            <a:pPr marL="457200" indent="-457200">
              <a:lnSpc>
                <a:spcPct val="100000"/>
              </a:lnSpc>
              <a:buFont typeface="Arial" panose="020B0604020202020204" pitchFamily="34" charset="0"/>
              <a:buChar char="•"/>
            </a:pPr>
            <a:r>
              <a:rPr lang="en-GB" sz="2400" dirty="0">
                <a:latin typeface="Arial"/>
                <a:cs typeface="Arial"/>
              </a:rPr>
              <a:t>Unions</a:t>
            </a:r>
          </a:p>
          <a:p>
            <a:pPr marL="457200" indent="-457200">
              <a:lnSpc>
                <a:spcPct val="100000"/>
              </a:lnSpc>
              <a:buFont typeface="Arial" panose="020B0604020202020204" pitchFamily="34" charset="0"/>
              <a:buChar char="•"/>
            </a:pPr>
            <a:r>
              <a:rPr lang="en-GB" sz="2400" dirty="0">
                <a:latin typeface="Arial"/>
                <a:cs typeface="Arial"/>
              </a:rPr>
              <a:t>Employees</a:t>
            </a:r>
          </a:p>
          <a:p>
            <a:pPr marL="457200" indent="-457200">
              <a:lnSpc>
                <a:spcPct val="100000"/>
              </a:lnSpc>
              <a:buFont typeface="Arial" panose="020B0604020202020204" pitchFamily="34" charset="0"/>
              <a:buChar char="•"/>
            </a:pPr>
            <a:r>
              <a:rPr lang="en-GB" sz="2400" dirty="0">
                <a:latin typeface="Arial"/>
                <a:cs typeface="Arial"/>
              </a:rPr>
              <a:t>Insurance companies </a:t>
            </a:r>
          </a:p>
          <a:p>
            <a:pPr marL="457200" indent="-457200">
              <a:lnSpc>
                <a:spcPct val="100000"/>
              </a:lnSpc>
              <a:buFont typeface="Arial" panose="020B0604020202020204" pitchFamily="34" charset="0"/>
              <a:buChar char="•"/>
            </a:pPr>
            <a:r>
              <a:rPr lang="en-GB" sz="2400" dirty="0">
                <a:latin typeface="Arial"/>
                <a:cs typeface="Arial"/>
              </a:rPr>
              <a:t>Communities</a:t>
            </a:r>
          </a:p>
          <a:p>
            <a:pPr marL="457200" indent="-457200">
              <a:lnSpc>
                <a:spcPct val="100000"/>
              </a:lnSpc>
              <a:buFont typeface="Arial" panose="020B0604020202020204" pitchFamily="34" charset="0"/>
              <a:buChar char="•"/>
            </a:pPr>
            <a:r>
              <a:rPr lang="en-GB" sz="2400" dirty="0">
                <a:latin typeface="Arial"/>
                <a:cs typeface="Arial"/>
              </a:rPr>
              <a:t>Pharmaceutical firms </a:t>
            </a:r>
          </a:p>
        </p:txBody>
      </p:sp>
      <p:sp>
        <p:nvSpPr>
          <p:cNvPr id="5" name="Footer Placeholder 2">
            <a:extLst>
              <a:ext uri="{FF2B5EF4-FFF2-40B4-BE49-F238E27FC236}">
                <a16:creationId xmlns:a16="http://schemas.microsoft.com/office/drawing/2014/main" id="{3C2AFC8F-1177-6B6F-7207-C8DEC975DE7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64</a:t>
            </a:fld>
            <a:endParaRPr lang="en-GB" dirty="0"/>
          </a:p>
        </p:txBody>
      </p:sp>
    </p:spTree>
    <p:extLst>
      <p:ext uri="{BB962C8B-B14F-4D97-AF65-F5344CB8AC3E}">
        <p14:creationId xmlns:p14="http://schemas.microsoft.com/office/powerpoint/2010/main" val="36941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C95FFA-C477-442B-2EC1-264ECB0D748A}"/>
              </a:ext>
            </a:extLst>
          </p:cNvPr>
          <p:cNvSpPr>
            <a:spLocks noGrp="1"/>
          </p:cNvSpPr>
          <p:nvPr>
            <p:ph type="title"/>
          </p:nvPr>
        </p:nvSpPr>
        <p:spPr>
          <a:xfrm>
            <a:off x="234000" y="286975"/>
            <a:ext cx="8739015" cy="699425"/>
          </a:xfrm>
        </p:spPr>
        <p:txBody>
          <a:bodyPr>
            <a:noAutofit/>
          </a:bodyPr>
          <a:lstStyle/>
          <a:p>
            <a:pPr>
              <a:lnSpc>
                <a:spcPct val="120000"/>
              </a:lnSpc>
            </a:pPr>
            <a:r>
              <a:rPr lang="en-US" sz="3200" dirty="0">
                <a:latin typeface="Arial"/>
                <a:ea typeface="Arial"/>
                <a:cs typeface="Arial"/>
              </a:rPr>
              <a:t>Adapting style format for stakeholder activity </a:t>
            </a:r>
            <a:endParaRPr lang="en-US" sz="3200" dirty="0"/>
          </a:p>
        </p:txBody>
      </p:sp>
      <p:sp>
        <p:nvSpPr>
          <p:cNvPr id="4" name="Text Placeholder 3">
            <a:extLst>
              <a:ext uri="{FF2B5EF4-FFF2-40B4-BE49-F238E27FC236}">
                <a16:creationId xmlns:a16="http://schemas.microsoft.com/office/drawing/2014/main" id="{630C8570-54A5-F9D8-CFF7-5694CE6A4594}"/>
              </a:ext>
            </a:extLst>
          </p:cNvPr>
          <p:cNvSpPr>
            <a:spLocks noGrp="1"/>
          </p:cNvSpPr>
          <p:nvPr>
            <p:ph type="body" sz="quarter" idx="12"/>
          </p:nvPr>
        </p:nvSpPr>
        <p:spPr/>
        <p:txBody>
          <a:bodyPr vert="horz" lIns="0" tIns="0" rIns="0" bIns="0" rtlCol="0" anchor="t">
            <a:noAutofit/>
          </a:bodyPr>
          <a:lstStyle/>
          <a:p>
            <a:endParaRPr lang="en-US" sz="2400" dirty="0">
              <a:cs typeface="Arial"/>
            </a:endParaRPr>
          </a:p>
          <a:p>
            <a:pPr>
              <a:lnSpc>
                <a:spcPct val="100000"/>
              </a:lnSpc>
            </a:pPr>
            <a:endParaRPr lang="en-US" sz="2400" dirty="0">
              <a:cs typeface="Arial"/>
            </a:endParaRPr>
          </a:p>
          <a:p>
            <a:pPr>
              <a:lnSpc>
                <a:spcPct val="100000"/>
              </a:lnSpc>
            </a:pPr>
            <a:r>
              <a:rPr lang="en-US" sz="2400" dirty="0">
                <a:cs typeface="Arial"/>
              </a:rPr>
              <a:t>Using your allocated stakeholder role: </a:t>
            </a:r>
          </a:p>
          <a:p>
            <a:pPr marL="342900" indent="-342900">
              <a:lnSpc>
                <a:spcPct val="100000"/>
              </a:lnSpc>
              <a:buFont typeface="Arial" panose="020B0604020202020204" pitchFamily="34" charset="0"/>
              <a:buChar char="•"/>
            </a:pPr>
            <a:r>
              <a:rPr lang="en-US" sz="2400" dirty="0">
                <a:cs typeface="Arial"/>
              </a:rPr>
              <a:t>plan a two-minute presentation </a:t>
            </a:r>
            <a:r>
              <a:rPr lang="en-GB" sz="2400" dirty="0">
                <a:effectLst/>
                <a:ea typeface="Calibri" panose="020F0502020204030204" pitchFamily="34" charset="0"/>
                <a:cs typeface="Arial" panose="020B0604020202020204" pitchFamily="34" charset="0"/>
              </a:rPr>
              <a:t>targeting the stakeholder allocated</a:t>
            </a:r>
            <a:endParaRPr lang="en-US" sz="2400" dirty="0">
              <a:cs typeface="Arial"/>
            </a:endParaRPr>
          </a:p>
          <a:p>
            <a:pPr marL="342900" indent="-342900">
              <a:lnSpc>
                <a:spcPct val="100000"/>
              </a:lnSpc>
              <a:buChar char="•"/>
            </a:pPr>
            <a:r>
              <a:rPr lang="en-US" sz="2400" dirty="0">
                <a:cs typeface="Arial"/>
              </a:rPr>
              <a:t>choose a style format that you believe will be most suitable for the stakeholder</a:t>
            </a:r>
          </a:p>
          <a:p>
            <a:pPr marL="342900" indent="-342900">
              <a:lnSpc>
                <a:spcPct val="100000"/>
              </a:lnSpc>
              <a:buChar char="•"/>
            </a:pPr>
            <a:r>
              <a:rPr lang="en-US" sz="2400" dirty="0">
                <a:cs typeface="Arial"/>
              </a:rPr>
              <a:t>present to the class</a:t>
            </a:r>
          </a:p>
          <a:p>
            <a:pPr marL="342900" indent="-342900">
              <a:lnSpc>
                <a:spcPct val="100000"/>
              </a:lnSpc>
              <a:buChar char="•"/>
            </a:pPr>
            <a:r>
              <a:rPr lang="en-GB" sz="2400" dirty="0">
                <a:effectLst/>
                <a:ea typeface="Calibri" panose="020F0502020204030204" pitchFamily="34" charset="0"/>
              </a:rPr>
              <a:t>explain why this particular style format has been used.</a:t>
            </a:r>
            <a:r>
              <a:rPr lang="en-GB" sz="2400" dirty="0">
                <a:effectLst/>
              </a:rPr>
              <a:t> </a:t>
            </a:r>
            <a:endParaRPr lang="en-US" sz="2400" dirty="0">
              <a:cs typeface="Arial"/>
            </a:endParaRPr>
          </a:p>
        </p:txBody>
      </p:sp>
      <p:sp>
        <p:nvSpPr>
          <p:cNvPr id="5" name="Footer Placeholder 2">
            <a:extLst>
              <a:ext uri="{FF2B5EF4-FFF2-40B4-BE49-F238E27FC236}">
                <a16:creationId xmlns:a16="http://schemas.microsoft.com/office/drawing/2014/main" id="{91B72D03-930B-6C47-ACE4-AEEF53EBD66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FA62CC39-11E4-CA99-8ECB-AA5CB331EF4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65</a:t>
            </a:fld>
            <a:endParaRPr lang="en-GB" dirty="0"/>
          </a:p>
        </p:txBody>
      </p:sp>
    </p:spTree>
    <p:extLst>
      <p:ext uri="{BB962C8B-B14F-4D97-AF65-F5344CB8AC3E}">
        <p14:creationId xmlns:p14="http://schemas.microsoft.com/office/powerpoint/2010/main" val="4274867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Autofit/>
          </a:bodyPr>
          <a:lstStyle/>
          <a:p>
            <a:pPr>
              <a:lnSpc>
                <a:spcPct val="100000"/>
              </a:lnSpc>
            </a:pPr>
            <a:r>
              <a:rPr lang="en-GB" sz="3200" dirty="0"/>
              <a:t>How might style format change for the following stakeholders?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99425" y="1541926"/>
            <a:ext cx="7667625" cy="3601574"/>
          </a:xfrm>
        </p:spPr>
        <p:txBody>
          <a:bodyPr vert="horz" lIns="0" tIns="0" rIns="0" bIns="0" rtlCol="0" anchor="t">
            <a:noAutofit/>
          </a:bodyPr>
          <a:lstStyle/>
          <a:p>
            <a:pPr marL="457200" indent="-457200">
              <a:lnSpc>
                <a:spcPct val="120000"/>
              </a:lnSpc>
              <a:buFont typeface="Arial" panose="020B0604020202020204" pitchFamily="34" charset="0"/>
              <a:buChar char="•"/>
            </a:pPr>
            <a:endParaRPr lang="en-GB" sz="2400" dirty="0">
              <a:latin typeface="Arial"/>
              <a:cs typeface="Arial"/>
            </a:endParaRPr>
          </a:p>
          <a:p>
            <a:pPr marL="457200" indent="-457200">
              <a:lnSpc>
                <a:spcPct val="120000"/>
              </a:lnSpc>
              <a:buFont typeface="Arial" panose="020B0604020202020204" pitchFamily="34" charset="0"/>
              <a:buChar char="•"/>
            </a:pPr>
            <a:r>
              <a:rPr lang="en-GB" sz="2400" dirty="0">
                <a:latin typeface="Arial"/>
                <a:cs typeface="Arial"/>
              </a:rPr>
              <a:t>Patients versus employees</a:t>
            </a:r>
          </a:p>
          <a:p>
            <a:pPr marL="457200" indent="-457200">
              <a:lnSpc>
                <a:spcPct val="120000"/>
              </a:lnSpc>
              <a:buFont typeface="Arial" panose="020B0604020202020204" pitchFamily="34" charset="0"/>
              <a:buChar char="•"/>
            </a:pPr>
            <a:r>
              <a:rPr lang="en-GB" sz="2400" dirty="0">
                <a:latin typeface="Arial"/>
                <a:cs typeface="Arial"/>
              </a:rPr>
              <a:t>Caregivers versus doctors</a:t>
            </a:r>
          </a:p>
          <a:p>
            <a:pPr marL="457200" indent="-457200">
              <a:lnSpc>
                <a:spcPct val="120000"/>
              </a:lnSpc>
              <a:buFont typeface="Arial" panose="020B0604020202020204" pitchFamily="34" charset="0"/>
              <a:buChar char="•"/>
            </a:pPr>
            <a:r>
              <a:rPr lang="en-GB" sz="2400" dirty="0">
                <a:latin typeface="Arial"/>
                <a:cs typeface="Arial"/>
              </a:rPr>
              <a:t>Pharmaceutical companies versus communities</a:t>
            </a:r>
          </a:p>
        </p:txBody>
      </p:sp>
      <p:sp>
        <p:nvSpPr>
          <p:cNvPr id="5" name="Footer Placeholder 2">
            <a:extLst>
              <a:ext uri="{FF2B5EF4-FFF2-40B4-BE49-F238E27FC236}">
                <a16:creationId xmlns:a16="http://schemas.microsoft.com/office/drawing/2014/main" id="{F8FC0D9C-65CA-A33F-735F-E1534BD2681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66</a:t>
            </a:fld>
            <a:endParaRPr lang="en-GB" dirty="0"/>
          </a:p>
        </p:txBody>
      </p:sp>
    </p:spTree>
    <p:extLst>
      <p:ext uri="{BB962C8B-B14F-4D97-AF65-F5344CB8AC3E}">
        <p14:creationId xmlns:p14="http://schemas.microsoft.com/office/powerpoint/2010/main" val="1456448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a:bodyPr>
          <a:lstStyle/>
          <a:p>
            <a:r>
              <a:rPr lang="en-GB" sz="3200" dirty="0"/>
              <a:t>Next steps </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a:lstStyle/>
          <a:p>
            <a:pPr>
              <a:lnSpc>
                <a:spcPct val="120000"/>
              </a:lnSpc>
            </a:pPr>
            <a:r>
              <a:rPr lang="en-GB" sz="2400" dirty="0">
                <a:effectLst/>
                <a:latin typeface="Arial" panose="020B0604020202020204" pitchFamily="34" charset="0"/>
                <a:ea typeface="Calibri" panose="020F0502020204030204" pitchFamily="34" charset="0"/>
              </a:rPr>
              <a:t>Set a personal action plan to improve presentation skills when adapting style formats. </a:t>
            </a:r>
            <a:endParaRPr lang="en-GB" sz="2400" dirty="0"/>
          </a:p>
        </p:txBody>
      </p:sp>
      <p:sp>
        <p:nvSpPr>
          <p:cNvPr id="5" name="Footer Placeholder 2">
            <a:extLst>
              <a:ext uri="{FF2B5EF4-FFF2-40B4-BE49-F238E27FC236}">
                <a16:creationId xmlns:a16="http://schemas.microsoft.com/office/drawing/2014/main" id="{EF04E77A-6443-B40B-DDC8-22E7F875D91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67</a:t>
            </a:fld>
            <a:endParaRPr lang="en-GB" dirty="0"/>
          </a:p>
        </p:txBody>
      </p:sp>
    </p:spTree>
    <p:extLst>
      <p:ext uri="{BB962C8B-B14F-4D97-AF65-F5344CB8AC3E}">
        <p14:creationId xmlns:p14="http://schemas.microsoft.com/office/powerpoint/2010/main" val="2018401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a:xfrm>
            <a:off x="2446020" y="1347614"/>
            <a:ext cx="6408720" cy="1602360"/>
          </a:xfrm>
        </p:spPr>
        <p:txBody>
          <a:bodyPr/>
          <a:lstStyle/>
          <a:p>
            <a:r>
              <a:rPr lang="en-US" dirty="0"/>
              <a:t>11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pPr>
              <a:lnSpc>
                <a:spcPct val="100000"/>
              </a:lnSpc>
            </a:pPr>
            <a:r>
              <a:rPr lang="en-US" sz="2400" dirty="0"/>
              <a:t>Effectively present information to specified stakeholders</a:t>
            </a:r>
          </a:p>
        </p:txBody>
      </p:sp>
    </p:spTree>
    <p:extLst>
      <p:ext uri="{BB962C8B-B14F-4D97-AF65-F5344CB8AC3E}">
        <p14:creationId xmlns:p14="http://schemas.microsoft.com/office/powerpoint/2010/main" val="3576438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Autofit/>
          </a:bodyPr>
          <a:lstStyle/>
          <a:p>
            <a:pPr>
              <a:lnSpc>
                <a:spcPct val="100000"/>
              </a:lnSpc>
            </a:pPr>
            <a:r>
              <a:rPr lang="en-GB" sz="3200" dirty="0">
                <a:cs typeface="Arial"/>
              </a:rPr>
              <a:t>Effectively present information to specified stakeholders</a:t>
            </a:r>
            <a:endParaRPr lang="en-US" sz="3200" dirty="0"/>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50" y="1163544"/>
            <a:ext cx="7667625" cy="3601574"/>
          </a:xfrm>
        </p:spPr>
        <p:txBody>
          <a:bodyPr vert="horz" lIns="0" tIns="0" rIns="0" bIns="0" rtlCol="0" anchor="t">
            <a:noAutofit/>
          </a:bodyPr>
          <a:lstStyle/>
          <a:p>
            <a:endParaRPr lang="en-GB" dirty="0">
              <a:cs typeface="Arial"/>
            </a:endParaRPr>
          </a:p>
          <a:p>
            <a:pPr marL="514350" indent="-514350">
              <a:lnSpc>
                <a:spcPct val="120000"/>
              </a:lnSpc>
              <a:buAutoNum type="arabicPeriod"/>
            </a:pPr>
            <a:r>
              <a:rPr lang="en-GB" sz="2400" dirty="0">
                <a:cs typeface="Arial"/>
              </a:rPr>
              <a:t>Know your audience.</a:t>
            </a:r>
          </a:p>
          <a:p>
            <a:pPr marL="514350" indent="-514350">
              <a:lnSpc>
                <a:spcPct val="120000"/>
              </a:lnSpc>
              <a:buAutoNum type="arabicPeriod"/>
            </a:pPr>
            <a:r>
              <a:rPr lang="en-GB" sz="2400" dirty="0">
                <a:cs typeface="Arial"/>
              </a:rPr>
              <a:t>Choose the appropriate format.</a:t>
            </a:r>
          </a:p>
          <a:p>
            <a:pPr marL="514350" indent="-514350">
              <a:lnSpc>
                <a:spcPct val="120000"/>
              </a:lnSpc>
              <a:buAutoNum type="arabicPeriod"/>
            </a:pPr>
            <a:r>
              <a:rPr lang="en-GB" sz="2400" dirty="0">
                <a:cs typeface="Arial"/>
              </a:rPr>
              <a:t>Use appropriate language for your audience.</a:t>
            </a:r>
          </a:p>
          <a:p>
            <a:pPr marL="514350" indent="-514350">
              <a:buAutoNum type="arabicPeriod"/>
            </a:pPr>
            <a:endParaRPr lang="en-GB" dirty="0">
              <a:cs typeface="Arial"/>
            </a:endParaRPr>
          </a:p>
        </p:txBody>
      </p:sp>
      <p:sp>
        <p:nvSpPr>
          <p:cNvPr id="5" name="Footer Placeholder 2">
            <a:extLst>
              <a:ext uri="{FF2B5EF4-FFF2-40B4-BE49-F238E27FC236}">
                <a16:creationId xmlns:a16="http://schemas.microsoft.com/office/drawing/2014/main" id="{B8BEF708-1A6D-A826-51CD-DC51B2B9606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69</a:t>
            </a:fld>
            <a:endParaRPr lang="en-GB" dirty="0"/>
          </a:p>
        </p:txBody>
      </p:sp>
    </p:spTree>
    <p:extLst>
      <p:ext uri="{BB962C8B-B14F-4D97-AF65-F5344CB8AC3E}">
        <p14:creationId xmlns:p14="http://schemas.microsoft.com/office/powerpoint/2010/main" val="354304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2B9-2C74-33F5-9A70-38D966311CAF}"/>
              </a:ext>
            </a:extLst>
          </p:cNvPr>
          <p:cNvSpPr>
            <a:spLocks noGrp="1"/>
          </p:cNvSpPr>
          <p:nvPr>
            <p:ph type="title"/>
          </p:nvPr>
        </p:nvSpPr>
        <p:spPr>
          <a:xfrm>
            <a:off x="468313" y="518192"/>
            <a:ext cx="8207376" cy="699425"/>
          </a:xfrm>
        </p:spPr>
        <p:txBody>
          <a:bodyPr>
            <a:normAutofit fontScale="90000"/>
          </a:bodyPr>
          <a:lstStyle/>
          <a:p>
            <a:pPr>
              <a:lnSpc>
                <a:spcPct val="120000"/>
              </a:lnSpc>
            </a:pPr>
            <a:r>
              <a:rPr lang="en-US" sz="3200" dirty="0"/>
              <a:t>Activity: Situation, background, assessment, and recommendation (</a:t>
            </a:r>
            <a:r>
              <a:rPr lang="en-GB" sz="3200" dirty="0">
                <a:effectLst/>
                <a:ea typeface="Arial" panose="020B0604020202020204" pitchFamily="34" charset="0"/>
              </a:rPr>
              <a:t>SBAR)</a:t>
            </a:r>
            <a:endParaRPr lang="en-US" sz="3200" dirty="0"/>
          </a:p>
        </p:txBody>
      </p:sp>
      <p:sp>
        <p:nvSpPr>
          <p:cNvPr id="3" name="Text Placeholder 2">
            <a:extLst>
              <a:ext uri="{FF2B5EF4-FFF2-40B4-BE49-F238E27FC236}">
                <a16:creationId xmlns:a16="http://schemas.microsoft.com/office/drawing/2014/main" id="{8651AF1E-CC35-1F53-31E3-5C741877F454}"/>
              </a:ext>
            </a:extLst>
          </p:cNvPr>
          <p:cNvSpPr>
            <a:spLocks noGrp="1"/>
          </p:cNvSpPr>
          <p:nvPr>
            <p:ph type="body" sz="quarter" idx="13"/>
          </p:nvPr>
        </p:nvSpPr>
        <p:spPr>
          <a:xfrm>
            <a:off x="468312" y="1206103"/>
            <a:ext cx="8207376" cy="3419205"/>
          </a:xfrm>
        </p:spPr>
        <p:txBody>
          <a:bodyPr>
            <a:normAutofit/>
          </a:bodyPr>
          <a:lstStyle/>
          <a:p>
            <a:pPr>
              <a:lnSpc>
                <a:spcPct val="120000"/>
              </a:lnSpc>
            </a:pPr>
            <a:endParaRPr lang="en-US" sz="2400" b="0" dirty="0">
              <a:solidFill>
                <a:schemeClr val="tx1"/>
              </a:solidFill>
            </a:endParaRPr>
          </a:p>
          <a:p>
            <a:pPr>
              <a:lnSpc>
                <a:spcPct val="120000"/>
              </a:lnSpc>
            </a:pPr>
            <a:r>
              <a:rPr lang="en-US" sz="2400" b="0" dirty="0">
                <a:solidFill>
                  <a:schemeClr val="tx1"/>
                </a:solidFill>
              </a:rPr>
              <a:t>Individually: </a:t>
            </a:r>
          </a:p>
          <a:p>
            <a:pPr marL="341313" indent="-341313">
              <a:lnSpc>
                <a:spcPct val="120000"/>
              </a:lnSpc>
              <a:buAutoNum type="arabicPeriod"/>
            </a:pPr>
            <a:r>
              <a:rPr lang="en-US" sz="2400" b="0" dirty="0">
                <a:solidFill>
                  <a:schemeClr val="tx1"/>
                </a:solidFill>
              </a:rPr>
              <a:t>Read the case study.</a:t>
            </a:r>
          </a:p>
          <a:p>
            <a:pPr marL="341313" indent="-341313">
              <a:lnSpc>
                <a:spcPct val="120000"/>
              </a:lnSpc>
              <a:buAutoNum type="arabicPeriod"/>
            </a:pPr>
            <a:r>
              <a:rPr lang="en-US" sz="2400" b="0" dirty="0">
                <a:solidFill>
                  <a:schemeClr val="tx1"/>
                </a:solidFill>
              </a:rPr>
              <a:t>Compete the SBAR template.</a:t>
            </a:r>
          </a:p>
          <a:p>
            <a:pPr>
              <a:lnSpc>
                <a:spcPct val="120000"/>
              </a:lnSpc>
            </a:pPr>
            <a:endParaRPr lang="en-US" sz="2400" b="0" dirty="0">
              <a:solidFill>
                <a:schemeClr val="tx1"/>
              </a:solidFill>
            </a:endParaRPr>
          </a:p>
          <a:p>
            <a:pPr>
              <a:lnSpc>
                <a:spcPct val="120000"/>
              </a:lnSpc>
            </a:pPr>
            <a:r>
              <a:rPr lang="en-US" sz="2400" b="0" dirty="0">
                <a:solidFill>
                  <a:schemeClr val="tx1"/>
                </a:solidFill>
              </a:rPr>
              <a:t>In pairs: </a:t>
            </a:r>
          </a:p>
          <a:p>
            <a:pPr marL="342900" indent="-342900">
              <a:lnSpc>
                <a:spcPct val="120000"/>
              </a:lnSpc>
              <a:buFont typeface="Arial" panose="020B0604020202020204" pitchFamily="34" charset="0"/>
              <a:buChar char="•"/>
            </a:pPr>
            <a:r>
              <a:rPr lang="en-US" sz="2400" b="0" dirty="0">
                <a:solidFill>
                  <a:schemeClr val="tx1"/>
                </a:solidFill>
              </a:rPr>
              <a:t>Complete the role-play activity.</a:t>
            </a:r>
          </a:p>
        </p:txBody>
      </p:sp>
      <p:sp>
        <p:nvSpPr>
          <p:cNvPr id="5" name="Slide Number Placeholder 4">
            <a:extLst>
              <a:ext uri="{FF2B5EF4-FFF2-40B4-BE49-F238E27FC236}">
                <a16:creationId xmlns:a16="http://schemas.microsoft.com/office/drawing/2014/main" id="{29BDF684-5D70-7C4B-5461-1F49D59A77DE}"/>
              </a:ext>
            </a:extLst>
          </p:cNvPr>
          <p:cNvSpPr>
            <a:spLocks noGrp="1"/>
          </p:cNvSpPr>
          <p:nvPr>
            <p:ph type="sldNum" sz="quarter" idx="12"/>
          </p:nvPr>
        </p:nvSpPr>
        <p:spPr/>
        <p:txBody>
          <a:bodyPr/>
          <a:lstStyle/>
          <a:p>
            <a:fld id="{DA2C159E-F13C-4A85-9A41-E7669D3E0D70}" type="slidenum">
              <a:rPr lang="en-GB" smtClean="0"/>
              <a:pPr/>
              <a:t>7</a:t>
            </a:fld>
            <a:endParaRPr lang="en-GB" dirty="0"/>
          </a:p>
        </p:txBody>
      </p:sp>
      <p:sp>
        <p:nvSpPr>
          <p:cNvPr id="6" name="Footer Placeholder 2">
            <a:extLst>
              <a:ext uri="{FF2B5EF4-FFF2-40B4-BE49-F238E27FC236}">
                <a16:creationId xmlns:a16="http://schemas.microsoft.com/office/drawing/2014/main" id="{B3DB848E-98BA-B6EA-42EA-EE77367C427E}"/>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44369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p:txBody>
          <a:bodyPr>
            <a:normAutofit/>
          </a:bodyPr>
          <a:lstStyle/>
          <a:p>
            <a:pPr>
              <a:lnSpc>
                <a:spcPct val="100000"/>
              </a:lnSpc>
            </a:pPr>
            <a:r>
              <a:rPr lang="en-GB" sz="3200" dirty="0">
                <a:cs typeface="Arial"/>
              </a:rPr>
              <a:t>Case study / report activity (patient D)</a:t>
            </a:r>
            <a:endParaRPr lang="en-US" sz="3200" dirty="0"/>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a:xfrm>
            <a:off x="232949" y="1163544"/>
            <a:ext cx="8437563" cy="3601574"/>
          </a:xfrm>
        </p:spPr>
        <p:txBody>
          <a:bodyPr vert="horz" lIns="0" tIns="0" rIns="0" bIns="0" rtlCol="0" anchor="t">
            <a:noAutofit/>
          </a:bodyPr>
          <a:lstStyle/>
          <a:p>
            <a:r>
              <a:rPr lang="en-GB" dirty="0">
                <a:cs typeface="Segoe UI"/>
              </a:rPr>
              <a:t>Instructions:</a:t>
            </a:r>
            <a:r>
              <a:rPr lang="en-GB" dirty="0">
                <a:cs typeface="Arial"/>
              </a:rPr>
              <a:t> </a:t>
            </a:r>
            <a:endParaRPr lang="en-US" dirty="0"/>
          </a:p>
          <a:p>
            <a:endParaRPr lang="en-GB" dirty="0"/>
          </a:p>
          <a:p>
            <a:pPr marL="514350" indent="-514350">
              <a:lnSpc>
                <a:spcPct val="100000"/>
              </a:lnSpc>
              <a:buFont typeface="+mj-lt"/>
              <a:buAutoNum type="arabicPeriod"/>
            </a:pPr>
            <a:r>
              <a:rPr lang="en-GB" sz="2400" dirty="0">
                <a:cs typeface="Arial"/>
              </a:rPr>
              <a:t>Read the case study (patient D). </a:t>
            </a:r>
            <a:endParaRPr lang="en-GB" sz="2400" dirty="0"/>
          </a:p>
          <a:p>
            <a:pPr marL="514350" indent="-514350">
              <a:lnSpc>
                <a:spcPct val="100000"/>
              </a:lnSpc>
              <a:buFont typeface="+mj-lt"/>
              <a:buAutoNum type="arabicPeriod"/>
            </a:pPr>
            <a:r>
              <a:rPr lang="en-GB" sz="2400" dirty="0">
                <a:cs typeface="Arial"/>
              </a:rPr>
              <a:t>Individually, carry out research on hypertension causes, effects and risk factors (use reliable UK based resources).</a:t>
            </a:r>
            <a:endParaRPr lang="en-GB" sz="2400" dirty="0"/>
          </a:p>
          <a:p>
            <a:pPr marL="514350" indent="-514350">
              <a:lnSpc>
                <a:spcPct val="100000"/>
              </a:lnSpc>
              <a:buFont typeface="+mj-lt"/>
              <a:buAutoNum type="arabicPeriod"/>
            </a:pPr>
            <a:r>
              <a:rPr lang="en-GB" sz="2400" dirty="0">
                <a:cs typeface="Arial"/>
              </a:rPr>
              <a:t>Decide which format you will be using for the patient presentation and healthcare professional presentation.</a:t>
            </a:r>
          </a:p>
        </p:txBody>
      </p:sp>
      <p:sp>
        <p:nvSpPr>
          <p:cNvPr id="5" name="Footer Placeholder 2">
            <a:extLst>
              <a:ext uri="{FF2B5EF4-FFF2-40B4-BE49-F238E27FC236}">
                <a16:creationId xmlns:a16="http://schemas.microsoft.com/office/drawing/2014/main" id="{D748F32A-C2E1-C897-1073-1D8D4851D7E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70</a:t>
            </a:fld>
            <a:endParaRPr lang="en-GB" dirty="0"/>
          </a:p>
        </p:txBody>
      </p:sp>
    </p:spTree>
    <p:extLst>
      <p:ext uri="{BB962C8B-B14F-4D97-AF65-F5344CB8AC3E}">
        <p14:creationId xmlns:p14="http://schemas.microsoft.com/office/powerpoint/2010/main" val="2503489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DBB51-FEF6-4B1E-8656-CB568CEA9E68}"/>
              </a:ext>
            </a:extLst>
          </p:cNvPr>
          <p:cNvSpPr>
            <a:spLocks noGrp="1"/>
          </p:cNvSpPr>
          <p:nvPr>
            <p:ph type="title"/>
          </p:nvPr>
        </p:nvSpPr>
        <p:spPr>
          <a:xfrm>
            <a:off x="234000" y="457398"/>
            <a:ext cx="8437563" cy="699425"/>
          </a:xfrm>
        </p:spPr>
        <p:txBody>
          <a:bodyPr>
            <a:normAutofit/>
          </a:bodyPr>
          <a:lstStyle/>
          <a:p>
            <a:r>
              <a:rPr lang="en-US" sz="3200" dirty="0"/>
              <a:t>Next steps</a:t>
            </a:r>
          </a:p>
        </p:txBody>
      </p:sp>
      <p:sp>
        <p:nvSpPr>
          <p:cNvPr id="4" name="Text Placeholder 3">
            <a:extLst>
              <a:ext uri="{FF2B5EF4-FFF2-40B4-BE49-F238E27FC236}">
                <a16:creationId xmlns:a16="http://schemas.microsoft.com/office/drawing/2014/main" id="{8CF5A43F-B82F-4F4B-94F4-2C9249E3C671}"/>
              </a:ext>
            </a:extLst>
          </p:cNvPr>
          <p:cNvSpPr>
            <a:spLocks noGrp="1"/>
          </p:cNvSpPr>
          <p:nvPr>
            <p:ph type="body" sz="quarter" idx="12"/>
          </p:nvPr>
        </p:nvSpPr>
        <p:spPr/>
        <p:txBody>
          <a:bodyPr vert="horz" lIns="0" tIns="0" rIns="0" bIns="0" rtlCol="0" anchor="t">
            <a:noAutofit/>
          </a:bodyPr>
          <a:lstStyle/>
          <a:p>
            <a:pPr>
              <a:lnSpc>
                <a:spcPct val="120000"/>
              </a:lnSpc>
            </a:pPr>
            <a:r>
              <a:rPr lang="en-GB" sz="2400" dirty="0">
                <a:cs typeface="Arial"/>
              </a:rPr>
              <a:t>Practise your presentation skills in preparation for the Employer-set project assessments. </a:t>
            </a:r>
          </a:p>
        </p:txBody>
      </p:sp>
      <p:sp>
        <p:nvSpPr>
          <p:cNvPr id="5" name="Footer Placeholder 2">
            <a:extLst>
              <a:ext uri="{FF2B5EF4-FFF2-40B4-BE49-F238E27FC236}">
                <a16:creationId xmlns:a16="http://schemas.microsoft.com/office/drawing/2014/main" id="{6070B083-85BD-FE15-A547-6A78A4F8B80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2" name="Slide Number Placeholder 1">
            <a:extLst>
              <a:ext uri="{FF2B5EF4-FFF2-40B4-BE49-F238E27FC236}">
                <a16:creationId xmlns:a16="http://schemas.microsoft.com/office/drawing/2014/main" id="{1E6AFAA4-051B-4231-9F5A-E18F612F18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71</a:t>
            </a:fld>
            <a:endParaRPr lang="en-GB" dirty="0"/>
          </a:p>
        </p:txBody>
      </p:sp>
    </p:spTree>
    <p:extLst>
      <p:ext uri="{BB962C8B-B14F-4D97-AF65-F5344CB8AC3E}">
        <p14:creationId xmlns:p14="http://schemas.microsoft.com/office/powerpoint/2010/main" val="3080013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C64D5-4791-444B-9142-B07A38BD1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dirty="0"/>
              <a:t>PRODUCED BY</a:t>
            </a:r>
          </a:p>
        </p:txBody>
      </p:sp>
      <p:pic>
        <p:nvPicPr>
          <p:cNvPr id="1026" name="Picture 2">
            <a:extLst>
              <a:ext uri="{FF2B5EF4-FFF2-40B4-BE49-F238E27FC236}">
                <a16:creationId xmlns:a16="http://schemas.microsoft.com/office/drawing/2014/main" id="{097242DB-583B-404C-98DC-E320ABFE3C8A}"/>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803" y="1460272"/>
            <a:ext cx="1806342" cy="12042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6B2AE06-62E2-47AC-A4B8-78F23C87D5EA}"/>
              </a:ext>
            </a:extLst>
          </p:cNvPr>
          <p:cNvSpPr txBox="1"/>
          <p:nvPr/>
        </p:nvSpPr>
        <p:spPr>
          <a:xfrm>
            <a:off x="1628406" y="2787774"/>
            <a:ext cx="2357667" cy="484748"/>
          </a:xfrm>
          <a:prstGeom prst="rect">
            <a:avLst/>
          </a:prstGeom>
          <a:noFill/>
        </p:spPr>
        <p:txBody>
          <a:bodyPr wrap="square" lIns="0" tIns="0" rIns="0" bIns="0" rtlCol="0">
            <a:spAutoFit/>
          </a:bodyPr>
          <a:lstStyle/>
          <a:p>
            <a:r>
              <a:rPr lang="en-GB" sz="1050" dirty="0"/>
              <a:t>Stacey Bowers, Calderdale College has produced this resource on behalf of the Education and Training Foundation</a:t>
            </a:r>
          </a:p>
        </p:txBody>
      </p:sp>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pic>
        <p:nvPicPr>
          <p:cNvPr id="14" name="Picture 13">
            <a:extLst>
              <a:ext uri="{FF2B5EF4-FFF2-40B4-BE49-F238E27FC236}">
                <a16:creationId xmlns:a16="http://schemas.microsoft.com/office/drawing/2014/main" id="{0D793A73-0B68-41C6-96A3-4A06CB6B86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sp>
        <p:nvSpPr>
          <p:cNvPr id="6" name="Footer Placeholder 2">
            <a:extLst>
              <a:ext uri="{FF2B5EF4-FFF2-40B4-BE49-F238E27FC236}">
                <a16:creationId xmlns:a16="http://schemas.microsoft.com/office/drawing/2014/main" id="{F1B62724-6F99-8CD4-AA6C-CCCEB4EEE6B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72</a:t>
            </a:fld>
            <a:endParaRPr lang="en-GB" dirty="0"/>
          </a:p>
        </p:txBody>
      </p:sp>
    </p:spTree>
    <p:extLst>
      <p:ext uri="{BB962C8B-B14F-4D97-AF65-F5344CB8AC3E}">
        <p14:creationId xmlns:p14="http://schemas.microsoft.com/office/powerpoint/2010/main" val="326931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E244-312F-A10E-4097-3CDB72BBB29E}"/>
              </a:ext>
            </a:extLst>
          </p:cNvPr>
          <p:cNvSpPr>
            <a:spLocks noGrp="1"/>
          </p:cNvSpPr>
          <p:nvPr>
            <p:ph type="title"/>
          </p:nvPr>
        </p:nvSpPr>
        <p:spPr>
          <a:xfrm>
            <a:off x="468313" y="518192"/>
            <a:ext cx="8207376" cy="699425"/>
          </a:xfrm>
        </p:spPr>
        <p:txBody>
          <a:bodyPr>
            <a:normAutofit/>
          </a:bodyPr>
          <a:lstStyle/>
          <a:p>
            <a:pPr>
              <a:lnSpc>
                <a:spcPct val="120000"/>
              </a:lnSpc>
            </a:pPr>
            <a:r>
              <a:rPr lang="en-US" sz="3200" dirty="0"/>
              <a:t>Self-assessment of key principles </a:t>
            </a:r>
          </a:p>
        </p:txBody>
      </p:sp>
      <p:sp>
        <p:nvSpPr>
          <p:cNvPr id="3" name="Text Placeholder 2">
            <a:extLst>
              <a:ext uri="{FF2B5EF4-FFF2-40B4-BE49-F238E27FC236}">
                <a16:creationId xmlns:a16="http://schemas.microsoft.com/office/drawing/2014/main" id="{E10A3719-F66B-8DA5-265B-DB7F26FD3E7E}"/>
              </a:ext>
            </a:extLst>
          </p:cNvPr>
          <p:cNvSpPr>
            <a:spLocks noGrp="1"/>
          </p:cNvSpPr>
          <p:nvPr>
            <p:ph type="body" sz="quarter" idx="13"/>
          </p:nvPr>
        </p:nvSpPr>
        <p:spPr>
          <a:xfrm>
            <a:off x="468312" y="1206103"/>
            <a:ext cx="8207376" cy="3419205"/>
          </a:xfrm>
        </p:spPr>
        <p:txBody>
          <a:bodyPr>
            <a:normAutofit/>
          </a:bodyPr>
          <a:lstStyle/>
          <a:p>
            <a:pPr>
              <a:lnSpc>
                <a:spcPct val="120000"/>
              </a:lnSpc>
            </a:pPr>
            <a:r>
              <a:rPr lang="en-GB" sz="2400" b="0" dirty="0">
                <a:solidFill>
                  <a:schemeClr val="tx1"/>
                </a:solidFill>
                <a:latin typeface="Arial" panose="020B0604020202020204" pitchFamily="34" charset="0"/>
                <a:ea typeface="Arial" panose="020B0604020202020204" pitchFamily="34" charset="0"/>
                <a:cs typeface="Arial" panose="020B0604020202020204" pitchFamily="34" charset="0"/>
              </a:rPr>
              <a:t>Assessment of the o</a:t>
            </a: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ral communication key principles used:</a:t>
            </a:r>
          </a:p>
          <a:p>
            <a:pPr>
              <a:lnSpc>
                <a:spcPct val="120000"/>
              </a:lnSpc>
            </a:pP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1 = poor</a:t>
            </a:r>
          </a:p>
          <a:p>
            <a:pPr>
              <a:lnSpc>
                <a:spcPct val="120000"/>
              </a:lnSpc>
            </a:pPr>
            <a:r>
              <a:rPr lang="en-GB" sz="2400" b="0" dirty="0">
                <a:solidFill>
                  <a:schemeClr val="tx1"/>
                </a:solidFill>
                <a:effectLst/>
                <a:latin typeface="Arial" panose="020B0604020202020204" pitchFamily="34" charset="0"/>
                <a:ea typeface="Arial" panose="020B0604020202020204" pitchFamily="34" charset="0"/>
                <a:cs typeface="Arial" panose="020B0604020202020204" pitchFamily="34" charset="0"/>
              </a:rPr>
              <a:t>2 = average</a:t>
            </a:r>
            <a:endPar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pPr>
            <a:r>
              <a:rPr lang="en-GB" sz="2400" b="0" dirty="0">
                <a:solidFill>
                  <a:schemeClr val="tx1"/>
                </a:solidFill>
                <a:effectLst/>
                <a:latin typeface="Arial" panose="020B0604020202020204" pitchFamily="34" charset="0"/>
                <a:ea typeface="Arial" panose="020B0604020202020204" pitchFamily="34" charset="0"/>
              </a:rPr>
              <a:t>3 = </a:t>
            </a:r>
            <a:r>
              <a:rPr lang="en-GB" sz="2400" b="0" dirty="0">
                <a:solidFill>
                  <a:schemeClr val="tx1"/>
                </a:solidFill>
                <a:latin typeface="Arial" panose="020B0604020202020204" pitchFamily="34" charset="0"/>
              </a:rPr>
              <a:t>good</a:t>
            </a:r>
          </a:p>
          <a:p>
            <a:pPr>
              <a:lnSpc>
                <a:spcPct val="120000"/>
              </a:lnSpc>
            </a:pPr>
            <a:r>
              <a:rPr lang="en-GB" sz="2400" b="0" dirty="0">
                <a:solidFill>
                  <a:schemeClr val="tx1"/>
                </a:solidFill>
                <a:latin typeface="Arial" panose="020B0604020202020204" pitchFamily="34" charset="0"/>
              </a:rPr>
              <a:t>4 = very good</a:t>
            </a:r>
          </a:p>
          <a:p>
            <a:pPr>
              <a:lnSpc>
                <a:spcPct val="120000"/>
              </a:lnSpc>
            </a:pPr>
            <a:r>
              <a:rPr lang="en-GB" sz="2400" b="0" dirty="0">
                <a:solidFill>
                  <a:schemeClr val="tx1"/>
                </a:solidFill>
                <a:latin typeface="Arial" panose="020B0604020202020204" pitchFamily="34" charset="0"/>
              </a:rPr>
              <a:t>5 = outstanding</a:t>
            </a:r>
            <a:endParaRPr lang="en-US" sz="2400" b="0" dirty="0">
              <a:solidFill>
                <a:schemeClr val="tx1"/>
              </a:solidFill>
            </a:endParaRPr>
          </a:p>
        </p:txBody>
      </p:sp>
      <p:sp>
        <p:nvSpPr>
          <p:cNvPr id="5" name="Slide Number Placeholder 4">
            <a:extLst>
              <a:ext uri="{FF2B5EF4-FFF2-40B4-BE49-F238E27FC236}">
                <a16:creationId xmlns:a16="http://schemas.microsoft.com/office/drawing/2014/main" id="{BB209A0F-21F8-BB96-3798-A2EBDA3CF2AC}"/>
              </a:ext>
            </a:extLst>
          </p:cNvPr>
          <p:cNvSpPr>
            <a:spLocks noGrp="1"/>
          </p:cNvSpPr>
          <p:nvPr>
            <p:ph type="sldNum" sz="quarter" idx="12"/>
          </p:nvPr>
        </p:nvSpPr>
        <p:spPr/>
        <p:txBody>
          <a:bodyPr/>
          <a:lstStyle/>
          <a:p>
            <a:fld id="{DA2C159E-F13C-4A85-9A41-E7669D3E0D70}" type="slidenum">
              <a:rPr lang="en-GB" smtClean="0"/>
              <a:pPr/>
              <a:t>8</a:t>
            </a:fld>
            <a:endParaRPr lang="en-GB" dirty="0"/>
          </a:p>
        </p:txBody>
      </p:sp>
      <p:sp>
        <p:nvSpPr>
          <p:cNvPr id="6" name="Footer Placeholder 2">
            <a:extLst>
              <a:ext uri="{FF2B5EF4-FFF2-40B4-BE49-F238E27FC236}">
                <a16:creationId xmlns:a16="http://schemas.microsoft.com/office/drawing/2014/main" id="{CA64B1A5-E4D1-F414-B2F3-654BA0642041}"/>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257617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02F5-4EB1-B9AD-3379-DD47FE86534B}"/>
              </a:ext>
            </a:extLst>
          </p:cNvPr>
          <p:cNvSpPr>
            <a:spLocks noGrp="1"/>
          </p:cNvSpPr>
          <p:nvPr>
            <p:ph type="title"/>
          </p:nvPr>
        </p:nvSpPr>
        <p:spPr>
          <a:xfrm>
            <a:off x="465237" y="518192"/>
            <a:ext cx="8210451" cy="699425"/>
          </a:xfrm>
        </p:spPr>
        <p:txBody>
          <a:bodyPr>
            <a:normAutofit/>
          </a:bodyPr>
          <a:lstStyle/>
          <a:p>
            <a:pPr>
              <a:lnSpc>
                <a:spcPct val="120000"/>
              </a:lnSpc>
            </a:pPr>
            <a:r>
              <a:rPr lang="en-US" sz="3200" dirty="0"/>
              <a:t>Presenting using non-digital formats</a:t>
            </a:r>
          </a:p>
        </p:txBody>
      </p:sp>
      <p:sp>
        <p:nvSpPr>
          <p:cNvPr id="3" name="Text Placeholder 2">
            <a:extLst>
              <a:ext uri="{FF2B5EF4-FFF2-40B4-BE49-F238E27FC236}">
                <a16:creationId xmlns:a16="http://schemas.microsoft.com/office/drawing/2014/main" id="{DF2186AF-2971-0D89-38EE-A7D531693EA6}"/>
              </a:ext>
            </a:extLst>
          </p:cNvPr>
          <p:cNvSpPr>
            <a:spLocks noGrp="1"/>
          </p:cNvSpPr>
          <p:nvPr>
            <p:ph type="body" sz="quarter" idx="13"/>
          </p:nvPr>
        </p:nvSpPr>
        <p:spPr>
          <a:xfrm>
            <a:off x="468312" y="1210417"/>
            <a:ext cx="8210451" cy="3414891"/>
          </a:xfrm>
        </p:spPr>
        <p:txBody>
          <a:bodyPr/>
          <a:lstStyle/>
          <a:p>
            <a:pPr marL="342900" indent="-342900">
              <a:lnSpc>
                <a:spcPct val="120000"/>
              </a:lnSpc>
              <a:buFont typeface="Arial" panose="020B0604020202020204" pitchFamily="34" charset="0"/>
              <a:buChar char="•"/>
            </a:pPr>
            <a:r>
              <a:rPr lang="en-US" sz="2400" b="0" dirty="0">
                <a:solidFill>
                  <a:schemeClr val="tx1"/>
                </a:solidFill>
              </a:rPr>
              <a:t>Verbal delivery: written and oral</a:t>
            </a:r>
          </a:p>
          <a:p>
            <a:pPr marL="342900" indent="-342900">
              <a:lnSpc>
                <a:spcPct val="120000"/>
              </a:lnSpc>
              <a:buFont typeface="Arial" panose="020B0604020202020204" pitchFamily="34" charset="0"/>
              <a:buChar char="•"/>
            </a:pPr>
            <a:r>
              <a:rPr lang="en-US" sz="2400" b="0" dirty="0">
                <a:solidFill>
                  <a:schemeClr val="tx1"/>
                </a:solidFill>
              </a:rPr>
              <a:t>Flipcharts</a:t>
            </a:r>
          </a:p>
          <a:p>
            <a:pPr marL="342900" indent="-342900">
              <a:lnSpc>
                <a:spcPct val="120000"/>
              </a:lnSpc>
              <a:buFont typeface="Arial" panose="020B0604020202020204" pitchFamily="34" charset="0"/>
              <a:buChar char="•"/>
            </a:pPr>
            <a:r>
              <a:rPr lang="en-US" sz="2400" b="0" dirty="0">
                <a:solidFill>
                  <a:schemeClr val="tx1"/>
                </a:solidFill>
              </a:rPr>
              <a:t>Whiteboards</a:t>
            </a:r>
          </a:p>
          <a:p>
            <a:pPr marL="342900" indent="-342900">
              <a:lnSpc>
                <a:spcPct val="120000"/>
              </a:lnSpc>
              <a:buFont typeface="Arial" panose="020B0604020202020204" pitchFamily="34" charset="0"/>
              <a:buChar char="•"/>
            </a:pPr>
            <a:r>
              <a:rPr lang="en-US" sz="2400" b="0" dirty="0">
                <a:solidFill>
                  <a:schemeClr val="tx1"/>
                </a:solidFill>
              </a:rPr>
              <a:t>Handouts</a:t>
            </a:r>
          </a:p>
          <a:p>
            <a:pPr>
              <a:lnSpc>
                <a:spcPct val="120000"/>
              </a:lnSpc>
            </a:pPr>
            <a:endParaRPr lang="en-US" sz="4000" dirty="0">
              <a:solidFill>
                <a:schemeClr val="tx1"/>
              </a:solidFill>
            </a:endParaRPr>
          </a:p>
        </p:txBody>
      </p:sp>
      <p:sp>
        <p:nvSpPr>
          <p:cNvPr id="5" name="Slide Number Placeholder 4">
            <a:extLst>
              <a:ext uri="{FF2B5EF4-FFF2-40B4-BE49-F238E27FC236}">
                <a16:creationId xmlns:a16="http://schemas.microsoft.com/office/drawing/2014/main" id="{D77C5D0A-4A7A-124B-80D2-020A6CCB6673}"/>
              </a:ext>
            </a:extLst>
          </p:cNvPr>
          <p:cNvSpPr>
            <a:spLocks noGrp="1"/>
          </p:cNvSpPr>
          <p:nvPr>
            <p:ph type="sldNum" sz="quarter" idx="12"/>
          </p:nvPr>
        </p:nvSpPr>
        <p:spPr/>
        <p:txBody>
          <a:bodyPr/>
          <a:lstStyle/>
          <a:p>
            <a:fld id="{DA2C159E-F13C-4A85-9A41-E7669D3E0D70}" type="slidenum">
              <a:rPr lang="en-GB" smtClean="0"/>
              <a:pPr/>
              <a:t>9</a:t>
            </a:fld>
            <a:endParaRPr lang="en-GB" dirty="0"/>
          </a:p>
        </p:txBody>
      </p:sp>
      <p:sp>
        <p:nvSpPr>
          <p:cNvPr id="6" name="Footer Placeholder 2">
            <a:extLst>
              <a:ext uri="{FF2B5EF4-FFF2-40B4-BE49-F238E27FC236}">
                <a16:creationId xmlns:a16="http://schemas.microsoft.com/office/drawing/2014/main" id="{D6CB074C-9F79-0A04-473A-73F23A36A13F}"/>
              </a:ext>
              <a:ext uri="{C183D7F6-B498-43B3-948B-1728B52AA6E4}">
                <adec:decorative xmlns:adec="http://schemas.microsoft.com/office/drawing/2017/decorative" val="1"/>
              </a:ext>
            </a:extLst>
          </p:cNvPr>
          <p:cNvSpPr>
            <a:spLocks noGrp="1"/>
          </p:cNvSpPr>
          <p:nvPr>
            <p:ph type="ftr" sz="quarter" idx="14"/>
          </p:nvPr>
        </p:nvSpPr>
        <p:spPr>
          <a:xfrm>
            <a:off x="233363" y="4767263"/>
            <a:ext cx="7686675" cy="274637"/>
          </a:xfrm>
        </p:spPr>
        <p:txBody>
          <a:bodyPr/>
          <a:lstStyle/>
          <a:p>
            <a:r>
              <a:rPr lang="en-GB" dirty="0"/>
              <a:t>Education &amp; Training Foundation</a:t>
            </a:r>
          </a:p>
          <a:p>
            <a:endParaRPr lang="en-GB" cap="none" dirty="0"/>
          </a:p>
        </p:txBody>
      </p:sp>
    </p:spTree>
    <p:extLst>
      <p:ext uri="{BB962C8B-B14F-4D97-AF65-F5344CB8AC3E}">
        <p14:creationId xmlns:p14="http://schemas.microsoft.com/office/powerpoint/2010/main" val="169835044"/>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7" ma:contentTypeDescription="Create a new document." ma:contentTypeScope="" ma:versionID="b65acc67901e0485b8aac86fe72ed177">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dedb8be4e17833ccb9caf5b6a1865ed7"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Props1.xml><?xml version="1.0" encoding="utf-8"?>
<ds:datastoreItem xmlns:ds="http://schemas.openxmlformats.org/officeDocument/2006/customXml" ds:itemID="{3BB4BD46-6682-4F26-AF10-F87101AB7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4A76E745-D9E8-4D93-8B7F-BCE1E4A491AA}">
  <ds:schemaRef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2847a094-2edf-4950-a853-13ec668231ed"/>
    <ds:schemaRef ds:uri="http://www.w3.org/XML/1998/namespace"/>
    <ds:schemaRef ds:uri="http://purl.org/dc/terms/"/>
    <ds:schemaRef ds:uri="414d2ded-29cc-4abd-a1df-c646721ce55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5462</Words>
  <Application>Microsoft Office PowerPoint</Application>
  <PresentationFormat>On-screen Show (16:9)</PresentationFormat>
  <Paragraphs>800</Paragraphs>
  <Slides>72</Slides>
  <Notes>66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Arial,Sans-Serif</vt:lpstr>
      <vt:lpstr>Calibri</vt:lpstr>
      <vt:lpstr>Courier New</vt:lpstr>
      <vt:lpstr>Informal Roman</vt:lpstr>
      <vt:lpstr>Nnnouvellegroteskgx</vt:lpstr>
      <vt:lpstr>Old English Text MT</vt:lpstr>
      <vt:lpstr>Palace Script MT</vt:lpstr>
      <vt:lpstr>Segoe UI</vt:lpstr>
      <vt:lpstr>Symbol</vt:lpstr>
      <vt:lpstr>ETF Master</vt:lpstr>
      <vt:lpstr>Development of Core Skill: Presenting</vt:lpstr>
      <vt:lpstr> Framework for learning</vt:lpstr>
      <vt:lpstr>01</vt:lpstr>
      <vt:lpstr>Key principles of oral communication in healthcare </vt:lpstr>
      <vt:lpstr>Activity: Medication role play</vt:lpstr>
      <vt:lpstr>Self-assessment of key principles </vt:lpstr>
      <vt:lpstr>Activity: Situation, background, assessment, and recommendation (SBAR)</vt:lpstr>
      <vt:lpstr>Self-assessment of key principles </vt:lpstr>
      <vt:lpstr>Presenting using non-digital formats</vt:lpstr>
      <vt:lpstr>Tools that can enhance the presentation of information in health</vt:lpstr>
      <vt:lpstr>Next steps</vt:lpstr>
      <vt:lpstr>02</vt:lpstr>
      <vt:lpstr>When would paper handouts be used in healthcare settings? </vt:lpstr>
      <vt:lpstr>Advantages of using paper handouts</vt:lpstr>
      <vt:lpstr>Activity: Fluid balance chart (part 1)</vt:lpstr>
      <vt:lpstr>Activity: Fluid balance chart (part 2)</vt:lpstr>
      <vt:lpstr>Activity: Care plan case study </vt:lpstr>
      <vt:lpstr>Next steps</vt:lpstr>
      <vt:lpstr>03</vt:lpstr>
      <vt:lpstr>04</vt:lpstr>
      <vt:lpstr>Where are whiteboards used in health?</vt:lpstr>
      <vt:lpstr>Why are whiteboards used in health settings?</vt:lpstr>
      <vt:lpstr>Activity: Bedside whiteboard</vt:lpstr>
      <vt:lpstr>Activity: Blocked arteries</vt:lpstr>
      <vt:lpstr>Activity: Recap self-reflection</vt:lpstr>
      <vt:lpstr>Next steps</vt:lpstr>
      <vt:lpstr>05</vt:lpstr>
      <vt:lpstr>Why are PowerPoint presentations used in the healthcare sector? </vt:lpstr>
      <vt:lpstr>Activity: Outcome star</vt:lpstr>
      <vt:lpstr>Ten ways to improve your PowerPoint presentation skills    </vt:lpstr>
      <vt:lpstr>Ten ways to improve your PowerPoint presentation skills</vt:lpstr>
      <vt:lpstr>Ten ways to improve your PowerPoint presentation skills  </vt:lpstr>
      <vt:lpstr>Ten ways to improve your PowerPoint presentation skills</vt:lpstr>
      <vt:lpstr>Ten ways to improve your PowerPoint presentation skills</vt:lpstr>
      <vt:lpstr>Ten ways to improve your PowerPoint presentation skills</vt:lpstr>
      <vt:lpstr>Ten ways to improve your PowerPoint presentation skills</vt:lpstr>
      <vt:lpstr>10 ways to improve your PowerPoint presentation skills</vt:lpstr>
      <vt:lpstr>10 ways to improve your PowerPoint presentation skills</vt:lpstr>
      <vt:lpstr>Ten ways to improve your PowerPoint presentation skills </vt:lpstr>
      <vt:lpstr>Activity: Case study (Patient A)</vt:lpstr>
      <vt:lpstr>Activity: Recap</vt:lpstr>
      <vt:lpstr>Next steps</vt:lpstr>
      <vt:lpstr>06</vt:lpstr>
      <vt:lpstr>Video review feedback </vt:lpstr>
      <vt:lpstr>Presentation improvement activity </vt:lpstr>
      <vt:lpstr>Next steps: Case study (patient B)</vt:lpstr>
      <vt:lpstr>07</vt:lpstr>
      <vt:lpstr>Feedback: Case study (patient B)</vt:lpstr>
      <vt:lpstr>Activity: Case study (patient B)</vt:lpstr>
      <vt:lpstr>Next steps </vt:lpstr>
      <vt:lpstr>08</vt:lpstr>
      <vt:lpstr>Varying needs of patients/customers</vt:lpstr>
      <vt:lpstr>Considerations when presenting information to patients/customers</vt:lpstr>
      <vt:lpstr>Pass the message</vt:lpstr>
      <vt:lpstr>Importance of adapting content and format for patients/customers </vt:lpstr>
      <vt:lpstr>Adapting style format for patient/customer activity  </vt:lpstr>
      <vt:lpstr>Next steps </vt:lpstr>
      <vt:lpstr>09</vt:lpstr>
      <vt:lpstr>Adapting style formats (healthcare professionals) </vt:lpstr>
      <vt:lpstr>New treatment activity</vt:lpstr>
      <vt:lpstr>Multidisciplinary team meeting activity (patient C care plan review)  </vt:lpstr>
      <vt:lpstr>Next steps </vt:lpstr>
      <vt:lpstr>10</vt:lpstr>
      <vt:lpstr>Stakeholders in healthcare</vt:lpstr>
      <vt:lpstr>Adapting style format for stakeholder activity </vt:lpstr>
      <vt:lpstr>How might style format change for the following stakeholders? </vt:lpstr>
      <vt:lpstr>Next steps </vt:lpstr>
      <vt:lpstr>11</vt:lpstr>
      <vt:lpstr>Effectively present information to specified stakeholders</vt:lpstr>
      <vt:lpstr>Case study / report activity (patient D)</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Chris Woods</cp:lastModifiedBy>
  <cp:revision>15</cp:revision>
  <dcterms:created xsi:type="dcterms:W3CDTF">2020-10-20T08:50:32Z</dcterms:created>
  <dcterms:modified xsi:type="dcterms:W3CDTF">2025-11-06T11:24:58Z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