
<file path=[Content_Types].xml><?xml version="1.0" encoding="utf-8"?>
<Types xmlns="http://schemas.openxmlformats.org/package/2006/content-types">
  <Default Extension="svg" ContentType="image/svg+xml"/>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emf" ContentType="image/x-emf"/>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slideMasters/slideMaster2.xml" ContentType="application/vnd.openxmlformats-officedocument.presentationml.slideMaster+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embeddings/oleObject7.bin" ContentType="application/vnd.openxmlformats-officedocument.oleObject"/>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embeddings/oleObject10.bin" ContentType="application/vnd.openxmlformats-officedocument.oleObject"/>
  <Override PartName="/ppt/embeddings/oleObject8.bin" ContentType="application/vnd.openxmlformats-officedocument.oleObject"/>
  <Override PartName="/ppt/embeddings/oleObject6.bin" ContentType="application/vnd.openxmlformats-officedocument.oleObject"/>
  <Override PartName="/ppt/embeddings/oleObject5.bin" ContentType="application/vnd.openxmlformats-officedocument.oleObject"/>
  <Override PartName="/ppt/embeddings/oleObject9.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2.bin" ContentType="application/vnd.openxmlformats-officedocument.oleObject"/>
  <Override PartName="/ppt/embeddings/oleObject1.bin" ContentType="application/vnd.openxmlformats-officedocument.oleObject"/>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authors.xml" ContentType="application/vnd.ms-powerpoint.author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0"/>
  </p:notesMasterIdLst>
  <p:sldIdLst>
    <p:sldId id="261" r:id="rId3"/>
    <p:sldId id="340" r:id="rId4"/>
    <p:sldId id="464" r:id="rId5"/>
    <p:sldId id="465" r:id="rId6"/>
    <p:sldId id="466" r:id="rId7"/>
    <p:sldId id="467" r:id="rId8"/>
    <p:sldId id="463" r:id="rId9"/>
    <p:sldId id="470" r:id="rId10"/>
    <p:sldId id="504" r:id="rId11"/>
    <p:sldId id="492" r:id="rId12"/>
    <p:sldId id="503" r:id="rId13"/>
    <p:sldId id="473" r:id="rId14"/>
    <p:sldId id="496" r:id="rId15"/>
    <p:sldId id="497" r:id="rId16"/>
    <p:sldId id="498" r:id="rId17"/>
    <p:sldId id="493" r:id="rId18"/>
    <p:sldId id="506" r:id="rId19"/>
    <p:sldId id="494" r:id="rId20"/>
    <p:sldId id="480" r:id="rId21"/>
    <p:sldId id="500" r:id="rId22"/>
    <p:sldId id="488" r:id="rId23"/>
    <p:sldId id="499" r:id="rId24"/>
    <p:sldId id="505" r:id="rId25"/>
    <p:sldId id="293" r:id="rId26"/>
    <p:sldId id="410" r:id="rId27"/>
    <p:sldId id="266" r:id="rId28"/>
    <p:sldId id="31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FC3C34-B375-C6A8-2964-BD4D811C67F9}" name="Clare Dawson" initials="CD" userId="b359eaf886f3fb22" providerId="Windows Live"/>
  <p188:author id="{780DA437-6F9E-2DFB-2EDD-BF1D24D77E69}" name="Marie Joubert (staff)" initials="MJ(" userId="S::marie.joubert1@nottingham.ac.uk::8784a254-284d-4fcc-ace7-66743a4258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62" clrIdx="0">
    <p:extLst>
      <p:ext uri="{19B8F6BF-5375-455C-9EA6-DF929625EA0E}">
        <p15:presenceInfo xmlns:p15="http://schemas.microsoft.com/office/powerpoint/2012/main" xmlns="" userId="S::Clare.Collett@Pearson.com::a376c1f8-5148-4d55-9c90-6113c98c8476" providerId="AD"/>
      </p:ext>
    </p:extLst>
  </p:cmAuthor>
  <p:cmAuthor id="2" name="Veronica Wastell" initials="VW" lastIdx="26" clrIdx="1">
    <p:extLst>
      <p:ext uri="{19B8F6BF-5375-455C-9EA6-DF929625EA0E}">
        <p15:presenceInfo xmlns:p15="http://schemas.microsoft.com/office/powerpoint/2012/main" xmlns="" userId="Veronica Wastell" providerId="None"/>
      </p:ext>
    </p:extLst>
  </p:cmAuthor>
  <p:cmAuthor id="3" name="Clare Dawson" initials="CD" lastIdx="12" clrIdx="2"/>
  <p:cmAuthor id="4" name="Marie Joubert" initials="MJ" lastIdx="70" clrIdx="3">
    <p:extLst>
      <p:ext uri="{19B8F6BF-5375-455C-9EA6-DF929625EA0E}">
        <p15:presenceInfo xmlns:p15="http://schemas.microsoft.com/office/powerpoint/2012/main" xmlns="" userId="S::marie.joubert1@nottingham.ac.uk::8784a254-284d-4fcc-ace7-66743a425855" providerId="AD"/>
      </p:ext>
    </p:extLst>
  </p:cmAuthor>
  <p:cmAuthor id="5" name="Stephanie Bentley" initials="SB" lastIdx="8" clrIdx="4">
    <p:extLst>
      <p:ext uri="{19B8F6BF-5375-455C-9EA6-DF929625EA0E}">
        <p15:presenceInfo xmlns:p15="http://schemas.microsoft.com/office/powerpoint/2012/main" xmlns="" userId="2fb974b8e90647fd" providerId="Windows Live"/>
      </p:ext>
    </p:extLst>
  </p:cmAuthor>
  <p:cmAuthor id="6" name="Elizabeth Parker" initials="EP" lastIdx="4" clrIdx="5">
    <p:extLst>
      <p:ext uri="{19B8F6BF-5375-455C-9EA6-DF929625EA0E}">
        <p15:presenceInfo xmlns:p15="http://schemas.microsoft.com/office/powerpoint/2012/main" xmlns="" userId="S::elizabeth.parker@newgenpublishing.co.uk::48ed7c66-aa06-4dbb-a923-e20f8fac58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0000"/>
    <a:srgbClr val="BE0064"/>
    <a:srgbClr val="FFDDF1"/>
    <a:srgbClr val="BDA4B2"/>
    <a:srgbClr val="E6C8D9"/>
    <a:srgbClr val="8F5C2E"/>
    <a:srgbClr val="EFDCBF"/>
    <a:srgbClr val="4C4EAE"/>
    <a:srgbClr val="CDCEE9"/>
    <a:srgbClr val="7400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9993DB-9146-4397-84B8-1DA8542AC704}" v="1" dt="2023-03-23T13:35:46.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3" autoAdjust="0"/>
    <p:restoredTop sz="63741" autoAdjust="0"/>
  </p:normalViewPr>
  <p:slideViewPr>
    <p:cSldViewPr snapToGrid="0" snapToObjects="1">
      <p:cViewPr varScale="1">
        <p:scale>
          <a:sx n="65" d="100"/>
          <a:sy n="65" d="100"/>
        </p:scale>
        <p:origin x="-536" y="-96"/>
      </p:cViewPr>
      <p:guideLst>
        <p:guide orient="horz" pos="2160"/>
        <p:guide pos="3840"/>
      </p:guideLst>
    </p:cSldViewPr>
  </p:slideViewPr>
  <p:outlineViewPr>
    <p:cViewPr>
      <p:scale>
        <a:sx n="33" d="100"/>
        <a:sy n="33" d="100"/>
      </p:scale>
      <p:origin x="0" y="0"/>
    </p:cViewPr>
  </p:outlineViewPr>
  <p:notesTextViewPr>
    <p:cViewPr>
      <p:scale>
        <a:sx n="120" d="100"/>
        <a:sy n="120" d="100"/>
      </p:scale>
      <p:origin x="0" y="0"/>
    </p:cViewPr>
  </p:notesTextViewPr>
  <p:notesViewPr>
    <p:cSldViewPr snapToGrid="0" snapToObjects="1">
      <p:cViewPr varScale="1">
        <p:scale>
          <a:sx n="68" d="100"/>
          <a:sy n="68" d="100"/>
        </p:scale>
        <p:origin x="-26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20" Type="http://schemas.openxmlformats.org/officeDocument/2006/relationships/slide" Target="slides/slide18.xml"/><Relationship Id="rId29"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14.xml"/><Relationship Id="rId41" Type="http://schemas.openxmlformats.org/officeDocument/2006/relationships/customXml" Target="../customXml/item3.xml"/><Relationship Id="rId24" Type="http://schemas.openxmlformats.org/officeDocument/2006/relationships/slide" Target="slides/slide22.xml"/><Relationship Id="rId1" Type="http://schemas.openxmlformats.org/officeDocument/2006/relationships/slideMaster" Target="slideMasters/slideMaster1.xml"/><Relationship Id="rId32" Type="http://schemas.openxmlformats.org/officeDocument/2006/relationships/commentAuthors" Target="commentAuthors.xml"/><Relationship Id="rId6" Type="http://schemas.openxmlformats.org/officeDocument/2006/relationships/slide" Target="slides/slide4.xml"/><Relationship Id="rId11" Type="http://schemas.openxmlformats.org/officeDocument/2006/relationships/slide" Target="slides/slide9.xml"/><Relationship Id="rId37" Type="http://schemas.microsoft.com/office/2018/10/relationships/authors" Target="authors.xml"/><Relationship Id="rId40" Type="http://schemas.openxmlformats.org/officeDocument/2006/relationships/customXml" Target="../customXml/item2.xml"/><Relationship Id="rId23" Type="http://schemas.openxmlformats.org/officeDocument/2006/relationships/slide" Target="slides/slide21.xml"/><Relationship Id="rId28" Type="http://schemas.openxmlformats.org/officeDocument/2006/relationships/slide" Target="slides/slide26.xml"/><Relationship Id="rId5" Type="http://schemas.openxmlformats.org/officeDocument/2006/relationships/slide" Target="slides/slide3.xml"/><Relationship Id="rId36" Type="http://schemas.openxmlformats.org/officeDocument/2006/relationships/tableStyles" Target="tableStyles.xml"/><Relationship Id="rId15" Type="http://schemas.openxmlformats.org/officeDocument/2006/relationships/slide" Target="slides/slide13.xml"/><Relationship Id="rId31" Type="http://schemas.openxmlformats.org/officeDocument/2006/relationships/printerSettings" Target="printerSettings/printerSettings1.bin"/><Relationship Id="rId10" Type="http://schemas.openxmlformats.org/officeDocument/2006/relationships/slide" Target="slides/slide8.xml"/><Relationship Id="rId19" Type="http://schemas.openxmlformats.org/officeDocument/2006/relationships/slide" Target="slides/slide17.xml"/><Relationship Id="rId22" Type="http://schemas.openxmlformats.org/officeDocument/2006/relationships/slide" Target="slides/slide20.xml"/><Relationship Id="rId27" Type="http://schemas.openxmlformats.org/officeDocument/2006/relationships/slide" Target="slides/slide25.xml"/><Relationship Id="rId4" Type="http://schemas.openxmlformats.org/officeDocument/2006/relationships/slide" Target="slides/slide2.xml"/><Relationship Id="rId30" Type="http://schemas.openxmlformats.org/officeDocument/2006/relationships/notesMaster" Target="notesMasters/notesMaster1.xml"/><Relationship Id="rId9" Type="http://schemas.openxmlformats.org/officeDocument/2006/relationships/slide" Target="slides/slide7.xml"/><Relationship Id="rId35" Type="http://schemas.openxmlformats.org/officeDocument/2006/relationships/theme" Target="theme/theme1.xml"/><Relationship Id="rId14" Type="http://schemas.openxmlformats.org/officeDocument/2006/relationships/slide" Target="slides/slide12.xml"/><Relationship Id="rId8" Type="http://schemas.openxmlformats.org/officeDocument/2006/relationships/slide" Target="slides/slide6.xml"/><Relationship Id="rId3" Type="http://schemas.openxmlformats.org/officeDocument/2006/relationships/slide" Target="slides/slide1.xml"/><Relationship Id="rId25" Type="http://schemas.openxmlformats.org/officeDocument/2006/relationships/slide" Target="slides/slide23.xml"/><Relationship Id="rId33"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38" Type="http://schemas.microsoft.com/office/2015/10/relationships/revisionInfo" Target="revisionInfo.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image" Target="../media/image25.emf"/><Relationship Id="rId2"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24/03/2023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1051681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Check that students can explain how the values of 0.15, 0.05 and 0.4 have been found and highlight that on probability tree diagrams the probabilities on each pair of branches must always add up to one</a:t>
            </a: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2774807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Show students the diagram and ask them if it is wrong. Technically it is not wrong, and the decision to round to one decimal place rather than two decimal places, as in the solution on Slide 9, is a choice.</a:t>
            </a:r>
            <a:endParaRPr lang="en-GB"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277480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Explain that we can use probability models to scale up and predict what might happen if we extend to a bigger population, for example, the whole country. Ask students to use the probabilities to make some predictions about what would happen if 10 000 people used the tests.</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Ask students how many people are likely to have the disease (0.2 × 10 000 = 2000) and check that they understand where 2000 comes from. </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Now ask students to work out what goes in the other ovals and write the numbers on their mini whiteboards.</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Go through the answers with them (click for them to appear), allowing enough time for them to explain their methods.</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Emphasise that the numbers at the ends of arms from the same starting point should add up to the starting point value (so the 500 and 4000 values can also be found using subtraction).</a:t>
            </a:r>
          </a:p>
          <a:p>
            <a:pPr>
              <a:spcAft>
                <a:spcPts val="600"/>
              </a:spcAft>
            </a:pP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2774807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Tell students that Starla and Toby have developed tests for two more diseases (A and B) and they carry out a trial for both tests.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Give each pair of students a copy of the ‘Scaling up’ handout. Ask students to work in pairs to complete the frequency tree and probability tree diagrams and then use the probabilities to scale up for 10 000 people. Encourage students to explain their thinking to each other as they complete the rows.</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1201905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Once students have had sufficient time on the task, hold a class discussion. Ask students to explain how they worked out the missing values in the probability tree diagram. Emphasise that the probabilities on each pair of branches add up to one.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Check that students can explain why 5000 people are likely to have the disease.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Tell students that someone states that 2000 people are likely to get a false negative. Ask them why the statement is incorrect (they have multiplied 10 000 by 0.2 rather than 5000 by 0.2) and what the correct number should be (1000).</a:t>
            </a:r>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4119332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Tell students that there are some mistakes in this probability tree diagram. Ask students how we can tell that some of the values are not correct just by looking at the diagram (the probabilities on each pair of branches don’t add up to one).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students to identify the incorrect values and discuss how they could have been obtained (by truncating decimal values obtained from dividing frequencies rather than rounding). Emphasise that when we know one of the values on a pair of branches we can subtract from 1 to find the other, rather than needing to go back to the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Check that students can explain why 7500 people are likely to not have the disease and 3000 people are likely to get a false positive.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4119332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Introduce</a:t>
            </a:r>
            <a:r>
              <a:rPr lang="en-GB" sz="1200" kern="1200" baseline="0" dirty="0">
                <a:solidFill>
                  <a:schemeClr val="tx1"/>
                </a:solidFill>
                <a:effectLst/>
                <a:latin typeface="+mn-lt"/>
                <a:ea typeface="+mn-ea"/>
                <a:cs typeface="+mn-cs"/>
              </a:rPr>
              <a:t> a new scenario. Tell students that concussion, where someone receives a blow or jolt to the head, is a common injury in playing hockey and repeated concussion injuries can be serious.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 probability of having an injury from playing hockey that results in concussion in any one season is 0.4. Each year there are two hockey seasons, a winter season, which runs from September to April (with a winter break from December to February) and a summer season, which runs from May to August.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Tell students that the missing values for the probability tree diagram are shown on the sticky notes. Ask them to explain why the values are either 0.4 or 0.6 (</a:t>
            </a:r>
            <a:r>
              <a:rPr lang="en-GB" dirty="0">
                <a:effectLst/>
              </a:rPr>
              <a:t>as the</a:t>
            </a:r>
            <a:r>
              <a:rPr lang="en-GB" sz="1200" kern="1200" baseline="0" dirty="0">
                <a:solidFill>
                  <a:schemeClr val="tx1"/>
                </a:solidFill>
                <a:effectLst/>
                <a:latin typeface="+mn-lt"/>
                <a:ea typeface="+mn-ea"/>
                <a:cs typeface="+mn-cs"/>
              </a:rPr>
              <a:t> probability of having an injury from playing hockey that results in concussion</a:t>
            </a:r>
            <a:r>
              <a:rPr lang="en-GB" sz="1200" i="1" kern="1200" baseline="0" dirty="0">
                <a:solidFill>
                  <a:schemeClr val="tx1"/>
                </a:solidFill>
                <a:effectLst/>
                <a:latin typeface="+mn-lt"/>
                <a:ea typeface="+mn-ea"/>
                <a:cs typeface="+mn-cs"/>
              </a:rPr>
              <a:t> in any one season</a:t>
            </a:r>
            <a:r>
              <a:rPr lang="en-GB" sz="1200" kern="1200" baseline="0" dirty="0">
                <a:solidFill>
                  <a:schemeClr val="tx1"/>
                </a:solidFill>
                <a:effectLst/>
                <a:latin typeface="+mn-lt"/>
                <a:ea typeface="+mn-ea"/>
                <a:cs typeface="+mn-cs"/>
              </a:rPr>
              <a:t> is 0.4 so is the same for both the winter and the summer seasons). Reinforce structure and how </a:t>
            </a:r>
            <a:r>
              <a:rPr lang="en-GB" sz="1200" kern="1200" dirty="0">
                <a:solidFill>
                  <a:schemeClr val="tx1"/>
                </a:solidFill>
                <a:effectLst/>
                <a:latin typeface="+mn-lt"/>
                <a:ea typeface="+mn-ea"/>
                <a:cs typeface="+mn-cs"/>
              </a:rPr>
              <a:t>the probabilities on each pair of branches add</a:t>
            </a:r>
            <a:r>
              <a:rPr lang="en-GB" sz="1200" kern="1200" baseline="0" dirty="0">
                <a:solidFill>
                  <a:schemeClr val="tx1"/>
                </a:solidFill>
                <a:effectLst/>
                <a:latin typeface="+mn-lt"/>
                <a:ea typeface="+mn-ea"/>
                <a:cs typeface="+mn-cs"/>
              </a:rPr>
              <a:t> up</a:t>
            </a:r>
            <a:r>
              <a:rPr lang="en-GB" sz="1200" kern="1200" dirty="0">
                <a:solidFill>
                  <a:schemeClr val="tx1"/>
                </a:solidFill>
                <a:effectLst/>
                <a:latin typeface="+mn-lt"/>
                <a:ea typeface="+mn-ea"/>
                <a:cs typeface="+mn-cs"/>
              </a:rPr>
              <a:t> to one.</a:t>
            </a:r>
            <a:r>
              <a:rPr lang="en-GB" sz="1200" kern="1200" baseline="0" dirty="0">
                <a:solidFill>
                  <a:schemeClr val="tx1"/>
                </a:solidFill>
                <a:effectLst/>
                <a:latin typeface="+mn-lt"/>
                <a:ea typeface="+mn-ea"/>
                <a:cs typeface="+mn-cs"/>
              </a:rPr>
              <a:t> Ask different students to come to the board and drag a sticky note to the correct place in the tree diagram. </a:t>
            </a:r>
            <a:endParaRPr lang="en-GB" dirty="0">
              <a:effectLst/>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4119332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students to calculate</a:t>
            </a:r>
            <a:r>
              <a:rPr lang="en-GB" sz="1200" kern="1200" baseline="0" dirty="0">
                <a:solidFill>
                  <a:schemeClr val="tx1"/>
                </a:solidFill>
                <a:effectLst/>
                <a:latin typeface="+mn-lt"/>
                <a:ea typeface="+mn-ea"/>
                <a:cs typeface="+mn-cs"/>
              </a:rPr>
              <a:t> the probability of a player having an injury resulting in concussion in the winter and then also in the summer season.</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After a couple of minutes check that students have identified the correct branches. Students may think that they need to add the two 0.4s to get 0.8, so it is important to address this.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If students are struggling to understand why we need to multiply, discuss an example involving 100 injured players. We would expect that 40 (0.4 × 100) of the 100 injuries in the winter season would result in concussion. We only work with these 40 injuries now, as we are interested in injuries that result in concussion in both seasons. We would expect (0.4 × 40 =) 16 of the 40 players who had a concussion injury in the winter season to have an injury resulting in concussion in the summer season so 16 out of 100, a probability of 0.16.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Establish that multiplying along the branches gives 0.4 × 0.4 = 0.16.</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4119332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students</a:t>
            </a:r>
            <a:r>
              <a:rPr lang="en-GB" sz="1200" kern="1200" baseline="0" dirty="0">
                <a:solidFill>
                  <a:schemeClr val="tx1"/>
                </a:solidFill>
                <a:effectLst/>
                <a:latin typeface="+mn-lt"/>
                <a:ea typeface="+mn-ea"/>
                <a:cs typeface="+mn-cs"/>
              </a:rPr>
              <a:t> to apply the probability of a player having an injury that results in concussion in both the winter and the summer season to two different scenarios. Establish that there is a chance that 8 of the 50 injured members and 2400 of the 15 000 injured students will have two concussion injuries from playing hockey in any one year.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4119332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Give each pair of students a copy of the ‘Using probabilities’ handout. You might like to hold a brief discussion about the fractions in row D, depending on your students. For example, they may need reminding that </a:t>
                </a:r>
                <a:r>
                  <a:rPr lang="en-GB" sz="1800" kern="1200" dirty="0">
                    <a:solidFill>
                      <a:schemeClr val="tx1"/>
                    </a:solidFill>
                    <a:effectLst/>
                    <a:latin typeface="+mn-lt"/>
                    <a:ea typeface="+mn-ea"/>
                    <a:cs typeface="+mn-cs"/>
                  </a:rPr>
                  <a:t>⅔ + ⅓</a:t>
                </a:r>
                <a:r>
                  <a:rPr lang="en-GB" sz="1800" kern="12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 = 1</a:t>
                </a:r>
                <a:r>
                  <a:rPr lang="en-GB" sz="1800" dirty="0">
                    <a:effectLst/>
                    <a:latin typeface="Arial" panose="020B0604020202020204" pitchFamily="34" charset="0"/>
                    <a:ea typeface="Calibri" panose="020F0502020204030204" pitchFamily="34" charset="0"/>
                  </a:rPr>
                  <a:t>, or that when fractions are multiplied, the numerators are multiplied and the denominators are multiplied. Some students may want to convert the fractions to decimals; consider whether you will discourage them from doing this.</a:t>
                </a:r>
              </a:p>
              <a:p>
                <a:pPr>
                  <a:spcAft>
                    <a:spcPts val="600"/>
                  </a:spcAft>
                </a:pPr>
                <a:endParaRPr lang="en-GB" sz="1800" dirty="0">
                  <a:effectLst/>
                  <a:latin typeface="Arial" panose="020B060402020202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Ask students to work in pairs to complete the probability tree diagrams for rows C and D and then use the probability model to complete the final column. Encourage students to explain their thinking to each other</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Give each pair of students a copy of the ‘Using probabilities’ handout. You might like to hold a brief discussion about the fractions in row D, depending on your students. For example, they may need reminding that </a:t>
                </a:r>
                <a:r>
                  <a:rPr lang="en-GB" sz="1800" i="0" kern="1200">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a:t>2/3</a:t>
                </a:r>
                <a:r>
                  <a:rPr lang="en-GB" sz="1800" kern="12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 + </a:t>
                </a:r>
                <a:r>
                  <a:rPr lang="en-GB" sz="1800" i="0" kern="1200">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a:t>1/3</a:t>
                </a:r>
                <a:r>
                  <a:rPr lang="en-GB" sz="1800" kern="12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 = 1</a:t>
                </a:r>
                <a:r>
                  <a:rPr lang="en-GB" sz="1800" dirty="0">
                    <a:effectLst/>
                    <a:latin typeface="Arial" panose="020B0604020202020204" pitchFamily="34" charset="0"/>
                    <a:ea typeface="Calibri" panose="020F0502020204030204" pitchFamily="34" charset="0"/>
                  </a:rPr>
                  <a:t>, or that when fractions are multiplied, the numerators are multiplied and the denominators are multiplied. Some students may want to convert the fractions to decimals; consider whether you will discourage them from doing this.</a:t>
                </a:r>
              </a:p>
              <a:p>
                <a:pPr>
                  <a:spcAft>
                    <a:spcPts val="600"/>
                  </a:spcAft>
                </a:pPr>
                <a:endParaRPr lang="en-GB" sz="1800" dirty="0">
                  <a:effectLst/>
                  <a:latin typeface="Arial" panose="020B060402020202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Ask students to work in pairs to complete the probability tree diagrams for rows C and D and then use the probability model to complete the final column. Encourage students to explain their thinking to each other</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120190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Tell students that Starla and Toby work in a medical science department developing tests to detect whether or not someone has a disease. They have a blood test for a specific disease, but they want to develop tests that can be self-administered. The tests are trialled to see how successful they are at correctly identifying whether or not someone has a disease. </a:t>
            </a:r>
          </a:p>
          <a:p>
            <a:endParaRPr lang="en-GB" sz="18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Check</a:t>
            </a:r>
            <a:r>
              <a:rPr lang="en-GB" sz="1200" kern="1200" baseline="0" dirty="0">
                <a:solidFill>
                  <a:schemeClr val="tx1"/>
                </a:solidFill>
                <a:effectLst/>
                <a:latin typeface="+mn-lt"/>
                <a:ea typeface="+mn-ea"/>
                <a:cs typeface="+mn-cs"/>
              </a:rPr>
              <a:t> students’ understanding of multiplying along the branches to determine the probability of having two injuries involving a broken bone during the year. Establish that we would expect 1800 (0.0225 × 80 000) of the 80 000 injured registered hockey players to sustain two injuries involving a broken bone.</a:t>
            </a:r>
            <a:endParaRPr lang="en-GB" dirty="0">
              <a:effectLst/>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971568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students to explain what</a:t>
            </a:r>
            <a:r>
              <a:rPr lang="en-GB" sz="1200" kern="1200" baseline="0" dirty="0">
                <a:solidFill>
                  <a:schemeClr val="tx1"/>
                </a:solidFill>
                <a:effectLst/>
                <a:latin typeface="+mn-lt"/>
                <a:ea typeface="+mn-ea"/>
                <a:cs typeface="+mn-cs"/>
              </a:rPr>
              <a:t> mistake has been made and how they know. Reinforce to students that the probabilities on each pair of branches always add up to one.</a:t>
            </a:r>
            <a:endParaRPr lang="en-GB" dirty="0">
              <a:effectLst/>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4119332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Remind students</a:t>
            </a:r>
            <a:r>
              <a:rPr lang="en-GB" sz="1200" kern="1200" baseline="0" dirty="0">
                <a:solidFill>
                  <a:schemeClr val="tx1"/>
                </a:solidFill>
                <a:effectLst/>
                <a:latin typeface="+mn-lt"/>
                <a:ea typeface="+mn-ea"/>
                <a:cs typeface="+mn-cs"/>
              </a:rPr>
              <a:t> that probability can be described using fractions (and percentages) as well as decimals. Discuss the missing values and check students’ understanding.</a:t>
            </a:r>
            <a:endParaRPr lang="en-GB" dirty="0">
              <a:effectLst/>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a:p>
        </p:txBody>
      </p:sp>
    </p:spTree>
    <p:extLst>
      <p:ext uri="{BB962C8B-B14F-4D97-AF65-F5344CB8AC3E}">
        <p14:creationId xmlns:p14="http://schemas.microsoft.com/office/powerpoint/2010/main" val="4119332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Bring students’ thinking together by asking them to identify whether these five statements are true or false. Ask them to write ‘True’ and ‘False’ on their mini whiteboards and note down the statement number under the correct heading. </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When discussing statement 1 emphasise the probability scale and what it means when the probability of an event is equal to one. </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Ask students to explain the difference between frequency tree and probability tree diagrams when discussing statement 2.</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With statement 3 emphasise both the links between fractions, decimals and percentages and how connections can be made between the concepts of probability and ways of expressing a part of a whole. </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When discussing statement 4 highlight that a frequency tree diagram is a way of representing data that can be displayed using a two-way table.</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Statement 5 introduces a theoretical probability, which, while not discussed in this lesson, should be familiar to students. Emphasise that probability is not definite; it provides us with a model. </a:t>
            </a:r>
          </a:p>
          <a:p>
            <a:endParaRPr lang="en-GB" dirty="0">
              <a:effectLst/>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23</a:t>
            </a:fld>
            <a:endParaRPr lang="en-US"/>
          </a:p>
        </p:txBody>
      </p:sp>
    </p:spTree>
    <p:extLst>
      <p:ext uri="{BB962C8B-B14F-4D97-AF65-F5344CB8AC3E}">
        <p14:creationId xmlns:p14="http://schemas.microsoft.com/office/powerpoint/2010/main" val="4119332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400"/>
              </a:spcBef>
              <a:spcAft>
                <a:spcPts val="400"/>
              </a:spcAft>
              <a:buClrTx/>
              <a:buSzTx/>
              <a:buFontTx/>
              <a:buNone/>
              <a:tabLst/>
              <a:defRPr/>
            </a:pPr>
            <a:r>
              <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Distribute to each student a copy of the ‘Practice questions’ handout.</a:t>
            </a:r>
            <a:r>
              <a:rPr lang="en-GB"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Give students a couple of minutes to work on the questions individually. </a:t>
            </a:r>
          </a:p>
          <a:p>
            <a:pPr marL="0" marR="0" lvl="0" indent="0" algn="just" defTabSz="914400" rtl="0" eaLnBrk="1" fontAlgn="auto" latinLnBrk="0" hangingPunct="1">
              <a:lnSpc>
                <a:spcPct val="115000"/>
              </a:lnSpc>
              <a:spcBef>
                <a:spcPts val="400"/>
              </a:spcBef>
              <a:spcAft>
                <a:spcPts val="400"/>
              </a:spcAft>
              <a:buClrTx/>
              <a:buSzTx/>
              <a:buFontTx/>
              <a:buNone/>
              <a:tabLst/>
              <a:defRPr/>
            </a:pPr>
            <a:endPar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400"/>
              </a:spcBef>
              <a:spcAft>
                <a:spcPts val="400"/>
              </a:spcAft>
              <a:buClrTx/>
              <a:buSzTx/>
              <a:buFontTx/>
              <a:buNone/>
              <a:tabLst/>
              <a:defRPr/>
            </a:pPr>
            <a:r>
              <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As students work on the first practice question, encourage them to note down any calculations they use.</a:t>
            </a:r>
            <a:r>
              <a:rPr lang="en-GB"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Discuss students’ thinking and check that </a:t>
            </a:r>
            <a:r>
              <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the correct values (‘22</a:t>
            </a:r>
            <a:r>
              <a:rPr lang="en-GB" sz="1800" baseline="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and</a:t>
            </a:r>
            <a:r>
              <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23’</a:t>
            </a:r>
            <a:r>
              <a:rPr lang="en-GB" sz="1800" baseline="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and</a:t>
            </a:r>
            <a:r>
              <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‘4, 18, 7</a:t>
            </a:r>
            <a:r>
              <a:rPr lang="en-GB" sz="1800" baseline="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and </a:t>
            </a:r>
            <a:r>
              <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16’) have been completed.</a:t>
            </a:r>
            <a:endParaRPr lang="en-GB"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a:spcAft>
                <a:spcPts val="600"/>
              </a:spcAft>
            </a:pPr>
            <a:endParaRPr lang="en-GB" sz="18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24</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Discuss students’ thinking when completing the second practice question. Check students’ understanding that in probability tree diagrams the probabilities on each pair of branches should always add</a:t>
            </a:r>
            <a:r>
              <a:rPr lang="en-GB" sz="1200" baseline="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up</a:t>
            </a: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to one. Establish that the 0.25 should be 0.35 (as 1 – 0.65 = 0.35) and that the probabilities on the first set of branches for the second throw need to exchange places, as the probability that the dice will land on 4 is 0.65 (and that it will not land on 4 is 0.35).</a:t>
            </a:r>
            <a:endParaRPr lang="en-GB" sz="1200" dirty="0">
              <a:solidFill>
                <a:srgbClr val="404040"/>
              </a:solidFill>
              <a:effectLst/>
              <a:latin typeface="Arial" panose="020B0604020202020204" pitchFamily="34" charset="0"/>
              <a:ea typeface="Calibri" panose="020F0502020204030204" pitchFamily="34" charset="0"/>
            </a:endParaRPr>
          </a:p>
          <a:p>
            <a:pPr marL="0" marR="0" indent="0" algn="l" defTabSz="914400" rtl="0" eaLnBrk="1" fontAlgn="auto" latinLnBrk="0" hangingPunct="1">
              <a:lnSpc>
                <a:spcPct val="100000"/>
              </a:lnSpc>
              <a:spcBef>
                <a:spcPts val="0"/>
              </a:spcBef>
              <a:spcAft>
                <a:spcPts val="60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600"/>
              </a:spcAft>
              <a:buClrTx/>
              <a:buSzTx/>
              <a:buFontTx/>
              <a:buNone/>
              <a:tabLst/>
              <a:defRPr/>
            </a:pPr>
            <a:endParaRPr lang="en-GB" sz="1200" kern="1200" dirty="0">
              <a:solidFill>
                <a:schemeClr val="tx1"/>
              </a:solidFill>
              <a:effectLst/>
              <a:latin typeface="+mn-lt"/>
              <a:ea typeface="+mn-ea"/>
              <a:cs typeface="+mn-cs"/>
            </a:endParaRPr>
          </a:p>
          <a:p>
            <a:pPr>
              <a:spcAft>
                <a:spcPts val="600"/>
              </a:spcAft>
            </a:pPr>
            <a:endParaRPr lang="en-GB" sz="18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25</a:t>
            </a:fld>
            <a:endParaRPr lang="en-US"/>
          </a:p>
        </p:txBody>
      </p:sp>
    </p:spTree>
    <p:extLst>
      <p:ext uri="{BB962C8B-B14F-4D97-AF65-F5344CB8AC3E}">
        <p14:creationId xmlns:p14="http://schemas.microsoft.com/office/powerpoint/2010/main" val="2718865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26</a:t>
            </a:fld>
            <a:endParaRPr lang="en-US"/>
          </a:p>
        </p:txBody>
      </p:sp>
    </p:spTree>
    <p:extLst>
      <p:ext uri="{BB962C8B-B14F-4D97-AF65-F5344CB8AC3E}">
        <p14:creationId xmlns:p14="http://schemas.microsoft.com/office/powerpoint/2010/main" val="2560614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27</a:t>
            </a:fld>
            <a:endParaRPr lang="en-US"/>
          </a:p>
        </p:txBody>
      </p:sp>
    </p:spTree>
    <p:extLst>
      <p:ext uri="{BB962C8B-B14F-4D97-AF65-F5344CB8AC3E}">
        <p14:creationId xmlns:p14="http://schemas.microsoft.com/office/powerpoint/2010/main" val="141584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Starla and Toby have developed a test and trial it with the 20 people that work in their lab. Their colleagues have a blood test first, to confirm whether or not they have the disease. </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Distribute to each student one of the ‘Cards’. If there are fewer than 20 students in the class give some students more than one. Briefly discuss what false positive and false negative mean. Explain to students that treating someone for a disease they don’t have (false positive), may, in some cases, have no ill effects, but someone with a disease not receiving treatment could pose more of a problem (false negative).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mn-lt"/>
                <a:ea typeface="+mn-ea"/>
                <a:cs typeface="+mn-cs"/>
              </a:rPr>
              <a:t>Use the ‘Lab trial results’ handout enlarged to A3 size. Ask students to place their cards in the right place in the table. Check that students understand where to place their cards</a:t>
            </a:r>
            <a:r>
              <a:rPr lang="en-GB" sz="180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mn-lt"/>
                <a:ea typeface="+mn-ea"/>
                <a:cs typeface="+mn-cs"/>
              </a:rPr>
              <a:t>Once all the cards have been placed ask students questions to help to complete the totals in the table. Refer to the completed table and ask students whether or not they think this is a good test. Emphasise that if the test was 100% accurate then everyone with the disease would get a positive test result and everyone without the disease would get a negative test result</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mn-lt"/>
                <a:ea typeface="+mn-ea"/>
                <a:cs typeface="+mn-cs"/>
              </a:rPr>
              <a:t>Ask students how else the data could be represented and introduce the frequency tree diagram. Ask students to identify which value goes in each oval. Compare the two representations</a:t>
            </a:r>
            <a:r>
              <a:rPr lang="en-GB" sz="1800" kern="1200" baseline="0" dirty="0">
                <a:solidFill>
                  <a:schemeClr val="tx1"/>
                </a:solidFill>
                <a:effectLst/>
                <a:latin typeface="+mn-lt"/>
                <a:ea typeface="+mn-ea"/>
                <a:cs typeface="+mn-cs"/>
              </a:rPr>
              <a:t>.</a:t>
            </a:r>
            <a:endParaRPr lang="en-GB" sz="18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Tell students that having trialled the test on their colleagues, Starla and Toby carry out an official trial involving 1001 people. 202 people have the disease and 151 of them get a positive test result. 398 of those that don’t have the disease get a positive test result. Ask students what the remaining values should be. Encourage them to use a calculator.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Emphasise that for a frequency tree diagram, the numbers at the ends of arms from the same starting point must add up to give the starting point value, so the missing values can be found by subtracting. Establish too that the numbers at the ends of each set of arms always add up to the total (e.g. 202 + 799 = 1001 and 151 + 51 + 398 + 401 = 1001).</a:t>
            </a: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200" dirty="0">
                <a:effectLst/>
                <a:latin typeface="Arial" panose="020B0604020202020204" pitchFamily="34" charset="0"/>
                <a:ea typeface="Calibri" panose="020F0502020204030204" pitchFamily="34" charset="0"/>
              </a:rPr>
              <a:t>Introduce the probability tree diagram. Ask students why 0.2 has been used, rather than 0.202, and explain that the frequencies are real data and often result in numbers that are not nice to work with. 202 is approximately 200 and 1001 is approximately 1000 so 200 ÷ 1000 = 0.2 gives a good approximation. </a:t>
            </a:r>
          </a:p>
          <a:p>
            <a:pPr>
              <a:spcAft>
                <a:spcPts val="600"/>
              </a:spcAft>
            </a:pPr>
            <a:endParaRPr lang="en-GB" sz="1200" dirty="0">
              <a:effectLst/>
              <a:latin typeface="Arial" panose="020B0604020202020204" pitchFamily="34" charset="0"/>
              <a:ea typeface="Calibri" panose="020F0502020204030204" pitchFamily="34" charset="0"/>
            </a:endParaRPr>
          </a:p>
          <a:p>
            <a:pPr>
              <a:spcAft>
                <a:spcPts val="600"/>
              </a:spcAft>
            </a:pPr>
            <a:r>
              <a:rPr lang="en-GB" sz="1200" dirty="0">
                <a:effectLst/>
                <a:latin typeface="Arial" panose="020B0604020202020204" pitchFamily="34" charset="0"/>
                <a:ea typeface="Calibri" panose="020F0502020204030204" pitchFamily="34" charset="0"/>
              </a:rPr>
              <a:t>Explain that we use approximate values to represent the trial data in a probability tree diagram and use these values to make reasonable predictions of what might happen if the tests were used beyond the trial.  </a:t>
            </a:r>
          </a:p>
          <a:p>
            <a:pPr>
              <a:spcAft>
                <a:spcPts val="600"/>
              </a:spcAft>
            </a:pPr>
            <a:endParaRPr lang="en-GB" sz="1200" dirty="0">
              <a:effectLst/>
              <a:latin typeface="Arial" panose="020B0604020202020204" pitchFamily="34" charset="0"/>
              <a:ea typeface="Calibri" panose="020F0502020204030204" pitchFamily="34" charset="0"/>
            </a:endParaRPr>
          </a:p>
          <a:p>
            <a:pPr>
              <a:spcAft>
                <a:spcPts val="600"/>
              </a:spcAft>
            </a:pPr>
            <a:r>
              <a:rPr lang="en-GB" sz="1200" dirty="0">
                <a:effectLst/>
                <a:latin typeface="Arial" panose="020B0604020202020204" pitchFamily="34" charset="0"/>
                <a:ea typeface="Calibri" panose="020F0502020204030204" pitchFamily="34" charset="0"/>
              </a:rPr>
              <a:t>Ask students to work in pairs to complete the probability tree diagram for the official trial results, writing a decimal value on their mini whiteboards for each of the letters a to 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277480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Calibri" panose="020F0502020204030204" pitchFamily="34" charset="0"/>
              </a:rPr>
              <a:t>Ask different students to share a value for letters a to e and establish the values that provide the best probability model. Emphasise that the probabilities on each pair of branches add up to one.</a:t>
            </a:r>
            <a:endParaRPr lang="en-GB"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277480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E9299-7A4A-CF4C-8CAB-26B755E61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5D758C2-1153-B944-8767-1B9FC695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F295346-481B-9148-9F45-047F4B17DC95}"/>
              </a:ext>
            </a:extLst>
          </p:cNvPr>
          <p:cNvSpPr>
            <a:spLocks noGrp="1"/>
          </p:cNvSpPr>
          <p:nvPr>
            <p:ph type="dt" sz="half" idx="10"/>
          </p:nvPr>
        </p:nvSpPr>
        <p:spPr/>
        <p:txBody>
          <a:bodyPr/>
          <a:lstStyle/>
          <a:p>
            <a:fld id="{FC300532-AFFC-6B4B-A157-C5716CAB66AF}" type="datetime1">
              <a:rPr lang="en-US" smtClean="0"/>
              <a:t>24/03/2023</a:t>
            </a:fld>
            <a:endParaRPr lang="en-US"/>
          </a:p>
        </p:txBody>
      </p:sp>
      <p:sp>
        <p:nvSpPr>
          <p:cNvPr id="5" name="Footer Placeholder 4">
            <a:extLst>
              <a:ext uri="{FF2B5EF4-FFF2-40B4-BE49-F238E27FC236}">
                <a16:creationId xmlns:a16="http://schemas.microsoft.com/office/drawing/2014/main" xmlns=""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7CB277A-C330-5846-877B-A41F5A6FD899}"/>
              </a:ext>
            </a:extLst>
          </p:cNvPr>
          <p:cNvSpPr>
            <a:spLocks noGrp="1"/>
          </p:cNvSpPr>
          <p:nvPr>
            <p:ph type="dt" sz="half" idx="10"/>
          </p:nvPr>
        </p:nvSpPr>
        <p:spPr/>
        <p:txBody>
          <a:bodyPr/>
          <a:lstStyle/>
          <a:p>
            <a:fld id="{2C6AB177-FA41-CE43-A4F3-2784EC194D6E}" type="datetime1">
              <a:rPr lang="en-US" smtClean="0"/>
              <a:t>24/03/2023</a:t>
            </a:fld>
            <a:endParaRPr lang="en-US"/>
          </a:p>
        </p:txBody>
      </p:sp>
      <p:sp>
        <p:nvSpPr>
          <p:cNvPr id="5" name="Footer Placeholder 4">
            <a:extLst>
              <a:ext uri="{FF2B5EF4-FFF2-40B4-BE49-F238E27FC236}">
                <a16:creationId xmlns:a16="http://schemas.microsoft.com/office/drawing/2014/main" xmlns=""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7A01C0A-FBB6-AF43-BCEF-0A9F36242D25}"/>
              </a:ext>
            </a:extLst>
          </p:cNvPr>
          <p:cNvSpPr>
            <a:spLocks noGrp="1"/>
          </p:cNvSpPr>
          <p:nvPr>
            <p:ph type="dt" sz="half" idx="10"/>
          </p:nvPr>
        </p:nvSpPr>
        <p:spPr/>
        <p:txBody>
          <a:bodyPr/>
          <a:lstStyle/>
          <a:p>
            <a:fld id="{7D578521-1942-204E-9D75-7B1AB6186D23}" type="datetime1">
              <a:rPr lang="en-US" smtClean="0"/>
              <a:t>24/03/2023</a:t>
            </a:fld>
            <a:endParaRPr lang="en-US"/>
          </a:p>
        </p:txBody>
      </p:sp>
      <p:sp>
        <p:nvSpPr>
          <p:cNvPr id="5" name="Footer Placeholder 4">
            <a:extLst>
              <a:ext uri="{FF2B5EF4-FFF2-40B4-BE49-F238E27FC236}">
                <a16:creationId xmlns:a16="http://schemas.microsoft.com/office/drawing/2014/main" xmlns=""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FC0A9B5-C2E7-2449-9E0E-F6AFDCAEDA4A}"/>
              </a:ext>
            </a:extLst>
          </p:cNvPr>
          <p:cNvSpPr>
            <a:spLocks noGrp="1"/>
          </p:cNvSpPr>
          <p:nvPr>
            <p:ph type="dt" sz="half" idx="10"/>
          </p:nvPr>
        </p:nvSpPr>
        <p:spPr/>
        <p:txBody>
          <a:bodyPr/>
          <a:lstStyle/>
          <a:p>
            <a:fld id="{05A9E283-DB39-F44B-AFA4-F687808D57BF}" type="datetime1">
              <a:rPr lang="en-US" smtClean="0"/>
              <a:t>24/03/2023</a:t>
            </a:fld>
            <a:endParaRPr lang="en-US"/>
          </a:p>
        </p:txBody>
      </p:sp>
      <p:sp>
        <p:nvSpPr>
          <p:cNvPr id="5" name="Footer Placeholder 4">
            <a:extLst>
              <a:ext uri="{FF2B5EF4-FFF2-40B4-BE49-F238E27FC236}">
                <a16:creationId xmlns:a16="http://schemas.microsoft.com/office/drawing/2014/main" xmlns=""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BE6C28-AC16-BF48-AC5A-1EE1FE1277E8}"/>
              </a:ext>
            </a:extLst>
          </p:cNvPr>
          <p:cNvSpPr>
            <a:spLocks noGrp="1"/>
          </p:cNvSpPr>
          <p:nvPr>
            <p:ph type="dt" sz="half" idx="10"/>
          </p:nvPr>
        </p:nvSpPr>
        <p:spPr/>
        <p:txBody>
          <a:bodyPr/>
          <a:lstStyle/>
          <a:p>
            <a:fld id="{848144BD-0A74-C343-84B2-D8F01B20524B}" type="datetime1">
              <a:rPr lang="en-US" smtClean="0"/>
              <a:t>24/03/2023</a:t>
            </a:fld>
            <a:endParaRPr lang="en-US"/>
          </a:p>
        </p:txBody>
      </p:sp>
      <p:sp>
        <p:nvSpPr>
          <p:cNvPr id="5" name="Footer Placeholder 4">
            <a:extLst>
              <a:ext uri="{FF2B5EF4-FFF2-40B4-BE49-F238E27FC236}">
                <a16:creationId xmlns:a16="http://schemas.microsoft.com/office/drawing/2014/main" xmlns=""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DED8FDA-DE34-D64E-841A-686C4CAF4B21}"/>
              </a:ext>
            </a:extLst>
          </p:cNvPr>
          <p:cNvSpPr>
            <a:spLocks noGrp="1"/>
          </p:cNvSpPr>
          <p:nvPr>
            <p:ph type="dt" sz="half" idx="10"/>
          </p:nvPr>
        </p:nvSpPr>
        <p:spPr/>
        <p:txBody>
          <a:bodyPr/>
          <a:lstStyle/>
          <a:p>
            <a:fld id="{50B8A290-B8B3-DF49-A0D1-C9992EDB112D}" type="datetime1">
              <a:rPr lang="en-US" smtClean="0"/>
              <a:t>24/03/2023</a:t>
            </a:fld>
            <a:endParaRPr lang="en-US"/>
          </a:p>
        </p:txBody>
      </p:sp>
      <p:sp>
        <p:nvSpPr>
          <p:cNvPr id="5" name="Footer Placeholder 4">
            <a:extLst>
              <a:ext uri="{FF2B5EF4-FFF2-40B4-BE49-F238E27FC236}">
                <a16:creationId xmlns:a16="http://schemas.microsoft.com/office/drawing/2014/main" xmlns=""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5E8725F-1BFE-884A-8C48-257026E836C3}"/>
              </a:ext>
            </a:extLst>
          </p:cNvPr>
          <p:cNvSpPr>
            <a:spLocks noGrp="1"/>
          </p:cNvSpPr>
          <p:nvPr>
            <p:ph type="dt" sz="half" idx="10"/>
          </p:nvPr>
        </p:nvSpPr>
        <p:spPr/>
        <p:txBody>
          <a:bodyPr/>
          <a:lstStyle/>
          <a:p>
            <a:fld id="{C57218E9-7F47-C044-907D-624F6064ACA4}" type="datetime1">
              <a:rPr lang="en-US" smtClean="0"/>
              <a:t>24/03/2023</a:t>
            </a:fld>
            <a:endParaRPr lang="en-US"/>
          </a:p>
        </p:txBody>
      </p:sp>
      <p:sp>
        <p:nvSpPr>
          <p:cNvPr id="6" name="Footer Placeholder 5">
            <a:extLst>
              <a:ext uri="{FF2B5EF4-FFF2-40B4-BE49-F238E27FC236}">
                <a16:creationId xmlns:a16="http://schemas.microsoft.com/office/drawing/2014/main" xmlns=""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0A64DE8-F42B-F140-88D7-B915772859AC}"/>
              </a:ext>
            </a:extLst>
          </p:cNvPr>
          <p:cNvSpPr>
            <a:spLocks noGrp="1"/>
          </p:cNvSpPr>
          <p:nvPr>
            <p:ph type="dt" sz="half" idx="10"/>
          </p:nvPr>
        </p:nvSpPr>
        <p:spPr/>
        <p:txBody>
          <a:bodyPr/>
          <a:lstStyle/>
          <a:p>
            <a:fld id="{F400DCB8-AD22-A54F-9910-29E01F6E01AB}" type="datetime1">
              <a:rPr lang="en-US" smtClean="0"/>
              <a:t>24/03/2023</a:t>
            </a:fld>
            <a:endParaRPr lang="en-US"/>
          </a:p>
        </p:txBody>
      </p:sp>
      <p:sp>
        <p:nvSpPr>
          <p:cNvPr id="8" name="Footer Placeholder 7">
            <a:extLst>
              <a:ext uri="{FF2B5EF4-FFF2-40B4-BE49-F238E27FC236}">
                <a16:creationId xmlns:a16="http://schemas.microsoft.com/office/drawing/2014/main" xmlns=""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2A909971-F513-8245-B1F9-9A705DE1F26E}"/>
              </a:ext>
            </a:extLst>
          </p:cNvPr>
          <p:cNvSpPr>
            <a:spLocks noGrp="1"/>
          </p:cNvSpPr>
          <p:nvPr>
            <p:ph type="dt" sz="half" idx="10"/>
          </p:nvPr>
        </p:nvSpPr>
        <p:spPr/>
        <p:txBody>
          <a:bodyPr/>
          <a:lstStyle/>
          <a:p>
            <a:fld id="{D5B38A18-D63C-654F-A494-634F276E3E8E}" type="datetime1">
              <a:rPr lang="en-US" smtClean="0"/>
              <a:t>24/03/2023</a:t>
            </a:fld>
            <a:endParaRPr lang="en-US"/>
          </a:p>
        </p:txBody>
      </p:sp>
      <p:sp>
        <p:nvSpPr>
          <p:cNvPr id="4" name="Footer Placeholder 3">
            <a:extLst>
              <a:ext uri="{FF2B5EF4-FFF2-40B4-BE49-F238E27FC236}">
                <a16:creationId xmlns:a16="http://schemas.microsoft.com/office/drawing/2014/main" xmlns=""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5080357-36FF-4C49-B3FF-1542030E0175}"/>
              </a:ext>
            </a:extLst>
          </p:cNvPr>
          <p:cNvSpPr>
            <a:spLocks noGrp="1"/>
          </p:cNvSpPr>
          <p:nvPr>
            <p:ph type="dt" sz="half" idx="10"/>
          </p:nvPr>
        </p:nvSpPr>
        <p:spPr/>
        <p:txBody>
          <a:bodyPr/>
          <a:lstStyle/>
          <a:p>
            <a:fld id="{4C329174-E8AA-2147-9375-45B31203D791}" type="datetime1">
              <a:rPr lang="en-US" smtClean="0"/>
              <a:t>24/03/2023</a:t>
            </a:fld>
            <a:endParaRPr lang="en-US"/>
          </a:p>
        </p:txBody>
      </p:sp>
      <p:sp>
        <p:nvSpPr>
          <p:cNvPr id="3" name="Footer Placeholder 2">
            <a:extLst>
              <a:ext uri="{FF2B5EF4-FFF2-40B4-BE49-F238E27FC236}">
                <a16:creationId xmlns:a16="http://schemas.microsoft.com/office/drawing/2014/main" xmlns=""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F0DDAF7-3456-A247-8D5C-0A8EBD0B4DE9}"/>
              </a:ext>
            </a:extLst>
          </p:cNvPr>
          <p:cNvSpPr>
            <a:spLocks noGrp="1"/>
          </p:cNvSpPr>
          <p:nvPr>
            <p:ph type="dt" sz="half" idx="10"/>
          </p:nvPr>
        </p:nvSpPr>
        <p:spPr/>
        <p:txBody>
          <a:bodyPr/>
          <a:lstStyle/>
          <a:p>
            <a:fld id="{899A88EE-9189-5A4E-9528-35D4F42BEA3C}" type="datetime1">
              <a:rPr lang="en-US" smtClean="0"/>
              <a:t>24/03/2023</a:t>
            </a:fld>
            <a:endParaRPr lang="en-US"/>
          </a:p>
        </p:txBody>
      </p:sp>
      <p:sp>
        <p:nvSpPr>
          <p:cNvPr id="6" name="Footer Placeholder 5">
            <a:extLst>
              <a:ext uri="{FF2B5EF4-FFF2-40B4-BE49-F238E27FC236}">
                <a16:creationId xmlns:a16="http://schemas.microsoft.com/office/drawing/2014/main" xmlns=""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39BBF6-712C-894B-B338-770EE55BC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DFE58E9-0799-7844-87FB-63296043F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0A0A057-D11A-AF46-A095-382D89609D75}"/>
              </a:ext>
            </a:extLst>
          </p:cNvPr>
          <p:cNvSpPr>
            <a:spLocks noGrp="1"/>
          </p:cNvSpPr>
          <p:nvPr>
            <p:ph type="dt" sz="half" idx="10"/>
          </p:nvPr>
        </p:nvSpPr>
        <p:spPr/>
        <p:txBody>
          <a:bodyPr/>
          <a:lstStyle/>
          <a:p>
            <a:fld id="{490D23E7-40F4-C14B-965A-8AC6D86EFD48}" type="datetime1">
              <a:rPr lang="en-US" smtClean="0"/>
              <a:t>24/03/2023</a:t>
            </a:fld>
            <a:endParaRPr lang="en-US"/>
          </a:p>
        </p:txBody>
      </p:sp>
      <p:sp>
        <p:nvSpPr>
          <p:cNvPr id="5" name="Footer Placeholder 4">
            <a:extLst>
              <a:ext uri="{FF2B5EF4-FFF2-40B4-BE49-F238E27FC236}">
                <a16:creationId xmlns:a16="http://schemas.microsoft.com/office/drawing/2014/main" xmlns=""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xmlns=""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148DFDA-9439-DD43-9821-1A465EA8636E}"/>
              </a:ext>
            </a:extLst>
          </p:cNvPr>
          <p:cNvSpPr>
            <a:spLocks noGrp="1"/>
          </p:cNvSpPr>
          <p:nvPr>
            <p:ph type="dt" sz="half" idx="10"/>
          </p:nvPr>
        </p:nvSpPr>
        <p:spPr/>
        <p:txBody>
          <a:bodyPr/>
          <a:lstStyle/>
          <a:p>
            <a:fld id="{7032B1FB-8BFA-A84E-B83A-BE54B3EA6B17}" type="datetime1">
              <a:rPr lang="en-US" smtClean="0"/>
              <a:t>24/03/2023</a:t>
            </a:fld>
            <a:endParaRPr lang="en-US"/>
          </a:p>
        </p:txBody>
      </p:sp>
      <p:sp>
        <p:nvSpPr>
          <p:cNvPr id="6" name="Footer Placeholder 5">
            <a:extLst>
              <a:ext uri="{FF2B5EF4-FFF2-40B4-BE49-F238E27FC236}">
                <a16:creationId xmlns:a16="http://schemas.microsoft.com/office/drawing/2014/main" xmlns=""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7EFCAC-9FC8-2F43-B14F-0289E67FAC64}"/>
              </a:ext>
            </a:extLst>
          </p:cNvPr>
          <p:cNvSpPr>
            <a:spLocks noGrp="1"/>
          </p:cNvSpPr>
          <p:nvPr>
            <p:ph type="dt" sz="half" idx="10"/>
          </p:nvPr>
        </p:nvSpPr>
        <p:spPr/>
        <p:txBody>
          <a:bodyPr/>
          <a:lstStyle/>
          <a:p>
            <a:fld id="{A6E590D3-6790-B348-A017-66135251B151}" type="datetime1">
              <a:rPr lang="en-US" smtClean="0"/>
              <a:t>24/03/2023</a:t>
            </a:fld>
            <a:endParaRPr lang="en-US"/>
          </a:p>
        </p:txBody>
      </p:sp>
      <p:sp>
        <p:nvSpPr>
          <p:cNvPr id="5" name="Footer Placeholder 4">
            <a:extLst>
              <a:ext uri="{FF2B5EF4-FFF2-40B4-BE49-F238E27FC236}">
                <a16:creationId xmlns:a16="http://schemas.microsoft.com/office/drawing/2014/main" xmlns=""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47C0B7-1831-2841-9DC9-AA89688565C7}"/>
              </a:ext>
            </a:extLst>
          </p:cNvPr>
          <p:cNvSpPr>
            <a:spLocks noGrp="1"/>
          </p:cNvSpPr>
          <p:nvPr>
            <p:ph type="dt" sz="half" idx="10"/>
          </p:nvPr>
        </p:nvSpPr>
        <p:spPr/>
        <p:txBody>
          <a:bodyPr/>
          <a:lstStyle/>
          <a:p>
            <a:fld id="{FC356D6D-65C6-8E4B-9F66-DF088DE91A33}" type="datetime1">
              <a:rPr lang="en-US" smtClean="0"/>
              <a:t>24/03/2023</a:t>
            </a:fld>
            <a:endParaRPr lang="en-US"/>
          </a:p>
        </p:txBody>
      </p:sp>
      <p:sp>
        <p:nvSpPr>
          <p:cNvPr id="5" name="Footer Placeholder 4">
            <a:extLst>
              <a:ext uri="{FF2B5EF4-FFF2-40B4-BE49-F238E27FC236}">
                <a16:creationId xmlns:a16="http://schemas.microsoft.com/office/drawing/2014/main" xmlns=""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B7FA13E-7A12-1042-9D21-E96427238DD3}"/>
              </a:ext>
            </a:extLst>
          </p:cNvPr>
          <p:cNvSpPr>
            <a:spLocks noGrp="1"/>
          </p:cNvSpPr>
          <p:nvPr>
            <p:ph type="dt" sz="half" idx="10"/>
          </p:nvPr>
        </p:nvSpPr>
        <p:spPr/>
        <p:txBody>
          <a:bodyPr/>
          <a:lstStyle/>
          <a:p>
            <a:fld id="{7A1AC4B9-12C9-FB44-AC9D-ED994028918A}" type="datetime1">
              <a:rPr lang="en-US" smtClean="0"/>
              <a:t>24/03/2023</a:t>
            </a:fld>
            <a:endParaRPr lang="en-US"/>
          </a:p>
        </p:txBody>
      </p:sp>
      <p:sp>
        <p:nvSpPr>
          <p:cNvPr id="5" name="Footer Placeholder 4">
            <a:extLst>
              <a:ext uri="{FF2B5EF4-FFF2-40B4-BE49-F238E27FC236}">
                <a16:creationId xmlns:a16="http://schemas.microsoft.com/office/drawing/2014/main" xmlns=""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6BDD26B-D800-9244-BC67-6035178ABCAB}"/>
              </a:ext>
            </a:extLst>
          </p:cNvPr>
          <p:cNvSpPr>
            <a:spLocks noGrp="1"/>
          </p:cNvSpPr>
          <p:nvPr>
            <p:ph type="dt" sz="half" idx="10"/>
          </p:nvPr>
        </p:nvSpPr>
        <p:spPr/>
        <p:txBody>
          <a:bodyPr/>
          <a:lstStyle/>
          <a:p>
            <a:fld id="{1101DFF8-D00C-FB44-B806-B6B270705AEB}" type="datetime1">
              <a:rPr lang="en-US" smtClean="0"/>
              <a:t>24/03/2023</a:t>
            </a:fld>
            <a:endParaRPr lang="en-US"/>
          </a:p>
        </p:txBody>
      </p:sp>
      <p:sp>
        <p:nvSpPr>
          <p:cNvPr id="6" name="Footer Placeholder 5">
            <a:extLst>
              <a:ext uri="{FF2B5EF4-FFF2-40B4-BE49-F238E27FC236}">
                <a16:creationId xmlns:a16="http://schemas.microsoft.com/office/drawing/2014/main" xmlns=""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8105BDA-E7DE-A54B-A53D-AA1179002A8E}"/>
              </a:ext>
            </a:extLst>
          </p:cNvPr>
          <p:cNvSpPr>
            <a:spLocks noGrp="1"/>
          </p:cNvSpPr>
          <p:nvPr>
            <p:ph type="dt" sz="half" idx="10"/>
          </p:nvPr>
        </p:nvSpPr>
        <p:spPr/>
        <p:txBody>
          <a:bodyPr/>
          <a:lstStyle/>
          <a:p>
            <a:fld id="{F58EA0CC-CB2D-324E-AC2B-9E0B7B128A47}" type="datetime1">
              <a:rPr lang="en-US" smtClean="0"/>
              <a:t>24/03/2023</a:t>
            </a:fld>
            <a:endParaRPr lang="en-US"/>
          </a:p>
        </p:txBody>
      </p:sp>
      <p:sp>
        <p:nvSpPr>
          <p:cNvPr id="8" name="Footer Placeholder 7">
            <a:extLst>
              <a:ext uri="{FF2B5EF4-FFF2-40B4-BE49-F238E27FC236}">
                <a16:creationId xmlns:a16="http://schemas.microsoft.com/office/drawing/2014/main" xmlns=""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47C3E65-99BB-E540-A491-F9EE12CBA358}"/>
              </a:ext>
            </a:extLst>
          </p:cNvPr>
          <p:cNvSpPr>
            <a:spLocks noGrp="1"/>
          </p:cNvSpPr>
          <p:nvPr>
            <p:ph type="dt" sz="half" idx="10"/>
          </p:nvPr>
        </p:nvSpPr>
        <p:spPr/>
        <p:txBody>
          <a:bodyPr/>
          <a:lstStyle/>
          <a:p>
            <a:fld id="{15D9A89F-5B75-E346-8D1C-51D16750FD93}" type="datetime1">
              <a:rPr lang="en-US" smtClean="0"/>
              <a:t>24/03/2023</a:t>
            </a:fld>
            <a:endParaRPr lang="en-US"/>
          </a:p>
        </p:txBody>
      </p:sp>
      <p:sp>
        <p:nvSpPr>
          <p:cNvPr id="4" name="Footer Placeholder 3">
            <a:extLst>
              <a:ext uri="{FF2B5EF4-FFF2-40B4-BE49-F238E27FC236}">
                <a16:creationId xmlns:a16="http://schemas.microsoft.com/office/drawing/2014/main" xmlns=""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2C9E546-42AD-D14C-9301-45E199364AE9}"/>
              </a:ext>
            </a:extLst>
          </p:cNvPr>
          <p:cNvSpPr>
            <a:spLocks noGrp="1"/>
          </p:cNvSpPr>
          <p:nvPr>
            <p:ph type="dt" sz="half" idx="10"/>
          </p:nvPr>
        </p:nvSpPr>
        <p:spPr/>
        <p:txBody>
          <a:bodyPr/>
          <a:lstStyle/>
          <a:p>
            <a:fld id="{F13AE772-966B-1946-9ABE-AC27881A4A01}" type="datetime1">
              <a:rPr lang="en-US" smtClean="0"/>
              <a:t>24/03/2023</a:t>
            </a:fld>
            <a:endParaRPr lang="en-US"/>
          </a:p>
        </p:txBody>
      </p:sp>
      <p:sp>
        <p:nvSpPr>
          <p:cNvPr id="3" name="Footer Placeholder 2">
            <a:extLst>
              <a:ext uri="{FF2B5EF4-FFF2-40B4-BE49-F238E27FC236}">
                <a16:creationId xmlns:a16="http://schemas.microsoft.com/office/drawing/2014/main" xmlns=""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2865F3C-6C02-BB45-8932-C69F3CAAFBCB}"/>
              </a:ext>
            </a:extLst>
          </p:cNvPr>
          <p:cNvSpPr>
            <a:spLocks noGrp="1"/>
          </p:cNvSpPr>
          <p:nvPr>
            <p:ph type="dt" sz="half" idx="10"/>
          </p:nvPr>
        </p:nvSpPr>
        <p:spPr/>
        <p:txBody>
          <a:bodyPr/>
          <a:lstStyle/>
          <a:p>
            <a:fld id="{726698A7-B758-DD40-8590-83E3E30C99FC}" type="datetime1">
              <a:rPr lang="en-US" smtClean="0"/>
              <a:t>24/03/2023</a:t>
            </a:fld>
            <a:endParaRPr lang="en-US"/>
          </a:p>
        </p:txBody>
      </p:sp>
      <p:sp>
        <p:nvSpPr>
          <p:cNvPr id="6" name="Footer Placeholder 5">
            <a:extLst>
              <a:ext uri="{FF2B5EF4-FFF2-40B4-BE49-F238E27FC236}">
                <a16:creationId xmlns:a16="http://schemas.microsoft.com/office/drawing/2014/main" xmlns=""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D6A31EA-73C9-F847-BC58-915C2EFC2DF6}"/>
              </a:ext>
            </a:extLst>
          </p:cNvPr>
          <p:cNvSpPr>
            <a:spLocks noGrp="1"/>
          </p:cNvSpPr>
          <p:nvPr>
            <p:ph type="dt" sz="half" idx="10"/>
          </p:nvPr>
        </p:nvSpPr>
        <p:spPr/>
        <p:txBody>
          <a:bodyPr/>
          <a:lstStyle/>
          <a:p>
            <a:fld id="{2E405BBD-3E32-C644-8DE8-2C42C7A22893}" type="datetime1">
              <a:rPr lang="en-US" smtClean="0"/>
              <a:t>24/03/2023</a:t>
            </a:fld>
            <a:endParaRPr lang="en-US"/>
          </a:p>
        </p:txBody>
      </p:sp>
      <p:sp>
        <p:nvSpPr>
          <p:cNvPr id="6" name="Footer Placeholder 5">
            <a:extLst>
              <a:ext uri="{FF2B5EF4-FFF2-40B4-BE49-F238E27FC236}">
                <a16:creationId xmlns:a16="http://schemas.microsoft.com/office/drawing/2014/main" xmlns=""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24/03/2023</a:t>
            </a:fld>
            <a:endParaRPr lang="en-US"/>
          </a:p>
        </p:txBody>
      </p:sp>
      <p:sp>
        <p:nvSpPr>
          <p:cNvPr id="5" name="Footer Placeholder 4">
            <a:extLst>
              <a:ext uri="{FF2B5EF4-FFF2-40B4-BE49-F238E27FC236}">
                <a16:creationId xmlns:a16="http://schemas.microsoft.com/office/drawing/2014/main" xmlns=""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24/03/2023</a:t>
            </a:fld>
            <a:endParaRPr lang="en-US"/>
          </a:p>
        </p:txBody>
      </p:sp>
      <p:sp>
        <p:nvSpPr>
          <p:cNvPr id="5" name="Footer Placeholder 4">
            <a:extLst>
              <a:ext uri="{FF2B5EF4-FFF2-40B4-BE49-F238E27FC236}">
                <a16:creationId xmlns:a16="http://schemas.microsoft.com/office/drawing/2014/main" xmlns=""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xmlns=""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1.wdp"/><Relationship Id="rId5" Type="http://schemas.openxmlformats.org/officeDocument/2006/relationships/image" Target="../media/image9.jpeg"/><Relationship Id="rId6" Type="http://schemas.microsoft.com/office/2007/relationships/hdphoto" Target="../media/hdphoto2.wdp"/><Relationship Id="rId7" Type="http://schemas.openxmlformats.org/officeDocument/2006/relationships/image" Target="../media/image10.jpeg"/><Relationship Id="rId8" Type="http://schemas.microsoft.com/office/2007/relationships/hdphoto" Target="../media/hdphoto3.wdp"/><Relationship Id="rId9" Type="http://schemas.openxmlformats.org/officeDocument/2006/relationships/image" Target="../media/image11.jpeg"/><Relationship Id="rId10" Type="http://schemas.microsoft.com/office/2007/relationships/hdphoto" Target="../media/hdphoto4.wdp"/><Relationship Id="rId11" Type="http://schemas.microsoft.com/office/2007/relationships/hdphoto" Target="../media/hdphoto5.wdp"/><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6.wdp"/><Relationship Id="rId5" Type="http://schemas.openxmlformats.org/officeDocument/2006/relationships/image" Target="../media/image13.jpeg"/><Relationship Id="rId6" Type="http://schemas.microsoft.com/office/2007/relationships/hdphoto" Target="../media/hdphoto7.wdp"/><Relationship Id="rId7" Type="http://schemas.openxmlformats.org/officeDocument/2006/relationships/image" Target="../media/image14.jpeg"/><Relationship Id="rId8" Type="http://schemas.microsoft.com/office/2007/relationships/hdphoto" Target="../media/hdphoto8.wdp"/><Relationship Id="rId9" Type="http://schemas.openxmlformats.org/officeDocument/2006/relationships/image" Target="../media/image8.jpeg"/><Relationship Id="rId10" Type="http://schemas.microsoft.com/office/2007/relationships/hdphoto" Target="../media/hdphoto9.wdp"/><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svg"/><Relationship Id="rId5" Type="http://schemas.openxmlformats.org/officeDocument/2006/relationships/image" Target="../media/image16.emf"/><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4" Type="http://schemas.microsoft.com/office/2007/relationships/hdphoto" Target="../media/hdphoto10.wdp"/><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microsoft.com/office/2007/relationships/hdphoto" Target="../media/hdphoto14.wdp"/><Relationship Id="rId12" Type="http://schemas.openxmlformats.org/officeDocument/2006/relationships/image" Target="../media/image14.jpeg"/><Relationship Id="rId13" Type="http://schemas.microsoft.com/office/2007/relationships/hdphoto" Target="../media/hdphoto15.wdp"/><Relationship Id="rId14" Type="http://schemas.microsoft.com/office/2007/relationships/hdphoto" Target="../media/hdphoto16.wdp"/><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8.jpeg"/><Relationship Id="rId4" Type="http://schemas.microsoft.com/office/2007/relationships/hdphoto" Target="../media/hdphoto11.wdp"/><Relationship Id="rId5" Type="http://schemas.openxmlformats.org/officeDocument/2006/relationships/image" Target="../media/image12.jpeg"/><Relationship Id="rId6" Type="http://schemas.microsoft.com/office/2007/relationships/hdphoto" Target="../media/hdphoto6.wdp"/><Relationship Id="rId7" Type="http://schemas.openxmlformats.org/officeDocument/2006/relationships/image" Target="../media/image11.jpeg"/><Relationship Id="rId8" Type="http://schemas.microsoft.com/office/2007/relationships/hdphoto" Target="../media/hdphoto12.wdp"/><Relationship Id="rId9" Type="http://schemas.microsoft.com/office/2007/relationships/hdphoto" Target="../media/hdphoto13.wdp"/><Relationship Id="rId10"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svg"/><Relationship Id="rId5" Type="http://schemas.openxmlformats.org/officeDocument/2006/relationships/image" Target="../media/image22.emf"/><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4" Type="http://schemas.microsoft.com/office/2007/relationships/hdphoto" Target="../media/hdphoto17.wdp"/><Relationship Id="rId5" Type="http://schemas.openxmlformats.org/officeDocument/2006/relationships/image" Target="../media/image24.jpeg"/><Relationship Id="rId6" Type="http://schemas.microsoft.com/office/2007/relationships/hdphoto" Target="../media/hdphoto18.wdp"/><Relationship Id="rId7" Type="http://schemas.microsoft.com/office/2007/relationships/hdphoto" Target="../media/hdphoto19.wdp"/><Relationship Id="rId8" Type="http://schemas.microsoft.com/office/2007/relationships/hdphoto" Target="../media/hdphoto20.wdp"/><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1" Type="http://schemas.openxmlformats.org/officeDocument/2006/relationships/oleObject" Target="../embeddings/oleObject6.bin"/><Relationship Id="rId12" Type="http://schemas.openxmlformats.org/officeDocument/2006/relationships/oleObject" Target="../embeddings/oleObject7.bin"/><Relationship Id="rId13" Type="http://schemas.openxmlformats.org/officeDocument/2006/relationships/oleObject" Target="../embeddings/oleObject8.bin"/><Relationship Id="rId14" Type="http://schemas.openxmlformats.org/officeDocument/2006/relationships/image" Target="../media/image27.emf"/><Relationship Id="rId15" Type="http://schemas.openxmlformats.org/officeDocument/2006/relationships/oleObject" Target="../embeddings/oleObject9.bin"/><Relationship Id="rId16" Type="http://schemas.openxmlformats.org/officeDocument/2006/relationships/oleObject" Target="../embeddings/oleObject10.bin"/><Relationship Id="rId17" Type="http://schemas.openxmlformats.org/officeDocument/2006/relationships/image" Target="../media/image28.emf"/><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22.xml"/><Relationship Id="rId4" Type="http://schemas.openxmlformats.org/officeDocument/2006/relationships/oleObject" Target="../embeddings/oleObject1.bin"/><Relationship Id="rId5" Type="http://schemas.openxmlformats.org/officeDocument/2006/relationships/image" Target="../media/image25.emf"/><Relationship Id="rId6" Type="http://schemas.openxmlformats.org/officeDocument/2006/relationships/oleObject" Target="../embeddings/oleObject2.bin"/><Relationship Id="rId7" Type="http://schemas.openxmlformats.org/officeDocument/2006/relationships/image" Target="../media/image26.emf"/><Relationship Id="rId8" Type="http://schemas.openxmlformats.org/officeDocument/2006/relationships/oleObject" Target="../embeddings/oleObject3.bin"/><Relationship Id="rId9" Type="http://schemas.openxmlformats.org/officeDocument/2006/relationships/oleObject" Target="../embeddings/oleObject4.bin"/><Relationship Id="rId10"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11" Type="http://schemas.openxmlformats.org/officeDocument/2006/relationships/image" Target="../media/image33.jpeg"/><Relationship Id="rId12" Type="http://schemas.microsoft.com/office/2007/relationships/hdphoto" Target="../media/hdphoto25.wdp"/><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9.jpeg"/><Relationship Id="rId4" Type="http://schemas.microsoft.com/office/2007/relationships/hdphoto" Target="../media/hdphoto21.wdp"/><Relationship Id="rId5" Type="http://schemas.openxmlformats.org/officeDocument/2006/relationships/image" Target="../media/image30.jpeg"/><Relationship Id="rId6" Type="http://schemas.microsoft.com/office/2007/relationships/hdphoto" Target="../media/hdphoto22.wdp"/><Relationship Id="rId7" Type="http://schemas.openxmlformats.org/officeDocument/2006/relationships/image" Target="../media/image31.jpeg"/><Relationship Id="rId8" Type="http://schemas.microsoft.com/office/2007/relationships/hdphoto" Target="../media/hdphoto23.wdp"/><Relationship Id="rId9" Type="http://schemas.openxmlformats.org/officeDocument/2006/relationships/image" Target="../media/image32.jpeg"/><Relationship Id="rId10" Type="http://schemas.microsoft.com/office/2007/relationships/hdphoto" Target="../media/hdphoto24.wdp"/></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sv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svg"/><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B8AF66-BDEC-4533-9866-E930CF55A033}"/>
              </a:ext>
            </a:extLst>
          </p:cNvPr>
          <p:cNvSpPr>
            <a:spLocks noGrp="1"/>
          </p:cNvSpPr>
          <p:nvPr>
            <p:ph type="ctrTitle"/>
          </p:nvPr>
        </p:nvSpPr>
        <p:spPr>
          <a:xfrm>
            <a:off x="1524000" y="1358537"/>
            <a:ext cx="9144000" cy="1420290"/>
          </a:xfrm>
          <a:solidFill>
            <a:srgbClr val="BE0064"/>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9: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Using frequencies and probabilities</a:t>
            </a:r>
            <a:endParaRPr lang="en-GB" sz="4000" dirty="0"/>
          </a:p>
        </p:txBody>
      </p:sp>
      <p:sp>
        <p:nvSpPr>
          <p:cNvPr id="3" name="Subtitle 2">
            <a:extLst>
              <a:ext uri="{FF2B5EF4-FFF2-40B4-BE49-F238E27FC236}">
                <a16:creationId xmlns:a16="http://schemas.microsoft.com/office/drawing/2014/main" xmlns="" id="{6D17EB91-628E-46AE-9928-24046C5C62CF}"/>
              </a:ext>
            </a:extLst>
          </p:cNvPr>
          <p:cNvSpPr>
            <a:spLocks noGrp="1"/>
          </p:cNvSpPr>
          <p:nvPr>
            <p:ph type="subTitle" idx="1"/>
          </p:nvPr>
        </p:nvSpPr>
        <p:spPr>
          <a:xfrm>
            <a:off x="1524000" y="3001436"/>
            <a:ext cx="9144000" cy="2356377"/>
          </a:xfrm>
          <a:ln w="38100">
            <a:solidFill>
              <a:srgbClr val="BE0064"/>
            </a:solidFill>
          </a:ln>
        </p:spPr>
        <p:txBody>
          <a:bodyPr>
            <a:normAutofit fontScale="25000" lnSpcReduction="20000"/>
          </a:bodyPr>
          <a:lstStyle/>
          <a:p>
            <a:pPr algn="l">
              <a:lnSpc>
                <a:spcPts val="3100"/>
              </a:lnSpc>
              <a:spcBef>
                <a:spcPts val="600"/>
              </a:spcBef>
              <a:spcAft>
                <a:spcPts val="600"/>
              </a:spcAft>
            </a:pPr>
            <a:r>
              <a:rPr lang="en-GB" sz="9600" b="1" dirty="0">
                <a:solidFill>
                  <a:srgbClr val="BE0064"/>
                </a:solidFill>
                <a:latin typeface="Arial" panose="020B0604020202020204" pitchFamily="34" charset="0"/>
                <a:cs typeface="Arial" panose="020B0604020202020204" pitchFamily="34" charset="0"/>
              </a:rPr>
              <a:t>Objectives</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Interpret and construct frequency tree diagrams</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Use approximate values to produce a probability model</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Calculate probabilities using probability tree diagrams</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Use representations to reveal mathematical structure</a:t>
            </a:r>
          </a:p>
          <a:p>
            <a:pPr marL="231775" indent="-231775" algn="l">
              <a:lnSpc>
                <a:spcPct val="100000"/>
              </a:lnSpc>
              <a:spcBef>
                <a:spcPts val="600"/>
              </a:spcBef>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a:p>
            <a:pPr marL="231775" indent="-231775" algn="l">
              <a:lnSpc>
                <a:spcPct val="100000"/>
              </a:lnSpc>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a:p>
            <a:pPr algn="l"/>
            <a:endParaRPr lang="en-GB" dirty="0"/>
          </a:p>
        </p:txBody>
      </p:sp>
      <p:pic>
        <p:nvPicPr>
          <p:cNvPr id="5" name="Picture 4">
            <a:extLst>
              <a:ext uri="{FF2B5EF4-FFF2-40B4-BE49-F238E27FC236}">
                <a16:creationId xmlns:a16="http://schemas.microsoft.com/office/drawing/2014/main" xmlns="" id="{D9F9FCDE-7D00-428D-8EE4-B16B206587B7}"/>
              </a:ext>
              <a:ext uri="{C183D7F6-B498-43B3-948B-1728B52AA6E4}">
                <adec:decorative xmlns:adec="http://schemas.microsoft.com/office/drawing/2017/decorative" xmlns=""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pic>
        <p:nvPicPr>
          <p:cNvPr id="7" name="Picture 6">
            <a:extLst>
              <a:ext uri="{FF2B5EF4-FFF2-40B4-BE49-F238E27FC236}">
                <a16:creationId xmlns:a16="http://schemas.microsoft.com/office/drawing/2014/main" xmlns="" id="{2DC0381F-0853-4458-B99F-FFEBB7098DE7}"/>
              </a:ext>
              <a:ext uri="{C183D7F6-B498-43B3-948B-1728B52AA6E4}">
                <adec:decorative xmlns:adec="http://schemas.microsoft.com/office/drawing/2017/decorative" xmlns="" val="1"/>
              </a:ext>
            </a:extLst>
          </p:cNvPr>
          <p:cNvPicPr/>
          <p:nvPr/>
        </p:nvPicPr>
        <p:blipFill>
          <a:blip r:embed="rId4" cstate="screen">
            <a:extLst>
              <a:ext uri="{28A0092B-C50C-407E-A947-70E740481C1C}">
                <a14:useLocalDpi xmlns:a14="http://schemas.microsoft.com/office/drawing/2010/main"/>
              </a:ext>
            </a:extLst>
          </a:blip>
          <a:stretch>
            <a:fillRect/>
          </a:stretch>
        </p:blipFill>
        <p:spPr>
          <a:xfrm>
            <a:off x="370311" y="322595"/>
            <a:ext cx="3473556" cy="617216"/>
          </a:xfrm>
          <a:prstGeom prst="rect">
            <a:avLst/>
          </a:prstGeom>
        </p:spPr>
      </p:pic>
      <p:sp>
        <p:nvSpPr>
          <p:cNvPr id="4" name="Slide Number Placeholder 3">
            <a:extLst>
              <a:ext uri="{FF2B5EF4-FFF2-40B4-BE49-F238E27FC236}">
                <a16:creationId xmlns:a16="http://schemas.microsoft.com/office/drawing/2014/main" xmlns="" id="{8D6827A3-B91F-4385-896A-93F2EEC9C0C2}"/>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8" name="Picture 7">
            <a:extLst>
              <a:ext uri="{FF2B5EF4-FFF2-40B4-BE49-F238E27FC236}">
                <a16:creationId xmlns:a16="http://schemas.microsoft.com/office/drawing/2014/main" xmlns="" id="{008142ED-39D2-ACDC-1993-77758BF5D107}"/>
              </a:ext>
            </a:extLst>
          </p:cNvPr>
          <p:cNvPicPr>
            <a:picLocks noChangeAspect="1"/>
          </p:cNvPicPr>
          <p:nvPr/>
        </p:nvPicPr>
        <p:blipFill>
          <a:blip r:embed="rId5"/>
          <a:stretch>
            <a:fillRect/>
          </a:stretch>
        </p:blipFill>
        <p:spPr>
          <a:xfrm>
            <a:off x="5089002" y="35584"/>
            <a:ext cx="1764613" cy="901404"/>
          </a:xfrm>
          <a:prstGeom prst="rect">
            <a:avLst/>
          </a:prstGeom>
        </p:spPr>
      </p:pic>
    </p:spTree>
    <p:extLst>
      <p:ext uri="{BB962C8B-B14F-4D97-AF65-F5344CB8AC3E}">
        <p14:creationId xmlns:p14="http://schemas.microsoft.com/office/powerpoint/2010/main" val="40436588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3-01-24 at 09.19.29.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4838700" y="4680777"/>
            <a:ext cx="756000" cy="618545"/>
          </a:xfrm>
          <a:prstGeom prst="rect">
            <a:avLst/>
          </a:prstGeom>
        </p:spPr>
      </p:pic>
      <p:pic>
        <p:nvPicPr>
          <p:cNvPr id="5" name="Picture 4" descr="Screen shot 2023-01-24 at 09.19.34.png"/>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7082363" y="1237769"/>
            <a:ext cx="863999" cy="666216"/>
          </a:xfrm>
          <a:prstGeom prst="rect">
            <a:avLst/>
          </a:prstGeom>
        </p:spPr>
      </p:pic>
      <p:pic>
        <p:nvPicPr>
          <p:cNvPr id="7" name="Picture 6" descr="Screen shot 2023-01-24 at 09.19.40.png"/>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tretch>
            <a:fillRect/>
          </a:stretch>
        </p:blipFill>
        <p:spPr>
          <a:xfrm>
            <a:off x="7158228" y="2921540"/>
            <a:ext cx="721600" cy="467402"/>
          </a:xfrm>
          <a:prstGeom prst="rect">
            <a:avLst/>
          </a:prstGeom>
        </p:spPr>
      </p:pic>
      <p:pic>
        <p:nvPicPr>
          <p:cNvPr id="48" name="Picture 47" descr="Screen shot 2023-01-24 at 09.19.48.png"/>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tretch>
            <a:fillRect/>
          </a:stretch>
        </p:blipFill>
        <p:spPr>
          <a:xfrm>
            <a:off x="7068805" y="5450860"/>
            <a:ext cx="936000" cy="670222"/>
          </a:xfrm>
          <a:prstGeom prst="rect">
            <a:avLst/>
          </a:prstGeom>
        </p:spPr>
      </p:pic>
      <p:pic>
        <p:nvPicPr>
          <p:cNvPr id="8" name="Picture 7" descr="Screen shot 2023-01-24 at 09.19.48.png"/>
          <p:cNvPicPr>
            <a:picLocks noChangeAspect="1"/>
          </p:cNvPicPr>
          <p:nvPr/>
        </p:nvPicPr>
        <p:blipFill>
          <a:blip r:embed="rId9">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a:ext>
            </a:extLst>
          </a:blip>
          <a:stretch>
            <a:fillRect/>
          </a:stretch>
        </p:blipFill>
        <p:spPr>
          <a:xfrm>
            <a:off x="7072996" y="3819885"/>
            <a:ext cx="936000" cy="670222"/>
          </a:xfrm>
          <a:prstGeom prst="rect">
            <a:avLst/>
          </a:prstGeom>
        </p:spPr>
      </p:pic>
      <p:sp>
        <p:nvSpPr>
          <p:cNvPr id="22" name="Title 1">
            <a:extLst>
              <a:ext uri="{FF2B5EF4-FFF2-40B4-BE49-F238E27FC236}">
                <a16:creationId xmlns:a16="http://schemas.microsoft.com/office/drawing/2014/main" xmlns="" id="{02AABD48-7F62-174B-98BD-03D513E3B1A1}"/>
              </a:ext>
            </a:extLst>
          </p:cNvPr>
          <p:cNvSpPr txBox="1">
            <a:spLocks noGrp="1"/>
          </p:cNvSpPr>
          <p:nvPr>
            <p:ph type="title" idx="4294967295"/>
          </p:nvPr>
        </p:nvSpPr>
        <p:spPr>
          <a:xfrm>
            <a:off x="1567524" y="112165"/>
            <a:ext cx="9102505"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Why is this diagram wrong?</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200C3350-2117-0248-968C-8DADE0DACD17}"/>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smtClean="0"/>
              <a:t>10</a:t>
            </a:fld>
            <a:endParaRPr lang="en-US" dirty="0"/>
          </a:p>
        </p:txBody>
      </p:sp>
      <p:sp>
        <p:nvSpPr>
          <p:cNvPr id="3" name="TextBox 2"/>
          <p:cNvSpPr txBox="1"/>
          <p:nvPr/>
        </p:nvSpPr>
        <p:spPr>
          <a:xfrm>
            <a:off x="6874664" y="3668574"/>
            <a:ext cx="184666" cy="369332"/>
          </a:xfrm>
          <a:prstGeom prst="rect">
            <a:avLst/>
          </a:prstGeom>
          <a:noFill/>
        </p:spPr>
        <p:txBody>
          <a:bodyPr wrap="none" rtlCol="0">
            <a:spAutoFit/>
          </a:bodyPr>
          <a:lstStyle/>
          <a:p>
            <a:endParaRPr lang="en-US" dirty="0"/>
          </a:p>
        </p:txBody>
      </p:sp>
      <p:sp>
        <p:nvSpPr>
          <p:cNvPr id="38" name="TextBox 37"/>
          <p:cNvSpPr txBox="1"/>
          <p:nvPr/>
        </p:nvSpPr>
        <p:spPr>
          <a:xfrm>
            <a:off x="6040994" y="2747167"/>
            <a:ext cx="1001258" cy="646331"/>
          </a:xfrm>
          <a:prstGeom prst="rect">
            <a:avLst/>
          </a:prstGeom>
          <a:noFill/>
        </p:spPr>
        <p:txBody>
          <a:bodyPr wrap="none" rtlCol="0">
            <a:spAutoFit/>
          </a:bodyPr>
          <a:lstStyle/>
          <a:p>
            <a:pPr algn="ctr"/>
            <a:r>
              <a:rPr lang="en-US" dirty="0"/>
              <a:t>have the</a:t>
            </a:r>
          </a:p>
          <a:p>
            <a:pPr algn="ctr"/>
            <a:r>
              <a:rPr lang="en-US" dirty="0"/>
              <a:t>disease</a:t>
            </a:r>
          </a:p>
        </p:txBody>
      </p:sp>
      <p:cxnSp>
        <p:nvCxnSpPr>
          <p:cNvPr id="39" name="Straight Connector 38"/>
          <p:cNvCxnSpPr/>
          <p:nvPr/>
        </p:nvCxnSpPr>
        <p:spPr>
          <a:xfrm flipH="1">
            <a:off x="4891494" y="3605511"/>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4891494" y="4277863"/>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7120693" y="1755817"/>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flipV="1">
            <a:off x="7120693" y="2428169"/>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7108742" y="4298777"/>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flipV="1">
            <a:off x="7108742" y="4971129"/>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5935243" y="4608670"/>
            <a:ext cx="1245391" cy="646331"/>
          </a:xfrm>
          <a:prstGeom prst="rect">
            <a:avLst/>
          </a:prstGeom>
          <a:noFill/>
        </p:spPr>
        <p:txBody>
          <a:bodyPr wrap="none" rtlCol="0">
            <a:spAutoFit/>
          </a:bodyPr>
          <a:lstStyle/>
          <a:p>
            <a:r>
              <a:rPr lang="en-US" dirty="0"/>
              <a:t>don’t have</a:t>
            </a:r>
          </a:p>
          <a:p>
            <a:r>
              <a:rPr lang="en-US" dirty="0"/>
              <a:t>the disease</a:t>
            </a:r>
          </a:p>
        </p:txBody>
      </p:sp>
      <p:sp>
        <p:nvSpPr>
          <p:cNvPr id="50" name="TextBox 49"/>
          <p:cNvSpPr txBox="1"/>
          <p:nvPr/>
        </p:nvSpPr>
        <p:spPr>
          <a:xfrm>
            <a:off x="8094848" y="1429111"/>
            <a:ext cx="711591" cy="369332"/>
          </a:xfrm>
          <a:prstGeom prst="rect">
            <a:avLst/>
          </a:prstGeom>
          <a:noFill/>
        </p:spPr>
        <p:txBody>
          <a:bodyPr wrap="none" rtlCol="0">
            <a:spAutoFit/>
          </a:bodyPr>
          <a:lstStyle/>
          <a:p>
            <a:r>
              <a:rPr lang="en-US" dirty="0"/>
              <a:t>+ test</a:t>
            </a:r>
          </a:p>
        </p:txBody>
      </p:sp>
      <p:sp>
        <p:nvSpPr>
          <p:cNvPr id="51" name="TextBox 50"/>
          <p:cNvSpPr txBox="1"/>
          <p:nvPr/>
        </p:nvSpPr>
        <p:spPr>
          <a:xfrm>
            <a:off x="8142661" y="4076658"/>
            <a:ext cx="711591" cy="369332"/>
          </a:xfrm>
          <a:prstGeom prst="rect">
            <a:avLst/>
          </a:prstGeom>
          <a:noFill/>
        </p:spPr>
        <p:txBody>
          <a:bodyPr wrap="none" rtlCol="0">
            <a:spAutoFit/>
          </a:bodyPr>
          <a:lstStyle/>
          <a:p>
            <a:r>
              <a:rPr lang="en-US" dirty="0"/>
              <a:t>+ test</a:t>
            </a:r>
          </a:p>
        </p:txBody>
      </p:sp>
      <p:sp>
        <p:nvSpPr>
          <p:cNvPr id="52" name="TextBox 51"/>
          <p:cNvSpPr txBox="1"/>
          <p:nvPr/>
        </p:nvSpPr>
        <p:spPr>
          <a:xfrm>
            <a:off x="8125054" y="2659963"/>
            <a:ext cx="726225" cy="369332"/>
          </a:xfrm>
          <a:prstGeom prst="rect">
            <a:avLst/>
          </a:prstGeom>
          <a:noFill/>
        </p:spPr>
        <p:txBody>
          <a:bodyPr wrap="none" rtlCol="0">
            <a:spAutoFit/>
          </a:bodyPr>
          <a:lstStyle/>
          <a:p>
            <a:pPr algn="ctr"/>
            <a:r>
              <a:rPr lang="en-US" sz="1800" baseline="0" dirty="0">
                <a:cs typeface="Arial"/>
              </a:rPr>
              <a:t>−</a:t>
            </a:r>
            <a:r>
              <a:rPr lang="en-US" dirty="0"/>
              <a:t> test</a:t>
            </a:r>
          </a:p>
        </p:txBody>
      </p:sp>
      <p:sp>
        <p:nvSpPr>
          <p:cNvPr id="53" name="TextBox 52"/>
          <p:cNvSpPr txBox="1"/>
          <p:nvPr/>
        </p:nvSpPr>
        <p:spPr>
          <a:xfrm>
            <a:off x="8128044" y="5322451"/>
            <a:ext cx="726225" cy="369332"/>
          </a:xfrm>
          <a:prstGeom prst="rect">
            <a:avLst/>
          </a:prstGeom>
          <a:noFill/>
        </p:spPr>
        <p:txBody>
          <a:bodyPr wrap="none" rtlCol="0">
            <a:spAutoFit/>
          </a:bodyPr>
          <a:lstStyle/>
          <a:p>
            <a:pPr algn="ctr"/>
            <a:r>
              <a:rPr lang="en-US" sz="1800" baseline="0" dirty="0">
                <a:latin typeface="Calibri" panose="020F0502020204030204" pitchFamily="34" charset="0"/>
                <a:cs typeface="Calibri" panose="020F0502020204030204" pitchFamily="34" charset="0"/>
              </a:rPr>
              <a:t>−</a:t>
            </a:r>
            <a:r>
              <a:rPr lang="en-US" dirty="0"/>
              <a:t> test</a:t>
            </a:r>
          </a:p>
        </p:txBody>
      </p:sp>
      <p:sp>
        <p:nvSpPr>
          <p:cNvPr id="54" name="TextBox 53"/>
          <p:cNvSpPr txBox="1">
            <a:spLocks/>
          </p:cNvSpPr>
          <p:nvPr/>
        </p:nvSpPr>
        <p:spPr>
          <a:xfrm>
            <a:off x="4966197" y="3067604"/>
            <a:ext cx="503999" cy="646331"/>
          </a:xfrm>
          <a:prstGeom prst="rect">
            <a:avLst/>
          </a:prstGeom>
          <a:noFill/>
          <a:ln>
            <a:solidFill>
              <a:schemeClr val="tx1"/>
            </a:solidFill>
          </a:ln>
        </p:spPr>
        <p:txBody>
          <a:bodyPr wrap="none" rtlCol="0">
            <a:spAutoFit/>
          </a:bodyPr>
          <a:lstStyle/>
          <a:p>
            <a:r>
              <a:rPr lang="en-US" dirty="0"/>
              <a:t>    </a:t>
            </a:r>
          </a:p>
          <a:p>
            <a:endParaRPr lang="en-US" dirty="0">
              <a:ln>
                <a:solidFill>
                  <a:schemeClr val="tx1"/>
                </a:solidFill>
              </a:ln>
            </a:endParaRPr>
          </a:p>
        </p:txBody>
      </p:sp>
      <p:sp>
        <p:nvSpPr>
          <p:cNvPr id="56" name="TextBox 55" descr="0.4"/>
          <p:cNvSpPr txBox="1">
            <a:spLocks/>
          </p:cNvSpPr>
          <p:nvPr/>
        </p:nvSpPr>
        <p:spPr>
          <a:xfrm>
            <a:off x="7240219" y="3787762"/>
            <a:ext cx="575999" cy="646331"/>
          </a:xfrm>
          <a:prstGeom prst="rect">
            <a:avLst/>
          </a:prstGeom>
          <a:noFill/>
          <a:ln>
            <a:solidFill>
              <a:schemeClr val="tx1"/>
            </a:solidFill>
          </a:ln>
        </p:spPr>
        <p:txBody>
          <a:bodyPr wrap="none" rtlCol="0">
            <a:spAutoFit/>
          </a:bodyPr>
          <a:lstStyle/>
          <a:p>
            <a:endParaRPr lang="en-US" dirty="0">
              <a:solidFill>
                <a:schemeClr val="bg1"/>
              </a:solidFill>
            </a:endParaRPr>
          </a:p>
          <a:p>
            <a:endParaRPr lang="en-US" dirty="0">
              <a:ln>
                <a:solidFill>
                  <a:schemeClr val="tx1"/>
                </a:solidFill>
              </a:ln>
            </a:endParaRPr>
          </a:p>
        </p:txBody>
      </p:sp>
      <p:sp>
        <p:nvSpPr>
          <p:cNvPr id="58" name="TextBox 57" descr="0.15"/>
          <p:cNvSpPr txBox="1">
            <a:spLocks/>
          </p:cNvSpPr>
          <p:nvPr/>
        </p:nvSpPr>
        <p:spPr>
          <a:xfrm>
            <a:off x="7243209" y="1265723"/>
            <a:ext cx="575999" cy="646331"/>
          </a:xfrm>
          <a:prstGeom prst="rect">
            <a:avLst/>
          </a:prstGeom>
          <a:noFill/>
          <a:ln>
            <a:solidFill>
              <a:schemeClr val="tx1"/>
            </a:solidFill>
          </a:ln>
        </p:spPr>
        <p:txBody>
          <a:bodyPr wrap="none" rtlCol="0">
            <a:spAutoFit/>
          </a:bodyPr>
          <a:lstStyle/>
          <a:p>
            <a:endParaRPr lang="en-US" dirty="0">
              <a:solidFill>
                <a:srgbClr val="FFFFFF"/>
              </a:solidFill>
            </a:endParaRPr>
          </a:p>
          <a:p>
            <a:endParaRPr lang="en-US" dirty="0">
              <a:ln>
                <a:solidFill>
                  <a:schemeClr val="tx1"/>
                </a:solidFill>
              </a:ln>
            </a:endParaRPr>
          </a:p>
        </p:txBody>
      </p:sp>
      <p:sp>
        <p:nvSpPr>
          <p:cNvPr id="59" name="TextBox 58" descr="0.05"/>
          <p:cNvSpPr txBox="1">
            <a:spLocks/>
          </p:cNvSpPr>
          <p:nvPr/>
        </p:nvSpPr>
        <p:spPr>
          <a:xfrm>
            <a:off x="7246199" y="2867400"/>
            <a:ext cx="575999" cy="646331"/>
          </a:xfrm>
          <a:prstGeom prst="rect">
            <a:avLst/>
          </a:prstGeom>
          <a:noFill/>
          <a:ln>
            <a:solidFill>
              <a:schemeClr val="tx1"/>
            </a:solidFill>
          </a:ln>
        </p:spPr>
        <p:txBody>
          <a:bodyPr wrap="none" rtlCol="0">
            <a:spAutoFit/>
          </a:bodyPr>
          <a:lstStyle/>
          <a:p>
            <a:endParaRPr lang="en-US" dirty="0">
              <a:solidFill>
                <a:srgbClr val="FFFFFF"/>
              </a:solidFill>
            </a:endParaRPr>
          </a:p>
          <a:p>
            <a:endParaRPr lang="en-US" dirty="0">
              <a:ln>
                <a:solidFill>
                  <a:schemeClr val="tx1"/>
                </a:solidFill>
              </a:ln>
            </a:endParaRPr>
          </a:p>
        </p:txBody>
      </p:sp>
      <p:sp>
        <p:nvSpPr>
          <p:cNvPr id="121" name="Isosceles Triangle 120">
            <a:extLst>
              <a:ext uri="{FF2B5EF4-FFF2-40B4-BE49-F238E27FC236}">
                <a16:creationId xmlns:a16="http://schemas.microsoft.com/office/drawing/2014/main" xmlns="" id="{3BC48BB1-3C2E-44DD-9D65-D2AF24FF2E87}"/>
              </a:ext>
              <a:ext uri="{C183D7F6-B498-43B3-948B-1728B52AA6E4}">
                <adec:decorative xmlns:adec="http://schemas.microsoft.com/office/drawing/2017/decorative" xmlns=""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p:cNvSpPr txBox="1"/>
          <p:nvPr/>
        </p:nvSpPr>
        <p:spPr>
          <a:xfrm>
            <a:off x="4989720" y="3184299"/>
            <a:ext cx="476926" cy="369332"/>
          </a:xfrm>
          <a:prstGeom prst="rect">
            <a:avLst/>
          </a:prstGeom>
          <a:noFill/>
        </p:spPr>
        <p:txBody>
          <a:bodyPr wrap="none" rtlCol="0">
            <a:spAutoFit/>
          </a:bodyPr>
          <a:lstStyle/>
          <a:p>
            <a:r>
              <a:rPr lang="en-US" dirty="0"/>
              <a:t>0.2</a:t>
            </a:r>
          </a:p>
        </p:txBody>
      </p:sp>
      <p:sp>
        <p:nvSpPr>
          <p:cNvPr id="81" name="TextBox 80" descr="0.8"/>
          <p:cNvSpPr txBox="1">
            <a:spLocks/>
          </p:cNvSpPr>
          <p:nvPr/>
        </p:nvSpPr>
        <p:spPr>
          <a:xfrm>
            <a:off x="4969187" y="4714104"/>
            <a:ext cx="503999" cy="646331"/>
          </a:xfrm>
          <a:prstGeom prst="rect">
            <a:avLst/>
          </a:prstGeom>
          <a:noFill/>
          <a:ln>
            <a:solidFill>
              <a:schemeClr val="tx1"/>
            </a:solidFill>
          </a:ln>
        </p:spPr>
        <p:txBody>
          <a:bodyPr wrap="none" rtlCol="0">
            <a:spAutoFit/>
          </a:bodyPr>
          <a:lstStyle/>
          <a:p>
            <a:r>
              <a:rPr lang="en-US" dirty="0"/>
              <a:t>    </a:t>
            </a:r>
          </a:p>
          <a:p>
            <a:endParaRPr lang="en-US" dirty="0">
              <a:ln>
                <a:solidFill>
                  <a:schemeClr val="tx1"/>
                </a:solidFill>
              </a:ln>
            </a:endParaRPr>
          </a:p>
        </p:txBody>
      </p:sp>
      <p:sp>
        <p:nvSpPr>
          <p:cNvPr id="125" name="TextBox 124" descr="0.4"/>
          <p:cNvSpPr txBox="1">
            <a:spLocks/>
          </p:cNvSpPr>
          <p:nvPr/>
        </p:nvSpPr>
        <p:spPr>
          <a:xfrm>
            <a:off x="7243208" y="5424284"/>
            <a:ext cx="575999" cy="646331"/>
          </a:xfrm>
          <a:prstGeom prst="rect">
            <a:avLst/>
          </a:prstGeom>
          <a:noFill/>
          <a:ln>
            <a:solidFill>
              <a:schemeClr val="tx1"/>
            </a:solidFill>
          </a:ln>
        </p:spPr>
        <p:txBody>
          <a:bodyPr wrap="none" rtlCol="0">
            <a:spAutoFit/>
          </a:bodyPr>
          <a:lstStyle/>
          <a:p>
            <a:r>
              <a:rPr lang="en-US" dirty="0"/>
              <a:t>    </a:t>
            </a:r>
          </a:p>
          <a:p>
            <a:endParaRPr lang="en-US" dirty="0">
              <a:ln>
                <a:solidFill>
                  <a:schemeClr val="tx1"/>
                </a:solidFill>
              </a:ln>
            </a:endParaRPr>
          </a:p>
        </p:txBody>
      </p:sp>
      <p:cxnSp>
        <p:nvCxnSpPr>
          <p:cNvPr id="41" name="Straight Connector 40"/>
          <p:cNvCxnSpPr/>
          <p:nvPr/>
        </p:nvCxnSpPr>
        <p:spPr>
          <a:xfrm>
            <a:off x="4281387" y="1265736"/>
            <a:ext cx="0" cy="4823973"/>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xmlns="" id="{542FCE50-EE84-145E-27AB-598843B4E058}"/>
              </a:ext>
            </a:extLst>
          </p:cNvPr>
          <p:cNvSpPr txBox="1"/>
          <p:nvPr/>
        </p:nvSpPr>
        <p:spPr>
          <a:xfrm>
            <a:off x="9204358" y="2345773"/>
            <a:ext cx="2412000" cy="2951143"/>
          </a:xfrm>
          <a:prstGeom prst="roundRect">
            <a:avLst/>
          </a:prstGeom>
          <a:noFill/>
          <a:ln>
            <a:solidFill>
              <a:srgbClr val="BE0064"/>
            </a:solidFill>
          </a:ln>
        </p:spPr>
        <p:txBody>
          <a:bodyPr wrap="square" rtlCol="0">
            <a:spAutoFit/>
          </a:bodyPr>
          <a:lstStyle>
            <a:defPPr>
              <a:defRPr lang="en-US"/>
            </a:defPPr>
            <a:lvl1pPr>
              <a:defRPr sz="2800" b="0" i="1">
                <a:latin typeface="Cambria Math"/>
              </a:defRPr>
            </a:lvl1pPr>
          </a:lstStyle>
          <a:p>
            <a:pPr algn="ctr"/>
            <a:r>
              <a:rPr lang="en-GB" i="0" dirty="0">
                <a:latin typeface="Arial" panose="020B0604020202020204" pitchFamily="34" charset="0"/>
                <a:ea typeface="Calibri" panose="020F0502020204030204" pitchFamily="34" charset="0"/>
                <a:cs typeface="Times New Roman" panose="02020603050405020304" pitchFamily="18" charset="0"/>
              </a:rPr>
              <a:t>The probabilities on each pair of branches should add to one</a:t>
            </a:r>
            <a:r>
              <a:rPr lang="en-GB" i="0" dirty="0">
                <a:effectLst/>
                <a:latin typeface="Arial" panose="020B0604020202020204" pitchFamily="34" charset="0"/>
                <a:ea typeface="Calibri" panose="020F0502020204030204" pitchFamily="34" charset="0"/>
                <a:cs typeface="Times New Roman" panose="02020603050405020304" pitchFamily="18" charset="0"/>
              </a:rPr>
              <a:t>.</a:t>
            </a:r>
            <a:r>
              <a:rPr lang="en-GB" i="0" dirty="0">
                <a:latin typeface="Arial" panose="020B0604020202020204" pitchFamily="34" charset="0"/>
                <a:cs typeface="Arial" panose="020B0604020202020204" pitchFamily="34" charset="0"/>
              </a:rPr>
              <a:t> </a:t>
            </a:r>
            <a:r>
              <a:rPr lang="en-GB" sz="3200" i="0" dirty="0">
                <a:latin typeface="Arial" panose="020B0604020202020204" pitchFamily="34" charset="0"/>
                <a:cs typeface="Arial" panose="020B0604020202020204" pitchFamily="34" charset="0"/>
              </a:rPr>
              <a:t> </a:t>
            </a:r>
            <a:endParaRPr lang="en-GB" sz="3200" b="1" i="0" dirty="0">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xmlns="" id="{42A289B8-0412-8BB6-E862-D754836427E4}"/>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nvGrpSpPr>
          <p:cNvPr id="57" name="Group 56">
            <a:extLst>
              <a:ext uri="{FF2B5EF4-FFF2-40B4-BE49-F238E27FC236}">
                <a16:creationId xmlns:a16="http://schemas.microsoft.com/office/drawing/2014/main" xmlns="" id="{FF09900F-9B6E-1FBD-F66E-58DDFCF504AF}"/>
              </a:ext>
            </a:extLst>
          </p:cNvPr>
          <p:cNvGrpSpPr>
            <a:grpSpLocks noChangeAspect="1"/>
          </p:cNvGrpSpPr>
          <p:nvPr/>
        </p:nvGrpSpPr>
        <p:grpSpPr>
          <a:xfrm>
            <a:off x="566516" y="2101518"/>
            <a:ext cx="3239989" cy="3183245"/>
            <a:chOff x="150278" y="1531283"/>
            <a:chExt cx="3809456" cy="3742742"/>
          </a:xfrm>
        </p:grpSpPr>
        <p:sp>
          <p:nvSpPr>
            <p:cNvPr id="105" name="TextBox 104"/>
            <p:cNvSpPr txBox="1"/>
            <p:nvPr/>
          </p:nvSpPr>
          <p:spPr>
            <a:xfrm>
              <a:off x="3775068" y="3861667"/>
              <a:ext cx="184666"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xmlns="" id="{62F193C7-C6D0-EC8A-1D08-A15A22B697AE}"/>
                </a:ext>
              </a:extLst>
            </p:cNvPr>
            <p:cNvSpPr txBox="1"/>
            <p:nvPr/>
          </p:nvSpPr>
          <p:spPr>
            <a:xfrm>
              <a:off x="376382" y="2326837"/>
              <a:ext cx="675200" cy="559935"/>
            </a:xfrm>
            <a:prstGeom prst="rect">
              <a:avLst/>
            </a:prstGeom>
            <a:noFill/>
          </p:spPr>
          <p:txBody>
            <a:bodyPr wrap="none" rtlCol="0">
              <a:spAutoFit/>
            </a:bodyPr>
            <a:lstStyle/>
            <a:p>
              <a:pPr algn="ctr"/>
              <a:r>
                <a:rPr lang="en-US" dirty="0"/>
                <a:t>have the</a:t>
              </a:r>
            </a:p>
            <a:p>
              <a:pPr algn="ctr"/>
              <a:r>
                <a:rPr lang="en-US" dirty="0"/>
                <a:t>disease</a:t>
              </a:r>
            </a:p>
          </p:txBody>
        </p:sp>
        <p:cxnSp>
          <p:nvCxnSpPr>
            <p:cNvPr id="9" name="Straight Connector 8">
              <a:extLst>
                <a:ext uri="{FF2B5EF4-FFF2-40B4-BE49-F238E27FC236}">
                  <a16:creationId xmlns:a16="http://schemas.microsoft.com/office/drawing/2014/main" xmlns="" id="{8095B9E6-71F4-117A-E7AE-4ED559DE91B4}"/>
                </a:ext>
              </a:extLst>
            </p:cNvPr>
            <p:cNvCxnSpPr>
              <a:cxnSpLocks/>
            </p:cNvCxnSpPr>
            <p:nvPr/>
          </p:nvCxnSpPr>
          <p:spPr>
            <a:xfrm flipH="1">
              <a:off x="764300" y="2783800"/>
              <a:ext cx="627806" cy="47557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CB9CB2D9-D4E9-F32F-D038-041C14A34903}"/>
                </a:ext>
              </a:extLst>
            </p:cNvPr>
            <p:cNvCxnSpPr/>
            <p:nvPr/>
          </p:nvCxnSpPr>
          <p:spPr>
            <a:xfrm flipH="1" flipV="1">
              <a:off x="764300" y="3825695"/>
              <a:ext cx="679910" cy="50481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5853C039-B82A-BF89-328D-53F4039F1AA5}"/>
                </a:ext>
              </a:extLst>
            </p:cNvPr>
            <p:cNvCxnSpPr>
              <a:cxnSpLocks/>
            </p:cNvCxnSpPr>
            <p:nvPr/>
          </p:nvCxnSpPr>
          <p:spPr>
            <a:xfrm flipH="1">
              <a:off x="2156780" y="1903985"/>
              <a:ext cx="660877" cy="492939"/>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DBD740D2-5F4B-C253-0D98-D2148855E4B3}"/>
                </a:ext>
              </a:extLst>
            </p:cNvPr>
            <p:cNvCxnSpPr>
              <a:cxnSpLocks/>
              <a:stCxn id="19" idx="2"/>
            </p:cNvCxnSpPr>
            <p:nvPr/>
          </p:nvCxnSpPr>
          <p:spPr>
            <a:xfrm flipH="1" flipV="1">
              <a:off x="2267956" y="2754555"/>
              <a:ext cx="579415" cy="240369"/>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xmlns="" id="{AB84A189-36A4-063D-3B7D-65E10AEF4384}"/>
                </a:ext>
              </a:extLst>
            </p:cNvPr>
            <p:cNvSpPr txBox="1"/>
            <p:nvPr/>
          </p:nvSpPr>
          <p:spPr>
            <a:xfrm>
              <a:off x="150278" y="4188275"/>
              <a:ext cx="1245391" cy="646331"/>
            </a:xfrm>
            <a:prstGeom prst="rect">
              <a:avLst/>
            </a:prstGeom>
            <a:noFill/>
          </p:spPr>
          <p:txBody>
            <a:bodyPr wrap="none" rtlCol="0">
              <a:spAutoFit/>
            </a:bodyPr>
            <a:lstStyle/>
            <a:p>
              <a:pPr algn="ctr"/>
              <a:r>
                <a:rPr lang="en-US" dirty="0"/>
                <a:t>don’t have</a:t>
              </a:r>
              <a:br>
                <a:rPr lang="en-US" dirty="0"/>
              </a:br>
              <a:r>
                <a:rPr lang="en-US" dirty="0"/>
                <a:t>the disease</a:t>
              </a:r>
            </a:p>
          </p:txBody>
        </p:sp>
        <p:sp>
          <p:nvSpPr>
            <p:cNvPr id="14" name="TextBox 13">
              <a:extLst>
                <a:ext uri="{FF2B5EF4-FFF2-40B4-BE49-F238E27FC236}">
                  <a16:creationId xmlns:a16="http://schemas.microsoft.com/office/drawing/2014/main" xmlns="" id="{35D036DE-1DDF-BE72-2D1B-79DA0605FCE7}"/>
                </a:ext>
              </a:extLst>
            </p:cNvPr>
            <p:cNvSpPr txBox="1"/>
            <p:nvPr/>
          </p:nvSpPr>
          <p:spPr>
            <a:xfrm>
              <a:off x="2016828" y="1591421"/>
              <a:ext cx="469297" cy="319963"/>
            </a:xfrm>
            <a:prstGeom prst="rect">
              <a:avLst/>
            </a:prstGeom>
            <a:noFill/>
          </p:spPr>
          <p:txBody>
            <a:bodyPr wrap="none" rtlCol="0">
              <a:spAutoFit/>
            </a:bodyPr>
            <a:lstStyle/>
            <a:p>
              <a:r>
                <a:rPr lang="en-US" dirty="0"/>
                <a:t>+ test</a:t>
              </a:r>
            </a:p>
          </p:txBody>
        </p:sp>
        <p:sp>
          <p:nvSpPr>
            <p:cNvPr id="15" name="Oval 14">
              <a:extLst>
                <a:ext uri="{FF2B5EF4-FFF2-40B4-BE49-F238E27FC236}">
                  <a16:creationId xmlns:a16="http://schemas.microsoft.com/office/drawing/2014/main" xmlns="" id="{C9F53E72-E6A9-B4B0-962C-DAB1CF60D513}"/>
                </a:ext>
              </a:extLst>
            </p:cNvPr>
            <p:cNvSpPr/>
            <p:nvPr/>
          </p:nvSpPr>
          <p:spPr>
            <a:xfrm>
              <a:off x="151436" y="3259370"/>
              <a:ext cx="863135" cy="566325"/>
            </a:xfrm>
            <a:prstGeom prst="ellips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E8577205-6075-466C-BFF5-0252277B704A}"/>
                </a:ext>
              </a:extLst>
            </p:cNvPr>
            <p:cNvSpPr/>
            <p:nvPr/>
          </p:nvSpPr>
          <p:spPr>
            <a:xfrm>
              <a:off x="1414674" y="2355893"/>
              <a:ext cx="863135" cy="5663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xmlns="" id="{BE32C18B-9462-BAAC-A7E7-BA78CAAD0832}"/>
                </a:ext>
              </a:extLst>
            </p:cNvPr>
            <p:cNvSpPr/>
            <p:nvPr/>
          </p:nvSpPr>
          <p:spPr>
            <a:xfrm>
              <a:off x="1404821" y="4205883"/>
              <a:ext cx="863135" cy="5663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915B9A42-E11B-1E2E-A4CC-E0B74002B8F6}"/>
                </a:ext>
              </a:extLst>
            </p:cNvPr>
            <p:cNvSpPr/>
            <p:nvPr/>
          </p:nvSpPr>
          <p:spPr>
            <a:xfrm>
              <a:off x="2845399" y="1531283"/>
              <a:ext cx="863135" cy="5663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xmlns="" id="{545E41AD-BB09-448A-03BC-D89E057043DE}"/>
                </a:ext>
              </a:extLst>
            </p:cNvPr>
            <p:cNvSpPr/>
            <p:nvPr/>
          </p:nvSpPr>
          <p:spPr>
            <a:xfrm>
              <a:off x="2847371" y="2711761"/>
              <a:ext cx="863135" cy="5663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xmlns="" id="{B0D43C19-2A73-FCB3-5496-3269D532CA9B}"/>
                </a:ext>
              </a:extLst>
            </p:cNvPr>
            <p:cNvCxnSpPr>
              <a:cxnSpLocks/>
            </p:cNvCxnSpPr>
            <p:nvPr/>
          </p:nvCxnSpPr>
          <p:spPr>
            <a:xfrm flipH="1">
              <a:off x="2285239" y="3973521"/>
              <a:ext cx="619554" cy="45783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xmlns="" id="{E2C36327-31FC-2E76-690C-CC99FB2089F2}"/>
                </a:ext>
              </a:extLst>
            </p:cNvPr>
            <p:cNvCxnSpPr>
              <a:cxnSpLocks/>
              <a:stCxn id="24" idx="2"/>
            </p:cNvCxnSpPr>
            <p:nvPr/>
          </p:nvCxnSpPr>
          <p:spPr>
            <a:xfrm flipH="1" flipV="1">
              <a:off x="2231107" y="4627808"/>
              <a:ext cx="611302" cy="36305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xmlns="" id="{DF16A51E-4056-6001-D6D0-9A7357B6587C}"/>
                </a:ext>
              </a:extLst>
            </p:cNvPr>
            <p:cNvSpPr/>
            <p:nvPr/>
          </p:nvSpPr>
          <p:spPr>
            <a:xfrm>
              <a:off x="2873545" y="3565710"/>
              <a:ext cx="863135" cy="5663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xmlns="" id="{0A6B3FF1-D81C-1BC8-F63B-7DFC00C80E1A}"/>
                </a:ext>
              </a:extLst>
            </p:cNvPr>
            <p:cNvSpPr/>
            <p:nvPr/>
          </p:nvSpPr>
          <p:spPr>
            <a:xfrm>
              <a:off x="2842410" y="4707700"/>
              <a:ext cx="863135" cy="5663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xmlns="" id="{E3ACFBCB-2848-25B1-EBBC-F339A97630F7}"/>
                </a:ext>
              </a:extLst>
            </p:cNvPr>
            <p:cNvSpPr txBox="1"/>
            <p:nvPr/>
          </p:nvSpPr>
          <p:spPr>
            <a:xfrm>
              <a:off x="198682" y="3325637"/>
              <a:ext cx="767353" cy="434247"/>
            </a:xfrm>
            <a:prstGeom prst="rect">
              <a:avLst/>
            </a:prstGeom>
            <a:noFill/>
          </p:spPr>
          <p:txBody>
            <a:bodyPr wrap="none" rtlCol="0">
              <a:spAutoFit/>
            </a:bodyPr>
            <a:lstStyle/>
            <a:p>
              <a:pPr algn="ctr"/>
              <a:r>
                <a:rPr lang="en-US" dirty="0"/>
                <a:t>1001</a:t>
              </a:r>
              <a:endParaRPr lang="en-US" sz="1400" dirty="0"/>
            </a:p>
          </p:txBody>
        </p:sp>
        <p:sp>
          <p:nvSpPr>
            <p:cNvPr id="26" name="TextBox 25">
              <a:extLst>
                <a:ext uri="{FF2B5EF4-FFF2-40B4-BE49-F238E27FC236}">
                  <a16:creationId xmlns:a16="http://schemas.microsoft.com/office/drawing/2014/main" xmlns="" id="{4B95DDF4-1D50-23BE-F9B4-CD236A220400}"/>
                </a:ext>
              </a:extLst>
            </p:cNvPr>
            <p:cNvSpPr txBox="1"/>
            <p:nvPr/>
          </p:nvSpPr>
          <p:spPr>
            <a:xfrm>
              <a:off x="2139061" y="2886772"/>
              <a:ext cx="443173" cy="319963"/>
            </a:xfrm>
            <a:prstGeom prst="rect">
              <a:avLst/>
            </a:prstGeom>
            <a:noFill/>
          </p:spPr>
          <p:txBody>
            <a:bodyPr wrap="none" rtlCol="0">
              <a:spAutoFit/>
            </a:bodyPr>
            <a:lstStyle/>
            <a:p>
              <a:r>
                <a:rPr lang="en-US" dirty="0"/>
                <a:t>- test</a:t>
              </a:r>
            </a:p>
          </p:txBody>
        </p:sp>
        <p:sp>
          <p:nvSpPr>
            <p:cNvPr id="27" name="TextBox 26">
              <a:extLst>
                <a:ext uri="{FF2B5EF4-FFF2-40B4-BE49-F238E27FC236}">
                  <a16:creationId xmlns:a16="http://schemas.microsoft.com/office/drawing/2014/main" xmlns="" id="{C2922F44-1D1B-F27D-9A94-0BB079638E83}"/>
                </a:ext>
              </a:extLst>
            </p:cNvPr>
            <p:cNvSpPr txBox="1"/>
            <p:nvPr/>
          </p:nvSpPr>
          <p:spPr>
            <a:xfrm>
              <a:off x="2074987" y="3689703"/>
              <a:ext cx="469297" cy="319963"/>
            </a:xfrm>
            <a:prstGeom prst="rect">
              <a:avLst/>
            </a:prstGeom>
            <a:noFill/>
          </p:spPr>
          <p:txBody>
            <a:bodyPr wrap="none" rtlCol="0">
              <a:spAutoFit/>
            </a:bodyPr>
            <a:lstStyle/>
            <a:p>
              <a:r>
                <a:rPr lang="en-US" dirty="0"/>
                <a:t>+ test</a:t>
              </a:r>
            </a:p>
          </p:txBody>
        </p:sp>
        <p:sp>
          <p:nvSpPr>
            <p:cNvPr id="28" name="TextBox 27">
              <a:extLst>
                <a:ext uri="{FF2B5EF4-FFF2-40B4-BE49-F238E27FC236}">
                  <a16:creationId xmlns:a16="http://schemas.microsoft.com/office/drawing/2014/main" xmlns="" id="{38799DC8-59B2-22D5-C96E-3D82C3DDE95F}"/>
                </a:ext>
              </a:extLst>
            </p:cNvPr>
            <p:cNvSpPr txBox="1"/>
            <p:nvPr/>
          </p:nvSpPr>
          <p:spPr>
            <a:xfrm>
              <a:off x="2171402" y="4937893"/>
              <a:ext cx="443173" cy="319963"/>
            </a:xfrm>
            <a:prstGeom prst="rect">
              <a:avLst/>
            </a:prstGeom>
            <a:noFill/>
          </p:spPr>
          <p:txBody>
            <a:bodyPr wrap="none" rtlCol="0">
              <a:spAutoFit/>
            </a:bodyPr>
            <a:lstStyle/>
            <a:p>
              <a:r>
                <a:rPr lang="en-US" dirty="0"/>
                <a:t>- test</a:t>
              </a:r>
            </a:p>
          </p:txBody>
        </p:sp>
        <p:sp>
          <p:nvSpPr>
            <p:cNvPr id="29" name="TextBox 28">
              <a:extLst>
                <a:ext uri="{FF2B5EF4-FFF2-40B4-BE49-F238E27FC236}">
                  <a16:creationId xmlns:a16="http://schemas.microsoft.com/office/drawing/2014/main" xmlns="" id="{0CBD278E-3A84-D314-2FA1-158D5ED3DC89}"/>
                </a:ext>
              </a:extLst>
            </p:cNvPr>
            <p:cNvSpPr txBox="1"/>
            <p:nvPr/>
          </p:nvSpPr>
          <p:spPr>
            <a:xfrm>
              <a:off x="1521490" y="2405130"/>
              <a:ext cx="629795" cy="434247"/>
            </a:xfrm>
            <a:prstGeom prst="rect">
              <a:avLst/>
            </a:prstGeom>
            <a:noFill/>
          </p:spPr>
          <p:txBody>
            <a:bodyPr wrap="none" rtlCol="0">
              <a:spAutoFit/>
            </a:bodyPr>
            <a:lstStyle/>
            <a:p>
              <a:pPr algn="ctr"/>
              <a:r>
                <a:rPr lang="en-US" dirty="0"/>
                <a:t>202</a:t>
              </a:r>
              <a:endParaRPr lang="en-US" sz="1400" dirty="0"/>
            </a:p>
          </p:txBody>
        </p:sp>
        <p:sp>
          <p:nvSpPr>
            <p:cNvPr id="30" name="TextBox 29">
              <a:extLst>
                <a:ext uri="{FF2B5EF4-FFF2-40B4-BE49-F238E27FC236}">
                  <a16:creationId xmlns:a16="http://schemas.microsoft.com/office/drawing/2014/main" xmlns="" id="{8EF98D21-21FD-DC8A-86A0-A24100C74D24}"/>
                </a:ext>
              </a:extLst>
            </p:cNvPr>
            <p:cNvSpPr txBox="1"/>
            <p:nvPr/>
          </p:nvSpPr>
          <p:spPr>
            <a:xfrm>
              <a:off x="2967083" y="1614468"/>
              <a:ext cx="629795" cy="434247"/>
            </a:xfrm>
            <a:prstGeom prst="rect">
              <a:avLst/>
            </a:prstGeom>
            <a:noFill/>
          </p:spPr>
          <p:txBody>
            <a:bodyPr wrap="none" rtlCol="0">
              <a:spAutoFit/>
            </a:bodyPr>
            <a:lstStyle/>
            <a:p>
              <a:pPr algn="ctr"/>
              <a:r>
                <a:rPr lang="en-US" dirty="0"/>
                <a:t>151</a:t>
              </a:r>
              <a:endParaRPr lang="en-US" sz="1400" dirty="0"/>
            </a:p>
          </p:txBody>
        </p:sp>
        <p:sp>
          <p:nvSpPr>
            <p:cNvPr id="31" name="TextBox 30">
              <a:extLst>
                <a:ext uri="{FF2B5EF4-FFF2-40B4-BE49-F238E27FC236}">
                  <a16:creationId xmlns:a16="http://schemas.microsoft.com/office/drawing/2014/main" xmlns="" id="{A7F0937F-628E-8111-618F-9A266E58B51C}"/>
                </a:ext>
              </a:extLst>
            </p:cNvPr>
            <p:cNvSpPr txBox="1"/>
            <p:nvPr/>
          </p:nvSpPr>
          <p:spPr>
            <a:xfrm>
              <a:off x="3059800" y="2783800"/>
              <a:ext cx="492237" cy="434247"/>
            </a:xfrm>
            <a:prstGeom prst="rect">
              <a:avLst/>
            </a:prstGeom>
            <a:noFill/>
          </p:spPr>
          <p:txBody>
            <a:bodyPr wrap="none" rtlCol="0">
              <a:spAutoFit/>
            </a:bodyPr>
            <a:lstStyle/>
            <a:p>
              <a:pPr algn="ctr"/>
              <a:r>
                <a:rPr lang="en-US" dirty="0"/>
                <a:t>51</a:t>
              </a:r>
              <a:endParaRPr lang="en-US" sz="1400" dirty="0"/>
            </a:p>
          </p:txBody>
        </p:sp>
        <p:sp>
          <p:nvSpPr>
            <p:cNvPr id="32" name="TextBox 31">
              <a:extLst>
                <a:ext uri="{FF2B5EF4-FFF2-40B4-BE49-F238E27FC236}">
                  <a16:creationId xmlns:a16="http://schemas.microsoft.com/office/drawing/2014/main" xmlns="" id="{B083603D-35EB-33E1-C14E-3BC2E0F5605F}"/>
                </a:ext>
              </a:extLst>
            </p:cNvPr>
            <p:cNvSpPr txBox="1"/>
            <p:nvPr/>
          </p:nvSpPr>
          <p:spPr>
            <a:xfrm>
              <a:off x="2986597" y="3610407"/>
              <a:ext cx="629795" cy="434247"/>
            </a:xfrm>
            <a:prstGeom prst="rect">
              <a:avLst/>
            </a:prstGeom>
            <a:noFill/>
          </p:spPr>
          <p:txBody>
            <a:bodyPr wrap="none" rtlCol="0">
              <a:spAutoFit/>
            </a:bodyPr>
            <a:lstStyle/>
            <a:p>
              <a:pPr algn="ctr"/>
              <a:r>
                <a:rPr lang="en-US" dirty="0"/>
                <a:t>398</a:t>
              </a:r>
              <a:endParaRPr lang="en-US" sz="1400" dirty="0"/>
            </a:p>
          </p:txBody>
        </p:sp>
        <p:sp>
          <p:nvSpPr>
            <p:cNvPr id="33" name="TextBox 32">
              <a:extLst>
                <a:ext uri="{FF2B5EF4-FFF2-40B4-BE49-F238E27FC236}">
                  <a16:creationId xmlns:a16="http://schemas.microsoft.com/office/drawing/2014/main" xmlns="" id="{4B493B78-342F-45CF-C548-21DCA24F37B6}"/>
                </a:ext>
              </a:extLst>
            </p:cNvPr>
            <p:cNvSpPr txBox="1"/>
            <p:nvPr/>
          </p:nvSpPr>
          <p:spPr>
            <a:xfrm>
              <a:off x="2994095" y="4772208"/>
              <a:ext cx="629795" cy="434247"/>
            </a:xfrm>
            <a:prstGeom prst="rect">
              <a:avLst/>
            </a:prstGeom>
            <a:noFill/>
          </p:spPr>
          <p:txBody>
            <a:bodyPr wrap="none" rtlCol="0">
              <a:spAutoFit/>
            </a:bodyPr>
            <a:lstStyle/>
            <a:p>
              <a:pPr algn="ctr"/>
              <a:r>
                <a:rPr lang="en-US" dirty="0"/>
                <a:t>401</a:t>
              </a:r>
            </a:p>
          </p:txBody>
        </p:sp>
        <p:sp>
          <p:nvSpPr>
            <p:cNvPr id="34" name="TextBox 33">
              <a:extLst>
                <a:ext uri="{FF2B5EF4-FFF2-40B4-BE49-F238E27FC236}">
                  <a16:creationId xmlns:a16="http://schemas.microsoft.com/office/drawing/2014/main" xmlns="" id="{8B221E0F-A771-46AC-5DE0-71F258CEEA0A}"/>
                </a:ext>
              </a:extLst>
            </p:cNvPr>
            <p:cNvSpPr txBox="1"/>
            <p:nvPr/>
          </p:nvSpPr>
          <p:spPr>
            <a:xfrm>
              <a:off x="2381439" y="3448438"/>
              <a:ext cx="121788" cy="319963"/>
            </a:xfrm>
            <a:prstGeom prst="rect">
              <a:avLst/>
            </a:prstGeom>
            <a:noFill/>
          </p:spPr>
          <p:txBody>
            <a:bodyPr wrap="none" rtlCol="0">
              <a:spAutoFit/>
            </a:bodyPr>
            <a:lstStyle/>
            <a:p>
              <a:endParaRPr lang="en-US" dirty="0"/>
            </a:p>
          </p:txBody>
        </p:sp>
        <p:sp>
          <p:nvSpPr>
            <p:cNvPr id="37" name="TextBox 36">
              <a:extLst>
                <a:ext uri="{FF2B5EF4-FFF2-40B4-BE49-F238E27FC236}">
                  <a16:creationId xmlns:a16="http://schemas.microsoft.com/office/drawing/2014/main" xmlns="" id="{D916F677-2E81-9B2E-E96F-8CA269618731}"/>
                </a:ext>
              </a:extLst>
            </p:cNvPr>
            <p:cNvSpPr txBox="1"/>
            <p:nvPr/>
          </p:nvSpPr>
          <p:spPr>
            <a:xfrm>
              <a:off x="1523461" y="4284574"/>
              <a:ext cx="629795" cy="434247"/>
            </a:xfrm>
            <a:prstGeom prst="rect">
              <a:avLst/>
            </a:prstGeom>
            <a:noFill/>
          </p:spPr>
          <p:txBody>
            <a:bodyPr wrap="none" rtlCol="0">
              <a:spAutoFit/>
            </a:bodyPr>
            <a:lstStyle/>
            <a:p>
              <a:pPr algn="ctr"/>
              <a:r>
                <a:rPr lang="en-US" dirty="0"/>
                <a:t>799</a:t>
              </a:r>
              <a:endParaRPr lang="en-US" sz="1400" dirty="0"/>
            </a:p>
          </p:txBody>
        </p:sp>
      </p:grpSp>
    </p:spTree>
    <p:extLst>
      <p:ext uri="{BB962C8B-B14F-4D97-AF65-F5344CB8AC3E}">
        <p14:creationId xmlns:p14="http://schemas.microsoft.com/office/powerpoint/2010/main" val="1591323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Screen shot 2023-01-24 at 09.19.16.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7141044" y="5522114"/>
            <a:ext cx="757600" cy="490720"/>
          </a:xfrm>
          <a:prstGeom prst="rect">
            <a:avLst/>
          </a:prstGeom>
        </p:spPr>
      </p:pic>
      <p:pic>
        <p:nvPicPr>
          <p:cNvPr id="8" name="Picture 7" descr="Screen shot 2023-01-24 at 09.19.16.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7155395" y="3856349"/>
            <a:ext cx="757600" cy="490720"/>
          </a:xfrm>
          <a:prstGeom prst="rect">
            <a:avLst/>
          </a:prstGeom>
        </p:spPr>
      </p:pic>
      <p:pic>
        <p:nvPicPr>
          <p:cNvPr id="7" name="Picture 6" descr="Screen shot 2023-01-24 at 09.19.10.png"/>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7176390" y="2950865"/>
            <a:ext cx="755999" cy="540002"/>
          </a:xfrm>
          <a:prstGeom prst="rect">
            <a:avLst/>
          </a:prstGeom>
        </p:spPr>
      </p:pic>
      <p:pic>
        <p:nvPicPr>
          <p:cNvPr id="5" name="Picture 4" descr="Screen shot 2023-01-24 at 09.18.58.png"/>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tretch>
            <a:fillRect/>
          </a:stretch>
        </p:blipFill>
        <p:spPr>
          <a:xfrm>
            <a:off x="7127744" y="1311379"/>
            <a:ext cx="791999" cy="505734"/>
          </a:xfrm>
          <a:prstGeom prst="rect">
            <a:avLst/>
          </a:prstGeom>
        </p:spPr>
      </p:pic>
      <p:pic>
        <p:nvPicPr>
          <p:cNvPr id="2" name="Picture 1" descr="Screen shot 2023-01-24 at 09.19.29.png"/>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tretch>
            <a:fillRect/>
          </a:stretch>
        </p:blipFill>
        <p:spPr>
          <a:xfrm>
            <a:off x="4820557" y="4699306"/>
            <a:ext cx="792000" cy="647999"/>
          </a:xfrm>
          <a:prstGeom prst="rect">
            <a:avLst/>
          </a:prstGeom>
        </p:spPr>
      </p:pic>
      <p:sp>
        <p:nvSpPr>
          <p:cNvPr id="22" name="Title 1">
            <a:extLst>
              <a:ext uri="{FF2B5EF4-FFF2-40B4-BE49-F238E27FC236}">
                <a16:creationId xmlns:a16="http://schemas.microsoft.com/office/drawing/2014/main" xmlns="" id="{02AABD48-7F62-174B-98BD-03D513E3B1A1}"/>
              </a:ext>
            </a:extLst>
          </p:cNvPr>
          <p:cNvSpPr txBox="1">
            <a:spLocks noGrp="1"/>
          </p:cNvSpPr>
          <p:nvPr>
            <p:ph type="title" idx="4294967295"/>
          </p:nvPr>
        </p:nvSpPr>
        <p:spPr>
          <a:xfrm>
            <a:off x="1567524" y="112165"/>
            <a:ext cx="9102505"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Is this diagram wrong?</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200C3350-2117-0248-968C-8DADE0DACD17}"/>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smtClean="0"/>
              <a:t>11</a:t>
            </a:fld>
            <a:endParaRPr lang="en-US" dirty="0"/>
          </a:p>
        </p:txBody>
      </p:sp>
      <p:sp>
        <p:nvSpPr>
          <p:cNvPr id="3" name="TextBox 2"/>
          <p:cNvSpPr txBox="1"/>
          <p:nvPr/>
        </p:nvSpPr>
        <p:spPr>
          <a:xfrm>
            <a:off x="6874664" y="3668574"/>
            <a:ext cx="184666" cy="369332"/>
          </a:xfrm>
          <a:prstGeom prst="rect">
            <a:avLst/>
          </a:prstGeom>
          <a:noFill/>
        </p:spPr>
        <p:txBody>
          <a:bodyPr wrap="none" rtlCol="0">
            <a:spAutoFit/>
          </a:bodyPr>
          <a:lstStyle/>
          <a:p>
            <a:endParaRPr lang="en-US" dirty="0"/>
          </a:p>
        </p:txBody>
      </p:sp>
      <p:sp>
        <p:nvSpPr>
          <p:cNvPr id="38" name="TextBox 37"/>
          <p:cNvSpPr txBox="1"/>
          <p:nvPr/>
        </p:nvSpPr>
        <p:spPr>
          <a:xfrm>
            <a:off x="6040994" y="2747167"/>
            <a:ext cx="1001258" cy="646331"/>
          </a:xfrm>
          <a:prstGeom prst="rect">
            <a:avLst/>
          </a:prstGeom>
          <a:noFill/>
        </p:spPr>
        <p:txBody>
          <a:bodyPr wrap="none" rtlCol="0">
            <a:spAutoFit/>
          </a:bodyPr>
          <a:lstStyle/>
          <a:p>
            <a:pPr algn="ctr"/>
            <a:r>
              <a:rPr lang="en-US" dirty="0"/>
              <a:t>have the</a:t>
            </a:r>
          </a:p>
          <a:p>
            <a:pPr algn="ctr"/>
            <a:r>
              <a:rPr lang="en-US" dirty="0"/>
              <a:t>disease</a:t>
            </a:r>
          </a:p>
        </p:txBody>
      </p:sp>
      <p:cxnSp>
        <p:nvCxnSpPr>
          <p:cNvPr id="39" name="Straight Connector 38"/>
          <p:cNvCxnSpPr/>
          <p:nvPr/>
        </p:nvCxnSpPr>
        <p:spPr>
          <a:xfrm flipH="1">
            <a:off x="4891494" y="3605511"/>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4891494" y="4277863"/>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7120693" y="1755817"/>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flipV="1">
            <a:off x="7120693" y="2428169"/>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7108742" y="4298777"/>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flipV="1">
            <a:off x="7108742" y="4971129"/>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5935243" y="4608670"/>
            <a:ext cx="1245391" cy="646331"/>
          </a:xfrm>
          <a:prstGeom prst="rect">
            <a:avLst/>
          </a:prstGeom>
          <a:noFill/>
        </p:spPr>
        <p:txBody>
          <a:bodyPr wrap="none" rtlCol="0">
            <a:spAutoFit/>
          </a:bodyPr>
          <a:lstStyle/>
          <a:p>
            <a:r>
              <a:rPr lang="en-US" dirty="0"/>
              <a:t>don’t have</a:t>
            </a:r>
          </a:p>
          <a:p>
            <a:r>
              <a:rPr lang="en-US" dirty="0"/>
              <a:t>the disease</a:t>
            </a:r>
          </a:p>
        </p:txBody>
      </p:sp>
      <p:sp>
        <p:nvSpPr>
          <p:cNvPr id="50" name="TextBox 49"/>
          <p:cNvSpPr txBox="1"/>
          <p:nvPr/>
        </p:nvSpPr>
        <p:spPr>
          <a:xfrm>
            <a:off x="8094848" y="1429111"/>
            <a:ext cx="711591" cy="369332"/>
          </a:xfrm>
          <a:prstGeom prst="rect">
            <a:avLst/>
          </a:prstGeom>
          <a:noFill/>
        </p:spPr>
        <p:txBody>
          <a:bodyPr wrap="none" rtlCol="0">
            <a:spAutoFit/>
          </a:bodyPr>
          <a:lstStyle/>
          <a:p>
            <a:r>
              <a:rPr lang="en-US" dirty="0"/>
              <a:t>+ test</a:t>
            </a:r>
          </a:p>
        </p:txBody>
      </p:sp>
      <p:sp>
        <p:nvSpPr>
          <p:cNvPr id="51" name="TextBox 50"/>
          <p:cNvSpPr txBox="1"/>
          <p:nvPr/>
        </p:nvSpPr>
        <p:spPr>
          <a:xfrm>
            <a:off x="8142661" y="4076658"/>
            <a:ext cx="711591" cy="369332"/>
          </a:xfrm>
          <a:prstGeom prst="rect">
            <a:avLst/>
          </a:prstGeom>
          <a:noFill/>
        </p:spPr>
        <p:txBody>
          <a:bodyPr wrap="none" rtlCol="0">
            <a:spAutoFit/>
          </a:bodyPr>
          <a:lstStyle/>
          <a:p>
            <a:r>
              <a:rPr lang="en-US" dirty="0"/>
              <a:t>+ test</a:t>
            </a:r>
          </a:p>
        </p:txBody>
      </p:sp>
      <p:sp>
        <p:nvSpPr>
          <p:cNvPr id="52" name="TextBox 51"/>
          <p:cNvSpPr txBox="1"/>
          <p:nvPr/>
        </p:nvSpPr>
        <p:spPr>
          <a:xfrm>
            <a:off x="8134672" y="2659963"/>
            <a:ext cx="706989" cy="369332"/>
          </a:xfrm>
          <a:prstGeom prst="rect">
            <a:avLst/>
          </a:prstGeom>
          <a:noFill/>
        </p:spPr>
        <p:txBody>
          <a:bodyPr wrap="none" rtlCol="0">
            <a:spAutoFit/>
          </a:bodyPr>
          <a:lstStyle/>
          <a:p>
            <a:pPr algn="ctr"/>
            <a:r>
              <a:rPr lang="en-US" sz="1800" baseline="0" dirty="0">
                <a:latin typeface="Calibri" panose="020F0502020204030204" pitchFamily="34" charset="0"/>
                <a:cs typeface="Calibri" panose="020F0502020204030204" pitchFamily="34" charset="0"/>
              </a:rPr>
              <a:t>−</a:t>
            </a:r>
            <a:r>
              <a:rPr lang="en-US" dirty="0"/>
              <a:t> test</a:t>
            </a:r>
          </a:p>
        </p:txBody>
      </p:sp>
      <p:sp>
        <p:nvSpPr>
          <p:cNvPr id="53" name="TextBox 52"/>
          <p:cNvSpPr txBox="1"/>
          <p:nvPr/>
        </p:nvSpPr>
        <p:spPr>
          <a:xfrm>
            <a:off x="8137662" y="5322451"/>
            <a:ext cx="706989" cy="369332"/>
          </a:xfrm>
          <a:prstGeom prst="rect">
            <a:avLst/>
          </a:prstGeom>
          <a:noFill/>
        </p:spPr>
        <p:txBody>
          <a:bodyPr wrap="none" rtlCol="0">
            <a:spAutoFit/>
          </a:bodyPr>
          <a:lstStyle/>
          <a:p>
            <a:pPr algn="ctr"/>
            <a:r>
              <a:rPr lang="en-US" sz="1800" baseline="0" dirty="0">
                <a:latin typeface="Calibri" panose="020F0502020204030204" pitchFamily="34" charset="0"/>
                <a:cs typeface="Calibri" panose="020F0502020204030204" pitchFamily="34" charset="0"/>
              </a:rPr>
              <a:t>−</a:t>
            </a:r>
            <a:r>
              <a:rPr lang="en-US" dirty="0"/>
              <a:t> test</a:t>
            </a:r>
          </a:p>
        </p:txBody>
      </p:sp>
      <p:sp>
        <p:nvSpPr>
          <p:cNvPr id="54" name="TextBox 53"/>
          <p:cNvSpPr txBox="1">
            <a:spLocks/>
          </p:cNvSpPr>
          <p:nvPr/>
        </p:nvSpPr>
        <p:spPr>
          <a:xfrm>
            <a:off x="4966197" y="3067604"/>
            <a:ext cx="503999" cy="646331"/>
          </a:xfrm>
          <a:prstGeom prst="rect">
            <a:avLst/>
          </a:prstGeom>
          <a:noFill/>
          <a:ln>
            <a:solidFill>
              <a:schemeClr val="tx1"/>
            </a:solidFill>
          </a:ln>
        </p:spPr>
        <p:txBody>
          <a:bodyPr wrap="none" rtlCol="0">
            <a:spAutoFit/>
          </a:bodyPr>
          <a:lstStyle/>
          <a:p>
            <a:r>
              <a:rPr lang="en-US" dirty="0"/>
              <a:t>    </a:t>
            </a:r>
          </a:p>
          <a:p>
            <a:endParaRPr lang="en-US" dirty="0">
              <a:ln>
                <a:solidFill>
                  <a:schemeClr val="tx1"/>
                </a:solidFill>
              </a:ln>
            </a:endParaRPr>
          </a:p>
        </p:txBody>
      </p:sp>
      <p:sp>
        <p:nvSpPr>
          <p:cNvPr id="56" name="TextBox 55" descr="0.5"/>
          <p:cNvSpPr txBox="1">
            <a:spLocks/>
          </p:cNvSpPr>
          <p:nvPr/>
        </p:nvSpPr>
        <p:spPr>
          <a:xfrm>
            <a:off x="7240219" y="3787762"/>
            <a:ext cx="575999" cy="646331"/>
          </a:xfrm>
          <a:prstGeom prst="rect">
            <a:avLst/>
          </a:prstGeom>
          <a:noFill/>
          <a:ln>
            <a:solidFill>
              <a:schemeClr val="tx1"/>
            </a:solidFill>
          </a:ln>
        </p:spPr>
        <p:txBody>
          <a:bodyPr wrap="none" rtlCol="0">
            <a:spAutoFit/>
          </a:bodyPr>
          <a:lstStyle/>
          <a:p>
            <a:endParaRPr lang="en-US" dirty="0">
              <a:solidFill>
                <a:schemeClr val="bg1"/>
              </a:solidFill>
            </a:endParaRPr>
          </a:p>
          <a:p>
            <a:endParaRPr lang="en-US" dirty="0">
              <a:ln>
                <a:solidFill>
                  <a:schemeClr val="tx1"/>
                </a:solidFill>
              </a:ln>
            </a:endParaRPr>
          </a:p>
        </p:txBody>
      </p:sp>
      <p:sp>
        <p:nvSpPr>
          <p:cNvPr id="58" name="TextBox 57" descr="0.7"/>
          <p:cNvSpPr txBox="1">
            <a:spLocks/>
          </p:cNvSpPr>
          <p:nvPr/>
        </p:nvSpPr>
        <p:spPr>
          <a:xfrm>
            <a:off x="7243209" y="1265723"/>
            <a:ext cx="575999" cy="646331"/>
          </a:xfrm>
          <a:prstGeom prst="rect">
            <a:avLst/>
          </a:prstGeom>
          <a:noFill/>
          <a:ln>
            <a:solidFill>
              <a:schemeClr val="tx1"/>
            </a:solidFill>
          </a:ln>
        </p:spPr>
        <p:txBody>
          <a:bodyPr wrap="none" rtlCol="0">
            <a:spAutoFit/>
          </a:bodyPr>
          <a:lstStyle/>
          <a:p>
            <a:endParaRPr lang="en-US" dirty="0">
              <a:solidFill>
                <a:srgbClr val="FFFFFF"/>
              </a:solidFill>
            </a:endParaRPr>
          </a:p>
          <a:p>
            <a:endParaRPr lang="en-US" dirty="0">
              <a:ln>
                <a:solidFill>
                  <a:schemeClr val="tx1"/>
                </a:solidFill>
              </a:ln>
            </a:endParaRPr>
          </a:p>
        </p:txBody>
      </p:sp>
      <p:sp>
        <p:nvSpPr>
          <p:cNvPr id="59" name="TextBox 58" descr="0.3"/>
          <p:cNvSpPr txBox="1">
            <a:spLocks/>
          </p:cNvSpPr>
          <p:nvPr/>
        </p:nvSpPr>
        <p:spPr>
          <a:xfrm>
            <a:off x="7246199" y="2867400"/>
            <a:ext cx="575999" cy="646331"/>
          </a:xfrm>
          <a:prstGeom prst="rect">
            <a:avLst/>
          </a:prstGeom>
          <a:noFill/>
          <a:ln>
            <a:solidFill>
              <a:schemeClr val="tx1"/>
            </a:solidFill>
          </a:ln>
        </p:spPr>
        <p:txBody>
          <a:bodyPr wrap="none" rtlCol="0">
            <a:spAutoFit/>
          </a:bodyPr>
          <a:lstStyle/>
          <a:p>
            <a:endParaRPr lang="en-US" dirty="0">
              <a:solidFill>
                <a:srgbClr val="FFFFFF"/>
              </a:solidFill>
            </a:endParaRPr>
          </a:p>
          <a:p>
            <a:endParaRPr lang="en-US" dirty="0">
              <a:ln>
                <a:solidFill>
                  <a:schemeClr val="tx1"/>
                </a:solidFill>
              </a:ln>
            </a:endParaRPr>
          </a:p>
        </p:txBody>
      </p:sp>
      <p:sp>
        <p:nvSpPr>
          <p:cNvPr id="121" name="Isosceles Triangle 120">
            <a:extLst>
              <a:ext uri="{FF2B5EF4-FFF2-40B4-BE49-F238E27FC236}">
                <a16:creationId xmlns:a16="http://schemas.microsoft.com/office/drawing/2014/main" xmlns="" id="{3BC48BB1-3C2E-44DD-9D65-D2AF24FF2E87}"/>
              </a:ext>
              <a:ext uri="{C183D7F6-B498-43B3-948B-1728B52AA6E4}">
                <adec:decorative xmlns:adec="http://schemas.microsoft.com/office/drawing/2017/decorative" xmlns=""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p:cNvSpPr txBox="1"/>
          <p:nvPr/>
        </p:nvSpPr>
        <p:spPr>
          <a:xfrm>
            <a:off x="4989720" y="3184299"/>
            <a:ext cx="476926" cy="369332"/>
          </a:xfrm>
          <a:prstGeom prst="rect">
            <a:avLst/>
          </a:prstGeom>
          <a:noFill/>
        </p:spPr>
        <p:txBody>
          <a:bodyPr wrap="none" rtlCol="0">
            <a:spAutoFit/>
          </a:bodyPr>
          <a:lstStyle/>
          <a:p>
            <a:r>
              <a:rPr lang="en-US" dirty="0"/>
              <a:t>0.2</a:t>
            </a:r>
          </a:p>
        </p:txBody>
      </p:sp>
      <p:sp>
        <p:nvSpPr>
          <p:cNvPr id="81" name="TextBox 80" descr="0.8"/>
          <p:cNvSpPr txBox="1">
            <a:spLocks/>
          </p:cNvSpPr>
          <p:nvPr/>
        </p:nvSpPr>
        <p:spPr>
          <a:xfrm>
            <a:off x="4969187" y="4714104"/>
            <a:ext cx="503999" cy="646331"/>
          </a:xfrm>
          <a:prstGeom prst="rect">
            <a:avLst/>
          </a:prstGeom>
          <a:noFill/>
          <a:ln>
            <a:solidFill>
              <a:schemeClr val="tx1"/>
            </a:solidFill>
          </a:ln>
        </p:spPr>
        <p:txBody>
          <a:bodyPr wrap="none" rtlCol="0">
            <a:spAutoFit/>
          </a:bodyPr>
          <a:lstStyle/>
          <a:p>
            <a:r>
              <a:rPr lang="en-US" dirty="0"/>
              <a:t>    </a:t>
            </a:r>
          </a:p>
          <a:p>
            <a:endParaRPr lang="en-US" dirty="0">
              <a:ln>
                <a:solidFill>
                  <a:schemeClr val="tx1"/>
                </a:solidFill>
              </a:ln>
            </a:endParaRPr>
          </a:p>
        </p:txBody>
      </p:sp>
      <p:sp>
        <p:nvSpPr>
          <p:cNvPr id="125" name="TextBox 124" descr="0.5"/>
          <p:cNvSpPr txBox="1">
            <a:spLocks/>
          </p:cNvSpPr>
          <p:nvPr/>
        </p:nvSpPr>
        <p:spPr>
          <a:xfrm>
            <a:off x="7243208" y="5424284"/>
            <a:ext cx="575999" cy="646331"/>
          </a:xfrm>
          <a:prstGeom prst="rect">
            <a:avLst/>
          </a:prstGeom>
          <a:noFill/>
          <a:ln>
            <a:solidFill>
              <a:schemeClr val="tx1"/>
            </a:solidFill>
          </a:ln>
        </p:spPr>
        <p:txBody>
          <a:bodyPr wrap="none" rtlCol="0">
            <a:spAutoFit/>
          </a:bodyPr>
          <a:lstStyle/>
          <a:p>
            <a:r>
              <a:rPr lang="en-US" dirty="0"/>
              <a:t>    </a:t>
            </a:r>
          </a:p>
          <a:p>
            <a:endParaRPr lang="en-US" dirty="0">
              <a:ln>
                <a:solidFill>
                  <a:schemeClr val="tx1"/>
                </a:solidFill>
              </a:ln>
            </a:endParaRPr>
          </a:p>
        </p:txBody>
      </p:sp>
      <p:cxnSp>
        <p:nvCxnSpPr>
          <p:cNvPr id="41" name="Straight Connector 40"/>
          <p:cNvCxnSpPr/>
          <p:nvPr/>
        </p:nvCxnSpPr>
        <p:spPr>
          <a:xfrm>
            <a:off x="4281387" y="1265736"/>
            <a:ext cx="0" cy="4823973"/>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xmlns="" id="{542FCE50-EE84-145E-27AB-598843B4E058}"/>
              </a:ext>
            </a:extLst>
          </p:cNvPr>
          <p:cNvSpPr txBox="1"/>
          <p:nvPr/>
        </p:nvSpPr>
        <p:spPr>
          <a:xfrm>
            <a:off x="9041077" y="2840825"/>
            <a:ext cx="2906060" cy="2077164"/>
          </a:xfrm>
          <a:prstGeom prst="roundRect">
            <a:avLst/>
          </a:prstGeom>
          <a:noFill/>
          <a:ln>
            <a:solidFill>
              <a:srgbClr val="BE0064"/>
            </a:solidFill>
          </a:ln>
        </p:spPr>
        <p:txBody>
          <a:bodyPr wrap="square" rtlCol="0">
            <a:spAutoFit/>
          </a:bodyPr>
          <a:lstStyle>
            <a:defPPr>
              <a:defRPr lang="en-US"/>
            </a:defPPr>
            <a:lvl1pPr>
              <a:defRPr sz="2800" b="0" i="1">
                <a:latin typeface="Cambria Math"/>
              </a:defRPr>
            </a:lvl1pPr>
          </a:lstStyle>
          <a:p>
            <a:pPr algn="ctr"/>
            <a:r>
              <a:rPr lang="en-GB" i="0" dirty="0">
                <a:effectLst/>
                <a:latin typeface="Arial" panose="020B0604020202020204" pitchFamily="34" charset="0"/>
                <a:ea typeface="Calibri" panose="020F0502020204030204" pitchFamily="34" charset="0"/>
                <a:cs typeface="Times New Roman" panose="02020603050405020304" pitchFamily="18" charset="0"/>
              </a:rPr>
              <a:t>The rounding we use should give a good approximation.</a:t>
            </a:r>
            <a:r>
              <a:rPr lang="en-GB" i="0" dirty="0">
                <a:latin typeface="Arial" panose="020B0604020202020204" pitchFamily="34" charset="0"/>
                <a:cs typeface="Arial" panose="020B0604020202020204" pitchFamily="34" charset="0"/>
              </a:rPr>
              <a:t> </a:t>
            </a:r>
            <a:r>
              <a:rPr lang="en-GB" sz="3200" i="0" dirty="0">
                <a:latin typeface="Arial" panose="020B0604020202020204" pitchFamily="34" charset="0"/>
                <a:cs typeface="Arial" panose="020B0604020202020204" pitchFamily="34" charset="0"/>
              </a:rPr>
              <a:t> </a:t>
            </a:r>
            <a:endParaRPr lang="en-GB" sz="3200" b="1" i="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xmlns="" id="{42A289B8-0412-8BB6-E862-D754836427E4}"/>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nvGrpSpPr>
          <p:cNvPr id="62" name="Group 61">
            <a:extLst>
              <a:ext uri="{FF2B5EF4-FFF2-40B4-BE49-F238E27FC236}">
                <a16:creationId xmlns:a16="http://schemas.microsoft.com/office/drawing/2014/main" xmlns="" id="{FF09900F-9B6E-1FBD-F66E-58DDFCF504AF}"/>
              </a:ext>
            </a:extLst>
          </p:cNvPr>
          <p:cNvGrpSpPr>
            <a:grpSpLocks noChangeAspect="1"/>
          </p:cNvGrpSpPr>
          <p:nvPr/>
        </p:nvGrpSpPr>
        <p:grpSpPr>
          <a:xfrm>
            <a:off x="566516" y="2101518"/>
            <a:ext cx="3239989" cy="3183245"/>
            <a:chOff x="150278" y="1531283"/>
            <a:chExt cx="3809456" cy="3742742"/>
          </a:xfrm>
        </p:grpSpPr>
        <p:sp>
          <p:nvSpPr>
            <p:cNvPr id="63" name="TextBox 62"/>
            <p:cNvSpPr txBox="1"/>
            <p:nvPr/>
          </p:nvSpPr>
          <p:spPr>
            <a:xfrm>
              <a:off x="3775068" y="3861667"/>
              <a:ext cx="184666" cy="369332"/>
            </a:xfrm>
            <a:prstGeom prst="rect">
              <a:avLst/>
            </a:prstGeom>
            <a:noFill/>
          </p:spPr>
          <p:txBody>
            <a:bodyPr wrap="none" rtlCol="0">
              <a:spAutoFit/>
            </a:bodyPr>
            <a:lstStyle/>
            <a:p>
              <a:endParaRPr lang="en-US" dirty="0"/>
            </a:p>
          </p:txBody>
        </p:sp>
        <p:sp>
          <p:nvSpPr>
            <p:cNvPr id="64" name="TextBox 63">
              <a:extLst>
                <a:ext uri="{FF2B5EF4-FFF2-40B4-BE49-F238E27FC236}">
                  <a16:creationId xmlns:a16="http://schemas.microsoft.com/office/drawing/2014/main" xmlns="" id="{62F193C7-C6D0-EC8A-1D08-A15A22B697AE}"/>
                </a:ext>
              </a:extLst>
            </p:cNvPr>
            <p:cNvSpPr txBox="1"/>
            <p:nvPr/>
          </p:nvSpPr>
          <p:spPr>
            <a:xfrm>
              <a:off x="376382" y="2326837"/>
              <a:ext cx="675200" cy="559935"/>
            </a:xfrm>
            <a:prstGeom prst="rect">
              <a:avLst/>
            </a:prstGeom>
            <a:noFill/>
          </p:spPr>
          <p:txBody>
            <a:bodyPr wrap="none" rtlCol="0">
              <a:spAutoFit/>
            </a:bodyPr>
            <a:lstStyle/>
            <a:p>
              <a:pPr algn="ctr"/>
              <a:r>
                <a:rPr lang="en-US" dirty="0"/>
                <a:t>have the</a:t>
              </a:r>
            </a:p>
            <a:p>
              <a:pPr algn="ctr"/>
              <a:r>
                <a:rPr lang="en-US" dirty="0"/>
                <a:t>disease</a:t>
              </a:r>
            </a:p>
          </p:txBody>
        </p:sp>
        <p:cxnSp>
          <p:nvCxnSpPr>
            <p:cNvPr id="73" name="Straight Connector 72">
              <a:extLst>
                <a:ext uri="{FF2B5EF4-FFF2-40B4-BE49-F238E27FC236}">
                  <a16:creationId xmlns:a16="http://schemas.microsoft.com/office/drawing/2014/main" xmlns="" id="{8095B9E6-71F4-117A-E7AE-4ED559DE91B4}"/>
                </a:ext>
              </a:extLst>
            </p:cNvPr>
            <p:cNvCxnSpPr>
              <a:cxnSpLocks/>
            </p:cNvCxnSpPr>
            <p:nvPr/>
          </p:nvCxnSpPr>
          <p:spPr>
            <a:xfrm flipH="1">
              <a:off x="764300" y="2783800"/>
              <a:ext cx="627806" cy="47557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xmlns="" id="{CB9CB2D9-D4E9-F32F-D038-041C14A34903}"/>
                </a:ext>
              </a:extLst>
            </p:cNvPr>
            <p:cNvCxnSpPr/>
            <p:nvPr/>
          </p:nvCxnSpPr>
          <p:spPr>
            <a:xfrm flipH="1" flipV="1">
              <a:off x="764300" y="3825695"/>
              <a:ext cx="679910" cy="50481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xmlns="" id="{5853C039-B82A-BF89-328D-53F4039F1AA5}"/>
                </a:ext>
              </a:extLst>
            </p:cNvPr>
            <p:cNvCxnSpPr>
              <a:cxnSpLocks/>
            </p:cNvCxnSpPr>
            <p:nvPr/>
          </p:nvCxnSpPr>
          <p:spPr>
            <a:xfrm flipH="1">
              <a:off x="2156780" y="1903985"/>
              <a:ext cx="660877" cy="492939"/>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xmlns="" id="{DBD740D2-5F4B-C253-0D98-D2148855E4B3}"/>
                </a:ext>
              </a:extLst>
            </p:cNvPr>
            <p:cNvCxnSpPr>
              <a:cxnSpLocks/>
              <a:stCxn id="106" idx="2"/>
            </p:cNvCxnSpPr>
            <p:nvPr/>
          </p:nvCxnSpPr>
          <p:spPr>
            <a:xfrm flipH="1" flipV="1">
              <a:off x="2267956" y="2754555"/>
              <a:ext cx="579415" cy="240369"/>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xmlns="" id="{AB84A189-36A4-063D-3B7D-65E10AEF4384}"/>
                </a:ext>
              </a:extLst>
            </p:cNvPr>
            <p:cNvSpPr txBox="1"/>
            <p:nvPr/>
          </p:nvSpPr>
          <p:spPr>
            <a:xfrm>
              <a:off x="150278" y="4188275"/>
              <a:ext cx="1245391" cy="646331"/>
            </a:xfrm>
            <a:prstGeom prst="rect">
              <a:avLst/>
            </a:prstGeom>
            <a:noFill/>
          </p:spPr>
          <p:txBody>
            <a:bodyPr wrap="none" rtlCol="0">
              <a:spAutoFit/>
            </a:bodyPr>
            <a:lstStyle/>
            <a:p>
              <a:pPr algn="ctr"/>
              <a:r>
                <a:rPr lang="en-US" dirty="0"/>
                <a:t>don’t have</a:t>
              </a:r>
              <a:br>
                <a:rPr lang="en-US" dirty="0"/>
              </a:br>
              <a:r>
                <a:rPr lang="en-US" dirty="0"/>
                <a:t>the disease</a:t>
              </a:r>
            </a:p>
          </p:txBody>
        </p:sp>
        <p:sp>
          <p:nvSpPr>
            <p:cNvPr id="101" name="TextBox 100">
              <a:extLst>
                <a:ext uri="{FF2B5EF4-FFF2-40B4-BE49-F238E27FC236}">
                  <a16:creationId xmlns:a16="http://schemas.microsoft.com/office/drawing/2014/main" xmlns="" id="{35D036DE-1DDF-BE72-2D1B-79DA0605FCE7}"/>
                </a:ext>
              </a:extLst>
            </p:cNvPr>
            <p:cNvSpPr txBox="1"/>
            <p:nvPr/>
          </p:nvSpPr>
          <p:spPr>
            <a:xfrm>
              <a:off x="2016828" y="1591421"/>
              <a:ext cx="469297" cy="319963"/>
            </a:xfrm>
            <a:prstGeom prst="rect">
              <a:avLst/>
            </a:prstGeom>
            <a:noFill/>
          </p:spPr>
          <p:txBody>
            <a:bodyPr wrap="none" rtlCol="0">
              <a:spAutoFit/>
            </a:bodyPr>
            <a:lstStyle/>
            <a:p>
              <a:r>
                <a:rPr lang="en-US" dirty="0"/>
                <a:t>+ test</a:t>
              </a:r>
            </a:p>
          </p:txBody>
        </p:sp>
        <p:sp>
          <p:nvSpPr>
            <p:cNvPr id="102" name="Oval 101">
              <a:extLst>
                <a:ext uri="{FF2B5EF4-FFF2-40B4-BE49-F238E27FC236}">
                  <a16:creationId xmlns:a16="http://schemas.microsoft.com/office/drawing/2014/main" xmlns="" id="{C9F53E72-E6A9-B4B0-962C-DAB1CF60D513}"/>
                </a:ext>
              </a:extLst>
            </p:cNvPr>
            <p:cNvSpPr/>
            <p:nvPr/>
          </p:nvSpPr>
          <p:spPr>
            <a:xfrm>
              <a:off x="151436" y="3259370"/>
              <a:ext cx="863135" cy="566325"/>
            </a:xfrm>
            <a:prstGeom prst="ellips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a:extLst>
                <a:ext uri="{FF2B5EF4-FFF2-40B4-BE49-F238E27FC236}">
                  <a16:creationId xmlns:a16="http://schemas.microsoft.com/office/drawing/2014/main" xmlns="" id="{E8577205-6075-466C-BFF5-0252277B704A}"/>
                </a:ext>
              </a:extLst>
            </p:cNvPr>
            <p:cNvSpPr/>
            <p:nvPr/>
          </p:nvSpPr>
          <p:spPr>
            <a:xfrm>
              <a:off x="1414674" y="2355893"/>
              <a:ext cx="863135" cy="5663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xmlns="" id="{BE32C18B-9462-BAAC-A7E7-BA78CAAD0832}"/>
                </a:ext>
              </a:extLst>
            </p:cNvPr>
            <p:cNvSpPr/>
            <p:nvPr/>
          </p:nvSpPr>
          <p:spPr>
            <a:xfrm>
              <a:off x="1404821" y="4205883"/>
              <a:ext cx="863135" cy="5663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xmlns="" id="{915B9A42-E11B-1E2E-A4CC-E0B74002B8F6}"/>
                </a:ext>
              </a:extLst>
            </p:cNvPr>
            <p:cNvSpPr/>
            <p:nvPr/>
          </p:nvSpPr>
          <p:spPr>
            <a:xfrm>
              <a:off x="2845399" y="1531283"/>
              <a:ext cx="863135" cy="5663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xmlns="" id="{545E41AD-BB09-448A-03BC-D89E057043DE}"/>
                </a:ext>
              </a:extLst>
            </p:cNvPr>
            <p:cNvSpPr/>
            <p:nvPr/>
          </p:nvSpPr>
          <p:spPr>
            <a:xfrm>
              <a:off x="2847371" y="2711761"/>
              <a:ext cx="863135" cy="5663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7" name="Straight Connector 106">
              <a:extLst>
                <a:ext uri="{FF2B5EF4-FFF2-40B4-BE49-F238E27FC236}">
                  <a16:creationId xmlns:a16="http://schemas.microsoft.com/office/drawing/2014/main" xmlns="" id="{B0D43C19-2A73-FCB3-5496-3269D532CA9B}"/>
                </a:ext>
              </a:extLst>
            </p:cNvPr>
            <p:cNvCxnSpPr>
              <a:cxnSpLocks/>
            </p:cNvCxnSpPr>
            <p:nvPr/>
          </p:nvCxnSpPr>
          <p:spPr>
            <a:xfrm flipH="1">
              <a:off x="2285239" y="3973521"/>
              <a:ext cx="619554" cy="45783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xmlns="" id="{E2C36327-31FC-2E76-690C-CC99FB2089F2}"/>
                </a:ext>
              </a:extLst>
            </p:cNvPr>
            <p:cNvCxnSpPr>
              <a:cxnSpLocks/>
              <a:stCxn id="110" idx="2"/>
            </p:cNvCxnSpPr>
            <p:nvPr/>
          </p:nvCxnSpPr>
          <p:spPr>
            <a:xfrm flipH="1" flipV="1">
              <a:off x="2231107" y="4627808"/>
              <a:ext cx="611302" cy="36305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Oval 108">
              <a:extLst>
                <a:ext uri="{FF2B5EF4-FFF2-40B4-BE49-F238E27FC236}">
                  <a16:creationId xmlns:a16="http://schemas.microsoft.com/office/drawing/2014/main" xmlns="" id="{DF16A51E-4056-6001-D6D0-9A7357B6587C}"/>
                </a:ext>
              </a:extLst>
            </p:cNvPr>
            <p:cNvSpPr/>
            <p:nvPr/>
          </p:nvSpPr>
          <p:spPr>
            <a:xfrm>
              <a:off x="2873545" y="3565710"/>
              <a:ext cx="863135" cy="5663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xmlns="" id="{0A6B3FF1-D81C-1BC8-F63B-7DFC00C80E1A}"/>
                </a:ext>
              </a:extLst>
            </p:cNvPr>
            <p:cNvSpPr/>
            <p:nvPr/>
          </p:nvSpPr>
          <p:spPr>
            <a:xfrm>
              <a:off x="2842410" y="4707700"/>
              <a:ext cx="863135" cy="5663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xmlns="" id="{E3ACFBCB-2848-25B1-EBBC-F339A97630F7}"/>
                </a:ext>
              </a:extLst>
            </p:cNvPr>
            <p:cNvSpPr txBox="1"/>
            <p:nvPr/>
          </p:nvSpPr>
          <p:spPr>
            <a:xfrm>
              <a:off x="198682" y="3325637"/>
              <a:ext cx="767353" cy="434247"/>
            </a:xfrm>
            <a:prstGeom prst="rect">
              <a:avLst/>
            </a:prstGeom>
            <a:noFill/>
          </p:spPr>
          <p:txBody>
            <a:bodyPr wrap="none" rtlCol="0">
              <a:spAutoFit/>
            </a:bodyPr>
            <a:lstStyle/>
            <a:p>
              <a:pPr algn="ctr"/>
              <a:r>
                <a:rPr lang="en-US" dirty="0"/>
                <a:t>1001</a:t>
              </a:r>
              <a:endParaRPr lang="en-US" sz="1400" dirty="0"/>
            </a:p>
          </p:txBody>
        </p:sp>
        <p:sp>
          <p:nvSpPr>
            <p:cNvPr id="112" name="TextBox 111">
              <a:extLst>
                <a:ext uri="{FF2B5EF4-FFF2-40B4-BE49-F238E27FC236}">
                  <a16:creationId xmlns:a16="http://schemas.microsoft.com/office/drawing/2014/main" xmlns="" id="{4B95DDF4-1D50-23BE-F9B4-CD236A220400}"/>
                </a:ext>
              </a:extLst>
            </p:cNvPr>
            <p:cNvSpPr txBox="1"/>
            <p:nvPr/>
          </p:nvSpPr>
          <p:spPr>
            <a:xfrm>
              <a:off x="2139061" y="2886772"/>
              <a:ext cx="443173" cy="319963"/>
            </a:xfrm>
            <a:prstGeom prst="rect">
              <a:avLst/>
            </a:prstGeom>
            <a:noFill/>
          </p:spPr>
          <p:txBody>
            <a:bodyPr wrap="none" rtlCol="0">
              <a:spAutoFit/>
            </a:bodyPr>
            <a:lstStyle/>
            <a:p>
              <a:r>
                <a:rPr lang="en-US" dirty="0"/>
                <a:t>- test</a:t>
              </a:r>
            </a:p>
          </p:txBody>
        </p:sp>
        <p:sp>
          <p:nvSpPr>
            <p:cNvPr id="113" name="TextBox 112">
              <a:extLst>
                <a:ext uri="{FF2B5EF4-FFF2-40B4-BE49-F238E27FC236}">
                  <a16:creationId xmlns:a16="http://schemas.microsoft.com/office/drawing/2014/main" xmlns="" id="{C2922F44-1D1B-F27D-9A94-0BB079638E83}"/>
                </a:ext>
              </a:extLst>
            </p:cNvPr>
            <p:cNvSpPr txBox="1"/>
            <p:nvPr/>
          </p:nvSpPr>
          <p:spPr>
            <a:xfrm>
              <a:off x="2074987" y="3689703"/>
              <a:ext cx="469297" cy="319963"/>
            </a:xfrm>
            <a:prstGeom prst="rect">
              <a:avLst/>
            </a:prstGeom>
            <a:noFill/>
          </p:spPr>
          <p:txBody>
            <a:bodyPr wrap="none" rtlCol="0">
              <a:spAutoFit/>
            </a:bodyPr>
            <a:lstStyle/>
            <a:p>
              <a:r>
                <a:rPr lang="en-US" dirty="0"/>
                <a:t>+ test</a:t>
              </a:r>
            </a:p>
          </p:txBody>
        </p:sp>
        <p:sp>
          <p:nvSpPr>
            <p:cNvPr id="114" name="TextBox 113">
              <a:extLst>
                <a:ext uri="{FF2B5EF4-FFF2-40B4-BE49-F238E27FC236}">
                  <a16:creationId xmlns:a16="http://schemas.microsoft.com/office/drawing/2014/main" xmlns="" id="{38799DC8-59B2-22D5-C96E-3D82C3DDE95F}"/>
                </a:ext>
              </a:extLst>
            </p:cNvPr>
            <p:cNvSpPr txBox="1"/>
            <p:nvPr/>
          </p:nvSpPr>
          <p:spPr>
            <a:xfrm>
              <a:off x="2171402" y="4937893"/>
              <a:ext cx="443173" cy="319963"/>
            </a:xfrm>
            <a:prstGeom prst="rect">
              <a:avLst/>
            </a:prstGeom>
            <a:noFill/>
          </p:spPr>
          <p:txBody>
            <a:bodyPr wrap="none" rtlCol="0">
              <a:spAutoFit/>
            </a:bodyPr>
            <a:lstStyle/>
            <a:p>
              <a:r>
                <a:rPr lang="en-US" dirty="0"/>
                <a:t>- test</a:t>
              </a:r>
            </a:p>
          </p:txBody>
        </p:sp>
        <p:sp>
          <p:nvSpPr>
            <p:cNvPr id="115" name="TextBox 114">
              <a:extLst>
                <a:ext uri="{FF2B5EF4-FFF2-40B4-BE49-F238E27FC236}">
                  <a16:creationId xmlns:a16="http://schemas.microsoft.com/office/drawing/2014/main" xmlns="" id="{0CBD278E-3A84-D314-2FA1-158D5ED3DC89}"/>
                </a:ext>
              </a:extLst>
            </p:cNvPr>
            <p:cNvSpPr txBox="1"/>
            <p:nvPr/>
          </p:nvSpPr>
          <p:spPr>
            <a:xfrm>
              <a:off x="1521490" y="2405130"/>
              <a:ext cx="629795" cy="434247"/>
            </a:xfrm>
            <a:prstGeom prst="rect">
              <a:avLst/>
            </a:prstGeom>
            <a:noFill/>
          </p:spPr>
          <p:txBody>
            <a:bodyPr wrap="none" rtlCol="0">
              <a:spAutoFit/>
            </a:bodyPr>
            <a:lstStyle/>
            <a:p>
              <a:pPr algn="ctr"/>
              <a:r>
                <a:rPr lang="en-US" dirty="0"/>
                <a:t>202</a:t>
              </a:r>
              <a:endParaRPr lang="en-US" sz="1400" dirty="0"/>
            </a:p>
          </p:txBody>
        </p:sp>
        <p:sp>
          <p:nvSpPr>
            <p:cNvPr id="116" name="TextBox 115">
              <a:extLst>
                <a:ext uri="{FF2B5EF4-FFF2-40B4-BE49-F238E27FC236}">
                  <a16:creationId xmlns:a16="http://schemas.microsoft.com/office/drawing/2014/main" xmlns="" id="{8EF98D21-21FD-DC8A-86A0-A24100C74D24}"/>
                </a:ext>
              </a:extLst>
            </p:cNvPr>
            <p:cNvSpPr txBox="1"/>
            <p:nvPr/>
          </p:nvSpPr>
          <p:spPr>
            <a:xfrm>
              <a:off x="2967083" y="1614468"/>
              <a:ext cx="629795" cy="434247"/>
            </a:xfrm>
            <a:prstGeom prst="rect">
              <a:avLst/>
            </a:prstGeom>
            <a:noFill/>
          </p:spPr>
          <p:txBody>
            <a:bodyPr wrap="none" rtlCol="0">
              <a:spAutoFit/>
            </a:bodyPr>
            <a:lstStyle/>
            <a:p>
              <a:pPr algn="ctr"/>
              <a:r>
                <a:rPr lang="en-US" dirty="0"/>
                <a:t>151</a:t>
              </a:r>
              <a:endParaRPr lang="en-US" sz="1400" dirty="0"/>
            </a:p>
          </p:txBody>
        </p:sp>
        <p:sp>
          <p:nvSpPr>
            <p:cNvPr id="117" name="TextBox 116">
              <a:extLst>
                <a:ext uri="{FF2B5EF4-FFF2-40B4-BE49-F238E27FC236}">
                  <a16:creationId xmlns:a16="http://schemas.microsoft.com/office/drawing/2014/main" xmlns="" id="{A7F0937F-628E-8111-618F-9A266E58B51C}"/>
                </a:ext>
              </a:extLst>
            </p:cNvPr>
            <p:cNvSpPr txBox="1"/>
            <p:nvPr/>
          </p:nvSpPr>
          <p:spPr>
            <a:xfrm>
              <a:off x="3059800" y="2783800"/>
              <a:ext cx="492237" cy="434247"/>
            </a:xfrm>
            <a:prstGeom prst="rect">
              <a:avLst/>
            </a:prstGeom>
            <a:noFill/>
          </p:spPr>
          <p:txBody>
            <a:bodyPr wrap="none" rtlCol="0">
              <a:spAutoFit/>
            </a:bodyPr>
            <a:lstStyle/>
            <a:p>
              <a:pPr algn="ctr"/>
              <a:r>
                <a:rPr lang="en-US" dirty="0"/>
                <a:t>51</a:t>
              </a:r>
              <a:endParaRPr lang="en-US" sz="1400" dirty="0"/>
            </a:p>
          </p:txBody>
        </p:sp>
        <p:sp>
          <p:nvSpPr>
            <p:cNvPr id="118" name="TextBox 117">
              <a:extLst>
                <a:ext uri="{FF2B5EF4-FFF2-40B4-BE49-F238E27FC236}">
                  <a16:creationId xmlns:a16="http://schemas.microsoft.com/office/drawing/2014/main" xmlns="" id="{B083603D-35EB-33E1-C14E-3BC2E0F5605F}"/>
                </a:ext>
              </a:extLst>
            </p:cNvPr>
            <p:cNvSpPr txBox="1"/>
            <p:nvPr/>
          </p:nvSpPr>
          <p:spPr>
            <a:xfrm>
              <a:off x="2986597" y="3610407"/>
              <a:ext cx="629795" cy="434247"/>
            </a:xfrm>
            <a:prstGeom prst="rect">
              <a:avLst/>
            </a:prstGeom>
            <a:noFill/>
          </p:spPr>
          <p:txBody>
            <a:bodyPr wrap="none" rtlCol="0">
              <a:spAutoFit/>
            </a:bodyPr>
            <a:lstStyle/>
            <a:p>
              <a:pPr algn="ctr"/>
              <a:r>
                <a:rPr lang="en-US" dirty="0"/>
                <a:t>398</a:t>
              </a:r>
              <a:endParaRPr lang="en-US" sz="1400" dirty="0"/>
            </a:p>
          </p:txBody>
        </p:sp>
        <p:sp>
          <p:nvSpPr>
            <p:cNvPr id="119" name="TextBox 118">
              <a:extLst>
                <a:ext uri="{FF2B5EF4-FFF2-40B4-BE49-F238E27FC236}">
                  <a16:creationId xmlns:a16="http://schemas.microsoft.com/office/drawing/2014/main" xmlns="" id="{4B493B78-342F-45CF-C548-21DCA24F37B6}"/>
                </a:ext>
              </a:extLst>
            </p:cNvPr>
            <p:cNvSpPr txBox="1"/>
            <p:nvPr/>
          </p:nvSpPr>
          <p:spPr>
            <a:xfrm>
              <a:off x="2994095" y="4772208"/>
              <a:ext cx="629795" cy="434247"/>
            </a:xfrm>
            <a:prstGeom prst="rect">
              <a:avLst/>
            </a:prstGeom>
            <a:noFill/>
          </p:spPr>
          <p:txBody>
            <a:bodyPr wrap="none" rtlCol="0">
              <a:spAutoFit/>
            </a:bodyPr>
            <a:lstStyle/>
            <a:p>
              <a:pPr algn="ctr"/>
              <a:r>
                <a:rPr lang="en-US" dirty="0"/>
                <a:t>401</a:t>
              </a:r>
            </a:p>
          </p:txBody>
        </p:sp>
        <p:sp>
          <p:nvSpPr>
            <p:cNvPr id="120" name="TextBox 119">
              <a:extLst>
                <a:ext uri="{FF2B5EF4-FFF2-40B4-BE49-F238E27FC236}">
                  <a16:creationId xmlns:a16="http://schemas.microsoft.com/office/drawing/2014/main" xmlns="" id="{8B221E0F-A771-46AC-5DE0-71F258CEEA0A}"/>
                </a:ext>
              </a:extLst>
            </p:cNvPr>
            <p:cNvSpPr txBox="1"/>
            <p:nvPr/>
          </p:nvSpPr>
          <p:spPr>
            <a:xfrm>
              <a:off x="2381439" y="3448438"/>
              <a:ext cx="121788" cy="319963"/>
            </a:xfrm>
            <a:prstGeom prst="rect">
              <a:avLst/>
            </a:prstGeom>
            <a:noFill/>
          </p:spPr>
          <p:txBody>
            <a:bodyPr wrap="none" rtlCol="0">
              <a:spAutoFit/>
            </a:bodyPr>
            <a:lstStyle/>
            <a:p>
              <a:endParaRPr lang="en-US" dirty="0"/>
            </a:p>
          </p:txBody>
        </p:sp>
        <p:sp>
          <p:nvSpPr>
            <p:cNvPr id="122" name="TextBox 121">
              <a:extLst>
                <a:ext uri="{FF2B5EF4-FFF2-40B4-BE49-F238E27FC236}">
                  <a16:creationId xmlns:a16="http://schemas.microsoft.com/office/drawing/2014/main" xmlns="" id="{D916F677-2E81-9B2E-E96F-8CA269618731}"/>
                </a:ext>
              </a:extLst>
            </p:cNvPr>
            <p:cNvSpPr txBox="1"/>
            <p:nvPr/>
          </p:nvSpPr>
          <p:spPr>
            <a:xfrm>
              <a:off x="1523461" y="4284574"/>
              <a:ext cx="629795" cy="434247"/>
            </a:xfrm>
            <a:prstGeom prst="rect">
              <a:avLst/>
            </a:prstGeom>
            <a:noFill/>
          </p:spPr>
          <p:txBody>
            <a:bodyPr wrap="none" rtlCol="0">
              <a:spAutoFit/>
            </a:bodyPr>
            <a:lstStyle/>
            <a:p>
              <a:pPr algn="ctr"/>
              <a:r>
                <a:rPr lang="en-US" dirty="0"/>
                <a:t>799</a:t>
              </a:r>
              <a:endParaRPr lang="en-US" sz="1400" dirty="0"/>
            </a:p>
          </p:txBody>
        </p:sp>
      </p:grpSp>
    </p:spTree>
    <p:extLst>
      <p:ext uri="{BB962C8B-B14F-4D97-AF65-F5344CB8AC3E}">
        <p14:creationId xmlns:p14="http://schemas.microsoft.com/office/powerpoint/2010/main" val="3650372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xmlns="" id="{02AABD48-7F62-174B-98BD-03D513E3B1A1}"/>
              </a:ext>
            </a:extLst>
          </p:cNvPr>
          <p:cNvSpPr txBox="1">
            <a:spLocks noGrp="1"/>
          </p:cNvSpPr>
          <p:nvPr>
            <p:ph type="title" idx="4294967295"/>
          </p:nvPr>
        </p:nvSpPr>
        <p:spPr>
          <a:xfrm>
            <a:off x="1567524" y="112165"/>
            <a:ext cx="9102505"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Scaling up: fill in the empty ovals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200C3350-2117-0248-968C-8DADE0DACD17}"/>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smtClean="0"/>
              <a:t>12</a:t>
            </a:fld>
            <a:endParaRPr lang="en-US" dirty="0"/>
          </a:p>
        </p:txBody>
      </p:sp>
      <p:cxnSp>
        <p:nvCxnSpPr>
          <p:cNvPr id="72" name="Straight Connector 71"/>
          <p:cNvCxnSpPr/>
          <p:nvPr/>
        </p:nvCxnSpPr>
        <p:spPr>
          <a:xfrm>
            <a:off x="6021103" y="1265736"/>
            <a:ext cx="0" cy="4823973"/>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21" name="Isosceles Triangle 120">
            <a:extLst>
              <a:ext uri="{FF2B5EF4-FFF2-40B4-BE49-F238E27FC236}">
                <a16:creationId xmlns:a16="http://schemas.microsoft.com/office/drawing/2014/main" xmlns="" id="{3BC48BB1-3C2E-44DD-9D65-D2AF24FF2E87}"/>
              </a:ext>
              <a:ext uri="{C183D7F6-B498-43B3-948B-1728B52AA6E4}">
                <adec:decorative xmlns:adec="http://schemas.microsoft.com/office/drawing/2017/decorative" xmlns=""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extLst>
              <a:ext uri="{FF2B5EF4-FFF2-40B4-BE49-F238E27FC236}">
                <a16:creationId xmlns:a16="http://schemas.microsoft.com/office/drawing/2014/main" xmlns="" id="{0B6D40DE-AD06-6276-6332-2A2189A2B2E5}"/>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81" name="TextBox 80"/>
          <p:cNvSpPr txBox="1"/>
          <p:nvPr/>
        </p:nvSpPr>
        <p:spPr>
          <a:xfrm>
            <a:off x="9595428" y="3794553"/>
            <a:ext cx="184666" cy="369332"/>
          </a:xfrm>
          <a:prstGeom prst="rect">
            <a:avLst/>
          </a:prstGeom>
          <a:noFill/>
        </p:spPr>
        <p:txBody>
          <a:bodyPr wrap="none" rtlCol="0">
            <a:spAutoFit/>
          </a:bodyPr>
          <a:lstStyle/>
          <a:p>
            <a:endParaRPr lang="en-US" dirty="0"/>
          </a:p>
        </p:txBody>
      </p:sp>
      <p:cxnSp>
        <p:nvCxnSpPr>
          <p:cNvPr id="123" name="Straight Connector 122"/>
          <p:cNvCxnSpPr>
            <a:cxnSpLocks/>
          </p:cNvCxnSpPr>
          <p:nvPr/>
        </p:nvCxnSpPr>
        <p:spPr>
          <a:xfrm flipH="1">
            <a:off x="7157727" y="2867400"/>
            <a:ext cx="1030942" cy="55718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H="1" flipV="1">
            <a:off x="7157727" y="4078289"/>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9237526" y="1704958"/>
            <a:ext cx="711591" cy="369332"/>
          </a:xfrm>
          <a:prstGeom prst="rect">
            <a:avLst/>
          </a:prstGeom>
          <a:noFill/>
        </p:spPr>
        <p:txBody>
          <a:bodyPr wrap="none" rtlCol="0">
            <a:spAutoFit/>
          </a:bodyPr>
          <a:lstStyle/>
          <a:p>
            <a:r>
              <a:rPr lang="en-US" dirty="0"/>
              <a:t>+ test</a:t>
            </a:r>
          </a:p>
        </p:txBody>
      </p:sp>
      <p:sp>
        <p:nvSpPr>
          <p:cNvPr id="126" name="Oval 125"/>
          <p:cNvSpPr/>
          <p:nvPr/>
        </p:nvSpPr>
        <p:spPr>
          <a:xfrm>
            <a:off x="8143884" y="2381702"/>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8128943" y="4517138"/>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TextBox 127"/>
          <p:cNvSpPr txBox="1"/>
          <p:nvPr/>
        </p:nvSpPr>
        <p:spPr>
          <a:xfrm>
            <a:off x="6353171" y="3477924"/>
            <a:ext cx="1034207" cy="461665"/>
          </a:xfrm>
          <a:prstGeom prst="rect">
            <a:avLst/>
          </a:prstGeom>
          <a:noFill/>
        </p:spPr>
        <p:txBody>
          <a:bodyPr wrap="none" rtlCol="0">
            <a:spAutoFit/>
          </a:bodyPr>
          <a:lstStyle/>
          <a:p>
            <a:pPr algn="ctr"/>
            <a:r>
              <a:rPr lang="en-US" sz="2400" dirty="0"/>
              <a:t>10 000</a:t>
            </a:r>
            <a:endParaRPr lang="en-US" dirty="0"/>
          </a:p>
        </p:txBody>
      </p:sp>
      <p:sp>
        <p:nvSpPr>
          <p:cNvPr id="129" name="TextBox 128"/>
          <p:cNvSpPr txBox="1"/>
          <p:nvPr/>
        </p:nvSpPr>
        <p:spPr>
          <a:xfrm>
            <a:off x="9242266" y="2994494"/>
            <a:ext cx="706988" cy="369332"/>
          </a:xfrm>
          <a:prstGeom prst="rect">
            <a:avLst/>
          </a:prstGeom>
          <a:noFill/>
        </p:spPr>
        <p:txBody>
          <a:bodyPr wrap="none" rtlCol="0">
            <a:spAutoFit/>
          </a:bodyPr>
          <a:lstStyle/>
          <a:p>
            <a:r>
              <a:rPr lang="en-US" sz="1800" baseline="0" dirty="0">
                <a:cs typeface="Arial"/>
              </a:rPr>
              <a:t>−</a:t>
            </a:r>
            <a:r>
              <a:rPr lang="en-US" dirty="0"/>
              <a:t> test</a:t>
            </a:r>
          </a:p>
        </p:txBody>
      </p:sp>
      <p:sp>
        <p:nvSpPr>
          <p:cNvPr id="130" name="TextBox 129"/>
          <p:cNvSpPr txBox="1"/>
          <p:nvPr/>
        </p:nvSpPr>
        <p:spPr>
          <a:xfrm>
            <a:off x="9286564" y="4087326"/>
            <a:ext cx="711591" cy="369332"/>
          </a:xfrm>
          <a:prstGeom prst="rect">
            <a:avLst/>
          </a:prstGeom>
          <a:noFill/>
        </p:spPr>
        <p:txBody>
          <a:bodyPr wrap="none" rtlCol="0">
            <a:spAutoFit/>
          </a:bodyPr>
          <a:lstStyle/>
          <a:p>
            <a:r>
              <a:rPr lang="en-US" dirty="0"/>
              <a:t>+ test</a:t>
            </a:r>
          </a:p>
        </p:txBody>
      </p:sp>
      <p:sp>
        <p:nvSpPr>
          <p:cNvPr id="131" name="TextBox 130"/>
          <p:cNvSpPr txBox="1"/>
          <p:nvPr/>
        </p:nvSpPr>
        <p:spPr>
          <a:xfrm>
            <a:off x="9291304" y="5362094"/>
            <a:ext cx="706988" cy="369332"/>
          </a:xfrm>
          <a:prstGeom prst="rect">
            <a:avLst/>
          </a:prstGeom>
          <a:noFill/>
        </p:spPr>
        <p:txBody>
          <a:bodyPr wrap="none" rtlCol="0">
            <a:spAutoFit/>
          </a:bodyPr>
          <a:lstStyle/>
          <a:p>
            <a:r>
              <a:rPr lang="en-US" sz="1800" baseline="0" dirty="0">
                <a:cs typeface="Arial"/>
              </a:rPr>
              <a:t>−</a:t>
            </a:r>
            <a:r>
              <a:rPr lang="en-US" dirty="0"/>
              <a:t> test</a:t>
            </a:r>
          </a:p>
        </p:txBody>
      </p:sp>
      <p:sp>
        <p:nvSpPr>
          <p:cNvPr id="132" name="TextBox 131"/>
          <p:cNvSpPr txBox="1"/>
          <p:nvPr/>
        </p:nvSpPr>
        <p:spPr>
          <a:xfrm>
            <a:off x="8382831" y="2419797"/>
            <a:ext cx="808635" cy="461665"/>
          </a:xfrm>
          <a:prstGeom prst="rect">
            <a:avLst/>
          </a:prstGeom>
          <a:noFill/>
        </p:spPr>
        <p:txBody>
          <a:bodyPr wrap="none" rtlCol="0">
            <a:spAutoFit/>
          </a:bodyPr>
          <a:lstStyle/>
          <a:p>
            <a:pPr algn="ctr"/>
            <a:r>
              <a:rPr lang="en-US" sz="2400" dirty="0"/>
              <a:t>2000</a:t>
            </a:r>
            <a:endParaRPr lang="en-US" dirty="0"/>
          </a:p>
        </p:txBody>
      </p:sp>
      <p:sp>
        <p:nvSpPr>
          <p:cNvPr id="133" name="TextBox 132"/>
          <p:cNvSpPr txBox="1"/>
          <p:nvPr/>
        </p:nvSpPr>
        <p:spPr>
          <a:xfrm>
            <a:off x="10579931" y="1556197"/>
            <a:ext cx="808635" cy="461665"/>
          </a:xfrm>
          <a:prstGeom prst="rect">
            <a:avLst/>
          </a:prstGeom>
          <a:noFill/>
        </p:spPr>
        <p:txBody>
          <a:bodyPr wrap="none" rtlCol="0">
            <a:spAutoFit/>
          </a:bodyPr>
          <a:lstStyle/>
          <a:p>
            <a:pPr algn="ctr"/>
            <a:r>
              <a:rPr lang="en-US" sz="2400" dirty="0"/>
              <a:t>1500</a:t>
            </a:r>
            <a:endParaRPr lang="en-US" dirty="0"/>
          </a:p>
        </p:txBody>
      </p:sp>
      <p:sp>
        <p:nvSpPr>
          <p:cNvPr id="134" name="TextBox 133"/>
          <p:cNvSpPr txBox="1"/>
          <p:nvPr/>
        </p:nvSpPr>
        <p:spPr>
          <a:xfrm>
            <a:off x="10683327" y="2876997"/>
            <a:ext cx="652643" cy="461665"/>
          </a:xfrm>
          <a:prstGeom prst="rect">
            <a:avLst/>
          </a:prstGeom>
          <a:noFill/>
        </p:spPr>
        <p:txBody>
          <a:bodyPr wrap="none" rtlCol="0">
            <a:spAutoFit/>
          </a:bodyPr>
          <a:lstStyle/>
          <a:p>
            <a:pPr algn="ctr"/>
            <a:r>
              <a:rPr lang="en-US" sz="2400" dirty="0"/>
              <a:t>500</a:t>
            </a:r>
            <a:endParaRPr lang="en-US" dirty="0"/>
          </a:p>
        </p:txBody>
      </p:sp>
      <p:sp>
        <p:nvSpPr>
          <p:cNvPr id="135" name="TextBox 134"/>
          <p:cNvSpPr txBox="1"/>
          <p:nvPr/>
        </p:nvSpPr>
        <p:spPr>
          <a:xfrm>
            <a:off x="8382831" y="4604197"/>
            <a:ext cx="808635" cy="461665"/>
          </a:xfrm>
          <a:prstGeom prst="rect">
            <a:avLst/>
          </a:prstGeom>
          <a:noFill/>
        </p:spPr>
        <p:txBody>
          <a:bodyPr wrap="none" rtlCol="0">
            <a:spAutoFit/>
          </a:bodyPr>
          <a:lstStyle/>
          <a:p>
            <a:pPr algn="ctr"/>
            <a:r>
              <a:rPr lang="en-US" sz="2400" dirty="0"/>
              <a:t>8000</a:t>
            </a:r>
            <a:endParaRPr lang="en-US" dirty="0"/>
          </a:p>
        </p:txBody>
      </p:sp>
      <p:sp>
        <p:nvSpPr>
          <p:cNvPr id="136" name="TextBox 135"/>
          <p:cNvSpPr txBox="1"/>
          <p:nvPr/>
        </p:nvSpPr>
        <p:spPr>
          <a:xfrm>
            <a:off x="10618031" y="5226497"/>
            <a:ext cx="808635" cy="461665"/>
          </a:xfrm>
          <a:prstGeom prst="rect">
            <a:avLst/>
          </a:prstGeom>
          <a:noFill/>
        </p:spPr>
        <p:txBody>
          <a:bodyPr wrap="none" rtlCol="0">
            <a:spAutoFit/>
          </a:bodyPr>
          <a:lstStyle/>
          <a:p>
            <a:pPr algn="ctr"/>
            <a:r>
              <a:rPr lang="en-US" sz="2400" dirty="0"/>
              <a:t>4000</a:t>
            </a:r>
            <a:endParaRPr lang="en-US" dirty="0"/>
          </a:p>
        </p:txBody>
      </p:sp>
      <p:sp>
        <p:nvSpPr>
          <p:cNvPr id="137" name="TextBox 136"/>
          <p:cNvSpPr txBox="1"/>
          <p:nvPr/>
        </p:nvSpPr>
        <p:spPr>
          <a:xfrm>
            <a:off x="10605331" y="3854897"/>
            <a:ext cx="808635" cy="461665"/>
          </a:xfrm>
          <a:prstGeom prst="rect">
            <a:avLst/>
          </a:prstGeom>
          <a:noFill/>
        </p:spPr>
        <p:txBody>
          <a:bodyPr wrap="none" rtlCol="0">
            <a:spAutoFit/>
          </a:bodyPr>
          <a:lstStyle/>
          <a:p>
            <a:pPr algn="ctr"/>
            <a:r>
              <a:rPr lang="en-US" sz="2400" dirty="0"/>
              <a:t>4000</a:t>
            </a:r>
            <a:endParaRPr lang="en-US" dirty="0"/>
          </a:p>
        </p:txBody>
      </p:sp>
      <p:sp>
        <p:nvSpPr>
          <p:cNvPr id="138" name="TextBox 137"/>
          <p:cNvSpPr txBox="1"/>
          <p:nvPr/>
        </p:nvSpPr>
        <p:spPr>
          <a:xfrm>
            <a:off x="9571908" y="3841587"/>
            <a:ext cx="184666" cy="369332"/>
          </a:xfrm>
          <a:prstGeom prst="rect">
            <a:avLst/>
          </a:prstGeom>
          <a:noFill/>
        </p:spPr>
        <p:txBody>
          <a:bodyPr wrap="none" rtlCol="0">
            <a:spAutoFit/>
          </a:bodyPr>
          <a:lstStyle/>
          <a:p>
            <a:endParaRPr lang="en-US" dirty="0"/>
          </a:p>
        </p:txBody>
      </p:sp>
      <p:cxnSp>
        <p:nvCxnSpPr>
          <p:cNvPr id="139" name="Straight Connector 138">
            <a:extLst>
              <a:ext uri="{FF2B5EF4-FFF2-40B4-BE49-F238E27FC236}">
                <a16:creationId xmlns:a16="http://schemas.microsoft.com/office/drawing/2014/main" xmlns="" id="{3B9CF22E-4AD4-8945-3B96-22ACA7F80A2D}"/>
              </a:ext>
            </a:extLst>
          </p:cNvPr>
          <p:cNvCxnSpPr>
            <a:cxnSpLocks/>
          </p:cNvCxnSpPr>
          <p:nvPr/>
        </p:nvCxnSpPr>
        <p:spPr>
          <a:xfrm flipH="1">
            <a:off x="9295264" y="1809288"/>
            <a:ext cx="1010079"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xmlns="" id="{27210BDA-4B08-B974-A235-72DD42427F2C}"/>
              </a:ext>
            </a:extLst>
          </p:cNvPr>
          <p:cNvCxnSpPr>
            <a:cxnSpLocks/>
          </p:cNvCxnSpPr>
          <p:nvPr/>
        </p:nvCxnSpPr>
        <p:spPr>
          <a:xfrm flipH="1" flipV="1">
            <a:off x="9426781" y="2894452"/>
            <a:ext cx="878562" cy="277457"/>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1" name="Oval 140">
            <a:extLst>
              <a:ext uri="{FF2B5EF4-FFF2-40B4-BE49-F238E27FC236}">
                <a16:creationId xmlns:a16="http://schemas.microsoft.com/office/drawing/2014/main" xmlns="" id="{8B8A3F10-A27A-3483-598A-3580CA60A1B5}"/>
              </a:ext>
            </a:extLst>
          </p:cNvPr>
          <p:cNvSpPr/>
          <p:nvPr/>
        </p:nvSpPr>
        <p:spPr>
          <a:xfrm>
            <a:off x="10326206" y="1482434"/>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xmlns="" id="{FF443A0D-8D48-7BB3-D66F-54B4F0D2C9FD}"/>
              </a:ext>
            </a:extLst>
          </p:cNvPr>
          <p:cNvSpPr/>
          <p:nvPr/>
        </p:nvSpPr>
        <p:spPr>
          <a:xfrm>
            <a:off x="10329196" y="2845055"/>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3" name="Straight Connector 142">
            <a:extLst>
              <a:ext uri="{FF2B5EF4-FFF2-40B4-BE49-F238E27FC236}">
                <a16:creationId xmlns:a16="http://schemas.microsoft.com/office/drawing/2014/main" xmlns="" id="{5EDF782C-2E84-F001-5386-430D82F7CB83}"/>
              </a:ext>
            </a:extLst>
          </p:cNvPr>
          <p:cNvCxnSpPr>
            <a:cxnSpLocks/>
          </p:cNvCxnSpPr>
          <p:nvPr/>
        </p:nvCxnSpPr>
        <p:spPr>
          <a:xfrm flipH="1">
            <a:off x="9463566" y="4261961"/>
            <a:ext cx="892043" cy="50768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xmlns="" id="{B4F5F885-230C-8F07-EA38-BED721B34DA1}"/>
              </a:ext>
            </a:extLst>
          </p:cNvPr>
          <p:cNvCxnSpPr>
            <a:cxnSpLocks/>
          </p:cNvCxnSpPr>
          <p:nvPr/>
        </p:nvCxnSpPr>
        <p:spPr>
          <a:xfrm flipH="1" flipV="1">
            <a:off x="9378859" y="5040838"/>
            <a:ext cx="926913" cy="419073"/>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5" name="Oval 144">
            <a:extLst>
              <a:ext uri="{FF2B5EF4-FFF2-40B4-BE49-F238E27FC236}">
                <a16:creationId xmlns:a16="http://schemas.microsoft.com/office/drawing/2014/main" xmlns="" id="{0ADB0932-8F2B-EE1F-E56D-796E4BE5E420}"/>
              </a:ext>
            </a:extLst>
          </p:cNvPr>
          <p:cNvSpPr/>
          <p:nvPr/>
        </p:nvSpPr>
        <p:spPr>
          <a:xfrm>
            <a:off x="10339707" y="3786338"/>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xmlns="" id="{037C9AF9-49AA-E9E4-718D-DEC6344AB763}"/>
              </a:ext>
            </a:extLst>
          </p:cNvPr>
          <p:cNvSpPr/>
          <p:nvPr/>
        </p:nvSpPr>
        <p:spPr>
          <a:xfrm>
            <a:off x="10321674" y="5148959"/>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6251966" y="3424582"/>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TextBox 154"/>
          <p:cNvSpPr txBox="1"/>
          <p:nvPr/>
        </p:nvSpPr>
        <p:spPr>
          <a:xfrm>
            <a:off x="6848439" y="2429064"/>
            <a:ext cx="1023800" cy="646331"/>
          </a:xfrm>
          <a:prstGeom prst="rect">
            <a:avLst/>
          </a:prstGeom>
          <a:noFill/>
        </p:spPr>
        <p:txBody>
          <a:bodyPr wrap="none" rtlCol="0">
            <a:spAutoFit/>
          </a:bodyPr>
          <a:lstStyle/>
          <a:p>
            <a:pPr algn="ctr"/>
            <a:r>
              <a:rPr lang="en-US" dirty="0"/>
              <a:t>have the</a:t>
            </a:r>
          </a:p>
          <a:p>
            <a:pPr algn="ctr"/>
            <a:r>
              <a:rPr lang="en-US" dirty="0"/>
              <a:t>disease</a:t>
            </a:r>
          </a:p>
        </p:txBody>
      </p:sp>
      <p:sp>
        <p:nvSpPr>
          <p:cNvPr id="156" name="TextBox 155"/>
          <p:cNvSpPr txBox="1"/>
          <p:nvPr/>
        </p:nvSpPr>
        <p:spPr>
          <a:xfrm>
            <a:off x="6808524" y="4450580"/>
            <a:ext cx="1245391" cy="646331"/>
          </a:xfrm>
          <a:prstGeom prst="rect">
            <a:avLst/>
          </a:prstGeom>
          <a:noFill/>
        </p:spPr>
        <p:txBody>
          <a:bodyPr wrap="none" rtlCol="0">
            <a:spAutoFit/>
          </a:bodyPr>
          <a:lstStyle/>
          <a:p>
            <a:pPr algn="ctr"/>
            <a:r>
              <a:rPr lang="en-US" dirty="0"/>
              <a:t>don’t have</a:t>
            </a:r>
            <a:br>
              <a:rPr lang="en-US" dirty="0"/>
            </a:br>
            <a:r>
              <a:rPr lang="en-US" dirty="0"/>
              <a:t>the disease</a:t>
            </a:r>
          </a:p>
        </p:txBody>
      </p:sp>
      <p:sp>
        <p:nvSpPr>
          <p:cNvPr id="69" name="TextBox 68"/>
          <p:cNvSpPr txBox="1"/>
          <p:nvPr/>
        </p:nvSpPr>
        <p:spPr>
          <a:xfrm>
            <a:off x="3088105" y="3668574"/>
            <a:ext cx="184666" cy="369332"/>
          </a:xfrm>
          <a:prstGeom prst="rect">
            <a:avLst/>
          </a:prstGeom>
          <a:noFill/>
        </p:spPr>
        <p:txBody>
          <a:bodyPr wrap="none" rtlCol="0">
            <a:spAutoFit/>
          </a:bodyPr>
          <a:lstStyle/>
          <a:p>
            <a:endParaRPr lang="en-US" dirty="0"/>
          </a:p>
        </p:txBody>
      </p:sp>
      <p:sp>
        <p:nvSpPr>
          <p:cNvPr id="70" name="TextBox 69"/>
          <p:cNvSpPr txBox="1"/>
          <p:nvPr/>
        </p:nvSpPr>
        <p:spPr>
          <a:xfrm>
            <a:off x="2254435" y="2747167"/>
            <a:ext cx="1001258" cy="646331"/>
          </a:xfrm>
          <a:prstGeom prst="rect">
            <a:avLst/>
          </a:prstGeom>
          <a:noFill/>
        </p:spPr>
        <p:txBody>
          <a:bodyPr wrap="none" rtlCol="0">
            <a:spAutoFit/>
          </a:bodyPr>
          <a:lstStyle/>
          <a:p>
            <a:pPr algn="ctr"/>
            <a:r>
              <a:rPr lang="en-US" dirty="0"/>
              <a:t>have the</a:t>
            </a:r>
          </a:p>
          <a:p>
            <a:pPr algn="ctr"/>
            <a:r>
              <a:rPr lang="en-US" dirty="0"/>
              <a:t>disease</a:t>
            </a:r>
          </a:p>
        </p:txBody>
      </p:sp>
      <p:cxnSp>
        <p:nvCxnSpPr>
          <p:cNvPr id="71" name="Straight Connector 70"/>
          <p:cNvCxnSpPr/>
          <p:nvPr/>
        </p:nvCxnSpPr>
        <p:spPr>
          <a:xfrm flipH="1">
            <a:off x="1104935" y="3605511"/>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flipV="1">
            <a:off x="1104935" y="4277863"/>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3334134" y="1755817"/>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H="1" flipV="1">
            <a:off x="3334134" y="2428169"/>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3322183" y="4298777"/>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flipV="1">
            <a:off x="3322183" y="4971129"/>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2195178" y="4608670"/>
            <a:ext cx="1245391" cy="646331"/>
          </a:xfrm>
          <a:prstGeom prst="rect">
            <a:avLst/>
          </a:prstGeom>
          <a:noFill/>
        </p:spPr>
        <p:txBody>
          <a:bodyPr wrap="none" rtlCol="0">
            <a:spAutoFit/>
          </a:bodyPr>
          <a:lstStyle/>
          <a:p>
            <a:r>
              <a:rPr lang="en-US" dirty="0"/>
              <a:t>don’t have</a:t>
            </a:r>
          </a:p>
          <a:p>
            <a:r>
              <a:rPr lang="en-US" dirty="0"/>
              <a:t>the disease</a:t>
            </a:r>
          </a:p>
        </p:txBody>
      </p:sp>
      <p:sp>
        <p:nvSpPr>
          <p:cNvPr id="82" name="TextBox 81"/>
          <p:cNvSpPr txBox="1"/>
          <p:nvPr/>
        </p:nvSpPr>
        <p:spPr>
          <a:xfrm>
            <a:off x="4308289" y="1429111"/>
            <a:ext cx="711591" cy="369332"/>
          </a:xfrm>
          <a:prstGeom prst="rect">
            <a:avLst/>
          </a:prstGeom>
          <a:noFill/>
        </p:spPr>
        <p:txBody>
          <a:bodyPr wrap="none" rtlCol="0">
            <a:spAutoFit/>
          </a:bodyPr>
          <a:lstStyle/>
          <a:p>
            <a:r>
              <a:rPr lang="en-US" dirty="0"/>
              <a:t>+ test</a:t>
            </a:r>
          </a:p>
        </p:txBody>
      </p:sp>
      <p:sp>
        <p:nvSpPr>
          <p:cNvPr id="83" name="TextBox 82"/>
          <p:cNvSpPr txBox="1"/>
          <p:nvPr/>
        </p:nvSpPr>
        <p:spPr>
          <a:xfrm>
            <a:off x="4356102" y="4076658"/>
            <a:ext cx="711591" cy="369332"/>
          </a:xfrm>
          <a:prstGeom prst="rect">
            <a:avLst/>
          </a:prstGeom>
          <a:noFill/>
        </p:spPr>
        <p:txBody>
          <a:bodyPr wrap="none" rtlCol="0">
            <a:spAutoFit/>
          </a:bodyPr>
          <a:lstStyle/>
          <a:p>
            <a:r>
              <a:rPr lang="en-US" dirty="0"/>
              <a:t>+ test</a:t>
            </a:r>
          </a:p>
        </p:txBody>
      </p:sp>
      <p:sp>
        <p:nvSpPr>
          <p:cNvPr id="84" name="TextBox 83"/>
          <p:cNvSpPr txBox="1"/>
          <p:nvPr/>
        </p:nvSpPr>
        <p:spPr>
          <a:xfrm>
            <a:off x="4348113" y="2659963"/>
            <a:ext cx="706989" cy="369332"/>
          </a:xfrm>
          <a:prstGeom prst="rect">
            <a:avLst/>
          </a:prstGeom>
          <a:noFill/>
        </p:spPr>
        <p:txBody>
          <a:bodyPr wrap="none" rtlCol="0">
            <a:spAutoFit/>
          </a:bodyPr>
          <a:lstStyle/>
          <a:p>
            <a:pPr algn="ctr"/>
            <a:r>
              <a:rPr lang="en-US" sz="1800" baseline="0" dirty="0">
                <a:cs typeface="Arial"/>
              </a:rPr>
              <a:t>−</a:t>
            </a:r>
            <a:r>
              <a:rPr lang="en-US" dirty="0"/>
              <a:t> test</a:t>
            </a:r>
          </a:p>
        </p:txBody>
      </p:sp>
      <p:sp>
        <p:nvSpPr>
          <p:cNvPr id="85" name="TextBox 84"/>
          <p:cNvSpPr txBox="1"/>
          <p:nvPr/>
        </p:nvSpPr>
        <p:spPr>
          <a:xfrm>
            <a:off x="4351103" y="5322451"/>
            <a:ext cx="706989" cy="369332"/>
          </a:xfrm>
          <a:prstGeom prst="rect">
            <a:avLst/>
          </a:prstGeom>
          <a:noFill/>
        </p:spPr>
        <p:txBody>
          <a:bodyPr wrap="none" rtlCol="0">
            <a:spAutoFit/>
          </a:bodyPr>
          <a:lstStyle/>
          <a:p>
            <a:pPr algn="ctr"/>
            <a:r>
              <a:rPr lang="en-US" sz="1800" baseline="0" dirty="0">
                <a:cs typeface="Arial"/>
              </a:rPr>
              <a:t>−</a:t>
            </a:r>
            <a:r>
              <a:rPr lang="en-US" dirty="0"/>
              <a:t> test</a:t>
            </a:r>
          </a:p>
        </p:txBody>
      </p:sp>
      <p:sp>
        <p:nvSpPr>
          <p:cNvPr id="86" name="TextBox 85"/>
          <p:cNvSpPr txBox="1">
            <a:spLocks/>
          </p:cNvSpPr>
          <p:nvPr/>
        </p:nvSpPr>
        <p:spPr>
          <a:xfrm>
            <a:off x="1179638" y="3067604"/>
            <a:ext cx="503999" cy="646331"/>
          </a:xfrm>
          <a:prstGeom prst="rect">
            <a:avLst/>
          </a:prstGeom>
          <a:noFill/>
          <a:ln>
            <a:solidFill>
              <a:schemeClr val="tx1"/>
            </a:solidFill>
          </a:ln>
        </p:spPr>
        <p:txBody>
          <a:bodyPr wrap="none" rtlCol="0">
            <a:spAutoFit/>
          </a:bodyPr>
          <a:lstStyle/>
          <a:p>
            <a:r>
              <a:rPr lang="en-US" dirty="0"/>
              <a:t>    </a:t>
            </a:r>
          </a:p>
          <a:p>
            <a:endParaRPr lang="en-US" dirty="0">
              <a:ln>
                <a:solidFill>
                  <a:schemeClr val="tx1"/>
                </a:solidFill>
              </a:ln>
            </a:endParaRPr>
          </a:p>
        </p:txBody>
      </p:sp>
      <p:sp>
        <p:nvSpPr>
          <p:cNvPr id="87" name="TextBox 86"/>
          <p:cNvSpPr txBox="1">
            <a:spLocks/>
          </p:cNvSpPr>
          <p:nvPr/>
        </p:nvSpPr>
        <p:spPr>
          <a:xfrm>
            <a:off x="3453659" y="3787762"/>
            <a:ext cx="530915" cy="646331"/>
          </a:xfrm>
          <a:prstGeom prst="rect">
            <a:avLst/>
          </a:prstGeom>
          <a:noFill/>
          <a:ln>
            <a:solidFill>
              <a:schemeClr val="tx1"/>
            </a:solidFill>
          </a:ln>
        </p:spPr>
        <p:txBody>
          <a:bodyPr wrap="none" rtlCol="0">
            <a:spAutoFit/>
          </a:bodyPr>
          <a:lstStyle/>
          <a:p>
            <a:r>
              <a:rPr lang="en-US" dirty="0">
                <a:solidFill>
                  <a:schemeClr val="bg1"/>
                </a:solidFill>
              </a:rPr>
              <a:t>___</a:t>
            </a:r>
          </a:p>
          <a:p>
            <a:endParaRPr lang="en-US" dirty="0">
              <a:ln>
                <a:solidFill>
                  <a:schemeClr val="tx1"/>
                </a:solidFill>
              </a:ln>
            </a:endParaRPr>
          </a:p>
        </p:txBody>
      </p:sp>
      <p:sp>
        <p:nvSpPr>
          <p:cNvPr id="115" name="TextBox 114"/>
          <p:cNvSpPr txBox="1">
            <a:spLocks/>
          </p:cNvSpPr>
          <p:nvPr/>
        </p:nvSpPr>
        <p:spPr>
          <a:xfrm>
            <a:off x="3456649" y="1265723"/>
            <a:ext cx="530915" cy="646331"/>
          </a:xfrm>
          <a:prstGeom prst="rect">
            <a:avLst/>
          </a:prstGeom>
          <a:noFill/>
          <a:ln>
            <a:solidFill>
              <a:schemeClr val="tx1"/>
            </a:solidFill>
          </a:ln>
        </p:spPr>
        <p:txBody>
          <a:bodyPr wrap="none" rtlCol="0">
            <a:spAutoFit/>
          </a:bodyPr>
          <a:lstStyle/>
          <a:p>
            <a:r>
              <a:rPr lang="en-US" dirty="0">
                <a:solidFill>
                  <a:srgbClr val="FFFFFF"/>
                </a:solidFill>
              </a:rPr>
              <a:t>___</a:t>
            </a:r>
          </a:p>
          <a:p>
            <a:endParaRPr lang="en-US" dirty="0">
              <a:ln>
                <a:solidFill>
                  <a:schemeClr val="tx1"/>
                </a:solidFill>
              </a:ln>
            </a:endParaRPr>
          </a:p>
        </p:txBody>
      </p:sp>
      <p:sp>
        <p:nvSpPr>
          <p:cNvPr id="116" name="TextBox 115"/>
          <p:cNvSpPr txBox="1">
            <a:spLocks/>
          </p:cNvSpPr>
          <p:nvPr/>
        </p:nvSpPr>
        <p:spPr>
          <a:xfrm>
            <a:off x="3459639" y="2867400"/>
            <a:ext cx="530915" cy="646331"/>
          </a:xfrm>
          <a:prstGeom prst="rect">
            <a:avLst/>
          </a:prstGeom>
          <a:noFill/>
          <a:ln>
            <a:solidFill>
              <a:schemeClr val="tx1"/>
            </a:solidFill>
          </a:ln>
        </p:spPr>
        <p:txBody>
          <a:bodyPr wrap="none" rtlCol="0">
            <a:spAutoFit/>
          </a:bodyPr>
          <a:lstStyle/>
          <a:p>
            <a:r>
              <a:rPr lang="en-US" dirty="0">
                <a:solidFill>
                  <a:srgbClr val="FFFFFF"/>
                </a:solidFill>
              </a:rPr>
              <a:t>___</a:t>
            </a:r>
          </a:p>
          <a:p>
            <a:endParaRPr lang="en-US" dirty="0">
              <a:ln>
                <a:solidFill>
                  <a:schemeClr val="tx1"/>
                </a:solidFill>
              </a:ln>
            </a:endParaRPr>
          </a:p>
        </p:txBody>
      </p:sp>
      <p:sp>
        <p:nvSpPr>
          <p:cNvPr id="117" name="TextBox 116"/>
          <p:cNvSpPr txBox="1"/>
          <p:nvPr/>
        </p:nvSpPr>
        <p:spPr>
          <a:xfrm>
            <a:off x="1173279" y="3184299"/>
            <a:ext cx="509399" cy="400110"/>
          </a:xfrm>
          <a:prstGeom prst="rect">
            <a:avLst/>
          </a:prstGeom>
          <a:noFill/>
        </p:spPr>
        <p:txBody>
          <a:bodyPr wrap="none" rtlCol="0">
            <a:spAutoFit/>
          </a:bodyPr>
          <a:lstStyle/>
          <a:p>
            <a:r>
              <a:rPr lang="en-US" sz="2000" dirty="0"/>
              <a:t>0.2</a:t>
            </a:r>
          </a:p>
        </p:txBody>
      </p:sp>
      <p:sp>
        <p:nvSpPr>
          <p:cNvPr id="118" name="TextBox 117"/>
          <p:cNvSpPr txBox="1">
            <a:spLocks/>
          </p:cNvSpPr>
          <p:nvPr/>
        </p:nvSpPr>
        <p:spPr>
          <a:xfrm>
            <a:off x="1182628" y="4714104"/>
            <a:ext cx="503999" cy="646331"/>
          </a:xfrm>
          <a:prstGeom prst="rect">
            <a:avLst/>
          </a:prstGeom>
          <a:noFill/>
          <a:ln>
            <a:solidFill>
              <a:schemeClr val="tx1"/>
            </a:solidFill>
          </a:ln>
        </p:spPr>
        <p:txBody>
          <a:bodyPr wrap="none" rtlCol="0">
            <a:spAutoFit/>
          </a:bodyPr>
          <a:lstStyle/>
          <a:p>
            <a:r>
              <a:rPr lang="en-US" dirty="0"/>
              <a:t>    </a:t>
            </a:r>
          </a:p>
          <a:p>
            <a:endParaRPr lang="en-US" dirty="0">
              <a:ln>
                <a:solidFill>
                  <a:schemeClr val="tx1"/>
                </a:solidFill>
              </a:ln>
            </a:endParaRPr>
          </a:p>
        </p:txBody>
      </p:sp>
      <p:sp>
        <p:nvSpPr>
          <p:cNvPr id="119" name="TextBox 118"/>
          <p:cNvSpPr txBox="1"/>
          <p:nvPr/>
        </p:nvSpPr>
        <p:spPr>
          <a:xfrm>
            <a:off x="1191210" y="4830799"/>
            <a:ext cx="513156" cy="400110"/>
          </a:xfrm>
          <a:prstGeom prst="rect">
            <a:avLst/>
          </a:prstGeom>
          <a:noFill/>
        </p:spPr>
        <p:txBody>
          <a:bodyPr wrap="none" rtlCol="0">
            <a:spAutoFit/>
          </a:bodyPr>
          <a:lstStyle/>
          <a:p>
            <a:r>
              <a:rPr lang="en-US" sz="2000" dirty="0"/>
              <a:t>0.8</a:t>
            </a:r>
          </a:p>
        </p:txBody>
      </p:sp>
      <p:sp>
        <p:nvSpPr>
          <p:cNvPr id="120" name="TextBox 119"/>
          <p:cNvSpPr txBox="1">
            <a:spLocks/>
          </p:cNvSpPr>
          <p:nvPr/>
        </p:nvSpPr>
        <p:spPr>
          <a:xfrm>
            <a:off x="3456649" y="5424284"/>
            <a:ext cx="503999" cy="646331"/>
          </a:xfrm>
          <a:prstGeom prst="rect">
            <a:avLst/>
          </a:prstGeom>
          <a:noFill/>
          <a:ln>
            <a:solidFill>
              <a:schemeClr val="tx1"/>
            </a:solidFill>
          </a:ln>
        </p:spPr>
        <p:txBody>
          <a:bodyPr wrap="none" rtlCol="0">
            <a:spAutoFit/>
          </a:bodyPr>
          <a:lstStyle/>
          <a:p>
            <a:r>
              <a:rPr lang="en-US" dirty="0"/>
              <a:t>    </a:t>
            </a:r>
          </a:p>
          <a:p>
            <a:endParaRPr lang="en-US" dirty="0">
              <a:ln>
                <a:solidFill>
                  <a:schemeClr val="tx1"/>
                </a:solidFill>
              </a:ln>
            </a:endParaRPr>
          </a:p>
        </p:txBody>
      </p:sp>
      <p:sp>
        <p:nvSpPr>
          <p:cNvPr id="122" name="TextBox 121"/>
          <p:cNvSpPr txBox="1"/>
          <p:nvPr/>
        </p:nvSpPr>
        <p:spPr>
          <a:xfrm>
            <a:off x="3411448" y="1373457"/>
            <a:ext cx="643150" cy="400110"/>
          </a:xfrm>
          <a:prstGeom prst="rect">
            <a:avLst/>
          </a:prstGeom>
          <a:noFill/>
        </p:spPr>
        <p:txBody>
          <a:bodyPr wrap="none" rtlCol="0">
            <a:spAutoFit/>
          </a:bodyPr>
          <a:lstStyle/>
          <a:p>
            <a:r>
              <a:rPr lang="en-US" sz="2000" dirty="0"/>
              <a:t>0.75</a:t>
            </a:r>
            <a:endParaRPr lang="en-US" sz="2800" dirty="0"/>
          </a:p>
        </p:txBody>
      </p:sp>
      <p:sp>
        <p:nvSpPr>
          <p:cNvPr id="157" name="TextBox 156"/>
          <p:cNvSpPr txBox="1"/>
          <p:nvPr/>
        </p:nvSpPr>
        <p:spPr>
          <a:xfrm>
            <a:off x="3451250" y="5530045"/>
            <a:ext cx="509399" cy="400110"/>
          </a:xfrm>
          <a:prstGeom prst="rect">
            <a:avLst/>
          </a:prstGeom>
          <a:noFill/>
        </p:spPr>
        <p:txBody>
          <a:bodyPr wrap="none" rtlCol="0">
            <a:spAutoFit/>
          </a:bodyPr>
          <a:lstStyle/>
          <a:p>
            <a:r>
              <a:rPr lang="en-US" sz="2000" dirty="0"/>
              <a:t>0.5</a:t>
            </a:r>
            <a:endParaRPr lang="en-US" sz="2800" dirty="0"/>
          </a:p>
        </p:txBody>
      </p:sp>
      <p:sp>
        <p:nvSpPr>
          <p:cNvPr id="158" name="TextBox 157"/>
          <p:cNvSpPr txBox="1"/>
          <p:nvPr/>
        </p:nvSpPr>
        <p:spPr>
          <a:xfrm>
            <a:off x="3472646" y="3889525"/>
            <a:ext cx="509399" cy="400110"/>
          </a:xfrm>
          <a:prstGeom prst="rect">
            <a:avLst/>
          </a:prstGeom>
          <a:noFill/>
        </p:spPr>
        <p:txBody>
          <a:bodyPr wrap="none" rtlCol="0">
            <a:spAutoFit/>
          </a:bodyPr>
          <a:lstStyle/>
          <a:p>
            <a:r>
              <a:rPr lang="en-US" sz="2000" dirty="0"/>
              <a:t>0.5</a:t>
            </a:r>
            <a:endParaRPr lang="en-US" sz="2800" dirty="0"/>
          </a:p>
        </p:txBody>
      </p:sp>
      <p:sp>
        <p:nvSpPr>
          <p:cNvPr id="159" name="TextBox 158"/>
          <p:cNvSpPr txBox="1"/>
          <p:nvPr/>
        </p:nvSpPr>
        <p:spPr>
          <a:xfrm>
            <a:off x="3420418" y="2951232"/>
            <a:ext cx="643150" cy="400110"/>
          </a:xfrm>
          <a:prstGeom prst="rect">
            <a:avLst/>
          </a:prstGeom>
          <a:noFill/>
        </p:spPr>
        <p:txBody>
          <a:bodyPr wrap="none" rtlCol="0">
            <a:spAutoFit/>
          </a:bodyPr>
          <a:lstStyle/>
          <a:p>
            <a:r>
              <a:rPr lang="en-US" sz="2000" dirty="0"/>
              <a:t>0.25</a:t>
            </a:r>
            <a:endParaRPr lang="en-US" sz="2800" dirty="0"/>
          </a:p>
        </p:txBody>
      </p:sp>
    </p:spTree>
    <p:extLst>
      <p:ext uri="{BB962C8B-B14F-4D97-AF65-F5344CB8AC3E}">
        <p14:creationId xmlns:p14="http://schemas.microsoft.com/office/powerpoint/2010/main" val="2026209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P spid="135" grpId="0"/>
      <p:bldP spid="136" grpId="0"/>
      <p:bldP spid="1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xmlns=""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Using probability to scale</a:t>
            </a: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 up</a:t>
            </a:r>
          </a:p>
        </p:txBody>
      </p:sp>
      <p:sp>
        <p:nvSpPr>
          <p:cNvPr id="12" name="Isosceles Triangle 11">
            <a:extLst>
              <a:ext uri="{FF2B5EF4-FFF2-40B4-BE49-F238E27FC236}">
                <a16:creationId xmlns:a16="http://schemas.microsoft.com/office/drawing/2014/main" xmlns="" id="{3BC48BB1-3C2E-44DD-9D65-D2AF24FF2E87}"/>
              </a:ext>
              <a:ext uri="{C183D7F6-B498-43B3-948B-1728B52AA6E4}">
                <adec:decorative xmlns:adec="http://schemas.microsoft.com/office/drawing/2017/decorative" xmlns=""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xmlns="" id="{0F82D19D-1FB9-47B5-A87D-36C07F3B87C2}"/>
              </a:ext>
            </a:extLst>
          </p:cNvPr>
          <p:cNvSpPr txBox="1"/>
          <p:nvPr/>
        </p:nvSpPr>
        <p:spPr>
          <a:xfrm>
            <a:off x="-47451" y="135070"/>
            <a:ext cx="1337347"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sp>
        <p:nvSpPr>
          <p:cNvPr id="10" name="TextBox 9">
            <a:extLst>
              <a:ext uri="{FF2B5EF4-FFF2-40B4-BE49-F238E27FC236}">
                <a16:creationId xmlns:a16="http://schemas.microsoft.com/office/drawing/2014/main" xmlns="" id="{B0AB6807-1007-2C40-ACD3-85A647021B46}"/>
              </a:ext>
            </a:extLst>
          </p:cNvPr>
          <p:cNvSpPr txBox="1"/>
          <p:nvPr/>
        </p:nvSpPr>
        <p:spPr>
          <a:xfrm>
            <a:off x="548030" y="2012324"/>
            <a:ext cx="4715999" cy="3580467"/>
          </a:xfrm>
          <a:prstGeom prst="rect">
            <a:avLst/>
          </a:prstGeom>
          <a:noFill/>
        </p:spPr>
        <p:txBody>
          <a:bodyPr wrap="square" rtlCol="0">
            <a:spAutoFit/>
          </a:bodyPr>
          <a:lstStyle/>
          <a:p>
            <a:pPr marL="457200" indent="-457200">
              <a:lnSpc>
                <a:spcPts val="3100"/>
              </a:lnSpc>
              <a:spcAft>
                <a:spcPts val="600"/>
              </a:spcAft>
              <a:buFont typeface="Arial"/>
              <a:buChar char="•"/>
            </a:pPr>
            <a:r>
              <a:rPr lang="en-GB" sz="2800" dirty="0">
                <a:latin typeface="Arial"/>
                <a:cs typeface="Arial"/>
              </a:rPr>
              <a:t>Work in pairs. </a:t>
            </a:r>
          </a:p>
          <a:p>
            <a:pPr marL="457200" indent="-457200">
              <a:lnSpc>
                <a:spcPts val="3100"/>
              </a:lnSpc>
              <a:spcAft>
                <a:spcPts val="600"/>
              </a:spcAft>
              <a:buFont typeface="Arial"/>
              <a:buChar char="•"/>
            </a:pPr>
            <a:r>
              <a:rPr lang="en-GB" sz="2800" dirty="0">
                <a:latin typeface="Arial"/>
                <a:cs typeface="Arial"/>
              </a:rPr>
              <a:t>Complete the diagrams.</a:t>
            </a:r>
          </a:p>
          <a:p>
            <a:pPr marL="457200" indent="-457200">
              <a:lnSpc>
                <a:spcPts val="3100"/>
              </a:lnSpc>
              <a:spcAft>
                <a:spcPts val="600"/>
              </a:spcAft>
              <a:buFont typeface="Arial"/>
              <a:buChar char="•"/>
            </a:pPr>
            <a:r>
              <a:rPr lang="en-US" sz="2800" dirty="0">
                <a:latin typeface="Arial"/>
                <a:cs typeface="Arial"/>
              </a:rPr>
              <a:t>Fill in the numbers in the final column. </a:t>
            </a:r>
          </a:p>
          <a:p>
            <a:pPr marL="457200" indent="-457200">
              <a:lnSpc>
                <a:spcPts val="3100"/>
              </a:lnSpc>
              <a:spcAft>
                <a:spcPts val="600"/>
              </a:spcAft>
              <a:buFont typeface="Arial"/>
              <a:buChar char="•"/>
            </a:pPr>
            <a:r>
              <a:rPr lang="en-GB" sz="2800" dirty="0">
                <a:latin typeface="Arial"/>
                <a:cs typeface="Arial"/>
              </a:rPr>
              <a:t>Take turns and explain your thinking to your partner.</a:t>
            </a:r>
            <a:endParaRPr lang="en-US" sz="2800" dirty="0">
              <a:latin typeface="Arial" panose="020B0604020202020204" pitchFamily="34" charset="0"/>
              <a:cs typeface="Arial" panose="020B0604020202020204" pitchFamily="34" charset="0"/>
            </a:endParaRPr>
          </a:p>
          <a:p>
            <a:pPr>
              <a:lnSpc>
                <a:spcPts val="3100"/>
              </a:lnSpc>
              <a:spcAft>
                <a:spcPts val="600"/>
              </a:spcAft>
            </a:pPr>
            <a:endParaRPr lang="en-GB" sz="2800" dirty="0">
              <a:latin typeface="Arial" panose="020B0604020202020204" pitchFamily="34" charset="0"/>
              <a:cs typeface="Arial" panose="020B0604020202020204" pitchFamily="34" charset="0"/>
            </a:endParaRPr>
          </a:p>
        </p:txBody>
      </p:sp>
      <p:sp>
        <p:nvSpPr>
          <p:cNvPr id="11" name="Rounded Rectangle 23">
            <a:extLst>
              <a:ext uri="{FF2B5EF4-FFF2-40B4-BE49-F238E27FC236}">
                <a16:creationId xmlns:a16="http://schemas.microsoft.com/office/drawing/2014/main" xmlns="" id="{933FF9F9-D308-4FD4-A610-20E99515B5EB}"/>
              </a:ext>
              <a:ext uri="{C183D7F6-B498-43B3-948B-1728B52AA6E4}">
                <adec:decorative xmlns:adec="http://schemas.microsoft.com/office/drawing/2017/decorative" xmlns="" val="1"/>
              </a:ext>
            </a:extLst>
          </p:cNvPr>
          <p:cNvSpPr/>
          <p:nvPr/>
        </p:nvSpPr>
        <p:spPr>
          <a:xfrm>
            <a:off x="404031" y="1703015"/>
            <a:ext cx="4823999" cy="3995990"/>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xmlns="" id="{F829BE98-8723-412A-A7EC-94B8C90B3E33}"/>
              </a:ext>
              <a:ext uri="{C183D7F6-B498-43B3-948B-1728B52AA6E4}">
                <adec:decorative xmlns:adec="http://schemas.microsoft.com/office/drawing/2017/decorative" xmlns="" val="1"/>
              </a:ext>
            </a:extLst>
          </p:cNvPr>
          <p:cNvGrpSpPr/>
          <p:nvPr/>
        </p:nvGrpSpPr>
        <p:grpSpPr>
          <a:xfrm>
            <a:off x="9495879" y="211521"/>
            <a:ext cx="2102384" cy="753403"/>
            <a:chOff x="9495879" y="211521"/>
            <a:chExt cx="2102384" cy="753403"/>
          </a:xfrm>
        </p:grpSpPr>
        <p:pic>
          <p:nvPicPr>
            <p:cNvPr id="20" name="Graphic 6" descr="Document">
              <a:extLst>
                <a:ext uri="{FF2B5EF4-FFF2-40B4-BE49-F238E27FC236}">
                  <a16:creationId xmlns:a16="http://schemas.microsoft.com/office/drawing/2014/main" xmlns="" id="{C7E7981D-5965-45BC-9305-693E1A6D144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844860" y="211521"/>
              <a:ext cx="753403" cy="753403"/>
            </a:xfrm>
            <a:prstGeom prst="rect">
              <a:avLst/>
            </a:prstGeom>
          </p:spPr>
        </p:pic>
        <p:sp>
          <p:nvSpPr>
            <p:cNvPr id="21" name="TextBox 20">
              <a:extLst>
                <a:ext uri="{FF2B5EF4-FFF2-40B4-BE49-F238E27FC236}">
                  <a16:creationId xmlns:a16="http://schemas.microsoft.com/office/drawing/2014/main" xmlns=""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4" name="Slide Number Placeholder 3">
            <a:extLst>
              <a:ext uri="{FF2B5EF4-FFF2-40B4-BE49-F238E27FC236}">
                <a16:creationId xmlns:a16="http://schemas.microsoft.com/office/drawing/2014/main" xmlns="" id="{200C3350-2117-0248-968C-8DADE0DACD17}"/>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smtClean="0"/>
              <a:t>13</a:t>
            </a:fld>
            <a:endParaRPr lang="en-US" dirty="0"/>
          </a:p>
        </p:txBody>
      </p:sp>
      <p:sp>
        <p:nvSpPr>
          <p:cNvPr id="3" name="TextBox 2"/>
          <p:cNvSpPr txBox="1"/>
          <p:nvPr/>
        </p:nvSpPr>
        <p:spPr>
          <a:xfrm>
            <a:off x="9572499" y="3668574"/>
            <a:ext cx="184666" cy="369332"/>
          </a:xfrm>
          <a:prstGeom prst="rect">
            <a:avLst/>
          </a:prstGeom>
          <a:noFill/>
        </p:spPr>
        <p:txBody>
          <a:bodyPr wrap="none" rtlCol="0">
            <a:spAutoFit/>
          </a:bodyPr>
          <a:lstStyle/>
          <a:p>
            <a:endParaRPr lang="en-US" dirty="0"/>
          </a:p>
        </p:txBody>
      </p:sp>
      <p:pic>
        <p:nvPicPr>
          <p:cNvPr id="5" name="Picture 4">
            <a:extLst>
              <a:ext uri="{C183D7F6-B498-43B3-948B-1728B52AA6E4}">
                <adec:decorative xmlns:adec="http://schemas.microsoft.com/office/drawing/2017/decorative" xmlns=""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9926"/>
          <a:stretch/>
        </p:blipFill>
        <p:spPr>
          <a:xfrm rot="729062">
            <a:off x="5734694" y="1750972"/>
            <a:ext cx="5995169" cy="3816000"/>
          </a:xfrm>
          <a:prstGeom prst="rect">
            <a:avLst/>
          </a:prstGeom>
          <a:solidFill>
            <a:schemeClr val="bg1"/>
          </a:solidFill>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96444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tement from a student: 2000 people are likely to get a false negative"/>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rot="16200000">
            <a:off x="8396756" y="1364956"/>
            <a:ext cx="1277649" cy="4319999"/>
          </a:xfrm>
          <a:prstGeom prst="rect">
            <a:avLst/>
          </a:prstGeom>
        </p:spPr>
      </p:pic>
      <p:sp>
        <p:nvSpPr>
          <p:cNvPr id="22" name="Title 1">
            <a:extLst>
              <a:ext uri="{FF2B5EF4-FFF2-40B4-BE49-F238E27FC236}">
                <a16:creationId xmlns:a16="http://schemas.microsoft.com/office/drawing/2014/main" xmlns="" id="{02AABD48-7F62-174B-98BD-03D513E3B1A1}"/>
              </a:ext>
            </a:extLst>
          </p:cNvPr>
          <p:cNvSpPr txBox="1">
            <a:spLocks noGrp="1"/>
          </p:cNvSpPr>
          <p:nvPr>
            <p:ph type="title" idx="4294967295"/>
          </p:nvPr>
        </p:nvSpPr>
        <p:spPr>
          <a:xfrm>
            <a:off x="1719071"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Row A: discussion</a:t>
            </a:r>
          </a:p>
        </p:txBody>
      </p:sp>
      <p:sp>
        <p:nvSpPr>
          <p:cNvPr id="4" name="Slide Number Placeholder 3">
            <a:extLst>
              <a:ext uri="{FF2B5EF4-FFF2-40B4-BE49-F238E27FC236}">
                <a16:creationId xmlns:a16="http://schemas.microsoft.com/office/drawing/2014/main" xmlns="" id="{200C3350-2117-0248-968C-8DADE0DACD17}"/>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76" name="Isosceles Triangle 11">
            <a:extLst>
              <a:ext uri="{FF2B5EF4-FFF2-40B4-BE49-F238E27FC236}">
                <a16:creationId xmlns:a16="http://schemas.microsoft.com/office/drawing/2014/main" xmlns="" id="{8A02C9CC-C5D7-EC71-9A26-1C33EC3D0D74}"/>
              </a:ext>
              <a:ext uri="{C183D7F6-B498-43B3-948B-1728B52AA6E4}">
                <adec:decorative xmlns:adec="http://schemas.microsoft.com/office/drawing/2017/decorative" xmlns=""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xmlns="" id="{065B5934-C9A4-829D-5B21-D9220E5E489E}"/>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44" name="Rounded Rectangle 23">
            <a:extLst>
              <a:ext uri="{FF2B5EF4-FFF2-40B4-BE49-F238E27FC236}">
                <a16:creationId xmlns:a16="http://schemas.microsoft.com/office/drawing/2014/main" xmlns="" id="{675E4C13-D1EF-7F58-E04D-97A5AEBA8BE2}"/>
              </a:ext>
              <a:ext uri="{C183D7F6-B498-43B3-948B-1728B52AA6E4}">
                <adec:decorative xmlns:adec="http://schemas.microsoft.com/office/drawing/2017/decorative" xmlns="" val="1"/>
              </a:ext>
            </a:extLst>
          </p:cNvPr>
          <p:cNvSpPr/>
          <p:nvPr/>
        </p:nvSpPr>
        <p:spPr>
          <a:xfrm>
            <a:off x="3820373" y="1176924"/>
            <a:ext cx="901273" cy="2578722"/>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4669721" y="2234693"/>
            <a:ext cx="1277273" cy="369332"/>
          </a:xfrm>
          <a:prstGeom prst="rect">
            <a:avLst/>
          </a:prstGeom>
          <a:noFill/>
        </p:spPr>
        <p:txBody>
          <a:bodyPr wrap="none" rtlCol="0">
            <a:spAutoFit/>
          </a:bodyPr>
          <a:lstStyle/>
          <a:p>
            <a:pPr algn="ctr"/>
            <a:r>
              <a:rPr lang="en-US" dirty="0"/>
              <a:t>Add up to </a:t>
            </a:r>
            <a:r>
              <a:rPr lang="en-US" b="1" dirty="0"/>
              <a:t>1</a:t>
            </a:r>
          </a:p>
        </p:txBody>
      </p:sp>
      <p:sp>
        <p:nvSpPr>
          <p:cNvPr id="39" name="Rounded Rectangle 23">
            <a:extLst>
              <a:ext uri="{FF2B5EF4-FFF2-40B4-BE49-F238E27FC236}">
                <a16:creationId xmlns:a16="http://schemas.microsoft.com/office/drawing/2014/main" xmlns="" id="{675E4C13-D1EF-7F58-E04D-97A5AEBA8BE2}"/>
              </a:ext>
              <a:ext uri="{C183D7F6-B498-43B3-948B-1728B52AA6E4}">
                <adec:decorative xmlns:adec="http://schemas.microsoft.com/office/drawing/2017/decorative" xmlns="" val="1"/>
              </a:ext>
            </a:extLst>
          </p:cNvPr>
          <p:cNvSpPr/>
          <p:nvPr/>
        </p:nvSpPr>
        <p:spPr>
          <a:xfrm>
            <a:off x="1298477" y="2539880"/>
            <a:ext cx="901273" cy="2578722"/>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17977" y="3644575"/>
            <a:ext cx="1275935" cy="369332"/>
          </a:xfrm>
          <a:prstGeom prst="rect">
            <a:avLst/>
          </a:prstGeom>
          <a:noFill/>
        </p:spPr>
        <p:txBody>
          <a:bodyPr wrap="none" rtlCol="0">
            <a:spAutoFit/>
          </a:bodyPr>
          <a:lstStyle/>
          <a:p>
            <a:pPr algn="ctr"/>
            <a:r>
              <a:rPr lang="en-US" dirty="0"/>
              <a:t>Add up to </a:t>
            </a:r>
            <a:r>
              <a:rPr lang="en-US" b="1" dirty="0"/>
              <a:t>1</a:t>
            </a:r>
          </a:p>
        </p:txBody>
      </p:sp>
      <p:sp>
        <p:nvSpPr>
          <p:cNvPr id="41" name="TextBox 40"/>
          <p:cNvSpPr txBox="1"/>
          <p:nvPr/>
        </p:nvSpPr>
        <p:spPr>
          <a:xfrm>
            <a:off x="2719810" y="2370441"/>
            <a:ext cx="1001258" cy="646331"/>
          </a:xfrm>
          <a:prstGeom prst="rect">
            <a:avLst/>
          </a:prstGeom>
          <a:noFill/>
        </p:spPr>
        <p:txBody>
          <a:bodyPr wrap="none" rtlCol="0">
            <a:spAutoFit/>
          </a:bodyPr>
          <a:lstStyle/>
          <a:p>
            <a:pPr algn="ctr"/>
            <a:r>
              <a:rPr lang="en-US" dirty="0"/>
              <a:t>have the</a:t>
            </a:r>
          </a:p>
          <a:p>
            <a:pPr algn="ctr"/>
            <a:r>
              <a:rPr lang="en-US" dirty="0"/>
              <a:t>disease</a:t>
            </a:r>
          </a:p>
        </p:txBody>
      </p:sp>
      <p:cxnSp>
        <p:nvCxnSpPr>
          <p:cNvPr id="43" name="Straight Connector 42"/>
          <p:cNvCxnSpPr/>
          <p:nvPr/>
        </p:nvCxnSpPr>
        <p:spPr>
          <a:xfrm flipH="1">
            <a:off x="1544910" y="3177985"/>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flipV="1">
            <a:off x="1544910" y="3850337"/>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3977309" y="1810891"/>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flipV="1">
            <a:off x="3977309" y="2483243"/>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3965358" y="4353851"/>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4951464" y="1484185"/>
            <a:ext cx="711591" cy="369332"/>
          </a:xfrm>
          <a:prstGeom prst="rect">
            <a:avLst/>
          </a:prstGeom>
          <a:noFill/>
        </p:spPr>
        <p:txBody>
          <a:bodyPr wrap="none" rtlCol="0">
            <a:spAutoFit/>
          </a:bodyPr>
          <a:lstStyle/>
          <a:p>
            <a:r>
              <a:rPr lang="en-US" dirty="0"/>
              <a:t>+ test</a:t>
            </a:r>
          </a:p>
        </p:txBody>
      </p:sp>
      <p:sp>
        <p:nvSpPr>
          <p:cNvPr id="52" name="TextBox 51"/>
          <p:cNvSpPr txBox="1"/>
          <p:nvPr/>
        </p:nvSpPr>
        <p:spPr>
          <a:xfrm>
            <a:off x="4999277" y="4131732"/>
            <a:ext cx="711591" cy="369332"/>
          </a:xfrm>
          <a:prstGeom prst="rect">
            <a:avLst/>
          </a:prstGeom>
          <a:noFill/>
        </p:spPr>
        <p:txBody>
          <a:bodyPr wrap="none" rtlCol="0">
            <a:spAutoFit/>
          </a:bodyPr>
          <a:lstStyle/>
          <a:p>
            <a:r>
              <a:rPr lang="en-US" dirty="0"/>
              <a:t>+ test</a:t>
            </a:r>
          </a:p>
        </p:txBody>
      </p:sp>
      <p:sp>
        <p:nvSpPr>
          <p:cNvPr id="53" name="TextBox 52"/>
          <p:cNvSpPr txBox="1"/>
          <p:nvPr/>
        </p:nvSpPr>
        <p:spPr>
          <a:xfrm>
            <a:off x="5100106" y="2701720"/>
            <a:ext cx="706989" cy="369332"/>
          </a:xfrm>
          <a:prstGeom prst="rect">
            <a:avLst/>
          </a:prstGeom>
          <a:noFill/>
        </p:spPr>
        <p:txBody>
          <a:bodyPr wrap="none" rtlCol="0">
            <a:spAutoFit/>
          </a:bodyPr>
          <a:lstStyle/>
          <a:p>
            <a:pPr algn="ctr"/>
            <a:r>
              <a:rPr lang="en-US" sz="1800" baseline="0" dirty="0">
                <a:cs typeface="Arial"/>
              </a:rPr>
              <a:t>−</a:t>
            </a:r>
            <a:r>
              <a:rPr lang="en-US" dirty="0"/>
              <a:t> test</a:t>
            </a:r>
          </a:p>
        </p:txBody>
      </p:sp>
      <p:sp>
        <p:nvSpPr>
          <p:cNvPr id="54" name="TextBox 53"/>
          <p:cNvSpPr txBox="1"/>
          <p:nvPr/>
        </p:nvSpPr>
        <p:spPr>
          <a:xfrm>
            <a:off x="5100106" y="5359884"/>
            <a:ext cx="706989" cy="369332"/>
          </a:xfrm>
          <a:prstGeom prst="rect">
            <a:avLst/>
          </a:prstGeom>
          <a:noFill/>
        </p:spPr>
        <p:txBody>
          <a:bodyPr wrap="none" rtlCol="0">
            <a:spAutoFit/>
          </a:bodyPr>
          <a:lstStyle/>
          <a:p>
            <a:pPr algn="ctr"/>
            <a:r>
              <a:rPr lang="en-US" sz="1800" baseline="0" dirty="0">
                <a:cs typeface="Arial"/>
              </a:rPr>
              <a:t>−</a:t>
            </a:r>
            <a:r>
              <a:rPr lang="en-US" dirty="0"/>
              <a:t> test</a:t>
            </a:r>
          </a:p>
        </p:txBody>
      </p:sp>
      <p:sp>
        <p:nvSpPr>
          <p:cNvPr id="55" name="TextBox 54"/>
          <p:cNvSpPr txBox="1">
            <a:spLocks/>
          </p:cNvSpPr>
          <p:nvPr/>
        </p:nvSpPr>
        <p:spPr>
          <a:xfrm>
            <a:off x="1379064" y="2640078"/>
            <a:ext cx="771464" cy="646331"/>
          </a:xfrm>
          <a:prstGeom prst="rect">
            <a:avLst/>
          </a:prstGeom>
          <a:noFill/>
          <a:ln>
            <a:solidFill>
              <a:schemeClr val="tx1"/>
            </a:solidFill>
          </a:ln>
        </p:spPr>
        <p:txBody>
          <a:bodyPr wrap="square" rtlCol="0">
            <a:spAutoFit/>
          </a:bodyPr>
          <a:lstStyle/>
          <a:p>
            <a:r>
              <a:rPr lang="en-US" dirty="0">
                <a:solidFill>
                  <a:schemeClr val="bg1"/>
                </a:solidFill>
              </a:rPr>
              <a:t>___</a:t>
            </a:r>
          </a:p>
          <a:p>
            <a:endParaRPr lang="en-US" dirty="0">
              <a:ln>
                <a:solidFill>
                  <a:schemeClr val="tx1"/>
                </a:solidFill>
              </a:ln>
            </a:endParaRPr>
          </a:p>
        </p:txBody>
      </p:sp>
      <p:sp>
        <p:nvSpPr>
          <p:cNvPr id="56" name="TextBox 55"/>
          <p:cNvSpPr txBox="1"/>
          <p:nvPr/>
        </p:nvSpPr>
        <p:spPr>
          <a:xfrm>
            <a:off x="1536689" y="2750431"/>
            <a:ext cx="476926" cy="369332"/>
          </a:xfrm>
          <a:prstGeom prst="rect">
            <a:avLst/>
          </a:prstGeom>
          <a:noFill/>
        </p:spPr>
        <p:txBody>
          <a:bodyPr wrap="none" rtlCol="0">
            <a:spAutoFit/>
          </a:bodyPr>
          <a:lstStyle/>
          <a:p>
            <a:r>
              <a:rPr lang="en-US" dirty="0"/>
              <a:t>0.5</a:t>
            </a:r>
          </a:p>
        </p:txBody>
      </p:sp>
      <p:sp>
        <p:nvSpPr>
          <p:cNvPr id="57" name="TextBox 56"/>
          <p:cNvSpPr txBox="1"/>
          <p:nvPr/>
        </p:nvSpPr>
        <p:spPr>
          <a:xfrm>
            <a:off x="1882579" y="3382441"/>
            <a:ext cx="184666" cy="369332"/>
          </a:xfrm>
          <a:prstGeom prst="rect">
            <a:avLst/>
          </a:prstGeom>
          <a:noFill/>
        </p:spPr>
        <p:txBody>
          <a:bodyPr wrap="none" rtlCol="0">
            <a:spAutoFit/>
          </a:bodyPr>
          <a:lstStyle/>
          <a:p>
            <a:endParaRPr lang="en-US" dirty="0"/>
          </a:p>
        </p:txBody>
      </p:sp>
      <p:sp>
        <p:nvSpPr>
          <p:cNvPr id="58" name="TextBox 57"/>
          <p:cNvSpPr txBox="1">
            <a:spLocks/>
          </p:cNvSpPr>
          <p:nvPr/>
        </p:nvSpPr>
        <p:spPr>
          <a:xfrm>
            <a:off x="3889158" y="1344678"/>
            <a:ext cx="771464" cy="646331"/>
          </a:xfrm>
          <a:prstGeom prst="rect">
            <a:avLst/>
          </a:prstGeom>
          <a:noFill/>
          <a:ln>
            <a:solidFill>
              <a:schemeClr val="tx1"/>
            </a:solidFill>
          </a:ln>
        </p:spPr>
        <p:txBody>
          <a:bodyPr wrap="square" rtlCol="0">
            <a:spAutoFit/>
          </a:bodyPr>
          <a:lstStyle/>
          <a:p>
            <a:r>
              <a:rPr lang="en-US" dirty="0">
                <a:solidFill>
                  <a:schemeClr val="bg1"/>
                </a:solidFill>
              </a:rPr>
              <a:t>___</a:t>
            </a:r>
          </a:p>
          <a:p>
            <a:endParaRPr lang="en-US" dirty="0">
              <a:ln>
                <a:solidFill>
                  <a:schemeClr val="tx1"/>
                </a:solidFill>
              </a:ln>
            </a:endParaRPr>
          </a:p>
        </p:txBody>
      </p:sp>
      <p:sp>
        <p:nvSpPr>
          <p:cNvPr id="59" name="TextBox 58"/>
          <p:cNvSpPr txBox="1"/>
          <p:nvPr/>
        </p:nvSpPr>
        <p:spPr>
          <a:xfrm>
            <a:off x="4046783" y="1455031"/>
            <a:ext cx="479618" cy="369332"/>
          </a:xfrm>
          <a:prstGeom prst="rect">
            <a:avLst/>
          </a:prstGeom>
          <a:noFill/>
        </p:spPr>
        <p:txBody>
          <a:bodyPr wrap="none" rtlCol="0">
            <a:spAutoFit/>
          </a:bodyPr>
          <a:lstStyle/>
          <a:p>
            <a:r>
              <a:rPr lang="en-US" dirty="0"/>
              <a:t>0.8</a:t>
            </a:r>
          </a:p>
        </p:txBody>
      </p:sp>
      <p:sp>
        <p:nvSpPr>
          <p:cNvPr id="60" name="TextBox 59"/>
          <p:cNvSpPr txBox="1">
            <a:spLocks/>
          </p:cNvSpPr>
          <p:nvPr/>
        </p:nvSpPr>
        <p:spPr>
          <a:xfrm>
            <a:off x="3901858" y="3846578"/>
            <a:ext cx="771464" cy="646331"/>
          </a:xfrm>
          <a:prstGeom prst="rect">
            <a:avLst/>
          </a:prstGeom>
          <a:noFill/>
          <a:ln>
            <a:solidFill>
              <a:schemeClr val="tx1"/>
            </a:solidFill>
          </a:ln>
        </p:spPr>
        <p:txBody>
          <a:bodyPr wrap="square" rtlCol="0">
            <a:spAutoFit/>
          </a:bodyPr>
          <a:lstStyle/>
          <a:p>
            <a:r>
              <a:rPr lang="en-US" dirty="0">
                <a:solidFill>
                  <a:schemeClr val="bg1"/>
                </a:solidFill>
              </a:rPr>
              <a:t>___</a:t>
            </a:r>
          </a:p>
          <a:p>
            <a:endParaRPr lang="en-US" dirty="0">
              <a:ln>
                <a:solidFill>
                  <a:schemeClr val="tx1"/>
                </a:solidFill>
              </a:ln>
            </a:endParaRPr>
          </a:p>
        </p:txBody>
      </p:sp>
      <p:sp>
        <p:nvSpPr>
          <p:cNvPr id="61" name="TextBox 60"/>
          <p:cNvSpPr txBox="1">
            <a:spLocks/>
          </p:cNvSpPr>
          <p:nvPr/>
        </p:nvSpPr>
        <p:spPr>
          <a:xfrm>
            <a:off x="1379064" y="4341878"/>
            <a:ext cx="771464" cy="646331"/>
          </a:xfrm>
          <a:prstGeom prst="rect">
            <a:avLst/>
          </a:prstGeom>
          <a:noFill/>
          <a:ln>
            <a:solidFill>
              <a:schemeClr val="tx1"/>
            </a:solidFill>
          </a:ln>
        </p:spPr>
        <p:txBody>
          <a:bodyPr wrap="square" rtlCol="0">
            <a:spAutoFit/>
          </a:bodyPr>
          <a:lstStyle/>
          <a:p>
            <a:r>
              <a:rPr lang="en-US" dirty="0">
                <a:solidFill>
                  <a:schemeClr val="bg1"/>
                </a:solidFill>
              </a:rPr>
              <a:t>___</a:t>
            </a:r>
          </a:p>
          <a:p>
            <a:endParaRPr lang="en-US" dirty="0">
              <a:ln>
                <a:solidFill>
                  <a:schemeClr val="tx1"/>
                </a:solidFill>
              </a:ln>
            </a:endParaRPr>
          </a:p>
        </p:txBody>
      </p:sp>
      <p:sp>
        <p:nvSpPr>
          <p:cNvPr id="62" name="TextBox 61"/>
          <p:cNvSpPr txBox="1">
            <a:spLocks/>
          </p:cNvSpPr>
          <p:nvPr/>
        </p:nvSpPr>
        <p:spPr>
          <a:xfrm>
            <a:off x="3867844" y="2905619"/>
            <a:ext cx="771464" cy="646331"/>
          </a:xfrm>
          <a:prstGeom prst="rect">
            <a:avLst/>
          </a:prstGeom>
          <a:noFill/>
          <a:ln>
            <a:solidFill>
              <a:schemeClr val="tx1"/>
            </a:solidFill>
          </a:ln>
        </p:spPr>
        <p:txBody>
          <a:bodyPr wrap="square" rtlCol="0">
            <a:spAutoFit/>
          </a:bodyPr>
          <a:lstStyle/>
          <a:p>
            <a:r>
              <a:rPr lang="en-US" dirty="0">
                <a:solidFill>
                  <a:schemeClr val="bg1"/>
                </a:solidFill>
              </a:rPr>
              <a:t>___</a:t>
            </a:r>
          </a:p>
          <a:p>
            <a:endParaRPr lang="en-US" dirty="0">
              <a:ln>
                <a:solidFill>
                  <a:schemeClr val="tx1"/>
                </a:solidFill>
              </a:ln>
            </a:endParaRPr>
          </a:p>
        </p:txBody>
      </p:sp>
      <p:sp>
        <p:nvSpPr>
          <p:cNvPr id="63" name="TextBox 62"/>
          <p:cNvSpPr txBox="1">
            <a:spLocks/>
          </p:cNvSpPr>
          <p:nvPr/>
        </p:nvSpPr>
        <p:spPr>
          <a:xfrm>
            <a:off x="3905944" y="5521819"/>
            <a:ext cx="771464" cy="646331"/>
          </a:xfrm>
          <a:prstGeom prst="rect">
            <a:avLst/>
          </a:prstGeom>
          <a:noFill/>
          <a:ln>
            <a:solidFill>
              <a:schemeClr val="tx1"/>
            </a:solidFill>
          </a:ln>
        </p:spPr>
        <p:txBody>
          <a:bodyPr wrap="square" rtlCol="0">
            <a:spAutoFit/>
          </a:bodyPr>
          <a:lstStyle/>
          <a:p>
            <a:r>
              <a:rPr lang="en-US" dirty="0">
                <a:solidFill>
                  <a:schemeClr val="bg1"/>
                </a:solidFill>
              </a:rPr>
              <a:t>___</a:t>
            </a:r>
          </a:p>
          <a:p>
            <a:endParaRPr lang="en-US" dirty="0">
              <a:ln>
                <a:solidFill>
                  <a:schemeClr val="tx1"/>
                </a:solidFill>
              </a:ln>
            </a:endParaRPr>
          </a:p>
        </p:txBody>
      </p:sp>
      <p:sp>
        <p:nvSpPr>
          <p:cNvPr id="64" name="TextBox 63"/>
          <p:cNvSpPr txBox="1"/>
          <p:nvPr/>
        </p:nvSpPr>
        <p:spPr>
          <a:xfrm>
            <a:off x="4019891" y="3056708"/>
            <a:ext cx="476926" cy="369332"/>
          </a:xfrm>
          <a:prstGeom prst="rect">
            <a:avLst/>
          </a:prstGeom>
          <a:noFill/>
        </p:spPr>
        <p:txBody>
          <a:bodyPr wrap="none" rtlCol="0">
            <a:spAutoFit/>
          </a:bodyPr>
          <a:lstStyle/>
          <a:p>
            <a:r>
              <a:rPr lang="en-US" dirty="0"/>
              <a:t>0.2</a:t>
            </a:r>
          </a:p>
        </p:txBody>
      </p:sp>
      <p:sp>
        <p:nvSpPr>
          <p:cNvPr id="65" name="TextBox 64"/>
          <p:cNvSpPr txBox="1"/>
          <p:nvPr/>
        </p:nvSpPr>
        <p:spPr>
          <a:xfrm>
            <a:off x="1524738" y="4471636"/>
            <a:ext cx="476926" cy="369332"/>
          </a:xfrm>
          <a:prstGeom prst="rect">
            <a:avLst/>
          </a:prstGeom>
          <a:noFill/>
        </p:spPr>
        <p:txBody>
          <a:bodyPr wrap="none" rtlCol="0">
            <a:spAutoFit/>
          </a:bodyPr>
          <a:lstStyle/>
          <a:p>
            <a:r>
              <a:rPr lang="en-US" dirty="0"/>
              <a:t>0.5</a:t>
            </a:r>
          </a:p>
        </p:txBody>
      </p:sp>
      <p:cxnSp>
        <p:nvCxnSpPr>
          <p:cNvPr id="67" name="Straight Connector 66"/>
          <p:cNvCxnSpPr/>
          <p:nvPr/>
        </p:nvCxnSpPr>
        <p:spPr>
          <a:xfrm flipH="1" flipV="1">
            <a:off x="3965358" y="5041144"/>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4049773" y="3983050"/>
            <a:ext cx="476926" cy="369332"/>
          </a:xfrm>
          <a:prstGeom prst="rect">
            <a:avLst/>
          </a:prstGeom>
          <a:noFill/>
        </p:spPr>
        <p:txBody>
          <a:bodyPr wrap="none" rtlCol="0">
            <a:spAutoFit/>
          </a:bodyPr>
          <a:lstStyle/>
          <a:p>
            <a:r>
              <a:rPr lang="en-US" dirty="0"/>
              <a:t>0.1</a:t>
            </a:r>
          </a:p>
        </p:txBody>
      </p:sp>
      <p:sp>
        <p:nvSpPr>
          <p:cNvPr id="69" name="TextBox 68"/>
          <p:cNvSpPr txBox="1"/>
          <p:nvPr/>
        </p:nvSpPr>
        <p:spPr>
          <a:xfrm>
            <a:off x="4067704" y="5674373"/>
            <a:ext cx="476926" cy="369332"/>
          </a:xfrm>
          <a:prstGeom prst="rect">
            <a:avLst/>
          </a:prstGeom>
          <a:noFill/>
        </p:spPr>
        <p:txBody>
          <a:bodyPr wrap="none" rtlCol="0">
            <a:spAutoFit/>
          </a:bodyPr>
          <a:lstStyle/>
          <a:p>
            <a:r>
              <a:rPr lang="en-US" dirty="0"/>
              <a:t>0.9</a:t>
            </a:r>
          </a:p>
        </p:txBody>
      </p:sp>
      <p:sp>
        <p:nvSpPr>
          <p:cNvPr id="71" name="Rounded Rectangular Callout 70">
            <a:extLst>
              <a:ext uri="{FF2B5EF4-FFF2-40B4-BE49-F238E27FC236}">
                <a16:creationId xmlns:a16="http://schemas.microsoft.com/office/drawing/2014/main" xmlns="" id="{6E570448-B22D-7180-5E16-3C95991D1D17}"/>
              </a:ext>
            </a:extLst>
          </p:cNvPr>
          <p:cNvSpPr/>
          <p:nvPr/>
        </p:nvSpPr>
        <p:spPr>
          <a:xfrm>
            <a:off x="6869558" y="2889235"/>
            <a:ext cx="4484242" cy="1187999"/>
          </a:xfrm>
          <a:prstGeom prst="wedgeRoundRectCallout">
            <a:avLst>
              <a:gd name="adj1" fmla="val 53632"/>
              <a:gd name="adj2" fmla="val 98313"/>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i="1" dirty="0">
              <a:solidFill>
                <a:schemeClr val="tx1"/>
              </a:solidFill>
              <a:latin typeface="Arial" panose="020B0604020202020204" pitchFamily="34" charset="0"/>
              <a:cs typeface="Arial" panose="020B0604020202020204" pitchFamily="34" charset="0"/>
            </a:endParaRPr>
          </a:p>
          <a:p>
            <a:pPr algn="ctr"/>
            <a:endParaRPr lang="en-GB" sz="2800" i="1" dirty="0">
              <a:solidFill>
                <a:schemeClr val="tx1"/>
              </a:solidFill>
              <a:latin typeface="Arial" panose="020B0604020202020204" pitchFamily="34" charset="0"/>
              <a:cs typeface="Arial" panose="020B0604020202020204" pitchFamily="34" charset="0"/>
            </a:endParaRPr>
          </a:p>
          <a:p>
            <a:pPr algn="ctr"/>
            <a:r>
              <a:rPr lang="en-GB" sz="2800" i="1" dirty="0">
                <a:solidFill>
                  <a:schemeClr val="tx1"/>
                </a:solidFill>
                <a:latin typeface="Arial" panose="020B0604020202020204" pitchFamily="34" charset="0"/>
                <a:cs typeface="Arial" panose="020B0604020202020204" pitchFamily="34" charset="0"/>
              </a:rPr>
              <a:t> </a:t>
            </a:r>
          </a:p>
        </p:txBody>
      </p:sp>
      <p:sp>
        <p:nvSpPr>
          <p:cNvPr id="74" name="TextBox 73">
            <a:extLst>
              <a:ext uri="{FF2B5EF4-FFF2-40B4-BE49-F238E27FC236}">
                <a16:creationId xmlns:a16="http://schemas.microsoft.com/office/drawing/2014/main" xmlns="" id="{22F7A9C6-E7F3-A045-9D7E-37C38CA7CF4E}"/>
              </a:ext>
            </a:extLst>
          </p:cNvPr>
          <p:cNvSpPr txBox="1"/>
          <p:nvPr/>
        </p:nvSpPr>
        <p:spPr>
          <a:xfrm>
            <a:off x="7316687" y="4725702"/>
            <a:ext cx="3672766" cy="1055608"/>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i="0" dirty="0">
                <a:latin typeface="Arial"/>
                <a:cs typeface="Arial"/>
              </a:rPr>
              <a:t>Why is this statement incorrect?</a:t>
            </a:r>
            <a:endParaRPr lang="en-GB" sz="3200" i="0" dirty="0">
              <a:latin typeface="Arial"/>
              <a:cs typeface="Arial"/>
            </a:endParaRPr>
          </a:p>
        </p:txBody>
      </p:sp>
      <p:sp>
        <p:nvSpPr>
          <p:cNvPr id="75" name="TextBox 74">
            <a:extLst>
              <a:ext uri="{FF2B5EF4-FFF2-40B4-BE49-F238E27FC236}">
                <a16:creationId xmlns:a16="http://schemas.microsoft.com/office/drawing/2014/main" xmlns="" id="{22F7A9C6-E7F3-A045-9D7E-37C38CA7CF4E}"/>
              </a:ext>
            </a:extLst>
          </p:cNvPr>
          <p:cNvSpPr txBox="1"/>
          <p:nvPr/>
        </p:nvSpPr>
        <p:spPr>
          <a:xfrm>
            <a:off x="6716072" y="1437796"/>
            <a:ext cx="4923104" cy="1123712"/>
          </a:xfrm>
          <a:prstGeom prst="roundRect">
            <a:avLst/>
          </a:prstGeom>
          <a:noFill/>
          <a:ln>
            <a:solidFill>
              <a:srgbClr val="BE0064"/>
            </a:solidFill>
          </a:ln>
        </p:spPr>
        <p:txBody>
          <a:bodyPr wrap="square" rtlCol="0">
            <a:spAutoFit/>
          </a:bodyPr>
          <a:lstStyle>
            <a:defPPr>
              <a:defRPr lang="en-US"/>
            </a:defPPr>
            <a:lvl1pPr>
              <a:defRPr sz="2800" b="0" i="1">
                <a:latin typeface="Cambria Math"/>
              </a:defRPr>
            </a:lvl1pPr>
          </a:lstStyle>
          <a:p>
            <a:pPr algn="ctr"/>
            <a:r>
              <a:rPr lang="en-US" b="1" i="0" dirty="0">
                <a:latin typeface="Arial"/>
                <a:cs typeface="Arial"/>
              </a:rPr>
              <a:t>5000</a:t>
            </a:r>
            <a:r>
              <a:rPr lang="en-US" i="0" dirty="0">
                <a:latin typeface="Arial"/>
                <a:cs typeface="Arial"/>
              </a:rPr>
              <a:t> people are likely to have the disease</a:t>
            </a:r>
            <a:r>
              <a:rPr lang="en-GB" i="0" dirty="0">
                <a:latin typeface="Arial" panose="020B0604020202020204" pitchFamily="34" charset="0"/>
                <a:cs typeface="Arial" panose="020B0604020202020204" pitchFamily="34" charset="0"/>
              </a:rPr>
              <a:t> </a:t>
            </a:r>
            <a:r>
              <a:rPr lang="en-GB" sz="3200" i="0" dirty="0">
                <a:latin typeface="Arial" panose="020B0604020202020204" pitchFamily="34" charset="0"/>
                <a:cs typeface="Arial" panose="020B0604020202020204" pitchFamily="34" charset="0"/>
              </a:rPr>
              <a:t> </a:t>
            </a:r>
            <a:endParaRPr lang="en-GB" sz="3200" b="1" i="0" dirty="0">
              <a:latin typeface="Arial" panose="020B0604020202020204" pitchFamily="34" charset="0"/>
              <a:cs typeface="Arial" panose="020B0604020202020204" pitchFamily="34" charset="0"/>
            </a:endParaRPr>
          </a:p>
        </p:txBody>
      </p:sp>
      <p:sp>
        <p:nvSpPr>
          <p:cNvPr id="42" name="Rounded Rectangle 23">
            <a:extLst>
              <a:ext uri="{FF2B5EF4-FFF2-40B4-BE49-F238E27FC236}">
                <a16:creationId xmlns:a16="http://schemas.microsoft.com/office/drawing/2014/main" xmlns="" id="{675E4C13-D1EF-7F58-E04D-97A5AEBA8BE2}"/>
              </a:ext>
              <a:ext uri="{C183D7F6-B498-43B3-948B-1728B52AA6E4}">
                <adec:decorative xmlns:adec="http://schemas.microsoft.com/office/drawing/2017/decorative" xmlns="" val="1"/>
              </a:ext>
            </a:extLst>
          </p:cNvPr>
          <p:cNvSpPr/>
          <p:nvPr/>
        </p:nvSpPr>
        <p:spPr>
          <a:xfrm>
            <a:off x="3823881" y="3792303"/>
            <a:ext cx="901273" cy="2484000"/>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p:cNvSpPr txBox="1"/>
          <p:nvPr/>
        </p:nvSpPr>
        <p:spPr>
          <a:xfrm>
            <a:off x="4673229" y="4850072"/>
            <a:ext cx="1277273" cy="369332"/>
          </a:xfrm>
          <a:prstGeom prst="rect">
            <a:avLst/>
          </a:prstGeom>
          <a:noFill/>
        </p:spPr>
        <p:txBody>
          <a:bodyPr wrap="none" rtlCol="0">
            <a:spAutoFit/>
          </a:bodyPr>
          <a:lstStyle/>
          <a:p>
            <a:pPr algn="ctr"/>
            <a:r>
              <a:rPr lang="en-US" dirty="0"/>
              <a:t>Add up to </a:t>
            </a:r>
            <a:r>
              <a:rPr lang="en-US" b="1" dirty="0"/>
              <a:t>1</a:t>
            </a:r>
          </a:p>
        </p:txBody>
      </p:sp>
      <p:sp>
        <p:nvSpPr>
          <p:cNvPr id="3" name="TextBox 2">
            <a:extLst>
              <a:ext uri="{FF2B5EF4-FFF2-40B4-BE49-F238E27FC236}">
                <a16:creationId xmlns:a16="http://schemas.microsoft.com/office/drawing/2014/main" xmlns="" id="{6892F805-1DE2-778F-DE66-92B4D1BC7D8F}"/>
              </a:ext>
            </a:extLst>
          </p:cNvPr>
          <p:cNvSpPr txBox="1"/>
          <p:nvPr/>
        </p:nvSpPr>
        <p:spPr>
          <a:xfrm>
            <a:off x="2609753" y="4587544"/>
            <a:ext cx="1245391" cy="646331"/>
          </a:xfrm>
          <a:prstGeom prst="rect">
            <a:avLst/>
          </a:prstGeom>
          <a:noFill/>
        </p:spPr>
        <p:txBody>
          <a:bodyPr wrap="none" rtlCol="0">
            <a:spAutoFit/>
          </a:bodyPr>
          <a:lstStyle/>
          <a:p>
            <a:r>
              <a:rPr lang="en-US" dirty="0"/>
              <a:t>don’t have</a:t>
            </a:r>
          </a:p>
          <a:p>
            <a:r>
              <a:rPr lang="en-US" dirty="0"/>
              <a:t>the disease</a:t>
            </a:r>
          </a:p>
        </p:txBody>
      </p:sp>
    </p:spTree>
    <p:extLst>
      <p:ext uri="{BB962C8B-B14F-4D97-AF65-F5344CB8AC3E}">
        <p14:creationId xmlns:p14="http://schemas.microsoft.com/office/powerpoint/2010/main" val="621663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p:bldP spid="39" grpId="0" animBg="1"/>
      <p:bldP spid="40" grpId="0"/>
      <p:bldP spid="71" grpId="0" animBg="1"/>
      <p:bldP spid="74" grpId="0" animBg="1"/>
      <p:bldP spid="75" grpId="0" animBg="1"/>
      <p:bldP spid="42" grpId="0" animBg="1"/>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a:spLocks/>
          </p:cNvSpPr>
          <p:nvPr/>
        </p:nvSpPr>
        <p:spPr>
          <a:xfrm>
            <a:off x="3905944" y="5521819"/>
            <a:ext cx="771464" cy="646331"/>
          </a:xfrm>
          <a:prstGeom prst="rect">
            <a:avLst/>
          </a:prstGeom>
          <a:noFill/>
          <a:ln>
            <a:solidFill>
              <a:schemeClr val="tx1"/>
            </a:solidFill>
          </a:ln>
        </p:spPr>
        <p:txBody>
          <a:bodyPr wrap="square" rtlCol="0">
            <a:spAutoFit/>
          </a:bodyPr>
          <a:lstStyle/>
          <a:p>
            <a:endParaRPr lang="en-US" dirty="0">
              <a:solidFill>
                <a:schemeClr val="bg1"/>
              </a:solidFill>
            </a:endParaRPr>
          </a:p>
          <a:p>
            <a:endParaRPr lang="en-US" dirty="0">
              <a:ln>
                <a:solidFill>
                  <a:schemeClr val="tx1"/>
                </a:solidFill>
              </a:ln>
            </a:endParaRPr>
          </a:p>
        </p:txBody>
      </p:sp>
      <p:sp>
        <p:nvSpPr>
          <p:cNvPr id="61" name="TextBox 60"/>
          <p:cNvSpPr txBox="1">
            <a:spLocks/>
          </p:cNvSpPr>
          <p:nvPr/>
        </p:nvSpPr>
        <p:spPr>
          <a:xfrm>
            <a:off x="1379064" y="4341878"/>
            <a:ext cx="771464" cy="646331"/>
          </a:xfrm>
          <a:prstGeom prst="rect">
            <a:avLst/>
          </a:prstGeom>
          <a:noFill/>
          <a:ln>
            <a:solidFill>
              <a:schemeClr val="tx1"/>
            </a:solidFill>
          </a:ln>
        </p:spPr>
        <p:txBody>
          <a:bodyPr wrap="square" rtlCol="0">
            <a:spAutoFit/>
          </a:bodyPr>
          <a:lstStyle/>
          <a:p>
            <a:endParaRPr lang="en-US" dirty="0">
              <a:solidFill>
                <a:schemeClr val="bg1"/>
              </a:solidFill>
            </a:endParaRPr>
          </a:p>
          <a:p>
            <a:endParaRPr lang="en-US" dirty="0">
              <a:ln>
                <a:solidFill>
                  <a:schemeClr val="tx1"/>
                </a:solidFill>
              </a:ln>
            </a:endParaRPr>
          </a:p>
        </p:txBody>
      </p:sp>
      <p:sp>
        <p:nvSpPr>
          <p:cNvPr id="60" name="TextBox 59"/>
          <p:cNvSpPr txBox="1">
            <a:spLocks/>
          </p:cNvSpPr>
          <p:nvPr/>
        </p:nvSpPr>
        <p:spPr>
          <a:xfrm>
            <a:off x="3886917" y="3846578"/>
            <a:ext cx="771464" cy="646331"/>
          </a:xfrm>
          <a:prstGeom prst="rect">
            <a:avLst/>
          </a:prstGeom>
          <a:noFill/>
          <a:ln>
            <a:solidFill>
              <a:schemeClr val="tx1"/>
            </a:solidFill>
          </a:ln>
        </p:spPr>
        <p:txBody>
          <a:bodyPr wrap="square" rtlCol="0">
            <a:spAutoFit/>
          </a:bodyPr>
          <a:lstStyle/>
          <a:p>
            <a:endParaRPr lang="en-US" dirty="0">
              <a:solidFill>
                <a:schemeClr val="bg1"/>
              </a:solidFill>
            </a:endParaRPr>
          </a:p>
          <a:p>
            <a:endParaRPr lang="en-US" dirty="0">
              <a:ln>
                <a:solidFill>
                  <a:schemeClr val="tx1"/>
                </a:solidFill>
              </a:ln>
            </a:endParaRPr>
          </a:p>
        </p:txBody>
      </p:sp>
      <p:sp>
        <p:nvSpPr>
          <p:cNvPr id="58" name="TextBox 57"/>
          <p:cNvSpPr txBox="1">
            <a:spLocks/>
          </p:cNvSpPr>
          <p:nvPr/>
        </p:nvSpPr>
        <p:spPr>
          <a:xfrm>
            <a:off x="3889158" y="1344678"/>
            <a:ext cx="771464" cy="646331"/>
          </a:xfrm>
          <a:prstGeom prst="rect">
            <a:avLst/>
          </a:prstGeom>
          <a:noFill/>
          <a:ln>
            <a:solidFill>
              <a:schemeClr val="tx1"/>
            </a:solidFill>
          </a:ln>
        </p:spPr>
        <p:txBody>
          <a:bodyPr wrap="square" rtlCol="0">
            <a:spAutoFit/>
          </a:bodyPr>
          <a:lstStyle/>
          <a:p>
            <a:endParaRPr lang="en-US" dirty="0">
              <a:solidFill>
                <a:schemeClr val="bg1"/>
              </a:solidFill>
            </a:endParaRPr>
          </a:p>
          <a:p>
            <a:endParaRPr lang="en-US" dirty="0">
              <a:ln>
                <a:solidFill>
                  <a:schemeClr val="tx1"/>
                </a:solidFill>
              </a:ln>
            </a:endParaRPr>
          </a:p>
        </p:txBody>
      </p:sp>
      <p:sp>
        <p:nvSpPr>
          <p:cNvPr id="62" name="TextBox 61"/>
          <p:cNvSpPr txBox="1">
            <a:spLocks/>
          </p:cNvSpPr>
          <p:nvPr/>
        </p:nvSpPr>
        <p:spPr>
          <a:xfrm>
            <a:off x="3867844" y="2905619"/>
            <a:ext cx="771464" cy="646331"/>
          </a:xfrm>
          <a:prstGeom prst="rect">
            <a:avLst/>
          </a:prstGeom>
          <a:noFill/>
          <a:ln>
            <a:solidFill>
              <a:schemeClr val="tx1"/>
            </a:solidFill>
          </a:ln>
        </p:spPr>
        <p:txBody>
          <a:bodyPr wrap="square" rtlCol="0">
            <a:spAutoFit/>
          </a:bodyPr>
          <a:lstStyle/>
          <a:p>
            <a:endParaRPr lang="en-US" dirty="0">
              <a:solidFill>
                <a:schemeClr val="bg1"/>
              </a:solidFill>
            </a:endParaRPr>
          </a:p>
          <a:p>
            <a:endParaRPr lang="en-US" dirty="0">
              <a:ln>
                <a:solidFill>
                  <a:schemeClr val="tx1"/>
                </a:solidFill>
              </a:ln>
            </a:endParaRPr>
          </a:p>
        </p:txBody>
      </p:sp>
      <p:sp>
        <p:nvSpPr>
          <p:cNvPr id="55" name="TextBox 54"/>
          <p:cNvSpPr txBox="1">
            <a:spLocks/>
          </p:cNvSpPr>
          <p:nvPr/>
        </p:nvSpPr>
        <p:spPr>
          <a:xfrm>
            <a:off x="1379064" y="2640078"/>
            <a:ext cx="771464" cy="646331"/>
          </a:xfrm>
          <a:prstGeom prst="rect">
            <a:avLst/>
          </a:prstGeom>
          <a:noFill/>
          <a:ln>
            <a:solidFill>
              <a:schemeClr val="tx1"/>
            </a:solidFill>
          </a:ln>
        </p:spPr>
        <p:txBody>
          <a:bodyPr wrap="square" rtlCol="0">
            <a:spAutoFit/>
          </a:bodyPr>
          <a:lstStyle/>
          <a:p>
            <a:endParaRPr lang="en-US" dirty="0">
              <a:solidFill>
                <a:schemeClr val="bg1"/>
              </a:solidFill>
            </a:endParaRPr>
          </a:p>
          <a:p>
            <a:endParaRPr lang="en-US" dirty="0">
              <a:ln>
                <a:solidFill>
                  <a:schemeClr val="tx1"/>
                </a:solidFill>
              </a:ln>
            </a:endParaRPr>
          </a:p>
        </p:txBody>
      </p:sp>
      <p:grpSp>
        <p:nvGrpSpPr>
          <p:cNvPr id="3" name="Group 2" descr="0.25"/>
          <p:cNvGrpSpPr/>
          <p:nvPr/>
        </p:nvGrpSpPr>
        <p:grpSpPr>
          <a:xfrm>
            <a:off x="1249302" y="2697396"/>
            <a:ext cx="928248" cy="519490"/>
            <a:chOff x="6564574" y="4797224"/>
            <a:chExt cx="928248" cy="519490"/>
          </a:xfrm>
        </p:grpSpPr>
        <p:pic>
          <p:nvPicPr>
            <p:cNvPr id="42" name="Picture 41" descr="Screen shot 2023-01-24 at 09.19.57.png"/>
            <p:cNvPicPr>
              <a:picLocks noChangeAspect="1"/>
            </p:cNvPicPr>
            <p:nvPr/>
          </p:nvPicPr>
          <p:blipFill>
            <a:blip r:embed="rId3">
              <a:clrChange>
                <a:clrFrom>
                  <a:srgbClr val="F9F9F9"/>
                </a:clrFrom>
                <a:clrTo>
                  <a:srgbClr val="F9F9F9">
                    <a:alpha val="0"/>
                  </a:srgbClr>
                </a:clrTo>
              </a:clrChang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6564574" y="4797224"/>
              <a:ext cx="719999" cy="519490"/>
            </a:xfrm>
            <a:prstGeom prst="rect">
              <a:avLst/>
            </a:prstGeom>
          </p:spPr>
        </p:pic>
        <p:pic>
          <p:nvPicPr>
            <p:cNvPr id="44" name="Picture 43" descr="Screen shot 2023-01-24 at 09.19.16.png"/>
            <p:cNvPicPr>
              <a:picLocks noChangeAspect="1"/>
            </p:cNvPicPr>
            <p:nvPr/>
          </p:nvPicPr>
          <p:blipFill rotWithShape="1">
            <a:blip r:embed="rId5" cstate="screen">
              <a:clrChange>
                <a:clrFrom>
                  <a:srgbClr val="FDFDFD"/>
                </a:clrFrom>
                <a:clrTo>
                  <a:srgbClr val="FDFDFD">
                    <a:alpha val="0"/>
                  </a:srgbClr>
                </a:clrTo>
              </a:clrChang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l="57963" t="12678"/>
            <a:stretch/>
          </p:blipFill>
          <p:spPr>
            <a:xfrm>
              <a:off x="7174348" y="4880129"/>
              <a:ext cx="318474" cy="428510"/>
            </a:xfrm>
            <a:prstGeom prst="rect">
              <a:avLst/>
            </a:prstGeom>
          </p:spPr>
        </p:pic>
      </p:grpSp>
      <p:pic>
        <p:nvPicPr>
          <p:cNvPr id="35" name="Picture 34" descr="0.4"/>
          <p:cNvPicPr>
            <a:picLocks noChangeAspect="1"/>
          </p:cNvPicPr>
          <p:nvPr/>
        </p:nvPicPr>
        <p:blipFill>
          <a:blip r:embed="rId7">
            <a:clrChange>
              <a:clrFrom>
                <a:srgbClr val="FFFEFF"/>
              </a:clrFrom>
              <a:clrTo>
                <a:srgbClr val="FFFEFF">
                  <a:alpha val="0"/>
                </a:srgbClr>
              </a:clrTo>
            </a:clrChang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tretch>
            <a:fillRect/>
          </a:stretch>
        </p:blipFill>
        <p:spPr>
          <a:xfrm>
            <a:off x="3824090" y="3846578"/>
            <a:ext cx="936000" cy="670222"/>
          </a:xfrm>
          <a:prstGeom prst="rect">
            <a:avLst/>
          </a:prstGeom>
        </p:spPr>
      </p:pic>
      <p:pic>
        <p:nvPicPr>
          <p:cNvPr id="38" name="Picture 37" descr="0.5"/>
          <p:cNvPicPr>
            <a:picLocks noChangeAspect="1"/>
          </p:cNvPicPr>
          <p:nvPr/>
        </p:nvPicPr>
        <p:blipFill>
          <a:blip r:embed="rId5">
            <a:clrChange>
              <a:clrFrom>
                <a:srgbClr val="FEFCFD"/>
              </a:clrFrom>
              <a:clrTo>
                <a:srgbClr val="FEFCFD">
                  <a:alpha val="0"/>
                </a:srgbClr>
              </a:clrTo>
            </a:clrChang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tretch>
            <a:fillRect/>
          </a:stretch>
        </p:blipFill>
        <p:spPr>
          <a:xfrm>
            <a:off x="3928649" y="5599582"/>
            <a:ext cx="757600" cy="490720"/>
          </a:xfrm>
          <a:prstGeom prst="rect">
            <a:avLst/>
          </a:prstGeom>
        </p:spPr>
      </p:pic>
      <p:pic>
        <p:nvPicPr>
          <p:cNvPr id="2" name="Picture 1" descr="0.2"/>
          <p:cNvPicPr>
            <a:picLocks noChangeAspect="1"/>
          </p:cNvPicPr>
          <p:nvPr/>
        </p:nvPicPr>
        <p:blipFill>
          <a:blip r:embed="rId10">
            <a:clrChange>
              <a:clrFrom>
                <a:srgbClr val="FDFFFE"/>
              </a:clrFrom>
              <a:clrTo>
                <a:srgbClr val="FDFFFE">
                  <a:alpha val="0"/>
                </a:srgbClr>
              </a:clrTo>
            </a:clrChang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a:ext>
            </a:extLst>
          </a:blip>
          <a:stretch>
            <a:fillRect/>
          </a:stretch>
        </p:blipFill>
        <p:spPr>
          <a:xfrm>
            <a:off x="3736993" y="2885070"/>
            <a:ext cx="1003300" cy="723900"/>
          </a:xfrm>
          <a:prstGeom prst="rect">
            <a:avLst/>
          </a:prstGeom>
        </p:spPr>
      </p:pic>
      <p:pic>
        <p:nvPicPr>
          <p:cNvPr id="39" name="Picture 38" descr="0.7"/>
          <p:cNvPicPr>
            <a:picLocks noChangeAspect="1"/>
          </p:cNvPicPr>
          <p:nvPr/>
        </p:nvPicPr>
        <p:blipFill>
          <a:blip r:embed="rId12">
            <a:clrChange>
              <a:clrFrom>
                <a:srgbClr val="FDFDFD"/>
              </a:clrFrom>
              <a:clrTo>
                <a:srgbClr val="FDFDFD">
                  <a:alpha val="0"/>
                </a:srgbClr>
              </a:clrTo>
            </a:clrChange>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a:ext>
            </a:extLst>
          </a:blip>
          <a:stretch>
            <a:fillRect/>
          </a:stretch>
        </p:blipFill>
        <p:spPr>
          <a:xfrm>
            <a:off x="3872049" y="1400377"/>
            <a:ext cx="791999" cy="505734"/>
          </a:xfrm>
          <a:prstGeom prst="rect">
            <a:avLst/>
          </a:prstGeom>
        </p:spPr>
      </p:pic>
      <p:pic>
        <p:nvPicPr>
          <p:cNvPr id="40" name="Picture 39" descr="0.7"/>
          <p:cNvPicPr>
            <a:picLocks noChangeAspect="1"/>
          </p:cNvPicPr>
          <p:nvPr/>
        </p:nvPicPr>
        <p:blipFill>
          <a:blip r:embed="rId12">
            <a:clrChange>
              <a:clrFrom>
                <a:srgbClr val="FEFEFE"/>
              </a:clrFrom>
              <a:clrTo>
                <a:srgbClr val="FEFEFE">
                  <a:alpha val="0"/>
                </a:srgbClr>
              </a:clrTo>
            </a:clrChange>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a:ext>
            </a:extLst>
          </a:blip>
          <a:stretch>
            <a:fillRect/>
          </a:stretch>
        </p:blipFill>
        <p:spPr>
          <a:xfrm>
            <a:off x="1358529" y="4420265"/>
            <a:ext cx="791999" cy="505734"/>
          </a:xfrm>
          <a:prstGeom prst="rect">
            <a:avLst/>
          </a:prstGeom>
        </p:spPr>
      </p:pic>
      <p:sp>
        <p:nvSpPr>
          <p:cNvPr id="22" name="Title 1">
            <a:extLst>
              <a:ext uri="{FF2B5EF4-FFF2-40B4-BE49-F238E27FC236}">
                <a16:creationId xmlns:a16="http://schemas.microsoft.com/office/drawing/2014/main" xmlns="" id="{02AABD48-7F62-174B-98BD-03D513E3B1A1}"/>
              </a:ext>
            </a:extLst>
          </p:cNvPr>
          <p:cNvSpPr txBox="1">
            <a:spLocks noGrp="1"/>
          </p:cNvSpPr>
          <p:nvPr>
            <p:ph type="title" idx="4294967295"/>
          </p:nvPr>
        </p:nvSpPr>
        <p:spPr>
          <a:xfrm>
            <a:off x="1719071"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Row </a:t>
            </a:r>
            <a:r>
              <a:rPr lang="en-US" sz="3600" b="1" dirty="0">
                <a:solidFill>
                  <a:srgbClr val="BE0064"/>
                </a:solidFill>
                <a:latin typeface="Arial" panose="020B0604020202020204" pitchFamily="34" charset="0"/>
                <a:cs typeface="Arial" panose="020B0604020202020204" pitchFamily="34" charset="0"/>
              </a:rPr>
              <a:t>B: an incorrect diagram</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200C3350-2117-0248-968C-8DADE0DACD17}"/>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76" name="Isosceles Triangle 11">
            <a:extLst>
              <a:ext uri="{FF2B5EF4-FFF2-40B4-BE49-F238E27FC236}">
                <a16:creationId xmlns:a16="http://schemas.microsoft.com/office/drawing/2014/main" xmlns="" id="{8A02C9CC-C5D7-EC71-9A26-1C33EC3D0D74}"/>
              </a:ext>
              <a:ext uri="{C183D7F6-B498-43B3-948B-1728B52AA6E4}">
                <adec:decorative xmlns:adec="http://schemas.microsoft.com/office/drawing/2017/decorative" xmlns=""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xmlns="" id="{065B5934-C9A4-829D-5B21-D9220E5E489E}"/>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41" name="TextBox 40"/>
          <p:cNvSpPr txBox="1"/>
          <p:nvPr/>
        </p:nvSpPr>
        <p:spPr>
          <a:xfrm>
            <a:off x="2719810" y="2370441"/>
            <a:ext cx="1001258" cy="646331"/>
          </a:xfrm>
          <a:prstGeom prst="rect">
            <a:avLst/>
          </a:prstGeom>
          <a:noFill/>
        </p:spPr>
        <p:txBody>
          <a:bodyPr wrap="none" rtlCol="0">
            <a:spAutoFit/>
          </a:bodyPr>
          <a:lstStyle/>
          <a:p>
            <a:pPr algn="ctr"/>
            <a:r>
              <a:rPr lang="en-US" dirty="0"/>
              <a:t>have the</a:t>
            </a:r>
          </a:p>
          <a:p>
            <a:pPr algn="ctr"/>
            <a:r>
              <a:rPr lang="en-US" dirty="0"/>
              <a:t>disease</a:t>
            </a:r>
          </a:p>
        </p:txBody>
      </p:sp>
      <p:cxnSp>
        <p:nvCxnSpPr>
          <p:cNvPr id="43" name="Straight Connector 42"/>
          <p:cNvCxnSpPr/>
          <p:nvPr/>
        </p:nvCxnSpPr>
        <p:spPr>
          <a:xfrm flipH="1">
            <a:off x="1544910" y="3177985"/>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flipV="1">
            <a:off x="1544910" y="3850337"/>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3977309" y="1810891"/>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flipV="1">
            <a:off x="3977309" y="2483243"/>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3965358" y="4353851"/>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609753" y="4587544"/>
            <a:ext cx="1245391" cy="646331"/>
          </a:xfrm>
          <a:prstGeom prst="rect">
            <a:avLst/>
          </a:prstGeom>
          <a:noFill/>
        </p:spPr>
        <p:txBody>
          <a:bodyPr wrap="none" rtlCol="0">
            <a:spAutoFit/>
          </a:bodyPr>
          <a:lstStyle/>
          <a:p>
            <a:r>
              <a:rPr lang="en-US" dirty="0"/>
              <a:t>don’t have</a:t>
            </a:r>
          </a:p>
          <a:p>
            <a:r>
              <a:rPr lang="en-US" dirty="0"/>
              <a:t>the disease</a:t>
            </a:r>
          </a:p>
        </p:txBody>
      </p:sp>
      <p:sp>
        <p:nvSpPr>
          <p:cNvPr id="51" name="TextBox 50"/>
          <p:cNvSpPr txBox="1"/>
          <p:nvPr/>
        </p:nvSpPr>
        <p:spPr>
          <a:xfrm>
            <a:off x="4951464" y="1484185"/>
            <a:ext cx="711591" cy="369332"/>
          </a:xfrm>
          <a:prstGeom prst="rect">
            <a:avLst/>
          </a:prstGeom>
          <a:noFill/>
        </p:spPr>
        <p:txBody>
          <a:bodyPr wrap="none" rtlCol="0">
            <a:spAutoFit/>
          </a:bodyPr>
          <a:lstStyle/>
          <a:p>
            <a:r>
              <a:rPr lang="en-US" dirty="0"/>
              <a:t>+ test</a:t>
            </a:r>
          </a:p>
        </p:txBody>
      </p:sp>
      <p:sp>
        <p:nvSpPr>
          <p:cNvPr id="52" name="TextBox 51"/>
          <p:cNvSpPr txBox="1"/>
          <p:nvPr/>
        </p:nvSpPr>
        <p:spPr>
          <a:xfrm>
            <a:off x="4999277" y="4131732"/>
            <a:ext cx="711591" cy="369332"/>
          </a:xfrm>
          <a:prstGeom prst="rect">
            <a:avLst/>
          </a:prstGeom>
          <a:noFill/>
        </p:spPr>
        <p:txBody>
          <a:bodyPr wrap="none" rtlCol="0">
            <a:spAutoFit/>
          </a:bodyPr>
          <a:lstStyle/>
          <a:p>
            <a:r>
              <a:rPr lang="en-US" dirty="0"/>
              <a:t>+ test</a:t>
            </a:r>
          </a:p>
        </p:txBody>
      </p:sp>
      <p:sp>
        <p:nvSpPr>
          <p:cNvPr id="53" name="TextBox 52"/>
          <p:cNvSpPr txBox="1"/>
          <p:nvPr/>
        </p:nvSpPr>
        <p:spPr>
          <a:xfrm>
            <a:off x="5097116" y="2697396"/>
            <a:ext cx="706989" cy="369332"/>
          </a:xfrm>
          <a:prstGeom prst="rect">
            <a:avLst/>
          </a:prstGeom>
          <a:noFill/>
        </p:spPr>
        <p:txBody>
          <a:bodyPr wrap="none" rtlCol="0">
            <a:spAutoFit/>
          </a:bodyPr>
          <a:lstStyle/>
          <a:p>
            <a:pPr algn="ctr"/>
            <a:r>
              <a:rPr lang="en-US" sz="1800" baseline="0" dirty="0">
                <a:cs typeface="Arial"/>
              </a:rPr>
              <a:t>−</a:t>
            </a:r>
            <a:r>
              <a:rPr lang="en-US" dirty="0"/>
              <a:t> test</a:t>
            </a:r>
          </a:p>
        </p:txBody>
      </p:sp>
      <p:sp>
        <p:nvSpPr>
          <p:cNvPr id="54" name="TextBox 53"/>
          <p:cNvSpPr txBox="1"/>
          <p:nvPr/>
        </p:nvSpPr>
        <p:spPr>
          <a:xfrm>
            <a:off x="5100106" y="5359884"/>
            <a:ext cx="706989" cy="369332"/>
          </a:xfrm>
          <a:prstGeom prst="rect">
            <a:avLst/>
          </a:prstGeom>
          <a:noFill/>
        </p:spPr>
        <p:txBody>
          <a:bodyPr wrap="none" rtlCol="0">
            <a:spAutoFit/>
          </a:bodyPr>
          <a:lstStyle/>
          <a:p>
            <a:pPr algn="ctr"/>
            <a:r>
              <a:rPr lang="en-US" sz="1800" baseline="0" dirty="0">
                <a:cs typeface="Arial"/>
              </a:rPr>
              <a:t>−</a:t>
            </a:r>
            <a:r>
              <a:rPr lang="en-US" dirty="0"/>
              <a:t> test</a:t>
            </a:r>
          </a:p>
        </p:txBody>
      </p:sp>
      <p:sp>
        <p:nvSpPr>
          <p:cNvPr id="57" name="TextBox 56"/>
          <p:cNvSpPr txBox="1"/>
          <p:nvPr/>
        </p:nvSpPr>
        <p:spPr>
          <a:xfrm>
            <a:off x="1882579" y="3382441"/>
            <a:ext cx="184666" cy="369332"/>
          </a:xfrm>
          <a:prstGeom prst="rect">
            <a:avLst/>
          </a:prstGeom>
          <a:noFill/>
        </p:spPr>
        <p:txBody>
          <a:bodyPr wrap="none" rtlCol="0">
            <a:spAutoFit/>
          </a:bodyPr>
          <a:lstStyle/>
          <a:p>
            <a:endParaRPr lang="en-US" dirty="0"/>
          </a:p>
        </p:txBody>
      </p:sp>
      <p:cxnSp>
        <p:nvCxnSpPr>
          <p:cNvPr id="67" name="Straight Connector 66"/>
          <p:cNvCxnSpPr/>
          <p:nvPr/>
        </p:nvCxnSpPr>
        <p:spPr>
          <a:xfrm flipH="1" flipV="1">
            <a:off x="3965358" y="5041144"/>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xmlns="" id="{22F7A9C6-E7F3-A045-9D7E-37C38CA7CF4E}"/>
              </a:ext>
            </a:extLst>
          </p:cNvPr>
          <p:cNvSpPr txBox="1"/>
          <p:nvPr/>
        </p:nvSpPr>
        <p:spPr>
          <a:xfrm>
            <a:off x="7204527" y="2828783"/>
            <a:ext cx="3672766" cy="1532334"/>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i="0" dirty="0">
                <a:latin typeface="Arial"/>
                <a:cs typeface="Arial"/>
              </a:rPr>
              <a:t>Which values on the probability tree are not correct?</a:t>
            </a:r>
            <a:endParaRPr lang="en-GB" sz="3200" i="0" dirty="0">
              <a:latin typeface="Arial"/>
              <a:cs typeface="Arial"/>
            </a:endParaRPr>
          </a:p>
        </p:txBody>
      </p:sp>
      <p:sp>
        <p:nvSpPr>
          <p:cNvPr id="79" name="Oval 78"/>
          <p:cNvSpPr/>
          <p:nvPr/>
        </p:nvSpPr>
        <p:spPr>
          <a:xfrm>
            <a:off x="1104013" y="4244770"/>
            <a:ext cx="1259997" cy="914400"/>
          </a:xfrm>
          <a:prstGeom prst="ellipse">
            <a:avLst/>
          </a:prstGeom>
          <a:noFill/>
          <a:ln w="57150" cmpd="sng">
            <a:solidFill>
              <a:srgbClr val="BE00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3617962" y="1245588"/>
            <a:ext cx="1259997" cy="914400"/>
          </a:xfrm>
          <a:prstGeom prst="ellipse">
            <a:avLst/>
          </a:prstGeom>
          <a:noFill/>
          <a:ln w="57150" cmpd="sng">
            <a:solidFill>
              <a:srgbClr val="BE00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3650834" y="5387235"/>
            <a:ext cx="1259997" cy="914400"/>
          </a:xfrm>
          <a:prstGeom prst="ellipse">
            <a:avLst/>
          </a:prstGeom>
          <a:noFill/>
          <a:ln w="57150" cmpd="sng">
            <a:solidFill>
              <a:srgbClr val="BE00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189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xmlns="" id="{02AABD48-7F62-174B-98BD-03D513E3B1A1}"/>
              </a:ext>
            </a:extLst>
          </p:cNvPr>
          <p:cNvSpPr txBox="1">
            <a:spLocks noGrp="1"/>
          </p:cNvSpPr>
          <p:nvPr>
            <p:ph type="title" idx="4294967295"/>
          </p:nvPr>
        </p:nvSpPr>
        <p:spPr>
          <a:xfrm>
            <a:off x="1719071" y="112165"/>
            <a:ext cx="85754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Hockey injuries</a:t>
            </a:r>
          </a:p>
        </p:txBody>
      </p:sp>
      <p:sp>
        <p:nvSpPr>
          <p:cNvPr id="4" name="Slide Number Placeholder 3">
            <a:extLst>
              <a:ext uri="{FF2B5EF4-FFF2-40B4-BE49-F238E27FC236}">
                <a16:creationId xmlns:a16="http://schemas.microsoft.com/office/drawing/2014/main" xmlns="" id="{200C3350-2117-0248-968C-8DADE0DACD17}"/>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smtClean="0"/>
              <a:t>16</a:t>
            </a:fld>
            <a:endParaRPr lang="en-US" dirty="0"/>
          </a:p>
        </p:txBody>
      </p:sp>
      <p:sp>
        <p:nvSpPr>
          <p:cNvPr id="64" name="Isosceles Triangle 11">
            <a:extLst>
              <a:ext uri="{FF2B5EF4-FFF2-40B4-BE49-F238E27FC236}">
                <a16:creationId xmlns:a16="http://schemas.microsoft.com/office/drawing/2014/main" xmlns="" id="{8A02C9CC-C5D7-EC71-9A26-1C33EC3D0D74}"/>
              </a:ext>
              <a:ext uri="{C183D7F6-B498-43B3-948B-1728B52AA6E4}">
                <adec:decorative xmlns:adec="http://schemas.microsoft.com/office/drawing/2017/decorative" xmlns=""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xmlns="" id="{42A289B8-0412-8BB6-E862-D754836427E4}"/>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66" name="TextBox 65"/>
          <p:cNvSpPr txBox="1"/>
          <p:nvPr/>
        </p:nvSpPr>
        <p:spPr>
          <a:xfrm>
            <a:off x="5777589" y="2557951"/>
            <a:ext cx="1220707" cy="646331"/>
          </a:xfrm>
          <a:prstGeom prst="rect">
            <a:avLst/>
          </a:prstGeom>
          <a:noFill/>
        </p:spPr>
        <p:txBody>
          <a:bodyPr wrap="none" rtlCol="0">
            <a:spAutoFit/>
          </a:bodyPr>
          <a:lstStyle/>
          <a:p>
            <a:pPr algn="ctr"/>
            <a:r>
              <a:rPr lang="en-US" dirty="0"/>
              <a:t>injury &gt;</a:t>
            </a:r>
            <a:br>
              <a:rPr lang="en-US" dirty="0"/>
            </a:br>
            <a:r>
              <a:rPr lang="en-US" dirty="0"/>
              <a:t>concussion</a:t>
            </a:r>
          </a:p>
        </p:txBody>
      </p:sp>
      <p:cxnSp>
        <p:nvCxnSpPr>
          <p:cNvPr id="67" name="Straight Connector 66"/>
          <p:cNvCxnSpPr/>
          <p:nvPr/>
        </p:nvCxnSpPr>
        <p:spPr>
          <a:xfrm flipH="1">
            <a:off x="4712402" y="3327395"/>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flipV="1">
            <a:off x="4712402" y="3999747"/>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7144801" y="1960301"/>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7144801" y="2632653"/>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7132850" y="4503261"/>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flipV="1">
            <a:off x="7132850" y="5175613"/>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a:spLocks/>
          </p:cNvSpPr>
          <p:nvPr/>
        </p:nvSpPr>
        <p:spPr>
          <a:xfrm>
            <a:off x="4787104" y="2789488"/>
            <a:ext cx="530915" cy="646331"/>
          </a:xfrm>
          <a:prstGeom prst="rect">
            <a:avLst/>
          </a:prstGeom>
          <a:noFill/>
          <a:ln>
            <a:solidFill>
              <a:schemeClr val="tx1"/>
            </a:solidFill>
          </a:ln>
        </p:spPr>
        <p:txBody>
          <a:bodyPr wrap="none" rtlCol="0">
            <a:spAutoFit/>
          </a:bodyPr>
          <a:lstStyle/>
          <a:p>
            <a:r>
              <a:rPr lang="en-US" dirty="0">
                <a:solidFill>
                  <a:schemeClr val="bg1"/>
                </a:solidFill>
              </a:rPr>
              <a:t>___</a:t>
            </a:r>
          </a:p>
          <a:p>
            <a:endParaRPr lang="en-US" dirty="0">
              <a:ln>
                <a:solidFill>
                  <a:schemeClr val="tx1"/>
                </a:solidFill>
              </a:ln>
            </a:endParaRPr>
          </a:p>
        </p:txBody>
      </p:sp>
      <p:sp>
        <p:nvSpPr>
          <p:cNvPr id="74" name="TextBox 73"/>
          <p:cNvSpPr txBox="1"/>
          <p:nvPr/>
        </p:nvSpPr>
        <p:spPr>
          <a:xfrm>
            <a:off x="4818481" y="2899841"/>
            <a:ext cx="509399" cy="400110"/>
          </a:xfrm>
          <a:prstGeom prst="rect">
            <a:avLst/>
          </a:prstGeom>
          <a:noFill/>
        </p:spPr>
        <p:txBody>
          <a:bodyPr wrap="none" rtlCol="0">
            <a:spAutoFit/>
          </a:bodyPr>
          <a:lstStyle/>
          <a:p>
            <a:r>
              <a:rPr lang="en-US" sz="2000" dirty="0"/>
              <a:t>0.4</a:t>
            </a:r>
          </a:p>
        </p:txBody>
      </p:sp>
      <p:sp>
        <p:nvSpPr>
          <p:cNvPr id="75" name="TextBox 74"/>
          <p:cNvSpPr txBox="1"/>
          <p:nvPr/>
        </p:nvSpPr>
        <p:spPr>
          <a:xfrm>
            <a:off x="5050071" y="3531851"/>
            <a:ext cx="184666" cy="369332"/>
          </a:xfrm>
          <a:prstGeom prst="rect">
            <a:avLst/>
          </a:prstGeom>
          <a:noFill/>
        </p:spPr>
        <p:txBody>
          <a:bodyPr wrap="none" rtlCol="0">
            <a:spAutoFit/>
          </a:bodyPr>
          <a:lstStyle/>
          <a:p>
            <a:endParaRPr lang="en-US" dirty="0"/>
          </a:p>
        </p:txBody>
      </p:sp>
      <p:sp>
        <p:nvSpPr>
          <p:cNvPr id="76" name="TextBox 75"/>
          <p:cNvSpPr txBox="1">
            <a:spLocks/>
          </p:cNvSpPr>
          <p:nvPr/>
        </p:nvSpPr>
        <p:spPr>
          <a:xfrm>
            <a:off x="4787104" y="4440488"/>
            <a:ext cx="530915" cy="646331"/>
          </a:xfrm>
          <a:prstGeom prst="rect">
            <a:avLst/>
          </a:prstGeom>
          <a:noFill/>
          <a:ln>
            <a:solidFill>
              <a:schemeClr val="tx1"/>
            </a:solidFill>
          </a:ln>
        </p:spPr>
        <p:txBody>
          <a:bodyPr wrap="none" rtlCol="0">
            <a:spAutoFit/>
          </a:bodyPr>
          <a:lstStyle/>
          <a:p>
            <a:r>
              <a:rPr lang="en-US" dirty="0">
                <a:solidFill>
                  <a:schemeClr val="bg1"/>
                </a:solidFill>
              </a:rPr>
              <a:t>___</a:t>
            </a:r>
          </a:p>
          <a:p>
            <a:endParaRPr lang="en-US" dirty="0">
              <a:ln>
                <a:solidFill>
                  <a:schemeClr val="tx1"/>
                </a:solidFill>
              </a:ln>
            </a:endParaRPr>
          </a:p>
        </p:txBody>
      </p:sp>
      <p:sp>
        <p:nvSpPr>
          <p:cNvPr id="77" name="TextBox 76"/>
          <p:cNvSpPr txBox="1">
            <a:spLocks/>
          </p:cNvSpPr>
          <p:nvPr/>
        </p:nvSpPr>
        <p:spPr>
          <a:xfrm>
            <a:off x="7263604" y="1494088"/>
            <a:ext cx="530915" cy="646331"/>
          </a:xfrm>
          <a:prstGeom prst="rect">
            <a:avLst/>
          </a:prstGeom>
          <a:noFill/>
          <a:ln>
            <a:solidFill>
              <a:schemeClr val="tx1"/>
            </a:solidFill>
          </a:ln>
        </p:spPr>
        <p:txBody>
          <a:bodyPr wrap="none" rtlCol="0">
            <a:spAutoFit/>
          </a:bodyPr>
          <a:lstStyle/>
          <a:p>
            <a:r>
              <a:rPr lang="en-US" dirty="0">
                <a:solidFill>
                  <a:schemeClr val="bg1"/>
                </a:solidFill>
              </a:rPr>
              <a:t>___</a:t>
            </a:r>
          </a:p>
          <a:p>
            <a:endParaRPr lang="en-US" dirty="0">
              <a:ln>
                <a:solidFill>
                  <a:schemeClr val="tx1"/>
                </a:solidFill>
              </a:ln>
            </a:endParaRPr>
          </a:p>
        </p:txBody>
      </p:sp>
      <p:sp>
        <p:nvSpPr>
          <p:cNvPr id="78" name="TextBox 77"/>
          <p:cNvSpPr txBox="1">
            <a:spLocks/>
          </p:cNvSpPr>
          <p:nvPr/>
        </p:nvSpPr>
        <p:spPr>
          <a:xfrm>
            <a:off x="7223734" y="3052166"/>
            <a:ext cx="530915" cy="646331"/>
          </a:xfrm>
          <a:prstGeom prst="rect">
            <a:avLst/>
          </a:prstGeom>
          <a:noFill/>
          <a:ln>
            <a:solidFill>
              <a:schemeClr val="tx1"/>
            </a:solidFill>
          </a:ln>
        </p:spPr>
        <p:txBody>
          <a:bodyPr wrap="none" rtlCol="0">
            <a:spAutoFit/>
          </a:bodyPr>
          <a:lstStyle/>
          <a:p>
            <a:r>
              <a:rPr lang="en-US" dirty="0">
                <a:solidFill>
                  <a:schemeClr val="bg1"/>
                </a:solidFill>
              </a:rPr>
              <a:t>___</a:t>
            </a:r>
          </a:p>
          <a:p>
            <a:endParaRPr lang="en-US" dirty="0">
              <a:ln>
                <a:solidFill>
                  <a:schemeClr val="tx1"/>
                </a:solidFill>
              </a:ln>
            </a:endParaRPr>
          </a:p>
        </p:txBody>
      </p:sp>
      <p:sp>
        <p:nvSpPr>
          <p:cNvPr id="79" name="TextBox 78"/>
          <p:cNvSpPr txBox="1">
            <a:spLocks/>
          </p:cNvSpPr>
          <p:nvPr/>
        </p:nvSpPr>
        <p:spPr>
          <a:xfrm>
            <a:off x="7223734" y="4030066"/>
            <a:ext cx="530915" cy="646331"/>
          </a:xfrm>
          <a:prstGeom prst="rect">
            <a:avLst/>
          </a:prstGeom>
          <a:noFill/>
          <a:ln>
            <a:solidFill>
              <a:schemeClr val="tx1"/>
            </a:solidFill>
          </a:ln>
        </p:spPr>
        <p:txBody>
          <a:bodyPr wrap="none" rtlCol="0">
            <a:spAutoFit/>
          </a:bodyPr>
          <a:lstStyle/>
          <a:p>
            <a:r>
              <a:rPr lang="en-US" dirty="0">
                <a:solidFill>
                  <a:schemeClr val="bg1"/>
                </a:solidFill>
              </a:rPr>
              <a:t>___</a:t>
            </a:r>
          </a:p>
          <a:p>
            <a:endParaRPr lang="en-US" dirty="0">
              <a:ln>
                <a:solidFill>
                  <a:schemeClr val="tx1"/>
                </a:solidFill>
              </a:ln>
            </a:endParaRPr>
          </a:p>
        </p:txBody>
      </p:sp>
      <p:sp>
        <p:nvSpPr>
          <p:cNvPr id="82" name="TextBox 81"/>
          <p:cNvSpPr txBox="1">
            <a:spLocks/>
          </p:cNvSpPr>
          <p:nvPr/>
        </p:nvSpPr>
        <p:spPr>
          <a:xfrm>
            <a:off x="7208793" y="5604866"/>
            <a:ext cx="530915" cy="646331"/>
          </a:xfrm>
          <a:prstGeom prst="rect">
            <a:avLst/>
          </a:prstGeom>
          <a:noFill/>
          <a:ln>
            <a:solidFill>
              <a:schemeClr val="tx1"/>
            </a:solidFill>
          </a:ln>
        </p:spPr>
        <p:txBody>
          <a:bodyPr wrap="none" rtlCol="0">
            <a:spAutoFit/>
          </a:bodyPr>
          <a:lstStyle/>
          <a:p>
            <a:r>
              <a:rPr lang="en-US" dirty="0">
                <a:solidFill>
                  <a:schemeClr val="bg1"/>
                </a:solidFill>
              </a:rPr>
              <a:t>___</a:t>
            </a:r>
          </a:p>
          <a:p>
            <a:endParaRPr lang="en-US" dirty="0">
              <a:ln>
                <a:solidFill>
                  <a:schemeClr val="tx1"/>
                </a:solidFill>
              </a:ln>
            </a:endParaRPr>
          </a:p>
        </p:txBody>
      </p:sp>
      <p:sp>
        <p:nvSpPr>
          <p:cNvPr id="83" name="TextBox 82"/>
          <p:cNvSpPr txBox="1"/>
          <p:nvPr/>
        </p:nvSpPr>
        <p:spPr>
          <a:xfrm>
            <a:off x="4842495" y="1070553"/>
            <a:ext cx="1765200" cy="369332"/>
          </a:xfrm>
          <a:prstGeom prst="rect">
            <a:avLst/>
          </a:prstGeom>
          <a:noFill/>
        </p:spPr>
        <p:txBody>
          <a:bodyPr wrap="square" rtlCol="0">
            <a:spAutoFit/>
          </a:bodyPr>
          <a:lstStyle/>
          <a:p>
            <a:pPr algn="ctr"/>
            <a:r>
              <a:rPr lang="en-US" b="1" dirty="0"/>
              <a:t>Winter season</a:t>
            </a:r>
          </a:p>
        </p:txBody>
      </p:sp>
      <p:sp>
        <p:nvSpPr>
          <p:cNvPr id="84" name="TextBox 83"/>
          <p:cNvSpPr txBox="1"/>
          <p:nvPr/>
        </p:nvSpPr>
        <p:spPr>
          <a:xfrm>
            <a:off x="7693971" y="1025730"/>
            <a:ext cx="1705928" cy="369332"/>
          </a:xfrm>
          <a:prstGeom prst="rect">
            <a:avLst/>
          </a:prstGeom>
          <a:noFill/>
        </p:spPr>
        <p:txBody>
          <a:bodyPr wrap="none" rtlCol="0">
            <a:spAutoFit/>
          </a:bodyPr>
          <a:lstStyle/>
          <a:p>
            <a:pPr algn="ctr"/>
            <a:r>
              <a:rPr lang="en-US" b="1" dirty="0"/>
              <a:t>Summer</a:t>
            </a:r>
            <a:r>
              <a:rPr lang="en-US" dirty="0"/>
              <a:t> </a:t>
            </a:r>
            <a:r>
              <a:rPr lang="en-US" b="1" dirty="0"/>
              <a:t>season</a:t>
            </a:r>
          </a:p>
        </p:txBody>
      </p:sp>
      <p:sp>
        <p:nvSpPr>
          <p:cNvPr id="85" name="TextBox 84"/>
          <p:cNvSpPr txBox="1"/>
          <p:nvPr/>
        </p:nvSpPr>
        <p:spPr>
          <a:xfrm>
            <a:off x="5533175" y="4469701"/>
            <a:ext cx="1628644" cy="646331"/>
          </a:xfrm>
          <a:prstGeom prst="rect">
            <a:avLst/>
          </a:prstGeom>
          <a:noFill/>
        </p:spPr>
        <p:txBody>
          <a:bodyPr wrap="square" rtlCol="0">
            <a:spAutoFit/>
          </a:bodyPr>
          <a:lstStyle/>
          <a:p>
            <a:pPr algn="ctr"/>
            <a:r>
              <a:rPr lang="en-US" dirty="0"/>
              <a:t>injury &gt; </a:t>
            </a:r>
          </a:p>
          <a:p>
            <a:pPr algn="ctr"/>
            <a:r>
              <a:rPr lang="en-US" dirty="0"/>
              <a:t>no concussion</a:t>
            </a:r>
          </a:p>
        </p:txBody>
      </p:sp>
      <p:sp>
        <p:nvSpPr>
          <p:cNvPr id="40" name="TextBox 39"/>
          <p:cNvSpPr txBox="1"/>
          <p:nvPr/>
        </p:nvSpPr>
        <p:spPr>
          <a:xfrm>
            <a:off x="8254501" y="1538122"/>
            <a:ext cx="1220707" cy="646331"/>
          </a:xfrm>
          <a:prstGeom prst="rect">
            <a:avLst/>
          </a:prstGeom>
          <a:noFill/>
        </p:spPr>
        <p:txBody>
          <a:bodyPr wrap="none" rtlCol="0">
            <a:spAutoFit/>
          </a:bodyPr>
          <a:lstStyle/>
          <a:p>
            <a:pPr algn="ctr"/>
            <a:r>
              <a:rPr lang="en-US" dirty="0"/>
              <a:t>injury &gt;</a:t>
            </a:r>
            <a:br>
              <a:rPr lang="en-US" dirty="0"/>
            </a:br>
            <a:r>
              <a:rPr lang="en-US" dirty="0"/>
              <a:t>concussion</a:t>
            </a:r>
          </a:p>
        </p:txBody>
      </p:sp>
      <p:sp>
        <p:nvSpPr>
          <p:cNvPr id="41" name="TextBox 40"/>
          <p:cNvSpPr txBox="1"/>
          <p:nvPr/>
        </p:nvSpPr>
        <p:spPr>
          <a:xfrm>
            <a:off x="8182786" y="4110964"/>
            <a:ext cx="1220707" cy="646331"/>
          </a:xfrm>
          <a:prstGeom prst="rect">
            <a:avLst/>
          </a:prstGeom>
          <a:noFill/>
        </p:spPr>
        <p:txBody>
          <a:bodyPr wrap="none" rtlCol="0">
            <a:spAutoFit/>
          </a:bodyPr>
          <a:lstStyle/>
          <a:p>
            <a:pPr algn="ctr"/>
            <a:r>
              <a:rPr lang="en-US" dirty="0"/>
              <a:t>injury &gt;</a:t>
            </a:r>
            <a:br>
              <a:rPr lang="en-US" dirty="0"/>
            </a:br>
            <a:r>
              <a:rPr lang="en-US" dirty="0"/>
              <a:t>concussion</a:t>
            </a:r>
          </a:p>
        </p:txBody>
      </p:sp>
      <p:sp>
        <p:nvSpPr>
          <p:cNvPr id="42" name="TextBox 41"/>
          <p:cNvSpPr txBox="1"/>
          <p:nvPr/>
        </p:nvSpPr>
        <p:spPr>
          <a:xfrm>
            <a:off x="7949377" y="3015542"/>
            <a:ext cx="1817096" cy="646331"/>
          </a:xfrm>
          <a:prstGeom prst="rect">
            <a:avLst/>
          </a:prstGeom>
          <a:noFill/>
        </p:spPr>
        <p:txBody>
          <a:bodyPr wrap="square" rtlCol="0">
            <a:spAutoFit/>
          </a:bodyPr>
          <a:lstStyle/>
          <a:p>
            <a:pPr algn="ctr"/>
            <a:r>
              <a:rPr lang="en-US" dirty="0"/>
              <a:t>Injury &gt; </a:t>
            </a:r>
          </a:p>
          <a:p>
            <a:pPr algn="ctr"/>
            <a:r>
              <a:rPr lang="en-US" dirty="0"/>
              <a:t>no concussion</a:t>
            </a:r>
          </a:p>
        </p:txBody>
      </p:sp>
      <p:sp>
        <p:nvSpPr>
          <p:cNvPr id="43" name="TextBox 42"/>
          <p:cNvSpPr txBox="1"/>
          <p:nvPr/>
        </p:nvSpPr>
        <p:spPr>
          <a:xfrm>
            <a:off x="7614094" y="5502052"/>
            <a:ext cx="2501520" cy="646331"/>
          </a:xfrm>
          <a:prstGeom prst="rect">
            <a:avLst/>
          </a:prstGeom>
          <a:noFill/>
        </p:spPr>
        <p:txBody>
          <a:bodyPr wrap="square" rtlCol="0">
            <a:spAutoFit/>
          </a:bodyPr>
          <a:lstStyle/>
          <a:p>
            <a:pPr algn="ctr"/>
            <a:r>
              <a:rPr lang="en-US" dirty="0"/>
              <a:t>injury &gt; </a:t>
            </a:r>
          </a:p>
          <a:p>
            <a:pPr algn="ctr"/>
            <a:r>
              <a:rPr lang="en-US" dirty="0"/>
              <a:t>no concussion</a:t>
            </a:r>
          </a:p>
        </p:txBody>
      </p:sp>
      <p:sp>
        <p:nvSpPr>
          <p:cNvPr id="44" name="TextBox 43">
            <a:extLst>
              <a:ext uri="{FF2B5EF4-FFF2-40B4-BE49-F238E27FC236}">
                <a16:creationId xmlns:a16="http://schemas.microsoft.com/office/drawing/2014/main" xmlns="" id="{542FCE50-EE84-145E-27AB-598843B4E058}"/>
              </a:ext>
            </a:extLst>
          </p:cNvPr>
          <p:cNvSpPr txBox="1"/>
          <p:nvPr/>
        </p:nvSpPr>
        <p:spPr>
          <a:xfrm>
            <a:off x="166639" y="3748951"/>
            <a:ext cx="4295365" cy="2077164"/>
          </a:xfrm>
          <a:prstGeom prst="roundRect">
            <a:avLst/>
          </a:prstGeom>
          <a:noFill/>
          <a:ln>
            <a:solidFill>
              <a:srgbClr val="BE0064"/>
            </a:solidFill>
          </a:ln>
        </p:spPr>
        <p:txBody>
          <a:bodyPr wrap="square" rtlCol="0">
            <a:spAutoFit/>
          </a:bodyPr>
          <a:lstStyle>
            <a:defPPr>
              <a:defRPr lang="en-US"/>
            </a:defPPr>
            <a:lvl1pPr>
              <a:defRPr sz="2800" b="0" i="1">
                <a:latin typeface="Cambria Math"/>
              </a:defRPr>
            </a:lvl1pPr>
          </a:lstStyle>
          <a:p>
            <a:pPr algn="ctr"/>
            <a:r>
              <a:rPr lang="en-GB" i="0" dirty="0">
                <a:latin typeface="Arial" panose="020B0604020202020204" pitchFamily="34" charset="0"/>
                <a:ea typeface="Calibri" panose="020F0502020204030204" pitchFamily="34" charset="0"/>
                <a:cs typeface="Times New Roman" panose="02020603050405020304" pitchFamily="18" charset="0"/>
              </a:rPr>
              <a:t>The probability of a hockey injury that results in concussion in any one season is 0.4.  </a:t>
            </a:r>
            <a:r>
              <a:rPr lang="en-GB" i="0" dirty="0">
                <a:latin typeface="Arial" panose="020B0604020202020204" pitchFamily="34" charset="0"/>
                <a:cs typeface="Arial" panose="020B0604020202020204" pitchFamily="34" charset="0"/>
              </a:rPr>
              <a:t> </a:t>
            </a:r>
            <a:r>
              <a:rPr lang="en-GB" sz="3200" i="0" dirty="0">
                <a:latin typeface="Arial" panose="020B0604020202020204" pitchFamily="34" charset="0"/>
                <a:cs typeface="Arial" panose="020B0604020202020204" pitchFamily="34" charset="0"/>
              </a:rPr>
              <a:t> </a:t>
            </a:r>
            <a:endParaRPr lang="en-GB" sz="3200" b="1" i="0" dirty="0">
              <a:latin typeface="Arial" panose="020B0604020202020204" pitchFamily="34" charset="0"/>
              <a:cs typeface="Arial" panose="020B0604020202020204" pitchFamily="34" charset="0"/>
            </a:endParaRPr>
          </a:p>
        </p:txBody>
      </p:sp>
      <p:grpSp>
        <p:nvGrpSpPr>
          <p:cNvPr id="5" name="Group 4"/>
          <p:cNvGrpSpPr/>
          <p:nvPr/>
        </p:nvGrpSpPr>
        <p:grpSpPr>
          <a:xfrm>
            <a:off x="9952319" y="2526313"/>
            <a:ext cx="935997" cy="891647"/>
            <a:chOff x="9952319" y="2526313"/>
            <a:chExt cx="935997" cy="891647"/>
          </a:xfrm>
        </p:grpSpPr>
        <p:pic>
          <p:nvPicPr>
            <p:cNvPr id="3" name="Picture 2" descr="sticky_not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2319" y="2526313"/>
              <a:ext cx="935997" cy="891647"/>
            </a:xfrm>
            <a:prstGeom prst="rect">
              <a:avLst/>
            </a:prstGeom>
          </p:spPr>
        </p:pic>
        <p:sp>
          <p:nvSpPr>
            <p:cNvPr id="51" name="TextBox 50"/>
            <p:cNvSpPr txBox="1"/>
            <p:nvPr/>
          </p:nvSpPr>
          <p:spPr>
            <a:xfrm>
              <a:off x="10174240" y="2744609"/>
              <a:ext cx="509399" cy="400110"/>
            </a:xfrm>
            <a:prstGeom prst="rect">
              <a:avLst/>
            </a:prstGeom>
            <a:noFill/>
          </p:spPr>
          <p:txBody>
            <a:bodyPr wrap="none" rtlCol="0">
              <a:spAutoFit/>
            </a:bodyPr>
            <a:lstStyle/>
            <a:p>
              <a:r>
                <a:rPr lang="en-US" sz="2000" dirty="0"/>
                <a:t>0.4</a:t>
              </a:r>
            </a:p>
          </p:txBody>
        </p:sp>
      </p:grpSp>
      <p:grpSp>
        <p:nvGrpSpPr>
          <p:cNvPr id="6" name="Group 5"/>
          <p:cNvGrpSpPr/>
          <p:nvPr/>
        </p:nvGrpSpPr>
        <p:grpSpPr>
          <a:xfrm>
            <a:off x="10896592" y="2514362"/>
            <a:ext cx="935997" cy="891647"/>
            <a:chOff x="10896592" y="2514362"/>
            <a:chExt cx="935997" cy="891647"/>
          </a:xfrm>
        </p:grpSpPr>
        <p:pic>
          <p:nvPicPr>
            <p:cNvPr id="52" name="Picture 51" descr="sticky_not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6592" y="2514362"/>
              <a:ext cx="935997" cy="891647"/>
            </a:xfrm>
            <a:prstGeom prst="rect">
              <a:avLst/>
            </a:prstGeom>
          </p:spPr>
        </p:pic>
        <p:sp>
          <p:nvSpPr>
            <p:cNvPr id="53" name="TextBox 52"/>
            <p:cNvSpPr txBox="1"/>
            <p:nvPr/>
          </p:nvSpPr>
          <p:spPr>
            <a:xfrm>
              <a:off x="11118513" y="2732658"/>
              <a:ext cx="509399" cy="400110"/>
            </a:xfrm>
            <a:prstGeom prst="rect">
              <a:avLst/>
            </a:prstGeom>
            <a:noFill/>
          </p:spPr>
          <p:txBody>
            <a:bodyPr wrap="none" rtlCol="0">
              <a:spAutoFit/>
            </a:bodyPr>
            <a:lstStyle/>
            <a:p>
              <a:r>
                <a:rPr lang="en-US" sz="2000" dirty="0"/>
                <a:t>0.4</a:t>
              </a:r>
            </a:p>
          </p:txBody>
        </p:sp>
      </p:grpSp>
      <p:grpSp>
        <p:nvGrpSpPr>
          <p:cNvPr id="7" name="Group 6"/>
          <p:cNvGrpSpPr/>
          <p:nvPr/>
        </p:nvGrpSpPr>
        <p:grpSpPr>
          <a:xfrm>
            <a:off x="9970250" y="3470586"/>
            <a:ext cx="935997" cy="891647"/>
            <a:chOff x="9970250" y="3470586"/>
            <a:chExt cx="935997" cy="891647"/>
          </a:xfrm>
        </p:grpSpPr>
        <p:pic>
          <p:nvPicPr>
            <p:cNvPr id="54" name="Picture 53" descr="sticky_not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70250" y="3470586"/>
              <a:ext cx="935997" cy="891647"/>
            </a:xfrm>
            <a:prstGeom prst="rect">
              <a:avLst/>
            </a:prstGeom>
          </p:spPr>
        </p:pic>
        <p:sp>
          <p:nvSpPr>
            <p:cNvPr id="55" name="TextBox 54"/>
            <p:cNvSpPr txBox="1"/>
            <p:nvPr/>
          </p:nvSpPr>
          <p:spPr>
            <a:xfrm>
              <a:off x="10192171" y="3688882"/>
              <a:ext cx="509399" cy="400110"/>
            </a:xfrm>
            <a:prstGeom prst="rect">
              <a:avLst/>
            </a:prstGeom>
            <a:noFill/>
          </p:spPr>
          <p:txBody>
            <a:bodyPr wrap="none" rtlCol="0">
              <a:spAutoFit/>
            </a:bodyPr>
            <a:lstStyle/>
            <a:p>
              <a:r>
                <a:rPr lang="en-US" sz="2000" dirty="0"/>
                <a:t>0.6</a:t>
              </a:r>
            </a:p>
          </p:txBody>
        </p:sp>
      </p:grpSp>
      <p:grpSp>
        <p:nvGrpSpPr>
          <p:cNvPr id="8" name="Group 7"/>
          <p:cNvGrpSpPr/>
          <p:nvPr/>
        </p:nvGrpSpPr>
        <p:grpSpPr>
          <a:xfrm>
            <a:off x="10899582" y="3473576"/>
            <a:ext cx="935997" cy="891647"/>
            <a:chOff x="10899582" y="3473576"/>
            <a:chExt cx="935997" cy="891647"/>
          </a:xfrm>
        </p:grpSpPr>
        <p:pic>
          <p:nvPicPr>
            <p:cNvPr id="56" name="Picture 55" descr="sticky_not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9582" y="3473576"/>
              <a:ext cx="935997" cy="891647"/>
            </a:xfrm>
            <a:prstGeom prst="rect">
              <a:avLst/>
            </a:prstGeom>
          </p:spPr>
        </p:pic>
        <p:sp>
          <p:nvSpPr>
            <p:cNvPr id="57" name="TextBox 56"/>
            <p:cNvSpPr txBox="1"/>
            <p:nvPr/>
          </p:nvSpPr>
          <p:spPr>
            <a:xfrm>
              <a:off x="11121503" y="3691872"/>
              <a:ext cx="509399" cy="400110"/>
            </a:xfrm>
            <a:prstGeom prst="rect">
              <a:avLst/>
            </a:prstGeom>
            <a:noFill/>
          </p:spPr>
          <p:txBody>
            <a:bodyPr wrap="none" rtlCol="0">
              <a:spAutoFit/>
            </a:bodyPr>
            <a:lstStyle/>
            <a:p>
              <a:r>
                <a:rPr lang="en-US" sz="2000" dirty="0"/>
                <a:t>0.6</a:t>
              </a:r>
            </a:p>
          </p:txBody>
        </p:sp>
      </p:grpSp>
      <p:grpSp>
        <p:nvGrpSpPr>
          <p:cNvPr id="9" name="Group 8"/>
          <p:cNvGrpSpPr/>
          <p:nvPr/>
        </p:nvGrpSpPr>
        <p:grpSpPr>
          <a:xfrm>
            <a:off x="10424460" y="4387967"/>
            <a:ext cx="935997" cy="891647"/>
            <a:chOff x="10424460" y="4387967"/>
            <a:chExt cx="935997" cy="891647"/>
          </a:xfrm>
        </p:grpSpPr>
        <p:pic>
          <p:nvPicPr>
            <p:cNvPr id="58" name="Picture 57" descr="sticky_not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4460" y="4387967"/>
              <a:ext cx="935997" cy="891647"/>
            </a:xfrm>
            <a:prstGeom prst="rect">
              <a:avLst/>
            </a:prstGeom>
          </p:spPr>
        </p:pic>
        <p:sp>
          <p:nvSpPr>
            <p:cNvPr id="59" name="TextBox 58"/>
            <p:cNvSpPr txBox="1"/>
            <p:nvPr/>
          </p:nvSpPr>
          <p:spPr>
            <a:xfrm>
              <a:off x="10646381" y="4606263"/>
              <a:ext cx="509399" cy="400110"/>
            </a:xfrm>
            <a:prstGeom prst="rect">
              <a:avLst/>
            </a:prstGeom>
            <a:noFill/>
          </p:spPr>
          <p:txBody>
            <a:bodyPr wrap="none" rtlCol="0">
              <a:spAutoFit/>
            </a:bodyPr>
            <a:lstStyle/>
            <a:p>
              <a:r>
                <a:rPr lang="en-US" sz="2000" dirty="0"/>
                <a:t>0.6</a:t>
              </a:r>
            </a:p>
          </p:txBody>
        </p:sp>
      </p:grpSp>
      <p:pic>
        <p:nvPicPr>
          <p:cNvPr id="11" name="Picture 10" descr="Silhouette of two people playing hockey.">
            <a:extLst>
              <a:ext uri="{FF2B5EF4-FFF2-40B4-BE49-F238E27FC236}">
                <a16:creationId xmlns:a16="http://schemas.microsoft.com/office/drawing/2014/main" xmlns="" id="{3D5A11D3-DD75-1F44-A134-09EB2D7A3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813" y="1617357"/>
            <a:ext cx="3926686" cy="1763002"/>
          </a:xfrm>
          <a:prstGeom prst="rect">
            <a:avLst/>
          </a:prstGeom>
        </p:spPr>
      </p:pic>
    </p:spTree>
    <p:extLst>
      <p:ext uri="{BB962C8B-B14F-4D97-AF65-F5344CB8AC3E}">
        <p14:creationId xmlns:p14="http://schemas.microsoft.com/office/powerpoint/2010/main" val="250456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xmlns="" id="{02AABD48-7F62-174B-98BD-03D513E3B1A1}"/>
              </a:ext>
            </a:extLst>
          </p:cNvPr>
          <p:cNvSpPr txBox="1">
            <a:spLocks noGrp="1"/>
          </p:cNvSpPr>
          <p:nvPr>
            <p:ph type="title" idx="4294967295"/>
          </p:nvPr>
        </p:nvSpPr>
        <p:spPr>
          <a:xfrm>
            <a:off x="1719071" y="112165"/>
            <a:ext cx="85754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Calculating probabilities</a:t>
            </a:r>
          </a:p>
        </p:txBody>
      </p:sp>
      <p:sp>
        <p:nvSpPr>
          <p:cNvPr id="4" name="Slide Number Placeholder 3">
            <a:extLst>
              <a:ext uri="{FF2B5EF4-FFF2-40B4-BE49-F238E27FC236}">
                <a16:creationId xmlns:a16="http://schemas.microsoft.com/office/drawing/2014/main" xmlns="" id="{200C3350-2117-0248-968C-8DADE0DACD17}"/>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smtClean="0"/>
              <a:t>17</a:t>
            </a:fld>
            <a:endParaRPr lang="en-US" dirty="0"/>
          </a:p>
        </p:txBody>
      </p:sp>
      <p:sp>
        <p:nvSpPr>
          <p:cNvPr id="64" name="Isosceles Triangle 11">
            <a:extLst>
              <a:ext uri="{FF2B5EF4-FFF2-40B4-BE49-F238E27FC236}">
                <a16:creationId xmlns:a16="http://schemas.microsoft.com/office/drawing/2014/main" xmlns="" id="{8A02C9CC-C5D7-EC71-9A26-1C33EC3D0D74}"/>
              </a:ext>
              <a:ext uri="{C183D7F6-B498-43B3-948B-1728B52AA6E4}">
                <adec:decorative xmlns:adec="http://schemas.microsoft.com/office/drawing/2017/decorative" xmlns=""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xmlns="" id="{42A289B8-0412-8BB6-E862-D754836427E4}"/>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66" name="TextBox 65"/>
          <p:cNvSpPr txBox="1"/>
          <p:nvPr/>
        </p:nvSpPr>
        <p:spPr>
          <a:xfrm>
            <a:off x="5777589" y="2557951"/>
            <a:ext cx="1220707" cy="646331"/>
          </a:xfrm>
          <a:prstGeom prst="rect">
            <a:avLst/>
          </a:prstGeom>
          <a:noFill/>
        </p:spPr>
        <p:txBody>
          <a:bodyPr wrap="none" rtlCol="0">
            <a:spAutoFit/>
          </a:bodyPr>
          <a:lstStyle/>
          <a:p>
            <a:pPr algn="ctr"/>
            <a:r>
              <a:rPr lang="en-US" dirty="0"/>
              <a:t>injury &gt;</a:t>
            </a:r>
            <a:br>
              <a:rPr lang="en-US" dirty="0"/>
            </a:br>
            <a:r>
              <a:rPr lang="en-US" dirty="0"/>
              <a:t>concussion</a:t>
            </a:r>
          </a:p>
        </p:txBody>
      </p:sp>
      <p:cxnSp>
        <p:nvCxnSpPr>
          <p:cNvPr id="67" name="Straight Connector 66"/>
          <p:cNvCxnSpPr/>
          <p:nvPr/>
        </p:nvCxnSpPr>
        <p:spPr>
          <a:xfrm flipH="1">
            <a:off x="4712402" y="3327395"/>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flipV="1">
            <a:off x="4712402" y="3999747"/>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7144801" y="1960301"/>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7144801" y="2632653"/>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7132850" y="4503261"/>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flipV="1">
            <a:off x="7132850" y="5175613"/>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a:spLocks/>
          </p:cNvSpPr>
          <p:nvPr/>
        </p:nvSpPr>
        <p:spPr>
          <a:xfrm>
            <a:off x="4787104" y="2789488"/>
            <a:ext cx="530915" cy="646331"/>
          </a:xfrm>
          <a:prstGeom prst="rect">
            <a:avLst/>
          </a:prstGeom>
          <a:noFill/>
          <a:ln>
            <a:solidFill>
              <a:schemeClr val="tx1"/>
            </a:solidFill>
          </a:ln>
        </p:spPr>
        <p:txBody>
          <a:bodyPr wrap="none" rtlCol="0">
            <a:spAutoFit/>
          </a:bodyPr>
          <a:lstStyle/>
          <a:p>
            <a:r>
              <a:rPr lang="en-US" dirty="0">
                <a:solidFill>
                  <a:schemeClr val="bg1"/>
                </a:solidFill>
              </a:rPr>
              <a:t>___</a:t>
            </a:r>
          </a:p>
          <a:p>
            <a:endParaRPr lang="en-US" dirty="0">
              <a:ln>
                <a:solidFill>
                  <a:schemeClr val="tx1"/>
                </a:solidFill>
              </a:ln>
            </a:endParaRPr>
          </a:p>
        </p:txBody>
      </p:sp>
      <p:sp>
        <p:nvSpPr>
          <p:cNvPr id="74" name="TextBox 73"/>
          <p:cNvSpPr txBox="1"/>
          <p:nvPr/>
        </p:nvSpPr>
        <p:spPr>
          <a:xfrm>
            <a:off x="4818481" y="2899841"/>
            <a:ext cx="509399" cy="400110"/>
          </a:xfrm>
          <a:prstGeom prst="rect">
            <a:avLst/>
          </a:prstGeom>
          <a:noFill/>
        </p:spPr>
        <p:txBody>
          <a:bodyPr wrap="none" rtlCol="0">
            <a:spAutoFit/>
          </a:bodyPr>
          <a:lstStyle/>
          <a:p>
            <a:r>
              <a:rPr lang="en-US" sz="2000" dirty="0"/>
              <a:t>0.4</a:t>
            </a:r>
          </a:p>
        </p:txBody>
      </p:sp>
      <p:sp>
        <p:nvSpPr>
          <p:cNvPr id="75" name="TextBox 74"/>
          <p:cNvSpPr txBox="1"/>
          <p:nvPr/>
        </p:nvSpPr>
        <p:spPr>
          <a:xfrm>
            <a:off x="5050071" y="3531851"/>
            <a:ext cx="184666" cy="369332"/>
          </a:xfrm>
          <a:prstGeom prst="rect">
            <a:avLst/>
          </a:prstGeom>
          <a:noFill/>
        </p:spPr>
        <p:txBody>
          <a:bodyPr wrap="none" rtlCol="0">
            <a:spAutoFit/>
          </a:bodyPr>
          <a:lstStyle/>
          <a:p>
            <a:endParaRPr lang="en-US" dirty="0"/>
          </a:p>
        </p:txBody>
      </p:sp>
      <p:sp>
        <p:nvSpPr>
          <p:cNvPr id="76" name="TextBox 75"/>
          <p:cNvSpPr txBox="1">
            <a:spLocks/>
          </p:cNvSpPr>
          <p:nvPr/>
        </p:nvSpPr>
        <p:spPr>
          <a:xfrm>
            <a:off x="4787104" y="4440488"/>
            <a:ext cx="530915" cy="646331"/>
          </a:xfrm>
          <a:prstGeom prst="rect">
            <a:avLst/>
          </a:prstGeom>
          <a:noFill/>
          <a:ln>
            <a:solidFill>
              <a:schemeClr val="tx1"/>
            </a:solidFill>
          </a:ln>
        </p:spPr>
        <p:txBody>
          <a:bodyPr wrap="none" rtlCol="0">
            <a:spAutoFit/>
          </a:bodyPr>
          <a:lstStyle/>
          <a:p>
            <a:r>
              <a:rPr lang="en-US" dirty="0">
                <a:solidFill>
                  <a:schemeClr val="bg1"/>
                </a:solidFill>
              </a:rPr>
              <a:t>___</a:t>
            </a:r>
          </a:p>
          <a:p>
            <a:endParaRPr lang="en-US" dirty="0">
              <a:ln>
                <a:solidFill>
                  <a:schemeClr val="tx1"/>
                </a:solidFill>
              </a:ln>
            </a:endParaRPr>
          </a:p>
        </p:txBody>
      </p:sp>
      <p:sp>
        <p:nvSpPr>
          <p:cNvPr id="77" name="TextBox 76"/>
          <p:cNvSpPr txBox="1">
            <a:spLocks/>
          </p:cNvSpPr>
          <p:nvPr/>
        </p:nvSpPr>
        <p:spPr>
          <a:xfrm>
            <a:off x="7263604" y="1494088"/>
            <a:ext cx="530915" cy="646331"/>
          </a:xfrm>
          <a:prstGeom prst="rect">
            <a:avLst/>
          </a:prstGeom>
          <a:noFill/>
          <a:ln>
            <a:solidFill>
              <a:schemeClr val="tx1"/>
            </a:solidFill>
          </a:ln>
        </p:spPr>
        <p:txBody>
          <a:bodyPr wrap="none" rtlCol="0">
            <a:spAutoFit/>
          </a:bodyPr>
          <a:lstStyle/>
          <a:p>
            <a:r>
              <a:rPr lang="en-US" dirty="0">
                <a:solidFill>
                  <a:schemeClr val="bg1"/>
                </a:solidFill>
              </a:rPr>
              <a:t>___</a:t>
            </a:r>
          </a:p>
          <a:p>
            <a:endParaRPr lang="en-US" dirty="0">
              <a:ln>
                <a:solidFill>
                  <a:schemeClr val="tx1"/>
                </a:solidFill>
              </a:ln>
            </a:endParaRPr>
          </a:p>
        </p:txBody>
      </p:sp>
      <p:sp>
        <p:nvSpPr>
          <p:cNvPr id="78" name="TextBox 77"/>
          <p:cNvSpPr txBox="1">
            <a:spLocks/>
          </p:cNvSpPr>
          <p:nvPr/>
        </p:nvSpPr>
        <p:spPr>
          <a:xfrm>
            <a:off x="7223734" y="3052166"/>
            <a:ext cx="530915" cy="646331"/>
          </a:xfrm>
          <a:prstGeom prst="rect">
            <a:avLst/>
          </a:prstGeom>
          <a:noFill/>
          <a:ln>
            <a:solidFill>
              <a:schemeClr val="tx1"/>
            </a:solidFill>
          </a:ln>
        </p:spPr>
        <p:txBody>
          <a:bodyPr wrap="none" rtlCol="0">
            <a:spAutoFit/>
          </a:bodyPr>
          <a:lstStyle/>
          <a:p>
            <a:r>
              <a:rPr lang="en-US" dirty="0">
                <a:solidFill>
                  <a:schemeClr val="bg1"/>
                </a:solidFill>
              </a:rPr>
              <a:t>___</a:t>
            </a:r>
          </a:p>
          <a:p>
            <a:endParaRPr lang="en-US" dirty="0">
              <a:ln>
                <a:solidFill>
                  <a:schemeClr val="tx1"/>
                </a:solidFill>
              </a:ln>
            </a:endParaRPr>
          </a:p>
        </p:txBody>
      </p:sp>
      <p:sp>
        <p:nvSpPr>
          <p:cNvPr id="79" name="TextBox 78"/>
          <p:cNvSpPr txBox="1">
            <a:spLocks/>
          </p:cNvSpPr>
          <p:nvPr/>
        </p:nvSpPr>
        <p:spPr>
          <a:xfrm>
            <a:off x="7223734" y="4030066"/>
            <a:ext cx="530915" cy="646331"/>
          </a:xfrm>
          <a:prstGeom prst="rect">
            <a:avLst/>
          </a:prstGeom>
          <a:noFill/>
          <a:ln>
            <a:solidFill>
              <a:schemeClr val="tx1"/>
            </a:solidFill>
          </a:ln>
        </p:spPr>
        <p:txBody>
          <a:bodyPr wrap="none" rtlCol="0">
            <a:spAutoFit/>
          </a:bodyPr>
          <a:lstStyle/>
          <a:p>
            <a:r>
              <a:rPr lang="en-US" dirty="0">
                <a:solidFill>
                  <a:schemeClr val="bg1"/>
                </a:solidFill>
              </a:rPr>
              <a:t>___</a:t>
            </a:r>
          </a:p>
          <a:p>
            <a:endParaRPr lang="en-US" dirty="0">
              <a:ln>
                <a:solidFill>
                  <a:schemeClr val="tx1"/>
                </a:solidFill>
              </a:ln>
            </a:endParaRPr>
          </a:p>
        </p:txBody>
      </p:sp>
      <p:sp>
        <p:nvSpPr>
          <p:cNvPr id="82" name="TextBox 81"/>
          <p:cNvSpPr txBox="1">
            <a:spLocks/>
          </p:cNvSpPr>
          <p:nvPr/>
        </p:nvSpPr>
        <p:spPr>
          <a:xfrm>
            <a:off x="7208793" y="5604866"/>
            <a:ext cx="530915" cy="646331"/>
          </a:xfrm>
          <a:prstGeom prst="rect">
            <a:avLst/>
          </a:prstGeom>
          <a:noFill/>
          <a:ln>
            <a:solidFill>
              <a:schemeClr val="tx1"/>
            </a:solidFill>
          </a:ln>
        </p:spPr>
        <p:txBody>
          <a:bodyPr wrap="none" rtlCol="0">
            <a:spAutoFit/>
          </a:bodyPr>
          <a:lstStyle/>
          <a:p>
            <a:r>
              <a:rPr lang="en-US" dirty="0">
                <a:solidFill>
                  <a:schemeClr val="bg1"/>
                </a:solidFill>
              </a:rPr>
              <a:t>___</a:t>
            </a:r>
          </a:p>
          <a:p>
            <a:endParaRPr lang="en-US" dirty="0">
              <a:ln>
                <a:solidFill>
                  <a:schemeClr val="tx1"/>
                </a:solidFill>
              </a:ln>
            </a:endParaRPr>
          </a:p>
        </p:txBody>
      </p:sp>
      <p:sp>
        <p:nvSpPr>
          <p:cNvPr id="83" name="TextBox 82"/>
          <p:cNvSpPr txBox="1"/>
          <p:nvPr/>
        </p:nvSpPr>
        <p:spPr>
          <a:xfrm>
            <a:off x="4842495" y="1070553"/>
            <a:ext cx="1765200" cy="369332"/>
          </a:xfrm>
          <a:prstGeom prst="rect">
            <a:avLst/>
          </a:prstGeom>
          <a:noFill/>
        </p:spPr>
        <p:txBody>
          <a:bodyPr wrap="square" rtlCol="0">
            <a:spAutoFit/>
          </a:bodyPr>
          <a:lstStyle/>
          <a:p>
            <a:pPr algn="ctr"/>
            <a:r>
              <a:rPr lang="en-US" b="1" dirty="0"/>
              <a:t>Winter season</a:t>
            </a:r>
          </a:p>
        </p:txBody>
      </p:sp>
      <p:sp>
        <p:nvSpPr>
          <p:cNvPr id="84" name="TextBox 83"/>
          <p:cNvSpPr txBox="1"/>
          <p:nvPr/>
        </p:nvSpPr>
        <p:spPr>
          <a:xfrm>
            <a:off x="7693971" y="1025730"/>
            <a:ext cx="1705928" cy="369332"/>
          </a:xfrm>
          <a:prstGeom prst="rect">
            <a:avLst/>
          </a:prstGeom>
          <a:noFill/>
        </p:spPr>
        <p:txBody>
          <a:bodyPr wrap="none" rtlCol="0">
            <a:spAutoFit/>
          </a:bodyPr>
          <a:lstStyle/>
          <a:p>
            <a:pPr algn="ctr"/>
            <a:r>
              <a:rPr lang="en-US" b="1" dirty="0"/>
              <a:t>Summer</a:t>
            </a:r>
            <a:r>
              <a:rPr lang="en-US" dirty="0"/>
              <a:t> </a:t>
            </a:r>
            <a:r>
              <a:rPr lang="en-US" b="1" dirty="0"/>
              <a:t>season</a:t>
            </a:r>
          </a:p>
        </p:txBody>
      </p:sp>
      <p:sp>
        <p:nvSpPr>
          <p:cNvPr id="85" name="TextBox 84"/>
          <p:cNvSpPr txBox="1"/>
          <p:nvPr/>
        </p:nvSpPr>
        <p:spPr>
          <a:xfrm>
            <a:off x="5533175" y="4469701"/>
            <a:ext cx="1628644" cy="646331"/>
          </a:xfrm>
          <a:prstGeom prst="rect">
            <a:avLst/>
          </a:prstGeom>
          <a:noFill/>
        </p:spPr>
        <p:txBody>
          <a:bodyPr wrap="square" rtlCol="0">
            <a:spAutoFit/>
          </a:bodyPr>
          <a:lstStyle/>
          <a:p>
            <a:pPr algn="ctr"/>
            <a:r>
              <a:rPr lang="en-US" dirty="0"/>
              <a:t>injury &gt; </a:t>
            </a:r>
          </a:p>
          <a:p>
            <a:pPr algn="ctr"/>
            <a:r>
              <a:rPr lang="en-US" dirty="0"/>
              <a:t>no concussion</a:t>
            </a:r>
          </a:p>
        </p:txBody>
      </p:sp>
      <p:sp>
        <p:nvSpPr>
          <p:cNvPr id="100" name="TextBox 99"/>
          <p:cNvSpPr txBox="1"/>
          <p:nvPr/>
        </p:nvSpPr>
        <p:spPr>
          <a:xfrm>
            <a:off x="9741689" y="1683762"/>
            <a:ext cx="1776273" cy="400110"/>
          </a:xfrm>
          <a:prstGeom prst="rect">
            <a:avLst/>
          </a:prstGeom>
          <a:noFill/>
        </p:spPr>
        <p:txBody>
          <a:bodyPr wrap="none" rtlCol="0">
            <a:spAutoFit/>
          </a:bodyPr>
          <a:lstStyle/>
          <a:p>
            <a:pPr algn="ctr"/>
            <a:r>
              <a:rPr lang="en-US" sz="2000" dirty="0"/>
              <a:t>0.4 × 0.4 = 0.16</a:t>
            </a:r>
          </a:p>
        </p:txBody>
      </p:sp>
      <p:sp>
        <p:nvSpPr>
          <p:cNvPr id="40" name="TextBox 39"/>
          <p:cNvSpPr txBox="1"/>
          <p:nvPr/>
        </p:nvSpPr>
        <p:spPr>
          <a:xfrm>
            <a:off x="8254501" y="1538122"/>
            <a:ext cx="1220707" cy="646331"/>
          </a:xfrm>
          <a:prstGeom prst="rect">
            <a:avLst/>
          </a:prstGeom>
          <a:noFill/>
        </p:spPr>
        <p:txBody>
          <a:bodyPr wrap="none" rtlCol="0">
            <a:spAutoFit/>
          </a:bodyPr>
          <a:lstStyle/>
          <a:p>
            <a:pPr algn="ctr"/>
            <a:r>
              <a:rPr lang="en-US" dirty="0"/>
              <a:t>injury &gt;</a:t>
            </a:r>
            <a:br>
              <a:rPr lang="en-US" dirty="0"/>
            </a:br>
            <a:r>
              <a:rPr lang="en-US" dirty="0"/>
              <a:t>concussion</a:t>
            </a:r>
          </a:p>
        </p:txBody>
      </p:sp>
      <p:sp>
        <p:nvSpPr>
          <p:cNvPr id="41" name="TextBox 40"/>
          <p:cNvSpPr txBox="1"/>
          <p:nvPr/>
        </p:nvSpPr>
        <p:spPr>
          <a:xfrm>
            <a:off x="8182786" y="4110964"/>
            <a:ext cx="1220707" cy="646331"/>
          </a:xfrm>
          <a:prstGeom prst="rect">
            <a:avLst/>
          </a:prstGeom>
          <a:noFill/>
        </p:spPr>
        <p:txBody>
          <a:bodyPr wrap="none" rtlCol="0">
            <a:spAutoFit/>
          </a:bodyPr>
          <a:lstStyle/>
          <a:p>
            <a:pPr algn="ctr"/>
            <a:r>
              <a:rPr lang="en-US" dirty="0"/>
              <a:t>injury &gt;</a:t>
            </a:r>
            <a:br>
              <a:rPr lang="en-US" dirty="0"/>
            </a:br>
            <a:r>
              <a:rPr lang="en-US" dirty="0"/>
              <a:t>concussion</a:t>
            </a:r>
          </a:p>
        </p:txBody>
      </p:sp>
      <p:sp>
        <p:nvSpPr>
          <p:cNvPr id="42" name="TextBox 41"/>
          <p:cNvSpPr txBox="1"/>
          <p:nvPr/>
        </p:nvSpPr>
        <p:spPr>
          <a:xfrm>
            <a:off x="7949377" y="3015542"/>
            <a:ext cx="1817096" cy="646331"/>
          </a:xfrm>
          <a:prstGeom prst="rect">
            <a:avLst/>
          </a:prstGeom>
          <a:noFill/>
        </p:spPr>
        <p:txBody>
          <a:bodyPr wrap="square" rtlCol="0">
            <a:spAutoFit/>
          </a:bodyPr>
          <a:lstStyle/>
          <a:p>
            <a:pPr algn="ctr"/>
            <a:r>
              <a:rPr lang="en-US" dirty="0"/>
              <a:t>Injury &gt; </a:t>
            </a:r>
          </a:p>
          <a:p>
            <a:pPr algn="ctr"/>
            <a:r>
              <a:rPr lang="en-US" dirty="0"/>
              <a:t>no concussion</a:t>
            </a:r>
          </a:p>
        </p:txBody>
      </p:sp>
      <p:sp>
        <p:nvSpPr>
          <p:cNvPr id="43" name="TextBox 42"/>
          <p:cNvSpPr txBox="1"/>
          <p:nvPr/>
        </p:nvSpPr>
        <p:spPr>
          <a:xfrm>
            <a:off x="7614094" y="5502052"/>
            <a:ext cx="2501520" cy="646331"/>
          </a:xfrm>
          <a:prstGeom prst="rect">
            <a:avLst/>
          </a:prstGeom>
          <a:noFill/>
        </p:spPr>
        <p:txBody>
          <a:bodyPr wrap="square" rtlCol="0">
            <a:spAutoFit/>
          </a:bodyPr>
          <a:lstStyle/>
          <a:p>
            <a:pPr algn="ctr"/>
            <a:r>
              <a:rPr lang="en-US" dirty="0"/>
              <a:t>injury &gt; </a:t>
            </a:r>
          </a:p>
          <a:p>
            <a:pPr algn="ctr"/>
            <a:r>
              <a:rPr lang="en-US" dirty="0"/>
              <a:t>no concussion</a:t>
            </a:r>
          </a:p>
        </p:txBody>
      </p:sp>
      <p:sp>
        <p:nvSpPr>
          <p:cNvPr id="44" name="TextBox 43">
            <a:extLst>
              <a:ext uri="{FF2B5EF4-FFF2-40B4-BE49-F238E27FC236}">
                <a16:creationId xmlns:a16="http://schemas.microsoft.com/office/drawing/2014/main" xmlns="" id="{542FCE50-EE84-145E-27AB-598843B4E058}"/>
              </a:ext>
            </a:extLst>
          </p:cNvPr>
          <p:cNvSpPr txBox="1"/>
          <p:nvPr/>
        </p:nvSpPr>
        <p:spPr>
          <a:xfrm>
            <a:off x="166639" y="2411461"/>
            <a:ext cx="4295365" cy="2553890"/>
          </a:xfrm>
          <a:prstGeom prst="roundRect">
            <a:avLst/>
          </a:prstGeom>
          <a:noFill/>
          <a:ln>
            <a:solidFill>
              <a:srgbClr val="BE0064"/>
            </a:solidFill>
          </a:ln>
        </p:spPr>
        <p:txBody>
          <a:bodyPr wrap="square" rtlCol="0">
            <a:spAutoFit/>
          </a:bodyPr>
          <a:lstStyle>
            <a:defPPr>
              <a:defRPr lang="en-US"/>
            </a:defPPr>
            <a:lvl1pPr>
              <a:defRPr sz="2800" b="0" i="1">
                <a:latin typeface="Cambria Math"/>
              </a:defRPr>
            </a:lvl1pPr>
          </a:lstStyle>
          <a:p>
            <a:pPr algn="ctr"/>
            <a:r>
              <a:rPr lang="en-GB" i="0" dirty="0">
                <a:latin typeface="Arial" panose="020B0604020202020204" pitchFamily="34" charset="0"/>
                <a:ea typeface="Calibri" panose="020F0502020204030204" pitchFamily="34" charset="0"/>
                <a:cs typeface="Times New Roman" panose="02020603050405020304" pitchFamily="18" charset="0"/>
              </a:rPr>
              <a:t>What is the probability of a player </a:t>
            </a:r>
            <a:br>
              <a:rPr lang="en-GB" i="0" dirty="0">
                <a:latin typeface="Arial" panose="020B0604020202020204" pitchFamily="34" charset="0"/>
                <a:ea typeface="Calibri" panose="020F0502020204030204" pitchFamily="34" charset="0"/>
                <a:cs typeface="Times New Roman" panose="02020603050405020304" pitchFamily="18" charset="0"/>
              </a:rPr>
            </a:br>
            <a:r>
              <a:rPr lang="en-GB" i="0" dirty="0">
                <a:latin typeface="Arial" panose="020B0604020202020204" pitchFamily="34" charset="0"/>
                <a:ea typeface="Calibri" panose="020F0502020204030204" pitchFamily="34" charset="0"/>
                <a:cs typeface="Times New Roman" panose="02020603050405020304" pitchFamily="18" charset="0"/>
              </a:rPr>
              <a:t>having an injury resulting in concussion in both seasons?  </a:t>
            </a:r>
            <a:r>
              <a:rPr lang="en-GB" i="0" dirty="0">
                <a:latin typeface="Arial" panose="020B0604020202020204" pitchFamily="34" charset="0"/>
                <a:cs typeface="Arial" panose="020B0604020202020204" pitchFamily="34" charset="0"/>
              </a:rPr>
              <a:t> </a:t>
            </a:r>
            <a:r>
              <a:rPr lang="en-GB" sz="3200" i="0" dirty="0">
                <a:latin typeface="Arial" panose="020B0604020202020204" pitchFamily="34" charset="0"/>
                <a:cs typeface="Arial" panose="020B0604020202020204" pitchFamily="34" charset="0"/>
              </a:rPr>
              <a:t> </a:t>
            </a:r>
            <a:endParaRPr lang="en-GB" sz="3200" b="1" i="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5DA877A8-6534-7156-51C0-FC4F34917BDC}"/>
              </a:ext>
            </a:extLst>
          </p:cNvPr>
          <p:cNvCxnSpPr>
            <a:cxnSpLocks/>
          </p:cNvCxnSpPr>
          <p:nvPr/>
        </p:nvCxnSpPr>
        <p:spPr>
          <a:xfrm flipH="1">
            <a:off x="4777243" y="3368042"/>
            <a:ext cx="978332" cy="639656"/>
          </a:xfrm>
          <a:prstGeom prst="line">
            <a:avLst/>
          </a:pr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074E887C-6B79-39A6-DA16-1B0C402370C7}"/>
              </a:ext>
            </a:extLst>
          </p:cNvPr>
          <p:cNvCxnSpPr>
            <a:cxnSpLocks/>
          </p:cNvCxnSpPr>
          <p:nvPr/>
        </p:nvCxnSpPr>
        <p:spPr>
          <a:xfrm flipH="1">
            <a:off x="7208793" y="2014280"/>
            <a:ext cx="966042" cy="624723"/>
          </a:xfrm>
          <a:prstGeom prst="line">
            <a:avLst/>
          </a:pr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7285120" y="1599869"/>
            <a:ext cx="509399" cy="400110"/>
          </a:xfrm>
          <a:prstGeom prst="rect">
            <a:avLst/>
          </a:prstGeom>
          <a:noFill/>
        </p:spPr>
        <p:txBody>
          <a:bodyPr wrap="none" rtlCol="0">
            <a:spAutoFit/>
          </a:bodyPr>
          <a:lstStyle/>
          <a:p>
            <a:r>
              <a:rPr lang="en-US" sz="2000" dirty="0"/>
              <a:t>0.4</a:t>
            </a:r>
          </a:p>
        </p:txBody>
      </p:sp>
      <p:sp>
        <p:nvSpPr>
          <p:cNvPr id="49" name="TextBox 48"/>
          <p:cNvSpPr txBox="1"/>
          <p:nvPr/>
        </p:nvSpPr>
        <p:spPr>
          <a:xfrm>
            <a:off x="7245250" y="4182343"/>
            <a:ext cx="509399" cy="400110"/>
          </a:xfrm>
          <a:prstGeom prst="rect">
            <a:avLst/>
          </a:prstGeom>
          <a:noFill/>
        </p:spPr>
        <p:txBody>
          <a:bodyPr wrap="none" rtlCol="0">
            <a:spAutoFit/>
          </a:bodyPr>
          <a:lstStyle/>
          <a:p>
            <a:r>
              <a:rPr lang="en-US" sz="2000" dirty="0"/>
              <a:t>0.4</a:t>
            </a:r>
          </a:p>
        </p:txBody>
      </p:sp>
      <p:sp>
        <p:nvSpPr>
          <p:cNvPr id="50" name="TextBox 49"/>
          <p:cNvSpPr txBox="1"/>
          <p:nvPr/>
        </p:nvSpPr>
        <p:spPr>
          <a:xfrm>
            <a:off x="7248366" y="3170819"/>
            <a:ext cx="509399" cy="400110"/>
          </a:xfrm>
          <a:prstGeom prst="rect">
            <a:avLst/>
          </a:prstGeom>
          <a:noFill/>
        </p:spPr>
        <p:txBody>
          <a:bodyPr wrap="none" rtlCol="0">
            <a:spAutoFit/>
          </a:bodyPr>
          <a:lstStyle/>
          <a:p>
            <a:r>
              <a:rPr lang="en-US" sz="2000" dirty="0"/>
              <a:t>0.6</a:t>
            </a:r>
          </a:p>
        </p:txBody>
      </p:sp>
      <p:sp>
        <p:nvSpPr>
          <p:cNvPr id="60" name="TextBox 59"/>
          <p:cNvSpPr txBox="1"/>
          <p:nvPr/>
        </p:nvSpPr>
        <p:spPr>
          <a:xfrm>
            <a:off x="7238634" y="5700979"/>
            <a:ext cx="509399" cy="400110"/>
          </a:xfrm>
          <a:prstGeom prst="rect">
            <a:avLst/>
          </a:prstGeom>
          <a:noFill/>
        </p:spPr>
        <p:txBody>
          <a:bodyPr wrap="none" rtlCol="0">
            <a:spAutoFit/>
          </a:bodyPr>
          <a:lstStyle/>
          <a:p>
            <a:r>
              <a:rPr lang="en-US" sz="2000" dirty="0"/>
              <a:t>0.6</a:t>
            </a:r>
          </a:p>
        </p:txBody>
      </p:sp>
      <p:sp>
        <p:nvSpPr>
          <p:cNvPr id="61" name="TextBox 60"/>
          <p:cNvSpPr txBox="1"/>
          <p:nvPr/>
        </p:nvSpPr>
        <p:spPr>
          <a:xfrm>
            <a:off x="4823944" y="4556419"/>
            <a:ext cx="509399" cy="400110"/>
          </a:xfrm>
          <a:prstGeom prst="rect">
            <a:avLst/>
          </a:prstGeom>
          <a:noFill/>
        </p:spPr>
        <p:txBody>
          <a:bodyPr wrap="none" rtlCol="0">
            <a:spAutoFit/>
          </a:bodyPr>
          <a:lstStyle/>
          <a:p>
            <a:r>
              <a:rPr lang="en-US" sz="2000" dirty="0"/>
              <a:t>0.6</a:t>
            </a:r>
          </a:p>
        </p:txBody>
      </p:sp>
      <p:sp>
        <p:nvSpPr>
          <p:cNvPr id="62" name="TextBox 61">
            <a:extLst>
              <a:ext uri="{FF2B5EF4-FFF2-40B4-BE49-F238E27FC236}">
                <a16:creationId xmlns:a16="http://schemas.microsoft.com/office/drawing/2014/main" xmlns="" id="{22F7A9C6-E7F3-A045-9D7E-37C38CA7CF4E}"/>
              </a:ext>
            </a:extLst>
          </p:cNvPr>
          <p:cNvSpPr txBox="1"/>
          <p:nvPr/>
        </p:nvSpPr>
        <p:spPr>
          <a:xfrm>
            <a:off x="9700735" y="2730692"/>
            <a:ext cx="2268000" cy="2009060"/>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i="0" dirty="0">
                <a:latin typeface="Arial"/>
                <a:cs typeface="Arial"/>
              </a:rPr>
              <a:t>Do we add</a:t>
            </a:r>
            <a:br>
              <a:rPr lang="en-GB" i="0" dirty="0">
                <a:latin typeface="Arial"/>
                <a:cs typeface="Arial"/>
              </a:rPr>
            </a:br>
            <a:r>
              <a:rPr lang="en-GB" i="0" dirty="0">
                <a:latin typeface="Arial"/>
                <a:cs typeface="Arial"/>
              </a:rPr>
              <a:t>or multiply along the branches?</a:t>
            </a:r>
            <a:endParaRPr lang="en-GB" sz="3200" i="0" dirty="0">
              <a:latin typeface="Arial"/>
              <a:cs typeface="Arial"/>
            </a:endParaRPr>
          </a:p>
        </p:txBody>
      </p:sp>
    </p:spTree>
    <p:extLst>
      <p:ext uri="{BB962C8B-B14F-4D97-AF65-F5344CB8AC3E}">
        <p14:creationId xmlns:p14="http://schemas.microsoft.com/office/powerpoint/2010/main" val="223876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00C3350-2117-0248-968C-8DADE0DACD17}"/>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smtClean="0"/>
              <a:t>18</a:t>
            </a:fld>
            <a:endParaRPr lang="en-US" dirty="0"/>
          </a:p>
        </p:txBody>
      </p:sp>
      <p:sp>
        <p:nvSpPr>
          <p:cNvPr id="6" name="Title 1">
            <a:extLst>
              <a:ext uri="{FF2B5EF4-FFF2-40B4-BE49-F238E27FC236}">
                <a16:creationId xmlns:a16="http://schemas.microsoft.com/office/drawing/2014/main" xmlns="" id="{02AABD48-7F62-174B-98BD-03D513E3B1A1}"/>
              </a:ext>
            </a:extLst>
          </p:cNvPr>
          <p:cNvSpPr txBox="1">
            <a:spLocks noGrp="1"/>
          </p:cNvSpPr>
          <p:nvPr>
            <p:ph type="title" idx="4294967295"/>
          </p:nvPr>
        </p:nvSpPr>
        <p:spPr>
          <a:xfrm>
            <a:off x="1719071" y="112165"/>
            <a:ext cx="85754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Using probabilities</a:t>
            </a:r>
          </a:p>
        </p:txBody>
      </p:sp>
      <p:sp>
        <p:nvSpPr>
          <p:cNvPr id="7" name="Isosceles Triangle 11">
            <a:extLst>
              <a:ext uri="{FF2B5EF4-FFF2-40B4-BE49-F238E27FC236}">
                <a16:creationId xmlns:a16="http://schemas.microsoft.com/office/drawing/2014/main" xmlns="" id="{8A02C9CC-C5D7-EC71-9A26-1C33EC3D0D74}"/>
              </a:ext>
              <a:ext uri="{C183D7F6-B498-43B3-948B-1728B52AA6E4}">
                <adec:decorative xmlns:adec="http://schemas.microsoft.com/office/drawing/2017/decorative" xmlns=""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xmlns="" id="{42A289B8-0412-8BB6-E862-D754836427E4}"/>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9" name="TextBox 8">
            <a:extLst>
              <a:ext uri="{FF2B5EF4-FFF2-40B4-BE49-F238E27FC236}">
                <a16:creationId xmlns:a16="http://schemas.microsoft.com/office/drawing/2014/main" xmlns="" id="{22F7A9C6-E7F3-A045-9D7E-37C38CA7CF4E}"/>
              </a:ext>
            </a:extLst>
          </p:cNvPr>
          <p:cNvSpPr txBox="1"/>
          <p:nvPr/>
        </p:nvSpPr>
        <p:spPr>
          <a:xfrm>
            <a:off x="1034061" y="3065815"/>
            <a:ext cx="5147998" cy="578882"/>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b="1" i="0" dirty="0">
                <a:latin typeface="Arial"/>
                <a:cs typeface="Arial"/>
              </a:rPr>
              <a:t>50</a:t>
            </a:r>
            <a:r>
              <a:rPr lang="en-GB" i="0" dirty="0">
                <a:latin typeface="Arial"/>
                <a:cs typeface="Arial"/>
              </a:rPr>
              <a:t> of the members get injured</a:t>
            </a:r>
            <a:endParaRPr lang="en-GB" sz="3200" i="0" dirty="0">
              <a:latin typeface="Arial"/>
              <a:cs typeface="Arial"/>
            </a:endParaRPr>
          </a:p>
        </p:txBody>
      </p:sp>
      <p:sp>
        <p:nvSpPr>
          <p:cNvPr id="10" name="TextBox 9">
            <a:extLst>
              <a:ext uri="{FF2B5EF4-FFF2-40B4-BE49-F238E27FC236}">
                <a16:creationId xmlns:a16="http://schemas.microsoft.com/office/drawing/2014/main" xmlns="" id="{22F7A9C6-E7F3-A045-9D7E-37C38CA7CF4E}"/>
              </a:ext>
            </a:extLst>
          </p:cNvPr>
          <p:cNvSpPr txBox="1"/>
          <p:nvPr/>
        </p:nvSpPr>
        <p:spPr>
          <a:xfrm>
            <a:off x="1480015" y="4674215"/>
            <a:ext cx="3672766" cy="1055608"/>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b="1" i="0" dirty="0">
                <a:latin typeface="Arial"/>
                <a:cs typeface="Arial"/>
              </a:rPr>
              <a:t>15 000</a:t>
            </a:r>
            <a:r>
              <a:rPr lang="en-GB" i="0" dirty="0">
                <a:latin typeface="Arial"/>
                <a:cs typeface="Arial"/>
              </a:rPr>
              <a:t> of the students get injured</a:t>
            </a:r>
            <a:endParaRPr lang="en-GB" sz="3200" i="0" dirty="0">
              <a:latin typeface="Arial"/>
              <a:cs typeface="Arial"/>
            </a:endParaRPr>
          </a:p>
        </p:txBody>
      </p:sp>
      <p:sp>
        <p:nvSpPr>
          <p:cNvPr id="12" name="TextBox 11">
            <a:extLst>
              <a:ext uri="{FF2B5EF4-FFF2-40B4-BE49-F238E27FC236}">
                <a16:creationId xmlns:a16="http://schemas.microsoft.com/office/drawing/2014/main" xmlns="" id="{22F7A9C6-E7F3-A045-9D7E-37C38CA7CF4E}"/>
              </a:ext>
            </a:extLst>
          </p:cNvPr>
          <p:cNvSpPr txBox="1"/>
          <p:nvPr/>
        </p:nvSpPr>
        <p:spPr>
          <a:xfrm>
            <a:off x="991009" y="1122701"/>
            <a:ext cx="10528637" cy="1055608"/>
          </a:xfrm>
          <a:prstGeom prst="roundRect">
            <a:avLst/>
          </a:prstGeom>
          <a:noFill/>
          <a:ln>
            <a:solidFill>
              <a:srgbClr val="BE0064"/>
            </a:solidFill>
          </a:ln>
        </p:spPr>
        <p:txBody>
          <a:bodyPr wrap="square" rtlCol="0">
            <a:spAutoFit/>
          </a:bodyPr>
          <a:lstStyle>
            <a:defPPr>
              <a:defRPr lang="en-US"/>
            </a:defPPr>
            <a:lvl1pPr>
              <a:defRPr sz="2800" b="0" i="1">
                <a:latin typeface="Cambria Math"/>
              </a:defRPr>
            </a:lvl1pPr>
          </a:lstStyle>
          <a:p>
            <a:pPr algn="ctr"/>
            <a:r>
              <a:rPr lang="en-US" i="0" dirty="0">
                <a:latin typeface="Arial" panose="020B0604020202020204" pitchFamily="34" charset="0"/>
                <a:cs typeface="Arial" panose="020B0604020202020204" pitchFamily="34" charset="0"/>
              </a:rPr>
              <a:t>How many people would you expect to have two concussion injuries from playing hockey during the year for the following? </a:t>
            </a:r>
            <a:endParaRPr lang="en-GB" sz="3200" i="0" dirty="0">
              <a:latin typeface="Arial"/>
              <a:cs typeface="Arial"/>
            </a:endParaRPr>
          </a:p>
        </p:txBody>
      </p:sp>
      <p:sp>
        <p:nvSpPr>
          <p:cNvPr id="13" name="TextBox 12"/>
          <p:cNvSpPr txBox="1"/>
          <p:nvPr/>
        </p:nvSpPr>
        <p:spPr>
          <a:xfrm>
            <a:off x="7648994" y="2893983"/>
            <a:ext cx="2316059" cy="584776"/>
          </a:xfrm>
          <a:prstGeom prst="rect">
            <a:avLst/>
          </a:prstGeom>
          <a:noFill/>
        </p:spPr>
        <p:txBody>
          <a:bodyPr wrap="none" rtlCol="0">
            <a:spAutoFit/>
          </a:bodyPr>
          <a:lstStyle/>
          <a:p>
            <a:pPr algn="ctr"/>
            <a:r>
              <a:rPr lang="en-US" sz="3200" dirty="0"/>
              <a:t>0.16 × 50 = 8</a:t>
            </a:r>
            <a:endParaRPr lang="en-US" dirty="0"/>
          </a:p>
        </p:txBody>
      </p:sp>
      <p:sp>
        <p:nvSpPr>
          <p:cNvPr id="14" name="TextBox 13"/>
          <p:cNvSpPr txBox="1"/>
          <p:nvPr/>
        </p:nvSpPr>
        <p:spPr>
          <a:xfrm>
            <a:off x="6981630" y="4824362"/>
            <a:ext cx="3656770" cy="584776"/>
          </a:xfrm>
          <a:prstGeom prst="rect">
            <a:avLst/>
          </a:prstGeom>
          <a:noFill/>
        </p:spPr>
        <p:txBody>
          <a:bodyPr wrap="none" rtlCol="0">
            <a:spAutoFit/>
          </a:bodyPr>
          <a:lstStyle/>
          <a:p>
            <a:pPr algn="ctr"/>
            <a:r>
              <a:rPr lang="en-US" sz="3200" dirty="0"/>
              <a:t>0.16 × 15 000 = 2400</a:t>
            </a:r>
            <a:endParaRPr lang="en-US" dirty="0"/>
          </a:p>
        </p:txBody>
      </p:sp>
      <p:sp>
        <p:nvSpPr>
          <p:cNvPr id="2" name="TextBox 1"/>
          <p:cNvSpPr txBox="1"/>
          <p:nvPr/>
        </p:nvSpPr>
        <p:spPr>
          <a:xfrm>
            <a:off x="968692" y="2441979"/>
            <a:ext cx="5433474" cy="523220"/>
          </a:xfrm>
          <a:prstGeom prst="rect">
            <a:avLst/>
          </a:prstGeom>
          <a:noFill/>
        </p:spPr>
        <p:txBody>
          <a:bodyPr wrap="none" rtlCol="0">
            <a:spAutoFit/>
          </a:bodyPr>
          <a:lstStyle/>
          <a:p>
            <a:r>
              <a:rPr lang="en-US" sz="2800" dirty="0">
                <a:latin typeface="Arial"/>
                <a:cs typeface="Arial"/>
              </a:rPr>
              <a:t>A hockey club with 75 members:</a:t>
            </a:r>
          </a:p>
        </p:txBody>
      </p:sp>
      <p:sp>
        <p:nvSpPr>
          <p:cNvPr id="15" name="TextBox 14"/>
          <p:cNvSpPr txBox="1"/>
          <p:nvPr/>
        </p:nvSpPr>
        <p:spPr>
          <a:xfrm>
            <a:off x="916990" y="4068579"/>
            <a:ext cx="10523609" cy="523220"/>
          </a:xfrm>
          <a:prstGeom prst="rect">
            <a:avLst/>
          </a:prstGeom>
          <a:noFill/>
        </p:spPr>
        <p:txBody>
          <a:bodyPr wrap="none" rtlCol="0">
            <a:spAutoFit/>
          </a:bodyPr>
          <a:lstStyle/>
          <a:p>
            <a:r>
              <a:rPr lang="en-US" sz="2800" dirty="0">
                <a:latin typeface="Arial"/>
                <a:cs typeface="Arial"/>
              </a:rPr>
              <a:t>18 000 students play hockey across all the universities in the UK:</a:t>
            </a:r>
          </a:p>
        </p:txBody>
      </p:sp>
    </p:spTree>
    <p:extLst>
      <p:ext uri="{BB962C8B-B14F-4D97-AF65-F5344CB8AC3E}">
        <p14:creationId xmlns:p14="http://schemas.microsoft.com/office/powerpoint/2010/main" val="28666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xmlns=""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Using probabilities</a:t>
            </a:r>
          </a:p>
        </p:txBody>
      </p:sp>
      <p:sp>
        <p:nvSpPr>
          <p:cNvPr id="12" name="Isosceles Triangle 11">
            <a:extLst>
              <a:ext uri="{FF2B5EF4-FFF2-40B4-BE49-F238E27FC236}">
                <a16:creationId xmlns:a16="http://schemas.microsoft.com/office/drawing/2014/main" xmlns="" id="{3BC48BB1-3C2E-44DD-9D65-D2AF24FF2E87}"/>
              </a:ext>
              <a:ext uri="{C183D7F6-B498-43B3-948B-1728B52AA6E4}">
                <adec:decorative xmlns:adec="http://schemas.microsoft.com/office/drawing/2017/decorative" xmlns=""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xmlns="" id="{0F82D19D-1FB9-47B5-A87D-36C07F3B87C2}"/>
              </a:ext>
            </a:extLst>
          </p:cNvPr>
          <p:cNvSpPr txBox="1"/>
          <p:nvPr/>
        </p:nvSpPr>
        <p:spPr>
          <a:xfrm>
            <a:off x="-47451" y="135070"/>
            <a:ext cx="1337347"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sp>
        <p:nvSpPr>
          <p:cNvPr id="10" name="TextBox 9">
            <a:extLst>
              <a:ext uri="{FF2B5EF4-FFF2-40B4-BE49-F238E27FC236}">
                <a16:creationId xmlns:a16="http://schemas.microsoft.com/office/drawing/2014/main" xmlns="" id="{B0AB6807-1007-2C40-ACD3-85A647021B46}"/>
              </a:ext>
            </a:extLst>
          </p:cNvPr>
          <p:cNvSpPr txBox="1"/>
          <p:nvPr/>
        </p:nvSpPr>
        <p:spPr>
          <a:xfrm>
            <a:off x="1225087" y="2074205"/>
            <a:ext cx="4715999" cy="3580467"/>
          </a:xfrm>
          <a:prstGeom prst="rect">
            <a:avLst/>
          </a:prstGeom>
          <a:noFill/>
        </p:spPr>
        <p:txBody>
          <a:bodyPr wrap="square" rtlCol="0">
            <a:spAutoFit/>
          </a:bodyPr>
          <a:lstStyle/>
          <a:p>
            <a:pPr marL="457200" indent="-457200">
              <a:lnSpc>
                <a:spcPts val="3100"/>
              </a:lnSpc>
              <a:spcAft>
                <a:spcPts val="600"/>
              </a:spcAft>
              <a:buFont typeface="Arial"/>
              <a:buChar char="•"/>
            </a:pPr>
            <a:r>
              <a:rPr lang="en-GB" sz="2800" dirty="0">
                <a:latin typeface="Arial"/>
                <a:cs typeface="Arial"/>
              </a:rPr>
              <a:t>Work in pairs. </a:t>
            </a:r>
          </a:p>
          <a:p>
            <a:pPr marL="457200" indent="-457200">
              <a:lnSpc>
                <a:spcPts val="3100"/>
              </a:lnSpc>
              <a:spcAft>
                <a:spcPts val="600"/>
              </a:spcAft>
              <a:buFont typeface="Arial"/>
              <a:buChar char="•"/>
            </a:pPr>
            <a:r>
              <a:rPr lang="en-GB" sz="2800" dirty="0">
                <a:latin typeface="Arial"/>
                <a:cs typeface="Arial"/>
              </a:rPr>
              <a:t>Complete the diagrams.</a:t>
            </a:r>
          </a:p>
          <a:p>
            <a:pPr marL="457200" indent="-457200">
              <a:lnSpc>
                <a:spcPts val="3100"/>
              </a:lnSpc>
              <a:spcAft>
                <a:spcPts val="600"/>
              </a:spcAft>
              <a:buFont typeface="Arial"/>
              <a:buChar char="•"/>
            </a:pPr>
            <a:r>
              <a:rPr lang="en-US" sz="2800" dirty="0">
                <a:latin typeface="Arial"/>
                <a:cs typeface="Arial"/>
              </a:rPr>
              <a:t>Complete the final column. </a:t>
            </a:r>
          </a:p>
          <a:p>
            <a:pPr marL="457200" indent="-457200">
              <a:lnSpc>
                <a:spcPts val="3100"/>
              </a:lnSpc>
              <a:spcAft>
                <a:spcPts val="600"/>
              </a:spcAft>
              <a:buFont typeface="Arial"/>
              <a:buChar char="•"/>
            </a:pPr>
            <a:r>
              <a:rPr lang="en-GB" sz="2800" dirty="0">
                <a:latin typeface="Arial"/>
                <a:cs typeface="Arial"/>
              </a:rPr>
              <a:t>Take turns and explain your thinking to your partner.</a:t>
            </a:r>
            <a:endParaRPr lang="en-US" sz="2800" dirty="0">
              <a:latin typeface="Arial" panose="020B0604020202020204" pitchFamily="34" charset="0"/>
              <a:cs typeface="Arial" panose="020B0604020202020204" pitchFamily="34" charset="0"/>
            </a:endParaRPr>
          </a:p>
          <a:p>
            <a:pPr>
              <a:lnSpc>
                <a:spcPts val="3100"/>
              </a:lnSpc>
              <a:spcAft>
                <a:spcPts val="600"/>
              </a:spcAft>
            </a:pPr>
            <a:endParaRPr lang="en-GB" sz="2800" dirty="0">
              <a:latin typeface="Arial" panose="020B0604020202020204" pitchFamily="34" charset="0"/>
              <a:cs typeface="Arial" panose="020B0604020202020204" pitchFamily="34" charset="0"/>
            </a:endParaRPr>
          </a:p>
        </p:txBody>
      </p:sp>
      <p:sp>
        <p:nvSpPr>
          <p:cNvPr id="11" name="Rounded Rectangle 23">
            <a:extLst>
              <a:ext uri="{FF2B5EF4-FFF2-40B4-BE49-F238E27FC236}">
                <a16:creationId xmlns:a16="http://schemas.microsoft.com/office/drawing/2014/main" xmlns="" id="{933FF9F9-D308-4FD4-A610-20E99515B5EB}"/>
              </a:ext>
              <a:ext uri="{C183D7F6-B498-43B3-948B-1728B52AA6E4}">
                <adec:decorative xmlns:adec="http://schemas.microsoft.com/office/drawing/2017/decorative" xmlns="" val="1"/>
              </a:ext>
            </a:extLst>
          </p:cNvPr>
          <p:cNvSpPr/>
          <p:nvPr/>
        </p:nvSpPr>
        <p:spPr>
          <a:xfrm>
            <a:off x="959391" y="1747838"/>
            <a:ext cx="5004000" cy="3995990"/>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xmlns="" id="{F829BE98-8723-412A-A7EC-94B8C90B3E33}"/>
              </a:ext>
              <a:ext uri="{C183D7F6-B498-43B3-948B-1728B52AA6E4}">
                <adec:decorative xmlns:adec="http://schemas.microsoft.com/office/drawing/2017/decorative" xmlns="" val="1"/>
              </a:ext>
            </a:extLst>
          </p:cNvPr>
          <p:cNvGrpSpPr/>
          <p:nvPr/>
        </p:nvGrpSpPr>
        <p:grpSpPr>
          <a:xfrm>
            <a:off x="9495879" y="211521"/>
            <a:ext cx="2102384" cy="753403"/>
            <a:chOff x="9495879" y="211521"/>
            <a:chExt cx="2102384" cy="753403"/>
          </a:xfrm>
        </p:grpSpPr>
        <p:pic>
          <p:nvPicPr>
            <p:cNvPr id="20" name="Graphic 6" descr="Document">
              <a:extLst>
                <a:ext uri="{FF2B5EF4-FFF2-40B4-BE49-F238E27FC236}">
                  <a16:creationId xmlns:a16="http://schemas.microsoft.com/office/drawing/2014/main" xmlns="" id="{C7E7981D-5965-45BC-9305-693E1A6D144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844860" y="211521"/>
              <a:ext cx="753403" cy="753403"/>
            </a:xfrm>
            <a:prstGeom prst="rect">
              <a:avLst/>
            </a:prstGeom>
          </p:spPr>
        </p:pic>
        <p:sp>
          <p:nvSpPr>
            <p:cNvPr id="21" name="TextBox 20">
              <a:extLst>
                <a:ext uri="{FF2B5EF4-FFF2-40B4-BE49-F238E27FC236}">
                  <a16:creationId xmlns:a16="http://schemas.microsoft.com/office/drawing/2014/main" xmlns=""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4" name="Slide Number Placeholder 3">
            <a:extLst>
              <a:ext uri="{FF2B5EF4-FFF2-40B4-BE49-F238E27FC236}">
                <a16:creationId xmlns:a16="http://schemas.microsoft.com/office/drawing/2014/main" xmlns="" id="{200C3350-2117-0248-968C-8DADE0DACD17}"/>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smtClean="0"/>
              <a:t>19</a:t>
            </a:fld>
            <a:endParaRPr lang="en-US" dirty="0"/>
          </a:p>
        </p:txBody>
      </p:sp>
      <p:sp>
        <p:nvSpPr>
          <p:cNvPr id="3" name="TextBox 2"/>
          <p:cNvSpPr txBox="1"/>
          <p:nvPr/>
        </p:nvSpPr>
        <p:spPr>
          <a:xfrm>
            <a:off x="9572499" y="3668574"/>
            <a:ext cx="184666" cy="369332"/>
          </a:xfrm>
          <a:prstGeom prst="rect">
            <a:avLst/>
          </a:prstGeom>
          <a:noFill/>
        </p:spPr>
        <p:txBody>
          <a:bodyPr wrap="none" rtlCol="0">
            <a:spAutoFit/>
          </a:bodyPr>
          <a:lstStyle/>
          <a:p>
            <a:endParaRPr lang="en-US" dirty="0"/>
          </a:p>
        </p:txBody>
      </p:sp>
      <p:pic>
        <p:nvPicPr>
          <p:cNvPr id="5" name="Picture 4">
            <a:extLst>
              <a:ext uri="{C183D7F6-B498-43B3-948B-1728B52AA6E4}">
                <adec:decorative xmlns:adec="http://schemas.microsoft.com/office/drawing/2017/decorative" xmlns=""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315"/>
          <a:stretch/>
        </p:blipFill>
        <p:spPr>
          <a:xfrm rot="500869">
            <a:off x="6864335" y="1143209"/>
            <a:ext cx="3842599" cy="5040000"/>
          </a:xfrm>
          <a:prstGeom prst="rect">
            <a:avLst/>
          </a:prstGeom>
          <a:solidFill>
            <a:schemeClr val="bg1"/>
          </a:solidFill>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46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Medical testing</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6512F0C6-646A-B847-B751-F8629AA1EEBB}"/>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2</a:t>
            </a:fld>
            <a:endParaRPr lang="en-US" b="1" dirty="0">
              <a:solidFill>
                <a:srgbClr val="00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B0368C08-DEAE-4069-AAC6-76CF00AF1749}"/>
              </a:ext>
            </a:extLst>
          </p:cNvPr>
          <p:cNvSpPr txBox="1"/>
          <p:nvPr/>
        </p:nvSpPr>
        <p:spPr>
          <a:xfrm>
            <a:off x="6715779" y="4875887"/>
            <a:ext cx="1967227" cy="557218"/>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Starla</a:t>
            </a:r>
          </a:p>
        </p:txBody>
      </p:sp>
      <p:sp>
        <p:nvSpPr>
          <p:cNvPr id="31" name="TextBox 30">
            <a:extLst>
              <a:ext uri="{FF2B5EF4-FFF2-40B4-BE49-F238E27FC236}">
                <a16:creationId xmlns:a16="http://schemas.microsoft.com/office/drawing/2014/main" xmlns="" id="{B0368C08-DEAE-4069-AAC6-76CF00AF1749}"/>
              </a:ext>
            </a:extLst>
          </p:cNvPr>
          <p:cNvSpPr txBox="1"/>
          <p:nvPr/>
        </p:nvSpPr>
        <p:spPr>
          <a:xfrm>
            <a:off x="9331591" y="4875890"/>
            <a:ext cx="1967227" cy="557218"/>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Toby</a:t>
            </a:r>
          </a:p>
        </p:txBody>
      </p:sp>
      <p:pic>
        <p:nvPicPr>
          <p:cNvPr id="3" name="Picture 2" descr="Cartoon drawing of Starla. She is wearing a lab coat and holding a clip boar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6865" y="1950325"/>
            <a:ext cx="2541101" cy="2809217"/>
          </a:xfrm>
          <a:prstGeom prst="rect">
            <a:avLst/>
          </a:prstGeom>
        </p:spPr>
      </p:pic>
      <p:pic>
        <p:nvPicPr>
          <p:cNvPr id="5" name="Picture 4" descr="Cartoon drawing of Toby. He is wearing a lab coat and holding a test tub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84065" y="2001389"/>
            <a:ext cx="2111586" cy="2808000"/>
          </a:xfrm>
          <a:prstGeom prst="rect">
            <a:avLst/>
          </a:prstGeom>
        </p:spPr>
      </p:pic>
      <p:sp>
        <p:nvSpPr>
          <p:cNvPr id="6" name="TextBox 5">
            <a:extLst>
              <a:ext uri="{FF2B5EF4-FFF2-40B4-BE49-F238E27FC236}">
                <a16:creationId xmlns:a16="http://schemas.microsoft.com/office/drawing/2014/main" xmlns="" id="{5154B0A0-EBB3-509B-B8FD-D9BC681D3E53}"/>
              </a:ext>
            </a:extLst>
          </p:cNvPr>
          <p:cNvSpPr txBox="1"/>
          <p:nvPr/>
        </p:nvSpPr>
        <p:spPr>
          <a:xfrm>
            <a:off x="368004" y="1470570"/>
            <a:ext cx="5466854" cy="4392692"/>
          </a:xfrm>
          <a:prstGeom prst="roundRect">
            <a:avLst/>
          </a:prstGeom>
          <a:noFill/>
          <a:ln>
            <a:solidFill>
              <a:srgbClr val="BE0064"/>
            </a:solidFill>
          </a:ln>
        </p:spPr>
        <p:txBody>
          <a:bodyPr wrap="square" rtlCol="0">
            <a:spAutoFit/>
          </a:bodyPr>
          <a:lstStyle>
            <a:defPPr>
              <a:defRPr lang="en-US"/>
            </a:defPPr>
            <a:lvl1pPr>
              <a:defRPr sz="2800" b="0" i="1">
                <a:latin typeface="Cambria Math"/>
              </a:defRPr>
            </a:lvl1pPr>
          </a:lstStyle>
          <a:p>
            <a:pPr algn="ctr"/>
            <a:r>
              <a:rPr lang="en-GB" i="0" dirty="0">
                <a:latin typeface="Arial"/>
                <a:cs typeface="Arial"/>
              </a:rPr>
              <a:t>Starla and Toby are developing medical tests for </a:t>
            </a:r>
            <a:br>
              <a:rPr lang="en-GB" i="0" dirty="0">
                <a:latin typeface="Arial"/>
                <a:cs typeface="Arial"/>
              </a:rPr>
            </a:br>
            <a:r>
              <a:rPr lang="en-GB" i="0" dirty="0">
                <a:latin typeface="Arial"/>
                <a:cs typeface="Arial"/>
              </a:rPr>
              <a:t>a disease.</a:t>
            </a:r>
          </a:p>
          <a:p>
            <a:endParaRPr lang="en-GB" i="0" dirty="0">
              <a:latin typeface="Arial"/>
              <a:cs typeface="Arial"/>
            </a:endParaRPr>
          </a:p>
          <a:p>
            <a:pPr algn="ctr"/>
            <a:r>
              <a:rPr lang="en-GB" i="0" dirty="0">
                <a:latin typeface="Arial"/>
                <a:cs typeface="Arial"/>
              </a:rPr>
              <a:t>A blood test gives a definite result (‘Yes’ or ‘No’).</a:t>
            </a:r>
          </a:p>
          <a:p>
            <a:endParaRPr lang="en-GB" i="0" dirty="0">
              <a:latin typeface="Arial"/>
              <a:cs typeface="Arial"/>
            </a:endParaRPr>
          </a:p>
          <a:p>
            <a:pPr algn="ctr"/>
            <a:r>
              <a:rPr lang="en-GB" i="0" dirty="0">
                <a:latin typeface="Arial"/>
                <a:cs typeface="Arial"/>
              </a:rPr>
              <a:t>How well does a self-administered test work?</a:t>
            </a:r>
          </a:p>
        </p:txBody>
      </p:sp>
    </p:spTree>
    <p:extLst>
      <p:ext uri="{BB962C8B-B14F-4D97-AF65-F5344CB8AC3E}">
        <p14:creationId xmlns:p14="http://schemas.microsoft.com/office/powerpoint/2010/main" val="1316878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xmlns="" id="{02AABD48-7F62-174B-98BD-03D513E3B1A1}"/>
              </a:ext>
            </a:extLst>
          </p:cNvPr>
          <p:cNvSpPr txBox="1">
            <a:spLocks noGrp="1"/>
          </p:cNvSpPr>
          <p:nvPr>
            <p:ph type="title" idx="4294967295"/>
          </p:nvPr>
        </p:nvSpPr>
        <p:spPr>
          <a:xfrm>
            <a:off x="1719071" y="112165"/>
            <a:ext cx="853057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Row </a:t>
            </a:r>
            <a:r>
              <a:rPr lang="en-US" sz="3600" b="1" noProof="0" dirty="0">
                <a:solidFill>
                  <a:srgbClr val="BE0064"/>
                </a:solidFill>
                <a:latin typeface="Arial" panose="020B0604020202020204" pitchFamily="34" charset="0"/>
                <a:cs typeface="Arial" panose="020B0604020202020204" pitchFamily="34" charset="0"/>
              </a:rPr>
              <a:t>C: correct diagram </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200C3350-2117-0248-968C-8DADE0DACD17}"/>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smtClean="0"/>
              <a:t>20</a:t>
            </a:fld>
            <a:endParaRPr lang="en-US" dirty="0"/>
          </a:p>
        </p:txBody>
      </p:sp>
      <p:sp>
        <p:nvSpPr>
          <p:cNvPr id="76" name="Isosceles Triangle 11">
            <a:extLst>
              <a:ext uri="{FF2B5EF4-FFF2-40B4-BE49-F238E27FC236}">
                <a16:creationId xmlns:a16="http://schemas.microsoft.com/office/drawing/2014/main" xmlns="" id="{8A02C9CC-C5D7-EC71-9A26-1C33EC3D0D74}"/>
              </a:ext>
              <a:ext uri="{C183D7F6-B498-43B3-948B-1728B52AA6E4}">
                <adec:decorative xmlns:adec="http://schemas.microsoft.com/office/drawing/2017/decorative" xmlns=""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xmlns="" id="{065B5934-C9A4-829D-5B21-D9220E5E489E}"/>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72" name="TextBox 71"/>
          <p:cNvSpPr txBox="1"/>
          <p:nvPr/>
        </p:nvSpPr>
        <p:spPr>
          <a:xfrm>
            <a:off x="2350884" y="2295736"/>
            <a:ext cx="1380531" cy="646331"/>
          </a:xfrm>
          <a:prstGeom prst="rect">
            <a:avLst/>
          </a:prstGeom>
          <a:noFill/>
        </p:spPr>
        <p:txBody>
          <a:bodyPr wrap="none" rtlCol="0">
            <a:spAutoFit/>
          </a:bodyPr>
          <a:lstStyle/>
          <a:p>
            <a:pPr algn="ctr"/>
            <a:r>
              <a:rPr lang="en-US" dirty="0"/>
              <a:t>injury &gt;</a:t>
            </a:r>
            <a:br>
              <a:rPr lang="en-US" dirty="0"/>
            </a:br>
            <a:r>
              <a:rPr lang="en-US" dirty="0"/>
              <a:t>broken bone</a:t>
            </a:r>
          </a:p>
        </p:txBody>
      </p:sp>
      <p:cxnSp>
        <p:nvCxnSpPr>
          <p:cNvPr id="75" name="Straight Connector 74"/>
          <p:cNvCxnSpPr/>
          <p:nvPr/>
        </p:nvCxnSpPr>
        <p:spPr>
          <a:xfrm flipH="1">
            <a:off x="1365618" y="3103280"/>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flipV="1">
            <a:off x="1365618" y="3775632"/>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3798017" y="1736186"/>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flipV="1">
            <a:off x="3798017" y="2408538"/>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3786066" y="4279146"/>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flipV="1">
            <a:off x="3786066" y="4951498"/>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5" name="TextBox 84"/>
          <p:cNvSpPr txBox="1">
            <a:spLocks/>
          </p:cNvSpPr>
          <p:nvPr/>
        </p:nvSpPr>
        <p:spPr>
          <a:xfrm>
            <a:off x="1199772" y="2565373"/>
            <a:ext cx="771464" cy="646331"/>
          </a:xfrm>
          <a:prstGeom prst="rect">
            <a:avLst/>
          </a:prstGeom>
          <a:noFill/>
          <a:ln>
            <a:solidFill>
              <a:schemeClr val="tx1"/>
            </a:solidFill>
          </a:ln>
        </p:spPr>
        <p:txBody>
          <a:bodyPr wrap="square" rtlCol="0">
            <a:spAutoFit/>
          </a:bodyPr>
          <a:lstStyle/>
          <a:p>
            <a:r>
              <a:rPr lang="en-US" dirty="0">
                <a:solidFill>
                  <a:schemeClr val="bg1"/>
                </a:solidFill>
              </a:rPr>
              <a:t>___</a:t>
            </a:r>
          </a:p>
          <a:p>
            <a:endParaRPr lang="en-US" dirty="0">
              <a:ln>
                <a:solidFill>
                  <a:schemeClr val="tx1"/>
                </a:solidFill>
              </a:ln>
            </a:endParaRPr>
          </a:p>
        </p:txBody>
      </p:sp>
      <p:sp>
        <p:nvSpPr>
          <p:cNvPr id="86" name="TextBox 85"/>
          <p:cNvSpPr txBox="1"/>
          <p:nvPr/>
        </p:nvSpPr>
        <p:spPr>
          <a:xfrm>
            <a:off x="1703287" y="3307736"/>
            <a:ext cx="184666" cy="369332"/>
          </a:xfrm>
          <a:prstGeom prst="rect">
            <a:avLst/>
          </a:prstGeom>
          <a:noFill/>
        </p:spPr>
        <p:txBody>
          <a:bodyPr wrap="none" rtlCol="0">
            <a:spAutoFit/>
          </a:bodyPr>
          <a:lstStyle/>
          <a:p>
            <a:endParaRPr lang="en-US" dirty="0"/>
          </a:p>
        </p:txBody>
      </p:sp>
      <p:sp>
        <p:nvSpPr>
          <p:cNvPr id="87" name="TextBox 86"/>
          <p:cNvSpPr txBox="1">
            <a:spLocks/>
          </p:cNvSpPr>
          <p:nvPr/>
        </p:nvSpPr>
        <p:spPr>
          <a:xfrm>
            <a:off x="3709866" y="1269973"/>
            <a:ext cx="771464" cy="646331"/>
          </a:xfrm>
          <a:prstGeom prst="rect">
            <a:avLst/>
          </a:prstGeom>
          <a:noFill/>
          <a:ln>
            <a:solidFill>
              <a:schemeClr val="tx1"/>
            </a:solidFill>
          </a:ln>
        </p:spPr>
        <p:txBody>
          <a:bodyPr wrap="square" rtlCol="0">
            <a:spAutoFit/>
          </a:bodyPr>
          <a:lstStyle/>
          <a:p>
            <a:r>
              <a:rPr lang="en-US" dirty="0">
                <a:solidFill>
                  <a:schemeClr val="bg1"/>
                </a:solidFill>
              </a:rPr>
              <a:t>___</a:t>
            </a:r>
          </a:p>
          <a:p>
            <a:endParaRPr lang="en-US" dirty="0">
              <a:ln>
                <a:solidFill>
                  <a:schemeClr val="tx1"/>
                </a:solidFill>
              </a:ln>
            </a:endParaRPr>
          </a:p>
        </p:txBody>
      </p:sp>
      <p:sp>
        <p:nvSpPr>
          <p:cNvPr id="88" name="TextBox 87"/>
          <p:cNvSpPr txBox="1">
            <a:spLocks/>
          </p:cNvSpPr>
          <p:nvPr/>
        </p:nvSpPr>
        <p:spPr>
          <a:xfrm>
            <a:off x="3722566" y="3771873"/>
            <a:ext cx="771464" cy="646331"/>
          </a:xfrm>
          <a:prstGeom prst="rect">
            <a:avLst/>
          </a:prstGeom>
          <a:noFill/>
          <a:ln>
            <a:solidFill>
              <a:schemeClr val="tx1"/>
            </a:solidFill>
          </a:ln>
        </p:spPr>
        <p:txBody>
          <a:bodyPr wrap="square" rtlCol="0">
            <a:spAutoFit/>
          </a:bodyPr>
          <a:lstStyle/>
          <a:p>
            <a:r>
              <a:rPr lang="en-US" dirty="0">
                <a:solidFill>
                  <a:schemeClr val="bg1"/>
                </a:solidFill>
              </a:rPr>
              <a:t>___</a:t>
            </a:r>
          </a:p>
          <a:p>
            <a:endParaRPr lang="en-US" dirty="0">
              <a:ln>
                <a:solidFill>
                  <a:schemeClr val="tx1"/>
                </a:solidFill>
              </a:ln>
            </a:endParaRPr>
          </a:p>
        </p:txBody>
      </p:sp>
      <p:sp>
        <p:nvSpPr>
          <p:cNvPr id="89" name="TextBox 88"/>
          <p:cNvSpPr txBox="1">
            <a:spLocks/>
          </p:cNvSpPr>
          <p:nvPr/>
        </p:nvSpPr>
        <p:spPr>
          <a:xfrm>
            <a:off x="1199772" y="4267173"/>
            <a:ext cx="771464" cy="646331"/>
          </a:xfrm>
          <a:prstGeom prst="rect">
            <a:avLst/>
          </a:prstGeom>
          <a:noFill/>
          <a:ln>
            <a:solidFill>
              <a:schemeClr val="tx1"/>
            </a:solidFill>
          </a:ln>
        </p:spPr>
        <p:txBody>
          <a:bodyPr wrap="square" rtlCol="0">
            <a:spAutoFit/>
          </a:bodyPr>
          <a:lstStyle/>
          <a:p>
            <a:r>
              <a:rPr lang="en-US" dirty="0">
                <a:solidFill>
                  <a:schemeClr val="bg1"/>
                </a:solidFill>
              </a:rPr>
              <a:t>___</a:t>
            </a:r>
          </a:p>
          <a:p>
            <a:endParaRPr lang="en-US" dirty="0">
              <a:ln>
                <a:solidFill>
                  <a:schemeClr val="tx1"/>
                </a:solidFill>
              </a:ln>
            </a:endParaRPr>
          </a:p>
        </p:txBody>
      </p:sp>
      <p:sp>
        <p:nvSpPr>
          <p:cNvPr id="90" name="TextBox 89"/>
          <p:cNvSpPr txBox="1">
            <a:spLocks/>
          </p:cNvSpPr>
          <p:nvPr/>
        </p:nvSpPr>
        <p:spPr>
          <a:xfrm>
            <a:off x="3688552" y="2830914"/>
            <a:ext cx="771464" cy="646331"/>
          </a:xfrm>
          <a:prstGeom prst="rect">
            <a:avLst/>
          </a:prstGeom>
          <a:noFill/>
          <a:ln>
            <a:solidFill>
              <a:schemeClr val="tx1"/>
            </a:solidFill>
          </a:ln>
        </p:spPr>
        <p:txBody>
          <a:bodyPr wrap="square" rtlCol="0">
            <a:spAutoFit/>
          </a:bodyPr>
          <a:lstStyle/>
          <a:p>
            <a:r>
              <a:rPr lang="en-US" dirty="0">
                <a:solidFill>
                  <a:schemeClr val="bg1"/>
                </a:solidFill>
              </a:rPr>
              <a:t>___</a:t>
            </a:r>
          </a:p>
          <a:p>
            <a:endParaRPr lang="en-US" dirty="0">
              <a:ln>
                <a:solidFill>
                  <a:schemeClr val="tx1"/>
                </a:solidFill>
              </a:ln>
            </a:endParaRPr>
          </a:p>
        </p:txBody>
      </p:sp>
      <p:sp>
        <p:nvSpPr>
          <p:cNvPr id="91" name="TextBox 90"/>
          <p:cNvSpPr txBox="1">
            <a:spLocks/>
          </p:cNvSpPr>
          <p:nvPr/>
        </p:nvSpPr>
        <p:spPr>
          <a:xfrm>
            <a:off x="3726652" y="5447114"/>
            <a:ext cx="771464" cy="646331"/>
          </a:xfrm>
          <a:prstGeom prst="rect">
            <a:avLst/>
          </a:prstGeom>
          <a:noFill/>
          <a:ln>
            <a:solidFill>
              <a:schemeClr val="tx1"/>
            </a:solidFill>
          </a:ln>
        </p:spPr>
        <p:txBody>
          <a:bodyPr wrap="square" rtlCol="0">
            <a:spAutoFit/>
          </a:bodyPr>
          <a:lstStyle/>
          <a:p>
            <a:r>
              <a:rPr lang="en-US" dirty="0">
                <a:solidFill>
                  <a:schemeClr val="bg1"/>
                </a:solidFill>
              </a:rPr>
              <a:t>___</a:t>
            </a:r>
          </a:p>
          <a:p>
            <a:endParaRPr lang="en-US" dirty="0">
              <a:ln>
                <a:solidFill>
                  <a:schemeClr val="tx1"/>
                </a:solidFill>
              </a:ln>
            </a:endParaRPr>
          </a:p>
        </p:txBody>
      </p:sp>
      <p:sp>
        <p:nvSpPr>
          <p:cNvPr id="92" name="TextBox 91"/>
          <p:cNvSpPr txBox="1"/>
          <p:nvPr/>
        </p:nvSpPr>
        <p:spPr>
          <a:xfrm>
            <a:off x="2535167" y="4200736"/>
            <a:ext cx="1011966" cy="646331"/>
          </a:xfrm>
          <a:prstGeom prst="rect">
            <a:avLst/>
          </a:prstGeom>
          <a:noFill/>
        </p:spPr>
        <p:txBody>
          <a:bodyPr wrap="none" rtlCol="0">
            <a:spAutoFit/>
          </a:bodyPr>
          <a:lstStyle/>
          <a:p>
            <a:pPr algn="ctr"/>
            <a:r>
              <a:rPr lang="en-US" dirty="0"/>
              <a:t>injury &gt;</a:t>
            </a:r>
            <a:br>
              <a:rPr lang="en-US" dirty="0"/>
            </a:br>
            <a:r>
              <a:rPr lang="en-US" dirty="0"/>
              <a:t>no break</a:t>
            </a:r>
          </a:p>
        </p:txBody>
      </p:sp>
      <p:sp>
        <p:nvSpPr>
          <p:cNvPr id="93" name="TextBox 92"/>
          <p:cNvSpPr txBox="1"/>
          <p:nvPr/>
        </p:nvSpPr>
        <p:spPr>
          <a:xfrm>
            <a:off x="4780332" y="1219173"/>
            <a:ext cx="1380531" cy="646331"/>
          </a:xfrm>
          <a:prstGeom prst="rect">
            <a:avLst/>
          </a:prstGeom>
          <a:noFill/>
        </p:spPr>
        <p:txBody>
          <a:bodyPr wrap="none" rtlCol="0">
            <a:spAutoFit/>
          </a:bodyPr>
          <a:lstStyle/>
          <a:p>
            <a:pPr algn="ctr"/>
            <a:r>
              <a:rPr lang="en-US" dirty="0"/>
              <a:t>injury &gt;</a:t>
            </a:r>
            <a:br>
              <a:rPr lang="en-US" dirty="0"/>
            </a:br>
            <a:r>
              <a:rPr lang="en-US" dirty="0"/>
              <a:t>broken bone</a:t>
            </a:r>
          </a:p>
        </p:txBody>
      </p:sp>
      <p:sp>
        <p:nvSpPr>
          <p:cNvPr id="94" name="TextBox 93"/>
          <p:cNvSpPr txBox="1"/>
          <p:nvPr/>
        </p:nvSpPr>
        <p:spPr>
          <a:xfrm>
            <a:off x="4780332" y="3975073"/>
            <a:ext cx="1380531" cy="646331"/>
          </a:xfrm>
          <a:prstGeom prst="rect">
            <a:avLst/>
          </a:prstGeom>
          <a:noFill/>
        </p:spPr>
        <p:txBody>
          <a:bodyPr wrap="none" rtlCol="0">
            <a:spAutoFit/>
          </a:bodyPr>
          <a:lstStyle/>
          <a:p>
            <a:pPr algn="ctr"/>
            <a:r>
              <a:rPr lang="en-US" dirty="0"/>
              <a:t>injury &gt;</a:t>
            </a:r>
            <a:br>
              <a:rPr lang="en-US" dirty="0"/>
            </a:br>
            <a:r>
              <a:rPr lang="en-US" dirty="0"/>
              <a:t>broken bone</a:t>
            </a:r>
          </a:p>
        </p:txBody>
      </p:sp>
      <p:sp>
        <p:nvSpPr>
          <p:cNvPr id="95" name="TextBox 94"/>
          <p:cNvSpPr txBox="1"/>
          <p:nvPr/>
        </p:nvSpPr>
        <p:spPr>
          <a:xfrm>
            <a:off x="4925619" y="2665814"/>
            <a:ext cx="1011966" cy="646331"/>
          </a:xfrm>
          <a:prstGeom prst="rect">
            <a:avLst/>
          </a:prstGeom>
          <a:noFill/>
        </p:spPr>
        <p:txBody>
          <a:bodyPr wrap="none" rtlCol="0">
            <a:spAutoFit/>
          </a:bodyPr>
          <a:lstStyle/>
          <a:p>
            <a:pPr algn="ctr"/>
            <a:r>
              <a:rPr lang="en-US" dirty="0"/>
              <a:t>injury &gt;</a:t>
            </a:r>
            <a:br>
              <a:rPr lang="en-US" dirty="0"/>
            </a:br>
            <a:r>
              <a:rPr lang="en-US" dirty="0"/>
              <a:t>no break</a:t>
            </a:r>
          </a:p>
        </p:txBody>
      </p:sp>
      <p:sp>
        <p:nvSpPr>
          <p:cNvPr id="96" name="TextBox 95"/>
          <p:cNvSpPr txBox="1"/>
          <p:nvPr/>
        </p:nvSpPr>
        <p:spPr>
          <a:xfrm>
            <a:off x="4925619" y="5231214"/>
            <a:ext cx="1011966" cy="646331"/>
          </a:xfrm>
          <a:prstGeom prst="rect">
            <a:avLst/>
          </a:prstGeom>
          <a:noFill/>
        </p:spPr>
        <p:txBody>
          <a:bodyPr wrap="none" rtlCol="0">
            <a:spAutoFit/>
          </a:bodyPr>
          <a:lstStyle/>
          <a:p>
            <a:pPr algn="ctr"/>
            <a:r>
              <a:rPr lang="en-US" dirty="0"/>
              <a:t>injury &gt;</a:t>
            </a:r>
            <a:br>
              <a:rPr lang="en-US" dirty="0"/>
            </a:br>
            <a:r>
              <a:rPr lang="en-US" dirty="0"/>
              <a:t>no break</a:t>
            </a:r>
          </a:p>
        </p:txBody>
      </p:sp>
      <p:sp>
        <p:nvSpPr>
          <p:cNvPr id="97" name="TextBox 96"/>
          <p:cNvSpPr txBox="1"/>
          <p:nvPr/>
        </p:nvSpPr>
        <p:spPr>
          <a:xfrm>
            <a:off x="1282692" y="2675726"/>
            <a:ext cx="593920" cy="369332"/>
          </a:xfrm>
          <a:prstGeom prst="rect">
            <a:avLst/>
          </a:prstGeom>
          <a:noFill/>
        </p:spPr>
        <p:txBody>
          <a:bodyPr wrap="none" rtlCol="0">
            <a:spAutoFit/>
          </a:bodyPr>
          <a:lstStyle/>
          <a:p>
            <a:r>
              <a:rPr lang="en-US" dirty="0"/>
              <a:t>0.15</a:t>
            </a:r>
          </a:p>
        </p:txBody>
      </p:sp>
      <p:sp>
        <p:nvSpPr>
          <p:cNvPr id="98" name="TextBox 97"/>
          <p:cNvSpPr txBox="1"/>
          <p:nvPr/>
        </p:nvSpPr>
        <p:spPr>
          <a:xfrm>
            <a:off x="1285682" y="4396931"/>
            <a:ext cx="593432" cy="369332"/>
          </a:xfrm>
          <a:prstGeom prst="rect">
            <a:avLst/>
          </a:prstGeom>
          <a:noFill/>
        </p:spPr>
        <p:txBody>
          <a:bodyPr wrap="none" rtlCol="0">
            <a:spAutoFit/>
          </a:bodyPr>
          <a:lstStyle/>
          <a:p>
            <a:r>
              <a:rPr lang="en-US" dirty="0"/>
              <a:t>0.85</a:t>
            </a:r>
          </a:p>
        </p:txBody>
      </p:sp>
      <p:sp>
        <p:nvSpPr>
          <p:cNvPr id="99" name="TextBox 98"/>
          <p:cNvSpPr txBox="1"/>
          <p:nvPr/>
        </p:nvSpPr>
        <p:spPr>
          <a:xfrm>
            <a:off x="3827242" y="5564086"/>
            <a:ext cx="593432" cy="369332"/>
          </a:xfrm>
          <a:prstGeom prst="rect">
            <a:avLst/>
          </a:prstGeom>
          <a:noFill/>
        </p:spPr>
        <p:txBody>
          <a:bodyPr wrap="none" rtlCol="0">
            <a:spAutoFit/>
          </a:bodyPr>
          <a:lstStyle/>
          <a:p>
            <a:r>
              <a:rPr lang="en-US" dirty="0"/>
              <a:t>0.85</a:t>
            </a:r>
          </a:p>
        </p:txBody>
      </p:sp>
      <p:sp>
        <p:nvSpPr>
          <p:cNvPr id="100" name="TextBox 99"/>
          <p:cNvSpPr txBox="1"/>
          <p:nvPr/>
        </p:nvSpPr>
        <p:spPr>
          <a:xfrm>
            <a:off x="3791391" y="2953870"/>
            <a:ext cx="593432" cy="369332"/>
          </a:xfrm>
          <a:prstGeom prst="rect">
            <a:avLst/>
          </a:prstGeom>
          <a:noFill/>
        </p:spPr>
        <p:txBody>
          <a:bodyPr wrap="none" rtlCol="0">
            <a:spAutoFit/>
          </a:bodyPr>
          <a:lstStyle/>
          <a:p>
            <a:r>
              <a:rPr lang="en-US" dirty="0"/>
              <a:t>0.85</a:t>
            </a:r>
          </a:p>
        </p:txBody>
      </p:sp>
      <p:sp>
        <p:nvSpPr>
          <p:cNvPr id="101" name="TextBox 100"/>
          <p:cNvSpPr txBox="1"/>
          <p:nvPr/>
        </p:nvSpPr>
        <p:spPr>
          <a:xfrm>
            <a:off x="3815291" y="3908625"/>
            <a:ext cx="593920" cy="369332"/>
          </a:xfrm>
          <a:prstGeom prst="rect">
            <a:avLst/>
          </a:prstGeom>
          <a:noFill/>
        </p:spPr>
        <p:txBody>
          <a:bodyPr wrap="none" rtlCol="0">
            <a:spAutoFit/>
          </a:bodyPr>
          <a:lstStyle/>
          <a:p>
            <a:r>
              <a:rPr lang="en-US" dirty="0"/>
              <a:t>0.15</a:t>
            </a:r>
          </a:p>
        </p:txBody>
      </p:sp>
      <p:sp>
        <p:nvSpPr>
          <p:cNvPr id="102" name="TextBox 101"/>
          <p:cNvSpPr txBox="1"/>
          <p:nvPr/>
        </p:nvSpPr>
        <p:spPr>
          <a:xfrm>
            <a:off x="3803340" y="1386586"/>
            <a:ext cx="593920" cy="369332"/>
          </a:xfrm>
          <a:prstGeom prst="rect">
            <a:avLst/>
          </a:prstGeom>
          <a:noFill/>
        </p:spPr>
        <p:txBody>
          <a:bodyPr wrap="none" rtlCol="0">
            <a:spAutoFit/>
          </a:bodyPr>
          <a:lstStyle/>
          <a:p>
            <a:r>
              <a:rPr lang="en-US" dirty="0"/>
              <a:t>0.15</a:t>
            </a:r>
          </a:p>
        </p:txBody>
      </p:sp>
      <p:sp>
        <p:nvSpPr>
          <p:cNvPr id="104" name="TextBox 103"/>
          <p:cNvSpPr txBox="1"/>
          <p:nvPr/>
        </p:nvSpPr>
        <p:spPr>
          <a:xfrm>
            <a:off x="6418762" y="1336076"/>
            <a:ext cx="2296247" cy="400110"/>
          </a:xfrm>
          <a:prstGeom prst="rect">
            <a:avLst/>
          </a:prstGeom>
          <a:noFill/>
        </p:spPr>
        <p:txBody>
          <a:bodyPr wrap="none" rtlCol="0">
            <a:spAutoFit/>
          </a:bodyPr>
          <a:lstStyle/>
          <a:p>
            <a:pPr algn="ctr"/>
            <a:r>
              <a:rPr lang="en-US" sz="2000" dirty="0"/>
              <a:t>0.15 × 0.15 = 0.0225</a:t>
            </a:r>
          </a:p>
        </p:txBody>
      </p:sp>
      <p:cxnSp>
        <p:nvCxnSpPr>
          <p:cNvPr id="107" name="Straight Connector 106"/>
          <p:cNvCxnSpPr/>
          <p:nvPr/>
        </p:nvCxnSpPr>
        <p:spPr>
          <a:xfrm flipH="1">
            <a:off x="1372481" y="3060027"/>
            <a:ext cx="1030943" cy="692132"/>
          </a:xfrm>
          <a:prstGeom prst="line">
            <a:avLst/>
          </a:prstGeom>
          <a:ln w="127000" cmpd="sng">
            <a:solidFill>
              <a:srgbClr val="FFFF00">
                <a:alpha val="51000"/>
              </a:srgb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3826181" y="1716406"/>
            <a:ext cx="1030943" cy="692132"/>
          </a:xfrm>
          <a:prstGeom prst="line">
            <a:avLst/>
          </a:prstGeom>
          <a:ln w="127000" cmpd="sng">
            <a:solidFill>
              <a:srgbClr val="FFFF00">
                <a:alpha val="51000"/>
              </a:srgbClr>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xmlns="" id="{22F7A9C6-E7F3-A045-9D7E-37C38CA7CF4E}"/>
              </a:ext>
            </a:extLst>
          </p:cNvPr>
          <p:cNvSpPr txBox="1"/>
          <p:nvPr/>
        </p:nvSpPr>
        <p:spPr>
          <a:xfrm>
            <a:off x="6716072" y="3171434"/>
            <a:ext cx="4923104" cy="2962513"/>
          </a:xfrm>
          <a:prstGeom prst="roundRect">
            <a:avLst/>
          </a:prstGeom>
          <a:noFill/>
          <a:ln>
            <a:solidFill>
              <a:srgbClr val="BE0064"/>
            </a:solidFill>
          </a:ln>
        </p:spPr>
        <p:txBody>
          <a:bodyPr wrap="square" rtlCol="0">
            <a:spAutoFit/>
          </a:bodyPr>
          <a:lstStyle>
            <a:defPPr>
              <a:defRPr lang="en-US"/>
            </a:defPPr>
            <a:lvl1pPr>
              <a:defRPr sz="2800" b="0" i="1">
                <a:latin typeface="Cambria Math"/>
              </a:defRPr>
            </a:lvl1pPr>
          </a:lstStyle>
          <a:p>
            <a:pPr algn="ctr"/>
            <a:r>
              <a:rPr lang="en-US" i="0" dirty="0">
                <a:latin typeface="Arial"/>
                <a:cs typeface="Arial"/>
              </a:rPr>
              <a:t>We would expect </a:t>
            </a:r>
            <a:r>
              <a:rPr lang="en-US" b="1" i="0" dirty="0">
                <a:latin typeface="Arial"/>
                <a:cs typeface="Arial"/>
              </a:rPr>
              <a:t>1800</a:t>
            </a:r>
            <a:r>
              <a:rPr lang="en-US" i="0" dirty="0">
                <a:latin typeface="Arial"/>
                <a:cs typeface="Arial"/>
              </a:rPr>
              <a:t> </a:t>
            </a:r>
            <a:br>
              <a:rPr lang="en-US" i="0" dirty="0">
                <a:latin typeface="Arial"/>
                <a:cs typeface="Arial"/>
              </a:rPr>
            </a:br>
            <a:r>
              <a:rPr lang="en-US" i="0" dirty="0">
                <a:latin typeface="Arial"/>
                <a:cs typeface="Arial"/>
              </a:rPr>
              <a:t>of the </a:t>
            </a:r>
            <a:r>
              <a:rPr lang="en-US" b="1" i="0" dirty="0">
                <a:latin typeface="Arial"/>
                <a:cs typeface="Arial"/>
              </a:rPr>
              <a:t>80 000</a:t>
            </a:r>
            <a:r>
              <a:rPr lang="en-US" i="0" dirty="0">
                <a:latin typeface="Arial"/>
                <a:cs typeface="Arial"/>
              </a:rPr>
              <a:t> injured registered players </a:t>
            </a:r>
            <a:br>
              <a:rPr lang="en-US" i="0" dirty="0">
                <a:latin typeface="Arial"/>
                <a:cs typeface="Arial"/>
              </a:rPr>
            </a:br>
            <a:r>
              <a:rPr lang="en-US" i="0" dirty="0">
                <a:latin typeface="Arial"/>
                <a:cs typeface="Arial"/>
              </a:rPr>
              <a:t>to sustain two injuries involving a broken bone during the year.</a:t>
            </a:r>
            <a:endParaRPr lang="en-GB" sz="3200" b="1" i="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22F7A9C6-E7F3-A045-9D7E-37C38CA7CF4E}"/>
              </a:ext>
            </a:extLst>
          </p:cNvPr>
          <p:cNvSpPr txBox="1"/>
          <p:nvPr/>
        </p:nvSpPr>
        <p:spPr>
          <a:xfrm>
            <a:off x="6603583" y="2066705"/>
            <a:ext cx="4923104" cy="578882"/>
          </a:xfrm>
          <a:prstGeom prst="roundRect">
            <a:avLst/>
          </a:prstGeom>
          <a:solidFill>
            <a:srgbClr val="FFDDF1"/>
          </a:solidFill>
          <a:ln>
            <a:noFill/>
          </a:ln>
        </p:spPr>
        <p:txBody>
          <a:bodyPr wrap="square" rtlCol="0">
            <a:spAutoFit/>
          </a:bodyPr>
          <a:lstStyle>
            <a:defPPr>
              <a:defRPr lang="en-US"/>
            </a:defPPr>
            <a:lvl1pPr>
              <a:defRPr sz="2800" b="0" i="1">
                <a:latin typeface="Cambria Math"/>
              </a:defRPr>
            </a:lvl1pPr>
          </a:lstStyle>
          <a:p>
            <a:pPr algn="ctr"/>
            <a:r>
              <a:rPr lang="en-US" i="0" dirty="0">
                <a:latin typeface="Arial"/>
                <a:cs typeface="Arial"/>
              </a:rPr>
              <a:t>0.0225 </a:t>
            </a:r>
            <a:r>
              <a:rPr lang="en-US" i="0">
                <a:latin typeface="Arial"/>
                <a:cs typeface="Arial"/>
              </a:rPr>
              <a:t>× 80 000 </a:t>
            </a:r>
            <a:r>
              <a:rPr lang="en-US" i="0" dirty="0">
                <a:latin typeface="Arial"/>
                <a:cs typeface="Arial"/>
              </a:rPr>
              <a:t>= 1800</a:t>
            </a:r>
            <a:endParaRPr lang="en-GB" sz="32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405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Screen shot 2023-01-24 at 10.10.08.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1132217" y="4327345"/>
            <a:ext cx="936000" cy="604500"/>
          </a:xfrm>
          <a:prstGeom prst="rect">
            <a:avLst/>
          </a:prstGeom>
        </p:spPr>
      </p:pic>
      <p:pic>
        <p:nvPicPr>
          <p:cNvPr id="39" name="Picture 38" descr="Screen shot 2023-01-24 at 10.10.08.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3627339" y="5480725"/>
            <a:ext cx="936000" cy="604500"/>
          </a:xfrm>
          <a:prstGeom prst="rect">
            <a:avLst/>
          </a:prstGeom>
        </p:spPr>
      </p:pic>
      <p:pic>
        <p:nvPicPr>
          <p:cNvPr id="3" name="Picture 2" descr="Screen shot 2023-01-24 at 10.10.08.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3629284" y="2851342"/>
            <a:ext cx="936000" cy="604500"/>
          </a:xfrm>
          <a:prstGeom prst="rect">
            <a:avLst/>
          </a:prstGeom>
        </p:spPr>
      </p:pic>
      <p:pic>
        <p:nvPicPr>
          <p:cNvPr id="38" name="Picture 37" descr="Screen shot 2023-01-24 at 10.09.55.png"/>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3592696" y="3778442"/>
            <a:ext cx="1008000" cy="619500"/>
          </a:xfrm>
          <a:prstGeom prst="rect">
            <a:avLst/>
          </a:prstGeom>
        </p:spPr>
      </p:pic>
      <p:pic>
        <p:nvPicPr>
          <p:cNvPr id="37" name="Picture 36" descr="Screen shot 2023-01-24 at 10.09.55.png"/>
          <p:cNvPicPr>
            <a:picLocks noChangeAspect="1"/>
          </p:cNvPicPr>
          <p:nvPr/>
        </p:nvPicPr>
        <p:blipFill>
          <a:blip r:embed="rId5">
            <a:extLst>
              <a:ext uri="{BEBA8EAE-BF5A-486C-A8C5-ECC9F3942E4B}">
                <a14:imgProps xmlns:a14="http://schemas.microsoft.com/office/drawing/2010/main">
                  <a14:imgLayer r:embed="rId7">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3584465" y="1277826"/>
            <a:ext cx="1008000" cy="619500"/>
          </a:xfrm>
          <a:prstGeom prst="rect">
            <a:avLst/>
          </a:prstGeom>
        </p:spPr>
      </p:pic>
      <p:pic>
        <p:nvPicPr>
          <p:cNvPr id="2" name="Picture 1" descr="Screen shot 2023-01-24 at 10.09.55.png"/>
          <p:cNvPicPr>
            <a:picLocks noChangeAspect="1"/>
          </p:cNvPicPr>
          <p:nvPr/>
        </p:nvPicPr>
        <p:blipFill>
          <a:blip r:embed="rId5">
            <a:extLst>
              <a:ext uri="{BEBA8EAE-BF5A-486C-A8C5-ECC9F3942E4B}">
                <a14:imgProps xmlns:a14="http://schemas.microsoft.com/office/drawing/2010/main">
                  <a14:imgLayer r:embed="rId8">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1053154" y="2522971"/>
            <a:ext cx="1008000" cy="619500"/>
          </a:xfrm>
          <a:prstGeom prst="rect">
            <a:avLst/>
          </a:prstGeom>
        </p:spPr>
      </p:pic>
      <p:sp>
        <p:nvSpPr>
          <p:cNvPr id="22" name="Title 1">
            <a:extLst>
              <a:ext uri="{FF2B5EF4-FFF2-40B4-BE49-F238E27FC236}">
                <a16:creationId xmlns:a16="http://schemas.microsoft.com/office/drawing/2014/main" xmlns="" id="{02AABD48-7F62-174B-98BD-03D513E3B1A1}"/>
              </a:ext>
            </a:extLst>
          </p:cNvPr>
          <p:cNvSpPr txBox="1">
            <a:spLocks noGrp="1"/>
          </p:cNvSpPr>
          <p:nvPr>
            <p:ph type="title" idx="4294967295"/>
          </p:nvPr>
        </p:nvSpPr>
        <p:spPr>
          <a:xfrm>
            <a:off x="1719071" y="112165"/>
            <a:ext cx="853057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Row </a:t>
            </a:r>
            <a:r>
              <a:rPr lang="en-US" sz="3600" b="1" noProof="0" dirty="0">
                <a:solidFill>
                  <a:srgbClr val="BE0064"/>
                </a:solidFill>
                <a:latin typeface="Arial" panose="020B0604020202020204" pitchFamily="34" charset="0"/>
                <a:cs typeface="Arial" panose="020B0604020202020204" pitchFamily="34" charset="0"/>
              </a:rPr>
              <a:t>C: incorrect values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200C3350-2117-0248-968C-8DADE0DACD17}"/>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smtClean="0"/>
              <a:t>21</a:t>
            </a:fld>
            <a:endParaRPr lang="en-US" dirty="0"/>
          </a:p>
        </p:txBody>
      </p:sp>
      <p:sp>
        <p:nvSpPr>
          <p:cNvPr id="76" name="Isosceles Triangle 11">
            <a:extLst>
              <a:ext uri="{FF2B5EF4-FFF2-40B4-BE49-F238E27FC236}">
                <a16:creationId xmlns:a16="http://schemas.microsoft.com/office/drawing/2014/main" xmlns="" id="{8A02C9CC-C5D7-EC71-9A26-1C33EC3D0D74}"/>
              </a:ext>
              <a:ext uri="{C183D7F6-B498-43B3-948B-1728B52AA6E4}">
                <adec:decorative xmlns:adec="http://schemas.microsoft.com/office/drawing/2017/decorative" xmlns=""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xmlns="" id="{065B5934-C9A4-829D-5B21-D9220E5E489E}"/>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72" name="TextBox 71"/>
          <p:cNvSpPr txBox="1"/>
          <p:nvPr/>
        </p:nvSpPr>
        <p:spPr>
          <a:xfrm>
            <a:off x="2350884" y="2295736"/>
            <a:ext cx="1380531" cy="646331"/>
          </a:xfrm>
          <a:prstGeom prst="rect">
            <a:avLst/>
          </a:prstGeom>
          <a:noFill/>
        </p:spPr>
        <p:txBody>
          <a:bodyPr wrap="none" rtlCol="0">
            <a:spAutoFit/>
          </a:bodyPr>
          <a:lstStyle/>
          <a:p>
            <a:pPr algn="ctr"/>
            <a:r>
              <a:rPr lang="en-US" dirty="0"/>
              <a:t>injury &gt;</a:t>
            </a:r>
            <a:br>
              <a:rPr lang="en-US" dirty="0"/>
            </a:br>
            <a:r>
              <a:rPr lang="en-US" dirty="0"/>
              <a:t>broken bone</a:t>
            </a:r>
          </a:p>
        </p:txBody>
      </p:sp>
      <p:cxnSp>
        <p:nvCxnSpPr>
          <p:cNvPr id="75" name="Straight Connector 74"/>
          <p:cNvCxnSpPr/>
          <p:nvPr/>
        </p:nvCxnSpPr>
        <p:spPr>
          <a:xfrm flipH="1">
            <a:off x="1365618" y="3103280"/>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flipV="1">
            <a:off x="1365618" y="3775632"/>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3798017" y="1736186"/>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flipV="1">
            <a:off x="3798017" y="2408538"/>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3786066" y="4279146"/>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flipV="1">
            <a:off x="3786066" y="4951498"/>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5" name="TextBox 84" descr="0.15"/>
          <p:cNvSpPr txBox="1">
            <a:spLocks/>
          </p:cNvSpPr>
          <p:nvPr/>
        </p:nvSpPr>
        <p:spPr>
          <a:xfrm>
            <a:off x="1199772" y="2565373"/>
            <a:ext cx="771464" cy="646331"/>
          </a:xfrm>
          <a:prstGeom prst="rect">
            <a:avLst/>
          </a:prstGeom>
          <a:noFill/>
          <a:ln>
            <a:solidFill>
              <a:schemeClr val="tx1"/>
            </a:solidFill>
          </a:ln>
        </p:spPr>
        <p:txBody>
          <a:bodyPr wrap="square" rtlCol="0">
            <a:spAutoFit/>
          </a:bodyPr>
          <a:lstStyle/>
          <a:p>
            <a:endParaRPr lang="en-US" dirty="0">
              <a:solidFill>
                <a:schemeClr val="bg1"/>
              </a:solidFill>
            </a:endParaRPr>
          </a:p>
          <a:p>
            <a:endParaRPr lang="en-US" dirty="0">
              <a:ln>
                <a:solidFill>
                  <a:schemeClr val="tx1"/>
                </a:solidFill>
              </a:ln>
            </a:endParaRPr>
          </a:p>
        </p:txBody>
      </p:sp>
      <p:sp>
        <p:nvSpPr>
          <p:cNvPr id="86" name="TextBox 85"/>
          <p:cNvSpPr txBox="1"/>
          <p:nvPr/>
        </p:nvSpPr>
        <p:spPr>
          <a:xfrm>
            <a:off x="1703287" y="3307736"/>
            <a:ext cx="184666" cy="369332"/>
          </a:xfrm>
          <a:prstGeom prst="rect">
            <a:avLst/>
          </a:prstGeom>
          <a:noFill/>
        </p:spPr>
        <p:txBody>
          <a:bodyPr wrap="none" rtlCol="0">
            <a:spAutoFit/>
          </a:bodyPr>
          <a:lstStyle/>
          <a:p>
            <a:endParaRPr lang="en-US" dirty="0"/>
          </a:p>
        </p:txBody>
      </p:sp>
      <p:sp>
        <p:nvSpPr>
          <p:cNvPr id="87" name="TextBox 86" descr="0.15"/>
          <p:cNvSpPr txBox="1">
            <a:spLocks/>
          </p:cNvSpPr>
          <p:nvPr/>
        </p:nvSpPr>
        <p:spPr>
          <a:xfrm>
            <a:off x="3709866" y="1269973"/>
            <a:ext cx="771464" cy="646331"/>
          </a:xfrm>
          <a:prstGeom prst="rect">
            <a:avLst/>
          </a:prstGeom>
          <a:noFill/>
          <a:ln>
            <a:solidFill>
              <a:schemeClr val="tx1"/>
            </a:solidFill>
          </a:ln>
        </p:spPr>
        <p:txBody>
          <a:bodyPr wrap="square" rtlCol="0">
            <a:spAutoFit/>
          </a:bodyPr>
          <a:lstStyle/>
          <a:p>
            <a:endParaRPr lang="en-US" dirty="0">
              <a:solidFill>
                <a:schemeClr val="bg1"/>
              </a:solidFill>
            </a:endParaRPr>
          </a:p>
          <a:p>
            <a:endParaRPr lang="en-US" dirty="0">
              <a:ln>
                <a:solidFill>
                  <a:schemeClr val="tx1"/>
                </a:solidFill>
              </a:ln>
            </a:endParaRPr>
          </a:p>
        </p:txBody>
      </p:sp>
      <p:sp>
        <p:nvSpPr>
          <p:cNvPr id="88" name="TextBox 87" descr="0.15"/>
          <p:cNvSpPr txBox="1">
            <a:spLocks/>
          </p:cNvSpPr>
          <p:nvPr/>
        </p:nvSpPr>
        <p:spPr>
          <a:xfrm>
            <a:off x="3722566" y="3771873"/>
            <a:ext cx="771464" cy="646331"/>
          </a:xfrm>
          <a:prstGeom prst="rect">
            <a:avLst/>
          </a:prstGeom>
          <a:noFill/>
          <a:ln>
            <a:solidFill>
              <a:schemeClr val="tx1"/>
            </a:solidFill>
          </a:ln>
        </p:spPr>
        <p:txBody>
          <a:bodyPr wrap="square" rtlCol="0">
            <a:spAutoFit/>
          </a:bodyPr>
          <a:lstStyle/>
          <a:p>
            <a:endParaRPr lang="en-US" dirty="0">
              <a:solidFill>
                <a:schemeClr val="bg1"/>
              </a:solidFill>
            </a:endParaRPr>
          </a:p>
          <a:p>
            <a:endParaRPr lang="en-US" dirty="0">
              <a:ln>
                <a:solidFill>
                  <a:schemeClr val="tx1"/>
                </a:solidFill>
              </a:ln>
            </a:endParaRPr>
          </a:p>
        </p:txBody>
      </p:sp>
      <p:sp>
        <p:nvSpPr>
          <p:cNvPr id="89" name="TextBox 88" descr="0.95"/>
          <p:cNvSpPr txBox="1">
            <a:spLocks/>
          </p:cNvSpPr>
          <p:nvPr/>
        </p:nvSpPr>
        <p:spPr>
          <a:xfrm>
            <a:off x="1199772" y="4267173"/>
            <a:ext cx="771464" cy="646331"/>
          </a:xfrm>
          <a:prstGeom prst="rect">
            <a:avLst/>
          </a:prstGeom>
          <a:noFill/>
          <a:ln>
            <a:solidFill>
              <a:schemeClr val="tx1"/>
            </a:solidFill>
          </a:ln>
        </p:spPr>
        <p:txBody>
          <a:bodyPr wrap="square" rtlCol="0">
            <a:spAutoFit/>
          </a:bodyPr>
          <a:lstStyle/>
          <a:p>
            <a:endParaRPr lang="en-US" dirty="0">
              <a:solidFill>
                <a:schemeClr val="bg1"/>
              </a:solidFill>
            </a:endParaRPr>
          </a:p>
          <a:p>
            <a:endParaRPr lang="en-US" dirty="0">
              <a:ln>
                <a:solidFill>
                  <a:schemeClr val="tx1"/>
                </a:solidFill>
              </a:ln>
            </a:endParaRPr>
          </a:p>
        </p:txBody>
      </p:sp>
      <p:sp>
        <p:nvSpPr>
          <p:cNvPr id="90" name="TextBox 89" descr="0.95"/>
          <p:cNvSpPr txBox="1">
            <a:spLocks/>
          </p:cNvSpPr>
          <p:nvPr/>
        </p:nvSpPr>
        <p:spPr>
          <a:xfrm>
            <a:off x="3688552" y="2830914"/>
            <a:ext cx="771464" cy="646331"/>
          </a:xfrm>
          <a:prstGeom prst="rect">
            <a:avLst/>
          </a:prstGeom>
          <a:noFill/>
          <a:ln>
            <a:solidFill>
              <a:schemeClr val="tx1"/>
            </a:solidFill>
          </a:ln>
        </p:spPr>
        <p:txBody>
          <a:bodyPr wrap="square" rtlCol="0">
            <a:spAutoFit/>
          </a:bodyPr>
          <a:lstStyle/>
          <a:p>
            <a:endParaRPr lang="en-US" dirty="0">
              <a:solidFill>
                <a:schemeClr val="bg1"/>
              </a:solidFill>
            </a:endParaRPr>
          </a:p>
          <a:p>
            <a:endParaRPr lang="en-US" dirty="0">
              <a:ln>
                <a:solidFill>
                  <a:schemeClr val="tx1"/>
                </a:solidFill>
              </a:ln>
            </a:endParaRPr>
          </a:p>
        </p:txBody>
      </p:sp>
      <p:sp>
        <p:nvSpPr>
          <p:cNvPr id="91" name="TextBox 90" descr="0.95"/>
          <p:cNvSpPr txBox="1">
            <a:spLocks/>
          </p:cNvSpPr>
          <p:nvPr/>
        </p:nvSpPr>
        <p:spPr>
          <a:xfrm>
            <a:off x="3726652" y="5447114"/>
            <a:ext cx="771464" cy="646331"/>
          </a:xfrm>
          <a:prstGeom prst="rect">
            <a:avLst/>
          </a:prstGeom>
          <a:noFill/>
          <a:ln>
            <a:solidFill>
              <a:schemeClr val="tx1"/>
            </a:solidFill>
          </a:ln>
        </p:spPr>
        <p:txBody>
          <a:bodyPr wrap="square" rtlCol="0">
            <a:spAutoFit/>
          </a:bodyPr>
          <a:lstStyle/>
          <a:p>
            <a:endParaRPr lang="en-US" dirty="0">
              <a:solidFill>
                <a:schemeClr val="bg1"/>
              </a:solidFill>
            </a:endParaRPr>
          </a:p>
          <a:p>
            <a:endParaRPr lang="en-US" dirty="0">
              <a:ln>
                <a:solidFill>
                  <a:schemeClr val="tx1"/>
                </a:solidFill>
              </a:ln>
            </a:endParaRPr>
          </a:p>
        </p:txBody>
      </p:sp>
      <p:sp>
        <p:nvSpPr>
          <p:cNvPr id="92" name="TextBox 91"/>
          <p:cNvSpPr txBox="1"/>
          <p:nvPr/>
        </p:nvSpPr>
        <p:spPr>
          <a:xfrm>
            <a:off x="2535167" y="4200736"/>
            <a:ext cx="1011966" cy="646331"/>
          </a:xfrm>
          <a:prstGeom prst="rect">
            <a:avLst/>
          </a:prstGeom>
          <a:noFill/>
        </p:spPr>
        <p:txBody>
          <a:bodyPr wrap="none" rtlCol="0">
            <a:spAutoFit/>
          </a:bodyPr>
          <a:lstStyle/>
          <a:p>
            <a:pPr algn="ctr"/>
            <a:r>
              <a:rPr lang="en-US" dirty="0"/>
              <a:t>injury &gt;</a:t>
            </a:r>
            <a:br>
              <a:rPr lang="en-US" dirty="0"/>
            </a:br>
            <a:r>
              <a:rPr lang="en-US" dirty="0"/>
              <a:t>no break</a:t>
            </a:r>
          </a:p>
        </p:txBody>
      </p:sp>
      <p:sp>
        <p:nvSpPr>
          <p:cNvPr id="93" name="TextBox 92"/>
          <p:cNvSpPr txBox="1"/>
          <p:nvPr/>
        </p:nvSpPr>
        <p:spPr>
          <a:xfrm>
            <a:off x="4780332" y="1219173"/>
            <a:ext cx="1380531" cy="646331"/>
          </a:xfrm>
          <a:prstGeom prst="rect">
            <a:avLst/>
          </a:prstGeom>
          <a:noFill/>
        </p:spPr>
        <p:txBody>
          <a:bodyPr wrap="none" rtlCol="0">
            <a:spAutoFit/>
          </a:bodyPr>
          <a:lstStyle/>
          <a:p>
            <a:pPr algn="ctr"/>
            <a:r>
              <a:rPr lang="en-US" dirty="0"/>
              <a:t>injury &gt;</a:t>
            </a:r>
            <a:br>
              <a:rPr lang="en-US" dirty="0"/>
            </a:br>
            <a:r>
              <a:rPr lang="en-US" dirty="0"/>
              <a:t>broken bone</a:t>
            </a:r>
          </a:p>
        </p:txBody>
      </p:sp>
      <p:sp>
        <p:nvSpPr>
          <p:cNvPr id="94" name="TextBox 93"/>
          <p:cNvSpPr txBox="1"/>
          <p:nvPr/>
        </p:nvSpPr>
        <p:spPr>
          <a:xfrm>
            <a:off x="4780332" y="3975073"/>
            <a:ext cx="1380531" cy="646331"/>
          </a:xfrm>
          <a:prstGeom prst="rect">
            <a:avLst/>
          </a:prstGeom>
          <a:noFill/>
        </p:spPr>
        <p:txBody>
          <a:bodyPr wrap="none" rtlCol="0">
            <a:spAutoFit/>
          </a:bodyPr>
          <a:lstStyle/>
          <a:p>
            <a:pPr algn="ctr"/>
            <a:r>
              <a:rPr lang="en-US" dirty="0"/>
              <a:t>injury &gt;</a:t>
            </a:r>
            <a:br>
              <a:rPr lang="en-US" dirty="0"/>
            </a:br>
            <a:r>
              <a:rPr lang="en-US" dirty="0"/>
              <a:t>broken bone</a:t>
            </a:r>
          </a:p>
        </p:txBody>
      </p:sp>
      <p:sp>
        <p:nvSpPr>
          <p:cNvPr id="95" name="TextBox 94"/>
          <p:cNvSpPr txBox="1"/>
          <p:nvPr/>
        </p:nvSpPr>
        <p:spPr>
          <a:xfrm>
            <a:off x="4925619" y="2665814"/>
            <a:ext cx="1011966" cy="646331"/>
          </a:xfrm>
          <a:prstGeom prst="rect">
            <a:avLst/>
          </a:prstGeom>
          <a:noFill/>
        </p:spPr>
        <p:txBody>
          <a:bodyPr wrap="none" rtlCol="0">
            <a:spAutoFit/>
          </a:bodyPr>
          <a:lstStyle/>
          <a:p>
            <a:pPr algn="ctr"/>
            <a:r>
              <a:rPr lang="en-US" dirty="0"/>
              <a:t>injury &gt;</a:t>
            </a:r>
            <a:br>
              <a:rPr lang="en-US" dirty="0"/>
            </a:br>
            <a:r>
              <a:rPr lang="en-US" dirty="0"/>
              <a:t>no break</a:t>
            </a:r>
          </a:p>
        </p:txBody>
      </p:sp>
      <p:sp>
        <p:nvSpPr>
          <p:cNvPr id="96" name="TextBox 95"/>
          <p:cNvSpPr txBox="1"/>
          <p:nvPr/>
        </p:nvSpPr>
        <p:spPr>
          <a:xfrm>
            <a:off x="4925619" y="5231214"/>
            <a:ext cx="1011966" cy="646331"/>
          </a:xfrm>
          <a:prstGeom prst="rect">
            <a:avLst/>
          </a:prstGeom>
          <a:noFill/>
        </p:spPr>
        <p:txBody>
          <a:bodyPr wrap="none" rtlCol="0">
            <a:spAutoFit/>
          </a:bodyPr>
          <a:lstStyle/>
          <a:p>
            <a:pPr algn="ctr"/>
            <a:r>
              <a:rPr lang="en-US" dirty="0"/>
              <a:t>injury &gt;</a:t>
            </a:r>
            <a:br>
              <a:rPr lang="en-US" dirty="0"/>
            </a:br>
            <a:r>
              <a:rPr lang="en-US" dirty="0"/>
              <a:t>no break</a:t>
            </a:r>
          </a:p>
        </p:txBody>
      </p:sp>
      <p:sp>
        <p:nvSpPr>
          <p:cNvPr id="103" name="TextBox 102">
            <a:extLst>
              <a:ext uri="{FF2B5EF4-FFF2-40B4-BE49-F238E27FC236}">
                <a16:creationId xmlns:a16="http://schemas.microsoft.com/office/drawing/2014/main" xmlns="" id="{22F7A9C6-E7F3-A045-9D7E-37C38CA7CF4E}"/>
              </a:ext>
            </a:extLst>
          </p:cNvPr>
          <p:cNvSpPr txBox="1"/>
          <p:nvPr/>
        </p:nvSpPr>
        <p:spPr>
          <a:xfrm>
            <a:off x="7353937" y="2830914"/>
            <a:ext cx="3672766" cy="1055608"/>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i="0" dirty="0">
                <a:latin typeface="Arial"/>
                <a:cs typeface="Arial"/>
              </a:rPr>
              <a:t>What mistake has  been made?</a:t>
            </a:r>
            <a:endParaRPr lang="en-GB" sz="3200" i="0" dirty="0">
              <a:latin typeface="Arial"/>
              <a:cs typeface="Arial"/>
            </a:endParaRPr>
          </a:p>
        </p:txBody>
      </p:sp>
    </p:spTree>
    <p:extLst>
      <p:ext uri="{BB962C8B-B14F-4D97-AF65-F5344CB8AC3E}">
        <p14:creationId xmlns:p14="http://schemas.microsoft.com/office/powerpoint/2010/main" val="1669316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xmlns="" id="{02AABD48-7F62-174B-98BD-03D513E3B1A1}"/>
              </a:ext>
            </a:extLst>
          </p:cNvPr>
          <p:cNvSpPr txBox="1">
            <a:spLocks noGrp="1"/>
          </p:cNvSpPr>
          <p:nvPr>
            <p:ph type="title" idx="4294967295"/>
          </p:nvPr>
        </p:nvSpPr>
        <p:spPr>
          <a:xfrm>
            <a:off x="1719071" y="112165"/>
            <a:ext cx="853057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Row </a:t>
            </a:r>
            <a:r>
              <a:rPr lang="en-US" sz="3600" b="1" noProof="0" dirty="0">
                <a:solidFill>
                  <a:srgbClr val="BE0064"/>
                </a:solidFill>
                <a:latin typeface="Arial" panose="020B0604020202020204" pitchFamily="34" charset="0"/>
                <a:cs typeface="Arial" panose="020B0604020202020204" pitchFamily="34" charset="0"/>
              </a:rPr>
              <a:t>D: working with fractions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200C3350-2117-0248-968C-8DADE0DACD17}"/>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smtClean="0"/>
              <a:t>22</a:t>
            </a:fld>
            <a:endParaRPr lang="en-US" dirty="0"/>
          </a:p>
        </p:txBody>
      </p:sp>
      <p:sp>
        <p:nvSpPr>
          <p:cNvPr id="76" name="Isosceles Triangle 11">
            <a:extLst>
              <a:ext uri="{FF2B5EF4-FFF2-40B4-BE49-F238E27FC236}">
                <a16:creationId xmlns:a16="http://schemas.microsoft.com/office/drawing/2014/main" xmlns="" id="{8A02C9CC-C5D7-EC71-9A26-1C33EC3D0D74}"/>
              </a:ext>
              <a:ext uri="{C183D7F6-B498-43B3-948B-1728B52AA6E4}">
                <adec:decorative xmlns:adec="http://schemas.microsoft.com/office/drawing/2017/decorative" xmlns=""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xmlns="" id="{065B5934-C9A4-829D-5B21-D9220E5E489E}"/>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72" name="TextBox 71"/>
          <p:cNvSpPr txBox="1"/>
          <p:nvPr/>
        </p:nvSpPr>
        <p:spPr>
          <a:xfrm>
            <a:off x="2596156" y="2295736"/>
            <a:ext cx="889987" cy="646331"/>
          </a:xfrm>
          <a:prstGeom prst="rect">
            <a:avLst/>
          </a:prstGeom>
          <a:noFill/>
        </p:spPr>
        <p:txBody>
          <a:bodyPr wrap="none" rtlCol="0">
            <a:spAutoFit/>
          </a:bodyPr>
          <a:lstStyle/>
          <a:p>
            <a:pPr algn="ctr"/>
            <a:r>
              <a:rPr lang="en-US" dirty="0"/>
              <a:t>injury &gt;</a:t>
            </a:r>
            <a:br>
              <a:rPr lang="en-US" dirty="0"/>
            </a:br>
            <a:r>
              <a:rPr lang="en-US" dirty="0"/>
              <a:t>sprain</a:t>
            </a:r>
          </a:p>
        </p:txBody>
      </p:sp>
      <p:cxnSp>
        <p:nvCxnSpPr>
          <p:cNvPr id="75" name="Straight Connector 74"/>
          <p:cNvCxnSpPr/>
          <p:nvPr/>
        </p:nvCxnSpPr>
        <p:spPr>
          <a:xfrm flipH="1">
            <a:off x="1365618" y="3103280"/>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flipV="1">
            <a:off x="1365618" y="3775632"/>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3798017" y="1736186"/>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flipV="1">
            <a:off x="3798017" y="2408538"/>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3786066" y="4279146"/>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flipV="1">
            <a:off x="3786066" y="4951498"/>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5" name="TextBox 84"/>
          <p:cNvSpPr txBox="1">
            <a:spLocks/>
          </p:cNvSpPr>
          <p:nvPr/>
        </p:nvSpPr>
        <p:spPr>
          <a:xfrm>
            <a:off x="1199772" y="2565373"/>
            <a:ext cx="771464" cy="646331"/>
          </a:xfrm>
          <a:prstGeom prst="rect">
            <a:avLst/>
          </a:prstGeom>
          <a:noFill/>
          <a:ln>
            <a:solidFill>
              <a:schemeClr val="tx1"/>
            </a:solidFill>
          </a:ln>
        </p:spPr>
        <p:txBody>
          <a:bodyPr wrap="square" rtlCol="0">
            <a:spAutoFit/>
          </a:bodyPr>
          <a:lstStyle/>
          <a:p>
            <a:r>
              <a:rPr lang="en-US" dirty="0">
                <a:solidFill>
                  <a:schemeClr val="bg1"/>
                </a:solidFill>
              </a:rPr>
              <a:t>___</a:t>
            </a:r>
          </a:p>
          <a:p>
            <a:endParaRPr lang="en-US" dirty="0">
              <a:ln>
                <a:solidFill>
                  <a:schemeClr val="tx1"/>
                </a:solidFill>
              </a:ln>
            </a:endParaRPr>
          </a:p>
        </p:txBody>
      </p:sp>
      <p:sp>
        <p:nvSpPr>
          <p:cNvPr id="86" name="TextBox 85"/>
          <p:cNvSpPr txBox="1"/>
          <p:nvPr/>
        </p:nvSpPr>
        <p:spPr>
          <a:xfrm>
            <a:off x="1703287" y="3307736"/>
            <a:ext cx="184666" cy="369332"/>
          </a:xfrm>
          <a:prstGeom prst="rect">
            <a:avLst/>
          </a:prstGeom>
          <a:noFill/>
        </p:spPr>
        <p:txBody>
          <a:bodyPr wrap="none" rtlCol="0">
            <a:spAutoFit/>
          </a:bodyPr>
          <a:lstStyle/>
          <a:p>
            <a:endParaRPr lang="en-US" dirty="0"/>
          </a:p>
        </p:txBody>
      </p:sp>
      <p:sp>
        <p:nvSpPr>
          <p:cNvPr id="87" name="TextBox 86"/>
          <p:cNvSpPr txBox="1">
            <a:spLocks/>
          </p:cNvSpPr>
          <p:nvPr/>
        </p:nvSpPr>
        <p:spPr>
          <a:xfrm>
            <a:off x="3709866" y="1269973"/>
            <a:ext cx="771464" cy="646331"/>
          </a:xfrm>
          <a:prstGeom prst="rect">
            <a:avLst/>
          </a:prstGeom>
          <a:noFill/>
          <a:ln>
            <a:solidFill>
              <a:schemeClr val="tx1"/>
            </a:solidFill>
          </a:ln>
        </p:spPr>
        <p:txBody>
          <a:bodyPr wrap="square" rtlCol="0">
            <a:spAutoFit/>
          </a:bodyPr>
          <a:lstStyle/>
          <a:p>
            <a:r>
              <a:rPr lang="en-US" dirty="0">
                <a:solidFill>
                  <a:schemeClr val="bg1"/>
                </a:solidFill>
              </a:rPr>
              <a:t>___</a:t>
            </a:r>
          </a:p>
          <a:p>
            <a:endParaRPr lang="en-US" dirty="0">
              <a:ln>
                <a:solidFill>
                  <a:schemeClr val="tx1"/>
                </a:solidFill>
              </a:ln>
            </a:endParaRPr>
          </a:p>
        </p:txBody>
      </p:sp>
      <p:sp>
        <p:nvSpPr>
          <p:cNvPr id="88" name="TextBox 87"/>
          <p:cNvSpPr txBox="1">
            <a:spLocks/>
          </p:cNvSpPr>
          <p:nvPr/>
        </p:nvSpPr>
        <p:spPr>
          <a:xfrm>
            <a:off x="3722566" y="3771873"/>
            <a:ext cx="771464" cy="646331"/>
          </a:xfrm>
          <a:prstGeom prst="rect">
            <a:avLst/>
          </a:prstGeom>
          <a:noFill/>
          <a:ln>
            <a:solidFill>
              <a:schemeClr val="tx1"/>
            </a:solidFill>
          </a:ln>
        </p:spPr>
        <p:txBody>
          <a:bodyPr wrap="square" rtlCol="0">
            <a:spAutoFit/>
          </a:bodyPr>
          <a:lstStyle/>
          <a:p>
            <a:r>
              <a:rPr lang="en-US" dirty="0">
                <a:solidFill>
                  <a:schemeClr val="bg1"/>
                </a:solidFill>
              </a:rPr>
              <a:t>___</a:t>
            </a:r>
          </a:p>
          <a:p>
            <a:endParaRPr lang="en-US" dirty="0">
              <a:ln>
                <a:solidFill>
                  <a:schemeClr val="tx1"/>
                </a:solidFill>
              </a:ln>
            </a:endParaRPr>
          </a:p>
        </p:txBody>
      </p:sp>
      <p:sp>
        <p:nvSpPr>
          <p:cNvPr id="89" name="TextBox 88"/>
          <p:cNvSpPr txBox="1">
            <a:spLocks/>
          </p:cNvSpPr>
          <p:nvPr/>
        </p:nvSpPr>
        <p:spPr>
          <a:xfrm>
            <a:off x="1199772" y="4267173"/>
            <a:ext cx="771464" cy="646331"/>
          </a:xfrm>
          <a:prstGeom prst="rect">
            <a:avLst/>
          </a:prstGeom>
          <a:noFill/>
          <a:ln>
            <a:solidFill>
              <a:schemeClr val="tx1"/>
            </a:solidFill>
          </a:ln>
        </p:spPr>
        <p:txBody>
          <a:bodyPr wrap="square" rtlCol="0">
            <a:spAutoFit/>
          </a:bodyPr>
          <a:lstStyle/>
          <a:p>
            <a:r>
              <a:rPr lang="en-US" dirty="0">
                <a:solidFill>
                  <a:schemeClr val="bg1"/>
                </a:solidFill>
              </a:rPr>
              <a:t>___</a:t>
            </a:r>
          </a:p>
          <a:p>
            <a:endParaRPr lang="en-US" dirty="0">
              <a:ln>
                <a:solidFill>
                  <a:schemeClr val="tx1"/>
                </a:solidFill>
              </a:ln>
            </a:endParaRPr>
          </a:p>
        </p:txBody>
      </p:sp>
      <p:sp>
        <p:nvSpPr>
          <p:cNvPr id="90" name="TextBox 89"/>
          <p:cNvSpPr txBox="1">
            <a:spLocks/>
          </p:cNvSpPr>
          <p:nvPr/>
        </p:nvSpPr>
        <p:spPr>
          <a:xfrm>
            <a:off x="3688552" y="2830914"/>
            <a:ext cx="771464" cy="646331"/>
          </a:xfrm>
          <a:prstGeom prst="rect">
            <a:avLst/>
          </a:prstGeom>
          <a:noFill/>
          <a:ln>
            <a:solidFill>
              <a:schemeClr val="tx1"/>
            </a:solidFill>
          </a:ln>
        </p:spPr>
        <p:txBody>
          <a:bodyPr wrap="square" rtlCol="0">
            <a:spAutoFit/>
          </a:bodyPr>
          <a:lstStyle/>
          <a:p>
            <a:r>
              <a:rPr lang="en-US" dirty="0">
                <a:solidFill>
                  <a:schemeClr val="bg1"/>
                </a:solidFill>
              </a:rPr>
              <a:t>___</a:t>
            </a:r>
          </a:p>
          <a:p>
            <a:endParaRPr lang="en-US" dirty="0">
              <a:ln>
                <a:solidFill>
                  <a:schemeClr val="tx1"/>
                </a:solidFill>
              </a:ln>
            </a:endParaRPr>
          </a:p>
        </p:txBody>
      </p:sp>
      <p:sp>
        <p:nvSpPr>
          <p:cNvPr id="91" name="TextBox 90"/>
          <p:cNvSpPr txBox="1">
            <a:spLocks/>
          </p:cNvSpPr>
          <p:nvPr/>
        </p:nvSpPr>
        <p:spPr>
          <a:xfrm>
            <a:off x="3726652" y="5447114"/>
            <a:ext cx="771464" cy="646331"/>
          </a:xfrm>
          <a:prstGeom prst="rect">
            <a:avLst/>
          </a:prstGeom>
          <a:noFill/>
          <a:ln>
            <a:solidFill>
              <a:schemeClr val="tx1"/>
            </a:solidFill>
          </a:ln>
        </p:spPr>
        <p:txBody>
          <a:bodyPr wrap="square" rtlCol="0">
            <a:spAutoFit/>
          </a:bodyPr>
          <a:lstStyle/>
          <a:p>
            <a:r>
              <a:rPr lang="en-US" dirty="0">
                <a:solidFill>
                  <a:schemeClr val="bg1"/>
                </a:solidFill>
              </a:rPr>
              <a:t>___</a:t>
            </a:r>
          </a:p>
          <a:p>
            <a:endParaRPr lang="en-US" dirty="0">
              <a:ln>
                <a:solidFill>
                  <a:schemeClr val="tx1"/>
                </a:solidFill>
              </a:ln>
            </a:endParaRPr>
          </a:p>
        </p:txBody>
      </p:sp>
      <p:sp>
        <p:nvSpPr>
          <p:cNvPr id="92" name="TextBox 91"/>
          <p:cNvSpPr txBox="1"/>
          <p:nvPr/>
        </p:nvSpPr>
        <p:spPr>
          <a:xfrm>
            <a:off x="2512794" y="4200736"/>
            <a:ext cx="1056712" cy="646331"/>
          </a:xfrm>
          <a:prstGeom prst="rect">
            <a:avLst/>
          </a:prstGeom>
          <a:noFill/>
        </p:spPr>
        <p:txBody>
          <a:bodyPr wrap="none" rtlCol="0">
            <a:spAutoFit/>
          </a:bodyPr>
          <a:lstStyle/>
          <a:p>
            <a:pPr algn="ctr"/>
            <a:r>
              <a:rPr lang="en-US" dirty="0"/>
              <a:t>injury &gt;</a:t>
            </a:r>
            <a:br>
              <a:rPr lang="en-US" dirty="0"/>
            </a:br>
            <a:r>
              <a:rPr lang="en-US" dirty="0"/>
              <a:t>no sprain</a:t>
            </a:r>
          </a:p>
        </p:txBody>
      </p:sp>
      <p:sp>
        <p:nvSpPr>
          <p:cNvPr id="93" name="TextBox 92"/>
          <p:cNvSpPr txBox="1"/>
          <p:nvPr/>
        </p:nvSpPr>
        <p:spPr>
          <a:xfrm>
            <a:off x="5025604" y="1219173"/>
            <a:ext cx="889987" cy="646331"/>
          </a:xfrm>
          <a:prstGeom prst="rect">
            <a:avLst/>
          </a:prstGeom>
          <a:noFill/>
        </p:spPr>
        <p:txBody>
          <a:bodyPr wrap="none" rtlCol="0">
            <a:spAutoFit/>
          </a:bodyPr>
          <a:lstStyle/>
          <a:p>
            <a:pPr algn="ctr"/>
            <a:r>
              <a:rPr lang="en-US" dirty="0"/>
              <a:t>injury &gt;</a:t>
            </a:r>
            <a:br>
              <a:rPr lang="en-US" dirty="0"/>
            </a:br>
            <a:r>
              <a:rPr lang="en-US" dirty="0"/>
              <a:t>sprain</a:t>
            </a:r>
          </a:p>
        </p:txBody>
      </p:sp>
      <p:sp>
        <p:nvSpPr>
          <p:cNvPr id="94" name="TextBox 93"/>
          <p:cNvSpPr txBox="1"/>
          <p:nvPr/>
        </p:nvSpPr>
        <p:spPr>
          <a:xfrm>
            <a:off x="5025604" y="3975073"/>
            <a:ext cx="889987" cy="646331"/>
          </a:xfrm>
          <a:prstGeom prst="rect">
            <a:avLst/>
          </a:prstGeom>
          <a:noFill/>
        </p:spPr>
        <p:txBody>
          <a:bodyPr wrap="none" rtlCol="0">
            <a:spAutoFit/>
          </a:bodyPr>
          <a:lstStyle/>
          <a:p>
            <a:pPr algn="ctr"/>
            <a:r>
              <a:rPr lang="en-US" dirty="0"/>
              <a:t>injury &gt;</a:t>
            </a:r>
            <a:br>
              <a:rPr lang="en-US" dirty="0"/>
            </a:br>
            <a:r>
              <a:rPr lang="en-US" dirty="0"/>
              <a:t>sprain</a:t>
            </a:r>
          </a:p>
        </p:txBody>
      </p:sp>
      <p:sp>
        <p:nvSpPr>
          <p:cNvPr id="95" name="TextBox 94"/>
          <p:cNvSpPr txBox="1"/>
          <p:nvPr/>
        </p:nvSpPr>
        <p:spPr>
          <a:xfrm>
            <a:off x="4903246" y="2665814"/>
            <a:ext cx="1056712" cy="646331"/>
          </a:xfrm>
          <a:prstGeom prst="rect">
            <a:avLst/>
          </a:prstGeom>
          <a:noFill/>
        </p:spPr>
        <p:txBody>
          <a:bodyPr wrap="none" rtlCol="0">
            <a:spAutoFit/>
          </a:bodyPr>
          <a:lstStyle/>
          <a:p>
            <a:pPr algn="ctr"/>
            <a:r>
              <a:rPr lang="en-US" dirty="0"/>
              <a:t>injury &gt;</a:t>
            </a:r>
            <a:br>
              <a:rPr lang="en-US" dirty="0"/>
            </a:br>
            <a:r>
              <a:rPr lang="en-US" dirty="0"/>
              <a:t>no sprain</a:t>
            </a:r>
          </a:p>
        </p:txBody>
      </p:sp>
      <p:sp>
        <p:nvSpPr>
          <p:cNvPr id="96" name="TextBox 95"/>
          <p:cNvSpPr txBox="1"/>
          <p:nvPr/>
        </p:nvSpPr>
        <p:spPr>
          <a:xfrm>
            <a:off x="4903246" y="5231214"/>
            <a:ext cx="1056712" cy="646331"/>
          </a:xfrm>
          <a:prstGeom prst="rect">
            <a:avLst/>
          </a:prstGeom>
          <a:noFill/>
        </p:spPr>
        <p:txBody>
          <a:bodyPr wrap="none" rtlCol="0">
            <a:spAutoFit/>
          </a:bodyPr>
          <a:lstStyle/>
          <a:p>
            <a:pPr algn="ctr"/>
            <a:r>
              <a:rPr lang="en-US" dirty="0"/>
              <a:t>injury &gt;</a:t>
            </a:r>
            <a:br>
              <a:rPr lang="en-US" dirty="0"/>
            </a:br>
            <a:r>
              <a:rPr lang="en-US" dirty="0"/>
              <a:t>no sprain</a:t>
            </a:r>
          </a:p>
        </p:txBody>
      </p:sp>
      <p:sp>
        <p:nvSpPr>
          <p:cNvPr id="104" name="TextBox 103"/>
          <p:cNvSpPr txBox="1"/>
          <p:nvPr/>
        </p:nvSpPr>
        <p:spPr>
          <a:xfrm>
            <a:off x="6844869" y="1201607"/>
            <a:ext cx="1892265" cy="584776"/>
          </a:xfrm>
          <a:prstGeom prst="rect">
            <a:avLst/>
          </a:prstGeom>
          <a:noFill/>
        </p:spPr>
        <p:txBody>
          <a:bodyPr wrap="none" rtlCol="0">
            <a:spAutoFit/>
          </a:bodyPr>
          <a:lstStyle/>
          <a:p>
            <a:pPr algn="ctr"/>
            <a:r>
              <a:rPr lang="en-US" sz="3200" dirty="0"/>
              <a:t>       ×       = </a:t>
            </a:r>
          </a:p>
        </p:txBody>
      </p:sp>
      <p:cxnSp>
        <p:nvCxnSpPr>
          <p:cNvPr id="105" name="Straight Connector 104"/>
          <p:cNvCxnSpPr/>
          <p:nvPr/>
        </p:nvCxnSpPr>
        <p:spPr>
          <a:xfrm flipH="1">
            <a:off x="1372481" y="3060027"/>
            <a:ext cx="1030943" cy="692132"/>
          </a:xfrm>
          <a:prstGeom prst="line">
            <a:avLst/>
          </a:prstGeom>
          <a:ln w="127000" cmpd="sng">
            <a:solidFill>
              <a:srgbClr val="FFFF00">
                <a:alpha val="51000"/>
              </a:srgbClr>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H="1">
            <a:off x="3826181" y="1716406"/>
            <a:ext cx="1030943" cy="692132"/>
          </a:xfrm>
          <a:prstGeom prst="line">
            <a:avLst/>
          </a:prstGeom>
          <a:ln w="127000" cmpd="sng">
            <a:solidFill>
              <a:srgbClr val="FFFF00">
                <a:alpha val="51000"/>
              </a:srgbClr>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xmlns="" id="{22F7A9C6-E7F3-A045-9D7E-37C38CA7CF4E}"/>
              </a:ext>
            </a:extLst>
          </p:cNvPr>
          <p:cNvSpPr txBox="1"/>
          <p:nvPr/>
        </p:nvSpPr>
        <p:spPr>
          <a:xfrm>
            <a:off x="6716072" y="3275539"/>
            <a:ext cx="4923104" cy="2009060"/>
          </a:xfrm>
          <a:prstGeom prst="roundRect">
            <a:avLst/>
          </a:prstGeom>
          <a:noFill/>
          <a:ln>
            <a:solidFill>
              <a:srgbClr val="BE0064"/>
            </a:solidFill>
          </a:ln>
        </p:spPr>
        <p:txBody>
          <a:bodyPr wrap="square" rtlCol="0">
            <a:spAutoFit/>
          </a:bodyPr>
          <a:lstStyle>
            <a:defPPr>
              <a:defRPr lang="en-US"/>
            </a:defPPr>
            <a:lvl1pPr>
              <a:defRPr sz="2800" b="0" i="1">
                <a:latin typeface="Cambria Math"/>
              </a:defRPr>
            </a:lvl1pPr>
          </a:lstStyle>
          <a:p>
            <a:pPr algn="ctr"/>
            <a:r>
              <a:rPr lang="en-US" i="0" dirty="0">
                <a:latin typeface="Arial"/>
                <a:cs typeface="Arial"/>
              </a:rPr>
              <a:t>We would expect </a:t>
            </a:r>
            <a:r>
              <a:rPr lang="en-US" b="1" i="0" dirty="0">
                <a:latin typeface="Arial"/>
                <a:cs typeface="Arial"/>
              </a:rPr>
              <a:t>400</a:t>
            </a:r>
            <a:r>
              <a:rPr lang="en-US" i="0" dirty="0">
                <a:latin typeface="Arial"/>
                <a:cs typeface="Arial"/>
              </a:rPr>
              <a:t> of the </a:t>
            </a:r>
            <a:r>
              <a:rPr lang="en-US" b="1" i="0" dirty="0">
                <a:latin typeface="Arial"/>
                <a:cs typeface="Arial"/>
              </a:rPr>
              <a:t>900</a:t>
            </a:r>
            <a:r>
              <a:rPr lang="en-US" i="0" dirty="0">
                <a:latin typeface="Arial"/>
                <a:cs typeface="Arial"/>
              </a:rPr>
              <a:t> injured students to have two injuries involving a sprain during the year.</a:t>
            </a:r>
            <a:endParaRPr lang="en-GB" sz="3200" b="1" i="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22F7A9C6-E7F3-A045-9D7E-37C38CA7CF4E}"/>
              </a:ext>
            </a:extLst>
          </p:cNvPr>
          <p:cNvSpPr txBox="1"/>
          <p:nvPr/>
        </p:nvSpPr>
        <p:spPr>
          <a:xfrm>
            <a:off x="6603583" y="2175563"/>
            <a:ext cx="4923104" cy="722882"/>
          </a:xfrm>
          <a:prstGeom prst="roundRect">
            <a:avLst/>
          </a:prstGeom>
          <a:solidFill>
            <a:srgbClr val="FFDDF1"/>
          </a:solidFill>
          <a:ln>
            <a:noFill/>
          </a:ln>
        </p:spPr>
        <p:txBody>
          <a:bodyPr wrap="square" rtlCol="0">
            <a:spAutoFit/>
          </a:bodyPr>
          <a:lstStyle>
            <a:defPPr>
              <a:defRPr lang="en-US"/>
            </a:defPPr>
            <a:lvl1pPr>
              <a:defRPr sz="2800" b="0" i="1">
                <a:latin typeface="Cambria Math"/>
              </a:defRPr>
            </a:lvl1pPr>
          </a:lstStyle>
          <a:p>
            <a:pPr algn="ctr"/>
            <a:r>
              <a:rPr lang="en-US" i="0" dirty="0">
                <a:latin typeface="Arial"/>
                <a:cs typeface="Arial"/>
              </a:rPr>
              <a:t> × 900 = 400</a:t>
            </a:r>
            <a:endParaRPr lang="en-GB" sz="3200" b="1" i="0" dirty="0">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005103193"/>
              </p:ext>
            </p:extLst>
          </p:nvPr>
        </p:nvGraphicFramePr>
        <p:xfrm>
          <a:off x="8848725" y="1266741"/>
          <a:ext cx="203200" cy="596900"/>
        </p:xfrm>
        <a:graphic>
          <a:graphicData uri="http://schemas.openxmlformats.org/presentationml/2006/ole">
            <mc:AlternateContent xmlns:mc="http://schemas.openxmlformats.org/markup-compatibility/2006">
              <mc:Choice xmlns:v="urn:schemas-microsoft-com:vml" Requires="v">
                <p:oleObj spid="_x0000_s1025" name="Equation" r:id="rId4" imgW="203200" imgH="596900" progId="Equation.3">
                  <p:embed/>
                </p:oleObj>
              </mc:Choice>
              <mc:Fallback>
                <p:oleObj name="Equation" r:id="rId4" imgW="203200" imgH="596900" progId="Equation.3">
                  <p:embed/>
                  <p:pic>
                    <p:nvPicPr>
                      <p:cNvPr id="2" name="Object 1"/>
                      <p:cNvPicPr/>
                      <p:nvPr/>
                    </p:nvPicPr>
                    <p:blipFill>
                      <a:blip r:embed="rId5"/>
                      <a:stretch>
                        <a:fillRect/>
                      </a:stretch>
                    </p:blipFill>
                    <p:spPr>
                      <a:xfrm>
                        <a:off x="8848725" y="1266741"/>
                        <a:ext cx="203200" cy="59690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198607461"/>
              </p:ext>
            </p:extLst>
          </p:nvPr>
        </p:nvGraphicFramePr>
        <p:xfrm>
          <a:off x="1487941" y="2556328"/>
          <a:ext cx="203200" cy="596900"/>
        </p:xfrm>
        <a:graphic>
          <a:graphicData uri="http://schemas.openxmlformats.org/presentationml/2006/ole">
            <mc:AlternateContent xmlns:mc="http://schemas.openxmlformats.org/markup-compatibility/2006">
              <mc:Choice xmlns:v="urn:schemas-microsoft-com:vml" Requires="v">
                <p:oleObj spid="_x0000_s1026" name="Equation" r:id="rId6" imgW="203200" imgH="596900" progId="Equation.3">
                  <p:embed/>
                </p:oleObj>
              </mc:Choice>
              <mc:Fallback>
                <p:oleObj name="Equation" r:id="rId6" imgW="203200" imgH="596900" progId="Equation.3">
                  <p:embed/>
                  <p:pic>
                    <p:nvPicPr>
                      <p:cNvPr id="32" name="Object 31"/>
                      <p:cNvPicPr/>
                      <p:nvPr/>
                    </p:nvPicPr>
                    <p:blipFill>
                      <a:blip r:embed="rId7"/>
                      <a:stretch>
                        <a:fillRect/>
                      </a:stretch>
                    </p:blipFill>
                    <p:spPr>
                      <a:xfrm>
                        <a:off x="1487941" y="2556328"/>
                        <a:ext cx="203200" cy="59690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471789840"/>
              </p:ext>
            </p:extLst>
          </p:nvPr>
        </p:nvGraphicFramePr>
        <p:xfrm>
          <a:off x="7118110" y="1254782"/>
          <a:ext cx="203200" cy="596900"/>
        </p:xfrm>
        <a:graphic>
          <a:graphicData uri="http://schemas.openxmlformats.org/presentationml/2006/ole">
            <mc:AlternateContent xmlns:mc="http://schemas.openxmlformats.org/markup-compatibility/2006">
              <mc:Choice xmlns:v="urn:schemas-microsoft-com:vml" Requires="v">
                <p:oleObj spid="_x0000_s1027" name="Equation" r:id="rId8" imgW="203200" imgH="596900" progId="Equation.3">
                  <p:embed/>
                </p:oleObj>
              </mc:Choice>
              <mc:Fallback>
                <p:oleObj name="Equation" r:id="rId8" imgW="203200" imgH="596900" progId="Equation.3">
                  <p:embed/>
                  <p:pic>
                    <p:nvPicPr>
                      <p:cNvPr id="33" name="Object 32"/>
                      <p:cNvPicPr/>
                      <p:nvPr/>
                    </p:nvPicPr>
                    <p:blipFill>
                      <a:blip r:embed="rId7"/>
                      <a:stretch>
                        <a:fillRect/>
                      </a:stretch>
                    </p:blipFill>
                    <p:spPr>
                      <a:xfrm>
                        <a:off x="7118110" y="1254782"/>
                        <a:ext cx="203200" cy="5969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884156101"/>
              </p:ext>
            </p:extLst>
          </p:nvPr>
        </p:nvGraphicFramePr>
        <p:xfrm>
          <a:off x="8032516" y="1262038"/>
          <a:ext cx="203200" cy="596900"/>
        </p:xfrm>
        <a:graphic>
          <a:graphicData uri="http://schemas.openxmlformats.org/presentationml/2006/ole">
            <mc:AlternateContent xmlns:mc="http://schemas.openxmlformats.org/markup-compatibility/2006">
              <mc:Choice xmlns:v="urn:schemas-microsoft-com:vml" Requires="v">
                <p:oleObj spid="_x0000_s1028" name="Equation" r:id="rId9" imgW="203200" imgH="596900" progId="Equation.3">
                  <p:embed/>
                </p:oleObj>
              </mc:Choice>
              <mc:Fallback>
                <p:oleObj name="Equation" r:id="rId9" imgW="203200" imgH="596900" progId="Equation.3">
                  <p:embed/>
                  <p:pic>
                    <p:nvPicPr>
                      <p:cNvPr id="34" name="Object 33"/>
                      <p:cNvPicPr/>
                      <p:nvPr/>
                    </p:nvPicPr>
                    <p:blipFill>
                      <a:blip r:embed="rId7"/>
                      <a:stretch>
                        <a:fillRect/>
                      </a:stretch>
                    </p:blipFill>
                    <p:spPr>
                      <a:xfrm>
                        <a:off x="8032516" y="1262038"/>
                        <a:ext cx="203200" cy="596900"/>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1109389458"/>
              </p:ext>
            </p:extLst>
          </p:nvPr>
        </p:nvGraphicFramePr>
        <p:xfrm>
          <a:off x="7749258" y="2181147"/>
          <a:ext cx="203200" cy="596900"/>
        </p:xfrm>
        <a:graphic>
          <a:graphicData uri="http://schemas.openxmlformats.org/presentationml/2006/ole">
            <mc:AlternateContent xmlns:mc="http://schemas.openxmlformats.org/markup-compatibility/2006">
              <mc:Choice xmlns:v="urn:schemas-microsoft-com:vml" Requires="v">
                <p:oleObj spid="_x0000_s1029" name="Equation" r:id="rId10" imgW="203200" imgH="596900" progId="Equation.3">
                  <p:embed/>
                </p:oleObj>
              </mc:Choice>
              <mc:Fallback>
                <p:oleObj name="Equation" r:id="rId10" imgW="203200" imgH="596900" progId="Equation.3">
                  <p:embed/>
                  <p:pic>
                    <p:nvPicPr>
                      <p:cNvPr id="36" name="Object 35"/>
                      <p:cNvPicPr/>
                      <p:nvPr/>
                    </p:nvPicPr>
                    <p:blipFill>
                      <a:blip r:embed="rId5"/>
                      <a:stretch>
                        <a:fillRect/>
                      </a:stretch>
                    </p:blipFill>
                    <p:spPr>
                      <a:xfrm>
                        <a:off x="7749258" y="2181147"/>
                        <a:ext cx="203200" cy="596900"/>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633151057"/>
              </p:ext>
            </p:extLst>
          </p:nvPr>
        </p:nvGraphicFramePr>
        <p:xfrm>
          <a:off x="3991257" y="1278874"/>
          <a:ext cx="203200" cy="596900"/>
        </p:xfrm>
        <a:graphic>
          <a:graphicData uri="http://schemas.openxmlformats.org/presentationml/2006/ole">
            <mc:AlternateContent xmlns:mc="http://schemas.openxmlformats.org/markup-compatibility/2006">
              <mc:Choice xmlns:v="urn:schemas-microsoft-com:vml" Requires="v">
                <p:oleObj spid="_x0000_s1030" name="Equation" r:id="rId11" imgW="203200" imgH="596900" progId="Equation.3">
                  <p:embed/>
                </p:oleObj>
              </mc:Choice>
              <mc:Fallback>
                <p:oleObj name="Equation" r:id="rId11" imgW="203200" imgH="596900" progId="Equation.3">
                  <p:embed/>
                  <p:pic>
                    <p:nvPicPr>
                      <p:cNvPr id="38" name="Object 37"/>
                      <p:cNvPicPr/>
                      <p:nvPr/>
                    </p:nvPicPr>
                    <p:blipFill>
                      <a:blip r:embed="rId7"/>
                      <a:stretch>
                        <a:fillRect/>
                      </a:stretch>
                    </p:blipFill>
                    <p:spPr>
                      <a:xfrm>
                        <a:off x="3991257" y="1278874"/>
                        <a:ext cx="203200" cy="596900"/>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3110039097"/>
              </p:ext>
            </p:extLst>
          </p:nvPr>
        </p:nvGraphicFramePr>
        <p:xfrm>
          <a:off x="3991257" y="3785383"/>
          <a:ext cx="203200" cy="596900"/>
        </p:xfrm>
        <a:graphic>
          <a:graphicData uri="http://schemas.openxmlformats.org/presentationml/2006/ole">
            <mc:AlternateContent xmlns:mc="http://schemas.openxmlformats.org/markup-compatibility/2006">
              <mc:Choice xmlns:v="urn:schemas-microsoft-com:vml" Requires="v">
                <p:oleObj spid="_x0000_s1031" name="Equation" r:id="rId12" imgW="203200" imgH="596900" progId="Equation.3">
                  <p:embed/>
                </p:oleObj>
              </mc:Choice>
              <mc:Fallback>
                <p:oleObj name="Equation" r:id="rId12" imgW="203200" imgH="596900" progId="Equation.3">
                  <p:embed/>
                  <p:pic>
                    <p:nvPicPr>
                      <p:cNvPr id="39" name="Object 38"/>
                      <p:cNvPicPr/>
                      <p:nvPr/>
                    </p:nvPicPr>
                    <p:blipFill>
                      <a:blip r:embed="rId7"/>
                      <a:stretch>
                        <a:fillRect/>
                      </a:stretch>
                    </p:blipFill>
                    <p:spPr>
                      <a:xfrm>
                        <a:off x="3991257" y="3785383"/>
                        <a:ext cx="203200" cy="596900"/>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3547340347"/>
              </p:ext>
            </p:extLst>
          </p:nvPr>
        </p:nvGraphicFramePr>
        <p:xfrm>
          <a:off x="1488849" y="4307439"/>
          <a:ext cx="203200" cy="596900"/>
        </p:xfrm>
        <a:graphic>
          <a:graphicData uri="http://schemas.openxmlformats.org/presentationml/2006/ole">
            <mc:AlternateContent xmlns:mc="http://schemas.openxmlformats.org/markup-compatibility/2006">
              <mc:Choice xmlns:v="urn:schemas-microsoft-com:vml" Requires="v">
                <p:oleObj spid="_x0000_s1032" name="Equation" r:id="rId13" imgW="203200" imgH="596900" progId="Equation.3">
                  <p:embed/>
                </p:oleObj>
              </mc:Choice>
              <mc:Fallback>
                <p:oleObj name="Equation" r:id="rId13" imgW="203200" imgH="596900" progId="Equation.3">
                  <p:embed/>
                  <p:pic>
                    <p:nvPicPr>
                      <p:cNvPr id="40" name="Object 39"/>
                      <p:cNvPicPr/>
                      <p:nvPr/>
                    </p:nvPicPr>
                    <p:blipFill>
                      <a:blip r:embed="rId14"/>
                      <a:stretch>
                        <a:fillRect/>
                      </a:stretch>
                    </p:blipFill>
                    <p:spPr>
                      <a:xfrm>
                        <a:off x="1488849" y="4307439"/>
                        <a:ext cx="203200" cy="596900"/>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191348169"/>
              </p:ext>
            </p:extLst>
          </p:nvPr>
        </p:nvGraphicFramePr>
        <p:xfrm>
          <a:off x="3974157" y="2858821"/>
          <a:ext cx="203200" cy="596900"/>
        </p:xfrm>
        <a:graphic>
          <a:graphicData uri="http://schemas.openxmlformats.org/presentationml/2006/ole">
            <mc:AlternateContent xmlns:mc="http://schemas.openxmlformats.org/markup-compatibility/2006">
              <mc:Choice xmlns:v="urn:schemas-microsoft-com:vml" Requires="v">
                <p:oleObj spid="_x0000_s1033" name="Equation" r:id="rId15" imgW="203200" imgH="596900" progId="Equation.3">
                  <p:embed/>
                </p:oleObj>
              </mc:Choice>
              <mc:Fallback>
                <p:oleObj name="Equation" r:id="rId15" imgW="203200" imgH="596900" progId="Equation.3">
                  <p:embed/>
                  <p:pic>
                    <p:nvPicPr>
                      <p:cNvPr id="41" name="Object 40"/>
                      <p:cNvPicPr/>
                      <p:nvPr/>
                    </p:nvPicPr>
                    <p:blipFill>
                      <a:blip r:embed="rId14"/>
                      <a:stretch>
                        <a:fillRect/>
                      </a:stretch>
                    </p:blipFill>
                    <p:spPr>
                      <a:xfrm>
                        <a:off x="3974157" y="2858821"/>
                        <a:ext cx="203200" cy="596900"/>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1460114371"/>
              </p:ext>
            </p:extLst>
          </p:nvPr>
        </p:nvGraphicFramePr>
        <p:xfrm>
          <a:off x="4008202" y="5472194"/>
          <a:ext cx="203200" cy="596900"/>
        </p:xfrm>
        <a:graphic>
          <a:graphicData uri="http://schemas.openxmlformats.org/presentationml/2006/ole">
            <mc:AlternateContent xmlns:mc="http://schemas.openxmlformats.org/markup-compatibility/2006">
              <mc:Choice xmlns:v="urn:schemas-microsoft-com:vml" Requires="v">
                <p:oleObj spid="_x0000_s1034" name="Equation" r:id="rId16" imgW="203200" imgH="596900" progId="Equation.3">
                  <p:embed/>
                </p:oleObj>
              </mc:Choice>
              <mc:Fallback>
                <p:oleObj name="Equation" r:id="rId16" imgW="203200" imgH="596900" progId="Equation.3">
                  <p:embed/>
                  <p:pic>
                    <p:nvPicPr>
                      <p:cNvPr id="42" name="Object 41"/>
                      <p:cNvPicPr/>
                      <p:nvPr/>
                    </p:nvPicPr>
                    <p:blipFill>
                      <a:blip r:embed="rId17"/>
                      <a:stretch>
                        <a:fillRect/>
                      </a:stretch>
                    </p:blipFill>
                    <p:spPr>
                      <a:xfrm>
                        <a:off x="4008202" y="5472194"/>
                        <a:ext cx="203200" cy="596900"/>
                      </a:xfrm>
                      <a:prstGeom prst="rect">
                        <a:avLst/>
                      </a:prstGeom>
                    </p:spPr>
                  </p:pic>
                </p:oleObj>
              </mc:Fallback>
            </mc:AlternateContent>
          </a:graphicData>
        </a:graphic>
      </p:graphicFrame>
    </p:spTree>
    <p:extLst>
      <p:ext uri="{BB962C8B-B14F-4D97-AF65-F5344CB8AC3E}">
        <p14:creationId xmlns:p14="http://schemas.microsoft.com/office/powerpoint/2010/main" val="4046519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35"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shot 2023-01-25 at 09.40.05.png"/>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778789" y="5225118"/>
            <a:ext cx="5039995" cy="891350"/>
          </a:xfrm>
          <a:prstGeom prst="rect">
            <a:avLst/>
          </a:prstGeom>
        </p:spPr>
      </p:pic>
      <p:pic>
        <p:nvPicPr>
          <p:cNvPr id="14" name="Picture 13" descr="Screen shot 2023-01-25 at 09.39.40.png"/>
          <p:cNvPicPr>
            <a:picLocks noChangeAspect="1"/>
          </p:cNvPicPr>
          <p:nvPr/>
        </p:nvPicPr>
        <p:blipFill>
          <a:blip r:embed="rId5">
            <a:clrChange>
              <a:clrFrom>
                <a:srgbClr val="FEFCFD"/>
              </a:clrFrom>
              <a:clrTo>
                <a:srgbClr val="FEFCFD">
                  <a:alpha val="0"/>
                </a:srgbClr>
              </a:clrTo>
            </a:clrChange>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6719112" y="4090736"/>
            <a:ext cx="4546600" cy="1206500"/>
          </a:xfrm>
          <a:prstGeom prst="rect">
            <a:avLst/>
          </a:prstGeom>
        </p:spPr>
      </p:pic>
      <p:pic>
        <p:nvPicPr>
          <p:cNvPr id="13" name="Picture 12" descr="Screen shot 2023-01-24 at 14.30.21.png"/>
          <p:cNvPicPr>
            <a:picLocks noChangeAspect="1"/>
          </p:cNvPicPr>
          <p:nvPr/>
        </p:nvPicPr>
        <p:blipFill>
          <a:blip r:embed="rId7">
            <a:clrChange>
              <a:clrFrom>
                <a:srgbClr val="FEFCFD"/>
              </a:clrFrom>
              <a:clrTo>
                <a:srgbClr val="FEFCFD">
                  <a:alpha val="0"/>
                </a:srgbClr>
              </a:clrTo>
            </a:clrChange>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778786" y="3332614"/>
            <a:ext cx="4859985" cy="1217285"/>
          </a:xfrm>
          <a:prstGeom prst="rect">
            <a:avLst/>
          </a:prstGeom>
        </p:spPr>
      </p:pic>
      <p:pic>
        <p:nvPicPr>
          <p:cNvPr id="6" name="Picture 5" descr="Screen shot 2023-01-24 at 14.21.42.png"/>
          <p:cNvPicPr>
            <a:picLocks noChangeAspect="1"/>
          </p:cNvPicPr>
          <p:nvPr/>
        </p:nvPicPr>
        <p:blipFill>
          <a:blip r:embed="rId9">
            <a:clrChange>
              <a:clrFrom>
                <a:srgbClr val="FBF9FA"/>
              </a:clrFrom>
              <a:clrTo>
                <a:srgbClr val="FBF9FA">
                  <a:alpha val="0"/>
                </a:srgbClr>
              </a:clrTo>
            </a:clrChange>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147344" y="1561501"/>
            <a:ext cx="4343400" cy="1054100"/>
          </a:xfrm>
          <a:prstGeom prst="rect">
            <a:avLst/>
          </a:prstGeom>
        </p:spPr>
      </p:pic>
      <p:pic>
        <p:nvPicPr>
          <p:cNvPr id="5" name="Picture 4" descr="Screen shot 2023-01-24 at 14.21.50.png"/>
          <p:cNvPicPr>
            <a:picLocks noChangeAspect="1"/>
          </p:cNvPicPr>
          <p:nvPr/>
        </p:nvPicPr>
        <p:blipFill>
          <a:blip r:embed="rId11">
            <a:clrChange>
              <a:clrFrom>
                <a:srgbClr val="FBFBFB"/>
              </a:clrFrom>
              <a:clrTo>
                <a:srgbClr val="FBFBFB">
                  <a:alpha val="0"/>
                </a:srgbClr>
              </a:clrTo>
            </a:clrChange>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6760386" y="2215389"/>
            <a:ext cx="4470400" cy="1041400"/>
          </a:xfrm>
          <a:prstGeom prst="rect">
            <a:avLst/>
          </a:prstGeom>
        </p:spPr>
      </p:pic>
      <p:sp>
        <p:nvSpPr>
          <p:cNvPr id="8" name="TextBox 7" descr="Statement 2: Frequency tree and probability tree diagrams tell us the same thing">
            <a:extLst>
              <a:ext uri="{FF2B5EF4-FFF2-40B4-BE49-F238E27FC236}">
                <a16:creationId xmlns:a16="http://schemas.microsoft.com/office/drawing/2014/main" xmlns="" id="{22F7A9C6-E7F3-A045-9D7E-37C38CA7CF4E}"/>
              </a:ext>
            </a:extLst>
          </p:cNvPr>
          <p:cNvSpPr txBox="1"/>
          <p:nvPr/>
        </p:nvSpPr>
        <p:spPr>
          <a:xfrm>
            <a:off x="6503677" y="1852070"/>
            <a:ext cx="4923104" cy="1440000"/>
          </a:xfrm>
          <a:prstGeom prst="roundRect">
            <a:avLst/>
          </a:prstGeom>
          <a:noFill/>
          <a:ln>
            <a:solidFill>
              <a:srgbClr val="BE0064"/>
            </a:solidFill>
          </a:ln>
        </p:spPr>
        <p:txBody>
          <a:bodyPr wrap="square" rtlCol="0">
            <a:spAutoFit/>
          </a:bodyPr>
          <a:lstStyle>
            <a:defPPr>
              <a:defRPr lang="en-US"/>
            </a:defPPr>
            <a:lvl1pPr>
              <a:defRPr sz="2800" b="0" i="1">
                <a:latin typeface="Cambria Math"/>
              </a:defRPr>
            </a:lvl1pPr>
          </a:lstStyle>
          <a:p>
            <a:r>
              <a:rPr lang="en-GB" sz="1800" i="0" dirty="0">
                <a:latin typeface="Arial" panose="020B0604020202020204" pitchFamily="34" charset="0"/>
                <a:cs typeface="Arial" panose="020B0604020202020204" pitchFamily="34" charset="0"/>
              </a:rPr>
              <a:t>Statement 2:</a:t>
            </a:r>
            <a:endParaRPr lang="en-GB" sz="3200" i="0" dirty="0">
              <a:latin typeface="Arial" panose="020B0604020202020204" pitchFamily="34" charset="0"/>
              <a:cs typeface="Arial" panose="020B0604020202020204" pitchFamily="34" charset="0"/>
            </a:endParaRPr>
          </a:p>
        </p:txBody>
      </p:sp>
      <p:sp>
        <p:nvSpPr>
          <p:cNvPr id="35" name="TextBox 34" descr="Statement 1: The probability of an event occurring is always less than one.">
            <a:extLst>
              <a:ext uri="{FF2B5EF4-FFF2-40B4-BE49-F238E27FC236}">
                <a16:creationId xmlns:a16="http://schemas.microsoft.com/office/drawing/2014/main" xmlns="" id="{22F7A9C6-E7F3-A045-9D7E-37C38CA7CF4E}"/>
              </a:ext>
            </a:extLst>
          </p:cNvPr>
          <p:cNvSpPr txBox="1"/>
          <p:nvPr/>
        </p:nvSpPr>
        <p:spPr>
          <a:xfrm>
            <a:off x="825271" y="1223222"/>
            <a:ext cx="4923104" cy="1440000"/>
          </a:xfrm>
          <a:prstGeom prst="roundRect">
            <a:avLst/>
          </a:prstGeom>
          <a:noFill/>
          <a:ln>
            <a:solidFill>
              <a:srgbClr val="BE0064"/>
            </a:solidFill>
          </a:ln>
        </p:spPr>
        <p:txBody>
          <a:bodyPr wrap="square" rtlCol="0">
            <a:spAutoFit/>
          </a:bodyPr>
          <a:lstStyle>
            <a:defPPr>
              <a:defRPr lang="en-US"/>
            </a:defPPr>
            <a:lvl1pPr>
              <a:defRPr sz="2800" b="0" i="1">
                <a:latin typeface="Cambria Math"/>
              </a:defRPr>
            </a:lvl1pPr>
          </a:lstStyle>
          <a:p>
            <a:r>
              <a:rPr lang="en-GB" sz="1800" i="0" dirty="0">
                <a:latin typeface="Arial" panose="020B0604020202020204" pitchFamily="34" charset="0"/>
                <a:cs typeface="Arial" panose="020B0604020202020204" pitchFamily="34" charset="0"/>
              </a:rPr>
              <a:t>Statement 1:</a:t>
            </a:r>
            <a:endParaRPr lang="en-GB" sz="3200" i="0" dirty="0">
              <a:latin typeface="Arial" panose="020B0604020202020204" pitchFamily="34" charset="0"/>
              <a:cs typeface="Arial" panose="020B0604020202020204" pitchFamily="34" charset="0"/>
            </a:endParaRPr>
          </a:p>
        </p:txBody>
      </p:sp>
      <p:sp>
        <p:nvSpPr>
          <p:cNvPr id="9" name="TextBox 8" descr="Statement 3: Probabilities can be expressed as fractions, decimals and percentages">
            <a:extLst>
              <a:ext uri="{FF2B5EF4-FFF2-40B4-BE49-F238E27FC236}">
                <a16:creationId xmlns:a16="http://schemas.microsoft.com/office/drawing/2014/main" xmlns="" id="{22F7A9C6-E7F3-A045-9D7E-37C38CA7CF4E}"/>
              </a:ext>
            </a:extLst>
          </p:cNvPr>
          <p:cNvSpPr txBox="1"/>
          <p:nvPr/>
        </p:nvSpPr>
        <p:spPr>
          <a:xfrm>
            <a:off x="829050" y="2996821"/>
            <a:ext cx="4923104" cy="1440000"/>
          </a:xfrm>
          <a:prstGeom prst="roundRect">
            <a:avLst/>
          </a:prstGeom>
          <a:noFill/>
          <a:ln>
            <a:solidFill>
              <a:srgbClr val="BE0064"/>
            </a:solidFill>
          </a:ln>
        </p:spPr>
        <p:txBody>
          <a:bodyPr wrap="square" rtlCol="0">
            <a:spAutoFit/>
          </a:bodyPr>
          <a:lstStyle>
            <a:defPPr>
              <a:defRPr lang="en-US"/>
            </a:defPPr>
            <a:lvl1pPr>
              <a:defRPr sz="2800" b="0" i="1">
                <a:latin typeface="Cambria Math"/>
              </a:defRPr>
            </a:lvl1pPr>
          </a:lstStyle>
          <a:p>
            <a:r>
              <a:rPr lang="en-GB" sz="1800" i="0" dirty="0">
                <a:latin typeface="Arial" panose="020B0604020202020204" pitchFamily="34" charset="0"/>
                <a:cs typeface="Arial" panose="020B0604020202020204" pitchFamily="34" charset="0"/>
              </a:rPr>
              <a:t>Statement 3:</a:t>
            </a:r>
            <a:endParaRPr lang="en-GB" sz="3200" i="0" dirty="0">
              <a:latin typeface="Arial" panose="020B0604020202020204" pitchFamily="34" charset="0"/>
              <a:cs typeface="Arial" panose="020B0604020202020204" pitchFamily="34" charset="0"/>
            </a:endParaRPr>
          </a:p>
        </p:txBody>
      </p:sp>
      <p:sp>
        <p:nvSpPr>
          <p:cNvPr id="11" name="TextBox 10" descr="Statement 5: The probability of throwing a 6 on a fair die is 1/6. This means you are guaranteed to get a 6 once in every 6 throws">
            <a:extLst>
              <a:ext uri="{FF2B5EF4-FFF2-40B4-BE49-F238E27FC236}">
                <a16:creationId xmlns:a16="http://schemas.microsoft.com/office/drawing/2014/main" xmlns="" id="{22F7A9C6-E7F3-A045-9D7E-37C38CA7CF4E}"/>
              </a:ext>
            </a:extLst>
          </p:cNvPr>
          <p:cNvSpPr txBox="1"/>
          <p:nvPr/>
        </p:nvSpPr>
        <p:spPr>
          <a:xfrm>
            <a:off x="832829" y="4756910"/>
            <a:ext cx="4932000" cy="1440000"/>
          </a:xfrm>
          <a:prstGeom prst="roundRect">
            <a:avLst/>
          </a:prstGeom>
          <a:noFill/>
          <a:ln>
            <a:solidFill>
              <a:srgbClr val="BE0064"/>
            </a:solidFill>
          </a:ln>
        </p:spPr>
        <p:txBody>
          <a:bodyPr wrap="square" rtlCol="0">
            <a:spAutoFit/>
          </a:bodyPr>
          <a:lstStyle>
            <a:defPPr>
              <a:defRPr lang="en-US"/>
            </a:defPPr>
            <a:lvl1pPr>
              <a:defRPr sz="2800" b="0" i="1">
                <a:latin typeface="Cambria Math"/>
              </a:defRPr>
            </a:lvl1pPr>
          </a:lstStyle>
          <a:p>
            <a:r>
              <a:rPr lang="en-GB" sz="1800" i="0" dirty="0">
                <a:latin typeface="Arial" panose="020B0604020202020204" pitchFamily="34" charset="0"/>
                <a:cs typeface="Arial" panose="020B0604020202020204" pitchFamily="34" charset="0"/>
              </a:rPr>
              <a:t>Statement 5:</a:t>
            </a:r>
            <a:endParaRPr lang="en-GB" sz="3200" i="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xmlns="" id="{02AABD48-7F62-174B-98BD-03D513E3B1A1}"/>
              </a:ext>
            </a:extLst>
          </p:cNvPr>
          <p:cNvSpPr txBox="1">
            <a:spLocks noGrp="1"/>
          </p:cNvSpPr>
          <p:nvPr>
            <p:ph type="title" idx="4294967295"/>
          </p:nvPr>
        </p:nvSpPr>
        <p:spPr>
          <a:xfrm>
            <a:off x="1719071" y="112165"/>
            <a:ext cx="853057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True or False?</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200C3350-2117-0248-968C-8DADE0DACD17}"/>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smtClean="0"/>
              <a:t>23</a:t>
            </a:fld>
            <a:endParaRPr lang="en-US" dirty="0"/>
          </a:p>
        </p:txBody>
      </p:sp>
      <p:sp>
        <p:nvSpPr>
          <p:cNvPr id="76" name="Isosceles Triangle 11">
            <a:extLst>
              <a:ext uri="{FF2B5EF4-FFF2-40B4-BE49-F238E27FC236}">
                <a16:creationId xmlns:a16="http://schemas.microsoft.com/office/drawing/2014/main" xmlns="" id="{8A02C9CC-C5D7-EC71-9A26-1C33EC3D0D74}"/>
              </a:ext>
              <a:ext uri="{C183D7F6-B498-43B3-948B-1728B52AA6E4}">
                <adec:decorative xmlns:adec="http://schemas.microsoft.com/office/drawing/2017/decorative" xmlns=""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xmlns="" id="{065B5934-C9A4-829D-5B21-D9220E5E489E}"/>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0" name="TextBox 9" descr="Statement 4: Frequency tree diagrams tell us how many are in each group">
            <a:extLst>
              <a:ext uri="{FF2B5EF4-FFF2-40B4-BE49-F238E27FC236}">
                <a16:creationId xmlns:a16="http://schemas.microsoft.com/office/drawing/2014/main" xmlns="" id="{22F7A9C6-E7F3-A045-9D7E-37C38CA7CF4E}"/>
              </a:ext>
            </a:extLst>
          </p:cNvPr>
          <p:cNvSpPr txBox="1"/>
          <p:nvPr/>
        </p:nvSpPr>
        <p:spPr>
          <a:xfrm>
            <a:off x="6503677" y="3724845"/>
            <a:ext cx="4923104" cy="1440000"/>
          </a:xfrm>
          <a:prstGeom prst="roundRect">
            <a:avLst/>
          </a:prstGeom>
          <a:noFill/>
          <a:ln>
            <a:solidFill>
              <a:srgbClr val="BE0064"/>
            </a:solidFill>
          </a:ln>
        </p:spPr>
        <p:txBody>
          <a:bodyPr wrap="square" rtlCol="0">
            <a:spAutoFit/>
          </a:bodyPr>
          <a:lstStyle>
            <a:defPPr>
              <a:defRPr lang="en-US"/>
            </a:defPPr>
            <a:lvl1pPr>
              <a:defRPr sz="2800" b="0" i="1">
                <a:latin typeface="Cambria Math"/>
              </a:defRPr>
            </a:lvl1pPr>
          </a:lstStyle>
          <a:p>
            <a:r>
              <a:rPr lang="en-GB" sz="1800" i="0" dirty="0">
                <a:latin typeface="Arial" panose="020B0604020202020204" pitchFamily="34" charset="0"/>
                <a:cs typeface="Arial" panose="020B0604020202020204" pitchFamily="34" charset="0"/>
              </a:rPr>
              <a:t>Statement 4:</a:t>
            </a:r>
            <a:endParaRPr lang="en-GB" sz="320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3453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xmlns=""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Practice question (1)</a:t>
            </a:r>
          </a:p>
        </p:txBody>
      </p:sp>
      <p:sp>
        <p:nvSpPr>
          <p:cNvPr id="12" name="Isosceles Triangle 11">
            <a:extLst>
              <a:ext uri="{FF2B5EF4-FFF2-40B4-BE49-F238E27FC236}">
                <a16:creationId xmlns:a16="http://schemas.microsoft.com/office/drawing/2014/main" xmlns="" id="{3BC48BB1-3C2E-44DD-9D65-D2AF24FF2E87}"/>
              </a:ext>
              <a:ext uri="{C183D7F6-B498-43B3-948B-1728B52AA6E4}">
                <adec:decorative xmlns:adec="http://schemas.microsoft.com/office/drawing/2017/decorative" xmlns=""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xmlns=""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27" name="Group 26">
            <a:extLst>
              <a:ext uri="{FF2B5EF4-FFF2-40B4-BE49-F238E27FC236}">
                <a16:creationId xmlns:a16="http://schemas.microsoft.com/office/drawing/2014/main" xmlns="" id="{F829BE98-8723-412A-A7EC-94B8C90B3E33}"/>
              </a:ext>
              <a:ext uri="{C183D7F6-B498-43B3-948B-1728B52AA6E4}">
                <adec:decorative xmlns:adec="http://schemas.microsoft.com/office/drawing/2017/decorative" xmlns="" val="1"/>
              </a:ext>
            </a:extLst>
          </p:cNvPr>
          <p:cNvGrpSpPr/>
          <p:nvPr/>
        </p:nvGrpSpPr>
        <p:grpSpPr>
          <a:xfrm>
            <a:off x="9495879" y="211521"/>
            <a:ext cx="2102384" cy="753403"/>
            <a:chOff x="9495879" y="211521"/>
            <a:chExt cx="2102384" cy="753403"/>
          </a:xfrm>
        </p:grpSpPr>
        <p:pic>
          <p:nvPicPr>
            <p:cNvPr id="29" name="Graphic 6" descr="Document">
              <a:extLst>
                <a:ext uri="{FF2B5EF4-FFF2-40B4-BE49-F238E27FC236}">
                  <a16:creationId xmlns:a16="http://schemas.microsoft.com/office/drawing/2014/main" xmlns="" id="{C7E7981D-5965-45BC-9305-693E1A6D144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844860" y="211521"/>
              <a:ext cx="753403" cy="753403"/>
            </a:xfrm>
            <a:prstGeom prst="rect">
              <a:avLst/>
            </a:prstGeom>
          </p:spPr>
        </p:pic>
        <p:sp>
          <p:nvSpPr>
            <p:cNvPr id="30" name="TextBox 29">
              <a:extLst>
                <a:ext uri="{FF2B5EF4-FFF2-40B4-BE49-F238E27FC236}">
                  <a16:creationId xmlns:a16="http://schemas.microsoft.com/office/drawing/2014/main" xmlns=""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4" name="Slide Number Placeholder 3">
            <a:extLst>
              <a:ext uri="{FF2B5EF4-FFF2-40B4-BE49-F238E27FC236}">
                <a16:creationId xmlns:a16="http://schemas.microsoft.com/office/drawing/2014/main" xmlns="" id="{200C3350-2117-0248-968C-8DADE0DACD17}"/>
              </a:ext>
            </a:extLst>
          </p:cNvPr>
          <p:cNvSpPr>
            <a:spLocks noGrp="1"/>
          </p:cNvSpPr>
          <p:nvPr>
            <p:ph type="sldNum" sz="quarter" idx="12"/>
          </p:nvPr>
        </p:nvSpPr>
        <p:spPr/>
        <p:txBody>
          <a:bodyPr/>
          <a:lstStyle/>
          <a:p>
            <a:fld id="{892959B6-490E-A144-8C7C-88267F972F69}" type="slidenum">
              <a:rPr lang="en-US" smtClean="0"/>
              <a:t>24</a:t>
            </a:fld>
            <a:endParaRPr lang="en-US" dirty="0"/>
          </a:p>
        </p:txBody>
      </p:sp>
      <p:sp>
        <p:nvSpPr>
          <p:cNvPr id="13" name="TextBox 12">
            <a:extLst>
              <a:ext uri="{FF2B5EF4-FFF2-40B4-BE49-F238E27FC236}">
                <a16:creationId xmlns:a16="http://schemas.microsoft.com/office/drawing/2014/main" xmlns="" id="{A274019F-1384-46DB-8EF1-8E2F8CCDCBE4}"/>
              </a:ext>
            </a:extLst>
          </p:cNvPr>
          <p:cNvSpPr txBox="1"/>
          <p:nvPr/>
        </p:nvSpPr>
        <p:spPr>
          <a:xfrm>
            <a:off x="808712" y="999444"/>
            <a:ext cx="10477356" cy="5416868"/>
          </a:xfrm>
          <a:prstGeom prst="rect">
            <a:avLst/>
          </a:prstGeom>
          <a:noFill/>
        </p:spPr>
        <p:txBody>
          <a:bodyPr wrap="square" rtlCol="0">
            <a:spAutoFit/>
          </a:bodyPr>
          <a:lstStyle/>
          <a:p>
            <a:pPr marL="457200" indent="-457200"/>
            <a:r>
              <a:rPr lang="en-GB" sz="1800" kern="1200" dirty="0">
                <a:solidFill>
                  <a:srgbClr val="000000"/>
                </a:solidFill>
                <a:effectLst/>
                <a:latin typeface="Times New Roman" panose="02020603050405020304" pitchFamily="18" charset="0"/>
                <a:ea typeface="Yu Mincho" panose="02020400000000000000" pitchFamily="18" charset="-128"/>
              </a:rPr>
              <a:t>Each worker in a factory is either left-handed or right-handed.</a:t>
            </a:r>
          </a:p>
          <a:p>
            <a:pPr marL="457200" indent="-457200"/>
            <a:endParaRPr lang="en-GB" dirty="0">
              <a:solidFill>
                <a:srgbClr val="000000"/>
              </a:solidFill>
              <a:latin typeface="Times New Roman" panose="02020603050405020304" pitchFamily="18" charset="0"/>
              <a:ea typeface="Yu Mincho" panose="02020400000000000000" pitchFamily="18" charset="-128"/>
            </a:endParaRPr>
          </a:p>
          <a:p>
            <a:pPr marL="457200" indent="-457200"/>
            <a:r>
              <a:rPr lang="en-GB" sz="1800" kern="1200" dirty="0">
                <a:solidFill>
                  <a:srgbClr val="000000"/>
                </a:solidFill>
                <a:effectLst/>
                <a:latin typeface="Times New Roman" panose="02020603050405020304" pitchFamily="18" charset="0"/>
                <a:ea typeface="Yu Mincho" panose="02020400000000000000" pitchFamily="18" charset="-128"/>
              </a:rPr>
              <a:t>22 of the 45 workers are male.</a:t>
            </a:r>
            <a:endParaRPr lang="en-GB" dirty="0">
              <a:solidFill>
                <a:srgbClr val="000000"/>
              </a:solidFill>
              <a:latin typeface="Times New Roman" panose="02020603050405020304" pitchFamily="18" charset="0"/>
              <a:ea typeface="Yu Mincho" panose="02020400000000000000" pitchFamily="18" charset="-128"/>
            </a:endParaRPr>
          </a:p>
          <a:p>
            <a:pPr marL="457200" indent="-457200"/>
            <a:r>
              <a:rPr lang="en-GB" sz="1800" kern="1200" dirty="0">
                <a:solidFill>
                  <a:srgbClr val="000000"/>
                </a:solidFill>
                <a:effectLst/>
                <a:latin typeface="Times New Roman" panose="02020603050405020304" pitchFamily="18" charset="0"/>
                <a:ea typeface="Yu Mincho" panose="02020400000000000000" pitchFamily="18" charset="-128"/>
              </a:rPr>
              <a:t>16 of the 34 right-handed workers are female.</a:t>
            </a:r>
            <a:endParaRPr lang="en-GB" dirty="0">
              <a:latin typeface="Times New Roman" panose="02020603050405020304" pitchFamily="18" charset="0"/>
              <a:ea typeface="Yu Mincho" panose="02020400000000000000" pitchFamily="18" charset="-128"/>
            </a:endParaRPr>
          </a:p>
          <a:p>
            <a:pPr marL="457200" indent="-457200"/>
            <a:endParaRPr lang="en-GB" sz="1800" kern="1200" dirty="0">
              <a:solidFill>
                <a:srgbClr val="000000"/>
              </a:solidFill>
              <a:effectLst/>
              <a:latin typeface="Times New Roman" panose="02020603050405020304" pitchFamily="18" charset="0"/>
              <a:ea typeface="Yu Mincho" panose="02020400000000000000" pitchFamily="18" charset="-128"/>
            </a:endParaRPr>
          </a:p>
          <a:p>
            <a:pPr marL="457200" indent="-457200"/>
            <a:r>
              <a:rPr lang="en-GB" sz="1800" kern="1200" dirty="0">
                <a:solidFill>
                  <a:srgbClr val="000000"/>
                </a:solidFill>
                <a:effectLst/>
                <a:latin typeface="Times New Roman" panose="02020603050405020304" pitchFamily="18" charset="0"/>
                <a:ea typeface="Yu Mincho" panose="02020400000000000000" pitchFamily="18" charset="-128"/>
              </a:rPr>
              <a:t>Complete the frequency tree for this information.</a:t>
            </a:r>
            <a:endParaRPr lang="en-GB" sz="1800" dirty="0">
              <a:effectLst/>
              <a:latin typeface="Times New Roman" panose="02020603050405020304" pitchFamily="18" charset="0"/>
              <a:ea typeface="Times New Roman" panose="02020603050405020304" pitchFamily="18" charset="0"/>
            </a:endParaRPr>
          </a:p>
          <a:p>
            <a:endParaRPr lang="en-GB" sz="2000" dirty="0">
              <a:latin typeface="Times New Roman"/>
              <a:cs typeface="Times New Roman"/>
            </a:endParaRPr>
          </a:p>
          <a:p>
            <a:pPr algn="ctr"/>
            <a:endParaRPr lang="en-GB" sz="2000" dirty="0">
              <a:latin typeface="Times New Roman"/>
              <a:cs typeface="Times New Roman"/>
            </a:endParaRPr>
          </a:p>
          <a:p>
            <a:endParaRPr lang="en-GB" sz="2000" dirty="0">
              <a:latin typeface="Times New Roman"/>
              <a:cs typeface="Times New Roman"/>
            </a:endParaRPr>
          </a:p>
          <a:p>
            <a:endParaRPr lang="en-GB" sz="2000" dirty="0">
              <a:latin typeface="Times New Roman"/>
              <a:cs typeface="Times New Roman"/>
            </a:endParaRPr>
          </a:p>
          <a:p>
            <a:endParaRPr lang="en-GB" sz="2000" dirty="0">
              <a:latin typeface="Times New Roman"/>
              <a:cs typeface="Times New Roman"/>
            </a:endParaRPr>
          </a:p>
          <a:p>
            <a:endParaRPr lang="en-GB" sz="2000" dirty="0">
              <a:latin typeface="Times New Roman"/>
              <a:cs typeface="Times New Roman"/>
            </a:endParaRPr>
          </a:p>
          <a:p>
            <a:endParaRPr lang="en-GB" sz="2000" dirty="0">
              <a:latin typeface="Times New Roman"/>
              <a:cs typeface="Times New Roman"/>
            </a:endParaRPr>
          </a:p>
          <a:p>
            <a:endParaRPr lang="en-GB" sz="2000" dirty="0">
              <a:latin typeface="Times New Roman"/>
              <a:cs typeface="Times New Roman"/>
            </a:endParaRPr>
          </a:p>
          <a:p>
            <a:pPr lvl="0" algn="r"/>
            <a:endParaRPr lang="en-GB" sz="2000" dirty="0">
              <a:latin typeface="Times New Roman"/>
              <a:cs typeface="Times New Roman"/>
            </a:endParaRPr>
          </a:p>
          <a:p>
            <a:pPr lvl="0" algn="r"/>
            <a:endParaRPr lang="en-GB" sz="2000" b="1" dirty="0">
              <a:latin typeface="Times New Roman"/>
              <a:cs typeface="Times New Roman"/>
            </a:endParaRPr>
          </a:p>
          <a:p>
            <a:pPr lvl="0" algn="r"/>
            <a:r>
              <a:rPr lang="en-GB" sz="2000" b="1" dirty="0">
                <a:latin typeface="Times New Roman" panose="02020603050405020304" pitchFamily="18" charset="0"/>
                <a:cs typeface="Times New Roman" panose="02020603050405020304" pitchFamily="18" charset="0"/>
              </a:rPr>
              <a:t>(3</a:t>
            </a:r>
            <a:r>
              <a:rPr lang="en-GB" b="1" dirty="0">
                <a:cs typeface="Times New Roman" panose="02020603050405020304" pitchFamily="18" charset="0"/>
              </a:rPr>
              <a:t>)</a:t>
            </a:r>
            <a:endParaRPr lang="en-GB" i="1" dirty="0"/>
          </a:p>
          <a:p>
            <a:pPr indent="457200" algn="r"/>
            <a:r>
              <a:rPr lang="en-GB" i="1" dirty="0">
                <a:effectLst/>
                <a:ea typeface="Times New Roman" panose="02020603050405020304" pitchFamily="18" charset="0"/>
              </a:rPr>
              <a:t>Q14 from June 2018, 1MA1/2F</a:t>
            </a:r>
            <a:endParaRPr lang="en-GB" dirty="0">
              <a:effectLst/>
              <a:ea typeface="Times New Roman" panose="02020603050405020304" pitchFamily="18" charset="0"/>
            </a:endParaRPr>
          </a:p>
        </p:txBody>
      </p:sp>
      <p:sp>
        <p:nvSpPr>
          <p:cNvPr id="8" name="TextBox 7">
            <a:extLst>
              <a:ext uri="{FF2B5EF4-FFF2-40B4-BE49-F238E27FC236}">
                <a16:creationId xmlns:a16="http://schemas.microsoft.com/office/drawing/2014/main" xmlns="" id="{D9A05F12-D677-4B23-3AFA-0FF878C94DBC}"/>
              </a:ext>
            </a:extLst>
          </p:cNvPr>
          <p:cNvSpPr txBox="1"/>
          <p:nvPr/>
        </p:nvSpPr>
        <p:spPr>
          <a:xfrm>
            <a:off x="3982064" y="3510817"/>
            <a:ext cx="418704" cy="369332"/>
          </a:xfrm>
          <a:prstGeom prst="rect">
            <a:avLst/>
          </a:prstGeom>
          <a:noFill/>
        </p:spPr>
        <p:txBody>
          <a:bodyPr wrap="none" rtlCol="0">
            <a:spAutoFit/>
          </a:bodyPr>
          <a:lstStyle/>
          <a:p>
            <a:r>
              <a:rPr lang="en-GB" dirty="0"/>
              <a:t>22</a:t>
            </a:r>
          </a:p>
        </p:txBody>
      </p:sp>
      <p:sp>
        <p:nvSpPr>
          <p:cNvPr id="9" name="TextBox 8">
            <a:extLst>
              <a:ext uri="{FF2B5EF4-FFF2-40B4-BE49-F238E27FC236}">
                <a16:creationId xmlns:a16="http://schemas.microsoft.com/office/drawing/2014/main" xmlns="" id="{9C237744-70F9-1F43-1EA8-A2620B79C543}"/>
              </a:ext>
            </a:extLst>
          </p:cNvPr>
          <p:cNvSpPr txBox="1"/>
          <p:nvPr/>
        </p:nvSpPr>
        <p:spPr>
          <a:xfrm>
            <a:off x="4008337" y="5287074"/>
            <a:ext cx="418704" cy="369332"/>
          </a:xfrm>
          <a:prstGeom prst="rect">
            <a:avLst/>
          </a:prstGeom>
          <a:noFill/>
        </p:spPr>
        <p:txBody>
          <a:bodyPr wrap="none" rtlCol="0">
            <a:spAutoFit/>
          </a:bodyPr>
          <a:lstStyle/>
          <a:p>
            <a:r>
              <a:rPr lang="en-GB" dirty="0"/>
              <a:t>23</a:t>
            </a:r>
          </a:p>
        </p:txBody>
      </p:sp>
      <p:sp>
        <p:nvSpPr>
          <p:cNvPr id="10" name="TextBox 9">
            <a:extLst>
              <a:ext uri="{FF2B5EF4-FFF2-40B4-BE49-F238E27FC236}">
                <a16:creationId xmlns:a16="http://schemas.microsoft.com/office/drawing/2014/main" xmlns="" id="{61F682D7-12F8-8490-3165-3960358D9F3A}"/>
              </a:ext>
            </a:extLst>
          </p:cNvPr>
          <p:cNvSpPr txBox="1"/>
          <p:nvPr/>
        </p:nvSpPr>
        <p:spPr>
          <a:xfrm>
            <a:off x="5548110" y="5660194"/>
            <a:ext cx="418704" cy="369332"/>
          </a:xfrm>
          <a:prstGeom prst="rect">
            <a:avLst/>
          </a:prstGeom>
          <a:noFill/>
        </p:spPr>
        <p:txBody>
          <a:bodyPr wrap="none" rtlCol="0">
            <a:spAutoFit/>
          </a:bodyPr>
          <a:lstStyle/>
          <a:p>
            <a:r>
              <a:rPr lang="en-GB" dirty="0"/>
              <a:t>16</a:t>
            </a:r>
          </a:p>
        </p:txBody>
      </p:sp>
      <p:sp>
        <p:nvSpPr>
          <p:cNvPr id="11" name="TextBox 10">
            <a:extLst>
              <a:ext uri="{FF2B5EF4-FFF2-40B4-BE49-F238E27FC236}">
                <a16:creationId xmlns:a16="http://schemas.microsoft.com/office/drawing/2014/main" xmlns="" id="{6BB5ADED-D0AF-5D76-05F7-1DB0DB0B8ECC}"/>
              </a:ext>
            </a:extLst>
          </p:cNvPr>
          <p:cNvSpPr txBox="1"/>
          <p:nvPr/>
        </p:nvSpPr>
        <p:spPr>
          <a:xfrm>
            <a:off x="5537243" y="3922436"/>
            <a:ext cx="418704" cy="369332"/>
          </a:xfrm>
          <a:prstGeom prst="rect">
            <a:avLst/>
          </a:prstGeom>
          <a:noFill/>
        </p:spPr>
        <p:txBody>
          <a:bodyPr wrap="none" rtlCol="0">
            <a:spAutoFit/>
          </a:bodyPr>
          <a:lstStyle/>
          <a:p>
            <a:r>
              <a:rPr lang="en-GB" dirty="0"/>
              <a:t>18</a:t>
            </a:r>
          </a:p>
        </p:txBody>
      </p:sp>
      <p:sp>
        <p:nvSpPr>
          <p:cNvPr id="15" name="TextBox 14">
            <a:extLst>
              <a:ext uri="{FF2B5EF4-FFF2-40B4-BE49-F238E27FC236}">
                <a16:creationId xmlns:a16="http://schemas.microsoft.com/office/drawing/2014/main" xmlns="" id="{9267FCC6-1940-8EDD-6572-05B83772F840}"/>
              </a:ext>
            </a:extLst>
          </p:cNvPr>
          <p:cNvSpPr txBox="1"/>
          <p:nvPr/>
        </p:nvSpPr>
        <p:spPr>
          <a:xfrm>
            <a:off x="5579282" y="3128897"/>
            <a:ext cx="301686" cy="369332"/>
          </a:xfrm>
          <a:prstGeom prst="rect">
            <a:avLst/>
          </a:prstGeom>
          <a:noFill/>
        </p:spPr>
        <p:txBody>
          <a:bodyPr wrap="none" rtlCol="0">
            <a:spAutoFit/>
          </a:bodyPr>
          <a:lstStyle/>
          <a:p>
            <a:r>
              <a:rPr lang="en-GB" dirty="0"/>
              <a:t>4</a:t>
            </a:r>
          </a:p>
        </p:txBody>
      </p:sp>
      <p:sp>
        <p:nvSpPr>
          <p:cNvPr id="16" name="TextBox 15">
            <a:extLst>
              <a:ext uri="{FF2B5EF4-FFF2-40B4-BE49-F238E27FC236}">
                <a16:creationId xmlns:a16="http://schemas.microsoft.com/office/drawing/2014/main" xmlns="" id="{3588AC79-ED07-2D18-5021-8BBA29748056}"/>
              </a:ext>
            </a:extLst>
          </p:cNvPr>
          <p:cNvSpPr txBox="1"/>
          <p:nvPr/>
        </p:nvSpPr>
        <p:spPr>
          <a:xfrm>
            <a:off x="5605556" y="4857861"/>
            <a:ext cx="301686" cy="369332"/>
          </a:xfrm>
          <a:prstGeom prst="rect">
            <a:avLst/>
          </a:prstGeom>
          <a:noFill/>
        </p:spPr>
        <p:txBody>
          <a:bodyPr wrap="none" rtlCol="0">
            <a:spAutoFit/>
          </a:bodyPr>
          <a:lstStyle/>
          <a:p>
            <a:r>
              <a:rPr lang="en-GB" dirty="0"/>
              <a:t>7</a:t>
            </a:r>
          </a:p>
        </p:txBody>
      </p:sp>
      <p:sp>
        <p:nvSpPr>
          <p:cNvPr id="2" name="Oval 1"/>
          <p:cNvSpPr>
            <a:spLocks noChangeAspect="1"/>
          </p:cNvSpPr>
          <p:nvPr/>
        </p:nvSpPr>
        <p:spPr>
          <a:xfrm>
            <a:off x="3653253" y="3402924"/>
            <a:ext cx="1080000" cy="68788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877477" y="4039318"/>
            <a:ext cx="647458" cy="369332"/>
          </a:xfrm>
          <a:prstGeom prst="rect">
            <a:avLst/>
          </a:prstGeom>
          <a:noFill/>
        </p:spPr>
        <p:txBody>
          <a:bodyPr wrap="none" rtlCol="0">
            <a:spAutoFit/>
          </a:bodyPr>
          <a:lstStyle/>
          <a:p>
            <a:r>
              <a:rPr lang="en-US" dirty="0">
                <a:latin typeface="Times New Roman"/>
                <a:cs typeface="Times New Roman"/>
              </a:rPr>
              <a:t>male</a:t>
            </a:r>
          </a:p>
        </p:txBody>
      </p:sp>
      <p:sp>
        <p:nvSpPr>
          <p:cNvPr id="25" name="TextBox 24"/>
          <p:cNvSpPr txBox="1"/>
          <p:nvPr/>
        </p:nvSpPr>
        <p:spPr>
          <a:xfrm>
            <a:off x="3826947" y="5849786"/>
            <a:ext cx="813043" cy="369332"/>
          </a:xfrm>
          <a:prstGeom prst="rect">
            <a:avLst/>
          </a:prstGeom>
          <a:noFill/>
        </p:spPr>
        <p:txBody>
          <a:bodyPr wrap="none" rtlCol="0">
            <a:spAutoFit/>
          </a:bodyPr>
          <a:lstStyle/>
          <a:p>
            <a:r>
              <a:rPr lang="en-US" dirty="0">
                <a:latin typeface="Times New Roman"/>
                <a:cs typeface="Times New Roman"/>
              </a:rPr>
              <a:t>female</a:t>
            </a:r>
          </a:p>
        </p:txBody>
      </p:sp>
      <p:sp>
        <p:nvSpPr>
          <p:cNvPr id="26" name="TextBox 25"/>
          <p:cNvSpPr txBox="1"/>
          <p:nvPr/>
        </p:nvSpPr>
        <p:spPr>
          <a:xfrm>
            <a:off x="6431933" y="3075048"/>
            <a:ext cx="1236236" cy="369332"/>
          </a:xfrm>
          <a:prstGeom prst="rect">
            <a:avLst/>
          </a:prstGeom>
          <a:noFill/>
        </p:spPr>
        <p:txBody>
          <a:bodyPr wrap="none" rtlCol="0">
            <a:spAutoFit/>
          </a:bodyPr>
          <a:lstStyle/>
          <a:p>
            <a:r>
              <a:rPr lang="en-US" dirty="0">
                <a:latin typeface="Times New Roman"/>
                <a:cs typeface="Times New Roman"/>
              </a:rPr>
              <a:t>left-handed</a:t>
            </a:r>
          </a:p>
        </p:txBody>
      </p:sp>
      <p:sp>
        <p:nvSpPr>
          <p:cNvPr id="28" name="TextBox 27"/>
          <p:cNvSpPr txBox="1"/>
          <p:nvPr/>
        </p:nvSpPr>
        <p:spPr>
          <a:xfrm>
            <a:off x="6440924" y="4795597"/>
            <a:ext cx="1236236" cy="369332"/>
          </a:xfrm>
          <a:prstGeom prst="rect">
            <a:avLst/>
          </a:prstGeom>
          <a:noFill/>
        </p:spPr>
        <p:txBody>
          <a:bodyPr wrap="none" rtlCol="0">
            <a:spAutoFit/>
          </a:bodyPr>
          <a:lstStyle/>
          <a:p>
            <a:r>
              <a:rPr lang="en-US" dirty="0">
                <a:latin typeface="Times New Roman"/>
                <a:cs typeface="Times New Roman"/>
              </a:rPr>
              <a:t>left-handed</a:t>
            </a:r>
          </a:p>
        </p:txBody>
      </p:sp>
      <p:sp>
        <p:nvSpPr>
          <p:cNvPr id="31" name="TextBox 30"/>
          <p:cNvSpPr txBox="1"/>
          <p:nvPr/>
        </p:nvSpPr>
        <p:spPr>
          <a:xfrm>
            <a:off x="6431933" y="3940509"/>
            <a:ext cx="1364476" cy="369332"/>
          </a:xfrm>
          <a:prstGeom prst="rect">
            <a:avLst/>
          </a:prstGeom>
          <a:noFill/>
        </p:spPr>
        <p:txBody>
          <a:bodyPr wrap="none" rtlCol="0">
            <a:spAutoFit/>
          </a:bodyPr>
          <a:lstStyle/>
          <a:p>
            <a:r>
              <a:rPr lang="en-US" dirty="0">
                <a:latin typeface="Times New Roman"/>
                <a:cs typeface="Times New Roman"/>
              </a:rPr>
              <a:t>right-handed</a:t>
            </a:r>
          </a:p>
        </p:txBody>
      </p:sp>
      <p:sp>
        <p:nvSpPr>
          <p:cNvPr id="32" name="TextBox 31"/>
          <p:cNvSpPr txBox="1"/>
          <p:nvPr/>
        </p:nvSpPr>
        <p:spPr>
          <a:xfrm>
            <a:off x="6416992" y="5731679"/>
            <a:ext cx="1364476" cy="369332"/>
          </a:xfrm>
          <a:prstGeom prst="rect">
            <a:avLst/>
          </a:prstGeom>
          <a:noFill/>
        </p:spPr>
        <p:txBody>
          <a:bodyPr wrap="none" rtlCol="0">
            <a:spAutoFit/>
          </a:bodyPr>
          <a:lstStyle/>
          <a:p>
            <a:r>
              <a:rPr lang="en-US" dirty="0">
                <a:latin typeface="Times New Roman"/>
                <a:cs typeface="Times New Roman"/>
              </a:rPr>
              <a:t>right-handed</a:t>
            </a:r>
          </a:p>
        </p:txBody>
      </p:sp>
      <p:cxnSp>
        <p:nvCxnSpPr>
          <p:cNvPr id="6" name="Straight Connector 5"/>
          <p:cNvCxnSpPr>
            <a:endCxn id="36" idx="2"/>
          </p:cNvCxnSpPr>
          <p:nvPr/>
        </p:nvCxnSpPr>
        <p:spPr>
          <a:xfrm flipV="1">
            <a:off x="4704621" y="3319424"/>
            <a:ext cx="528717" cy="33378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486149" y="4403276"/>
            <a:ext cx="415498" cy="369332"/>
          </a:xfrm>
          <a:prstGeom prst="rect">
            <a:avLst/>
          </a:prstGeom>
          <a:noFill/>
        </p:spPr>
        <p:txBody>
          <a:bodyPr wrap="none" rtlCol="0">
            <a:spAutoFit/>
          </a:bodyPr>
          <a:lstStyle/>
          <a:p>
            <a:r>
              <a:rPr lang="en-US" dirty="0">
                <a:latin typeface="Times New Roman"/>
                <a:cs typeface="Times New Roman"/>
              </a:rPr>
              <a:t>45</a:t>
            </a:r>
          </a:p>
        </p:txBody>
      </p:sp>
      <p:sp>
        <p:nvSpPr>
          <p:cNvPr id="34" name="Oval 33"/>
          <p:cNvSpPr>
            <a:spLocks noChangeAspect="1"/>
          </p:cNvSpPr>
          <p:nvPr/>
        </p:nvSpPr>
        <p:spPr>
          <a:xfrm>
            <a:off x="3653253" y="5166097"/>
            <a:ext cx="1080000" cy="68788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2190593" y="4263433"/>
            <a:ext cx="1080000" cy="68788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5233338" y="2975480"/>
            <a:ext cx="1080000" cy="68788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5213530" y="3773600"/>
            <a:ext cx="1080000" cy="68788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5215248" y="4700864"/>
            <a:ext cx="1080000" cy="68788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5236774" y="5518776"/>
            <a:ext cx="1080000" cy="68788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V="1">
            <a:off x="4684813" y="5054968"/>
            <a:ext cx="528717" cy="33378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37" idx="2"/>
          </p:cNvCxnSpPr>
          <p:nvPr/>
        </p:nvCxnSpPr>
        <p:spPr>
          <a:xfrm>
            <a:off x="4735101" y="3825928"/>
            <a:ext cx="478429" cy="29161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715293" y="5624729"/>
            <a:ext cx="521481" cy="29161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3006234" y="3746868"/>
            <a:ext cx="647019" cy="56297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006234" y="4951321"/>
            <a:ext cx="647019" cy="39694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xmlns="" id="{A8402F69-9748-4817-A7A3-07666D86C99A}"/>
              </a:ext>
              <a:ext uri="{C183D7F6-B498-43B3-948B-1728B52AA6E4}">
                <adec:decorative xmlns:adec="http://schemas.microsoft.com/office/drawing/2017/decorative" xmlns="" val="1"/>
              </a:ext>
            </a:extLst>
          </p:cNvPr>
          <p:cNvSpPr/>
          <p:nvPr/>
        </p:nvSpPr>
        <p:spPr>
          <a:xfrm>
            <a:off x="3945273" y="3522636"/>
            <a:ext cx="540000" cy="359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xmlns="" id="{EBFAEAFD-B463-F1AC-3288-35A5D842FCFB}"/>
              </a:ext>
              <a:ext uri="{C183D7F6-B498-43B3-948B-1728B52AA6E4}">
                <adec:decorative xmlns:adec="http://schemas.microsoft.com/office/drawing/2017/decorative" xmlns="" val="1"/>
              </a:ext>
            </a:extLst>
          </p:cNvPr>
          <p:cNvSpPr/>
          <p:nvPr/>
        </p:nvSpPr>
        <p:spPr>
          <a:xfrm>
            <a:off x="3971545" y="5267363"/>
            <a:ext cx="540000" cy="359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xmlns="" id="{032D9B8A-D35A-1DCA-E2D3-8970A9A1663A}"/>
              </a:ext>
              <a:ext uri="{C183D7F6-B498-43B3-948B-1728B52AA6E4}">
                <adec:decorative xmlns:adec="http://schemas.microsoft.com/office/drawing/2017/decorative" xmlns="" val="1"/>
              </a:ext>
            </a:extLst>
          </p:cNvPr>
          <p:cNvSpPr/>
          <p:nvPr/>
        </p:nvSpPr>
        <p:spPr>
          <a:xfrm>
            <a:off x="5486399" y="3128745"/>
            <a:ext cx="540000" cy="359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xmlns="" id="{BCF2D091-2471-2E70-0A62-9C0DB498BFFF}"/>
              </a:ext>
              <a:ext uri="{C183D7F6-B498-43B3-948B-1728B52AA6E4}">
                <adec:decorative xmlns:adec="http://schemas.microsoft.com/office/drawing/2017/decorative" xmlns="" val="1"/>
              </a:ext>
            </a:extLst>
          </p:cNvPr>
          <p:cNvSpPr/>
          <p:nvPr/>
        </p:nvSpPr>
        <p:spPr>
          <a:xfrm>
            <a:off x="5512671" y="3943301"/>
            <a:ext cx="540000" cy="359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xmlns="" id="{880D9A72-5D95-1DF0-ACDD-D2A1EDFD52FB}"/>
              </a:ext>
              <a:ext uri="{C183D7F6-B498-43B3-948B-1728B52AA6E4}">
                <adec:decorative xmlns:adec="http://schemas.microsoft.com/office/drawing/2017/decorative" xmlns="" val="1"/>
              </a:ext>
            </a:extLst>
          </p:cNvPr>
          <p:cNvSpPr/>
          <p:nvPr/>
        </p:nvSpPr>
        <p:spPr>
          <a:xfrm>
            <a:off x="5512672" y="4857706"/>
            <a:ext cx="540000" cy="359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xmlns="" id="{2B155D0C-74A3-F79B-1BA8-8051C17DE0D0}"/>
              </a:ext>
              <a:ext uri="{C183D7F6-B498-43B3-948B-1728B52AA6E4}">
                <adec:decorative xmlns:adec="http://schemas.microsoft.com/office/drawing/2017/decorative" xmlns="" val="1"/>
              </a:ext>
            </a:extLst>
          </p:cNvPr>
          <p:cNvSpPr/>
          <p:nvPr/>
        </p:nvSpPr>
        <p:spPr>
          <a:xfrm>
            <a:off x="5528439" y="5661747"/>
            <a:ext cx="540000" cy="359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967891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7" restart="whenNotActive" fill="hold" evtFilter="cancelBubble" nodeType="interactiveSeq">
                <p:stCondLst>
                  <p:cond evt="onClick" delay="0">
                    <p:tgtEl>
                      <p:spTgt spid="4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2" restart="whenNotActive" fill="hold" evtFilter="cancelBubble" nodeType="interactiveSeq">
                <p:stCondLst>
                  <p:cond evt="onClick" delay="0">
                    <p:tgtEl>
                      <p:spTgt spid="46"/>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7" restart="whenNotActive" fill="hold" evtFilter="cancelBubble" nodeType="interactiveSeq">
                <p:stCondLst>
                  <p:cond evt="onClick" delay="0">
                    <p:tgtEl>
                      <p:spTgt spid="48"/>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2" restart="whenNotActive" fill="hold" evtFilter="cancelBubble" nodeType="interactiveSeq">
                <p:stCondLst>
                  <p:cond evt="onClick" delay="0">
                    <p:tgtEl>
                      <p:spTgt spid="50"/>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52"/>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42" grpId="0" animBg="1"/>
      <p:bldP spid="45" grpId="0" animBg="1"/>
      <p:bldP spid="46" grpId="0" animBg="1"/>
      <p:bldP spid="48" grpId="0" animBg="1"/>
      <p:bldP spid="50" grpId="0" animBg="1"/>
      <p:bldP spid="5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xmlns=""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Practice question (2)</a:t>
            </a:r>
          </a:p>
        </p:txBody>
      </p:sp>
      <p:sp>
        <p:nvSpPr>
          <p:cNvPr id="12" name="Isosceles Triangle 11">
            <a:extLst>
              <a:ext uri="{FF2B5EF4-FFF2-40B4-BE49-F238E27FC236}">
                <a16:creationId xmlns:a16="http://schemas.microsoft.com/office/drawing/2014/main" xmlns="" id="{3BC48BB1-3C2E-44DD-9D65-D2AF24FF2E87}"/>
              </a:ext>
              <a:ext uri="{C183D7F6-B498-43B3-948B-1728B52AA6E4}">
                <adec:decorative xmlns:adec="http://schemas.microsoft.com/office/drawing/2017/decorative" xmlns=""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xmlns=""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27" name="Group 26">
            <a:extLst>
              <a:ext uri="{FF2B5EF4-FFF2-40B4-BE49-F238E27FC236}">
                <a16:creationId xmlns:a16="http://schemas.microsoft.com/office/drawing/2014/main" xmlns="" id="{F829BE98-8723-412A-A7EC-94B8C90B3E33}"/>
              </a:ext>
              <a:ext uri="{C183D7F6-B498-43B3-948B-1728B52AA6E4}">
                <adec:decorative xmlns:adec="http://schemas.microsoft.com/office/drawing/2017/decorative" xmlns="" val="1"/>
              </a:ext>
            </a:extLst>
          </p:cNvPr>
          <p:cNvGrpSpPr/>
          <p:nvPr/>
        </p:nvGrpSpPr>
        <p:grpSpPr>
          <a:xfrm>
            <a:off x="9495879" y="211521"/>
            <a:ext cx="2102384" cy="753403"/>
            <a:chOff x="9495879" y="211521"/>
            <a:chExt cx="2102384" cy="753403"/>
          </a:xfrm>
        </p:grpSpPr>
        <p:pic>
          <p:nvPicPr>
            <p:cNvPr id="29" name="Graphic 6" descr="Document">
              <a:extLst>
                <a:ext uri="{FF2B5EF4-FFF2-40B4-BE49-F238E27FC236}">
                  <a16:creationId xmlns:a16="http://schemas.microsoft.com/office/drawing/2014/main" xmlns="" id="{C7E7981D-5965-45BC-9305-693E1A6D144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844860" y="211521"/>
              <a:ext cx="753403" cy="753403"/>
            </a:xfrm>
            <a:prstGeom prst="rect">
              <a:avLst/>
            </a:prstGeom>
          </p:spPr>
        </p:pic>
        <p:sp>
          <p:nvSpPr>
            <p:cNvPr id="30" name="TextBox 29">
              <a:extLst>
                <a:ext uri="{FF2B5EF4-FFF2-40B4-BE49-F238E27FC236}">
                  <a16:creationId xmlns:a16="http://schemas.microsoft.com/office/drawing/2014/main" xmlns=""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4" name="Slide Number Placeholder 3">
            <a:extLst>
              <a:ext uri="{FF2B5EF4-FFF2-40B4-BE49-F238E27FC236}">
                <a16:creationId xmlns:a16="http://schemas.microsoft.com/office/drawing/2014/main" xmlns="" id="{200C3350-2117-0248-968C-8DADE0DACD17}"/>
              </a:ext>
            </a:extLst>
          </p:cNvPr>
          <p:cNvSpPr>
            <a:spLocks noGrp="1"/>
          </p:cNvSpPr>
          <p:nvPr>
            <p:ph type="sldNum" sz="quarter" idx="12"/>
          </p:nvPr>
        </p:nvSpPr>
        <p:spPr/>
        <p:txBody>
          <a:bodyPr/>
          <a:lstStyle/>
          <a:p>
            <a:fld id="{892959B6-490E-A144-8C7C-88267F972F69}" type="slidenum">
              <a:rPr lang="en-US" smtClean="0"/>
              <a:t>25</a:t>
            </a:fld>
            <a:endParaRPr lang="en-US" dirty="0"/>
          </a:p>
        </p:txBody>
      </p:sp>
      <p:sp>
        <p:nvSpPr>
          <p:cNvPr id="13" name="TextBox 12">
            <a:extLst>
              <a:ext uri="{FF2B5EF4-FFF2-40B4-BE49-F238E27FC236}">
                <a16:creationId xmlns:a16="http://schemas.microsoft.com/office/drawing/2014/main" xmlns="" id="{A274019F-1384-46DB-8EF1-8E2F8CCDCBE4}"/>
              </a:ext>
            </a:extLst>
          </p:cNvPr>
          <p:cNvSpPr txBox="1"/>
          <p:nvPr/>
        </p:nvSpPr>
        <p:spPr>
          <a:xfrm>
            <a:off x="774846" y="1074149"/>
            <a:ext cx="10477356" cy="5386090"/>
          </a:xfrm>
          <a:prstGeom prst="rect">
            <a:avLst/>
          </a:prstGeom>
          <a:noFill/>
        </p:spPr>
        <p:txBody>
          <a:bodyPr wrap="square" rtlCol="0">
            <a:spAutoFit/>
          </a:bodyPr>
          <a:lstStyle/>
          <a:p>
            <a:pPr marL="457200" indent="-457200"/>
            <a:r>
              <a:rPr lang="en-GB" sz="1800" kern="1200" dirty="0">
                <a:solidFill>
                  <a:srgbClr val="000000"/>
                </a:solidFill>
                <a:effectLst/>
                <a:latin typeface="Times New Roman" panose="02020603050405020304" pitchFamily="18" charset="0"/>
                <a:ea typeface="Yu Mincho" panose="02020400000000000000" pitchFamily="18" charset="-128"/>
              </a:rPr>
              <a:t>When a biased 6-sided dice is thrown once, the probability that it will land on 4 is 0.65. </a:t>
            </a:r>
          </a:p>
          <a:p>
            <a:pPr marL="457200" indent="-457200"/>
            <a:r>
              <a:rPr lang="en-GB" dirty="0">
                <a:solidFill>
                  <a:srgbClr val="000000"/>
                </a:solidFill>
                <a:latin typeface="Times New Roman" panose="02020603050405020304" pitchFamily="18" charset="0"/>
                <a:ea typeface="Yu Mincho" panose="02020400000000000000" pitchFamily="18" charset="-128"/>
              </a:rPr>
              <a:t>The biased dice is thrown twice.</a:t>
            </a:r>
          </a:p>
          <a:p>
            <a:pPr marL="457200" indent="-457200"/>
            <a:endParaRPr lang="en-GB" sz="1800" kern="1200" dirty="0">
              <a:solidFill>
                <a:srgbClr val="000000"/>
              </a:solidFill>
              <a:effectLst/>
              <a:latin typeface="Times New Roman" panose="02020603050405020304" pitchFamily="18" charset="0"/>
              <a:ea typeface="Yu Mincho" panose="02020400000000000000" pitchFamily="18" charset="-128"/>
            </a:endParaRPr>
          </a:p>
          <a:p>
            <a:pPr marL="457200" indent="-457200"/>
            <a:r>
              <a:rPr lang="en-GB" dirty="0">
                <a:solidFill>
                  <a:srgbClr val="000000"/>
                </a:solidFill>
                <a:latin typeface="Times New Roman" panose="02020603050405020304" pitchFamily="18" charset="0"/>
                <a:ea typeface="Yu Mincho" panose="02020400000000000000" pitchFamily="18" charset="-128"/>
              </a:rPr>
              <a:t>Amir draws this probability tree diagram.</a:t>
            </a:r>
          </a:p>
          <a:p>
            <a:pPr marL="457200" indent="-457200"/>
            <a:r>
              <a:rPr lang="en-GB" sz="1800" kern="1200" dirty="0">
                <a:solidFill>
                  <a:srgbClr val="000000"/>
                </a:solidFill>
                <a:effectLst/>
                <a:latin typeface="Times New Roman" panose="02020603050405020304" pitchFamily="18" charset="0"/>
                <a:ea typeface="Yu Mincho" panose="02020400000000000000" pitchFamily="18" charset="-128"/>
              </a:rPr>
              <a:t>The diagram is </a:t>
            </a:r>
            <a:r>
              <a:rPr lang="en-GB" sz="1800" b="1" kern="1200" dirty="0">
                <a:solidFill>
                  <a:srgbClr val="000000"/>
                </a:solidFill>
                <a:effectLst/>
                <a:latin typeface="Times New Roman" panose="02020603050405020304" pitchFamily="18" charset="0"/>
                <a:ea typeface="Yu Mincho" panose="02020400000000000000" pitchFamily="18" charset="-128"/>
              </a:rPr>
              <a:t>not</a:t>
            </a:r>
            <a:r>
              <a:rPr lang="en-GB" sz="1800" kern="1200" dirty="0">
                <a:solidFill>
                  <a:srgbClr val="000000"/>
                </a:solidFill>
                <a:effectLst/>
                <a:latin typeface="Times New Roman" panose="02020603050405020304" pitchFamily="18" charset="0"/>
                <a:ea typeface="Yu Mincho" panose="02020400000000000000" pitchFamily="18" charset="-128"/>
              </a:rPr>
              <a:t> correct. </a:t>
            </a:r>
          </a:p>
          <a:p>
            <a:pPr marL="457200" indent="-457200"/>
            <a:endParaRPr lang="en-GB" dirty="0">
              <a:solidFill>
                <a:srgbClr val="000000"/>
              </a:solidFill>
              <a:latin typeface="Times New Roman" panose="02020603050405020304" pitchFamily="18" charset="0"/>
              <a:ea typeface="Yu Mincho" panose="02020400000000000000" pitchFamily="18" charset="-128"/>
            </a:endParaRPr>
          </a:p>
          <a:p>
            <a:pPr marL="457200" indent="-457200"/>
            <a:endParaRPr lang="en-GB" dirty="0">
              <a:solidFill>
                <a:srgbClr val="000000"/>
              </a:solidFill>
              <a:latin typeface="Times New Roman" panose="02020603050405020304" pitchFamily="18" charset="0"/>
              <a:ea typeface="Yu Mincho" panose="02020400000000000000" pitchFamily="18" charset="-128"/>
            </a:endParaRPr>
          </a:p>
          <a:p>
            <a:pPr marL="457200" indent="-457200"/>
            <a:endParaRPr lang="en-GB" dirty="0">
              <a:solidFill>
                <a:srgbClr val="000000"/>
              </a:solidFill>
              <a:latin typeface="Times New Roman" panose="02020603050405020304" pitchFamily="18" charset="0"/>
              <a:ea typeface="Yu Mincho" panose="02020400000000000000" pitchFamily="18" charset="-128"/>
            </a:endParaRPr>
          </a:p>
          <a:p>
            <a:pPr marL="457200" indent="-457200"/>
            <a:endParaRPr lang="en-GB" dirty="0">
              <a:solidFill>
                <a:srgbClr val="000000"/>
              </a:solidFill>
              <a:latin typeface="Times New Roman" panose="02020603050405020304" pitchFamily="18" charset="0"/>
              <a:ea typeface="Yu Mincho" panose="02020400000000000000" pitchFamily="18" charset="-128"/>
            </a:endParaRPr>
          </a:p>
          <a:p>
            <a:pPr marL="457200" indent="-457200"/>
            <a:endParaRPr lang="en-GB" dirty="0">
              <a:solidFill>
                <a:srgbClr val="000000"/>
              </a:solidFill>
              <a:latin typeface="Times New Roman" panose="02020603050405020304" pitchFamily="18" charset="0"/>
              <a:ea typeface="Yu Mincho" panose="02020400000000000000" pitchFamily="18" charset="-128"/>
            </a:endParaRPr>
          </a:p>
          <a:p>
            <a:pPr marL="457200" indent="-457200"/>
            <a:endParaRPr lang="en-GB" dirty="0">
              <a:solidFill>
                <a:srgbClr val="000000"/>
              </a:solidFill>
              <a:latin typeface="Times New Roman" panose="02020603050405020304" pitchFamily="18" charset="0"/>
              <a:ea typeface="Yu Mincho" panose="02020400000000000000" pitchFamily="18" charset="-128"/>
            </a:endParaRPr>
          </a:p>
          <a:p>
            <a:pPr marL="457200" indent="-457200"/>
            <a:endParaRPr lang="en-GB" dirty="0">
              <a:solidFill>
                <a:srgbClr val="000000"/>
              </a:solidFill>
              <a:latin typeface="Times New Roman" panose="02020603050405020304" pitchFamily="18" charset="0"/>
              <a:ea typeface="Yu Mincho" panose="02020400000000000000" pitchFamily="18" charset="-128"/>
            </a:endParaRPr>
          </a:p>
          <a:p>
            <a:pPr marL="457200" indent="-457200"/>
            <a:endParaRPr lang="en-GB" dirty="0">
              <a:solidFill>
                <a:srgbClr val="000000"/>
              </a:solidFill>
              <a:latin typeface="Times New Roman" panose="02020603050405020304" pitchFamily="18" charset="0"/>
              <a:ea typeface="Yu Mincho" panose="02020400000000000000" pitchFamily="18" charset="-128"/>
            </a:endParaRPr>
          </a:p>
          <a:p>
            <a:pPr marL="457200" indent="-457200"/>
            <a:endParaRPr lang="en-GB" dirty="0">
              <a:solidFill>
                <a:srgbClr val="000000"/>
              </a:solidFill>
              <a:latin typeface="Times New Roman" panose="02020603050405020304" pitchFamily="18" charset="0"/>
              <a:ea typeface="Yu Mincho" panose="02020400000000000000" pitchFamily="18" charset="-128"/>
            </a:endParaRPr>
          </a:p>
          <a:p>
            <a:pPr marL="457200" indent="-457200"/>
            <a:r>
              <a:rPr lang="en-GB" dirty="0">
                <a:solidFill>
                  <a:srgbClr val="000000"/>
                </a:solidFill>
                <a:latin typeface="Times New Roman" panose="02020603050405020304" pitchFamily="18" charset="0"/>
                <a:ea typeface="Yu Mincho" panose="02020400000000000000" pitchFamily="18" charset="-128"/>
              </a:rPr>
              <a:t>Write down </a:t>
            </a:r>
            <a:r>
              <a:rPr lang="en-GB" b="1" dirty="0">
                <a:solidFill>
                  <a:srgbClr val="000000"/>
                </a:solidFill>
                <a:latin typeface="Times New Roman" panose="02020603050405020304" pitchFamily="18" charset="0"/>
                <a:ea typeface="Yu Mincho" panose="02020400000000000000" pitchFamily="18" charset="-128"/>
              </a:rPr>
              <a:t>two</a:t>
            </a:r>
            <a:r>
              <a:rPr lang="en-GB" dirty="0">
                <a:solidFill>
                  <a:srgbClr val="000000"/>
                </a:solidFill>
                <a:latin typeface="Times New Roman" panose="02020603050405020304" pitchFamily="18" charset="0"/>
                <a:ea typeface="Yu Mincho" panose="02020400000000000000" pitchFamily="18" charset="-128"/>
              </a:rPr>
              <a:t> things that are wrong with the probability tree diagram.</a:t>
            </a:r>
          </a:p>
          <a:p>
            <a:pPr marL="457200" indent="-457200"/>
            <a:r>
              <a:rPr lang="en-GB" b="1" dirty="0">
                <a:solidFill>
                  <a:srgbClr val="000000"/>
                </a:solidFill>
                <a:latin typeface="Times New Roman" panose="02020603050405020304" pitchFamily="18" charset="0"/>
                <a:ea typeface="Yu Mincho" panose="02020400000000000000" pitchFamily="18" charset="-128"/>
              </a:rPr>
              <a:t>1</a:t>
            </a:r>
            <a:r>
              <a:rPr lang="en-GB" dirty="0">
                <a:solidFill>
                  <a:srgbClr val="000000"/>
                </a:solidFill>
                <a:latin typeface="Times New Roman" panose="02020603050405020304" pitchFamily="18" charset="0"/>
                <a:ea typeface="Yu Mincho" panose="02020400000000000000" pitchFamily="18" charset="-128"/>
              </a:rPr>
              <a:t> The probabilities should total 1, so the 0.25 should be 0.35.</a:t>
            </a:r>
          </a:p>
          <a:p>
            <a:pPr marL="457200" indent="-457200"/>
            <a:r>
              <a:rPr lang="en-GB" b="1" dirty="0">
                <a:solidFill>
                  <a:srgbClr val="000000"/>
                </a:solidFill>
                <a:latin typeface="Times New Roman" panose="02020603050405020304" pitchFamily="18" charset="0"/>
                <a:ea typeface="Yu Mincho" panose="02020400000000000000" pitchFamily="18" charset="-128"/>
              </a:rPr>
              <a:t>2</a:t>
            </a:r>
            <a:r>
              <a:rPr lang="en-GB" dirty="0">
                <a:solidFill>
                  <a:srgbClr val="000000"/>
                </a:solidFill>
                <a:latin typeface="Times New Roman" panose="02020603050405020304" pitchFamily="18" charset="0"/>
                <a:ea typeface="Yu Mincho" panose="02020400000000000000" pitchFamily="18" charset="-128"/>
              </a:rPr>
              <a:t> The 0.35 and 0.65 in the first branches for the second throw are the wrong way around.  </a:t>
            </a:r>
            <a:endParaRPr lang="en-GB" sz="1800" dirty="0">
              <a:effectLst/>
              <a:latin typeface="Times New Roman" panose="02020603050405020304" pitchFamily="18" charset="0"/>
              <a:ea typeface="Times New Roman" panose="02020603050405020304" pitchFamily="18" charset="0"/>
            </a:endParaRPr>
          </a:p>
          <a:p>
            <a:pPr algn="r"/>
            <a:r>
              <a:rPr lang="en-GB" sz="2000" b="1" dirty="0">
                <a:latin typeface="Times New Roman" panose="02020603050405020304" pitchFamily="18" charset="0"/>
                <a:cs typeface="Times New Roman" panose="02020603050405020304" pitchFamily="18" charset="0"/>
              </a:rPr>
              <a:t>(2)</a:t>
            </a:r>
          </a:p>
          <a:p>
            <a:pPr algn="r"/>
            <a:r>
              <a:rPr lang="en-GB" i="1" dirty="0">
                <a:effectLst/>
                <a:ea typeface="Times New Roman" panose="02020603050405020304" pitchFamily="18" charset="0"/>
              </a:rPr>
              <a:t>Q22 from June 2018, 1MA1/3F</a:t>
            </a:r>
            <a:endParaRPr lang="en-GB"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p:cNvSpPr txBox="1"/>
          <p:nvPr/>
        </p:nvSpPr>
        <p:spPr>
          <a:xfrm>
            <a:off x="10386033" y="1710504"/>
            <a:ext cx="1043750" cy="369332"/>
          </a:xfrm>
          <a:prstGeom prst="rect">
            <a:avLst/>
          </a:prstGeom>
          <a:noFill/>
        </p:spPr>
        <p:txBody>
          <a:bodyPr wrap="none" rtlCol="0">
            <a:spAutoFit/>
          </a:bodyPr>
          <a:lstStyle/>
          <a:p>
            <a:r>
              <a:rPr lang="en-US" dirty="0">
                <a:latin typeface="Times New Roman"/>
                <a:cs typeface="Times New Roman"/>
              </a:rPr>
              <a:t>land on 4</a:t>
            </a:r>
          </a:p>
        </p:txBody>
      </p:sp>
      <p:sp>
        <p:nvSpPr>
          <p:cNvPr id="18" name="TextBox 17"/>
          <p:cNvSpPr txBox="1"/>
          <p:nvPr/>
        </p:nvSpPr>
        <p:spPr>
          <a:xfrm>
            <a:off x="7663750" y="2517478"/>
            <a:ext cx="1043750" cy="369332"/>
          </a:xfrm>
          <a:prstGeom prst="rect">
            <a:avLst/>
          </a:prstGeom>
          <a:noFill/>
        </p:spPr>
        <p:txBody>
          <a:bodyPr wrap="none" rtlCol="0">
            <a:spAutoFit/>
          </a:bodyPr>
          <a:lstStyle/>
          <a:p>
            <a:r>
              <a:rPr lang="en-US" dirty="0">
                <a:latin typeface="Times New Roman"/>
                <a:cs typeface="Times New Roman"/>
              </a:rPr>
              <a:t>land on 4</a:t>
            </a:r>
          </a:p>
        </p:txBody>
      </p:sp>
      <p:sp>
        <p:nvSpPr>
          <p:cNvPr id="19" name="TextBox 18"/>
          <p:cNvSpPr txBox="1"/>
          <p:nvPr/>
        </p:nvSpPr>
        <p:spPr>
          <a:xfrm>
            <a:off x="10341210" y="3737158"/>
            <a:ext cx="1043750" cy="369332"/>
          </a:xfrm>
          <a:prstGeom prst="rect">
            <a:avLst/>
          </a:prstGeom>
          <a:noFill/>
        </p:spPr>
        <p:txBody>
          <a:bodyPr wrap="none" rtlCol="0">
            <a:spAutoFit/>
          </a:bodyPr>
          <a:lstStyle/>
          <a:p>
            <a:r>
              <a:rPr lang="en-US" dirty="0">
                <a:latin typeface="Times New Roman"/>
                <a:cs typeface="Times New Roman"/>
              </a:rPr>
              <a:t>land on 4</a:t>
            </a:r>
          </a:p>
        </p:txBody>
      </p:sp>
      <p:sp>
        <p:nvSpPr>
          <p:cNvPr id="20" name="TextBox 19"/>
          <p:cNvSpPr txBox="1"/>
          <p:nvPr/>
        </p:nvSpPr>
        <p:spPr>
          <a:xfrm>
            <a:off x="10359757" y="3159403"/>
            <a:ext cx="1396423" cy="369332"/>
          </a:xfrm>
          <a:prstGeom prst="rect">
            <a:avLst/>
          </a:prstGeom>
          <a:noFill/>
        </p:spPr>
        <p:txBody>
          <a:bodyPr wrap="none" rtlCol="0">
            <a:spAutoFit/>
          </a:bodyPr>
          <a:lstStyle/>
          <a:p>
            <a:r>
              <a:rPr lang="en-US" dirty="0">
                <a:latin typeface="Times New Roman"/>
                <a:cs typeface="Times New Roman"/>
              </a:rPr>
              <a:t>not land on 4</a:t>
            </a:r>
          </a:p>
        </p:txBody>
      </p:sp>
      <p:sp>
        <p:nvSpPr>
          <p:cNvPr id="23" name="TextBox 22"/>
          <p:cNvSpPr txBox="1"/>
          <p:nvPr/>
        </p:nvSpPr>
        <p:spPr>
          <a:xfrm>
            <a:off x="7633868" y="4422994"/>
            <a:ext cx="1396423" cy="369332"/>
          </a:xfrm>
          <a:prstGeom prst="rect">
            <a:avLst/>
          </a:prstGeom>
          <a:noFill/>
        </p:spPr>
        <p:txBody>
          <a:bodyPr wrap="none" rtlCol="0">
            <a:spAutoFit/>
          </a:bodyPr>
          <a:lstStyle/>
          <a:p>
            <a:r>
              <a:rPr lang="en-US" dirty="0">
                <a:latin typeface="Times New Roman"/>
                <a:cs typeface="Times New Roman"/>
              </a:rPr>
              <a:t>not land on 4</a:t>
            </a:r>
          </a:p>
        </p:txBody>
      </p:sp>
      <p:sp>
        <p:nvSpPr>
          <p:cNvPr id="24" name="TextBox 23"/>
          <p:cNvSpPr txBox="1"/>
          <p:nvPr/>
        </p:nvSpPr>
        <p:spPr>
          <a:xfrm>
            <a:off x="10359757" y="5193996"/>
            <a:ext cx="1396423" cy="369332"/>
          </a:xfrm>
          <a:prstGeom prst="rect">
            <a:avLst/>
          </a:prstGeom>
          <a:noFill/>
        </p:spPr>
        <p:txBody>
          <a:bodyPr wrap="none" rtlCol="0">
            <a:spAutoFit/>
          </a:bodyPr>
          <a:lstStyle/>
          <a:p>
            <a:r>
              <a:rPr lang="en-US" dirty="0">
                <a:latin typeface="Times New Roman"/>
                <a:cs typeface="Times New Roman"/>
              </a:rPr>
              <a:t>not land on 4</a:t>
            </a:r>
          </a:p>
        </p:txBody>
      </p:sp>
      <p:sp>
        <p:nvSpPr>
          <p:cNvPr id="25" name="TextBox 24"/>
          <p:cNvSpPr txBox="1"/>
          <p:nvPr/>
        </p:nvSpPr>
        <p:spPr>
          <a:xfrm>
            <a:off x="9195633" y="3026540"/>
            <a:ext cx="588623" cy="369332"/>
          </a:xfrm>
          <a:prstGeom prst="rect">
            <a:avLst/>
          </a:prstGeom>
          <a:noFill/>
        </p:spPr>
        <p:txBody>
          <a:bodyPr wrap="none" rtlCol="0">
            <a:spAutoFit/>
          </a:bodyPr>
          <a:lstStyle/>
          <a:p>
            <a:r>
              <a:rPr lang="en-US" dirty="0">
                <a:latin typeface="Times New Roman"/>
                <a:cs typeface="Times New Roman"/>
              </a:rPr>
              <a:t>0.65</a:t>
            </a:r>
          </a:p>
        </p:txBody>
      </p:sp>
      <p:sp>
        <p:nvSpPr>
          <p:cNvPr id="26" name="TextBox 25"/>
          <p:cNvSpPr txBox="1"/>
          <p:nvPr/>
        </p:nvSpPr>
        <p:spPr>
          <a:xfrm>
            <a:off x="9201567" y="3981588"/>
            <a:ext cx="588623" cy="369332"/>
          </a:xfrm>
          <a:prstGeom prst="rect">
            <a:avLst/>
          </a:prstGeom>
          <a:noFill/>
        </p:spPr>
        <p:txBody>
          <a:bodyPr wrap="none" rtlCol="0">
            <a:spAutoFit/>
          </a:bodyPr>
          <a:lstStyle/>
          <a:p>
            <a:r>
              <a:rPr lang="en-US" dirty="0">
                <a:latin typeface="Times New Roman"/>
                <a:cs typeface="Times New Roman"/>
              </a:rPr>
              <a:t>0.65</a:t>
            </a:r>
          </a:p>
        </p:txBody>
      </p:sp>
      <p:sp>
        <p:nvSpPr>
          <p:cNvPr id="28" name="TextBox 27"/>
          <p:cNvSpPr txBox="1"/>
          <p:nvPr/>
        </p:nvSpPr>
        <p:spPr>
          <a:xfrm>
            <a:off x="6490188" y="2791677"/>
            <a:ext cx="588623" cy="369332"/>
          </a:xfrm>
          <a:prstGeom prst="rect">
            <a:avLst/>
          </a:prstGeom>
          <a:noFill/>
        </p:spPr>
        <p:txBody>
          <a:bodyPr wrap="none" rtlCol="0">
            <a:spAutoFit/>
          </a:bodyPr>
          <a:lstStyle/>
          <a:p>
            <a:r>
              <a:rPr lang="en-US" dirty="0">
                <a:latin typeface="Times New Roman"/>
                <a:cs typeface="Times New Roman"/>
              </a:rPr>
              <a:t>0.65</a:t>
            </a:r>
          </a:p>
        </p:txBody>
      </p:sp>
      <p:sp>
        <p:nvSpPr>
          <p:cNvPr id="31" name="TextBox 30"/>
          <p:cNvSpPr txBox="1"/>
          <p:nvPr/>
        </p:nvSpPr>
        <p:spPr>
          <a:xfrm>
            <a:off x="6535011" y="4238328"/>
            <a:ext cx="588623" cy="369332"/>
          </a:xfrm>
          <a:prstGeom prst="rect">
            <a:avLst/>
          </a:prstGeom>
          <a:noFill/>
        </p:spPr>
        <p:txBody>
          <a:bodyPr wrap="none" rtlCol="0">
            <a:spAutoFit/>
          </a:bodyPr>
          <a:lstStyle/>
          <a:p>
            <a:r>
              <a:rPr lang="en-US" dirty="0">
                <a:latin typeface="Times New Roman"/>
                <a:cs typeface="Times New Roman"/>
              </a:rPr>
              <a:t>0.25</a:t>
            </a:r>
          </a:p>
        </p:txBody>
      </p:sp>
      <p:sp>
        <p:nvSpPr>
          <p:cNvPr id="32" name="TextBox 31"/>
          <p:cNvSpPr txBox="1"/>
          <p:nvPr/>
        </p:nvSpPr>
        <p:spPr>
          <a:xfrm>
            <a:off x="9216508" y="1973466"/>
            <a:ext cx="588623" cy="369332"/>
          </a:xfrm>
          <a:prstGeom prst="rect">
            <a:avLst/>
          </a:prstGeom>
          <a:noFill/>
        </p:spPr>
        <p:txBody>
          <a:bodyPr wrap="none" rtlCol="0">
            <a:spAutoFit/>
          </a:bodyPr>
          <a:lstStyle/>
          <a:p>
            <a:r>
              <a:rPr lang="en-US" dirty="0">
                <a:latin typeface="Times New Roman"/>
                <a:cs typeface="Times New Roman"/>
              </a:rPr>
              <a:t>0.35</a:t>
            </a:r>
          </a:p>
        </p:txBody>
      </p:sp>
      <p:sp>
        <p:nvSpPr>
          <p:cNvPr id="33" name="TextBox 32"/>
          <p:cNvSpPr txBox="1"/>
          <p:nvPr/>
        </p:nvSpPr>
        <p:spPr>
          <a:xfrm>
            <a:off x="9209583" y="5077408"/>
            <a:ext cx="588623" cy="369332"/>
          </a:xfrm>
          <a:prstGeom prst="rect">
            <a:avLst/>
          </a:prstGeom>
          <a:noFill/>
        </p:spPr>
        <p:txBody>
          <a:bodyPr wrap="none" rtlCol="0">
            <a:spAutoFit/>
          </a:bodyPr>
          <a:lstStyle/>
          <a:p>
            <a:r>
              <a:rPr lang="en-US" dirty="0">
                <a:latin typeface="Times New Roman"/>
                <a:cs typeface="Times New Roman"/>
              </a:rPr>
              <a:t>0.35</a:t>
            </a:r>
          </a:p>
        </p:txBody>
      </p:sp>
      <p:sp>
        <p:nvSpPr>
          <p:cNvPr id="34" name="TextBox 33"/>
          <p:cNvSpPr txBox="1"/>
          <p:nvPr/>
        </p:nvSpPr>
        <p:spPr>
          <a:xfrm>
            <a:off x="7538050" y="1400936"/>
            <a:ext cx="1238177" cy="369332"/>
          </a:xfrm>
          <a:prstGeom prst="rect">
            <a:avLst/>
          </a:prstGeom>
          <a:noFill/>
        </p:spPr>
        <p:txBody>
          <a:bodyPr wrap="none" rtlCol="0">
            <a:spAutoFit/>
          </a:bodyPr>
          <a:lstStyle/>
          <a:p>
            <a:r>
              <a:rPr lang="en-US" b="1" dirty="0">
                <a:latin typeface="Times New Roman"/>
                <a:cs typeface="Times New Roman"/>
              </a:rPr>
              <a:t>first throw</a:t>
            </a:r>
          </a:p>
        </p:txBody>
      </p:sp>
      <p:sp>
        <p:nvSpPr>
          <p:cNvPr id="35" name="TextBox 34"/>
          <p:cNvSpPr txBox="1"/>
          <p:nvPr/>
        </p:nvSpPr>
        <p:spPr>
          <a:xfrm>
            <a:off x="10158576" y="1375835"/>
            <a:ext cx="1533480" cy="369332"/>
          </a:xfrm>
          <a:prstGeom prst="rect">
            <a:avLst/>
          </a:prstGeom>
          <a:noFill/>
        </p:spPr>
        <p:txBody>
          <a:bodyPr wrap="none" rtlCol="0">
            <a:spAutoFit/>
          </a:bodyPr>
          <a:lstStyle/>
          <a:p>
            <a:r>
              <a:rPr lang="en-US" b="1" dirty="0">
                <a:latin typeface="Times New Roman"/>
                <a:cs typeface="Times New Roman"/>
              </a:rPr>
              <a:t>second throw</a:t>
            </a:r>
          </a:p>
        </p:txBody>
      </p:sp>
      <p:cxnSp>
        <p:nvCxnSpPr>
          <p:cNvPr id="36" name="Straight Connector 35"/>
          <p:cNvCxnSpPr/>
          <p:nvPr/>
        </p:nvCxnSpPr>
        <p:spPr>
          <a:xfrm flipV="1">
            <a:off x="6211501" y="2791677"/>
            <a:ext cx="1452249" cy="93070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endCxn id="23" idx="1"/>
          </p:cNvCxnSpPr>
          <p:nvPr/>
        </p:nvCxnSpPr>
        <p:spPr>
          <a:xfrm>
            <a:off x="6211501" y="3709547"/>
            <a:ext cx="1422367" cy="89811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9002168" y="1973466"/>
            <a:ext cx="1422367" cy="66774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20" idx="1"/>
          </p:cNvCxnSpPr>
          <p:nvPr/>
        </p:nvCxnSpPr>
        <p:spPr>
          <a:xfrm>
            <a:off x="9002168" y="2628374"/>
            <a:ext cx="1357589" cy="71569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8990217" y="4023373"/>
            <a:ext cx="1422367" cy="66774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990217" y="4678281"/>
            <a:ext cx="1357589" cy="71569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xmlns="" id="{A8402F69-9748-4817-A7A3-07666D86C99A}"/>
              </a:ext>
              <a:ext uri="{C183D7F6-B498-43B3-948B-1728B52AA6E4}">
                <adec:decorative xmlns:adec="http://schemas.microsoft.com/office/drawing/2017/decorative" xmlns="" val="1"/>
              </a:ext>
            </a:extLst>
          </p:cNvPr>
          <p:cNvSpPr/>
          <p:nvPr/>
        </p:nvSpPr>
        <p:spPr>
          <a:xfrm>
            <a:off x="1018188" y="5283642"/>
            <a:ext cx="5472000" cy="216000"/>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xmlns="" id="{DA52F0FC-3E9B-A86E-1AAD-D82BC4669A91}"/>
              </a:ext>
              <a:ext uri="{C183D7F6-B498-43B3-948B-1728B52AA6E4}">
                <adec:decorative xmlns:adec="http://schemas.microsoft.com/office/drawing/2017/decorative" xmlns="" val="1"/>
              </a:ext>
            </a:extLst>
          </p:cNvPr>
          <p:cNvSpPr/>
          <p:nvPr/>
        </p:nvSpPr>
        <p:spPr>
          <a:xfrm>
            <a:off x="1010168" y="5548336"/>
            <a:ext cx="7992000" cy="252000"/>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1652505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7" restart="whenNotActive" fill="hold" evtFilter="cancelBubble" nodeType="interactiveSeq">
                <p:stCondLst>
                  <p:cond evt="onClick" delay="0">
                    <p:tgtEl>
                      <p:spTgt spid="4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B8AF66-BDEC-4533-9866-E930CF55A033}"/>
              </a:ext>
            </a:extLst>
          </p:cNvPr>
          <p:cNvSpPr>
            <a:spLocks noGrp="1"/>
          </p:cNvSpPr>
          <p:nvPr>
            <p:ph type="ctrTitle"/>
          </p:nvPr>
        </p:nvSpPr>
        <p:spPr>
          <a:xfrm>
            <a:off x="1419497" y="433421"/>
            <a:ext cx="9144000" cy="1395379"/>
          </a:xfrm>
          <a:solidFill>
            <a:srgbClr val="BE0064"/>
          </a:solidFill>
          <a:ln>
            <a:solidFill>
              <a:srgbClr val="BE0064"/>
            </a:solidFill>
          </a:ln>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Using frequencies and probabilities</a:t>
            </a:r>
            <a:endParaRPr lang="en-GB" sz="4000" dirty="0"/>
          </a:p>
        </p:txBody>
      </p:sp>
      <p:sp>
        <p:nvSpPr>
          <p:cNvPr id="7" name="Subtitle 2">
            <a:extLst>
              <a:ext uri="{FF2B5EF4-FFF2-40B4-BE49-F238E27FC236}">
                <a16:creationId xmlns:a16="http://schemas.microsoft.com/office/drawing/2014/main" xmlns="" id="{13263C75-0454-43FB-B0EA-4509EC19BB7F}"/>
              </a:ext>
            </a:extLst>
          </p:cNvPr>
          <p:cNvSpPr txBox="1">
            <a:spLocks/>
          </p:cNvSpPr>
          <p:nvPr/>
        </p:nvSpPr>
        <p:spPr>
          <a:xfrm>
            <a:off x="1382920" y="4592633"/>
            <a:ext cx="9180577" cy="1818581"/>
          </a:xfrm>
          <a:prstGeom prst="rect">
            <a:avLst/>
          </a:prstGeom>
          <a:ln w="38100">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b="1" dirty="0">
                <a:solidFill>
                  <a:srgbClr val="BE0064"/>
                </a:solidFill>
                <a:latin typeface="Arial" panose="020B0604020202020204" pitchFamily="34" charset="0"/>
                <a:cs typeface="Arial" panose="020B0604020202020204" pitchFamily="34" charset="0"/>
              </a:rPr>
              <a:t>Suggested further steps/areas to work on</a:t>
            </a:r>
          </a:p>
          <a:p>
            <a:pPr marL="231775" indent="-231775" algn="l">
              <a:lnSpc>
                <a:spcPts val="31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Find probabilities of dependent combined events</a:t>
            </a:r>
          </a:p>
        </p:txBody>
      </p:sp>
      <p:sp>
        <p:nvSpPr>
          <p:cNvPr id="4" name="Slide Number Placeholder 3">
            <a:extLst>
              <a:ext uri="{FF2B5EF4-FFF2-40B4-BE49-F238E27FC236}">
                <a16:creationId xmlns:a16="http://schemas.microsoft.com/office/drawing/2014/main" xmlns="" id="{8D6827A3-B91F-4385-896A-93F2EEC9C0C2}"/>
              </a:ext>
            </a:extLst>
          </p:cNvPr>
          <p:cNvSpPr>
            <a:spLocks noGrp="1"/>
          </p:cNvSpPr>
          <p:nvPr>
            <p:ph type="sldNum" sz="quarter" idx="12"/>
          </p:nvPr>
        </p:nvSpPr>
        <p:spPr/>
        <p:txBody>
          <a:bodyPr/>
          <a:lstStyle/>
          <a:p>
            <a:fld id="{A75AAEF5-C690-5D4B-B5C7-510283CCFE4D}" type="slidenum">
              <a:rPr lang="en-US" smtClean="0"/>
              <a:t>26</a:t>
            </a:fld>
            <a:endParaRPr lang="en-US"/>
          </a:p>
        </p:txBody>
      </p:sp>
      <p:sp>
        <p:nvSpPr>
          <p:cNvPr id="5" name="Subtitle 2">
            <a:extLst>
              <a:ext uri="{FF2B5EF4-FFF2-40B4-BE49-F238E27FC236}">
                <a16:creationId xmlns:a16="http://schemas.microsoft.com/office/drawing/2014/main" xmlns="" id="{2417B2C5-F410-6F1F-A27E-D18736215D57}"/>
              </a:ext>
            </a:extLst>
          </p:cNvPr>
          <p:cNvSpPr txBox="1">
            <a:spLocks/>
          </p:cNvSpPr>
          <p:nvPr/>
        </p:nvSpPr>
        <p:spPr>
          <a:xfrm>
            <a:off x="1405469" y="2056052"/>
            <a:ext cx="9144000" cy="2373073"/>
          </a:xfrm>
          <a:prstGeom prst="rect">
            <a:avLst/>
          </a:prstGeom>
          <a:ln w="38100">
            <a:solidFill>
              <a:srgbClr val="BE0064"/>
            </a:solidFill>
          </a:ln>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Bef>
                <a:spcPts val="600"/>
              </a:spcBef>
              <a:spcAft>
                <a:spcPts val="600"/>
              </a:spcAft>
            </a:pPr>
            <a:r>
              <a:rPr lang="en-GB" sz="9600" b="1" dirty="0">
                <a:solidFill>
                  <a:srgbClr val="BE0064"/>
                </a:solidFill>
                <a:latin typeface="Arial" panose="020B0604020202020204" pitchFamily="34" charset="0"/>
                <a:cs typeface="Arial" panose="020B0604020202020204" pitchFamily="34" charset="0"/>
              </a:rPr>
              <a:t>Objectives</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Interpret and construct frequency tree diagrams</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Use approximate values to produce a probability model</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Calculate probabilities using probability tree diagrams</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Use representations to reveal mathematical structure</a:t>
            </a:r>
          </a:p>
          <a:p>
            <a:pPr marL="231775" indent="-231775" algn="l">
              <a:lnSpc>
                <a:spcPct val="100000"/>
              </a:lnSpc>
              <a:spcBef>
                <a:spcPts val="600"/>
              </a:spcBef>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a:p>
            <a:pPr marL="231775" indent="-231775" algn="l">
              <a:lnSpc>
                <a:spcPct val="100000"/>
              </a:lnSpc>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096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B8AF66-BDEC-4533-9866-E930CF55A033}"/>
              </a:ext>
            </a:extLst>
          </p:cNvPr>
          <p:cNvSpPr>
            <a:spLocks noGrp="1"/>
          </p:cNvSpPr>
          <p:nvPr>
            <p:ph type="ctrTitle"/>
          </p:nvPr>
        </p:nvSpPr>
        <p:spPr>
          <a:xfrm>
            <a:off x="1524000" y="1358537"/>
            <a:ext cx="9144000" cy="1420290"/>
          </a:xfrm>
          <a:solidFill>
            <a:srgbClr val="BE0064"/>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9: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pic>
        <p:nvPicPr>
          <p:cNvPr id="5" name="Picture 4">
            <a:extLst>
              <a:ext uri="{FF2B5EF4-FFF2-40B4-BE49-F238E27FC236}">
                <a16:creationId xmlns:a16="http://schemas.microsoft.com/office/drawing/2014/main" xmlns="" id="{D9F9FCDE-7D00-428D-8EE4-B16B206587B7}"/>
              </a:ext>
              <a:ext uri="{C183D7F6-B498-43B3-948B-1728B52AA6E4}">
                <adec:decorative xmlns:adec="http://schemas.microsoft.com/office/drawing/2017/decorative" xmlns=""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pic>
        <p:nvPicPr>
          <p:cNvPr id="7" name="Picture 6">
            <a:extLst>
              <a:ext uri="{FF2B5EF4-FFF2-40B4-BE49-F238E27FC236}">
                <a16:creationId xmlns:a16="http://schemas.microsoft.com/office/drawing/2014/main" xmlns="" id="{2DC0381F-0853-4458-B99F-FFEBB7098DE7}"/>
              </a:ext>
              <a:ext uri="{C183D7F6-B498-43B3-948B-1728B52AA6E4}">
                <adec:decorative xmlns:adec="http://schemas.microsoft.com/office/drawing/2017/decorative" xmlns="" val="1"/>
              </a:ext>
            </a:extLst>
          </p:cNvPr>
          <p:cNvPicPr/>
          <p:nvPr/>
        </p:nvPicPr>
        <p:blipFill>
          <a:blip r:embed="rId4" cstate="screen">
            <a:extLst>
              <a:ext uri="{28A0092B-C50C-407E-A947-70E740481C1C}">
                <a14:useLocalDpi xmlns:a14="http://schemas.microsoft.com/office/drawing/2010/main"/>
              </a:ext>
            </a:extLst>
          </a:blip>
          <a:stretch>
            <a:fillRect/>
          </a:stretch>
        </p:blipFill>
        <p:spPr>
          <a:xfrm>
            <a:off x="370311" y="322595"/>
            <a:ext cx="3473556" cy="617216"/>
          </a:xfrm>
          <a:prstGeom prst="rect">
            <a:avLst/>
          </a:prstGeom>
        </p:spPr>
      </p:pic>
      <p:sp>
        <p:nvSpPr>
          <p:cNvPr id="4" name="Slide Number Placeholder 3">
            <a:extLst>
              <a:ext uri="{FF2B5EF4-FFF2-40B4-BE49-F238E27FC236}">
                <a16:creationId xmlns:a16="http://schemas.microsoft.com/office/drawing/2014/main" xmlns="" id="{8D6827A3-B91F-4385-896A-93F2EEC9C0C2}"/>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A75AAEF5-C690-5D4B-B5C7-510283CCFE4D}" type="slidenum">
              <a:rPr lang="en-US" smtClean="0"/>
              <a:t>27</a:t>
            </a:fld>
            <a:endParaRPr lang="en-US" dirty="0"/>
          </a:p>
        </p:txBody>
      </p:sp>
      <p:sp>
        <p:nvSpPr>
          <p:cNvPr id="8" name="Subtitle 2">
            <a:extLst>
              <a:ext uri="{FF2B5EF4-FFF2-40B4-BE49-F238E27FC236}">
                <a16:creationId xmlns:a16="http://schemas.microsoft.com/office/drawing/2014/main" xmlns="" id="{6D17EB91-628E-46AE-9928-24046C5C62CF}"/>
              </a:ext>
            </a:extLst>
          </p:cNvPr>
          <p:cNvSpPr>
            <a:spLocks noGrp="1"/>
          </p:cNvSpPr>
          <p:nvPr>
            <p:ph type="subTitle" idx="1"/>
          </p:nvPr>
        </p:nvSpPr>
        <p:spPr>
          <a:xfrm>
            <a:off x="1524000" y="3001436"/>
            <a:ext cx="9144000" cy="3203421"/>
          </a:xfrm>
          <a:ln w="38100">
            <a:solidFill>
              <a:srgbClr val="BE0064"/>
            </a:solidFill>
          </a:ln>
        </p:spPr>
        <p:txBody>
          <a:bodyPr>
            <a:normAutofit fontScale="92500"/>
          </a:bodyPr>
          <a:lstStyle/>
          <a:p>
            <a:pPr algn="l">
              <a:lnSpc>
                <a:spcPts val="3100"/>
              </a:lnSpc>
              <a:spcBef>
                <a:spcPts val="600"/>
              </a:spcBef>
              <a:spcAft>
                <a:spcPts val="600"/>
              </a:spcAft>
            </a:pPr>
            <a:r>
              <a:rPr lang="en-GB" sz="3800" b="1" dirty="0">
                <a:solidFill>
                  <a:srgbClr val="BE0064"/>
                </a:solidFill>
                <a:latin typeface="Arial" panose="020B0604020202020204" pitchFamily="34" charset="0"/>
                <a:cs typeface="Arial" panose="020B0604020202020204" pitchFamily="34" charset="0"/>
              </a:rPr>
              <a:t>Text acknowledgements</a:t>
            </a:r>
            <a:br>
              <a:rPr lang="en-GB" sz="3800" b="1" dirty="0">
                <a:solidFill>
                  <a:srgbClr val="BE0064"/>
                </a:solidFill>
                <a:latin typeface="Arial" panose="020B0604020202020204" pitchFamily="34" charset="0"/>
                <a:cs typeface="Arial" panose="020B0604020202020204" pitchFamily="34" charset="0"/>
              </a:rPr>
            </a:br>
            <a:r>
              <a:rPr lang="en-GB" sz="3800" i="0" dirty="0">
                <a:solidFill>
                  <a:srgbClr val="000000"/>
                </a:solidFill>
                <a:effectLst/>
                <a:latin typeface="Arial" panose="020B0604020202020204" pitchFamily="34" charset="0"/>
              </a:rPr>
              <a:t>Pearson Edexcel Level 1/Level 2 GCSE (9-1) Mathematics Paper 2 (Calculator) June 2018 Foundation Tier Paper Reference 1MA1/2F, Pearson Edexcel Level 1/Level 2 GCSE (9-1) Mathematics Paper 3 (Calculator) June 2018 Foundation Tier Paper Reference 1MA1/3F</a:t>
            </a:r>
            <a:endParaRPr lang="en-GB" sz="9600" dirty="0">
              <a:latin typeface="Arial" panose="020B0604020202020204" pitchFamily="34" charset="0"/>
              <a:cs typeface="Arial" panose="020B0604020202020204" pitchFamily="34" charset="0"/>
            </a:endParaRPr>
          </a:p>
          <a:p>
            <a:pPr algn="l"/>
            <a:endParaRPr lang="en-GB" dirty="0"/>
          </a:p>
        </p:txBody>
      </p:sp>
      <p:pic>
        <p:nvPicPr>
          <p:cNvPr id="9" name="Picture 8">
            <a:extLst>
              <a:ext uri="{FF2B5EF4-FFF2-40B4-BE49-F238E27FC236}">
                <a16:creationId xmlns:a16="http://schemas.microsoft.com/office/drawing/2014/main" xmlns="" id="{008142ED-39D2-ACDC-1993-77758BF5D107}"/>
              </a:ext>
            </a:extLst>
          </p:cNvPr>
          <p:cNvPicPr>
            <a:picLocks noChangeAspect="1"/>
          </p:cNvPicPr>
          <p:nvPr/>
        </p:nvPicPr>
        <p:blipFill>
          <a:blip r:embed="rId5"/>
          <a:stretch>
            <a:fillRect/>
          </a:stretch>
        </p:blipFill>
        <p:spPr>
          <a:xfrm>
            <a:off x="5089002" y="35584"/>
            <a:ext cx="1764613" cy="901404"/>
          </a:xfrm>
          <a:prstGeom prst="rect">
            <a:avLst/>
          </a:prstGeom>
        </p:spPr>
      </p:pic>
    </p:spTree>
    <p:extLst>
      <p:ext uri="{BB962C8B-B14F-4D97-AF65-F5344CB8AC3E}">
        <p14:creationId xmlns:p14="http://schemas.microsoft.com/office/powerpoint/2010/main" val="3782213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Lab trial</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6512F0C6-646A-B847-B751-F8629AA1EEBB}"/>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3</a:t>
            </a:fld>
            <a:endParaRPr lang="en-US" b="1" dirty="0">
              <a:solidFill>
                <a:srgbClr val="00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B0368C08-DEAE-4069-AAC6-76CF00AF1749}"/>
              </a:ext>
            </a:extLst>
          </p:cNvPr>
          <p:cNvSpPr txBox="1"/>
          <p:nvPr/>
        </p:nvSpPr>
        <p:spPr>
          <a:xfrm>
            <a:off x="908326" y="4494294"/>
            <a:ext cx="1967227" cy="4605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Starla</a:t>
            </a:r>
          </a:p>
        </p:txBody>
      </p:sp>
      <p:sp>
        <p:nvSpPr>
          <p:cNvPr id="31" name="TextBox 30">
            <a:extLst>
              <a:ext uri="{FF2B5EF4-FFF2-40B4-BE49-F238E27FC236}">
                <a16:creationId xmlns:a16="http://schemas.microsoft.com/office/drawing/2014/main" xmlns="" id="{B0368C08-DEAE-4069-AAC6-76CF00AF1749}"/>
              </a:ext>
            </a:extLst>
          </p:cNvPr>
          <p:cNvSpPr txBox="1"/>
          <p:nvPr/>
        </p:nvSpPr>
        <p:spPr>
          <a:xfrm>
            <a:off x="2740188" y="4494297"/>
            <a:ext cx="1967227" cy="4605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Toby</a:t>
            </a:r>
          </a:p>
        </p:txBody>
      </p:sp>
      <p:pic>
        <p:nvPicPr>
          <p:cNvPr id="3" name="Picture 2" descr="Cartoon drawing of Starla. She is wearing a lab coat and holding a clip boar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527" y="2388646"/>
            <a:ext cx="1935480" cy="2139696"/>
          </a:xfrm>
          <a:prstGeom prst="rect">
            <a:avLst/>
          </a:prstGeom>
        </p:spPr>
      </p:pic>
      <p:pic>
        <p:nvPicPr>
          <p:cNvPr id="5" name="Picture 4" descr="Cartoon drawing of Toby. He is wearing a lab coat and holding a test tub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0810" y="2267229"/>
            <a:ext cx="1728216" cy="2298192"/>
          </a:xfrm>
          <a:prstGeom prst="rect">
            <a:avLst/>
          </a:prstGeom>
        </p:spPr>
      </p:pic>
      <p:sp>
        <p:nvSpPr>
          <p:cNvPr id="9" name="TextBox 8">
            <a:extLst>
              <a:ext uri="{FF2B5EF4-FFF2-40B4-BE49-F238E27FC236}">
                <a16:creationId xmlns:a16="http://schemas.microsoft.com/office/drawing/2014/main" xmlns="" id="{E202D9A3-50F8-C3B8-E87E-8A246295321A}"/>
              </a:ext>
            </a:extLst>
          </p:cNvPr>
          <p:cNvSpPr txBox="1"/>
          <p:nvPr/>
        </p:nvSpPr>
        <p:spPr>
          <a:xfrm>
            <a:off x="5760290" y="1699848"/>
            <a:ext cx="3455983" cy="578882"/>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i="0" dirty="0">
                <a:effectLst/>
                <a:latin typeface="Arial" panose="020B0604020202020204" pitchFamily="34" charset="0"/>
                <a:ea typeface="Calibri" panose="020F0502020204030204" pitchFamily="34" charset="0"/>
                <a:cs typeface="Times New Roman" panose="02020603050405020304" pitchFamily="18" charset="0"/>
              </a:rPr>
              <a:t> </a:t>
            </a:r>
            <a:r>
              <a:rPr lang="en-GB" b="1" i="0" dirty="0">
                <a:effectLst/>
                <a:latin typeface="Arial" panose="020B0604020202020204" pitchFamily="34" charset="0"/>
                <a:ea typeface="Calibri" panose="020F0502020204030204" pitchFamily="34" charset="0"/>
                <a:cs typeface="Times New Roman" panose="02020603050405020304" pitchFamily="18" charset="0"/>
              </a:rPr>
              <a:t>FALSE POSITIVE</a:t>
            </a:r>
            <a:endParaRPr lang="en-GB" sz="3200" b="1" i="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E202D9A3-50F8-C3B8-E87E-8A246295321A}"/>
              </a:ext>
            </a:extLst>
          </p:cNvPr>
          <p:cNvSpPr txBox="1"/>
          <p:nvPr/>
        </p:nvSpPr>
        <p:spPr>
          <a:xfrm>
            <a:off x="5715459" y="5008599"/>
            <a:ext cx="3456000" cy="578882"/>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i="0" dirty="0">
                <a:effectLst/>
                <a:latin typeface="Arial" panose="020B0604020202020204" pitchFamily="34" charset="0"/>
                <a:ea typeface="Calibri" panose="020F0502020204030204" pitchFamily="34" charset="0"/>
                <a:cs typeface="Times New Roman" panose="02020603050405020304" pitchFamily="18" charset="0"/>
              </a:rPr>
              <a:t> </a:t>
            </a:r>
            <a:r>
              <a:rPr lang="en-GB" b="1" i="0" dirty="0">
                <a:effectLst/>
                <a:latin typeface="Arial" panose="020B0604020202020204" pitchFamily="34" charset="0"/>
                <a:ea typeface="Calibri" panose="020F0502020204030204" pitchFamily="34" charset="0"/>
                <a:cs typeface="Times New Roman" panose="02020603050405020304" pitchFamily="18" charset="0"/>
              </a:rPr>
              <a:t>FALSE NEGATIVE</a:t>
            </a:r>
            <a:endParaRPr lang="en-GB" sz="3200" b="1" i="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22F7A9C6-E7F3-A045-9D7E-37C38CA7CF4E}"/>
              </a:ext>
            </a:extLst>
          </p:cNvPr>
          <p:cNvSpPr txBox="1"/>
          <p:nvPr/>
        </p:nvSpPr>
        <p:spPr>
          <a:xfrm>
            <a:off x="5408738" y="3152615"/>
            <a:ext cx="6083993" cy="1123712"/>
          </a:xfrm>
          <a:prstGeom prst="roundRect">
            <a:avLst/>
          </a:prstGeom>
          <a:noFill/>
          <a:ln>
            <a:solidFill>
              <a:srgbClr val="BE0064"/>
            </a:solidFill>
          </a:ln>
        </p:spPr>
        <p:txBody>
          <a:bodyPr wrap="square" rtlCol="0">
            <a:spAutoFit/>
          </a:bodyPr>
          <a:lstStyle>
            <a:defPPr>
              <a:defRPr lang="en-US"/>
            </a:defPPr>
            <a:lvl1pPr>
              <a:defRPr sz="2800" b="0" i="1">
                <a:latin typeface="Cambria Math"/>
              </a:defRPr>
            </a:lvl1pPr>
          </a:lstStyle>
          <a:p>
            <a:pPr algn="ctr"/>
            <a:r>
              <a:rPr lang="en-GB" i="0" dirty="0">
                <a:effectLst/>
                <a:latin typeface="Arial" panose="020B0604020202020204" pitchFamily="34" charset="0"/>
                <a:ea typeface="Calibri" panose="020F0502020204030204" pitchFamily="34" charset="0"/>
                <a:cs typeface="Times New Roman" panose="02020603050405020304" pitchFamily="18" charset="0"/>
              </a:rPr>
              <a:t>How might you feel if you got</a:t>
            </a:r>
            <a:br>
              <a:rPr lang="en-GB" i="0" dirty="0">
                <a:effectLst/>
                <a:latin typeface="Arial" panose="020B0604020202020204" pitchFamily="34" charset="0"/>
                <a:ea typeface="Calibri" panose="020F0502020204030204" pitchFamily="34" charset="0"/>
                <a:cs typeface="Times New Roman" panose="02020603050405020304" pitchFamily="18" charset="0"/>
              </a:rPr>
            </a:br>
            <a:r>
              <a:rPr lang="en-GB" i="0" dirty="0">
                <a:effectLst/>
                <a:latin typeface="Arial" panose="020B0604020202020204" pitchFamily="34" charset="0"/>
                <a:ea typeface="Calibri" panose="020F0502020204030204" pitchFamily="34" charset="0"/>
                <a:cs typeface="Times New Roman" panose="02020603050405020304" pitchFamily="18" charset="0"/>
              </a:rPr>
              <a:t>a false positive?</a:t>
            </a:r>
            <a:r>
              <a:rPr lang="en-GB" i="0" dirty="0">
                <a:latin typeface="Arial" panose="020B0604020202020204" pitchFamily="34" charset="0"/>
                <a:cs typeface="Arial" panose="020B0604020202020204" pitchFamily="34" charset="0"/>
              </a:rPr>
              <a:t> </a:t>
            </a:r>
            <a:r>
              <a:rPr lang="en-GB" sz="3200" i="0" dirty="0">
                <a:latin typeface="Arial" panose="020B0604020202020204" pitchFamily="34" charset="0"/>
                <a:cs typeface="Arial" panose="020B0604020202020204" pitchFamily="34" charset="0"/>
              </a:rPr>
              <a:t> </a:t>
            </a:r>
            <a:endParaRPr lang="en-GB" sz="3200" b="1" i="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5684BD1E-5A69-F918-1AB3-5CC04A75E496}"/>
              </a:ext>
            </a:extLst>
          </p:cNvPr>
          <p:cNvSpPr txBox="1"/>
          <p:nvPr/>
        </p:nvSpPr>
        <p:spPr>
          <a:xfrm>
            <a:off x="9338660" y="1398876"/>
            <a:ext cx="1422608" cy="1511998"/>
          </a:xfrm>
          <a:prstGeom prst="rect">
            <a:avLst/>
          </a:prstGeom>
          <a:noFill/>
          <a:ln>
            <a:solidFill>
              <a:srgbClr val="BE0064"/>
            </a:solidFill>
          </a:ln>
        </p:spPr>
        <p:txBody>
          <a:bodyPr wrap="square" rtlCol="0">
            <a:spAutoFit/>
          </a:bodyPr>
          <a:lstStyle/>
          <a:p>
            <a:pPr algn="ctr"/>
            <a:r>
              <a:rPr lang="en-GB" b="1" dirty="0">
                <a:latin typeface="Arial"/>
                <a:cs typeface="Arial"/>
              </a:rPr>
              <a:t>Don’t have disease.</a:t>
            </a:r>
          </a:p>
          <a:p>
            <a:pPr algn="ctr"/>
            <a:endParaRPr lang="en-GB" b="1" dirty="0">
              <a:latin typeface="Arial"/>
              <a:cs typeface="Arial"/>
            </a:endParaRPr>
          </a:p>
          <a:p>
            <a:pPr algn="ctr"/>
            <a:r>
              <a:rPr lang="en-GB" b="1" dirty="0">
                <a:latin typeface="Arial"/>
                <a:cs typeface="Arial"/>
              </a:rPr>
              <a:t>Test positive.</a:t>
            </a:r>
          </a:p>
          <a:p>
            <a:endParaRPr lang="en-GB" b="1" dirty="0"/>
          </a:p>
        </p:txBody>
      </p:sp>
      <p:sp>
        <p:nvSpPr>
          <p:cNvPr id="15" name="TextBox 14">
            <a:extLst>
              <a:ext uri="{FF2B5EF4-FFF2-40B4-BE49-F238E27FC236}">
                <a16:creationId xmlns:a16="http://schemas.microsoft.com/office/drawing/2014/main" xmlns="" id="{5684BD1E-5A69-F918-1AB3-5CC04A75E496}"/>
              </a:ext>
            </a:extLst>
          </p:cNvPr>
          <p:cNvSpPr txBox="1"/>
          <p:nvPr/>
        </p:nvSpPr>
        <p:spPr>
          <a:xfrm>
            <a:off x="9364060" y="4446876"/>
            <a:ext cx="1422608" cy="1511998"/>
          </a:xfrm>
          <a:prstGeom prst="rect">
            <a:avLst/>
          </a:prstGeom>
          <a:noFill/>
          <a:ln>
            <a:solidFill>
              <a:srgbClr val="BE0064"/>
            </a:solidFill>
          </a:ln>
        </p:spPr>
        <p:txBody>
          <a:bodyPr wrap="square" rtlCol="0">
            <a:spAutoFit/>
          </a:bodyPr>
          <a:lstStyle/>
          <a:p>
            <a:pPr algn="ctr"/>
            <a:r>
              <a:rPr lang="en-GB" b="1" dirty="0">
                <a:latin typeface="Arial"/>
                <a:cs typeface="Arial"/>
              </a:rPr>
              <a:t>Have disease.</a:t>
            </a:r>
          </a:p>
          <a:p>
            <a:pPr algn="ctr"/>
            <a:endParaRPr lang="en-GB" b="1" dirty="0">
              <a:latin typeface="Arial"/>
              <a:cs typeface="Arial"/>
            </a:endParaRPr>
          </a:p>
          <a:p>
            <a:pPr algn="ctr"/>
            <a:r>
              <a:rPr lang="en-GB" b="1" dirty="0">
                <a:latin typeface="Arial"/>
                <a:cs typeface="Arial"/>
              </a:rPr>
              <a:t>Test negative.</a:t>
            </a:r>
          </a:p>
          <a:p>
            <a:endParaRPr lang="en-GB" b="1" dirty="0"/>
          </a:p>
        </p:txBody>
      </p:sp>
    </p:spTree>
    <p:extLst>
      <p:ext uri="{BB962C8B-B14F-4D97-AF65-F5344CB8AC3E}">
        <p14:creationId xmlns:p14="http://schemas.microsoft.com/office/powerpoint/2010/main" val="3949941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1166307191"/>
              </p:ext>
            </p:extLst>
          </p:nvPr>
        </p:nvGraphicFramePr>
        <p:xfrm>
          <a:off x="450533" y="1198579"/>
          <a:ext cx="11172655" cy="5010665"/>
        </p:xfrm>
        <a:graphic>
          <a:graphicData uri="http://schemas.openxmlformats.org/drawingml/2006/table">
            <a:tbl>
              <a:tblPr firstRow="1" bandRow="1">
                <a:tableStyleId>{5940675A-B579-460E-94D1-54222C63F5DA}</a:tableStyleId>
              </a:tblPr>
              <a:tblGrid>
                <a:gridCol w="1048664">
                  <a:extLst>
                    <a:ext uri="{9D8B030D-6E8A-4147-A177-3AD203B41FA5}">
                      <a16:colId xmlns:a16="http://schemas.microsoft.com/office/drawing/2014/main" xmlns="" val="20000"/>
                    </a:ext>
                  </a:extLst>
                </a:gridCol>
                <a:gridCol w="493853">
                  <a:extLst>
                    <a:ext uri="{9D8B030D-6E8A-4147-A177-3AD203B41FA5}">
                      <a16:colId xmlns:a16="http://schemas.microsoft.com/office/drawing/2014/main" xmlns="" val="20001"/>
                    </a:ext>
                  </a:extLst>
                </a:gridCol>
                <a:gridCol w="617317">
                  <a:extLst>
                    <a:ext uri="{9D8B030D-6E8A-4147-A177-3AD203B41FA5}">
                      <a16:colId xmlns:a16="http://schemas.microsoft.com/office/drawing/2014/main" xmlns="" val="20002"/>
                    </a:ext>
                  </a:extLst>
                </a:gridCol>
                <a:gridCol w="776055">
                  <a:extLst>
                    <a:ext uri="{9D8B030D-6E8A-4147-A177-3AD203B41FA5}">
                      <a16:colId xmlns:a16="http://schemas.microsoft.com/office/drawing/2014/main" xmlns="" val="20003"/>
                    </a:ext>
                  </a:extLst>
                </a:gridCol>
                <a:gridCol w="7608881">
                  <a:extLst>
                    <a:ext uri="{9D8B030D-6E8A-4147-A177-3AD203B41FA5}">
                      <a16:colId xmlns:a16="http://schemas.microsoft.com/office/drawing/2014/main" xmlns="" val="20004"/>
                    </a:ext>
                  </a:extLst>
                </a:gridCol>
                <a:gridCol w="627885">
                  <a:extLst>
                    <a:ext uri="{9D8B030D-6E8A-4147-A177-3AD203B41FA5}">
                      <a16:colId xmlns:a16="http://schemas.microsoft.com/office/drawing/2014/main" xmlns="" val="20005"/>
                    </a:ext>
                  </a:extLst>
                </a:gridCol>
              </a:tblGrid>
              <a:tr h="407546">
                <a:tc>
                  <a:txBody>
                    <a:bodyPr/>
                    <a:lstStyle/>
                    <a:p>
                      <a:pPr algn="ctr"/>
                      <a:r>
                        <a:rPr lang="en-US" sz="1200" b="1" dirty="0">
                          <a:latin typeface="Arial"/>
                          <a:cs typeface="Arial"/>
                        </a:rPr>
                        <a:t>No.</a:t>
                      </a:r>
                      <a:r>
                        <a:rPr lang="en-US" sz="1200" b="1" baseline="0" dirty="0">
                          <a:latin typeface="Arial"/>
                          <a:cs typeface="Arial"/>
                        </a:rPr>
                        <a:t> of participants</a:t>
                      </a:r>
                      <a:endParaRPr lang="en-US" sz="1200" b="1" dirty="0">
                        <a:latin typeface="Arial"/>
                        <a:cs typeface="Arial"/>
                      </a:endParaRPr>
                    </a:p>
                  </a:txBody>
                  <a:tcPr>
                    <a:solidFill>
                      <a:srgbClr val="E6C8D9"/>
                    </a:solidFill>
                  </a:tcPr>
                </a:tc>
                <a:tc>
                  <a:txBody>
                    <a:bodyPr/>
                    <a:lstStyle/>
                    <a:p>
                      <a:pPr algn="ctr"/>
                      <a:endParaRPr lang="en-US" sz="1200" b="1" dirty="0"/>
                    </a:p>
                  </a:txBody>
                  <a:tcPr>
                    <a:solidFill>
                      <a:srgbClr val="E6C8D9"/>
                    </a:solidFill>
                  </a:tcPr>
                </a:tc>
                <a:tc>
                  <a:txBody>
                    <a:bodyPr/>
                    <a:lstStyle/>
                    <a:p>
                      <a:pPr algn="ctr"/>
                      <a:r>
                        <a:rPr lang="en-US" sz="1200" b="1" dirty="0">
                          <a:latin typeface="Arial"/>
                          <a:cs typeface="Arial"/>
                        </a:rPr>
                        <a:t>Total</a:t>
                      </a:r>
                      <a:endParaRPr lang="en-US" sz="1200" b="1" dirty="0"/>
                    </a:p>
                  </a:txBody>
                  <a:tcPr anchor="ctr">
                    <a:solidFill>
                      <a:srgbClr val="E6C8D9"/>
                    </a:solidFill>
                  </a:tcPr>
                </a:tc>
                <a:tc gridSpan="2">
                  <a:txBody>
                    <a:bodyPr/>
                    <a:lstStyle/>
                    <a:p>
                      <a:pPr algn="ctr"/>
                      <a:r>
                        <a:rPr lang="en-US" sz="1200" b="1" dirty="0">
                          <a:latin typeface="Arial"/>
                          <a:cs typeface="Arial"/>
                        </a:rPr>
                        <a:t>Test</a:t>
                      </a:r>
                      <a:r>
                        <a:rPr lang="en-US" sz="1200" b="1" baseline="0" dirty="0">
                          <a:latin typeface="Arial"/>
                          <a:cs typeface="Arial"/>
                        </a:rPr>
                        <a:t> result</a:t>
                      </a:r>
                      <a:endParaRPr lang="en-US" sz="1200" b="1" dirty="0"/>
                    </a:p>
                  </a:txBody>
                  <a:tcPr anchor="ctr">
                    <a:solidFill>
                      <a:srgbClr val="E6C8D9"/>
                    </a:solidFill>
                  </a:tcPr>
                </a:tc>
                <a:tc hMerge="1">
                  <a:txBody>
                    <a:bodyPr/>
                    <a:lstStyle/>
                    <a:p>
                      <a:endParaRPr lang="en-US"/>
                    </a:p>
                  </a:txBody>
                  <a:tcPr/>
                </a:tc>
                <a:tc>
                  <a:txBody>
                    <a:bodyPr/>
                    <a:lstStyle/>
                    <a:p>
                      <a:pPr algn="ctr"/>
                      <a:r>
                        <a:rPr lang="en-US" sz="1200" b="1" dirty="0">
                          <a:latin typeface="Arial"/>
                          <a:cs typeface="Arial"/>
                        </a:rPr>
                        <a:t>Total</a:t>
                      </a:r>
                      <a:endParaRPr lang="en-US" sz="1200" b="1" dirty="0"/>
                    </a:p>
                  </a:txBody>
                  <a:tcPr anchor="ctr">
                    <a:solidFill>
                      <a:srgbClr val="E6C8D9"/>
                    </a:solidFill>
                  </a:tcPr>
                </a:tc>
                <a:extLst>
                  <a:ext uri="{0D108BD9-81ED-4DB2-BD59-A6C34878D82A}">
                    <a16:rowId xmlns:a16="http://schemas.microsoft.com/office/drawing/2014/main" xmlns="" val="10000"/>
                  </a:ext>
                </a:extLst>
              </a:tr>
              <a:tr h="1041165">
                <a:tc rowSpan="4">
                  <a:txBody>
                    <a:bodyPr/>
                    <a:lstStyle/>
                    <a:p>
                      <a:pPr algn="ctr"/>
                      <a:r>
                        <a:rPr lang="en-US" sz="3600" dirty="0">
                          <a:latin typeface="Arial"/>
                          <a:cs typeface="Arial"/>
                        </a:rPr>
                        <a:t>20</a:t>
                      </a:r>
                      <a:endParaRPr lang="en-US" sz="1400" dirty="0">
                        <a:latin typeface="Arial"/>
                        <a:cs typeface="Arial"/>
                      </a:endParaRPr>
                    </a:p>
                  </a:txBody>
                  <a:tcPr anchor="ctr"/>
                </a:tc>
                <a:tc rowSpan="2">
                  <a:txBody>
                    <a:bodyPr/>
                    <a:lstStyle/>
                    <a:p>
                      <a:pPr algn="ctr"/>
                      <a:r>
                        <a:rPr lang="en-US" sz="1400" b="1" dirty="0">
                          <a:latin typeface="Arial"/>
                          <a:cs typeface="Arial"/>
                        </a:rPr>
                        <a:t>Have disease</a:t>
                      </a:r>
                    </a:p>
                  </a:txBody>
                  <a:tcPr vert="vert270" anchor="ctr"/>
                </a:tc>
                <a:tc rowSpan="2">
                  <a:txBody>
                    <a:bodyPr/>
                    <a:lstStyle/>
                    <a:p>
                      <a:pPr algn="ctr"/>
                      <a:endParaRPr lang="en-US" sz="1400" b="1" dirty="0">
                        <a:latin typeface="Arial"/>
                        <a:cs typeface="Arial"/>
                      </a:endParaRPr>
                    </a:p>
                  </a:txBody>
                  <a:tcPr vert="vert270" anchor="ctr"/>
                </a:tc>
                <a:tc>
                  <a:txBody>
                    <a:bodyPr/>
                    <a:lstStyle/>
                    <a:p>
                      <a:pPr algn="ctr"/>
                      <a:r>
                        <a:rPr lang="en-US" sz="1200" b="1" dirty="0">
                          <a:latin typeface="Arial"/>
                          <a:cs typeface="Arial"/>
                        </a:rPr>
                        <a:t>Test</a:t>
                      </a:r>
                    </a:p>
                    <a:p>
                      <a:pPr algn="ctr"/>
                      <a:r>
                        <a:rPr lang="en-US" sz="1200" b="1" dirty="0">
                          <a:latin typeface="Arial"/>
                          <a:cs typeface="Arial"/>
                        </a:rPr>
                        <a:t>positive</a:t>
                      </a:r>
                      <a:endParaRPr lang="en-US" sz="1200" b="1" baseline="0" dirty="0">
                        <a:latin typeface="Arial"/>
                        <a:cs typeface="Arial"/>
                      </a:endParaRPr>
                    </a:p>
                    <a:p>
                      <a:pPr algn="ctr"/>
                      <a:r>
                        <a:rPr lang="en-US" sz="1200" b="1" baseline="0" dirty="0">
                          <a:latin typeface="Arial"/>
                          <a:cs typeface="Arial"/>
                        </a:rPr>
                        <a:t>(+)</a:t>
                      </a:r>
                      <a:endParaRPr lang="en-US" sz="1400" dirty="0">
                        <a:latin typeface="Arial"/>
                        <a:cs typeface="Arial"/>
                      </a:endParaRPr>
                    </a:p>
                  </a:txBody>
                  <a:tcPr vert="vert270" anchor="ctr"/>
                </a:tc>
                <a:tc>
                  <a:txBody>
                    <a:bodyPr/>
                    <a:lstStyle/>
                    <a:p>
                      <a:pPr algn="ctr"/>
                      <a:endParaRPr lang="en-US" sz="1400" dirty="0">
                        <a:latin typeface="Arial"/>
                        <a:cs typeface="Arial"/>
                      </a:endParaRPr>
                    </a:p>
                  </a:txBody>
                  <a:tcPr anchor="ctr"/>
                </a:tc>
                <a:tc>
                  <a:txBody>
                    <a:bodyPr/>
                    <a:lstStyle/>
                    <a:p>
                      <a:pPr algn="ctr"/>
                      <a:endParaRPr lang="en-US" sz="1400">
                        <a:latin typeface="Arial"/>
                        <a:cs typeface="Arial"/>
                      </a:endParaRPr>
                    </a:p>
                  </a:txBody>
                  <a:tcPr anchor="ctr"/>
                </a:tc>
                <a:extLst>
                  <a:ext uri="{0D108BD9-81ED-4DB2-BD59-A6C34878D82A}">
                    <a16:rowId xmlns:a16="http://schemas.microsoft.com/office/drawing/2014/main" xmlns="" val="10001"/>
                  </a:ext>
                </a:extLst>
              </a:tr>
              <a:tr h="1097594">
                <a:tc vMerge="1">
                  <a:txBody>
                    <a:bodyPr/>
                    <a:lstStyle/>
                    <a:p>
                      <a:endParaRPr lang="en-US"/>
                    </a:p>
                  </a:txBody>
                  <a:tcPr/>
                </a:tc>
                <a:tc vMerge="1">
                  <a:txBody>
                    <a:bodyPr/>
                    <a:lstStyle/>
                    <a:p>
                      <a:endParaRPr lang="en-US"/>
                    </a:p>
                  </a:txBody>
                  <a:tcPr/>
                </a:tc>
                <a:tc vMerge="1">
                  <a:txBody>
                    <a:bodyPr/>
                    <a:lstStyle/>
                    <a:p>
                      <a:pPr algn="ctr"/>
                      <a:endParaRPr lang="en-US" sz="1400" dirty="0">
                        <a:latin typeface="Arial"/>
                        <a:cs typeface="Arial"/>
                      </a:endParaRPr>
                    </a:p>
                  </a:txBody>
                  <a:tcPr vert="vert270" anchor="ctr"/>
                </a:tc>
                <a:tc>
                  <a:txBody>
                    <a:bodyPr/>
                    <a:lstStyle/>
                    <a:p>
                      <a:pPr algn="ctr"/>
                      <a:r>
                        <a:rPr lang="en-US" sz="1200" b="1" dirty="0">
                          <a:latin typeface="Arial"/>
                          <a:cs typeface="Arial"/>
                        </a:rPr>
                        <a:t>Test</a:t>
                      </a:r>
                    </a:p>
                    <a:p>
                      <a:pPr algn="ctr"/>
                      <a:r>
                        <a:rPr lang="en-US" sz="1200" b="1" dirty="0">
                          <a:latin typeface="Arial"/>
                          <a:cs typeface="Arial"/>
                        </a:rPr>
                        <a:t>negative</a:t>
                      </a:r>
                      <a:endParaRPr lang="en-US" sz="1200" b="1" baseline="0" dirty="0">
                        <a:latin typeface="Arial"/>
                        <a:cs typeface="Arial"/>
                      </a:endParaRPr>
                    </a:p>
                    <a:p>
                      <a:pPr algn="ctr"/>
                      <a:r>
                        <a:rPr lang="en-US" sz="1200" b="1" baseline="0" dirty="0">
                          <a:latin typeface="Arial"/>
                          <a:cs typeface="Arial"/>
                        </a:rPr>
                        <a:t>(−)</a:t>
                      </a:r>
                      <a:endParaRPr lang="en-US" dirty="0"/>
                    </a:p>
                  </a:txBody>
                  <a:tcPr vert="vert270" anchor="ct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xmlns="" val="10002"/>
                  </a:ext>
                </a:extLst>
              </a:tr>
              <a:tr h="1097594">
                <a:tc vMerge="1">
                  <a:txBody>
                    <a:bodyPr/>
                    <a:lstStyle/>
                    <a:p>
                      <a:pPr algn="ctr"/>
                      <a:endParaRPr lang="en-US" sz="1400" dirty="0">
                        <a:latin typeface="Arial"/>
                        <a:cs typeface="Arial"/>
                      </a:endParaRPr>
                    </a:p>
                  </a:txBody>
                  <a:tcPr anchor="ctr"/>
                </a:tc>
                <a:tc rowSpan="2">
                  <a:txBody>
                    <a:bodyPr/>
                    <a:lstStyle/>
                    <a:p>
                      <a:pPr algn="ctr"/>
                      <a:r>
                        <a:rPr lang="en-US" sz="1400" b="1" dirty="0">
                          <a:latin typeface="Arial"/>
                          <a:cs typeface="Arial"/>
                        </a:rPr>
                        <a:t>Do not have disease</a:t>
                      </a:r>
                    </a:p>
                  </a:txBody>
                  <a:tcPr vert="vert270" anchor="ctr"/>
                </a:tc>
                <a:tc rowSpan="2">
                  <a:txBody>
                    <a:bodyPr/>
                    <a:lstStyle/>
                    <a:p>
                      <a:pPr algn="ctr"/>
                      <a:endParaRPr lang="en-US" sz="1400" dirty="0">
                        <a:latin typeface="Arial"/>
                        <a:cs typeface="Arial"/>
                      </a:endParaRPr>
                    </a:p>
                  </a:txBody>
                  <a:tcPr anchor="ctr"/>
                </a:tc>
                <a:tc>
                  <a:txBody>
                    <a:bodyPr/>
                    <a:lstStyle/>
                    <a:p>
                      <a:pPr algn="ctr"/>
                      <a:r>
                        <a:rPr lang="en-US" sz="1200" b="1" dirty="0">
                          <a:latin typeface="Arial"/>
                          <a:cs typeface="Arial"/>
                        </a:rPr>
                        <a:t>Test</a:t>
                      </a:r>
                    </a:p>
                    <a:p>
                      <a:pPr algn="ctr"/>
                      <a:r>
                        <a:rPr lang="en-US" sz="1200" b="1" dirty="0">
                          <a:latin typeface="Arial"/>
                          <a:cs typeface="Arial"/>
                        </a:rPr>
                        <a:t>positive</a:t>
                      </a:r>
                      <a:endParaRPr lang="en-US" sz="1200" b="1" baseline="0" dirty="0">
                        <a:latin typeface="Arial"/>
                        <a:cs typeface="Arial"/>
                      </a:endParaRPr>
                    </a:p>
                    <a:p>
                      <a:pPr algn="ctr"/>
                      <a:r>
                        <a:rPr lang="en-US" sz="1200" b="1" baseline="0" dirty="0">
                          <a:latin typeface="Arial"/>
                          <a:cs typeface="Arial"/>
                        </a:rPr>
                        <a:t>(+)</a:t>
                      </a:r>
                      <a:endParaRPr lang="en-US" sz="1400" dirty="0">
                        <a:latin typeface="Arial"/>
                        <a:cs typeface="Arial"/>
                      </a:endParaRPr>
                    </a:p>
                  </a:txBody>
                  <a:tcPr vert="vert270" anchor="ctr"/>
                </a:tc>
                <a:tc>
                  <a:txBody>
                    <a:bodyPr/>
                    <a:lstStyle/>
                    <a:p>
                      <a:pPr algn="ctr"/>
                      <a:endParaRPr lang="en-US" sz="1400" dirty="0">
                        <a:latin typeface="Arial"/>
                        <a:cs typeface="Arial"/>
                      </a:endParaRPr>
                    </a:p>
                  </a:txBody>
                  <a:tcPr anchor="ctr"/>
                </a:tc>
                <a:tc>
                  <a:txBody>
                    <a:bodyPr/>
                    <a:lstStyle/>
                    <a:p>
                      <a:pPr algn="ctr"/>
                      <a:endParaRPr lang="en-US" sz="1400">
                        <a:latin typeface="Arial"/>
                        <a:cs typeface="Arial"/>
                      </a:endParaRPr>
                    </a:p>
                  </a:txBody>
                  <a:tcPr anchor="ctr"/>
                </a:tc>
                <a:extLst>
                  <a:ext uri="{0D108BD9-81ED-4DB2-BD59-A6C34878D82A}">
                    <a16:rowId xmlns:a16="http://schemas.microsoft.com/office/drawing/2014/main" xmlns="" val="10003"/>
                  </a:ext>
                </a:extLst>
              </a:tr>
              <a:tr h="1317112">
                <a:tc vMerge="1">
                  <a:txBody>
                    <a:bodyPr/>
                    <a:lstStyle/>
                    <a:p>
                      <a:pPr algn="ctr"/>
                      <a:endParaRPr lang="en-US" sz="1400" dirty="0">
                        <a:latin typeface="Arial"/>
                        <a:cs typeface="Arial"/>
                      </a:endParaRPr>
                    </a:p>
                  </a:txBody>
                  <a:tcPr anchor="ctr"/>
                </a:tc>
                <a:tc vMerge="1">
                  <a:txBody>
                    <a:bodyPr/>
                    <a:lstStyle/>
                    <a:p>
                      <a:pPr algn="ctr"/>
                      <a:endParaRPr lang="en-US" sz="1400" dirty="0">
                        <a:latin typeface="Arial"/>
                        <a:cs typeface="Arial"/>
                      </a:endParaRPr>
                    </a:p>
                  </a:txBody>
                  <a:tcPr anchor="ctr"/>
                </a:tc>
                <a:tc vMerge="1">
                  <a:txBody>
                    <a:bodyPr/>
                    <a:lstStyle/>
                    <a:p>
                      <a:pPr algn="ctr"/>
                      <a:endParaRPr lang="en-US" sz="1400" dirty="0">
                        <a:latin typeface="Arial"/>
                        <a:cs typeface="Arial"/>
                      </a:endParaRPr>
                    </a:p>
                  </a:txBody>
                  <a:tcPr anchor="ctr"/>
                </a:tc>
                <a:tc>
                  <a:txBody>
                    <a:bodyPr/>
                    <a:lstStyle/>
                    <a:p>
                      <a:pPr algn="ctr"/>
                      <a:r>
                        <a:rPr lang="en-US" sz="1200" b="1" dirty="0">
                          <a:latin typeface="Arial"/>
                          <a:cs typeface="Arial"/>
                        </a:rPr>
                        <a:t>Test</a:t>
                      </a:r>
                    </a:p>
                    <a:p>
                      <a:pPr algn="ctr"/>
                      <a:r>
                        <a:rPr lang="en-US" sz="1200" b="1" dirty="0">
                          <a:latin typeface="Arial"/>
                          <a:cs typeface="Arial"/>
                        </a:rPr>
                        <a:t>negative</a:t>
                      </a:r>
                    </a:p>
                    <a:p>
                      <a:pPr algn="ctr"/>
                      <a:r>
                        <a:rPr lang="en-US" sz="1200" b="1" baseline="0" dirty="0">
                          <a:latin typeface="Arial"/>
                          <a:cs typeface="Arial"/>
                        </a:rPr>
                        <a:t> (−)</a:t>
                      </a:r>
                      <a:endParaRPr lang="en-US" sz="1400" dirty="0">
                        <a:latin typeface="Arial"/>
                        <a:cs typeface="Arial"/>
                      </a:endParaRPr>
                    </a:p>
                  </a:txBody>
                  <a:tcPr vert="vert270" anchor="ctr"/>
                </a:tc>
                <a:tc>
                  <a:txBody>
                    <a:bodyPr/>
                    <a:lstStyle/>
                    <a:p>
                      <a:pPr algn="ctr"/>
                      <a:endParaRPr lang="en-US" sz="1400" dirty="0">
                        <a:latin typeface="Arial"/>
                        <a:cs typeface="Arial"/>
                      </a:endParaRPr>
                    </a:p>
                  </a:txBody>
                  <a:tcPr anchor="ctr"/>
                </a:tc>
                <a:tc>
                  <a:txBody>
                    <a:bodyPr/>
                    <a:lstStyle/>
                    <a:p>
                      <a:pPr algn="ctr"/>
                      <a:endParaRPr lang="en-US" sz="1400" dirty="0">
                        <a:latin typeface="Arial"/>
                        <a:cs typeface="Arial"/>
                      </a:endParaRPr>
                    </a:p>
                  </a:txBody>
                  <a:tcPr anchor="ctr"/>
                </a:tc>
                <a:extLst>
                  <a:ext uri="{0D108BD9-81ED-4DB2-BD59-A6C34878D82A}">
                    <a16:rowId xmlns:a16="http://schemas.microsoft.com/office/drawing/2014/main" xmlns="" val="10004"/>
                  </a:ext>
                </a:extLst>
              </a:tr>
            </a:tbl>
          </a:graphicData>
        </a:graphic>
      </p:graphicFrame>
      <p:sp>
        <p:nvSpPr>
          <p:cNvPr id="12" name="Title 1">
            <a:extLst>
              <a:ext uri="{FF2B5EF4-FFF2-40B4-BE49-F238E27FC236}">
                <a16:creationId xmlns:a16="http://schemas.microsoft.com/office/drawing/2014/main" xmlns=""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Lab trial results table</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6512F0C6-646A-B847-B751-F8629AA1EEBB}"/>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4</a:t>
            </a:fld>
            <a:endParaRPr lang="en-US" b="1" dirty="0">
              <a:solidFill>
                <a:srgbClr val="0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5684BD1E-5A69-F918-1AB3-5CC04A75E496}"/>
              </a:ext>
            </a:extLst>
          </p:cNvPr>
          <p:cNvSpPr txBox="1"/>
          <p:nvPr/>
        </p:nvSpPr>
        <p:spPr>
          <a:xfrm>
            <a:off x="3453232" y="3866168"/>
            <a:ext cx="863999" cy="972243"/>
          </a:xfrm>
          <a:prstGeom prst="rect">
            <a:avLst/>
          </a:prstGeom>
          <a:noFill/>
          <a:ln>
            <a:solidFill>
              <a:srgbClr val="BE0064"/>
            </a:solidFill>
          </a:ln>
        </p:spPr>
        <p:txBody>
          <a:bodyPr wrap="square" rtlCol="0">
            <a:spAutoFit/>
          </a:bodyPr>
          <a:lstStyle/>
          <a:p>
            <a:pPr algn="ctr"/>
            <a:r>
              <a:rPr lang="en-GB" sz="1050" b="1" dirty="0">
                <a:latin typeface="Arial"/>
                <a:cs typeface="Arial"/>
              </a:rPr>
              <a:t>Don’t have disease.</a:t>
            </a:r>
          </a:p>
          <a:p>
            <a:pPr algn="ctr"/>
            <a:endParaRPr lang="en-GB" sz="1050" b="1" dirty="0">
              <a:latin typeface="Arial"/>
              <a:cs typeface="Arial"/>
            </a:endParaRPr>
          </a:p>
          <a:p>
            <a:pPr algn="ctr"/>
            <a:r>
              <a:rPr lang="en-GB" sz="1050" b="1" dirty="0">
                <a:latin typeface="Arial"/>
                <a:cs typeface="Arial"/>
              </a:rPr>
              <a:t>Test positive.</a:t>
            </a:r>
            <a:endParaRPr lang="en-GB" b="1" dirty="0">
              <a:latin typeface="Arial"/>
              <a:cs typeface="Arial"/>
            </a:endParaRPr>
          </a:p>
        </p:txBody>
      </p:sp>
      <p:sp>
        <p:nvSpPr>
          <p:cNvPr id="10" name="TextBox 9">
            <a:extLst>
              <a:ext uri="{FF2B5EF4-FFF2-40B4-BE49-F238E27FC236}">
                <a16:creationId xmlns:a16="http://schemas.microsoft.com/office/drawing/2014/main" xmlns="" id="{5684BD1E-5A69-F918-1AB3-5CC04A75E496}"/>
              </a:ext>
            </a:extLst>
          </p:cNvPr>
          <p:cNvSpPr txBox="1"/>
          <p:nvPr/>
        </p:nvSpPr>
        <p:spPr>
          <a:xfrm>
            <a:off x="3442942" y="4990290"/>
            <a:ext cx="899999" cy="1116242"/>
          </a:xfrm>
          <a:prstGeom prst="rect">
            <a:avLst/>
          </a:prstGeom>
          <a:noFill/>
          <a:ln>
            <a:solidFill>
              <a:srgbClr val="BE0064"/>
            </a:solidFill>
          </a:ln>
        </p:spPr>
        <p:txBody>
          <a:bodyPr wrap="square" rtlCol="0">
            <a:spAutoFit/>
          </a:bodyPr>
          <a:lstStyle/>
          <a:p>
            <a:pPr algn="ctr"/>
            <a:r>
              <a:rPr lang="en-GB" sz="1050" b="1" dirty="0">
                <a:latin typeface="Arial"/>
                <a:cs typeface="Arial"/>
              </a:rPr>
              <a:t>Don’t have disease.</a:t>
            </a:r>
          </a:p>
          <a:p>
            <a:pPr algn="ctr"/>
            <a:endParaRPr lang="en-GB" sz="1050" b="1" dirty="0">
              <a:latin typeface="Arial"/>
              <a:cs typeface="Arial"/>
            </a:endParaRPr>
          </a:p>
          <a:p>
            <a:pPr algn="ctr"/>
            <a:r>
              <a:rPr lang="en-GB" sz="1050" b="1" dirty="0">
                <a:latin typeface="Arial"/>
                <a:cs typeface="Arial"/>
              </a:rPr>
              <a:t>Test negative.</a:t>
            </a:r>
            <a:endParaRPr lang="en-GB" b="1" dirty="0">
              <a:latin typeface="Arial"/>
              <a:cs typeface="Arial"/>
            </a:endParaRPr>
          </a:p>
        </p:txBody>
      </p:sp>
      <p:sp>
        <p:nvSpPr>
          <p:cNvPr id="14" name="TextBox 13">
            <a:extLst>
              <a:ext uri="{FF2B5EF4-FFF2-40B4-BE49-F238E27FC236}">
                <a16:creationId xmlns:a16="http://schemas.microsoft.com/office/drawing/2014/main" xmlns="" id="{5684BD1E-5A69-F918-1AB3-5CC04A75E496}"/>
              </a:ext>
            </a:extLst>
          </p:cNvPr>
          <p:cNvSpPr txBox="1"/>
          <p:nvPr/>
        </p:nvSpPr>
        <p:spPr>
          <a:xfrm>
            <a:off x="3462180" y="2760145"/>
            <a:ext cx="863999" cy="972243"/>
          </a:xfrm>
          <a:prstGeom prst="rect">
            <a:avLst/>
          </a:prstGeom>
          <a:noFill/>
          <a:ln>
            <a:solidFill>
              <a:srgbClr val="BE0064"/>
            </a:solidFill>
          </a:ln>
        </p:spPr>
        <p:txBody>
          <a:bodyPr wrap="square" rtlCol="0">
            <a:spAutoFit/>
          </a:bodyPr>
          <a:lstStyle/>
          <a:p>
            <a:pPr algn="ctr"/>
            <a:r>
              <a:rPr lang="en-GB" sz="1050" b="1" dirty="0">
                <a:latin typeface="Arial"/>
                <a:cs typeface="Arial"/>
              </a:rPr>
              <a:t>Have disease.</a:t>
            </a:r>
          </a:p>
          <a:p>
            <a:pPr algn="ctr"/>
            <a:endParaRPr lang="en-GB" sz="1050" b="1" dirty="0">
              <a:latin typeface="Arial"/>
              <a:cs typeface="Arial"/>
            </a:endParaRPr>
          </a:p>
          <a:p>
            <a:pPr algn="ctr"/>
            <a:r>
              <a:rPr lang="en-GB" sz="1050" b="1" dirty="0">
                <a:latin typeface="Arial"/>
                <a:cs typeface="Arial"/>
              </a:rPr>
              <a:t>Test negative.</a:t>
            </a:r>
            <a:endParaRPr lang="en-GB" b="1" dirty="0">
              <a:latin typeface="Arial"/>
              <a:cs typeface="Arial"/>
            </a:endParaRPr>
          </a:p>
        </p:txBody>
      </p:sp>
      <p:sp>
        <p:nvSpPr>
          <p:cNvPr id="15" name="TextBox 14">
            <a:extLst>
              <a:ext uri="{FF2B5EF4-FFF2-40B4-BE49-F238E27FC236}">
                <a16:creationId xmlns:a16="http://schemas.microsoft.com/office/drawing/2014/main" xmlns="" id="{5684BD1E-5A69-F918-1AB3-5CC04A75E496}"/>
              </a:ext>
            </a:extLst>
          </p:cNvPr>
          <p:cNvSpPr txBox="1"/>
          <p:nvPr/>
        </p:nvSpPr>
        <p:spPr>
          <a:xfrm>
            <a:off x="3457177" y="1685331"/>
            <a:ext cx="863999" cy="972245"/>
          </a:xfrm>
          <a:prstGeom prst="rect">
            <a:avLst/>
          </a:prstGeom>
          <a:noFill/>
          <a:ln>
            <a:solidFill>
              <a:srgbClr val="BE0064"/>
            </a:solidFill>
          </a:ln>
        </p:spPr>
        <p:txBody>
          <a:bodyPr wrap="square" rtlCol="0">
            <a:spAutoFit/>
          </a:bodyPr>
          <a:lstStyle/>
          <a:p>
            <a:pPr algn="ctr"/>
            <a:r>
              <a:rPr lang="en-GB" sz="1050" b="1" dirty="0">
                <a:latin typeface="Arial"/>
                <a:cs typeface="Arial"/>
              </a:rPr>
              <a:t>Have disease.</a:t>
            </a:r>
          </a:p>
          <a:p>
            <a:pPr algn="ctr"/>
            <a:endParaRPr lang="en-GB" sz="1050" b="1" dirty="0">
              <a:latin typeface="Arial"/>
              <a:cs typeface="Arial"/>
            </a:endParaRPr>
          </a:p>
          <a:p>
            <a:pPr algn="ctr"/>
            <a:r>
              <a:rPr lang="en-GB" sz="1050" b="1" dirty="0">
                <a:latin typeface="Arial"/>
                <a:cs typeface="Arial"/>
              </a:rPr>
              <a:t>Test positive.</a:t>
            </a:r>
            <a:endParaRPr lang="en-GB" b="1" dirty="0">
              <a:latin typeface="Arial"/>
              <a:cs typeface="Arial"/>
            </a:endParaRPr>
          </a:p>
        </p:txBody>
      </p:sp>
      <p:sp>
        <p:nvSpPr>
          <p:cNvPr id="6" name="Rectangle 5"/>
          <p:cNvSpPr/>
          <p:nvPr/>
        </p:nvSpPr>
        <p:spPr>
          <a:xfrm>
            <a:off x="2047905" y="2408721"/>
            <a:ext cx="504000" cy="6569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047033" y="4678024"/>
            <a:ext cx="504000" cy="6569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1060725" y="1772592"/>
            <a:ext cx="504000" cy="6569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1054383" y="2912888"/>
            <a:ext cx="504000" cy="6569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1054383" y="4024271"/>
            <a:ext cx="504000" cy="6569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1054383" y="5223859"/>
            <a:ext cx="504000" cy="6569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7163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Table 73"/>
          <p:cNvGraphicFramePr>
            <a:graphicFrameLocks noGrp="1"/>
          </p:cNvGraphicFramePr>
          <p:nvPr>
            <p:extLst>
              <p:ext uri="{D42A27DB-BD31-4B8C-83A1-F6EECF244321}">
                <p14:modId xmlns:p14="http://schemas.microsoft.com/office/powerpoint/2010/main" val="2666381203"/>
              </p:ext>
            </p:extLst>
          </p:nvPr>
        </p:nvGraphicFramePr>
        <p:xfrm>
          <a:off x="450533" y="1198579"/>
          <a:ext cx="11172655" cy="5110981"/>
        </p:xfrm>
        <a:graphic>
          <a:graphicData uri="http://schemas.openxmlformats.org/drawingml/2006/table">
            <a:tbl>
              <a:tblPr firstRow="1" bandRow="1">
                <a:tableStyleId>{5940675A-B579-460E-94D1-54222C63F5DA}</a:tableStyleId>
              </a:tblPr>
              <a:tblGrid>
                <a:gridCol w="1048664">
                  <a:extLst>
                    <a:ext uri="{9D8B030D-6E8A-4147-A177-3AD203B41FA5}">
                      <a16:colId xmlns:a16="http://schemas.microsoft.com/office/drawing/2014/main" xmlns="" val="20000"/>
                    </a:ext>
                  </a:extLst>
                </a:gridCol>
                <a:gridCol w="493853">
                  <a:extLst>
                    <a:ext uri="{9D8B030D-6E8A-4147-A177-3AD203B41FA5}">
                      <a16:colId xmlns:a16="http://schemas.microsoft.com/office/drawing/2014/main" xmlns="" val="20001"/>
                    </a:ext>
                  </a:extLst>
                </a:gridCol>
                <a:gridCol w="617317">
                  <a:extLst>
                    <a:ext uri="{9D8B030D-6E8A-4147-A177-3AD203B41FA5}">
                      <a16:colId xmlns:a16="http://schemas.microsoft.com/office/drawing/2014/main" xmlns="" val="20002"/>
                    </a:ext>
                  </a:extLst>
                </a:gridCol>
                <a:gridCol w="776055">
                  <a:extLst>
                    <a:ext uri="{9D8B030D-6E8A-4147-A177-3AD203B41FA5}">
                      <a16:colId xmlns:a16="http://schemas.microsoft.com/office/drawing/2014/main" xmlns="" val="20003"/>
                    </a:ext>
                  </a:extLst>
                </a:gridCol>
                <a:gridCol w="7608881">
                  <a:extLst>
                    <a:ext uri="{9D8B030D-6E8A-4147-A177-3AD203B41FA5}">
                      <a16:colId xmlns:a16="http://schemas.microsoft.com/office/drawing/2014/main" xmlns="" val="20004"/>
                    </a:ext>
                  </a:extLst>
                </a:gridCol>
                <a:gridCol w="627885">
                  <a:extLst>
                    <a:ext uri="{9D8B030D-6E8A-4147-A177-3AD203B41FA5}">
                      <a16:colId xmlns:a16="http://schemas.microsoft.com/office/drawing/2014/main" xmlns="" val="20005"/>
                    </a:ext>
                  </a:extLst>
                </a:gridCol>
              </a:tblGrid>
              <a:tr h="407546">
                <a:tc>
                  <a:txBody>
                    <a:bodyPr/>
                    <a:lstStyle/>
                    <a:p>
                      <a:pPr algn="ctr"/>
                      <a:r>
                        <a:rPr lang="en-US" sz="1200" b="1" dirty="0">
                          <a:latin typeface="Arial"/>
                          <a:cs typeface="Arial"/>
                        </a:rPr>
                        <a:t>No.</a:t>
                      </a:r>
                      <a:r>
                        <a:rPr lang="en-US" sz="1200" b="1" baseline="0" dirty="0">
                          <a:latin typeface="Arial"/>
                          <a:cs typeface="Arial"/>
                        </a:rPr>
                        <a:t> of participants</a:t>
                      </a:r>
                      <a:endParaRPr lang="en-US" sz="1200" b="1" dirty="0">
                        <a:latin typeface="Arial"/>
                        <a:cs typeface="Arial"/>
                      </a:endParaRPr>
                    </a:p>
                  </a:txBody>
                  <a:tcPr>
                    <a:solidFill>
                      <a:srgbClr val="E6C8D9"/>
                    </a:solidFill>
                  </a:tcPr>
                </a:tc>
                <a:tc>
                  <a:txBody>
                    <a:bodyPr/>
                    <a:lstStyle/>
                    <a:p>
                      <a:pPr algn="ctr"/>
                      <a:endParaRPr lang="en-US" sz="1200" b="1" dirty="0"/>
                    </a:p>
                  </a:txBody>
                  <a:tcPr>
                    <a:solidFill>
                      <a:srgbClr val="E6C8D9"/>
                    </a:solidFill>
                  </a:tcPr>
                </a:tc>
                <a:tc>
                  <a:txBody>
                    <a:bodyPr/>
                    <a:lstStyle/>
                    <a:p>
                      <a:pPr algn="ctr"/>
                      <a:r>
                        <a:rPr lang="en-US" sz="1200" b="1" dirty="0">
                          <a:latin typeface="Arial"/>
                          <a:cs typeface="Arial"/>
                        </a:rPr>
                        <a:t>Total</a:t>
                      </a:r>
                      <a:endParaRPr lang="en-US" sz="1200" b="1" dirty="0"/>
                    </a:p>
                  </a:txBody>
                  <a:tcPr anchor="ctr">
                    <a:solidFill>
                      <a:srgbClr val="E6C8D9"/>
                    </a:solidFill>
                  </a:tcPr>
                </a:tc>
                <a:tc gridSpan="2">
                  <a:txBody>
                    <a:bodyPr/>
                    <a:lstStyle/>
                    <a:p>
                      <a:pPr algn="ctr"/>
                      <a:r>
                        <a:rPr lang="en-US" sz="1200" b="1" dirty="0">
                          <a:latin typeface="Arial"/>
                          <a:cs typeface="Arial"/>
                        </a:rPr>
                        <a:t>Test</a:t>
                      </a:r>
                      <a:r>
                        <a:rPr lang="en-US" sz="1200" b="1" baseline="0" dirty="0">
                          <a:latin typeface="Arial"/>
                          <a:cs typeface="Arial"/>
                        </a:rPr>
                        <a:t> result</a:t>
                      </a:r>
                      <a:endParaRPr lang="en-US" sz="1200" b="1" dirty="0"/>
                    </a:p>
                  </a:txBody>
                  <a:tcPr anchor="ctr">
                    <a:solidFill>
                      <a:srgbClr val="E6C8D9"/>
                    </a:solidFill>
                  </a:tcPr>
                </a:tc>
                <a:tc hMerge="1">
                  <a:txBody>
                    <a:bodyPr/>
                    <a:lstStyle/>
                    <a:p>
                      <a:endParaRPr lang="en-US"/>
                    </a:p>
                  </a:txBody>
                  <a:tcPr/>
                </a:tc>
                <a:tc>
                  <a:txBody>
                    <a:bodyPr/>
                    <a:lstStyle/>
                    <a:p>
                      <a:pPr algn="ctr"/>
                      <a:r>
                        <a:rPr lang="en-US" sz="1200" b="1" dirty="0">
                          <a:latin typeface="Arial"/>
                          <a:cs typeface="Arial"/>
                        </a:rPr>
                        <a:t>Total</a:t>
                      </a:r>
                      <a:endParaRPr lang="en-US" sz="1200" b="1" dirty="0"/>
                    </a:p>
                  </a:txBody>
                  <a:tcPr anchor="ctr">
                    <a:solidFill>
                      <a:srgbClr val="E6C8D9"/>
                    </a:solidFill>
                  </a:tcPr>
                </a:tc>
                <a:extLst>
                  <a:ext uri="{0D108BD9-81ED-4DB2-BD59-A6C34878D82A}">
                    <a16:rowId xmlns:a16="http://schemas.microsoft.com/office/drawing/2014/main" xmlns="" val="10000"/>
                  </a:ext>
                </a:extLst>
              </a:tr>
              <a:tr h="1041165">
                <a:tc rowSpan="4">
                  <a:txBody>
                    <a:bodyPr/>
                    <a:lstStyle/>
                    <a:p>
                      <a:pPr algn="ctr"/>
                      <a:r>
                        <a:rPr lang="en-US" sz="3600" dirty="0">
                          <a:latin typeface="Arial"/>
                          <a:cs typeface="Arial"/>
                        </a:rPr>
                        <a:t>20</a:t>
                      </a:r>
                      <a:endParaRPr lang="en-US" sz="1400" dirty="0">
                        <a:latin typeface="Arial"/>
                        <a:cs typeface="Arial"/>
                      </a:endParaRPr>
                    </a:p>
                  </a:txBody>
                  <a:tcPr anchor="ctr"/>
                </a:tc>
                <a:tc rowSpan="2">
                  <a:txBody>
                    <a:bodyPr/>
                    <a:lstStyle/>
                    <a:p>
                      <a:pPr algn="ctr"/>
                      <a:r>
                        <a:rPr lang="en-US" sz="1400" b="1" dirty="0">
                          <a:latin typeface="Arial"/>
                          <a:cs typeface="Arial"/>
                        </a:rPr>
                        <a:t>Have disease</a:t>
                      </a:r>
                    </a:p>
                  </a:txBody>
                  <a:tcPr vert="vert270" anchor="ctr"/>
                </a:tc>
                <a:tc rowSpan="2">
                  <a:txBody>
                    <a:bodyPr/>
                    <a:lstStyle/>
                    <a:p>
                      <a:pPr algn="ctr"/>
                      <a:endParaRPr lang="en-US" sz="1400" b="1" dirty="0">
                        <a:latin typeface="Arial"/>
                        <a:cs typeface="Arial"/>
                      </a:endParaRPr>
                    </a:p>
                  </a:txBody>
                  <a:tcPr vert="vert270" anchor="ctr"/>
                </a:tc>
                <a:tc>
                  <a:txBody>
                    <a:bodyPr/>
                    <a:lstStyle/>
                    <a:p>
                      <a:pPr algn="ctr"/>
                      <a:r>
                        <a:rPr lang="en-US" sz="1200" b="1" dirty="0">
                          <a:latin typeface="Arial"/>
                          <a:cs typeface="Arial"/>
                        </a:rPr>
                        <a:t>Test</a:t>
                      </a:r>
                    </a:p>
                    <a:p>
                      <a:pPr algn="ctr"/>
                      <a:r>
                        <a:rPr lang="en-US" sz="1200" b="1" dirty="0">
                          <a:latin typeface="Arial"/>
                          <a:cs typeface="Arial"/>
                        </a:rPr>
                        <a:t>positive</a:t>
                      </a:r>
                      <a:endParaRPr lang="en-US" sz="1200" b="1" baseline="0" dirty="0">
                        <a:latin typeface="Arial"/>
                        <a:cs typeface="Arial"/>
                      </a:endParaRPr>
                    </a:p>
                    <a:p>
                      <a:pPr algn="ctr"/>
                      <a:r>
                        <a:rPr lang="en-US" sz="1200" b="1" baseline="0" dirty="0">
                          <a:latin typeface="Arial"/>
                          <a:cs typeface="Arial"/>
                        </a:rPr>
                        <a:t>(+)</a:t>
                      </a:r>
                      <a:endParaRPr lang="en-US" sz="1400" dirty="0">
                        <a:latin typeface="Arial"/>
                        <a:cs typeface="Arial"/>
                      </a:endParaRPr>
                    </a:p>
                  </a:txBody>
                  <a:tcPr vert="vert270" anchor="ctr"/>
                </a:tc>
                <a:tc>
                  <a:txBody>
                    <a:bodyPr/>
                    <a:lstStyle/>
                    <a:p>
                      <a:pPr algn="ctr"/>
                      <a:endParaRPr lang="en-US" sz="1400" dirty="0">
                        <a:latin typeface="Arial"/>
                        <a:cs typeface="Arial"/>
                      </a:endParaRPr>
                    </a:p>
                  </a:txBody>
                  <a:tcPr anchor="ctr"/>
                </a:tc>
                <a:tc>
                  <a:txBody>
                    <a:bodyPr/>
                    <a:lstStyle/>
                    <a:p>
                      <a:pPr algn="ctr"/>
                      <a:endParaRPr lang="en-US" sz="1400">
                        <a:latin typeface="Arial"/>
                        <a:cs typeface="Arial"/>
                      </a:endParaRPr>
                    </a:p>
                  </a:txBody>
                  <a:tcPr anchor="ctr"/>
                </a:tc>
                <a:extLst>
                  <a:ext uri="{0D108BD9-81ED-4DB2-BD59-A6C34878D82A}">
                    <a16:rowId xmlns:a16="http://schemas.microsoft.com/office/drawing/2014/main" xmlns="" val="10001"/>
                  </a:ext>
                </a:extLst>
              </a:tr>
              <a:tr h="1097594">
                <a:tc vMerge="1">
                  <a:txBody>
                    <a:bodyPr/>
                    <a:lstStyle/>
                    <a:p>
                      <a:endParaRPr lang="en-US"/>
                    </a:p>
                  </a:txBody>
                  <a:tcPr/>
                </a:tc>
                <a:tc vMerge="1">
                  <a:txBody>
                    <a:bodyPr/>
                    <a:lstStyle/>
                    <a:p>
                      <a:endParaRPr lang="en-US"/>
                    </a:p>
                  </a:txBody>
                  <a:tcPr/>
                </a:tc>
                <a:tc vMerge="1">
                  <a:txBody>
                    <a:bodyPr/>
                    <a:lstStyle/>
                    <a:p>
                      <a:pPr algn="ctr"/>
                      <a:endParaRPr lang="en-US" sz="1400" dirty="0">
                        <a:latin typeface="Arial"/>
                        <a:cs typeface="Arial"/>
                      </a:endParaRPr>
                    </a:p>
                  </a:txBody>
                  <a:tcPr vert="vert270" anchor="ctr"/>
                </a:tc>
                <a:tc>
                  <a:txBody>
                    <a:bodyPr/>
                    <a:lstStyle/>
                    <a:p>
                      <a:pPr algn="ctr"/>
                      <a:r>
                        <a:rPr lang="en-US" sz="1200" b="1" dirty="0">
                          <a:latin typeface="Arial"/>
                          <a:cs typeface="Arial"/>
                        </a:rPr>
                        <a:t>Test</a:t>
                      </a:r>
                    </a:p>
                    <a:p>
                      <a:pPr algn="ctr"/>
                      <a:r>
                        <a:rPr lang="en-US" sz="1200" b="1" dirty="0">
                          <a:latin typeface="Arial"/>
                          <a:cs typeface="Arial"/>
                        </a:rPr>
                        <a:t>Negative</a:t>
                      </a:r>
                      <a:endParaRPr lang="en-US" sz="1200" b="1" baseline="0" dirty="0">
                        <a:latin typeface="Arial"/>
                        <a:cs typeface="Arial"/>
                      </a:endParaRPr>
                    </a:p>
                    <a:p>
                      <a:pPr algn="ctr"/>
                      <a:r>
                        <a:rPr lang="en-US" sz="1200" b="1" baseline="0" dirty="0">
                          <a:latin typeface="Arial"/>
                          <a:cs typeface="Arial"/>
                        </a:rPr>
                        <a:t>(−)</a:t>
                      </a:r>
                      <a:endParaRPr lang="en-US" dirty="0"/>
                    </a:p>
                  </a:txBody>
                  <a:tcPr vert="vert270" anchor="ct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xmlns="" val="10002"/>
                  </a:ext>
                </a:extLst>
              </a:tr>
              <a:tr h="1197910">
                <a:tc vMerge="1">
                  <a:txBody>
                    <a:bodyPr/>
                    <a:lstStyle/>
                    <a:p>
                      <a:pPr algn="ctr"/>
                      <a:endParaRPr lang="en-US" sz="1400" dirty="0">
                        <a:latin typeface="Arial"/>
                        <a:cs typeface="Arial"/>
                      </a:endParaRPr>
                    </a:p>
                  </a:txBody>
                  <a:tcPr anchor="ctr"/>
                </a:tc>
                <a:tc rowSpan="2">
                  <a:txBody>
                    <a:bodyPr/>
                    <a:lstStyle/>
                    <a:p>
                      <a:pPr algn="ctr"/>
                      <a:r>
                        <a:rPr lang="en-US" sz="1400" b="1" dirty="0">
                          <a:latin typeface="Arial"/>
                          <a:cs typeface="Arial"/>
                        </a:rPr>
                        <a:t>Do not have disease</a:t>
                      </a:r>
                    </a:p>
                  </a:txBody>
                  <a:tcPr vert="vert270" anchor="ctr"/>
                </a:tc>
                <a:tc rowSpan="2">
                  <a:txBody>
                    <a:bodyPr/>
                    <a:lstStyle/>
                    <a:p>
                      <a:pPr algn="ctr"/>
                      <a:endParaRPr lang="en-US" sz="1400" dirty="0">
                        <a:latin typeface="Arial"/>
                        <a:cs typeface="Arial"/>
                      </a:endParaRPr>
                    </a:p>
                  </a:txBody>
                  <a:tcPr anchor="ctr"/>
                </a:tc>
                <a:tc>
                  <a:txBody>
                    <a:bodyPr/>
                    <a:lstStyle/>
                    <a:p>
                      <a:pPr algn="ctr"/>
                      <a:r>
                        <a:rPr lang="en-US" sz="1200" b="1" dirty="0">
                          <a:latin typeface="Arial"/>
                          <a:cs typeface="Arial"/>
                        </a:rPr>
                        <a:t>Test</a:t>
                      </a:r>
                    </a:p>
                    <a:p>
                      <a:pPr algn="ctr"/>
                      <a:r>
                        <a:rPr lang="en-US" sz="1200" b="1" dirty="0">
                          <a:latin typeface="Arial"/>
                          <a:cs typeface="Arial"/>
                        </a:rPr>
                        <a:t>positive</a:t>
                      </a:r>
                      <a:endParaRPr lang="en-US" sz="1200" b="1" baseline="0" dirty="0">
                        <a:latin typeface="Arial"/>
                        <a:cs typeface="Arial"/>
                      </a:endParaRPr>
                    </a:p>
                    <a:p>
                      <a:pPr algn="ctr"/>
                      <a:r>
                        <a:rPr lang="en-US" sz="1200" b="1" baseline="0" dirty="0">
                          <a:latin typeface="Arial"/>
                          <a:cs typeface="Arial"/>
                        </a:rPr>
                        <a:t>(+)</a:t>
                      </a:r>
                      <a:endParaRPr lang="en-US" sz="1400" dirty="0">
                        <a:latin typeface="Arial"/>
                        <a:cs typeface="Arial"/>
                      </a:endParaRPr>
                    </a:p>
                  </a:txBody>
                  <a:tcPr vert="vert270" anchor="ctr"/>
                </a:tc>
                <a:tc>
                  <a:txBody>
                    <a:bodyPr/>
                    <a:lstStyle/>
                    <a:p>
                      <a:pPr algn="ctr"/>
                      <a:endParaRPr lang="en-US" sz="1400" dirty="0">
                        <a:latin typeface="Arial"/>
                        <a:cs typeface="Arial"/>
                      </a:endParaRPr>
                    </a:p>
                  </a:txBody>
                  <a:tcPr anchor="ctr"/>
                </a:tc>
                <a:tc>
                  <a:txBody>
                    <a:bodyPr/>
                    <a:lstStyle/>
                    <a:p>
                      <a:pPr algn="ctr"/>
                      <a:endParaRPr lang="en-US" sz="1400">
                        <a:latin typeface="Arial"/>
                        <a:cs typeface="Arial"/>
                      </a:endParaRPr>
                    </a:p>
                  </a:txBody>
                  <a:tcPr anchor="ctr"/>
                </a:tc>
                <a:extLst>
                  <a:ext uri="{0D108BD9-81ED-4DB2-BD59-A6C34878D82A}">
                    <a16:rowId xmlns:a16="http://schemas.microsoft.com/office/drawing/2014/main" xmlns="" val="10003"/>
                  </a:ext>
                </a:extLst>
              </a:tr>
              <a:tr h="1317112">
                <a:tc vMerge="1">
                  <a:txBody>
                    <a:bodyPr/>
                    <a:lstStyle/>
                    <a:p>
                      <a:pPr algn="ctr"/>
                      <a:endParaRPr lang="en-US" sz="1400" dirty="0">
                        <a:latin typeface="Arial"/>
                        <a:cs typeface="Arial"/>
                      </a:endParaRPr>
                    </a:p>
                  </a:txBody>
                  <a:tcPr anchor="ctr"/>
                </a:tc>
                <a:tc vMerge="1">
                  <a:txBody>
                    <a:bodyPr/>
                    <a:lstStyle/>
                    <a:p>
                      <a:pPr algn="ctr"/>
                      <a:endParaRPr lang="en-US" sz="1400" dirty="0">
                        <a:latin typeface="Arial"/>
                        <a:cs typeface="Arial"/>
                      </a:endParaRPr>
                    </a:p>
                  </a:txBody>
                  <a:tcPr anchor="ctr"/>
                </a:tc>
                <a:tc vMerge="1">
                  <a:txBody>
                    <a:bodyPr/>
                    <a:lstStyle/>
                    <a:p>
                      <a:pPr algn="ctr"/>
                      <a:endParaRPr lang="en-US" sz="1400" dirty="0">
                        <a:latin typeface="Arial"/>
                        <a:cs typeface="Arial"/>
                      </a:endParaRPr>
                    </a:p>
                  </a:txBody>
                  <a:tcPr anchor="ctr"/>
                </a:tc>
                <a:tc>
                  <a:txBody>
                    <a:bodyPr/>
                    <a:lstStyle/>
                    <a:p>
                      <a:pPr algn="ctr"/>
                      <a:r>
                        <a:rPr lang="en-US" sz="1200" b="1" dirty="0">
                          <a:latin typeface="Arial"/>
                          <a:cs typeface="Arial"/>
                        </a:rPr>
                        <a:t>Test</a:t>
                      </a:r>
                    </a:p>
                    <a:p>
                      <a:pPr algn="ctr"/>
                      <a:r>
                        <a:rPr lang="en-US" sz="1200" b="1" dirty="0">
                          <a:latin typeface="Arial"/>
                          <a:cs typeface="Arial"/>
                        </a:rPr>
                        <a:t>negative</a:t>
                      </a:r>
                    </a:p>
                    <a:p>
                      <a:pPr algn="ctr"/>
                      <a:r>
                        <a:rPr lang="en-US" sz="1200" b="1" baseline="0" dirty="0">
                          <a:latin typeface="Arial"/>
                          <a:cs typeface="Arial"/>
                        </a:rPr>
                        <a:t> (−)</a:t>
                      </a:r>
                      <a:endParaRPr lang="en-US" sz="1400" dirty="0">
                        <a:latin typeface="Arial"/>
                        <a:cs typeface="Arial"/>
                      </a:endParaRPr>
                    </a:p>
                  </a:txBody>
                  <a:tcPr vert="vert270" anchor="ctr"/>
                </a:tc>
                <a:tc>
                  <a:txBody>
                    <a:bodyPr/>
                    <a:lstStyle/>
                    <a:p>
                      <a:pPr algn="ctr"/>
                      <a:endParaRPr lang="en-US" sz="1400" dirty="0">
                        <a:latin typeface="Arial"/>
                        <a:cs typeface="Arial"/>
                      </a:endParaRPr>
                    </a:p>
                  </a:txBody>
                  <a:tcPr anchor="ctr"/>
                </a:tc>
                <a:tc>
                  <a:txBody>
                    <a:bodyPr/>
                    <a:lstStyle/>
                    <a:p>
                      <a:pPr algn="ctr"/>
                      <a:endParaRPr lang="en-US" sz="1400" dirty="0">
                        <a:latin typeface="Arial"/>
                        <a:cs typeface="Arial"/>
                      </a:endParaRPr>
                    </a:p>
                  </a:txBody>
                  <a:tcPr anchor="ctr"/>
                </a:tc>
                <a:extLst>
                  <a:ext uri="{0D108BD9-81ED-4DB2-BD59-A6C34878D82A}">
                    <a16:rowId xmlns:a16="http://schemas.microsoft.com/office/drawing/2014/main" xmlns="" val="10004"/>
                  </a:ext>
                </a:extLst>
              </a:tr>
            </a:tbl>
          </a:graphicData>
        </a:graphic>
      </p:graphicFrame>
      <p:sp>
        <p:nvSpPr>
          <p:cNvPr id="12" name="Title 1">
            <a:extLst>
              <a:ext uri="{FF2B5EF4-FFF2-40B4-BE49-F238E27FC236}">
                <a16:creationId xmlns:a16="http://schemas.microsoft.com/office/drawing/2014/main" xmlns=""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Lab trial results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6512F0C6-646A-B847-B751-F8629AA1EEBB}"/>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5</a:t>
            </a:fld>
            <a:endParaRPr lang="en-US" b="1" dirty="0">
              <a:solidFill>
                <a:srgbClr val="000000"/>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xmlns="" id="{22F7A9C6-E7F3-A045-9D7E-37C38CA7CF4E}"/>
              </a:ext>
            </a:extLst>
          </p:cNvPr>
          <p:cNvSpPr txBox="1"/>
          <p:nvPr/>
        </p:nvSpPr>
        <p:spPr>
          <a:xfrm>
            <a:off x="6905525" y="3309494"/>
            <a:ext cx="2231966" cy="1123712"/>
          </a:xfrm>
          <a:prstGeom prst="roundRect">
            <a:avLst/>
          </a:prstGeom>
          <a:solidFill>
            <a:srgbClr val="FFDDF1"/>
          </a:solidFill>
          <a:ln>
            <a:solidFill>
              <a:srgbClr val="BE0064"/>
            </a:solidFill>
          </a:ln>
        </p:spPr>
        <p:txBody>
          <a:bodyPr wrap="square" rtlCol="0">
            <a:spAutoFit/>
          </a:bodyPr>
          <a:lstStyle>
            <a:defPPr>
              <a:defRPr lang="en-US"/>
            </a:defPPr>
            <a:lvl1pPr>
              <a:defRPr sz="2800" b="0" i="1">
                <a:latin typeface="Cambria Math"/>
              </a:defRPr>
            </a:lvl1pPr>
          </a:lstStyle>
          <a:p>
            <a:pPr algn="ctr"/>
            <a:r>
              <a:rPr lang="en-GB" i="0" dirty="0">
                <a:effectLst/>
                <a:latin typeface="Arial" panose="020B0604020202020204" pitchFamily="34" charset="0"/>
                <a:ea typeface="Calibri" panose="020F0502020204030204" pitchFamily="34" charset="0"/>
                <a:cs typeface="Times New Roman" panose="02020603050405020304" pitchFamily="18" charset="0"/>
              </a:rPr>
              <a:t>Is this a</a:t>
            </a:r>
            <a:br>
              <a:rPr lang="en-GB" i="0" dirty="0">
                <a:effectLst/>
                <a:latin typeface="Arial" panose="020B0604020202020204" pitchFamily="34" charset="0"/>
                <a:ea typeface="Calibri" panose="020F0502020204030204" pitchFamily="34" charset="0"/>
                <a:cs typeface="Times New Roman" panose="02020603050405020304" pitchFamily="18" charset="0"/>
              </a:rPr>
            </a:br>
            <a:r>
              <a:rPr lang="en-GB" i="0" dirty="0">
                <a:effectLst/>
                <a:latin typeface="Arial" panose="020B0604020202020204" pitchFamily="34" charset="0"/>
                <a:ea typeface="Calibri" panose="020F0502020204030204" pitchFamily="34" charset="0"/>
                <a:cs typeface="Times New Roman" panose="02020603050405020304" pitchFamily="18" charset="0"/>
              </a:rPr>
              <a:t>good test?</a:t>
            </a:r>
            <a:r>
              <a:rPr lang="en-GB" i="0" dirty="0">
                <a:latin typeface="Arial" panose="020B0604020202020204" pitchFamily="34" charset="0"/>
                <a:cs typeface="Arial" panose="020B0604020202020204" pitchFamily="34" charset="0"/>
              </a:rPr>
              <a:t> </a:t>
            </a:r>
            <a:r>
              <a:rPr lang="en-GB" sz="3200" i="0" dirty="0">
                <a:latin typeface="Arial" panose="020B0604020202020204" pitchFamily="34" charset="0"/>
                <a:cs typeface="Arial" panose="020B0604020202020204" pitchFamily="34" charset="0"/>
              </a:rPr>
              <a:t> </a:t>
            </a:r>
            <a:endParaRPr lang="en-GB" sz="3200" b="1" i="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5684BD1E-5A69-F918-1AB3-5CC04A75E496}"/>
              </a:ext>
            </a:extLst>
          </p:cNvPr>
          <p:cNvSpPr txBox="1"/>
          <p:nvPr/>
        </p:nvSpPr>
        <p:spPr>
          <a:xfrm>
            <a:off x="3456657" y="3843438"/>
            <a:ext cx="719999" cy="1080242"/>
          </a:xfrm>
          <a:prstGeom prst="rect">
            <a:avLst/>
          </a:prstGeom>
          <a:noFill/>
          <a:ln>
            <a:solidFill>
              <a:srgbClr val="BE0064"/>
            </a:solidFill>
          </a:ln>
        </p:spPr>
        <p:txBody>
          <a:bodyPr wrap="square" rtlCol="0">
            <a:spAutoFit/>
          </a:bodyPr>
          <a:lstStyle/>
          <a:p>
            <a:pPr algn="ctr"/>
            <a:r>
              <a:rPr lang="en-GB" sz="1050" b="1" dirty="0">
                <a:latin typeface="Arial"/>
                <a:cs typeface="Arial"/>
              </a:rPr>
              <a:t>Don’t have disease.</a:t>
            </a:r>
          </a:p>
          <a:p>
            <a:pPr algn="ctr"/>
            <a:endParaRPr lang="en-GB" sz="1050" b="1" dirty="0">
              <a:latin typeface="Arial"/>
              <a:cs typeface="Arial"/>
            </a:endParaRPr>
          </a:p>
          <a:p>
            <a:pPr algn="ctr"/>
            <a:r>
              <a:rPr lang="en-GB" sz="1050" b="1" dirty="0">
                <a:latin typeface="Arial"/>
                <a:cs typeface="Arial"/>
              </a:rPr>
              <a:t>Test positive.</a:t>
            </a:r>
            <a:endParaRPr lang="en-GB" b="1" dirty="0">
              <a:latin typeface="Arial"/>
              <a:cs typeface="Arial"/>
            </a:endParaRPr>
          </a:p>
        </p:txBody>
      </p:sp>
      <p:sp>
        <p:nvSpPr>
          <p:cNvPr id="31" name="TextBox 30">
            <a:extLst>
              <a:ext uri="{FF2B5EF4-FFF2-40B4-BE49-F238E27FC236}">
                <a16:creationId xmlns:a16="http://schemas.microsoft.com/office/drawing/2014/main" xmlns="" id="{5684BD1E-5A69-F918-1AB3-5CC04A75E496}"/>
              </a:ext>
            </a:extLst>
          </p:cNvPr>
          <p:cNvSpPr txBox="1"/>
          <p:nvPr/>
        </p:nvSpPr>
        <p:spPr>
          <a:xfrm>
            <a:off x="3440729" y="1737810"/>
            <a:ext cx="719999" cy="900246"/>
          </a:xfrm>
          <a:prstGeom prst="rect">
            <a:avLst/>
          </a:prstGeom>
          <a:noFill/>
          <a:ln>
            <a:solidFill>
              <a:srgbClr val="BE0064"/>
            </a:solidFill>
          </a:ln>
        </p:spPr>
        <p:txBody>
          <a:bodyPr wrap="square" rtlCol="0">
            <a:spAutoFit/>
          </a:bodyPr>
          <a:lstStyle/>
          <a:p>
            <a:pPr algn="ctr"/>
            <a:r>
              <a:rPr lang="en-GB" sz="1050" b="1" dirty="0">
                <a:latin typeface="Arial"/>
                <a:cs typeface="Arial"/>
              </a:rPr>
              <a:t>Have disease.</a:t>
            </a:r>
          </a:p>
          <a:p>
            <a:pPr algn="ctr"/>
            <a:endParaRPr lang="en-GB" sz="1050" b="1" dirty="0">
              <a:latin typeface="Arial"/>
              <a:cs typeface="Arial"/>
            </a:endParaRPr>
          </a:p>
          <a:p>
            <a:pPr algn="ctr"/>
            <a:r>
              <a:rPr lang="en-GB" sz="1050" b="1" dirty="0">
                <a:latin typeface="Arial"/>
                <a:cs typeface="Arial"/>
              </a:rPr>
              <a:t>Test positive.</a:t>
            </a:r>
            <a:endParaRPr lang="en-GB" b="1" dirty="0">
              <a:latin typeface="Arial"/>
              <a:cs typeface="Arial"/>
            </a:endParaRPr>
          </a:p>
        </p:txBody>
      </p:sp>
      <p:sp>
        <p:nvSpPr>
          <p:cNvPr id="32" name="TextBox 31">
            <a:extLst>
              <a:ext uri="{FF2B5EF4-FFF2-40B4-BE49-F238E27FC236}">
                <a16:creationId xmlns:a16="http://schemas.microsoft.com/office/drawing/2014/main" xmlns="" id="{5684BD1E-5A69-F918-1AB3-5CC04A75E496}"/>
              </a:ext>
            </a:extLst>
          </p:cNvPr>
          <p:cNvSpPr txBox="1"/>
          <p:nvPr/>
        </p:nvSpPr>
        <p:spPr>
          <a:xfrm>
            <a:off x="4183513" y="1743266"/>
            <a:ext cx="719999" cy="900246"/>
          </a:xfrm>
          <a:prstGeom prst="rect">
            <a:avLst/>
          </a:prstGeom>
          <a:noFill/>
          <a:ln>
            <a:solidFill>
              <a:srgbClr val="BE0064"/>
            </a:solidFill>
          </a:ln>
        </p:spPr>
        <p:txBody>
          <a:bodyPr wrap="square" rtlCol="0">
            <a:spAutoFit/>
          </a:bodyPr>
          <a:lstStyle/>
          <a:p>
            <a:pPr algn="ctr"/>
            <a:r>
              <a:rPr lang="en-GB" sz="1050" b="1" dirty="0">
                <a:latin typeface="Arial"/>
                <a:cs typeface="Arial"/>
              </a:rPr>
              <a:t>Have disease.</a:t>
            </a:r>
          </a:p>
          <a:p>
            <a:pPr algn="ctr"/>
            <a:endParaRPr lang="en-GB" sz="1050" b="1" dirty="0">
              <a:latin typeface="Arial"/>
              <a:cs typeface="Arial"/>
            </a:endParaRPr>
          </a:p>
          <a:p>
            <a:pPr algn="ctr"/>
            <a:r>
              <a:rPr lang="en-GB" sz="1050" b="1" dirty="0">
                <a:latin typeface="Arial"/>
                <a:cs typeface="Arial"/>
              </a:rPr>
              <a:t>Test positive.</a:t>
            </a:r>
            <a:endParaRPr lang="en-GB" b="1" dirty="0">
              <a:latin typeface="Arial"/>
              <a:cs typeface="Arial"/>
            </a:endParaRPr>
          </a:p>
        </p:txBody>
      </p:sp>
      <p:sp>
        <p:nvSpPr>
          <p:cNvPr id="33" name="TextBox 32">
            <a:extLst>
              <a:ext uri="{FF2B5EF4-FFF2-40B4-BE49-F238E27FC236}">
                <a16:creationId xmlns:a16="http://schemas.microsoft.com/office/drawing/2014/main" xmlns="" id="{5684BD1E-5A69-F918-1AB3-5CC04A75E496}"/>
              </a:ext>
            </a:extLst>
          </p:cNvPr>
          <p:cNvSpPr txBox="1"/>
          <p:nvPr/>
        </p:nvSpPr>
        <p:spPr>
          <a:xfrm>
            <a:off x="4931337" y="1743266"/>
            <a:ext cx="719999" cy="900246"/>
          </a:xfrm>
          <a:prstGeom prst="rect">
            <a:avLst/>
          </a:prstGeom>
          <a:noFill/>
          <a:ln>
            <a:solidFill>
              <a:srgbClr val="BE0064"/>
            </a:solidFill>
          </a:ln>
        </p:spPr>
        <p:txBody>
          <a:bodyPr wrap="square" rtlCol="0">
            <a:spAutoFit/>
          </a:bodyPr>
          <a:lstStyle/>
          <a:p>
            <a:pPr algn="ctr"/>
            <a:r>
              <a:rPr lang="en-GB" sz="1050" b="1" dirty="0">
                <a:latin typeface="Arial"/>
                <a:cs typeface="Arial"/>
              </a:rPr>
              <a:t>Have disease.</a:t>
            </a:r>
          </a:p>
          <a:p>
            <a:pPr algn="ctr"/>
            <a:endParaRPr lang="en-GB" sz="1050" b="1" dirty="0">
              <a:latin typeface="Arial"/>
              <a:cs typeface="Arial"/>
            </a:endParaRPr>
          </a:p>
          <a:p>
            <a:pPr algn="ctr"/>
            <a:r>
              <a:rPr lang="en-GB" sz="1050" b="1" dirty="0">
                <a:latin typeface="Arial"/>
                <a:cs typeface="Arial"/>
              </a:rPr>
              <a:t>Test positive.</a:t>
            </a:r>
            <a:endParaRPr lang="en-GB" b="1" dirty="0">
              <a:latin typeface="Arial"/>
              <a:cs typeface="Arial"/>
            </a:endParaRPr>
          </a:p>
        </p:txBody>
      </p:sp>
      <p:sp>
        <p:nvSpPr>
          <p:cNvPr id="35" name="TextBox 34">
            <a:extLst>
              <a:ext uri="{FF2B5EF4-FFF2-40B4-BE49-F238E27FC236}">
                <a16:creationId xmlns:a16="http://schemas.microsoft.com/office/drawing/2014/main" xmlns="" id="{5684BD1E-5A69-F918-1AB3-5CC04A75E496}"/>
              </a:ext>
            </a:extLst>
          </p:cNvPr>
          <p:cNvSpPr txBox="1"/>
          <p:nvPr/>
        </p:nvSpPr>
        <p:spPr>
          <a:xfrm>
            <a:off x="5684617" y="1748722"/>
            <a:ext cx="719999" cy="900246"/>
          </a:xfrm>
          <a:prstGeom prst="rect">
            <a:avLst/>
          </a:prstGeom>
          <a:noFill/>
          <a:ln>
            <a:solidFill>
              <a:srgbClr val="BE0064"/>
            </a:solidFill>
          </a:ln>
        </p:spPr>
        <p:txBody>
          <a:bodyPr wrap="square" rtlCol="0">
            <a:spAutoFit/>
          </a:bodyPr>
          <a:lstStyle/>
          <a:p>
            <a:pPr algn="ctr"/>
            <a:r>
              <a:rPr lang="en-GB" sz="1050" b="1" dirty="0">
                <a:latin typeface="Arial"/>
                <a:cs typeface="Arial"/>
              </a:rPr>
              <a:t>Have disease.</a:t>
            </a:r>
          </a:p>
          <a:p>
            <a:pPr algn="ctr"/>
            <a:endParaRPr lang="en-GB" sz="1050" b="1" dirty="0">
              <a:latin typeface="Arial"/>
              <a:cs typeface="Arial"/>
            </a:endParaRPr>
          </a:p>
          <a:p>
            <a:pPr algn="ctr"/>
            <a:r>
              <a:rPr lang="en-GB" sz="1050" b="1" dirty="0">
                <a:latin typeface="Arial"/>
                <a:cs typeface="Arial"/>
              </a:rPr>
              <a:t>Test positive.</a:t>
            </a:r>
            <a:endParaRPr lang="en-GB" b="1" dirty="0">
              <a:latin typeface="Arial"/>
              <a:cs typeface="Arial"/>
            </a:endParaRPr>
          </a:p>
        </p:txBody>
      </p:sp>
      <p:sp>
        <p:nvSpPr>
          <p:cNvPr id="58" name="TextBox 57">
            <a:extLst>
              <a:ext uri="{FF2B5EF4-FFF2-40B4-BE49-F238E27FC236}">
                <a16:creationId xmlns:a16="http://schemas.microsoft.com/office/drawing/2014/main" xmlns="" id="{5684BD1E-5A69-F918-1AB3-5CC04A75E496}"/>
              </a:ext>
            </a:extLst>
          </p:cNvPr>
          <p:cNvSpPr txBox="1"/>
          <p:nvPr/>
        </p:nvSpPr>
        <p:spPr>
          <a:xfrm>
            <a:off x="6447977" y="1743266"/>
            <a:ext cx="719999" cy="900246"/>
          </a:xfrm>
          <a:prstGeom prst="rect">
            <a:avLst/>
          </a:prstGeom>
          <a:noFill/>
          <a:ln>
            <a:solidFill>
              <a:srgbClr val="BE0064"/>
            </a:solidFill>
          </a:ln>
        </p:spPr>
        <p:txBody>
          <a:bodyPr wrap="square" rtlCol="0">
            <a:spAutoFit/>
          </a:bodyPr>
          <a:lstStyle/>
          <a:p>
            <a:pPr algn="ctr"/>
            <a:r>
              <a:rPr lang="en-GB" sz="1050" b="1" dirty="0">
                <a:latin typeface="Arial"/>
                <a:cs typeface="Arial"/>
              </a:rPr>
              <a:t>Have disease.</a:t>
            </a:r>
          </a:p>
          <a:p>
            <a:pPr algn="ctr"/>
            <a:endParaRPr lang="en-GB" sz="1050" b="1" dirty="0">
              <a:latin typeface="Arial"/>
              <a:cs typeface="Arial"/>
            </a:endParaRPr>
          </a:p>
          <a:p>
            <a:pPr algn="ctr"/>
            <a:r>
              <a:rPr lang="en-GB" sz="1050" b="1" dirty="0">
                <a:latin typeface="Arial"/>
                <a:cs typeface="Arial"/>
              </a:rPr>
              <a:t>Test positive.</a:t>
            </a:r>
            <a:endParaRPr lang="en-GB" b="1" dirty="0">
              <a:latin typeface="Arial"/>
              <a:cs typeface="Arial"/>
            </a:endParaRPr>
          </a:p>
        </p:txBody>
      </p:sp>
      <p:sp>
        <p:nvSpPr>
          <p:cNvPr id="59" name="TextBox 58">
            <a:extLst>
              <a:ext uri="{FF2B5EF4-FFF2-40B4-BE49-F238E27FC236}">
                <a16:creationId xmlns:a16="http://schemas.microsoft.com/office/drawing/2014/main" xmlns="" id="{5684BD1E-5A69-F918-1AB3-5CC04A75E496}"/>
              </a:ext>
            </a:extLst>
          </p:cNvPr>
          <p:cNvSpPr txBox="1"/>
          <p:nvPr/>
        </p:nvSpPr>
        <p:spPr>
          <a:xfrm>
            <a:off x="7201257" y="1748722"/>
            <a:ext cx="719999" cy="900246"/>
          </a:xfrm>
          <a:prstGeom prst="rect">
            <a:avLst/>
          </a:prstGeom>
          <a:noFill/>
          <a:ln>
            <a:solidFill>
              <a:srgbClr val="BE0064"/>
            </a:solidFill>
          </a:ln>
        </p:spPr>
        <p:txBody>
          <a:bodyPr wrap="square" rtlCol="0">
            <a:spAutoFit/>
          </a:bodyPr>
          <a:lstStyle/>
          <a:p>
            <a:pPr algn="ctr"/>
            <a:r>
              <a:rPr lang="en-GB" sz="1050" b="1" dirty="0">
                <a:latin typeface="Arial"/>
                <a:cs typeface="Arial"/>
              </a:rPr>
              <a:t>Have disease.</a:t>
            </a:r>
          </a:p>
          <a:p>
            <a:pPr algn="ctr"/>
            <a:endParaRPr lang="en-GB" sz="1050" b="1" dirty="0">
              <a:latin typeface="Arial"/>
              <a:cs typeface="Arial"/>
            </a:endParaRPr>
          </a:p>
          <a:p>
            <a:pPr algn="ctr"/>
            <a:r>
              <a:rPr lang="en-GB" sz="1050" b="1" dirty="0">
                <a:latin typeface="Arial"/>
                <a:cs typeface="Arial"/>
              </a:rPr>
              <a:t>Test positive.</a:t>
            </a:r>
            <a:endParaRPr lang="en-GB" b="1" dirty="0">
              <a:latin typeface="Arial"/>
              <a:cs typeface="Arial"/>
            </a:endParaRPr>
          </a:p>
        </p:txBody>
      </p:sp>
      <p:sp>
        <p:nvSpPr>
          <p:cNvPr id="60" name="TextBox 59">
            <a:extLst>
              <a:ext uri="{FF2B5EF4-FFF2-40B4-BE49-F238E27FC236}">
                <a16:creationId xmlns:a16="http://schemas.microsoft.com/office/drawing/2014/main" xmlns="" id="{5684BD1E-5A69-F918-1AB3-5CC04A75E496}"/>
              </a:ext>
            </a:extLst>
          </p:cNvPr>
          <p:cNvSpPr txBox="1"/>
          <p:nvPr/>
        </p:nvSpPr>
        <p:spPr>
          <a:xfrm>
            <a:off x="7951689" y="1748722"/>
            <a:ext cx="719999" cy="900246"/>
          </a:xfrm>
          <a:prstGeom prst="rect">
            <a:avLst/>
          </a:prstGeom>
          <a:noFill/>
          <a:ln>
            <a:solidFill>
              <a:srgbClr val="BE0064"/>
            </a:solidFill>
          </a:ln>
        </p:spPr>
        <p:txBody>
          <a:bodyPr wrap="square" rtlCol="0">
            <a:spAutoFit/>
          </a:bodyPr>
          <a:lstStyle/>
          <a:p>
            <a:pPr algn="ctr"/>
            <a:r>
              <a:rPr lang="en-GB" sz="1050" b="1" dirty="0">
                <a:latin typeface="Arial"/>
                <a:cs typeface="Arial"/>
              </a:rPr>
              <a:t>Have disease.</a:t>
            </a:r>
          </a:p>
          <a:p>
            <a:pPr algn="ctr"/>
            <a:endParaRPr lang="en-GB" sz="1050" b="1" dirty="0">
              <a:latin typeface="Arial"/>
              <a:cs typeface="Arial"/>
            </a:endParaRPr>
          </a:p>
          <a:p>
            <a:pPr algn="ctr"/>
            <a:r>
              <a:rPr lang="en-GB" sz="1050" b="1" dirty="0">
                <a:latin typeface="Arial"/>
                <a:cs typeface="Arial"/>
              </a:rPr>
              <a:t>Test positive.</a:t>
            </a:r>
            <a:endParaRPr lang="en-GB" b="1" dirty="0">
              <a:latin typeface="Arial"/>
              <a:cs typeface="Arial"/>
            </a:endParaRPr>
          </a:p>
        </p:txBody>
      </p:sp>
      <p:sp>
        <p:nvSpPr>
          <p:cNvPr id="61" name="TextBox 60">
            <a:extLst>
              <a:ext uri="{FF2B5EF4-FFF2-40B4-BE49-F238E27FC236}">
                <a16:creationId xmlns:a16="http://schemas.microsoft.com/office/drawing/2014/main" xmlns="" id="{5684BD1E-5A69-F918-1AB3-5CC04A75E496}"/>
              </a:ext>
            </a:extLst>
          </p:cNvPr>
          <p:cNvSpPr txBox="1"/>
          <p:nvPr/>
        </p:nvSpPr>
        <p:spPr>
          <a:xfrm>
            <a:off x="8707577" y="1754178"/>
            <a:ext cx="719999" cy="900246"/>
          </a:xfrm>
          <a:prstGeom prst="rect">
            <a:avLst/>
          </a:prstGeom>
          <a:noFill/>
          <a:ln>
            <a:solidFill>
              <a:srgbClr val="BE0064"/>
            </a:solidFill>
          </a:ln>
        </p:spPr>
        <p:txBody>
          <a:bodyPr wrap="square" rtlCol="0">
            <a:spAutoFit/>
          </a:bodyPr>
          <a:lstStyle/>
          <a:p>
            <a:pPr algn="ctr"/>
            <a:r>
              <a:rPr lang="en-GB" sz="1050" b="1" dirty="0">
                <a:latin typeface="Arial"/>
                <a:cs typeface="Arial"/>
              </a:rPr>
              <a:t>Have disease.</a:t>
            </a:r>
          </a:p>
          <a:p>
            <a:pPr algn="ctr"/>
            <a:endParaRPr lang="en-GB" sz="1050" b="1" dirty="0">
              <a:latin typeface="Arial"/>
              <a:cs typeface="Arial"/>
            </a:endParaRPr>
          </a:p>
          <a:p>
            <a:pPr algn="ctr"/>
            <a:r>
              <a:rPr lang="en-GB" sz="1050" b="1" dirty="0">
                <a:latin typeface="Arial"/>
                <a:cs typeface="Arial"/>
              </a:rPr>
              <a:t>Test positive.</a:t>
            </a:r>
            <a:endParaRPr lang="en-GB" b="1" dirty="0">
              <a:latin typeface="Arial"/>
              <a:cs typeface="Arial"/>
            </a:endParaRPr>
          </a:p>
        </p:txBody>
      </p:sp>
      <p:sp>
        <p:nvSpPr>
          <p:cNvPr id="62" name="TextBox 61">
            <a:extLst>
              <a:ext uri="{FF2B5EF4-FFF2-40B4-BE49-F238E27FC236}">
                <a16:creationId xmlns:a16="http://schemas.microsoft.com/office/drawing/2014/main" xmlns="" id="{5684BD1E-5A69-F918-1AB3-5CC04A75E496}"/>
              </a:ext>
            </a:extLst>
          </p:cNvPr>
          <p:cNvSpPr txBox="1"/>
          <p:nvPr/>
        </p:nvSpPr>
        <p:spPr>
          <a:xfrm>
            <a:off x="9471177" y="1754178"/>
            <a:ext cx="719999" cy="900246"/>
          </a:xfrm>
          <a:prstGeom prst="rect">
            <a:avLst/>
          </a:prstGeom>
          <a:noFill/>
          <a:ln>
            <a:solidFill>
              <a:srgbClr val="BE0064"/>
            </a:solidFill>
          </a:ln>
        </p:spPr>
        <p:txBody>
          <a:bodyPr wrap="square" rtlCol="0">
            <a:spAutoFit/>
          </a:bodyPr>
          <a:lstStyle/>
          <a:p>
            <a:pPr algn="ctr"/>
            <a:r>
              <a:rPr lang="en-GB" sz="1050" b="1" dirty="0">
                <a:latin typeface="Arial"/>
                <a:cs typeface="Arial"/>
              </a:rPr>
              <a:t>Have disease.</a:t>
            </a:r>
          </a:p>
          <a:p>
            <a:pPr algn="ctr"/>
            <a:endParaRPr lang="en-GB" sz="1050" b="1" dirty="0">
              <a:latin typeface="Arial"/>
              <a:cs typeface="Arial"/>
            </a:endParaRPr>
          </a:p>
          <a:p>
            <a:pPr algn="ctr"/>
            <a:r>
              <a:rPr lang="en-GB" sz="1050" b="1" dirty="0">
                <a:latin typeface="Arial"/>
                <a:cs typeface="Arial"/>
              </a:rPr>
              <a:t>Test positive.</a:t>
            </a:r>
            <a:endParaRPr lang="en-GB" b="1" dirty="0">
              <a:latin typeface="Arial"/>
              <a:cs typeface="Arial"/>
            </a:endParaRPr>
          </a:p>
        </p:txBody>
      </p:sp>
      <p:sp>
        <p:nvSpPr>
          <p:cNvPr id="63" name="TextBox 62">
            <a:extLst>
              <a:ext uri="{FF2B5EF4-FFF2-40B4-BE49-F238E27FC236}">
                <a16:creationId xmlns:a16="http://schemas.microsoft.com/office/drawing/2014/main" xmlns="" id="{5684BD1E-5A69-F918-1AB3-5CC04A75E496}"/>
              </a:ext>
            </a:extLst>
          </p:cNvPr>
          <p:cNvSpPr txBox="1"/>
          <p:nvPr/>
        </p:nvSpPr>
        <p:spPr>
          <a:xfrm>
            <a:off x="10232345" y="1759634"/>
            <a:ext cx="719999" cy="900246"/>
          </a:xfrm>
          <a:prstGeom prst="rect">
            <a:avLst/>
          </a:prstGeom>
          <a:noFill/>
          <a:ln>
            <a:solidFill>
              <a:srgbClr val="BE0064"/>
            </a:solidFill>
          </a:ln>
        </p:spPr>
        <p:txBody>
          <a:bodyPr wrap="square" rtlCol="0">
            <a:spAutoFit/>
          </a:bodyPr>
          <a:lstStyle/>
          <a:p>
            <a:pPr algn="ctr"/>
            <a:r>
              <a:rPr lang="en-GB" sz="1050" b="1" dirty="0">
                <a:latin typeface="Arial"/>
                <a:cs typeface="Arial"/>
              </a:rPr>
              <a:t>Have disease.</a:t>
            </a:r>
          </a:p>
          <a:p>
            <a:pPr algn="ctr"/>
            <a:endParaRPr lang="en-GB" sz="1050" b="1" dirty="0">
              <a:latin typeface="Arial"/>
              <a:cs typeface="Arial"/>
            </a:endParaRPr>
          </a:p>
          <a:p>
            <a:pPr algn="ctr"/>
            <a:r>
              <a:rPr lang="en-GB" sz="1050" b="1" dirty="0">
                <a:latin typeface="Arial"/>
                <a:cs typeface="Arial"/>
              </a:rPr>
              <a:t>Test positive.</a:t>
            </a:r>
            <a:endParaRPr lang="en-GB" b="1" dirty="0">
              <a:latin typeface="Arial"/>
              <a:cs typeface="Arial"/>
            </a:endParaRPr>
          </a:p>
        </p:txBody>
      </p:sp>
      <p:sp>
        <p:nvSpPr>
          <p:cNvPr id="64" name="TextBox 63">
            <a:extLst>
              <a:ext uri="{FF2B5EF4-FFF2-40B4-BE49-F238E27FC236}">
                <a16:creationId xmlns:a16="http://schemas.microsoft.com/office/drawing/2014/main" xmlns="" id="{5684BD1E-5A69-F918-1AB3-5CC04A75E496}"/>
              </a:ext>
            </a:extLst>
          </p:cNvPr>
          <p:cNvSpPr txBox="1"/>
          <p:nvPr/>
        </p:nvSpPr>
        <p:spPr>
          <a:xfrm>
            <a:off x="3444189" y="2740921"/>
            <a:ext cx="755999" cy="1007997"/>
          </a:xfrm>
          <a:prstGeom prst="rect">
            <a:avLst/>
          </a:prstGeom>
          <a:noFill/>
          <a:ln>
            <a:solidFill>
              <a:srgbClr val="BE0064"/>
            </a:solidFill>
          </a:ln>
        </p:spPr>
        <p:txBody>
          <a:bodyPr wrap="square" rtlCol="0">
            <a:spAutoFit/>
          </a:bodyPr>
          <a:lstStyle/>
          <a:p>
            <a:pPr algn="ctr"/>
            <a:r>
              <a:rPr lang="en-GB" sz="1050" b="1" dirty="0">
                <a:latin typeface="Arial"/>
                <a:cs typeface="Arial"/>
              </a:rPr>
              <a:t>Have disease.</a:t>
            </a:r>
          </a:p>
          <a:p>
            <a:pPr algn="ctr"/>
            <a:endParaRPr lang="en-GB" sz="1050" b="1" dirty="0">
              <a:latin typeface="Arial"/>
              <a:cs typeface="Arial"/>
            </a:endParaRPr>
          </a:p>
          <a:p>
            <a:pPr algn="ctr"/>
            <a:r>
              <a:rPr lang="en-GB" sz="1050" b="1" dirty="0">
                <a:latin typeface="Arial"/>
                <a:cs typeface="Arial"/>
              </a:rPr>
              <a:t>Test negative.</a:t>
            </a:r>
            <a:endParaRPr lang="en-GB" b="1" dirty="0">
              <a:latin typeface="Arial"/>
              <a:cs typeface="Arial"/>
            </a:endParaRPr>
          </a:p>
        </p:txBody>
      </p:sp>
      <p:sp>
        <p:nvSpPr>
          <p:cNvPr id="65" name="TextBox 64">
            <a:extLst>
              <a:ext uri="{FF2B5EF4-FFF2-40B4-BE49-F238E27FC236}">
                <a16:creationId xmlns:a16="http://schemas.microsoft.com/office/drawing/2014/main" xmlns="" id="{5684BD1E-5A69-F918-1AB3-5CC04A75E496}"/>
              </a:ext>
            </a:extLst>
          </p:cNvPr>
          <p:cNvSpPr txBox="1"/>
          <p:nvPr/>
        </p:nvSpPr>
        <p:spPr>
          <a:xfrm>
            <a:off x="4217825" y="3848894"/>
            <a:ext cx="719999" cy="1080242"/>
          </a:xfrm>
          <a:prstGeom prst="rect">
            <a:avLst/>
          </a:prstGeom>
          <a:noFill/>
          <a:ln>
            <a:solidFill>
              <a:srgbClr val="BE0064"/>
            </a:solidFill>
          </a:ln>
        </p:spPr>
        <p:txBody>
          <a:bodyPr wrap="square" rtlCol="0">
            <a:spAutoFit/>
          </a:bodyPr>
          <a:lstStyle/>
          <a:p>
            <a:pPr algn="ctr"/>
            <a:r>
              <a:rPr lang="en-GB" sz="1050" b="1" dirty="0">
                <a:latin typeface="Arial"/>
                <a:cs typeface="Arial"/>
              </a:rPr>
              <a:t>Don’t have disease.</a:t>
            </a:r>
          </a:p>
          <a:p>
            <a:pPr algn="ctr"/>
            <a:endParaRPr lang="en-GB" sz="1050" b="1" dirty="0">
              <a:latin typeface="Arial"/>
              <a:cs typeface="Arial"/>
            </a:endParaRPr>
          </a:p>
          <a:p>
            <a:pPr algn="ctr"/>
            <a:r>
              <a:rPr lang="en-GB" sz="1050" b="1" dirty="0">
                <a:latin typeface="Arial"/>
                <a:cs typeface="Arial"/>
              </a:rPr>
              <a:t>Test positive.</a:t>
            </a:r>
            <a:endParaRPr lang="en-GB" b="1" dirty="0">
              <a:latin typeface="Arial"/>
              <a:cs typeface="Arial"/>
            </a:endParaRPr>
          </a:p>
        </p:txBody>
      </p:sp>
      <p:sp>
        <p:nvSpPr>
          <p:cNvPr id="66" name="TextBox 65">
            <a:extLst>
              <a:ext uri="{FF2B5EF4-FFF2-40B4-BE49-F238E27FC236}">
                <a16:creationId xmlns:a16="http://schemas.microsoft.com/office/drawing/2014/main" xmlns="" id="{5684BD1E-5A69-F918-1AB3-5CC04A75E496}"/>
              </a:ext>
            </a:extLst>
          </p:cNvPr>
          <p:cNvSpPr txBox="1"/>
          <p:nvPr/>
        </p:nvSpPr>
        <p:spPr>
          <a:xfrm>
            <a:off x="3444475" y="5119797"/>
            <a:ext cx="755999" cy="1043412"/>
          </a:xfrm>
          <a:prstGeom prst="rect">
            <a:avLst/>
          </a:prstGeom>
          <a:noFill/>
          <a:ln>
            <a:solidFill>
              <a:srgbClr val="BE0064"/>
            </a:solidFill>
          </a:ln>
        </p:spPr>
        <p:txBody>
          <a:bodyPr wrap="square" rtlCol="0">
            <a:spAutoFit/>
          </a:bodyPr>
          <a:lstStyle/>
          <a:p>
            <a:pPr algn="ctr"/>
            <a:r>
              <a:rPr lang="en-GB" sz="1050" b="1" dirty="0">
                <a:latin typeface="Arial"/>
                <a:cs typeface="Arial"/>
              </a:rPr>
              <a:t>Don’t have disease.</a:t>
            </a:r>
          </a:p>
          <a:p>
            <a:pPr algn="ctr"/>
            <a:endParaRPr lang="en-GB" sz="1050" b="1" dirty="0">
              <a:latin typeface="Arial"/>
              <a:cs typeface="Arial"/>
            </a:endParaRPr>
          </a:p>
          <a:p>
            <a:pPr algn="ctr"/>
            <a:r>
              <a:rPr lang="en-GB" sz="1050" b="1" dirty="0">
                <a:latin typeface="Arial"/>
                <a:cs typeface="Arial"/>
              </a:rPr>
              <a:t>Test negative.</a:t>
            </a:r>
            <a:endParaRPr lang="en-GB" b="1" dirty="0">
              <a:latin typeface="Arial"/>
              <a:cs typeface="Arial"/>
            </a:endParaRPr>
          </a:p>
        </p:txBody>
      </p:sp>
      <p:sp>
        <p:nvSpPr>
          <p:cNvPr id="68" name="TextBox 67">
            <a:extLst>
              <a:ext uri="{FF2B5EF4-FFF2-40B4-BE49-F238E27FC236}">
                <a16:creationId xmlns:a16="http://schemas.microsoft.com/office/drawing/2014/main" xmlns="" id="{5684BD1E-5A69-F918-1AB3-5CC04A75E496}"/>
              </a:ext>
            </a:extLst>
          </p:cNvPr>
          <p:cNvSpPr txBox="1"/>
          <p:nvPr/>
        </p:nvSpPr>
        <p:spPr>
          <a:xfrm>
            <a:off x="4237131" y="5125253"/>
            <a:ext cx="755999" cy="1043412"/>
          </a:xfrm>
          <a:prstGeom prst="rect">
            <a:avLst/>
          </a:prstGeom>
          <a:noFill/>
          <a:ln>
            <a:solidFill>
              <a:srgbClr val="BE0064"/>
            </a:solidFill>
          </a:ln>
        </p:spPr>
        <p:txBody>
          <a:bodyPr wrap="square" rtlCol="0">
            <a:spAutoFit/>
          </a:bodyPr>
          <a:lstStyle/>
          <a:p>
            <a:pPr algn="ctr"/>
            <a:r>
              <a:rPr lang="en-GB" sz="1050" b="1" dirty="0">
                <a:latin typeface="Arial"/>
                <a:cs typeface="Arial"/>
              </a:rPr>
              <a:t>Don’t have disease.</a:t>
            </a:r>
          </a:p>
          <a:p>
            <a:pPr algn="ctr"/>
            <a:endParaRPr lang="en-GB" sz="1050" b="1" dirty="0">
              <a:latin typeface="Arial"/>
              <a:cs typeface="Arial"/>
            </a:endParaRPr>
          </a:p>
          <a:p>
            <a:pPr algn="ctr"/>
            <a:r>
              <a:rPr lang="en-GB" sz="1050" b="1" dirty="0">
                <a:latin typeface="Arial"/>
                <a:cs typeface="Arial"/>
              </a:rPr>
              <a:t>Test negative.</a:t>
            </a:r>
            <a:endParaRPr lang="en-GB" b="1" dirty="0">
              <a:latin typeface="Arial"/>
              <a:cs typeface="Arial"/>
            </a:endParaRPr>
          </a:p>
        </p:txBody>
      </p:sp>
      <p:sp>
        <p:nvSpPr>
          <p:cNvPr id="69" name="TextBox 68">
            <a:extLst>
              <a:ext uri="{FF2B5EF4-FFF2-40B4-BE49-F238E27FC236}">
                <a16:creationId xmlns:a16="http://schemas.microsoft.com/office/drawing/2014/main" xmlns="" id="{5684BD1E-5A69-F918-1AB3-5CC04A75E496}"/>
              </a:ext>
            </a:extLst>
          </p:cNvPr>
          <p:cNvSpPr txBox="1"/>
          <p:nvPr/>
        </p:nvSpPr>
        <p:spPr>
          <a:xfrm>
            <a:off x="5034827" y="5125253"/>
            <a:ext cx="755999" cy="1043412"/>
          </a:xfrm>
          <a:prstGeom prst="rect">
            <a:avLst/>
          </a:prstGeom>
          <a:noFill/>
          <a:ln>
            <a:solidFill>
              <a:srgbClr val="BE0064"/>
            </a:solidFill>
          </a:ln>
        </p:spPr>
        <p:txBody>
          <a:bodyPr wrap="square" rtlCol="0">
            <a:spAutoFit/>
          </a:bodyPr>
          <a:lstStyle/>
          <a:p>
            <a:pPr algn="ctr"/>
            <a:r>
              <a:rPr lang="en-GB" sz="1050" b="1" dirty="0">
                <a:latin typeface="Arial"/>
                <a:cs typeface="Arial"/>
              </a:rPr>
              <a:t>Don’t have disease.</a:t>
            </a:r>
          </a:p>
          <a:p>
            <a:pPr algn="ctr"/>
            <a:endParaRPr lang="en-GB" sz="1050" b="1" dirty="0">
              <a:latin typeface="Arial"/>
              <a:cs typeface="Arial"/>
            </a:endParaRPr>
          </a:p>
          <a:p>
            <a:pPr algn="ctr"/>
            <a:r>
              <a:rPr lang="en-GB" sz="1050" b="1" dirty="0">
                <a:latin typeface="Arial"/>
                <a:cs typeface="Arial"/>
              </a:rPr>
              <a:t>Test negative.</a:t>
            </a:r>
            <a:endParaRPr lang="en-GB" b="1" dirty="0">
              <a:latin typeface="Arial"/>
              <a:cs typeface="Arial"/>
            </a:endParaRPr>
          </a:p>
        </p:txBody>
      </p:sp>
      <p:sp>
        <p:nvSpPr>
          <p:cNvPr id="70" name="TextBox 69">
            <a:extLst>
              <a:ext uri="{FF2B5EF4-FFF2-40B4-BE49-F238E27FC236}">
                <a16:creationId xmlns:a16="http://schemas.microsoft.com/office/drawing/2014/main" xmlns="" id="{5684BD1E-5A69-F918-1AB3-5CC04A75E496}"/>
              </a:ext>
            </a:extLst>
          </p:cNvPr>
          <p:cNvSpPr txBox="1"/>
          <p:nvPr/>
        </p:nvSpPr>
        <p:spPr>
          <a:xfrm>
            <a:off x="5827483" y="5130709"/>
            <a:ext cx="755999" cy="1043412"/>
          </a:xfrm>
          <a:prstGeom prst="rect">
            <a:avLst/>
          </a:prstGeom>
          <a:noFill/>
          <a:ln>
            <a:solidFill>
              <a:srgbClr val="BE0064"/>
            </a:solidFill>
          </a:ln>
        </p:spPr>
        <p:txBody>
          <a:bodyPr wrap="square" rtlCol="0">
            <a:spAutoFit/>
          </a:bodyPr>
          <a:lstStyle/>
          <a:p>
            <a:pPr algn="ctr"/>
            <a:r>
              <a:rPr lang="en-GB" sz="1050" b="1" dirty="0">
                <a:latin typeface="Arial"/>
                <a:cs typeface="Arial"/>
              </a:rPr>
              <a:t>Don’t have disease.</a:t>
            </a:r>
          </a:p>
          <a:p>
            <a:pPr algn="ctr"/>
            <a:endParaRPr lang="en-GB" sz="1050" b="1" dirty="0">
              <a:latin typeface="Arial"/>
              <a:cs typeface="Arial"/>
            </a:endParaRPr>
          </a:p>
          <a:p>
            <a:pPr algn="ctr"/>
            <a:r>
              <a:rPr lang="en-GB" sz="1050" b="1" dirty="0">
                <a:latin typeface="Arial"/>
                <a:cs typeface="Arial"/>
              </a:rPr>
              <a:t>Test negative.</a:t>
            </a:r>
            <a:endParaRPr lang="en-GB" b="1" dirty="0">
              <a:latin typeface="Arial"/>
              <a:cs typeface="Arial"/>
            </a:endParaRPr>
          </a:p>
        </p:txBody>
      </p:sp>
      <p:sp>
        <p:nvSpPr>
          <p:cNvPr id="71" name="TextBox 70">
            <a:extLst>
              <a:ext uri="{FF2B5EF4-FFF2-40B4-BE49-F238E27FC236}">
                <a16:creationId xmlns:a16="http://schemas.microsoft.com/office/drawing/2014/main" xmlns="" id="{5684BD1E-5A69-F918-1AB3-5CC04A75E496}"/>
              </a:ext>
            </a:extLst>
          </p:cNvPr>
          <p:cNvSpPr txBox="1"/>
          <p:nvPr/>
        </p:nvSpPr>
        <p:spPr>
          <a:xfrm>
            <a:off x="6625179" y="5130709"/>
            <a:ext cx="755999" cy="1043412"/>
          </a:xfrm>
          <a:prstGeom prst="rect">
            <a:avLst/>
          </a:prstGeom>
          <a:noFill/>
          <a:ln>
            <a:solidFill>
              <a:srgbClr val="BE0064"/>
            </a:solidFill>
          </a:ln>
        </p:spPr>
        <p:txBody>
          <a:bodyPr wrap="square" rtlCol="0">
            <a:spAutoFit/>
          </a:bodyPr>
          <a:lstStyle/>
          <a:p>
            <a:pPr algn="ctr"/>
            <a:r>
              <a:rPr lang="en-GB" sz="1050" b="1" dirty="0">
                <a:latin typeface="Arial"/>
                <a:cs typeface="Arial"/>
              </a:rPr>
              <a:t>Don’t have disease.</a:t>
            </a:r>
          </a:p>
          <a:p>
            <a:pPr algn="ctr"/>
            <a:endParaRPr lang="en-GB" sz="1050" b="1" dirty="0">
              <a:latin typeface="Arial"/>
              <a:cs typeface="Arial"/>
            </a:endParaRPr>
          </a:p>
          <a:p>
            <a:pPr algn="ctr"/>
            <a:r>
              <a:rPr lang="en-GB" sz="1050" b="1" dirty="0">
                <a:latin typeface="Arial"/>
                <a:cs typeface="Arial"/>
              </a:rPr>
              <a:t>Test negative.</a:t>
            </a:r>
            <a:endParaRPr lang="en-GB" b="1" dirty="0">
              <a:latin typeface="Arial"/>
              <a:cs typeface="Arial"/>
            </a:endParaRPr>
          </a:p>
        </p:txBody>
      </p:sp>
      <p:sp>
        <p:nvSpPr>
          <p:cNvPr id="72" name="TextBox 71">
            <a:extLst>
              <a:ext uri="{FF2B5EF4-FFF2-40B4-BE49-F238E27FC236}">
                <a16:creationId xmlns:a16="http://schemas.microsoft.com/office/drawing/2014/main" xmlns="" id="{5684BD1E-5A69-F918-1AB3-5CC04A75E496}"/>
              </a:ext>
            </a:extLst>
          </p:cNvPr>
          <p:cNvSpPr txBox="1"/>
          <p:nvPr/>
        </p:nvSpPr>
        <p:spPr>
          <a:xfrm>
            <a:off x="7422875" y="5130709"/>
            <a:ext cx="755999" cy="1043412"/>
          </a:xfrm>
          <a:prstGeom prst="rect">
            <a:avLst/>
          </a:prstGeom>
          <a:noFill/>
          <a:ln>
            <a:solidFill>
              <a:srgbClr val="BE0064"/>
            </a:solidFill>
          </a:ln>
        </p:spPr>
        <p:txBody>
          <a:bodyPr wrap="square" rtlCol="0">
            <a:spAutoFit/>
          </a:bodyPr>
          <a:lstStyle/>
          <a:p>
            <a:pPr algn="ctr"/>
            <a:r>
              <a:rPr lang="en-GB" sz="1050" b="1" dirty="0">
                <a:latin typeface="Arial"/>
                <a:cs typeface="Arial"/>
              </a:rPr>
              <a:t>Don’t have disease.</a:t>
            </a:r>
          </a:p>
          <a:p>
            <a:pPr algn="ctr"/>
            <a:endParaRPr lang="en-GB" sz="1050" b="1" dirty="0">
              <a:latin typeface="Arial"/>
              <a:cs typeface="Arial"/>
            </a:endParaRPr>
          </a:p>
          <a:p>
            <a:pPr algn="ctr"/>
            <a:r>
              <a:rPr lang="en-GB" sz="1050" b="1" dirty="0">
                <a:latin typeface="Arial"/>
                <a:cs typeface="Arial"/>
              </a:rPr>
              <a:t>Test negative.</a:t>
            </a:r>
            <a:endParaRPr lang="en-GB" b="1" dirty="0">
              <a:latin typeface="Arial"/>
              <a:cs typeface="Arial"/>
            </a:endParaRPr>
          </a:p>
        </p:txBody>
      </p:sp>
      <p:sp>
        <p:nvSpPr>
          <p:cNvPr id="73" name="TextBox 72">
            <a:extLst>
              <a:ext uri="{FF2B5EF4-FFF2-40B4-BE49-F238E27FC236}">
                <a16:creationId xmlns:a16="http://schemas.microsoft.com/office/drawing/2014/main" xmlns="" id="{5684BD1E-5A69-F918-1AB3-5CC04A75E496}"/>
              </a:ext>
            </a:extLst>
          </p:cNvPr>
          <p:cNvSpPr txBox="1"/>
          <p:nvPr/>
        </p:nvSpPr>
        <p:spPr>
          <a:xfrm>
            <a:off x="8215531" y="5136165"/>
            <a:ext cx="755999" cy="1043412"/>
          </a:xfrm>
          <a:prstGeom prst="rect">
            <a:avLst/>
          </a:prstGeom>
          <a:noFill/>
          <a:ln>
            <a:solidFill>
              <a:srgbClr val="BE0064"/>
            </a:solidFill>
          </a:ln>
        </p:spPr>
        <p:txBody>
          <a:bodyPr wrap="square" rtlCol="0">
            <a:spAutoFit/>
          </a:bodyPr>
          <a:lstStyle/>
          <a:p>
            <a:pPr algn="ctr"/>
            <a:r>
              <a:rPr lang="en-GB" sz="1050" b="1" dirty="0">
                <a:latin typeface="Arial"/>
                <a:cs typeface="Arial"/>
              </a:rPr>
              <a:t>Don’t have disease.</a:t>
            </a:r>
          </a:p>
          <a:p>
            <a:pPr algn="ctr"/>
            <a:endParaRPr lang="en-GB" sz="1050" b="1" dirty="0">
              <a:latin typeface="Arial"/>
              <a:cs typeface="Arial"/>
            </a:endParaRPr>
          </a:p>
          <a:p>
            <a:pPr algn="ctr"/>
            <a:r>
              <a:rPr lang="en-GB" sz="1050" b="1" dirty="0">
                <a:latin typeface="Arial"/>
                <a:cs typeface="Arial"/>
              </a:rPr>
              <a:t>Test negative.</a:t>
            </a:r>
            <a:endParaRPr lang="en-GB" b="1" dirty="0">
              <a:latin typeface="Arial"/>
              <a:cs typeface="Arial"/>
            </a:endParaRPr>
          </a:p>
        </p:txBody>
      </p:sp>
      <p:sp>
        <p:nvSpPr>
          <p:cNvPr id="75" name="Rectangle 74"/>
          <p:cNvSpPr/>
          <p:nvPr/>
        </p:nvSpPr>
        <p:spPr>
          <a:xfrm>
            <a:off x="2047905" y="2408721"/>
            <a:ext cx="504000" cy="6569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2047033" y="4678024"/>
            <a:ext cx="504000" cy="6569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11060725" y="1772592"/>
            <a:ext cx="504000" cy="6569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11054383" y="2912888"/>
            <a:ext cx="504000" cy="6569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11054383" y="4024271"/>
            <a:ext cx="504000" cy="6569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11054383" y="5223859"/>
            <a:ext cx="504000" cy="6569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554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Representing the results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6512F0C6-646A-B847-B751-F8629AA1EEBB}"/>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6</a:t>
            </a:fld>
            <a:endParaRPr lang="en-US" b="1" dirty="0">
              <a:solidFill>
                <a:srgbClr val="000000"/>
              </a:solidFill>
              <a:latin typeface="Arial" panose="020B0604020202020204" pitchFamily="34" charset="0"/>
              <a:cs typeface="Arial" panose="020B0604020202020204" pitchFamily="34" charset="0"/>
            </a:endParaRPr>
          </a:p>
        </p:txBody>
      </p:sp>
      <p:sp>
        <p:nvSpPr>
          <p:cNvPr id="33" name="TextBox 32"/>
          <p:cNvSpPr txBox="1"/>
          <p:nvPr/>
        </p:nvSpPr>
        <p:spPr>
          <a:xfrm>
            <a:off x="6689850" y="2886909"/>
            <a:ext cx="1023800" cy="646331"/>
          </a:xfrm>
          <a:prstGeom prst="rect">
            <a:avLst/>
          </a:prstGeom>
          <a:noFill/>
        </p:spPr>
        <p:txBody>
          <a:bodyPr wrap="none" rtlCol="0">
            <a:spAutoFit/>
          </a:bodyPr>
          <a:lstStyle/>
          <a:p>
            <a:pPr algn="ctr"/>
            <a:r>
              <a:rPr lang="en-US" dirty="0"/>
              <a:t>have the</a:t>
            </a:r>
          </a:p>
          <a:p>
            <a:pPr algn="ctr"/>
            <a:r>
              <a:rPr lang="en-US" dirty="0"/>
              <a:t>disease</a:t>
            </a:r>
          </a:p>
        </p:txBody>
      </p:sp>
      <p:cxnSp>
        <p:nvCxnSpPr>
          <p:cNvPr id="34" name="Straight Connector 33"/>
          <p:cNvCxnSpPr/>
          <p:nvPr/>
        </p:nvCxnSpPr>
        <p:spPr>
          <a:xfrm flipH="1">
            <a:off x="6999138" y="3210075"/>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6999138" y="4536134"/>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579054" y="4923398"/>
            <a:ext cx="1245391" cy="646331"/>
          </a:xfrm>
          <a:prstGeom prst="rect">
            <a:avLst/>
          </a:prstGeom>
          <a:noFill/>
        </p:spPr>
        <p:txBody>
          <a:bodyPr wrap="none" rtlCol="0">
            <a:spAutoFit/>
          </a:bodyPr>
          <a:lstStyle/>
          <a:p>
            <a:pPr algn="ctr"/>
            <a:r>
              <a:rPr lang="en-US" dirty="0"/>
              <a:t>don’t have</a:t>
            </a:r>
            <a:br>
              <a:rPr lang="en-US" dirty="0"/>
            </a:br>
            <a:r>
              <a:rPr lang="en-US" dirty="0"/>
              <a:t>the disease</a:t>
            </a:r>
          </a:p>
        </p:txBody>
      </p:sp>
      <p:sp>
        <p:nvSpPr>
          <p:cNvPr id="37" name="TextBox 36"/>
          <p:cNvSpPr txBox="1"/>
          <p:nvPr/>
        </p:nvSpPr>
        <p:spPr>
          <a:xfrm>
            <a:off x="9078937" y="2162803"/>
            <a:ext cx="711591" cy="369332"/>
          </a:xfrm>
          <a:prstGeom prst="rect">
            <a:avLst/>
          </a:prstGeom>
          <a:noFill/>
        </p:spPr>
        <p:txBody>
          <a:bodyPr wrap="none" rtlCol="0">
            <a:spAutoFit/>
          </a:bodyPr>
          <a:lstStyle/>
          <a:p>
            <a:r>
              <a:rPr lang="en-US" dirty="0"/>
              <a:t>+ test</a:t>
            </a:r>
          </a:p>
        </p:txBody>
      </p:sp>
      <p:sp>
        <p:nvSpPr>
          <p:cNvPr id="38" name="Oval 37"/>
          <p:cNvSpPr/>
          <p:nvPr/>
        </p:nvSpPr>
        <p:spPr>
          <a:xfrm>
            <a:off x="7985295" y="2839547"/>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7970354" y="4974983"/>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9083677" y="3452339"/>
            <a:ext cx="726224" cy="369332"/>
          </a:xfrm>
          <a:prstGeom prst="rect">
            <a:avLst/>
          </a:prstGeom>
          <a:noFill/>
        </p:spPr>
        <p:txBody>
          <a:bodyPr wrap="none" rtlCol="0">
            <a:spAutoFit/>
          </a:bodyPr>
          <a:lstStyle/>
          <a:p>
            <a:r>
              <a:rPr lang="en-US" dirty="0">
                <a:cs typeface="Arial"/>
              </a:rPr>
              <a:t>−</a:t>
            </a:r>
            <a:r>
              <a:rPr lang="en-US" dirty="0"/>
              <a:t> test</a:t>
            </a:r>
          </a:p>
        </p:txBody>
      </p:sp>
      <p:sp>
        <p:nvSpPr>
          <p:cNvPr id="42" name="TextBox 41"/>
          <p:cNvSpPr txBox="1"/>
          <p:nvPr/>
        </p:nvSpPr>
        <p:spPr>
          <a:xfrm>
            <a:off x="9127975" y="4545171"/>
            <a:ext cx="711591" cy="369332"/>
          </a:xfrm>
          <a:prstGeom prst="rect">
            <a:avLst/>
          </a:prstGeom>
          <a:noFill/>
        </p:spPr>
        <p:txBody>
          <a:bodyPr wrap="none" rtlCol="0">
            <a:spAutoFit/>
          </a:bodyPr>
          <a:lstStyle/>
          <a:p>
            <a:r>
              <a:rPr lang="en-US" dirty="0"/>
              <a:t>+ test</a:t>
            </a:r>
          </a:p>
        </p:txBody>
      </p:sp>
      <p:sp>
        <p:nvSpPr>
          <p:cNvPr id="43" name="TextBox 42"/>
          <p:cNvSpPr txBox="1"/>
          <p:nvPr/>
        </p:nvSpPr>
        <p:spPr>
          <a:xfrm>
            <a:off x="9132715" y="5819939"/>
            <a:ext cx="726224" cy="369332"/>
          </a:xfrm>
          <a:prstGeom prst="rect">
            <a:avLst/>
          </a:prstGeom>
          <a:noFill/>
        </p:spPr>
        <p:txBody>
          <a:bodyPr wrap="none" rtlCol="0">
            <a:spAutoFit/>
          </a:bodyPr>
          <a:lstStyle/>
          <a:p>
            <a:r>
              <a:rPr lang="en-US" dirty="0">
                <a:cs typeface="Arial"/>
              </a:rPr>
              <a:t>−</a:t>
            </a:r>
            <a:r>
              <a:rPr lang="en-US" dirty="0"/>
              <a:t> test</a:t>
            </a:r>
          </a:p>
        </p:txBody>
      </p:sp>
      <p:sp>
        <p:nvSpPr>
          <p:cNvPr id="50" name="TextBox 49"/>
          <p:cNvSpPr txBox="1"/>
          <p:nvPr/>
        </p:nvSpPr>
        <p:spPr>
          <a:xfrm>
            <a:off x="9413319" y="4299432"/>
            <a:ext cx="184666" cy="369332"/>
          </a:xfrm>
          <a:prstGeom prst="rect">
            <a:avLst/>
          </a:prstGeom>
          <a:noFill/>
        </p:spPr>
        <p:txBody>
          <a:bodyPr wrap="none" rtlCol="0">
            <a:spAutoFit/>
          </a:bodyPr>
          <a:lstStyle/>
          <a:p>
            <a:endParaRPr lang="en-US" dirty="0"/>
          </a:p>
        </p:txBody>
      </p:sp>
      <p:cxnSp>
        <p:nvCxnSpPr>
          <p:cNvPr id="51" name="Straight Connector 50">
            <a:extLst>
              <a:ext uri="{FF2B5EF4-FFF2-40B4-BE49-F238E27FC236}">
                <a16:creationId xmlns:a16="http://schemas.microsoft.com/office/drawing/2014/main" xmlns="" id="{3B9CF22E-4AD4-8945-3B96-22ACA7F80A2D}"/>
              </a:ext>
            </a:extLst>
          </p:cNvPr>
          <p:cNvCxnSpPr/>
          <p:nvPr/>
        </p:nvCxnSpPr>
        <p:spPr>
          <a:xfrm flipH="1">
            <a:off x="9136675" y="2267133"/>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xmlns="" id="{27210BDA-4B08-B974-A235-72DD42427F2C}"/>
              </a:ext>
            </a:extLst>
          </p:cNvPr>
          <p:cNvCxnSpPr>
            <a:stCxn id="54" idx="2"/>
          </p:cNvCxnSpPr>
          <p:nvPr/>
        </p:nvCxnSpPr>
        <p:spPr>
          <a:xfrm flipH="1" flipV="1">
            <a:off x="9292045" y="3352297"/>
            <a:ext cx="878562" cy="277457"/>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Oval 52">
            <a:extLst>
              <a:ext uri="{FF2B5EF4-FFF2-40B4-BE49-F238E27FC236}">
                <a16:creationId xmlns:a16="http://schemas.microsoft.com/office/drawing/2014/main" xmlns="" id="{8B8A3F10-A27A-3483-598A-3580CA60A1B5}"/>
              </a:ext>
            </a:extLst>
          </p:cNvPr>
          <p:cNvSpPr/>
          <p:nvPr/>
        </p:nvSpPr>
        <p:spPr>
          <a:xfrm>
            <a:off x="10167617" y="1940279"/>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xmlns="" id="{FF443A0D-8D48-7BB3-D66F-54B4F0D2C9FD}"/>
              </a:ext>
            </a:extLst>
          </p:cNvPr>
          <p:cNvSpPr/>
          <p:nvPr/>
        </p:nvSpPr>
        <p:spPr>
          <a:xfrm>
            <a:off x="10170607" y="3302900"/>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xmlns="" id="{5EDF782C-2E84-F001-5386-430D82F7CB83}"/>
              </a:ext>
            </a:extLst>
          </p:cNvPr>
          <p:cNvCxnSpPr>
            <a:cxnSpLocks/>
          </p:cNvCxnSpPr>
          <p:nvPr/>
        </p:nvCxnSpPr>
        <p:spPr>
          <a:xfrm flipH="1">
            <a:off x="9289075" y="4714918"/>
            <a:ext cx="939424" cy="52847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xmlns="" id="{B4F5F885-230C-8F07-EA38-BED721B34DA1}"/>
              </a:ext>
            </a:extLst>
          </p:cNvPr>
          <p:cNvCxnSpPr>
            <a:cxnSpLocks/>
            <a:stCxn id="58" idx="2"/>
          </p:cNvCxnSpPr>
          <p:nvPr/>
        </p:nvCxnSpPr>
        <p:spPr>
          <a:xfrm flipH="1" flipV="1">
            <a:off x="9236172" y="5514585"/>
            <a:ext cx="926913" cy="419073"/>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Oval 56">
            <a:extLst>
              <a:ext uri="{FF2B5EF4-FFF2-40B4-BE49-F238E27FC236}">
                <a16:creationId xmlns:a16="http://schemas.microsoft.com/office/drawing/2014/main" xmlns="" id="{0ADB0932-8F2B-EE1F-E56D-796E4BE5E420}"/>
              </a:ext>
            </a:extLst>
          </p:cNvPr>
          <p:cNvSpPr/>
          <p:nvPr/>
        </p:nvSpPr>
        <p:spPr>
          <a:xfrm>
            <a:off x="10181118" y="4244183"/>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xmlns="" id="{037C9AF9-49AA-E9E4-718D-DEC6344AB763}"/>
              </a:ext>
            </a:extLst>
          </p:cNvPr>
          <p:cNvSpPr/>
          <p:nvPr/>
        </p:nvSpPr>
        <p:spPr>
          <a:xfrm>
            <a:off x="10163085" y="5606804"/>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6093377" y="3882427"/>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xmlns="" id="{22F7A9C6-E7F3-A045-9D7E-37C38CA7CF4E}"/>
              </a:ext>
            </a:extLst>
          </p:cNvPr>
          <p:cNvSpPr txBox="1"/>
          <p:nvPr/>
        </p:nvSpPr>
        <p:spPr>
          <a:xfrm>
            <a:off x="5722499" y="1172931"/>
            <a:ext cx="6083993" cy="646986"/>
          </a:xfrm>
          <a:prstGeom prst="roundRect">
            <a:avLst/>
          </a:prstGeom>
          <a:noFill/>
          <a:ln>
            <a:solidFill>
              <a:srgbClr val="BE0064"/>
            </a:solidFill>
          </a:ln>
        </p:spPr>
        <p:txBody>
          <a:bodyPr wrap="square" rtlCol="0">
            <a:spAutoFit/>
          </a:bodyPr>
          <a:lstStyle>
            <a:defPPr>
              <a:defRPr lang="en-US"/>
            </a:defPPr>
            <a:lvl1pPr>
              <a:defRPr sz="2800" b="0" i="1">
                <a:latin typeface="Cambria Math"/>
              </a:defRPr>
            </a:lvl1pPr>
          </a:lstStyle>
          <a:p>
            <a:pPr algn="ctr"/>
            <a:r>
              <a:rPr lang="en-GB" i="0" dirty="0">
                <a:effectLst/>
                <a:latin typeface="Arial" panose="020B0604020202020204" pitchFamily="34" charset="0"/>
                <a:ea typeface="Calibri" panose="020F0502020204030204" pitchFamily="34" charset="0"/>
                <a:cs typeface="Times New Roman" panose="02020603050405020304" pitchFamily="18" charset="0"/>
              </a:rPr>
              <a:t>How could we represent the results? </a:t>
            </a:r>
            <a:r>
              <a:rPr lang="en-GB" i="0" dirty="0">
                <a:latin typeface="Arial" panose="020B0604020202020204" pitchFamily="34" charset="0"/>
                <a:cs typeface="Arial" panose="020B0604020202020204" pitchFamily="34" charset="0"/>
              </a:rPr>
              <a:t> </a:t>
            </a:r>
            <a:r>
              <a:rPr lang="en-GB" sz="3200" i="0" dirty="0">
                <a:latin typeface="Arial" panose="020B0604020202020204" pitchFamily="34" charset="0"/>
                <a:cs typeface="Arial" panose="020B0604020202020204" pitchFamily="34" charset="0"/>
              </a:rPr>
              <a:t> </a:t>
            </a:r>
            <a:endParaRPr lang="en-GB" sz="3200" b="1" i="0" dirty="0">
              <a:latin typeface="Arial" panose="020B0604020202020204" pitchFamily="34" charset="0"/>
              <a:cs typeface="Arial" panose="020B0604020202020204"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1673500226"/>
              </p:ext>
            </p:extLst>
          </p:nvPr>
        </p:nvGraphicFramePr>
        <p:xfrm>
          <a:off x="318549" y="1128028"/>
          <a:ext cx="5233929" cy="5110981"/>
        </p:xfrm>
        <a:graphic>
          <a:graphicData uri="http://schemas.openxmlformats.org/drawingml/2006/table">
            <a:tbl>
              <a:tblPr firstRow="1" bandRow="1">
                <a:tableStyleId>{5940675A-B579-460E-94D1-54222C63F5DA}</a:tableStyleId>
              </a:tblPr>
              <a:tblGrid>
                <a:gridCol w="1048664">
                  <a:extLst>
                    <a:ext uri="{9D8B030D-6E8A-4147-A177-3AD203B41FA5}">
                      <a16:colId xmlns:a16="http://schemas.microsoft.com/office/drawing/2014/main" xmlns="" val="20000"/>
                    </a:ext>
                  </a:extLst>
                </a:gridCol>
                <a:gridCol w="493853">
                  <a:extLst>
                    <a:ext uri="{9D8B030D-6E8A-4147-A177-3AD203B41FA5}">
                      <a16:colId xmlns:a16="http://schemas.microsoft.com/office/drawing/2014/main" xmlns="" val="20001"/>
                    </a:ext>
                  </a:extLst>
                </a:gridCol>
                <a:gridCol w="617317">
                  <a:extLst>
                    <a:ext uri="{9D8B030D-6E8A-4147-A177-3AD203B41FA5}">
                      <a16:colId xmlns:a16="http://schemas.microsoft.com/office/drawing/2014/main" xmlns="" val="20002"/>
                    </a:ext>
                  </a:extLst>
                </a:gridCol>
                <a:gridCol w="776055">
                  <a:extLst>
                    <a:ext uri="{9D8B030D-6E8A-4147-A177-3AD203B41FA5}">
                      <a16:colId xmlns:a16="http://schemas.microsoft.com/office/drawing/2014/main" xmlns="" val="20003"/>
                    </a:ext>
                  </a:extLst>
                </a:gridCol>
                <a:gridCol w="1496529">
                  <a:extLst>
                    <a:ext uri="{9D8B030D-6E8A-4147-A177-3AD203B41FA5}">
                      <a16:colId xmlns:a16="http://schemas.microsoft.com/office/drawing/2014/main" xmlns="" val="20004"/>
                    </a:ext>
                  </a:extLst>
                </a:gridCol>
                <a:gridCol w="801511">
                  <a:extLst>
                    <a:ext uri="{9D8B030D-6E8A-4147-A177-3AD203B41FA5}">
                      <a16:colId xmlns:a16="http://schemas.microsoft.com/office/drawing/2014/main" xmlns="" val="20005"/>
                    </a:ext>
                  </a:extLst>
                </a:gridCol>
              </a:tblGrid>
              <a:tr h="407546">
                <a:tc>
                  <a:txBody>
                    <a:bodyPr/>
                    <a:lstStyle/>
                    <a:p>
                      <a:pPr algn="ctr"/>
                      <a:r>
                        <a:rPr lang="en-US" sz="1200" b="1" dirty="0">
                          <a:latin typeface="Arial"/>
                          <a:cs typeface="Arial"/>
                        </a:rPr>
                        <a:t>No.</a:t>
                      </a:r>
                      <a:r>
                        <a:rPr lang="en-US" sz="1200" b="1" baseline="0" dirty="0">
                          <a:latin typeface="Arial"/>
                          <a:cs typeface="Arial"/>
                        </a:rPr>
                        <a:t> of participants</a:t>
                      </a:r>
                      <a:endParaRPr lang="en-US" sz="1200" b="1" dirty="0">
                        <a:latin typeface="Arial"/>
                        <a:cs typeface="Arial"/>
                      </a:endParaRPr>
                    </a:p>
                  </a:txBody>
                  <a:tcPr>
                    <a:solidFill>
                      <a:srgbClr val="E6C8D9"/>
                    </a:solidFill>
                  </a:tcPr>
                </a:tc>
                <a:tc>
                  <a:txBody>
                    <a:bodyPr/>
                    <a:lstStyle/>
                    <a:p>
                      <a:pPr algn="ctr"/>
                      <a:endParaRPr lang="en-US" sz="1200" b="1" dirty="0"/>
                    </a:p>
                  </a:txBody>
                  <a:tcPr>
                    <a:solidFill>
                      <a:srgbClr val="E6C8D9"/>
                    </a:solidFill>
                  </a:tcPr>
                </a:tc>
                <a:tc>
                  <a:txBody>
                    <a:bodyPr/>
                    <a:lstStyle/>
                    <a:p>
                      <a:pPr algn="ctr"/>
                      <a:r>
                        <a:rPr lang="en-US" sz="1200" b="1" dirty="0">
                          <a:latin typeface="Arial"/>
                          <a:cs typeface="Arial"/>
                        </a:rPr>
                        <a:t>Total</a:t>
                      </a:r>
                      <a:endParaRPr lang="en-US" sz="1200" b="1" dirty="0"/>
                    </a:p>
                  </a:txBody>
                  <a:tcPr anchor="ctr">
                    <a:solidFill>
                      <a:srgbClr val="E6C8D9"/>
                    </a:solidFill>
                  </a:tcPr>
                </a:tc>
                <a:tc gridSpan="2">
                  <a:txBody>
                    <a:bodyPr/>
                    <a:lstStyle/>
                    <a:p>
                      <a:pPr algn="ctr"/>
                      <a:r>
                        <a:rPr lang="en-US" sz="1200" b="1" dirty="0">
                          <a:latin typeface="Arial"/>
                          <a:cs typeface="Arial"/>
                        </a:rPr>
                        <a:t>Test</a:t>
                      </a:r>
                      <a:r>
                        <a:rPr lang="en-US" sz="1200" b="1" baseline="0" dirty="0">
                          <a:latin typeface="Arial"/>
                          <a:cs typeface="Arial"/>
                        </a:rPr>
                        <a:t> result</a:t>
                      </a:r>
                      <a:endParaRPr lang="en-US" sz="1200" b="1" dirty="0"/>
                    </a:p>
                  </a:txBody>
                  <a:tcPr anchor="ctr">
                    <a:solidFill>
                      <a:srgbClr val="E6C8D9"/>
                    </a:solidFill>
                  </a:tcPr>
                </a:tc>
                <a:tc hMerge="1">
                  <a:txBody>
                    <a:bodyPr/>
                    <a:lstStyle/>
                    <a:p>
                      <a:endParaRPr lang="en-US"/>
                    </a:p>
                  </a:txBody>
                  <a:tcPr/>
                </a:tc>
                <a:tc>
                  <a:txBody>
                    <a:bodyPr/>
                    <a:lstStyle/>
                    <a:p>
                      <a:pPr algn="ctr"/>
                      <a:r>
                        <a:rPr lang="en-US" sz="1200" b="1" dirty="0">
                          <a:latin typeface="Arial"/>
                          <a:cs typeface="Arial"/>
                        </a:rPr>
                        <a:t>Total</a:t>
                      </a:r>
                      <a:endParaRPr lang="en-US" sz="1200" b="1" dirty="0"/>
                    </a:p>
                  </a:txBody>
                  <a:tcPr anchor="ctr">
                    <a:solidFill>
                      <a:srgbClr val="E6C8D9"/>
                    </a:solidFill>
                  </a:tcPr>
                </a:tc>
                <a:extLst>
                  <a:ext uri="{0D108BD9-81ED-4DB2-BD59-A6C34878D82A}">
                    <a16:rowId xmlns:a16="http://schemas.microsoft.com/office/drawing/2014/main" xmlns="" val="10000"/>
                  </a:ext>
                </a:extLst>
              </a:tr>
              <a:tr h="1041165">
                <a:tc rowSpan="4">
                  <a:txBody>
                    <a:bodyPr/>
                    <a:lstStyle/>
                    <a:p>
                      <a:pPr algn="ctr"/>
                      <a:r>
                        <a:rPr lang="en-US" sz="3600" dirty="0">
                          <a:latin typeface="Arial"/>
                          <a:cs typeface="Arial"/>
                        </a:rPr>
                        <a:t>20</a:t>
                      </a:r>
                      <a:endParaRPr lang="en-US" sz="1400" dirty="0">
                        <a:latin typeface="Arial"/>
                        <a:cs typeface="Arial"/>
                      </a:endParaRPr>
                    </a:p>
                  </a:txBody>
                  <a:tcPr anchor="ctr"/>
                </a:tc>
                <a:tc rowSpan="2">
                  <a:txBody>
                    <a:bodyPr/>
                    <a:lstStyle/>
                    <a:p>
                      <a:pPr algn="ctr"/>
                      <a:r>
                        <a:rPr lang="en-US" sz="1400" b="1" dirty="0">
                          <a:latin typeface="Arial"/>
                          <a:cs typeface="Arial"/>
                        </a:rPr>
                        <a:t>Have disease</a:t>
                      </a:r>
                    </a:p>
                  </a:txBody>
                  <a:tcPr vert="vert270" anchor="ctr"/>
                </a:tc>
                <a:tc rowSpan="2">
                  <a:txBody>
                    <a:bodyPr/>
                    <a:lstStyle/>
                    <a:p>
                      <a:pPr algn="ctr"/>
                      <a:endParaRPr lang="en-US" sz="1400" b="1" dirty="0">
                        <a:latin typeface="Arial"/>
                        <a:cs typeface="Arial"/>
                      </a:endParaRPr>
                    </a:p>
                  </a:txBody>
                  <a:tcPr vert="vert270" anchor="ctr"/>
                </a:tc>
                <a:tc>
                  <a:txBody>
                    <a:bodyPr/>
                    <a:lstStyle/>
                    <a:p>
                      <a:pPr algn="ctr"/>
                      <a:r>
                        <a:rPr lang="en-US" sz="1200" b="1" dirty="0">
                          <a:latin typeface="Arial"/>
                          <a:cs typeface="Arial"/>
                        </a:rPr>
                        <a:t>Test</a:t>
                      </a:r>
                    </a:p>
                    <a:p>
                      <a:pPr algn="ctr"/>
                      <a:r>
                        <a:rPr lang="en-US" sz="1200" b="1" dirty="0">
                          <a:latin typeface="Arial"/>
                          <a:cs typeface="Arial"/>
                        </a:rPr>
                        <a:t>positive</a:t>
                      </a:r>
                      <a:endParaRPr lang="en-US" sz="1200" b="1" baseline="0" dirty="0">
                        <a:latin typeface="Arial"/>
                        <a:cs typeface="Arial"/>
                      </a:endParaRPr>
                    </a:p>
                    <a:p>
                      <a:pPr algn="ctr"/>
                      <a:r>
                        <a:rPr lang="en-US" sz="1200" b="1" baseline="0" dirty="0">
                          <a:latin typeface="Arial"/>
                          <a:cs typeface="Arial"/>
                        </a:rPr>
                        <a:t>(+)</a:t>
                      </a:r>
                      <a:endParaRPr lang="en-US" sz="1400" dirty="0">
                        <a:latin typeface="Arial"/>
                        <a:cs typeface="Arial"/>
                      </a:endParaRPr>
                    </a:p>
                  </a:txBody>
                  <a:tcPr vert="vert270" anchor="ctr"/>
                </a:tc>
                <a:tc>
                  <a:txBody>
                    <a:bodyPr/>
                    <a:lstStyle/>
                    <a:p>
                      <a:pPr algn="ctr"/>
                      <a:endParaRPr lang="en-US" sz="1400" dirty="0">
                        <a:latin typeface="Arial"/>
                        <a:cs typeface="Arial"/>
                      </a:endParaRPr>
                    </a:p>
                  </a:txBody>
                  <a:tcPr anchor="ctr"/>
                </a:tc>
                <a:tc>
                  <a:txBody>
                    <a:bodyPr/>
                    <a:lstStyle/>
                    <a:p>
                      <a:pPr algn="ctr"/>
                      <a:endParaRPr lang="en-US" sz="1400" dirty="0">
                        <a:latin typeface="Arial"/>
                        <a:cs typeface="Arial"/>
                      </a:endParaRPr>
                    </a:p>
                  </a:txBody>
                  <a:tcPr anchor="ctr"/>
                </a:tc>
                <a:extLst>
                  <a:ext uri="{0D108BD9-81ED-4DB2-BD59-A6C34878D82A}">
                    <a16:rowId xmlns:a16="http://schemas.microsoft.com/office/drawing/2014/main" xmlns="" val="10001"/>
                  </a:ext>
                </a:extLst>
              </a:tr>
              <a:tr h="1097594">
                <a:tc vMerge="1">
                  <a:txBody>
                    <a:bodyPr/>
                    <a:lstStyle/>
                    <a:p>
                      <a:endParaRPr lang="en-US"/>
                    </a:p>
                  </a:txBody>
                  <a:tcPr/>
                </a:tc>
                <a:tc vMerge="1">
                  <a:txBody>
                    <a:bodyPr/>
                    <a:lstStyle/>
                    <a:p>
                      <a:endParaRPr lang="en-US"/>
                    </a:p>
                  </a:txBody>
                  <a:tcPr/>
                </a:tc>
                <a:tc vMerge="1">
                  <a:txBody>
                    <a:bodyPr/>
                    <a:lstStyle/>
                    <a:p>
                      <a:pPr algn="ctr"/>
                      <a:endParaRPr lang="en-US" sz="1400" dirty="0">
                        <a:latin typeface="Arial"/>
                        <a:cs typeface="Arial"/>
                      </a:endParaRPr>
                    </a:p>
                  </a:txBody>
                  <a:tcPr vert="vert270" anchor="ctr"/>
                </a:tc>
                <a:tc>
                  <a:txBody>
                    <a:bodyPr/>
                    <a:lstStyle/>
                    <a:p>
                      <a:pPr algn="ctr"/>
                      <a:r>
                        <a:rPr lang="en-US" sz="1200" b="1" dirty="0">
                          <a:latin typeface="Arial"/>
                          <a:cs typeface="Arial"/>
                        </a:rPr>
                        <a:t>Test</a:t>
                      </a:r>
                    </a:p>
                    <a:p>
                      <a:pPr algn="ctr"/>
                      <a:r>
                        <a:rPr lang="en-US" sz="1200" b="1" dirty="0">
                          <a:latin typeface="Arial"/>
                          <a:cs typeface="Arial"/>
                        </a:rPr>
                        <a:t>Negative</a:t>
                      </a:r>
                      <a:endParaRPr lang="en-US" sz="1200" b="1" baseline="0" dirty="0">
                        <a:latin typeface="Arial"/>
                        <a:cs typeface="Arial"/>
                      </a:endParaRPr>
                    </a:p>
                    <a:p>
                      <a:pPr algn="ctr"/>
                      <a:r>
                        <a:rPr lang="en-US" sz="1200" b="1" baseline="0" dirty="0">
                          <a:latin typeface="Arial"/>
                          <a:cs typeface="Arial"/>
                        </a:rPr>
                        <a:t>(−)</a:t>
                      </a:r>
                      <a:endParaRPr lang="en-US" dirty="0"/>
                    </a:p>
                  </a:txBody>
                  <a:tcPr vert="vert270" anchor="ct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xmlns="" val="10002"/>
                  </a:ext>
                </a:extLst>
              </a:tr>
              <a:tr h="1197910">
                <a:tc vMerge="1">
                  <a:txBody>
                    <a:bodyPr/>
                    <a:lstStyle/>
                    <a:p>
                      <a:pPr algn="ctr"/>
                      <a:endParaRPr lang="en-US" sz="1400" dirty="0">
                        <a:latin typeface="Arial"/>
                        <a:cs typeface="Arial"/>
                      </a:endParaRPr>
                    </a:p>
                  </a:txBody>
                  <a:tcPr anchor="ctr"/>
                </a:tc>
                <a:tc rowSpan="2">
                  <a:txBody>
                    <a:bodyPr/>
                    <a:lstStyle/>
                    <a:p>
                      <a:pPr algn="ctr"/>
                      <a:r>
                        <a:rPr lang="en-US" sz="1400" b="1" dirty="0">
                          <a:latin typeface="Arial"/>
                          <a:cs typeface="Arial"/>
                        </a:rPr>
                        <a:t>Do not have disease</a:t>
                      </a:r>
                    </a:p>
                  </a:txBody>
                  <a:tcPr vert="vert270" anchor="ctr"/>
                </a:tc>
                <a:tc rowSpan="2">
                  <a:txBody>
                    <a:bodyPr/>
                    <a:lstStyle/>
                    <a:p>
                      <a:pPr algn="ctr"/>
                      <a:endParaRPr lang="en-US" sz="1400" dirty="0">
                        <a:latin typeface="Arial"/>
                        <a:cs typeface="Arial"/>
                      </a:endParaRPr>
                    </a:p>
                  </a:txBody>
                  <a:tcPr anchor="ctr"/>
                </a:tc>
                <a:tc>
                  <a:txBody>
                    <a:bodyPr/>
                    <a:lstStyle/>
                    <a:p>
                      <a:pPr algn="ctr"/>
                      <a:r>
                        <a:rPr lang="en-US" sz="1200" b="1" dirty="0">
                          <a:latin typeface="Arial"/>
                          <a:cs typeface="Arial"/>
                        </a:rPr>
                        <a:t>Test</a:t>
                      </a:r>
                    </a:p>
                    <a:p>
                      <a:pPr algn="ctr"/>
                      <a:r>
                        <a:rPr lang="en-US" sz="1200" b="1" dirty="0">
                          <a:latin typeface="Arial"/>
                          <a:cs typeface="Arial"/>
                        </a:rPr>
                        <a:t>positive</a:t>
                      </a:r>
                      <a:endParaRPr lang="en-US" sz="1200" b="1" baseline="0" dirty="0">
                        <a:latin typeface="Arial"/>
                        <a:cs typeface="Arial"/>
                      </a:endParaRPr>
                    </a:p>
                    <a:p>
                      <a:pPr algn="ctr"/>
                      <a:r>
                        <a:rPr lang="en-US" sz="1200" b="1" baseline="0" dirty="0">
                          <a:latin typeface="Arial"/>
                          <a:cs typeface="Arial"/>
                        </a:rPr>
                        <a:t>(+)</a:t>
                      </a:r>
                      <a:endParaRPr lang="en-US" sz="1400" dirty="0">
                        <a:latin typeface="Arial"/>
                        <a:cs typeface="Arial"/>
                      </a:endParaRPr>
                    </a:p>
                  </a:txBody>
                  <a:tcPr vert="vert270" anchor="ctr"/>
                </a:tc>
                <a:tc>
                  <a:txBody>
                    <a:bodyPr/>
                    <a:lstStyle/>
                    <a:p>
                      <a:pPr algn="ctr"/>
                      <a:endParaRPr lang="en-US" sz="1400" dirty="0">
                        <a:latin typeface="Arial"/>
                        <a:cs typeface="Arial"/>
                      </a:endParaRPr>
                    </a:p>
                  </a:txBody>
                  <a:tcPr anchor="ctr"/>
                </a:tc>
                <a:tc>
                  <a:txBody>
                    <a:bodyPr/>
                    <a:lstStyle/>
                    <a:p>
                      <a:pPr algn="ctr"/>
                      <a:endParaRPr lang="en-US" sz="1400">
                        <a:latin typeface="Arial"/>
                        <a:cs typeface="Arial"/>
                      </a:endParaRPr>
                    </a:p>
                  </a:txBody>
                  <a:tcPr anchor="ctr"/>
                </a:tc>
                <a:extLst>
                  <a:ext uri="{0D108BD9-81ED-4DB2-BD59-A6C34878D82A}">
                    <a16:rowId xmlns:a16="http://schemas.microsoft.com/office/drawing/2014/main" xmlns="" val="10003"/>
                  </a:ext>
                </a:extLst>
              </a:tr>
              <a:tr h="1317112">
                <a:tc vMerge="1">
                  <a:txBody>
                    <a:bodyPr/>
                    <a:lstStyle/>
                    <a:p>
                      <a:pPr algn="ctr"/>
                      <a:endParaRPr lang="en-US" sz="1400" dirty="0">
                        <a:latin typeface="Arial"/>
                        <a:cs typeface="Arial"/>
                      </a:endParaRPr>
                    </a:p>
                  </a:txBody>
                  <a:tcPr anchor="ctr"/>
                </a:tc>
                <a:tc vMerge="1">
                  <a:txBody>
                    <a:bodyPr/>
                    <a:lstStyle/>
                    <a:p>
                      <a:pPr algn="ctr"/>
                      <a:endParaRPr lang="en-US" sz="1400" dirty="0">
                        <a:latin typeface="Arial"/>
                        <a:cs typeface="Arial"/>
                      </a:endParaRPr>
                    </a:p>
                  </a:txBody>
                  <a:tcPr anchor="ctr"/>
                </a:tc>
                <a:tc vMerge="1">
                  <a:txBody>
                    <a:bodyPr/>
                    <a:lstStyle/>
                    <a:p>
                      <a:pPr algn="ctr"/>
                      <a:endParaRPr lang="en-US" sz="1400" dirty="0">
                        <a:latin typeface="Arial"/>
                        <a:cs typeface="Arial"/>
                      </a:endParaRPr>
                    </a:p>
                  </a:txBody>
                  <a:tcPr anchor="ctr"/>
                </a:tc>
                <a:tc>
                  <a:txBody>
                    <a:bodyPr/>
                    <a:lstStyle/>
                    <a:p>
                      <a:pPr algn="ctr"/>
                      <a:r>
                        <a:rPr lang="en-US" sz="1200" b="1" dirty="0">
                          <a:latin typeface="Arial"/>
                          <a:cs typeface="Arial"/>
                        </a:rPr>
                        <a:t>Test</a:t>
                      </a:r>
                    </a:p>
                    <a:p>
                      <a:pPr algn="ctr"/>
                      <a:r>
                        <a:rPr lang="en-US" sz="1200" b="1" dirty="0">
                          <a:latin typeface="Arial"/>
                          <a:cs typeface="Arial"/>
                        </a:rPr>
                        <a:t>negative</a:t>
                      </a:r>
                    </a:p>
                    <a:p>
                      <a:pPr algn="ctr"/>
                      <a:r>
                        <a:rPr lang="en-US" sz="1200" b="1" baseline="0" dirty="0">
                          <a:latin typeface="Arial"/>
                          <a:cs typeface="Arial"/>
                        </a:rPr>
                        <a:t> (−)</a:t>
                      </a:r>
                      <a:endParaRPr lang="en-US" sz="1400" dirty="0">
                        <a:latin typeface="Arial"/>
                        <a:cs typeface="Arial"/>
                      </a:endParaRPr>
                    </a:p>
                  </a:txBody>
                  <a:tcPr vert="vert270" anchor="ctr"/>
                </a:tc>
                <a:tc>
                  <a:txBody>
                    <a:bodyPr/>
                    <a:lstStyle/>
                    <a:p>
                      <a:pPr algn="ctr"/>
                      <a:endParaRPr lang="en-US" sz="1400" dirty="0">
                        <a:latin typeface="Arial"/>
                        <a:cs typeface="Arial"/>
                      </a:endParaRPr>
                    </a:p>
                  </a:txBody>
                  <a:tcPr anchor="ctr"/>
                </a:tc>
                <a:tc>
                  <a:txBody>
                    <a:bodyPr/>
                    <a:lstStyle/>
                    <a:p>
                      <a:pPr algn="ctr"/>
                      <a:endParaRPr lang="en-US" sz="1400" dirty="0">
                        <a:latin typeface="Arial"/>
                        <a:cs typeface="Arial"/>
                      </a:endParaRPr>
                    </a:p>
                  </a:txBody>
                  <a:tcPr anchor="ctr"/>
                </a:tc>
                <a:extLst>
                  <a:ext uri="{0D108BD9-81ED-4DB2-BD59-A6C34878D82A}">
                    <a16:rowId xmlns:a16="http://schemas.microsoft.com/office/drawing/2014/main" xmlns="" val="10004"/>
                  </a:ext>
                </a:extLst>
              </a:tr>
            </a:tbl>
          </a:graphicData>
        </a:graphic>
      </p:graphicFrame>
      <p:sp>
        <p:nvSpPr>
          <p:cNvPr id="28" name="Rectangle 27"/>
          <p:cNvSpPr/>
          <p:nvPr/>
        </p:nvSpPr>
        <p:spPr>
          <a:xfrm>
            <a:off x="1930305" y="2408721"/>
            <a:ext cx="504000" cy="6569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929433" y="4678024"/>
            <a:ext cx="504000" cy="6569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922005" y="1772592"/>
            <a:ext cx="504000" cy="6569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915663" y="2912888"/>
            <a:ext cx="504000" cy="6569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915663" y="4024271"/>
            <a:ext cx="504000" cy="6569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915663" y="5223859"/>
            <a:ext cx="504000" cy="6569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886511" y="2439288"/>
            <a:ext cx="610664" cy="584776"/>
          </a:xfrm>
          <a:prstGeom prst="rect">
            <a:avLst/>
          </a:prstGeom>
          <a:noFill/>
        </p:spPr>
        <p:txBody>
          <a:bodyPr wrap="none" rtlCol="0">
            <a:spAutoFit/>
          </a:bodyPr>
          <a:lstStyle/>
          <a:p>
            <a:r>
              <a:rPr lang="en-US" sz="3200" dirty="0">
                <a:latin typeface="Arial"/>
                <a:cs typeface="Arial"/>
              </a:rPr>
              <a:t>11</a:t>
            </a:r>
            <a:endParaRPr lang="en-US" sz="2800" dirty="0">
              <a:latin typeface="Arial"/>
              <a:cs typeface="Arial"/>
            </a:endParaRPr>
          </a:p>
        </p:txBody>
      </p:sp>
      <p:sp>
        <p:nvSpPr>
          <p:cNvPr id="45" name="TextBox 44"/>
          <p:cNvSpPr txBox="1"/>
          <p:nvPr/>
        </p:nvSpPr>
        <p:spPr>
          <a:xfrm>
            <a:off x="1987818" y="4671903"/>
            <a:ext cx="412893" cy="584776"/>
          </a:xfrm>
          <a:prstGeom prst="rect">
            <a:avLst/>
          </a:prstGeom>
          <a:noFill/>
        </p:spPr>
        <p:txBody>
          <a:bodyPr wrap="none" rtlCol="0">
            <a:spAutoFit/>
          </a:bodyPr>
          <a:lstStyle/>
          <a:p>
            <a:r>
              <a:rPr lang="en-US" sz="3200" dirty="0">
                <a:latin typeface="Arial"/>
                <a:cs typeface="Arial"/>
              </a:rPr>
              <a:t>9</a:t>
            </a:r>
            <a:endParaRPr lang="en-US" sz="2800" dirty="0">
              <a:latin typeface="Arial"/>
              <a:cs typeface="Arial"/>
            </a:endParaRPr>
          </a:p>
        </p:txBody>
      </p:sp>
      <p:sp>
        <p:nvSpPr>
          <p:cNvPr id="46" name="TextBox 45"/>
          <p:cNvSpPr txBox="1"/>
          <p:nvPr/>
        </p:nvSpPr>
        <p:spPr>
          <a:xfrm>
            <a:off x="4970275" y="5256679"/>
            <a:ext cx="412893" cy="584776"/>
          </a:xfrm>
          <a:prstGeom prst="rect">
            <a:avLst/>
          </a:prstGeom>
          <a:noFill/>
        </p:spPr>
        <p:txBody>
          <a:bodyPr wrap="none" rtlCol="0">
            <a:spAutoFit/>
          </a:bodyPr>
          <a:lstStyle/>
          <a:p>
            <a:r>
              <a:rPr lang="en-US" sz="3200" dirty="0">
                <a:latin typeface="Arial"/>
                <a:cs typeface="Arial"/>
              </a:rPr>
              <a:t>7</a:t>
            </a:r>
            <a:endParaRPr lang="en-US" sz="2800" dirty="0">
              <a:latin typeface="Arial"/>
              <a:cs typeface="Arial"/>
            </a:endParaRPr>
          </a:p>
        </p:txBody>
      </p:sp>
      <p:sp>
        <p:nvSpPr>
          <p:cNvPr id="47" name="TextBox 46"/>
          <p:cNvSpPr txBox="1"/>
          <p:nvPr/>
        </p:nvSpPr>
        <p:spPr>
          <a:xfrm>
            <a:off x="4970275" y="4040304"/>
            <a:ext cx="412893" cy="584776"/>
          </a:xfrm>
          <a:prstGeom prst="rect">
            <a:avLst/>
          </a:prstGeom>
          <a:noFill/>
        </p:spPr>
        <p:txBody>
          <a:bodyPr wrap="none" rtlCol="0">
            <a:spAutoFit/>
          </a:bodyPr>
          <a:lstStyle/>
          <a:p>
            <a:r>
              <a:rPr lang="en-US" sz="3200" dirty="0">
                <a:latin typeface="Arial"/>
                <a:cs typeface="Arial"/>
              </a:rPr>
              <a:t>2</a:t>
            </a:r>
            <a:endParaRPr lang="en-US" sz="2800" dirty="0">
              <a:latin typeface="Arial"/>
              <a:cs typeface="Arial"/>
            </a:endParaRPr>
          </a:p>
        </p:txBody>
      </p:sp>
      <p:sp>
        <p:nvSpPr>
          <p:cNvPr id="48" name="TextBox 47"/>
          <p:cNvSpPr txBox="1"/>
          <p:nvPr/>
        </p:nvSpPr>
        <p:spPr>
          <a:xfrm>
            <a:off x="4965854" y="2944517"/>
            <a:ext cx="412893" cy="584776"/>
          </a:xfrm>
          <a:prstGeom prst="rect">
            <a:avLst/>
          </a:prstGeom>
          <a:noFill/>
        </p:spPr>
        <p:txBody>
          <a:bodyPr wrap="none" rtlCol="0">
            <a:spAutoFit/>
          </a:bodyPr>
          <a:lstStyle/>
          <a:p>
            <a:r>
              <a:rPr lang="en-US" sz="3200" dirty="0">
                <a:latin typeface="Arial"/>
                <a:cs typeface="Arial"/>
              </a:rPr>
              <a:t>1</a:t>
            </a:r>
            <a:endParaRPr lang="en-US" sz="2800" dirty="0">
              <a:latin typeface="Arial"/>
              <a:cs typeface="Arial"/>
            </a:endParaRPr>
          </a:p>
        </p:txBody>
      </p:sp>
      <p:sp>
        <p:nvSpPr>
          <p:cNvPr id="49" name="TextBox 48"/>
          <p:cNvSpPr txBox="1"/>
          <p:nvPr/>
        </p:nvSpPr>
        <p:spPr>
          <a:xfrm>
            <a:off x="4871869" y="1797425"/>
            <a:ext cx="641121" cy="584776"/>
          </a:xfrm>
          <a:prstGeom prst="rect">
            <a:avLst/>
          </a:prstGeom>
          <a:noFill/>
        </p:spPr>
        <p:txBody>
          <a:bodyPr wrap="none" rtlCol="0">
            <a:spAutoFit/>
          </a:bodyPr>
          <a:lstStyle/>
          <a:p>
            <a:r>
              <a:rPr lang="en-US" sz="3200" dirty="0">
                <a:latin typeface="Arial"/>
                <a:cs typeface="Arial"/>
              </a:rPr>
              <a:t>10</a:t>
            </a:r>
            <a:endParaRPr lang="en-US" sz="2800" dirty="0">
              <a:latin typeface="Arial"/>
              <a:cs typeface="Arial"/>
            </a:endParaRPr>
          </a:p>
        </p:txBody>
      </p:sp>
    </p:spTree>
    <p:extLst>
      <p:ext uri="{BB962C8B-B14F-4D97-AF65-F5344CB8AC3E}">
        <p14:creationId xmlns:p14="http://schemas.microsoft.com/office/powerpoint/2010/main" val="109859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nodePh="1">
                                  <p:stCondLst>
                                    <p:cond delay="0"/>
                                  </p:stCondLst>
                                  <p:endCondLst>
                                    <p:cond evt="begin" delay="0">
                                      <p:tn val="25"/>
                                    </p:cond>
                                  </p:end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7" grpId="0"/>
      <p:bldP spid="38" grpId="0" animBg="1"/>
      <p:bldP spid="39" grpId="0" animBg="1"/>
      <p:bldP spid="41" grpId="0"/>
      <p:bldP spid="42" grpId="0"/>
      <p:bldP spid="43" grpId="0"/>
      <p:bldP spid="50" grpId="0"/>
      <p:bldP spid="53" grpId="0" animBg="1"/>
      <p:bldP spid="54"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0B994E4E-01D3-CC4E-B57C-0B8671413AE1}"/>
              </a:ext>
            </a:extLst>
          </p:cNvPr>
          <p:cNvSpPr txBox="1">
            <a:spLocks noGrp="1"/>
          </p:cNvSpPr>
          <p:nvPr>
            <p:ph type="title" idx="4294967295"/>
          </p:nvPr>
        </p:nvSpPr>
        <p:spPr>
          <a:xfrm>
            <a:off x="1642137"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Official trial results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6512F0C6-646A-B847-B751-F8629AA1EEBB}"/>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7</a:t>
            </a:fld>
            <a:endParaRPr lang="en-US" b="1" dirty="0">
              <a:solidFill>
                <a:srgbClr val="00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EFAB27A9-5702-F162-A4E3-A3A71C87C593}"/>
              </a:ext>
            </a:extLst>
          </p:cNvPr>
          <p:cNvSpPr txBox="1"/>
          <p:nvPr/>
        </p:nvSpPr>
        <p:spPr>
          <a:xfrm>
            <a:off x="1041535" y="2454816"/>
            <a:ext cx="1023800" cy="646331"/>
          </a:xfrm>
          <a:prstGeom prst="rect">
            <a:avLst/>
          </a:prstGeom>
          <a:noFill/>
        </p:spPr>
        <p:txBody>
          <a:bodyPr wrap="none" rtlCol="0">
            <a:spAutoFit/>
          </a:bodyPr>
          <a:lstStyle/>
          <a:p>
            <a:pPr algn="ctr"/>
            <a:r>
              <a:rPr lang="en-US" dirty="0"/>
              <a:t>have the</a:t>
            </a:r>
          </a:p>
          <a:p>
            <a:pPr algn="ctr"/>
            <a:r>
              <a:rPr lang="en-US" dirty="0"/>
              <a:t>disease</a:t>
            </a:r>
          </a:p>
        </p:txBody>
      </p:sp>
      <p:cxnSp>
        <p:nvCxnSpPr>
          <p:cNvPr id="18" name="Straight Connector 17">
            <a:extLst>
              <a:ext uri="{FF2B5EF4-FFF2-40B4-BE49-F238E27FC236}">
                <a16:creationId xmlns:a16="http://schemas.microsoft.com/office/drawing/2014/main" xmlns="" id="{8168C7FE-C0BE-EC30-DD4D-D2DB12710418}"/>
              </a:ext>
            </a:extLst>
          </p:cNvPr>
          <p:cNvCxnSpPr>
            <a:cxnSpLocks/>
          </p:cNvCxnSpPr>
          <p:nvPr/>
        </p:nvCxnSpPr>
        <p:spPr>
          <a:xfrm flipH="1">
            <a:off x="1350823" y="2925953"/>
            <a:ext cx="1045068" cy="52438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2068CB56-8410-9B5A-8445-D5809EF45138}"/>
              </a:ext>
            </a:extLst>
          </p:cNvPr>
          <p:cNvCxnSpPr/>
          <p:nvPr/>
        </p:nvCxnSpPr>
        <p:spPr>
          <a:xfrm flipH="1" flipV="1">
            <a:off x="1350823" y="4104041"/>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1B4464BB-A3C1-19E7-DF11-843E310B1CF7}"/>
              </a:ext>
            </a:extLst>
          </p:cNvPr>
          <p:cNvCxnSpPr>
            <a:cxnSpLocks/>
          </p:cNvCxnSpPr>
          <p:nvPr/>
        </p:nvCxnSpPr>
        <p:spPr>
          <a:xfrm flipH="1">
            <a:off x="3614582" y="1795716"/>
            <a:ext cx="878542" cy="788458"/>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xmlns="" id="{384C59C9-B6AC-4593-6D57-888136CFA060}"/>
              </a:ext>
            </a:extLst>
          </p:cNvPr>
          <p:cNvCxnSpPr>
            <a:cxnSpLocks/>
          </p:cNvCxnSpPr>
          <p:nvPr/>
        </p:nvCxnSpPr>
        <p:spPr>
          <a:xfrm flipH="1" flipV="1">
            <a:off x="3630804" y="2867628"/>
            <a:ext cx="862320" cy="193533"/>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xmlns="" id="{B05D0025-476F-42CA-FCE7-3DE393A0C58E}"/>
              </a:ext>
            </a:extLst>
          </p:cNvPr>
          <p:cNvSpPr txBox="1"/>
          <p:nvPr/>
        </p:nvSpPr>
        <p:spPr>
          <a:xfrm>
            <a:off x="992278" y="4450212"/>
            <a:ext cx="1245391" cy="646331"/>
          </a:xfrm>
          <a:prstGeom prst="rect">
            <a:avLst/>
          </a:prstGeom>
          <a:noFill/>
        </p:spPr>
        <p:txBody>
          <a:bodyPr wrap="none" rtlCol="0">
            <a:spAutoFit/>
          </a:bodyPr>
          <a:lstStyle/>
          <a:p>
            <a:pPr algn="ctr"/>
            <a:r>
              <a:rPr lang="en-US" dirty="0"/>
              <a:t>don’t have</a:t>
            </a:r>
            <a:br>
              <a:rPr lang="en-US" dirty="0"/>
            </a:br>
            <a:r>
              <a:rPr lang="en-US" dirty="0"/>
              <a:t>the disease</a:t>
            </a:r>
          </a:p>
        </p:txBody>
      </p:sp>
      <p:sp>
        <p:nvSpPr>
          <p:cNvPr id="23" name="TextBox 22">
            <a:extLst>
              <a:ext uri="{FF2B5EF4-FFF2-40B4-BE49-F238E27FC236}">
                <a16:creationId xmlns:a16="http://schemas.microsoft.com/office/drawing/2014/main" xmlns="" id="{01EF105E-F419-4196-2F43-EDC7775D8965}"/>
              </a:ext>
            </a:extLst>
          </p:cNvPr>
          <p:cNvSpPr txBox="1"/>
          <p:nvPr/>
        </p:nvSpPr>
        <p:spPr>
          <a:xfrm>
            <a:off x="3430622" y="1730710"/>
            <a:ext cx="711591" cy="369332"/>
          </a:xfrm>
          <a:prstGeom prst="rect">
            <a:avLst/>
          </a:prstGeom>
          <a:noFill/>
        </p:spPr>
        <p:txBody>
          <a:bodyPr wrap="none" rtlCol="0">
            <a:spAutoFit/>
          </a:bodyPr>
          <a:lstStyle/>
          <a:p>
            <a:r>
              <a:rPr lang="en-US" dirty="0"/>
              <a:t>+ test</a:t>
            </a:r>
          </a:p>
        </p:txBody>
      </p:sp>
      <p:sp>
        <p:nvSpPr>
          <p:cNvPr id="24" name="Oval 23">
            <a:extLst>
              <a:ext uri="{FF2B5EF4-FFF2-40B4-BE49-F238E27FC236}">
                <a16:creationId xmlns:a16="http://schemas.microsoft.com/office/drawing/2014/main" xmlns="" id="{E3C124BD-D284-ECA4-1685-6A009B17BA85}"/>
              </a:ext>
            </a:extLst>
          </p:cNvPr>
          <p:cNvSpPr/>
          <p:nvPr/>
        </p:nvSpPr>
        <p:spPr>
          <a:xfrm>
            <a:off x="421542" y="3450334"/>
            <a:ext cx="1308765" cy="653707"/>
          </a:xfrm>
          <a:prstGeom prst="ellips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xmlns="" id="{BA4F3914-BF94-4AB2-A189-D5FDE2262471}"/>
              </a:ext>
            </a:extLst>
          </p:cNvPr>
          <p:cNvSpPr/>
          <p:nvPr/>
        </p:nvSpPr>
        <p:spPr>
          <a:xfrm>
            <a:off x="2336980" y="2407454"/>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xmlns="" id="{3B856AE4-DB7C-B01B-A449-A71CFDDFD03E}"/>
              </a:ext>
            </a:extLst>
          </p:cNvPr>
          <p:cNvSpPr/>
          <p:nvPr/>
        </p:nvSpPr>
        <p:spPr>
          <a:xfrm>
            <a:off x="2322039" y="4542890"/>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xmlns="" id="{6CBD7C74-5CBF-72A5-6DBE-4C039CAFFC35}"/>
              </a:ext>
            </a:extLst>
          </p:cNvPr>
          <p:cNvSpPr/>
          <p:nvPr/>
        </p:nvSpPr>
        <p:spPr>
          <a:xfrm>
            <a:off x="4506376" y="1455610"/>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D0F8847C-271D-AA36-C0FB-2677ED9181AD}"/>
              </a:ext>
            </a:extLst>
          </p:cNvPr>
          <p:cNvSpPr/>
          <p:nvPr/>
        </p:nvSpPr>
        <p:spPr>
          <a:xfrm>
            <a:off x="4509366" y="2818231"/>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xmlns="" id="{BA77A66F-BC3C-117A-0B6E-EA5A9C80CE82}"/>
              </a:ext>
            </a:extLst>
          </p:cNvPr>
          <p:cNvCxnSpPr>
            <a:cxnSpLocks/>
          </p:cNvCxnSpPr>
          <p:nvPr/>
        </p:nvCxnSpPr>
        <p:spPr>
          <a:xfrm flipH="1">
            <a:off x="3627834" y="4230249"/>
            <a:ext cx="878542" cy="52847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xmlns="" id="{A1A65BDC-161B-2924-4CC1-5A4DF0820016}"/>
              </a:ext>
            </a:extLst>
          </p:cNvPr>
          <p:cNvSpPr/>
          <p:nvPr/>
        </p:nvSpPr>
        <p:spPr>
          <a:xfrm>
            <a:off x="4519877" y="3759514"/>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4092E318-F6AD-99FB-7861-9F4800931E09}"/>
              </a:ext>
            </a:extLst>
          </p:cNvPr>
          <p:cNvSpPr/>
          <p:nvPr/>
        </p:nvSpPr>
        <p:spPr>
          <a:xfrm>
            <a:off x="4501844" y="5122135"/>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AE767D28-A8A0-078F-6E89-74E83081968F}"/>
              </a:ext>
            </a:extLst>
          </p:cNvPr>
          <p:cNvSpPr txBox="1"/>
          <p:nvPr/>
        </p:nvSpPr>
        <p:spPr>
          <a:xfrm>
            <a:off x="670628" y="3526826"/>
            <a:ext cx="808635" cy="461665"/>
          </a:xfrm>
          <a:prstGeom prst="rect">
            <a:avLst/>
          </a:prstGeom>
          <a:noFill/>
        </p:spPr>
        <p:txBody>
          <a:bodyPr wrap="none" rtlCol="0">
            <a:spAutoFit/>
          </a:bodyPr>
          <a:lstStyle/>
          <a:p>
            <a:pPr algn="ctr"/>
            <a:r>
              <a:rPr lang="en-US" sz="2400" dirty="0"/>
              <a:t>1001</a:t>
            </a:r>
            <a:endParaRPr lang="en-US" dirty="0"/>
          </a:p>
        </p:txBody>
      </p:sp>
      <p:sp>
        <p:nvSpPr>
          <p:cNvPr id="35" name="TextBox 34">
            <a:extLst>
              <a:ext uri="{FF2B5EF4-FFF2-40B4-BE49-F238E27FC236}">
                <a16:creationId xmlns:a16="http://schemas.microsoft.com/office/drawing/2014/main" xmlns="" id="{8175196A-9631-D186-063C-1BC030D17935}"/>
              </a:ext>
            </a:extLst>
          </p:cNvPr>
          <p:cNvSpPr txBox="1"/>
          <p:nvPr/>
        </p:nvSpPr>
        <p:spPr>
          <a:xfrm>
            <a:off x="3435362" y="3020246"/>
            <a:ext cx="726224" cy="369332"/>
          </a:xfrm>
          <a:prstGeom prst="rect">
            <a:avLst/>
          </a:prstGeom>
          <a:noFill/>
        </p:spPr>
        <p:txBody>
          <a:bodyPr wrap="none" rtlCol="0">
            <a:spAutoFit/>
          </a:bodyPr>
          <a:lstStyle/>
          <a:p>
            <a:r>
              <a:rPr lang="en-US" sz="1800" baseline="0" dirty="0">
                <a:cs typeface="Arial"/>
              </a:rPr>
              <a:t>−</a:t>
            </a:r>
            <a:r>
              <a:rPr lang="en-US" dirty="0"/>
              <a:t> test</a:t>
            </a:r>
          </a:p>
        </p:txBody>
      </p:sp>
      <p:sp>
        <p:nvSpPr>
          <p:cNvPr id="36" name="TextBox 35">
            <a:extLst>
              <a:ext uri="{FF2B5EF4-FFF2-40B4-BE49-F238E27FC236}">
                <a16:creationId xmlns:a16="http://schemas.microsoft.com/office/drawing/2014/main" xmlns="" id="{12AD381D-5446-5624-58F3-C3FC47ADE42C}"/>
              </a:ext>
            </a:extLst>
          </p:cNvPr>
          <p:cNvSpPr txBox="1"/>
          <p:nvPr/>
        </p:nvSpPr>
        <p:spPr>
          <a:xfrm>
            <a:off x="3479660" y="4113078"/>
            <a:ext cx="711591" cy="369332"/>
          </a:xfrm>
          <a:prstGeom prst="rect">
            <a:avLst/>
          </a:prstGeom>
          <a:noFill/>
        </p:spPr>
        <p:txBody>
          <a:bodyPr wrap="none" rtlCol="0">
            <a:spAutoFit/>
          </a:bodyPr>
          <a:lstStyle/>
          <a:p>
            <a:r>
              <a:rPr lang="en-US" dirty="0"/>
              <a:t>+ test</a:t>
            </a:r>
          </a:p>
        </p:txBody>
      </p:sp>
      <p:sp>
        <p:nvSpPr>
          <p:cNvPr id="37" name="TextBox 36">
            <a:extLst>
              <a:ext uri="{FF2B5EF4-FFF2-40B4-BE49-F238E27FC236}">
                <a16:creationId xmlns:a16="http://schemas.microsoft.com/office/drawing/2014/main" xmlns="" id="{BA720FA4-A968-6016-51AA-A6E947F1EF83}"/>
              </a:ext>
            </a:extLst>
          </p:cNvPr>
          <p:cNvSpPr txBox="1"/>
          <p:nvPr/>
        </p:nvSpPr>
        <p:spPr>
          <a:xfrm>
            <a:off x="3484400" y="5387846"/>
            <a:ext cx="726224" cy="369332"/>
          </a:xfrm>
          <a:prstGeom prst="rect">
            <a:avLst/>
          </a:prstGeom>
          <a:noFill/>
        </p:spPr>
        <p:txBody>
          <a:bodyPr wrap="none" rtlCol="0">
            <a:spAutoFit/>
          </a:bodyPr>
          <a:lstStyle/>
          <a:p>
            <a:r>
              <a:rPr lang="en-US" sz="1800" baseline="0" dirty="0">
                <a:cs typeface="Arial"/>
              </a:rPr>
              <a:t>−</a:t>
            </a:r>
            <a:r>
              <a:rPr lang="en-US" dirty="0"/>
              <a:t> test</a:t>
            </a:r>
          </a:p>
        </p:txBody>
      </p:sp>
      <p:sp>
        <p:nvSpPr>
          <p:cNvPr id="38" name="TextBox 37">
            <a:extLst>
              <a:ext uri="{FF2B5EF4-FFF2-40B4-BE49-F238E27FC236}">
                <a16:creationId xmlns:a16="http://schemas.microsoft.com/office/drawing/2014/main" xmlns="" id="{CE033641-D7ED-89A1-0EFA-15FF98195E45}"/>
              </a:ext>
            </a:extLst>
          </p:cNvPr>
          <p:cNvSpPr txBox="1"/>
          <p:nvPr/>
        </p:nvSpPr>
        <p:spPr>
          <a:xfrm>
            <a:off x="2650099" y="2464288"/>
            <a:ext cx="652643" cy="461665"/>
          </a:xfrm>
          <a:prstGeom prst="rect">
            <a:avLst/>
          </a:prstGeom>
          <a:noFill/>
        </p:spPr>
        <p:txBody>
          <a:bodyPr wrap="none" rtlCol="0">
            <a:spAutoFit/>
          </a:bodyPr>
          <a:lstStyle/>
          <a:p>
            <a:pPr algn="ctr"/>
            <a:r>
              <a:rPr lang="en-US" sz="2400" dirty="0"/>
              <a:t>202</a:t>
            </a:r>
            <a:endParaRPr lang="en-US" dirty="0"/>
          </a:p>
        </p:txBody>
      </p:sp>
      <p:sp>
        <p:nvSpPr>
          <p:cNvPr id="40" name="TextBox 39">
            <a:extLst>
              <a:ext uri="{FF2B5EF4-FFF2-40B4-BE49-F238E27FC236}">
                <a16:creationId xmlns:a16="http://schemas.microsoft.com/office/drawing/2014/main" xmlns="" id="{4E59D797-1D1A-02FE-96E0-E5A3FEEBF6FE}"/>
              </a:ext>
            </a:extLst>
          </p:cNvPr>
          <p:cNvSpPr txBox="1"/>
          <p:nvPr/>
        </p:nvSpPr>
        <p:spPr>
          <a:xfrm>
            <a:off x="4842040" y="1551630"/>
            <a:ext cx="652643" cy="461665"/>
          </a:xfrm>
          <a:prstGeom prst="rect">
            <a:avLst/>
          </a:prstGeom>
          <a:noFill/>
        </p:spPr>
        <p:txBody>
          <a:bodyPr wrap="none" rtlCol="0">
            <a:spAutoFit/>
          </a:bodyPr>
          <a:lstStyle/>
          <a:p>
            <a:pPr algn="ctr"/>
            <a:r>
              <a:rPr lang="en-US" sz="2400" dirty="0"/>
              <a:t>151</a:t>
            </a:r>
            <a:endParaRPr lang="en-US" dirty="0"/>
          </a:p>
        </p:txBody>
      </p:sp>
      <p:sp>
        <p:nvSpPr>
          <p:cNvPr id="41" name="TextBox 40">
            <a:extLst>
              <a:ext uri="{FF2B5EF4-FFF2-40B4-BE49-F238E27FC236}">
                <a16:creationId xmlns:a16="http://schemas.microsoft.com/office/drawing/2014/main" xmlns="" id="{49D1A582-AB19-2644-DB55-1B7B33CE8D4F}"/>
              </a:ext>
            </a:extLst>
          </p:cNvPr>
          <p:cNvSpPr txBox="1"/>
          <p:nvPr/>
        </p:nvSpPr>
        <p:spPr>
          <a:xfrm>
            <a:off x="4956331" y="2901385"/>
            <a:ext cx="496650" cy="461665"/>
          </a:xfrm>
          <a:prstGeom prst="rect">
            <a:avLst/>
          </a:prstGeom>
          <a:noFill/>
        </p:spPr>
        <p:txBody>
          <a:bodyPr wrap="none" rtlCol="0">
            <a:spAutoFit/>
          </a:bodyPr>
          <a:lstStyle/>
          <a:p>
            <a:pPr algn="ctr"/>
            <a:r>
              <a:rPr lang="en-US" sz="2400" dirty="0"/>
              <a:t>51</a:t>
            </a:r>
            <a:endParaRPr lang="en-US" dirty="0"/>
          </a:p>
        </p:txBody>
      </p:sp>
      <p:sp>
        <p:nvSpPr>
          <p:cNvPr id="42" name="TextBox 41">
            <a:extLst>
              <a:ext uri="{FF2B5EF4-FFF2-40B4-BE49-F238E27FC236}">
                <a16:creationId xmlns:a16="http://schemas.microsoft.com/office/drawing/2014/main" xmlns="" id="{F0C6F197-2733-DA2F-0708-4A3F7AF4D392}"/>
              </a:ext>
            </a:extLst>
          </p:cNvPr>
          <p:cNvSpPr txBox="1"/>
          <p:nvPr/>
        </p:nvSpPr>
        <p:spPr>
          <a:xfrm>
            <a:off x="4871629" y="3855534"/>
            <a:ext cx="652643" cy="461665"/>
          </a:xfrm>
          <a:prstGeom prst="rect">
            <a:avLst/>
          </a:prstGeom>
          <a:noFill/>
        </p:spPr>
        <p:txBody>
          <a:bodyPr wrap="none" rtlCol="0">
            <a:spAutoFit/>
          </a:bodyPr>
          <a:lstStyle/>
          <a:p>
            <a:pPr algn="ctr"/>
            <a:r>
              <a:rPr lang="en-US" sz="2400" dirty="0"/>
              <a:t>398</a:t>
            </a:r>
            <a:endParaRPr lang="en-US" dirty="0"/>
          </a:p>
        </p:txBody>
      </p:sp>
      <p:sp>
        <p:nvSpPr>
          <p:cNvPr id="43" name="TextBox 42">
            <a:extLst>
              <a:ext uri="{FF2B5EF4-FFF2-40B4-BE49-F238E27FC236}">
                <a16:creationId xmlns:a16="http://schemas.microsoft.com/office/drawing/2014/main" xmlns="" id="{7437A7A3-6CCD-857F-321A-308DA8B9E228}"/>
              </a:ext>
            </a:extLst>
          </p:cNvPr>
          <p:cNvSpPr txBox="1"/>
          <p:nvPr/>
        </p:nvSpPr>
        <p:spPr>
          <a:xfrm>
            <a:off x="4882997" y="5196597"/>
            <a:ext cx="652643" cy="461665"/>
          </a:xfrm>
          <a:prstGeom prst="rect">
            <a:avLst/>
          </a:prstGeom>
          <a:noFill/>
        </p:spPr>
        <p:txBody>
          <a:bodyPr wrap="none" rtlCol="0">
            <a:spAutoFit/>
          </a:bodyPr>
          <a:lstStyle/>
          <a:p>
            <a:pPr algn="ctr"/>
            <a:r>
              <a:rPr lang="en-US" sz="2400" dirty="0"/>
              <a:t>401</a:t>
            </a:r>
          </a:p>
        </p:txBody>
      </p:sp>
      <p:sp>
        <p:nvSpPr>
          <p:cNvPr id="44" name="TextBox 43"/>
          <p:cNvSpPr txBox="1"/>
          <p:nvPr/>
        </p:nvSpPr>
        <p:spPr>
          <a:xfrm>
            <a:off x="3802878" y="3668574"/>
            <a:ext cx="184666" cy="369332"/>
          </a:xfrm>
          <a:prstGeom prst="rect">
            <a:avLst/>
          </a:prstGeom>
          <a:noFill/>
        </p:spPr>
        <p:txBody>
          <a:bodyPr wrap="none" rtlCol="0">
            <a:spAutoFit/>
          </a:bodyPr>
          <a:lstStyle/>
          <a:p>
            <a:endParaRPr lang="en-US" dirty="0"/>
          </a:p>
        </p:txBody>
      </p:sp>
      <p:sp>
        <p:nvSpPr>
          <p:cNvPr id="66" name="Isosceles Triangle 65">
            <a:extLst>
              <a:ext uri="{FF2B5EF4-FFF2-40B4-BE49-F238E27FC236}">
                <a16:creationId xmlns:a16="http://schemas.microsoft.com/office/drawing/2014/main" xmlns="" id="{3BC48BB1-3C2E-44DD-9D65-D2AF24FF2E87}"/>
              </a:ext>
              <a:ext uri="{C183D7F6-B498-43B3-948B-1728B52AA6E4}">
                <adec:decorative xmlns:adec="http://schemas.microsoft.com/office/drawing/2017/decorative" xmlns=""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xmlns="" id="{0B6D40DE-AD06-6276-6332-2A2189A2B2E5}"/>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51" name="Rounded Rectangle 23">
            <a:extLst>
              <a:ext uri="{FF2B5EF4-FFF2-40B4-BE49-F238E27FC236}">
                <a16:creationId xmlns:a16="http://schemas.microsoft.com/office/drawing/2014/main" xmlns="" id="{114ADD36-1798-308B-4B23-111D9ABF6932}"/>
              </a:ext>
              <a:ext uri="{C183D7F6-B498-43B3-948B-1728B52AA6E4}">
                <adec:decorative xmlns:adec="http://schemas.microsoft.com/office/drawing/2017/decorative" xmlns="" val="1"/>
              </a:ext>
            </a:extLst>
          </p:cNvPr>
          <p:cNvSpPr/>
          <p:nvPr/>
        </p:nvSpPr>
        <p:spPr>
          <a:xfrm>
            <a:off x="2434683" y="2259308"/>
            <a:ext cx="1059897" cy="3135894"/>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xmlns="" id="{B2FC8B2F-CAF7-315F-4E52-1FD5F642F7D6}"/>
              </a:ext>
            </a:extLst>
          </p:cNvPr>
          <p:cNvSpPr txBox="1"/>
          <p:nvPr/>
        </p:nvSpPr>
        <p:spPr>
          <a:xfrm>
            <a:off x="2395891" y="3583322"/>
            <a:ext cx="1160254" cy="646331"/>
          </a:xfrm>
          <a:prstGeom prst="rect">
            <a:avLst/>
          </a:prstGeom>
          <a:noFill/>
        </p:spPr>
        <p:txBody>
          <a:bodyPr wrap="none" rtlCol="0">
            <a:spAutoFit/>
          </a:bodyPr>
          <a:lstStyle/>
          <a:p>
            <a:pPr algn="ctr"/>
            <a:r>
              <a:rPr lang="en-GB" dirty="0"/>
              <a:t>Add up to </a:t>
            </a:r>
            <a:br>
              <a:rPr lang="en-GB" dirty="0"/>
            </a:br>
            <a:r>
              <a:rPr lang="en-GB" b="1" dirty="0"/>
              <a:t>1001</a:t>
            </a:r>
          </a:p>
        </p:txBody>
      </p:sp>
      <p:sp>
        <p:nvSpPr>
          <p:cNvPr id="53" name="Rounded Rectangle 23">
            <a:extLst>
              <a:ext uri="{FF2B5EF4-FFF2-40B4-BE49-F238E27FC236}">
                <a16:creationId xmlns:a16="http://schemas.microsoft.com/office/drawing/2014/main" xmlns="" id="{DBDA98AF-AB67-26D7-F069-B2F49E326A51}"/>
              </a:ext>
              <a:ext uri="{C183D7F6-B498-43B3-948B-1728B52AA6E4}">
                <adec:decorative xmlns:adec="http://schemas.microsoft.com/office/drawing/2017/decorative" xmlns="" val="1"/>
              </a:ext>
            </a:extLst>
          </p:cNvPr>
          <p:cNvSpPr/>
          <p:nvPr/>
        </p:nvSpPr>
        <p:spPr>
          <a:xfrm>
            <a:off x="4378492" y="1356429"/>
            <a:ext cx="1550652" cy="2198632"/>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ounded Rectangle 23">
            <a:extLst>
              <a:ext uri="{FF2B5EF4-FFF2-40B4-BE49-F238E27FC236}">
                <a16:creationId xmlns:a16="http://schemas.microsoft.com/office/drawing/2014/main" xmlns="" id="{EB2F815B-DA45-0101-4ED6-306EC9EBF563}"/>
              </a:ext>
              <a:ext uri="{C183D7F6-B498-43B3-948B-1728B52AA6E4}">
                <adec:decorative xmlns:adec="http://schemas.microsoft.com/office/drawing/2017/decorative" xmlns="" val="1"/>
              </a:ext>
            </a:extLst>
          </p:cNvPr>
          <p:cNvSpPr/>
          <p:nvPr/>
        </p:nvSpPr>
        <p:spPr>
          <a:xfrm>
            <a:off x="4400691" y="3657796"/>
            <a:ext cx="1550652" cy="2198632"/>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xmlns="" id="{B2FC8B2F-CAF7-315F-4E52-1FD5F642F7D6}"/>
              </a:ext>
            </a:extLst>
          </p:cNvPr>
          <p:cNvSpPr txBox="1"/>
          <p:nvPr/>
        </p:nvSpPr>
        <p:spPr>
          <a:xfrm>
            <a:off x="4606338" y="2140988"/>
            <a:ext cx="1106756" cy="646331"/>
          </a:xfrm>
          <a:prstGeom prst="rect">
            <a:avLst/>
          </a:prstGeom>
          <a:noFill/>
        </p:spPr>
        <p:txBody>
          <a:bodyPr wrap="none" rtlCol="0">
            <a:spAutoFit/>
          </a:bodyPr>
          <a:lstStyle/>
          <a:p>
            <a:pPr algn="ctr"/>
            <a:r>
              <a:rPr lang="en-GB" dirty="0"/>
              <a:t>Add up to </a:t>
            </a:r>
            <a:br>
              <a:rPr lang="en-GB" dirty="0"/>
            </a:br>
            <a:r>
              <a:rPr lang="en-GB" b="1" dirty="0"/>
              <a:t>202</a:t>
            </a:r>
          </a:p>
        </p:txBody>
      </p:sp>
      <p:sp>
        <p:nvSpPr>
          <p:cNvPr id="68" name="TextBox 67">
            <a:extLst>
              <a:ext uri="{FF2B5EF4-FFF2-40B4-BE49-F238E27FC236}">
                <a16:creationId xmlns:a16="http://schemas.microsoft.com/office/drawing/2014/main" xmlns="" id="{B2FC8B2F-CAF7-315F-4E52-1FD5F642F7D6}"/>
              </a:ext>
            </a:extLst>
          </p:cNvPr>
          <p:cNvSpPr txBox="1"/>
          <p:nvPr/>
        </p:nvSpPr>
        <p:spPr>
          <a:xfrm>
            <a:off x="4632559" y="4439800"/>
            <a:ext cx="1106756" cy="646331"/>
          </a:xfrm>
          <a:prstGeom prst="rect">
            <a:avLst/>
          </a:prstGeom>
          <a:noFill/>
        </p:spPr>
        <p:txBody>
          <a:bodyPr wrap="none" rtlCol="0">
            <a:spAutoFit/>
          </a:bodyPr>
          <a:lstStyle/>
          <a:p>
            <a:pPr algn="ctr"/>
            <a:r>
              <a:rPr lang="en-GB" dirty="0"/>
              <a:t>Add up to </a:t>
            </a:r>
            <a:br>
              <a:rPr lang="en-GB" dirty="0"/>
            </a:br>
            <a:r>
              <a:rPr lang="en-GB" b="1" dirty="0"/>
              <a:t>799</a:t>
            </a:r>
          </a:p>
        </p:txBody>
      </p:sp>
      <p:sp>
        <p:nvSpPr>
          <p:cNvPr id="69" name="TextBox 68">
            <a:extLst>
              <a:ext uri="{FF2B5EF4-FFF2-40B4-BE49-F238E27FC236}">
                <a16:creationId xmlns:a16="http://schemas.microsoft.com/office/drawing/2014/main" xmlns="" id="{22F7A9C6-E7F3-A045-9D7E-37C38CA7CF4E}"/>
              </a:ext>
            </a:extLst>
          </p:cNvPr>
          <p:cNvSpPr txBox="1"/>
          <p:nvPr/>
        </p:nvSpPr>
        <p:spPr>
          <a:xfrm>
            <a:off x="7336156" y="1979709"/>
            <a:ext cx="4245022" cy="2553890"/>
          </a:xfrm>
          <a:prstGeom prst="roundRect">
            <a:avLst/>
          </a:prstGeom>
          <a:noFill/>
          <a:ln>
            <a:solidFill>
              <a:srgbClr val="BE0064"/>
            </a:solidFill>
          </a:ln>
        </p:spPr>
        <p:txBody>
          <a:bodyPr wrap="square" rtlCol="0">
            <a:spAutoFit/>
          </a:bodyPr>
          <a:lstStyle>
            <a:defPPr>
              <a:defRPr lang="en-US"/>
            </a:defPPr>
            <a:lvl1pPr>
              <a:defRPr sz="2800" b="0" i="1">
                <a:latin typeface="Cambria Math"/>
              </a:defRPr>
            </a:lvl1pPr>
          </a:lstStyle>
          <a:p>
            <a:pPr algn="ctr"/>
            <a:r>
              <a:rPr lang="en-GB" i="0" dirty="0">
                <a:latin typeface="Arial" panose="020B0604020202020204" pitchFamily="34" charset="0"/>
                <a:ea typeface="Calibri" panose="020F0502020204030204" pitchFamily="34" charset="0"/>
                <a:cs typeface="Times New Roman" panose="02020603050405020304" pitchFamily="18" charset="0"/>
              </a:rPr>
              <a:t>The numbers</a:t>
            </a:r>
          </a:p>
          <a:p>
            <a:pPr algn="ctr"/>
            <a:r>
              <a:rPr lang="en-GB" i="0" dirty="0">
                <a:latin typeface="Arial" panose="020B0604020202020204" pitchFamily="34" charset="0"/>
                <a:ea typeface="Calibri" panose="020F0502020204030204" pitchFamily="34" charset="0"/>
                <a:cs typeface="Times New Roman" panose="02020603050405020304" pitchFamily="18" charset="0"/>
              </a:rPr>
              <a:t>at the ends of arms</a:t>
            </a:r>
          </a:p>
          <a:p>
            <a:pPr algn="ctr"/>
            <a:r>
              <a:rPr lang="en-GB" i="0" dirty="0">
                <a:latin typeface="Arial" panose="020B0604020202020204" pitchFamily="34" charset="0"/>
                <a:ea typeface="Calibri" panose="020F0502020204030204" pitchFamily="34" charset="0"/>
                <a:cs typeface="Times New Roman" panose="02020603050405020304" pitchFamily="18" charset="0"/>
              </a:rPr>
              <a:t>from the same starting point add up to the starting point value</a:t>
            </a:r>
            <a:r>
              <a:rPr lang="en-GB" i="0" dirty="0">
                <a:effectLst/>
                <a:latin typeface="Arial" panose="020B0604020202020204" pitchFamily="34" charset="0"/>
                <a:ea typeface="Calibri" panose="020F0502020204030204" pitchFamily="34" charset="0"/>
                <a:cs typeface="Times New Roman" panose="02020603050405020304" pitchFamily="18" charset="0"/>
              </a:rPr>
              <a:t>.</a:t>
            </a:r>
            <a:r>
              <a:rPr lang="en-GB" i="0" dirty="0">
                <a:latin typeface="Arial" panose="020B0604020202020204" pitchFamily="34" charset="0"/>
                <a:cs typeface="Arial" panose="020B0604020202020204" pitchFamily="34" charset="0"/>
              </a:rPr>
              <a:t> </a:t>
            </a:r>
            <a:r>
              <a:rPr lang="en-GB" sz="3200" i="0" dirty="0">
                <a:latin typeface="Arial" panose="020B0604020202020204" pitchFamily="34" charset="0"/>
                <a:cs typeface="Arial" panose="020B0604020202020204" pitchFamily="34" charset="0"/>
              </a:rPr>
              <a:t> </a:t>
            </a:r>
            <a:endParaRPr lang="en-GB" sz="3200" b="1" i="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xmlns="" id="{CE033641-D7ED-89A1-0EFA-15FF98195E45}"/>
              </a:ext>
            </a:extLst>
          </p:cNvPr>
          <p:cNvSpPr txBox="1"/>
          <p:nvPr/>
        </p:nvSpPr>
        <p:spPr>
          <a:xfrm>
            <a:off x="2653089" y="4633723"/>
            <a:ext cx="652643" cy="461665"/>
          </a:xfrm>
          <a:prstGeom prst="rect">
            <a:avLst/>
          </a:prstGeom>
          <a:noFill/>
        </p:spPr>
        <p:txBody>
          <a:bodyPr wrap="none" rtlCol="0">
            <a:spAutoFit/>
          </a:bodyPr>
          <a:lstStyle/>
          <a:p>
            <a:pPr algn="ctr"/>
            <a:r>
              <a:rPr lang="en-US" sz="2400" dirty="0"/>
              <a:t>799</a:t>
            </a:r>
            <a:endParaRPr lang="en-US" dirty="0"/>
          </a:p>
        </p:txBody>
      </p:sp>
      <p:cxnSp>
        <p:nvCxnSpPr>
          <p:cNvPr id="30" name="Straight Connector 29">
            <a:extLst>
              <a:ext uri="{FF2B5EF4-FFF2-40B4-BE49-F238E27FC236}">
                <a16:creationId xmlns:a16="http://schemas.microsoft.com/office/drawing/2014/main" xmlns="" id="{EF75902A-4D40-20C5-2BED-B58525A63DBC}"/>
              </a:ext>
            </a:extLst>
          </p:cNvPr>
          <p:cNvCxnSpPr>
            <a:cxnSpLocks/>
          </p:cNvCxnSpPr>
          <p:nvPr/>
        </p:nvCxnSpPr>
        <p:spPr>
          <a:xfrm flipH="1" flipV="1">
            <a:off x="3574931" y="5029916"/>
            <a:ext cx="918193" cy="35793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998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51" grpId="0" animBg="1"/>
      <p:bldP spid="52" grpId="0"/>
      <p:bldP spid="53" grpId="0" animBg="1"/>
      <p:bldP spid="55" grpId="0" animBg="1"/>
      <p:bldP spid="59" grpId="0"/>
      <p:bldP spid="68" grpId="0"/>
      <p:bldP spid="69" grpId="0" animBg="1"/>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xmlns="" id="{02AABD48-7F62-174B-98BD-03D513E3B1A1}"/>
              </a:ext>
            </a:extLst>
          </p:cNvPr>
          <p:cNvSpPr txBox="1">
            <a:spLocks noGrp="1"/>
          </p:cNvSpPr>
          <p:nvPr>
            <p:ph type="title" idx="4294967295"/>
          </p:nvPr>
        </p:nvSpPr>
        <p:spPr>
          <a:xfrm>
            <a:off x="1567524" y="112165"/>
            <a:ext cx="9102505"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Probability tree diagram</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200C3350-2117-0248-968C-8DADE0DACD17}"/>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smtClean="0"/>
              <a:t>8</a:t>
            </a:fld>
            <a:endParaRPr lang="en-US" dirty="0"/>
          </a:p>
        </p:txBody>
      </p:sp>
      <p:sp>
        <p:nvSpPr>
          <p:cNvPr id="3" name="TextBox 2"/>
          <p:cNvSpPr txBox="1"/>
          <p:nvPr/>
        </p:nvSpPr>
        <p:spPr>
          <a:xfrm>
            <a:off x="9572499" y="3668574"/>
            <a:ext cx="184666" cy="369332"/>
          </a:xfrm>
          <a:prstGeom prst="rect">
            <a:avLst/>
          </a:prstGeom>
          <a:noFill/>
        </p:spPr>
        <p:txBody>
          <a:bodyPr wrap="none" rtlCol="0">
            <a:spAutoFit/>
          </a:bodyPr>
          <a:lstStyle/>
          <a:p>
            <a:endParaRPr lang="en-US" dirty="0"/>
          </a:p>
        </p:txBody>
      </p:sp>
      <p:sp>
        <p:nvSpPr>
          <p:cNvPr id="73" name="TextBox 72"/>
          <p:cNvSpPr txBox="1"/>
          <p:nvPr/>
        </p:nvSpPr>
        <p:spPr>
          <a:xfrm>
            <a:off x="3798588" y="3814633"/>
            <a:ext cx="184666" cy="369332"/>
          </a:xfrm>
          <a:prstGeom prst="rect">
            <a:avLst/>
          </a:prstGeom>
          <a:noFill/>
        </p:spPr>
        <p:txBody>
          <a:bodyPr wrap="none" rtlCol="0">
            <a:spAutoFit/>
          </a:bodyPr>
          <a:lstStyle/>
          <a:p>
            <a:endParaRPr lang="en-US" dirty="0"/>
          </a:p>
        </p:txBody>
      </p:sp>
      <p:sp>
        <p:nvSpPr>
          <p:cNvPr id="88" name="TextBox 87"/>
          <p:cNvSpPr txBox="1"/>
          <p:nvPr/>
        </p:nvSpPr>
        <p:spPr>
          <a:xfrm>
            <a:off x="1051599" y="2449144"/>
            <a:ext cx="1023800" cy="646331"/>
          </a:xfrm>
          <a:prstGeom prst="rect">
            <a:avLst/>
          </a:prstGeom>
          <a:noFill/>
        </p:spPr>
        <p:txBody>
          <a:bodyPr wrap="none" rtlCol="0">
            <a:spAutoFit/>
          </a:bodyPr>
          <a:lstStyle/>
          <a:p>
            <a:pPr algn="ctr"/>
            <a:r>
              <a:rPr lang="en-US" dirty="0"/>
              <a:t>have the</a:t>
            </a:r>
          </a:p>
          <a:p>
            <a:pPr algn="ctr"/>
            <a:r>
              <a:rPr lang="en-US" dirty="0"/>
              <a:t>disease</a:t>
            </a:r>
          </a:p>
        </p:txBody>
      </p:sp>
      <p:cxnSp>
        <p:nvCxnSpPr>
          <p:cNvPr id="89" name="Straight Connector 88"/>
          <p:cNvCxnSpPr/>
          <p:nvPr/>
        </p:nvCxnSpPr>
        <p:spPr>
          <a:xfrm flipH="1">
            <a:off x="1360887" y="2772310"/>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flipV="1">
            <a:off x="1360887" y="4098369"/>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1056933" y="4471836"/>
            <a:ext cx="1245391" cy="646331"/>
          </a:xfrm>
          <a:prstGeom prst="rect">
            <a:avLst/>
          </a:prstGeom>
          <a:noFill/>
        </p:spPr>
        <p:txBody>
          <a:bodyPr wrap="none" rtlCol="0">
            <a:spAutoFit/>
          </a:bodyPr>
          <a:lstStyle/>
          <a:p>
            <a:pPr algn="ctr"/>
            <a:r>
              <a:rPr lang="en-US" dirty="0"/>
              <a:t>don’t have</a:t>
            </a:r>
            <a:br>
              <a:rPr lang="en-US" dirty="0"/>
            </a:br>
            <a:r>
              <a:rPr lang="en-US" dirty="0"/>
              <a:t>the disease</a:t>
            </a:r>
          </a:p>
        </p:txBody>
      </p:sp>
      <p:sp>
        <p:nvSpPr>
          <p:cNvPr id="92" name="TextBox 91"/>
          <p:cNvSpPr txBox="1"/>
          <p:nvPr/>
        </p:nvSpPr>
        <p:spPr>
          <a:xfrm>
            <a:off x="3440686" y="1725038"/>
            <a:ext cx="711591" cy="369332"/>
          </a:xfrm>
          <a:prstGeom prst="rect">
            <a:avLst/>
          </a:prstGeom>
          <a:noFill/>
        </p:spPr>
        <p:txBody>
          <a:bodyPr wrap="none" rtlCol="0">
            <a:spAutoFit/>
          </a:bodyPr>
          <a:lstStyle/>
          <a:p>
            <a:r>
              <a:rPr lang="en-US" dirty="0"/>
              <a:t>+ test</a:t>
            </a:r>
          </a:p>
        </p:txBody>
      </p:sp>
      <p:sp>
        <p:nvSpPr>
          <p:cNvPr id="93" name="Oval 92"/>
          <p:cNvSpPr/>
          <p:nvPr/>
        </p:nvSpPr>
        <p:spPr>
          <a:xfrm>
            <a:off x="2347044" y="2401782"/>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332103" y="4537218"/>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TextBox 94"/>
          <p:cNvSpPr txBox="1"/>
          <p:nvPr/>
        </p:nvSpPr>
        <p:spPr>
          <a:xfrm>
            <a:off x="669117" y="3498004"/>
            <a:ext cx="808635" cy="461665"/>
          </a:xfrm>
          <a:prstGeom prst="rect">
            <a:avLst/>
          </a:prstGeom>
          <a:noFill/>
        </p:spPr>
        <p:txBody>
          <a:bodyPr wrap="none" rtlCol="0">
            <a:spAutoFit/>
          </a:bodyPr>
          <a:lstStyle/>
          <a:p>
            <a:pPr algn="ctr"/>
            <a:r>
              <a:rPr lang="en-US" sz="2400" dirty="0"/>
              <a:t>1001</a:t>
            </a:r>
            <a:endParaRPr lang="en-US" dirty="0"/>
          </a:p>
        </p:txBody>
      </p:sp>
      <p:sp>
        <p:nvSpPr>
          <p:cNvPr id="96" name="TextBox 95"/>
          <p:cNvSpPr txBox="1"/>
          <p:nvPr/>
        </p:nvSpPr>
        <p:spPr>
          <a:xfrm>
            <a:off x="3445426" y="3014574"/>
            <a:ext cx="726224" cy="369332"/>
          </a:xfrm>
          <a:prstGeom prst="rect">
            <a:avLst/>
          </a:prstGeom>
          <a:noFill/>
        </p:spPr>
        <p:txBody>
          <a:bodyPr wrap="none" rtlCol="0">
            <a:spAutoFit/>
          </a:bodyPr>
          <a:lstStyle/>
          <a:p>
            <a:r>
              <a:rPr lang="en-US" sz="1800" baseline="0" dirty="0">
                <a:cs typeface="Arial"/>
              </a:rPr>
              <a:t>−</a:t>
            </a:r>
            <a:r>
              <a:rPr lang="en-US" dirty="0"/>
              <a:t> test</a:t>
            </a:r>
          </a:p>
        </p:txBody>
      </p:sp>
      <p:sp>
        <p:nvSpPr>
          <p:cNvPr id="97" name="TextBox 96"/>
          <p:cNvSpPr txBox="1"/>
          <p:nvPr/>
        </p:nvSpPr>
        <p:spPr>
          <a:xfrm>
            <a:off x="3489724" y="4107406"/>
            <a:ext cx="711591" cy="369332"/>
          </a:xfrm>
          <a:prstGeom prst="rect">
            <a:avLst/>
          </a:prstGeom>
          <a:noFill/>
        </p:spPr>
        <p:txBody>
          <a:bodyPr wrap="none" rtlCol="0">
            <a:spAutoFit/>
          </a:bodyPr>
          <a:lstStyle/>
          <a:p>
            <a:r>
              <a:rPr lang="en-US" dirty="0"/>
              <a:t>+ test</a:t>
            </a:r>
          </a:p>
        </p:txBody>
      </p:sp>
      <p:sp>
        <p:nvSpPr>
          <p:cNvPr id="98" name="TextBox 97"/>
          <p:cNvSpPr txBox="1"/>
          <p:nvPr/>
        </p:nvSpPr>
        <p:spPr>
          <a:xfrm>
            <a:off x="3494464" y="5382174"/>
            <a:ext cx="726224" cy="369332"/>
          </a:xfrm>
          <a:prstGeom prst="rect">
            <a:avLst/>
          </a:prstGeom>
          <a:noFill/>
        </p:spPr>
        <p:txBody>
          <a:bodyPr wrap="none" rtlCol="0">
            <a:spAutoFit/>
          </a:bodyPr>
          <a:lstStyle/>
          <a:p>
            <a:r>
              <a:rPr lang="en-US" sz="1800" baseline="0" dirty="0">
                <a:cs typeface="Arial"/>
              </a:rPr>
              <a:t>−</a:t>
            </a:r>
            <a:r>
              <a:rPr lang="en-US" dirty="0"/>
              <a:t> test</a:t>
            </a:r>
          </a:p>
        </p:txBody>
      </p:sp>
      <p:sp>
        <p:nvSpPr>
          <p:cNvPr id="99" name="TextBox 98"/>
          <p:cNvSpPr txBox="1"/>
          <p:nvPr/>
        </p:nvSpPr>
        <p:spPr>
          <a:xfrm>
            <a:off x="2663987" y="2439877"/>
            <a:ext cx="652643" cy="461665"/>
          </a:xfrm>
          <a:prstGeom prst="rect">
            <a:avLst/>
          </a:prstGeom>
          <a:noFill/>
        </p:spPr>
        <p:txBody>
          <a:bodyPr wrap="none" rtlCol="0">
            <a:spAutoFit/>
          </a:bodyPr>
          <a:lstStyle/>
          <a:p>
            <a:pPr algn="ctr"/>
            <a:r>
              <a:rPr lang="en-US" sz="2400" dirty="0"/>
              <a:t>202</a:t>
            </a:r>
            <a:endParaRPr lang="en-US" dirty="0"/>
          </a:p>
        </p:txBody>
      </p:sp>
      <p:sp>
        <p:nvSpPr>
          <p:cNvPr id="100" name="TextBox 99"/>
          <p:cNvSpPr txBox="1"/>
          <p:nvPr/>
        </p:nvSpPr>
        <p:spPr>
          <a:xfrm>
            <a:off x="4861087" y="1576277"/>
            <a:ext cx="652643" cy="461665"/>
          </a:xfrm>
          <a:prstGeom prst="rect">
            <a:avLst/>
          </a:prstGeom>
          <a:noFill/>
        </p:spPr>
        <p:txBody>
          <a:bodyPr wrap="none" rtlCol="0">
            <a:spAutoFit/>
          </a:bodyPr>
          <a:lstStyle/>
          <a:p>
            <a:pPr algn="ctr"/>
            <a:r>
              <a:rPr lang="en-US" sz="2400" dirty="0"/>
              <a:t>151</a:t>
            </a:r>
            <a:endParaRPr lang="en-US" dirty="0"/>
          </a:p>
        </p:txBody>
      </p:sp>
      <p:sp>
        <p:nvSpPr>
          <p:cNvPr id="101" name="TextBox 100"/>
          <p:cNvSpPr txBox="1"/>
          <p:nvPr/>
        </p:nvSpPr>
        <p:spPr>
          <a:xfrm>
            <a:off x="4964483" y="2897077"/>
            <a:ext cx="496650" cy="461665"/>
          </a:xfrm>
          <a:prstGeom prst="rect">
            <a:avLst/>
          </a:prstGeom>
          <a:noFill/>
        </p:spPr>
        <p:txBody>
          <a:bodyPr wrap="none" rtlCol="0">
            <a:spAutoFit/>
          </a:bodyPr>
          <a:lstStyle/>
          <a:p>
            <a:pPr algn="ctr"/>
            <a:r>
              <a:rPr lang="en-US" sz="2400" dirty="0"/>
              <a:t>51</a:t>
            </a:r>
            <a:endParaRPr lang="en-US" dirty="0"/>
          </a:p>
        </p:txBody>
      </p:sp>
      <p:sp>
        <p:nvSpPr>
          <p:cNvPr id="102" name="TextBox 101"/>
          <p:cNvSpPr txBox="1"/>
          <p:nvPr/>
        </p:nvSpPr>
        <p:spPr>
          <a:xfrm>
            <a:off x="2663988" y="4624277"/>
            <a:ext cx="652643" cy="461665"/>
          </a:xfrm>
          <a:prstGeom prst="rect">
            <a:avLst/>
          </a:prstGeom>
          <a:noFill/>
        </p:spPr>
        <p:txBody>
          <a:bodyPr wrap="none" rtlCol="0">
            <a:spAutoFit/>
          </a:bodyPr>
          <a:lstStyle/>
          <a:p>
            <a:pPr algn="ctr"/>
            <a:r>
              <a:rPr lang="en-US" sz="2400" dirty="0"/>
              <a:t>799</a:t>
            </a:r>
            <a:endParaRPr lang="en-US" dirty="0"/>
          </a:p>
        </p:txBody>
      </p:sp>
      <p:sp>
        <p:nvSpPr>
          <p:cNvPr id="103" name="TextBox 102"/>
          <p:cNvSpPr txBox="1"/>
          <p:nvPr/>
        </p:nvSpPr>
        <p:spPr>
          <a:xfrm>
            <a:off x="4899187" y="5246577"/>
            <a:ext cx="652643" cy="461665"/>
          </a:xfrm>
          <a:prstGeom prst="rect">
            <a:avLst/>
          </a:prstGeom>
          <a:noFill/>
        </p:spPr>
        <p:txBody>
          <a:bodyPr wrap="none" rtlCol="0">
            <a:spAutoFit/>
          </a:bodyPr>
          <a:lstStyle/>
          <a:p>
            <a:pPr algn="ctr"/>
            <a:r>
              <a:rPr lang="en-US" sz="2400" dirty="0"/>
              <a:t>401</a:t>
            </a:r>
            <a:endParaRPr lang="en-US" dirty="0"/>
          </a:p>
        </p:txBody>
      </p:sp>
      <p:sp>
        <p:nvSpPr>
          <p:cNvPr id="104" name="TextBox 103"/>
          <p:cNvSpPr txBox="1"/>
          <p:nvPr/>
        </p:nvSpPr>
        <p:spPr>
          <a:xfrm>
            <a:off x="4886487" y="3874977"/>
            <a:ext cx="652643" cy="461665"/>
          </a:xfrm>
          <a:prstGeom prst="rect">
            <a:avLst/>
          </a:prstGeom>
          <a:noFill/>
        </p:spPr>
        <p:txBody>
          <a:bodyPr wrap="none" rtlCol="0">
            <a:spAutoFit/>
          </a:bodyPr>
          <a:lstStyle/>
          <a:p>
            <a:pPr algn="ctr"/>
            <a:r>
              <a:rPr lang="en-US" sz="2400" dirty="0"/>
              <a:t>398</a:t>
            </a:r>
            <a:endParaRPr lang="en-US" dirty="0"/>
          </a:p>
        </p:txBody>
      </p:sp>
      <p:sp>
        <p:nvSpPr>
          <p:cNvPr id="105" name="TextBox 104"/>
          <p:cNvSpPr txBox="1"/>
          <p:nvPr/>
        </p:nvSpPr>
        <p:spPr>
          <a:xfrm>
            <a:off x="3775068" y="3861667"/>
            <a:ext cx="184666" cy="369332"/>
          </a:xfrm>
          <a:prstGeom prst="rect">
            <a:avLst/>
          </a:prstGeom>
          <a:noFill/>
        </p:spPr>
        <p:txBody>
          <a:bodyPr wrap="none" rtlCol="0">
            <a:spAutoFit/>
          </a:bodyPr>
          <a:lstStyle/>
          <a:p>
            <a:endParaRPr lang="en-US" dirty="0"/>
          </a:p>
        </p:txBody>
      </p:sp>
      <p:cxnSp>
        <p:nvCxnSpPr>
          <p:cNvPr id="106" name="Straight Connector 105">
            <a:extLst>
              <a:ext uri="{FF2B5EF4-FFF2-40B4-BE49-F238E27FC236}">
                <a16:creationId xmlns:a16="http://schemas.microsoft.com/office/drawing/2014/main" xmlns="" id="{3B9CF22E-4AD4-8945-3B96-22ACA7F80A2D}"/>
              </a:ext>
            </a:extLst>
          </p:cNvPr>
          <p:cNvCxnSpPr/>
          <p:nvPr/>
        </p:nvCxnSpPr>
        <p:spPr>
          <a:xfrm flipH="1">
            <a:off x="3498424" y="1829368"/>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xmlns="" id="{27210BDA-4B08-B974-A235-72DD42427F2C}"/>
              </a:ext>
            </a:extLst>
          </p:cNvPr>
          <p:cNvCxnSpPr>
            <a:stCxn id="109" idx="2"/>
          </p:cNvCxnSpPr>
          <p:nvPr/>
        </p:nvCxnSpPr>
        <p:spPr>
          <a:xfrm flipH="1" flipV="1">
            <a:off x="3653794" y="2914532"/>
            <a:ext cx="878562" cy="277457"/>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 name="Oval 107">
            <a:extLst>
              <a:ext uri="{FF2B5EF4-FFF2-40B4-BE49-F238E27FC236}">
                <a16:creationId xmlns:a16="http://schemas.microsoft.com/office/drawing/2014/main" xmlns="" id="{8B8A3F10-A27A-3483-598A-3580CA60A1B5}"/>
              </a:ext>
            </a:extLst>
          </p:cNvPr>
          <p:cNvSpPr/>
          <p:nvPr/>
        </p:nvSpPr>
        <p:spPr>
          <a:xfrm>
            <a:off x="4529366" y="1502514"/>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xmlns="" id="{FF443A0D-8D48-7BB3-D66F-54B4F0D2C9FD}"/>
              </a:ext>
            </a:extLst>
          </p:cNvPr>
          <p:cNvSpPr/>
          <p:nvPr/>
        </p:nvSpPr>
        <p:spPr>
          <a:xfrm>
            <a:off x="4532356" y="2865135"/>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xmlns="" id="{5EDF782C-2E84-F001-5386-430D82F7CB83}"/>
              </a:ext>
            </a:extLst>
          </p:cNvPr>
          <p:cNvCxnSpPr>
            <a:cxnSpLocks/>
          </p:cNvCxnSpPr>
          <p:nvPr/>
        </p:nvCxnSpPr>
        <p:spPr>
          <a:xfrm flipH="1">
            <a:off x="3650824" y="4277153"/>
            <a:ext cx="939424" cy="52847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xmlns="" id="{B4F5F885-230C-8F07-EA38-BED721B34DA1}"/>
              </a:ext>
            </a:extLst>
          </p:cNvPr>
          <p:cNvCxnSpPr>
            <a:cxnSpLocks/>
            <a:stCxn id="113" idx="2"/>
          </p:cNvCxnSpPr>
          <p:nvPr/>
        </p:nvCxnSpPr>
        <p:spPr>
          <a:xfrm flipH="1" flipV="1">
            <a:off x="3597921" y="5076820"/>
            <a:ext cx="926913" cy="419073"/>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2" name="Oval 111">
            <a:extLst>
              <a:ext uri="{FF2B5EF4-FFF2-40B4-BE49-F238E27FC236}">
                <a16:creationId xmlns:a16="http://schemas.microsoft.com/office/drawing/2014/main" xmlns="" id="{0ADB0932-8F2B-EE1F-E56D-796E4BE5E420}"/>
              </a:ext>
            </a:extLst>
          </p:cNvPr>
          <p:cNvSpPr/>
          <p:nvPr/>
        </p:nvSpPr>
        <p:spPr>
          <a:xfrm>
            <a:off x="4542867" y="3806418"/>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xmlns="" id="{037C9AF9-49AA-E9E4-718D-DEC6344AB763}"/>
              </a:ext>
            </a:extLst>
          </p:cNvPr>
          <p:cNvSpPr/>
          <p:nvPr/>
        </p:nvSpPr>
        <p:spPr>
          <a:xfrm>
            <a:off x="4524834" y="5169039"/>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455126" y="3444662"/>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8738829" y="2747167"/>
            <a:ext cx="1001258" cy="646331"/>
          </a:xfrm>
          <a:prstGeom prst="rect">
            <a:avLst/>
          </a:prstGeom>
          <a:noFill/>
        </p:spPr>
        <p:txBody>
          <a:bodyPr wrap="none" rtlCol="0">
            <a:spAutoFit/>
          </a:bodyPr>
          <a:lstStyle/>
          <a:p>
            <a:pPr algn="ctr"/>
            <a:r>
              <a:rPr lang="en-US" dirty="0"/>
              <a:t>have the</a:t>
            </a:r>
          </a:p>
          <a:p>
            <a:pPr algn="ctr"/>
            <a:r>
              <a:rPr lang="en-US" dirty="0"/>
              <a:t>disease</a:t>
            </a:r>
          </a:p>
        </p:txBody>
      </p:sp>
      <p:cxnSp>
        <p:nvCxnSpPr>
          <p:cNvPr id="39" name="Straight Connector 38"/>
          <p:cNvCxnSpPr/>
          <p:nvPr/>
        </p:nvCxnSpPr>
        <p:spPr>
          <a:xfrm flipH="1">
            <a:off x="7589329" y="3605511"/>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7589329" y="4277863"/>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9818528" y="1755817"/>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flipV="1">
            <a:off x="9818528" y="2428169"/>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9806577" y="4298777"/>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flipV="1">
            <a:off x="9806577" y="4971129"/>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8652276" y="4608670"/>
            <a:ext cx="1245391" cy="646331"/>
          </a:xfrm>
          <a:prstGeom prst="rect">
            <a:avLst/>
          </a:prstGeom>
          <a:noFill/>
        </p:spPr>
        <p:txBody>
          <a:bodyPr wrap="none" rtlCol="0">
            <a:spAutoFit/>
          </a:bodyPr>
          <a:lstStyle/>
          <a:p>
            <a:r>
              <a:rPr lang="en-US" dirty="0"/>
              <a:t>don’t have</a:t>
            </a:r>
          </a:p>
          <a:p>
            <a:r>
              <a:rPr lang="en-US" dirty="0"/>
              <a:t>the disease</a:t>
            </a:r>
          </a:p>
        </p:txBody>
      </p:sp>
      <p:sp>
        <p:nvSpPr>
          <p:cNvPr id="50" name="TextBox 49"/>
          <p:cNvSpPr txBox="1"/>
          <p:nvPr/>
        </p:nvSpPr>
        <p:spPr>
          <a:xfrm>
            <a:off x="10792683" y="1429111"/>
            <a:ext cx="711591" cy="369332"/>
          </a:xfrm>
          <a:prstGeom prst="rect">
            <a:avLst/>
          </a:prstGeom>
          <a:noFill/>
        </p:spPr>
        <p:txBody>
          <a:bodyPr wrap="none" rtlCol="0">
            <a:spAutoFit/>
          </a:bodyPr>
          <a:lstStyle/>
          <a:p>
            <a:r>
              <a:rPr lang="en-US" dirty="0"/>
              <a:t>+ test</a:t>
            </a:r>
          </a:p>
        </p:txBody>
      </p:sp>
      <p:sp>
        <p:nvSpPr>
          <p:cNvPr id="51" name="TextBox 50"/>
          <p:cNvSpPr txBox="1"/>
          <p:nvPr/>
        </p:nvSpPr>
        <p:spPr>
          <a:xfrm>
            <a:off x="10840496" y="4076658"/>
            <a:ext cx="711591" cy="369332"/>
          </a:xfrm>
          <a:prstGeom prst="rect">
            <a:avLst/>
          </a:prstGeom>
          <a:noFill/>
        </p:spPr>
        <p:txBody>
          <a:bodyPr wrap="none" rtlCol="0">
            <a:spAutoFit/>
          </a:bodyPr>
          <a:lstStyle/>
          <a:p>
            <a:r>
              <a:rPr lang="en-US" dirty="0"/>
              <a:t>+ test</a:t>
            </a:r>
          </a:p>
        </p:txBody>
      </p:sp>
      <p:sp>
        <p:nvSpPr>
          <p:cNvPr id="52" name="TextBox 51"/>
          <p:cNvSpPr txBox="1"/>
          <p:nvPr/>
        </p:nvSpPr>
        <p:spPr>
          <a:xfrm>
            <a:off x="10822889" y="2659963"/>
            <a:ext cx="726225" cy="369332"/>
          </a:xfrm>
          <a:prstGeom prst="rect">
            <a:avLst/>
          </a:prstGeom>
          <a:noFill/>
        </p:spPr>
        <p:txBody>
          <a:bodyPr wrap="none" rtlCol="0">
            <a:spAutoFit/>
          </a:bodyPr>
          <a:lstStyle/>
          <a:p>
            <a:pPr algn="ctr"/>
            <a:r>
              <a:rPr lang="en-US" sz="1800" baseline="0" dirty="0">
                <a:cs typeface="Arial"/>
              </a:rPr>
              <a:t>−</a:t>
            </a:r>
            <a:r>
              <a:rPr lang="en-US" dirty="0"/>
              <a:t> test</a:t>
            </a:r>
          </a:p>
        </p:txBody>
      </p:sp>
      <p:sp>
        <p:nvSpPr>
          <p:cNvPr id="53" name="TextBox 52"/>
          <p:cNvSpPr txBox="1"/>
          <p:nvPr/>
        </p:nvSpPr>
        <p:spPr>
          <a:xfrm>
            <a:off x="10825879" y="5322451"/>
            <a:ext cx="726225" cy="369332"/>
          </a:xfrm>
          <a:prstGeom prst="rect">
            <a:avLst/>
          </a:prstGeom>
          <a:noFill/>
        </p:spPr>
        <p:txBody>
          <a:bodyPr wrap="none" rtlCol="0">
            <a:spAutoFit/>
          </a:bodyPr>
          <a:lstStyle/>
          <a:p>
            <a:pPr algn="ctr"/>
            <a:r>
              <a:rPr lang="en-US" sz="1800" baseline="0" dirty="0">
                <a:cs typeface="Arial"/>
              </a:rPr>
              <a:t>−</a:t>
            </a:r>
            <a:r>
              <a:rPr lang="en-US" dirty="0"/>
              <a:t> test</a:t>
            </a:r>
          </a:p>
        </p:txBody>
      </p:sp>
      <p:sp>
        <p:nvSpPr>
          <p:cNvPr id="54" name="TextBox 53"/>
          <p:cNvSpPr txBox="1">
            <a:spLocks/>
          </p:cNvSpPr>
          <p:nvPr/>
        </p:nvSpPr>
        <p:spPr>
          <a:xfrm>
            <a:off x="7664032" y="3067604"/>
            <a:ext cx="503999" cy="646331"/>
          </a:xfrm>
          <a:prstGeom prst="rect">
            <a:avLst/>
          </a:prstGeom>
          <a:noFill/>
          <a:ln>
            <a:solidFill>
              <a:schemeClr val="tx1"/>
            </a:solidFill>
          </a:ln>
        </p:spPr>
        <p:txBody>
          <a:bodyPr wrap="none" rtlCol="0">
            <a:spAutoFit/>
          </a:bodyPr>
          <a:lstStyle/>
          <a:p>
            <a:r>
              <a:rPr lang="en-US" dirty="0"/>
              <a:t>    </a:t>
            </a:r>
          </a:p>
          <a:p>
            <a:endParaRPr lang="en-US" dirty="0">
              <a:ln>
                <a:solidFill>
                  <a:schemeClr val="tx1"/>
                </a:solidFill>
              </a:ln>
            </a:endParaRPr>
          </a:p>
        </p:txBody>
      </p:sp>
      <p:sp>
        <p:nvSpPr>
          <p:cNvPr id="56" name="TextBox 55"/>
          <p:cNvSpPr txBox="1">
            <a:spLocks/>
          </p:cNvSpPr>
          <p:nvPr/>
        </p:nvSpPr>
        <p:spPr>
          <a:xfrm>
            <a:off x="9938053" y="3787762"/>
            <a:ext cx="530915" cy="646331"/>
          </a:xfrm>
          <a:prstGeom prst="rect">
            <a:avLst/>
          </a:prstGeom>
          <a:noFill/>
          <a:ln>
            <a:solidFill>
              <a:schemeClr val="tx1"/>
            </a:solidFill>
          </a:ln>
        </p:spPr>
        <p:txBody>
          <a:bodyPr wrap="none" rtlCol="0">
            <a:spAutoFit/>
          </a:bodyPr>
          <a:lstStyle/>
          <a:p>
            <a:r>
              <a:rPr lang="en-US" dirty="0">
                <a:solidFill>
                  <a:schemeClr val="bg1"/>
                </a:solidFill>
              </a:rPr>
              <a:t>___</a:t>
            </a:r>
          </a:p>
          <a:p>
            <a:endParaRPr lang="en-US" dirty="0">
              <a:ln>
                <a:solidFill>
                  <a:schemeClr val="tx1"/>
                </a:solidFill>
              </a:ln>
            </a:endParaRPr>
          </a:p>
        </p:txBody>
      </p:sp>
      <p:sp>
        <p:nvSpPr>
          <p:cNvPr id="58" name="TextBox 57"/>
          <p:cNvSpPr txBox="1">
            <a:spLocks/>
          </p:cNvSpPr>
          <p:nvPr/>
        </p:nvSpPr>
        <p:spPr>
          <a:xfrm>
            <a:off x="9941043" y="1265723"/>
            <a:ext cx="530915" cy="646331"/>
          </a:xfrm>
          <a:prstGeom prst="rect">
            <a:avLst/>
          </a:prstGeom>
          <a:noFill/>
          <a:ln>
            <a:solidFill>
              <a:schemeClr val="tx1"/>
            </a:solidFill>
          </a:ln>
        </p:spPr>
        <p:txBody>
          <a:bodyPr wrap="none" rtlCol="0">
            <a:spAutoFit/>
          </a:bodyPr>
          <a:lstStyle/>
          <a:p>
            <a:r>
              <a:rPr lang="en-US" dirty="0">
                <a:solidFill>
                  <a:srgbClr val="FFFFFF"/>
                </a:solidFill>
              </a:rPr>
              <a:t>___</a:t>
            </a:r>
          </a:p>
          <a:p>
            <a:endParaRPr lang="en-US" dirty="0">
              <a:ln>
                <a:solidFill>
                  <a:schemeClr val="tx1"/>
                </a:solidFill>
              </a:ln>
            </a:endParaRPr>
          </a:p>
        </p:txBody>
      </p:sp>
      <p:sp>
        <p:nvSpPr>
          <p:cNvPr id="59" name="TextBox 58"/>
          <p:cNvSpPr txBox="1">
            <a:spLocks/>
          </p:cNvSpPr>
          <p:nvPr/>
        </p:nvSpPr>
        <p:spPr>
          <a:xfrm>
            <a:off x="9944033" y="2867400"/>
            <a:ext cx="530915" cy="646331"/>
          </a:xfrm>
          <a:prstGeom prst="rect">
            <a:avLst/>
          </a:prstGeom>
          <a:noFill/>
          <a:ln>
            <a:solidFill>
              <a:schemeClr val="tx1"/>
            </a:solidFill>
          </a:ln>
        </p:spPr>
        <p:txBody>
          <a:bodyPr wrap="none" rtlCol="0">
            <a:spAutoFit/>
          </a:bodyPr>
          <a:lstStyle/>
          <a:p>
            <a:r>
              <a:rPr lang="en-US" dirty="0">
                <a:solidFill>
                  <a:srgbClr val="FFFFFF"/>
                </a:solidFill>
              </a:rPr>
              <a:t>___</a:t>
            </a:r>
          </a:p>
          <a:p>
            <a:endParaRPr lang="en-US" dirty="0">
              <a:ln>
                <a:solidFill>
                  <a:schemeClr val="tx1"/>
                </a:solidFill>
              </a:ln>
            </a:endParaRPr>
          </a:p>
        </p:txBody>
      </p:sp>
      <p:cxnSp>
        <p:nvCxnSpPr>
          <p:cNvPr id="72" name="Straight Connector 71"/>
          <p:cNvCxnSpPr/>
          <p:nvPr/>
        </p:nvCxnSpPr>
        <p:spPr>
          <a:xfrm>
            <a:off x="6195611" y="1265736"/>
            <a:ext cx="0" cy="4823973"/>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7657673" y="3169358"/>
            <a:ext cx="509399" cy="400110"/>
          </a:xfrm>
          <a:prstGeom prst="rect">
            <a:avLst/>
          </a:prstGeom>
          <a:noFill/>
        </p:spPr>
        <p:txBody>
          <a:bodyPr wrap="none" rtlCol="0">
            <a:spAutoFit/>
          </a:bodyPr>
          <a:lstStyle/>
          <a:p>
            <a:r>
              <a:rPr lang="en-US" sz="2000" dirty="0"/>
              <a:t>0.2</a:t>
            </a:r>
          </a:p>
        </p:txBody>
      </p:sp>
      <p:sp>
        <p:nvSpPr>
          <p:cNvPr id="81" name="TextBox 80"/>
          <p:cNvSpPr txBox="1">
            <a:spLocks/>
          </p:cNvSpPr>
          <p:nvPr/>
        </p:nvSpPr>
        <p:spPr>
          <a:xfrm>
            <a:off x="7667022" y="4714104"/>
            <a:ext cx="503999" cy="646331"/>
          </a:xfrm>
          <a:prstGeom prst="rect">
            <a:avLst/>
          </a:prstGeom>
          <a:noFill/>
          <a:ln>
            <a:solidFill>
              <a:schemeClr val="tx1"/>
            </a:solidFill>
          </a:ln>
        </p:spPr>
        <p:txBody>
          <a:bodyPr wrap="none" rtlCol="0">
            <a:spAutoFit/>
          </a:bodyPr>
          <a:lstStyle/>
          <a:p>
            <a:r>
              <a:rPr lang="en-US" dirty="0"/>
              <a:t>    </a:t>
            </a:r>
          </a:p>
          <a:p>
            <a:endParaRPr lang="en-US" dirty="0">
              <a:ln>
                <a:solidFill>
                  <a:schemeClr val="tx1"/>
                </a:solidFill>
              </a:ln>
            </a:endParaRPr>
          </a:p>
        </p:txBody>
      </p:sp>
      <p:sp>
        <p:nvSpPr>
          <p:cNvPr id="123" name="TextBox 122"/>
          <p:cNvSpPr txBox="1"/>
          <p:nvPr/>
        </p:nvSpPr>
        <p:spPr>
          <a:xfrm>
            <a:off x="7735368" y="4741153"/>
            <a:ext cx="361923" cy="523220"/>
          </a:xfrm>
          <a:prstGeom prst="rect">
            <a:avLst/>
          </a:prstGeom>
          <a:noFill/>
        </p:spPr>
        <p:txBody>
          <a:bodyPr wrap="none" rtlCol="0">
            <a:spAutoFit/>
          </a:bodyPr>
          <a:lstStyle/>
          <a:p>
            <a:r>
              <a:rPr lang="en-US" sz="2800" b="1" dirty="0"/>
              <a:t>a</a:t>
            </a:r>
          </a:p>
        </p:txBody>
      </p:sp>
      <p:sp>
        <p:nvSpPr>
          <p:cNvPr id="125" name="TextBox 124"/>
          <p:cNvSpPr txBox="1">
            <a:spLocks/>
          </p:cNvSpPr>
          <p:nvPr/>
        </p:nvSpPr>
        <p:spPr>
          <a:xfrm>
            <a:off x="9941043" y="5424284"/>
            <a:ext cx="503999" cy="646331"/>
          </a:xfrm>
          <a:prstGeom prst="rect">
            <a:avLst/>
          </a:prstGeom>
          <a:noFill/>
          <a:ln>
            <a:solidFill>
              <a:schemeClr val="tx1"/>
            </a:solidFill>
          </a:ln>
        </p:spPr>
        <p:txBody>
          <a:bodyPr wrap="none" rtlCol="0">
            <a:spAutoFit/>
          </a:bodyPr>
          <a:lstStyle/>
          <a:p>
            <a:r>
              <a:rPr lang="en-US" dirty="0"/>
              <a:t>    </a:t>
            </a:r>
          </a:p>
          <a:p>
            <a:endParaRPr lang="en-US" dirty="0">
              <a:ln>
                <a:solidFill>
                  <a:schemeClr val="tx1"/>
                </a:solidFill>
              </a:ln>
            </a:endParaRPr>
          </a:p>
        </p:txBody>
      </p:sp>
      <p:sp>
        <p:nvSpPr>
          <p:cNvPr id="126" name="TextBox 125"/>
          <p:cNvSpPr txBox="1"/>
          <p:nvPr/>
        </p:nvSpPr>
        <p:spPr>
          <a:xfrm>
            <a:off x="9994449" y="5446370"/>
            <a:ext cx="365430" cy="523220"/>
          </a:xfrm>
          <a:prstGeom prst="rect">
            <a:avLst/>
          </a:prstGeom>
          <a:noFill/>
        </p:spPr>
        <p:txBody>
          <a:bodyPr wrap="none" rtlCol="0">
            <a:spAutoFit/>
          </a:bodyPr>
          <a:lstStyle/>
          <a:p>
            <a:r>
              <a:rPr lang="en-US" sz="2800" b="1" dirty="0"/>
              <a:t>e</a:t>
            </a:r>
          </a:p>
        </p:txBody>
      </p:sp>
      <p:sp>
        <p:nvSpPr>
          <p:cNvPr id="127" name="TextBox 126"/>
          <p:cNvSpPr txBox="1"/>
          <p:nvPr/>
        </p:nvSpPr>
        <p:spPr>
          <a:xfrm>
            <a:off x="10012380" y="3790909"/>
            <a:ext cx="377352" cy="523220"/>
          </a:xfrm>
          <a:prstGeom prst="rect">
            <a:avLst/>
          </a:prstGeom>
          <a:noFill/>
        </p:spPr>
        <p:txBody>
          <a:bodyPr wrap="none" rtlCol="0">
            <a:spAutoFit/>
          </a:bodyPr>
          <a:lstStyle/>
          <a:p>
            <a:r>
              <a:rPr lang="en-US" sz="2800" b="1" dirty="0"/>
              <a:t>d</a:t>
            </a:r>
          </a:p>
        </p:txBody>
      </p:sp>
      <p:sp>
        <p:nvSpPr>
          <p:cNvPr id="128" name="TextBox 127"/>
          <p:cNvSpPr txBox="1"/>
          <p:nvPr/>
        </p:nvSpPr>
        <p:spPr>
          <a:xfrm>
            <a:off x="10042262" y="2879508"/>
            <a:ext cx="334922" cy="523220"/>
          </a:xfrm>
          <a:prstGeom prst="rect">
            <a:avLst/>
          </a:prstGeom>
          <a:noFill/>
        </p:spPr>
        <p:txBody>
          <a:bodyPr wrap="none" rtlCol="0">
            <a:spAutoFit/>
          </a:bodyPr>
          <a:lstStyle/>
          <a:p>
            <a:r>
              <a:rPr lang="en-US" sz="2800" b="1" dirty="0"/>
              <a:t>c</a:t>
            </a:r>
          </a:p>
        </p:txBody>
      </p:sp>
      <p:sp>
        <p:nvSpPr>
          <p:cNvPr id="129" name="TextBox 128"/>
          <p:cNvSpPr txBox="1"/>
          <p:nvPr/>
        </p:nvSpPr>
        <p:spPr>
          <a:xfrm>
            <a:off x="10015370" y="1268870"/>
            <a:ext cx="377352" cy="523220"/>
          </a:xfrm>
          <a:prstGeom prst="rect">
            <a:avLst/>
          </a:prstGeom>
          <a:noFill/>
        </p:spPr>
        <p:txBody>
          <a:bodyPr wrap="none" rtlCol="0">
            <a:spAutoFit/>
          </a:bodyPr>
          <a:lstStyle/>
          <a:p>
            <a:r>
              <a:rPr lang="en-US" sz="2800" b="1" dirty="0"/>
              <a:t>b</a:t>
            </a:r>
          </a:p>
        </p:txBody>
      </p:sp>
      <p:sp>
        <p:nvSpPr>
          <p:cNvPr id="60" name="TextBox 59">
            <a:extLst>
              <a:ext uri="{FF2B5EF4-FFF2-40B4-BE49-F238E27FC236}">
                <a16:creationId xmlns:a16="http://schemas.microsoft.com/office/drawing/2014/main" xmlns="" id="{542FCE50-EE84-145E-27AB-598843B4E058}"/>
              </a:ext>
            </a:extLst>
          </p:cNvPr>
          <p:cNvSpPr txBox="1"/>
          <p:nvPr/>
        </p:nvSpPr>
        <p:spPr>
          <a:xfrm>
            <a:off x="6384121" y="1155293"/>
            <a:ext cx="2987995" cy="1600438"/>
          </a:xfrm>
          <a:prstGeom prst="roundRect">
            <a:avLst/>
          </a:prstGeom>
          <a:noFill/>
          <a:ln>
            <a:solidFill>
              <a:srgbClr val="BE0064"/>
            </a:solidFill>
          </a:ln>
        </p:spPr>
        <p:txBody>
          <a:bodyPr wrap="square" rtlCol="0">
            <a:spAutoFit/>
          </a:bodyPr>
          <a:lstStyle>
            <a:defPPr>
              <a:defRPr lang="en-US"/>
            </a:defPPr>
            <a:lvl1pPr>
              <a:defRPr sz="2800" b="0" i="1">
                <a:latin typeface="Cambria Math"/>
              </a:defRPr>
            </a:lvl1pPr>
          </a:lstStyle>
          <a:p>
            <a:pPr algn="ctr"/>
            <a:r>
              <a:rPr lang="en-GB" i="0" dirty="0">
                <a:latin typeface="Arial" panose="020B0604020202020204" pitchFamily="34" charset="0"/>
                <a:ea typeface="Calibri" panose="020F0502020204030204" pitchFamily="34" charset="0"/>
                <a:cs typeface="Times New Roman" panose="02020603050405020304" pitchFamily="18" charset="0"/>
              </a:rPr>
              <a:t>Why can 0.2 be used rather than 0.202?  </a:t>
            </a:r>
            <a:r>
              <a:rPr lang="en-GB" i="0" dirty="0">
                <a:latin typeface="Arial" panose="020B0604020202020204" pitchFamily="34" charset="0"/>
                <a:cs typeface="Arial" panose="020B0604020202020204" pitchFamily="34" charset="0"/>
              </a:rPr>
              <a:t> </a:t>
            </a:r>
            <a:r>
              <a:rPr lang="en-GB" sz="3200" i="0" dirty="0">
                <a:latin typeface="Arial" panose="020B0604020202020204" pitchFamily="34" charset="0"/>
                <a:cs typeface="Arial" panose="020B0604020202020204" pitchFamily="34" charset="0"/>
              </a:rPr>
              <a:t> </a:t>
            </a:r>
            <a:endParaRPr lang="en-GB" sz="3200" b="1" i="0" dirty="0">
              <a:latin typeface="Arial" panose="020B0604020202020204" pitchFamily="34" charset="0"/>
              <a:cs typeface="Arial" panose="020B0604020202020204" pitchFamily="34" charset="0"/>
            </a:endParaRPr>
          </a:p>
        </p:txBody>
      </p:sp>
      <p:sp>
        <p:nvSpPr>
          <p:cNvPr id="62" name="Isosceles Triangle 61">
            <a:extLst>
              <a:ext uri="{FF2B5EF4-FFF2-40B4-BE49-F238E27FC236}">
                <a16:creationId xmlns:a16="http://schemas.microsoft.com/office/drawing/2014/main" xmlns="" id="{3BC48BB1-3C2E-44DD-9D65-D2AF24FF2E87}"/>
              </a:ext>
              <a:ext uri="{C183D7F6-B498-43B3-948B-1728B52AA6E4}">
                <adec:decorative xmlns:adec="http://schemas.microsoft.com/office/drawing/2017/decorative" xmlns=""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xmlns="" id="{0F82D19D-1FB9-47B5-A87D-36C07F3B87C2}"/>
              </a:ext>
            </a:extLst>
          </p:cNvPr>
          <p:cNvSpPr txBox="1"/>
          <p:nvPr/>
        </p:nvSpPr>
        <p:spPr>
          <a:xfrm>
            <a:off x="-47451" y="135070"/>
            <a:ext cx="1337347"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spTree>
    <p:extLst>
      <p:ext uri="{BB962C8B-B14F-4D97-AF65-F5344CB8AC3E}">
        <p14:creationId xmlns:p14="http://schemas.microsoft.com/office/powerpoint/2010/main" val="1403094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6" grpId="0"/>
      <p:bldP spid="127" grpId="0"/>
      <p:bldP spid="128" grpId="0"/>
      <p:bldP spid="1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00C3350-2117-0248-968C-8DADE0DACD17}"/>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892959B6-490E-A144-8C7C-88267F972F69}" type="slidenum">
              <a:rPr lang="en-US" smtClean="0"/>
              <a:t>9</a:t>
            </a:fld>
            <a:endParaRPr lang="en-US" dirty="0"/>
          </a:p>
        </p:txBody>
      </p:sp>
      <p:sp>
        <p:nvSpPr>
          <p:cNvPr id="3" name="TextBox 2"/>
          <p:cNvSpPr txBox="1"/>
          <p:nvPr/>
        </p:nvSpPr>
        <p:spPr>
          <a:xfrm>
            <a:off x="9222785" y="3668574"/>
            <a:ext cx="184666" cy="369332"/>
          </a:xfrm>
          <a:prstGeom prst="rect">
            <a:avLst/>
          </a:prstGeom>
          <a:noFill/>
        </p:spPr>
        <p:txBody>
          <a:bodyPr wrap="none" rtlCol="0">
            <a:spAutoFit/>
          </a:bodyPr>
          <a:lstStyle/>
          <a:p>
            <a:endParaRPr lang="en-US" dirty="0"/>
          </a:p>
        </p:txBody>
      </p:sp>
      <p:sp>
        <p:nvSpPr>
          <p:cNvPr id="73" name="TextBox 72"/>
          <p:cNvSpPr txBox="1"/>
          <p:nvPr/>
        </p:nvSpPr>
        <p:spPr>
          <a:xfrm>
            <a:off x="3798588" y="3814633"/>
            <a:ext cx="184666" cy="369332"/>
          </a:xfrm>
          <a:prstGeom prst="rect">
            <a:avLst/>
          </a:prstGeom>
          <a:noFill/>
        </p:spPr>
        <p:txBody>
          <a:bodyPr wrap="none" rtlCol="0">
            <a:spAutoFit/>
          </a:bodyPr>
          <a:lstStyle/>
          <a:p>
            <a:endParaRPr lang="en-US" dirty="0"/>
          </a:p>
        </p:txBody>
      </p:sp>
      <p:sp>
        <p:nvSpPr>
          <p:cNvPr id="88" name="TextBox 87"/>
          <p:cNvSpPr txBox="1"/>
          <p:nvPr/>
        </p:nvSpPr>
        <p:spPr>
          <a:xfrm>
            <a:off x="1051599" y="2449144"/>
            <a:ext cx="1023800" cy="646331"/>
          </a:xfrm>
          <a:prstGeom prst="rect">
            <a:avLst/>
          </a:prstGeom>
          <a:noFill/>
        </p:spPr>
        <p:txBody>
          <a:bodyPr wrap="none" rtlCol="0">
            <a:spAutoFit/>
          </a:bodyPr>
          <a:lstStyle/>
          <a:p>
            <a:pPr algn="ctr"/>
            <a:r>
              <a:rPr lang="en-US" dirty="0"/>
              <a:t>have the</a:t>
            </a:r>
          </a:p>
          <a:p>
            <a:pPr algn="ctr"/>
            <a:r>
              <a:rPr lang="en-US" dirty="0"/>
              <a:t>disease</a:t>
            </a:r>
          </a:p>
        </p:txBody>
      </p:sp>
      <p:cxnSp>
        <p:nvCxnSpPr>
          <p:cNvPr id="89" name="Straight Connector 88"/>
          <p:cNvCxnSpPr>
            <a:cxnSpLocks/>
          </p:cNvCxnSpPr>
          <p:nvPr/>
        </p:nvCxnSpPr>
        <p:spPr>
          <a:xfrm flipH="1">
            <a:off x="1360887" y="2897077"/>
            <a:ext cx="986157" cy="54758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flipV="1">
            <a:off x="1360887" y="4098369"/>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976160" y="4463297"/>
            <a:ext cx="1245391" cy="646331"/>
          </a:xfrm>
          <a:prstGeom prst="rect">
            <a:avLst/>
          </a:prstGeom>
          <a:noFill/>
        </p:spPr>
        <p:txBody>
          <a:bodyPr wrap="none" rtlCol="0">
            <a:spAutoFit/>
          </a:bodyPr>
          <a:lstStyle/>
          <a:p>
            <a:pPr algn="ctr"/>
            <a:r>
              <a:rPr lang="en-US" dirty="0"/>
              <a:t>don’t have</a:t>
            </a:r>
            <a:br>
              <a:rPr lang="en-US" dirty="0"/>
            </a:br>
            <a:r>
              <a:rPr lang="en-US" dirty="0"/>
              <a:t>the disease</a:t>
            </a:r>
          </a:p>
        </p:txBody>
      </p:sp>
      <p:sp>
        <p:nvSpPr>
          <p:cNvPr id="92" name="TextBox 91"/>
          <p:cNvSpPr txBox="1"/>
          <p:nvPr/>
        </p:nvSpPr>
        <p:spPr>
          <a:xfrm>
            <a:off x="3440686" y="1725038"/>
            <a:ext cx="711591" cy="369332"/>
          </a:xfrm>
          <a:prstGeom prst="rect">
            <a:avLst/>
          </a:prstGeom>
          <a:noFill/>
        </p:spPr>
        <p:txBody>
          <a:bodyPr wrap="none" rtlCol="0">
            <a:spAutoFit/>
          </a:bodyPr>
          <a:lstStyle/>
          <a:p>
            <a:r>
              <a:rPr lang="en-US" dirty="0"/>
              <a:t>+ test</a:t>
            </a:r>
          </a:p>
        </p:txBody>
      </p:sp>
      <p:sp>
        <p:nvSpPr>
          <p:cNvPr id="93" name="Oval 92"/>
          <p:cNvSpPr/>
          <p:nvPr/>
        </p:nvSpPr>
        <p:spPr>
          <a:xfrm>
            <a:off x="2347044" y="2401782"/>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332103" y="4537218"/>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TextBox 94"/>
          <p:cNvSpPr txBox="1"/>
          <p:nvPr/>
        </p:nvSpPr>
        <p:spPr>
          <a:xfrm>
            <a:off x="669117" y="3498004"/>
            <a:ext cx="808635" cy="461665"/>
          </a:xfrm>
          <a:prstGeom prst="rect">
            <a:avLst/>
          </a:prstGeom>
          <a:noFill/>
        </p:spPr>
        <p:txBody>
          <a:bodyPr wrap="none" rtlCol="0">
            <a:spAutoFit/>
          </a:bodyPr>
          <a:lstStyle/>
          <a:p>
            <a:pPr algn="ctr"/>
            <a:r>
              <a:rPr lang="en-US" sz="2400" dirty="0"/>
              <a:t>1001</a:t>
            </a:r>
            <a:endParaRPr lang="en-US" dirty="0"/>
          </a:p>
        </p:txBody>
      </p:sp>
      <p:sp>
        <p:nvSpPr>
          <p:cNvPr id="96" name="TextBox 95"/>
          <p:cNvSpPr txBox="1"/>
          <p:nvPr/>
        </p:nvSpPr>
        <p:spPr>
          <a:xfrm>
            <a:off x="3445426" y="3014574"/>
            <a:ext cx="726224" cy="369332"/>
          </a:xfrm>
          <a:prstGeom prst="rect">
            <a:avLst/>
          </a:prstGeom>
          <a:noFill/>
        </p:spPr>
        <p:txBody>
          <a:bodyPr wrap="none" rtlCol="0">
            <a:spAutoFit/>
          </a:bodyPr>
          <a:lstStyle/>
          <a:p>
            <a:r>
              <a:rPr lang="en-US" sz="1800" baseline="0" dirty="0">
                <a:cs typeface="Arial"/>
              </a:rPr>
              <a:t>−</a:t>
            </a:r>
            <a:r>
              <a:rPr lang="en-US" dirty="0"/>
              <a:t> test</a:t>
            </a:r>
          </a:p>
        </p:txBody>
      </p:sp>
      <p:sp>
        <p:nvSpPr>
          <p:cNvPr id="97" name="TextBox 96"/>
          <p:cNvSpPr txBox="1"/>
          <p:nvPr/>
        </p:nvSpPr>
        <p:spPr>
          <a:xfrm>
            <a:off x="3489724" y="4107406"/>
            <a:ext cx="711591" cy="369332"/>
          </a:xfrm>
          <a:prstGeom prst="rect">
            <a:avLst/>
          </a:prstGeom>
          <a:noFill/>
        </p:spPr>
        <p:txBody>
          <a:bodyPr wrap="none" rtlCol="0">
            <a:spAutoFit/>
          </a:bodyPr>
          <a:lstStyle/>
          <a:p>
            <a:r>
              <a:rPr lang="en-US" dirty="0"/>
              <a:t>+ test</a:t>
            </a:r>
          </a:p>
        </p:txBody>
      </p:sp>
      <p:sp>
        <p:nvSpPr>
          <p:cNvPr id="98" name="TextBox 97"/>
          <p:cNvSpPr txBox="1"/>
          <p:nvPr/>
        </p:nvSpPr>
        <p:spPr>
          <a:xfrm>
            <a:off x="3494464" y="5382174"/>
            <a:ext cx="726224" cy="369332"/>
          </a:xfrm>
          <a:prstGeom prst="rect">
            <a:avLst/>
          </a:prstGeom>
          <a:noFill/>
        </p:spPr>
        <p:txBody>
          <a:bodyPr wrap="none" rtlCol="0">
            <a:spAutoFit/>
          </a:bodyPr>
          <a:lstStyle/>
          <a:p>
            <a:r>
              <a:rPr lang="en-US" sz="1800" baseline="0" dirty="0">
                <a:cs typeface="Arial"/>
              </a:rPr>
              <a:t>−</a:t>
            </a:r>
            <a:r>
              <a:rPr lang="en-US" dirty="0"/>
              <a:t> test</a:t>
            </a:r>
          </a:p>
        </p:txBody>
      </p:sp>
      <p:sp>
        <p:nvSpPr>
          <p:cNvPr id="99" name="TextBox 98"/>
          <p:cNvSpPr txBox="1"/>
          <p:nvPr/>
        </p:nvSpPr>
        <p:spPr>
          <a:xfrm>
            <a:off x="2663987" y="2439877"/>
            <a:ext cx="652643" cy="461665"/>
          </a:xfrm>
          <a:prstGeom prst="rect">
            <a:avLst/>
          </a:prstGeom>
          <a:noFill/>
        </p:spPr>
        <p:txBody>
          <a:bodyPr wrap="none" rtlCol="0">
            <a:spAutoFit/>
          </a:bodyPr>
          <a:lstStyle/>
          <a:p>
            <a:pPr algn="ctr"/>
            <a:r>
              <a:rPr lang="en-US" sz="2400" dirty="0"/>
              <a:t>202</a:t>
            </a:r>
            <a:endParaRPr lang="en-US" dirty="0"/>
          </a:p>
        </p:txBody>
      </p:sp>
      <p:sp>
        <p:nvSpPr>
          <p:cNvPr id="100" name="TextBox 99"/>
          <p:cNvSpPr txBox="1"/>
          <p:nvPr/>
        </p:nvSpPr>
        <p:spPr>
          <a:xfrm>
            <a:off x="4861087" y="1576277"/>
            <a:ext cx="652643" cy="461665"/>
          </a:xfrm>
          <a:prstGeom prst="rect">
            <a:avLst/>
          </a:prstGeom>
          <a:noFill/>
        </p:spPr>
        <p:txBody>
          <a:bodyPr wrap="none" rtlCol="0">
            <a:spAutoFit/>
          </a:bodyPr>
          <a:lstStyle/>
          <a:p>
            <a:pPr algn="ctr"/>
            <a:r>
              <a:rPr lang="en-US" sz="2400" dirty="0"/>
              <a:t>151</a:t>
            </a:r>
            <a:endParaRPr lang="en-US" dirty="0"/>
          </a:p>
        </p:txBody>
      </p:sp>
      <p:sp>
        <p:nvSpPr>
          <p:cNvPr id="101" name="TextBox 100"/>
          <p:cNvSpPr txBox="1"/>
          <p:nvPr/>
        </p:nvSpPr>
        <p:spPr>
          <a:xfrm>
            <a:off x="4964483" y="2897077"/>
            <a:ext cx="496650" cy="461665"/>
          </a:xfrm>
          <a:prstGeom prst="rect">
            <a:avLst/>
          </a:prstGeom>
          <a:noFill/>
        </p:spPr>
        <p:txBody>
          <a:bodyPr wrap="none" rtlCol="0">
            <a:spAutoFit/>
          </a:bodyPr>
          <a:lstStyle/>
          <a:p>
            <a:pPr algn="ctr"/>
            <a:r>
              <a:rPr lang="en-US" sz="2400" dirty="0"/>
              <a:t>51</a:t>
            </a:r>
            <a:endParaRPr lang="en-US" dirty="0"/>
          </a:p>
        </p:txBody>
      </p:sp>
      <p:sp>
        <p:nvSpPr>
          <p:cNvPr id="102" name="TextBox 101"/>
          <p:cNvSpPr txBox="1"/>
          <p:nvPr/>
        </p:nvSpPr>
        <p:spPr>
          <a:xfrm>
            <a:off x="2663988" y="4624277"/>
            <a:ext cx="652643" cy="461665"/>
          </a:xfrm>
          <a:prstGeom prst="rect">
            <a:avLst/>
          </a:prstGeom>
          <a:noFill/>
        </p:spPr>
        <p:txBody>
          <a:bodyPr wrap="none" rtlCol="0">
            <a:spAutoFit/>
          </a:bodyPr>
          <a:lstStyle/>
          <a:p>
            <a:pPr algn="ctr"/>
            <a:r>
              <a:rPr lang="en-US" sz="2400" dirty="0"/>
              <a:t>799</a:t>
            </a:r>
            <a:endParaRPr lang="en-US" dirty="0"/>
          </a:p>
        </p:txBody>
      </p:sp>
      <p:sp>
        <p:nvSpPr>
          <p:cNvPr id="103" name="TextBox 102"/>
          <p:cNvSpPr txBox="1"/>
          <p:nvPr/>
        </p:nvSpPr>
        <p:spPr>
          <a:xfrm>
            <a:off x="4899187" y="5246577"/>
            <a:ext cx="652643" cy="461665"/>
          </a:xfrm>
          <a:prstGeom prst="rect">
            <a:avLst/>
          </a:prstGeom>
          <a:noFill/>
        </p:spPr>
        <p:txBody>
          <a:bodyPr wrap="none" rtlCol="0">
            <a:spAutoFit/>
          </a:bodyPr>
          <a:lstStyle/>
          <a:p>
            <a:pPr algn="ctr"/>
            <a:r>
              <a:rPr lang="en-US" sz="2400" dirty="0"/>
              <a:t>401</a:t>
            </a:r>
            <a:endParaRPr lang="en-US" dirty="0"/>
          </a:p>
        </p:txBody>
      </p:sp>
      <p:sp>
        <p:nvSpPr>
          <p:cNvPr id="104" name="TextBox 103"/>
          <p:cNvSpPr txBox="1"/>
          <p:nvPr/>
        </p:nvSpPr>
        <p:spPr>
          <a:xfrm>
            <a:off x="4886487" y="3874977"/>
            <a:ext cx="652643" cy="461665"/>
          </a:xfrm>
          <a:prstGeom prst="rect">
            <a:avLst/>
          </a:prstGeom>
          <a:noFill/>
        </p:spPr>
        <p:txBody>
          <a:bodyPr wrap="none" rtlCol="0">
            <a:spAutoFit/>
          </a:bodyPr>
          <a:lstStyle/>
          <a:p>
            <a:pPr algn="ctr"/>
            <a:r>
              <a:rPr lang="en-US" sz="2400" dirty="0"/>
              <a:t>398</a:t>
            </a:r>
            <a:endParaRPr lang="en-US" dirty="0"/>
          </a:p>
        </p:txBody>
      </p:sp>
      <p:sp>
        <p:nvSpPr>
          <p:cNvPr id="105" name="TextBox 104"/>
          <p:cNvSpPr txBox="1"/>
          <p:nvPr/>
        </p:nvSpPr>
        <p:spPr>
          <a:xfrm>
            <a:off x="3775068" y="3861667"/>
            <a:ext cx="184666" cy="369332"/>
          </a:xfrm>
          <a:prstGeom prst="rect">
            <a:avLst/>
          </a:prstGeom>
          <a:noFill/>
        </p:spPr>
        <p:txBody>
          <a:bodyPr wrap="none" rtlCol="0">
            <a:spAutoFit/>
          </a:bodyPr>
          <a:lstStyle/>
          <a:p>
            <a:endParaRPr lang="en-US" dirty="0"/>
          </a:p>
        </p:txBody>
      </p:sp>
      <p:cxnSp>
        <p:nvCxnSpPr>
          <p:cNvPr id="106" name="Straight Connector 105">
            <a:extLst>
              <a:ext uri="{FF2B5EF4-FFF2-40B4-BE49-F238E27FC236}">
                <a16:creationId xmlns:a16="http://schemas.microsoft.com/office/drawing/2014/main" xmlns="" id="{3B9CF22E-4AD4-8945-3B96-22ACA7F80A2D}"/>
              </a:ext>
            </a:extLst>
          </p:cNvPr>
          <p:cNvCxnSpPr>
            <a:cxnSpLocks/>
          </p:cNvCxnSpPr>
          <p:nvPr/>
        </p:nvCxnSpPr>
        <p:spPr>
          <a:xfrm flipH="1">
            <a:off x="3498424" y="1912054"/>
            <a:ext cx="1026410" cy="58966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xmlns="" id="{27210BDA-4B08-B974-A235-72DD42427F2C}"/>
              </a:ext>
            </a:extLst>
          </p:cNvPr>
          <p:cNvCxnSpPr>
            <a:cxnSpLocks/>
          </p:cNvCxnSpPr>
          <p:nvPr/>
        </p:nvCxnSpPr>
        <p:spPr>
          <a:xfrm flipH="1" flipV="1">
            <a:off x="3627290" y="2914532"/>
            <a:ext cx="878562" cy="277457"/>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 name="Oval 107">
            <a:extLst>
              <a:ext uri="{FF2B5EF4-FFF2-40B4-BE49-F238E27FC236}">
                <a16:creationId xmlns:a16="http://schemas.microsoft.com/office/drawing/2014/main" xmlns="" id="{8B8A3F10-A27A-3483-598A-3580CA60A1B5}"/>
              </a:ext>
            </a:extLst>
          </p:cNvPr>
          <p:cNvSpPr/>
          <p:nvPr/>
        </p:nvSpPr>
        <p:spPr>
          <a:xfrm>
            <a:off x="4529366" y="1502514"/>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xmlns="" id="{FF443A0D-8D48-7BB3-D66F-54B4F0D2C9FD}"/>
              </a:ext>
            </a:extLst>
          </p:cNvPr>
          <p:cNvSpPr/>
          <p:nvPr/>
        </p:nvSpPr>
        <p:spPr>
          <a:xfrm>
            <a:off x="4532356" y="2865135"/>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xmlns="" id="{5EDF782C-2E84-F001-5386-430D82F7CB83}"/>
              </a:ext>
            </a:extLst>
          </p:cNvPr>
          <p:cNvCxnSpPr>
            <a:cxnSpLocks/>
          </p:cNvCxnSpPr>
          <p:nvPr/>
        </p:nvCxnSpPr>
        <p:spPr>
          <a:xfrm flipH="1">
            <a:off x="3677328" y="4356281"/>
            <a:ext cx="938917" cy="449343"/>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xmlns="" id="{B4F5F885-230C-8F07-EA38-BED721B34DA1}"/>
              </a:ext>
            </a:extLst>
          </p:cNvPr>
          <p:cNvCxnSpPr>
            <a:cxnSpLocks/>
          </p:cNvCxnSpPr>
          <p:nvPr/>
        </p:nvCxnSpPr>
        <p:spPr>
          <a:xfrm flipH="1" flipV="1">
            <a:off x="3583173" y="5062072"/>
            <a:ext cx="926913" cy="419073"/>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2" name="Oval 111">
            <a:extLst>
              <a:ext uri="{FF2B5EF4-FFF2-40B4-BE49-F238E27FC236}">
                <a16:creationId xmlns:a16="http://schemas.microsoft.com/office/drawing/2014/main" xmlns="" id="{0ADB0932-8F2B-EE1F-E56D-796E4BE5E420}"/>
              </a:ext>
            </a:extLst>
          </p:cNvPr>
          <p:cNvSpPr/>
          <p:nvPr/>
        </p:nvSpPr>
        <p:spPr>
          <a:xfrm>
            <a:off x="4542867" y="3835914"/>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xmlns="" id="{037C9AF9-49AA-E9E4-718D-DEC6344AB763}"/>
              </a:ext>
            </a:extLst>
          </p:cNvPr>
          <p:cNvSpPr/>
          <p:nvPr/>
        </p:nvSpPr>
        <p:spPr>
          <a:xfrm>
            <a:off x="4524834" y="5161665"/>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455126" y="3444662"/>
            <a:ext cx="1308765" cy="65370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8362262" y="3046247"/>
            <a:ext cx="1001258" cy="646331"/>
          </a:xfrm>
          <a:prstGeom prst="rect">
            <a:avLst/>
          </a:prstGeom>
          <a:noFill/>
        </p:spPr>
        <p:txBody>
          <a:bodyPr wrap="none" rtlCol="0">
            <a:spAutoFit/>
          </a:bodyPr>
          <a:lstStyle/>
          <a:p>
            <a:pPr algn="ctr"/>
            <a:r>
              <a:rPr lang="en-US" dirty="0"/>
              <a:t>have the</a:t>
            </a:r>
          </a:p>
          <a:p>
            <a:pPr algn="ctr"/>
            <a:r>
              <a:rPr lang="en-US" dirty="0"/>
              <a:t>disease</a:t>
            </a:r>
          </a:p>
        </p:txBody>
      </p:sp>
      <p:cxnSp>
        <p:nvCxnSpPr>
          <p:cNvPr id="39" name="Straight Connector 38"/>
          <p:cNvCxnSpPr/>
          <p:nvPr/>
        </p:nvCxnSpPr>
        <p:spPr>
          <a:xfrm flipH="1">
            <a:off x="7239615" y="3605511"/>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7239615" y="4277863"/>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9468814" y="1767037"/>
            <a:ext cx="1030942" cy="67235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flipV="1">
            <a:off x="9468814" y="2428169"/>
            <a:ext cx="1030942" cy="582706"/>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a:cxnSpLocks/>
          </p:cNvCxnSpPr>
          <p:nvPr/>
        </p:nvCxnSpPr>
        <p:spPr>
          <a:xfrm flipH="1">
            <a:off x="9490110" y="4309997"/>
            <a:ext cx="997695" cy="6753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cxnSpLocks/>
            <a:endCxn id="74" idx="1"/>
          </p:cNvCxnSpPr>
          <p:nvPr/>
        </p:nvCxnSpPr>
        <p:spPr>
          <a:xfrm flipH="1" flipV="1">
            <a:off x="9490110" y="4974078"/>
            <a:ext cx="997695" cy="579757"/>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8234354" y="4608670"/>
            <a:ext cx="1245391" cy="646331"/>
          </a:xfrm>
          <a:prstGeom prst="rect">
            <a:avLst/>
          </a:prstGeom>
          <a:noFill/>
        </p:spPr>
        <p:txBody>
          <a:bodyPr wrap="none" rtlCol="0">
            <a:spAutoFit/>
          </a:bodyPr>
          <a:lstStyle/>
          <a:p>
            <a:r>
              <a:rPr lang="en-US" dirty="0"/>
              <a:t>don’t have</a:t>
            </a:r>
          </a:p>
          <a:p>
            <a:r>
              <a:rPr lang="en-US" dirty="0"/>
              <a:t>the disease</a:t>
            </a:r>
          </a:p>
        </p:txBody>
      </p:sp>
      <p:sp>
        <p:nvSpPr>
          <p:cNvPr id="50" name="TextBox 49"/>
          <p:cNvSpPr txBox="1"/>
          <p:nvPr/>
        </p:nvSpPr>
        <p:spPr>
          <a:xfrm>
            <a:off x="10480491" y="1525307"/>
            <a:ext cx="711591" cy="369332"/>
          </a:xfrm>
          <a:prstGeom prst="rect">
            <a:avLst/>
          </a:prstGeom>
          <a:noFill/>
        </p:spPr>
        <p:txBody>
          <a:bodyPr wrap="none" rtlCol="0">
            <a:spAutoFit/>
          </a:bodyPr>
          <a:lstStyle/>
          <a:p>
            <a:r>
              <a:rPr lang="en-US" dirty="0"/>
              <a:t>+ test</a:t>
            </a:r>
          </a:p>
        </p:txBody>
      </p:sp>
      <p:sp>
        <p:nvSpPr>
          <p:cNvPr id="51" name="TextBox 50"/>
          <p:cNvSpPr txBox="1"/>
          <p:nvPr/>
        </p:nvSpPr>
        <p:spPr>
          <a:xfrm>
            <a:off x="10490782" y="4076658"/>
            <a:ext cx="711591" cy="369332"/>
          </a:xfrm>
          <a:prstGeom prst="rect">
            <a:avLst/>
          </a:prstGeom>
          <a:noFill/>
        </p:spPr>
        <p:txBody>
          <a:bodyPr wrap="none" rtlCol="0">
            <a:spAutoFit/>
          </a:bodyPr>
          <a:lstStyle/>
          <a:p>
            <a:r>
              <a:rPr lang="en-US" dirty="0"/>
              <a:t>+ test</a:t>
            </a:r>
          </a:p>
        </p:txBody>
      </p:sp>
      <p:sp>
        <p:nvSpPr>
          <p:cNvPr id="52" name="TextBox 51"/>
          <p:cNvSpPr txBox="1"/>
          <p:nvPr/>
        </p:nvSpPr>
        <p:spPr>
          <a:xfrm>
            <a:off x="10473175" y="2768110"/>
            <a:ext cx="726224" cy="369332"/>
          </a:xfrm>
          <a:prstGeom prst="rect">
            <a:avLst/>
          </a:prstGeom>
          <a:noFill/>
        </p:spPr>
        <p:txBody>
          <a:bodyPr wrap="none" rtlCol="0">
            <a:spAutoFit/>
          </a:bodyPr>
          <a:lstStyle/>
          <a:p>
            <a:pPr algn="ctr"/>
            <a:r>
              <a:rPr lang="en-US" sz="1800" baseline="0" dirty="0">
                <a:cs typeface="Arial"/>
              </a:rPr>
              <a:t>−</a:t>
            </a:r>
            <a:r>
              <a:rPr lang="en-US" dirty="0"/>
              <a:t> test</a:t>
            </a:r>
          </a:p>
        </p:txBody>
      </p:sp>
      <p:sp>
        <p:nvSpPr>
          <p:cNvPr id="53" name="TextBox 52"/>
          <p:cNvSpPr txBox="1"/>
          <p:nvPr/>
        </p:nvSpPr>
        <p:spPr>
          <a:xfrm>
            <a:off x="10476165" y="5322451"/>
            <a:ext cx="726225" cy="369332"/>
          </a:xfrm>
          <a:prstGeom prst="rect">
            <a:avLst/>
          </a:prstGeom>
          <a:noFill/>
        </p:spPr>
        <p:txBody>
          <a:bodyPr wrap="none" rtlCol="0">
            <a:spAutoFit/>
          </a:bodyPr>
          <a:lstStyle/>
          <a:p>
            <a:pPr algn="ctr"/>
            <a:r>
              <a:rPr lang="en-US" sz="1800" baseline="0" dirty="0">
                <a:cs typeface="Arial"/>
              </a:rPr>
              <a:t>−</a:t>
            </a:r>
            <a:r>
              <a:rPr lang="en-US" dirty="0"/>
              <a:t> test</a:t>
            </a:r>
          </a:p>
        </p:txBody>
      </p:sp>
      <p:sp>
        <p:nvSpPr>
          <p:cNvPr id="54" name="TextBox 53"/>
          <p:cNvSpPr txBox="1">
            <a:spLocks/>
          </p:cNvSpPr>
          <p:nvPr/>
        </p:nvSpPr>
        <p:spPr>
          <a:xfrm>
            <a:off x="7314318" y="3067604"/>
            <a:ext cx="503999" cy="646331"/>
          </a:xfrm>
          <a:prstGeom prst="rect">
            <a:avLst/>
          </a:prstGeom>
          <a:noFill/>
          <a:ln>
            <a:solidFill>
              <a:schemeClr val="tx1"/>
            </a:solidFill>
          </a:ln>
        </p:spPr>
        <p:txBody>
          <a:bodyPr wrap="none" rtlCol="0">
            <a:spAutoFit/>
          </a:bodyPr>
          <a:lstStyle/>
          <a:p>
            <a:r>
              <a:rPr lang="en-US" dirty="0"/>
              <a:t>    </a:t>
            </a:r>
          </a:p>
          <a:p>
            <a:endParaRPr lang="en-US" dirty="0">
              <a:ln>
                <a:solidFill>
                  <a:schemeClr val="tx1"/>
                </a:solidFill>
              </a:ln>
            </a:endParaRPr>
          </a:p>
        </p:txBody>
      </p:sp>
      <p:sp>
        <p:nvSpPr>
          <p:cNvPr id="56" name="TextBox 55"/>
          <p:cNvSpPr txBox="1">
            <a:spLocks/>
          </p:cNvSpPr>
          <p:nvPr/>
        </p:nvSpPr>
        <p:spPr>
          <a:xfrm>
            <a:off x="9588339" y="3787762"/>
            <a:ext cx="530915" cy="646331"/>
          </a:xfrm>
          <a:prstGeom prst="rect">
            <a:avLst/>
          </a:prstGeom>
          <a:noFill/>
          <a:ln>
            <a:solidFill>
              <a:schemeClr val="tx1"/>
            </a:solidFill>
          </a:ln>
        </p:spPr>
        <p:txBody>
          <a:bodyPr wrap="none" rtlCol="0">
            <a:spAutoFit/>
          </a:bodyPr>
          <a:lstStyle/>
          <a:p>
            <a:r>
              <a:rPr lang="en-US" dirty="0">
                <a:solidFill>
                  <a:schemeClr val="bg1"/>
                </a:solidFill>
              </a:rPr>
              <a:t>___</a:t>
            </a:r>
          </a:p>
          <a:p>
            <a:endParaRPr lang="en-US" dirty="0">
              <a:ln>
                <a:solidFill>
                  <a:schemeClr val="tx1"/>
                </a:solidFill>
              </a:ln>
            </a:endParaRPr>
          </a:p>
        </p:txBody>
      </p:sp>
      <p:sp>
        <p:nvSpPr>
          <p:cNvPr id="58" name="TextBox 57"/>
          <p:cNvSpPr txBox="1">
            <a:spLocks/>
          </p:cNvSpPr>
          <p:nvPr/>
        </p:nvSpPr>
        <p:spPr>
          <a:xfrm>
            <a:off x="9591329" y="1265723"/>
            <a:ext cx="530915" cy="646331"/>
          </a:xfrm>
          <a:prstGeom prst="rect">
            <a:avLst/>
          </a:prstGeom>
          <a:noFill/>
          <a:ln>
            <a:solidFill>
              <a:schemeClr val="tx1"/>
            </a:solidFill>
          </a:ln>
        </p:spPr>
        <p:txBody>
          <a:bodyPr wrap="none" rtlCol="0">
            <a:spAutoFit/>
          </a:bodyPr>
          <a:lstStyle/>
          <a:p>
            <a:r>
              <a:rPr lang="en-US" dirty="0">
                <a:solidFill>
                  <a:srgbClr val="FFFFFF"/>
                </a:solidFill>
              </a:rPr>
              <a:t>___</a:t>
            </a:r>
          </a:p>
          <a:p>
            <a:endParaRPr lang="en-US" dirty="0">
              <a:ln>
                <a:solidFill>
                  <a:schemeClr val="tx1"/>
                </a:solidFill>
              </a:ln>
            </a:endParaRPr>
          </a:p>
        </p:txBody>
      </p:sp>
      <p:sp>
        <p:nvSpPr>
          <p:cNvPr id="59" name="TextBox 58"/>
          <p:cNvSpPr txBox="1">
            <a:spLocks/>
          </p:cNvSpPr>
          <p:nvPr/>
        </p:nvSpPr>
        <p:spPr>
          <a:xfrm>
            <a:off x="9594319" y="2867400"/>
            <a:ext cx="530915" cy="646331"/>
          </a:xfrm>
          <a:prstGeom prst="rect">
            <a:avLst/>
          </a:prstGeom>
          <a:noFill/>
          <a:ln w="9525" cmpd="sng">
            <a:solidFill>
              <a:schemeClr val="tx1"/>
            </a:solidFill>
          </a:ln>
        </p:spPr>
        <p:txBody>
          <a:bodyPr wrap="none" rtlCol="0">
            <a:spAutoFit/>
          </a:bodyPr>
          <a:lstStyle/>
          <a:p>
            <a:r>
              <a:rPr lang="en-US" dirty="0">
                <a:solidFill>
                  <a:srgbClr val="FFFFFF"/>
                </a:solidFill>
              </a:rPr>
              <a:t>___</a:t>
            </a:r>
          </a:p>
          <a:p>
            <a:endParaRPr lang="en-US" dirty="0">
              <a:ln>
                <a:solidFill>
                  <a:schemeClr val="tx1"/>
                </a:solidFill>
              </a:ln>
            </a:endParaRPr>
          </a:p>
        </p:txBody>
      </p:sp>
      <p:cxnSp>
        <p:nvCxnSpPr>
          <p:cNvPr id="72" name="Straight Connector 71"/>
          <p:cNvCxnSpPr/>
          <p:nvPr/>
        </p:nvCxnSpPr>
        <p:spPr>
          <a:xfrm>
            <a:off x="6195611" y="1265736"/>
            <a:ext cx="0" cy="4823973"/>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7307959" y="3169358"/>
            <a:ext cx="509399" cy="400110"/>
          </a:xfrm>
          <a:prstGeom prst="rect">
            <a:avLst/>
          </a:prstGeom>
          <a:noFill/>
        </p:spPr>
        <p:txBody>
          <a:bodyPr wrap="none" rtlCol="0">
            <a:spAutoFit/>
          </a:bodyPr>
          <a:lstStyle/>
          <a:p>
            <a:r>
              <a:rPr lang="en-US" sz="2000" dirty="0"/>
              <a:t>0.2</a:t>
            </a:r>
          </a:p>
        </p:txBody>
      </p:sp>
      <p:sp>
        <p:nvSpPr>
          <p:cNvPr id="81" name="TextBox 80"/>
          <p:cNvSpPr txBox="1">
            <a:spLocks/>
          </p:cNvSpPr>
          <p:nvPr/>
        </p:nvSpPr>
        <p:spPr>
          <a:xfrm>
            <a:off x="7317308" y="4714104"/>
            <a:ext cx="503999" cy="646331"/>
          </a:xfrm>
          <a:prstGeom prst="rect">
            <a:avLst/>
          </a:prstGeom>
          <a:noFill/>
          <a:ln>
            <a:solidFill>
              <a:schemeClr val="tx1"/>
            </a:solidFill>
          </a:ln>
        </p:spPr>
        <p:txBody>
          <a:bodyPr wrap="none" rtlCol="0">
            <a:spAutoFit/>
          </a:bodyPr>
          <a:lstStyle/>
          <a:p>
            <a:r>
              <a:rPr lang="en-US" dirty="0"/>
              <a:t>    </a:t>
            </a:r>
          </a:p>
          <a:p>
            <a:endParaRPr lang="en-US" dirty="0">
              <a:ln>
                <a:solidFill>
                  <a:schemeClr val="tx1"/>
                </a:solidFill>
              </a:ln>
            </a:endParaRPr>
          </a:p>
        </p:txBody>
      </p:sp>
      <p:sp>
        <p:nvSpPr>
          <p:cNvPr id="125" name="TextBox 124"/>
          <p:cNvSpPr txBox="1">
            <a:spLocks/>
          </p:cNvSpPr>
          <p:nvPr/>
        </p:nvSpPr>
        <p:spPr>
          <a:xfrm>
            <a:off x="9591329" y="5424284"/>
            <a:ext cx="503999" cy="646331"/>
          </a:xfrm>
          <a:prstGeom prst="rect">
            <a:avLst/>
          </a:prstGeom>
          <a:noFill/>
          <a:ln>
            <a:solidFill>
              <a:schemeClr val="tx1"/>
            </a:solidFill>
          </a:ln>
        </p:spPr>
        <p:txBody>
          <a:bodyPr wrap="none" rtlCol="0">
            <a:spAutoFit/>
          </a:bodyPr>
          <a:lstStyle/>
          <a:p>
            <a:r>
              <a:rPr lang="en-US" dirty="0"/>
              <a:t>    </a:t>
            </a:r>
          </a:p>
          <a:p>
            <a:endParaRPr lang="en-US" dirty="0">
              <a:ln>
                <a:solidFill>
                  <a:schemeClr val="tx1"/>
                </a:solidFill>
              </a:ln>
            </a:endParaRPr>
          </a:p>
        </p:txBody>
      </p:sp>
      <p:sp>
        <p:nvSpPr>
          <p:cNvPr id="61" name="Title 1">
            <a:extLst>
              <a:ext uri="{FF2B5EF4-FFF2-40B4-BE49-F238E27FC236}">
                <a16:creationId xmlns:a16="http://schemas.microsoft.com/office/drawing/2014/main" xmlns="" id="{02AABD48-7F62-174B-98BD-03D513E3B1A1}"/>
              </a:ext>
            </a:extLst>
          </p:cNvPr>
          <p:cNvSpPr txBox="1">
            <a:spLocks noGrp="1"/>
          </p:cNvSpPr>
          <p:nvPr>
            <p:ph type="title" idx="4294967295"/>
          </p:nvPr>
        </p:nvSpPr>
        <p:spPr>
          <a:xfrm>
            <a:off x="1567524" y="112165"/>
            <a:ext cx="9102505"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Probability model</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62" name="TextBox 61"/>
          <p:cNvSpPr txBox="1">
            <a:spLocks/>
          </p:cNvSpPr>
          <p:nvPr/>
        </p:nvSpPr>
        <p:spPr>
          <a:xfrm>
            <a:off x="9599176" y="1265723"/>
            <a:ext cx="530915" cy="646331"/>
          </a:xfrm>
          <a:prstGeom prst="rect">
            <a:avLst/>
          </a:prstGeom>
          <a:noFill/>
          <a:ln w="9525" cmpd="sng">
            <a:solidFill>
              <a:schemeClr val="tx1"/>
            </a:solidFill>
          </a:ln>
        </p:spPr>
        <p:txBody>
          <a:bodyPr wrap="none" rtlCol="0">
            <a:spAutoFit/>
          </a:bodyPr>
          <a:lstStyle/>
          <a:p>
            <a:r>
              <a:rPr lang="en-US" dirty="0">
                <a:solidFill>
                  <a:srgbClr val="FFFFFF"/>
                </a:solidFill>
              </a:rPr>
              <a:t>___</a:t>
            </a:r>
          </a:p>
          <a:p>
            <a:endParaRPr lang="en-US" dirty="0">
              <a:ln>
                <a:solidFill>
                  <a:schemeClr val="tx1"/>
                </a:solidFill>
              </a:ln>
            </a:endParaRPr>
          </a:p>
        </p:txBody>
      </p:sp>
      <p:sp>
        <p:nvSpPr>
          <p:cNvPr id="63" name="TextBox 62"/>
          <p:cNvSpPr txBox="1"/>
          <p:nvPr/>
        </p:nvSpPr>
        <p:spPr>
          <a:xfrm>
            <a:off x="7333737" y="4830799"/>
            <a:ext cx="513156" cy="400110"/>
          </a:xfrm>
          <a:prstGeom prst="rect">
            <a:avLst/>
          </a:prstGeom>
          <a:noFill/>
        </p:spPr>
        <p:txBody>
          <a:bodyPr wrap="none" rtlCol="0">
            <a:spAutoFit/>
          </a:bodyPr>
          <a:lstStyle/>
          <a:p>
            <a:r>
              <a:rPr lang="en-US" sz="2000" b="1" dirty="0"/>
              <a:t>0.8</a:t>
            </a:r>
          </a:p>
        </p:txBody>
      </p:sp>
      <p:sp>
        <p:nvSpPr>
          <p:cNvPr id="64" name="TextBox 63"/>
          <p:cNvSpPr txBox="1"/>
          <p:nvPr/>
        </p:nvSpPr>
        <p:spPr>
          <a:xfrm>
            <a:off x="9593777" y="5530045"/>
            <a:ext cx="513156" cy="400110"/>
          </a:xfrm>
          <a:prstGeom prst="rect">
            <a:avLst/>
          </a:prstGeom>
          <a:noFill/>
        </p:spPr>
        <p:txBody>
          <a:bodyPr wrap="none" rtlCol="0">
            <a:spAutoFit/>
          </a:bodyPr>
          <a:lstStyle/>
          <a:p>
            <a:r>
              <a:rPr lang="en-US" sz="2000" b="1" dirty="0"/>
              <a:t>0.5</a:t>
            </a:r>
            <a:endParaRPr lang="en-US" sz="2800" b="1" dirty="0"/>
          </a:p>
        </p:txBody>
      </p:sp>
      <p:sp>
        <p:nvSpPr>
          <p:cNvPr id="65" name="TextBox 64"/>
          <p:cNvSpPr txBox="1"/>
          <p:nvPr/>
        </p:nvSpPr>
        <p:spPr>
          <a:xfrm>
            <a:off x="9615173" y="3889525"/>
            <a:ext cx="513156" cy="400110"/>
          </a:xfrm>
          <a:prstGeom prst="rect">
            <a:avLst/>
          </a:prstGeom>
          <a:noFill/>
        </p:spPr>
        <p:txBody>
          <a:bodyPr wrap="none" rtlCol="0">
            <a:spAutoFit/>
          </a:bodyPr>
          <a:lstStyle/>
          <a:p>
            <a:r>
              <a:rPr lang="en-US" sz="2000" b="1" dirty="0"/>
              <a:t>0.5</a:t>
            </a:r>
            <a:endParaRPr lang="en-US" sz="2800" b="1" dirty="0"/>
          </a:p>
        </p:txBody>
      </p:sp>
      <p:sp>
        <p:nvSpPr>
          <p:cNvPr id="66" name="TextBox 65"/>
          <p:cNvSpPr txBox="1"/>
          <p:nvPr/>
        </p:nvSpPr>
        <p:spPr>
          <a:xfrm>
            <a:off x="9544539" y="2951232"/>
            <a:ext cx="643150" cy="400110"/>
          </a:xfrm>
          <a:prstGeom prst="rect">
            <a:avLst/>
          </a:prstGeom>
          <a:noFill/>
        </p:spPr>
        <p:txBody>
          <a:bodyPr wrap="none" rtlCol="0">
            <a:spAutoFit/>
          </a:bodyPr>
          <a:lstStyle/>
          <a:p>
            <a:r>
              <a:rPr lang="en-US" sz="2000" b="1" dirty="0"/>
              <a:t>0.25</a:t>
            </a:r>
            <a:endParaRPr lang="en-US" sz="2800" b="1" dirty="0"/>
          </a:p>
        </p:txBody>
      </p:sp>
      <p:sp>
        <p:nvSpPr>
          <p:cNvPr id="67" name="TextBox 66"/>
          <p:cNvSpPr txBox="1"/>
          <p:nvPr/>
        </p:nvSpPr>
        <p:spPr>
          <a:xfrm>
            <a:off x="9549691" y="1373562"/>
            <a:ext cx="643150" cy="400110"/>
          </a:xfrm>
          <a:prstGeom prst="rect">
            <a:avLst/>
          </a:prstGeom>
          <a:noFill/>
        </p:spPr>
        <p:txBody>
          <a:bodyPr wrap="none" rtlCol="0">
            <a:spAutoFit/>
          </a:bodyPr>
          <a:lstStyle/>
          <a:p>
            <a:r>
              <a:rPr lang="en-US" sz="2000" b="1" dirty="0"/>
              <a:t>0.75</a:t>
            </a:r>
            <a:endParaRPr lang="en-US" sz="2800" b="1" dirty="0"/>
          </a:p>
        </p:txBody>
      </p:sp>
      <p:sp>
        <p:nvSpPr>
          <p:cNvPr id="68" name="Isosceles Triangle 67">
            <a:extLst>
              <a:ext uri="{FF2B5EF4-FFF2-40B4-BE49-F238E27FC236}">
                <a16:creationId xmlns:a16="http://schemas.microsoft.com/office/drawing/2014/main" xmlns="" id="{3BC48BB1-3C2E-44DD-9D65-D2AF24FF2E87}"/>
              </a:ext>
              <a:ext uri="{C183D7F6-B498-43B3-948B-1728B52AA6E4}">
                <adec:decorative xmlns:adec="http://schemas.microsoft.com/office/drawing/2017/decorative" xmlns=""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xmlns="" id="{1EA6DE4E-A488-F6FF-9AB5-DB8BFAAEF924}"/>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70" name="Rounded Rectangle 23">
            <a:extLst>
              <a:ext uri="{FF2B5EF4-FFF2-40B4-BE49-F238E27FC236}">
                <a16:creationId xmlns:a16="http://schemas.microsoft.com/office/drawing/2014/main" xmlns="" id="{BE94D3B5-3C1C-7F8C-9B53-4D2EF892FAAC}"/>
              </a:ext>
              <a:ext uri="{C183D7F6-B498-43B3-948B-1728B52AA6E4}">
                <adec:decorative xmlns:adec="http://schemas.microsoft.com/office/drawing/2017/decorative" xmlns="" val="1"/>
              </a:ext>
            </a:extLst>
          </p:cNvPr>
          <p:cNvSpPr/>
          <p:nvPr/>
        </p:nvSpPr>
        <p:spPr>
          <a:xfrm>
            <a:off x="7222613" y="2940190"/>
            <a:ext cx="721273" cy="2578722"/>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ounded Rectangle 23">
            <a:extLst>
              <a:ext uri="{FF2B5EF4-FFF2-40B4-BE49-F238E27FC236}">
                <a16:creationId xmlns:a16="http://schemas.microsoft.com/office/drawing/2014/main" xmlns="" id="{BE94D3B5-3C1C-7F8C-9B53-4D2EF892FAAC}"/>
              </a:ext>
              <a:ext uri="{C183D7F6-B498-43B3-948B-1728B52AA6E4}">
                <adec:decorative xmlns:adec="http://schemas.microsoft.com/office/drawing/2017/decorative" xmlns="" val="1"/>
              </a:ext>
            </a:extLst>
          </p:cNvPr>
          <p:cNvSpPr/>
          <p:nvPr/>
        </p:nvSpPr>
        <p:spPr>
          <a:xfrm>
            <a:off x="9468815" y="1105331"/>
            <a:ext cx="733206" cy="2578722"/>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ounded Rectangle 23">
            <a:extLst>
              <a:ext uri="{FF2B5EF4-FFF2-40B4-BE49-F238E27FC236}">
                <a16:creationId xmlns:a16="http://schemas.microsoft.com/office/drawing/2014/main" xmlns="" id="{BE94D3B5-3C1C-7F8C-9B53-4D2EF892FAAC}"/>
              </a:ext>
              <a:ext uri="{C183D7F6-B498-43B3-948B-1728B52AA6E4}">
                <adec:decorative xmlns:adec="http://schemas.microsoft.com/office/drawing/2017/decorative" xmlns="" val="1"/>
              </a:ext>
            </a:extLst>
          </p:cNvPr>
          <p:cNvSpPr/>
          <p:nvPr/>
        </p:nvSpPr>
        <p:spPr>
          <a:xfrm>
            <a:off x="9490110" y="3732078"/>
            <a:ext cx="721273" cy="2484000"/>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p:cNvSpPr txBox="1"/>
          <p:nvPr/>
        </p:nvSpPr>
        <p:spPr>
          <a:xfrm>
            <a:off x="10199771" y="2099308"/>
            <a:ext cx="1277273" cy="369332"/>
          </a:xfrm>
          <a:prstGeom prst="rect">
            <a:avLst/>
          </a:prstGeom>
          <a:noFill/>
        </p:spPr>
        <p:txBody>
          <a:bodyPr wrap="none" rtlCol="0">
            <a:spAutoFit/>
          </a:bodyPr>
          <a:lstStyle/>
          <a:p>
            <a:pPr algn="ctr"/>
            <a:r>
              <a:rPr lang="en-US" dirty="0"/>
              <a:t>Add up to </a:t>
            </a:r>
            <a:r>
              <a:rPr lang="en-US" b="1" dirty="0"/>
              <a:t>1</a:t>
            </a:r>
          </a:p>
        </p:txBody>
      </p:sp>
      <p:sp>
        <p:nvSpPr>
          <p:cNvPr id="77" name="TextBox 76"/>
          <p:cNvSpPr txBox="1"/>
          <p:nvPr/>
        </p:nvSpPr>
        <p:spPr>
          <a:xfrm>
            <a:off x="10211383" y="4786463"/>
            <a:ext cx="1277273" cy="369332"/>
          </a:xfrm>
          <a:prstGeom prst="rect">
            <a:avLst/>
          </a:prstGeom>
          <a:noFill/>
        </p:spPr>
        <p:txBody>
          <a:bodyPr wrap="none" rtlCol="0">
            <a:spAutoFit/>
          </a:bodyPr>
          <a:lstStyle/>
          <a:p>
            <a:pPr algn="ctr"/>
            <a:r>
              <a:rPr lang="en-US" dirty="0"/>
              <a:t>Add up to </a:t>
            </a:r>
            <a:r>
              <a:rPr lang="en-US" b="1" dirty="0"/>
              <a:t>1</a:t>
            </a:r>
          </a:p>
        </p:txBody>
      </p:sp>
      <p:sp>
        <p:nvSpPr>
          <p:cNvPr id="78" name="TextBox 77"/>
          <p:cNvSpPr txBox="1"/>
          <p:nvPr/>
        </p:nvSpPr>
        <p:spPr>
          <a:xfrm>
            <a:off x="6366807" y="3967310"/>
            <a:ext cx="855523" cy="646331"/>
          </a:xfrm>
          <a:prstGeom prst="rect">
            <a:avLst/>
          </a:prstGeom>
          <a:noFill/>
        </p:spPr>
        <p:txBody>
          <a:bodyPr wrap="none" rtlCol="0">
            <a:spAutoFit/>
          </a:bodyPr>
          <a:lstStyle/>
          <a:p>
            <a:pPr algn="ctr"/>
            <a:r>
              <a:rPr lang="en-US" dirty="0"/>
              <a:t>Add up</a:t>
            </a:r>
            <a:br>
              <a:rPr lang="en-US" dirty="0"/>
            </a:br>
            <a:r>
              <a:rPr lang="en-US" dirty="0"/>
              <a:t>to</a:t>
            </a:r>
            <a:r>
              <a:rPr lang="en-US" b="1" dirty="0"/>
              <a:t> 1</a:t>
            </a:r>
          </a:p>
        </p:txBody>
      </p:sp>
    </p:spTree>
    <p:extLst>
      <p:ext uri="{BB962C8B-B14F-4D97-AF65-F5344CB8AC3E}">
        <p14:creationId xmlns:p14="http://schemas.microsoft.com/office/powerpoint/2010/main" val="267618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P spid="70" grpId="0" animBg="1"/>
      <p:bldP spid="71" grpId="0" animBg="1"/>
      <p:bldP spid="74" grpId="0" animBg="1"/>
      <p:bldP spid="75"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B051FBA-AD76-4092-B2AE-4062F3240D6E}"/>
</file>

<file path=customXml/itemProps2.xml><?xml version="1.0" encoding="utf-8"?>
<ds:datastoreItem xmlns:ds="http://schemas.openxmlformats.org/officeDocument/2006/customXml" ds:itemID="{2616FD3B-26E7-42E2-9D79-BBD2902FFF75}"/>
</file>

<file path=customXml/itemProps3.xml><?xml version="1.0" encoding="utf-8"?>
<ds:datastoreItem xmlns:ds="http://schemas.openxmlformats.org/officeDocument/2006/customXml" ds:itemID="{964B2447-40C2-4FB5-83E2-509FF5AE3B4B}"/>
</file>

<file path=docProps/app.xml><?xml version="1.0" encoding="utf-8"?>
<Properties xmlns="http://schemas.openxmlformats.org/officeDocument/2006/extended-properties" xmlns:vt="http://schemas.openxmlformats.org/officeDocument/2006/docPropsVTypes">
  <Template>CfE_LA_Slides_v7</Template>
  <TotalTime>56741</TotalTime>
  <Words>3641</Words>
  <Application>Microsoft Macintosh PowerPoint</Application>
  <PresentationFormat>Custom</PresentationFormat>
  <Paragraphs>815</Paragraphs>
  <Slides>27</Slides>
  <Notes>27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Office Theme</vt:lpstr>
      <vt:lpstr>Custom Design</vt:lpstr>
      <vt:lpstr>Equation</vt:lpstr>
      <vt:lpstr>Lesson 9:  Using frequencies and probabilities</vt:lpstr>
      <vt:lpstr>Medical testing</vt:lpstr>
      <vt:lpstr>Lab trial</vt:lpstr>
      <vt:lpstr>Lab trial results table</vt:lpstr>
      <vt:lpstr>Lab trial results</vt:lpstr>
      <vt:lpstr>Representing the results</vt:lpstr>
      <vt:lpstr>Official trial results</vt:lpstr>
      <vt:lpstr>Probability tree diagram</vt:lpstr>
      <vt:lpstr>Probability model</vt:lpstr>
      <vt:lpstr>Why is this diagram wrong?</vt:lpstr>
      <vt:lpstr>Is this diagram wrong?</vt:lpstr>
      <vt:lpstr>Scaling up: fill in the empty ovals</vt:lpstr>
      <vt:lpstr>Using probability to scale up</vt:lpstr>
      <vt:lpstr>Row A: discussion</vt:lpstr>
      <vt:lpstr>Row B: an incorrect diagram</vt:lpstr>
      <vt:lpstr>Hockey injuries</vt:lpstr>
      <vt:lpstr>Calculating probabilities</vt:lpstr>
      <vt:lpstr>Using probabilities</vt:lpstr>
      <vt:lpstr>Using probabilities</vt:lpstr>
      <vt:lpstr>Row C: correct diagram </vt:lpstr>
      <vt:lpstr>Row C: incorrect values</vt:lpstr>
      <vt:lpstr>Row D: working with fractions</vt:lpstr>
      <vt:lpstr>True or False?</vt:lpstr>
      <vt:lpstr>Practice question (1)</vt:lpstr>
      <vt:lpstr>Practice question (2)</vt:lpstr>
      <vt:lpstr>Lesson review:  Using frequencies and probabilities</vt:lpstr>
      <vt:lpstr>Lesson 9:  Credits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A:  Factors and multiples</dc:title>
  <dc:subject/>
  <dc:creator>Collett, Clare</dc:creator>
  <cp:keywords/>
  <dc:description/>
  <cp:lastModifiedBy>Clare Dawson</cp:lastModifiedBy>
  <cp:revision>1131</cp:revision>
  <dcterms:created xsi:type="dcterms:W3CDTF">2021-03-24T10:45:40Z</dcterms:created>
  <dcterms:modified xsi:type="dcterms:W3CDTF">2023-03-24T09:58:21Z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y fmtid="{D5CDD505-2E9C-101B-9397-08002B2CF9AE}" pid="3" name="MediaServiceImageTags">
    <vt:lpwstr/>
  </property>
</Properties>
</file>