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28" r:id="rId2"/>
    <p:sldId id="329" r:id="rId3"/>
    <p:sldId id="330" r:id="rId4"/>
    <p:sldId id="331" r:id="rId5"/>
    <p:sldId id="332" r:id="rId6"/>
    <p:sldId id="333" r:id="rId7"/>
    <p:sldId id="334" r:id="rId8"/>
    <p:sldId id="335" r:id="rId9"/>
    <p:sldId id="337" r:id="rId10"/>
    <p:sldId id="338" r:id="rId11"/>
    <p:sldId id="339" r:id="rId12"/>
    <p:sldId id="340" r:id="rId13"/>
    <p:sldId id="341" r:id="rId14"/>
    <p:sldId id="342" r:id="rId15"/>
    <p:sldId id="343" r:id="rId16"/>
    <p:sldId id="344" r:id="rId17"/>
    <p:sldId id="345" r:id="rId18"/>
    <p:sldId id="346" r:id="rId19"/>
    <p:sldId id="347" r:id="rId20"/>
    <p:sldId id="348" r:id="rId21"/>
    <p:sldId id="349" r:id="rId22"/>
    <p:sldId id="350" r:id="rId23"/>
    <p:sldId id="351" r:id="rId24"/>
    <p:sldId id="353" r:id="rId25"/>
    <p:sldId id="354" r:id="rId26"/>
    <p:sldId id="355" r:id="rId27"/>
    <p:sldId id="356" r:id="rId28"/>
    <p:sldId id="357" r:id="rId29"/>
    <p:sldId id="358" r:id="rId30"/>
    <p:sldId id="359" r:id="rId31"/>
    <p:sldId id="360" r:id="rId32"/>
    <p:sldId id="361" r:id="rId33"/>
    <p:sldId id="362"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B082DC-D64A-4CA6-A579-94D29F1C2E92}" type="datetimeFigureOut">
              <a:rPr lang="en-GB" smtClean="0"/>
              <a:t>06/11/2023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F60F3B-A97E-4A5D-86BB-C78FEC78568C}" type="slidenum">
              <a:rPr lang="en-GB" smtClean="0"/>
              <a:t>‹#›</a:t>
            </a:fld>
            <a:endParaRPr lang="en-GB"/>
          </a:p>
        </p:txBody>
      </p:sp>
    </p:spTree>
    <p:extLst>
      <p:ext uri="{BB962C8B-B14F-4D97-AF65-F5344CB8AC3E}">
        <p14:creationId xmlns:p14="http://schemas.microsoft.com/office/powerpoint/2010/main" val="2370764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33</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86FEC-D6B6-46E4-B5C8-924B0F72C3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CABCD34-18F6-B98B-DCE5-8D370321B2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72BE036-10C7-A029-5332-F441B819F3CE}"/>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5" name="Footer Placeholder 4">
            <a:extLst>
              <a:ext uri="{FF2B5EF4-FFF2-40B4-BE49-F238E27FC236}">
                <a16:creationId xmlns:a16="http://schemas.microsoft.com/office/drawing/2014/main" id="{41C1D013-8CEC-7908-B6C3-9B2EE921B0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7C86C88-BE54-B903-D894-0F21C5CEB3DA}"/>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682636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469F9-CF9F-2E17-E00E-E84D44B7A7F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4D83CD2-E078-DF3D-72F7-55B5CC87B84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2BE27D-1044-ED0D-2A52-E8A16994A697}"/>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5" name="Footer Placeholder 4">
            <a:extLst>
              <a:ext uri="{FF2B5EF4-FFF2-40B4-BE49-F238E27FC236}">
                <a16:creationId xmlns:a16="http://schemas.microsoft.com/office/drawing/2014/main" id="{9396E58B-6179-7502-FD17-CB5D80BAF7E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FA77B21-DD97-3C85-B7D9-A33D021A0C6D}"/>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2156569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9C1CA0F-81AE-C518-431D-9F7B347D8ED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C8645D0-C0C4-5373-8709-8D681AAE66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63769D4-BAF2-D43A-7150-F943FB955A88}"/>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5" name="Footer Placeholder 4">
            <a:extLst>
              <a:ext uri="{FF2B5EF4-FFF2-40B4-BE49-F238E27FC236}">
                <a16:creationId xmlns:a16="http://schemas.microsoft.com/office/drawing/2014/main" id="{4E6A4D79-18DD-1434-64DB-3B570F5A1AB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6A0EC6-4E3D-9538-9C19-D49B29096FBB}"/>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240182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531367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1428911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3F986-C8CE-9A3D-9D1E-093B9E73FB1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B663224-6E07-B8BA-3BC3-A027672B7B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D65E9B7-9992-46B9-DD6D-BB19CC036932}"/>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5" name="Footer Placeholder 4">
            <a:extLst>
              <a:ext uri="{FF2B5EF4-FFF2-40B4-BE49-F238E27FC236}">
                <a16:creationId xmlns:a16="http://schemas.microsoft.com/office/drawing/2014/main" id="{0A2AAECA-9E6D-CB0D-B418-94398B18D23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F091F3D-0551-115C-1FF2-EC8C1EFFABD1}"/>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3193547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CE43E-E7B1-9BB6-10CC-0DD0ACF3875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EFD3E79-B956-E6B3-5BC3-C20DDCD326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489642-C104-E5FB-D458-A47E7C9444AB}"/>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5" name="Footer Placeholder 4">
            <a:extLst>
              <a:ext uri="{FF2B5EF4-FFF2-40B4-BE49-F238E27FC236}">
                <a16:creationId xmlns:a16="http://schemas.microsoft.com/office/drawing/2014/main" id="{05068FC5-9A67-A71D-3EE6-B4C30ABF43D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7DBAA0-1717-1B53-155D-D324C4CD0DC7}"/>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2471265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F195C-8769-60DF-28E6-2CA953E0B0F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9D1B128-39A1-4258-B0D6-E24A32F80B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05D854-FA21-DD65-20DD-3E36E7846AD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6107430-0C21-7336-FF51-F6E15601C20A}"/>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6" name="Footer Placeholder 5">
            <a:extLst>
              <a:ext uri="{FF2B5EF4-FFF2-40B4-BE49-F238E27FC236}">
                <a16:creationId xmlns:a16="http://schemas.microsoft.com/office/drawing/2014/main" id="{D4085242-4460-BE01-EE39-9AA14FF79D6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D4FF93-D364-9D79-27E9-B69FA592421A}"/>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362596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B04F9-97A5-0AAF-DC64-850C0D0D1E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B7DD353-B155-2842-EC64-FAAD358F1D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3D8630D-6214-F8DC-B907-063C6B3426C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8755AD2-712F-03DD-AD5B-9A3517B1FB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42DEEB-8F67-203E-3C84-A457FF5929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935B4AE-BB95-C6E0-7C1D-CDB9D7F534F7}"/>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8" name="Footer Placeholder 7">
            <a:extLst>
              <a:ext uri="{FF2B5EF4-FFF2-40B4-BE49-F238E27FC236}">
                <a16:creationId xmlns:a16="http://schemas.microsoft.com/office/drawing/2014/main" id="{AA3FDB73-A279-D005-06B4-F30D73E23D6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E18BD75-F8BD-5E83-AB77-28A9E1851EBA}"/>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770429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2012D-19BE-BE27-8403-529EA8E9445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3CEB409-4D0A-59C2-915D-26B92D107787}"/>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4" name="Footer Placeholder 3">
            <a:extLst>
              <a:ext uri="{FF2B5EF4-FFF2-40B4-BE49-F238E27FC236}">
                <a16:creationId xmlns:a16="http://schemas.microsoft.com/office/drawing/2014/main" id="{CF489EA8-4436-30BD-7D2C-434A80F3B60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390948B-8C64-495A-7B4D-DD8C194B6CA9}"/>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1915634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2301FFA-9D2A-CD36-607A-42A765E9685D}"/>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3" name="Footer Placeholder 2">
            <a:extLst>
              <a:ext uri="{FF2B5EF4-FFF2-40B4-BE49-F238E27FC236}">
                <a16:creationId xmlns:a16="http://schemas.microsoft.com/office/drawing/2014/main" id="{1D67E334-946D-8A0D-D4D0-28E0895420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C508588-6A49-39DD-5843-C60A2BB76127}"/>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1647051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A7507-99D2-A653-87F0-3BAA884731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04A18EA-25DD-AE6F-E871-B75C4C0F29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C2A977C-E908-D523-4609-E6ADAEEB15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E25117-A02F-D5C6-37D1-3DB0E37663BB}"/>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6" name="Footer Placeholder 5">
            <a:extLst>
              <a:ext uri="{FF2B5EF4-FFF2-40B4-BE49-F238E27FC236}">
                <a16:creationId xmlns:a16="http://schemas.microsoft.com/office/drawing/2014/main" id="{663812DB-75A1-E970-E841-37F485B51BE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834EFE6-9AFF-E311-77D6-BDF520FDB0CC}"/>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59814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7570C-A631-74F7-15FC-430D62A87A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B7E6D46-BDD1-02EB-59F0-82A865E549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C2F7070-3E9C-827F-A6DD-AFBA703983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F967AD-1303-7888-8DC4-3EA277D866AD}"/>
              </a:ext>
            </a:extLst>
          </p:cNvPr>
          <p:cNvSpPr>
            <a:spLocks noGrp="1"/>
          </p:cNvSpPr>
          <p:nvPr>
            <p:ph type="dt" sz="half" idx="10"/>
          </p:nvPr>
        </p:nvSpPr>
        <p:spPr/>
        <p:txBody>
          <a:bodyPr/>
          <a:lstStyle/>
          <a:p>
            <a:fld id="{1510B60A-E86D-44D7-B80C-F1026411F9E2}" type="datetimeFigureOut">
              <a:rPr lang="en-GB" smtClean="0"/>
              <a:t>06/11/2023</a:t>
            </a:fld>
            <a:endParaRPr lang="en-GB"/>
          </a:p>
        </p:txBody>
      </p:sp>
      <p:sp>
        <p:nvSpPr>
          <p:cNvPr id="6" name="Footer Placeholder 5">
            <a:extLst>
              <a:ext uri="{FF2B5EF4-FFF2-40B4-BE49-F238E27FC236}">
                <a16:creationId xmlns:a16="http://schemas.microsoft.com/office/drawing/2014/main" id="{C6BC699D-AD39-AE79-C407-65D8A40B26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0814403-6425-CDC2-2B2C-7C24B62CBD02}"/>
              </a:ext>
            </a:extLst>
          </p:cNvPr>
          <p:cNvSpPr>
            <a:spLocks noGrp="1"/>
          </p:cNvSpPr>
          <p:nvPr>
            <p:ph type="sldNum" sz="quarter" idx="12"/>
          </p:nvPr>
        </p:nvSpPr>
        <p:spPr/>
        <p:txBody>
          <a:bodyPr/>
          <a:lstStyle/>
          <a:p>
            <a:fld id="{D7F39093-00BF-499B-BB37-F16B9C4828F7}" type="slidenum">
              <a:rPr lang="en-GB" smtClean="0"/>
              <a:t>‹#›</a:t>
            </a:fld>
            <a:endParaRPr lang="en-GB"/>
          </a:p>
        </p:txBody>
      </p:sp>
    </p:spTree>
    <p:extLst>
      <p:ext uri="{BB962C8B-B14F-4D97-AF65-F5344CB8AC3E}">
        <p14:creationId xmlns:p14="http://schemas.microsoft.com/office/powerpoint/2010/main" val="347368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38A75B-6D41-8F33-E8C8-FA564E3827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1530DFF-E35C-85F1-63A5-2F5CBF086B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4868AC1-63B7-5456-8708-E52545377D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10B60A-E86D-44D7-B80C-F1026411F9E2}" type="datetimeFigureOut">
              <a:rPr lang="en-GB" smtClean="0"/>
              <a:t>06/11/2023</a:t>
            </a:fld>
            <a:endParaRPr lang="en-GB"/>
          </a:p>
        </p:txBody>
      </p:sp>
      <p:sp>
        <p:nvSpPr>
          <p:cNvPr id="5" name="Footer Placeholder 4">
            <a:extLst>
              <a:ext uri="{FF2B5EF4-FFF2-40B4-BE49-F238E27FC236}">
                <a16:creationId xmlns:a16="http://schemas.microsoft.com/office/drawing/2014/main" id="{234F83F4-9CA1-3B5E-CBFC-CD15BD2BA4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E5A5B59-337E-E8E2-AFDD-38C44A3210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F39093-00BF-499B-BB37-F16B9C4828F7}" type="slidenum">
              <a:rPr lang="en-GB" smtClean="0"/>
              <a:t>‹#›</a:t>
            </a:fld>
            <a:endParaRPr lang="en-GB"/>
          </a:p>
        </p:txBody>
      </p:sp>
    </p:spTree>
    <p:extLst>
      <p:ext uri="{BB962C8B-B14F-4D97-AF65-F5344CB8AC3E}">
        <p14:creationId xmlns:p14="http://schemas.microsoft.com/office/powerpoint/2010/main" val="9915652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73F484CB-ADA8-BC72-C476-2D9001EACEF1}"/>
              </a:ext>
            </a:extLst>
          </p:cNvPr>
          <p:cNvSpPr>
            <a:spLocks noGrp="1"/>
          </p:cNvSpPr>
          <p:nvPr>
            <p:ph type="subTitle" idx="1"/>
          </p:nvPr>
        </p:nvSpPr>
        <p:spPr/>
        <p:txBody>
          <a:bodyPr>
            <a:normAutofit fontScale="92500"/>
          </a:bodyPr>
          <a:lstStyle/>
          <a:p>
            <a:r>
              <a:rPr lang="en-US" sz="3200" dirty="0">
                <a:latin typeface="Arial" panose="020B0604020202020204" pitchFamily="34" charset="0"/>
                <a:cs typeface="Arial" panose="020B0604020202020204" pitchFamily="34" charset="0"/>
              </a:rPr>
              <a:t>Session 4: </a:t>
            </a:r>
            <a:r>
              <a:rPr lang="en-GB" sz="3200" dirty="0">
                <a:latin typeface="Arial" panose="020B0604020202020204" pitchFamily="34" charset="0"/>
                <a:ea typeface="Times New Roman" panose="02020603050405020304" pitchFamily="18" charset="0"/>
                <a:cs typeface="Arial" panose="020B0604020202020204" pitchFamily="34" charset="0"/>
              </a:rPr>
              <a:t>Age-appropriate communication for young people aged 11–19 years</a:t>
            </a:r>
            <a:r>
              <a:rPr lang="en-GB"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6754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a:t>
            </a:r>
          </a:p>
        </p:txBody>
      </p:sp>
      <p:sp>
        <p:nvSpPr>
          <p:cNvPr id="5" name="Text Placeholder 4"/>
          <p:cNvSpPr>
            <a:spLocks noGrp="1"/>
          </p:cNvSpPr>
          <p:nvPr>
            <p:ph type="body" sz="quarter" idx="12"/>
          </p:nvPr>
        </p:nvSpPr>
        <p:spPr/>
        <p:txBody>
          <a:bodyPr/>
          <a:lstStyle/>
          <a:p>
            <a:r>
              <a:rPr lang="en-GB" sz="3200" dirty="0">
                <a:latin typeface="Arial" panose="020B0604020202020204" pitchFamily="34" charset="0"/>
                <a:cs typeface="Arial" panose="020B0604020202020204" pitchFamily="34" charset="0"/>
              </a:rPr>
              <a:t>When communicating with young people aged 11–19 years old, what do we need to consider?</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Tree>
    <p:extLst>
      <p:ext uri="{BB962C8B-B14F-4D97-AF65-F5344CB8AC3E}">
        <p14:creationId xmlns:p14="http://schemas.microsoft.com/office/powerpoint/2010/main" val="110613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B9E5EE-524E-58E6-65F1-78FE0D2E04E5}"/>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61E0E09B-ABBF-43B7-1A40-09CB3551BF7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AF53BC1B-D5C6-8D8F-19B2-28E69C34E46C}"/>
              </a:ext>
            </a:extLst>
          </p:cNvPr>
          <p:cNvSpPr>
            <a:spLocks noGrp="1"/>
          </p:cNvSpPr>
          <p:nvPr>
            <p:ph type="body" sz="quarter" idx="12"/>
          </p:nvPr>
        </p:nvSpPr>
        <p:spPr/>
        <p:txBody>
          <a:bodyPr vert="horz" lIns="0" tIns="0" rIns="0" bIns="0" rtlCol="0" anchor="t">
            <a:noAutofit/>
          </a:bodyPr>
          <a:lstStyle/>
          <a:p>
            <a:r>
              <a:rPr lang="en-GB" sz="3200" dirty="0">
                <a:solidFill>
                  <a:srgbClr val="000000"/>
                </a:solidFill>
                <a:latin typeface="Arial"/>
                <a:ea typeface="Times New Roman" panose="02020603050405020304" pitchFamily="18" charset="0"/>
                <a:cs typeface="Arial"/>
              </a:rPr>
              <a:t>To understand the role of the early years practitioner (EYP) in asking open-ended questions.</a:t>
            </a:r>
            <a:endParaRPr lang="en-GB" sz="4267" dirty="0">
              <a:latin typeface="Arial"/>
              <a:cs typeface="Arial"/>
            </a:endParaRPr>
          </a:p>
        </p:txBody>
      </p:sp>
      <p:sp>
        <p:nvSpPr>
          <p:cNvPr id="5" name="Footer Placeholder 4">
            <a:extLst>
              <a:ext uri="{FF2B5EF4-FFF2-40B4-BE49-F238E27FC236}">
                <a16:creationId xmlns:a16="http://schemas.microsoft.com/office/drawing/2014/main" id="{54A99348-2BBF-EB5D-1673-DCE04A9B907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66227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C7B105-A119-6D3F-265A-188DA6502020}"/>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775E7BE9-1ADB-FEB5-18C4-FAB94366E1E8}"/>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Task individual </a:t>
            </a:r>
          </a:p>
        </p:txBody>
      </p:sp>
      <p:sp>
        <p:nvSpPr>
          <p:cNvPr id="4" name="Text Placeholder 3">
            <a:extLst>
              <a:ext uri="{FF2B5EF4-FFF2-40B4-BE49-F238E27FC236}">
                <a16:creationId xmlns:a16="http://schemas.microsoft.com/office/drawing/2014/main" id="{A93BB13D-9B0F-A3AE-A9DD-B5B984C4BEF2}"/>
              </a:ext>
            </a:extLst>
          </p:cNvPr>
          <p:cNvSpPr>
            <a:spLocks noGrp="1"/>
          </p:cNvSpPr>
          <p:nvPr>
            <p:ph type="body" sz="quarter" idx="12"/>
          </p:nvPr>
        </p:nvSpPr>
        <p:spPr>
          <a:xfrm>
            <a:off x="312000" y="1315200"/>
            <a:ext cx="11254440" cy="4802099"/>
          </a:xfrm>
        </p:spPr>
        <p:txBody>
          <a:bodyPr vert="horz" lIns="0" tIns="0" rIns="0" bIns="0" rtlCol="0" anchor="t">
            <a:noAutofit/>
          </a:bodyPr>
          <a:lstStyle/>
          <a:p>
            <a:pPr algn="just"/>
            <a:r>
              <a:rPr lang="en-GB" sz="3200" dirty="0">
                <a:solidFill>
                  <a:srgbClr val="000000"/>
                </a:solidFill>
                <a:latin typeface="Arial" panose="020B0604020202020204" pitchFamily="34" charset="0"/>
                <a:cs typeface="Arial" panose="020B0604020202020204" pitchFamily="34" charset="0"/>
              </a:rPr>
              <a:t>Which of these sounds more powerful to you?</a:t>
            </a:r>
          </a:p>
          <a:p>
            <a:pPr algn="just"/>
            <a:r>
              <a:rPr lang="en-GB" sz="3200" dirty="0">
                <a:solidFill>
                  <a:srgbClr val="000000"/>
                </a:solidFill>
                <a:latin typeface="Arial" panose="020B0604020202020204" pitchFamily="34" charset="0"/>
                <a:cs typeface="Arial" panose="020B0604020202020204" pitchFamily="34" charset="0"/>
              </a:rPr>
              <a:t>‘Great rocket drawing, Arjun! What colour will you paint the windows: green or blue?’</a:t>
            </a:r>
          </a:p>
          <a:p>
            <a:r>
              <a:rPr lang="en-GB" sz="3200" dirty="0">
                <a:solidFill>
                  <a:srgbClr val="000000"/>
                </a:solidFill>
                <a:latin typeface="Arial" panose="020B0604020202020204" pitchFamily="34" charset="0"/>
                <a:cs typeface="Arial" panose="020B0604020202020204" pitchFamily="34" charset="0"/>
              </a:rPr>
              <a:t>or</a:t>
            </a:r>
          </a:p>
          <a:p>
            <a:pPr algn="just"/>
            <a:r>
              <a:rPr lang="en-GB" sz="3200" dirty="0">
                <a:solidFill>
                  <a:srgbClr val="000000"/>
                </a:solidFill>
                <a:latin typeface="Arial" panose="020B0604020202020204" pitchFamily="34" charset="0"/>
                <a:cs typeface="Arial" panose="020B0604020202020204" pitchFamily="34" charset="0"/>
              </a:rPr>
              <a:t>‘Can you tell me about your drawing, Arjun?’</a:t>
            </a:r>
          </a:p>
          <a:p>
            <a:pPr algn="just"/>
            <a:endParaRPr lang="en-GB" sz="3200" dirty="0">
              <a:solidFill>
                <a:srgbClr val="000000"/>
              </a:solidFill>
              <a:latin typeface="Arial" panose="020B0604020202020204" pitchFamily="34" charset="0"/>
              <a:cs typeface="Arial" panose="020B0604020202020204" pitchFamily="34" charset="0"/>
            </a:endParaRPr>
          </a:p>
          <a:p>
            <a:pPr algn="just"/>
            <a:r>
              <a:rPr lang="en-GB" sz="3200" dirty="0">
                <a:solidFill>
                  <a:srgbClr val="000000"/>
                </a:solidFill>
                <a:latin typeface="Arial" panose="020B0604020202020204" pitchFamily="34" charset="0"/>
                <a:cs typeface="Arial" panose="020B0604020202020204" pitchFamily="34" charset="0"/>
              </a:rPr>
              <a:t>What if Arjun wants to choose a different colour? What if they have something more interesting to tell you than the colour they will choose? What if it is not even meant to be a rocket?</a:t>
            </a:r>
          </a:p>
          <a:p>
            <a:endParaRPr lang="en-GB"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F2C09F26-771E-22B7-3EAB-CC566199E2CA}"/>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326417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additive="base">
                                        <p:cTn id="3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6517C1-D290-6DEF-8FC7-4C88006AEE8B}"/>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BAC7EFB6-E346-335C-A857-B50D50981FAA}"/>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Task: Open-ended questions</a:t>
            </a:r>
          </a:p>
        </p:txBody>
      </p:sp>
      <p:sp>
        <p:nvSpPr>
          <p:cNvPr id="4" name="Text Placeholder 3">
            <a:extLst>
              <a:ext uri="{FF2B5EF4-FFF2-40B4-BE49-F238E27FC236}">
                <a16:creationId xmlns:a16="http://schemas.microsoft.com/office/drawing/2014/main" id="{A6CE7C9E-3BC2-7B60-251C-4393F00F5445}"/>
              </a:ext>
            </a:extLst>
          </p:cNvPr>
          <p:cNvSpPr>
            <a:spLocks noGrp="1"/>
          </p:cNvSpPr>
          <p:nvPr>
            <p:ph type="body" sz="quarter" idx="12"/>
          </p:nvPr>
        </p:nvSpPr>
        <p:spPr/>
        <p:txBody>
          <a:bodyPr vert="horz" lIns="0" tIns="0" rIns="0" bIns="0" rtlCol="0" anchor="t">
            <a:noAutofit/>
          </a:bodyPr>
          <a:lstStyle/>
          <a:p>
            <a:pPr algn="just"/>
            <a:r>
              <a:rPr lang="en-GB" sz="3200" dirty="0">
                <a:solidFill>
                  <a:srgbClr val="000000"/>
                </a:solidFill>
                <a:latin typeface="Arial" panose="020B0604020202020204" pitchFamily="34" charset="0"/>
                <a:cs typeface="Arial" panose="020B0604020202020204" pitchFamily="34" charset="0"/>
              </a:rPr>
              <a:t>Open-ended questions are a powerful tool in the early years environment.</a:t>
            </a:r>
          </a:p>
          <a:p>
            <a:pPr algn="just"/>
            <a:endParaRPr lang="en-GB" sz="3200" dirty="0">
              <a:solidFill>
                <a:srgbClr val="000000"/>
              </a:solidFill>
              <a:latin typeface="Arial" panose="020B0604020202020204" pitchFamily="34" charset="0"/>
              <a:cs typeface="Arial" panose="020B0604020202020204" pitchFamily="34" charset="0"/>
            </a:endParaRPr>
          </a:p>
          <a:p>
            <a:pPr algn="just"/>
            <a:r>
              <a:rPr lang="en-GB" sz="3200" dirty="0">
                <a:solidFill>
                  <a:srgbClr val="000000"/>
                </a:solidFill>
                <a:latin typeface="Arial" panose="020B0604020202020204" pitchFamily="34" charset="0"/>
                <a:cs typeface="Arial" panose="020B0604020202020204" pitchFamily="34" charset="0"/>
              </a:rPr>
              <a:t>Task: Working in pairs, discuss what open-ended questions are.</a:t>
            </a:r>
          </a:p>
          <a:p>
            <a:pPr algn="just"/>
            <a:endParaRPr lang="en-GB" sz="3200" dirty="0">
              <a:solidFill>
                <a:srgbClr val="000000"/>
              </a:solidFill>
              <a:latin typeface="Arial" panose="020B0604020202020204" pitchFamily="34" charset="0"/>
              <a:cs typeface="Arial" panose="020B0604020202020204" pitchFamily="34" charset="0"/>
            </a:endParaRPr>
          </a:p>
          <a:p>
            <a:pPr algn="just"/>
            <a:r>
              <a:rPr lang="en-GB" sz="3200" dirty="0">
                <a:solidFill>
                  <a:srgbClr val="000000"/>
                </a:solidFill>
                <a:latin typeface="Arial" panose="020B0604020202020204" pitchFamily="34" charset="0"/>
                <a:cs typeface="Arial" panose="020B0604020202020204" pitchFamily="34" charset="0"/>
              </a:rPr>
              <a:t>Produce a spider diagram in your notebook.</a:t>
            </a:r>
          </a:p>
          <a:p>
            <a:pPr algn="just"/>
            <a:endParaRPr lang="en-GB" sz="3200" dirty="0">
              <a:solidFill>
                <a:srgbClr val="000000"/>
              </a:solidFill>
              <a:latin typeface="Arial" panose="020B0604020202020204" pitchFamily="34" charset="0"/>
              <a:cs typeface="Arial" panose="020B0604020202020204" pitchFamily="34" charset="0"/>
            </a:endParaRPr>
          </a:p>
          <a:p>
            <a:pPr algn="r"/>
            <a:r>
              <a:rPr lang="en-GB" sz="3200" dirty="0">
                <a:solidFill>
                  <a:srgbClr val="000000"/>
                </a:solidFill>
                <a:latin typeface="Arial" panose="020B0604020202020204" pitchFamily="34" charset="0"/>
                <a:cs typeface="Arial" panose="020B0604020202020204" pitchFamily="34" charset="0"/>
              </a:rPr>
              <a:t>(5 minutes)</a:t>
            </a:r>
          </a:p>
          <a:p>
            <a:pPr algn="just"/>
            <a:r>
              <a:rPr lang="en-GB" sz="3200" dirty="0">
                <a:solidFill>
                  <a:srgbClr val="000000"/>
                </a:solidFill>
                <a:latin typeface="Arial" panose="020B0604020202020204" pitchFamily="34" charset="0"/>
                <a:cs typeface="Arial" panose="020B0604020202020204" pitchFamily="34" charset="0"/>
              </a:rPr>
              <a:t> Be prepared to share.</a:t>
            </a:r>
          </a:p>
          <a:p>
            <a:pPr algn="just"/>
            <a:endParaRPr lang="en-GB" sz="3200" dirty="0">
              <a:solidFill>
                <a:srgbClr val="000000"/>
              </a:solidFill>
              <a:latin typeface="Arial" panose="020B0604020202020204" pitchFamily="34" charset="0"/>
              <a:cs typeface="Arial" panose="020B0604020202020204" pitchFamily="34" charset="0"/>
            </a:endParaRPr>
          </a:p>
          <a:p>
            <a:pPr algn="just"/>
            <a:endParaRPr lang="en-GB" sz="3200" dirty="0">
              <a:solidFill>
                <a:srgbClr val="333333"/>
              </a:solidFill>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3CF2ACDE-FD07-7D91-523C-24CDEDB6CE1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535387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D72FD3-2C77-35CE-4A1E-7BE9ADF9498D}"/>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31D882FA-F9FB-AFA4-48C5-FD8C1C57AB2A}"/>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Open-ended questions: Considerations (1)</a:t>
            </a:r>
          </a:p>
        </p:txBody>
      </p:sp>
      <p:sp>
        <p:nvSpPr>
          <p:cNvPr id="4" name="Text Placeholder 3">
            <a:extLst>
              <a:ext uri="{FF2B5EF4-FFF2-40B4-BE49-F238E27FC236}">
                <a16:creationId xmlns:a16="http://schemas.microsoft.com/office/drawing/2014/main" id="{23141E5A-AB83-393E-D312-8BC906FB7DB2}"/>
              </a:ext>
            </a:extLst>
          </p:cNvPr>
          <p:cNvSpPr>
            <a:spLocks noGrp="1"/>
          </p:cNvSpPr>
          <p:nvPr>
            <p:ph type="body" sz="quarter" idx="12"/>
          </p:nvPr>
        </p:nvSpPr>
        <p:spPr/>
        <p:txBody>
          <a:bodyPr vert="horz" lIns="0" tIns="0" rIns="0" bIns="0" rtlCol="0" anchor="t">
            <a:noAutofit/>
          </a:bodyPr>
          <a:lstStyle/>
          <a:p>
            <a:pPr algn="just"/>
            <a:r>
              <a:rPr lang="en-GB" sz="3200" dirty="0">
                <a:latin typeface="Arial" panose="020B0604020202020204" pitchFamily="34" charset="0"/>
                <a:cs typeface="Arial" panose="020B0604020202020204" pitchFamily="34" charset="0"/>
              </a:rPr>
              <a:t>Let us start off with some key features of open-ended questions. </a:t>
            </a:r>
          </a:p>
          <a:p>
            <a:pPr algn="just"/>
            <a:endParaRPr lang="en-GB" sz="3200" dirty="0">
              <a:latin typeface="Arial" panose="020B0604020202020204" pitchFamily="34" charset="0"/>
              <a:cs typeface="Arial" panose="020B0604020202020204" pitchFamily="34" charset="0"/>
            </a:endParaRPr>
          </a:p>
          <a:p>
            <a:pPr algn="just"/>
            <a:r>
              <a:rPr lang="en-GB" sz="3200" dirty="0">
                <a:latin typeface="Arial" panose="020B0604020202020204" pitchFamily="34" charset="0"/>
                <a:cs typeface="Arial" panose="020B0604020202020204" pitchFamily="34" charset="0"/>
              </a:rPr>
              <a:t>They:</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cannot be answered with yes or no</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do not have a right or wrong answer</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encourage discussion, not short answers</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do not assume too much about the activity or situation you are questioning</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give control to the child.</a:t>
            </a:r>
          </a:p>
        </p:txBody>
      </p:sp>
      <p:sp>
        <p:nvSpPr>
          <p:cNvPr id="5" name="Footer Placeholder 4">
            <a:extLst>
              <a:ext uri="{FF2B5EF4-FFF2-40B4-BE49-F238E27FC236}">
                <a16:creationId xmlns:a16="http://schemas.microsoft.com/office/drawing/2014/main" id="{2B82CBA6-5DC5-9376-C7EE-D76497A6ACE0}"/>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736591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1BFBF-783D-34C6-7EE6-F82B5C80CB5F}"/>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3" name="Title 2">
            <a:extLst>
              <a:ext uri="{FF2B5EF4-FFF2-40B4-BE49-F238E27FC236}">
                <a16:creationId xmlns:a16="http://schemas.microsoft.com/office/drawing/2014/main" id="{4449EBF2-F508-9360-8AAF-800CA0E87977}"/>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Open-ended questions: Considerations (2)</a:t>
            </a:r>
          </a:p>
        </p:txBody>
      </p:sp>
      <p:sp>
        <p:nvSpPr>
          <p:cNvPr id="4" name="Text Placeholder 3">
            <a:extLst>
              <a:ext uri="{FF2B5EF4-FFF2-40B4-BE49-F238E27FC236}">
                <a16:creationId xmlns:a16="http://schemas.microsoft.com/office/drawing/2014/main" id="{73CE0717-D4AE-C6C9-111C-F6E158918434}"/>
              </a:ext>
            </a:extLst>
          </p:cNvPr>
          <p:cNvSpPr>
            <a:spLocks noGrp="1"/>
          </p:cNvSpPr>
          <p:nvPr>
            <p:ph type="body" sz="quarter" idx="12"/>
          </p:nvPr>
        </p:nvSpPr>
        <p:spPr>
          <a:xfrm>
            <a:off x="312001" y="1315200"/>
            <a:ext cx="11332881" cy="4802099"/>
          </a:xfrm>
        </p:spPr>
        <p:txBody>
          <a:bodyPr vert="horz" lIns="0" tIns="0" rIns="0" bIns="0" rtlCol="0" anchor="t">
            <a:noAutofit/>
          </a:bodyPr>
          <a:lstStyle/>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Open-ended questions tend to start with a ‘What’, ‘How’, ‘Where’ or a ‘Why’. They rarely do they start with a ‘Which’ or ‘Who’.</a:t>
            </a:r>
          </a:p>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Great open-ended questions can start with ‘Tell me about…’ or ‘I wonder if…’.</a:t>
            </a:r>
          </a:p>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They are used to start good conversations and should be about tuning in to the child and listening carefully before responding. This creates a powerful learning moment.</a:t>
            </a:r>
          </a:p>
        </p:txBody>
      </p:sp>
      <p:sp>
        <p:nvSpPr>
          <p:cNvPr id="5" name="Footer Placeholder 4">
            <a:extLst>
              <a:ext uri="{FF2B5EF4-FFF2-40B4-BE49-F238E27FC236}">
                <a16:creationId xmlns:a16="http://schemas.microsoft.com/office/drawing/2014/main" id="{5FF00FAC-E969-E218-7FF0-D3C05C20167E}"/>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712781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E6308E-5357-1662-AE97-775E3FC79336}"/>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3" name="Title 2">
            <a:extLst>
              <a:ext uri="{FF2B5EF4-FFF2-40B4-BE49-F238E27FC236}">
                <a16:creationId xmlns:a16="http://schemas.microsoft.com/office/drawing/2014/main" id="{91D3D404-DB39-A62C-57F7-5B2DB863A86B}"/>
              </a:ext>
            </a:extLst>
          </p:cNvPr>
          <p:cNvSpPr>
            <a:spLocks noGrp="1"/>
          </p:cNvSpPr>
          <p:nvPr>
            <p:ph type="title"/>
          </p:nvPr>
        </p:nvSpPr>
        <p:spPr/>
        <p:txBody>
          <a:bodyPr>
            <a:normAutofit fontScale="90000"/>
          </a:bodyPr>
          <a:lstStyle/>
          <a:p>
            <a:pPr>
              <a:lnSpc>
                <a:spcPct val="100000"/>
              </a:lnSpc>
            </a:pPr>
            <a:r>
              <a:rPr lang="en-GB" sz="4000" dirty="0">
                <a:latin typeface="Arial" panose="020B0604020202020204" pitchFamily="34" charset="0"/>
                <a:cs typeface="Arial" panose="020B0604020202020204" pitchFamily="34" charset="0"/>
              </a:rPr>
              <a:t>Why are open-ended questions useful in early years?</a:t>
            </a:r>
          </a:p>
        </p:txBody>
      </p:sp>
      <p:sp>
        <p:nvSpPr>
          <p:cNvPr id="4" name="Text Placeholder 3">
            <a:extLst>
              <a:ext uri="{FF2B5EF4-FFF2-40B4-BE49-F238E27FC236}">
                <a16:creationId xmlns:a16="http://schemas.microsoft.com/office/drawing/2014/main" id="{017CB42D-004B-FA4F-0AB1-855071EF200D}"/>
              </a:ext>
            </a:extLst>
          </p:cNvPr>
          <p:cNvSpPr>
            <a:spLocks noGrp="1"/>
          </p:cNvSpPr>
          <p:nvPr>
            <p:ph type="body" sz="quarter" idx="12"/>
          </p:nvPr>
        </p:nvSpPr>
        <p:spPr>
          <a:xfrm>
            <a:off x="312000" y="1609840"/>
            <a:ext cx="11463439" cy="4802099"/>
          </a:xfrm>
        </p:spPr>
        <p:txBody>
          <a:bodyPr vert="horz" lIns="0" tIns="0" rIns="0" bIns="0" rtlCol="0" anchor="t">
            <a:noAutofit/>
          </a:bodyPr>
          <a:lstStyle/>
          <a:p>
            <a:pPr algn="just"/>
            <a:r>
              <a:rPr lang="en-GB" sz="3200" dirty="0">
                <a:solidFill>
                  <a:srgbClr val="000000"/>
                </a:solidFill>
                <a:latin typeface="Arial" panose="020B0604020202020204" pitchFamily="34" charset="0"/>
                <a:cs typeface="Arial" panose="020B0604020202020204" pitchFamily="34" charset="0"/>
              </a:rPr>
              <a:t>So, why are they so beneficial?</a:t>
            </a:r>
          </a:p>
          <a:p>
            <a:pPr algn="just"/>
            <a:endParaRPr lang="en-GB" sz="3200" dirty="0">
              <a:solidFill>
                <a:srgbClr val="000000"/>
              </a:solidFill>
              <a:latin typeface="Arial" panose="020B0604020202020204" pitchFamily="34" charset="0"/>
              <a:cs typeface="Arial" panose="020B0604020202020204" pitchFamily="34" charset="0"/>
            </a:endParaRPr>
          </a:p>
          <a:p>
            <a:pPr algn="just"/>
            <a:r>
              <a:rPr lang="en-GB" sz="3200" dirty="0">
                <a:solidFill>
                  <a:srgbClr val="000000"/>
                </a:solidFill>
                <a:latin typeface="Arial" panose="020B0604020202020204" pitchFamily="34" charset="0"/>
                <a:cs typeface="Arial" panose="020B0604020202020204" pitchFamily="34" charset="0"/>
              </a:rPr>
              <a:t>Working in a small group, list why open-ended questions are beneficial in early years.</a:t>
            </a:r>
          </a:p>
          <a:p>
            <a:pPr algn="just"/>
            <a:endParaRPr lang="en-GB" sz="3200" dirty="0">
              <a:solidFill>
                <a:srgbClr val="000000"/>
              </a:solidFill>
              <a:latin typeface="Arial" panose="020B0604020202020204" pitchFamily="34" charset="0"/>
              <a:cs typeface="Arial" panose="020B0604020202020204" pitchFamily="34" charset="0"/>
            </a:endParaRPr>
          </a:p>
          <a:p>
            <a:pPr algn="r"/>
            <a:r>
              <a:rPr lang="en-GB" sz="3200" dirty="0">
                <a:solidFill>
                  <a:srgbClr val="000000"/>
                </a:solidFill>
                <a:latin typeface="Arial" panose="020B0604020202020204" pitchFamily="34" charset="0"/>
                <a:cs typeface="Arial" panose="020B0604020202020204" pitchFamily="34" charset="0"/>
              </a:rPr>
              <a:t>(10 minutes)</a:t>
            </a:r>
          </a:p>
          <a:p>
            <a:pPr algn="just"/>
            <a:endParaRPr lang="en-GB" sz="3200" dirty="0">
              <a:solidFill>
                <a:srgbClr val="000000"/>
              </a:solidFill>
              <a:latin typeface="Arial" panose="020B0604020202020204" pitchFamily="34" charset="0"/>
              <a:cs typeface="Arial" panose="020B0604020202020204" pitchFamily="34" charset="0"/>
            </a:endParaRPr>
          </a:p>
          <a:p>
            <a:pPr algn="just"/>
            <a:r>
              <a:rPr lang="en-GB" sz="3200" dirty="0">
                <a:solidFill>
                  <a:srgbClr val="000000"/>
                </a:solidFill>
                <a:latin typeface="Arial" panose="020B0604020202020204" pitchFamily="34" charset="0"/>
                <a:cs typeface="Arial" panose="020B0604020202020204" pitchFamily="34" charset="0"/>
              </a:rPr>
              <a:t>Be prepared to share your answers. </a:t>
            </a:r>
            <a:endParaRPr lang="en-GB" sz="3200" dirty="0">
              <a:solidFill>
                <a:srgbClr val="333333"/>
              </a:solidFill>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04E6F80-6208-C1BB-C144-762A288F2344}"/>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9656763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50D93C-CBD1-0584-0B08-DF7EC6F0CEF7}"/>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a:extLst>
              <a:ext uri="{FF2B5EF4-FFF2-40B4-BE49-F238E27FC236}">
                <a16:creationId xmlns:a16="http://schemas.microsoft.com/office/drawing/2014/main" id="{1F753B93-FF17-09C0-EAA2-249A4040F45C}"/>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Open-ended questions: Considerations</a:t>
            </a:r>
          </a:p>
        </p:txBody>
      </p:sp>
      <p:sp>
        <p:nvSpPr>
          <p:cNvPr id="4" name="Text Placeholder 3">
            <a:extLst>
              <a:ext uri="{FF2B5EF4-FFF2-40B4-BE49-F238E27FC236}">
                <a16:creationId xmlns:a16="http://schemas.microsoft.com/office/drawing/2014/main" id="{13CB2AEC-2427-743B-4AB3-29AF35BAC4BD}"/>
              </a:ext>
            </a:extLst>
          </p:cNvPr>
          <p:cNvSpPr>
            <a:spLocks noGrp="1"/>
          </p:cNvSpPr>
          <p:nvPr>
            <p:ph type="body" sz="quarter" idx="12"/>
          </p:nvPr>
        </p:nvSpPr>
        <p:spPr>
          <a:xfrm>
            <a:off x="312000" y="1315200"/>
            <a:ext cx="11064587" cy="4802099"/>
          </a:xfrm>
        </p:spPr>
        <p:txBody>
          <a:bodyPr vert="horz" lIns="0" tIns="0" rIns="0" bIns="0" rtlCol="0" anchor="t">
            <a:noAutofit/>
          </a:bodyPr>
          <a:lstStyle/>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Help children learn to problem-solve.</a:t>
            </a:r>
          </a:p>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Encourage children to think independently.</a:t>
            </a:r>
          </a:p>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Children have the opportunity to try, fail, experiment and succeed on their own.</a:t>
            </a:r>
          </a:p>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Stimulate more language use.</a:t>
            </a:r>
          </a:p>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Help to encourage creative thinking.</a:t>
            </a:r>
          </a:p>
          <a:p>
            <a:pPr marL="457189" indent="-457189" algn="just">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Show children that there are many solutions to one problem.</a:t>
            </a:r>
          </a:p>
          <a:p>
            <a:pPr marL="457189" indent="-457189" algn="just">
              <a:buFont typeface="Arial" panose="020B0604020202020204" pitchFamily="34" charset="0"/>
              <a:buChar char="•"/>
            </a:pPr>
            <a:r>
              <a:rPr lang="en-GB" sz="3200" dirty="0">
                <a:solidFill>
                  <a:srgbClr val="333333"/>
                </a:solidFill>
                <a:latin typeface="Arial" panose="020B0604020202020204" pitchFamily="34" charset="0"/>
                <a:cs typeface="Arial" panose="020B0604020202020204" pitchFamily="34" charset="0"/>
              </a:rPr>
              <a:t>Affirm children’s self-confidence.</a:t>
            </a:r>
          </a:p>
        </p:txBody>
      </p:sp>
      <p:sp>
        <p:nvSpPr>
          <p:cNvPr id="5" name="Footer Placeholder 4">
            <a:extLst>
              <a:ext uri="{FF2B5EF4-FFF2-40B4-BE49-F238E27FC236}">
                <a16:creationId xmlns:a16="http://schemas.microsoft.com/office/drawing/2014/main" id="{97FA1D99-3821-D4D9-F149-4E9452FEB47F}"/>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8315488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D3CA41-75FF-ABFD-5BBB-4F569DBEBDB3}"/>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06EFB416-11E2-E976-6BA0-18995918E7D5}"/>
              </a:ext>
            </a:extLst>
          </p:cNvPr>
          <p:cNvSpPr>
            <a:spLocks noGrp="1"/>
          </p:cNvSpPr>
          <p:nvPr>
            <p:ph type="title"/>
          </p:nvPr>
        </p:nvSpPr>
        <p:spPr>
          <a:xfrm>
            <a:off x="312000" y="382633"/>
            <a:ext cx="11250084" cy="932567"/>
          </a:xfrm>
        </p:spPr>
        <p:txBody>
          <a:bodyPr>
            <a:normAutofit/>
          </a:bodyPr>
          <a:lstStyle/>
          <a:p>
            <a:r>
              <a:rPr lang="en-GB" sz="4000" dirty="0">
                <a:latin typeface="Arial" panose="020B0604020202020204" pitchFamily="34" charset="0"/>
                <a:cs typeface="Arial" panose="020B0604020202020204" pitchFamily="34" charset="0"/>
              </a:rPr>
              <a:t>Closed questions</a:t>
            </a:r>
          </a:p>
        </p:txBody>
      </p:sp>
      <p:sp>
        <p:nvSpPr>
          <p:cNvPr id="4" name="Text Placeholder 3">
            <a:extLst>
              <a:ext uri="{FF2B5EF4-FFF2-40B4-BE49-F238E27FC236}">
                <a16:creationId xmlns:a16="http://schemas.microsoft.com/office/drawing/2014/main" id="{933D25C8-3707-4D72-10E2-A0BE69F8CBEF}"/>
              </a:ext>
            </a:extLst>
          </p:cNvPr>
          <p:cNvSpPr>
            <a:spLocks noGrp="1"/>
          </p:cNvSpPr>
          <p:nvPr>
            <p:ph type="body" sz="quarter" idx="12"/>
          </p:nvPr>
        </p:nvSpPr>
        <p:spPr/>
        <p:txBody>
          <a:bodyPr vert="horz" lIns="0" tIns="0" rIns="0" bIns="0" rtlCol="0" anchor="t">
            <a:noAutofit/>
          </a:bodyPr>
          <a:lstStyle/>
          <a:p>
            <a:pPr marL="457189" indent="-457189">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Closed questions, on the other hand, can easily impart our own expectations onto a child, blocking their creativity and their self-confidence.</a:t>
            </a:r>
          </a:p>
          <a:p>
            <a:endParaRPr lang="en-GB" sz="3200" dirty="0">
              <a:solidFill>
                <a:srgbClr val="000000"/>
              </a:solidFill>
              <a:latin typeface="Arial" panose="020B0604020202020204" pitchFamily="34" charset="0"/>
              <a:cs typeface="Arial" panose="020B0604020202020204" pitchFamily="34" charset="0"/>
            </a:endParaRPr>
          </a:p>
          <a:p>
            <a:pPr marL="457189" indent="-457189">
              <a:buFont typeface="Arial" panose="020B0604020202020204" pitchFamily="34" charset="0"/>
              <a:buChar char="•"/>
            </a:pPr>
            <a:r>
              <a:rPr lang="en-GB" sz="3200" dirty="0">
                <a:solidFill>
                  <a:srgbClr val="000000"/>
                </a:solidFill>
                <a:latin typeface="Arial" panose="020B0604020202020204" pitchFamily="34" charset="0"/>
                <a:cs typeface="Arial" panose="020B0604020202020204" pitchFamily="34" charset="0"/>
              </a:rPr>
              <a:t>Closed questions, where possible, should be avoided. Are there any other reasons why closed questions could be considered?</a:t>
            </a:r>
          </a:p>
          <a:p>
            <a:endParaRPr lang="en-GB"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A144843E-61ED-0492-53D2-AE6BC88392EF}"/>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819588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C9E159-F482-9D10-B0B4-BCCB8B0CC01A}"/>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2E036D4A-A47B-EDC7-C170-9E7897CFF7ED}"/>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Small-group task </a:t>
            </a:r>
            <a:r>
              <a:rPr lang="en-GB" sz="4000" b="0" dirty="0">
                <a:latin typeface="Arial" panose="020B0604020202020204" pitchFamily="34" charset="0"/>
                <a:cs typeface="Arial" panose="020B0604020202020204" pitchFamily="34" charset="0"/>
              </a:rPr>
              <a:t>(5 minutes)</a:t>
            </a:r>
            <a:br>
              <a:rPr lang="en-GB" sz="4000" dirty="0">
                <a:latin typeface="Arial" panose="020B0604020202020204" pitchFamily="34" charset="0"/>
                <a:cs typeface="Arial" panose="020B0604020202020204" pitchFamily="34" charset="0"/>
              </a:rPr>
            </a:br>
            <a:endParaRPr lang="en-GB" sz="400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BC4F43F9-6E83-550E-FF52-7B18668F5F63}"/>
              </a:ext>
            </a:extLst>
          </p:cNvPr>
          <p:cNvSpPr>
            <a:spLocks noGrp="1"/>
          </p:cNvSpPr>
          <p:nvPr>
            <p:ph type="body" sz="quarter" idx="12"/>
          </p:nvPr>
        </p:nvSpPr>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Using the cards given to you, sort these into open-ended and closed questions.</a:t>
            </a: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Be prepared to share your thoughts.</a:t>
            </a:r>
          </a:p>
        </p:txBody>
      </p:sp>
      <p:sp>
        <p:nvSpPr>
          <p:cNvPr id="5" name="Footer Placeholder 4">
            <a:extLst>
              <a:ext uri="{FF2B5EF4-FFF2-40B4-BE49-F238E27FC236}">
                <a16:creationId xmlns:a16="http://schemas.microsoft.com/office/drawing/2014/main" id="{E16EC489-2F07-EB9B-EC26-F03BFE68EEDE}"/>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915240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a:t>
            </a:r>
          </a:p>
        </p:txBody>
      </p:sp>
      <p:sp>
        <p:nvSpPr>
          <p:cNvPr id="5" name="Text Placeholder 4"/>
          <p:cNvSpPr>
            <a:spLocks noGrp="1"/>
          </p:cNvSpPr>
          <p:nvPr>
            <p:ph type="body" sz="quarter" idx="12"/>
          </p:nvPr>
        </p:nvSpPr>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Recall examples of positive and negative terms used in last week’s session.</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Can you recall what you said to your tutor as you left and how they responded?</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19090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0F577D-DBC3-2135-09DE-1E5E6429390C}"/>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3" name="Title 2">
            <a:extLst>
              <a:ext uri="{FF2B5EF4-FFF2-40B4-BE49-F238E27FC236}">
                <a16:creationId xmlns:a16="http://schemas.microsoft.com/office/drawing/2014/main" id="{FAEC903C-F3B6-74D6-B72A-A08ACC4AB254}"/>
              </a:ext>
            </a:extLst>
          </p:cNvPr>
          <p:cNvSpPr>
            <a:spLocks noGrp="1"/>
          </p:cNvSpPr>
          <p:nvPr>
            <p:ph type="title"/>
          </p:nvPr>
        </p:nvSpPr>
        <p:spPr/>
        <p:txBody>
          <a:bodyPr>
            <a:noAutofit/>
          </a:bodyPr>
          <a:lstStyle/>
          <a:p>
            <a:pPr>
              <a:lnSpc>
                <a:spcPct val="100000"/>
              </a:lnSpc>
            </a:pPr>
            <a:r>
              <a:rPr lang="en-GB" sz="4000" dirty="0">
                <a:latin typeface="Arial" panose="020B0604020202020204" pitchFamily="34" charset="0"/>
                <a:cs typeface="Arial" panose="020B0604020202020204" pitchFamily="34" charset="0"/>
              </a:rPr>
              <a:t>Individual task: A conversation about creating a zoo in the block area</a:t>
            </a:r>
            <a:br>
              <a:rPr lang="en-GB" sz="4000" b="0" dirty="0">
                <a:latin typeface="Arial" panose="020B0604020202020204" pitchFamily="34" charset="0"/>
                <a:cs typeface="Arial" panose="020B0604020202020204" pitchFamily="34" charset="0"/>
              </a:rPr>
            </a:br>
            <a:endParaRPr lang="en-GB" sz="400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C198C0B0-4515-32E1-73B1-763D44C6FB18}"/>
              </a:ext>
            </a:extLst>
          </p:cNvPr>
          <p:cNvSpPr>
            <a:spLocks noGrp="1"/>
          </p:cNvSpPr>
          <p:nvPr>
            <p:ph type="body" sz="quarter" idx="12"/>
          </p:nvPr>
        </p:nvSpPr>
        <p:spPr>
          <a:xfrm>
            <a:off x="312001" y="1711440"/>
            <a:ext cx="11590617"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On the next slide is the start of a conversation between a tutor and a child in the block area about the child creating a zoo.</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Write out the conversation then continue the dialogue between the child and the tutor using open-ended questions. Be imaginative.</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You have 30 minutes. You will then peer assess each other’s conversation.</a:t>
            </a:r>
          </a:p>
        </p:txBody>
      </p:sp>
      <p:sp>
        <p:nvSpPr>
          <p:cNvPr id="5" name="Footer Placeholder 4">
            <a:extLst>
              <a:ext uri="{FF2B5EF4-FFF2-40B4-BE49-F238E27FC236}">
                <a16:creationId xmlns:a16="http://schemas.microsoft.com/office/drawing/2014/main" id="{3E7ADD14-C7B5-11C5-12D5-939E645DFBD3}"/>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140110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C81DAE-EA0F-2B76-35EF-3ACCC735106E}"/>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3" name="Title 2">
            <a:extLst>
              <a:ext uri="{FF2B5EF4-FFF2-40B4-BE49-F238E27FC236}">
                <a16:creationId xmlns:a16="http://schemas.microsoft.com/office/drawing/2014/main" id="{333BF069-4C82-DF24-FBD3-C4391075C4CD}"/>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Task </a:t>
            </a:r>
          </a:p>
        </p:txBody>
      </p:sp>
      <p:sp>
        <p:nvSpPr>
          <p:cNvPr id="4" name="Text Placeholder 3">
            <a:extLst>
              <a:ext uri="{FF2B5EF4-FFF2-40B4-BE49-F238E27FC236}">
                <a16:creationId xmlns:a16="http://schemas.microsoft.com/office/drawing/2014/main" id="{D14835D9-E280-1C02-95FF-DDB446E9F4AB}"/>
              </a:ext>
            </a:extLst>
          </p:cNvPr>
          <p:cNvSpPr>
            <a:spLocks noGrp="1"/>
          </p:cNvSpPr>
          <p:nvPr>
            <p:ph type="body" sz="quarter" idx="12"/>
          </p:nvPr>
        </p:nvSpPr>
        <p:spPr>
          <a:xfrm>
            <a:off x="424059" y="802569"/>
            <a:ext cx="11352619" cy="5552892"/>
          </a:xfrm>
        </p:spPr>
        <p:txBody>
          <a:bodyPr vert="horz" lIns="0" tIns="0" rIns="0" bIns="0" rtlCol="0" anchor="t">
            <a:noAutofit/>
          </a:bodyPr>
          <a:lstStyle/>
          <a:p>
            <a:pPr algn="l"/>
            <a:r>
              <a:rPr lang="en-GB" sz="3200" dirty="0">
                <a:latin typeface="Arial" panose="020B0604020202020204" pitchFamily="34" charset="0"/>
                <a:cs typeface="Arial" panose="020B0604020202020204" pitchFamily="34" charset="0"/>
              </a:rPr>
              <a:t>The children were preparing for a visit to a local zoo. After listening to the tutor read several books about zoos, one child worked on building structures in the block area to house giraffes and elephants.</a:t>
            </a:r>
          </a:p>
          <a:p>
            <a:endParaRPr lang="en-GB" sz="3200" dirty="0">
              <a:latin typeface="Arial" panose="020B0604020202020204" pitchFamily="34" charset="0"/>
              <a:cs typeface="Arial" panose="020B0604020202020204" pitchFamily="34" charset="0"/>
            </a:endParaRPr>
          </a:p>
          <a:p>
            <a:pPr algn="l"/>
            <a:r>
              <a:rPr lang="en-GB" sz="3200" b="1" dirty="0">
                <a:latin typeface="Arial" panose="020B0604020202020204" pitchFamily="34" charset="0"/>
                <a:cs typeface="Arial" panose="020B0604020202020204" pitchFamily="34" charset="0"/>
              </a:rPr>
              <a:t>Tutor</a:t>
            </a:r>
            <a:r>
              <a:rPr lang="en-GB" sz="3200" dirty="0">
                <a:latin typeface="Arial" panose="020B0604020202020204" pitchFamily="34" charset="0"/>
                <a:cs typeface="Arial" panose="020B0604020202020204" pitchFamily="34" charset="0"/>
              </a:rPr>
              <a:t>: ‘I am excited to see how you are building the enclosures.’</a:t>
            </a:r>
          </a:p>
          <a:p>
            <a:pPr algn="l"/>
            <a:r>
              <a:rPr lang="en-GB" sz="3200" b="1" dirty="0">
                <a:latin typeface="Arial" panose="020B0604020202020204" pitchFamily="34" charset="0"/>
                <a:cs typeface="Arial" panose="020B0604020202020204" pitchFamily="34" charset="0"/>
              </a:rPr>
              <a:t>Child</a:t>
            </a:r>
            <a:r>
              <a:rPr lang="en-GB" sz="3200" dirty="0">
                <a:latin typeface="Arial" panose="020B0604020202020204" pitchFamily="34" charset="0"/>
                <a:cs typeface="Arial" panose="020B0604020202020204" pitchFamily="34" charset="0"/>
              </a:rPr>
              <a:t>: ‘It fell, and I am making it different.’</a:t>
            </a:r>
          </a:p>
          <a:p>
            <a:pPr algn="l"/>
            <a:r>
              <a:rPr lang="en-GB" sz="3200" b="1" dirty="0">
                <a:latin typeface="Arial" panose="020B0604020202020204" pitchFamily="34" charset="0"/>
                <a:cs typeface="Arial" panose="020B0604020202020204" pitchFamily="34" charset="0"/>
              </a:rPr>
              <a:t>Tutor</a:t>
            </a:r>
            <a:r>
              <a:rPr lang="en-GB" sz="3200" dirty="0">
                <a:latin typeface="Arial" panose="020B0604020202020204" pitchFamily="34" charset="0"/>
                <a:cs typeface="Arial" panose="020B0604020202020204" pitchFamily="34" charset="0"/>
              </a:rPr>
              <a:t>: ‘So, it fell and now you are thinking about building it a different way. Architects do that; they talk about the stability of the structure. How can you make it sturdier so that it does not fall?’</a:t>
            </a:r>
          </a:p>
        </p:txBody>
      </p:sp>
      <p:sp>
        <p:nvSpPr>
          <p:cNvPr id="5" name="Footer Placeholder 4">
            <a:extLst>
              <a:ext uri="{FF2B5EF4-FFF2-40B4-BE49-F238E27FC236}">
                <a16:creationId xmlns:a16="http://schemas.microsoft.com/office/drawing/2014/main" id="{B4CA0476-8917-B39C-F48A-A68AF83329A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3213613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A09F7D-964A-5AEF-F811-4C2FF71401E1}"/>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3" name="Title 2">
            <a:extLst>
              <a:ext uri="{FF2B5EF4-FFF2-40B4-BE49-F238E27FC236}">
                <a16:creationId xmlns:a16="http://schemas.microsoft.com/office/drawing/2014/main" id="{128A7276-22D4-A29B-011B-EAD20C252690}"/>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Peer assessment</a:t>
            </a:r>
          </a:p>
        </p:txBody>
      </p:sp>
      <p:sp>
        <p:nvSpPr>
          <p:cNvPr id="4" name="Text Placeholder 3">
            <a:extLst>
              <a:ext uri="{FF2B5EF4-FFF2-40B4-BE49-F238E27FC236}">
                <a16:creationId xmlns:a16="http://schemas.microsoft.com/office/drawing/2014/main" id="{7803A651-79E7-D86A-016B-7BE71586E2B5}"/>
              </a:ext>
            </a:extLst>
          </p:cNvPr>
          <p:cNvSpPr>
            <a:spLocks noGrp="1"/>
          </p:cNvSpPr>
          <p:nvPr>
            <p:ph type="body" sz="quarter" idx="12"/>
          </p:nvPr>
        </p:nvSpPr>
        <p:spPr>
          <a:xfrm>
            <a:off x="312001" y="1315200"/>
            <a:ext cx="11881969"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Give your conversation to a peer to assess.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When peer assessing, use a different coloured pen and check for:</a:t>
            </a:r>
          </a:p>
          <a:p>
            <a:pPr marL="609585" indent="-302392">
              <a:buChar char="•"/>
            </a:pPr>
            <a:r>
              <a:rPr lang="en-GB" sz="3200" dirty="0">
                <a:latin typeface="Arial" panose="020B0604020202020204" pitchFamily="34" charset="0"/>
                <a:cs typeface="Arial" panose="020B0604020202020204" pitchFamily="34" charset="0"/>
              </a:rPr>
              <a:t>spelling</a:t>
            </a:r>
          </a:p>
          <a:p>
            <a:pPr marL="609585" indent="-302392">
              <a:buChar char="•"/>
            </a:pPr>
            <a:r>
              <a:rPr lang="en-GB" sz="3200" dirty="0">
                <a:latin typeface="Arial" panose="020B0604020202020204" pitchFamily="34" charset="0"/>
                <a:cs typeface="Arial" panose="020B0604020202020204" pitchFamily="34" charset="0"/>
              </a:rPr>
              <a:t>grammar</a:t>
            </a:r>
          </a:p>
          <a:p>
            <a:pPr marL="609585" indent="-302392">
              <a:buChar char="•"/>
            </a:pPr>
            <a:r>
              <a:rPr lang="en-GB" sz="3200" dirty="0">
                <a:latin typeface="Arial" panose="020B0604020202020204" pitchFamily="34" charset="0"/>
                <a:cs typeface="Arial" panose="020B0604020202020204" pitchFamily="34" charset="0"/>
              </a:rPr>
              <a:t>open-ended questions.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Highlight any closed questions.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10 minutes.</a:t>
            </a:r>
          </a:p>
        </p:txBody>
      </p:sp>
      <p:sp>
        <p:nvSpPr>
          <p:cNvPr id="5" name="Footer Placeholder 4">
            <a:extLst>
              <a:ext uri="{FF2B5EF4-FFF2-40B4-BE49-F238E27FC236}">
                <a16:creationId xmlns:a16="http://schemas.microsoft.com/office/drawing/2014/main" id="{5BCF11B3-64E3-C214-7821-5845DB654D10}"/>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7561762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66F1BC-6F18-4676-A2DF-9B4B09A53D3A}"/>
              </a:ext>
            </a:extLst>
          </p:cNvPr>
          <p:cNvSpPr>
            <a:spLocks noGrp="1"/>
          </p:cNvSpPr>
          <p:nvPr>
            <p:ph type="sldNum" sz="quarter" idx="11"/>
          </p:nvPr>
        </p:nvSpPr>
        <p:spPr/>
        <p:txBody>
          <a:bodyPr/>
          <a:lstStyle/>
          <a:p>
            <a:fld id="{DA2C159E-F13C-4A85-9A41-E7669D3E0D70}" type="slidenum">
              <a:rPr lang="en-GB" smtClean="0"/>
              <a:pPr/>
              <a:t>23</a:t>
            </a:fld>
            <a:endParaRPr lang="en-GB"/>
          </a:p>
        </p:txBody>
      </p:sp>
      <p:sp>
        <p:nvSpPr>
          <p:cNvPr id="3" name="Title 2">
            <a:extLst>
              <a:ext uri="{FF2B5EF4-FFF2-40B4-BE49-F238E27FC236}">
                <a16:creationId xmlns:a16="http://schemas.microsoft.com/office/drawing/2014/main" id="{6FA0305A-1D67-F052-EA51-6081FF6106A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BEA0FF7E-3F8B-5122-3628-748C0870BDC8}"/>
              </a:ext>
            </a:extLst>
          </p:cNvPr>
          <p:cNvSpPr>
            <a:spLocks noGrp="1"/>
          </p:cNvSpPr>
          <p:nvPr>
            <p:ph type="body" sz="quarter" idx="12"/>
          </p:nvPr>
        </p:nvSpPr>
        <p:spPr>
          <a:xfrm>
            <a:off x="312001" y="1315200"/>
            <a:ext cx="11097559" cy="4802099"/>
          </a:xfrm>
        </p:spPr>
        <p:txBody>
          <a:bodyPr vert="horz" lIns="0" tIns="0" rIns="0" bIns="0" rtlCol="0" anchor="t">
            <a:noAutofit/>
          </a:bodyPr>
          <a:lstStyle/>
          <a:p>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We have learnt about the use of open and closed questions when talking to children. </a:t>
            </a:r>
          </a:p>
          <a:p>
            <a:endPar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On a sticky note, write your name, then write an example of a closed question and an example of an open-ended question.</a:t>
            </a:r>
            <a:endParaRPr lang="en-GB" sz="32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1BB053D2-D4B2-7784-A14F-1DC2FF18B076}"/>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144207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F2E8FE01-F86F-8789-4DAC-C401B3C2A517}"/>
              </a:ext>
            </a:extLst>
          </p:cNvPr>
          <p:cNvSpPr>
            <a:spLocks noGrp="1"/>
          </p:cNvSpPr>
          <p:nvPr>
            <p:ph type="subTitle" idx="1"/>
          </p:nvPr>
        </p:nvSpPr>
        <p:spPr/>
        <p:txBody>
          <a:bodyPr>
            <a:noAutofit/>
          </a:bodyPr>
          <a:lstStyle/>
          <a:p>
            <a:pPr>
              <a:lnSpc>
                <a:spcPct val="100000"/>
              </a:lnSpc>
            </a:pPr>
            <a:r>
              <a:rPr lang="en-GB" sz="3200" dirty="0">
                <a:latin typeface="Arial" panose="020B0604020202020204" pitchFamily="34" charset="0"/>
                <a:ea typeface="Calibri" panose="020F0502020204030204" pitchFamily="34" charset="0"/>
                <a:cs typeface="Arial" panose="020B0604020202020204" pitchFamily="34" charset="0"/>
              </a:rPr>
              <a:t>Session 6: Inviting children and young people to express their own ideas through discussion</a:t>
            </a:r>
            <a:endParaRPr lang="en-GB"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57102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 Think, pair, share</a:t>
            </a:r>
          </a:p>
        </p:txBody>
      </p:sp>
      <p:sp>
        <p:nvSpPr>
          <p:cNvPr id="5" name="Text Placeholder 4"/>
          <p:cNvSpPr>
            <a:spLocks noGrp="1"/>
          </p:cNvSpPr>
          <p:nvPr>
            <p:ph type="body" sz="quarter" idx="12"/>
          </p:nvPr>
        </p:nvSpPr>
        <p:spPr>
          <a:xfrm>
            <a:off x="312000" y="1315200"/>
            <a:ext cx="11509120" cy="4802099"/>
          </a:xfrm>
        </p:spPr>
        <p:txBody>
          <a:bodyPr/>
          <a:lstStyle/>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Think, individually – what do we mean by an open and closed question?</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Pair – share your answer with a pair and discuss.</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Share – with another pair, agree a response and come to write your answer on the whiteboard.</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a:p>
        </p:txBody>
      </p:sp>
    </p:spTree>
    <p:extLst>
      <p:ext uri="{BB962C8B-B14F-4D97-AF65-F5344CB8AC3E}">
        <p14:creationId xmlns:p14="http://schemas.microsoft.com/office/powerpoint/2010/main" val="266954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B9E5EE-524E-58E6-65F1-78FE0D2E04E5}"/>
              </a:ext>
            </a:extLst>
          </p:cNvPr>
          <p:cNvSpPr>
            <a:spLocks noGrp="1"/>
          </p:cNvSpPr>
          <p:nvPr>
            <p:ph type="sldNum" sz="quarter" idx="11"/>
          </p:nvPr>
        </p:nvSpPr>
        <p:spPr/>
        <p:txBody>
          <a:bodyPr/>
          <a:lstStyle/>
          <a:p>
            <a:fld id="{DA2C159E-F13C-4A85-9A41-E7669D3E0D70}" type="slidenum">
              <a:rPr lang="en-GB" smtClean="0"/>
              <a:pPr/>
              <a:t>26</a:t>
            </a:fld>
            <a:endParaRPr lang="en-GB"/>
          </a:p>
        </p:txBody>
      </p:sp>
      <p:sp>
        <p:nvSpPr>
          <p:cNvPr id="3" name="Title 2">
            <a:extLst>
              <a:ext uri="{FF2B5EF4-FFF2-40B4-BE49-F238E27FC236}">
                <a16:creationId xmlns:a16="http://schemas.microsoft.com/office/drawing/2014/main" id="{61E0E09B-ABBF-43B7-1A40-09CB3551BF7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AF53BC1B-D5C6-8D8F-19B2-28E69C34E46C}"/>
              </a:ext>
            </a:extLst>
          </p:cNvPr>
          <p:cNvSpPr>
            <a:spLocks noGrp="1"/>
          </p:cNvSpPr>
          <p:nvPr>
            <p:ph type="body" sz="quarter" idx="12"/>
          </p:nvPr>
        </p:nvSpPr>
        <p:spPr/>
        <p:txBody>
          <a:bodyPr/>
          <a:lstStyle/>
          <a:p>
            <a:r>
              <a:rPr lang="en-GB" sz="3200" dirty="0">
                <a:solidFill>
                  <a:srgbClr val="000000"/>
                </a:solidFill>
                <a:latin typeface="Arial" panose="020B0604020202020204" pitchFamily="34" charset="0"/>
                <a:ea typeface="Calibri" panose="020F0502020204030204" pitchFamily="34" charset="0"/>
              </a:rPr>
              <a:t>To explore how the early years practitioner (EYP) can invite children and young people to express their own ideas through </a:t>
            </a:r>
            <a:r>
              <a:rPr lang="en-GB" sz="3200" b="1" dirty="0">
                <a:solidFill>
                  <a:srgbClr val="000000"/>
                </a:solidFill>
                <a:latin typeface="Arial" panose="020B0604020202020204" pitchFamily="34" charset="0"/>
                <a:ea typeface="Calibri" panose="020F0502020204030204" pitchFamily="34" charset="0"/>
              </a:rPr>
              <a:t>discussion</a:t>
            </a:r>
            <a:r>
              <a:rPr lang="en-GB" sz="3200" dirty="0">
                <a:solidFill>
                  <a:srgbClr val="000000"/>
                </a:solidFill>
                <a:latin typeface="Arial" panose="020B0604020202020204" pitchFamily="34" charset="0"/>
                <a:ea typeface="Calibri" panose="020F0502020204030204" pitchFamily="34" charset="0"/>
              </a:rPr>
              <a:t>.</a:t>
            </a:r>
            <a:endParaRPr lang="en-GB" sz="5333" dirty="0"/>
          </a:p>
        </p:txBody>
      </p:sp>
      <p:sp>
        <p:nvSpPr>
          <p:cNvPr id="5" name="Footer Placeholder 4">
            <a:extLst>
              <a:ext uri="{FF2B5EF4-FFF2-40B4-BE49-F238E27FC236}">
                <a16:creationId xmlns:a16="http://schemas.microsoft.com/office/drawing/2014/main" id="{54A99348-2BBF-EB5D-1673-DCE04A9B907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680914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C7B105-A119-6D3F-265A-188DA6502020}"/>
              </a:ext>
            </a:extLst>
          </p:cNvPr>
          <p:cNvSpPr>
            <a:spLocks noGrp="1"/>
          </p:cNvSpPr>
          <p:nvPr>
            <p:ph type="sldNum" sz="quarter" idx="11"/>
          </p:nvPr>
        </p:nvSpPr>
        <p:spPr/>
        <p:txBody>
          <a:bodyPr/>
          <a:lstStyle/>
          <a:p>
            <a:fld id="{DA2C159E-F13C-4A85-9A41-E7669D3E0D70}" type="slidenum">
              <a:rPr lang="en-GB" smtClean="0"/>
              <a:pPr/>
              <a:t>27</a:t>
            </a:fld>
            <a:endParaRPr lang="en-GB"/>
          </a:p>
        </p:txBody>
      </p:sp>
      <p:sp>
        <p:nvSpPr>
          <p:cNvPr id="3" name="Title 2">
            <a:extLst>
              <a:ext uri="{FF2B5EF4-FFF2-40B4-BE49-F238E27FC236}">
                <a16:creationId xmlns:a16="http://schemas.microsoft.com/office/drawing/2014/main" id="{775E7BE9-1ADB-FEB5-18C4-FAB94366E1E8}"/>
              </a:ext>
            </a:extLst>
          </p:cNvPr>
          <p:cNvSpPr>
            <a:spLocks noGrp="1"/>
          </p:cNvSpPr>
          <p:nvPr>
            <p:ph type="title"/>
          </p:nvPr>
        </p:nvSpPr>
        <p:spPr>
          <a:xfrm>
            <a:off x="312001" y="136525"/>
            <a:ext cx="11250084" cy="932567"/>
          </a:xfrm>
        </p:spPr>
        <p:txBody>
          <a:bodyPr>
            <a:noAutofit/>
          </a:bodyPr>
          <a:lstStyle/>
          <a:p>
            <a:pPr>
              <a:lnSpc>
                <a:spcPct val="100000"/>
              </a:lnSpc>
            </a:pPr>
            <a:r>
              <a:rPr lang="en-GB" sz="4000" dirty="0">
                <a:latin typeface="Arial" panose="020B0604020202020204" pitchFamily="34" charset="0"/>
                <a:cs typeface="Arial" panose="020B0604020202020204" pitchFamily="34" charset="0"/>
              </a:rPr>
              <a:t>Individual task: </a:t>
            </a:r>
            <a:r>
              <a:rPr lang="en-GB" sz="4000" b="1" dirty="0">
                <a:solidFill>
                  <a:srgbClr val="000000"/>
                </a:solidFill>
                <a:effectLst/>
                <a:latin typeface="Arial" panose="020B0604020202020204" pitchFamily="34" charset="0"/>
                <a:cs typeface="Arial" panose="020B0604020202020204" pitchFamily="34" charset="0"/>
              </a:rPr>
              <a:t>Why is it important to engage and encourage children and youn</a:t>
            </a:r>
            <a:r>
              <a:rPr lang="en-GB" sz="4000" b="1" dirty="0">
                <a:solidFill>
                  <a:srgbClr val="000000"/>
                </a:solidFill>
                <a:latin typeface="Arial" panose="020B0604020202020204" pitchFamily="34" charset="0"/>
                <a:cs typeface="Arial" panose="020B0604020202020204" pitchFamily="34" charset="0"/>
              </a:rPr>
              <a:t>g people</a:t>
            </a:r>
            <a:r>
              <a:rPr lang="en-GB" sz="4000" b="1" dirty="0">
                <a:solidFill>
                  <a:srgbClr val="000000"/>
                </a:solidFill>
                <a:effectLst/>
                <a:latin typeface="Arial" panose="020B0604020202020204" pitchFamily="34" charset="0"/>
                <a:cs typeface="Arial" panose="020B0604020202020204" pitchFamily="34" charset="0"/>
              </a:rPr>
              <a:t> in discussions?</a:t>
            </a:r>
            <a:endParaRPr lang="en-GB" sz="400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A93BB13D-9B0F-A3AE-A9DD-B5B984C4BEF2}"/>
              </a:ext>
            </a:extLst>
          </p:cNvPr>
          <p:cNvSpPr>
            <a:spLocks noGrp="1"/>
          </p:cNvSpPr>
          <p:nvPr>
            <p:ph type="body" sz="quarter" idx="12"/>
          </p:nvPr>
        </p:nvSpPr>
        <p:spPr>
          <a:xfrm>
            <a:off x="312000" y="2174240"/>
            <a:ext cx="11250084" cy="420867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Draw a table in your notebook with two columns as follows:</a:t>
            </a: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List reasons why it is important to engage and encourage children and young people in discussions.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You have five minutes before providing feedback to your peers.</a:t>
            </a:r>
          </a:p>
        </p:txBody>
      </p:sp>
      <p:sp>
        <p:nvSpPr>
          <p:cNvPr id="5" name="Footer Placeholder 4">
            <a:extLst>
              <a:ext uri="{FF2B5EF4-FFF2-40B4-BE49-F238E27FC236}">
                <a16:creationId xmlns:a16="http://schemas.microsoft.com/office/drawing/2014/main" id="{F2C09F26-771E-22B7-3EAB-CC566199E2CA}"/>
              </a:ext>
            </a:extLst>
          </p:cNvPr>
          <p:cNvSpPr>
            <a:spLocks noGrp="1"/>
          </p:cNvSpPr>
          <p:nvPr>
            <p:ph type="ftr" sz="quarter" idx="10"/>
          </p:nvPr>
        </p:nvSpPr>
        <p:spPr/>
        <p:txBody>
          <a:bodyPr/>
          <a:lstStyle/>
          <a:p>
            <a:r>
              <a:rPr lang="en-GB" cap="none"/>
              <a:t>Education and Training Foundation</a:t>
            </a:r>
            <a:endParaRPr lang="en-GB" cap="none" dirty="0"/>
          </a:p>
        </p:txBody>
      </p:sp>
      <p:graphicFrame>
        <p:nvGraphicFramePr>
          <p:cNvPr id="6" name="Table 6">
            <a:extLst>
              <a:ext uri="{FF2B5EF4-FFF2-40B4-BE49-F238E27FC236}">
                <a16:creationId xmlns:a16="http://schemas.microsoft.com/office/drawing/2014/main" id="{ADCDDF2F-5F24-6F62-35DF-A9D7A76E4B3A}"/>
              </a:ext>
            </a:extLst>
          </p:cNvPr>
          <p:cNvGraphicFramePr>
            <a:graphicFrameLocks noGrp="1"/>
          </p:cNvGraphicFramePr>
          <p:nvPr>
            <p:extLst>
              <p:ext uri="{D42A27DB-BD31-4B8C-83A1-F6EECF244321}">
                <p14:modId xmlns:p14="http://schemas.microsoft.com/office/powerpoint/2010/main" val="2371921904"/>
              </p:ext>
            </p:extLst>
          </p:nvPr>
        </p:nvGraphicFramePr>
        <p:xfrm>
          <a:off x="1623360" y="2627465"/>
          <a:ext cx="8128000" cy="1341120"/>
        </p:xfrm>
        <a:graphic>
          <a:graphicData uri="http://schemas.openxmlformats.org/drawingml/2006/table">
            <a:tbl>
              <a:tblPr firstRow="1" bandRow="1">
                <a:tableStyleId>{073A0DAA-6AF3-43AB-8588-CEC1D06C72B9}</a:tableStyleId>
              </a:tblPr>
              <a:tblGrid>
                <a:gridCol w="4064000">
                  <a:extLst>
                    <a:ext uri="{9D8B030D-6E8A-4147-A177-3AD203B41FA5}">
                      <a16:colId xmlns:a16="http://schemas.microsoft.com/office/drawing/2014/main" val="1714720357"/>
                    </a:ext>
                  </a:extLst>
                </a:gridCol>
                <a:gridCol w="4064000">
                  <a:extLst>
                    <a:ext uri="{9D8B030D-6E8A-4147-A177-3AD203B41FA5}">
                      <a16:colId xmlns:a16="http://schemas.microsoft.com/office/drawing/2014/main" val="424839773"/>
                    </a:ext>
                  </a:extLst>
                </a:gridCol>
              </a:tblGrid>
              <a:tr h="487680">
                <a:tc>
                  <a:txBody>
                    <a:bodyPr/>
                    <a:lstStyle/>
                    <a:p>
                      <a:r>
                        <a:rPr lang="en-GB" sz="2400" dirty="0"/>
                        <a:t>Children </a:t>
                      </a:r>
                      <a:endParaRPr lang="en-GB" sz="2400" dirty="0">
                        <a:latin typeface="Arial" panose="020B0604020202020204" pitchFamily="34" charset="0"/>
                        <a:cs typeface="Arial" panose="020B0604020202020204" pitchFamily="34" charset="0"/>
                      </a:endParaRPr>
                    </a:p>
                  </a:txBody>
                  <a:tcPr marL="121920" marR="121920" marT="60960" marB="60960"/>
                </a:tc>
                <a:tc>
                  <a:txBody>
                    <a:bodyPr/>
                    <a:lstStyle/>
                    <a:p>
                      <a:r>
                        <a:rPr lang="en-GB" sz="2400" dirty="0"/>
                        <a:t>Young people</a:t>
                      </a:r>
                      <a:endParaRPr lang="en-GB" sz="2400" dirty="0">
                        <a:latin typeface="Arial" panose="020B0604020202020204" pitchFamily="34" charset="0"/>
                        <a:cs typeface="Arial" panose="020B0604020202020204" pitchFamily="34" charset="0"/>
                      </a:endParaRPr>
                    </a:p>
                  </a:txBody>
                  <a:tcPr marL="121920" marR="121920" marT="60960" marB="60960"/>
                </a:tc>
                <a:extLst>
                  <a:ext uri="{0D108BD9-81ED-4DB2-BD59-A6C34878D82A}">
                    <a16:rowId xmlns:a16="http://schemas.microsoft.com/office/drawing/2014/main" val="1541628056"/>
                  </a:ext>
                </a:extLst>
              </a:tr>
              <a:tr h="853440">
                <a:tc>
                  <a:txBody>
                    <a:bodyPr/>
                    <a:lstStyle/>
                    <a:p>
                      <a:endParaRPr lang="en-GB" sz="2400" dirty="0"/>
                    </a:p>
                    <a:p>
                      <a:endParaRPr lang="en-GB" sz="2400" dirty="0">
                        <a:latin typeface="Arial" panose="020B0604020202020204" pitchFamily="34" charset="0"/>
                        <a:cs typeface="Arial" panose="020B0604020202020204" pitchFamily="34" charset="0"/>
                      </a:endParaRPr>
                    </a:p>
                  </a:txBody>
                  <a:tcPr marL="121920" marR="121920" marT="60960" marB="60960"/>
                </a:tc>
                <a:tc>
                  <a:txBody>
                    <a:bodyPr/>
                    <a:lstStyle/>
                    <a:p>
                      <a:endParaRPr lang="en-GB" sz="2400" dirty="0">
                        <a:latin typeface="Arial" panose="020B0604020202020204" pitchFamily="34" charset="0"/>
                        <a:cs typeface="Arial" panose="020B0604020202020204" pitchFamily="34" charset="0"/>
                      </a:endParaRPr>
                    </a:p>
                  </a:txBody>
                  <a:tcPr marL="121920" marR="121920" marT="60960" marB="60960"/>
                </a:tc>
                <a:extLst>
                  <a:ext uri="{0D108BD9-81ED-4DB2-BD59-A6C34878D82A}">
                    <a16:rowId xmlns:a16="http://schemas.microsoft.com/office/drawing/2014/main" val="3810539887"/>
                  </a:ext>
                </a:extLst>
              </a:tr>
            </a:tbl>
          </a:graphicData>
        </a:graphic>
      </p:graphicFrame>
    </p:spTree>
    <p:extLst>
      <p:ext uri="{BB962C8B-B14F-4D97-AF65-F5344CB8AC3E}">
        <p14:creationId xmlns:p14="http://schemas.microsoft.com/office/powerpoint/2010/main" val="359140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D72FD3-2C77-35CE-4A1E-7BE9ADF9498D}"/>
              </a:ext>
            </a:extLst>
          </p:cNvPr>
          <p:cNvSpPr>
            <a:spLocks noGrp="1"/>
          </p:cNvSpPr>
          <p:nvPr>
            <p:ph type="sldNum" sz="quarter" idx="11"/>
          </p:nvPr>
        </p:nvSpPr>
        <p:spPr/>
        <p:txBody>
          <a:bodyPr/>
          <a:lstStyle/>
          <a:p>
            <a:fld id="{DA2C159E-F13C-4A85-9A41-E7669D3E0D70}" type="slidenum">
              <a:rPr lang="en-GB" smtClean="0"/>
              <a:pPr/>
              <a:t>28</a:t>
            </a:fld>
            <a:endParaRPr lang="en-GB"/>
          </a:p>
        </p:txBody>
      </p:sp>
      <p:sp>
        <p:nvSpPr>
          <p:cNvPr id="3" name="Title 2">
            <a:extLst>
              <a:ext uri="{FF2B5EF4-FFF2-40B4-BE49-F238E27FC236}">
                <a16:creationId xmlns:a16="http://schemas.microsoft.com/office/drawing/2014/main" id="{31D882FA-F9FB-AFA4-48C5-FD8C1C57AB2A}"/>
              </a:ext>
            </a:extLst>
          </p:cNvPr>
          <p:cNvSpPr>
            <a:spLocks noGrp="1"/>
          </p:cNvSpPr>
          <p:nvPr>
            <p:ph type="title"/>
          </p:nvPr>
        </p:nvSpPr>
        <p:spPr/>
        <p:txBody>
          <a:bodyPr>
            <a:noAutofit/>
          </a:bodyPr>
          <a:lstStyle/>
          <a:p>
            <a:pPr>
              <a:lnSpc>
                <a:spcPct val="100000"/>
              </a:lnSpc>
            </a:pPr>
            <a:r>
              <a:rPr lang="en-GB" sz="4000" dirty="0">
                <a:solidFill>
                  <a:srgbClr val="000000"/>
                </a:solidFill>
                <a:latin typeface="Arial" panose="020B0604020202020204" pitchFamily="34" charset="0"/>
                <a:cs typeface="Arial" panose="020B0604020202020204" pitchFamily="34" charset="0"/>
              </a:rPr>
              <a:t>Why is it important to engage and encourage children and young people in discussions?</a:t>
            </a:r>
            <a:br>
              <a:rPr lang="en-GB" sz="4000" b="0" dirty="0">
                <a:solidFill>
                  <a:srgbClr val="000000"/>
                </a:solidFill>
                <a:latin typeface="Arial" panose="020B0604020202020204" pitchFamily="34" charset="0"/>
                <a:cs typeface="Arial" panose="020B0604020202020204" pitchFamily="34" charset="0"/>
              </a:rPr>
            </a:br>
            <a:endParaRPr lang="en-GB" sz="400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23141E5A-AB83-393E-D312-8BC906FB7DB2}"/>
              </a:ext>
            </a:extLst>
          </p:cNvPr>
          <p:cNvSpPr>
            <a:spLocks noGrp="1"/>
          </p:cNvSpPr>
          <p:nvPr>
            <p:ph type="body" sz="quarter" idx="12"/>
          </p:nvPr>
        </p:nvSpPr>
        <p:spPr>
          <a:xfrm>
            <a:off x="312001" y="1656080"/>
            <a:ext cx="10223500" cy="4461219"/>
          </a:xfrm>
        </p:spPr>
        <p:txBody>
          <a:bodyPr vert="horz" lIns="0" tIns="0" rIns="0" bIns="0" rtlCol="0" anchor="t">
            <a:noAutofit/>
          </a:bodyPr>
          <a:lstStyle/>
          <a:p>
            <a:pPr algn="l"/>
            <a:r>
              <a:rPr lang="en-GB" sz="3200" dirty="0">
                <a:solidFill>
                  <a:srgbClr val="000000"/>
                </a:solidFill>
                <a:latin typeface="Arial" panose="020B0604020202020204" pitchFamily="34" charset="0"/>
                <a:cs typeface="Arial" panose="020B0604020202020204" pitchFamily="34" charset="0"/>
              </a:rPr>
              <a:t>Discussions help children and young people to:</a:t>
            </a:r>
          </a:p>
          <a:p>
            <a:pPr marL="817013" lvl="1" indent="-457189"/>
            <a:r>
              <a:rPr lang="en-GB" sz="3200" dirty="0">
                <a:solidFill>
                  <a:srgbClr val="000000"/>
                </a:solidFill>
                <a:latin typeface="Arial" panose="020B0604020202020204" pitchFamily="34" charset="0"/>
                <a:cs typeface="Arial" panose="020B0604020202020204" pitchFamily="34" charset="0"/>
              </a:rPr>
              <a:t>express their thoughts </a:t>
            </a:r>
          </a:p>
          <a:p>
            <a:pPr marL="817013" lvl="1" indent="-457189"/>
            <a:r>
              <a:rPr lang="en-GB" sz="3200" dirty="0">
                <a:solidFill>
                  <a:srgbClr val="000000"/>
                </a:solidFill>
                <a:latin typeface="Arial" panose="020B0604020202020204" pitchFamily="34" charset="0"/>
                <a:cs typeface="Arial" panose="020B0604020202020204" pitchFamily="34" charset="0"/>
              </a:rPr>
              <a:t>get what they need</a:t>
            </a:r>
          </a:p>
          <a:p>
            <a:pPr marL="817013" lvl="1" indent="-457189"/>
            <a:r>
              <a:rPr lang="en-GB" sz="3200" dirty="0">
                <a:solidFill>
                  <a:srgbClr val="000000"/>
                </a:solidFill>
                <a:latin typeface="Arial" panose="020B0604020202020204" pitchFamily="34" charset="0"/>
                <a:cs typeface="Arial" panose="020B0604020202020204" pitchFamily="34" charset="0"/>
              </a:rPr>
              <a:t>resolve conflicts</a:t>
            </a:r>
          </a:p>
          <a:p>
            <a:pPr marL="817013" lvl="1" indent="-457189"/>
            <a:r>
              <a:rPr lang="en-GB" sz="3200" dirty="0">
                <a:solidFill>
                  <a:srgbClr val="000000"/>
                </a:solidFill>
                <a:latin typeface="Arial" panose="020B0604020202020204" pitchFamily="34" charset="0"/>
                <a:cs typeface="Arial" panose="020B0604020202020204" pitchFamily="34" charset="0"/>
              </a:rPr>
              <a:t>ask for help</a:t>
            </a:r>
          </a:p>
          <a:p>
            <a:pPr marL="817013" lvl="1" indent="-457189"/>
            <a:r>
              <a:rPr lang="en-GB" sz="3200" dirty="0">
                <a:solidFill>
                  <a:srgbClr val="000000"/>
                </a:solidFill>
                <a:latin typeface="Arial" panose="020B0604020202020204" pitchFamily="34" charset="0"/>
                <a:cs typeface="Arial" panose="020B0604020202020204" pitchFamily="34" charset="0"/>
              </a:rPr>
              <a:t>learn from adults </a:t>
            </a:r>
          </a:p>
          <a:p>
            <a:pPr marL="817013" lvl="1" indent="-457189"/>
            <a:r>
              <a:rPr lang="en-GB" sz="3200" dirty="0">
                <a:solidFill>
                  <a:srgbClr val="000000"/>
                </a:solidFill>
                <a:latin typeface="Arial" panose="020B0604020202020204" pitchFamily="34" charset="0"/>
                <a:cs typeface="Arial" panose="020B0604020202020204" pitchFamily="34" charset="0"/>
              </a:rPr>
              <a:t>learn from one another.</a:t>
            </a:r>
          </a:p>
          <a:p>
            <a:pPr marL="359824" lvl="1" indent="0">
              <a:buNone/>
            </a:pPr>
            <a:r>
              <a:rPr lang="en-GB" sz="3200" dirty="0">
                <a:solidFill>
                  <a:srgbClr val="000000"/>
                </a:solidFill>
                <a:latin typeface="Arial" panose="020B0604020202020204" pitchFamily="34" charset="0"/>
                <a:cs typeface="Arial" panose="020B0604020202020204" pitchFamily="34" charset="0"/>
              </a:rPr>
              <a:t>Children and young people need many opportunities to talk – with each other, with adults, one-on-one conversations and in groups.</a:t>
            </a:r>
          </a:p>
          <a:p>
            <a:pPr algn="just"/>
            <a:endParaRPr lang="en-GB" sz="32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B82CBA6-5DC5-9376-C7EE-D76497A6ACE0}"/>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4672733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68FA75-AEFB-DCF1-4782-48C773F10DE3}"/>
              </a:ext>
            </a:extLst>
          </p:cNvPr>
          <p:cNvSpPr>
            <a:spLocks noGrp="1"/>
          </p:cNvSpPr>
          <p:nvPr>
            <p:ph type="sldNum" sz="quarter" idx="11"/>
          </p:nvPr>
        </p:nvSpPr>
        <p:spPr/>
        <p:txBody>
          <a:bodyPr/>
          <a:lstStyle/>
          <a:p>
            <a:fld id="{DA2C159E-F13C-4A85-9A41-E7669D3E0D70}" type="slidenum">
              <a:rPr lang="en-GB" smtClean="0"/>
              <a:pPr/>
              <a:t>29</a:t>
            </a:fld>
            <a:endParaRPr lang="en-GB"/>
          </a:p>
        </p:txBody>
      </p:sp>
      <p:sp>
        <p:nvSpPr>
          <p:cNvPr id="3" name="Title 2">
            <a:extLst>
              <a:ext uri="{FF2B5EF4-FFF2-40B4-BE49-F238E27FC236}">
                <a16:creationId xmlns:a16="http://schemas.microsoft.com/office/drawing/2014/main" id="{CEE3E33F-DDAA-AC07-687A-4FA6FAC7A748}"/>
              </a:ext>
            </a:extLst>
          </p:cNvPr>
          <p:cNvSpPr>
            <a:spLocks noGrp="1"/>
          </p:cNvSpPr>
          <p:nvPr>
            <p:ph type="title"/>
          </p:nvPr>
        </p:nvSpPr>
        <p:spPr>
          <a:xfrm>
            <a:off x="310600" y="333201"/>
            <a:ext cx="11760579" cy="932567"/>
          </a:xfrm>
        </p:spPr>
        <p:txBody>
          <a:bodyPr>
            <a:noAutofit/>
          </a:bodyPr>
          <a:lstStyle/>
          <a:p>
            <a:pPr>
              <a:lnSpc>
                <a:spcPct val="100000"/>
              </a:lnSpc>
            </a:pPr>
            <a:r>
              <a:rPr lang="en-GB" sz="4000" dirty="0">
                <a:latin typeface="Arial" panose="020B0604020202020204" pitchFamily="34" charset="0"/>
                <a:cs typeface="Arial" panose="020B0604020202020204" pitchFamily="34" charset="0"/>
              </a:rPr>
              <a:t>Small-group task: Using daily opportunities to engage and encourage children and young people in discussions</a:t>
            </a:r>
          </a:p>
        </p:txBody>
      </p:sp>
      <p:sp>
        <p:nvSpPr>
          <p:cNvPr id="4" name="Text Placeholder 3">
            <a:extLst>
              <a:ext uri="{FF2B5EF4-FFF2-40B4-BE49-F238E27FC236}">
                <a16:creationId xmlns:a16="http://schemas.microsoft.com/office/drawing/2014/main" id="{68D527A8-F00F-45A0-FF33-E998F873CCA6}"/>
              </a:ext>
            </a:extLst>
          </p:cNvPr>
          <p:cNvSpPr>
            <a:spLocks noGrp="1"/>
          </p:cNvSpPr>
          <p:nvPr>
            <p:ph type="body" sz="quarter" idx="12"/>
          </p:nvPr>
        </p:nvSpPr>
        <p:spPr>
          <a:xfrm>
            <a:off x="310601" y="2194560"/>
            <a:ext cx="11248684" cy="4131471"/>
          </a:xfrm>
        </p:spPr>
        <p:txBody>
          <a:bodyPr/>
          <a:lstStyle/>
          <a:p>
            <a:pPr marL="457189" indent="-457189">
              <a:buFont typeface="Arial" panose="020B0604020202020204" pitchFamily="34" charset="0"/>
              <a:buChar char="•"/>
            </a:pPr>
            <a:r>
              <a:rPr lang="en-GB" sz="2400" dirty="0">
                <a:latin typeface="Arial" panose="020B0604020202020204" pitchFamily="34" charset="0"/>
                <a:cs typeface="Arial" panose="020B0604020202020204" pitchFamily="34" charset="0"/>
              </a:rPr>
              <a:t>Each group will be given a piece of flip-chart paper with an age range (0–4, 4–11 and 11–19).</a:t>
            </a:r>
          </a:p>
          <a:p>
            <a:pPr marL="457189" indent="-457189">
              <a:buFont typeface="Arial" panose="020B0604020202020204" pitchFamily="34" charset="0"/>
              <a:buChar char="•"/>
            </a:pPr>
            <a:r>
              <a:rPr lang="en-GB" sz="2400" dirty="0">
                <a:latin typeface="Arial" panose="020B0604020202020204" pitchFamily="34" charset="0"/>
                <a:cs typeface="Arial" panose="020B0604020202020204" pitchFamily="34" charset="0"/>
              </a:rPr>
              <a:t>Produce a spider diagram of all the different ways that the EYP can use daily opportunities to engage and encourage children and young people to have discussions.</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will have 10 minutes before you move on to look at a different age range and add further ideas. You will continue to move round until you are back to your original age range. The time allocated will decrease.</a:t>
            </a:r>
          </a:p>
          <a:p>
            <a:endParaRPr lang="en-GB" sz="24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ADA2148-B768-8E62-9E38-56CD08577D59}"/>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327111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B9E5EE-524E-58E6-65F1-78FE0D2E04E5}"/>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a:extLst>
              <a:ext uri="{FF2B5EF4-FFF2-40B4-BE49-F238E27FC236}">
                <a16:creationId xmlns:a16="http://schemas.microsoft.com/office/drawing/2014/main" id="{61E0E09B-ABBF-43B7-1A40-09CB3551BF7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AF53BC1B-D5C6-8D8F-19B2-28E69C34E46C}"/>
              </a:ext>
            </a:extLst>
          </p:cNvPr>
          <p:cNvSpPr>
            <a:spLocks noGrp="1"/>
          </p:cNvSpPr>
          <p:nvPr>
            <p:ph type="body" sz="quarter" idx="12"/>
          </p:nvPr>
        </p:nvSpPr>
        <p:spPr>
          <a:xfrm>
            <a:off x="312001" y="1280032"/>
            <a:ext cx="11442700" cy="4837267"/>
          </a:xfrm>
        </p:spPr>
        <p:txBody>
          <a:bodyPr vert="horz" lIns="0" tIns="0" rIns="0" bIns="0" rtlCol="0" anchor="t">
            <a:noAutofit/>
          </a:bodyPr>
          <a:lstStyle/>
          <a:p>
            <a:r>
              <a:rPr lang="en-GB" sz="3200" dirty="0">
                <a:solidFill>
                  <a:srgbClr val="000000"/>
                </a:solidFill>
                <a:latin typeface="Arial"/>
                <a:ea typeface="Times New Roman" panose="02020603050405020304" pitchFamily="18" charset="0"/>
                <a:cs typeface="Arial"/>
              </a:rPr>
              <a:t>To consider the role of the early years practitioner (EYP) in being a good role model in relation to using age- and stage-appropriate language for children aged 11–19 years.</a:t>
            </a:r>
            <a:endParaRPr lang="en-GB" sz="4267" dirty="0">
              <a:latin typeface="Arial"/>
              <a:cs typeface="Arial"/>
            </a:endParaRPr>
          </a:p>
        </p:txBody>
      </p:sp>
      <p:sp>
        <p:nvSpPr>
          <p:cNvPr id="5" name="Footer Placeholder 4">
            <a:extLst>
              <a:ext uri="{FF2B5EF4-FFF2-40B4-BE49-F238E27FC236}">
                <a16:creationId xmlns:a16="http://schemas.microsoft.com/office/drawing/2014/main" id="{54A99348-2BBF-EB5D-1673-DCE04A9B907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3830990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837B7B6-99BB-FF56-6775-8AD53EE284C0}"/>
              </a:ext>
            </a:extLst>
          </p:cNvPr>
          <p:cNvSpPr>
            <a:spLocks noGrp="1"/>
          </p:cNvSpPr>
          <p:nvPr>
            <p:ph type="sldNum" sz="quarter" idx="11"/>
          </p:nvPr>
        </p:nvSpPr>
        <p:spPr/>
        <p:txBody>
          <a:bodyPr/>
          <a:lstStyle/>
          <a:p>
            <a:fld id="{DA2C159E-F13C-4A85-9A41-E7669D3E0D70}" type="slidenum">
              <a:rPr lang="en-GB" smtClean="0"/>
              <a:pPr/>
              <a:t>30</a:t>
            </a:fld>
            <a:endParaRPr lang="en-GB"/>
          </a:p>
        </p:txBody>
      </p:sp>
      <p:sp>
        <p:nvSpPr>
          <p:cNvPr id="3" name="Title 2">
            <a:extLst>
              <a:ext uri="{FF2B5EF4-FFF2-40B4-BE49-F238E27FC236}">
                <a16:creationId xmlns:a16="http://schemas.microsoft.com/office/drawing/2014/main" id="{90185D87-37AC-2E68-5B48-A3CA736E04B1}"/>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Feedback from small-group task</a:t>
            </a:r>
          </a:p>
        </p:txBody>
      </p:sp>
      <p:sp>
        <p:nvSpPr>
          <p:cNvPr id="4" name="Text Placeholder 3">
            <a:extLst>
              <a:ext uri="{FF2B5EF4-FFF2-40B4-BE49-F238E27FC236}">
                <a16:creationId xmlns:a16="http://schemas.microsoft.com/office/drawing/2014/main" id="{22852C7A-0EDB-A654-9BDF-973525D65A20}"/>
              </a:ext>
            </a:extLst>
          </p:cNvPr>
          <p:cNvSpPr>
            <a:spLocks noGrp="1"/>
          </p:cNvSpPr>
          <p:nvPr>
            <p:ph type="body" sz="quarter" idx="12"/>
          </p:nvPr>
        </p:nvSpPr>
        <p:spPr/>
        <p:txBody>
          <a:bodyPr/>
          <a:lstStyle/>
          <a:p>
            <a:r>
              <a:rPr lang="en-GB" sz="3200" dirty="0">
                <a:latin typeface="Arial" panose="020B0604020202020204" pitchFamily="34" charset="0"/>
                <a:cs typeface="Arial" panose="020B0604020202020204" pitchFamily="34" charset="0"/>
              </a:rPr>
              <a:t>Look at the ideas on your flip-chart paper for your given age range. Number these as follows: ‘1’ is the most important, ‘2’ is the next important and so on.</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Nominate one person from your group to provide feedback with the idea you have agreed on and justify the reason why this has been chosen.</a:t>
            </a:r>
          </a:p>
        </p:txBody>
      </p:sp>
      <p:sp>
        <p:nvSpPr>
          <p:cNvPr id="5" name="Footer Placeholder 4">
            <a:extLst>
              <a:ext uri="{FF2B5EF4-FFF2-40B4-BE49-F238E27FC236}">
                <a16:creationId xmlns:a16="http://schemas.microsoft.com/office/drawing/2014/main" id="{B1F2BCB7-80AE-7CEA-C419-F6E370B865C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2750501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1BFBF-783D-34C6-7EE6-F82B5C80CB5F}"/>
              </a:ext>
            </a:extLst>
          </p:cNvPr>
          <p:cNvSpPr>
            <a:spLocks noGrp="1"/>
          </p:cNvSpPr>
          <p:nvPr>
            <p:ph type="sldNum" sz="quarter" idx="11"/>
          </p:nvPr>
        </p:nvSpPr>
        <p:spPr/>
        <p:txBody>
          <a:bodyPr/>
          <a:lstStyle/>
          <a:p>
            <a:fld id="{DA2C159E-F13C-4A85-9A41-E7669D3E0D70}" type="slidenum">
              <a:rPr lang="en-GB" smtClean="0"/>
              <a:pPr/>
              <a:t>31</a:t>
            </a:fld>
            <a:endParaRPr lang="en-GB"/>
          </a:p>
        </p:txBody>
      </p:sp>
      <p:sp>
        <p:nvSpPr>
          <p:cNvPr id="3" name="Title 2">
            <a:extLst>
              <a:ext uri="{FF2B5EF4-FFF2-40B4-BE49-F238E27FC236}">
                <a16:creationId xmlns:a16="http://schemas.microsoft.com/office/drawing/2014/main" id="{4449EBF2-F508-9360-8AAF-800CA0E87977}"/>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Ideas </a:t>
            </a:r>
          </a:p>
        </p:txBody>
      </p:sp>
      <p:sp>
        <p:nvSpPr>
          <p:cNvPr id="4" name="Text Placeholder 3">
            <a:extLst>
              <a:ext uri="{FF2B5EF4-FFF2-40B4-BE49-F238E27FC236}">
                <a16:creationId xmlns:a16="http://schemas.microsoft.com/office/drawing/2014/main" id="{73CE0717-D4AE-C6C9-111C-F6E158918434}"/>
              </a:ext>
            </a:extLst>
          </p:cNvPr>
          <p:cNvSpPr>
            <a:spLocks noGrp="1"/>
          </p:cNvSpPr>
          <p:nvPr>
            <p:ph type="body" sz="quarter" idx="12"/>
          </p:nvPr>
        </p:nvSpPr>
        <p:spPr>
          <a:xfrm>
            <a:off x="310600" y="1027951"/>
            <a:ext cx="11640651" cy="4802099"/>
          </a:xfrm>
        </p:spPr>
        <p:txBody>
          <a:bodyPr vert="horz" lIns="0" tIns="0" rIns="0" bIns="0" rtlCol="0" anchor="t">
            <a:noAutofit/>
          </a:bodyPr>
          <a:lstStyle/>
          <a:p>
            <a:r>
              <a:rPr lang="en-GB" sz="3200" dirty="0">
                <a:solidFill>
                  <a:srgbClr val="000000"/>
                </a:solidFill>
                <a:latin typeface="Arial" panose="020B0604020202020204" pitchFamily="34" charset="0"/>
                <a:cs typeface="Arial" panose="020B0604020202020204" pitchFamily="34" charset="0"/>
              </a:rPr>
              <a:t>Use everyday routines to provide rich opportunities for conversation. For example:</a:t>
            </a:r>
          </a:p>
          <a:p>
            <a:pPr marL="990575" lvl="1" indent="-380990"/>
            <a:r>
              <a:rPr lang="en-GB" sz="3200" dirty="0">
                <a:solidFill>
                  <a:srgbClr val="000000"/>
                </a:solidFill>
                <a:latin typeface="Arial" panose="020B0604020202020204" pitchFamily="34" charset="0"/>
                <a:cs typeface="Arial" panose="020B0604020202020204" pitchFamily="34" charset="0"/>
              </a:rPr>
              <a:t>circle time</a:t>
            </a:r>
          </a:p>
          <a:p>
            <a:pPr marL="990575" lvl="1" indent="-380990"/>
            <a:r>
              <a:rPr lang="en-GB" sz="3200" dirty="0">
                <a:solidFill>
                  <a:srgbClr val="000000"/>
                </a:solidFill>
                <a:latin typeface="Arial" panose="020B0604020202020204" pitchFamily="34" charset="0"/>
                <a:cs typeface="Arial" panose="020B0604020202020204" pitchFamily="34" charset="0"/>
              </a:rPr>
              <a:t>small-group meetings offer daily opportunities for discussion</a:t>
            </a:r>
          </a:p>
          <a:p>
            <a:pPr marL="990575" lvl="1" indent="-380990"/>
            <a:r>
              <a:rPr lang="en-GB" sz="3200" dirty="0">
                <a:solidFill>
                  <a:srgbClr val="000000"/>
                </a:solidFill>
                <a:latin typeface="Arial" panose="020B0604020202020204" pitchFamily="34" charset="0"/>
                <a:cs typeface="Arial" panose="020B0604020202020204" pitchFamily="34" charset="0"/>
              </a:rPr>
              <a:t>during story time, children can be prompted to talk about what they know from their own lives to make connections between their own experiences and the books they hear read out loud.</a:t>
            </a:r>
          </a:p>
          <a:p>
            <a:pPr marL="0" lvl="1" indent="0">
              <a:buNone/>
            </a:pPr>
            <a:r>
              <a:rPr lang="en-GB" sz="3200" dirty="0">
                <a:solidFill>
                  <a:srgbClr val="000000"/>
                </a:solidFill>
                <a:latin typeface="Arial" panose="020B0604020202020204" pitchFamily="34" charset="0"/>
                <a:cs typeface="Arial" panose="020B0604020202020204" pitchFamily="34" charset="0"/>
              </a:rPr>
              <a:t>Did you think about those that might struggle to communicate?</a:t>
            </a:r>
          </a:p>
          <a:p>
            <a:pPr marL="457189" indent="-457189" algn="just">
              <a:buFont typeface="Arial" panose="020B0604020202020204" pitchFamily="34" charset="0"/>
              <a:buChar char="•"/>
            </a:pPr>
            <a:endParaRPr lang="en-GB" sz="3200" dirty="0">
              <a:solidFill>
                <a:srgbClr val="000000"/>
              </a:solidFill>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FF00FAC-E969-E218-7FF0-D3C05C20167E}"/>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0333801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66F1BC-6F18-4676-A2DF-9B4B09A53D3A}"/>
              </a:ext>
            </a:extLst>
          </p:cNvPr>
          <p:cNvSpPr>
            <a:spLocks noGrp="1"/>
          </p:cNvSpPr>
          <p:nvPr>
            <p:ph type="sldNum" sz="quarter" idx="11"/>
          </p:nvPr>
        </p:nvSpPr>
        <p:spPr/>
        <p:txBody>
          <a:bodyPr/>
          <a:lstStyle/>
          <a:p>
            <a:fld id="{DA2C159E-F13C-4A85-9A41-E7669D3E0D70}" type="slidenum">
              <a:rPr lang="en-GB" smtClean="0"/>
              <a:pPr/>
              <a:t>32</a:t>
            </a:fld>
            <a:endParaRPr lang="en-GB"/>
          </a:p>
        </p:txBody>
      </p:sp>
      <p:sp>
        <p:nvSpPr>
          <p:cNvPr id="3" name="Title 2">
            <a:extLst>
              <a:ext uri="{FF2B5EF4-FFF2-40B4-BE49-F238E27FC236}">
                <a16:creationId xmlns:a16="http://schemas.microsoft.com/office/drawing/2014/main" id="{6FA0305A-1D67-F052-EA51-6081FF6106A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BEA0FF7E-3F8B-5122-3628-748C0870BDC8}"/>
              </a:ext>
            </a:extLst>
          </p:cNvPr>
          <p:cNvSpPr>
            <a:spLocks noGrp="1"/>
          </p:cNvSpPr>
          <p:nvPr>
            <p:ph type="body" sz="quarter" idx="12"/>
          </p:nvPr>
        </p:nvSpPr>
        <p:spPr/>
        <p:txBody>
          <a:bodyPr/>
          <a:lstStyle/>
          <a:p>
            <a:pPr>
              <a:lnSpc>
                <a:spcPct val="115000"/>
              </a:lnSpc>
            </a:pPr>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We have discussed why children and young people need to express themselves through discussions. </a:t>
            </a:r>
          </a:p>
          <a:p>
            <a:pPr>
              <a:lnSpc>
                <a:spcPct val="115000"/>
              </a:lnSpc>
            </a:pPr>
            <a:endParaRPr lang="en-GB" sz="3200" dirty="0">
              <a:latin typeface="Arial" panose="020B0604020202020204" pitchFamily="34" charset="0"/>
              <a:ea typeface="MS Mincho" panose="02020609040205080304" pitchFamily="49" charset="-128"/>
              <a:cs typeface="Arial" panose="020B0604020202020204" pitchFamily="34" charset="0"/>
            </a:endParaRPr>
          </a:p>
          <a:p>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As you leave, tell your tutor one way that the EYP can encourage discussions with children and young people.</a:t>
            </a:r>
            <a:endParaRPr lang="en-GB" sz="4267"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1BB053D2-D4B2-7784-A14F-1DC2FF18B076}"/>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6038047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33</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2155445" y="2287617"/>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4023"/>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2" name="Picture 1">
            <a:extLst>
              <a:ext uri="{FF2B5EF4-FFF2-40B4-BE49-F238E27FC236}">
                <a16:creationId xmlns:a16="http://schemas.microsoft.com/office/drawing/2014/main" id="{F41CB7B7-7BDC-F095-7140-0D72C1ACB3DA}"/>
              </a:ext>
            </a:extLst>
          </p:cNvPr>
          <p:cNvPicPr>
            <a:picLocks noChangeAspect="1"/>
          </p:cNvPicPr>
          <p:nvPr/>
        </p:nvPicPr>
        <p:blipFill>
          <a:blip r:embed="rId5"/>
          <a:stretch>
            <a:fillRect/>
          </a:stretch>
        </p:blipFill>
        <p:spPr>
          <a:xfrm>
            <a:off x="2543607" y="2231900"/>
            <a:ext cx="1824203" cy="1288587"/>
          </a:xfrm>
          <a:prstGeom prst="rect">
            <a:avLst/>
          </a:prstGeom>
        </p:spPr>
      </p:pic>
    </p:spTree>
    <p:extLst>
      <p:ext uri="{BB962C8B-B14F-4D97-AF65-F5344CB8AC3E}">
        <p14:creationId xmlns:p14="http://schemas.microsoft.com/office/powerpoint/2010/main" val="1328162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
        <p:nvSpPr>
          <p:cNvPr id="2" name="Title 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Early Years Practitioner’s role (1)</a:t>
            </a:r>
          </a:p>
        </p:txBody>
      </p:sp>
      <p:sp>
        <p:nvSpPr>
          <p:cNvPr id="11" name="Text Placeholder 10">
            <a:extLst>
              <a:ext uri="{FF2B5EF4-FFF2-40B4-BE49-F238E27FC236}">
                <a16:creationId xmlns:a16="http://schemas.microsoft.com/office/drawing/2014/main" id="{981C3EBE-BD8E-681A-C862-A97B59F09D69}"/>
              </a:ext>
            </a:extLst>
          </p:cNvPr>
          <p:cNvSpPr>
            <a:spLocks noGrp="1"/>
          </p:cNvSpPr>
          <p:nvPr>
            <p:ph type="body" sz="quarter" idx="12"/>
          </p:nvPr>
        </p:nvSpPr>
        <p:spPr>
          <a:xfrm>
            <a:off x="312000" y="1280032"/>
            <a:ext cx="11255131" cy="4837267"/>
          </a:xfrm>
        </p:spPr>
        <p:txBody>
          <a:bodyPr vert="horz" lIns="0" tIns="0" rIns="0" bIns="0" rtlCol="0" anchor="t">
            <a:noAutofit/>
          </a:bodyPr>
          <a:lstStyle/>
          <a:p>
            <a:pPr marL="457189" indent="-457189" fontAlgn="base">
              <a:buFont typeface="Arial" panose="020B0604020202020204" pitchFamily="34" charset="0"/>
              <a:buChar char="•"/>
            </a:pPr>
            <a:r>
              <a:rPr lang="en-GB" sz="3200" dirty="0">
                <a:solidFill>
                  <a:srgbClr val="000000"/>
                </a:solidFill>
                <a:latin typeface="Arial"/>
                <a:cs typeface="Arial"/>
              </a:rPr>
              <a:t>When speaking with young people, the young people may use language that, as EYPs, we are not aware of or even understand.</a:t>
            </a:r>
          </a:p>
          <a:p>
            <a:pPr marL="457189" indent="-457189" fontAlgn="base">
              <a:buFont typeface="Arial" panose="020B0604020202020204" pitchFamily="34" charset="0"/>
              <a:buChar char="•"/>
            </a:pPr>
            <a:r>
              <a:rPr lang="en-GB" sz="3200" dirty="0">
                <a:solidFill>
                  <a:srgbClr val="000000"/>
                </a:solidFill>
                <a:latin typeface="Arial"/>
                <a:cs typeface="Arial"/>
              </a:rPr>
              <a:t>While we are not expected to know or even understand this language, having regard for the language is helpful.</a:t>
            </a:r>
          </a:p>
          <a:p>
            <a:pPr marL="457189" indent="-457189" fontAlgn="base">
              <a:buFont typeface="Arial" panose="020B0604020202020204" pitchFamily="34" charset="0"/>
              <a:buChar char="•"/>
            </a:pPr>
            <a:r>
              <a:rPr lang="en-GB" sz="3200" dirty="0">
                <a:solidFill>
                  <a:srgbClr val="000000"/>
                </a:solidFill>
                <a:latin typeface="Arial"/>
                <a:cs typeface="Arial"/>
              </a:rPr>
              <a:t>When preparing for your industry placement, in an educational setting, you will need to consider the language that you are using with young people. They will not understand ‘teen slang’.</a:t>
            </a:r>
          </a:p>
          <a:p>
            <a:endParaRPr lang="en-GB" sz="32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034911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5F1720-4537-DAD4-B1BC-FC2E97B45DC8}"/>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188684B3-5080-AFCB-200A-558F56D16211}"/>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Early Years Practitioner’s role (2)</a:t>
            </a:r>
          </a:p>
        </p:txBody>
      </p:sp>
      <p:sp>
        <p:nvSpPr>
          <p:cNvPr id="4" name="Text Placeholder 3">
            <a:extLst>
              <a:ext uri="{FF2B5EF4-FFF2-40B4-BE49-F238E27FC236}">
                <a16:creationId xmlns:a16="http://schemas.microsoft.com/office/drawing/2014/main" id="{AFED50C7-6E82-0FFB-2809-00255323FC22}"/>
              </a:ext>
            </a:extLst>
          </p:cNvPr>
          <p:cNvSpPr>
            <a:spLocks noGrp="1"/>
          </p:cNvSpPr>
          <p:nvPr>
            <p:ph type="body" sz="quarter" idx="12"/>
          </p:nvPr>
        </p:nvSpPr>
        <p:spPr>
          <a:xfrm>
            <a:off x="312000" y="1280032"/>
            <a:ext cx="11255131" cy="4837267"/>
          </a:xfrm>
        </p:spPr>
        <p:txBody>
          <a:bodyPr vert="horz" lIns="0" tIns="0" rIns="0" bIns="0" rtlCol="0" anchor="t">
            <a:noAutofit/>
          </a:bodyPr>
          <a:lstStyle/>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Rapidly changing ‘teen slang’ is a normal part of the process of growing up.</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As the young person grows, they will be constantly trying to find ways to define their own personality and mark out their independence.</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This is all about setting themselves apart from their parents, tutors, etc., and having a ‘private’ language between them and their friends.</a:t>
            </a:r>
          </a:p>
        </p:txBody>
      </p:sp>
      <p:sp>
        <p:nvSpPr>
          <p:cNvPr id="5" name="Footer Placeholder 4">
            <a:extLst>
              <a:ext uri="{FF2B5EF4-FFF2-40B4-BE49-F238E27FC236}">
                <a16:creationId xmlns:a16="http://schemas.microsoft.com/office/drawing/2014/main" id="{FAB33CD1-6D36-0194-8E13-FD88D2EE61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731084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EC1422-671D-8995-3018-822109251B94}"/>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667A5C01-1358-6617-6525-F45B2458AFE0}"/>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Early Years Practitioner’s role task </a:t>
            </a:r>
            <a:endParaRPr lang="en-US" sz="400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355C6C2B-AB88-37C3-CA83-8305338DAED3}"/>
              </a:ext>
            </a:extLst>
          </p:cNvPr>
          <p:cNvSpPr>
            <a:spLocks noGrp="1"/>
          </p:cNvSpPr>
          <p:nvPr>
            <p:ph type="body" sz="quarter" idx="12"/>
          </p:nvPr>
        </p:nvSpPr>
        <p:spPr>
          <a:xfrm>
            <a:off x="312001" y="1280032"/>
            <a:ext cx="11384084" cy="4837267"/>
          </a:xfrm>
        </p:spPr>
        <p:txBody>
          <a:bodyPr/>
          <a:lstStyle/>
          <a:p>
            <a:r>
              <a:rPr lang="en-GB" sz="3200" dirty="0"/>
              <a:t>In pairs: If you were faced with the following as an EYP, how would you respond? Discuss and record your answers.</a:t>
            </a:r>
          </a:p>
          <a:p>
            <a:endParaRPr lang="en-GB" sz="3200" dirty="0"/>
          </a:p>
          <a:p>
            <a:r>
              <a:rPr lang="en-GB" sz="3200" dirty="0"/>
              <a:t>Practitioner: ‘Good morning, everyone. How are we today?’</a:t>
            </a:r>
          </a:p>
          <a:p>
            <a:r>
              <a:rPr lang="en-GB" sz="3200" dirty="0"/>
              <a:t>Silence is received.</a:t>
            </a:r>
          </a:p>
          <a:p>
            <a:endParaRPr lang="en-GB" sz="3200" dirty="0"/>
          </a:p>
          <a:p>
            <a:r>
              <a:rPr lang="en-GB" sz="3200" dirty="0"/>
              <a:t>You have 10 minutes, then we will discuss the responses as a class.</a:t>
            </a:r>
          </a:p>
        </p:txBody>
      </p:sp>
      <p:sp>
        <p:nvSpPr>
          <p:cNvPr id="5" name="Footer Placeholder 4">
            <a:extLst>
              <a:ext uri="{FF2B5EF4-FFF2-40B4-BE49-F238E27FC236}">
                <a16:creationId xmlns:a16="http://schemas.microsoft.com/office/drawing/2014/main" id="{4E2D009E-17C4-5C17-E85F-279E216FC95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626177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F6CAC9-B72D-F657-474F-E3BD76FC0627}"/>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09534A9F-9FCB-B51C-2F3A-E80947D46FCA}"/>
              </a:ext>
            </a:extLst>
          </p:cNvPr>
          <p:cNvSpPr>
            <a:spLocks noGrp="1"/>
          </p:cNvSpPr>
          <p:nvPr>
            <p:ph type="title"/>
          </p:nvPr>
        </p:nvSpPr>
        <p:spPr>
          <a:xfrm>
            <a:off x="191117" y="333201"/>
            <a:ext cx="11250084" cy="932567"/>
          </a:xfrm>
        </p:spPr>
        <p:txBody>
          <a:bodyPr>
            <a:normAutofit/>
          </a:bodyPr>
          <a:lstStyle/>
          <a:p>
            <a:r>
              <a:rPr lang="en-GB" sz="4000" dirty="0">
                <a:latin typeface="Arial" panose="020B0604020202020204" pitchFamily="34" charset="0"/>
                <a:cs typeface="Arial" panose="020B0604020202020204" pitchFamily="34" charset="0"/>
              </a:rPr>
              <a:t>Small-group task: Role play</a:t>
            </a:r>
          </a:p>
        </p:txBody>
      </p:sp>
      <p:sp>
        <p:nvSpPr>
          <p:cNvPr id="4" name="Text Placeholder 3">
            <a:extLst>
              <a:ext uri="{FF2B5EF4-FFF2-40B4-BE49-F238E27FC236}">
                <a16:creationId xmlns:a16="http://schemas.microsoft.com/office/drawing/2014/main" id="{8B29F71C-9101-EFFA-B984-48A71C1FFE81}"/>
              </a:ext>
            </a:extLst>
          </p:cNvPr>
          <p:cNvSpPr>
            <a:spLocks noGrp="1"/>
          </p:cNvSpPr>
          <p:nvPr>
            <p:ph type="body" sz="quarter" idx="12"/>
          </p:nvPr>
        </p:nvSpPr>
        <p:spPr>
          <a:xfrm>
            <a:off x="147878" y="646985"/>
            <a:ext cx="11853007" cy="4837267"/>
          </a:xfrm>
        </p:spPr>
        <p:txBody>
          <a:bodyPr vert="horz" lIns="0" tIns="0" rIns="0" bIns="0" rtlCol="0" anchor="t">
            <a:noAutofit/>
          </a:bodyPr>
          <a:lstStyle/>
          <a:p>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You are going to be given a scenario to role play. </a:t>
            </a:r>
          </a:p>
          <a:p>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One member of the group will take notes. At the end of the ‘meeting’, the note taker will read back what they have heard and written down. </a:t>
            </a:r>
          </a:p>
          <a:p>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The group will then discuss how effective the ‘meeting’ was and decide whether all the information written down was accurate. </a:t>
            </a:r>
          </a:p>
          <a:p>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You will need a</a:t>
            </a:r>
            <a:r>
              <a:rPr lang="en-GB" sz="3200" dirty="0">
                <a:latin typeface="Arial" panose="020B0604020202020204" pitchFamily="34" charset="0"/>
                <a:ea typeface="Calibri" panose="020F0502020204030204" pitchFamily="34" charset="0"/>
                <a:cs typeface="Arial" panose="020B0604020202020204" pitchFamily="34" charset="0"/>
              </a:rPr>
              <a:t> young person, an EYP/tutor, a parent and a note taker.</a:t>
            </a:r>
          </a:p>
        </p:txBody>
      </p:sp>
      <p:sp>
        <p:nvSpPr>
          <p:cNvPr id="5" name="Footer Placeholder 4">
            <a:extLst>
              <a:ext uri="{FF2B5EF4-FFF2-40B4-BE49-F238E27FC236}">
                <a16:creationId xmlns:a16="http://schemas.microsoft.com/office/drawing/2014/main" id="{988EDB71-A02C-E467-B60D-33A4B4757F02}"/>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303036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66F1BC-6F18-4676-A2DF-9B4B09A53D3A}"/>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6FA0305A-1D67-F052-EA51-6081FF6106A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BEA0FF7E-3F8B-5122-3628-748C0870BDC8}"/>
              </a:ext>
            </a:extLst>
          </p:cNvPr>
          <p:cNvSpPr>
            <a:spLocks noGrp="1"/>
          </p:cNvSpPr>
          <p:nvPr>
            <p:ph type="body" sz="quarter" idx="12"/>
          </p:nvPr>
        </p:nvSpPr>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What have we have learnt about the use of language for young people aged 11–19 years?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On your way out, come to write one thing you learnt from today on the board.</a:t>
            </a:r>
          </a:p>
        </p:txBody>
      </p:sp>
      <p:sp>
        <p:nvSpPr>
          <p:cNvPr id="5" name="Footer Placeholder 4">
            <a:extLst>
              <a:ext uri="{FF2B5EF4-FFF2-40B4-BE49-F238E27FC236}">
                <a16:creationId xmlns:a16="http://schemas.microsoft.com/office/drawing/2014/main" id="{1BB053D2-D4B2-7784-A14F-1DC2FF18B076}"/>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719660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2CFEA66B-F256-FA1B-6036-D3C82D062F74}"/>
              </a:ext>
            </a:extLst>
          </p:cNvPr>
          <p:cNvSpPr>
            <a:spLocks noGrp="1"/>
          </p:cNvSpPr>
          <p:nvPr>
            <p:ph type="subTitle" idx="1"/>
          </p:nvPr>
        </p:nvSpPr>
        <p:spPr/>
        <p:txBody>
          <a:bodyPr>
            <a:normAutofit/>
          </a:bodyPr>
          <a:lstStyle/>
          <a:p>
            <a:pPr>
              <a:lnSpc>
                <a:spcPct val="100000"/>
              </a:lnSpc>
            </a:pPr>
            <a:r>
              <a:rPr lang="en-US" sz="3600" dirty="0">
                <a:latin typeface="Arial" panose="020B0604020202020204" pitchFamily="34" charset="0"/>
                <a:cs typeface="Arial" panose="020B0604020202020204" pitchFamily="34" charset="0"/>
              </a:rPr>
              <a:t>Session 5: Asking open-ended questions</a:t>
            </a:r>
            <a:endParaRPr lang="en-GB"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63277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8881900-4A8D-42DE-A529-3F38C3337619}"/>
</file>

<file path=customXml/itemProps2.xml><?xml version="1.0" encoding="utf-8"?>
<ds:datastoreItem xmlns:ds="http://schemas.openxmlformats.org/officeDocument/2006/customXml" ds:itemID="{FDD83377-9B0F-4072-90E3-84A61D696753}"/>
</file>

<file path=customXml/itemProps3.xml><?xml version="1.0" encoding="utf-8"?>
<ds:datastoreItem xmlns:ds="http://schemas.openxmlformats.org/officeDocument/2006/customXml" ds:itemID="{E6A4BCC8-7225-4ECA-8EF4-F8E39B79D3EB}"/>
</file>

<file path=docProps/app.xml><?xml version="1.0" encoding="utf-8"?>
<Properties xmlns="http://schemas.openxmlformats.org/officeDocument/2006/extended-properties" xmlns:vt="http://schemas.openxmlformats.org/officeDocument/2006/docPropsVTypes">
  <TotalTime>21</TotalTime>
  <Words>1924</Words>
  <Application>Microsoft Office PowerPoint</Application>
  <PresentationFormat>Widescreen</PresentationFormat>
  <Paragraphs>242</Paragraphs>
  <Slides>33</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Calibri Light</vt:lpstr>
      <vt:lpstr>Office Theme</vt:lpstr>
      <vt:lpstr>T Level Technical Qualification in Education and Early Years</vt:lpstr>
      <vt:lpstr>Connect</vt:lpstr>
      <vt:lpstr>Session intent</vt:lpstr>
      <vt:lpstr>Early Years Practitioner’s role (1)</vt:lpstr>
      <vt:lpstr>Early Years Practitioner’s role (2)</vt:lpstr>
      <vt:lpstr>Early Years Practitioner’s role task </vt:lpstr>
      <vt:lpstr>Small-group task: Role play</vt:lpstr>
      <vt:lpstr>Recall and review</vt:lpstr>
      <vt:lpstr>T Level Technical Qualification in Education and Early Years</vt:lpstr>
      <vt:lpstr>Connect</vt:lpstr>
      <vt:lpstr>Session intent</vt:lpstr>
      <vt:lpstr>Task individual </vt:lpstr>
      <vt:lpstr>Task: Open-ended questions</vt:lpstr>
      <vt:lpstr>Open-ended questions: Considerations (1)</vt:lpstr>
      <vt:lpstr>Open-ended questions: Considerations (2)</vt:lpstr>
      <vt:lpstr>Why are open-ended questions useful in early years?</vt:lpstr>
      <vt:lpstr>Open-ended questions: Considerations</vt:lpstr>
      <vt:lpstr>Closed questions</vt:lpstr>
      <vt:lpstr>Small-group task (5 minutes) </vt:lpstr>
      <vt:lpstr>Individual task: A conversation about creating a zoo in the block area </vt:lpstr>
      <vt:lpstr>Task </vt:lpstr>
      <vt:lpstr>Peer assessment</vt:lpstr>
      <vt:lpstr>Recall and review</vt:lpstr>
      <vt:lpstr>T Level Technical Qualification in Education and Early Years</vt:lpstr>
      <vt:lpstr>Connect: Think, pair, share</vt:lpstr>
      <vt:lpstr>Session intent</vt:lpstr>
      <vt:lpstr>Individual task: Why is it important to engage and encourage children and young people in discussions?</vt:lpstr>
      <vt:lpstr>Why is it important to engage and encourage children and young people in discussions? </vt:lpstr>
      <vt:lpstr>Small-group task: Using daily opportunities to engage and encourage children and young people in discussions</vt:lpstr>
      <vt:lpstr>Feedback from small-group task</vt:lpstr>
      <vt:lpstr>Ideas </vt:lpstr>
      <vt:lpstr>Recall and 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Technical Qualification in Education and Early Years</dc:title>
  <dc:creator>Gemma Brezinski</dc:creator>
  <cp:lastModifiedBy>Gemma Brezinski</cp:lastModifiedBy>
  <cp:revision>1</cp:revision>
  <dcterms:created xsi:type="dcterms:W3CDTF">2023-11-06T09:09:51Z</dcterms:created>
  <dcterms:modified xsi:type="dcterms:W3CDTF">2023-11-06T09:31:01Z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