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8.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363" r:id="rId2"/>
    <p:sldId id="397" r:id="rId3"/>
    <p:sldId id="398" r:id="rId4"/>
    <p:sldId id="399" r:id="rId5"/>
    <p:sldId id="400" r:id="rId6"/>
    <p:sldId id="401" r:id="rId7"/>
    <p:sldId id="402" r:id="rId8"/>
    <p:sldId id="403" r:id="rId9"/>
    <p:sldId id="404" r:id="rId10"/>
    <p:sldId id="405" r:id="rId11"/>
    <p:sldId id="482" r:id="rId12"/>
    <p:sldId id="406" r:id="rId13"/>
    <p:sldId id="483" r:id="rId14"/>
    <p:sldId id="409" r:id="rId15"/>
    <p:sldId id="410" r:id="rId16"/>
    <p:sldId id="411" r:id="rId17"/>
    <p:sldId id="412" r:id="rId18"/>
    <p:sldId id="413" r:id="rId19"/>
    <p:sldId id="414" r:id="rId20"/>
    <p:sldId id="484" r:id="rId21"/>
    <p:sldId id="417" r:id="rId22"/>
    <p:sldId id="418" r:id="rId23"/>
    <p:sldId id="419" r:id="rId24"/>
    <p:sldId id="420" r:id="rId25"/>
    <p:sldId id="421" r:id="rId26"/>
    <p:sldId id="422" r:id="rId27"/>
    <p:sldId id="423" r:id="rId28"/>
    <p:sldId id="424" r:id="rId29"/>
    <p:sldId id="425" r:id="rId30"/>
    <p:sldId id="426" r:id="rId31"/>
    <p:sldId id="42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40"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038CC0-DE08-4474-B05A-976A2C001F3F}" type="datetimeFigureOut">
              <a:rPr lang="en-GB" smtClean="0"/>
              <a:t>06/11/2023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303E7B-04C8-4454-B638-C0810CEEE54C}" type="slidenum">
              <a:rPr lang="en-GB" smtClean="0"/>
              <a:t>‹#›</a:t>
            </a:fld>
            <a:endParaRPr lang="en-GB"/>
          </a:p>
        </p:txBody>
      </p:sp>
    </p:spTree>
    <p:extLst>
      <p:ext uri="{BB962C8B-B14F-4D97-AF65-F5344CB8AC3E}">
        <p14:creationId xmlns:p14="http://schemas.microsoft.com/office/powerpoint/2010/main" val="13245257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a:t>
            </a:fld>
            <a:endParaRPr lang="en-GB"/>
          </a:p>
        </p:txBody>
      </p:sp>
    </p:spTree>
    <p:extLst>
      <p:ext uri="{BB962C8B-B14F-4D97-AF65-F5344CB8AC3E}">
        <p14:creationId xmlns:p14="http://schemas.microsoft.com/office/powerpoint/2010/main" val="941577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13</a:t>
            </a:fld>
            <a:endParaRPr lang="en-GB"/>
          </a:p>
        </p:txBody>
      </p:sp>
    </p:spTree>
    <p:extLst>
      <p:ext uri="{BB962C8B-B14F-4D97-AF65-F5344CB8AC3E}">
        <p14:creationId xmlns:p14="http://schemas.microsoft.com/office/powerpoint/2010/main" val="3650890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a:p>
        </p:txBody>
      </p:sp>
    </p:spTree>
    <p:extLst>
      <p:ext uri="{BB962C8B-B14F-4D97-AF65-F5344CB8AC3E}">
        <p14:creationId xmlns:p14="http://schemas.microsoft.com/office/powerpoint/2010/main" val="941577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20</a:t>
            </a:fld>
            <a:endParaRPr lang="en-GB"/>
          </a:p>
        </p:txBody>
      </p:sp>
    </p:spTree>
    <p:extLst>
      <p:ext uri="{BB962C8B-B14F-4D97-AF65-F5344CB8AC3E}">
        <p14:creationId xmlns:p14="http://schemas.microsoft.com/office/powerpoint/2010/main" val="25852685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21</a:t>
            </a:fld>
            <a:endParaRPr lang="en-GB"/>
          </a:p>
        </p:txBody>
      </p:sp>
    </p:spTree>
    <p:extLst>
      <p:ext uri="{BB962C8B-B14F-4D97-AF65-F5344CB8AC3E}">
        <p14:creationId xmlns:p14="http://schemas.microsoft.com/office/powerpoint/2010/main" val="9415772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31</a:t>
            </a:fld>
            <a:endParaRPr lang="en-GB"/>
          </a:p>
        </p:txBody>
      </p:sp>
    </p:spTree>
    <p:extLst>
      <p:ext uri="{BB962C8B-B14F-4D97-AF65-F5344CB8AC3E}">
        <p14:creationId xmlns:p14="http://schemas.microsoft.com/office/powerpoint/2010/main" val="2941971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911DB-00C5-E6B4-427D-036988A5627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DDBFC0E-C545-DD41-433E-2418F6D4D8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7E80683-1BCB-5BF7-1559-4B2ECD36A51E}"/>
              </a:ext>
            </a:extLst>
          </p:cNvPr>
          <p:cNvSpPr>
            <a:spLocks noGrp="1"/>
          </p:cNvSpPr>
          <p:nvPr>
            <p:ph type="dt" sz="half" idx="10"/>
          </p:nvPr>
        </p:nvSpPr>
        <p:spPr/>
        <p:txBody>
          <a:bodyPr/>
          <a:lstStyle/>
          <a:p>
            <a:fld id="{41EA9F99-837F-4FBB-B3B0-2C751CA1D599}" type="datetimeFigureOut">
              <a:rPr lang="en-GB" smtClean="0"/>
              <a:t>06/11/2023</a:t>
            </a:fld>
            <a:endParaRPr lang="en-GB"/>
          </a:p>
        </p:txBody>
      </p:sp>
      <p:sp>
        <p:nvSpPr>
          <p:cNvPr id="5" name="Footer Placeholder 4">
            <a:extLst>
              <a:ext uri="{FF2B5EF4-FFF2-40B4-BE49-F238E27FC236}">
                <a16:creationId xmlns:a16="http://schemas.microsoft.com/office/drawing/2014/main" id="{1D377134-5E46-643A-8518-9BEEE1CA7AD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2D62776-7A3B-6BF5-2544-3F6A7C6C8C0C}"/>
              </a:ext>
            </a:extLst>
          </p:cNvPr>
          <p:cNvSpPr>
            <a:spLocks noGrp="1"/>
          </p:cNvSpPr>
          <p:nvPr>
            <p:ph type="sldNum" sz="quarter" idx="12"/>
          </p:nvPr>
        </p:nvSpPr>
        <p:spPr/>
        <p:txBody>
          <a:bodyPr/>
          <a:lstStyle/>
          <a:p>
            <a:fld id="{9D584115-FF79-4EDE-B348-A0DD7E466CEF}" type="slidenum">
              <a:rPr lang="en-GB" smtClean="0"/>
              <a:t>‹#›</a:t>
            </a:fld>
            <a:endParaRPr lang="en-GB"/>
          </a:p>
        </p:txBody>
      </p:sp>
    </p:spTree>
    <p:extLst>
      <p:ext uri="{BB962C8B-B14F-4D97-AF65-F5344CB8AC3E}">
        <p14:creationId xmlns:p14="http://schemas.microsoft.com/office/powerpoint/2010/main" val="6606878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51F36-0C80-66F3-2492-F65E1460C20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1522458-9AD6-3A6C-8EDC-5BA20A20E67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0A2C7E2-E934-784F-47B3-B37D870DBF9C}"/>
              </a:ext>
            </a:extLst>
          </p:cNvPr>
          <p:cNvSpPr>
            <a:spLocks noGrp="1"/>
          </p:cNvSpPr>
          <p:nvPr>
            <p:ph type="dt" sz="half" idx="10"/>
          </p:nvPr>
        </p:nvSpPr>
        <p:spPr/>
        <p:txBody>
          <a:bodyPr/>
          <a:lstStyle/>
          <a:p>
            <a:fld id="{41EA9F99-837F-4FBB-B3B0-2C751CA1D599}" type="datetimeFigureOut">
              <a:rPr lang="en-GB" smtClean="0"/>
              <a:t>06/11/2023</a:t>
            </a:fld>
            <a:endParaRPr lang="en-GB"/>
          </a:p>
        </p:txBody>
      </p:sp>
      <p:sp>
        <p:nvSpPr>
          <p:cNvPr id="5" name="Footer Placeholder 4">
            <a:extLst>
              <a:ext uri="{FF2B5EF4-FFF2-40B4-BE49-F238E27FC236}">
                <a16:creationId xmlns:a16="http://schemas.microsoft.com/office/drawing/2014/main" id="{45F61D35-6B65-1FA1-E874-B7294034D48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0207307-1374-4D0E-9D3C-FAEB57527749}"/>
              </a:ext>
            </a:extLst>
          </p:cNvPr>
          <p:cNvSpPr>
            <a:spLocks noGrp="1"/>
          </p:cNvSpPr>
          <p:nvPr>
            <p:ph type="sldNum" sz="quarter" idx="12"/>
          </p:nvPr>
        </p:nvSpPr>
        <p:spPr/>
        <p:txBody>
          <a:bodyPr/>
          <a:lstStyle/>
          <a:p>
            <a:fld id="{9D584115-FF79-4EDE-B348-A0DD7E466CEF}" type="slidenum">
              <a:rPr lang="en-GB" smtClean="0"/>
              <a:t>‹#›</a:t>
            </a:fld>
            <a:endParaRPr lang="en-GB"/>
          </a:p>
        </p:txBody>
      </p:sp>
    </p:spTree>
    <p:extLst>
      <p:ext uri="{BB962C8B-B14F-4D97-AF65-F5344CB8AC3E}">
        <p14:creationId xmlns:p14="http://schemas.microsoft.com/office/powerpoint/2010/main" val="1552427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ACDDFFD-480D-BA6B-4945-AFB8A0A4F37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BB3B056-B28D-6AB1-12AC-78226E2136F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CD40F9D-01E8-6AE7-E9B5-DAC415267B05}"/>
              </a:ext>
            </a:extLst>
          </p:cNvPr>
          <p:cNvSpPr>
            <a:spLocks noGrp="1"/>
          </p:cNvSpPr>
          <p:nvPr>
            <p:ph type="dt" sz="half" idx="10"/>
          </p:nvPr>
        </p:nvSpPr>
        <p:spPr/>
        <p:txBody>
          <a:bodyPr/>
          <a:lstStyle/>
          <a:p>
            <a:fld id="{41EA9F99-837F-4FBB-B3B0-2C751CA1D599}" type="datetimeFigureOut">
              <a:rPr lang="en-GB" smtClean="0"/>
              <a:t>06/11/2023</a:t>
            </a:fld>
            <a:endParaRPr lang="en-GB"/>
          </a:p>
        </p:txBody>
      </p:sp>
      <p:sp>
        <p:nvSpPr>
          <p:cNvPr id="5" name="Footer Placeholder 4">
            <a:extLst>
              <a:ext uri="{FF2B5EF4-FFF2-40B4-BE49-F238E27FC236}">
                <a16:creationId xmlns:a16="http://schemas.microsoft.com/office/drawing/2014/main" id="{19B85D15-9542-3729-BE4E-F686AE4B8F6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DEB1049-22C9-E366-49B0-63079AF19159}"/>
              </a:ext>
            </a:extLst>
          </p:cNvPr>
          <p:cNvSpPr>
            <a:spLocks noGrp="1"/>
          </p:cNvSpPr>
          <p:nvPr>
            <p:ph type="sldNum" sz="quarter" idx="12"/>
          </p:nvPr>
        </p:nvSpPr>
        <p:spPr/>
        <p:txBody>
          <a:bodyPr/>
          <a:lstStyle/>
          <a:p>
            <a:fld id="{9D584115-FF79-4EDE-B348-A0DD7E466CEF}" type="slidenum">
              <a:rPr lang="en-GB" smtClean="0"/>
              <a:t>‹#›</a:t>
            </a:fld>
            <a:endParaRPr lang="en-GB"/>
          </a:p>
        </p:txBody>
      </p:sp>
    </p:spTree>
    <p:extLst>
      <p:ext uri="{BB962C8B-B14F-4D97-AF65-F5344CB8AC3E}">
        <p14:creationId xmlns:p14="http://schemas.microsoft.com/office/powerpoint/2010/main" val="7044707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Tree>
    <p:extLst>
      <p:ext uri="{BB962C8B-B14F-4D97-AF65-F5344CB8AC3E}">
        <p14:creationId xmlns:p14="http://schemas.microsoft.com/office/powerpoint/2010/main" val="2686605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28846288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DD520-95FF-0AE6-289D-CB6DF85EF08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BCA488F-8C7E-C6B0-2726-4C276069E63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09DDD4B-1FD4-B084-C9D5-2217DB1B0D66}"/>
              </a:ext>
            </a:extLst>
          </p:cNvPr>
          <p:cNvSpPr>
            <a:spLocks noGrp="1"/>
          </p:cNvSpPr>
          <p:nvPr>
            <p:ph type="dt" sz="half" idx="10"/>
          </p:nvPr>
        </p:nvSpPr>
        <p:spPr/>
        <p:txBody>
          <a:bodyPr/>
          <a:lstStyle/>
          <a:p>
            <a:fld id="{41EA9F99-837F-4FBB-B3B0-2C751CA1D599}" type="datetimeFigureOut">
              <a:rPr lang="en-GB" smtClean="0"/>
              <a:t>06/11/2023</a:t>
            </a:fld>
            <a:endParaRPr lang="en-GB"/>
          </a:p>
        </p:txBody>
      </p:sp>
      <p:sp>
        <p:nvSpPr>
          <p:cNvPr id="5" name="Footer Placeholder 4">
            <a:extLst>
              <a:ext uri="{FF2B5EF4-FFF2-40B4-BE49-F238E27FC236}">
                <a16:creationId xmlns:a16="http://schemas.microsoft.com/office/drawing/2014/main" id="{D49352E6-BE53-D4C2-FD5F-0934DC8F689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E643F0D-80B5-5E66-E4B8-7595FDBB86F3}"/>
              </a:ext>
            </a:extLst>
          </p:cNvPr>
          <p:cNvSpPr>
            <a:spLocks noGrp="1"/>
          </p:cNvSpPr>
          <p:nvPr>
            <p:ph type="sldNum" sz="quarter" idx="12"/>
          </p:nvPr>
        </p:nvSpPr>
        <p:spPr/>
        <p:txBody>
          <a:bodyPr/>
          <a:lstStyle/>
          <a:p>
            <a:fld id="{9D584115-FF79-4EDE-B348-A0DD7E466CEF}" type="slidenum">
              <a:rPr lang="en-GB" smtClean="0"/>
              <a:t>‹#›</a:t>
            </a:fld>
            <a:endParaRPr lang="en-GB"/>
          </a:p>
        </p:txBody>
      </p:sp>
    </p:spTree>
    <p:extLst>
      <p:ext uri="{BB962C8B-B14F-4D97-AF65-F5344CB8AC3E}">
        <p14:creationId xmlns:p14="http://schemas.microsoft.com/office/powerpoint/2010/main" val="2209992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7DF22-F677-9AD1-30A1-700B0A5B65B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20CDC9A-BE5B-303D-F8F1-EB112D4F50C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05D774-8991-74AE-F86E-DA7C16FAF7B1}"/>
              </a:ext>
            </a:extLst>
          </p:cNvPr>
          <p:cNvSpPr>
            <a:spLocks noGrp="1"/>
          </p:cNvSpPr>
          <p:nvPr>
            <p:ph type="dt" sz="half" idx="10"/>
          </p:nvPr>
        </p:nvSpPr>
        <p:spPr/>
        <p:txBody>
          <a:bodyPr/>
          <a:lstStyle/>
          <a:p>
            <a:fld id="{41EA9F99-837F-4FBB-B3B0-2C751CA1D599}" type="datetimeFigureOut">
              <a:rPr lang="en-GB" smtClean="0"/>
              <a:t>06/11/2023</a:t>
            </a:fld>
            <a:endParaRPr lang="en-GB"/>
          </a:p>
        </p:txBody>
      </p:sp>
      <p:sp>
        <p:nvSpPr>
          <p:cNvPr id="5" name="Footer Placeholder 4">
            <a:extLst>
              <a:ext uri="{FF2B5EF4-FFF2-40B4-BE49-F238E27FC236}">
                <a16:creationId xmlns:a16="http://schemas.microsoft.com/office/drawing/2014/main" id="{A3BF4A3A-249E-7DD9-5732-C820F36D19F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13BE66F-8E7B-1589-1903-8C5093EA25EF}"/>
              </a:ext>
            </a:extLst>
          </p:cNvPr>
          <p:cNvSpPr>
            <a:spLocks noGrp="1"/>
          </p:cNvSpPr>
          <p:nvPr>
            <p:ph type="sldNum" sz="quarter" idx="12"/>
          </p:nvPr>
        </p:nvSpPr>
        <p:spPr/>
        <p:txBody>
          <a:bodyPr/>
          <a:lstStyle/>
          <a:p>
            <a:fld id="{9D584115-FF79-4EDE-B348-A0DD7E466CEF}" type="slidenum">
              <a:rPr lang="en-GB" smtClean="0"/>
              <a:t>‹#›</a:t>
            </a:fld>
            <a:endParaRPr lang="en-GB"/>
          </a:p>
        </p:txBody>
      </p:sp>
    </p:spTree>
    <p:extLst>
      <p:ext uri="{BB962C8B-B14F-4D97-AF65-F5344CB8AC3E}">
        <p14:creationId xmlns:p14="http://schemas.microsoft.com/office/powerpoint/2010/main" val="1773327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BFAAC-A689-94A8-388D-83B5910D29F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DAD3625-53A8-361E-97F0-6622BCD32F3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53B660E-92C2-1442-13A4-C6B98D31BB2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A623A03-C24A-21DD-D179-0A8E38C90F9F}"/>
              </a:ext>
            </a:extLst>
          </p:cNvPr>
          <p:cNvSpPr>
            <a:spLocks noGrp="1"/>
          </p:cNvSpPr>
          <p:nvPr>
            <p:ph type="dt" sz="half" idx="10"/>
          </p:nvPr>
        </p:nvSpPr>
        <p:spPr/>
        <p:txBody>
          <a:bodyPr/>
          <a:lstStyle/>
          <a:p>
            <a:fld id="{41EA9F99-837F-4FBB-B3B0-2C751CA1D599}" type="datetimeFigureOut">
              <a:rPr lang="en-GB" smtClean="0"/>
              <a:t>06/11/2023</a:t>
            </a:fld>
            <a:endParaRPr lang="en-GB"/>
          </a:p>
        </p:txBody>
      </p:sp>
      <p:sp>
        <p:nvSpPr>
          <p:cNvPr id="6" name="Footer Placeholder 5">
            <a:extLst>
              <a:ext uri="{FF2B5EF4-FFF2-40B4-BE49-F238E27FC236}">
                <a16:creationId xmlns:a16="http://schemas.microsoft.com/office/drawing/2014/main" id="{DF5ECD9A-30BF-1784-7AC6-26F5A9C9E1F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6CD0BB0-A880-24B8-917E-CEEAC5489C5B}"/>
              </a:ext>
            </a:extLst>
          </p:cNvPr>
          <p:cNvSpPr>
            <a:spLocks noGrp="1"/>
          </p:cNvSpPr>
          <p:nvPr>
            <p:ph type="sldNum" sz="quarter" idx="12"/>
          </p:nvPr>
        </p:nvSpPr>
        <p:spPr/>
        <p:txBody>
          <a:bodyPr/>
          <a:lstStyle/>
          <a:p>
            <a:fld id="{9D584115-FF79-4EDE-B348-A0DD7E466CEF}" type="slidenum">
              <a:rPr lang="en-GB" smtClean="0"/>
              <a:t>‹#›</a:t>
            </a:fld>
            <a:endParaRPr lang="en-GB"/>
          </a:p>
        </p:txBody>
      </p:sp>
    </p:spTree>
    <p:extLst>
      <p:ext uri="{BB962C8B-B14F-4D97-AF65-F5344CB8AC3E}">
        <p14:creationId xmlns:p14="http://schemas.microsoft.com/office/powerpoint/2010/main" val="19528300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26E89-2681-DBB1-8DD1-A75262EE42C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7E94A30-CB9A-01C1-599B-E6230453F39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C499CD-4B5E-BABC-8617-2B792F8CD0F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4F1F17F-7796-4408-96FD-1F6C199D109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CB7BD30-14E9-3991-D3F6-BFF8743CF4F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6D091BE-44B9-772C-B6A2-F34E646E4411}"/>
              </a:ext>
            </a:extLst>
          </p:cNvPr>
          <p:cNvSpPr>
            <a:spLocks noGrp="1"/>
          </p:cNvSpPr>
          <p:nvPr>
            <p:ph type="dt" sz="half" idx="10"/>
          </p:nvPr>
        </p:nvSpPr>
        <p:spPr/>
        <p:txBody>
          <a:bodyPr/>
          <a:lstStyle/>
          <a:p>
            <a:fld id="{41EA9F99-837F-4FBB-B3B0-2C751CA1D599}" type="datetimeFigureOut">
              <a:rPr lang="en-GB" smtClean="0"/>
              <a:t>06/11/2023</a:t>
            </a:fld>
            <a:endParaRPr lang="en-GB"/>
          </a:p>
        </p:txBody>
      </p:sp>
      <p:sp>
        <p:nvSpPr>
          <p:cNvPr id="8" name="Footer Placeholder 7">
            <a:extLst>
              <a:ext uri="{FF2B5EF4-FFF2-40B4-BE49-F238E27FC236}">
                <a16:creationId xmlns:a16="http://schemas.microsoft.com/office/drawing/2014/main" id="{F97F24A5-59D8-17F2-AF73-FCCB9DF54E0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CC77E46-1F59-902C-638C-652E22B7EBC0}"/>
              </a:ext>
            </a:extLst>
          </p:cNvPr>
          <p:cNvSpPr>
            <a:spLocks noGrp="1"/>
          </p:cNvSpPr>
          <p:nvPr>
            <p:ph type="sldNum" sz="quarter" idx="12"/>
          </p:nvPr>
        </p:nvSpPr>
        <p:spPr/>
        <p:txBody>
          <a:bodyPr/>
          <a:lstStyle/>
          <a:p>
            <a:fld id="{9D584115-FF79-4EDE-B348-A0DD7E466CEF}" type="slidenum">
              <a:rPr lang="en-GB" smtClean="0"/>
              <a:t>‹#›</a:t>
            </a:fld>
            <a:endParaRPr lang="en-GB"/>
          </a:p>
        </p:txBody>
      </p:sp>
    </p:spTree>
    <p:extLst>
      <p:ext uri="{BB962C8B-B14F-4D97-AF65-F5344CB8AC3E}">
        <p14:creationId xmlns:p14="http://schemas.microsoft.com/office/powerpoint/2010/main" val="1778765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6584C-3981-ABF9-4274-462E40F2687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990E5A6-0998-1CA9-80DF-DD9D492970CE}"/>
              </a:ext>
            </a:extLst>
          </p:cNvPr>
          <p:cNvSpPr>
            <a:spLocks noGrp="1"/>
          </p:cNvSpPr>
          <p:nvPr>
            <p:ph type="dt" sz="half" idx="10"/>
          </p:nvPr>
        </p:nvSpPr>
        <p:spPr/>
        <p:txBody>
          <a:bodyPr/>
          <a:lstStyle/>
          <a:p>
            <a:fld id="{41EA9F99-837F-4FBB-B3B0-2C751CA1D599}" type="datetimeFigureOut">
              <a:rPr lang="en-GB" smtClean="0"/>
              <a:t>06/11/2023</a:t>
            </a:fld>
            <a:endParaRPr lang="en-GB"/>
          </a:p>
        </p:txBody>
      </p:sp>
      <p:sp>
        <p:nvSpPr>
          <p:cNvPr id="4" name="Footer Placeholder 3">
            <a:extLst>
              <a:ext uri="{FF2B5EF4-FFF2-40B4-BE49-F238E27FC236}">
                <a16:creationId xmlns:a16="http://schemas.microsoft.com/office/drawing/2014/main" id="{92DFF473-EABE-C029-1BDC-6EEF8C57719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E778C23-D84B-4C96-005F-BAC85B1AFFA0}"/>
              </a:ext>
            </a:extLst>
          </p:cNvPr>
          <p:cNvSpPr>
            <a:spLocks noGrp="1"/>
          </p:cNvSpPr>
          <p:nvPr>
            <p:ph type="sldNum" sz="quarter" idx="12"/>
          </p:nvPr>
        </p:nvSpPr>
        <p:spPr/>
        <p:txBody>
          <a:bodyPr/>
          <a:lstStyle/>
          <a:p>
            <a:fld id="{9D584115-FF79-4EDE-B348-A0DD7E466CEF}" type="slidenum">
              <a:rPr lang="en-GB" smtClean="0"/>
              <a:t>‹#›</a:t>
            </a:fld>
            <a:endParaRPr lang="en-GB"/>
          </a:p>
        </p:txBody>
      </p:sp>
    </p:spTree>
    <p:extLst>
      <p:ext uri="{BB962C8B-B14F-4D97-AF65-F5344CB8AC3E}">
        <p14:creationId xmlns:p14="http://schemas.microsoft.com/office/powerpoint/2010/main" val="26688108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BCAA0C4-336D-70B9-77A5-ECB261B43AEC}"/>
              </a:ext>
            </a:extLst>
          </p:cNvPr>
          <p:cNvSpPr>
            <a:spLocks noGrp="1"/>
          </p:cNvSpPr>
          <p:nvPr>
            <p:ph type="dt" sz="half" idx="10"/>
          </p:nvPr>
        </p:nvSpPr>
        <p:spPr/>
        <p:txBody>
          <a:bodyPr/>
          <a:lstStyle/>
          <a:p>
            <a:fld id="{41EA9F99-837F-4FBB-B3B0-2C751CA1D599}" type="datetimeFigureOut">
              <a:rPr lang="en-GB" smtClean="0"/>
              <a:t>06/11/2023</a:t>
            </a:fld>
            <a:endParaRPr lang="en-GB"/>
          </a:p>
        </p:txBody>
      </p:sp>
      <p:sp>
        <p:nvSpPr>
          <p:cNvPr id="3" name="Footer Placeholder 2">
            <a:extLst>
              <a:ext uri="{FF2B5EF4-FFF2-40B4-BE49-F238E27FC236}">
                <a16:creationId xmlns:a16="http://schemas.microsoft.com/office/drawing/2014/main" id="{CE5A0682-4647-381A-EF4D-DCE57DEC9727}"/>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3EE5608-2F51-F51F-FB6F-F6A0D69FA08E}"/>
              </a:ext>
            </a:extLst>
          </p:cNvPr>
          <p:cNvSpPr>
            <a:spLocks noGrp="1"/>
          </p:cNvSpPr>
          <p:nvPr>
            <p:ph type="sldNum" sz="quarter" idx="12"/>
          </p:nvPr>
        </p:nvSpPr>
        <p:spPr/>
        <p:txBody>
          <a:bodyPr/>
          <a:lstStyle/>
          <a:p>
            <a:fld id="{9D584115-FF79-4EDE-B348-A0DD7E466CEF}" type="slidenum">
              <a:rPr lang="en-GB" smtClean="0"/>
              <a:t>‹#›</a:t>
            </a:fld>
            <a:endParaRPr lang="en-GB"/>
          </a:p>
        </p:txBody>
      </p:sp>
    </p:spTree>
    <p:extLst>
      <p:ext uri="{BB962C8B-B14F-4D97-AF65-F5344CB8AC3E}">
        <p14:creationId xmlns:p14="http://schemas.microsoft.com/office/powerpoint/2010/main" val="35126309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40EE3F-BFC0-5E0F-2A4C-4A9B2677C19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B280179-65C8-8755-6122-D68CF64CEB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069C88C-6E97-D546-C041-ADA7FD5EFD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95C6939-06D2-EE2B-05DE-A435A5EB3A36}"/>
              </a:ext>
            </a:extLst>
          </p:cNvPr>
          <p:cNvSpPr>
            <a:spLocks noGrp="1"/>
          </p:cNvSpPr>
          <p:nvPr>
            <p:ph type="dt" sz="half" idx="10"/>
          </p:nvPr>
        </p:nvSpPr>
        <p:spPr/>
        <p:txBody>
          <a:bodyPr/>
          <a:lstStyle/>
          <a:p>
            <a:fld id="{41EA9F99-837F-4FBB-B3B0-2C751CA1D599}" type="datetimeFigureOut">
              <a:rPr lang="en-GB" smtClean="0"/>
              <a:t>06/11/2023</a:t>
            </a:fld>
            <a:endParaRPr lang="en-GB"/>
          </a:p>
        </p:txBody>
      </p:sp>
      <p:sp>
        <p:nvSpPr>
          <p:cNvPr id="6" name="Footer Placeholder 5">
            <a:extLst>
              <a:ext uri="{FF2B5EF4-FFF2-40B4-BE49-F238E27FC236}">
                <a16:creationId xmlns:a16="http://schemas.microsoft.com/office/drawing/2014/main" id="{37F60C9B-C7B7-5A61-9FE7-5F7A06C8A35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549DC2C-018A-D603-8751-FA8A2CD9AC6C}"/>
              </a:ext>
            </a:extLst>
          </p:cNvPr>
          <p:cNvSpPr>
            <a:spLocks noGrp="1"/>
          </p:cNvSpPr>
          <p:nvPr>
            <p:ph type="sldNum" sz="quarter" idx="12"/>
          </p:nvPr>
        </p:nvSpPr>
        <p:spPr/>
        <p:txBody>
          <a:bodyPr/>
          <a:lstStyle/>
          <a:p>
            <a:fld id="{9D584115-FF79-4EDE-B348-A0DD7E466CEF}" type="slidenum">
              <a:rPr lang="en-GB" smtClean="0"/>
              <a:t>‹#›</a:t>
            </a:fld>
            <a:endParaRPr lang="en-GB"/>
          </a:p>
        </p:txBody>
      </p:sp>
    </p:spTree>
    <p:extLst>
      <p:ext uri="{BB962C8B-B14F-4D97-AF65-F5344CB8AC3E}">
        <p14:creationId xmlns:p14="http://schemas.microsoft.com/office/powerpoint/2010/main" val="23112488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4F62D-0D93-5603-8204-465EBB00119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43306D5-AD2C-FF8F-061E-712DD0EBA5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9E8E92E-08A6-BFF8-18D6-B356562B7C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6B2CD5D-A5D7-6753-58C5-019160BE91AF}"/>
              </a:ext>
            </a:extLst>
          </p:cNvPr>
          <p:cNvSpPr>
            <a:spLocks noGrp="1"/>
          </p:cNvSpPr>
          <p:nvPr>
            <p:ph type="dt" sz="half" idx="10"/>
          </p:nvPr>
        </p:nvSpPr>
        <p:spPr/>
        <p:txBody>
          <a:bodyPr/>
          <a:lstStyle/>
          <a:p>
            <a:fld id="{41EA9F99-837F-4FBB-B3B0-2C751CA1D599}" type="datetimeFigureOut">
              <a:rPr lang="en-GB" smtClean="0"/>
              <a:t>06/11/2023</a:t>
            </a:fld>
            <a:endParaRPr lang="en-GB"/>
          </a:p>
        </p:txBody>
      </p:sp>
      <p:sp>
        <p:nvSpPr>
          <p:cNvPr id="6" name="Footer Placeholder 5">
            <a:extLst>
              <a:ext uri="{FF2B5EF4-FFF2-40B4-BE49-F238E27FC236}">
                <a16:creationId xmlns:a16="http://schemas.microsoft.com/office/drawing/2014/main" id="{FA8C610A-6C91-48AF-B98D-51C834DCC0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7E763E7-859B-1DBC-455F-A6C7C0775BA0}"/>
              </a:ext>
            </a:extLst>
          </p:cNvPr>
          <p:cNvSpPr>
            <a:spLocks noGrp="1"/>
          </p:cNvSpPr>
          <p:nvPr>
            <p:ph type="sldNum" sz="quarter" idx="12"/>
          </p:nvPr>
        </p:nvSpPr>
        <p:spPr/>
        <p:txBody>
          <a:bodyPr/>
          <a:lstStyle/>
          <a:p>
            <a:fld id="{9D584115-FF79-4EDE-B348-A0DD7E466CEF}" type="slidenum">
              <a:rPr lang="en-GB" smtClean="0"/>
              <a:t>‹#›</a:t>
            </a:fld>
            <a:endParaRPr lang="en-GB"/>
          </a:p>
        </p:txBody>
      </p:sp>
    </p:spTree>
    <p:extLst>
      <p:ext uri="{BB962C8B-B14F-4D97-AF65-F5344CB8AC3E}">
        <p14:creationId xmlns:p14="http://schemas.microsoft.com/office/powerpoint/2010/main" val="3371730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2E610F5-E136-64E2-6A54-D16E5AF8C1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6036E13-07DD-C10A-E450-355838C4702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3D2DB7A-7A62-2B23-8206-753ED4FA535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EA9F99-837F-4FBB-B3B0-2C751CA1D599}" type="datetimeFigureOut">
              <a:rPr lang="en-GB" smtClean="0"/>
              <a:t>06/11/2023</a:t>
            </a:fld>
            <a:endParaRPr lang="en-GB"/>
          </a:p>
        </p:txBody>
      </p:sp>
      <p:sp>
        <p:nvSpPr>
          <p:cNvPr id="5" name="Footer Placeholder 4">
            <a:extLst>
              <a:ext uri="{FF2B5EF4-FFF2-40B4-BE49-F238E27FC236}">
                <a16:creationId xmlns:a16="http://schemas.microsoft.com/office/drawing/2014/main" id="{F0822FBB-734F-D4FA-7BFD-7E31C0FB87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6FC9256-7E7B-F203-FDC8-7182EAE08B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584115-FF79-4EDE-B348-A0DD7E466CEF}" type="slidenum">
              <a:rPr lang="en-GB" smtClean="0"/>
              <a:t>‹#›</a:t>
            </a:fld>
            <a:endParaRPr lang="en-GB"/>
          </a:p>
        </p:txBody>
      </p:sp>
    </p:spTree>
    <p:extLst>
      <p:ext uri="{BB962C8B-B14F-4D97-AF65-F5344CB8AC3E}">
        <p14:creationId xmlns:p14="http://schemas.microsoft.com/office/powerpoint/2010/main" val="12776588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pPr>
              <a:lnSpc>
                <a:spcPct val="100000"/>
              </a:lnSpc>
            </a:pPr>
            <a:r>
              <a:rPr lang="en-US" sz="4000" dirty="0">
                <a:latin typeface="Arial" panose="020B0604020202020204" pitchFamily="34" charset="0"/>
                <a:cs typeface="Arial" panose="020B0604020202020204" pitchFamily="34" charset="0"/>
              </a:rPr>
              <a:t>T Level Technical Qualification in Education and Early Years</a:t>
            </a:r>
          </a:p>
        </p:txBody>
      </p:sp>
      <p:sp>
        <p:nvSpPr>
          <p:cNvPr id="3" name="Subtitle 2">
            <a:extLst>
              <a:ext uri="{FF2B5EF4-FFF2-40B4-BE49-F238E27FC236}">
                <a16:creationId xmlns:a16="http://schemas.microsoft.com/office/drawing/2014/main" id="{EAC674D4-B3D8-FC17-FD31-63477E4F3C11}"/>
              </a:ext>
            </a:extLst>
          </p:cNvPr>
          <p:cNvSpPr>
            <a:spLocks noGrp="1"/>
          </p:cNvSpPr>
          <p:nvPr>
            <p:ph type="subTitle" idx="1"/>
          </p:nvPr>
        </p:nvSpPr>
        <p:spPr/>
        <p:txBody>
          <a:bodyPr>
            <a:normAutofit/>
          </a:bodyPr>
          <a:lstStyle/>
          <a:p>
            <a:pPr>
              <a:lnSpc>
                <a:spcPct val="100000"/>
              </a:lnSpc>
            </a:pPr>
            <a:r>
              <a:rPr lang="en-GB" sz="3600" dirty="0">
                <a:latin typeface="Arial" panose="020B0604020202020204" pitchFamily="34" charset="0"/>
                <a:ea typeface="Calibri" panose="020F0502020204030204" pitchFamily="34" charset="0"/>
              </a:rPr>
              <a:t>Session 10: Encouraging children and young people to teach one another</a:t>
            </a:r>
            <a:endParaRPr lang="en-US" sz="3600" dirty="0"/>
          </a:p>
        </p:txBody>
      </p:sp>
    </p:spTree>
    <p:extLst>
      <p:ext uri="{BB962C8B-B14F-4D97-AF65-F5344CB8AC3E}">
        <p14:creationId xmlns:p14="http://schemas.microsoft.com/office/powerpoint/2010/main" val="17806955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F2FCEA-4A9B-F839-CF50-537DA346F257}"/>
              </a:ext>
            </a:extLst>
          </p:cNvPr>
          <p:cNvSpPr>
            <a:spLocks noGrp="1"/>
          </p:cNvSpPr>
          <p:nvPr>
            <p:ph type="sldNum" sz="quarter" idx="11"/>
          </p:nvPr>
        </p:nvSpPr>
        <p:spPr/>
        <p:txBody>
          <a:bodyPr/>
          <a:lstStyle/>
          <a:p>
            <a:fld id="{DA2C159E-F13C-4A85-9A41-E7669D3E0D70}" type="slidenum">
              <a:rPr lang="en-GB" smtClean="0"/>
              <a:pPr/>
              <a:t>10</a:t>
            </a:fld>
            <a:endParaRPr lang="en-GB"/>
          </a:p>
        </p:txBody>
      </p:sp>
      <p:sp>
        <p:nvSpPr>
          <p:cNvPr id="3" name="Title 2">
            <a:extLst>
              <a:ext uri="{FF2B5EF4-FFF2-40B4-BE49-F238E27FC236}">
                <a16:creationId xmlns:a16="http://schemas.microsoft.com/office/drawing/2014/main" id="{127EBD8E-7256-61DB-1EA5-7BDC3DA04E8B}"/>
              </a:ext>
            </a:extLst>
          </p:cNvPr>
          <p:cNvSpPr>
            <a:spLocks noGrp="1"/>
          </p:cNvSpPr>
          <p:nvPr>
            <p:ph type="title"/>
          </p:nvPr>
        </p:nvSpPr>
        <p:spPr>
          <a:xfrm>
            <a:off x="310601" y="333202"/>
            <a:ext cx="11250084" cy="407501"/>
          </a:xfrm>
        </p:spPr>
        <p:txBody>
          <a:bodyPr>
            <a:noAutofit/>
          </a:bodyPr>
          <a:lstStyle/>
          <a:p>
            <a:pPr>
              <a:lnSpc>
                <a:spcPct val="100000"/>
              </a:lnSpc>
            </a:pPr>
            <a:r>
              <a:rPr lang="en-GB" sz="4000" dirty="0">
                <a:latin typeface="Arial" panose="020B0604020202020204" pitchFamily="34" charset="0"/>
                <a:cs typeface="Arial" panose="020B0604020202020204" pitchFamily="34" charset="0"/>
              </a:rPr>
              <a:t>Example idea of detailed and clear feedback from the scenario</a:t>
            </a:r>
          </a:p>
        </p:txBody>
      </p:sp>
      <p:sp>
        <p:nvSpPr>
          <p:cNvPr id="4" name="Text Placeholder 3">
            <a:extLst>
              <a:ext uri="{FF2B5EF4-FFF2-40B4-BE49-F238E27FC236}">
                <a16:creationId xmlns:a16="http://schemas.microsoft.com/office/drawing/2014/main" id="{243C46B7-CA72-A985-D533-086EEE8C95F9}"/>
              </a:ext>
            </a:extLst>
          </p:cNvPr>
          <p:cNvSpPr>
            <a:spLocks noGrp="1"/>
          </p:cNvSpPr>
          <p:nvPr>
            <p:ph type="body" sz="quarter" idx="12"/>
          </p:nvPr>
        </p:nvSpPr>
        <p:spPr>
          <a:xfrm>
            <a:off x="310600" y="1615439"/>
            <a:ext cx="11834072" cy="3927361"/>
          </a:xfrm>
        </p:spPr>
        <p:txBody>
          <a:bodyPr/>
          <a:lstStyle/>
          <a:p>
            <a:pPr algn="l"/>
            <a:r>
              <a:rPr lang="en-GB" sz="2800" dirty="0">
                <a:latin typeface="Arial" panose="020B0604020202020204" pitchFamily="34" charset="0"/>
                <a:cs typeface="Arial" panose="020B0604020202020204" pitchFamily="34" charset="0"/>
              </a:rPr>
              <a:t>Schedule a formal meeting to discuss the boundary issues with Ansar. Be sure to give a snippet of what the meeting will entail. </a:t>
            </a:r>
          </a:p>
          <a:p>
            <a:pPr algn="l"/>
            <a:r>
              <a:rPr lang="en-GB" sz="2800" dirty="0">
                <a:latin typeface="Arial" panose="020B0604020202020204" pitchFamily="34" charset="0"/>
                <a:cs typeface="Arial" panose="020B0604020202020204" pitchFamily="34" charset="0"/>
              </a:rPr>
              <a:t>You could say: </a:t>
            </a:r>
          </a:p>
          <a:p>
            <a:pPr algn="l"/>
            <a:endParaRPr lang="en-GB" sz="2800" dirty="0">
              <a:latin typeface="Arial" panose="020B0604020202020204" pitchFamily="34" charset="0"/>
              <a:cs typeface="Arial" panose="020B0604020202020204" pitchFamily="34" charset="0"/>
            </a:endParaRPr>
          </a:p>
          <a:p>
            <a:pPr algn="l"/>
            <a:r>
              <a:rPr lang="en-GB" sz="2800" dirty="0">
                <a:latin typeface="Arial" panose="020B0604020202020204" pitchFamily="34" charset="0"/>
                <a:cs typeface="Arial" panose="020B0604020202020204" pitchFamily="34" charset="0"/>
              </a:rPr>
              <a:t>Hi Ansar, I appreciate that you are putting a lot of effort into your work with me, and your willingness to talk through our protocols and related class topics. I think you’re ready to take on a bit more independence in finding solutions to some of the problems that arise. I’d like to see you try to solve more things on your own, as opposed to coming to me as soon as you encounter a challenge. How does that sound to you?</a:t>
            </a:r>
          </a:p>
          <a:p>
            <a:endParaRPr lang="en-GB" sz="2800"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08E7B585-CFB9-814A-F670-28A01298AF4C}"/>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3699033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FF32BD2-140D-1275-2CDE-C8E54811CC07}"/>
              </a:ext>
            </a:extLst>
          </p:cNvPr>
          <p:cNvSpPr>
            <a:spLocks noGrp="1"/>
          </p:cNvSpPr>
          <p:nvPr>
            <p:ph type="sldNum" sz="quarter" idx="11"/>
          </p:nvPr>
        </p:nvSpPr>
        <p:spPr/>
        <p:txBody>
          <a:bodyPr/>
          <a:lstStyle/>
          <a:p>
            <a:fld id="{DA2C159E-F13C-4A85-9A41-E7669D3E0D70}" type="slidenum">
              <a:rPr lang="en-GB" smtClean="0"/>
              <a:pPr/>
              <a:t>11</a:t>
            </a:fld>
            <a:endParaRPr lang="en-GB"/>
          </a:p>
        </p:txBody>
      </p:sp>
      <p:sp>
        <p:nvSpPr>
          <p:cNvPr id="3" name="Title 2">
            <a:extLst>
              <a:ext uri="{FF2B5EF4-FFF2-40B4-BE49-F238E27FC236}">
                <a16:creationId xmlns:a16="http://schemas.microsoft.com/office/drawing/2014/main" id="{13442EAD-1765-387B-FBF0-C9C402E8A3FB}"/>
              </a:ext>
            </a:extLst>
          </p:cNvPr>
          <p:cNvSpPr>
            <a:spLocks noGrp="1"/>
          </p:cNvSpPr>
          <p:nvPr>
            <p:ph type="title"/>
          </p:nvPr>
        </p:nvSpPr>
        <p:spPr/>
        <p:txBody>
          <a:bodyPr>
            <a:normAutofit fontScale="90000"/>
          </a:bodyPr>
          <a:lstStyle/>
          <a:p>
            <a:pPr>
              <a:lnSpc>
                <a:spcPct val="100000"/>
              </a:lnSpc>
            </a:pPr>
            <a:r>
              <a:rPr lang="en-GB" sz="4000" dirty="0">
                <a:latin typeface="Arial" panose="020B0604020202020204" pitchFamily="34" charset="0"/>
                <a:cs typeface="Arial" panose="020B0604020202020204" pitchFamily="34" charset="0"/>
              </a:rPr>
              <a:t>Continuation of example idea of detailed and clear feedback from the scenario</a:t>
            </a:r>
          </a:p>
        </p:txBody>
      </p:sp>
      <p:sp>
        <p:nvSpPr>
          <p:cNvPr id="4" name="Text Placeholder 3">
            <a:extLst>
              <a:ext uri="{FF2B5EF4-FFF2-40B4-BE49-F238E27FC236}">
                <a16:creationId xmlns:a16="http://schemas.microsoft.com/office/drawing/2014/main" id="{0B30FD9B-1ED1-CF0A-20F7-B3AF45E6AD09}"/>
              </a:ext>
            </a:extLst>
          </p:cNvPr>
          <p:cNvSpPr>
            <a:spLocks noGrp="1"/>
          </p:cNvSpPr>
          <p:nvPr>
            <p:ph type="body" sz="quarter" idx="12"/>
          </p:nvPr>
        </p:nvSpPr>
        <p:spPr>
          <a:xfrm>
            <a:off x="312001" y="1625600"/>
            <a:ext cx="11327551" cy="4491699"/>
          </a:xfrm>
        </p:spPr>
        <p:txBody>
          <a:bodyPr/>
          <a:lstStyle/>
          <a:p>
            <a:r>
              <a:rPr lang="en-GB" sz="3200" dirty="0">
                <a:latin typeface="Arial" panose="020B0604020202020204" pitchFamily="34" charset="0"/>
                <a:cs typeface="Arial" panose="020B0604020202020204" pitchFamily="34" charset="0"/>
              </a:rPr>
              <a:t>You might include some specific ways in which Ansar can try to work things out, such as where to find protocols and doing a Google search for tips or other questions. </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You can also tell Ansar that you are happy to take his questions, but since you also have to make progress on your projects, it would be helpful if you could set a time for checking in. Ask Ansar to write all questions down on a sticky note that you can review at the end of the day, or maybe prompt Ansar to speak to his peers for peer support.</a:t>
            </a:r>
          </a:p>
          <a:p>
            <a:endParaRPr lang="en-GB"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38C75760-543B-C7B1-FB32-C4665F6E0121}"/>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41805919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2BCD6DF-B789-EC36-1A1F-D62515A1D537}"/>
              </a:ext>
            </a:extLst>
          </p:cNvPr>
          <p:cNvSpPr>
            <a:spLocks noGrp="1"/>
          </p:cNvSpPr>
          <p:nvPr>
            <p:ph type="sldNum" sz="quarter" idx="11"/>
          </p:nvPr>
        </p:nvSpPr>
        <p:spPr/>
        <p:txBody>
          <a:bodyPr/>
          <a:lstStyle/>
          <a:p>
            <a:fld id="{DA2C159E-F13C-4A85-9A41-E7669D3E0D70}" type="slidenum">
              <a:rPr lang="en-GB" smtClean="0"/>
              <a:pPr/>
              <a:t>12</a:t>
            </a:fld>
            <a:endParaRPr lang="en-GB"/>
          </a:p>
        </p:txBody>
      </p:sp>
      <p:sp>
        <p:nvSpPr>
          <p:cNvPr id="3" name="Title 2">
            <a:extLst>
              <a:ext uri="{FF2B5EF4-FFF2-40B4-BE49-F238E27FC236}">
                <a16:creationId xmlns:a16="http://schemas.microsoft.com/office/drawing/2014/main" id="{C884E0A9-DD3F-5273-2494-AC364358C071}"/>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Recall and review</a:t>
            </a:r>
          </a:p>
        </p:txBody>
      </p:sp>
      <p:sp>
        <p:nvSpPr>
          <p:cNvPr id="4" name="Text Placeholder 3">
            <a:extLst>
              <a:ext uri="{FF2B5EF4-FFF2-40B4-BE49-F238E27FC236}">
                <a16:creationId xmlns:a16="http://schemas.microsoft.com/office/drawing/2014/main" id="{4961CD90-FEFF-6010-C5ED-875F2477731F}"/>
              </a:ext>
            </a:extLst>
          </p:cNvPr>
          <p:cNvSpPr>
            <a:spLocks noGrp="1"/>
          </p:cNvSpPr>
          <p:nvPr>
            <p:ph type="body" sz="quarter" idx="12"/>
          </p:nvPr>
        </p:nvSpPr>
        <p:spPr>
          <a:xfrm>
            <a:off x="312000" y="1315200"/>
            <a:ext cx="11514239" cy="4802099"/>
          </a:xfrm>
        </p:spPr>
        <p:txBody>
          <a:bodyPr/>
          <a:lstStyle/>
          <a:p>
            <a:r>
              <a:rPr lang="en-GB" sz="3200" dirty="0">
                <a:solidFill>
                  <a:srgbClr val="000000"/>
                </a:solidFill>
                <a:latin typeface="Arial" panose="020B0604020202020204" pitchFamily="34" charset="0"/>
                <a:ea typeface="Calibri" panose="020F0502020204030204" pitchFamily="34" charset="0"/>
                <a:cs typeface="Arial" panose="020B0604020202020204" pitchFamily="34" charset="0"/>
              </a:rPr>
              <a:t>We have considered how the EYP ensures clarity through dialogue when giving feedback between tutor, learner and peers, including completing this in a timely manner while being clear and detailed with the feedback to ensure that children and young people can teach each other.</a:t>
            </a:r>
          </a:p>
          <a:p>
            <a:endParaRPr lang="en-GB" sz="3200" dirty="0">
              <a:solidFill>
                <a:srgbClr val="000000"/>
              </a:solidFill>
              <a:latin typeface="Arial" panose="020B0604020202020204" pitchFamily="34" charset="0"/>
              <a:ea typeface="Calibri" panose="020F0502020204030204" pitchFamily="34" charset="0"/>
              <a:cs typeface="Arial" panose="020B0604020202020204" pitchFamily="34" charset="0"/>
            </a:endParaRPr>
          </a:p>
          <a:p>
            <a:r>
              <a:rPr lang="en-GB" sz="3200" dirty="0">
                <a:solidFill>
                  <a:srgbClr val="000000"/>
                </a:solidFill>
                <a:latin typeface="Arial" panose="020B0604020202020204" pitchFamily="34" charset="0"/>
                <a:ea typeface="Calibri" panose="020F0502020204030204" pitchFamily="34" charset="0"/>
                <a:cs typeface="Arial" panose="020B0604020202020204" pitchFamily="34" charset="0"/>
              </a:rPr>
              <a:t>As you leave, tell your tutor one way in which you can get children and young people to teach each other.</a:t>
            </a:r>
            <a:endParaRPr lang="en-GB" sz="3200" dirty="0">
              <a:latin typeface="Arial" panose="020B0604020202020204" pitchFamily="34" charset="0"/>
              <a:ea typeface="Calibri" panose="020F050202020403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CCD630AE-0AA3-39BD-1CA3-9484D411FDDB}"/>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9316958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pPr>
              <a:lnSpc>
                <a:spcPct val="100000"/>
              </a:lnSpc>
            </a:pPr>
            <a:r>
              <a:rPr lang="en-US" sz="4000" dirty="0">
                <a:latin typeface="Arial" panose="020B0604020202020204" pitchFamily="34" charset="0"/>
                <a:cs typeface="Arial" panose="020B0604020202020204" pitchFamily="34" charset="0"/>
              </a:rPr>
              <a:t>T Level Technical Qualification in Education and Early Years</a:t>
            </a:r>
          </a:p>
        </p:txBody>
      </p:sp>
      <p:sp>
        <p:nvSpPr>
          <p:cNvPr id="3" name="Subtitle 2">
            <a:extLst>
              <a:ext uri="{FF2B5EF4-FFF2-40B4-BE49-F238E27FC236}">
                <a16:creationId xmlns:a16="http://schemas.microsoft.com/office/drawing/2014/main" id="{EAC674D4-B3D8-FC17-FD31-63477E4F3C11}"/>
              </a:ext>
            </a:extLst>
          </p:cNvPr>
          <p:cNvSpPr>
            <a:spLocks noGrp="1"/>
          </p:cNvSpPr>
          <p:nvPr>
            <p:ph type="subTitle" idx="1"/>
          </p:nvPr>
        </p:nvSpPr>
        <p:spPr/>
        <p:txBody>
          <a:bodyPr>
            <a:normAutofit/>
          </a:bodyPr>
          <a:lstStyle/>
          <a:p>
            <a:pPr>
              <a:lnSpc>
                <a:spcPct val="100000"/>
              </a:lnSpc>
            </a:pPr>
            <a:r>
              <a:rPr lang="en-GB" sz="3600" dirty="0">
                <a:latin typeface="Arial" panose="020B0604020202020204" pitchFamily="34" charset="0"/>
                <a:ea typeface="Calibri" panose="020F0502020204030204" pitchFamily="34" charset="0"/>
              </a:rPr>
              <a:t>Session 11: Providing active and constructive contributions</a:t>
            </a:r>
            <a:endParaRPr lang="en-US" sz="3200" dirty="0"/>
          </a:p>
        </p:txBody>
      </p:sp>
    </p:spTree>
    <p:extLst>
      <p:ext uri="{BB962C8B-B14F-4D97-AF65-F5344CB8AC3E}">
        <p14:creationId xmlns:p14="http://schemas.microsoft.com/office/powerpoint/2010/main" val="3669946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Connect: Think, pair, share</a:t>
            </a:r>
          </a:p>
        </p:txBody>
      </p:sp>
      <p:sp>
        <p:nvSpPr>
          <p:cNvPr id="5" name="Text Placeholder 4"/>
          <p:cNvSpPr>
            <a:spLocks noGrp="1"/>
          </p:cNvSpPr>
          <p:nvPr>
            <p:ph type="body" sz="quarter" idx="12"/>
          </p:nvPr>
        </p:nvSpPr>
        <p:spPr>
          <a:xfrm>
            <a:off x="312000" y="1315200"/>
            <a:ext cx="11432959" cy="4802099"/>
          </a:xfrm>
        </p:spPr>
        <p:txBody>
          <a:bodyPr vert="horz" lIns="0" tIns="0" rIns="0" bIns="0" rtlCol="0" anchor="t">
            <a:noAutofit/>
          </a:bodyPr>
          <a:lstStyle/>
          <a:p>
            <a:pPr marL="457189" indent="-457189">
              <a:buFont typeface="Arial" panose="020B0604020202020204" pitchFamily="34" charset="0"/>
              <a:buChar char="•"/>
            </a:pPr>
            <a:r>
              <a:rPr lang="en-GB" sz="3200" dirty="0">
                <a:solidFill>
                  <a:srgbClr val="000000"/>
                </a:solidFill>
                <a:latin typeface="Arial"/>
                <a:ea typeface="Times New Roman" panose="02020603050405020304" pitchFamily="18" charset="0"/>
                <a:cs typeface="Arial"/>
              </a:rPr>
              <a:t>Individually, consider how early years practitioners (EYPs) ensure clarity when giving feedback in a timely manner while being clear and detailed with the feedback? Record your answer in your notebook. (1 minute)</a:t>
            </a:r>
          </a:p>
          <a:p>
            <a:pPr marL="457189" indent="-457189">
              <a:buFont typeface="Arial" panose="020B0604020202020204" pitchFamily="34" charset="0"/>
              <a:buChar char="•"/>
            </a:pPr>
            <a:r>
              <a:rPr lang="en-GB" sz="3200" dirty="0">
                <a:solidFill>
                  <a:srgbClr val="000000"/>
                </a:solidFill>
                <a:latin typeface="Arial"/>
                <a:ea typeface="Times New Roman" panose="02020603050405020304" pitchFamily="18" charset="0"/>
                <a:cs typeface="Arial"/>
              </a:rPr>
              <a:t>Form a pair and share your answers. (2 minutes)</a:t>
            </a:r>
          </a:p>
          <a:p>
            <a:pPr marL="457189" indent="-457189">
              <a:buFont typeface="Arial" panose="020B0604020202020204" pitchFamily="34" charset="0"/>
              <a:buChar char="•"/>
            </a:pPr>
            <a:r>
              <a:rPr lang="en-GB" sz="3200" dirty="0">
                <a:solidFill>
                  <a:srgbClr val="000000"/>
                </a:solidFill>
                <a:latin typeface="Arial"/>
                <a:ea typeface="Times New Roman" panose="02020603050405020304" pitchFamily="18" charset="0"/>
                <a:cs typeface="Arial"/>
              </a:rPr>
              <a:t>Form a small group of four. Discuss your responses, agree on a collective answer and nominate a peer to write it on the whiteboard. (3 minutes)</a:t>
            </a:r>
            <a:endParaRPr lang="en-GB" sz="4267" dirty="0">
              <a:latin typeface="Arial"/>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endParaRPr lang="en-GB" cap="none"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a:p>
        </p:txBody>
      </p:sp>
    </p:spTree>
    <p:extLst>
      <p:ext uri="{BB962C8B-B14F-4D97-AF65-F5344CB8AC3E}">
        <p14:creationId xmlns:p14="http://schemas.microsoft.com/office/powerpoint/2010/main" val="38046587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0AED58-D38B-6508-A9C0-A23ED3B9AEA1}"/>
              </a:ext>
            </a:extLst>
          </p:cNvPr>
          <p:cNvSpPr>
            <a:spLocks noGrp="1"/>
          </p:cNvSpPr>
          <p:nvPr>
            <p:ph type="sldNum" sz="quarter" idx="11"/>
          </p:nvPr>
        </p:nvSpPr>
        <p:spPr/>
        <p:txBody>
          <a:bodyPr/>
          <a:lstStyle/>
          <a:p>
            <a:fld id="{DA2C159E-F13C-4A85-9A41-E7669D3E0D70}" type="slidenum">
              <a:rPr lang="en-GB" smtClean="0"/>
              <a:pPr/>
              <a:t>15</a:t>
            </a:fld>
            <a:endParaRPr lang="en-GB"/>
          </a:p>
        </p:txBody>
      </p:sp>
      <p:sp>
        <p:nvSpPr>
          <p:cNvPr id="3" name="Title 2">
            <a:extLst>
              <a:ext uri="{FF2B5EF4-FFF2-40B4-BE49-F238E27FC236}">
                <a16:creationId xmlns:a16="http://schemas.microsoft.com/office/drawing/2014/main" id="{4235DCFC-C8EE-4C62-485C-1F7E89EA6011}"/>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Session intent</a:t>
            </a:r>
          </a:p>
        </p:txBody>
      </p:sp>
      <p:sp>
        <p:nvSpPr>
          <p:cNvPr id="4" name="Text Placeholder 3">
            <a:extLst>
              <a:ext uri="{FF2B5EF4-FFF2-40B4-BE49-F238E27FC236}">
                <a16:creationId xmlns:a16="http://schemas.microsoft.com/office/drawing/2014/main" id="{BE79DDD7-7AC8-931A-6A3D-181E37EC97DF}"/>
              </a:ext>
            </a:extLst>
          </p:cNvPr>
          <p:cNvSpPr>
            <a:spLocks noGrp="1"/>
          </p:cNvSpPr>
          <p:nvPr>
            <p:ph type="body" sz="quarter" idx="12"/>
          </p:nvPr>
        </p:nvSpPr>
        <p:spPr>
          <a:xfrm>
            <a:off x="312000" y="1315200"/>
            <a:ext cx="11361839" cy="4802099"/>
          </a:xfrm>
        </p:spPr>
        <p:txBody>
          <a:bodyPr/>
          <a:lstStyle/>
          <a:p>
            <a:r>
              <a:rPr lang="en-GB" sz="3200" dirty="0">
                <a:solidFill>
                  <a:srgbClr val="000000"/>
                </a:solidFill>
                <a:latin typeface="Arial" panose="020B0604020202020204" pitchFamily="34" charset="0"/>
                <a:ea typeface="Calibri" panose="020F0502020204030204" pitchFamily="34" charset="0"/>
                <a:cs typeface="Arial" panose="020B0604020202020204" pitchFamily="34" charset="0"/>
              </a:rPr>
              <a:t>To consider how EYPs provide effective feedback and why it is important in supporting children and young people’s educational development.</a:t>
            </a:r>
            <a:endParaRPr lang="en-GB" sz="3200" dirty="0">
              <a:latin typeface="Arial" panose="020B0604020202020204" pitchFamily="34" charset="0"/>
              <a:ea typeface="Calibri" panose="020F0502020204030204" pitchFamily="34" charset="0"/>
              <a:cs typeface="Arial" panose="020B0604020202020204" pitchFamily="34" charset="0"/>
            </a:endParaRPr>
          </a:p>
          <a:p>
            <a:endParaRPr lang="en-GB" sz="3200" dirty="0">
              <a:latin typeface="Arial" panose="020B0604020202020204" pitchFamily="34" charset="0"/>
              <a:ea typeface="Calibri" panose="020F050202020403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1D19660-6BA7-3843-DC3E-A2C7D189243D}"/>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7965428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9ECA6D9-50CF-FCD9-1A4F-A50266B01AE9}"/>
              </a:ext>
            </a:extLst>
          </p:cNvPr>
          <p:cNvSpPr>
            <a:spLocks noGrp="1"/>
          </p:cNvSpPr>
          <p:nvPr>
            <p:ph type="sldNum" sz="quarter" idx="11"/>
          </p:nvPr>
        </p:nvSpPr>
        <p:spPr/>
        <p:txBody>
          <a:bodyPr/>
          <a:lstStyle/>
          <a:p>
            <a:fld id="{DA2C159E-F13C-4A85-9A41-E7669D3E0D70}" type="slidenum">
              <a:rPr lang="en-GB" smtClean="0"/>
              <a:pPr/>
              <a:t>16</a:t>
            </a:fld>
            <a:endParaRPr lang="en-GB"/>
          </a:p>
        </p:txBody>
      </p:sp>
      <p:sp>
        <p:nvSpPr>
          <p:cNvPr id="3" name="Title 2">
            <a:extLst>
              <a:ext uri="{FF2B5EF4-FFF2-40B4-BE49-F238E27FC236}">
                <a16:creationId xmlns:a16="http://schemas.microsoft.com/office/drawing/2014/main" id="{588253D9-5324-E42F-A41B-5CAF360FFA55}"/>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Small-group task </a:t>
            </a:r>
            <a:r>
              <a:rPr lang="en-US" sz="4000" dirty="0">
                <a:latin typeface="Arial" panose="020B0604020202020204" pitchFamily="34" charset="0"/>
                <a:cs typeface="Arial" panose="020B0604020202020204" pitchFamily="34" charset="0"/>
              </a:rPr>
              <a:t>(10 minutes)</a:t>
            </a:r>
            <a:endParaRPr lang="en-GB" sz="4000" dirty="0">
              <a:latin typeface="Arial" panose="020B0604020202020204" pitchFamily="34" charset="0"/>
              <a:cs typeface="Arial" panose="020B0604020202020204" pitchFamily="34" charset="0"/>
            </a:endParaRPr>
          </a:p>
        </p:txBody>
      </p:sp>
      <p:sp>
        <p:nvSpPr>
          <p:cNvPr id="4" name="Text Placeholder 3">
            <a:extLst>
              <a:ext uri="{FF2B5EF4-FFF2-40B4-BE49-F238E27FC236}">
                <a16:creationId xmlns:a16="http://schemas.microsoft.com/office/drawing/2014/main" id="{A1B36A73-4B13-0BF7-603A-3A2DDF7505E9}"/>
              </a:ext>
            </a:extLst>
          </p:cNvPr>
          <p:cNvSpPr>
            <a:spLocks noGrp="1"/>
          </p:cNvSpPr>
          <p:nvPr>
            <p:ph type="body" sz="quarter" idx="12"/>
          </p:nvPr>
        </p:nvSpPr>
        <p:spPr>
          <a:xfrm>
            <a:off x="312001" y="1315200"/>
            <a:ext cx="11248684" cy="4802099"/>
          </a:xfrm>
        </p:spPr>
        <p:txBody>
          <a:bodyPr/>
          <a:lstStyle/>
          <a:p>
            <a:r>
              <a:rPr lang="en-GB" sz="3200" dirty="0">
                <a:latin typeface="Arial" panose="020B0604020202020204" pitchFamily="34" charset="0"/>
                <a:cs typeface="Arial" panose="020B0604020202020204" pitchFamily="34" charset="0"/>
              </a:rPr>
              <a:t>Working in a small group, produce a spider diagram of what we need to consider when giving feedback to children and young people after they have completed a task.</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For each of your points, explain why it is important.</a:t>
            </a:r>
          </a:p>
          <a:p>
            <a:endParaRPr lang="en-GB" sz="3200" dirty="0">
              <a:latin typeface="Arial" panose="020B0604020202020204" pitchFamily="34" charset="0"/>
              <a:cs typeface="Arial" panose="020B0604020202020204" pitchFamily="34" charset="0"/>
            </a:endParaRP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Be prepared to provide feedback.</a:t>
            </a:r>
          </a:p>
        </p:txBody>
      </p:sp>
      <p:sp>
        <p:nvSpPr>
          <p:cNvPr id="5" name="Footer Placeholder 4">
            <a:extLst>
              <a:ext uri="{FF2B5EF4-FFF2-40B4-BE49-F238E27FC236}">
                <a16:creationId xmlns:a16="http://schemas.microsoft.com/office/drawing/2014/main" id="{5ABA5DB8-C440-8276-3197-A8DAEAD1756F}"/>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7331080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B4B530-7F01-5E15-1757-452766C0D532}"/>
              </a:ext>
            </a:extLst>
          </p:cNvPr>
          <p:cNvSpPr>
            <a:spLocks noGrp="1"/>
          </p:cNvSpPr>
          <p:nvPr>
            <p:ph type="sldNum" sz="quarter" idx="11"/>
          </p:nvPr>
        </p:nvSpPr>
        <p:spPr/>
        <p:txBody>
          <a:bodyPr/>
          <a:lstStyle/>
          <a:p>
            <a:fld id="{DA2C159E-F13C-4A85-9A41-E7669D3E0D70}" type="slidenum">
              <a:rPr lang="en-GB" smtClean="0"/>
              <a:pPr/>
              <a:t>17</a:t>
            </a:fld>
            <a:endParaRPr lang="en-GB"/>
          </a:p>
        </p:txBody>
      </p:sp>
      <p:sp>
        <p:nvSpPr>
          <p:cNvPr id="3" name="Title 2">
            <a:extLst>
              <a:ext uri="{FF2B5EF4-FFF2-40B4-BE49-F238E27FC236}">
                <a16:creationId xmlns:a16="http://schemas.microsoft.com/office/drawing/2014/main" id="{BD840EEA-D776-A5FF-BA33-6E573CD12B67}"/>
              </a:ext>
            </a:extLst>
          </p:cNvPr>
          <p:cNvSpPr>
            <a:spLocks noGrp="1"/>
          </p:cNvSpPr>
          <p:nvPr>
            <p:ph type="title"/>
          </p:nvPr>
        </p:nvSpPr>
        <p:spPr>
          <a:xfrm>
            <a:off x="226970" y="333199"/>
            <a:ext cx="11250084" cy="932567"/>
          </a:xfrm>
        </p:spPr>
        <p:txBody>
          <a:bodyPr>
            <a:normAutofit/>
          </a:bodyPr>
          <a:lstStyle/>
          <a:p>
            <a:r>
              <a:rPr lang="en-GB" sz="4000" dirty="0">
                <a:latin typeface="Arial" panose="020B0604020202020204" pitchFamily="34" charset="0"/>
                <a:cs typeface="Arial" panose="020B0604020202020204" pitchFamily="34" charset="0"/>
              </a:rPr>
              <a:t>Paired task</a:t>
            </a:r>
          </a:p>
        </p:txBody>
      </p:sp>
      <p:sp>
        <p:nvSpPr>
          <p:cNvPr id="4" name="Text Placeholder 3">
            <a:extLst>
              <a:ext uri="{FF2B5EF4-FFF2-40B4-BE49-F238E27FC236}">
                <a16:creationId xmlns:a16="http://schemas.microsoft.com/office/drawing/2014/main" id="{154FB5E9-2D43-83D4-53CC-4950A208ED87}"/>
              </a:ext>
            </a:extLst>
          </p:cNvPr>
          <p:cNvSpPr>
            <a:spLocks noGrp="1"/>
          </p:cNvSpPr>
          <p:nvPr>
            <p:ph type="body" sz="quarter" idx="12"/>
          </p:nvPr>
        </p:nvSpPr>
        <p:spPr>
          <a:xfrm>
            <a:off x="226970" y="799483"/>
            <a:ext cx="11965031" cy="3863957"/>
          </a:xfrm>
        </p:spPr>
        <p:txBody>
          <a:bodyPr/>
          <a:lstStyle/>
          <a:p>
            <a:r>
              <a:rPr lang="en-GB" sz="2800" dirty="0">
                <a:latin typeface="Arial" panose="020B0604020202020204" pitchFamily="34" charset="0"/>
                <a:cs typeface="Arial" panose="020B0604020202020204" pitchFamily="34" charset="0"/>
              </a:rPr>
              <a:t>Look at the following feedback for a 17-year-old level 1 learner. Discuss and record your thoughts about whether or not the feedback is clear. Justify your responses.</a:t>
            </a:r>
          </a:p>
          <a:p>
            <a:endParaRPr lang="en-GB" sz="2800" dirty="0">
              <a:latin typeface="Arial" panose="020B0604020202020204" pitchFamily="34" charset="0"/>
              <a:cs typeface="Arial" panose="020B0604020202020204" pitchFamily="34" charset="0"/>
            </a:endParaRPr>
          </a:p>
          <a:p>
            <a:endParaRPr lang="en-GB" sz="2800"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A26DEEB-C3A5-47F7-66E5-03FA9680C076}"/>
              </a:ext>
            </a:extLst>
          </p:cNvPr>
          <p:cNvSpPr>
            <a:spLocks noGrp="1"/>
          </p:cNvSpPr>
          <p:nvPr>
            <p:ph type="ftr" sz="quarter" idx="10"/>
          </p:nvPr>
        </p:nvSpPr>
        <p:spPr/>
        <p:txBody>
          <a:bodyPr/>
          <a:lstStyle/>
          <a:p>
            <a:r>
              <a:rPr lang="en-GB"/>
              <a:t>Education and Training Foundation</a:t>
            </a:r>
          </a:p>
        </p:txBody>
      </p:sp>
      <p:graphicFrame>
        <p:nvGraphicFramePr>
          <p:cNvPr id="10" name="Table 9">
            <a:extLst>
              <a:ext uri="{FF2B5EF4-FFF2-40B4-BE49-F238E27FC236}">
                <a16:creationId xmlns:a16="http://schemas.microsoft.com/office/drawing/2014/main" id="{892CD361-99CA-A2A4-C01A-B734CAE5566D}"/>
              </a:ext>
            </a:extLst>
          </p:cNvPr>
          <p:cNvGraphicFramePr>
            <a:graphicFrameLocks noGrp="1"/>
          </p:cNvGraphicFramePr>
          <p:nvPr>
            <p:extLst>
              <p:ext uri="{D42A27DB-BD31-4B8C-83A1-F6EECF244321}">
                <p14:modId xmlns:p14="http://schemas.microsoft.com/office/powerpoint/2010/main" val="1866088311"/>
              </p:ext>
            </p:extLst>
          </p:nvPr>
        </p:nvGraphicFramePr>
        <p:xfrm>
          <a:off x="226970" y="1880796"/>
          <a:ext cx="11738062" cy="4840680"/>
        </p:xfrm>
        <a:graphic>
          <a:graphicData uri="http://schemas.openxmlformats.org/drawingml/2006/table">
            <a:tbl>
              <a:tblPr>
                <a:tableStyleId>{D7AC3CCA-C797-4891-BE02-D94E43425B78}</a:tableStyleId>
              </a:tblPr>
              <a:tblGrid>
                <a:gridCol w="2464372">
                  <a:extLst>
                    <a:ext uri="{9D8B030D-6E8A-4147-A177-3AD203B41FA5}">
                      <a16:colId xmlns:a16="http://schemas.microsoft.com/office/drawing/2014/main" val="586979811"/>
                    </a:ext>
                  </a:extLst>
                </a:gridCol>
                <a:gridCol w="1027651">
                  <a:extLst>
                    <a:ext uri="{9D8B030D-6E8A-4147-A177-3AD203B41FA5}">
                      <a16:colId xmlns:a16="http://schemas.microsoft.com/office/drawing/2014/main" val="1371861028"/>
                    </a:ext>
                  </a:extLst>
                </a:gridCol>
                <a:gridCol w="8246039">
                  <a:extLst>
                    <a:ext uri="{9D8B030D-6E8A-4147-A177-3AD203B41FA5}">
                      <a16:colId xmlns:a16="http://schemas.microsoft.com/office/drawing/2014/main" val="4257233390"/>
                    </a:ext>
                  </a:extLst>
                </a:gridCol>
              </a:tblGrid>
              <a:tr h="773064">
                <a:tc>
                  <a:txBody>
                    <a:bodyPr/>
                    <a:lstStyle/>
                    <a:p>
                      <a:r>
                        <a:rPr lang="en-GB" sz="1600" b="1" dirty="0">
                          <a:effectLst/>
                          <a:latin typeface="Arial" panose="020B0604020202020204" pitchFamily="34" charset="0"/>
                          <a:cs typeface="Arial" panose="020B0604020202020204" pitchFamily="34" charset="0"/>
                        </a:rPr>
                        <a:t>Target criteria</a:t>
                      </a:r>
                      <a:endParaRPr lang="en-GB" sz="1600" b="1" dirty="0">
                        <a:effectLst/>
                        <a:latin typeface="Arial" panose="020B0604020202020204" pitchFamily="34" charset="0"/>
                        <a:ea typeface="Times New Roman" panose="02020603050405020304" pitchFamily="18" charset="0"/>
                        <a:cs typeface="Arial" panose="020B0604020202020204" pitchFamily="34" charset="0"/>
                      </a:endParaRPr>
                    </a:p>
                  </a:txBody>
                  <a:tcPr marL="42287" marR="42287" marT="20772" marB="20772" anchor="ctr"/>
                </a:tc>
                <a:tc>
                  <a:txBody>
                    <a:bodyPr/>
                    <a:lstStyle/>
                    <a:p>
                      <a:pPr algn="ctr"/>
                      <a:r>
                        <a:rPr lang="en-GB" sz="1600" b="1">
                          <a:effectLst/>
                          <a:latin typeface="Arial" panose="020B0604020202020204" pitchFamily="34" charset="0"/>
                          <a:cs typeface="Arial" panose="020B0604020202020204" pitchFamily="34" charset="0"/>
                        </a:rPr>
                        <a:t>Criteria achieved</a:t>
                      </a:r>
                    </a:p>
                    <a:p>
                      <a:pPr algn="ctr"/>
                      <a:r>
                        <a:rPr lang="en-GB" sz="1600" b="1">
                          <a:effectLst/>
                          <a:latin typeface="Arial" panose="020B0604020202020204" pitchFamily="34" charset="0"/>
                          <a:cs typeface="Arial" panose="020B0604020202020204" pitchFamily="34" charset="0"/>
                        </a:rPr>
                        <a:t>(Yes / No)</a:t>
                      </a:r>
                      <a:endParaRPr lang="en-GB" sz="1600" b="1">
                        <a:effectLst/>
                        <a:latin typeface="Arial" panose="020B0604020202020204" pitchFamily="34" charset="0"/>
                        <a:ea typeface="Times New Roman" panose="02020603050405020304" pitchFamily="18" charset="0"/>
                        <a:cs typeface="Arial" panose="020B0604020202020204" pitchFamily="34" charset="0"/>
                      </a:endParaRPr>
                    </a:p>
                  </a:txBody>
                  <a:tcPr marL="42287" marR="42287" marT="20772" marB="20772" anchor="ctr"/>
                </a:tc>
                <a:tc>
                  <a:txBody>
                    <a:bodyPr/>
                    <a:lstStyle/>
                    <a:p>
                      <a:r>
                        <a:rPr lang="en-GB" sz="1600" b="1">
                          <a:effectLst/>
                          <a:latin typeface="Arial" panose="020B0604020202020204" pitchFamily="34" charset="0"/>
                          <a:cs typeface="Arial" panose="020B0604020202020204" pitchFamily="34" charset="0"/>
                        </a:rPr>
                        <a:t>Assessment comments</a:t>
                      </a:r>
                      <a:endParaRPr lang="en-GB" sz="1600" b="1">
                        <a:effectLst/>
                        <a:latin typeface="Arial" panose="020B0604020202020204" pitchFamily="34" charset="0"/>
                        <a:ea typeface="Times New Roman" panose="02020603050405020304" pitchFamily="18" charset="0"/>
                        <a:cs typeface="Arial" panose="020B0604020202020204" pitchFamily="34" charset="0"/>
                      </a:endParaRPr>
                    </a:p>
                  </a:txBody>
                  <a:tcPr marL="42287" marR="42287" marT="20772" marB="20772" anchor="ctr"/>
                </a:tc>
                <a:extLst>
                  <a:ext uri="{0D108BD9-81ED-4DB2-BD59-A6C34878D82A}">
                    <a16:rowId xmlns:a16="http://schemas.microsoft.com/office/drawing/2014/main" val="784227336"/>
                  </a:ext>
                </a:extLst>
              </a:tr>
              <a:tr h="1016904">
                <a:tc>
                  <a:txBody>
                    <a:bodyPr/>
                    <a:lstStyle/>
                    <a:p>
                      <a:r>
                        <a:rPr lang="en-GB" sz="1600" dirty="0">
                          <a:effectLst/>
                          <a:latin typeface="Arial" panose="020B0604020202020204" pitchFamily="34" charset="0"/>
                          <a:cs typeface="Arial" panose="020B0604020202020204" pitchFamily="34" charset="0"/>
                        </a:rPr>
                        <a:t>P1: Identify (normative pattern) main stages of significant sequential development.</a:t>
                      </a:r>
                      <a:endParaRPr lang="en-GB" sz="1600" dirty="0">
                        <a:effectLst/>
                        <a:latin typeface="Arial" panose="020B0604020202020204" pitchFamily="34" charset="0"/>
                        <a:ea typeface="Times New Roman" panose="02020603050405020304" pitchFamily="18" charset="0"/>
                        <a:cs typeface="Arial" panose="020B0604020202020204" pitchFamily="34" charset="0"/>
                      </a:endParaRPr>
                    </a:p>
                  </a:txBody>
                  <a:tcPr marL="42287" marR="42287" marT="20772" marB="20772" anchor="ctr"/>
                </a:tc>
                <a:tc>
                  <a:txBody>
                    <a:bodyPr/>
                    <a:lstStyle/>
                    <a:p>
                      <a:pPr algn="ctr"/>
                      <a:r>
                        <a:rPr lang="en-GB" sz="1600">
                          <a:effectLst/>
                          <a:latin typeface="Arial" panose="020B0604020202020204" pitchFamily="34" charset="0"/>
                          <a:cs typeface="Arial" panose="020B0604020202020204" pitchFamily="34" charset="0"/>
                        </a:rPr>
                        <a:t>No</a:t>
                      </a:r>
                      <a:endParaRPr lang="en-GB" sz="1600">
                        <a:effectLst/>
                        <a:latin typeface="Arial" panose="020B0604020202020204" pitchFamily="34" charset="0"/>
                        <a:ea typeface="Times New Roman" panose="02020603050405020304" pitchFamily="18" charset="0"/>
                        <a:cs typeface="Arial" panose="020B0604020202020204" pitchFamily="34" charset="0"/>
                      </a:endParaRPr>
                    </a:p>
                  </a:txBody>
                  <a:tcPr marL="42287" marR="42287" marT="20772" marB="20772" anchor="ctr"/>
                </a:tc>
                <a:tc>
                  <a:txBody>
                    <a:bodyPr/>
                    <a:lstStyle/>
                    <a:p>
                      <a:r>
                        <a:rPr lang="en-GB" sz="1600" dirty="0">
                          <a:effectLst/>
                          <a:latin typeface="Arial" panose="020B0604020202020204" pitchFamily="34" charset="0"/>
                          <a:cs typeface="Arial" panose="020B0604020202020204" pitchFamily="34" charset="0"/>
                        </a:rPr>
                        <a:t>To achieve this outcome, you need to select one age range from the list provided and one area of development. You must then identify the ‘normal’ stages of development for a child of this age. </a:t>
                      </a:r>
                      <a:endParaRPr lang="en-GB" sz="1600" dirty="0">
                        <a:effectLst/>
                        <a:latin typeface="Arial" panose="020B0604020202020204" pitchFamily="34" charset="0"/>
                        <a:ea typeface="Times New Roman" panose="02020603050405020304" pitchFamily="18" charset="0"/>
                        <a:cs typeface="Arial" panose="020B0604020202020204" pitchFamily="34" charset="0"/>
                      </a:endParaRPr>
                    </a:p>
                  </a:txBody>
                  <a:tcPr marL="42287" marR="42287" marT="20772" marB="20772" anchor="ctr"/>
                </a:tc>
                <a:extLst>
                  <a:ext uri="{0D108BD9-81ED-4DB2-BD59-A6C34878D82A}">
                    <a16:rowId xmlns:a16="http://schemas.microsoft.com/office/drawing/2014/main" val="484787931"/>
                  </a:ext>
                </a:extLst>
              </a:tr>
              <a:tr h="1016904">
                <a:tc>
                  <a:txBody>
                    <a:bodyPr/>
                    <a:lstStyle/>
                    <a:p>
                      <a:r>
                        <a:rPr lang="en-GB" sz="1600" dirty="0">
                          <a:effectLst/>
                          <a:latin typeface="Arial" panose="020B0604020202020204" pitchFamily="34" charset="0"/>
                          <a:cs typeface="Arial" panose="020B0604020202020204" pitchFamily="34" charset="0"/>
                        </a:rPr>
                        <a:t>P2: Describe two experiences for children for the area of development chosen in P1.</a:t>
                      </a:r>
                      <a:endParaRPr lang="en-GB" sz="1600" dirty="0">
                        <a:effectLst/>
                        <a:latin typeface="Arial" panose="020B0604020202020204" pitchFamily="34" charset="0"/>
                        <a:ea typeface="Times New Roman" panose="02020603050405020304" pitchFamily="18" charset="0"/>
                        <a:cs typeface="Arial" panose="020B0604020202020204" pitchFamily="34" charset="0"/>
                      </a:endParaRPr>
                    </a:p>
                  </a:txBody>
                  <a:tcPr marL="42287" marR="42287" marT="20772" marB="20772" anchor="ctr"/>
                </a:tc>
                <a:tc>
                  <a:txBody>
                    <a:bodyPr/>
                    <a:lstStyle/>
                    <a:p>
                      <a:pPr algn="ctr"/>
                      <a:r>
                        <a:rPr lang="en-GB" sz="1600">
                          <a:effectLst/>
                          <a:latin typeface="Arial" panose="020B0604020202020204" pitchFamily="34" charset="0"/>
                          <a:cs typeface="Arial" panose="020B0604020202020204" pitchFamily="34" charset="0"/>
                        </a:rPr>
                        <a:t>Not attempted </a:t>
                      </a:r>
                      <a:endParaRPr lang="en-GB" sz="1600">
                        <a:effectLst/>
                        <a:latin typeface="Arial" panose="020B0604020202020204" pitchFamily="34" charset="0"/>
                        <a:ea typeface="Times New Roman" panose="02020603050405020304" pitchFamily="18" charset="0"/>
                        <a:cs typeface="Arial" panose="020B0604020202020204" pitchFamily="34" charset="0"/>
                      </a:endParaRPr>
                    </a:p>
                  </a:txBody>
                  <a:tcPr marL="42287" marR="42287" marT="20772" marB="20772" anchor="ctr"/>
                </a:tc>
                <a:tc>
                  <a:txBody>
                    <a:bodyPr/>
                    <a:lstStyle/>
                    <a:p>
                      <a:r>
                        <a:rPr lang="en-GB" sz="1600" dirty="0">
                          <a:effectLst/>
                          <a:latin typeface="Arial" panose="020B0604020202020204" pitchFamily="34" charset="0"/>
                          <a:cs typeface="Arial" panose="020B0604020202020204" pitchFamily="34" charset="0"/>
                        </a:rPr>
                        <a:t>To achieve this outcome, you should have submitted two activity plans and planned two activities which support the area of development chosen in P1.</a:t>
                      </a:r>
                      <a:endParaRPr lang="en-GB" sz="1600" dirty="0">
                        <a:effectLst/>
                        <a:latin typeface="Arial" panose="020B0604020202020204" pitchFamily="34" charset="0"/>
                        <a:ea typeface="Times New Roman" panose="02020603050405020304" pitchFamily="18" charset="0"/>
                        <a:cs typeface="Arial" panose="020B0604020202020204" pitchFamily="34" charset="0"/>
                      </a:endParaRPr>
                    </a:p>
                  </a:txBody>
                  <a:tcPr marL="42287" marR="42287" marT="20772" marB="20772" anchor="ctr"/>
                </a:tc>
                <a:extLst>
                  <a:ext uri="{0D108BD9-81ED-4DB2-BD59-A6C34878D82A}">
                    <a16:rowId xmlns:a16="http://schemas.microsoft.com/office/drawing/2014/main" val="289471035"/>
                  </a:ext>
                </a:extLst>
              </a:tr>
              <a:tr h="773064">
                <a:tc>
                  <a:txBody>
                    <a:bodyPr/>
                    <a:lstStyle/>
                    <a:p>
                      <a:r>
                        <a:rPr lang="en-GB" sz="1600" dirty="0">
                          <a:effectLst/>
                          <a:latin typeface="Arial" panose="020B0604020202020204" pitchFamily="34" charset="0"/>
                          <a:cs typeface="Arial" panose="020B0604020202020204" pitchFamily="34" charset="0"/>
                        </a:rPr>
                        <a:t>P3: Identify four factors that impact development.</a:t>
                      </a:r>
                    </a:p>
                    <a:p>
                      <a:r>
                        <a:rPr lang="en-GB" sz="1600" dirty="0">
                          <a:effectLst/>
                          <a:latin typeface="Arial" panose="020B0604020202020204" pitchFamily="34" charset="0"/>
                          <a:cs typeface="Arial" panose="020B0604020202020204" pitchFamily="34" charset="0"/>
                        </a:rPr>
                        <a:t> </a:t>
                      </a:r>
                      <a:endParaRPr lang="en-GB" sz="1600" dirty="0">
                        <a:effectLst/>
                        <a:latin typeface="Arial" panose="020B0604020202020204" pitchFamily="34" charset="0"/>
                        <a:ea typeface="Times New Roman" panose="02020603050405020304" pitchFamily="18" charset="0"/>
                        <a:cs typeface="Arial" panose="020B0604020202020204" pitchFamily="34" charset="0"/>
                      </a:endParaRPr>
                    </a:p>
                  </a:txBody>
                  <a:tcPr marL="42287" marR="42287" marT="20772" marB="20772" anchor="ctr"/>
                </a:tc>
                <a:tc>
                  <a:txBody>
                    <a:bodyPr/>
                    <a:lstStyle/>
                    <a:p>
                      <a:pPr algn="ctr"/>
                      <a:r>
                        <a:rPr lang="en-GB" sz="1600" dirty="0">
                          <a:effectLst/>
                          <a:latin typeface="Arial" panose="020B0604020202020204" pitchFamily="34" charset="0"/>
                          <a:cs typeface="Arial" panose="020B0604020202020204" pitchFamily="34" charset="0"/>
                        </a:rPr>
                        <a:t>Yes</a:t>
                      </a:r>
                      <a:endParaRPr lang="en-GB" sz="1600" dirty="0">
                        <a:effectLst/>
                        <a:latin typeface="Arial" panose="020B0604020202020204" pitchFamily="34" charset="0"/>
                        <a:ea typeface="Times New Roman" panose="02020603050405020304" pitchFamily="18" charset="0"/>
                        <a:cs typeface="Arial" panose="020B0604020202020204" pitchFamily="34" charset="0"/>
                      </a:endParaRPr>
                    </a:p>
                  </a:txBody>
                  <a:tcPr marL="42287" marR="42287" marT="20772" marB="20772" anchor="ctr"/>
                </a:tc>
                <a:tc>
                  <a:txBody>
                    <a:bodyPr/>
                    <a:lstStyle/>
                    <a:p>
                      <a:r>
                        <a:rPr lang="en-GB" sz="1600" dirty="0">
                          <a:effectLst/>
                          <a:latin typeface="Arial" panose="020B0604020202020204" pitchFamily="34" charset="0"/>
                          <a:cs typeface="Arial" panose="020B0604020202020204" pitchFamily="34" charset="0"/>
                        </a:rPr>
                        <a:t>Well done. You have identified four factors which could impact children’s development. You have given good examples of with each. You have provided two good examples of how an EYP can support a family living in poverty.</a:t>
                      </a:r>
                      <a:endParaRPr lang="en-GB" sz="1600" dirty="0">
                        <a:effectLst/>
                        <a:latin typeface="Arial" panose="020B0604020202020204" pitchFamily="34" charset="0"/>
                        <a:ea typeface="Times New Roman" panose="02020603050405020304" pitchFamily="18" charset="0"/>
                        <a:cs typeface="Arial" panose="020B0604020202020204" pitchFamily="34" charset="0"/>
                      </a:endParaRPr>
                    </a:p>
                  </a:txBody>
                  <a:tcPr marL="42287" marR="42287" marT="20772" marB="20772" anchor="ctr"/>
                </a:tc>
                <a:extLst>
                  <a:ext uri="{0D108BD9-81ED-4DB2-BD59-A6C34878D82A}">
                    <a16:rowId xmlns:a16="http://schemas.microsoft.com/office/drawing/2014/main" val="1371837164"/>
                  </a:ext>
                </a:extLst>
              </a:tr>
              <a:tr h="773064">
                <a:tc>
                  <a:txBody>
                    <a:bodyPr/>
                    <a:lstStyle/>
                    <a:p>
                      <a:r>
                        <a:rPr lang="en-GB" sz="1600" dirty="0">
                          <a:effectLst/>
                          <a:latin typeface="Arial" panose="020B0604020202020204" pitchFamily="34" charset="0"/>
                          <a:cs typeface="Arial" panose="020B0604020202020204" pitchFamily="34" charset="0"/>
                        </a:rPr>
                        <a:t>P4: Explain how the childcare practitioner meets the care needs of children.</a:t>
                      </a:r>
                      <a:endParaRPr lang="en-GB" sz="1600" dirty="0">
                        <a:effectLst/>
                        <a:latin typeface="Arial" panose="020B0604020202020204" pitchFamily="34" charset="0"/>
                        <a:ea typeface="Times New Roman" panose="02020603050405020304" pitchFamily="18" charset="0"/>
                        <a:cs typeface="Arial" panose="020B0604020202020204" pitchFamily="34" charset="0"/>
                      </a:endParaRPr>
                    </a:p>
                  </a:txBody>
                  <a:tcPr marL="42287" marR="42287" marT="20772" marB="20772" anchor="ctr"/>
                </a:tc>
                <a:tc>
                  <a:txBody>
                    <a:bodyPr/>
                    <a:lstStyle/>
                    <a:p>
                      <a:pPr algn="ctr"/>
                      <a:r>
                        <a:rPr lang="en-GB" sz="1600">
                          <a:effectLst/>
                          <a:latin typeface="Arial" panose="020B0604020202020204" pitchFamily="34" charset="0"/>
                          <a:cs typeface="Arial" panose="020B0604020202020204" pitchFamily="34" charset="0"/>
                        </a:rPr>
                        <a:t>Not attempted </a:t>
                      </a:r>
                      <a:endParaRPr lang="en-GB" sz="1600">
                        <a:effectLst/>
                        <a:latin typeface="Arial" panose="020B0604020202020204" pitchFamily="34" charset="0"/>
                        <a:ea typeface="Times New Roman" panose="02020603050405020304" pitchFamily="18" charset="0"/>
                        <a:cs typeface="Arial" panose="020B0604020202020204" pitchFamily="34" charset="0"/>
                      </a:endParaRPr>
                    </a:p>
                  </a:txBody>
                  <a:tcPr marL="42287" marR="42287" marT="20772" marB="20772" anchor="ctr"/>
                </a:tc>
                <a:tc>
                  <a:txBody>
                    <a:bodyPr/>
                    <a:lstStyle/>
                    <a:p>
                      <a:r>
                        <a:rPr lang="en-GB" sz="1600" dirty="0">
                          <a:effectLst/>
                          <a:latin typeface="Arial" panose="020B0604020202020204" pitchFamily="34" charset="0"/>
                          <a:cs typeface="Arial" panose="020B0604020202020204" pitchFamily="34" charset="0"/>
                        </a:rPr>
                        <a:t>To achieve this outcome, you need to explain how the EYP can meet a child’s care needs in terms of rest, sleep, food, hair care, skin care and teeth care. Please give examples with your answer.</a:t>
                      </a:r>
                      <a:endParaRPr lang="en-GB" sz="1600" dirty="0">
                        <a:effectLst/>
                        <a:latin typeface="Arial" panose="020B0604020202020204" pitchFamily="34" charset="0"/>
                        <a:ea typeface="Times New Roman" panose="02020603050405020304" pitchFamily="18" charset="0"/>
                        <a:cs typeface="Arial" panose="020B0604020202020204" pitchFamily="34" charset="0"/>
                      </a:endParaRPr>
                    </a:p>
                  </a:txBody>
                  <a:tcPr marL="42287" marR="42287" marT="20772" marB="20772" anchor="ctr"/>
                </a:tc>
                <a:extLst>
                  <a:ext uri="{0D108BD9-81ED-4DB2-BD59-A6C34878D82A}">
                    <a16:rowId xmlns:a16="http://schemas.microsoft.com/office/drawing/2014/main" val="3718912910"/>
                  </a:ext>
                </a:extLst>
              </a:tr>
            </a:tbl>
          </a:graphicData>
        </a:graphic>
      </p:graphicFrame>
    </p:spTree>
    <p:extLst>
      <p:ext uri="{BB962C8B-B14F-4D97-AF65-F5344CB8AC3E}">
        <p14:creationId xmlns:p14="http://schemas.microsoft.com/office/powerpoint/2010/main" val="14529783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363F3CC-C7A5-4543-6CCF-C27F012D3498}"/>
              </a:ext>
            </a:extLst>
          </p:cNvPr>
          <p:cNvSpPr>
            <a:spLocks noGrp="1"/>
          </p:cNvSpPr>
          <p:nvPr>
            <p:ph type="sldNum" sz="quarter" idx="11"/>
          </p:nvPr>
        </p:nvSpPr>
        <p:spPr/>
        <p:txBody>
          <a:bodyPr/>
          <a:lstStyle/>
          <a:p>
            <a:fld id="{DA2C159E-F13C-4A85-9A41-E7669D3E0D70}" type="slidenum">
              <a:rPr lang="en-GB" smtClean="0"/>
              <a:pPr/>
              <a:t>18</a:t>
            </a:fld>
            <a:endParaRPr lang="en-GB"/>
          </a:p>
        </p:txBody>
      </p:sp>
      <p:sp>
        <p:nvSpPr>
          <p:cNvPr id="3" name="Title 2">
            <a:extLst>
              <a:ext uri="{FF2B5EF4-FFF2-40B4-BE49-F238E27FC236}">
                <a16:creationId xmlns:a16="http://schemas.microsoft.com/office/drawing/2014/main" id="{29141989-A936-D4D5-E9A6-D99957F1841D}"/>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Paired task </a:t>
            </a:r>
            <a:r>
              <a:rPr lang="en-US" sz="4000" dirty="0">
                <a:latin typeface="Arial" panose="020B0604020202020204" pitchFamily="34" charset="0"/>
                <a:cs typeface="Arial" panose="020B0604020202020204" pitchFamily="34" charset="0"/>
              </a:rPr>
              <a:t>(1</a:t>
            </a:r>
            <a:r>
              <a:rPr lang="en-GB" sz="4000" dirty="0">
                <a:latin typeface="Arial" panose="020B0604020202020204" pitchFamily="34" charset="0"/>
                <a:cs typeface="Arial" panose="020B0604020202020204" pitchFamily="34" charset="0"/>
              </a:rPr>
              <a:t>5</a:t>
            </a:r>
            <a:r>
              <a:rPr lang="en-US" sz="4000" dirty="0">
                <a:latin typeface="Arial" panose="020B0604020202020204" pitchFamily="34" charset="0"/>
                <a:cs typeface="Arial" panose="020B0604020202020204" pitchFamily="34" charset="0"/>
              </a:rPr>
              <a:t> minutes)</a:t>
            </a:r>
            <a:endParaRPr lang="en-GB" sz="4000" dirty="0">
              <a:latin typeface="Arial" panose="020B0604020202020204" pitchFamily="34" charset="0"/>
              <a:cs typeface="Arial" panose="020B0604020202020204" pitchFamily="34" charset="0"/>
            </a:endParaRPr>
          </a:p>
        </p:txBody>
      </p:sp>
      <p:sp>
        <p:nvSpPr>
          <p:cNvPr id="4" name="Text Placeholder 3">
            <a:extLst>
              <a:ext uri="{FF2B5EF4-FFF2-40B4-BE49-F238E27FC236}">
                <a16:creationId xmlns:a16="http://schemas.microsoft.com/office/drawing/2014/main" id="{88A5F14B-CE13-8AC4-1D12-0D97C88C75B2}"/>
              </a:ext>
            </a:extLst>
          </p:cNvPr>
          <p:cNvSpPr>
            <a:spLocks noGrp="1"/>
          </p:cNvSpPr>
          <p:nvPr>
            <p:ph type="body" sz="quarter" idx="12"/>
          </p:nvPr>
        </p:nvSpPr>
        <p:spPr>
          <a:xfrm>
            <a:off x="310601" y="799483"/>
            <a:ext cx="11248684" cy="4802099"/>
          </a:xfrm>
        </p:spPr>
        <p:txBody>
          <a:bodyPr/>
          <a:lstStyle/>
          <a:p>
            <a:r>
              <a:rPr lang="en-GB" sz="3200" dirty="0">
                <a:latin typeface="Arial" panose="020B0604020202020204" pitchFamily="34" charset="0"/>
                <a:cs typeface="Arial" panose="020B0604020202020204" pitchFamily="34" charset="0"/>
              </a:rPr>
              <a:t>Design a checklist that can be used by a young person aged 16 to check that they have included the following information in their assignment:</a:t>
            </a:r>
          </a:p>
          <a:p>
            <a:endParaRPr lang="en-GB" sz="3200" dirty="0">
              <a:latin typeface="Arial" panose="020B0604020202020204" pitchFamily="34" charset="0"/>
              <a:cs typeface="Arial" panose="020B0604020202020204" pitchFamily="34" charset="0"/>
            </a:endParaRPr>
          </a:p>
          <a:p>
            <a:pPr marL="609585" indent="-609585">
              <a:buFont typeface="Arial" panose="020B0604020202020204" pitchFamily="34" charset="0"/>
              <a:buChar char="•"/>
            </a:pPr>
            <a:r>
              <a:rPr lang="en-GB" sz="3200" dirty="0">
                <a:latin typeface="Arial" panose="020B0604020202020204" pitchFamily="34" charset="0"/>
                <a:cs typeface="Arial" panose="020B0604020202020204" pitchFamily="34" charset="0"/>
              </a:rPr>
              <a:t>a minimum of four childhood illnesses</a:t>
            </a:r>
          </a:p>
          <a:p>
            <a:pPr marL="609585" indent="-609585">
              <a:buFont typeface="Arial" panose="020B0604020202020204" pitchFamily="34" charset="0"/>
              <a:buChar char="•"/>
            </a:pPr>
            <a:r>
              <a:rPr lang="en-GB" sz="3200" dirty="0">
                <a:latin typeface="Arial" panose="020B0604020202020204" pitchFamily="34" charset="0"/>
                <a:cs typeface="Arial" panose="020B0604020202020204" pitchFamily="34" charset="0"/>
              </a:rPr>
              <a:t>the signs and symptoms of the illnesses</a:t>
            </a:r>
          </a:p>
          <a:p>
            <a:pPr marL="609585" indent="-609585">
              <a:buFont typeface="Arial" panose="020B0604020202020204" pitchFamily="34" charset="0"/>
              <a:buChar char="•"/>
            </a:pPr>
            <a:r>
              <a:rPr lang="en-GB" sz="3200" dirty="0">
                <a:latin typeface="Arial" panose="020B0604020202020204" pitchFamily="34" charset="0"/>
                <a:cs typeface="Arial" panose="020B0604020202020204" pitchFamily="34" charset="0"/>
              </a:rPr>
              <a:t>the treatment for the illnesses</a:t>
            </a:r>
          </a:p>
          <a:p>
            <a:pPr marL="609585" indent="-609585">
              <a:buFont typeface="Arial" panose="020B0604020202020204" pitchFamily="34" charset="0"/>
              <a:buChar char="•"/>
            </a:pPr>
            <a:r>
              <a:rPr lang="en-GB" sz="3200" dirty="0">
                <a:latin typeface="Arial" panose="020B0604020202020204" pitchFamily="34" charset="0"/>
                <a:cs typeface="Arial" panose="020B0604020202020204" pitchFamily="34" charset="0"/>
              </a:rPr>
              <a:t>the exclusion period from a setting.</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Be prepared to provide feedback and share your checklists with the class.</a:t>
            </a:r>
          </a:p>
        </p:txBody>
      </p:sp>
      <p:sp>
        <p:nvSpPr>
          <p:cNvPr id="5" name="Footer Placeholder 4">
            <a:extLst>
              <a:ext uri="{FF2B5EF4-FFF2-40B4-BE49-F238E27FC236}">
                <a16:creationId xmlns:a16="http://schemas.microsoft.com/office/drawing/2014/main" id="{069D8F5A-5658-D159-57B6-4D2570F86C03}"/>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8055433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2BCD6DF-B789-EC36-1A1F-D62515A1D537}"/>
              </a:ext>
            </a:extLst>
          </p:cNvPr>
          <p:cNvSpPr>
            <a:spLocks noGrp="1"/>
          </p:cNvSpPr>
          <p:nvPr>
            <p:ph type="sldNum" sz="quarter" idx="11"/>
          </p:nvPr>
        </p:nvSpPr>
        <p:spPr/>
        <p:txBody>
          <a:bodyPr/>
          <a:lstStyle/>
          <a:p>
            <a:fld id="{DA2C159E-F13C-4A85-9A41-E7669D3E0D70}" type="slidenum">
              <a:rPr lang="en-GB" smtClean="0"/>
              <a:pPr/>
              <a:t>19</a:t>
            </a:fld>
            <a:endParaRPr lang="en-GB"/>
          </a:p>
        </p:txBody>
      </p:sp>
      <p:sp>
        <p:nvSpPr>
          <p:cNvPr id="3" name="Title 2">
            <a:extLst>
              <a:ext uri="{FF2B5EF4-FFF2-40B4-BE49-F238E27FC236}">
                <a16:creationId xmlns:a16="http://schemas.microsoft.com/office/drawing/2014/main" id="{C884E0A9-DD3F-5273-2494-AC364358C071}"/>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Recall and review</a:t>
            </a:r>
          </a:p>
        </p:txBody>
      </p:sp>
      <p:sp>
        <p:nvSpPr>
          <p:cNvPr id="4" name="Text Placeholder 3">
            <a:extLst>
              <a:ext uri="{FF2B5EF4-FFF2-40B4-BE49-F238E27FC236}">
                <a16:creationId xmlns:a16="http://schemas.microsoft.com/office/drawing/2014/main" id="{4961CD90-FEFF-6010-C5ED-875F2477731F}"/>
              </a:ext>
            </a:extLst>
          </p:cNvPr>
          <p:cNvSpPr>
            <a:spLocks noGrp="1"/>
          </p:cNvSpPr>
          <p:nvPr>
            <p:ph type="body" sz="quarter" idx="12"/>
          </p:nvPr>
        </p:nvSpPr>
        <p:spPr>
          <a:xfrm>
            <a:off x="312000" y="1315200"/>
            <a:ext cx="11371999" cy="4802099"/>
          </a:xfrm>
        </p:spPr>
        <p:txBody>
          <a:bodyPr/>
          <a:lstStyle/>
          <a:p>
            <a:r>
              <a:rPr lang="en-GB" sz="3200" dirty="0">
                <a:solidFill>
                  <a:srgbClr val="000000"/>
                </a:solidFill>
                <a:latin typeface="Arial" panose="020B0604020202020204" pitchFamily="34" charset="0"/>
                <a:ea typeface="Calibri" panose="020F0502020204030204" pitchFamily="34" charset="0"/>
                <a:cs typeface="Arial" panose="020B0604020202020204" pitchFamily="34" charset="0"/>
              </a:rPr>
              <a:t>We have considered how EYPs provide effective feedback and why it is important in supporting children and young people’s educational development.</a:t>
            </a:r>
          </a:p>
          <a:p>
            <a:endParaRPr lang="en-GB" sz="3200" dirty="0">
              <a:solidFill>
                <a:srgbClr val="000000"/>
              </a:solidFill>
              <a:latin typeface="Arial" panose="020B0604020202020204" pitchFamily="34" charset="0"/>
              <a:ea typeface="Calibri" panose="020F0502020204030204" pitchFamily="34" charset="0"/>
              <a:cs typeface="Arial" panose="020B0604020202020204" pitchFamily="34" charset="0"/>
            </a:endParaRPr>
          </a:p>
          <a:p>
            <a:r>
              <a:rPr lang="en-GB" sz="3200" dirty="0">
                <a:solidFill>
                  <a:srgbClr val="000000"/>
                </a:solidFill>
                <a:latin typeface="Arial" panose="020B0604020202020204" pitchFamily="34" charset="0"/>
                <a:ea typeface="Calibri" panose="020F0502020204030204" pitchFamily="34" charset="0"/>
                <a:cs typeface="Arial" panose="020B0604020202020204" pitchFamily="34" charset="0"/>
              </a:rPr>
              <a:t>Write your name on a sticky note.</a:t>
            </a:r>
          </a:p>
          <a:p>
            <a:r>
              <a:rPr lang="en-GB" sz="3200" dirty="0">
                <a:solidFill>
                  <a:srgbClr val="000000"/>
                </a:solidFill>
                <a:latin typeface="Arial" panose="020B0604020202020204" pitchFamily="34" charset="0"/>
                <a:ea typeface="Calibri" panose="020F0502020204030204" pitchFamily="34" charset="0"/>
                <a:cs typeface="Arial" panose="020B0604020202020204" pitchFamily="34" charset="0"/>
              </a:rPr>
              <a:t>On the sticky note, write a question relating to this lesson that shows your understanding of giving clear feedback.</a:t>
            </a:r>
          </a:p>
          <a:p>
            <a:r>
              <a:rPr lang="en-GB" sz="3200" dirty="0">
                <a:solidFill>
                  <a:srgbClr val="000000"/>
                </a:solidFill>
                <a:latin typeface="Arial" panose="020B0604020202020204" pitchFamily="34" charset="0"/>
                <a:ea typeface="Calibri" panose="020F0502020204030204" pitchFamily="34" charset="0"/>
                <a:cs typeface="Arial" panose="020B0604020202020204" pitchFamily="34" charset="0"/>
              </a:rPr>
              <a:t>Hand the sticky note to your tutor as you leave.</a:t>
            </a:r>
            <a:endParaRPr lang="en-GB" sz="3200" dirty="0">
              <a:latin typeface="Arial" panose="020B0604020202020204" pitchFamily="34" charset="0"/>
              <a:ea typeface="Calibri" panose="020F050202020403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CCD630AE-0AA3-39BD-1CA3-9484D411FDDB}"/>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8628600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Connect: Board blast</a:t>
            </a:r>
          </a:p>
        </p:txBody>
      </p:sp>
      <p:sp>
        <p:nvSpPr>
          <p:cNvPr id="5" name="Text Placeholder 4"/>
          <p:cNvSpPr>
            <a:spLocks noGrp="1"/>
          </p:cNvSpPr>
          <p:nvPr>
            <p:ph type="body" sz="quarter" idx="12"/>
          </p:nvPr>
        </p:nvSpPr>
        <p:spPr/>
        <p:txBody>
          <a:bodyPr/>
          <a:lstStyle/>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Come to write on the whiteboard an oral question that can be used to encourage the child or young person to extend their learning.</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endParaRPr lang="en-GB" cap="none"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2</a:t>
            </a:fld>
            <a:endParaRPr lang="en-GB"/>
          </a:p>
        </p:txBody>
      </p:sp>
    </p:spTree>
    <p:extLst>
      <p:ext uri="{BB962C8B-B14F-4D97-AF65-F5344CB8AC3E}">
        <p14:creationId xmlns:p14="http://schemas.microsoft.com/office/powerpoint/2010/main" val="1174995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pPr>
              <a:lnSpc>
                <a:spcPct val="100000"/>
              </a:lnSpc>
            </a:pPr>
            <a:r>
              <a:rPr lang="en-US" sz="4000" dirty="0">
                <a:latin typeface="Arial" panose="020B0604020202020204" pitchFamily="34" charset="0"/>
                <a:cs typeface="Arial" panose="020B0604020202020204" pitchFamily="34" charset="0"/>
              </a:rPr>
              <a:t>T Level Technical Qualification in Education and Early Years</a:t>
            </a:r>
          </a:p>
        </p:txBody>
      </p:sp>
      <p:sp>
        <p:nvSpPr>
          <p:cNvPr id="3" name="Subtitle 2">
            <a:extLst>
              <a:ext uri="{FF2B5EF4-FFF2-40B4-BE49-F238E27FC236}">
                <a16:creationId xmlns:a16="http://schemas.microsoft.com/office/drawing/2014/main" id="{EAC674D4-B3D8-FC17-FD31-63477E4F3C11}"/>
              </a:ext>
            </a:extLst>
          </p:cNvPr>
          <p:cNvSpPr>
            <a:spLocks noGrp="1"/>
          </p:cNvSpPr>
          <p:nvPr>
            <p:ph type="subTitle" idx="1"/>
          </p:nvPr>
        </p:nvSpPr>
        <p:spPr/>
        <p:txBody>
          <a:bodyPr>
            <a:normAutofit/>
          </a:bodyPr>
          <a:lstStyle/>
          <a:p>
            <a:pPr>
              <a:lnSpc>
                <a:spcPct val="100000"/>
              </a:lnSpc>
            </a:pPr>
            <a:r>
              <a:rPr lang="en-GB" sz="3600" dirty="0">
                <a:latin typeface="Arial" panose="020B0604020202020204" pitchFamily="34" charset="0"/>
                <a:ea typeface="Calibri" panose="020F0502020204030204" pitchFamily="34" charset="0"/>
              </a:rPr>
              <a:t>Session 12: Using positive language</a:t>
            </a:r>
            <a:endParaRPr lang="en-US" sz="3200" dirty="0"/>
          </a:p>
        </p:txBody>
      </p:sp>
    </p:spTree>
    <p:extLst>
      <p:ext uri="{BB962C8B-B14F-4D97-AF65-F5344CB8AC3E}">
        <p14:creationId xmlns:p14="http://schemas.microsoft.com/office/powerpoint/2010/main" val="16949198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Connect</a:t>
            </a:r>
          </a:p>
        </p:txBody>
      </p:sp>
      <p:sp>
        <p:nvSpPr>
          <p:cNvPr id="5" name="Text Placeholder 4"/>
          <p:cNvSpPr>
            <a:spLocks noGrp="1"/>
          </p:cNvSpPr>
          <p:nvPr>
            <p:ph type="body" sz="quarter" idx="12"/>
          </p:nvPr>
        </p:nvSpPr>
        <p:spPr>
          <a:xfrm>
            <a:off x="312001" y="1315200"/>
            <a:ext cx="11248684" cy="4802099"/>
          </a:xfrm>
        </p:spPr>
        <p:txBody>
          <a:bodyPr/>
          <a:lstStyle/>
          <a:p>
            <a:r>
              <a:rPr lang="en-GB" sz="3200" dirty="0">
                <a:solidFill>
                  <a:srgbClr val="000000"/>
                </a:solidFill>
                <a:latin typeface="Arial" panose="020B0604020202020204" pitchFamily="34" charset="0"/>
                <a:ea typeface="Calibri" panose="020F0502020204030204" pitchFamily="34" charset="0"/>
                <a:cs typeface="Arial" panose="020B0604020202020204" pitchFamily="34" charset="0"/>
              </a:rPr>
              <a:t>We considered during the last lesson how early years practitioners (EYPs) provide effective feedback and why it is important in supporting children and young people’s educational development.</a:t>
            </a:r>
          </a:p>
          <a:p>
            <a:endParaRPr lang="en-GB" sz="3200" dirty="0">
              <a:solidFill>
                <a:srgbClr val="000000"/>
              </a:solidFill>
              <a:latin typeface="Arial" panose="020B0604020202020204" pitchFamily="34" charset="0"/>
              <a:ea typeface="Calibri" panose="020F0502020204030204" pitchFamily="34" charset="0"/>
              <a:cs typeface="Arial" panose="020B0604020202020204" pitchFamily="34" charset="0"/>
            </a:endParaRPr>
          </a:p>
          <a:p>
            <a:r>
              <a:rPr lang="en-GB" sz="3200" dirty="0">
                <a:solidFill>
                  <a:srgbClr val="000000"/>
                </a:solidFill>
                <a:latin typeface="Arial" panose="020B0604020202020204" pitchFamily="34" charset="0"/>
                <a:ea typeface="Calibri" panose="020F0502020204030204" pitchFamily="34" charset="0"/>
                <a:cs typeface="Arial" panose="020B0604020202020204" pitchFamily="34" charset="0"/>
              </a:rPr>
              <a:t>As you left, you wrote a question on a sticky note and handed it in. You are going to be given another sticky note. Upon receiving it, you need to answer the question. You then need to hand it back to the peer whose name is on the sticky note.</a:t>
            </a:r>
          </a:p>
          <a:p>
            <a:r>
              <a:rPr lang="en-GB" sz="3200" dirty="0">
                <a:solidFill>
                  <a:srgbClr val="000000"/>
                </a:solidFill>
                <a:latin typeface="Arial" panose="020B0604020202020204" pitchFamily="34" charset="0"/>
                <a:ea typeface="Calibri" panose="020F0502020204030204" pitchFamily="34" charset="0"/>
                <a:cs typeface="Arial" panose="020B0604020202020204" pitchFamily="34" charset="0"/>
              </a:rPr>
              <a:t>You need to check that your peer has got the answer correct.</a:t>
            </a:r>
          </a:p>
          <a:p>
            <a:endParaRPr lang="en-GB" sz="3200" dirty="0">
              <a:solidFill>
                <a:srgbClr val="000000"/>
              </a:solidFill>
              <a:latin typeface="Arial" panose="020B0604020202020204" pitchFamily="34" charset="0"/>
              <a:ea typeface="Calibri" panose="020F0502020204030204" pitchFamily="34" charset="0"/>
              <a:cs typeface="Arial" panose="020B060402020202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endParaRPr lang="en-GB" cap="none"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21</a:t>
            </a:fld>
            <a:endParaRPr lang="en-GB"/>
          </a:p>
        </p:txBody>
      </p:sp>
    </p:spTree>
    <p:extLst>
      <p:ext uri="{BB962C8B-B14F-4D97-AF65-F5344CB8AC3E}">
        <p14:creationId xmlns:p14="http://schemas.microsoft.com/office/powerpoint/2010/main" val="17360396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0AED58-D38B-6508-A9C0-A23ED3B9AEA1}"/>
              </a:ext>
            </a:extLst>
          </p:cNvPr>
          <p:cNvSpPr>
            <a:spLocks noGrp="1"/>
          </p:cNvSpPr>
          <p:nvPr>
            <p:ph type="sldNum" sz="quarter" idx="11"/>
          </p:nvPr>
        </p:nvSpPr>
        <p:spPr/>
        <p:txBody>
          <a:bodyPr/>
          <a:lstStyle/>
          <a:p>
            <a:fld id="{DA2C159E-F13C-4A85-9A41-E7669D3E0D70}" type="slidenum">
              <a:rPr lang="en-GB" smtClean="0"/>
              <a:pPr/>
              <a:t>22</a:t>
            </a:fld>
            <a:endParaRPr lang="en-GB"/>
          </a:p>
        </p:txBody>
      </p:sp>
      <p:sp>
        <p:nvSpPr>
          <p:cNvPr id="3" name="Title 2">
            <a:extLst>
              <a:ext uri="{FF2B5EF4-FFF2-40B4-BE49-F238E27FC236}">
                <a16:creationId xmlns:a16="http://schemas.microsoft.com/office/drawing/2014/main" id="{4235DCFC-C8EE-4C62-485C-1F7E89EA6011}"/>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Session intent</a:t>
            </a:r>
          </a:p>
        </p:txBody>
      </p:sp>
      <p:sp>
        <p:nvSpPr>
          <p:cNvPr id="4" name="Text Placeholder 3">
            <a:extLst>
              <a:ext uri="{FF2B5EF4-FFF2-40B4-BE49-F238E27FC236}">
                <a16:creationId xmlns:a16="http://schemas.microsoft.com/office/drawing/2014/main" id="{BE79DDD7-7AC8-931A-6A3D-181E37EC97DF}"/>
              </a:ext>
            </a:extLst>
          </p:cNvPr>
          <p:cNvSpPr>
            <a:spLocks noGrp="1"/>
          </p:cNvSpPr>
          <p:nvPr>
            <p:ph type="body" sz="quarter" idx="12"/>
          </p:nvPr>
        </p:nvSpPr>
        <p:spPr>
          <a:xfrm>
            <a:off x="312000" y="1315200"/>
            <a:ext cx="11605405" cy="4802099"/>
          </a:xfrm>
        </p:spPr>
        <p:txBody>
          <a:bodyPr/>
          <a:lstStyle/>
          <a:p>
            <a:r>
              <a:rPr lang="en-GB" sz="3200" dirty="0">
                <a:solidFill>
                  <a:srgbClr val="000000"/>
                </a:solidFill>
                <a:latin typeface="Arial" panose="020B0604020202020204" pitchFamily="34" charset="0"/>
                <a:ea typeface="Calibri" panose="020F0502020204030204" pitchFamily="34" charset="0"/>
                <a:cs typeface="Arial" panose="020B0604020202020204" pitchFamily="34" charset="0"/>
              </a:rPr>
              <a:t>To consider how children and young people may respond to the EYP when they use positive language.</a:t>
            </a:r>
            <a:endParaRPr lang="en-GB" sz="3200" dirty="0">
              <a:latin typeface="Arial" panose="020B0604020202020204" pitchFamily="34" charset="0"/>
              <a:ea typeface="Calibri" panose="020F050202020403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1D19660-6BA7-3843-DC3E-A2C7D189243D}"/>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8457889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554FA6B-D2D4-AE19-6007-7747D07F4971}"/>
              </a:ext>
            </a:extLst>
          </p:cNvPr>
          <p:cNvSpPr>
            <a:spLocks noGrp="1"/>
          </p:cNvSpPr>
          <p:nvPr>
            <p:ph type="sldNum" sz="quarter" idx="11"/>
          </p:nvPr>
        </p:nvSpPr>
        <p:spPr/>
        <p:txBody>
          <a:bodyPr/>
          <a:lstStyle/>
          <a:p>
            <a:fld id="{DA2C159E-F13C-4A85-9A41-E7669D3E0D70}" type="slidenum">
              <a:rPr lang="en-GB" smtClean="0"/>
              <a:pPr/>
              <a:t>23</a:t>
            </a:fld>
            <a:endParaRPr lang="en-GB"/>
          </a:p>
        </p:txBody>
      </p:sp>
      <p:sp>
        <p:nvSpPr>
          <p:cNvPr id="3" name="Title 2">
            <a:extLst>
              <a:ext uri="{FF2B5EF4-FFF2-40B4-BE49-F238E27FC236}">
                <a16:creationId xmlns:a16="http://schemas.microsoft.com/office/drawing/2014/main" id="{738DDAE4-3F0C-DE92-53B1-D055E3C43D5A}"/>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Using positive language</a:t>
            </a:r>
          </a:p>
        </p:txBody>
      </p:sp>
      <p:sp>
        <p:nvSpPr>
          <p:cNvPr id="4" name="Text Placeholder 3">
            <a:extLst>
              <a:ext uri="{FF2B5EF4-FFF2-40B4-BE49-F238E27FC236}">
                <a16:creationId xmlns:a16="http://schemas.microsoft.com/office/drawing/2014/main" id="{D6A206B8-69C7-B64B-56C3-6893EE6AC223}"/>
              </a:ext>
            </a:extLst>
          </p:cNvPr>
          <p:cNvSpPr>
            <a:spLocks noGrp="1"/>
          </p:cNvSpPr>
          <p:nvPr>
            <p:ph type="body" sz="quarter" idx="12"/>
          </p:nvPr>
        </p:nvSpPr>
        <p:spPr>
          <a:xfrm>
            <a:off x="310601" y="1165243"/>
            <a:ext cx="11570798" cy="4802099"/>
          </a:xfrm>
        </p:spPr>
        <p:txBody>
          <a:bodyPr vert="horz" lIns="0" tIns="0" rIns="0" bIns="0" rtlCol="0" anchor="t">
            <a:noAutofit/>
          </a:bodyPr>
          <a:lstStyle/>
          <a:p>
            <a:pPr marL="457189" indent="-457189">
              <a:buFont typeface="Arial" panose="020B0604020202020204" pitchFamily="34" charset="0"/>
              <a:buChar char="•"/>
            </a:pPr>
            <a:r>
              <a:rPr lang="en-GB" sz="2800" dirty="0">
                <a:latin typeface="Arial" panose="020B0604020202020204" pitchFamily="34" charset="0"/>
                <a:cs typeface="Arial" panose="020B0604020202020204" pitchFamily="34" charset="0"/>
              </a:rPr>
              <a:t>When working with children and young people, EYPs should use positive language.</a:t>
            </a:r>
          </a:p>
          <a:p>
            <a:pPr marL="457189" indent="-457189">
              <a:buFont typeface="Arial" panose="020B0604020202020204" pitchFamily="34" charset="0"/>
              <a:buChar char="•"/>
            </a:pPr>
            <a:r>
              <a:rPr lang="en-GB" sz="2800" dirty="0">
                <a:latin typeface="Arial" panose="020B0604020202020204" pitchFamily="34" charset="0"/>
                <a:cs typeface="Arial" panose="020B0604020202020204" pitchFamily="34" charset="0"/>
              </a:rPr>
              <a:t>The use of positive language will help children and young people to respond to the EYP in a positive way.</a:t>
            </a:r>
          </a:p>
          <a:p>
            <a:pPr marL="457189" indent="-457189">
              <a:buFont typeface="Arial" panose="020B0604020202020204" pitchFamily="34" charset="0"/>
              <a:buChar char="•"/>
            </a:pPr>
            <a:r>
              <a:rPr lang="en-GB" sz="2800" dirty="0">
                <a:latin typeface="Arial" panose="020B0604020202020204" pitchFamily="34" charset="0"/>
                <a:cs typeface="Arial" panose="020B0604020202020204" pitchFamily="34" charset="0"/>
              </a:rPr>
              <a:t>Using positive language will help to enhance a child or young person’s confidence.</a:t>
            </a:r>
          </a:p>
          <a:p>
            <a:pPr marL="457189" indent="-457189">
              <a:buFont typeface="Arial" panose="020B0604020202020204" pitchFamily="34" charset="0"/>
              <a:buChar char="•"/>
            </a:pPr>
            <a:r>
              <a:rPr lang="en-GB" sz="2800" dirty="0">
                <a:latin typeface="Arial" panose="020B0604020202020204" pitchFamily="34" charset="0"/>
                <a:cs typeface="Arial" panose="020B0604020202020204" pitchFamily="34" charset="0"/>
              </a:rPr>
              <a:t>As an EYP, how we talk to children and young people will impact how they behave. It will also influence their learning and development.</a:t>
            </a:r>
          </a:p>
          <a:p>
            <a:pPr marL="457189" indent="-457189">
              <a:buFont typeface="Arial" panose="020B0604020202020204" pitchFamily="34" charset="0"/>
              <a:buChar char="•"/>
            </a:pPr>
            <a:r>
              <a:rPr lang="en-GB" sz="2800" dirty="0">
                <a:latin typeface="Arial" panose="020B0604020202020204" pitchFamily="34" charset="0"/>
                <a:cs typeface="Arial" panose="020B0604020202020204" pitchFamily="34" charset="0"/>
              </a:rPr>
              <a:t>We must consider how we communicate both verbally and non-verbally when speaking to children and young people and when dealing with behaviour.</a:t>
            </a:r>
          </a:p>
          <a:p>
            <a:pPr marL="457189" indent="-457189">
              <a:buFont typeface="Arial" panose="020B0604020202020204" pitchFamily="34" charset="0"/>
              <a:buChar char="•"/>
            </a:pPr>
            <a:endParaRPr lang="en-GB" sz="2800"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A9432EDD-351A-6CEE-C1BF-DB225F4373AC}"/>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4131847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9ECA6D9-50CF-FCD9-1A4F-A50266B01AE9}"/>
              </a:ext>
            </a:extLst>
          </p:cNvPr>
          <p:cNvSpPr>
            <a:spLocks noGrp="1"/>
          </p:cNvSpPr>
          <p:nvPr>
            <p:ph type="sldNum" sz="quarter" idx="11"/>
          </p:nvPr>
        </p:nvSpPr>
        <p:spPr/>
        <p:txBody>
          <a:bodyPr/>
          <a:lstStyle/>
          <a:p>
            <a:fld id="{DA2C159E-F13C-4A85-9A41-E7669D3E0D70}" type="slidenum">
              <a:rPr lang="en-GB" smtClean="0"/>
              <a:pPr/>
              <a:t>24</a:t>
            </a:fld>
            <a:endParaRPr lang="en-GB"/>
          </a:p>
        </p:txBody>
      </p:sp>
      <p:sp>
        <p:nvSpPr>
          <p:cNvPr id="3" name="Title 2">
            <a:extLst>
              <a:ext uri="{FF2B5EF4-FFF2-40B4-BE49-F238E27FC236}">
                <a16:creationId xmlns:a16="http://schemas.microsoft.com/office/drawing/2014/main" id="{588253D9-5324-E42F-A41B-5CAF360FFA55}"/>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Small-group task</a:t>
            </a:r>
          </a:p>
        </p:txBody>
      </p:sp>
      <p:sp>
        <p:nvSpPr>
          <p:cNvPr id="4" name="Text Placeholder 3">
            <a:extLst>
              <a:ext uri="{FF2B5EF4-FFF2-40B4-BE49-F238E27FC236}">
                <a16:creationId xmlns:a16="http://schemas.microsoft.com/office/drawing/2014/main" id="{A1B36A73-4B13-0BF7-603A-3A2DDF7505E9}"/>
              </a:ext>
            </a:extLst>
          </p:cNvPr>
          <p:cNvSpPr>
            <a:spLocks noGrp="1"/>
          </p:cNvSpPr>
          <p:nvPr>
            <p:ph type="body" sz="quarter" idx="12"/>
          </p:nvPr>
        </p:nvSpPr>
        <p:spPr>
          <a:xfrm>
            <a:off x="346411" y="1508787"/>
            <a:ext cx="11611211" cy="4110739"/>
          </a:xfrm>
        </p:spPr>
        <p:txBody>
          <a:bodyPr vert="horz" lIns="0" tIns="0" rIns="0" bIns="0" rtlCol="0" anchor="t">
            <a:noAutofit/>
          </a:bodyPr>
          <a:lstStyle/>
          <a:p>
            <a:r>
              <a:rPr lang="en-GB" sz="3200" dirty="0">
                <a:latin typeface="Arial" panose="020B0604020202020204" pitchFamily="34" charset="0"/>
                <a:cs typeface="Arial" panose="020B0604020202020204" pitchFamily="34" charset="0"/>
              </a:rPr>
              <a:t>Make a table with two columns. Title one column ‘verbal’ and the other column ‘non-verbal’ communication. </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List under each what you need to consider when talking to children and young people. This can also relate to dealing with behaviour.</a:t>
            </a:r>
          </a:p>
        </p:txBody>
      </p:sp>
      <p:sp>
        <p:nvSpPr>
          <p:cNvPr id="5" name="Footer Placeholder 4">
            <a:extLst>
              <a:ext uri="{FF2B5EF4-FFF2-40B4-BE49-F238E27FC236}">
                <a16:creationId xmlns:a16="http://schemas.microsoft.com/office/drawing/2014/main" id="{5ABA5DB8-C440-8276-3197-A8DAEAD1756F}"/>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6653344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2A03DE7-1DDC-B4FE-C5C0-1B8FD79F32E8}"/>
              </a:ext>
            </a:extLst>
          </p:cNvPr>
          <p:cNvSpPr>
            <a:spLocks noGrp="1"/>
          </p:cNvSpPr>
          <p:nvPr>
            <p:ph type="sldNum" sz="quarter" idx="11"/>
          </p:nvPr>
        </p:nvSpPr>
        <p:spPr/>
        <p:txBody>
          <a:bodyPr/>
          <a:lstStyle/>
          <a:p>
            <a:fld id="{DA2C159E-F13C-4A85-9A41-E7669D3E0D70}" type="slidenum">
              <a:rPr lang="en-GB" smtClean="0"/>
              <a:pPr/>
              <a:t>25</a:t>
            </a:fld>
            <a:endParaRPr lang="en-GB"/>
          </a:p>
        </p:txBody>
      </p:sp>
      <p:sp>
        <p:nvSpPr>
          <p:cNvPr id="3" name="Title 2">
            <a:extLst>
              <a:ext uri="{FF2B5EF4-FFF2-40B4-BE49-F238E27FC236}">
                <a16:creationId xmlns:a16="http://schemas.microsoft.com/office/drawing/2014/main" id="{2BC7C8FB-F4C2-CAC7-9203-0DD3F4D6A6AB}"/>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Verbal communication</a:t>
            </a:r>
          </a:p>
        </p:txBody>
      </p:sp>
      <p:sp>
        <p:nvSpPr>
          <p:cNvPr id="4" name="Text Placeholder 3">
            <a:extLst>
              <a:ext uri="{FF2B5EF4-FFF2-40B4-BE49-F238E27FC236}">
                <a16:creationId xmlns:a16="http://schemas.microsoft.com/office/drawing/2014/main" id="{4AA367C6-0E36-14C8-A31D-5C9796080CF0}"/>
              </a:ext>
            </a:extLst>
          </p:cNvPr>
          <p:cNvSpPr>
            <a:spLocks noGrp="1"/>
          </p:cNvSpPr>
          <p:nvPr>
            <p:ph type="body" sz="quarter" idx="12"/>
          </p:nvPr>
        </p:nvSpPr>
        <p:spPr>
          <a:xfrm>
            <a:off x="312000" y="1028734"/>
            <a:ext cx="11509120" cy="5088565"/>
          </a:xfrm>
        </p:spPr>
        <p:txBody>
          <a:bodyPr/>
          <a:lstStyle/>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Level of language – giving the right amount of information according to audience and purpose.</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Clarity – be clear in what you are asking of children and young people. Not all EYPs give clear instructions when asking for something to be completed.</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Pause and response time – when speaking to babies, toddlers and pre-school-aged children, leave a pause when you finish. This allows them to think and process what you have said to them. They will then respond accordingly.</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Tone of voice – talk slowly, clearly and calmly to children. It shows that you are in control of the situation.</a:t>
            </a:r>
          </a:p>
        </p:txBody>
      </p:sp>
      <p:sp>
        <p:nvSpPr>
          <p:cNvPr id="5" name="Footer Placeholder 4">
            <a:extLst>
              <a:ext uri="{FF2B5EF4-FFF2-40B4-BE49-F238E27FC236}">
                <a16:creationId xmlns:a16="http://schemas.microsoft.com/office/drawing/2014/main" id="{62C05D10-1999-FEA3-A3B9-5EBA926A8D7B}"/>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41879124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7CBB4E9-398D-A8B5-99F3-7D0A43B562E5}"/>
              </a:ext>
            </a:extLst>
          </p:cNvPr>
          <p:cNvSpPr>
            <a:spLocks noGrp="1"/>
          </p:cNvSpPr>
          <p:nvPr>
            <p:ph type="sldNum" sz="quarter" idx="11"/>
          </p:nvPr>
        </p:nvSpPr>
        <p:spPr/>
        <p:txBody>
          <a:bodyPr/>
          <a:lstStyle/>
          <a:p>
            <a:fld id="{DA2C159E-F13C-4A85-9A41-E7669D3E0D70}" type="slidenum">
              <a:rPr lang="en-GB" smtClean="0"/>
              <a:pPr/>
              <a:t>26</a:t>
            </a:fld>
            <a:endParaRPr lang="en-GB"/>
          </a:p>
        </p:txBody>
      </p:sp>
      <p:sp>
        <p:nvSpPr>
          <p:cNvPr id="3" name="Title 2">
            <a:extLst>
              <a:ext uri="{FF2B5EF4-FFF2-40B4-BE49-F238E27FC236}">
                <a16:creationId xmlns:a16="http://schemas.microsoft.com/office/drawing/2014/main" id="{F896F5AC-9C46-A7D8-F96C-AD0E8056F5A6}"/>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Non-verbal communication</a:t>
            </a:r>
          </a:p>
        </p:txBody>
      </p:sp>
      <p:sp>
        <p:nvSpPr>
          <p:cNvPr id="4" name="Text Placeholder 3">
            <a:extLst>
              <a:ext uri="{FF2B5EF4-FFF2-40B4-BE49-F238E27FC236}">
                <a16:creationId xmlns:a16="http://schemas.microsoft.com/office/drawing/2014/main" id="{9DF75316-2EF1-D2B5-F6F4-CA4C41C32200}"/>
              </a:ext>
            </a:extLst>
          </p:cNvPr>
          <p:cNvSpPr>
            <a:spLocks noGrp="1"/>
          </p:cNvSpPr>
          <p:nvPr>
            <p:ph type="body" sz="quarter" idx="12"/>
          </p:nvPr>
        </p:nvSpPr>
        <p:spPr>
          <a:xfrm>
            <a:off x="310601" y="1027951"/>
            <a:ext cx="11250084" cy="4802099"/>
          </a:xfrm>
        </p:spPr>
        <p:txBody>
          <a:bodyPr/>
          <a:lstStyle/>
          <a:p>
            <a:pPr marL="457189" indent="-457189">
              <a:buFont typeface="Arial" panose="020B0604020202020204" pitchFamily="34" charset="0"/>
              <a:buChar char="•"/>
            </a:pPr>
            <a:r>
              <a:rPr lang="en-GB" sz="2800" dirty="0">
                <a:latin typeface="Arial" panose="020B0604020202020204" pitchFamily="34" charset="0"/>
                <a:cs typeface="Arial" panose="020B0604020202020204" pitchFamily="34" charset="0"/>
              </a:rPr>
              <a:t>Eye contact – when speaking to children and young people about their behaviour, look at them. This ensures that you have their attention. You can also check that they understand what you are saying to them and why it is important.</a:t>
            </a:r>
          </a:p>
          <a:p>
            <a:pPr marL="457189" indent="-457189">
              <a:buFont typeface="Arial" panose="020B0604020202020204" pitchFamily="34" charset="0"/>
              <a:buChar char="•"/>
            </a:pPr>
            <a:r>
              <a:rPr lang="en-GB" sz="2800" dirty="0">
                <a:latin typeface="Arial" panose="020B0604020202020204" pitchFamily="34" charset="0"/>
                <a:cs typeface="Arial" panose="020B0604020202020204" pitchFamily="34" charset="0"/>
              </a:rPr>
              <a:t>Body language – how you stand in relation to your body language is important when dealing with children’s behaviour. Be clear on how you are portraying yourself towards the child.</a:t>
            </a:r>
          </a:p>
          <a:p>
            <a:pPr marL="457189" indent="-457189">
              <a:buFont typeface="Arial" panose="020B0604020202020204" pitchFamily="34" charset="0"/>
              <a:buChar char="•"/>
            </a:pPr>
            <a:r>
              <a:rPr lang="en-GB" sz="2800" dirty="0">
                <a:latin typeface="Arial" panose="020B0604020202020204" pitchFamily="34" charset="0"/>
                <a:cs typeface="Arial" panose="020B0604020202020204" pitchFamily="34" charset="0"/>
              </a:rPr>
              <a:t>Proximity – the distance between the child and yourself when talking to them about their behaviour can influence how they react.</a:t>
            </a:r>
          </a:p>
          <a:p>
            <a:endParaRPr lang="en-GB" sz="2800"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23B86EB9-0505-869B-CE82-02CCDC72EC33}"/>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2388468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1266492-9A50-67C0-ABAF-C65BE79138C3}"/>
              </a:ext>
            </a:extLst>
          </p:cNvPr>
          <p:cNvSpPr>
            <a:spLocks noGrp="1"/>
          </p:cNvSpPr>
          <p:nvPr>
            <p:ph type="sldNum" sz="quarter" idx="11"/>
          </p:nvPr>
        </p:nvSpPr>
        <p:spPr/>
        <p:txBody>
          <a:bodyPr/>
          <a:lstStyle/>
          <a:p>
            <a:fld id="{DA2C159E-F13C-4A85-9A41-E7669D3E0D70}" type="slidenum">
              <a:rPr lang="en-GB" smtClean="0"/>
              <a:pPr/>
              <a:t>27</a:t>
            </a:fld>
            <a:endParaRPr lang="en-GB"/>
          </a:p>
        </p:txBody>
      </p:sp>
      <p:sp>
        <p:nvSpPr>
          <p:cNvPr id="3" name="Title 2">
            <a:extLst>
              <a:ext uri="{FF2B5EF4-FFF2-40B4-BE49-F238E27FC236}">
                <a16:creationId xmlns:a16="http://schemas.microsoft.com/office/drawing/2014/main" id="{85C467BA-B20F-5C01-4C0E-205B036CA9D5}"/>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Paired task </a:t>
            </a:r>
            <a:r>
              <a:rPr lang="en-US" sz="4000" dirty="0">
                <a:latin typeface="Arial" panose="020B0604020202020204" pitchFamily="34" charset="0"/>
                <a:cs typeface="Arial" panose="020B0604020202020204" pitchFamily="34" charset="0"/>
              </a:rPr>
              <a:t>(10 minutes)</a:t>
            </a:r>
            <a:endParaRPr lang="en-GB" sz="4000" dirty="0">
              <a:latin typeface="Arial" panose="020B0604020202020204" pitchFamily="34" charset="0"/>
              <a:cs typeface="Arial" panose="020B0604020202020204" pitchFamily="34" charset="0"/>
            </a:endParaRPr>
          </a:p>
        </p:txBody>
      </p:sp>
      <p:sp>
        <p:nvSpPr>
          <p:cNvPr id="4" name="Text Placeholder 3">
            <a:extLst>
              <a:ext uri="{FF2B5EF4-FFF2-40B4-BE49-F238E27FC236}">
                <a16:creationId xmlns:a16="http://schemas.microsoft.com/office/drawing/2014/main" id="{1FDF83E5-71C9-D781-5E19-EC41C618325F}"/>
              </a:ext>
            </a:extLst>
          </p:cNvPr>
          <p:cNvSpPr>
            <a:spLocks noGrp="1"/>
          </p:cNvSpPr>
          <p:nvPr>
            <p:ph type="body" sz="quarter" idx="12"/>
          </p:nvPr>
        </p:nvSpPr>
        <p:spPr>
          <a:xfrm>
            <a:off x="312000" y="1315200"/>
            <a:ext cx="11352619" cy="4802099"/>
          </a:xfrm>
        </p:spPr>
        <p:txBody>
          <a:bodyPr/>
          <a:lstStyle/>
          <a:p>
            <a:r>
              <a:rPr lang="en-GB" sz="3200" dirty="0">
                <a:latin typeface="Arial" panose="020B0604020202020204" pitchFamily="34" charset="0"/>
                <a:cs typeface="Arial" panose="020B0604020202020204" pitchFamily="34" charset="0"/>
              </a:rPr>
              <a:t>Individually copy the negative statements on the next slide into your notebooks.</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Working in pairs, consider each of the negative statements, and change them to positive statements.</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Be prepared to provide feedback to the class and share your ideas.</a:t>
            </a:r>
          </a:p>
        </p:txBody>
      </p:sp>
      <p:sp>
        <p:nvSpPr>
          <p:cNvPr id="5" name="Footer Placeholder 4">
            <a:extLst>
              <a:ext uri="{FF2B5EF4-FFF2-40B4-BE49-F238E27FC236}">
                <a16:creationId xmlns:a16="http://schemas.microsoft.com/office/drawing/2014/main" id="{DC3B296E-0506-037B-AC9F-3D52C6E12682}"/>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5690353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9F7743D-8D42-0057-6864-1DF3032D520E}"/>
              </a:ext>
            </a:extLst>
          </p:cNvPr>
          <p:cNvSpPr>
            <a:spLocks noGrp="1"/>
          </p:cNvSpPr>
          <p:nvPr>
            <p:ph type="sldNum" sz="quarter" idx="11"/>
          </p:nvPr>
        </p:nvSpPr>
        <p:spPr/>
        <p:txBody>
          <a:bodyPr/>
          <a:lstStyle/>
          <a:p>
            <a:fld id="{DA2C159E-F13C-4A85-9A41-E7669D3E0D70}" type="slidenum">
              <a:rPr lang="en-GB" smtClean="0"/>
              <a:pPr/>
              <a:t>28</a:t>
            </a:fld>
            <a:endParaRPr lang="en-GB"/>
          </a:p>
        </p:txBody>
      </p:sp>
      <p:sp>
        <p:nvSpPr>
          <p:cNvPr id="3" name="Title 2">
            <a:extLst>
              <a:ext uri="{FF2B5EF4-FFF2-40B4-BE49-F238E27FC236}">
                <a16:creationId xmlns:a16="http://schemas.microsoft.com/office/drawing/2014/main" id="{5F1758C4-0237-3E80-8291-E8DABAE16A03}"/>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Negative statements and questions</a:t>
            </a:r>
          </a:p>
        </p:txBody>
      </p:sp>
      <p:sp>
        <p:nvSpPr>
          <p:cNvPr id="4" name="Text Placeholder 3">
            <a:extLst>
              <a:ext uri="{FF2B5EF4-FFF2-40B4-BE49-F238E27FC236}">
                <a16:creationId xmlns:a16="http://schemas.microsoft.com/office/drawing/2014/main" id="{52229D44-2574-FB9B-ECD7-5748274A741D}"/>
              </a:ext>
            </a:extLst>
          </p:cNvPr>
          <p:cNvSpPr>
            <a:spLocks noGrp="1"/>
          </p:cNvSpPr>
          <p:nvPr>
            <p:ph type="body" sz="quarter" idx="12"/>
          </p:nvPr>
        </p:nvSpPr>
        <p:spPr>
          <a:xfrm>
            <a:off x="312000" y="1315200"/>
            <a:ext cx="11640651" cy="4802099"/>
          </a:xfrm>
        </p:spPr>
        <p:txBody>
          <a:bodyPr vert="horz" lIns="0" tIns="0" rIns="0" bIns="0" rtlCol="0" anchor="t">
            <a:noAutofit/>
          </a:bodyPr>
          <a:lstStyle/>
          <a:p>
            <a:r>
              <a:rPr lang="en-GB" sz="3200" dirty="0">
                <a:latin typeface="Arial" panose="020B0604020202020204" pitchFamily="34" charset="0"/>
                <a:cs typeface="Arial" panose="020B0604020202020204" pitchFamily="34" charset="0"/>
              </a:rPr>
              <a:t>What a mess!</a:t>
            </a:r>
          </a:p>
          <a:p>
            <a:r>
              <a:rPr lang="en-GB" sz="3200" dirty="0">
                <a:latin typeface="Arial" panose="020B0604020202020204" pitchFamily="34" charset="0"/>
                <a:cs typeface="Arial" panose="020B0604020202020204" pitchFamily="34" charset="0"/>
              </a:rPr>
              <a:t>You need to ….</a:t>
            </a:r>
          </a:p>
          <a:p>
            <a:r>
              <a:rPr lang="en-GB" sz="3200" dirty="0">
                <a:latin typeface="Arial" panose="020B0604020202020204" pitchFamily="34" charset="0"/>
                <a:cs typeface="Arial" panose="020B0604020202020204" pitchFamily="34" charset="0"/>
              </a:rPr>
              <a:t>Do you need help?</a:t>
            </a:r>
          </a:p>
          <a:p>
            <a:r>
              <a:rPr lang="en-GB" sz="3200" dirty="0">
                <a:latin typeface="Arial" panose="020B0604020202020204" pitchFamily="34" charset="0"/>
                <a:cs typeface="Arial" panose="020B0604020202020204" pitchFamily="34" charset="0"/>
              </a:rPr>
              <a:t>Let me do it!</a:t>
            </a:r>
          </a:p>
          <a:p>
            <a:r>
              <a:rPr lang="en-GB" sz="3200" dirty="0">
                <a:latin typeface="Arial" panose="020B0604020202020204" pitchFamily="34" charset="0"/>
                <a:cs typeface="Arial" panose="020B0604020202020204" pitchFamily="34" charset="0"/>
              </a:rPr>
              <a:t>I explained how to do this yesterday.</a:t>
            </a:r>
          </a:p>
          <a:p>
            <a:r>
              <a:rPr lang="en-GB" sz="3200" dirty="0">
                <a:latin typeface="Arial" panose="020B0604020202020204" pitchFamily="34" charset="0"/>
                <a:cs typeface="Arial" panose="020B0604020202020204" pitchFamily="34" charset="0"/>
              </a:rPr>
              <a:t>We do not talk like that.</a:t>
            </a:r>
          </a:p>
          <a:p>
            <a:r>
              <a:rPr lang="en-GB" sz="3200" dirty="0">
                <a:latin typeface="Arial" panose="020B0604020202020204" pitchFamily="34" charset="0"/>
                <a:cs typeface="Arial" panose="020B0604020202020204" pitchFamily="34" charset="0"/>
              </a:rPr>
              <a:t>Do I need to separate you?</a:t>
            </a:r>
          </a:p>
          <a:p>
            <a:r>
              <a:rPr lang="en-GB" sz="3200" dirty="0">
                <a:latin typeface="Arial" panose="020B0604020202020204" pitchFamily="34" charset="0"/>
                <a:cs typeface="Arial" panose="020B0604020202020204" pitchFamily="34" charset="0"/>
              </a:rPr>
              <a:t>Look at what you have done!</a:t>
            </a:r>
          </a:p>
        </p:txBody>
      </p:sp>
      <p:sp>
        <p:nvSpPr>
          <p:cNvPr id="5" name="Footer Placeholder 4">
            <a:extLst>
              <a:ext uri="{FF2B5EF4-FFF2-40B4-BE49-F238E27FC236}">
                <a16:creationId xmlns:a16="http://schemas.microsoft.com/office/drawing/2014/main" id="{96F0D202-08E0-858B-17C6-D5773D278243}"/>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6006370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EE47F74-94A2-B097-1018-470E6567DDDB}"/>
              </a:ext>
            </a:extLst>
          </p:cNvPr>
          <p:cNvSpPr>
            <a:spLocks noGrp="1"/>
          </p:cNvSpPr>
          <p:nvPr>
            <p:ph type="sldNum" sz="quarter" idx="11"/>
          </p:nvPr>
        </p:nvSpPr>
        <p:spPr/>
        <p:txBody>
          <a:bodyPr/>
          <a:lstStyle/>
          <a:p>
            <a:fld id="{DA2C159E-F13C-4A85-9A41-E7669D3E0D70}" type="slidenum">
              <a:rPr lang="en-GB" smtClean="0"/>
              <a:pPr/>
              <a:t>29</a:t>
            </a:fld>
            <a:endParaRPr lang="en-GB"/>
          </a:p>
        </p:txBody>
      </p:sp>
      <p:sp>
        <p:nvSpPr>
          <p:cNvPr id="3" name="Title 2">
            <a:extLst>
              <a:ext uri="{FF2B5EF4-FFF2-40B4-BE49-F238E27FC236}">
                <a16:creationId xmlns:a16="http://schemas.microsoft.com/office/drawing/2014/main" id="{07DDE5BB-1DCF-B9BC-A692-77E4C5651771}"/>
              </a:ext>
            </a:extLst>
          </p:cNvPr>
          <p:cNvSpPr>
            <a:spLocks noGrp="1"/>
          </p:cNvSpPr>
          <p:nvPr>
            <p:ph type="title"/>
          </p:nvPr>
        </p:nvSpPr>
        <p:spPr/>
        <p:txBody>
          <a:bodyPr>
            <a:normAutofit fontScale="90000"/>
          </a:bodyPr>
          <a:lstStyle/>
          <a:p>
            <a:pPr>
              <a:lnSpc>
                <a:spcPct val="100000"/>
              </a:lnSpc>
            </a:pPr>
            <a:r>
              <a:rPr lang="en-GB" sz="4000" dirty="0">
                <a:latin typeface="Arial" panose="020B0604020202020204" pitchFamily="34" charset="0"/>
                <a:cs typeface="Arial" panose="020B0604020202020204" pitchFamily="34" charset="0"/>
              </a:rPr>
              <a:t>Possible alternatives to the negative statements</a:t>
            </a:r>
          </a:p>
        </p:txBody>
      </p:sp>
      <p:sp>
        <p:nvSpPr>
          <p:cNvPr id="5" name="Footer Placeholder 4">
            <a:extLst>
              <a:ext uri="{FF2B5EF4-FFF2-40B4-BE49-F238E27FC236}">
                <a16:creationId xmlns:a16="http://schemas.microsoft.com/office/drawing/2014/main" id="{6D6CB66E-6091-9CEB-78A2-CCD5E8C68B5D}"/>
              </a:ext>
            </a:extLst>
          </p:cNvPr>
          <p:cNvSpPr>
            <a:spLocks noGrp="1"/>
          </p:cNvSpPr>
          <p:nvPr>
            <p:ph type="ftr" sz="quarter" idx="10"/>
          </p:nvPr>
        </p:nvSpPr>
        <p:spPr/>
        <p:txBody>
          <a:bodyPr/>
          <a:lstStyle/>
          <a:p>
            <a:r>
              <a:rPr lang="en-GB" cap="none"/>
              <a:t>Education and Training Foundation</a:t>
            </a:r>
            <a:endParaRPr lang="en-GB" cap="none" dirty="0"/>
          </a:p>
        </p:txBody>
      </p:sp>
      <p:graphicFrame>
        <p:nvGraphicFramePr>
          <p:cNvPr id="6" name="Table 6">
            <a:extLst>
              <a:ext uri="{FF2B5EF4-FFF2-40B4-BE49-F238E27FC236}">
                <a16:creationId xmlns:a16="http://schemas.microsoft.com/office/drawing/2014/main" id="{00B6D63D-4103-2A04-8CC1-077947989C31}"/>
              </a:ext>
            </a:extLst>
          </p:cNvPr>
          <p:cNvGraphicFramePr>
            <a:graphicFrameLocks noGrp="1"/>
          </p:cNvGraphicFramePr>
          <p:nvPr>
            <p:extLst>
              <p:ext uri="{D42A27DB-BD31-4B8C-83A1-F6EECF244321}">
                <p14:modId xmlns:p14="http://schemas.microsoft.com/office/powerpoint/2010/main" val="3725053973"/>
              </p:ext>
            </p:extLst>
          </p:nvPr>
        </p:nvGraphicFramePr>
        <p:xfrm>
          <a:off x="310601" y="1117917"/>
          <a:ext cx="11329259" cy="5035232"/>
        </p:xfrm>
        <a:graphic>
          <a:graphicData uri="http://schemas.openxmlformats.org/drawingml/2006/table">
            <a:tbl>
              <a:tblPr firstRow="1" bandRow="1">
                <a:tableStyleId>{073A0DAA-6AF3-43AB-8588-CEC1D06C72B9}</a:tableStyleId>
              </a:tblPr>
              <a:tblGrid>
                <a:gridCol w="5280587">
                  <a:extLst>
                    <a:ext uri="{9D8B030D-6E8A-4147-A177-3AD203B41FA5}">
                      <a16:colId xmlns:a16="http://schemas.microsoft.com/office/drawing/2014/main" val="2508584339"/>
                    </a:ext>
                  </a:extLst>
                </a:gridCol>
                <a:gridCol w="6048672">
                  <a:extLst>
                    <a:ext uri="{9D8B030D-6E8A-4147-A177-3AD203B41FA5}">
                      <a16:colId xmlns:a16="http://schemas.microsoft.com/office/drawing/2014/main" val="1518959446"/>
                    </a:ext>
                  </a:extLst>
                </a:gridCol>
              </a:tblGrid>
              <a:tr h="522724">
                <a:tc>
                  <a:txBody>
                    <a:bodyPr/>
                    <a:lstStyle/>
                    <a:p>
                      <a:r>
                        <a:rPr lang="en-GB" sz="2400">
                          <a:latin typeface="Arial" panose="020B0604020202020204" pitchFamily="34" charset="0"/>
                          <a:cs typeface="Arial" panose="020B0604020202020204" pitchFamily="34" charset="0"/>
                        </a:rPr>
                        <a:t>Negative statements</a:t>
                      </a:r>
                    </a:p>
                  </a:txBody>
                  <a:tcPr marL="121920" marR="121920" marT="60960" marB="60960"/>
                </a:tc>
                <a:tc>
                  <a:txBody>
                    <a:bodyPr/>
                    <a:lstStyle/>
                    <a:p>
                      <a:r>
                        <a:rPr lang="en-GB" sz="2400">
                          <a:latin typeface="Arial" panose="020B0604020202020204" pitchFamily="34" charset="0"/>
                          <a:cs typeface="Arial" panose="020B0604020202020204" pitchFamily="34" charset="0"/>
                        </a:rPr>
                        <a:t>Possible positive alternative</a:t>
                      </a:r>
                    </a:p>
                  </a:txBody>
                  <a:tcPr marL="121920" marR="121920" marT="60960" marB="60960"/>
                </a:tc>
                <a:extLst>
                  <a:ext uri="{0D108BD9-81ED-4DB2-BD59-A6C34878D82A}">
                    <a16:rowId xmlns:a16="http://schemas.microsoft.com/office/drawing/2014/main" val="4234869765"/>
                  </a:ext>
                </a:extLst>
              </a:tr>
              <a:tr h="853440">
                <a:tc>
                  <a:txBody>
                    <a:bodyPr/>
                    <a:lstStyle/>
                    <a:p>
                      <a:r>
                        <a:rPr lang="en-GB" sz="2400" dirty="0">
                          <a:latin typeface="Arial" panose="020B0604020202020204" pitchFamily="34" charset="0"/>
                          <a:cs typeface="Arial" panose="020B0604020202020204" pitchFamily="34" charset="0"/>
                        </a:rPr>
                        <a:t>What a mess!</a:t>
                      </a:r>
                    </a:p>
                  </a:txBody>
                  <a:tcPr marL="121920" marR="121920" marT="60960" marB="60960"/>
                </a:tc>
                <a:tc>
                  <a:txBody>
                    <a:bodyPr/>
                    <a:lstStyle/>
                    <a:p>
                      <a:r>
                        <a:rPr lang="en-GB" sz="2400" dirty="0">
                          <a:latin typeface="Arial" panose="020B0604020202020204" pitchFamily="34" charset="0"/>
                          <a:cs typeface="Arial" panose="020B0604020202020204" pitchFamily="34" charset="0"/>
                        </a:rPr>
                        <a:t>It looks like you had fun. How can we clean up?</a:t>
                      </a:r>
                    </a:p>
                  </a:txBody>
                  <a:tcPr marL="121920" marR="121920" marT="60960" marB="60960"/>
                </a:tc>
                <a:extLst>
                  <a:ext uri="{0D108BD9-81ED-4DB2-BD59-A6C34878D82A}">
                    <a16:rowId xmlns:a16="http://schemas.microsoft.com/office/drawing/2014/main" val="1062751988"/>
                  </a:ext>
                </a:extLst>
              </a:tr>
              <a:tr h="522724">
                <a:tc>
                  <a:txBody>
                    <a:bodyPr/>
                    <a:lstStyle/>
                    <a:p>
                      <a:r>
                        <a:rPr lang="en-GB" sz="2400">
                          <a:latin typeface="Arial" panose="020B0604020202020204" pitchFamily="34" charset="0"/>
                          <a:cs typeface="Arial" panose="020B0604020202020204" pitchFamily="34" charset="0"/>
                        </a:rPr>
                        <a:t>You need to ….</a:t>
                      </a:r>
                    </a:p>
                  </a:txBody>
                  <a:tcPr marL="121920" marR="121920" marT="60960" marB="60960"/>
                </a:tc>
                <a:tc>
                  <a:txBody>
                    <a:bodyPr/>
                    <a:lstStyle/>
                    <a:p>
                      <a:r>
                        <a:rPr lang="en-GB" sz="2400" dirty="0">
                          <a:latin typeface="Arial" panose="020B0604020202020204" pitchFamily="34" charset="0"/>
                          <a:cs typeface="Arial" panose="020B0604020202020204" pitchFamily="34" charset="0"/>
                        </a:rPr>
                        <a:t>Together let us…</a:t>
                      </a:r>
                    </a:p>
                  </a:txBody>
                  <a:tcPr marL="121920" marR="121920" marT="60960" marB="60960"/>
                </a:tc>
                <a:extLst>
                  <a:ext uri="{0D108BD9-81ED-4DB2-BD59-A6C34878D82A}">
                    <a16:rowId xmlns:a16="http://schemas.microsoft.com/office/drawing/2014/main" val="516924481"/>
                  </a:ext>
                </a:extLst>
              </a:tr>
              <a:tr h="522724">
                <a:tc>
                  <a:txBody>
                    <a:bodyPr/>
                    <a:lstStyle/>
                    <a:p>
                      <a:r>
                        <a:rPr lang="en-GB" sz="2400">
                          <a:latin typeface="Arial" panose="020B0604020202020204" pitchFamily="34" charset="0"/>
                          <a:cs typeface="Arial" panose="020B0604020202020204" pitchFamily="34" charset="0"/>
                        </a:rPr>
                        <a:t>Do you need help?</a:t>
                      </a:r>
                    </a:p>
                  </a:txBody>
                  <a:tcPr marL="121920" marR="121920" marT="60960" marB="60960"/>
                </a:tc>
                <a:tc>
                  <a:txBody>
                    <a:bodyPr/>
                    <a:lstStyle/>
                    <a:p>
                      <a:r>
                        <a:rPr lang="en-GB" sz="2400">
                          <a:latin typeface="Arial" panose="020B0604020202020204" pitchFamily="34" charset="0"/>
                          <a:cs typeface="Arial" panose="020B0604020202020204" pitchFamily="34" charset="0"/>
                        </a:rPr>
                        <a:t>I am here to help if you need me.</a:t>
                      </a:r>
                    </a:p>
                  </a:txBody>
                  <a:tcPr marL="121920" marR="121920" marT="60960" marB="60960"/>
                </a:tc>
                <a:extLst>
                  <a:ext uri="{0D108BD9-81ED-4DB2-BD59-A6C34878D82A}">
                    <a16:rowId xmlns:a16="http://schemas.microsoft.com/office/drawing/2014/main" val="2713066009"/>
                  </a:ext>
                </a:extLst>
              </a:tr>
              <a:tr h="522724">
                <a:tc>
                  <a:txBody>
                    <a:bodyPr/>
                    <a:lstStyle/>
                    <a:p>
                      <a:r>
                        <a:rPr lang="en-GB" sz="2400">
                          <a:latin typeface="Arial" panose="020B0604020202020204" pitchFamily="34" charset="0"/>
                          <a:cs typeface="Arial" panose="020B0604020202020204" pitchFamily="34" charset="0"/>
                        </a:rPr>
                        <a:t>Let me do it!</a:t>
                      </a:r>
                    </a:p>
                  </a:txBody>
                  <a:tcPr marL="121920" marR="121920" marT="60960" marB="60960"/>
                </a:tc>
                <a:tc>
                  <a:txBody>
                    <a:bodyPr/>
                    <a:lstStyle/>
                    <a:p>
                      <a:r>
                        <a:rPr lang="en-GB" sz="2400">
                          <a:latin typeface="Arial" panose="020B0604020202020204" pitchFamily="34" charset="0"/>
                          <a:cs typeface="Arial" panose="020B0604020202020204" pitchFamily="34" charset="0"/>
                        </a:rPr>
                        <a:t>I believe you can do it.</a:t>
                      </a:r>
                    </a:p>
                  </a:txBody>
                  <a:tcPr marL="121920" marR="121920" marT="60960" marB="60960"/>
                </a:tc>
                <a:extLst>
                  <a:ext uri="{0D108BD9-81ED-4DB2-BD59-A6C34878D82A}">
                    <a16:rowId xmlns:a16="http://schemas.microsoft.com/office/drawing/2014/main" val="2116047068"/>
                  </a:ext>
                </a:extLst>
              </a:tr>
              <a:tr h="522724">
                <a:tc>
                  <a:txBody>
                    <a:bodyPr/>
                    <a:lstStyle/>
                    <a:p>
                      <a:r>
                        <a:rPr lang="en-GB" sz="2400">
                          <a:latin typeface="Arial" panose="020B0604020202020204" pitchFamily="34" charset="0"/>
                          <a:cs typeface="Arial" panose="020B0604020202020204" pitchFamily="34" charset="0"/>
                        </a:rPr>
                        <a:t>I explained how to do this yesterday.</a:t>
                      </a:r>
                    </a:p>
                  </a:txBody>
                  <a:tcPr marL="121920" marR="121920" marT="60960" marB="60960"/>
                </a:tc>
                <a:tc>
                  <a:txBody>
                    <a:bodyPr/>
                    <a:lstStyle/>
                    <a:p>
                      <a:r>
                        <a:rPr lang="en-GB" sz="2400">
                          <a:latin typeface="Arial" panose="020B0604020202020204" pitchFamily="34" charset="0"/>
                          <a:cs typeface="Arial" panose="020B0604020202020204" pitchFamily="34" charset="0"/>
                        </a:rPr>
                        <a:t>Maybe I can show you another way.</a:t>
                      </a:r>
                    </a:p>
                  </a:txBody>
                  <a:tcPr marL="121920" marR="121920" marT="60960" marB="60960"/>
                </a:tc>
                <a:extLst>
                  <a:ext uri="{0D108BD9-81ED-4DB2-BD59-A6C34878D82A}">
                    <a16:rowId xmlns:a16="http://schemas.microsoft.com/office/drawing/2014/main" val="3435918442"/>
                  </a:ext>
                </a:extLst>
              </a:tr>
              <a:tr h="522724">
                <a:tc>
                  <a:txBody>
                    <a:bodyPr/>
                    <a:lstStyle/>
                    <a:p>
                      <a:r>
                        <a:rPr lang="en-GB" sz="2400">
                          <a:latin typeface="Arial" panose="020B0604020202020204" pitchFamily="34" charset="0"/>
                          <a:cs typeface="Arial" panose="020B0604020202020204" pitchFamily="34" charset="0"/>
                        </a:rPr>
                        <a:t>We don’t talk like that.</a:t>
                      </a:r>
                    </a:p>
                  </a:txBody>
                  <a:tcPr marL="121920" marR="121920" marT="60960" marB="60960"/>
                </a:tc>
                <a:tc>
                  <a:txBody>
                    <a:bodyPr/>
                    <a:lstStyle/>
                    <a:p>
                      <a:r>
                        <a:rPr lang="en-GB" sz="2400">
                          <a:latin typeface="Arial" panose="020B0604020202020204" pitchFamily="34" charset="0"/>
                          <a:cs typeface="Arial" panose="020B0604020202020204" pitchFamily="34" charset="0"/>
                        </a:rPr>
                        <a:t>Please use kind words.</a:t>
                      </a:r>
                    </a:p>
                  </a:txBody>
                  <a:tcPr marL="121920" marR="121920" marT="60960" marB="60960"/>
                </a:tc>
                <a:extLst>
                  <a:ext uri="{0D108BD9-81ED-4DB2-BD59-A6C34878D82A}">
                    <a16:rowId xmlns:a16="http://schemas.microsoft.com/office/drawing/2014/main" val="3975208522"/>
                  </a:ext>
                </a:extLst>
              </a:tr>
              <a:tr h="522724">
                <a:tc>
                  <a:txBody>
                    <a:bodyPr/>
                    <a:lstStyle/>
                    <a:p>
                      <a:r>
                        <a:rPr lang="en-GB" sz="2400">
                          <a:latin typeface="Arial" panose="020B0604020202020204" pitchFamily="34" charset="0"/>
                          <a:cs typeface="Arial" panose="020B0604020202020204" pitchFamily="34" charset="0"/>
                        </a:rPr>
                        <a:t>Do I need to separate you?</a:t>
                      </a:r>
                    </a:p>
                  </a:txBody>
                  <a:tcPr marL="121920" marR="121920" marT="60960" marB="60960"/>
                </a:tc>
                <a:tc>
                  <a:txBody>
                    <a:bodyPr/>
                    <a:lstStyle/>
                    <a:p>
                      <a:r>
                        <a:rPr lang="en-GB" sz="2400">
                          <a:latin typeface="Arial" panose="020B0604020202020204" pitchFamily="34" charset="0"/>
                          <a:cs typeface="Arial" panose="020B0604020202020204" pitchFamily="34" charset="0"/>
                        </a:rPr>
                        <a:t>Could you use a break?</a:t>
                      </a:r>
                    </a:p>
                  </a:txBody>
                  <a:tcPr marL="121920" marR="121920" marT="60960" marB="60960"/>
                </a:tc>
                <a:extLst>
                  <a:ext uri="{0D108BD9-81ED-4DB2-BD59-A6C34878D82A}">
                    <a16:rowId xmlns:a16="http://schemas.microsoft.com/office/drawing/2014/main" val="2948481375"/>
                  </a:ext>
                </a:extLst>
              </a:tr>
              <a:tr h="522724">
                <a:tc>
                  <a:txBody>
                    <a:bodyPr/>
                    <a:lstStyle/>
                    <a:p>
                      <a:r>
                        <a:rPr lang="en-GB" sz="2400">
                          <a:latin typeface="Arial" panose="020B0604020202020204" pitchFamily="34" charset="0"/>
                          <a:cs typeface="Arial" panose="020B0604020202020204" pitchFamily="34" charset="0"/>
                        </a:rPr>
                        <a:t>Look at what you have done!</a:t>
                      </a:r>
                    </a:p>
                  </a:txBody>
                  <a:tcPr marL="121920" marR="121920" marT="60960" marB="60960"/>
                </a:tc>
                <a:tc>
                  <a:txBody>
                    <a:bodyPr/>
                    <a:lstStyle/>
                    <a:p>
                      <a:r>
                        <a:rPr lang="en-GB" sz="2400" dirty="0">
                          <a:latin typeface="Arial" panose="020B0604020202020204" pitchFamily="34" charset="0"/>
                          <a:cs typeface="Arial" panose="020B0604020202020204" pitchFamily="34" charset="0"/>
                        </a:rPr>
                        <a:t>How can we fix this?</a:t>
                      </a:r>
                    </a:p>
                  </a:txBody>
                  <a:tcPr marL="121920" marR="121920" marT="60960" marB="60960"/>
                </a:tc>
                <a:extLst>
                  <a:ext uri="{0D108BD9-81ED-4DB2-BD59-A6C34878D82A}">
                    <a16:rowId xmlns:a16="http://schemas.microsoft.com/office/drawing/2014/main" val="336317085"/>
                  </a:ext>
                </a:extLst>
              </a:tr>
            </a:tbl>
          </a:graphicData>
        </a:graphic>
      </p:graphicFrame>
    </p:spTree>
    <p:extLst>
      <p:ext uri="{BB962C8B-B14F-4D97-AF65-F5344CB8AC3E}">
        <p14:creationId xmlns:p14="http://schemas.microsoft.com/office/powerpoint/2010/main" val="1768796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0AED58-D38B-6508-A9C0-A23ED3B9AEA1}"/>
              </a:ext>
            </a:extLst>
          </p:cNvPr>
          <p:cNvSpPr>
            <a:spLocks noGrp="1"/>
          </p:cNvSpPr>
          <p:nvPr>
            <p:ph type="sldNum" sz="quarter" idx="11"/>
          </p:nvPr>
        </p:nvSpPr>
        <p:spPr/>
        <p:txBody>
          <a:bodyPr/>
          <a:lstStyle/>
          <a:p>
            <a:fld id="{DA2C159E-F13C-4A85-9A41-E7669D3E0D70}" type="slidenum">
              <a:rPr lang="en-GB" smtClean="0"/>
              <a:pPr/>
              <a:t>3</a:t>
            </a:fld>
            <a:endParaRPr lang="en-GB"/>
          </a:p>
        </p:txBody>
      </p:sp>
      <p:sp>
        <p:nvSpPr>
          <p:cNvPr id="3" name="Title 2">
            <a:extLst>
              <a:ext uri="{FF2B5EF4-FFF2-40B4-BE49-F238E27FC236}">
                <a16:creationId xmlns:a16="http://schemas.microsoft.com/office/drawing/2014/main" id="{4235DCFC-C8EE-4C62-485C-1F7E89EA6011}"/>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Session intent</a:t>
            </a:r>
          </a:p>
        </p:txBody>
      </p:sp>
      <p:sp>
        <p:nvSpPr>
          <p:cNvPr id="4" name="Text Placeholder 3">
            <a:extLst>
              <a:ext uri="{FF2B5EF4-FFF2-40B4-BE49-F238E27FC236}">
                <a16:creationId xmlns:a16="http://schemas.microsoft.com/office/drawing/2014/main" id="{BE79DDD7-7AC8-931A-6A3D-181E37EC97DF}"/>
              </a:ext>
            </a:extLst>
          </p:cNvPr>
          <p:cNvSpPr>
            <a:spLocks noGrp="1"/>
          </p:cNvSpPr>
          <p:nvPr>
            <p:ph type="body" sz="quarter" idx="12"/>
          </p:nvPr>
        </p:nvSpPr>
        <p:spPr/>
        <p:txBody>
          <a:bodyPr/>
          <a:lstStyle/>
          <a:p>
            <a:r>
              <a:rPr lang="en-GB" sz="3200" dirty="0">
                <a:solidFill>
                  <a:srgbClr val="000000"/>
                </a:solidFill>
                <a:latin typeface="Arial" panose="020B0604020202020204" pitchFamily="34" charset="0"/>
                <a:ea typeface="Calibri" panose="020F0502020204030204" pitchFamily="34" charset="0"/>
                <a:cs typeface="Times New Roman" panose="02020603050405020304" pitchFamily="18" charset="0"/>
              </a:rPr>
              <a:t>To explore how the early years practitioner (EYP) ensures clarity through dialogue when giving feedback between tutor, learner and peers, including in a timely manner while being clear and detailed, to ensure that children and young people can teach each other.</a:t>
            </a:r>
            <a:endParaRPr lang="en-GB" sz="3200"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Footer Placeholder 4">
            <a:extLst>
              <a:ext uri="{FF2B5EF4-FFF2-40B4-BE49-F238E27FC236}">
                <a16:creationId xmlns:a16="http://schemas.microsoft.com/office/drawing/2014/main" id="{B1D19660-6BA7-3843-DC3E-A2C7D189243D}"/>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6680868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2BCD6DF-B789-EC36-1A1F-D62515A1D537}"/>
              </a:ext>
            </a:extLst>
          </p:cNvPr>
          <p:cNvSpPr>
            <a:spLocks noGrp="1"/>
          </p:cNvSpPr>
          <p:nvPr>
            <p:ph type="sldNum" sz="quarter" idx="11"/>
          </p:nvPr>
        </p:nvSpPr>
        <p:spPr/>
        <p:txBody>
          <a:bodyPr/>
          <a:lstStyle/>
          <a:p>
            <a:fld id="{DA2C159E-F13C-4A85-9A41-E7669D3E0D70}" type="slidenum">
              <a:rPr lang="en-GB" smtClean="0"/>
              <a:pPr/>
              <a:t>30</a:t>
            </a:fld>
            <a:endParaRPr lang="en-GB"/>
          </a:p>
        </p:txBody>
      </p:sp>
      <p:sp>
        <p:nvSpPr>
          <p:cNvPr id="3" name="Title 2">
            <a:extLst>
              <a:ext uri="{FF2B5EF4-FFF2-40B4-BE49-F238E27FC236}">
                <a16:creationId xmlns:a16="http://schemas.microsoft.com/office/drawing/2014/main" id="{C884E0A9-DD3F-5273-2494-AC364358C071}"/>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Recall and review</a:t>
            </a:r>
          </a:p>
        </p:txBody>
      </p:sp>
      <p:sp>
        <p:nvSpPr>
          <p:cNvPr id="4" name="Text Placeholder 3">
            <a:extLst>
              <a:ext uri="{FF2B5EF4-FFF2-40B4-BE49-F238E27FC236}">
                <a16:creationId xmlns:a16="http://schemas.microsoft.com/office/drawing/2014/main" id="{4961CD90-FEFF-6010-C5ED-875F2477731F}"/>
              </a:ext>
            </a:extLst>
          </p:cNvPr>
          <p:cNvSpPr>
            <a:spLocks noGrp="1"/>
          </p:cNvSpPr>
          <p:nvPr>
            <p:ph type="body" sz="quarter" idx="12"/>
          </p:nvPr>
        </p:nvSpPr>
        <p:spPr>
          <a:xfrm>
            <a:off x="312000" y="1315200"/>
            <a:ext cx="11422800" cy="4802099"/>
          </a:xfrm>
        </p:spPr>
        <p:txBody>
          <a:bodyPr/>
          <a:lstStyle/>
          <a:p>
            <a:r>
              <a:rPr lang="en-GB" sz="3200" dirty="0">
                <a:latin typeface="Arial" panose="020B0604020202020204" pitchFamily="34" charset="0"/>
                <a:cs typeface="Arial" panose="020B0604020202020204" pitchFamily="34" charset="0"/>
              </a:rPr>
              <a:t>We have considered using positive language when speaking to children and young people.</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On the sticky note, write your name.</a:t>
            </a:r>
          </a:p>
          <a:p>
            <a:r>
              <a:rPr lang="en-GB" sz="3200" dirty="0">
                <a:latin typeface="Arial" panose="020B0604020202020204" pitchFamily="34" charset="0"/>
                <a:cs typeface="Arial" panose="020B0604020202020204" pitchFamily="34" charset="0"/>
              </a:rPr>
              <a:t>Give one example of how you have used positive language on your industry placement.</a:t>
            </a:r>
          </a:p>
          <a:p>
            <a:r>
              <a:rPr lang="en-GB" sz="3200" dirty="0">
                <a:latin typeface="Arial" panose="020B0604020202020204" pitchFamily="34" charset="0"/>
                <a:cs typeface="Arial" panose="020B0604020202020204" pitchFamily="34" charset="0"/>
              </a:rPr>
              <a:t>Hand your sticky note to your tutor. </a:t>
            </a:r>
          </a:p>
        </p:txBody>
      </p:sp>
      <p:sp>
        <p:nvSpPr>
          <p:cNvPr id="5" name="Footer Placeholder 4">
            <a:extLst>
              <a:ext uri="{FF2B5EF4-FFF2-40B4-BE49-F238E27FC236}">
                <a16:creationId xmlns:a16="http://schemas.microsoft.com/office/drawing/2014/main" id="{CCD630AE-0AA3-39BD-1CA3-9484D411FDDB}"/>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4953322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endParaRPr lang="en-GB" cap="none"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31</a:t>
            </a:fld>
            <a:endParaRPr lang="en-GB"/>
          </a:p>
        </p:txBody>
      </p:sp>
      <p:sp>
        <p:nvSpPr>
          <p:cNvPr id="13" name="Rectangle 12">
            <a:extLst>
              <a:ext uri="{FF2B5EF4-FFF2-40B4-BE49-F238E27FC236}">
                <a16:creationId xmlns:a16="http://schemas.microsoft.com/office/drawing/2014/main" id="{E2C579EE-E5CC-4F9A-A5AE-7CAF0043E178}"/>
              </a:ext>
            </a:extLst>
          </p:cNvPr>
          <p:cNvSpPr/>
          <p:nvPr/>
        </p:nvSpPr>
        <p:spPr>
          <a:xfrm>
            <a:off x="2111737" y="2234023"/>
            <a:ext cx="2650067" cy="112606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pPr algn="ctr">
              <a:lnSpc>
                <a:spcPct val="107000"/>
              </a:lnSpc>
              <a:spcAft>
                <a:spcPts val="1067"/>
              </a:spcAft>
            </a:pPr>
            <a:endParaRPr lang="en-GB" sz="1467">
              <a:solidFill>
                <a:srgbClr val="002060"/>
              </a:solidFill>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r>
              <a:rPr lang="en-GB" sz="160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r>
              <a:rPr lang="en-GB" sz="160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3"/>
            <a:ext cx="2400267" cy="430887"/>
          </a:xfrm>
          <a:prstGeom prst="rect">
            <a:avLst/>
          </a:prstGeom>
          <a:noFill/>
        </p:spPr>
        <p:txBody>
          <a:bodyPr wrap="square" lIns="0" tIns="0" rIns="0" bIns="0" rtlCol="0">
            <a:spAutoFit/>
          </a:bodyPr>
          <a:lstStyle/>
          <a:p>
            <a:r>
              <a:rPr lang="en-GB" sz="140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2"/>
            <a:ext cx="2784309" cy="646331"/>
          </a:xfrm>
          <a:prstGeom prst="rect">
            <a:avLst/>
          </a:prstGeom>
          <a:noFill/>
        </p:spPr>
        <p:txBody>
          <a:bodyPr wrap="square" lIns="0" tIns="0" rIns="0" bIns="0" rtlCol="0">
            <a:spAutoFit/>
          </a:bodyPr>
          <a:lstStyle/>
          <a:p>
            <a:r>
              <a:rPr lang="en-GB" sz="1400"/>
              <a:t>South Essex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a:r>
              <a:rPr lang="en-GB" sz="3200" b="1">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1026" name="Picture 2">
            <a:extLst>
              <a:ext uri="{FF2B5EF4-FFF2-40B4-BE49-F238E27FC236}">
                <a16:creationId xmlns:a16="http://schemas.microsoft.com/office/drawing/2014/main" id="{002DA00E-1A9A-F97F-BDF9-2F3EAA2AE69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2619" y="2039903"/>
            <a:ext cx="2122188" cy="14986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34067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F5946E6-03EC-D79C-F3F0-40DC63CDBC52}"/>
              </a:ext>
            </a:extLst>
          </p:cNvPr>
          <p:cNvSpPr>
            <a:spLocks noGrp="1"/>
          </p:cNvSpPr>
          <p:nvPr>
            <p:ph type="sldNum" sz="quarter" idx="11"/>
          </p:nvPr>
        </p:nvSpPr>
        <p:spPr/>
        <p:txBody>
          <a:bodyPr/>
          <a:lstStyle/>
          <a:p>
            <a:fld id="{DA2C159E-F13C-4A85-9A41-E7669D3E0D70}" type="slidenum">
              <a:rPr lang="en-GB" smtClean="0"/>
              <a:pPr/>
              <a:t>4</a:t>
            </a:fld>
            <a:endParaRPr lang="en-GB"/>
          </a:p>
        </p:txBody>
      </p:sp>
      <p:sp>
        <p:nvSpPr>
          <p:cNvPr id="3" name="Title 2">
            <a:extLst>
              <a:ext uri="{FF2B5EF4-FFF2-40B4-BE49-F238E27FC236}">
                <a16:creationId xmlns:a16="http://schemas.microsoft.com/office/drawing/2014/main" id="{3CBBAF93-40BA-EFEE-69EC-5B5E660B72DC}"/>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Introduction</a:t>
            </a:r>
          </a:p>
        </p:txBody>
      </p:sp>
      <p:sp>
        <p:nvSpPr>
          <p:cNvPr id="4" name="Text Placeholder 3">
            <a:extLst>
              <a:ext uri="{FF2B5EF4-FFF2-40B4-BE49-F238E27FC236}">
                <a16:creationId xmlns:a16="http://schemas.microsoft.com/office/drawing/2014/main" id="{9B5300E6-ACBE-20B1-1535-036FD1DEE659}"/>
              </a:ext>
            </a:extLst>
          </p:cNvPr>
          <p:cNvSpPr>
            <a:spLocks noGrp="1"/>
          </p:cNvSpPr>
          <p:nvPr>
            <p:ph type="body" sz="quarter" idx="12"/>
          </p:nvPr>
        </p:nvSpPr>
        <p:spPr>
          <a:xfrm>
            <a:off x="312001" y="1315200"/>
            <a:ext cx="11248684" cy="4802099"/>
          </a:xfrm>
        </p:spPr>
        <p:txBody>
          <a:bodyPr vert="horz" lIns="0" tIns="0" rIns="0" bIns="0" rtlCol="0" anchor="t">
            <a:noAutofit/>
          </a:bodyPr>
          <a:lstStyle/>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When working with children and young people, we can encourage them to work together on projects, activities and tasks.</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The aim of encouraging children and young people to teach each other is for them to learn from each other. They can develop their communication and listening skills, along with developing opportunities to share their ideas instead of just using their own.</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As EYPs, when this happens, we need to ensure that we provide timely, detailed and clear feedback.</a:t>
            </a:r>
          </a:p>
        </p:txBody>
      </p:sp>
      <p:sp>
        <p:nvSpPr>
          <p:cNvPr id="5" name="Footer Placeholder 4">
            <a:extLst>
              <a:ext uri="{FF2B5EF4-FFF2-40B4-BE49-F238E27FC236}">
                <a16:creationId xmlns:a16="http://schemas.microsoft.com/office/drawing/2014/main" id="{19E3695B-58DC-E5B9-750A-F277B0130437}"/>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7055752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4D278E6-987B-0FF9-A0EA-F67C29B5EC6A}"/>
              </a:ext>
            </a:extLst>
          </p:cNvPr>
          <p:cNvSpPr>
            <a:spLocks noGrp="1"/>
          </p:cNvSpPr>
          <p:nvPr>
            <p:ph type="sldNum" sz="quarter" idx="11"/>
          </p:nvPr>
        </p:nvSpPr>
        <p:spPr/>
        <p:txBody>
          <a:bodyPr/>
          <a:lstStyle/>
          <a:p>
            <a:fld id="{DA2C159E-F13C-4A85-9A41-E7669D3E0D70}" type="slidenum">
              <a:rPr lang="en-GB" smtClean="0"/>
              <a:pPr/>
              <a:t>5</a:t>
            </a:fld>
            <a:endParaRPr lang="en-GB"/>
          </a:p>
        </p:txBody>
      </p:sp>
      <p:sp>
        <p:nvSpPr>
          <p:cNvPr id="3" name="Title 2">
            <a:extLst>
              <a:ext uri="{FF2B5EF4-FFF2-40B4-BE49-F238E27FC236}">
                <a16:creationId xmlns:a16="http://schemas.microsoft.com/office/drawing/2014/main" id="{E3061082-EBC3-3918-277E-E95D4CA3C368}"/>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Timely feedback</a:t>
            </a:r>
          </a:p>
        </p:txBody>
      </p:sp>
      <p:sp>
        <p:nvSpPr>
          <p:cNvPr id="4" name="Text Placeholder 3">
            <a:extLst>
              <a:ext uri="{FF2B5EF4-FFF2-40B4-BE49-F238E27FC236}">
                <a16:creationId xmlns:a16="http://schemas.microsoft.com/office/drawing/2014/main" id="{C9149AB0-30F5-BFDF-0E71-6D3268FF2676}"/>
              </a:ext>
            </a:extLst>
          </p:cNvPr>
          <p:cNvSpPr>
            <a:spLocks noGrp="1"/>
          </p:cNvSpPr>
          <p:nvPr>
            <p:ph type="body" sz="quarter" idx="12"/>
          </p:nvPr>
        </p:nvSpPr>
        <p:spPr>
          <a:xfrm>
            <a:off x="312001" y="1315200"/>
            <a:ext cx="11248684" cy="4802099"/>
          </a:xfrm>
        </p:spPr>
        <p:txBody>
          <a:bodyPr/>
          <a:lstStyle/>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Timely feedback needs to happen within a realistic time frame.</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Feedback can be given in verbal form, at the required moment when a child or young person is completing a task.</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Children and young people can be encouraged to provide feedback to each other when working together to problem-solve.</a:t>
            </a:r>
          </a:p>
        </p:txBody>
      </p:sp>
      <p:sp>
        <p:nvSpPr>
          <p:cNvPr id="5" name="Footer Placeholder 4">
            <a:extLst>
              <a:ext uri="{FF2B5EF4-FFF2-40B4-BE49-F238E27FC236}">
                <a16:creationId xmlns:a16="http://schemas.microsoft.com/office/drawing/2014/main" id="{2A376895-D4AA-2102-250F-7B8464B7B9CD}"/>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974522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E82A0F-1F7B-A0FF-3444-D7533B91A34E}"/>
              </a:ext>
            </a:extLst>
          </p:cNvPr>
          <p:cNvSpPr>
            <a:spLocks noGrp="1"/>
          </p:cNvSpPr>
          <p:nvPr>
            <p:ph type="sldNum" sz="quarter" idx="11"/>
          </p:nvPr>
        </p:nvSpPr>
        <p:spPr/>
        <p:txBody>
          <a:bodyPr/>
          <a:lstStyle/>
          <a:p>
            <a:fld id="{DA2C159E-F13C-4A85-9A41-E7669D3E0D70}" type="slidenum">
              <a:rPr lang="en-GB" smtClean="0"/>
              <a:pPr/>
              <a:t>6</a:t>
            </a:fld>
            <a:endParaRPr lang="en-GB"/>
          </a:p>
        </p:txBody>
      </p:sp>
      <p:sp>
        <p:nvSpPr>
          <p:cNvPr id="3" name="Title 2">
            <a:extLst>
              <a:ext uri="{FF2B5EF4-FFF2-40B4-BE49-F238E27FC236}">
                <a16:creationId xmlns:a16="http://schemas.microsoft.com/office/drawing/2014/main" id="{C911862E-4704-76C8-0249-14F2E94E42C9}"/>
              </a:ext>
            </a:extLst>
          </p:cNvPr>
          <p:cNvSpPr>
            <a:spLocks noGrp="1"/>
          </p:cNvSpPr>
          <p:nvPr>
            <p:ph type="title"/>
          </p:nvPr>
        </p:nvSpPr>
        <p:spPr>
          <a:xfrm>
            <a:off x="310601" y="333201"/>
            <a:ext cx="11250084" cy="503512"/>
          </a:xfrm>
        </p:spPr>
        <p:txBody>
          <a:bodyPr>
            <a:normAutofit/>
          </a:bodyPr>
          <a:lstStyle/>
          <a:p>
            <a:r>
              <a:rPr lang="en-GB" sz="4000" dirty="0">
                <a:latin typeface="Arial" panose="020B0604020202020204" pitchFamily="34" charset="0"/>
                <a:cs typeface="Arial" panose="020B0604020202020204" pitchFamily="34" charset="0"/>
              </a:rPr>
              <a:t>Paired task: Timely feedback</a:t>
            </a:r>
          </a:p>
        </p:txBody>
      </p:sp>
      <p:sp>
        <p:nvSpPr>
          <p:cNvPr id="4" name="Text Placeholder 3">
            <a:extLst>
              <a:ext uri="{FF2B5EF4-FFF2-40B4-BE49-F238E27FC236}">
                <a16:creationId xmlns:a16="http://schemas.microsoft.com/office/drawing/2014/main" id="{2E948B97-59CD-63EC-3E42-A8908321A809}"/>
              </a:ext>
            </a:extLst>
          </p:cNvPr>
          <p:cNvSpPr>
            <a:spLocks noGrp="1"/>
          </p:cNvSpPr>
          <p:nvPr>
            <p:ph type="body" sz="quarter" idx="12"/>
          </p:nvPr>
        </p:nvSpPr>
        <p:spPr>
          <a:xfrm>
            <a:off x="310600" y="859607"/>
            <a:ext cx="11736661" cy="4802099"/>
          </a:xfrm>
        </p:spPr>
        <p:txBody>
          <a:bodyPr vert="horz" lIns="0" tIns="0" rIns="0" bIns="0" rtlCol="0" anchor="t">
            <a:noAutofit/>
          </a:bodyPr>
          <a:lstStyle/>
          <a:p>
            <a:r>
              <a:rPr lang="en-GB" sz="3200" dirty="0">
                <a:latin typeface="Arial" panose="020B0604020202020204" pitchFamily="34" charset="0"/>
                <a:cs typeface="Arial" panose="020B0604020202020204" pitchFamily="34" charset="0"/>
              </a:rPr>
              <a:t>Working in pairs, consider the following scenarios and what feedback you could give to encourage the child or young person to work with their peers. In addition, consider some questions you could ask to encourage participation.</a:t>
            </a:r>
          </a:p>
          <a:p>
            <a:pPr marL="0" lvl="2" indent="0">
              <a:buNone/>
            </a:pPr>
            <a:r>
              <a:rPr lang="en-GB" sz="3200" dirty="0">
                <a:latin typeface="Arial" panose="020B0604020202020204" pitchFamily="34" charset="0"/>
                <a:cs typeface="Arial" panose="020B0604020202020204" pitchFamily="34" charset="0"/>
              </a:rPr>
              <a:t>Adam, aged 8, is working independently on his work when he just stops and stares into space. The EYP asks, ‘Adam, are you ok?’ Adam responds with ‘no, I give up’.</a:t>
            </a:r>
          </a:p>
          <a:p>
            <a:endParaRPr lang="en-GB" sz="3200" dirty="0">
              <a:latin typeface="Arial" panose="020B0604020202020204" pitchFamily="34" charset="0"/>
              <a:cs typeface="Arial" panose="020B0604020202020204" pitchFamily="34" charset="0"/>
            </a:endParaRPr>
          </a:p>
          <a:p>
            <a:pPr marL="0" lvl="2" indent="0">
              <a:buNone/>
            </a:pPr>
            <a:r>
              <a:rPr lang="en-GB" sz="3200" dirty="0">
                <a:latin typeface="Arial" panose="020B0604020202020204" pitchFamily="34" charset="0"/>
                <a:cs typeface="Arial" panose="020B0604020202020204" pitchFamily="34" charset="0"/>
              </a:rPr>
              <a:t>Yasmin, aged 15, is working with her friend on a science project. They got stuck and have come to their tutor for help.</a:t>
            </a:r>
          </a:p>
          <a:p>
            <a:endParaRPr lang="en-GB" sz="3200" dirty="0">
              <a:latin typeface="Arial" panose="020B0604020202020204" pitchFamily="34" charset="0"/>
              <a:cs typeface="Arial" panose="020B0604020202020204" pitchFamily="34" charset="0"/>
            </a:endParaRPr>
          </a:p>
          <a:p>
            <a:endParaRPr lang="en-GB" sz="3200" dirty="0">
              <a:latin typeface="Arial" panose="020B0604020202020204" pitchFamily="34" charset="0"/>
              <a:cs typeface="Arial" panose="020B0604020202020204" pitchFamily="34" charset="0"/>
            </a:endParaRPr>
          </a:p>
          <a:p>
            <a:endParaRPr lang="en-GB" sz="3200" dirty="0">
              <a:latin typeface="Arial" panose="020B0604020202020204" pitchFamily="34" charset="0"/>
              <a:cs typeface="Arial" panose="020B0604020202020204" pitchFamily="34" charset="0"/>
            </a:endParaRPr>
          </a:p>
          <a:p>
            <a:endParaRPr lang="en-GB" sz="3200" dirty="0">
              <a:latin typeface="Arial" panose="020B0604020202020204" pitchFamily="34" charset="0"/>
              <a:cs typeface="Arial" panose="020B0604020202020204" pitchFamily="34" charset="0"/>
            </a:endParaRPr>
          </a:p>
          <a:p>
            <a:endParaRPr lang="en-GB" sz="3200" dirty="0">
              <a:latin typeface="Arial" panose="020B0604020202020204" pitchFamily="34" charset="0"/>
              <a:cs typeface="Arial" panose="020B0604020202020204" pitchFamily="34" charset="0"/>
            </a:endParaRPr>
          </a:p>
          <a:p>
            <a:endParaRPr lang="en-GB" sz="3200" dirty="0">
              <a:latin typeface="Arial" panose="020B0604020202020204" pitchFamily="34" charset="0"/>
              <a:cs typeface="Arial" panose="020B0604020202020204" pitchFamily="34" charset="0"/>
            </a:endParaRPr>
          </a:p>
          <a:p>
            <a:endParaRPr lang="en-GB" sz="3200"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94A4522-CDC0-9EE2-3D45-AD6C5AD32DB3}"/>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6538664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5FCD5DB-ACFB-13AC-957F-025A0F70CA55}"/>
              </a:ext>
            </a:extLst>
          </p:cNvPr>
          <p:cNvSpPr>
            <a:spLocks noGrp="1"/>
          </p:cNvSpPr>
          <p:nvPr>
            <p:ph type="sldNum" sz="quarter" idx="11"/>
          </p:nvPr>
        </p:nvSpPr>
        <p:spPr/>
        <p:txBody>
          <a:bodyPr/>
          <a:lstStyle/>
          <a:p>
            <a:fld id="{DA2C159E-F13C-4A85-9A41-E7669D3E0D70}" type="slidenum">
              <a:rPr lang="en-GB" smtClean="0"/>
              <a:pPr/>
              <a:t>7</a:t>
            </a:fld>
            <a:endParaRPr lang="en-GB"/>
          </a:p>
        </p:txBody>
      </p:sp>
      <p:sp>
        <p:nvSpPr>
          <p:cNvPr id="3" name="Title 2">
            <a:extLst>
              <a:ext uri="{FF2B5EF4-FFF2-40B4-BE49-F238E27FC236}">
                <a16:creationId xmlns:a16="http://schemas.microsoft.com/office/drawing/2014/main" id="{DA4DAF40-4EE7-7499-99F8-31018848288C}"/>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Detailed and clear feedback</a:t>
            </a:r>
          </a:p>
        </p:txBody>
      </p:sp>
      <p:sp>
        <p:nvSpPr>
          <p:cNvPr id="4" name="Text Placeholder 3">
            <a:extLst>
              <a:ext uri="{FF2B5EF4-FFF2-40B4-BE49-F238E27FC236}">
                <a16:creationId xmlns:a16="http://schemas.microsoft.com/office/drawing/2014/main" id="{B5629E07-27EE-5A98-D261-D91B9E849A6A}"/>
              </a:ext>
            </a:extLst>
          </p:cNvPr>
          <p:cNvSpPr>
            <a:spLocks noGrp="1"/>
          </p:cNvSpPr>
          <p:nvPr>
            <p:ph type="body" sz="quarter" idx="12"/>
          </p:nvPr>
        </p:nvSpPr>
        <p:spPr>
          <a:xfrm>
            <a:off x="312000" y="1315200"/>
            <a:ext cx="11736661" cy="4802099"/>
          </a:xfrm>
        </p:spPr>
        <p:txBody>
          <a:bodyPr/>
          <a:lstStyle/>
          <a:p>
            <a:pPr marL="457189" indent="-457189">
              <a:buFont typeface="Arial" panose="020B0604020202020204" pitchFamily="34" charset="0"/>
              <a:buChar char="•"/>
            </a:pPr>
            <a:r>
              <a:rPr lang="en-GB" sz="3200" dirty="0">
                <a:latin typeface="Arial" panose="020B0604020202020204" pitchFamily="34" charset="0"/>
                <a:ea typeface="Calibri" panose="020F0502020204030204" pitchFamily="34" charset="0"/>
                <a:cs typeface="Arial" panose="020B0604020202020204" pitchFamily="34" charset="0"/>
              </a:rPr>
              <a:t>Children and young people need to know that they can identify precisely what they need to improve upon.</a:t>
            </a:r>
          </a:p>
          <a:p>
            <a:pPr marL="457189" indent="-457189">
              <a:buFont typeface="Arial" panose="020B0604020202020204" pitchFamily="34" charset="0"/>
              <a:buChar char="•"/>
            </a:pPr>
            <a:r>
              <a:rPr lang="en-GB" sz="3200" dirty="0">
                <a:latin typeface="Arial" panose="020B0604020202020204" pitchFamily="34" charset="0"/>
                <a:ea typeface="Calibri" panose="020F0502020204030204" pitchFamily="34" charset="0"/>
                <a:cs typeface="Arial" panose="020B0604020202020204" pitchFamily="34" charset="0"/>
              </a:rPr>
              <a:t>Asking reflective (‘</a:t>
            </a:r>
            <a:r>
              <a:rPr lang="en-GB" sz="3200" b="1" dirty="0">
                <a:latin typeface="Arial" panose="020B0604020202020204" pitchFamily="34" charset="0"/>
                <a:ea typeface="Calibri" panose="020F0502020204030204" pitchFamily="34" charset="0"/>
                <a:cs typeface="Arial" panose="020B0604020202020204" pitchFamily="34" charset="0"/>
              </a:rPr>
              <a:t>metacognitive</a:t>
            </a:r>
            <a:r>
              <a:rPr lang="en-GB" sz="3200" dirty="0">
                <a:latin typeface="Arial" panose="020B0604020202020204" pitchFamily="34" charset="0"/>
                <a:ea typeface="Calibri" panose="020F0502020204030204" pitchFamily="34" charset="0"/>
                <a:cs typeface="Arial" panose="020B0604020202020204" pitchFamily="34" charset="0"/>
              </a:rPr>
              <a:t>’) questions – such as: ‘What do you think are the strengths of this piece of work?’, ‘What did you find most challenging?’, ‘Did you speak to any of your peers about the work?’ or ‘Did you try anything new in this work and how did it go?’ – will enhance children and young people’s awareness of how they are learning, and they will improve their ability to judge the quality of their work. </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They can then move forwards with improving their work.</a:t>
            </a:r>
            <a:endParaRPr lang="en-GB" sz="3733"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4D4C65A7-BA81-80AD-B479-B2B995FDDA85}"/>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5542717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86396EB-7FBB-60EB-A94E-38BEC1C4FA64}"/>
              </a:ext>
            </a:extLst>
          </p:cNvPr>
          <p:cNvSpPr>
            <a:spLocks noGrp="1"/>
          </p:cNvSpPr>
          <p:nvPr>
            <p:ph type="sldNum" sz="quarter" idx="11"/>
          </p:nvPr>
        </p:nvSpPr>
        <p:spPr/>
        <p:txBody>
          <a:bodyPr/>
          <a:lstStyle/>
          <a:p>
            <a:fld id="{DA2C159E-F13C-4A85-9A41-E7669D3E0D70}" type="slidenum">
              <a:rPr lang="en-GB" smtClean="0"/>
              <a:pPr/>
              <a:t>8</a:t>
            </a:fld>
            <a:endParaRPr lang="en-GB"/>
          </a:p>
        </p:txBody>
      </p:sp>
      <p:sp>
        <p:nvSpPr>
          <p:cNvPr id="3" name="Title 2">
            <a:extLst>
              <a:ext uri="{FF2B5EF4-FFF2-40B4-BE49-F238E27FC236}">
                <a16:creationId xmlns:a16="http://schemas.microsoft.com/office/drawing/2014/main" id="{607F3740-2236-2A51-7697-E0C71D6A1D7C}"/>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Detailed and clear feedback</a:t>
            </a:r>
          </a:p>
        </p:txBody>
      </p:sp>
      <p:sp>
        <p:nvSpPr>
          <p:cNvPr id="4" name="Text Placeholder 3">
            <a:extLst>
              <a:ext uri="{FF2B5EF4-FFF2-40B4-BE49-F238E27FC236}">
                <a16:creationId xmlns:a16="http://schemas.microsoft.com/office/drawing/2014/main" id="{5A02988F-D623-45A8-29D4-E03E0E35CC9A}"/>
              </a:ext>
            </a:extLst>
          </p:cNvPr>
          <p:cNvSpPr>
            <a:spLocks noGrp="1"/>
          </p:cNvSpPr>
          <p:nvPr>
            <p:ph type="body" sz="quarter" idx="12"/>
          </p:nvPr>
        </p:nvSpPr>
        <p:spPr>
          <a:xfrm>
            <a:off x="312000" y="1315200"/>
            <a:ext cx="11160597" cy="4802099"/>
          </a:xfrm>
        </p:spPr>
        <p:txBody>
          <a:bodyPr/>
          <a:lstStyle/>
          <a:p>
            <a:pPr marL="457189" indent="-457189">
              <a:buFont typeface="Arial" panose="020B0604020202020204" pitchFamily="34" charset="0"/>
              <a:buChar char="•"/>
            </a:pPr>
            <a:r>
              <a:rPr lang="en-GB" sz="3200" dirty="0">
                <a:latin typeface="Arial" panose="020B0604020202020204" pitchFamily="34" charset="0"/>
                <a:ea typeface="Calibri" panose="020F0502020204030204" pitchFamily="34" charset="0"/>
                <a:cs typeface="Arial" panose="020B0604020202020204" pitchFamily="34" charset="0"/>
              </a:rPr>
              <a:t>Children and young people might be overly self-critical (or less often, overly positive) about their work. Reflective questions provide opportunities to discuss this and support children and young people in recalibrating their academic judgements. </a:t>
            </a:r>
          </a:p>
          <a:p>
            <a:pPr marL="457189" indent="-457189">
              <a:buFont typeface="Arial" panose="020B0604020202020204" pitchFamily="34" charset="0"/>
              <a:buChar char="•"/>
            </a:pPr>
            <a:r>
              <a:rPr lang="en-GB" sz="3200" dirty="0">
                <a:latin typeface="Arial" panose="020B0604020202020204" pitchFamily="34" charset="0"/>
                <a:ea typeface="Calibri" panose="020F0502020204030204" pitchFamily="34" charset="0"/>
                <a:cs typeface="Arial" panose="020B0604020202020204" pitchFamily="34" charset="0"/>
              </a:rPr>
              <a:t>This approach can offer insights into how children and young people are learning. This makes it easier for EYPs to give feedback on the learning processes, </a:t>
            </a:r>
            <a:r>
              <a:rPr lang="en-GB" sz="3200" dirty="0" err="1">
                <a:latin typeface="Arial" panose="020B0604020202020204" pitchFamily="34" charset="0"/>
                <a:ea typeface="Calibri" panose="020F0502020204030204" pitchFamily="34" charset="0"/>
                <a:cs typeface="Arial" panose="020B0604020202020204" pitchFamily="34" charset="0"/>
              </a:rPr>
              <a:t>eg</a:t>
            </a:r>
            <a:r>
              <a:rPr lang="en-GB" sz="3200" dirty="0">
                <a:latin typeface="Arial" panose="020B0604020202020204" pitchFamily="34" charset="0"/>
                <a:ea typeface="Calibri" panose="020F0502020204030204" pitchFamily="34" charset="0"/>
                <a:cs typeface="Arial" panose="020B0604020202020204" pitchFamily="34" charset="0"/>
              </a:rPr>
              <a:t>, planning and writing.</a:t>
            </a:r>
          </a:p>
          <a:p>
            <a:endParaRPr lang="en-GB"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52480D1D-D06F-3036-3D56-097A420F43B5}"/>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4730587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1307DC-AFD9-6348-64F5-512ABF335CE1}"/>
              </a:ext>
            </a:extLst>
          </p:cNvPr>
          <p:cNvSpPr>
            <a:spLocks noGrp="1"/>
          </p:cNvSpPr>
          <p:nvPr>
            <p:ph type="sldNum" sz="quarter" idx="11"/>
          </p:nvPr>
        </p:nvSpPr>
        <p:spPr/>
        <p:txBody>
          <a:bodyPr/>
          <a:lstStyle/>
          <a:p>
            <a:fld id="{DA2C159E-F13C-4A85-9A41-E7669D3E0D70}" type="slidenum">
              <a:rPr lang="en-GB" smtClean="0"/>
              <a:pPr/>
              <a:t>9</a:t>
            </a:fld>
            <a:endParaRPr lang="en-GB"/>
          </a:p>
        </p:txBody>
      </p:sp>
      <p:sp>
        <p:nvSpPr>
          <p:cNvPr id="3" name="Title 2">
            <a:extLst>
              <a:ext uri="{FF2B5EF4-FFF2-40B4-BE49-F238E27FC236}">
                <a16:creationId xmlns:a16="http://schemas.microsoft.com/office/drawing/2014/main" id="{30E81DFA-C04C-5A07-5267-1C2DDD231165}"/>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Small-group task: Detailed and clear feedback</a:t>
            </a:r>
          </a:p>
        </p:txBody>
      </p:sp>
      <p:sp>
        <p:nvSpPr>
          <p:cNvPr id="4" name="Text Placeholder 3">
            <a:extLst>
              <a:ext uri="{FF2B5EF4-FFF2-40B4-BE49-F238E27FC236}">
                <a16:creationId xmlns:a16="http://schemas.microsoft.com/office/drawing/2014/main" id="{2F27101D-1A13-125E-A451-07E71F7FA1C8}"/>
              </a:ext>
            </a:extLst>
          </p:cNvPr>
          <p:cNvSpPr>
            <a:spLocks noGrp="1"/>
          </p:cNvSpPr>
          <p:nvPr>
            <p:ph type="body" sz="quarter" idx="12"/>
          </p:nvPr>
        </p:nvSpPr>
        <p:spPr>
          <a:xfrm>
            <a:off x="227670" y="799483"/>
            <a:ext cx="11736661" cy="4802099"/>
          </a:xfrm>
        </p:spPr>
        <p:txBody>
          <a:bodyPr/>
          <a:lstStyle/>
          <a:p>
            <a:r>
              <a:rPr lang="en-GB" sz="2800" dirty="0">
                <a:latin typeface="Arial" panose="020B0604020202020204" pitchFamily="34" charset="0"/>
                <a:cs typeface="Arial" panose="020B0604020202020204" pitchFamily="34" charset="0"/>
              </a:rPr>
              <a:t>Working in a small group, read the scenario below. Discuss and record how you would give detailed and clear feedback to help Ansar to progress.</a:t>
            </a:r>
          </a:p>
          <a:p>
            <a:endParaRPr lang="en-GB" sz="2800" dirty="0">
              <a:latin typeface="Arial" panose="020B0604020202020204" pitchFamily="34" charset="0"/>
              <a:cs typeface="Arial" panose="020B0604020202020204" pitchFamily="34" charset="0"/>
            </a:endParaRPr>
          </a:p>
          <a:p>
            <a:pPr marL="0" lvl="2" indent="0">
              <a:buNone/>
            </a:pPr>
            <a:r>
              <a:rPr lang="en-GB" sz="2800" dirty="0">
                <a:latin typeface="Arial" panose="020B0604020202020204" pitchFamily="34" charset="0"/>
                <a:cs typeface="Arial" panose="020B0604020202020204" pitchFamily="34" charset="0"/>
              </a:rPr>
              <a:t>You really like Ansar (aged 10). He is friendly and works hard. The problem is that Ansar is needy. It seems he is always dropping by your desk to ‘talk things through’ or stopping you in the corridor to get your help with a problem. You feel that Ansar is bright and experienced enough to handle most of those problems on his own. You are not sure whether Ansar lacks confidence or just wants someone to talk to. Ansar seeks you out so frequently that you have started to find ways to avoid him. </a:t>
            </a:r>
          </a:p>
          <a:p>
            <a:pPr algn="l"/>
            <a:endParaRPr lang="en-GB" sz="2800"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BC96D329-DA3B-3C34-1C87-FFE6E01CB68C}"/>
              </a:ext>
            </a:extLst>
          </p:cNvPr>
          <p:cNvSpPr>
            <a:spLocks noGrp="1"/>
          </p:cNvSpPr>
          <p:nvPr>
            <p:ph type="ftr" sz="quarter" idx="10"/>
          </p:nvPr>
        </p:nvSpPr>
        <p:spPr>
          <a:xfrm>
            <a:off x="310600" y="6538914"/>
            <a:ext cx="10248501" cy="365125"/>
          </a:xfrm>
        </p:spPr>
        <p:txBody>
          <a:bodyPr/>
          <a:lstStyle/>
          <a:p>
            <a:r>
              <a:rPr lang="en-GB" cap="none" dirty="0"/>
              <a:t>Education and Training Foundation</a:t>
            </a:r>
          </a:p>
        </p:txBody>
      </p:sp>
    </p:spTree>
    <p:extLst>
      <p:ext uri="{BB962C8B-B14F-4D97-AF65-F5344CB8AC3E}">
        <p14:creationId xmlns:p14="http://schemas.microsoft.com/office/powerpoint/2010/main" val="34788337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2961559-3C1D-4BC5-A5B3-923D4E309075}"/>
</file>

<file path=customXml/itemProps2.xml><?xml version="1.0" encoding="utf-8"?>
<ds:datastoreItem xmlns:ds="http://schemas.openxmlformats.org/officeDocument/2006/customXml" ds:itemID="{D6F0869F-5C96-45C2-AE90-C41EAE46B58B}"/>
</file>

<file path=customXml/itemProps3.xml><?xml version="1.0" encoding="utf-8"?>
<ds:datastoreItem xmlns:ds="http://schemas.openxmlformats.org/officeDocument/2006/customXml" ds:itemID="{100F519C-FBD4-41BA-BD88-73BD701065A1}"/>
</file>

<file path=docProps/app.xml><?xml version="1.0" encoding="utf-8"?>
<Properties xmlns="http://schemas.openxmlformats.org/officeDocument/2006/extended-properties" xmlns:vt="http://schemas.openxmlformats.org/officeDocument/2006/docPropsVTypes">
  <TotalTime>1488</TotalTime>
  <Words>2534</Words>
  <Application>Microsoft Office PowerPoint</Application>
  <PresentationFormat>Widescreen</PresentationFormat>
  <Paragraphs>233</Paragraphs>
  <Slides>31</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Arial</vt:lpstr>
      <vt:lpstr>Calibri</vt:lpstr>
      <vt:lpstr>Calibri Light</vt:lpstr>
      <vt:lpstr>Office Theme</vt:lpstr>
      <vt:lpstr>T Level Technical Qualification in Education and Early Years</vt:lpstr>
      <vt:lpstr>Connect: Board blast</vt:lpstr>
      <vt:lpstr>Session intent</vt:lpstr>
      <vt:lpstr>Introduction</vt:lpstr>
      <vt:lpstr>Timely feedback</vt:lpstr>
      <vt:lpstr>Paired task: Timely feedback</vt:lpstr>
      <vt:lpstr>Detailed and clear feedback</vt:lpstr>
      <vt:lpstr>Detailed and clear feedback</vt:lpstr>
      <vt:lpstr>Small-group task: Detailed and clear feedback</vt:lpstr>
      <vt:lpstr>Example idea of detailed and clear feedback from the scenario</vt:lpstr>
      <vt:lpstr>Continuation of example idea of detailed and clear feedback from the scenario</vt:lpstr>
      <vt:lpstr>Recall and review</vt:lpstr>
      <vt:lpstr>T Level Technical Qualification in Education and Early Years</vt:lpstr>
      <vt:lpstr>Connect: Think, pair, share</vt:lpstr>
      <vt:lpstr>Session intent</vt:lpstr>
      <vt:lpstr>Small-group task (10 minutes)</vt:lpstr>
      <vt:lpstr>Paired task</vt:lpstr>
      <vt:lpstr>Paired task (15 minutes)</vt:lpstr>
      <vt:lpstr>Recall and review</vt:lpstr>
      <vt:lpstr>T Level Technical Qualification in Education and Early Years</vt:lpstr>
      <vt:lpstr>Connect</vt:lpstr>
      <vt:lpstr>Session intent</vt:lpstr>
      <vt:lpstr>Using positive language</vt:lpstr>
      <vt:lpstr>Small-group task</vt:lpstr>
      <vt:lpstr>Verbal communication</vt:lpstr>
      <vt:lpstr>Non-verbal communication</vt:lpstr>
      <vt:lpstr>Paired task (10 minutes)</vt:lpstr>
      <vt:lpstr>Negative statements and questions</vt:lpstr>
      <vt:lpstr>Possible alternatives to the negative statements</vt:lpstr>
      <vt:lpstr>Recall and review</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 Level Technical Qualification in Education and Early Years</dc:title>
  <dc:creator>Gemma Brezinski</dc:creator>
  <cp:lastModifiedBy>Gemma Brezinski</cp:lastModifiedBy>
  <cp:revision>2</cp:revision>
  <dcterms:created xsi:type="dcterms:W3CDTF">2023-11-06T09:11:48Z</dcterms:created>
  <dcterms:modified xsi:type="dcterms:W3CDTF">2023-11-07T09:59:55Z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