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Layouts/slideLayout8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363" r:id="rId2"/>
    <p:sldId id="364" r:id="rId3"/>
    <p:sldId id="365" r:id="rId4"/>
    <p:sldId id="366" r:id="rId5"/>
    <p:sldId id="367" r:id="rId6"/>
    <p:sldId id="368" r:id="rId7"/>
    <p:sldId id="369" r:id="rId8"/>
    <p:sldId id="370" r:id="rId9"/>
    <p:sldId id="371" r:id="rId10"/>
    <p:sldId id="373" r:id="rId11"/>
    <p:sldId id="374" r:id="rId12"/>
    <p:sldId id="375" r:id="rId13"/>
    <p:sldId id="376" r:id="rId14"/>
    <p:sldId id="377" r:id="rId15"/>
    <p:sldId id="378" r:id="rId16"/>
    <p:sldId id="379" r:id="rId17"/>
    <p:sldId id="380" r:id="rId18"/>
    <p:sldId id="381" r:id="rId19"/>
    <p:sldId id="382" r:id="rId20"/>
    <p:sldId id="396" r:id="rId21"/>
    <p:sldId id="385" r:id="rId22"/>
    <p:sldId id="386" r:id="rId23"/>
    <p:sldId id="387" r:id="rId24"/>
    <p:sldId id="388" r:id="rId25"/>
    <p:sldId id="389" r:id="rId26"/>
    <p:sldId id="390" r:id="rId27"/>
    <p:sldId id="391" r:id="rId28"/>
    <p:sldId id="392" r:id="rId29"/>
    <p:sldId id="393" r:id="rId30"/>
    <p:sldId id="394" r:id="rId31"/>
    <p:sldId id="395" r:id="rId3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80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customXml" Target="../customXml/item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40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315626-5330-4294-AE8E-828B2C588DAE}" type="datetimeFigureOut">
              <a:rPr lang="en-GB" smtClean="0"/>
              <a:t>06/11/2023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3EB183-C3CF-4DA2-A017-77F89ED0DC2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0724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8769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15772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8769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15772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20761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15772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19719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EBDB79-17C3-7091-228C-82179294C2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ECD22AD-71F4-EC79-E5B7-1950A4AB6C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455E83-2C38-E203-1437-12FF7D0293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7F680-FAA5-459B-8047-97543D856FCD}" type="datetimeFigureOut">
              <a:rPr lang="en-GB" smtClean="0"/>
              <a:t>06/11/2023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901FAA-1471-F839-54E6-149853A291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4B760D-CB3C-4688-E62F-8455292710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9A1CFF-FB1E-440E-89B8-7460ADF5990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10913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E01081-F533-3B18-3E62-24B8E34937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B9A1C77-6CE3-3780-3CA3-4F2510509F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8A9FB6-A903-EF0C-350E-B3AA45910F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7F680-FAA5-459B-8047-97543D856FCD}" type="datetimeFigureOut">
              <a:rPr lang="en-GB" smtClean="0"/>
              <a:t>06/11/2023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BD0BEF-2B14-810A-7ECB-4254EA367B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194AA3-AAE0-5EC8-117B-D382973447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9A1CFF-FB1E-440E-89B8-7460ADF5990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80670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BD5CDB7-E704-8346-3787-728B0101970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F6F305-4719-D0F0-4A98-32CF7161B5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4476E5-0ECB-15A8-82EA-CCAFCA6448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7F680-FAA5-459B-8047-97543D856FCD}" type="datetimeFigureOut">
              <a:rPr lang="en-GB" smtClean="0"/>
              <a:t>06/11/2023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F8D863-05D9-C08F-0831-1A616C11F6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4FD5D9-53AD-223A-9218-A76E83B7F7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9A1CFF-FB1E-440E-89B8-7460ADF5990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16194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Divider 1">
    <p:bg>
      <p:bgPr>
        <a:solidFill>
          <a:srgbClr val="E51C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CBA1186-F870-7F4B-82E3-1A0CA756CF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63040" y="1940640"/>
            <a:ext cx="8544960" cy="2136480"/>
          </a:xfrm>
          <a:solidFill>
            <a:schemeClr val="bg1"/>
          </a:solidFill>
        </p:spPr>
        <p:txBody>
          <a:bodyPr lIns="108000" tIns="144000" rIns="0" bIns="0">
            <a:noAutofit/>
          </a:bodyPr>
          <a:lstStyle>
            <a:lvl1pPr algn="l">
              <a:lnSpc>
                <a:spcPts val="12000"/>
              </a:lnSpc>
              <a:defRPr sz="12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Subtitle 1">
            <a:extLst>
              <a:ext uri="{FF2B5EF4-FFF2-40B4-BE49-F238E27FC236}">
                <a16:creationId xmlns:a16="http://schemas.microsoft.com/office/drawing/2014/main" id="{B5B20F18-EB70-1D40-A46E-B71B577D6C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61360" y="4344000"/>
            <a:ext cx="8546640" cy="2136480"/>
          </a:xfrm>
          <a:solidFill>
            <a:schemeClr val="tx1"/>
          </a:solidFill>
        </p:spPr>
        <p:txBody>
          <a:bodyPr lIns="144000" tIns="108000" bIns="0" anchor="ctr" anchorCtr="0">
            <a:normAutofit/>
          </a:bodyPr>
          <a:lstStyle>
            <a:lvl1pPr marL="0" indent="0" algn="l">
              <a:lnSpc>
                <a:spcPts val="6000"/>
              </a:lnSpc>
              <a:spcBef>
                <a:spcPts val="0"/>
              </a:spcBef>
              <a:buNone/>
              <a:defRPr sz="6000" b="1" cap="none" baseline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pic>
        <p:nvPicPr>
          <p:cNvPr id="6" name="Logo" descr="Education and Training Foundation Logo">
            <a:extLst>
              <a:ext uri="{FF2B5EF4-FFF2-40B4-BE49-F238E27FC236}">
                <a16:creationId xmlns:a16="http://schemas.microsoft.com/office/drawing/2014/main" id="{B5FFAA84-3707-474A-9BFF-8E16EECCC07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18081" y="385110"/>
            <a:ext cx="1189919" cy="629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44395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77BB2F1-AFF0-C64C-83D0-3B465EE1398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0601" y="333201"/>
            <a:ext cx="11250084" cy="932567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667"/>
              </a:lnSpc>
              <a:spcBef>
                <a:spcPts val="0"/>
              </a:spcBef>
              <a:defRPr sz="2667" b="1" cap="none" baseline="0"/>
            </a:lvl1pPr>
          </a:lstStyle>
          <a:p>
            <a:r>
              <a:rPr lang="en-US"/>
              <a:t>Slide Title</a:t>
            </a:r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312001" y="1315200"/>
            <a:ext cx="10223500" cy="4802099"/>
          </a:xfrm>
        </p:spPr>
        <p:txBody>
          <a:bodyPr>
            <a:noAutofit/>
          </a:bodyPr>
          <a:lstStyle>
            <a:lvl1pPr marL="0" indent="0">
              <a:lnSpc>
                <a:spcPts val="3733"/>
              </a:lnSpc>
              <a:spcBef>
                <a:spcPts val="0"/>
              </a:spcBef>
              <a:buNone/>
              <a:defRPr sz="3600"/>
            </a:lvl1pPr>
            <a:lvl2pPr marL="359991" indent="-359991">
              <a:lnSpc>
                <a:spcPts val="3733"/>
              </a:lnSpc>
              <a:spcBef>
                <a:spcPts val="0"/>
              </a:spcBef>
              <a:defRPr sz="3600"/>
            </a:lvl2pPr>
            <a:lvl3pPr marL="719982" indent="-359991">
              <a:lnSpc>
                <a:spcPts val="3733"/>
              </a:lnSpc>
              <a:defRPr sz="3600"/>
            </a:lvl3pPr>
            <a:lvl4pPr marL="1079973" indent="-359991">
              <a:lnSpc>
                <a:spcPts val="3733"/>
              </a:lnSpc>
              <a:defRPr sz="3600"/>
            </a:lvl4pPr>
            <a:lvl5pPr marL="1439964" indent="-359991">
              <a:lnSpc>
                <a:spcPts val="3733"/>
              </a:lnSpc>
              <a:defRPr sz="3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FC25F548-F1B7-1942-BFC2-C7EF39D09D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/>
              <a:t>Education and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33190006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C17EA0-99F1-E692-5621-838F6693B0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BE0B13-7CB8-673B-D25C-4C712E8417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1DCE95-B3B7-CCC9-ACBB-7751E58F3F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7F680-FAA5-459B-8047-97543D856FCD}" type="datetimeFigureOut">
              <a:rPr lang="en-GB" smtClean="0"/>
              <a:t>06/11/2023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387A98-CFB7-5C23-6648-462B6F6038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FE09EB-3BD8-43D3-7611-6D4880857E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9A1CFF-FB1E-440E-89B8-7460ADF5990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45142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846973-7840-9F99-52F3-CF71ABE38C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664FFA-A8FD-7186-485B-71FDC6E8D8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FF91B0-957C-A037-3EB2-5F66B55DBE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7F680-FAA5-459B-8047-97543D856FCD}" type="datetimeFigureOut">
              <a:rPr lang="en-GB" smtClean="0"/>
              <a:t>06/11/2023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E84410-A0E9-6614-623B-D139BA8F1B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335BEF-240B-87AE-E22B-A0FAC108FF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9A1CFF-FB1E-440E-89B8-7460ADF5990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59656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D07138-34F3-FE72-C3D3-A52E06CEF6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1405D6-652D-9747-A849-68C27D5CA80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6095400-78F8-F274-3DDE-EA3A228993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2CAAAAD-6C7E-0EAE-AAE3-6EDB6FD74F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7F680-FAA5-459B-8047-97543D856FCD}" type="datetimeFigureOut">
              <a:rPr lang="en-GB" smtClean="0"/>
              <a:t>06/11/2023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96324FA-5DB8-9D84-084A-0F17ECBDC8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01B9D2-757D-7181-D3B8-39D9AE7D07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9A1CFF-FB1E-440E-89B8-7460ADF5990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273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91E0B0-D6B7-EAF8-38AA-5B6DF8849A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BD244F-2487-2B85-8ED2-BCA457D1B1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ACA2225-7337-E499-26E3-7F00150B81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2EFB91B-8E70-FEC7-658C-9798811F2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C4A66BB-A57F-D27A-7A9A-4C3CAB72ACB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EF7D083-1CAC-8843-F4D1-1D1511F5BA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7F680-FAA5-459B-8047-97543D856FCD}" type="datetimeFigureOut">
              <a:rPr lang="en-GB" smtClean="0"/>
              <a:t>06/11/2023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92E1074-A5B6-20BC-F936-73C7794EF5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A6B0B7E-9A94-C122-81B7-1883845286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9A1CFF-FB1E-440E-89B8-7460ADF5990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39796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38FC8B-3403-418A-D33D-7431653B59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C24782-EE34-A115-D36E-E3ED8797DB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7F680-FAA5-459B-8047-97543D856FCD}" type="datetimeFigureOut">
              <a:rPr lang="en-GB" smtClean="0"/>
              <a:t>06/11/2023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03E519D-031C-D4AD-B230-2CF600718F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09B6CA9-92DF-7FB5-F8F8-CECB819705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9A1CFF-FB1E-440E-89B8-7460ADF5990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43366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9802D1D-8008-0491-7DE2-718C0F2531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7F680-FAA5-459B-8047-97543D856FCD}" type="datetimeFigureOut">
              <a:rPr lang="en-GB" smtClean="0"/>
              <a:t>06/11/2023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E5B527-1204-B1C0-4620-1B6047E233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27397EC-937A-7FE7-DBEB-4C6A27D7C8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9A1CFF-FB1E-440E-89B8-7460ADF5990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55387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DB6CC4-6901-3ED2-6D74-35C9C8B37A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03A1ED-CAC5-1094-1FA7-603E19F1CB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0E927EA-9799-645F-5211-0FE6ACC85C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C5C0E42-8B93-7E36-5A10-37AC517DAD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7F680-FAA5-459B-8047-97543D856FCD}" type="datetimeFigureOut">
              <a:rPr lang="en-GB" smtClean="0"/>
              <a:t>06/11/2023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0F8036A-B071-524D-9CD3-61E47C4D16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E7927B-1808-25F1-E6EA-E8CF3123B5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9A1CFF-FB1E-440E-89B8-7460ADF5990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49653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5F93BC-C2D2-347F-91D9-85E31C028E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4EA3D65-43BF-B705-E728-5F4893C3380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CEFA2EC-D347-A28B-29A4-DA4404DBDC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15F1014-A15D-A26A-0FC7-34DEBA5AC9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7F680-FAA5-459B-8047-97543D856FCD}" type="datetimeFigureOut">
              <a:rPr lang="en-GB" smtClean="0"/>
              <a:t>06/11/2023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CCEACB6-54D7-3B3C-7565-DE5AC39BAB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32B98F-5E1A-2669-CC17-2F517B78DE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9A1CFF-FB1E-440E-89B8-7460ADF5990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4935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62946EC-5109-A1C1-0B22-198AF551E3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FF2186-993D-8515-E328-1FA13D3469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18AAEE-85CB-4C89-C180-BD33523E9CC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A7F680-FAA5-459B-8047-97543D856FCD}" type="datetimeFigureOut">
              <a:rPr lang="en-GB" smtClean="0"/>
              <a:t>06/11/2023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580A5F-92D2-A04A-14F2-E00A2A1D1D2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5F00E0-6DF0-BD06-C24A-8C962E92D4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9A1CFF-FB1E-440E-89B8-7460ADF5990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740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E12C84-47CE-F14E-9879-50B5699FE8E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T Level Technical Qualification in Education and Early Years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AC674D4-B3D8-FC17-FD31-63477E4F3C1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55000" lnSpcReduction="20000"/>
          </a:bodyPr>
          <a:lstStyle/>
          <a:p>
            <a:pPr>
              <a:lnSpc>
                <a:spcPct val="120000"/>
              </a:lnSpc>
            </a:pPr>
            <a:r>
              <a:rPr lang="en-GB" sz="6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Session 7: Inviting children and young people to express their own ideas through interactive activities</a:t>
            </a:r>
            <a:r>
              <a:rPr lang="en-GB" sz="6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06955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E12C84-47CE-F14E-9879-50B5699FE8E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sz="4267" dirty="0">
                <a:latin typeface="Arial" panose="020B0604020202020204" pitchFamily="34" charset="0"/>
                <a:cs typeface="Arial" panose="020B0604020202020204" pitchFamily="34" charset="0"/>
              </a:rPr>
              <a:t>T Level Technical Qualification in Education and Early Years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3223C63-9F11-F5EE-BF18-7C780B27141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GB" sz="3200" dirty="0">
                <a:latin typeface="Arial" panose="020B0604020202020204" pitchFamily="34" charset="0"/>
                <a:ea typeface="Calibri" panose="020F0502020204030204" pitchFamily="34" charset="0"/>
              </a:rPr>
              <a:t>Session 8: Inviting children and young people to express their own ideas through creative tasks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7565446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dirty="0">
                <a:latin typeface="Arial" panose="020B0604020202020204" pitchFamily="34" charset="0"/>
                <a:cs typeface="Arial" panose="020B0604020202020204" pitchFamily="34" charset="0"/>
              </a:rPr>
              <a:t>Connect: Peer quiz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 vert="horz" lIns="0" tIns="0" rIns="0" bIns="0" rtlCol="0" anchor="t">
            <a:noAutofit/>
          </a:bodyPr>
          <a:lstStyle/>
          <a:p>
            <a:pPr marL="457189" indent="-457189">
              <a:buFont typeface="Arial" panose="020B0604020202020204" pitchFamily="34" charset="0"/>
              <a:buChar char="•"/>
            </a:pP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On the sticky note, write your name in the top left-hand corner.</a:t>
            </a:r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Pose a question based on the last lesson.</a:t>
            </a:r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Hold it up when you have written your question so that your tutor can collect it.</a:t>
            </a:r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You will receive a peer’s sticky note. Write your name on it and answer the question.</a:t>
            </a:r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Give this back to your peer. Have you answered the question correctly?</a:t>
            </a:r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cap="none"/>
              <a:t>Education and Training Foundation</a:t>
            </a:r>
            <a:endParaRPr lang="en-GB" cap="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2183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1B9E5EE-524E-58E6-65F1-78FE0D2E04E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12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1E0E09B-ABBF-43B7-1A40-09CB3551BF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2000" y="274417"/>
            <a:ext cx="11250084" cy="932567"/>
          </a:xfrm>
        </p:spPr>
        <p:txBody>
          <a:bodyPr>
            <a:normAutofit/>
          </a:bodyPr>
          <a:lstStyle/>
          <a:p>
            <a:r>
              <a:rPr lang="en-GB" sz="4000" dirty="0">
                <a:latin typeface="Arial" panose="020B0604020202020204" pitchFamily="34" charset="0"/>
                <a:cs typeface="Arial" panose="020B0604020202020204" pitchFamily="34" charset="0"/>
              </a:rPr>
              <a:t>Session intent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F53BC1B-D5C6-8D8F-19B2-28E69C34E46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sz="32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To explore how the early years practitioner (EYP) invites children and young people to express their own ideas through creative tasks.</a:t>
            </a:r>
            <a:endParaRPr lang="en-GB" sz="5333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A99348-2BBF-EB5D-1673-DCE04A9B907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cap="none"/>
              <a:t>Education and Training Foundation</a:t>
            </a:r>
            <a:endParaRPr lang="en-GB" cap="none" dirty="0"/>
          </a:p>
        </p:txBody>
      </p:sp>
    </p:spTree>
    <p:extLst>
      <p:ext uri="{BB962C8B-B14F-4D97-AF65-F5344CB8AC3E}">
        <p14:creationId xmlns:p14="http://schemas.microsoft.com/office/powerpoint/2010/main" val="5884240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ED72FD3-2C77-35CE-4A1E-7BE9ADF9498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13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1D882FA-F9FB-AFA4-48C5-FD8C1C57AB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GB" sz="4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Why is it important to invite </a:t>
            </a:r>
            <a:r>
              <a:rPr lang="en-GB" sz="4000" dirty="0">
                <a:latin typeface="Arial" panose="020B0604020202020204" pitchFamily="34" charset="0"/>
                <a:cs typeface="Arial" panose="020B0604020202020204" pitchFamily="34" charset="0"/>
              </a:rPr>
              <a:t>children and young people to express their own ideas through creative tasks?</a:t>
            </a:r>
            <a:br>
              <a:rPr lang="en-GB" sz="4000" b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GB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141E5A-AB83-393E-D312-8BC906FB7DB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2001" y="2702560"/>
            <a:ext cx="10223500" cy="3414739"/>
          </a:xfrm>
        </p:spPr>
        <p:txBody>
          <a:bodyPr vert="horz" lIns="0" tIns="0" rIns="0" bIns="0" rtlCol="0" anchor="t">
            <a:noAutofit/>
          </a:bodyPr>
          <a:lstStyle/>
          <a:p>
            <a:pPr marL="457189" indent="-457189" algn="just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In pairs, consider the question above. Write your responses in your notebook. (5 minutes)</a:t>
            </a:r>
          </a:p>
          <a:p>
            <a:pPr marL="457189" indent="-457189" algn="just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Then discuss with another pair. (5 minutes)</a:t>
            </a:r>
          </a:p>
          <a:p>
            <a:pPr marL="457189" indent="-457189" algn="just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Share your small group’s ideas with the rest of the class. (5 minutes)</a:t>
            </a:r>
          </a:p>
          <a:p>
            <a:pPr marL="457189" indent="-457189" algn="just">
              <a:buFont typeface="Arial" panose="020B0604020202020204" pitchFamily="34" charset="0"/>
              <a:buChar char="•"/>
            </a:pPr>
            <a:endParaRPr lang="en-GB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82CBA6-5DC5-9376-C7EE-D76497A6ACE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cap="none"/>
              <a:t>Education and Training Foundation</a:t>
            </a:r>
            <a:endParaRPr lang="en-GB" cap="none" dirty="0"/>
          </a:p>
        </p:txBody>
      </p:sp>
    </p:spTree>
    <p:extLst>
      <p:ext uri="{BB962C8B-B14F-4D97-AF65-F5344CB8AC3E}">
        <p14:creationId xmlns:p14="http://schemas.microsoft.com/office/powerpoint/2010/main" val="2513110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E08937C-5AB1-265A-4C0E-4B1216BE9C7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14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2384DFE-49C4-6E96-F827-8E1B900696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GB" sz="4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Why is it important to invite </a:t>
            </a:r>
            <a:r>
              <a:rPr lang="en-GB" sz="4000" dirty="0">
                <a:latin typeface="Arial" panose="020B0604020202020204" pitchFamily="34" charset="0"/>
                <a:cs typeface="Arial" panose="020B0604020202020204" pitchFamily="34" charset="0"/>
              </a:rPr>
              <a:t>children and young people to express their own ideas through creative tasks?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A80995A-A141-2A8F-A124-C24E048BCE3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2000" y="2387600"/>
            <a:ext cx="11509120" cy="3729699"/>
          </a:xfrm>
        </p:spPr>
        <p:txBody>
          <a:bodyPr/>
          <a:lstStyle/>
          <a:p>
            <a:pPr marL="457189" indent="-457189">
              <a:buFont typeface="Arial" panose="020B0604020202020204" pitchFamily="34" charset="0"/>
              <a:buChar char="•"/>
            </a:pP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Through creative activities, children and young people can express themselves.</a:t>
            </a:r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Time spent being creative can help to advance cognitive skills, stimulate the imagination and provide a channel for expression and communication. </a:t>
            </a:r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It teaches children and young people to solve problems using their imagination, make interpretations and strengthen understanding.</a:t>
            </a: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062B1B-CEDC-7A5E-741F-57AFD444E1F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cap="none"/>
              <a:t>Education and Training Foundation</a:t>
            </a:r>
            <a:endParaRPr lang="en-GB" cap="none" dirty="0"/>
          </a:p>
        </p:txBody>
      </p:sp>
    </p:spTree>
    <p:extLst>
      <p:ext uri="{BB962C8B-B14F-4D97-AF65-F5344CB8AC3E}">
        <p14:creationId xmlns:p14="http://schemas.microsoft.com/office/powerpoint/2010/main" val="6179103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F3BAF1C-B989-33D9-D1F2-D07954796B9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15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A4A138C-CE48-455E-0919-6A552E148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dirty="0">
                <a:latin typeface="Arial" panose="020B0604020202020204" pitchFamily="34" charset="0"/>
                <a:cs typeface="Arial" panose="020B0604020202020204" pitchFamily="34" charset="0"/>
              </a:rPr>
              <a:t>Small-group task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D012E13-50D3-2339-6D97-9B59703AA21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In your group, choose three activities from the following list that children or young people can do:</a:t>
            </a:r>
          </a:p>
          <a:p>
            <a:pPr marL="609585" indent="-302392">
              <a:buFont typeface="Arial" panose="020B0604020202020204" pitchFamily="34" charset="0"/>
              <a:buChar char="•"/>
            </a:pP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playdough</a:t>
            </a:r>
          </a:p>
          <a:p>
            <a:pPr marL="609585" indent="-302392">
              <a:buFont typeface="Arial" panose="020B0604020202020204" pitchFamily="34" charset="0"/>
              <a:buChar char="•"/>
            </a:pP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junk modelling</a:t>
            </a:r>
          </a:p>
          <a:p>
            <a:pPr marL="609585" indent="-302392">
              <a:buFont typeface="Arial" panose="020B0604020202020204" pitchFamily="34" charset="0"/>
              <a:buChar char="•"/>
            </a:pP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painting</a:t>
            </a:r>
          </a:p>
          <a:p>
            <a:pPr marL="609585" indent="-302392">
              <a:buFont typeface="Arial" panose="020B0604020202020204" pitchFamily="34" charset="0"/>
              <a:buChar char="•"/>
            </a:pP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drawing with pastels</a:t>
            </a:r>
          </a:p>
          <a:p>
            <a:pPr marL="609585" indent="-302392">
              <a:buFont typeface="Arial" panose="020B0604020202020204" pitchFamily="34" charset="0"/>
              <a:buChar char="•"/>
            </a:pP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story bags</a:t>
            </a:r>
          </a:p>
          <a:p>
            <a:pPr marL="609585" indent="-302392">
              <a:buFont typeface="Arial" panose="020B0604020202020204" pitchFamily="34" charset="0"/>
              <a:buChar char="•"/>
            </a:pP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musical instruments.</a:t>
            </a:r>
          </a:p>
          <a:p>
            <a:endParaRPr lang="en-GB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You have 30 minutes to complete the following task.</a:t>
            </a:r>
          </a:p>
          <a:p>
            <a:endParaRPr lang="en-GB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FC87E4-6D07-49D9-C0AC-5957DE82781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cap="none"/>
              <a:t>Education and Training Foundation</a:t>
            </a:r>
            <a:endParaRPr lang="en-GB" cap="none" dirty="0"/>
          </a:p>
        </p:txBody>
      </p:sp>
    </p:spTree>
    <p:extLst>
      <p:ext uri="{BB962C8B-B14F-4D97-AF65-F5344CB8AC3E}">
        <p14:creationId xmlns:p14="http://schemas.microsoft.com/office/powerpoint/2010/main" val="41017730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73FDFA9-4DD8-3A23-D714-BCB2E2294C4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16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BA00D55-7422-6389-6A35-CE588B881E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dirty="0">
                <a:latin typeface="Arial" panose="020B0604020202020204" pitchFamily="34" charset="0"/>
                <a:cs typeface="Arial" panose="020B0604020202020204" pitchFamily="34" charset="0"/>
              </a:rPr>
              <a:t>Small-group task (2): Instructions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FF90297-12C7-328B-0213-297070D19E7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0601" y="1079293"/>
            <a:ext cx="11729083" cy="4945340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For each of the activities you have chosen, you need to explain how the activity:</a:t>
            </a:r>
          </a:p>
          <a:p>
            <a:pPr marL="817013" lvl="1" indent="-457189"/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promotes opportunities for children and young people to express themselves</a:t>
            </a:r>
          </a:p>
          <a:p>
            <a:pPr marL="817013" lvl="1" indent="-457189"/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allows children and young people to express themselves and how they can do this</a:t>
            </a:r>
          </a:p>
          <a:p>
            <a:pPr marL="817013" lvl="1" indent="-457189"/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encourages the EYP to give feedback to the child or young person that enhances their learning</a:t>
            </a:r>
          </a:p>
          <a:p>
            <a:pPr marL="817013" lvl="1" indent="-457189"/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encourages the EYP to consider verbal and non-verbal feedback.</a:t>
            </a:r>
          </a:p>
          <a:p>
            <a:endParaRPr lang="en-GB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2D976A-26A9-41DB-7B9D-76EE2108448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cap="none"/>
              <a:t>Education and Training Foundation</a:t>
            </a:r>
            <a:endParaRPr lang="en-GB" cap="none" dirty="0"/>
          </a:p>
        </p:txBody>
      </p:sp>
    </p:spTree>
    <p:extLst>
      <p:ext uri="{BB962C8B-B14F-4D97-AF65-F5344CB8AC3E}">
        <p14:creationId xmlns:p14="http://schemas.microsoft.com/office/powerpoint/2010/main" val="23647424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E359F1B-55C0-A973-C592-60E5339F34A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17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6A25EDC-1C09-8706-DCA9-3BD701E36F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dirty="0">
                <a:latin typeface="Arial" panose="020B0604020202020204" pitchFamily="34" charset="0"/>
                <a:cs typeface="Arial" panose="020B0604020202020204" pitchFamily="34" charset="0"/>
              </a:rPr>
              <a:t>Feedback to peers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E313D8-2EDA-6BCA-E7FE-C18AA3D861E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0600" y="869430"/>
            <a:ext cx="11738061" cy="5247869"/>
          </a:xfrm>
        </p:spPr>
        <p:txBody>
          <a:bodyPr vert="horz" lIns="0" tIns="0" rIns="0" bIns="0" rtlCol="0" anchor="t">
            <a:noAutofit/>
          </a:bodyPr>
          <a:lstStyle/>
          <a:p>
            <a:pPr marL="457189" indent="-457189">
              <a:buFont typeface="Arial" panose="020B0604020202020204" pitchFamily="34" charset="0"/>
              <a:buChar char="•"/>
            </a:pP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You are required to report your activity ideas to your peers through a presentation.</a:t>
            </a:r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Using all your notes from the group task, work together to produce a five-minute presentation.</a:t>
            </a:r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Produce a poster that you can show to the rest of the class.</a:t>
            </a:r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Every person in the group needs to participate.</a:t>
            </a:r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Try not to read from your poster.</a:t>
            </a:r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Use resource 8.1 to check the English content.</a:t>
            </a:r>
          </a:p>
          <a:p>
            <a:endParaRPr lang="en-GB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You have 25 minutes to prepare your presentation.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B091EE-42EB-15C6-D54C-9C2B24647B9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cap="none"/>
              <a:t>Education and Training Foundation</a:t>
            </a:r>
            <a:endParaRPr lang="en-GB" cap="none" dirty="0"/>
          </a:p>
        </p:txBody>
      </p:sp>
    </p:spTree>
    <p:extLst>
      <p:ext uri="{BB962C8B-B14F-4D97-AF65-F5344CB8AC3E}">
        <p14:creationId xmlns:p14="http://schemas.microsoft.com/office/powerpoint/2010/main" val="21998351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5E92C8C-72CE-C4FF-68D9-706828C124A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18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BA40B9D-D2B3-2C02-E120-C74C645137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dirty="0">
                <a:latin typeface="Arial" panose="020B0604020202020204" pitchFamily="34" charset="0"/>
                <a:cs typeface="Arial" panose="020B0604020202020204" pitchFamily="34" charset="0"/>
              </a:rPr>
              <a:t>Presentations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58F0E33-3CA0-033B-24A6-17146D30134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Each group is to present their posters.</a:t>
            </a:r>
          </a:p>
          <a:p>
            <a:endParaRPr lang="en-GB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Please be considerate when your peers are presenting. Save any questions until the end of the presentation.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92D65E-F257-537F-BC3E-C17F9F55AC2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cap="none"/>
              <a:t>Education and Training Foundation</a:t>
            </a:r>
            <a:endParaRPr lang="en-GB" cap="none" dirty="0"/>
          </a:p>
        </p:txBody>
      </p:sp>
    </p:spTree>
    <p:extLst>
      <p:ext uri="{BB962C8B-B14F-4D97-AF65-F5344CB8AC3E}">
        <p14:creationId xmlns:p14="http://schemas.microsoft.com/office/powerpoint/2010/main" val="16749097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066F1BC-6F18-4676-A2DF-9B4B09A53D3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19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FA0305A-1D67-F052-EA51-6081FF6106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dirty="0">
                <a:latin typeface="Arial" panose="020B0604020202020204" pitchFamily="34" charset="0"/>
                <a:cs typeface="Arial" panose="020B0604020202020204" pitchFamily="34" charset="0"/>
              </a:rPr>
              <a:t>Recall and review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EA0FF7E-3F8B-5122-3628-748C0870BDC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>
              <a:lnSpc>
                <a:spcPct val="115000"/>
              </a:lnSpc>
            </a:pPr>
            <a:r>
              <a:rPr lang="en-GB" sz="32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We have discussed how EYPs support children and young people to express themselves through creative tasks. </a:t>
            </a:r>
          </a:p>
          <a:p>
            <a:pPr>
              <a:lnSpc>
                <a:spcPct val="115000"/>
              </a:lnSpc>
            </a:pPr>
            <a:endParaRPr lang="en-GB" sz="3200" dirty="0">
              <a:solidFill>
                <a:srgbClr val="00000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</a:pPr>
            <a:r>
              <a:rPr lang="en-GB" sz="32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On a sticky note, write your name and recall three of the creative tasks identified in the lesson. </a:t>
            </a:r>
          </a:p>
          <a:p>
            <a:pPr>
              <a:lnSpc>
                <a:spcPct val="115000"/>
              </a:lnSpc>
            </a:pPr>
            <a:r>
              <a:rPr lang="en-GB" sz="32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Hand this note to your tutor when you leave. </a:t>
            </a:r>
          </a:p>
          <a:p>
            <a:pPr>
              <a:lnSpc>
                <a:spcPct val="115000"/>
              </a:lnSpc>
            </a:pPr>
            <a:endParaRPr lang="en-GB" sz="3200" dirty="0">
              <a:latin typeface="Arial" panose="020B0604020202020204" pitchFamily="34" charset="0"/>
              <a:ea typeface="MS Mincho" panose="02020609040205080304" pitchFamily="49" charset="-128"/>
              <a:cs typeface="Arial" panose="020B0604020202020204" pitchFamily="34" charset="0"/>
            </a:endParaRPr>
          </a:p>
          <a:p>
            <a:endParaRPr lang="en-GB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B053D2-D4B2-7784-A14F-1DC2FF18B07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cap="none"/>
              <a:t>Education and Training Foundation</a:t>
            </a:r>
            <a:endParaRPr lang="en-GB" cap="none" dirty="0"/>
          </a:p>
        </p:txBody>
      </p:sp>
    </p:spTree>
    <p:extLst>
      <p:ext uri="{BB962C8B-B14F-4D97-AF65-F5344CB8AC3E}">
        <p14:creationId xmlns:p14="http://schemas.microsoft.com/office/powerpoint/2010/main" val="5919423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dirty="0">
                <a:latin typeface="Arial" panose="020B0604020202020204" pitchFamily="34" charset="0"/>
                <a:cs typeface="Arial" panose="020B0604020202020204" pitchFamily="34" charset="0"/>
              </a:rPr>
              <a:t>Connect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457189" indent="-457189">
              <a:buFont typeface="Arial" panose="020B0604020202020204" pitchFamily="34" charset="0"/>
              <a:buChar char="•"/>
            </a:pP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Individually, come to write on the board one way that the early years practitioner (EYP) can encourage discussions with children and young people. </a:t>
            </a:r>
            <a:endParaRPr lang="en-GB" sz="2667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cap="none"/>
              <a:t>Education and Training Foundation</a:t>
            </a:r>
            <a:endParaRPr lang="en-GB" cap="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1997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E12C84-47CE-F14E-9879-50B5699FE8E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sz="4267" dirty="0">
                <a:latin typeface="Arial" panose="020B0604020202020204" pitchFamily="34" charset="0"/>
                <a:cs typeface="Arial" panose="020B0604020202020204" pitchFamily="34" charset="0"/>
              </a:rPr>
              <a:t>T Level Technical Qualification in Education and Early Years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3223C63-9F11-F5EE-BF18-7C780B27141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GB" sz="3200" dirty="0">
                <a:latin typeface="Arial" panose="020B0604020202020204" pitchFamily="34" charset="0"/>
                <a:ea typeface="Calibri" panose="020F0502020204030204" pitchFamily="34" charset="0"/>
              </a:rPr>
              <a:t>Session 9: Encouraging dialogue through oral and written formative feedback</a:t>
            </a:r>
            <a:endParaRPr lang="en-US" sz="2133" dirty="0"/>
          </a:p>
        </p:txBody>
      </p:sp>
    </p:spTree>
    <p:extLst>
      <p:ext uri="{BB962C8B-B14F-4D97-AF65-F5344CB8AC3E}">
        <p14:creationId xmlns:p14="http://schemas.microsoft.com/office/powerpoint/2010/main" val="13806050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dirty="0">
                <a:latin typeface="Arial" panose="020B0604020202020204" pitchFamily="34" charset="0"/>
                <a:cs typeface="Arial" panose="020B0604020202020204" pitchFamily="34" charset="0"/>
              </a:rPr>
              <a:t>Connect: Peer assessment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 vert="horz" lIns="0" tIns="0" rIns="0" bIns="0" rtlCol="0" anchor="t">
            <a:noAutofit/>
          </a:bodyPr>
          <a:lstStyle/>
          <a:p>
            <a:pPr marL="457189" indent="-457189">
              <a:buFont typeface="Arial" panose="020B0604020202020204" pitchFamily="34" charset="0"/>
              <a:buChar char="•"/>
            </a:pP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On the sticky note, write your name in the top left-hand corner.</a:t>
            </a:r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Pose a question based on the last lesson.</a:t>
            </a:r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Hold it up when you have written your question so that your tutor can collect it.</a:t>
            </a:r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You will receive a peer’s sticky note. Write your name on it and answer the question.</a:t>
            </a:r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Give this back to your peer. Have you answered the question correctly?</a:t>
            </a:r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cap="none"/>
              <a:t>Education and Training Foundation</a:t>
            </a:r>
            <a:endParaRPr lang="en-GB" cap="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808006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00AED58-D38B-6508-A9C0-A23ED3B9AEA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22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235DCFC-C8EE-4C62-485C-1F7E89EA60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dirty="0">
                <a:latin typeface="Arial" panose="020B0604020202020204" pitchFamily="34" charset="0"/>
                <a:cs typeface="Arial" panose="020B0604020202020204" pitchFamily="34" charset="0"/>
              </a:rPr>
              <a:t>Session intent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E79DDD7-7AC8-931A-6A3D-181E37EC97D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sz="32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 consider how EYPs provide effective feedback and why it is important in supporting children and young people’s educational development by e</a:t>
            </a:r>
            <a:r>
              <a:rPr lang="en-GB" sz="32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ncouraging dialogue through oral and written formative feedback. </a:t>
            </a:r>
            <a:endParaRPr lang="en-GB" sz="4267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D19660-6BA7-3843-DC3E-A2C7D189243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cap="none"/>
              <a:t>Education and Training Foundation</a:t>
            </a:r>
            <a:endParaRPr lang="en-GB" cap="none" dirty="0"/>
          </a:p>
        </p:txBody>
      </p:sp>
    </p:spTree>
    <p:extLst>
      <p:ext uri="{BB962C8B-B14F-4D97-AF65-F5344CB8AC3E}">
        <p14:creationId xmlns:p14="http://schemas.microsoft.com/office/powerpoint/2010/main" val="238556267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CD2B5D8-4357-FC44-7189-3D7B6A54EA8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23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7B0A5CB-BE1A-A1F7-437D-ADBD6282F9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dirty="0">
                <a:latin typeface="Arial" panose="020B0604020202020204" pitchFamily="34" charset="0"/>
                <a:cs typeface="Arial" panose="020B0604020202020204" pitchFamily="34" charset="0"/>
              </a:rPr>
              <a:t>Oral feedback: Paired task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10EF065-0288-AAF1-004B-3261904AB95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0601" y="990079"/>
            <a:ext cx="11640651" cy="5041151"/>
          </a:xfrm>
        </p:spPr>
        <p:txBody>
          <a:bodyPr/>
          <a:lstStyle/>
          <a:p>
            <a:pPr algn="l"/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When speaking with children and young people, the oral feedback and questioning that we use to extend learning is important.</a:t>
            </a:r>
          </a:p>
          <a:p>
            <a:pPr algn="l"/>
            <a:endParaRPr lang="en-GB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Working in pairs, reflect on your industry placement. Consider the following:</a:t>
            </a:r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What types of oral feedback have you heard adults giving to children and young people?</a:t>
            </a:r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What type of questions can we ask children and young people to extend their learning?</a:t>
            </a:r>
          </a:p>
          <a:p>
            <a:pPr algn="l"/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You have 10 minutes before you have to provide feedback.</a:t>
            </a:r>
          </a:p>
          <a:p>
            <a:pPr algn="l"/>
            <a:endParaRPr lang="en-GB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b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GB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284032-BFB3-DA6D-3189-06A6B4B0FB8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524799"/>
            <a:ext cx="10248501" cy="196676"/>
          </a:xfrm>
        </p:spPr>
        <p:txBody>
          <a:bodyPr/>
          <a:lstStyle/>
          <a:p>
            <a:r>
              <a:rPr lang="en-GB" cap="none"/>
              <a:t>Education and Training Foundation</a:t>
            </a:r>
            <a:endParaRPr lang="en-GB" cap="none" dirty="0"/>
          </a:p>
        </p:txBody>
      </p:sp>
    </p:spTree>
    <p:extLst>
      <p:ext uri="{BB962C8B-B14F-4D97-AF65-F5344CB8AC3E}">
        <p14:creationId xmlns:p14="http://schemas.microsoft.com/office/powerpoint/2010/main" val="59168023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A5B2ABF-146A-40A1-B031-17C5448F6C3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24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5DC8DBA-1978-35C8-6C40-043F356A7E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dirty="0">
                <a:latin typeface="Arial" panose="020B0604020202020204" pitchFamily="34" charset="0"/>
                <a:cs typeface="Arial" panose="020B0604020202020204" pitchFamily="34" charset="0"/>
              </a:rPr>
              <a:t>Oral feedback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A3BD323-D07D-360D-AE99-682E5DEF669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2000" y="1315200"/>
            <a:ext cx="11509120" cy="4802099"/>
          </a:xfrm>
        </p:spPr>
        <p:txBody>
          <a:bodyPr/>
          <a:lstStyle/>
          <a:p>
            <a:pPr algn="l"/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Oral feedback is sometimes underestimated because it is less formal, but it can be a very powerful and effective tool as it can be provided easily in the ‘teachable moment’ and in a timely way.</a:t>
            </a:r>
          </a:p>
          <a:p>
            <a:pPr algn="l"/>
            <a:endParaRPr lang="en-GB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Asking children and young people ‘What do you notice about ______?’ or ‘How does this work?’ stimulates their thinking about their learning.</a:t>
            </a: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A68C1E-022C-7887-7071-056DF917444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cap="none"/>
              <a:t>Education and Training Foundation</a:t>
            </a:r>
            <a:endParaRPr lang="en-GB" cap="none" dirty="0"/>
          </a:p>
        </p:txBody>
      </p:sp>
    </p:spTree>
    <p:extLst>
      <p:ext uri="{BB962C8B-B14F-4D97-AF65-F5344CB8AC3E}">
        <p14:creationId xmlns:p14="http://schemas.microsoft.com/office/powerpoint/2010/main" val="164601351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C96E40E-3EB9-564C-9C8E-B5292574BF4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25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9454A64-5B2B-FA78-0C61-3F25CF7569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dirty="0">
                <a:latin typeface="Arial" panose="020B0604020202020204" pitchFamily="34" charset="0"/>
                <a:cs typeface="Arial" panose="020B0604020202020204" pitchFamily="34" charset="0"/>
              </a:rPr>
              <a:t>Oral feedback to extend learning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90EE53A-889D-3305-1699-BB54E0E08F4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2000" y="1315200"/>
            <a:ext cx="11509120" cy="4802099"/>
          </a:xfrm>
        </p:spPr>
        <p:txBody>
          <a:bodyPr/>
          <a:lstStyle/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We can extend this learning by interacting with the child or young person, encouraging them to think about their own learning and further questioning their knowledge. For example:</a:t>
            </a:r>
          </a:p>
          <a:p>
            <a:endParaRPr lang="en-GB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09585" indent="-302392">
              <a:buFont typeface="Arial" panose="020B0604020202020204" pitchFamily="34" charset="0"/>
              <a:buChar char="•"/>
            </a:pP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What do you think might happen?</a:t>
            </a:r>
          </a:p>
          <a:p>
            <a:pPr marL="609585" indent="-302392">
              <a:buFont typeface="Arial" panose="020B0604020202020204" pitchFamily="34" charset="0"/>
              <a:buChar char="•"/>
            </a:pP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What else could we try?</a:t>
            </a:r>
          </a:p>
          <a:p>
            <a:pPr marL="609585" indent="-302392">
              <a:buFont typeface="Arial" panose="020B0604020202020204" pitchFamily="34" charset="0"/>
              <a:buChar char="•"/>
            </a:pP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How did you…?</a:t>
            </a:r>
          </a:p>
          <a:p>
            <a:pPr marL="609585" indent="-302392">
              <a:buFont typeface="Arial" panose="020B0604020202020204" pitchFamily="34" charset="0"/>
              <a:buChar char="•"/>
            </a:pP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What did you notice?</a:t>
            </a:r>
          </a:p>
          <a:p>
            <a:pPr marL="609585" indent="-302392">
              <a:buFont typeface="Arial" panose="020B0604020202020204" pitchFamily="34" charset="0"/>
              <a:buChar char="•"/>
            </a:pP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Why does this…?</a:t>
            </a:r>
          </a:p>
          <a:p>
            <a:pPr marL="609585" indent="-302392">
              <a:buFont typeface="Arial" panose="020B0604020202020204" pitchFamily="34" charset="0"/>
              <a:buChar char="•"/>
            </a:pP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How could we…?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9BE52B-D62E-2BD3-5156-38A2E8E057A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cap="none"/>
              <a:t>Education and Training Foundation</a:t>
            </a:r>
            <a:endParaRPr lang="en-GB" cap="none" dirty="0"/>
          </a:p>
        </p:txBody>
      </p:sp>
    </p:spTree>
    <p:extLst>
      <p:ext uri="{BB962C8B-B14F-4D97-AF65-F5344CB8AC3E}">
        <p14:creationId xmlns:p14="http://schemas.microsoft.com/office/powerpoint/2010/main" val="376243790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816C4D2-E869-0E70-CC56-B1AA8602790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26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1F8F848-FFD3-47E4-0D10-842A7B8482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dirty="0">
                <a:latin typeface="Arial" panose="020B0604020202020204" pitchFamily="34" charset="0"/>
                <a:cs typeface="Arial" panose="020B0604020202020204" pitchFamily="34" charset="0"/>
              </a:rPr>
              <a:t>Written feedback: Paired task </a:t>
            </a:r>
            <a:r>
              <a:rPr lang="en-GB" sz="4000" b="0" dirty="0">
                <a:latin typeface="Arial" panose="020B0604020202020204" pitchFamily="34" charset="0"/>
                <a:cs typeface="Arial" panose="020B0604020202020204" pitchFamily="34" charset="0"/>
              </a:rPr>
              <a:t>(5 minutes)</a:t>
            </a:r>
            <a:br>
              <a:rPr lang="en-GB" sz="40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GB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6E6FCA9-3BA8-16F5-311E-589B9F8C49F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2001" y="1315200"/>
            <a:ext cx="11248684" cy="4802099"/>
          </a:xfrm>
        </p:spPr>
        <p:txBody>
          <a:bodyPr/>
          <a:lstStyle/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Written feedback tends to be given after a task.</a:t>
            </a:r>
          </a:p>
          <a:p>
            <a:endParaRPr lang="en-GB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Working in pairs, list some ideas of written feedback that the EYP could use to record children and young people’s development. Consider what you have seen on your industry placement.</a:t>
            </a:r>
          </a:p>
          <a:p>
            <a:endParaRPr lang="en-GB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Be prepared to feedback.</a:t>
            </a:r>
          </a:p>
          <a:p>
            <a:endParaRPr lang="en-GB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D4F93D-84B9-B346-D27F-A1FC01EB626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cap="none"/>
              <a:t>Education and Training Foundation</a:t>
            </a:r>
            <a:endParaRPr lang="en-GB" cap="none" dirty="0"/>
          </a:p>
        </p:txBody>
      </p:sp>
    </p:spTree>
    <p:extLst>
      <p:ext uri="{BB962C8B-B14F-4D97-AF65-F5344CB8AC3E}">
        <p14:creationId xmlns:p14="http://schemas.microsoft.com/office/powerpoint/2010/main" val="74107626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4D278E6-987B-0FF9-A0EA-F67C29B5EC6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27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3061082-EBC3-3918-277E-E95D4CA3C3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dirty="0">
                <a:latin typeface="Arial" panose="020B0604020202020204" pitchFamily="34" charset="0"/>
                <a:cs typeface="Arial" panose="020B0604020202020204" pitchFamily="34" charset="0"/>
              </a:rPr>
              <a:t>Written feedback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149AB0-30F5-BFDF-0E71-6D3268FF267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2001" y="1315200"/>
            <a:ext cx="11248684" cy="4802099"/>
          </a:xfrm>
        </p:spPr>
        <p:txBody>
          <a:bodyPr/>
          <a:lstStyle/>
          <a:p>
            <a:pPr algn="l"/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Effective written feedback provides children and young people with a record of what they are doing well, what they need to improve and their suggested next steps.</a:t>
            </a:r>
          </a:p>
          <a:p>
            <a:pPr algn="l"/>
            <a:endParaRPr lang="en-GB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Some examples might include:</a:t>
            </a:r>
          </a:p>
          <a:p>
            <a:pPr algn="l"/>
            <a:endParaRPr lang="en-GB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recording observations in learning profiles</a:t>
            </a:r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making comments in exercise books or on worksheets that have been completed.</a:t>
            </a:r>
          </a:p>
          <a:p>
            <a:pPr algn="l"/>
            <a:endParaRPr lang="en-GB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endParaRPr lang="en-GB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376895-D4AA-2102-250F-7B8464B7B9C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cap="none"/>
              <a:t>Education and Training Foundation</a:t>
            </a:r>
            <a:endParaRPr lang="en-GB" cap="none" dirty="0"/>
          </a:p>
        </p:txBody>
      </p:sp>
    </p:spTree>
    <p:extLst>
      <p:ext uri="{BB962C8B-B14F-4D97-AF65-F5344CB8AC3E}">
        <p14:creationId xmlns:p14="http://schemas.microsoft.com/office/powerpoint/2010/main" val="207442586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50115C2-91A8-FD68-2938-E6759451BB0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28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05836CB-565F-E07A-EAB8-647015BE6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en-GB" sz="4000" dirty="0">
                <a:latin typeface="Arial" panose="020B0604020202020204" pitchFamily="34" charset="0"/>
                <a:cs typeface="Arial" panose="020B0604020202020204" pitchFamily="34" charset="0"/>
              </a:rPr>
              <a:t>Small-group task: Oral interaction and written information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E7B6CE-C73A-C03D-FCC8-855C551BDCB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42246" y="1534160"/>
            <a:ext cx="10872565" cy="4209690"/>
          </a:xfrm>
        </p:spPr>
        <p:txBody>
          <a:bodyPr/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 next slide has an example of oral interaction in which the adult is guiding rather than dominating learning. 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Task (10 minutes)</a:t>
            </a: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Look at how the children can be encouraged and supported by adults in the process of making sense of the world.</a:t>
            </a: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Continue the dialogue between the children and include more adult guidance in relation to oral questioning.</a:t>
            </a: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Write down some ideas for written feedback.  </a:t>
            </a: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Be prepared to provide feedback.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BDFE5A-9167-957E-6B63-F7D8A6A5B1A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cap="none"/>
              <a:t>Education and Training Foundation</a:t>
            </a:r>
            <a:endParaRPr lang="en-GB" cap="none" dirty="0"/>
          </a:p>
        </p:txBody>
      </p:sp>
    </p:spTree>
    <p:extLst>
      <p:ext uri="{BB962C8B-B14F-4D97-AF65-F5344CB8AC3E}">
        <p14:creationId xmlns:p14="http://schemas.microsoft.com/office/powerpoint/2010/main" val="91089698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96E82AC-5D73-8E85-6BBA-6CF33C8D75B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29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83E6A14-D439-8DAD-6FE1-2DF4937A16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dirty="0">
                <a:latin typeface="Arial" panose="020B0604020202020204" pitchFamily="34" charset="0"/>
                <a:cs typeface="Arial" panose="020B0604020202020204" pitchFamily="34" charset="0"/>
              </a:rPr>
              <a:t>Oral interaction scenario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289369-DCF7-55D8-2DDA-B3C25AE4E64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2001" y="932723"/>
            <a:ext cx="11248684" cy="4802099"/>
          </a:xfrm>
        </p:spPr>
        <p:txBody>
          <a:bodyPr/>
          <a:lstStyle/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Grace: (aged four): ‘How did God make us?’</a:t>
            </a:r>
          </a:p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Adult:’ I don't know. What do you think?’</a:t>
            </a:r>
          </a:p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Grace: ‘I don't know.’</a:t>
            </a:r>
          </a:p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Adult: ‘Well, how would you make yourself?’</a:t>
            </a:r>
          </a:p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Grace:’ I would make myself happy.’</a:t>
            </a:r>
          </a:p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Tom (aged four): ‘I think when God made us, we made God.’</a:t>
            </a:r>
          </a:p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Grace: ‘He putted our bones in first, and then he putted blood on the bones, and then he putted our skin on.’</a:t>
            </a:r>
          </a:p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Tom: ‘No – he opened up our bones and put the blood in us.</a:t>
            </a:r>
          </a:p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Grace: ‘No – if he put it in our bones, the blood wouldn't come out.’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004822-0FEA-AE61-27A6-D7C1D91443B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cap="none"/>
              <a:t>Education and Training Foundation</a:t>
            </a:r>
            <a:endParaRPr lang="en-GB" cap="none" dirty="0"/>
          </a:p>
        </p:txBody>
      </p:sp>
    </p:spTree>
    <p:extLst>
      <p:ext uri="{BB962C8B-B14F-4D97-AF65-F5344CB8AC3E}">
        <p14:creationId xmlns:p14="http://schemas.microsoft.com/office/powerpoint/2010/main" val="38156017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1B9E5EE-524E-58E6-65F1-78FE0D2E04E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3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1E0E09B-ABBF-43B7-1A40-09CB3551BF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dirty="0">
                <a:latin typeface="Arial" panose="020B0604020202020204" pitchFamily="34" charset="0"/>
                <a:cs typeface="Arial" panose="020B0604020202020204" pitchFamily="34" charset="0"/>
              </a:rPr>
              <a:t>Session intent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F53BC1B-D5C6-8D8F-19B2-28E69C34E46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sz="32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To explore how the EYP invites children and young people to express their own ideas through interactive activities.</a:t>
            </a:r>
            <a:endParaRPr lang="en-GB" sz="5333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A99348-2BBF-EB5D-1673-DCE04A9B907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cap="none"/>
              <a:t>Education and Training Foundation</a:t>
            </a:r>
            <a:endParaRPr lang="en-GB" cap="none" dirty="0"/>
          </a:p>
        </p:txBody>
      </p:sp>
    </p:spTree>
    <p:extLst>
      <p:ext uri="{BB962C8B-B14F-4D97-AF65-F5344CB8AC3E}">
        <p14:creationId xmlns:p14="http://schemas.microsoft.com/office/powerpoint/2010/main" val="227489177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C17C61F-F537-1F46-4F74-43771F70A74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30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7BF2D0B-AA8B-F0FF-4C48-5F9DC3BF1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dirty="0">
                <a:latin typeface="Arial" panose="020B0604020202020204" pitchFamily="34" charset="0"/>
                <a:cs typeface="Arial" panose="020B0604020202020204" pitchFamily="34" charset="0"/>
              </a:rPr>
              <a:t>Recall and review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92BE8-9D36-61C7-9632-1B6235DE9A7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2000" y="1315200"/>
            <a:ext cx="11352619" cy="4802099"/>
          </a:xfrm>
        </p:spPr>
        <p:txBody>
          <a:bodyPr/>
          <a:lstStyle/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We have learnt about oral and written feedback and </a:t>
            </a:r>
            <a:r>
              <a:rPr lang="en-GB" sz="32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why it is important in supporting children and young people’s educational development in encouraging dialogue through oral and written formative feedback. </a:t>
            </a:r>
          </a:p>
          <a:p>
            <a:endParaRPr lang="en-GB" sz="32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 you leave, write your name on a sticky note and an example of an oral feedback question you recall that you could ask a child or young person. Hand this note to your tutor as you leave.</a:t>
            </a:r>
            <a:endParaRPr lang="en-GB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D62F5B-A462-24AF-90F9-C19F5F618AA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cap="none"/>
              <a:t>Education and Training Foundation</a:t>
            </a:r>
            <a:endParaRPr lang="en-GB" cap="none" dirty="0"/>
          </a:p>
        </p:txBody>
      </p:sp>
    </p:spTree>
    <p:extLst>
      <p:ext uri="{BB962C8B-B14F-4D97-AF65-F5344CB8AC3E}">
        <p14:creationId xmlns:p14="http://schemas.microsoft.com/office/powerpoint/2010/main" val="267154653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000" y="6356351"/>
            <a:ext cx="10248501" cy="365125"/>
          </a:xfrm>
        </p:spPr>
        <p:txBody>
          <a:bodyPr/>
          <a:lstStyle/>
          <a:p>
            <a:r>
              <a:rPr lang="en-GB" cap="none"/>
              <a:t>Education and Training Foundation</a:t>
            </a:r>
            <a:endParaRPr lang="en-GB" cap="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31</a:t>
            </a:fld>
            <a:endParaRPr lang="en-GB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2C579EE-E5CC-4F9A-A5AE-7CAF0043E178}"/>
              </a:ext>
            </a:extLst>
          </p:cNvPr>
          <p:cNvSpPr/>
          <p:nvPr/>
        </p:nvSpPr>
        <p:spPr>
          <a:xfrm>
            <a:off x="2111737" y="2234023"/>
            <a:ext cx="2650067" cy="112606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1067"/>
              </a:spcAft>
            </a:pPr>
            <a:endParaRPr lang="en-GB" sz="1467">
              <a:solidFill>
                <a:srgbClr val="00206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3ED7E31-0A20-431C-92C7-87EA77ED0CA9}"/>
              </a:ext>
            </a:extLst>
          </p:cNvPr>
          <p:cNvSpPr txBox="1"/>
          <p:nvPr/>
        </p:nvSpPr>
        <p:spPr>
          <a:xfrm>
            <a:off x="2351584" y="1700809"/>
            <a:ext cx="153617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600"/>
              <a:t>PRODUCED BY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D793A73-0B68-41C6-96A3-4A06CB6B86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232357"/>
            <a:ext cx="2400267" cy="1126067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5E3E1E1C-19A4-4F4A-B678-E274A9DA15DB}"/>
              </a:ext>
            </a:extLst>
          </p:cNvPr>
          <p:cNvSpPr txBox="1"/>
          <p:nvPr/>
        </p:nvSpPr>
        <p:spPr>
          <a:xfrm>
            <a:off x="6234069" y="1700809"/>
            <a:ext cx="153617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600"/>
              <a:t>FUNDED BY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F2C459C-FDFD-413A-AA47-C10B685C2A01}"/>
              </a:ext>
            </a:extLst>
          </p:cNvPr>
          <p:cNvSpPr txBox="1"/>
          <p:nvPr/>
        </p:nvSpPr>
        <p:spPr>
          <a:xfrm>
            <a:off x="6216563" y="3824753"/>
            <a:ext cx="2400267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400"/>
              <a:t>This programme is funded by the Department for Education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6B2AE06-62E2-47AC-A4B8-78F23C87D5EA}"/>
              </a:ext>
            </a:extLst>
          </p:cNvPr>
          <p:cNvSpPr txBox="1"/>
          <p:nvPr/>
        </p:nvSpPr>
        <p:spPr>
          <a:xfrm>
            <a:off x="2111738" y="3717032"/>
            <a:ext cx="2784309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400"/>
              <a:t>South Essex College has produced this resource on behalf of the Education and Training Foundation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A481ADA-FC14-4FE3-9F8D-6121602D1055}"/>
              </a:ext>
            </a:extLst>
          </p:cNvPr>
          <p:cNvSpPr txBox="1"/>
          <p:nvPr/>
        </p:nvSpPr>
        <p:spPr>
          <a:xfrm>
            <a:off x="1583499" y="4869161"/>
            <a:ext cx="873697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3200" b="1">
                <a:solidFill>
                  <a:srgbClr val="E51C41"/>
                </a:solidFill>
              </a:rPr>
              <a:t>ET-FOUNDATION.CO.UK</a:t>
            </a:r>
          </a:p>
        </p:txBody>
      </p:sp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B2C64D5-4791-444B-9142-B07A38BD14F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2438" y="452670"/>
            <a:ext cx="1620137" cy="860743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002DA00E-1A9A-F97F-BDF9-2F3EAA2AE6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2619" y="2039903"/>
            <a:ext cx="2122188" cy="1498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05811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ED72FD3-2C77-35CE-4A1E-7BE9ADF9498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4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1D882FA-F9FB-AFA4-48C5-FD8C1C57AB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GB" sz="4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Why is it important to engage children and young people in </a:t>
            </a:r>
            <a:r>
              <a:rPr lang="en-GB" sz="40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expressing their own ideas through interactive activities</a:t>
            </a:r>
            <a:r>
              <a:rPr lang="en-GB" sz="4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br>
              <a:rPr lang="en-GB" sz="4000" b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GB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141E5A-AB83-393E-D312-8BC906FB7DB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0601" y="2453930"/>
            <a:ext cx="11352779" cy="3902419"/>
          </a:xfrm>
        </p:spPr>
        <p:txBody>
          <a:bodyPr vert="horz" lIns="0" tIns="0" rIns="0" bIns="0" rtlCol="0" anchor="t">
            <a:noAutofit/>
          </a:bodyPr>
          <a:lstStyle/>
          <a:p>
            <a:pPr marL="457189" indent="-457189" algn="just"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In pairs, consider the question above. Write your responses to this in your notebook. (5 minutes)</a:t>
            </a:r>
          </a:p>
          <a:p>
            <a:pPr marL="457189" indent="-457189" algn="just"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Then discuss with another pair. (5 minutes)</a:t>
            </a:r>
          </a:p>
          <a:p>
            <a:pPr marL="457189" indent="-457189" algn="just"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Share your small group’s ideas. (5 minutes)</a:t>
            </a:r>
          </a:p>
          <a:p>
            <a:pPr marL="457189" indent="-457189" algn="just">
              <a:buFont typeface="Arial" panose="020B0604020202020204" pitchFamily="34" charset="0"/>
              <a:buChar char="•"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Interactive activities are a great way to get children and young people to express their own ideas.</a:t>
            </a:r>
          </a:p>
          <a:p>
            <a:pPr algn="just"/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They are likely to express how they are feeling, then be able to discuss this with their peers or the EYP.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82CBA6-5DC5-9376-C7EE-D76497A6ACE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cap="none"/>
              <a:t>Education and Training Foundation</a:t>
            </a:r>
            <a:endParaRPr lang="en-GB" cap="none" dirty="0"/>
          </a:p>
        </p:txBody>
      </p:sp>
    </p:spTree>
    <p:extLst>
      <p:ext uri="{BB962C8B-B14F-4D97-AF65-F5344CB8AC3E}">
        <p14:creationId xmlns:p14="http://schemas.microsoft.com/office/powerpoint/2010/main" val="719766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F3BAF1C-B989-33D9-D1F2-D07954796B9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5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A4A138C-CE48-455E-0919-6A552E148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dirty="0">
                <a:latin typeface="Arial" panose="020B0604020202020204" pitchFamily="34" charset="0"/>
                <a:cs typeface="Arial" panose="020B0604020202020204" pitchFamily="34" charset="0"/>
              </a:rPr>
              <a:t>Small-group task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D012E13-50D3-2339-6D97-9B59703AA21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37002" y="930768"/>
            <a:ext cx="11016798" cy="4802099"/>
          </a:xfrm>
        </p:spPr>
        <p:txBody>
          <a:bodyPr/>
          <a:lstStyle/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Consider each of the activities that are going to appear on the next few slides.</a:t>
            </a:r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Think about how a child or young person could express their own ideas. </a:t>
            </a:r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What role does the EYP have in encouraging the child or young person to express their ideas?</a:t>
            </a:r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What age range would this activity be suitable for and why?</a:t>
            </a:r>
          </a:p>
          <a:p>
            <a:pPr marL="457189" indent="-457189">
              <a:buFont typeface="Arial" panose="020B0604020202020204" pitchFamily="34" charset="0"/>
              <a:buChar char="•"/>
            </a:pP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Make notes as you try out each activity as a small group.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FC87E4-6D07-49D9-C0AC-5957DE82781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cap="none"/>
              <a:t>Education and Training Foundation</a:t>
            </a:r>
            <a:endParaRPr lang="en-GB" cap="none" dirty="0"/>
          </a:p>
        </p:txBody>
      </p:sp>
    </p:spTree>
    <p:extLst>
      <p:ext uri="{BB962C8B-B14F-4D97-AF65-F5344CB8AC3E}">
        <p14:creationId xmlns:p14="http://schemas.microsoft.com/office/powerpoint/2010/main" val="35328966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59F5A98-2A09-8E15-1416-43BA981C773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6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8E17CC1-3122-CB36-0A5E-648836C9E3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dirty="0">
                <a:latin typeface="Arial" panose="020B0604020202020204" pitchFamily="34" charset="0"/>
                <a:cs typeface="Arial" panose="020B0604020202020204" pitchFamily="34" charset="0"/>
              </a:rPr>
              <a:t>Activity 1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88C5A1-2153-6F8A-9F4D-EF90C4CCC4E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2000" y="1315200"/>
            <a:ext cx="10968576" cy="4802099"/>
          </a:xfrm>
        </p:spPr>
        <p:txBody>
          <a:bodyPr/>
          <a:lstStyle/>
          <a:p>
            <a:pPr algn="l" fontAlgn="base"/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Draw your own feelings activity – encourage the child or </a:t>
            </a:r>
            <a:r>
              <a:rPr lang="en-GB" sz="3200" dirty="0">
                <a:solidFill>
                  <a:srgbClr val="1D1D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young person to draw a picture of how they are feeling. Then encourage them to discuss as a group what they have drawn. </a:t>
            </a:r>
          </a:p>
          <a:p>
            <a:pPr algn="l" fontAlgn="base"/>
            <a:r>
              <a:rPr lang="en-GB" sz="3200" dirty="0">
                <a:solidFill>
                  <a:srgbClr val="1D1D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Task: Draw a picture of how you are feeling.</a:t>
            </a:r>
          </a:p>
          <a:p>
            <a:pPr algn="l" fontAlgn="base"/>
            <a:endParaRPr lang="en-GB" sz="3200" dirty="0">
              <a:solidFill>
                <a:srgbClr val="1D1D1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fontAlgn="base"/>
            <a:r>
              <a:rPr lang="en-GB" sz="3200" dirty="0">
                <a:solidFill>
                  <a:srgbClr val="1D1D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does this activity encourage the child or young person to interact during and after the activity?</a:t>
            </a:r>
          </a:p>
          <a:p>
            <a:pPr algn="l" fontAlgn="base"/>
            <a:r>
              <a:rPr lang="en-GB" sz="3200" dirty="0">
                <a:solidFill>
                  <a:srgbClr val="1D1D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does the EYP encourage discussions about the pictures?</a:t>
            </a: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16F845-FD75-A2DA-3499-90659F8CB18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cap="none"/>
              <a:t>Education and Training Foundation</a:t>
            </a:r>
            <a:endParaRPr lang="en-GB" cap="none" dirty="0"/>
          </a:p>
        </p:txBody>
      </p:sp>
    </p:spTree>
    <p:extLst>
      <p:ext uri="{BB962C8B-B14F-4D97-AF65-F5344CB8AC3E}">
        <p14:creationId xmlns:p14="http://schemas.microsoft.com/office/powerpoint/2010/main" val="5750692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B28FEEB-A66A-370C-D696-CAD6C90E790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7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D365E7C-7D33-66B5-3526-6429CFC32F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dirty="0">
                <a:latin typeface="Arial" panose="020B0604020202020204" pitchFamily="34" charset="0"/>
                <a:cs typeface="Arial" panose="020B0604020202020204" pitchFamily="34" charset="0"/>
              </a:rPr>
              <a:t>Activity 2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E4A8349-CAF7-6D55-A212-3C75240308B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1999" y="1315200"/>
            <a:ext cx="11781147" cy="4802099"/>
          </a:xfrm>
        </p:spPr>
        <p:txBody>
          <a:bodyPr/>
          <a:lstStyle/>
          <a:p>
            <a:r>
              <a:rPr lang="en-GB" sz="3200" dirty="0">
                <a:solidFill>
                  <a:srgbClr val="1D1D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squiggles game: Encourage the child or young person to draw squiggles then make pictures out of them while talking about how their creation might be feeling.</a:t>
            </a:r>
          </a:p>
          <a:p>
            <a:endParaRPr lang="en-GB" sz="3200" dirty="0">
              <a:solidFill>
                <a:srgbClr val="1D1D1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fontAlgn="base"/>
            <a:r>
              <a:rPr lang="en-GB" sz="3200" dirty="0">
                <a:solidFill>
                  <a:srgbClr val="1D1D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Task: Take it in turns to draw squiggles on the paper provided.</a:t>
            </a:r>
          </a:p>
          <a:p>
            <a:pPr algn="l" fontAlgn="base"/>
            <a:endParaRPr lang="en-GB" sz="3200" dirty="0">
              <a:solidFill>
                <a:srgbClr val="1D1D1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fontAlgn="base"/>
            <a:r>
              <a:rPr lang="en-GB" sz="3200" dirty="0">
                <a:solidFill>
                  <a:srgbClr val="1D1D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does this activity encourage the child or young person to interact during and after the activity?</a:t>
            </a:r>
          </a:p>
          <a:p>
            <a:pPr algn="l" fontAlgn="base"/>
            <a:r>
              <a:rPr lang="en-GB" sz="3200" dirty="0">
                <a:solidFill>
                  <a:srgbClr val="1D1D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does the EYP encourage discussions about the squiggles?</a:t>
            </a:r>
          </a:p>
          <a:p>
            <a:endParaRPr lang="en-GB" sz="3200" dirty="0">
              <a:solidFill>
                <a:srgbClr val="1D1D1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21CF79-6E4E-FA51-6C31-370479C6107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cap="none"/>
              <a:t>Education and Training Foundation</a:t>
            </a:r>
            <a:endParaRPr lang="en-GB" cap="none" dirty="0"/>
          </a:p>
        </p:txBody>
      </p:sp>
    </p:spTree>
    <p:extLst>
      <p:ext uri="{BB962C8B-B14F-4D97-AF65-F5344CB8AC3E}">
        <p14:creationId xmlns:p14="http://schemas.microsoft.com/office/powerpoint/2010/main" val="5586610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037E050-0871-C05C-1046-43C68C9739D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8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569753B-8D95-2E07-C7AC-DF5C41178B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dirty="0">
                <a:latin typeface="Arial" panose="020B0604020202020204" pitchFamily="34" charset="0"/>
                <a:cs typeface="Arial" panose="020B0604020202020204" pitchFamily="34" charset="0"/>
              </a:rPr>
              <a:t>Activity 3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9388CD-7ACF-178E-5CC9-BD0A3F4D9C9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Feelings bingo: Encourage the child or young person to participate in the bingo game.</a:t>
            </a:r>
          </a:p>
          <a:p>
            <a:endParaRPr lang="en-GB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Task: Participate as a class in the bingo activity.</a:t>
            </a:r>
          </a:p>
          <a:p>
            <a:endParaRPr lang="en-GB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fontAlgn="base"/>
            <a:r>
              <a:rPr lang="en-GB" sz="3200" dirty="0">
                <a:solidFill>
                  <a:srgbClr val="1D1D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does this activity encourage the child or young person to interact during and after the activity?</a:t>
            </a:r>
          </a:p>
          <a:p>
            <a:pPr algn="l" fontAlgn="base"/>
            <a:r>
              <a:rPr lang="en-GB" sz="3200" dirty="0">
                <a:solidFill>
                  <a:srgbClr val="1D1D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does the EYP encourage the child or young person participate if they do not want to speak or act out the feelings?</a:t>
            </a: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7BBFEC-400A-3239-71FC-B4F1A8977A8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cap="none"/>
              <a:t>Education and Training Foundation</a:t>
            </a:r>
            <a:endParaRPr lang="en-GB" cap="none" dirty="0"/>
          </a:p>
        </p:txBody>
      </p:sp>
    </p:spTree>
    <p:extLst>
      <p:ext uri="{BB962C8B-B14F-4D97-AF65-F5344CB8AC3E}">
        <p14:creationId xmlns:p14="http://schemas.microsoft.com/office/powerpoint/2010/main" val="31963157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066F1BC-6F18-4676-A2DF-9B4B09A53D3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9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FA0305A-1D67-F052-EA51-6081FF6106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dirty="0">
                <a:latin typeface="Arial" panose="020B0604020202020204" pitchFamily="34" charset="0"/>
                <a:cs typeface="Arial" panose="020B0604020202020204" pitchFamily="34" charset="0"/>
              </a:rPr>
              <a:t>Recall and review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EA0FF7E-3F8B-5122-3628-748C0870BDC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>
              <a:lnSpc>
                <a:spcPct val="115000"/>
              </a:lnSpc>
            </a:pPr>
            <a:r>
              <a:rPr lang="en-GB" sz="32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We have discussed why children and young people need to express themselves through interactive activities. </a:t>
            </a:r>
          </a:p>
          <a:p>
            <a:pPr>
              <a:lnSpc>
                <a:spcPct val="115000"/>
              </a:lnSpc>
            </a:pPr>
            <a:endParaRPr lang="en-GB" sz="3200" dirty="0">
              <a:solidFill>
                <a:srgbClr val="00000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</a:pPr>
            <a:r>
              <a:rPr lang="en-GB" sz="32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On the sticky note, write your name, the activity you liked most today and why.</a:t>
            </a:r>
          </a:p>
          <a:p>
            <a:pPr>
              <a:lnSpc>
                <a:spcPct val="115000"/>
              </a:lnSpc>
            </a:pPr>
            <a:endParaRPr lang="en-GB" sz="3200" dirty="0">
              <a:solidFill>
                <a:srgbClr val="00000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</a:pPr>
            <a:endParaRPr lang="en-GB" sz="3200" dirty="0">
              <a:solidFill>
                <a:srgbClr val="00000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</a:pPr>
            <a:endParaRPr lang="en-GB" sz="3200" dirty="0">
              <a:latin typeface="Arial" panose="020B0604020202020204" pitchFamily="34" charset="0"/>
              <a:ea typeface="MS Mincho" panose="02020609040205080304" pitchFamily="49" charset="-128"/>
              <a:cs typeface="Arial" panose="020B0604020202020204" pitchFamily="34" charset="0"/>
            </a:endParaRPr>
          </a:p>
          <a:p>
            <a:endParaRPr lang="en-GB" sz="4267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B053D2-D4B2-7784-A14F-1DC2FF18B07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cap="none"/>
              <a:t>Education and Training Foundation</a:t>
            </a:r>
            <a:endParaRPr lang="en-GB" cap="none" dirty="0"/>
          </a:p>
        </p:txBody>
      </p:sp>
    </p:spTree>
    <p:extLst>
      <p:ext uri="{BB962C8B-B14F-4D97-AF65-F5344CB8AC3E}">
        <p14:creationId xmlns:p14="http://schemas.microsoft.com/office/powerpoint/2010/main" val="7322311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F881A016B10084995EF93CBCB18F51C" ma:contentTypeVersion="17" ma:contentTypeDescription="Create a new document." ma:contentTypeScope="" ma:versionID="48ffc06f6ec283ce7618f4b4875bad84">
  <xsd:schema xmlns:xsd="http://www.w3.org/2001/XMLSchema" xmlns:xs="http://www.w3.org/2001/XMLSchema" xmlns:p="http://schemas.microsoft.com/office/2006/metadata/properties" xmlns:ns2="b99cf144-4eb2-4910-9a88-c8d0ce72bbfd" xmlns:ns3="a75230e0-234e-44fc-a46b-fcfdfca8ad4b" targetNamespace="http://schemas.microsoft.com/office/2006/metadata/properties" ma:root="true" ma:fieldsID="adfd571ea4855126d306e926ca3f8808" ns2:_="" ns3:_="">
    <xsd:import namespace="b99cf144-4eb2-4910-9a88-c8d0ce72bbfd"/>
    <xsd:import namespace="a75230e0-234e-44fc-a46b-fcfdfca8ad4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99cf144-4eb2-4910-9a88-c8d0ce72bbf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20cda56a-0d36-40e2-ad5d-df46f41119b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5230e0-234e-44fc-a46b-fcfdfca8ad4b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a57b629d-5dce-4b34-ab1a-52e3d0ef0cee}" ma:internalName="TaxCatchAll" ma:showField="CatchAllData" ma:web="a75230e0-234e-44fc-a46b-fcfdfca8ad4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75230e0-234e-44fc-a46b-fcfdfca8ad4b" xsi:nil="true"/>
    <lcf76f155ced4ddcb4097134ff3c332f xmlns="b99cf144-4eb2-4910-9a88-c8d0ce72bbf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6E21E126-845F-4745-99EB-ED4B45C9A2EB}"/>
</file>

<file path=customXml/itemProps2.xml><?xml version="1.0" encoding="utf-8"?>
<ds:datastoreItem xmlns:ds="http://schemas.openxmlformats.org/officeDocument/2006/customXml" ds:itemID="{B2FD63D7-FA27-4FFD-B15B-B9B51E8DAAF9}"/>
</file>

<file path=customXml/itemProps3.xml><?xml version="1.0" encoding="utf-8"?>
<ds:datastoreItem xmlns:ds="http://schemas.openxmlformats.org/officeDocument/2006/customXml" ds:itemID="{32D894CB-224D-4353-8541-3BEA080F102E}"/>
</file>

<file path=docProps/app.xml><?xml version="1.0" encoding="utf-8"?>
<Properties xmlns="http://schemas.openxmlformats.org/officeDocument/2006/extended-properties" xmlns:vt="http://schemas.openxmlformats.org/officeDocument/2006/docPropsVTypes">
  <TotalTime>1478</TotalTime>
  <Words>1984</Words>
  <Application>Microsoft Office PowerPoint</Application>
  <PresentationFormat>Widescreen</PresentationFormat>
  <Paragraphs>235</Paragraphs>
  <Slides>31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5" baseType="lpstr">
      <vt:lpstr>Arial</vt:lpstr>
      <vt:lpstr>Calibri</vt:lpstr>
      <vt:lpstr>Calibri Light</vt:lpstr>
      <vt:lpstr>Office Theme</vt:lpstr>
      <vt:lpstr>T Level Technical Qualification in Education and Early Years</vt:lpstr>
      <vt:lpstr>Connect</vt:lpstr>
      <vt:lpstr>Session intent</vt:lpstr>
      <vt:lpstr>Why is it important to engage children and young people in expressing their own ideas through interactive activities? </vt:lpstr>
      <vt:lpstr>Small-group task</vt:lpstr>
      <vt:lpstr>Activity 1</vt:lpstr>
      <vt:lpstr>Activity 2</vt:lpstr>
      <vt:lpstr>Activity 3</vt:lpstr>
      <vt:lpstr>Recall and review</vt:lpstr>
      <vt:lpstr>T Level Technical Qualification in Education and Early Years</vt:lpstr>
      <vt:lpstr>Connect: Peer quiz</vt:lpstr>
      <vt:lpstr>Session intent</vt:lpstr>
      <vt:lpstr>Why is it important to invite children and young people to express their own ideas through creative tasks? </vt:lpstr>
      <vt:lpstr>Why is it important to invite children and young people to express their own ideas through creative tasks?</vt:lpstr>
      <vt:lpstr>Small-group task</vt:lpstr>
      <vt:lpstr>Small-group task (2): Instructions</vt:lpstr>
      <vt:lpstr>Feedback to peers</vt:lpstr>
      <vt:lpstr>Presentations </vt:lpstr>
      <vt:lpstr>Recall and review</vt:lpstr>
      <vt:lpstr>T Level Technical Qualification in Education and Early Years</vt:lpstr>
      <vt:lpstr>Connect: Peer assessment</vt:lpstr>
      <vt:lpstr>Session intent</vt:lpstr>
      <vt:lpstr>Oral feedback: Paired task</vt:lpstr>
      <vt:lpstr>Oral feedback</vt:lpstr>
      <vt:lpstr>Oral feedback to extend learning</vt:lpstr>
      <vt:lpstr>Written feedback: Paired task (5 minutes) </vt:lpstr>
      <vt:lpstr>Written feedback</vt:lpstr>
      <vt:lpstr>Small-group task: Oral interaction and written information</vt:lpstr>
      <vt:lpstr>Oral interaction scenario</vt:lpstr>
      <vt:lpstr>Recall and review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 Level Technical Qualification in Education and Early Years</dc:title>
  <dc:creator>Gemma Brezinski</dc:creator>
  <cp:lastModifiedBy>Gemma Brezinski</cp:lastModifiedBy>
  <cp:revision>1</cp:revision>
  <dcterms:created xsi:type="dcterms:W3CDTF">2023-11-06T09:11:00Z</dcterms:created>
  <dcterms:modified xsi:type="dcterms:W3CDTF">2023-11-07T09:49:03Z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0x010100BF881A016B10084995EF93CBCB18F51C</vt:lpwstr>
  </property>
</Properties>
</file>