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9.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484" r:id="rId2"/>
    <p:sldId id="429" r:id="rId3"/>
    <p:sldId id="430" r:id="rId4"/>
    <p:sldId id="431" r:id="rId5"/>
    <p:sldId id="432" r:id="rId6"/>
    <p:sldId id="433" r:id="rId7"/>
    <p:sldId id="434" r:id="rId8"/>
    <p:sldId id="435" r:id="rId9"/>
    <p:sldId id="436" r:id="rId10"/>
    <p:sldId id="485" r:id="rId11"/>
    <p:sldId id="439" r:id="rId12"/>
    <p:sldId id="440" r:id="rId13"/>
    <p:sldId id="441" r:id="rId14"/>
    <p:sldId id="442" r:id="rId15"/>
    <p:sldId id="443" r:id="rId16"/>
    <p:sldId id="444" r:id="rId17"/>
    <p:sldId id="445" r:id="rId18"/>
    <p:sldId id="446" r:id="rId19"/>
    <p:sldId id="447" r:id="rId20"/>
    <p:sldId id="486" r:id="rId21"/>
    <p:sldId id="450" r:id="rId22"/>
    <p:sldId id="451" r:id="rId23"/>
    <p:sldId id="452" r:id="rId24"/>
    <p:sldId id="453" r:id="rId25"/>
    <p:sldId id="454" r:id="rId26"/>
    <p:sldId id="455" r:id="rId27"/>
    <p:sldId id="456"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D1053E-2368-4C4E-B626-4ADDCB30888A}" type="datetimeFigureOut">
              <a:rPr lang="en-GB" smtClean="0"/>
              <a:t>07/11/2023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52C07E-33BB-4863-AB2B-3172105EFC45}" type="slidenum">
              <a:rPr lang="en-GB" smtClean="0"/>
              <a:t>‹#›</a:t>
            </a:fld>
            <a:endParaRPr lang="en-GB"/>
          </a:p>
        </p:txBody>
      </p:sp>
    </p:spTree>
    <p:extLst>
      <p:ext uri="{BB962C8B-B14F-4D97-AF65-F5344CB8AC3E}">
        <p14:creationId xmlns:p14="http://schemas.microsoft.com/office/powerpoint/2010/main" val="6991768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2585268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10</a:t>
            </a:fld>
            <a:endParaRPr lang="en-GB"/>
          </a:p>
        </p:txBody>
      </p:sp>
    </p:spTree>
    <p:extLst>
      <p:ext uri="{BB962C8B-B14F-4D97-AF65-F5344CB8AC3E}">
        <p14:creationId xmlns:p14="http://schemas.microsoft.com/office/powerpoint/2010/main" val="265291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20</a:t>
            </a:fld>
            <a:endParaRPr lang="en-GB"/>
          </a:p>
        </p:txBody>
      </p:sp>
    </p:spTree>
    <p:extLst>
      <p:ext uri="{BB962C8B-B14F-4D97-AF65-F5344CB8AC3E}">
        <p14:creationId xmlns:p14="http://schemas.microsoft.com/office/powerpoint/2010/main" val="641122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21</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27</a:t>
            </a:fld>
            <a:endParaRPr lang="en-GB"/>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6677543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969654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11/7/2023</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11/7/2023</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pPr>
              <a:lnSpc>
                <a:spcPct val="100000"/>
              </a:lnSpc>
            </a:pPr>
            <a:r>
              <a:rPr lang="en-US" sz="4000" dirty="0">
                <a:latin typeface="Arial" panose="020B0604020202020204" pitchFamily="34" charset="0"/>
                <a:cs typeface="Arial" panose="020B0604020202020204" pitchFamily="34" charset="0"/>
              </a:rPr>
              <a:t>T Level Technical Qualification in Education and Early Years</a:t>
            </a:r>
          </a:p>
        </p:txBody>
      </p:sp>
      <p:sp>
        <p:nvSpPr>
          <p:cNvPr id="3" name="Subtitle 2">
            <a:extLst>
              <a:ext uri="{FF2B5EF4-FFF2-40B4-BE49-F238E27FC236}">
                <a16:creationId xmlns:a16="http://schemas.microsoft.com/office/drawing/2014/main" id="{EAC674D4-B3D8-FC17-FD31-63477E4F3C11}"/>
              </a:ext>
            </a:extLst>
          </p:cNvPr>
          <p:cNvSpPr>
            <a:spLocks noGrp="1"/>
          </p:cNvSpPr>
          <p:nvPr>
            <p:ph type="subTitle" idx="1"/>
          </p:nvPr>
        </p:nvSpPr>
        <p:spPr/>
        <p:txBody>
          <a:bodyPr>
            <a:normAutofit/>
          </a:bodyPr>
          <a:lstStyle/>
          <a:p>
            <a:pPr>
              <a:lnSpc>
                <a:spcPct val="100000"/>
              </a:lnSpc>
            </a:pPr>
            <a:r>
              <a:rPr lang="en-GB" sz="3600" dirty="0">
                <a:latin typeface="Arial" panose="020B0604020202020204" pitchFamily="34" charset="0"/>
                <a:ea typeface="Calibri" panose="020F0502020204030204" pitchFamily="34" charset="0"/>
              </a:rPr>
              <a:t>Session 13: Helping children and young people focus on strengths rather than disadvantages</a:t>
            </a:r>
            <a:endParaRPr lang="en-US" sz="3200" dirty="0"/>
          </a:p>
        </p:txBody>
      </p:sp>
    </p:spTree>
    <p:extLst>
      <p:ext uri="{BB962C8B-B14F-4D97-AF65-F5344CB8AC3E}">
        <p14:creationId xmlns:p14="http://schemas.microsoft.com/office/powerpoint/2010/main" val="16949198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pPr>
              <a:lnSpc>
                <a:spcPct val="100000"/>
              </a:lnSpc>
            </a:pPr>
            <a:r>
              <a:rPr lang="en-US" sz="4000" dirty="0">
                <a:latin typeface="Arial" panose="020B0604020202020204" pitchFamily="34" charset="0"/>
                <a:cs typeface="Arial" panose="020B0604020202020204" pitchFamily="34" charset="0"/>
              </a:rPr>
              <a:t>T Level Technical Qualification in Education and Early Years</a:t>
            </a:r>
          </a:p>
        </p:txBody>
      </p:sp>
      <p:sp>
        <p:nvSpPr>
          <p:cNvPr id="3" name="Subtitle 2">
            <a:extLst>
              <a:ext uri="{FF2B5EF4-FFF2-40B4-BE49-F238E27FC236}">
                <a16:creationId xmlns:a16="http://schemas.microsoft.com/office/drawing/2014/main" id="{EAC674D4-B3D8-FC17-FD31-63477E4F3C11}"/>
              </a:ext>
            </a:extLst>
          </p:cNvPr>
          <p:cNvSpPr>
            <a:spLocks noGrp="1"/>
          </p:cNvSpPr>
          <p:nvPr>
            <p:ph type="subTitle" idx="1"/>
          </p:nvPr>
        </p:nvSpPr>
        <p:spPr/>
        <p:txBody>
          <a:bodyPr>
            <a:normAutofit/>
          </a:bodyPr>
          <a:lstStyle/>
          <a:p>
            <a:pPr>
              <a:lnSpc>
                <a:spcPct val="100000"/>
              </a:lnSpc>
            </a:pPr>
            <a:r>
              <a:rPr lang="en-GB" sz="3600" dirty="0">
                <a:latin typeface="Arial" panose="020B0604020202020204" pitchFamily="34" charset="0"/>
                <a:ea typeface="Calibri" panose="020F0502020204030204" pitchFamily="34" charset="0"/>
              </a:rPr>
              <a:t>Session 14: Using praise and constructive feedback to build confidence and competence</a:t>
            </a:r>
            <a:endParaRPr lang="en-US" sz="3200" dirty="0"/>
          </a:p>
        </p:txBody>
      </p:sp>
    </p:spTree>
    <p:extLst>
      <p:ext uri="{BB962C8B-B14F-4D97-AF65-F5344CB8AC3E}">
        <p14:creationId xmlns:p14="http://schemas.microsoft.com/office/powerpoint/2010/main" val="3024937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4000" dirty="0"/>
              <a:t>Connect: Board blast</a:t>
            </a:r>
          </a:p>
        </p:txBody>
      </p:sp>
      <p:sp>
        <p:nvSpPr>
          <p:cNvPr id="5" name="Text Placeholder 4"/>
          <p:cNvSpPr>
            <a:spLocks noGrp="1"/>
          </p:cNvSpPr>
          <p:nvPr>
            <p:ph type="body" sz="quarter" idx="12"/>
          </p:nvPr>
        </p:nvSpPr>
        <p:spPr>
          <a:xfrm>
            <a:off x="312001" y="1315200"/>
            <a:ext cx="11248684" cy="4802099"/>
          </a:xfrm>
        </p:spPr>
        <p:txBody>
          <a:bodyPr/>
          <a:lstStyle/>
          <a:p>
            <a:r>
              <a:rPr lang="en-GB" sz="3200" dirty="0">
                <a:solidFill>
                  <a:srgbClr val="000000"/>
                </a:solidFill>
                <a:ea typeface="Calibri" panose="020F0502020204030204" pitchFamily="34" charset="0"/>
                <a:cs typeface="Times New Roman" panose="02020603050405020304" pitchFamily="18" charset="0"/>
              </a:rPr>
              <a:t>Last lesson, we considered </a:t>
            </a:r>
            <a:r>
              <a:rPr lang="en-GB" sz="3200" dirty="0">
                <a:solidFill>
                  <a:srgbClr val="000000"/>
                </a:solidFill>
                <a:ea typeface="Times New Roman" panose="02020603050405020304" pitchFamily="18" charset="0"/>
              </a:rPr>
              <a:t>why it is important to </a:t>
            </a:r>
            <a:r>
              <a:rPr lang="en-GB" sz="3200" dirty="0">
                <a:solidFill>
                  <a:srgbClr val="000000"/>
                </a:solidFill>
                <a:ea typeface="MS Mincho" panose="02020609040205080304" pitchFamily="49" charset="-128"/>
              </a:rPr>
              <a:t>help children and young people to focus on strengths of what they can achieve rather than their disadvantages.</a:t>
            </a:r>
          </a:p>
          <a:p>
            <a:endParaRPr lang="en-GB" sz="3200" dirty="0">
              <a:solidFill>
                <a:srgbClr val="000000"/>
              </a:solidFill>
              <a:ea typeface="MS Mincho" panose="02020609040205080304" pitchFamily="49" charset="-128"/>
              <a:cs typeface="Times New Roman" panose="02020603050405020304" pitchFamily="18" charset="0"/>
            </a:endParaRPr>
          </a:p>
          <a:p>
            <a:r>
              <a:rPr lang="en-GB" sz="3200" dirty="0">
                <a:solidFill>
                  <a:srgbClr val="000000"/>
                </a:solidFill>
                <a:ea typeface="MS Mincho" panose="02020609040205080304" pitchFamily="49" charset="-128"/>
                <a:cs typeface="Times New Roman" panose="02020603050405020304" pitchFamily="18" charset="0"/>
              </a:rPr>
              <a:t>Come to write one positive word on the board in relation to encouraging children to be proud of their achievements.</a:t>
            </a:r>
            <a:endParaRPr lang="en-GB" sz="3200" dirty="0">
              <a:solidFill>
                <a:srgbClr val="000000"/>
              </a:solidFill>
              <a:ea typeface="Calibri" panose="020F0502020204030204" pitchFamily="34" charset="0"/>
              <a:cs typeface="Times New Roman" panose="02020603050405020304" pitchFamily="18" charset="0"/>
            </a:endParaRPr>
          </a:p>
          <a:p>
            <a:endParaRPr lang="en-GB" sz="3200" dirty="0">
              <a:solidFill>
                <a:srgbClr val="000000"/>
              </a:solidFill>
              <a:ea typeface="Calibri" panose="020F0502020204030204" pitchFamily="34" charset="0"/>
              <a:cs typeface="Times New Roman" panose="02020603050405020304" pitchFamily="18"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a:p>
        </p:txBody>
      </p:sp>
    </p:spTree>
    <p:extLst>
      <p:ext uri="{BB962C8B-B14F-4D97-AF65-F5344CB8AC3E}">
        <p14:creationId xmlns:p14="http://schemas.microsoft.com/office/powerpoint/2010/main" val="32234839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0AED58-D38B-6508-A9C0-A23ED3B9AEA1}"/>
              </a:ext>
            </a:extLst>
          </p:cNvPr>
          <p:cNvSpPr>
            <a:spLocks noGrp="1"/>
          </p:cNvSpPr>
          <p:nvPr>
            <p:ph type="sldNum" sz="quarter" idx="11"/>
          </p:nvPr>
        </p:nvSpPr>
        <p:spPr/>
        <p:txBody>
          <a:bodyPr/>
          <a:lstStyle/>
          <a:p>
            <a:fld id="{DA2C159E-F13C-4A85-9A41-E7669D3E0D70}" type="slidenum">
              <a:rPr lang="en-GB" smtClean="0"/>
              <a:pPr/>
              <a:t>12</a:t>
            </a:fld>
            <a:endParaRPr lang="en-GB"/>
          </a:p>
        </p:txBody>
      </p:sp>
      <p:sp>
        <p:nvSpPr>
          <p:cNvPr id="3" name="Title 2">
            <a:extLst>
              <a:ext uri="{FF2B5EF4-FFF2-40B4-BE49-F238E27FC236}">
                <a16:creationId xmlns:a16="http://schemas.microsoft.com/office/drawing/2014/main" id="{4235DCFC-C8EE-4C62-485C-1F7E89EA6011}"/>
              </a:ext>
            </a:extLst>
          </p:cNvPr>
          <p:cNvSpPr>
            <a:spLocks noGrp="1"/>
          </p:cNvSpPr>
          <p:nvPr>
            <p:ph type="title"/>
          </p:nvPr>
        </p:nvSpPr>
        <p:spPr/>
        <p:txBody>
          <a:bodyPr>
            <a:normAutofit/>
          </a:bodyPr>
          <a:lstStyle/>
          <a:p>
            <a:r>
              <a:rPr lang="en-GB" sz="4000" dirty="0"/>
              <a:t>Session intent</a:t>
            </a:r>
          </a:p>
        </p:txBody>
      </p:sp>
      <p:sp>
        <p:nvSpPr>
          <p:cNvPr id="4" name="Text Placeholder 3">
            <a:extLst>
              <a:ext uri="{FF2B5EF4-FFF2-40B4-BE49-F238E27FC236}">
                <a16:creationId xmlns:a16="http://schemas.microsoft.com/office/drawing/2014/main" id="{BE79DDD7-7AC8-931A-6A3D-181E37EC97DF}"/>
              </a:ext>
            </a:extLst>
          </p:cNvPr>
          <p:cNvSpPr>
            <a:spLocks noGrp="1"/>
          </p:cNvSpPr>
          <p:nvPr>
            <p:ph type="body" sz="quarter" idx="12"/>
          </p:nvPr>
        </p:nvSpPr>
        <p:spPr/>
        <p:txBody>
          <a:bodyPr/>
          <a:lstStyle/>
          <a:p>
            <a:r>
              <a:rPr lang="en-GB" sz="3200" dirty="0">
                <a:solidFill>
                  <a:srgbClr val="000000"/>
                </a:solidFill>
                <a:latin typeface="Arial" panose="020B0604020202020204" pitchFamily="34" charset="0"/>
                <a:ea typeface="Calibri" panose="020F0502020204030204" pitchFamily="34" charset="0"/>
              </a:rPr>
              <a:t>To consider how the early years practitioners (EYPs) use praise and constructive feedback to build confidence and competence.</a:t>
            </a:r>
            <a:endParaRPr lang="en-GB" sz="5333" dirty="0">
              <a:ea typeface="Calibri" panose="020F0502020204030204" pitchFamily="34"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B1D19660-6BA7-3843-DC3E-A2C7D189243D}"/>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9701765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1CF71B-7F0B-BD63-66A9-CA02C15AD604}"/>
              </a:ext>
            </a:extLst>
          </p:cNvPr>
          <p:cNvSpPr>
            <a:spLocks noGrp="1"/>
          </p:cNvSpPr>
          <p:nvPr>
            <p:ph type="sldNum" sz="quarter" idx="11"/>
          </p:nvPr>
        </p:nvSpPr>
        <p:spPr/>
        <p:txBody>
          <a:bodyPr/>
          <a:lstStyle/>
          <a:p>
            <a:fld id="{DA2C159E-F13C-4A85-9A41-E7669D3E0D70}" type="slidenum">
              <a:rPr lang="en-GB" smtClean="0"/>
              <a:pPr/>
              <a:t>13</a:t>
            </a:fld>
            <a:endParaRPr lang="en-GB"/>
          </a:p>
        </p:txBody>
      </p:sp>
      <p:sp>
        <p:nvSpPr>
          <p:cNvPr id="3" name="Title 2">
            <a:extLst>
              <a:ext uri="{FF2B5EF4-FFF2-40B4-BE49-F238E27FC236}">
                <a16:creationId xmlns:a16="http://schemas.microsoft.com/office/drawing/2014/main" id="{FBD34974-4383-D5DB-F57B-116C5426FB38}"/>
              </a:ext>
            </a:extLst>
          </p:cNvPr>
          <p:cNvSpPr>
            <a:spLocks noGrp="1"/>
          </p:cNvSpPr>
          <p:nvPr>
            <p:ph type="title"/>
          </p:nvPr>
        </p:nvSpPr>
        <p:spPr/>
        <p:txBody>
          <a:bodyPr>
            <a:normAutofit/>
          </a:bodyPr>
          <a:lstStyle/>
          <a:p>
            <a:r>
              <a:rPr lang="en-GB" sz="4000" dirty="0"/>
              <a:t>Think, pair, share</a:t>
            </a:r>
          </a:p>
        </p:txBody>
      </p:sp>
      <p:sp>
        <p:nvSpPr>
          <p:cNvPr id="4" name="Text Placeholder 3">
            <a:extLst>
              <a:ext uri="{FF2B5EF4-FFF2-40B4-BE49-F238E27FC236}">
                <a16:creationId xmlns:a16="http://schemas.microsoft.com/office/drawing/2014/main" id="{6C0BB20B-118B-71F2-E9D1-0EFCC4B3ED37}"/>
              </a:ext>
            </a:extLst>
          </p:cNvPr>
          <p:cNvSpPr>
            <a:spLocks noGrp="1"/>
          </p:cNvSpPr>
          <p:nvPr>
            <p:ph type="body" sz="quarter" idx="12"/>
          </p:nvPr>
        </p:nvSpPr>
        <p:spPr/>
        <p:txBody>
          <a:bodyPr vert="horz" lIns="0" tIns="0" rIns="0" bIns="0" rtlCol="0" anchor="t">
            <a:noAutofit/>
          </a:bodyPr>
          <a:lstStyle/>
          <a:p>
            <a:pPr marL="457189" indent="-457189">
              <a:buFont typeface="Arial" panose="020B0604020202020204" pitchFamily="34" charset="0"/>
              <a:buChar char="•"/>
            </a:pPr>
            <a:r>
              <a:rPr lang="en-GB" sz="3200" dirty="0">
                <a:solidFill>
                  <a:srgbClr val="000000"/>
                </a:solidFill>
                <a:latin typeface="Arial" panose="020B0604020202020204" pitchFamily="34" charset="0"/>
                <a:ea typeface="Times New Roman" panose="02020603050405020304" pitchFamily="18" charset="0"/>
              </a:rPr>
              <a:t>Individually, consider why it is important to use praise and provide feedback to build confidence. Record your answer in your notebook. (1 minute)</a:t>
            </a:r>
          </a:p>
          <a:p>
            <a:pPr marL="457189" indent="-457189">
              <a:buFont typeface="Arial" panose="020B0604020202020204" pitchFamily="34" charset="0"/>
              <a:buChar char="•"/>
            </a:pPr>
            <a:r>
              <a:rPr lang="en-GB" sz="3200" dirty="0">
                <a:solidFill>
                  <a:srgbClr val="000000"/>
                </a:solidFill>
                <a:latin typeface="Arial" panose="020B0604020202020204" pitchFamily="34" charset="0"/>
                <a:ea typeface="Times New Roman" panose="02020603050405020304" pitchFamily="18" charset="0"/>
              </a:rPr>
              <a:t>Form a pair and share your answers. (2 minutes)</a:t>
            </a:r>
          </a:p>
          <a:p>
            <a:pPr marL="457189" indent="-457189">
              <a:buFont typeface="Arial" panose="020B0604020202020204" pitchFamily="34" charset="0"/>
              <a:buChar char="•"/>
            </a:pPr>
            <a:r>
              <a:rPr lang="en-GB" sz="3200" dirty="0">
                <a:solidFill>
                  <a:srgbClr val="000000"/>
                </a:solidFill>
                <a:latin typeface="Arial"/>
                <a:ea typeface="Times New Roman" panose="02020603050405020304" pitchFamily="18" charset="0"/>
                <a:cs typeface="Arial"/>
              </a:rPr>
              <a:t>Form a small group of four. Discuss your responses, agree on a collective answer and nominate a peer to write it on the whiteboard. (3 minutes)</a:t>
            </a:r>
            <a:endParaRPr lang="en-GB" sz="3200" dirty="0">
              <a:latin typeface="Arial"/>
              <a:cs typeface="Arial"/>
            </a:endParaRPr>
          </a:p>
          <a:p>
            <a:endParaRPr lang="en-GB" sz="3200" dirty="0"/>
          </a:p>
        </p:txBody>
      </p:sp>
      <p:sp>
        <p:nvSpPr>
          <p:cNvPr id="5" name="Footer Placeholder 4">
            <a:extLst>
              <a:ext uri="{FF2B5EF4-FFF2-40B4-BE49-F238E27FC236}">
                <a16:creationId xmlns:a16="http://schemas.microsoft.com/office/drawing/2014/main" id="{DCC423B1-FDBD-EF7E-F71D-09F16A8F588A}"/>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040461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AF69E4E-38E3-78BB-10DF-2E33C43650F6}"/>
              </a:ext>
            </a:extLst>
          </p:cNvPr>
          <p:cNvSpPr>
            <a:spLocks noGrp="1"/>
          </p:cNvSpPr>
          <p:nvPr>
            <p:ph type="sldNum" sz="quarter" idx="11"/>
          </p:nvPr>
        </p:nvSpPr>
        <p:spPr/>
        <p:txBody>
          <a:bodyPr/>
          <a:lstStyle/>
          <a:p>
            <a:fld id="{DA2C159E-F13C-4A85-9A41-E7669D3E0D70}" type="slidenum">
              <a:rPr lang="en-GB" smtClean="0"/>
              <a:pPr/>
              <a:t>14</a:t>
            </a:fld>
            <a:endParaRPr lang="en-GB"/>
          </a:p>
        </p:txBody>
      </p:sp>
      <p:sp>
        <p:nvSpPr>
          <p:cNvPr id="3" name="Title 2">
            <a:extLst>
              <a:ext uri="{FF2B5EF4-FFF2-40B4-BE49-F238E27FC236}">
                <a16:creationId xmlns:a16="http://schemas.microsoft.com/office/drawing/2014/main" id="{B83C0A49-F17E-ECEF-723E-9AAD32FE740D}"/>
              </a:ext>
            </a:extLst>
          </p:cNvPr>
          <p:cNvSpPr>
            <a:spLocks noGrp="1"/>
          </p:cNvSpPr>
          <p:nvPr>
            <p:ph type="title"/>
          </p:nvPr>
        </p:nvSpPr>
        <p:spPr/>
        <p:txBody>
          <a:bodyPr>
            <a:normAutofit/>
          </a:bodyPr>
          <a:lstStyle/>
          <a:p>
            <a:r>
              <a:rPr lang="en-GB" sz="4000" dirty="0"/>
              <a:t>Praise and feedback</a:t>
            </a:r>
          </a:p>
        </p:txBody>
      </p:sp>
      <p:sp>
        <p:nvSpPr>
          <p:cNvPr id="4" name="Text Placeholder 3">
            <a:extLst>
              <a:ext uri="{FF2B5EF4-FFF2-40B4-BE49-F238E27FC236}">
                <a16:creationId xmlns:a16="http://schemas.microsoft.com/office/drawing/2014/main" id="{C3A17E0A-5353-48AD-A0ED-63197A3C5A53}"/>
              </a:ext>
            </a:extLst>
          </p:cNvPr>
          <p:cNvSpPr>
            <a:spLocks noGrp="1"/>
          </p:cNvSpPr>
          <p:nvPr>
            <p:ph type="body" sz="quarter" idx="12"/>
          </p:nvPr>
        </p:nvSpPr>
        <p:spPr>
          <a:xfrm>
            <a:off x="310600" y="932723"/>
            <a:ext cx="11642051" cy="5184576"/>
          </a:xfrm>
        </p:spPr>
        <p:txBody>
          <a:bodyPr vert="horz" lIns="0" tIns="0" rIns="0" bIns="0" rtlCol="0" anchor="t">
            <a:noAutofit/>
          </a:bodyPr>
          <a:lstStyle/>
          <a:p>
            <a:pPr marL="380990" indent="-380990">
              <a:buFont typeface="Arial" panose="020B0604020202020204" pitchFamily="34" charset="0"/>
              <a:buChar char="•"/>
            </a:pPr>
            <a:r>
              <a:rPr lang="en-GB" sz="2667" dirty="0">
                <a:solidFill>
                  <a:srgbClr val="222222"/>
                </a:solidFill>
              </a:rPr>
              <a:t>EYPs need to ensure that children and young people are given opportunities to try things for themselves and attempt independence. </a:t>
            </a:r>
          </a:p>
          <a:p>
            <a:pPr marL="380990" indent="-380990">
              <a:buFont typeface="Arial" panose="020B0604020202020204" pitchFamily="34" charset="0"/>
              <a:buChar char="•"/>
            </a:pPr>
            <a:r>
              <a:rPr lang="en-GB" sz="2667" dirty="0">
                <a:solidFill>
                  <a:srgbClr val="222222"/>
                </a:solidFill>
              </a:rPr>
              <a:t>We need to remember that children and young people can take a while to complete tasks that we as EYPs do not think twice about. However, these tasks are new skills that need to be learnt and practised for children and young people to become independent.</a:t>
            </a:r>
          </a:p>
          <a:p>
            <a:pPr marL="380990" indent="-380990">
              <a:buFont typeface="Arial" panose="020B0604020202020204" pitchFamily="34" charset="0"/>
              <a:buChar char="•"/>
            </a:pPr>
            <a:r>
              <a:rPr lang="en-GB" sz="2667" dirty="0">
                <a:solidFill>
                  <a:srgbClr val="222222"/>
                </a:solidFill>
              </a:rPr>
              <a:t>EYPs need to be patient and encouraging towards children and young people learning new skills. We need to ensure that we give praise for what they have achieved. Praise for achievements helps to build a child or young person’s self-image and will give them the confidence to try even more new things independently.</a:t>
            </a:r>
            <a:endParaRPr lang="en-GB" sz="4267" dirty="0"/>
          </a:p>
        </p:txBody>
      </p:sp>
      <p:sp>
        <p:nvSpPr>
          <p:cNvPr id="5" name="Footer Placeholder 4">
            <a:extLst>
              <a:ext uri="{FF2B5EF4-FFF2-40B4-BE49-F238E27FC236}">
                <a16:creationId xmlns:a16="http://schemas.microsoft.com/office/drawing/2014/main" id="{4CF8CFEF-0C2D-7693-CB9E-50248961D12C}"/>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26623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EFE83C2-B5FB-842D-9119-1A0A51B80D1A}"/>
              </a:ext>
            </a:extLst>
          </p:cNvPr>
          <p:cNvSpPr>
            <a:spLocks noGrp="1"/>
          </p:cNvSpPr>
          <p:nvPr>
            <p:ph type="sldNum" sz="quarter" idx="11"/>
          </p:nvPr>
        </p:nvSpPr>
        <p:spPr/>
        <p:txBody>
          <a:bodyPr/>
          <a:lstStyle/>
          <a:p>
            <a:fld id="{DA2C159E-F13C-4A85-9A41-E7669D3E0D70}" type="slidenum">
              <a:rPr lang="en-GB" smtClean="0"/>
              <a:pPr/>
              <a:t>15</a:t>
            </a:fld>
            <a:endParaRPr lang="en-GB"/>
          </a:p>
        </p:txBody>
      </p:sp>
      <p:sp>
        <p:nvSpPr>
          <p:cNvPr id="3" name="Title 2">
            <a:extLst>
              <a:ext uri="{FF2B5EF4-FFF2-40B4-BE49-F238E27FC236}">
                <a16:creationId xmlns:a16="http://schemas.microsoft.com/office/drawing/2014/main" id="{6A56BDE1-AE7B-9C98-0C5E-28E2764B9D51}"/>
              </a:ext>
            </a:extLst>
          </p:cNvPr>
          <p:cNvSpPr>
            <a:spLocks noGrp="1"/>
          </p:cNvSpPr>
          <p:nvPr>
            <p:ph type="title"/>
          </p:nvPr>
        </p:nvSpPr>
        <p:spPr/>
        <p:txBody>
          <a:bodyPr>
            <a:normAutofit/>
          </a:bodyPr>
          <a:lstStyle/>
          <a:p>
            <a:r>
              <a:rPr lang="en-GB" sz="4000" dirty="0"/>
              <a:t>Paired task: Positive feedback (10 minutes)</a:t>
            </a:r>
          </a:p>
        </p:txBody>
      </p:sp>
      <p:sp>
        <p:nvSpPr>
          <p:cNvPr id="4" name="Text Placeholder 3">
            <a:extLst>
              <a:ext uri="{FF2B5EF4-FFF2-40B4-BE49-F238E27FC236}">
                <a16:creationId xmlns:a16="http://schemas.microsoft.com/office/drawing/2014/main" id="{0A68ED49-A0AE-DBCE-FEBD-6E2F87C9AEDE}"/>
              </a:ext>
            </a:extLst>
          </p:cNvPr>
          <p:cNvSpPr>
            <a:spLocks noGrp="1"/>
          </p:cNvSpPr>
          <p:nvPr>
            <p:ph type="body" sz="quarter" idx="12"/>
          </p:nvPr>
        </p:nvSpPr>
        <p:spPr>
          <a:xfrm>
            <a:off x="409994" y="1035458"/>
            <a:ext cx="11634193" cy="5088565"/>
          </a:xfrm>
        </p:spPr>
        <p:txBody>
          <a:bodyPr vert="horz" lIns="0" tIns="0" rIns="0" bIns="0" rtlCol="0" anchor="t">
            <a:noAutofit/>
          </a:bodyPr>
          <a:lstStyle/>
          <a:p>
            <a:r>
              <a:rPr lang="en-GB" sz="2800" dirty="0"/>
              <a:t>Working in pairs, consider how you could complete the statements below.</a:t>
            </a:r>
          </a:p>
          <a:p>
            <a:r>
              <a:rPr lang="en-GB" sz="2800" dirty="0"/>
              <a:t>Write these into your notebook. </a:t>
            </a:r>
          </a:p>
          <a:p>
            <a:pPr marL="457189" indent="-457189">
              <a:buFont typeface="Arial" panose="020B0604020202020204" pitchFamily="34" charset="0"/>
              <a:buChar char="•"/>
            </a:pPr>
            <a:r>
              <a:rPr lang="en-GB" sz="2800" dirty="0"/>
              <a:t>“I am really pleased when…” </a:t>
            </a:r>
          </a:p>
          <a:p>
            <a:pPr marL="457189" indent="-457189">
              <a:buFont typeface="Arial" panose="020B0604020202020204" pitchFamily="34" charset="0"/>
              <a:buChar char="•"/>
            </a:pPr>
            <a:r>
              <a:rPr lang="en-GB" sz="2800" dirty="0"/>
              <a:t>“Well done Ben for…” </a:t>
            </a:r>
          </a:p>
          <a:p>
            <a:pPr marL="457189" indent="-457189">
              <a:buFont typeface="Arial" panose="020B0604020202020204" pitchFamily="34" charset="0"/>
              <a:buChar char="•"/>
            </a:pPr>
            <a:r>
              <a:rPr lang="en-GB" sz="2800" dirty="0"/>
              <a:t>“Well done! I have got to tell your mum that you…” </a:t>
            </a:r>
          </a:p>
          <a:p>
            <a:pPr marL="457189" indent="-457189">
              <a:buFont typeface="Arial" panose="020B0604020202020204" pitchFamily="34" charset="0"/>
              <a:buChar char="•"/>
            </a:pPr>
            <a:r>
              <a:rPr lang="en-GB" sz="2800" dirty="0"/>
              <a:t>“I feel so proud of you for…” </a:t>
            </a:r>
          </a:p>
          <a:p>
            <a:pPr marL="457189" indent="-457189">
              <a:buFont typeface="Arial" panose="020B0604020202020204" pitchFamily="34" charset="0"/>
              <a:buChar char="•"/>
            </a:pPr>
            <a:r>
              <a:rPr lang="en-GB" sz="2800" dirty="0"/>
              <a:t>“Thank you for…” </a:t>
            </a:r>
          </a:p>
          <a:p>
            <a:pPr marL="457189" indent="-457189">
              <a:buFont typeface="Arial" panose="020B0604020202020204" pitchFamily="34" charset="0"/>
              <a:buChar char="•"/>
            </a:pPr>
            <a:r>
              <a:rPr lang="en-GB" sz="2800" dirty="0"/>
              <a:t>“Look how well you can…” </a:t>
            </a:r>
          </a:p>
          <a:p>
            <a:pPr marL="457189" indent="-457189">
              <a:buFont typeface="Arial" panose="020B0604020202020204" pitchFamily="34" charset="0"/>
              <a:buChar char="•"/>
            </a:pPr>
            <a:r>
              <a:rPr lang="en-GB" sz="2800" dirty="0"/>
              <a:t>“Well done Chloe for…” </a:t>
            </a:r>
          </a:p>
          <a:p>
            <a:pPr marL="457189" indent="-457189">
              <a:buFont typeface="Arial" panose="020B0604020202020204" pitchFamily="34" charset="0"/>
              <a:buChar char="•"/>
            </a:pPr>
            <a:r>
              <a:rPr lang="en-GB" sz="2800" dirty="0"/>
              <a:t>“What a fantastic job you have done of…”</a:t>
            </a:r>
          </a:p>
          <a:p>
            <a:r>
              <a:rPr lang="en-GB" sz="2800" dirty="0"/>
              <a:t>Be prepared to provide feedback.</a:t>
            </a:r>
            <a:endParaRPr lang="en-GB" sz="2800" dirty="0">
              <a:cs typeface="Arial"/>
            </a:endParaRPr>
          </a:p>
          <a:p>
            <a:endParaRPr lang="en-GB" sz="2800" dirty="0"/>
          </a:p>
        </p:txBody>
      </p:sp>
      <p:sp>
        <p:nvSpPr>
          <p:cNvPr id="5" name="Footer Placeholder 4">
            <a:extLst>
              <a:ext uri="{FF2B5EF4-FFF2-40B4-BE49-F238E27FC236}">
                <a16:creationId xmlns:a16="http://schemas.microsoft.com/office/drawing/2014/main" id="{2C163F03-452B-1F75-16F8-FC810238E25D}"/>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4276020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AD9C69-30C9-E685-3B74-5AA827F8A555}"/>
              </a:ext>
            </a:extLst>
          </p:cNvPr>
          <p:cNvSpPr>
            <a:spLocks noGrp="1"/>
          </p:cNvSpPr>
          <p:nvPr>
            <p:ph type="sldNum" sz="quarter" idx="11"/>
          </p:nvPr>
        </p:nvSpPr>
        <p:spPr/>
        <p:txBody>
          <a:bodyPr/>
          <a:lstStyle/>
          <a:p>
            <a:fld id="{DA2C159E-F13C-4A85-9A41-E7669D3E0D70}" type="slidenum">
              <a:rPr lang="en-GB" smtClean="0"/>
              <a:pPr/>
              <a:t>16</a:t>
            </a:fld>
            <a:endParaRPr lang="en-GB"/>
          </a:p>
        </p:txBody>
      </p:sp>
      <p:sp>
        <p:nvSpPr>
          <p:cNvPr id="3" name="Title 2">
            <a:extLst>
              <a:ext uri="{FF2B5EF4-FFF2-40B4-BE49-F238E27FC236}">
                <a16:creationId xmlns:a16="http://schemas.microsoft.com/office/drawing/2014/main" id="{0B92E944-C3BC-8168-5B01-8B4D54F8FE26}"/>
              </a:ext>
            </a:extLst>
          </p:cNvPr>
          <p:cNvSpPr>
            <a:spLocks noGrp="1"/>
          </p:cNvSpPr>
          <p:nvPr>
            <p:ph type="title"/>
          </p:nvPr>
        </p:nvSpPr>
        <p:spPr/>
        <p:txBody>
          <a:bodyPr>
            <a:normAutofit/>
          </a:bodyPr>
          <a:lstStyle/>
          <a:p>
            <a:r>
              <a:rPr lang="en-GB" sz="4000" dirty="0"/>
              <a:t>Some examples of praise</a:t>
            </a:r>
          </a:p>
        </p:txBody>
      </p:sp>
      <p:sp>
        <p:nvSpPr>
          <p:cNvPr id="4" name="Text Placeholder 3">
            <a:extLst>
              <a:ext uri="{FF2B5EF4-FFF2-40B4-BE49-F238E27FC236}">
                <a16:creationId xmlns:a16="http://schemas.microsoft.com/office/drawing/2014/main" id="{73F7A9A5-A387-9DC5-391C-D8E2E538C722}"/>
              </a:ext>
            </a:extLst>
          </p:cNvPr>
          <p:cNvSpPr>
            <a:spLocks noGrp="1"/>
          </p:cNvSpPr>
          <p:nvPr>
            <p:ph type="body" sz="quarter" idx="12"/>
          </p:nvPr>
        </p:nvSpPr>
        <p:spPr>
          <a:xfrm>
            <a:off x="312000" y="1315200"/>
            <a:ext cx="11352619" cy="4802099"/>
          </a:xfrm>
        </p:spPr>
        <p:txBody>
          <a:bodyPr vert="horz" lIns="0" tIns="0" rIns="0" bIns="0" rtlCol="0" anchor="t">
            <a:noAutofit/>
          </a:bodyPr>
          <a:lstStyle/>
          <a:p>
            <a:pPr marL="457189" indent="-457189">
              <a:buFont typeface="Arial" panose="020B0604020202020204" pitchFamily="34" charset="0"/>
              <a:buChar char="•"/>
            </a:pPr>
            <a:r>
              <a:rPr lang="en-GB" sz="3200" dirty="0"/>
              <a:t>“I am really pleased when… you share with your friends.” </a:t>
            </a:r>
          </a:p>
          <a:p>
            <a:pPr marL="457189" indent="-457189">
              <a:buFont typeface="Arial" panose="020B0604020202020204" pitchFamily="34" charset="0"/>
              <a:buChar char="•"/>
            </a:pPr>
            <a:r>
              <a:rPr lang="en-GB" sz="3200" dirty="0"/>
              <a:t>“Well done Ben for… picking up your toys.”</a:t>
            </a:r>
          </a:p>
          <a:p>
            <a:pPr marL="457189" indent="-457189">
              <a:buFont typeface="Arial" panose="020B0604020202020204" pitchFamily="34" charset="0"/>
              <a:buChar char="•"/>
            </a:pPr>
            <a:r>
              <a:rPr lang="en-GB" sz="3200" dirty="0"/>
              <a:t>“Well done! I have got to tell your mum that you… ate all your lunch.” </a:t>
            </a:r>
          </a:p>
          <a:p>
            <a:pPr marL="457189" indent="-457189">
              <a:buFont typeface="Arial" panose="020B0604020202020204" pitchFamily="34" charset="0"/>
              <a:buChar char="•"/>
            </a:pPr>
            <a:r>
              <a:rPr lang="en-GB" sz="3200" dirty="0"/>
              <a:t>“I feel so proud of you for… getting your coat on when I asked you.” </a:t>
            </a:r>
          </a:p>
          <a:p>
            <a:pPr marL="457189" indent="-457189">
              <a:buFont typeface="Arial" panose="020B0604020202020204" pitchFamily="34" charset="0"/>
              <a:buChar char="•"/>
            </a:pPr>
            <a:r>
              <a:rPr lang="en-GB" sz="3200" dirty="0"/>
              <a:t>“Thank you for… helping your friends with the puzzle.” </a:t>
            </a:r>
          </a:p>
          <a:p>
            <a:pPr marL="457189" indent="-457189">
              <a:buFont typeface="Arial" panose="020B0604020202020204" pitchFamily="34" charset="0"/>
              <a:buChar char="•"/>
            </a:pPr>
            <a:r>
              <a:rPr lang="en-GB" sz="3200" dirty="0"/>
              <a:t>“Look how well you can… tidy up.”</a:t>
            </a:r>
          </a:p>
          <a:p>
            <a:pPr marL="457189" indent="-457189">
              <a:buFont typeface="Arial" panose="020B0604020202020204" pitchFamily="34" charset="0"/>
              <a:buChar char="•"/>
            </a:pPr>
            <a:r>
              <a:rPr lang="en-GB" sz="3200" dirty="0"/>
              <a:t>“Well done Chloe for… pushing your chair in.” </a:t>
            </a:r>
          </a:p>
          <a:p>
            <a:pPr marL="457189" indent="-457189">
              <a:buFont typeface="Arial" panose="020B0604020202020204" pitchFamily="34" charset="0"/>
              <a:buChar char="•"/>
            </a:pPr>
            <a:r>
              <a:rPr lang="en-GB" sz="3200" dirty="0"/>
              <a:t>“What a fantastic job you have done of… your work.”</a:t>
            </a:r>
          </a:p>
        </p:txBody>
      </p:sp>
      <p:sp>
        <p:nvSpPr>
          <p:cNvPr id="5" name="Footer Placeholder 4">
            <a:extLst>
              <a:ext uri="{FF2B5EF4-FFF2-40B4-BE49-F238E27FC236}">
                <a16:creationId xmlns:a16="http://schemas.microsoft.com/office/drawing/2014/main" id="{A747A7EC-FCAE-FE00-BE5B-6C9EE1FD535D}"/>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5315726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BC830F-FF4B-6B17-F2F4-6131846DB862}"/>
              </a:ext>
            </a:extLst>
          </p:cNvPr>
          <p:cNvSpPr>
            <a:spLocks noGrp="1"/>
          </p:cNvSpPr>
          <p:nvPr>
            <p:ph type="sldNum" sz="quarter" idx="11"/>
          </p:nvPr>
        </p:nvSpPr>
        <p:spPr/>
        <p:txBody>
          <a:bodyPr/>
          <a:lstStyle/>
          <a:p>
            <a:fld id="{DA2C159E-F13C-4A85-9A41-E7669D3E0D70}" type="slidenum">
              <a:rPr lang="en-GB" smtClean="0"/>
              <a:pPr/>
              <a:t>17</a:t>
            </a:fld>
            <a:endParaRPr lang="en-GB"/>
          </a:p>
        </p:txBody>
      </p:sp>
      <p:sp>
        <p:nvSpPr>
          <p:cNvPr id="3" name="Title 2">
            <a:extLst>
              <a:ext uri="{FF2B5EF4-FFF2-40B4-BE49-F238E27FC236}">
                <a16:creationId xmlns:a16="http://schemas.microsoft.com/office/drawing/2014/main" id="{CCC219A5-53AE-D3AB-428A-17CA34656888}"/>
              </a:ext>
            </a:extLst>
          </p:cNvPr>
          <p:cNvSpPr>
            <a:spLocks noGrp="1"/>
          </p:cNvSpPr>
          <p:nvPr>
            <p:ph type="title"/>
          </p:nvPr>
        </p:nvSpPr>
        <p:spPr/>
        <p:txBody>
          <a:bodyPr>
            <a:normAutofit/>
          </a:bodyPr>
          <a:lstStyle/>
          <a:p>
            <a:r>
              <a:rPr lang="en-GB" sz="4000" dirty="0"/>
              <a:t>What to avoid task in pairs (10 minutes) </a:t>
            </a:r>
            <a:br>
              <a:rPr lang="en-GB" sz="4000" dirty="0"/>
            </a:br>
            <a:endParaRPr lang="en-GB" sz="4000" dirty="0"/>
          </a:p>
        </p:txBody>
      </p:sp>
      <p:sp>
        <p:nvSpPr>
          <p:cNvPr id="4" name="Text Placeholder 3">
            <a:extLst>
              <a:ext uri="{FF2B5EF4-FFF2-40B4-BE49-F238E27FC236}">
                <a16:creationId xmlns:a16="http://schemas.microsoft.com/office/drawing/2014/main" id="{4C58ED97-600D-4A9C-5E49-996F33602DE4}"/>
              </a:ext>
            </a:extLst>
          </p:cNvPr>
          <p:cNvSpPr>
            <a:spLocks noGrp="1"/>
          </p:cNvSpPr>
          <p:nvPr>
            <p:ph type="body" sz="quarter" idx="12"/>
          </p:nvPr>
        </p:nvSpPr>
        <p:spPr>
          <a:xfrm>
            <a:off x="312000" y="1315200"/>
            <a:ext cx="11509120" cy="4802099"/>
          </a:xfrm>
        </p:spPr>
        <p:txBody>
          <a:bodyPr/>
          <a:lstStyle/>
          <a:p>
            <a:r>
              <a:rPr lang="en-GB" sz="3200" dirty="0"/>
              <a:t>Now that we have considered positive praise, we need to be careful not to use negativity when giving praise and feedback.</a:t>
            </a:r>
          </a:p>
          <a:p>
            <a:endParaRPr lang="en-GB" sz="3200" dirty="0"/>
          </a:p>
          <a:p>
            <a:r>
              <a:rPr lang="en-GB" sz="3200" dirty="0"/>
              <a:t>Working in pairs, write down some negative phrases that would impact a child or young person’s confidence.</a:t>
            </a:r>
          </a:p>
          <a:p>
            <a:endParaRPr lang="en-GB" sz="3200" dirty="0"/>
          </a:p>
          <a:p>
            <a:r>
              <a:rPr lang="en-GB" sz="3200" dirty="0"/>
              <a:t>Be prepared to provide feedback to the class.</a:t>
            </a:r>
          </a:p>
          <a:p>
            <a:endParaRPr lang="en-GB" sz="3200" dirty="0"/>
          </a:p>
          <a:p>
            <a:endParaRPr lang="en-GB" sz="3200" dirty="0"/>
          </a:p>
          <a:p>
            <a:endParaRPr lang="en-GB" sz="3200" dirty="0"/>
          </a:p>
        </p:txBody>
      </p:sp>
      <p:sp>
        <p:nvSpPr>
          <p:cNvPr id="5" name="Footer Placeholder 4">
            <a:extLst>
              <a:ext uri="{FF2B5EF4-FFF2-40B4-BE49-F238E27FC236}">
                <a16:creationId xmlns:a16="http://schemas.microsoft.com/office/drawing/2014/main" id="{38E485F8-5B7B-1DE1-9E7E-A3207AD42EE7}"/>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7016016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C0089E-90CA-1E6C-2B62-A9FED935B7EA}"/>
              </a:ext>
            </a:extLst>
          </p:cNvPr>
          <p:cNvSpPr>
            <a:spLocks noGrp="1"/>
          </p:cNvSpPr>
          <p:nvPr>
            <p:ph type="sldNum" sz="quarter" idx="11"/>
          </p:nvPr>
        </p:nvSpPr>
        <p:spPr/>
        <p:txBody>
          <a:bodyPr/>
          <a:lstStyle/>
          <a:p>
            <a:fld id="{DA2C159E-F13C-4A85-9A41-E7669D3E0D70}" type="slidenum">
              <a:rPr lang="en-GB" smtClean="0"/>
              <a:pPr/>
              <a:t>18</a:t>
            </a:fld>
            <a:endParaRPr lang="en-GB"/>
          </a:p>
        </p:txBody>
      </p:sp>
      <p:sp>
        <p:nvSpPr>
          <p:cNvPr id="3" name="Title 2">
            <a:extLst>
              <a:ext uri="{FF2B5EF4-FFF2-40B4-BE49-F238E27FC236}">
                <a16:creationId xmlns:a16="http://schemas.microsoft.com/office/drawing/2014/main" id="{718407A6-7020-7CDF-960D-9C354D4FB148}"/>
              </a:ext>
            </a:extLst>
          </p:cNvPr>
          <p:cNvSpPr>
            <a:spLocks noGrp="1"/>
          </p:cNvSpPr>
          <p:nvPr>
            <p:ph type="title"/>
          </p:nvPr>
        </p:nvSpPr>
        <p:spPr/>
        <p:txBody>
          <a:bodyPr>
            <a:normAutofit/>
          </a:bodyPr>
          <a:lstStyle/>
          <a:p>
            <a:r>
              <a:rPr lang="en-GB" sz="4000" dirty="0"/>
              <a:t>What to avoid</a:t>
            </a:r>
          </a:p>
        </p:txBody>
      </p:sp>
      <p:sp>
        <p:nvSpPr>
          <p:cNvPr id="4" name="Text Placeholder 3">
            <a:extLst>
              <a:ext uri="{FF2B5EF4-FFF2-40B4-BE49-F238E27FC236}">
                <a16:creationId xmlns:a16="http://schemas.microsoft.com/office/drawing/2014/main" id="{C151910B-C870-F4A4-0DBD-8DD199ED9B34}"/>
              </a:ext>
            </a:extLst>
          </p:cNvPr>
          <p:cNvSpPr>
            <a:spLocks noGrp="1"/>
          </p:cNvSpPr>
          <p:nvPr>
            <p:ph type="body" sz="quarter" idx="12"/>
          </p:nvPr>
        </p:nvSpPr>
        <p:spPr>
          <a:xfrm>
            <a:off x="312000" y="1315200"/>
            <a:ext cx="11509120" cy="4802099"/>
          </a:xfrm>
        </p:spPr>
        <p:txBody>
          <a:bodyPr vert="horz" lIns="0" tIns="0" rIns="0" bIns="0" rtlCol="0" anchor="t">
            <a:noAutofit/>
          </a:bodyPr>
          <a:lstStyle/>
          <a:p>
            <a:pPr marL="457189" indent="-457189">
              <a:buFont typeface="Arial" panose="020B0604020202020204" pitchFamily="34" charset="0"/>
              <a:buChar char="•"/>
            </a:pPr>
            <a:r>
              <a:rPr lang="en-GB" sz="3200" dirty="0"/>
              <a:t>Do not expect a child to be perfect. We all make mistakes. </a:t>
            </a:r>
          </a:p>
          <a:p>
            <a:pPr marL="457189" indent="-457189">
              <a:buFont typeface="Arial" panose="020B0604020202020204" pitchFamily="34" charset="0"/>
              <a:buChar char="•"/>
            </a:pPr>
            <a:r>
              <a:rPr lang="en-GB" sz="3200" dirty="0"/>
              <a:t>Do not pay attention to misbehaviour. Try to ignore it. </a:t>
            </a:r>
          </a:p>
          <a:p>
            <a:pPr marL="457189" indent="-457189">
              <a:buFont typeface="Arial" panose="020B0604020202020204" pitchFamily="34" charset="0"/>
              <a:buChar char="•"/>
            </a:pPr>
            <a:r>
              <a:rPr lang="en-GB" sz="3200" dirty="0"/>
              <a:t>Do not ignore children who are behaving well, </a:t>
            </a:r>
            <a:r>
              <a:rPr lang="en-GB" sz="3200" dirty="0" err="1"/>
              <a:t>eg</a:t>
            </a:r>
            <a:r>
              <a:rPr lang="en-GB" sz="3200" dirty="0"/>
              <a:t>, playing quietly.</a:t>
            </a:r>
          </a:p>
          <a:p>
            <a:pPr marL="457189" indent="-457189">
              <a:buFont typeface="Arial" panose="020B0604020202020204" pitchFamily="34" charset="0"/>
              <a:buChar char="•"/>
            </a:pPr>
            <a:r>
              <a:rPr lang="en-GB" sz="3200" dirty="0"/>
              <a:t>Do not give unnecessary or too many commands. </a:t>
            </a:r>
          </a:p>
          <a:p>
            <a:pPr marL="457189" indent="-457189">
              <a:buFont typeface="Arial" panose="020B0604020202020204" pitchFamily="34" charset="0"/>
              <a:buChar char="•"/>
            </a:pPr>
            <a:r>
              <a:rPr lang="en-GB" sz="3200" dirty="0"/>
              <a:t>Do not nit-pick or constantly nag children about their behaviour.</a:t>
            </a:r>
          </a:p>
          <a:p>
            <a:pPr marL="457189" indent="-457189">
              <a:buFont typeface="Arial" panose="020B0604020202020204" pitchFamily="34" charset="0"/>
              <a:buChar char="•"/>
            </a:pPr>
            <a:r>
              <a:rPr lang="en-GB" sz="3200" dirty="0"/>
              <a:t>Do not give praise and criticism together, </a:t>
            </a:r>
            <a:r>
              <a:rPr lang="en-GB" sz="3200" dirty="0" err="1"/>
              <a:t>eg</a:t>
            </a:r>
            <a:r>
              <a:rPr lang="en-GB" sz="3200" dirty="0"/>
              <a:t>, do not say “Well done, but why cannot you do it all the time” or “You were good today, but you were awful yesterday.”</a:t>
            </a:r>
          </a:p>
        </p:txBody>
      </p:sp>
      <p:sp>
        <p:nvSpPr>
          <p:cNvPr id="5" name="Footer Placeholder 4">
            <a:extLst>
              <a:ext uri="{FF2B5EF4-FFF2-40B4-BE49-F238E27FC236}">
                <a16:creationId xmlns:a16="http://schemas.microsoft.com/office/drawing/2014/main" id="{6B60E931-5FD6-BCD9-928B-6B81F2F6A433}"/>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7186742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BCD6DF-B789-EC36-1A1F-D62515A1D537}"/>
              </a:ext>
            </a:extLst>
          </p:cNvPr>
          <p:cNvSpPr>
            <a:spLocks noGrp="1"/>
          </p:cNvSpPr>
          <p:nvPr>
            <p:ph type="sldNum" sz="quarter" idx="11"/>
          </p:nvPr>
        </p:nvSpPr>
        <p:spPr/>
        <p:txBody>
          <a:bodyPr/>
          <a:lstStyle/>
          <a:p>
            <a:fld id="{DA2C159E-F13C-4A85-9A41-E7669D3E0D70}" type="slidenum">
              <a:rPr lang="en-GB" smtClean="0"/>
              <a:pPr/>
              <a:t>19</a:t>
            </a:fld>
            <a:endParaRPr lang="en-GB"/>
          </a:p>
        </p:txBody>
      </p:sp>
      <p:sp>
        <p:nvSpPr>
          <p:cNvPr id="3" name="Title 2">
            <a:extLst>
              <a:ext uri="{FF2B5EF4-FFF2-40B4-BE49-F238E27FC236}">
                <a16:creationId xmlns:a16="http://schemas.microsoft.com/office/drawing/2014/main" id="{C884E0A9-DD3F-5273-2494-AC364358C071}"/>
              </a:ext>
            </a:extLst>
          </p:cNvPr>
          <p:cNvSpPr>
            <a:spLocks noGrp="1"/>
          </p:cNvSpPr>
          <p:nvPr>
            <p:ph type="title"/>
          </p:nvPr>
        </p:nvSpPr>
        <p:spPr>
          <a:xfrm>
            <a:off x="312000" y="505921"/>
            <a:ext cx="11250084" cy="932567"/>
          </a:xfrm>
        </p:spPr>
        <p:txBody>
          <a:bodyPr>
            <a:normAutofit/>
          </a:bodyPr>
          <a:lstStyle/>
          <a:p>
            <a:r>
              <a:rPr lang="en-GB" sz="4000" dirty="0"/>
              <a:t>Recall and review</a:t>
            </a:r>
          </a:p>
        </p:txBody>
      </p:sp>
      <p:sp>
        <p:nvSpPr>
          <p:cNvPr id="4" name="Text Placeholder 3">
            <a:extLst>
              <a:ext uri="{FF2B5EF4-FFF2-40B4-BE49-F238E27FC236}">
                <a16:creationId xmlns:a16="http://schemas.microsoft.com/office/drawing/2014/main" id="{4961CD90-FEFF-6010-C5ED-875F2477731F}"/>
              </a:ext>
            </a:extLst>
          </p:cNvPr>
          <p:cNvSpPr>
            <a:spLocks noGrp="1"/>
          </p:cNvSpPr>
          <p:nvPr>
            <p:ph type="body" sz="quarter" idx="12"/>
          </p:nvPr>
        </p:nvSpPr>
        <p:spPr>
          <a:xfrm>
            <a:off x="312000" y="1315200"/>
            <a:ext cx="11064587" cy="4802099"/>
          </a:xfrm>
        </p:spPr>
        <p:txBody>
          <a:bodyPr vert="horz" lIns="0" tIns="0" rIns="0" bIns="0" rtlCol="0" anchor="t">
            <a:noAutofit/>
          </a:bodyPr>
          <a:lstStyle/>
          <a:p>
            <a:r>
              <a:rPr lang="en-GB" sz="3200" dirty="0">
                <a:solidFill>
                  <a:srgbClr val="000000"/>
                </a:solidFill>
                <a:latin typeface="Arial" panose="020B0604020202020204" pitchFamily="34" charset="0"/>
                <a:ea typeface="Times New Roman" panose="02020603050405020304" pitchFamily="18" charset="0"/>
              </a:rPr>
              <a:t>We have considered how the</a:t>
            </a:r>
            <a:r>
              <a:rPr lang="en-GB" sz="3200" dirty="0">
                <a:solidFill>
                  <a:srgbClr val="000000"/>
                </a:solidFill>
                <a:latin typeface="Arial" panose="020B0604020202020204" pitchFamily="34" charset="0"/>
                <a:ea typeface="Calibri" panose="020F0502020204030204" pitchFamily="34" charset="0"/>
              </a:rPr>
              <a:t> EYP can use praise and constructive feedback to build confidence and competence.</a:t>
            </a:r>
            <a:endParaRPr lang="en-GB" sz="3200" dirty="0">
              <a:latin typeface="Times New Roman" panose="02020603050405020304" pitchFamily="18" charset="0"/>
              <a:ea typeface="MS Mincho" panose="02020609040205080304" pitchFamily="49" charset="-128"/>
            </a:endParaRPr>
          </a:p>
          <a:p>
            <a:endParaRPr lang="en-GB" sz="3200" dirty="0">
              <a:solidFill>
                <a:srgbClr val="000000"/>
              </a:solidFill>
              <a:latin typeface="Arial"/>
              <a:ea typeface="Times New Roman" panose="02020603050405020304" pitchFamily="18" charset="0"/>
              <a:cs typeface="Arial"/>
            </a:endParaRPr>
          </a:p>
          <a:p>
            <a:r>
              <a:rPr lang="en-GB" sz="3200" dirty="0">
                <a:solidFill>
                  <a:srgbClr val="000000"/>
                </a:solidFill>
                <a:latin typeface="Arial"/>
                <a:ea typeface="Times New Roman" panose="02020603050405020304" pitchFamily="18" charset="0"/>
                <a:cs typeface="Arial"/>
              </a:rPr>
              <a:t>As you leave, tell your tutor one positive sentence that will build a child or young person’s competence.</a:t>
            </a:r>
            <a:endParaRPr lang="en-GB" sz="4267" dirty="0">
              <a:latin typeface="Arial"/>
              <a:cs typeface="Arial"/>
            </a:endParaRPr>
          </a:p>
        </p:txBody>
      </p:sp>
      <p:sp>
        <p:nvSpPr>
          <p:cNvPr id="5" name="Footer Placeholder 4">
            <a:extLst>
              <a:ext uri="{FF2B5EF4-FFF2-40B4-BE49-F238E27FC236}">
                <a16:creationId xmlns:a16="http://schemas.microsoft.com/office/drawing/2014/main" id="{CCD630AE-0AA3-39BD-1CA3-9484D411FDD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9519646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4000" dirty="0">
                <a:latin typeface="+mn-lt"/>
              </a:rPr>
              <a:t>Connect</a:t>
            </a:r>
          </a:p>
        </p:txBody>
      </p:sp>
      <p:sp>
        <p:nvSpPr>
          <p:cNvPr id="5" name="Text Placeholder 4"/>
          <p:cNvSpPr>
            <a:spLocks noGrp="1"/>
          </p:cNvSpPr>
          <p:nvPr>
            <p:ph type="body" sz="quarter" idx="12"/>
          </p:nvPr>
        </p:nvSpPr>
        <p:spPr>
          <a:xfrm>
            <a:off x="312001" y="1315200"/>
            <a:ext cx="11248684" cy="4802099"/>
          </a:xfrm>
        </p:spPr>
        <p:txBody>
          <a:bodyPr/>
          <a:lstStyle/>
          <a:p>
            <a:r>
              <a:rPr lang="en-GB" sz="3200" dirty="0">
                <a:solidFill>
                  <a:srgbClr val="000000"/>
                </a:solidFill>
                <a:ea typeface="Calibri" panose="020F0502020204030204" pitchFamily="34" charset="0"/>
                <a:cs typeface="Times New Roman" panose="02020603050405020304" pitchFamily="18" charset="0"/>
              </a:rPr>
              <a:t>Last lesson, we considered how early years practitioners (EYPs) can use </a:t>
            </a:r>
            <a:r>
              <a:rPr lang="en-GB" sz="3200" dirty="0"/>
              <a:t>positive language when speaking to children and young people.</a:t>
            </a:r>
          </a:p>
          <a:p>
            <a:endParaRPr lang="en-GB" sz="3200" dirty="0">
              <a:solidFill>
                <a:srgbClr val="000000"/>
              </a:solidFill>
              <a:ea typeface="Calibri" panose="020F0502020204030204" pitchFamily="34" charset="0"/>
              <a:cs typeface="Times New Roman" panose="02020603050405020304" pitchFamily="18" charset="0"/>
            </a:endParaRPr>
          </a:p>
          <a:p>
            <a:r>
              <a:rPr lang="en-GB" sz="3200" dirty="0">
                <a:solidFill>
                  <a:srgbClr val="000000"/>
                </a:solidFill>
                <a:ea typeface="Calibri" panose="020F0502020204030204" pitchFamily="34" charset="0"/>
                <a:cs typeface="Times New Roman" panose="02020603050405020304" pitchFamily="18" charset="0"/>
              </a:rPr>
              <a:t>Individually, come to write on the whiteboard a positive phrase that you can use when speaking with children and young people.</a:t>
            </a:r>
          </a:p>
          <a:p>
            <a:endParaRPr lang="en-GB" sz="3200" dirty="0">
              <a:solidFill>
                <a:srgbClr val="000000"/>
              </a:solidFill>
              <a:ea typeface="Calibri" panose="020F0502020204030204" pitchFamily="34" charset="0"/>
              <a:cs typeface="Times New Roman" panose="02020603050405020304" pitchFamily="18" charset="0"/>
            </a:endParaRPr>
          </a:p>
          <a:p>
            <a:endParaRPr lang="en-GB" sz="3200" dirty="0">
              <a:solidFill>
                <a:srgbClr val="000000"/>
              </a:solidFill>
              <a:ea typeface="Calibri" panose="020F0502020204030204" pitchFamily="34" charset="0"/>
              <a:cs typeface="Times New Roman" panose="02020603050405020304" pitchFamily="18"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spTree>
    <p:extLst>
      <p:ext uri="{BB962C8B-B14F-4D97-AF65-F5344CB8AC3E}">
        <p14:creationId xmlns:p14="http://schemas.microsoft.com/office/powerpoint/2010/main" val="27847679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pPr>
              <a:lnSpc>
                <a:spcPct val="100000"/>
              </a:lnSpc>
            </a:pPr>
            <a:r>
              <a:rPr lang="en-US" sz="4000" dirty="0">
                <a:latin typeface="Arial" panose="020B0604020202020204" pitchFamily="34" charset="0"/>
                <a:cs typeface="Arial" panose="020B0604020202020204" pitchFamily="34" charset="0"/>
              </a:rPr>
              <a:t>T Level Technical Qualification in Education and Early Years</a:t>
            </a:r>
          </a:p>
        </p:txBody>
      </p:sp>
      <p:sp>
        <p:nvSpPr>
          <p:cNvPr id="3" name="Subtitle 2">
            <a:extLst>
              <a:ext uri="{FF2B5EF4-FFF2-40B4-BE49-F238E27FC236}">
                <a16:creationId xmlns:a16="http://schemas.microsoft.com/office/drawing/2014/main" id="{EAC674D4-B3D8-FC17-FD31-63477E4F3C11}"/>
              </a:ext>
            </a:extLst>
          </p:cNvPr>
          <p:cNvSpPr>
            <a:spLocks noGrp="1"/>
          </p:cNvSpPr>
          <p:nvPr>
            <p:ph type="subTitle" idx="1"/>
          </p:nvPr>
        </p:nvSpPr>
        <p:spPr/>
        <p:txBody>
          <a:bodyPr>
            <a:normAutofit/>
          </a:bodyPr>
          <a:lstStyle/>
          <a:p>
            <a:pPr>
              <a:lnSpc>
                <a:spcPct val="100000"/>
              </a:lnSpc>
            </a:pPr>
            <a:r>
              <a:rPr lang="en-GB" sz="3600" dirty="0">
                <a:latin typeface="Arial" panose="020B0604020202020204" pitchFamily="34" charset="0"/>
                <a:ea typeface="Calibri" panose="020F0502020204030204" pitchFamily="34" charset="0"/>
              </a:rPr>
              <a:t>Session 15: Modelling language that celebrates diversity</a:t>
            </a:r>
            <a:r>
              <a:rPr lang="en-GB" sz="3600" dirty="0">
                <a:solidFill>
                  <a:srgbClr val="000000"/>
                </a:solidFill>
                <a:latin typeface="Arial" panose="020B0604020202020204" pitchFamily="34" charset="0"/>
                <a:ea typeface="Calibri" panose="020F0502020204030204" pitchFamily="34" charset="0"/>
              </a:rPr>
              <a:t>.</a:t>
            </a:r>
            <a:endParaRPr lang="en-US" sz="3200" dirty="0"/>
          </a:p>
        </p:txBody>
      </p:sp>
    </p:spTree>
    <p:extLst>
      <p:ext uri="{BB962C8B-B14F-4D97-AF65-F5344CB8AC3E}">
        <p14:creationId xmlns:p14="http://schemas.microsoft.com/office/powerpoint/2010/main" val="12912953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4000" dirty="0"/>
              <a:t>Connect – board blast</a:t>
            </a:r>
          </a:p>
        </p:txBody>
      </p:sp>
      <p:sp>
        <p:nvSpPr>
          <p:cNvPr id="5" name="Text Placeholder 4"/>
          <p:cNvSpPr>
            <a:spLocks noGrp="1"/>
          </p:cNvSpPr>
          <p:nvPr>
            <p:ph type="body" sz="quarter" idx="12"/>
          </p:nvPr>
        </p:nvSpPr>
        <p:spPr>
          <a:xfrm>
            <a:off x="312001" y="1315200"/>
            <a:ext cx="11248684" cy="4802099"/>
          </a:xfrm>
        </p:spPr>
        <p:txBody>
          <a:bodyPr/>
          <a:lstStyle/>
          <a:p>
            <a:r>
              <a:rPr lang="en-GB" sz="3200" dirty="0">
                <a:solidFill>
                  <a:srgbClr val="000000"/>
                </a:solidFill>
                <a:latin typeface="Arial" panose="020B0604020202020204" pitchFamily="34" charset="0"/>
                <a:ea typeface="Times New Roman" panose="02020603050405020304" pitchFamily="18" charset="0"/>
              </a:rPr>
              <a:t>Last lesson, we considered how the</a:t>
            </a:r>
            <a:r>
              <a:rPr lang="en-GB" sz="3200" dirty="0">
                <a:solidFill>
                  <a:srgbClr val="000000"/>
                </a:solidFill>
                <a:latin typeface="Arial" panose="020B0604020202020204" pitchFamily="34" charset="0"/>
                <a:ea typeface="Calibri" panose="020F0502020204030204" pitchFamily="34" charset="0"/>
              </a:rPr>
              <a:t> early years practitioner (EYP) can use praise and constructive feedback to build confidence and competence.</a:t>
            </a:r>
            <a:endParaRPr lang="en-GB" sz="3200" dirty="0">
              <a:latin typeface="Times New Roman" panose="02020603050405020304" pitchFamily="18" charset="0"/>
              <a:ea typeface="MS Mincho" panose="02020609040205080304" pitchFamily="49" charset="-128"/>
            </a:endParaRPr>
          </a:p>
          <a:p>
            <a:endParaRPr lang="en-GB" sz="3200" dirty="0">
              <a:solidFill>
                <a:srgbClr val="000000"/>
              </a:solidFill>
              <a:latin typeface="Arial" panose="020B0604020202020204" pitchFamily="34" charset="0"/>
              <a:ea typeface="MS Mincho" panose="02020609040205080304" pitchFamily="49" charset="-128"/>
              <a:cs typeface="Times New Roman" panose="02020603050405020304" pitchFamily="18" charset="0"/>
            </a:endParaRPr>
          </a:p>
          <a:p>
            <a:r>
              <a:rPr lang="en-GB" sz="3200" dirty="0">
                <a:solidFill>
                  <a:srgbClr val="000000"/>
                </a:solidFill>
                <a:latin typeface="Arial" panose="020B0604020202020204" pitchFamily="34" charset="0"/>
                <a:ea typeface="MS Mincho" panose="02020609040205080304" pitchFamily="49" charset="-128"/>
                <a:cs typeface="Times New Roman" panose="02020603050405020304" pitchFamily="18" charset="0"/>
              </a:rPr>
              <a:t>In pairs, consider one way that the EYP can use praise and constructive feedback to build confidence. </a:t>
            </a:r>
          </a:p>
          <a:p>
            <a:endParaRPr lang="en-GB" sz="3200" dirty="0">
              <a:solidFill>
                <a:srgbClr val="000000"/>
              </a:solidFill>
              <a:latin typeface="Arial" panose="020B0604020202020204" pitchFamily="34" charset="0"/>
              <a:ea typeface="MS Mincho" panose="02020609040205080304" pitchFamily="49" charset="-128"/>
              <a:cs typeface="Times New Roman" panose="02020603050405020304" pitchFamily="18" charset="0"/>
            </a:endParaRPr>
          </a:p>
          <a:p>
            <a:r>
              <a:rPr lang="en-GB" sz="3200" dirty="0">
                <a:solidFill>
                  <a:srgbClr val="000000"/>
                </a:solidFill>
                <a:latin typeface="Arial" panose="020B0604020202020204" pitchFamily="34" charset="0"/>
                <a:ea typeface="MS Mincho" panose="02020609040205080304" pitchFamily="49" charset="-128"/>
                <a:cs typeface="Times New Roman" panose="02020603050405020304" pitchFamily="18" charset="0"/>
              </a:rPr>
              <a:t>Come to write your idea on the board.</a:t>
            </a:r>
            <a:endParaRPr lang="en-GB" sz="3200" dirty="0">
              <a:solidFill>
                <a:srgbClr val="000000"/>
              </a:solidFill>
              <a:ea typeface="Calibri" panose="020F0502020204030204" pitchFamily="34" charset="0"/>
              <a:cs typeface="Times New Roman" panose="02020603050405020304" pitchFamily="18" charset="0"/>
            </a:endParaRPr>
          </a:p>
          <a:p>
            <a:endParaRPr lang="en-GB" sz="3200" dirty="0">
              <a:solidFill>
                <a:srgbClr val="000000"/>
              </a:solidFill>
              <a:ea typeface="Calibri" panose="020F0502020204030204" pitchFamily="34" charset="0"/>
              <a:cs typeface="Times New Roman" panose="02020603050405020304" pitchFamily="18"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a:p>
        </p:txBody>
      </p:sp>
    </p:spTree>
    <p:extLst>
      <p:ext uri="{BB962C8B-B14F-4D97-AF65-F5344CB8AC3E}">
        <p14:creationId xmlns:p14="http://schemas.microsoft.com/office/powerpoint/2010/main" val="37791812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0AED58-D38B-6508-A9C0-A23ED3B9AEA1}"/>
              </a:ext>
            </a:extLst>
          </p:cNvPr>
          <p:cNvSpPr>
            <a:spLocks noGrp="1"/>
          </p:cNvSpPr>
          <p:nvPr>
            <p:ph type="sldNum" sz="quarter" idx="11"/>
          </p:nvPr>
        </p:nvSpPr>
        <p:spPr/>
        <p:txBody>
          <a:bodyPr/>
          <a:lstStyle/>
          <a:p>
            <a:fld id="{DA2C159E-F13C-4A85-9A41-E7669D3E0D70}" type="slidenum">
              <a:rPr lang="en-GB" smtClean="0"/>
              <a:pPr/>
              <a:t>22</a:t>
            </a:fld>
            <a:endParaRPr lang="en-GB"/>
          </a:p>
        </p:txBody>
      </p:sp>
      <p:sp>
        <p:nvSpPr>
          <p:cNvPr id="3" name="Title 2">
            <a:extLst>
              <a:ext uri="{FF2B5EF4-FFF2-40B4-BE49-F238E27FC236}">
                <a16:creationId xmlns:a16="http://schemas.microsoft.com/office/drawing/2014/main" id="{4235DCFC-C8EE-4C62-485C-1F7E89EA6011}"/>
              </a:ext>
            </a:extLst>
          </p:cNvPr>
          <p:cNvSpPr>
            <a:spLocks noGrp="1"/>
          </p:cNvSpPr>
          <p:nvPr>
            <p:ph type="title"/>
          </p:nvPr>
        </p:nvSpPr>
        <p:spPr/>
        <p:txBody>
          <a:bodyPr>
            <a:normAutofit/>
          </a:bodyPr>
          <a:lstStyle/>
          <a:p>
            <a:r>
              <a:rPr lang="en-GB" sz="4000" dirty="0"/>
              <a:t>Session intent</a:t>
            </a:r>
          </a:p>
        </p:txBody>
      </p:sp>
      <p:sp>
        <p:nvSpPr>
          <p:cNvPr id="4" name="Text Placeholder 3">
            <a:extLst>
              <a:ext uri="{FF2B5EF4-FFF2-40B4-BE49-F238E27FC236}">
                <a16:creationId xmlns:a16="http://schemas.microsoft.com/office/drawing/2014/main" id="{BE79DDD7-7AC8-931A-6A3D-181E37EC97DF}"/>
              </a:ext>
            </a:extLst>
          </p:cNvPr>
          <p:cNvSpPr>
            <a:spLocks noGrp="1"/>
          </p:cNvSpPr>
          <p:nvPr>
            <p:ph type="body" sz="quarter" idx="12"/>
          </p:nvPr>
        </p:nvSpPr>
        <p:spPr/>
        <p:txBody>
          <a:bodyPr/>
          <a:lstStyle/>
          <a:p>
            <a:r>
              <a:rPr lang="en-GB" sz="3200" dirty="0">
                <a:solidFill>
                  <a:srgbClr val="000000"/>
                </a:solidFill>
                <a:latin typeface="Arial" panose="020B0604020202020204" pitchFamily="34" charset="0"/>
                <a:ea typeface="Calibri" panose="020F0502020204030204" pitchFamily="34" charset="0"/>
              </a:rPr>
              <a:t>To explore how the EYP can model language that celebrates diversity.</a:t>
            </a:r>
            <a:endParaRPr lang="en-GB" sz="6400" dirty="0">
              <a:ea typeface="Calibri" panose="020F0502020204030204" pitchFamily="34"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B1D19660-6BA7-3843-DC3E-A2C7D189243D}"/>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41249695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2EF2870-197D-9C11-1C55-241BDEA150D9}"/>
              </a:ext>
            </a:extLst>
          </p:cNvPr>
          <p:cNvSpPr>
            <a:spLocks noGrp="1"/>
          </p:cNvSpPr>
          <p:nvPr>
            <p:ph type="sldNum" sz="quarter" idx="11"/>
          </p:nvPr>
        </p:nvSpPr>
        <p:spPr/>
        <p:txBody>
          <a:bodyPr/>
          <a:lstStyle/>
          <a:p>
            <a:fld id="{DA2C159E-F13C-4A85-9A41-E7669D3E0D70}" type="slidenum">
              <a:rPr lang="en-GB" smtClean="0"/>
              <a:pPr/>
              <a:t>23</a:t>
            </a:fld>
            <a:endParaRPr lang="en-GB"/>
          </a:p>
        </p:txBody>
      </p:sp>
      <p:sp>
        <p:nvSpPr>
          <p:cNvPr id="3" name="Title 2">
            <a:extLst>
              <a:ext uri="{FF2B5EF4-FFF2-40B4-BE49-F238E27FC236}">
                <a16:creationId xmlns:a16="http://schemas.microsoft.com/office/drawing/2014/main" id="{245016E7-EB6A-009F-2451-5D627BE97EC0}"/>
              </a:ext>
            </a:extLst>
          </p:cNvPr>
          <p:cNvSpPr>
            <a:spLocks noGrp="1"/>
          </p:cNvSpPr>
          <p:nvPr>
            <p:ph type="title"/>
          </p:nvPr>
        </p:nvSpPr>
        <p:spPr/>
        <p:txBody>
          <a:bodyPr>
            <a:normAutofit/>
          </a:bodyPr>
          <a:lstStyle/>
          <a:p>
            <a:r>
              <a:rPr lang="en-GB" sz="4000" dirty="0"/>
              <a:t>Introduction</a:t>
            </a:r>
          </a:p>
        </p:txBody>
      </p:sp>
      <p:sp>
        <p:nvSpPr>
          <p:cNvPr id="4" name="Text Placeholder 3">
            <a:extLst>
              <a:ext uri="{FF2B5EF4-FFF2-40B4-BE49-F238E27FC236}">
                <a16:creationId xmlns:a16="http://schemas.microsoft.com/office/drawing/2014/main" id="{1DBA9435-D214-7E46-79C8-B91D7D552695}"/>
              </a:ext>
            </a:extLst>
          </p:cNvPr>
          <p:cNvSpPr>
            <a:spLocks noGrp="1"/>
          </p:cNvSpPr>
          <p:nvPr>
            <p:ph type="body" sz="quarter" idx="12"/>
          </p:nvPr>
        </p:nvSpPr>
        <p:spPr>
          <a:xfrm>
            <a:off x="312000" y="1315200"/>
            <a:ext cx="11352619" cy="4802099"/>
          </a:xfrm>
        </p:spPr>
        <p:txBody>
          <a:bodyPr/>
          <a:lstStyle/>
          <a:p>
            <a:pPr marL="457189" indent="-457189">
              <a:buFont typeface="Arial" panose="020B0604020202020204" pitchFamily="34" charset="0"/>
              <a:buChar char="•"/>
            </a:pPr>
            <a:r>
              <a:rPr lang="en-GB" sz="3200" dirty="0"/>
              <a:t>When working in a setting, we all need to be aware of the different types of legislation and policies with regard to promoting equality and diversity.</a:t>
            </a:r>
          </a:p>
          <a:p>
            <a:pPr marL="457189" indent="-457189">
              <a:buFont typeface="Arial" panose="020B0604020202020204" pitchFamily="34" charset="0"/>
              <a:buChar char="•"/>
            </a:pPr>
            <a:r>
              <a:rPr lang="en-GB" sz="3200" dirty="0"/>
              <a:t>The EYP needs to be a good role model and demonstrate this throughout their daily interactions with children and young people. </a:t>
            </a:r>
          </a:p>
          <a:p>
            <a:pPr marL="457189" indent="-457189">
              <a:buFont typeface="Arial" panose="020B0604020202020204" pitchFamily="34" charset="0"/>
              <a:buChar char="•"/>
            </a:pPr>
            <a:r>
              <a:rPr lang="en-GB" sz="3200" dirty="0"/>
              <a:t>We need to use positive language to engage children and young people to show respect for their home language.</a:t>
            </a:r>
          </a:p>
        </p:txBody>
      </p:sp>
      <p:sp>
        <p:nvSpPr>
          <p:cNvPr id="5" name="Footer Placeholder 4">
            <a:extLst>
              <a:ext uri="{FF2B5EF4-FFF2-40B4-BE49-F238E27FC236}">
                <a16:creationId xmlns:a16="http://schemas.microsoft.com/office/drawing/2014/main" id="{5DB5148D-BAF8-081F-DA72-B12723C2696C}"/>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2947303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9A31C9-FBDE-C887-1C1A-10DF0830CB2B}"/>
              </a:ext>
            </a:extLst>
          </p:cNvPr>
          <p:cNvSpPr>
            <a:spLocks noGrp="1"/>
          </p:cNvSpPr>
          <p:nvPr>
            <p:ph type="sldNum" sz="quarter" idx="11"/>
          </p:nvPr>
        </p:nvSpPr>
        <p:spPr/>
        <p:txBody>
          <a:bodyPr/>
          <a:lstStyle/>
          <a:p>
            <a:fld id="{DA2C159E-F13C-4A85-9A41-E7669D3E0D70}" type="slidenum">
              <a:rPr lang="en-GB" smtClean="0"/>
              <a:pPr/>
              <a:t>24</a:t>
            </a:fld>
            <a:endParaRPr lang="en-GB"/>
          </a:p>
        </p:txBody>
      </p:sp>
      <p:sp>
        <p:nvSpPr>
          <p:cNvPr id="3" name="Title 2">
            <a:extLst>
              <a:ext uri="{FF2B5EF4-FFF2-40B4-BE49-F238E27FC236}">
                <a16:creationId xmlns:a16="http://schemas.microsoft.com/office/drawing/2014/main" id="{652D026C-B48F-2432-E0B0-C3F195FC4CD3}"/>
              </a:ext>
            </a:extLst>
          </p:cNvPr>
          <p:cNvSpPr>
            <a:spLocks noGrp="1"/>
          </p:cNvSpPr>
          <p:nvPr>
            <p:ph type="title"/>
          </p:nvPr>
        </p:nvSpPr>
        <p:spPr/>
        <p:txBody>
          <a:bodyPr>
            <a:normAutofit/>
          </a:bodyPr>
          <a:lstStyle/>
          <a:p>
            <a:r>
              <a:rPr lang="en-GB" sz="4000" dirty="0"/>
              <a:t>Paired task (15 minutes) </a:t>
            </a:r>
            <a:br>
              <a:rPr lang="en-GB" sz="4000" dirty="0"/>
            </a:br>
            <a:endParaRPr lang="en-GB" sz="4000" dirty="0"/>
          </a:p>
        </p:txBody>
      </p:sp>
      <p:sp>
        <p:nvSpPr>
          <p:cNvPr id="4" name="Text Placeholder 3">
            <a:extLst>
              <a:ext uri="{FF2B5EF4-FFF2-40B4-BE49-F238E27FC236}">
                <a16:creationId xmlns:a16="http://schemas.microsoft.com/office/drawing/2014/main" id="{5C8427D5-242B-D12C-D891-CDCFAD5F3778}"/>
              </a:ext>
            </a:extLst>
          </p:cNvPr>
          <p:cNvSpPr>
            <a:spLocks noGrp="1"/>
          </p:cNvSpPr>
          <p:nvPr>
            <p:ph type="body" sz="quarter" idx="12"/>
          </p:nvPr>
        </p:nvSpPr>
        <p:spPr>
          <a:xfrm>
            <a:off x="312000" y="1315200"/>
            <a:ext cx="11509120" cy="4802099"/>
          </a:xfrm>
        </p:spPr>
        <p:txBody>
          <a:bodyPr/>
          <a:lstStyle/>
          <a:p>
            <a:r>
              <a:rPr lang="en-GB" sz="3200" dirty="0"/>
              <a:t>Working in pairs, consider how we can use the following things to promote language diversity.</a:t>
            </a:r>
          </a:p>
          <a:p>
            <a:endParaRPr lang="en-GB" sz="3200" dirty="0"/>
          </a:p>
          <a:p>
            <a:pPr marL="457189" indent="-457189">
              <a:buFont typeface="Arial" panose="020B0604020202020204" pitchFamily="34" charset="0"/>
              <a:buChar char="•"/>
            </a:pPr>
            <a:r>
              <a:rPr lang="en-GB" sz="3200" dirty="0"/>
              <a:t>Having a range of books available in schools and early years settings.</a:t>
            </a:r>
          </a:p>
          <a:p>
            <a:pPr marL="457189" indent="-457189">
              <a:buFont typeface="Arial" panose="020B0604020202020204" pitchFamily="34" charset="0"/>
              <a:buChar char="•"/>
            </a:pPr>
            <a:r>
              <a:rPr lang="en-GB" sz="3200" dirty="0"/>
              <a:t>Labelling of resources and areas in the setting.</a:t>
            </a:r>
          </a:p>
          <a:p>
            <a:pPr marL="457189" indent="-457189">
              <a:buFont typeface="Arial" panose="020B0604020202020204" pitchFamily="34" charset="0"/>
              <a:buChar char="•"/>
            </a:pPr>
            <a:r>
              <a:rPr lang="en-GB" sz="3200" dirty="0"/>
              <a:t>Having themed weeks, celebrations of different festivals, etc.</a:t>
            </a:r>
          </a:p>
          <a:p>
            <a:endParaRPr lang="en-GB" sz="3200" dirty="0"/>
          </a:p>
          <a:p>
            <a:r>
              <a:rPr lang="en-GB" sz="3200" dirty="0"/>
              <a:t>Be prepared to share with the rest of the group.</a:t>
            </a:r>
          </a:p>
        </p:txBody>
      </p:sp>
      <p:sp>
        <p:nvSpPr>
          <p:cNvPr id="5" name="Footer Placeholder 4">
            <a:extLst>
              <a:ext uri="{FF2B5EF4-FFF2-40B4-BE49-F238E27FC236}">
                <a16:creationId xmlns:a16="http://schemas.microsoft.com/office/drawing/2014/main" id="{C4425E33-D8AE-C79B-60A6-75B9C404B974}"/>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198246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0A7BE98-7F28-2459-B833-7BB2BC583476}"/>
              </a:ext>
            </a:extLst>
          </p:cNvPr>
          <p:cNvSpPr>
            <a:spLocks noGrp="1"/>
          </p:cNvSpPr>
          <p:nvPr>
            <p:ph type="sldNum" sz="quarter" idx="11"/>
          </p:nvPr>
        </p:nvSpPr>
        <p:spPr/>
        <p:txBody>
          <a:bodyPr/>
          <a:lstStyle/>
          <a:p>
            <a:fld id="{DA2C159E-F13C-4A85-9A41-E7669D3E0D70}" type="slidenum">
              <a:rPr lang="en-GB" smtClean="0"/>
              <a:pPr/>
              <a:t>25</a:t>
            </a:fld>
            <a:endParaRPr lang="en-GB"/>
          </a:p>
        </p:txBody>
      </p:sp>
      <p:sp>
        <p:nvSpPr>
          <p:cNvPr id="3" name="Title 2">
            <a:extLst>
              <a:ext uri="{FF2B5EF4-FFF2-40B4-BE49-F238E27FC236}">
                <a16:creationId xmlns:a16="http://schemas.microsoft.com/office/drawing/2014/main" id="{1B63CA08-F3C4-F6CD-EE3B-5229AD676744}"/>
              </a:ext>
            </a:extLst>
          </p:cNvPr>
          <p:cNvSpPr>
            <a:spLocks noGrp="1"/>
          </p:cNvSpPr>
          <p:nvPr>
            <p:ph type="title"/>
          </p:nvPr>
        </p:nvSpPr>
        <p:spPr/>
        <p:txBody>
          <a:bodyPr>
            <a:normAutofit/>
          </a:bodyPr>
          <a:lstStyle/>
          <a:p>
            <a:r>
              <a:rPr lang="en-GB" sz="4000" dirty="0"/>
              <a:t>Small-group task (15 minutes) </a:t>
            </a:r>
            <a:br>
              <a:rPr lang="en-GB" sz="4000" dirty="0"/>
            </a:br>
            <a:endParaRPr lang="en-GB" sz="4000" dirty="0"/>
          </a:p>
        </p:txBody>
      </p:sp>
      <p:sp>
        <p:nvSpPr>
          <p:cNvPr id="4" name="Text Placeholder 3">
            <a:extLst>
              <a:ext uri="{FF2B5EF4-FFF2-40B4-BE49-F238E27FC236}">
                <a16:creationId xmlns:a16="http://schemas.microsoft.com/office/drawing/2014/main" id="{70F0C180-0D2E-F5ED-5FD1-5FED70DB8E18}"/>
              </a:ext>
            </a:extLst>
          </p:cNvPr>
          <p:cNvSpPr>
            <a:spLocks noGrp="1"/>
          </p:cNvSpPr>
          <p:nvPr>
            <p:ph type="body" sz="quarter" idx="12"/>
          </p:nvPr>
        </p:nvSpPr>
        <p:spPr>
          <a:xfrm>
            <a:off x="312001" y="1315200"/>
            <a:ext cx="11248684" cy="4802099"/>
          </a:xfrm>
        </p:spPr>
        <p:txBody>
          <a:bodyPr/>
          <a:lstStyle/>
          <a:p>
            <a:r>
              <a:rPr lang="en-GB" sz="3200" dirty="0"/>
              <a:t>Working in a small group, read the case study on valuing language diversity.</a:t>
            </a:r>
          </a:p>
          <a:p>
            <a:endParaRPr lang="en-GB" sz="3200" dirty="0"/>
          </a:p>
          <a:p>
            <a:r>
              <a:rPr lang="en-GB" sz="3200" dirty="0"/>
              <a:t>Discuss the case study (15.1) and answer the three questions.</a:t>
            </a:r>
          </a:p>
          <a:p>
            <a:endParaRPr lang="en-GB" sz="3200" dirty="0"/>
          </a:p>
          <a:p>
            <a:r>
              <a:rPr lang="en-GB" sz="3200" dirty="0"/>
              <a:t>Be prepared to share with the rest of the group.</a:t>
            </a:r>
          </a:p>
        </p:txBody>
      </p:sp>
      <p:sp>
        <p:nvSpPr>
          <p:cNvPr id="5" name="Footer Placeholder 4">
            <a:extLst>
              <a:ext uri="{FF2B5EF4-FFF2-40B4-BE49-F238E27FC236}">
                <a16:creationId xmlns:a16="http://schemas.microsoft.com/office/drawing/2014/main" id="{A56DC95A-D9E9-5988-5961-F1C729B868C7}"/>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4535594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BCD6DF-B789-EC36-1A1F-D62515A1D537}"/>
              </a:ext>
            </a:extLst>
          </p:cNvPr>
          <p:cNvSpPr>
            <a:spLocks noGrp="1"/>
          </p:cNvSpPr>
          <p:nvPr>
            <p:ph type="sldNum" sz="quarter" idx="11"/>
          </p:nvPr>
        </p:nvSpPr>
        <p:spPr/>
        <p:txBody>
          <a:bodyPr/>
          <a:lstStyle/>
          <a:p>
            <a:fld id="{DA2C159E-F13C-4A85-9A41-E7669D3E0D70}" type="slidenum">
              <a:rPr lang="en-GB" smtClean="0"/>
              <a:pPr/>
              <a:t>26</a:t>
            </a:fld>
            <a:endParaRPr lang="en-GB"/>
          </a:p>
        </p:txBody>
      </p:sp>
      <p:sp>
        <p:nvSpPr>
          <p:cNvPr id="3" name="Title 2">
            <a:extLst>
              <a:ext uri="{FF2B5EF4-FFF2-40B4-BE49-F238E27FC236}">
                <a16:creationId xmlns:a16="http://schemas.microsoft.com/office/drawing/2014/main" id="{C884E0A9-DD3F-5273-2494-AC364358C071}"/>
              </a:ext>
            </a:extLst>
          </p:cNvPr>
          <p:cNvSpPr>
            <a:spLocks noGrp="1"/>
          </p:cNvSpPr>
          <p:nvPr>
            <p:ph type="title"/>
          </p:nvPr>
        </p:nvSpPr>
        <p:spPr/>
        <p:txBody>
          <a:bodyPr>
            <a:normAutofit/>
          </a:bodyPr>
          <a:lstStyle/>
          <a:p>
            <a:r>
              <a:rPr lang="en-GB" sz="4000" dirty="0"/>
              <a:t>Recall and review</a:t>
            </a:r>
          </a:p>
        </p:txBody>
      </p:sp>
      <p:sp>
        <p:nvSpPr>
          <p:cNvPr id="4" name="Text Placeholder 3">
            <a:extLst>
              <a:ext uri="{FF2B5EF4-FFF2-40B4-BE49-F238E27FC236}">
                <a16:creationId xmlns:a16="http://schemas.microsoft.com/office/drawing/2014/main" id="{4961CD90-FEFF-6010-C5ED-875F2477731F}"/>
              </a:ext>
            </a:extLst>
          </p:cNvPr>
          <p:cNvSpPr>
            <a:spLocks noGrp="1"/>
          </p:cNvSpPr>
          <p:nvPr>
            <p:ph type="body" sz="quarter" idx="12"/>
          </p:nvPr>
        </p:nvSpPr>
        <p:spPr>
          <a:xfrm>
            <a:off x="312000" y="1315200"/>
            <a:ext cx="11064587" cy="4802099"/>
          </a:xfrm>
        </p:spPr>
        <p:txBody>
          <a:bodyPr/>
          <a:lstStyle/>
          <a:p>
            <a:r>
              <a:rPr lang="en-GB" sz="3200" dirty="0">
                <a:solidFill>
                  <a:srgbClr val="000000"/>
                </a:solidFill>
                <a:latin typeface="Arial" panose="020B0604020202020204" pitchFamily="34" charset="0"/>
                <a:ea typeface="Times New Roman" panose="02020603050405020304" pitchFamily="18" charset="0"/>
              </a:rPr>
              <a:t>We have learnt how the EYP can model language that celebrates diversity.</a:t>
            </a:r>
          </a:p>
          <a:p>
            <a:endParaRPr lang="en-GB" sz="3200" dirty="0">
              <a:latin typeface="Times New Roman" panose="02020603050405020304" pitchFamily="18" charset="0"/>
              <a:ea typeface="MS Mincho" panose="02020609040205080304" pitchFamily="49" charset="-128"/>
            </a:endParaRPr>
          </a:p>
          <a:p>
            <a:r>
              <a:rPr lang="en-GB" sz="3200" dirty="0">
                <a:solidFill>
                  <a:srgbClr val="000000"/>
                </a:solidFill>
                <a:latin typeface="Arial" panose="020B0604020202020204" pitchFamily="34" charset="0"/>
                <a:ea typeface="Times New Roman" panose="02020603050405020304" pitchFamily="18" charset="0"/>
              </a:rPr>
              <a:t>Write your name on the sticky note along with one way that the EYP can promote language diversity in a setting.</a:t>
            </a:r>
          </a:p>
          <a:p>
            <a:endParaRPr lang="en-GB" sz="3200" dirty="0">
              <a:solidFill>
                <a:srgbClr val="000000"/>
              </a:solidFill>
              <a:latin typeface="Arial" panose="020B0604020202020204" pitchFamily="34" charset="0"/>
              <a:ea typeface="Times New Roman" panose="02020603050405020304" pitchFamily="18" charset="0"/>
            </a:endParaRPr>
          </a:p>
          <a:p>
            <a:r>
              <a:rPr lang="en-GB" sz="3200" dirty="0">
                <a:solidFill>
                  <a:srgbClr val="000000"/>
                </a:solidFill>
                <a:latin typeface="Arial" panose="020B0604020202020204" pitchFamily="34" charset="0"/>
                <a:ea typeface="MS Mincho" panose="02020609040205080304" pitchFamily="49" charset="-128"/>
              </a:rPr>
              <a:t>Hand this note to your tutor as you leave.</a:t>
            </a:r>
            <a:endParaRPr lang="en-GB" sz="3200" dirty="0">
              <a:latin typeface="Times New Roman" panose="02020603050405020304" pitchFamily="18" charset="0"/>
              <a:ea typeface="MS Mincho" panose="02020609040205080304" pitchFamily="49" charset="-128"/>
            </a:endParaRPr>
          </a:p>
          <a:p>
            <a:endParaRPr lang="en-GB" sz="4267" dirty="0"/>
          </a:p>
        </p:txBody>
      </p:sp>
      <p:sp>
        <p:nvSpPr>
          <p:cNvPr id="5" name="Footer Placeholder 4">
            <a:extLst>
              <a:ext uri="{FF2B5EF4-FFF2-40B4-BE49-F238E27FC236}">
                <a16:creationId xmlns:a16="http://schemas.microsoft.com/office/drawing/2014/main" id="{CCD630AE-0AA3-39BD-1CA3-9484D411FDD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41335924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27</a:t>
            </a:fld>
            <a:endParaRPr lang="en-GB"/>
          </a:p>
        </p:txBody>
      </p:sp>
      <p:sp>
        <p:nvSpPr>
          <p:cNvPr id="13" name="Rectangle 12">
            <a:extLst>
              <a:ext uri="{FF2B5EF4-FFF2-40B4-BE49-F238E27FC236}">
                <a16:creationId xmlns:a16="http://schemas.microsoft.com/office/drawing/2014/main" id="{E2C579EE-E5CC-4F9A-A5AE-7CAF0043E178}"/>
              </a:ext>
            </a:extLst>
          </p:cNvPr>
          <p:cNvSpPr/>
          <p:nvPr/>
        </p:nvSpPr>
        <p:spPr>
          <a:xfrm>
            <a:off x="2111737" y="2234023"/>
            <a:ext cx="2650067" cy="11260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lnSpc>
                <a:spcPct val="107000"/>
              </a:lnSpc>
              <a:spcAft>
                <a:spcPts val="1067"/>
              </a:spcAft>
            </a:pPr>
            <a:endParaRPr lang="en-GB" sz="1467">
              <a:solidFill>
                <a:srgbClr val="002060"/>
              </a:solidFil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r>
              <a:rPr lang="en-GB" sz="140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r>
              <a:rPr lang="en-GB" sz="1400"/>
              <a:t>South Essex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1026" name="Picture 2">
            <a:extLst>
              <a:ext uri="{FF2B5EF4-FFF2-40B4-BE49-F238E27FC236}">
                <a16:creationId xmlns:a16="http://schemas.microsoft.com/office/drawing/2014/main" id="{002DA00E-1A9A-F97F-BDF9-2F3EAA2AE6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2619" y="2039903"/>
            <a:ext cx="2122188" cy="1498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8686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0AED58-D38B-6508-A9C0-A23ED3B9AEA1}"/>
              </a:ext>
            </a:extLst>
          </p:cNvPr>
          <p:cNvSpPr>
            <a:spLocks noGrp="1"/>
          </p:cNvSpPr>
          <p:nvPr>
            <p:ph type="sldNum" sz="quarter" idx="11"/>
          </p:nvPr>
        </p:nvSpPr>
        <p:spPr/>
        <p:txBody>
          <a:bodyPr/>
          <a:lstStyle/>
          <a:p>
            <a:fld id="{DA2C159E-F13C-4A85-9A41-E7669D3E0D70}" type="slidenum">
              <a:rPr lang="en-GB" smtClean="0"/>
              <a:pPr/>
              <a:t>3</a:t>
            </a:fld>
            <a:endParaRPr lang="en-GB"/>
          </a:p>
        </p:txBody>
      </p:sp>
      <p:sp>
        <p:nvSpPr>
          <p:cNvPr id="3" name="Title 2">
            <a:extLst>
              <a:ext uri="{FF2B5EF4-FFF2-40B4-BE49-F238E27FC236}">
                <a16:creationId xmlns:a16="http://schemas.microsoft.com/office/drawing/2014/main" id="{4235DCFC-C8EE-4C62-485C-1F7E89EA6011}"/>
              </a:ext>
            </a:extLst>
          </p:cNvPr>
          <p:cNvSpPr>
            <a:spLocks noGrp="1"/>
          </p:cNvSpPr>
          <p:nvPr>
            <p:ph type="title"/>
          </p:nvPr>
        </p:nvSpPr>
        <p:spPr/>
        <p:txBody>
          <a:bodyPr>
            <a:normAutofit/>
          </a:bodyPr>
          <a:lstStyle/>
          <a:p>
            <a:r>
              <a:rPr lang="en-GB" sz="4000" dirty="0"/>
              <a:t>Session intent</a:t>
            </a:r>
          </a:p>
        </p:txBody>
      </p:sp>
      <p:sp>
        <p:nvSpPr>
          <p:cNvPr id="4" name="Text Placeholder 3">
            <a:extLst>
              <a:ext uri="{FF2B5EF4-FFF2-40B4-BE49-F238E27FC236}">
                <a16:creationId xmlns:a16="http://schemas.microsoft.com/office/drawing/2014/main" id="{BE79DDD7-7AC8-931A-6A3D-181E37EC97DF}"/>
              </a:ext>
            </a:extLst>
          </p:cNvPr>
          <p:cNvSpPr>
            <a:spLocks noGrp="1"/>
          </p:cNvSpPr>
          <p:nvPr>
            <p:ph type="body" sz="quarter" idx="12"/>
          </p:nvPr>
        </p:nvSpPr>
        <p:spPr/>
        <p:txBody>
          <a:bodyPr/>
          <a:lstStyle/>
          <a:p>
            <a:r>
              <a:rPr lang="en-GB" sz="3200" dirty="0">
                <a:solidFill>
                  <a:srgbClr val="000000"/>
                </a:solidFill>
                <a:latin typeface="Arial" panose="020B0604020202020204" pitchFamily="34" charset="0"/>
                <a:ea typeface="Calibri" panose="020F0502020204030204" pitchFamily="34" charset="0"/>
              </a:rPr>
              <a:t>To consider, as EYPs, how we can help children and young people to focus on strengths of what they can achieve rather than their disadvantages.</a:t>
            </a:r>
            <a:endParaRPr lang="en-GB" sz="4267" dirty="0">
              <a:ea typeface="Calibri" panose="020F0502020204030204" pitchFamily="34"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B1D19660-6BA7-3843-DC3E-A2C7D189243D}"/>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1937362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872B929-5120-1D59-D00A-40FFB72B3B9D}"/>
              </a:ext>
            </a:extLst>
          </p:cNvPr>
          <p:cNvSpPr>
            <a:spLocks noGrp="1"/>
          </p:cNvSpPr>
          <p:nvPr>
            <p:ph type="sldNum" sz="quarter" idx="11"/>
          </p:nvPr>
        </p:nvSpPr>
        <p:spPr/>
        <p:txBody>
          <a:bodyPr/>
          <a:lstStyle/>
          <a:p>
            <a:fld id="{DA2C159E-F13C-4A85-9A41-E7669D3E0D70}" type="slidenum">
              <a:rPr lang="en-GB" smtClean="0"/>
              <a:pPr/>
              <a:t>4</a:t>
            </a:fld>
            <a:endParaRPr lang="en-GB"/>
          </a:p>
        </p:txBody>
      </p:sp>
      <p:sp>
        <p:nvSpPr>
          <p:cNvPr id="3" name="Title 2">
            <a:extLst>
              <a:ext uri="{FF2B5EF4-FFF2-40B4-BE49-F238E27FC236}">
                <a16:creationId xmlns:a16="http://schemas.microsoft.com/office/drawing/2014/main" id="{87ADCAE7-08EC-F5B9-14A1-F81BEFEC0160}"/>
              </a:ext>
            </a:extLst>
          </p:cNvPr>
          <p:cNvSpPr>
            <a:spLocks noGrp="1"/>
          </p:cNvSpPr>
          <p:nvPr>
            <p:ph type="title"/>
          </p:nvPr>
        </p:nvSpPr>
        <p:spPr/>
        <p:txBody>
          <a:bodyPr>
            <a:noAutofit/>
          </a:bodyPr>
          <a:lstStyle/>
          <a:p>
            <a:pPr>
              <a:lnSpc>
                <a:spcPct val="100000"/>
              </a:lnSpc>
            </a:pPr>
            <a:r>
              <a:rPr lang="en-GB" sz="4000" dirty="0"/>
              <a:t>Helping children and young people to focus on strengths during feedback rather than the disadvantages</a:t>
            </a:r>
          </a:p>
        </p:txBody>
      </p:sp>
      <p:sp>
        <p:nvSpPr>
          <p:cNvPr id="4" name="Text Placeholder 3">
            <a:extLst>
              <a:ext uri="{FF2B5EF4-FFF2-40B4-BE49-F238E27FC236}">
                <a16:creationId xmlns:a16="http://schemas.microsoft.com/office/drawing/2014/main" id="{1213489B-5392-8FC3-845C-2502AF742DC1}"/>
              </a:ext>
            </a:extLst>
          </p:cNvPr>
          <p:cNvSpPr>
            <a:spLocks noGrp="1"/>
          </p:cNvSpPr>
          <p:nvPr>
            <p:ph type="body" sz="quarter" idx="12"/>
          </p:nvPr>
        </p:nvSpPr>
        <p:spPr>
          <a:xfrm>
            <a:off x="312000" y="1940560"/>
            <a:ext cx="11160597" cy="4176739"/>
          </a:xfrm>
        </p:spPr>
        <p:txBody>
          <a:bodyPr/>
          <a:lstStyle/>
          <a:p>
            <a:pPr marL="457189" indent="-457189">
              <a:buFont typeface="Arial" panose="020B0604020202020204" pitchFamily="34" charset="0"/>
              <a:buChar char="•"/>
            </a:pPr>
            <a:endParaRPr lang="en-GB" sz="3200" dirty="0"/>
          </a:p>
          <a:p>
            <a:pPr marL="457189" indent="-457189">
              <a:buFont typeface="Arial" panose="020B0604020202020204" pitchFamily="34" charset="0"/>
              <a:buChar char="•"/>
            </a:pPr>
            <a:r>
              <a:rPr lang="en-GB" sz="3200" dirty="0"/>
              <a:t>You need to ensure that when giving feedback to children and young people, they focus on being positive about what is being said to them.</a:t>
            </a:r>
          </a:p>
          <a:p>
            <a:pPr marL="457189" indent="-457189">
              <a:buFont typeface="Arial" panose="020B0604020202020204" pitchFamily="34" charset="0"/>
              <a:buChar char="•"/>
            </a:pPr>
            <a:r>
              <a:rPr lang="en-GB" sz="3200" dirty="0"/>
              <a:t>It is very easy for children and young people to focus on the disadvantages.</a:t>
            </a:r>
          </a:p>
          <a:p>
            <a:pPr marL="457189" indent="-457189">
              <a:buFont typeface="Arial" panose="020B0604020202020204" pitchFamily="34" charset="0"/>
              <a:buChar char="•"/>
            </a:pPr>
            <a:r>
              <a:rPr lang="en-GB" sz="3200" dirty="0"/>
              <a:t>As EYPs, we need to ensure that children and young people have the confidence to know where to start with and grow a project. </a:t>
            </a:r>
          </a:p>
        </p:txBody>
      </p:sp>
      <p:sp>
        <p:nvSpPr>
          <p:cNvPr id="5" name="Footer Placeholder 4">
            <a:extLst>
              <a:ext uri="{FF2B5EF4-FFF2-40B4-BE49-F238E27FC236}">
                <a16:creationId xmlns:a16="http://schemas.microsoft.com/office/drawing/2014/main" id="{0C990CF6-3BE7-A383-C325-B80C443EA034}"/>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507181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0A93290-F4BB-516C-99F0-4978DFD879D6}"/>
              </a:ext>
            </a:extLst>
          </p:cNvPr>
          <p:cNvSpPr>
            <a:spLocks noGrp="1"/>
          </p:cNvSpPr>
          <p:nvPr>
            <p:ph type="sldNum" sz="quarter" idx="11"/>
          </p:nvPr>
        </p:nvSpPr>
        <p:spPr/>
        <p:txBody>
          <a:bodyPr/>
          <a:lstStyle/>
          <a:p>
            <a:fld id="{DA2C159E-F13C-4A85-9A41-E7669D3E0D70}" type="slidenum">
              <a:rPr lang="en-GB" smtClean="0"/>
              <a:pPr/>
              <a:t>5</a:t>
            </a:fld>
            <a:endParaRPr lang="en-GB"/>
          </a:p>
        </p:txBody>
      </p:sp>
      <p:sp>
        <p:nvSpPr>
          <p:cNvPr id="3" name="Title 2">
            <a:extLst>
              <a:ext uri="{FF2B5EF4-FFF2-40B4-BE49-F238E27FC236}">
                <a16:creationId xmlns:a16="http://schemas.microsoft.com/office/drawing/2014/main" id="{D7A0A02E-9B01-D02F-0615-7A6E8E02FCAB}"/>
              </a:ext>
            </a:extLst>
          </p:cNvPr>
          <p:cNvSpPr>
            <a:spLocks noGrp="1"/>
          </p:cNvSpPr>
          <p:nvPr>
            <p:ph type="title"/>
          </p:nvPr>
        </p:nvSpPr>
        <p:spPr/>
        <p:txBody>
          <a:bodyPr>
            <a:normAutofit fontScale="90000"/>
          </a:bodyPr>
          <a:lstStyle/>
          <a:p>
            <a:pPr>
              <a:lnSpc>
                <a:spcPct val="100000"/>
              </a:lnSpc>
            </a:pPr>
            <a:r>
              <a:rPr lang="en-GB" sz="4000" dirty="0"/>
              <a:t>Giving instructions to children and young people</a:t>
            </a:r>
          </a:p>
        </p:txBody>
      </p:sp>
      <p:sp>
        <p:nvSpPr>
          <p:cNvPr id="4" name="Text Placeholder 3">
            <a:extLst>
              <a:ext uri="{FF2B5EF4-FFF2-40B4-BE49-F238E27FC236}">
                <a16:creationId xmlns:a16="http://schemas.microsoft.com/office/drawing/2014/main" id="{57FC4048-555D-879A-DC03-7216A6795D86}"/>
              </a:ext>
            </a:extLst>
          </p:cNvPr>
          <p:cNvSpPr>
            <a:spLocks noGrp="1"/>
          </p:cNvSpPr>
          <p:nvPr>
            <p:ph type="body" sz="quarter" idx="12"/>
          </p:nvPr>
        </p:nvSpPr>
        <p:spPr>
          <a:xfrm>
            <a:off x="312000" y="1315200"/>
            <a:ext cx="11509120" cy="4802099"/>
          </a:xfrm>
        </p:spPr>
        <p:txBody>
          <a:bodyPr/>
          <a:lstStyle/>
          <a:p>
            <a:r>
              <a:rPr lang="en-GB" sz="3200" dirty="0"/>
              <a:t>Points to consider when giving instructions to children and young people.</a:t>
            </a:r>
          </a:p>
          <a:p>
            <a:pPr marL="457189" indent="-457189">
              <a:buFont typeface="Arial" panose="020B0604020202020204" pitchFamily="34" charset="0"/>
              <a:buChar char="•"/>
            </a:pPr>
            <a:r>
              <a:rPr lang="en-GB" sz="3200" dirty="0"/>
              <a:t>Use their name to get their attention.</a:t>
            </a:r>
          </a:p>
          <a:p>
            <a:pPr marL="457189" indent="-457189">
              <a:buFont typeface="Arial" panose="020B0604020202020204" pitchFamily="34" charset="0"/>
              <a:buChar char="•"/>
            </a:pPr>
            <a:r>
              <a:rPr lang="en-GB" sz="3200" dirty="0"/>
              <a:t>When speaking, keep the information short and clear.</a:t>
            </a:r>
          </a:p>
          <a:p>
            <a:pPr marL="457189" indent="-457189">
              <a:buFont typeface="Arial" panose="020B0604020202020204" pitchFamily="34" charset="0"/>
              <a:buChar char="•"/>
            </a:pPr>
            <a:r>
              <a:rPr lang="en-GB" sz="3200" dirty="0"/>
              <a:t>Be sure to use an appropriate tone of voice and consider your body language.</a:t>
            </a:r>
          </a:p>
          <a:p>
            <a:pPr marL="457189" indent="-457189">
              <a:buFont typeface="Arial" panose="020B0604020202020204" pitchFamily="34" charset="0"/>
              <a:buChar char="•"/>
            </a:pPr>
            <a:r>
              <a:rPr lang="en-GB" sz="3200" dirty="0"/>
              <a:t>Consider whether your instructions need to be shorter by, </a:t>
            </a:r>
            <a:r>
              <a:rPr lang="en-GB" sz="3200" dirty="0" err="1"/>
              <a:t>eg</a:t>
            </a:r>
            <a:r>
              <a:rPr lang="en-GB" sz="3200" dirty="0"/>
              <a:t>, giving one step at a time. </a:t>
            </a:r>
          </a:p>
          <a:p>
            <a:pPr marL="457189" indent="-457189">
              <a:buFont typeface="Arial" panose="020B0604020202020204" pitchFamily="34" charset="0"/>
              <a:buChar char="•"/>
            </a:pPr>
            <a:r>
              <a:rPr lang="en-GB" sz="3200" dirty="0"/>
              <a:t>Remember to give praise and feedback after the child or young person has completed the task.</a:t>
            </a:r>
          </a:p>
        </p:txBody>
      </p:sp>
      <p:sp>
        <p:nvSpPr>
          <p:cNvPr id="5" name="Footer Placeholder 4">
            <a:extLst>
              <a:ext uri="{FF2B5EF4-FFF2-40B4-BE49-F238E27FC236}">
                <a16:creationId xmlns:a16="http://schemas.microsoft.com/office/drawing/2014/main" id="{4A9E2192-79DB-BD6A-1F51-5419505A07FA}"/>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646620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00F461A-B4BE-DFCD-247E-58F17F1F0835}"/>
              </a:ext>
            </a:extLst>
          </p:cNvPr>
          <p:cNvSpPr>
            <a:spLocks noGrp="1"/>
          </p:cNvSpPr>
          <p:nvPr>
            <p:ph type="sldNum" sz="quarter" idx="11"/>
          </p:nvPr>
        </p:nvSpPr>
        <p:spPr/>
        <p:txBody>
          <a:bodyPr/>
          <a:lstStyle/>
          <a:p>
            <a:fld id="{DA2C159E-F13C-4A85-9A41-E7669D3E0D70}" type="slidenum">
              <a:rPr lang="en-GB" smtClean="0"/>
              <a:pPr/>
              <a:t>6</a:t>
            </a:fld>
            <a:endParaRPr lang="en-GB"/>
          </a:p>
        </p:txBody>
      </p:sp>
      <p:sp>
        <p:nvSpPr>
          <p:cNvPr id="3" name="Title 2">
            <a:extLst>
              <a:ext uri="{FF2B5EF4-FFF2-40B4-BE49-F238E27FC236}">
                <a16:creationId xmlns:a16="http://schemas.microsoft.com/office/drawing/2014/main" id="{ED84C1BC-1D6F-D59E-03D0-EC8A1285ADE9}"/>
              </a:ext>
            </a:extLst>
          </p:cNvPr>
          <p:cNvSpPr>
            <a:spLocks noGrp="1"/>
          </p:cNvSpPr>
          <p:nvPr>
            <p:ph type="title"/>
          </p:nvPr>
        </p:nvSpPr>
        <p:spPr/>
        <p:txBody>
          <a:bodyPr>
            <a:normAutofit/>
          </a:bodyPr>
          <a:lstStyle/>
          <a:p>
            <a:r>
              <a:rPr lang="en-GB" sz="4000" dirty="0"/>
              <a:t>Small-group task</a:t>
            </a:r>
          </a:p>
        </p:txBody>
      </p:sp>
      <p:sp>
        <p:nvSpPr>
          <p:cNvPr id="4" name="Text Placeholder 3">
            <a:extLst>
              <a:ext uri="{FF2B5EF4-FFF2-40B4-BE49-F238E27FC236}">
                <a16:creationId xmlns:a16="http://schemas.microsoft.com/office/drawing/2014/main" id="{A3007075-DAA1-5C82-12C2-308B544EC293}"/>
              </a:ext>
            </a:extLst>
          </p:cNvPr>
          <p:cNvSpPr>
            <a:spLocks noGrp="1"/>
          </p:cNvSpPr>
          <p:nvPr>
            <p:ph type="body" sz="quarter" idx="12"/>
          </p:nvPr>
        </p:nvSpPr>
        <p:spPr>
          <a:xfrm>
            <a:off x="310601" y="1027950"/>
            <a:ext cx="11736661" cy="4802099"/>
          </a:xfrm>
        </p:spPr>
        <p:txBody>
          <a:bodyPr/>
          <a:lstStyle/>
          <a:p>
            <a:r>
              <a:rPr lang="en-GB" sz="2800" dirty="0"/>
              <a:t>Working in small groups, read the case study below about the learner Colleen. Discuss, record and answer the questions on the next slide.</a:t>
            </a:r>
          </a:p>
          <a:p>
            <a:endParaRPr lang="en-GB" sz="2800" dirty="0">
              <a:ea typeface="Calibri" panose="020F0502020204030204" pitchFamily="34" charset="0"/>
              <a:cs typeface="Times New Roman" panose="02020603050405020304" pitchFamily="18" charset="0"/>
            </a:endParaRPr>
          </a:p>
          <a:p>
            <a:pPr marL="0" lvl="2" indent="0">
              <a:buNone/>
            </a:pPr>
            <a:r>
              <a:rPr lang="en-GB" sz="2800" dirty="0">
                <a:ea typeface="Calibri" panose="020F0502020204030204" pitchFamily="34" charset="0"/>
                <a:cs typeface="Times New Roman" panose="02020603050405020304" pitchFamily="18" charset="0"/>
              </a:rPr>
              <a:t>The reception class tutor, Mrs Jackson, asks her learner, Colleen, to organise the children for their playtime. Colleen gets the children’s attention and gives them the following instructions:</a:t>
            </a:r>
          </a:p>
          <a:p>
            <a:pPr marL="0" lvl="2" indent="0">
              <a:buNone/>
            </a:pPr>
            <a:r>
              <a:rPr lang="en-GB" sz="2800" dirty="0">
                <a:ea typeface="Calibri" panose="020F0502020204030204" pitchFamily="34" charset="0"/>
                <a:cs typeface="Times New Roman" panose="02020603050405020304" pitchFamily="18" charset="0"/>
              </a:rPr>
              <a:t>‘It is playtime. Those of you who have finished your milk, get your coats on. Those of you who have not, please finish your milk, put your straws and cartons in the bin, and get your coats on. If you need the toilet, go now. If you have a hat or scarf, put them on, please’.</a:t>
            </a:r>
          </a:p>
          <a:p>
            <a:endParaRPr lang="en-GB" sz="2800" dirty="0"/>
          </a:p>
        </p:txBody>
      </p:sp>
      <p:sp>
        <p:nvSpPr>
          <p:cNvPr id="5" name="Footer Placeholder 4">
            <a:extLst>
              <a:ext uri="{FF2B5EF4-FFF2-40B4-BE49-F238E27FC236}">
                <a16:creationId xmlns:a16="http://schemas.microsoft.com/office/drawing/2014/main" id="{79493DBD-8F19-F195-E900-05A84E094BF5}"/>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963479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8DF0A2-396E-0469-B4E2-4D2293B2DC75}"/>
              </a:ext>
            </a:extLst>
          </p:cNvPr>
          <p:cNvSpPr>
            <a:spLocks noGrp="1"/>
          </p:cNvSpPr>
          <p:nvPr>
            <p:ph type="sldNum" sz="quarter" idx="11"/>
          </p:nvPr>
        </p:nvSpPr>
        <p:spPr/>
        <p:txBody>
          <a:bodyPr/>
          <a:lstStyle/>
          <a:p>
            <a:fld id="{DA2C159E-F13C-4A85-9A41-E7669D3E0D70}" type="slidenum">
              <a:rPr lang="en-GB" smtClean="0"/>
              <a:pPr/>
              <a:t>7</a:t>
            </a:fld>
            <a:endParaRPr lang="en-GB"/>
          </a:p>
        </p:txBody>
      </p:sp>
      <p:sp>
        <p:nvSpPr>
          <p:cNvPr id="3" name="Title 2">
            <a:extLst>
              <a:ext uri="{FF2B5EF4-FFF2-40B4-BE49-F238E27FC236}">
                <a16:creationId xmlns:a16="http://schemas.microsoft.com/office/drawing/2014/main" id="{8AADD578-39B0-595B-7991-B1EB86D26BE8}"/>
              </a:ext>
            </a:extLst>
          </p:cNvPr>
          <p:cNvSpPr>
            <a:spLocks noGrp="1"/>
          </p:cNvSpPr>
          <p:nvPr>
            <p:ph type="title"/>
          </p:nvPr>
        </p:nvSpPr>
        <p:spPr/>
        <p:txBody>
          <a:bodyPr>
            <a:normAutofit fontScale="90000"/>
          </a:bodyPr>
          <a:lstStyle/>
          <a:p>
            <a:pPr>
              <a:lnSpc>
                <a:spcPct val="100000"/>
              </a:lnSpc>
            </a:pPr>
            <a:r>
              <a:rPr lang="en-GB" sz="4000" dirty="0"/>
              <a:t>Answer the questions in relation to the case study from the previous slide</a:t>
            </a:r>
          </a:p>
        </p:txBody>
      </p:sp>
      <p:sp>
        <p:nvSpPr>
          <p:cNvPr id="4" name="Text Placeholder 3">
            <a:extLst>
              <a:ext uri="{FF2B5EF4-FFF2-40B4-BE49-F238E27FC236}">
                <a16:creationId xmlns:a16="http://schemas.microsoft.com/office/drawing/2014/main" id="{6D6C1864-FA8F-D145-144E-68CC350F9D48}"/>
              </a:ext>
            </a:extLst>
          </p:cNvPr>
          <p:cNvSpPr>
            <a:spLocks noGrp="1"/>
          </p:cNvSpPr>
          <p:nvPr>
            <p:ph type="body" sz="quarter" idx="12"/>
          </p:nvPr>
        </p:nvSpPr>
        <p:spPr>
          <a:xfrm>
            <a:off x="310601" y="1667668"/>
            <a:ext cx="11352619" cy="4802099"/>
          </a:xfrm>
        </p:spPr>
        <p:txBody>
          <a:bodyPr/>
          <a:lstStyle/>
          <a:p>
            <a:pPr marL="609585" indent="-609585">
              <a:buFont typeface="+mj-lt"/>
              <a:buAutoNum type="arabicParenR"/>
            </a:pPr>
            <a:r>
              <a:rPr lang="en-GB" sz="3200" dirty="0">
                <a:ea typeface="Calibri" panose="020F0502020204030204" pitchFamily="34" charset="0"/>
                <a:cs typeface="Times New Roman" panose="02020603050405020304" pitchFamily="18" charset="0"/>
              </a:rPr>
              <a:t>How well did Colleen do in communicating the message? Explain your answer.</a:t>
            </a:r>
          </a:p>
          <a:p>
            <a:pPr marL="609585" indent="-609585">
              <a:buFont typeface="+mj-lt"/>
              <a:buAutoNum type="arabicParenR"/>
            </a:pPr>
            <a:r>
              <a:rPr lang="en-GB" sz="3200" dirty="0">
                <a:ea typeface="Calibri" panose="020F0502020204030204" pitchFamily="34" charset="0"/>
                <a:cs typeface="Times New Roman" panose="02020603050405020304" pitchFamily="18" charset="0"/>
              </a:rPr>
              <a:t>How many different instructions does Colleen give to the children?</a:t>
            </a:r>
          </a:p>
          <a:p>
            <a:pPr marL="609585" indent="-609585">
              <a:buFont typeface="+mj-lt"/>
              <a:buAutoNum type="arabicParenR"/>
            </a:pPr>
            <a:r>
              <a:rPr lang="en-GB" sz="3200" dirty="0">
                <a:ea typeface="Calibri" panose="020F0502020204030204" pitchFamily="34" charset="0"/>
                <a:cs typeface="Times New Roman" panose="02020603050405020304" pitchFamily="18" charset="0"/>
              </a:rPr>
              <a:t>Do you think that the children would have done what was asked of them? Explain your answer.</a:t>
            </a:r>
          </a:p>
          <a:p>
            <a:pPr marL="609585" indent="-609585">
              <a:buFont typeface="+mj-lt"/>
              <a:buAutoNum type="arabicParenR"/>
            </a:pPr>
            <a:r>
              <a:rPr lang="en-GB" sz="3200" dirty="0">
                <a:ea typeface="Calibri" panose="020F0502020204030204" pitchFamily="34" charset="0"/>
                <a:cs typeface="Times New Roman" panose="02020603050405020304" pitchFamily="18" charset="0"/>
              </a:rPr>
              <a:t>How could you improve this? </a:t>
            </a:r>
          </a:p>
          <a:p>
            <a:endParaRPr lang="en-GB" sz="3200" dirty="0">
              <a:ea typeface="Calibri" panose="020F0502020204030204" pitchFamily="34" charset="0"/>
              <a:cs typeface="Times New Roman" panose="02020603050405020304" pitchFamily="18" charset="0"/>
            </a:endParaRPr>
          </a:p>
          <a:p>
            <a:r>
              <a:rPr lang="en-GB" sz="3200" dirty="0">
                <a:ea typeface="Calibri" panose="020F0502020204030204" pitchFamily="34" charset="0"/>
                <a:cs typeface="Times New Roman" panose="02020603050405020304" pitchFamily="18" charset="0"/>
              </a:rPr>
              <a:t>You have 15 minutes before reporting your responses.</a:t>
            </a:r>
          </a:p>
        </p:txBody>
      </p:sp>
      <p:sp>
        <p:nvSpPr>
          <p:cNvPr id="5" name="Footer Placeholder 4">
            <a:extLst>
              <a:ext uri="{FF2B5EF4-FFF2-40B4-BE49-F238E27FC236}">
                <a16:creationId xmlns:a16="http://schemas.microsoft.com/office/drawing/2014/main" id="{A4FB5685-4636-CBF5-76AB-F31A1D24D466}"/>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8000479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AF69E4E-38E3-78BB-10DF-2E33C43650F6}"/>
              </a:ext>
            </a:extLst>
          </p:cNvPr>
          <p:cNvSpPr>
            <a:spLocks noGrp="1"/>
          </p:cNvSpPr>
          <p:nvPr>
            <p:ph type="sldNum" sz="quarter" idx="11"/>
          </p:nvPr>
        </p:nvSpPr>
        <p:spPr/>
        <p:txBody>
          <a:bodyPr/>
          <a:lstStyle/>
          <a:p>
            <a:fld id="{DA2C159E-F13C-4A85-9A41-E7669D3E0D70}" type="slidenum">
              <a:rPr lang="en-GB" smtClean="0"/>
              <a:pPr/>
              <a:t>8</a:t>
            </a:fld>
            <a:endParaRPr lang="en-GB"/>
          </a:p>
        </p:txBody>
      </p:sp>
      <p:sp>
        <p:nvSpPr>
          <p:cNvPr id="3" name="Title 2">
            <a:extLst>
              <a:ext uri="{FF2B5EF4-FFF2-40B4-BE49-F238E27FC236}">
                <a16:creationId xmlns:a16="http://schemas.microsoft.com/office/drawing/2014/main" id="{B83C0A49-F17E-ECEF-723E-9AAD32FE740D}"/>
              </a:ext>
            </a:extLst>
          </p:cNvPr>
          <p:cNvSpPr>
            <a:spLocks noGrp="1"/>
          </p:cNvSpPr>
          <p:nvPr>
            <p:ph type="title"/>
          </p:nvPr>
        </p:nvSpPr>
        <p:spPr/>
        <p:txBody>
          <a:bodyPr>
            <a:normAutofit/>
          </a:bodyPr>
          <a:lstStyle/>
          <a:p>
            <a:r>
              <a:rPr lang="en-GB" sz="4000" dirty="0"/>
              <a:t>Paired task</a:t>
            </a:r>
          </a:p>
        </p:txBody>
      </p:sp>
      <p:sp>
        <p:nvSpPr>
          <p:cNvPr id="4" name="Text Placeholder 3">
            <a:extLst>
              <a:ext uri="{FF2B5EF4-FFF2-40B4-BE49-F238E27FC236}">
                <a16:creationId xmlns:a16="http://schemas.microsoft.com/office/drawing/2014/main" id="{C3A17E0A-5353-48AD-A0ED-63197A3C5A53}"/>
              </a:ext>
            </a:extLst>
          </p:cNvPr>
          <p:cNvSpPr>
            <a:spLocks noGrp="1"/>
          </p:cNvSpPr>
          <p:nvPr>
            <p:ph type="body" sz="quarter" idx="12"/>
          </p:nvPr>
        </p:nvSpPr>
        <p:spPr>
          <a:xfrm>
            <a:off x="312000" y="1315200"/>
            <a:ext cx="11509120" cy="4802099"/>
          </a:xfrm>
        </p:spPr>
        <p:txBody>
          <a:bodyPr vert="horz" lIns="0" tIns="0" rIns="0" bIns="0" rtlCol="0" anchor="t">
            <a:noAutofit/>
          </a:bodyPr>
          <a:lstStyle/>
          <a:p>
            <a:r>
              <a:rPr lang="en-GB" sz="3200" dirty="0"/>
              <a:t>Working together, create a dialogue between an EYP and a child or young person. The dialogue needs to include instructions on how to complete a task and how the practitioner can encourage the child or young person to focus on their strengths.</a:t>
            </a:r>
          </a:p>
          <a:p>
            <a:r>
              <a:rPr lang="en-GB" sz="3200" dirty="0"/>
              <a:t>Choose one of the following:</a:t>
            </a:r>
            <a:endParaRPr lang="en-GB" sz="3200" dirty="0">
              <a:cs typeface="Arial"/>
            </a:endParaRPr>
          </a:p>
          <a:p>
            <a:pPr marL="457189" indent="-457189">
              <a:buChar char="•"/>
            </a:pPr>
            <a:r>
              <a:rPr lang="en-GB" sz="3200" dirty="0"/>
              <a:t>A five-year-old child working on their phonics.</a:t>
            </a:r>
            <a:endParaRPr lang="en-GB" sz="3200" dirty="0">
              <a:cs typeface="Arial"/>
            </a:endParaRPr>
          </a:p>
          <a:p>
            <a:pPr marL="457189" indent="-457189">
              <a:buChar char="•"/>
            </a:pPr>
            <a:r>
              <a:rPr lang="en-GB" sz="3200" dirty="0"/>
              <a:t>A young person aged 13 working on a science project.</a:t>
            </a:r>
            <a:endParaRPr lang="en-GB" sz="3200" dirty="0">
              <a:cs typeface="Arial"/>
            </a:endParaRPr>
          </a:p>
          <a:p>
            <a:endParaRPr lang="en-GB" sz="3200" dirty="0"/>
          </a:p>
          <a:p>
            <a:r>
              <a:rPr lang="en-GB" sz="3200" dirty="0"/>
              <a:t>You have 15 minutes before sharing with the rest of the class.</a:t>
            </a:r>
          </a:p>
        </p:txBody>
      </p:sp>
      <p:sp>
        <p:nvSpPr>
          <p:cNvPr id="5" name="Footer Placeholder 4">
            <a:extLst>
              <a:ext uri="{FF2B5EF4-FFF2-40B4-BE49-F238E27FC236}">
                <a16:creationId xmlns:a16="http://schemas.microsoft.com/office/drawing/2014/main" id="{4CF8CFEF-0C2D-7693-CB9E-50248961D12C}"/>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481943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BCD6DF-B789-EC36-1A1F-D62515A1D537}"/>
              </a:ext>
            </a:extLst>
          </p:cNvPr>
          <p:cNvSpPr>
            <a:spLocks noGrp="1"/>
          </p:cNvSpPr>
          <p:nvPr>
            <p:ph type="sldNum" sz="quarter" idx="11"/>
          </p:nvPr>
        </p:nvSpPr>
        <p:spPr/>
        <p:txBody>
          <a:bodyPr/>
          <a:lstStyle/>
          <a:p>
            <a:fld id="{DA2C159E-F13C-4A85-9A41-E7669D3E0D70}" type="slidenum">
              <a:rPr lang="en-GB" smtClean="0"/>
              <a:pPr/>
              <a:t>9</a:t>
            </a:fld>
            <a:endParaRPr lang="en-GB"/>
          </a:p>
        </p:txBody>
      </p:sp>
      <p:sp>
        <p:nvSpPr>
          <p:cNvPr id="3" name="Title 2">
            <a:extLst>
              <a:ext uri="{FF2B5EF4-FFF2-40B4-BE49-F238E27FC236}">
                <a16:creationId xmlns:a16="http://schemas.microsoft.com/office/drawing/2014/main" id="{C884E0A9-DD3F-5273-2494-AC364358C071}"/>
              </a:ext>
            </a:extLst>
          </p:cNvPr>
          <p:cNvSpPr>
            <a:spLocks noGrp="1"/>
          </p:cNvSpPr>
          <p:nvPr>
            <p:ph type="title"/>
          </p:nvPr>
        </p:nvSpPr>
        <p:spPr/>
        <p:txBody>
          <a:bodyPr>
            <a:normAutofit/>
          </a:bodyPr>
          <a:lstStyle/>
          <a:p>
            <a:r>
              <a:rPr lang="en-GB" sz="4000" dirty="0"/>
              <a:t>Recall and review</a:t>
            </a:r>
          </a:p>
        </p:txBody>
      </p:sp>
      <p:sp>
        <p:nvSpPr>
          <p:cNvPr id="4" name="Text Placeholder 3">
            <a:extLst>
              <a:ext uri="{FF2B5EF4-FFF2-40B4-BE49-F238E27FC236}">
                <a16:creationId xmlns:a16="http://schemas.microsoft.com/office/drawing/2014/main" id="{4961CD90-FEFF-6010-C5ED-875F2477731F}"/>
              </a:ext>
            </a:extLst>
          </p:cNvPr>
          <p:cNvSpPr>
            <a:spLocks noGrp="1"/>
          </p:cNvSpPr>
          <p:nvPr>
            <p:ph type="body" sz="quarter" idx="12"/>
          </p:nvPr>
        </p:nvSpPr>
        <p:spPr>
          <a:xfrm>
            <a:off x="312000" y="1315200"/>
            <a:ext cx="11064587" cy="4802099"/>
          </a:xfrm>
        </p:spPr>
        <p:txBody>
          <a:bodyPr/>
          <a:lstStyle/>
          <a:p>
            <a:r>
              <a:rPr lang="en-GB" sz="3200" dirty="0">
                <a:solidFill>
                  <a:srgbClr val="000000"/>
                </a:solidFill>
                <a:latin typeface="Arial" panose="020B0604020202020204" pitchFamily="34" charset="0"/>
                <a:ea typeface="Times New Roman" panose="02020603050405020304" pitchFamily="18" charset="0"/>
              </a:rPr>
              <a:t>We have considered how we can engage children and young people to remain focused on their strengths.</a:t>
            </a:r>
          </a:p>
          <a:p>
            <a:endParaRPr lang="en-GB" sz="3200" dirty="0">
              <a:latin typeface="Times New Roman" panose="02020603050405020304" pitchFamily="18" charset="0"/>
              <a:ea typeface="MS Mincho" panose="02020609040205080304" pitchFamily="49" charset="-128"/>
            </a:endParaRPr>
          </a:p>
          <a:p>
            <a:r>
              <a:rPr lang="en-GB" sz="3200" dirty="0">
                <a:solidFill>
                  <a:srgbClr val="000000"/>
                </a:solidFill>
                <a:latin typeface="Arial" panose="020B0604020202020204" pitchFamily="34" charset="0"/>
                <a:ea typeface="Times New Roman" panose="02020603050405020304" pitchFamily="18" charset="0"/>
              </a:rPr>
              <a:t>As you leave, come to write your name on the whiteboard along with a reason why it is important to </a:t>
            </a:r>
            <a:r>
              <a:rPr lang="en-GB" sz="3200" dirty="0">
                <a:solidFill>
                  <a:srgbClr val="000000"/>
                </a:solidFill>
                <a:latin typeface="Arial" panose="020B0604020202020204" pitchFamily="34" charset="0"/>
                <a:ea typeface="MS Mincho" panose="02020609040205080304" pitchFamily="49" charset="-128"/>
              </a:rPr>
              <a:t>help children and young people to focus on strengths of what they can achieve rather than their disadvantages. </a:t>
            </a:r>
            <a:endParaRPr lang="en-GB" sz="4267" dirty="0"/>
          </a:p>
        </p:txBody>
      </p:sp>
      <p:sp>
        <p:nvSpPr>
          <p:cNvPr id="5" name="Footer Placeholder 4">
            <a:extLst>
              <a:ext uri="{FF2B5EF4-FFF2-40B4-BE49-F238E27FC236}">
                <a16:creationId xmlns:a16="http://schemas.microsoft.com/office/drawing/2014/main" id="{CCD630AE-0AA3-39BD-1CA3-9484D411FDD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1518963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508032B-7805-4836-8AD0-039F928553A4}"/>
</file>

<file path=customXml/itemProps2.xml><?xml version="1.0" encoding="utf-8"?>
<ds:datastoreItem xmlns:ds="http://schemas.openxmlformats.org/officeDocument/2006/customXml" ds:itemID="{53559521-ACF4-44A2-9023-A21487F5B3DD}"/>
</file>

<file path=customXml/itemProps3.xml><?xml version="1.0" encoding="utf-8"?>
<ds:datastoreItem xmlns:ds="http://schemas.openxmlformats.org/officeDocument/2006/customXml" ds:itemID="{687DAF1E-198C-408F-87CB-33C437712036}"/>
</file>

<file path=docProps/app.xml><?xml version="1.0" encoding="utf-8"?>
<Properties xmlns="http://schemas.openxmlformats.org/officeDocument/2006/extended-properties" xmlns:vt="http://schemas.openxmlformats.org/officeDocument/2006/docPropsVTypes">
  <Template>blank</Template>
  <TotalTime>18</TotalTime>
  <Words>1823</Words>
  <Application>Microsoft Office PowerPoint</Application>
  <PresentationFormat>Widescreen</PresentationFormat>
  <Paragraphs>192</Paragraphs>
  <Slides>27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Times New Roman</vt:lpstr>
      <vt:lpstr>Office Theme</vt:lpstr>
      <vt:lpstr>T Level Technical Qualification in Education and Early Years</vt:lpstr>
      <vt:lpstr>Connect</vt:lpstr>
      <vt:lpstr>Session intent</vt:lpstr>
      <vt:lpstr>Helping children and young people to focus on strengths during feedback rather than the disadvantages</vt:lpstr>
      <vt:lpstr>Giving instructions to children and young people</vt:lpstr>
      <vt:lpstr>Small-group task</vt:lpstr>
      <vt:lpstr>Answer the questions in relation to the case study from the previous slide</vt:lpstr>
      <vt:lpstr>Paired task</vt:lpstr>
      <vt:lpstr>Recall and review</vt:lpstr>
      <vt:lpstr>T Level Technical Qualification in Education and Early Years</vt:lpstr>
      <vt:lpstr>Connect: Board blast</vt:lpstr>
      <vt:lpstr>Session intent</vt:lpstr>
      <vt:lpstr>Think, pair, share</vt:lpstr>
      <vt:lpstr>Praise and feedback</vt:lpstr>
      <vt:lpstr>Paired task: Positive feedback (10 minutes)</vt:lpstr>
      <vt:lpstr>Some examples of praise</vt:lpstr>
      <vt:lpstr>What to avoid task in pairs (10 minutes)  </vt:lpstr>
      <vt:lpstr>What to avoid</vt:lpstr>
      <vt:lpstr>Recall and review</vt:lpstr>
      <vt:lpstr>T Level Technical Qualification in Education and Early Years</vt:lpstr>
      <vt:lpstr>Connect – board blast</vt:lpstr>
      <vt:lpstr>Session intent</vt:lpstr>
      <vt:lpstr>Introduction</vt:lpstr>
      <vt:lpstr>Paired task (15 minutes)  </vt:lpstr>
      <vt:lpstr>Small-group task (15 minutes)  </vt:lpstr>
      <vt:lpstr>Recall and review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Gemma Brezinski</dc:creator>
  <cp:lastModifiedBy>Gemma Brezinski</cp:lastModifiedBy>
  <cp:revision>2</cp:revision>
  <dcterms:created xsi:type="dcterms:W3CDTF">2023-11-07T09:50:21Z</dcterms:created>
  <dcterms:modified xsi:type="dcterms:W3CDTF">2023-11-07T10:08:29Z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