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6" r:id="rId2"/>
    <p:sldId id="301" r:id="rId3"/>
    <p:sldId id="304" r:id="rId4"/>
    <p:sldId id="263" r:id="rId5"/>
    <p:sldId id="309" r:id="rId6"/>
    <p:sldId id="302" r:id="rId7"/>
    <p:sldId id="303" r:id="rId8"/>
    <p:sldId id="305" r:id="rId9"/>
    <p:sldId id="306" r:id="rId10"/>
    <p:sldId id="307" r:id="rId11"/>
    <p:sldId id="308" r:id="rId12"/>
    <p:sldId id="310" r:id="rId13"/>
    <p:sldId id="311" r:id="rId14"/>
    <p:sldId id="312" r:id="rId15"/>
    <p:sldId id="313" r:id="rId16"/>
    <p:sldId id="314" r:id="rId17"/>
    <p:sldId id="315" r:id="rId18"/>
    <p:sldId id="316" r:id="rId19"/>
    <p:sldId id="317" r:id="rId20"/>
    <p:sldId id="319" r:id="rId21"/>
    <p:sldId id="320" r:id="rId22"/>
    <p:sldId id="321" r:id="rId23"/>
    <p:sldId id="322" r:id="rId24"/>
    <p:sldId id="323" r:id="rId25"/>
    <p:sldId id="324" r:id="rId26"/>
    <p:sldId id="325" r:id="rId27"/>
    <p:sldId id="326" r:id="rId28"/>
    <p:sldId id="32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7DBFA2-BA8D-42A8-8B90-1B9A44E7E6CD}" type="datetimeFigureOut">
              <a:rPr lang="en-GB" smtClean="0"/>
              <a:t>06/11/2023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9E4D98-2502-41E0-9727-0BF924EA0C58}" type="slidenum">
              <a:rPr lang="en-GB" smtClean="0"/>
              <a:t>‹#›</a:t>
            </a:fld>
            <a:endParaRPr lang="en-GB"/>
          </a:p>
        </p:txBody>
      </p:sp>
    </p:spTree>
    <p:extLst>
      <p:ext uri="{BB962C8B-B14F-4D97-AF65-F5344CB8AC3E}">
        <p14:creationId xmlns:p14="http://schemas.microsoft.com/office/powerpoint/2010/main" val="2212009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941577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a:p>
        </p:txBody>
      </p:sp>
    </p:spTree>
    <p:extLst>
      <p:ext uri="{BB962C8B-B14F-4D97-AF65-F5344CB8AC3E}">
        <p14:creationId xmlns:p14="http://schemas.microsoft.com/office/powerpoint/2010/main" val="3218669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A2DA4-4B51-931F-6779-AF2C9B6EC34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BD6BEC6-C6EC-04A3-C61A-A84BD2D62E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907214-4E2D-F746-EEA5-6AC2350718E0}"/>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3AEBE18D-8426-443A-9118-1200ACE1A2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862E023-7C35-6816-A4FC-6B9B427EB137}"/>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532390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E005-9387-7C8B-A1C9-52E8EDAEB03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95E5135-9C7A-EC65-0ADB-2FA311D94DD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36F3127-ACFA-69B5-CF3A-73FA4DA63749}"/>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040BEB9E-CF55-A70B-986F-7E268E2617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2680CC-876F-63BA-7F98-B345DA1BB0D1}"/>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319134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A75DBE-5D62-7640-3D17-DC0EBC15319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9902E2B-1853-3F48-8FE1-702C19C6F5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70D3947-13A5-79E0-D495-8E761648972D}"/>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2DC521C4-C4F0-9681-8DBB-C149F0D7068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5CDE48-EE99-83C7-32AF-85A488F598F6}"/>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2487049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755516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793056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1DCA8-C190-F3FD-C158-2A6C0F76969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829D38A-43B1-7F95-A23C-1A27FEEC07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F3B56E2-7F4C-4BED-17B1-CF9EB5547B70}"/>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C7F78F18-B956-AC70-1D74-6260510CE6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1B08A9-E6D7-79FC-4FCC-DD52FD2C484D}"/>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132487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284A2-773B-56B7-08F5-4886BB2F22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21471D7-A80D-C841-EF08-C31125B3FC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381859-FB7F-5367-22D7-4ADAD30553F2}"/>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3CBF0AA2-2724-98BE-8180-72B0F2735EE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3B9CA5-2DC0-067C-07E9-A79301E66D7C}"/>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2108424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1D28C-A698-92B9-6EBE-BA6E42B97F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857DDF3-AC89-B79B-55A7-54FE6D8E92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0C930C3-E309-C6EC-22F9-AFA7C965F0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63329E4-8489-32C9-DAB8-597F40A0F14A}"/>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6" name="Footer Placeholder 5">
            <a:extLst>
              <a:ext uri="{FF2B5EF4-FFF2-40B4-BE49-F238E27FC236}">
                <a16:creationId xmlns:a16="http://schemas.microsoft.com/office/drawing/2014/main" id="{A9AC019C-B4EA-6DF1-6011-E319AD3AE6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CFA7D4-E9B6-C583-FBE8-894F907DF5AF}"/>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4064110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18D9A-5648-BA49-4D6A-A6C4D653A7F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2F4A384-B02E-CDC1-C9CE-D34BFDA6B9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BD83137-C77C-BCA2-EA1C-3778162C4F4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7B4B7A7-2929-AE8F-53F2-84178DF78B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D8CE79-CB5C-3A60-2A3D-B45E373D32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F524347-07B6-A330-46F1-B7820931BB37}"/>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8" name="Footer Placeholder 7">
            <a:extLst>
              <a:ext uri="{FF2B5EF4-FFF2-40B4-BE49-F238E27FC236}">
                <a16:creationId xmlns:a16="http://schemas.microsoft.com/office/drawing/2014/main" id="{52CCE04E-2268-06BF-6711-A3B312CC7F4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8FADF78-2243-45B9-3C8F-0107ABFD6191}"/>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366556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4C47F-9E6A-E1D0-ADE9-877D21BDB00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B24DC7A-D6CD-6C04-C7FA-637F04FD67BD}"/>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4" name="Footer Placeholder 3">
            <a:extLst>
              <a:ext uri="{FF2B5EF4-FFF2-40B4-BE49-F238E27FC236}">
                <a16:creationId xmlns:a16="http://schemas.microsoft.com/office/drawing/2014/main" id="{F7D2DD5A-1292-8AC4-799A-C3B9F81A4B4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070545F-5F54-CB9B-1392-E921EB402417}"/>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2955358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D2FDF8D-639E-DE8A-39FA-88A55A56C6C7}"/>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3" name="Footer Placeholder 2">
            <a:extLst>
              <a:ext uri="{FF2B5EF4-FFF2-40B4-BE49-F238E27FC236}">
                <a16:creationId xmlns:a16="http://schemas.microsoft.com/office/drawing/2014/main" id="{24FCE449-234E-1D98-A589-ACD05EDDC5F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08EF035-77D7-0382-5202-94C201F09862}"/>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18912446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FCC82-832F-5DCF-C755-551825686B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954A055-865A-284E-D987-B1F7ECFD79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DA82AF-8AA7-270C-FE23-FF9D7C8681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853FD8-37CD-4CEE-F623-634CB32EB7B9}"/>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6" name="Footer Placeholder 5">
            <a:extLst>
              <a:ext uri="{FF2B5EF4-FFF2-40B4-BE49-F238E27FC236}">
                <a16:creationId xmlns:a16="http://schemas.microsoft.com/office/drawing/2014/main" id="{E3B68FE1-BD55-57E6-F6DE-63CB7DC1703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251500-BB04-9F84-6241-48F3DA8B3B60}"/>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2928726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4FB5B-EF11-5946-0B12-F98DC0516F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23B26B1-1F61-1E6C-6BA3-696B04A321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B9EA2E0-3C06-5666-EE5B-89DC09E99D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E84E9C-0EFE-2A8F-798F-321DD5DFE0E1}"/>
              </a:ext>
            </a:extLst>
          </p:cNvPr>
          <p:cNvSpPr>
            <a:spLocks noGrp="1"/>
          </p:cNvSpPr>
          <p:nvPr>
            <p:ph type="dt" sz="half" idx="10"/>
          </p:nvPr>
        </p:nvSpPr>
        <p:spPr/>
        <p:txBody>
          <a:bodyPr/>
          <a:lstStyle/>
          <a:p>
            <a:fld id="{D73C63C0-B670-4F7F-A109-D5B1C5A111F5}" type="datetimeFigureOut">
              <a:rPr lang="en-GB" smtClean="0"/>
              <a:t>06/11/2023</a:t>
            </a:fld>
            <a:endParaRPr lang="en-GB"/>
          </a:p>
        </p:txBody>
      </p:sp>
      <p:sp>
        <p:nvSpPr>
          <p:cNvPr id="6" name="Footer Placeholder 5">
            <a:extLst>
              <a:ext uri="{FF2B5EF4-FFF2-40B4-BE49-F238E27FC236}">
                <a16:creationId xmlns:a16="http://schemas.microsoft.com/office/drawing/2014/main" id="{4F1D1310-CA76-4123-6EC9-596CDCF6D57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A56CDBF-171F-B226-A2DB-4D9E3897365B}"/>
              </a:ext>
            </a:extLst>
          </p:cNvPr>
          <p:cNvSpPr>
            <a:spLocks noGrp="1"/>
          </p:cNvSpPr>
          <p:nvPr>
            <p:ph type="sldNum" sz="quarter" idx="12"/>
          </p:nvPr>
        </p:nvSpPr>
        <p:spPr/>
        <p:txBody>
          <a:bodyPr/>
          <a:lstStyle/>
          <a:p>
            <a:fld id="{D107E66D-246D-45AB-A9EE-87E56BADB97F}" type="slidenum">
              <a:rPr lang="en-GB" smtClean="0"/>
              <a:t>‹#›</a:t>
            </a:fld>
            <a:endParaRPr lang="en-GB"/>
          </a:p>
        </p:txBody>
      </p:sp>
    </p:spTree>
    <p:extLst>
      <p:ext uri="{BB962C8B-B14F-4D97-AF65-F5344CB8AC3E}">
        <p14:creationId xmlns:p14="http://schemas.microsoft.com/office/powerpoint/2010/main" val="140172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935475-5870-5960-E146-8A63B5534A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9989F1D-0C5A-CEA0-BA0C-83227D0FA0F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CAC04D7-3198-F151-D351-8E380C5943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3C63C0-B670-4F7F-A109-D5B1C5A111F5}" type="datetimeFigureOut">
              <a:rPr lang="en-GB" smtClean="0"/>
              <a:t>06/11/2023</a:t>
            </a:fld>
            <a:endParaRPr lang="en-GB"/>
          </a:p>
        </p:txBody>
      </p:sp>
      <p:sp>
        <p:nvSpPr>
          <p:cNvPr id="5" name="Footer Placeholder 4">
            <a:extLst>
              <a:ext uri="{FF2B5EF4-FFF2-40B4-BE49-F238E27FC236}">
                <a16:creationId xmlns:a16="http://schemas.microsoft.com/office/drawing/2014/main" id="{A8B88D8A-052F-F62A-8B66-565FB858C9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D0DDC11-D4D6-7871-2CB1-1C18CD6F21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07E66D-246D-45AB-A9EE-87E56BADB97F}" type="slidenum">
              <a:rPr lang="en-GB" smtClean="0"/>
              <a:t>‹#›</a:t>
            </a:fld>
            <a:endParaRPr lang="en-GB"/>
          </a:p>
        </p:txBody>
      </p:sp>
    </p:spTree>
    <p:extLst>
      <p:ext uri="{BB962C8B-B14F-4D97-AF65-F5344CB8AC3E}">
        <p14:creationId xmlns:p14="http://schemas.microsoft.com/office/powerpoint/2010/main" val="10510059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800" dirty="0">
                <a:latin typeface="Arial" panose="020B0604020202020204" pitchFamily="34" charset="0"/>
                <a:cs typeface="Arial" panose="020B0604020202020204" pitchFamily="34" charset="0"/>
              </a:rPr>
              <a:t>T Level in Education and Early Years</a:t>
            </a:r>
          </a:p>
        </p:txBody>
      </p:sp>
      <p:sp>
        <p:nvSpPr>
          <p:cNvPr id="3" name="Subtitle 2">
            <a:extLst>
              <a:ext uri="{FF2B5EF4-FFF2-40B4-BE49-F238E27FC236}">
                <a16:creationId xmlns:a16="http://schemas.microsoft.com/office/drawing/2014/main" id="{770858DE-A9FF-2BF2-783B-658978C3007B}"/>
              </a:ext>
            </a:extLst>
          </p:cNvPr>
          <p:cNvSpPr>
            <a:spLocks noGrp="1"/>
          </p:cNvSpPr>
          <p:nvPr>
            <p:ph type="subTitle" idx="1"/>
          </p:nvPr>
        </p:nvSpPr>
        <p:spPr/>
        <p:txBody>
          <a:bodyPr>
            <a:normAutofit/>
          </a:bodyPr>
          <a:lstStyle/>
          <a:p>
            <a:r>
              <a:rPr lang="en-US" sz="4400" dirty="0">
                <a:latin typeface="Arial" panose="020B0604020202020204" pitchFamily="34" charset="0"/>
                <a:cs typeface="Arial" panose="020B0604020202020204" pitchFamily="34" charset="0"/>
              </a:rPr>
              <a:t>Session 1: Verbal and non-verbal communication</a:t>
            </a:r>
            <a:endParaRPr lang="en-GB" sz="4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0CB2DB-7C84-53CF-A392-0F3ABAD020AC}"/>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F4B63DF6-6D54-7511-4D44-EF768B8CD1EE}"/>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Task 3: Reflection task</a:t>
            </a:r>
          </a:p>
        </p:txBody>
      </p:sp>
      <p:sp>
        <p:nvSpPr>
          <p:cNvPr id="4" name="Text Placeholder 3">
            <a:extLst>
              <a:ext uri="{FF2B5EF4-FFF2-40B4-BE49-F238E27FC236}">
                <a16:creationId xmlns:a16="http://schemas.microsoft.com/office/drawing/2014/main" id="{A6E9903A-A931-749D-EC8D-31D870FE7D79}"/>
              </a:ext>
            </a:extLst>
          </p:cNvPr>
          <p:cNvSpPr>
            <a:spLocks noGrp="1"/>
          </p:cNvSpPr>
          <p:nvPr>
            <p:ph type="body" sz="quarter" idx="12"/>
          </p:nvPr>
        </p:nvSpPr>
        <p:spPr>
          <a:xfrm>
            <a:off x="312001" y="1280032"/>
            <a:ext cx="11677161" cy="4837267"/>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You are now going to share your ideas on how you feel the activity progressed in relation to your communication skills.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Using the assessment sheet (1.2), read the feedback given to you from when you were communicating verbally and non-verbally. Reflect on your communication skills. </a:t>
            </a:r>
          </a:p>
          <a:p>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703D9601-7489-D5C2-6359-13481D10CF1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663291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11</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a:xfrm>
            <a:off x="312000" y="1280032"/>
            <a:ext cx="11559931" cy="4837267"/>
          </a:xfrm>
        </p:spPr>
        <p:txBody>
          <a:bodyPr/>
          <a:lstStyle/>
          <a:p>
            <a:r>
              <a:rPr lang="en-GB" sz="3200" dirty="0">
                <a:latin typeface="Arial" panose="020B0604020202020204" pitchFamily="34" charset="0"/>
                <a:cs typeface="Arial" panose="020B0604020202020204" pitchFamily="34" charset="0"/>
              </a:rPr>
              <a:t>We have learnt about how well you can communicate verbally and non-verbally.</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As you leave the room, inform your tutor of one area that you need to improve on in relation to your communication skills.</a:t>
            </a: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838082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800"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EDC3C032-B09D-ACD0-5C5B-E733B5265580}"/>
              </a:ext>
            </a:extLst>
          </p:cNvPr>
          <p:cNvSpPr>
            <a:spLocks noGrp="1"/>
          </p:cNvSpPr>
          <p:nvPr>
            <p:ph type="subTitle" idx="1"/>
          </p:nvPr>
        </p:nvSpPr>
        <p:spPr/>
        <p:txBody>
          <a:bodyPr>
            <a:noAutofit/>
          </a:bodyPr>
          <a:lstStyle/>
          <a:p>
            <a:pPr>
              <a:lnSpc>
                <a:spcPct val="100000"/>
              </a:lnSpc>
            </a:pPr>
            <a:r>
              <a:rPr lang="en-US" sz="2800" dirty="0">
                <a:latin typeface="Arial" panose="020B0604020202020204" pitchFamily="34" charset="0"/>
                <a:cs typeface="Arial" panose="020B0604020202020204" pitchFamily="34" charset="0"/>
              </a:rPr>
              <a:t>Session 2: The role of the EYP in promoting language development 0–4 years</a:t>
            </a:r>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8281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a:t>
            </a:r>
          </a:p>
        </p:txBody>
      </p:sp>
      <p:sp>
        <p:nvSpPr>
          <p:cNvPr id="5" name="Text Placeholder 4"/>
          <p:cNvSpPr>
            <a:spLocks noGrp="1"/>
          </p:cNvSpPr>
          <p:nvPr>
            <p:ph type="body" sz="quarter" idx="12"/>
          </p:nvPr>
        </p:nvSpPr>
        <p:spPr/>
        <p:txBody>
          <a:bodyPr vert="horz" lIns="0" tIns="0" rIns="0" bIns="0" rtlCol="0" anchor="t">
            <a:noAutofit/>
          </a:bodyPr>
          <a:lstStyle/>
          <a:p>
            <a:pPr marL="457189" indent="-457189">
              <a:buFont typeface="Arial" panose="020B0604020202020204" pitchFamily="34" charset="0"/>
              <a:buChar char="•"/>
            </a:pPr>
            <a:r>
              <a:rPr lang="en-GB" altLang="en-US" sz="3200" dirty="0">
                <a:latin typeface="Arial"/>
                <a:cs typeface="Arial"/>
              </a:rPr>
              <a:t>Individually, what does verbal and non-verbal communication mean?</a:t>
            </a:r>
          </a:p>
          <a:p>
            <a:pPr marL="457189" indent="-457189">
              <a:buFont typeface="Arial" panose="020B0604020202020204" pitchFamily="34" charset="0"/>
              <a:buChar char="•"/>
            </a:pPr>
            <a:r>
              <a:rPr lang="en-GB" altLang="en-US" sz="3200" dirty="0">
                <a:latin typeface="Arial" panose="020B0604020202020204" pitchFamily="34" charset="0"/>
              </a:rPr>
              <a:t>Share this with a peer.</a:t>
            </a:r>
          </a:p>
          <a:p>
            <a:pPr marL="457189" indent="-457189">
              <a:buFont typeface="Arial" panose="020B0604020202020204" pitchFamily="34" charset="0"/>
              <a:buChar char="•"/>
            </a:pPr>
            <a:r>
              <a:rPr lang="en-GB" altLang="en-US" sz="3200" dirty="0">
                <a:latin typeface="Arial" panose="020B0604020202020204" pitchFamily="34" charset="0"/>
              </a:rPr>
              <a:t>Share this as a small group. Agree your definition and come to write it on the whiteboard.</a:t>
            </a:r>
          </a:p>
          <a:p>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Tree>
    <p:extLst>
      <p:ext uri="{BB962C8B-B14F-4D97-AF65-F5344CB8AC3E}">
        <p14:creationId xmlns:p14="http://schemas.microsoft.com/office/powerpoint/2010/main" val="2488339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a:xfrm>
            <a:off x="312000" y="1315200"/>
            <a:ext cx="11355293"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To explore the role of the early years practitioner (EYP) in being a good role model in relation to using age- and stage-appropriate language for children aged 0</a:t>
            </a:r>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GB" sz="3200" dirty="0">
                <a:solidFill>
                  <a:srgbClr val="000000"/>
                </a:solidFill>
                <a:latin typeface="Arial" panose="020B0604020202020204" pitchFamily="34" charset="0"/>
                <a:ea typeface="Times New Roman" panose="02020603050405020304" pitchFamily="18" charset="0"/>
              </a:rPr>
              <a:t>4 years.</a:t>
            </a:r>
            <a:endParaRPr lang="en-GB" sz="4267" dirty="0"/>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983381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2" name="Title 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a:t>
            </a:r>
          </a:p>
        </p:txBody>
      </p:sp>
      <p:sp>
        <p:nvSpPr>
          <p:cNvPr id="11" name="Text Placeholder 10">
            <a:extLst>
              <a:ext uri="{FF2B5EF4-FFF2-40B4-BE49-F238E27FC236}">
                <a16:creationId xmlns:a16="http://schemas.microsoft.com/office/drawing/2014/main" id="{981C3EBE-BD8E-681A-C862-A97B59F09D69}"/>
              </a:ext>
            </a:extLst>
          </p:cNvPr>
          <p:cNvSpPr>
            <a:spLocks noGrp="1"/>
          </p:cNvSpPr>
          <p:nvPr>
            <p:ph type="body" sz="quarter" idx="12"/>
          </p:nvPr>
        </p:nvSpPr>
        <p:spPr>
          <a:xfrm>
            <a:off x="312001" y="799729"/>
            <a:ext cx="11669057"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As an EYP, when we speak to 0–4 year olds, we have a duty to promote their language development and, therefore, act as a role model. There are various aspects that we must consider. These include: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eye contact</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listening skills</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personal space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focus </a:t>
            </a:r>
            <a:r>
              <a:rPr lang="en-GB" sz="3200" dirty="0">
                <a:latin typeface="Arial" panose="020B0604020202020204" pitchFamily="34" charset="0"/>
                <a:ea typeface="+mn-lt"/>
                <a:cs typeface="Arial" panose="020B0604020202020204" pitchFamily="34" charset="0"/>
              </a:rPr>
              <a:t>attention</a:t>
            </a:r>
            <a:r>
              <a:rPr lang="en-GB" sz="3200" dirty="0">
                <a:latin typeface="Arial" panose="020B0604020202020204" pitchFamily="34" charset="0"/>
                <a:cs typeface="Arial" panose="020B0604020202020204" pitchFamily="34" charset="0"/>
              </a:rPr>
              <a:t> on the children.</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But why are these important? Let us discuss as a class and record our thoughts in your notebook.</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790977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ADBABF-4E54-E33F-00D4-F954E510151E}"/>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3" name="Title 2">
            <a:extLst>
              <a:ext uri="{FF2B5EF4-FFF2-40B4-BE49-F238E27FC236}">
                <a16:creationId xmlns:a16="http://schemas.microsoft.com/office/drawing/2014/main" id="{C858495C-0CEE-DB2F-E566-6DB543A62D4C}"/>
              </a:ext>
            </a:extLst>
          </p:cNvPr>
          <p:cNvSpPr>
            <a:spLocks noGrp="1"/>
          </p:cNvSpPr>
          <p:nvPr>
            <p:ph type="title"/>
          </p:nvPr>
        </p:nvSpPr>
        <p:spPr>
          <a:xfrm>
            <a:off x="310601" y="274418"/>
            <a:ext cx="11250084" cy="932567"/>
          </a:xfrm>
        </p:spPr>
        <p:txBody>
          <a:bodyPr>
            <a:normAutofit/>
          </a:bodyPr>
          <a:lstStyle/>
          <a:p>
            <a:r>
              <a:rPr lang="en-GB" sz="4000" dirty="0">
                <a:latin typeface="Arial" panose="020B0604020202020204" pitchFamily="34" charset="0"/>
                <a:cs typeface="Arial" panose="020B0604020202020204" pitchFamily="34" charset="0"/>
              </a:rPr>
              <a:t>Paired task: So, if we make a mistake</a:t>
            </a:r>
          </a:p>
        </p:txBody>
      </p:sp>
      <p:sp>
        <p:nvSpPr>
          <p:cNvPr id="4" name="Text Placeholder 3">
            <a:extLst>
              <a:ext uri="{FF2B5EF4-FFF2-40B4-BE49-F238E27FC236}">
                <a16:creationId xmlns:a16="http://schemas.microsoft.com/office/drawing/2014/main" id="{75052B4C-8C3A-D04F-D074-9A05E79BC90D}"/>
              </a:ext>
            </a:extLst>
          </p:cNvPr>
          <p:cNvSpPr>
            <a:spLocks noGrp="1"/>
          </p:cNvSpPr>
          <p:nvPr>
            <p:ph type="body" sz="quarter" idx="12"/>
          </p:nvPr>
        </p:nvSpPr>
        <p:spPr>
          <a:xfrm>
            <a:off x="312001" y="1315200"/>
            <a:ext cx="11248684" cy="4802099"/>
          </a:xfrm>
        </p:spPr>
        <p:txBody>
          <a:bodyPr vert="horz" lIns="0" tIns="0" rIns="0" bIns="0" rtlCol="0" anchor="t">
            <a:noAutofit/>
          </a:bodyPr>
          <a:lstStyle/>
          <a:p>
            <a:pPr eaLnBrk="1" hangingPunct="1">
              <a:lnSpc>
                <a:spcPct val="90000"/>
              </a:lnSpc>
            </a:pPr>
            <a:r>
              <a:rPr lang="en-GB" altLang="en-US" sz="3200" dirty="0">
                <a:latin typeface="Arial" panose="020B0604020202020204" pitchFamily="34" charset="0"/>
              </a:rPr>
              <a:t>Working in pairs, complete the work sheet 2.1. </a:t>
            </a:r>
          </a:p>
          <a:p>
            <a:pPr>
              <a:lnSpc>
                <a:spcPct val="90000"/>
              </a:lnSpc>
            </a:pPr>
            <a:r>
              <a:rPr lang="en-GB" altLang="en-US" sz="3200" dirty="0">
                <a:latin typeface="Arial"/>
                <a:cs typeface="Arial"/>
              </a:rPr>
              <a:t>Discuss the language being used and consider some alternatives. </a:t>
            </a:r>
            <a:endParaRPr lang="en-GB" altLang="en-US" sz="3200" dirty="0">
              <a:latin typeface="Arial" panose="020B0604020202020204" pitchFamily="34" charset="0"/>
              <a:cs typeface="Arial"/>
            </a:endParaRPr>
          </a:p>
          <a:p>
            <a:pPr eaLnBrk="1" hangingPunct="1">
              <a:lnSpc>
                <a:spcPct val="90000"/>
              </a:lnSpc>
            </a:pPr>
            <a:endParaRPr lang="en-GB" altLang="en-US" sz="3200" dirty="0">
              <a:latin typeface="Arial" panose="020B0604020202020204" pitchFamily="34" charset="0"/>
            </a:endParaRPr>
          </a:p>
          <a:p>
            <a:pPr eaLnBrk="1" hangingPunct="1">
              <a:lnSpc>
                <a:spcPct val="90000"/>
              </a:lnSpc>
            </a:pPr>
            <a:r>
              <a:rPr lang="en-GB" altLang="en-US" sz="3200" dirty="0">
                <a:latin typeface="Arial" panose="020B0604020202020204" pitchFamily="34" charset="0"/>
              </a:rPr>
              <a:t>Link your ideas to your industry placement.</a:t>
            </a:r>
          </a:p>
          <a:p>
            <a:pPr eaLnBrk="1" hangingPunct="1">
              <a:lnSpc>
                <a:spcPct val="90000"/>
              </a:lnSpc>
            </a:pPr>
            <a:endParaRPr lang="en-GB" altLang="en-US" sz="3200" dirty="0">
              <a:latin typeface="Arial" panose="020B0604020202020204" pitchFamily="34" charset="0"/>
            </a:endParaRPr>
          </a:p>
          <a:p>
            <a:pPr eaLnBrk="1" hangingPunct="1">
              <a:lnSpc>
                <a:spcPct val="90000"/>
              </a:lnSpc>
            </a:pPr>
            <a:r>
              <a:rPr lang="en-GB" altLang="en-US" sz="3200" dirty="0">
                <a:latin typeface="Arial" panose="020B0604020202020204" pitchFamily="34" charset="0"/>
              </a:rPr>
              <a:t>Be prepared to discuss your thoughts with your peers.</a:t>
            </a:r>
          </a:p>
        </p:txBody>
      </p:sp>
      <p:sp>
        <p:nvSpPr>
          <p:cNvPr id="5" name="Footer Placeholder 4">
            <a:extLst>
              <a:ext uri="{FF2B5EF4-FFF2-40B4-BE49-F238E27FC236}">
                <a16:creationId xmlns:a16="http://schemas.microsoft.com/office/drawing/2014/main" id="{65789207-BA1F-7684-71BD-855F3FE2072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18653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F6CAC9-B72D-F657-474F-E3BD76FC0627}"/>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3" name="Title 2">
            <a:extLst>
              <a:ext uri="{FF2B5EF4-FFF2-40B4-BE49-F238E27FC236}">
                <a16:creationId xmlns:a16="http://schemas.microsoft.com/office/drawing/2014/main" id="{09534A9F-9FCB-B51C-2F3A-E80947D46FCA}"/>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Individual task: Create a poster</a:t>
            </a:r>
          </a:p>
        </p:txBody>
      </p:sp>
      <p:sp>
        <p:nvSpPr>
          <p:cNvPr id="4" name="Text Placeholder 3">
            <a:extLst>
              <a:ext uri="{FF2B5EF4-FFF2-40B4-BE49-F238E27FC236}">
                <a16:creationId xmlns:a16="http://schemas.microsoft.com/office/drawing/2014/main" id="{8B29F71C-9101-EFFA-B984-48A71C1FFE81}"/>
              </a:ext>
            </a:extLst>
          </p:cNvPr>
          <p:cNvSpPr>
            <a:spLocks noGrp="1"/>
          </p:cNvSpPr>
          <p:nvPr>
            <p:ph type="body" sz="quarter" idx="12"/>
          </p:nvPr>
        </p:nvSpPr>
        <p:spPr>
          <a:xfrm>
            <a:off x="312000" y="1315200"/>
            <a:ext cx="11613029" cy="4802099"/>
          </a:xfrm>
        </p:spPr>
        <p:txBody>
          <a:bodyPr vert="horz" lIns="0" tIns="0" rIns="0" bIns="0" rtlCol="0" anchor="t">
            <a:noAutofit/>
          </a:bodyPr>
          <a:lstStyle/>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Devise a poster based on the EYP role.</a:t>
            </a:r>
          </a:p>
          <a:p>
            <a:endPar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This should be in relation to the EYP use of language. For example, using age- and stage- appropriate language for children aged 0–4 years. </a:t>
            </a:r>
          </a:p>
          <a:p>
            <a:endPar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endParaRPr>
          </a:p>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You have 25 minutes to create your poster before it is peer assessed.</a:t>
            </a:r>
          </a:p>
          <a:p>
            <a:endParaRPr lang="en-GB" sz="4267"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988EDB71-A02C-E467-B60D-33A4B4757F0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515492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1434F4-34FD-889D-B806-2C5DFFE8975C}"/>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3" name="Title 2">
            <a:extLst>
              <a:ext uri="{FF2B5EF4-FFF2-40B4-BE49-F238E27FC236}">
                <a16:creationId xmlns:a16="http://schemas.microsoft.com/office/drawing/2014/main" id="{430EA0B3-84BF-C1E9-EBC8-AC2090197964}"/>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Peer assessment of poster</a:t>
            </a:r>
          </a:p>
        </p:txBody>
      </p:sp>
      <p:sp>
        <p:nvSpPr>
          <p:cNvPr id="4" name="Text Placeholder 3">
            <a:extLst>
              <a:ext uri="{FF2B5EF4-FFF2-40B4-BE49-F238E27FC236}">
                <a16:creationId xmlns:a16="http://schemas.microsoft.com/office/drawing/2014/main" id="{9296B0AD-3A73-2ACB-7BF9-6550862D169A}"/>
              </a:ext>
            </a:extLst>
          </p:cNvPr>
          <p:cNvSpPr>
            <a:spLocks noGrp="1"/>
          </p:cNvSpPr>
          <p:nvPr>
            <p:ph type="body" sz="quarter" idx="12"/>
          </p:nvPr>
        </p:nvSpPr>
        <p:spPr>
          <a:xfrm>
            <a:off x="312000" y="949378"/>
            <a:ext cx="11660144" cy="5167921"/>
          </a:xfrm>
        </p:spPr>
        <p:txBody>
          <a:bodyPr vert="horz" lIns="0" tIns="0" rIns="0" bIns="0" rtlCol="0" anchor="t">
            <a:noAutofit/>
          </a:bodyPr>
          <a:lstStyle/>
          <a:p>
            <a:r>
              <a:rPr lang="en-GB"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You are going to assess your peers’ posters. </a:t>
            </a:r>
          </a:p>
          <a:p>
            <a:r>
              <a:rPr lang="en-GB" sz="2000" dirty="0">
                <a:solidFill>
                  <a:srgbClr val="000000"/>
                </a:solidFill>
                <a:latin typeface="Arial" panose="020B0604020202020204" pitchFamily="34" charset="0"/>
                <a:cs typeface="Arial" panose="020B0604020202020204" pitchFamily="34" charset="0"/>
              </a:rPr>
              <a:t>You will consider:</a:t>
            </a:r>
          </a:p>
          <a:p>
            <a:pPr marL="380990" indent="-380990">
              <a:buFont typeface="Arial" panose="020B0604020202020204" pitchFamily="34" charset="0"/>
              <a:buChar char="•"/>
            </a:pPr>
            <a:r>
              <a:rPr lang="en-GB" sz="2000" dirty="0">
                <a:latin typeface="Arial" panose="020B0604020202020204" pitchFamily="34" charset="0"/>
                <a:ea typeface="Calibri" panose="020F0502020204030204" pitchFamily="34" charset="0"/>
                <a:cs typeface="Arial" panose="020B0604020202020204" pitchFamily="34" charset="0"/>
              </a:rPr>
              <a:t>audience and purpose (Is the language and design and layout of the poster appropriate to the audience, including the use of technical vocabulary? Is the purpose of the poster clear? Does it use technical language accurately?)</a:t>
            </a:r>
          </a:p>
          <a:p>
            <a:pPr marL="380990" indent="-380990">
              <a:buFont typeface="Arial" panose="020B0604020202020204" pitchFamily="34" charset="0"/>
              <a:buChar char="•"/>
            </a:pPr>
            <a:r>
              <a:rPr lang="en-GB" sz="2000" dirty="0">
                <a:latin typeface="Arial" panose="020B0604020202020204" pitchFamily="34" charset="0"/>
                <a:ea typeface="Calibri" panose="020F0502020204030204" pitchFamily="34" charset="0"/>
                <a:cs typeface="Arial" panose="020B0604020202020204" pitchFamily="34" charset="0"/>
              </a:rPr>
              <a:t>whether the technical information is explained (Are graphics, pictures, etc., used to explain the technical information?)</a:t>
            </a:r>
          </a:p>
          <a:p>
            <a:pPr marL="380990" indent="-380990">
              <a:buFont typeface="Arial" panose="020B0604020202020204" pitchFamily="34" charset="0"/>
              <a:buChar char="•"/>
            </a:pPr>
            <a:r>
              <a:rPr lang="en-GB" sz="2000" dirty="0">
                <a:latin typeface="Arial" panose="020B0604020202020204" pitchFamily="34" charset="0"/>
                <a:ea typeface="Calibri" panose="020F0502020204030204" pitchFamily="34" charset="0"/>
                <a:cs typeface="Arial" panose="020B0604020202020204" pitchFamily="34" charset="0"/>
              </a:rPr>
              <a:t>spellings (Are the technical and non-technical words correct?)</a:t>
            </a:r>
          </a:p>
          <a:p>
            <a:pPr marL="380990" indent="-380990">
              <a:buFont typeface="Arial" panose="020B0604020202020204" pitchFamily="34" charset="0"/>
              <a:buChar char="•"/>
            </a:pP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p</a:t>
            </a:r>
            <a:r>
              <a:rPr lang="en-GB" sz="2000" dirty="0">
                <a:latin typeface="Arial" panose="020B0604020202020204" pitchFamily="34" charset="0"/>
                <a:ea typeface="Calibri" panose="020F0502020204030204" pitchFamily="34" charset="0"/>
                <a:cs typeface="Arial" panose="020B0604020202020204" pitchFamily="34" charset="0"/>
              </a:rPr>
              <a:t>unctuation (Are sentences marked correctly? Have capital letters been used correctly?)</a:t>
            </a:r>
            <a:endParaRPr lang="en-GB" sz="2000" dirty="0">
              <a:solidFill>
                <a:srgbClr val="000000"/>
              </a:solidFill>
              <a:latin typeface="Arial" panose="020B0604020202020204" pitchFamily="34" charset="0"/>
              <a:cs typeface="Arial" panose="020B0604020202020204" pitchFamily="34" charset="0"/>
            </a:endParaRPr>
          </a:p>
          <a:p>
            <a:pPr marL="380990" indent="-380990">
              <a:buFont typeface="Arial" panose="020B0604020202020204" pitchFamily="34" charset="0"/>
              <a:buChar char="•"/>
            </a:pP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g</a:t>
            </a:r>
            <a:r>
              <a:rPr lang="en-GB" sz="2000" dirty="0">
                <a:latin typeface="Arial" panose="020B0604020202020204" pitchFamily="34" charset="0"/>
                <a:ea typeface="Calibri" panose="020F0502020204030204" pitchFamily="34" charset="0"/>
                <a:cs typeface="Arial" panose="020B0604020202020204" pitchFamily="34" charset="0"/>
              </a:rPr>
              <a:t>rammar (Do the tenses agree? Have full sentences been used?)</a:t>
            </a:r>
            <a:endParaRPr lang="en-GB" sz="2000" dirty="0">
              <a:solidFill>
                <a:srgbClr val="000000"/>
              </a:solidFill>
              <a:latin typeface="Arial" panose="020B0604020202020204" pitchFamily="34" charset="0"/>
              <a:cs typeface="Arial" panose="020B0604020202020204" pitchFamily="34" charset="0"/>
            </a:endParaRPr>
          </a:p>
          <a:p>
            <a:r>
              <a:rPr lang="en-GB" sz="2000" dirty="0">
                <a:solidFill>
                  <a:srgbClr val="000000"/>
                </a:solidFill>
                <a:latin typeface="Arial" panose="020B0604020202020204" pitchFamily="34" charset="0"/>
                <a:ea typeface="Times New Roman" panose="02020603050405020304" pitchFamily="18" charset="0"/>
                <a:cs typeface="Arial" panose="020B0604020202020204" pitchFamily="34" charset="0"/>
              </a:rPr>
              <a:t>Use the peer assessment sheet (2.2) provided.</a:t>
            </a:r>
          </a:p>
          <a:p>
            <a:endParaRPr lang="en-GB" sz="20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95F5CC5E-CECB-952D-921D-A7EAED3826B8}"/>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669921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19</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a:xfrm>
            <a:off x="312000" y="1315200"/>
            <a:ext cx="11254440" cy="4802099"/>
          </a:xfrm>
        </p:spPr>
        <p:txBody>
          <a:bodyPr vert="horz" lIns="0" tIns="0" rIns="0" bIns="0" rtlCol="0" anchor="t">
            <a:noAutofit/>
          </a:bodyPr>
          <a:lstStyle/>
          <a:p>
            <a:r>
              <a:rPr lang="en-GB" sz="3200" b="1" dirty="0">
                <a:latin typeface="Arial" panose="020B0604020202020204" pitchFamily="34" charset="0"/>
                <a:cs typeface="Arial" panose="020B0604020202020204" pitchFamily="34" charset="0"/>
              </a:rPr>
              <a:t>What we have learnt</a:t>
            </a:r>
          </a:p>
          <a:p>
            <a:endParaRPr lang="en-GB" sz="3200" dirty="0">
              <a:latin typeface="Arial" panose="020B0604020202020204" pitchFamily="34" charset="0"/>
              <a:cs typeface="Arial" panose="020B0604020202020204" pitchFamily="34" charset="0"/>
            </a:endParaRPr>
          </a:p>
          <a:p>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On a sticky note, write your name and identify one way in which the EYP can be a good role model in relation to using age- and stage-appropriate language.</a:t>
            </a:r>
          </a:p>
          <a:p>
            <a:endParaRPr lang="en-GB" sz="3200" dirty="0">
              <a:solidFill>
                <a:srgbClr val="000000"/>
              </a:solidFill>
              <a:latin typeface="Arial" panose="020B0604020202020204" pitchFamily="34" charset="0"/>
              <a:cs typeface="Arial" panose="020B0604020202020204" pitchFamily="34" charset="0"/>
            </a:endParaRPr>
          </a:p>
          <a:p>
            <a:r>
              <a:rPr lang="en-GB" sz="3200" dirty="0">
                <a:solidFill>
                  <a:srgbClr val="000000"/>
                </a:solidFill>
                <a:latin typeface="Arial" panose="020B0604020202020204" pitchFamily="34" charset="0"/>
                <a:cs typeface="Arial" panose="020B0604020202020204" pitchFamily="34" charset="0"/>
              </a:rPr>
              <a:t>Stick the note on the door as you leave.</a:t>
            </a:r>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215221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 Different types of communication</a:t>
            </a:r>
          </a:p>
        </p:txBody>
      </p:sp>
      <p:sp>
        <p:nvSpPr>
          <p:cNvPr id="5" name="Text Placeholder 4"/>
          <p:cNvSpPr>
            <a:spLocks noGrp="1"/>
          </p:cNvSpPr>
          <p:nvPr>
            <p:ph type="body" sz="quarter" idx="12"/>
          </p:nvPr>
        </p:nvSpPr>
        <p:spPr/>
        <p:txBody>
          <a:bodyPr/>
          <a:lstStyle/>
          <a:p>
            <a:pPr marL="457189" indent="-457189">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What are the different forms of communication that you can you think of? (5 minutes)</a:t>
            </a:r>
          </a:p>
          <a:p>
            <a:pPr eaLnBrk="1" hangingPunct="1"/>
            <a:endParaRPr lang="en-GB" altLang="en-US" sz="3200" dirty="0">
              <a:latin typeface="Arial" panose="020B0604020202020204" pitchFamily="34" charset="0"/>
              <a:cs typeface="Arial" panose="020B0604020202020204" pitchFamily="34" charset="0"/>
            </a:endParaRPr>
          </a:p>
          <a:p>
            <a:pPr marL="457189" indent="-457189">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From your list, put a star at types of communication that you have used so far today.</a:t>
            </a:r>
          </a:p>
          <a:p>
            <a:endParaRPr lang="en-GB"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2903473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pPr>
              <a:lnSpc>
                <a:spcPct val="100000"/>
              </a:lnSpc>
            </a:pPr>
            <a:r>
              <a:rPr lang="en-US" sz="4267" dirty="0">
                <a:latin typeface="Arial" panose="020B0604020202020204" pitchFamily="34" charset="0"/>
                <a:cs typeface="Arial" panose="020B0604020202020204" pitchFamily="34" charset="0"/>
              </a:rPr>
              <a:t>T Level Technical Qualification in Education and Early Years</a:t>
            </a:r>
          </a:p>
        </p:txBody>
      </p:sp>
      <p:sp>
        <p:nvSpPr>
          <p:cNvPr id="3" name="Subtitle 2">
            <a:extLst>
              <a:ext uri="{FF2B5EF4-FFF2-40B4-BE49-F238E27FC236}">
                <a16:creationId xmlns:a16="http://schemas.microsoft.com/office/drawing/2014/main" id="{12C98750-BDAC-700A-09EE-E5DA8017AEEA}"/>
              </a:ext>
            </a:extLst>
          </p:cNvPr>
          <p:cNvSpPr>
            <a:spLocks noGrp="1"/>
          </p:cNvSpPr>
          <p:nvPr>
            <p:ph type="subTitle" idx="1"/>
          </p:nvPr>
        </p:nvSpPr>
        <p:spPr/>
        <p:txBody>
          <a:bodyPr>
            <a:normAutofit fontScale="47500" lnSpcReduction="20000"/>
          </a:bodyPr>
          <a:lstStyle/>
          <a:p>
            <a:r>
              <a:rPr lang="en-US" sz="6400" dirty="0">
                <a:latin typeface="Arial" panose="020B0604020202020204" pitchFamily="34" charset="0"/>
                <a:cs typeface="Arial" panose="020B0604020202020204" pitchFamily="34" charset="0"/>
              </a:rPr>
              <a:t>Session 3: The role of the EYP in promoting language development 4–11 years</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642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Connect</a:t>
            </a:r>
          </a:p>
        </p:txBody>
      </p:sp>
      <p:sp>
        <p:nvSpPr>
          <p:cNvPr id="5" name="Text Placeholder 4"/>
          <p:cNvSpPr>
            <a:spLocks noGrp="1"/>
          </p:cNvSpPr>
          <p:nvPr>
            <p:ph type="body" sz="quarter" idx="12"/>
          </p:nvPr>
        </p:nvSpPr>
        <p:spPr>
          <a:xfrm>
            <a:off x="312000" y="1315200"/>
            <a:ext cx="11523381"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What are the four main aspects that we must consider when talking to children aged 0–4 years old?</a:t>
            </a:r>
            <a:endParaRPr lang="en-US" sz="3200" dirty="0">
              <a:latin typeface="Arial" panose="020B0604020202020204" pitchFamily="34" charset="0"/>
              <a:cs typeface="Arial" panose="020B0604020202020204" pitchFamily="34" charset="0"/>
            </a:endParaRPr>
          </a:p>
          <a:p>
            <a:endParaRPr lang="en-GB" sz="3200" dirty="0">
              <a:latin typeface="Arial" panose="020B0604020202020204" pitchFamily="34" charset="0"/>
              <a:cs typeface="Arial" panose="020B0604020202020204" pitchFamily="34" charset="0"/>
            </a:endParaRP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Eye contact</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Listening skills</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Personal space</a:t>
            </a:r>
          </a:p>
          <a:p>
            <a:pPr marL="609585" indent="-609585">
              <a:buFont typeface="Arial" panose="020B0604020202020204" pitchFamily="34" charset="0"/>
              <a:buChar char="•"/>
            </a:pPr>
            <a:r>
              <a:rPr lang="en-GB" sz="3200" dirty="0">
                <a:latin typeface="Arial" panose="020B0604020202020204" pitchFamily="34" charset="0"/>
                <a:cs typeface="Arial" panose="020B0604020202020204" pitchFamily="34" charset="0"/>
              </a:rPr>
              <a:t>Attention focus on the children</a:t>
            </a:r>
          </a:p>
          <a:p>
            <a:endParaRPr lang="en-GB" sz="3200"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Tree>
    <p:extLst>
      <p:ext uri="{BB962C8B-B14F-4D97-AF65-F5344CB8AC3E}">
        <p14:creationId xmlns:p14="http://schemas.microsoft.com/office/powerpoint/2010/main" val="252144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a:xfrm>
            <a:off x="312001" y="1315200"/>
            <a:ext cx="11691471" cy="4802099"/>
          </a:xfrm>
        </p:spPr>
        <p:txBody>
          <a:bodyPr/>
          <a:lstStyle/>
          <a:p>
            <a:r>
              <a:rPr lang="en-GB" sz="3200" dirty="0">
                <a:solidFill>
                  <a:srgbClr val="000000"/>
                </a:solidFill>
                <a:latin typeface="Arial" panose="020B0604020202020204" pitchFamily="34" charset="0"/>
                <a:ea typeface="Times New Roman" panose="02020603050405020304" pitchFamily="18" charset="0"/>
              </a:rPr>
              <a:t>To explore the role of the early years practitioner (EYP) in being a good role model in relation to using age- and stage-appropriate language for children aged 4</a:t>
            </a:r>
            <a:r>
              <a:rPr lang="en-GB" sz="32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r>
              <a:rPr lang="en-GB" sz="3200" dirty="0">
                <a:solidFill>
                  <a:srgbClr val="000000"/>
                </a:solidFill>
                <a:latin typeface="Arial" panose="020B0604020202020204" pitchFamily="34" charset="0"/>
                <a:ea typeface="Times New Roman" panose="02020603050405020304" pitchFamily="18" charset="0"/>
              </a:rPr>
              <a:t>11 years.</a:t>
            </a:r>
            <a:endParaRPr lang="en-GB" sz="4267" dirty="0"/>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782182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
        <p:nvSpPr>
          <p:cNvPr id="2" name="Title 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a:t>
            </a:r>
          </a:p>
        </p:txBody>
      </p:sp>
      <p:sp>
        <p:nvSpPr>
          <p:cNvPr id="11" name="Text Placeholder 10">
            <a:extLst>
              <a:ext uri="{FF2B5EF4-FFF2-40B4-BE49-F238E27FC236}">
                <a16:creationId xmlns:a16="http://schemas.microsoft.com/office/drawing/2014/main" id="{981C3EBE-BD8E-681A-C862-A97B59F09D69}"/>
              </a:ext>
            </a:extLst>
          </p:cNvPr>
          <p:cNvSpPr>
            <a:spLocks noGrp="1"/>
          </p:cNvSpPr>
          <p:nvPr>
            <p:ph type="body" sz="quarter" idx="12"/>
          </p:nvPr>
        </p:nvSpPr>
        <p:spPr>
          <a:xfrm>
            <a:off x="312000" y="1315200"/>
            <a:ext cx="10750176" cy="4802099"/>
          </a:xfrm>
        </p:spPr>
        <p:txBody>
          <a:bodyPr/>
          <a:lstStyle/>
          <a:p>
            <a:pPr marL="457189" indent="-457189" fontAlgn="base">
              <a:buFont typeface="Arial" panose="020B0604020202020204" pitchFamily="34" charset="0"/>
              <a:buChar char="•"/>
            </a:pPr>
            <a:r>
              <a:rPr lang="en-GB" sz="3200" dirty="0">
                <a:solidFill>
                  <a:srgbClr val="000000"/>
                </a:solidFill>
                <a:latin typeface="Arial" panose="020B0604020202020204" pitchFamily="34" charset="0"/>
              </a:rPr>
              <a:t>When speaking with children, you need to demonstrate that you are actively interested in what they are saying and that you are listening carefully. Take the time to hear what they are telling you.</a:t>
            </a:r>
          </a:p>
          <a:p>
            <a:pPr marL="457189" indent="-457189" fontAlgn="base">
              <a:buFont typeface="Arial" panose="020B0604020202020204" pitchFamily="34" charset="0"/>
              <a:buChar char="•"/>
            </a:pPr>
            <a:r>
              <a:rPr lang="en-GB" sz="3200" dirty="0">
                <a:solidFill>
                  <a:srgbClr val="000000"/>
                </a:solidFill>
                <a:latin typeface="Arial" panose="020B0604020202020204" pitchFamily="34" charset="0"/>
              </a:rPr>
              <a:t>Remember to talk </a:t>
            </a:r>
            <a:r>
              <a:rPr lang="en-GB" sz="3200" i="1" dirty="0">
                <a:solidFill>
                  <a:srgbClr val="000000"/>
                </a:solidFill>
                <a:latin typeface="Arial" panose="020B0604020202020204" pitchFamily="34" charset="0"/>
              </a:rPr>
              <a:t>with</a:t>
            </a:r>
            <a:r>
              <a:rPr lang="en-GB" sz="3200" dirty="0">
                <a:solidFill>
                  <a:srgbClr val="000000"/>
                </a:solidFill>
                <a:latin typeface="Arial" panose="020B0604020202020204" pitchFamily="34" charset="0"/>
              </a:rPr>
              <a:t> the children, not </a:t>
            </a:r>
            <a:r>
              <a:rPr lang="en-GB" sz="3200" i="1" dirty="0">
                <a:solidFill>
                  <a:srgbClr val="000000"/>
                </a:solidFill>
                <a:latin typeface="Arial" panose="020B0604020202020204" pitchFamily="34" charset="0"/>
              </a:rPr>
              <a:t>at</a:t>
            </a:r>
            <a:r>
              <a:rPr lang="en-GB" sz="3200" dirty="0">
                <a:solidFill>
                  <a:srgbClr val="000000"/>
                </a:solidFill>
                <a:latin typeface="Arial" panose="020B0604020202020204" pitchFamily="34" charset="0"/>
              </a:rPr>
              <a:t> them.</a:t>
            </a:r>
          </a:p>
          <a:p>
            <a:pPr marL="457189" indent="-457189" fontAlgn="base">
              <a:buFont typeface="Arial" panose="020B0604020202020204" pitchFamily="34" charset="0"/>
              <a:buChar char="•"/>
            </a:pPr>
            <a:r>
              <a:rPr lang="en-GB" sz="3200" dirty="0">
                <a:solidFill>
                  <a:srgbClr val="000000"/>
                </a:solidFill>
                <a:latin typeface="Arial" panose="020B0604020202020204" pitchFamily="34" charset="0"/>
              </a:rPr>
              <a:t>Model the use of questioning by ensuring that the questions go beyond ‘yes’ or ‘no’ answers to prompt a more developed conversation (open and closed questioning).</a:t>
            </a:r>
          </a:p>
          <a:p>
            <a:pPr marL="457189" indent="-457189" fontAlgn="base">
              <a:buFont typeface="Arial" panose="020B0604020202020204" pitchFamily="34" charset="0"/>
              <a:buChar char="•"/>
            </a:pPr>
            <a:r>
              <a:rPr lang="en-GB" sz="3200" dirty="0">
                <a:solidFill>
                  <a:srgbClr val="000000"/>
                </a:solidFill>
                <a:latin typeface="Arial" panose="020B0604020202020204" pitchFamily="34" charset="0"/>
              </a:rPr>
              <a:t>Use positive language and encourage this in return.</a:t>
            </a:r>
          </a:p>
          <a:p>
            <a:endParaRPr lang="en-GB" sz="32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056128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EC1422-671D-8995-3018-822109251B94}"/>
              </a:ext>
            </a:extLst>
          </p:cNvPr>
          <p:cNvSpPr>
            <a:spLocks noGrp="1"/>
          </p:cNvSpPr>
          <p:nvPr>
            <p:ph type="sldNum" sz="quarter" idx="11"/>
          </p:nvPr>
        </p:nvSpPr>
        <p:spPr/>
        <p:txBody>
          <a:bodyPr/>
          <a:lstStyle/>
          <a:p>
            <a:fld id="{DA2C159E-F13C-4A85-9A41-E7669D3E0D70}" type="slidenum">
              <a:rPr lang="en-GB" smtClean="0"/>
              <a:pPr/>
              <a:t>24</a:t>
            </a:fld>
            <a:endParaRPr lang="en-GB"/>
          </a:p>
        </p:txBody>
      </p:sp>
      <p:sp>
        <p:nvSpPr>
          <p:cNvPr id="3" name="Title 2">
            <a:extLst>
              <a:ext uri="{FF2B5EF4-FFF2-40B4-BE49-F238E27FC236}">
                <a16:creationId xmlns:a16="http://schemas.microsoft.com/office/drawing/2014/main" id="{667A5C01-1358-6617-6525-F45B2458AFE0}"/>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Early Years Practitioner’s role task </a:t>
            </a:r>
          </a:p>
        </p:txBody>
      </p:sp>
      <p:sp>
        <p:nvSpPr>
          <p:cNvPr id="4" name="Text Placeholder 3">
            <a:extLst>
              <a:ext uri="{FF2B5EF4-FFF2-40B4-BE49-F238E27FC236}">
                <a16:creationId xmlns:a16="http://schemas.microsoft.com/office/drawing/2014/main" id="{355C6C2B-AB88-37C3-CA83-8305338DAED3}"/>
              </a:ext>
            </a:extLst>
          </p:cNvPr>
          <p:cNvSpPr>
            <a:spLocks noGrp="1"/>
          </p:cNvSpPr>
          <p:nvPr>
            <p:ph type="body" sz="quarter" idx="12"/>
          </p:nvPr>
        </p:nvSpPr>
        <p:spPr>
          <a:xfrm>
            <a:off x="312000" y="1315200"/>
            <a:ext cx="11669059"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In pairs, consider the following when working with children aged 4–11. Discuss and record the following.</a:t>
            </a:r>
          </a:p>
          <a:p>
            <a:endParaRPr lang="en-GB" sz="3200" dirty="0">
              <a:latin typeface="Arial" panose="020B0604020202020204" pitchFamily="34" charset="0"/>
              <a:cs typeface="Arial" panose="020B0604020202020204" pitchFamily="34" charset="0"/>
            </a:endParaRP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What does your tone of voice sound like?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How quickly do you speak?</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Do you wait enough time for the child to respond?</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Do you ask too many questions?</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You have 10 minutes, then we will discuss the responses as a class.</a:t>
            </a:r>
          </a:p>
        </p:txBody>
      </p:sp>
      <p:sp>
        <p:nvSpPr>
          <p:cNvPr id="5" name="Footer Placeholder 4">
            <a:extLst>
              <a:ext uri="{FF2B5EF4-FFF2-40B4-BE49-F238E27FC236}">
                <a16:creationId xmlns:a16="http://schemas.microsoft.com/office/drawing/2014/main" id="{4E2D009E-17C4-5C17-E85F-279E216FC95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067904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208F83-EC55-B16F-314A-19E7426F13D1}"/>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3" name="Title 2">
            <a:extLst>
              <a:ext uri="{FF2B5EF4-FFF2-40B4-BE49-F238E27FC236}">
                <a16:creationId xmlns:a16="http://schemas.microsoft.com/office/drawing/2014/main" id="{9DC220CC-EC74-120C-0FBA-FD1067E20C85}"/>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Use of positive and negative language</a:t>
            </a:r>
          </a:p>
        </p:txBody>
      </p:sp>
      <p:sp>
        <p:nvSpPr>
          <p:cNvPr id="4" name="Text Placeholder 3">
            <a:extLst>
              <a:ext uri="{FF2B5EF4-FFF2-40B4-BE49-F238E27FC236}">
                <a16:creationId xmlns:a16="http://schemas.microsoft.com/office/drawing/2014/main" id="{6EB83887-D303-B9A4-1C3B-AEAF2111BA14}"/>
              </a:ext>
            </a:extLst>
          </p:cNvPr>
          <p:cNvSpPr>
            <a:spLocks noGrp="1"/>
          </p:cNvSpPr>
          <p:nvPr>
            <p:ph type="body" sz="quarter" idx="12"/>
          </p:nvPr>
        </p:nvSpPr>
        <p:spPr>
          <a:xfrm>
            <a:off x="312000" y="1315200"/>
            <a:ext cx="11254440"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As an EYP, you need to ensure that you model the correct terminology, </a:t>
            </a:r>
            <a:r>
              <a:rPr lang="en-GB" sz="3200" dirty="0" err="1">
                <a:latin typeface="Arial" panose="020B0604020202020204" pitchFamily="34" charset="0"/>
                <a:cs typeface="Arial" panose="020B0604020202020204" pitchFamily="34" charset="0"/>
              </a:rPr>
              <a:t>eg</a:t>
            </a:r>
            <a:r>
              <a:rPr lang="en-GB" sz="3200" dirty="0">
                <a:latin typeface="Arial" panose="020B0604020202020204" pitchFamily="34" charset="0"/>
                <a:cs typeface="Arial" panose="020B0604020202020204" pitchFamily="34" charset="0"/>
              </a:rPr>
              <a:t>, ‘please’ and ‘thank you’, and that you challenge any negative language with a positive. </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This should happen without the child realising and without it being forced on the child.</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Let us explore how this could be achieved.</a:t>
            </a:r>
          </a:p>
        </p:txBody>
      </p:sp>
      <p:sp>
        <p:nvSpPr>
          <p:cNvPr id="5" name="Footer Placeholder 4">
            <a:extLst>
              <a:ext uri="{FF2B5EF4-FFF2-40B4-BE49-F238E27FC236}">
                <a16:creationId xmlns:a16="http://schemas.microsoft.com/office/drawing/2014/main" id="{FBF84B62-1BAD-348D-F293-6717CBFF2E3D}"/>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36460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F6CAC9-B72D-F657-474F-E3BD76FC0627}"/>
              </a:ext>
            </a:extLst>
          </p:cNvPr>
          <p:cNvSpPr>
            <a:spLocks noGrp="1"/>
          </p:cNvSpPr>
          <p:nvPr>
            <p:ph type="sldNum" sz="quarter" idx="11"/>
          </p:nvPr>
        </p:nvSpPr>
        <p:spPr/>
        <p:txBody>
          <a:bodyPr/>
          <a:lstStyle/>
          <a:p>
            <a:fld id="{DA2C159E-F13C-4A85-9A41-E7669D3E0D70}" type="slidenum">
              <a:rPr lang="en-GB" smtClean="0"/>
              <a:pPr/>
              <a:t>26</a:t>
            </a:fld>
            <a:endParaRPr lang="en-GB"/>
          </a:p>
        </p:txBody>
      </p:sp>
      <p:sp>
        <p:nvSpPr>
          <p:cNvPr id="3" name="Title 2">
            <a:extLst>
              <a:ext uri="{FF2B5EF4-FFF2-40B4-BE49-F238E27FC236}">
                <a16:creationId xmlns:a16="http://schemas.microsoft.com/office/drawing/2014/main" id="{09534A9F-9FCB-B51C-2F3A-E80947D46FCA}"/>
              </a:ext>
            </a:extLst>
          </p:cNvPr>
          <p:cNvSpPr>
            <a:spLocks noGrp="1"/>
          </p:cNvSpPr>
          <p:nvPr>
            <p:ph type="title"/>
          </p:nvPr>
        </p:nvSpPr>
        <p:spPr/>
        <p:txBody>
          <a:bodyPr>
            <a:normAutofit fontScale="90000"/>
          </a:bodyPr>
          <a:lstStyle/>
          <a:p>
            <a:pPr>
              <a:lnSpc>
                <a:spcPct val="100000"/>
              </a:lnSpc>
            </a:pPr>
            <a:r>
              <a:rPr lang="en-GB" sz="4000" dirty="0">
                <a:latin typeface="Arial" panose="020B0604020202020204" pitchFamily="34" charset="0"/>
                <a:cs typeface="Arial" panose="020B0604020202020204" pitchFamily="34" charset="0"/>
              </a:rPr>
              <a:t>Small-group task positive and negative language</a:t>
            </a:r>
          </a:p>
        </p:txBody>
      </p:sp>
      <p:sp>
        <p:nvSpPr>
          <p:cNvPr id="4" name="Text Placeholder 3">
            <a:extLst>
              <a:ext uri="{FF2B5EF4-FFF2-40B4-BE49-F238E27FC236}">
                <a16:creationId xmlns:a16="http://schemas.microsoft.com/office/drawing/2014/main" id="{8B29F71C-9101-EFFA-B984-48A71C1FFE81}"/>
              </a:ext>
            </a:extLst>
          </p:cNvPr>
          <p:cNvSpPr>
            <a:spLocks noGrp="1"/>
          </p:cNvSpPr>
          <p:nvPr>
            <p:ph type="body" sz="quarter" idx="12"/>
          </p:nvPr>
        </p:nvSpPr>
        <p:spPr>
          <a:xfrm>
            <a:off x="312000" y="1315200"/>
            <a:ext cx="11400117"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Working in a small group, you will be given a set of cards.</a:t>
            </a:r>
          </a:p>
          <a:p>
            <a:r>
              <a:rPr lang="en-GB" sz="3200" dirty="0">
                <a:latin typeface="Arial" panose="020B0604020202020204" pitchFamily="34" charset="0"/>
                <a:cs typeface="Arial" panose="020B0604020202020204" pitchFamily="34" charset="0"/>
              </a:rPr>
              <a:t>You need to match the cards in relation to the positive and negative language. Find the opposites to match.</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Extension task – there are some blank cards. Can you think of some further positive and negative language?</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You have 10 minutes to complete this task before providing feedback to the class.</a:t>
            </a:r>
          </a:p>
        </p:txBody>
      </p:sp>
      <p:sp>
        <p:nvSpPr>
          <p:cNvPr id="5" name="Footer Placeholder 4">
            <a:extLst>
              <a:ext uri="{FF2B5EF4-FFF2-40B4-BE49-F238E27FC236}">
                <a16:creationId xmlns:a16="http://schemas.microsoft.com/office/drawing/2014/main" id="{988EDB71-A02C-E467-B60D-33A4B4757F0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1165104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66F1BC-6F18-4676-A2DF-9B4B09A53D3A}"/>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6FA0305A-1D67-F052-EA51-6081FF6106A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Recall and review</a:t>
            </a:r>
          </a:p>
        </p:txBody>
      </p:sp>
      <p:sp>
        <p:nvSpPr>
          <p:cNvPr id="4" name="Text Placeholder 3">
            <a:extLst>
              <a:ext uri="{FF2B5EF4-FFF2-40B4-BE49-F238E27FC236}">
                <a16:creationId xmlns:a16="http://schemas.microsoft.com/office/drawing/2014/main" id="{BEA0FF7E-3F8B-5122-3628-748C0870BDC8}"/>
              </a:ext>
            </a:extLst>
          </p:cNvPr>
          <p:cNvSpPr>
            <a:spLocks noGrp="1"/>
          </p:cNvSpPr>
          <p:nvPr>
            <p:ph type="body" sz="quarter" idx="12"/>
          </p:nvPr>
        </p:nvSpPr>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We have learnt about the use of positive and negative language and being a role model when using language.</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On your way out, say something positive to your tutor and make a note of how your tutor responds.</a:t>
            </a:r>
          </a:p>
        </p:txBody>
      </p:sp>
      <p:sp>
        <p:nvSpPr>
          <p:cNvPr id="5" name="Footer Placeholder 4">
            <a:extLst>
              <a:ext uri="{FF2B5EF4-FFF2-40B4-BE49-F238E27FC236}">
                <a16:creationId xmlns:a16="http://schemas.microsoft.com/office/drawing/2014/main" id="{1BB053D2-D4B2-7784-A14F-1DC2FF18B076}"/>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661257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cap="none"/>
              <a:t>Education and Training Foundation</a:t>
            </a:r>
            <a:endParaRPr lang="en-GB" cap="none" dirty="0"/>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55445" y="2287617"/>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GB" sz="1467">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4023"/>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r>
              <a:rPr lang="en-GB" sz="1400"/>
              <a:t>South Essex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2" name="Picture 1">
            <a:extLst>
              <a:ext uri="{FF2B5EF4-FFF2-40B4-BE49-F238E27FC236}">
                <a16:creationId xmlns:a16="http://schemas.microsoft.com/office/drawing/2014/main" id="{F41CB7B7-7BDC-F095-7140-0D72C1ACB3DA}"/>
              </a:ext>
            </a:extLst>
          </p:cNvPr>
          <p:cNvPicPr>
            <a:picLocks noChangeAspect="1"/>
          </p:cNvPicPr>
          <p:nvPr/>
        </p:nvPicPr>
        <p:blipFill>
          <a:blip r:embed="rId5"/>
          <a:stretch>
            <a:fillRect/>
          </a:stretch>
        </p:blipFill>
        <p:spPr>
          <a:xfrm>
            <a:off x="2543607" y="2231900"/>
            <a:ext cx="1824203" cy="1288587"/>
          </a:xfrm>
          <a:prstGeom prst="rect">
            <a:avLst/>
          </a:prstGeom>
        </p:spPr>
      </p:pic>
    </p:spTree>
    <p:extLst>
      <p:ext uri="{BB962C8B-B14F-4D97-AF65-F5344CB8AC3E}">
        <p14:creationId xmlns:p14="http://schemas.microsoft.com/office/powerpoint/2010/main" val="1739706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9E5EE-524E-58E6-65F1-78FE0D2E04E5}"/>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61E0E09B-ABBF-43B7-1A40-09CB3551BF76}"/>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Session intent</a:t>
            </a:r>
          </a:p>
        </p:txBody>
      </p:sp>
      <p:sp>
        <p:nvSpPr>
          <p:cNvPr id="4" name="Text Placeholder 3">
            <a:extLst>
              <a:ext uri="{FF2B5EF4-FFF2-40B4-BE49-F238E27FC236}">
                <a16:creationId xmlns:a16="http://schemas.microsoft.com/office/drawing/2014/main" id="{AF53BC1B-D5C6-8D8F-19B2-28E69C34E46C}"/>
              </a:ext>
            </a:extLst>
          </p:cNvPr>
          <p:cNvSpPr>
            <a:spLocks noGrp="1"/>
          </p:cNvSpPr>
          <p:nvPr>
            <p:ph type="body" sz="quarter" idx="12"/>
          </p:nvPr>
        </p:nvSpPr>
        <p:spPr/>
        <p:txBody>
          <a:bodyPr/>
          <a:lstStyle/>
          <a:p>
            <a:r>
              <a:rPr lang="en-GB" sz="3200" dirty="0">
                <a:latin typeface="Arial" panose="020B0604020202020204" pitchFamily="34" charset="0"/>
                <a:cs typeface="Arial" panose="020B0604020202020204" pitchFamily="34" charset="0"/>
              </a:rPr>
              <a:t>To explore how early years practitioners (EYPs) communicate information clearly to engage children and young people using verbal and non-verbal communication.</a:t>
            </a:r>
          </a:p>
          <a:p>
            <a:endParaRPr lang="en-GB" dirty="0"/>
          </a:p>
        </p:txBody>
      </p:sp>
      <p:sp>
        <p:nvSpPr>
          <p:cNvPr id="5" name="Footer Placeholder 4">
            <a:extLst>
              <a:ext uri="{FF2B5EF4-FFF2-40B4-BE49-F238E27FC236}">
                <a16:creationId xmlns:a16="http://schemas.microsoft.com/office/drawing/2014/main" id="{54A99348-2BBF-EB5D-1673-DCE04A9B907B}"/>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523665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2" name="Title 1"/>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Verbal and non-verbal communication</a:t>
            </a:r>
          </a:p>
        </p:txBody>
      </p:sp>
      <p:sp>
        <p:nvSpPr>
          <p:cNvPr id="11" name="Text Placeholder 10">
            <a:extLst>
              <a:ext uri="{FF2B5EF4-FFF2-40B4-BE49-F238E27FC236}">
                <a16:creationId xmlns:a16="http://schemas.microsoft.com/office/drawing/2014/main" id="{981C3EBE-BD8E-681A-C862-A97B59F09D69}"/>
              </a:ext>
            </a:extLst>
          </p:cNvPr>
          <p:cNvSpPr>
            <a:spLocks noGrp="1"/>
          </p:cNvSpPr>
          <p:nvPr>
            <p:ph type="body" sz="quarter" idx="12"/>
          </p:nvPr>
        </p:nvSpPr>
        <p:spPr/>
        <p:txBody>
          <a:bodyPr vert="horz" lIns="0" tIns="0" rIns="0" bIns="0" rtlCol="0" anchor="t">
            <a:noAutofit/>
          </a:bodyPr>
          <a:lstStyle/>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As an EYP, how we talk to children and young people is important. It will influence their learning, development and behaviour.</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We have to consider how we communicate both verbally and non-verbally when dealing with behaviour.</a:t>
            </a:r>
          </a:p>
          <a:p>
            <a:endParaRPr lang="en-GB" sz="3200" dirty="0">
              <a:latin typeface="Arial" panose="020B0604020202020204" pitchFamily="34" charset="0"/>
              <a:cs typeface="Arial" panose="020B060402020202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258874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490CE9-503B-63C0-76F9-11093B674B0B}"/>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D05DD73F-8812-3735-9D2B-D307556E3533}"/>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Task 1: Individual task </a:t>
            </a:r>
          </a:p>
        </p:txBody>
      </p:sp>
      <p:sp>
        <p:nvSpPr>
          <p:cNvPr id="4" name="Text Placeholder 3">
            <a:extLst>
              <a:ext uri="{FF2B5EF4-FFF2-40B4-BE49-F238E27FC236}">
                <a16:creationId xmlns:a16="http://schemas.microsoft.com/office/drawing/2014/main" id="{787E4546-B685-3E3F-BD41-707A4AF74F45}"/>
              </a:ext>
            </a:extLst>
          </p:cNvPr>
          <p:cNvSpPr>
            <a:spLocks noGrp="1"/>
          </p:cNvSpPr>
          <p:nvPr>
            <p:ph type="body" sz="quarter" idx="12"/>
          </p:nvPr>
        </p:nvSpPr>
        <p:spPr/>
        <p:txBody>
          <a:bodyPr/>
          <a:lstStyle/>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Make a table with two columns: verbal and non-verbal communication. </a:t>
            </a:r>
          </a:p>
          <a:p>
            <a:endParaRPr lang="en-GB" sz="3200" dirty="0">
              <a:latin typeface="Arial" panose="020B0604020202020204" pitchFamily="34" charset="0"/>
              <a:cs typeface="Arial" panose="020B0604020202020204" pitchFamily="34" charset="0"/>
            </a:endParaRPr>
          </a:p>
          <a:p>
            <a:r>
              <a:rPr lang="en-GB" sz="3200" dirty="0">
                <a:latin typeface="Arial" panose="020B0604020202020204" pitchFamily="34" charset="0"/>
                <a:cs typeface="Arial" panose="020B0604020202020204" pitchFamily="34" charset="0"/>
              </a:rPr>
              <a:t>Under each column, list what you need to consider when talking to children.</a:t>
            </a:r>
          </a:p>
          <a:p>
            <a:endParaRPr lang="en-GB" sz="3200"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9D5E226D-A5F1-CE41-6014-0C24DC4F535A}"/>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05326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ADBABF-4E54-E33F-00D4-F954E510151E}"/>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C858495C-0CEE-DB2F-E566-6DB543A62D4C}"/>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Verbal communication</a:t>
            </a:r>
          </a:p>
        </p:txBody>
      </p:sp>
      <p:sp>
        <p:nvSpPr>
          <p:cNvPr id="4" name="Text Placeholder 3">
            <a:extLst>
              <a:ext uri="{FF2B5EF4-FFF2-40B4-BE49-F238E27FC236}">
                <a16:creationId xmlns:a16="http://schemas.microsoft.com/office/drawing/2014/main" id="{75052B4C-8C3A-D04F-D074-9A05E79BC90D}"/>
              </a:ext>
            </a:extLst>
          </p:cNvPr>
          <p:cNvSpPr>
            <a:spLocks noGrp="1"/>
          </p:cNvSpPr>
          <p:nvPr>
            <p:ph type="body" sz="quarter" idx="12"/>
          </p:nvPr>
        </p:nvSpPr>
        <p:spPr>
          <a:xfrm>
            <a:off x="312001" y="1315200"/>
            <a:ext cx="11248684" cy="4802099"/>
          </a:xfrm>
        </p:spPr>
        <p:txBody>
          <a:bodyPr vert="horz" lIns="0" tIns="0" rIns="0" bIns="0" rtlCol="0" anchor="t">
            <a:noAutofit/>
          </a:bodyPr>
          <a:lstStyle/>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Your verbal skills will need to be real.</a:t>
            </a: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You should speak clearly and not too quickly.</a:t>
            </a: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Make sure you use language that is appropriate to the listener.</a:t>
            </a: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You will need to use formal language.</a:t>
            </a: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Ensure you have the attention of the intended audience before speaking.</a:t>
            </a: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Observe their response to your interactions and modify your communication if necessary.</a:t>
            </a:r>
          </a:p>
          <a:p>
            <a:pPr eaLnBrk="1" hangingPunct="1">
              <a:lnSpc>
                <a:spcPct val="90000"/>
              </a:lnSpc>
            </a:pPr>
            <a:endParaRPr lang="en-GB" altLang="en-US"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65789207-BA1F-7684-71BD-855F3FE2072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260372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F6CAC9-B72D-F657-474F-E3BD76FC0627}"/>
              </a:ext>
            </a:extLst>
          </p:cNvPr>
          <p:cNvSpPr>
            <a:spLocks noGrp="1"/>
          </p:cNvSpPr>
          <p:nvPr>
            <p:ph type="sldNum" sz="quarter" idx="11"/>
          </p:nvPr>
        </p:nvSpPr>
        <p:spPr/>
        <p:txBody>
          <a:bodyPr/>
          <a:lstStyle/>
          <a:p>
            <a:fld id="{DA2C159E-F13C-4A85-9A41-E7669D3E0D70}" type="slidenum">
              <a:rPr lang="en-GB" smtClean="0"/>
              <a:pPr/>
              <a:t>7</a:t>
            </a:fld>
            <a:endParaRPr lang="en-GB"/>
          </a:p>
        </p:txBody>
      </p:sp>
      <p:sp>
        <p:nvSpPr>
          <p:cNvPr id="3" name="Title 2">
            <a:extLst>
              <a:ext uri="{FF2B5EF4-FFF2-40B4-BE49-F238E27FC236}">
                <a16:creationId xmlns:a16="http://schemas.microsoft.com/office/drawing/2014/main" id="{09534A9F-9FCB-B51C-2F3A-E80947D46FCA}"/>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Non-verbal communication</a:t>
            </a:r>
          </a:p>
        </p:txBody>
      </p:sp>
      <p:sp>
        <p:nvSpPr>
          <p:cNvPr id="4" name="Text Placeholder 3">
            <a:extLst>
              <a:ext uri="{FF2B5EF4-FFF2-40B4-BE49-F238E27FC236}">
                <a16:creationId xmlns:a16="http://schemas.microsoft.com/office/drawing/2014/main" id="{8B29F71C-9101-EFFA-B984-48A71C1FFE81}"/>
              </a:ext>
            </a:extLst>
          </p:cNvPr>
          <p:cNvSpPr>
            <a:spLocks noGrp="1"/>
          </p:cNvSpPr>
          <p:nvPr>
            <p:ph type="body" sz="quarter" idx="12"/>
          </p:nvPr>
        </p:nvSpPr>
        <p:spPr/>
        <p:txBody>
          <a:bodyPr vert="horz" lIns="0" tIns="0" rIns="0" bIns="0" rtlCol="0" anchor="t">
            <a:noAutofit/>
          </a:bodyPr>
          <a:lstStyle/>
          <a:p>
            <a:pPr marL="609585" indent="-609585">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We use non-verbal communication to reinforce speech or to replace speech.</a:t>
            </a:r>
          </a:p>
          <a:p>
            <a:pPr marL="609585" indent="-609585">
              <a:buFont typeface="Arial" panose="020B0604020202020204" pitchFamily="34" charset="0"/>
              <a:buChar char="•"/>
            </a:pPr>
            <a:endParaRPr lang="en-GB" altLang="en-US" sz="3200" dirty="0">
              <a:latin typeface="Arial" panose="020B0604020202020204" pitchFamily="34" charset="0"/>
              <a:cs typeface="Arial" panose="020B0604020202020204" pitchFamily="34" charset="0"/>
            </a:endParaRP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Everyone uses their bodies to give visual signs and their voices to give non-verbal signals to others.</a:t>
            </a:r>
          </a:p>
          <a:p>
            <a:pPr marL="609585" indent="-609585">
              <a:lnSpc>
                <a:spcPct val="90000"/>
              </a:lnSpc>
              <a:buFont typeface="Arial" panose="020B0604020202020204" pitchFamily="34" charset="0"/>
              <a:buChar char="•"/>
            </a:pPr>
            <a:endParaRPr lang="en-GB" altLang="en-US" sz="3200" dirty="0">
              <a:latin typeface="Arial" panose="020B0604020202020204" pitchFamily="34" charset="0"/>
              <a:cs typeface="Arial" panose="020B0604020202020204" pitchFamily="34" charset="0"/>
            </a:endParaRPr>
          </a:p>
          <a:p>
            <a:pPr marL="609585" indent="-609585">
              <a:lnSpc>
                <a:spcPct val="90000"/>
              </a:lnSpc>
              <a:buFont typeface="Arial" panose="020B0604020202020204" pitchFamily="34" charset="0"/>
              <a:buChar char="•"/>
            </a:pPr>
            <a:r>
              <a:rPr lang="en-GB" altLang="en-US" sz="3200" dirty="0">
                <a:latin typeface="Arial" panose="020B0604020202020204" pitchFamily="34" charset="0"/>
                <a:cs typeface="Arial" panose="020B0604020202020204" pitchFamily="34" charset="0"/>
              </a:rPr>
              <a:t>It is easy to forget about our own non-verbal communication while being aware of other people’s!</a:t>
            </a:r>
          </a:p>
          <a:p>
            <a:endParaRPr lang="en-GB" dirty="0">
              <a:latin typeface="Arial" panose="020B0604020202020204" pitchFamily="34" charset="0"/>
              <a:cs typeface="Arial" panose="020B0604020202020204" pitchFamily="34" charset="0"/>
            </a:endParaRPr>
          </a:p>
        </p:txBody>
      </p:sp>
      <p:sp>
        <p:nvSpPr>
          <p:cNvPr id="5" name="Footer Placeholder 4">
            <a:extLst>
              <a:ext uri="{FF2B5EF4-FFF2-40B4-BE49-F238E27FC236}">
                <a16:creationId xmlns:a16="http://schemas.microsoft.com/office/drawing/2014/main" id="{988EDB71-A02C-E467-B60D-33A4B4757F02}"/>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3681639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1434F4-34FD-889D-B806-2C5DFFE8975C}"/>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430EA0B3-84BF-C1E9-EBC8-AC2090197964}"/>
              </a:ext>
            </a:extLst>
          </p:cNvPr>
          <p:cNvSpPr>
            <a:spLocks noGrp="1"/>
          </p:cNvSpPr>
          <p:nvPr>
            <p:ph type="title"/>
          </p:nvPr>
        </p:nvSpPr>
        <p:spPr/>
        <p:txBody>
          <a:bodyPr>
            <a:normAutofit fontScale="90000"/>
          </a:bodyPr>
          <a:lstStyle/>
          <a:p>
            <a:pPr>
              <a:lnSpc>
                <a:spcPct val="100000"/>
              </a:lnSpc>
            </a:pPr>
            <a:r>
              <a:rPr lang="en-GB" sz="4000" dirty="0">
                <a:latin typeface="Arial" panose="020B0604020202020204" pitchFamily="34" charset="0"/>
                <a:cs typeface="Arial" panose="020B0604020202020204" pitchFamily="34" charset="0"/>
              </a:rPr>
              <a:t>Task 2: Small-group task – let us practise our communication skills</a:t>
            </a:r>
          </a:p>
        </p:txBody>
      </p:sp>
      <p:sp>
        <p:nvSpPr>
          <p:cNvPr id="4" name="Text Placeholder 3">
            <a:extLst>
              <a:ext uri="{FF2B5EF4-FFF2-40B4-BE49-F238E27FC236}">
                <a16:creationId xmlns:a16="http://schemas.microsoft.com/office/drawing/2014/main" id="{9296B0AD-3A73-2ACB-7BF9-6550862D169A}"/>
              </a:ext>
            </a:extLst>
          </p:cNvPr>
          <p:cNvSpPr>
            <a:spLocks noGrp="1"/>
          </p:cNvSpPr>
          <p:nvPr>
            <p:ph type="body" sz="quarter" idx="12"/>
          </p:nvPr>
        </p:nvSpPr>
        <p:spPr>
          <a:xfrm>
            <a:off x="312001" y="1477760"/>
            <a:ext cx="10223500" cy="4802099"/>
          </a:xfrm>
        </p:spPr>
        <p:txBody>
          <a:bodyPr vert="horz" lIns="0" tIns="0" rIns="0" bIns="0" rtlCol="0" anchor="t">
            <a:noAutofit/>
          </a:bodyPr>
          <a:lstStyle/>
          <a:p>
            <a:r>
              <a:rPr lang="en-GB" sz="3200" dirty="0">
                <a:latin typeface="Arial" panose="020B0604020202020204" pitchFamily="34" charset="0"/>
                <a:cs typeface="Arial" panose="020B0604020202020204" pitchFamily="34" charset="0"/>
              </a:rPr>
              <a:t>You will work in groups of four and take turns to take the following roles:</a:t>
            </a:r>
          </a:p>
          <a:p>
            <a:endParaRPr lang="en-GB" sz="3200" dirty="0">
              <a:latin typeface="Arial" panose="020B0604020202020204" pitchFamily="34" charset="0"/>
              <a:cs typeface="Arial" panose="020B0604020202020204" pitchFamily="34" charset="0"/>
            </a:endParaRPr>
          </a:p>
          <a:p>
            <a:pPr marL="969409" lvl="1" indent="-609585"/>
            <a:r>
              <a:rPr lang="en-GB" sz="3200" dirty="0">
                <a:latin typeface="Arial" panose="020B0604020202020204" pitchFamily="34" charset="0"/>
                <a:cs typeface="Arial" panose="020B0604020202020204" pitchFamily="34" charset="0"/>
              </a:rPr>
              <a:t>note taker for verbal communication</a:t>
            </a:r>
          </a:p>
          <a:p>
            <a:pPr marL="969409" lvl="1" indent="-609585"/>
            <a:r>
              <a:rPr lang="en-GB" sz="3200" dirty="0">
                <a:latin typeface="Arial" panose="020B0604020202020204" pitchFamily="34" charset="0"/>
                <a:cs typeface="Arial" panose="020B0604020202020204" pitchFamily="34" charset="0"/>
              </a:rPr>
              <a:t>note taker for non-verbal communication</a:t>
            </a:r>
          </a:p>
          <a:p>
            <a:pPr marL="969409" lvl="1" indent="-609585"/>
            <a:r>
              <a:rPr lang="en-GB" sz="3200" dirty="0">
                <a:latin typeface="Arial" panose="020B0604020202020204" pitchFamily="34" charset="0"/>
                <a:cs typeface="Arial" panose="020B0604020202020204" pitchFamily="34" charset="0"/>
              </a:rPr>
              <a:t>verbal communicator</a:t>
            </a:r>
          </a:p>
          <a:p>
            <a:pPr marL="969409" lvl="1" indent="-609585"/>
            <a:r>
              <a:rPr lang="en-GB" sz="3200" dirty="0">
                <a:latin typeface="Arial" panose="020B0604020202020204" pitchFamily="34" charset="0"/>
                <a:cs typeface="Arial" panose="020B0604020202020204" pitchFamily="34" charset="0"/>
              </a:rPr>
              <a:t>non-verbal communicator.</a:t>
            </a:r>
          </a:p>
          <a:p>
            <a:pPr marL="969409" lvl="1" indent="-609585"/>
            <a:endParaRPr lang="en-GB" sz="3200" dirty="0">
              <a:latin typeface="Arial" panose="020B0604020202020204" pitchFamily="34" charset="0"/>
              <a:cs typeface="Arial" panose="020B0604020202020204" pitchFamily="34" charset="0"/>
            </a:endParaRPr>
          </a:p>
          <a:p>
            <a:pPr marL="0" lvl="1" indent="0">
              <a:buNone/>
            </a:pPr>
            <a:r>
              <a:rPr lang="en-GB" sz="3200" dirty="0">
                <a:latin typeface="Arial" panose="020B0604020202020204" pitchFamily="34" charset="0"/>
                <a:cs typeface="Arial" panose="020B0604020202020204" pitchFamily="34" charset="0"/>
              </a:rPr>
              <a:t>You will use the assessment sheet to make notes for others in your group.</a:t>
            </a:r>
          </a:p>
        </p:txBody>
      </p:sp>
      <p:sp>
        <p:nvSpPr>
          <p:cNvPr id="5" name="Footer Placeholder 4">
            <a:extLst>
              <a:ext uri="{FF2B5EF4-FFF2-40B4-BE49-F238E27FC236}">
                <a16:creationId xmlns:a16="http://schemas.microsoft.com/office/drawing/2014/main" id="{95F5CC5E-CECB-952D-921D-A7EAED3826B8}"/>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1867753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8E42C4-7087-B7E6-1BD8-299074C7F012}"/>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DDEA2AB5-F422-692A-69E4-972ECE2F81C0}"/>
              </a:ext>
            </a:extLst>
          </p:cNvPr>
          <p:cNvSpPr>
            <a:spLocks noGrp="1"/>
          </p:cNvSpPr>
          <p:nvPr>
            <p:ph type="title"/>
          </p:nvPr>
        </p:nvSpPr>
        <p:spPr/>
        <p:txBody>
          <a:bodyPr>
            <a:normAutofit/>
          </a:bodyPr>
          <a:lstStyle/>
          <a:p>
            <a:r>
              <a:rPr lang="en-GB" sz="4000" dirty="0">
                <a:latin typeface="Arial" panose="020B0604020202020204" pitchFamily="34" charset="0"/>
                <a:cs typeface="Arial" panose="020B0604020202020204" pitchFamily="34" charset="0"/>
              </a:rPr>
              <a:t>Small-group task activity</a:t>
            </a:r>
          </a:p>
        </p:txBody>
      </p:sp>
      <p:sp>
        <p:nvSpPr>
          <p:cNvPr id="4" name="Text Placeholder 3">
            <a:extLst>
              <a:ext uri="{FF2B5EF4-FFF2-40B4-BE49-F238E27FC236}">
                <a16:creationId xmlns:a16="http://schemas.microsoft.com/office/drawing/2014/main" id="{C78D50A7-7F36-9B4C-22C3-758D8AA9D1CD}"/>
              </a:ext>
            </a:extLst>
          </p:cNvPr>
          <p:cNvSpPr>
            <a:spLocks noGrp="1"/>
          </p:cNvSpPr>
          <p:nvPr>
            <p:ph type="body" sz="quarter" idx="12"/>
          </p:nvPr>
        </p:nvSpPr>
        <p:spPr>
          <a:xfrm>
            <a:off x="312000" y="1280032"/>
            <a:ext cx="11208237" cy="4837267"/>
          </a:xfrm>
        </p:spPr>
        <p:txBody>
          <a:bodyPr vert="horz" lIns="0" tIns="0" rIns="0" bIns="0" rtlCol="0" anchor="t">
            <a:noAutofit/>
          </a:bodyPr>
          <a:lstStyle/>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The verbal and non-verbal communicators sit back-to-back. </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Using the shape ideas sheet (1.1), or one you have designed, the verbal communicator describes a shape, and the non-verbal communicator draws what they are told. They can ask for things to be repeated.</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The note takers for both the verbal and non-verbal communicators observe and record what they see.</a:t>
            </a:r>
          </a:p>
          <a:p>
            <a:pPr marL="457189" indent="-457189">
              <a:buFont typeface="Arial" panose="020B0604020202020204" pitchFamily="34" charset="0"/>
              <a:buChar char="•"/>
            </a:pPr>
            <a:r>
              <a:rPr lang="en-GB" sz="3200" dirty="0">
                <a:latin typeface="Arial" panose="020B0604020202020204" pitchFamily="34" charset="0"/>
                <a:cs typeface="Arial" panose="020B0604020202020204" pitchFamily="34" charset="0"/>
              </a:rPr>
              <a:t>This continues until everyone in the group has participated.</a:t>
            </a:r>
          </a:p>
        </p:txBody>
      </p:sp>
      <p:sp>
        <p:nvSpPr>
          <p:cNvPr id="5" name="Footer Placeholder 4">
            <a:extLst>
              <a:ext uri="{FF2B5EF4-FFF2-40B4-BE49-F238E27FC236}">
                <a16:creationId xmlns:a16="http://schemas.microsoft.com/office/drawing/2014/main" id="{50C686A5-3F8A-3666-7D8B-952893464B47}"/>
              </a:ext>
            </a:extLst>
          </p:cNvPr>
          <p:cNvSpPr>
            <a:spLocks noGrp="1"/>
          </p:cNvSpPr>
          <p:nvPr>
            <p:ph type="ftr" sz="quarter" idx="10"/>
          </p:nvPr>
        </p:nvSpPr>
        <p:spPr/>
        <p:txBody>
          <a:bodyPr/>
          <a:lstStyle/>
          <a:p>
            <a:r>
              <a:rPr lang="en-GB" cap="none"/>
              <a:t>Education and Training Foundation</a:t>
            </a:r>
            <a:endParaRPr lang="en-GB" cap="none" dirty="0"/>
          </a:p>
        </p:txBody>
      </p:sp>
    </p:spTree>
    <p:extLst>
      <p:ext uri="{BB962C8B-B14F-4D97-AF65-F5344CB8AC3E}">
        <p14:creationId xmlns:p14="http://schemas.microsoft.com/office/powerpoint/2010/main" val="4272621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6466C1-C02A-4365-A3A2-35E252C349CE}"/>
</file>

<file path=customXml/itemProps2.xml><?xml version="1.0" encoding="utf-8"?>
<ds:datastoreItem xmlns:ds="http://schemas.openxmlformats.org/officeDocument/2006/customXml" ds:itemID="{F07FAB95-B919-4C0C-A061-D1BE6A597424}"/>
</file>

<file path=customXml/itemProps3.xml><?xml version="1.0" encoding="utf-8"?>
<ds:datastoreItem xmlns:ds="http://schemas.openxmlformats.org/officeDocument/2006/customXml" ds:itemID="{52D7E8CB-CB4D-4D43-9A14-A4135992ACD3}"/>
</file>

<file path=docProps/app.xml><?xml version="1.0" encoding="utf-8"?>
<Properties xmlns="http://schemas.openxmlformats.org/officeDocument/2006/extended-properties" xmlns:vt="http://schemas.openxmlformats.org/officeDocument/2006/docPropsVTypes">
  <TotalTime>12</TotalTime>
  <Words>1567</Words>
  <Application>Microsoft Office PowerPoint</Application>
  <PresentationFormat>Widescreen</PresentationFormat>
  <Paragraphs>204</Paragraphs>
  <Slides>28</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T Level in Education and Early Years</vt:lpstr>
      <vt:lpstr>Connect: Different types of communication</vt:lpstr>
      <vt:lpstr>Session intent</vt:lpstr>
      <vt:lpstr>Verbal and non-verbal communication</vt:lpstr>
      <vt:lpstr>Task 1: Individual task </vt:lpstr>
      <vt:lpstr>Verbal communication</vt:lpstr>
      <vt:lpstr>Non-verbal communication</vt:lpstr>
      <vt:lpstr>Task 2: Small-group task – let us practise our communication skills</vt:lpstr>
      <vt:lpstr>Small-group task activity</vt:lpstr>
      <vt:lpstr>Task 3: Reflection task</vt:lpstr>
      <vt:lpstr>Recall and review</vt:lpstr>
      <vt:lpstr>T Level Technical Qualification in Education and Early Years</vt:lpstr>
      <vt:lpstr>Connect:</vt:lpstr>
      <vt:lpstr>Session intent</vt:lpstr>
      <vt:lpstr>Early Years Practitioner’s role</vt:lpstr>
      <vt:lpstr>Paired task: So, if we make a mistake</vt:lpstr>
      <vt:lpstr>Individual task: Create a poster</vt:lpstr>
      <vt:lpstr>Peer assessment of poster</vt:lpstr>
      <vt:lpstr>Recall and review</vt:lpstr>
      <vt:lpstr>T Level Technical Qualification in Education and Early Years</vt:lpstr>
      <vt:lpstr>Connect</vt:lpstr>
      <vt:lpstr>Session intent</vt:lpstr>
      <vt:lpstr>Early Years Practitioner’s role</vt:lpstr>
      <vt:lpstr>Early Years Practitioner’s role task </vt:lpstr>
      <vt:lpstr>Use of positive and negative language</vt:lpstr>
      <vt:lpstr>Small-group task positive and negative language</vt:lpstr>
      <vt:lpstr>Recall and review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in Education and Early Years</dc:title>
  <dc:creator>Gemma Brezinski</dc:creator>
  <cp:lastModifiedBy>Gemma Brezinski</cp:lastModifiedBy>
  <cp:revision>1</cp:revision>
  <dcterms:created xsi:type="dcterms:W3CDTF">2023-11-06T09:08:06Z</dcterms:created>
  <dcterms:modified xsi:type="dcterms:W3CDTF">2023-11-06T09:20:25Z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