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486" r:id="rId2"/>
    <p:sldId id="458" r:id="rId3"/>
    <p:sldId id="459" r:id="rId4"/>
    <p:sldId id="460" r:id="rId5"/>
    <p:sldId id="461" r:id="rId6"/>
    <p:sldId id="462" r:id="rId7"/>
    <p:sldId id="463" r:id="rId8"/>
    <p:sldId id="464" r:id="rId9"/>
    <p:sldId id="487" r:id="rId10"/>
    <p:sldId id="467" r:id="rId11"/>
    <p:sldId id="468" r:id="rId12"/>
    <p:sldId id="469" r:id="rId13"/>
    <p:sldId id="470" r:id="rId14"/>
    <p:sldId id="471" r:id="rId15"/>
    <p:sldId id="472" r:id="rId16"/>
    <p:sldId id="488" r:id="rId17"/>
    <p:sldId id="475" r:id="rId18"/>
    <p:sldId id="476" r:id="rId19"/>
    <p:sldId id="477" r:id="rId20"/>
    <p:sldId id="478" r:id="rId21"/>
    <p:sldId id="479" r:id="rId22"/>
    <p:sldId id="480" r:id="rId23"/>
    <p:sldId id="48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8EAF9A-596D-43EF-992D-3EB37E3C4FA5}" type="datetimeFigureOut">
              <a:rPr lang="en-GB" smtClean="0"/>
              <a:t>07/11/2023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9CAC46-495A-479D-932C-44CB48EBE566}" type="slidenum">
              <a:rPr lang="en-GB" smtClean="0"/>
              <a:t>‹#›</a:t>
            </a:fld>
            <a:endParaRPr lang="en-GB"/>
          </a:p>
        </p:txBody>
      </p:sp>
    </p:spTree>
    <p:extLst>
      <p:ext uri="{BB962C8B-B14F-4D97-AF65-F5344CB8AC3E}">
        <p14:creationId xmlns:p14="http://schemas.microsoft.com/office/powerpoint/2010/main" val="479681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64112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2017795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3458097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30721417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55739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16: Communication systems for children with special educational needs and disability</a:t>
            </a:r>
            <a:endParaRPr lang="en-US" sz="3200" dirty="0"/>
          </a:p>
        </p:txBody>
      </p:sp>
    </p:spTree>
    <p:extLst>
      <p:ext uri="{BB962C8B-B14F-4D97-AF65-F5344CB8AC3E}">
        <p14:creationId xmlns:p14="http://schemas.microsoft.com/office/powerpoint/2010/main" val="1291295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t>Connect: Case study</a:t>
            </a:r>
          </a:p>
        </p:txBody>
      </p:sp>
      <p:sp>
        <p:nvSpPr>
          <p:cNvPr id="5" name="Text Placeholder 4"/>
          <p:cNvSpPr>
            <a:spLocks noGrp="1"/>
          </p:cNvSpPr>
          <p:nvPr>
            <p:ph type="body" sz="quarter" idx="12"/>
          </p:nvPr>
        </p:nvSpPr>
        <p:spPr>
          <a:xfrm>
            <a:off x="312000" y="1028734"/>
            <a:ext cx="11640651" cy="5088565"/>
          </a:xfrm>
        </p:spPr>
        <p:txBody>
          <a:bodyPr vert="horz" lIns="0" tIns="0" rIns="0" bIns="0" rtlCol="0" anchor="t">
            <a:noAutofit/>
          </a:bodyPr>
          <a:lstStyle/>
          <a:p>
            <a:r>
              <a:rPr lang="en-GB" sz="2667" dirty="0">
                <a:solidFill>
                  <a:srgbClr val="000000"/>
                </a:solidFill>
                <a:latin typeface="Arial"/>
                <a:ea typeface="Times New Roman" panose="02020603050405020304" pitchFamily="18" charset="0"/>
                <a:cs typeface="Arial"/>
              </a:rPr>
              <a:t>Last lesson, we looked at how the early years practitioner (EYP) can use different types of augmentative and alternative education (AAC).</a:t>
            </a:r>
          </a:p>
          <a:p>
            <a:endParaRPr lang="en-GB" sz="2667" dirty="0">
              <a:solidFill>
                <a:srgbClr val="000000"/>
              </a:solidFill>
              <a:latin typeface="Arial" panose="020B0604020202020204" pitchFamily="34" charset="0"/>
              <a:ea typeface="Times New Roman" panose="02020603050405020304" pitchFamily="18" charset="0"/>
            </a:endParaRPr>
          </a:p>
          <a:p>
            <a:pPr marL="719982" lvl="3" indent="0">
              <a:buNone/>
            </a:pPr>
            <a:r>
              <a:rPr lang="en-GB" sz="2667" dirty="0">
                <a:solidFill>
                  <a:srgbClr val="000000"/>
                </a:solidFill>
                <a:latin typeface="Arial"/>
                <a:ea typeface="Times New Roman" panose="02020603050405020304" pitchFamily="18" charset="0"/>
                <a:cs typeface="Arial"/>
              </a:rPr>
              <a:t>Case study: </a:t>
            </a:r>
            <a:r>
              <a:rPr lang="en-GB" sz="2667" dirty="0">
                <a:latin typeface="Arial"/>
                <a:ea typeface="Calibri" panose="020F0502020204030204" pitchFamily="34" charset="0"/>
                <a:cs typeface="Times New Roman"/>
              </a:rPr>
              <a:t>Heidi is three years old; she attends a nursery two days a week and has Down’s Syndrome. This has impacted all areas of her development. However, she is sociable and motivated to communicate. Her language delay is in her expressive language skills, and this has impacted her development in specific areas of learning.</a:t>
            </a:r>
          </a:p>
          <a:p>
            <a:endParaRPr lang="en-GB" sz="2667"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r>
              <a:rPr lang="en-GB" sz="2667" dirty="0">
                <a:solidFill>
                  <a:srgbClr val="000000"/>
                </a:solidFill>
                <a:latin typeface="Arial"/>
                <a:ea typeface="Times New Roman" panose="02020603050405020304" pitchFamily="18" charset="0"/>
                <a:cs typeface="Times New Roman"/>
              </a:rPr>
              <a:t>Question: What AAC methods could be used to support Heidi while she is at nursery?</a:t>
            </a:r>
            <a:endParaRPr lang="en-GB" sz="3200" dirty="0">
              <a:solidFill>
                <a:srgbClr val="000000"/>
              </a:solidFill>
              <a:latin typeface="Arial"/>
              <a:ea typeface="Times New Roman" panose="02020603050405020304" pitchFamily="18" charset="0"/>
              <a:cs typeface="Times New Roman"/>
            </a:endParaRPr>
          </a:p>
          <a:p>
            <a:endParaRPr lang="en-GB" sz="3200" dirty="0">
              <a:latin typeface="Times New Roman" panose="02020603050405020304" pitchFamily="18" charset="0"/>
              <a:ea typeface="MS Mincho" panose="02020609040205080304" pitchFamily="49" charset="-128"/>
            </a:endParaRPr>
          </a:p>
          <a:p>
            <a:endParaRPr lang="en-GB" sz="3200" dirty="0">
              <a:solidFill>
                <a:srgbClr val="000000"/>
              </a:solidFill>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Tree>
    <p:extLst>
      <p:ext uri="{BB962C8B-B14F-4D97-AF65-F5344CB8AC3E}">
        <p14:creationId xmlns:p14="http://schemas.microsoft.com/office/powerpoint/2010/main" val="746500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a:xfrm>
            <a:off x="312001" y="1354667"/>
            <a:ext cx="10223500" cy="4762632"/>
          </a:xfrm>
        </p:spPr>
        <p:txBody>
          <a:bodyPr/>
          <a:lstStyle/>
          <a:p>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To consider how, as an EYP, we can adapt</a:t>
            </a:r>
            <a:r>
              <a:rPr lang="en-GB" sz="2400" dirty="0">
                <a:solidFill>
                  <a:srgbClr val="000000"/>
                </a:solidFill>
                <a:latin typeface="Arial" panose="020B0604020202020204" pitchFamily="34" charset="0"/>
                <a:ea typeface="Calibri" panose="020F0502020204030204" pitchFamily="34" charset="0"/>
              </a:rPr>
              <a:t> </a:t>
            </a:r>
            <a:r>
              <a:rPr lang="en-GB" sz="3200" dirty="0">
                <a:solidFill>
                  <a:srgbClr val="000000"/>
                </a:solidFill>
                <a:latin typeface="Arial" panose="020B0604020202020204" pitchFamily="34" charset="0"/>
                <a:ea typeface="Calibri" panose="020F0502020204030204" pitchFamily="34" charset="0"/>
              </a:rPr>
              <a:t>contributions to meet the needs of children.</a:t>
            </a:r>
            <a:endParaRPr lang="en-GB" sz="3200" dirty="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746948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448C74-FFAD-A511-D940-732C98CA45CB}"/>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8424B874-6977-0642-9854-1B41D187AF2B}"/>
              </a:ext>
            </a:extLst>
          </p:cNvPr>
          <p:cNvSpPr>
            <a:spLocks noGrp="1"/>
          </p:cNvSpPr>
          <p:nvPr>
            <p:ph type="title"/>
          </p:nvPr>
        </p:nvSpPr>
        <p:spPr/>
        <p:txBody>
          <a:bodyPr>
            <a:normAutofit/>
          </a:bodyPr>
          <a:lstStyle/>
          <a:p>
            <a:r>
              <a:rPr lang="en-GB" sz="4000" dirty="0"/>
              <a:t>Introduction </a:t>
            </a:r>
          </a:p>
        </p:txBody>
      </p:sp>
      <p:sp>
        <p:nvSpPr>
          <p:cNvPr id="4" name="Text Placeholder 3">
            <a:extLst>
              <a:ext uri="{FF2B5EF4-FFF2-40B4-BE49-F238E27FC236}">
                <a16:creationId xmlns:a16="http://schemas.microsoft.com/office/drawing/2014/main" id="{5F18F974-DD84-9D04-5A0F-146D8903955C}"/>
              </a:ext>
            </a:extLst>
          </p:cNvPr>
          <p:cNvSpPr>
            <a:spLocks noGrp="1"/>
          </p:cNvSpPr>
          <p:nvPr>
            <p:ph type="body" sz="quarter" idx="12"/>
          </p:nvPr>
        </p:nvSpPr>
        <p:spPr>
          <a:xfrm>
            <a:off x="312001" y="1315200"/>
            <a:ext cx="11113084" cy="4802099"/>
          </a:xfrm>
        </p:spPr>
        <p:txBody>
          <a:bodyPr/>
          <a:lstStyle/>
          <a:p>
            <a:pPr marL="457189" indent="-457189">
              <a:buFont typeface="Arial" panose="020B0604020202020204" pitchFamily="34" charset="0"/>
              <a:buChar char="•"/>
            </a:pPr>
            <a:r>
              <a:rPr lang="en-GB" sz="3200" dirty="0"/>
              <a:t>When we speak to children, we often accompany what we are saying with gestures, varying tones of voice and facial expressions. This can make it easier for them to understand what we are saying.</a:t>
            </a:r>
          </a:p>
          <a:p>
            <a:pPr marL="457189" indent="-457189">
              <a:buFont typeface="Arial" panose="020B0604020202020204" pitchFamily="34" charset="0"/>
              <a:buChar char="•"/>
            </a:pPr>
            <a:r>
              <a:rPr lang="en-GB" sz="3200" dirty="0"/>
              <a:t>When addressing the communication systems for children with special educational needs and disability, we can break this down into specific areas: communication needs and social and emotional needs.</a:t>
            </a:r>
          </a:p>
        </p:txBody>
      </p:sp>
      <p:sp>
        <p:nvSpPr>
          <p:cNvPr id="5" name="Footer Placeholder 4">
            <a:extLst>
              <a:ext uri="{FF2B5EF4-FFF2-40B4-BE49-F238E27FC236}">
                <a16:creationId xmlns:a16="http://schemas.microsoft.com/office/drawing/2014/main" id="{C20D0EA7-0BEB-E83B-DD52-1527628C829E}"/>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68900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618F365-4F85-3700-5BBC-0062171192E7}"/>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4910A21D-4E0C-AB0B-4183-BD16B22AEEFC}"/>
              </a:ext>
            </a:extLst>
          </p:cNvPr>
          <p:cNvSpPr>
            <a:spLocks noGrp="1"/>
          </p:cNvSpPr>
          <p:nvPr>
            <p:ph type="title"/>
          </p:nvPr>
        </p:nvSpPr>
        <p:spPr/>
        <p:txBody>
          <a:bodyPr>
            <a:normAutofit/>
          </a:bodyPr>
          <a:lstStyle/>
          <a:p>
            <a:r>
              <a:rPr lang="en-GB" sz="4000" dirty="0"/>
              <a:t>Paired task (10 minutes) </a:t>
            </a:r>
            <a:br>
              <a:rPr lang="en-GB" sz="4000" dirty="0"/>
            </a:br>
            <a:endParaRPr lang="en-GB" sz="4000" dirty="0"/>
          </a:p>
        </p:txBody>
      </p:sp>
      <p:sp>
        <p:nvSpPr>
          <p:cNvPr id="4" name="Text Placeholder 3">
            <a:extLst>
              <a:ext uri="{FF2B5EF4-FFF2-40B4-BE49-F238E27FC236}">
                <a16:creationId xmlns:a16="http://schemas.microsoft.com/office/drawing/2014/main" id="{AB1A7F13-FAE0-FE77-734F-1354AC74CA94}"/>
              </a:ext>
            </a:extLst>
          </p:cNvPr>
          <p:cNvSpPr>
            <a:spLocks noGrp="1"/>
          </p:cNvSpPr>
          <p:nvPr>
            <p:ph type="body" sz="quarter" idx="12"/>
          </p:nvPr>
        </p:nvSpPr>
        <p:spPr>
          <a:xfrm>
            <a:off x="312000" y="1315200"/>
            <a:ext cx="11509120" cy="4802099"/>
          </a:xfrm>
        </p:spPr>
        <p:txBody>
          <a:bodyPr/>
          <a:lstStyle/>
          <a:p>
            <a:r>
              <a:rPr lang="en-GB" sz="3200" dirty="0"/>
              <a:t>Working in pairs, draw a table with two columns in your notebooks. Label one column ‘Communication needs’ and the other ‘Social and emotional needs’.</a:t>
            </a:r>
          </a:p>
          <a:p>
            <a:endParaRPr lang="en-GB" sz="3200" dirty="0"/>
          </a:p>
          <a:p>
            <a:r>
              <a:rPr lang="en-GB" sz="3200" dirty="0"/>
              <a:t>Under each heading, make a list of what you need to consider when talking to children with English as an additional language how this might affect their communication and their social and emotional needs.</a:t>
            </a:r>
          </a:p>
          <a:p>
            <a:endParaRPr lang="en-GB" sz="3200" dirty="0"/>
          </a:p>
          <a:p>
            <a:r>
              <a:rPr lang="en-GB" sz="3200" dirty="0"/>
              <a:t>Be prepared to provide feedback.</a:t>
            </a:r>
          </a:p>
        </p:txBody>
      </p:sp>
      <p:sp>
        <p:nvSpPr>
          <p:cNvPr id="5" name="Footer Placeholder 4">
            <a:extLst>
              <a:ext uri="{FF2B5EF4-FFF2-40B4-BE49-F238E27FC236}">
                <a16:creationId xmlns:a16="http://schemas.microsoft.com/office/drawing/2014/main" id="{5192DCEC-8117-8A44-18ED-6FD0D00838E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309311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06DCE5-6AAF-ECA1-8C4F-88FC07329A38}"/>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0C6910C7-DE3B-0057-C8FB-1A4CD06E87D9}"/>
              </a:ext>
            </a:extLst>
          </p:cNvPr>
          <p:cNvSpPr>
            <a:spLocks noGrp="1"/>
          </p:cNvSpPr>
          <p:nvPr>
            <p:ph type="title"/>
          </p:nvPr>
        </p:nvSpPr>
        <p:spPr/>
        <p:txBody>
          <a:bodyPr>
            <a:normAutofit/>
          </a:bodyPr>
          <a:lstStyle/>
          <a:p>
            <a:r>
              <a:rPr lang="en-GB" sz="4000" dirty="0"/>
              <a:t>Small-group task (20 minutes) </a:t>
            </a:r>
            <a:br>
              <a:rPr lang="en-GB" sz="4000" dirty="0"/>
            </a:br>
            <a:endParaRPr lang="en-GB" sz="4000" dirty="0"/>
          </a:p>
        </p:txBody>
      </p:sp>
      <p:sp>
        <p:nvSpPr>
          <p:cNvPr id="4" name="Text Placeholder 3">
            <a:extLst>
              <a:ext uri="{FF2B5EF4-FFF2-40B4-BE49-F238E27FC236}">
                <a16:creationId xmlns:a16="http://schemas.microsoft.com/office/drawing/2014/main" id="{B865328E-DA8E-2723-2EC3-922013110459}"/>
              </a:ext>
            </a:extLst>
          </p:cNvPr>
          <p:cNvSpPr>
            <a:spLocks noGrp="1"/>
          </p:cNvSpPr>
          <p:nvPr>
            <p:ph type="body" sz="quarter" idx="12"/>
          </p:nvPr>
        </p:nvSpPr>
        <p:spPr>
          <a:xfrm>
            <a:off x="312000" y="1315200"/>
            <a:ext cx="11509120" cy="4802099"/>
          </a:xfrm>
        </p:spPr>
        <p:txBody>
          <a:bodyPr/>
          <a:lstStyle/>
          <a:p>
            <a:pPr lvl="0"/>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Working in a small group, consider how the EYP can support:</a:t>
            </a:r>
          </a:p>
          <a:p>
            <a:pPr marL="457189" indent="-457189">
              <a:buFont typeface="Symbol" panose="05050102010706020507" pitchFamily="18" charset="2"/>
              <a:buChar char=""/>
            </a:pPr>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children who may be more proficient in spoken than written English</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marL="457189" indent="-457189">
              <a:buFont typeface="Symbol" panose="05050102010706020507" pitchFamily="18" charset="2"/>
              <a:buChar char=""/>
            </a:pPr>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children who may have difficulty accessing resources in English</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pPr marL="457189" indent="-457189">
              <a:buFont typeface="Symbol" panose="05050102010706020507" pitchFamily="18" charset="2"/>
              <a:buChar char=""/>
            </a:pPr>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children who may have difficultly responding to questions in English.</a:t>
            </a:r>
            <a:endParaRPr lang="en-GB" sz="3200" dirty="0">
              <a:latin typeface="Calibri" panose="020F0502020204030204" pitchFamily="34" charset="0"/>
              <a:ea typeface="Calibri" panose="020F0502020204030204" pitchFamily="34" charset="0"/>
              <a:cs typeface="Times New Roman" panose="02020603050405020304" pitchFamily="18" charset="0"/>
            </a:endParaRPr>
          </a:p>
          <a:p>
            <a:endParaRPr lang="en-GB" dirty="0"/>
          </a:p>
          <a:p>
            <a:r>
              <a:rPr lang="en-GB" sz="3200" dirty="0"/>
              <a:t>Be prepared to provide feedback.</a:t>
            </a:r>
          </a:p>
        </p:txBody>
      </p:sp>
      <p:sp>
        <p:nvSpPr>
          <p:cNvPr id="5" name="Footer Placeholder 4">
            <a:extLst>
              <a:ext uri="{FF2B5EF4-FFF2-40B4-BE49-F238E27FC236}">
                <a16:creationId xmlns:a16="http://schemas.microsoft.com/office/drawing/2014/main" id="{44C45FC1-F08F-889B-A8D9-B1737B9BBE1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949530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064587"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We have learnt about </a:t>
            </a:r>
            <a:r>
              <a:rPr lang="en-GB"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a:t>
            </a:r>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ow, as an EYP, we can adapt</a:t>
            </a:r>
            <a:r>
              <a:rPr lang="en-GB" sz="2400" dirty="0">
                <a:solidFill>
                  <a:srgbClr val="000000"/>
                </a:solidFill>
                <a:latin typeface="Arial" panose="020B0604020202020204" pitchFamily="34" charset="0"/>
                <a:ea typeface="Calibri" panose="020F0502020204030204" pitchFamily="34" charset="0"/>
              </a:rPr>
              <a:t> </a:t>
            </a:r>
            <a:r>
              <a:rPr lang="en-GB" sz="3200" dirty="0">
                <a:solidFill>
                  <a:srgbClr val="000000"/>
                </a:solidFill>
                <a:latin typeface="Arial" panose="020B0604020202020204" pitchFamily="34" charset="0"/>
                <a:ea typeface="Calibri" panose="020F0502020204030204" pitchFamily="34" charset="0"/>
              </a:rPr>
              <a:t>contributions to meet the needs of children.</a:t>
            </a:r>
          </a:p>
          <a:p>
            <a:endPar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As you leave, come to write your name on the board along with one way that EYPs can adapt the contributions we make to meet the needs of children.</a:t>
            </a:r>
            <a:endParaRPr lang="en-GB" sz="3200" dirty="0">
              <a:ea typeface="Calibri" panose="020F0502020204030204" pitchFamily="34" charset="0"/>
              <a:cs typeface="Times New Roman" panose="02020603050405020304" pitchFamily="18" charset="0"/>
            </a:endParaRPr>
          </a:p>
          <a:p>
            <a:r>
              <a:rPr lang="en-GB" sz="3200" dirty="0">
                <a:solidFill>
                  <a:srgbClr val="000000"/>
                </a:solidFill>
                <a:latin typeface="Arial" panose="020B0604020202020204" pitchFamily="34" charset="0"/>
                <a:ea typeface="Times New Roman" panose="02020603050405020304" pitchFamily="18" charset="0"/>
              </a:rPr>
              <a:t>  </a:t>
            </a:r>
            <a:endParaRPr lang="en-GB" sz="4267" dirty="0"/>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574880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18: Communication systems for children with special educational needs and disability</a:t>
            </a:r>
            <a:endParaRPr lang="en-US" sz="3200" dirty="0"/>
          </a:p>
        </p:txBody>
      </p:sp>
    </p:spTree>
    <p:extLst>
      <p:ext uri="{BB962C8B-B14F-4D97-AF65-F5344CB8AC3E}">
        <p14:creationId xmlns:p14="http://schemas.microsoft.com/office/powerpoint/2010/main" val="658418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t>Connect: Peer questioning</a:t>
            </a:r>
          </a:p>
        </p:txBody>
      </p:sp>
      <p:sp>
        <p:nvSpPr>
          <p:cNvPr id="5" name="Text Placeholder 4"/>
          <p:cNvSpPr>
            <a:spLocks noGrp="1"/>
          </p:cNvSpPr>
          <p:nvPr>
            <p:ph type="body" sz="quarter" idx="12"/>
          </p:nvPr>
        </p:nvSpPr>
        <p:spPr>
          <a:xfrm>
            <a:off x="312000" y="1028734"/>
            <a:ext cx="11781677" cy="5088565"/>
          </a:xfrm>
        </p:spPr>
        <p:txBody>
          <a:bodyPr vert="horz" lIns="0" tIns="0" rIns="0" bIns="0" rtlCol="0" anchor="t">
            <a:noAutofit/>
          </a:bodyPr>
          <a:lstStyle/>
          <a:p>
            <a:pPr marL="457189" indent="-457189">
              <a:buFont typeface="Arial" panose="020B0604020202020204" pitchFamily="34" charset="0"/>
              <a:buChar char="•"/>
            </a:pPr>
            <a:r>
              <a:rPr lang="en-GB" sz="3200" dirty="0">
                <a:solidFill>
                  <a:srgbClr val="000000"/>
                </a:solidFill>
                <a:latin typeface="Arial" panose="020B0604020202020204" pitchFamily="34" charset="0"/>
                <a:ea typeface="Times New Roman" panose="02020603050405020304" pitchFamily="18" charset="0"/>
              </a:rPr>
              <a:t>Last lesson, we looked at how early years </a:t>
            </a:r>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practitioners (EYPs) can adapt the contributions we make to meet the needs of children.</a:t>
            </a:r>
          </a:p>
          <a:p>
            <a:pPr marL="457189" indent="-457189">
              <a:buFont typeface="Arial" panose="020B0604020202020204" pitchFamily="34" charset="0"/>
              <a:buChar char="•"/>
            </a:pPr>
            <a:r>
              <a:rPr lang="en-GB" sz="3200" dirty="0"/>
              <a:t>On the sticky note, write your name in the top left-hand corner.</a:t>
            </a:r>
          </a:p>
          <a:p>
            <a:pPr marL="457189" indent="-457189">
              <a:buFont typeface="Arial" panose="020B0604020202020204" pitchFamily="34" charset="0"/>
              <a:buChar char="•"/>
            </a:pPr>
            <a:r>
              <a:rPr lang="en-GB" sz="3200" dirty="0"/>
              <a:t>Pose a question based on the last lesson.</a:t>
            </a:r>
          </a:p>
          <a:p>
            <a:pPr marL="457189" indent="-457189">
              <a:buFont typeface="Arial" panose="020B0604020202020204" pitchFamily="34" charset="0"/>
              <a:buChar char="•"/>
            </a:pPr>
            <a:r>
              <a:rPr lang="en-GB" sz="3200" dirty="0"/>
              <a:t>Hold the note up when you have written your question so that your tutor can collect it.</a:t>
            </a:r>
          </a:p>
          <a:p>
            <a:pPr marL="457189" indent="-457189">
              <a:buFont typeface="Arial" panose="020B0604020202020204" pitchFamily="34" charset="0"/>
              <a:buChar char="•"/>
            </a:pPr>
            <a:r>
              <a:rPr lang="en-GB" sz="3200" dirty="0"/>
              <a:t>You will receive a peer’s sticky note. Write your name on it and answer the question.</a:t>
            </a:r>
          </a:p>
          <a:p>
            <a:pPr marL="457189" indent="-457189">
              <a:buFont typeface="Arial" panose="020B0604020202020204" pitchFamily="34" charset="0"/>
              <a:buChar char="•"/>
            </a:pPr>
            <a:r>
              <a:rPr lang="en-GB" sz="3200" dirty="0"/>
              <a:t>Go to give it back to your peer. Did you answer correctly?</a:t>
            </a:r>
            <a:endParaRPr lang="en-GB" sz="3200" dirty="0">
              <a:latin typeface="Times New Roman" panose="02020603050405020304" pitchFamily="18" charset="0"/>
              <a:ea typeface="MS Mincho" panose="02020609040205080304" pitchFamily="49" charset="-128"/>
            </a:endParaRPr>
          </a:p>
          <a:p>
            <a:endParaRPr lang="en-GB" sz="3200" dirty="0">
              <a:solidFill>
                <a:srgbClr val="000000"/>
              </a:solidFill>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Tree>
    <p:extLst>
      <p:ext uri="{BB962C8B-B14F-4D97-AF65-F5344CB8AC3E}">
        <p14:creationId xmlns:p14="http://schemas.microsoft.com/office/powerpoint/2010/main" val="4577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a:xfrm>
            <a:off x="312001" y="1354667"/>
            <a:ext cx="10223500" cy="4762632"/>
          </a:xfrm>
        </p:spPr>
        <p:txBody>
          <a:bodyPr/>
          <a:lstStyle/>
          <a:p>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To consider how EYPs can adapt</a:t>
            </a:r>
            <a:r>
              <a:rPr lang="en-GB" sz="2400" dirty="0">
                <a:solidFill>
                  <a:srgbClr val="000000"/>
                </a:solidFill>
                <a:latin typeface="Arial" panose="020B0604020202020204" pitchFamily="34" charset="0"/>
                <a:ea typeface="Calibri" panose="020F0502020204030204" pitchFamily="34" charset="0"/>
              </a:rPr>
              <a:t> </a:t>
            </a:r>
            <a:r>
              <a:rPr lang="en-GB" sz="3200" dirty="0">
                <a:solidFill>
                  <a:srgbClr val="000000"/>
                </a:solidFill>
                <a:latin typeface="Arial" panose="020B0604020202020204" pitchFamily="34" charset="0"/>
                <a:ea typeface="Calibri" panose="020F0502020204030204" pitchFamily="34" charset="0"/>
              </a:rPr>
              <a:t>contributions to meet the needs of young people.</a:t>
            </a:r>
            <a:endParaRPr lang="en-GB" sz="3200" dirty="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633242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448C74-FFAD-A511-D940-732C98CA45CB}"/>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8424B874-6977-0642-9854-1B41D187AF2B}"/>
              </a:ext>
            </a:extLst>
          </p:cNvPr>
          <p:cNvSpPr>
            <a:spLocks noGrp="1"/>
          </p:cNvSpPr>
          <p:nvPr>
            <p:ph type="title"/>
          </p:nvPr>
        </p:nvSpPr>
        <p:spPr/>
        <p:txBody>
          <a:bodyPr>
            <a:normAutofit/>
          </a:bodyPr>
          <a:lstStyle/>
          <a:p>
            <a:r>
              <a:rPr lang="en-GB" sz="4000" dirty="0"/>
              <a:t>Introduction </a:t>
            </a:r>
          </a:p>
        </p:txBody>
      </p:sp>
      <p:sp>
        <p:nvSpPr>
          <p:cNvPr id="4" name="Text Placeholder 3">
            <a:extLst>
              <a:ext uri="{FF2B5EF4-FFF2-40B4-BE49-F238E27FC236}">
                <a16:creationId xmlns:a16="http://schemas.microsoft.com/office/drawing/2014/main" id="{5F18F974-DD84-9D04-5A0F-146D8903955C}"/>
              </a:ext>
            </a:extLst>
          </p:cNvPr>
          <p:cNvSpPr>
            <a:spLocks noGrp="1"/>
          </p:cNvSpPr>
          <p:nvPr>
            <p:ph type="body" sz="quarter" idx="12"/>
          </p:nvPr>
        </p:nvSpPr>
        <p:spPr>
          <a:xfrm>
            <a:off x="310600" y="1027951"/>
            <a:ext cx="11640651" cy="4802099"/>
          </a:xfrm>
        </p:spPr>
        <p:txBody>
          <a:bodyPr/>
          <a:lstStyle/>
          <a:p>
            <a:pPr marL="457189" indent="-457189">
              <a:buFont typeface="Arial" panose="020B0604020202020204" pitchFamily="34" charset="0"/>
              <a:buChar char="•"/>
            </a:pPr>
            <a:r>
              <a:rPr lang="en-GB" sz="3200" dirty="0"/>
              <a:t>When we speak to young people, we often accompany what we are saying with gestures, varying tones of voice and facial expressions. This can make it easier for them to understand what we are saying.</a:t>
            </a:r>
          </a:p>
          <a:p>
            <a:pPr marL="457189" indent="-457189">
              <a:buFont typeface="Arial" panose="020B0604020202020204" pitchFamily="34" charset="0"/>
              <a:buChar char="•"/>
            </a:pPr>
            <a:r>
              <a:rPr lang="en-GB" sz="3200" dirty="0"/>
              <a:t>When addressing the communication systems for children with special educational needs and disability, we can break this down into specific areas: communication needs and social and emotional needs.</a:t>
            </a:r>
          </a:p>
          <a:p>
            <a:pPr marL="457189" indent="-457189">
              <a:buFont typeface="Arial" panose="020B0604020202020204" pitchFamily="34" charset="0"/>
              <a:buChar char="•"/>
            </a:pPr>
            <a:r>
              <a:rPr lang="en-GB" sz="3200" dirty="0"/>
              <a:t>Young people will have developed their own method of communication through verbal, written or other methods.</a:t>
            </a:r>
          </a:p>
        </p:txBody>
      </p:sp>
      <p:sp>
        <p:nvSpPr>
          <p:cNvPr id="5" name="Footer Placeholder 4">
            <a:extLst>
              <a:ext uri="{FF2B5EF4-FFF2-40B4-BE49-F238E27FC236}">
                <a16:creationId xmlns:a16="http://schemas.microsoft.com/office/drawing/2014/main" id="{C20D0EA7-0BEB-E83B-DD52-1527628C829E}"/>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09543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t>Connect </a:t>
            </a:r>
          </a:p>
        </p:txBody>
      </p:sp>
      <p:sp>
        <p:nvSpPr>
          <p:cNvPr id="5" name="Text Placeholder 4"/>
          <p:cNvSpPr>
            <a:spLocks noGrp="1"/>
          </p:cNvSpPr>
          <p:nvPr>
            <p:ph type="body" sz="quarter" idx="12"/>
          </p:nvPr>
        </p:nvSpPr>
        <p:spPr>
          <a:xfrm>
            <a:off x="312001" y="1315200"/>
            <a:ext cx="11248684"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Last lesson, we looked at how the early years practitioner (EYP) can model language that celebrates diversity.</a:t>
            </a:r>
          </a:p>
          <a:p>
            <a:endParaRPr lang="en-GB" sz="3200" dirty="0">
              <a:latin typeface="Times New Roman" panose="02020603050405020304" pitchFamily="18" charset="0"/>
              <a:ea typeface="MS Mincho" panose="02020609040205080304" pitchFamily="49" charset="-128"/>
            </a:endParaRPr>
          </a:p>
          <a:p>
            <a:r>
              <a:rPr lang="en-GB" sz="3200" dirty="0">
                <a:solidFill>
                  <a:srgbClr val="000000"/>
                </a:solidFill>
                <a:latin typeface="Arial" panose="020B0604020202020204" pitchFamily="34" charset="0"/>
                <a:ea typeface="Times New Roman" panose="02020603050405020304" pitchFamily="18" charset="0"/>
              </a:rPr>
              <a:t>Write your name on a sticky note along with one way that the EYP can promote language diversity in a setting.</a:t>
            </a:r>
          </a:p>
          <a:p>
            <a:endParaRPr lang="en-GB" sz="3200" dirty="0">
              <a:solidFill>
                <a:srgbClr val="000000"/>
              </a:solidFill>
              <a:latin typeface="Arial" panose="020B0604020202020204" pitchFamily="34" charset="0"/>
              <a:ea typeface="Times New Roman" panose="02020603050405020304" pitchFamily="18" charset="0"/>
            </a:endParaRPr>
          </a:p>
          <a:p>
            <a:r>
              <a:rPr lang="en-GB" sz="3200" dirty="0">
                <a:solidFill>
                  <a:srgbClr val="000000"/>
                </a:solidFill>
                <a:latin typeface="Arial" panose="020B0604020202020204" pitchFamily="34" charset="0"/>
                <a:ea typeface="Times New Roman" panose="02020603050405020304" pitchFamily="18" charset="0"/>
              </a:rPr>
              <a:t>Come to put the sticky note on the wall.</a:t>
            </a:r>
            <a:endParaRPr lang="en-GB" sz="3200" dirty="0">
              <a:latin typeface="Times New Roman" panose="02020603050405020304" pitchFamily="18" charset="0"/>
              <a:ea typeface="MS Mincho" panose="02020609040205080304" pitchFamily="49" charset="-128"/>
            </a:endParaRPr>
          </a:p>
          <a:p>
            <a:endParaRPr lang="en-GB" sz="3200" dirty="0">
              <a:solidFill>
                <a:srgbClr val="000000"/>
              </a:solidFill>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257355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618F365-4F85-3700-5BBC-0062171192E7}"/>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3" name="Title 2">
            <a:extLst>
              <a:ext uri="{FF2B5EF4-FFF2-40B4-BE49-F238E27FC236}">
                <a16:creationId xmlns:a16="http://schemas.microsoft.com/office/drawing/2014/main" id="{4910A21D-4E0C-AB0B-4183-BD16B22AEEFC}"/>
              </a:ext>
            </a:extLst>
          </p:cNvPr>
          <p:cNvSpPr>
            <a:spLocks noGrp="1"/>
          </p:cNvSpPr>
          <p:nvPr>
            <p:ph type="title"/>
          </p:nvPr>
        </p:nvSpPr>
        <p:spPr/>
        <p:txBody>
          <a:bodyPr>
            <a:normAutofit/>
          </a:bodyPr>
          <a:lstStyle/>
          <a:p>
            <a:r>
              <a:rPr lang="en-GB" sz="4000" dirty="0"/>
              <a:t>Paired task (15 minutes) </a:t>
            </a:r>
            <a:br>
              <a:rPr lang="en-GB" sz="4000" dirty="0"/>
            </a:br>
            <a:endParaRPr lang="en-GB" sz="4000" dirty="0"/>
          </a:p>
        </p:txBody>
      </p:sp>
      <p:sp>
        <p:nvSpPr>
          <p:cNvPr id="4" name="Text Placeholder 3">
            <a:extLst>
              <a:ext uri="{FF2B5EF4-FFF2-40B4-BE49-F238E27FC236}">
                <a16:creationId xmlns:a16="http://schemas.microsoft.com/office/drawing/2014/main" id="{AB1A7F13-FAE0-FE77-734F-1354AC74CA94}"/>
              </a:ext>
            </a:extLst>
          </p:cNvPr>
          <p:cNvSpPr>
            <a:spLocks noGrp="1"/>
          </p:cNvSpPr>
          <p:nvPr>
            <p:ph type="body" sz="quarter" idx="12"/>
          </p:nvPr>
        </p:nvSpPr>
        <p:spPr>
          <a:xfrm>
            <a:off x="312000" y="1315200"/>
            <a:ext cx="11509120" cy="4802099"/>
          </a:xfrm>
        </p:spPr>
        <p:txBody>
          <a:bodyPr/>
          <a:lstStyle/>
          <a:p>
            <a:r>
              <a:rPr lang="en-GB" sz="3200" dirty="0"/>
              <a:t>Working in pairs, consider the needs that a young person being taught English as an additional language (EAL) might have in relation to communication and social and emotional development.</a:t>
            </a:r>
          </a:p>
          <a:p>
            <a:pPr marL="457189" indent="-457189">
              <a:buFont typeface="Arial" panose="020B0604020202020204" pitchFamily="34" charset="0"/>
              <a:buChar char="•"/>
            </a:pPr>
            <a:r>
              <a:rPr lang="en-GB" sz="3200" dirty="0"/>
              <a:t>For communication needs, consider factors of speaking and accessing the curriculum and resources.</a:t>
            </a:r>
          </a:p>
          <a:p>
            <a:pPr marL="457189" indent="-457189">
              <a:buFont typeface="Arial" panose="020B0604020202020204" pitchFamily="34" charset="0"/>
              <a:buChar char="•"/>
            </a:pPr>
            <a:r>
              <a:rPr lang="en-GB" sz="3200" dirty="0"/>
              <a:t>For social and emotional needs, consider isolation, negative attitudes and language support at home.</a:t>
            </a:r>
          </a:p>
          <a:p>
            <a:endParaRPr lang="en-GB" sz="3200" dirty="0"/>
          </a:p>
          <a:p>
            <a:r>
              <a:rPr lang="en-GB" sz="3200" dirty="0"/>
              <a:t>Be prepared to provide feedback.</a:t>
            </a:r>
          </a:p>
        </p:txBody>
      </p:sp>
      <p:sp>
        <p:nvSpPr>
          <p:cNvPr id="5" name="Footer Placeholder 4">
            <a:extLst>
              <a:ext uri="{FF2B5EF4-FFF2-40B4-BE49-F238E27FC236}">
                <a16:creationId xmlns:a16="http://schemas.microsoft.com/office/drawing/2014/main" id="{5192DCEC-8117-8A44-18ED-6FD0D00838E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79587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8180A9-75ED-3D6A-DCF0-49AFDA35E1DB}"/>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3" name="Title 2">
            <a:extLst>
              <a:ext uri="{FF2B5EF4-FFF2-40B4-BE49-F238E27FC236}">
                <a16:creationId xmlns:a16="http://schemas.microsoft.com/office/drawing/2014/main" id="{CD0236FB-9312-66BD-B888-D1DB000D53C0}"/>
              </a:ext>
            </a:extLst>
          </p:cNvPr>
          <p:cNvSpPr>
            <a:spLocks noGrp="1"/>
          </p:cNvSpPr>
          <p:nvPr>
            <p:ph type="title"/>
          </p:nvPr>
        </p:nvSpPr>
        <p:spPr/>
        <p:txBody>
          <a:bodyPr>
            <a:normAutofit fontScale="90000"/>
          </a:bodyPr>
          <a:lstStyle/>
          <a:p>
            <a:pPr>
              <a:lnSpc>
                <a:spcPct val="100000"/>
              </a:lnSpc>
            </a:pPr>
            <a:r>
              <a:rPr lang="en-GB" sz="4000" dirty="0"/>
              <a:t>Individual task: Poster (you have 45 minutes to produce this)</a:t>
            </a:r>
          </a:p>
        </p:txBody>
      </p:sp>
      <p:sp>
        <p:nvSpPr>
          <p:cNvPr id="4" name="Text Placeholder 3">
            <a:extLst>
              <a:ext uri="{FF2B5EF4-FFF2-40B4-BE49-F238E27FC236}">
                <a16:creationId xmlns:a16="http://schemas.microsoft.com/office/drawing/2014/main" id="{C395F3B6-098B-5079-829F-90F8A3FC4A76}"/>
              </a:ext>
            </a:extLst>
          </p:cNvPr>
          <p:cNvSpPr>
            <a:spLocks noGrp="1"/>
          </p:cNvSpPr>
          <p:nvPr>
            <p:ph type="body" sz="quarter" idx="12"/>
          </p:nvPr>
        </p:nvSpPr>
        <p:spPr>
          <a:xfrm>
            <a:off x="312000" y="1422400"/>
            <a:ext cx="11569400" cy="4673599"/>
          </a:xfrm>
        </p:spPr>
        <p:txBody>
          <a:bodyPr/>
          <a:lstStyle/>
          <a:p>
            <a:r>
              <a:rPr lang="en-GB" sz="2400" dirty="0"/>
              <a:t>Design a poster that summarises the communication needs that a young person being taught EAL might have.</a:t>
            </a:r>
          </a:p>
          <a:p>
            <a:endParaRPr lang="en-GB" sz="2400" dirty="0"/>
          </a:p>
          <a:p>
            <a:r>
              <a:rPr lang="en-GB" sz="2400" dirty="0"/>
              <a:t>Think about:</a:t>
            </a:r>
          </a:p>
          <a:p>
            <a:pPr marL="457189" indent="-457189">
              <a:buFont typeface="Arial" panose="020B0604020202020204" pitchFamily="34" charset="0"/>
              <a:buChar char="•"/>
            </a:pPr>
            <a:r>
              <a:rPr lang="en-GB" sz="2400" dirty="0"/>
              <a:t>your audience</a:t>
            </a:r>
          </a:p>
          <a:p>
            <a:pPr marL="457189" indent="-457189">
              <a:buFont typeface="Arial" panose="020B0604020202020204" pitchFamily="34" charset="0"/>
              <a:buChar char="•"/>
            </a:pPr>
            <a:r>
              <a:rPr lang="en-GB" sz="2400" dirty="0"/>
              <a:t>the purpose of the poster</a:t>
            </a:r>
          </a:p>
          <a:p>
            <a:pPr marL="457189" indent="-457189">
              <a:buFont typeface="Arial" panose="020B0604020202020204" pitchFamily="34" charset="0"/>
              <a:buChar char="•"/>
            </a:pPr>
            <a:r>
              <a:rPr lang="en-GB" sz="2400" dirty="0"/>
              <a:t>using pictures and images to make your meaning clearer</a:t>
            </a:r>
          </a:p>
          <a:p>
            <a:pPr marL="457189" indent="-457189">
              <a:buFont typeface="Arial" panose="020B0604020202020204" pitchFamily="34" charset="0"/>
              <a:buChar char="•"/>
            </a:pPr>
            <a:r>
              <a:rPr lang="en-GB" sz="2400" dirty="0"/>
              <a:t>how you use precise technical terminology.</a:t>
            </a:r>
          </a:p>
          <a:p>
            <a:endParaRPr lang="en-GB" sz="2400" dirty="0"/>
          </a:p>
          <a:p>
            <a:r>
              <a:rPr lang="en-GB" sz="2400" dirty="0"/>
              <a:t>Remember to proofread your poster and check for accurate spelling, punctuation and grammar.</a:t>
            </a:r>
          </a:p>
        </p:txBody>
      </p:sp>
      <p:sp>
        <p:nvSpPr>
          <p:cNvPr id="5" name="Footer Placeholder 4">
            <a:extLst>
              <a:ext uri="{FF2B5EF4-FFF2-40B4-BE49-F238E27FC236}">
                <a16:creationId xmlns:a16="http://schemas.microsoft.com/office/drawing/2014/main" id="{2EC911C8-6F06-667F-E858-E1E21D51FD2E}"/>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441734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064587"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We have learnt about </a:t>
            </a:r>
            <a:r>
              <a:rPr lang="en-GB" sz="3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h</a:t>
            </a:r>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ow, as EYPs, we can adapt</a:t>
            </a:r>
            <a:r>
              <a:rPr lang="en-GB" sz="3200" dirty="0">
                <a:solidFill>
                  <a:srgbClr val="000000"/>
                </a:solidFill>
                <a:latin typeface="Arial" panose="020B0604020202020204" pitchFamily="34" charset="0"/>
                <a:ea typeface="Calibri" panose="020F0502020204030204" pitchFamily="34" charset="0"/>
              </a:rPr>
              <a:t> contributions to meet the needs of young people.</a:t>
            </a:r>
          </a:p>
          <a:p>
            <a:endParaRPr lang="en-GB" sz="3200" dirty="0">
              <a:solidFill>
                <a:srgbClr val="000000"/>
              </a:solidFill>
              <a:latin typeface="Arial" panose="020B0604020202020204" pitchFamily="34" charset="0"/>
              <a:ea typeface="Calibri" panose="020F0502020204030204" pitchFamily="34" charset="0"/>
            </a:endParaRPr>
          </a:p>
          <a:p>
            <a:r>
              <a:rPr lang="en-GB" sz="3200" dirty="0">
                <a:solidFill>
                  <a:srgbClr val="000000"/>
                </a:solidFill>
                <a:latin typeface="Arial" panose="020B0604020202020204" pitchFamily="34" charset="0"/>
                <a:ea typeface="Calibri" panose="020F0502020204030204" pitchFamily="34" charset="0"/>
              </a:rPr>
              <a:t>As you leave, hand your poster in to your tutor so that the information can be checked for accuracy and to assess your knowledge and understanding from this lesson.</a:t>
            </a:r>
          </a:p>
          <a:p>
            <a:endPar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r>
              <a:rPr lang="en-GB" sz="3200" dirty="0">
                <a:solidFill>
                  <a:srgbClr val="000000"/>
                </a:solidFill>
                <a:latin typeface="Arial" panose="020B0604020202020204" pitchFamily="34" charset="0"/>
                <a:ea typeface="Times New Roman" panose="02020603050405020304" pitchFamily="18" charset="0"/>
              </a:rPr>
              <a:t>  </a:t>
            </a:r>
            <a:endParaRPr lang="en-GB" sz="3200" dirty="0"/>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338840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026" name="Picture 2">
            <a:extLst>
              <a:ext uri="{FF2B5EF4-FFF2-40B4-BE49-F238E27FC236}">
                <a16:creationId xmlns:a16="http://schemas.microsoft.com/office/drawing/2014/main" id="{002DA00E-1A9A-F97F-BDF9-2F3EAA2AE6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2619" y="2039903"/>
            <a:ext cx="2122188" cy="1498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676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a:xfrm>
            <a:off x="312001" y="1354667"/>
            <a:ext cx="10223500" cy="4762632"/>
          </a:xfrm>
        </p:spPr>
        <p:txBody>
          <a:bodyPr/>
          <a:lstStyle/>
          <a:p>
            <a:r>
              <a:rPr lang="en-GB" sz="3200" dirty="0">
                <a:ea typeface="Calibri" panose="020F0502020204030204" pitchFamily="34" charset="0"/>
                <a:cs typeface="Times New Roman" panose="02020603050405020304" pitchFamily="18" charset="0"/>
              </a:rPr>
              <a:t>To establish the different </a:t>
            </a:r>
            <a:r>
              <a:rPr lang="en-GB" sz="3200" dirty="0">
                <a:solidFill>
                  <a:srgbClr val="000000"/>
                </a:solidFill>
                <a:latin typeface="Arial" panose="020B0604020202020204" pitchFamily="34" charset="0"/>
                <a:ea typeface="MS Mincho" panose="02020609040205080304" pitchFamily="49" charset="-128"/>
              </a:rPr>
              <a:t>communication systems for children with special educational needs and disability. </a:t>
            </a:r>
            <a:endParaRPr lang="en-GB" sz="2400" dirty="0">
              <a:latin typeface="Times New Roman" panose="02020603050405020304" pitchFamily="18" charset="0"/>
              <a:ea typeface="MS Mincho" panose="02020609040205080304" pitchFamily="49" charset="-128"/>
            </a:endParaRPr>
          </a:p>
          <a:p>
            <a:endParaRPr lang="en-GB" sz="3200" dirty="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25456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D8982D-3C11-FF3E-B021-7C61CAC69799}"/>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34CE6663-865B-6FF1-80EC-6A85F0699FD6}"/>
              </a:ext>
            </a:extLst>
          </p:cNvPr>
          <p:cNvSpPr>
            <a:spLocks noGrp="1"/>
          </p:cNvSpPr>
          <p:nvPr>
            <p:ph type="title"/>
          </p:nvPr>
        </p:nvSpPr>
        <p:spPr/>
        <p:txBody>
          <a:bodyPr>
            <a:normAutofit fontScale="90000"/>
          </a:bodyPr>
          <a:lstStyle/>
          <a:p>
            <a:pPr>
              <a:lnSpc>
                <a:spcPct val="100000"/>
              </a:lnSpc>
            </a:pPr>
            <a:r>
              <a:rPr lang="en-GB" sz="4000" dirty="0"/>
              <a:t>Introduction: Augmented and alternative communication (AAC)</a:t>
            </a:r>
          </a:p>
        </p:txBody>
      </p:sp>
      <p:sp>
        <p:nvSpPr>
          <p:cNvPr id="4" name="Text Placeholder 3">
            <a:extLst>
              <a:ext uri="{FF2B5EF4-FFF2-40B4-BE49-F238E27FC236}">
                <a16:creationId xmlns:a16="http://schemas.microsoft.com/office/drawing/2014/main" id="{A1114016-4E7F-5E49-F8F4-335209E3E3D4}"/>
              </a:ext>
            </a:extLst>
          </p:cNvPr>
          <p:cNvSpPr>
            <a:spLocks noGrp="1"/>
          </p:cNvSpPr>
          <p:nvPr>
            <p:ph type="body" sz="quarter" idx="12"/>
          </p:nvPr>
        </p:nvSpPr>
        <p:spPr>
          <a:xfrm>
            <a:off x="312001" y="1595120"/>
            <a:ext cx="11248684" cy="4522179"/>
          </a:xfrm>
        </p:spPr>
        <p:txBody>
          <a:bodyPr/>
          <a:lstStyle/>
          <a:p>
            <a:pPr marL="609585" indent="-609585">
              <a:buFont typeface="Arial" panose="020B0604020202020204" pitchFamily="34" charset="0"/>
              <a:buChar char="•"/>
            </a:pPr>
            <a:r>
              <a:rPr lang="en-GB" sz="3200" dirty="0"/>
              <a:t>AAC includes a range of no-tech, low-tech and high-tech communication systems. These are designed to improve the life of people with language and communication conditions.</a:t>
            </a:r>
          </a:p>
          <a:p>
            <a:pPr marL="609585" indent="-609585">
              <a:buFont typeface="Arial" panose="020B0604020202020204" pitchFamily="34" charset="0"/>
              <a:buChar char="•"/>
            </a:pPr>
            <a:r>
              <a:rPr lang="en-GB" sz="3200" dirty="0"/>
              <a:t>AAC covers various tools and strategies to help those who struggle with communication.</a:t>
            </a:r>
          </a:p>
          <a:p>
            <a:pPr marL="609585" indent="-609585">
              <a:buFont typeface="Arial" panose="020B0604020202020204" pitchFamily="34" charset="0"/>
              <a:buChar char="•"/>
            </a:pPr>
            <a:r>
              <a:rPr lang="en-GB" sz="3200" dirty="0"/>
              <a:t>EYPs will work with external agencies to support the children and young people to find methods of supporting them with their communication needs.</a:t>
            </a:r>
          </a:p>
        </p:txBody>
      </p:sp>
      <p:sp>
        <p:nvSpPr>
          <p:cNvPr id="5" name="Footer Placeholder 4">
            <a:extLst>
              <a:ext uri="{FF2B5EF4-FFF2-40B4-BE49-F238E27FC236}">
                <a16:creationId xmlns:a16="http://schemas.microsoft.com/office/drawing/2014/main" id="{DE0B7ED2-6C75-3D68-3D03-77582A3576A2}"/>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280395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E41E61-4CCA-C8BF-B408-04389188041E}"/>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7D3A2B57-02B1-AAF8-968B-C72B711BFD8F}"/>
              </a:ext>
            </a:extLst>
          </p:cNvPr>
          <p:cNvSpPr>
            <a:spLocks noGrp="1"/>
          </p:cNvSpPr>
          <p:nvPr>
            <p:ph type="title"/>
          </p:nvPr>
        </p:nvSpPr>
        <p:spPr/>
        <p:txBody>
          <a:bodyPr>
            <a:normAutofit/>
          </a:bodyPr>
          <a:lstStyle/>
          <a:p>
            <a:r>
              <a:rPr lang="en-GB" sz="4000" dirty="0"/>
              <a:t>Different forms of communication</a:t>
            </a:r>
          </a:p>
        </p:txBody>
      </p:sp>
      <p:sp>
        <p:nvSpPr>
          <p:cNvPr id="4" name="Text Placeholder 3">
            <a:extLst>
              <a:ext uri="{FF2B5EF4-FFF2-40B4-BE49-F238E27FC236}">
                <a16:creationId xmlns:a16="http://schemas.microsoft.com/office/drawing/2014/main" id="{CCF0A67D-3BE8-D9CB-5A52-29A0BCAA3CB2}"/>
              </a:ext>
            </a:extLst>
          </p:cNvPr>
          <p:cNvSpPr>
            <a:spLocks noGrp="1"/>
          </p:cNvSpPr>
          <p:nvPr>
            <p:ph type="body" sz="quarter" idx="12"/>
          </p:nvPr>
        </p:nvSpPr>
        <p:spPr>
          <a:xfrm>
            <a:off x="312001" y="1315200"/>
            <a:ext cx="11248684" cy="4802099"/>
          </a:xfrm>
        </p:spPr>
        <p:txBody>
          <a:bodyPr/>
          <a:lstStyle/>
          <a:p>
            <a:pPr marL="609585" indent="-609585">
              <a:buFont typeface="Arial" panose="020B0604020202020204" pitchFamily="34" charset="0"/>
              <a:buChar char="•"/>
            </a:pPr>
            <a:r>
              <a:rPr lang="en-GB" sz="3200" dirty="0"/>
              <a:t>No-tech communication – needs no extra equipment. Includes body language, gestures, facial expressions and sign language.</a:t>
            </a:r>
          </a:p>
          <a:p>
            <a:pPr marL="609585" indent="-609585">
              <a:buFont typeface="Arial" panose="020B0604020202020204" pitchFamily="34" charset="0"/>
              <a:buChar char="•"/>
            </a:pPr>
            <a:r>
              <a:rPr lang="en-GB" sz="3200" dirty="0"/>
              <a:t>Low-tech communication system – basic equipment. Includes pen and paper, photographs and a picture exchange communication (PEC) system.</a:t>
            </a:r>
          </a:p>
          <a:p>
            <a:pPr marL="609585" indent="-609585">
              <a:buFont typeface="Arial" panose="020B0604020202020204" pitchFamily="34" charset="0"/>
              <a:buChar char="•"/>
            </a:pPr>
            <a:r>
              <a:rPr lang="en-GB" sz="3200" dirty="0"/>
              <a:t>High-tech communication system – has a power source. Includes laptop or tablet enabling speech recognition technology to be added.</a:t>
            </a:r>
          </a:p>
          <a:p>
            <a:endParaRPr lang="en-GB" dirty="0"/>
          </a:p>
        </p:txBody>
      </p:sp>
      <p:sp>
        <p:nvSpPr>
          <p:cNvPr id="5" name="Footer Placeholder 4">
            <a:extLst>
              <a:ext uri="{FF2B5EF4-FFF2-40B4-BE49-F238E27FC236}">
                <a16:creationId xmlns:a16="http://schemas.microsoft.com/office/drawing/2014/main" id="{D0AF98EB-4A49-0951-A0DC-F618F9C5FBA3}"/>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853591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0CCA44-BA5D-A468-F3B0-5122B1C3E492}"/>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8B3F66F1-89D5-9296-62BA-26C5F043D2B9}"/>
              </a:ext>
            </a:extLst>
          </p:cNvPr>
          <p:cNvSpPr>
            <a:spLocks noGrp="1"/>
          </p:cNvSpPr>
          <p:nvPr>
            <p:ph type="title"/>
          </p:nvPr>
        </p:nvSpPr>
        <p:spPr/>
        <p:txBody>
          <a:bodyPr>
            <a:normAutofit/>
          </a:bodyPr>
          <a:lstStyle/>
          <a:p>
            <a:r>
              <a:rPr lang="en-GB" sz="4000" dirty="0"/>
              <a:t>Individual task</a:t>
            </a:r>
          </a:p>
        </p:txBody>
      </p:sp>
      <p:sp>
        <p:nvSpPr>
          <p:cNvPr id="4" name="Text Placeholder 3">
            <a:extLst>
              <a:ext uri="{FF2B5EF4-FFF2-40B4-BE49-F238E27FC236}">
                <a16:creationId xmlns:a16="http://schemas.microsoft.com/office/drawing/2014/main" id="{EAC27782-2232-8611-2DE4-3E12DEFEEC21}"/>
              </a:ext>
            </a:extLst>
          </p:cNvPr>
          <p:cNvSpPr>
            <a:spLocks noGrp="1"/>
          </p:cNvSpPr>
          <p:nvPr>
            <p:ph type="body" sz="quarter" idx="12"/>
          </p:nvPr>
        </p:nvSpPr>
        <p:spPr>
          <a:xfrm>
            <a:off x="310600" y="1027951"/>
            <a:ext cx="11509120" cy="4802099"/>
          </a:xfrm>
        </p:spPr>
        <p:txBody>
          <a:bodyPr/>
          <a:lstStyle/>
          <a:p>
            <a:r>
              <a:rPr lang="en-GB" sz="3200" dirty="0"/>
              <a:t>List some strategies that could be used to support children and young people who struggle with communication. </a:t>
            </a:r>
          </a:p>
          <a:p>
            <a:endParaRPr lang="en-GB" sz="3200" dirty="0"/>
          </a:p>
          <a:p>
            <a:pPr marL="609585" indent="-302392">
              <a:buFont typeface="Arial" panose="020B0604020202020204" pitchFamily="34" charset="0"/>
              <a:buChar char="•"/>
            </a:pPr>
            <a:r>
              <a:rPr lang="en-GB" sz="3200" dirty="0"/>
              <a:t>Simple gestures</a:t>
            </a:r>
          </a:p>
          <a:p>
            <a:pPr marL="609585" indent="-302392">
              <a:buFont typeface="Arial" panose="020B0604020202020204" pitchFamily="34" charset="0"/>
              <a:buChar char="•"/>
            </a:pPr>
            <a:r>
              <a:rPr lang="en-GB" sz="3200" dirty="0"/>
              <a:t>Body language</a:t>
            </a:r>
          </a:p>
          <a:p>
            <a:pPr marL="609585" indent="-302392">
              <a:buFont typeface="Arial" panose="020B0604020202020204" pitchFamily="34" charset="0"/>
              <a:buChar char="•"/>
            </a:pPr>
            <a:r>
              <a:rPr lang="en-GB" sz="3200" dirty="0"/>
              <a:t>Simple words</a:t>
            </a:r>
          </a:p>
          <a:p>
            <a:pPr marL="609585" indent="-302392">
              <a:buFont typeface="Arial" panose="020B0604020202020204" pitchFamily="34" charset="0"/>
              <a:buChar char="•"/>
            </a:pPr>
            <a:r>
              <a:rPr lang="en-GB" sz="3200" dirty="0"/>
              <a:t>Picture boards</a:t>
            </a:r>
          </a:p>
          <a:p>
            <a:pPr marL="609585" indent="-302392">
              <a:buFont typeface="Arial" panose="020B0604020202020204" pitchFamily="34" charset="0"/>
              <a:buChar char="•"/>
            </a:pPr>
            <a:r>
              <a:rPr lang="en-GB" sz="3200" dirty="0"/>
              <a:t>Books with simple pictures and symbols</a:t>
            </a:r>
          </a:p>
          <a:p>
            <a:pPr marL="609585" indent="-302392">
              <a:buFont typeface="Arial" panose="020B0604020202020204" pitchFamily="34" charset="0"/>
              <a:buChar char="•"/>
            </a:pPr>
            <a:r>
              <a:rPr lang="en-GB" sz="3200" dirty="0"/>
              <a:t>High tech computerised systems</a:t>
            </a:r>
          </a:p>
          <a:p>
            <a:pPr marL="609585" indent="-302392">
              <a:buFont typeface="Arial" panose="020B0604020202020204" pitchFamily="34" charset="0"/>
              <a:buChar char="•"/>
            </a:pPr>
            <a:r>
              <a:rPr lang="en-GB" sz="3200" dirty="0"/>
              <a:t>Pen and paper</a:t>
            </a:r>
          </a:p>
          <a:p>
            <a:pPr marL="609585" indent="-302392">
              <a:buFont typeface="Arial" panose="020B0604020202020204" pitchFamily="34" charset="0"/>
              <a:buChar char="•"/>
            </a:pPr>
            <a:r>
              <a:rPr lang="en-GB" sz="3200" dirty="0"/>
              <a:t>PECS</a:t>
            </a:r>
          </a:p>
        </p:txBody>
      </p:sp>
      <p:sp>
        <p:nvSpPr>
          <p:cNvPr id="5" name="Footer Placeholder 4">
            <a:extLst>
              <a:ext uri="{FF2B5EF4-FFF2-40B4-BE49-F238E27FC236}">
                <a16:creationId xmlns:a16="http://schemas.microsoft.com/office/drawing/2014/main" id="{239D7304-A2D6-3C18-EFB4-587276DD1978}"/>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81986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additive="base">
                                        <p:cTn id="3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 calcmode="lin" valueType="num">
                                      <p:cBhvr additive="base">
                                        <p:cTn id="3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anim calcmode="lin" valueType="num">
                                      <p:cBhvr additive="base">
                                        <p:cTn id="43"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8" end="8"/>
                                            </p:txEl>
                                          </p:spTgt>
                                        </p:tgtEl>
                                        <p:attrNameLst>
                                          <p:attrName>style.visibility</p:attrName>
                                        </p:attrNameLst>
                                      </p:cBhvr>
                                      <p:to>
                                        <p:strVal val="visible"/>
                                      </p:to>
                                    </p:set>
                                    <p:anim calcmode="lin" valueType="num">
                                      <p:cBhvr additive="base">
                                        <p:cTn id="4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xEl>
                                              <p:pRg st="9" end="9"/>
                                            </p:txEl>
                                          </p:spTgt>
                                        </p:tgtEl>
                                        <p:attrNameLst>
                                          <p:attrName>style.visibility</p:attrName>
                                        </p:attrNameLst>
                                      </p:cBhvr>
                                      <p:to>
                                        <p:strVal val="visible"/>
                                      </p:to>
                                    </p:set>
                                    <p:anim calcmode="lin" valueType="num">
                                      <p:cBhvr additive="base">
                                        <p:cTn id="55"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4A0B166-B2BD-84A6-8DCB-2505F8B342D2}"/>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53D47E70-EE83-E061-E454-CD6E2ABB2D3F}"/>
              </a:ext>
            </a:extLst>
          </p:cNvPr>
          <p:cNvSpPr>
            <a:spLocks noGrp="1"/>
          </p:cNvSpPr>
          <p:nvPr>
            <p:ph type="title"/>
          </p:nvPr>
        </p:nvSpPr>
        <p:spPr>
          <a:xfrm>
            <a:off x="312000" y="381442"/>
            <a:ext cx="11109534" cy="932567"/>
          </a:xfrm>
        </p:spPr>
        <p:txBody>
          <a:bodyPr>
            <a:normAutofit/>
          </a:bodyPr>
          <a:lstStyle/>
          <a:p>
            <a:r>
              <a:rPr lang="en-GB" sz="4000" dirty="0"/>
              <a:t>Paired task: Research and create</a:t>
            </a:r>
          </a:p>
        </p:txBody>
      </p:sp>
      <p:sp>
        <p:nvSpPr>
          <p:cNvPr id="4" name="Text Placeholder 3">
            <a:extLst>
              <a:ext uri="{FF2B5EF4-FFF2-40B4-BE49-F238E27FC236}">
                <a16:creationId xmlns:a16="http://schemas.microsoft.com/office/drawing/2014/main" id="{5C49FB99-0A97-255A-901A-6F3C5EC44E06}"/>
              </a:ext>
            </a:extLst>
          </p:cNvPr>
          <p:cNvSpPr>
            <a:spLocks noGrp="1"/>
          </p:cNvSpPr>
          <p:nvPr>
            <p:ph type="body" sz="quarter" idx="12"/>
          </p:nvPr>
        </p:nvSpPr>
        <p:spPr>
          <a:xfrm>
            <a:off x="312000" y="847726"/>
            <a:ext cx="11775225" cy="5269573"/>
          </a:xfrm>
        </p:spPr>
        <p:txBody>
          <a:bodyPr vert="horz" lIns="0" tIns="0" rIns="0" bIns="0" rtlCol="0" anchor="t">
            <a:noAutofit/>
          </a:bodyPr>
          <a:lstStyle/>
          <a:p>
            <a:r>
              <a:rPr lang="en-GB" sz="2667" dirty="0"/>
              <a:t>Working in pairs, research PECs relevant for day-to-day use.</a:t>
            </a:r>
          </a:p>
          <a:p>
            <a:endParaRPr lang="en-GB" sz="2667" dirty="0"/>
          </a:p>
          <a:p>
            <a:r>
              <a:rPr lang="en-GB" sz="2667" dirty="0"/>
              <a:t>You are going to create a set of PECs that include the requirements for getting through the day. For example, ‘I am hungry’, ‘I am cold’, etc.</a:t>
            </a:r>
          </a:p>
          <a:p>
            <a:r>
              <a:rPr lang="en-GB" sz="2667" dirty="0"/>
              <a:t>You will need to design the cards yourself and ensure that they are suitable for use with a child that has a communication difficulty. Think about:</a:t>
            </a:r>
          </a:p>
          <a:p>
            <a:pPr marL="609585" indent="-302392">
              <a:buFont typeface="Arial" panose="020B0604020202020204" pitchFamily="34" charset="0"/>
              <a:buChar char="•"/>
            </a:pPr>
            <a:r>
              <a:rPr lang="en-GB" sz="2667" dirty="0"/>
              <a:t>your audience</a:t>
            </a:r>
          </a:p>
          <a:p>
            <a:pPr marL="609585" indent="-302392">
              <a:buFont typeface="Arial" panose="020B0604020202020204" pitchFamily="34" charset="0"/>
              <a:buChar char="•"/>
            </a:pPr>
            <a:r>
              <a:rPr lang="en-GB" sz="2667" dirty="0"/>
              <a:t>the purpose of the cards</a:t>
            </a:r>
          </a:p>
          <a:p>
            <a:pPr marL="609585" indent="-302392">
              <a:buFont typeface="Arial" panose="020B0604020202020204" pitchFamily="34" charset="0"/>
              <a:buChar char="•"/>
            </a:pPr>
            <a:r>
              <a:rPr lang="en-GB" sz="2667" dirty="0"/>
              <a:t>using pictures and images to make meaning clearer.</a:t>
            </a:r>
          </a:p>
          <a:p>
            <a:r>
              <a:rPr lang="en-GB" sz="2667" dirty="0"/>
              <a:t>Remember to proofread your cards and check for accurate spelling, punctuation and grammar.</a:t>
            </a:r>
          </a:p>
          <a:p>
            <a:endParaRPr lang="en-GB" sz="3200" dirty="0"/>
          </a:p>
          <a:p>
            <a:endParaRPr lang="en-GB" sz="3200" dirty="0"/>
          </a:p>
          <a:p>
            <a:endParaRPr lang="en-GB" sz="3200" dirty="0"/>
          </a:p>
        </p:txBody>
      </p:sp>
      <p:sp>
        <p:nvSpPr>
          <p:cNvPr id="5" name="Footer Placeholder 4">
            <a:extLst>
              <a:ext uri="{FF2B5EF4-FFF2-40B4-BE49-F238E27FC236}">
                <a16:creationId xmlns:a16="http://schemas.microsoft.com/office/drawing/2014/main" id="{0EAB6CA2-2D7F-331E-4EF9-8F4AAB50C4BF}"/>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117651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064587"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We have learnt about the different types of AAC.</a:t>
            </a:r>
          </a:p>
          <a:p>
            <a:endParaRPr lang="en-GB" sz="3200" dirty="0">
              <a:solidFill>
                <a:srgbClr val="000000"/>
              </a:solidFill>
              <a:latin typeface="Arial" panose="020B0604020202020204" pitchFamily="34" charset="0"/>
            </a:endParaRPr>
          </a:p>
          <a:p>
            <a:r>
              <a:rPr lang="en-GB" sz="3200" dirty="0">
                <a:solidFill>
                  <a:srgbClr val="000000"/>
                </a:solidFill>
                <a:latin typeface="Arial" panose="020B0604020202020204" pitchFamily="34" charset="0"/>
              </a:rPr>
              <a:t>As you leave, tell your tutor one method of AAC.</a:t>
            </a:r>
            <a:endParaRPr lang="en-GB" sz="4267" dirty="0"/>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640060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17: Communication systems for children with special educational needs and disability</a:t>
            </a:r>
            <a:endParaRPr lang="en-US" sz="3200" dirty="0"/>
          </a:p>
        </p:txBody>
      </p:sp>
    </p:spTree>
    <p:extLst>
      <p:ext uri="{BB962C8B-B14F-4D97-AF65-F5344CB8AC3E}">
        <p14:creationId xmlns:p14="http://schemas.microsoft.com/office/powerpoint/2010/main" val="10653343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D4FAEF1-E5C2-458D-AA63-9B00F026D0E7}"/>
</file>

<file path=customXml/itemProps2.xml><?xml version="1.0" encoding="utf-8"?>
<ds:datastoreItem xmlns:ds="http://schemas.openxmlformats.org/officeDocument/2006/customXml" ds:itemID="{30F25573-EB7A-46F6-96E3-FDD1D6B6F276}"/>
</file>

<file path=customXml/itemProps3.xml><?xml version="1.0" encoding="utf-8"?>
<ds:datastoreItem xmlns:ds="http://schemas.openxmlformats.org/officeDocument/2006/customXml" ds:itemID="{ADAEAD20-5984-4221-8112-DE210E2240A3}"/>
</file>

<file path=docProps/app.xml><?xml version="1.0" encoding="utf-8"?>
<Properties xmlns="http://schemas.openxmlformats.org/officeDocument/2006/extended-properties" xmlns:vt="http://schemas.openxmlformats.org/officeDocument/2006/docPropsVTypes">
  <Template>blank</Template>
  <TotalTime>20</TotalTime>
  <Words>1405</Words>
  <Application>Microsoft Office PowerPoint</Application>
  <PresentationFormat>Widescreen</PresentationFormat>
  <Paragraphs>163</Paragraphs>
  <Slides>23</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Symbol</vt:lpstr>
      <vt:lpstr>Times New Roman</vt:lpstr>
      <vt:lpstr>Office Theme</vt:lpstr>
      <vt:lpstr>T Level Technical Qualification in Education and Early Years</vt:lpstr>
      <vt:lpstr>Connect </vt:lpstr>
      <vt:lpstr>Session intent</vt:lpstr>
      <vt:lpstr>Introduction: Augmented and alternative communication (AAC)</vt:lpstr>
      <vt:lpstr>Different forms of communication</vt:lpstr>
      <vt:lpstr>Individual task</vt:lpstr>
      <vt:lpstr>Paired task: Research and create</vt:lpstr>
      <vt:lpstr>Recall and review</vt:lpstr>
      <vt:lpstr>T Level Technical Qualification in Education and Early Years</vt:lpstr>
      <vt:lpstr>Connect: Case study</vt:lpstr>
      <vt:lpstr>Session intent</vt:lpstr>
      <vt:lpstr>Introduction </vt:lpstr>
      <vt:lpstr>Paired task (10 minutes)  </vt:lpstr>
      <vt:lpstr>Small-group task (20 minutes)  </vt:lpstr>
      <vt:lpstr>Recall and review</vt:lpstr>
      <vt:lpstr>T Level Technical Qualification in Education and Early Years</vt:lpstr>
      <vt:lpstr>Connect: Peer questioning</vt:lpstr>
      <vt:lpstr>Session intent</vt:lpstr>
      <vt:lpstr>Introduction </vt:lpstr>
      <vt:lpstr>Paired task (15 minutes)  </vt:lpstr>
      <vt:lpstr>Individual task: Poster (you have 45 minutes to produce this)</vt:lpstr>
      <vt:lpstr>Recall and 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Gemma Brezinski</dc:creator>
  <cp:lastModifiedBy>Gemma Brezinski</cp:lastModifiedBy>
  <cp:revision>2</cp:revision>
  <dcterms:created xsi:type="dcterms:W3CDTF">2023-11-07T09:51:27Z</dcterms:created>
  <dcterms:modified xsi:type="dcterms:W3CDTF">2023-11-07T10:11:34Z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