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0"/>
  </p:notesMasterIdLst>
  <p:handoutMasterIdLst>
    <p:handoutMasterId r:id="rId121"/>
  </p:handoutMasterIdLst>
  <p:sldIdLst>
    <p:sldId id="296" r:id="rId5"/>
    <p:sldId id="298" r:id="rId6"/>
    <p:sldId id="299" r:id="rId7"/>
    <p:sldId id="301" r:id="rId8"/>
    <p:sldId id="328" r:id="rId9"/>
    <p:sldId id="335" r:id="rId10"/>
    <p:sldId id="336" r:id="rId11"/>
    <p:sldId id="337" r:id="rId12"/>
    <p:sldId id="329" r:id="rId13"/>
    <p:sldId id="330" r:id="rId14"/>
    <p:sldId id="300" r:id="rId15"/>
    <p:sldId id="367" r:id="rId16"/>
    <p:sldId id="366" r:id="rId17"/>
    <p:sldId id="346" r:id="rId18"/>
    <p:sldId id="338" r:id="rId19"/>
    <p:sldId id="435" r:id="rId20"/>
    <p:sldId id="339" r:id="rId21"/>
    <p:sldId id="340" r:id="rId22"/>
    <p:sldId id="341" r:id="rId23"/>
    <p:sldId id="342" r:id="rId24"/>
    <p:sldId id="343" r:id="rId25"/>
    <p:sldId id="304" r:id="rId26"/>
    <p:sldId id="347" r:id="rId27"/>
    <p:sldId id="348" r:id="rId28"/>
    <p:sldId id="349" r:id="rId29"/>
    <p:sldId id="350" r:id="rId30"/>
    <p:sldId id="352" r:id="rId31"/>
    <p:sldId id="353" r:id="rId32"/>
    <p:sldId id="355" r:id="rId33"/>
    <p:sldId id="354" r:id="rId34"/>
    <p:sldId id="307" r:id="rId35"/>
    <p:sldId id="309" r:id="rId36"/>
    <p:sldId id="368" r:id="rId37"/>
    <p:sldId id="369" r:id="rId38"/>
    <p:sldId id="370" r:id="rId39"/>
    <p:sldId id="371" r:id="rId40"/>
    <p:sldId id="374" r:id="rId41"/>
    <p:sldId id="377" r:id="rId42"/>
    <p:sldId id="378" r:id="rId43"/>
    <p:sldId id="379" r:id="rId44"/>
    <p:sldId id="310" r:id="rId45"/>
    <p:sldId id="312" r:id="rId46"/>
    <p:sldId id="380" r:id="rId47"/>
    <p:sldId id="381" r:id="rId48"/>
    <p:sldId id="408" r:id="rId49"/>
    <p:sldId id="409" r:id="rId50"/>
    <p:sldId id="410" r:id="rId51"/>
    <p:sldId id="385" r:id="rId52"/>
    <p:sldId id="386" r:id="rId53"/>
    <p:sldId id="387" r:id="rId54"/>
    <p:sldId id="313" r:id="rId55"/>
    <p:sldId id="396" r:id="rId56"/>
    <p:sldId id="315" r:id="rId57"/>
    <p:sldId id="388" r:id="rId58"/>
    <p:sldId id="389" r:id="rId59"/>
    <p:sldId id="390" r:id="rId60"/>
    <p:sldId id="391" r:id="rId61"/>
    <p:sldId id="392" r:id="rId62"/>
    <p:sldId id="393" r:id="rId63"/>
    <p:sldId id="394" r:id="rId64"/>
    <p:sldId id="395" r:id="rId65"/>
    <p:sldId id="316" r:id="rId66"/>
    <p:sldId id="318" r:id="rId67"/>
    <p:sldId id="397" r:id="rId68"/>
    <p:sldId id="398" r:id="rId69"/>
    <p:sldId id="399" r:id="rId70"/>
    <p:sldId id="400" r:id="rId71"/>
    <p:sldId id="401" r:id="rId72"/>
    <p:sldId id="402" r:id="rId73"/>
    <p:sldId id="403" r:id="rId74"/>
    <p:sldId id="404" r:id="rId75"/>
    <p:sldId id="405" r:id="rId76"/>
    <p:sldId id="406" r:id="rId77"/>
    <p:sldId id="407" r:id="rId78"/>
    <p:sldId id="319" r:id="rId79"/>
    <p:sldId id="321" r:id="rId80"/>
    <p:sldId id="411" r:id="rId81"/>
    <p:sldId id="412" r:id="rId82"/>
    <p:sldId id="413" r:id="rId83"/>
    <p:sldId id="414" r:id="rId84"/>
    <p:sldId id="415" r:id="rId85"/>
    <p:sldId id="416" r:id="rId86"/>
    <p:sldId id="418" r:id="rId87"/>
    <p:sldId id="417" r:id="rId88"/>
    <p:sldId id="419" r:id="rId89"/>
    <p:sldId id="420" r:id="rId90"/>
    <p:sldId id="421" r:id="rId91"/>
    <p:sldId id="422" r:id="rId92"/>
    <p:sldId id="322" r:id="rId93"/>
    <p:sldId id="324" r:id="rId94"/>
    <p:sldId id="423" r:id="rId95"/>
    <p:sldId id="424" r:id="rId96"/>
    <p:sldId id="425" r:id="rId97"/>
    <p:sldId id="426" r:id="rId98"/>
    <p:sldId id="427" r:id="rId99"/>
    <p:sldId id="428" r:id="rId100"/>
    <p:sldId id="429" r:id="rId101"/>
    <p:sldId id="430" r:id="rId102"/>
    <p:sldId id="431" r:id="rId103"/>
    <p:sldId id="432" r:id="rId104"/>
    <p:sldId id="433" r:id="rId105"/>
    <p:sldId id="434" r:id="rId106"/>
    <p:sldId id="325" r:id="rId107"/>
    <p:sldId id="327" r:id="rId108"/>
    <p:sldId id="356" r:id="rId109"/>
    <p:sldId id="357" r:id="rId110"/>
    <p:sldId id="359" r:id="rId111"/>
    <p:sldId id="360" r:id="rId112"/>
    <p:sldId id="358" r:id="rId113"/>
    <p:sldId id="361" r:id="rId114"/>
    <p:sldId id="362" r:id="rId115"/>
    <p:sldId id="363" r:id="rId116"/>
    <p:sldId id="364" r:id="rId117"/>
    <p:sldId id="365" r:id="rId118"/>
    <p:sldId id="262" r:id="rId119"/>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orient="horz" pos="3060">
          <p15:clr>
            <a:srgbClr val="A4A3A4"/>
          </p15:clr>
        </p15:guide>
        <p15:guide id="3" orient="horz" pos="169">
          <p15:clr>
            <a:srgbClr val="A4A3A4"/>
          </p15:clr>
        </p15:guide>
        <p15:guide id="4" orient="horz" pos="2890">
          <p15:clr>
            <a:srgbClr val="A4A3A4"/>
          </p15:clr>
        </p15:guide>
        <p15:guide id="5" orient="horz">
          <p15:clr>
            <a:srgbClr val="A4A3A4"/>
          </p15:clr>
        </p15:guide>
        <p15:guide id="6" orient="horz" pos="622">
          <p15:clr>
            <a:srgbClr val="A4A3A4"/>
          </p15:clr>
        </p15:guide>
        <p15:guide id="7" orient="horz" pos="1575">
          <p15:clr>
            <a:srgbClr val="A4A3A4"/>
          </p15:clr>
        </p15:guide>
        <p15:guide id="8" orient="horz" pos="868">
          <p15:clr>
            <a:srgbClr val="A4A3A4"/>
          </p15:clr>
        </p15:guide>
        <p15:guide id="9" pos="2835">
          <p15:clr>
            <a:srgbClr val="A4A3A4"/>
          </p15:clr>
        </p15:guide>
        <p15:guide id="10" pos="5583">
          <p15:clr>
            <a:srgbClr val="A4A3A4"/>
          </p15:clr>
        </p15:guide>
        <p15:guide id="11" pos="158">
          <p15:clr>
            <a:srgbClr val="A4A3A4"/>
          </p15:clr>
        </p15:guide>
        <p15:guide id="12" pos="5012">
          <p15:clr>
            <a:srgbClr val="A4A3A4"/>
          </p15:clr>
        </p15:guide>
        <p15:guide id="13" pos="1651">
          <p15:clr>
            <a:srgbClr val="A4A3A4"/>
          </p15:clr>
        </p15:guide>
        <p15:guide id="14" pos="2744">
          <p15:clr>
            <a:srgbClr val="A4A3A4"/>
          </p15:clr>
        </p15:guide>
        <p15:guide id="15" pos="5465">
          <p15:clr>
            <a:srgbClr val="A4A3A4"/>
          </p15:clr>
        </p15:guide>
        <p15:guide id="16" pos="956">
          <p15:clr>
            <a:srgbClr val="A4A3A4"/>
          </p15:clr>
        </p15:guide>
        <p15:guide id="17" pos="2562">
          <p15:clr>
            <a:srgbClr val="A4A3A4"/>
          </p15:clr>
        </p15:guide>
        <p15:guide id="18" pos="3257">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C2AFA17-8C1A-6786-7731-5853A4E37279}" name="Tate &amp; Clayburn" initials="T&amp;C" userId="Tate &amp; Clayburn" providerId="None"/>
  <p188:author id="{A5A4B957-0FC5-1488-9075-DB46B981FBAB}" name="Luke Price" initials="LP" userId="S::lukepr@shrewsbury.ac.uk::2b707d87-a0f2-46c6-992b-4631d1695255" providerId="AD"/>
  <p188:author id="{473F2D82-C3C3-DDA7-9377-E23167EA6B6B}" name="Elise James" initials="EJ" userId="42537d0e53cac1b1" providerId="Windows Live"/>
  <p188:author id="{1881849B-C566-C0CF-748B-BB158229F191}" name="Paul Stych" initials="PS" userId="4498c3c78672305e" providerId="Windows Live"/>
  <p188:author id="{A74E84C4-5A1B-023E-1BDF-A301AA9AB6F6}" name="L PR" initials="LP" userId="5c118202bb29bd03"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Paul Stych" initials="PS" lastIdx="27" clrIdx="0">
    <p:extLst>
      <p:ext uri="{19B8F6BF-5375-455C-9EA6-DF929625EA0E}">
        <p15:presenceInfo xmlns:p15="http://schemas.microsoft.com/office/powerpoint/2012/main" userId="4498c3c78672305e" providerId="Windows Live"/>
      </p:ext>
    </p:extLst>
  </p:cmAuthor>
  <p:cmAuthor id="2" name="Elise James" initials="EJ" lastIdx="30" clrIdx="1">
    <p:extLst>
      <p:ext uri="{19B8F6BF-5375-455C-9EA6-DF929625EA0E}">
        <p15:presenceInfo xmlns:p15="http://schemas.microsoft.com/office/powerpoint/2012/main" userId="42537d0e53cac1b1" providerId="Windows Live"/>
      </p:ext>
    </p:extLst>
  </p:cmAuthor>
  <p:cmAuthor id="3" name="Luke Price" initials="LP" lastIdx="1" clrIdx="2">
    <p:extLst>
      <p:ext uri="{19B8F6BF-5375-455C-9EA6-DF929625EA0E}">
        <p15:presenceInfo xmlns:p15="http://schemas.microsoft.com/office/powerpoint/2012/main" userId="S::lukepr@shrewsbury.ac.uk::2b707d87-a0f2-46c6-992b-4631d1695255" providerId="AD"/>
      </p:ext>
    </p:extLst>
  </p:cmAuthor>
  <p:cmAuthor id="4" name="L PR" initials="LP" lastIdx="1" clrIdx="3">
    <p:extLst>
      <p:ext uri="{19B8F6BF-5375-455C-9EA6-DF929625EA0E}">
        <p15:presenceInfo xmlns:p15="http://schemas.microsoft.com/office/powerpoint/2012/main" userId="5c118202bb29bd0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1C41"/>
    <a:srgbClr val="CCECFF"/>
    <a:srgbClr val="0071F8"/>
    <a:srgbClr val="00A068"/>
    <a:srgbClr val="BE0064"/>
    <a:srgbClr val="FEB9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170" autoAdjust="0"/>
    <p:restoredTop sz="68196" autoAdjust="0"/>
  </p:normalViewPr>
  <p:slideViewPr>
    <p:cSldViewPr showGuides="1">
      <p:cViewPr varScale="1">
        <p:scale>
          <a:sx n="99" d="100"/>
          <a:sy n="99" d="100"/>
        </p:scale>
        <p:origin x="1518" y="90"/>
      </p:cViewPr>
      <p:guideLst>
        <p:guide orient="horz" pos="1620"/>
        <p:guide orient="horz" pos="3060"/>
        <p:guide orient="horz" pos="169"/>
        <p:guide orient="horz" pos="2890"/>
        <p:guide orient="horz"/>
        <p:guide orient="horz" pos="622"/>
        <p:guide orient="horz" pos="1575"/>
        <p:guide orient="horz" pos="868"/>
        <p:guide pos="2835"/>
        <p:guide pos="5583"/>
        <p:guide pos="158"/>
        <p:guide pos="5012"/>
        <p:guide pos="1651"/>
        <p:guide pos="2744"/>
        <p:guide pos="5465"/>
        <p:guide pos="956"/>
        <p:guide pos="2562"/>
        <p:guide pos="3257"/>
      </p:guideLst>
    </p:cSldViewPr>
  </p:slideViewPr>
  <p:outlineViewPr>
    <p:cViewPr>
      <p:scale>
        <a:sx n="33" d="100"/>
        <a:sy n="33" d="100"/>
      </p:scale>
      <p:origin x="0" y="0"/>
    </p:cViewPr>
  </p:outlineViewPr>
  <p:notesTextViewPr>
    <p:cViewPr>
      <p:scale>
        <a:sx n="3" d="2"/>
        <a:sy n="3" d="2"/>
      </p:scale>
      <p:origin x="0" y="0"/>
    </p:cViewPr>
  </p:notesTextViewPr>
  <p:sorterViewPr>
    <p:cViewPr>
      <p:scale>
        <a:sx n="1" d="1"/>
        <a:sy n="1" d="1"/>
      </p:scale>
      <p:origin x="0" y="0"/>
    </p:cViewPr>
  </p:sorterViewPr>
  <p:notesViewPr>
    <p:cSldViewPr showGuides="1">
      <p:cViewPr varScale="1">
        <p:scale>
          <a:sx n="155" d="100"/>
          <a:sy n="155" d="100"/>
        </p:scale>
        <p:origin x="5360" y="20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117" Type="http://schemas.openxmlformats.org/officeDocument/2006/relationships/slide" Target="slides/slide113.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slide" Target="slides/slide80.xml"/><Relationship Id="rId89" Type="http://schemas.openxmlformats.org/officeDocument/2006/relationships/slide" Target="slides/slide85.xml"/><Relationship Id="rId112" Type="http://schemas.openxmlformats.org/officeDocument/2006/relationships/slide" Target="slides/slide108.xml"/><Relationship Id="rId16" Type="http://schemas.openxmlformats.org/officeDocument/2006/relationships/slide" Target="slides/slide12.xml"/><Relationship Id="rId107" Type="http://schemas.openxmlformats.org/officeDocument/2006/relationships/slide" Target="slides/slide103.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slide" Target="slides/slide75.xml"/><Relationship Id="rId102" Type="http://schemas.openxmlformats.org/officeDocument/2006/relationships/slide" Target="slides/slide98.xml"/><Relationship Id="rId123" Type="http://schemas.openxmlformats.org/officeDocument/2006/relationships/presProps" Target="presProps.xml"/><Relationship Id="rId128" Type="http://schemas.microsoft.com/office/2018/10/relationships/authors" Target="authors.xml"/><Relationship Id="rId5" Type="http://schemas.openxmlformats.org/officeDocument/2006/relationships/slide" Target="slides/slide1.xml"/><Relationship Id="rId90" Type="http://schemas.openxmlformats.org/officeDocument/2006/relationships/slide" Target="slides/slide86.xml"/><Relationship Id="rId95" Type="http://schemas.openxmlformats.org/officeDocument/2006/relationships/slide" Target="slides/slide91.xml"/><Relationship Id="rId22" Type="http://schemas.openxmlformats.org/officeDocument/2006/relationships/slide" Target="slides/slide18.xml"/><Relationship Id="rId27" Type="http://schemas.openxmlformats.org/officeDocument/2006/relationships/slide" Target="slides/slide23.xml"/><Relationship Id="rId43" Type="http://schemas.openxmlformats.org/officeDocument/2006/relationships/slide" Target="slides/slide39.xml"/><Relationship Id="rId48" Type="http://schemas.openxmlformats.org/officeDocument/2006/relationships/slide" Target="slides/slide44.xml"/><Relationship Id="rId64" Type="http://schemas.openxmlformats.org/officeDocument/2006/relationships/slide" Target="slides/slide60.xml"/><Relationship Id="rId69" Type="http://schemas.openxmlformats.org/officeDocument/2006/relationships/slide" Target="slides/slide65.xml"/><Relationship Id="rId113" Type="http://schemas.openxmlformats.org/officeDocument/2006/relationships/slide" Target="slides/slide109.xml"/><Relationship Id="rId118" Type="http://schemas.openxmlformats.org/officeDocument/2006/relationships/slide" Target="slides/slide114.xml"/><Relationship Id="rId80" Type="http://schemas.openxmlformats.org/officeDocument/2006/relationships/slide" Target="slides/slide76.xml"/><Relationship Id="rId85" Type="http://schemas.openxmlformats.org/officeDocument/2006/relationships/slide" Target="slides/slide81.xml"/><Relationship Id="rId12" Type="http://schemas.openxmlformats.org/officeDocument/2006/relationships/slide" Target="slides/slide8.xml"/><Relationship Id="rId17" Type="http://schemas.openxmlformats.org/officeDocument/2006/relationships/slide" Target="slides/slide13.xml"/><Relationship Id="rId33" Type="http://schemas.openxmlformats.org/officeDocument/2006/relationships/slide" Target="slides/slide29.xml"/><Relationship Id="rId38" Type="http://schemas.openxmlformats.org/officeDocument/2006/relationships/slide" Target="slides/slide34.xml"/><Relationship Id="rId59" Type="http://schemas.openxmlformats.org/officeDocument/2006/relationships/slide" Target="slides/slide55.xml"/><Relationship Id="rId103" Type="http://schemas.openxmlformats.org/officeDocument/2006/relationships/slide" Target="slides/slide99.xml"/><Relationship Id="rId108" Type="http://schemas.openxmlformats.org/officeDocument/2006/relationships/slide" Target="slides/slide104.xml"/><Relationship Id="rId124" Type="http://schemas.openxmlformats.org/officeDocument/2006/relationships/viewProps" Target="viewProps.xml"/><Relationship Id="rId54" Type="http://schemas.openxmlformats.org/officeDocument/2006/relationships/slide" Target="slides/slide50.xml"/><Relationship Id="rId70" Type="http://schemas.openxmlformats.org/officeDocument/2006/relationships/slide" Target="slides/slide66.xml"/><Relationship Id="rId75" Type="http://schemas.openxmlformats.org/officeDocument/2006/relationships/slide" Target="slides/slide71.xml"/><Relationship Id="rId91" Type="http://schemas.openxmlformats.org/officeDocument/2006/relationships/slide" Target="slides/slide87.xml"/><Relationship Id="rId96" Type="http://schemas.openxmlformats.org/officeDocument/2006/relationships/slide" Target="slides/slide92.xml"/><Relationship Id="rId1" Type="http://schemas.openxmlformats.org/officeDocument/2006/relationships/customXml" Target="../customXml/item1.xml"/><Relationship Id="rId6" Type="http://schemas.openxmlformats.org/officeDocument/2006/relationships/slide" Target="slides/slide2.xml"/><Relationship Id="rId23" Type="http://schemas.openxmlformats.org/officeDocument/2006/relationships/slide" Target="slides/slide19.xml"/><Relationship Id="rId28" Type="http://schemas.openxmlformats.org/officeDocument/2006/relationships/slide" Target="slides/slide24.xml"/><Relationship Id="rId49" Type="http://schemas.openxmlformats.org/officeDocument/2006/relationships/slide" Target="slides/slide45.xml"/><Relationship Id="rId114" Type="http://schemas.openxmlformats.org/officeDocument/2006/relationships/slide" Target="slides/slide110.xml"/><Relationship Id="rId119" Type="http://schemas.openxmlformats.org/officeDocument/2006/relationships/slide" Target="slides/slide115.xml"/><Relationship Id="rId44" Type="http://schemas.openxmlformats.org/officeDocument/2006/relationships/slide" Target="slides/slide40.xml"/><Relationship Id="rId60" Type="http://schemas.openxmlformats.org/officeDocument/2006/relationships/slide" Target="slides/slide56.xml"/><Relationship Id="rId65" Type="http://schemas.openxmlformats.org/officeDocument/2006/relationships/slide" Target="slides/slide61.xml"/><Relationship Id="rId81" Type="http://schemas.openxmlformats.org/officeDocument/2006/relationships/slide" Target="slides/slide77.xml"/><Relationship Id="rId86" Type="http://schemas.openxmlformats.org/officeDocument/2006/relationships/slide" Target="slides/slide82.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109" Type="http://schemas.openxmlformats.org/officeDocument/2006/relationships/slide" Target="slides/slide10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slide" Target="slides/slide100.xml"/><Relationship Id="rId120" Type="http://schemas.openxmlformats.org/officeDocument/2006/relationships/notesMaster" Target="notesMasters/notesMaster1.xml"/><Relationship Id="rId125" Type="http://schemas.openxmlformats.org/officeDocument/2006/relationships/theme" Target="theme/theme1.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110" Type="http://schemas.openxmlformats.org/officeDocument/2006/relationships/slide" Target="slides/slide106.xml"/><Relationship Id="rId115" Type="http://schemas.openxmlformats.org/officeDocument/2006/relationships/slide" Target="slides/slide111.xml"/><Relationship Id="rId61" Type="http://schemas.openxmlformats.org/officeDocument/2006/relationships/slide" Target="slides/slide57.xml"/><Relationship Id="rId82" Type="http://schemas.openxmlformats.org/officeDocument/2006/relationships/slide" Target="slides/slide78.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slide" Target="slides/slide101.xml"/><Relationship Id="rId126"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93" Type="http://schemas.openxmlformats.org/officeDocument/2006/relationships/slide" Target="slides/slide89.xml"/><Relationship Id="rId98" Type="http://schemas.openxmlformats.org/officeDocument/2006/relationships/slide" Target="slides/slide94.xml"/><Relationship Id="rId121" Type="http://schemas.openxmlformats.org/officeDocument/2006/relationships/handoutMaster" Target="handoutMasters/handoutMaster1.xml"/><Relationship Id="rId3" Type="http://schemas.openxmlformats.org/officeDocument/2006/relationships/customXml" Target="../customXml/item3.xml"/><Relationship Id="rId25" Type="http://schemas.openxmlformats.org/officeDocument/2006/relationships/slide" Target="slides/slide21.xml"/><Relationship Id="rId46" Type="http://schemas.openxmlformats.org/officeDocument/2006/relationships/slide" Target="slides/slide42.xml"/><Relationship Id="rId67" Type="http://schemas.openxmlformats.org/officeDocument/2006/relationships/slide" Target="slides/slide63.xml"/><Relationship Id="rId116" Type="http://schemas.openxmlformats.org/officeDocument/2006/relationships/slide" Target="slides/slide112.xml"/><Relationship Id="rId20" Type="http://schemas.openxmlformats.org/officeDocument/2006/relationships/slide" Target="slides/slide16.xml"/><Relationship Id="rId41" Type="http://schemas.openxmlformats.org/officeDocument/2006/relationships/slide" Target="slides/slide37.xml"/><Relationship Id="rId62" Type="http://schemas.openxmlformats.org/officeDocument/2006/relationships/slide" Target="slides/slide58.xml"/><Relationship Id="rId83" Type="http://schemas.openxmlformats.org/officeDocument/2006/relationships/slide" Target="slides/slide79.xml"/><Relationship Id="rId88" Type="http://schemas.openxmlformats.org/officeDocument/2006/relationships/slide" Target="slides/slide84.xml"/><Relationship Id="rId111" Type="http://schemas.openxmlformats.org/officeDocument/2006/relationships/slide" Target="slides/slide107.xml"/><Relationship Id="rId15" Type="http://schemas.openxmlformats.org/officeDocument/2006/relationships/slide" Target="slides/slide11.xml"/><Relationship Id="rId36" Type="http://schemas.openxmlformats.org/officeDocument/2006/relationships/slide" Target="slides/slide32.xml"/><Relationship Id="rId57" Type="http://schemas.openxmlformats.org/officeDocument/2006/relationships/slide" Target="slides/slide53.xml"/><Relationship Id="rId106" Type="http://schemas.openxmlformats.org/officeDocument/2006/relationships/slide" Target="slides/slide102.xml"/><Relationship Id="rId127" Type="http://schemas.microsoft.com/office/2016/11/relationships/changesInfo" Target="changesInfos/changesInfo1.xml"/><Relationship Id="rId10" Type="http://schemas.openxmlformats.org/officeDocument/2006/relationships/slide" Target="slides/slide6.xml"/><Relationship Id="rId31" Type="http://schemas.openxmlformats.org/officeDocument/2006/relationships/slide" Target="slides/slide27.xml"/><Relationship Id="rId52" Type="http://schemas.openxmlformats.org/officeDocument/2006/relationships/slide" Target="slides/slide48.xml"/><Relationship Id="rId73" Type="http://schemas.openxmlformats.org/officeDocument/2006/relationships/slide" Target="slides/slide69.xml"/><Relationship Id="rId78" Type="http://schemas.openxmlformats.org/officeDocument/2006/relationships/slide" Target="slides/slide74.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122"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 Birch" userId="e223bd2f-41cc-4e60-8083-c364c7a241aa" providerId="ADAL" clId="{53371BAB-644C-4A39-8E61-6D23E5FCB5D6}"/>
    <pc:docChg chg="modSld">
      <pc:chgData name="Alex Birch" userId="e223bd2f-41cc-4e60-8083-c364c7a241aa" providerId="ADAL" clId="{53371BAB-644C-4A39-8E61-6D23E5FCB5D6}" dt="2025-07-11T10:27:56.401" v="1" actId="20577"/>
      <pc:docMkLst>
        <pc:docMk/>
      </pc:docMkLst>
      <pc:sldChg chg="modNotesTx">
        <pc:chgData name="Alex Birch" userId="e223bd2f-41cc-4e60-8083-c364c7a241aa" providerId="ADAL" clId="{53371BAB-644C-4A39-8E61-6D23E5FCB5D6}" dt="2025-07-11T10:27:56.401" v="1" actId="20577"/>
        <pc:sldMkLst>
          <pc:docMk/>
          <pc:sldMk cId="3356834454" sldId="324"/>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d.docs.live.net/5c118202bb29bd03/Self-Employed%20Teaching%20Documents/Desktop/TRIPP/Lesson%208%20-%20Chart%20champion/1.%20%20Starter%20bar%20chart.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d.docs.live.net/5c118202bb29bd03/Self-Employed%20Teaching%20Documents/Desktop/TRIPP/Lesson%208%20-%20Chart%20champion/1.%20%20Starter%20bar%20chart.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GB" noProof="0" dirty="0"/>
              <a:t>Sentiment analysis in March, April and May</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autoTitleDeleted val="0"/>
    <c:plotArea>
      <c:layout/>
      <c:barChart>
        <c:barDir val="col"/>
        <c:grouping val="clustered"/>
        <c:varyColors val="0"/>
        <c:ser>
          <c:idx val="0"/>
          <c:order val="0"/>
          <c:tx>
            <c:strRef>
              <c:f>'learner bar task'!$B$3</c:f>
              <c:strCache>
                <c:ptCount val="1"/>
                <c:pt idx="0">
                  <c:v>Positive</c:v>
                </c:pt>
              </c:strCache>
            </c:strRef>
          </c:tx>
          <c:spPr>
            <a:solidFill>
              <a:schemeClr val="accent1"/>
            </a:solidFill>
            <a:ln>
              <a:noFill/>
            </a:ln>
            <a:effectLst/>
          </c:spPr>
          <c:invertIfNegative val="0"/>
          <c:cat>
            <c:strRef>
              <c:f>'learner bar task'!$C$2:$E$2</c:f>
              <c:strCache>
                <c:ptCount val="3"/>
                <c:pt idx="0">
                  <c:v>March</c:v>
                </c:pt>
                <c:pt idx="1">
                  <c:v>April</c:v>
                </c:pt>
                <c:pt idx="2">
                  <c:v>May</c:v>
                </c:pt>
              </c:strCache>
            </c:strRef>
          </c:cat>
          <c:val>
            <c:numRef>
              <c:f>'learner bar task'!$C$3:$E$3</c:f>
              <c:numCache>
                <c:formatCode>General</c:formatCode>
                <c:ptCount val="3"/>
                <c:pt idx="0">
                  <c:v>60</c:v>
                </c:pt>
                <c:pt idx="1">
                  <c:v>25</c:v>
                </c:pt>
                <c:pt idx="2">
                  <c:v>40</c:v>
                </c:pt>
              </c:numCache>
            </c:numRef>
          </c:val>
          <c:extLst>
            <c:ext xmlns:c16="http://schemas.microsoft.com/office/drawing/2014/chart" uri="{C3380CC4-5D6E-409C-BE32-E72D297353CC}">
              <c16:uniqueId val="{00000000-B3D9-4577-84CD-9B41F448529D}"/>
            </c:ext>
          </c:extLst>
        </c:ser>
        <c:ser>
          <c:idx val="1"/>
          <c:order val="1"/>
          <c:tx>
            <c:strRef>
              <c:f>'learner bar task'!$B$4</c:f>
              <c:strCache>
                <c:ptCount val="1"/>
                <c:pt idx="0">
                  <c:v>Neutral</c:v>
                </c:pt>
              </c:strCache>
            </c:strRef>
          </c:tx>
          <c:spPr>
            <a:solidFill>
              <a:schemeClr val="accent2"/>
            </a:solidFill>
            <a:ln>
              <a:noFill/>
            </a:ln>
            <a:effectLst/>
          </c:spPr>
          <c:invertIfNegative val="0"/>
          <c:cat>
            <c:strRef>
              <c:f>'learner bar task'!$C$2:$E$2</c:f>
              <c:strCache>
                <c:ptCount val="3"/>
                <c:pt idx="0">
                  <c:v>March</c:v>
                </c:pt>
                <c:pt idx="1">
                  <c:v>April</c:v>
                </c:pt>
                <c:pt idx="2">
                  <c:v>May</c:v>
                </c:pt>
              </c:strCache>
            </c:strRef>
          </c:cat>
          <c:val>
            <c:numRef>
              <c:f>'learner bar task'!$C$4:$E$4</c:f>
              <c:numCache>
                <c:formatCode>General</c:formatCode>
                <c:ptCount val="3"/>
                <c:pt idx="0">
                  <c:v>25</c:v>
                </c:pt>
                <c:pt idx="1">
                  <c:v>55</c:v>
                </c:pt>
                <c:pt idx="2">
                  <c:v>30</c:v>
                </c:pt>
              </c:numCache>
            </c:numRef>
          </c:val>
          <c:extLst>
            <c:ext xmlns:c16="http://schemas.microsoft.com/office/drawing/2014/chart" uri="{C3380CC4-5D6E-409C-BE32-E72D297353CC}">
              <c16:uniqueId val="{00000001-B3D9-4577-84CD-9B41F448529D}"/>
            </c:ext>
          </c:extLst>
        </c:ser>
        <c:ser>
          <c:idx val="2"/>
          <c:order val="2"/>
          <c:tx>
            <c:strRef>
              <c:f>'learner bar task'!$B$5</c:f>
              <c:strCache>
                <c:ptCount val="1"/>
                <c:pt idx="0">
                  <c:v>Negative</c:v>
                </c:pt>
              </c:strCache>
            </c:strRef>
          </c:tx>
          <c:spPr>
            <a:solidFill>
              <a:schemeClr val="accent3"/>
            </a:solidFill>
            <a:ln>
              <a:noFill/>
            </a:ln>
            <a:effectLst/>
          </c:spPr>
          <c:invertIfNegative val="0"/>
          <c:cat>
            <c:strRef>
              <c:f>'learner bar task'!$C$2:$E$2</c:f>
              <c:strCache>
                <c:ptCount val="3"/>
                <c:pt idx="0">
                  <c:v>March</c:v>
                </c:pt>
                <c:pt idx="1">
                  <c:v>April</c:v>
                </c:pt>
                <c:pt idx="2">
                  <c:v>May</c:v>
                </c:pt>
              </c:strCache>
            </c:strRef>
          </c:cat>
          <c:val>
            <c:numRef>
              <c:f>'learner bar task'!$C$5:$E$5</c:f>
              <c:numCache>
                <c:formatCode>General</c:formatCode>
                <c:ptCount val="3"/>
                <c:pt idx="0">
                  <c:v>15</c:v>
                </c:pt>
                <c:pt idx="1">
                  <c:v>20</c:v>
                </c:pt>
                <c:pt idx="2">
                  <c:v>30</c:v>
                </c:pt>
              </c:numCache>
            </c:numRef>
          </c:val>
          <c:extLst>
            <c:ext xmlns:c16="http://schemas.microsoft.com/office/drawing/2014/chart" uri="{C3380CC4-5D6E-409C-BE32-E72D297353CC}">
              <c16:uniqueId val="{00000002-B3D9-4577-84CD-9B41F448529D}"/>
            </c:ext>
          </c:extLst>
        </c:ser>
        <c:dLbls>
          <c:showLegendKey val="0"/>
          <c:showVal val="0"/>
          <c:showCatName val="0"/>
          <c:showSerName val="0"/>
          <c:showPercent val="0"/>
          <c:showBubbleSize val="0"/>
        </c:dLbls>
        <c:gapWidth val="219"/>
        <c:overlap val="-27"/>
        <c:axId val="750893824"/>
        <c:axId val="750883264"/>
      </c:barChart>
      <c:catAx>
        <c:axId val="750893824"/>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GB" noProof="0" dirty="0"/>
                  <a:t>Month</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750883264"/>
        <c:crosses val="autoZero"/>
        <c:auto val="1"/>
        <c:lblAlgn val="ctr"/>
        <c:lblOffset val="100"/>
        <c:noMultiLvlLbl val="0"/>
      </c:catAx>
      <c:valAx>
        <c:axId val="750883264"/>
        <c:scaling>
          <c:orientation val="minMax"/>
        </c:scaling>
        <c:delete val="0"/>
        <c:axPos val="l"/>
        <c:majorGridlines>
          <c:spPr>
            <a:ln w="9525" cap="flat" cmpd="sng" algn="ctr">
              <a:solidFill>
                <a:schemeClr val="tx2"/>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GB" noProof="0" dirty="0"/>
                  <a:t>Number of responses</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7508938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solidFill>
        <a:schemeClr val="tx2"/>
      </a:solidFill>
    </a:ln>
    <a:effectLst/>
  </c:spPr>
  <c:txPr>
    <a:bodyPr/>
    <a:lstStyle/>
    <a:p>
      <a:pPr>
        <a:defRPr>
          <a:latin typeface="Arial" panose="020B0604020202020204" pitchFamily="34" charset="0"/>
          <a:cs typeface="Arial" panose="020B060402020202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GB" noProof="0" dirty="0"/>
              <a:t>Sentiment data for March</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autoTitleDeleted val="0"/>
    <c:plotArea>
      <c:layout/>
      <c:pieChart>
        <c:varyColors val="1"/>
        <c:ser>
          <c:idx val="0"/>
          <c:order val="0"/>
          <c:tx>
            <c:strRef>
              <c:f>'learner bar task'!$C$33</c:f>
              <c:strCache>
                <c:ptCount val="1"/>
                <c:pt idx="0">
                  <c:v>March</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0E21-4B30-BC0F-656836CCE74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0E21-4B30-BC0F-656836CCE74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0E21-4B30-BC0F-656836CCE74B}"/>
              </c:ext>
            </c:extLst>
          </c:dPt>
          <c:dLbls>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'learner bar task'!$D$32:$F$32</c:f>
              <c:strCache>
                <c:ptCount val="3"/>
                <c:pt idx="0">
                  <c:v>Positive</c:v>
                </c:pt>
                <c:pt idx="1">
                  <c:v>Neutral</c:v>
                </c:pt>
                <c:pt idx="2">
                  <c:v>Negative</c:v>
                </c:pt>
              </c:strCache>
            </c:strRef>
          </c:cat>
          <c:val>
            <c:numRef>
              <c:f>'learner bar task'!$D$33:$F$33</c:f>
              <c:numCache>
                <c:formatCode>0%</c:formatCode>
                <c:ptCount val="3"/>
                <c:pt idx="0">
                  <c:v>0.6</c:v>
                </c:pt>
                <c:pt idx="1">
                  <c:v>0.25</c:v>
                </c:pt>
                <c:pt idx="2">
                  <c:v>0.15</c:v>
                </c:pt>
              </c:numCache>
            </c:numRef>
          </c:val>
          <c:extLst>
            <c:ext xmlns:c16="http://schemas.microsoft.com/office/drawing/2014/chart" uri="{C3380CC4-5D6E-409C-BE32-E72D297353CC}">
              <c16:uniqueId val="{00000006-0E21-4B30-BC0F-656836CCE74B}"/>
            </c:ext>
          </c:extLst>
        </c:ser>
        <c:dLbls>
          <c:dLblPos val="inEnd"/>
          <c:showLegendKey val="0"/>
          <c:showVal val="1"/>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solidFill>
        <a:schemeClr val="tx2"/>
      </a:solidFill>
    </a:ln>
    <a:effectLst/>
  </c:spPr>
  <c:txPr>
    <a:bodyPr/>
    <a:lstStyle/>
    <a:p>
      <a:pPr>
        <a:defRPr>
          <a:latin typeface="Arial" panose="020B0604020202020204" pitchFamily="34" charset="0"/>
          <a:cs typeface="Arial" panose="020B0604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4B82452-3B3D-4B10-B5B2-216C3ED6E0C1}" type="datetimeFigureOut">
              <a:rPr lang="en-GB" smtClean="0"/>
              <a:pPr/>
              <a:t>11/07/2025</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B11B1AA-12AD-4BCD-8A84-BE258AB1E1EB}" type="slidenum">
              <a:rPr lang="en-GB" smtClean="0"/>
              <a:pPr/>
              <a:t>‹#›</a:t>
            </a:fld>
            <a:endParaRPr lang="en-GB"/>
          </a:p>
        </p:txBody>
      </p:sp>
    </p:spTree>
    <p:extLst>
      <p:ext uri="{BB962C8B-B14F-4D97-AF65-F5344CB8AC3E}">
        <p14:creationId xmlns:p14="http://schemas.microsoft.com/office/powerpoint/2010/main" val="17597049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3A1484-528B-4725-8337-7ACDB6138B8F}" type="datetimeFigureOut">
              <a:rPr lang="en-GB" smtClean="0"/>
              <a:pPr/>
              <a:t>11/07/2025</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20340D-206C-4C41-A35B-4D72CE2F2B89}" type="slidenum">
              <a:rPr lang="en-GB" smtClean="0"/>
              <a:pPr/>
              <a:t>‹#›</a:t>
            </a:fld>
            <a:endParaRPr lang="en-GB"/>
          </a:p>
        </p:txBody>
      </p:sp>
    </p:spTree>
    <p:extLst>
      <p:ext uri="{BB962C8B-B14F-4D97-AF65-F5344CB8AC3E}">
        <p14:creationId xmlns:p14="http://schemas.microsoft.com/office/powerpoint/2010/main" val="2535619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youtube.com/watch?v=_XgwqB7wfXw"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www.datamation.com/big-data/structured-vs-unstructured-data/" TargetMode="Externa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3" Type="http://schemas.openxmlformats.org/officeDocument/2006/relationships/hyperlink" Target="https://www.understood.org/en/articles/tools-tips-teen-organized" TargetMode="External"/><Relationship Id="rId2" Type="http://schemas.openxmlformats.org/officeDocument/2006/relationships/slide" Target="../slides/slide21.xml"/><Relationship Id="rId1" Type="http://schemas.openxmlformats.org/officeDocument/2006/relationships/notesMaster" Target="../notesMasters/notesMaster1.xml"/><Relationship Id="rId4" Type="http://schemas.openxmlformats.org/officeDocument/2006/relationships/hyperlink" Target="https://www.youtube.com/watch?v=_OWqZUuMv-U" TargetMode="Externa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3" Type="http://schemas.openxmlformats.org/officeDocument/2006/relationships/hyperlink" Target="https://edu.gcfglobal.org/en/excelformulas/functions/1/" TargetMode="External"/><Relationship Id="rId2" Type="http://schemas.openxmlformats.org/officeDocument/2006/relationships/slide" Target="../slides/slide40.xml"/><Relationship Id="rId1" Type="http://schemas.openxmlformats.org/officeDocument/2006/relationships/notesMaster" Target="../notesMasters/notesMaster1.xml"/><Relationship Id="rId4" Type="http://schemas.openxmlformats.org/officeDocument/2006/relationships/hyperlink" Target="https://www.bbc.co.uk/bitesize/guides/z4wdrj6/revision/2" TargetMode="Externa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3" Type="http://schemas.openxmlformats.org/officeDocument/2006/relationships/hyperlink" Target="https://edu.gcfglobal.org/en/excel2010/creating-pivottables/1/0" TargetMode="External"/><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1</a:t>
            </a:fld>
            <a:endParaRPr lang="en-GB"/>
          </a:p>
        </p:txBody>
      </p:sp>
    </p:spTree>
    <p:extLst>
      <p:ext uri="{BB962C8B-B14F-4D97-AF65-F5344CB8AC3E}">
        <p14:creationId xmlns:p14="http://schemas.microsoft.com/office/powerpoint/2010/main" val="4038769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18D6FA-3616-CC75-65D5-94E1698FD7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E426BC-C1C2-92AB-6B97-2EA32E2362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AE632B-A294-E26E-B277-463EF91EDDD8}"/>
              </a:ext>
            </a:extLst>
          </p:cNvPr>
          <p:cNvSpPr>
            <a:spLocks noGrp="1"/>
          </p:cNvSpPr>
          <p:nvPr>
            <p:ph type="body" idx="1"/>
          </p:nvPr>
        </p:nvSpPr>
        <p:spPr/>
        <p:txBody>
          <a:bodyPr/>
          <a:lstStyle/>
          <a:p>
            <a:r>
              <a:rPr lang="en-US" dirty="0"/>
              <a:t>Video link: </a:t>
            </a:r>
            <a:r>
              <a:rPr lang="en-US" dirty="0">
                <a:hlinkClick r:id="rId3"/>
              </a:rPr>
              <a:t>https://www.youtube.com/watch?v=_XgwqB7wfXw</a:t>
            </a:r>
            <a:endParaRPr lang="en-US" dirty="0"/>
          </a:p>
          <a:p>
            <a:r>
              <a:rPr lang="en-US" dirty="0"/>
              <a:t>Article link: </a:t>
            </a:r>
            <a:r>
              <a:rPr lang="en-US" dirty="0">
                <a:hlinkClick r:id="rId4"/>
              </a:rPr>
              <a:t>https://www.datamation.com/big-data/structured-vs-unstructured-data/</a:t>
            </a:r>
            <a:r>
              <a:rPr lang="en-US" dirty="0"/>
              <a:t> </a:t>
            </a:r>
            <a:endParaRPr lang="en-US" dirty="0">
              <a:ea typeface="Calibri"/>
              <a:cs typeface="Calibri"/>
            </a:endParaRPr>
          </a:p>
          <a:p>
            <a:endParaRPr lang="en-US" dirty="0"/>
          </a:p>
        </p:txBody>
      </p:sp>
      <p:sp>
        <p:nvSpPr>
          <p:cNvPr id="4" name="Slide Number Placeholder 3">
            <a:extLst>
              <a:ext uri="{FF2B5EF4-FFF2-40B4-BE49-F238E27FC236}">
                <a16:creationId xmlns:a16="http://schemas.microsoft.com/office/drawing/2014/main" id="{0FD78F3F-0863-A356-5BA5-9AD50CBE0A94}"/>
              </a:ext>
            </a:extLst>
          </p:cNvPr>
          <p:cNvSpPr>
            <a:spLocks noGrp="1"/>
          </p:cNvSpPr>
          <p:nvPr>
            <p:ph type="sldNum" sz="quarter" idx="5"/>
          </p:nvPr>
        </p:nvSpPr>
        <p:spPr/>
        <p:txBody>
          <a:bodyPr/>
          <a:lstStyle/>
          <a:p>
            <a:fld id="{9920340D-206C-4C41-A35B-4D72CE2F2B89}" type="slidenum">
              <a:rPr lang="en-GB" smtClean="0"/>
              <a:t>10</a:t>
            </a:fld>
            <a:endParaRPr lang="en-GB"/>
          </a:p>
        </p:txBody>
      </p:sp>
    </p:spTree>
    <p:extLst>
      <p:ext uri="{BB962C8B-B14F-4D97-AF65-F5344CB8AC3E}">
        <p14:creationId xmlns:p14="http://schemas.microsoft.com/office/powerpoint/2010/main" val="687306910"/>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103</a:t>
            </a:fld>
            <a:endParaRPr lang="en-GB"/>
          </a:p>
        </p:txBody>
      </p:sp>
    </p:spTree>
    <p:extLst>
      <p:ext uri="{BB962C8B-B14F-4D97-AF65-F5344CB8AC3E}">
        <p14:creationId xmlns:p14="http://schemas.microsoft.com/office/powerpoint/2010/main" val="3425394844"/>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t>104</a:t>
            </a:fld>
            <a:endParaRPr lang="en-GB"/>
          </a:p>
        </p:txBody>
      </p:sp>
    </p:spTree>
    <p:extLst>
      <p:ext uri="{BB962C8B-B14F-4D97-AF65-F5344CB8AC3E}">
        <p14:creationId xmlns:p14="http://schemas.microsoft.com/office/powerpoint/2010/main" val="452434311"/>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7454EE-6C69-F2B8-1447-97A3E8FE66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8EFC8F-A99D-2B69-A72C-DF95598A0F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61E566-B111-CE45-4025-B6CB1E21B8A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724E53E-74D2-6341-E1DC-FA2CD2EBB050}"/>
              </a:ext>
            </a:extLst>
          </p:cNvPr>
          <p:cNvSpPr>
            <a:spLocks noGrp="1"/>
          </p:cNvSpPr>
          <p:nvPr>
            <p:ph type="sldNum" sz="quarter" idx="5"/>
          </p:nvPr>
        </p:nvSpPr>
        <p:spPr/>
        <p:txBody>
          <a:bodyPr/>
          <a:lstStyle/>
          <a:p>
            <a:fld id="{9920340D-206C-4C41-A35B-4D72CE2F2B89}" type="slidenum">
              <a:rPr lang="en-GB" smtClean="0"/>
              <a:t>105</a:t>
            </a:fld>
            <a:endParaRPr lang="en-GB"/>
          </a:p>
        </p:txBody>
      </p:sp>
    </p:spTree>
    <p:extLst>
      <p:ext uri="{BB962C8B-B14F-4D97-AF65-F5344CB8AC3E}">
        <p14:creationId xmlns:p14="http://schemas.microsoft.com/office/powerpoint/2010/main" val="815563031"/>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2D703C-3492-6616-2E75-E30E1CE1D4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3BFE33-B582-C5EC-097B-F532C61C0E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15F4D8-8628-5A94-9D81-6466B7EA81D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DC584D6-EB77-8F34-F159-56C8218971FC}"/>
              </a:ext>
            </a:extLst>
          </p:cNvPr>
          <p:cNvSpPr>
            <a:spLocks noGrp="1"/>
          </p:cNvSpPr>
          <p:nvPr>
            <p:ph type="sldNum" sz="quarter" idx="5"/>
          </p:nvPr>
        </p:nvSpPr>
        <p:spPr/>
        <p:txBody>
          <a:bodyPr/>
          <a:lstStyle/>
          <a:p>
            <a:fld id="{9920340D-206C-4C41-A35B-4D72CE2F2B89}" type="slidenum">
              <a:rPr lang="en-GB" smtClean="0"/>
              <a:t>106</a:t>
            </a:fld>
            <a:endParaRPr lang="en-GB"/>
          </a:p>
        </p:txBody>
      </p:sp>
    </p:spTree>
    <p:extLst>
      <p:ext uri="{BB962C8B-B14F-4D97-AF65-F5344CB8AC3E}">
        <p14:creationId xmlns:p14="http://schemas.microsoft.com/office/powerpoint/2010/main" val="3872873050"/>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E37B40-1128-8099-D0E6-AECE2AE3FD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95F60A-64D8-FCD6-4AA2-40BE2EC9FC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B2050B-D391-5AF5-9A75-928D71520F9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0A618A7-15D0-AB00-EED0-487A0733307C}"/>
              </a:ext>
            </a:extLst>
          </p:cNvPr>
          <p:cNvSpPr>
            <a:spLocks noGrp="1"/>
          </p:cNvSpPr>
          <p:nvPr>
            <p:ph type="sldNum" sz="quarter" idx="5"/>
          </p:nvPr>
        </p:nvSpPr>
        <p:spPr/>
        <p:txBody>
          <a:bodyPr/>
          <a:lstStyle/>
          <a:p>
            <a:fld id="{9920340D-206C-4C41-A35B-4D72CE2F2B89}" type="slidenum">
              <a:rPr lang="en-GB" smtClean="0"/>
              <a:t>107</a:t>
            </a:fld>
            <a:endParaRPr lang="en-GB"/>
          </a:p>
        </p:txBody>
      </p:sp>
    </p:spTree>
    <p:extLst>
      <p:ext uri="{BB962C8B-B14F-4D97-AF65-F5344CB8AC3E}">
        <p14:creationId xmlns:p14="http://schemas.microsoft.com/office/powerpoint/2010/main" val="2650442860"/>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466C81-B446-64F4-2681-4CF29813F5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EBC54C-756A-2AF4-44C8-36C7E5B466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423F9C-4229-5D79-5277-EAC6A866073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2B59601-32F8-7724-F419-D94C2BB96CEA}"/>
              </a:ext>
            </a:extLst>
          </p:cNvPr>
          <p:cNvSpPr>
            <a:spLocks noGrp="1"/>
          </p:cNvSpPr>
          <p:nvPr>
            <p:ph type="sldNum" sz="quarter" idx="5"/>
          </p:nvPr>
        </p:nvSpPr>
        <p:spPr/>
        <p:txBody>
          <a:bodyPr/>
          <a:lstStyle/>
          <a:p>
            <a:fld id="{9920340D-206C-4C41-A35B-4D72CE2F2B89}" type="slidenum">
              <a:rPr lang="en-GB" smtClean="0"/>
              <a:t>108</a:t>
            </a:fld>
            <a:endParaRPr lang="en-GB"/>
          </a:p>
        </p:txBody>
      </p:sp>
    </p:spTree>
    <p:extLst>
      <p:ext uri="{BB962C8B-B14F-4D97-AF65-F5344CB8AC3E}">
        <p14:creationId xmlns:p14="http://schemas.microsoft.com/office/powerpoint/2010/main" val="2823062181"/>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957534-41E7-B8A0-E9AD-923139D530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631743-C541-1701-740E-DDAB71E718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030E7F-A8F6-A800-E7D4-165F2604B38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C171149-0E35-E706-4A64-A106FA9C6613}"/>
              </a:ext>
            </a:extLst>
          </p:cNvPr>
          <p:cNvSpPr>
            <a:spLocks noGrp="1"/>
          </p:cNvSpPr>
          <p:nvPr>
            <p:ph type="sldNum" sz="quarter" idx="5"/>
          </p:nvPr>
        </p:nvSpPr>
        <p:spPr/>
        <p:txBody>
          <a:bodyPr/>
          <a:lstStyle/>
          <a:p>
            <a:fld id="{9920340D-206C-4C41-A35B-4D72CE2F2B89}" type="slidenum">
              <a:rPr lang="en-GB" smtClean="0"/>
              <a:t>109</a:t>
            </a:fld>
            <a:endParaRPr lang="en-GB"/>
          </a:p>
        </p:txBody>
      </p:sp>
    </p:spTree>
    <p:extLst>
      <p:ext uri="{BB962C8B-B14F-4D97-AF65-F5344CB8AC3E}">
        <p14:creationId xmlns:p14="http://schemas.microsoft.com/office/powerpoint/2010/main" val="2039970139"/>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EC2E64-7AAC-24AF-80E6-DB914E00A5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DE0D4B-A33C-070C-0E75-32B17BF744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5C7FF7-B0D5-525A-75B4-D774FB23EBC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59F3A1F-5E1F-D02B-981D-7A41342E3937}"/>
              </a:ext>
            </a:extLst>
          </p:cNvPr>
          <p:cNvSpPr>
            <a:spLocks noGrp="1"/>
          </p:cNvSpPr>
          <p:nvPr>
            <p:ph type="sldNum" sz="quarter" idx="5"/>
          </p:nvPr>
        </p:nvSpPr>
        <p:spPr/>
        <p:txBody>
          <a:bodyPr/>
          <a:lstStyle/>
          <a:p>
            <a:fld id="{9920340D-206C-4C41-A35B-4D72CE2F2B89}" type="slidenum">
              <a:rPr lang="en-GB" smtClean="0"/>
              <a:t>110</a:t>
            </a:fld>
            <a:endParaRPr lang="en-GB"/>
          </a:p>
        </p:txBody>
      </p:sp>
    </p:spTree>
    <p:extLst>
      <p:ext uri="{BB962C8B-B14F-4D97-AF65-F5344CB8AC3E}">
        <p14:creationId xmlns:p14="http://schemas.microsoft.com/office/powerpoint/2010/main" val="1860973941"/>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D63A1D-00C6-6871-076D-06A5CD64DE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99560F-FB5D-AAB9-383D-DD422A8982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35C2BD-0D93-7A86-C451-6F34F8ECF86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7DF392B-C753-BC8D-76B8-9A7D81E07EA0}"/>
              </a:ext>
            </a:extLst>
          </p:cNvPr>
          <p:cNvSpPr>
            <a:spLocks noGrp="1"/>
          </p:cNvSpPr>
          <p:nvPr>
            <p:ph type="sldNum" sz="quarter" idx="5"/>
          </p:nvPr>
        </p:nvSpPr>
        <p:spPr/>
        <p:txBody>
          <a:bodyPr/>
          <a:lstStyle/>
          <a:p>
            <a:fld id="{9920340D-206C-4C41-A35B-4D72CE2F2B89}" type="slidenum">
              <a:rPr lang="en-GB" smtClean="0"/>
              <a:t>111</a:t>
            </a:fld>
            <a:endParaRPr lang="en-GB"/>
          </a:p>
        </p:txBody>
      </p:sp>
    </p:spTree>
    <p:extLst>
      <p:ext uri="{BB962C8B-B14F-4D97-AF65-F5344CB8AC3E}">
        <p14:creationId xmlns:p14="http://schemas.microsoft.com/office/powerpoint/2010/main" val="862161584"/>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2C73B3-24BF-6E56-A250-4DD3D5A3D2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66451B-7FB8-FF44-50BE-AF14CC4F1F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33B718-0D4E-D716-5435-DF472BCC92C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65DB818-66A4-6307-F70F-2EF40FFC95C3}"/>
              </a:ext>
            </a:extLst>
          </p:cNvPr>
          <p:cNvSpPr>
            <a:spLocks noGrp="1"/>
          </p:cNvSpPr>
          <p:nvPr>
            <p:ph type="sldNum" sz="quarter" idx="5"/>
          </p:nvPr>
        </p:nvSpPr>
        <p:spPr/>
        <p:txBody>
          <a:bodyPr/>
          <a:lstStyle/>
          <a:p>
            <a:fld id="{9920340D-206C-4C41-A35B-4D72CE2F2B89}" type="slidenum">
              <a:rPr lang="en-GB" smtClean="0"/>
              <a:t>112</a:t>
            </a:fld>
            <a:endParaRPr lang="en-GB"/>
          </a:p>
        </p:txBody>
      </p:sp>
    </p:spTree>
    <p:extLst>
      <p:ext uri="{BB962C8B-B14F-4D97-AF65-F5344CB8AC3E}">
        <p14:creationId xmlns:p14="http://schemas.microsoft.com/office/powerpoint/2010/main" val="38184513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11</a:t>
            </a:fld>
            <a:endParaRPr lang="en-GB"/>
          </a:p>
        </p:txBody>
      </p:sp>
    </p:spTree>
    <p:extLst>
      <p:ext uri="{BB962C8B-B14F-4D97-AF65-F5344CB8AC3E}">
        <p14:creationId xmlns:p14="http://schemas.microsoft.com/office/powerpoint/2010/main" val="1160733992"/>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4212C3-0736-0F60-1120-A6B6E03C81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724823-F7C8-9EF4-292A-2374964CCF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AB9B83-284D-034D-CC99-CF6EAB3E60AD}"/>
              </a:ext>
            </a:extLst>
          </p:cNvPr>
          <p:cNvSpPr>
            <a:spLocks noGrp="1"/>
          </p:cNvSpPr>
          <p:nvPr>
            <p:ph type="body" idx="1"/>
          </p:nvPr>
        </p:nvSpPr>
        <p:spPr/>
        <p:txBody>
          <a:bodyPr/>
          <a:lstStyle/>
          <a:p>
            <a:r>
              <a:rPr lang="en-US" dirty="0"/>
              <a:t>Learners should submit work to the teacher for marking. </a:t>
            </a:r>
          </a:p>
        </p:txBody>
      </p:sp>
      <p:sp>
        <p:nvSpPr>
          <p:cNvPr id="4" name="Slide Number Placeholder 3">
            <a:extLst>
              <a:ext uri="{FF2B5EF4-FFF2-40B4-BE49-F238E27FC236}">
                <a16:creationId xmlns:a16="http://schemas.microsoft.com/office/drawing/2014/main" id="{A14138FE-7980-8DBD-3C31-71A996661E9F}"/>
              </a:ext>
            </a:extLst>
          </p:cNvPr>
          <p:cNvSpPr>
            <a:spLocks noGrp="1"/>
          </p:cNvSpPr>
          <p:nvPr>
            <p:ph type="sldNum" sz="quarter" idx="5"/>
          </p:nvPr>
        </p:nvSpPr>
        <p:spPr/>
        <p:txBody>
          <a:bodyPr/>
          <a:lstStyle/>
          <a:p>
            <a:fld id="{9920340D-206C-4C41-A35B-4D72CE2F2B89}" type="slidenum">
              <a:rPr lang="en-GB" smtClean="0"/>
              <a:t>113</a:t>
            </a:fld>
            <a:endParaRPr lang="en-GB"/>
          </a:p>
        </p:txBody>
      </p:sp>
    </p:spTree>
    <p:extLst>
      <p:ext uri="{BB962C8B-B14F-4D97-AF65-F5344CB8AC3E}">
        <p14:creationId xmlns:p14="http://schemas.microsoft.com/office/powerpoint/2010/main" val="1435087498"/>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1D6CC4-83CA-E504-57C5-78C0A9387C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23E039-D204-5A24-87E6-8E5B32AAF6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3D685C-9405-C9C6-72E9-6B6ED6F416A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90C48B3-88C0-51E4-83C2-34988BC296E1}"/>
              </a:ext>
            </a:extLst>
          </p:cNvPr>
          <p:cNvSpPr>
            <a:spLocks noGrp="1"/>
          </p:cNvSpPr>
          <p:nvPr>
            <p:ph type="sldNum" sz="quarter" idx="5"/>
          </p:nvPr>
        </p:nvSpPr>
        <p:spPr/>
        <p:txBody>
          <a:bodyPr/>
          <a:lstStyle/>
          <a:p>
            <a:fld id="{9920340D-206C-4C41-A35B-4D72CE2F2B89}" type="slidenum">
              <a:rPr lang="en-GB" smtClean="0"/>
              <a:t>114</a:t>
            </a:fld>
            <a:endParaRPr lang="en-GB"/>
          </a:p>
        </p:txBody>
      </p:sp>
    </p:spTree>
    <p:extLst>
      <p:ext uri="{BB962C8B-B14F-4D97-AF65-F5344CB8AC3E}">
        <p14:creationId xmlns:p14="http://schemas.microsoft.com/office/powerpoint/2010/main" val="3110465668"/>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115</a:t>
            </a:fld>
            <a:endParaRPr lang="en-GB"/>
          </a:p>
        </p:txBody>
      </p:sp>
    </p:spTree>
    <p:extLst>
      <p:ext uri="{BB962C8B-B14F-4D97-AF65-F5344CB8AC3E}">
        <p14:creationId xmlns:p14="http://schemas.microsoft.com/office/powerpoint/2010/main" val="29419719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CF9DB8-57F8-DAA6-73DE-9A7525925A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A1DB2F-7A56-D4E9-6C24-A3BCA08E8E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AF3F78-82C6-368B-9667-F1C35515F08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7408E9F-A39B-8AF8-52C6-F3C444794F2F}"/>
              </a:ext>
            </a:extLst>
          </p:cNvPr>
          <p:cNvSpPr>
            <a:spLocks noGrp="1"/>
          </p:cNvSpPr>
          <p:nvPr>
            <p:ph type="sldNum" sz="quarter" idx="5"/>
          </p:nvPr>
        </p:nvSpPr>
        <p:spPr/>
        <p:txBody>
          <a:bodyPr/>
          <a:lstStyle/>
          <a:p>
            <a:fld id="{9920340D-206C-4C41-A35B-4D72CE2F2B89}" type="slidenum">
              <a:rPr lang="en-GB" smtClean="0"/>
              <a:t>12</a:t>
            </a:fld>
            <a:endParaRPr lang="en-GB"/>
          </a:p>
        </p:txBody>
      </p:sp>
    </p:spTree>
    <p:extLst>
      <p:ext uri="{BB962C8B-B14F-4D97-AF65-F5344CB8AC3E}">
        <p14:creationId xmlns:p14="http://schemas.microsoft.com/office/powerpoint/2010/main" val="27469844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8790A6-8D12-5498-9D51-612E8170B3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C55544-0631-C631-ED14-AF6E6CB003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AC323FD-9F01-30BC-2576-3D5E5BF84BE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err="1"/>
              <a:t>Wordcloud</a:t>
            </a:r>
            <a:r>
              <a:rPr lang="en-US" b="0" dirty="0"/>
              <a:t> link: </a:t>
            </a:r>
            <a:r>
              <a:rPr lang="en-GB" b="0" noProof="0" dirty="0">
                <a:ea typeface="+mn-lt"/>
                <a:cs typeface="+mn-lt"/>
              </a:rPr>
              <a:t>https://livecloud.online/wordcloud</a:t>
            </a:r>
          </a:p>
          <a:p>
            <a:pPr marL="0" indent="0">
              <a:buNone/>
            </a:pPr>
            <a:endParaRPr lang="en-US" b="0" dirty="0"/>
          </a:p>
          <a:p>
            <a:pPr marL="0" indent="0">
              <a:buNone/>
            </a:pPr>
            <a:r>
              <a:rPr lang="en-US" b="1" dirty="0"/>
              <a:t>Discussion questions:</a:t>
            </a:r>
          </a:p>
          <a:p>
            <a:pPr marL="285750" indent="-285750"/>
            <a:r>
              <a:rPr lang="en-US" b="0" dirty="0"/>
              <a:t>Which words appear most frequently?</a:t>
            </a:r>
          </a:p>
          <a:p>
            <a:pPr marL="285750" indent="-285750"/>
            <a:r>
              <a:rPr lang="en-US" b="0" dirty="0"/>
              <a:t>How do these terms connect to structured data tasks?</a:t>
            </a:r>
          </a:p>
        </p:txBody>
      </p:sp>
      <p:sp>
        <p:nvSpPr>
          <p:cNvPr id="4" name="Slide Number Placeholder 3">
            <a:extLst>
              <a:ext uri="{FF2B5EF4-FFF2-40B4-BE49-F238E27FC236}">
                <a16:creationId xmlns:a16="http://schemas.microsoft.com/office/drawing/2014/main" id="{309908E3-5F65-C478-C022-13FD3FDAD482}"/>
              </a:ext>
            </a:extLst>
          </p:cNvPr>
          <p:cNvSpPr>
            <a:spLocks noGrp="1"/>
          </p:cNvSpPr>
          <p:nvPr>
            <p:ph type="sldNum" sz="quarter" idx="5"/>
          </p:nvPr>
        </p:nvSpPr>
        <p:spPr/>
        <p:txBody>
          <a:bodyPr/>
          <a:lstStyle/>
          <a:p>
            <a:fld id="{9920340D-206C-4C41-A35B-4D72CE2F2B89}" type="slidenum">
              <a:rPr lang="en-GB" smtClean="0"/>
              <a:t>13</a:t>
            </a:fld>
            <a:endParaRPr lang="en-GB"/>
          </a:p>
        </p:txBody>
      </p:sp>
    </p:spTree>
    <p:extLst>
      <p:ext uri="{BB962C8B-B14F-4D97-AF65-F5344CB8AC3E}">
        <p14:creationId xmlns:p14="http://schemas.microsoft.com/office/powerpoint/2010/main" val="42782082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810AF4-9C33-9643-3AFA-2DAD2384A1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991A17-0502-B4A5-1351-B825381F9B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6FF4FD-B0C9-B94D-1EB3-6692DB9B3630}"/>
              </a:ext>
            </a:extLst>
          </p:cNvPr>
          <p:cNvSpPr>
            <a:spLocks noGrp="1"/>
          </p:cNvSpPr>
          <p:nvPr>
            <p:ph type="body" idx="1"/>
          </p:nvPr>
        </p:nvSpPr>
        <p:spPr/>
        <p:txBody>
          <a:bodyPr/>
          <a:lstStyle/>
          <a:p>
            <a:r>
              <a:rPr lang="en-US" b="1" dirty="0"/>
              <a:t>Discussion points</a:t>
            </a:r>
          </a:p>
          <a:p>
            <a:r>
              <a:rPr lang="en-US" b="0" dirty="0"/>
              <a:t>Demonstrate the basic features of spreadsheets and then ask the learners:</a:t>
            </a:r>
          </a:p>
          <a:p>
            <a:pPr>
              <a:buNone/>
            </a:pPr>
            <a:r>
              <a:rPr lang="en-US" b="0" dirty="0">
                <a:ea typeface="+mn-lt"/>
                <a:cs typeface="+mn-lt"/>
              </a:rPr>
              <a:t>What are the key features using a spreadsheet:</a:t>
            </a:r>
            <a:endParaRPr lang="en-US" b="0" dirty="0"/>
          </a:p>
          <a:p>
            <a:pPr marL="171450" indent="-171450">
              <a:buFont typeface="Arial" panose="020B0604020202020204" pitchFamily="34" charset="0"/>
              <a:buChar char="•"/>
            </a:pPr>
            <a:r>
              <a:rPr lang="en-US" b="0" dirty="0" err="1">
                <a:ea typeface="+mn-lt"/>
                <a:cs typeface="+mn-lt"/>
              </a:rPr>
              <a:t>Organised</a:t>
            </a:r>
            <a:r>
              <a:rPr lang="en-US" b="0" dirty="0">
                <a:ea typeface="+mn-lt"/>
                <a:cs typeface="+mn-lt"/>
              </a:rPr>
              <a:t> into predefined categories or fields.</a:t>
            </a:r>
            <a:endParaRPr lang="en-US" b="0" dirty="0"/>
          </a:p>
          <a:p>
            <a:pPr marL="171450" indent="-171450">
              <a:buFont typeface="Arial" panose="020B0604020202020204" pitchFamily="34" charset="0"/>
              <a:buChar char="•"/>
            </a:pPr>
            <a:r>
              <a:rPr lang="en-US" b="0" dirty="0">
                <a:ea typeface="+mn-lt"/>
                <a:cs typeface="+mn-lt"/>
              </a:rPr>
              <a:t>Each row represents an entry; each column represents a variable.</a:t>
            </a:r>
          </a:p>
          <a:p>
            <a:pPr>
              <a:buFont typeface="Arial"/>
              <a:buChar char="•"/>
            </a:pPr>
            <a:endParaRPr lang="en-US" b="0" dirty="0"/>
          </a:p>
          <a:p>
            <a:pPr marL="0" indent="0">
              <a:buNone/>
            </a:pPr>
            <a:r>
              <a:rPr lang="en-US" b="0" dirty="0">
                <a:ea typeface="+mn-lt"/>
                <a:cs typeface="+mn-lt"/>
              </a:rPr>
              <a:t>Ask for examples of the fields in the teacher demo spreadsheet: </a:t>
            </a:r>
          </a:p>
          <a:p>
            <a:pPr marL="171450" indent="-171450">
              <a:buFont typeface="Arial" panose="020B0604020202020204" pitchFamily="34" charset="0"/>
              <a:buChar char="•"/>
            </a:pPr>
            <a:r>
              <a:rPr lang="en-US" b="0" dirty="0">
                <a:ea typeface="+mn-lt"/>
                <a:cs typeface="+mn-lt"/>
              </a:rPr>
              <a:t>Post date, Platform, Likes, Comments, Sentiment.</a:t>
            </a:r>
            <a:endParaRPr lang="en-US" b="0" dirty="0"/>
          </a:p>
          <a:p>
            <a:endParaRPr lang="en-US" b="0" dirty="0"/>
          </a:p>
        </p:txBody>
      </p:sp>
      <p:sp>
        <p:nvSpPr>
          <p:cNvPr id="4" name="Slide Number Placeholder 3">
            <a:extLst>
              <a:ext uri="{FF2B5EF4-FFF2-40B4-BE49-F238E27FC236}">
                <a16:creationId xmlns:a16="http://schemas.microsoft.com/office/drawing/2014/main" id="{15E5E40A-09DD-6BE0-EA4E-1C401BABE6D6}"/>
              </a:ext>
            </a:extLst>
          </p:cNvPr>
          <p:cNvSpPr>
            <a:spLocks noGrp="1"/>
          </p:cNvSpPr>
          <p:nvPr>
            <p:ph type="sldNum" sz="quarter" idx="5"/>
          </p:nvPr>
        </p:nvSpPr>
        <p:spPr/>
        <p:txBody>
          <a:bodyPr/>
          <a:lstStyle/>
          <a:p>
            <a:fld id="{9920340D-206C-4C41-A35B-4D72CE2F2B89}" type="slidenum">
              <a:rPr lang="en-GB" smtClean="0"/>
              <a:t>14</a:t>
            </a:fld>
            <a:endParaRPr lang="en-GB"/>
          </a:p>
        </p:txBody>
      </p:sp>
    </p:spTree>
    <p:extLst>
      <p:ext uri="{BB962C8B-B14F-4D97-AF65-F5344CB8AC3E}">
        <p14:creationId xmlns:p14="http://schemas.microsoft.com/office/powerpoint/2010/main" val="4711438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28B0E4-FB42-BF07-D956-69C2BB452E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FD1BD0-1D26-7B22-2300-37918221D5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DFAA2E-5678-5DA8-8BE4-87300C18AB80}"/>
              </a:ext>
            </a:extLst>
          </p:cNvPr>
          <p:cNvSpPr>
            <a:spLocks noGrp="1"/>
          </p:cNvSpPr>
          <p:nvPr>
            <p:ph type="body" idx="1"/>
          </p:nvPr>
        </p:nvSpPr>
        <p:spPr/>
        <p:txBody>
          <a:bodyPr/>
          <a:lstStyle/>
          <a:p>
            <a:r>
              <a:rPr lang="en-US" b="1" dirty="0"/>
              <a:t>Discussion prompts for learners</a:t>
            </a:r>
            <a:r>
              <a:rPr lang="en-US" dirty="0"/>
              <a:t>:</a:t>
            </a:r>
          </a:p>
          <a:p>
            <a:pPr marL="285750" indent="-285750">
              <a:buFont typeface="Arial"/>
              <a:buChar char="•"/>
            </a:pPr>
            <a:r>
              <a:rPr lang="en-US" dirty="0"/>
              <a:t>What makes structured data easier to </a:t>
            </a:r>
            <a:r>
              <a:rPr lang="en-US" dirty="0" err="1"/>
              <a:t>analyse</a:t>
            </a:r>
            <a:r>
              <a:rPr lang="en-US" dirty="0"/>
              <a:t>?</a:t>
            </a:r>
            <a:endParaRPr lang="en-US" dirty="0">
              <a:ea typeface="Calibri"/>
              <a:cs typeface="Calibri"/>
            </a:endParaRPr>
          </a:p>
          <a:p>
            <a:pPr marL="285750" indent="-285750">
              <a:buFont typeface="Arial"/>
              <a:buChar char="•"/>
            </a:pPr>
            <a:r>
              <a:rPr lang="en-US" dirty="0"/>
              <a:t>How could you convert the unstructured data into a structured format?</a:t>
            </a:r>
            <a:endParaRPr lang="en-US" dirty="0">
              <a:ea typeface="Calibri"/>
              <a:cs typeface="Calibri"/>
            </a:endParaRPr>
          </a:p>
          <a:p>
            <a:pPr marL="285750" indent="-285750">
              <a:buFont typeface="Arial"/>
              <a:buChar char="•"/>
            </a:pPr>
            <a:r>
              <a:rPr lang="en-US" dirty="0"/>
              <a:t>What tools might help in this process?</a:t>
            </a:r>
            <a:endParaRPr lang="en-US" dirty="0">
              <a:ea typeface="Calibri"/>
              <a:cs typeface="Calibri"/>
            </a:endParaRPr>
          </a:p>
          <a:p>
            <a:endParaRPr lang="en-US" dirty="0"/>
          </a:p>
          <a:p>
            <a:r>
              <a:rPr lang="en-US" b="1" dirty="0"/>
              <a:t>Key difference</a:t>
            </a:r>
            <a:r>
              <a:rPr lang="en-US" dirty="0"/>
              <a:t>: </a:t>
            </a:r>
          </a:p>
          <a:p>
            <a:r>
              <a:rPr lang="en-US" dirty="0"/>
              <a:t>Structured data is predefined and easy to </a:t>
            </a:r>
            <a:r>
              <a:rPr lang="en-US" dirty="0" err="1"/>
              <a:t>analyse</a:t>
            </a:r>
            <a:r>
              <a:rPr lang="en-US" dirty="0"/>
              <a:t>, while unstructured data requires processing to extract useful information.</a:t>
            </a:r>
            <a:endParaRPr lang="en-US" dirty="0">
              <a:ea typeface="Calibri"/>
              <a:cs typeface="Calibri"/>
            </a:endParaRPr>
          </a:p>
          <a:p>
            <a:endParaRPr lang="en-US" dirty="0">
              <a:ea typeface="Calibri"/>
              <a:cs typeface="Calibri"/>
            </a:endParaRPr>
          </a:p>
          <a:p>
            <a:endParaRPr lang="en-US" dirty="0"/>
          </a:p>
        </p:txBody>
      </p:sp>
      <p:sp>
        <p:nvSpPr>
          <p:cNvPr id="4" name="Slide Number Placeholder 3">
            <a:extLst>
              <a:ext uri="{FF2B5EF4-FFF2-40B4-BE49-F238E27FC236}">
                <a16:creationId xmlns:a16="http://schemas.microsoft.com/office/drawing/2014/main" id="{F3E5EEB8-9A41-29FD-59AE-F73AF097C54B}"/>
              </a:ext>
            </a:extLst>
          </p:cNvPr>
          <p:cNvSpPr>
            <a:spLocks noGrp="1"/>
          </p:cNvSpPr>
          <p:nvPr>
            <p:ph type="sldNum" sz="quarter" idx="5"/>
          </p:nvPr>
        </p:nvSpPr>
        <p:spPr/>
        <p:txBody>
          <a:bodyPr/>
          <a:lstStyle/>
          <a:p>
            <a:fld id="{9920340D-206C-4C41-A35B-4D72CE2F2B89}" type="slidenum">
              <a:rPr lang="en-GB" smtClean="0"/>
              <a:t>15</a:t>
            </a:fld>
            <a:endParaRPr lang="en-GB"/>
          </a:p>
        </p:txBody>
      </p:sp>
    </p:spTree>
    <p:extLst>
      <p:ext uri="{BB962C8B-B14F-4D97-AF65-F5344CB8AC3E}">
        <p14:creationId xmlns:p14="http://schemas.microsoft.com/office/powerpoint/2010/main" val="18306013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1D515F-7B82-6954-550A-9CB51AE359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4C4262-18C9-755E-CA77-444252F68D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684F80-591E-E8E9-B177-90640FEA5999}"/>
              </a:ext>
            </a:extLst>
          </p:cNvPr>
          <p:cNvSpPr>
            <a:spLocks noGrp="1"/>
          </p:cNvSpPr>
          <p:nvPr>
            <p:ph type="body" idx="1"/>
          </p:nvPr>
        </p:nvSpPr>
        <p:spPr/>
        <p:txBody>
          <a:bodyPr/>
          <a:lstStyle/>
          <a:p>
            <a:r>
              <a:rPr lang="en-US" b="1" dirty="0"/>
              <a:t>Discussion prompts for learners</a:t>
            </a:r>
            <a:r>
              <a:rPr lang="en-US" dirty="0"/>
              <a:t>:</a:t>
            </a:r>
          </a:p>
          <a:p>
            <a:pPr marL="285750" indent="-285750">
              <a:buFont typeface="Arial"/>
              <a:buChar char="•"/>
            </a:pPr>
            <a:r>
              <a:rPr lang="en-US" dirty="0"/>
              <a:t>What makes structured data easier to </a:t>
            </a:r>
            <a:r>
              <a:rPr lang="en-US" dirty="0" err="1"/>
              <a:t>analyse</a:t>
            </a:r>
            <a:r>
              <a:rPr lang="en-US" dirty="0"/>
              <a:t>?</a:t>
            </a:r>
            <a:endParaRPr lang="en-US" dirty="0">
              <a:ea typeface="Calibri"/>
              <a:cs typeface="Calibri"/>
            </a:endParaRPr>
          </a:p>
          <a:p>
            <a:pPr marL="285750" indent="-285750">
              <a:buFont typeface="Arial"/>
              <a:buChar char="•"/>
            </a:pPr>
            <a:r>
              <a:rPr lang="en-US" dirty="0"/>
              <a:t>How could you convert the unstructured data into a structured format?</a:t>
            </a:r>
            <a:endParaRPr lang="en-US" dirty="0">
              <a:ea typeface="Calibri"/>
              <a:cs typeface="Calibri"/>
            </a:endParaRPr>
          </a:p>
          <a:p>
            <a:pPr marL="285750" indent="-285750">
              <a:buFont typeface="Arial"/>
              <a:buChar char="•"/>
            </a:pPr>
            <a:r>
              <a:rPr lang="en-US" dirty="0"/>
              <a:t>What tools might help in this process?</a:t>
            </a:r>
            <a:endParaRPr lang="en-US" dirty="0">
              <a:ea typeface="Calibri"/>
              <a:cs typeface="Calibri"/>
            </a:endParaRPr>
          </a:p>
          <a:p>
            <a:endParaRPr lang="en-US" dirty="0"/>
          </a:p>
          <a:p>
            <a:r>
              <a:rPr lang="en-US" b="1" dirty="0"/>
              <a:t>Key difference</a:t>
            </a:r>
            <a:r>
              <a:rPr lang="en-US" dirty="0"/>
              <a:t>: </a:t>
            </a:r>
          </a:p>
          <a:p>
            <a:r>
              <a:rPr lang="en-US" dirty="0"/>
              <a:t>Structured data is predefined and easy to </a:t>
            </a:r>
            <a:r>
              <a:rPr lang="en-US" dirty="0" err="1"/>
              <a:t>analyse</a:t>
            </a:r>
            <a:r>
              <a:rPr lang="en-US" dirty="0"/>
              <a:t>, while unstructured data requires processing to extract useful information.</a:t>
            </a:r>
            <a:endParaRPr lang="en-US" dirty="0">
              <a:ea typeface="Calibri"/>
              <a:cs typeface="Calibri"/>
            </a:endParaRPr>
          </a:p>
          <a:p>
            <a:endParaRPr lang="en-US" dirty="0">
              <a:ea typeface="Calibri"/>
              <a:cs typeface="Calibri"/>
            </a:endParaRPr>
          </a:p>
          <a:p>
            <a:endParaRPr lang="en-US" dirty="0"/>
          </a:p>
        </p:txBody>
      </p:sp>
      <p:sp>
        <p:nvSpPr>
          <p:cNvPr id="4" name="Slide Number Placeholder 3">
            <a:extLst>
              <a:ext uri="{FF2B5EF4-FFF2-40B4-BE49-F238E27FC236}">
                <a16:creationId xmlns:a16="http://schemas.microsoft.com/office/drawing/2014/main" id="{3C7604A1-FB36-713A-07B0-9A4872CB86D6}"/>
              </a:ext>
            </a:extLst>
          </p:cNvPr>
          <p:cNvSpPr>
            <a:spLocks noGrp="1"/>
          </p:cNvSpPr>
          <p:nvPr>
            <p:ph type="sldNum" sz="quarter" idx="5"/>
          </p:nvPr>
        </p:nvSpPr>
        <p:spPr/>
        <p:txBody>
          <a:bodyPr/>
          <a:lstStyle/>
          <a:p>
            <a:fld id="{9920340D-206C-4C41-A35B-4D72CE2F2B89}" type="slidenum">
              <a:rPr lang="en-GB" smtClean="0"/>
              <a:t>16</a:t>
            </a:fld>
            <a:endParaRPr lang="en-GB"/>
          </a:p>
        </p:txBody>
      </p:sp>
    </p:spTree>
    <p:extLst>
      <p:ext uri="{BB962C8B-B14F-4D97-AF65-F5344CB8AC3E}">
        <p14:creationId xmlns:p14="http://schemas.microsoft.com/office/powerpoint/2010/main" val="22101387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B4AF69-3CFD-67A7-F7CC-9C23641727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0466F5-3895-31CB-CB5C-DA3EF99682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3A7541-A34F-437F-F12E-0565CA6C0DA6}"/>
              </a:ext>
            </a:extLst>
          </p:cNvPr>
          <p:cNvSpPr>
            <a:spLocks noGrp="1"/>
          </p:cNvSpPr>
          <p:nvPr>
            <p:ph type="body" idx="1"/>
          </p:nvPr>
        </p:nvSpPr>
        <p:spPr/>
        <p:txBody>
          <a:bodyPr/>
          <a:lstStyle/>
          <a:p>
            <a:r>
              <a:rPr lang="en-US" b="0" dirty="0"/>
              <a:t>Instructions:</a:t>
            </a:r>
          </a:p>
          <a:p>
            <a:pPr marL="285750" indent="-285750">
              <a:buFont typeface="Arial"/>
              <a:buChar char="•"/>
            </a:pPr>
            <a:r>
              <a:rPr lang="en-US" b="0" dirty="0"/>
              <a:t>Learners must match each example to the correct spreadsheet data type.</a:t>
            </a:r>
            <a:endParaRPr lang="en-US" b="0" dirty="0">
              <a:ea typeface="Calibri"/>
              <a:cs typeface="Calibri"/>
            </a:endParaRPr>
          </a:p>
          <a:p>
            <a:pPr marL="285750" indent="-285750">
              <a:buFont typeface="Arial"/>
              <a:buChar char="•"/>
            </a:pPr>
            <a:r>
              <a:rPr lang="en-US" b="0" dirty="0"/>
              <a:t>Challenge and probe questions to learners to explain your reasoning.</a:t>
            </a:r>
          </a:p>
          <a:p>
            <a:pPr marL="285750" indent="-285750">
              <a:buFont typeface="Arial"/>
              <a:buChar char="•"/>
            </a:pPr>
            <a:endParaRPr lang="en-US" b="0" dirty="0">
              <a:ea typeface="Calibri" panose="020F0502020204030204"/>
              <a:cs typeface="Calibri" panose="020F0502020204030204"/>
            </a:endParaRPr>
          </a:p>
          <a:p>
            <a:r>
              <a:rPr lang="en-US" b="0" dirty="0"/>
              <a:t>Answers for teacher reference:</a:t>
            </a:r>
            <a:endParaRPr lang="en-US" b="0" dirty="0">
              <a:ea typeface="Calibri"/>
              <a:cs typeface="Calibri"/>
            </a:endParaRPr>
          </a:p>
          <a:p>
            <a:pPr marL="171450" indent="-171450">
              <a:buFont typeface="Arial"/>
              <a:buChar char="•"/>
            </a:pPr>
            <a:r>
              <a:rPr lang="en-US" b="0" dirty="0"/>
              <a:t>"</a:t>
            </a:r>
            <a:r>
              <a:rPr lang="en-US" b="0" dirty="0" err="1"/>
              <a:t>BrightFutures</a:t>
            </a:r>
            <a:r>
              <a:rPr lang="en-US" b="0" dirty="0"/>
              <a:t> open day" → Text (Descriptive content about an event).</a:t>
            </a:r>
          </a:p>
          <a:p>
            <a:pPr marL="171450" indent="-171450">
              <a:buFont typeface="Arial"/>
              <a:buChar char="•"/>
            </a:pPr>
            <a:r>
              <a:rPr lang="en-US" b="0" dirty="0"/>
              <a:t>"12/01/2025" → Date (Formatted as DD/MM/YYYY).</a:t>
            </a:r>
          </a:p>
          <a:p>
            <a:pPr marL="171450" indent="-171450">
              <a:buFont typeface="Arial"/>
              <a:buChar char="•"/>
            </a:pPr>
            <a:r>
              <a:rPr lang="en-US" b="0" dirty="0"/>
              <a:t>"Positive" →Text (Descriptive content about sentiment).</a:t>
            </a:r>
            <a:endParaRPr lang="en-US" b="0" dirty="0">
              <a:ea typeface="Calibri"/>
              <a:cs typeface="Calibri"/>
            </a:endParaRPr>
          </a:p>
          <a:p>
            <a:pPr marL="171450" indent="-171450">
              <a:buFont typeface="Arial"/>
              <a:buChar char="•"/>
            </a:pPr>
            <a:r>
              <a:rPr lang="en-US" b="0" dirty="0"/>
              <a:t>"120" → Number (Represents a numerical count, such as likes)</a:t>
            </a:r>
          </a:p>
          <a:p>
            <a:endParaRPr lang="en-US" b="0" dirty="0">
              <a:ea typeface="Calibri" panose="020F0502020204030204"/>
              <a:cs typeface="Calibri" panose="020F0502020204030204"/>
            </a:endParaRPr>
          </a:p>
          <a:p>
            <a:endParaRPr lang="en-US" b="0" dirty="0"/>
          </a:p>
        </p:txBody>
      </p:sp>
      <p:sp>
        <p:nvSpPr>
          <p:cNvPr id="4" name="Slide Number Placeholder 3">
            <a:extLst>
              <a:ext uri="{FF2B5EF4-FFF2-40B4-BE49-F238E27FC236}">
                <a16:creationId xmlns:a16="http://schemas.microsoft.com/office/drawing/2014/main" id="{2CED0797-A1A0-5BCB-1413-0CE3306191AF}"/>
              </a:ext>
            </a:extLst>
          </p:cNvPr>
          <p:cNvSpPr>
            <a:spLocks noGrp="1"/>
          </p:cNvSpPr>
          <p:nvPr>
            <p:ph type="sldNum" sz="quarter" idx="5"/>
          </p:nvPr>
        </p:nvSpPr>
        <p:spPr/>
        <p:txBody>
          <a:bodyPr/>
          <a:lstStyle/>
          <a:p>
            <a:fld id="{9920340D-206C-4C41-A35B-4D72CE2F2B89}" type="slidenum">
              <a:rPr lang="en-GB" smtClean="0"/>
              <a:t>17</a:t>
            </a:fld>
            <a:endParaRPr lang="en-GB"/>
          </a:p>
        </p:txBody>
      </p:sp>
    </p:spTree>
    <p:extLst>
      <p:ext uri="{BB962C8B-B14F-4D97-AF65-F5344CB8AC3E}">
        <p14:creationId xmlns:p14="http://schemas.microsoft.com/office/powerpoint/2010/main" val="14523065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E64EC7-DD48-E5AF-C724-F959299DF6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76B294-0563-0849-452D-2234FBB61E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896E05-8B3B-DB1D-B50B-F21F0252484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EF30619-B748-7EF4-CE77-CFE372BC4F95}"/>
              </a:ext>
            </a:extLst>
          </p:cNvPr>
          <p:cNvSpPr>
            <a:spLocks noGrp="1"/>
          </p:cNvSpPr>
          <p:nvPr>
            <p:ph type="sldNum" sz="quarter" idx="5"/>
          </p:nvPr>
        </p:nvSpPr>
        <p:spPr/>
        <p:txBody>
          <a:bodyPr/>
          <a:lstStyle/>
          <a:p>
            <a:fld id="{9920340D-206C-4C41-A35B-4D72CE2F2B89}" type="slidenum">
              <a:rPr lang="en-GB" smtClean="0"/>
              <a:t>18</a:t>
            </a:fld>
            <a:endParaRPr lang="en-GB"/>
          </a:p>
        </p:txBody>
      </p:sp>
    </p:spTree>
    <p:extLst>
      <p:ext uri="{BB962C8B-B14F-4D97-AF65-F5344CB8AC3E}">
        <p14:creationId xmlns:p14="http://schemas.microsoft.com/office/powerpoint/2010/main" val="11843349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5EEC1D-D14D-D864-D2EB-F161F427D0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337B8F-8000-BCC9-729A-71AEC30688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F0B814-C029-80C7-68AA-A623C97709A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4C9E0A6-CE22-52A3-B1F2-77FFAC583F01}"/>
              </a:ext>
            </a:extLst>
          </p:cNvPr>
          <p:cNvSpPr>
            <a:spLocks noGrp="1"/>
          </p:cNvSpPr>
          <p:nvPr>
            <p:ph type="sldNum" sz="quarter" idx="5"/>
          </p:nvPr>
        </p:nvSpPr>
        <p:spPr/>
        <p:txBody>
          <a:bodyPr/>
          <a:lstStyle/>
          <a:p>
            <a:fld id="{9920340D-206C-4C41-A35B-4D72CE2F2B89}" type="slidenum">
              <a:rPr lang="en-GB" smtClean="0"/>
              <a:t>19</a:t>
            </a:fld>
            <a:endParaRPr lang="en-GB"/>
          </a:p>
        </p:txBody>
      </p:sp>
    </p:spTree>
    <p:extLst>
      <p:ext uri="{BB962C8B-B14F-4D97-AF65-F5344CB8AC3E}">
        <p14:creationId xmlns:p14="http://schemas.microsoft.com/office/powerpoint/2010/main" val="23095390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2</a:t>
            </a:fld>
            <a:endParaRPr lang="en-GB"/>
          </a:p>
        </p:txBody>
      </p:sp>
    </p:spTree>
    <p:extLst>
      <p:ext uri="{BB962C8B-B14F-4D97-AF65-F5344CB8AC3E}">
        <p14:creationId xmlns:p14="http://schemas.microsoft.com/office/powerpoint/2010/main" val="9359559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B47937-25E2-472A-BFB9-FBB96D7142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49DEBC-FCAB-5CA4-0656-834A86D1E1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CA1038-1227-06B9-3414-A80D7A3D3CE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Encourage learners to connect their work to real-world decision-making.</a:t>
            </a:r>
          </a:p>
          <a:p>
            <a:endParaRPr lang="en-US" dirty="0"/>
          </a:p>
        </p:txBody>
      </p:sp>
      <p:sp>
        <p:nvSpPr>
          <p:cNvPr id="4" name="Slide Number Placeholder 3">
            <a:extLst>
              <a:ext uri="{FF2B5EF4-FFF2-40B4-BE49-F238E27FC236}">
                <a16:creationId xmlns:a16="http://schemas.microsoft.com/office/drawing/2014/main" id="{9B4BA4CE-CD1C-FF5A-626F-45913F4203BD}"/>
              </a:ext>
            </a:extLst>
          </p:cNvPr>
          <p:cNvSpPr>
            <a:spLocks noGrp="1"/>
          </p:cNvSpPr>
          <p:nvPr>
            <p:ph type="sldNum" sz="quarter" idx="5"/>
          </p:nvPr>
        </p:nvSpPr>
        <p:spPr/>
        <p:txBody>
          <a:bodyPr/>
          <a:lstStyle/>
          <a:p>
            <a:fld id="{9920340D-206C-4C41-A35B-4D72CE2F2B89}" type="slidenum">
              <a:rPr lang="en-GB" smtClean="0"/>
              <a:t>20</a:t>
            </a:fld>
            <a:endParaRPr lang="en-GB"/>
          </a:p>
        </p:txBody>
      </p:sp>
    </p:spTree>
    <p:extLst>
      <p:ext uri="{BB962C8B-B14F-4D97-AF65-F5344CB8AC3E}">
        <p14:creationId xmlns:p14="http://schemas.microsoft.com/office/powerpoint/2010/main" val="377873312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F8C91B-7107-553B-1857-C1BA960D6B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C26C00-A688-2C87-32B5-3FBD95D231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28D5AC-4454-5368-E749-856D03C93432}"/>
              </a:ext>
            </a:extLst>
          </p:cNvPr>
          <p:cNvSpPr>
            <a:spLocks noGrp="1"/>
          </p:cNvSpPr>
          <p:nvPr>
            <p:ph type="body" idx="1"/>
          </p:nvPr>
        </p:nvSpPr>
        <p:spPr/>
        <p:txBody>
          <a:bodyPr/>
          <a:lstStyle/>
          <a:p>
            <a:r>
              <a:rPr lang="en-US" b="0" dirty="0"/>
              <a:t>Read the article: </a:t>
            </a:r>
            <a:r>
              <a:rPr lang="en-US" b="0" i="1" dirty="0"/>
              <a:t>Tools and Tips to Help Your Teen Get Organized</a:t>
            </a:r>
            <a:br>
              <a:rPr lang="en-US" b="0" dirty="0"/>
            </a:br>
            <a:r>
              <a:rPr lang="en-US" b="0" dirty="0">
                <a:hlinkClick r:id="rId3"/>
              </a:rPr>
              <a:t>https://www.understood.org/en/articles/tools-tips-teen-organized</a:t>
            </a:r>
            <a:endParaRPr lang="en-US" b="0" dirty="0"/>
          </a:p>
          <a:p>
            <a:r>
              <a:rPr lang="en-US" b="0" dirty="0"/>
              <a:t>Watch the video: </a:t>
            </a:r>
            <a:r>
              <a:rPr lang="en-US" b="0" i="1" dirty="0"/>
              <a:t>How to Organize Files and Folders on Your Computer</a:t>
            </a:r>
            <a:br>
              <a:rPr lang="en-US" b="0" dirty="0"/>
            </a:br>
            <a:r>
              <a:rPr lang="en-US" b="0" dirty="0">
                <a:hlinkClick r:id="rId4"/>
              </a:rPr>
              <a:t>https://www.youtube.com/watch?v=_OWqZUuMv-U</a:t>
            </a:r>
            <a:endParaRPr lang="en-US" b="0" dirty="0"/>
          </a:p>
          <a:p>
            <a:pPr marL="0" indent="0">
              <a:buNone/>
            </a:pPr>
            <a:endParaRPr lang="en-US" b="0" dirty="0"/>
          </a:p>
          <a:p>
            <a:pPr marL="0" indent="0">
              <a:buNone/>
            </a:pPr>
            <a:r>
              <a:rPr lang="en-US" b="0" dirty="0"/>
              <a:t>Explain task:</a:t>
            </a:r>
          </a:p>
          <a:p>
            <a:pPr marL="171450" indent="-171450">
              <a:buFont typeface="Arial" panose="020B0604020202020204" pitchFamily="34" charset="0"/>
              <a:buChar char="•"/>
            </a:pPr>
            <a:r>
              <a:rPr lang="en-US" b="0" dirty="0"/>
              <a:t>Take notes on strategies for </a:t>
            </a:r>
            <a:r>
              <a:rPr lang="en-US" b="0" dirty="0" err="1"/>
              <a:t>organising</a:t>
            </a:r>
            <a:r>
              <a:rPr lang="en-US" b="0" dirty="0"/>
              <a:t> digital files and folders.</a:t>
            </a:r>
          </a:p>
          <a:p>
            <a:pPr marL="171450" indent="-171450">
              <a:buFont typeface="Arial" panose="020B0604020202020204" pitchFamily="34" charset="0"/>
              <a:buChar char="•"/>
            </a:pPr>
            <a:r>
              <a:rPr lang="en-US" b="0" dirty="0"/>
              <a:t>Be ready to discuss how these practices can be applied to </a:t>
            </a:r>
            <a:r>
              <a:rPr lang="en-US" b="0" dirty="0" err="1"/>
              <a:t>BrightFutures</a:t>
            </a:r>
            <a:r>
              <a:rPr lang="en-US" b="0" dirty="0"/>
              <a:t> College’s data storage needs.</a:t>
            </a:r>
          </a:p>
          <a:p>
            <a:endParaRPr lang="en-US" b="0" dirty="0"/>
          </a:p>
        </p:txBody>
      </p:sp>
      <p:sp>
        <p:nvSpPr>
          <p:cNvPr id="4" name="Slide Number Placeholder 3">
            <a:extLst>
              <a:ext uri="{FF2B5EF4-FFF2-40B4-BE49-F238E27FC236}">
                <a16:creationId xmlns:a16="http://schemas.microsoft.com/office/drawing/2014/main" id="{56EB5F59-3520-890C-05CE-AF885EF967B9}"/>
              </a:ext>
            </a:extLst>
          </p:cNvPr>
          <p:cNvSpPr>
            <a:spLocks noGrp="1"/>
          </p:cNvSpPr>
          <p:nvPr>
            <p:ph type="sldNum" sz="quarter" idx="5"/>
          </p:nvPr>
        </p:nvSpPr>
        <p:spPr/>
        <p:txBody>
          <a:bodyPr/>
          <a:lstStyle/>
          <a:p>
            <a:fld id="{9920340D-206C-4C41-A35B-4D72CE2F2B89}" type="slidenum">
              <a:rPr lang="en-GB" smtClean="0"/>
              <a:t>21</a:t>
            </a:fld>
            <a:endParaRPr lang="en-GB"/>
          </a:p>
        </p:txBody>
      </p:sp>
    </p:spTree>
    <p:extLst>
      <p:ext uri="{BB962C8B-B14F-4D97-AF65-F5344CB8AC3E}">
        <p14:creationId xmlns:p14="http://schemas.microsoft.com/office/powerpoint/2010/main" val="31923466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22</a:t>
            </a:fld>
            <a:endParaRPr lang="en-GB"/>
          </a:p>
        </p:txBody>
      </p:sp>
    </p:spTree>
    <p:extLst>
      <p:ext uri="{BB962C8B-B14F-4D97-AF65-F5344CB8AC3E}">
        <p14:creationId xmlns:p14="http://schemas.microsoft.com/office/powerpoint/2010/main" val="40343362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83C538-A9D5-4DE5-BD00-E5D7D6587B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026610-EE3F-BE0B-F2F4-8A1E4E8940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876D44-F7F6-C402-FE77-5C9862C96B9B}"/>
              </a:ext>
            </a:extLst>
          </p:cNvPr>
          <p:cNvSpPr>
            <a:spLocks noGrp="1"/>
          </p:cNvSpPr>
          <p:nvPr>
            <p:ph type="body" idx="1"/>
          </p:nvPr>
        </p:nvSpPr>
        <p:spPr/>
        <p:txBody>
          <a:bodyPr/>
          <a:lstStyle/>
          <a:p>
            <a:pPr lvl="0">
              <a:lnSpc>
                <a:spcPct val="100000"/>
              </a:lnSpc>
            </a:pPr>
            <a:r>
              <a:rPr lang="en-US" sz="1200" dirty="0"/>
              <a:t>Discussion questions:</a:t>
            </a:r>
          </a:p>
          <a:p>
            <a:pPr marL="171450" lvl="0" indent="-171450">
              <a:lnSpc>
                <a:spcPct val="100000"/>
              </a:lnSpc>
              <a:buFont typeface="Arial" panose="020B0604020202020204" pitchFamily="34" charset="0"/>
              <a:buChar char="•"/>
            </a:pPr>
            <a:r>
              <a:rPr lang="en-US" sz="1200" dirty="0"/>
              <a:t>Which words appear most frequently?</a:t>
            </a:r>
          </a:p>
          <a:p>
            <a:pPr marL="171450" lvl="0" indent="-171450">
              <a:lnSpc>
                <a:spcPct val="100000"/>
              </a:lnSpc>
              <a:buFont typeface="Arial" panose="020B0604020202020204" pitchFamily="34" charset="0"/>
              <a:buChar char="•"/>
            </a:pPr>
            <a:r>
              <a:rPr lang="en-US" sz="1200" dirty="0"/>
              <a:t>How do these terms connect to efficient file organisation?</a:t>
            </a:r>
          </a:p>
          <a:p>
            <a:endParaRPr lang="en-US" dirty="0"/>
          </a:p>
        </p:txBody>
      </p:sp>
      <p:sp>
        <p:nvSpPr>
          <p:cNvPr id="4" name="Slide Number Placeholder 3">
            <a:extLst>
              <a:ext uri="{FF2B5EF4-FFF2-40B4-BE49-F238E27FC236}">
                <a16:creationId xmlns:a16="http://schemas.microsoft.com/office/drawing/2014/main" id="{BDC70CFE-18CF-9484-4BF5-103053BBC99C}"/>
              </a:ext>
            </a:extLst>
          </p:cNvPr>
          <p:cNvSpPr>
            <a:spLocks noGrp="1"/>
          </p:cNvSpPr>
          <p:nvPr>
            <p:ph type="sldNum" sz="quarter" idx="5"/>
          </p:nvPr>
        </p:nvSpPr>
        <p:spPr/>
        <p:txBody>
          <a:bodyPr/>
          <a:lstStyle/>
          <a:p>
            <a:fld id="{9920340D-206C-4C41-A35B-4D72CE2F2B89}" type="slidenum">
              <a:rPr lang="en-GB" smtClean="0"/>
              <a:t>23</a:t>
            </a:fld>
            <a:endParaRPr lang="en-GB"/>
          </a:p>
        </p:txBody>
      </p:sp>
    </p:spTree>
    <p:extLst>
      <p:ext uri="{BB962C8B-B14F-4D97-AF65-F5344CB8AC3E}">
        <p14:creationId xmlns:p14="http://schemas.microsoft.com/office/powerpoint/2010/main" val="32904212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7F2C60-6A8E-DE6D-2F0D-CAA36F1843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ABB069-0A08-3C06-AEA1-C3DF0EE357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43A44A-DC2E-16B2-C45C-D70B2585FB8C}"/>
              </a:ext>
            </a:extLst>
          </p:cNvPr>
          <p:cNvSpPr>
            <a:spLocks noGrp="1"/>
          </p:cNvSpPr>
          <p:nvPr>
            <p:ph type="body" idx="1"/>
          </p:nvPr>
        </p:nvSpPr>
        <p:spPr/>
        <p:txBody>
          <a:bodyPr/>
          <a:lstStyle/>
          <a:p>
            <a:r>
              <a:rPr lang="en-US" dirty="0"/>
              <a:t>Teacher to demonstrate a folder structure and then ask the learners to give an example of each of the key benefits.  </a:t>
            </a:r>
          </a:p>
        </p:txBody>
      </p:sp>
      <p:sp>
        <p:nvSpPr>
          <p:cNvPr id="4" name="Slide Number Placeholder 3">
            <a:extLst>
              <a:ext uri="{FF2B5EF4-FFF2-40B4-BE49-F238E27FC236}">
                <a16:creationId xmlns:a16="http://schemas.microsoft.com/office/drawing/2014/main" id="{B49D744A-5820-6F23-736F-EC298286B606}"/>
              </a:ext>
            </a:extLst>
          </p:cNvPr>
          <p:cNvSpPr>
            <a:spLocks noGrp="1"/>
          </p:cNvSpPr>
          <p:nvPr>
            <p:ph type="sldNum" sz="quarter" idx="5"/>
          </p:nvPr>
        </p:nvSpPr>
        <p:spPr/>
        <p:txBody>
          <a:bodyPr/>
          <a:lstStyle/>
          <a:p>
            <a:fld id="{9920340D-206C-4C41-A35B-4D72CE2F2B89}" type="slidenum">
              <a:rPr lang="en-GB" smtClean="0"/>
              <a:t>24</a:t>
            </a:fld>
            <a:endParaRPr lang="en-GB"/>
          </a:p>
        </p:txBody>
      </p:sp>
    </p:spTree>
    <p:extLst>
      <p:ext uri="{BB962C8B-B14F-4D97-AF65-F5344CB8AC3E}">
        <p14:creationId xmlns:p14="http://schemas.microsoft.com/office/powerpoint/2010/main" val="346920623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BC7A3F-E6F9-7178-B7CF-26A8848F3C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F4E776-B7C0-633D-1827-4B07A19F9F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B2DFE4-D6FE-8AC4-B051-F3EF0C6B7B4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Ask learners to justify their decisions and encourage learners to explain their reasoning and choices.</a:t>
            </a:r>
          </a:p>
          <a:p>
            <a:endParaRPr lang="en-US" dirty="0"/>
          </a:p>
        </p:txBody>
      </p:sp>
      <p:sp>
        <p:nvSpPr>
          <p:cNvPr id="4" name="Slide Number Placeholder 3">
            <a:extLst>
              <a:ext uri="{FF2B5EF4-FFF2-40B4-BE49-F238E27FC236}">
                <a16:creationId xmlns:a16="http://schemas.microsoft.com/office/drawing/2014/main" id="{8C753F1B-C9DA-F3A6-697B-B2D09E0FBBB0}"/>
              </a:ext>
            </a:extLst>
          </p:cNvPr>
          <p:cNvSpPr>
            <a:spLocks noGrp="1"/>
          </p:cNvSpPr>
          <p:nvPr>
            <p:ph type="sldNum" sz="quarter" idx="5"/>
          </p:nvPr>
        </p:nvSpPr>
        <p:spPr/>
        <p:txBody>
          <a:bodyPr/>
          <a:lstStyle/>
          <a:p>
            <a:fld id="{9920340D-206C-4C41-A35B-4D72CE2F2B89}" type="slidenum">
              <a:rPr lang="en-GB" smtClean="0"/>
              <a:t>25</a:t>
            </a:fld>
            <a:endParaRPr lang="en-GB"/>
          </a:p>
        </p:txBody>
      </p:sp>
    </p:spTree>
    <p:extLst>
      <p:ext uri="{BB962C8B-B14F-4D97-AF65-F5344CB8AC3E}">
        <p14:creationId xmlns:p14="http://schemas.microsoft.com/office/powerpoint/2010/main" val="5539817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C5FB2D-E778-620B-87DF-6FF8583F1D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F4DFCB-11CE-EF39-2919-0446BD71B6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57B2AD-967C-A558-925A-881BE55EA16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4E97A5E-66AE-8DFC-D0FD-F2448C6D19D7}"/>
              </a:ext>
            </a:extLst>
          </p:cNvPr>
          <p:cNvSpPr>
            <a:spLocks noGrp="1"/>
          </p:cNvSpPr>
          <p:nvPr>
            <p:ph type="sldNum" sz="quarter" idx="5"/>
          </p:nvPr>
        </p:nvSpPr>
        <p:spPr/>
        <p:txBody>
          <a:bodyPr/>
          <a:lstStyle/>
          <a:p>
            <a:fld id="{9920340D-206C-4C41-A35B-4D72CE2F2B89}" type="slidenum">
              <a:rPr lang="en-GB" smtClean="0"/>
              <a:t>26</a:t>
            </a:fld>
            <a:endParaRPr lang="en-GB"/>
          </a:p>
        </p:txBody>
      </p:sp>
    </p:spTree>
    <p:extLst>
      <p:ext uri="{BB962C8B-B14F-4D97-AF65-F5344CB8AC3E}">
        <p14:creationId xmlns:p14="http://schemas.microsoft.com/office/powerpoint/2010/main" val="218446202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0C967C-756C-4450-6729-3312736722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10D684-02E8-C07E-E843-F3278C24AB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BBE5A8-3958-4C18-3000-144683EDB510}"/>
              </a:ext>
            </a:extLst>
          </p:cNvPr>
          <p:cNvSpPr>
            <a:spLocks noGrp="1"/>
          </p:cNvSpPr>
          <p:nvPr>
            <p:ph type="body" idx="1"/>
          </p:nvPr>
        </p:nvSpPr>
        <p:spPr/>
        <p:txBody>
          <a:bodyPr/>
          <a:lstStyle/>
          <a:p>
            <a:r>
              <a:rPr lang="en-US" dirty="0"/>
              <a:t>Teacher instructions:</a:t>
            </a:r>
          </a:p>
          <a:p>
            <a:pPr marL="342900" lvl="0" indent="-342900">
              <a:lnSpc>
                <a:spcPct val="100000"/>
              </a:lnSpc>
              <a:buFont typeface="Arial" panose="020B0604020202020204" pitchFamily="34" charset="0"/>
              <a:buChar char="•"/>
            </a:pPr>
            <a:r>
              <a:rPr lang="en-US" sz="2400" dirty="0"/>
              <a:t>Step 1: show an </a:t>
            </a:r>
            <a:r>
              <a:rPr lang="en-US" sz="2400" dirty="0" err="1"/>
              <a:t>unorganised</a:t>
            </a:r>
            <a:r>
              <a:rPr lang="en-US" sz="2400" dirty="0"/>
              <a:t> folder system.</a:t>
            </a:r>
          </a:p>
          <a:p>
            <a:pPr marL="342900" lvl="0" indent="-342900">
              <a:lnSpc>
                <a:spcPct val="100000"/>
              </a:lnSpc>
              <a:buFont typeface="Arial" panose="020B0604020202020204" pitchFamily="34" charset="0"/>
              <a:buChar char="•"/>
            </a:pPr>
            <a:r>
              <a:rPr lang="en-US" sz="2400" dirty="0"/>
              <a:t>Step 2: demonstrate renaming and structuring folders.</a:t>
            </a:r>
          </a:p>
          <a:p>
            <a:pPr marL="342900" lvl="0" indent="-342900">
              <a:lnSpc>
                <a:spcPct val="100000"/>
              </a:lnSpc>
              <a:buFont typeface="Arial" panose="020B0604020202020204" pitchFamily="34" charset="0"/>
              <a:buChar char="•"/>
            </a:pPr>
            <a:r>
              <a:rPr lang="en-US" sz="2400" dirty="0"/>
              <a:t>Step 3: explain best practices:</a:t>
            </a:r>
          </a:p>
          <a:p>
            <a:pPr marL="628650" lvl="1" indent="-171450">
              <a:buFont typeface="Arial" panose="020B0604020202020204" pitchFamily="34" charset="0"/>
              <a:buChar char="•"/>
            </a:pPr>
            <a:r>
              <a:rPr lang="en-US" dirty="0"/>
              <a:t>Use meaningful folder names.</a:t>
            </a:r>
          </a:p>
          <a:p>
            <a:pPr marL="628650" lvl="1" indent="-171450">
              <a:buFont typeface="Arial" panose="020B0604020202020204" pitchFamily="34" charset="0"/>
              <a:buChar char="•"/>
            </a:pPr>
            <a:r>
              <a:rPr lang="en-US" dirty="0"/>
              <a:t>Apply a clear hierarchical structure.</a:t>
            </a:r>
          </a:p>
          <a:p>
            <a:pPr marL="628650" lvl="1" indent="-171450">
              <a:buFont typeface="Arial" panose="020B0604020202020204" pitchFamily="34" charset="0"/>
              <a:buChar char="•"/>
            </a:pPr>
            <a:r>
              <a:rPr lang="en-US" dirty="0"/>
              <a:t>Follow consistent naming conventions.</a:t>
            </a:r>
          </a:p>
          <a:p>
            <a:endParaRPr lang="en-US" dirty="0"/>
          </a:p>
        </p:txBody>
      </p:sp>
      <p:sp>
        <p:nvSpPr>
          <p:cNvPr id="4" name="Slide Number Placeholder 3">
            <a:extLst>
              <a:ext uri="{FF2B5EF4-FFF2-40B4-BE49-F238E27FC236}">
                <a16:creationId xmlns:a16="http://schemas.microsoft.com/office/drawing/2014/main" id="{3BA1BC31-CA41-08D5-F3A4-4C9E91608CEB}"/>
              </a:ext>
            </a:extLst>
          </p:cNvPr>
          <p:cNvSpPr>
            <a:spLocks noGrp="1"/>
          </p:cNvSpPr>
          <p:nvPr>
            <p:ph type="sldNum" sz="quarter" idx="5"/>
          </p:nvPr>
        </p:nvSpPr>
        <p:spPr/>
        <p:txBody>
          <a:bodyPr/>
          <a:lstStyle/>
          <a:p>
            <a:fld id="{9920340D-206C-4C41-A35B-4D72CE2F2B89}" type="slidenum">
              <a:rPr lang="en-GB" smtClean="0"/>
              <a:t>27</a:t>
            </a:fld>
            <a:endParaRPr lang="en-GB"/>
          </a:p>
        </p:txBody>
      </p:sp>
    </p:spTree>
    <p:extLst>
      <p:ext uri="{BB962C8B-B14F-4D97-AF65-F5344CB8AC3E}">
        <p14:creationId xmlns:p14="http://schemas.microsoft.com/office/powerpoint/2010/main" val="302195218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5ABCC9-E9D0-6B8B-3C36-38E3A9EB90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BE855C-8A88-64E9-0F65-6B03B3F6BA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9B839E-2390-C69B-2F67-2B7029E7C31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095C39-04F0-2BF8-8732-B61571009DDD}"/>
              </a:ext>
            </a:extLst>
          </p:cNvPr>
          <p:cNvSpPr>
            <a:spLocks noGrp="1"/>
          </p:cNvSpPr>
          <p:nvPr>
            <p:ph type="sldNum" sz="quarter" idx="5"/>
          </p:nvPr>
        </p:nvSpPr>
        <p:spPr/>
        <p:txBody>
          <a:bodyPr/>
          <a:lstStyle/>
          <a:p>
            <a:fld id="{9920340D-206C-4C41-A35B-4D72CE2F2B89}" type="slidenum">
              <a:rPr lang="en-GB" smtClean="0"/>
              <a:t>28</a:t>
            </a:fld>
            <a:endParaRPr lang="en-GB"/>
          </a:p>
        </p:txBody>
      </p:sp>
    </p:spTree>
    <p:extLst>
      <p:ext uri="{BB962C8B-B14F-4D97-AF65-F5344CB8AC3E}">
        <p14:creationId xmlns:p14="http://schemas.microsoft.com/office/powerpoint/2010/main" val="298352645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150A93-3A16-6CA6-C0E0-11F23DFFCD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7BFA1F-8FF0-B34F-FF17-1F14631136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1567B7-8BB8-76A9-2547-112E8B1D446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33203D5-A08D-9664-F4DC-5EEEF6ABFADB}"/>
              </a:ext>
            </a:extLst>
          </p:cNvPr>
          <p:cNvSpPr>
            <a:spLocks noGrp="1"/>
          </p:cNvSpPr>
          <p:nvPr>
            <p:ph type="sldNum" sz="quarter" idx="5"/>
          </p:nvPr>
        </p:nvSpPr>
        <p:spPr/>
        <p:txBody>
          <a:bodyPr/>
          <a:lstStyle/>
          <a:p>
            <a:fld id="{9920340D-206C-4C41-A35B-4D72CE2F2B89}" type="slidenum">
              <a:rPr lang="en-GB" smtClean="0"/>
              <a:t>29</a:t>
            </a:fld>
            <a:endParaRPr lang="en-GB"/>
          </a:p>
        </p:txBody>
      </p:sp>
    </p:spTree>
    <p:extLst>
      <p:ext uri="{BB962C8B-B14F-4D97-AF65-F5344CB8AC3E}">
        <p14:creationId xmlns:p14="http://schemas.microsoft.com/office/powerpoint/2010/main" val="23735639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t>3</a:t>
            </a:fld>
            <a:endParaRPr lang="en-GB"/>
          </a:p>
        </p:txBody>
      </p:sp>
    </p:spTree>
    <p:extLst>
      <p:ext uri="{BB962C8B-B14F-4D97-AF65-F5344CB8AC3E}">
        <p14:creationId xmlns:p14="http://schemas.microsoft.com/office/powerpoint/2010/main" val="294197199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2C050D-8E05-2562-0DC9-544894AE2E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AD7730-1C41-E6B6-B114-A170ECAA79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6751D2-D467-9FD6-C337-BDF024C30477}"/>
              </a:ext>
            </a:extLst>
          </p:cNvPr>
          <p:cNvSpPr>
            <a:spLocks noGrp="1"/>
          </p:cNvSpPr>
          <p:nvPr>
            <p:ph type="body" idx="1"/>
          </p:nvPr>
        </p:nvSpPr>
        <p:spPr/>
        <p:txBody>
          <a:bodyPr/>
          <a:lstStyle/>
          <a:p>
            <a:r>
              <a:rPr lang="en-GB" sz="1800" dirty="0">
                <a:effectLst/>
                <a:latin typeface="Arial" panose="020B0604020202020204" pitchFamily="34" charset="0"/>
                <a:ea typeface="Arial" panose="020B0604020202020204" pitchFamily="34" charset="0"/>
              </a:rPr>
              <a:t>How to back up your file </a:t>
            </a:r>
            <a:r>
              <a:rPr lang="en-GB" b="0" dirty="0">
                <a:ea typeface="+mn-lt"/>
                <a:cs typeface="+mn-lt"/>
              </a:rPr>
              <a:t>link: https://edu.gcfglobal.org/en/techsavvy/sharing-photos-privately/1/</a:t>
            </a:r>
          </a:p>
          <a:p>
            <a:endParaRPr lang="en-GB" b="0" dirty="0">
              <a:ea typeface="+mn-lt"/>
              <a:cs typeface="+mn-lt"/>
            </a:endParaRPr>
          </a:p>
          <a:p>
            <a:r>
              <a:rPr lang="en-GB" b="0" dirty="0">
                <a:ea typeface="+mn-lt"/>
                <a:cs typeface="+mn-lt"/>
              </a:rPr>
              <a:t>Inform learners to do the following:</a:t>
            </a:r>
            <a:endParaRPr lang="en-GB" b="0" dirty="0"/>
          </a:p>
          <a:p>
            <a:pPr marL="171450" lvl="0" indent="-171450">
              <a:buFont typeface="Arial" panose="020B0604020202020204" pitchFamily="34" charset="0"/>
              <a:buChar char="•"/>
            </a:pPr>
            <a:r>
              <a:rPr lang="en-GB" b="0" dirty="0">
                <a:ea typeface="+mn-lt"/>
                <a:cs typeface="+mn-lt"/>
              </a:rPr>
              <a:t>Take notes on different backup methods and their benefits.</a:t>
            </a:r>
            <a:endParaRPr lang="en-GB" b="0" dirty="0"/>
          </a:p>
          <a:p>
            <a:pPr marL="171450" lvl="0" indent="-171450">
              <a:buFont typeface="Arial" panose="020B0604020202020204" pitchFamily="34" charset="0"/>
              <a:buChar char="•"/>
            </a:pPr>
            <a:r>
              <a:rPr lang="en-GB" b="0" dirty="0">
                <a:ea typeface="+mn-lt"/>
                <a:cs typeface="+mn-lt"/>
              </a:rPr>
              <a:t>Be prepared to discuss how </a:t>
            </a:r>
            <a:r>
              <a:rPr lang="en-GB" b="0" dirty="0" err="1">
                <a:ea typeface="+mn-lt"/>
                <a:cs typeface="+mn-lt"/>
              </a:rPr>
              <a:t>Brightfutures</a:t>
            </a:r>
            <a:r>
              <a:rPr lang="en-GB" b="0" dirty="0">
                <a:ea typeface="+mn-lt"/>
                <a:cs typeface="+mn-lt"/>
              </a:rPr>
              <a:t> College could implement a backup strategy in lesson 4.</a:t>
            </a:r>
            <a:endParaRPr lang="en-GB" b="0" dirty="0"/>
          </a:p>
          <a:p>
            <a:endParaRPr lang="en-US" b="0" dirty="0"/>
          </a:p>
        </p:txBody>
      </p:sp>
      <p:sp>
        <p:nvSpPr>
          <p:cNvPr id="4" name="Slide Number Placeholder 3">
            <a:extLst>
              <a:ext uri="{FF2B5EF4-FFF2-40B4-BE49-F238E27FC236}">
                <a16:creationId xmlns:a16="http://schemas.microsoft.com/office/drawing/2014/main" id="{4840E6F6-0244-5A63-5E97-30015A3A533A}"/>
              </a:ext>
            </a:extLst>
          </p:cNvPr>
          <p:cNvSpPr>
            <a:spLocks noGrp="1"/>
          </p:cNvSpPr>
          <p:nvPr>
            <p:ph type="sldNum" sz="quarter" idx="5"/>
          </p:nvPr>
        </p:nvSpPr>
        <p:spPr/>
        <p:txBody>
          <a:bodyPr/>
          <a:lstStyle/>
          <a:p>
            <a:fld id="{9920340D-206C-4C41-A35B-4D72CE2F2B89}" type="slidenum">
              <a:rPr lang="en-GB" smtClean="0"/>
              <a:t>30</a:t>
            </a:fld>
            <a:endParaRPr lang="en-GB"/>
          </a:p>
        </p:txBody>
      </p:sp>
    </p:spTree>
    <p:extLst>
      <p:ext uri="{BB962C8B-B14F-4D97-AF65-F5344CB8AC3E}">
        <p14:creationId xmlns:p14="http://schemas.microsoft.com/office/powerpoint/2010/main" val="403886573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31</a:t>
            </a:fld>
            <a:endParaRPr lang="en-GB"/>
          </a:p>
        </p:txBody>
      </p:sp>
    </p:spTree>
    <p:extLst>
      <p:ext uri="{BB962C8B-B14F-4D97-AF65-F5344CB8AC3E}">
        <p14:creationId xmlns:p14="http://schemas.microsoft.com/office/powerpoint/2010/main" val="248952940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t>32</a:t>
            </a:fld>
            <a:endParaRPr lang="en-GB"/>
          </a:p>
        </p:txBody>
      </p:sp>
    </p:spTree>
    <p:extLst>
      <p:ext uri="{BB962C8B-B14F-4D97-AF65-F5344CB8AC3E}">
        <p14:creationId xmlns:p14="http://schemas.microsoft.com/office/powerpoint/2010/main" val="124183286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551D28-F3F3-EA54-9890-208484C2A8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0D82B1-F730-7617-BE90-37DF64B3AF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CC857D-DDB6-8B20-7E54-4C556D9F190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1CE7DD0-D3A8-0BFB-8C66-844730A8196A}"/>
              </a:ext>
            </a:extLst>
          </p:cNvPr>
          <p:cNvSpPr>
            <a:spLocks noGrp="1"/>
          </p:cNvSpPr>
          <p:nvPr>
            <p:ph type="sldNum" sz="quarter" idx="5"/>
          </p:nvPr>
        </p:nvSpPr>
        <p:spPr/>
        <p:txBody>
          <a:bodyPr/>
          <a:lstStyle/>
          <a:p>
            <a:fld id="{9920340D-206C-4C41-A35B-4D72CE2F2B89}" type="slidenum">
              <a:rPr lang="en-GB" smtClean="0"/>
              <a:t>33</a:t>
            </a:fld>
            <a:endParaRPr lang="en-GB"/>
          </a:p>
        </p:txBody>
      </p:sp>
    </p:spTree>
    <p:extLst>
      <p:ext uri="{BB962C8B-B14F-4D97-AF65-F5344CB8AC3E}">
        <p14:creationId xmlns:p14="http://schemas.microsoft.com/office/powerpoint/2010/main" val="15363495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9C0F6F-85E7-6243-955E-06E82B08F3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7B19DF-CD68-38FD-3D34-4690983DDC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BB7F02-CC55-A92D-5926-E3A2D7D56C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84A7BC-E35D-3A94-4BFC-F25C3EC35E9F}"/>
              </a:ext>
            </a:extLst>
          </p:cNvPr>
          <p:cNvSpPr>
            <a:spLocks noGrp="1"/>
          </p:cNvSpPr>
          <p:nvPr>
            <p:ph type="sldNum" sz="quarter" idx="5"/>
          </p:nvPr>
        </p:nvSpPr>
        <p:spPr/>
        <p:txBody>
          <a:bodyPr/>
          <a:lstStyle/>
          <a:p>
            <a:fld id="{9920340D-206C-4C41-A35B-4D72CE2F2B89}" type="slidenum">
              <a:rPr lang="en-GB" smtClean="0"/>
              <a:t>34</a:t>
            </a:fld>
            <a:endParaRPr lang="en-GB"/>
          </a:p>
        </p:txBody>
      </p:sp>
    </p:spTree>
    <p:extLst>
      <p:ext uri="{BB962C8B-B14F-4D97-AF65-F5344CB8AC3E}">
        <p14:creationId xmlns:p14="http://schemas.microsoft.com/office/powerpoint/2010/main" val="236250960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731325-E1F7-3E75-5C0E-4C77637BE8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AC9DA8-B425-3182-451B-B6567A9009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5A824D-E279-0031-90ED-6FF8A5B24A6A}"/>
              </a:ext>
            </a:extLst>
          </p:cNvPr>
          <p:cNvSpPr>
            <a:spLocks noGrp="1"/>
          </p:cNvSpPr>
          <p:nvPr>
            <p:ph type="body" idx="1"/>
          </p:nvPr>
        </p:nvSpPr>
        <p:spPr/>
        <p:txBody>
          <a:bodyPr/>
          <a:lstStyle/>
          <a:p>
            <a:pPr marL="0" lvl="1" indent="0">
              <a:buNone/>
            </a:pPr>
            <a:r>
              <a:rPr lang="en-GB" noProof="0" dirty="0">
                <a:ea typeface="+mn-lt"/>
                <a:cs typeface="+mn-lt"/>
              </a:rPr>
              <a:t>Explain how it matters:</a:t>
            </a:r>
            <a:endParaRPr lang="en-GB" sz="1200" noProof="0" dirty="0">
              <a:ea typeface="+mn-lt"/>
              <a:cs typeface="+mn-lt"/>
            </a:endParaRPr>
          </a:p>
          <a:p>
            <a:pPr marL="171450" lvl="1" indent="-171450">
              <a:buFont typeface="Arial" panose="020B0604020202020204" pitchFamily="34" charset="0"/>
              <a:buChar char="•"/>
            </a:pPr>
            <a:r>
              <a:rPr lang="en-GB" sz="1200" noProof="0" dirty="0"/>
              <a:t>You can use the number in a formula, e.g. 5, however you have to change it every time. </a:t>
            </a:r>
          </a:p>
          <a:p>
            <a:pPr marL="171450" lvl="1" indent="-171450">
              <a:buFont typeface="Arial" panose="020B0604020202020204" pitchFamily="34" charset="0"/>
              <a:buChar char="•"/>
            </a:pPr>
            <a:r>
              <a:rPr lang="en-GB" sz="1200" noProof="0" dirty="0"/>
              <a:t>Using a cell reference means the spreadsheet automates changes.</a:t>
            </a:r>
          </a:p>
          <a:p>
            <a:endParaRPr lang="en-US" dirty="0"/>
          </a:p>
        </p:txBody>
      </p:sp>
      <p:sp>
        <p:nvSpPr>
          <p:cNvPr id="4" name="Slide Number Placeholder 3">
            <a:extLst>
              <a:ext uri="{FF2B5EF4-FFF2-40B4-BE49-F238E27FC236}">
                <a16:creationId xmlns:a16="http://schemas.microsoft.com/office/drawing/2014/main" id="{ED12E0A1-3441-B97B-D05F-FC6ED49D971E}"/>
              </a:ext>
            </a:extLst>
          </p:cNvPr>
          <p:cNvSpPr>
            <a:spLocks noGrp="1"/>
          </p:cNvSpPr>
          <p:nvPr>
            <p:ph type="sldNum" sz="quarter" idx="5"/>
          </p:nvPr>
        </p:nvSpPr>
        <p:spPr/>
        <p:txBody>
          <a:bodyPr/>
          <a:lstStyle/>
          <a:p>
            <a:fld id="{9920340D-206C-4C41-A35B-4D72CE2F2B89}" type="slidenum">
              <a:rPr lang="en-GB" smtClean="0"/>
              <a:t>35</a:t>
            </a:fld>
            <a:endParaRPr lang="en-GB"/>
          </a:p>
        </p:txBody>
      </p:sp>
    </p:spTree>
    <p:extLst>
      <p:ext uri="{BB962C8B-B14F-4D97-AF65-F5344CB8AC3E}">
        <p14:creationId xmlns:p14="http://schemas.microsoft.com/office/powerpoint/2010/main" val="377037398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B7D187-628F-7270-0592-AB15CBB9C1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DD8219-375F-859A-D506-C62764E4D9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87536A-13AC-6B91-7583-FB0846A2994F}"/>
              </a:ext>
            </a:extLst>
          </p:cNvPr>
          <p:cNvSpPr>
            <a:spLocks noGrp="1"/>
          </p:cNvSpPr>
          <p:nvPr>
            <p:ph type="body" idx="1"/>
          </p:nvPr>
        </p:nvSpPr>
        <p:spPr/>
        <p:txBody>
          <a:bodyPr/>
          <a:lstStyle/>
          <a:p>
            <a:pPr marL="0" lvl="1" indent="0">
              <a:buNone/>
            </a:pPr>
            <a:r>
              <a:rPr lang="en-GB" noProof="0" dirty="0">
                <a:ea typeface="+mn-lt"/>
                <a:cs typeface="+mn-lt"/>
              </a:rPr>
              <a:t>Explain:</a:t>
            </a:r>
            <a:endParaRPr lang="en-GB" sz="1200" noProof="0" dirty="0">
              <a:ea typeface="+mn-lt"/>
              <a:cs typeface="+mn-lt"/>
            </a:endParaRPr>
          </a:p>
          <a:p>
            <a:pPr marL="171450" lvl="0" indent="-171450">
              <a:lnSpc>
                <a:spcPct val="100000"/>
              </a:lnSpc>
              <a:buFont typeface="Arial" panose="020B0604020202020204" pitchFamily="34" charset="0"/>
              <a:buChar char="•"/>
            </a:pPr>
            <a:r>
              <a:rPr lang="en-GB" sz="1200" noProof="0" dirty="0"/>
              <a:t>Addition (+): =A1+B1 → adds two values.</a:t>
            </a:r>
          </a:p>
          <a:p>
            <a:pPr marL="171450" lvl="0" indent="-171450">
              <a:lnSpc>
                <a:spcPct val="100000"/>
              </a:lnSpc>
              <a:buFont typeface="Arial" panose="020B0604020202020204" pitchFamily="34" charset="0"/>
              <a:buChar char="•"/>
            </a:pPr>
            <a:r>
              <a:rPr lang="en-GB" sz="1200" noProof="0" dirty="0"/>
              <a:t>Subtraction (-): =A1-B1 → subtracts one value from another.</a:t>
            </a:r>
          </a:p>
          <a:p>
            <a:pPr marL="171450" lvl="0" indent="-171450">
              <a:lnSpc>
                <a:spcPct val="100000"/>
              </a:lnSpc>
              <a:buFont typeface="Arial" panose="020B0604020202020204" pitchFamily="34" charset="0"/>
              <a:buChar char="•"/>
            </a:pPr>
            <a:r>
              <a:rPr lang="en-GB" sz="1200" noProof="0" dirty="0"/>
              <a:t>Multiplication (*): =A1*B1 → multiplies two values.</a:t>
            </a:r>
          </a:p>
          <a:p>
            <a:pPr marL="171450" lvl="0" indent="-171450">
              <a:lnSpc>
                <a:spcPct val="100000"/>
              </a:lnSpc>
              <a:buFont typeface="Arial" panose="020B0604020202020204" pitchFamily="34" charset="0"/>
              <a:buChar char="•"/>
            </a:pPr>
            <a:r>
              <a:rPr lang="en-GB" sz="1200" noProof="0" dirty="0"/>
              <a:t>Division (/): =A1/B1 → divides one value by another.</a:t>
            </a:r>
          </a:p>
          <a:p>
            <a:endParaRPr lang="en-US" dirty="0"/>
          </a:p>
        </p:txBody>
      </p:sp>
      <p:sp>
        <p:nvSpPr>
          <p:cNvPr id="4" name="Slide Number Placeholder 3">
            <a:extLst>
              <a:ext uri="{FF2B5EF4-FFF2-40B4-BE49-F238E27FC236}">
                <a16:creationId xmlns:a16="http://schemas.microsoft.com/office/drawing/2014/main" id="{9454BBC2-7E9C-8C69-9322-89876821C52C}"/>
              </a:ext>
            </a:extLst>
          </p:cNvPr>
          <p:cNvSpPr>
            <a:spLocks noGrp="1"/>
          </p:cNvSpPr>
          <p:nvPr>
            <p:ph type="sldNum" sz="quarter" idx="5"/>
          </p:nvPr>
        </p:nvSpPr>
        <p:spPr/>
        <p:txBody>
          <a:bodyPr/>
          <a:lstStyle/>
          <a:p>
            <a:fld id="{9920340D-206C-4C41-A35B-4D72CE2F2B89}" type="slidenum">
              <a:rPr lang="en-GB" smtClean="0"/>
              <a:t>36</a:t>
            </a:fld>
            <a:endParaRPr lang="en-GB"/>
          </a:p>
        </p:txBody>
      </p:sp>
    </p:spTree>
    <p:extLst>
      <p:ext uri="{BB962C8B-B14F-4D97-AF65-F5344CB8AC3E}">
        <p14:creationId xmlns:p14="http://schemas.microsoft.com/office/powerpoint/2010/main" val="333843276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652B9A-FFAD-532E-CD15-406284D0B0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3891E2-CA73-1112-4F80-64AC42E73D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2FC68D-29EE-0BF8-CC55-74D94047D25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64459AE-C8AE-67E2-F6EF-63B296D27649}"/>
              </a:ext>
            </a:extLst>
          </p:cNvPr>
          <p:cNvSpPr>
            <a:spLocks noGrp="1"/>
          </p:cNvSpPr>
          <p:nvPr>
            <p:ph type="sldNum" sz="quarter" idx="5"/>
          </p:nvPr>
        </p:nvSpPr>
        <p:spPr/>
        <p:txBody>
          <a:bodyPr/>
          <a:lstStyle/>
          <a:p>
            <a:fld id="{9920340D-206C-4C41-A35B-4D72CE2F2B89}" type="slidenum">
              <a:rPr lang="en-GB" smtClean="0"/>
              <a:t>37</a:t>
            </a:fld>
            <a:endParaRPr lang="en-GB"/>
          </a:p>
        </p:txBody>
      </p:sp>
    </p:spTree>
    <p:extLst>
      <p:ext uri="{BB962C8B-B14F-4D97-AF65-F5344CB8AC3E}">
        <p14:creationId xmlns:p14="http://schemas.microsoft.com/office/powerpoint/2010/main" val="128109830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76178F-73AB-E98F-CCFB-FF9D22CC48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F5CFC1-B44B-CCBF-D39A-35E1C5F467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10717F-E694-489F-01FD-F9E4036AD4E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698DCA2-DA36-555E-0A5B-2D754F944E18}"/>
              </a:ext>
            </a:extLst>
          </p:cNvPr>
          <p:cNvSpPr>
            <a:spLocks noGrp="1"/>
          </p:cNvSpPr>
          <p:nvPr>
            <p:ph type="sldNum" sz="quarter" idx="5"/>
          </p:nvPr>
        </p:nvSpPr>
        <p:spPr/>
        <p:txBody>
          <a:bodyPr/>
          <a:lstStyle/>
          <a:p>
            <a:fld id="{9920340D-206C-4C41-A35B-4D72CE2F2B89}" type="slidenum">
              <a:rPr lang="en-GB" smtClean="0"/>
              <a:t>38</a:t>
            </a:fld>
            <a:endParaRPr lang="en-GB"/>
          </a:p>
        </p:txBody>
      </p:sp>
    </p:spTree>
    <p:extLst>
      <p:ext uri="{BB962C8B-B14F-4D97-AF65-F5344CB8AC3E}">
        <p14:creationId xmlns:p14="http://schemas.microsoft.com/office/powerpoint/2010/main" val="272806971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5C51AE-2B00-FA47-CF4E-2876ECFD8C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71E47B-1ED1-84F3-EA4B-F51174D627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CD7E39-611E-419A-335B-853AC779205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C88AA4C-1F5F-60E3-69F2-D332100FC3BF}"/>
              </a:ext>
            </a:extLst>
          </p:cNvPr>
          <p:cNvSpPr>
            <a:spLocks noGrp="1"/>
          </p:cNvSpPr>
          <p:nvPr>
            <p:ph type="sldNum" sz="quarter" idx="5"/>
          </p:nvPr>
        </p:nvSpPr>
        <p:spPr/>
        <p:txBody>
          <a:bodyPr/>
          <a:lstStyle/>
          <a:p>
            <a:fld id="{9920340D-206C-4C41-A35B-4D72CE2F2B89}" type="slidenum">
              <a:rPr lang="en-GB" smtClean="0"/>
              <a:t>39</a:t>
            </a:fld>
            <a:endParaRPr lang="en-GB"/>
          </a:p>
        </p:txBody>
      </p:sp>
    </p:spTree>
    <p:extLst>
      <p:ext uri="{BB962C8B-B14F-4D97-AF65-F5344CB8AC3E}">
        <p14:creationId xmlns:p14="http://schemas.microsoft.com/office/powerpoint/2010/main" val="6243401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Explain what ‘sentiment’ means with examples.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Explain what is unstructured and structured data.  </a:t>
            </a:r>
          </a:p>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t>4</a:t>
            </a:fld>
            <a:endParaRPr lang="en-GB"/>
          </a:p>
        </p:txBody>
      </p:sp>
    </p:spTree>
    <p:extLst>
      <p:ext uri="{BB962C8B-B14F-4D97-AF65-F5344CB8AC3E}">
        <p14:creationId xmlns:p14="http://schemas.microsoft.com/office/powerpoint/2010/main" val="94157723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22F781-7ACA-FF40-7FDF-7F81E23E36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640C86-5267-FF95-59F6-9829541FB8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8705E2-30F0-D166-FDBF-DB961CCAB3B4}"/>
              </a:ext>
            </a:extLst>
          </p:cNvPr>
          <p:cNvSpPr>
            <a:spLocks noGrp="1"/>
          </p:cNvSpPr>
          <p:nvPr>
            <p:ph type="body" idx="1"/>
          </p:nvPr>
        </p:nvSpPr>
        <p:spPr/>
        <p:txBody>
          <a:bodyPr/>
          <a:lstStyle/>
          <a:p>
            <a:r>
              <a:rPr lang="en-US" dirty="0">
                <a:ea typeface="Calibri"/>
                <a:cs typeface="Calibri"/>
              </a:rPr>
              <a:t>Watch – Beginners guide to Excel functions: </a:t>
            </a:r>
            <a:r>
              <a:rPr lang="en-US" dirty="0">
                <a:hlinkClick r:id="rId3"/>
              </a:rPr>
              <a:t>https://edu.gcfglobal.org/en/excelformulas/functions/1/</a:t>
            </a:r>
            <a:r>
              <a:rPr lang="en-US" dirty="0"/>
              <a:t> </a:t>
            </a:r>
            <a:endParaRPr lang="en-US" dirty="0">
              <a:ea typeface="Calibri"/>
              <a:cs typeface="Calibri"/>
            </a:endParaRPr>
          </a:p>
          <a:p>
            <a:r>
              <a:rPr lang="en-US" dirty="0">
                <a:ea typeface="Calibri"/>
                <a:cs typeface="Calibri"/>
              </a:rPr>
              <a:t>Read – Top benefits of using spreadsheets for business: </a:t>
            </a:r>
            <a:r>
              <a:rPr lang="en-US" dirty="0">
                <a:hlinkClick r:id="rId4"/>
              </a:rPr>
              <a:t>https://www.bbc.co.uk/bitesize/guides/z4wdrj6/revision/2</a:t>
            </a:r>
            <a:r>
              <a:rPr lang="en-US" dirty="0"/>
              <a:t> </a:t>
            </a:r>
            <a:endParaRPr lang="en-US" dirty="0">
              <a:ea typeface="Calibri"/>
              <a:cs typeface="Calibri"/>
            </a:endParaRPr>
          </a:p>
          <a:p>
            <a:endParaRPr lang="en-US" dirty="0">
              <a:ea typeface="Calibri"/>
              <a:cs typeface="Calibri"/>
            </a:endParaRPr>
          </a:p>
          <a:p>
            <a:endParaRPr lang="en-US" dirty="0"/>
          </a:p>
        </p:txBody>
      </p:sp>
      <p:sp>
        <p:nvSpPr>
          <p:cNvPr id="4" name="Slide Number Placeholder 3">
            <a:extLst>
              <a:ext uri="{FF2B5EF4-FFF2-40B4-BE49-F238E27FC236}">
                <a16:creationId xmlns:a16="http://schemas.microsoft.com/office/drawing/2014/main" id="{D09B0191-F25F-12C4-BF0C-24C3D54CFAD0}"/>
              </a:ext>
            </a:extLst>
          </p:cNvPr>
          <p:cNvSpPr>
            <a:spLocks noGrp="1"/>
          </p:cNvSpPr>
          <p:nvPr>
            <p:ph type="sldNum" sz="quarter" idx="5"/>
          </p:nvPr>
        </p:nvSpPr>
        <p:spPr/>
        <p:txBody>
          <a:bodyPr/>
          <a:lstStyle/>
          <a:p>
            <a:fld id="{9920340D-206C-4C41-A35B-4D72CE2F2B89}" type="slidenum">
              <a:rPr lang="en-GB" smtClean="0"/>
              <a:t>40</a:t>
            </a:fld>
            <a:endParaRPr lang="en-GB"/>
          </a:p>
        </p:txBody>
      </p:sp>
    </p:spTree>
    <p:extLst>
      <p:ext uri="{BB962C8B-B14F-4D97-AF65-F5344CB8AC3E}">
        <p14:creationId xmlns:p14="http://schemas.microsoft.com/office/powerpoint/2010/main" val="2723342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41</a:t>
            </a:fld>
            <a:endParaRPr lang="en-GB"/>
          </a:p>
        </p:txBody>
      </p:sp>
    </p:spTree>
    <p:extLst>
      <p:ext uri="{BB962C8B-B14F-4D97-AF65-F5344CB8AC3E}">
        <p14:creationId xmlns:p14="http://schemas.microsoft.com/office/powerpoint/2010/main" val="328769109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t>42</a:t>
            </a:fld>
            <a:endParaRPr lang="en-GB"/>
          </a:p>
        </p:txBody>
      </p:sp>
    </p:spTree>
    <p:extLst>
      <p:ext uri="{BB962C8B-B14F-4D97-AF65-F5344CB8AC3E}">
        <p14:creationId xmlns:p14="http://schemas.microsoft.com/office/powerpoint/2010/main" val="226251295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BCBFFB-E0EE-E6D3-E461-B9A54F2E2F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F6415A-92C0-D84A-CA71-1762D367BE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A828DF-FE8D-123F-4288-D8615DA2B5B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2A2968C-8BD5-5D0D-CAD8-029FCCB72120}"/>
              </a:ext>
            </a:extLst>
          </p:cNvPr>
          <p:cNvSpPr>
            <a:spLocks noGrp="1"/>
          </p:cNvSpPr>
          <p:nvPr>
            <p:ph type="sldNum" sz="quarter" idx="5"/>
          </p:nvPr>
        </p:nvSpPr>
        <p:spPr/>
        <p:txBody>
          <a:bodyPr/>
          <a:lstStyle/>
          <a:p>
            <a:fld id="{9920340D-206C-4C41-A35B-4D72CE2F2B89}" type="slidenum">
              <a:rPr lang="en-GB" smtClean="0"/>
              <a:t>43</a:t>
            </a:fld>
            <a:endParaRPr lang="en-GB"/>
          </a:p>
        </p:txBody>
      </p:sp>
    </p:spTree>
    <p:extLst>
      <p:ext uri="{BB962C8B-B14F-4D97-AF65-F5344CB8AC3E}">
        <p14:creationId xmlns:p14="http://schemas.microsoft.com/office/powerpoint/2010/main" val="311283975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52197E-45A1-FBC7-897B-B9D831DAC1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068469-4D1E-8B5D-03DD-6595567216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B124BA-B741-B5FA-C886-CD44E34970C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56B1D78-3CA1-C222-AAD9-7C17EB520D05}"/>
              </a:ext>
            </a:extLst>
          </p:cNvPr>
          <p:cNvSpPr>
            <a:spLocks noGrp="1"/>
          </p:cNvSpPr>
          <p:nvPr>
            <p:ph type="sldNum" sz="quarter" idx="5"/>
          </p:nvPr>
        </p:nvSpPr>
        <p:spPr/>
        <p:txBody>
          <a:bodyPr/>
          <a:lstStyle/>
          <a:p>
            <a:fld id="{9920340D-206C-4C41-A35B-4D72CE2F2B89}" type="slidenum">
              <a:rPr lang="en-GB" smtClean="0"/>
              <a:t>44</a:t>
            </a:fld>
            <a:endParaRPr lang="en-GB"/>
          </a:p>
        </p:txBody>
      </p:sp>
    </p:spTree>
    <p:extLst>
      <p:ext uri="{BB962C8B-B14F-4D97-AF65-F5344CB8AC3E}">
        <p14:creationId xmlns:p14="http://schemas.microsoft.com/office/powerpoint/2010/main" val="289060479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64719E-E880-E6B9-7760-480A4EBC8D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8D31B6-8C29-27FB-F677-A277549E17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D08435-6E0F-BF9A-D4EB-69610B62AF2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7045560-4A3A-4F04-599E-97871FE30A70}"/>
              </a:ext>
            </a:extLst>
          </p:cNvPr>
          <p:cNvSpPr>
            <a:spLocks noGrp="1"/>
          </p:cNvSpPr>
          <p:nvPr>
            <p:ph type="sldNum" sz="quarter" idx="5"/>
          </p:nvPr>
        </p:nvSpPr>
        <p:spPr/>
        <p:txBody>
          <a:bodyPr/>
          <a:lstStyle/>
          <a:p>
            <a:fld id="{9920340D-206C-4C41-A35B-4D72CE2F2B89}" type="slidenum">
              <a:rPr lang="en-GB" smtClean="0"/>
              <a:t>48</a:t>
            </a:fld>
            <a:endParaRPr lang="en-GB"/>
          </a:p>
        </p:txBody>
      </p:sp>
    </p:spTree>
    <p:extLst>
      <p:ext uri="{BB962C8B-B14F-4D97-AF65-F5344CB8AC3E}">
        <p14:creationId xmlns:p14="http://schemas.microsoft.com/office/powerpoint/2010/main" val="320354485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A42B91-740D-B159-4F48-7745CBD3AD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0B9F0C-BA87-2CA1-B287-0B7801DA16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7E01A9-B290-1C5B-1EAF-285052CBDAC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7C44C4D-BAE2-FB70-89CD-14A61CBF4079}"/>
              </a:ext>
            </a:extLst>
          </p:cNvPr>
          <p:cNvSpPr>
            <a:spLocks noGrp="1"/>
          </p:cNvSpPr>
          <p:nvPr>
            <p:ph type="sldNum" sz="quarter" idx="5"/>
          </p:nvPr>
        </p:nvSpPr>
        <p:spPr/>
        <p:txBody>
          <a:bodyPr/>
          <a:lstStyle/>
          <a:p>
            <a:fld id="{9920340D-206C-4C41-A35B-4D72CE2F2B89}" type="slidenum">
              <a:rPr lang="en-GB" smtClean="0"/>
              <a:t>49</a:t>
            </a:fld>
            <a:endParaRPr lang="en-GB"/>
          </a:p>
        </p:txBody>
      </p:sp>
    </p:spTree>
    <p:extLst>
      <p:ext uri="{BB962C8B-B14F-4D97-AF65-F5344CB8AC3E}">
        <p14:creationId xmlns:p14="http://schemas.microsoft.com/office/powerpoint/2010/main" val="399296751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B7717B-CFEE-EC6E-291E-9CE9FA7297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903C45-2E79-0EC7-364C-662E7667F9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971660-6CC3-9040-5800-416D492D095E}"/>
              </a:ext>
            </a:extLst>
          </p:cNvPr>
          <p:cNvSpPr>
            <a:spLocks noGrp="1"/>
          </p:cNvSpPr>
          <p:nvPr>
            <p:ph type="body" idx="1"/>
          </p:nvPr>
        </p:nvSpPr>
        <p:spPr/>
        <p:txBody>
          <a:bodyPr/>
          <a:lstStyle/>
          <a:p>
            <a:pPr lvl="0">
              <a:lnSpc>
                <a:spcPct val="100000"/>
              </a:lnSpc>
            </a:pPr>
            <a:r>
              <a:rPr lang="en-GB" sz="1200" noProof="0" dirty="0"/>
              <a:t>Using concatenate to combine names link: https://edu.gcfglobal.org/en/excelformulas/using-concatenate-to-combine-names/1/</a:t>
            </a:r>
          </a:p>
          <a:p>
            <a:pPr lvl="0">
              <a:lnSpc>
                <a:spcPct val="100000"/>
              </a:lnSpc>
            </a:pPr>
            <a:endParaRPr lang="en-GB" sz="1200" noProof="0" dirty="0"/>
          </a:p>
          <a:p>
            <a:pPr lvl="0">
              <a:lnSpc>
                <a:spcPct val="100000"/>
              </a:lnSpc>
            </a:pPr>
            <a:r>
              <a:rPr lang="en-GB" sz="1200" noProof="0" dirty="0"/>
              <a:t>Complete the Excel formulas quiz: https://edu.gcfglobal.org/en/excelformulas/excel-formulas-quiz/1/</a:t>
            </a:r>
          </a:p>
          <a:p>
            <a:endParaRPr lang="en-US" b="1" dirty="0"/>
          </a:p>
        </p:txBody>
      </p:sp>
      <p:sp>
        <p:nvSpPr>
          <p:cNvPr id="4" name="Slide Number Placeholder 3">
            <a:extLst>
              <a:ext uri="{FF2B5EF4-FFF2-40B4-BE49-F238E27FC236}">
                <a16:creationId xmlns:a16="http://schemas.microsoft.com/office/drawing/2014/main" id="{6C3D894D-16E1-C808-61A6-5513BEA8EBE6}"/>
              </a:ext>
            </a:extLst>
          </p:cNvPr>
          <p:cNvSpPr>
            <a:spLocks noGrp="1"/>
          </p:cNvSpPr>
          <p:nvPr>
            <p:ph type="sldNum" sz="quarter" idx="5"/>
          </p:nvPr>
        </p:nvSpPr>
        <p:spPr/>
        <p:txBody>
          <a:bodyPr/>
          <a:lstStyle/>
          <a:p>
            <a:fld id="{9920340D-206C-4C41-A35B-4D72CE2F2B89}" type="slidenum">
              <a:rPr lang="en-GB" smtClean="0"/>
              <a:t>50</a:t>
            </a:fld>
            <a:endParaRPr lang="en-GB"/>
          </a:p>
        </p:txBody>
      </p:sp>
    </p:spTree>
    <p:extLst>
      <p:ext uri="{BB962C8B-B14F-4D97-AF65-F5344CB8AC3E}">
        <p14:creationId xmlns:p14="http://schemas.microsoft.com/office/powerpoint/2010/main" val="253638960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51</a:t>
            </a:fld>
            <a:endParaRPr lang="en-GB"/>
          </a:p>
        </p:txBody>
      </p:sp>
    </p:spTree>
    <p:extLst>
      <p:ext uri="{BB962C8B-B14F-4D97-AF65-F5344CB8AC3E}">
        <p14:creationId xmlns:p14="http://schemas.microsoft.com/office/powerpoint/2010/main" val="181285017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644452-7C2E-A305-D13B-0E5D557AA4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E3FF1E-C7F7-1624-91AE-AD6C3ABAFA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0FF4E1-8EA9-6A7B-2437-44B7F64D20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A4BACC-88B4-7FE2-C2A8-EEC00A543FE3}"/>
              </a:ext>
            </a:extLst>
          </p:cNvPr>
          <p:cNvSpPr>
            <a:spLocks noGrp="1"/>
          </p:cNvSpPr>
          <p:nvPr>
            <p:ph type="sldNum" sz="quarter" idx="5"/>
          </p:nvPr>
        </p:nvSpPr>
        <p:spPr/>
        <p:txBody>
          <a:bodyPr/>
          <a:lstStyle/>
          <a:p>
            <a:fld id="{9920340D-206C-4C41-A35B-4D72CE2F2B89}" type="slidenum">
              <a:rPr lang="en-GB" smtClean="0"/>
              <a:t>52</a:t>
            </a:fld>
            <a:endParaRPr lang="en-GB"/>
          </a:p>
        </p:txBody>
      </p:sp>
    </p:spTree>
    <p:extLst>
      <p:ext uri="{BB962C8B-B14F-4D97-AF65-F5344CB8AC3E}">
        <p14:creationId xmlns:p14="http://schemas.microsoft.com/office/powerpoint/2010/main" val="16896893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F52C7F-CB79-3615-6A42-321CA66F95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FC4D99-B180-DF05-81F8-0F696E0966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8E246C-C803-CBCE-21AB-65E18BE8EDFB}"/>
              </a:ext>
            </a:extLst>
          </p:cNvPr>
          <p:cNvSpPr>
            <a:spLocks noGrp="1"/>
          </p:cNvSpPr>
          <p:nvPr>
            <p:ph type="body" idx="1"/>
          </p:nvPr>
        </p:nvSpPr>
        <p:spPr/>
        <p:txBody>
          <a:bodyPr/>
          <a:lstStyle/>
          <a:p>
            <a:r>
              <a:rPr lang="en-US" b="1" dirty="0"/>
              <a:t>Relevant</a:t>
            </a:r>
            <a:r>
              <a:rPr lang="en-US" dirty="0"/>
              <a:t>:</a:t>
            </a:r>
          </a:p>
          <a:p>
            <a:r>
              <a:rPr lang="en-US" i="1" dirty="0"/>
              <a:t>“The </a:t>
            </a:r>
            <a:r>
              <a:rPr lang="en-US" i="1" dirty="0" err="1"/>
              <a:t>BrightFutures</a:t>
            </a:r>
            <a:r>
              <a:rPr lang="en-US" i="1" dirty="0"/>
              <a:t> College open day was fantastic! The workshops were engaging and informative.”</a:t>
            </a:r>
            <a:endParaRPr lang="en-US" dirty="0">
              <a:ea typeface="Calibri" panose="020F0502020204030204"/>
              <a:cs typeface="Calibri" panose="020F0502020204030204"/>
            </a:endParaRPr>
          </a:p>
          <a:p>
            <a:pPr marL="285750" lvl="1" indent="-285750">
              <a:buFont typeface="Arial"/>
              <a:buChar char="•"/>
            </a:pPr>
            <a:r>
              <a:rPr lang="en-US" dirty="0"/>
              <a:t>Provides positive feedback and highlights key aspects of the event.</a:t>
            </a:r>
            <a:endParaRPr lang="en-US" dirty="0">
              <a:ea typeface="Calibri"/>
              <a:cs typeface="Calibri"/>
            </a:endParaRPr>
          </a:p>
          <a:p>
            <a:r>
              <a:rPr lang="en-US" i="1" dirty="0"/>
              <a:t>“I had trouble finding parking at the college. It made arriving on time difficult.”</a:t>
            </a:r>
            <a:endParaRPr lang="en-US" dirty="0">
              <a:ea typeface="Calibri" panose="020F0502020204030204"/>
              <a:cs typeface="Calibri" panose="020F0502020204030204"/>
            </a:endParaRPr>
          </a:p>
          <a:p>
            <a:pPr marL="285750" lvl="1" indent="-285750">
              <a:buFont typeface="Arial"/>
              <a:buChar char="•"/>
            </a:pPr>
            <a:r>
              <a:rPr lang="en-US" dirty="0"/>
              <a:t>Offers constructive feedback directly related to the open day experience.</a:t>
            </a:r>
            <a:endParaRPr lang="en-US" dirty="0">
              <a:ea typeface="Calibri"/>
              <a:cs typeface="Calibri"/>
            </a:endParaRPr>
          </a:p>
          <a:p>
            <a:pPr marL="285750" lvl="1" indent="-285750">
              <a:buFont typeface="Arial"/>
              <a:buChar char="•"/>
            </a:pPr>
            <a:endParaRPr lang="en-US" dirty="0"/>
          </a:p>
          <a:p>
            <a:pPr marL="0" lvl="1"/>
            <a:r>
              <a:rPr lang="en-US" b="1" dirty="0"/>
              <a:t>Irrelevant</a:t>
            </a:r>
            <a:r>
              <a:rPr lang="en-US" dirty="0"/>
              <a:t>:</a:t>
            </a:r>
          </a:p>
          <a:p>
            <a:pPr marL="0" lvl="1"/>
            <a:r>
              <a:rPr lang="en-US" i="1" dirty="0"/>
              <a:t>“The weather was great for shopping in town. I didn’t have time to visit the open day.”</a:t>
            </a:r>
            <a:endParaRPr lang="en-US" dirty="0">
              <a:ea typeface="Calibri"/>
              <a:cs typeface="Calibri"/>
            </a:endParaRPr>
          </a:p>
          <a:p>
            <a:pPr marL="285750" indent="-285750">
              <a:buFont typeface="Arial"/>
              <a:buChar char="•"/>
            </a:pPr>
            <a:r>
              <a:rPr lang="en-US" dirty="0"/>
              <a:t>Unrelated to the open day or its organisation.</a:t>
            </a:r>
            <a:endParaRPr lang="en-US" dirty="0">
              <a:ea typeface="Calibri"/>
              <a:cs typeface="Calibri"/>
            </a:endParaRPr>
          </a:p>
          <a:p>
            <a:endParaRPr lang="en-US" dirty="0">
              <a:ea typeface="Calibri"/>
              <a:cs typeface="Calibri"/>
            </a:endParaRPr>
          </a:p>
          <a:p>
            <a:endParaRPr lang="en-US" dirty="0"/>
          </a:p>
        </p:txBody>
      </p:sp>
      <p:sp>
        <p:nvSpPr>
          <p:cNvPr id="4" name="Slide Number Placeholder 3">
            <a:extLst>
              <a:ext uri="{FF2B5EF4-FFF2-40B4-BE49-F238E27FC236}">
                <a16:creationId xmlns:a16="http://schemas.microsoft.com/office/drawing/2014/main" id="{5FFE264D-B7C2-2906-330A-34B11F361024}"/>
              </a:ext>
            </a:extLst>
          </p:cNvPr>
          <p:cNvSpPr>
            <a:spLocks noGrp="1"/>
          </p:cNvSpPr>
          <p:nvPr>
            <p:ph type="sldNum" sz="quarter" idx="5"/>
          </p:nvPr>
        </p:nvSpPr>
        <p:spPr/>
        <p:txBody>
          <a:bodyPr/>
          <a:lstStyle/>
          <a:p>
            <a:fld id="{9920340D-206C-4C41-A35B-4D72CE2F2B89}" type="slidenum">
              <a:rPr lang="en-GB" smtClean="0"/>
              <a:t>5</a:t>
            </a:fld>
            <a:endParaRPr lang="en-GB"/>
          </a:p>
        </p:txBody>
      </p:sp>
    </p:spTree>
    <p:extLst>
      <p:ext uri="{BB962C8B-B14F-4D97-AF65-F5344CB8AC3E}">
        <p14:creationId xmlns:p14="http://schemas.microsoft.com/office/powerpoint/2010/main" val="376777768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t>53</a:t>
            </a:fld>
            <a:endParaRPr lang="en-GB"/>
          </a:p>
        </p:txBody>
      </p:sp>
    </p:spTree>
    <p:extLst>
      <p:ext uri="{BB962C8B-B14F-4D97-AF65-F5344CB8AC3E}">
        <p14:creationId xmlns:p14="http://schemas.microsoft.com/office/powerpoint/2010/main" val="113850553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D487AA-61C2-749B-164D-85FDA7AF81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DCAF3C-D183-1A80-B151-6807CC20DB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A14860-9293-F79B-78A0-6D1CB154EBD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9C1206B-AC1F-9876-A76D-E639056D3C24}"/>
              </a:ext>
            </a:extLst>
          </p:cNvPr>
          <p:cNvSpPr>
            <a:spLocks noGrp="1"/>
          </p:cNvSpPr>
          <p:nvPr>
            <p:ph type="sldNum" sz="quarter" idx="5"/>
          </p:nvPr>
        </p:nvSpPr>
        <p:spPr/>
        <p:txBody>
          <a:bodyPr/>
          <a:lstStyle/>
          <a:p>
            <a:fld id="{9920340D-206C-4C41-A35B-4D72CE2F2B89}" type="slidenum">
              <a:rPr lang="en-GB" smtClean="0"/>
              <a:t>54</a:t>
            </a:fld>
            <a:endParaRPr lang="en-GB"/>
          </a:p>
        </p:txBody>
      </p:sp>
    </p:spTree>
    <p:extLst>
      <p:ext uri="{BB962C8B-B14F-4D97-AF65-F5344CB8AC3E}">
        <p14:creationId xmlns:p14="http://schemas.microsoft.com/office/powerpoint/2010/main" val="371034021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258991-A337-1085-2AC6-D7D6533CD1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456547-3031-DB17-72AA-792318B74A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96F851-3908-EDFD-DAB7-64933C12FA2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9C56C69-B1FA-88EB-D3BA-82251645FCEB}"/>
              </a:ext>
            </a:extLst>
          </p:cNvPr>
          <p:cNvSpPr>
            <a:spLocks noGrp="1"/>
          </p:cNvSpPr>
          <p:nvPr>
            <p:ph type="sldNum" sz="quarter" idx="5"/>
          </p:nvPr>
        </p:nvSpPr>
        <p:spPr/>
        <p:txBody>
          <a:bodyPr/>
          <a:lstStyle/>
          <a:p>
            <a:fld id="{9920340D-206C-4C41-A35B-4D72CE2F2B89}" type="slidenum">
              <a:rPr lang="en-GB" smtClean="0"/>
              <a:t>55</a:t>
            </a:fld>
            <a:endParaRPr lang="en-GB"/>
          </a:p>
        </p:txBody>
      </p:sp>
    </p:spTree>
    <p:extLst>
      <p:ext uri="{BB962C8B-B14F-4D97-AF65-F5344CB8AC3E}">
        <p14:creationId xmlns:p14="http://schemas.microsoft.com/office/powerpoint/2010/main" val="199817108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AFB77B-D52B-0894-982E-8B943D066B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1F4432-7872-5021-42A0-7A20CD0315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435B66-53E2-886B-B8AE-DA07EE7E119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3B19554-FA41-79E1-5BA1-B440AB8A9941}"/>
              </a:ext>
            </a:extLst>
          </p:cNvPr>
          <p:cNvSpPr>
            <a:spLocks noGrp="1"/>
          </p:cNvSpPr>
          <p:nvPr>
            <p:ph type="sldNum" sz="quarter" idx="5"/>
          </p:nvPr>
        </p:nvSpPr>
        <p:spPr/>
        <p:txBody>
          <a:bodyPr/>
          <a:lstStyle/>
          <a:p>
            <a:fld id="{9920340D-206C-4C41-A35B-4D72CE2F2B89}" type="slidenum">
              <a:rPr lang="en-GB" smtClean="0"/>
              <a:t>56</a:t>
            </a:fld>
            <a:endParaRPr lang="en-GB"/>
          </a:p>
        </p:txBody>
      </p:sp>
    </p:spTree>
    <p:extLst>
      <p:ext uri="{BB962C8B-B14F-4D97-AF65-F5344CB8AC3E}">
        <p14:creationId xmlns:p14="http://schemas.microsoft.com/office/powerpoint/2010/main" val="38619673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31FE72-D8BA-5B2D-81A0-C17F7C15A2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EEDE05-5525-0C39-C813-F64D9AC5C2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A59772-A98C-6CBA-2C28-3322296617C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2C27D6F-7B3A-05C2-ACEE-B4404557EC03}"/>
              </a:ext>
            </a:extLst>
          </p:cNvPr>
          <p:cNvSpPr>
            <a:spLocks noGrp="1"/>
          </p:cNvSpPr>
          <p:nvPr>
            <p:ph type="sldNum" sz="quarter" idx="5"/>
          </p:nvPr>
        </p:nvSpPr>
        <p:spPr/>
        <p:txBody>
          <a:bodyPr/>
          <a:lstStyle/>
          <a:p>
            <a:fld id="{9920340D-206C-4C41-A35B-4D72CE2F2B89}" type="slidenum">
              <a:rPr lang="en-GB" smtClean="0"/>
              <a:t>57</a:t>
            </a:fld>
            <a:endParaRPr lang="en-GB"/>
          </a:p>
        </p:txBody>
      </p:sp>
    </p:spTree>
    <p:extLst>
      <p:ext uri="{BB962C8B-B14F-4D97-AF65-F5344CB8AC3E}">
        <p14:creationId xmlns:p14="http://schemas.microsoft.com/office/powerpoint/2010/main" val="110877528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C5DB06-A394-D81A-E20B-4B0B0B0659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4A4837-D73F-0F60-BD26-9BECE5FB5E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C4DBEB-F8A7-EA21-BEAB-C0A013707C3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CF75561-1E3D-002E-1B59-EB66971A7E9E}"/>
              </a:ext>
            </a:extLst>
          </p:cNvPr>
          <p:cNvSpPr>
            <a:spLocks noGrp="1"/>
          </p:cNvSpPr>
          <p:nvPr>
            <p:ph type="sldNum" sz="quarter" idx="5"/>
          </p:nvPr>
        </p:nvSpPr>
        <p:spPr/>
        <p:txBody>
          <a:bodyPr/>
          <a:lstStyle/>
          <a:p>
            <a:fld id="{9920340D-206C-4C41-A35B-4D72CE2F2B89}" type="slidenum">
              <a:rPr lang="en-GB" smtClean="0"/>
              <a:t>58</a:t>
            </a:fld>
            <a:endParaRPr lang="en-GB"/>
          </a:p>
        </p:txBody>
      </p:sp>
    </p:spTree>
    <p:extLst>
      <p:ext uri="{BB962C8B-B14F-4D97-AF65-F5344CB8AC3E}">
        <p14:creationId xmlns:p14="http://schemas.microsoft.com/office/powerpoint/2010/main" val="179050117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96F71B-078A-C8D1-2247-F363EE5167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DDC8CF-AEB7-5724-C558-E9A8532664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FD69D2-9DDC-5220-8E42-75DFECF02F2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2DE7E5D-952D-699B-B7F0-F0F63B80918B}"/>
              </a:ext>
            </a:extLst>
          </p:cNvPr>
          <p:cNvSpPr>
            <a:spLocks noGrp="1"/>
          </p:cNvSpPr>
          <p:nvPr>
            <p:ph type="sldNum" sz="quarter" idx="5"/>
          </p:nvPr>
        </p:nvSpPr>
        <p:spPr/>
        <p:txBody>
          <a:bodyPr/>
          <a:lstStyle/>
          <a:p>
            <a:fld id="{9920340D-206C-4C41-A35B-4D72CE2F2B89}" type="slidenum">
              <a:rPr lang="en-GB" smtClean="0"/>
              <a:t>59</a:t>
            </a:fld>
            <a:endParaRPr lang="en-GB"/>
          </a:p>
        </p:txBody>
      </p:sp>
    </p:spTree>
    <p:extLst>
      <p:ext uri="{BB962C8B-B14F-4D97-AF65-F5344CB8AC3E}">
        <p14:creationId xmlns:p14="http://schemas.microsoft.com/office/powerpoint/2010/main" val="184959258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F599C9-2CD1-5FA3-6E88-94ED0F9CA0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4C34AD-C968-F7F7-9E25-770AC435C0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AD5653-ECF5-F71F-B71E-F260E6425959}"/>
              </a:ext>
            </a:extLst>
          </p:cNvPr>
          <p:cNvSpPr>
            <a:spLocks noGrp="1"/>
          </p:cNvSpPr>
          <p:nvPr>
            <p:ph type="body" idx="1"/>
          </p:nvPr>
        </p:nvSpPr>
        <p:spPr/>
        <p:txBody>
          <a:bodyPr/>
          <a:lstStyle/>
          <a:p>
            <a:r>
              <a:rPr lang="en-US" dirty="0"/>
              <a:t>Teacher to note misconceptions from learners. </a:t>
            </a:r>
          </a:p>
        </p:txBody>
      </p:sp>
      <p:sp>
        <p:nvSpPr>
          <p:cNvPr id="4" name="Slide Number Placeholder 3">
            <a:extLst>
              <a:ext uri="{FF2B5EF4-FFF2-40B4-BE49-F238E27FC236}">
                <a16:creationId xmlns:a16="http://schemas.microsoft.com/office/drawing/2014/main" id="{38842D5E-E83B-2F35-E7E3-8575162E12EC}"/>
              </a:ext>
            </a:extLst>
          </p:cNvPr>
          <p:cNvSpPr>
            <a:spLocks noGrp="1"/>
          </p:cNvSpPr>
          <p:nvPr>
            <p:ph type="sldNum" sz="quarter" idx="5"/>
          </p:nvPr>
        </p:nvSpPr>
        <p:spPr/>
        <p:txBody>
          <a:bodyPr/>
          <a:lstStyle/>
          <a:p>
            <a:fld id="{9920340D-206C-4C41-A35B-4D72CE2F2B89}" type="slidenum">
              <a:rPr lang="en-GB" smtClean="0"/>
              <a:t>60</a:t>
            </a:fld>
            <a:endParaRPr lang="en-GB"/>
          </a:p>
        </p:txBody>
      </p:sp>
    </p:spTree>
    <p:extLst>
      <p:ext uri="{BB962C8B-B14F-4D97-AF65-F5344CB8AC3E}">
        <p14:creationId xmlns:p14="http://schemas.microsoft.com/office/powerpoint/2010/main" val="3559934936"/>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E199D0-02FC-151A-EA36-3BE199BDEE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0228B6-533C-2C9F-FE49-FECA659A92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87F1E6-67EB-CC98-186C-8724076A9A5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AA77C02-9BA4-E148-E2EB-70C3E9F22284}"/>
              </a:ext>
            </a:extLst>
          </p:cNvPr>
          <p:cNvSpPr>
            <a:spLocks noGrp="1"/>
          </p:cNvSpPr>
          <p:nvPr>
            <p:ph type="sldNum" sz="quarter" idx="5"/>
          </p:nvPr>
        </p:nvSpPr>
        <p:spPr/>
        <p:txBody>
          <a:bodyPr/>
          <a:lstStyle/>
          <a:p>
            <a:fld id="{9920340D-206C-4C41-A35B-4D72CE2F2B89}" type="slidenum">
              <a:rPr lang="en-GB" smtClean="0"/>
              <a:t>61</a:t>
            </a:fld>
            <a:endParaRPr lang="en-GB"/>
          </a:p>
        </p:txBody>
      </p:sp>
    </p:spTree>
    <p:extLst>
      <p:ext uri="{BB962C8B-B14F-4D97-AF65-F5344CB8AC3E}">
        <p14:creationId xmlns:p14="http://schemas.microsoft.com/office/powerpoint/2010/main" val="308971394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62</a:t>
            </a:fld>
            <a:endParaRPr lang="en-GB"/>
          </a:p>
        </p:txBody>
      </p:sp>
    </p:spTree>
    <p:extLst>
      <p:ext uri="{BB962C8B-B14F-4D97-AF65-F5344CB8AC3E}">
        <p14:creationId xmlns:p14="http://schemas.microsoft.com/office/powerpoint/2010/main" val="8416516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382705-64FC-C83E-B93D-D7A7FF0E21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F6134B-5642-4210-F7AD-C4378BE93E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B9507A-CD9B-F9C5-C3EE-CD946F483782}"/>
              </a:ext>
            </a:extLst>
          </p:cNvPr>
          <p:cNvSpPr>
            <a:spLocks noGrp="1"/>
          </p:cNvSpPr>
          <p:nvPr>
            <p:ph type="body" idx="1"/>
          </p:nvPr>
        </p:nvSpPr>
        <p:spPr/>
        <p:txBody>
          <a:bodyPr/>
          <a:lstStyle/>
          <a:p>
            <a:r>
              <a:rPr lang="en-US" b="1" dirty="0"/>
              <a:t>Teacher answers:</a:t>
            </a:r>
            <a:endParaRPr lang="en-US" dirty="0">
              <a:ea typeface="Calibri"/>
              <a:cs typeface="Calibri"/>
            </a:endParaRPr>
          </a:p>
          <a:p>
            <a:pPr marL="171450" indent="-171450">
              <a:buFont typeface="Arial"/>
              <a:buChar char="•"/>
            </a:pPr>
            <a:r>
              <a:rPr lang="en-US" dirty="0"/>
              <a:t>Example 1: Positive – praises for the helpful and welcoming staff.</a:t>
            </a:r>
            <a:endParaRPr lang="en-US" dirty="0">
              <a:ea typeface="Calibri" panose="020F0502020204030204"/>
              <a:cs typeface="Calibri" panose="020F0502020204030204"/>
            </a:endParaRPr>
          </a:p>
          <a:p>
            <a:pPr marL="171450" indent="-171450">
              <a:buFont typeface="Arial"/>
              <a:buChar char="•"/>
            </a:pPr>
            <a:r>
              <a:rPr lang="en-US" dirty="0"/>
              <a:t>Example 2: Negative – criticisms of unclear scheduling and its impact on attendance.</a:t>
            </a:r>
            <a:endParaRPr lang="en-US" dirty="0">
              <a:ea typeface="Calibri" panose="020F0502020204030204"/>
              <a:cs typeface="Calibri" panose="020F0502020204030204"/>
            </a:endParaRPr>
          </a:p>
          <a:p>
            <a:pPr marL="171450" indent="-171450">
              <a:buFont typeface="Arial"/>
              <a:buChar char="•"/>
            </a:pPr>
            <a:r>
              <a:rPr lang="en-US" dirty="0"/>
              <a:t>Example 3: Neutral – comments on refreshments without strong sentiment or emphasis.</a:t>
            </a:r>
            <a:endParaRPr lang="en-US" dirty="0">
              <a:ea typeface="Calibri" panose="020F0502020204030204"/>
              <a:cs typeface="Calibri" panose="020F0502020204030204"/>
            </a:endParaRPr>
          </a:p>
          <a:p>
            <a:endParaRPr lang="en-US" dirty="0"/>
          </a:p>
        </p:txBody>
      </p:sp>
      <p:sp>
        <p:nvSpPr>
          <p:cNvPr id="4" name="Slide Number Placeholder 3">
            <a:extLst>
              <a:ext uri="{FF2B5EF4-FFF2-40B4-BE49-F238E27FC236}">
                <a16:creationId xmlns:a16="http://schemas.microsoft.com/office/drawing/2014/main" id="{A0F4D242-8B7E-E709-4096-FBEEC6E79CA6}"/>
              </a:ext>
            </a:extLst>
          </p:cNvPr>
          <p:cNvSpPr>
            <a:spLocks noGrp="1"/>
          </p:cNvSpPr>
          <p:nvPr>
            <p:ph type="sldNum" sz="quarter" idx="5"/>
          </p:nvPr>
        </p:nvSpPr>
        <p:spPr/>
        <p:txBody>
          <a:bodyPr/>
          <a:lstStyle/>
          <a:p>
            <a:fld id="{9920340D-206C-4C41-A35B-4D72CE2F2B89}" type="slidenum">
              <a:rPr lang="en-GB" smtClean="0"/>
              <a:t>6</a:t>
            </a:fld>
            <a:endParaRPr lang="en-GB"/>
          </a:p>
        </p:txBody>
      </p:sp>
    </p:spTree>
    <p:extLst>
      <p:ext uri="{BB962C8B-B14F-4D97-AF65-F5344CB8AC3E}">
        <p14:creationId xmlns:p14="http://schemas.microsoft.com/office/powerpoint/2010/main" val="33531695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t>63</a:t>
            </a:fld>
            <a:endParaRPr lang="en-GB"/>
          </a:p>
        </p:txBody>
      </p:sp>
    </p:spTree>
    <p:extLst>
      <p:ext uri="{BB962C8B-B14F-4D97-AF65-F5344CB8AC3E}">
        <p14:creationId xmlns:p14="http://schemas.microsoft.com/office/powerpoint/2010/main" val="2288035397"/>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7AF36E-E603-0094-817C-DF7FC7E1A0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3F3498-905A-92CD-EF13-C70BE29AA5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BAFBC1-87BA-8E71-00C0-3154BFB7AE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664B47F-CBA5-9CB9-84B1-B55A7B0A15E8}"/>
              </a:ext>
            </a:extLst>
          </p:cNvPr>
          <p:cNvSpPr>
            <a:spLocks noGrp="1"/>
          </p:cNvSpPr>
          <p:nvPr>
            <p:ph type="sldNum" sz="quarter" idx="5"/>
          </p:nvPr>
        </p:nvSpPr>
        <p:spPr/>
        <p:txBody>
          <a:bodyPr/>
          <a:lstStyle/>
          <a:p>
            <a:fld id="{9920340D-206C-4C41-A35B-4D72CE2F2B89}" type="slidenum">
              <a:rPr lang="en-GB" smtClean="0"/>
              <a:t>64</a:t>
            </a:fld>
            <a:endParaRPr lang="en-GB"/>
          </a:p>
        </p:txBody>
      </p:sp>
    </p:spTree>
    <p:extLst>
      <p:ext uri="{BB962C8B-B14F-4D97-AF65-F5344CB8AC3E}">
        <p14:creationId xmlns:p14="http://schemas.microsoft.com/office/powerpoint/2010/main" val="3583695131"/>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1954D2-B499-81A6-D74E-9738B30DD0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47E5F0-4E77-607E-928F-33216D2DAF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AB6382-4BA2-C3EE-A60C-51D558400502}"/>
              </a:ext>
            </a:extLst>
          </p:cNvPr>
          <p:cNvSpPr>
            <a:spLocks noGrp="1"/>
          </p:cNvSpPr>
          <p:nvPr>
            <p:ph type="body" idx="1"/>
          </p:nvPr>
        </p:nvSpPr>
        <p:spPr/>
        <p:txBody>
          <a:bodyPr/>
          <a:lstStyle/>
          <a:p>
            <a:r>
              <a:rPr lang="en-US" dirty="0"/>
              <a:t>Get learners to note the process of using absolute cell reference in formulas.</a:t>
            </a:r>
          </a:p>
        </p:txBody>
      </p:sp>
      <p:sp>
        <p:nvSpPr>
          <p:cNvPr id="4" name="Slide Number Placeholder 3">
            <a:extLst>
              <a:ext uri="{FF2B5EF4-FFF2-40B4-BE49-F238E27FC236}">
                <a16:creationId xmlns:a16="http://schemas.microsoft.com/office/drawing/2014/main" id="{2E814AC5-1385-FE3A-8251-57C58B423C58}"/>
              </a:ext>
            </a:extLst>
          </p:cNvPr>
          <p:cNvSpPr>
            <a:spLocks noGrp="1"/>
          </p:cNvSpPr>
          <p:nvPr>
            <p:ph type="sldNum" sz="quarter" idx="5"/>
          </p:nvPr>
        </p:nvSpPr>
        <p:spPr/>
        <p:txBody>
          <a:bodyPr/>
          <a:lstStyle/>
          <a:p>
            <a:fld id="{9920340D-206C-4C41-A35B-4D72CE2F2B89}" type="slidenum">
              <a:rPr lang="en-GB" smtClean="0"/>
              <a:t>65</a:t>
            </a:fld>
            <a:endParaRPr lang="en-GB"/>
          </a:p>
        </p:txBody>
      </p:sp>
    </p:spTree>
    <p:extLst>
      <p:ext uri="{BB962C8B-B14F-4D97-AF65-F5344CB8AC3E}">
        <p14:creationId xmlns:p14="http://schemas.microsoft.com/office/powerpoint/2010/main" val="2333601546"/>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701AEF-F2DA-77C6-8E96-C6AA5A8161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ABA992-AA11-7A20-1DAA-DF85AD4747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B50E3E-B8B8-EAAE-A1CE-FE89CA8132D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A68A5B9-C1DB-B0D9-2128-11BB2E545CDD}"/>
              </a:ext>
            </a:extLst>
          </p:cNvPr>
          <p:cNvSpPr>
            <a:spLocks noGrp="1"/>
          </p:cNvSpPr>
          <p:nvPr>
            <p:ph type="sldNum" sz="quarter" idx="5"/>
          </p:nvPr>
        </p:nvSpPr>
        <p:spPr/>
        <p:txBody>
          <a:bodyPr/>
          <a:lstStyle/>
          <a:p>
            <a:fld id="{9920340D-206C-4C41-A35B-4D72CE2F2B89}" type="slidenum">
              <a:rPr lang="en-GB" smtClean="0"/>
              <a:t>66</a:t>
            </a:fld>
            <a:endParaRPr lang="en-GB"/>
          </a:p>
        </p:txBody>
      </p:sp>
    </p:spTree>
    <p:extLst>
      <p:ext uri="{BB962C8B-B14F-4D97-AF65-F5344CB8AC3E}">
        <p14:creationId xmlns:p14="http://schemas.microsoft.com/office/powerpoint/2010/main" val="42472318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50051C-BB59-F33D-19E6-E1C1D458B1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6C7BA7-04FF-0F7A-9916-4E0DE60380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F344A4-B35A-4268-1418-AB5C4CDA29E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E2E6C0B-2BEA-F37D-2043-78782E1698AD}"/>
              </a:ext>
            </a:extLst>
          </p:cNvPr>
          <p:cNvSpPr>
            <a:spLocks noGrp="1"/>
          </p:cNvSpPr>
          <p:nvPr>
            <p:ph type="sldNum" sz="quarter" idx="5"/>
          </p:nvPr>
        </p:nvSpPr>
        <p:spPr/>
        <p:txBody>
          <a:bodyPr/>
          <a:lstStyle/>
          <a:p>
            <a:fld id="{9920340D-206C-4C41-A35B-4D72CE2F2B89}" type="slidenum">
              <a:rPr lang="en-GB" smtClean="0"/>
              <a:t>67</a:t>
            </a:fld>
            <a:endParaRPr lang="en-GB"/>
          </a:p>
        </p:txBody>
      </p:sp>
    </p:spTree>
    <p:extLst>
      <p:ext uri="{BB962C8B-B14F-4D97-AF65-F5344CB8AC3E}">
        <p14:creationId xmlns:p14="http://schemas.microsoft.com/office/powerpoint/2010/main" val="2570487404"/>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F08D96-601A-86CA-282B-184FE82391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4D83E2-4E72-6F87-0C0E-8C131962F3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6E9E78-72CE-F435-D926-169277BB578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B2F4E64-4089-459B-36E7-737634D057CA}"/>
              </a:ext>
            </a:extLst>
          </p:cNvPr>
          <p:cNvSpPr>
            <a:spLocks noGrp="1"/>
          </p:cNvSpPr>
          <p:nvPr>
            <p:ph type="sldNum" sz="quarter" idx="5"/>
          </p:nvPr>
        </p:nvSpPr>
        <p:spPr/>
        <p:txBody>
          <a:bodyPr/>
          <a:lstStyle/>
          <a:p>
            <a:fld id="{9920340D-206C-4C41-A35B-4D72CE2F2B89}" type="slidenum">
              <a:rPr lang="en-GB" smtClean="0"/>
              <a:t>68</a:t>
            </a:fld>
            <a:endParaRPr lang="en-GB"/>
          </a:p>
        </p:txBody>
      </p:sp>
    </p:spTree>
    <p:extLst>
      <p:ext uri="{BB962C8B-B14F-4D97-AF65-F5344CB8AC3E}">
        <p14:creationId xmlns:p14="http://schemas.microsoft.com/office/powerpoint/2010/main" val="387579889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0E4552-D742-C53E-B2E2-7DA8E5811C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2A113D-12A9-78FE-2F1D-8020D573D4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48E765-5C86-1E37-32E7-BBDE06C2759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ED0E7CD-2F1E-327F-CAF3-61498E2039C4}"/>
              </a:ext>
            </a:extLst>
          </p:cNvPr>
          <p:cNvSpPr>
            <a:spLocks noGrp="1"/>
          </p:cNvSpPr>
          <p:nvPr>
            <p:ph type="sldNum" sz="quarter" idx="5"/>
          </p:nvPr>
        </p:nvSpPr>
        <p:spPr/>
        <p:txBody>
          <a:bodyPr/>
          <a:lstStyle/>
          <a:p>
            <a:fld id="{9920340D-206C-4C41-A35B-4D72CE2F2B89}" type="slidenum">
              <a:rPr lang="en-GB" smtClean="0"/>
              <a:t>69</a:t>
            </a:fld>
            <a:endParaRPr lang="en-GB"/>
          </a:p>
        </p:txBody>
      </p:sp>
    </p:spTree>
    <p:extLst>
      <p:ext uri="{BB962C8B-B14F-4D97-AF65-F5344CB8AC3E}">
        <p14:creationId xmlns:p14="http://schemas.microsoft.com/office/powerpoint/2010/main" val="2077599210"/>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88D585-00C8-4241-92EB-5310DFE26A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BDB5D6-D208-1E51-30CD-014268B2B0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C9CFAD-BA43-403E-A9AB-525D2F1F5DA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0F496BE-30E8-3515-AF89-3C280901CC20}"/>
              </a:ext>
            </a:extLst>
          </p:cNvPr>
          <p:cNvSpPr>
            <a:spLocks noGrp="1"/>
          </p:cNvSpPr>
          <p:nvPr>
            <p:ph type="sldNum" sz="quarter" idx="5"/>
          </p:nvPr>
        </p:nvSpPr>
        <p:spPr/>
        <p:txBody>
          <a:bodyPr/>
          <a:lstStyle/>
          <a:p>
            <a:fld id="{9920340D-206C-4C41-A35B-4D72CE2F2B89}" type="slidenum">
              <a:rPr lang="en-GB" smtClean="0"/>
              <a:t>70</a:t>
            </a:fld>
            <a:endParaRPr lang="en-GB"/>
          </a:p>
        </p:txBody>
      </p:sp>
    </p:spTree>
    <p:extLst>
      <p:ext uri="{BB962C8B-B14F-4D97-AF65-F5344CB8AC3E}">
        <p14:creationId xmlns:p14="http://schemas.microsoft.com/office/powerpoint/2010/main" val="71709630"/>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6FDF8-D30D-3689-C16B-A431E86B84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1B9ACE-3726-AEBF-11A4-90B49A7FA5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E98942-0083-78F1-86F0-F6051E5E70E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ABFBF65-23D0-F730-D415-7E124E7DC49D}"/>
              </a:ext>
            </a:extLst>
          </p:cNvPr>
          <p:cNvSpPr>
            <a:spLocks noGrp="1"/>
          </p:cNvSpPr>
          <p:nvPr>
            <p:ph type="sldNum" sz="quarter" idx="5"/>
          </p:nvPr>
        </p:nvSpPr>
        <p:spPr/>
        <p:txBody>
          <a:bodyPr/>
          <a:lstStyle/>
          <a:p>
            <a:fld id="{9920340D-206C-4C41-A35B-4D72CE2F2B89}" type="slidenum">
              <a:rPr lang="en-GB" smtClean="0"/>
              <a:t>71</a:t>
            </a:fld>
            <a:endParaRPr lang="en-GB"/>
          </a:p>
        </p:txBody>
      </p:sp>
    </p:spTree>
    <p:extLst>
      <p:ext uri="{BB962C8B-B14F-4D97-AF65-F5344CB8AC3E}">
        <p14:creationId xmlns:p14="http://schemas.microsoft.com/office/powerpoint/2010/main" val="1406251153"/>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00AC5E-2061-D3F1-B5E3-E5E1287492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E94750-708A-4DB7-5109-3B6B890D75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2B910A-861F-43C6-3D4C-78963C7BE83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7F003BD-B9D1-4D5B-BDAD-CDC2AFC7FF05}"/>
              </a:ext>
            </a:extLst>
          </p:cNvPr>
          <p:cNvSpPr>
            <a:spLocks noGrp="1"/>
          </p:cNvSpPr>
          <p:nvPr>
            <p:ph type="sldNum" sz="quarter" idx="5"/>
          </p:nvPr>
        </p:nvSpPr>
        <p:spPr/>
        <p:txBody>
          <a:bodyPr/>
          <a:lstStyle/>
          <a:p>
            <a:fld id="{9920340D-206C-4C41-A35B-4D72CE2F2B89}" type="slidenum">
              <a:rPr lang="en-GB" smtClean="0"/>
              <a:t>72</a:t>
            </a:fld>
            <a:endParaRPr lang="en-GB"/>
          </a:p>
        </p:txBody>
      </p:sp>
    </p:spTree>
    <p:extLst>
      <p:ext uri="{BB962C8B-B14F-4D97-AF65-F5344CB8AC3E}">
        <p14:creationId xmlns:p14="http://schemas.microsoft.com/office/powerpoint/2010/main" val="23850339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56A686-2CBE-EF65-FEE2-827A2B0086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5AFF25-ED23-1AF6-26AD-A539F7E52F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948FEB-7545-60BC-2820-2104216646B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28DD013-4586-12CE-85E5-EB0C9983FEC2}"/>
              </a:ext>
            </a:extLst>
          </p:cNvPr>
          <p:cNvSpPr>
            <a:spLocks noGrp="1"/>
          </p:cNvSpPr>
          <p:nvPr>
            <p:ph type="sldNum" sz="quarter" idx="5"/>
          </p:nvPr>
        </p:nvSpPr>
        <p:spPr/>
        <p:txBody>
          <a:bodyPr/>
          <a:lstStyle/>
          <a:p>
            <a:fld id="{9920340D-206C-4C41-A35B-4D72CE2F2B89}" type="slidenum">
              <a:rPr lang="en-GB" smtClean="0"/>
              <a:t>7</a:t>
            </a:fld>
            <a:endParaRPr lang="en-GB"/>
          </a:p>
        </p:txBody>
      </p:sp>
    </p:spTree>
    <p:extLst>
      <p:ext uri="{BB962C8B-B14F-4D97-AF65-F5344CB8AC3E}">
        <p14:creationId xmlns:p14="http://schemas.microsoft.com/office/powerpoint/2010/main" val="2721932391"/>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3C582C-DCAD-8159-146F-D76BB8C745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2A8514-5CBB-B6B1-89E7-B21D70856D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C0DE06-F769-E2E7-BB35-DAD3E4E0C69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B8B6320-62DE-9AFA-3648-A64EEED8059D}"/>
              </a:ext>
            </a:extLst>
          </p:cNvPr>
          <p:cNvSpPr>
            <a:spLocks noGrp="1"/>
          </p:cNvSpPr>
          <p:nvPr>
            <p:ph type="sldNum" sz="quarter" idx="5"/>
          </p:nvPr>
        </p:nvSpPr>
        <p:spPr/>
        <p:txBody>
          <a:bodyPr/>
          <a:lstStyle/>
          <a:p>
            <a:fld id="{9920340D-206C-4C41-A35B-4D72CE2F2B89}" type="slidenum">
              <a:rPr lang="en-GB" smtClean="0"/>
              <a:t>73</a:t>
            </a:fld>
            <a:endParaRPr lang="en-GB"/>
          </a:p>
        </p:txBody>
      </p:sp>
    </p:spTree>
    <p:extLst>
      <p:ext uri="{BB962C8B-B14F-4D97-AF65-F5344CB8AC3E}">
        <p14:creationId xmlns:p14="http://schemas.microsoft.com/office/powerpoint/2010/main" val="1511394762"/>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138942-0BBB-FB0D-0C79-677FB2F053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E0247E-12CE-35D0-63B7-6F1961FC92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04FCC2-83A5-BC50-E7F5-C2317F9502E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D3FBE54-07CA-2022-21CE-FC2BF957655B}"/>
              </a:ext>
            </a:extLst>
          </p:cNvPr>
          <p:cNvSpPr>
            <a:spLocks noGrp="1"/>
          </p:cNvSpPr>
          <p:nvPr>
            <p:ph type="sldNum" sz="quarter" idx="5"/>
          </p:nvPr>
        </p:nvSpPr>
        <p:spPr/>
        <p:txBody>
          <a:bodyPr/>
          <a:lstStyle/>
          <a:p>
            <a:fld id="{9920340D-206C-4C41-A35B-4D72CE2F2B89}" type="slidenum">
              <a:rPr lang="en-GB" smtClean="0"/>
              <a:t>74</a:t>
            </a:fld>
            <a:endParaRPr lang="en-GB"/>
          </a:p>
        </p:txBody>
      </p:sp>
    </p:spTree>
    <p:extLst>
      <p:ext uri="{BB962C8B-B14F-4D97-AF65-F5344CB8AC3E}">
        <p14:creationId xmlns:p14="http://schemas.microsoft.com/office/powerpoint/2010/main" val="2845274707"/>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75</a:t>
            </a:fld>
            <a:endParaRPr lang="en-GB"/>
          </a:p>
        </p:txBody>
      </p:sp>
    </p:spTree>
    <p:extLst>
      <p:ext uri="{BB962C8B-B14F-4D97-AF65-F5344CB8AC3E}">
        <p14:creationId xmlns:p14="http://schemas.microsoft.com/office/powerpoint/2010/main" val="2464287976"/>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t>76</a:t>
            </a:fld>
            <a:endParaRPr lang="en-GB"/>
          </a:p>
        </p:txBody>
      </p:sp>
    </p:spTree>
    <p:extLst>
      <p:ext uri="{BB962C8B-B14F-4D97-AF65-F5344CB8AC3E}">
        <p14:creationId xmlns:p14="http://schemas.microsoft.com/office/powerpoint/2010/main" val="1384185788"/>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EC41D3-552A-E77F-E90C-2CC23D700E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33D4F1-546C-3487-25FD-F4D42CAE3D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C61798-1DAC-EDE0-B010-A7DC5D700E6D}"/>
              </a:ext>
            </a:extLst>
          </p:cNvPr>
          <p:cNvSpPr>
            <a:spLocks noGrp="1"/>
          </p:cNvSpPr>
          <p:nvPr>
            <p:ph type="body" idx="1"/>
          </p:nvPr>
        </p:nvSpPr>
        <p:spPr/>
        <p:txBody>
          <a:bodyPr/>
          <a:lstStyle/>
          <a:p>
            <a:r>
              <a:rPr lang="en-GB" dirty="0"/>
              <a:t>THINK: What would you change to make the data easier to understand?</a:t>
            </a:r>
            <a:endParaRPr lang="en-US" dirty="0"/>
          </a:p>
        </p:txBody>
      </p:sp>
      <p:sp>
        <p:nvSpPr>
          <p:cNvPr id="4" name="Slide Number Placeholder 3">
            <a:extLst>
              <a:ext uri="{FF2B5EF4-FFF2-40B4-BE49-F238E27FC236}">
                <a16:creationId xmlns:a16="http://schemas.microsoft.com/office/drawing/2014/main" id="{DDAE0E61-8766-4B43-1ED1-E7C2FA9021C7}"/>
              </a:ext>
            </a:extLst>
          </p:cNvPr>
          <p:cNvSpPr>
            <a:spLocks noGrp="1"/>
          </p:cNvSpPr>
          <p:nvPr>
            <p:ph type="sldNum" sz="quarter" idx="5"/>
          </p:nvPr>
        </p:nvSpPr>
        <p:spPr/>
        <p:txBody>
          <a:bodyPr/>
          <a:lstStyle/>
          <a:p>
            <a:fld id="{9920340D-206C-4C41-A35B-4D72CE2F2B89}" type="slidenum">
              <a:rPr lang="en-GB" smtClean="0"/>
              <a:t>77</a:t>
            </a:fld>
            <a:endParaRPr lang="en-GB"/>
          </a:p>
        </p:txBody>
      </p:sp>
    </p:spTree>
    <p:extLst>
      <p:ext uri="{BB962C8B-B14F-4D97-AF65-F5344CB8AC3E}">
        <p14:creationId xmlns:p14="http://schemas.microsoft.com/office/powerpoint/2010/main" val="4145503051"/>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B86C9A-F15A-F85A-5469-D8B77AC57B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AFF836-C9A8-E348-804E-CEB276DE67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528841-3173-A478-5D2A-4B52131576AF}"/>
              </a:ext>
            </a:extLst>
          </p:cNvPr>
          <p:cNvSpPr>
            <a:spLocks noGrp="1"/>
          </p:cNvSpPr>
          <p:nvPr>
            <p:ph type="body" idx="1"/>
          </p:nvPr>
        </p:nvSpPr>
        <p:spPr/>
        <p:txBody>
          <a:bodyPr/>
          <a:lstStyle/>
          <a:p>
            <a:pPr marL="0" indent="0">
              <a:buNone/>
            </a:pPr>
            <a:r>
              <a:rPr lang="en-US" dirty="0"/>
              <a:t>Ask learners to consider: what would you change to make the data easier to understand?</a:t>
            </a:r>
          </a:p>
          <a:p>
            <a:pPr marL="0" indent="0">
              <a:buNone/>
            </a:pPr>
            <a:endParaRPr lang="en-US" dirty="0"/>
          </a:p>
          <a:p>
            <a:pPr marL="0" indent="0">
              <a:buNone/>
            </a:pPr>
            <a:r>
              <a:rPr lang="en-US" dirty="0"/>
              <a:t>Tell learners to be prepared to share your reasons with the class.</a:t>
            </a:r>
            <a:endParaRPr lang="en-GB" dirty="0"/>
          </a:p>
          <a:p>
            <a:endParaRPr lang="en-US" dirty="0"/>
          </a:p>
        </p:txBody>
      </p:sp>
      <p:sp>
        <p:nvSpPr>
          <p:cNvPr id="4" name="Slide Number Placeholder 3">
            <a:extLst>
              <a:ext uri="{FF2B5EF4-FFF2-40B4-BE49-F238E27FC236}">
                <a16:creationId xmlns:a16="http://schemas.microsoft.com/office/drawing/2014/main" id="{90F3398F-29E8-9F48-EDBF-9186B9185FD9}"/>
              </a:ext>
            </a:extLst>
          </p:cNvPr>
          <p:cNvSpPr>
            <a:spLocks noGrp="1"/>
          </p:cNvSpPr>
          <p:nvPr>
            <p:ph type="sldNum" sz="quarter" idx="5"/>
          </p:nvPr>
        </p:nvSpPr>
        <p:spPr/>
        <p:txBody>
          <a:bodyPr/>
          <a:lstStyle/>
          <a:p>
            <a:fld id="{9920340D-206C-4C41-A35B-4D72CE2F2B89}" type="slidenum">
              <a:rPr lang="en-GB" smtClean="0"/>
              <a:t>78</a:t>
            </a:fld>
            <a:endParaRPr lang="en-GB"/>
          </a:p>
        </p:txBody>
      </p:sp>
    </p:spTree>
    <p:extLst>
      <p:ext uri="{BB962C8B-B14F-4D97-AF65-F5344CB8AC3E}">
        <p14:creationId xmlns:p14="http://schemas.microsoft.com/office/powerpoint/2010/main" val="2103386579"/>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D2555D-1EBB-B084-22B2-AE1F6E71B0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2B8F1A-D88C-91EE-8E4A-0B41E9631B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5773F6-FE90-FA95-AF50-7AC71DB95CF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DAB7823-EB33-05FD-6934-B9173EDAB28E}"/>
              </a:ext>
            </a:extLst>
          </p:cNvPr>
          <p:cNvSpPr>
            <a:spLocks noGrp="1"/>
          </p:cNvSpPr>
          <p:nvPr>
            <p:ph type="sldNum" sz="quarter" idx="5"/>
          </p:nvPr>
        </p:nvSpPr>
        <p:spPr/>
        <p:txBody>
          <a:bodyPr/>
          <a:lstStyle/>
          <a:p>
            <a:fld id="{9920340D-206C-4C41-A35B-4D72CE2F2B89}" type="slidenum">
              <a:rPr lang="en-GB" smtClean="0"/>
              <a:t>79</a:t>
            </a:fld>
            <a:endParaRPr lang="en-GB"/>
          </a:p>
        </p:txBody>
      </p:sp>
    </p:spTree>
    <p:extLst>
      <p:ext uri="{BB962C8B-B14F-4D97-AF65-F5344CB8AC3E}">
        <p14:creationId xmlns:p14="http://schemas.microsoft.com/office/powerpoint/2010/main" val="3958572755"/>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0544B9-A8FD-0B64-9F5D-13A4AEF466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788E05-AC99-5183-E697-7450B6006E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7B59F9-63F7-2C46-5DCB-0C09D77F9E0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BF18864-4499-477E-7B04-A99757753BD8}"/>
              </a:ext>
            </a:extLst>
          </p:cNvPr>
          <p:cNvSpPr>
            <a:spLocks noGrp="1"/>
          </p:cNvSpPr>
          <p:nvPr>
            <p:ph type="sldNum" sz="quarter" idx="5"/>
          </p:nvPr>
        </p:nvSpPr>
        <p:spPr/>
        <p:txBody>
          <a:bodyPr/>
          <a:lstStyle/>
          <a:p>
            <a:fld id="{9920340D-206C-4C41-A35B-4D72CE2F2B89}" type="slidenum">
              <a:rPr lang="en-GB" smtClean="0"/>
              <a:t>80</a:t>
            </a:fld>
            <a:endParaRPr lang="en-GB"/>
          </a:p>
        </p:txBody>
      </p:sp>
    </p:spTree>
    <p:extLst>
      <p:ext uri="{BB962C8B-B14F-4D97-AF65-F5344CB8AC3E}">
        <p14:creationId xmlns:p14="http://schemas.microsoft.com/office/powerpoint/2010/main" val="1858796787"/>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EDAD54-9B17-4738-36D9-9BD5C43B20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B46F0F-0E7D-F77B-073C-947C869AA9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650E6D-3695-E27B-50A3-B88F2A9E15F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E50E2BA-C2E8-89EE-A8F3-50623A219233}"/>
              </a:ext>
            </a:extLst>
          </p:cNvPr>
          <p:cNvSpPr>
            <a:spLocks noGrp="1"/>
          </p:cNvSpPr>
          <p:nvPr>
            <p:ph type="sldNum" sz="quarter" idx="5"/>
          </p:nvPr>
        </p:nvSpPr>
        <p:spPr/>
        <p:txBody>
          <a:bodyPr/>
          <a:lstStyle/>
          <a:p>
            <a:fld id="{9920340D-206C-4C41-A35B-4D72CE2F2B89}" type="slidenum">
              <a:rPr lang="en-GB" smtClean="0"/>
              <a:t>81</a:t>
            </a:fld>
            <a:endParaRPr lang="en-GB"/>
          </a:p>
        </p:txBody>
      </p:sp>
    </p:spTree>
    <p:extLst>
      <p:ext uri="{BB962C8B-B14F-4D97-AF65-F5344CB8AC3E}">
        <p14:creationId xmlns:p14="http://schemas.microsoft.com/office/powerpoint/2010/main" val="3364697604"/>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543880-2773-06DE-0D2C-1489190BC0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393491-5F4C-9F11-B030-C831ECF50D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F8CC4F-15D1-880B-1621-053D87C933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BC917C-1D9C-B216-955B-11D3638A5415}"/>
              </a:ext>
            </a:extLst>
          </p:cNvPr>
          <p:cNvSpPr>
            <a:spLocks noGrp="1"/>
          </p:cNvSpPr>
          <p:nvPr>
            <p:ph type="sldNum" sz="quarter" idx="5"/>
          </p:nvPr>
        </p:nvSpPr>
        <p:spPr/>
        <p:txBody>
          <a:bodyPr/>
          <a:lstStyle/>
          <a:p>
            <a:fld id="{9920340D-206C-4C41-A35B-4D72CE2F2B89}" type="slidenum">
              <a:rPr lang="en-GB" smtClean="0"/>
              <a:t>82</a:t>
            </a:fld>
            <a:endParaRPr lang="en-GB"/>
          </a:p>
        </p:txBody>
      </p:sp>
    </p:spTree>
    <p:extLst>
      <p:ext uri="{BB962C8B-B14F-4D97-AF65-F5344CB8AC3E}">
        <p14:creationId xmlns:p14="http://schemas.microsoft.com/office/powerpoint/2010/main" val="16216875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81F01F-258B-DDE2-91C3-F25DE0AF14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C8B6BC-BE49-EDB0-1BFF-892810DB9C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CB5F3F-F9BE-B317-5803-288ED082BC5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405CC60-5319-CC37-834D-0E24B62AC9E4}"/>
              </a:ext>
            </a:extLst>
          </p:cNvPr>
          <p:cNvSpPr>
            <a:spLocks noGrp="1"/>
          </p:cNvSpPr>
          <p:nvPr>
            <p:ph type="sldNum" sz="quarter" idx="5"/>
          </p:nvPr>
        </p:nvSpPr>
        <p:spPr/>
        <p:txBody>
          <a:bodyPr/>
          <a:lstStyle/>
          <a:p>
            <a:fld id="{9920340D-206C-4C41-A35B-4D72CE2F2B89}" type="slidenum">
              <a:rPr lang="en-GB" smtClean="0"/>
              <a:t>8</a:t>
            </a:fld>
            <a:endParaRPr lang="en-GB"/>
          </a:p>
        </p:txBody>
      </p:sp>
    </p:spTree>
    <p:extLst>
      <p:ext uri="{BB962C8B-B14F-4D97-AF65-F5344CB8AC3E}">
        <p14:creationId xmlns:p14="http://schemas.microsoft.com/office/powerpoint/2010/main" val="2279380106"/>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D66CBC-F568-4123-B785-807974FFE8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B45766-77CC-1B68-D2C4-FB29AA8FB8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0C71C0-0B35-6765-5D46-E716C866268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6A98150-6AC3-48D1-01E7-325A399BA8E0}"/>
              </a:ext>
            </a:extLst>
          </p:cNvPr>
          <p:cNvSpPr>
            <a:spLocks noGrp="1"/>
          </p:cNvSpPr>
          <p:nvPr>
            <p:ph type="sldNum" sz="quarter" idx="5"/>
          </p:nvPr>
        </p:nvSpPr>
        <p:spPr/>
        <p:txBody>
          <a:bodyPr/>
          <a:lstStyle/>
          <a:p>
            <a:fld id="{9920340D-206C-4C41-A35B-4D72CE2F2B89}" type="slidenum">
              <a:rPr lang="en-GB" smtClean="0"/>
              <a:t>83</a:t>
            </a:fld>
            <a:endParaRPr lang="en-GB"/>
          </a:p>
        </p:txBody>
      </p:sp>
    </p:spTree>
    <p:extLst>
      <p:ext uri="{BB962C8B-B14F-4D97-AF65-F5344CB8AC3E}">
        <p14:creationId xmlns:p14="http://schemas.microsoft.com/office/powerpoint/2010/main" val="3107381384"/>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E94BFE-D415-93BA-2423-5E3B04A791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F7097F-B0EE-0EAC-BA49-237A92876F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EDB83F-F60D-5B04-2151-B2674558F0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C031099-F2FC-3B0D-25E6-FE5AF046ADF6}"/>
              </a:ext>
            </a:extLst>
          </p:cNvPr>
          <p:cNvSpPr>
            <a:spLocks noGrp="1"/>
          </p:cNvSpPr>
          <p:nvPr>
            <p:ph type="sldNum" sz="quarter" idx="5"/>
          </p:nvPr>
        </p:nvSpPr>
        <p:spPr/>
        <p:txBody>
          <a:bodyPr/>
          <a:lstStyle/>
          <a:p>
            <a:fld id="{9920340D-206C-4C41-A35B-4D72CE2F2B89}" type="slidenum">
              <a:rPr lang="en-GB" smtClean="0"/>
              <a:t>84</a:t>
            </a:fld>
            <a:endParaRPr lang="en-GB"/>
          </a:p>
        </p:txBody>
      </p:sp>
    </p:spTree>
    <p:extLst>
      <p:ext uri="{BB962C8B-B14F-4D97-AF65-F5344CB8AC3E}">
        <p14:creationId xmlns:p14="http://schemas.microsoft.com/office/powerpoint/2010/main" val="2342276660"/>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1495FB-4747-1473-E104-9D0909AAA7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E23E81-8E1F-7C1A-A57B-7528EE4937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E599D3-E57F-BBEF-7BB7-6E2C2D8E4B2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Extension:</a:t>
            </a:r>
            <a:r>
              <a:rPr lang="en-US" dirty="0"/>
              <a:t> add terms like ‘segment’ and ‘proportion’ to your Glossary.</a:t>
            </a:r>
          </a:p>
          <a:p>
            <a:endParaRPr lang="en-US" dirty="0"/>
          </a:p>
        </p:txBody>
      </p:sp>
      <p:sp>
        <p:nvSpPr>
          <p:cNvPr id="4" name="Slide Number Placeholder 3">
            <a:extLst>
              <a:ext uri="{FF2B5EF4-FFF2-40B4-BE49-F238E27FC236}">
                <a16:creationId xmlns:a16="http://schemas.microsoft.com/office/drawing/2014/main" id="{77AFCD6D-7B55-3799-1CF0-1E37CF84B854}"/>
              </a:ext>
            </a:extLst>
          </p:cNvPr>
          <p:cNvSpPr>
            <a:spLocks noGrp="1"/>
          </p:cNvSpPr>
          <p:nvPr>
            <p:ph type="sldNum" sz="quarter" idx="5"/>
          </p:nvPr>
        </p:nvSpPr>
        <p:spPr/>
        <p:txBody>
          <a:bodyPr/>
          <a:lstStyle/>
          <a:p>
            <a:fld id="{9920340D-206C-4C41-A35B-4D72CE2F2B89}" type="slidenum">
              <a:rPr lang="en-GB" smtClean="0"/>
              <a:t>85</a:t>
            </a:fld>
            <a:endParaRPr lang="en-GB"/>
          </a:p>
        </p:txBody>
      </p:sp>
    </p:spTree>
    <p:extLst>
      <p:ext uri="{BB962C8B-B14F-4D97-AF65-F5344CB8AC3E}">
        <p14:creationId xmlns:p14="http://schemas.microsoft.com/office/powerpoint/2010/main" val="3750409941"/>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F7C84E-5B28-BFC5-720D-64B2C97018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4C17E4-36D3-0BD8-6FA9-D3613D3856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A174A2-F731-AD99-C5BF-7F18BF4BC5F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865F6EE-F696-9718-B1B6-7DB8B9EB6514}"/>
              </a:ext>
            </a:extLst>
          </p:cNvPr>
          <p:cNvSpPr>
            <a:spLocks noGrp="1"/>
          </p:cNvSpPr>
          <p:nvPr>
            <p:ph type="sldNum" sz="quarter" idx="5"/>
          </p:nvPr>
        </p:nvSpPr>
        <p:spPr/>
        <p:txBody>
          <a:bodyPr/>
          <a:lstStyle/>
          <a:p>
            <a:fld id="{9920340D-206C-4C41-A35B-4D72CE2F2B89}" type="slidenum">
              <a:rPr lang="en-GB" smtClean="0"/>
              <a:t>86</a:t>
            </a:fld>
            <a:endParaRPr lang="en-GB"/>
          </a:p>
        </p:txBody>
      </p:sp>
    </p:spTree>
    <p:extLst>
      <p:ext uri="{BB962C8B-B14F-4D97-AF65-F5344CB8AC3E}">
        <p14:creationId xmlns:p14="http://schemas.microsoft.com/office/powerpoint/2010/main" val="666700807"/>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58999-F647-BC8E-D568-1AC0E380B8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2B5050-9987-C9EB-9F22-80B56655FB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6FE2BE-9680-7027-8FCE-EAF3E41F1DA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1D7915C-0C7E-EDE8-A0B2-9E39CD272457}"/>
              </a:ext>
            </a:extLst>
          </p:cNvPr>
          <p:cNvSpPr>
            <a:spLocks noGrp="1"/>
          </p:cNvSpPr>
          <p:nvPr>
            <p:ph type="sldNum" sz="quarter" idx="5"/>
          </p:nvPr>
        </p:nvSpPr>
        <p:spPr/>
        <p:txBody>
          <a:bodyPr/>
          <a:lstStyle/>
          <a:p>
            <a:fld id="{9920340D-206C-4C41-A35B-4D72CE2F2B89}" type="slidenum">
              <a:rPr lang="en-GB" smtClean="0"/>
              <a:t>87</a:t>
            </a:fld>
            <a:endParaRPr lang="en-GB"/>
          </a:p>
        </p:txBody>
      </p:sp>
    </p:spTree>
    <p:extLst>
      <p:ext uri="{BB962C8B-B14F-4D97-AF65-F5344CB8AC3E}">
        <p14:creationId xmlns:p14="http://schemas.microsoft.com/office/powerpoint/2010/main" val="3939337844"/>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59B201-A983-0BF6-E4E1-C12BB8CA42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087D76-A6C2-7E6C-6D2E-3C5B63C0AC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0C3DB1-3977-0938-7EBE-8A41EBFBA99E}"/>
              </a:ext>
            </a:extLst>
          </p:cNvPr>
          <p:cNvSpPr>
            <a:spLocks noGrp="1"/>
          </p:cNvSpPr>
          <p:nvPr>
            <p:ph type="body" idx="1"/>
          </p:nvPr>
        </p:nvSpPr>
        <p:spPr/>
        <p:txBody>
          <a:bodyPr/>
          <a:lstStyle/>
          <a:p>
            <a:r>
              <a:rPr lang="en-US" dirty="0"/>
              <a:t>How to create a Pivot table video link: </a:t>
            </a:r>
            <a:r>
              <a:rPr lang="en-GB" dirty="0"/>
              <a:t>https://youtu.be/MnPVfxOTvvk?feature=shared</a:t>
            </a:r>
          </a:p>
          <a:p>
            <a:endParaRPr lang="en-GB" dirty="0"/>
          </a:p>
          <a:p>
            <a:r>
              <a:rPr lang="en-GB" dirty="0"/>
              <a:t>Using pivot table article: </a:t>
            </a:r>
            <a:r>
              <a:rPr lang="en-GB" dirty="0">
                <a:hlinkClick r:id="rId3"/>
              </a:rPr>
              <a:t>https://edu.gcfglobal.org/en/excel2010/creating-pivottables/1/0</a:t>
            </a:r>
            <a:endParaRPr lang="en-US" dirty="0"/>
          </a:p>
        </p:txBody>
      </p:sp>
      <p:sp>
        <p:nvSpPr>
          <p:cNvPr id="4" name="Slide Number Placeholder 3">
            <a:extLst>
              <a:ext uri="{FF2B5EF4-FFF2-40B4-BE49-F238E27FC236}">
                <a16:creationId xmlns:a16="http://schemas.microsoft.com/office/drawing/2014/main" id="{09B833FE-CD9F-A31F-87C1-3FC02591F1D4}"/>
              </a:ext>
            </a:extLst>
          </p:cNvPr>
          <p:cNvSpPr>
            <a:spLocks noGrp="1"/>
          </p:cNvSpPr>
          <p:nvPr>
            <p:ph type="sldNum" sz="quarter" idx="5"/>
          </p:nvPr>
        </p:nvSpPr>
        <p:spPr/>
        <p:txBody>
          <a:bodyPr/>
          <a:lstStyle/>
          <a:p>
            <a:fld id="{9920340D-206C-4C41-A35B-4D72CE2F2B89}" type="slidenum">
              <a:rPr lang="en-GB" smtClean="0"/>
              <a:t>88</a:t>
            </a:fld>
            <a:endParaRPr lang="en-GB"/>
          </a:p>
        </p:txBody>
      </p:sp>
    </p:spTree>
    <p:extLst>
      <p:ext uri="{BB962C8B-B14F-4D97-AF65-F5344CB8AC3E}">
        <p14:creationId xmlns:p14="http://schemas.microsoft.com/office/powerpoint/2010/main" val="321353051"/>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89</a:t>
            </a:fld>
            <a:endParaRPr lang="en-GB"/>
          </a:p>
        </p:txBody>
      </p:sp>
    </p:spTree>
    <p:extLst>
      <p:ext uri="{BB962C8B-B14F-4D97-AF65-F5344CB8AC3E}">
        <p14:creationId xmlns:p14="http://schemas.microsoft.com/office/powerpoint/2010/main" val="2137735188"/>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Wordcloud</a:t>
            </a:r>
            <a:r>
              <a:rPr lang="en-US" dirty="0"/>
              <a:t> link: </a:t>
            </a:r>
            <a:r>
              <a:rPr lang="en-GB" sz="1200" noProof="0" dirty="0"/>
              <a:t>https://livecloud.online/en/wordcloud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noProof="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noProof="0" dirty="0"/>
          </a:p>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t>90</a:t>
            </a:fld>
            <a:endParaRPr lang="en-GB"/>
          </a:p>
        </p:txBody>
      </p:sp>
    </p:spTree>
    <p:extLst>
      <p:ext uri="{BB962C8B-B14F-4D97-AF65-F5344CB8AC3E}">
        <p14:creationId xmlns:p14="http://schemas.microsoft.com/office/powerpoint/2010/main" val="1511385836"/>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EA44DC-C071-70CF-7513-89FD0D65E2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AE6588-0CCE-F327-F21C-D0F9C857C1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A6DD5C-BBF1-E74D-4811-DA054977560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1E401F9-AA83-994A-57E2-26D8669E5130}"/>
              </a:ext>
            </a:extLst>
          </p:cNvPr>
          <p:cNvSpPr>
            <a:spLocks noGrp="1"/>
          </p:cNvSpPr>
          <p:nvPr>
            <p:ph type="sldNum" sz="quarter" idx="5"/>
          </p:nvPr>
        </p:nvSpPr>
        <p:spPr/>
        <p:txBody>
          <a:bodyPr/>
          <a:lstStyle/>
          <a:p>
            <a:fld id="{9920340D-206C-4C41-A35B-4D72CE2F2B89}" type="slidenum">
              <a:rPr lang="en-GB" smtClean="0"/>
              <a:t>91</a:t>
            </a:fld>
            <a:endParaRPr lang="en-GB"/>
          </a:p>
        </p:txBody>
      </p:sp>
    </p:spTree>
    <p:extLst>
      <p:ext uri="{BB962C8B-B14F-4D97-AF65-F5344CB8AC3E}">
        <p14:creationId xmlns:p14="http://schemas.microsoft.com/office/powerpoint/2010/main" val="1608599163"/>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4004B-7B11-EB96-05E3-6DB5F7B67E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84F261-A557-76D0-37C3-E4BC52CC2B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8A7984-851F-8E93-5B49-07E0BE951C0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213A849-ED97-6967-548D-ABE912844B1E}"/>
              </a:ext>
            </a:extLst>
          </p:cNvPr>
          <p:cNvSpPr>
            <a:spLocks noGrp="1"/>
          </p:cNvSpPr>
          <p:nvPr>
            <p:ph type="sldNum" sz="quarter" idx="5"/>
          </p:nvPr>
        </p:nvSpPr>
        <p:spPr/>
        <p:txBody>
          <a:bodyPr/>
          <a:lstStyle/>
          <a:p>
            <a:fld id="{9920340D-206C-4C41-A35B-4D72CE2F2B89}" type="slidenum">
              <a:rPr lang="en-GB" smtClean="0"/>
              <a:t>92</a:t>
            </a:fld>
            <a:endParaRPr lang="en-GB"/>
          </a:p>
        </p:txBody>
      </p:sp>
    </p:spTree>
    <p:extLst>
      <p:ext uri="{BB962C8B-B14F-4D97-AF65-F5344CB8AC3E}">
        <p14:creationId xmlns:p14="http://schemas.microsoft.com/office/powerpoint/2010/main" val="1546381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6FF87D-D51F-A6FF-354D-6D8BE8EF0C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C53381-18FF-A7F4-D01F-9478FA4DD3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D2AA71-0831-22E7-9FC2-42A9AFDD133F}"/>
              </a:ext>
            </a:extLst>
          </p:cNvPr>
          <p:cNvSpPr>
            <a:spLocks noGrp="1"/>
          </p:cNvSpPr>
          <p:nvPr>
            <p:ph type="body" idx="1"/>
          </p:nvPr>
        </p:nvSpPr>
        <p:spPr/>
        <p:txBody>
          <a:bodyPr/>
          <a:lstStyle/>
          <a:p>
            <a:r>
              <a:rPr lang="en-US" b="1" dirty="0"/>
              <a:t>Discussion point:</a:t>
            </a:r>
          </a:p>
          <a:p>
            <a:pPr marL="171450" indent="-171450">
              <a:buFont typeface="Arial" panose="020B0604020202020204" pitchFamily="34" charset="0"/>
              <a:buChar char="•"/>
            </a:pPr>
            <a:r>
              <a:rPr lang="en-US" dirty="0"/>
              <a:t>What patterns or trends did you notice in the data?</a:t>
            </a:r>
          </a:p>
          <a:p>
            <a:endParaRPr lang="en-US" b="1" dirty="0"/>
          </a:p>
        </p:txBody>
      </p:sp>
      <p:sp>
        <p:nvSpPr>
          <p:cNvPr id="4" name="Slide Number Placeholder 3">
            <a:extLst>
              <a:ext uri="{FF2B5EF4-FFF2-40B4-BE49-F238E27FC236}">
                <a16:creationId xmlns:a16="http://schemas.microsoft.com/office/drawing/2014/main" id="{D1B5A6EB-4E84-B097-11E3-70B56876133F}"/>
              </a:ext>
            </a:extLst>
          </p:cNvPr>
          <p:cNvSpPr>
            <a:spLocks noGrp="1"/>
          </p:cNvSpPr>
          <p:nvPr>
            <p:ph type="sldNum" sz="quarter" idx="5"/>
          </p:nvPr>
        </p:nvSpPr>
        <p:spPr/>
        <p:txBody>
          <a:bodyPr/>
          <a:lstStyle/>
          <a:p>
            <a:fld id="{9920340D-206C-4C41-A35B-4D72CE2F2B89}" type="slidenum">
              <a:rPr lang="en-GB" smtClean="0"/>
              <a:t>9</a:t>
            </a:fld>
            <a:endParaRPr lang="en-GB"/>
          </a:p>
        </p:txBody>
      </p:sp>
    </p:spTree>
    <p:extLst>
      <p:ext uri="{BB962C8B-B14F-4D97-AF65-F5344CB8AC3E}">
        <p14:creationId xmlns:p14="http://schemas.microsoft.com/office/powerpoint/2010/main" val="3747407081"/>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645707-296F-0194-68C6-51C906B833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1E8E2F-C22B-141E-5154-DA0F7A1C8C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CDA11A-4867-37B4-2C6D-03094F4AD83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E3AA19D-445D-516B-DAA8-AB73ABACA074}"/>
              </a:ext>
            </a:extLst>
          </p:cNvPr>
          <p:cNvSpPr>
            <a:spLocks noGrp="1"/>
          </p:cNvSpPr>
          <p:nvPr>
            <p:ph type="sldNum" sz="quarter" idx="5"/>
          </p:nvPr>
        </p:nvSpPr>
        <p:spPr/>
        <p:txBody>
          <a:bodyPr/>
          <a:lstStyle/>
          <a:p>
            <a:fld id="{9920340D-206C-4C41-A35B-4D72CE2F2B89}" type="slidenum">
              <a:rPr lang="en-GB" smtClean="0"/>
              <a:t>93</a:t>
            </a:fld>
            <a:endParaRPr lang="en-GB"/>
          </a:p>
        </p:txBody>
      </p:sp>
    </p:spTree>
    <p:extLst>
      <p:ext uri="{BB962C8B-B14F-4D97-AF65-F5344CB8AC3E}">
        <p14:creationId xmlns:p14="http://schemas.microsoft.com/office/powerpoint/2010/main" val="3946224815"/>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FB4D72-0C03-5C35-8EA2-C71A251F34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EE20A0-76BA-6DFB-5AA0-EE97B6D73E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967956-1CA4-3F91-3C56-C9526629ACE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5CB7C4B-19F8-41E1-2395-AA2804D6AD1F}"/>
              </a:ext>
            </a:extLst>
          </p:cNvPr>
          <p:cNvSpPr>
            <a:spLocks noGrp="1"/>
          </p:cNvSpPr>
          <p:nvPr>
            <p:ph type="sldNum" sz="quarter" idx="5"/>
          </p:nvPr>
        </p:nvSpPr>
        <p:spPr/>
        <p:txBody>
          <a:bodyPr/>
          <a:lstStyle/>
          <a:p>
            <a:fld id="{9920340D-206C-4C41-A35B-4D72CE2F2B89}" type="slidenum">
              <a:rPr lang="en-GB" smtClean="0"/>
              <a:t>94</a:t>
            </a:fld>
            <a:endParaRPr lang="en-GB"/>
          </a:p>
        </p:txBody>
      </p:sp>
    </p:spTree>
    <p:extLst>
      <p:ext uri="{BB962C8B-B14F-4D97-AF65-F5344CB8AC3E}">
        <p14:creationId xmlns:p14="http://schemas.microsoft.com/office/powerpoint/2010/main" val="34914579"/>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47D5A0-C69C-1794-E881-EB1E23CAAA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9F21B0-6470-FAD9-7D26-CD206D78CC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6EF963-B41B-7E19-BA36-997DB205254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9A270A5-4BCF-AB91-432C-CC8D6318EA33}"/>
              </a:ext>
            </a:extLst>
          </p:cNvPr>
          <p:cNvSpPr>
            <a:spLocks noGrp="1"/>
          </p:cNvSpPr>
          <p:nvPr>
            <p:ph type="sldNum" sz="quarter" idx="5"/>
          </p:nvPr>
        </p:nvSpPr>
        <p:spPr/>
        <p:txBody>
          <a:bodyPr/>
          <a:lstStyle/>
          <a:p>
            <a:fld id="{9920340D-206C-4C41-A35B-4D72CE2F2B89}" type="slidenum">
              <a:rPr lang="en-GB" smtClean="0"/>
              <a:t>95</a:t>
            </a:fld>
            <a:endParaRPr lang="en-GB"/>
          </a:p>
        </p:txBody>
      </p:sp>
    </p:spTree>
    <p:extLst>
      <p:ext uri="{BB962C8B-B14F-4D97-AF65-F5344CB8AC3E}">
        <p14:creationId xmlns:p14="http://schemas.microsoft.com/office/powerpoint/2010/main" val="457277625"/>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6F189A-9F19-0B2F-DE28-BD8A06A746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EC28C1-FE92-F7FC-8054-B61863A77C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6B932A-9D13-8E86-5789-9928E9D5085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60D0309-1B75-1CB0-9C9C-5874A18B5F86}"/>
              </a:ext>
            </a:extLst>
          </p:cNvPr>
          <p:cNvSpPr>
            <a:spLocks noGrp="1"/>
          </p:cNvSpPr>
          <p:nvPr>
            <p:ph type="sldNum" sz="quarter" idx="5"/>
          </p:nvPr>
        </p:nvSpPr>
        <p:spPr/>
        <p:txBody>
          <a:bodyPr/>
          <a:lstStyle/>
          <a:p>
            <a:fld id="{9920340D-206C-4C41-A35B-4D72CE2F2B89}" type="slidenum">
              <a:rPr lang="en-GB" smtClean="0"/>
              <a:t>96</a:t>
            </a:fld>
            <a:endParaRPr lang="en-GB"/>
          </a:p>
        </p:txBody>
      </p:sp>
    </p:spTree>
    <p:extLst>
      <p:ext uri="{BB962C8B-B14F-4D97-AF65-F5344CB8AC3E}">
        <p14:creationId xmlns:p14="http://schemas.microsoft.com/office/powerpoint/2010/main" val="2829454893"/>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D2DD7E-D6C8-7654-6ED9-1C3ED40DFF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7515A6-E71B-B0E7-E1A9-285B0849D7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747670-ECB7-E54D-E505-94C2398455D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F273D12-47A2-54E2-70A4-8B7DCF673AD1}"/>
              </a:ext>
            </a:extLst>
          </p:cNvPr>
          <p:cNvSpPr>
            <a:spLocks noGrp="1"/>
          </p:cNvSpPr>
          <p:nvPr>
            <p:ph type="sldNum" sz="quarter" idx="5"/>
          </p:nvPr>
        </p:nvSpPr>
        <p:spPr/>
        <p:txBody>
          <a:bodyPr/>
          <a:lstStyle/>
          <a:p>
            <a:fld id="{9920340D-206C-4C41-A35B-4D72CE2F2B89}" type="slidenum">
              <a:rPr lang="en-GB" smtClean="0"/>
              <a:t>97</a:t>
            </a:fld>
            <a:endParaRPr lang="en-GB"/>
          </a:p>
        </p:txBody>
      </p:sp>
    </p:spTree>
    <p:extLst>
      <p:ext uri="{BB962C8B-B14F-4D97-AF65-F5344CB8AC3E}">
        <p14:creationId xmlns:p14="http://schemas.microsoft.com/office/powerpoint/2010/main" val="713495940"/>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279251-A2B4-9199-8A96-ACC07DCFEF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4B733C-00F8-10BF-334E-059DB953C9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E4353C-EA79-EBAB-58F4-9716B068D85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74887B0-13DE-77D6-5392-6B4E0D837E30}"/>
              </a:ext>
            </a:extLst>
          </p:cNvPr>
          <p:cNvSpPr>
            <a:spLocks noGrp="1"/>
          </p:cNvSpPr>
          <p:nvPr>
            <p:ph type="sldNum" sz="quarter" idx="5"/>
          </p:nvPr>
        </p:nvSpPr>
        <p:spPr/>
        <p:txBody>
          <a:bodyPr/>
          <a:lstStyle/>
          <a:p>
            <a:fld id="{9920340D-206C-4C41-A35B-4D72CE2F2B89}" type="slidenum">
              <a:rPr lang="en-GB" smtClean="0"/>
              <a:t>98</a:t>
            </a:fld>
            <a:endParaRPr lang="en-GB"/>
          </a:p>
        </p:txBody>
      </p:sp>
    </p:spTree>
    <p:extLst>
      <p:ext uri="{BB962C8B-B14F-4D97-AF65-F5344CB8AC3E}">
        <p14:creationId xmlns:p14="http://schemas.microsoft.com/office/powerpoint/2010/main" val="659584820"/>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2F8940-2842-777F-4EC5-126661BEE2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1F7A57-C7A1-AC56-5498-2CE85F74C5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8D3FF0-BA3F-7546-2363-6C459F39092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66F7A3D-5279-2AB2-42A6-12A7BBE6428E}"/>
              </a:ext>
            </a:extLst>
          </p:cNvPr>
          <p:cNvSpPr>
            <a:spLocks noGrp="1"/>
          </p:cNvSpPr>
          <p:nvPr>
            <p:ph type="sldNum" sz="quarter" idx="5"/>
          </p:nvPr>
        </p:nvSpPr>
        <p:spPr/>
        <p:txBody>
          <a:bodyPr/>
          <a:lstStyle/>
          <a:p>
            <a:fld id="{9920340D-206C-4C41-A35B-4D72CE2F2B89}" type="slidenum">
              <a:rPr lang="en-GB" smtClean="0"/>
              <a:t>99</a:t>
            </a:fld>
            <a:endParaRPr lang="en-GB"/>
          </a:p>
        </p:txBody>
      </p:sp>
    </p:spTree>
    <p:extLst>
      <p:ext uri="{BB962C8B-B14F-4D97-AF65-F5344CB8AC3E}">
        <p14:creationId xmlns:p14="http://schemas.microsoft.com/office/powerpoint/2010/main" val="2635973525"/>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2D71FE-A2FA-1FA4-01E9-42804541ED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7843C3-7862-D920-4363-1A11D9C70E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24E826-EED9-D57D-3CA5-3B429D55D6A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647A51A-1CC7-9F26-F4A1-BA908FB9BD6F}"/>
              </a:ext>
            </a:extLst>
          </p:cNvPr>
          <p:cNvSpPr>
            <a:spLocks noGrp="1"/>
          </p:cNvSpPr>
          <p:nvPr>
            <p:ph type="sldNum" sz="quarter" idx="5"/>
          </p:nvPr>
        </p:nvSpPr>
        <p:spPr/>
        <p:txBody>
          <a:bodyPr/>
          <a:lstStyle/>
          <a:p>
            <a:fld id="{9920340D-206C-4C41-A35B-4D72CE2F2B89}" type="slidenum">
              <a:rPr lang="en-GB" smtClean="0"/>
              <a:t>100</a:t>
            </a:fld>
            <a:endParaRPr lang="en-GB"/>
          </a:p>
        </p:txBody>
      </p:sp>
    </p:spTree>
    <p:extLst>
      <p:ext uri="{BB962C8B-B14F-4D97-AF65-F5344CB8AC3E}">
        <p14:creationId xmlns:p14="http://schemas.microsoft.com/office/powerpoint/2010/main" val="1386945520"/>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292366-3D3B-EBBE-04BA-69FAF72722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3A4A48-9F76-24EA-4DE8-05E600373B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233CD9-2511-14D3-4D99-E931FAF9EC0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2E2B464-245F-2E8D-C29A-C2DC70775B18}"/>
              </a:ext>
            </a:extLst>
          </p:cNvPr>
          <p:cNvSpPr>
            <a:spLocks noGrp="1"/>
          </p:cNvSpPr>
          <p:nvPr>
            <p:ph type="sldNum" sz="quarter" idx="5"/>
          </p:nvPr>
        </p:nvSpPr>
        <p:spPr/>
        <p:txBody>
          <a:bodyPr/>
          <a:lstStyle/>
          <a:p>
            <a:fld id="{9920340D-206C-4C41-A35B-4D72CE2F2B89}" type="slidenum">
              <a:rPr lang="en-GB" smtClean="0"/>
              <a:t>101</a:t>
            </a:fld>
            <a:endParaRPr lang="en-GB"/>
          </a:p>
        </p:txBody>
      </p:sp>
    </p:spTree>
    <p:extLst>
      <p:ext uri="{BB962C8B-B14F-4D97-AF65-F5344CB8AC3E}">
        <p14:creationId xmlns:p14="http://schemas.microsoft.com/office/powerpoint/2010/main" val="49636017"/>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2E4F97-C04D-8A69-C548-DF5103C906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0455F9-F384-70E6-6F2A-13552D1D1A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9D608E-88E8-F296-15D9-001CD54CFA5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3347160-245B-1457-A94D-7728CD2F2F8A}"/>
              </a:ext>
            </a:extLst>
          </p:cNvPr>
          <p:cNvSpPr>
            <a:spLocks noGrp="1"/>
          </p:cNvSpPr>
          <p:nvPr>
            <p:ph type="sldNum" sz="quarter" idx="5"/>
          </p:nvPr>
        </p:nvSpPr>
        <p:spPr/>
        <p:txBody>
          <a:bodyPr/>
          <a:lstStyle/>
          <a:p>
            <a:fld id="{9920340D-206C-4C41-A35B-4D72CE2F2B89}" type="slidenum">
              <a:rPr lang="en-GB" smtClean="0"/>
              <a:t>102</a:t>
            </a:fld>
            <a:endParaRPr lang="en-GB"/>
          </a:p>
        </p:txBody>
      </p:sp>
    </p:spTree>
    <p:extLst>
      <p:ext uri="{BB962C8B-B14F-4D97-AF65-F5344CB8AC3E}">
        <p14:creationId xmlns:p14="http://schemas.microsoft.com/office/powerpoint/2010/main" val="1855672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Slide Option 2">
    <p:spTree>
      <p:nvGrpSpPr>
        <p:cNvPr id="1" name=""/>
        <p:cNvGrpSpPr/>
        <p:nvPr/>
      </p:nvGrpSpPr>
      <p:grpSpPr>
        <a:xfrm>
          <a:off x="0" y="0"/>
          <a:ext cx="0" cy="0"/>
          <a:chOff x="0" y="0"/>
          <a:chExt cx="0" cy="0"/>
        </a:xfrm>
      </p:grpSpPr>
      <p:sp>
        <p:nvSpPr>
          <p:cNvPr id="8" name="WHITE BAR">
            <a:extLst>
              <a:ext uri="{FF2B5EF4-FFF2-40B4-BE49-F238E27FC236}">
                <a16:creationId xmlns:a16="http://schemas.microsoft.com/office/drawing/2014/main" id="{389A7FE7-F633-8F42-8ADE-50586B02B2F0}"/>
              </a:ext>
              <a:ext uri="{C183D7F6-B498-43B3-948B-1728B52AA6E4}">
                <adec:decorative xmlns:adec="http://schemas.microsoft.com/office/drawing/2017/decorative" val="1"/>
              </a:ext>
            </a:extLst>
          </p:cNvPr>
          <p:cNvSpPr/>
          <p:nvPr userDrawn="1"/>
        </p:nvSpPr>
        <p:spPr>
          <a:xfrm>
            <a:off x="0" y="-20538"/>
            <a:ext cx="9144000" cy="843558"/>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pic>
        <p:nvPicPr>
          <p:cNvPr id="10" name="ETF LOGO" descr="Education and Training Foundation">
            <a:extLst>
              <a:ext uri="{FF2B5EF4-FFF2-40B4-BE49-F238E27FC236}">
                <a16:creationId xmlns:a16="http://schemas.microsoft.com/office/drawing/2014/main" id="{F14D5ED0-A2F5-A546-8C5C-70096A8625F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520" y="191841"/>
            <a:ext cx="859828" cy="456808"/>
          </a:xfrm>
          <a:prstGeom prst="rect">
            <a:avLst/>
          </a:prstGeom>
        </p:spPr>
      </p:pic>
      <p:pic>
        <p:nvPicPr>
          <p:cNvPr id="15" name="T LEVELS LOGO" descr="T Levels Professional Development">
            <a:extLst>
              <a:ext uri="{FF2B5EF4-FFF2-40B4-BE49-F238E27FC236}">
                <a16:creationId xmlns:a16="http://schemas.microsoft.com/office/drawing/2014/main" id="{6EEA13AF-D457-EC45-9075-03198B4D877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36296" y="160864"/>
            <a:ext cx="1656184" cy="538678"/>
          </a:xfrm>
          <a:prstGeom prst="rect">
            <a:avLst/>
          </a:prstGeom>
        </p:spPr>
      </p:pic>
      <p:sp>
        <p:nvSpPr>
          <p:cNvPr id="2" name="Title 1"/>
          <p:cNvSpPr>
            <a:spLocks noGrp="1"/>
          </p:cNvSpPr>
          <p:nvPr>
            <p:ph type="ctrTitle" hasCustomPrompt="1"/>
          </p:nvPr>
        </p:nvSpPr>
        <p:spPr>
          <a:xfrm>
            <a:off x="3888720" y="2221200"/>
            <a:ext cx="4967280" cy="1242000"/>
          </a:xfrm>
          <a:solidFill>
            <a:schemeClr val="bg1"/>
          </a:solidFill>
        </p:spPr>
        <p:txBody>
          <a:bodyPr lIns="108000" tIns="136800" rIns="0" bIns="0">
            <a:noAutofit/>
          </a:bodyPr>
          <a:lstStyle>
            <a:lvl1pPr algn="l">
              <a:lnSpc>
                <a:spcPts val="4100"/>
              </a:lnSpc>
              <a:defRPr sz="4500" b="1" cap="none" baseline="0">
                <a:solidFill>
                  <a:schemeClr val="tx1"/>
                </a:solidFill>
              </a:defRPr>
            </a:lvl1pPr>
          </a:lstStyle>
          <a:p>
            <a:r>
              <a:rPr lang="en-US" dirty="0"/>
              <a:t>CLICK TO EDIT MASTER TITLE STYLE</a:t>
            </a:r>
            <a:endParaRPr lang="en-GB" dirty="0"/>
          </a:p>
        </p:txBody>
      </p:sp>
      <p:sp>
        <p:nvSpPr>
          <p:cNvPr id="12" name="Subtitle 1">
            <a:extLst>
              <a:ext uri="{FF2B5EF4-FFF2-40B4-BE49-F238E27FC236}">
                <a16:creationId xmlns:a16="http://schemas.microsoft.com/office/drawing/2014/main" id="{71ADB664-6A98-C844-AD83-2FFA9643D8CA}"/>
              </a:ext>
            </a:extLst>
          </p:cNvPr>
          <p:cNvSpPr>
            <a:spLocks noGrp="1"/>
          </p:cNvSpPr>
          <p:nvPr>
            <p:ph type="subTitle" idx="1" hasCustomPrompt="1"/>
          </p:nvPr>
        </p:nvSpPr>
        <p:spPr>
          <a:xfrm>
            <a:off x="3888720" y="3629420"/>
            <a:ext cx="4805486" cy="1102570"/>
          </a:xfrm>
          <a:solidFill>
            <a:schemeClr val="tx1"/>
          </a:solidFill>
        </p:spPr>
        <p:txBody>
          <a:bodyPr lIns="108000" tIns="108000" bIns="108000"/>
          <a:lstStyle>
            <a:lvl1pPr marL="0" indent="0" algn="l">
              <a:lnSpc>
                <a:spcPts val="1600"/>
              </a:lnSpc>
              <a:spcBef>
                <a:spcPts val="0"/>
              </a:spcBef>
              <a:buNone/>
              <a:defRPr sz="135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Tree>
    <p:extLst>
      <p:ext uri="{BB962C8B-B14F-4D97-AF65-F5344CB8AC3E}">
        <p14:creationId xmlns:p14="http://schemas.microsoft.com/office/powerpoint/2010/main" val="178545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4_Title Slide Option 2">
    <p:bg>
      <p:bgPr>
        <a:solidFill>
          <a:srgbClr val="E51C41"/>
        </a:solidFill>
        <a:effectLst/>
      </p:bgPr>
    </p:bg>
    <p:spTree>
      <p:nvGrpSpPr>
        <p:cNvPr id="1" name=""/>
        <p:cNvGrpSpPr/>
        <p:nvPr/>
      </p:nvGrpSpPr>
      <p:grpSpPr>
        <a:xfrm>
          <a:off x="0" y="0"/>
          <a:ext cx="0" cy="0"/>
          <a:chOff x="0" y="0"/>
          <a:chExt cx="0" cy="0"/>
        </a:xfrm>
      </p:grpSpPr>
      <p:sp>
        <p:nvSpPr>
          <p:cNvPr id="8" name="WHITE BAR">
            <a:extLst>
              <a:ext uri="{FF2B5EF4-FFF2-40B4-BE49-F238E27FC236}">
                <a16:creationId xmlns:a16="http://schemas.microsoft.com/office/drawing/2014/main" id="{389A7FE7-F633-8F42-8ADE-50586B02B2F0}"/>
              </a:ext>
              <a:ext uri="{C183D7F6-B498-43B3-948B-1728B52AA6E4}">
                <adec:decorative xmlns:adec="http://schemas.microsoft.com/office/drawing/2017/decorative" val="1"/>
              </a:ext>
            </a:extLst>
          </p:cNvPr>
          <p:cNvSpPr/>
          <p:nvPr userDrawn="1"/>
        </p:nvSpPr>
        <p:spPr>
          <a:xfrm>
            <a:off x="0" y="-20538"/>
            <a:ext cx="9144000" cy="843558"/>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pic>
        <p:nvPicPr>
          <p:cNvPr id="10" name="ETF LOGO" descr="Education and Training Foundation">
            <a:extLst>
              <a:ext uri="{FF2B5EF4-FFF2-40B4-BE49-F238E27FC236}">
                <a16:creationId xmlns:a16="http://schemas.microsoft.com/office/drawing/2014/main" id="{F14D5ED0-A2F5-A546-8C5C-70096A8625F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520" y="191841"/>
            <a:ext cx="859828" cy="456808"/>
          </a:xfrm>
          <a:prstGeom prst="rect">
            <a:avLst/>
          </a:prstGeom>
        </p:spPr>
      </p:pic>
      <p:pic>
        <p:nvPicPr>
          <p:cNvPr id="15" name="T LEVELS LOGO" descr="T Levels Professional Development">
            <a:extLst>
              <a:ext uri="{FF2B5EF4-FFF2-40B4-BE49-F238E27FC236}">
                <a16:creationId xmlns:a16="http://schemas.microsoft.com/office/drawing/2014/main" id="{6EEA13AF-D457-EC45-9075-03198B4D877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36296" y="160864"/>
            <a:ext cx="1656184" cy="538678"/>
          </a:xfrm>
          <a:prstGeom prst="rect">
            <a:avLst/>
          </a:prstGeom>
        </p:spPr>
      </p:pic>
      <p:sp>
        <p:nvSpPr>
          <p:cNvPr id="2" name="Title 1"/>
          <p:cNvSpPr>
            <a:spLocks noGrp="1"/>
          </p:cNvSpPr>
          <p:nvPr>
            <p:ph type="ctrTitle" hasCustomPrompt="1"/>
          </p:nvPr>
        </p:nvSpPr>
        <p:spPr>
          <a:xfrm>
            <a:off x="3888720" y="2221200"/>
            <a:ext cx="4967280" cy="1242000"/>
          </a:xfrm>
          <a:solidFill>
            <a:schemeClr val="bg1"/>
          </a:solidFill>
        </p:spPr>
        <p:txBody>
          <a:bodyPr lIns="108000" tIns="136800" rIns="0" bIns="0">
            <a:noAutofit/>
          </a:bodyPr>
          <a:lstStyle>
            <a:lvl1pPr algn="l">
              <a:lnSpc>
                <a:spcPts val="4100"/>
              </a:lnSpc>
              <a:defRPr sz="4500" b="1" cap="none" baseline="0">
                <a:solidFill>
                  <a:schemeClr val="tx1"/>
                </a:solidFill>
              </a:defRPr>
            </a:lvl1pPr>
          </a:lstStyle>
          <a:p>
            <a:r>
              <a:rPr lang="en-US" dirty="0"/>
              <a:t>CLICK TO EDIT MASTER TITLE STYLE</a:t>
            </a:r>
            <a:endParaRPr lang="en-GB" dirty="0"/>
          </a:p>
        </p:txBody>
      </p:sp>
      <p:sp>
        <p:nvSpPr>
          <p:cNvPr id="12" name="Subtitle 1">
            <a:extLst>
              <a:ext uri="{FF2B5EF4-FFF2-40B4-BE49-F238E27FC236}">
                <a16:creationId xmlns:a16="http://schemas.microsoft.com/office/drawing/2014/main" id="{71ADB664-6A98-C844-AD83-2FFA9643D8CA}"/>
              </a:ext>
            </a:extLst>
          </p:cNvPr>
          <p:cNvSpPr>
            <a:spLocks noGrp="1"/>
          </p:cNvSpPr>
          <p:nvPr>
            <p:ph type="subTitle" idx="1" hasCustomPrompt="1"/>
          </p:nvPr>
        </p:nvSpPr>
        <p:spPr>
          <a:xfrm>
            <a:off x="3888720" y="3629420"/>
            <a:ext cx="4805486" cy="1102570"/>
          </a:xfrm>
          <a:solidFill>
            <a:schemeClr val="tx1"/>
          </a:solidFill>
        </p:spPr>
        <p:txBody>
          <a:bodyPr lIns="108000" tIns="108000" bIns="108000"/>
          <a:lstStyle>
            <a:lvl1pPr marL="0" indent="0" algn="l">
              <a:lnSpc>
                <a:spcPts val="1600"/>
              </a:lnSpc>
              <a:spcBef>
                <a:spcPts val="0"/>
              </a:spcBef>
              <a:buNone/>
              <a:defRPr sz="135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Tree>
    <p:extLst>
      <p:ext uri="{BB962C8B-B14F-4D97-AF65-F5344CB8AC3E}">
        <p14:creationId xmlns:p14="http://schemas.microsoft.com/office/powerpoint/2010/main" val="101494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EF7BC3F4-A560-6244-B6D7-E1099F3BF5E6}"/>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10" name="Text Placeholder 8"/>
          <p:cNvSpPr>
            <a:spLocks noGrp="1"/>
          </p:cNvSpPr>
          <p:nvPr>
            <p:ph type="body" sz="quarter" idx="14"/>
          </p:nvPr>
        </p:nvSpPr>
        <p:spPr>
          <a:xfrm>
            <a:off x="251520" y="986400"/>
            <a:ext cx="7200900" cy="3459831"/>
          </a:xfrm>
        </p:spPr>
        <p:txBody>
          <a:bodyPr lIns="0" tIns="0" rIns="0" bIns="0">
            <a:normAutofit/>
          </a:bodyPr>
          <a:lstStyle>
            <a:lvl1pPr marL="0" indent="0">
              <a:lnSpc>
                <a:spcPct val="100000"/>
              </a:lnSpc>
              <a:spcBef>
                <a:spcPts val="0"/>
              </a:spcBef>
              <a:buNone/>
              <a:defRPr lang="en-US" sz="2400" b="1" kern="1200" cap="none" baseline="0" dirty="0" smtClean="0">
                <a:solidFill>
                  <a:schemeClr val="tx1"/>
                </a:solidFill>
                <a:latin typeface="+mn-lt"/>
                <a:ea typeface="+mn-ea"/>
                <a:cs typeface="+mn-cs"/>
              </a:defRPr>
            </a:lvl1pPr>
          </a:lstStyle>
          <a:p>
            <a:pPr marL="0" lvl="0" indent="0" algn="l" defTabSz="914400" rtl="0" eaLnBrk="1" latinLnBrk="0" hangingPunct="1">
              <a:spcBef>
                <a:spcPct val="20000"/>
              </a:spcBef>
              <a:buFont typeface="+mj-lt"/>
              <a:buNone/>
            </a:pPr>
            <a:r>
              <a:rPr lang="en-US" dirty="0"/>
              <a:t>Click to edit Master text styles</a:t>
            </a:r>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GB" dirty="0"/>
              <a:t>Education &amp; Training Foundation</a:t>
            </a:r>
          </a:p>
        </p:txBody>
      </p:sp>
      <p:sp>
        <p:nvSpPr>
          <p:cNvPr id="6" name="Slide Number Placeholder 5"/>
          <p:cNvSpPr>
            <a:spLocks noGrp="1"/>
          </p:cNvSpPr>
          <p:nvPr>
            <p:ph type="sldNum" sz="quarter" idx="12"/>
          </p:nvPr>
        </p:nvSpPr>
        <p:spPr/>
        <p:txBody>
          <a:bodyPr/>
          <a:lstStyle/>
          <a:p>
            <a:fld id="{DA2C159E-F13C-4A85-9A41-E7669D3E0D70}" type="slidenum">
              <a:rPr lang="en-GB" smtClean="0"/>
              <a:pPr/>
              <a:t>‹#›</a:t>
            </a:fld>
            <a:endParaRPr lang="en-GB"/>
          </a:p>
        </p:txBody>
      </p:sp>
    </p:spTree>
    <p:extLst>
      <p:ext uri="{BB962C8B-B14F-4D97-AF65-F5344CB8AC3E}">
        <p14:creationId xmlns:p14="http://schemas.microsoft.com/office/powerpoint/2010/main" val="616068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Divider 1">
    <p:bg>
      <p:bgPr>
        <a:solidFill>
          <a:srgbClr val="E51C4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BA1186-F870-7F4B-82E3-1A0CA756CF2F}"/>
              </a:ext>
            </a:extLst>
          </p:cNvPr>
          <p:cNvSpPr>
            <a:spLocks noGrp="1"/>
          </p:cNvSpPr>
          <p:nvPr>
            <p:ph type="ctrTitle" hasCustomPrompt="1"/>
          </p:nvPr>
        </p:nvSpPr>
        <p:spPr>
          <a:xfrm>
            <a:off x="2447280" y="1455480"/>
            <a:ext cx="6408720" cy="1602360"/>
          </a:xfrm>
          <a:solidFill>
            <a:schemeClr val="bg1"/>
          </a:solidFill>
        </p:spPr>
        <p:txBody>
          <a:bodyPr lIns="108000" tIns="144000" rIns="0" bIns="0">
            <a:noAutofit/>
          </a:bodyPr>
          <a:lstStyle>
            <a:lvl1pPr algn="l">
              <a:lnSpc>
                <a:spcPct val="100000"/>
              </a:lnSpc>
              <a:defRPr sz="4000" b="1" cap="none" baseline="0">
                <a:solidFill>
                  <a:schemeClr val="tx1"/>
                </a:solidFill>
              </a:defRPr>
            </a:lvl1pPr>
          </a:lstStyle>
          <a:p>
            <a:r>
              <a:rPr lang="en-US" dirty="0"/>
              <a:t>CLICK TO EDIT MASTER TITLE STYLE</a:t>
            </a:r>
            <a:endParaRPr lang="en-GB" dirty="0"/>
          </a:p>
        </p:txBody>
      </p:sp>
      <p:sp>
        <p:nvSpPr>
          <p:cNvPr id="5" name="Subtitle 1">
            <a:extLst>
              <a:ext uri="{FF2B5EF4-FFF2-40B4-BE49-F238E27FC236}">
                <a16:creationId xmlns:a16="http://schemas.microsoft.com/office/drawing/2014/main" id="{B5B20F18-EB70-1D40-A46E-B71B577D6CD0}"/>
              </a:ext>
            </a:extLst>
          </p:cNvPr>
          <p:cNvSpPr>
            <a:spLocks noGrp="1"/>
          </p:cNvSpPr>
          <p:nvPr>
            <p:ph type="subTitle" idx="1"/>
          </p:nvPr>
        </p:nvSpPr>
        <p:spPr>
          <a:xfrm>
            <a:off x="2446020" y="3258000"/>
            <a:ext cx="6409980" cy="1602360"/>
          </a:xfrm>
          <a:solidFill>
            <a:schemeClr val="tx1"/>
          </a:solidFill>
        </p:spPr>
        <p:txBody>
          <a:bodyPr lIns="144000" tIns="108000" bIns="0" anchor="ctr" anchorCtr="0">
            <a:normAutofit/>
          </a:bodyPr>
          <a:lstStyle>
            <a:lvl1pPr marL="0" indent="0" algn="l">
              <a:lnSpc>
                <a:spcPct val="100000"/>
              </a:lnSpc>
              <a:spcBef>
                <a:spcPts val="0"/>
              </a:spcBef>
              <a:buNone/>
              <a:defRPr sz="360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pic>
        <p:nvPicPr>
          <p:cNvPr id="6" name="Logo" descr="Education and Training Foundation Logo">
            <a:extLst>
              <a:ext uri="{FF2B5EF4-FFF2-40B4-BE49-F238E27FC236}">
                <a16:creationId xmlns:a16="http://schemas.microsoft.com/office/drawing/2014/main" id="{B5FFAA84-3707-474A-9BFF-8E16EECCC07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7963560" y="288832"/>
            <a:ext cx="892439" cy="472467"/>
          </a:xfrm>
          <a:prstGeom prst="rect">
            <a:avLst/>
          </a:prstGeom>
        </p:spPr>
      </p:pic>
    </p:spTree>
    <p:extLst>
      <p:ext uri="{BB962C8B-B14F-4D97-AF65-F5344CB8AC3E}">
        <p14:creationId xmlns:p14="http://schemas.microsoft.com/office/powerpoint/2010/main" val="314789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Divider 1">
    <p:bg>
      <p:bgPr>
        <a:solidFill>
          <a:srgbClr val="E51C4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BA1186-F870-7F4B-82E3-1A0CA756CF2F}"/>
              </a:ext>
            </a:extLst>
          </p:cNvPr>
          <p:cNvSpPr>
            <a:spLocks noGrp="1"/>
          </p:cNvSpPr>
          <p:nvPr>
            <p:ph type="ctrTitle" hasCustomPrompt="1"/>
          </p:nvPr>
        </p:nvSpPr>
        <p:spPr>
          <a:xfrm>
            <a:off x="2447280" y="1455480"/>
            <a:ext cx="6408720" cy="1602360"/>
          </a:xfrm>
          <a:solidFill>
            <a:schemeClr val="bg1"/>
          </a:solidFill>
        </p:spPr>
        <p:txBody>
          <a:bodyPr lIns="108000" tIns="144000" rIns="0" bIns="0">
            <a:noAutofit/>
          </a:bodyPr>
          <a:lstStyle>
            <a:lvl1pPr algn="l">
              <a:lnSpc>
                <a:spcPct val="100000"/>
              </a:lnSpc>
              <a:defRPr sz="4000" b="1" cap="none" baseline="0">
                <a:solidFill>
                  <a:schemeClr val="tx1"/>
                </a:solidFill>
              </a:defRPr>
            </a:lvl1pPr>
          </a:lstStyle>
          <a:p>
            <a:r>
              <a:rPr lang="en-US" dirty="0"/>
              <a:t>CLICK TO EDIT MASTER TITLE STYLE</a:t>
            </a:r>
            <a:endParaRPr lang="en-GB" dirty="0"/>
          </a:p>
        </p:txBody>
      </p:sp>
      <p:sp>
        <p:nvSpPr>
          <p:cNvPr id="5" name="Subtitle 1">
            <a:extLst>
              <a:ext uri="{FF2B5EF4-FFF2-40B4-BE49-F238E27FC236}">
                <a16:creationId xmlns:a16="http://schemas.microsoft.com/office/drawing/2014/main" id="{B5B20F18-EB70-1D40-A46E-B71B577D6CD0}"/>
              </a:ext>
            </a:extLst>
          </p:cNvPr>
          <p:cNvSpPr>
            <a:spLocks noGrp="1"/>
          </p:cNvSpPr>
          <p:nvPr>
            <p:ph type="subTitle" idx="1"/>
          </p:nvPr>
        </p:nvSpPr>
        <p:spPr>
          <a:xfrm>
            <a:off x="2446020" y="3258000"/>
            <a:ext cx="6409980" cy="1602360"/>
          </a:xfrm>
          <a:solidFill>
            <a:schemeClr val="tx1"/>
          </a:solidFill>
        </p:spPr>
        <p:txBody>
          <a:bodyPr lIns="144000" tIns="108000" bIns="0" anchor="ctr" anchorCtr="0">
            <a:normAutofit/>
          </a:bodyPr>
          <a:lstStyle>
            <a:lvl1pPr marL="0" indent="0" algn="l">
              <a:lnSpc>
                <a:spcPct val="100000"/>
              </a:lnSpc>
              <a:spcBef>
                <a:spcPts val="0"/>
              </a:spcBef>
              <a:buNone/>
              <a:defRPr sz="360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pic>
        <p:nvPicPr>
          <p:cNvPr id="6" name="Logo" descr="Education and Training Foundation Logo">
            <a:extLst>
              <a:ext uri="{FF2B5EF4-FFF2-40B4-BE49-F238E27FC236}">
                <a16:creationId xmlns:a16="http://schemas.microsoft.com/office/drawing/2014/main" id="{B5FFAA84-3707-474A-9BFF-8E16EECCC07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7963560" y="288832"/>
            <a:ext cx="892439" cy="472467"/>
          </a:xfrm>
          <a:prstGeom prst="rect">
            <a:avLst/>
          </a:prstGeom>
        </p:spPr>
      </p:pic>
    </p:spTree>
    <p:extLst>
      <p:ext uri="{BB962C8B-B14F-4D97-AF65-F5344CB8AC3E}">
        <p14:creationId xmlns:p14="http://schemas.microsoft.com/office/powerpoint/2010/main" val="2432153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rge Text and Supporting Tex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E17FABA6-57B8-9148-99A9-C72DFAAECE0A}"/>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9" name="Text Placeholder 8"/>
          <p:cNvSpPr>
            <a:spLocks noGrp="1"/>
          </p:cNvSpPr>
          <p:nvPr>
            <p:ph type="body" sz="quarter" idx="12"/>
          </p:nvPr>
        </p:nvSpPr>
        <p:spPr>
          <a:xfrm>
            <a:off x="234000" y="986400"/>
            <a:ext cx="3960000" cy="3601574"/>
          </a:xfrm>
        </p:spPr>
        <p:txBody>
          <a:bodyPr>
            <a:noAutofit/>
          </a:bodyPr>
          <a:lstStyle>
            <a:lvl1pPr marL="0" indent="0">
              <a:lnSpc>
                <a:spcPct val="100000"/>
              </a:lnSpc>
              <a:buNone/>
              <a:defRPr sz="2400" b="1"/>
            </a:lvl1pPr>
            <a:lvl2pPr marL="270000" indent="-270000">
              <a:lnSpc>
                <a:spcPct val="100000"/>
              </a:lnSpc>
              <a:spcBef>
                <a:spcPts val="0"/>
              </a:spcBef>
              <a:buFont typeface="Calibri" panose="020F0502020204030204" pitchFamily="34" charset="0"/>
              <a:buChar char="–"/>
              <a:defRPr sz="2400" b="1"/>
            </a:lvl2pPr>
            <a:lvl3pPr marL="612000" indent="-270000">
              <a:lnSpc>
                <a:spcPct val="100000"/>
              </a:lnSpc>
              <a:buFont typeface="Calibri" panose="020F0502020204030204" pitchFamily="34" charset="0"/>
              <a:buChar char="–"/>
              <a:defRPr sz="2400" b="1"/>
            </a:lvl3pPr>
            <a:lvl4pPr marL="990000" indent="-270000">
              <a:lnSpc>
                <a:spcPct val="100000"/>
              </a:lnSpc>
              <a:buFont typeface="Calibri" panose="020F0502020204030204" pitchFamily="34" charset="0"/>
              <a:buChar char="–"/>
              <a:defRPr sz="2400" b="1"/>
            </a:lvl4pPr>
            <a:lvl5pPr marL="1260000" indent="-270000">
              <a:lnSpc>
                <a:spcPct val="100000"/>
              </a:lnSpc>
              <a:buFont typeface="Calibri" panose="020F0502020204030204" pitchFamily="34" charset="0"/>
              <a:buChar char="–"/>
              <a:defRPr sz="24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Content Placeholder 13"/>
          <p:cNvSpPr>
            <a:spLocks noGrp="1"/>
          </p:cNvSpPr>
          <p:nvPr>
            <p:ph sz="quarter" idx="13"/>
          </p:nvPr>
        </p:nvSpPr>
        <p:spPr>
          <a:xfrm>
            <a:off x="4572000" y="987425"/>
            <a:ext cx="3384550" cy="3600450"/>
          </a:xfrm>
        </p:spPr>
        <p:txBody>
          <a:bodyPr/>
          <a:lstStyle>
            <a:lvl1pPr marL="0" indent="0">
              <a:lnSpc>
                <a:spcPct val="100000"/>
              </a:lnSpc>
              <a:buNone/>
              <a:defRPr sz="2000"/>
            </a:lvl1pPr>
            <a:lvl2pPr marL="180000" indent="-180000">
              <a:lnSpc>
                <a:spcPct val="100000"/>
              </a:lnSpc>
              <a:buFont typeface="Calibri" panose="020F0502020204030204" pitchFamily="34" charset="0"/>
              <a:buChar char="–"/>
              <a:defRPr sz="2000"/>
            </a:lvl2pPr>
            <a:lvl3pPr marL="432000" indent="-180000">
              <a:lnSpc>
                <a:spcPct val="100000"/>
              </a:lnSpc>
              <a:buFont typeface="Calibri" panose="020F0502020204030204" pitchFamily="34" charset="0"/>
              <a:buChar char="–"/>
              <a:defRPr sz="2000"/>
            </a:lvl3pPr>
            <a:lvl4pPr marL="648000" indent="-180000">
              <a:lnSpc>
                <a:spcPct val="100000"/>
              </a:lnSpc>
              <a:buFont typeface="Calibri" panose="020F0502020204030204" pitchFamily="34" charset="0"/>
              <a:buChar char="–"/>
              <a:defRPr sz="2000"/>
            </a:lvl4pPr>
            <a:lvl5pPr marL="828000" indent="-180000">
              <a:lnSpc>
                <a:spcPct val="100000"/>
              </a:lnSpc>
              <a:buFont typeface="Calibri" panose="020F0502020204030204" pitchFamily="34" charset="0"/>
              <a:buChar cha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p:cNvSpPr>
            <a:spLocks noGrp="1"/>
          </p:cNvSpPr>
          <p:nvPr>
            <p:ph type="sldNum" sz="quarter" idx="11"/>
          </p:nvPr>
        </p:nvSpPr>
        <p:spPr/>
        <p:txBody>
          <a:bodyPr/>
          <a:lstStyle/>
          <a:p>
            <a:fld id="{DA2C159E-F13C-4A85-9A41-E7669D3E0D70}" type="slidenum">
              <a:rPr lang="en-GB" smtClean="0"/>
              <a:pPr/>
              <a:t>‹#›</a:t>
            </a:fld>
            <a:endParaRPr lang="en-GB"/>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267726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nd Bullets">
    <p:spTree>
      <p:nvGrpSpPr>
        <p:cNvPr id="1" name=""/>
        <p:cNvGrpSpPr/>
        <p:nvPr/>
      </p:nvGrpSpPr>
      <p:grpSpPr>
        <a:xfrm>
          <a:off x="0" y="0"/>
          <a:ext cx="0" cy="0"/>
          <a:chOff x="0" y="0"/>
          <a:chExt cx="0" cy="0"/>
        </a:xfrm>
      </p:grpSpPr>
      <p:sp>
        <p:nvSpPr>
          <p:cNvPr id="7" name="Slide Number Placeholder 6"/>
          <p:cNvSpPr>
            <a:spLocks noGrp="1"/>
          </p:cNvSpPr>
          <p:nvPr>
            <p:ph type="sldNum" sz="quarter" idx="11"/>
          </p:nvPr>
        </p:nvSpPr>
        <p:spPr/>
        <p:txBody>
          <a:bodyPr/>
          <a:lstStyle/>
          <a:p>
            <a:fld id="{DA2C159E-F13C-4A85-9A41-E7669D3E0D70}" type="slidenum">
              <a:rPr lang="en-GB" smtClean="0"/>
              <a:pPr/>
              <a:t>‹#›</a:t>
            </a:fld>
            <a:endParaRPr lang="en-GB"/>
          </a:p>
        </p:txBody>
      </p:sp>
      <p:sp>
        <p:nvSpPr>
          <p:cNvPr id="8" name="Title 1">
            <a:extLst>
              <a:ext uri="{FF2B5EF4-FFF2-40B4-BE49-F238E27FC236}">
                <a16:creationId xmlns:a16="http://schemas.microsoft.com/office/drawing/2014/main" id="{677BB2F1-AFF0-C64C-83D0-3B465EE13985}"/>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9" name="Text Placeholder 8"/>
          <p:cNvSpPr>
            <a:spLocks noGrp="1"/>
          </p:cNvSpPr>
          <p:nvPr>
            <p:ph type="body" sz="quarter" idx="12"/>
          </p:nvPr>
        </p:nvSpPr>
        <p:spPr>
          <a:xfrm>
            <a:off x="234000" y="986400"/>
            <a:ext cx="7667625" cy="3601574"/>
          </a:xfrm>
        </p:spPr>
        <p:txBody>
          <a:bodyPr>
            <a:noAutofit/>
          </a:bodyPr>
          <a:lstStyle>
            <a:lvl1pPr marL="0" indent="0">
              <a:lnSpc>
                <a:spcPct val="100000"/>
              </a:lnSpc>
              <a:spcBef>
                <a:spcPts val="0"/>
              </a:spcBef>
              <a:buNone/>
              <a:defRPr sz="2400"/>
            </a:lvl1pPr>
            <a:lvl2pPr marL="270000" indent="-270000">
              <a:lnSpc>
                <a:spcPct val="100000"/>
              </a:lnSpc>
              <a:spcBef>
                <a:spcPts val="0"/>
              </a:spcBef>
              <a:defRPr sz="2400"/>
            </a:lvl2pPr>
            <a:lvl3pPr marL="540000" indent="-270000">
              <a:lnSpc>
                <a:spcPct val="100000"/>
              </a:lnSpc>
              <a:defRPr sz="2400"/>
            </a:lvl3pPr>
            <a:lvl4pPr marL="810000" indent="-270000">
              <a:lnSpc>
                <a:spcPct val="100000"/>
              </a:lnSpc>
              <a:defRPr sz="2400"/>
            </a:lvl4pPr>
            <a:lvl5pPr marL="1080000" indent="-270000">
              <a:lnSpc>
                <a:spcPct val="100000"/>
              </a:lnSpc>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2">
            <a:extLst>
              <a:ext uri="{FF2B5EF4-FFF2-40B4-BE49-F238E27FC236}">
                <a16:creationId xmlns:a16="http://schemas.microsoft.com/office/drawing/2014/main" id="{FC25F548-F1B7-1942-BFC2-C7EF39D09D2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endParaRPr lang="en-GB" dirty="0"/>
          </a:p>
        </p:txBody>
      </p:sp>
    </p:spTree>
    <p:extLst>
      <p:ext uri="{BB962C8B-B14F-4D97-AF65-F5344CB8AC3E}">
        <p14:creationId xmlns:p14="http://schemas.microsoft.com/office/powerpoint/2010/main" val="4068877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34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2094" y="205979"/>
            <a:ext cx="8423593" cy="857250"/>
          </a:xfrm>
          <a:prstGeom prst="rect">
            <a:avLst/>
          </a:prstGeom>
        </p:spPr>
        <p:txBody>
          <a:bodyPr vert="horz" lIns="0" tIns="0" rIns="0" bIns="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252094" y="1200151"/>
            <a:ext cx="8423593" cy="3394472"/>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p:cNvSpPr>
            <a:spLocks noGrp="1"/>
          </p:cNvSpPr>
          <p:nvPr>
            <p:ph type="ftr" sz="quarter" idx="3"/>
          </p:nvPr>
        </p:nvSpPr>
        <p:spPr>
          <a:xfrm>
            <a:off x="234000" y="4767263"/>
            <a:ext cx="7686376" cy="273844"/>
          </a:xfrm>
          <a:prstGeom prst="rect">
            <a:avLst/>
          </a:prstGeom>
        </p:spPr>
        <p:txBody>
          <a:bodyPr vert="horz" lIns="0" tIns="0" rIns="0" bIns="0" rtlCol="0" anchor="t" anchorCtr="0"/>
          <a:lstStyle>
            <a:lvl1pPr algn="l">
              <a:defRPr sz="700" b="1" cap="all" baseline="0">
                <a:solidFill>
                  <a:schemeClr val="tx1"/>
                </a:solidFill>
              </a:defRPr>
            </a:lvl1pPr>
          </a:lstStyle>
          <a:p>
            <a:r>
              <a:rPr lang="en-GB" dirty="0"/>
              <a:t>Education &amp; Training Foundation</a:t>
            </a:r>
          </a:p>
        </p:txBody>
      </p:sp>
      <p:sp>
        <p:nvSpPr>
          <p:cNvPr id="6" name="Slide Number Placeholder 5"/>
          <p:cNvSpPr>
            <a:spLocks noGrp="1"/>
          </p:cNvSpPr>
          <p:nvPr>
            <p:ph type="sldNum" sz="quarter" idx="4"/>
          </p:nvPr>
        </p:nvSpPr>
        <p:spPr>
          <a:xfrm>
            <a:off x="7956376" y="4767263"/>
            <a:ext cx="909464" cy="273844"/>
          </a:xfrm>
          <a:prstGeom prst="rect">
            <a:avLst/>
          </a:prstGeom>
        </p:spPr>
        <p:txBody>
          <a:bodyPr vert="horz" lIns="0" tIns="0" rIns="0" bIns="0" rtlCol="0" anchor="t" anchorCtr="0"/>
          <a:lstStyle>
            <a:lvl1pPr algn="r">
              <a:defRPr sz="700" b="1">
                <a:solidFill>
                  <a:schemeClr val="tx1"/>
                </a:solidFill>
              </a:defRPr>
            </a:lvl1pPr>
          </a:lstStyle>
          <a:p>
            <a:fld id="{DA2C159E-F13C-4A85-9A41-E7669D3E0D70}" type="slidenum">
              <a:rPr lang="en-GB" smtClean="0"/>
              <a:pPr/>
              <a:t>‹#›</a:t>
            </a:fld>
            <a:endParaRPr lang="en-GB"/>
          </a:p>
        </p:txBody>
      </p:sp>
    </p:spTree>
    <p:extLst>
      <p:ext uri="{BB962C8B-B14F-4D97-AF65-F5344CB8AC3E}">
        <p14:creationId xmlns:p14="http://schemas.microsoft.com/office/powerpoint/2010/main" val="1864089026"/>
      </p:ext>
    </p:extLst>
  </p:cSld>
  <p:clrMap bg1="lt1" tx1="dk1" bg2="lt2" tx2="dk2" accent1="accent1" accent2="accent2" accent3="accent3" accent4="accent4" accent5="accent5" accent6="accent6" hlink="hlink" folHlink="folHlink"/>
  <p:sldLayoutIdLst>
    <p:sldLayoutId id="2147483698" r:id="rId1"/>
    <p:sldLayoutId id="2147483710" r:id="rId2"/>
    <p:sldLayoutId id="2147483650" r:id="rId3"/>
    <p:sldLayoutId id="2147483708" r:id="rId4"/>
    <p:sldLayoutId id="2147483709" r:id="rId5"/>
    <p:sldLayoutId id="2147483665" r:id="rId6"/>
    <p:sldLayoutId id="2147483664" r:id="rId7"/>
  </p:sldLayoutIdLst>
  <p:hf hdr="0" dt="0"/>
  <p:txStyles>
    <p:titleStyle>
      <a:lvl1pPr algn="l" defTabSz="914400" rtl="0" eaLnBrk="1" latinLnBrk="0" hangingPunct="1">
        <a:spcBef>
          <a:spcPct val="0"/>
        </a:spcBef>
        <a:buNone/>
        <a:defRPr sz="4400" kern="1200" cap="none"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www.youtube.com/watch?v=_XgwqB7wfXw" TargetMode="External"/><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hyperlink" Target="https://www.datamation.com/big-data/structured-vs-unstructured-data/" TargetMode="Externa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4.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112.xml"/><Relationship Id="rId1" Type="http://schemas.openxmlformats.org/officeDocument/2006/relationships/slideLayout" Target="../slideLayouts/slideLayout7.xml"/><Relationship Id="rId5" Type="http://schemas.openxmlformats.org/officeDocument/2006/relationships/image" Target="../media/image16.png"/><Relationship Id="rId4" Type="http://schemas.openxmlformats.org/officeDocument/2006/relationships/image" Target="../media/image15.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s://livecloud.online/wordcloud" TargetMode="External"/><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https://www.understood.org/en/articles/tools-tips-teen-organized" TargetMode="External"/><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hyperlink" Target="https://www.youtube.com/watch?v=_OWqZUuMv-U"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hyperlink" Target="https://livecloud.online/en/wordcloud" TargetMode="External"/><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hyperlink" Target="https://edu.gcfglobal.org/en/techsavvy/sharing-photos-privately/1/" TargetMode="External"/><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6.tmp"/><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7.tmp"/><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hyperlink" Target="https://edu.gcfglobal.org/en/excelformulas/functions/1/" TargetMode="External"/><Relationship Id="rId2" Type="http://schemas.openxmlformats.org/officeDocument/2006/relationships/notesSlide" Target="../notesSlides/notesSlide40.xml"/><Relationship Id="rId1" Type="http://schemas.openxmlformats.org/officeDocument/2006/relationships/slideLayout" Target="../slideLayouts/slideLayout7.xml"/><Relationship Id="rId4" Type="http://schemas.openxmlformats.org/officeDocument/2006/relationships/hyperlink" Target="https://www.bbc.co.uk/bitesize/guides/z4wdrj6/revision/2" TargetMode="Externa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3" Type="http://schemas.openxmlformats.org/officeDocument/2006/relationships/hyperlink" Target="https://edu.gcfglobal.org/en/excelformulas/using-concatenate-to-combine-names/1/" TargetMode="External"/><Relationship Id="rId2" Type="http://schemas.openxmlformats.org/officeDocument/2006/relationships/notesSlide" Target="../notesSlides/notesSlide47.xml"/><Relationship Id="rId1" Type="http://schemas.openxmlformats.org/officeDocument/2006/relationships/slideLayout" Target="../slideLayouts/slideLayout7.xml"/><Relationship Id="rId4" Type="http://schemas.openxmlformats.org/officeDocument/2006/relationships/hyperlink" Target="https://edu.gcfglobal.org/en/excelformulas/excel-formulas-quiz/1/" TargetMode="Externa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4.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3" Type="http://schemas.openxmlformats.org/officeDocument/2006/relationships/image" Target="../media/image9.tmp"/><Relationship Id="rId2" Type="http://schemas.openxmlformats.org/officeDocument/2006/relationships/notesSlide" Target="../notesSlides/notesSlide61.xml"/><Relationship Id="rId1" Type="http://schemas.openxmlformats.org/officeDocument/2006/relationships/slideLayout" Target="../slideLayouts/slideLayout7.xml"/><Relationship Id="rId4" Type="http://schemas.openxmlformats.org/officeDocument/2006/relationships/image" Target="../media/image10.tmp"/></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3" Type="http://schemas.openxmlformats.org/officeDocument/2006/relationships/image" Target="../media/image11.tmp"/><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3" Type="http://schemas.openxmlformats.org/officeDocument/2006/relationships/image" Target="../media/image12.tmp"/><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3" Type="http://schemas.openxmlformats.org/officeDocument/2006/relationships/image" Target="../media/image13.tmp"/><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4.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0.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3.xml"/><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3" Type="http://schemas.openxmlformats.org/officeDocument/2006/relationships/hyperlink" Target="https://youtu.be/MnPVfxOTvvk?feature=shared" TargetMode="External"/><Relationship Id="rId2" Type="http://schemas.openxmlformats.org/officeDocument/2006/relationships/notesSlide" Target="../notesSlides/notesSlide85.xml"/><Relationship Id="rId1" Type="http://schemas.openxmlformats.org/officeDocument/2006/relationships/slideLayout" Target="../slideLayouts/slideLayout7.xml"/><Relationship Id="rId4" Type="http://schemas.openxmlformats.org/officeDocument/2006/relationships/hyperlink" Target="https://edu.gcfglobal.org/en/excel2010/creating-pivottables/1/" TargetMode="Externa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12C84-47CE-F14E-9879-50B5699FE8E9}"/>
              </a:ext>
            </a:extLst>
          </p:cNvPr>
          <p:cNvSpPr>
            <a:spLocks noGrp="1"/>
          </p:cNvSpPr>
          <p:nvPr>
            <p:ph type="ctrTitle"/>
          </p:nvPr>
        </p:nvSpPr>
        <p:spPr>
          <a:xfrm>
            <a:off x="3888720" y="1851670"/>
            <a:ext cx="4967280" cy="1611530"/>
          </a:xfrm>
        </p:spPr>
        <p:txBody>
          <a:bodyPr/>
          <a:lstStyle/>
          <a:p>
            <a:r>
              <a:rPr lang="en-GB" sz="3600" noProof="0" dirty="0"/>
              <a:t>T LEVEL FOUNDATION YEAR IN DIGITAL </a:t>
            </a:r>
          </a:p>
        </p:txBody>
      </p:sp>
      <p:sp>
        <p:nvSpPr>
          <p:cNvPr id="3" name="Subtitle 2">
            <a:extLst>
              <a:ext uri="{FF2B5EF4-FFF2-40B4-BE49-F238E27FC236}">
                <a16:creationId xmlns:a16="http://schemas.microsoft.com/office/drawing/2014/main" id="{FCD1F95F-D16E-774B-BA41-5586864A7E03}"/>
              </a:ext>
            </a:extLst>
          </p:cNvPr>
          <p:cNvSpPr>
            <a:spLocks noGrp="1"/>
          </p:cNvSpPr>
          <p:nvPr>
            <p:ph type="subTitle" idx="1"/>
          </p:nvPr>
        </p:nvSpPr>
        <p:spPr/>
        <p:txBody>
          <a:bodyPr/>
          <a:lstStyle/>
          <a:p>
            <a:pPr>
              <a:lnSpc>
                <a:spcPct val="107000"/>
              </a:lnSpc>
              <a:spcAft>
                <a:spcPts val="800"/>
              </a:spcAft>
            </a:pPr>
            <a:r>
              <a:rPr lang="en-GB" sz="1200" b="1" kern="100" noProof="0" dirty="0">
                <a:solidFill>
                  <a:srgbClr val="FFFFFF"/>
                </a:solidFill>
                <a:effectLst/>
                <a:latin typeface="Arial" panose="020B0604020202020204" pitchFamily="34" charset="0"/>
                <a:ea typeface="Calibri" panose="020F0502020204030204" pitchFamily="34" charset="0"/>
              </a:rPr>
              <a:t>Supporting delivery of T Level Foundation Year</a:t>
            </a:r>
            <a:endParaRPr lang="en-GB" sz="1200" kern="100" noProof="0" dirty="0">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19459319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850512-AD4C-9AD6-EE98-6AEEFDE835B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1E8B5A4-DAE8-7A66-9CA7-2BA6DBC36AF6}"/>
              </a:ext>
            </a:extLst>
          </p:cNvPr>
          <p:cNvSpPr>
            <a:spLocks noGrp="1"/>
          </p:cNvSpPr>
          <p:nvPr>
            <p:ph type="title"/>
          </p:nvPr>
        </p:nvSpPr>
        <p:spPr/>
        <p:txBody>
          <a:bodyPr>
            <a:normAutofit/>
          </a:bodyPr>
          <a:lstStyle/>
          <a:p>
            <a:pPr>
              <a:lnSpc>
                <a:spcPct val="100000"/>
              </a:lnSpc>
            </a:pPr>
            <a:r>
              <a:rPr lang="en-GB" sz="3600" noProof="0" dirty="0"/>
              <a:t>Homework</a:t>
            </a:r>
          </a:p>
        </p:txBody>
      </p:sp>
      <p:sp>
        <p:nvSpPr>
          <p:cNvPr id="5" name="Text Placeholder 4">
            <a:extLst>
              <a:ext uri="{FF2B5EF4-FFF2-40B4-BE49-F238E27FC236}">
                <a16:creationId xmlns:a16="http://schemas.microsoft.com/office/drawing/2014/main" id="{EC9B1C68-0E0F-97A8-3AE5-3CFE0DE310BB}"/>
              </a:ext>
            </a:extLst>
          </p:cNvPr>
          <p:cNvSpPr>
            <a:spLocks noGrp="1"/>
          </p:cNvSpPr>
          <p:nvPr>
            <p:ph type="body" sz="quarter" idx="12"/>
          </p:nvPr>
        </p:nvSpPr>
        <p:spPr>
          <a:xfrm>
            <a:off x="234000" y="986400"/>
            <a:ext cx="8441688" cy="3601574"/>
          </a:xfrm>
        </p:spPr>
        <p:txBody>
          <a:bodyPr/>
          <a:lstStyle/>
          <a:p>
            <a:pPr>
              <a:lnSpc>
                <a:spcPct val="100000"/>
              </a:lnSpc>
            </a:pPr>
            <a:r>
              <a:rPr lang="en-GB" sz="2400" noProof="0" dirty="0"/>
              <a:t>Watch the video: </a:t>
            </a:r>
            <a:r>
              <a:rPr lang="en-GB" sz="2400" noProof="0" dirty="0">
                <a:hlinkClick r:id="rId3"/>
              </a:rPr>
              <a:t>Structured, semi-structured vs unstructured - what's the difference?</a:t>
            </a:r>
            <a:endParaRPr lang="en-GB" sz="2400" noProof="0" dirty="0"/>
          </a:p>
          <a:p>
            <a:pPr>
              <a:lnSpc>
                <a:spcPct val="100000"/>
              </a:lnSpc>
            </a:pPr>
            <a:r>
              <a:rPr lang="en-GB" sz="2400" noProof="0" dirty="0"/>
              <a:t>Read the article: </a:t>
            </a:r>
            <a:r>
              <a:rPr lang="en-GB" sz="2400" noProof="0" dirty="0">
                <a:hlinkClick r:id="rId4"/>
              </a:rPr>
              <a:t>Structured vs unstructured data: key differences</a:t>
            </a:r>
            <a:endParaRPr lang="en-GB" sz="2400" noProof="0" dirty="0"/>
          </a:p>
          <a:p>
            <a:pPr>
              <a:lnSpc>
                <a:spcPct val="100000"/>
              </a:lnSpc>
            </a:pPr>
            <a:endParaRPr lang="en-GB" sz="2400" noProof="0" dirty="0"/>
          </a:p>
          <a:p>
            <a:pPr>
              <a:lnSpc>
                <a:spcPct val="100000"/>
              </a:lnSpc>
            </a:pPr>
            <a:r>
              <a:rPr lang="en-GB" sz="2400" noProof="0" dirty="0"/>
              <a:t>Focus areas to note:</a:t>
            </a:r>
          </a:p>
          <a:p>
            <a:pPr lvl="1">
              <a:lnSpc>
                <a:spcPct val="100000"/>
              </a:lnSpc>
              <a:buFont typeface="Arial" panose="020B0604020202020204" pitchFamily="34" charset="0"/>
              <a:buChar char="‒"/>
            </a:pPr>
            <a:r>
              <a:rPr lang="en-GB" sz="2400" noProof="0" dirty="0"/>
              <a:t>Definitions and examples of both data types.</a:t>
            </a:r>
          </a:p>
          <a:p>
            <a:pPr lvl="1">
              <a:lnSpc>
                <a:spcPct val="100000"/>
              </a:lnSpc>
              <a:buFont typeface="Arial" panose="020B0604020202020204" pitchFamily="34" charset="0"/>
              <a:buChar char="‒"/>
            </a:pPr>
            <a:r>
              <a:rPr lang="en-GB" sz="2400" noProof="0" dirty="0"/>
              <a:t>How to convert unstructured data into structured formats.</a:t>
            </a:r>
          </a:p>
          <a:p>
            <a:pPr lvl="1">
              <a:lnSpc>
                <a:spcPct val="100000"/>
              </a:lnSpc>
              <a:buFont typeface="Arial" panose="020B0604020202020204" pitchFamily="34" charset="0"/>
              <a:buChar char="‒"/>
            </a:pPr>
            <a:r>
              <a:rPr lang="en-GB" sz="2400" noProof="0" dirty="0"/>
              <a:t>Applications in spreadsheets.</a:t>
            </a:r>
          </a:p>
          <a:p>
            <a:r>
              <a:rPr lang="en-GB" noProof="0" dirty="0"/>
              <a:t>How will this knowledge prepare you for lesson </a:t>
            </a:r>
            <a:r>
              <a:rPr lang="en-GB" dirty="0"/>
              <a:t>2</a:t>
            </a:r>
            <a:r>
              <a:rPr lang="en-GB" noProof="0" dirty="0"/>
              <a:t>? </a:t>
            </a:r>
          </a:p>
        </p:txBody>
      </p:sp>
      <p:sp>
        <p:nvSpPr>
          <p:cNvPr id="3" name="Footer Placeholder 2">
            <a:extLst>
              <a:ext uri="{FF2B5EF4-FFF2-40B4-BE49-F238E27FC236}">
                <a16:creationId xmlns:a16="http://schemas.microsoft.com/office/drawing/2014/main" id="{9BA4F474-EDE6-F79E-98B7-AA716D14B82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cap="none" noProof="0" dirty="0"/>
              <a:t>EDUCATION &amp; TRAINING FOUNDATION</a:t>
            </a:r>
          </a:p>
        </p:txBody>
      </p:sp>
      <p:sp>
        <p:nvSpPr>
          <p:cNvPr id="4" name="Slide Number Placeholder 3">
            <a:extLst>
              <a:ext uri="{FF2B5EF4-FFF2-40B4-BE49-F238E27FC236}">
                <a16:creationId xmlns:a16="http://schemas.microsoft.com/office/drawing/2014/main" id="{86FF2A23-141E-CBEC-00CB-C7C84D9CED83}"/>
              </a:ext>
            </a:extLst>
          </p:cNvPr>
          <p:cNvSpPr>
            <a:spLocks noGrp="1"/>
          </p:cNvSpPr>
          <p:nvPr>
            <p:ph type="sldNum" sz="quarter" idx="11"/>
          </p:nvPr>
        </p:nvSpPr>
        <p:spPr/>
        <p:txBody>
          <a:bodyPr/>
          <a:lstStyle/>
          <a:p>
            <a:fld id="{DA2C159E-F13C-4A85-9A41-E7669D3E0D70}" type="slidenum">
              <a:rPr lang="en-GB" noProof="0" smtClean="0"/>
              <a:pPr/>
              <a:t>10</a:t>
            </a:fld>
            <a:endParaRPr lang="en-GB" noProof="0" dirty="0"/>
          </a:p>
        </p:txBody>
      </p:sp>
    </p:spTree>
    <p:extLst>
      <p:ext uri="{BB962C8B-B14F-4D97-AF65-F5344CB8AC3E}">
        <p14:creationId xmlns:p14="http://schemas.microsoft.com/office/powerpoint/2010/main" val="3696537277"/>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7EECF1-F656-2BD0-5435-0B3F6F25464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717B731-8479-EF41-A152-C1B7CDDD1D91}"/>
              </a:ext>
            </a:extLst>
          </p:cNvPr>
          <p:cNvSpPr>
            <a:spLocks noGrp="1"/>
          </p:cNvSpPr>
          <p:nvPr>
            <p:ph type="title"/>
          </p:nvPr>
        </p:nvSpPr>
        <p:spPr/>
        <p:txBody>
          <a:bodyPr>
            <a:normAutofit/>
          </a:bodyPr>
          <a:lstStyle/>
          <a:p>
            <a:pPr>
              <a:lnSpc>
                <a:spcPct val="100000"/>
              </a:lnSpc>
            </a:pPr>
            <a:r>
              <a:rPr lang="en-GB" noProof="0" dirty="0"/>
              <a:t>Glossary reflection</a:t>
            </a:r>
            <a:endParaRPr lang="en-GB" sz="3600" noProof="0" dirty="0"/>
          </a:p>
        </p:txBody>
      </p:sp>
      <p:sp>
        <p:nvSpPr>
          <p:cNvPr id="5" name="Text Placeholder 4">
            <a:extLst>
              <a:ext uri="{FF2B5EF4-FFF2-40B4-BE49-F238E27FC236}">
                <a16:creationId xmlns:a16="http://schemas.microsoft.com/office/drawing/2014/main" id="{C8806468-BA4F-3D17-6DBB-6C2185BD6789}"/>
              </a:ext>
            </a:extLst>
          </p:cNvPr>
          <p:cNvSpPr>
            <a:spLocks noGrp="1"/>
          </p:cNvSpPr>
          <p:nvPr>
            <p:ph type="body" sz="quarter" idx="12"/>
          </p:nvPr>
        </p:nvSpPr>
        <p:spPr/>
        <p:txBody>
          <a:bodyPr/>
          <a:lstStyle/>
          <a:p>
            <a:pPr>
              <a:lnSpc>
                <a:spcPct val="100000"/>
              </a:lnSpc>
            </a:pPr>
            <a:r>
              <a:rPr lang="en-GB" sz="2400" noProof="0" dirty="0"/>
              <a:t>Task:</a:t>
            </a:r>
          </a:p>
          <a:p>
            <a:pPr lvl="1"/>
            <a:r>
              <a:rPr lang="en-GB" noProof="0" dirty="0"/>
              <a:t>Swap glossaries with a partner.</a:t>
            </a:r>
          </a:p>
          <a:p>
            <a:pPr lvl="1"/>
            <a:r>
              <a:rPr lang="en-GB" noProof="0" dirty="0"/>
              <a:t>Check for missing terms or unclear explanations.</a:t>
            </a:r>
          </a:p>
          <a:p>
            <a:pPr lvl="1"/>
            <a:r>
              <a:rPr lang="en-GB" noProof="0" dirty="0"/>
              <a:t>Edit or add any terms you need before next week’s test.</a:t>
            </a:r>
          </a:p>
        </p:txBody>
      </p:sp>
      <p:sp>
        <p:nvSpPr>
          <p:cNvPr id="3" name="Footer Placeholder 2">
            <a:extLst>
              <a:ext uri="{FF2B5EF4-FFF2-40B4-BE49-F238E27FC236}">
                <a16:creationId xmlns:a16="http://schemas.microsoft.com/office/drawing/2014/main" id="{A293FF6D-9D87-6F9B-B397-E5C2A082C3E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BB6A2A51-35B1-C96B-4E12-44DC53BC2E1E}"/>
              </a:ext>
            </a:extLst>
          </p:cNvPr>
          <p:cNvSpPr>
            <a:spLocks noGrp="1"/>
          </p:cNvSpPr>
          <p:nvPr>
            <p:ph type="sldNum" sz="quarter" idx="11"/>
          </p:nvPr>
        </p:nvSpPr>
        <p:spPr/>
        <p:txBody>
          <a:bodyPr/>
          <a:lstStyle/>
          <a:p>
            <a:fld id="{DA2C159E-F13C-4A85-9A41-E7669D3E0D70}" type="slidenum">
              <a:rPr lang="en-GB" noProof="0" smtClean="0"/>
              <a:pPr/>
              <a:t>100</a:t>
            </a:fld>
            <a:endParaRPr lang="en-GB" noProof="0" dirty="0"/>
          </a:p>
        </p:txBody>
      </p:sp>
    </p:spTree>
    <p:extLst>
      <p:ext uri="{BB962C8B-B14F-4D97-AF65-F5344CB8AC3E}">
        <p14:creationId xmlns:p14="http://schemas.microsoft.com/office/powerpoint/2010/main" val="407712931"/>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BD02E3-F3BC-AC5D-AD19-DDD675D6AED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D7ED5AE-6BFF-2E33-44BA-CC1521DE451E}"/>
              </a:ext>
            </a:extLst>
          </p:cNvPr>
          <p:cNvSpPr>
            <a:spLocks noGrp="1"/>
          </p:cNvSpPr>
          <p:nvPr>
            <p:ph type="title"/>
          </p:nvPr>
        </p:nvSpPr>
        <p:spPr/>
        <p:txBody>
          <a:bodyPr>
            <a:normAutofit/>
          </a:bodyPr>
          <a:lstStyle/>
          <a:p>
            <a:pPr>
              <a:lnSpc>
                <a:spcPct val="100000"/>
              </a:lnSpc>
            </a:pPr>
            <a:r>
              <a:rPr lang="en-GB" noProof="0" dirty="0"/>
              <a:t>Revision checklist – what to review</a:t>
            </a:r>
            <a:endParaRPr lang="en-GB" sz="3600" noProof="0" dirty="0"/>
          </a:p>
        </p:txBody>
      </p:sp>
      <p:sp>
        <p:nvSpPr>
          <p:cNvPr id="5" name="Text Placeholder 4">
            <a:extLst>
              <a:ext uri="{FF2B5EF4-FFF2-40B4-BE49-F238E27FC236}">
                <a16:creationId xmlns:a16="http://schemas.microsoft.com/office/drawing/2014/main" id="{5575D095-4F26-F271-8048-FC7E69723D71}"/>
              </a:ext>
            </a:extLst>
          </p:cNvPr>
          <p:cNvSpPr>
            <a:spLocks noGrp="1"/>
          </p:cNvSpPr>
          <p:nvPr>
            <p:ph type="body" sz="quarter" idx="12"/>
          </p:nvPr>
        </p:nvSpPr>
        <p:spPr/>
        <p:txBody>
          <a:bodyPr/>
          <a:lstStyle/>
          <a:p>
            <a:pPr>
              <a:lnSpc>
                <a:spcPct val="100000"/>
              </a:lnSpc>
            </a:pPr>
            <a:r>
              <a:rPr lang="en-GB" sz="2400" noProof="0" dirty="0"/>
              <a:t>Your checklist includes:</a:t>
            </a:r>
          </a:p>
          <a:p>
            <a:pPr lvl="1"/>
            <a:r>
              <a:rPr lang="en-GB" dirty="0"/>
              <a:t>c</a:t>
            </a:r>
            <a:r>
              <a:rPr lang="en-GB" noProof="0" dirty="0"/>
              <a:t>harts and formatting</a:t>
            </a:r>
          </a:p>
          <a:p>
            <a:pPr lvl="1"/>
            <a:r>
              <a:rPr lang="en-GB" dirty="0"/>
              <a:t>f</a:t>
            </a:r>
            <a:r>
              <a:rPr lang="en-GB" noProof="0" dirty="0" err="1"/>
              <a:t>unctions</a:t>
            </a:r>
            <a:r>
              <a:rPr lang="en-GB" noProof="0" dirty="0"/>
              <a:t> and formulas</a:t>
            </a:r>
          </a:p>
          <a:p>
            <a:pPr lvl="1"/>
            <a:r>
              <a:rPr lang="en-GB" dirty="0"/>
              <a:t>p</a:t>
            </a:r>
            <a:r>
              <a:rPr lang="en-GB" noProof="0" dirty="0" err="1"/>
              <a:t>ivot</a:t>
            </a:r>
            <a:r>
              <a:rPr lang="en-GB" noProof="0" dirty="0"/>
              <a:t> tables and chart types</a:t>
            </a:r>
          </a:p>
          <a:p>
            <a:pPr lvl="1"/>
            <a:r>
              <a:rPr lang="en-GB" dirty="0"/>
              <a:t>h</a:t>
            </a:r>
            <a:r>
              <a:rPr lang="en-GB" noProof="0" dirty="0"/>
              <a:t>ow to explain your choices.</a:t>
            </a:r>
          </a:p>
          <a:p>
            <a:pPr>
              <a:lnSpc>
                <a:spcPct val="100000"/>
              </a:lnSpc>
            </a:pPr>
            <a:endParaRPr lang="en-GB" sz="2400" noProof="0" dirty="0"/>
          </a:p>
          <a:p>
            <a:pPr>
              <a:lnSpc>
                <a:spcPct val="100000"/>
              </a:lnSpc>
            </a:pPr>
            <a:r>
              <a:rPr lang="en-GB" sz="2400" noProof="0" dirty="0"/>
              <a:t>Access your work from lessons 1 to </a:t>
            </a:r>
            <a:r>
              <a:rPr lang="en-GB" dirty="0"/>
              <a:t>9</a:t>
            </a:r>
            <a:r>
              <a:rPr lang="en-GB" sz="2400" noProof="0" dirty="0"/>
              <a:t> to help review.</a:t>
            </a:r>
          </a:p>
          <a:p>
            <a:pPr>
              <a:lnSpc>
                <a:spcPct val="100000"/>
              </a:lnSpc>
            </a:pPr>
            <a:endParaRPr lang="en-GB" sz="2400" noProof="0" dirty="0"/>
          </a:p>
        </p:txBody>
      </p:sp>
      <p:sp>
        <p:nvSpPr>
          <p:cNvPr id="3" name="Footer Placeholder 2">
            <a:extLst>
              <a:ext uri="{FF2B5EF4-FFF2-40B4-BE49-F238E27FC236}">
                <a16:creationId xmlns:a16="http://schemas.microsoft.com/office/drawing/2014/main" id="{FB8611A1-172C-0ADC-4F46-99D2DD37A2F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C2FF261C-BD8B-3093-E096-B737FBDAED46}"/>
              </a:ext>
            </a:extLst>
          </p:cNvPr>
          <p:cNvSpPr>
            <a:spLocks noGrp="1"/>
          </p:cNvSpPr>
          <p:nvPr>
            <p:ph type="sldNum" sz="quarter" idx="11"/>
          </p:nvPr>
        </p:nvSpPr>
        <p:spPr/>
        <p:txBody>
          <a:bodyPr/>
          <a:lstStyle/>
          <a:p>
            <a:fld id="{DA2C159E-F13C-4A85-9A41-E7669D3E0D70}" type="slidenum">
              <a:rPr lang="en-GB" noProof="0" smtClean="0"/>
              <a:pPr/>
              <a:t>101</a:t>
            </a:fld>
            <a:endParaRPr lang="en-GB" noProof="0" dirty="0"/>
          </a:p>
        </p:txBody>
      </p:sp>
    </p:spTree>
    <p:extLst>
      <p:ext uri="{BB962C8B-B14F-4D97-AF65-F5344CB8AC3E}">
        <p14:creationId xmlns:p14="http://schemas.microsoft.com/office/powerpoint/2010/main" val="236503768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5E1CF6-FB65-3395-2BF9-5CD4FA89708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EF20A72-4847-E2E0-BF62-972536C24F1D}"/>
              </a:ext>
            </a:extLst>
          </p:cNvPr>
          <p:cNvSpPr>
            <a:spLocks noGrp="1"/>
          </p:cNvSpPr>
          <p:nvPr>
            <p:ph type="title"/>
          </p:nvPr>
        </p:nvSpPr>
        <p:spPr/>
        <p:txBody>
          <a:bodyPr>
            <a:normAutofit/>
          </a:bodyPr>
          <a:lstStyle/>
          <a:p>
            <a:pPr>
              <a:lnSpc>
                <a:spcPct val="100000"/>
              </a:lnSpc>
            </a:pPr>
            <a:r>
              <a:rPr lang="en-GB" noProof="0" dirty="0"/>
              <a:t>Get ready for next week</a:t>
            </a:r>
            <a:endParaRPr lang="en-GB" sz="3600" noProof="0" dirty="0"/>
          </a:p>
        </p:txBody>
      </p:sp>
      <p:sp>
        <p:nvSpPr>
          <p:cNvPr id="5" name="Text Placeholder 4">
            <a:extLst>
              <a:ext uri="{FF2B5EF4-FFF2-40B4-BE49-F238E27FC236}">
                <a16:creationId xmlns:a16="http://schemas.microsoft.com/office/drawing/2014/main" id="{B542A000-4ABA-F888-1F5B-CE17BAE465DA}"/>
              </a:ext>
            </a:extLst>
          </p:cNvPr>
          <p:cNvSpPr>
            <a:spLocks noGrp="1"/>
          </p:cNvSpPr>
          <p:nvPr>
            <p:ph type="body" sz="quarter" idx="12"/>
          </p:nvPr>
        </p:nvSpPr>
        <p:spPr/>
        <p:txBody>
          <a:bodyPr/>
          <a:lstStyle/>
          <a:p>
            <a:pPr>
              <a:lnSpc>
                <a:spcPct val="100000"/>
              </a:lnSpc>
            </a:pPr>
            <a:r>
              <a:rPr lang="en-GB" sz="2400" noProof="0" dirty="0"/>
              <a:t>Final reminders:</a:t>
            </a:r>
          </a:p>
          <a:p>
            <a:pPr lvl="1"/>
            <a:r>
              <a:rPr lang="en-GB" noProof="0" dirty="0"/>
              <a:t>Your formative assessment is next lesson.</a:t>
            </a:r>
          </a:p>
          <a:p>
            <a:pPr lvl="1"/>
            <a:r>
              <a:rPr lang="en-GB" noProof="0" dirty="0"/>
              <a:t>You can email your teacher if you’re stuck.</a:t>
            </a:r>
          </a:p>
          <a:p>
            <a:pPr lvl="1"/>
            <a:r>
              <a:rPr lang="en-GB" noProof="0" dirty="0"/>
              <a:t>Use the checklist to guide your revision.</a:t>
            </a:r>
          </a:p>
          <a:p>
            <a:pPr lvl="1"/>
            <a:r>
              <a:rPr lang="en-GB" noProof="0" dirty="0"/>
              <a:t>Aim to be confident, clear and well-prepared!</a:t>
            </a:r>
          </a:p>
          <a:p>
            <a:pPr>
              <a:lnSpc>
                <a:spcPct val="100000"/>
              </a:lnSpc>
            </a:pPr>
            <a:endParaRPr lang="en-GB" sz="2400" noProof="0" dirty="0"/>
          </a:p>
        </p:txBody>
      </p:sp>
      <p:sp>
        <p:nvSpPr>
          <p:cNvPr id="3" name="Footer Placeholder 2">
            <a:extLst>
              <a:ext uri="{FF2B5EF4-FFF2-40B4-BE49-F238E27FC236}">
                <a16:creationId xmlns:a16="http://schemas.microsoft.com/office/drawing/2014/main" id="{5438C5D7-29E9-FCEC-CFC9-5AE207F47A5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DE4350CC-0EBE-43B2-1893-94C0CAA6B6C3}"/>
              </a:ext>
            </a:extLst>
          </p:cNvPr>
          <p:cNvSpPr>
            <a:spLocks noGrp="1"/>
          </p:cNvSpPr>
          <p:nvPr>
            <p:ph type="sldNum" sz="quarter" idx="11"/>
          </p:nvPr>
        </p:nvSpPr>
        <p:spPr/>
        <p:txBody>
          <a:bodyPr/>
          <a:lstStyle/>
          <a:p>
            <a:fld id="{DA2C159E-F13C-4A85-9A41-E7669D3E0D70}" type="slidenum">
              <a:rPr lang="en-GB" noProof="0" smtClean="0"/>
              <a:pPr/>
              <a:t>102</a:t>
            </a:fld>
            <a:endParaRPr lang="en-GB" noProof="0" dirty="0"/>
          </a:p>
        </p:txBody>
      </p:sp>
    </p:spTree>
    <p:extLst>
      <p:ext uri="{BB962C8B-B14F-4D97-AF65-F5344CB8AC3E}">
        <p14:creationId xmlns:p14="http://schemas.microsoft.com/office/powerpoint/2010/main" val="3889306292"/>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10</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Data storytellers</a:t>
            </a:r>
          </a:p>
        </p:txBody>
      </p:sp>
    </p:spTree>
    <p:extLst>
      <p:ext uri="{BB962C8B-B14F-4D97-AF65-F5344CB8AC3E}">
        <p14:creationId xmlns:p14="http://schemas.microsoft.com/office/powerpoint/2010/main" val="2357117169"/>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normAutofit/>
          </a:bodyPr>
          <a:lstStyle/>
          <a:p>
            <a:pPr>
              <a:lnSpc>
                <a:spcPct val="100000"/>
              </a:lnSpc>
            </a:pPr>
            <a:r>
              <a:rPr lang="en-GB" noProof="0" dirty="0"/>
              <a:t>Checkpoint three overview</a:t>
            </a:r>
            <a:endParaRPr lang="en-GB" sz="3600" noProof="0" dirty="0"/>
          </a:p>
        </p:txBody>
      </p:sp>
      <p:sp>
        <p:nvSpPr>
          <p:cNvPr id="5" name="Text Placeholder 4"/>
          <p:cNvSpPr>
            <a:spLocks noGrp="1"/>
          </p:cNvSpPr>
          <p:nvPr>
            <p:ph type="body" sz="quarter" idx="12"/>
          </p:nvPr>
        </p:nvSpPr>
        <p:spPr/>
        <p:txBody>
          <a:bodyPr/>
          <a:lstStyle/>
          <a:p>
            <a:pPr lvl="1">
              <a:buFont typeface="Arial" panose="020B0604020202020204" pitchFamily="34" charset="0"/>
              <a:buChar char="•"/>
            </a:pPr>
            <a:r>
              <a:rPr lang="en-GB" dirty="0"/>
              <a:t>I</a:t>
            </a:r>
            <a:r>
              <a:rPr lang="en-GB" noProof="0" dirty="0" err="1"/>
              <a:t>dentify</a:t>
            </a:r>
            <a:r>
              <a:rPr lang="en-GB" noProof="0" dirty="0"/>
              <a:t> your strengths and areas to improve from Checkpoint three.</a:t>
            </a:r>
          </a:p>
          <a:p>
            <a:pPr lvl="1">
              <a:buFont typeface="Arial" panose="020B0604020202020204" pitchFamily="34" charset="0"/>
              <a:buChar char="•"/>
            </a:pPr>
            <a:r>
              <a:rPr lang="en-GB" dirty="0"/>
              <a:t>N</a:t>
            </a:r>
            <a:r>
              <a:rPr lang="en-GB" noProof="0" dirty="0" err="1"/>
              <a:t>ote</a:t>
            </a:r>
            <a:r>
              <a:rPr lang="en-GB" noProof="0" dirty="0"/>
              <a:t> common mistakes made by the class.</a:t>
            </a:r>
          </a:p>
          <a:p>
            <a:pPr lvl="1">
              <a:buFont typeface="Arial" panose="020B0604020202020204" pitchFamily="34" charset="0"/>
              <a:buChar char="•"/>
            </a:pPr>
            <a:r>
              <a:rPr lang="en-GB" dirty="0"/>
              <a:t>C</a:t>
            </a:r>
            <a:r>
              <a:rPr lang="en-GB" noProof="0" dirty="0" err="1"/>
              <a:t>larify</a:t>
            </a:r>
            <a:r>
              <a:rPr lang="en-GB" noProof="0" dirty="0"/>
              <a:t> any misunderstandings by asking questions.</a:t>
            </a:r>
          </a:p>
          <a:p>
            <a:pPr lvl="1">
              <a:buFont typeface="Arial" panose="020B0604020202020204" pitchFamily="34" charset="0"/>
              <a:buChar char="•"/>
            </a:pPr>
            <a:r>
              <a:rPr lang="en-GB" dirty="0"/>
              <a:t>U</a:t>
            </a:r>
            <a:r>
              <a:rPr lang="en-GB" noProof="0" dirty="0" err="1"/>
              <a:t>pdate</a:t>
            </a:r>
            <a:r>
              <a:rPr lang="en-GB" noProof="0" dirty="0"/>
              <a:t> your notes with clear steps to improve your skills.</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p:cNvSpPr>
            <a:spLocks noGrp="1"/>
          </p:cNvSpPr>
          <p:nvPr>
            <p:ph type="sldNum" sz="quarter" idx="11"/>
          </p:nvPr>
        </p:nvSpPr>
        <p:spPr/>
        <p:txBody>
          <a:bodyPr/>
          <a:lstStyle/>
          <a:p>
            <a:fld id="{DA2C159E-F13C-4A85-9A41-E7669D3E0D70}" type="slidenum">
              <a:rPr lang="en-GB" noProof="0" smtClean="0"/>
              <a:pPr/>
              <a:t>104</a:t>
            </a:fld>
            <a:endParaRPr lang="en-GB" noProof="0" dirty="0"/>
          </a:p>
        </p:txBody>
      </p:sp>
    </p:spTree>
    <p:extLst>
      <p:ext uri="{BB962C8B-B14F-4D97-AF65-F5344CB8AC3E}">
        <p14:creationId xmlns:p14="http://schemas.microsoft.com/office/powerpoint/2010/main" val="335031366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E7187F-BA07-3305-070F-DF83BC3C3B3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E9A72F5-C225-ED37-41EC-9E0270909A5B}"/>
              </a:ext>
            </a:extLst>
          </p:cNvPr>
          <p:cNvSpPr>
            <a:spLocks noGrp="1"/>
          </p:cNvSpPr>
          <p:nvPr>
            <p:ph type="title"/>
          </p:nvPr>
        </p:nvSpPr>
        <p:spPr/>
        <p:txBody>
          <a:bodyPr>
            <a:normAutofit/>
          </a:bodyPr>
          <a:lstStyle/>
          <a:p>
            <a:r>
              <a:rPr lang="en-GB" b="1" noProof="0" dirty="0"/>
              <a:t>Welcome to Brew Bliss Coffee</a:t>
            </a:r>
            <a:endParaRPr lang="en-GB" noProof="0" dirty="0"/>
          </a:p>
        </p:txBody>
      </p:sp>
      <p:sp>
        <p:nvSpPr>
          <p:cNvPr id="5" name="Text Placeholder 4">
            <a:extLst>
              <a:ext uri="{FF2B5EF4-FFF2-40B4-BE49-F238E27FC236}">
                <a16:creationId xmlns:a16="http://schemas.microsoft.com/office/drawing/2014/main" id="{5C9C463A-C65E-4D2E-ABC6-36A1FBEDE169}"/>
              </a:ext>
            </a:extLst>
          </p:cNvPr>
          <p:cNvSpPr>
            <a:spLocks noGrp="1"/>
          </p:cNvSpPr>
          <p:nvPr>
            <p:ph type="body" sz="quarter" idx="12"/>
          </p:nvPr>
        </p:nvSpPr>
        <p:spPr/>
        <p:txBody>
          <a:bodyPr/>
          <a:lstStyle/>
          <a:p>
            <a:pPr lvl="1">
              <a:lnSpc>
                <a:spcPct val="100000"/>
              </a:lnSpc>
            </a:pPr>
            <a:r>
              <a:rPr lang="en-GB" sz="2400" noProof="0" dirty="0"/>
              <a:t>Brew Bliss </a:t>
            </a:r>
            <a:r>
              <a:rPr lang="en-GB" dirty="0"/>
              <a:t>C</a:t>
            </a:r>
            <a:r>
              <a:rPr lang="en-GB" sz="2400" noProof="0" dirty="0" err="1"/>
              <a:t>offee</a:t>
            </a:r>
            <a:r>
              <a:rPr lang="en-GB" sz="2400" noProof="0" dirty="0"/>
              <a:t> wants to improve customer engagement through data insights.</a:t>
            </a:r>
          </a:p>
          <a:p>
            <a:pPr lvl="1">
              <a:lnSpc>
                <a:spcPct val="100000"/>
              </a:lnSpc>
            </a:pPr>
            <a:r>
              <a:rPr lang="en-GB" sz="2400" noProof="0" dirty="0"/>
              <a:t>Your task: analyse real social media campaign data, identify trends and make recommendations.</a:t>
            </a:r>
          </a:p>
          <a:p>
            <a:pPr lvl="1">
              <a:lnSpc>
                <a:spcPct val="100000"/>
              </a:lnSpc>
            </a:pPr>
            <a:r>
              <a:rPr lang="en-GB" sz="2400" noProof="0" dirty="0"/>
              <a:t>You will use spreadsheets to apply formulae</a:t>
            </a:r>
            <a:r>
              <a:rPr lang="en-GB" dirty="0"/>
              <a:t> and</a:t>
            </a:r>
            <a:r>
              <a:rPr lang="en-GB" sz="2400" noProof="0" dirty="0"/>
              <a:t> functions and create data visualisations.</a:t>
            </a:r>
          </a:p>
          <a:p>
            <a:endParaRPr lang="en-GB" noProof="0" dirty="0"/>
          </a:p>
        </p:txBody>
      </p:sp>
      <p:sp>
        <p:nvSpPr>
          <p:cNvPr id="3" name="Footer Placeholder 2">
            <a:extLst>
              <a:ext uri="{FF2B5EF4-FFF2-40B4-BE49-F238E27FC236}">
                <a16:creationId xmlns:a16="http://schemas.microsoft.com/office/drawing/2014/main" id="{D029B44B-9433-9E8E-CE05-8790A05F700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7912F828-3270-B540-465E-60262E44F55D}"/>
              </a:ext>
            </a:extLst>
          </p:cNvPr>
          <p:cNvSpPr>
            <a:spLocks noGrp="1"/>
          </p:cNvSpPr>
          <p:nvPr>
            <p:ph type="sldNum" sz="quarter" idx="11"/>
          </p:nvPr>
        </p:nvSpPr>
        <p:spPr/>
        <p:txBody>
          <a:bodyPr/>
          <a:lstStyle/>
          <a:p>
            <a:fld id="{DA2C159E-F13C-4A85-9A41-E7669D3E0D70}" type="slidenum">
              <a:rPr lang="en-GB" noProof="0" smtClean="0"/>
              <a:pPr/>
              <a:t>105</a:t>
            </a:fld>
            <a:endParaRPr lang="en-GB" noProof="0" dirty="0"/>
          </a:p>
        </p:txBody>
      </p:sp>
    </p:spTree>
    <p:extLst>
      <p:ext uri="{BB962C8B-B14F-4D97-AF65-F5344CB8AC3E}">
        <p14:creationId xmlns:p14="http://schemas.microsoft.com/office/powerpoint/2010/main" val="1672992474"/>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7EC42-0C6F-8072-7C3F-B094CD3FF1E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5926A6A-A553-68C1-D414-EABC41AF8068}"/>
              </a:ext>
            </a:extLst>
          </p:cNvPr>
          <p:cNvSpPr>
            <a:spLocks noGrp="1"/>
          </p:cNvSpPr>
          <p:nvPr>
            <p:ph type="title"/>
          </p:nvPr>
        </p:nvSpPr>
        <p:spPr/>
        <p:txBody>
          <a:bodyPr>
            <a:normAutofit/>
          </a:bodyPr>
          <a:lstStyle/>
          <a:p>
            <a:pPr>
              <a:lnSpc>
                <a:spcPct val="100000"/>
              </a:lnSpc>
            </a:pPr>
            <a:r>
              <a:rPr lang="en-GB" sz="3600" noProof="0" dirty="0"/>
              <a:t>Task overview</a:t>
            </a:r>
          </a:p>
        </p:txBody>
      </p:sp>
      <p:sp>
        <p:nvSpPr>
          <p:cNvPr id="5" name="Text Placeholder 4">
            <a:extLst>
              <a:ext uri="{FF2B5EF4-FFF2-40B4-BE49-F238E27FC236}">
                <a16:creationId xmlns:a16="http://schemas.microsoft.com/office/drawing/2014/main" id="{419F40D4-4E6A-D87B-9549-86B505959678}"/>
              </a:ext>
            </a:extLst>
          </p:cNvPr>
          <p:cNvSpPr>
            <a:spLocks noGrp="1"/>
          </p:cNvSpPr>
          <p:nvPr>
            <p:ph type="body" sz="quarter" idx="12"/>
          </p:nvPr>
        </p:nvSpPr>
        <p:spPr/>
        <p:txBody>
          <a:bodyPr/>
          <a:lstStyle/>
          <a:p>
            <a:pPr lvl="1">
              <a:lnSpc>
                <a:spcPct val="100000"/>
              </a:lnSpc>
            </a:pPr>
            <a:r>
              <a:rPr lang="en-GB" noProof="0" dirty="0"/>
              <a:t>Prepare and clean data – structure and format the dataset.</a:t>
            </a:r>
          </a:p>
          <a:p>
            <a:pPr lvl="1">
              <a:lnSpc>
                <a:spcPct val="100000"/>
              </a:lnSpc>
            </a:pPr>
            <a:r>
              <a:rPr lang="en-GB" noProof="0" dirty="0"/>
              <a:t>Categorise sentiment – classify data using if statements.</a:t>
            </a:r>
          </a:p>
          <a:p>
            <a:pPr lvl="1">
              <a:lnSpc>
                <a:spcPct val="100000"/>
              </a:lnSpc>
            </a:pPr>
            <a:r>
              <a:rPr lang="en-GB" noProof="0" dirty="0"/>
              <a:t>Analyse trends – use functions to calculate engagement.</a:t>
            </a:r>
          </a:p>
          <a:p>
            <a:pPr lvl="1">
              <a:lnSpc>
                <a:spcPct val="100000"/>
              </a:lnSpc>
            </a:pPr>
            <a:r>
              <a:rPr lang="en-GB" noProof="0" dirty="0"/>
              <a:t>Visualise insights – create pivot tables and charts.</a:t>
            </a:r>
          </a:p>
          <a:p>
            <a:pPr lvl="1">
              <a:lnSpc>
                <a:spcPct val="100000"/>
              </a:lnSpc>
            </a:pPr>
            <a:r>
              <a:rPr lang="en-GB" noProof="0" dirty="0"/>
              <a:t>Present findings – make recommendations based on data.</a:t>
            </a:r>
          </a:p>
        </p:txBody>
      </p:sp>
      <p:sp>
        <p:nvSpPr>
          <p:cNvPr id="3" name="Footer Placeholder 2">
            <a:extLst>
              <a:ext uri="{FF2B5EF4-FFF2-40B4-BE49-F238E27FC236}">
                <a16:creationId xmlns:a16="http://schemas.microsoft.com/office/drawing/2014/main" id="{0DFDFDF7-A3BE-E45E-8424-1FAFD7B452C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4C3D4AEB-5705-780B-D716-B302C9FFDFD7}"/>
              </a:ext>
            </a:extLst>
          </p:cNvPr>
          <p:cNvSpPr>
            <a:spLocks noGrp="1"/>
          </p:cNvSpPr>
          <p:nvPr>
            <p:ph type="sldNum" sz="quarter" idx="11"/>
          </p:nvPr>
        </p:nvSpPr>
        <p:spPr/>
        <p:txBody>
          <a:bodyPr/>
          <a:lstStyle/>
          <a:p>
            <a:fld id="{DA2C159E-F13C-4A85-9A41-E7669D3E0D70}" type="slidenum">
              <a:rPr lang="en-GB" noProof="0" smtClean="0"/>
              <a:pPr/>
              <a:t>106</a:t>
            </a:fld>
            <a:endParaRPr lang="en-GB" noProof="0" dirty="0"/>
          </a:p>
        </p:txBody>
      </p:sp>
    </p:spTree>
    <p:extLst>
      <p:ext uri="{BB962C8B-B14F-4D97-AF65-F5344CB8AC3E}">
        <p14:creationId xmlns:p14="http://schemas.microsoft.com/office/powerpoint/2010/main" val="1967913443"/>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487315-7ECD-36B0-9ABA-AB95C79AF60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F55AAF8-025D-6197-4CF4-6C9908F86730}"/>
              </a:ext>
            </a:extLst>
          </p:cNvPr>
          <p:cNvSpPr>
            <a:spLocks noGrp="1"/>
          </p:cNvSpPr>
          <p:nvPr>
            <p:ph type="title"/>
          </p:nvPr>
        </p:nvSpPr>
        <p:spPr/>
        <p:txBody>
          <a:bodyPr>
            <a:normAutofit/>
          </a:bodyPr>
          <a:lstStyle/>
          <a:p>
            <a:r>
              <a:rPr lang="en-GB" b="1" noProof="0" dirty="0"/>
              <a:t>Preparing and structuring the data</a:t>
            </a:r>
            <a:endParaRPr lang="en-GB" noProof="0" dirty="0"/>
          </a:p>
        </p:txBody>
      </p:sp>
      <p:sp>
        <p:nvSpPr>
          <p:cNvPr id="5" name="Text Placeholder 4">
            <a:extLst>
              <a:ext uri="{FF2B5EF4-FFF2-40B4-BE49-F238E27FC236}">
                <a16:creationId xmlns:a16="http://schemas.microsoft.com/office/drawing/2014/main" id="{DD669620-2756-4CB4-D400-212C04021384}"/>
              </a:ext>
            </a:extLst>
          </p:cNvPr>
          <p:cNvSpPr>
            <a:spLocks noGrp="1"/>
          </p:cNvSpPr>
          <p:nvPr>
            <p:ph type="body" sz="quarter" idx="12"/>
          </p:nvPr>
        </p:nvSpPr>
        <p:spPr/>
        <p:txBody>
          <a:bodyPr/>
          <a:lstStyle/>
          <a:p>
            <a:pPr lvl="1">
              <a:lnSpc>
                <a:spcPct val="100000"/>
              </a:lnSpc>
            </a:pPr>
            <a:r>
              <a:rPr lang="en-GB" noProof="0" dirty="0"/>
              <a:t>Open the post_data.csv file.</a:t>
            </a:r>
          </a:p>
          <a:p>
            <a:pPr lvl="1">
              <a:lnSpc>
                <a:spcPct val="100000"/>
              </a:lnSpc>
            </a:pPr>
            <a:r>
              <a:rPr lang="en-GB" noProof="0" dirty="0"/>
              <a:t>Rename the worksheet to “Raw Data”.</a:t>
            </a:r>
          </a:p>
          <a:p>
            <a:pPr lvl="1">
              <a:lnSpc>
                <a:spcPct val="100000"/>
              </a:lnSpc>
            </a:pPr>
            <a:r>
              <a:rPr lang="en-GB" noProof="0" dirty="0"/>
              <a:t>Identify and fix any data errors.</a:t>
            </a:r>
          </a:p>
          <a:p>
            <a:pPr lvl="1">
              <a:lnSpc>
                <a:spcPct val="100000"/>
              </a:lnSpc>
            </a:pPr>
            <a:r>
              <a:rPr lang="en-GB" noProof="0" dirty="0"/>
              <a:t>Add columns: Positive sentiment, Neutral sentiment, Negative sentiment.</a:t>
            </a:r>
          </a:p>
          <a:p>
            <a:pPr lvl="1">
              <a:lnSpc>
                <a:spcPct val="100000"/>
              </a:lnSpc>
            </a:pPr>
            <a:r>
              <a:rPr lang="en-GB" noProof="0" dirty="0"/>
              <a:t>Save as BrewBliss_sentiment_analysis.xlsx.</a:t>
            </a:r>
          </a:p>
          <a:p>
            <a:pPr marL="0" lvl="1" indent="0">
              <a:lnSpc>
                <a:spcPct val="100000"/>
              </a:lnSpc>
              <a:buNone/>
            </a:pPr>
            <a:endParaRPr lang="en-GB" noProof="0" dirty="0"/>
          </a:p>
          <a:p>
            <a:pPr marL="0" lvl="1" indent="0">
              <a:lnSpc>
                <a:spcPct val="100000"/>
              </a:lnSpc>
              <a:buNone/>
            </a:pPr>
            <a:r>
              <a:rPr lang="en-GB" noProof="0" dirty="0"/>
              <a:t>Think – Pair – Share:</a:t>
            </a:r>
          </a:p>
          <a:p>
            <a:pPr lvl="1">
              <a:lnSpc>
                <a:spcPct val="100000"/>
              </a:lnSpc>
            </a:pPr>
            <a:r>
              <a:rPr lang="en-GB" noProof="0" dirty="0"/>
              <a:t>What happens if data is incorrectly formatted?</a:t>
            </a:r>
          </a:p>
          <a:p>
            <a:pPr lvl="1">
              <a:lnSpc>
                <a:spcPct val="100000"/>
              </a:lnSpc>
            </a:pPr>
            <a:r>
              <a:rPr lang="en-GB" noProof="0" dirty="0"/>
              <a:t>Why is data cleaning important?</a:t>
            </a:r>
          </a:p>
          <a:p>
            <a:pPr marL="0" lvl="1" indent="0">
              <a:lnSpc>
                <a:spcPct val="100000"/>
              </a:lnSpc>
              <a:buNone/>
            </a:pPr>
            <a:endParaRPr lang="en-GB" noProof="0" dirty="0"/>
          </a:p>
        </p:txBody>
      </p:sp>
      <p:sp>
        <p:nvSpPr>
          <p:cNvPr id="3" name="Footer Placeholder 2">
            <a:extLst>
              <a:ext uri="{FF2B5EF4-FFF2-40B4-BE49-F238E27FC236}">
                <a16:creationId xmlns:a16="http://schemas.microsoft.com/office/drawing/2014/main" id="{C6148495-EF35-D470-63A2-11398599C59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16244690-A8F9-E973-7034-1D0512E36757}"/>
              </a:ext>
            </a:extLst>
          </p:cNvPr>
          <p:cNvSpPr>
            <a:spLocks noGrp="1"/>
          </p:cNvSpPr>
          <p:nvPr>
            <p:ph type="sldNum" sz="quarter" idx="11"/>
          </p:nvPr>
        </p:nvSpPr>
        <p:spPr/>
        <p:txBody>
          <a:bodyPr/>
          <a:lstStyle/>
          <a:p>
            <a:fld id="{DA2C159E-F13C-4A85-9A41-E7669D3E0D70}" type="slidenum">
              <a:rPr lang="en-GB" noProof="0" smtClean="0"/>
              <a:pPr/>
              <a:t>107</a:t>
            </a:fld>
            <a:endParaRPr lang="en-GB" noProof="0" dirty="0"/>
          </a:p>
        </p:txBody>
      </p:sp>
    </p:spTree>
    <p:extLst>
      <p:ext uri="{BB962C8B-B14F-4D97-AF65-F5344CB8AC3E}">
        <p14:creationId xmlns:p14="http://schemas.microsoft.com/office/powerpoint/2010/main" val="1801844969"/>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5DAC77-3839-EDE3-8EB5-5270FCD7B79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B34BBE3-97DF-3E2C-5859-4EE41EDC86C6}"/>
              </a:ext>
            </a:extLst>
          </p:cNvPr>
          <p:cNvSpPr>
            <a:spLocks noGrp="1"/>
          </p:cNvSpPr>
          <p:nvPr>
            <p:ph type="title"/>
          </p:nvPr>
        </p:nvSpPr>
        <p:spPr/>
        <p:txBody>
          <a:bodyPr>
            <a:noAutofit/>
          </a:bodyPr>
          <a:lstStyle/>
          <a:p>
            <a:r>
              <a:rPr lang="en-GB" b="1" noProof="0" dirty="0"/>
              <a:t>Categorising sentiment using formulae </a:t>
            </a:r>
            <a:endParaRPr lang="en-GB" noProof="0" dirty="0"/>
          </a:p>
        </p:txBody>
      </p:sp>
      <p:sp>
        <p:nvSpPr>
          <p:cNvPr id="5" name="Text Placeholder 4">
            <a:extLst>
              <a:ext uri="{FF2B5EF4-FFF2-40B4-BE49-F238E27FC236}">
                <a16:creationId xmlns:a16="http://schemas.microsoft.com/office/drawing/2014/main" id="{3E74905C-C248-535D-AD43-F43246BF5498}"/>
              </a:ext>
            </a:extLst>
          </p:cNvPr>
          <p:cNvSpPr>
            <a:spLocks noGrp="1"/>
          </p:cNvSpPr>
          <p:nvPr>
            <p:ph type="body" sz="quarter" idx="12"/>
          </p:nvPr>
        </p:nvSpPr>
        <p:spPr>
          <a:xfrm>
            <a:off x="234000" y="1346440"/>
            <a:ext cx="7667625" cy="3601574"/>
          </a:xfrm>
        </p:spPr>
        <p:txBody>
          <a:bodyPr/>
          <a:lstStyle/>
          <a:p>
            <a:pPr lvl="1">
              <a:lnSpc>
                <a:spcPct val="100000"/>
              </a:lnSpc>
            </a:pPr>
            <a:r>
              <a:rPr lang="en-GB" noProof="0" dirty="0"/>
              <a:t>Use IF statements to categorise posts:</a:t>
            </a:r>
          </a:p>
          <a:p>
            <a:pPr lvl="2"/>
            <a:r>
              <a:rPr lang="en-GB" dirty="0"/>
              <a:t>p</a:t>
            </a:r>
            <a:r>
              <a:rPr lang="en-GB" noProof="0" dirty="0" err="1"/>
              <a:t>ositive</a:t>
            </a:r>
            <a:r>
              <a:rPr lang="en-GB" noProof="0" dirty="0"/>
              <a:t>: love, amazing, great, help</a:t>
            </a:r>
          </a:p>
          <a:p>
            <a:pPr lvl="2"/>
            <a:r>
              <a:rPr lang="en-GB" dirty="0"/>
              <a:t>n</a:t>
            </a:r>
            <a:r>
              <a:rPr lang="en-GB" noProof="0" dirty="0" err="1"/>
              <a:t>eutral</a:t>
            </a:r>
            <a:r>
              <a:rPr lang="en-GB" noProof="0" dirty="0"/>
              <a:t>: fair, undecided</a:t>
            </a:r>
          </a:p>
          <a:p>
            <a:pPr lvl="2"/>
            <a:r>
              <a:rPr lang="en-GB" dirty="0"/>
              <a:t>n</a:t>
            </a:r>
            <a:r>
              <a:rPr lang="en-GB" noProof="0" dirty="0" err="1"/>
              <a:t>egative</a:t>
            </a:r>
            <a:r>
              <a:rPr lang="en-GB" noProof="0" dirty="0"/>
              <a:t>: bad, disappointed, poor.</a:t>
            </a:r>
          </a:p>
          <a:p>
            <a:pPr lvl="1">
              <a:lnSpc>
                <a:spcPct val="100000"/>
              </a:lnSpc>
            </a:pPr>
            <a:r>
              <a:rPr lang="en-GB" noProof="0" dirty="0"/>
              <a:t>Copy formula down the column.</a:t>
            </a:r>
          </a:p>
          <a:p>
            <a:pPr lvl="1">
              <a:lnSpc>
                <a:spcPct val="100000"/>
              </a:lnSpc>
            </a:pPr>
            <a:r>
              <a:rPr lang="en-GB" noProof="0" dirty="0"/>
              <a:t>Check if classification is accurate.</a:t>
            </a:r>
          </a:p>
        </p:txBody>
      </p:sp>
      <p:sp>
        <p:nvSpPr>
          <p:cNvPr id="3" name="Footer Placeholder 2">
            <a:extLst>
              <a:ext uri="{FF2B5EF4-FFF2-40B4-BE49-F238E27FC236}">
                <a16:creationId xmlns:a16="http://schemas.microsoft.com/office/drawing/2014/main" id="{A36BB7BC-76FE-AD3B-3345-B11A09E5EB6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B509FB32-D7B6-C230-E3AE-F266FA099988}"/>
              </a:ext>
            </a:extLst>
          </p:cNvPr>
          <p:cNvSpPr>
            <a:spLocks noGrp="1"/>
          </p:cNvSpPr>
          <p:nvPr>
            <p:ph type="sldNum" sz="quarter" idx="11"/>
          </p:nvPr>
        </p:nvSpPr>
        <p:spPr/>
        <p:txBody>
          <a:bodyPr/>
          <a:lstStyle/>
          <a:p>
            <a:fld id="{DA2C159E-F13C-4A85-9A41-E7669D3E0D70}" type="slidenum">
              <a:rPr lang="en-GB" noProof="0" smtClean="0"/>
              <a:pPr/>
              <a:t>108</a:t>
            </a:fld>
            <a:endParaRPr lang="en-GB" noProof="0" dirty="0"/>
          </a:p>
        </p:txBody>
      </p:sp>
    </p:spTree>
    <p:extLst>
      <p:ext uri="{BB962C8B-B14F-4D97-AF65-F5344CB8AC3E}">
        <p14:creationId xmlns:p14="http://schemas.microsoft.com/office/powerpoint/2010/main" val="1586100449"/>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6653A-5F4E-C9DD-F0CB-6D472272FA2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28774C5-775E-866C-BCC9-C02D310CB6C0}"/>
              </a:ext>
            </a:extLst>
          </p:cNvPr>
          <p:cNvSpPr>
            <a:spLocks noGrp="1"/>
          </p:cNvSpPr>
          <p:nvPr>
            <p:ph type="title"/>
          </p:nvPr>
        </p:nvSpPr>
        <p:spPr>
          <a:xfrm>
            <a:off x="234000" y="141586"/>
            <a:ext cx="8437563" cy="699425"/>
          </a:xfrm>
        </p:spPr>
        <p:txBody>
          <a:bodyPr>
            <a:noAutofit/>
          </a:bodyPr>
          <a:lstStyle/>
          <a:p>
            <a:r>
              <a:rPr lang="en-GB" b="1" noProof="0" dirty="0"/>
              <a:t>Analysing trends and statistical calculations </a:t>
            </a:r>
            <a:endParaRPr lang="en-GB" noProof="0" dirty="0"/>
          </a:p>
        </p:txBody>
      </p:sp>
      <p:sp>
        <p:nvSpPr>
          <p:cNvPr id="5" name="Text Placeholder 4">
            <a:extLst>
              <a:ext uri="{FF2B5EF4-FFF2-40B4-BE49-F238E27FC236}">
                <a16:creationId xmlns:a16="http://schemas.microsoft.com/office/drawing/2014/main" id="{EDE2591F-D18E-E619-0FE5-6604B57A2050}"/>
              </a:ext>
            </a:extLst>
          </p:cNvPr>
          <p:cNvSpPr>
            <a:spLocks noGrp="1"/>
          </p:cNvSpPr>
          <p:nvPr>
            <p:ph type="body" sz="quarter" idx="12"/>
          </p:nvPr>
        </p:nvSpPr>
        <p:spPr>
          <a:xfrm>
            <a:off x="234000" y="1274432"/>
            <a:ext cx="7667625" cy="3601574"/>
          </a:xfrm>
        </p:spPr>
        <p:txBody>
          <a:bodyPr/>
          <a:lstStyle/>
          <a:p>
            <a:pPr lvl="1">
              <a:lnSpc>
                <a:spcPct val="100000"/>
              </a:lnSpc>
            </a:pPr>
            <a:r>
              <a:rPr lang="en-GB" sz="2400" noProof="0" dirty="0"/>
              <a:t>Use COUNTIF to count sentiment types per platform.</a:t>
            </a:r>
          </a:p>
          <a:p>
            <a:pPr lvl="1">
              <a:lnSpc>
                <a:spcPct val="100000"/>
              </a:lnSpc>
            </a:pPr>
            <a:r>
              <a:rPr lang="en-GB" sz="2400" noProof="0" dirty="0"/>
              <a:t>Apply SUM to find total engagement.</a:t>
            </a:r>
          </a:p>
          <a:p>
            <a:pPr lvl="1">
              <a:lnSpc>
                <a:spcPct val="100000"/>
              </a:lnSpc>
            </a:pPr>
            <a:r>
              <a:rPr lang="en-GB" sz="2400" noProof="0" dirty="0"/>
              <a:t>Use MAX and MIN to identify engagement trends.</a:t>
            </a:r>
          </a:p>
          <a:p>
            <a:pPr marL="0" lvl="1" indent="0">
              <a:lnSpc>
                <a:spcPct val="100000"/>
              </a:lnSpc>
              <a:buNone/>
            </a:pPr>
            <a:endParaRPr lang="en-GB" sz="2400" noProof="0" dirty="0"/>
          </a:p>
          <a:p>
            <a:pPr marL="0" lvl="1" indent="0">
              <a:lnSpc>
                <a:spcPct val="100000"/>
              </a:lnSpc>
              <a:buNone/>
            </a:pPr>
            <a:r>
              <a:rPr lang="en-GB" sz="2400" noProof="0" dirty="0"/>
              <a:t>Discussion:</a:t>
            </a:r>
          </a:p>
          <a:p>
            <a:pPr lvl="1">
              <a:lnSpc>
                <a:spcPct val="100000"/>
              </a:lnSpc>
            </a:pPr>
            <a:r>
              <a:rPr lang="en-GB" sz="2400" noProof="0" dirty="0"/>
              <a:t>How does sentiment data help businesses improve customer engagement?</a:t>
            </a:r>
            <a:endParaRPr lang="en-GB" noProof="0" dirty="0"/>
          </a:p>
        </p:txBody>
      </p:sp>
      <p:sp>
        <p:nvSpPr>
          <p:cNvPr id="3" name="Footer Placeholder 2">
            <a:extLst>
              <a:ext uri="{FF2B5EF4-FFF2-40B4-BE49-F238E27FC236}">
                <a16:creationId xmlns:a16="http://schemas.microsoft.com/office/drawing/2014/main" id="{59E7383E-9FC5-4A79-6074-7BAC963CADD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73B3520E-D137-FA54-EAC4-979EA75F4144}"/>
              </a:ext>
            </a:extLst>
          </p:cNvPr>
          <p:cNvSpPr>
            <a:spLocks noGrp="1"/>
          </p:cNvSpPr>
          <p:nvPr>
            <p:ph type="sldNum" sz="quarter" idx="11"/>
          </p:nvPr>
        </p:nvSpPr>
        <p:spPr/>
        <p:txBody>
          <a:bodyPr/>
          <a:lstStyle/>
          <a:p>
            <a:fld id="{DA2C159E-F13C-4A85-9A41-E7669D3E0D70}" type="slidenum">
              <a:rPr lang="en-GB" noProof="0" smtClean="0"/>
              <a:pPr/>
              <a:t>109</a:t>
            </a:fld>
            <a:endParaRPr lang="en-GB" noProof="0" dirty="0"/>
          </a:p>
        </p:txBody>
      </p:sp>
    </p:spTree>
    <p:extLst>
      <p:ext uri="{BB962C8B-B14F-4D97-AF65-F5344CB8AC3E}">
        <p14:creationId xmlns:p14="http://schemas.microsoft.com/office/powerpoint/2010/main" val="1714669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2</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Spreadsheet superstars</a:t>
            </a:r>
          </a:p>
        </p:txBody>
      </p:sp>
    </p:spTree>
    <p:extLst>
      <p:ext uri="{BB962C8B-B14F-4D97-AF65-F5344CB8AC3E}">
        <p14:creationId xmlns:p14="http://schemas.microsoft.com/office/powerpoint/2010/main" val="3072831491"/>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6BE931-2016-B710-6AC6-00B37E52905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2B95BBA-046A-7BF1-D6DC-2C2554273D6C}"/>
              </a:ext>
            </a:extLst>
          </p:cNvPr>
          <p:cNvSpPr>
            <a:spLocks noGrp="1"/>
          </p:cNvSpPr>
          <p:nvPr>
            <p:ph type="title"/>
          </p:nvPr>
        </p:nvSpPr>
        <p:spPr/>
        <p:txBody>
          <a:bodyPr>
            <a:noAutofit/>
          </a:bodyPr>
          <a:lstStyle/>
          <a:p>
            <a:r>
              <a:rPr lang="en-GB" b="1" noProof="0" dirty="0"/>
              <a:t>Data visualisation with pivot tables and charts </a:t>
            </a:r>
            <a:endParaRPr lang="en-GB" noProof="0" dirty="0"/>
          </a:p>
        </p:txBody>
      </p:sp>
      <p:sp>
        <p:nvSpPr>
          <p:cNvPr id="5" name="Text Placeholder 4">
            <a:extLst>
              <a:ext uri="{FF2B5EF4-FFF2-40B4-BE49-F238E27FC236}">
                <a16:creationId xmlns:a16="http://schemas.microsoft.com/office/drawing/2014/main" id="{9E577B16-D760-2F10-C8E9-5A6387BFAA0D}"/>
              </a:ext>
            </a:extLst>
          </p:cNvPr>
          <p:cNvSpPr>
            <a:spLocks noGrp="1"/>
          </p:cNvSpPr>
          <p:nvPr>
            <p:ph type="body" sz="quarter" idx="12"/>
          </p:nvPr>
        </p:nvSpPr>
        <p:spPr>
          <a:xfrm>
            <a:off x="229155" y="1439533"/>
            <a:ext cx="7667625" cy="3601574"/>
          </a:xfrm>
        </p:spPr>
        <p:txBody>
          <a:bodyPr/>
          <a:lstStyle/>
          <a:p>
            <a:pPr lvl="1">
              <a:lnSpc>
                <a:spcPct val="100000"/>
              </a:lnSpc>
            </a:pPr>
            <a:r>
              <a:rPr lang="en-GB" sz="2400" noProof="0" dirty="0"/>
              <a:t>Insert a pivot table to summarise sentiment per platform.</a:t>
            </a:r>
          </a:p>
          <a:p>
            <a:pPr lvl="1">
              <a:lnSpc>
                <a:spcPct val="100000"/>
              </a:lnSpc>
            </a:pPr>
            <a:r>
              <a:rPr lang="en-GB" sz="2400" noProof="0" dirty="0"/>
              <a:t>Create </a:t>
            </a:r>
            <a:r>
              <a:rPr lang="en-GB" sz="2400" b="1" noProof="0" dirty="0"/>
              <a:t>either</a:t>
            </a:r>
            <a:r>
              <a:rPr lang="en-GB" sz="2400" noProof="0" dirty="0"/>
              <a:t>:</a:t>
            </a:r>
          </a:p>
          <a:p>
            <a:pPr lvl="2"/>
            <a:r>
              <a:rPr lang="en-GB" dirty="0"/>
              <a:t>b</a:t>
            </a:r>
            <a:r>
              <a:rPr lang="en-GB" noProof="0" dirty="0" err="1"/>
              <a:t>ar</a:t>
            </a:r>
            <a:r>
              <a:rPr lang="en-GB" noProof="0" dirty="0"/>
              <a:t> chart – engagement per platform</a:t>
            </a:r>
          </a:p>
          <a:p>
            <a:pPr lvl="2"/>
            <a:r>
              <a:rPr lang="en-GB" dirty="0"/>
              <a:t>p</a:t>
            </a:r>
            <a:r>
              <a:rPr lang="en-GB" noProof="0" dirty="0" err="1"/>
              <a:t>ie</a:t>
            </a:r>
            <a:r>
              <a:rPr lang="en-GB" noProof="0" dirty="0"/>
              <a:t> chart – sentiment distribution.</a:t>
            </a:r>
          </a:p>
        </p:txBody>
      </p:sp>
      <p:sp>
        <p:nvSpPr>
          <p:cNvPr id="3" name="Footer Placeholder 2">
            <a:extLst>
              <a:ext uri="{FF2B5EF4-FFF2-40B4-BE49-F238E27FC236}">
                <a16:creationId xmlns:a16="http://schemas.microsoft.com/office/drawing/2014/main" id="{70E2BE3E-9A09-1243-BA44-7A4630A59C4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522318D6-3D90-4A28-1088-043577BA669B}"/>
              </a:ext>
            </a:extLst>
          </p:cNvPr>
          <p:cNvSpPr>
            <a:spLocks noGrp="1"/>
          </p:cNvSpPr>
          <p:nvPr>
            <p:ph type="sldNum" sz="quarter" idx="11"/>
          </p:nvPr>
        </p:nvSpPr>
        <p:spPr/>
        <p:txBody>
          <a:bodyPr/>
          <a:lstStyle/>
          <a:p>
            <a:fld id="{DA2C159E-F13C-4A85-9A41-E7669D3E0D70}" type="slidenum">
              <a:rPr lang="en-GB" noProof="0" smtClean="0"/>
              <a:pPr/>
              <a:t>110</a:t>
            </a:fld>
            <a:endParaRPr lang="en-GB" noProof="0" dirty="0"/>
          </a:p>
        </p:txBody>
      </p:sp>
    </p:spTree>
    <p:extLst>
      <p:ext uri="{BB962C8B-B14F-4D97-AF65-F5344CB8AC3E}">
        <p14:creationId xmlns:p14="http://schemas.microsoft.com/office/powerpoint/2010/main" val="2090943216"/>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BDB7AC-772D-A1F8-12CF-71A76A670DA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3DA97E0-EFE9-B1AF-52BA-0F870EC4194D}"/>
              </a:ext>
            </a:extLst>
          </p:cNvPr>
          <p:cNvSpPr>
            <a:spLocks noGrp="1"/>
          </p:cNvSpPr>
          <p:nvPr>
            <p:ph type="title"/>
          </p:nvPr>
        </p:nvSpPr>
        <p:spPr/>
        <p:txBody>
          <a:bodyPr>
            <a:noAutofit/>
          </a:bodyPr>
          <a:lstStyle/>
          <a:p>
            <a:r>
              <a:rPr lang="en-GB" b="1" noProof="0" dirty="0"/>
              <a:t>Presenting insights and recommendations </a:t>
            </a:r>
            <a:endParaRPr lang="en-GB" noProof="0" dirty="0"/>
          </a:p>
        </p:txBody>
      </p:sp>
      <p:sp>
        <p:nvSpPr>
          <p:cNvPr id="5" name="Text Placeholder 4">
            <a:extLst>
              <a:ext uri="{FF2B5EF4-FFF2-40B4-BE49-F238E27FC236}">
                <a16:creationId xmlns:a16="http://schemas.microsoft.com/office/drawing/2014/main" id="{B7C8F7F3-2689-2159-0F7D-C2665F0EEC86}"/>
              </a:ext>
            </a:extLst>
          </p:cNvPr>
          <p:cNvSpPr>
            <a:spLocks noGrp="1"/>
          </p:cNvSpPr>
          <p:nvPr>
            <p:ph type="body" sz="quarter" idx="12"/>
          </p:nvPr>
        </p:nvSpPr>
        <p:spPr>
          <a:xfrm>
            <a:off x="234000" y="1418448"/>
            <a:ext cx="7667625" cy="3601574"/>
          </a:xfrm>
        </p:spPr>
        <p:txBody>
          <a:bodyPr/>
          <a:lstStyle/>
          <a:p>
            <a:pPr lvl="1">
              <a:lnSpc>
                <a:spcPct val="100000"/>
              </a:lnSpc>
            </a:pPr>
            <a:r>
              <a:rPr lang="en-GB" sz="2100" noProof="0" dirty="0"/>
              <a:t>Create a short report or slides including:</a:t>
            </a:r>
          </a:p>
          <a:p>
            <a:pPr lvl="2"/>
            <a:r>
              <a:rPr lang="en-GB" sz="2100" dirty="0"/>
              <a:t>t</a:t>
            </a:r>
            <a:r>
              <a:rPr lang="en-GB" sz="2100" noProof="0" dirty="0"/>
              <a:t>rends in engagement</a:t>
            </a:r>
          </a:p>
          <a:p>
            <a:pPr lvl="2"/>
            <a:r>
              <a:rPr lang="en-GB" sz="2100" dirty="0"/>
              <a:t>m</a:t>
            </a:r>
            <a:r>
              <a:rPr lang="en-GB" sz="2100" noProof="0" dirty="0" err="1"/>
              <a:t>ost</a:t>
            </a:r>
            <a:r>
              <a:rPr lang="en-GB" sz="2100" noProof="0" dirty="0"/>
              <a:t> common sentiment per platform and recommendations.</a:t>
            </a:r>
          </a:p>
          <a:p>
            <a:pPr lvl="1">
              <a:lnSpc>
                <a:spcPct val="100000"/>
              </a:lnSpc>
            </a:pPr>
            <a:r>
              <a:rPr lang="en-GB" sz="2100" noProof="0" dirty="0"/>
              <a:t>Submit your work as BrewBliss_SentimentAnalysis_YourName.xlsx.</a:t>
            </a:r>
          </a:p>
          <a:p>
            <a:pPr marL="0" lvl="1" indent="0">
              <a:lnSpc>
                <a:spcPct val="100000"/>
              </a:lnSpc>
              <a:buNone/>
            </a:pPr>
            <a:endParaRPr lang="en-GB" sz="2100" noProof="0" dirty="0"/>
          </a:p>
        </p:txBody>
      </p:sp>
      <p:sp>
        <p:nvSpPr>
          <p:cNvPr id="3" name="Footer Placeholder 2">
            <a:extLst>
              <a:ext uri="{FF2B5EF4-FFF2-40B4-BE49-F238E27FC236}">
                <a16:creationId xmlns:a16="http://schemas.microsoft.com/office/drawing/2014/main" id="{C3329615-B9FC-45FB-D314-6EEA986A556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6233620D-57C5-E775-18C0-24D3FC3E2725}"/>
              </a:ext>
            </a:extLst>
          </p:cNvPr>
          <p:cNvSpPr>
            <a:spLocks noGrp="1"/>
          </p:cNvSpPr>
          <p:nvPr>
            <p:ph type="sldNum" sz="quarter" idx="11"/>
          </p:nvPr>
        </p:nvSpPr>
        <p:spPr/>
        <p:txBody>
          <a:bodyPr/>
          <a:lstStyle/>
          <a:p>
            <a:fld id="{DA2C159E-F13C-4A85-9A41-E7669D3E0D70}" type="slidenum">
              <a:rPr lang="en-GB" noProof="0" smtClean="0"/>
              <a:pPr/>
              <a:t>111</a:t>
            </a:fld>
            <a:endParaRPr lang="en-GB" noProof="0" dirty="0"/>
          </a:p>
        </p:txBody>
      </p:sp>
    </p:spTree>
    <p:extLst>
      <p:ext uri="{BB962C8B-B14F-4D97-AF65-F5344CB8AC3E}">
        <p14:creationId xmlns:p14="http://schemas.microsoft.com/office/powerpoint/2010/main" val="2165359672"/>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073B96-0688-6AFD-D6C4-DB36D5039A0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EC9EA08-7033-603D-A176-6152411F05E9}"/>
              </a:ext>
            </a:extLst>
          </p:cNvPr>
          <p:cNvSpPr>
            <a:spLocks noGrp="1"/>
          </p:cNvSpPr>
          <p:nvPr>
            <p:ph type="title"/>
          </p:nvPr>
        </p:nvSpPr>
        <p:spPr/>
        <p:txBody>
          <a:bodyPr>
            <a:normAutofit/>
          </a:bodyPr>
          <a:lstStyle/>
          <a:p>
            <a:r>
              <a:rPr lang="en-GB" b="1" noProof="0" dirty="0"/>
              <a:t>Peer review task</a:t>
            </a:r>
            <a:endParaRPr lang="en-GB" noProof="0" dirty="0"/>
          </a:p>
        </p:txBody>
      </p:sp>
      <p:sp>
        <p:nvSpPr>
          <p:cNvPr id="5" name="Text Placeholder 4">
            <a:extLst>
              <a:ext uri="{FF2B5EF4-FFF2-40B4-BE49-F238E27FC236}">
                <a16:creationId xmlns:a16="http://schemas.microsoft.com/office/drawing/2014/main" id="{B8AB843B-E59C-D756-6B70-67BDE0DD465F}"/>
              </a:ext>
            </a:extLst>
          </p:cNvPr>
          <p:cNvSpPr>
            <a:spLocks noGrp="1"/>
          </p:cNvSpPr>
          <p:nvPr>
            <p:ph type="body" sz="quarter" idx="12"/>
          </p:nvPr>
        </p:nvSpPr>
        <p:spPr/>
        <p:txBody>
          <a:bodyPr/>
          <a:lstStyle/>
          <a:p>
            <a:pPr lvl="1">
              <a:lnSpc>
                <a:spcPct val="100000"/>
              </a:lnSpc>
            </a:pPr>
            <a:r>
              <a:rPr lang="en-GB" sz="2400" noProof="0" dirty="0"/>
              <a:t>Swap work with a partner.</a:t>
            </a:r>
          </a:p>
          <a:p>
            <a:pPr lvl="1">
              <a:lnSpc>
                <a:spcPct val="100000"/>
              </a:lnSpc>
            </a:pPr>
            <a:r>
              <a:rPr lang="en-GB" sz="2400" noProof="0" dirty="0"/>
              <a:t>Use the peer review checklist to check:</a:t>
            </a:r>
          </a:p>
          <a:p>
            <a:pPr lvl="2"/>
            <a:r>
              <a:rPr lang="en-GB" dirty="0"/>
              <a:t>f</a:t>
            </a:r>
            <a:r>
              <a:rPr lang="en-GB" noProof="0" dirty="0" err="1"/>
              <a:t>ormula</a:t>
            </a:r>
            <a:r>
              <a:rPr lang="en-GB" noProof="0" dirty="0"/>
              <a:t> accuracy</a:t>
            </a:r>
          </a:p>
          <a:p>
            <a:pPr lvl="2"/>
            <a:r>
              <a:rPr lang="en-GB" dirty="0"/>
              <a:t>d</a:t>
            </a:r>
            <a:r>
              <a:rPr lang="en-GB" noProof="0" dirty="0" err="1"/>
              <a:t>ata</a:t>
            </a:r>
            <a:r>
              <a:rPr lang="en-GB" noProof="0" dirty="0"/>
              <a:t> structure and clarity</a:t>
            </a:r>
          </a:p>
          <a:p>
            <a:pPr lvl="2"/>
            <a:r>
              <a:rPr lang="en-GB" dirty="0"/>
              <a:t>e</a:t>
            </a:r>
            <a:r>
              <a:rPr lang="en-GB" noProof="0" dirty="0" err="1"/>
              <a:t>ffectiveness</a:t>
            </a:r>
            <a:r>
              <a:rPr lang="en-GB" noProof="0" dirty="0"/>
              <a:t> of visualisations.</a:t>
            </a:r>
          </a:p>
        </p:txBody>
      </p:sp>
      <p:sp>
        <p:nvSpPr>
          <p:cNvPr id="3" name="Footer Placeholder 2">
            <a:extLst>
              <a:ext uri="{FF2B5EF4-FFF2-40B4-BE49-F238E27FC236}">
                <a16:creationId xmlns:a16="http://schemas.microsoft.com/office/drawing/2014/main" id="{F1D96332-4D3E-A18B-2F7C-03CE5CEEEB4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D2327FE4-F401-E932-4C6A-2EF14D413055}"/>
              </a:ext>
            </a:extLst>
          </p:cNvPr>
          <p:cNvSpPr>
            <a:spLocks noGrp="1"/>
          </p:cNvSpPr>
          <p:nvPr>
            <p:ph type="sldNum" sz="quarter" idx="11"/>
          </p:nvPr>
        </p:nvSpPr>
        <p:spPr/>
        <p:txBody>
          <a:bodyPr/>
          <a:lstStyle/>
          <a:p>
            <a:fld id="{DA2C159E-F13C-4A85-9A41-E7669D3E0D70}" type="slidenum">
              <a:rPr lang="en-GB" noProof="0" smtClean="0"/>
              <a:pPr/>
              <a:t>112</a:t>
            </a:fld>
            <a:endParaRPr lang="en-GB" noProof="0" dirty="0"/>
          </a:p>
        </p:txBody>
      </p:sp>
    </p:spTree>
    <p:extLst>
      <p:ext uri="{BB962C8B-B14F-4D97-AF65-F5344CB8AC3E}">
        <p14:creationId xmlns:p14="http://schemas.microsoft.com/office/powerpoint/2010/main" val="1133161435"/>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2EFB66-E18E-C611-3B93-7EF347B304C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9D61A33-8F8E-7336-2EC7-AE7DE238453F}"/>
              </a:ext>
            </a:extLst>
          </p:cNvPr>
          <p:cNvSpPr>
            <a:spLocks noGrp="1"/>
          </p:cNvSpPr>
          <p:nvPr>
            <p:ph type="title"/>
          </p:nvPr>
        </p:nvSpPr>
        <p:spPr/>
        <p:txBody>
          <a:bodyPr>
            <a:normAutofit/>
          </a:bodyPr>
          <a:lstStyle/>
          <a:p>
            <a:r>
              <a:rPr lang="en-GB" b="1" noProof="0" dirty="0"/>
              <a:t>Final checklist before submission:</a:t>
            </a:r>
            <a:endParaRPr lang="en-GB" noProof="0" dirty="0"/>
          </a:p>
        </p:txBody>
      </p:sp>
      <p:sp>
        <p:nvSpPr>
          <p:cNvPr id="5" name="Text Placeholder 4">
            <a:extLst>
              <a:ext uri="{FF2B5EF4-FFF2-40B4-BE49-F238E27FC236}">
                <a16:creationId xmlns:a16="http://schemas.microsoft.com/office/drawing/2014/main" id="{7B887823-4A47-E26F-DE7E-4B7693DAE421}"/>
              </a:ext>
            </a:extLst>
          </p:cNvPr>
          <p:cNvSpPr>
            <a:spLocks noGrp="1"/>
          </p:cNvSpPr>
          <p:nvPr>
            <p:ph type="body" sz="quarter" idx="12"/>
          </p:nvPr>
        </p:nvSpPr>
        <p:spPr/>
        <p:txBody>
          <a:bodyPr/>
          <a:lstStyle/>
          <a:p>
            <a:pPr lvl="1">
              <a:lnSpc>
                <a:spcPct val="100000"/>
              </a:lnSpc>
            </a:pPr>
            <a:r>
              <a:rPr lang="en-GB" sz="2400" noProof="0" dirty="0"/>
              <a:t>The spreadsheet contains correctly applied formulae and functions.</a:t>
            </a:r>
          </a:p>
          <a:p>
            <a:pPr lvl="1">
              <a:lnSpc>
                <a:spcPct val="100000"/>
              </a:lnSpc>
            </a:pPr>
            <a:r>
              <a:rPr lang="en-GB" sz="2400" noProof="0" dirty="0"/>
              <a:t>Data is structured logically and correctly formatted.</a:t>
            </a:r>
          </a:p>
          <a:p>
            <a:pPr lvl="1">
              <a:lnSpc>
                <a:spcPct val="100000"/>
              </a:lnSpc>
            </a:pPr>
            <a:r>
              <a:rPr lang="en-GB" sz="2400" noProof="0" dirty="0"/>
              <a:t>Visualisations are clear, relevant and well-labelled.</a:t>
            </a:r>
          </a:p>
          <a:p>
            <a:pPr lvl="1">
              <a:lnSpc>
                <a:spcPct val="100000"/>
              </a:lnSpc>
            </a:pPr>
            <a:r>
              <a:rPr lang="en-GB" sz="2400" noProof="0" dirty="0"/>
              <a:t>The final report is structured, insightful and backed by data.</a:t>
            </a:r>
          </a:p>
        </p:txBody>
      </p:sp>
      <p:sp>
        <p:nvSpPr>
          <p:cNvPr id="3" name="Footer Placeholder 2">
            <a:extLst>
              <a:ext uri="{FF2B5EF4-FFF2-40B4-BE49-F238E27FC236}">
                <a16:creationId xmlns:a16="http://schemas.microsoft.com/office/drawing/2014/main" id="{B6D664E9-25DF-0B12-E5B9-4D1E4F8329A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7F23AE6F-0D9A-6559-2CA0-74D02BD0C25D}"/>
              </a:ext>
            </a:extLst>
          </p:cNvPr>
          <p:cNvSpPr>
            <a:spLocks noGrp="1"/>
          </p:cNvSpPr>
          <p:nvPr>
            <p:ph type="sldNum" sz="quarter" idx="11"/>
          </p:nvPr>
        </p:nvSpPr>
        <p:spPr/>
        <p:txBody>
          <a:bodyPr/>
          <a:lstStyle/>
          <a:p>
            <a:fld id="{DA2C159E-F13C-4A85-9A41-E7669D3E0D70}" type="slidenum">
              <a:rPr lang="en-GB" noProof="0" smtClean="0"/>
              <a:pPr/>
              <a:t>113</a:t>
            </a:fld>
            <a:endParaRPr lang="en-GB" noProof="0" dirty="0"/>
          </a:p>
        </p:txBody>
      </p:sp>
    </p:spTree>
    <p:extLst>
      <p:ext uri="{BB962C8B-B14F-4D97-AF65-F5344CB8AC3E}">
        <p14:creationId xmlns:p14="http://schemas.microsoft.com/office/powerpoint/2010/main" val="2198955404"/>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EA06D0-1C9E-E570-83D7-A202C65FA29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20F93A4-61F7-8FBE-F602-DEA02758C4D1}"/>
              </a:ext>
            </a:extLst>
          </p:cNvPr>
          <p:cNvSpPr>
            <a:spLocks noGrp="1"/>
          </p:cNvSpPr>
          <p:nvPr>
            <p:ph type="title"/>
          </p:nvPr>
        </p:nvSpPr>
        <p:spPr/>
        <p:txBody>
          <a:bodyPr>
            <a:normAutofit/>
          </a:bodyPr>
          <a:lstStyle/>
          <a:p>
            <a:r>
              <a:rPr lang="en-GB" b="1" noProof="0" dirty="0"/>
              <a:t>Final reflection and next steps</a:t>
            </a:r>
            <a:endParaRPr lang="en-GB" noProof="0" dirty="0"/>
          </a:p>
        </p:txBody>
      </p:sp>
      <p:sp>
        <p:nvSpPr>
          <p:cNvPr id="5" name="Text Placeholder 4">
            <a:extLst>
              <a:ext uri="{FF2B5EF4-FFF2-40B4-BE49-F238E27FC236}">
                <a16:creationId xmlns:a16="http://schemas.microsoft.com/office/drawing/2014/main" id="{84EEB121-46EA-E165-4CD1-1263EA8E4DB6}"/>
              </a:ext>
            </a:extLst>
          </p:cNvPr>
          <p:cNvSpPr>
            <a:spLocks noGrp="1"/>
          </p:cNvSpPr>
          <p:nvPr>
            <p:ph type="body" sz="quarter" idx="12"/>
          </p:nvPr>
        </p:nvSpPr>
        <p:spPr/>
        <p:txBody>
          <a:bodyPr/>
          <a:lstStyle/>
          <a:p>
            <a:pPr lvl="1">
              <a:lnSpc>
                <a:spcPct val="100000"/>
              </a:lnSpc>
            </a:pPr>
            <a:r>
              <a:rPr lang="en-GB" sz="2400" noProof="0" dirty="0"/>
              <a:t>What worked well in your analysis?</a:t>
            </a:r>
          </a:p>
          <a:p>
            <a:pPr lvl="1">
              <a:lnSpc>
                <a:spcPct val="100000"/>
              </a:lnSpc>
            </a:pPr>
            <a:r>
              <a:rPr lang="en-GB" sz="2400" noProof="0" dirty="0"/>
              <a:t>How would you improve next time?</a:t>
            </a:r>
          </a:p>
          <a:p>
            <a:pPr lvl="1">
              <a:lnSpc>
                <a:spcPct val="100000"/>
              </a:lnSpc>
            </a:pPr>
            <a:r>
              <a:rPr lang="en-GB" sz="2400" noProof="0" dirty="0"/>
              <a:t>How can businesses use data to improve their decision-making?</a:t>
            </a:r>
          </a:p>
        </p:txBody>
      </p:sp>
      <p:sp>
        <p:nvSpPr>
          <p:cNvPr id="3" name="Footer Placeholder 2">
            <a:extLst>
              <a:ext uri="{FF2B5EF4-FFF2-40B4-BE49-F238E27FC236}">
                <a16:creationId xmlns:a16="http://schemas.microsoft.com/office/drawing/2014/main" id="{684AAD7A-BC90-6338-260C-9529CFA129F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AFBA0B3D-13EA-8DDE-398E-D4A9B308F552}"/>
              </a:ext>
            </a:extLst>
          </p:cNvPr>
          <p:cNvSpPr>
            <a:spLocks noGrp="1"/>
          </p:cNvSpPr>
          <p:nvPr>
            <p:ph type="sldNum" sz="quarter" idx="11"/>
          </p:nvPr>
        </p:nvSpPr>
        <p:spPr/>
        <p:txBody>
          <a:bodyPr/>
          <a:lstStyle/>
          <a:p>
            <a:fld id="{DA2C159E-F13C-4A85-9A41-E7669D3E0D70}" type="slidenum">
              <a:rPr lang="en-GB" noProof="0" smtClean="0"/>
              <a:pPr/>
              <a:t>114</a:t>
            </a:fld>
            <a:endParaRPr lang="en-GB" noProof="0" dirty="0"/>
          </a:p>
        </p:txBody>
      </p:sp>
    </p:spTree>
    <p:extLst>
      <p:ext uri="{BB962C8B-B14F-4D97-AF65-F5344CB8AC3E}">
        <p14:creationId xmlns:p14="http://schemas.microsoft.com/office/powerpoint/2010/main" val="2600167899"/>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descr="Image of Shrewsbury College Group logo.">
            <a:extLst>
              <a:ext uri="{FF2B5EF4-FFF2-40B4-BE49-F238E27FC236}">
                <a16:creationId xmlns:a16="http://schemas.microsoft.com/office/drawing/2014/main" id="{E2C579EE-E5CC-4F9A-A5AE-7CAF0043E178}"/>
              </a:ext>
            </a:extLst>
          </p:cNvPr>
          <p:cNvSpPr/>
          <p:nvPr/>
        </p:nvSpPr>
        <p:spPr>
          <a:xfrm>
            <a:off x="1583803" y="1675517"/>
            <a:ext cx="1987550" cy="8445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en-GB" sz="1100" noProof="0" dirty="0">
              <a:solidFill>
                <a:srgbClr val="002060"/>
              </a:solidFill>
              <a:effectLst/>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93ED7E31-0A20-431C-92C7-87EA77ED0CA9}"/>
              </a:ext>
            </a:extLst>
          </p:cNvPr>
          <p:cNvSpPr txBox="1"/>
          <p:nvPr/>
        </p:nvSpPr>
        <p:spPr>
          <a:xfrm>
            <a:off x="1763688" y="1275606"/>
            <a:ext cx="1152128" cy="184666"/>
          </a:xfrm>
          <a:prstGeom prst="rect">
            <a:avLst/>
          </a:prstGeom>
          <a:noFill/>
        </p:spPr>
        <p:txBody>
          <a:bodyPr wrap="square" lIns="0" tIns="0" rIns="0" bIns="0" rtlCol="0">
            <a:spAutoFit/>
          </a:bodyPr>
          <a:lstStyle/>
          <a:p>
            <a:r>
              <a:rPr lang="en-GB" sz="1200" noProof="0" dirty="0"/>
              <a:t>PRODUCED BY</a:t>
            </a:r>
          </a:p>
        </p:txBody>
      </p:sp>
      <p:pic>
        <p:nvPicPr>
          <p:cNvPr id="14" name="Picture 13" descr="Logo of the department for education.">
            <a:extLst>
              <a:ext uri="{FF2B5EF4-FFF2-40B4-BE49-F238E27FC236}">
                <a16:creationId xmlns:a16="http://schemas.microsoft.com/office/drawing/2014/main" id="{0D793A73-0B68-41C6-96A3-4A06CB6B86A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1674268"/>
            <a:ext cx="1800200" cy="844550"/>
          </a:xfrm>
          <a:prstGeom prst="rect">
            <a:avLst/>
          </a:prstGeom>
          <a:noFill/>
          <a:ln>
            <a:noFill/>
          </a:ln>
        </p:spPr>
      </p:pic>
      <p:sp>
        <p:nvSpPr>
          <p:cNvPr id="15" name="TextBox 14">
            <a:extLst>
              <a:ext uri="{FF2B5EF4-FFF2-40B4-BE49-F238E27FC236}">
                <a16:creationId xmlns:a16="http://schemas.microsoft.com/office/drawing/2014/main" id="{5E3E1E1C-19A4-4F4A-B678-E274A9DA15DB}"/>
              </a:ext>
            </a:extLst>
          </p:cNvPr>
          <p:cNvSpPr txBox="1"/>
          <p:nvPr/>
        </p:nvSpPr>
        <p:spPr>
          <a:xfrm>
            <a:off x="4675552" y="1275606"/>
            <a:ext cx="1152128" cy="184666"/>
          </a:xfrm>
          <a:prstGeom prst="rect">
            <a:avLst/>
          </a:prstGeom>
          <a:noFill/>
        </p:spPr>
        <p:txBody>
          <a:bodyPr wrap="square" lIns="0" tIns="0" rIns="0" bIns="0" rtlCol="0">
            <a:spAutoFit/>
          </a:bodyPr>
          <a:lstStyle/>
          <a:p>
            <a:r>
              <a:rPr lang="en-GB" sz="1200" noProof="0" dirty="0"/>
              <a:t>FUNDED BY</a:t>
            </a:r>
          </a:p>
        </p:txBody>
      </p:sp>
      <p:sp>
        <p:nvSpPr>
          <p:cNvPr id="16" name="TextBox 15">
            <a:extLst>
              <a:ext uri="{FF2B5EF4-FFF2-40B4-BE49-F238E27FC236}">
                <a16:creationId xmlns:a16="http://schemas.microsoft.com/office/drawing/2014/main" id="{3F2C459C-FDFD-413A-AA47-C10B685C2A01}"/>
              </a:ext>
            </a:extLst>
          </p:cNvPr>
          <p:cNvSpPr txBox="1"/>
          <p:nvPr/>
        </p:nvSpPr>
        <p:spPr>
          <a:xfrm>
            <a:off x="4662422" y="2868565"/>
            <a:ext cx="1800200" cy="323165"/>
          </a:xfrm>
          <a:prstGeom prst="rect">
            <a:avLst/>
          </a:prstGeom>
          <a:noFill/>
        </p:spPr>
        <p:txBody>
          <a:bodyPr wrap="square" lIns="0" tIns="0" rIns="0" bIns="0" rtlCol="0">
            <a:spAutoFit/>
          </a:bodyPr>
          <a:lstStyle/>
          <a:p>
            <a:r>
              <a:rPr lang="en-GB" sz="1050" noProof="0" dirty="0"/>
              <a:t>This programme is funded by the Department for Education</a:t>
            </a:r>
          </a:p>
        </p:txBody>
      </p:sp>
      <p:sp>
        <p:nvSpPr>
          <p:cNvPr id="17" name="TextBox 16">
            <a:extLst>
              <a:ext uri="{FF2B5EF4-FFF2-40B4-BE49-F238E27FC236}">
                <a16:creationId xmlns:a16="http://schemas.microsoft.com/office/drawing/2014/main" id="{36B2AE06-62E2-47AC-A4B8-78F23C87D5EA}"/>
              </a:ext>
            </a:extLst>
          </p:cNvPr>
          <p:cNvSpPr txBox="1"/>
          <p:nvPr/>
        </p:nvSpPr>
        <p:spPr>
          <a:xfrm>
            <a:off x="1583803" y="2787774"/>
            <a:ext cx="2088232" cy="646331"/>
          </a:xfrm>
          <a:prstGeom prst="rect">
            <a:avLst/>
          </a:prstGeom>
          <a:noFill/>
        </p:spPr>
        <p:txBody>
          <a:bodyPr wrap="square" lIns="0" tIns="0" rIns="0" bIns="0" rtlCol="0">
            <a:spAutoFit/>
          </a:bodyPr>
          <a:lstStyle/>
          <a:p>
            <a:r>
              <a:rPr lang="en-GB" sz="1050" noProof="0" dirty="0" err="1"/>
              <a:t>Shrewsbur</a:t>
            </a:r>
            <a:r>
              <a:rPr lang="en-GB" sz="1050" dirty="0"/>
              <a:t>y College Group</a:t>
            </a:r>
            <a:r>
              <a:rPr lang="en-GB" sz="1050" noProof="0" dirty="0"/>
              <a:t> has produced this resource on behalf of the Education and Training Foundation</a:t>
            </a:r>
          </a:p>
        </p:txBody>
      </p:sp>
      <p:sp>
        <p:nvSpPr>
          <p:cNvPr id="18" name="Title 17">
            <a:extLst>
              <a:ext uri="{FF2B5EF4-FFF2-40B4-BE49-F238E27FC236}">
                <a16:creationId xmlns:a16="http://schemas.microsoft.com/office/drawing/2014/main" id="{CA481ADA-FC14-4FE3-9F8D-6121602D1055}"/>
              </a:ext>
            </a:extLst>
          </p:cNvPr>
          <p:cNvSpPr txBox="1">
            <a:spLocks noGrp="1"/>
          </p:cNvSpPr>
          <p:nvPr>
            <p:ph type="title" idx="4294967295"/>
          </p:nvPr>
        </p:nvSpPr>
        <p:spPr>
          <a:xfrm>
            <a:off x="1187624" y="3651870"/>
            <a:ext cx="6552728" cy="369332"/>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E51C41"/>
                </a:solidFill>
                <a:effectLst/>
                <a:uLnTx/>
                <a:uFillTx/>
                <a:latin typeface="+mn-lt"/>
                <a:ea typeface="+mn-ea"/>
                <a:cs typeface="+mn-cs"/>
              </a:rPr>
              <a:t>ET-FOUNDATION.CO.UK</a:t>
            </a:r>
          </a:p>
        </p:txBody>
      </p:sp>
      <p:pic>
        <p:nvPicPr>
          <p:cNvPr id="5" name="Picture 4" descr="Red background shape for ETF logo">
            <a:extLst>
              <a:ext uri="{FF2B5EF4-FFF2-40B4-BE49-F238E27FC236}">
                <a16:creationId xmlns:a16="http://schemas.microsoft.com/office/drawing/2014/main" id="{BB2C64D5-4791-444B-9142-B07A38BD14F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24328" y="339502"/>
            <a:ext cx="1215103" cy="645557"/>
          </a:xfrm>
          <a:prstGeom prst="rect">
            <a:avLst/>
          </a:prstGeom>
        </p:spPr>
      </p:pic>
      <p:pic>
        <p:nvPicPr>
          <p:cNvPr id="6" name="Picture 5" descr="Shrewsbury Colleges Group logo&#10;">
            <a:extLst>
              <a:ext uri="{FF2B5EF4-FFF2-40B4-BE49-F238E27FC236}">
                <a16:creationId xmlns:a16="http://schemas.microsoft.com/office/drawing/2014/main" id="{2D86F1A0-9F80-AF69-E1A3-C3A4F8CEA9C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29953" y="1073117"/>
            <a:ext cx="2895249" cy="2046851"/>
          </a:xfrm>
          <a:prstGeom prst="rect">
            <a:avLst/>
          </a:prstGeom>
        </p:spPr>
      </p:pic>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p:cNvSpPr>
            <a:spLocks noGrp="1"/>
          </p:cNvSpPr>
          <p:nvPr>
            <p:ph type="sldNum" sz="quarter" idx="11"/>
          </p:nvPr>
        </p:nvSpPr>
        <p:spPr/>
        <p:txBody>
          <a:bodyPr/>
          <a:lstStyle/>
          <a:p>
            <a:fld id="{DA2C159E-F13C-4A85-9A41-E7669D3E0D70}" type="slidenum">
              <a:rPr lang="en-GB" noProof="0" smtClean="0"/>
              <a:pPr/>
              <a:t>115</a:t>
            </a:fld>
            <a:endParaRPr lang="en-GB" noProof="0" dirty="0"/>
          </a:p>
        </p:txBody>
      </p:sp>
    </p:spTree>
    <p:extLst>
      <p:ext uri="{BB962C8B-B14F-4D97-AF65-F5344CB8AC3E}">
        <p14:creationId xmlns:p14="http://schemas.microsoft.com/office/powerpoint/2010/main" val="32693146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BA7B1D-5658-376C-5D22-B8F8B3B7F76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8E89FE3-8A66-0525-A1DB-D4964E536997}"/>
              </a:ext>
            </a:extLst>
          </p:cNvPr>
          <p:cNvSpPr>
            <a:spLocks noGrp="1"/>
          </p:cNvSpPr>
          <p:nvPr>
            <p:ph type="title"/>
          </p:nvPr>
        </p:nvSpPr>
        <p:spPr/>
        <p:txBody>
          <a:bodyPr>
            <a:normAutofit/>
          </a:bodyPr>
          <a:lstStyle/>
          <a:p>
            <a:pPr>
              <a:lnSpc>
                <a:spcPct val="100000"/>
              </a:lnSpc>
            </a:pPr>
            <a:r>
              <a:rPr lang="en-GB" noProof="0" dirty="0"/>
              <a:t>Recap</a:t>
            </a:r>
            <a:endParaRPr lang="en-GB" sz="3600" noProof="0" dirty="0"/>
          </a:p>
        </p:txBody>
      </p:sp>
      <p:sp>
        <p:nvSpPr>
          <p:cNvPr id="5" name="Text Placeholder 4">
            <a:extLst>
              <a:ext uri="{FF2B5EF4-FFF2-40B4-BE49-F238E27FC236}">
                <a16:creationId xmlns:a16="http://schemas.microsoft.com/office/drawing/2014/main" id="{042B9B86-57F9-2C65-4921-C48760C1B948}"/>
              </a:ext>
            </a:extLst>
          </p:cNvPr>
          <p:cNvSpPr>
            <a:spLocks noGrp="1"/>
          </p:cNvSpPr>
          <p:nvPr>
            <p:ph type="body" sz="quarter" idx="12"/>
          </p:nvPr>
        </p:nvSpPr>
        <p:spPr/>
        <p:txBody>
          <a:bodyPr/>
          <a:lstStyle/>
          <a:p>
            <a:pPr>
              <a:lnSpc>
                <a:spcPct val="100000"/>
              </a:lnSpc>
            </a:pPr>
            <a:r>
              <a:rPr lang="en-GB" sz="2400" noProof="0" dirty="0"/>
              <a:t>Key objectives from </a:t>
            </a:r>
            <a:r>
              <a:rPr lang="en-GB" sz="2400" noProof="0" dirty="0" err="1"/>
              <a:t>Brightfutures</a:t>
            </a:r>
            <a:r>
              <a:rPr lang="en-GB" sz="2400" noProof="0" dirty="0"/>
              <a:t> College task.</a:t>
            </a:r>
          </a:p>
        </p:txBody>
      </p:sp>
      <p:sp>
        <p:nvSpPr>
          <p:cNvPr id="3" name="Footer Placeholder 2">
            <a:extLst>
              <a:ext uri="{FF2B5EF4-FFF2-40B4-BE49-F238E27FC236}">
                <a16:creationId xmlns:a16="http://schemas.microsoft.com/office/drawing/2014/main" id="{5C013B64-4664-B6A6-034F-5C85DBA81E4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E373488A-2586-7F2A-55D1-F08350D076DE}"/>
              </a:ext>
            </a:extLst>
          </p:cNvPr>
          <p:cNvSpPr>
            <a:spLocks noGrp="1"/>
          </p:cNvSpPr>
          <p:nvPr>
            <p:ph type="sldNum" sz="quarter" idx="11"/>
          </p:nvPr>
        </p:nvSpPr>
        <p:spPr/>
        <p:txBody>
          <a:bodyPr/>
          <a:lstStyle/>
          <a:p>
            <a:fld id="{DA2C159E-F13C-4A85-9A41-E7669D3E0D70}" type="slidenum">
              <a:rPr lang="en-GB" noProof="0" smtClean="0"/>
              <a:pPr/>
              <a:t>12</a:t>
            </a:fld>
            <a:endParaRPr lang="en-GB" noProof="0" dirty="0"/>
          </a:p>
        </p:txBody>
      </p:sp>
    </p:spTree>
    <p:extLst>
      <p:ext uri="{BB962C8B-B14F-4D97-AF65-F5344CB8AC3E}">
        <p14:creationId xmlns:p14="http://schemas.microsoft.com/office/powerpoint/2010/main" val="41576587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A36E1C-923E-C43A-AF26-D644F3CEBA0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5EBBD0D-B739-3576-9C36-689D866FFF55}"/>
              </a:ext>
            </a:extLst>
          </p:cNvPr>
          <p:cNvSpPr>
            <a:spLocks noGrp="1"/>
          </p:cNvSpPr>
          <p:nvPr>
            <p:ph type="title"/>
          </p:nvPr>
        </p:nvSpPr>
        <p:spPr/>
        <p:txBody>
          <a:bodyPr>
            <a:normAutofit/>
          </a:bodyPr>
          <a:lstStyle/>
          <a:p>
            <a:pPr>
              <a:lnSpc>
                <a:spcPct val="100000"/>
              </a:lnSpc>
            </a:pPr>
            <a:r>
              <a:rPr lang="en-GB" sz="3600" noProof="0" dirty="0" err="1"/>
              <a:t>Wordcloud</a:t>
            </a:r>
            <a:r>
              <a:rPr lang="en-GB" sz="3600" noProof="0" dirty="0"/>
              <a:t> task</a:t>
            </a:r>
          </a:p>
        </p:txBody>
      </p:sp>
      <p:sp>
        <p:nvSpPr>
          <p:cNvPr id="5" name="Text Placeholder 4">
            <a:extLst>
              <a:ext uri="{FF2B5EF4-FFF2-40B4-BE49-F238E27FC236}">
                <a16:creationId xmlns:a16="http://schemas.microsoft.com/office/drawing/2014/main" id="{89CD57D5-1BD7-5306-25D2-5FE509EF57CB}"/>
              </a:ext>
            </a:extLst>
          </p:cNvPr>
          <p:cNvSpPr>
            <a:spLocks noGrp="1"/>
          </p:cNvSpPr>
          <p:nvPr>
            <p:ph type="body" sz="quarter" idx="12"/>
          </p:nvPr>
        </p:nvSpPr>
        <p:spPr>
          <a:xfrm>
            <a:off x="234000" y="949325"/>
            <a:ext cx="7667625" cy="3638649"/>
          </a:xfrm>
        </p:spPr>
        <p:txBody>
          <a:bodyPr/>
          <a:lstStyle/>
          <a:p>
            <a:pPr marL="0" indent="0">
              <a:buNone/>
            </a:pPr>
            <a:r>
              <a:rPr lang="en-GB" noProof="0" dirty="0">
                <a:ea typeface="+mn-lt"/>
                <a:cs typeface="+mn-lt"/>
              </a:rPr>
              <a:t>Access the </a:t>
            </a:r>
            <a:r>
              <a:rPr lang="en-GB" noProof="0" dirty="0">
                <a:ea typeface="+mn-lt"/>
                <a:cs typeface="+mn-lt"/>
                <a:hlinkClick r:id="rId3"/>
              </a:rPr>
              <a:t>Wordcloud </a:t>
            </a:r>
            <a:r>
              <a:rPr lang="en-GB" noProof="0" dirty="0">
                <a:ea typeface="+mn-lt"/>
                <a:cs typeface="+mn-lt"/>
              </a:rPr>
              <a:t>tool using the provided link and class code.</a:t>
            </a:r>
          </a:p>
          <a:p>
            <a:pPr marL="0" indent="0">
              <a:buNone/>
            </a:pPr>
            <a:r>
              <a:rPr lang="en-GB" noProof="0" dirty="0">
                <a:ea typeface="+mn-lt"/>
                <a:cs typeface="+mn-lt"/>
              </a:rPr>
              <a:t>  </a:t>
            </a:r>
          </a:p>
          <a:p>
            <a:pPr marL="0" indent="0">
              <a:buNone/>
            </a:pPr>
            <a:r>
              <a:rPr lang="en-GB" noProof="0" dirty="0">
                <a:ea typeface="+mn-lt"/>
                <a:cs typeface="+mn-lt"/>
              </a:rPr>
              <a:t>Task instructions:</a:t>
            </a:r>
            <a:endParaRPr lang="en-GB" sz="2400" noProof="0" dirty="0"/>
          </a:p>
          <a:p>
            <a:pPr lvl="1">
              <a:lnSpc>
                <a:spcPct val="100000"/>
              </a:lnSpc>
            </a:pPr>
            <a:r>
              <a:rPr lang="en-GB" sz="2400" noProof="0" dirty="0"/>
              <a:t>Add keywords related to structured and unstructured data from your </a:t>
            </a:r>
            <a:r>
              <a:rPr lang="en-GB" noProof="0" dirty="0"/>
              <a:t>lesson</a:t>
            </a:r>
            <a:r>
              <a:rPr lang="en-GB" sz="2400" noProof="0" dirty="0"/>
              <a:t> </a:t>
            </a:r>
            <a:r>
              <a:rPr lang="en-GB" dirty="0"/>
              <a:t>1</a:t>
            </a:r>
            <a:r>
              <a:rPr lang="en-GB" sz="2400" noProof="0" dirty="0"/>
              <a:t> homework.</a:t>
            </a:r>
          </a:p>
          <a:p>
            <a:pPr lvl="1">
              <a:lnSpc>
                <a:spcPct val="100000"/>
              </a:lnSpc>
            </a:pPr>
            <a:r>
              <a:rPr lang="en-GB" sz="2400" noProof="0" dirty="0"/>
              <a:t>Focus on key terms such as data types, formats and characteristics.</a:t>
            </a:r>
            <a:endParaRPr lang="en-GB" noProof="0" dirty="0"/>
          </a:p>
        </p:txBody>
      </p:sp>
      <p:sp>
        <p:nvSpPr>
          <p:cNvPr id="3" name="Footer Placeholder 2">
            <a:extLst>
              <a:ext uri="{FF2B5EF4-FFF2-40B4-BE49-F238E27FC236}">
                <a16:creationId xmlns:a16="http://schemas.microsoft.com/office/drawing/2014/main" id="{F823CD6A-0B73-34EA-4CF6-D1DA8ADFE04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BC2D02D3-51D7-9ADA-ED08-7A5606E823F3}"/>
              </a:ext>
            </a:extLst>
          </p:cNvPr>
          <p:cNvSpPr>
            <a:spLocks noGrp="1"/>
          </p:cNvSpPr>
          <p:nvPr>
            <p:ph type="sldNum" sz="quarter" idx="11"/>
          </p:nvPr>
        </p:nvSpPr>
        <p:spPr/>
        <p:txBody>
          <a:bodyPr/>
          <a:lstStyle/>
          <a:p>
            <a:fld id="{DA2C159E-F13C-4A85-9A41-E7669D3E0D70}" type="slidenum">
              <a:rPr lang="en-GB" noProof="0" smtClean="0"/>
              <a:pPr/>
              <a:t>13</a:t>
            </a:fld>
            <a:endParaRPr lang="en-GB" noProof="0" dirty="0"/>
          </a:p>
        </p:txBody>
      </p:sp>
    </p:spTree>
    <p:extLst>
      <p:ext uri="{BB962C8B-B14F-4D97-AF65-F5344CB8AC3E}">
        <p14:creationId xmlns:p14="http://schemas.microsoft.com/office/powerpoint/2010/main" val="37771679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0A8E4A-C651-C08A-146C-4D0CB876E83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D281F0F-4DD4-7FAE-C568-CAC462797B4F}"/>
              </a:ext>
            </a:extLst>
          </p:cNvPr>
          <p:cNvSpPr>
            <a:spLocks noGrp="1"/>
          </p:cNvSpPr>
          <p:nvPr>
            <p:ph type="title"/>
          </p:nvPr>
        </p:nvSpPr>
        <p:spPr/>
        <p:txBody>
          <a:bodyPr>
            <a:normAutofit/>
          </a:bodyPr>
          <a:lstStyle/>
          <a:p>
            <a:pPr>
              <a:lnSpc>
                <a:spcPct val="100000"/>
              </a:lnSpc>
            </a:pPr>
            <a:r>
              <a:rPr lang="en-GB" sz="3600" noProof="0" dirty="0"/>
              <a:t>Structured data overview</a:t>
            </a:r>
          </a:p>
        </p:txBody>
      </p:sp>
      <p:sp>
        <p:nvSpPr>
          <p:cNvPr id="5" name="Text Placeholder 4">
            <a:extLst>
              <a:ext uri="{FF2B5EF4-FFF2-40B4-BE49-F238E27FC236}">
                <a16:creationId xmlns:a16="http://schemas.microsoft.com/office/drawing/2014/main" id="{81B23DC0-5CC5-11C3-798F-15B320B9441F}"/>
              </a:ext>
            </a:extLst>
          </p:cNvPr>
          <p:cNvSpPr>
            <a:spLocks noGrp="1"/>
          </p:cNvSpPr>
          <p:nvPr>
            <p:ph type="body" sz="quarter" idx="12"/>
          </p:nvPr>
        </p:nvSpPr>
        <p:spPr/>
        <p:txBody>
          <a:bodyPr/>
          <a:lstStyle/>
          <a:p>
            <a:pPr>
              <a:lnSpc>
                <a:spcPct val="100000"/>
              </a:lnSpc>
            </a:pPr>
            <a:r>
              <a:rPr lang="en-GB" sz="2400" noProof="0" dirty="0"/>
              <a:t>Structured data is information that is organised in a specific format, such as rows and columns in a table.</a:t>
            </a:r>
          </a:p>
          <a:p>
            <a:pPr>
              <a:lnSpc>
                <a:spcPct val="100000"/>
              </a:lnSpc>
            </a:pPr>
            <a:endParaRPr lang="en-GB" sz="2400" noProof="0" dirty="0"/>
          </a:p>
          <a:p>
            <a:pPr>
              <a:lnSpc>
                <a:spcPct val="100000"/>
              </a:lnSpc>
            </a:pPr>
            <a:r>
              <a:rPr lang="en-GB" noProof="0" dirty="0"/>
              <a:t>Applications that can use structured data</a:t>
            </a:r>
            <a:r>
              <a:rPr lang="en-GB" sz="2400" noProof="0" dirty="0"/>
              <a:t>:</a:t>
            </a:r>
          </a:p>
          <a:p>
            <a:pPr lvl="1">
              <a:lnSpc>
                <a:spcPct val="100000"/>
              </a:lnSpc>
            </a:pPr>
            <a:r>
              <a:rPr lang="en-GB" sz="2400" noProof="0" dirty="0"/>
              <a:t>Spreadsheets, databases and CSV files.</a:t>
            </a:r>
          </a:p>
          <a:p>
            <a:pPr marL="0" lvl="1" indent="0">
              <a:lnSpc>
                <a:spcPct val="100000"/>
              </a:lnSpc>
              <a:buNone/>
            </a:pPr>
            <a:endParaRPr lang="en-GB" sz="2400" noProof="0" dirty="0"/>
          </a:p>
          <a:p>
            <a:pPr marL="0" lvl="1" indent="0">
              <a:lnSpc>
                <a:spcPct val="100000"/>
              </a:lnSpc>
              <a:buNone/>
            </a:pPr>
            <a:r>
              <a:rPr lang="en-GB" sz="2400" noProof="0" dirty="0"/>
              <a:t>Benefits:</a:t>
            </a:r>
          </a:p>
          <a:p>
            <a:pPr lvl="1">
              <a:lnSpc>
                <a:spcPct val="100000"/>
              </a:lnSpc>
            </a:pPr>
            <a:r>
              <a:rPr lang="en-GB" sz="2400" noProof="0" dirty="0"/>
              <a:t>Easy to search, filter and analyse.</a:t>
            </a:r>
          </a:p>
          <a:p>
            <a:pPr lvl="1">
              <a:lnSpc>
                <a:spcPct val="100000"/>
              </a:lnSpc>
            </a:pPr>
            <a:r>
              <a:rPr lang="en-GB" sz="2400" noProof="0" dirty="0"/>
              <a:t>Provides clarity and consistency for decision-making.</a:t>
            </a:r>
          </a:p>
          <a:p>
            <a:pPr lvl="1">
              <a:lnSpc>
                <a:spcPct val="100000"/>
              </a:lnSpc>
            </a:pPr>
            <a:r>
              <a:rPr lang="en-GB" sz="2400" noProof="0" dirty="0"/>
              <a:t>Enables visual representation (e.g. charts, graphs).</a:t>
            </a:r>
          </a:p>
          <a:p>
            <a:endParaRPr lang="en-GB" noProof="0" dirty="0"/>
          </a:p>
        </p:txBody>
      </p:sp>
      <p:sp>
        <p:nvSpPr>
          <p:cNvPr id="3" name="Footer Placeholder 2">
            <a:extLst>
              <a:ext uri="{FF2B5EF4-FFF2-40B4-BE49-F238E27FC236}">
                <a16:creationId xmlns:a16="http://schemas.microsoft.com/office/drawing/2014/main" id="{7A6C9723-1B0C-5721-9B25-AA1167C84C1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20F96A5D-1086-B938-B9EB-1E6F1256FE8B}"/>
              </a:ext>
            </a:extLst>
          </p:cNvPr>
          <p:cNvSpPr>
            <a:spLocks noGrp="1"/>
          </p:cNvSpPr>
          <p:nvPr>
            <p:ph type="sldNum" sz="quarter" idx="11"/>
          </p:nvPr>
        </p:nvSpPr>
        <p:spPr/>
        <p:txBody>
          <a:bodyPr/>
          <a:lstStyle/>
          <a:p>
            <a:fld id="{DA2C159E-F13C-4A85-9A41-E7669D3E0D70}" type="slidenum">
              <a:rPr lang="en-GB" noProof="0" smtClean="0"/>
              <a:pPr/>
              <a:t>14</a:t>
            </a:fld>
            <a:endParaRPr lang="en-GB" noProof="0" dirty="0"/>
          </a:p>
        </p:txBody>
      </p:sp>
    </p:spTree>
    <p:extLst>
      <p:ext uri="{BB962C8B-B14F-4D97-AF65-F5344CB8AC3E}">
        <p14:creationId xmlns:p14="http://schemas.microsoft.com/office/powerpoint/2010/main" val="27071644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571768-8C0B-2F32-C62F-BD5A4DC7D29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188794D-33A1-7183-BD94-18A04AC3B0F6}"/>
              </a:ext>
            </a:extLst>
          </p:cNvPr>
          <p:cNvSpPr>
            <a:spLocks noGrp="1"/>
          </p:cNvSpPr>
          <p:nvPr>
            <p:ph type="title"/>
          </p:nvPr>
        </p:nvSpPr>
        <p:spPr/>
        <p:txBody>
          <a:bodyPr>
            <a:normAutofit/>
          </a:bodyPr>
          <a:lstStyle/>
          <a:p>
            <a:pPr>
              <a:lnSpc>
                <a:spcPct val="100000"/>
              </a:lnSpc>
            </a:pPr>
            <a:r>
              <a:rPr lang="en-GB" sz="3600" noProof="0" dirty="0"/>
              <a:t>Structured data</a:t>
            </a:r>
          </a:p>
        </p:txBody>
      </p:sp>
      <p:sp>
        <p:nvSpPr>
          <p:cNvPr id="5" name="Text Placeholder 4">
            <a:extLst>
              <a:ext uri="{FF2B5EF4-FFF2-40B4-BE49-F238E27FC236}">
                <a16:creationId xmlns:a16="http://schemas.microsoft.com/office/drawing/2014/main" id="{7605D001-7E03-4480-B3D8-891513C4F0FE}"/>
              </a:ext>
            </a:extLst>
          </p:cNvPr>
          <p:cNvSpPr>
            <a:spLocks noGrp="1"/>
          </p:cNvSpPr>
          <p:nvPr>
            <p:ph type="body" sz="quarter" idx="12"/>
          </p:nvPr>
        </p:nvSpPr>
        <p:spPr/>
        <p:txBody>
          <a:bodyPr/>
          <a:lstStyle/>
          <a:p>
            <a:pPr marL="0" indent="0">
              <a:buNone/>
            </a:pPr>
            <a:r>
              <a:rPr lang="en-GB" noProof="0" dirty="0"/>
              <a:t>Structured example:</a:t>
            </a:r>
          </a:p>
          <a:p>
            <a:pPr marL="0" indent="0">
              <a:buNone/>
            </a:pPr>
            <a:endParaRPr lang="en-GB" noProof="0" dirty="0"/>
          </a:p>
          <a:p>
            <a:pPr marL="0" indent="0">
              <a:buNone/>
            </a:pPr>
            <a:endParaRPr lang="en-GB" noProof="0" dirty="0"/>
          </a:p>
          <a:p>
            <a:pPr marL="0" indent="0">
              <a:buNone/>
            </a:pPr>
            <a:endParaRPr lang="en-GB" noProof="0" dirty="0"/>
          </a:p>
          <a:p>
            <a:pPr marL="0" indent="0">
              <a:buNone/>
            </a:pPr>
            <a:endParaRPr lang="en-GB" noProof="0" dirty="0"/>
          </a:p>
        </p:txBody>
      </p:sp>
      <p:graphicFrame>
        <p:nvGraphicFramePr>
          <p:cNvPr id="6" name="Table 5">
            <a:extLst>
              <a:ext uri="{FF2B5EF4-FFF2-40B4-BE49-F238E27FC236}">
                <a16:creationId xmlns:a16="http://schemas.microsoft.com/office/drawing/2014/main" id="{025DD592-9DB6-1F00-828C-D7FE0D198DC9}"/>
              </a:ext>
            </a:extLst>
          </p:cNvPr>
          <p:cNvGraphicFramePr>
            <a:graphicFrameLocks noGrp="1"/>
          </p:cNvGraphicFramePr>
          <p:nvPr>
            <p:extLst>
              <p:ext uri="{D42A27DB-BD31-4B8C-83A1-F6EECF244321}">
                <p14:modId xmlns:p14="http://schemas.microsoft.com/office/powerpoint/2010/main" val="2356778013"/>
              </p:ext>
            </p:extLst>
          </p:nvPr>
        </p:nvGraphicFramePr>
        <p:xfrm>
          <a:off x="250824" y="1563638"/>
          <a:ext cx="8424864" cy="1432560"/>
        </p:xfrm>
        <a:graphic>
          <a:graphicData uri="http://schemas.openxmlformats.org/drawingml/2006/table">
            <a:tbl>
              <a:tblPr firstRow="1" bandRow="1">
                <a:tableStyleId>{073A0DAA-6AF3-43AB-8588-CEC1D06C72B9}</a:tableStyleId>
              </a:tblPr>
              <a:tblGrid>
                <a:gridCol w="1269801">
                  <a:extLst>
                    <a:ext uri="{9D8B030D-6E8A-4147-A177-3AD203B41FA5}">
                      <a16:colId xmlns:a16="http://schemas.microsoft.com/office/drawing/2014/main" val="596137761"/>
                    </a:ext>
                  </a:extLst>
                </a:gridCol>
                <a:gridCol w="1258761">
                  <a:extLst>
                    <a:ext uri="{9D8B030D-6E8A-4147-A177-3AD203B41FA5}">
                      <a16:colId xmlns:a16="http://schemas.microsoft.com/office/drawing/2014/main" val="3674298732"/>
                    </a:ext>
                  </a:extLst>
                </a:gridCol>
                <a:gridCol w="692514">
                  <a:extLst>
                    <a:ext uri="{9D8B030D-6E8A-4147-A177-3AD203B41FA5}">
                      <a16:colId xmlns:a16="http://schemas.microsoft.com/office/drawing/2014/main" val="2425465122"/>
                    </a:ext>
                  </a:extLst>
                </a:gridCol>
                <a:gridCol w="3746966">
                  <a:extLst>
                    <a:ext uri="{9D8B030D-6E8A-4147-A177-3AD203B41FA5}">
                      <a16:colId xmlns:a16="http://schemas.microsoft.com/office/drawing/2014/main" val="859087884"/>
                    </a:ext>
                  </a:extLst>
                </a:gridCol>
                <a:gridCol w="1456822">
                  <a:extLst>
                    <a:ext uri="{9D8B030D-6E8A-4147-A177-3AD203B41FA5}">
                      <a16:colId xmlns:a16="http://schemas.microsoft.com/office/drawing/2014/main" val="1027429406"/>
                    </a:ext>
                  </a:extLst>
                </a:gridCol>
              </a:tblGrid>
              <a:tr h="0">
                <a:tc>
                  <a:txBody>
                    <a:bodyPr/>
                    <a:lstStyle/>
                    <a:p>
                      <a:r>
                        <a:rPr lang="en-GB" sz="1400" noProof="0" dirty="0">
                          <a:solidFill>
                            <a:schemeClr val="tx1"/>
                          </a:solidFill>
                        </a:rPr>
                        <a:t>Post date</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r>
                        <a:rPr lang="en-GB" sz="1400" noProof="0" dirty="0">
                          <a:solidFill>
                            <a:schemeClr val="tx1"/>
                          </a:solidFill>
                        </a:rPr>
                        <a:t>Platform</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r>
                        <a:rPr lang="en-GB" sz="1400" noProof="0" dirty="0">
                          <a:solidFill>
                            <a:schemeClr val="tx1"/>
                          </a:solidFill>
                        </a:rPr>
                        <a:t>Likes</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r>
                        <a:rPr lang="en-GB" sz="1400" noProof="0" dirty="0">
                          <a:solidFill>
                            <a:schemeClr val="tx1"/>
                          </a:solidFill>
                        </a:rPr>
                        <a:t>Comments</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r>
                        <a:rPr lang="en-GB" sz="1400" noProof="0" dirty="0">
                          <a:solidFill>
                            <a:schemeClr val="tx1"/>
                          </a:solidFill>
                        </a:rPr>
                        <a:t>Sentiment</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3592820268"/>
                  </a:ext>
                </a:extLst>
              </a:tr>
              <a:tr h="0">
                <a:tc>
                  <a:txBody>
                    <a:bodyPr/>
                    <a:lstStyle/>
                    <a:p>
                      <a:r>
                        <a:rPr lang="en-GB" sz="1400" noProof="0" dirty="0"/>
                        <a:t>01/01/2025</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r>
                        <a:rPr lang="en-GB" sz="1400" noProof="0" dirty="0"/>
                        <a:t>Instagram</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r>
                        <a:rPr lang="en-GB" sz="1400" noProof="0" dirty="0"/>
                        <a:t>120</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r>
                        <a:rPr lang="en-GB" sz="1400" noProof="0" dirty="0"/>
                        <a:t>"</a:t>
                      </a:r>
                      <a:r>
                        <a:rPr lang="en-GB" sz="1400" noProof="0" dirty="0" err="1"/>
                        <a:t>BrightFutures</a:t>
                      </a:r>
                      <a:r>
                        <a:rPr lang="en-GB" sz="1400" noProof="0" dirty="0"/>
                        <a:t> open day was amazing! #Excited"</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r>
                        <a:rPr lang="en-GB" sz="1400" noProof="0" dirty="0"/>
                        <a:t>Positive</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304406929"/>
                  </a:ext>
                </a:extLst>
              </a:tr>
              <a:tr h="0">
                <a:tc>
                  <a:txBody>
                    <a:bodyPr/>
                    <a:lstStyle/>
                    <a:p>
                      <a:r>
                        <a:rPr lang="en-GB" sz="1400" noProof="0" dirty="0"/>
                        <a:t>02/01/2025</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r>
                        <a:rPr lang="en-GB" sz="1400" noProof="0" dirty="0"/>
                        <a:t>Twitter</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r>
                        <a:rPr lang="en-GB" sz="1400" noProof="0" dirty="0"/>
                        <a:t>85</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r>
                        <a:rPr lang="en-GB" sz="1400" noProof="0" dirty="0"/>
                        <a:t>"The Wi-Fi was slow again. Can you fix this?"</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r>
                        <a:rPr lang="en-GB" sz="1400" noProof="0" dirty="0"/>
                        <a:t>Negative</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1523667330"/>
                  </a:ext>
                </a:extLst>
              </a:tr>
              <a:tr h="0">
                <a:tc>
                  <a:txBody>
                    <a:bodyPr/>
                    <a:lstStyle/>
                    <a:p>
                      <a:r>
                        <a:rPr lang="en-GB" sz="1400" noProof="0" dirty="0"/>
                        <a:t>03/01/2025</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r>
                        <a:rPr lang="en-GB" sz="1400" noProof="0" dirty="0"/>
                        <a:t>Facebook</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r>
                        <a:rPr lang="en-GB" sz="1400" noProof="0" dirty="0"/>
                        <a:t>200</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r>
                        <a:rPr lang="en-GB" sz="1400" noProof="0" dirty="0"/>
                        <a:t>"The career fair was really helpful!"</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r>
                        <a:rPr lang="en-GB" sz="1400" noProof="0" dirty="0"/>
                        <a:t>Positive</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3317132537"/>
                  </a:ext>
                </a:extLst>
              </a:tr>
            </a:tbl>
          </a:graphicData>
        </a:graphic>
      </p:graphicFrame>
      <p:sp>
        <p:nvSpPr>
          <p:cNvPr id="3" name="Footer Placeholder 2">
            <a:extLst>
              <a:ext uri="{FF2B5EF4-FFF2-40B4-BE49-F238E27FC236}">
                <a16:creationId xmlns:a16="http://schemas.microsoft.com/office/drawing/2014/main" id="{67FE47DC-76F1-371C-BC9E-770A6F19211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EA036E5C-4F3D-C080-51FF-5E0AF46B4EAF}"/>
              </a:ext>
            </a:extLst>
          </p:cNvPr>
          <p:cNvSpPr>
            <a:spLocks noGrp="1"/>
          </p:cNvSpPr>
          <p:nvPr>
            <p:ph type="sldNum" sz="quarter" idx="11"/>
          </p:nvPr>
        </p:nvSpPr>
        <p:spPr/>
        <p:txBody>
          <a:bodyPr/>
          <a:lstStyle/>
          <a:p>
            <a:fld id="{DA2C159E-F13C-4A85-9A41-E7669D3E0D70}" type="slidenum">
              <a:rPr lang="en-GB" noProof="0" smtClean="0"/>
              <a:pPr/>
              <a:t>15</a:t>
            </a:fld>
            <a:endParaRPr lang="en-GB" noProof="0" dirty="0"/>
          </a:p>
        </p:txBody>
      </p:sp>
    </p:spTree>
    <p:extLst>
      <p:ext uri="{BB962C8B-B14F-4D97-AF65-F5344CB8AC3E}">
        <p14:creationId xmlns:p14="http://schemas.microsoft.com/office/powerpoint/2010/main" val="24118873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69CF70-DAEF-36E0-1CD6-45F2520281E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82178E7-E848-D33A-48D8-FD5DC73FFD65}"/>
              </a:ext>
            </a:extLst>
          </p:cNvPr>
          <p:cNvSpPr>
            <a:spLocks noGrp="1"/>
          </p:cNvSpPr>
          <p:nvPr>
            <p:ph type="title"/>
          </p:nvPr>
        </p:nvSpPr>
        <p:spPr/>
        <p:txBody>
          <a:bodyPr>
            <a:normAutofit/>
          </a:bodyPr>
          <a:lstStyle/>
          <a:p>
            <a:pPr>
              <a:lnSpc>
                <a:spcPct val="100000"/>
              </a:lnSpc>
            </a:pPr>
            <a:r>
              <a:rPr lang="en-GB" sz="3600" noProof="0" dirty="0"/>
              <a:t>Unstructured data</a:t>
            </a:r>
          </a:p>
        </p:txBody>
      </p:sp>
      <p:sp>
        <p:nvSpPr>
          <p:cNvPr id="5" name="Text Placeholder 4">
            <a:extLst>
              <a:ext uri="{FF2B5EF4-FFF2-40B4-BE49-F238E27FC236}">
                <a16:creationId xmlns:a16="http://schemas.microsoft.com/office/drawing/2014/main" id="{5AD81710-E2B7-4A77-1583-1E784100FD53}"/>
              </a:ext>
            </a:extLst>
          </p:cNvPr>
          <p:cNvSpPr>
            <a:spLocks noGrp="1"/>
          </p:cNvSpPr>
          <p:nvPr>
            <p:ph type="body" sz="quarter" idx="12"/>
          </p:nvPr>
        </p:nvSpPr>
        <p:spPr/>
        <p:txBody>
          <a:bodyPr/>
          <a:lstStyle/>
          <a:p>
            <a:pPr marL="0" indent="0">
              <a:buNone/>
            </a:pPr>
            <a:r>
              <a:rPr lang="en-GB" noProof="0" dirty="0"/>
              <a:t>Unstructured example:</a:t>
            </a:r>
          </a:p>
          <a:p>
            <a:pPr marL="0" indent="0">
              <a:buNone/>
            </a:pPr>
            <a:endParaRPr lang="en-GB" dirty="0"/>
          </a:p>
          <a:p>
            <a:pPr marL="0" indent="0">
              <a:buNone/>
            </a:pPr>
            <a:endParaRPr lang="en-GB" noProof="0" dirty="0"/>
          </a:p>
          <a:p>
            <a:pPr marL="0" indent="0">
              <a:buNone/>
            </a:pPr>
            <a:endParaRPr lang="en-GB" dirty="0"/>
          </a:p>
          <a:p>
            <a:pPr marL="0" indent="0">
              <a:buNone/>
            </a:pPr>
            <a:endParaRPr lang="en-GB" noProof="0" dirty="0"/>
          </a:p>
          <a:p>
            <a:r>
              <a:rPr lang="en-GB" noProof="0" dirty="0"/>
              <a:t>Compare and identify the differences and similarities.</a:t>
            </a:r>
          </a:p>
          <a:p>
            <a:pPr marL="0" indent="0">
              <a:buNone/>
            </a:pPr>
            <a:endParaRPr lang="en-GB" noProof="0" dirty="0"/>
          </a:p>
        </p:txBody>
      </p:sp>
      <p:graphicFrame>
        <p:nvGraphicFramePr>
          <p:cNvPr id="7" name="Table 6">
            <a:extLst>
              <a:ext uri="{FF2B5EF4-FFF2-40B4-BE49-F238E27FC236}">
                <a16:creationId xmlns:a16="http://schemas.microsoft.com/office/drawing/2014/main" id="{4BC4844D-26F3-2CA8-5399-972316A0A6DD}"/>
              </a:ext>
            </a:extLst>
          </p:cNvPr>
          <p:cNvGraphicFramePr>
            <a:graphicFrameLocks noGrp="1"/>
          </p:cNvGraphicFramePr>
          <p:nvPr>
            <p:extLst>
              <p:ext uri="{D42A27DB-BD31-4B8C-83A1-F6EECF244321}">
                <p14:modId xmlns:p14="http://schemas.microsoft.com/office/powerpoint/2010/main" val="2544437430"/>
              </p:ext>
            </p:extLst>
          </p:nvPr>
        </p:nvGraphicFramePr>
        <p:xfrm>
          <a:off x="250825" y="1563638"/>
          <a:ext cx="8437563" cy="1112520"/>
        </p:xfrm>
        <a:graphic>
          <a:graphicData uri="http://schemas.openxmlformats.org/drawingml/2006/table">
            <a:tbl>
              <a:tblPr firstRow="1" bandRow="1">
                <a:tableStyleId>{5C22544A-7EE6-4342-B048-85BDC9FD1C3A}</a:tableStyleId>
              </a:tblPr>
              <a:tblGrid>
                <a:gridCol w="8437563">
                  <a:extLst>
                    <a:ext uri="{9D8B030D-6E8A-4147-A177-3AD203B41FA5}">
                      <a16:colId xmlns:a16="http://schemas.microsoft.com/office/drawing/2014/main" val="147026714"/>
                    </a:ext>
                  </a:extLst>
                </a:gridCol>
              </a:tblGrid>
              <a:tr h="370840">
                <a:tc>
                  <a:txBody>
                    <a:bodyPr/>
                    <a:lstStyle/>
                    <a:p>
                      <a:pPr lvl="0" algn="l">
                        <a:lnSpc>
                          <a:spcPct val="100000"/>
                        </a:lnSpc>
                        <a:spcBef>
                          <a:spcPts val="0"/>
                        </a:spcBef>
                        <a:spcAft>
                          <a:spcPts val="0"/>
                        </a:spcAft>
                        <a:buNone/>
                      </a:pPr>
                      <a:r>
                        <a:rPr lang="en-GB" sz="1400" b="0" noProof="0" dirty="0">
                          <a:solidFill>
                            <a:schemeClr val="tx1"/>
                          </a:solidFill>
                          <a:latin typeface="+mj-lt"/>
                        </a:rPr>
                        <a:t>01/01/2025 Instagram 120 </a:t>
                      </a:r>
                      <a:r>
                        <a:rPr lang="en-GB" sz="1400" b="0" noProof="0" dirty="0" err="1">
                          <a:solidFill>
                            <a:schemeClr val="tx1"/>
                          </a:solidFill>
                          <a:latin typeface="+mj-lt"/>
                        </a:rPr>
                        <a:t>BrightFutures</a:t>
                      </a:r>
                      <a:r>
                        <a:rPr lang="en-GB" sz="1400" b="0" noProof="0" dirty="0">
                          <a:solidFill>
                            <a:schemeClr val="tx1"/>
                          </a:solidFill>
                          <a:latin typeface="+mj-lt"/>
                        </a:rPr>
                        <a:t> open day was amazing! #Excited Positive</a:t>
                      </a:r>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619410253"/>
                  </a:ext>
                </a:extLst>
              </a:tr>
              <a:tr h="370840">
                <a:tc>
                  <a:txBody>
                    <a:bodyPr/>
                    <a:lstStyle/>
                    <a:p>
                      <a:pPr lvl="0" algn="l">
                        <a:lnSpc>
                          <a:spcPct val="100000"/>
                        </a:lnSpc>
                        <a:spcBef>
                          <a:spcPts val="0"/>
                        </a:spcBef>
                        <a:spcAft>
                          <a:spcPts val="0"/>
                        </a:spcAft>
                        <a:buNone/>
                      </a:pPr>
                      <a:r>
                        <a:rPr lang="en-GB" sz="1400" b="0" i="0" u="none" strike="noStrike" noProof="0" dirty="0">
                          <a:solidFill>
                            <a:schemeClr val="tx1"/>
                          </a:solidFill>
                          <a:latin typeface="+mj-lt"/>
                        </a:rPr>
                        <a:t>02/01/2025 Twitter 85 The Wi-Fi was slow again. Can you fix this? Negative</a:t>
                      </a:r>
                      <a:endParaRPr lang="en-GB" sz="1400" b="0" noProof="0" dirty="0">
                        <a:latin typeface="+mj-lt"/>
                      </a:endParaRPr>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3516361248"/>
                  </a:ext>
                </a:extLst>
              </a:tr>
              <a:tr h="370840">
                <a:tc>
                  <a:txBody>
                    <a:bodyPr/>
                    <a:lstStyle/>
                    <a:p>
                      <a:pPr lvl="0" algn="l">
                        <a:lnSpc>
                          <a:spcPct val="100000"/>
                        </a:lnSpc>
                        <a:spcBef>
                          <a:spcPts val="0"/>
                        </a:spcBef>
                        <a:spcAft>
                          <a:spcPts val="0"/>
                        </a:spcAft>
                        <a:buNone/>
                      </a:pPr>
                      <a:r>
                        <a:rPr lang="en-GB" sz="1400" b="0" i="0" u="none" strike="noStrike" noProof="0" dirty="0">
                          <a:solidFill>
                            <a:schemeClr val="tx1"/>
                          </a:solidFill>
                          <a:latin typeface="+mj-lt"/>
                        </a:rPr>
                        <a:t>03/01/2025 Facebook 200 The career fair was really helpful! Positive</a:t>
                      </a:r>
                      <a:endParaRPr lang="en-GB" sz="1400" b="0" noProof="0" dirty="0">
                        <a:latin typeface="+mj-lt"/>
                      </a:endParaRPr>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3007657068"/>
                  </a:ext>
                </a:extLst>
              </a:tr>
            </a:tbl>
          </a:graphicData>
        </a:graphic>
      </p:graphicFrame>
      <p:sp>
        <p:nvSpPr>
          <p:cNvPr id="3" name="Footer Placeholder 2">
            <a:extLst>
              <a:ext uri="{FF2B5EF4-FFF2-40B4-BE49-F238E27FC236}">
                <a16:creationId xmlns:a16="http://schemas.microsoft.com/office/drawing/2014/main" id="{FC9D20D2-6E66-71A0-34CB-53D20DFDB73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171ED4B9-A553-6329-6042-99C59C8828AF}"/>
              </a:ext>
            </a:extLst>
          </p:cNvPr>
          <p:cNvSpPr>
            <a:spLocks noGrp="1"/>
          </p:cNvSpPr>
          <p:nvPr>
            <p:ph type="sldNum" sz="quarter" idx="11"/>
          </p:nvPr>
        </p:nvSpPr>
        <p:spPr/>
        <p:txBody>
          <a:bodyPr/>
          <a:lstStyle/>
          <a:p>
            <a:fld id="{DA2C159E-F13C-4A85-9A41-E7669D3E0D70}" type="slidenum">
              <a:rPr lang="en-GB" noProof="0" smtClean="0"/>
              <a:pPr/>
              <a:t>16</a:t>
            </a:fld>
            <a:endParaRPr lang="en-GB" noProof="0" dirty="0"/>
          </a:p>
        </p:txBody>
      </p:sp>
    </p:spTree>
    <p:extLst>
      <p:ext uri="{BB962C8B-B14F-4D97-AF65-F5344CB8AC3E}">
        <p14:creationId xmlns:p14="http://schemas.microsoft.com/office/powerpoint/2010/main" val="6145105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3BD00B-CA81-0806-6D6E-DC87A9636AA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2DDB074-E8F9-40F9-E3DD-51CA4389BB8F}"/>
              </a:ext>
            </a:extLst>
          </p:cNvPr>
          <p:cNvSpPr>
            <a:spLocks noGrp="1"/>
          </p:cNvSpPr>
          <p:nvPr>
            <p:ph type="title"/>
          </p:nvPr>
        </p:nvSpPr>
        <p:spPr/>
        <p:txBody>
          <a:bodyPr>
            <a:normAutofit/>
          </a:bodyPr>
          <a:lstStyle/>
          <a:p>
            <a:pPr>
              <a:lnSpc>
                <a:spcPct val="100000"/>
              </a:lnSpc>
            </a:pPr>
            <a:r>
              <a:rPr lang="en-GB" noProof="0" dirty="0">
                <a:ea typeface="+mj-lt"/>
                <a:cs typeface="+mj-lt"/>
              </a:rPr>
              <a:t>Match the example to the data type</a:t>
            </a:r>
            <a:endParaRPr lang="en-GB" sz="3600" noProof="0" dirty="0"/>
          </a:p>
        </p:txBody>
      </p:sp>
      <p:sp>
        <p:nvSpPr>
          <p:cNvPr id="5" name="TextBox 4">
            <a:extLst>
              <a:ext uri="{FF2B5EF4-FFF2-40B4-BE49-F238E27FC236}">
                <a16:creationId xmlns:a16="http://schemas.microsoft.com/office/drawing/2014/main" id="{264A11B1-B2F1-6C06-C652-EAF8DF5E38E0}"/>
              </a:ext>
            </a:extLst>
          </p:cNvPr>
          <p:cNvSpPr txBox="1"/>
          <p:nvPr/>
        </p:nvSpPr>
        <p:spPr>
          <a:xfrm>
            <a:off x="538311" y="933224"/>
            <a:ext cx="3520121" cy="369332"/>
          </a:xfrm>
          <a:prstGeom prst="rect">
            <a:avLst/>
          </a:prstGeom>
          <a:noFill/>
        </p:spPr>
        <p:txBody>
          <a:bodyPr wrap="square" lIns="0" tIns="0" rIns="0" bIns="0" rtlCol="0">
            <a:spAutoFit/>
          </a:bodyPr>
          <a:lstStyle/>
          <a:p>
            <a:pPr algn="ctr"/>
            <a:r>
              <a:rPr lang="en-GB" sz="2400" b="1" noProof="0" dirty="0"/>
              <a:t>Example</a:t>
            </a:r>
          </a:p>
        </p:txBody>
      </p:sp>
      <p:graphicFrame>
        <p:nvGraphicFramePr>
          <p:cNvPr id="8" name="Table 7">
            <a:extLst>
              <a:ext uri="{FF2B5EF4-FFF2-40B4-BE49-F238E27FC236}">
                <a16:creationId xmlns:a16="http://schemas.microsoft.com/office/drawing/2014/main" id="{C3AFBA40-37E6-1A43-E286-B55C3B4B9097}"/>
              </a:ext>
            </a:extLst>
          </p:cNvPr>
          <p:cNvGraphicFramePr>
            <a:graphicFrameLocks noGrp="1"/>
          </p:cNvGraphicFramePr>
          <p:nvPr>
            <p:extLst>
              <p:ext uri="{D42A27DB-BD31-4B8C-83A1-F6EECF244321}">
                <p14:modId xmlns:p14="http://schemas.microsoft.com/office/powerpoint/2010/main" val="2673765134"/>
              </p:ext>
            </p:extLst>
          </p:nvPr>
        </p:nvGraphicFramePr>
        <p:xfrm>
          <a:off x="529872" y="1401035"/>
          <a:ext cx="3537303" cy="3221678"/>
        </p:xfrm>
        <a:graphic>
          <a:graphicData uri="http://schemas.openxmlformats.org/drawingml/2006/table">
            <a:tbl>
              <a:tblPr firstRow="1" bandRow="1">
                <a:tableStyleId>{5C22544A-7EE6-4342-B048-85BDC9FD1C3A}</a:tableStyleId>
              </a:tblPr>
              <a:tblGrid>
                <a:gridCol w="3537303">
                  <a:extLst>
                    <a:ext uri="{9D8B030D-6E8A-4147-A177-3AD203B41FA5}">
                      <a16:colId xmlns:a16="http://schemas.microsoft.com/office/drawing/2014/main" val="972969806"/>
                    </a:ext>
                  </a:extLst>
                </a:gridCol>
              </a:tblGrid>
              <a:tr h="1032068">
                <a:tc>
                  <a:txBody>
                    <a:bodyPr/>
                    <a:lstStyle/>
                    <a:p>
                      <a:pPr lvl="0" algn="ctr">
                        <a:buNone/>
                      </a:pPr>
                      <a:r>
                        <a:rPr lang="en-GB" sz="2400" b="0" i="0" u="none" strike="noStrike" noProof="0" dirty="0" err="1">
                          <a:solidFill>
                            <a:schemeClr val="tx1"/>
                          </a:solidFill>
                          <a:latin typeface="+mj-lt"/>
                        </a:rPr>
                        <a:t>BrightFutures</a:t>
                      </a:r>
                      <a:r>
                        <a:rPr lang="en-GB" sz="2400" b="0" i="0" u="none" strike="noStrike" noProof="0" dirty="0">
                          <a:solidFill>
                            <a:schemeClr val="tx1"/>
                          </a:solidFill>
                          <a:latin typeface="+mj-lt"/>
                        </a:rPr>
                        <a:t> </a:t>
                      </a:r>
                    </a:p>
                    <a:p>
                      <a:pPr lvl="0" algn="ctr">
                        <a:buNone/>
                      </a:pPr>
                      <a:r>
                        <a:rPr lang="en-GB" sz="2400" b="0" i="0" u="none" strike="noStrike" noProof="0" dirty="0">
                          <a:solidFill>
                            <a:schemeClr val="tx1"/>
                          </a:solidFill>
                          <a:latin typeface="+mj-lt"/>
                        </a:rPr>
                        <a:t>open day</a:t>
                      </a:r>
                      <a:endParaRPr lang="en-GB" sz="2400" noProof="0" dirty="0">
                        <a:solidFill>
                          <a:schemeClr val="tx1"/>
                        </a:solidFill>
                        <a:latin typeface="+mj-lt"/>
                      </a:endParaRP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4118784858"/>
                  </a:ext>
                </a:extLst>
              </a:tr>
              <a:tr h="729870">
                <a:tc>
                  <a:txBody>
                    <a:bodyPr/>
                    <a:lstStyle/>
                    <a:p>
                      <a:pPr algn="ctr"/>
                      <a:r>
                        <a:rPr lang="en-GB" sz="2400" noProof="0" dirty="0">
                          <a:solidFill>
                            <a:schemeClr val="tx1"/>
                          </a:solidFill>
                          <a:latin typeface="+mj-lt"/>
                        </a:rPr>
                        <a:t>12/01/2025</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3292376445"/>
                  </a:ext>
                </a:extLst>
              </a:tr>
              <a:tr h="729870">
                <a:tc>
                  <a:txBody>
                    <a:bodyPr/>
                    <a:lstStyle/>
                    <a:p>
                      <a:pPr algn="ctr"/>
                      <a:r>
                        <a:rPr lang="en-GB" sz="2400" noProof="0" dirty="0">
                          <a:solidFill>
                            <a:schemeClr val="tx1"/>
                          </a:solidFill>
                          <a:latin typeface="+mj-lt"/>
                        </a:rPr>
                        <a:t>Positive</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3554839473"/>
                  </a:ext>
                </a:extLst>
              </a:tr>
              <a:tr h="729870">
                <a:tc>
                  <a:txBody>
                    <a:bodyPr/>
                    <a:lstStyle/>
                    <a:p>
                      <a:pPr algn="ctr"/>
                      <a:r>
                        <a:rPr lang="en-GB" sz="2400" noProof="0" dirty="0">
                          <a:solidFill>
                            <a:schemeClr val="tx1"/>
                          </a:solidFill>
                          <a:latin typeface="+mj-lt"/>
                        </a:rPr>
                        <a:t>120</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3287047153"/>
                  </a:ext>
                </a:extLst>
              </a:tr>
            </a:tbl>
          </a:graphicData>
        </a:graphic>
      </p:graphicFrame>
      <p:sp>
        <p:nvSpPr>
          <p:cNvPr id="6" name="TextBox 5">
            <a:extLst>
              <a:ext uri="{FF2B5EF4-FFF2-40B4-BE49-F238E27FC236}">
                <a16:creationId xmlns:a16="http://schemas.microsoft.com/office/drawing/2014/main" id="{36D3DF7E-E16D-7231-9BEE-49656A96CC05}"/>
              </a:ext>
            </a:extLst>
          </p:cNvPr>
          <p:cNvSpPr txBox="1"/>
          <p:nvPr/>
        </p:nvSpPr>
        <p:spPr>
          <a:xfrm>
            <a:off x="5164237" y="996866"/>
            <a:ext cx="3505200" cy="369332"/>
          </a:xfrm>
          <a:prstGeom prst="rect">
            <a:avLst/>
          </a:prstGeom>
          <a:noFill/>
        </p:spPr>
        <p:txBody>
          <a:bodyPr wrap="square" lIns="0" tIns="0" rIns="0" bIns="0" rtlCol="0">
            <a:spAutoFit/>
          </a:bodyPr>
          <a:lstStyle/>
          <a:p>
            <a:pPr algn="ctr"/>
            <a:r>
              <a:rPr lang="en-GB" sz="2400" b="1" noProof="0" dirty="0"/>
              <a:t>Data type</a:t>
            </a:r>
          </a:p>
        </p:txBody>
      </p:sp>
      <p:graphicFrame>
        <p:nvGraphicFramePr>
          <p:cNvPr id="9" name="Table 8">
            <a:extLst>
              <a:ext uri="{FF2B5EF4-FFF2-40B4-BE49-F238E27FC236}">
                <a16:creationId xmlns:a16="http://schemas.microsoft.com/office/drawing/2014/main" id="{BBB6DBE7-28A8-BC1B-D30E-EB937B1023BA}"/>
              </a:ext>
            </a:extLst>
          </p:cNvPr>
          <p:cNvGraphicFramePr>
            <a:graphicFrameLocks noGrp="1"/>
          </p:cNvGraphicFramePr>
          <p:nvPr>
            <p:extLst>
              <p:ext uri="{D42A27DB-BD31-4B8C-83A1-F6EECF244321}">
                <p14:modId xmlns:p14="http://schemas.microsoft.com/office/powerpoint/2010/main" val="2233297003"/>
              </p:ext>
            </p:extLst>
          </p:nvPr>
        </p:nvGraphicFramePr>
        <p:xfrm>
          <a:off x="5170488" y="1378448"/>
          <a:ext cx="3492701" cy="2322843"/>
        </p:xfrm>
        <a:graphic>
          <a:graphicData uri="http://schemas.openxmlformats.org/drawingml/2006/table">
            <a:tbl>
              <a:tblPr firstRow="1" bandRow="1">
                <a:tableStyleId>{5C22544A-7EE6-4342-B048-85BDC9FD1C3A}</a:tableStyleId>
              </a:tblPr>
              <a:tblGrid>
                <a:gridCol w="3492701">
                  <a:extLst>
                    <a:ext uri="{9D8B030D-6E8A-4147-A177-3AD203B41FA5}">
                      <a16:colId xmlns:a16="http://schemas.microsoft.com/office/drawing/2014/main" val="972969806"/>
                    </a:ext>
                  </a:extLst>
                </a:gridCol>
              </a:tblGrid>
              <a:tr h="617989">
                <a:tc>
                  <a:txBody>
                    <a:bodyPr/>
                    <a:lstStyle/>
                    <a:p>
                      <a:pPr lvl="0" algn="ctr">
                        <a:buNone/>
                      </a:pPr>
                      <a:r>
                        <a:rPr lang="en-GB" sz="2400" b="0" i="0" u="none" strike="noStrike" noProof="0" dirty="0">
                          <a:solidFill>
                            <a:schemeClr val="tx1"/>
                          </a:solidFill>
                          <a:latin typeface="+mj-lt"/>
                        </a:rPr>
                        <a:t>Date/time</a:t>
                      </a:r>
                      <a:endParaRPr lang="en-GB" sz="1400" noProof="0" dirty="0">
                        <a:latin typeface="+mj-lt"/>
                      </a:endParaRP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4118784858"/>
                  </a:ext>
                </a:extLst>
              </a:tr>
              <a:tr h="852427">
                <a:tc>
                  <a:txBody>
                    <a:bodyPr/>
                    <a:lstStyle/>
                    <a:p>
                      <a:pPr algn="ctr"/>
                      <a:r>
                        <a:rPr lang="en-GB" sz="2400" noProof="0" dirty="0">
                          <a:solidFill>
                            <a:schemeClr val="tx1"/>
                          </a:solidFill>
                          <a:latin typeface="+mj-lt"/>
                        </a:rPr>
                        <a:t>Text</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3292376445"/>
                  </a:ext>
                </a:extLst>
              </a:tr>
              <a:tr h="852427">
                <a:tc>
                  <a:txBody>
                    <a:bodyPr/>
                    <a:lstStyle/>
                    <a:p>
                      <a:pPr algn="ctr"/>
                      <a:r>
                        <a:rPr lang="en-GB" sz="2400" noProof="0" dirty="0">
                          <a:solidFill>
                            <a:schemeClr val="tx1"/>
                          </a:solidFill>
                          <a:latin typeface="+mj-lt"/>
                        </a:rPr>
                        <a:t>Number</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3554839473"/>
                  </a:ext>
                </a:extLst>
              </a:tr>
            </a:tbl>
          </a:graphicData>
        </a:graphic>
      </p:graphicFrame>
      <p:sp>
        <p:nvSpPr>
          <p:cNvPr id="3" name="Footer Placeholder 2">
            <a:extLst>
              <a:ext uri="{FF2B5EF4-FFF2-40B4-BE49-F238E27FC236}">
                <a16:creationId xmlns:a16="http://schemas.microsoft.com/office/drawing/2014/main" id="{462EB3D4-6952-CDF7-5A8F-B85CB6B7297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16E59EFA-FF9B-5158-DE40-D4289B7E3DA5}"/>
              </a:ext>
            </a:extLst>
          </p:cNvPr>
          <p:cNvSpPr>
            <a:spLocks noGrp="1"/>
          </p:cNvSpPr>
          <p:nvPr>
            <p:ph type="sldNum" sz="quarter" idx="11"/>
          </p:nvPr>
        </p:nvSpPr>
        <p:spPr/>
        <p:txBody>
          <a:bodyPr/>
          <a:lstStyle/>
          <a:p>
            <a:fld id="{DA2C159E-F13C-4A85-9A41-E7669D3E0D70}" type="slidenum">
              <a:rPr lang="en-GB" noProof="0" smtClean="0"/>
              <a:pPr/>
              <a:t>17</a:t>
            </a:fld>
            <a:endParaRPr lang="en-GB" noProof="0" dirty="0"/>
          </a:p>
        </p:txBody>
      </p:sp>
    </p:spTree>
    <p:extLst>
      <p:ext uri="{BB962C8B-B14F-4D97-AF65-F5344CB8AC3E}">
        <p14:creationId xmlns:p14="http://schemas.microsoft.com/office/powerpoint/2010/main" val="22511957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C6E8B2-B3DB-7313-A46D-E82AB5E440A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0F70508-8765-A75F-A891-E1EEFD3FC31F}"/>
              </a:ext>
            </a:extLst>
          </p:cNvPr>
          <p:cNvSpPr>
            <a:spLocks noGrp="1"/>
          </p:cNvSpPr>
          <p:nvPr>
            <p:ph type="title"/>
          </p:nvPr>
        </p:nvSpPr>
        <p:spPr/>
        <p:txBody>
          <a:bodyPr>
            <a:normAutofit/>
          </a:bodyPr>
          <a:lstStyle/>
          <a:p>
            <a:pPr>
              <a:lnSpc>
                <a:spcPct val="100000"/>
              </a:lnSpc>
            </a:pPr>
            <a:r>
              <a:rPr lang="en-GB" sz="3600" noProof="0" dirty="0"/>
              <a:t>Teacher demonstration data</a:t>
            </a:r>
          </a:p>
        </p:txBody>
      </p:sp>
      <p:sp>
        <p:nvSpPr>
          <p:cNvPr id="5" name="Text Placeholder 4">
            <a:extLst>
              <a:ext uri="{FF2B5EF4-FFF2-40B4-BE49-F238E27FC236}">
                <a16:creationId xmlns:a16="http://schemas.microsoft.com/office/drawing/2014/main" id="{81B9D691-70B6-005F-54CD-7E1E3405B24D}"/>
              </a:ext>
            </a:extLst>
          </p:cNvPr>
          <p:cNvSpPr>
            <a:spLocks noGrp="1"/>
          </p:cNvSpPr>
          <p:nvPr>
            <p:ph type="body" sz="quarter" idx="12"/>
          </p:nvPr>
        </p:nvSpPr>
        <p:spPr/>
        <p:txBody>
          <a:bodyPr/>
          <a:lstStyle/>
          <a:p>
            <a:pPr>
              <a:lnSpc>
                <a:spcPct val="100000"/>
              </a:lnSpc>
            </a:pPr>
            <a:r>
              <a:rPr lang="en-GB" sz="2400" noProof="0" dirty="0"/>
              <a:t>Steps demonstrated:</a:t>
            </a:r>
          </a:p>
          <a:p>
            <a:pPr lvl="1">
              <a:lnSpc>
                <a:spcPct val="100000"/>
              </a:lnSpc>
            </a:pPr>
            <a:r>
              <a:rPr lang="en-GB" sz="2400" noProof="0" dirty="0"/>
              <a:t>Import a .csv file into a spreadsheet.</a:t>
            </a:r>
          </a:p>
          <a:p>
            <a:pPr lvl="1">
              <a:lnSpc>
                <a:spcPct val="100000"/>
              </a:lnSpc>
            </a:pPr>
            <a:r>
              <a:rPr lang="en-GB" sz="2400" noProof="0" dirty="0"/>
              <a:t>Create columns: date, event, attendance, feedback.</a:t>
            </a:r>
          </a:p>
          <a:p>
            <a:pPr lvl="1">
              <a:lnSpc>
                <a:spcPct val="100000"/>
              </a:lnSpc>
            </a:pPr>
            <a:r>
              <a:rPr lang="en-GB" sz="2400" noProof="0" dirty="0"/>
              <a:t>Apply formatting:</a:t>
            </a:r>
          </a:p>
          <a:p>
            <a:pPr lvl="2"/>
            <a:r>
              <a:rPr lang="en-GB" noProof="0" dirty="0"/>
              <a:t>Convert dates to DD/MM/YYYY.</a:t>
            </a:r>
          </a:p>
          <a:p>
            <a:pPr lvl="2"/>
            <a:r>
              <a:rPr lang="en-GB" noProof="0" dirty="0"/>
              <a:t>Align text and numbers.</a:t>
            </a:r>
          </a:p>
          <a:p>
            <a:pPr lvl="2"/>
            <a:r>
              <a:rPr lang="en-GB" noProof="0" dirty="0"/>
              <a:t>Bold headers.</a:t>
            </a:r>
          </a:p>
          <a:p>
            <a:pPr lvl="1">
              <a:lnSpc>
                <a:spcPct val="100000"/>
              </a:lnSpc>
            </a:pPr>
            <a:r>
              <a:rPr lang="en-GB" sz="2400" noProof="0" dirty="0"/>
              <a:t>Sort data by attendance.</a:t>
            </a:r>
          </a:p>
          <a:p>
            <a:endParaRPr lang="en-GB" noProof="0" dirty="0"/>
          </a:p>
        </p:txBody>
      </p:sp>
      <p:sp>
        <p:nvSpPr>
          <p:cNvPr id="3" name="Footer Placeholder 2">
            <a:extLst>
              <a:ext uri="{FF2B5EF4-FFF2-40B4-BE49-F238E27FC236}">
                <a16:creationId xmlns:a16="http://schemas.microsoft.com/office/drawing/2014/main" id="{82D8943A-6DA6-2DB1-5BCF-5227701FA96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34A069FD-B3DB-806F-8382-014F6F3BD1BF}"/>
              </a:ext>
            </a:extLst>
          </p:cNvPr>
          <p:cNvSpPr>
            <a:spLocks noGrp="1"/>
          </p:cNvSpPr>
          <p:nvPr>
            <p:ph type="sldNum" sz="quarter" idx="11"/>
          </p:nvPr>
        </p:nvSpPr>
        <p:spPr/>
        <p:txBody>
          <a:bodyPr/>
          <a:lstStyle/>
          <a:p>
            <a:fld id="{DA2C159E-F13C-4A85-9A41-E7669D3E0D70}" type="slidenum">
              <a:rPr lang="en-GB" noProof="0" smtClean="0"/>
              <a:pPr/>
              <a:t>18</a:t>
            </a:fld>
            <a:endParaRPr lang="en-GB" noProof="0" dirty="0"/>
          </a:p>
        </p:txBody>
      </p:sp>
    </p:spTree>
    <p:extLst>
      <p:ext uri="{BB962C8B-B14F-4D97-AF65-F5344CB8AC3E}">
        <p14:creationId xmlns:p14="http://schemas.microsoft.com/office/powerpoint/2010/main" val="23473775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173E19-0B91-32AB-5594-CE08660CEDB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11AC5AE-F255-A66B-568D-625EA4EB9510}"/>
              </a:ext>
            </a:extLst>
          </p:cNvPr>
          <p:cNvSpPr>
            <a:spLocks noGrp="1"/>
          </p:cNvSpPr>
          <p:nvPr>
            <p:ph type="title"/>
          </p:nvPr>
        </p:nvSpPr>
        <p:spPr/>
        <p:txBody>
          <a:bodyPr>
            <a:normAutofit/>
          </a:bodyPr>
          <a:lstStyle/>
          <a:p>
            <a:pPr>
              <a:lnSpc>
                <a:spcPct val="100000"/>
              </a:lnSpc>
            </a:pPr>
            <a:r>
              <a:rPr lang="en-GB" b="1" noProof="0" dirty="0"/>
              <a:t>Social media data</a:t>
            </a:r>
            <a:endParaRPr lang="en-GB" sz="3600" noProof="0" dirty="0"/>
          </a:p>
        </p:txBody>
      </p:sp>
      <p:sp>
        <p:nvSpPr>
          <p:cNvPr id="5" name="Text Placeholder 4">
            <a:extLst>
              <a:ext uri="{FF2B5EF4-FFF2-40B4-BE49-F238E27FC236}">
                <a16:creationId xmlns:a16="http://schemas.microsoft.com/office/drawing/2014/main" id="{A4A11D3E-0742-0C1F-65AC-C9684DD62E1A}"/>
              </a:ext>
            </a:extLst>
          </p:cNvPr>
          <p:cNvSpPr>
            <a:spLocks noGrp="1"/>
          </p:cNvSpPr>
          <p:nvPr>
            <p:ph type="body" sz="quarter" idx="12"/>
          </p:nvPr>
        </p:nvSpPr>
        <p:spPr/>
        <p:txBody>
          <a:bodyPr/>
          <a:lstStyle/>
          <a:p>
            <a:pPr>
              <a:lnSpc>
                <a:spcPct val="100000"/>
              </a:lnSpc>
            </a:pPr>
            <a:r>
              <a:rPr lang="en-GB" sz="2400" noProof="0" dirty="0"/>
              <a:t>Your task: </a:t>
            </a:r>
          </a:p>
          <a:p>
            <a:pPr lvl="1">
              <a:lnSpc>
                <a:spcPct val="100000"/>
              </a:lnSpc>
            </a:pPr>
            <a:r>
              <a:rPr lang="en-GB" sz="2400" noProof="0" dirty="0"/>
              <a:t>Import the provided .csv file.</a:t>
            </a:r>
          </a:p>
          <a:p>
            <a:pPr lvl="1">
              <a:lnSpc>
                <a:spcPct val="100000"/>
              </a:lnSpc>
            </a:pPr>
            <a:r>
              <a:rPr lang="en-GB" sz="2400" noProof="0" dirty="0"/>
              <a:t>Create columns: post date, platform, likes, comments.</a:t>
            </a:r>
          </a:p>
          <a:p>
            <a:pPr lvl="1">
              <a:lnSpc>
                <a:spcPct val="100000"/>
              </a:lnSpc>
            </a:pPr>
            <a:r>
              <a:rPr lang="en-GB" sz="2400" noProof="0" dirty="0"/>
              <a:t>Apply formatting:</a:t>
            </a:r>
          </a:p>
          <a:p>
            <a:pPr lvl="2"/>
            <a:r>
              <a:rPr lang="en-GB" noProof="0" dirty="0"/>
              <a:t>Convert dates to DD/MM/YYYY.</a:t>
            </a:r>
          </a:p>
          <a:p>
            <a:pPr lvl="2"/>
            <a:r>
              <a:rPr lang="en-GB" noProof="0" dirty="0"/>
              <a:t>Bold and align headers.</a:t>
            </a:r>
          </a:p>
          <a:p>
            <a:pPr lvl="1">
              <a:lnSpc>
                <a:spcPct val="100000"/>
              </a:lnSpc>
            </a:pPr>
            <a:r>
              <a:rPr lang="en-GB" sz="2400" noProof="0" dirty="0"/>
              <a:t>Sort data by likes or post date.</a:t>
            </a:r>
          </a:p>
          <a:p>
            <a:endParaRPr lang="en-GB" noProof="0" dirty="0"/>
          </a:p>
        </p:txBody>
      </p:sp>
      <p:sp>
        <p:nvSpPr>
          <p:cNvPr id="3" name="Footer Placeholder 2">
            <a:extLst>
              <a:ext uri="{FF2B5EF4-FFF2-40B4-BE49-F238E27FC236}">
                <a16:creationId xmlns:a16="http://schemas.microsoft.com/office/drawing/2014/main" id="{5A18A344-E3AB-251C-94B5-9383090CA84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1A29224C-A944-8D70-A7BC-CD4A57BBCC84}"/>
              </a:ext>
            </a:extLst>
          </p:cNvPr>
          <p:cNvSpPr>
            <a:spLocks noGrp="1"/>
          </p:cNvSpPr>
          <p:nvPr>
            <p:ph type="sldNum" sz="quarter" idx="11"/>
          </p:nvPr>
        </p:nvSpPr>
        <p:spPr/>
        <p:txBody>
          <a:bodyPr/>
          <a:lstStyle/>
          <a:p>
            <a:fld id="{DA2C159E-F13C-4A85-9A41-E7669D3E0D70}" type="slidenum">
              <a:rPr lang="en-GB" noProof="0" smtClean="0"/>
              <a:pPr/>
              <a:t>19</a:t>
            </a:fld>
            <a:endParaRPr lang="en-GB" noProof="0" dirty="0"/>
          </a:p>
        </p:txBody>
      </p:sp>
    </p:spTree>
    <p:extLst>
      <p:ext uri="{BB962C8B-B14F-4D97-AF65-F5344CB8AC3E}">
        <p14:creationId xmlns:p14="http://schemas.microsoft.com/office/powerpoint/2010/main" val="1038230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1</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Data detectives</a:t>
            </a:r>
          </a:p>
        </p:txBody>
      </p:sp>
    </p:spTree>
    <p:extLst>
      <p:ext uri="{BB962C8B-B14F-4D97-AF65-F5344CB8AC3E}">
        <p14:creationId xmlns:p14="http://schemas.microsoft.com/office/powerpoint/2010/main" val="3256786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21B2D5-529C-97EF-08A3-436FCA41B82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D4BDE9B-4485-D51C-315F-BEEE98DEFACC}"/>
              </a:ext>
            </a:extLst>
          </p:cNvPr>
          <p:cNvSpPr>
            <a:spLocks noGrp="1"/>
          </p:cNvSpPr>
          <p:nvPr>
            <p:ph type="title"/>
          </p:nvPr>
        </p:nvSpPr>
        <p:spPr/>
        <p:txBody>
          <a:bodyPr>
            <a:normAutofit/>
          </a:bodyPr>
          <a:lstStyle/>
          <a:p>
            <a:pPr>
              <a:lnSpc>
                <a:spcPct val="100000"/>
              </a:lnSpc>
            </a:pPr>
            <a:r>
              <a:rPr lang="en-GB" sz="3600" noProof="0" dirty="0"/>
              <a:t>Self and peer assessment</a:t>
            </a:r>
          </a:p>
        </p:txBody>
      </p:sp>
      <p:sp>
        <p:nvSpPr>
          <p:cNvPr id="5" name="Text Placeholder 4">
            <a:extLst>
              <a:ext uri="{FF2B5EF4-FFF2-40B4-BE49-F238E27FC236}">
                <a16:creationId xmlns:a16="http://schemas.microsoft.com/office/drawing/2014/main" id="{B005E858-D6C2-D4DC-259C-27973D874897}"/>
              </a:ext>
            </a:extLst>
          </p:cNvPr>
          <p:cNvSpPr>
            <a:spLocks noGrp="1"/>
          </p:cNvSpPr>
          <p:nvPr>
            <p:ph type="body" sz="quarter" idx="12"/>
          </p:nvPr>
        </p:nvSpPr>
        <p:spPr/>
        <p:txBody>
          <a:bodyPr/>
          <a:lstStyle/>
          <a:p>
            <a:pPr>
              <a:lnSpc>
                <a:spcPct val="100000"/>
              </a:lnSpc>
            </a:pPr>
            <a:r>
              <a:rPr lang="en-GB" noProof="0" dirty="0"/>
              <a:t>Complete:</a:t>
            </a:r>
          </a:p>
          <a:p>
            <a:pPr marL="342900" indent="-342900">
              <a:lnSpc>
                <a:spcPct val="100000"/>
              </a:lnSpc>
              <a:buFont typeface="Arial" panose="020B0604020202020204" pitchFamily="34" charset="0"/>
              <a:buChar char="‒"/>
            </a:pPr>
            <a:r>
              <a:rPr lang="en-GB" noProof="0" dirty="0"/>
              <a:t>Self-assessment. </a:t>
            </a:r>
          </a:p>
          <a:p>
            <a:pPr marL="342900" indent="-342900">
              <a:lnSpc>
                <a:spcPct val="100000"/>
              </a:lnSpc>
              <a:buFont typeface="Arial" panose="020B0604020202020204" pitchFamily="34" charset="0"/>
              <a:buChar char="‒"/>
            </a:pPr>
            <a:r>
              <a:rPr lang="en-GB" noProof="0" dirty="0"/>
              <a:t>Peer assessment.</a:t>
            </a:r>
          </a:p>
          <a:p>
            <a:pPr marL="342900" indent="-342900">
              <a:lnSpc>
                <a:spcPct val="100000"/>
              </a:lnSpc>
              <a:buFont typeface="Arial" panose="020B0604020202020204" pitchFamily="34" charset="0"/>
              <a:buChar char="‒"/>
            </a:pPr>
            <a:endParaRPr lang="en-GB" noProof="0" dirty="0"/>
          </a:p>
          <a:p>
            <a:pPr>
              <a:lnSpc>
                <a:spcPct val="100000"/>
              </a:lnSpc>
            </a:pPr>
            <a:r>
              <a:rPr lang="en-GB" noProof="0" dirty="0"/>
              <a:t>Write down lessons learnt on the whiteboard.</a:t>
            </a:r>
          </a:p>
        </p:txBody>
      </p:sp>
      <p:sp>
        <p:nvSpPr>
          <p:cNvPr id="3" name="Footer Placeholder 2">
            <a:extLst>
              <a:ext uri="{FF2B5EF4-FFF2-40B4-BE49-F238E27FC236}">
                <a16:creationId xmlns:a16="http://schemas.microsoft.com/office/drawing/2014/main" id="{ADCBEECE-F71A-F807-2663-354059B0608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C2DA162E-C48B-0FA0-7CAE-A3145B8F0DF1}"/>
              </a:ext>
            </a:extLst>
          </p:cNvPr>
          <p:cNvSpPr>
            <a:spLocks noGrp="1"/>
          </p:cNvSpPr>
          <p:nvPr>
            <p:ph type="sldNum" sz="quarter" idx="11"/>
          </p:nvPr>
        </p:nvSpPr>
        <p:spPr/>
        <p:txBody>
          <a:bodyPr/>
          <a:lstStyle/>
          <a:p>
            <a:fld id="{DA2C159E-F13C-4A85-9A41-E7669D3E0D70}" type="slidenum">
              <a:rPr lang="en-GB" noProof="0" smtClean="0"/>
              <a:pPr/>
              <a:t>20</a:t>
            </a:fld>
            <a:endParaRPr lang="en-GB" noProof="0" dirty="0"/>
          </a:p>
        </p:txBody>
      </p:sp>
    </p:spTree>
    <p:extLst>
      <p:ext uri="{BB962C8B-B14F-4D97-AF65-F5344CB8AC3E}">
        <p14:creationId xmlns:p14="http://schemas.microsoft.com/office/powerpoint/2010/main" val="18589950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3A0646-C9A8-E8FC-6A6A-E35D0AC7011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0B707D5-D837-B89F-86B7-83701FAD6B75}"/>
              </a:ext>
            </a:extLst>
          </p:cNvPr>
          <p:cNvSpPr>
            <a:spLocks noGrp="1"/>
          </p:cNvSpPr>
          <p:nvPr>
            <p:ph type="title"/>
          </p:nvPr>
        </p:nvSpPr>
        <p:spPr/>
        <p:txBody>
          <a:bodyPr>
            <a:normAutofit/>
          </a:bodyPr>
          <a:lstStyle/>
          <a:p>
            <a:pPr>
              <a:lnSpc>
                <a:spcPct val="100000"/>
              </a:lnSpc>
            </a:pPr>
            <a:r>
              <a:rPr lang="en-GB" noProof="0" dirty="0"/>
              <a:t>Homework</a:t>
            </a:r>
            <a:endParaRPr lang="en-GB" sz="3600" noProof="0" dirty="0"/>
          </a:p>
        </p:txBody>
      </p:sp>
      <p:sp>
        <p:nvSpPr>
          <p:cNvPr id="5" name="Text Placeholder 4">
            <a:extLst>
              <a:ext uri="{FF2B5EF4-FFF2-40B4-BE49-F238E27FC236}">
                <a16:creationId xmlns:a16="http://schemas.microsoft.com/office/drawing/2014/main" id="{F3A0B238-35FE-F4C5-0881-E31EAC3C1DFC}"/>
              </a:ext>
            </a:extLst>
          </p:cNvPr>
          <p:cNvSpPr>
            <a:spLocks noGrp="1"/>
          </p:cNvSpPr>
          <p:nvPr>
            <p:ph type="body" sz="quarter" idx="12"/>
          </p:nvPr>
        </p:nvSpPr>
        <p:spPr/>
        <p:txBody>
          <a:bodyPr/>
          <a:lstStyle/>
          <a:p>
            <a:pPr marL="0" lvl="1" indent="0">
              <a:lnSpc>
                <a:spcPct val="100000"/>
              </a:lnSpc>
              <a:buNone/>
            </a:pPr>
            <a:r>
              <a:rPr lang="en-GB" noProof="0" dirty="0"/>
              <a:t>Read the article: </a:t>
            </a:r>
            <a:r>
              <a:rPr lang="en-GB" noProof="0" dirty="0">
                <a:hlinkClick r:id="rId3"/>
              </a:rPr>
              <a:t>Tools and tips to help your teen get organised.</a:t>
            </a:r>
            <a:endParaRPr lang="en-GB" noProof="0" dirty="0"/>
          </a:p>
          <a:p>
            <a:pPr algn="l"/>
            <a:r>
              <a:rPr lang="en-GB" noProof="0" dirty="0"/>
              <a:t>Watch the video: </a:t>
            </a:r>
            <a:r>
              <a:rPr lang="en-GB" i="0" noProof="0" dirty="0">
                <a:solidFill>
                  <a:srgbClr val="0F0F0F"/>
                </a:solidFill>
                <a:effectLst/>
                <a:latin typeface="Roboto" panose="02000000000000000000" pitchFamily="2" charset="0"/>
                <a:hlinkClick r:id="rId4"/>
              </a:rPr>
              <a:t>The ultimate guide to organise your digital life in 2025.</a:t>
            </a:r>
            <a:endParaRPr lang="en-GB" i="0" noProof="0" dirty="0">
              <a:solidFill>
                <a:srgbClr val="0F0F0F"/>
              </a:solidFill>
              <a:effectLst/>
              <a:latin typeface="Roboto" panose="02000000000000000000" pitchFamily="2" charset="0"/>
            </a:endParaRPr>
          </a:p>
          <a:p>
            <a:pPr algn="l"/>
            <a:endParaRPr lang="en-GB" i="0" noProof="0" dirty="0">
              <a:solidFill>
                <a:srgbClr val="0F0F0F"/>
              </a:solidFill>
              <a:effectLst/>
              <a:latin typeface="Roboto" panose="02000000000000000000" pitchFamily="2" charset="0"/>
            </a:endParaRPr>
          </a:p>
          <a:p>
            <a:pPr marL="0" lvl="1" indent="0">
              <a:buNone/>
            </a:pPr>
            <a:r>
              <a:rPr lang="en-GB" noProof="0" dirty="0"/>
              <a:t>Task:</a:t>
            </a:r>
          </a:p>
          <a:p>
            <a:pPr lvl="1">
              <a:buFont typeface="Arial" panose="020B0604020202020204" pitchFamily="34" charset="0"/>
              <a:buChar char="•"/>
            </a:pPr>
            <a:r>
              <a:rPr lang="en-GB" sz="2400" noProof="0" dirty="0"/>
              <a:t>Take notes on strategies for organising digital files and folders.</a:t>
            </a:r>
          </a:p>
          <a:p>
            <a:pPr lvl="1">
              <a:buFont typeface="Arial" panose="020B0604020202020204" pitchFamily="34" charset="0"/>
              <a:buChar char="•"/>
            </a:pPr>
            <a:r>
              <a:rPr lang="en-GB" sz="2400" noProof="0" dirty="0"/>
              <a:t>Be ready to discuss how these practices can be applied to </a:t>
            </a:r>
            <a:r>
              <a:rPr lang="en-GB" sz="2400" noProof="0" dirty="0" err="1"/>
              <a:t>Brightfutures</a:t>
            </a:r>
            <a:r>
              <a:rPr lang="en-GB" sz="2400" noProof="0" dirty="0"/>
              <a:t> College’s data storage needs.</a:t>
            </a:r>
          </a:p>
          <a:p>
            <a:endParaRPr lang="en-GB" noProof="0" dirty="0"/>
          </a:p>
        </p:txBody>
      </p:sp>
      <p:sp>
        <p:nvSpPr>
          <p:cNvPr id="3" name="Footer Placeholder 2">
            <a:extLst>
              <a:ext uri="{FF2B5EF4-FFF2-40B4-BE49-F238E27FC236}">
                <a16:creationId xmlns:a16="http://schemas.microsoft.com/office/drawing/2014/main" id="{271DA8CD-1B07-2377-06E3-93DE07A17FD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A1E13871-E33D-ADC6-D14C-883EF73FCAA1}"/>
              </a:ext>
            </a:extLst>
          </p:cNvPr>
          <p:cNvSpPr>
            <a:spLocks noGrp="1"/>
          </p:cNvSpPr>
          <p:nvPr>
            <p:ph type="sldNum" sz="quarter" idx="11"/>
          </p:nvPr>
        </p:nvSpPr>
        <p:spPr/>
        <p:txBody>
          <a:bodyPr/>
          <a:lstStyle/>
          <a:p>
            <a:fld id="{DA2C159E-F13C-4A85-9A41-E7669D3E0D70}" type="slidenum">
              <a:rPr lang="en-GB" noProof="0" smtClean="0"/>
              <a:pPr/>
              <a:t>21</a:t>
            </a:fld>
            <a:endParaRPr lang="en-GB" noProof="0" dirty="0"/>
          </a:p>
        </p:txBody>
      </p:sp>
    </p:spTree>
    <p:extLst>
      <p:ext uri="{BB962C8B-B14F-4D97-AF65-F5344CB8AC3E}">
        <p14:creationId xmlns:p14="http://schemas.microsoft.com/office/powerpoint/2010/main" val="23124161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3</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File wizards</a:t>
            </a:r>
          </a:p>
        </p:txBody>
      </p:sp>
    </p:spTree>
    <p:extLst>
      <p:ext uri="{BB962C8B-B14F-4D97-AF65-F5344CB8AC3E}">
        <p14:creationId xmlns:p14="http://schemas.microsoft.com/office/powerpoint/2010/main" val="36653927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682E76-1F5B-4CA5-D633-AA32914680D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9CC642F-1303-9DE3-8E10-C707970060D9}"/>
              </a:ext>
            </a:extLst>
          </p:cNvPr>
          <p:cNvSpPr>
            <a:spLocks noGrp="1"/>
          </p:cNvSpPr>
          <p:nvPr>
            <p:ph type="title"/>
          </p:nvPr>
        </p:nvSpPr>
        <p:spPr/>
        <p:txBody>
          <a:bodyPr>
            <a:normAutofit/>
          </a:bodyPr>
          <a:lstStyle/>
          <a:p>
            <a:pPr>
              <a:lnSpc>
                <a:spcPct val="100000"/>
              </a:lnSpc>
            </a:pPr>
            <a:r>
              <a:rPr lang="en-GB" sz="3600" noProof="0" dirty="0" err="1"/>
              <a:t>Wordcloud</a:t>
            </a:r>
            <a:r>
              <a:rPr lang="en-GB" sz="3600" noProof="0" dirty="0"/>
              <a:t> task</a:t>
            </a:r>
          </a:p>
        </p:txBody>
      </p:sp>
      <p:sp>
        <p:nvSpPr>
          <p:cNvPr id="5" name="Text Placeholder 4">
            <a:extLst>
              <a:ext uri="{FF2B5EF4-FFF2-40B4-BE49-F238E27FC236}">
                <a16:creationId xmlns:a16="http://schemas.microsoft.com/office/drawing/2014/main" id="{2F505645-AC09-BFD4-45E1-D4EA5420773F}"/>
              </a:ext>
            </a:extLst>
          </p:cNvPr>
          <p:cNvSpPr>
            <a:spLocks noGrp="1"/>
          </p:cNvSpPr>
          <p:nvPr>
            <p:ph type="body" sz="quarter" idx="12"/>
          </p:nvPr>
        </p:nvSpPr>
        <p:spPr/>
        <p:txBody>
          <a:bodyPr/>
          <a:lstStyle/>
          <a:p>
            <a:pPr>
              <a:lnSpc>
                <a:spcPct val="100000"/>
              </a:lnSpc>
            </a:pPr>
            <a:r>
              <a:rPr lang="en-GB" sz="2400" noProof="0" dirty="0"/>
              <a:t>Access </a:t>
            </a:r>
            <a:r>
              <a:rPr lang="en-GB" sz="2400" noProof="0" dirty="0" err="1">
                <a:hlinkClick r:id="rId3"/>
              </a:rPr>
              <a:t>Wordcloud</a:t>
            </a:r>
            <a:r>
              <a:rPr lang="en-GB" sz="2400" noProof="0" dirty="0"/>
              <a:t> using the provided link and class code.</a:t>
            </a:r>
          </a:p>
          <a:p>
            <a:pPr>
              <a:lnSpc>
                <a:spcPct val="100000"/>
              </a:lnSpc>
            </a:pPr>
            <a:endParaRPr lang="en-GB" sz="2400" noProof="0" dirty="0"/>
          </a:p>
          <a:p>
            <a:pPr>
              <a:lnSpc>
                <a:spcPct val="100000"/>
              </a:lnSpc>
            </a:pPr>
            <a:r>
              <a:rPr lang="en-GB" sz="2400" noProof="0" dirty="0"/>
              <a:t>Task instructions:</a:t>
            </a:r>
          </a:p>
          <a:p>
            <a:pPr lvl="1">
              <a:lnSpc>
                <a:spcPct val="100000"/>
              </a:lnSpc>
            </a:pPr>
            <a:r>
              <a:rPr lang="en-GB" sz="2400" noProof="0" dirty="0"/>
              <a:t>Submit five words that describe key insights from your homework.</a:t>
            </a:r>
          </a:p>
          <a:p>
            <a:endParaRPr lang="en-GB" noProof="0" dirty="0"/>
          </a:p>
        </p:txBody>
      </p:sp>
      <p:sp>
        <p:nvSpPr>
          <p:cNvPr id="3" name="Footer Placeholder 2">
            <a:extLst>
              <a:ext uri="{FF2B5EF4-FFF2-40B4-BE49-F238E27FC236}">
                <a16:creationId xmlns:a16="http://schemas.microsoft.com/office/drawing/2014/main" id="{CA0C84E2-6843-066D-FCD2-892A6095E4D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9B6A0400-CF97-55D4-B379-8070F87B2DD2}"/>
              </a:ext>
            </a:extLst>
          </p:cNvPr>
          <p:cNvSpPr>
            <a:spLocks noGrp="1"/>
          </p:cNvSpPr>
          <p:nvPr>
            <p:ph type="sldNum" sz="quarter" idx="11"/>
          </p:nvPr>
        </p:nvSpPr>
        <p:spPr/>
        <p:txBody>
          <a:bodyPr/>
          <a:lstStyle/>
          <a:p>
            <a:fld id="{DA2C159E-F13C-4A85-9A41-E7669D3E0D70}" type="slidenum">
              <a:rPr lang="en-GB" noProof="0" smtClean="0"/>
              <a:pPr/>
              <a:t>23</a:t>
            </a:fld>
            <a:endParaRPr lang="en-GB" noProof="0" dirty="0"/>
          </a:p>
        </p:txBody>
      </p:sp>
    </p:spTree>
    <p:extLst>
      <p:ext uri="{BB962C8B-B14F-4D97-AF65-F5344CB8AC3E}">
        <p14:creationId xmlns:p14="http://schemas.microsoft.com/office/powerpoint/2010/main" val="21903146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70E6B1-ECC8-79C2-4548-2DEEC5FE657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58B2F87-CA46-66B9-0EF8-AE6FCD08D492}"/>
              </a:ext>
            </a:extLst>
          </p:cNvPr>
          <p:cNvSpPr>
            <a:spLocks noGrp="1"/>
          </p:cNvSpPr>
          <p:nvPr>
            <p:ph type="title"/>
          </p:nvPr>
        </p:nvSpPr>
        <p:spPr/>
        <p:txBody>
          <a:bodyPr>
            <a:normAutofit/>
          </a:bodyPr>
          <a:lstStyle/>
          <a:p>
            <a:pPr>
              <a:lnSpc>
                <a:spcPct val="100000"/>
              </a:lnSpc>
            </a:pPr>
            <a:r>
              <a:rPr lang="en-GB" b="1" noProof="0" dirty="0"/>
              <a:t>Why is file organisation important?</a:t>
            </a:r>
            <a:endParaRPr lang="en-GB" sz="3600" noProof="0" dirty="0"/>
          </a:p>
        </p:txBody>
      </p:sp>
      <p:sp>
        <p:nvSpPr>
          <p:cNvPr id="5" name="Text Placeholder 4">
            <a:extLst>
              <a:ext uri="{FF2B5EF4-FFF2-40B4-BE49-F238E27FC236}">
                <a16:creationId xmlns:a16="http://schemas.microsoft.com/office/drawing/2014/main" id="{A06F980D-9443-E291-6B45-B3FFCAED9FBE}"/>
              </a:ext>
            </a:extLst>
          </p:cNvPr>
          <p:cNvSpPr>
            <a:spLocks noGrp="1"/>
          </p:cNvSpPr>
          <p:nvPr>
            <p:ph type="body" sz="quarter" idx="12"/>
          </p:nvPr>
        </p:nvSpPr>
        <p:spPr/>
        <p:txBody>
          <a:bodyPr/>
          <a:lstStyle/>
          <a:p>
            <a:pPr marL="0" lvl="1" indent="0">
              <a:lnSpc>
                <a:spcPct val="100000"/>
              </a:lnSpc>
              <a:buNone/>
            </a:pPr>
            <a:r>
              <a:rPr lang="en-GB" sz="2400" noProof="0" dirty="0"/>
              <a:t>Key benefits:</a:t>
            </a:r>
          </a:p>
          <a:p>
            <a:pPr lvl="1">
              <a:lnSpc>
                <a:spcPct val="100000"/>
              </a:lnSpc>
            </a:pPr>
            <a:r>
              <a:rPr lang="en-GB" sz="2400" noProof="0" dirty="0"/>
              <a:t>Ensures quick access to important files.</a:t>
            </a:r>
          </a:p>
          <a:p>
            <a:pPr lvl="1">
              <a:lnSpc>
                <a:spcPct val="100000"/>
              </a:lnSpc>
            </a:pPr>
            <a:r>
              <a:rPr lang="en-GB" sz="2400" noProof="0" dirty="0"/>
              <a:t>Reduces duplication and confusion.</a:t>
            </a:r>
          </a:p>
          <a:p>
            <a:pPr lvl="1">
              <a:lnSpc>
                <a:spcPct val="100000"/>
              </a:lnSpc>
            </a:pPr>
            <a:r>
              <a:rPr lang="en-GB" sz="2400" noProof="0" dirty="0"/>
              <a:t>Facilitates collaboration.</a:t>
            </a:r>
          </a:p>
          <a:p>
            <a:pPr lvl="1">
              <a:lnSpc>
                <a:spcPct val="100000"/>
              </a:lnSpc>
            </a:pPr>
            <a:r>
              <a:rPr lang="en-GB" sz="2400" noProof="0" dirty="0"/>
              <a:t>Supports security and data management.</a:t>
            </a:r>
          </a:p>
          <a:p>
            <a:endParaRPr lang="en-GB" noProof="0" dirty="0"/>
          </a:p>
        </p:txBody>
      </p:sp>
      <p:sp>
        <p:nvSpPr>
          <p:cNvPr id="3" name="Footer Placeholder 2">
            <a:extLst>
              <a:ext uri="{FF2B5EF4-FFF2-40B4-BE49-F238E27FC236}">
                <a16:creationId xmlns:a16="http://schemas.microsoft.com/office/drawing/2014/main" id="{BF036FB9-26BE-BD00-CC3A-8898745EDD7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C63480FB-9901-8CA7-710C-95633152DF18}"/>
              </a:ext>
            </a:extLst>
          </p:cNvPr>
          <p:cNvSpPr>
            <a:spLocks noGrp="1"/>
          </p:cNvSpPr>
          <p:nvPr>
            <p:ph type="sldNum" sz="quarter" idx="11"/>
          </p:nvPr>
        </p:nvSpPr>
        <p:spPr/>
        <p:txBody>
          <a:bodyPr/>
          <a:lstStyle/>
          <a:p>
            <a:fld id="{DA2C159E-F13C-4A85-9A41-E7669D3E0D70}" type="slidenum">
              <a:rPr lang="en-GB" noProof="0" smtClean="0"/>
              <a:pPr/>
              <a:t>24</a:t>
            </a:fld>
            <a:endParaRPr lang="en-GB" noProof="0" dirty="0"/>
          </a:p>
        </p:txBody>
      </p:sp>
    </p:spTree>
    <p:extLst>
      <p:ext uri="{BB962C8B-B14F-4D97-AF65-F5344CB8AC3E}">
        <p14:creationId xmlns:p14="http://schemas.microsoft.com/office/powerpoint/2010/main" val="37276942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9C2D28-F323-AE7C-D51C-C2493010447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89CF1F7-77C6-236A-6C5A-7C8F94AA8A50}"/>
              </a:ext>
            </a:extLst>
          </p:cNvPr>
          <p:cNvSpPr>
            <a:spLocks noGrp="1"/>
          </p:cNvSpPr>
          <p:nvPr>
            <p:ph type="title"/>
          </p:nvPr>
        </p:nvSpPr>
        <p:spPr/>
        <p:txBody>
          <a:bodyPr>
            <a:normAutofit/>
          </a:bodyPr>
          <a:lstStyle/>
          <a:p>
            <a:pPr>
              <a:lnSpc>
                <a:spcPct val="100000"/>
              </a:lnSpc>
            </a:pPr>
            <a:r>
              <a:rPr lang="en-GB" sz="3600" noProof="0" dirty="0"/>
              <a:t>Sorting disorganised files</a:t>
            </a:r>
          </a:p>
        </p:txBody>
      </p:sp>
      <p:sp>
        <p:nvSpPr>
          <p:cNvPr id="5" name="Text Placeholder 4">
            <a:extLst>
              <a:ext uri="{FF2B5EF4-FFF2-40B4-BE49-F238E27FC236}">
                <a16:creationId xmlns:a16="http://schemas.microsoft.com/office/drawing/2014/main" id="{C54251A1-1EDD-983C-289F-B1A4C583CA7C}"/>
              </a:ext>
            </a:extLst>
          </p:cNvPr>
          <p:cNvSpPr>
            <a:spLocks noGrp="1"/>
          </p:cNvSpPr>
          <p:nvPr>
            <p:ph type="body" sz="quarter" idx="12"/>
          </p:nvPr>
        </p:nvSpPr>
        <p:spPr/>
        <p:txBody>
          <a:bodyPr/>
          <a:lstStyle/>
          <a:p>
            <a:pPr>
              <a:lnSpc>
                <a:spcPct val="100000"/>
              </a:lnSpc>
            </a:pPr>
            <a:r>
              <a:rPr lang="en-GB" sz="2400" noProof="0" dirty="0"/>
              <a:t>Instructions:</a:t>
            </a:r>
          </a:p>
          <a:p>
            <a:pPr>
              <a:lnSpc>
                <a:spcPct val="100000"/>
              </a:lnSpc>
            </a:pPr>
            <a:endParaRPr lang="en-GB" sz="2400" noProof="0" dirty="0"/>
          </a:p>
          <a:p>
            <a:pPr lvl="1">
              <a:lnSpc>
                <a:spcPct val="100000"/>
              </a:lnSpc>
            </a:pPr>
            <a:r>
              <a:rPr lang="en-GB" sz="2400" noProof="0" dirty="0"/>
              <a:t>Review 20 disorganised file names provided.</a:t>
            </a:r>
          </a:p>
          <a:p>
            <a:pPr lvl="1">
              <a:lnSpc>
                <a:spcPct val="100000"/>
              </a:lnSpc>
            </a:pPr>
            <a:r>
              <a:rPr lang="en-GB" sz="2400" noProof="0" dirty="0"/>
              <a:t>Work in pairs or groups to categorise them logically.</a:t>
            </a:r>
          </a:p>
          <a:p>
            <a:pPr lvl="1">
              <a:lnSpc>
                <a:spcPct val="100000"/>
              </a:lnSpc>
            </a:pPr>
            <a:r>
              <a:rPr lang="en-GB" sz="2400" noProof="0" dirty="0"/>
              <a:t>Consider:</a:t>
            </a:r>
          </a:p>
          <a:p>
            <a:pPr lvl="2"/>
            <a:r>
              <a:rPr lang="en-GB" dirty="0"/>
              <a:t>n</a:t>
            </a:r>
            <a:r>
              <a:rPr lang="en-GB" noProof="0" dirty="0" err="1"/>
              <a:t>aming</a:t>
            </a:r>
            <a:r>
              <a:rPr lang="en-GB" noProof="0" dirty="0"/>
              <a:t> conventions</a:t>
            </a:r>
          </a:p>
          <a:p>
            <a:pPr lvl="2"/>
            <a:r>
              <a:rPr lang="en-GB" dirty="0"/>
              <a:t>p</a:t>
            </a:r>
            <a:r>
              <a:rPr lang="en-GB" noProof="0" dirty="0" err="1"/>
              <a:t>urpose</a:t>
            </a:r>
            <a:endParaRPr lang="en-GB" noProof="0" dirty="0"/>
          </a:p>
          <a:p>
            <a:pPr lvl="2"/>
            <a:r>
              <a:rPr lang="en-GB" noProof="0" dirty="0"/>
              <a:t>relevance.</a:t>
            </a:r>
          </a:p>
          <a:p>
            <a:endParaRPr lang="en-GB" noProof="0" dirty="0"/>
          </a:p>
        </p:txBody>
      </p:sp>
      <p:sp>
        <p:nvSpPr>
          <p:cNvPr id="3" name="Footer Placeholder 2">
            <a:extLst>
              <a:ext uri="{FF2B5EF4-FFF2-40B4-BE49-F238E27FC236}">
                <a16:creationId xmlns:a16="http://schemas.microsoft.com/office/drawing/2014/main" id="{FD555AA7-39E1-0F21-5FDF-91F1601BA89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70CA1781-0493-B8A9-8BB0-2DC7E02AFA24}"/>
              </a:ext>
            </a:extLst>
          </p:cNvPr>
          <p:cNvSpPr>
            <a:spLocks noGrp="1"/>
          </p:cNvSpPr>
          <p:nvPr>
            <p:ph type="sldNum" sz="quarter" idx="11"/>
          </p:nvPr>
        </p:nvSpPr>
        <p:spPr/>
        <p:txBody>
          <a:bodyPr/>
          <a:lstStyle/>
          <a:p>
            <a:fld id="{DA2C159E-F13C-4A85-9A41-E7669D3E0D70}" type="slidenum">
              <a:rPr lang="en-GB" noProof="0" smtClean="0"/>
              <a:pPr/>
              <a:t>25</a:t>
            </a:fld>
            <a:endParaRPr lang="en-GB" noProof="0" dirty="0"/>
          </a:p>
        </p:txBody>
      </p:sp>
    </p:spTree>
    <p:extLst>
      <p:ext uri="{BB962C8B-B14F-4D97-AF65-F5344CB8AC3E}">
        <p14:creationId xmlns:p14="http://schemas.microsoft.com/office/powerpoint/2010/main" val="12224961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FD9AB6-851D-F4DB-4BAD-69883F5AB3A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AF45067-CE11-A4DF-1B5E-1B94965C0392}"/>
              </a:ext>
            </a:extLst>
          </p:cNvPr>
          <p:cNvSpPr>
            <a:spLocks noGrp="1"/>
          </p:cNvSpPr>
          <p:nvPr>
            <p:ph type="title"/>
          </p:nvPr>
        </p:nvSpPr>
        <p:spPr/>
        <p:txBody>
          <a:bodyPr>
            <a:normAutofit/>
          </a:bodyPr>
          <a:lstStyle/>
          <a:p>
            <a:pPr>
              <a:lnSpc>
                <a:spcPct val="100000"/>
              </a:lnSpc>
            </a:pPr>
            <a:r>
              <a:rPr lang="en-GB" b="1" noProof="0" dirty="0"/>
              <a:t>Reviewing the filing solution</a:t>
            </a:r>
            <a:endParaRPr lang="en-GB" sz="3600" noProof="0" dirty="0"/>
          </a:p>
        </p:txBody>
      </p:sp>
      <p:sp>
        <p:nvSpPr>
          <p:cNvPr id="5" name="Text Placeholder 4">
            <a:extLst>
              <a:ext uri="{FF2B5EF4-FFF2-40B4-BE49-F238E27FC236}">
                <a16:creationId xmlns:a16="http://schemas.microsoft.com/office/drawing/2014/main" id="{4C416532-4827-9942-5F81-D3FD903D48B3}"/>
              </a:ext>
            </a:extLst>
          </p:cNvPr>
          <p:cNvSpPr>
            <a:spLocks noGrp="1"/>
          </p:cNvSpPr>
          <p:nvPr>
            <p:ph type="body" sz="quarter" idx="12"/>
          </p:nvPr>
        </p:nvSpPr>
        <p:spPr/>
        <p:txBody>
          <a:bodyPr/>
          <a:lstStyle/>
          <a:p>
            <a:pPr>
              <a:lnSpc>
                <a:spcPct val="100000"/>
              </a:lnSpc>
            </a:pPr>
            <a:r>
              <a:rPr lang="en-GB" sz="2400" noProof="0" dirty="0"/>
              <a:t>Discussion points:</a:t>
            </a:r>
          </a:p>
          <a:p>
            <a:pPr lvl="1">
              <a:lnSpc>
                <a:spcPct val="100000"/>
              </a:lnSpc>
            </a:pPr>
            <a:r>
              <a:rPr lang="en-GB" sz="2400" noProof="0" dirty="0"/>
              <a:t>Compare your grouping with the proposed solution.</a:t>
            </a:r>
          </a:p>
          <a:p>
            <a:pPr lvl="1">
              <a:lnSpc>
                <a:spcPct val="100000"/>
              </a:lnSpc>
            </a:pPr>
            <a:r>
              <a:rPr lang="en-GB" sz="2400" noProof="0" dirty="0"/>
              <a:t>Did the solution follow a logical structure?</a:t>
            </a:r>
          </a:p>
          <a:p>
            <a:pPr lvl="1">
              <a:lnSpc>
                <a:spcPct val="100000"/>
              </a:lnSpc>
            </a:pPr>
            <a:r>
              <a:rPr lang="en-GB" sz="2400" noProof="0" dirty="0"/>
              <a:t>Could you make any improvements?</a:t>
            </a:r>
          </a:p>
          <a:p>
            <a:endParaRPr lang="en-GB" noProof="0" dirty="0"/>
          </a:p>
        </p:txBody>
      </p:sp>
      <p:sp>
        <p:nvSpPr>
          <p:cNvPr id="3" name="Footer Placeholder 2">
            <a:extLst>
              <a:ext uri="{FF2B5EF4-FFF2-40B4-BE49-F238E27FC236}">
                <a16:creationId xmlns:a16="http://schemas.microsoft.com/office/drawing/2014/main" id="{E2835F14-B605-ABAD-E868-2D0E68F2A45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36B4337B-EF1A-8A5D-E199-24117915E4DF}"/>
              </a:ext>
            </a:extLst>
          </p:cNvPr>
          <p:cNvSpPr>
            <a:spLocks noGrp="1"/>
          </p:cNvSpPr>
          <p:nvPr>
            <p:ph type="sldNum" sz="quarter" idx="11"/>
          </p:nvPr>
        </p:nvSpPr>
        <p:spPr/>
        <p:txBody>
          <a:bodyPr/>
          <a:lstStyle/>
          <a:p>
            <a:fld id="{DA2C159E-F13C-4A85-9A41-E7669D3E0D70}" type="slidenum">
              <a:rPr lang="en-GB" noProof="0" smtClean="0"/>
              <a:pPr/>
              <a:t>26</a:t>
            </a:fld>
            <a:endParaRPr lang="en-GB" noProof="0" dirty="0"/>
          </a:p>
        </p:txBody>
      </p:sp>
    </p:spTree>
    <p:extLst>
      <p:ext uri="{BB962C8B-B14F-4D97-AF65-F5344CB8AC3E}">
        <p14:creationId xmlns:p14="http://schemas.microsoft.com/office/powerpoint/2010/main" val="38342597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7FC2D9-7F36-2766-C1A7-A58D7AABD29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B7A19EA-7FCE-487C-7315-E0BB57AA7F78}"/>
              </a:ext>
            </a:extLst>
          </p:cNvPr>
          <p:cNvSpPr>
            <a:spLocks noGrp="1"/>
          </p:cNvSpPr>
          <p:nvPr>
            <p:ph type="title"/>
          </p:nvPr>
        </p:nvSpPr>
        <p:spPr/>
        <p:txBody>
          <a:bodyPr>
            <a:noAutofit/>
          </a:bodyPr>
          <a:lstStyle/>
          <a:p>
            <a:pPr>
              <a:lnSpc>
                <a:spcPct val="100000"/>
              </a:lnSpc>
            </a:pPr>
            <a:r>
              <a:rPr lang="en-GB" noProof="0" dirty="0"/>
              <a:t>Learner task – creating the folder structure</a:t>
            </a:r>
          </a:p>
        </p:txBody>
      </p:sp>
      <p:sp>
        <p:nvSpPr>
          <p:cNvPr id="5" name="Text Placeholder 4">
            <a:extLst>
              <a:ext uri="{FF2B5EF4-FFF2-40B4-BE49-F238E27FC236}">
                <a16:creationId xmlns:a16="http://schemas.microsoft.com/office/drawing/2014/main" id="{9F2D34D2-53D0-163C-92B1-750419B49923}"/>
              </a:ext>
            </a:extLst>
          </p:cNvPr>
          <p:cNvSpPr>
            <a:spLocks noGrp="1"/>
          </p:cNvSpPr>
          <p:nvPr>
            <p:ph type="body" sz="quarter" idx="12"/>
          </p:nvPr>
        </p:nvSpPr>
        <p:spPr>
          <a:xfrm>
            <a:off x="234000" y="1419622"/>
            <a:ext cx="7667625" cy="3168352"/>
          </a:xfrm>
        </p:spPr>
        <p:txBody>
          <a:bodyPr/>
          <a:lstStyle/>
          <a:p>
            <a:pPr>
              <a:lnSpc>
                <a:spcPct val="100000"/>
              </a:lnSpc>
            </a:pPr>
            <a:r>
              <a:rPr lang="en-GB" sz="2400" noProof="0" dirty="0"/>
              <a:t>Your task:</a:t>
            </a:r>
          </a:p>
          <a:p>
            <a:pPr lvl="1">
              <a:lnSpc>
                <a:spcPct val="100000"/>
              </a:lnSpc>
            </a:pPr>
            <a:r>
              <a:rPr lang="en-GB" sz="2400" noProof="0" dirty="0"/>
              <a:t>Use a computer to create a logical folder structure for </a:t>
            </a:r>
            <a:r>
              <a:rPr lang="en-GB" sz="2400" noProof="0" dirty="0" err="1"/>
              <a:t>Brightfutures</a:t>
            </a:r>
            <a:r>
              <a:rPr lang="en-GB" sz="2400" noProof="0" dirty="0"/>
              <a:t> College.</a:t>
            </a:r>
          </a:p>
          <a:p>
            <a:pPr lvl="1">
              <a:lnSpc>
                <a:spcPct val="100000"/>
              </a:lnSpc>
            </a:pPr>
            <a:r>
              <a:rPr lang="en-GB" sz="2400" noProof="0" dirty="0"/>
              <a:t>Organise provided sample files into appropriate folders.</a:t>
            </a:r>
          </a:p>
          <a:p>
            <a:pPr lvl="1">
              <a:lnSpc>
                <a:spcPct val="100000"/>
              </a:lnSpc>
            </a:pPr>
            <a:r>
              <a:rPr lang="en-GB" sz="2400" noProof="0" dirty="0"/>
              <a:t>Apply naming conventions and logical categorisation.</a:t>
            </a:r>
          </a:p>
          <a:p>
            <a:pPr lvl="1">
              <a:lnSpc>
                <a:spcPct val="100000"/>
              </a:lnSpc>
            </a:pPr>
            <a:r>
              <a:rPr lang="en-GB" sz="2400" noProof="0" dirty="0"/>
              <a:t>Be prepared to justify your organisation choices.</a:t>
            </a:r>
          </a:p>
          <a:p>
            <a:endParaRPr lang="en-GB" noProof="0" dirty="0"/>
          </a:p>
        </p:txBody>
      </p:sp>
      <p:sp>
        <p:nvSpPr>
          <p:cNvPr id="3" name="Footer Placeholder 2">
            <a:extLst>
              <a:ext uri="{FF2B5EF4-FFF2-40B4-BE49-F238E27FC236}">
                <a16:creationId xmlns:a16="http://schemas.microsoft.com/office/drawing/2014/main" id="{E0EEDBD2-076C-46CB-EFDA-256C12D7080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E9EBE537-D6FC-03E3-4782-4DDD49B7A17A}"/>
              </a:ext>
            </a:extLst>
          </p:cNvPr>
          <p:cNvSpPr>
            <a:spLocks noGrp="1"/>
          </p:cNvSpPr>
          <p:nvPr>
            <p:ph type="sldNum" sz="quarter" idx="11"/>
          </p:nvPr>
        </p:nvSpPr>
        <p:spPr/>
        <p:txBody>
          <a:bodyPr/>
          <a:lstStyle/>
          <a:p>
            <a:fld id="{DA2C159E-F13C-4A85-9A41-E7669D3E0D70}" type="slidenum">
              <a:rPr lang="en-GB" noProof="0" smtClean="0"/>
              <a:pPr/>
              <a:t>27</a:t>
            </a:fld>
            <a:endParaRPr lang="en-GB" noProof="0" dirty="0"/>
          </a:p>
        </p:txBody>
      </p:sp>
    </p:spTree>
    <p:extLst>
      <p:ext uri="{BB962C8B-B14F-4D97-AF65-F5344CB8AC3E}">
        <p14:creationId xmlns:p14="http://schemas.microsoft.com/office/powerpoint/2010/main" val="5166906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0D1A41-E2B4-494B-8A7F-DDE82E8D00B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F676721-07FE-DB81-B880-8742966C9333}"/>
              </a:ext>
            </a:extLst>
          </p:cNvPr>
          <p:cNvSpPr>
            <a:spLocks noGrp="1"/>
          </p:cNvSpPr>
          <p:nvPr>
            <p:ph type="title"/>
          </p:nvPr>
        </p:nvSpPr>
        <p:spPr/>
        <p:txBody>
          <a:bodyPr>
            <a:noAutofit/>
          </a:bodyPr>
          <a:lstStyle/>
          <a:p>
            <a:pPr>
              <a:lnSpc>
                <a:spcPct val="100000"/>
              </a:lnSpc>
            </a:pPr>
            <a:r>
              <a:rPr lang="en-GB" b="1" noProof="0" dirty="0"/>
              <a:t>Group discussion – challenges and best practices</a:t>
            </a:r>
            <a:endParaRPr lang="en-GB" noProof="0" dirty="0"/>
          </a:p>
        </p:txBody>
      </p:sp>
      <p:sp>
        <p:nvSpPr>
          <p:cNvPr id="5" name="Text Placeholder 4">
            <a:extLst>
              <a:ext uri="{FF2B5EF4-FFF2-40B4-BE49-F238E27FC236}">
                <a16:creationId xmlns:a16="http://schemas.microsoft.com/office/drawing/2014/main" id="{3DEB30EC-47CD-0E31-FB6E-FA10D0A7ED15}"/>
              </a:ext>
            </a:extLst>
          </p:cNvPr>
          <p:cNvSpPr>
            <a:spLocks noGrp="1"/>
          </p:cNvSpPr>
          <p:nvPr>
            <p:ph type="body" sz="quarter" idx="12"/>
          </p:nvPr>
        </p:nvSpPr>
        <p:spPr>
          <a:xfrm>
            <a:off x="232950" y="1401152"/>
            <a:ext cx="7667625" cy="3384376"/>
          </a:xfrm>
        </p:spPr>
        <p:txBody>
          <a:bodyPr/>
          <a:lstStyle/>
          <a:p>
            <a:pPr>
              <a:lnSpc>
                <a:spcPct val="100000"/>
              </a:lnSpc>
            </a:pPr>
            <a:r>
              <a:rPr lang="en-GB" sz="2400" noProof="0" dirty="0"/>
              <a:t>Discuss:</a:t>
            </a:r>
          </a:p>
          <a:p>
            <a:pPr lvl="1">
              <a:lnSpc>
                <a:spcPct val="100000"/>
              </a:lnSpc>
            </a:pPr>
            <a:r>
              <a:rPr lang="en-GB" sz="2400" noProof="0" dirty="0"/>
              <a:t>What challenges did you face when organising your folders?</a:t>
            </a:r>
          </a:p>
          <a:p>
            <a:pPr lvl="1">
              <a:lnSpc>
                <a:spcPct val="100000"/>
              </a:lnSpc>
            </a:pPr>
            <a:r>
              <a:rPr lang="en-GB" sz="2400" noProof="0" dirty="0"/>
              <a:t>How did you decide on folder names and structures?</a:t>
            </a:r>
          </a:p>
          <a:p>
            <a:pPr lvl="1">
              <a:lnSpc>
                <a:spcPct val="100000"/>
              </a:lnSpc>
            </a:pPr>
            <a:r>
              <a:rPr lang="en-GB" sz="2400" noProof="0" dirty="0"/>
              <a:t>How does file organisation impact teamwork and security?</a:t>
            </a:r>
          </a:p>
          <a:p>
            <a:endParaRPr lang="en-GB" noProof="0" dirty="0"/>
          </a:p>
        </p:txBody>
      </p:sp>
      <p:sp>
        <p:nvSpPr>
          <p:cNvPr id="3" name="Footer Placeholder 2">
            <a:extLst>
              <a:ext uri="{FF2B5EF4-FFF2-40B4-BE49-F238E27FC236}">
                <a16:creationId xmlns:a16="http://schemas.microsoft.com/office/drawing/2014/main" id="{890AC936-9D2D-3723-37AA-D226F48F86E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D3BC355D-12CA-6E5F-FE89-F23E60CCFCA9}"/>
              </a:ext>
            </a:extLst>
          </p:cNvPr>
          <p:cNvSpPr>
            <a:spLocks noGrp="1"/>
          </p:cNvSpPr>
          <p:nvPr>
            <p:ph type="sldNum" sz="quarter" idx="11"/>
          </p:nvPr>
        </p:nvSpPr>
        <p:spPr/>
        <p:txBody>
          <a:bodyPr/>
          <a:lstStyle/>
          <a:p>
            <a:fld id="{DA2C159E-F13C-4A85-9A41-E7669D3E0D70}" type="slidenum">
              <a:rPr lang="en-GB" noProof="0" smtClean="0"/>
              <a:pPr/>
              <a:t>28</a:t>
            </a:fld>
            <a:endParaRPr lang="en-GB" noProof="0" dirty="0"/>
          </a:p>
        </p:txBody>
      </p:sp>
    </p:spTree>
    <p:extLst>
      <p:ext uri="{BB962C8B-B14F-4D97-AF65-F5344CB8AC3E}">
        <p14:creationId xmlns:p14="http://schemas.microsoft.com/office/powerpoint/2010/main" val="30118217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15B006-9CE4-5374-8857-5A990FFF48A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E44889C-9E2A-325E-1801-AA60C468B4CF}"/>
              </a:ext>
            </a:extLst>
          </p:cNvPr>
          <p:cNvSpPr>
            <a:spLocks noGrp="1"/>
          </p:cNvSpPr>
          <p:nvPr>
            <p:ph type="title"/>
          </p:nvPr>
        </p:nvSpPr>
        <p:spPr/>
        <p:txBody>
          <a:bodyPr>
            <a:normAutofit fontScale="90000"/>
          </a:bodyPr>
          <a:lstStyle/>
          <a:p>
            <a:pPr>
              <a:lnSpc>
                <a:spcPct val="100000"/>
              </a:lnSpc>
            </a:pPr>
            <a:r>
              <a:rPr lang="en-GB" b="1" noProof="0" dirty="0"/>
              <a:t>Checkpoint one – file management assessment</a:t>
            </a:r>
            <a:endParaRPr lang="en-GB" sz="3600" noProof="0" dirty="0"/>
          </a:p>
        </p:txBody>
      </p:sp>
      <p:sp>
        <p:nvSpPr>
          <p:cNvPr id="5" name="Text Placeholder 4">
            <a:extLst>
              <a:ext uri="{FF2B5EF4-FFF2-40B4-BE49-F238E27FC236}">
                <a16:creationId xmlns:a16="http://schemas.microsoft.com/office/drawing/2014/main" id="{C602C849-0A66-1E2B-D8CF-48D02417F85C}"/>
              </a:ext>
            </a:extLst>
          </p:cNvPr>
          <p:cNvSpPr>
            <a:spLocks noGrp="1"/>
          </p:cNvSpPr>
          <p:nvPr>
            <p:ph type="body" sz="quarter" idx="12"/>
          </p:nvPr>
        </p:nvSpPr>
        <p:spPr>
          <a:xfrm>
            <a:off x="234000" y="1203598"/>
            <a:ext cx="7667625" cy="3384376"/>
          </a:xfrm>
        </p:spPr>
        <p:txBody>
          <a:bodyPr/>
          <a:lstStyle/>
          <a:p>
            <a:pPr>
              <a:lnSpc>
                <a:spcPct val="100000"/>
              </a:lnSpc>
            </a:pPr>
            <a:r>
              <a:rPr lang="en-GB" sz="2400" noProof="0" dirty="0"/>
              <a:t>Instructions:</a:t>
            </a:r>
          </a:p>
          <a:p>
            <a:pPr lvl="1">
              <a:lnSpc>
                <a:spcPct val="100000"/>
              </a:lnSpc>
            </a:pPr>
            <a:r>
              <a:rPr lang="en-GB" sz="2400" noProof="0" dirty="0"/>
              <a:t>Complete the Checkpoint one assessment.</a:t>
            </a:r>
          </a:p>
          <a:p>
            <a:pPr lvl="1">
              <a:lnSpc>
                <a:spcPct val="100000"/>
              </a:lnSpc>
            </a:pPr>
            <a:r>
              <a:rPr lang="en-GB" sz="2400" noProof="0" dirty="0"/>
              <a:t>Demonstrate your ability to:</a:t>
            </a:r>
          </a:p>
          <a:p>
            <a:pPr lvl="2"/>
            <a:r>
              <a:rPr lang="en-GB" noProof="0" dirty="0"/>
              <a:t>Rename files using consistent naming conventions.</a:t>
            </a:r>
          </a:p>
          <a:p>
            <a:pPr lvl="2"/>
            <a:r>
              <a:rPr lang="en-GB" noProof="0" dirty="0"/>
              <a:t>Create and organise folders logically.</a:t>
            </a:r>
          </a:p>
          <a:p>
            <a:pPr lvl="2"/>
            <a:r>
              <a:rPr lang="en-GB" noProof="0" dirty="0"/>
              <a:t>Manage files effectively (e.g. editing, moving, deleting).</a:t>
            </a:r>
          </a:p>
          <a:p>
            <a:pPr lvl="1">
              <a:lnSpc>
                <a:spcPct val="100000"/>
              </a:lnSpc>
            </a:pPr>
            <a:r>
              <a:rPr lang="en-GB" sz="2400" noProof="0" dirty="0"/>
              <a:t>Ask for clarification, if needed.</a:t>
            </a:r>
          </a:p>
          <a:p>
            <a:endParaRPr lang="en-GB" noProof="0" dirty="0"/>
          </a:p>
        </p:txBody>
      </p:sp>
      <p:sp>
        <p:nvSpPr>
          <p:cNvPr id="3" name="Footer Placeholder 2">
            <a:extLst>
              <a:ext uri="{FF2B5EF4-FFF2-40B4-BE49-F238E27FC236}">
                <a16:creationId xmlns:a16="http://schemas.microsoft.com/office/drawing/2014/main" id="{9D26F159-9AFB-80AD-FAAC-AA2BC575C0E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00C8CAA7-6777-C620-A732-C39044C45F5B}"/>
              </a:ext>
            </a:extLst>
          </p:cNvPr>
          <p:cNvSpPr>
            <a:spLocks noGrp="1"/>
          </p:cNvSpPr>
          <p:nvPr>
            <p:ph type="sldNum" sz="quarter" idx="11"/>
          </p:nvPr>
        </p:nvSpPr>
        <p:spPr/>
        <p:txBody>
          <a:bodyPr/>
          <a:lstStyle/>
          <a:p>
            <a:fld id="{DA2C159E-F13C-4A85-9A41-E7669D3E0D70}" type="slidenum">
              <a:rPr lang="en-GB" noProof="0" smtClean="0"/>
              <a:pPr/>
              <a:t>29</a:t>
            </a:fld>
            <a:endParaRPr lang="en-GB" noProof="0" dirty="0"/>
          </a:p>
        </p:txBody>
      </p:sp>
    </p:spTree>
    <p:extLst>
      <p:ext uri="{BB962C8B-B14F-4D97-AF65-F5344CB8AC3E}">
        <p14:creationId xmlns:p14="http://schemas.microsoft.com/office/powerpoint/2010/main" val="948110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normAutofit/>
          </a:bodyPr>
          <a:lstStyle/>
          <a:p>
            <a:pPr>
              <a:lnSpc>
                <a:spcPct val="100000"/>
              </a:lnSpc>
            </a:pPr>
            <a:r>
              <a:rPr lang="en-GB" sz="3600" noProof="0" dirty="0" err="1"/>
              <a:t>Brightfutures</a:t>
            </a:r>
            <a:r>
              <a:rPr lang="en-GB" sz="3600" noProof="0" dirty="0"/>
              <a:t> College</a:t>
            </a:r>
          </a:p>
        </p:txBody>
      </p:sp>
      <p:sp>
        <p:nvSpPr>
          <p:cNvPr id="5" name="Text Placeholder 4"/>
          <p:cNvSpPr>
            <a:spLocks noGrp="1"/>
          </p:cNvSpPr>
          <p:nvPr>
            <p:ph type="body" sz="quarter" idx="12"/>
          </p:nvPr>
        </p:nvSpPr>
        <p:spPr/>
        <p:txBody>
          <a:bodyPr/>
          <a:lstStyle/>
          <a:p>
            <a:pPr>
              <a:lnSpc>
                <a:spcPct val="100000"/>
              </a:lnSpc>
            </a:pPr>
            <a:r>
              <a:rPr lang="en-GB" sz="2400" noProof="0" dirty="0"/>
              <a:t>You work as a junior data analyst at </a:t>
            </a:r>
            <a:r>
              <a:rPr lang="en-GB" noProof="0" dirty="0" err="1"/>
              <a:t>B</a:t>
            </a:r>
            <a:r>
              <a:rPr lang="en-GB" sz="2400" noProof="0" dirty="0" err="1"/>
              <a:t>rightfutures</a:t>
            </a:r>
            <a:r>
              <a:rPr lang="en-GB" sz="2400" noProof="0" dirty="0"/>
              <a:t> College. The college recently hosted an open evening, and you have collected feedback from social media platforms.</a:t>
            </a:r>
          </a:p>
          <a:p>
            <a:pPr>
              <a:lnSpc>
                <a:spcPct val="100000"/>
              </a:lnSpc>
            </a:pPr>
            <a:endParaRPr lang="en-GB" sz="2400" noProof="0" dirty="0"/>
          </a:p>
          <a:p>
            <a:pPr>
              <a:lnSpc>
                <a:spcPct val="100000"/>
              </a:lnSpc>
            </a:pPr>
            <a:r>
              <a:rPr lang="en-GB" sz="2400" noProof="0" dirty="0"/>
              <a:t>Your job is to analyse the data to understand its meaning and relevance.</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p:cNvSpPr>
            <a:spLocks noGrp="1"/>
          </p:cNvSpPr>
          <p:nvPr>
            <p:ph type="sldNum" sz="quarter" idx="11"/>
          </p:nvPr>
        </p:nvSpPr>
        <p:spPr/>
        <p:txBody>
          <a:bodyPr/>
          <a:lstStyle/>
          <a:p>
            <a:fld id="{DA2C159E-F13C-4A85-9A41-E7669D3E0D70}" type="slidenum">
              <a:rPr lang="en-GB" noProof="0" smtClean="0"/>
              <a:pPr/>
              <a:t>3</a:t>
            </a:fld>
            <a:endParaRPr lang="en-GB" noProof="0" dirty="0"/>
          </a:p>
        </p:txBody>
      </p:sp>
    </p:spTree>
    <p:extLst>
      <p:ext uri="{BB962C8B-B14F-4D97-AF65-F5344CB8AC3E}">
        <p14:creationId xmlns:p14="http://schemas.microsoft.com/office/powerpoint/2010/main" val="26231754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6649A1-85FE-BA7D-70C8-7E564472D9F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BC9EAAD-6647-A793-EAEC-EF04B8405FEB}"/>
              </a:ext>
            </a:extLst>
          </p:cNvPr>
          <p:cNvSpPr>
            <a:spLocks noGrp="1"/>
          </p:cNvSpPr>
          <p:nvPr>
            <p:ph type="title"/>
          </p:nvPr>
        </p:nvSpPr>
        <p:spPr/>
        <p:txBody>
          <a:bodyPr>
            <a:normAutofit/>
          </a:bodyPr>
          <a:lstStyle/>
          <a:p>
            <a:pPr>
              <a:lnSpc>
                <a:spcPct val="100000"/>
              </a:lnSpc>
            </a:pPr>
            <a:r>
              <a:rPr lang="en-GB" b="1" noProof="0" dirty="0"/>
              <a:t>Summary and homework</a:t>
            </a:r>
            <a:endParaRPr lang="en-GB" sz="3600" noProof="0" dirty="0"/>
          </a:p>
        </p:txBody>
      </p:sp>
      <p:sp>
        <p:nvSpPr>
          <p:cNvPr id="5" name="Text Placeholder 4">
            <a:extLst>
              <a:ext uri="{FF2B5EF4-FFF2-40B4-BE49-F238E27FC236}">
                <a16:creationId xmlns:a16="http://schemas.microsoft.com/office/drawing/2014/main" id="{A80DB41B-2890-9255-24F3-8A2820B3D3ED}"/>
              </a:ext>
            </a:extLst>
          </p:cNvPr>
          <p:cNvSpPr>
            <a:spLocks noGrp="1"/>
          </p:cNvSpPr>
          <p:nvPr>
            <p:ph type="body" sz="quarter" idx="12"/>
          </p:nvPr>
        </p:nvSpPr>
        <p:spPr/>
        <p:txBody>
          <a:bodyPr/>
          <a:lstStyle/>
          <a:p>
            <a:pPr>
              <a:lnSpc>
                <a:spcPct val="100000"/>
              </a:lnSpc>
            </a:pPr>
            <a:r>
              <a:rPr lang="en-GB" sz="2400" noProof="0" dirty="0"/>
              <a:t>Lesson recap:</a:t>
            </a:r>
          </a:p>
          <a:p>
            <a:pPr lvl="1">
              <a:lnSpc>
                <a:spcPct val="100000"/>
              </a:lnSpc>
            </a:pPr>
            <a:r>
              <a:rPr lang="en-GB" sz="2400" noProof="0" dirty="0"/>
              <a:t>Key takeaways about file organisation and security.</a:t>
            </a:r>
          </a:p>
          <a:p>
            <a:pPr lvl="1">
              <a:lnSpc>
                <a:spcPct val="100000"/>
              </a:lnSpc>
            </a:pPr>
            <a:r>
              <a:rPr lang="en-GB" sz="2400" noProof="0" dirty="0"/>
              <a:t>The importance of structured digital management.</a:t>
            </a:r>
          </a:p>
          <a:p>
            <a:pPr lvl="1">
              <a:lnSpc>
                <a:spcPct val="100000"/>
              </a:lnSpc>
            </a:pPr>
            <a:endParaRPr lang="en-GB" sz="2400" noProof="0" dirty="0"/>
          </a:p>
          <a:p>
            <a:pPr marL="0" lvl="1" indent="0">
              <a:lnSpc>
                <a:spcPct val="100000"/>
              </a:lnSpc>
              <a:buNone/>
            </a:pPr>
            <a:r>
              <a:rPr lang="en-GB" sz="2400" noProof="0" dirty="0"/>
              <a:t>Homework:</a:t>
            </a:r>
          </a:p>
          <a:p>
            <a:pPr lvl="1">
              <a:lnSpc>
                <a:spcPct val="100000"/>
              </a:lnSpc>
            </a:pPr>
            <a:r>
              <a:rPr lang="en-GB" sz="2400" noProof="0" dirty="0"/>
              <a:t>Read: </a:t>
            </a:r>
            <a:r>
              <a:rPr lang="en-GB" sz="2400" noProof="0" dirty="0">
                <a:hlinkClick r:id="rId3"/>
              </a:rPr>
              <a:t>How to back up your files</a:t>
            </a:r>
            <a:r>
              <a:rPr lang="en-GB" sz="2400" noProof="0" dirty="0"/>
              <a:t>.</a:t>
            </a:r>
          </a:p>
          <a:p>
            <a:endParaRPr lang="en-GB" noProof="0" dirty="0"/>
          </a:p>
        </p:txBody>
      </p:sp>
      <p:sp>
        <p:nvSpPr>
          <p:cNvPr id="3" name="Footer Placeholder 2">
            <a:extLst>
              <a:ext uri="{FF2B5EF4-FFF2-40B4-BE49-F238E27FC236}">
                <a16:creationId xmlns:a16="http://schemas.microsoft.com/office/drawing/2014/main" id="{46F956C2-8F38-0905-C962-33B3AEBA32E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B9C110C9-90D1-8604-7713-CE22BFD1BAF6}"/>
              </a:ext>
            </a:extLst>
          </p:cNvPr>
          <p:cNvSpPr>
            <a:spLocks noGrp="1"/>
          </p:cNvSpPr>
          <p:nvPr>
            <p:ph type="sldNum" sz="quarter" idx="11"/>
          </p:nvPr>
        </p:nvSpPr>
        <p:spPr/>
        <p:txBody>
          <a:bodyPr/>
          <a:lstStyle/>
          <a:p>
            <a:fld id="{DA2C159E-F13C-4A85-9A41-E7669D3E0D70}" type="slidenum">
              <a:rPr lang="en-GB" noProof="0" smtClean="0"/>
              <a:pPr/>
              <a:t>30</a:t>
            </a:fld>
            <a:endParaRPr lang="en-GB" noProof="0" dirty="0"/>
          </a:p>
        </p:txBody>
      </p:sp>
    </p:spTree>
    <p:extLst>
      <p:ext uri="{BB962C8B-B14F-4D97-AF65-F5344CB8AC3E}">
        <p14:creationId xmlns:p14="http://schemas.microsoft.com/office/powerpoint/2010/main" val="29810605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4</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Formula fixers</a:t>
            </a:r>
          </a:p>
        </p:txBody>
      </p:sp>
    </p:spTree>
    <p:extLst>
      <p:ext uri="{BB962C8B-B14F-4D97-AF65-F5344CB8AC3E}">
        <p14:creationId xmlns:p14="http://schemas.microsoft.com/office/powerpoint/2010/main" val="16622109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normAutofit/>
          </a:bodyPr>
          <a:lstStyle/>
          <a:p>
            <a:pPr>
              <a:lnSpc>
                <a:spcPct val="100000"/>
              </a:lnSpc>
            </a:pPr>
            <a:r>
              <a:rPr lang="en-GB" sz="3600" noProof="0" dirty="0"/>
              <a:t>Checkpoint one review</a:t>
            </a:r>
          </a:p>
        </p:txBody>
      </p:sp>
      <p:sp>
        <p:nvSpPr>
          <p:cNvPr id="5" name="Text Placeholder 4"/>
          <p:cNvSpPr>
            <a:spLocks noGrp="1"/>
          </p:cNvSpPr>
          <p:nvPr>
            <p:ph type="body" sz="quarter" idx="12"/>
          </p:nvPr>
        </p:nvSpPr>
        <p:spPr/>
        <p:txBody>
          <a:bodyPr/>
          <a:lstStyle/>
          <a:p>
            <a:pPr>
              <a:lnSpc>
                <a:spcPct val="100000"/>
              </a:lnSpc>
            </a:pPr>
            <a:r>
              <a:rPr lang="en-GB" sz="2400" noProof="0" dirty="0"/>
              <a:t>What did we learn from Checkpoint one?</a:t>
            </a:r>
          </a:p>
          <a:p>
            <a:pPr>
              <a:lnSpc>
                <a:spcPct val="100000"/>
              </a:lnSpc>
            </a:pPr>
            <a:endParaRPr lang="en-GB" sz="2400" noProof="0" dirty="0"/>
          </a:p>
          <a:p>
            <a:pPr lvl="1">
              <a:lnSpc>
                <a:spcPct val="100000"/>
              </a:lnSpc>
            </a:pPr>
            <a:r>
              <a:rPr lang="en-GB" sz="2400" noProof="0" dirty="0"/>
              <a:t>Strengths?</a:t>
            </a:r>
          </a:p>
          <a:p>
            <a:pPr lvl="1">
              <a:lnSpc>
                <a:spcPct val="100000"/>
              </a:lnSpc>
            </a:pPr>
            <a:r>
              <a:rPr lang="en-GB" noProof="0" dirty="0"/>
              <a:t>Challenges?</a:t>
            </a:r>
          </a:p>
          <a:p>
            <a:pPr lvl="1">
              <a:lnSpc>
                <a:spcPct val="100000"/>
              </a:lnSpc>
            </a:pPr>
            <a:r>
              <a:rPr lang="en-GB" sz="2400" noProof="0" dirty="0"/>
              <a:t>What can be improved?</a:t>
            </a:r>
          </a:p>
          <a:p>
            <a:endParaRPr lang="en-GB" noProof="0"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p:cNvSpPr>
            <a:spLocks noGrp="1"/>
          </p:cNvSpPr>
          <p:nvPr>
            <p:ph type="sldNum" sz="quarter" idx="11"/>
          </p:nvPr>
        </p:nvSpPr>
        <p:spPr/>
        <p:txBody>
          <a:bodyPr/>
          <a:lstStyle/>
          <a:p>
            <a:fld id="{DA2C159E-F13C-4A85-9A41-E7669D3E0D70}" type="slidenum">
              <a:rPr lang="en-GB" noProof="0" smtClean="0"/>
              <a:pPr/>
              <a:t>32</a:t>
            </a:fld>
            <a:endParaRPr lang="en-GB" noProof="0" dirty="0"/>
          </a:p>
        </p:txBody>
      </p:sp>
    </p:spTree>
    <p:extLst>
      <p:ext uri="{BB962C8B-B14F-4D97-AF65-F5344CB8AC3E}">
        <p14:creationId xmlns:p14="http://schemas.microsoft.com/office/powerpoint/2010/main" val="35861465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2D3E0D-8E30-A18A-F832-92E6539CF78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C3D89FD-4E99-BE4C-7D90-FA1DE3358F8E}"/>
              </a:ext>
            </a:extLst>
          </p:cNvPr>
          <p:cNvSpPr>
            <a:spLocks noGrp="1"/>
          </p:cNvSpPr>
          <p:nvPr>
            <p:ph type="title"/>
          </p:nvPr>
        </p:nvSpPr>
        <p:spPr/>
        <p:txBody>
          <a:bodyPr>
            <a:normAutofit/>
          </a:bodyPr>
          <a:lstStyle/>
          <a:p>
            <a:pPr>
              <a:lnSpc>
                <a:spcPct val="100000"/>
              </a:lnSpc>
            </a:pPr>
            <a:r>
              <a:rPr lang="en-GB" sz="3600" noProof="0" dirty="0"/>
              <a:t>WellCare Clinic</a:t>
            </a:r>
          </a:p>
        </p:txBody>
      </p:sp>
      <p:sp>
        <p:nvSpPr>
          <p:cNvPr id="5" name="Text Placeholder 4">
            <a:extLst>
              <a:ext uri="{FF2B5EF4-FFF2-40B4-BE49-F238E27FC236}">
                <a16:creationId xmlns:a16="http://schemas.microsoft.com/office/drawing/2014/main" id="{FE46046F-9208-013A-84B0-8C02050291AA}"/>
              </a:ext>
            </a:extLst>
          </p:cNvPr>
          <p:cNvSpPr>
            <a:spLocks noGrp="1"/>
          </p:cNvSpPr>
          <p:nvPr>
            <p:ph type="body" sz="quarter" idx="12"/>
          </p:nvPr>
        </p:nvSpPr>
        <p:spPr/>
        <p:txBody>
          <a:bodyPr/>
          <a:lstStyle/>
          <a:p>
            <a:pPr lvl="1">
              <a:lnSpc>
                <a:spcPct val="100000"/>
              </a:lnSpc>
            </a:pPr>
            <a:r>
              <a:rPr lang="en-GB" sz="2400" noProof="0" dirty="0"/>
              <a:t>WellCare Clinic has identified long wait times for appointments.</a:t>
            </a:r>
          </a:p>
          <a:p>
            <a:pPr lvl="1"/>
            <a:r>
              <a:rPr lang="en-GB" noProof="0" dirty="0">
                <a:ea typeface="+mn-lt"/>
                <a:cs typeface="+mn-lt"/>
              </a:rPr>
              <a:t>You will use spreadsheet formulas to calculate waiting times.</a:t>
            </a:r>
            <a:endParaRPr lang="en-GB" sz="2400" noProof="0" dirty="0"/>
          </a:p>
          <a:p>
            <a:pPr marL="0" lvl="1" indent="0">
              <a:lnSpc>
                <a:spcPct val="100000"/>
              </a:lnSpc>
              <a:buNone/>
            </a:pPr>
            <a:endParaRPr lang="en-GB" sz="2400" noProof="0" dirty="0"/>
          </a:p>
          <a:p>
            <a:pPr marL="0" lvl="1" indent="0">
              <a:lnSpc>
                <a:spcPct val="100000"/>
              </a:lnSpc>
              <a:buNone/>
            </a:pPr>
            <a:r>
              <a:rPr lang="en-GB" sz="2400" noProof="0" dirty="0"/>
              <a:t>Today’s goal:</a:t>
            </a:r>
          </a:p>
          <a:p>
            <a:pPr lvl="1"/>
            <a:r>
              <a:rPr lang="en-GB" noProof="0" dirty="0">
                <a:ea typeface="+mn-lt"/>
                <a:cs typeface="+mn-lt"/>
              </a:rPr>
              <a:t> Learn how to use formulas to manage and analyse patient data</a:t>
            </a:r>
            <a:r>
              <a:rPr lang="en-GB" sz="2400" noProof="0" dirty="0"/>
              <a:t>.</a:t>
            </a:r>
          </a:p>
          <a:p>
            <a:endParaRPr lang="en-GB" noProof="0" dirty="0"/>
          </a:p>
        </p:txBody>
      </p:sp>
      <p:sp>
        <p:nvSpPr>
          <p:cNvPr id="3" name="Footer Placeholder 2">
            <a:extLst>
              <a:ext uri="{FF2B5EF4-FFF2-40B4-BE49-F238E27FC236}">
                <a16:creationId xmlns:a16="http://schemas.microsoft.com/office/drawing/2014/main" id="{13444ACC-2B5D-F51A-C730-9FB3E8560B3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63C18BF0-E412-E7C6-AE73-139D835CDDB4}"/>
              </a:ext>
            </a:extLst>
          </p:cNvPr>
          <p:cNvSpPr>
            <a:spLocks noGrp="1"/>
          </p:cNvSpPr>
          <p:nvPr>
            <p:ph type="sldNum" sz="quarter" idx="11"/>
          </p:nvPr>
        </p:nvSpPr>
        <p:spPr/>
        <p:txBody>
          <a:bodyPr/>
          <a:lstStyle/>
          <a:p>
            <a:fld id="{DA2C159E-F13C-4A85-9A41-E7669D3E0D70}" type="slidenum">
              <a:rPr lang="en-GB" noProof="0" smtClean="0"/>
              <a:pPr/>
              <a:t>33</a:t>
            </a:fld>
            <a:endParaRPr lang="en-GB" noProof="0" dirty="0"/>
          </a:p>
        </p:txBody>
      </p:sp>
    </p:spTree>
    <p:extLst>
      <p:ext uri="{BB962C8B-B14F-4D97-AF65-F5344CB8AC3E}">
        <p14:creationId xmlns:p14="http://schemas.microsoft.com/office/powerpoint/2010/main" val="31523976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9BD08B-04C3-AACF-0C96-EC63C94F8A8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5B05085-0CFA-C4E8-1FBE-7A2AE6D81E36}"/>
              </a:ext>
            </a:extLst>
          </p:cNvPr>
          <p:cNvSpPr>
            <a:spLocks noGrp="1"/>
          </p:cNvSpPr>
          <p:nvPr>
            <p:ph type="title"/>
          </p:nvPr>
        </p:nvSpPr>
        <p:spPr/>
        <p:txBody>
          <a:bodyPr>
            <a:normAutofit/>
          </a:bodyPr>
          <a:lstStyle/>
          <a:p>
            <a:pPr>
              <a:lnSpc>
                <a:spcPct val="100000"/>
              </a:lnSpc>
            </a:pPr>
            <a:r>
              <a:rPr lang="en-GB" sz="3600" noProof="0" dirty="0"/>
              <a:t>What is the key?</a:t>
            </a:r>
          </a:p>
        </p:txBody>
      </p:sp>
      <p:pic>
        <p:nvPicPr>
          <p:cNvPr id="7" name="Picture 6" descr="Pictorial image of a table containing a number values and operators where learners locate them using a cell reference. ">
            <a:extLst>
              <a:ext uri="{FF2B5EF4-FFF2-40B4-BE49-F238E27FC236}">
                <a16:creationId xmlns:a16="http://schemas.microsoft.com/office/drawing/2014/main" id="{00AA2A2A-CA19-65E6-052C-CDDE1BE101A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6860" y="844277"/>
            <a:ext cx="6952480" cy="1583457"/>
          </a:xfrm>
          <a:prstGeom prst="rect">
            <a:avLst/>
          </a:prstGeom>
        </p:spPr>
      </p:pic>
      <p:sp>
        <p:nvSpPr>
          <p:cNvPr id="5" name="Text Placeholder 4">
            <a:extLst>
              <a:ext uri="{FF2B5EF4-FFF2-40B4-BE49-F238E27FC236}">
                <a16:creationId xmlns:a16="http://schemas.microsoft.com/office/drawing/2014/main" id="{F9DBD484-CFB8-83D8-1759-87CB4B70CBD3}"/>
              </a:ext>
            </a:extLst>
          </p:cNvPr>
          <p:cNvSpPr>
            <a:spLocks noGrp="1"/>
          </p:cNvSpPr>
          <p:nvPr>
            <p:ph type="body" sz="quarter" idx="12"/>
          </p:nvPr>
        </p:nvSpPr>
        <p:spPr>
          <a:xfrm>
            <a:off x="234000" y="2427734"/>
            <a:ext cx="7667625" cy="2232248"/>
          </a:xfrm>
        </p:spPr>
        <p:txBody>
          <a:bodyPr/>
          <a:lstStyle/>
          <a:p>
            <a:pPr marL="0" algn="l" rtl="0" eaLnBrk="1" fontAlgn="ctr" latinLnBrk="0" hangingPunct="1">
              <a:buNone/>
            </a:pPr>
            <a:r>
              <a:rPr lang="en-GB" sz="2400" b="0" i="0" u="none" strike="noStrike" kern="1200" noProof="0" dirty="0">
                <a:solidFill>
                  <a:srgbClr val="000000"/>
                </a:solidFill>
                <a:effectLst/>
                <a:latin typeface="+mj-lt"/>
              </a:rPr>
              <a:t>Find the cell </a:t>
            </a:r>
            <a:r>
              <a:rPr lang="en-GB" dirty="0">
                <a:solidFill>
                  <a:srgbClr val="000000"/>
                </a:solidFill>
                <a:latin typeface="+mj-lt"/>
              </a:rPr>
              <a:t>r</a:t>
            </a:r>
            <a:r>
              <a:rPr lang="en-GB" sz="2400" b="0" i="0" u="none" strike="noStrike" kern="1200" noProof="0" dirty="0" err="1">
                <a:solidFill>
                  <a:srgbClr val="000000"/>
                </a:solidFill>
                <a:effectLst/>
                <a:latin typeface="+mj-lt"/>
              </a:rPr>
              <a:t>eference</a:t>
            </a:r>
            <a:r>
              <a:rPr lang="en-GB" sz="2400" b="0" i="0" u="none" strike="noStrike" kern="1200" noProof="0" dirty="0">
                <a:solidFill>
                  <a:srgbClr val="000000"/>
                </a:solidFill>
                <a:effectLst/>
                <a:latin typeface="+mj-lt"/>
              </a:rPr>
              <a:t>:</a:t>
            </a:r>
            <a:endParaRPr lang="en-GB" sz="1800" b="0" i="0" u="none" strike="noStrike" noProof="0" dirty="0">
              <a:effectLst/>
              <a:latin typeface="+mj-lt"/>
            </a:endParaRPr>
          </a:p>
          <a:p>
            <a:pPr marL="0" algn="l" rtl="0" eaLnBrk="1" fontAlgn="ctr" latinLnBrk="0" hangingPunct="1">
              <a:buNone/>
            </a:pPr>
            <a:r>
              <a:rPr lang="en-GB" sz="2400" b="0" i="0" u="none" strike="noStrike" kern="1200" noProof="0" dirty="0">
                <a:solidFill>
                  <a:srgbClr val="000000"/>
                </a:solidFill>
                <a:effectLst/>
                <a:latin typeface="+mj-lt"/>
              </a:rPr>
              <a:t>1. What is the cell reference for the value 5?  </a:t>
            </a:r>
            <a:endParaRPr lang="en-GB" sz="1800" b="0" i="0" u="none" strike="noStrike" noProof="0" dirty="0">
              <a:effectLst/>
              <a:latin typeface="+mj-lt"/>
            </a:endParaRPr>
          </a:p>
          <a:p>
            <a:pPr marL="0" algn="l" rtl="0" eaLnBrk="1" fontAlgn="ctr" latinLnBrk="0" hangingPunct="1">
              <a:buNone/>
            </a:pPr>
            <a:r>
              <a:rPr lang="en-GB" sz="2400" b="0" i="0" u="none" strike="noStrike" kern="1200" noProof="0" dirty="0">
                <a:solidFill>
                  <a:srgbClr val="000000"/>
                </a:solidFill>
                <a:effectLst/>
                <a:latin typeface="+mj-lt"/>
              </a:rPr>
              <a:t>2. What is the cell reference for the operator '*'?  </a:t>
            </a:r>
            <a:endParaRPr lang="en-GB" sz="1800" b="0" i="0" u="none" strike="noStrike" noProof="0" dirty="0">
              <a:effectLst/>
              <a:latin typeface="+mj-lt"/>
            </a:endParaRPr>
          </a:p>
          <a:p>
            <a:pPr marL="0" algn="l" rtl="0" eaLnBrk="1" fontAlgn="ctr" latinLnBrk="0" hangingPunct="1">
              <a:buNone/>
            </a:pPr>
            <a:r>
              <a:rPr lang="en-GB" sz="2400" b="0" i="0" u="none" strike="noStrike" kern="1200" noProof="0" dirty="0">
                <a:solidFill>
                  <a:srgbClr val="000000"/>
                </a:solidFill>
                <a:effectLst/>
                <a:latin typeface="+mj-lt"/>
              </a:rPr>
              <a:t>3. What is the cell reference for the value 3?  </a:t>
            </a:r>
            <a:endParaRPr lang="en-GB" sz="1800" b="0" i="0" u="none" strike="noStrike" noProof="0" dirty="0">
              <a:effectLst/>
              <a:latin typeface="+mj-lt"/>
            </a:endParaRPr>
          </a:p>
          <a:p>
            <a:pPr marL="0" algn="l" rtl="0" eaLnBrk="1" fontAlgn="ctr" latinLnBrk="0" hangingPunct="1">
              <a:buNone/>
            </a:pPr>
            <a:r>
              <a:rPr lang="en-GB" sz="2400" b="0" i="0" u="none" strike="noStrike" kern="1200" noProof="0" dirty="0">
                <a:solidFill>
                  <a:srgbClr val="000000"/>
                </a:solidFill>
                <a:effectLst/>
                <a:latin typeface="+mj-lt"/>
              </a:rPr>
              <a:t>4. What is the cell reference for the operator '/'?  </a:t>
            </a:r>
            <a:endParaRPr lang="en-GB" sz="1800" b="0" i="0" u="none" strike="noStrike" noProof="0" dirty="0">
              <a:effectLst/>
              <a:latin typeface="+mj-lt"/>
            </a:endParaRPr>
          </a:p>
          <a:p>
            <a:pPr marL="0" algn="l" rtl="0" eaLnBrk="1" fontAlgn="ctr" latinLnBrk="0" hangingPunct="1"/>
            <a:r>
              <a:rPr lang="en-GB" sz="2400" b="0" i="0" u="none" strike="noStrike" kern="1200" noProof="0" dirty="0">
                <a:solidFill>
                  <a:srgbClr val="000000"/>
                </a:solidFill>
                <a:effectLst/>
                <a:latin typeface="+mj-lt"/>
              </a:rPr>
              <a:t>5. What is the cell reference for the value 1?  </a:t>
            </a:r>
            <a:br>
              <a:rPr lang="en-GB" sz="2400" b="0" i="0" u="none" strike="noStrike" kern="1200" noProof="0" dirty="0">
                <a:solidFill>
                  <a:srgbClr val="000000"/>
                </a:solidFill>
                <a:effectLst/>
                <a:latin typeface="+mj-lt"/>
              </a:rPr>
            </a:br>
            <a:endParaRPr lang="en-GB" sz="1800" b="0" i="0" u="none" strike="noStrike" noProof="0" dirty="0">
              <a:effectLst/>
              <a:latin typeface="+mj-lt"/>
            </a:endParaRPr>
          </a:p>
          <a:p>
            <a:endParaRPr lang="en-GB" noProof="0" dirty="0">
              <a:latin typeface="+mj-lt"/>
            </a:endParaRPr>
          </a:p>
        </p:txBody>
      </p:sp>
      <p:sp>
        <p:nvSpPr>
          <p:cNvPr id="3" name="Footer Placeholder 2">
            <a:extLst>
              <a:ext uri="{FF2B5EF4-FFF2-40B4-BE49-F238E27FC236}">
                <a16:creationId xmlns:a16="http://schemas.microsoft.com/office/drawing/2014/main" id="{F14E0433-8145-96BB-03CD-1B6AB163AF7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FFC91571-282C-3869-57E9-0CCB0438575D}"/>
              </a:ext>
            </a:extLst>
          </p:cNvPr>
          <p:cNvSpPr>
            <a:spLocks noGrp="1"/>
          </p:cNvSpPr>
          <p:nvPr>
            <p:ph type="sldNum" sz="quarter" idx="11"/>
          </p:nvPr>
        </p:nvSpPr>
        <p:spPr/>
        <p:txBody>
          <a:bodyPr/>
          <a:lstStyle/>
          <a:p>
            <a:fld id="{DA2C159E-F13C-4A85-9A41-E7669D3E0D70}" type="slidenum">
              <a:rPr lang="en-GB" noProof="0" smtClean="0"/>
              <a:pPr/>
              <a:t>34</a:t>
            </a:fld>
            <a:endParaRPr lang="en-GB" noProof="0" dirty="0"/>
          </a:p>
        </p:txBody>
      </p:sp>
    </p:spTree>
    <p:extLst>
      <p:ext uri="{BB962C8B-B14F-4D97-AF65-F5344CB8AC3E}">
        <p14:creationId xmlns:p14="http://schemas.microsoft.com/office/powerpoint/2010/main" val="35114403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4D8165-4446-3BEE-3ED7-C32B76073E0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838A216-97AD-1623-DDBE-434B5E9036D4}"/>
              </a:ext>
            </a:extLst>
          </p:cNvPr>
          <p:cNvSpPr>
            <a:spLocks noGrp="1"/>
          </p:cNvSpPr>
          <p:nvPr>
            <p:ph type="title"/>
          </p:nvPr>
        </p:nvSpPr>
        <p:spPr/>
        <p:txBody>
          <a:bodyPr>
            <a:normAutofit/>
          </a:bodyPr>
          <a:lstStyle/>
          <a:p>
            <a:pPr>
              <a:lnSpc>
                <a:spcPct val="100000"/>
              </a:lnSpc>
            </a:pPr>
            <a:r>
              <a:rPr lang="en-GB" noProof="0" dirty="0">
                <a:ea typeface="+mj-lt"/>
                <a:cs typeface="+mj-lt"/>
              </a:rPr>
              <a:t>The key = cell references?</a:t>
            </a:r>
            <a:endParaRPr lang="en-GB" sz="3600" noProof="0" dirty="0"/>
          </a:p>
        </p:txBody>
      </p:sp>
      <p:sp>
        <p:nvSpPr>
          <p:cNvPr id="5" name="Text Placeholder 4">
            <a:extLst>
              <a:ext uri="{FF2B5EF4-FFF2-40B4-BE49-F238E27FC236}">
                <a16:creationId xmlns:a16="http://schemas.microsoft.com/office/drawing/2014/main" id="{DCB9CBE6-75A8-4D8C-32F7-97B92FC71952}"/>
              </a:ext>
            </a:extLst>
          </p:cNvPr>
          <p:cNvSpPr>
            <a:spLocks noGrp="1"/>
          </p:cNvSpPr>
          <p:nvPr>
            <p:ph type="body" sz="quarter" idx="12"/>
          </p:nvPr>
        </p:nvSpPr>
        <p:spPr/>
        <p:txBody>
          <a:bodyPr/>
          <a:lstStyle/>
          <a:p>
            <a:r>
              <a:rPr lang="en-GB" noProof="0" dirty="0">
                <a:ea typeface="+mn-lt"/>
                <a:cs typeface="+mn-lt"/>
              </a:rPr>
              <a:t>Understanding cell references</a:t>
            </a:r>
            <a:r>
              <a:rPr lang="en-GB" sz="2400" noProof="0" dirty="0"/>
              <a:t>:</a:t>
            </a:r>
          </a:p>
          <a:p>
            <a:pPr lvl="1">
              <a:lnSpc>
                <a:spcPct val="100000"/>
              </a:lnSpc>
            </a:pPr>
            <a:r>
              <a:rPr lang="en-GB" dirty="0"/>
              <a:t>c</a:t>
            </a:r>
            <a:r>
              <a:rPr lang="en-GB" sz="2400" noProof="0" dirty="0" err="1"/>
              <a:t>olumns</a:t>
            </a:r>
            <a:r>
              <a:rPr lang="en-GB" sz="2400" noProof="0" dirty="0"/>
              <a:t> = letters (A, B, C, D, etc.)</a:t>
            </a:r>
          </a:p>
          <a:p>
            <a:pPr lvl="1">
              <a:lnSpc>
                <a:spcPct val="100000"/>
              </a:lnSpc>
            </a:pPr>
            <a:r>
              <a:rPr lang="en-GB" dirty="0"/>
              <a:t>r</a:t>
            </a:r>
            <a:r>
              <a:rPr lang="en-GB" sz="2400" noProof="0" dirty="0" err="1"/>
              <a:t>ows</a:t>
            </a:r>
            <a:r>
              <a:rPr lang="en-GB" sz="2400" noProof="0" dirty="0"/>
              <a:t> = numbers (1, 2, 3, 4, etc.)</a:t>
            </a:r>
          </a:p>
          <a:p>
            <a:pPr lvl="1">
              <a:lnSpc>
                <a:spcPct val="100000"/>
              </a:lnSpc>
            </a:pPr>
            <a:r>
              <a:rPr lang="en-GB" dirty="0"/>
              <a:t>e</a:t>
            </a:r>
            <a:r>
              <a:rPr lang="en-GB" sz="2400" noProof="0" dirty="0" err="1"/>
              <a:t>xample</a:t>
            </a:r>
            <a:r>
              <a:rPr lang="en-GB" sz="2400" noProof="0" dirty="0"/>
              <a:t>: B3 = column B, row 3.</a:t>
            </a:r>
          </a:p>
          <a:p>
            <a:pPr marL="0" lvl="1" indent="0">
              <a:lnSpc>
                <a:spcPct val="100000"/>
              </a:lnSpc>
              <a:buNone/>
            </a:pPr>
            <a:endParaRPr lang="en-GB" noProof="0" dirty="0"/>
          </a:p>
          <a:p>
            <a:pPr marL="0" lvl="1" indent="0">
              <a:buNone/>
            </a:pPr>
            <a:r>
              <a:rPr lang="en-GB" noProof="0" dirty="0">
                <a:ea typeface="+mn-lt"/>
                <a:cs typeface="+mn-lt"/>
              </a:rPr>
              <a:t>Why does </a:t>
            </a:r>
            <a:r>
              <a:rPr lang="en-GB" dirty="0">
                <a:ea typeface="+mn-lt"/>
                <a:cs typeface="+mn-lt"/>
              </a:rPr>
              <a:t>t</a:t>
            </a:r>
            <a:r>
              <a:rPr lang="en-GB" noProof="0" dirty="0">
                <a:ea typeface="+mn-lt"/>
                <a:cs typeface="+mn-lt"/>
              </a:rPr>
              <a:t>his </a:t>
            </a:r>
            <a:r>
              <a:rPr lang="en-GB" dirty="0">
                <a:ea typeface="+mn-lt"/>
                <a:cs typeface="+mn-lt"/>
              </a:rPr>
              <a:t>m</a:t>
            </a:r>
            <a:r>
              <a:rPr lang="en-GB" noProof="0" dirty="0">
                <a:ea typeface="+mn-lt"/>
                <a:cs typeface="+mn-lt"/>
              </a:rPr>
              <a:t>atter?</a:t>
            </a:r>
            <a:endParaRPr lang="en-GB" sz="2400" noProof="0" dirty="0"/>
          </a:p>
        </p:txBody>
      </p:sp>
      <p:sp>
        <p:nvSpPr>
          <p:cNvPr id="3" name="Footer Placeholder 2">
            <a:extLst>
              <a:ext uri="{FF2B5EF4-FFF2-40B4-BE49-F238E27FC236}">
                <a16:creationId xmlns:a16="http://schemas.microsoft.com/office/drawing/2014/main" id="{85F3BE6E-704E-F274-ACBF-FFD28AFFEE8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857BE226-8F1D-6153-DE19-FB43FDDFC338}"/>
              </a:ext>
            </a:extLst>
          </p:cNvPr>
          <p:cNvSpPr>
            <a:spLocks noGrp="1"/>
          </p:cNvSpPr>
          <p:nvPr>
            <p:ph type="sldNum" sz="quarter" idx="11"/>
          </p:nvPr>
        </p:nvSpPr>
        <p:spPr/>
        <p:txBody>
          <a:bodyPr/>
          <a:lstStyle/>
          <a:p>
            <a:fld id="{DA2C159E-F13C-4A85-9A41-E7669D3E0D70}" type="slidenum">
              <a:rPr lang="en-GB" noProof="0" smtClean="0"/>
              <a:pPr/>
              <a:t>35</a:t>
            </a:fld>
            <a:endParaRPr lang="en-GB" noProof="0" dirty="0"/>
          </a:p>
        </p:txBody>
      </p:sp>
    </p:spTree>
    <p:extLst>
      <p:ext uri="{BB962C8B-B14F-4D97-AF65-F5344CB8AC3E}">
        <p14:creationId xmlns:p14="http://schemas.microsoft.com/office/powerpoint/2010/main" val="18352676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3BCA08-E7B0-289B-E775-B54E11BD708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EA4AB10-6A1F-04B5-B562-3200D84078B0}"/>
              </a:ext>
            </a:extLst>
          </p:cNvPr>
          <p:cNvSpPr>
            <a:spLocks noGrp="1"/>
          </p:cNvSpPr>
          <p:nvPr>
            <p:ph type="title"/>
          </p:nvPr>
        </p:nvSpPr>
        <p:spPr/>
        <p:txBody>
          <a:bodyPr>
            <a:normAutofit/>
          </a:bodyPr>
          <a:lstStyle/>
          <a:p>
            <a:pPr>
              <a:lnSpc>
                <a:spcPct val="100000"/>
              </a:lnSpc>
            </a:pPr>
            <a:r>
              <a:rPr lang="en-GB" sz="3600" noProof="0" dirty="0">
                <a:ea typeface="+mj-lt"/>
                <a:cs typeface="+mj-lt"/>
              </a:rPr>
              <a:t>Using formula</a:t>
            </a:r>
            <a:endParaRPr lang="en-GB" sz="3600" noProof="0" dirty="0"/>
          </a:p>
        </p:txBody>
      </p:sp>
      <p:sp>
        <p:nvSpPr>
          <p:cNvPr id="5" name="Text Placeholder 4">
            <a:extLst>
              <a:ext uri="{FF2B5EF4-FFF2-40B4-BE49-F238E27FC236}">
                <a16:creationId xmlns:a16="http://schemas.microsoft.com/office/drawing/2014/main" id="{AFD4F6D7-2E62-D4A7-9D7A-06EB9E685C68}"/>
              </a:ext>
            </a:extLst>
          </p:cNvPr>
          <p:cNvSpPr>
            <a:spLocks noGrp="1"/>
          </p:cNvSpPr>
          <p:nvPr>
            <p:ph type="body" sz="quarter" idx="12"/>
          </p:nvPr>
        </p:nvSpPr>
        <p:spPr/>
        <p:txBody>
          <a:bodyPr/>
          <a:lstStyle/>
          <a:p>
            <a:pPr lvl="1">
              <a:lnSpc>
                <a:spcPct val="100000"/>
              </a:lnSpc>
            </a:pPr>
            <a:r>
              <a:rPr lang="en-GB" sz="2400" noProof="0" dirty="0"/>
              <a:t>Addition (+): =A1+B1 </a:t>
            </a:r>
          </a:p>
          <a:p>
            <a:pPr lvl="1">
              <a:lnSpc>
                <a:spcPct val="100000"/>
              </a:lnSpc>
            </a:pPr>
            <a:r>
              <a:rPr lang="en-GB" sz="2400" noProof="0" dirty="0"/>
              <a:t>Subtraction (-): =A1-B1 </a:t>
            </a:r>
          </a:p>
          <a:p>
            <a:pPr lvl="1">
              <a:lnSpc>
                <a:spcPct val="100000"/>
              </a:lnSpc>
            </a:pPr>
            <a:r>
              <a:rPr lang="en-GB" sz="2400" noProof="0" dirty="0"/>
              <a:t>Multiplication (*): =A1*B1 </a:t>
            </a:r>
          </a:p>
          <a:p>
            <a:pPr lvl="1">
              <a:lnSpc>
                <a:spcPct val="100000"/>
              </a:lnSpc>
            </a:pPr>
            <a:r>
              <a:rPr lang="en-GB" sz="2400" noProof="0" dirty="0"/>
              <a:t>Division (/): =A1/B1</a:t>
            </a:r>
            <a:endParaRPr lang="en-GB" noProof="0" dirty="0"/>
          </a:p>
        </p:txBody>
      </p:sp>
      <p:pic>
        <p:nvPicPr>
          <p:cNvPr id="7" name="Picture 6" descr="Pictorial image of using cell references in excel">
            <a:extLst>
              <a:ext uri="{FF2B5EF4-FFF2-40B4-BE49-F238E27FC236}">
                <a16:creationId xmlns:a16="http://schemas.microsoft.com/office/drawing/2014/main" id="{291217DF-BE1F-862B-57DF-ED2B6792AD28}"/>
              </a:ext>
              <a:ext uri="{C183D7F6-B498-43B3-948B-1728B52AA6E4}">
                <adec:decorative xmlns:adec="http://schemas.microsoft.com/office/drawing/2017/decorative" val="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3072" y="2715766"/>
            <a:ext cx="7117855" cy="1598662"/>
          </a:xfrm>
          <a:prstGeom prst="rect">
            <a:avLst/>
          </a:prstGeom>
        </p:spPr>
      </p:pic>
      <p:sp>
        <p:nvSpPr>
          <p:cNvPr id="3" name="Footer Placeholder 2">
            <a:extLst>
              <a:ext uri="{FF2B5EF4-FFF2-40B4-BE49-F238E27FC236}">
                <a16:creationId xmlns:a16="http://schemas.microsoft.com/office/drawing/2014/main" id="{933861B6-90DB-877F-22EF-9812875DED0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5430590D-3E6B-3F1B-6782-BF04F48567A0}"/>
              </a:ext>
            </a:extLst>
          </p:cNvPr>
          <p:cNvSpPr>
            <a:spLocks noGrp="1"/>
          </p:cNvSpPr>
          <p:nvPr>
            <p:ph type="sldNum" sz="quarter" idx="11"/>
          </p:nvPr>
        </p:nvSpPr>
        <p:spPr/>
        <p:txBody>
          <a:bodyPr/>
          <a:lstStyle/>
          <a:p>
            <a:fld id="{DA2C159E-F13C-4A85-9A41-E7669D3E0D70}" type="slidenum">
              <a:rPr lang="en-GB" noProof="0" smtClean="0"/>
              <a:pPr/>
              <a:t>36</a:t>
            </a:fld>
            <a:endParaRPr lang="en-GB" noProof="0" dirty="0"/>
          </a:p>
        </p:txBody>
      </p:sp>
    </p:spTree>
    <p:extLst>
      <p:ext uri="{BB962C8B-B14F-4D97-AF65-F5344CB8AC3E}">
        <p14:creationId xmlns:p14="http://schemas.microsoft.com/office/powerpoint/2010/main" val="40562851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DD19B6-ECB8-36FE-C124-94126BB72DC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98B9784-DD9D-A812-530F-BBC53405B634}"/>
              </a:ext>
            </a:extLst>
          </p:cNvPr>
          <p:cNvSpPr>
            <a:spLocks noGrp="1"/>
          </p:cNvSpPr>
          <p:nvPr>
            <p:ph type="title"/>
          </p:nvPr>
        </p:nvSpPr>
        <p:spPr/>
        <p:txBody>
          <a:bodyPr>
            <a:normAutofit/>
          </a:bodyPr>
          <a:lstStyle/>
          <a:p>
            <a:pPr>
              <a:lnSpc>
                <a:spcPct val="100000"/>
              </a:lnSpc>
            </a:pPr>
            <a:r>
              <a:rPr lang="en-GB" noProof="0" dirty="0"/>
              <a:t>Learner activity spreadsheet</a:t>
            </a:r>
            <a:endParaRPr lang="en-GB" sz="3600" noProof="0" dirty="0"/>
          </a:p>
        </p:txBody>
      </p:sp>
      <p:sp>
        <p:nvSpPr>
          <p:cNvPr id="5" name="Text Placeholder 4">
            <a:extLst>
              <a:ext uri="{FF2B5EF4-FFF2-40B4-BE49-F238E27FC236}">
                <a16:creationId xmlns:a16="http://schemas.microsoft.com/office/drawing/2014/main" id="{E2BCD32C-3169-F59C-EAB7-5F2F2C0EE6A2}"/>
              </a:ext>
            </a:extLst>
          </p:cNvPr>
          <p:cNvSpPr>
            <a:spLocks noGrp="1"/>
          </p:cNvSpPr>
          <p:nvPr>
            <p:ph type="body" sz="quarter" idx="12"/>
          </p:nvPr>
        </p:nvSpPr>
        <p:spPr/>
        <p:txBody>
          <a:bodyPr/>
          <a:lstStyle/>
          <a:p>
            <a:pPr lvl="1">
              <a:lnSpc>
                <a:spcPct val="100000"/>
              </a:lnSpc>
            </a:pPr>
            <a:r>
              <a:rPr lang="en-GB" sz="2400" noProof="0" dirty="0"/>
              <a:t>Complete the Learner spreadsheet task.</a:t>
            </a:r>
          </a:p>
        </p:txBody>
      </p:sp>
      <p:sp>
        <p:nvSpPr>
          <p:cNvPr id="3" name="Footer Placeholder 2">
            <a:extLst>
              <a:ext uri="{FF2B5EF4-FFF2-40B4-BE49-F238E27FC236}">
                <a16:creationId xmlns:a16="http://schemas.microsoft.com/office/drawing/2014/main" id="{CAC62DAE-05A2-B141-50F0-7292FCD5F81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D7C302A9-A90B-DDDD-3937-BF5AEE4CD722}"/>
              </a:ext>
            </a:extLst>
          </p:cNvPr>
          <p:cNvSpPr>
            <a:spLocks noGrp="1"/>
          </p:cNvSpPr>
          <p:nvPr>
            <p:ph type="sldNum" sz="quarter" idx="11"/>
          </p:nvPr>
        </p:nvSpPr>
        <p:spPr/>
        <p:txBody>
          <a:bodyPr/>
          <a:lstStyle/>
          <a:p>
            <a:fld id="{DA2C159E-F13C-4A85-9A41-E7669D3E0D70}" type="slidenum">
              <a:rPr lang="en-GB" noProof="0" smtClean="0"/>
              <a:pPr/>
              <a:t>37</a:t>
            </a:fld>
            <a:endParaRPr lang="en-GB" noProof="0" dirty="0"/>
          </a:p>
        </p:txBody>
      </p:sp>
      <p:pic>
        <p:nvPicPr>
          <p:cNvPr id="7" name="Picture 6" descr="Pictorial reference of a table containing Waiting times for Monday and Tuesday and the waiting time.  &#10;Another table to the left of this one shows the Total waiting time, Day count and Average waiting time for each day using formulae and functions.">
            <a:extLst>
              <a:ext uri="{FF2B5EF4-FFF2-40B4-BE49-F238E27FC236}">
                <a16:creationId xmlns:a16="http://schemas.microsoft.com/office/drawing/2014/main" id="{5342B29C-DBF8-DC7F-7A41-9F4069C90810}"/>
              </a:ext>
              <a:ext uri="{C183D7F6-B498-43B3-948B-1728B52AA6E4}">
                <adec:decorative xmlns:adec="http://schemas.microsoft.com/office/drawing/2017/decorative" val="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40" y="1832243"/>
            <a:ext cx="9036496" cy="1896917"/>
          </a:xfrm>
          <a:prstGeom prst="rect">
            <a:avLst/>
          </a:prstGeom>
          <a:ln>
            <a:solidFill>
              <a:schemeClr val="tx2"/>
            </a:solidFill>
          </a:ln>
        </p:spPr>
      </p:pic>
    </p:spTree>
    <p:extLst>
      <p:ext uri="{BB962C8B-B14F-4D97-AF65-F5344CB8AC3E}">
        <p14:creationId xmlns:p14="http://schemas.microsoft.com/office/powerpoint/2010/main" val="18407005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46291-5728-1538-14F5-518C916CCA0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AD039D9-E3B5-6A71-1945-2EF43D7EB9E7}"/>
              </a:ext>
            </a:extLst>
          </p:cNvPr>
          <p:cNvSpPr>
            <a:spLocks noGrp="1"/>
          </p:cNvSpPr>
          <p:nvPr>
            <p:ph type="title"/>
          </p:nvPr>
        </p:nvSpPr>
        <p:spPr/>
        <p:txBody>
          <a:bodyPr>
            <a:normAutofit/>
          </a:bodyPr>
          <a:lstStyle/>
          <a:p>
            <a:pPr>
              <a:lnSpc>
                <a:spcPct val="100000"/>
              </a:lnSpc>
            </a:pPr>
            <a:r>
              <a:rPr lang="en-GB" noProof="0" dirty="0"/>
              <a:t>Order the cards</a:t>
            </a:r>
            <a:endParaRPr lang="en-GB" sz="3600" noProof="0" dirty="0"/>
          </a:p>
        </p:txBody>
      </p:sp>
      <p:sp>
        <p:nvSpPr>
          <p:cNvPr id="5" name="Text Placeholder 4">
            <a:extLst>
              <a:ext uri="{FF2B5EF4-FFF2-40B4-BE49-F238E27FC236}">
                <a16:creationId xmlns:a16="http://schemas.microsoft.com/office/drawing/2014/main" id="{9BE3C7F1-D389-C25F-F2ED-E1BAB90D911C}"/>
              </a:ext>
            </a:extLst>
          </p:cNvPr>
          <p:cNvSpPr>
            <a:spLocks noGrp="1"/>
          </p:cNvSpPr>
          <p:nvPr>
            <p:ph type="body" sz="quarter" idx="12"/>
          </p:nvPr>
        </p:nvSpPr>
        <p:spPr/>
        <p:txBody>
          <a:bodyPr/>
          <a:lstStyle/>
          <a:p>
            <a:pPr lvl="1">
              <a:lnSpc>
                <a:spcPct val="100000"/>
              </a:lnSpc>
            </a:pPr>
            <a:r>
              <a:rPr lang="en-GB" sz="2400" noProof="0" dirty="0"/>
              <a:t>What is the formula?</a:t>
            </a:r>
          </a:p>
        </p:txBody>
      </p:sp>
      <p:sp>
        <p:nvSpPr>
          <p:cNvPr id="3" name="Footer Placeholder 2">
            <a:extLst>
              <a:ext uri="{FF2B5EF4-FFF2-40B4-BE49-F238E27FC236}">
                <a16:creationId xmlns:a16="http://schemas.microsoft.com/office/drawing/2014/main" id="{3E27ABD7-DB65-884E-741F-4CAF0995FC8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DC4D8ABD-36FA-1CD7-F8B3-A786B933261C}"/>
              </a:ext>
            </a:extLst>
          </p:cNvPr>
          <p:cNvSpPr>
            <a:spLocks noGrp="1"/>
          </p:cNvSpPr>
          <p:nvPr>
            <p:ph type="sldNum" sz="quarter" idx="11"/>
          </p:nvPr>
        </p:nvSpPr>
        <p:spPr/>
        <p:txBody>
          <a:bodyPr/>
          <a:lstStyle/>
          <a:p>
            <a:fld id="{DA2C159E-F13C-4A85-9A41-E7669D3E0D70}" type="slidenum">
              <a:rPr lang="en-GB" noProof="0" smtClean="0"/>
              <a:pPr/>
              <a:t>38</a:t>
            </a:fld>
            <a:endParaRPr lang="en-GB" noProof="0" dirty="0"/>
          </a:p>
        </p:txBody>
      </p:sp>
      <p:pic>
        <p:nvPicPr>
          <p:cNvPr id="6" name="Picture 5" descr="Pictorial reference of a table containing Day, Appointments, Missed, Attended, Average wait time and Total wait time.">
            <a:extLst>
              <a:ext uri="{FF2B5EF4-FFF2-40B4-BE49-F238E27FC236}">
                <a16:creationId xmlns:a16="http://schemas.microsoft.com/office/drawing/2014/main" id="{F26F22A7-70EB-B5A6-8B8B-7083DBFAA2D5}"/>
              </a:ext>
              <a:ext uri="{C183D7F6-B498-43B3-948B-1728B52AA6E4}">
                <adec:decorative xmlns:adec="http://schemas.microsoft.com/office/drawing/2017/decorative" val="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8441" y="1450002"/>
            <a:ext cx="8907118" cy="3134162"/>
          </a:xfrm>
          <a:prstGeom prst="rect">
            <a:avLst/>
          </a:prstGeom>
          <a:ln>
            <a:solidFill>
              <a:schemeClr val="tx2"/>
            </a:solidFill>
          </a:ln>
        </p:spPr>
      </p:pic>
    </p:spTree>
    <p:extLst>
      <p:ext uri="{BB962C8B-B14F-4D97-AF65-F5344CB8AC3E}">
        <p14:creationId xmlns:p14="http://schemas.microsoft.com/office/powerpoint/2010/main" val="7891538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A1BF20-F31E-DE90-7FCF-59E4A731B49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28D2464-1563-64AD-2CA9-0E3FBF911CEF}"/>
              </a:ext>
            </a:extLst>
          </p:cNvPr>
          <p:cNvSpPr>
            <a:spLocks noGrp="1"/>
          </p:cNvSpPr>
          <p:nvPr>
            <p:ph type="title"/>
          </p:nvPr>
        </p:nvSpPr>
        <p:spPr/>
        <p:txBody>
          <a:bodyPr>
            <a:normAutofit/>
          </a:bodyPr>
          <a:lstStyle/>
          <a:p>
            <a:pPr>
              <a:lnSpc>
                <a:spcPct val="100000"/>
              </a:lnSpc>
            </a:pPr>
            <a:r>
              <a:rPr lang="en-GB" noProof="0" dirty="0"/>
              <a:t>Lesson recap</a:t>
            </a:r>
            <a:endParaRPr lang="en-GB" sz="3600" noProof="0" dirty="0"/>
          </a:p>
        </p:txBody>
      </p:sp>
      <p:sp>
        <p:nvSpPr>
          <p:cNvPr id="5" name="Text Placeholder 4">
            <a:extLst>
              <a:ext uri="{FF2B5EF4-FFF2-40B4-BE49-F238E27FC236}">
                <a16:creationId xmlns:a16="http://schemas.microsoft.com/office/drawing/2014/main" id="{19DBA737-A971-08DA-2492-7B3E0FC64215}"/>
              </a:ext>
            </a:extLst>
          </p:cNvPr>
          <p:cNvSpPr>
            <a:spLocks noGrp="1"/>
          </p:cNvSpPr>
          <p:nvPr>
            <p:ph type="body" sz="quarter" idx="12"/>
          </p:nvPr>
        </p:nvSpPr>
        <p:spPr/>
        <p:txBody>
          <a:bodyPr/>
          <a:lstStyle/>
          <a:p>
            <a:pPr lvl="1">
              <a:lnSpc>
                <a:spcPct val="100000"/>
              </a:lnSpc>
            </a:pPr>
            <a:r>
              <a:rPr lang="en-GB" sz="2400" noProof="0" dirty="0"/>
              <a:t>How did formulas help automate calculations today?</a:t>
            </a:r>
          </a:p>
          <a:p>
            <a:pPr lvl="1">
              <a:lnSpc>
                <a:spcPct val="100000"/>
              </a:lnSpc>
            </a:pPr>
            <a:r>
              <a:rPr lang="en-GB" sz="2400" noProof="0" dirty="0"/>
              <a:t>Why is accuracy important when referencing cells?</a:t>
            </a:r>
          </a:p>
          <a:p>
            <a:pPr lvl="1">
              <a:lnSpc>
                <a:spcPct val="100000"/>
              </a:lnSpc>
            </a:pPr>
            <a:r>
              <a:rPr lang="en-GB" sz="2400" noProof="0" dirty="0"/>
              <a:t>What is the difference between manual and formula-based updates?</a:t>
            </a:r>
          </a:p>
          <a:p>
            <a:pPr lvl="1">
              <a:lnSpc>
                <a:spcPct val="100000"/>
              </a:lnSpc>
            </a:pPr>
            <a:endParaRPr lang="en-GB" noProof="0" dirty="0"/>
          </a:p>
          <a:p>
            <a:pPr marL="0" lvl="1" indent="0">
              <a:buNone/>
            </a:pPr>
            <a:r>
              <a:rPr lang="en-GB" b="1" noProof="0" dirty="0"/>
              <a:t>Glossary of terms:</a:t>
            </a:r>
            <a:r>
              <a:rPr lang="en-GB" noProof="0" dirty="0"/>
              <a:t> </a:t>
            </a:r>
          </a:p>
          <a:p>
            <a:pPr lvl="1"/>
            <a:r>
              <a:rPr lang="en-GB" noProof="0" dirty="0"/>
              <a:t>Identify </a:t>
            </a:r>
            <a:r>
              <a:rPr lang="en-GB" b="1" noProof="0" dirty="0"/>
              <a:t>five new terms</a:t>
            </a:r>
            <a:r>
              <a:rPr lang="en-GB" noProof="0" dirty="0"/>
              <a:t> from today’s lesson. </a:t>
            </a:r>
          </a:p>
          <a:p>
            <a:pPr lvl="1"/>
            <a:r>
              <a:rPr lang="en-GB" noProof="0" dirty="0"/>
              <a:t>Write them down and update your Glossary.</a:t>
            </a:r>
          </a:p>
        </p:txBody>
      </p:sp>
      <p:sp>
        <p:nvSpPr>
          <p:cNvPr id="3" name="Footer Placeholder 2">
            <a:extLst>
              <a:ext uri="{FF2B5EF4-FFF2-40B4-BE49-F238E27FC236}">
                <a16:creationId xmlns:a16="http://schemas.microsoft.com/office/drawing/2014/main" id="{8F24398C-562D-30A0-8CA5-C9F9A80401B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A86515EB-D964-A30F-C639-552FAC1F6462}"/>
              </a:ext>
            </a:extLst>
          </p:cNvPr>
          <p:cNvSpPr>
            <a:spLocks noGrp="1"/>
          </p:cNvSpPr>
          <p:nvPr>
            <p:ph type="sldNum" sz="quarter" idx="11"/>
          </p:nvPr>
        </p:nvSpPr>
        <p:spPr/>
        <p:txBody>
          <a:bodyPr/>
          <a:lstStyle/>
          <a:p>
            <a:fld id="{DA2C159E-F13C-4A85-9A41-E7669D3E0D70}" type="slidenum">
              <a:rPr lang="en-GB" noProof="0" smtClean="0"/>
              <a:pPr/>
              <a:t>39</a:t>
            </a:fld>
            <a:endParaRPr lang="en-GB" noProof="0" dirty="0"/>
          </a:p>
        </p:txBody>
      </p:sp>
    </p:spTree>
    <p:extLst>
      <p:ext uri="{BB962C8B-B14F-4D97-AF65-F5344CB8AC3E}">
        <p14:creationId xmlns:p14="http://schemas.microsoft.com/office/powerpoint/2010/main" val="33753440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normAutofit/>
          </a:bodyPr>
          <a:lstStyle/>
          <a:p>
            <a:pPr>
              <a:lnSpc>
                <a:spcPct val="100000"/>
              </a:lnSpc>
            </a:pPr>
            <a:r>
              <a:rPr lang="en-GB" sz="3600" noProof="0" dirty="0" err="1"/>
              <a:t>Brightfutures</a:t>
            </a:r>
            <a:r>
              <a:rPr lang="en-GB" sz="3600" noProof="0" dirty="0"/>
              <a:t> College task</a:t>
            </a:r>
          </a:p>
        </p:txBody>
      </p:sp>
      <p:sp>
        <p:nvSpPr>
          <p:cNvPr id="5" name="Text Placeholder 4"/>
          <p:cNvSpPr>
            <a:spLocks noGrp="1"/>
          </p:cNvSpPr>
          <p:nvPr>
            <p:ph type="body" sz="quarter" idx="12"/>
          </p:nvPr>
        </p:nvSpPr>
        <p:spPr/>
        <p:txBody>
          <a:bodyPr/>
          <a:lstStyle/>
          <a:p>
            <a:pPr>
              <a:lnSpc>
                <a:spcPct val="100000"/>
              </a:lnSpc>
            </a:pPr>
            <a:r>
              <a:rPr lang="en-GB" sz="2400" noProof="0" dirty="0"/>
              <a:t>Analyse feedback from the college open day.</a:t>
            </a:r>
          </a:p>
          <a:p>
            <a:pPr>
              <a:lnSpc>
                <a:spcPct val="100000"/>
              </a:lnSpc>
            </a:pPr>
            <a:endParaRPr lang="en-GB" sz="2400" noProof="0" dirty="0"/>
          </a:p>
          <a:p>
            <a:pPr marL="0" lvl="1" indent="0">
              <a:lnSpc>
                <a:spcPct val="100000"/>
              </a:lnSpc>
              <a:buNone/>
            </a:pPr>
            <a:r>
              <a:rPr lang="en-GB" sz="2400" noProof="0" dirty="0"/>
              <a:t>Key terms:</a:t>
            </a:r>
          </a:p>
          <a:p>
            <a:pPr lvl="1"/>
            <a:r>
              <a:rPr lang="en-GB" noProof="0" dirty="0"/>
              <a:t>Unstructured data – information without a predefined format.</a:t>
            </a:r>
          </a:p>
          <a:p>
            <a:pPr lvl="1"/>
            <a:r>
              <a:rPr lang="en-GB" noProof="0" dirty="0"/>
              <a:t>Relevant/irrelevant</a:t>
            </a:r>
            <a:r>
              <a:rPr lang="en-GB" dirty="0"/>
              <a:t> –</a:t>
            </a:r>
            <a:r>
              <a:rPr lang="en-GB" noProof="0" dirty="0"/>
              <a:t> data that aligns or does not align with the task goal.</a:t>
            </a:r>
          </a:p>
          <a:p>
            <a:pPr lvl="1"/>
            <a:r>
              <a:rPr lang="en-GB" noProof="0" dirty="0"/>
              <a:t>Sentiment – emotional tone (e.g. positive, neutral, negative).</a:t>
            </a:r>
          </a:p>
          <a:p>
            <a:endParaRPr lang="en-GB" noProof="0"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p:cNvSpPr>
            <a:spLocks noGrp="1"/>
          </p:cNvSpPr>
          <p:nvPr>
            <p:ph type="sldNum" sz="quarter" idx="11"/>
          </p:nvPr>
        </p:nvSpPr>
        <p:spPr/>
        <p:txBody>
          <a:bodyPr/>
          <a:lstStyle/>
          <a:p>
            <a:fld id="{DA2C159E-F13C-4A85-9A41-E7669D3E0D70}" type="slidenum">
              <a:rPr lang="en-GB" noProof="0" smtClean="0"/>
              <a:pPr/>
              <a:t>4</a:t>
            </a:fld>
            <a:endParaRPr lang="en-GB" noProof="0" dirty="0"/>
          </a:p>
        </p:txBody>
      </p:sp>
    </p:spTree>
    <p:extLst>
      <p:ext uri="{BB962C8B-B14F-4D97-AF65-F5344CB8AC3E}">
        <p14:creationId xmlns:p14="http://schemas.microsoft.com/office/powerpoint/2010/main" val="290347376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B613A0-D282-6425-2076-FB3E682BB7C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562DFA6-5CCF-B9A6-3773-718E9A36129C}"/>
              </a:ext>
            </a:extLst>
          </p:cNvPr>
          <p:cNvSpPr>
            <a:spLocks noGrp="1"/>
          </p:cNvSpPr>
          <p:nvPr>
            <p:ph type="title"/>
          </p:nvPr>
        </p:nvSpPr>
        <p:spPr/>
        <p:txBody>
          <a:bodyPr>
            <a:normAutofit/>
          </a:bodyPr>
          <a:lstStyle/>
          <a:p>
            <a:pPr>
              <a:lnSpc>
                <a:spcPct val="100000"/>
              </a:lnSpc>
            </a:pPr>
            <a:r>
              <a:rPr lang="en-GB" noProof="0" dirty="0">
                <a:ea typeface="+mj-lt"/>
                <a:cs typeface="+mj-lt"/>
              </a:rPr>
              <a:t>Homework</a:t>
            </a:r>
            <a:endParaRPr lang="en-GB" sz="3600" noProof="0" dirty="0"/>
          </a:p>
        </p:txBody>
      </p:sp>
      <p:sp>
        <p:nvSpPr>
          <p:cNvPr id="5" name="Text Placeholder 4">
            <a:extLst>
              <a:ext uri="{FF2B5EF4-FFF2-40B4-BE49-F238E27FC236}">
                <a16:creationId xmlns:a16="http://schemas.microsoft.com/office/drawing/2014/main" id="{5FD06A58-8802-EBCC-CC88-0E303A3332C0}"/>
              </a:ext>
            </a:extLst>
          </p:cNvPr>
          <p:cNvSpPr>
            <a:spLocks noGrp="1"/>
          </p:cNvSpPr>
          <p:nvPr>
            <p:ph type="body" sz="quarter" idx="12"/>
          </p:nvPr>
        </p:nvSpPr>
        <p:spPr/>
        <p:txBody>
          <a:bodyPr/>
          <a:lstStyle/>
          <a:p>
            <a:pPr lvl="1">
              <a:lnSpc>
                <a:spcPct val="100000"/>
              </a:lnSpc>
            </a:pPr>
            <a:r>
              <a:rPr lang="en-GB" sz="2400" noProof="0" dirty="0"/>
              <a:t>Watch: </a:t>
            </a:r>
            <a:r>
              <a:rPr lang="en-GB" sz="2400" noProof="0" dirty="0">
                <a:hlinkClick r:id="rId3"/>
              </a:rPr>
              <a:t>Excel functions</a:t>
            </a:r>
            <a:r>
              <a:rPr lang="en-GB" sz="2400" noProof="0" dirty="0"/>
              <a:t>.</a:t>
            </a:r>
          </a:p>
          <a:p>
            <a:pPr lvl="1">
              <a:lnSpc>
                <a:spcPct val="100000"/>
              </a:lnSpc>
            </a:pPr>
            <a:r>
              <a:rPr lang="en-GB" sz="2400" noProof="0" dirty="0"/>
              <a:t>Read: </a:t>
            </a:r>
            <a:r>
              <a:rPr lang="en-GB" sz="2400" noProof="0" dirty="0">
                <a:hlinkClick r:id="rId4"/>
              </a:rPr>
              <a:t>Benefits of using spreadsheets</a:t>
            </a:r>
            <a:r>
              <a:rPr lang="en-GB" sz="2400" noProof="0" dirty="0"/>
              <a:t>.</a:t>
            </a:r>
          </a:p>
          <a:p>
            <a:pPr marL="0" lvl="1" indent="0">
              <a:lnSpc>
                <a:spcPct val="100000"/>
              </a:lnSpc>
              <a:buNone/>
            </a:pPr>
            <a:endParaRPr lang="en-GB" sz="2400" noProof="0" dirty="0"/>
          </a:p>
          <a:p>
            <a:pPr marL="0" lvl="1" indent="0">
              <a:lnSpc>
                <a:spcPct val="100000"/>
              </a:lnSpc>
              <a:buNone/>
            </a:pPr>
            <a:r>
              <a:rPr lang="en-GB" sz="2400" noProof="0" dirty="0"/>
              <a:t>Task:</a:t>
            </a:r>
          </a:p>
          <a:p>
            <a:pPr lvl="1">
              <a:lnSpc>
                <a:spcPct val="100000"/>
              </a:lnSpc>
            </a:pPr>
            <a:r>
              <a:rPr lang="en-GB" noProof="0" dirty="0"/>
              <a:t>Write a short paragraph on how functions can benefit the WellCare Clinic.</a:t>
            </a:r>
          </a:p>
          <a:p>
            <a:pPr lvl="1">
              <a:lnSpc>
                <a:spcPct val="100000"/>
              </a:lnSpc>
            </a:pPr>
            <a:r>
              <a:rPr lang="en-GB" noProof="0" dirty="0"/>
              <a:t>Include an example of a useful formula, e.g. =SUM(A2:A10).</a:t>
            </a:r>
          </a:p>
        </p:txBody>
      </p:sp>
      <p:sp>
        <p:nvSpPr>
          <p:cNvPr id="3" name="Footer Placeholder 2">
            <a:extLst>
              <a:ext uri="{FF2B5EF4-FFF2-40B4-BE49-F238E27FC236}">
                <a16:creationId xmlns:a16="http://schemas.microsoft.com/office/drawing/2014/main" id="{2BAF331B-C7AC-FEC8-C008-8632BAFD162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2712DB16-E5F7-2C03-27C2-9508AC984D0F}"/>
              </a:ext>
            </a:extLst>
          </p:cNvPr>
          <p:cNvSpPr>
            <a:spLocks noGrp="1"/>
          </p:cNvSpPr>
          <p:nvPr>
            <p:ph type="sldNum" sz="quarter" idx="11"/>
          </p:nvPr>
        </p:nvSpPr>
        <p:spPr/>
        <p:txBody>
          <a:bodyPr/>
          <a:lstStyle/>
          <a:p>
            <a:fld id="{DA2C159E-F13C-4A85-9A41-E7669D3E0D70}" type="slidenum">
              <a:rPr lang="en-GB" noProof="0" smtClean="0"/>
              <a:pPr/>
              <a:t>40</a:t>
            </a:fld>
            <a:endParaRPr lang="en-GB" noProof="0" dirty="0"/>
          </a:p>
        </p:txBody>
      </p:sp>
    </p:spTree>
    <p:extLst>
      <p:ext uri="{BB962C8B-B14F-4D97-AF65-F5344CB8AC3E}">
        <p14:creationId xmlns:p14="http://schemas.microsoft.com/office/powerpoint/2010/main" val="25574091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5</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Function masters</a:t>
            </a:r>
          </a:p>
        </p:txBody>
      </p:sp>
    </p:spTree>
    <p:extLst>
      <p:ext uri="{BB962C8B-B14F-4D97-AF65-F5344CB8AC3E}">
        <p14:creationId xmlns:p14="http://schemas.microsoft.com/office/powerpoint/2010/main" val="264885485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normAutofit/>
          </a:bodyPr>
          <a:lstStyle/>
          <a:p>
            <a:pPr>
              <a:lnSpc>
                <a:spcPct val="100000"/>
              </a:lnSpc>
            </a:pPr>
            <a:r>
              <a:rPr lang="en-GB" noProof="0" dirty="0">
                <a:ea typeface="+mj-lt"/>
                <a:cs typeface="+mj-lt"/>
              </a:rPr>
              <a:t>Recap</a:t>
            </a:r>
            <a:endParaRPr lang="en-GB" sz="3600" noProof="0" dirty="0"/>
          </a:p>
        </p:txBody>
      </p:sp>
      <p:sp>
        <p:nvSpPr>
          <p:cNvPr id="5" name="Text Placeholder 4"/>
          <p:cNvSpPr>
            <a:spLocks noGrp="1"/>
          </p:cNvSpPr>
          <p:nvPr>
            <p:ph type="body" sz="quarter" idx="12"/>
          </p:nvPr>
        </p:nvSpPr>
        <p:spPr/>
        <p:txBody>
          <a:bodyPr/>
          <a:lstStyle/>
          <a:p>
            <a:pPr marL="0" lvl="1" indent="0">
              <a:lnSpc>
                <a:spcPct val="100000"/>
              </a:lnSpc>
              <a:buNone/>
            </a:pPr>
            <a:r>
              <a:rPr lang="en-GB" sz="2400" noProof="0" dirty="0"/>
              <a:t>You are working at WellCare Clinic as a junior data assistant. Your manager needs help with analysing patient waiting times.</a:t>
            </a:r>
          </a:p>
          <a:p>
            <a:pPr marL="0" lvl="1" indent="0">
              <a:lnSpc>
                <a:spcPct val="100000"/>
              </a:lnSpc>
              <a:buNone/>
            </a:pPr>
            <a:endParaRPr lang="en-GB" sz="2400" noProof="0" dirty="0"/>
          </a:p>
          <a:p>
            <a:pPr marL="0" lvl="1" indent="0">
              <a:lnSpc>
                <a:spcPct val="100000"/>
              </a:lnSpc>
              <a:buNone/>
            </a:pPr>
            <a:r>
              <a:rPr lang="en-GB" sz="2400" noProof="0" dirty="0"/>
              <a:t>Think of your homework task:</a:t>
            </a:r>
          </a:p>
          <a:p>
            <a:pPr lvl="1">
              <a:lnSpc>
                <a:spcPct val="100000"/>
              </a:lnSpc>
            </a:pPr>
            <a:r>
              <a:rPr lang="en-GB" sz="2400" noProof="0" dirty="0"/>
              <a:t>Write down two functions they could use on whiteboard.</a:t>
            </a:r>
          </a:p>
          <a:p>
            <a:pPr lvl="1">
              <a:lnSpc>
                <a:spcPct val="100000"/>
              </a:lnSpc>
            </a:pPr>
            <a:r>
              <a:rPr lang="en-GB" sz="2400" noProof="0" dirty="0"/>
              <a:t>Write one benefit of using functions at the WellCare Clinic.</a:t>
            </a:r>
          </a:p>
          <a:p>
            <a:pPr lvl="1">
              <a:lnSpc>
                <a:spcPct val="100000"/>
              </a:lnSpc>
            </a:pPr>
            <a:r>
              <a:rPr lang="en-GB" sz="2400" noProof="0" dirty="0"/>
              <a:t>Be ready to share your answer on a whiteboard.</a:t>
            </a:r>
          </a:p>
          <a:p>
            <a:endParaRPr lang="en-GB" noProof="0"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p:cNvSpPr>
            <a:spLocks noGrp="1"/>
          </p:cNvSpPr>
          <p:nvPr>
            <p:ph type="sldNum" sz="quarter" idx="11"/>
          </p:nvPr>
        </p:nvSpPr>
        <p:spPr/>
        <p:txBody>
          <a:bodyPr/>
          <a:lstStyle/>
          <a:p>
            <a:fld id="{DA2C159E-F13C-4A85-9A41-E7669D3E0D70}" type="slidenum">
              <a:rPr lang="en-GB" noProof="0" smtClean="0"/>
              <a:pPr/>
              <a:t>42</a:t>
            </a:fld>
            <a:endParaRPr lang="en-GB" noProof="0" dirty="0"/>
          </a:p>
        </p:txBody>
      </p:sp>
    </p:spTree>
    <p:extLst>
      <p:ext uri="{BB962C8B-B14F-4D97-AF65-F5344CB8AC3E}">
        <p14:creationId xmlns:p14="http://schemas.microsoft.com/office/powerpoint/2010/main" val="278963915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BEC656-0B8C-9238-9890-D7701B322A4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82058B7-E14F-CD33-057B-CE292739D1A3}"/>
              </a:ext>
            </a:extLst>
          </p:cNvPr>
          <p:cNvSpPr>
            <a:spLocks noGrp="1"/>
          </p:cNvSpPr>
          <p:nvPr>
            <p:ph type="title"/>
          </p:nvPr>
        </p:nvSpPr>
        <p:spPr/>
        <p:txBody>
          <a:bodyPr>
            <a:normAutofit/>
          </a:bodyPr>
          <a:lstStyle/>
          <a:p>
            <a:pPr>
              <a:lnSpc>
                <a:spcPct val="100000"/>
              </a:lnSpc>
            </a:pPr>
            <a:r>
              <a:rPr lang="en-GB" noProof="0" dirty="0"/>
              <a:t>Function and formula differences</a:t>
            </a:r>
            <a:endParaRPr lang="en-GB" sz="3600" noProof="0" dirty="0"/>
          </a:p>
        </p:txBody>
      </p:sp>
      <p:sp>
        <p:nvSpPr>
          <p:cNvPr id="5" name="Text Placeholder 4">
            <a:extLst>
              <a:ext uri="{FF2B5EF4-FFF2-40B4-BE49-F238E27FC236}">
                <a16:creationId xmlns:a16="http://schemas.microsoft.com/office/drawing/2014/main" id="{42742146-B899-DB73-70F1-2148BB5E07FF}"/>
              </a:ext>
            </a:extLst>
          </p:cNvPr>
          <p:cNvSpPr>
            <a:spLocks noGrp="1"/>
          </p:cNvSpPr>
          <p:nvPr>
            <p:ph type="body" sz="quarter" idx="12"/>
          </p:nvPr>
        </p:nvSpPr>
        <p:spPr/>
        <p:txBody>
          <a:bodyPr/>
          <a:lstStyle/>
          <a:p>
            <a:pPr>
              <a:lnSpc>
                <a:spcPct val="100000"/>
              </a:lnSpc>
            </a:pPr>
            <a:r>
              <a:rPr lang="en-GB" sz="2400" noProof="0" dirty="0"/>
              <a:t>Formula:</a:t>
            </a:r>
          </a:p>
          <a:p>
            <a:pPr lvl="1">
              <a:lnSpc>
                <a:spcPct val="100000"/>
              </a:lnSpc>
            </a:pPr>
            <a:r>
              <a:rPr lang="en-GB" sz="2400" noProof="0" dirty="0"/>
              <a:t>uses specific cell references and operators (e.g. =b3+b4)</a:t>
            </a:r>
          </a:p>
          <a:p>
            <a:pPr lvl="1">
              <a:lnSpc>
                <a:spcPct val="100000"/>
              </a:lnSpc>
            </a:pPr>
            <a:r>
              <a:rPr lang="en-GB" sz="2400" noProof="0" dirty="0"/>
              <a:t>created manually by the user.</a:t>
            </a:r>
          </a:p>
          <a:p>
            <a:endParaRPr lang="en-GB" noProof="0" dirty="0"/>
          </a:p>
          <a:p>
            <a:pPr>
              <a:lnSpc>
                <a:spcPct val="100000"/>
              </a:lnSpc>
            </a:pPr>
            <a:r>
              <a:rPr lang="en-GB" sz="2400" noProof="0" dirty="0"/>
              <a:t>Function:</a:t>
            </a:r>
          </a:p>
          <a:p>
            <a:pPr lvl="1">
              <a:lnSpc>
                <a:spcPct val="100000"/>
              </a:lnSpc>
            </a:pPr>
            <a:r>
              <a:rPr lang="en-GB" sz="2400" noProof="0" dirty="0"/>
              <a:t>uses a built-in command (e.g. =sum(b3:b4))</a:t>
            </a:r>
          </a:p>
          <a:p>
            <a:pPr lvl="1">
              <a:lnSpc>
                <a:spcPct val="100000"/>
              </a:lnSpc>
            </a:pPr>
            <a:r>
              <a:rPr lang="en-GB" sz="2400" noProof="0" dirty="0"/>
              <a:t>easier to write and faster to use</a:t>
            </a:r>
          </a:p>
          <a:p>
            <a:pPr lvl="1">
              <a:lnSpc>
                <a:spcPct val="100000"/>
              </a:lnSpc>
            </a:pPr>
            <a:r>
              <a:rPr lang="en-GB" sz="2400" noProof="0" dirty="0"/>
              <a:t>works with a range of values</a:t>
            </a:r>
          </a:p>
          <a:p>
            <a:pPr lvl="1">
              <a:lnSpc>
                <a:spcPct val="100000"/>
              </a:lnSpc>
            </a:pPr>
            <a:r>
              <a:rPr lang="en-GB" sz="2400" noProof="0" dirty="0"/>
              <a:t>automatically updates results from changes.</a:t>
            </a:r>
          </a:p>
          <a:p>
            <a:endParaRPr lang="en-GB" noProof="0" dirty="0"/>
          </a:p>
        </p:txBody>
      </p:sp>
      <p:sp>
        <p:nvSpPr>
          <p:cNvPr id="3" name="Footer Placeholder 2">
            <a:extLst>
              <a:ext uri="{FF2B5EF4-FFF2-40B4-BE49-F238E27FC236}">
                <a16:creationId xmlns:a16="http://schemas.microsoft.com/office/drawing/2014/main" id="{1DD2C2AF-4A38-BE87-C6D7-02A84623A8C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110D5223-E848-96B4-4E55-EC8EC5A7558A}"/>
              </a:ext>
            </a:extLst>
          </p:cNvPr>
          <p:cNvSpPr>
            <a:spLocks noGrp="1"/>
          </p:cNvSpPr>
          <p:nvPr>
            <p:ph type="sldNum" sz="quarter" idx="11"/>
          </p:nvPr>
        </p:nvSpPr>
        <p:spPr/>
        <p:txBody>
          <a:bodyPr/>
          <a:lstStyle/>
          <a:p>
            <a:fld id="{DA2C159E-F13C-4A85-9A41-E7669D3E0D70}" type="slidenum">
              <a:rPr lang="en-GB" noProof="0" smtClean="0"/>
              <a:pPr/>
              <a:t>43</a:t>
            </a:fld>
            <a:endParaRPr lang="en-GB" noProof="0" dirty="0"/>
          </a:p>
        </p:txBody>
      </p:sp>
    </p:spTree>
    <p:extLst>
      <p:ext uri="{BB962C8B-B14F-4D97-AF65-F5344CB8AC3E}">
        <p14:creationId xmlns:p14="http://schemas.microsoft.com/office/powerpoint/2010/main" val="128522442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09BE74-AE95-903D-C48C-6D3FF0CA109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68182FE-C11F-3637-7EA3-44E6CE3B980C}"/>
              </a:ext>
            </a:extLst>
          </p:cNvPr>
          <p:cNvSpPr>
            <a:spLocks noGrp="1"/>
          </p:cNvSpPr>
          <p:nvPr>
            <p:ph type="title"/>
          </p:nvPr>
        </p:nvSpPr>
        <p:spPr/>
        <p:txBody>
          <a:bodyPr>
            <a:normAutofit/>
          </a:bodyPr>
          <a:lstStyle/>
          <a:p>
            <a:pPr>
              <a:lnSpc>
                <a:spcPct val="100000"/>
              </a:lnSpc>
            </a:pPr>
            <a:r>
              <a:rPr lang="en-GB" noProof="0" dirty="0"/>
              <a:t>Mix and match activity</a:t>
            </a:r>
            <a:endParaRPr lang="en-GB" sz="3600" noProof="0" dirty="0"/>
          </a:p>
        </p:txBody>
      </p:sp>
      <p:sp>
        <p:nvSpPr>
          <p:cNvPr id="5" name="Text Placeholder 4">
            <a:extLst>
              <a:ext uri="{FF2B5EF4-FFF2-40B4-BE49-F238E27FC236}">
                <a16:creationId xmlns:a16="http://schemas.microsoft.com/office/drawing/2014/main" id="{D5B25711-1D1A-6361-C261-F6D2EC832922}"/>
              </a:ext>
            </a:extLst>
          </p:cNvPr>
          <p:cNvSpPr>
            <a:spLocks noGrp="1"/>
          </p:cNvSpPr>
          <p:nvPr>
            <p:ph type="body" sz="quarter" idx="12"/>
          </p:nvPr>
        </p:nvSpPr>
        <p:spPr>
          <a:xfrm>
            <a:off x="234000" y="986400"/>
            <a:ext cx="7722550" cy="3601574"/>
          </a:xfrm>
        </p:spPr>
        <p:txBody>
          <a:bodyPr/>
          <a:lstStyle/>
          <a:p>
            <a:pPr marL="0" indent="0">
              <a:buNone/>
            </a:pPr>
            <a:r>
              <a:rPr lang="en-GB" noProof="0" dirty="0"/>
              <a:t>In your groups, try to match the function to its description.</a:t>
            </a:r>
          </a:p>
          <a:p>
            <a:pPr marL="0" indent="0">
              <a:buNone/>
            </a:pPr>
            <a:endParaRPr lang="en-GB" noProof="0" dirty="0"/>
          </a:p>
          <a:p>
            <a:pPr marL="0" indent="0">
              <a:buNone/>
            </a:pPr>
            <a:r>
              <a:rPr lang="en-GB" noProof="0" dirty="0"/>
              <a:t>There are more descriptions than functions.</a:t>
            </a:r>
          </a:p>
          <a:p>
            <a:pPr marL="0" indent="0">
              <a:buNone/>
            </a:pPr>
            <a:r>
              <a:rPr lang="en-GB" noProof="0" dirty="0"/>
              <a:t>Identify a potential function for each description.</a:t>
            </a:r>
          </a:p>
          <a:p>
            <a:pPr marL="0" indent="0">
              <a:buNone/>
            </a:pPr>
            <a:endParaRPr lang="en-GB" noProof="0" dirty="0"/>
          </a:p>
          <a:p>
            <a:pPr marL="0" indent="0">
              <a:buNone/>
            </a:pPr>
            <a:r>
              <a:rPr lang="en-GB" noProof="0" dirty="0"/>
              <a:t>Compare results with another group:</a:t>
            </a:r>
          </a:p>
          <a:p>
            <a:pPr marL="342900" indent="-342900">
              <a:buFont typeface="Arial" panose="020B0604020202020204" pitchFamily="34" charset="0"/>
              <a:buChar char="‒"/>
            </a:pPr>
            <a:r>
              <a:rPr lang="en-GB" noProof="0" dirty="0"/>
              <a:t>What are similar?</a:t>
            </a:r>
          </a:p>
          <a:p>
            <a:pPr marL="342900" indent="-342900">
              <a:buFont typeface="Arial" panose="020B0604020202020204" pitchFamily="34" charset="0"/>
              <a:buChar char="‒"/>
            </a:pPr>
            <a:r>
              <a:rPr lang="en-GB" noProof="0" dirty="0"/>
              <a:t>What are different?</a:t>
            </a:r>
          </a:p>
          <a:p>
            <a:pPr marL="0" indent="0">
              <a:buNone/>
            </a:pPr>
            <a:endParaRPr lang="en-GB" noProof="0" dirty="0"/>
          </a:p>
          <a:p>
            <a:pPr>
              <a:lnSpc>
                <a:spcPct val="100000"/>
              </a:lnSpc>
            </a:pPr>
            <a:endParaRPr lang="en-GB" sz="2400" noProof="0" dirty="0"/>
          </a:p>
        </p:txBody>
      </p:sp>
      <p:sp>
        <p:nvSpPr>
          <p:cNvPr id="3" name="Footer Placeholder 2">
            <a:extLst>
              <a:ext uri="{FF2B5EF4-FFF2-40B4-BE49-F238E27FC236}">
                <a16:creationId xmlns:a16="http://schemas.microsoft.com/office/drawing/2014/main" id="{CF63BD84-306A-212C-078E-F8FBB9BAE70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1B355B7E-FF0B-6CDA-A90A-24EFAC81AD8C}"/>
              </a:ext>
            </a:extLst>
          </p:cNvPr>
          <p:cNvSpPr>
            <a:spLocks noGrp="1"/>
          </p:cNvSpPr>
          <p:nvPr>
            <p:ph type="sldNum" sz="quarter" idx="11"/>
          </p:nvPr>
        </p:nvSpPr>
        <p:spPr/>
        <p:txBody>
          <a:bodyPr/>
          <a:lstStyle/>
          <a:p>
            <a:fld id="{DA2C159E-F13C-4A85-9A41-E7669D3E0D70}" type="slidenum">
              <a:rPr lang="en-GB" noProof="0" smtClean="0"/>
              <a:pPr/>
              <a:t>44</a:t>
            </a:fld>
            <a:endParaRPr lang="en-GB" noProof="0" dirty="0"/>
          </a:p>
        </p:txBody>
      </p:sp>
    </p:spTree>
    <p:extLst>
      <p:ext uri="{BB962C8B-B14F-4D97-AF65-F5344CB8AC3E}">
        <p14:creationId xmlns:p14="http://schemas.microsoft.com/office/powerpoint/2010/main" val="218856212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DB79D04-F5AC-86C7-DE0D-F529355834BE}"/>
              </a:ext>
            </a:extLst>
          </p:cNvPr>
          <p:cNvSpPr>
            <a:spLocks noGrp="1"/>
          </p:cNvSpPr>
          <p:nvPr>
            <p:ph type="sldNum" sz="quarter" idx="11"/>
          </p:nvPr>
        </p:nvSpPr>
        <p:spPr/>
        <p:txBody>
          <a:bodyPr/>
          <a:lstStyle/>
          <a:p>
            <a:fld id="{DA2C159E-F13C-4A85-9A41-E7669D3E0D70}" type="slidenum">
              <a:rPr lang="en-GB" noProof="0" smtClean="0"/>
              <a:pPr/>
              <a:t>45</a:t>
            </a:fld>
            <a:endParaRPr lang="en-GB" noProof="0" dirty="0"/>
          </a:p>
        </p:txBody>
      </p:sp>
      <p:sp>
        <p:nvSpPr>
          <p:cNvPr id="3" name="Title 2">
            <a:extLst>
              <a:ext uri="{FF2B5EF4-FFF2-40B4-BE49-F238E27FC236}">
                <a16:creationId xmlns:a16="http://schemas.microsoft.com/office/drawing/2014/main" id="{63A3F99C-551D-B694-16A0-CF7F0546BF85}"/>
              </a:ext>
            </a:extLst>
          </p:cNvPr>
          <p:cNvSpPr>
            <a:spLocks noGrp="1"/>
          </p:cNvSpPr>
          <p:nvPr>
            <p:ph type="title"/>
          </p:nvPr>
        </p:nvSpPr>
        <p:spPr/>
        <p:txBody>
          <a:bodyPr/>
          <a:lstStyle/>
          <a:p>
            <a:r>
              <a:rPr lang="en-GB" noProof="0" dirty="0"/>
              <a:t>Cell range activity</a:t>
            </a:r>
          </a:p>
        </p:txBody>
      </p:sp>
      <p:sp>
        <p:nvSpPr>
          <p:cNvPr id="4" name="Text Placeholder 3">
            <a:extLst>
              <a:ext uri="{FF2B5EF4-FFF2-40B4-BE49-F238E27FC236}">
                <a16:creationId xmlns:a16="http://schemas.microsoft.com/office/drawing/2014/main" id="{76103BC9-28A1-4EAA-02FC-0112EABF95D7}"/>
              </a:ext>
            </a:extLst>
          </p:cNvPr>
          <p:cNvSpPr>
            <a:spLocks noGrp="1"/>
          </p:cNvSpPr>
          <p:nvPr>
            <p:ph type="body" sz="quarter" idx="12"/>
          </p:nvPr>
        </p:nvSpPr>
        <p:spPr>
          <a:xfrm>
            <a:off x="234000" y="986400"/>
            <a:ext cx="8298439" cy="3601574"/>
          </a:xfrm>
        </p:spPr>
        <p:txBody>
          <a:bodyPr/>
          <a:lstStyle/>
          <a:p>
            <a:r>
              <a:rPr lang="en-GB" noProof="0" dirty="0"/>
              <a:t>What is the result of: </a:t>
            </a:r>
          </a:p>
          <a:p>
            <a:r>
              <a:rPr lang="en-GB" noProof="0" dirty="0"/>
              <a:t>= SUM(B7 : D7)</a:t>
            </a:r>
          </a:p>
          <a:p>
            <a:r>
              <a:rPr lang="en-GB" noProof="0" dirty="0"/>
              <a:t>= MIN (B4: B7)</a:t>
            </a:r>
          </a:p>
          <a:p>
            <a:r>
              <a:rPr lang="en-GB" noProof="0" dirty="0"/>
              <a:t>= MAX(B7 : F7)</a:t>
            </a:r>
          </a:p>
          <a:p>
            <a:r>
              <a:rPr lang="en-GB" noProof="0" dirty="0"/>
              <a:t>= AVERAGE (B4 : F4)</a:t>
            </a:r>
          </a:p>
          <a:p>
            <a:r>
              <a:rPr lang="en-GB" noProof="0" dirty="0"/>
              <a:t>= COUNTIF(B7 : D7, “=2”)</a:t>
            </a:r>
          </a:p>
          <a:p>
            <a:r>
              <a:rPr lang="en-GB" noProof="0" dirty="0"/>
              <a:t>= COUNTIF(B4 : F5, “&lt;10”)</a:t>
            </a:r>
          </a:p>
          <a:p>
            <a:endParaRPr lang="en-GB" noProof="0" dirty="0"/>
          </a:p>
          <a:p>
            <a:endParaRPr lang="en-GB" noProof="0" dirty="0"/>
          </a:p>
        </p:txBody>
      </p:sp>
      <p:sp>
        <p:nvSpPr>
          <p:cNvPr id="5" name="Footer Placeholder 4">
            <a:extLst>
              <a:ext uri="{FF2B5EF4-FFF2-40B4-BE49-F238E27FC236}">
                <a16:creationId xmlns:a16="http://schemas.microsoft.com/office/drawing/2014/main" id="{1DCB2DE8-3205-AD32-34B3-AE0935BD4BFE}"/>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23991823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88A801-9335-FB72-37A3-F6FC38196770}"/>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759252D-3A1E-2390-D011-1BD9CF3512A6}"/>
              </a:ext>
            </a:extLst>
          </p:cNvPr>
          <p:cNvSpPr>
            <a:spLocks noGrp="1"/>
          </p:cNvSpPr>
          <p:nvPr>
            <p:ph type="sldNum" sz="quarter" idx="11"/>
          </p:nvPr>
        </p:nvSpPr>
        <p:spPr/>
        <p:txBody>
          <a:bodyPr/>
          <a:lstStyle/>
          <a:p>
            <a:fld id="{DA2C159E-F13C-4A85-9A41-E7669D3E0D70}" type="slidenum">
              <a:rPr lang="en-GB" noProof="0" smtClean="0"/>
              <a:pPr/>
              <a:t>46</a:t>
            </a:fld>
            <a:endParaRPr lang="en-GB" noProof="0" dirty="0"/>
          </a:p>
        </p:txBody>
      </p:sp>
      <p:sp>
        <p:nvSpPr>
          <p:cNvPr id="3" name="Title 2">
            <a:extLst>
              <a:ext uri="{FF2B5EF4-FFF2-40B4-BE49-F238E27FC236}">
                <a16:creationId xmlns:a16="http://schemas.microsoft.com/office/drawing/2014/main" id="{64D22A42-C242-933B-5FEE-2146BCCBDC63}"/>
              </a:ext>
            </a:extLst>
          </p:cNvPr>
          <p:cNvSpPr>
            <a:spLocks noGrp="1"/>
          </p:cNvSpPr>
          <p:nvPr>
            <p:ph type="title"/>
          </p:nvPr>
        </p:nvSpPr>
        <p:spPr/>
        <p:txBody>
          <a:bodyPr/>
          <a:lstStyle/>
          <a:p>
            <a:r>
              <a:rPr lang="en-GB" noProof="0" dirty="0"/>
              <a:t>Updating cells</a:t>
            </a:r>
          </a:p>
        </p:txBody>
      </p:sp>
      <p:sp>
        <p:nvSpPr>
          <p:cNvPr id="4" name="Text Placeholder 3">
            <a:extLst>
              <a:ext uri="{FF2B5EF4-FFF2-40B4-BE49-F238E27FC236}">
                <a16:creationId xmlns:a16="http://schemas.microsoft.com/office/drawing/2014/main" id="{7B28F66F-5C3F-5E7E-A7B6-706E22E061AA}"/>
              </a:ext>
            </a:extLst>
          </p:cNvPr>
          <p:cNvSpPr>
            <a:spLocks noGrp="1"/>
          </p:cNvSpPr>
          <p:nvPr>
            <p:ph type="body" sz="quarter" idx="12"/>
          </p:nvPr>
        </p:nvSpPr>
        <p:spPr>
          <a:xfrm>
            <a:off x="234000" y="986400"/>
            <a:ext cx="8298439" cy="3601574"/>
          </a:xfrm>
        </p:spPr>
        <p:txBody>
          <a:bodyPr/>
          <a:lstStyle/>
          <a:p>
            <a:r>
              <a:rPr lang="en-GB" noProof="0" dirty="0"/>
              <a:t>What is the result of: </a:t>
            </a:r>
          </a:p>
          <a:p>
            <a:r>
              <a:rPr lang="en-GB" noProof="0" dirty="0"/>
              <a:t>= SUM(B7 : D7)</a:t>
            </a:r>
          </a:p>
          <a:p>
            <a:r>
              <a:rPr lang="en-GB" noProof="0" dirty="0"/>
              <a:t>= MIN (B4: B7)</a:t>
            </a:r>
          </a:p>
          <a:p>
            <a:r>
              <a:rPr lang="en-GB" noProof="0" dirty="0"/>
              <a:t>= MAX(B7 : F7)</a:t>
            </a:r>
          </a:p>
          <a:p>
            <a:r>
              <a:rPr lang="en-GB" noProof="0" dirty="0"/>
              <a:t>= AVERAGE (B4 : F4)</a:t>
            </a:r>
          </a:p>
          <a:p>
            <a:r>
              <a:rPr lang="en-GB" noProof="0" dirty="0"/>
              <a:t>= COUNTIF(B7 : D7, “=2”)</a:t>
            </a:r>
          </a:p>
          <a:p>
            <a:r>
              <a:rPr lang="en-GB" noProof="0" dirty="0"/>
              <a:t>= COUNTIF(B4 : F5, “&lt;10”)</a:t>
            </a:r>
          </a:p>
          <a:p>
            <a:endParaRPr lang="en-GB" noProof="0" dirty="0"/>
          </a:p>
          <a:p>
            <a:endParaRPr lang="en-GB" noProof="0" dirty="0"/>
          </a:p>
        </p:txBody>
      </p:sp>
      <p:sp>
        <p:nvSpPr>
          <p:cNvPr id="5" name="Footer Placeholder 4">
            <a:extLst>
              <a:ext uri="{FF2B5EF4-FFF2-40B4-BE49-F238E27FC236}">
                <a16:creationId xmlns:a16="http://schemas.microsoft.com/office/drawing/2014/main" id="{6915F677-E931-7DF1-523A-C6F7FDD381BE}"/>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426196968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03A681-AE0A-75FA-6F4C-16EDE4176A4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3868CBE-989D-2BB4-0E54-A1C4F35700E7}"/>
              </a:ext>
            </a:extLst>
          </p:cNvPr>
          <p:cNvSpPr>
            <a:spLocks noGrp="1"/>
          </p:cNvSpPr>
          <p:nvPr>
            <p:ph type="title"/>
          </p:nvPr>
        </p:nvSpPr>
        <p:spPr/>
        <p:txBody>
          <a:bodyPr/>
          <a:lstStyle/>
          <a:p>
            <a:r>
              <a:rPr lang="en-GB" noProof="0" dirty="0"/>
              <a:t>Changing function results</a:t>
            </a:r>
          </a:p>
        </p:txBody>
      </p:sp>
      <p:sp>
        <p:nvSpPr>
          <p:cNvPr id="4" name="Text Placeholder 3">
            <a:extLst>
              <a:ext uri="{FF2B5EF4-FFF2-40B4-BE49-F238E27FC236}">
                <a16:creationId xmlns:a16="http://schemas.microsoft.com/office/drawing/2014/main" id="{D874E899-9808-B279-436F-BF8B76E9893D}"/>
              </a:ext>
            </a:extLst>
          </p:cNvPr>
          <p:cNvSpPr>
            <a:spLocks noGrp="1"/>
          </p:cNvSpPr>
          <p:nvPr>
            <p:ph type="body" sz="quarter" idx="12"/>
          </p:nvPr>
        </p:nvSpPr>
        <p:spPr>
          <a:xfrm>
            <a:off x="234000" y="986400"/>
            <a:ext cx="8298439" cy="3601574"/>
          </a:xfrm>
        </p:spPr>
        <p:txBody>
          <a:bodyPr/>
          <a:lstStyle/>
          <a:p>
            <a:r>
              <a:rPr lang="en-GB" noProof="0" dirty="0"/>
              <a:t>Which functions will change: </a:t>
            </a:r>
          </a:p>
          <a:p>
            <a:r>
              <a:rPr lang="en-GB" noProof="0" dirty="0"/>
              <a:t>= SUM(B7 : D7)</a:t>
            </a:r>
          </a:p>
          <a:p>
            <a:r>
              <a:rPr lang="en-GB" noProof="0" dirty="0"/>
              <a:t>= MIN (B4: B7)</a:t>
            </a:r>
          </a:p>
          <a:p>
            <a:r>
              <a:rPr lang="en-GB" noProof="0" dirty="0"/>
              <a:t>= MAX(B7 : F7)</a:t>
            </a:r>
          </a:p>
          <a:p>
            <a:r>
              <a:rPr lang="en-GB" noProof="0" dirty="0"/>
              <a:t>= AVERAGE (B4 : F4)</a:t>
            </a:r>
          </a:p>
          <a:p>
            <a:r>
              <a:rPr lang="en-GB" noProof="0" dirty="0"/>
              <a:t>= COUNTIF(B7 : D7, “=2”)</a:t>
            </a:r>
          </a:p>
          <a:p>
            <a:r>
              <a:rPr lang="en-GB" noProof="0" dirty="0"/>
              <a:t>= COUNTIF(B4 : F5, “&lt;10”)</a:t>
            </a:r>
          </a:p>
          <a:p>
            <a:endParaRPr lang="en-GB" noProof="0" dirty="0"/>
          </a:p>
          <a:p>
            <a:endParaRPr lang="en-GB" noProof="0" dirty="0"/>
          </a:p>
        </p:txBody>
      </p:sp>
      <p:pic>
        <p:nvPicPr>
          <p:cNvPr id="7" name="Picture 6" descr="A spreadsheet image of a table.  The table contains numbers located in cells that are used as part of an exercise to use functions, e.g. SUM(B7:D7). ">
            <a:extLst>
              <a:ext uri="{FF2B5EF4-FFF2-40B4-BE49-F238E27FC236}">
                <a16:creationId xmlns:a16="http://schemas.microsoft.com/office/drawing/2014/main" id="{5111B747-34A8-2C48-F270-392E3080EB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83219" y="1061125"/>
            <a:ext cx="4054155" cy="3021249"/>
          </a:xfrm>
          <a:prstGeom prst="rect">
            <a:avLst/>
          </a:prstGeom>
          <a:ln>
            <a:solidFill>
              <a:schemeClr val="tx2"/>
            </a:solidFill>
          </a:ln>
        </p:spPr>
      </p:pic>
      <p:sp>
        <p:nvSpPr>
          <p:cNvPr id="5" name="Footer Placeholder 4">
            <a:extLst>
              <a:ext uri="{FF2B5EF4-FFF2-40B4-BE49-F238E27FC236}">
                <a16:creationId xmlns:a16="http://schemas.microsoft.com/office/drawing/2014/main" id="{F0A51367-74BC-0D07-AF4F-14951CF4C148}"/>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
        <p:nvSpPr>
          <p:cNvPr id="2" name="Slide Number Placeholder 1">
            <a:extLst>
              <a:ext uri="{FF2B5EF4-FFF2-40B4-BE49-F238E27FC236}">
                <a16:creationId xmlns:a16="http://schemas.microsoft.com/office/drawing/2014/main" id="{503D800C-B843-3300-F91A-D38D05547461}"/>
              </a:ext>
            </a:extLst>
          </p:cNvPr>
          <p:cNvSpPr>
            <a:spLocks noGrp="1"/>
          </p:cNvSpPr>
          <p:nvPr>
            <p:ph type="sldNum" sz="quarter" idx="11"/>
          </p:nvPr>
        </p:nvSpPr>
        <p:spPr/>
        <p:txBody>
          <a:bodyPr/>
          <a:lstStyle/>
          <a:p>
            <a:fld id="{DA2C159E-F13C-4A85-9A41-E7669D3E0D70}" type="slidenum">
              <a:rPr lang="en-GB" noProof="0" smtClean="0"/>
              <a:pPr/>
              <a:t>47</a:t>
            </a:fld>
            <a:endParaRPr lang="en-GB" noProof="0" dirty="0"/>
          </a:p>
        </p:txBody>
      </p:sp>
    </p:spTree>
    <p:extLst>
      <p:ext uri="{BB962C8B-B14F-4D97-AF65-F5344CB8AC3E}">
        <p14:creationId xmlns:p14="http://schemas.microsoft.com/office/powerpoint/2010/main" val="152674454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034273-CD7F-C1CF-85F4-69F7E3E7CEF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A88DC1C-52AA-AFFC-8D5B-384B51501BB7}"/>
              </a:ext>
            </a:extLst>
          </p:cNvPr>
          <p:cNvSpPr>
            <a:spLocks noGrp="1"/>
          </p:cNvSpPr>
          <p:nvPr>
            <p:ph type="title"/>
          </p:nvPr>
        </p:nvSpPr>
        <p:spPr/>
        <p:txBody>
          <a:bodyPr>
            <a:normAutofit/>
          </a:bodyPr>
          <a:lstStyle/>
          <a:p>
            <a:pPr>
              <a:lnSpc>
                <a:spcPct val="100000"/>
              </a:lnSpc>
            </a:pPr>
            <a:r>
              <a:rPr lang="en-GB" noProof="0" dirty="0">
                <a:ea typeface="+mj-lt"/>
                <a:cs typeface="+mj-lt"/>
              </a:rPr>
              <a:t>Learner WellCare activity spreadsheet</a:t>
            </a:r>
            <a:endParaRPr lang="en-GB" sz="3600" noProof="0" dirty="0"/>
          </a:p>
        </p:txBody>
      </p:sp>
      <p:sp>
        <p:nvSpPr>
          <p:cNvPr id="5" name="Text Placeholder 4">
            <a:extLst>
              <a:ext uri="{FF2B5EF4-FFF2-40B4-BE49-F238E27FC236}">
                <a16:creationId xmlns:a16="http://schemas.microsoft.com/office/drawing/2014/main" id="{517348C4-5E31-4ACC-436D-3B4DC71174E4}"/>
              </a:ext>
            </a:extLst>
          </p:cNvPr>
          <p:cNvSpPr>
            <a:spLocks noGrp="1"/>
          </p:cNvSpPr>
          <p:nvPr>
            <p:ph type="body" sz="quarter" idx="12"/>
          </p:nvPr>
        </p:nvSpPr>
        <p:spPr/>
        <p:txBody>
          <a:bodyPr/>
          <a:lstStyle/>
          <a:p>
            <a:pPr>
              <a:lnSpc>
                <a:spcPct val="100000"/>
              </a:lnSpc>
            </a:pPr>
            <a:r>
              <a:rPr lang="en-GB" sz="2400" noProof="0" dirty="0"/>
              <a:t>Instructions:</a:t>
            </a:r>
          </a:p>
          <a:p>
            <a:pPr lvl="1">
              <a:lnSpc>
                <a:spcPct val="100000"/>
              </a:lnSpc>
            </a:pPr>
            <a:r>
              <a:rPr lang="en-GB" noProof="0" dirty="0"/>
              <a:t>Use appropriate functions in column F.</a:t>
            </a:r>
          </a:p>
          <a:p>
            <a:pPr lvl="1">
              <a:lnSpc>
                <a:spcPct val="100000"/>
              </a:lnSpc>
            </a:pPr>
            <a:endParaRPr lang="en-GB" sz="2400" noProof="0" dirty="0"/>
          </a:p>
          <a:p>
            <a:pPr marL="0" lvl="1" indent="0">
              <a:lnSpc>
                <a:spcPct val="100000"/>
              </a:lnSpc>
              <a:buNone/>
            </a:pPr>
            <a:r>
              <a:rPr lang="en-GB" sz="2400" noProof="0" dirty="0"/>
              <a:t>There are errors in the waiting time for some patients.  </a:t>
            </a:r>
          </a:p>
          <a:p>
            <a:pPr marL="0" lvl="1" indent="0">
              <a:buNone/>
            </a:pPr>
            <a:r>
              <a:rPr lang="en-GB" noProof="0" dirty="0"/>
              <a:t>What is the impact on the following changes:</a:t>
            </a:r>
          </a:p>
          <a:p>
            <a:pPr lvl="1"/>
            <a:r>
              <a:rPr lang="en-GB" noProof="0" dirty="0" err="1"/>
              <a:t>PatientID</a:t>
            </a:r>
            <a:r>
              <a:rPr lang="en-GB" noProof="0" dirty="0"/>
              <a:t> 102: 15 minutes</a:t>
            </a:r>
          </a:p>
          <a:p>
            <a:pPr lvl="1"/>
            <a:r>
              <a:rPr lang="en-GB" noProof="0" dirty="0" err="1"/>
              <a:t>PatientID</a:t>
            </a:r>
            <a:r>
              <a:rPr lang="en-GB" noProof="0" dirty="0"/>
              <a:t> 122: 37 minutes</a:t>
            </a:r>
          </a:p>
          <a:p>
            <a:pPr lvl="1"/>
            <a:r>
              <a:rPr lang="en-GB" noProof="0" dirty="0" err="1"/>
              <a:t>PatientID</a:t>
            </a:r>
            <a:r>
              <a:rPr lang="en-GB" noProof="0" dirty="0"/>
              <a:t> 133: 19 minutes.</a:t>
            </a:r>
          </a:p>
          <a:p>
            <a:pPr lvl="1"/>
            <a:endParaRPr lang="en-GB" noProof="0" dirty="0"/>
          </a:p>
        </p:txBody>
      </p:sp>
      <p:sp>
        <p:nvSpPr>
          <p:cNvPr id="3" name="Footer Placeholder 2">
            <a:extLst>
              <a:ext uri="{FF2B5EF4-FFF2-40B4-BE49-F238E27FC236}">
                <a16:creationId xmlns:a16="http://schemas.microsoft.com/office/drawing/2014/main" id="{48A42F58-280F-DBB0-EE77-EF215AAD5F1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E9A5A5BE-598C-0DA6-B5AD-31BB021CECE6}"/>
              </a:ext>
            </a:extLst>
          </p:cNvPr>
          <p:cNvSpPr>
            <a:spLocks noGrp="1"/>
          </p:cNvSpPr>
          <p:nvPr>
            <p:ph type="sldNum" sz="quarter" idx="11"/>
          </p:nvPr>
        </p:nvSpPr>
        <p:spPr/>
        <p:txBody>
          <a:bodyPr/>
          <a:lstStyle/>
          <a:p>
            <a:fld id="{DA2C159E-F13C-4A85-9A41-E7669D3E0D70}" type="slidenum">
              <a:rPr lang="en-GB" noProof="0" smtClean="0"/>
              <a:pPr/>
              <a:t>48</a:t>
            </a:fld>
            <a:endParaRPr lang="en-GB" noProof="0" dirty="0"/>
          </a:p>
        </p:txBody>
      </p:sp>
    </p:spTree>
    <p:extLst>
      <p:ext uri="{BB962C8B-B14F-4D97-AF65-F5344CB8AC3E}">
        <p14:creationId xmlns:p14="http://schemas.microsoft.com/office/powerpoint/2010/main" val="364208456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530859-CA21-0574-22FB-1ECC39BEB68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801D6C1-956F-90CD-8136-F7E0364353CC}"/>
              </a:ext>
            </a:extLst>
          </p:cNvPr>
          <p:cNvSpPr>
            <a:spLocks noGrp="1"/>
          </p:cNvSpPr>
          <p:nvPr>
            <p:ph type="title"/>
          </p:nvPr>
        </p:nvSpPr>
        <p:spPr/>
        <p:txBody>
          <a:bodyPr>
            <a:normAutofit/>
          </a:bodyPr>
          <a:lstStyle/>
          <a:p>
            <a:pPr>
              <a:lnSpc>
                <a:spcPct val="100000"/>
              </a:lnSpc>
            </a:pPr>
            <a:r>
              <a:rPr lang="en-GB" noProof="0" dirty="0">
                <a:ea typeface="+mj-lt"/>
                <a:cs typeface="+mj-lt"/>
              </a:rPr>
              <a:t>Benefits of automation</a:t>
            </a:r>
            <a:endParaRPr lang="en-GB" sz="3600" noProof="0" dirty="0"/>
          </a:p>
        </p:txBody>
      </p:sp>
      <p:sp>
        <p:nvSpPr>
          <p:cNvPr id="5" name="Text Placeholder 4">
            <a:extLst>
              <a:ext uri="{FF2B5EF4-FFF2-40B4-BE49-F238E27FC236}">
                <a16:creationId xmlns:a16="http://schemas.microsoft.com/office/drawing/2014/main" id="{D0C81079-A876-A3F6-E788-3396A08BF655}"/>
              </a:ext>
            </a:extLst>
          </p:cNvPr>
          <p:cNvSpPr>
            <a:spLocks noGrp="1"/>
          </p:cNvSpPr>
          <p:nvPr>
            <p:ph type="body" sz="quarter" idx="12"/>
          </p:nvPr>
        </p:nvSpPr>
        <p:spPr/>
        <p:txBody>
          <a:bodyPr/>
          <a:lstStyle/>
          <a:p>
            <a:pPr>
              <a:lnSpc>
                <a:spcPct val="100000"/>
              </a:lnSpc>
            </a:pPr>
            <a:r>
              <a:rPr lang="en-GB" noProof="0" dirty="0"/>
              <a:t>How</a:t>
            </a:r>
            <a:r>
              <a:rPr lang="en-GB" sz="2400" noProof="0" dirty="0"/>
              <a:t> would WellCare Clinic benefit from automating these calculations?</a:t>
            </a:r>
          </a:p>
          <a:p>
            <a:pPr>
              <a:lnSpc>
                <a:spcPct val="100000"/>
              </a:lnSpc>
            </a:pPr>
            <a:endParaRPr lang="en-GB" sz="2400" noProof="0" dirty="0"/>
          </a:p>
        </p:txBody>
      </p:sp>
      <p:sp>
        <p:nvSpPr>
          <p:cNvPr id="3" name="Footer Placeholder 2">
            <a:extLst>
              <a:ext uri="{FF2B5EF4-FFF2-40B4-BE49-F238E27FC236}">
                <a16:creationId xmlns:a16="http://schemas.microsoft.com/office/drawing/2014/main" id="{BCC9EFAE-40A7-4052-C997-50CCC7C2D36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4BF28E92-0466-61B9-1DBB-AB9BA01B5483}"/>
              </a:ext>
            </a:extLst>
          </p:cNvPr>
          <p:cNvSpPr>
            <a:spLocks noGrp="1"/>
          </p:cNvSpPr>
          <p:nvPr>
            <p:ph type="sldNum" sz="quarter" idx="11"/>
          </p:nvPr>
        </p:nvSpPr>
        <p:spPr/>
        <p:txBody>
          <a:bodyPr/>
          <a:lstStyle/>
          <a:p>
            <a:fld id="{DA2C159E-F13C-4A85-9A41-E7669D3E0D70}" type="slidenum">
              <a:rPr lang="en-GB" noProof="0" smtClean="0"/>
              <a:pPr/>
              <a:t>49</a:t>
            </a:fld>
            <a:endParaRPr lang="en-GB" noProof="0" dirty="0"/>
          </a:p>
        </p:txBody>
      </p:sp>
    </p:spTree>
    <p:extLst>
      <p:ext uri="{BB962C8B-B14F-4D97-AF65-F5344CB8AC3E}">
        <p14:creationId xmlns:p14="http://schemas.microsoft.com/office/powerpoint/2010/main" val="3549266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68882C-EEE6-CF1A-FFEC-9384C1DEFE1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7DF3A2A-5041-C06B-B6CE-93D69EDCE553}"/>
              </a:ext>
            </a:extLst>
          </p:cNvPr>
          <p:cNvSpPr>
            <a:spLocks noGrp="1"/>
          </p:cNvSpPr>
          <p:nvPr>
            <p:ph type="title"/>
          </p:nvPr>
        </p:nvSpPr>
        <p:spPr/>
        <p:txBody>
          <a:bodyPr>
            <a:normAutofit/>
          </a:bodyPr>
          <a:lstStyle/>
          <a:p>
            <a:pPr>
              <a:lnSpc>
                <a:spcPct val="100000"/>
              </a:lnSpc>
            </a:pPr>
            <a:r>
              <a:rPr lang="en-GB" sz="3600" noProof="0" dirty="0"/>
              <a:t>What is relevant/irrelevant data?</a:t>
            </a:r>
          </a:p>
        </p:txBody>
      </p:sp>
      <p:sp>
        <p:nvSpPr>
          <p:cNvPr id="5" name="Text Placeholder 4">
            <a:extLst>
              <a:ext uri="{FF2B5EF4-FFF2-40B4-BE49-F238E27FC236}">
                <a16:creationId xmlns:a16="http://schemas.microsoft.com/office/drawing/2014/main" id="{4EA17045-8076-E005-B2D8-689F8EB5F64E}"/>
              </a:ext>
            </a:extLst>
          </p:cNvPr>
          <p:cNvSpPr>
            <a:spLocks noGrp="1"/>
          </p:cNvSpPr>
          <p:nvPr>
            <p:ph type="body" sz="quarter" idx="12"/>
          </p:nvPr>
        </p:nvSpPr>
        <p:spPr/>
        <p:txBody>
          <a:bodyPr/>
          <a:lstStyle/>
          <a:p>
            <a:pPr>
              <a:lnSpc>
                <a:spcPct val="100000"/>
              </a:lnSpc>
            </a:pPr>
            <a:r>
              <a:rPr lang="en-GB" sz="2400" noProof="0" dirty="0"/>
              <a:t>Read the examples below and decide whether each is relevant or irrelevant to </a:t>
            </a:r>
            <a:r>
              <a:rPr lang="en-GB" sz="2400" noProof="0" dirty="0" err="1"/>
              <a:t>Brightfutures</a:t>
            </a:r>
            <a:r>
              <a:rPr lang="en-GB" sz="2400" noProof="0" dirty="0"/>
              <a:t> College’s open day.</a:t>
            </a:r>
          </a:p>
          <a:p>
            <a:pPr>
              <a:lnSpc>
                <a:spcPct val="100000"/>
              </a:lnSpc>
            </a:pPr>
            <a:endParaRPr lang="en-GB" sz="2400" noProof="0" dirty="0"/>
          </a:p>
          <a:p>
            <a:pPr marL="0" lvl="1" indent="0">
              <a:lnSpc>
                <a:spcPct val="100000"/>
              </a:lnSpc>
              <a:buNone/>
            </a:pPr>
            <a:r>
              <a:rPr lang="en-GB" sz="2400" noProof="0" dirty="0"/>
              <a:t>Examples:</a:t>
            </a:r>
          </a:p>
          <a:p>
            <a:pPr lvl="1"/>
            <a:r>
              <a:rPr lang="en-GB" noProof="0" dirty="0"/>
              <a:t>“The </a:t>
            </a:r>
            <a:r>
              <a:rPr lang="en-GB" noProof="0" dirty="0" err="1"/>
              <a:t>Brightfutures</a:t>
            </a:r>
            <a:r>
              <a:rPr lang="en-GB" noProof="0" dirty="0"/>
              <a:t> College open day was fantastic! The workshops were engaging and informative.”</a:t>
            </a:r>
          </a:p>
          <a:p>
            <a:pPr lvl="1"/>
            <a:r>
              <a:rPr lang="en-GB" noProof="0" dirty="0"/>
              <a:t>“The weather was great for shopping in town. I didn’t have time to visit the open day.”</a:t>
            </a:r>
          </a:p>
        </p:txBody>
      </p:sp>
      <p:sp>
        <p:nvSpPr>
          <p:cNvPr id="3" name="Footer Placeholder 2">
            <a:extLst>
              <a:ext uri="{FF2B5EF4-FFF2-40B4-BE49-F238E27FC236}">
                <a16:creationId xmlns:a16="http://schemas.microsoft.com/office/drawing/2014/main" id="{712F70B6-77DE-2BC9-B69E-629325D012F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cap="none" noProof="0" dirty="0"/>
              <a:t>EDUCATION &amp; TRAINING FOUNDATION</a:t>
            </a:r>
          </a:p>
        </p:txBody>
      </p:sp>
      <p:sp>
        <p:nvSpPr>
          <p:cNvPr id="4" name="Slide Number Placeholder 3">
            <a:extLst>
              <a:ext uri="{FF2B5EF4-FFF2-40B4-BE49-F238E27FC236}">
                <a16:creationId xmlns:a16="http://schemas.microsoft.com/office/drawing/2014/main" id="{77651A41-8DA8-4E94-6605-D42A82DCCB6B}"/>
              </a:ext>
            </a:extLst>
          </p:cNvPr>
          <p:cNvSpPr>
            <a:spLocks noGrp="1"/>
          </p:cNvSpPr>
          <p:nvPr>
            <p:ph type="sldNum" sz="quarter" idx="11"/>
          </p:nvPr>
        </p:nvSpPr>
        <p:spPr/>
        <p:txBody>
          <a:bodyPr/>
          <a:lstStyle/>
          <a:p>
            <a:fld id="{DA2C159E-F13C-4A85-9A41-E7669D3E0D70}" type="slidenum">
              <a:rPr lang="en-GB" noProof="0" smtClean="0"/>
              <a:pPr/>
              <a:t>5</a:t>
            </a:fld>
            <a:endParaRPr lang="en-GB" noProof="0" dirty="0"/>
          </a:p>
        </p:txBody>
      </p:sp>
    </p:spTree>
    <p:extLst>
      <p:ext uri="{BB962C8B-B14F-4D97-AF65-F5344CB8AC3E}">
        <p14:creationId xmlns:p14="http://schemas.microsoft.com/office/powerpoint/2010/main" val="230329689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10DE85-AA99-E38F-3A2F-5E56EA40204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98BD72E-5C18-1212-E0E3-6D93323FEB21}"/>
              </a:ext>
            </a:extLst>
          </p:cNvPr>
          <p:cNvSpPr>
            <a:spLocks noGrp="1"/>
          </p:cNvSpPr>
          <p:nvPr>
            <p:ph type="title"/>
          </p:nvPr>
        </p:nvSpPr>
        <p:spPr/>
        <p:txBody>
          <a:bodyPr>
            <a:normAutofit/>
          </a:bodyPr>
          <a:lstStyle/>
          <a:p>
            <a:pPr>
              <a:lnSpc>
                <a:spcPct val="100000"/>
              </a:lnSpc>
            </a:pPr>
            <a:r>
              <a:rPr lang="en-GB" noProof="0" dirty="0">
                <a:ea typeface="+mj-lt"/>
                <a:cs typeface="+mj-lt"/>
              </a:rPr>
              <a:t>Homework</a:t>
            </a:r>
            <a:endParaRPr lang="en-GB" sz="3600" noProof="0" dirty="0"/>
          </a:p>
        </p:txBody>
      </p:sp>
      <p:sp>
        <p:nvSpPr>
          <p:cNvPr id="5" name="Text Placeholder 4">
            <a:extLst>
              <a:ext uri="{FF2B5EF4-FFF2-40B4-BE49-F238E27FC236}">
                <a16:creationId xmlns:a16="http://schemas.microsoft.com/office/drawing/2014/main" id="{5934C10C-336F-6FCE-708F-4D2DB2815DF2}"/>
              </a:ext>
            </a:extLst>
          </p:cNvPr>
          <p:cNvSpPr>
            <a:spLocks noGrp="1"/>
          </p:cNvSpPr>
          <p:nvPr>
            <p:ph type="body" sz="quarter" idx="12"/>
          </p:nvPr>
        </p:nvSpPr>
        <p:spPr/>
        <p:txBody>
          <a:bodyPr/>
          <a:lstStyle/>
          <a:p>
            <a:r>
              <a:rPr lang="en-GB" noProof="0" dirty="0"/>
              <a:t>This week, complete the following activities:</a:t>
            </a:r>
            <a:endParaRPr lang="en-GB" sz="2400" noProof="0" dirty="0"/>
          </a:p>
          <a:p>
            <a:pPr lvl="1">
              <a:lnSpc>
                <a:spcPct val="100000"/>
              </a:lnSpc>
            </a:pPr>
            <a:r>
              <a:rPr lang="en-GB" sz="2400" noProof="0" dirty="0"/>
              <a:t>Read this online guide: </a:t>
            </a:r>
            <a:r>
              <a:rPr lang="en-GB" sz="2400" noProof="0" dirty="0">
                <a:hlinkClick r:id="rId3"/>
              </a:rPr>
              <a:t>Using concatenate to combine names</a:t>
            </a:r>
            <a:r>
              <a:rPr lang="en-GB" sz="2400" noProof="0" dirty="0"/>
              <a:t>.</a:t>
            </a:r>
            <a:endParaRPr lang="en-GB" dirty="0"/>
          </a:p>
          <a:p>
            <a:pPr lvl="1">
              <a:lnSpc>
                <a:spcPct val="100000"/>
              </a:lnSpc>
            </a:pPr>
            <a:r>
              <a:rPr lang="en-GB" sz="2400" noProof="0" dirty="0"/>
              <a:t>Complete the </a:t>
            </a:r>
            <a:r>
              <a:rPr lang="en-GB" sz="2400" noProof="0" dirty="0">
                <a:hlinkClick r:id="rId4"/>
              </a:rPr>
              <a:t>Excel formulas quiz</a:t>
            </a:r>
            <a:r>
              <a:rPr lang="en-GB" sz="2400" noProof="0" dirty="0"/>
              <a:t>.</a:t>
            </a:r>
          </a:p>
          <a:p>
            <a:pPr lvl="1">
              <a:lnSpc>
                <a:spcPct val="100000"/>
              </a:lnSpc>
            </a:pPr>
            <a:r>
              <a:rPr lang="en-GB" sz="2400" noProof="0" dirty="0"/>
              <a:t>Note your learning on a Word document or paper.</a:t>
            </a:r>
          </a:p>
        </p:txBody>
      </p:sp>
      <p:sp>
        <p:nvSpPr>
          <p:cNvPr id="3" name="Footer Placeholder 2">
            <a:extLst>
              <a:ext uri="{FF2B5EF4-FFF2-40B4-BE49-F238E27FC236}">
                <a16:creationId xmlns:a16="http://schemas.microsoft.com/office/drawing/2014/main" id="{F9FDA6E4-C3CB-3B89-9571-20CE9C8C811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94E7A88E-818D-A40F-9B28-D14B4D5B30BE}"/>
              </a:ext>
            </a:extLst>
          </p:cNvPr>
          <p:cNvSpPr>
            <a:spLocks noGrp="1"/>
          </p:cNvSpPr>
          <p:nvPr>
            <p:ph type="sldNum" sz="quarter" idx="11"/>
          </p:nvPr>
        </p:nvSpPr>
        <p:spPr/>
        <p:txBody>
          <a:bodyPr/>
          <a:lstStyle/>
          <a:p>
            <a:fld id="{DA2C159E-F13C-4A85-9A41-E7669D3E0D70}" type="slidenum">
              <a:rPr lang="en-GB" noProof="0" smtClean="0"/>
              <a:pPr/>
              <a:t>50</a:t>
            </a:fld>
            <a:endParaRPr lang="en-GB" noProof="0" dirty="0"/>
          </a:p>
        </p:txBody>
      </p:sp>
    </p:spTree>
    <p:extLst>
      <p:ext uri="{BB962C8B-B14F-4D97-AF65-F5344CB8AC3E}">
        <p14:creationId xmlns:p14="http://schemas.microsoft.com/office/powerpoint/2010/main" val="111150874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6</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Data mixologists</a:t>
            </a:r>
          </a:p>
        </p:txBody>
      </p:sp>
    </p:spTree>
    <p:extLst>
      <p:ext uri="{BB962C8B-B14F-4D97-AF65-F5344CB8AC3E}">
        <p14:creationId xmlns:p14="http://schemas.microsoft.com/office/powerpoint/2010/main" val="287223296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AB89A8-C78A-0326-0E6F-6EC33EBA998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0148AA4-1041-9DF0-CB40-B6EA7EEF85D8}"/>
              </a:ext>
            </a:extLst>
          </p:cNvPr>
          <p:cNvSpPr>
            <a:spLocks noGrp="1"/>
          </p:cNvSpPr>
          <p:nvPr>
            <p:ph type="title"/>
          </p:nvPr>
        </p:nvSpPr>
        <p:spPr/>
        <p:txBody>
          <a:bodyPr>
            <a:normAutofit/>
          </a:bodyPr>
          <a:lstStyle/>
          <a:p>
            <a:pPr>
              <a:lnSpc>
                <a:spcPct val="100000"/>
              </a:lnSpc>
            </a:pPr>
            <a:r>
              <a:rPr lang="en-GB" noProof="0" dirty="0"/>
              <a:t>Recap</a:t>
            </a:r>
            <a:endParaRPr lang="en-GB" sz="3600" noProof="0" dirty="0"/>
          </a:p>
        </p:txBody>
      </p:sp>
      <p:sp>
        <p:nvSpPr>
          <p:cNvPr id="5" name="Text Placeholder 4">
            <a:extLst>
              <a:ext uri="{FF2B5EF4-FFF2-40B4-BE49-F238E27FC236}">
                <a16:creationId xmlns:a16="http://schemas.microsoft.com/office/drawing/2014/main" id="{035B42A0-E4D1-5B1D-970D-5301518BF311}"/>
              </a:ext>
            </a:extLst>
          </p:cNvPr>
          <p:cNvSpPr>
            <a:spLocks noGrp="1"/>
          </p:cNvSpPr>
          <p:nvPr>
            <p:ph type="body" sz="quarter" idx="12"/>
          </p:nvPr>
        </p:nvSpPr>
        <p:spPr/>
        <p:txBody>
          <a:bodyPr/>
          <a:lstStyle/>
          <a:p>
            <a:pPr lvl="1">
              <a:lnSpc>
                <a:spcPct val="100000"/>
              </a:lnSpc>
            </a:pPr>
            <a:r>
              <a:rPr lang="en-GB" sz="2400" noProof="0" dirty="0"/>
              <a:t>You are working at WellCare Clinic as a junior data assistant. Your manager needs help with analysing patient waiting times.</a:t>
            </a:r>
          </a:p>
          <a:p>
            <a:pPr lvl="1">
              <a:lnSpc>
                <a:spcPct val="100000"/>
              </a:lnSpc>
            </a:pPr>
            <a:endParaRPr lang="en-GB" sz="2400" noProof="0" dirty="0"/>
          </a:p>
          <a:p>
            <a:pPr lvl="1">
              <a:lnSpc>
                <a:spcPct val="100000"/>
              </a:lnSpc>
            </a:pPr>
            <a:r>
              <a:rPr lang="en-GB" sz="2400" noProof="0" dirty="0"/>
              <a:t>Think of your homework task from lesson </a:t>
            </a:r>
            <a:r>
              <a:rPr lang="en-GB" dirty="0"/>
              <a:t>5</a:t>
            </a:r>
            <a:r>
              <a:rPr lang="en-GB" sz="2400" noProof="0" dirty="0"/>
              <a:t>:</a:t>
            </a:r>
          </a:p>
          <a:p>
            <a:pPr lvl="2">
              <a:lnSpc>
                <a:spcPct val="100000"/>
              </a:lnSpc>
            </a:pPr>
            <a:r>
              <a:rPr lang="en-GB" sz="2400" noProof="0" dirty="0"/>
              <a:t>Give one example of how concatenation may be used in WellCare Clinic?</a:t>
            </a:r>
          </a:p>
          <a:p>
            <a:pPr lvl="2">
              <a:lnSpc>
                <a:spcPct val="100000"/>
              </a:lnSpc>
            </a:pPr>
            <a:r>
              <a:rPr lang="en-GB" sz="2400" noProof="0" dirty="0"/>
              <a:t>Write down an area </a:t>
            </a:r>
            <a:r>
              <a:rPr lang="en-GB" noProof="0" dirty="0"/>
              <a:t>for</a:t>
            </a:r>
            <a:r>
              <a:rPr lang="en-GB" sz="2400" noProof="0" dirty="0"/>
              <a:t> improvement from your Excel quiz.</a:t>
            </a:r>
          </a:p>
        </p:txBody>
      </p:sp>
      <p:sp>
        <p:nvSpPr>
          <p:cNvPr id="3" name="Footer Placeholder 2">
            <a:extLst>
              <a:ext uri="{FF2B5EF4-FFF2-40B4-BE49-F238E27FC236}">
                <a16:creationId xmlns:a16="http://schemas.microsoft.com/office/drawing/2014/main" id="{70C9E548-900E-29CB-C8CF-ABE607833B1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6E65098F-4192-0D7C-C651-149ABBDF182E}"/>
              </a:ext>
            </a:extLst>
          </p:cNvPr>
          <p:cNvSpPr>
            <a:spLocks noGrp="1"/>
          </p:cNvSpPr>
          <p:nvPr>
            <p:ph type="sldNum" sz="quarter" idx="11"/>
          </p:nvPr>
        </p:nvSpPr>
        <p:spPr/>
        <p:txBody>
          <a:bodyPr/>
          <a:lstStyle/>
          <a:p>
            <a:fld id="{DA2C159E-F13C-4A85-9A41-E7669D3E0D70}" type="slidenum">
              <a:rPr lang="en-GB" noProof="0" smtClean="0"/>
              <a:pPr/>
              <a:t>52</a:t>
            </a:fld>
            <a:endParaRPr lang="en-GB" noProof="0" dirty="0"/>
          </a:p>
        </p:txBody>
      </p:sp>
    </p:spTree>
    <p:extLst>
      <p:ext uri="{BB962C8B-B14F-4D97-AF65-F5344CB8AC3E}">
        <p14:creationId xmlns:p14="http://schemas.microsoft.com/office/powerpoint/2010/main" val="183880478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normAutofit/>
          </a:bodyPr>
          <a:lstStyle/>
          <a:p>
            <a:pPr>
              <a:lnSpc>
                <a:spcPct val="100000"/>
              </a:lnSpc>
            </a:pPr>
            <a:r>
              <a:rPr lang="en-GB" noProof="0" dirty="0"/>
              <a:t>Concatenation examples</a:t>
            </a:r>
            <a:endParaRPr lang="en-GB" sz="3600" noProof="0" dirty="0"/>
          </a:p>
        </p:txBody>
      </p:sp>
      <p:sp>
        <p:nvSpPr>
          <p:cNvPr id="5" name="Text Placeholder 4"/>
          <p:cNvSpPr>
            <a:spLocks noGrp="1"/>
          </p:cNvSpPr>
          <p:nvPr>
            <p:ph type="body" sz="quarter" idx="12"/>
          </p:nvPr>
        </p:nvSpPr>
        <p:spPr/>
        <p:txBody>
          <a:bodyPr/>
          <a:lstStyle/>
          <a:p>
            <a:pPr lvl="1">
              <a:lnSpc>
                <a:spcPct val="100000"/>
              </a:lnSpc>
            </a:pPr>
            <a:r>
              <a:rPr lang="en-GB" sz="2400" noProof="0" dirty="0"/>
              <a:t>combine first and last names into one column</a:t>
            </a:r>
            <a:br>
              <a:rPr lang="en-GB" sz="2400" noProof="0" dirty="0"/>
            </a:br>
            <a:r>
              <a:rPr lang="en-GB" sz="2400" noProof="0" dirty="0"/>
              <a:t>e.g. =concatenate(B2, “ ”, C2) → “Aisha Khan”</a:t>
            </a:r>
          </a:p>
          <a:p>
            <a:pPr lvl="1">
              <a:lnSpc>
                <a:spcPct val="100000"/>
              </a:lnSpc>
            </a:pPr>
            <a:r>
              <a:rPr lang="en-GB" sz="2400" noProof="0" dirty="0"/>
              <a:t>join appointment date and patient name for reminders</a:t>
            </a:r>
            <a:br>
              <a:rPr lang="en-GB" sz="2400" noProof="0" dirty="0"/>
            </a:br>
            <a:r>
              <a:rPr lang="en-GB" sz="2400" noProof="0" dirty="0"/>
              <a:t>e.g. =concatenate(D2, “ – ”, B2, </a:t>
            </a:r>
            <a:r>
              <a:rPr lang="en-GB" dirty="0"/>
              <a:t>“ ”</a:t>
            </a:r>
            <a:r>
              <a:rPr lang="en-GB" sz="2400" noProof="0" dirty="0"/>
              <a:t>, C2) → “01/02/2025 - Aisha Khan”</a:t>
            </a:r>
          </a:p>
          <a:p>
            <a:pPr lvl="1">
              <a:lnSpc>
                <a:spcPct val="100000"/>
              </a:lnSpc>
            </a:pPr>
            <a:r>
              <a:rPr lang="en-GB" sz="2400" noProof="0" dirty="0"/>
              <a:t>generate personalised messages</a:t>
            </a:r>
            <a:br>
              <a:rPr lang="en-GB" sz="2400" noProof="0" dirty="0"/>
            </a:br>
            <a:r>
              <a:rPr lang="en-GB" sz="2400" noProof="0" dirty="0"/>
              <a:t>e.g. =concatenate(“Dear ”, B2, “, your appointment is on “, D2).</a:t>
            </a:r>
          </a:p>
          <a:p>
            <a:endParaRPr lang="en-GB" noProof="0"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p:cNvSpPr>
            <a:spLocks noGrp="1"/>
          </p:cNvSpPr>
          <p:nvPr>
            <p:ph type="sldNum" sz="quarter" idx="11"/>
          </p:nvPr>
        </p:nvSpPr>
        <p:spPr/>
        <p:txBody>
          <a:bodyPr/>
          <a:lstStyle/>
          <a:p>
            <a:fld id="{DA2C159E-F13C-4A85-9A41-E7669D3E0D70}" type="slidenum">
              <a:rPr lang="en-GB" noProof="0" smtClean="0"/>
              <a:pPr/>
              <a:t>53</a:t>
            </a:fld>
            <a:endParaRPr lang="en-GB" noProof="0" dirty="0"/>
          </a:p>
        </p:txBody>
      </p:sp>
    </p:spTree>
    <p:extLst>
      <p:ext uri="{BB962C8B-B14F-4D97-AF65-F5344CB8AC3E}">
        <p14:creationId xmlns:p14="http://schemas.microsoft.com/office/powerpoint/2010/main" val="340282491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17550B-F46B-0064-5517-9B6FA38CC24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17ABDCF-E6FA-11AB-5409-9218358D9E53}"/>
              </a:ext>
            </a:extLst>
          </p:cNvPr>
          <p:cNvSpPr>
            <a:spLocks noGrp="1"/>
          </p:cNvSpPr>
          <p:nvPr>
            <p:ph type="title"/>
          </p:nvPr>
        </p:nvSpPr>
        <p:spPr/>
        <p:txBody>
          <a:bodyPr>
            <a:normAutofit/>
          </a:bodyPr>
          <a:lstStyle/>
          <a:p>
            <a:pPr>
              <a:lnSpc>
                <a:spcPct val="100000"/>
              </a:lnSpc>
            </a:pPr>
            <a:r>
              <a:rPr lang="en-GB" noProof="0" dirty="0"/>
              <a:t>Left and right examples</a:t>
            </a:r>
            <a:endParaRPr lang="en-GB" sz="3600" noProof="0" dirty="0"/>
          </a:p>
        </p:txBody>
      </p:sp>
      <p:sp>
        <p:nvSpPr>
          <p:cNvPr id="5" name="Text Placeholder 4">
            <a:extLst>
              <a:ext uri="{FF2B5EF4-FFF2-40B4-BE49-F238E27FC236}">
                <a16:creationId xmlns:a16="http://schemas.microsoft.com/office/drawing/2014/main" id="{B7F13F85-D75E-3985-B65A-7DD0D9727E86}"/>
              </a:ext>
            </a:extLst>
          </p:cNvPr>
          <p:cNvSpPr>
            <a:spLocks noGrp="1"/>
          </p:cNvSpPr>
          <p:nvPr>
            <p:ph type="body" sz="quarter" idx="12"/>
          </p:nvPr>
        </p:nvSpPr>
        <p:spPr>
          <a:xfrm>
            <a:off x="234000" y="986400"/>
            <a:ext cx="8436513" cy="3601574"/>
          </a:xfrm>
        </p:spPr>
        <p:txBody>
          <a:bodyPr/>
          <a:lstStyle/>
          <a:p>
            <a:pPr lvl="1">
              <a:lnSpc>
                <a:spcPct val="100000"/>
              </a:lnSpc>
            </a:pPr>
            <a:r>
              <a:rPr lang="en-GB" sz="2400" noProof="0" dirty="0"/>
              <a:t>extract the first letter of a patient's name for an ID</a:t>
            </a:r>
          </a:p>
          <a:p>
            <a:pPr lvl="1">
              <a:lnSpc>
                <a:spcPct val="100000"/>
              </a:lnSpc>
            </a:pPr>
            <a:r>
              <a:rPr lang="en-GB" sz="2400" noProof="0" dirty="0"/>
              <a:t>   e.g. =left(B2,1) → “A</a:t>
            </a:r>
            <a:r>
              <a:rPr lang="en-GB" dirty="0"/>
              <a:t>”</a:t>
            </a:r>
            <a:r>
              <a:rPr lang="en-GB" sz="2400" noProof="0" dirty="0"/>
              <a:t> from “Aisha</a:t>
            </a:r>
            <a:r>
              <a:rPr lang="en-GB" dirty="0"/>
              <a:t>”</a:t>
            </a:r>
            <a:endParaRPr lang="en-GB" sz="2400" noProof="0" dirty="0"/>
          </a:p>
          <a:p>
            <a:pPr lvl="1">
              <a:lnSpc>
                <a:spcPct val="100000"/>
              </a:lnSpc>
            </a:pPr>
            <a:r>
              <a:rPr lang="en-GB" sz="2400" noProof="0" dirty="0"/>
              <a:t>extract the last 2 digits of a </a:t>
            </a:r>
            <a:r>
              <a:rPr lang="en-GB" sz="2400" noProof="0" dirty="0" err="1"/>
              <a:t>patientID</a:t>
            </a:r>
            <a:endParaRPr lang="en-GB" sz="2400" noProof="0" dirty="0"/>
          </a:p>
          <a:p>
            <a:pPr lvl="1">
              <a:lnSpc>
                <a:spcPct val="100000"/>
              </a:lnSpc>
            </a:pPr>
            <a:r>
              <a:rPr lang="en-GB" sz="2400" noProof="0" dirty="0"/>
              <a:t>   e.g. =right(A2,2) → “01</a:t>
            </a:r>
            <a:r>
              <a:rPr lang="en-GB" dirty="0"/>
              <a:t>”</a:t>
            </a:r>
            <a:r>
              <a:rPr lang="en-GB" sz="2400" noProof="0" dirty="0"/>
              <a:t> from “1001</a:t>
            </a:r>
            <a:r>
              <a:rPr lang="en-GB" dirty="0"/>
              <a:t>”</a:t>
            </a:r>
            <a:endParaRPr lang="en-GB" sz="2400" noProof="0" dirty="0"/>
          </a:p>
          <a:p>
            <a:pPr lvl="1">
              <a:lnSpc>
                <a:spcPct val="100000"/>
              </a:lnSpc>
            </a:pPr>
            <a:r>
              <a:rPr lang="en-GB" sz="2400" noProof="0" dirty="0"/>
              <a:t>create short reference codes</a:t>
            </a:r>
          </a:p>
          <a:p>
            <a:pPr lvl="1">
              <a:lnSpc>
                <a:spcPct val="100000"/>
              </a:lnSpc>
            </a:pPr>
            <a:r>
              <a:rPr lang="en-GB" sz="2400" noProof="0" dirty="0"/>
              <a:t>   e.g. =concatenate(left(B2,1), right(A2,2)) → “A01</a:t>
            </a:r>
            <a:r>
              <a:rPr lang="en-GB" dirty="0"/>
              <a:t>”</a:t>
            </a:r>
            <a:endParaRPr lang="en-GB" sz="2400" noProof="0" dirty="0"/>
          </a:p>
          <a:p>
            <a:pPr lvl="1">
              <a:lnSpc>
                <a:spcPct val="100000"/>
              </a:lnSpc>
            </a:pPr>
            <a:r>
              <a:rPr lang="en-GB" sz="2400" noProof="0" dirty="0"/>
              <a:t>isolate parts of a date or code</a:t>
            </a:r>
          </a:p>
          <a:p>
            <a:pPr lvl="1">
              <a:lnSpc>
                <a:spcPct val="100000"/>
              </a:lnSpc>
            </a:pPr>
            <a:r>
              <a:rPr lang="en-GB" sz="2400" noProof="0" dirty="0"/>
              <a:t>   e.g. =right(D2,4) → “2025</a:t>
            </a:r>
            <a:r>
              <a:rPr lang="en-GB" dirty="0"/>
              <a:t>”</a:t>
            </a:r>
            <a:r>
              <a:rPr lang="en-GB" sz="2400" noProof="0" dirty="0"/>
              <a:t> from “01/02/2025</a:t>
            </a:r>
            <a:r>
              <a:rPr lang="en-GB" dirty="0"/>
              <a:t>”</a:t>
            </a:r>
            <a:r>
              <a:rPr lang="en-GB" sz="2400" noProof="0" dirty="0"/>
              <a:t>.</a:t>
            </a:r>
          </a:p>
          <a:p>
            <a:pPr lvl="1">
              <a:lnSpc>
                <a:spcPct val="100000"/>
              </a:lnSpc>
            </a:pPr>
            <a:r>
              <a:rPr lang="en-GB" sz="2400" noProof="0" dirty="0"/>
              <a:t>create patient IDs with initials and numbers</a:t>
            </a:r>
            <a:br>
              <a:rPr lang="en-GB" sz="2400" noProof="0" dirty="0"/>
            </a:br>
            <a:r>
              <a:rPr lang="en-GB" sz="2400" noProof="0" dirty="0"/>
              <a:t>e.g. =concatenate(left(B2,1), left(C2,1), A2) → “AK101</a:t>
            </a:r>
            <a:r>
              <a:rPr lang="en-GB" dirty="0"/>
              <a:t>”</a:t>
            </a:r>
            <a:r>
              <a:rPr lang="en-GB" sz="2400" noProof="0" dirty="0"/>
              <a:t>.</a:t>
            </a:r>
          </a:p>
          <a:p>
            <a:pPr lvl="1">
              <a:lnSpc>
                <a:spcPct val="100000"/>
              </a:lnSpc>
            </a:pPr>
            <a:endParaRPr lang="en-GB" sz="2400" noProof="0" dirty="0"/>
          </a:p>
          <a:p>
            <a:endParaRPr lang="en-GB" noProof="0" dirty="0"/>
          </a:p>
        </p:txBody>
      </p:sp>
      <p:sp>
        <p:nvSpPr>
          <p:cNvPr id="3" name="Footer Placeholder 2">
            <a:extLst>
              <a:ext uri="{FF2B5EF4-FFF2-40B4-BE49-F238E27FC236}">
                <a16:creationId xmlns:a16="http://schemas.microsoft.com/office/drawing/2014/main" id="{4FF68BA9-88E8-1ED1-73AD-39803CCE3A2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4F991BDC-C3CF-E027-C47A-13F30A1D7D1D}"/>
              </a:ext>
            </a:extLst>
          </p:cNvPr>
          <p:cNvSpPr>
            <a:spLocks noGrp="1"/>
          </p:cNvSpPr>
          <p:nvPr>
            <p:ph type="sldNum" sz="quarter" idx="11"/>
          </p:nvPr>
        </p:nvSpPr>
        <p:spPr/>
        <p:txBody>
          <a:bodyPr/>
          <a:lstStyle/>
          <a:p>
            <a:fld id="{DA2C159E-F13C-4A85-9A41-E7669D3E0D70}" type="slidenum">
              <a:rPr lang="en-GB" noProof="0" smtClean="0"/>
              <a:pPr/>
              <a:t>54</a:t>
            </a:fld>
            <a:endParaRPr lang="en-GB" noProof="0" dirty="0"/>
          </a:p>
        </p:txBody>
      </p:sp>
    </p:spTree>
    <p:extLst>
      <p:ext uri="{BB962C8B-B14F-4D97-AF65-F5344CB8AC3E}">
        <p14:creationId xmlns:p14="http://schemas.microsoft.com/office/powerpoint/2010/main" val="133867848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56F300-3104-AC3E-FB64-AD419AD4845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BE5EE2D-81BC-0398-EA64-6DE47F6404E4}"/>
              </a:ext>
            </a:extLst>
          </p:cNvPr>
          <p:cNvSpPr>
            <a:spLocks noGrp="1"/>
          </p:cNvSpPr>
          <p:nvPr>
            <p:ph type="title"/>
          </p:nvPr>
        </p:nvSpPr>
        <p:spPr/>
        <p:txBody>
          <a:bodyPr>
            <a:normAutofit/>
          </a:bodyPr>
          <a:lstStyle/>
          <a:p>
            <a:pPr>
              <a:lnSpc>
                <a:spcPct val="100000"/>
              </a:lnSpc>
            </a:pPr>
            <a:r>
              <a:rPr lang="en-GB" noProof="0" dirty="0">
                <a:ea typeface="+mj-lt"/>
                <a:cs typeface="+mj-lt"/>
              </a:rPr>
              <a:t>Formula or function?</a:t>
            </a:r>
            <a:endParaRPr lang="en-GB" sz="3600" noProof="0" dirty="0"/>
          </a:p>
        </p:txBody>
      </p:sp>
      <p:sp>
        <p:nvSpPr>
          <p:cNvPr id="5" name="Text Placeholder 4">
            <a:extLst>
              <a:ext uri="{FF2B5EF4-FFF2-40B4-BE49-F238E27FC236}">
                <a16:creationId xmlns:a16="http://schemas.microsoft.com/office/drawing/2014/main" id="{1573AFCF-580C-935A-4785-E891263C4449}"/>
              </a:ext>
            </a:extLst>
          </p:cNvPr>
          <p:cNvSpPr>
            <a:spLocks noGrp="1"/>
          </p:cNvSpPr>
          <p:nvPr>
            <p:ph type="body" sz="quarter" idx="12"/>
          </p:nvPr>
        </p:nvSpPr>
        <p:spPr/>
        <p:txBody>
          <a:bodyPr/>
          <a:lstStyle/>
          <a:p>
            <a:pPr>
              <a:lnSpc>
                <a:spcPct val="100000"/>
              </a:lnSpc>
            </a:pPr>
            <a:r>
              <a:rPr lang="en-GB" sz="2400" noProof="0" dirty="0"/>
              <a:t>Decide whether each task below uses a formula or a function.</a:t>
            </a:r>
          </a:p>
          <a:p>
            <a:pPr>
              <a:lnSpc>
                <a:spcPct val="100000"/>
              </a:lnSpc>
            </a:pPr>
            <a:endParaRPr lang="en-GB" sz="2400" noProof="0" dirty="0"/>
          </a:p>
          <a:p>
            <a:pPr>
              <a:lnSpc>
                <a:spcPct val="100000"/>
              </a:lnSpc>
            </a:pPr>
            <a:r>
              <a:rPr lang="en-GB" sz="2400" noProof="0" dirty="0"/>
              <a:t>Write your answers on your Formula or function document.</a:t>
            </a:r>
          </a:p>
          <a:p>
            <a:pPr>
              <a:lnSpc>
                <a:spcPct val="100000"/>
              </a:lnSpc>
            </a:pPr>
            <a:endParaRPr lang="en-GB" sz="2400" noProof="0" dirty="0"/>
          </a:p>
          <a:p>
            <a:endParaRPr lang="en-GB" noProof="0" dirty="0"/>
          </a:p>
        </p:txBody>
      </p:sp>
      <p:sp>
        <p:nvSpPr>
          <p:cNvPr id="3" name="Footer Placeholder 2">
            <a:extLst>
              <a:ext uri="{FF2B5EF4-FFF2-40B4-BE49-F238E27FC236}">
                <a16:creationId xmlns:a16="http://schemas.microsoft.com/office/drawing/2014/main" id="{E6DC4491-FF69-3D2D-1F77-33330857B9A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A1371EE0-39EA-BA3D-2E37-F99C61730EEE}"/>
              </a:ext>
            </a:extLst>
          </p:cNvPr>
          <p:cNvSpPr>
            <a:spLocks noGrp="1"/>
          </p:cNvSpPr>
          <p:nvPr>
            <p:ph type="sldNum" sz="quarter" idx="11"/>
          </p:nvPr>
        </p:nvSpPr>
        <p:spPr/>
        <p:txBody>
          <a:bodyPr/>
          <a:lstStyle/>
          <a:p>
            <a:fld id="{DA2C159E-F13C-4A85-9A41-E7669D3E0D70}" type="slidenum">
              <a:rPr lang="en-GB" noProof="0" smtClean="0"/>
              <a:pPr/>
              <a:t>55</a:t>
            </a:fld>
            <a:endParaRPr lang="en-GB" noProof="0" dirty="0"/>
          </a:p>
        </p:txBody>
      </p:sp>
    </p:spTree>
    <p:extLst>
      <p:ext uri="{BB962C8B-B14F-4D97-AF65-F5344CB8AC3E}">
        <p14:creationId xmlns:p14="http://schemas.microsoft.com/office/powerpoint/2010/main" val="314623806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E8D51-74F5-37B1-83E2-CF85E404F95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C9D116A-885A-9AE2-B946-903F48175F17}"/>
              </a:ext>
            </a:extLst>
          </p:cNvPr>
          <p:cNvSpPr>
            <a:spLocks noGrp="1"/>
          </p:cNvSpPr>
          <p:nvPr>
            <p:ph type="title"/>
          </p:nvPr>
        </p:nvSpPr>
        <p:spPr/>
        <p:txBody>
          <a:bodyPr>
            <a:noAutofit/>
          </a:bodyPr>
          <a:lstStyle/>
          <a:p>
            <a:pPr>
              <a:lnSpc>
                <a:spcPct val="100000"/>
              </a:lnSpc>
            </a:pPr>
            <a:r>
              <a:rPr lang="en-GB" b="1" noProof="0" dirty="0"/>
              <a:t>Formula or function? both are acceptable</a:t>
            </a:r>
            <a:endParaRPr lang="en-GB" noProof="0" dirty="0"/>
          </a:p>
        </p:txBody>
      </p:sp>
      <p:sp>
        <p:nvSpPr>
          <p:cNvPr id="5" name="Text Placeholder 4">
            <a:extLst>
              <a:ext uri="{FF2B5EF4-FFF2-40B4-BE49-F238E27FC236}">
                <a16:creationId xmlns:a16="http://schemas.microsoft.com/office/drawing/2014/main" id="{881B7C1E-5E78-D20E-49D8-CB8F40FC0793}"/>
              </a:ext>
            </a:extLst>
          </p:cNvPr>
          <p:cNvSpPr>
            <a:spLocks noGrp="1"/>
          </p:cNvSpPr>
          <p:nvPr>
            <p:ph type="body" sz="quarter" idx="12"/>
          </p:nvPr>
        </p:nvSpPr>
        <p:spPr>
          <a:xfrm>
            <a:off x="234000" y="1419622"/>
            <a:ext cx="7667625" cy="3168352"/>
          </a:xfrm>
        </p:spPr>
        <p:txBody>
          <a:bodyPr/>
          <a:lstStyle/>
          <a:p>
            <a:pPr>
              <a:lnSpc>
                <a:spcPct val="100000"/>
              </a:lnSpc>
            </a:pPr>
            <a:r>
              <a:rPr lang="en-GB" sz="2400" noProof="0" dirty="0"/>
              <a:t>Example task – calculate total revenue from appointments:</a:t>
            </a:r>
          </a:p>
          <a:p>
            <a:pPr lvl="1">
              <a:lnSpc>
                <a:spcPct val="100000"/>
              </a:lnSpc>
            </a:pPr>
            <a:r>
              <a:rPr lang="en-GB" sz="2400" noProof="0" dirty="0"/>
              <a:t>using a formula: =e4 + f4 + g4 + h4</a:t>
            </a:r>
          </a:p>
          <a:p>
            <a:pPr lvl="1">
              <a:lnSpc>
                <a:spcPct val="100000"/>
              </a:lnSpc>
            </a:pPr>
            <a:r>
              <a:rPr lang="en-GB" sz="2400" noProof="0" dirty="0"/>
              <a:t>using a function (many values): =sum(e4:h4).</a:t>
            </a:r>
          </a:p>
          <a:p>
            <a:pPr marL="0" lvl="1" indent="0">
              <a:lnSpc>
                <a:spcPct val="100000"/>
              </a:lnSpc>
              <a:buNone/>
            </a:pPr>
            <a:endParaRPr lang="en-GB" sz="2400" noProof="0" dirty="0"/>
          </a:p>
          <a:p>
            <a:pPr marL="0" lvl="1" indent="0">
              <a:lnSpc>
                <a:spcPct val="100000"/>
              </a:lnSpc>
              <a:buNone/>
            </a:pPr>
            <a:r>
              <a:rPr lang="en-GB" noProof="0" dirty="0"/>
              <a:t>What this shows:</a:t>
            </a:r>
            <a:endParaRPr lang="en-GB" sz="2400" noProof="0" dirty="0"/>
          </a:p>
          <a:p>
            <a:pPr lvl="1">
              <a:lnSpc>
                <a:spcPct val="100000"/>
              </a:lnSpc>
            </a:pPr>
            <a:r>
              <a:rPr lang="en-GB" dirty="0"/>
              <a:t>B</a:t>
            </a:r>
            <a:r>
              <a:rPr lang="en-GB" sz="2400" noProof="0" dirty="0" err="1"/>
              <a:t>oth</a:t>
            </a:r>
            <a:r>
              <a:rPr lang="en-GB" sz="2400" noProof="0" dirty="0"/>
              <a:t> are correct – choose what best suits the task.</a:t>
            </a:r>
          </a:p>
          <a:p>
            <a:pPr lvl="1">
              <a:lnSpc>
                <a:spcPct val="100000"/>
              </a:lnSpc>
            </a:pPr>
            <a:r>
              <a:rPr lang="en-GB" dirty="0"/>
              <a:t>F</a:t>
            </a:r>
            <a:r>
              <a:rPr lang="en-GB" sz="2400" noProof="0" dirty="0" err="1"/>
              <a:t>ormula</a:t>
            </a:r>
            <a:r>
              <a:rPr lang="en-GB" sz="2400" noProof="0" dirty="0"/>
              <a:t> = manual and specific.</a:t>
            </a:r>
          </a:p>
          <a:p>
            <a:pPr lvl="1">
              <a:lnSpc>
                <a:spcPct val="100000"/>
              </a:lnSpc>
            </a:pPr>
            <a:r>
              <a:rPr lang="en-GB" dirty="0"/>
              <a:t>F</a:t>
            </a:r>
            <a:r>
              <a:rPr lang="en-GB" sz="2400" noProof="0" dirty="0"/>
              <a:t>unction = faster for longer data sets.</a:t>
            </a:r>
          </a:p>
          <a:p>
            <a:endParaRPr lang="en-GB" noProof="0" dirty="0"/>
          </a:p>
        </p:txBody>
      </p:sp>
      <p:sp>
        <p:nvSpPr>
          <p:cNvPr id="3" name="Footer Placeholder 2">
            <a:extLst>
              <a:ext uri="{FF2B5EF4-FFF2-40B4-BE49-F238E27FC236}">
                <a16:creationId xmlns:a16="http://schemas.microsoft.com/office/drawing/2014/main" id="{C0137BCC-742A-EE93-01D7-2E8D883E4CC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B4ADFB8C-4BBA-556C-40C8-0F864B7F776C}"/>
              </a:ext>
            </a:extLst>
          </p:cNvPr>
          <p:cNvSpPr>
            <a:spLocks noGrp="1"/>
          </p:cNvSpPr>
          <p:nvPr>
            <p:ph type="sldNum" sz="quarter" idx="11"/>
          </p:nvPr>
        </p:nvSpPr>
        <p:spPr/>
        <p:txBody>
          <a:bodyPr/>
          <a:lstStyle/>
          <a:p>
            <a:fld id="{DA2C159E-F13C-4A85-9A41-E7669D3E0D70}" type="slidenum">
              <a:rPr lang="en-GB" noProof="0" smtClean="0"/>
              <a:pPr/>
              <a:t>56</a:t>
            </a:fld>
            <a:endParaRPr lang="en-GB" noProof="0" dirty="0"/>
          </a:p>
        </p:txBody>
      </p:sp>
    </p:spTree>
    <p:extLst>
      <p:ext uri="{BB962C8B-B14F-4D97-AF65-F5344CB8AC3E}">
        <p14:creationId xmlns:p14="http://schemas.microsoft.com/office/powerpoint/2010/main" val="347201805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0D0293-49AA-38DD-3686-85A4911BCB2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936A257-3930-3A40-0347-80B7E3BDE0D8}"/>
              </a:ext>
            </a:extLst>
          </p:cNvPr>
          <p:cNvSpPr>
            <a:spLocks noGrp="1"/>
          </p:cNvSpPr>
          <p:nvPr>
            <p:ph type="title"/>
          </p:nvPr>
        </p:nvSpPr>
        <p:spPr/>
        <p:txBody>
          <a:bodyPr>
            <a:normAutofit fontScale="90000"/>
          </a:bodyPr>
          <a:lstStyle/>
          <a:p>
            <a:pPr>
              <a:lnSpc>
                <a:spcPct val="100000"/>
              </a:lnSpc>
            </a:pPr>
            <a:r>
              <a:rPr lang="en-GB" noProof="0" dirty="0"/>
              <a:t>Teacher fee demonstration spreadsheet</a:t>
            </a:r>
            <a:endParaRPr lang="en-GB" sz="3600" noProof="0" dirty="0"/>
          </a:p>
        </p:txBody>
      </p:sp>
      <p:sp>
        <p:nvSpPr>
          <p:cNvPr id="5" name="Text Placeholder 4">
            <a:extLst>
              <a:ext uri="{FF2B5EF4-FFF2-40B4-BE49-F238E27FC236}">
                <a16:creationId xmlns:a16="http://schemas.microsoft.com/office/drawing/2014/main" id="{19088719-FA65-B730-937F-0CB872E94C0F}"/>
              </a:ext>
            </a:extLst>
          </p:cNvPr>
          <p:cNvSpPr>
            <a:spLocks noGrp="1"/>
          </p:cNvSpPr>
          <p:nvPr>
            <p:ph type="body" sz="quarter" idx="12"/>
          </p:nvPr>
        </p:nvSpPr>
        <p:spPr/>
        <p:txBody>
          <a:bodyPr/>
          <a:lstStyle/>
          <a:p>
            <a:pPr>
              <a:lnSpc>
                <a:spcPct val="100000"/>
              </a:lnSpc>
            </a:pPr>
            <a:r>
              <a:rPr lang="en-GB" sz="2400" noProof="0" dirty="0"/>
              <a:t>Today, we will explore five key functions and how they can be combined with a formula:</a:t>
            </a:r>
          </a:p>
          <a:p>
            <a:pPr>
              <a:lnSpc>
                <a:spcPct val="100000"/>
              </a:lnSpc>
            </a:pPr>
            <a:endParaRPr lang="en-GB" sz="2400" noProof="0" dirty="0"/>
          </a:p>
          <a:p>
            <a:pPr lvl="1">
              <a:lnSpc>
                <a:spcPct val="100000"/>
              </a:lnSpc>
            </a:pPr>
            <a:r>
              <a:rPr lang="en-GB" dirty="0"/>
              <a:t>u</a:t>
            </a:r>
            <a:r>
              <a:rPr lang="en-GB" sz="2400" noProof="0" dirty="0"/>
              <a:t>sing '+' to add cell values together</a:t>
            </a:r>
          </a:p>
          <a:p>
            <a:pPr lvl="1">
              <a:lnSpc>
                <a:spcPct val="100000"/>
              </a:lnSpc>
            </a:pPr>
            <a:r>
              <a:rPr lang="en-GB" sz="2400" noProof="0" dirty="0"/>
              <a:t>SUM() – total consultation fees</a:t>
            </a:r>
          </a:p>
          <a:p>
            <a:pPr lvl="1">
              <a:lnSpc>
                <a:spcPct val="100000"/>
              </a:lnSpc>
            </a:pPr>
            <a:r>
              <a:rPr lang="en-GB" sz="2400" noProof="0" dirty="0"/>
              <a:t>AVERAGE() – average waiting time</a:t>
            </a:r>
          </a:p>
          <a:p>
            <a:pPr lvl="1">
              <a:lnSpc>
                <a:spcPct val="100000"/>
              </a:lnSpc>
            </a:pPr>
            <a:r>
              <a:rPr lang="en-GB" sz="2400" noProof="0" dirty="0"/>
              <a:t>COUNTIF() – count missed appointments</a:t>
            </a:r>
          </a:p>
          <a:p>
            <a:pPr lvl="1">
              <a:lnSpc>
                <a:spcPct val="100000"/>
              </a:lnSpc>
            </a:pPr>
            <a:r>
              <a:rPr lang="en-GB" sz="2400" noProof="0" dirty="0"/>
              <a:t>CONCATENATE() – combine first and last names</a:t>
            </a:r>
          </a:p>
          <a:p>
            <a:pPr lvl="1">
              <a:lnSpc>
                <a:spcPct val="100000"/>
              </a:lnSpc>
            </a:pPr>
            <a:r>
              <a:rPr lang="en-GB" sz="2400" noProof="0" dirty="0"/>
              <a:t>RIGHT() – retrieving the date of birth year of a patient</a:t>
            </a:r>
          </a:p>
          <a:p>
            <a:endParaRPr lang="en-GB" noProof="0" dirty="0"/>
          </a:p>
        </p:txBody>
      </p:sp>
      <p:sp>
        <p:nvSpPr>
          <p:cNvPr id="3" name="Footer Placeholder 2">
            <a:extLst>
              <a:ext uri="{FF2B5EF4-FFF2-40B4-BE49-F238E27FC236}">
                <a16:creationId xmlns:a16="http://schemas.microsoft.com/office/drawing/2014/main" id="{D27F38C2-5B42-4921-55D2-970072F782D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A659F9CD-EF90-7780-BFEF-70D108A4A4EB}"/>
              </a:ext>
            </a:extLst>
          </p:cNvPr>
          <p:cNvSpPr>
            <a:spLocks noGrp="1"/>
          </p:cNvSpPr>
          <p:nvPr>
            <p:ph type="sldNum" sz="quarter" idx="11"/>
          </p:nvPr>
        </p:nvSpPr>
        <p:spPr/>
        <p:txBody>
          <a:bodyPr/>
          <a:lstStyle/>
          <a:p>
            <a:fld id="{DA2C159E-F13C-4A85-9A41-E7669D3E0D70}" type="slidenum">
              <a:rPr lang="en-GB" noProof="0" smtClean="0"/>
              <a:pPr/>
              <a:t>57</a:t>
            </a:fld>
            <a:endParaRPr lang="en-GB" noProof="0" dirty="0"/>
          </a:p>
        </p:txBody>
      </p:sp>
    </p:spTree>
    <p:extLst>
      <p:ext uri="{BB962C8B-B14F-4D97-AF65-F5344CB8AC3E}">
        <p14:creationId xmlns:p14="http://schemas.microsoft.com/office/powerpoint/2010/main" val="32707437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4BB08E-557E-E434-1D0F-D515AD8B475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8E9F43F-75FC-4E59-9D3E-01FB5A834963}"/>
              </a:ext>
            </a:extLst>
          </p:cNvPr>
          <p:cNvSpPr>
            <a:spLocks noGrp="1"/>
          </p:cNvSpPr>
          <p:nvPr>
            <p:ph type="title"/>
          </p:nvPr>
        </p:nvSpPr>
        <p:spPr/>
        <p:txBody>
          <a:bodyPr>
            <a:normAutofit/>
          </a:bodyPr>
          <a:lstStyle/>
          <a:p>
            <a:pPr>
              <a:lnSpc>
                <a:spcPct val="100000"/>
              </a:lnSpc>
            </a:pPr>
            <a:r>
              <a:rPr lang="en-GB" noProof="0" dirty="0"/>
              <a:t>Learner fee activity spreadsheet</a:t>
            </a:r>
            <a:endParaRPr lang="en-GB" sz="3600" noProof="0" dirty="0"/>
          </a:p>
        </p:txBody>
      </p:sp>
      <p:sp>
        <p:nvSpPr>
          <p:cNvPr id="5" name="Text Placeholder 4">
            <a:extLst>
              <a:ext uri="{FF2B5EF4-FFF2-40B4-BE49-F238E27FC236}">
                <a16:creationId xmlns:a16="http://schemas.microsoft.com/office/drawing/2014/main" id="{56F7092A-7CF3-73E6-B678-12FCBFB0934B}"/>
              </a:ext>
            </a:extLst>
          </p:cNvPr>
          <p:cNvSpPr>
            <a:spLocks noGrp="1"/>
          </p:cNvSpPr>
          <p:nvPr>
            <p:ph type="body" sz="quarter" idx="12"/>
          </p:nvPr>
        </p:nvSpPr>
        <p:spPr/>
        <p:txBody>
          <a:bodyPr/>
          <a:lstStyle/>
          <a:p>
            <a:pPr>
              <a:lnSpc>
                <a:spcPct val="100000"/>
              </a:lnSpc>
            </a:pPr>
            <a:r>
              <a:rPr lang="en-GB" sz="2400" noProof="0" dirty="0"/>
              <a:t>Now it is your turn:</a:t>
            </a:r>
          </a:p>
          <a:p>
            <a:pPr lvl="1">
              <a:lnSpc>
                <a:spcPct val="100000"/>
              </a:lnSpc>
            </a:pPr>
            <a:r>
              <a:rPr lang="en-GB" sz="2400" noProof="0" dirty="0"/>
              <a:t>Remember what the teacher demonstrated</a:t>
            </a:r>
          </a:p>
          <a:p>
            <a:pPr lvl="1">
              <a:lnSpc>
                <a:spcPct val="100000"/>
              </a:lnSpc>
            </a:pPr>
            <a:r>
              <a:rPr lang="en-GB" sz="2400" noProof="0" dirty="0"/>
              <a:t>Apply spreadsheet functions or formulas on row 4 to automate the calculations.</a:t>
            </a:r>
          </a:p>
          <a:p>
            <a:pPr lvl="1">
              <a:lnSpc>
                <a:spcPct val="100000"/>
              </a:lnSpc>
            </a:pPr>
            <a:r>
              <a:rPr lang="en-GB" sz="2400" noProof="0" dirty="0"/>
              <a:t>Can you remember how to copy the functions or formula to the other blank cells?</a:t>
            </a:r>
          </a:p>
          <a:p>
            <a:pPr lvl="1">
              <a:lnSpc>
                <a:spcPct val="100000"/>
              </a:lnSpc>
            </a:pPr>
            <a:r>
              <a:rPr lang="en-GB" sz="2400" noProof="0" dirty="0"/>
              <a:t>Don’t forget rows 44 and 45.</a:t>
            </a:r>
          </a:p>
          <a:p>
            <a:pPr marL="0" lvl="1" indent="0">
              <a:lnSpc>
                <a:spcPct val="100000"/>
              </a:lnSpc>
              <a:buNone/>
            </a:pPr>
            <a:endParaRPr lang="en-GB" sz="2400" noProof="0" dirty="0"/>
          </a:p>
          <a:p>
            <a:pPr marL="0" lvl="1" indent="0">
              <a:lnSpc>
                <a:spcPct val="100000"/>
              </a:lnSpc>
              <a:buNone/>
            </a:pPr>
            <a:r>
              <a:rPr lang="en-GB" sz="2400" noProof="0" dirty="0"/>
              <a:t>Compare your results with another learner.</a:t>
            </a:r>
          </a:p>
          <a:p>
            <a:endParaRPr lang="en-GB" noProof="0" dirty="0"/>
          </a:p>
        </p:txBody>
      </p:sp>
      <p:sp>
        <p:nvSpPr>
          <p:cNvPr id="3" name="Footer Placeholder 2">
            <a:extLst>
              <a:ext uri="{FF2B5EF4-FFF2-40B4-BE49-F238E27FC236}">
                <a16:creationId xmlns:a16="http://schemas.microsoft.com/office/drawing/2014/main" id="{1912BBB9-FA54-39F3-DAF1-8EAF52FAD56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DB1AC4EC-32C5-3A30-4AD0-53DE5C437ACC}"/>
              </a:ext>
            </a:extLst>
          </p:cNvPr>
          <p:cNvSpPr>
            <a:spLocks noGrp="1"/>
          </p:cNvSpPr>
          <p:nvPr>
            <p:ph type="sldNum" sz="quarter" idx="11"/>
          </p:nvPr>
        </p:nvSpPr>
        <p:spPr/>
        <p:txBody>
          <a:bodyPr/>
          <a:lstStyle/>
          <a:p>
            <a:fld id="{DA2C159E-F13C-4A85-9A41-E7669D3E0D70}" type="slidenum">
              <a:rPr lang="en-GB" noProof="0" smtClean="0"/>
              <a:pPr/>
              <a:t>58</a:t>
            </a:fld>
            <a:endParaRPr lang="en-GB" noProof="0" dirty="0"/>
          </a:p>
        </p:txBody>
      </p:sp>
    </p:spTree>
    <p:extLst>
      <p:ext uri="{BB962C8B-B14F-4D97-AF65-F5344CB8AC3E}">
        <p14:creationId xmlns:p14="http://schemas.microsoft.com/office/powerpoint/2010/main" val="16841332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7387BB-32EF-E5C3-A4F6-C7FAF5749B0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60A5EBD-08FA-79ED-9772-55056AE6A1E7}"/>
              </a:ext>
            </a:extLst>
          </p:cNvPr>
          <p:cNvSpPr>
            <a:spLocks noGrp="1"/>
          </p:cNvSpPr>
          <p:nvPr>
            <p:ph type="title"/>
          </p:nvPr>
        </p:nvSpPr>
        <p:spPr/>
        <p:txBody>
          <a:bodyPr>
            <a:normAutofit/>
          </a:bodyPr>
          <a:lstStyle/>
          <a:p>
            <a:pPr>
              <a:lnSpc>
                <a:spcPct val="100000"/>
              </a:lnSpc>
            </a:pPr>
            <a:r>
              <a:rPr lang="en-GB" noProof="0" dirty="0"/>
              <a:t>Peer review task</a:t>
            </a:r>
            <a:endParaRPr lang="en-GB" sz="3600" noProof="0" dirty="0"/>
          </a:p>
        </p:txBody>
      </p:sp>
      <p:sp>
        <p:nvSpPr>
          <p:cNvPr id="5" name="Text Placeholder 4">
            <a:extLst>
              <a:ext uri="{FF2B5EF4-FFF2-40B4-BE49-F238E27FC236}">
                <a16:creationId xmlns:a16="http://schemas.microsoft.com/office/drawing/2014/main" id="{5A811EAE-86FE-BC3B-CB5F-79CC5E0C241F}"/>
              </a:ext>
            </a:extLst>
          </p:cNvPr>
          <p:cNvSpPr>
            <a:spLocks noGrp="1"/>
          </p:cNvSpPr>
          <p:nvPr>
            <p:ph type="body" sz="quarter" idx="12"/>
          </p:nvPr>
        </p:nvSpPr>
        <p:spPr/>
        <p:txBody>
          <a:bodyPr/>
          <a:lstStyle/>
          <a:p>
            <a:pPr>
              <a:lnSpc>
                <a:spcPct val="100000"/>
              </a:lnSpc>
            </a:pPr>
            <a:r>
              <a:rPr lang="en-GB" sz="2400" noProof="0" dirty="0"/>
              <a:t>Check your partner’s spreadsheet for:</a:t>
            </a:r>
          </a:p>
          <a:p>
            <a:pPr lvl="1">
              <a:lnSpc>
                <a:spcPct val="100000"/>
              </a:lnSpc>
            </a:pPr>
            <a:r>
              <a:rPr lang="en-GB" sz="2400" noProof="0" dirty="0"/>
              <a:t>Correct use of functions, e.g.: </a:t>
            </a:r>
          </a:p>
          <a:p>
            <a:pPr lvl="2"/>
            <a:r>
              <a:rPr lang="en-GB" noProof="0" dirty="0"/>
              <a:t>SUM, AVERAGE, COUNTIF, CONCATENATE</a:t>
            </a:r>
          </a:p>
          <a:p>
            <a:pPr lvl="1">
              <a:lnSpc>
                <a:spcPct val="100000"/>
              </a:lnSpc>
            </a:pPr>
            <a:r>
              <a:rPr lang="en-GB" sz="2400" noProof="0" dirty="0"/>
              <a:t>Are your results the same? </a:t>
            </a:r>
          </a:p>
          <a:p>
            <a:pPr lvl="2"/>
            <a:r>
              <a:rPr lang="en-GB" noProof="0" dirty="0"/>
              <a:t>If different, how can you identify who has made the mistake and support?</a:t>
            </a:r>
          </a:p>
          <a:p>
            <a:pPr lvl="2"/>
            <a:r>
              <a:rPr lang="en-GB" noProof="0" dirty="0"/>
              <a:t>Check for errors in formulas or references.</a:t>
            </a:r>
          </a:p>
          <a:p>
            <a:r>
              <a:rPr lang="en-GB" noProof="0" dirty="0"/>
              <a:t>Write down one positive and one improvement that each learner needs to do if they did the task again.</a:t>
            </a:r>
          </a:p>
          <a:p>
            <a:endParaRPr lang="en-GB" noProof="0" dirty="0"/>
          </a:p>
        </p:txBody>
      </p:sp>
      <p:sp>
        <p:nvSpPr>
          <p:cNvPr id="3" name="Footer Placeholder 2">
            <a:extLst>
              <a:ext uri="{FF2B5EF4-FFF2-40B4-BE49-F238E27FC236}">
                <a16:creationId xmlns:a16="http://schemas.microsoft.com/office/drawing/2014/main" id="{03FB4BCA-EA47-348B-5A36-73F76F40BD7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F59AF56B-B1DC-1F01-B08C-295E34FF0F03}"/>
              </a:ext>
            </a:extLst>
          </p:cNvPr>
          <p:cNvSpPr>
            <a:spLocks noGrp="1"/>
          </p:cNvSpPr>
          <p:nvPr>
            <p:ph type="sldNum" sz="quarter" idx="11"/>
          </p:nvPr>
        </p:nvSpPr>
        <p:spPr/>
        <p:txBody>
          <a:bodyPr/>
          <a:lstStyle/>
          <a:p>
            <a:fld id="{DA2C159E-F13C-4A85-9A41-E7669D3E0D70}" type="slidenum">
              <a:rPr lang="en-GB" noProof="0" smtClean="0"/>
              <a:pPr/>
              <a:t>59</a:t>
            </a:fld>
            <a:endParaRPr lang="en-GB" noProof="0" dirty="0"/>
          </a:p>
        </p:txBody>
      </p:sp>
    </p:spTree>
    <p:extLst>
      <p:ext uri="{BB962C8B-B14F-4D97-AF65-F5344CB8AC3E}">
        <p14:creationId xmlns:p14="http://schemas.microsoft.com/office/powerpoint/2010/main" val="17846224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260CE7-EB73-C44D-78DE-4BE74F34E81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8932F31-7BDA-B9D3-57B7-C683779F49A2}"/>
              </a:ext>
            </a:extLst>
          </p:cNvPr>
          <p:cNvSpPr>
            <a:spLocks noGrp="1"/>
          </p:cNvSpPr>
          <p:nvPr>
            <p:ph type="title"/>
          </p:nvPr>
        </p:nvSpPr>
        <p:spPr/>
        <p:txBody>
          <a:bodyPr>
            <a:normAutofit/>
          </a:bodyPr>
          <a:lstStyle/>
          <a:p>
            <a:pPr>
              <a:lnSpc>
                <a:spcPct val="100000"/>
              </a:lnSpc>
            </a:pPr>
            <a:r>
              <a:rPr lang="en-GB" sz="3600" noProof="0" dirty="0"/>
              <a:t>What is sentiment analysis?</a:t>
            </a:r>
          </a:p>
        </p:txBody>
      </p:sp>
      <p:sp>
        <p:nvSpPr>
          <p:cNvPr id="5" name="Text Placeholder 4">
            <a:extLst>
              <a:ext uri="{FF2B5EF4-FFF2-40B4-BE49-F238E27FC236}">
                <a16:creationId xmlns:a16="http://schemas.microsoft.com/office/drawing/2014/main" id="{AB17A753-569B-B2E7-ECF9-0727EC36DC99}"/>
              </a:ext>
            </a:extLst>
          </p:cNvPr>
          <p:cNvSpPr>
            <a:spLocks noGrp="1"/>
          </p:cNvSpPr>
          <p:nvPr>
            <p:ph type="body" sz="quarter" idx="12"/>
          </p:nvPr>
        </p:nvSpPr>
        <p:spPr/>
        <p:txBody>
          <a:bodyPr/>
          <a:lstStyle/>
          <a:p>
            <a:pPr>
              <a:lnSpc>
                <a:spcPct val="100000"/>
              </a:lnSpc>
            </a:pPr>
            <a:r>
              <a:rPr lang="en-GB" sz="2400" noProof="0" dirty="0"/>
              <a:t>Read the examples below. Identify the sentiment as positive, neutral or negative.</a:t>
            </a:r>
          </a:p>
          <a:p>
            <a:pPr>
              <a:lnSpc>
                <a:spcPct val="100000"/>
              </a:lnSpc>
            </a:pPr>
            <a:endParaRPr lang="en-GB" sz="2400" noProof="0" dirty="0"/>
          </a:p>
          <a:p>
            <a:pPr marL="0" lvl="1" indent="0">
              <a:lnSpc>
                <a:spcPct val="100000"/>
              </a:lnSpc>
              <a:buNone/>
            </a:pPr>
            <a:r>
              <a:rPr lang="en-GB" sz="2400" noProof="0" dirty="0"/>
              <a:t>Examples:</a:t>
            </a:r>
          </a:p>
          <a:p>
            <a:pPr lvl="1"/>
            <a:r>
              <a:rPr lang="en-GB" noProof="0" dirty="0"/>
              <a:t>“The staff at the </a:t>
            </a:r>
            <a:r>
              <a:rPr lang="en-GB" noProof="0" dirty="0" err="1"/>
              <a:t>Brightfutures</a:t>
            </a:r>
            <a:r>
              <a:rPr lang="en-GB" noProof="0" dirty="0"/>
              <a:t> open day were incredibly helpful and welcoming.”</a:t>
            </a:r>
          </a:p>
          <a:p>
            <a:pPr lvl="1"/>
            <a:r>
              <a:rPr lang="en-GB" noProof="0" dirty="0"/>
              <a:t>“The refreshments were fine, but </a:t>
            </a:r>
            <a:r>
              <a:rPr lang="en-GB" dirty="0"/>
              <a:t>I</a:t>
            </a:r>
            <a:r>
              <a:rPr lang="en-GB" noProof="0" dirty="0"/>
              <a:t> didn’t have a chance to try everything.”</a:t>
            </a:r>
          </a:p>
          <a:p>
            <a:pPr lvl="1"/>
            <a:r>
              <a:rPr lang="en-GB" noProof="0" dirty="0"/>
              <a:t>“The schedule for the open day was unclear, and </a:t>
            </a:r>
            <a:r>
              <a:rPr lang="en-GB" dirty="0"/>
              <a:t>I</a:t>
            </a:r>
            <a:r>
              <a:rPr lang="en-GB" noProof="0" dirty="0"/>
              <a:t> missed a session </a:t>
            </a:r>
            <a:r>
              <a:rPr lang="en-GB" dirty="0"/>
              <a:t>I</a:t>
            </a:r>
            <a:r>
              <a:rPr lang="en-GB" noProof="0" dirty="0"/>
              <a:t> wanted to attend.”</a:t>
            </a:r>
          </a:p>
          <a:p>
            <a:endParaRPr lang="en-GB" noProof="0" dirty="0"/>
          </a:p>
        </p:txBody>
      </p:sp>
      <p:sp>
        <p:nvSpPr>
          <p:cNvPr id="3" name="Footer Placeholder 2">
            <a:extLst>
              <a:ext uri="{FF2B5EF4-FFF2-40B4-BE49-F238E27FC236}">
                <a16:creationId xmlns:a16="http://schemas.microsoft.com/office/drawing/2014/main" id="{960A3E25-D3E0-7560-6C23-A19195FDB5C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cap="none" noProof="0" dirty="0"/>
              <a:t>EDUCATION &amp; TRAINING FOUNDATION</a:t>
            </a:r>
          </a:p>
        </p:txBody>
      </p:sp>
      <p:sp>
        <p:nvSpPr>
          <p:cNvPr id="4" name="Slide Number Placeholder 3">
            <a:extLst>
              <a:ext uri="{FF2B5EF4-FFF2-40B4-BE49-F238E27FC236}">
                <a16:creationId xmlns:a16="http://schemas.microsoft.com/office/drawing/2014/main" id="{AB6E01BE-FF1F-6485-A470-7C31DDE07278}"/>
              </a:ext>
            </a:extLst>
          </p:cNvPr>
          <p:cNvSpPr>
            <a:spLocks noGrp="1"/>
          </p:cNvSpPr>
          <p:nvPr>
            <p:ph type="sldNum" sz="quarter" idx="11"/>
          </p:nvPr>
        </p:nvSpPr>
        <p:spPr/>
        <p:txBody>
          <a:bodyPr/>
          <a:lstStyle/>
          <a:p>
            <a:fld id="{DA2C159E-F13C-4A85-9A41-E7669D3E0D70}" type="slidenum">
              <a:rPr lang="en-GB" noProof="0" smtClean="0"/>
              <a:pPr/>
              <a:t>6</a:t>
            </a:fld>
            <a:endParaRPr lang="en-GB" noProof="0" dirty="0"/>
          </a:p>
        </p:txBody>
      </p:sp>
    </p:spTree>
    <p:extLst>
      <p:ext uri="{BB962C8B-B14F-4D97-AF65-F5344CB8AC3E}">
        <p14:creationId xmlns:p14="http://schemas.microsoft.com/office/powerpoint/2010/main" val="375593722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E92FF3-5A1B-FBB0-055A-2101649882C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87EA066-F8ED-127D-6A20-37A3A2577F0C}"/>
              </a:ext>
            </a:extLst>
          </p:cNvPr>
          <p:cNvSpPr>
            <a:spLocks noGrp="1"/>
          </p:cNvSpPr>
          <p:nvPr>
            <p:ph type="title"/>
          </p:nvPr>
        </p:nvSpPr>
        <p:spPr/>
        <p:txBody>
          <a:bodyPr>
            <a:normAutofit/>
          </a:bodyPr>
          <a:lstStyle/>
          <a:p>
            <a:pPr>
              <a:lnSpc>
                <a:spcPct val="100000"/>
              </a:lnSpc>
            </a:pPr>
            <a:r>
              <a:rPr lang="en-GB" noProof="0" dirty="0"/>
              <a:t>Common misconceptions and fixes</a:t>
            </a:r>
            <a:endParaRPr lang="en-GB" sz="3600" noProof="0" dirty="0"/>
          </a:p>
        </p:txBody>
      </p:sp>
      <p:sp>
        <p:nvSpPr>
          <p:cNvPr id="5" name="Text Placeholder 4">
            <a:extLst>
              <a:ext uri="{FF2B5EF4-FFF2-40B4-BE49-F238E27FC236}">
                <a16:creationId xmlns:a16="http://schemas.microsoft.com/office/drawing/2014/main" id="{1030ACF9-3DF6-5101-FC21-CE4547F26F83}"/>
              </a:ext>
            </a:extLst>
          </p:cNvPr>
          <p:cNvSpPr>
            <a:spLocks noGrp="1"/>
          </p:cNvSpPr>
          <p:nvPr>
            <p:ph type="body" sz="quarter" idx="12"/>
          </p:nvPr>
        </p:nvSpPr>
        <p:spPr/>
        <p:txBody>
          <a:bodyPr/>
          <a:lstStyle/>
          <a:p>
            <a:endParaRPr lang="en-GB" noProof="0" dirty="0"/>
          </a:p>
        </p:txBody>
      </p:sp>
      <p:sp>
        <p:nvSpPr>
          <p:cNvPr id="3" name="Footer Placeholder 2">
            <a:extLst>
              <a:ext uri="{FF2B5EF4-FFF2-40B4-BE49-F238E27FC236}">
                <a16:creationId xmlns:a16="http://schemas.microsoft.com/office/drawing/2014/main" id="{8686F2E3-2198-FDA2-2C1D-890155536C6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BC02BEDD-EB04-CD1F-3DBF-20DD8269CEF2}"/>
              </a:ext>
            </a:extLst>
          </p:cNvPr>
          <p:cNvSpPr>
            <a:spLocks noGrp="1"/>
          </p:cNvSpPr>
          <p:nvPr>
            <p:ph type="sldNum" sz="quarter" idx="11"/>
          </p:nvPr>
        </p:nvSpPr>
        <p:spPr/>
        <p:txBody>
          <a:bodyPr/>
          <a:lstStyle/>
          <a:p>
            <a:fld id="{DA2C159E-F13C-4A85-9A41-E7669D3E0D70}" type="slidenum">
              <a:rPr lang="en-GB" noProof="0" smtClean="0"/>
              <a:pPr/>
              <a:t>60</a:t>
            </a:fld>
            <a:endParaRPr lang="en-GB" noProof="0" dirty="0"/>
          </a:p>
        </p:txBody>
      </p:sp>
    </p:spTree>
    <p:extLst>
      <p:ext uri="{BB962C8B-B14F-4D97-AF65-F5344CB8AC3E}">
        <p14:creationId xmlns:p14="http://schemas.microsoft.com/office/powerpoint/2010/main" val="283727133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532ABA-6D27-6903-7AC3-F4797C966CD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2B827A2-D08A-0B08-2129-C2C6A9ACCF67}"/>
              </a:ext>
            </a:extLst>
          </p:cNvPr>
          <p:cNvSpPr>
            <a:spLocks noGrp="1"/>
          </p:cNvSpPr>
          <p:nvPr>
            <p:ph type="title"/>
          </p:nvPr>
        </p:nvSpPr>
        <p:spPr/>
        <p:txBody>
          <a:bodyPr>
            <a:normAutofit/>
          </a:bodyPr>
          <a:lstStyle/>
          <a:p>
            <a:pPr>
              <a:lnSpc>
                <a:spcPct val="100000"/>
              </a:lnSpc>
            </a:pPr>
            <a:r>
              <a:rPr lang="en-GB" noProof="0" dirty="0">
                <a:ea typeface="+mj-lt"/>
                <a:cs typeface="+mj-lt"/>
              </a:rPr>
              <a:t>Homework</a:t>
            </a:r>
            <a:endParaRPr lang="en-GB" sz="3600" noProof="0" dirty="0"/>
          </a:p>
        </p:txBody>
      </p:sp>
      <p:sp>
        <p:nvSpPr>
          <p:cNvPr id="5" name="Text Placeholder 4">
            <a:extLst>
              <a:ext uri="{FF2B5EF4-FFF2-40B4-BE49-F238E27FC236}">
                <a16:creationId xmlns:a16="http://schemas.microsoft.com/office/drawing/2014/main" id="{35F70295-293F-44D0-DF2A-B2510CC51021}"/>
              </a:ext>
            </a:extLst>
          </p:cNvPr>
          <p:cNvSpPr>
            <a:spLocks noGrp="1"/>
          </p:cNvSpPr>
          <p:nvPr>
            <p:ph type="body" sz="quarter" idx="12"/>
          </p:nvPr>
        </p:nvSpPr>
        <p:spPr/>
        <p:txBody>
          <a:bodyPr/>
          <a:lstStyle/>
          <a:p>
            <a:pPr lvl="1">
              <a:lnSpc>
                <a:spcPct val="100000"/>
              </a:lnSpc>
            </a:pPr>
            <a:r>
              <a:rPr lang="en-GB" sz="2400" noProof="0" dirty="0"/>
              <a:t>Research how the IF function works.</a:t>
            </a:r>
          </a:p>
          <a:p>
            <a:pPr lvl="1">
              <a:lnSpc>
                <a:spcPct val="100000"/>
              </a:lnSpc>
            </a:pPr>
            <a:r>
              <a:rPr lang="en-GB" sz="2400" noProof="0" dirty="0"/>
              <a:t>Give one example how an IF function can be added to the Learner activity spreadsheet.</a:t>
            </a:r>
          </a:p>
          <a:p>
            <a:pPr lvl="1">
              <a:lnSpc>
                <a:spcPct val="100000"/>
              </a:lnSpc>
            </a:pPr>
            <a:r>
              <a:rPr lang="en-GB" sz="2400" noProof="0" dirty="0"/>
              <a:t>Research what a nested IF functions is and how this can be added to the Learner activity spreadsheet.</a:t>
            </a:r>
          </a:p>
          <a:p>
            <a:pPr lvl="1">
              <a:lnSpc>
                <a:spcPct val="100000"/>
              </a:lnSpc>
            </a:pPr>
            <a:r>
              <a:rPr lang="en-GB" sz="2400" noProof="0" dirty="0"/>
              <a:t>Note investigation to bring into the next lesson.</a:t>
            </a:r>
          </a:p>
          <a:p>
            <a:pPr lvl="1">
              <a:lnSpc>
                <a:spcPct val="100000"/>
              </a:lnSpc>
            </a:pPr>
            <a:endParaRPr lang="en-GB" sz="2400" noProof="0" dirty="0"/>
          </a:p>
          <a:p>
            <a:endParaRPr lang="en-GB" noProof="0" dirty="0"/>
          </a:p>
        </p:txBody>
      </p:sp>
      <p:sp>
        <p:nvSpPr>
          <p:cNvPr id="3" name="Footer Placeholder 2">
            <a:extLst>
              <a:ext uri="{FF2B5EF4-FFF2-40B4-BE49-F238E27FC236}">
                <a16:creationId xmlns:a16="http://schemas.microsoft.com/office/drawing/2014/main" id="{C8831FF5-1F27-BC53-652C-ECE54D72DDE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99090434-47E2-7528-8D0C-B75423EF3EBD}"/>
              </a:ext>
            </a:extLst>
          </p:cNvPr>
          <p:cNvSpPr>
            <a:spLocks noGrp="1"/>
          </p:cNvSpPr>
          <p:nvPr>
            <p:ph type="sldNum" sz="quarter" idx="11"/>
          </p:nvPr>
        </p:nvSpPr>
        <p:spPr/>
        <p:txBody>
          <a:bodyPr/>
          <a:lstStyle/>
          <a:p>
            <a:fld id="{DA2C159E-F13C-4A85-9A41-E7669D3E0D70}" type="slidenum">
              <a:rPr lang="en-GB" noProof="0" smtClean="0"/>
              <a:pPr/>
              <a:t>61</a:t>
            </a:fld>
            <a:endParaRPr lang="en-GB" noProof="0" dirty="0"/>
          </a:p>
        </p:txBody>
      </p:sp>
    </p:spTree>
    <p:extLst>
      <p:ext uri="{BB962C8B-B14F-4D97-AF65-F5344CB8AC3E}">
        <p14:creationId xmlns:p14="http://schemas.microsoft.com/office/powerpoint/2010/main" val="78826756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7</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Data transformers</a:t>
            </a:r>
          </a:p>
        </p:txBody>
      </p:sp>
    </p:spTree>
    <p:extLst>
      <p:ext uri="{BB962C8B-B14F-4D97-AF65-F5344CB8AC3E}">
        <p14:creationId xmlns:p14="http://schemas.microsoft.com/office/powerpoint/2010/main" val="4957853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normAutofit/>
          </a:bodyPr>
          <a:lstStyle/>
          <a:p>
            <a:pPr>
              <a:lnSpc>
                <a:spcPct val="100000"/>
              </a:lnSpc>
            </a:pPr>
            <a:r>
              <a:rPr lang="en-GB" noProof="0" dirty="0"/>
              <a:t>Recap</a:t>
            </a:r>
            <a:endParaRPr lang="en-GB" sz="3600" noProof="0" dirty="0"/>
          </a:p>
        </p:txBody>
      </p:sp>
      <p:sp>
        <p:nvSpPr>
          <p:cNvPr id="5" name="Text Placeholder 4"/>
          <p:cNvSpPr>
            <a:spLocks noGrp="1"/>
          </p:cNvSpPr>
          <p:nvPr>
            <p:ph type="body" sz="quarter" idx="12"/>
          </p:nvPr>
        </p:nvSpPr>
        <p:spPr/>
        <p:txBody>
          <a:bodyPr/>
          <a:lstStyle/>
          <a:p>
            <a:pPr lvl="1">
              <a:lnSpc>
                <a:spcPct val="100000"/>
              </a:lnSpc>
            </a:pPr>
            <a:r>
              <a:rPr lang="en-GB" sz="2400" noProof="0" dirty="0"/>
              <a:t>You explored how to use the </a:t>
            </a:r>
            <a:r>
              <a:rPr lang="en-GB" dirty="0"/>
              <a:t>IF</a:t>
            </a:r>
            <a:r>
              <a:rPr lang="en-GB" sz="2400" noProof="0" dirty="0"/>
              <a:t> function in spreadsheets.</a:t>
            </a:r>
          </a:p>
          <a:p>
            <a:pPr lvl="1">
              <a:lnSpc>
                <a:spcPct val="100000"/>
              </a:lnSpc>
            </a:pPr>
            <a:r>
              <a:rPr lang="en-GB" sz="2400" noProof="0" dirty="0"/>
              <a:t>You were asked to research how </a:t>
            </a:r>
            <a:r>
              <a:rPr lang="en-GB" dirty="0"/>
              <a:t>IF</a:t>
            </a:r>
            <a:r>
              <a:rPr lang="en-GB" sz="2400" noProof="0" dirty="0"/>
              <a:t> and nested </a:t>
            </a:r>
            <a:r>
              <a:rPr lang="en-GB" dirty="0"/>
              <a:t>IF</a:t>
            </a:r>
            <a:r>
              <a:rPr lang="en-GB" sz="2400" noProof="0" dirty="0"/>
              <a:t> functions work.</a:t>
            </a:r>
          </a:p>
          <a:p>
            <a:pPr lvl="1">
              <a:lnSpc>
                <a:spcPct val="100000"/>
              </a:lnSpc>
            </a:pPr>
            <a:r>
              <a:rPr lang="en-GB" sz="2400" noProof="0" dirty="0"/>
              <a:t>Be prepared to share how these functions could be used in the learner activity spreadsheet.</a:t>
            </a:r>
          </a:p>
          <a:p>
            <a:pPr lvl="1">
              <a:lnSpc>
                <a:spcPct val="100000"/>
              </a:lnSpc>
            </a:pPr>
            <a:r>
              <a:rPr lang="en-GB" sz="2400" noProof="0" dirty="0"/>
              <a:t>Try to identify two examples of how they could be added to your Learner activity spreadsheet (lesson 6).</a:t>
            </a:r>
          </a:p>
          <a:p>
            <a:pPr lvl="1">
              <a:lnSpc>
                <a:spcPct val="100000"/>
              </a:lnSpc>
            </a:pPr>
            <a:r>
              <a:rPr lang="en-GB" sz="2400" noProof="0" dirty="0"/>
              <a:t>Could you explain how they are relevant to WellCare Clinic?</a:t>
            </a:r>
          </a:p>
          <a:p>
            <a:endParaRPr lang="en-GB" noProof="0"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p:cNvSpPr>
            <a:spLocks noGrp="1"/>
          </p:cNvSpPr>
          <p:nvPr>
            <p:ph type="sldNum" sz="quarter" idx="11"/>
          </p:nvPr>
        </p:nvSpPr>
        <p:spPr/>
        <p:txBody>
          <a:bodyPr/>
          <a:lstStyle/>
          <a:p>
            <a:fld id="{DA2C159E-F13C-4A85-9A41-E7669D3E0D70}" type="slidenum">
              <a:rPr lang="en-GB" noProof="0" smtClean="0"/>
              <a:pPr/>
              <a:t>63</a:t>
            </a:fld>
            <a:endParaRPr lang="en-GB" noProof="0" dirty="0"/>
          </a:p>
        </p:txBody>
      </p:sp>
    </p:spTree>
    <p:extLst>
      <p:ext uri="{BB962C8B-B14F-4D97-AF65-F5344CB8AC3E}">
        <p14:creationId xmlns:p14="http://schemas.microsoft.com/office/powerpoint/2010/main" val="53402698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E9514-EC9A-5167-B31A-B229E6EE58B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1346ED0-5B91-53AF-8520-8DB4880866EA}"/>
              </a:ext>
            </a:extLst>
          </p:cNvPr>
          <p:cNvSpPr>
            <a:spLocks noGrp="1"/>
          </p:cNvSpPr>
          <p:nvPr>
            <p:ph type="title"/>
          </p:nvPr>
        </p:nvSpPr>
        <p:spPr/>
        <p:txBody>
          <a:bodyPr>
            <a:normAutofit/>
          </a:bodyPr>
          <a:lstStyle/>
          <a:p>
            <a:pPr>
              <a:lnSpc>
                <a:spcPct val="100000"/>
              </a:lnSpc>
            </a:pPr>
            <a:r>
              <a:rPr lang="en-GB" noProof="0" dirty="0"/>
              <a:t>Spot the difference</a:t>
            </a:r>
            <a:endParaRPr lang="en-GB" sz="3600" noProof="0" dirty="0"/>
          </a:p>
        </p:txBody>
      </p:sp>
      <p:sp>
        <p:nvSpPr>
          <p:cNvPr id="5" name="Text Placeholder 4">
            <a:extLst>
              <a:ext uri="{FF2B5EF4-FFF2-40B4-BE49-F238E27FC236}">
                <a16:creationId xmlns:a16="http://schemas.microsoft.com/office/drawing/2014/main" id="{ABE7F865-F02C-6E6E-F15E-C60E9CD1DFF7}"/>
              </a:ext>
            </a:extLst>
          </p:cNvPr>
          <p:cNvSpPr>
            <a:spLocks noGrp="1"/>
          </p:cNvSpPr>
          <p:nvPr>
            <p:ph type="body" sz="quarter" idx="12"/>
          </p:nvPr>
        </p:nvSpPr>
        <p:spPr/>
        <p:txBody>
          <a:bodyPr/>
          <a:lstStyle/>
          <a:p>
            <a:pPr lvl="1">
              <a:lnSpc>
                <a:spcPct val="100000"/>
              </a:lnSpc>
            </a:pPr>
            <a:r>
              <a:rPr lang="en-GB" sz="2400" noProof="0" dirty="0"/>
              <a:t>What is the same?</a:t>
            </a:r>
          </a:p>
          <a:p>
            <a:pPr lvl="1">
              <a:lnSpc>
                <a:spcPct val="100000"/>
              </a:lnSpc>
            </a:pPr>
            <a:r>
              <a:rPr lang="en-GB" sz="2400" noProof="0" dirty="0"/>
              <a:t>What is different?</a:t>
            </a:r>
          </a:p>
          <a:p>
            <a:endParaRPr lang="en-GB" noProof="0" dirty="0"/>
          </a:p>
        </p:txBody>
      </p:sp>
      <p:sp>
        <p:nvSpPr>
          <p:cNvPr id="3" name="Footer Placeholder 2">
            <a:extLst>
              <a:ext uri="{FF2B5EF4-FFF2-40B4-BE49-F238E27FC236}">
                <a16:creationId xmlns:a16="http://schemas.microsoft.com/office/drawing/2014/main" id="{FB4A7BC9-3802-DD9C-1A72-DB0DF6071BD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F0538A13-B297-EBF5-8DDE-A875A6D7863D}"/>
              </a:ext>
            </a:extLst>
          </p:cNvPr>
          <p:cNvSpPr>
            <a:spLocks noGrp="1"/>
          </p:cNvSpPr>
          <p:nvPr>
            <p:ph type="sldNum" sz="quarter" idx="11"/>
          </p:nvPr>
        </p:nvSpPr>
        <p:spPr/>
        <p:txBody>
          <a:bodyPr/>
          <a:lstStyle/>
          <a:p>
            <a:fld id="{DA2C159E-F13C-4A85-9A41-E7669D3E0D70}" type="slidenum">
              <a:rPr lang="en-GB" noProof="0" smtClean="0"/>
              <a:pPr/>
              <a:t>64</a:t>
            </a:fld>
            <a:endParaRPr lang="en-GB" noProof="0" dirty="0"/>
          </a:p>
        </p:txBody>
      </p:sp>
      <p:pic>
        <p:nvPicPr>
          <p:cNvPr id="8" name="Picture 7" descr="Pictorial image reference of table with Patient id, Consultation fee, Appointment fee and Total fee.">
            <a:extLst>
              <a:ext uri="{FF2B5EF4-FFF2-40B4-BE49-F238E27FC236}">
                <a16:creationId xmlns:a16="http://schemas.microsoft.com/office/drawing/2014/main" id="{BC992F8D-1048-4AA9-7BF2-F9E56BF1ECB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4447" y="1898841"/>
            <a:ext cx="4927826" cy="2789719"/>
          </a:xfrm>
          <a:prstGeom prst="rect">
            <a:avLst/>
          </a:prstGeom>
          <a:ln>
            <a:solidFill>
              <a:schemeClr val="tx2"/>
            </a:solidFill>
          </a:ln>
        </p:spPr>
      </p:pic>
      <p:pic>
        <p:nvPicPr>
          <p:cNvPr id="10" name="Picture 9" descr="Pictorial image reference of table with Patient id, Consultation fee and Total fee.  Appointment fee is located about the table as an absolute reference.">
            <a:extLst>
              <a:ext uri="{FF2B5EF4-FFF2-40B4-BE49-F238E27FC236}">
                <a16:creationId xmlns:a16="http://schemas.microsoft.com/office/drawing/2014/main" id="{741A2713-9AEE-4987-00AE-C002A9291B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66233" y="1595967"/>
            <a:ext cx="3192153" cy="3092593"/>
          </a:xfrm>
          <a:prstGeom prst="rect">
            <a:avLst/>
          </a:prstGeom>
          <a:ln>
            <a:solidFill>
              <a:schemeClr val="tx2"/>
            </a:solidFill>
          </a:ln>
        </p:spPr>
      </p:pic>
    </p:spTree>
    <p:extLst>
      <p:ext uri="{BB962C8B-B14F-4D97-AF65-F5344CB8AC3E}">
        <p14:creationId xmlns:p14="http://schemas.microsoft.com/office/powerpoint/2010/main" val="361650586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57B1F8-78ED-1F56-051A-9E49C6600F4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97AD93B-5D24-82D4-C7E2-4E173BA8D243}"/>
              </a:ext>
            </a:extLst>
          </p:cNvPr>
          <p:cNvSpPr>
            <a:spLocks noGrp="1"/>
          </p:cNvSpPr>
          <p:nvPr>
            <p:ph type="title"/>
          </p:nvPr>
        </p:nvSpPr>
        <p:spPr/>
        <p:txBody>
          <a:bodyPr>
            <a:normAutofit/>
          </a:bodyPr>
          <a:lstStyle/>
          <a:p>
            <a:pPr>
              <a:lnSpc>
                <a:spcPct val="100000"/>
              </a:lnSpc>
            </a:pPr>
            <a:r>
              <a:rPr lang="en-GB" noProof="0" dirty="0"/>
              <a:t>How is this possible?</a:t>
            </a:r>
            <a:endParaRPr lang="en-GB" sz="3600" noProof="0" dirty="0"/>
          </a:p>
        </p:txBody>
      </p:sp>
      <p:sp>
        <p:nvSpPr>
          <p:cNvPr id="5" name="Text Placeholder 4">
            <a:extLst>
              <a:ext uri="{FF2B5EF4-FFF2-40B4-BE49-F238E27FC236}">
                <a16:creationId xmlns:a16="http://schemas.microsoft.com/office/drawing/2014/main" id="{FC38BA71-9095-7D27-E727-50A5082073B4}"/>
              </a:ext>
            </a:extLst>
          </p:cNvPr>
          <p:cNvSpPr>
            <a:spLocks noGrp="1"/>
          </p:cNvSpPr>
          <p:nvPr>
            <p:ph type="body" sz="quarter" idx="12"/>
          </p:nvPr>
        </p:nvSpPr>
        <p:spPr/>
        <p:txBody>
          <a:bodyPr/>
          <a:lstStyle/>
          <a:p>
            <a:r>
              <a:rPr lang="en-GB" noProof="0" dirty="0"/>
              <a:t>Using </a:t>
            </a:r>
            <a:r>
              <a:rPr lang="en-GB" b="1" noProof="0" dirty="0"/>
              <a:t>relative</a:t>
            </a:r>
            <a:r>
              <a:rPr lang="en-GB" noProof="0" dirty="0"/>
              <a:t> cell referencing:</a:t>
            </a:r>
            <a:endParaRPr lang="en-GB" sz="2400" noProof="0" dirty="0"/>
          </a:p>
          <a:p>
            <a:pPr lvl="1">
              <a:lnSpc>
                <a:spcPct val="100000"/>
              </a:lnSpc>
            </a:pPr>
            <a:r>
              <a:rPr lang="en-GB" sz="2400" noProof="0" dirty="0"/>
              <a:t>Relative referencing changes when copied to another cell (e.g. A1 becomes A2).</a:t>
            </a:r>
          </a:p>
          <a:p>
            <a:pPr marL="0" lvl="1" indent="0">
              <a:lnSpc>
                <a:spcPct val="100000"/>
              </a:lnSpc>
              <a:buNone/>
            </a:pPr>
            <a:endParaRPr lang="en-GB" sz="2400" noProof="0" dirty="0"/>
          </a:p>
          <a:p>
            <a:pPr marL="0" lvl="1" indent="0">
              <a:buNone/>
            </a:pPr>
            <a:r>
              <a:rPr lang="en-GB" noProof="0" dirty="0"/>
              <a:t>Using </a:t>
            </a:r>
            <a:r>
              <a:rPr lang="en-GB" b="1" noProof="0" dirty="0"/>
              <a:t>absolute</a:t>
            </a:r>
            <a:r>
              <a:rPr lang="en-GB" noProof="0" dirty="0"/>
              <a:t> cell referencing:</a:t>
            </a:r>
            <a:endParaRPr lang="en-GB" sz="2400" noProof="0" dirty="0"/>
          </a:p>
          <a:p>
            <a:pPr lvl="1"/>
            <a:r>
              <a:rPr lang="en-GB" noProof="0" dirty="0"/>
              <a:t>Absolute referencing stays fixed using the $ symbol (e.g. $A$1).</a:t>
            </a:r>
          </a:p>
          <a:p>
            <a:pPr lvl="1"/>
            <a:r>
              <a:rPr lang="en-GB" noProof="0" dirty="0">
                <a:ea typeface="+mn-lt"/>
                <a:cs typeface="+mn-lt"/>
              </a:rPr>
              <a:t>Use a </a:t>
            </a:r>
            <a:r>
              <a:rPr lang="en-GB" b="1" noProof="0" dirty="0">
                <a:ea typeface="+mn-lt"/>
                <a:cs typeface="+mn-lt"/>
              </a:rPr>
              <a:t>$</a:t>
            </a:r>
            <a:r>
              <a:rPr lang="en-GB" noProof="0" dirty="0">
                <a:ea typeface="+mn-lt"/>
                <a:cs typeface="+mn-lt"/>
              </a:rPr>
              <a:t> on either the letter or the number keeps that part fixed.</a:t>
            </a:r>
          </a:p>
          <a:p>
            <a:endParaRPr lang="en-GB" noProof="0" dirty="0"/>
          </a:p>
        </p:txBody>
      </p:sp>
      <p:sp>
        <p:nvSpPr>
          <p:cNvPr id="3" name="Footer Placeholder 2">
            <a:extLst>
              <a:ext uri="{FF2B5EF4-FFF2-40B4-BE49-F238E27FC236}">
                <a16:creationId xmlns:a16="http://schemas.microsoft.com/office/drawing/2014/main" id="{FA59D7F5-EB3A-8264-6A79-9AA87ED50E2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AD966177-844D-5311-7B72-B3D5C0475EC5}"/>
              </a:ext>
            </a:extLst>
          </p:cNvPr>
          <p:cNvSpPr>
            <a:spLocks noGrp="1"/>
          </p:cNvSpPr>
          <p:nvPr>
            <p:ph type="sldNum" sz="quarter" idx="11"/>
          </p:nvPr>
        </p:nvSpPr>
        <p:spPr/>
        <p:txBody>
          <a:bodyPr/>
          <a:lstStyle/>
          <a:p>
            <a:fld id="{DA2C159E-F13C-4A85-9A41-E7669D3E0D70}" type="slidenum">
              <a:rPr lang="en-GB" noProof="0" smtClean="0"/>
              <a:pPr/>
              <a:t>65</a:t>
            </a:fld>
            <a:endParaRPr lang="en-GB" noProof="0" dirty="0"/>
          </a:p>
        </p:txBody>
      </p:sp>
    </p:spTree>
    <p:extLst>
      <p:ext uri="{BB962C8B-B14F-4D97-AF65-F5344CB8AC3E}">
        <p14:creationId xmlns:p14="http://schemas.microsoft.com/office/powerpoint/2010/main" val="133161853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2FB03B-BC52-5CDF-A0E6-45BD4711741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7286327-0FE7-5469-E1D1-352369644284}"/>
              </a:ext>
            </a:extLst>
          </p:cNvPr>
          <p:cNvSpPr>
            <a:spLocks noGrp="1"/>
          </p:cNvSpPr>
          <p:nvPr>
            <p:ph type="title"/>
          </p:nvPr>
        </p:nvSpPr>
        <p:spPr/>
        <p:txBody>
          <a:bodyPr>
            <a:normAutofit/>
          </a:bodyPr>
          <a:lstStyle/>
          <a:p>
            <a:pPr>
              <a:lnSpc>
                <a:spcPct val="100000"/>
              </a:lnSpc>
            </a:pPr>
            <a:r>
              <a:rPr lang="en-GB" noProof="0" dirty="0"/>
              <a:t>What is the formula or function error?</a:t>
            </a:r>
            <a:endParaRPr lang="en-GB" sz="3600" noProof="0" dirty="0"/>
          </a:p>
        </p:txBody>
      </p:sp>
      <p:sp>
        <p:nvSpPr>
          <p:cNvPr id="5" name="Text Placeholder 4">
            <a:extLst>
              <a:ext uri="{FF2B5EF4-FFF2-40B4-BE49-F238E27FC236}">
                <a16:creationId xmlns:a16="http://schemas.microsoft.com/office/drawing/2014/main" id="{77E306FE-AB19-551E-BCFF-2A3139613746}"/>
              </a:ext>
            </a:extLst>
          </p:cNvPr>
          <p:cNvSpPr>
            <a:spLocks noGrp="1"/>
          </p:cNvSpPr>
          <p:nvPr>
            <p:ph type="body" sz="quarter" idx="12"/>
          </p:nvPr>
        </p:nvSpPr>
        <p:spPr>
          <a:xfrm>
            <a:off x="234001" y="986400"/>
            <a:ext cx="5274104" cy="3601574"/>
          </a:xfrm>
        </p:spPr>
        <p:txBody>
          <a:bodyPr/>
          <a:lstStyle/>
          <a:p>
            <a:pPr lvl="1">
              <a:lnSpc>
                <a:spcPct val="100000"/>
              </a:lnSpc>
            </a:pPr>
            <a:r>
              <a:rPr lang="en-GB" sz="2400" noProof="0" dirty="0"/>
              <a:t>Individually use your whiteboard. </a:t>
            </a:r>
          </a:p>
          <a:p>
            <a:pPr lvl="1">
              <a:lnSpc>
                <a:spcPct val="100000"/>
              </a:lnSpc>
            </a:pPr>
            <a:r>
              <a:rPr lang="en-GB" sz="2400" noProof="0" dirty="0"/>
              <a:t>Look at the Patient data spreadsheet.</a:t>
            </a:r>
          </a:p>
          <a:p>
            <a:pPr lvl="1">
              <a:lnSpc>
                <a:spcPct val="100000"/>
              </a:lnSpc>
            </a:pPr>
            <a:r>
              <a:rPr lang="en-GB" sz="2400" noProof="0" dirty="0"/>
              <a:t>Can you see the errors in column B? </a:t>
            </a:r>
          </a:p>
          <a:p>
            <a:pPr lvl="1">
              <a:lnSpc>
                <a:spcPct val="100000"/>
              </a:lnSpc>
            </a:pPr>
            <a:r>
              <a:rPr lang="en-GB" sz="2400" noProof="0" dirty="0"/>
              <a:t>For each error, try to identify:</a:t>
            </a:r>
          </a:p>
          <a:p>
            <a:pPr lvl="2"/>
            <a:r>
              <a:rPr lang="en-GB" dirty="0"/>
              <a:t>t</a:t>
            </a:r>
            <a:r>
              <a:rPr lang="en-GB" noProof="0" dirty="0"/>
              <a:t>he cell reference with the error</a:t>
            </a:r>
          </a:p>
          <a:p>
            <a:pPr lvl="2"/>
            <a:r>
              <a:rPr lang="en-GB" dirty="0"/>
              <a:t>t</a:t>
            </a:r>
            <a:r>
              <a:rPr lang="en-GB" noProof="0" dirty="0"/>
              <a:t>he formula or function used</a:t>
            </a:r>
          </a:p>
          <a:p>
            <a:pPr lvl="2"/>
            <a:r>
              <a:rPr lang="en-GB" dirty="0"/>
              <a:t>t</a:t>
            </a:r>
            <a:r>
              <a:rPr lang="en-GB" noProof="0" dirty="0"/>
              <a:t>he mistake made.</a:t>
            </a:r>
          </a:p>
          <a:p>
            <a:endParaRPr lang="en-GB" noProof="0" dirty="0"/>
          </a:p>
        </p:txBody>
      </p:sp>
      <p:sp>
        <p:nvSpPr>
          <p:cNvPr id="3" name="Footer Placeholder 2">
            <a:extLst>
              <a:ext uri="{FF2B5EF4-FFF2-40B4-BE49-F238E27FC236}">
                <a16:creationId xmlns:a16="http://schemas.microsoft.com/office/drawing/2014/main" id="{3F0FDFA2-A13A-0BC2-B705-F1CA57E0965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3CB900F5-36B4-438D-0934-F0C1DE6205D7}"/>
              </a:ext>
            </a:extLst>
          </p:cNvPr>
          <p:cNvSpPr>
            <a:spLocks noGrp="1"/>
          </p:cNvSpPr>
          <p:nvPr>
            <p:ph type="sldNum" sz="quarter" idx="11"/>
          </p:nvPr>
        </p:nvSpPr>
        <p:spPr/>
        <p:txBody>
          <a:bodyPr/>
          <a:lstStyle/>
          <a:p>
            <a:fld id="{DA2C159E-F13C-4A85-9A41-E7669D3E0D70}" type="slidenum">
              <a:rPr lang="en-GB" noProof="0" smtClean="0"/>
              <a:pPr/>
              <a:t>66</a:t>
            </a:fld>
            <a:endParaRPr lang="en-GB" noProof="0" dirty="0"/>
          </a:p>
        </p:txBody>
      </p:sp>
      <p:pic>
        <p:nvPicPr>
          <p:cNvPr id="7" name="Picture 6" descr="Pictorial image reference of a patient record containing Patient id, First name, Last name, DOB, Full name, DOB year, Consultation fee, Appointment fee, Total fee, Missed appointments, Waiting time in minutes.">
            <a:extLst>
              <a:ext uri="{FF2B5EF4-FFF2-40B4-BE49-F238E27FC236}">
                <a16:creationId xmlns:a16="http://schemas.microsoft.com/office/drawing/2014/main" id="{C022897B-118C-25F0-D270-0DFA4180B1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75313" y="994030"/>
            <a:ext cx="3563888" cy="3433439"/>
          </a:xfrm>
          <a:prstGeom prst="rect">
            <a:avLst/>
          </a:prstGeom>
          <a:ln>
            <a:solidFill>
              <a:schemeClr val="tx2"/>
            </a:solidFill>
          </a:ln>
        </p:spPr>
      </p:pic>
    </p:spTree>
    <p:extLst>
      <p:ext uri="{BB962C8B-B14F-4D97-AF65-F5344CB8AC3E}">
        <p14:creationId xmlns:p14="http://schemas.microsoft.com/office/powerpoint/2010/main" val="422287565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1C06D7-CC31-E766-8DDA-22BC75902DA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D831A48-91BC-BFC4-E6DB-23F574C22E90}"/>
              </a:ext>
            </a:extLst>
          </p:cNvPr>
          <p:cNvSpPr>
            <a:spLocks noGrp="1"/>
          </p:cNvSpPr>
          <p:nvPr>
            <p:ph type="title"/>
          </p:nvPr>
        </p:nvSpPr>
        <p:spPr/>
        <p:txBody>
          <a:bodyPr>
            <a:normAutofit/>
          </a:bodyPr>
          <a:lstStyle/>
          <a:p>
            <a:pPr>
              <a:lnSpc>
                <a:spcPct val="100000"/>
              </a:lnSpc>
            </a:pPr>
            <a:r>
              <a:rPr lang="en-GB" noProof="0" dirty="0"/>
              <a:t>Fixing the error</a:t>
            </a:r>
            <a:endParaRPr lang="en-GB" sz="3600" noProof="0" dirty="0"/>
          </a:p>
        </p:txBody>
      </p:sp>
      <p:sp>
        <p:nvSpPr>
          <p:cNvPr id="5" name="Text Placeholder 4">
            <a:extLst>
              <a:ext uri="{FF2B5EF4-FFF2-40B4-BE49-F238E27FC236}">
                <a16:creationId xmlns:a16="http://schemas.microsoft.com/office/drawing/2014/main" id="{213940C4-9D12-F2C2-C6AF-274CD7083AF7}"/>
              </a:ext>
            </a:extLst>
          </p:cNvPr>
          <p:cNvSpPr>
            <a:spLocks noGrp="1"/>
          </p:cNvSpPr>
          <p:nvPr>
            <p:ph type="body" sz="quarter" idx="12"/>
          </p:nvPr>
        </p:nvSpPr>
        <p:spPr>
          <a:xfrm>
            <a:off x="234001" y="986400"/>
            <a:ext cx="4121975" cy="3601574"/>
          </a:xfrm>
        </p:spPr>
        <p:txBody>
          <a:bodyPr/>
          <a:lstStyle/>
          <a:p>
            <a:pPr lvl="1">
              <a:lnSpc>
                <a:spcPct val="100000"/>
              </a:lnSpc>
            </a:pPr>
            <a:r>
              <a:rPr lang="en-GB" sz="2400" noProof="0" dirty="0"/>
              <a:t>Work in your assigned pairs. </a:t>
            </a:r>
          </a:p>
          <a:p>
            <a:pPr lvl="1">
              <a:lnSpc>
                <a:spcPct val="100000"/>
              </a:lnSpc>
            </a:pPr>
            <a:r>
              <a:rPr lang="en-GB" sz="2400" noProof="0" dirty="0"/>
              <a:t>Suggest how each formula or function could be corrected.</a:t>
            </a:r>
          </a:p>
          <a:p>
            <a:pPr lvl="1">
              <a:lnSpc>
                <a:spcPct val="100000"/>
              </a:lnSpc>
            </a:pPr>
            <a:r>
              <a:rPr lang="en-GB" sz="2400" noProof="0" dirty="0"/>
              <a:t>Use your understanding of absolute and relative referencing.</a:t>
            </a:r>
          </a:p>
          <a:p>
            <a:pPr lvl="1">
              <a:lnSpc>
                <a:spcPct val="100000"/>
              </a:lnSpc>
            </a:pPr>
            <a:r>
              <a:rPr lang="en-GB" sz="2400" noProof="0" dirty="0"/>
              <a:t>What steps would you take to fix this?</a:t>
            </a:r>
          </a:p>
          <a:p>
            <a:endParaRPr lang="en-GB" noProof="0" dirty="0"/>
          </a:p>
        </p:txBody>
      </p:sp>
      <p:sp>
        <p:nvSpPr>
          <p:cNvPr id="3" name="Footer Placeholder 2">
            <a:extLst>
              <a:ext uri="{FF2B5EF4-FFF2-40B4-BE49-F238E27FC236}">
                <a16:creationId xmlns:a16="http://schemas.microsoft.com/office/drawing/2014/main" id="{CE9993E9-7D78-99CE-583B-BA379CB30D7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229AA930-3E1A-54F2-AF7D-22F402B12446}"/>
              </a:ext>
            </a:extLst>
          </p:cNvPr>
          <p:cNvSpPr>
            <a:spLocks noGrp="1"/>
          </p:cNvSpPr>
          <p:nvPr>
            <p:ph type="sldNum" sz="quarter" idx="11"/>
          </p:nvPr>
        </p:nvSpPr>
        <p:spPr/>
        <p:txBody>
          <a:bodyPr/>
          <a:lstStyle/>
          <a:p>
            <a:fld id="{DA2C159E-F13C-4A85-9A41-E7669D3E0D70}" type="slidenum">
              <a:rPr lang="en-GB" noProof="0" smtClean="0"/>
              <a:pPr/>
              <a:t>67</a:t>
            </a:fld>
            <a:endParaRPr lang="en-GB" noProof="0" dirty="0"/>
          </a:p>
        </p:txBody>
      </p:sp>
      <p:pic>
        <p:nvPicPr>
          <p:cNvPr id="9" name="Picture 8" descr="Pictorial image reference of a patient record with formulae and function on the Full name and DOB year.  The record contains Patient id, First name, Last name, DOB, Full name, DOB year, Consultation fee, Appointment fee, Total fee, Missed appointments, Waiting time in minutes.">
            <a:extLst>
              <a:ext uri="{FF2B5EF4-FFF2-40B4-BE49-F238E27FC236}">
                <a16:creationId xmlns:a16="http://schemas.microsoft.com/office/drawing/2014/main" id="{C9B8BF59-9B45-96D0-39AA-C25B8D0E98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72941" y="1033847"/>
            <a:ext cx="4459206" cy="3075806"/>
          </a:xfrm>
          <a:prstGeom prst="rect">
            <a:avLst/>
          </a:prstGeom>
          <a:ln>
            <a:solidFill>
              <a:schemeClr val="tx2"/>
            </a:solidFill>
          </a:ln>
        </p:spPr>
      </p:pic>
    </p:spTree>
    <p:extLst>
      <p:ext uri="{BB962C8B-B14F-4D97-AF65-F5344CB8AC3E}">
        <p14:creationId xmlns:p14="http://schemas.microsoft.com/office/powerpoint/2010/main" val="365505339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7C36FD-A971-3829-BE77-2F31E254267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8F9CE39-661D-85AD-2DF6-F8A620AE43B1}"/>
              </a:ext>
            </a:extLst>
          </p:cNvPr>
          <p:cNvSpPr>
            <a:spLocks noGrp="1"/>
          </p:cNvSpPr>
          <p:nvPr>
            <p:ph type="title"/>
          </p:nvPr>
        </p:nvSpPr>
        <p:spPr/>
        <p:txBody>
          <a:bodyPr>
            <a:normAutofit/>
          </a:bodyPr>
          <a:lstStyle/>
          <a:p>
            <a:pPr>
              <a:lnSpc>
                <a:spcPct val="100000"/>
              </a:lnSpc>
            </a:pPr>
            <a:r>
              <a:rPr lang="en-GB" noProof="0" dirty="0"/>
              <a:t>Input and output errors</a:t>
            </a:r>
            <a:endParaRPr lang="en-GB" sz="3600" noProof="0" dirty="0"/>
          </a:p>
        </p:txBody>
      </p:sp>
      <p:sp>
        <p:nvSpPr>
          <p:cNvPr id="5" name="Text Placeholder 4">
            <a:extLst>
              <a:ext uri="{FF2B5EF4-FFF2-40B4-BE49-F238E27FC236}">
                <a16:creationId xmlns:a16="http://schemas.microsoft.com/office/drawing/2014/main" id="{DC0F1A4F-BE76-34B4-5DB6-8B46410E7593}"/>
              </a:ext>
            </a:extLst>
          </p:cNvPr>
          <p:cNvSpPr>
            <a:spLocks noGrp="1"/>
          </p:cNvSpPr>
          <p:nvPr>
            <p:ph type="body" sz="quarter" idx="12"/>
          </p:nvPr>
        </p:nvSpPr>
        <p:spPr>
          <a:xfrm>
            <a:off x="234001" y="986400"/>
            <a:ext cx="8436512" cy="3601574"/>
          </a:xfrm>
        </p:spPr>
        <p:txBody>
          <a:bodyPr/>
          <a:lstStyle/>
          <a:p>
            <a:pPr lvl="1">
              <a:lnSpc>
                <a:spcPct val="100000"/>
              </a:lnSpc>
            </a:pPr>
            <a:r>
              <a:rPr lang="en-GB" sz="2400" noProof="0" dirty="0"/>
              <a:t>Some spreadsheet errors come from incorrect data types or values.</a:t>
            </a:r>
          </a:p>
          <a:p>
            <a:pPr lvl="1">
              <a:lnSpc>
                <a:spcPct val="100000"/>
              </a:lnSpc>
            </a:pPr>
            <a:r>
              <a:rPr lang="en-GB" sz="2400" noProof="0" dirty="0"/>
              <a:t>Input error examples: </a:t>
            </a:r>
          </a:p>
          <a:p>
            <a:pPr lvl="2"/>
            <a:r>
              <a:rPr lang="en-GB" noProof="0" dirty="0"/>
              <a:t>Text in a number field, extra spaces, spelling mistakes.</a:t>
            </a:r>
          </a:p>
          <a:p>
            <a:pPr lvl="1">
              <a:lnSpc>
                <a:spcPct val="100000"/>
              </a:lnSpc>
            </a:pPr>
            <a:r>
              <a:rPr lang="en-GB" sz="2400" noProof="0" dirty="0"/>
              <a:t>Output error examples: </a:t>
            </a:r>
          </a:p>
          <a:p>
            <a:pPr lvl="2"/>
            <a:r>
              <a:rPr lang="en-GB" noProof="0" dirty="0"/>
              <a:t>Incorrect formulas, broken references, missing cells.</a:t>
            </a:r>
          </a:p>
          <a:p>
            <a:pPr lvl="1">
              <a:lnSpc>
                <a:spcPct val="100000"/>
              </a:lnSpc>
            </a:pPr>
            <a:endParaRPr lang="en-GB" sz="2400" noProof="0" dirty="0"/>
          </a:p>
          <a:p>
            <a:pPr lvl="1">
              <a:lnSpc>
                <a:spcPct val="100000"/>
              </a:lnSpc>
            </a:pPr>
            <a:r>
              <a:rPr lang="en-GB" sz="2400" noProof="0" dirty="0"/>
              <a:t>Can you spot the error here? </a:t>
            </a:r>
          </a:p>
          <a:p>
            <a:endParaRPr lang="en-GB" noProof="0" dirty="0"/>
          </a:p>
        </p:txBody>
      </p:sp>
      <p:sp>
        <p:nvSpPr>
          <p:cNvPr id="3" name="Footer Placeholder 2">
            <a:extLst>
              <a:ext uri="{FF2B5EF4-FFF2-40B4-BE49-F238E27FC236}">
                <a16:creationId xmlns:a16="http://schemas.microsoft.com/office/drawing/2014/main" id="{A178544F-BA4F-3EF2-3616-4BB307BAA1C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E7EE1C94-D87A-80F7-5CF9-57E9ED8E9EF2}"/>
              </a:ext>
            </a:extLst>
          </p:cNvPr>
          <p:cNvSpPr>
            <a:spLocks noGrp="1"/>
          </p:cNvSpPr>
          <p:nvPr>
            <p:ph type="sldNum" sz="quarter" idx="11"/>
          </p:nvPr>
        </p:nvSpPr>
        <p:spPr/>
        <p:txBody>
          <a:bodyPr/>
          <a:lstStyle/>
          <a:p>
            <a:fld id="{DA2C159E-F13C-4A85-9A41-E7669D3E0D70}" type="slidenum">
              <a:rPr lang="en-GB" noProof="0" smtClean="0"/>
              <a:pPr/>
              <a:t>68</a:t>
            </a:fld>
            <a:endParaRPr lang="en-GB" noProof="0" dirty="0"/>
          </a:p>
        </p:txBody>
      </p:sp>
      <p:pic>
        <p:nvPicPr>
          <p:cNvPr id="7" name="Picture 6" descr="Pictorial reference of a table showing Test 1, Test 2 and Total.">
            <a:extLst>
              <a:ext uri="{FF2B5EF4-FFF2-40B4-BE49-F238E27FC236}">
                <a16:creationId xmlns:a16="http://schemas.microsoft.com/office/drawing/2014/main" id="{CB7CC2C2-814D-1958-6463-21E04C03A5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16016" y="3518588"/>
            <a:ext cx="2475443" cy="1414539"/>
          </a:xfrm>
          <a:prstGeom prst="rect">
            <a:avLst/>
          </a:prstGeom>
          <a:ln>
            <a:solidFill>
              <a:schemeClr val="tx2"/>
            </a:solidFill>
          </a:ln>
        </p:spPr>
      </p:pic>
    </p:spTree>
    <p:extLst>
      <p:ext uri="{BB962C8B-B14F-4D97-AF65-F5344CB8AC3E}">
        <p14:creationId xmlns:p14="http://schemas.microsoft.com/office/powerpoint/2010/main" val="355685057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291D71-53AD-F506-04C2-C887D6E1F40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FFC4F22-8695-CD00-CF79-C8F580C8F811}"/>
              </a:ext>
            </a:extLst>
          </p:cNvPr>
          <p:cNvSpPr>
            <a:spLocks noGrp="1"/>
          </p:cNvSpPr>
          <p:nvPr>
            <p:ph type="title"/>
          </p:nvPr>
        </p:nvSpPr>
        <p:spPr/>
        <p:txBody>
          <a:bodyPr>
            <a:normAutofit/>
          </a:bodyPr>
          <a:lstStyle/>
          <a:p>
            <a:pPr>
              <a:lnSpc>
                <a:spcPct val="100000"/>
              </a:lnSpc>
            </a:pPr>
            <a:r>
              <a:rPr lang="en-GB" noProof="0" dirty="0"/>
              <a:t>Cleaning data best practice</a:t>
            </a:r>
            <a:endParaRPr lang="en-GB" sz="3600" noProof="0" dirty="0"/>
          </a:p>
        </p:txBody>
      </p:sp>
      <p:sp>
        <p:nvSpPr>
          <p:cNvPr id="5" name="Text Placeholder 4">
            <a:extLst>
              <a:ext uri="{FF2B5EF4-FFF2-40B4-BE49-F238E27FC236}">
                <a16:creationId xmlns:a16="http://schemas.microsoft.com/office/drawing/2014/main" id="{12D0B90A-97E1-090A-CFAE-B3C8F749FF92}"/>
              </a:ext>
            </a:extLst>
          </p:cNvPr>
          <p:cNvSpPr>
            <a:spLocks noGrp="1"/>
          </p:cNvSpPr>
          <p:nvPr>
            <p:ph type="body" sz="quarter" idx="12"/>
          </p:nvPr>
        </p:nvSpPr>
        <p:spPr/>
        <p:txBody>
          <a:bodyPr/>
          <a:lstStyle/>
          <a:p>
            <a:pPr lvl="1">
              <a:lnSpc>
                <a:spcPct val="100000"/>
              </a:lnSpc>
            </a:pPr>
            <a:r>
              <a:rPr lang="en-GB" sz="2400" noProof="0" dirty="0"/>
              <a:t>Look for missing or incorrect entries.</a:t>
            </a:r>
          </a:p>
          <a:p>
            <a:pPr lvl="1">
              <a:lnSpc>
                <a:spcPct val="100000"/>
              </a:lnSpc>
            </a:pPr>
            <a:r>
              <a:rPr lang="en-GB" sz="2400" noProof="0" dirty="0"/>
              <a:t>Remove duplicates and extra spaces.</a:t>
            </a:r>
          </a:p>
          <a:p>
            <a:pPr lvl="1">
              <a:lnSpc>
                <a:spcPct val="100000"/>
              </a:lnSpc>
            </a:pPr>
            <a:r>
              <a:rPr lang="en-GB" sz="2400" noProof="0" dirty="0"/>
              <a:t>Check that all columns use consistent formatting and data types.</a:t>
            </a:r>
          </a:p>
          <a:p>
            <a:pPr lvl="1">
              <a:lnSpc>
                <a:spcPct val="100000"/>
              </a:lnSpc>
            </a:pPr>
            <a:r>
              <a:rPr lang="en-GB" sz="2400" noProof="0" dirty="0"/>
              <a:t>Reduce unnecessary columns.</a:t>
            </a:r>
          </a:p>
          <a:p>
            <a:pPr lvl="1">
              <a:lnSpc>
                <a:spcPct val="100000"/>
              </a:lnSpc>
            </a:pPr>
            <a:r>
              <a:rPr lang="en-GB" sz="2400" noProof="0" dirty="0"/>
              <a:t>Add any missing formula or functions.</a:t>
            </a:r>
          </a:p>
          <a:p>
            <a:pPr lvl="1">
              <a:lnSpc>
                <a:spcPct val="100000"/>
              </a:lnSpc>
            </a:pPr>
            <a:r>
              <a:rPr lang="en-GB" sz="2400" noProof="0" dirty="0"/>
              <a:t>Where could absolute referencing help?</a:t>
            </a:r>
          </a:p>
          <a:p>
            <a:endParaRPr lang="en-GB" noProof="0" dirty="0"/>
          </a:p>
        </p:txBody>
      </p:sp>
      <p:sp>
        <p:nvSpPr>
          <p:cNvPr id="3" name="Footer Placeholder 2">
            <a:extLst>
              <a:ext uri="{FF2B5EF4-FFF2-40B4-BE49-F238E27FC236}">
                <a16:creationId xmlns:a16="http://schemas.microsoft.com/office/drawing/2014/main" id="{0A48DC3F-837F-277D-8990-C8403B0185A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2D1D76BD-9A39-9E3E-F03B-CD1C1EA0E31A}"/>
              </a:ext>
            </a:extLst>
          </p:cNvPr>
          <p:cNvSpPr>
            <a:spLocks noGrp="1"/>
          </p:cNvSpPr>
          <p:nvPr>
            <p:ph type="sldNum" sz="quarter" idx="11"/>
          </p:nvPr>
        </p:nvSpPr>
        <p:spPr/>
        <p:txBody>
          <a:bodyPr/>
          <a:lstStyle/>
          <a:p>
            <a:fld id="{DA2C159E-F13C-4A85-9A41-E7669D3E0D70}" type="slidenum">
              <a:rPr lang="en-GB" noProof="0" smtClean="0"/>
              <a:pPr/>
              <a:t>69</a:t>
            </a:fld>
            <a:endParaRPr lang="en-GB" noProof="0" dirty="0"/>
          </a:p>
        </p:txBody>
      </p:sp>
    </p:spTree>
    <p:extLst>
      <p:ext uri="{BB962C8B-B14F-4D97-AF65-F5344CB8AC3E}">
        <p14:creationId xmlns:p14="http://schemas.microsoft.com/office/powerpoint/2010/main" val="342863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AB8BBF-2271-D55F-1D30-190109F6CB6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248D2D8-110B-EAB4-BC40-B0AFD5811302}"/>
              </a:ext>
            </a:extLst>
          </p:cNvPr>
          <p:cNvSpPr>
            <a:spLocks noGrp="1"/>
          </p:cNvSpPr>
          <p:nvPr>
            <p:ph type="title"/>
          </p:nvPr>
        </p:nvSpPr>
        <p:spPr/>
        <p:txBody>
          <a:bodyPr>
            <a:normAutofit/>
          </a:bodyPr>
          <a:lstStyle/>
          <a:p>
            <a:pPr>
              <a:lnSpc>
                <a:spcPct val="100000"/>
              </a:lnSpc>
            </a:pPr>
            <a:r>
              <a:rPr lang="en-GB" noProof="0" dirty="0">
                <a:ea typeface="+mj-lt"/>
                <a:cs typeface="+mj-lt"/>
              </a:rPr>
              <a:t>Sorting relevant/irrelevant posts</a:t>
            </a:r>
            <a:endParaRPr lang="en-GB" sz="3600" noProof="0" dirty="0"/>
          </a:p>
        </p:txBody>
      </p:sp>
      <p:sp>
        <p:nvSpPr>
          <p:cNvPr id="5" name="Text Placeholder 4">
            <a:extLst>
              <a:ext uri="{FF2B5EF4-FFF2-40B4-BE49-F238E27FC236}">
                <a16:creationId xmlns:a16="http://schemas.microsoft.com/office/drawing/2014/main" id="{63131DCA-05CF-96EB-31E3-0AB8660DECDC}"/>
              </a:ext>
            </a:extLst>
          </p:cNvPr>
          <p:cNvSpPr>
            <a:spLocks noGrp="1"/>
          </p:cNvSpPr>
          <p:nvPr>
            <p:ph type="body" sz="quarter" idx="12"/>
          </p:nvPr>
        </p:nvSpPr>
        <p:spPr/>
        <p:txBody>
          <a:bodyPr/>
          <a:lstStyle/>
          <a:p>
            <a:pPr>
              <a:lnSpc>
                <a:spcPct val="100000"/>
              </a:lnSpc>
            </a:pPr>
            <a:r>
              <a:rPr lang="en-GB" sz="2400" noProof="0" dirty="0"/>
              <a:t>Identify posts relevant to </a:t>
            </a:r>
            <a:r>
              <a:rPr lang="en-GB" sz="2400" noProof="0" dirty="0" err="1"/>
              <a:t>Brightfutures</a:t>
            </a:r>
            <a:r>
              <a:rPr lang="en-GB" sz="2400" noProof="0" dirty="0"/>
              <a:t> College’s goals.</a:t>
            </a:r>
          </a:p>
          <a:p>
            <a:pPr>
              <a:lnSpc>
                <a:spcPct val="100000"/>
              </a:lnSpc>
            </a:pPr>
            <a:endParaRPr lang="en-GB" sz="2400" noProof="0" dirty="0"/>
          </a:p>
          <a:p>
            <a:pPr marL="0" lvl="1" indent="0">
              <a:lnSpc>
                <a:spcPct val="100000"/>
              </a:lnSpc>
              <a:buNone/>
            </a:pPr>
            <a:r>
              <a:rPr lang="en-GB" sz="2400" noProof="0" dirty="0"/>
              <a:t>Steps:</a:t>
            </a:r>
          </a:p>
          <a:p>
            <a:pPr lvl="1"/>
            <a:r>
              <a:rPr lang="en-GB" noProof="0" dirty="0"/>
              <a:t>In pairs, classify posts as relevant or irrelevant.</a:t>
            </a:r>
          </a:p>
          <a:p>
            <a:pPr lvl="1"/>
            <a:r>
              <a:rPr lang="en-GB" noProof="0" dirty="0"/>
              <a:t>Participate in a group discussion to resolve differences.</a:t>
            </a:r>
          </a:p>
          <a:p>
            <a:pPr lvl="1"/>
            <a:endParaRPr lang="en-GB" noProof="0" dirty="0"/>
          </a:p>
          <a:p>
            <a:r>
              <a:rPr lang="en-GB" noProof="0" dirty="0"/>
              <a:t>Now that we've identified relevance, let's explore the sentiment of the relevant posts.</a:t>
            </a:r>
          </a:p>
          <a:p>
            <a:endParaRPr lang="en-GB" noProof="0" dirty="0"/>
          </a:p>
        </p:txBody>
      </p:sp>
      <p:sp>
        <p:nvSpPr>
          <p:cNvPr id="3" name="Footer Placeholder 2">
            <a:extLst>
              <a:ext uri="{FF2B5EF4-FFF2-40B4-BE49-F238E27FC236}">
                <a16:creationId xmlns:a16="http://schemas.microsoft.com/office/drawing/2014/main" id="{810FBB3F-977F-5D96-AA6C-ED2319A0AC5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cap="none" noProof="0" dirty="0"/>
              <a:t>EDUCATION &amp; TRAINING FOUNDATION</a:t>
            </a:r>
          </a:p>
        </p:txBody>
      </p:sp>
      <p:sp>
        <p:nvSpPr>
          <p:cNvPr id="4" name="Slide Number Placeholder 3">
            <a:extLst>
              <a:ext uri="{FF2B5EF4-FFF2-40B4-BE49-F238E27FC236}">
                <a16:creationId xmlns:a16="http://schemas.microsoft.com/office/drawing/2014/main" id="{835DAE84-A58F-DE7E-82AC-6E1880F6C972}"/>
              </a:ext>
            </a:extLst>
          </p:cNvPr>
          <p:cNvSpPr>
            <a:spLocks noGrp="1"/>
          </p:cNvSpPr>
          <p:nvPr>
            <p:ph type="sldNum" sz="quarter" idx="11"/>
          </p:nvPr>
        </p:nvSpPr>
        <p:spPr/>
        <p:txBody>
          <a:bodyPr/>
          <a:lstStyle/>
          <a:p>
            <a:fld id="{DA2C159E-F13C-4A85-9A41-E7669D3E0D70}" type="slidenum">
              <a:rPr lang="en-GB" noProof="0" smtClean="0"/>
              <a:pPr/>
              <a:t>7</a:t>
            </a:fld>
            <a:endParaRPr lang="en-GB" noProof="0" dirty="0"/>
          </a:p>
        </p:txBody>
      </p:sp>
    </p:spTree>
    <p:extLst>
      <p:ext uri="{BB962C8B-B14F-4D97-AF65-F5344CB8AC3E}">
        <p14:creationId xmlns:p14="http://schemas.microsoft.com/office/powerpoint/2010/main" val="256468440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C7B81E-574A-4B5C-65B5-C2C30C99551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C2DC2BD-92B9-89DB-DEBE-17CC69AFCBDE}"/>
              </a:ext>
            </a:extLst>
          </p:cNvPr>
          <p:cNvSpPr>
            <a:spLocks noGrp="1"/>
          </p:cNvSpPr>
          <p:nvPr>
            <p:ph type="title"/>
          </p:nvPr>
        </p:nvSpPr>
        <p:spPr/>
        <p:txBody>
          <a:bodyPr>
            <a:noAutofit/>
          </a:bodyPr>
          <a:lstStyle/>
          <a:p>
            <a:pPr>
              <a:lnSpc>
                <a:spcPct val="100000"/>
              </a:lnSpc>
            </a:pPr>
            <a:r>
              <a:rPr lang="en-GB" noProof="0" dirty="0"/>
              <a:t>Learner sentiment activity spreadsheet</a:t>
            </a:r>
          </a:p>
        </p:txBody>
      </p:sp>
      <p:sp>
        <p:nvSpPr>
          <p:cNvPr id="5" name="Text Placeholder 4">
            <a:extLst>
              <a:ext uri="{FF2B5EF4-FFF2-40B4-BE49-F238E27FC236}">
                <a16:creationId xmlns:a16="http://schemas.microsoft.com/office/drawing/2014/main" id="{1A69BC93-8811-CFAD-D45E-3F2650FAFDFD}"/>
              </a:ext>
            </a:extLst>
          </p:cNvPr>
          <p:cNvSpPr>
            <a:spLocks noGrp="1"/>
          </p:cNvSpPr>
          <p:nvPr>
            <p:ph type="body" sz="quarter" idx="12"/>
          </p:nvPr>
        </p:nvSpPr>
        <p:spPr>
          <a:xfrm>
            <a:off x="234000" y="1418448"/>
            <a:ext cx="7667625" cy="3097518"/>
          </a:xfrm>
        </p:spPr>
        <p:txBody>
          <a:bodyPr/>
          <a:lstStyle/>
          <a:p>
            <a:pPr lvl="1">
              <a:lnSpc>
                <a:spcPct val="100000"/>
              </a:lnSpc>
            </a:pPr>
            <a:r>
              <a:rPr lang="en-GB" sz="2400" noProof="0" dirty="0"/>
              <a:t>Open and review the Learner activity spreadsheet.</a:t>
            </a:r>
          </a:p>
          <a:p>
            <a:pPr lvl="1">
              <a:lnSpc>
                <a:spcPct val="100000"/>
              </a:lnSpc>
            </a:pPr>
            <a:r>
              <a:rPr lang="en-GB" sz="2400" noProof="0" dirty="0"/>
              <a:t>On your whiteboard, note down where best practice has not been applied to clean the data.</a:t>
            </a:r>
          </a:p>
          <a:p>
            <a:pPr lvl="1">
              <a:lnSpc>
                <a:spcPct val="100000"/>
              </a:lnSpc>
            </a:pPr>
            <a:r>
              <a:rPr lang="en-GB" sz="2400" noProof="0" dirty="0"/>
              <a:t>Now clean and complete the Learner activity spreadsheet.</a:t>
            </a:r>
          </a:p>
          <a:p>
            <a:endParaRPr lang="en-GB" noProof="0" dirty="0"/>
          </a:p>
        </p:txBody>
      </p:sp>
      <p:sp>
        <p:nvSpPr>
          <p:cNvPr id="3" name="Footer Placeholder 2">
            <a:extLst>
              <a:ext uri="{FF2B5EF4-FFF2-40B4-BE49-F238E27FC236}">
                <a16:creationId xmlns:a16="http://schemas.microsoft.com/office/drawing/2014/main" id="{28EF5B2E-1708-9E56-3250-46A65F7D6B0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8C0874D6-1251-25AC-CC65-BDEC7BDC576C}"/>
              </a:ext>
            </a:extLst>
          </p:cNvPr>
          <p:cNvSpPr>
            <a:spLocks noGrp="1"/>
          </p:cNvSpPr>
          <p:nvPr>
            <p:ph type="sldNum" sz="quarter" idx="11"/>
          </p:nvPr>
        </p:nvSpPr>
        <p:spPr/>
        <p:txBody>
          <a:bodyPr/>
          <a:lstStyle/>
          <a:p>
            <a:fld id="{DA2C159E-F13C-4A85-9A41-E7669D3E0D70}" type="slidenum">
              <a:rPr lang="en-GB" noProof="0" smtClean="0"/>
              <a:pPr/>
              <a:t>70</a:t>
            </a:fld>
            <a:endParaRPr lang="en-GB" noProof="0" dirty="0"/>
          </a:p>
        </p:txBody>
      </p:sp>
    </p:spTree>
    <p:extLst>
      <p:ext uri="{BB962C8B-B14F-4D97-AF65-F5344CB8AC3E}">
        <p14:creationId xmlns:p14="http://schemas.microsoft.com/office/powerpoint/2010/main" val="104059628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B6375E-FC2B-AC5D-26A4-03740761245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1C93383-9670-9ACB-7847-62371D6E7DFE}"/>
              </a:ext>
            </a:extLst>
          </p:cNvPr>
          <p:cNvSpPr>
            <a:spLocks noGrp="1"/>
          </p:cNvSpPr>
          <p:nvPr>
            <p:ph type="title"/>
          </p:nvPr>
        </p:nvSpPr>
        <p:spPr/>
        <p:txBody>
          <a:bodyPr>
            <a:normAutofit/>
          </a:bodyPr>
          <a:lstStyle/>
          <a:p>
            <a:pPr>
              <a:lnSpc>
                <a:spcPct val="100000"/>
              </a:lnSpc>
            </a:pPr>
            <a:r>
              <a:rPr lang="en-GB" noProof="0" dirty="0"/>
              <a:t>Benefits of cleaning the data</a:t>
            </a:r>
            <a:endParaRPr lang="en-GB" sz="3600" noProof="0" dirty="0"/>
          </a:p>
        </p:txBody>
      </p:sp>
      <p:sp>
        <p:nvSpPr>
          <p:cNvPr id="5" name="Text Placeholder 4">
            <a:extLst>
              <a:ext uri="{FF2B5EF4-FFF2-40B4-BE49-F238E27FC236}">
                <a16:creationId xmlns:a16="http://schemas.microsoft.com/office/drawing/2014/main" id="{87B28F4E-AE89-B6A7-5731-0F3812510D9F}"/>
              </a:ext>
            </a:extLst>
          </p:cNvPr>
          <p:cNvSpPr>
            <a:spLocks noGrp="1"/>
          </p:cNvSpPr>
          <p:nvPr>
            <p:ph type="body" sz="quarter" idx="12"/>
          </p:nvPr>
        </p:nvSpPr>
        <p:spPr/>
        <p:txBody>
          <a:bodyPr/>
          <a:lstStyle/>
          <a:p>
            <a:pPr marL="0" indent="0">
              <a:buNone/>
            </a:pPr>
            <a:r>
              <a:rPr lang="en-GB" noProof="0" dirty="0"/>
              <a:t>Identify the benefits of cleaning data:</a:t>
            </a:r>
          </a:p>
          <a:p>
            <a:pPr lvl="1"/>
            <a:r>
              <a:rPr lang="en-GB" noProof="0" dirty="0"/>
              <a:t>Makes data analysis more accurate.</a:t>
            </a:r>
          </a:p>
          <a:p>
            <a:pPr lvl="1"/>
            <a:r>
              <a:rPr lang="en-GB" noProof="0" dirty="0"/>
              <a:t>Saves time when using formulas and functions.</a:t>
            </a:r>
          </a:p>
          <a:p>
            <a:pPr lvl="1"/>
            <a:r>
              <a:rPr lang="en-GB" noProof="0" dirty="0"/>
              <a:t>Reduces errors in reports and charts.</a:t>
            </a:r>
          </a:p>
          <a:p>
            <a:pPr lvl="1"/>
            <a:r>
              <a:rPr lang="en-GB" noProof="0" dirty="0"/>
              <a:t>Helps with automation and future tasks.</a:t>
            </a:r>
          </a:p>
          <a:p>
            <a:endParaRPr lang="en-GB" noProof="0" dirty="0"/>
          </a:p>
        </p:txBody>
      </p:sp>
      <p:sp>
        <p:nvSpPr>
          <p:cNvPr id="3" name="Footer Placeholder 2">
            <a:extLst>
              <a:ext uri="{FF2B5EF4-FFF2-40B4-BE49-F238E27FC236}">
                <a16:creationId xmlns:a16="http://schemas.microsoft.com/office/drawing/2014/main" id="{416D2D6C-43FF-2C8F-FD01-090AAACF5AE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294F0AC6-A5B7-5AC9-8181-C3899CD603CF}"/>
              </a:ext>
            </a:extLst>
          </p:cNvPr>
          <p:cNvSpPr>
            <a:spLocks noGrp="1"/>
          </p:cNvSpPr>
          <p:nvPr>
            <p:ph type="sldNum" sz="quarter" idx="11"/>
          </p:nvPr>
        </p:nvSpPr>
        <p:spPr/>
        <p:txBody>
          <a:bodyPr/>
          <a:lstStyle/>
          <a:p>
            <a:fld id="{DA2C159E-F13C-4A85-9A41-E7669D3E0D70}" type="slidenum">
              <a:rPr lang="en-GB" noProof="0" smtClean="0"/>
              <a:pPr/>
              <a:t>71</a:t>
            </a:fld>
            <a:endParaRPr lang="en-GB" noProof="0" dirty="0"/>
          </a:p>
        </p:txBody>
      </p:sp>
    </p:spTree>
    <p:extLst>
      <p:ext uri="{BB962C8B-B14F-4D97-AF65-F5344CB8AC3E}">
        <p14:creationId xmlns:p14="http://schemas.microsoft.com/office/powerpoint/2010/main" val="108748100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7E6E5-67FB-1545-EAF7-98043745B93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CC10B09-08BF-8A40-3CB8-9342A006462B}"/>
              </a:ext>
            </a:extLst>
          </p:cNvPr>
          <p:cNvSpPr>
            <a:spLocks noGrp="1"/>
          </p:cNvSpPr>
          <p:nvPr>
            <p:ph type="title"/>
          </p:nvPr>
        </p:nvSpPr>
        <p:spPr/>
        <p:txBody>
          <a:bodyPr>
            <a:normAutofit/>
          </a:bodyPr>
          <a:lstStyle/>
          <a:p>
            <a:pPr>
              <a:lnSpc>
                <a:spcPct val="100000"/>
              </a:lnSpc>
            </a:pPr>
            <a:r>
              <a:rPr lang="en-GB" noProof="0" dirty="0"/>
              <a:t>What have you learnt?</a:t>
            </a:r>
            <a:endParaRPr lang="en-GB" sz="3600" noProof="0" dirty="0"/>
          </a:p>
        </p:txBody>
      </p:sp>
      <p:sp>
        <p:nvSpPr>
          <p:cNvPr id="5" name="Text Placeholder 4">
            <a:extLst>
              <a:ext uri="{FF2B5EF4-FFF2-40B4-BE49-F238E27FC236}">
                <a16:creationId xmlns:a16="http://schemas.microsoft.com/office/drawing/2014/main" id="{D5E69416-0F26-FAE8-D5E9-3969FD5C594B}"/>
              </a:ext>
            </a:extLst>
          </p:cNvPr>
          <p:cNvSpPr>
            <a:spLocks noGrp="1"/>
          </p:cNvSpPr>
          <p:nvPr>
            <p:ph type="body" sz="quarter" idx="12"/>
          </p:nvPr>
        </p:nvSpPr>
        <p:spPr/>
        <p:txBody>
          <a:bodyPr/>
          <a:lstStyle/>
          <a:p>
            <a:pPr>
              <a:lnSpc>
                <a:spcPct val="100000"/>
              </a:lnSpc>
            </a:pPr>
            <a:r>
              <a:rPr lang="en-GB" sz="2400" noProof="0" dirty="0"/>
              <a:t>On your whiteboard:</a:t>
            </a:r>
          </a:p>
          <a:p>
            <a:pPr lvl="1">
              <a:lnSpc>
                <a:spcPct val="100000"/>
              </a:lnSpc>
            </a:pPr>
            <a:r>
              <a:rPr lang="en-GB" sz="2400" noProof="0" dirty="0"/>
              <a:t>Write one strength you’ve shown today.</a:t>
            </a:r>
          </a:p>
          <a:p>
            <a:pPr lvl="1">
              <a:lnSpc>
                <a:spcPct val="100000"/>
              </a:lnSpc>
            </a:pPr>
            <a:r>
              <a:rPr lang="en-GB" sz="2400" noProof="0" dirty="0"/>
              <a:t>Write one area you want to improve.</a:t>
            </a:r>
          </a:p>
          <a:p>
            <a:pPr lvl="1">
              <a:lnSpc>
                <a:spcPct val="100000"/>
              </a:lnSpc>
            </a:pPr>
            <a:r>
              <a:rPr lang="en-GB" sz="2400" noProof="0" dirty="0"/>
              <a:t>What will you do next time to improve this?</a:t>
            </a:r>
          </a:p>
          <a:p>
            <a:endParaRPr lang="en-GB" noProof="0" dirty="0"/>
          </a:p>
        </p:txBody>
      </p:sp>
      <p:sp>
        <p:nvSpPr>
          <p:cNvPr id="3" name="Footer Placeholder 2">
            <a:extLst>
              <a:ext uri="{FF2B5EF4-FFF2-40B4-BE49-F238E27FC236}">
                <a16:creationId xmlns:a16="http://schemas.microsoft.com/office/drawing/2014/main" id="{6BB310F6-318C-889F-4AC8-6FA16B97AEE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9187CC48-5FEA-05FA-B05E-F54C55B993DA}"/>
              </a:ext>
            </a:extLst>
          </p:cNvPr>
          <p:cNvSpPr>
            <a:spLocks noGrp="1"/>
          </p:cNvSpPr>
          <p:nvPr>
            <p:ph type="sldNum" sz="quarter" idx="11"/>
          </p:nvPr>
        </p:nvSpPr>
        <p:spPr/>
        <p:txBody>
          <a:bodyPr/>
          <a:lstStyle/>
          <a:p>
            <a:fld id="{DA2C159E-F13C-4A85-9A41-E7669D3E0D70}" type="slidenum">
              <a:rPr lang="en-GB" noProof="0" smtClean="0"/>
              <a:pPr/>
              <a:t>72</a:t>
            </a:fld>
            <a:endParaRPr lang="en-GB" noProof="0" dirty="0"/>
          </a:p>
        </p:txBody>
      </p:sp>
    </p:spTree>
    <p:extLst>
      <p:ext uri="{BB962C8B-B14F-4D97-AF65-F5344CB8AC3E}">
        <p14:creationId xmlns:p14="http://schemas.microsoft.com/office/powerpoint/2010/main" val="116153844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B862EC-26E6-6877-C04C-984A7817B2A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095B526-94AB-DF2F-3FFB-D9464949CFBA}"/>
              </a:ext>
            </a:extLst>
          </p:cNvPr>
          <p:cNvSpPr>
            <a:spLocks noGrp="1"/>
          </p:cNvSpPr>
          <p:nvPr>
            <p:ph type="title"/>
          </p:nvPr>
        </p:nvSpPr>
        <p:spPr/>
        <p:txBody>
          <a:bodyPr>
            <a:normAutofit/>
          </a:bodyPr>
          <a:lstStyle/>
          <a:p>
            <a:pPr>
              <a:lnSpc>
                <a:spcPct val="100000"/>
              </a:lnSpc>
            </a:pPr>
            <a:r>
              <a:rPr lang="en-GB" noProof="0" dirty="0"/>
              <a:t>Checkpoint two instructions</a:t>
            </a:r>
            <a:endParaRPr lang="en-GB" sz="3600" noProof="0" dirty="0"/>
          </a:p>
        </p:txBody>
      </p:sp>
      <p:sp>
        <p:nvSpPr>
          <p:cNvPr id="5" name="Text Placeholder 4">
            <a:extLst>
              <a:ext uri="{FF2B5EF4-FFF2-40B4-BE49-F238E27FC236}">
                <a16:creationId xmlns:a16="http://schemas.microsoft.com/office/drawing/2014/main" id="{871202CC-858B-3EF9-52C8-F03772B78EC2}"/>
              </a:ext>
            </a:extLst>
          </p:cNvPr>
          <p:cNvSpPr>
            <a:spLocks noGrp="1"/>
          </p:cNvSpPr>
          <p:nvPr>
            <p:ph type="body" sz="quarter" idx="12"/>
          </p:nvPr>
        </p:nvSpPr>
        <p:spPr/>
        <p:txBody>
          <a:bodyPr/>
          <a:lstStyle/>
          <a:p>
            <a:pPr lvl="1">
              <a:lnSpc>
                <a:spcPct val="100000"/>
              </a:lnSpc>
            </a:pPr>
            <a:r>
              <a:rPr lang="en-GB" sz="2400" noProof="0" dirty="0"/>
              <a:t>Complete the Checkpoint two task.</a:t>
            </a:r>
          </a:p>
          <a:p>
            <a:pPr lvl="1">
              <a:lnSpc>
                <a:spcPct val="100000"/>
              </a:lnSpc>
            </a:pPr>
            <a:endParaRPr lang="en-GB" sz="2400" noProof="0" dirty="0"/>
          </a:p>
          <a:p>
            <a:pPr lvl="1">
              <a:lnSpc>
                <a:spcPct val="100000"/>
              </a:lnSpc>
            </a:pPr>
            <a:r>
              <a:rPr lang="en-GB" sz="2400" noProof="0" dirty="0"/>
              <a:t>Remember to:</a:t>
            </a:r>
          </a:p>
          <a:p>
            <a:pPr lvl="2"/>
            <a:r>
              <a:rPr lang="en-GB" noProof="0" dirty="0"/>
              <a:t>Read each question carefully.</a:t>
            </a:r>
          </a:p>
          <a:p>
            <a:pPr lvl="2"/>
            <a:r>
              <a:rPr lang="en-GB" noProof="0" dirty="0"/>
              <a:t>Ask for clarification on approach if unsure.</a:t>
            </a:r>
          </a:p>
          <a:p>
            <a:pPr lvl="2"/>
            <a:r>
              <a:rPr lang="en-GB" noProof="0" dirty="0"/>
              <a:t>Check your answers before passing the Checkpoint two back to the teacher.</a:t>
            </a:r>
          </a:p>
          <a:p>
            <a:endParaRPr lang="en-GB" noProof="0" dirty="0"/>
          </a:p>
        </p:txBody>
      </p:sp>
      <p:sp>
        <p:nvSpPr>
          <p:cNvPr id="3" name="Footer Placeholder 2">
            <a:extLst>
              <a:ext uri="{FF2B5EF4-FFF2-40B4-BE49-F238E27FC236}">
                <a16:creationId xmlns:a16="http://schemas.microsoft.com/office/drawing/2014/main" id="{2440DC79-F924-182B-0D7C-1A4C8214F1F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FC0BDBE9-B955-537E-5D0B-28C1CC397360}"/>
              </a:ext>
            </a:extLst>
          </p:cNvPr>
          <p:cNvSpPr>
            <a:spLocks noGrp="1"/>
          </p:cNvSpPr>
          <p:nvPr>
            <p:ph type="sldNum" sz="quarter" idx="11"/>
          </p:nvPr>
        </p:nvSpPr>
        <p:spPr/>
        <p:txBody>
          <a:bodyPr/>
          <a:lstStyle/>
          <a:p>
            <a:fld id="{DA2C159E-F13C-4A85-9A41-E7669D3E0D70}" type="slidenum">
              <a:rPr lang="en-GB" noProof="0" smtClean="0"/>
              <a:pPr/>
              <a:t>73</a:t>
            </a:fld>
            <a:endParaRPr lang="en-GB" noProof="0" dirty="0"/>
          </a:p>
        </p:txBody>
      </p:sp>
    </p:spTree>
    <p:extLst>
      <p:ext uri="{BB962C8B-B14F-4D97-AF65-F5344CB8AC3E}">
        <p14:creationId xmlns:p14="http://schemas.microsoft.com/office/powerpoint/2010/main" val="35915638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294362-6426-673F-B137-A86A81AC322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F071400-51BF-1DE7-08B8-F198424C3036}"/>
              </a:ext>
            </a:extLst>
          </p:cNvPr>
          <p:cNvSpPr>
            <a:spLocks noGrp="1"/>
          </p:cNvSpPr>
          <p:nvPr>
            <p:ph type="title"/>
          </p:nvPr>
        </p:nvSpPr>
        <p:spPr/>
        <p:txBody>
          <a:bodyPr>
            <a:normAutofit/>
          </a:bodyPr>
          <a:lstStyle/>
          <a:p>
            <a:pPr>
              <a:lnSpc>
                <a:spcPct val="100000"/>
              </a:lnSpc>
            </a:pPr>
            <a:r>
              <a:rPr lang="en-GB" noProof="0" dirty="0"/>
              <a:t>WellCare Clinic conclusion</a:t>
            </a:r>
            <a:endParaRPr lang="en-GB" sz="3600" noProof="0" dirty="0"/>
          </a:p>
        </p:txBody>
      </p:sp>
      <p:sp>
        <p:nvSpPr>
          <p:cNvPr id="5" name="Text Placeholder 4">
            <a:extLst>
              <a:ext uri="{FF2B5EF4-FFF2-40B4-BE49-F238E27FC236}">
                <a16:creationId xmlns:a16="http://schemas.microsoft.com/office/drawing/2014/main" id="{1452C6E3-92C4-0B62-5FBB-3C9448B5D3D1}"/>
              </a:ext>
            </a:extLst>
          </p:cNvPr>
          <p:cNvSpPr>
            <a:spLocks noGrp="1"/>
          </p:cNvSpPr>
          <p:nvPr>
            <p:ph type="body" sz="quarter" idx="12"/>
          </p:nvPr>
        </p:nvSpPr>
        <p:spPr/>
        <p:txBody>
          <a:bodyPr/>
          <a:lstStyle/>
          <a:p>
            <a:pPr>
              <a:buNone/>
            </a:pPr>
            <a:r>
              <a:rPr lang="en-GB" noProof="0" dirty="0"/>
              <a:t>Reflect on your learning (lessons 4 to </a:t>
            </a:r>
            <a:r>
              <a:rPr lang="en-GB" dirty="0"/>
              <a:t>7</a:t>
            </a:r>
            <a:r>
              <a:rPr lang="en-GB" noProof="0" dirty="0"/>
              <a:t>).</a:t>
            </a:r>
          </a:p>
          <a:p>
            <a:pPr>
              <a:buNone/>
            </a:pPr>
            <a:endParaRPr lang="en-GB" noProof="0" dirty="0"/>
          </a:p>
          <a:p>
            <a:r>
              <a:rPr lang="en-GB" noProof="0" dirty="0"/>
              <a:t>Use your whiteboard or notebook to answer:</a:t>
            </a:r>
          </a:p>
          <a:p>
            <a:pPr lvl="1">
              <a:lnSpc>
                <a:spcPct val="100000"/>
              </a:lnSpc>
            </a:pPr>
            <a:r>
              <a:rPr lang="en-GB" dirty="0"/>
              <a:t>o</a:t>
            </a:r>
            <a:r>
              <a:rPr lang="en-GB" sz="2400" noProof="0" dirty="0"/>
              <a:t>ne spreadsheet skill you now use confidently</a:t>
            </a:r>
          </a:p>
          <a:p>
            <a:pPr lvl="1">
              <a:lnSpc>
                <a:spcPct val="100000"/>
              </a:lnSpc>
            </a:pPr>
            <a:r>
              <a:rPr lang="en-GB" dirty="0"/>
              <a:t>a</a:t>
            </a:r>
            <a:r>
              <a:rPr lang="en-GB" sz="2400" noProof="0" dirty="0"/>
              <a:t> function or formula that made tasks easier</a:t>
            </a:r>
          </a:p>
          <a:p>
            <a:pPr lvl="1">
              <a:lnSpc>
                <a:spcPct val="100000"/>
              </a:lnSpc>
            </a:pPr>
            <a:r>
              <a:rPr lang="en-GB" dirty="0"/>
              <a:t>h</a:t>
            </a:r>
            <a:r>
              <a:rPr lang="en-GB" sz="2400" noProof="0" dirty="0"/>
              <a:t>ow your data analysis improved over time</a:t>
            </a:r>
          </a:p>
          <a:p>
            <a:pPr lvl="1">
              <a:lnSpc>
                <a:spcPct val="100000"/>
              </a:lnSpc>
            </a:pPr>
            <a:r>
              <a:rPr lang="en-GB" dirty="0"/>
              <a:t>a</a:t>
            </a:r>
            <a:r>
              <a:rPr lang="en-GB" sz="2400" noProof="0" dirty="0"/>
              <a:t> mistake you learnt from</a:t>
            </a:r>
          </a:p>
          <a:p>
            <a:pPr lvl="1">
              <a:lnSpc>
                <a:spcPct val="100000"/>
              </a:lnSpc>
            </a:pPr>
            <a:r>
              <a:rPr lang="en-GB" dirty="0"/>
              <a:t>h</a:t>
            </a:r>
            <a:r>
              <a:rPr lang="en-GB" sz="2400" noProof="0" dirty="0"/>
              <a:t>ow spreadsheets help WellCare Clinic.</a:t>
            </a:r>
            <a:endParaRPr lang="en-GB" noProof="0" dirty="0"/>
          </a:p>
        </p:txBody>
      </p:sp>
      <p:sp>
        <p:nvSpPr>
          <p:cNvPr id="3" name="Footer Placeholder 2">
            <a:extLst>
              <a:ext uri="{FF2B5EF4-FFF2-40B4-BE49-F238E27FC236}">
                <a16:creationId xmlns:a16="http://schemas.microsoft.com/office/drawing/2014/main" id="{9CA4CD4E-91D6-7759-2208-9E873521FAA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F4CCE371-822F-76C2-D4F9-578B9206E8B3}"/>
              </a:ext>
            </a:extLst>
          </p:cNvPr>
          <p:cNvSpPr>
            <a:spLocks noGrp="1"/>
          </p:cNvSpPr>
          <p:nvPr>
            <p:ph type="sldNum" sz="quarter" idx="11"/>
          </p:nvPr>
        </p:nvSpPr>
        <p:spPr/>
        <p:txBody>
          <a:bodyPr/>
          <a:lstStyle/>
          <a:p>
            <a:fld id="{DA2C159E-F13C-4A85-9A41-E7669D3E0D70}" type="slidenum">
              <a:rPr lang="en-GB" noProof="0" smtClean="0"/>
              <a:pPr/>
              <a:t>74</a:t>
            </a:fld>
            <a:endParaRPr lang="en-GB" noProof="0" dirty="0"/>
          </a:p>
        </p:txBody>
      </p:sp>
    </p:spTree>
    <p:extLst>
      <p:ext uri="{BB962C8B-B14F-4D97-AF65-F5344CB8AC3E}">
        <p14:creationId xmlns:p14="http://schemas.microsoft.com/office/powerpoint/2010/main" val="295128504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8</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Chart champions</a:t>
            </a:r>
          </a:p>
        </p:txBody>
      </p:sp>
    </p:spTree>
    <p:extLst>
      <p:ext uri="{BB962C8B-B14F-4D97-AF65-F5344CB8AC3E}">
        <p14:creationId xmlns:p14="http://schemas.microsoft.com/office/powerpoint/2010/main" val="321582694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normAutofit/>
          </a:bodyPr>
          <a:lstStyle/>
          <a:p>
            <a:pPr>
              <a:lnSpc>
                <a:spcPct val="100000"/>
              </a:lnSpc>
            </a:pPr>
            <a:r>
              <a:rPr lang="en-GB" noProof="0" dirty="0">
                <a:latin typeface="Arial" panose="020B0604020202020204" pitchFamily="34" charset="0"/>
                <a:cs typeface="Arial" panose="020B0604020202020204" pitchFamily="34" charset="0"/>
              </a:rPr>
              <a:t>Checkpoint two feedback</a:t>
            </a:r>
            <a:endParaRPr lang="en-GB" sz="3600" noProof="0" dirty="0"/>
          </a:p>
        </p:txBody>
      </p:sp>
      <p:sp>
        <p:nvSpPr>
          <p:cNvPr id="5" name="Text Placeholder 4"/>
          <p:cNvSpPr>
            <a:spLocks noGrp="1"/>
          </p:cNvSpPr>
          <p:nvPr>
            <p:ph type="body" sz="quarter" idx="12"/>
          </p:nvPr>
        </p:nvSpPr>
        <p:spPr/>
        <p:txBody>
          <a:bodyPr/>
          <a:lstStyle/>
          <a:p>
            <a:pPr marL="0" indent="0">
              <a:buNone/>
            </a:pPr>
            <a:r>
              <a:rPr lang="en-GB" sz="2400" noProof="0" dirty="0">
                <a:latin typeface="Arial" panose="020B0604020202020204" pitchFamily="34" charset="0"/>
                <a:cs typeface="Arial" panose="020B0604020202020204" pitchFamily="34" charset="0"/>
              </a:rPr>
              <a:t>Feedback on Checkpoint two:</a:t>
            </a:r>
            <a:endParaRPr lang="en-GB" sz="2400" noProof="0" dirty="0"/>
          </a:p>
          <a:p>
            <a:pPr lvl="1">
              <a:lnSpc>
                <a:spcPct val="100000"/>
              </a:lnSpc>
            </a:pPr>
            <a:r>
              <a:rPr lang="en-GB" sz="2400" noProof="0" dirty="0"/>
              <a:t>What went well for you in this task?</a:t>
            </a:r>
          </a:p>
          <a:p>
            <a:pPr lvl="1">
              <a:lnSpc>
                <a:spcPct val="100000"/>
              </a:lnSpc>
            </a:pPr>
            <a:r>
              <a:rPr lang="en-GB" sz="2400" noProof="0" dirty="0"/>
              <a:t>What did you find difficult? What will you do differently next time?</a:t>
            </a:r>
          </a:p>
          <a:p>
            <a:pPr lvl="1">
              <a:lnSpc>
                <a:spcPct val="100000"/>
              </a:lnSpc>
            </a:pPr>
            <a:endParaRPr lang="en-GB" sz="2400" noProof="0" dirty="0"/>
          </a:p>
          <a:p>
            <a:pPr marL="0" indent="0">
              <a:buNone/>
            </a:pPr>
            <a:r>
              <a:rPr lang="en-GB" sz="2400" noProof="0" dirty="0">
                <a:latin typeface="Arial" panose="020B0604020202020204" pitchFamily="34" charset="0"/>
                <a:cs typeface="Arial" panose="020B0604020202020204" pitchFamily="34" charset="0"/>
              </a:rPr>
              <a:t>Feedback on Checkpoint two:</a:t>
            </a:r>
            <a:endParaRPr lang="en-GB" sz="2400" noProof="0" dirty="0"/>
          </a:p>
          <a:p>
            <a:pPr lvl="1">
              <a:lnSpc>
                <a:spcPct val="100000"/>
              </a:lnSpc>
            </a:pPr>
            <a:r>
              <a:rPr lang="en-GB" sz="2400" noProof="0" dirty="0"/>
              <a:t>Check your answers using your class notes.</a:t>
            </a:r>
          </a:p>
          <a:p>
            <a:pPr lvl="1">
              <a:lnSpc>
                <a:spcPct val="100000"/>
              </a:lnSpc>
            </a:pPr>
            <a:r>
              <a:rPr lang="en-GB" sz="2400" noProof="0" dirty="0"/>
              <a:t>Practise writing formulae and using functions.</a:t>
            </a:r>
          </a:p>
          <a:p>
            <a:pPr lvl="1">
              <a:lnSpc>
                <a:spcPct val="100000"/>
              </a:lnSpc>
            </a:pPr>
            <a:r>
              <a:rPr lang="en-GB" sz="2400" noProof="0" dirty="0"/>
              <a:t>Get ready for Checkpoint three – you’ll be creating charts and explaining what the data shows.</a:t>
            </a:r>
          </a:p>
          <a:p>
            <a:pPr marL="0" lvl="1" indent="0">
              <a:lnSpc>
                <a:spcPct val="100000"/>
              </a:lnSpc>
              <a:buNone/>
            </a:pPr>
            <a:endParaRPr lang="en-GB" sz="2400" noProof="0" dirty="0"/>
          </a:p>
          <a:p>
            <a:endParaRPr lang="en-GB" noProof="0"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p:cNvSpPr>
            <a:spLocks noGrp="1"/>
          </p:cNvSpPr>
          <p:nvPr>
            <p:ph type="sldNum" sz="quarter" idx="11"/>
          </p:nvPr>
        </p:nvSpPr>
        <p:spPr/>
        <p:txBody>
          <a:bodyPr/>
          <a:lstStyle/>
          <a:p>
            <a:fld id="{DA2C159E-F13C-4A85-9A41-E7669D3E0D70}" type="slidenum">
              <a:rPr lang="en-GB" noProof="0" smtClean="0"/>
              <a:pPr/>
              <a:t>76</a:t>
            </a:fld>
            <a:endParaRPr lang="en-GB" noProof="0" dirty="0"/>
          </a:p>
        </p:txBody>
      </p:sp>
    </p:spTree>
    <p:extLst>
      <p:ext uri="{BB962C8B-B14F-4D97-AF65-F5344CB8AC3E}">
        <p14:creationId xmlns:p14="http://schemas.microsoft.com/office/powerpoint/2010/main" val="320510871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454AA9-E2A8-44FF-1FFA-FE47CA84FDB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DB01ED2-361F-725D-FA22-B5CC59834E92}"/>
              </a:ext>
            </a:extLst>
          </p:cNvPr>
          <p:cNvSpPr>
            <a:spLocks noGrp="1"/>
          </p:cNvSpPr>
          <p:nvPr>
            <p:ph type="title"/>
          </p:nvPr>
        </p:nvSpPr>
        <p:spPr/>
        <p:txBody>
          <a:bodyPr>
            <a:normAutofit/>
          </a:bodyPr>
          <a:lstStyle/>
          <a:p>
            <a:pPr>
              <a:lnSpc>
                <a:spcPct val="100000"/>
              </a:lnSpc>
            </a:pPr>
            <a:r>
              <a:rPr lang="en-GB" noProof="0" dirty="0"/>
              <a:t>Which bar is best?</a:t>
            </a:r>
            <a:endParaRPr lang="en-GB" sz="3600" noProof="0" dirty="0"/>
          </a:p>
        </p:txBody>
      </p:sp>
      <p:sp>
        <p:nvSpPr>
          <p:cNvPr id="5" name="Text Placeholder 4">
            <a:extLst>
              <a:ext uri="{FF2B5EF4-FFF2-40B4-BE49-F238E27FC236}">
                <a16:creationId xmlns:a16="http://schemas.microsoft.com/office/drawing/2014/main" id="{5B93BF59-E521-DBD5-822F-E5D3FE725981}"/>
              </a:ext>
            </a:extLst>
          </p:cNvPr>
          <p:cNvSpPr>
            <a:spLocks noGrp="1"/>
          </p:cNvSpPr>
          <p:nvPr>
            <p:ph type="body" sz="quarter" idx="12"/>
          </p:nvPr>
        </p:nvSpPr>
        <p:spPr/>
        <p:txBody>
          <a:bodyPr/>
          <a:lstStyle/>
          <a:p>
            <a:pPr>
              <a:lnSpc>
                <a:spcPct val="100000"/>
              </a:lnSpc>
            </a:pPr>
            <a:r>
              <a:rPr lang="en-GB" sz="2400" noProof="0" dirty="0"/>
              <a:t>You have two bar charts showing </a:t>
            </a:r>
            <a:r>
              <a:rPr lang="en-GB" sz="2400" noProof="0" dirty="0" err="1"/>
              <a:t>DriveSuccess</a:t>
            </a:r>
            <a:r>
              <a:rPr lang="en-GB" sz="2400" noProof="0" dirty="0"/>
              <a:t> feedback from March and April.</a:t>
            </a:r>
          </a:p>
          <a:p>
            <a:pPr>
              <a:lnSpc>
                <a:spcPct val="100000"/>
              </a:lnSpc>
            </a:pPr>
            <a:endParaRPr lang="en-GB" sz="2400" noProof="0" dirty="0"/>
          </a:p>
          <a:p>
            <a:pPr>
              <a:lnSpc>
                <a:spcPct val="100000"/>
              </a:lnSpc>
            </a:pPr>
            <a:r>
              <a:rPr lang="en-GB" noProof="0" dirty="0"/>
              <a:t>Your task (in pairs):</a:t>
            </a:r>
            <a:endParaRPr lang="en-GB" sz="2400" noProof="0" dirty="0"/>
          </a:p>
          <a:p>
            <a:pPr lvl="1">
              <a:lnSpc>
                <a:spcPct val="100000"/>
              </a:lnSpc>
            </a:pPr>
            <a:r>
              <a:rPr lang="en-GB" sz="2400" noProof="0" dirty="0"/>
              <a:t> Study both charts carefully.</a:t>
            </a:r>
          </a:p>
          <a:p>
            <a:pPr lvl="1">
              <a:lnSpc>
                <a:spcPct val="100000"/>
              </a:lnSpc>
            </a:pPr>
            <a:r>
              <a:rPr lang="en-GB" sz="2400" noProof="0" dirty="0"/>
              <a:t> Use labels or arrows to show:</a:t>
            </a:r>
          </a:p>
          <a:p>
            <a:pPr lvl="2"/>
            <a:r>
              <a:rPr lang="en-GB" noProof="0" dirty="0"/>
              <a:t> What makes one chart better?</a:t>
            </a:r>
          </a:p>
          <a:p>
            <a:pPr lvl="2"/>
            <a:r>
              <a:rPr lang="en-GB" noProof="0" dirty="0"/>
              <a:t> What needs to be improved?</a:t>
            </a:r>
          </a:p>
          <a:p>
            <a:pPr lvl="2"/>
            <a:r>
              <a:rPr lang="en-GB" noProof="0" dirty="0"/>
              <a:t> Which chart is best, and why?</a:t>
            </a:r>
          </a:p>
          <a:p>
            <a:endParaRPr lang="en-GB" noProof="0" dirty="0"/>
          </a:p>
        </p:txBody>
      </p:sp>
      <p:sp>
        <p:nvSpPr>
          <p:cNvPr id="3" name="Footer Placeholder 2">
            <a:extLst>
              <a:ext uri="{FF2B5EF4-FFF2-40B4-BE49-F238E27FC236}">
                <a16:creationId xmlns:a16="http://schemas.microsoft.com/office/drawing/2014/main" id="{AB63A8F6-7573-88AD-6D9E-9BF7DC4345C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5BDFA0F0-01AC-F323-6258-9976E0394A3F}"/>
              </a:ext>
            </a:extLst>
          </p:cNvPr>
          <p:cNvSpPr>
            <a:spLocks noGrp="1"/>
          </p:cNvSpPr>
          <p:nvPr>
            <p:ph type="sldNum" sz="quarter" idx="11"/>
          </p:nvPr>
        </p:nvSpPr>
        <p:spPr/>
        <p:txBody>
          <a:bodyPr/>
          <a:lstStyle/>
          <a:p>
            <a:fld id="{DA2C159E-F13C-4A85-9A41-E7669D3E0D70}" type="slidenum">
              <a:rPr lang="en-GB" noProof="0" smtClean="0"/>
              <a:pPr/>
              <a:t>77</a:t>
            </a:fld>
            <a:endParaRPr lang="en-GB" noProof="0" dirty="0"/>
          </a:p>
        </p:txBody>
      </p:sp>
    </p:spTree>
    <p:extLst>
      <p:ext uri="{BB962C8B-B14F-4D97-AF65-F5344CB8AC3E}">
        <p14:creationId xmlns:p14="http://schemas.microsoft.com/office/powerpoint/2010/main" val="138684843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E26D39-8BD9-1406-9207-63DAD7A98EE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20ACA6F-B596-3A6C-CB01-29F4223A2150}"/>
              </a:ext>
            </a:extLst>
          </p:cNvPr>
          <p:cNvSpPr>
            <a:spLocks noGrp="1"/>
          </p:cNvSpPr>
          <p:nvPr>
            <p:ph type="title"/>
          </p:nvPr>
        </p:nvSpPr>
        <p:spPr/>
        <p:txBody>
          <a:bodyPr>
            <a:normAutofit/>
          </a:bodyPr>
          <a:lstStyle/>
          <a:p>
            <a:pPr>
              <a:lnSpc>
                <a:spcPct val="100000"/>
              </a:lnSpc>
            </a:pPr>
            <a:r>
              <a:rPr lang="en-GB" noProof="0" dirty="0"/>
              <a:t>Which pie is best?</a:t>
            </a:r>
            <a:endParaRPr lang="en-GB" sz="3600" noProof="0" dirty="0"/>
          </a:p>
        </p:txBody>
      </p:sp>
      <p:sp>
        <p:nvSpPr>
          <p:cNvPr id="5" name="Text Placeholder 4">
            <a:extLst>
              <a:ext uri="{FF2B5EF4-FFF2-40B4-BE49-F238E27FC236}">
                <a16:creationId xmlns:a16="http://schemas.microsoft.com/office/drawing/2014/main" id="{B6766832-9ECB-5EC4-F7DF-81E2445E999E}"/>
              </a:ext>
            </a:extLst>
          </p:cNvPr>
          <p:cNvSpPr>
            <a:spLocks noGrp="1"/>
          </p:cNvSpPr>
          <p:nvPr>
            <p:ph type="body" sz="quarter" idx="12"/>
          </p:nvPr>
        </p:nvSpPr>
        <p:spPr/>
        <p:txBody>
          <a:bodyPr/>
          <a:lstStyle/>
          <a:p>
            <a:pPr>
              <a:buNone/>
            </a:pPr>
            <a:r>
              <a:rPr lang="en-GB" noProof="0" dirty="0"/>
              <a:t>These pie charts show the same </a:t>
            </a:r>
            <a:r>
              <a:rPr lang="en-GB" noProof="0" dirty="0" err="1"/>
              <a:t>DriveSuccess</a:t>
            </a:r>
            <a:r>
              <a:rPr lang="en-GB" noProof="0" dirty="0"/>
              <a:t> feedback from two different months.</a:t>
            </a:r>
          </a:p>
          <a:p>
            <a:pPr>
              <a:buNone/>
            </a:pPr>
            <a:endParaRPr lang="en-GB" noProof="0" dirty="0"/>
          </a:p>
          <a:p>
            <a:pPr>
              <a:buNone/>
            </a:pPr>
            <a:r>
              <a:rPr lang="en-GB" noProof="0" dirty="0"/>
              <a:t>Your task (in pairs):</a:t>
            </a:r>
            <a:endParaRPr lang="en-GB" sz="2400" noProof="0" dirty="0"/>
          </a:p>
          <a:p>
            <a:pPr lvl="1">
              <a:lnSpc>
                <a:spcPct val="100000"/>
              </a:lnSpc>
            </a:pPr>
            <a:r>
              <a:rPr lang="en-GB" sz="2400" noProof="0" dirty="0"/>
              <a:t>Read both charts carefully.</a:t>
            </a:r>
          </a:p>
          <a:p>
            <a:pPr lvl="1">
              <a:lnSpc>
                <a:spcPct val="100000"/>
              </a:lnSpc>
            </a:pPr>
            <a:r>
              <a:rPr lang="en-GB" sz="2400" noProof="0" dirty="0"/>
              <a:t>Label or highlight:</a:t>
            </a:r>
          </a:p>
          <a:p>
            <a:pPr lvl="2"/>
            <a:r>
              <a:rPr lang="en-GB" noProof="0" dirty="0"/>
              <a:t>What’s clear and easy to read?</a:t>
            </a:r>
          </a:p>
          <a:p>
            <a:pPr lvl="2"/>
            <a:r>
              <a:rPr lang="en-GB" noProof="0" dirty="0"/>
              <a:t>What’s missing or confusing?</a:t>
            </a:r>
          </a:p>
          <a:p>
            <a:pPr lvl="2"/>
            <a:r>
              <a:rPr lang="en-GB" noProof="0" dirty="0"/>
              <a:t>Which chart is best, and why?</a:t>
            </a:r>
          </a:p>
          <a:p>
            <a:endParaRPr lang="en-GB" noProof="0" dirty="0"/>
          </a:p>
        </p:txBody>
      </p:sp>
      <p:sp>
        <p:nvSpPr>
          <p:cNvPr id="3" name="Footer Placeholder 2">
            <a:extLst>
              <a:ext uri="{FF2B5EF4-FFF2-40B4-BE49-F238E27FC236}">
                <a16:creationId xmlns:a16="http://schemas.microsoft.com/office/drawing/2014/main" id="{D1F55AB8-AA69-713F-2EC2-20DD7F57192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A0C5A01B-86E8-05D4-847E-0AD61EA1C75F}"/>
              </a:ext>
            </a:extLst>
          </p:cNvPr>
          <p:cNvSpPr>
            <a:spLocks noGrp="1"/>
          </p:cNvSpPr>
          <p:nvPr>
            <p:ph type="sldNum" sz="quarter" idx="11"/>
          </p:nvPr>
        </p:nvSpPr>
        <p:spPr/>
        <p:txBody>
          <a:bodyPr/>
          <a:lstStyle/>
          <a:p>
            <a:fld id="{DA2C159E-F13C-4A85-9A41-E7669D3E0D70}" type="slidenum">
              <a:rPr lang="en-GB" noProof="0" smtClean="0"/>
              <a:pPr/>
              <a:t>78</a:t>
            </a:fld>
            <a:endParaRPr lang="en-GB" noProof="0" dirty="0"/>
          </a:p>
        </p:txBody>
      </p:sp>
    </p:spTree>
    <p:extLst>
      <p:ext uri="{BB962C8B-B14F-4D97-AF65-F5344CB8AC3E}">
        <p14:creationId xmlns:p14="http://schemas.microsoft.com/office/powerpoint/2010/main" val="136443512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CBF1DD-457D-CDE6-12FB-FB70B542A65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F4AF975-FD6F-1D81-E429-5CB799FDDB64}"/>
              </a:ext>
            </a:extLst>
          </p:cNvPr>
          <p:cNvSpPr>
            <a:spLocks noGrp="1"/>
          </p:cNvSpPr>
          <p:nvPr>
            <p:ph type="title"/>
          </p:nvPr>
        </p:nvSpPr>
        <p:spPr/>
        <p:txBody>
          <a:bodyPr>
            <a:normAutofit/>
          </a:bodyPr>
          <a:lstStyle/>
          <a:p>
            <a:pPr>
              <a:lnSpc>
                <a:spcPct val="100000"/>
              </a:lnSpc>
            </a:pPr>
            <a:r>
              <a:rPr lang="en-GB" noProof="0" dirty="0"/>
              <a:t>When to use each chart</a:t>
            </a:r>
            <a:endParaRPr lang="en-GB" sz="3600" noProof="0" dirty="0"/>
          </a:p>
        </p:txBody>
      </p:sp>
      <p:sp>
        <p:nvSpPr>
          <p:cNvPr id="5" name="Text Placeholder 4">
            <a:extLst>
              <a:ext uri="{FF2B5EF4-FFF2-40B4-BE49-F238E27FC236}">
                <a16:creationId xmlns:a16="http://schemas.microsoft.com/office/drawing/2014/main" id="{1E1161EC-A36B-2B68-21FA-DFB10FAE36AF}"/>
              </a:ext>
            </a:extLst>
          </p:cNvPr>
          <p:cNvSpPr>
            <a:spLocks noGrp="1"/>
          </p:cNvSpPr>
          <p:nvPr>
            <p:ph type="body" sz="quarter" idx="12"/>
          </p:nvPr>
        </p:nvSpPr>
        <p:spPr/>
        <p:txBody>
          <a:bodyPr/>
          <a:lstStyle/>
          <a:p>
            <a:pPr>
              <a:lnSpc>
                <a:spcPct val="100000"/>
              </a:lnSpc>
            </a:pPr>
            <a:r>
              <a:rPr lang="en-GB" sz="2400" noProof="0" dirty="0"/>
              <a:t>Bar chart or pie chart – which is best?</a:t>
            </a:r>
          </a:p>
          <a:p>
            <a:pPr lvl="1"/>
            <a:r>
              <a:rPr lang="en-GB" noProof="0" dirty="0"/>
              <a:t>Bar charts compare categories or changes over time.</a:t>
            </a:r>
          </a:p>
          <a:p>
            <a:pPr lvl="1"/>
            <a:r>
              <a:rPr lang="en-GB" noProof="0" dirty="0"/>
              <a:t>Pie charts show percentages or parts of a whole.</a:t>
            </a:r>
          </a:p>
          <a:p>
            <a:pPr>
              <a:lnSpc>
                <a:spcPct val="100000"/>
              </a:lnSpc>
            </a:pPr>
            <a:endParaRPr lang="en-GB" sz="2400" noProof="0" dirty="0"/>
          </a:p>
          <a:p>
            <a:pPr>
              <a:lnSpc>
                <a:spcPct val="100000"/>
              </a:lnSpc>
            </a:pPr>
            <a:r>
              <a:rPr lang="en-GB" sz="2400" noProof="0" dirty="0"/>
              <a:t>Tips:</a:t>
            </a:r>
          </a:p>
          <a:p>
            <a:pPr lvl="1"/>
            <a:r>
              <a:rPr lang="en-GB" noProof="0" dirty="0"/>
              <a:t>Use a bar chart when comparing numbers.</a:t>
            </a:r>
          </a:p>
          <a:p>
            <a:pPr lvl="1"/>
            <a:r>
              <a:rPr lang="en-GB" noProof="0" dirty="0"/>
              <a:t>Use a pie chart when showing a split or proportion.</a:t>
            </a:r>
          </a:p>
        </p:txBody>
      </p:sp>
      <p:sp>
        <p:nvSpPr>
          <p:cNvPr id="3" name="Footer Placeholder 2">
            <a:extLst>
              <a:ext uri="{FF2B5EF4-FFF2-40B4-BE49-F238E27FC236}">
                <a16:creationId xmlns:a16="http://schemas.microsoft.com/office/drawing/2014/main" id="{BC27C162-F4E9-3B1E-193A-3E842556724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D6EE1DE0-9E75-08AE-FB72-27C32EA128F2}"/>
              </a:ext>
            </a:extLst>
          </p:cNvPr>
          <p:cNvSpPr>
            <a:spLocks noGrp="1"/>
          </p:cNvSpPr>
          <p:nvPr>
            <p:ph type="sldNum" sz="quarter" idx="11"/>
          </p:nvPr>
        </p:nvSpPr>
        <p:spPr/>
        <p:txBody>
          <a:bodyPr/>
          <a:lstStyle/>
          <a:p>
            <a:fld id="{DA2C159E-F13C-4A85-9A41-E7669D3E0D70}" type="slidenum">
              <a:rPr lang="en-GB" noProof="0" smtClean="0"/>
              <a:pPr/>
              <a:t>79</a:t>
            </a:fld>
            <a:endParaRPr lang="en-GB" noProof="0" dirty="0"/>
          </a:p>
        </p:txBody>
      </p:sp>
    </p:spTree>
    <p:extLst>
      <p:ext uri="{BB962C8B-B14F-4D97-AF65-F5344CB8AC3E}">
        <p14:creationId xmlns:p14="http://schemas.microsoft.com/office/powerpoint/2010/main" val="10048309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E140D2-B609-9644-E591-441CD71B47A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1A300AC-5306-8619-ED93-4B34C8655B92}"/>
              </a:ext>
            </a:extLst>
          </p:cNvPr>
          <p:cNvSpPr>
            <a:spLocks noGrp="1"/>
          </p:cNvSpPr>
          <p:nvPr>
            <p:ph type="title"/>
          </p:nvPr>
        </p:nvSpPr>
        <p:spPr/>
        <p:txBody>
          <a:bodyPr>
            <a:normAutofit/>
          </a:bodyPr>
          <a:lstStyle/>
          <a:p>
            <a:pPr>
              <a:lnSpc>
                <a:spcPct val="100000"/>
              </a:lnSpc>
            </a:pPr>
            <a:r>
              <a:rPr lang="en-GB" sz="3600" noProof="0" dirty="0"/>
              <a:t>Sorting sentiment</a:t>
            </a:r>
          </a:p>
        </p:txBody>
      </p:sp>
      <p:sp>
        <p:nvSpPr>
          <p:cNvPr id="5" name="Text Placeholder 4">
            <a:extLst>
              <a:ext uri="{FF2B5EF4-FFF2-40B4-BE49-F238E27FC236}">
                <a16:creationId xmlns:a16="http://schemas.microsoft.com/office/drawing/2014/main" id="{C555AA37-3678-4789-9731-97A8832E00FB}"/>
              </a:ext>
            </a:extLst>
          </p:cNvPr>
          <p:cNvSpPr>
            <a:spLocks noGrp="1"/>
          </p:cNvSpPr>
          <p:nvPr>
            <p:ph type="body" sz="quarter" idx="12"/>
          </p:nvPr>
        </p:nvSpPr>
        <p:spPr/>
        <p:txBody>
          <a:bodyPr/>
          <a:lstStyle/>
          <a:p>
            <a:pPr>
              <a:lnSpc>
                <a:spcPct val="100000"/>
              </a:lnSpc>
            </a:pPr>
            <a:r>
              <a:rPr lang="en-GB" sz="2400" noProof="0" dirty="0"/>
              <a:t>Categorise relevant posts by sentiment (positive, neutral, negative).</a:t>
            </a:r>
          </a:p>
          <a:p>
            <a:pPr>
              <a:lnSpc>
                <a:spcPct val="100000"/>
              </a:lnSpc>
            </a:pPr>
            <a:endParaRPr lang="en-GB" sz="2400" noProof="0" dirty="0"/>
          </a:p>
          <a:p>
            <a:pPr marL="0" lvl="1" indent="0">
              <a:lnSpc>
                <a:spcPct val="100000"/>
              </a:lnSpc>
              <a:buNone/>
            </a:pPr>
            <a:r>
              <a:rPr lang="en-GB" sz="2400" noProof="0" dirty="0"/>
              <a:t>Steps:</a:t>
            </a:r>
          </a:p>
          <a:p>
            <a:pPr lvl="1"/>
            <a:r>
              <a:rPr lang="en-GB" noProof="0" dirty="0"/>
              <a:t>Sort posts into sentiment categories.</a:t>
            </a:r>
          </a:p>
          <a:p>
            <a:pPr lvl="1"/>
            <a:r>
              <a:rPr lang="en-GB" noProof="0" dirty="0"/>
              <a:t>Count the number in each category.</a:t>
            </a:r>
          </a:p>
          <a:p>
            <a:pPr lvl="1"/>
            <a:r>
              <a:rPr lang="en-GB" noProof="0" dirty="0"/>
              <a:t>Share results using mini whiteboards.</a:t>
            </a:r>
          </a:p>
          <a:p>
            <a:pPr lvl="2">
              <a:lnSpc>
                <a:spcPct val="100000"/>
              </a:lnSpc>
            </a:pPr>
            <a:endParaRPr lang="en-GB" sz="2400" noProof="0" dirty="0"/>
          </a:p>
          <a:p>
            <a:r>
              <a:rPr lang="en-GB" noProof="0" dirty="0"/>
              <a:t>How could understanding sentiment help </a:t>
            </a:r>
            <a:r>
              <a:rPr lang="en-GB" noProof="0" dirty="0" err="1"/>
              <a:t>Brightfutures</a:t>
            </a:r>
            <a:r>
              <a:rPr lang="en-GB" noProof="0" dirty="0"/>
              <a:t> College improve its communication?</a:t>
            </a:r>
          </a:p>
          <a:p>
            <a:endParaRPr lang="en-GB" noProof="0" dirty="0"/>
          </a:p>
        </p:txBody>
      </p:sp>
      <p:sp>
        <p:nvSpPr>
          <p:cNvPr id="3" name="Footer Placeholder 2">
            <a:extLst>
              <a:ext uri="{FF2B5EF4-FFF2-40B4-BE49-F238E27FC236}">
                <a16:creationId xmlns:a16="http://schemas.microsoft.com/office/drawing/2014/main" id="{287299F0-36C5-41FE-B5C0-F7E4513564E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cap="none" noProof="0" dirty="0"/>
              <a:t>EDUCATION &amp; TRAINING FOUNDATION</a:t>
            </a:r>
          </a:p>
        </p:txBody>
      </p:sp>
      <p:sp>
        <p:nvSpPr>
          <p:cNvPr id="4" name="Slide Number Placeholder 3">
            <a:extLst>
              <a:ext uri="{FF2B5EF4-FFF2-40B4-BE49-F238E27FC236}">
                <a16:creationId xmlns:a16="http://schemas.microsoft.com/office/drawing/2014/main" id="{16027E42-18C5-1FAB-6E54-B121638EC4B0}"/>
              </a:ext>
            </a:extLst>
          </p:cNvPr>
          <p:cNvSpPr>
            <a:spLocks noGrp="1"/>
          </p:cNvSpPr>
          <p:nvPr>
            <p:ph type="sldNum" sz="quarter" idx="11"/>
          </p:nvPr>
        </p:nvSpPr>
        <p:spPr/>
        <p:txBody>
          <a:bodyPr/>
          <a:lstStyle/>
          <a:p>
            <a:fld id="{DA2C159E-F13C-4A85-9A41-E7669D3E0D70}" type="slidenum">
              <a:rPr lang="en-GB" noProof="0" smtClean="0"/>
              <a:pPr/>
              <a:t>8</a:t>
            </a:fld>
            <a:endParaRPr lang="en-GB" noProof="0" dirty="0"/>
          </a:p>
        </p:txBody>
      </p:sp>
    </p:spTree>
    <p:extLst>
      <p:ext uri="{BB962C8B-B14F-4D97-AF65-F5344CB8AC3E}">
        <p14:creationId xmlns:p14="http://schemas.microsoft.com/office/powerpoint/2010/main" val="410931739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A25B49-C107-CD42-BB1E-AD5F71334A3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DAA5F26-D1CD-074F-28BE-DF74FC240C4E}"/>
              </a:ext>
            </a:extLst>
          </p:cNvPr>
          <p:cNvSpPr>
            <a:spLocks noGrp="1"/>
          </p:cNvSpPr>
          <p:nvPr>
            <p:ph type="title"/>
          </p:nvPr>
        </p:nvSpPr>
        <p:spPr/>
        <p:txBody>
          <a:bodyPr>
            <a:normAutofit/>
          </a:bodyPr>
          <a:lstStyle/>
          <a:p>
            <a:pPr>
              <a:lnSpc>
                <a:spcPct val="100000"/>
              </a:lnSpc>
            </a:pPr>
            <a:r>
              <a:rPr lang="en-GB" noProof="0" dirty="0" err="1"/>
              <a:t>DriveSuccess</a:t>
            </a:r>
            <a:r>
              <a:rPr lang="en-GB" noProof="0" dirty="0"/>
              <a:t> Academy</a:t>
            </a:r>
            <a:endParaRPr lang="en-GB" sz="3600" noProof="0" dirty="0"/>
          </a:p>
        </p:txBody>
      </p:sp>
      <p:sp>
        <p:nvSpPr>
          <p:cNvPr id="5" name="Text Placeholder 4">
            <a:extLst>
              <a:ext uri="{FF2B5EF4-FFF2-40B4-BE49-F238E27FC236}">
                <a16:creationId xmlns:a16="http://schemas.microsoft.com/office/drawing/2014/main" id="{7DE3052C-A449-84C7-6401-DBA1970D4D2A}"/>
              </a:ext>
            </a:extLst>
          </p:cNvPr>
          <p:cNvSpPr>
            <a:spLocks noGrp="1"/>
          </p:cNvSpPr>
          <p:nvPr>
            <p:ph type="body" sz="quarter" idx="12"/>
          </p:nvPr>
        </p:nvSpPr>
        <p:spPr/>
        <p:txBody>
          <a:bodyPr/>
          <a:lstStyle/>
          <a:p>
            <a:pPr>
              <a:buNone/>
            </a:pPr>
            <a:r>
              <a:rPr lang="en-GB" noProof="0" dirty="0"/>
              <a:t>Your role: junior data assistant.</a:t>
            </a:r>
          </a:p>
          <a:p>
            <a:pPr>
              <a:buNone/>
            </a:pPr>
            <a:endParaRPr lang="en-GB" noProof="0" dirty="0"/>
          </a:p>
          <a:p>
            <a:pPr>
              <a:buNone/>
            </a:pPr>
            <a:r>
              <a:rPr lang="en-GB" noProof="0" dirty="0" err="1"/>
              <a:t>DriveSuccess</a:t>
            </a:r>
            <a:r>
              <a:rPr lang="en-GB" noProof="0" dirty="0"/>
              <a:t> Academy has asked you to create charts to help show recent learner feedback.</a:t>
            </a:r>
          </a:p>
          <a:p>
            <a:pPr>
              <a:buNone/>
            </a:pPr>
            <a:endParaRPr lang="en-GB" noProof="0" dirty="0"/>
          </a:p>
          <a:p>
            <a:pPr>
              <a:buNone/>
            </a:pPr>
            <a:r>
              <a:rPr lang="en-GB" noProof="0" dirty="0"/>
              <a:t>Your goal:</a:t>
            </a:r>
          </a:p>
          <a:p>
            <a:pPr lvl="1"/>
            <a:r>
              <a:rPr lang="en-GB" noProof="0" dirty="0"/>
              <a:t> Present the data clearly.</a:t>
            </a:r>
          </a:p>
          <a:p>
            <a:pPr lvl="1"/>
            <a:r>
              <a:rPr lang="en-GB" noProof="0" dirty="0"/>
              <a:t> Choose the right chart.</a:t>
            </a:r>
          </a:p>
          <a:p>
            <a:pPr lvl="1"/>
            <a:r>
              <a:rPr lang="en-GB" noProof="0" dirty="0"/>
              <a:t> Help your manager make a decision.</a:t>
            </a:r>
          </a:p>
        </p:txBody>
      </p:sp>
      <p:sp>
        <p:nvSpPr>
          <p:cNvPr id="3" name="Footer Placeholder 2">
            <a:extLst>
              <a:ext uri="{FF2B5EF4-FFF2-40B4-BE49-F238E27FC236}">
                <a16:creationId xmlns:a16="http://schemas.microsoft.com/office/drawing/2014/main" id="{67D342CC-BE69-D6EF-7F14-9D36717C424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B5101CF0-696B-67DD-F629-BC699A448083}"/>
              </a:ext>
            </a:extLst>
          </p:cNvPr>
          <p:cNvSpPr>
            <a:spLocks noGrp="1"/>
          </p:cNvSpPr>
          <p:nvPr>
            <p:ph type="sldNum" sz="quarter" idx="11"/>
          </p:nvPr>
        </p:nvSpPr>
        <p:spPr/>
        <p:txBody>
          <a:bodyPr/>
          <a:lstStyle/>
          <a:p>
            <a:fld id="{DA2C159E-F13C-4A85-9A41-E7669D3E0D70}" type="slidenum">
              <a:rPr lang="en-GB" noProof="0" smtClean="0"/>
              <a:pPr/>
              <a:t>80</a:t>
            </a:fld>
            <a:endParaRPr lang="en-GB" noProof="0" dirty="0"/>
          </a:p>
        </p:txBody>
      </p:sp>
    </p:spTree>
    <p:extLst>
      <p:ext uri="{BB962C8B-B14F-4D97-AF65-F5344CB8AC3E}">
        <p14:creationId xmlns:p14="http://schemas.microsoft.com/office/powerpoint/2010/main" val="194339425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B6B519-7595-E1D4-23F1-08BCF031A29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04D7B19-7D9E-4D6A-B3A8-77411799043B}"/>
              </a:ext>
            </a:extLst>
          </p:cNvPr>
          <p:cNvSpPr>
            <a:spLocks noGrp="1"/>
          </p:cNvSpPr>
          <p:nvPr>
            <p:ph type="title"/>
          </p:nvPr>
        </p:nvSpPr>
        <p:spPr/>
        <p:txBody>
          <a:bodyPr>
            <a:normAutofit/>
          </a:bodyPr>
          <a:lstStyle/>
          <a:p>
            <a:pPr>
              <a:lnSpc>
                <a:spcPct val="100000"/>
              </a:lnSpc>
            </a:pPr>
            <a:r>
              <a:rPr lang="en-GB" noProof="0" dirty="0"/>
              <a:t>Create a bar chart – paper-based</a:t>
            </a:r>
            <a:endParaRPr lang="en-GB" sz="3600" noProof="0" dirty="0"/>
          </a:p>
        </p:txBody>
      </p:sp>
      <p:sp>
        <p:nvSpPr>
          <p:cNvPr id="5" name="Text Placeholder 4">
            <a:extLst>
              <a:ext uri="{FF2B5EF4-FFF2-40B4-BE49-F238E27FC236}">
                <a16:creationId xmlns:a16="http://schemas.microsoft.com/office/drawing/2014/main" id="{5BA1712D-E7CB-1FA2-8E6D-575DD5418466}"/>
              </a:ext>
            </a:extLst>
          </p:cNvPr>
          <p:cNvSpPr>
            <a:spLocks noGrp="1"/>
          </p:cNvSpPr>
          <p:nvPr>
            <p:ph type="body" sz="quarter" idx="12"/>
          </p:nvPr>
        </p:nvSpPr>
        <p:spPr/>
        <p:txBody>
          <a:bodyPr/>
          <a:lstStyle/>
          <a:p>
            <a:pPr>
              <a:buNone/>
            </a:pPr>
            <a:r>
              <a:rPr lang="en-GB" noProof="0" dirty="0"/>
              <a:t>Use the ‘manual bar chart’ sheet.</a:t>
            </a:r>
          </a:p>
          <a:p>
            <a:pPr>
              <a:buNone/>
            </a:pPr>
            <a:endParaRPr lang="en-GB" noProof="0" dirty="0"/>
          </a:p>
          <a:p>
            <a:pPr>
              <a:buNone/>
            </a:pPr>
            <a:r>
              <a:rPr lang="en-GB" noProof="0" dirty="0"/>
              <a:t>Your task:</a:t>
            </a:r>
          </a:p>
          <a:p>
            <a:pPr lvl="1"/>
            <a:r>
              <a:rPr lang="en-GB" noProof="0" dirty="0"/>
              <a:t>Draw a bar chart using feedback data. Include:</a:t>
            </a:r>
          </a:p>
          <a:p>
            <a:pPr marL="742950" lvl="1" indent="-285750">
              <a:buFont typeface="Arial" panose="020B0604020202020204" pitchFamily="34" charset="0"/>
              <a:buChar char="•"/>
            </a:pPr>
            <a:r>
              <a:rPr lang="en-GB" dirty="0"/>
              <a:t>title</a:t>
            </a:r>
          </a:p>
          <a:p>
            <a:pPr marL="742950" lvl="1" indent="-285750">
              <a:buFont typeface="Arial" panose="020B0604020202020204" pitchFamily="34" charset="0"/>
              <a:buChar char="•"/>
            </a:pPr>
            <a:r>
              <a:rPr lang="en-GB" dirty="0"/>
              <a:t>axis labels</a:t>
            </a:r>
          </a:p>
          <a:p>
            <a:pPr marL="742950" lvl="1" indent="-285750">
              <a:buFont typeface="Arial" panose="020B0604020202020204" pitchFamily="34" charset="0"/>
              <a:buChar char="•"/>
            </a:pPr>
            <a:r>
              <a:rPr lang="en-GB" dirty="0"/>
              <a:t>even bar spacing</a:t>
            </a:r>
          </a:p>
          <a:p>
            <a:pPr marL="742950" lvl="1" indent="-285750">
              <a:buFont typeface="Arial" panose="020B0604020202020204" pitchFamily="34" charset="0"/>
              <a:buChar char="•"/>
            </a:pPr>
            <a:r>
              <a:rPr lang="en-GB" dirty="0"/>
              <a:t>clear scale and colour.</a:t>
            </a:r>
            <a:endParaRPr lang="en-GB" noProof="0" dirty="0"/>
          </a:p>
          <a:p>
            <a:pPr lvl="1"/>
            <a:r>
              <a:rPr lang="en-GB" dirty="0"/>
              <a:t>Work in pairs to check and give feedback.</a:t>
            </a:r>
            <a:endParaRPr lang="en-GB" noProof="0" dirty="0"/>
          </a:p>
          <a:p>
            <a:pPr marL="0" indent="0">
              <a:lnSpc>
                <a:spcPct val="100000"/>
              </a:lnSpc>
              <a:spcAft>
                <a:spcPts val="800"/>
              </a:spcAft>
              <a:buSzPts val="1000"/>
              <a:buNone/>
              <a:tabLst>
                <a:tab pos="457200" algn="l"/>
              </a:tabLst>
            </a:pPr>
            <a:endParaRPr lang="en-GB" sz="2000" noProof="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3" name="Footer Placeholder 2">
            <a:extLst>
              <a:ext uri="{FF2B5EF4-FFF2-40B4-BE49-F238E27FC236}">
                <a16:creationId xmlns:a16="http://schemas.microsoft.com/office/drawing/2014/main" id="{B441F6A1-FB91-3228-D98A-FE7306CC2BC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77077365-E364-B86C-BF33-D6359D4CAACB}"/>
              </a:ext>
            </a:extLst>
          </p:cNvPr>
          <p:cNvSpPr>
            <a:spLocks noGrp="1"/>
          </p:cNvSpPr>
          <p:nvPr>
            <p:ph type="sldNum" sz="quarter" idx="11"/>
          </p:nvPr>
        </p:nvSpPr>
        <p:spPr/>
        <p:txBody>
          <a:bodyPr/>
          <a:lstStyle/>
          <a:p>
            <a:fld id="{DA2C159E-F13C-4A85-9A41-E7669D3E0D70}" type="slidenum">
              <a:rPr lang="en-GB" noProof="0" smtClean="0"/>
              <a:pPr/>
              <a:t>81</a:t>
            </a:fld>
            <a:endParaRPr lang="en-GB" noProof="0" dirty="0"/>
          </a:p>
        </p:txBody>
      </p:sp>
    </p:spTree>
    <p:extLst>
      <p:ext uri="{BB962C8B-B14F-4D97-AF65-F5344CB8AC3E}">
        <p14:creationId xmlns:p14="http://schemas.microsoft.com/office/powerpoint/2010/main" val="94545894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19DF05-FBCF-70BB-9C31-63BF1959A83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4D5DF18-807B-77EB-3527-442B7C07D3D7}"/>
              </a:ext>
            </a:extLst>
          </p:cNvPr>
          <p:cNvSpPr>
            <a:spLocks noGrp="1"/>
          </p:cNvSpPr>
          <p:nvPr>
            <p:ph type="title"/>
          </p:nvPr>
        </p:nvSpPr>
        <p:spPr/>
        <p:txBody>
          <a:bodyPr>
            <a:normAutofit/>
          </a:bodyPr>
          <a:lstStyle/>
          <a:p>
            <a:pPr>
              <a:lnSpc>
                <a:spcPct val="100000"/>
              </a:lnSpc>
            </a:pPr>
            <a:r>
              <a:rPr lang="en-GB" noProof="0" dirty="0"/>
              <a:t>Create a bar chart – review</a:t>
            </a:r>
            <a:endParaRPr lang="en-GB" sz="3600" noProof="0" dirty="0"/>
          </a:p>
        </p:txBody>
      </p:sp>
      <p:sp>
        <p:nvSpPr>
          <p:cNvPr id="5" name="Text Placeholder 4">
            <a:extLst>
              <a:ext uri="{FF2B5EF4-FFF2-40B4-BE49-F238E27FC236}">
                <a16:creationId xmlns:a16="http://schemas.microsoft.com/office/drawing/2014/main" id="{C87F07AE-A6EB-0DC5-0B77-0D22A6F3686F}"/>
              </a:ext>
            </a:extLst>
          </p:cNvPr>
          <p:cNvSpPr>
            <a:spLocks noGrp="1"/>
          </p:cNvSpPr>
          <p:nvPr>
            <p:ph type="body" sz="quarter" idx="12"/>
          </p:nvPr>
        </p:nvSpPr>
        <p:spPr/>
        <p:txBody>
          <a:bodyPr/>
          <a:lstStyle/>
          <a:p>
            <a:pPr lvl="1"/>
            <a:r>
              <a:rPr lang="en-GB" noProof="0" dirty="0"/>
              <a:t>Swap your chart with another pair.</a:t>
            </a:r>
          </a:p>
          <a:p>
            <a:pPr lvl="1"/>
            <a:r>
              <a:rPr lang="en-GB" noProof="0" dirty="0"/>
              <a:t>Write one strength and one improvement on a sticky note.</a:t>
            </a:r>
          </a:p>
          <a:p>
            <a:pPr lvl="1"/>
            <a:r>
              <a:rPr lang="en-GB" noProof="0" dirty="0"/>
              <a:t>Place your chart on the wall.</a:t>
            </a:r>
          </a:p>
          <a:p>
            <a:pPr lvl="1"/>
            <a:r>
              <a:rPr lang="en-GB" noProof="0" dirty="0"/>
              <a:t>We’ll vote for the clearest and most accurate bar chart.</a:t>
            </a:r>
          </a:p>
          <a:p>
            <a:endParaRPr lang="en-GB" noProof="0" dirty="0"/>
          </a:p>
        </p:txBody>
      </p:sp>
      <p:sp>
        <p:nvSpPr>
          <p:cNvPr id="3" name="Footer Placeholder 2">
            <a:extLst>
              <a:ext uri="{FF2B5EF4-FFF2-40B4-BE49-F238E27FC236}">
                <a16:creationId xmlns:a16="http://schemas.microsoft.com/office/drawing/2014/main" id="{B5B7AED0-F2F7-15C7-3480-BA64FD60E5B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B4113FE7-C980-C2F0-9B98-F609EE2D62B3}"/>
              </a:ext>
            </a:extLst>
          </p:cNvPr>
          <p:cNvSpPr>
            <a:spLocks noGrp="1"/>
          </p:cNvSpPr>
          <p:nvPr>
            <p:ph type="sldNum" sz="quarter" idx="11"/>
          </p:nvPr>
        </p:nvSpPr>
        <p:spPr/>
        <p:txBody>
          <a:bodyPr/>
          <a:lstStyle/>
          <a:p>
            <a:fld id="{DA2C159E-F13C-4A85-9A41-E7669D3E0D70}" type="slidenum">
              <a:rPr lang="en-GB" noProof="0" smtClean="0"/>
              <a:pPr/>
              <a:t>82</a:t>
            </a:fld>
            <a:endParaRPr lang="en-GB" noProof="0" dirty="0"/>
          </a:p>
        </p:txBody>
      </p:sp>
    </p:spTree>
    <p:extLst>
      <p:ext uri="{BB962C8B-B14F-4D97-AF65-F5344CB8AC3E}">
        <p14:creationId xmlns:p14="http://schemas.microsoft.com/office/powerpoint/2010/main" val="76131674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D4521C-A6F3-21DA-0794-CD8F34B48F6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1509D33-85DE-2B31-036E-C999CABE29C4}"/>
              </a:ext>
            </a:extLst>
          </p:cNvPr>
          <p:cNvSpPr>
            <a:spLocks noGrp="1"/>
          </p:cNvSpPr>
          <p:nvPr>
            <p:ph type="title"/>
          </p:nvPr>
        </p:nvSpPr>
        <p:spPr/>
        <p:txBody>
          <a:bodyPr>
            <a:noAutofit/>
          </a:bodyPr>
          <a:lstStyle/>
          <a:p>
            <a:pPr>
              <a:lnSpc>
                <a:spcPct val="100000"/>
              </a:lnSpc>
            </a:pPr>
            <a:r>
              <a:rPr lang="en-GB" noProof="0" dirty="0"/>
              <a:t>How close did you get to this bar chart?</a:t>
            </a:r>
          </a:p>
        </p:txBody>
      </p:sp>
      <p:graphicFrame>
        <p:nvGraphicFramePr>
          <p:cNvPr id="8" name="Chart 7" descr="A bar chart showing the monthly sentiment analysis of Positive, Neutral and Negative for the Months of Marh, April and May.  ">
            <a:extLst>
              <a:ext uri="{FF2B5EF4-FFF2-40B4-BE49-F238E27FC236}">
                <a16:creationId xmlns:a16="http://schemas.microsoft.com/office/drawing/2014/main" id="{E01E3095-CCD7-3746-75F4-7F01F9CC9E11}"/>
              </a:ext>
            </a:extLst>
          </p:cNvPr>
          <p:cNvGraphicFramePr>
            <a:graphicFrameLocks/>
          </p:cNvGraphicFramePr>
          <p:nvPr>
            <p:extLst>
              <p:ext uri="{D42A27DB-BD31-4B8C-83A1-F6EECF244321}">
                <p14:modId xmlns:p14="http://schemas.microsoft.com/office/powerpoint/2010/main" val="2564137021"/>
              </p:ext>
            </p:extLst>
          </p:nvPr>
        </p:nvGraphicFramePr>
        <p:xfrm>
          <a:off x="1060831" y="1419622"/>
          <a:ext cx="6781800" cy="3129036"/>
        </p:xfrm>
        <a:graphic>
          <a:graphicData uri="http://schemas.openxmlformats.org/drawingml/2006/chart">
            <c:chart xmlns:c="http://schemas.openxmlformats.org/drawingml/2006/chart" xmlns:r="http://schemas.openxmlformats.org/officeDocument/2006/relationships" r:id="rId3"/>
          </a:graphicData>
        </a:graphic>
      </p:graphicFrame>
      <p:sp>
        <p:nvSpPr>
          <p:cNvPr id="3" name="Footer Placeholder 2">
            <a:extLst>
              <a:ext uri="{FF2B5EF4-FFF2-40B4-BE49-F238E27FC236}">
                <a16:creationId xmlns:a16="http://schemas.microsoft.com/office/drawing/2014/main" id="{6DEC744C-0DCD-7F48-EE4D-6324C054A19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B4430FB3-4DAA-8D0F-DB96-C14927B74E55}"/>
              </a:ext>
            </a:extLst>
          </p:cNvPr>
          <p:cNvSpPr>
            <a:spLocks noGrp="1"/>
          </p:cNvSpPr>
          <p:nvPr>
            <p:ph type="sldNum" sz="quarter" idx="11"/>
          </p:nvPr>
        </p:nvSpPr>
        <p:spPr/>
        <p:txBody>
          <a:bodyPr/>
          <a:lstStyle/>
          <a:p>
            <a:fld id="{DA2C159E-F13C-4A85-9A41-E7669D3E0D70}" type="slidenum">
              <a:rPr lang="en-GB" noProof="0" smtClean="0"/>
              <a:pPr/>
              <a:t>83</a:t>
            </a:fld>
            <a:endParaRPr lang="en-GB" noProof="0" dirty="0"/>
          </a:p>
        </p:txBody>
      </p:sp>
    </p:spTree>
    <p:extLst>
      <p:ext uri="{BB962C8B-B14F-4D97-AF65-F5344CB8AC3E}">
        <p14:creationId xmlns:p14="http://schemas.microsoft.com/office/powerpoint/2010/main" val="252832662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8563CA-874E-28D1-8DFF-E56A026986E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4AF54C2-DAF6-9859-E124-CCAB6B8C6A6A}"/>
              </a:ext>
            </a:extLst>
          </p:cNvPr>
          <p:cNvSpPr>
            <a:spLocks noGrp="1"/>
          </p:cNvSpPr>
          <p:nvPr>
            <p:ph type="title"/>
          </p:nvPr>
        </p:nvSpPr>
        <p:spPr/>
        <p:txBody>
          <a:bodyPr>
            <a:normAutofit/>
          </a:bodyPr>
          <a:lstStyle/>
          <a:p>
            <a:pPr>
              <a:lnSpc>
                <a:spcPct val="100000"/>
              </a:lnSpc>
            </a:pPr>
            <a:r>
              <a:rPr lang="en-GB" noProof="0" dirty="0"/>
              <a:t>Create a pie chart – in a spreadsheet</a:t>
            </a:r>
            <a:endParaRPr lang="en-GB" sz="3600" noProof="0" dirty="0"/>
          </a:p>
        </p:txBody>
      </p:sp>
      <p:sp>
        <p:nvSpPr>
          <p:cNvPr id="5" name="Text Placeholder 4">
            <a:extLst>
              <a:ext uri="{FF2B5EF4-FFF2-40B4-BE49-F238E27FC236}">
                <a16:creationId xmlns:a16="http://schemas.microsoft.com/office/drawing/2014/main" id="{52C3DD9E-F682-1C73-E758-E4CF1F2AE67E}"/>
              </a:ext>
            </a:extLst>
          </p:cNvPr>
          <p:cNvSpPr>
            <a:spLocks noGrp="1"/>
          </p:cNvSpPr>
          <p:nvPr>
            <p:ph type="body" sz="quarter" idx="12"/>
          </p:nvPr>
        </p:nvSpPr>
        <p:spPr/>
        <p:txBody>
          <a:bodyPr/>
          <a:lstStyle/>
          <a:p>
            <a:pPr>
              <a:lnSpc>
                <a:spcPct val="100000"/>
              </a:lnSpc>
            </a:pPr>
            <a:r>
              <a:rPr lang="en-GB" sz="2400" noProof="0" dirty="0"/>
              <a:t>Use the ‘pie chart task’ worksheet.</a:t>
            </a:r>
          </a:p>
          <a:p>
            <a:pPr>
              <a:lnSpc>
                <a:spcPct val="100000"/>
              </a:lnSpc>
            </a:pPr>
            <a:r>
              <a:rPr lang="en-GB" sz="2400" noProof="0" dirty="0"/>
              <a:t>Your task:</a:t>
            </a:r>
          </a:p>
          <a:p>
            <a:pPr lvl="1"/>
            <a:r>
              <a:rPr lang="en-GB" noProof="0" dirty="0"/>
              <a:t>Use spreadsheet software to create two pie charts.</a:t>
            </a:r>
          </a:p>
          <a:p>
            <a:pPr lvl="1"/>
            <a:r>
              <a:rPr lang="en-GB" noProof="0" dirty="0"/>
              <a:t>One for April and one for May.</a:t>
            </a:r>
          </a:p>
          <a:p>
            <a:pPr lvl="1"/>
            <a:r>
              <a:rPr lang="en-GB" sz="2400" noProof="0" dirty="0"/>
              <a:t>Include:</a:t>
            </a:r>
          </a:p>
          <a:p>
            <a:pPr lvl="2"/>
            <a:r>
              <a:rPr lang="en-GB" dirty="0"/>
              <a:t>a</a:t>
            </a:r>
            <a:r>
              <a:rPr lang="en-GB" noProof="0" dirty="0"/>
              <a:t> title</a:t>
            </a:r>
          </a:p>
          <a:p>
            <a:pPr lvl="2"/>
            <a:r>
              <a:rPr lang="en-GB" dirty="0"/>
              <a:t>a</a:t>
            </a:r>
            <a:r>
              <a:rPr lang="en-GB" noProof="0" dirty="0"/>
              <a:t> legend or labels</a:t>
            </a:r>
          </a:p>
          <a:p>
            <a:pPr lvl="2"/>
            <a:r>
              <a:rPr lang="en-GB" dirty="0"/>
              <a:t>d</a:t>
            </a:r>
            <a:r>
              <a:rPr lang="en-GB" noProof="0" dirty="0" err="1"/>
              <a:t>istinct</a:t>
            </a:r>
            <a:r>
              <a:rPr lang="en-GB" noProof="0" dirty="0"/>
              <a:t> colours</a:t>
            </a:r>
          </a:p>
          <a:p>
            <a:pPr lvl="2"/>
            <a:r>
              <a:rPr lang="en-GB" dirty="0"/>
              <a:t>p</a:t>
            </a:r>
            <a:r>
              <a:rPr lang="en-GB" noProof="0" dirty="0" err="1"/>
              <a:t>ercentage</a:t>
            </a:r>
            <a:r>
              <a:rPr lang="en-GB" noProof="0" dirty="0"/>
              <a:t> values.</a:t>
            </a:r>
          </a:p>
        </p:txBody>
      </p:sp>
      <p:sp>
        <p:nvSpPr>
          <p:cNvPr id="3" name="Footer Placeholder 2">
            <a:extLst>
              <a:ext uri="{FF2B5EF4-FFF2-40B4-BE49-F238E27FC236}">
                <a16:creationId xmlns:a16="http://schemas.microsoft.com/office/drawing/2014/main" id="{00950225-4AEA-BB90-BD14-74FA50F28AC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0C3713B7-C23B-5948-4FEC-DB8BAFC0B523}"/>
              </a:ext>
            </a:extLst>
          </p:cNvPr>
          <p:cNvSpPr>
            <a:spLocks noGrp="1"/>
          </p:cNvSpPr>
          <p:nvPr>
            <p:ph type="sldNum" sz="quarter" idx="11"/>
          </p:nvPr>
        </p:nvSpPr>
        <p:spPr/>
        <p:txBody>
          <a:bodyPr/>
          <a:lstStyle/>
          <a:p>
            <a:fld id="{DA2C159E-F13C-4A85-9A41-E7669D3E0D70}" type="slidenum">
              <a:rPr lang="en-GB" noProof="0" smtClean="0"/>
              <a:pPr/>
              <a:t>84</a:t>
            </a:fld>
            <a:endParaRPr lang="en-GB" noProof="0" dirty="0"/>
          </a:p>
        </p:txBody>
      </p:sp>
    </p:spTree>
    <p:extLst>
      <p:ext uri="{BB962C8B-B14F-4D97-AF65-F5344CB8AC3E}">
        <p14:creationId xmlns:p14="http://schemas.microsoft.com/office/powerpoint/2010/main" val="160863191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91981E-BC9B-67A3-2968-7314ECA1225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7734689-99FF-3D64-1540-1E23366A59D9}"/>
              </a:ext>
            </a:extLst>
          </p:cNvPr>
          <p:cNvSpPr>
            <a:spLocks noGrp="1"/>
          </p:cNvSpPr>
          <p:nvPr>
            <p:ph type="title"/>
          </p:nvPr>
        </p:nvSpPr>
        <p:spPr/>
        <p:txBody>
          <a:bodyPr>
            <a:normAutofit/>
          </a:bodyPr>
          <a:lstStyle/>
          <a:p>
            <a:pPr>
              <a:lnSpc>
                <a:spcPct val="100000"/>
              </a:lnSpc>
            </a:pPr>
            <a:r>
              <a:rPr lang="en-GB" noProof="0" dirty="0"/>
              <a:t>Create a pie chart – review</a:t>
            </a:r>
            <a:endParaRPr lang="en-GB" sz="3600" noProof="0" dirty="0"/>
          </a:p>
        </p:txBody>
      </p:sp>
      <p:sp>
        <p:nvSpPr>
          <p:cNvPr id="5" name="Text Placeholder 4">
            <a:extLst>
              <a:ext uri="{FF2B5EF4-FFF2-40B4-BE49-F238E27FC236}">
                <a16:creationId xmlns:a16="http://schemas.microsoft.com/office/drawing/2014/main" id="{0B019991-BF58-A9D9-8020-417EE57BC177}"/>
              </a:ext>
            </a:extLst>
          </p:cNvPr>
          <p:cNvSpPr>
            <a:spLocks noGrp="1"/>
          </p:cNvSpPr>
          <p:nvPr>
            <p:ph type="body" sz="quarter" idx="12"/>
          </p:nvPr>
        </p:nvSpPr>
        <p:spPr/>
        <p:txBody>
          <a:bodyPr/>
          <a:lstStyle/>
          <a:p>
            <a:r>
              <a:rPr lang="en-GB" noProof="0" dirty="0"/>
              <a:t>Compare all months on the pie charts:</a:t>
            </a:r>
          </a:p>
          <a:p>
            <a:pPr lvl="1"/>
            <a:r>
              <a:rPr lang="en-GB" noProof="0" dirty="0"/>
              <a:t>What changed most?</a:t>
            </a:r>
          </a:p>
          <a:p>
            <a:pPr lvl="1"/>
            <a:r>
              <a:rPr lang="en-GB" noProof="0" dirty="0"/>
              <a:t>Which chart is easier to understand?</a:t>
            </a:r>
          </a:p>
          <a:p>
            <a:pPr lvl="1"/>
            <a:r>
              <a:rPr lang="en-GB" noProof="0" dirty="0"/>
              <a:t>What would you change to improve your presentation?</a:t>
            </a:r>
          </a:p>
        </p:txBody>
      </p:sp>
      <p:sp>
        <p:nvSpPr>
          <p:cNvPr id="3" name="Footer Placeholder 2">
            <a:extLst>
              <a:ext uri="{FF2B5EF4-FFF2-40B4-BE49-F238E27FC236}">
                <a16:creationId xmlns:a16="http://schemas.microsoft.com/office/drawing/2014/main" id="{10057FBB-50E2-8CC7-0DC3-86037416E1C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1F497A93-9413-7D4D-3679-CF3A19D13E27}"/>
              </a:ext>
            </a:extLst>
          </p:cNvPr>
          <p:cNvSpPr>
            <a:spLocks noGrp="1"/>
          </p:cNvSpPr>
          <p:nvPr>
            <p:ph type="sldNum" sz="quarter" idx="11"/>
          </p:nvPr>
        </p:nvSpPr>
        <p:spPr/>
        <p:txBody>
          <a:bodyPr/>
          <a:lstStyle/>
          <a:p>
            <a:fld id="{DA2C159E-F13C-4A85-9A41-E7669D3E0D70}" type="slidenum">
              <a:rPr lang="en-GB" noProof="0" smtClean="0"/>
              <a:pPr/>
              <a:t>85</a:t>
            </a:fld>
            <a:endParaRPr lang="en-GB" noProof="0" dirty="0"/>
          </a:p>
        </p:txBody>
      </p:sp>
    </p:spTree>
    <p:extLst>
      <p:ext uri="{BB962C8B-B14F-4D97-AF65-F5344CB8AC3E}">
        <p14:creationId xmlns:p14="http://schemas.microsoft.com/office/powerpoint/2010/main" val="141451188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3A998A-F7CD-E1AD-1D5E-5895E8D7EF7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0527452-14B0-CFFE-5A20-3F22D2D7C956}"/>
              </a:ext>
            </a:extLst>
          </p:cNvPr>
          <p:cNvSpPr>
            <a:spLocks noGrp="1"/>
          </p:cNvSpPr>
          <p:nvPr>
            <p:ph type="title"/>
          </p:nvPr>
        </p:nvSpPr>
        <p:spPr/>
        <p:txBody>
          <a:bodyPr>
            <a:noAutofit/>
          </a:bodyPr>
          <a:lstStyle/>
          <a:p>
            <a:pPr>
              <a:lnSpc>
                <a:spcPct val="100000"/>
              </a:lnSpc>
            </a:pPr>
            <a:r>
              <a:rPr lang="en-GB" noProof="0" dirty="0"/>
              <a:t>How close did you get to this pie chart?</a:t>
            </a:r>
          </a:p>
        </p:txBody>
      </p:sp>
      <p:graphicFrame>
        <p:nvGraphicFramePr>
          <p:cNvPr id="8" name="Chart 7" descr="A pie chart showing the breakdown of the sentiments Positive, Neutral and Negative for the month of March.">
            <a:extLst>
              <a:ext uri="{FF2B5EF4-FFF2-40B4-BE49-F238E27FC236}">
                <a16:creationId xmlns:a16="http://schemas.microsoft.com/office/drawing/2014/main" id="{0A78D648-2004-4801-CAC6-F2FE6B9F8422}"/>
              </a:ext>
            </a:extLst>
          </p:cNvPr>
          <p:cNvGraphicFramePr>
            <a:graphicFrameLocks/>
          </p:cNvGraphicFramePr>
          <p:nvPr>
            <p:extLst>
              <p:ext uri="{D42A27DB-BD31-4B8C-83A1-F6EECF244321}">
                <p14:modId xmlns:p14="http://schemas.microsoft.com/office/powerpoint/2010/main" val="1064319174"/>
              </p:ext>
            </p:extLst>
          </p:nvPr>
        </p:nvGraphicFramePr>
        <p:xfrm>
          <a:off x="1655676" y="1347614"/>
          <a:ext cx="5832648" cy="3240261"/>
        </p:xfrm>
        <a:graphic>
          <a:graphicData uri="http://schemas.openxmlformats.org/drawingml/2006/chart">
            <c:chart xmlns:c="http://schemas.openxmlformats.org/drawingml/2006/chart" xmlns:r="http://schemas.openxmlformats.org/officeDocument/2006/relationships" r:id="rId3"/>
          </a:graphicData>
        </a:graphic>
      </p:graphicFrame>
      <p:sp>
        <p:nvSpPr>
          <p:cNvPr id="3" name="Footer Placeholder 2">
            <a:extLst>
              <a:ext uri="{FF2B5EF4-FFF2-40B4-BE49-F238E27FC236}">
                <a16:creationId xmlns:a16="http://schemas.microsoft.com/office/drawing/2014/main" id="{A67CE3A8-0B53-7643-ADF7-E580C45F0C3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F8C7D33D-D88F-3BD6-EB13-A8D931B10A3F}"/>
              </a:ext>
            </a:extLst>
          </p:cNvPr>
          <p:cNvSpPr>
            <a:spLocks noGrp="1"/>
          </p:cNvSpPr>
          <p:nvPr>
            <p:ph type="sldNum" sz="quarter" idx="11"/>
          </p:nvPr>
        </p:nvSpPr>
        <p:spPr/>
        <p:txBody>
          <a:bodyPr/>
          <a:lstStyle/>
          <a:p>
            <a:fld id="{DA2C159E-F13C-4A85-9A41-E7669D3E0D70}" type="slidenum">
              <a:rPr lang="en-GB" noProof="0" smtClean="0"/>
              <a:pPr/>
              <a:t>86</a:t>
            </a:fld>
            <a:endParaRPr lang="en-GB" noProof="0" dirty="0"/>
          </a:p>
        </p:txBody>
      </p:sp>
    </p:spTree>
    <p:extLst>
      <p:ext uri="{BB962C8B-B14F-4D97-AF65-F5344CB8AC3E}">
        <p14:creationId xmlns:p14="http://schemas.microsoft.com/office/powerpoint/2010/main" val="80789135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C27FDC-1FAB-ECA0-1CDA-0BCEA157E2B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0E8D378-2D86-4072-9C4D-0ACAA4A5785D}"/>
              </a:ext>
            </a:extLst>
          </p:cNvPr>
          <p:cNvSpPr>
            <a:spLocks noGrp="1"/>
          </p:cNvSpPr>
          <p:nvPr>
            <p:ph type="title"/>
          </p:nvPr>
        </p:nvSpPr>
        <p:spPr/>
        <p:txBody>
          <a:bodyPr>
            <a:normAutofit/>
          </a:bodyPr>
          <a:lstStyle/>
          <a:p>
            <a:pPr>
              <a:lnSpc>
                <a:spcPct val="100000"/>
              </a:lnSpc>
            </a:pPr>
            <a:r>
              <a:rPr lang="en-GB" noProof="0" dirty="0"/>
              <a:t>Which chart would be best?</a:t>
            </a:r>
            <a:endParaRPr lang="en-GB" sz="3600" noProof="0" dirty="0"/>
          </a:p>
        </p:txBody>
      </p:sp>
      <p:sp>
        <p:nvSpPr>
          <p:cNvPr id="5" name="Text Placeholder 4">
            <a:extLst>
              <a:ext uri="{FF2B5EF4-FFF2-40B4-BE49-F238E27FC236}">
                <a16:creationId xmlns:a16="http://schemas.microsoft.com/office/drawing/2014/main" id="{60C67986-C3FB-5393-A5F9-A41974A2C10A}"/>
              </a:ext>
            </a:extLst>
          </p:cNvPr>
          <p:cNvSpPr>
            <a:spLocks noGrp="1"/>
          </p:cNvSpPr>
          <p:nvPr>
            <p:ph type="body" sz="quarter" idx="12"/>
          </p:nvPr>
        </p:nvSpPr>
        <p:spPr/>
        <p:txBody>
          <a:bodyPr/>
          <a:lstStyle/>
          <a:p>
            <a:pPr>
              <a:lnSpc>
                <a:spcPct val="100000"/>
              </a:lnSpc>
            </a:pPr>
            <a:r>
              <a:rPr lang="en-GB" sz="2400" noProof="0" dirty="0"/>
              <a:t>Walk around the room and read each scenario card.</a:t>
            </a:r>
          </a:p>
          <a:p>
            <a:pPr>
              <a:lnSpc>
                <a:spcPct val="100000"/>
              </a:lnSpc>
            </a:pPr>
            <a:endParaRPr lang="en-GB" sz="2400" noProof="0" dirty="0"/>
          </a:p>
          <a:p>
            <a:pPr>
              <a:lnSpc>
                <a:spcPct val="100000"/>
              </a:lnSpc>
            </a:pPr>
            <a:r>
              <a:rPr lang="en-GB" sz="2400" noProof="0" dirty="0"/>
              <a:t>For each chart:</a:t>
            </a:r>
          </a:p>
          <a:p>
            <a:pPr lvl="1"/>
            <a:r>
              <a:rPr lang="en-GB" noProof="0" dirty="0"/>
              <a:t>Use one sticky note to choose bar or pie.</a:t>
            </a:r>
          </a:p>
          <a:p>
            <a:pPr lvl="1"/>
            <a:r>
              <a:rPr lang="en-GB" noProof="0" dirty="0"/>
              <a:t>Use another sticky note to explain why.</a:t>
            </a:r>
          </a:p>
          <a:p>
            <a:pPr>
              <a:lnSpc>
                <a:spcPct val="100000"/>
              </a:lnSpc>
            </a:pPr>
            <a:endParaRPr lang="en-GB" sz="2400" noProof="0" dirty="0"/>
          </a:p>
          <a:p>
            <a:pPr>
              <a:lnSpc>
                <a:spcPct val="100000"/>
              </a:lnSpc>
            </a:pPr>
            <a:r>
              <a:rPr lang="en-GB" sz="2400" noProof="0" dirty="0"/>
              <a:t>Extension: what kind of decision would this chart help </a:t>
            </a:r>
            <a:r>
              <a:rPr lang="en-GB" sz="2400" noProof="0" dirty="0" err="1"/>
              <a:t>DriveSuccess</a:t>
            </a:r>
            <a:r>
              <a:rPr lang="en-GB" sz="2400" noProof="0" dirty="0"/>
              <a:t> make?</a:t>
            </a:r>
          </a:p>
        </p:txBody>
      </p:sp>
      <p:sp>
        <p:nvSpPr>
          <p:cNvPr id="3" name="Footer Placeholder 2">
            <a:extLst>
              <a:ext uri="{FF2B5EF4-FFF2-40B4-BE49-F238E27FC236}">
                <a16:creationId xmlns:a16="http://schemas.microsoft.com/office/drawing/2014/main" id="{1543D0F7-7DF8-E676-3353-D3A2265AAE7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690A07BD-2079-11EB-3E2E-806F0E6AD328}"/>
              </a:ext>
            </a:extLst>
          </p:cNvPr>
          <p:cNvSpPr>
            <a:spLocks noGrp="1"/>
          </p:cNvSpPr>
          <p:nvPr>
            <p:ph type="sldNum" sz="quarter" idx="11"/>
          </p:nvPr>
        </p:nvSpPr>
        <p:spPr/>
        <p:txBody>
          <a:bodyPr/>
          <a:lstStyle/>
          <a:p>
            <a:fld id="{DA2C159E-F13C-4A85-9A41-E7669D3E0D70}" type="slidenum">
              <a:rPr lang="en-GB" noProof="0" smtClean="0"/>
              <a:pPr/>
              <a:t>87</a:t>
            </a:fld>
            <a:endParaRPr lang="en-GB" noProof="0" dirty="0"/>
          </a:p>
        </p:txBody>
      </p:sp>
    </p:spTree>
    <p:extLst>
      <p:ext uri="{BB962C8B-B14F-4D97-AF65-F5344CB8AC3E}">
        <p14:creationId xmlns:p14="http://schemas.microsoft.com/office/powerpoint/2010/main" val="277215009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421B6C-1128-CCD1-8E4D-4BF36798ECB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61CCE31-7EF9-0889-B697-69DE106336EE}"/>
              </a:ext>
            </a:extLst>
          </p:cNvPr>
          <p:cNvSpPr>
            <a:spLocks noGrp="1"/>
          </p:cNvSpPr>
          <p:nvPr>
            <p:ph type="title"/>
          </p:nvPr>
        </p:nvSpPr>
        <p:spPr/>
        <p:txBody>
          <a:bodyPr>
            <a:normAutofit/>
          </a:bodyPr>
          <a:lstStyle/>
          <a:p>
            <a:pPr>
              <a:lnSpc>
                <a:spcPct val="100000"/>
              </a:lnSpc>
            </a:pPr>
            <a:r>
              <a:rPr lang="en-GB" sz="3600" noProof="0" dirty="0"/>
              <a:t>Homework – prepare for pivot tables</a:t>
            </a:r>
          </a:p>
        </p:txBody>
      </p:sp>
      <p:sp>
        <p:nvSpPr>
          <p:cNvPr id="5" name="Text Placeholder 4">
            <a:extLst>
              <a:ext uri="{FF2B5EF4-FFF2-40B4-BE49-F238E27FC236}">
                <a16:creationId xmlns:a16="http://schemas.microsoft.com/office/drawing/2014/main" id="{C3046E31-4A6B-C904-782F-C9E98B889277}"/>
              </a:ext>
            </a:extLst>
          </p:cNvPr>
          <p:cNvSpPr>
            <a:spLocks noGrp="1"/>
          </p:cNvSpPr>
          <p:nvPr>
            <p:ph type="body" sz="quarter" idx="12"/>
          </p:nvPr>
        </p:nvSpPr>
        <p:spPr/>
        <p:txBody>
          <a:bodyPr/>
          <a:lstStyle/>
          <a:p>
            <a:pPr marL="0" indent="0">
              <a:buNone/>
            </a:pPr>
            <a:r>
              <a:rPr lang="en-GB" noProof="0" dirty="0"/>
              <a:t>Watch the video: </a:t>
            </a:r>
            <a:r>
              <a:rPr lang="en-GB" noProof="0" dirty="0">
                <a:hlinkClick r:id="rId3"/>
              </a:rPr>
              <a:t>How to create a pivot table</a:t>
            </a:r>
            <a:r>
              <a:rPr lang="en-GB" noProof="0" dirty="0"/>
              <a:t>.</a:t>
            </a:r>
          </a:p>
          <a:p>
            <a:pPr marL="0" indent="0">
              <a:buNone/>
            </a:pPr>
            <a:endParaRPr lang="en-GB" noProof="0" dirty="0"/>
          </a:p>
          <a:p>
            <a:pPr marL="0" indent="0">
              <a:buNone/>
            </a:pPr>
            <a:r>
              <a:rPr lang="en-GB" noProof="0" dirty="0"/>
              <a:t>Read the guide: </a:t>
            </a:r>
            <a:r>
              <a:rPr lang="en-GB" noProof="0" dirty="0">
                <a:hlinkClick r:id="rId4"/>
              </a:rPr>
              <a:t>Using pivot tables</a:t>
            </a:r>
            <a:r>
              <a:rPr lang="en-GB" noProof="0" dirty="0"/>
              <a:t>.</a:t>
            </a:r>
          </a:p>
          <a:p>
            <a:pPr marL="0" indent="0">
              <a:buNone/>
            </a:pPr>
            <a:endParaRPr lang="en-GB" noProof="0" dirty="0"/>
          </a:p>
          <a:p>
            <a:pPr marL="0" indent="0">
              <a:buNone/>
            </a:pPr>
            <a:r>
              <a:rPr lang="en-GB" noProof="0" dirty="0"/>
              <a:t>Make notes on:</a:t>
            </a:r>
          </a:p>
          <a:p>
            <a:pPr lvl="1"/>
            <a:r>
              <a:rPr lang="en-GB" dirty="0"/>
              <a:t>w</a:t>
            </a:r>
            <a:r>
              <a:rPr lang="en-GB" noProof="0" dirty="0"/>
              <a:t>hat a pivot table does</a:t>
            </a:r>
          </a:p>
          <a:p>
            <a:pPr lvl="1"/>
            <a:r>
              <a:rPr lang="en-GB" dirty="0"/>
              <a:t>w</a:t>
            </a:r>
            <a:r>
              <a:rPr lang="en-GB" noProof="0" dirty="0"/>
              <a:t>hen to use it</a:t>
            </a:r>
          </a:p>
          <a:p>
            <a:pPr lvl="1"/>
            <a:r>
              <a:rPr lang="en-GB" dirty="0"/>
              <a:t>o</a:t>
            </a:r>
            <a:r>
              <a:rPr lang="en-GB" noProof="0" dirty="0"/>
              <a:t>ne question you still have.</a:t>
            </a:r>
          </a:p>
        </p:txBody>
      </p:sp>
      <p:sp>
        <p:nvSpPr>
          <p:cNvPr id="3" name="Footer Placeholder 2">
            <a:extLst>
              <a:ext uri="{FF2B5EF4-FFF2-40B4-BE49-F238E27FC236}">
                <a16:creationId xmlns:a16="http://schemas.microsoft.com/office/drawing/2014/main" id="{F3A40B95-A9D5-80BC-40F0-6744C900F20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517D6039-3DDE-0753-BB4B-78D4BFE1D964}"/>
              </a:ext>
            </a:extLst>
          </p:cNvPr>
          <p:cNvSpPr>
            <a:spLocks noGrp="1"/>
          </p:cNvSpPr>
          <p:nvPr>
            <p:ph type="sldNum" sz="quarter" idx="11"/>
          </p:nvPr>
        </p:nvSpPr>
        <p:spPr/>
        <p:txBody>
          <a:bodyPr/>
          <a:lstStyle/>
          <a:p>
            <a:fld id="{DA2C159E-F13C-4A85-9A41-E7669D3E0D70}" type="slidenum">
              <a:rPr lang="en-GB" noProof="0" smtClean="0"/>
              <a:pPr/>
              <a:t>88</a:t>
            </a:fld>
            <a:endParaRPr lang="en-GB" noProof="0" dirty="0"/>
          </a:p>
        </p:txBody>
      </p:sp>
    </p:spTree>
    <p:extLst>
      <p:ext uri="{BB962C8B-B14F-4D97-AF65-F5344CB8AC3E}">
        <p14:creationId xmlns:p14="http://schemas.microsoft.com/office/powerpoint/2010/main" val="136612433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9</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Pivot pros</a:t>
            </a:r>
          </a:p>
        </p:txBody>
      </p:sp>
    </p:spTree>
    <p:extLst>
      <p:ext uri="{BB962C8B-B14F-4D97-AF65-F5344CB8AC3E}">
        <p14:creationId xmlns:p14="http://schemas.microsoft.com/office/powerpoint/2010/main" val="23734316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7139C1-C445-8055-7B93-0C14F96D2A3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D7997CF-DAC4-4DDF-E247-EDF3B13899D7}"/>
              </a:ext>
            </a:extLst>
          </p:cNvPr>
          <p:cNvSpPr>
            <a:spLocks noGrp="1"/>
          </p:cNvSpPr>
          <p:nvPr>
            <p:ph type="title"/>
          </p:nvPr>
        </p:nvSpPr>
        <p:spPr/>
        <p:txBody>
          <a:bodyPr>
            <a:normAutofit/>
          </a:bodyPr>
          <a:lstStyle/>
          <a:p>
            <a:r>
              <a:rPr lang="en-GB" noProof="0" dirty="0">
                <a:ea typeface="+mj-lt"/>
                <a:cs typeface="+mj-lt"/>
              </a:rPr>
              <a:t>Recording findings</a:t>
            </a:r>
            <a:endParaRPr lang="en-GB" noProof="0" dirty="0"/>
          </a:p>
        </p:txBody>
      </p:sp>
      <p:sp>
        <p:nvSpPr>
          <p:cNvPr id="5" name="Text Placeholder 4">
            <a:extLst>
              <a:ext uri="{FF2B5EF4-FFF2-40B4-BE49-F238E27FC236}">
                <a16:creationId xmlns:a16="http://schemas.microsoft.com/office/drawing/2014/main" id="{F2824D00-B8EE-E538-B9B3-C6076FEB15AC}"/>
              </a:ext>
            </a:extLst>
          </p:cNvPr>
          <p:cNvSpPr>
            <a:spLocks noGrp="1"/>
          </p:cNvSpPr>
          <p:nvPr>
            <p:ph type="body" sz="quarter" idx="12"/>
          </p:nvPr>
        </p:nvSpPr>
        <p:spPr/>
        <p:txBody>
          <a:bodyPr/>
          <a:lstStyle/>
          <a:p>
            <a:pPr>
              <a:lnSpc>
                <a:spcPct val="100000"/>
              </a:lnSpc>
            </a:pPr>
            <a:r>
              <a:rPr lang="en-GB" sz="2400" noProof="0" dirty="0"/>
              <a:t>Use the Classification totals for sorting categories document to total the sentiment data by following the steps</a:t>
            </a:r>
            <a:r>
              <a:rPr lang="en-GB" noProof="0" dirty="0"/>
              <a:t>:</a:t>
            </a:r>
            <a:endParaRPr lang="en-GB" sz="2400" noProof="0" dirty="0"/>
          </a:p>
          <a:p>
            <a:pPr lvl="1"/>
            <a:r>
              <a:rPr lang="en-GB" noProof="0" dirty="0"/>
              <a:t>Add up post counts for each </a:t>
            </a:r>
            <a:r>
              <a:rPr lang="en-GB" b="1" noProof="0" dirty="0"/>
              <a:t>sentiment </a:t>
            </a:r>
            <a:r>
              <a:rPr lang="en-GB" noProof="0" dirty="0"/>
              <a:t>category.</a:t>
            </a:r>
          </a:p>
          <a:p>
            <a:pPr lvl="1"/>
            <a:r>
              <a:rPr lang="en-GB" noProof="0" dirty="0"/>
              <a:t>Use the whiteboard to write down your reflection on the most popular and not popular sentiment type. </a:t>
            </a:r>
          </a:p>
          <a:p>
            <a:pPr lvl="1"/>
            <a:r>
              <a:rPr lang="en-GB" noProof="0" dirty="0"/>
              <a:t>Identify any patterns that align with the </a:t>
            </a:r>
            <a:r>
              <a:rPr lang="en-GB" noProof="0" dirty="0" err="1"/>
              <a:t>Brightfutures</a:t>
            </a:r>
            <a:r>
              <a:rPr lang="en-GB" noProof="0" dirty="0"/>
              <a:t> College’s task.</a:t>
            </a:r>
          </a:p>
          <a:p>
            <a:pPr lvl="1"/>
            <a:r>
              <a:rPr lang="en-GB" noProof="0" dirty="0"/>
              <a:t>Share your reflections to the teacher and class.</a:t>
            </a:r>
          </a:p>
          <a:p>
            <a:endParaRPr lang="en-GB" noProof="0" dirty="0"/>
          </a:p>
        </p:txBody>
      </p:sp>
      <p:sp>
        <p:nvSpPr>
          <p:cNvPr id="3" name="Footer Placeholder 2">
            <a:extLst>
              <a:ext uri="{FF2B5EF4-FFF2-40B4-BE49-F238E27FC236}">
                <a16:creationId xmlns:a16="http://schemas.microsoft.com/office/drawing/2014/main" id="{417D5B6B-D3F4-8400-B0BD-BD31367C198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cap="none" noProof="0" dirty="0"/>
              <a:t>EDUCATION &amp; TRAINING FOUNDATION</a:t>
            </a:r>
          </a:p>
        </p:txBody>
      </p:sp>
      <p:sp>
        <p:nvSpPr>
          <p:cNvPr id="4" name="Slide Number Placeholder 3">
            <a:extLst>
              <a:ext uri="{FF2B5EF4-FFF2-40B4-BE49-F238E27FC236}">
                <a16:creationId xmlns:a16="http://schemas.microsoft.com/office/drawing/2014/main" id="{D67FB630-A539-376E-4204-EFD075780C0E}"/>
              </a:ext>
            </a:extLst>
          </p:cNvPr>
          <p:cNvSpPr>
            <a:spLocks noGrp="1"/>
          </p:cNvSpPr>
          <p:nvPr>
            <p:ph type="sldNum" sz="quarter" idx="11"/>
          </p:nvPr>
        </p:nvSpPr>
        <p:spPr/>
        <p:txBody>
          <a:bodyPr/>
          <a:lstStyle/>
          <a:p>
            <a:fld id="{DA2C159E-F13C-4A85-9A41-E7669D3E0D70}" type="slidenum">
              <a:rPr lang="en-GB" noProof="0" smtClean="0"/>
              <a:pPr/>
              <a:t>9</a:t>
            </a:fld>
            <a:endParaRPr lang="en-GB" noProof="0" dirty="0"/>
          </a:p>
        </p:txBody>
      </p:sp>
    </p:spTree>
    <p:extLst>
      <p:ext uri="{BB962C8B-B14F-4D97-AF65-F5344CB8AC3E}">
        <p14:creationId xmlns:p14="http://schemas.microsoft.com/office/powerpoint/2010/main" val="641202098"/>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normAutofit/>
          </a:bodyPr>
          <a:lstStyle/>
          <a:p>
            <a:pPr>
              <a:lnSpc>
                <a:spcPct val="100000"/>
              </a:lnSpc>
            </a:pPr>
            <a:r>
              <a:rPr lang="en-GB" sz="3600" noProof="0" dirty="0"/>
              <a:t>What can you remember?</a:t>
            </a:r>
          </a:p>
        </p:txBody>
      </p:sp>
      <p:sp>
        <p:nvSpPr>
          <p:cNvPr id="5" name="Text Placeholder 4"/>
          <p:cNvSpPr>
            <a:spLocks noGrp="1"/>
          </p:cNvSpPr>
          <p:nvPr>
            <p:ph type="body" sz="quarter" idx="12"/>
          </p:nvPr>
        </p:nvSpPr>
        <p:spPr/>
        <p:txBody>
          <a:bodyPr/>
          <a:lstStyle/>
          <a:p>
            <a:pPr>
              <a:lnSpc>
                <a:spcPct val="100000"/>
              </a:lnSpc>
            </a:pPr>
            <a:r>
              <a:rPr lang="en-GB" sz="2400" noProof="0" dirty="0"/>
              <a:t>Using </a:t>
            </a:r>
            <a:r>
              <a:rPr lang="en-GB" sz="2400" noProof="0" dirty="0" err="1"/>
              <a:t>Wordcloud</a:t>
            </a:r>
            <a:r>
              <a:rPr lang="en-GB" dirty="0"/>
              <a:t> w</a:t>
            </a:r>
            <a:r>
              <a:rPr lang="en-GB" sz="2400" noProof="0" dirty="0"/>
              <a:t>rite three–five words you remember from the homework video on pivot tables.</a:t>
            </a:r>
          </a:p>
          <a:p>
            <a:pPr>
              <a:lnSpc>
                <a:spcPct val="100000"/>
              </a:lnSpc>
            </a:pPr>
            <a:endParaRPr lang="en-GB" sz="2400" noProof="0" dirty="0"/>
          </a:p>
          <a:p>
            <a:pPr>
              <a:lnSpc>
                <a:spcPct val="100000"/>
              </a:lnSpc>
            </a:pPr>
            <a:r>
              <a:rPr lang="en-GB" sz="2400" noProof="0" dirty="0"/>
              <a:t>Tip: think about what a pivot table does and why it's useful.</a:t>
            </a:r>
            <a:endParaRPr lang="en-GB" noProof="0"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p:cNvSpPr>
            <a:spLocks noGrp="1"/>
          </p:cNvSpPr>
          <p:nvPr>
            <p:ph type="sldNum" sz="quarter" idx="11"/>
          </p:nvPr>
        </p:nvSpPr>
        <p:spPr/>
        <p:txBody>
          <a:bodyPr/>
          <a:lstStyle/>
          <a:p>
            <a:fld id="{DA2C159E-F13C-4A85-9A41-E7669D3E0D70}" type="slidenum">
              <a:rPr lang="en-GB" noProof="0" smtClean="0"/>
              <a:pPr/>
              <a:t>90</a:t>
            </a:fld>
            <a:endParaRPr lang="en-GB" noProof="0" dirty="0"/>
          </a:p>
        </p:txBody>
      </p:sp>
    </p:spTree>
    <p:extLst>
      <p:ext uri="{BB962C8B-B14F-4D97-AF65-F5344CB8AC3E}">
        <p14:creationId xmlns:p14="http://schemas.microsoft.com/office/powerpoint/2010/main" val="335683445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19A69D-806A-FDDC-8124-42BC79E3520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00C2D82-695A-BA99-C80F-56F4086F51AD}"/>
              </a:ext>
            </a:extLst>
          </p:cNvPr>
          <p:cNvSpPr>
            <a:spLocks noGrp="1"/>
          </p:cNvSpPr>
          <p:nvPr>
            <p:ph type="title"/>
          </p:nvPr>
        </p:nvSpPr>
        <p:spPr/>
        <p:txBody>
          <a:bodyPr>
            <a:normAutofit/>
          </a:bodyPr>
          <a:lstStyle/>
          <a:p>
            <a:pPr>
              <a:lnSpc>
                <a:spcPct val="100000"/>
              </a:lnSpc>
            </a:pPr>
            <a:r>
              <a:rPr lang="en-GB" noProof="0" dirty="0"/>
              <a:t>Recap</a:t>
            </a:r>
            <a:endParaRPr lang="en-GB" sz="3600" noProof="0" dirty="0"/>
          </a:p>
        </p:txBody>
      </p:sp>
      <p:sp>
        <p:nvSpPr>
          <p:cNvPr id="5" name="Text Placeholder 4">
            <a:extLst>
              <a:ext uri="{FF2B5EF4-FFF2-40B4-BE49-F238E27FC236}">
                <a16:creationId xmlns:a16="http://schemas.microsoft.com/office/drawing/2014/main" id="{180AE4B6-6418-094E-1216-7E53A23E8D1D}"/>
              </a:ext>
            </a:extLst>
          </p:cNvPr>
          <p:cNvSpPr>
            <a:spLocks noGrp="1"/>
          </p:cNvSpPr>
          <p:nvPr>
            <p:ph type="body" sz="quarter" idx="12"/>
          </p:nvPr>
        </p:nvSpPr>
        <p:spPr/>
        <p:txBody>
          <a:bodyPr/>
          <a:lstStyle/>
          <a:p>
            <a:pPr>
              <a:lnSpc>
                <a:spcPct val="100000"/>
              </a:lnSpc>
            </a:pPr>
            <a:r>
              <a:rPr lang="en-GB" sz="2400" noProof="0" dirty="0"/>
              <a:t>Scenario:</a:t>
            </a:r>
            <a:br>
              <a:rPr lang="en-GB" sz="2400" noProof="0" dirty="0"/>
            </a:br>
            <a:r>
              <a:rPr lang="en-GB" sz="2400" noProof="0" dirty="0"/>
              <a:t>Your manager at </a:t>
            </a:r>
            <a:r>
              <a:rPr lang="en-GB" sz="2400" noProof="0" dirty="0" err="1"/>
              <a:t>DriveSuccess</a:t>
            </a:r>
            <a:r>
              <a:rPr lang="en-GB" sz="2400" noProof="0" dirty="0"/>
              <a:t> Academy needs you to summarise large sets of feedback data quickly and clearly.</a:t>
            </a:r>
          </a:p>
          <a:p>
            <a:pPr>
              <a:lnSpc>
                <a:spcPct val="100000"/>
              </a:lnSpc>
            </a:pPr>
            <a:endParaRPr lang="en-GB" sz="2400" noProof="0" dirty="0"/>
          </a:p>
          <a:p>
            <a:pPr>
              <a:lnSpc>
                <a:spcPct val="100000"/>
              </a:lnSpc>
            </a:pPr>
            <a:r>
              <a:rPr lang="en-GB" sz="2400" noProof="0" dirty="0"/>
              <a:t>Your task:</a:t>
            </a:r>
            <a:br>
              <a:rPr lang="en-GB" sz="2400" noProof="0" dirty="0"/>
            </a:br>
            <a:r>
              <a:rPr lang="en-GB" sz="2400" noProof="0" dirty="0"/>
              <a:t>Use pivot tables to help your manager to make more informed decisions.</a:t>
            </a:r>
          </a:p>
        </p:txBody>
      </p:sp>
      <p:sp>
        <p:nvSpPr>
          <p:cNvPr id="3" name="Footer Placeholder 2">
            <a:extLst>
              <a:ext uri="{FF2B5EF4-FFF2-40B4-BE49-F238E27FC236}">
                <a16:creationId xmlns:a16="http://schemas.microsoft.com/office/drawing/2014/main" id="{C772DC69-E3AB-E195-A4D8-9544F5D9512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571E4B6E-4080-FA12-A06D-5BD4AD804442}"/>
              </a:ext>
            </a:extLst>
          </p:cNvPr>
          <p:cNvSpPr>
            <a:spLocks noGrp="1"/>
          </p:cNvSpPr>
          <p:nvPr>
            <p:ph type="sldNum" sz="quarter" idx="11"/>
          </p:nvPr>
        </p:nvSpPr>
        <p:spPr/>
        <p:txBody>
          <a:bodyPr/>
          <a:lstStyle/>
          <a:p>
            <a:fld id="{DA2C159E-F13C-4A85-9A41-E7669D3E0D70}" type="slidenum">
              <a:rPr lang="en-GB" noProof="0" smtClean="0"/>
              <a:pPr/>
              <a:t>91</a:t>
            </a:fld>
            <a:endParaRPr lang="en-GB" noProof="0" dirty="0"/>
          </a:p>
        </p:txBody>
      </p:sp>
    </p:spTree>
    <p:extLst>
      <p:ext uri="{BB962C8B-B14F-4D97-AF65-F5344CB8AC3E}">
        <p14:creationId xmlns:p14="http://schemas.microsoft.com/office/powerpoint/2010/main" val="4272395252"/>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D4A400-E361-B775-9CAC-AD3E84A95B3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F79EEBA-AB1C-A1F3-74C0-BD0B101886B5}"/>
              </a:ext>
            </a:extLst>
          </p:cNvPr>
          <p:cNvSpPr>
            <a:spLocks noGrp="1"/>
          </p:cNvSpPr>
          <p:nvPr>
            <p:ph type="title"/>
          </p:nvPr>
        </p:nvSpPr>
        <p:spPr/>
        <p:txBody>
          <a:bodyPr>
            <a:normAutofit/>
          </a:bodyPr>
          <a:lstStyle/>
          <a:p>
            <a:pPr>
              <a:lnSpc>
                <a:spcPct val="100000"/>
              </a:lnSpc>
            </a:pPr>
            <a:r>
              <a:rPr lang="en-GB" noProof="0" dirty="0"/>
              <a:t>Are pivot tables better than functions?</a:t>
            </a:r>
            <a:endParaRPr lang="en-GB" sz="3600" noProof="0" dirty="0"/>
          </a:p>
        </p:txBody>
      </p:sp>
      <p:sp>
        <p:nvSpPr>
          <p:cNvPr id="5" name="Text Placeholder 4">
            <a:extLst>
              <a:ext uri="{FF2B5EF4-FFF2-40B4-BE49-F238E27FC236}">
                <a16:creationId xmlns:a16="http://schemas.microsoft.com/office/drawing/2014/main" id="{E5E217D5-BB63-0021-C62E-01CBFD4966F3}"/>
              </a:ext>
            </a:extLst>
          </p:cNvPr>
          <p:cNvSpPr>
            <a:spLocks noGrp="1"/>
          </p:cNvSpPr>
          <p:nvPr>
            <p:ph type="body" sz="quarter" idx="12"/>
          </p:nvPr>
        </p:nvSpPr>
        <p:spPr/>
        <p:txBody>
          <a:bodyPr/>
          <a:lstStyle/>
          <a:p>
            <a:pPr>
              <a:lnSpc>
                <a:spcPct val="100000"/>
              </a:lnSpc>
            </a:pPr>
            <a:r>
              <a:rPr lang="en-GB" sz="2400" noProof="0" dirty="0"/>
              <a:t>Class discussion:</a:t>
            </a:r>
          </a:p>
          <a:p>
            <a:pPr lvl="1"/>
            <a:r>
              <a:rPr lang="en-GB" noProof="0" dirty="0"/>
              <a:t>Are pivot tables faster than using SUM, AVERAGE and COUNTIF separately?</a:t>
            </a:r>
          </a:p>
          <a:p>
            <a:pPr lvl="1"/>
            <a:r>
              <a:rPr lang="en-GB" noProof="0" dirty="0"/>
              <a:t>Why might </a:t>
            </a:r>
            <a:r>
              <a:rPr lang="en-GB" noProof="0" dirty="0" err="1"/>
              <a:t>DriveSuccess</a:t>
            </a:r>
            <a:r>
              <a:rPr lang="en-GB" noProof="0" dirty="0"/>
              <a:t> Academy prefer using a pivot table?</a:t>
            </a:r>
          </a:p>
          <a:p>
            <a:pPr>
              <a:lnSpc>
                <a:spcPct val="100000"/>
              </a:lnSpc>
            </a:pPr>
            <a:endParaRPr lang="en-GB" sz="2400" noProof="0" dirty="0"/>
          </a:p>
          <a:p>
            <a:pPr>
              <a:lnSpc>
                <a:spcPct val="100000"/>
              </a:lnSpc>
            </a:pPr>
            <a:r>
              <a:rPr lang="en-GB" sz="2400" noProof="0" dirty="0"/>
              <a:t>Thumbs up / thumbs down to agree or disagree.</a:t>
            </a:r>
          </a:p>
          <a:p>
            <a:pPr>
              <a:lnSpc>
                <a:spcPct val="100000"/>
              </a:lnSpc>
            </a:pPr>
            <a:endParaRPr lang="en-GB" sz="2400" noProof="0" dirty="0"/>
          </a:p>
        </p:txBody>
      </p:sp>
      <p:sp>
        <p:nvSpPr>
          <p:cNvPr id="3" name="Footer Placeholder 2">
            <a:extLst>
              <a:ext uri="{FF2B5EF4-FFF2-40B4-BE49-F238E27FC236}">
                <a16:creationId xmlns:a16="http://schemas.microsoft.com/office/drawing/2014/main" id="{B2EBD702-FB25-D416-56BB-D2A78A18E59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FB67F67C-6DBC-DDF9-C928-38B9D9336452}"/>
              </a:ext>
            </a:extLst>
          </p:cNvPr>
          <p:cNvSpPr>
            <a:spLocks noGrp="1"/>
          </p:cNvSpPr>
          <p:nvPr>
            <p:ph type="sldNum" sz="quarter" idx="11"/>
          </p:nvPr>
        </p:nvSpPr>
        <p:spPr/>
        <p:txBody>
          <a:bodyPr/>
          <a:lstStyle/>
          <a:p>
            <a:fld id="{DA2C159E-F13C-4A85-9A41-E7669D3E0D70}" type="slidenum">
              <a:rPr lang="en-GB" noProof="0" smtClean="0"/>
              <a:pPr/>
              <a:t>92</a:t>
            </a:fld>
            <a:endParaRPr lang="en-GB" noProof="0" dirty="0"/>
          </a:p>
        </p:txBody>
      </p:sp>
    </p:spTree>
    <p:extLst>
      <p:ext uri="{BB962C8B-B14F-4D97-AF65-F5344CB8AC3E}">
        <p14:creationId xmlns:p14="http://schemas.microsoft.com/office/powerpoint/2010/main" val="277353043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9BE66A-DB76-60BD-4519-4784BAEA91B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8B272FB-D2FA-EFD7-7C2D-4BEBDAB7FB34}"/>
              </a:ext>
            </a:extLst>
          </p:cNvPr>
          <p:cNvSpPr>
            <a:spLocks noGrp="1"/>
          </p:cNvSpPr>
          <p:nvPr>
            <p:ph type="title"/>
          </p:nvPr>
        </p:nvSpPr>
        <p:spPr/>
        <p:txBody>
          <a:bodyPr>
            <a:normAutofit/>
          </a:bodyPr>
          <a:lstStyle/>
          <a:p>
            <a:pPr>
              <a:lnSpc>
                <a:spcPct val="100000"/>
              </a:lnSpc>
            </a:pPr>
            <a:r>
              <a:rPr lang="en-GB" noProof="0" dirty="0"/>
              <a:t>Pivot table scenario</a:t>
            </a:r>
            <a:endParaRPr lang="en-GB" sz="3600" noProof="0" dirty="0"/>
          </a:p>
        </p:txBody>
      </p:sp>
      <p:sp>
        <p:nvSpPr>
          <p:cNvPr id="5" name="Text Placeholder 4">
            <a:extLst>
              <a:ext uri="{FF2B5EF4-FFF2-40B4-BE49-F238E27FC236}">
                <a16:creationId xmlns:a16="http://schemas.microsoft.com/office/drawing/2014/main" id="{740B78C4-E031-2308-F528-29756D34E83F}"/>
              </a:ext>
            </a:extLst>
          </p:cNvPr>
          <p:cNvSpPr>
            <a:spLocks noGrp="1"/>
          </p:cNvSpPr>
          <p:nvPr>
            <p:ph type="body" sz="quarter" idx="12"/>
          </p:nvPr>
        </p:nvSpPr>
        <p:spPr/>
        <p:txBody>
          <a:bodyPr/>
          <a:lstStyle/>
          <a:p>
            <a:pPr>
              <a:lnSpc>
                <a:spcPct val="100000"/>
              </a:lnSpc>
            </a:pPr>
            <a:r>
              <a:rPr lang="en-GB" sz="2400" noProof="0" dirty="0"/>
              <a:t>Your manager wants to know how many learners attended each session across 10 different weeks. You've already entered the data, but now they want to see it broken down by week and by class type.</a:t>
            </a:r>
          </a:p>
          <a:p>
            <a:pPr>
              <a:lnSpc>
                <a:spcPct val="100000"/>
              </a:lnSpc>
            </a:pPr>
            <a:endParaRPr lang="en-GB" sz="2400" noProof="0" dirty="0"/>
          </a:p>
          <a:p>
            <a:pPr>
              <a:lnSpc>
                <a:spcPct val="100000"/>
              </a:lnSpc>
            </a:pPr>
            <a:r>
              <a:rPr lang="en-GB" sz="2400" noProof="0" dirty="0"/>
              <a:t>Would it be better to use a pivot table or several SUM formulas?</a:t>
            </a:r>
          </a:p>
          <a:p>
            <a:pPr lvl="1"/>
            <a:r>
              <a:rPr lang="en-GB" noProof="0" dirty="0"/>
              <a:t>Thumbs up = use a pivot table.</a:t>
            </a:r>
          </a:p>
          <a:p>
            <a:pPr lvl="1"/>
            <a:r>
              <a:rPr lang="en-GB" noProof="0" dirty="0"/>
              <a:t>Thumbs down = use separate formulae.</a:t>
            </a:r>
          </a:p>
          <a:p>
            <a:pPr>
              <a:lnSpc>
                <a:spcPct val="100000"/>
              </a:lnSpc>
            </a:pPr>
            <a:endParaRPr lang="en-GB" sz="2400" noProof="0" dirty="0"/>
          </a:p>
        </p:txBody>
      </p:sp>
      <p:sp>
        <p:nvSpPr>
          <p:cNvPr id="3" name="Footer Placeholder 2">
            <a:extLst>
              <a:ext uri="{FF2B5EF4-FFF2-40B4-BE49-F238E27FC236}">
                <a16:creationId xmlns:a16="http://schemas.microsoft.com/office/drawing/2014/main" id="{F46076C9-2196-C6AF-14B5-36959E0011E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CCEFA5DD-30C6-E6E7-9A69-95680B38800D}"/>
              </a:ext>
            </a:extLst>
          </p:cNvPr>
          <p:cNvSpPr>
            <a:spLocks noGrp="1"/>
          </p:cNvSpPr>
          <p:nvPr>
            <p:ph type="sldNum" sz="quarter" idx="11"/>
          </p:nvPr>
        </p:nvSpPr>
        <p:spPr/>
        <p:txBody>
          <a:bodyPr/>
          <a:lstStyle/>
          <a:p>
            <a:fld id="{DA2C159E-F13C-4A85-9A41-E7669D3E0D70}" type="slidenum">
              <a:rPr lang="en-GB" noProof="0" smtClean="0"/>
              <a:pPr/>
              <a:t>93</a:t>
            </a:fld>
            <a:endParaRPr lang="en-GB" noProof="0" dirty="0"/>
          </a:p>
        </p:txBody>
      </p:sp>
    </p:spTree>
    <p:extLst>
      <p:ext uri="{BB962C8B-B14F-4D97-AF65-F5344CB8AC3E}">
        <p14:creationId xmlns:p14="http://schemas.microsoft.com/office/powerpoint/2010/main" val="276084776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A00F4D-240D-2A7F-6882-A91CF04C6DD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0D360E7-4F4E-8EA5-5A0D-FC459527B77C}"/>
              </a:ext>
            </a:extLst>
          </p:cNvPr>
          <p:cNvSpPr>
            <a:spLocks noGrp="1"/>
          </p:cNvSpPr>
          <p:nvPr>
            <p:ph type="title"/>
          </p:nvPr>
        </p:nvSpPr>
        <p:spPr/>
        <p:txBody>
          <a:bodyPr>
            <a:normAutofit/>
          </a:bodyPr>
          <a:lstStyle/>
          <a:p>
            <a:pPr>
              <a:lnSpc>
                <a:spcPct val="100000"/>
              </a:lnSpc>
            </a:pPr>
            <a:r>
              <a:rPr lang="en-GB" noProof="0" dirty="0"/>
              <a:t>Pivot table puzzle</a:t>
            </a:r>
            <a:endParaRPr lang="en-GB" sz="3600" noProof="0" dirty="0"/>
          </a:p>
        </p:txBody>
      </p:sp>
      <p:sp>
        <p:nvSpPr>
          <p:cNvPr id="5" name="Text Placeholder 4">
            <a:extLst>
              <a:ext uri="{FF2B5EF4-FFF2-40B4-BE49-F238E27FC236}">
                <a16:creationId xmlns:a16="http://schemas.microsoft.com/office/drawing/2014/main" id="{0D4DCA58-25F6-F205-DF15-9C60B66E0661}"/>
              </a:ext>
            </a:extLst>
          </p:cNvPr>
          <p:cNvSpPr>
            <a:spLocks noGrp="1"/>
          </p:cNvSpPr>
          <p:nvPr>
            <p:ph type="body" sz="quarter" idx="12"/>
          </p:nvPr>
        </p:nvSpPr>
        <p:spPr/>
        <p:txBody>
          <a:bodyPr/>
          <a:lstStyle/>
          <a:p>
            <a:pPr>
              <a:lnSpc>
                <a:spcPct val="100000"/>
              </a:lnSpc>
            </a:pPr>
            <a:r>
              <a:rPr lang="en-GB" sz="2400" noProof="0" dirty="0"/>
              <a:t>Use the printed worksheet to complete the pivot table puzzle. Fill in missing values, totals, MAX and MIN.</a:t>
            </a:r>
          </a:p>
        </p:txBody>
      </p:sp>
      <p:sp>
        <p:nvSpPr>
          <p:cNvPr id="3" name="Footer Placeholder 2">
            <a:extLst>
              <a:ext uri="{FF2B5EF4-FFF2-40B4-BE49-F238E27FC236}">
                <a16:creationId xmlns:a16="http://schemas.microsoft.com/office/drawing/2014/main" id="{63B47F9A-C95D-C829-4E94-5C55E540B7F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581C4162-9B30-1E4F-D3AC-F79C62C49FE1}"/>
              </a:ext>
            </a:extLst>
          </p:cNvPr>
          <p:cNvSpPr>
            <a:spLocks noGrp="1"/>
          </p:cNvSpPr>
          <p:nvPr>
            <p:ph type="sldNum" sz="quarter" idx="11"/>
          </p:nvPr>
        </p:nvSpPr>
        <p:spPr/>
        <p:txBody>
          <a:bodyPr/>
          <a:lstStyle/>
          <a:p>
            <a:fld id="{DA2C159E-F13C-4A85-9A41-E7669D3E0D70}" type="slidenum">
              <a:rPr lang="en-GB" noProof="0" smtClean="0"/>
              <a:pPr/>
              <a:t>94</a:t>
            </a:fld>
            <a:endParaRPr lang="en-GB" noProof="0" dirty="0"/>
          </a:p>
        </p:txBody>
      </p:sp>
    </p:spTree>
    <p:extLst>
      <p:ext uri="{BB962C8B-B14F-4D97-AF65-F5344CB8AC3E}">
        <p14:creationId xmlns:p14="http://schemas.microsoft.com/office/powerpoint/2010/main" val="2197666157"/>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9F16F5-9C98-5F7A-D14B-386797DD3B7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DB426F4-B290-7F63-38DE-0C126274F4CE}"/>
              </a:ext>
            </a:extLst>
          </p:cNvPr>
          <p:cNvSpPr>
            <a:spLocks noGrp="1"/>
          </p:cNvSpPr>
          <p:nvPr>
            <p:ph type="title"/>
          </p:nvPr>
        </p:nvSpPr>
        <p:spPr/>
        <p:txBody>
          <a:bodyPr>
            <a:normAutofit/>
          </a:bodyPr>
          <a:lstStyle/>
          <a:p>
            <a:pPr>
              <a:lnSpc>
                <a:spcPct val="100000"/>
              </a:lnSpc>
            </a:pPr>
            <a:r>
              <a:rPr lang="en-GB" noProof="0" dirty="0"/>
              <a:t>Pivot table puzzle review</a:t>
            </a:r>
            <a:endParaRPr lang="en-GB" sz="3600" noProof="0" dirty="0"/>
          </a:p>
        </p:txBody>
      </p:sp>
      <p:sp>
        <p:nvSpPr>
          <p:cNvPr id="5" name="Text Placeholder 4">
            <a:extLst>
              <a:ext uri="{FF2B5EF4-FFF2-40B4-BE49-F238E27FC236}">
                <a16:creationId xmlns:a16="http://schemas.microsoft.com/office/drawing/2014/main" id="{8A3774C5-9C17-95A0-7831-736BCF80E86E}"/>
              </a:ext>
            </a:extLst>
          </p:cNvPr>
          <p:cNvSpPr>
            <a:spLocks noGrp="1"/>
          </p:cNvSpPr>
          <p:nvPr>
            <p:ph type="body" sz="quarter" idx="12"/>
          </p:nvPr>
        </p:nvSpPr>
        <p:spPr/>
        <p:txBody>
          <a:bodyPr/>
          <a:lstStyle/>
          <a:p>
            <a:r>
              <a:rPr lang="en-GB" noProof="0" dirty="0"/>
              <a:t>Thumbs up / thumbs down: did your answers match?</a:t>
            </a:r>
          </a:p>
        </p:txBody>
      </p:sp>
      <p:graphicFrame>
        <p:nvGraphicFramePr>
          <p:cNvPr id="6" name="Table 5">
            <a:extLst>
              <a:ext uri="{FF2B5EF4-FFF2-40B4-BE49-F238E27FC236}">
                <a16:creationId xmlns:a16="http://schemas.microsoft.com/office/drawing/2014/main" id="{F605D929-4F30-E131-0CA9-D204D83A6C70}"/>
              </a:ext>
            </a:extLst>
          </p:cNvPr>
          <p:cNvGraphicFramePr>
            <a:graphicFrameLocks noGrp="1"/>
          </p:cNvGraphicFramePr>
          <p:nvPr>
            <p:extLst>
              <p:ext uri="{D42A27DB-BD31-4B8C-83A1-F6EECF244321}">
                <p14:modId xmlns:p14="http://schemas.microsoft.com/office/powerpoint/2010/main" val="3707166259"/>
              </p:ext>
            </p:extLst>
          </p:nvPr>
        </p:nvGraphicFramePr>
        <p:xfrm>
          <a:off x="252413" y="1419622"/>
          <a:ext cx="8423275" cy="3293498"/>
        </p:xfrm>
        <a:graphic>
          <a:graphicData uri="http://schemas.openxmlformats.org/drawingml/2006/table">
            <a:tbl>
              <a:tblPr firstRow="1"/>
              <a:tblGrid>
                <a:gridCol w="1203325">
                  <a:extLst>
                    <a:ext uri="{9D8B030D-6E8A-4147-A177-3AD203B41FA5}">
                      <a16:colId xmlns:a16="http://schemas.microsoft.com/office/drawing/2014/main" val="1622994204"/>
                    </a:ext>
                  </a:extLst>
                </a:gridCol>
                <a:gridCol w="1203325">
                  <a:extLst>
                    <a:ext uri="{9D8B030D-6E8A-4147-A177-3AD203B41FA5}">
                      <a16:colId xmlns:a16="http://schemas.microsoft.com/office/drawing/2014/main" val="146328351"/>
                    </a:ext>
                  </a:extLst>
                </a:gridCol>
                <a:gridCol w="1203325">
                  <a:extLst>
                    <a:ext uri="{9D8B030D-6E8A-4147-A177-3AD203B41FA5}">
                      <a16:colId xmlns:a16="http://schemas.microsoft.com/office/drawing/2014/main" val="531064460"/>
                    </a:ext>
                  </a:extLst>
                </a:gridCol>
                <a:gridCol w="1203325">
                  <a:extLst>
                    <a:ext uri="{9D8B030D-6E8A-4147-A177-3AD203B41FA5}">
                      <a16:colId xmlns:a16="http://schemas.microsoft.com/office/drawing/2014/main" val="1599453959"/>
                    </a:ext>
                  </a:extLst>
                </a:gridCol>
                <a:gridCol w="1203325">
                  <a:extLst>
                    <a:ext uri="{9D8B030D-6E8A-4147-A177-3AD203B41FA5}">
                      <a16:colId xmlns:a16="http://schemas.microsoft.com/office/drawing/2014/main" val="3453327528"/>
                    </a:ext>
                  </a:extLst>
                </a:gridCol>
                <a:gridCol w="1203325">
                  <a:extLst>
                    <a:ext uri="{9D8B030D-6E8A-4147-A177-3AD203B41FA5}">
                      <a16:colId xmlns:a16="http://schemas.microsoft.com/office/drawing/2014/main" val="33003313"/>
                    </a:ext>
                  </a:extLst>
                </a:gridCol>
                <a:gridCol w="1203325">
                  <a:extLst>
                    <a:ext uri="{9D8B030D-6E8A-4147-A177-3AD203B41FA5}">
                      <a16:colId xmlns:a16="http://schemas.microsoft.com/office/drawing/2014/main" val="115428435"/>
                    </a:ext>
                  </a:extLst>
                </a:gridCol>
              </a:tblGrid>
              <a:tr h="247463">
                <a:tc>
                  <a:txBody>
                    <a:bodyPr/>
                    <a:lstStyle/>
                    <a:p>
                      <a:pPr algn="ctr" fontAlgn="base">
                        <a:lnSpc>
                          <a:spcPts val="1350"/>
                        </a:lnSpc>
                        <a:buNone/>
                      </a:pPr>
                      <a:r>
                        <a:rPr lang="en-GB" sz="1100" b="0" i="0" noProof="0" dirty="0">
                          <a:solidFill>
                            <a:srgbClr val="000000"/>
                          </a:solidFill>
                          <a:effectLst/>
                          <a:latin typeface="Arial" panose="020B0604020202020204" pitchFamily="34" charset="0"/>
                        </a:rPr>
                        <a:t>Month​</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Positive​</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Neutral​</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Negative​</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Total​</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Maximum​</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Minimum​</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58195912"/>
                  </a:ext>
                </a:extLst>
              </a:tr>
              <a:tr h="247463">
                <a:tc>
                  <a:txBody>
                    <a:bodyPr/>
                    <a:lstStyle/>
                    <a:p>
                      <a:pPr algn="ctr" fontAlgn="base">
                        <a:lnSpc>
                          <a:spcPts val="1350"/>
                        </a:lnSpc>
                        <a:buNone/>
                      </a:pPr>
                      <a:r>
                        <a:rPr lang="en-GB" sz="1100" b="0" i="0" noProof="0" dirty="0">
                          <a:solidFill>
                            <a:srgbClr val="000000"/>
                          </a:solidFill>
                          <a:effectLst/>
                          <a:latin typeface="Arial" panose="020B0604020202020204" pitchFamily="34" charset="0"/>
                        </a:rPr>
                        <a:t>Jan​</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40​</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30​</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30</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100​</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40</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30</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68866264"/>
                  </a:ext>
                </a:extLst>
              </a:tr>
              <a:tr h="247463">
                <a:tc>
                  <a:txBody>
                    <a:bodyPr/>
                    <a:lstStyle/>
                    <a:p>
                      <a:pPr algn="ctr" fontAlgn="base">
                        <a:lnSpc>
                          <a:spcPts val="1350"/>
                        </a:lnSpc>
                        <a:buNone/>
                      </a:pPr>
                      <a:r>
                        <a:rPr lang="en-GB" sz="1100" b="0" i="0" noProof="0" dirty="0">
                          <a:solidFill>
                            <a:srgbClr val="000000"/>
                          </a:solidFill>
                          <a:effectLst/>
                          <a:latin typeface="Arial" panose="020B0604020202020204" pitchFamily="34" charset="0"/>
                        </a:rPr>
                        <a:t>Feb​</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30</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25​</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15​</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70​</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30</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15</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27809025"/>
                  </a:ext>
                </a:extLst>
              </a:tr>
              <a:tr h="247463">
                <a:tc>
                  <a:txBody>
                    <a:bodyPr/>
                    <a:lstStyle/>
                    <a:p>
                      <a:pPr algn="ctr" fontAlgn="base">
                        <a:lnSpc>
                          <a:spcPts val="1350"/>
                        </a:lnSpc>
                        <a:buNone/>
                      </a:pPr>
                      <a:r>
                        <a:rPr lang="en-GB" sz="1100" b="0" i="0" noProof="0" dirty="0">
                          <a:solidFill>
                            <a:srgbClr val="000000"/>
                          </a:solidFill>
                          <a:effectLst/>
                          <a:latin typeface="Arial" panose="020B0604020202020204" pitchFamily="34" charset="0"/>
                        </a:rPr>
                        <a:t>Mar​</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35​</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30</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20​</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85​</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35</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20</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79295323"/>
                  </a:ext>
                </a:extLst>
              </a:tr>
              <a:tr h="247463">
                <a:tc>
                  <a:txBody>
                    <a:bodyPr/>
                    <a:lstStyle/>
                    <a:p>
                      <a:pPr algn="ctr" fontAlgn="base">
                        <a:lnSpc>
                          <a:spcPts val="1350"/>
                        </a:lnSpc>
                        <a:buNone/>
                      </a:pPr>
                      <a:r>
                        <a:rPr lang="en-GB" sz="1100" b="0" i="0" noProof="0" dirty="0">
                          <a:solidFill>
                            <a:srgbClr val="000000"/>
                          </a:solidFill>
                          <a:effectLst/>
                          <a:latin typeface="Arial" panose="020B0604020202020204" pitchFamily="34" charset="0"/>
                        </a:rPr>
                        <a:t>Apr​</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20​</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40​</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10​</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70</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40</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10</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27457924"/>
                  </a:ext>
                </a:extLst>
              </a:tr>
              <a:tr h="247463">
                <a:tc>
                  <a:txBody>
                    <a:bodyPr/>
                    <a:lstStyle/>
                    <a:p>
                      <a:pPr algn="ctr" fontAlgn="base">
                        <a:lnSpc>
                          <a:spcPts val="1350"/>
                        </a:lnSpc>
                        <a:buNone/>
                      </a:pPr>
                      <a:r>
                        <a:rPr lang="en-GB" sz="1100" b="0" i="0" noProof="0" dirty="0">
                          <a:solidFill>
                            <a:srgbClr val="000000"/>
                          </a:solidFill>
                          <a:effectLst/>
                          <a:latin typeface="Arial" panose="020B0604020202020204" pitchFamily="34" charset="0"/>
                        </a:rPr>
                        <a:t>May​</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50​</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25</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20​</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95​</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50</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20</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399713"/>
                  </a:ext>
                </a:extLst>
              </a:tr>
              <a:tr h="247463">
                <a:tc>
                  <a:txBody>
                    <a:bodyPr/>
                    <a:lstStyle/>
                    <a:p>
                      <a:pPr algn="ctr" fontAlgn="base">
                        <a:lnSpc>
                          <a:spcPts val="1350"/>
                        </a:lnSpc>
                        <a:buNone/>
                      </a:pPr>
                      <a:r>
                        <a:rPr lang="en-GB" sz="1100" b="0" i="0" noProof="0" dirty="0">
                          <a:solidFill>
                            <a:srgbClr val="000000"/>
                          </a:solidFill>
                          <a:effectLst/>
                          <a:latin typeface="Arial" panose="020B0604020202020204" pitchFamily="34" charset="0"/>
                        </a:rPr>
                        <a:t>Jun​</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25</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30​</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15​</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70​</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30</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15</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65636793"/>
                  </a:ext>
                </a:extLst>
              </a:tr>
              <a:tr h="247463">
                <a:tc>
                  <a:txBody>
                    <a:bodyPr/>
                    <a:lstStyle/>
                    <a:p>
                      <a:pPr algn="ctr" fontAlgn="base">
                        <a:lnSpc>
                          <a:spcPts val="1350"/>
                        </a:lnSpc>
                        <a:buNone/>
                      </a:pPr>
                      <a:r>
                        <a:rPr lang="en-GB" sz="1100" b="0" i="0" noProof="0" dirty="0">
                          <a:solidFill>
                            <a:srgbClr val="000000"/>
                          </a:solidFill>
                          <a:effectLst/>
                          <a:latin typeface="Arial" panose="020B0604020202020204" pitchFamily="34" charset="0"/>
                        </a:rPr>
                        <a:t>Jul​</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45​</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35</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20​</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100​</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45</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20</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44971992"/>
                  </a:ext>
                </a:extLst>
              </a:tr>
              <a:tr h="247463">
                <a:tc>
                  <a:txBody>
                    <a:bodyPr/>
                    <a:lstStyle/>
                    <a:p>
                      <a:pPr algn="ctr" fontAlgn="base">
                        <a:lnSpc>
                          <a:spcPts val="1350"/>
                        </a:lnSpc>
                        <a:buNone/>
                      </a:pPr>
                      <a:r>
                        <a:rPr lang="en-GB" sz="1100" b="0" i="0" noProof="0" dirty="0">
                          <a:solidFill>
                            <a:srgbClr val="000000"/>
                          </a:solidFill>
                          <a:effectLst/>
                          <a:latin typeface="Arial" panose="020B0604020202020204" pitchFamily="34" charset="0"/>
                        </a:rPr>
                        <a:t>Aug​</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35​</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25​</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20</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80​</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35</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20</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31730357"/>
                  </a:ext>
                </a:extLst>
              </a:tr>
              <a:tr h="247463">
                <a:tc>
                  <a:txBody>
                    <a:bodyPr/>
                    <a:lstStyle/>
                    <a:p>
                      <a:pPr algn="ctr" fontAlgn="base">
                        <a:lnSpc>
                          <a:spcPts val="1350"/>
                        </a:lnSpc>
                        <a:buNone/>
                      </a:pPr>
                      <a:r>
                        <a:rPr lang="en-GB" sz="1100" b="0" i="0" noProof="0" dirty="0">
                          <a:solidFill>
                            <a:srgbClr val="000000"/>
                          </a:solidFill>
                          <a:effectLst/>
                          <a:latin typeface="Arial" panose="020B0604020202020204" pitchFamily="34" charset="0"/>
                        </a:rPr>
                        <a:t>Sep​</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30</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40​</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10​</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80​</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40</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10</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55095588"/>
                  </a:ext>
                </a:extLst>
              </a:tr>
              <a:tr h="247463">
                <a:tc>
                  <a:txBody>
                    <a:bodyPr/>
                    <a:lstStyle/>
                    <a:p>
                      <a:pPr algn="ctr" fontAlgn="base">
                        <a:lnSpc>
                          <a:spcPts val="1350"/>
                        </a:lnSpc>
                        <a:buNone/>
                      </a:pPr>
                      <a:r>
                        <a:rPr lang="en-GB" sz="1100" b="0" i="0" noProof="0" dirty="0">
                          <a:solidFill>
                            <a:srgbClr val="000000"/>
                          </a:solidFill>
                          <a:effectLst/>
                          <a:latin typeface="Arial" panose="020B0604020202020204" pitchFamily="34" charset="0"/>
                        </a:rPr>
                        <a:t>Oct​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25​</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30</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20​</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75​</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30</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20</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89065538"/>
                  </a:ext>
                </a:extLst>
              </a:tr>
              <a:tr h="247463">
                <a:tc>
                  <a:txBody>
                    <a:bodyPr/>
                    <a:lstStyle/>
                    <a:p>
                      <a:pPr algn="ctr" fontAlgn="base">
                        <a:lnSpc>
                          <a:spcPts val="1350"/>
                        </a:lnSpc>
                        <a:buNone/>
                      </a:pPr>
                      <a:r>
                        <a:rPr lang="en-GB" sz="1100" b="0" i="0" noProof="0" dirty="0">
                          <a:solidFill>
                            <a:srgbClr val="000000"/>
                          </a:solidFill>
                          <a:effectLst/>
                          <a:latin typeface="Arial" panose="020B0604020202020204" pitchFamily="34" charset="0"/>
                        </a:rPr>
                        <a:t>Nov​</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30​</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30​</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45</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105​</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45</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30</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91701002"/>
                  </a:ext>
                </a:extLst>
              </a:tr>
              <a:tr h="247463">
                <a:tc>
                  <a:txBody>
                    <a:bodyPr/>
                    <a:lstStyle/>
                    <a:p>
                      <a:pPr algn="ctr" fontAlgn="base">
                        <a:lnSpc>
                          <a:spcPts val="1350"/>
                        </a:lnSpc>
                        <a:buNone/>
                      </a:pPr>
                      <a:r>
                        <a:rPr lang="en-GB" sz="1100" b="0" i="0" noProof="0" dirty="0">
                          <a:solidFill>
                            <a:srgbClr val="000000"/>
                          </a:solidFill>
                          <a:effectLst/>
                          <a:latin typeface="Arial" panose="020B0604020202020204" pitchFamily="34" charset="0"/>
                        </a:rPr>
                        <a:t>Dec​</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30</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20​</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10​</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0" i="0" noProof="0" dirty="0">
                          <a:solidFill>
                            <a:srgbClr val="000000"/>
                          </a:solidFill>
                          <a:effectLst/>
                          <a:latin typeface="Arial" panose="020B0604020202020204" pitchFamily="34" charset="0"/>
                        </a:rPr>
                        <a:t>60​</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30</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350"/>
                        </a:lnSpc>
                        <a:buNone/>
                      </a:pPr>
                      <a:r>
                        <a:rPr lang="en-GB" sz="1100" b="1" i="0" noProof="0" dirty="0">
                          <a:solidFill>
                            <a:srgbClr val="FF0000"/>
                          </a:solidFill>
                          <a:effectLst/>
                          <a:latin typeface="Arial" panose="020B0604020202020204" pitchFamily="34" charset="0"/>
                        </a:rPr>
                        <a:t>10</a:t>
                      </a:r>
                      <a:r>
                        <a:rPr lang="en-GB" sz="1100" b="0" i="0" noProof="0" dirty="0">
                          <a:solidFill>
                            <a:srgbClr val="000000"/>
                          </a:solidFill>
                          <a:effectLst/>
                          <a:latin typeface="Arial" panose="020B0604020202020204" pitchFamily="34" charset="0"/>
                        </a:rPr>
                        <a:t>​</a:t>
                      </a:r>
                      <a:endParaRPr lang="en-GB" sz="1700" b="0" i="0" noProof="0" dirty="0">
                        <a:solidFill>
                          <a:srgbClr val="000000"/>
                        </a:solidFill>
                        <a:effectLst/>
                      </a:endParaRPr>
                    </a:p>
                  </a:txBody>
                  <a:tcPr marL="88183" marR="88183" marT="44091" marB="44091" anchor="ctr">
                    <a:lnL w="19841" cap="flat" cmpd="sng" algn="ctr">
                      <a:solidFill>
                        <a:srgbClr val="000000"/>
                      </a:solidFill>
                      <a:prstDash val="solid"/>
                      <a:round/>
                      <a:headEnd type="none" w="med" len="med"/>
                      <a:tailEnd type="none" w="med" len="med"/>
                    </a:lnL>
                    <a:lnR w="19841" cap="flat" cmpd="sng" algn="ctr">
                      <a:solidFill>
                        <a:srgbClr val="000000"/>
                      </a:solidFill>
                      <a:prstDash val="solid"/>
                      <a:round/>
                      <a:headEnd type="none" w="med" len="med"/>
                      <a:tailEnd type="none" w="med" len="med"/>
                    </a:lnR>
                    <a:lnT w="19841" cap="flat" cmpd="sng" algn="ctr">
                      <a:solidFill>
                        <a:srgbClr val="000000"/>
                      </a:solidFill>
                      <a:prstDash val="solid"/>
                      <a:round/>
                      <a:headEnd type="none" w="med" len="med"/>
                      <a:tailEnd type="none" w="med" len="med"/>
                    </a:lnT>
                    <a:lnB w="1984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42612272"/>
                  </a:ext>
                </a:extLst>
              </a:tr>
            </a:tbl>
          </a:graphicData>
        </a:graphic>
      </p:graphicFrame>
      <p:sp>
        <p:nvSpPr>
          <p:cNvPr id="7" name="Rectangle 1" descr="An image showing the results where each cell that was blank on the last slide is now containing data that the learners can check against the learner activity.  ">
            <a:extLst>
              <a:ext uri="{FF2B5EF4-FFF2-40B4-BE49-F238E27FC236}">
                <a16:creationId xmlns:a16="http://schemas.microsoft.com/office/drawing/2014/main" id="{A9FBD8EE-76CF-B001-F3E0-0B362904F122}"/>
              </a:ext>
            </a:extLst>
          </p:cNvPr>
          <p:cNvSpPr>
            <a:spLocks noChangeArrowheads="1"/>
          </p:cNvSpPr>
          <p:nvPr/>
        </p:nvSpPr>
        <p:spPr bwMode="auto">
          <a:xfrm>
            <a:off x="252413" y="142013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noProof="0" dirty="0">
                <a:ln>
                  <a:noFill/>
                </a:ln>
                <a:solidFill>
                  <a:srgbClr val="000000"/>
                </a:solidFill>
                <a:effectLst/>
                <a:latin typeface="Times New Roman" panose="02020603050405020304" pitchFamily="18" charset="0"/>
                <a:cs typeface="Times New Roman" panose="02020603050405020304" pitchFamily="18" charset="0"/>
              </a:rPr>
              <a:t> </a:t>
            </a:r>
            <a:endParaRPr kumimoji="0" lang="en-GB" sz="1800" b="0" i="0" u="none" strike="noStrike" cap="none" normalizeH="0" baseline="0" noProof="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noProof="0" dirty="0">
              <a:ln>
                <a:noFill/>
              </a:ln>
              <a:solidFill>
                <a:schemeClr val="tx1"/>
              </a:solidFill>
              <a:effectLst/>
              <a:latin typeface="Arial" panose="020B0604020202020204" pitchFamily="34" charset="0"/>
            </a:endParaRPr>
          </a:p>
        </p:txBody>
      </p:sp>
      <p:sp>
        <p:nvSpPr>
          <p:cNvPr id="3" name="Footer Placeholder 2">
            <a:extLst>
              <a:ext uri="{FF2B5EF4-FFF2-40B4-BE49-F238E27FC236}">
                <a16:creationId xmlns:a16="http://schemas.microsoft.com/office/drawing/2014/main" id="{5E94652A-A0E8-D6EB-434F-13F760D4946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11E241A4-3D0A-76DB-40B0-994295D5A592}"/>
              </a:ext>
            </a:extLst>
          </p:cNvPr>
          <p:cNvSpPr>
            <a:spLocks noGrp="1"/>
          </p:cNvSpPr>
          <p:nvPr>
            <p:ph type="sldNum" sz="quarter" idx="11"/>
          </p:nvPr>
        </p:nvSpPr>
        <p:spPr/>
        <p:txBody>
          <a:bodyPr/>
          <a:lstStyle/>
          <a:p>
            <a:fld id="{DA2C159E-F13C-4A85-9A41-E7669D3E0D70}" type="slidenum">
              <a:rPr lang="en-GB" noProof="0" smtClean="0"/>
              <a:pPr/>
              <a:t>95</a:t>
            </a:fld>
            <a:endParaRPr lang="en-GB" noProof="0" dirty="0"/>
          </a:p>
        </p:txBody>
      </p:sp>
    </p:spTree>
    <p:extLst>
      <p:ext uri="{BB962C8B-B14F-4D97-AF65-F5344CB8AC3E}">
        <p14:creationId xmlns:p14="http://schemas.microsoft.com/office/powerpoint/2010/main" val="103395950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72E431-B01C-E593-B325-8AC1C8A45C3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2AE48F0-E192-E1A7-6119-624E14C24BD0}"/>
              </a:ext>
            </a:extLst>
          </p:cNvPr>
          <p:cNvSpPr>
            <a:spLocks noGrp="1"/>
          </p:cNvSpPr>
          <p:nvPr>
            <p:ph type="title"/>
          </p:nvPr>
        </p:nvSpPr>
        <p:spPr/>
        <p:txBody>
          <a:bodyPr>
            <a:normAutofit/>
          </a:bodyPr>
          <a:lstStyle/>
          <a:p>
            <a:pPr>
              <a:lnSpc>
                <a:spcPct val="100000"/>
              </a:lnSpc>
            </a:pPr>
            <a:r>
              <a:rPr lang="en-GB" noProof="0" dirty="0"/>
              <a:t>Pivot table task</a:t>
            </a:r>
            <a:endParaRPr lang="en-GB" sz="3600" noProof="0" dirty="0"/>
          </a:p>
        </p:txBody>
      </p:sp>
      <p:sp>
        <p:nvSpPr>
          <p:cNvPr id="5" name="Text Placeholder 4">
            <a:extLst>
              <a:ext uri="{FF2B5EF4-FFF2-40B4-BE49-F238E27FC236}">
                <a16:creationId xmlns:a16="http://schemas.microsoft.com/office/drawing/2014/main" id="{B77F4942-DFF2-217B-4C41-68528362BE1B}"/>
              </a:ext>
            </a:extLst>
          </p:cNvPr>
          <p:cNvSpPr>
            <a:spLocks noGrp="1"/>
          </p:cNvSpPr>
          <p:nvPr>
            <p:ph type="body" sz="quarter" idx="12"/>
          </p:nvPr>
        </p:nvSpPr>
        <p:spPr/>
        <p:txBody>
          <a:bodyPr/>
          <a:lstStyle/>
          <a:p>
            <a:pPr>
              <a:lnSpc>
                <a:spcPct val="100000"/>
              </a:lnSpc>
            </a:pPr>
            <a:r>
              <a:rPr lang="en-GB" sz="2400" noProof="0" dirty="0"/>
              <a:t>Teacher demo:</a:t>
            </a:r>
          </a:p>
          <a:p>
            <a:pPr lvl="1"/>
            <a:r>
              <a:rPr lang="en-GB" noProof="0" dirty="0"/>
              <a:t>Make notes on how to create a pivot table with SUM. </a:t>
            </a:r>
          </a:p>
          <a:p>
            <a:pPr lvl="1"/>
            <a:r>
              <a:rPr lang="en-GB" noProof="0" dirty="0"/>
              <a:t>(rows = month, columns = sentiment)</a:t>
            </a:r>
          </a:p>
          <a:p>
            <a:pPr>
              <a:lnSpc>
                <a:spcPct val="100000"/>
              </a:lnSpc>
            </a:pPr>
            <a:endParaRPr lang="en-GB" sz="2400" noProof="0" dirty="0"/>
          </a:p>
          <a:p>
            <a:pPr>
              <a:lnSpc>
                <a:spcPct val="100000"/>
              </a:lnSpc>
            </a:pPr>
            <a:r>
              <a:rPr lang="en-GB" sz="2400" noProof="0" dirty="0"/>
              <a:t>Your task:</a:t>
            </a:r>
          </a:p>
          <a:p>
            <a:pPr lvl="1"/>
            <a:r>
              <a:rPr lang="en-GB" noProof="0" dirty="0"/>
              <a:t>Use SUM, AVERAGE, MIN, MAX on your own.</a:t>
            </a:r>
          </a:p>
          <a:p>
            <a:pPr lvl="1"/>
            <a:r>
              <a:rPr lang="en-GB" noProof="0" dirty="0"/>
              <a:t>Add a chart, if you can.</a:t>
            </a:r>
          </a:p>
          <a:p>
            <a:pPr>
              <a:lnSpc>
                <a:spcPct val="100000"/>
              </a:lnSpc>
            </a:pPr>
            <a:endParaRPr lang="en-GB" sz="2400" noProof="0" dirty="0"/>
          </a:p>
          <a:p>
            <a:pPr>
              <a:lnSpc>
                <a:spcPct val="100000"/>
              </a:lnSpc>
            </a:pPr>
            <a:r>
              <a:rPr lang="en-GB" sz="2400" noProof="0" dirty="0"/>
              <a:t>Use your calculator to double-check answers.</a:t>
            </a:r>
          </a:p>
          <a:p>
            <a:pPr>
              <a:lnSpc>
                <a:spcPct val="100000"/>
              </a:lnSpc>
            </a:pPr>
            <a:endParaRPr lang="en-GB" sz="2400" noProof="0" dirty="0"/>
          </a:p>
        </p:txBody>
      </p:sp>
      <p:sp>
        <p:nvSpPr>
          <p:cNvPr id="3" name="Footer Placeholder 2">
            <a:extLst>
              <a:ext uri="{FF2B5EF4-FFF2-40B4-BE49-F238E27FC236}">
                <a16:creationId xmlns:a16="http://schemas.microsoft.com/office/drawing/2014/main" id="{4FA3BC4B-7E1A-A811-1740-B2F504B7C9F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AE0FD026-7141-D653-333A-171F81EE0867}"/>
              </a:ext>
            </a:extLst>
          </p:cNvPr>
          <p:cNvSpPr>
            <a:spLocks noGrp="1"/>
          </p:cNvSpPr>
          <p:nvPr>
            <p:ph type="sldNum" sz="quarter" idx="11"/>
          </p:nvPr>
        </p:nvSpPr>
        <p:spPr/>
        <p:txBody>
          <a:bodyPr/>
          <a:lstStyle/>
          <a:p>
            <a:fld id="{DA2C159E-F13C-4A85-9A41-E7669D3E0D70}" type="slidenum">
              <a:rPr lang="en-GB" noProof="0" smtClean="0"/>
              <a:pPr/>
              <a:t>96</a:t>
            </a:fld>
            <a:endParaRPr lang="en-GB" noProof="0" dirty="0"/>
          </a:p>
        </p:txBody>
      </p:sp>
    </p:spTree>
    <p:extLst>
      <p:ext uri="{BB962C8B-B14F-4D97-AF65-F5344CB8AC3E}">
        <p14:creationId xmlns:p14="http://schemas.microsoft.com/office/powerpoint/2010/main" val="347819834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868D3-5B03-DB04-187A-8B9CF1FA4C6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EE51991-4D71-E9F7-8B18-F26422F88E86}"/>
              </a:ext>
            </a:extLst>
          </p:cNvPr>
          <p:cNvSpPr>
            <a:spLocks noGrp="1"/>
          </p:cNvSpPr>
          <p:nvPr>
            <p:ph type="title"/>
          </p:nvPr>
        </p:nvSpPr>
        <p:spPr/>
        <p:txBody>
          <a:bodyPr>
            <a:normAutofit/>
          </a:bodyPr>
          <a:lstStyle/>
          <a:p>
            <a:pPr>
              <a:lnSpc>
                <a:spcPct val="100000"/>
              </a:lnSpc>
            </a:pPr>
            <a:r>
              <a:rPr lang="en-GB" noProof="0" dirty="0"/>
              <a:t>Pivot table task review</a:t>
            </a:r>
            <a:endParaRPr lang="en-GB" sz="3600" noProof="0" dirty="0"/>
          </a:p>
        </p:txBody>
      </p:sp>
      <p:sp>
        <p:nvSpPr>
          <p:cNvPr id="5" name="Text Placeholder 4">
            <a:extLst>
              <a:ext uri="{FF2B5EF4-FFF2-40B4-BE49-F238E27FC236}">
                <a16:creationId xmlns:a16="http://schemas.microsoft.com/office/drawing/2014/main" id="{BF977E0B-51EF-083C-59B1-693E79E61DAF}"/>
              </a:ext>
            </a:extLst>
          </p:cNvPr>
          <p:cNvSpPr>
            <a:spLocks noGrp="1"/>
          </p:cNvSpPr>
          <p:nvPr>
            <p:ph type="body" sz="quarter" idx="12"/>
          </p:nvPr>
        </p:nvSpPr>
        <p:spPr/>
        <p:txBody>
          <a:bodyPr/>
          <a:lstStyle/>
          <a:p>
            <a:pPr>
              <a:lnSpc>
                <a:spcPct val="100000"/>
              </a:lnSpc>
            </a:pPr>
            <a:r>
              <a:rPr lang="en-GB" sz="2400" noProof="0" dirty="0"/>
              <a:t>Thumbs up / thumbs down:</a:t>
            </a:r>
          </a:p>
          <a:p>
            <a:pPr lvl="1"/>
            <a:r>
              <a:rPr lang="en-GB" noProof="0" dirty="0"/>
              <a:t>Have you completed your pivot table?</a:t>
            </a:r>
          </a:p>
          <a:p>
            <a:pPr lvl="1"/>
            <a:r>
              <a:rPr lang="en-GB" noProof="0" dirty="0"/>
              <a:t>Did you add a chart?</a:t>
            </a:r>
          </a:p>
          <a:p>
            <a:pPr>
              <a:lnSpc>
                <a:spcPct val="100000"/>
              </a:lnSpc>
            </a:pPr>
            <a:endParaRPr lang="en-GB" sz="2400" noProof="0" dirty="0"/>
          </a:p>
          <a:p>
            <a:pPr>
              <a:lnSpc>
                <a:spcPct val="100000"/>
              </a:lnSpc>
            </a:pPr>
            <a:r>
              <a:rPr lang="en-GB" sz="2400" noProof="0" dirty="0"/>
              <a:t>Class discussion:</a:t>
            </a:r>
          </a:p>
          <a:p>
            <a:pPr lvl="1"/>
            <a:r>
              <a:rPr lang="en-GB" noProof="0" dirty="0"/>
              <a:t>Which function was easiest to use and understand?</a:t>
            </a:r>
          </a:p>
          <a:p>
            <a:pPr lvl="1"/>
            <a:r>
              <a:rPr lang="en-GB" noProof="0" dirty="0"/>
              <a:t>What does your chart show?</a:t>
            </a:r>
          </a:p>
          <a:p>
            <a:pPr>
              <a:lnSpc>
                <a:spcPct val="100000"/>
              </a:lnSpc>
            </a:pPr>
            <a:endParaRPr lang="en-GB" sz="2400" noProof="0" dirty="0"/>
          </a:p>
        </p:txBody>
      </p:sp>
      <p:sp>
        <p:nvSpPr>
          <p:cNvPr id="3" name="Footer Placeholder 2">
            <a:extLst>
              <a:ext uri="{FF2B5EF4-FFF2-40B4-BE49-F238E27FC236}">
                <a16:creationId xmlns:a16="http://schemas.microsoft.com/office/drawing/2014/main" id="{F6B4E228-C575-5DB1-1006-9D99CD94846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C3917ABF-DA23-D956-C364-4AF66610DE16}"/>
              </a:ext>
            </a:extLst>
          </p:cNvPr>
          <p:cNvSpPr>
            <a:spLocks noGrp="1"/>
          </p:cNvSpPr>
          <p:nvPr>
            <p:ph type="sldNum" sz="quarter" idx="11"/>
          </p:nvPr>
        </p:nvSpPr>
        <p:spPr/>
        <p:txBody>
          <a:bodyPr/>
          <a:lstStyle/>
          <a:p>
            <a:fld id="{DA2C159E-F13C-4A85-9A41-E7669D3E0D70}" type="slidenum">
              <a:rPr lang="en-GB" noProof="0" smtClean="0"/>
              <a:pPr/>
              <a:t>97</a:t>
            </a:fld>
            <a:endParaRPr lang="en-GB" noProof="0" dirty="0"/>
          </a:p>
        </p:txBody>
      </p:sp>
    </p:spTree>
    <p:extLst>
      <p:ext uri="{BB962C8B-B14F-4D97-AF65-F5344CB8AC3E}">
        <p14:creationId xmlns:p14="http://schemas.microsoft.com/office/powerpoint/2010/main" val="21777619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68C5CD-73FB-645A-E3BB-965F882C8A4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ED45EE0-1E85-DD4C-2941-068259516F72}"/>
              </a:ext>
            </a:extLst>
          </p:cNvPr>
          <p:cNvSpPr>
            <a:spLocks noGrp="1"/>
          </p:cNvSpPr>
          <p:nvPr>
            <p:ph type="title"/>
          </p:nvPr>
        </p:nvSpPr>
        <p:spPr/>
        <p:txBody>
          <a:bodyPr>
            <a:normAutofit/>
          </a:bodyPr>
          <a:lstStyle/>
          <a:p>
            <a:pPr>
              <a:lnSpc>
                <a:spcPct val="100000"/>
              </a:lnSpc>
            </a:pPr>
            <a:r>
              <a:rPr lang="en-GB" noProof="0" dirty="0"/>
              <a:t>Pick your pivot – what would you use?</a:t>
            </a:r>
            <a:endParaRPr lang="en-GB" sz="3600" noProof="0" dirty="0"/>
          </a:p>
        </p:txBody>
      </p:sp>
      <p:sp>
        <p:nvSpPr>
          <p:cNvPr id="5" name="Text Placeholder 4">
            <a:extLst>
              <a:ext uri="{FF2B5EF4-FFF2-40B4-BE49-F238E27FC236}">
                <a16:creationId xmlns:a16="http://schemas.microsoft.com/office/drawing/2014/main" id="{9F375EE5-91AF-587A-A256-7B9FF46E7E1A}"/>
              </a:ext>
            </a:extLst>
          </p:cNvPr>
          <p:cNvSpPr>
            <a:spLocks noGrp="1"/>
          </p:cNvSpPr>
          <p:nvPr>
            <p:ph type="body" sz="quarter" idx="12"/>
          </p:nvPr>
        </p:nvSpPr>
        <p:spPr/>
        <p:txBody>
          <a:bodyPr/>
          <a:lstStyle/>
          <a:p>
            <a:pPr>
              <a:lnSpc>
                <a:spcPct val="100000"/>
              </a:lnSpc>
            </a:pPr>
            <a:r>
              <a:rPr lang="en-GB" sz="2400" noProof="0" dirty="0"/>
              <a:t>Around the classroom activity:</a:t>
            </a:r>
          </a:p>
          <a:p>
            <a:pPr lvl="1"/>
            <a:r>
              <a:rPr lang="en-GB" noProof="0" dirty="0"/>
              <a:t>Read each pivot question.</a:t>
            </a:r>
          </a:p>
          <a:p>
            <a:pPr lvl="1"/>
            <a:r>
              <a:rPr lang="en-GB" noProof="0" dirty="0"/>
              <a:t>Add one post it note for the function you</a:t>
            </a:r>
            <a:r>
              <a:rPr lang="en-GB" dirty="0"/>
              <a:t> would</a:t>
            </a:r>
            <a:r>
              <a:rPr lang="en-GB" noProof="0" dirty="0"/>
              <a:t> use.</a:t>
            </a:r>
          </a:p>
          <a:p>
            <a:pPr lvl="1"/>
            <a:r>
              <a:rPr lang="en-GB" noProof="0" dirty="0"/>
              <a:t>Add another post it note with a short reason.</a:t>
            </a:r>
          </a:p>
          <a:p>
            <a:pPr>
              <a:lnSpc>
                <a:spcPct val="100000"/>
              </a:lnSpc>
            </a:pPr>
            <a:endParaRPr lang="en-GB" sz="2400" noProof="0" dirty="0"/>
          </a:p>
          <a:p>
            <a:pPr>
              <a:lnSpc>
                <a:spcPct val="100000"/>
              </a:lnSpc>
            </a:pPr>
            <a:r>
              <a:rPr lang="en-GB" sz="2400" noProof="0" dirty="0"/>
              <a:t>Be ready to explain your answer.</a:t>
            </a:r>
          </a:p>
        </p:txBody>
      </p:sp>
      <p:sp>
        <p:nvSpPr>
          <p:cNvPr id="3" name="Footer Placeholder 2">
            <a:extLst>
              <a:ext uri="{FF2B5EF4-FFF2-40B4-BE49-F238E27FC236}">
                <a16:creationId xmlns:a16="http://schemas.microsoft.com/office/drawing/2014/main" id="{9ECB36D0-1C33-C9A6-40BA-E2A556FB83B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8FD272FF-C892-6BDA-F663-D811E11F8709}"/>
              </a:ext>
            </a:extLst>
          </p:cNvPr>
          <p:cNvSpPr>
            <a:spLocks noGrp="1"/>
          </p:cNvSpPr>
          <p:nvPr>
            <p:ph type="sldNum" sz="quarter" idx="11"/>
          </p:nvPr>
        </p:nvSpPr>
        <p:spPr/>
        <p:txBody>
          <a:bodyPr/>
          <a:lstStyle/>
          <a:p>
            <a:fld id="{DA2C159E-F13C-4A85-9A41-E7669D3E0D70}" type="slidenum">
              <a:rPr lang="en-GB" noProof="0" smtClean="0"/>
              <a:pPr/>
              <a:t>98</a:t>
            </a:fld>
            <a:endParaRPr lang="en-GB" noProof="0" dirty="0"/>
          </a:p>
        </p:txBody>
      </p:sp>
    </p:spTree>
    <p:extLst>
      <p:ext uri="{BB962C8B-B14F-4D97-AF65-F5344CB8AC3E}">
        <p14:creationId xmlns:p14="http://schemas.microsoft.com/office/powerpoint/2010/main" val="1842557887"/>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73560E-18E7-D1D5-4F31-AFA1FBE8B67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F4798FD-732D-7C78-38B2-37A9EE2F6A56}"/>
              </a:ext>
            </a:extLst>
          </p:cNvPr>
          <p:cNvSpPr>
            <a:spLocks noGrp="1"/>
          </p:cNvSpPr>
          <p:nvPr>
            <p:ph type="title"/>
          </p:nvPr>
        </p:nvSpPr>
        <p:spPr/>
        <p:txBody>
          <a:bodyPr>
            <a:normAutofit/>
          </a:bodyPr>
          <a:lstStyle/>
          <a:p>
            <a:pPr>
              <a:lnSpc>
                <a:spcPct val="100000"/>
              </a:lnSpc>
            </a:pPr>
            <a:r>
              <a:rPr lang="en-GB" noProof="0" dirty="0"/>
              <a:t>Checkpoint three (30 mins)</a:t>
            </a:r>
            <a:endParaRPr lang="en-GB" sz="3600" noProof="0" dirty="0"/>
          </a:p>
        </p:txBody>
      </p:sp>
      <p:sp>
        <p:nvSpPr>
          <p:cNvPr id="5" name="Text Placeholder 4">
            <a:extLst>
              <a:ext uri="{FF2B5EF4-FFF2-40B4-BE49-F238E27FC236}">
                <a16:creationId xmlns:a16="http://schemas.microsoft.com/office/drawing/2014/main" id="{62C76B64-AA53-D81E-3EEA-FF9206282F3D}"/>
              </a:ext>
            </a:extLst>
          </p:cNvPr>
          <p:cNvSpPr>
            <a:spLocks noGrp="1"/>
          </p:cNvSpPr>
          <p:nvPr>
            <p:ph type="body" sz="quarter" idx="12"/>
          </p:nvPr>
        </p:nvSpPr>
        <p:spPr/>
        <p:txBody>
          <a:bodyPr/>
          <a:lstStyle/>
          <a:p>
            <a:pPr>
              <a:lnSpc>
                <a:spcPct val="100000"/>
              </a:lnSpc>
            </a:pPr>
            <a:r>
              <a:rPr lang="en-GB" sz="2400" noProof="0" dirty="0"/>
              <a:t>Instructions:</a:t>
            </a:r>
          </a:p>
          <a:p>
            <a:pPr lvl="1"/>
            <a:r>
              <a:rPr lang="en-GB" noProof="0" dirty="0"/>
              <a:t>Work silently.</a:t>
            </a:r>
          </a:p>
          <a:p>
            <a:pPr lvl="1"/>
            <a:r>
              <a:rPr lang="en-GB" noProof="0" dirty="0"/>
              <a:t>Use your best skills from the last </a:t>
            </a:r>
            <a:r>
              <a:rPr lang="en-GB" dirty="0"/>
              <a:t>nine</a:t>
            </a:r>
            <a:r>
              <a:rPr lang="en-GB" noProof="0" dirty="0"/>
              <a:t> lessons.</a:t>
            </a:r>
          </a:p>
          <a:p>
            <a:pPr lvl="1"/>
            <a:r>
              <a:rPr lang="en-GB" noProof="0" dirty="0"/>
              <a:t>You have 30 minutes.</a:t>
            </a:r>
          </a:p>
          <a:p>
            <a:pPr lvl="1"/>
            <a:r>
              <a:rPr lang="en-GB" noProof="0" dirty="0"/>
              <a:t>You may not use your notes.</a:t>
            </a:r>
          </a:p>
          <a:p>
            <a:pPr>
              <a:lnSpc>
                <a:spcPct val="100000"/>
              </a:lnSpc>
            </a:pPr>
            <a:endParaRPr lang="en-GB" sz="2400" noProof="0" dirty="0"/>
          </a:p>
          <a:p>
            <a:pPr>
              <a:lnSpc>
                <a:spcPct val="100000"/>
              </a:lnSpc>
            </a:pPr>
            <a:r>
              <a:rPr lang="en-GB" sz="2400" noProof="0" dirty="0"/>
              <a:t>Hand your work in at the end.</a:t>
            </a:r>
          </a:p>
          <a:p>
            <a:pPr>
              <a:lnSpc>
                <a:spcPct val="100000"/>
              </a:lnSpc>
            </a:pPr>
            <a:endParaRPr lang="en-GB" sz="2400" noProof="0" dirty="0"/>
          </a:p>
        </p:txBody>
      </p:sp>
      <p:sp>
        <p:nvSpPr>
          <p:cNvPr id="3" name="Footer Placeholder 2">
            <a:extLst>
              <a:ext uri="{FF2B5EF4-FFF2-40B4-BE49-F238E27FC236}">
                <a16:creationId xmlns:a16="http://schemas.microsoft.com/office/drawing/2014/main" id="{F88C2F48-48A5-266E-360A-1E507D5C88C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202542A1-1909-183E-63ED-A228D90BFC7E}"/>
              </a:ext>
            </a:extLst>
          </p:cNvPr>
          <p:cNvSpPr>
            <a:spLocks noGrp="1"/>
          </p:cNvSpPr>
          <p:nvPr>
            <p:ph type="sldNum" sz="quarter" idx="11"/>
          </p:nvPr>
        </p:nvSpPr>
        <p:spPr/>
        <p:txBody>
          <a:bodyPr/>
          <a:lstStyle/>
          <a:p>
            <a:fld id="{DA2C159E-F13C-4A85-9A41-E7669D3E0D70}" type="slidenum">
              <a:rPr lang="en-GB" noProof="0" smtClean="0"/>
              <a:pPr/>
              <a:t>99</a:t>
            </a:fld>
            <a:endParaRPr lang="en-GB" noProof="0" dirty="0"/>
          </a:p>
        </p:txBody>
      </p:sp>
    </p:spTree>
    <p:extLst>
      <p:ext uri="{BB962C8B-B14F-4D97-AF65-F5344CB8AC3E}">
        <p14:creationId xmlns:p14="http://schemas.microsoft.com/office/powerpoint/2010/main" val="2863315892"/>
      </p:ext>
    </p:extLst>
  </p:cSld>
  <p:clrMapOvr>
    <a:masterClrMapping/>
  </p:clrMapOvr>
</p:sld>
</file>

<file path=ppt/theme/theme1.xml><?xml version="1.0" encoding="utf-8"?>
<a:theme xmlns:a="http://schemas.openxmlformats.org/drawingml/2006/main" name="ETF Master">
  <a:themeElements>
    <a:clrScheme name="Custom 2">
      <a:dk1>
        <a:srgbClr val="000000"/>
      </a:dk1>
      <a:lt1>
        <a:srgbClr val="FFFFFF"/>
      </a:lt1>
      <a:dk2>
        <a:srgbClr val="000000"/>
      </a:dk2>
      <a:lt2>
        <a:srgbClr val="EEECE1"/>
      </a:lt2>
      <a:accent1>
        <a:srgbClr val="00A068"/>
      </a:accent1>
      <a:accent2>
        <a:srgbClr val="E51C41"/>
      </a:accent2>
      <a:accent3>
        <a:srgbClr val="FDB913"/>
      </a:accent3>
      <a:accent4>
        <a:srgbClr val="0071F8"/>
      </a:accent4>
      <a:accent5>
        <a:srgbClr val="BE0064"/>
      </a:accent5>
      <a:accent6>
        <a:srgbClr val="000000"/>
      </a:accent6>
      <a:hlink>
        <a:srgbClr val="0000FF"/>
      </a:hlink>
      <a:folHlink>
        <a:srgbClr val="800080"/>
      </a:folHlink>
    </a:clrScheme>
    <a:fontScheme name="ETF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2700">
          <a:solidFill>
            <a:schemeClr val="tx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350" dirty="0"/>
        </a:defPPr>
      </a:lstStyle>
    </a:txDef>
  </a:objectDefaults>
  <a:extraClrSchemeLst/>
  <a:extLst>
    <a:ext uri="{05A4C25C-085E-4340-85A3-A5531E510DB2}">
      <thm15:themeFamily xmlns:thm15="http://schemas.microsoft.com/office/thememl/2012/main" name="ETF PPT TEMPLATE 2017 REVISION 2" id="{D9072210-44E4-4708-8F0F-C17D53D19737}" vid="{93905E69-2C3A-474D-AE1D-AE1AB7FC7A7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684A5350B050F46AD6AC251716740DC" ma:contentTypeVersion="19" ma:contentTypeDescription="Create a new document." ma:contentTypeScope="" ma:versionID="d187684d7a1e7144ec20e0c851cd9de9">
  <xsd:schema xmlns:xsd="http://www.w3.org/2001/XMLSchema" xmlns:xs="http://www.w3.org/2001/XMLSchema" xmlns:p="http://schemas.microsoft.com/office/2006/metadata/properties" xmlns:ns2="414d2ded-29cc-4abd-a1df-c646721ce55b" xmlns:ns3="2847a094-2edf-4950-a853-13ec668231ed" targetNamespace="http://schemas.microsoft.com/office/2006/metadata/properties" ma:root="true" ma:fieldsID="c647aa0055b96075a1a28ac1dd860f1f" ns2:_="" ns3:_="">
    <xsd:import namespace="414d2ded-29cc-4abd-a1df-c646721ce55b"/>
    <xsd:import namespace="2847a094-2edf-4950-a853-13ec668231e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KeyPoints" minOccurs="0"/>
                <xsd:element ref="ns2:MediaServiceKeyPoints" minOccurs="0"/>
                <xsd:element ref="ns2:MediaLengthInSeconds" minOccurs="0"/>
                <xsd:element ref="ns2:MediaServiceAutoTag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14d2ded-29cc-4abd-a1df-c646721ce55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847a094-2edf-4950-a853-13ec668231e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75bcd669-d17d-41a9-93bf-403babf16228}" ma:internalName="TaxCatchAll" ma:showField="CatchAllData" ma:web="2847a094-2edf-4950-a853-13ec668231e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14d2ded-29cc-4abd-a1df-c646721ce55b">
      <Terms xmlns="http://schemas.microsoft.com/office/infopath/2007/PartnerControls"/>
    </lcf76f155ced4ddcb4097134ff3c332f>
    <TaxCatchAll xmlns="2847a094-2edf-4950-a853-13ec668231ed" xsi:nil="true"/>
  </documentManagement>
</p:properties>
</file>

<file path=customXml/itemProps1.xml><?xml version="1.0" encoding="utf-8"?>
<ds:datastoreItem xmlns:ds="http://schemas.openxmlformats.org/officeDocument/2006/customXml" ds:itemID="{45F18280-EE00-48AE-A502-4CA08EDD407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14d2ded-29cc-4abd-a1df-c646721ce55b"/>
    <ds:schemaRef ds:uri="2847a094-2edf-4950-a853-13ec668231e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9729C5E-FC3E-4187-92B8-5FE37E61E9DA}">
  <ds:schemaRefs>
    <ds:schemaRef ds:uri="http://schemas.microsoft.com/sharepoint/v3/contenttype/forms"/>
  </ds:schemaRefs>
</ds:datastoreItem>
</file>

<file path=customXml/itemProps3.xml><?xml version="1.0" encoding="utf-8"?>
<ds:datastoreItem xmlns:ds="http://schemas.openxmlformats.org/officeDocument/2006/customXml" ds:itemID="{4A76E745-D9E8-4D93-8B7F-BCE1E4A491AA}">
  <ds:schemaRefs>
    <ds:schemaRef ds:uri="2847a094-2edf-4950-a853-13ec668231ed"/>
    <ds:schemaRef ds:uri="http://schemas.microsoft.com/office/2006/metadata/properties"/>
    <ds:schemaRef ds:uri="http://schemas.microsoft.com/office/2006/documentManagement/types"/>
    <ds:schemaRef ds:uri="http://schemas.microsoft.com/office/infopath/2007/PartnerControls"/>
    <ds:schemaRef ds:uri="http://www.w3.org/XML/1998/namespace"/>
    <ds:schemaRef ds:uri="http://purl.org/dc/elements/1.1/"/>
    <ds:schemaRef ds:uri="http://purl.org/dc/dcmitype/"/>
    <ds:schemaRef ds:uri="http://purl.org/dc/terms/"/>
    <ds:schemaRef ds:uri="http://schemas.openxmlformats.org/package/2006/metadata/core-properties"/>
    <ds:schemaRef ds:uri="414d2ded-29cc-4abd-a1df-c646721ce55b"/>
  </ds:schemaRefs>
</ds:datastoreItem>
</file>

<file path=docProps/app.xml><?xml version="1.0" encoding="utf-8"?>
<Properties xmlns="http://schemas.openxmlformats.org/officeDocument/2006/extended-properties" xmlns:vt="http://schemas.openxmlformats.org/officeDocument/2006/docPropsVTypes">
  <TotalTime>25189</TotalTime>
  <Words>6618</Words>
  <Application>Microsoft Office PowerPoint</Application>
  <PresentationFormat>On-screen Show (16:9)</PresentationFormat>
  <Paragraphs>1236</Paragraphs>
  <Slides>115</Slides>
  <Notes>112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115</vt:i4>
      </vt:variant>
    </vt:vector>
  </HeadingPairs>
  <TitlesOfParts>
    <vt:vector size="120" baseType="lpstr">
      <vt:lpstr>Arial</vt:lpstr>
      <vt:lpstr>Calibri</vt:lpstr>
      <vt:lpstr>Roboto</vt:lpstr>
      <vt:lpstr>Times New Roman</vt:lpstr>
      <vt:lpstr>ETF Master</vt:lpstr>
      <vt:lpstr>T LEVEL FOUNDATION YEAR IN DIGITAL </vt:lpstr>
      <vt:lpstr>1</vt:lpstr>
      <vt:lpstr>Brightfutures College</vt:lpstr>
      <vt:lpstr>Brightfutures College task</vt:lpstr>
      <vt:lpstr>What is relevant/irrelevant data?</vt:lpstr>
      <vt:lpstr>What is sentiment analysis?</vt:lpstr>
      <vt:lpstr>Sorting relevant/irrelevant posts</vt:lpstr>
      <vt:lpstr>Sorting sentiment</vt:lpstr>
      <vt:lpstr>Recording findings</vt:lpstr>
      <vt:lpstr>Homework</vt:lpstr>
      <vt:lpstr>2</vt:lpstr>
      <vt:lpstr>Recap</vt:lpstr>
      <vt:lpstr>Wordcloud task</vt:lpstr>
      <vt:lpstr>Structured data overview</vt:lpstr>
      <vt:lpstr>Structured data</vt:lpstr>
      <vt:lpstr>Unstructured data</vt:lpstr>
      <vt:lpstr>Match the example to the data type</vt:lpstr>
      <vt:lpstr>Teacher demonstration data</vt:lpstr>
      <vt:lpstr>Social media data</vt:lpstr>
      <vt:lpstr>Self and peer assessment</vt:lpstr>
      <vt:lpstr>Homework</vt:lpstr>
      <vt:lpstr>3</vt:lpstr>
      <vt:lpstr>Wordcloud task</vt:lpstr>
      <vt:lpstr>Why is file organisation important?</vt:lpstr>
      <vt:lpstr>Sorting disorganised files</vt:lpstr>
      <vt:lpstr>Reviewing the filing solution</vt:lpstr>
      <vt:lpstr>Learner task – creating the folder structure</vt:lpstr>
      <vt:lpstr>Group discussion – challenges and best practices</vt:lpstr>
      <vt:lpstr>Checkpoint one – file management assessment</vt:lpstr>
      <vt:lpstr>Summary and homework</vt:lpstr>
      <vt:lpstr>4</vt:lpstr>
      <vt:lpstr>Checkpoint one review</vt:lpstr>
      <vt:lpstr>WellCare Clinic</vt:lpstr>
      <vt:lpstr>What is the key?</vt:lpstr>
      <vt:lpstr>The key = cell references?</vt:lpstr>
      <vt:lpstr>Using formula</vt:lpstr>
      <vt:lpstr>Learner activity spreadsheet</vt:lpstr>
      <vt:lpstr>Order the cards</vt:lpstr>
      <vt:lpstr>Lesson recap</vt:lpstr>
      <vt:lpstr>Homework</vt:lpstr>
      <vt:lpstr>5</vt:lpstr>
      <vt:lpstr>Recap</vt:lpstr>
      <vt:lpstr>Function and formula differences</vt:lpstr>
      <vt:lpstr>Mix and match activity</vt:lpstr>
      <vt:lpstr>Cell range activity</vt:lpstr>
      <vt:lpstr>Updating cells</vt:lpstr>
      <vt:lpstr>Changing function results</vt:lpstr>
      <vt:lpstr>Learner WellCare activity spreadsheet</vt:lpstr>
      <vt:lpstr>Benefits of automation</vt:lpstr>
      <vt:lpstr>Homework</vt:lpstr>
      <vt:lpstr>6</vt:lpstr>
      <vt:lpstr>Recap</vt:lpstr>
      <vt:lpstr>Concatenation examples</vt:lpstr>
      <vt:lpstr>Left and right examples</vt:lpstr>
      <vt:lpstr>Formula or function?</vt:lpstr>
      <vt:lpstr>Formula or function? both are acceptable</vt:lpstr>
      <vt:lpstr>Teacher fee demonstration spreadsheet</vt:lpstr>
      <vt:lpstr>Learner fee activity spreadsheet</vt:lpstr>
      <vt:lpstr>Peer review task</vt:lpstr>
      <vt:lpstr>Common misconceptions and fixes</vt:lpstr>
      <vt:lpstr>Homework</vt:lpstr>
      <vt:lpstr>7</vt:lpstr>
      <vt:lpstr>Recap</vt:lpstr>
      <vt:lpstr>Spot the difference</vt:lpstr>
      <vt:lpstr>How is this possible?</vt:lpstr>
      <vt:lpstr>What is the formula or function error?</vt:lpstr>
      <vt:lpstr>Fixing the error</vt:lpstr>
      <vt:lpstr>Input and output errors</vt:lpstr>
      <vt:lpstr>Cleaning data best practice</vt:lpstr>
      <vt:lpstr>Learner sentiment activity spreadsheet</vt:lpstr>
      <vt:lpstr>Benefits of cleaning the data</vt:lpstr>
      <vt:lpstr>What have you learnt?</vt:lpstr>
      <vt:lpstr>Checkpoint two instructions</vt:lpstr>
      <vt:lpstr>WellCare Clinic conclusion</vt:lpstr>
      <vt:lpstr>8</vt:lpstr>
      <vt:lpstr>Checkpoint two feedback</vt:lpstr>
      <vt:lpstr>Which bar is best?</vt:lpstr>
      <vt:lpstr>Which pie is best?</vt:lpstr>
      <vt:lpstr>When to use each chart</vt:lpstr>
      <vt:lpstr>DriveSuccess Academy</vt:lpstr>
      <vt:lpstr>Create a bar chart – paper-based</vt:lpstr>
      <vt:lpstr>Create a bar chart – review</vt:lpstr>
      <vt:lpstr>How close did you get to this bar chart?</vt:lpstr>
      <vt:lpstr>Create a pie chart – in a spreadsheet</vt:lpstr>
      <vt:lpstr>Create a pie chart – review</vt:lpstr>
      <vt:lpstr>How close did you get to this pie chart?</vt:lpstr>
      <vt:lpstr>Which chart would be best?</vt:lpstr>
      <vt:lpstr>Homework – prepare for pivot tables</vt:lpstr>
      <vt:lpstr>9</vt:lpstr>
      <vt:lpstr>What can you remember?</vt:lpstr>
      <vt:lpstr>Recap</vt:lpstr>
      <vt:lpstr>Are pivot tables better than functions?</vt:lpstr>
      <vt:lpstr>Pivot table scenario</vt:lpstr>
      <vt:lpstr>Pivot table puzzle</vt:lpstr>
      <vt:lpstr>Pivot table puzzle review</vt:lpstr>
      <vt:lpstr>Pivot table task</vt:lpstr>
      <vt:lpstr>Pivot table task review</vt:lpstr>
      <vt:lpstr>Pick your pivot – what would you use?</vt:lpstr>
      <vt:lpstr>Checkpoint three (30 mins)</vt:lpstr>
      <vt:lpstr>Glossary reflection</vt:lpstr>
      <vt:lpstr>Revision checklist – what to review</vt:lpstr>
      <vt:lpstr>Get ready for next week</vt:lpstr>
      <vt:lpstr>10</vt:lpstr>
      <vt:lpstr>Checkpoint three overview</vt:lpstr>
      <vt:lpstr>Welcome to Brew Bliss Coffee</vt:lpstr>
      <vt:lpstr>Task overview</vt:lpstr>
      <vt:lpstr>Preparing and structuring the data</vt:lpstr>
      <vt:lpstr>Categorising sentiment using formulae </vt:lpstr>
      <vt:lpstr>Analysing trends and statistical calculations </vt:lpstr>
      <vt:lpstr>Data visualisation with pivot tables and charts </vt:lpstr>
      <vt:lpstr>Presenting insights and recommendations </vt:lpstr>
      <vt:lpstr>Peer review task</vt:lpstr>
      <vt:lpstr>Final checklist before submission:</vt:lpstr>
      <vt:lpstr>Final reflection and next steps</vt:lpstr>
      <vt:lpstr>ET-FOUNDATION.CO.UK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underpinning excellence</dc:title>
  <dc:creator>Richard Overton</dc:creator>
  <cp:lastModifiedBy>Alex Birch</cp:lastModifiedBy>
  <cp:revision>125</cp:revision>
  <dcterms:created xsi:type="dcterms:W3CDTF">2020-10-20T08:50:32Z</dcterms:created>
  <dcterms:modified xsi:type="dcterms:W3CDTF">2025-07-11T10:28:06Z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0x010100D684A5350B050F46AD6AC251716740DC</vt:lpwstr>
  </property>
  <property fmtid="{D5CDD505-2E9C-101B-9397-08002B2CF9AE}" pid="3" name="MediaServiceImageTags">
    <vt:lpwstr/>
  </property>
  <property fmtid="{D5CDD505-2E9C-101B-9397-08002B2CF9AE}" pid="4" name="Order">
    <vt:r8>64100</vt:r8>
  </property>
  <property fmtid="{D5CDD505-2E9C-101B-9397-08002B2CF9AE}" pid="5" name="xd_Signature">
    <vt:bool>false</vt:bool>
  </property>
  <property fmtid="{D5CDD505-2E9C-101B-9397-08002B2CF9AE}" pid="6" name="xd_ProgID">
    <vt:lpwstr/>
  </property>
  <property fmtid="{D5CDD505-2E9C-101B-9397-08002B2CF9AE}" pid="7" name="TriggerFlowInfo">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ies>
</file>