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33"/>
  </p:notesMasterIdLst>
  <p:sldIdLst>
    <p:sldId id="261" r:id="rId3"/>
    <p:sldId id="340" r:id="rId4"/>
    <p:sldId id="343" r:id="rId5"/>
    <p:sldId id="371" r:id="rId6"/>
    <p:sldId id="378" r:id="rId7"/>
    <p:sldId id="372" r:id="rId8"/>
    <p:sldId id="403" r:id="rId9"/>
    <p:sldId id="260" r:id="rId10"/>
    <p:sldId id="413" r:id="rId11"/>
    <p:sldId id="414" r:id="rId12"/>
    <p:sldId id="415" r:id="rId13"/>
    <p:sldId id="383" r:id="rId14"/>
    <p:sldId id="381" r:id="rId15"/>
    <p:sldId id="416" r:id="rId16"/>
    <p:sldId id="384" r:id="rId17"/>
    <p:sldId id="408" r:id="rId18"/>
    <p:sldId id="411" r:id="rId19"/>
    <p:sldId id="399" r:id="rId20"/>
    <p:sldId id="417" r:id="rId21"/>
    <p:sldId id="350" r:id="rId22"/>
    <p:sldId id="418" r:id="rId23"/>
    <p:sldId id="419" r:id="rId24"/>
    <p:sldId id="400" r:id="rId25"/>
    <p:sldId id="420" r:id="rId26"/>
    <p:sldId id="423" r:id="rId27"/>
    <p:sldId id="412" r:id="rId28"/>
    <p:sldId id="421" r:id="rId29"/>
    <p:sldId id="422" r:id="rId30"/>
    <p:sldId id="266" r:id="rId31"/>
    <p:sldId id="317"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0DA437-6F9E-2DFB-2EDD-BF1D24D77E69}" name="Marie Joubert (staff)" initials="MJ(" userId="S::marie.joubert1@nottingham.ac.uk::8784a254-284d-4fcc-ace7-66743a425855" providerId="AD"/>
  <p188:author id="{6EAC9880-9F95-82CD-7BDE-5A307FA106F4}" name="Sarah" initials="S" userId="Sarah"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ollett, Clare" initials="CC" lastIdx="62" clrIdx="0">
    <p:extLst>
      <p:ext uri="{19B8F6BF-5375-455C-9EA6-DF929625EA0E}">
        <p15:presenceInfo xmlns:p15="http://schemas.microsoft.com/office/powerpoint/2012/main" userId="S::Clare.Collett@Pearson.com::a376c1f8-5148-4d55-9c90-6113c98c8476" providerId="AD"/>
      </p:ext>
    </p:extLst>
  </p:cmAuthor>
  <p:cmAuthor id="2" name="Veronica Wastell" initials="VW" lastIdx="17" clrIdx="1">
    <p:extLst>
      <p:ext uri="{19B8F6BF-5375-455C-9EA6-DF929625EA0E}">
        <p15:presenceInfo xmlns:p15="http://schemas.microsoft.com/office/powerpoint/2012/main" userId="Veronica Wastell" providerId="None"/>
      </p:ext>
    </p:extLst>
  </p:cmAuthor>
  <p:cmAuthor id="3" name="Clare Dawson" initials="CD" lastIdx="10" clrIdx="2"/>
  <p:cmAuthor id="4" name="Marie Joubert" initials="MJ" lastIdx="70" clrIdx="3">
    <p:extLst>
      <p:ext uri="{19B8F6BF-5375-455C-9EA6-DF929625EA0E}">
        <p15:presenceInfo xmlns:p15="http://schemas.microsoft.com/office/powerpoint/2012/main" userId="S::marie.joubert1@nottingham.ac.uk::8784a254-284d-4fcc-ace7-66743a4258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0064"/>
    <a:srgbClr val="E6C8D9"/>
    <a:srgbClr val="B20000"/>
    <a:srgbClr val="EFDCBF"/>
    <a:srgbClr val="FFDDF1"/>
    <a:srgbClr val="BDA4B2"/>
    <a:srgbClr val="8F5C2E"/>
    <a:srgbClr val="4C4EAE"/>
    <a:srgbClr val="CDCEE9"/>
    <a:srgbClr val="74003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137ED1-AFCA-4677-87D7-37D1FF87A2AB}" v="1" dt="2023-03-17T09:14:28.7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130" autoAdjust="0"/>
    <p:restoredTop sz="75442" autoAdjust="0"/>
  </p:normalViewPr>
  <p:slideViewPr>
    <p:cSldViewPr snapToGrid="0" snapToObjects="1">
      <p:cViewPr varScale="1">
        <p:scale>
          <a:sx n="62" d="100"/>
          <a:sy n="62" d="100"/>
        </p:scale>
        <p:origin x="1344" y="53"/>
      </p:cViewPr>
      <p:guideLst>
        <p:guide orient="horz" pos="2160"/>
        <p:guide pos="3840"/>
      </p:guideLst>
    </p:cSldViewPr>
  </p:slideViewPr>
  <p:outlineViewPr>
    <p:cViewPr>
      <p:scale>
        <a:sx n="33" d="100"/>
        <a:sy n="33" d="100"/>
      </p:scale>
      <p:origin x="0" y="0"/>
    </p:cViewPr>
  </p:outlineViewPr>
  <p:notesTextViewPr>
    <p:cViewPr>
      <p:scale>
        <a:sx n="125" d="100"/>
        <a:sy n="125" d="100"/>
      </p:scale>
      <p:origin x="0" y="0"/>
    </p:cViewPr>
  </p:notesTextViewPr>
  <p:notesViewPr>
    <p:cSldViewPr snapToGrid="0" snapToObjects="1">
      <p:cViewPr varScale="1">
        <p:scale>
          <a:sx n="68" d="100"/>
          <a:sy n="68" d="100"/>
        </p:scale>
        <p:origin x="-265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microsoft.com/office/2016/11/relationships/changesInfo" Target="changesInfos/changesInfo1.xml"/><Relationship Id="rId21" Type="http://schemas.openxmlformats.org/officeDocument/2006/relationships/slide" Target="slides/slide19.xml"/><Relationship Id="rId34" Type="http://schemas.openxmlformats.org/officeDocument/2006/relationships/commentAuthors" Target="commentAuthors.xml"/><Relationship Id="rId42" Type="http://schemas.openxmlformats.org/officeDocument/2006/relationships/customXml" Target="../customXml/item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customXml" Target="../customXml/item3.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43" Type="http://schemas.openxmlformats.org/officeDocument/2006/relationships/customXml" Target="../customXml/item2.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userId="f4493675-be4d-47b4-9894-df2079e5cea0" providerId="ADAL" clId="{C8C90912-3346-46A7-931B-6DFA948FAC2A}"/>
    <pc:docChg chg="undo custSel addSld delSld modSld">
      <pc:chgData name="Sarah" userId="f4493675-be4d-47b4-9894-df2079e5cea0" providerId="ADAL" clId="{C8C90912-3346-46A7-931B-6DFA948FAC2A}" dt="2022-11-11T13:32:45.410" v="450" actId="255"/>
      <pc:docMkLst>
        <pc:docMk/>
      </pc:docMkLst>
      <pc:sldChg chg="modSp mod addCm delCm">
        <pc:chgData name="Sarah" userId="f4493675-be4d-47b4-9894-df2079e5cea0" providerId="ADAL" clId="{C8C90912-3346-46A7-931B-6DFA948FAC2A}" dt="2022-11-11T12:53:17.975" v="444"/>
        <pc:sldMkLst>
          <pc:docMk/>
          <pc:sldMk cId="3782213637" sldId="317"/>
        </pc:sldMkLst>
        <pc:spChg chg="mod">
          <ac:chgData name="Sarah" userId="f4493675-be4d-47b4-9894-df2079e5cea0" providerId="ADAL" clId="{C8C90912-3346-46A7-931B-6DFA948FAC2A}" dt="2022-11-11T12:53:09.647" v="443" actId="207"/>
          <ac:spMkLst>
            <pc:docMk/>
            <pc:sldMk cId="3782213637" sldId="317"/>
            <ac:spMk id="3" creationId="{6D17EB91-628E-46AE-9928-24046C5C62CF}"/>
          </ac:spMkLst>
        </pc:spChg>
      </pc:sldChg>
      <pc:sldChg chg="modSp del mod addCm modNotesTx">
        <pc:chgData name="Sarah" userId="f4493675-be4d-47b4-9894-df2079e5cea0" providerId="ADAL" clId="{C8C90912-3346-46A7-931B-6DFA948FAC2A}" dt="2022-11-10T14:32:42.572" v="387" actId="47"/>
        <pc:sldMkLst>
          <pc:docMk/>
          <pc:sldMk cId="1701571515" sldId="397"/>
        </pc:sldMkLst>
        <pc:spChg chg="mod">
          <ac:chgData name="Sarah" userId="f4493675-be4d-47b4-9894-df2079e5cea0" providerId="ADAL" clId="{C8C90912-3346-46A7-931B-6DFA948FAC2A}" dt="2022-11-10T14:15:15.861" v="40" actId="1076"/>
          <ac:spMkLst>
            <pc:docMk/>
            <pc:sldMk cId="1701571515" sldId="397"/>
            <ac:spMk id="34" creationId="{A274019F-1384-46DB-8EF1-8E2F8CCDCBE4}"/>
          </ac:spMkLst>
        </pc:spChg>
      </pc:sldChg>
      <pc:sldChg chg="modSp mod">
        <pc:chgData name="Sarah" userId="f4493675-be4d-47b4-9894-df2079e5cea0" providerId="ADAL" clId="{C8C90912-3346-46A7-931B-6DFA948FAC2A}" dt="2022-11-11T13:32:45.410" v="450" actId="255"/>
        <pc:sldMkLst>
          <pc:docMk/>
          <pc:sldMk cId="11136529" sldId="412"/>
        </pc:sldMkLst>
        <pc:spChg chg="mod">
          <ac:chgData name="Sarah" userId="f4493675-be4d-47b4-9894-df2079e5cea0" providerId="ADAL" clId="{C8C90912-3346-46A7-931B-6DFA948FAC2A}" dt="2022-11-11T13:32:45.410" v="450" actId="255"/>
          <ac:spMkLst>
            <pc:docMk/>
            <pc:sldMk cId="11136529" sldId="412"/>
            <ac:spMk id="13" creationId="{A274019F-1384-46DB-8EF1-8E2F8CCDCBE4}"/>
          </ac:spMkLst>
        </pc:spChg>
      </pc:sldChg>
      <pc:sldChg chg="modSp mod">
        <pc:chgData name="Sarah" userId="f4493675-be4d-47b4-9894-df2079e5cea0" providerId="ADAL" clId="{C8C90912-3346-46A7-931B-6DFA948FAC2A}" dt="2022-11-11T13:32:38.558" v="449" actId="255"/>
        <pc:sldMkLst>
          <pc:docMk/>
          <pc:sldMk cId="604565232" sldId="421"/>
        </pc:sldMkLst>
        <pc:spChg chg="mod">
          <ac:chgData name="Sarah" userId="f4493675-be4d-47b4-9894-df2079e5cea0" providerId="ADAL" clId="{C8C90912-3346-46A7-931B-6DFA948FAC2A}" dt="2022-11-11T13:32:38.558" v="449" actId="255"/>
          <ac:spMkLst>
            <pc:docMk/>
            <pc:sldMk cId="604565232" sldId="421"/>
            <ac:spMk id="13" creationId="{A274019F-1384-46DB-8EF1-8E2F8CCDCBE4}"/>
          </ac:spMkLst>
        </pc:spChg>
      </pc:sldChg>
      <pc:sldChg chg="addSp modSp mod delCm modCm">
        <pc:chgData name="Sarah" userId="f4493675-be4d-47b4-9894-df2079e5cea0" providerId="ADAL" clId="{C8C90912-3346-46A7-931B-6DFA948FAC2A}" dt="2022-11-11T13:32:21.931" v="448" actId="1076"/>
        <pc:sldMkLst>
          <pc:docMk/>
          <pc:sldMk cId="1684478285" sldId="422"/>
        </pc:sldMkLst>
        <pc:spChg chg="add mod">
          <ac:chgData name="Sarah" userId="f4493675-be4d-47b4-9894-df2079e5cea0" providerId="ADAL" clId="{C8C90912-3346-46A7-931B-6DFA948FAC2A}" dt="2022-11-11T12:51:51.440" v="417" actId="1076"/>
          <ac:spMkLst>
            <pc:docMk/>
            <pc:sldMk cId="1684478285" sldId="422"/>
            <ac:spMk id="5" creationId="{F864660F-B5FC-F438-EDF0-DD8D4358CCFE}"/>
          </ac:spMkLst>
        </pc:spChg>
        <pc:spChg chg="add mod">
          <ac:chgData name="Sarah" userId="f4493675-be4d-47b4-9894-df2079e5cea0" providerId="ADAL" clId="{C8C90912-3346-46A7-931B-6DFA948FAC2A}" dt="2022-11-11T13:32:21.931" v="448" actId="1076"/>
          <ac:spMkLst>
            <pc:docMk/>
            <pc:sldMk cId="1684478285" sldId="422"/>
            <ac:spMk id="7" creationId="{88AFA2DC-072A-76D8-483B-C811CFE74F41}"/>
          </ac:spMkLst>
        </pc:spChg>
        <pc:picChg chg="mod">
          <ac:chgData name="Sarah" userId="f4493675-be4d-47b4-9894-df2079e5cea0" providerId="ADAL" clId="{C8C90912-3346-46A7-931B-6DFA948FAC2A}" dt="2022-11-11T12:51:47.632" v="416" actId="1076"/>
          <ac:picMkLst>
            <pc:docMk/>
            <pc:sldMk cId="1684478285" sldId="422"/>
            <ac:picMk id="2" creationId="{E14329B5-13A9-537D-9E85-EB7F4D11E724}"/>
          </ac:picMkLst>
        </pc:picChg>
      </pc:sldChg>
      <pc:sldChg chg="new del">
        <pc:chgData name="Sarah" userId="f4493675-be4d-47b4-9894-df2079e5cea0" providerId="ADAL" clId="{C8C90912-3346-46A7-931B-6DFA948FAC2A}" dt="2022-11-10T14:11:32.721" v="4" actId="680"/>
        <pc:sldMkLst>
          <pc:docMk/>
          <pc:sldMk cId="1800641546" sldId="423"/>
        </pc:sldMkLst>
      </pc:sldChg>
      <pc:sldChg chg="addSp delSp modSp mod modClrScheme delAnim addCm chgLayout modNotesTx">
        <pc:chgData name="Sarah" userId="f4493675-be4d-47b4-9894-df2079e5cea0" providerId="ADAL" clId="{C8C90912-3346-46A7-931B-6DFA948FAC2A}" dt="2022-11-11T12:50:44.418" v="408" actId="20577"/>
        <pc:sldMkLst>
          <pc:docMk/>
          <pc:sldMk cId="3476706722" sldId="423"/>
        </pc:sldMkLst>
        <pc:spChg chg="add mod">
          <ac:chgData name="Sarah" userId="f4493675-be4d-47b4-9894-df2079e5cea0" providerId="ADAL" clId="{C8C90912-3346-46A7-931B-6DFA948FAC2A}" dt="2022-11-10T14:12:07.759" v="5"/>
          <ac:spMkLst>
            <pc:docMk/>
            <pc:sldMk cId="3476706722" sldId="423"/>
            <ac:spMk id="2" creationId="{B39E5E2B-B843-49E2-6C8C-021CF7EA66E8}"/>
          </ac:spMkLst>
        </pc:spChg>
        <pc:spChg chg="mod ord">
          <ac:chgData name="Sarah" userId="f4493675-be4d-47b4-9894-df2079e5cea0" providerId="ADAL" clId="{C8C90912-3346-46A7-931B-6DFA948FAC2A}" dt="2022-11-10T14:13:03.116" v="16" actId="700"/>
          <ac:spMkLst>
            <pc:docMk/>
            <pc:sldMk cId="3476706722" sldId="423"/>
            <ac:spMk id="4" creationId="{200C3350-2117-0248-968C-8DADE0DACD17}"/>
          </ac:spMkLst>
        </pc:spChg>
        <pc:spChg chg="mod">
          <ac:chgData name="Sarah" userId="f4493675-be4d-47b4-9894-df2079e5cea0" providerId="ADAL" clId="{C8C90912-3346-46A7-931B-6DFA948FAC2A}" dt="2022-11-10T14:12:19.199" v="6"/>
          <ac:spMkLst>
            <pc:docMk/>
            <pc:sldMk cId="3476706722" sldId="423"/>
            <ac:spMk id="6" creationId="{8ECAC2A1-57F2-9985-62CA-F37972CCF420}"/>
          </ac:spMkLst>
        </pc:spChg>
        <pc:spChg chg="add del mod ord">
          <ac:chgData name="Sarah" userId="f4493675-be4d-47b4-9894-df2079e5cea0" providerId="ADAL" clId="{C8C90912-3346-46A7-931B-6DFA948FAC2A}" dt="2022-11-10T14:13:03.116" v="16" actId="700"/>
          <ac:spMkLst>
            <pc:docMk/>
            <pc:sldMk cId="3476706722" sldId="423"/>
            <ac:spMk id="7" creationId="{85674BDC-25EB-99D5-E558-9EEFC7A92607}"/>
          </ac:spMkLst>
        </pc:spChg>
        <pc:spChg chg="add del mod ord">
          <ac:chgData name="Sarah" userId="f4493675-be4d-47b4-9894-df2079e5cea0" providerId="ADAL" clId="{C8C90912-3346-46A7-931B-6DFA948FAC2A}" dt="2022-11-10T14:13:03.116" v="16" actId="700"/>
          <ac:spMkLst>
            <pc:docMk/>
            <pc:sldMk cId="3476706722" sldId="423"/>
            <ac:spMk id="8" creationId="{C5D53560-ECC7-D2C6-2F94-7FE1751B9F0E}"/>
          </ac:spMkLst>
        </pc:spChg>
        <pc:spChg chg="add del mod">
          <ac:chgData name="Sarah" userId="f4493675-be4d-47b4-9894-df2079e5cea0" providerId="ADAL" clId="{C8C90912-3346-46A7-931B-6DFA948FAC2A}" dt="2022-11-10T14:13:57.140" v="29"/>
          <ac:spMkLst>
            <pc:docMk/>
            <pc:sldMk cId="3476706722" sldId="423"/>
            <ac:spMk id="9" creationId="{3099C95A-E0F0-016B-E161-2D6EAF04747C}"/>
          </ac:spMkLst>
        </pc:spChg>
        <pc:spChg chg="add mod">
          <ac:chgData name="Sarah" userId="f4493675-be4d-47b4-9894-df2079e5cea0" providerId="ADAL" clId="{C8C90912-3346-46A7-931B-6DFA948FAC2A}" dt="2022-11-10T14:18:56.997" v="80" actId="1076"/>
          <ac:spMkLst>
            <pc:docMk/>
            <pc:sldMk cId="3476706722" sldId="423"/>
            <ac:spMk id="10" creationId="{4C4F96CB-3FE2-624E-5035-5864477E8231}"/>
          </ac:spMkLst>
        </pc:spChg>
        <pc:spChg chg="add mod">
          <ac:chgData name="Sarah" userId="f4493675-be4d-47b4-9894-df2079e5cea0" providerId="ADAL" clId="{C8C90912-3346-46A7-931B-6DFA948FAC2A}" dt="2022-11-10T14:26:22.805" v="127" actId="1076"/>
          <ac:spMkLst>
            <pc:docMk/>
            <pc:sldMk cId="3476706722" sldId="423"/>
            <ac:spMk id="11" creationId="{FC11DC63-F038-18FC-142F-DC6CF59D638D}"/>
          </ac:spMkLst>
        </pc:spChg>
        <pc:spChg chg="mod ord">
          <ac:chgData name="Sarah" userId="f4493675-be4d-47b4-9894-df2079e5cea0" providerId="ADAL" clId="{C8C90912-3346-46A7-931B-6DFA948FAC2A}" dt="2022-11-11T12:49:28.752" v="397" actId="255"/>
          <ac:spMkLst>
            <pc:docMk/>
            <pc:sldMk cId="3476706722" sldId="423"/>
            <ac:spMk id="13" creationId="{A274019F-1384-46DB-8EF1-8E2F8CCDCBE4}"/>
          </ac:spMkLst>
        </pc:spChg>
        <pc:spChg chg="mod">
          <ac:chgData name="Sarah" userId="f4493675-be4d-47b4-9894-df2079e5cea0" providerId="ADAL" clId="{C8C90912-3346-46A7-931B-6DFA948FAC2A}" dt="2022-11-10T14:12:44.161" v="9" actId="20577"/>
          <ac:spMkLst>
            <pc:docMk/>
            <pc:sldMk cId="3476706722" sldId="423"/>
            <ac:spMk id="15" creationId="{9F23EB34-6930-423F-BF33-FD561C92D82D}"/>
          </ac:spMkLst>
        </pc:spChg>
        <pc:spChg chg="mod">
          <ac:chgData name="Sarah" userId="f4493675-be4d-47b4-9894-df2079e5cea0" providerId="ADAL" clId="{C8C90912-3346-46A7-931B-6DFA948FAC2A}" dt="2022-11-10T14:13:36.416" v="27" actId="1076"/>
          <ac:spMkLst>
            <pc:docMk/>
            <pc:sldMk cId="3476706722" sldId="423"/>
            <ac:spMk id="16" creationId="{1529AA43-2CD7-402C-A279-00E9E8D6452A}"/>
          </ac:spMkLst>
        </pc:spChg>
        <pc:spChg chg="add mod">
          <ac:chgData name="Sarah" userId="f4493675-be4d-47b4-9894-df2079e5cea0" providerId="ADAL" clId="{C8C90912-3346-46A7-931B-6DFA948FAC2A}" dt="2022-11-10T14:31:08.545" v="344" actId="255"/>
          <ac:spMkLst>
            <pc:docMk/>
            <pc:sldMk cId="3476706722" sldId="423"/>
            <ac:spMk id="18" creationId="{A3E70247-C2DB-37CD-0593-1BD3CC622BE6}"/>
          </ac:spMkLst>
        </pc:spChg>
        <pc:spChg chg="del">
          <ac:chgData name="Sarah" userId="f4493675-be4d-47b4-9894-df2079e5cea0" providerId="ADAL" clId="{C8C90912-3346-46A7-931B-6DFA948FAC2A}" dt="2022-11-10T14:12:45.191" v="10" actId="478"/>
          <ac:spMkLst>
            <pc:docMk/>
            <pc:sldMk cId="3476706722" sldId="423"/>
            <ac:spMk id="19" creationId="{A8402F69-9748-4817-A7A3-07666D86C99A}"/>
          </ac:spMkLst>
        </pc:spChg>
        <pc:spChg chg="mod ord">
          <ac:chgData name="Sarah" userId="f4493675-be4d-47b4-9894-df2079e5cea0" providerId="ADAL" clId="{C8C90912-3346-46A7-931B-6DFA948FAC2A}" dt="2022-11-10T14:18:44.582" v="78" actId="1076"/>
          <ac:spMkLst>
            <pc:docMk/>
            <pc:sldMk cId="3476706722" sldId="423"/>
            <ac:spMk id="22" creationId="{02AABD48-7F62-174B-98BD-03D513E3B1A1}"/>
          </ac:spMkLst>
        </pc:spChg>
        <pc:spChg chg="del">
          <ac:chgData name="Sarah" userId="f4493675-be4d-47b4-9894-df2079e5cea0" providerId="ADAL" clId="{C8C90912-3346-46A7-931B-6DFA948FAC2A}" dt="2022-11-10T14:12:42.308" v="8" actId="478"/>
          <ac:spMkLst>
            <pc:docMk/>
            <pc:sldMk cId="3476706722" sldId="423"/>
            <ac:spMk id="27" creationId="{B0368C08-DEAE-4069-AAC6-76CF00AF1749}"/>
          </ac:spMkLst>
        </pc:spChg>
        <pc:spChg chg="del">
          <ac:chgData name="Sarah" userId="f4493675-be4d-47b4-9894-df2079e5cea0" providerId="ADAL" clId="{C8C90912-3346-46A7-931B-6DFA948FAC2A}" dt="2022-11-10T14:12:49.103" v="14" actId="478"/>
          <ac:spMkLst>
            <pc:docMk/>
            <pc:sldMk cId="3476706722" sldId="423"/>
            <ac:spMk id="37" creationId="{DEC661E7-375A-43CC-A15A-D545F8D7B179}"/>
          </ac:spMkLst>
        </pc:spChg>
        <pc:spChg chg="del">
          <ac:chgData name="Sarah" userId="f4493675-be4d-47b4-9894-df2079e5cea0" providerId="ADAL" clId="{C8C90912-3346-46A7-931B-6DFA948FAC2A}" dt="2022-11-10T14:12:48.255" v="13" actId="478"/>
          <ac:spMkLst>
            <pc:docMk/>
            <pc:sldMk cId="3476706722" sldId="423"/>
            <ac:spMk id="38" creationId="{C25F13A7-3BD3-4798-8F43-38977C5C4B73}"/>
          </ac:spMkLst>
        </pc:spChg>
        <pc:spChg chg="del">
          <ac:chgData name="Sarah" userId="f4493675-be4d-47b4-9894-df2079e5cea0" providerId="ADAL" clId="{C8C90912-3346-46A7-931B-6DFA948FAC2A}" dt="2022-11-10T14:12:47.632" v="12" actId="478"/>
          <ac:spMkLst>
            <pc:docMk/>
            <pc:sldMk cId="3476706722" sldId="423"/>
            <ac:spMk id="39" creationId="{7614D224-DE13-4821-AAF4-FA9A65229C67}"/>
          </ac:spMkLst>
        </pc:spChg>
        <pc:spChg chg="del">
          <ac:chgData name="Sarah" userId="f4493675-be4d-47b4-9894-df2079e5cea0" providerId="ADAL" clId="{C8C90912-3346-46A7-931B-6DFA948FAC2A}" dt="2022-11-10T14:15:53.966" v="47" actId="478"/>
          <ac:spMkLst>
            <pc:docMk/>
            <pc:sldMk cId="3476706722" sldId="423"/>
            <ac:spMk id="43" creationId="{F148F19D-F90D-4AA2-A22C-812BD03F07FD}"/>
          </ac:spMkLst>
        </pc:spChg>
        <pc:spChg chg="mod">
          <ac:chgData name="Sarah" userId="f4493675-be4d-47b4-9894-df2079e5cea0" providerId="ADAL" clId="{C8C90912-3346-46A7-931B-6DFA948FAC2A}" dt="2022-11-10T14:15:41.382" v="44" actId="1076"/>
          <ac:spMkLst>
            <pc:docMk/>
            <pc:sldMk cId="3476706722" sldId="423"/>
            <ac:spMk id="45" creationId="{202AA8D7-AAA6-42A3-B023-42D29A6E980A}"/>
          </ac:spMkLst>
        </pc:spChg>
        <pc:spChg chg="add mod">
          <ac:chgData name="Sarah" userId="f4493675-be4d-47b4-9894-df2079e5cea0" providerId="ADAL" clId="{C8C90912-3346-46A7-931B-6DFA948FAC2A}" dt="2022-11-10T14:31:34.165" v="346" actId="255"/>
          <ac:spMkLst>
            <pc:docMk/>
            <pc:sldMk cId="3476706722" sldId="423"/>
            <ac:spMk id="46" creationId="{0D89B043-B4DB-4086-E774-86396EB0219E}"/>
          </ac:spMkLst>
        </pc:spChg>
        <pc:spChg chg="add mod ord">
          <ac:chgData name="Sarah" userId="f4493675-be4d-47b4-9894-df2079e5cea0" providerId="ADAL" clId="{C8C90912-3346-46A7-931B-6DFA948FAC2A}" dt="2022-11-11T12:50:10.482" v="404" actId="1076"/>
          <ac:spMkLst>
            <pc:docMk/>
            <pc:sldMk cId="3476706722" sldId="423"/>
            <ac:spMk id="48" creationId="{C1A4B651-4377-89A8-E46D-18CAC76D880F}"/>
          </ac:spMkLst>
        </pc:spChg>
        <pc:spChg chg="add mod ord">
          <ac:chgData name="Sarah" userId="f4493675-be4d-47b4-9894-df2079e5cea0" providerId="ADAL" clId="{C8C90912-3346-46A7-931B-6DFA948FAC2A}" dt="2022-11-11T12:50:44.418" v="408" actId="20577"/>
          <ac:spMkLst>
            <pc:docMk/>
            <pc:sldMk cId="3476706722" sldId="423"/>
            <ac:spMk id="49" creationId="{7D400DAC-E59A-2A12-6B20-A50EAAB0723F}"/>
          </ac:spMkLst>
        </pc:spChg>
        <pc:grpChg chg="add mod">
          <ac:chgData name="Sarah" userId="f4493675-be4d-47b4-9894-df2079e5cea0" providerId="ADAL" clId="{C8C90912-3346-46A7-931B-6DFA948FAC2A}" dt="2022-11-10T14:12:19.199" v="6"/>
          <ac:grpSpMkLst>
            <pc:docMk/>
            <pc:sldMk cId="3476706722" sldId="423"/>
            <ac:grpSpMk id="3" creationId="{73970098-0F6E-912E-4D0D-2C91453BE3C3}"/>
          </ac:grpSpMkLst>
        </pc:grpChg>
        <pc:grpChg chg="del">
          <ac:chgData name="Sarah" userId="f4493675-be4d-47b4-9894-df2079e5cea0" providerId="ADAL" clId="{C8C90912-3346-46A7-931B-6DFA948FAC2A}" dt="2022-11-10T14:12:46.430" v="11" actId="478"/>
          <ac:grpSpMkLst>
            <pc:docMk/>
            <pc:sldMk cId="3476706722" sldId="423"/>
            <ac:grpSpMk id="14" creationId="{733EE0A4-AA6C-4BC9-92CD-1CD0186FC44F}"/>
          </ac:grpSpMkLst>
        </pc:grpChg>
        <pc:grpChg chg="del mod">
          <ac:chgData name="Sarah" userId="f4493675-be4d-47b4-9894-df2079e5cea0" providerId="ADAL" clId="{C8C90912-3346-46A7-931B-6DFA948FAC2A}" dt="2022-11-10T14:16:15.742" v="48" actId="478"/>
          <ac:grpSpMkLst>
            <pc:docMk/>
            <pc:sldMk cId="3476706722" sldId="423"/>
            <ac:grpSpMk id="40" creationId="{B5CA59F1-9BFF-4325-A806-E8B5FAB94BE2}"/>
          </ac:grpSpMkLst>
        </pc:grpChg>
        <pc:picChg chg="mod">
          <ac:chgData name="Sarah" userId="f4493675-be4d-47b4-9894-df2079e5cea0" providerId="ADAL" clId="{C8C90912-3346-46A7-931B-6DFA948FAC2A}" dt="2022-11-10T14:12:19.199" v="6"/>
          <ac:picMkLst>
            <pc:docMk/>
            <pc:sldMk cId="3476706722" sldId="423"/>
            <ac:picMk id="5" creationId="{C79B69C0-1918-6253-E319-32646027A1F0}"/>
          </ac:picMkLst>
        </pc:picChg>
        <pc:picChg chg="mod">
          <ac:chgData name="Sarah" userId="f4493675-be4d-47b4-9894-df2079e5cea0" providerId="ADAL" clId="{C8C90912-3346-46A7-931B-6DFA948FAC2A}" dt="2022-11-10T14:15:49.141" v="46" actId="1076"/>
          <ac:picMkLst>
            <pc:docMk/>
            <pc:sldMk cId="3476706722" sldId="423"/>
            <ac:picMk id="41" creationId="{73083089-5432-4F0C-8EFA-419A26995F5D}"/>
          </ac:picMkLst>
        </pc:picChg>
        <pc:picChg chg="add del mod">
          <ac:chgData name="Sarah" userId="f4493675-be4d-47b4-9894-df2079e5cea0" providerId="ADAL" clId="{C8C90912-3346-46A7-931B-6DFA948FAC2A}" dt="2022-11-10T14:16:42.282" v="56"/>
          <ac:picMkLst>
            <pc:docMk/>
            <pc:sldMk cId="3476706722" sldId="423"/>
            <ac:picMk id="1026" creationId="{002002EC-F94E-8B3C-AA10-3494071B733D}"/>
          </ac:picMkLst>
        </pc:picChg>
        <pc:picChg chg="add mod">
          <ac:chgData name="Sarah" userId="f4493675-be4d-47b4-9894-df2079e5cea0" providerId="ADAL" clId="{C8C90912-3346-46A7-931B-6DFA948FAC2A}" dt="2022-11-10T14:30:43.046" v="340" actId="1076"/>
          <ac:picMkLst>
            <pc:docMk/>
            <pc:sldMk cId="3476706722" sldId="423"/>
            <ac:picMk id="1028" creationId="{99EFC354-D25D-0138-F555-6700DA98DB57}"/>
          </ac:picMkLst>
        </pc:picChg>
        <pc:picChg chg="add del mod">
          <ac:chgData name="Sarah" userId="f4493675-be4d-47b4-9894-df2079e5cea0" providerId="ADAL" clId="{C8C90912-3346-46A7-931B-6DFA948FAC2A}" dt="2022-11-11T12:50:40.590" v="406" actId="478"/>
          <ac:picMkLst>
            <pc:docMk/>
            <pc:sldMk cId="3476706722" sldId="423"/>
            <ac:picMk id="1030" creationId="{F61CE738-9A5C-84C4-1DA5-53B51F1C58D4}"/>
          </ac:picMkLst>
        </pc:picChg>
      </pc:sldChg>
    </pc:docChg>
  </pc:docChgLst>
  <pc:docChgLst>
    <pc:chgData name="Sarah Stafford" userId="S::sarah.stafford@pearson.com::f4493675-be4d-47b4-9894-df2079e5cea0" providerId="AD" clId="Web-{4EA97BAB-0057-A759-5270-D6DC0718A0A8}"/>
    <pc:docChg chg="modSld">
      <pc:chgData name="Sarah Stafford" userId="S::sarah.stafford@pearson.com::f4493675-be4d-47b4-9894-df2079e5cea0" providerId="AD" clId="Web-{4EA97BAB-0057-A759-5270-D6DC0718A0A8}" dt="2022-11-11T12:47:43.071" v="3"/>
      <pc:docMkLst>
        <pc:docMk/>
      </pc:docMkLst>
      <pc:sldChg chg="modSp delCm">
        <pc:chgData name="Sarah Stafford" userId="S::sarah.stafford@pearson.com::f4493675-be4d-47b4-9894-df2079e5cea0" providerId="AD" clId="Web-{4EA97BAB-0057-A759-5270-D6DC0718A0A8}" dt="2022-11-11T12:47:43.071" v="3"/>
        <pc:sldMkLst>
          <pc:docMk/>
          <pc:sldMk cId="3476706722" sldId="423"/>
        </pc:sldMkLst>
        <pc:spChg chg="mod">
          <ac:chgData name="Sarah Stafford" userId="S::sarah.stafford@pearson.com::f4493675-be4d-47b4-9894-df2079e5cea0" providerId="AD" clId="Web-{4EA97BAB-0057-A759-5270-D6DC0718A0A8}" dt="2022-11-11T12:47:42.868" v="2" actId="20577"/>
          <ac:spMkLst>
            <pc:docMk/>
            <pc:sldMk cId="3476706722" sldId="423"/>
            <ac:spMk id="48" creationId="{C1A4B651-4377-89A8-E46D-18CAC76D880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25C08C-1EE7-2E4B-BEDD-2CD36E772CA0}" type="datetimeFigureOut">
              <a:rPr lang="en-US" smtClean="0"/>
              <a:t>3/17/2023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0292A9-7A47-3844-B146-D6E152DCFCB4}" type="slidenum">
              <a:rPr lang="en-US" smtClean="0"/>
              <a:t>‹#›</a:t>
            </a:fld>
            <a:endParaRPr lang="en-US"/>
          </a:p>
        </p:txBody>
      </p:sp>
    </p:spTree>
    <p:extLst>
      <p:ext uri="{BB962C8B-B14F-4D97-AF65-F5344CB8AC3E}">
        <p14:creationId xmlns:p14="http://schemas.microsoft.com/office/powerpoint/2010/main" val="3911700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a:t>
            </a:fld>
            <a:endParaRPr lang="en-US"/>
          </a:p>
        </p:txBody>
      </p:sp>
    </p:spTree>
    <p:extLst>
      <p:ext uri="{BB962C8B-B14F-4D97-AF65-F5344CB8AC3E}">
        <p14:creationId xmlns:p14="http://schemas.microsoft.com/office/powerpoint/2010/main" val="10516815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Arial" panose="020B0604020202020204" pitchFamily="34" charset="0"/>
                <a:ea typeface="Calibri" panose="020F0502020204030204" pitchFamily="34" charset="0"/>
              </a:rPr>
              <a:t>Saskia has used two bars to represent the different tapes. The bar representing the clear tape has been divided into 2 equal parts (120 metres ÷ 2 = 60 metres (50%)) and the bar representing the brown tape is 60 metres (50%) longer than the clear tape bar.</a:t>
            </a:r>
            <a:r>
              <a:rPr lang="en-GB"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C30292A9-7A47-3844-B146-D6E152DCFCB4}" type="slidenum">
              <a:rPr lang="en-US" smtClean="0"/>
              <a:t>10</a:t>
            </a:fld>
            <a:endParaRPr lang="en-US"/>
          </a:p>
        </p:txBody>
      </p:sp>
    </p:spTree>
    <p:extLst>
      <p:ext uri="{BB962C8B-B14F-4D97-AF65-F5344CB8AC3E}">
        <p14:creationId xmlns:p14="http://schemas.microsoft.com/office/powerpoint/2010/main" val="12583504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Arial" panose="020B0604020202020204" pitchFamily="34" charset="0"/>
                <a:ea typeface="Calibri" panose="020F0502020204030204" pitchFamily="34" charset="0"/>
              </a:rPr>
              <a:t>Nel has used two bars to represent the different tapes. Both bars have been partitioned to show 10% of the original length (12 metres). The bar representing the brown tape extends beyond the length of the clear tape bar, with the total length labelled as 180 metres = 12 metres × 15.</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11</a:t>
            </a:fld>
            <a:endParaRPr lang="en-US"/>
          </a:p>
        </p:txBody>
      </p:sp>
    </p:spTree>
    <p:extLst>
      <p:ext uri="{BB962C8B-B14F-4D97-AF65-F5344CB8AC3E}">
        <p14:creationId xmlns:p14="http://schemas.microsoft.com/office/powerpoint/2010/main" val="28273965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GB" sz="1800" dirty="0">
                <a:effectLst/>
                <a:latin typeface="Arial" panose="020B0604020202020204" pitchFamily="34" charset="0"/>
                <a:ea typeface="Calibri" panose="020F0502020204030204" pitchFamily="34" charset="0"/>
              </a:rPr>
              <a:t>Tell students that a </a:t>
            </a:r>
            <a:r>
              <a:rPr lang="en-GB" sz="1800" b="1" dirty="0">
                <a:effectLst/>
                <a:latin typeface="Arial" panose="020B0604020202020204" pitchFamily="34" charset="0"/>
                <a:ea typeface="Calibri" panose="020F0502020204030204" pitchFamily="34" charset="0"/>
              </a:rPr>
              <a:t>180-metre</a:t>
            </a:r>
            <a:r>
              <a:rPr lang="en-GB" sz="1800" dirty="0">
                <a:effectLst/>
                <a:latin typeface="Arial" panose="020B0604020202020204" pitchFamily="34" charset="0"/>
                <a:ea typeface="Calibri" panose="020F0502020204030204" pitchFamily="34" charset="0"/>
              </a:rPr>
              <a:t> roll of brown tape is currently priced at </a:t>
            </a:r>
            <a:r>
              <a:rPr lang="en-GB" sz="1800" b="1" dirty="0">
                <a:effectLst/>
                <a:latin typeface="Arial" panose="020B0604020202020204" pitchFamily="34" charset="0"/>
                <a:ea typeface="Calibri" panose="020F0502020204030204" pitchFamily="34" charset="0"/>
              </a:rPr>
              <a:t>£2.70</a:t>
            </a:r>
            <a:r>
              <a:rPr lang="en-GB" sz="1800" dirty="0">
                <a:effectLst/>
                <a:latin typeface="Arial" panose="020B0604020202020204" pitchFamily="34" charset="0"/>
                <a:ea typeface="Calibri" panose="020F0502020204030204" pitchFamily="34" charset="0"/>
              </a:rPr>
              <a:t>. The packing tape company are investigating two possible special offers: increasing the length of tape by 20%, or decreasing the price of the tape by 20%. </a:t>
            </a:r>
          </a:p>
          <a:p>
            <a:pPr>
              <a:spcAft>
                <a:spcPts val="600"/>
              </a:spcAft>
            </a:pPr>
            <a:r>
              <a:rPr lang="en-GB" sz="1800" dirty="0">
                <a:effectLst/>
                <a:latin typeface="Arial" panose="020B0604020202020204" pitchFamily="34" charset="0"/>
                <a:ea typeface="Calibri" panose="020F0502020204030204" pitchFamily="34" charset="0"/>
              </a:rPr>
              <a:t>Ask students to spend a few minutes working individually to find the new length of tape in Offer 1 and the new price in Offer 2. Encourage them to draw a diagram to help to explain their thinking. Once students have had some time to work alone, ask them to discuss their thinking with their partner. Avoid intervening as they work: it is important that they have enough time to think before you explain. Make a note of </a:t>
            </a:r>
            <a:r>
              <a:rPr lang="en-US" sz="1800" dirty="0">
                <a:effectLst/>
                <a:latin typeface="Arial" panose="020B0604020202020204" pitchFamily="34" charset="0"/>
                <a:ea typeface="Calibri" panose="020F0502020204030204" pitchFamily="34" charset="0"/>
              </a:rPr>
              <a:t>the different approaches adopted by students, as you may want to call on students who used different approaches in the next section of the lesson. </a:t>
            </a:r>
            <a:endParaRPr lang="en-GB" sz="1800" dirty="0">
              <a:effectLst/>
              <a:latin typeface="Arial" panose="020B0604020202020204" pitchFamily="34" charset="0"/>
              <a:ea typeface="Calibri" panose="020F0502020204030204" pitchFamily="34" charset="0"/>
            </a:endParaRPr>
          </a:p>
          <a:p>
            <a:pPr>
              <a:spcAft>
                <a:spcPts val="600"/>
              </a:spcAft>
            </a:pPr>
            <a:r>
              <a:rPr lang="en-GB" sz="1800" b="1" dirty="0">
                <a:solidFill>
                  <a:srgbClr val="BE0064"/>
                </a:solidFill>
                <a:effectLst/>
                <a:latin typeface="Arial" panose="020B0604020202020204" pitchFamily="34" charset="0"/>
                <a:ea typeface="Calibri" panose="020F0502020204030204" pitchFamily="34" charset="0"/>
              </a:rPr>
              <a:t>Deepening understanding </a:t>
            </a:r>
            <a:r>
              <a:rPr lang="en-GB" sz="1800" dirty="0">
                <a:effectLst/>
                <a:latin typeface="Arial" panose="020B0604020202020204" pitchFamily="34" charset="0"/>
                <a:ea typeface="Calibri" panose="020F0502020204030204" pitchFamily="34" charset="0"/>
              </a:rPr>
              <a:t>If students have calculated the new length and new price (216-metre roll for £2.70 and 180-metre roll for £2.16), ask them which of the two offers will be best for the manufacturer. </a:t>
            </a:r>
          </a:p>
          <a:p>
            <a:endParaRPr lang="en-GB" sz="1200"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12</a:t>
            </a:fld>
            <a:endParaRPr lang="en-US"/>
          </a:p>
        </p:txBody>
      </p:sp>
    </p:spTree>
    <p:extLst>
      <p:ext uri="{BB962C8B-B14F-4D97-AF65-F5344CB8AC3E}">
        <p14:creationId xmlns:p14="http://schemas.microsoft.com/office/powerpoint/2010/main" val="31863647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GB" sz="1800" dirty="0">
                <a:effectLst/>
                <a:latin typeface="Arial" panose="020B0604020202020204" pitchFamily="34" charset="0"/>
                <a:ea typeface="Calibri" panose="020F0502020204030204" pitchFamily="34" charset="0"/>
              </a:rPr>
              <a:t>Hold a class discussion, asking a couple of different students to share their thinking for the two percentage problems. Many students are likely to use an additive approach for both problems. Use the representations of the additive approaches on these two slides to support a discussion of students’ additive approaches. Use the representations of the multiplicative approaches on these two slides to support students’ understanding that multiplying by 1.2 gives an increase of 20% and multiplying by 0.8 gives a decrease of 20%. </a:t>
            </a:r>
          </a:p>
          <a:p>
            <a:pPr>
              <a:spcAft>
                <a:spcPts val="600"/>
              </a:spcAft>
            </a:pPr>
            <a:r>
              <a:rPr lang="en-GB" sz="1800" dirty="0">
                <a:effectLst/>
                <a:latin typeface="Arial" panose="020B0604020202020204" pitchFamily="34" charset="0"/>
                <a:ea typeface="Calibri" panose="020F0502020204030204" pitchFamily="34" charset="0"/>
              </a:rPr>
              <a:t>For</a:t>
            </a:r>
            <a:r>
              <a:rPr lang="en-GB" sz="1800" baseline="0" dirty="0">
                <a:effectLst/>
                <a:latin typeface="Arial" panose="020B0604020202020204" pitchFamily="34" charset="0"/>
                <a:ea typeface="Calibri" panose="020F0502020204030204" pitchFamily="34" charset="0"/>
              </a:rPr>
              <a:t> Offer 1,i</a:t>
            </a:r>
            <a:r>
              <a:rPr lang="en-GB" sz="1800" dirty="0">
                <a:effectLst/>
                <a:latin typeface="Arial" panose="020B0604020202020204" pitchFamily="34" charset="0"/>
                <a:ea typeface="Calibri" panose="020F0502020204030204" pitchFamily="34" charset="0"/>
              </a:rPr>
              <a:t>t is likely that students will have found 20% of 180 m (36 m) and added it on to get 216 m (additive approach).</a:t>
            </a:r>
            <a:r>
              <a:rPr lang="en-GB" sz="1800" baseline="0" dirty="0">
                <a:effectLst/>
                <a:latin typeface="Arial" panose="020B0604020202020204" pitchFamily="34" charset="0"/>
                <a:ea typeface="Calibri" panose="020F0502020204030204" pitchFamily="34" charset="0"/>
              </a:rPr>
              <a:t> </a:t>
            </a:r>
            <a:r>
              <a:rPr lang="en-GB" sz="1800" dirty="0">
                <a:effectLst/>
                <a:latin typeface="Arial" panose="020B0604020202020204" pitchFamily="34" charset="0"/>
                <a:ea typeface="Calibri" panose="020F0502020204030204" pitchFamily="34" charset="0"/>
              </a:rPr>
              <a:t>Check whether anyone used a multiplicative approach, using a calculator to multiply 180 by 1.2. Whilst an additive approach is easier to complete numerically without access to a calculator, the double number line representation of a multiplicative approach can be used to support students’ understanding that multiplying by 1.2 gives an increase of 20%, regardless of whether students used a multiplicative approach or not. </a:t>
            </a:r>
          </a:p>
          <a:p>
            <a:pPr>
              <a:spcAft>
                <a:spcPts val="600"/>
              </a:spcAft>
            </a:pPr>
            <a:endParaRPr lang="en-GB" sz="1200"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13</a:t>
            </a:fld>
            <a:endParaRPr lang="en-US"/>
          </a:p>
        </p:txBody>
      </p:sp>
    </p:spTree>
    <p:extLst>
      <p:ext uri="{BB962C8B-B14F-4D97-AF65-F5344CB8AC3E}">
        <p14:creationId xmlns:p14="http://schemas.microsoft.com/office/powerpoint/2010/main" val="31863647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GB" sz="1200" kern="1200" dirty="0">
                <a:solidFill>
                  <a:schemeClr val="tx1"/>
                </a:solidFill>
                <a:effectLst/>
                <a:latin typeface="+mn-lt"/>
                <a:ea typeface="+mn-ea"/>
                <a:cs typeface="+mn-cs"/>
              </a:rPr>
              <a:t>For Offer 2, it is likely that students will have found 20% of £2.70 (54 pence) and subtracted it to get £2.16.</a:t>
            </a:r>
            <a:r>
              <a:rPr lang="en-GB" sz="1800" dirty="0">
                <a:effectLst/>
              </a:rPr>
              <a:t> </a:t>
            </a:r>
            <a:r>
              <a:rPr lang="en-GB" sz="1800" dirty="0">
                <a:effectLst/>
                <a:latin typeface="Arial" panose="020B0604020202020204" pitchFamily="34" charset="0"/>
                <a:ea typeface="Calibri" panose="020F0502020204030204" pitchFamily="34" charset="0"/>
              </a:rPr>
              <a:t>Ask students to explain how they found 20% (did they find 10% and double it, or did they divide by 5?). </a:t>
            </a:r>
            <a:r>
              <a:rPr lang="en-GB" sz="1200" kern="1200" dirty="0">
                <a:solidFill>
                  <a:schemeClr val="tx1"/>
                </a:solidFill>
                <a:effectLst/>
                <a:latin typeface="+mn-lt"/>
                <a:ea typeface="+mn-ea"/>
                <a:cs typeface="+mn-cs"/>
              </a:rPr>
              <a:t>Check whether any students used a multiplicative approach.</a:t>
            </a:r>
            <a:r>
              <a:rPr lang="en-GB" sz="1800" dirty="0">
                <a:effectLst/>
              </a:rPr>
              <a:t> </a:t>
            </a:r>
            <a:endParaRPr lang="en-GB" sz="1800" dirty="0">
              <a:effectLst/>
              <a:latin typeface="Arial" panose="020B0604020202020204" pitchFamily="34" charset="0"/>
              <a:ea typeface="Calibri" panose="020F0502020204030204" pitchFamily="34" charset="0"/>
            </a:endParaRPr>
          </a:p>
          <a:p>
            <a:endParaRPr lang="en-GB" sz="1200"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14</a:t>
            </a:fld>
            <a:endParaRPr lang="en-US"/>
          </a:p>
        </p:txBody>
      </p:sp>
    </p:spTree>
    <p:extLst>
      <p:ext uri="{BB962C8B-B14F-4D97-AF65-F5344CB8AC3E}">
        <p14:creationId xmlns:p14="http://schemas.microsoft.com/office/powerpoint/2010/main" val="37771420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GB" sz="1800" dirty="0">
                <a:effectLst/>
                <a:latin typeface="Arial" panose="020B0604020202020204" pitchFamily="34" charset="0"/>
                <a:ea typeface="Calibri" panose="020F0502020204030204" pitchFamily="34" charset="0"/>
              </a:rPr>
              <a:t>Tell students that a </a:t>
            </a:r>
            <a:r>
              <a:rPr lang="en-GB" sz="1800" b="1" dirty="0">
                <a:effectLst/>
                <a:latin typeface="Arial" panose="020B0604020202020204" pitchFamily="34" charset="0"/>
                <a:ea typeface="Calibri" panose="020F0502020204030204" pitchFamily="34" charset="0"/>
              </a:rPr>
              <a:t>120</a:t>
            </a:r>
            <a:r>
              <a:rPr lang="en-GB" sz="1800" dirty="0">
                <a:effectLst/>
                <a:latin typeface="Arial" panose="020B0604020202020204" pitchFamily="34" charset="0"/>
                <a:ea typeface="Calibri" panose="020F0502020204030204" pitchFamily="34" charset="0"/>
              </a:rPr>
              <a:t>-</a:t>
            </a:r>
            <a:r>
              <a:rPr lang="en-GB" sz="1800" b="1" dirty="0">
                <a:effectLst/>
                <a:latin typeface="Arial" panose="020B0604020202020204" pitchFamily="34" charset="0"/>
                <a:ea typeface="Calibri" panose="020F0502020204030204" pitchFamily="34" charset="0"/>
              </a:rPr>
              <a:t>metre</a:t>
            </a:r>
            <a:r>
              <a:rPr lang="en-GB" sz="1800" dirty="0">
                <a:effectLst/>
                <a:latin typeface="Arial" panose="020B0604020202020204" pitchFamily="34" charset="0"/>
                <a:ea typeface="Calibri" panose="020F0502020204030204" pitchFamily="34" charset="0"/>
              </a:rPr>
              <a:t> roll of clear tape is currently priced at </a:t>
            </a:r>
            <a:r>
              <a:rPr lang="en-GB" sz="1800" b="1" dirty="0">
                <a:effectLst/>
                <a:latin typeface="Arial" panose="020B0604020202020204" pitchFamily="34" charset="0"/>
                <a:ea typeface="Calibri" panose="020F0502020204030204" pitchFamily="34" charset="0"/>
              </a:rPr>
              <a:t>£2</a:t>
            </a:r>
            <a:r>
              <a:rPr lang="en-GB" sz="1800" dirty="0">
                <a:effectLst/>
                <a:latin typeface="Arial" panose="020B0604020202020204" pitchFamily="34" charset="0"/>
                <a:ea typeface="Calibri" panose="020F0502020204030204" pitchFamily="34" charset="0"/>
              </a:rPr>
              <a:t>.</a:t>
            </a:r>
            <a:r>
              <a:rPr lang="en-GB" sz="1800" b="1" dirty="0">
                <a:effectLst/>
                <a:latin typeface="Arial" panose="020B0604020202020204" pitchFamily="34" charset="0"/>
                <a:ea typeface="Calibri" panose="020F0502020204030204" pitchFamily="34" charset="0"/>
              </a:rPr>
              <a:t>40</a:t>
            </a:r>
            <a:r>
              <a:rPr lang="en-GB" sz="1800" dirty="0">
                <a:effectLst/>
                <a:latin typeface="Arial" panose="020B0604020202020204" pitchFamily="34" charset="0"/>
                <a:ea typeface="Calibri" panose="020F0502020204030204" pitchFamily="34" charset="0"/>
              </a:rPr>
              <a:t>. Ask them to calculate the price per metre.</a:t>
            </a:r>
          </a:p>
          <a:p>
            <a:pPr>
              <a:spcAft>
                <a:spcPts val="600"/>
              </a:spcAft>
            </a:pPr>
            <a:r>
              <a:rPr lang="en-GB" sz="1800" dirty="0">
                <a:effectLst/>
                <a:latin typeface="Arial" panose="020B0604020202020204" pitchFamily="34" charset="0"/>
                <a:ea typeface="Calibri" panose="020F0502020204030204" pitchFamily="34" charset="0"/>
              </a:rPr>
              <a:t>After a minute or so, ask students to explain their thinking when finding the price (2 pence per metre). Use formative assessment approaches to check that students know which number to divide by, and why; if any students are confused, you may want to spend some time with them to establish what they do, and do not, understand.</a:t>
            </a:r>
          </a:p>
          <a:p>
            <a:pPr>
              <a:spcAft>
                <a:spcPts val="600"/>
              </a:spcAft>
            </a:pPr>
            <a:r>
              <a:rPr lang="en-GB" sz="1800" dirty="0">
                <a:effectLst/>
                <a:latin typeface="Arial" panose="020B0604020202020204" pitchFamily="34" charset="0"/>
                <a:ea typeface="Calibri" panose="020F0502020204030204" pitchFamily="34" charset="0"/>
              </a:rPr>
              <a:t>Discuss how the price per metre affects the company and the customer. (The greater the price per metre, the more money the company get per metre, but the more expensive it is for the customer to buy, so it is better for the company. The smaller the price per metre, the less money the company get per metre and the cheaper it is for the customer to buy, so it is better for the customer). </a:t>
            </a:r>
          </a:p>
          <a:p>
            <a:endParaRPr lang="en-GB" sz="1200"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15</a:t>
            </a:fld>
            <a:endParaRPr lang="en-US"/>
          </a:p>
        </p:txBody>
      </p:sp>
    </p:spTree>
    <p:extLst>
      <p:ext uri="{BB962C8B-B14F-4D97-AF65-F5344CB8AC3E}">
        <p14:creationId xmlns:p14="http://schemas.microsoft.com/office/powerpoint/2010/main" val="31863647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GB" sz="1800" dirty="0">
                <a:effectLst/>
                <a:latin typeface="Arial" panose="020B0604020202020204" pitchFamily="34" charset="0"/>
                <a:ea typeface="Calibri" panose="020F0502020204030204" pitchFamily="34" charset="0"/>
              </a:rPr>
              <a:t>The packing tape company have asked Nel and Reuben to suggest possible special offers for the clear tape. The company wants to find offers where increasing the length of tape and decreasing the price of the roll results in the</a:t>
            </a:r>
            <a:r>
              <a:rPr lang="en-GB" sz="1800" i="1" dirty="0">
                <a:effectLst/>
                <a:latin typeface="Arial" panose="020B0604020202020204" pitchFamily="34" charset="0"/>
                <a:ea typeface="Calibri" panose="020F0502020204030204" pitchFamily="34" charset="0"/>
              </a:rPr>
              <a:t> price per metre of tape being the same for the two offers</a:t>
            </a:r>
            <a:r>
              <a:rPr lang="en-GB" sz="1800" dirty="0">
                <a:effectLst/>
                <a:latin typeface="Arial" panose="020B0604020202020204" pitchFamily="34" charset="0"/>
                <a:ea typeface="Calibri" panose="020F0502020204030204" pitchFamily="34" charset="0"/>
              </a:rPr>
              <a:t>. </a:t>
            </a:r>
          </a:p>
          <a:p>
            <a:pPr>
              <a:spcAft>
                <a:spcPts val="600"/>
              </a:spcAft>
            </a:pPr>
            <a:r>
              <a:rPr lang="en-GB" sz="1800" dirty="0">
                <a:effectLst/>
                <a:latin typeface="Arial" panose="020B0604020202020204" pitchFamily="34" charset="0"/>
                <a:ea typeface="Calibri" panose="020F0502020204030204" pitchFamily="34" charset="0"/>
              </a:rPr>
              <a:t>Check that students understand the effects of increasing the length of tape/decreasing the price. You could ask: </a:t>
            </a:r>
            <a:r>
              <a:rPr lang="en-GB" sz="1800" i="1" dirty="0">
                <a:effectLst/>
                <a:latin typeface="Arial" panose="020B0604020202020204" pitchFamily="34" charset="0"/>
                <a:ea typeface="Calibri" panose="020F0502020204030204" pitchFamily="34" charset="0"/>
              </a:rPr>
              <a:t>Will increasing the length of tape you get for £2.40 increase or decrease the price per metre? Will decreasing the price for 120 metres of tape increase or decrease the price per metre?</a:t>
            </a:r>
            <a:r>
              <a:rPr lang="en-GB" sz="1800" dirty="0">
                <a:effectLst/>
                <a:latin typeface="Arial" panose="020B0604020202020204" pitchFamily="34" charset="0"/>
                <a:ea typeface="Calibri" panose="020F0502020204030204" pitchFamily="34" charset="0"/>
              </a:rPr>
              <a:t> </a:t>
            </a:r>
          </a:p>
          <a:p>
            <a:endParaRPr lang="en-GB" sz="1200"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16</a:t>
            </a:fld>
            <a:endParaRPr lang="en-US"/>
          </a:p>
        </p:txBody>
      </p:sp>
    </p:spTree>
    <p:extLst>
      <p:ext uri="{BB962C8B-B14F-4D97-AF65-F5344CB8AC3E}">
        <p14:creationId xmlns:p14="http://schemas.microsoft.com/office/powerpoint/2010/main" val="31863647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GB" sz="1800" dirty="0">
                <a:effectLst/>
                <a:latin typeface="Arial" panose="020B0604020202020204" pitchFamily="34" charset="0"/>
                <a:ea typeface="Calibri" panose="020F0502020204030204" pitchFamily="34" charset="0"/>
              </a:rPr>
              <a:t>Give each pair of students a large sheet of paper and scissors and a copy of the ‘Clear tape offers’ handout (or the ‘Clear tape offers landscape’ handout photocopied onto A3 paper). </a:t>
            </a:r>
          </a:p>
          <a:p>
            <a:pPr>
              <a:spcAft>
                <a:spcPts val="600"/>
              </a:spcAft>
            </a:pPr>
            <a:r>
              <a:rPr lang="en-GB" sz="1800" dirty="0">
                <a:effectLst/>
                <a:latin typeface="Arial" panose="020B0604020202020204" pitchFamily="34" charset="0"/>
                <a:ea typeface="Calibri" panose="020F0502020204030204" pitchFamily="34" charset="0"/>
              </a:rPr>
              <a:t>Explain that Nel and Reuben have come up with some suggestions of offers for the students to explore.</a:t>
            </a:r>
            <a:r>
              <a:rPr lang="en-GB" sz="1800" i="1" dirty="0">
                <a:effectLst/>
                <a:latin typeface="Arial" panose="020B0604020202020204" pitchFamily="34" charset="0"/>
                <a:ea typeface="Calibri" panose="020F0502020204030204" pitchFamily="34" charset="0"/>
              </a:rPr>
              <a:t> </a:t>
            </a:r>
            <a:r>
              <a:rPr lang="en-GB" sz="1800" dirty="0">
                <a:effectLst/>
                <a:latin typeface="Arial" panose="020B0604020202020204" pitchFamily="34" charset="0"/>
                <a:ea typeface="Calibri" panose="020F0502020204030204" pitchFamily="34" charset="0"/>
              </a:rPr>
              <a:t>Before setting students off on the task, you may like to spend a couple of minutes discussing with students some of the things that might be helpful to consider. These might include things like:</a:t>
            </a:r>
          </a:p>
          <a:p>
            <a:pPr marL="342900" lvl="0" indent="-342900">
              <a:spcAft>
                <a:spcPts val="600"/>
              </a:spcAft>
              <a:buClr>
                <a:srgbClr val="BE0064"/>
              </a:buClr>
              <a:buFont typeface="Symbol" panose="05050102010706020507" pitchFamily="18" charset="2"/>
              <a:buChar char=""/>
            </a:pPr>
            <a:r>
              <a:rPr lang="en-GB" sz="1800" dirty="0">
                <a:effectLst/>
                <a:latin typeface="Arial" panose="020B0604020202020204" pitchFamily="34" charset="0"/>
                <a:ea typeface="Calibri" panose="020F0502020204030204" pitchFamily="34" charset="0"/>
              </a:rPr>
              <a:t>the new length of tape</a:t>
            </a:r>
          </a:p>
          <a:p>
            <a:pPr marL="342900" lvl="0" indent="-342900">
              <a:spcAft>
                <a:spcPts val="600"/>
              </a:spcAft>
              <a:buClr>
                <a:srgbClr val="BE0064"/>
              </a:buClr>
              <a:buFont typeface="Symbol" panose="05050102010706020507" pitchFamily="18" charset="2"/>
              <a:buChar char=""/>
            </a:pPr>
            <a:r>
              <a:rPr lang="en-GB" sz="1800" dirty="0">
                <a:effectLst/>
                <a:latin typeface="Arial" panose="020B0604020202020204" pitchFamily="34" charset="0"/>
                <a:ea typeface="Calibri" panose="020F0502020204030204" pitchFamily="34" charset="0"/>
              </a:rPr>
              <a:t>the new discounted price</a:t>
            </a:r>
          </a:p>
          <a:p>
            <a:pPr marL="342900" lvl="0" indent="-342900">
              <a:spcAft>
                <a:spcPts val="600"/>
              </a:spcAft>
              <a:buClr>
                <a:srgbClr val="BE0064"/>
              </a:buClr>
              <a:buFont typeface="Symbol" panose="05050102010706020507" pitchFamily="18" charset="2"/>
              <a:buChar char=""/>
            </a:pPr>
            <a:r>
              <a:rPr lang="en-GB" sz="1800" dirty="0">
                <a:effectLst/>
                <a:latin typeface="Arial" panose="020B0604020202020204" pitchFamily="34" charset="0"/>
                <a:ea typeface="Calibri" panose="020F0502020204030204" pitchFamily="34" charset="0"/>
              </a:rPr>
              <a:t>similarities and differences between Nel’s and Reuben’s suggestions</a:t>
            </a:r>
          </a:p>
          <a:p>
            <a:pPr marL="342900" lvl="0" indent="-342900">
              <a:spcAft>
                <a:spcPts val="600"/>
              </a:spcAft>
              <a:buClr>
                <a:srgbClr val="BE0064"/>
              </a:buClr>
              <a:buFont typeface="Symbol" panose="05050102010706020507" pitchFamily="18" charset="2"/>
              <a:buChar char=""/>
            </a:pPr>
            <a:r>
              <a:rPr lang="en-GB" sz="1800" dirty="0">
                <a:effectLst/>
                <a:latin typeface="Arial" panose="020B0604020202020204" pitchFamily="34" charset="0"/>
                <a:ea typeface="Calibri" panose="020F0502020204030204" pitchFamily="34" charset="0"/>
              </a:rPr>
              <a:t>a comparison of the price per metre of tape in pence</a:t>
            </a:r>
          </a:p>
          <a:p>
            <a:pPr marL="342900" lvl="0" indent="-342900">
              <a:spcAft>
                <a:spcPts val="600"/>
              </a:spcAft>
              <a:buClr>
                <a:srgbClr val="BE0064"/>
              </a:buClr>
              <a:buFont typeface="Symbol" panose="05050102010706020507" pitchFamily="18" charset="2"/>
              <a:buChar char=""/>
            </a:pPr>
            <a:r>
              <a:rPr lang="en-GB" sz="1800" dirty="0">
                <a:effectLst/>
                <a:latin typeface="Arial" panose="020B0604020202020204" pitchFamily="34" charset="0"/>
                <a:ea typeface="Calibri" panose="020F0502020204030204" pitchFamily="34" charset="0"/>
              </a:rPr>
              <a:t>which offer is best for the company/customer</a:t>
            </a:r>
          </a:p>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rial" panose="020B0604020202020204" pitchFamily="34" charset="0"/>
                <a:ea typeface="Calibri" panose="020F0502020204030204" pitchFamily="34" charset="0"/>
              </a:rPr>
              <a:t>Ask students to work in pairs to explore Nel’s and Reuben’s suggestions. </a:t>
            </a:r>
            <a:r>
              <a:rPr lang="en-GB" sz="1200" kern="1200" dirty="0">
                <a:solidFill>
                  <a:schemeClr val="tx1"/>
                </a:solidFill>
                <a:effectLst/>
                <a:latin typeface="+mn-lt"/>
                <a:ea typeface="+mn-ea"/>
                <a:cs typeface="+mn-cs"/>
              </a:rPr>
              <a:t>They should write information about the offers and any calculations next to the relevant suggestion. Emphasise that there is no one correct response; there are many different, valid things they could write down. Students may prefer to use a pencil to record their thinking, so they can make any necessary amendments as they work. They could also use post-it notes.</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17</a:t>
            </a:fld>
            <a:endParaRPr lang="en-US"/>
          </a:p>
        </p:txBody>
      </p:sp>
    </p:spTree>
    <p:extLst>
      <p:ext uri="{BB962C8B-B14F-4D97-AF65-F5344CB8AC3E}">
        <p14:creationId xmlns:p14="http://schemas.microsoft.com/office/powerpoint/2010/main" val="1614615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rial" panose="020B0604020202020204" pitchFamily="34" charset="0"/>
                <a:ea typeface="Calibri" panose="020F0502020204030204" pitchFamily="34" charset="0"/>
              </a:rPr>
              <a:t>W</a:t>
            </a:r>
            <a:r>
              <a:rPr lang="en-US" sz="1800" dirty="0">
                <a:effectLst/>
                <a:latin typeface="Arial" panose="020B0604020202020204" pitchFamily="34" charset="0"/>
                <a:ea typeface="Calibri" panose="020F0502020204030204" pitchFamily="34" charset="0"/>
              </a:rPr>
              <a:t>hen discussing each offer, encourage students to identify the percentage they are interested in after the percentage change. For example, for Offer A (and Offer C), an increase of 60% means that we are interested in 160%. Discuss students’ approaches to finding 160%, </a:t>
            </a:r>
            <a:r>
              <a:rPr lang="en-US" sz="1800" dirty="0" err="1">
                <a:effectLst/>
                <a:latin typeface="Arial" panose="020B0604020202020204" pitchFamily="34" charset="0"/>
                <a:ea typeface="Calibri" panose="020F0502020204030204" pitchFamily="34" charset="0"/>
              </a:rPr>
              <a:t>emphasising</a:t>
            </a:r>
            <a:r>
              <a:rPr lang="en-US" sz="1800" dirty="0">
                <a:effectLst/>
                <a:latin typeface="Arial" panose="020B0604020202020204" pitchFamily="34" charset="0"/>
                <a:ea typeface="Calibri" panose="020F0502020204030204" pitchFamily="34" charset="0"/>
              </a:rPr>
              <a:t> how additive and multiplicative approaches relate to each other.</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18</a:t>
            </a:fld>
            <a:endParaRPr lang="en-US"/>
          </a:p>
        </p:txBody>
      </p:sp>
    </p:spTree>
    <p:extLst>
      <p:ext uri="{BB962C8B-B14F-4D97-AF65-F5344CB8AC3E}">
        <p14:creationId xmlns:p14="http://schemas.microsoft.com/office/powerpoint/2010/main" val="12583504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Calibri" panose="020F0502020204030204" pitchFamily="34" charset="0"/>
              </a:rPr>
              <a:t>Students who used an additive approach may have calculated 40% of £2.40 (96p) and used this as the discounted price, rather than £2.40 – 96p = £1.44. It is important to establish the need to subtract from 100% when calculating a percentage decrease. The double number line representation can be used to support a discussion of the relationship between a percentage decrease of 40% and calculating 60%.</a:t>
            </a:r>
            <a:endParaRPr lang="en-GB" sz="1800" dirty="0">
              <a:effectLst/>
              <a:latin typeface="Arial" panose="020B0604020202020204" pitchFamily="34" charset="0"/>
              <a:ea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19</a:t>
            </a:fld>
            <a:endParaRPr lang="en-US"/>
          </a:p>
        </p:txBody>
      </p:sp>
    </p:spTree>
    <p:extLst>
      <p:ext uri="{BB962C8B-B14F-4D97-AF65-F5344CB8AC3E}">
        <p14:creationId xmlns:p14="http://schemas.microsoft.com/office/powerpoint/2010/main" val="8039072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Arial" panose="020B0604020202020204" pitchFamily="34" charset="0"/>
                <a:ea typeface="Calibri" panose="020F0502020204030204" pitchFamily="34" charset="0"/>
              </a:rPr>
              <a:t>Tell students that a company produces 120-metre rolls of clear tape and rolls of brown tape that contain 50% more tape than the rolls of clear tape. Ask students how long the rolls of brown tape are. </a:t>
            </a:r>
            <a:r>
              <a:rPr lang="en-GB" sz="1800" dirty="0">
                <a:effectLst/>
                <a:latin typeface="Arial" panose="020B0604020202020204" pitchFamily="34" charset="0"/>
                <a:ea typeface="Calibri" panose="020F0502020204030204" pitchFamily="34" charset="0"/>
              </a:rPr>
              <a:t>Make a note of </a:t>
            </a:r>
            <a:r>
              <a:rPr lang="en-US" sz="1800" dirty="0">
                <a:effectLst/>
                <a:latin typeface="Arial" panose="020B0604020202020204" pitchFamily="34" charset="0"/>
                <a:ea typeface="Calibri" panose="020F0502020204030204" pitchFamily="34" charset="0"/>
              </a:rPr>
              <a:t>the different approaches adopted by students.</a:t>
            </a:r>
            <a:endParaRPr lang="en-GB" sz="1200" kern="1200" dirty="0">
              <a:solidFill>
                <a:schemeClr val="tx1"/>
              </a:solidFill>
              <a:effectLst/>
              <a:latin typeface="+mn-lt"/>
              <a:ea typeface="+mn-ea"/>
              <a:cs typeface="+mn-cs"/>
            </a:endParaRPr>
          </a:p>
          <a:p>
            <a:endParaRPr lang="en-GB" sz="1200" kern="1200" baseline="0" dirty="0">
              <a:solidFill>
                <a:schemeClr val="tx1"/>
              </a:solidFill>
              <a:effectLst/>
              <a:latin typeface="+mn-lt"/>
              <a:ea typeface="+mn-ea"/>
              <a:cs typeface="+mn-cs"/>
            </a:endParaRPr>
          </a:p>
          <a:p>
            <a:endParaRPr lang="en-GB" sz="1200" kern="1200" dirty="0">
              <a:solidFill>
                <a:schemeClr val="accent1"/>
              </a:solidFill>
              <a:effectLst/>
              <a:latin typeface="+mn-lt"/>
              <a:ea typeface="+mn-ea"/>
              <a:cs typeface="+mn-cs"/>
            </a:endParaRPr>
          </a:p>
          <a:p>
            <a:endParaRPr lang="en-GB" sz="1200" kern="1200" dirty="0">
              <a:solidFill>
                <a:schemeClr val="accent1"/>
              </a:solidFill>
              <a:effectLst/>
              <a:latin typeface="+mn-lt"/>
              <a:ea typeface="+mn-ea"/>
              <a:cs typeface="+mn-cs"/>
            </a:endParaRPr>
          </a:p>
          <a:p>
            <a:endParaRPr lang="en-GB" sz="1200" kern="1200" dirty="0">
              <a:solidFill>
                <a:schemeClr val="accent1"/>
              </a:solidFill>
              <a:effectLst/>
              <a:latin typeface="+mn-lt"/>
              <a:ea typeface="+mn-ea"/>
              <a:cs typeface="+mn-cs"/>
            </a:endParaRPr>
          </a:p>
          <a:p>
            <a:endParaRPr lang="en-GB" sz="1200" kern="1200" dirty="0">
              <a:solidFill>
                <a:schemeClr val="accent1"/>
              </a:solidFill>
              <a:effectLst/>
              <a:latin typeface="+mn-lt"/>
              <a:ea typeface="+mn-ea"/>
              <a:cs typeface="+mn-cs"/>
            </a:endParaRPr>
          </a:p>
          <a:p>
            <a:endParaRPr lang="en-GB" sz="1200" kern="1200" dirty="0">
              <a:solidFill>
                <a:schemeClr val="accent1"/>
              </a:solidFill>
              <a:effectLst/>
              <a:latin typeface="+mn-lt"/>
              <a:ea typeface="+mn-ea"/>
              <a:cs typeface="+mn-cs"/>
            </a:endParaRPr>
          </a:p>
          <a:p>
            <a:endParaRPr lang="en-GB" sz="1200" kern="1200" dirty="0">
              <a:solidFill>
                <a:schemeClr val="accent1"/>
              </a:solidFill>
              <a:effectLst/>
              <a:latin typeface="+mn-lt"/>
              <a:ea typeface="+mn-ea"/>
              <a:cs typeface="+mn-cs"/>
            </a:endParaRPr>
          </a:p>
          <a:p>
            <a:endParaRPr lang="en-GB" sz="1200" kern="1200" dirty="0">
              <a:solidFill>
                <a:schemeClr val="tx1"/>
              </a:solidFill>
              <a:effectLst/>
              <a:latin typeface="+mn-lt"/>
              <a:ea typeface="+mn-ea"/>
              <a:cs typeface="+mn-cs"/>
            </a:endParaRPr>
          </a:p>
          <a:p>
            <a:endParaRPr lang="de-DE"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a:p>
            <a:endParaRPr lang="en-GB" sz="1200"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2</a:t>
            </a:fld>
            <a:endParaRPr lang="en-US"/>
          </a:p>
        </p:txBody>
      </p:sp>
    </p:spTree>
    <p:extLst>
      <p:ext uri="{BB962C8B-B14F-4D97-AF65-F5344CB8AC3E}">
        <p14:creationId xmlns:p14="http://schemas.microsoft.com/office/powerpoint/2010/main" val="31863647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Arial" panose="020B0604020202020204" pitchFamily="34" charset="0"/>
                <a:ea typeface="Calibri" panose="020F0502020204030204" pitchFamily="34" charset="0"/>
              </a:rPr>
              <a:t>Ask students to explain how they checked whether the</a:t>
            </a:r>
            <a:r>
              <a:rPr lang="en-GB" sz="1800" i="1" dirty="0">
                <a:effectLst/>
                <a:latin typeface="Arial" panose="020B0604020202020204" pitchFamily="34" charset="0"/>
                <a:ea typeface="Calibri" panose="020F0502020204030204" pitchFamily="34" charset="0"/>
              </a:rPr>
              <a:t> </a:t>
            </a:r>
            <a:r>
              <a:rPr lang="en-GB" sz="1800" dirty="0">
                <a:effectLst/>
                <a:latin typeface="Arial" panose="020B0604020202020204" pitchFamily="34" charset="0"/>
                <a:ea typeface="Calibri" panose="020F0502020204030204" pitchFamily="34" charset="0"/>
              </a:rPr>
              <a:t>price per metre of tape is the same for Offers A and B. Students sometimes get confused about which number to use as the divisor in these calculations; check that they understand that price per metre means that the price for one metre needs to be found. Students may have worked in pounds rather than pence. Check that students are able to interpret a price of £0.0125/£0.012 per metre as 1.25 pence/1.2 pence per metre. </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20</a:t>
            </a:fld>
            <a:endParaRPr lang="en-US"/>
          </a:p>
        </p:txBody>
      </p:sp>
    </p:spTree>
    <p:extLst>
      <p:ext uri="{BB962C8B-B14F-4D97-AF65-F5344CB8AC3E}">
        <p14:creationId xmlns:p14="http://schemas.microsoft.com/office/powerpoint/2010/main" val="12583504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rial" panose="020B0604020202020204" pitchFamily="34" charset="0"/>
                <a:ea typeface="Calibri" panose="020F0502020204030204" pitchFamily="34" charset="0"/>
              </a:rPr>
              <a:t>Offer C is the same as Offer A.</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21</a:t>
            </a:fld>
            <a:endParaRPr lang="en-US"/>
          </a:p>
        </p:txBody>
      </p:sp>
    </p:spTree>
    <p:extLst>
      <p:ext uri="{BB962C8B-B14F-4D97-AF65-F5344CB8AC3E}">
        <p14:creationId xmlns:p14="http://schemas.microsoft.com/office/powerpoint/2010/main" val="16841522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US" sz="1800" dirty="0">
                <a:effectLst/>
                <a:latin typeface="Arial" panose="020B0604020202020204" pitchFamily="34" charset="0"/>
                <a:ea typeface="Calibri" panose="020F0502020204030204" pitchFamily="34" charset="0"/>
              </a:rPr>
              <a:t>Using an additive approach for a percentage decrease of 35% is a more onerous process than finding 40% and subtracting (as in Offer B). If students have used an additive approach, discuss their methods for finding 35%. </a:t>
            </a:r>
            <a:r>
              <a:rPr lang="en-US" sz="1800" dirty="0" err="1">
                <a:effectLst/>
                <a:latin typeface="Arial" panose="020B0604020202020204" pitchFamily="34" charset="0"/>
                <a:ea typeface="Calibri" panose="020F0502020204030204" pitchFamily="34" charset="0"/>
              </a:rPr>
              <a:t>Recognising</a:t>
            </a:r>
            <a:r>
              <a:rPr lang="en-US" sz="1800" dirty="0">
                <a:effectLst/>
                <a:latin typeface="Arial" panose="020B0604020202020204" pitchFamily="34" charset="0"/>
                <a:ea typeface="Calibri" panose="020F0502020204030204" pitchFamily="34" charset="0"/>
              </a:rPr>
              <a:t> that we are interested in 65% may have prompted students to use non-calculator strategies to find 65%, rather than finding 35% and subtracting. Identifying the multiplier as 0.65 </a:t>
            </a:r>
            <a:r>
              <a:rPr lang="en-US" sz="1800" dirty="0" err="1">
                <a:effectLst/>
                <a:latin typeface="Arial" panose="020B0604020202020204" pitchFamily="34" charset="0"/>
                <a:ea typeface="Calibri" panose="020F0502020204030204" pitchFamily="34" charset="0"/>
              </a:rPr>
              <a:t>emphasises</a:t>
            </a:r>
            <a:r>
              <a:rPr lang="en-US" sz="1800" dirty="0">
                <a:effectLst/>
                <a:latin typeface="Arial" panose="020B0604020202020204" pitchFamily="34" charset="0"/>
                <a:ea typeface="Calibri" panose="020F0502020204030204" pitchFamily="34" charset="0"/>
              </a:rPr>
              <a:t> the need to subtract from 100% when carrying out a percentage decrease.</a:t>
            </a:r>
            <a:endParaRPr lang="en-GB" sz="1800" dirty="0">
              <a:effectLst/>
              <a:latin typeface="Arial" panose="020B0604020202020204" pitchFamily="34" charset="0"/>
              <a:ea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22</a:t>
            </a:fld>
            <a:endParaRPr lang="en-US"/>
          </a:p>
        </p:txBody>
      </p:sp>
    </p:spTree>
    <p:extLst>
      <p:ext uri="{BB962C8B-B14F-4D97-AF65-F5344CB8AC3E}">
        <p14:creationId xmlns:p14="http://schemas.microsoft.com/office/powerpoint/2010/main" val="30634022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Arial" panose="020B0604020202020204" pitchFamily="34" charset="0"/>
                <a:ea typeface="Calibri" panose="020F0502020204030204" pitchFamily="34" charset="0"/>
              </a:rPr>
              <a:t>The price per metre for Offer C is already known (as it is the same as Offer A). Establish the price per metre for Offer D as 1.3 pence.</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23</a:t>
            </a:fld>
            <a:endParaRPr lang="en-US"/>
          </a:p>
        </p:txBody>
      </p:sp>
    </p:spTree>
    <p:extLst>
      <p:ext uri="{BB962C8B-B14F-4D97-AF65-F5344CB8AC3E}">
        <p14:creationId xmlns:p14="http://schemas.microsoft.com/office/powerpoint/2010/main" val="12583504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US" sz="1800" dirty="0">
                <a:effectLst/>
                <a:latin typeface="Arial" panose="020B0604020202020204" pitchFamily="34" charset="0"/>
                <a:ea typeface="Calibri" panose="020F0502020204030204" pitchFamily="34" charset="0"/>
              </a:rPr>
              <a:t>Remind students that the packing tape company </a:t>
            </a:r>
            <a:r>
              <a:rPr lang="en-GB" sz="1800" dirty="0">
                <a:effectLst/>
                <a:latin typeface="Arial" panose="020B0604020202020204" pitchFamily="34" charset="0"/>
                <a:ea typeface="Calibri" panose="020F0502020204030204" pitchFamily="34" charset="0"/>
              </a:rPr>
              <a:t>wanted to find offers where increasing the length of tape and decreasing the price of the roll results in the</a:t>
            </a:r>
            <a:r>
              <a:rPr lang="en-GB" sz="1800" i="1" dirty="0">
                <a:effectLst/>
                <a:latin typeface="Arial" panose="020B0604020202020204" pitchFamily="34" charset="0"/>
                <a:ea typeface="Calibri" panose="020F0502020204030204" pitchFamily="34" charset="0"/>
              </a:rPr>
              <a:t> price per metre of tape being the same for the two offers</a:t>
            </a:r>
            <a:r>
              <a:rPr lang="en-GB" sz="1800" dirty="0">
                <a:effectLst/>
                <a:latin typeface="Arial" panose="020B0604020202020204" pitchFamily="34" charset="0"/>
                <a:ea typeface="Calibri" panose="020F0502020204030204" pitchFamily="34" charset="0"/>
              </a:rPr>
              <a:t>. Establish that whilst the prices per metre are similar for Offers A and B (1.25p and 1.2p) and Offers C and D (1.25p and 1.3p), they are not the same. Students may notice that there is a difference of 0.5 pence between the prices per metre for both Offers A and B and Offers C and D.</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24</a:t>
            </a:fld>
            <a:endParaRPr lang="en-US"/>
          </a:p>
        </p:txBody>
      </p:sp>
    </p:spTree>
    <p:extLst>
      <p:ext uri="{BB962C8B-B14F-4D97-AF65-F5344CB8AC3E}">
        <p14:creationId xmlns:p14="http://schemas.microsoft.com/office/powerpoint/2010/main" val="12583504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Arial" panose="020B0604020202020204" pitchFamily="34" charset="0"/>
                <a:ea typeface="Calibri" panose="020F0502020204030204" pitchFamily="34" charset="0"/>
              </a:rPr>
              <a:t>Distribute a copy of the ‘Practice questions’ handout to students and give them a couple of minutes to come up with a solution to the two problems. </a:t>
            </a:r>
            <a:endParaRPr lang="en-US" sz="1800" dirty="0"/>
          </a:p>
        </p:txBody>
      </p:sp>
      <p:sp>
        <p:nvSpPr>
          <p:cNvPr id="4" name="Slide Number Placeholder 3"/>
          <p:cNvSpPr>
            <a:spLocks noGrp="1"/>
          </p:cNvSpPr>
          <p:nvPr>
            <p:ph type="sldNum" sz="quarter" idx="10"/>
          </p:nvPr>
        </p:nvSpPr>
        <p:spPr/>
        <p:txBody>
          <a:bodyPr/>
          <a:lstStyle/>
          <a:p>
            <a:fld id="{C30292A9-7A47-3844-B146-D6E152DCFCB4}" type="slidenum">
              <a:rPr lang="en-US" smtClean="0"/>
              <a:t>25</a:t>
            </a:fld>
            <a:endParaRPr lang="en-US"/>
          </a:p>
        </p:txBody>
      </p:sp>
    </p:spTree>
    <p:extLst>
      <p:ext uri="{BB962C8B-B14F-4D97-AF65-F5344CB8AC3E}">
        <p14:creationId xmlns:p14="http://schemas.microsoft.com/office/powerpoint/2010/main" val="17708143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rial" panose="020B0604020202020204" pitchFamily="34" charset="0"/>
                <a:ea typeface="Calibri" panose="020F0502020204030204" pitchFamily="34" charset="0"/>
              </a:rPr>
              <a:t>Discuss students’ thinking when finding the cost of a box of cereal at Food Mart. Encourage different students to describe their approaches and share any diagrams/representations to explain their thinking. Use the double number line representation to emphasise the relationship between reducing by 20% and multiplying by 0.8.</a:t>
            </a:r>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26</a:t>
            </a:fld>
            <a:endParaRPr lang="en-US"/>
          </a:p>
        </p:txBody>
      </p:sp>
    </p:spTree>
    <p:extLst>
      <p:ext uri="{BB962C8B-B14F-4D97-AF65-F5344CB8AC3E}">
        <p14:creationId xmlns:p14="http://schemas.microsoft.com/office/powerpoint/2010/main" val="12583504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GB" sz="1800" dirty="0">
                <a:effectLst/>
                <a:latin typeface="Arial" panose="020B0604020202020204" pitchFamily="34" charset="0"/>
                <a:ea typeface="Calibri" panose="020F0502020204030204" pitchFamily="34" charset="0"/>
              </a:rPr>
              <a:t>Discuss methods for finding the cost of a box of cereal at Jan’s Store in a similar way. The double number line representation can be used to emphasise the relationship between increasing by 30% and multiplying by 1.3.</a:t>
            </a:r>
          </a:p>
          <a:p>
            <a:pPr>
              <a:spcAft>
                <a:spcPts val="600"/>
              </a:spcAft>
            </a:pPr>
            <a:r>
              <a:rPr lang="en-GB" sz="1800" dirty="0">
                <a:effectLst/>
                <a:latin typeface="Arial" panose="020B0604020202020204" pitchFamily="34" charset="0"/>
                <a:ea typeface="Calibri" panose="020F0502020204030204" pitchFamily="34" charset="0"/>
              </a:rPr>
              <a:t>Discuss how students determined which offer provides the best value for money (Jan’s Store). Did they find the </a:t>
            </a:r>
            <a:r>
              <a:rPr lang="en-US" sz="1800" dirty="0">
                <a:effectLst/>
                <a:latin typeface="Arial" panose="020B0604020202020204" pitchFamily="34" charset="0"/>
                <a:ea typeface="Calibri" panose="020F0502020204030204" pitchFamily="34" charset="0"/>
              </a:rPr>
              <a:t>price</a:t>
            </a:r>
            <a:r>
              <a:rPr lang="en-GB" sz="1800" dirty="0">
                <a:effectLst/>
                <a:latin typeface="Arial" panose="020B0604020202020204" pitchFamily="34" charset="0"/>
                <a:ea typeface="Calibri" panose="020F0502020204030204" pitchFamily="34" charset="0"/>
              </a:rPr>
              <a:t> per gram (1p for Food Mart and 0.96p for Jan’s Store) or did they identify that with Food Mart you get 400g for £4 whereas with Jan’s Store you get 520g for £5 (500g would be comparable with Food Mart).</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27</a:t>
            </a:fld>
            <a:endParaRPr lang="en-US"/>
          </a:p>
        </p:txBody>
      </p:sp>
    </p:spTree>
    <p:extLst>
      <p:ext uri="{BB962C8B-B14F-4D97-AF65-F5344CB8AC3E}">
        <p14:creationId xmlns:p14="http://schemas.microsoft.com/office/powerpoint/2010/main" val="199171680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GB" sz="1800" dirty="0">
                <a:effectLst/>
                <a:latin typeface="Arial" panose="020B0604020202020204" pitchFamily="34" charset="0"/>
                <a:ea typeface="Calibri" panose="020F0502020204030204" pitchFamily="34" charset="0"/>
              </a:rPr>
              <a:t>Students should be able to find the price of 25 plants at Kirsty’s plants. Discuss what ‘plus VAT at 20%’ means and establish that this means finding 120%. Once students have done this, comparing the total price is straightforward.</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28</a:t>
            </a:fld>
            <a:endParaRPr lang="en-US"/>
          </a:p>
        </p:txBody>
      </p:sp>
    </p:spTree>
    <p:extLst>
      <p:ext uri="{BB962C8B-B14F-4D97-AF65-F5344CB8AC3E}">
        <p14:creationId xmlns:p14="http://schemas.microsoft.com/office/powerpoint/2010/main" val="25379868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29</a:t>
            </a:fld>
            <a:endParaRPr lang="en-US"/>
          </a:p>
        </p:txBody>
      </p:sp>
    </p:spTree>
    <p:extLst>
      <p:ext uri="{BB962C8B-B14F-4D97-AF65-F5344CB8AC3E}">
        <p14:creationId xmlns:p14="http://schemas.microsoft.com/office/powerpoint/2010/main" val="25606140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Calibri" panose="020F0502020204030204" pitchFamily="34" charset="0"/>
              </a:rPr>
              <a:t>After a couple of minutes tell students that Nel, Reuben and Saskia work for the company that manufactures tape. They have each used a different approach to determine the length of brown tape. Ask students to discuss in pairs what each employee has done.</a:t>
            </a:r>
            <a:r>
              <a:rPr lang="en-GB" sz="1800" dirty="0">
                <a:effectLst/>
                <a:latin typeface="Arial" panose="020B0604020202020204" pitchFamily="34" charset="0"/>
                <a:ea typeface="Calibri" panose="020F0502020204030204" pitchFamily="34" charset="0"/>
              </a:rPr>
              <a:t> Encourage them to draw diagrams to explain how each approach works. The diagrams used by </a:t>
            </a:r>
            <a:r>
              <a:rPr lang="en-US" sz="1800" dirty="0">
                <a:effectLst/>
                <a:latin typeface="Arial" panose="020B0604020202020204" pitchFamily="34" charset="0"/>
                <a:ea typeface="Calibri" panose="020F0502020204030204" pitchFamily="34" charset="0"/>
              </a:rPr>
              <a:t>Nel, Reuben and Saskia are discussed later, so do not discuss them at this stage.</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3</a:t>
            </a:fld>
            <a:endParaRPr lang="en-US"/>
          </a:p>
        </p:txBody>
      </p:sp>
    </p:spTree>
    <p:extLst>
      <p:ext uri="{BB962C8B-B14F-4D97-AF65-F5344CB8AC3E}">
        <p14:creationId xmlns:p14="http://schemas.microsoft.com/office/powerpoint/2010/main" val="125835041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30</a:t>
            </a:fld>
            <a:endParaRPr lang="en-US"/>
          </a:p>
        </p:txBody>
      </p:sp>
    </p:spTree>
    <p:extLst>
      <p:ext uri="{BB962C8B-B14F-4D97-AF65-F5344CB8AC3E}">
        <p14:creationId xmlns:p14="http://schemas.microsoft.com/office/powerpoint/2010/main" val="14158418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rial" panose="020B0604020202020204" pitchFamily="34" charset="0"/>
                <a:ea typeface="Calibri" panose="020F0502020204030204" pitchFamily="34" charset="0"/>
              </a:rPr>
              <a:t>Use slides 4-6 to support a discussion of the three approaches. Building up from 10% is a common method that students use when using an additive strategy and Nel may have had this in mind when finding 10% initially. However, Nel has taken a multiplicative approach, scaling up to 150% by multiplying by 15. </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4</a:t>
            </a:fld>
            <a:endParaRPr lang="en-US"/>
          </a:p>
        </p:txBody>
      </p:sp>
    </p:spTree>
    <p:extLst>
      <p:ext uri="{BB962C8B-B14F-4D97-AF65-F5344CB8AC3E}">
        <p14:creationId xmlns:p14="http://schemas.microsoft.com/office/powerpoint/2010/main" val="12583504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Arial" panose="020B0604020202020204" pitchFamily="34" charset="0"/>
                <a:ea typeface="Calibri" panose="020F0502020204030204" pitchFamily="34" charset="0"/>
              </a:rPr>
              <a:t>Reuben used a </a:t>
            </a:r>
            <a:r>
              <a:rPr lang="en-GB" sz="1800" dirty="0">
                <a:effectLst/>
                <a:latin typeface="Arial" panose="020B0604020202020204" pitchFamily="34" charset="0"/>
                <a:ea typeface="Calibri" panose="020F0502020204030204" pitchFamily="34" charset="0"/>
              </a:rPr>
              <a:t>one-step multiplier method </a:t>
            </a:r>
            <a:r>
              <a:rPr lang="en-US" sz="1800" dirty="0">
                <a:effectLst/>
                <a:latin typeface="Arial" panose="020B0604020202020204" pitchFamily="34" charset="0"/>
                <a:ea typeface="Calibri" panose="020F0502020204030204" pitchFamily="34" charset="0"/>
              </a:rPr>
              <a:t>for finding the length of brown tape. </a:t>
            </a:r>
            <a:r>
              <a:rPr lang="en-GB" sz="1800" dirty="0">
                <a:effectLst/>
                <a:latin typeface="Arial" panose="020B0604020202020204" pitchFamily="34" charset="0"/>
                <a:ea typeface="Calibri" panose="020F0502020204030204" pitchFamily="34" charset="0"/>
              </a:rPr>
              <a:t>He recognised the multiplicative relationship between 150% and 100% and identified 150% ÷ 100% = 1.5 as a multiplier representing the percentage increase</a:t>
            </a:r>
            <a:r>
              <a:rPr lang="en-US" sz="1800" dirty="0">
                <a:effectLst/>
                <a:latin typeface="Arial" panose="020B0604020202020204" pitchFamily="34" charset="0"/>
                <a:ea typeface="Calibri" panose="020F0502020204030204" pitchFamily="34" charset="0"/>
              </a:rPr>
              <a:t>.</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5</a:t>
            </a:fld>
            <a:endParaRPr lang="en-US"/>
          </a:p>
        </p:txBody>
      </p:sp>
    </p:spTree>
    <p:extLst>
      <p:ext uri="{BB962C8B-B14F-4D97-AF65-F5344CB8AC3E}">
        <p14:creationId xmlns:p14="http://schemas.microsoft.com/office/powerpoint/2010/main" val="12583504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rial" panose="020B0604020202020204" pitchFamily="34" charset="0"/>
                <a:ea typeface="Calibri" panose="020F0502020204030204" pitchFamily="34" charset="0"/>
              </a:rPr>
              <a:t>Saskia has used an additive approach, dividing by 2 to find 50% (60 metres) and then adding this to the original 120 metre length. </a:t>
            </a:r>
            <a:r>
              <a:rPr lang="en-US" sz="1800" dirty="0">
                <a:effectLst/>
                <a:latin typeface="Arial" panose="020B0604020202020204" pitchFamily="34" charset="0"/>
                <a:ea typeface="Calibri" panose="020F0502020204030204" pitchFamily="34" charset="0"/>
              </a:rPr>
              <a:t>It is important that students develop non-calculator strategies such as this when working with percentage change. However, using an additive approach can often be inefficient and result in mistakes (such as omitting to add to (or subtract from) the original amount). Whilst discussing Saskia’s approach, check whether students can explain why Saskia is interested in working out 150%.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6</a:t>
            </a:fld>
            <a:endParaRPr lang="en-US"/>
          </a:p>
        </p:txBody>
      </p:sp>
    </p:spTree>
    <p:extLst>
      <p:ext uri="{BB962C8B-B14F-4D97-AF65-F5344CB8AC3E}">
        <p14:creationId xmlns:p14="http://schemas.microsoft.com/office/powerpoint/2010/main" val="12583504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Arial" panose="020B0604020202020204" pitchFamily="34" charset="0"/>
                <a:ea typeface="Calibri" panose="020F0502020204030204" pitchFamily="34" charset="0"/>
              </a:rPr>
              <a:t>Establish that increasing by 50% means that we add 50% of the original value to itself. The original value is 100%, so we add 50% to 100% to give 150%. Check the students’ understanding by asking them what percent we would be looking for after a 20% increase or decrease.</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7</a:t>
            </a:fld>
            <a:endParaRPr lang="en-US"/>
          </a:p>
        </p:txBody>
      </p:sp>
    </p:spTree>
    <p:extLst>
      <p:ext uri="{BB962C8B-B14F-4D97-AF65-F5344CB8AC3E}">
        <p14:creationId xmlns:p14="http://schemas.microsoft.com/office/powerpoint/2010/main" val="12583504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rial" panose="020B0604020202020204" pitchFamily="34" charset="0"/>
                <a:ea typeface="Calibri" panose="020F0502020204030204" pitchFamily="34" charset="0"/>
              </a:rPr>
              <a:t>Tell the students that Nel, Reuben and Saskia each drew a diagram to explain their thinking. The three approaches, and three diagrams are provided on the optional ‘Approaches’ handout. Either use the handout or go straight to slides 9 to 11: either way allow the students some time to think in pairs about which diagram might have been drawn by each of Nel, Reuben and Saskia. Where appropriate, refer to any diagrams your students drew at the start.</a:t>
            </a:r>
          </a:p>
          <a:p>
            <a:endParaRPr lang="en-GB" sz="1200"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8</a:t>
            </a:fld>
            <a:endParaRPr lang="en-US"/>
          </a:p>
        </p:txBody>
      </p:sp>
    </p:spTree>
    <p:extLst>
      <p:ext uri="{BB962C8B-B14F-4D97-AF65-F5344CB8AC3E}">
        <p14:creationId xmlns:p14="http://schemas.microsoft.com/office/powerpoint/2010/main" val="31863647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Arial" panose="020B0604020202020204" pitchFamily="34" charset="0"/>
                <a:ea typeface="Calibri" panose="020F0502020204030204" pitchFamily="34" charset="0"/>
              </a:rPr>
              <a:t>Reuben has used the relationship between 100% and 150% to obtain a multiplier for the percentage change (150% ÷ 100% = 1.5). He has then applied the multiplier to the length of the clear tape, multiplying 120 metres by 1.5 to get 180 metres.</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9</a:t>
            </a:fld>
            <a:endParaRPr lang="en-US"/>
          </a:p>
        </p:txBody>
      </p:sp>
    </p:spTree>
    <p:extLst>
      <p:ext uri="{BB962C8B-B14F-4D97-AF65-F5344CB8AC3E}">
        <p14:creationId xmlns:p14="http://schemas.microsoft.com/office/powerpoint/2010/main" val="1258350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9299-7A4A-CF4C-8CAB-26B755E61A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D758C2-1153-B944-8767-1B9FC695E2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295346-481B-9148-9F45-047F4B17DC95}"/>
              </a:ext>
            </a:extLst>
          </p:cNvPr>
          <p:cNvSpPr>
            <a:spLocks noGrp="1"/>
          </p:cNvSpPr>
          <p:nvPr>
            <p:ph type="dt" sz="half" idx="10"/>
          </p:nvPr>
        </p:nvSpPr>
        <p:spPr/>
        <p:txBody>
          <a:bodyPr/>
          <a:lstStyle/>
          <a:p>
            <a:fld id="{FC300532-AFFC-6B4B-A157-C5716CAB66AF}" type="datetime1">
              <a:rPr lang="en-US" smtClean="0"/>
              <a:t>3/17/2023</a:t>
            </a:fld>
            <a:endParaRPr lang="en-US"/>
          </a:p>
        </p:txBody>
      </p:sp>
      <p:sp>
        <p:nvSpPr>
          <p:cNvPr id="5" name="Footer Placeholder 4">
            <a:extLst>
              <a:ext uri="{FF2B5EF4-FFF2-40B4-BE49-F238E27FC236}">
                <a16:creationId xmlns:a16="http://schemas.microsoft.com/office/drawing/2014/main" id="{614CA7E3-54F5-CE4C-A0C9-173A337E03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58FADA-7263-6346-880C-D8050662ABC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4099684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66B33-5A5D-9340-BCC9-7C2AC9BE89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C00CF-AFD8-BF4A-A0BA-E817DCCDFC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B277A-C330-5846-877B-A41F5A6FD899}"/>
              </a:ext>
            </a:extLst>
          </p:cNvPr>
          <p:cNvSpPr>
            <a:spLocks noGrp="1"/>
          </p:cNvSpPr>
          <p:nvPr>
            <p:ph type="dt" sz="half" idx="10"/>
          </p:nvPr>
        </p:nvSpPr>
        <p:spPr/>
        <p:txBody>
          <a:bodyPr/>
          <a:lstStyle/>
          <a:p>
            <a:fld id="{2C6AB177-FA41-CE43-A4F3-2784EC194D6E}" type="datetime1">
              <a:rPr lang="en-US" smtClean="0"/>
              <a:t>3/17/2023</a:t>
            </a:fld>
            <a:endParaRPr lang="en-US"/>
          </a:p>
        </p:txBody>
      </p:sp>
      <p:sp>
        <p:nvSpPr>
          <p:cNvPr id="5" name="Footer Placeholder 4">
            <a:extLst>
              <a:ext uri="{FF2B5EF4-FFF2-40B4-BE49-F238E27FC236}">
                <a16:creationId xmlns:a16="http://schemas.microsoft.com/office/drawing/2014/main" id="{F1DDB542-32A0-B041-ABC1-F2BF9E7F78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FB01DE-E4A2-9E4A-9F5E-920011075211}"/>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860691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888DED-5D49-0D49-9626-848FD149FA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705394-05C5-2442-AEE2-630A13F3B7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A01C0A-FBB6-AF43-BCEF-0A9F36242D25}"/>
              </a:ext>
            </a:extLst>
          </p:cNvPr>
          <p:cNvSpPr>
            <a:spLocks noGrp="1"/>
          </p:cNvSpPr>
          <p:nvPr>
            <p:ph type="dt" sz="half" idx="10"/>
          </p:nvPr>
        </p:nvSpPr>
        <p:spPr/>
        <p:txBody>
          <a:bodyPr/>
          <a:lstStyle/>
          <a:p>
            <a:fld id="{7D578521-1942-204E-9D75-7B1AB6186D23}" type="datetime1">
              <a:rPr lang="en-US" smtClean="0"/>
              <a:t>3/17/2023</a:t>
            </a:fld>
            <a:endParaRPr lang="en-US"/>
          </a:p>
        </p:txBody>
      </p:sp>
      <p:sp>
        <p:nvSpPr>
          <p:cNvPr id="5" name="Footer Placeholder 4">
            <a:extLst>
              <a:ext uri="{FF2B5EF4-FFF2-40B4-BE49-F238E27FC236}">
                <a16:creationId xmlns:a16="http://schemas.microsoft.com/office/drawing/2014/main" id="{5FE63140-48CF-E94E-B47A-EB7847D17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4FDEEE-7B90-9644-8191-DDC372D97522}"/>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276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05A9E283-DB39-F44B-AFA4-F687808D57BF}" type="datetime1">
              <a:rPr lang="en-US" smtClean="0"/>
              <a:t>3/17/2023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131801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848144BD-0A74-C343-84B2-D8F01B20524B}" type="datetime1">
              <a:rPr lang="en-US" smtClean="0"/>
              <a:t>3/17/2023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209329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50B8A290-B8B3-DF49-A0D1-C9992EDB112D}" type="datetime1">
              <a:rPr lang="en-US" smtClean="0"/>
              <a:t>3/17/2023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05162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C57218E9-7F47-C044-907D-624F6064ACA4}" type="datetime1">
              <a:rPr lang="en-US" smtClean="0"/>
              <a:t>3/17/2023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32109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F400DCB8-AD22-A54F-9910-29E01F6E01AB}" type="datetime1">
              <a:rPr lang="en-US" smtClean="0"/>
              <a:t>3/17/2023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637570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D5B38A18-D63C-654F-A494-634F276E3E8E}" type="datetime1">
              <a:rPr lang="en-US" smtClean="0"/>
              <a:t>3/17/2023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56696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C329174-E8AA-2147-9375-45B31203D791}" type="datetime1">
              <a:rPr lang="en-US" smtClean="0"/>
              <a:t>3/17/2023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5880382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899A88EE-9189-5A4E-9528-35D4F42BEA3C}" type="datetime1">
              <a:rPr lang="en-US" smtClean="0"/>
              <a:t>3/17/2023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53831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BBF6-712C-894B-B338-770EE55BCD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FE58E9-0799-7844-87FB-63296043F8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A0A057-D11A-AF46-A095-382D89609D75}"/>
              </a:ext>
            </a:extLst>
          </p:cNvPr>
          <p:cNvSpPr>
            <a:spLocks noGrp="1"/>
          </p:cNvSpPr>
          <p:nvPr>
            <p:ph type="dt" sz="half" idx="10"/>
          </p:nvPr>
        </p:nvSpPr>
        <p:spPr/>
        <p:txBody>
          <a:bodyPr/>
          <a:lstStyle/>
          <a:p>
            <a:fld id="{490D23E7-40F4-C14B-965A-8AC6D86EFD48}" type="datetime1">
              <a:rPr lang="en-US" smtClean="0"/>
              <a:t>3/17/2023</a:t>
            </a:fld>
            <a:endParaRPr lang="en-US"/>
          </a:p>
        </p:txBody>
      </p:sp>
      <p:sp>
        <p:nvSpPr>
          <p:cNvPr id="5" name="Footer Placeholder 4">
            <a:extLst>
              <a:ext uri="{FF2B5EF4-FFF2-40B4-BE49-F238E27FC236}">
                <a16:creationId xmlns:a16="http://schemas.microsoft.com/office/drawing/2014/main" id="{071B5B23-F3DA-BA40-BDB9-E14D617B76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93DFE2-06A3-8A4B-A944-ECD3E22A4A0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32062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7032B1FB-8BFA-A84E-B83A-BE54B3EA6B17}" type="datetime1">
              <a:rPr lang="en-US" smtClean="0"/>
              <a:t>3/17/2023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7004295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A6E590D3-6790-B348-A017-66135251B151}" type="datetime1">
              <a:rPr lang="en-US" smtClean="0"/>
              <a:t>3/17/2023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7426640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FC356D6D-65C6-8E4B-9F66-DF088DE91A33}" type="datetime1">
              <a:rPr lang="en-US" smtClean="0"/>
              <a:t>3/17/2023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0423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B25C-5BC8-5741-96E2-575DEB0A00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A4623-1CC0-D846-B84F-4C72F5F133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7FA13E-7A12-1042-9D21-E96427238DD3}"/>
              </a:ext>
            </a:extLst>
          </p:cNvPr>
          <p:cNvSpPr>
            <a:spLocks noGrp="1"/>
          </p:cNvSpPr>
          <p:nvPr>
            <p:ph type="dt" sz="half" idx="10"/>
          </p:nvPr>
        </p:nvSpPr>
        <p:spPr/>
        <p:txBody>
          <a:bodyPr/>
          <a:lstStyle/>
          <a:p>
            <a:fld id="{7A1AC4B9-12C9-FB44-AC9D-ED994028918A}" type="datetime1">
              <a:rPr lang="en-US" smtClean="0"/>
              <a:t>3/17/2023</a:t>
            </a:fld>
            <a:endParaRPr lang="en-US"/>
          </a:p>
        </p:txBody>
      </p:sp>
      <p:sp>
        <p:nvSpPr>
          <p:cNvPr id="5" name="Footer Placeholder 4">
            <a:extLst>
              <a:ext uri="{FF2B5EF4-FFF2-40B4-BE49-F238E27FC236}">
                <a16:creationId xmlns:a16="http://schemas.microsoft.com/office/drawing/2014/main" id="{5400A479-4CBC-5B4D-8D62-578763717E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8F5A7C-FA91-BE4F-A72B-317008C8822D}"/>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895442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71B6-3CF8-454F-AAA8-40717B48C2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EDA33-B84D-6F4D-A145-D2B700B5F5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DF14CB-76BE-E74C-B7EB-9E85283743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BDD26B-D800-9244-BC67-6035178ABCAB}"/>
              </a:ext>
            </a:extLst>
          </p:cNvPr>
          <p:cNvSpPr>
            <a:spLocks noGrp="1"/>
          </p:cNvSpPr>
          <p:nvPr>
            <p:ph type="dt" sz="half" idx="10"/>
          </p:nvPr>
        </p:nvSpPr>
        <p:spPr/>
        <p:txBody>
          <a:bodyPr/>
          <a:lstStyle/>
          <a:p>
            <a:fld id="{1101DFF8-D00C-FB44-B806-B6B270705AEB}" type="datetime1">
              <a:rPr lang="en-US" smtClean="0"/>
              <a:t>3/17/2023</a:t>
            </a:fld>
            <a:endParaRPr lang="en-US"/>
          </a:p>
        </p:txBody>
      </p:sp>
      <p:sp>
        <p:nvSpPr>
          <p:cNvPr id="6" name="Footer Placeholder 5">
            <a:extLst>
              <a:ext uri="{FF2B5EF4-FFF2-40B4-BE49-F238E27FC236}">
                <a16:creationId xmlns:a16="http://schemas.microsoft.com/office/drawing/2014/main" id="{80FA71B0-1356-CE44-839D-14B49C3AC0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3BD825-FDD3-AE47-868C-0405C300388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73843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1DBAD-EF53-8641-957C-47C8A0CF61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338973-FBEB-0B45-8B22-E682B77755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504063-3ECF-2A40-B4B2-D798607021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E6B636-F832-FE46-AFAC-A65515448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6203D1-709A-F440-A2B2-2354D0328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05BDA-E7DE-A54B-A53D-AA1179002A8E}"/>
              </a:ext>
            </a:extLst>
          </p:cNvPr>
          <p:cNvSpPr>
            <a:spLocks noGrp="1"/>
          </p:cNvSpPr>
          <p:nvPr>
            <p:ph type="dt" sz="half" idx="10"/>
          </p:nvPr>
        </p:nvSpPr>
        <p:spPr/>
        <p:txBody>
          <a:bodyPr/>
          <a:lstStyle/>
          <a:p>
            <a:fld id="{F58EA0CC-CB2D-324E-AC2B-9E0B7B128A47}" type="datetime1">
              <a:rPr lang="en-US" smtClean="0"/>
              <a:t>3/17/2023</a:t>
            </a:fld>
            <a:endParaRPr lang="en-US"/>
          </a:p>
        </p:txBody>
      </p:sp>
      <p:sp>
        <p:nvSpPr>
          <p:cNvPr id="8" name="Footer Placeholder 7">
            <a:extLst>
              <a:ext uri="{FF2B5EF4-FFF2-40B4-BE49-F238E27FC236}">
                <a16:creationId xmlns:a16="http://schemas.microsoft.com/office/drawing/2014/main" id="{F763DB5F-F468-FE46-A96D-BDEFCD3C69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046405-2AE0-C14B-8959-4DBC7D1B1D4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58752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E6E30-01CA-B54F-A141-0B9C6CC42A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7C3E65-99BB-E540-A491-F9EE12CBA358}"/>
              </a:ext>
            </a:extLst>
          </p:cNvPr>
          <p:cNvSpPr>
            <a:spLocks noGrp="1"/>
          </p:cNvSpPr>
          <p:nvPr>
            <p:ph type="dt" sz="half" idx="10"/>
          </p:nvPr>
        </p:nvSpPr>
        <p:spPr/>
        <p:txBody>
          <a:bodyPr/>
          <a:lstStyle/>
          <a:p>
            <a:fld id="{15D9A89F-5B75-E346-8D1C-51D16750FD93}" type="datetime1">
              <a:rPr lang="en-US" smtClean="0"/>
              <a:t>3/17/2023</a:t>
            </a:fld>
            <a:endParaRPr lang="en-US"/>
          </a:p>
        </p:txBody>
      </p:sp>
      <p:sp>
        <p:nvSpPr>
          <p:cNvPr id="4" name="Footer Placeholder 3">
            <a:extLst>
              <a:ext uri="{FF2B5EF4-FFF2-40B4-BE49-F238E27FC236}">
                <a16:creationId xmlns:a16="http://schemas.microsoft.com/office/drawing/2014/main" id="{87000866-511C-3941-A764-EBB155AE57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C9C672-EE08-4046-BB96-26736A94282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172471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9E546-42AD-D14C-9301-45E199364AE9}"/>
              </a:ext>
            </a:extLst>
          </p:cNvPr>
          <p:cNvSpPr>
            <a:spLocks noGrp="1"/>
          </p:cNvSpPr>
          <p:nvPr>
            <p:ph type="dt" sz="half" idx="10"/>
          </p:nvPr>
        </p:nvSpPr>
        <p:spPr/>
        <p:txBody>
          <a:bodyPr/>
          <a:lstStyle/>
          <a:p>
            <a:fld id="{F13AE772-966B-1946-9ABE-AC27881A4A01}" type="datetime1">
              <a:rPr lang="en-US" smtClean="0"/>
              <a:t>3/17/2023</a:t>
            </a:fld>
            <a:endParaRPr lang="en-US"/>
          </a:p>
        </p:txBody>
      </p:sp>
      <p:sp>
        <p:nvSpPr>
          <p:cNvPr id="3" name="Footer Placeholder 2">
            <a:extLst>
              <a:ext uri="{FF2B5EF4-FFF2-40B4-BE49-F238E27FC236}">
                <a16:creationId xmlns:a16="http://schemas.microsoft.com/office/drawing/2014/main" id="{9615A7F6-2EC6-B54D-8FA8-D9EF76EC53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D52C0A-9B3B-624B-A092-B4A616BDE35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646660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0682B-29D1-9B46-A84B-E30E72B0F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4C740C-FBAA-6C4B-A863-5BBBA5CBC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31B158-757E-AE41-B565-37ED88B1A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865F3C-6C02-BB45-8932-C69F3CAAFBCB}"/>
              </a:ext>
            </a:extLst>
          </p:cNvPr>
          <p:cNvSpPr>
            <a:spLocks noGrp="1"/>
          </p:cNvSpPr>
          <p:nvPr>
            <p:ph type="dt" sz="half" idx="10"/>
          </p:nvPr>
        </p:nvSpPr>
        <p:spPr/>
        <p:txBody>
          <a:bodyPr/>
          <a:lstStyle/>
          <a:p>
            <a:fld id="{726698A7-B758-DD40-8590-83E3E30C99FC}" type="datetime1">
              <a:rPr lang="en-US" smtClean="0"/>
              <a:t>3/17/2023</a:t>
            </a:fld>
            <a:endParaRPr lang="en-US"/>
          </a:p>
        </p:txBody>
      </p:sp>
      <p:sp>
        <p:nvSpPr>
          <p:cNvPr id="6" name="Footer Placeholder 5">
            <a:extLst>
              <a:ext uri="{FF2B5EF4-FFF2-40B4-BE49-F238E27FC236}">
                <a16:creationId xmlns:a16="http://schemas.microsoft.com/office/drawing/2014/main" id="{92C2AC59-F5EC-594E-9C3B-39CA8EF72D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41DF19-4F9F-5340-B271-B255C0A916D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2136959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9186C-FEC9-2943-96A2-78568536FD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2AED95-B008-8747-B10E-38272F70F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50E3CE7C-B467-854B-B6A6-FB7EC70DF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A31EA-73C9-F847-BC58-915C2EFC2DF6}"/>
              </a:ext>
            </a:extLst>
          </p:cNvPr>
          <p:cNvSpPr>
            <a:spLocks noGrp="1"/>
          </p:cNvSpPr>
          <p:nvPr>
            <p:ph type="dt" sz="half" idx="10"/>
          </p:nvPr>
        </p:nvSpPr>
        <p:spPr/>
        <p:txBody>
          <a:bodyPr/>
          <a:lstStyle/>
          <a:p>
            <a:fld id="{2E405BBD-3E32-C644-8DE8-2C42C7A22893}" type="datetime1">
              <a:rPr lang="en-US" smtClean="0"/>
              <a:t>3/17/2023</a:t>
            </a:fld>
            <a:endParaRPr lang="en-US"/>
          </a:p>
        </p:txBody>
      </p:sp>
      <p:sp>
        <p:nvSpPr>
          <p:cNvPr id="6" name="Footer Placeholder 5">
            <a:extLst>
              <a:ext uri="{FF2B5EF4-FFF2-40B4-BE49-F238E27FC236}">
                <a16:creationId xmlns:a16="http://schemas.microsoft.com/office/drawing/2014/main" id="{4975143B-FCE1-B642-A9D9-CA2BA60397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6B9DFA-1F03-D14A-88EF-5089C19F4D7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23463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09BE31-4571-0E40-805F-BA98CF6C51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A16792C-EF41-644D-8712-B3CE832D5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F5CA98-0782-2A49-B1CA-9A7E99284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F4E2D3-EC21-BF4A-B917-324189F30406}" type="datetime1">
              <a:rPr lang="en-US" smtClean="0"/>
              <a:t>3/17/2023</a:t>
            </a:fld>
            <a:endParaRPr lang="en-US"/>
          </a:p>
        </p:txBody>
      </p:sp>
      <p:sp>
        <p:nvSpPr>
          <p:cNvPr id="5" name="Footer Placeholder 4">
            <a:extLst>
              <a:ext uri="{FF2B5EF4-FFF2-40B4-BE49-F238E27FC236}">
                <a16:creationId xmlns:a16="http://schemas.microsoft.com/office/drawing/2014/main" id="{6D0E0CFD-0BC6-8842-AFDB-7AAC0BAD59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CDDF30-F721-7F45-97FF-8B0353251D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AAEF5-C690-5D4B-B5C7-510283CCFE4D}" type="slidenum">
              <a:rPr lang="en-US" smtClean="0"/>
              <a:t>‹#›</a:t>
            </a:fld>
            <a:endParaRPr lang="en-US"/>
          </a:p>
        </p:txBody>
      </p:sp>
    </p:spTree>
    <p:extLst>
      <p:ext uri="{BB962C8B-B14F-4D97-AF65-F5344CB8AC3E}">
        <p14:creationId xmlns:p14="http://schemas.microsoft.com/office/powerpoint/2010/main" val="407891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C01E3-789F-164C-A668-09207D43FCA9}" type="datetime1">
              <a:rPr lang="en-US" smtClean="0"/>
              <a:t>3/17/2023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rgbClr val="BE006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837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0.xml"/><Relationship Id="rId1" Type="http://schemas.openxmlformats.org/officeDocument/2006/relationships/slideLayout" Target="../slideLayouts/slideLayout13.xml"/><Relationship Id="rId5" Type="http://schemas.openxmlformats.org/officeDocument/2006/relationships/image" Target="../media/image19.png"/><Relationship Id="rId4" Type="http://schemas.openxmlformats.org/officeDocument/2006/relationships/image" Target="../media/image18.png"/></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1.xml"/><Relationship Id="rId1" Type="http://schemas.openxmlformats.org/officeDocument/2006/relationships/slideLayout" Target="../slideLayouts/slideLayout13.xml"/><Relationship Id="rId5" Type="http://schemas.openxmlformats.org/officeDocument/2006/relationships/image" Target="../media/image19.png"/><Relationship Id="rId4" Type="http://schemas.openxmlformats.org/officeDocument/2006/relationships/image" Target="../media/image18.png"/></Relationships>
</file>

<file path=ppt/slides/_rels/slide12.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16.xml"/><Relationship Id="rId1" Type="http://schemas.openxmlformats.org/officeDocument/2006/relationships/slideLayout" Target="../slideLayouts/slideLayout13.xml"/><Relationship Id="rId5" Type="http://schemas.openxmlformats.org/officeDocument/2006/relationships/image" Target="../media/image25.jpeg"/><Relationship Id="rId4" Type="http://schemas.openxmlformats.org/officeDocument/2006/relationships/image" Target="../media/image24.jpeg"/></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13.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15.svg"/></Relationships>
</file>

<file path=ppt/slides/_rels/slide18.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24.xml"/><Relationship Id="rId1" Type="http://schemas.openxmlformats.org/officeDocument/2006/relationships/slideLayout" Target="../slideLayouts/slideLayout13.xml"/><Relationship Id="rId4" Type="http://schemas.openxmlformats.org/officeDocument/2006/relationships/image" Target="../media/image27.png"/></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5.xml"/><Relationship Id="rId1" Type="http://schemas.openxmlformats.org/officeDocument/2006/relationships/slideLayout" Target="../slideLayouts/slideLayout13.xml"/><Relationship Id="rId5" Type="http://schemas.openxmlformats.org/officeDocument/2006/relationships/image" Target="../media/image28.png"/><Relationship Id="rId4" Type="http://schemas.openxmlformats.org/officeDocument/2006/relationships/image" Target="../media/image15.svg"/></Relationships>
</file>

<file path=ppt/slides/_rels/slide26.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jpeg"/><Relationship Id="rId7"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jpeg"/></Relationships>
</file>

<file path=ppt/slides/_rels/slide3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13.xml"/><Relationship Id="rId5" Type="http://schemas.openxmlformats.org/officeDocument/2006/relationships/image" Target="../media/image16.emf"/><Relationship Id="rId4" Type="http://schemas.openxmlformats.org/officeDocument/2006/relationships/image" Target="../media/image15.svg"/></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13.xml"/><Relationship Id="rId5" Type="http://schemas.openxmlformats.org/officeDocument/2006/relationships/image" Target="../media/image19.png"/><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358537"/>
            <a:ext cx="9144000" cy="1420290"/>
          </a:xfrm>
          <a:solidFill>
            <a:srgbClr val="BE0064"/>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5: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Percentage change and best buys</a:t>
            </a:r>
            <a:endParaRPr lang="en-GB" sz="4000" dirty="0"/>
          </a:p>
        </p:txBody>
      </p:sp>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001442"/>
            <a:ext cx="9144000" cy="2738958"/>
          </a:xfrm>
          <a:ln w="38100">
            <a:solidFill>
              <a:srgbClr val="BE0064"/>
            </a:solidFill>
          </a:ln>
        </p:spPr>
        <p:txBody>
          <a:bodyPr>
            <a:normAutofit fontScale="25000" lnSpcReduction="20000"/>
          </a:bodyPr>
          <a:lstStyle/>
          <a:p>
            <a:pPr algn="l">
              <a:lnSpc>
                <a:spcPts val="3100"/>
              </a:lnSpc>
              <a:spcBef>
                <a:spcPts val="600"/>
              </a:spcBef>
              <a:spcAft>
                <a:spcPts val="600"/>
              </a:spcAft>
            </a:pPr>
            <a:r>
              <a:rPr lang="en-GB" sz="9600" b="1" dirty="0">
                <a:solidFill>
                  <a:srgbClr val="BE0064"/>
                </a:solidFill>
                <a:latin typeface="Arial" panose="020B0604020202020204" pitchFamily="34" charset="0"/>
                <a:cs typeface="Arial" panose="020B0604020202020204" pitchFamily="34" charset="0"/>
              </a:rPr>
              <a:t>Objectives</a:t>
            </a:r>
          </a:p>
          <a:p>
            <a:pPr marL="231775" indent="-231775" algn="l">
              <a:lnSpc>
                <a:spcPct val="120000"/>
              </a:lnSpc>
              <a:spcBef>
                <a:spcPts val="300"/>
              </a:spcBef>
              <a:spcAft>
                <a:spcPts val="300"/>
              </a:spcAft>
              <a:buFont typeface="Arial" panose="020B0604020202020204" pitchFamily="34" charset="0"/>
              <a:buChar char="•"/>
            </a:pPr>
            <a:r>
              <a:rPr lang="en-GB" sz="9600" dirty="0">
                <a:latin typeface="Arial" panose="020B0604020202020204" pitchFamily="34" charset="0"/>
                <a:cs typeface="Arial" panose="020B0604020202020204" pitchFamily="34" charset="0"/>
              </a:rPr>
              <a:t>Become fluent at working with percentage change</a:t>
            </a:r>
          </a:p>
          <a:p>
            <a:pPr marL="231775" indent="-231775" algn="l">
              <a:lnSpc>
                <a:spcPct val="120000"/>
              </a:lnSpc>
              <a:spcBef>
                <a:spcPts val="300"/>
              </a:spcBef>
              <a:spcAft>
                <a:spcPts val="300"/>
              </a:spcAft>
              <a:buFont typeface="Arial" panose="020B0604020202020204" pitchFamily="34" charset="0"/>
              <a:buChar char="•"/>
            </a:pPr>
            <a:r>
              <a:rPr lang="en-GB" sz="9600" dirty="0">
                <a:latin typeface="Arial" panose="020B0604020202020204" pitchFamily="34" charset="0"/>
                <a:cs typeface="Arial" panose="020B0604020202020204" pitchFamily="34" charset="0"/>
              </a:rPr>
              <a:t>Determine the best deal following a percentage change</a:t>
            </a:r>
          </a:p>
          <a:p>
            <a:pPr marL="231775" indent="-231775" algn="l">
              <a:lnSpc>
                <a:spcPct val="120000"/>
              </a:lnSpc>
              <a:spcBef>
                <a:spcPts val="300"/>
              </a:spcBef>
              <a:spcAft>
                <a:spcPts val="300"/>
              </a:spcAft>
              <a:buFont typeface="Arial" panose="020B0604020202020204" pitchFamily="34" charset="0"/>
              <a:buChar char="•"/>
            </a:pPr>
            <a:r>
              <a:rPr lang="en-GB" sz="9600" dirty="0">
                <a:latin typeface="Arial" panose="020B0604020202020204" pitchFamily="34" charset="0"/>
                <a:cs typeface="Arial" panose="020B0604020202020204" pitchFamily="34" charset="0"/>
              </a:rPr>
              <a:t>Understand different approaches to solving multi-step percentage problems</a:t>
            </a:r>
          </a:p>
          <a:p>
            <a:pPr marL="231775" indent="-231775" algn="l">
              <a:lnSpc>
                <a:spcPct val="120000"/>
              </a:lnSpc>
              <a:spcBef>
                <a:spcPts val="300"/>
              </a:spcBef>
              <a:spcAft>
                <a:spcPts val="300"/>
              </a:spcAft>
              <a:buFont typeface="Arial" panose="020B0604020202020204" pitchFamily="34" charset="0"/>
              <a:buChar char="•"/>
            </a:pPr>
            <a:r>
              <a:rPr lang="en-GB" sz="9600" dirty="0">
                <a:latin typeface="Arial" panose="020B0604020202020204" pitchFamily="34" charset="0"/>
                <a:cs typeface="Arial" panose="020B0604020202020204" pitchFamily="34" charset="0"/>
              </a:rPr>
              <a:t>Use representations to provide insight when solving problems</a:t>
            </a:r>
          </a:p>
          <a:p>
            <a:pPr marL="231775" indent="-231775" algn="l">
              <a:lnSpc>
                <a:spcPct val="100000"/>
              </a:lnSpc>
              <a:spcBef>
                <a:spcPts val="600"/>
              </a:spcBef>
              <a:spcAft>
                <a:spcPts val="600"/>
              </a:spcAft>
              <a:buFont typeface="Arial" panose="020B0604020202020204" pitchFamily="34" charset="0"/>
              <a:buChar char="•"/>
            </a:pPr>
            <a:endParaRPr lang="en-GB" sz="9600" dirty="0">
              <a:latin typeface="Arial" panose="020B0604020202020204" pitchFamily="34" charset="0"/>
              <a:cs typeface="Arial" panose="020B0604020202020204" pitchFamily="34" charset="0"/>
            </a:endParaRPr>
          </a:p>
          <a:p>
            <a:pPr marL="231775" indent="-231775" algn="l">
              <a:lnSpc>
                <a:spcPct val="100000"/>
              </a:lnSpc>
              <a:spcAft>
                <a:spcPts val="600"/>
              </a:spcAft>
              <a:buFont typeface="Arial" panose="020B0604020202020204" pitchFamily="34" charset="0"/>
              <a:buChar char="•"/>
            </a:pPr>
            <a:endParaRPr lang="en-GB" sz="9600" dirty="0">
              <a:latin typeface="Arial" panose="020B0604020202020204" pitchFamily="34" charset="0"/>
              <a:cs typeface="Arial" panose="020B0604020202020204" pitchFamily="34" charset="0"/>
            </a:endParaRPr>
          </a:p>
          <a:p>
            <a:pPr algn="l"/>
            <a:endParaRPr lang="en-GB"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pic>
        <p:nvPicPr>
          <p:cNvPr id="7" name="Picture 6">
            <a:extLst>
              <a:ext uri="{FF2B5EF4-FFF2-40B4-BE49-F238E27FC236}">
                <a16:creationId xmlns:a16="http://schemas.microsoft.com/office/drawing/2014/main" id="{2DC0381F-0853-4458-B99F-FFEBB7098DE7}"/>
              </a:ext>
              <a:ext uri="{C183D7F6-B498-43B3-948B-1728B52AA6E4}">
                <adec:decorative xmlns:adec="http://schemas.microsoft.com/office/drawing/2017/decorative" val="1"/>
              </a:ext>
            </a:extLst>
          </p:cNvPr>
          <p:cNvPicPr/>
          <p:nvPr/>
        </p:nvPicPr>
        <p:blipFill>
          <a:blip r:embed="rId4" cstate="email">
            <a:extLst>
              <a:ext uri="{28A0092B-C50C-407E-A947-70E740481C1C}">
                <a14:useLocalDpi xmlns:a14="http://schemas.microsoft.com/office/drawing/2010/main"/>
              </a:ext>
            </a:extLst>
          </a:blip>
          <a:stretch>
            <a:fillRect/>
          </a:stretch>
        </p:blipFill>
        <p:spPr>
          <a:xfrm>
            <a:off x="370311" y="322595"/>
            <a:ext cx="3473556" cy="617216"/>
          </a:xfrm>
          <a:prstGeom prst="rect">
            <a:avLst/>
          </a:prstGeom>
        </p:spPr>
      </p:pic>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0"/>
              </a:ext>
            </a:extLst>
          </p:cNvPr>
          <p:cNvSpPr>
            <a:spLocks noGrp="1"/>
          </p:cNvSpPr>
          <p:nvPr>
            <p:ph type="sldNum" sz="quarter" idx="12"/>
          </p:nvPr>
        </p:nvSpPr>
        <p:spPr/>
        <p:txBody>
          <a:bodyPr/>
          <a:lstStyle/>
          <a:p>
            <a:fld id="{A75AAEF5-C690-5D4B-B5C7-510283CCFE4D}" type="slidenum">
              <a:rPr lang="en-US" smtClean="0"/>
              <a:t>1</a:t>
            </a:fld>
            <a:endParaRPr lang="en-US" dirty="0"/>
          </a:p>
        </p:txBody>
      </p:sp>
      <p:pic>
        <p:nvPicPr>
          <p:cNvPr id="8" name="Picture 7">
            <a:extLst>
              <a:ext uri="{FF2B5EF4-FFF2-40B4-BE49-F238E27FC236}">
                <a16:creationId xmlns:a16="http://schemas.microsoft.com/office/drawing/2014/main" id="{33D2A524-6D54-E511-3026-45F4FA3C38DE}"/>
              </a:ext>
            </a:extLst>
          </p:cNvPr>
          <p:cNvPicPr>
            <a:picLocks noChangeAspect="1"/>
          </p:cNvPicPr>
          <p:nvPr/>
        </p:nvPicPr>
        <p:blipFill>
          <a:blip r:embed="rId5" cstate="email">
            <a:extLst>
              <a:ext uri="{28A0092B-C50C-407E-A947-70E740481C1C}">
                <a14:useLocalDpi xmlns:a14="http://schemas.microsoft.com/office/drawing/2010/main"/>
              </a:ext>
            </a:extLst>
          </a:blip>
          <a:srcRect/>
          <a:stretch>
            <a:fillRect/>
          </a:stretch>
        </p:blipFill>
        <p:spPr bwMode="auto">
          <a:xfrm>
            <a:off x="5243474" y="63431"/>
            <a:ext cx="1705051" cy="870975"/>
          </a:xfrm>
          <a:prstGeom prst="rect">
            <a:avLst/>
          </a:prstGeom>
          <a:noFill/>
        </p:spPr>
      </p:pic>
    </p:spTree>
    <p:extLst>
      <p:ext uri="{BB962C8B-B14F-4D97-AF65-F5344CB8AC3E}">
        <p14:creationId xmlns:p14="http://schemas.microsoft.com/office/powerpoint/2010/main" val="4043658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rgbClr val="BE0064"/>
                </a:solidFill>
                <a:latin typeface="Arial" panose="020B0604020202020204" pitchFamily="34" charset="0"/>
                <a:cs typeface="Arial" panose="020B0604020202020204" pitchFamily="34" charset="0"/>
              </a:rPr>
              <a:t>Whose diagram? (2)</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smtClean="0"/>
              <a:t>10</a:t>
            </a:fld>
            <a:endParaRPr lang="en-US" dirty="0"/>
          </a:p>
        </p:txBody>
      </p:sp>
      <p:sp>
        <p:nvSpPr>
          <p:cNvPr id="21" name="TextBox 20">
            <a:extLst>
              <a:ext uri="{FF2B5EF4-FFF2-40B4-BE49-F238E27FC236}">
                <a16:creationId xmlns:a16="http://schemas.microsoft.com/office/drawing/2014/main" id="{1529AA43-2CD7-402C-A279-00E9E8D6452A}"/>
              </a:ext>
            </a:extLst>
          </p:cNvPr>
          <p:cNvSpPr txBox="1"/>
          <p:nvPr/>
        </p:nvSpPr>
        <p:spPr>
          <a:xfrm>
            <a:off x="-86511" y="109536"/>
            <a:ext cx="178553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23" name="Group 22">
            <a:extLst>
              <a:ext uri="{FF2B5EF4-FFF2-40B4-BE49-F238E27FC236}">
                <a16:creationId xmlns:a16="http://schemas.microsoft.com/office/drawing/2014/main" id="{53938B9B-A9B4-44BE-9B33-01637EA03BFD}"/>
              </a:ext>
            </a:extLst>
          </p:cNvPr>
          <p:cNvGrpSpPr/>
          <p:nvPr/>
        </p:nvGrpSpPr>
        <p:grpSpPr>
          <a:xfrm>
            <a:off x="7863044" y="1266647"/>
            <a:ext cx="3103402" cy="1411147"/>
            <a:chOff x="7863044" y="1147897"/>
            <a:chExt cx="3103402" cy="1411147"/>
          </a:xfrm>
        </p:grpSpPr>
        <p:pic>
          <p:nvPicPr>
            <p:cNvPr id="33" name="Picture 32">
              <a:extLst>
                <a:ext uri="{FF2B5EF4-FFF2-40B4-BE49-F238E27FC236}">
                  <a16:creationId xmlns:a16="http://schemas.microsoft.com/office/drawing/2014/main" id="{311D1757-D0BE-4355-B50F-D5BAF9AF850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982477" y="1459125"/>
              <a:ext cx="2871938" cy="1099919"/>
            </a:xfrm>
            <a:prstGeom prst="rect">
              <a:avLst/>
            </a:prstGeom>
            <a:effectLst>
              <a:outerShdw blurRad="50800" dist="38100" dir="2700000" algn="tl" rotWithShape="0">
                <a:prstClr val="black">
                  <a:alpha val="40000"/>
                </a:prstClr>
              </a:outerShdw>
            </a:effectLst>
          </p:spPr>
        </p:pic>
        <p:sp>
          <p:nvSpPr>
            <p:cNvPr id="34" name="TextBox 33">
              <a:extLst>
                <a:ext uri="{FF2B5EF4-FFF2-40B4-BE49-F238E27FC236}">
                  <a16:creationId xmlns:a16="http://schemas.microsoft.com/office/drawing/2014/main" id="{69C5CD89-740E-4AB1-B476-C4E7D74D7E4C}"/>
                </a:ext>
              </a:extLst>
            </p:cNvPr>
            <p:cNvSpPr txBox="1"/>
            <p:nvPr/>
          </p:nvSpPr>
          <p:spPr>
            <a:xfrm>
              <a:off x="7863044" y="1147897"/>
              <a:ext cx="3103402" cy="374571"/>
            </a:xfrm>
            <a:prstGeom prst="roundRect">
              <a:avLst>
                <a:gd name="adj" fmla="val 0"/>
              </a:avLst>
            </a:prstGeom>
            <a:noFill/>
            <a:ln>
              <a:noFill/>
            </a:ln>
          </p:spPr>
          <p:txBody>
            <a:bodyPr wrap="square" rtlCol="0">
              <a:spAutoFit/>
            </a:bodyPr>
            <a:lstStyle>
              <a:defPPr>
                <a:defRPr lang="en-US"/>
              </a:defPPr>
              <a:lvl1pPr>
                <a:defRPr sz="2800" b="0" i="1">
                  <a:latin typeface="Cambria Math"/>
                </a:defRPr>
              </a:lvl1pPr>
            </a:lstStyle>
            <a:p>
              <a:pPr algn="ctr"/>
              <a:r>
                <a:rPr lang="en-GB" sz="1600" b="1" i="0" dirty="0">
                  <a:latin typeface="Arial" panose="020B0604020202020204" pitchFamily="34" charset="0"/>
                  <a:cs typeface="Arial" panose="020B0604020202020204" pitchFamily="34" charset="0"/>
                </a:rPr>
                <a:t>Nel’s approach</a:t>
              </a:r>
            </a:p>
          </p:txBody>
        </p:sp>
      </p:grpSp>
      <p:sp>
        <p:nvSpPr>
          <p:cNvPr id="36" name="TextBox 35">
            <a:extLst>
              <a:ext uri="{FF2B5EF4-FFF2-40B4-BE49-F238E27FC236}">
                <a16:creationId xmlns:a16="http://schemas.microsoft.com/office/drawing/2014/main" id="{EB794F3E-72D9-4210-923F-63C8A05CEA33}"/>
              </a:ext>
            </a:extLst>
          </p:cNvPr>
          <p:cNvSpPr txBox="1"/>
          <p:nvPr/>
        </p:nvSpPr>
        <p:spPr>
          <a:xfrm>
            <a:off x="7860715" y="3167256"/>
            <a:ext cx="3103402" cy="374571"/>
          </a:xfrm>
          <a:prstGeom prst="roundRect">
            <a:avLst>
              <a:gd name="adj" fmla="val 0"/>
            </a:avLst>
          </a:prstGeom>
          <a:noFill/>
          <a:ln>
            <a:noFill/>
          </a:ln>
        </p:spPr>
        <p:txBody>
          <a:bodyPr wrap="square" rtlCol="0">
            <a:spAutoFit/>
          </a:bodyPr>
          <a:lstStyle>
            <a:defPPr>
              <a:defRPr lang="en-US"/>
            </a:defPPr>
            <a:lvl1pPr>
              <a:defRPr sz="2800" b="0" i="1">
                <a:latin typeface="Cambria Math"/>
              </a:defRPr>
            </a:lvl1pPr>
          </a:lstStyle>
          <a:p>
            <a:pPr algn="ctr"/>
            <a:r>
              <a:rPr lang="en-GB" sz="1600" b="1" i="0" dirty="0">
                <a:latin typeface="Arial" panose="020B0604020202020204" pitchFamily="34" charset="0"/>
                <a:cs typeface="Arial" panose="020B0604020202020204" pitchFamily="34" charset="0"/>
              </a:rPr>
              <a:t>Reuben’s approach</a:t>
            </a:r>
          </a:p>
        </p:txBody>
      </p:sp>
      <p:sp>
        <p:nvSpPr>
          <p:cNvPr id="39" name="TextBox 38">
            <a:extLst>
              <a:ext uri="{FF2B5EF4-FFF2-40B4-BE49-F238E27FC236}">
                <a16:creationId xmlns:a16="http://schemas.microsoft.com/office/drawing/2014/main" id="{E6264CEE-4C49-4749-9EC2-8E641ED90D87}"/>
              </a:ext>
            </a:extLst>
          </p:cNvPr>
          <p:cNvSpPr txBox="1"/>
          <p:nvPr/>
        </p:nvSpPr>
        <p:spPr>
          <a:xfrm>
            <a:off x="7860715" y="4846604"/>
            <a:ext cx="3103402" cy="374571"/>
          </a:xfrm>
          <a:prstGeom prst="roundRect">
            <a:avLst>
              <a:gd name="adj" fmla="val 0"/>
            </a:avLst>
          </a:prstGeom>
          <a:noFill/>
          <a:ln>
            <a:noFill/>
          </a:ln>
        </p:spPr>
        <p:txBody>
          <a:bodyPr wrap="square" rtlCol="0">
            <a:spAutoFit/>
          </a:bodyPr>
          <a:lstStyle>
            <a:defPPr>
              <a:defRPr lang="en-US"/>
            </a:defPPr>
            <a:lvl1pPr>
              <a:defRPr sz="2800" b="0" i="1">
                <a:latin typeface="Cambria Math"/>
              </a:defRPr>
            </a:lvl1pPr>
          </a:lstStyle>
          <a:p>
            <a:pPr algn="ctr"/>
            <a:r>
              <a:rPr lang="en-GB" sz="1600" b="1" i="0" dirty="0">
                <a:latin typeface="Arial" panose="020B0604020202020204" pitchFamily="34" charset="0"/>
                <a:cs typeface="Arial" panose="020B0604020202020204" pitchFamily="34" charset="0"/>
              </a:rPr>
              <a:t>Saskia’s approach</a:t>
            </a:r>
          </a:p>
        </p:txBody>
      </p:sp>
      <p:sp>
        <p:nvSpPr>
          <p:cNvPr id="41" name="TextBox 40">
            <a:extLst>
              <a:ext uri="{FF2B5EF4-FFF2-40B4-BE49-F238E27FC236}">
                <a16:creationId xmlns:a16="http://schemas.microsoft.com/office/drawing/2014/main" id="{4BCA0C63-754B-4F9F-B3B6-CBF905F21726}"/>
              </a:ext>
            </a:extLst>
          </p:cNvPr>
          <p:cNvSpPr txBox="1">
            <a:spLocks/>
          </p:cNvSpPr>
          <p:nvPr/>
        </p:nvSpPr>
        <p:spPr>
          <a:xfrm>
            <a:off x="7777403" y="4607364"/>
            <a:ext cx="4087005" cy="1631761"/>
          </a:xfrm>
          <a:prstGeom prst="roundRect">
            <a:avLst/>
          </a:prstGeom>
          <a:noFill/>
          <a:ln w="57150" cmpd="sng">
            <a:solidFill>
              <a:srgbClr val="BE0064"/>
            </a:solidFill>
          </a:ln>
        </p:spPr>
        <p:txBody>
          <a:bodyPr wrap="square" rtlCol="0">
            <a:spAutoFit/>
          </a:bodyPr>
          <a:lstStyle/>
          <a:p>
            <a:pPr algn="ctr"/>
            <a:endParaRPr lang="en-GB" sz="3200" dirty="0">
              <a:latin typeface="Arial" panose="020B0604020202020204" pitchFamily="34" charset="0"/>
              <a:cs typeface="Arial" panose="020B0604020202020204" pitchFamily="34" charset="0"/>
            </a:endParaRPr>
          </a:p>
        </p:txBody>
      </p:sp>
      <p:sp>
        <p:nvSpPr>
          <p:cNvPr id="44" name="TextBox 43">
            <a:extLst>
              <a:ext uri="{FF2B5EF4-FFF2-40B4-BE49-F238E27FC236}">
                <a16:creationId xmlns:a16="http://schemas.microsoft.com/office/drawing/2014/main" id="{062127FC-4EEB-4CE3-920F-801C78E2EFC6}"/>
              </a:ext>
            </a:extLst>
          </p:cNvPr>
          <p:cNvSpPr txBox="1"/>
          <p:nvPr/>
        </p:nvSpPr>
        <p:spPr>
          <a:xfrm>
            <a:off x="229839" y="2885506"/>
            <a:ext cx="2564266" cy="461665"/>
          </a:xfrm>
          <a:prstGeom prst="rect">
            <a:avLst/>
          </a:prstGeom>
          <a:noFill/>
        </p:spPr>
        <p:txBody>
          <a:bodyPr wrap="square" rtlCol="0">
            <a:spAutoFit/>
          </a:bodyPr>
          <a:lstStyle/>
          <a:p>
            <a:pPr algn="ctr"/>
            <a:r>
              <a:rPr lang="en-US" sz="2400" dirty="0">
                <a:latin typeface="Arial" panose="020B0604020202020204" pitchFamily="34" charset="0"/>
                <a:cs typeface="Arial" panose="020B0604020202020204" pitchFamily="34" charset="0"/>
              </a:rPr>
              <a:t>Clear tape </a:t>
            </a:r>
          </a:p>
        </p:txBody>
      </p:sp>
      <p:sp>
        <p:nvSpPr>
          <p:cNvPr id="45" name="TextBox 44">
            <a:extLst>
              <a:ext uri="{FF2B5EF4-FFF2-40B4-BE49-F238E27FC236}">
                <a16:creationId xmlns:a16="http://schemas.microsoft.com/office/drawing/2014/main" id="{8CE29176-FDA3-44F3-AD4C-DF10794EB482}"/>
              </a:ext>
            </a:extLst>
          </p:cNvPr>
          <p:cNvSpPr txBox="1"/>
          <p:nvPr/>
        </p:nvSpPr>
        <p:spPr>
          <a:xfrm>
            <a:off x="598100" y="3835271"/>
            <a:ext cx="1827744" cy="461665"/>
          </a:xfrm>
          <a:prstGeom prst="rect">
            <a:avLst/>
          </a:prstGeom>
          <a:noFill/>
        </p:spPr>
        <p:txBody>
          <a:bodyPr wrap="none" rtlCol="0">
            <a:spAutoFit/>
          </a:bodyPr>
          <a:lstStyle/>
          <a:p>
            <a:pPr algn="ctr"/>
            <a:r>
              <a:rPr lang="en-US" sz="2400" dirty="0">
                <a:latin typeface="Arial" panose="020B0604020202020204" pitchFamily="34" charset="0"/>
                <a:cs typeface="Arial" panose="020B0604020202020204" pitchFamily="34" charset="0"/>
              </a:rPr>
              <a:t>Brown tape </a:t>
            </a:r>
          </a:p>
        </p:txBody>
      </p:sp>
      <p:graphicFrame>
        <p:nvGraphicFramePr>
          <p:cNvPr id="2" name="Table 2">
            <a:extLst>
              <a:ext uri="{FF2B5EF4-FFF2-40B4-BE49-F238E27FC236}">
                <a16:creationId xmlns:a16="http://schemas.microsoft.com/office/drawing/2014/main" id="{8759FE5C-743A-40E5-8250-CE1E18CA88CC}"/>
              </a:ext>
            </a:extLst>
          </p:cNvPr>
          <p:cNvGraphicFramePr>
            <a:graphicFrameLocks noGrp="1"/>
          </p:cNvGraphicFramePr>
          <p:nvPr/>
        </p:nvGraphicFramePr>
        <p:xfrm>
          <a:off x="2331491" y="2911448"/>
          <a:ext cx="2880000" cy="457200"/>
        </p:xfrm>
        <a:graphic>
          <a:graphicData uri="http://schemas.openxmlformats.org/drawingml/2006/table">
            <a:tbl>
              <a:tblPr firstRow="1" bandRow="1">
                <a:tableStyleId>{5C22544A-7EE6-4342-B048-85BDC9FD1C3A}</a:tableStyleId>
              </a:tblPr>
              <a:tblGrid>
                <a:gridCol w="1440000">
                  <a:extLst>
                    <a:ext uri="{9D8B030D-6E8A-4147-A177-3AD203B41FA5}">
                      <a16:colId xmlns:a16="http://schemas.microsoft.com/office/drawing/2014/main" val="592830272"/>
                    </a:ext>
                  </a:extLst>
                </a:gridCol>
                <a:gridCol w="1440000">
                  <a:extLst>
                    <a:ext uri="{9D8B030D-6E8A-4147-A177-3AD203B41FA5}">
                      <a16:colId xmlns:a16="http://schemas.microsoft.com/office/drawing/2014/main" val="111921629"/>
                    </a:ext>
                  </a:extLst>
                </a:gridCol>
              </a:tblGrid>
              <a:tr h="292608">
                <a:tc>
                  <a:txBody>
                    <a:bodyPr/>
                    <a:lstStyle/>
                    <a:p>
                      <a:pPr algn="ctr"/>
                      <a:r>
                        <a:rPr lang="en-GB" sz="2400" b="0" dirty="0">
                          <a:solidFill>
                            <a:sysClr val="windowText" lastClr="000000"/>
                          </a:solidFill>
                          <a:latin typeface="Arial" panose="020B0604020202020204" pitchFamily="34" charset="0"/>
                          <a:cs typeface="Arial" panose="020B0604020202020204" pitchFamily="34" charset="0"/>
                        </a:rPr>
                        <a:t>60 m</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GB" sz="2400" b="0" dirty="0">
                          <a:solidFill>
                            <a:sysClr val="windowText" lastClr="000000"/>
                          </a:solidFill>
                          <a:latin typeface="Arial" panose="020B0604020202020204" pitchFamily="34" charset="0"/>
                          <a:cs typeface="Arial" panose="020B0604020202020204" pitchFamily="34" charset="0"/>
                        </a:rPr>
                        <a:t>60 m</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09682044"/>
                  </a:ext>
                </a:extLst>
              </a:tr>
            </a:tbl>
          </a:graphicData>
        </a:graphic>
      </p:graphicFrame>
      <p:graphicFrame>
        <p:nvGraphicFramePr>
          <p:cNvPr id="51" name="Table 2">
            <a:extLst>
              <a:ext uri="{FF2B5EF4-FFF2-40B4-BE49-F238E27FC236}">
                <a16:creationId xmlns:a16="http://schemas.microsoft.com/office/drawing/2014/main" id="{CCFCC2ED-9E25-49D8-B716-E671FB2EF4D5}"/>
              </a:ext>
            </a:extLst>
          </p:cNvPr>
          <p:cNvGraphicFramePr>
            <a:graphicFrameLocks noGrp="1"/>
          </p:cNvGraphicFramePr>
          <p:nvPr/>
        </p:nvGraphicFramePr>
        <p:xfrm>
          <a:off x="2331490" y="3888192"/>
          <a:ext cx="4320000" cy="457200"/>
        </p:xfrm>
        <a:graphic>
          <a:graphicData uri="http://schemas.openxmlformats.org/drawingml/2006/table">
            <a:tbl>
              <a:tblPr firstRow="1" bandRow="1">
                <a:tableStyleId>{5C22544A-7EE6-4342-B048-85BDC9FD1C3A}</a:tableStyleId>
              </a:tblPr>
              <a:tblGrid>
                <a:gridCol w="1440000">
                  <a:extLst>
                    <a:ext uri="{9D8B030D-6E8A-4147-A177-3AD203B41FA5}">
                      <a16:colId xmlns:a16="http://schemas.microsoft.com/office/drawing/2014/main" val="592830272"/>
                    </a:ext>
                  </a:extLst>
                </a:gridCol>
                <a:gridCol w="1440000">
                  <a:extLst>
                    <a:ext uri="{9D8B030D-6E8A-4147-A177-3AD203B41FA5}">
                      <a16:colId xmlns:a16="http://schemas.microsoft.com/office/drawing/2014/main" val="111921629"/>
                    </a:ext>
                  </a:extLst>
                </a:gridCol>
                <a:gridCol w="1440000">
                  <a:extLst>
                    <a:ext uri="{9D8B030D-6E8A-4147-A177-3AD203B41FA5}">
                      <a16:colId xmlns:a16="http://schemas.microsoft.com/office/drawing/2014/main" val="3864068908"/>
                    </a:ext>
                  </a:extLst>
                </a:gridCol>
              </a:tblGrid>
              <a:tr h="292608">
                <a:tc>
                  <a:txBody>
                    <a:bodyPr/>
                    <a:lstStyle/>
                    <a:p>
                      <a:pPr algn="ctr"/>
                      <a:r>
                        <a:rPr lang="en-GB" sz="2400" b="0" dirty="0">
                          <a:solidFill>
                            <a:sysClr val="windowText" lastClr="000000"/>
                          </a:solidFill>
                          <a:latin typeface="Arial" panose="020B0604020202020204" pitchFamily="34" charset="0"/>
                          <a:cs typeface="Arial" panose="020B0604020202020204" pitchFamily="34" charset="0"/>
                        </a:rPr>
                        <a:t>60 m</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FDCBF"/>
                    </a:solidFill>
                  </a:tcPr>
                </a:tc>
                <a:tc>
                  <a:txBody>
                    <a:bodyPr/>
                    <a:lstStyle/>
                    <a:p>
                      <a:pPr algn="ctr"/>
                      <a:r>
                        <a:rPr lang="en-GB" sz="2400" b="0" dirty="0">
                          <a:solidFill>
                            <a:sysClr val="windowText" lastClr="000000"/>
                          </a:solidFill>
                          <a:latin typeface="Arial" panose="020B0604020202020204" pitchFamily="34" charset="0"/>
                          <a:cs typeface="Arial" panose="020B0604020202020204" pitchFamily="34" charset="0"/>
                        </a:rPr>
                        <a:t>60 m</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FDCBF"/>
                    </a:solidFill>
                  </a:tcPr>
                </a:tc>
                <a:tc>
                  <a:txBody>
                    <a:bodyPr/>
                    <a:lstStyle/>
                    <a:p>
                      <a:pPr algn="ctr"/>
                      <a:r>
                        <a:rPr lang="en-GB" sz="2400" b="0" dirty="0">
                          <a:solidFill>
                            <a:sysClr val="windowText" lastClr="000000"/>
                          </a:solidFill>
                          <a:latin typeface="Arial" panose="020B0604020202020204" pitchFamily="34" charset="0"/>
                          <a:cs typeface="Arial" panose="020B0604020202020204" pitchFamily="34" charset="0"/>
                        </a:rPr>
                        <a:t>60 m</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FDCBF"/>
                    </a:solidFill>
                  </a:tcPr>
                </a:tc>
                <a:extLst>
                  <a:ext uri="{0D108BD9-81ED-4DB2-BD59-A6C34878D82A}">
                    <a16:rowId xmlns:a16="http://schemas.microsoft.com/office/drawing/2014/main" val="2109682044"/>
                  </a:ext>
                </a:extLst>
              </a:tr>
            </a:tbl>
          </a:graphicData>
        </a:graphic>
      </p:graphicFrame>
      <p:sp>
        <p:nvSpPr>
          <p:cNvPr id="52" name="Rectangle: Rounded Corners 51">
            <a:extLst>
              <a:ext uri="{FF2B5EF4-FFF2-40B4-BE49-F238E27FC236}">
                <a16:creationId xmlns:a16="http://schemas.microsoft.com/office/drawing/2014/main" id="{9A817653-07ED-4527-9069-A6120F511698}"/>
              </a:ext>
            </a:extLst>
          </p:cNvPr>
          <p:cNvSpPr/>
          <p:nvPr/>
        </p:nvSpPr>
        <p:spPr>
          <a:xfrm>
            <a:off x="219457" y="1805563"/>
            <a:ext cx="6858000" cy="3571109"/>
          </a:xfrm>
          <a:prstGeom prst="roundRect">
            <a:avLst/>
          </a:prstGeom>
          <a:noFill/>
          <a:ln w="57150">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4" name="Picture 23" descr="A picture containing text&#10;&#10;Description automatically generated">
            <a:extLst>
              <a:ext uri="{FF2B5EF4-FFF2-40B4-BE49-F238E27FC236}">
                <a16:creationId xmlns:a16="http://schemas.microsoft.com/office/drawing/2014/main" id="{EA11D851-DD56-430A-BB6E-6DF69BC32AC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097446" y="3615194"/>
            <a:ext cx="2866671" cy="614287"/>
          </a:xfrm>
          <a:prstGeom prst="rect">
            <a:avLst/>
          </a:prstGeom>
          <a:effectLst>
            <a:outerShdw blurRad="50800" dist="38100" dir="2700000" algn="tl" rotWithShape="0">
              <a:prstClr val="black">
                <a:alpha val="40000"/>
              </a:prstClr>
            </a:outerShdw>
          </a:effectLst>
        </p:spPr>
      </p:pic>
      <p:pic>
        <p:nvPicPr>
          <p:cNvPr id="25" name="Picture 24">
            <a:extLst>
              <a:ext uri="{FF2B5EF4-FFF2-40B4-BE49-F238E27FC236}">
                <a16:creationId xmlns:a16="http://schemas.microsoft.com/office/drawing/2014/main" id="{591EBFBF-2C22-48F4-9D48-B8F1F9A57DFE}"/>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948164" y="5181701"/>
            <a:ext cx="3745485" cy="940199"/>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366638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rgbClr val="BE0064"/>
                </a:solidFill>
                <a:latin typeface="Arial" panose="020B0604020202020204" pitchFamily="34" charset="0"/>
                <a:cs typeface="Arial" panose="020B0604020202020204" pitchFamily="34" charset="0"/>
              </a:rPr>
              <a:t>Whose diagram? (3)</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smtClean="0"/>
              <a:t>11</a:t>
            </a:fld>
            <a:endParaRPr lang="en-US" dirty="0"/>
          </a:p>
        </p:txBody>
      </p:sp>
      <p:sp>
        <p:nvSpPr>
          <p:cNvPr id="21" name="TextBox 20">
            <a:extLst>
              <a:ext uri="{FF2B5EF4-FFF2-40B4-BE49-F238E27FC236}">
                <a16:creationId xmlns:a16="http://schemas.microsoft.com/office/drawing/2014/main" id="{1529AA43-2CD7-402C-A279-00E9E8D6452A}"/>
              </a:ext>
            </a:extLst>
          </p:cNvPr>
          <p:cNvSpPr txBox="1"/>
          <p:nvPr/>
        </p:nvSpPr>
        <p:spPr>
          <a:xfrm>
            <a:off x="-86511" y="109536"/>
            <a:ext cx="178553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aphicFrame>
        <p:nvGraphicFramePr>
          <p:cNvPr id="13" name="Table 12">
            <a:extLst>
              <a:ext uri="{FF2B5EF4-FFF2-40B4-BE49-F238E27FC236}">
                <a16:creationId xmlns:a16="http://schemas.microsoft.com/office/drawing/2014/main" id="{AC911DD0-A84B-4A8F-9CCA-59B4F5F2002B}"/>
              </a:ext>
            </a:extLst>
          </p:cNvPr>
          <p:cNvGraphicFramePr>
            <a:graphicFrameLocks noGrp="1"/>
          </p:cNvGraphicFramePr>
          <p:nvPr>
            <p:extLst>
              <p:ext uri="{D42A27DB-BD31-4B8C-83A1-F6EECF244321}">
                <p14:modId xmlns:p14="http://schemas.microsoft.com/office/powerpoint/2010/main" val="1450341117"/>
              </p:ext>
            </p:extLst>
          </p:nvPr>
        </p:nvGraphicFramePr>
        <p:xfrm>
          <a:off x="1611380" y="4357148"/>
          <a:ext cx="4884502" cy="370840"/>
        </p:xfrm>
        <a:graphic>
          <a:graphicData uri="http://schemas.openxmlformats.org/drawingml/2006/table">
            <a:tbl>
              <a:tblPr firstRow="1" bandRow="1">
                <a:tableStyleId>{5940675A-B579-460E-94D1-54222C63F5DA}</a:tableStyleId>
              </a:tblPr>
              <a:tblGrid>
                <a:gridCol w="329670">
                  <a:extLst>
                    <a:ext uri="{9D8B030D-6E8A-4147-A177-3AD203B41FA5}">
                      <a16:colId xmlns:a16="http://schemas.microsoft.com/office/drawing/2014/main" val="20000"/>
                    </a:ext>
                  </a:extLst>
                </a:gridCol>
                <a:gridCol w="4554832">
                  <a:extLst>
                    <a:ext uri="{9D8B030D-6E8A-4147-A177-3AD203B41FA5}">
                      <a16:colId xmlns:a16="http://schemas.microsoft.com/office/drawing/2014/main" val="20001"/>
                    </a:ext>
                  </a:extLst>
                </a:gridCol>
              </a:tblGrid>
              <a:tr h="370840">
                <a:tc>
                  <a:txBody>
                    <a:bodyPr/>
                    <a:lstStyle/>
                    <a:p>
                      <a:endParaRPr lang="en-US" sz="1400" dirty="0"/>
                    </a:p>
                  </a:txBody>
                  <a:tcPr>
                    <a:lnR w="12700" cap="flat" cmpd="sng" algn="ctr">
                      <a:solidFill>
                        <a:scrgbClr r="0" g="0" b="0"/>
                      </a:solidFill>
                      <a:prstDash val="solid"/>
                      <a:round/>
                      <a:headEnd type="none" w="med" len="med"/>
                      <a:tailEnd type="none" w="med" len="med"/>
                    </a:lnR>
                    <a:solidFill>
                      <a:srgbClr val="EFDCBF"/>
                    </a:solidFill>
                  </a:tcPr>
                </a:tc>
                <a:tc>
                  <a:txBody>
                    <a:bodyPr/>
                    <a:lstStyle/>
                    <a:p>
                      <a:endParaRPr lang="en-US" dirty="0"/>
                    </a:p>
                  </a:txBody>
                  <a:tcPr>
                    <a:lnL w="12700" cap="flat" cmpd="sng" algn="ctr">
                      <a:solidFill>
                        <a:scrgbClr r="0" g="0" b="0"/>
                      </a:solidFill>
                      <a:prstDash val="solid"/>
                      <a:round/>
                      <a:headEnd type="none" w="med" len="med"/>
                      <a:tailEnd type="none" w="med" len="med"/>
                    </a:lnL>
                    <a:solidFill>
                      <a:srgbClr val="EFDCBF"/>
                    </a:solidFill>
                  </a:tcPr>
                </a:tc>
                <a:extLst>
                  <a:ext uri="{0D108BD9-81ED-4DB2-BD59-A6C34878D82A}">
                    <a16:rowId xmlns:a16="http://schemas.microsoft.com/office/drawing/2014/main" val="10000"/>
                  </a:ext>
                </a:extLst>
              </a:tr>
            </a:tbl>
          </a:graphicData>
        </a:graphic>
      </p:graphicFrame>
      <p:graphicFrame>
        <p:nvGraphicFramePr>
          <p:cNvPr id="16" name="Table 15">
            <a:extLst>
              <a:ext uri="{FF2B5EF4-FFF2-40B4-BE49-F238E27FC236}">
                <a16:creationId xmlns:a16="http://schemas.microsoft.com/office/drawing/2014/main" id="{5D81DC2C-4AC9-40F2-BD5C-63070B550744}"/>
              </a:ext>
            </a:extLst>
          </p:cNvPr>
          <p:cNvGraphicFramePr>
            <a:graphicFrameLocks noGrp="1"/>
          </p:cNvGraphicFramePr>
          <p:nvPr>
            <p:extLst>
              <p:ext uri="{D42A27DB-BD31-4B8C-83A1-F6EECF244321}">
                <p14:modId xmlns:p14="http://schemas.microsoft.com/office/powerpoint/2010/main" val="541618104"/>
              </p:ext>
            </p:extLst>
          </p:nvPr>
        </p:nvGraphicFramePr>
        <p:xfrm>
          <a:off x="1624027" y="2642649"/>
          <a:ext cx="3286698" cy="370840"/>
        </p:xfrm>
        <a:graphic>
          <a:graphicData uri="http://schemas.openxmlformats.org/drawingml/2006/table">
            <a:tbl>
              <a:tblPr firstRow="1" bandRow="1">
                <a:tableStyleId>{5940675A-B579-460E-94D1-54222C63F5DA}</a:tableStyleId>
              </a:tblPr>
              <a:tblGrid>
                <a:gridCol w="328670">
                  <a:extLst>
                    <a:ext uri="{9D8B030D-6E8A-4147-A177-3AD203B41FA5}">
                      <a16:colId xmlns:a16="http://schemas.microsoft.com/office/drawing/2014/main" val="20000"/>
                    </a:ext>
                  </a:extLst>
                </a:gridCol>
                <a:gridCol w="2958028">
                  <a:extLst>
                    <a:ext uri="{9D8B030D-6E8A-4147-A177-3AD203B41FA5}">
                      <a16:colId xmlns:a16="http://schemas.microsoft.com/office/drawing/2014/main" val="20001"/>
                    </a:ext>
                  </a:extLst>
                </a:gridCol>
              </a:tblGrid>
              <a:tr h="370840">
                <a:tc>
                  <a:txBody>
                    <a:bodyPr/>
                    <a:lstStyle/>
                    <a:p>
                      <a:pPr algn="ctr"/>
                      <a:endParaRPr lang="en-US" sz="700" dirty="0"/>
                    </a:p>
                  </a:txBody>
                  <a:tcPr anchor="ctr">
                    <a:solidFill>
                      <a:schemeClr val="bg1">
                        <a:lumMod val="95000"/>
                      </a:schemeClr>
                    </a:solidFill>
                  </a:tcPr>
                </a:tc>
                <a:tc>
                  <a:txBody>
                    <a:bodyPr/>
                    <a:lstStyle/>
                    <a:p>
                      <a:endParaRPr lang="en-US" dirty="0"/>
                    </a:p>
                  </a:txBody>
                  <a:tcPr>
                    <a:solidFill>
                      <a:schemeClr val="bg1">
                        <a:lumMod val="95000"/>
                      </a:schemeClr>
                    </a:solidFill>
                  </a:tcPr>
                </a:tc>
                <a:extLst>
                  <a:ext uri="{0D108BD9-81ED-4DB2-BD59-A6C34878D82A}">
                    <a16:rowId xmlns:a16="http://schemas.microsoft.com/office/drawing/2014/main" val="10000"/>
                  </a:ext>
                </a:extLst>
              </a:tr>
            </a:tbl>
          </a:graphicData>
        </a:graphic>
      </p:graphicFrame>
      <p:grpSp>
        <p:nvGrpSpPr>
          <p:cNvPr id="6" name="Group 5">
            <a:extLst>
              <a:ext uri="{FF2B5EF4-FFF2-40B4-BE49-F238E27FC236}">
                <a16:creationId xmlns:a16="http://schemas.microsoft.com/office/drawing/2014/main" id="{28FFF1E0-365E-4963-BB9E-13520EBDAEF1}"/>
              </a:ext>
            </a:extLst>
          </p:cNvPr>
          <p:cNvGrpSpPr/>
          <p:nvPr/>
        </p:nvGrpSpPr>
        <p:grpSpPr>
          <a:xfrm>
            <a:off x="368639" y="1984038"/>
            <a:ext cx="6127243" cy="3360182"/>
            <a:chOff x="406739" y="2060238"/>
            <a:chExt cx="6127243" cy="3360182"/>
          </a:xfrm>
        </p:grpSpPr>
        <p:sp>
          <p:nvSpPr>
            <p:cNvPr id="17" name="TextBox 16">
              <a:extLst>
                <a:ext uri="{FF2B5EF4-FFF2-40B4-BE49-F238E27FC236}">
                  <a16:creationId xmlns:a16="http://schemas.microsoft.com/office/drawing/2014/main" id="{AF805A4E-9814-458A-BE21-1DEE4684C03D}"/>
                </a:ext>
              </a:extLst>
            </p:cNvPr>
            <p:cNvSpPr txBox="1"/>
            <p:nvPr/>
          </p:nvSpPr>
          <p:spPr>
            <a:xfrm>
              <a:off x="474866" y="2438493"/>
              <a:ext cx="922047" cy="830997"/>
            </a:xfrm>
            <a:prstGeom prst="rect">
              <a:avLst/>
            </a:prstGeom>
            <a:noFill/>
          </p:spPr>
          <p:txBody>
            <a:bodyPr wrap="none" rtlCol="0">
              <a:spAutoFit/>
            </a:bodyPr>
            <a:lstStyle/>
            <a:p>
              <a:pPr algn="ctr"/>
              <a:r>
                <a:rPr lang="en-US" sz="2400" dirty="0">
                  <a:latin typeface="Arial" panose="020B0604020202020204" pitchFamily="34" charset="0"/>
                  <a:cs typeface="Arial" panose="020B0604020202020204" pitchFamily="34" charset="0"/>
                </a:rPr>
                <a:t>Clear</a:t>
              </a:r>
            </a:p>
            <a:p>
              <a:pPr algn="ctr"/>
              <a:r>
                <a:rPr lang="en-US" sz="2400" dirty="0">
                  <a:latin typeface="Arial" panose="020B0604020202020204" pitchFamily="34" charset="0"/>
                  <a:cs typeface="Arial" panose="020B0604020202020204" pitchFamily="34" charset="0"/>
                </a:rPr>
                <a:t>tape </a:t>
              </a:r>
            </a:p>
          </p:txBody>
        </p:sp>
        <p:sp>
          <p:nvSpPr>
            <p:cNvPr id="24" name="TextBox 23">
              <a:extLst>
                <a:ext uri="{FF2B5EF4-FFF2-40B4-BE49-F238E27FC236}">
                  <a16:creationId xmlns:a16="http://schemas.microsoft.com/office/drawing/2014/main" id="{10BF3C8A-483A-444B-BFAB-F78D38ED1188}"/>
                </a:ext>
              </a:extLst>
            </p:cNvPr>
            <p:cNvSpPr txBox="1"/>
            <p:nvPr/>
          </p:nvSpPr>
          <p:spPr>
            <a:xfrm>
              <a:off x="406739" y="4165693"/>
              <a:ext cx="1058303" cy="830997"/>
            </a:xfrm>
            <a:prstGeom prst="rect">
              <a:avLst/>
            </a:prstGeom>
            <a:noFill/>
          </p:spPr>
          <p:txBody>
            <a:bodyPr wrap="none" rtlCol="0">
              <a:spAutoFit/>
            </a:bodyPr>
            <a:lstStyle/>
            <a:p>
              <a:pPr algn="ctr"/>
              <a:r>
                <a:rPr lang="en-US" sz="2400" dirty="0">
                  <a:latin typeface="Arial" panose="020B0604020202020204" pitchFamily="34" charset="0"/>
                  <a:cs typeface="Arial" panose="020B0604020202020204" pitchFamily="34" charset="0"/>
                </a:rPr>
                <a:t>Brown</a:t>
              </a:r>
            </a:p>
            <a:p>
              <a:pPr algn="ctr"/>
              <a:r>
                <a:rPr lang="en-US" sz="2400" dirty="0">
                  <a:latin typeface="Arial" panose="020B0604020202020204" pitchFamily="34" charset="0"/>
                  <a:cs typeface="Arial" panose="020B0604020202020204" pitchFamily="34" charset="0"/>
                </a:rPr>
                <a:t>tape </a:t>
              </a:r>
            </a:p>
          </p:txBody>
        </p:sp>
        <p:cxnSp>
          <p:nvCxnSpPr>
            <p:cNvPr id="25" name="Straight Arrow Connector 24">
              <a:extLst>
                <a:ext uri="{FF2B5EF4-FFF2-40B4-BE49-F238E27FC236}">
                  <a16:creationId xmlns:a16="http://schemas.microsoft.com/office/drawing/2014/main" id="{7109245C-B912-41C8-BFFE-553D534D3F8F}"/>
                </a:ext>
              </a:extLst>
            </p:cNvPr>
            <p:cNvCxnSpPr>
              <a:cxnSpLocks/>
            </p:cNvCxnSpPr>
            <p:nvPr/>
          </p:nvCxnSpPr>
          <p:spPr>
            <a:xfrm flipV="1">
              <a:off x="1609124" y="2590312"/>
              <a:ext cx="432000" cy="1"/>
            </a:xfrm>
            <a:prstGeom prst="straightConnector1">
              <a:avLst/>
            </a:prstGeom>
            <a:ln w="19050" cmpd="sng">
              <a:solidFill>
                <a:srgbClr val="BE0064"/>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29FB3793-AA6E-44D8-9F74-F8B0B8DB7A2A}"/>
                </a:ext>
              </a:extLst>
            </p:cNvPr>
            <p:cNvSpPr txBox="1"/>
            <p:nvPr/>
          </p:nvSpPr>
          <p:spPr>
            <a:xfrm>
              <a:off x="1456497" y="2060238"/>
              <a:ext cx="933269" cy="461665"/>
            </a:xfrm>
            <a:prstGeom prst="rect">
              <a:avLst/>
            </a:prstGeom>
            <a:noFill/>
          </p:spPr>
          <p:txBody>
            <a:bodyPr wrap="none" rtlCol="0">
              <a:spAutoFit/>
            </a:bodyPr>
            <a:lstStyle/>
            <a:p>
              <a:r>
                <a:rPr lang="en-US" sz="2400" dirty="0">
                  <a:latin typeface="Arial" panose="020B0604020202020204" pitchFamily="34" charset="0"/>
                  <a:cs typeface="Arial" panose="020B0604020202020204" pitchFamily="34" charset="0"/>
                </a:rPr>
                <a:t>12 m</a:t>
              </a:r>
              <a:r>
                <a:rPr lang="en-US" dirty="0">
                  <a:latin typeface="Arial" panose="020B0604020202020204" pitchFamily="34" charset="0"/>
                  <a:cs typeface="Arial" panose="020B0604020202020204" pitchFamily="34" charset="0"/>
                </a:rPr>
                <a:t> </a:t>
              </a:r>
            </a:p>
          </p:txBody>
        </p:sp>
        <p:sp>
          <p:nvSpPr>
            <p:cNvPr id="27" name="TextBox 26">
              <a:extLst>
                <a:ext uri="{FF2B5EF4-FFF2-40B4-BE49-F238E27FC236}">
                  <a16:creationId xmlns:a16="http://schemas.microsoft.com/office/drawing/2014/main" id="{1E0D2F26-8AE9-4A35-AB1E-8C545BEBBE00}"/>
                </a:ext>
              </a:extLst>
            </p:cNvPr>
            <p:cNvSpPr txBox="1"/>
            <p:nvPr/>
          </p:nvSpPr>
          <p:spPr>
            <a:xfrm>
              <a:off x="2430147" y="4958755"/>
              <a:ext cx="2852063" cy="461665"/>
            </a:xfrm>
            <a:prstGeom prst="rect">
              <a:avLst/>
            </a:prstGeom>
            <a:noFill/>
          </p:spPr>
          <p:txBody>
            <a:bodyPr wrap="none" rtlCol="0">
              <a:spAutoFit/>
            </a:bodyPr>
            <a:lstStyle/>
            <a:p>
              <a:r>
                <a:rPr lang="en-US" sz="2400" dirty="0">
                  <a:latin typeface="Arial" panose="020B0604020202020204" pitchFamily="34" charset="0"/>
                  <a:cs typeface="Arial" panose="020B0604020202020204" pitchFamily="34" charset="0"/>
                </a:rPr>
                <a:t>12 m × 15 = 180 m </a:t>
              </a:r>
            </a:p>
          </p:txBody>
        </p:sp>
        <p:cxnSp>
          <p:nvCxnSpPr>
            <p:cNvPr id="28" name="Straight Arrow Connector 27">
              <a:extLst>
                <a:ext uri="{FF2B5EF4-FFF2-40B4-BE49-F238E27FC236}">
                  <a16:creationId xmlns:a16="http://schemas.microsoft.com/office/drawing/2014/main" id="{3B1468F6-87ED-4940-9061-FA7D997AC461}"/>
                </a:ext>
              </a:extLst>
            </p:cNvPr>
            <p:cNvCxnSpPr>
              <a:cxnSpLocks/>
            </p:cNvCxnSpPr>
            <p:nvPr/>
          </p:nvCxnSpPr>
          <p:spPr>
            <a:xfrm>
              <a:off x="1649480" y="4931978"/>
              <a:ext cx="4884502" cy="31866"/>
            </a:xfrm>
            <a:prstGeom prst="straightConnector1">
              <a:avLst/>
            </a:prstGeom>
            <a:ln w="19050" cmpd="sng">
              <a:solidFill>
                <a:srgbClr val="BE0064"/>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95F62F01-2500-49C9-8197-20A79DB38955}"/>
                </a:ext>
              </a:extLst>
            </p:cNvPr>
            <p:cNvSpPr txBox="1"/>
            <p:nvPr/>
          </p:nvSpPr>
          <p:spPr>
            <a:xfrm>
              <a:off x="2856339" y="3236644"/>
              <a:ext cx="1125629" cy="461665"/>
            </a:xfrm>
            <a:prstGeom prst="rect">
              <a:avLst/>
            </a:prstGeom>
            <a:noFill/>
          </p:spPr>
          <p:txBody>
            <a:bodyPr wrap="none" rtlCol="0">
              <a:spAutoFit/>
            </a:bodyPr>
            <a:lstStyle/>
            <a:p>
              <a:r>
                <a:rPr lang="en-US" sz="2400" dirty="0">
                  <a:latin typeface="Arial" panose="020B0604020202020204" pitchFamily="34" charset="0"/>
                  <a:cs typeface="Arial" panose="020B0604020202020204" pitchFamily="34" charset="0"/>
                </a:rPr>
                <a:t>120 m </a:t>
              </a:r>
            </a:p>
          </p:txBody>
        </p:sp>
        <p:cxnSp>
          <p:nvCxnSpPr>
            <p:cNvPr id="30" name="Straight Arrow Connector 29">
              <a:extLst>
                <a:ext uri="{FF2B5EF4-FFF2-40B4-BE49-F238E27FC236}">
                  <a16:creationId xmlns:a16="http://schemas.microsoft.com/office/drawing/2014/main" id="{6D521689-3759-4901-9FF0-CDA4BBA0D01C}"/>
                </a:ext>
              </a:extLst>
            </p:cNvPr>
            <p:cNvCxnSpPr/>
            <p:nvPr/>
          </p:nvCxnSpPr>
          <p:spPr>
            <a:xfrm flipV="1">
              <a:off x="1649480" y="3217476"/>
              <a:ext cx="3347996" cy="1"/>
            </a:xfrm>
            <a:prstGeom prst="straightConnector1">
              <a:avLst/>
            </a:prstGeom>
            <a:ln w="19050" cmpd="sng">
              <a:solidFill>
                <a:srgbClr val="BE0064"/>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601285A3-8CFA-4FD9-B58D-F21488C8C6A2}"/>
                </a:ext>
              </a:extLst>
            </p:cNvPr>
            <p:cNvCxnSpPr/>
            <p:nvPr/>
          </p:nvCxnSpPr>
          <p:spPr>
            <a:xfrm flipV="1">
              <a:off x="1617913" y="4319319"/>
              <a:ext cx="432000" cy="1"/>
            </a:xfrm>
            <a:prstGeom prst="straightConnector1">
              <a:avLst/>
            </a:prstGeom>
            <a:ln w="19050" cmpd="sng">
              <a:solidFill>
                <a:srgbClr val="BE0064"/>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E8ADBC2A-5A9C-4070-B733-6E65C51987E4}"/>
                </a:ext>
              </a:extLst>
            </p:cNvPr>
            <p:cNvSpPr txBox="1"/>
            <p:nvPr/>
          </p:nvSpPr>
          <p:spPr>
            <a:xfrm>
              <a:off x="1408983" y="3834996"/>
              <a:ext cx="954107" cy="461665"/>
            </a:xfrm>
            <a:prstGeom prst="rect">
              <a:avLst/>
            </a:prstGeom>
            <a:noFill/>
          </p:spPr>
          <p:txBody>
            <a:bodyPr wrap="none" rtlCol="0">
              <a:spAutoFit/>
            </a:bodyPr>
            <a:lstStyle/>
            <a:p>
              <a:r>
                <a:rPr lang="en-US" sz="2400" dirty="0">
                  <a:latin typeface="Arial" panose="020B0604020202020204" pitchFamily="34" charset="0"/>
                  <a:cs typeface="Arial" panose="020B0604020202020204" pitchFamily="34" charset="0"/>
                </a:rPr>
                <a:t>12 m </a:t>
              </a:r>
            </a:p>
          </p:txBody>
        </p:sp>
        <p:sp>
          <p:nvSpPr>
            <p:cNvPr id="14" name="TextBox 13">
              <a:extLst>
                <a:ext uri="{FF2B5EF4-FFF2-40B4-BE49-F238E27FC236}">
                  <a16:creationId xmlns:a16="http://schemas.microsoft.com/office/drawing/2014/main" id="{A38AE0E0-983A-4B52-B096-A97C6F2B3A1B}"/>
                </a:ext>
              </a:extLst>
            </p:cNvPr>
            <p:cNvSpPr txBox="1"/>
            <p:nvPr/>
          </p:nvSpPr>
          <p:spPr>
            <a:xfrm>
              <a:off x="1580516" y="2764368"/>
              <a:ext cx="490840" cy="276999"/>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10%</a:t>
              </a:r>
            </a:p>
          </p:txBody>
        </p:sp>
        <p:sp>
          <p:nvSpPr>
            <p:cNvPr id="31" name="TextBox 30">
              <a:extLst>
                <a:ext uri="{FF2B5EF4-FFF2-40B4-BE49-F238E27FC236}">
                  <a16:creationId xmlns:a16="http://schemas.microsoft.com/office/drawing/2014/main" id="{301276CB-C6C4-4B3E-BD28-4887CC357713}"/>
                </a:ext>
              </a:extLst>
            </p:cNvPr>
            <p:cNvSpPr txBox="1"/>
            <p:nvPr/>
          </p:nvSpPr>
          <p:spPr>
            <a:xfrm>
              <a:off x="1565091" y="4483316"/>
              <a:ext cx="534121" cy="276999"/>
            </a:xfrm>
            <a:prstGeom prst="rect">
              <a:avLst/>
            </a:prstGeom>
            <a:noFill/>
          </p:spPr>
          <p:txBody>
            <a:bodyPr wrap="none" rtlCol="0">
              <a:spAutoFit/>
            </a:bodyPr>
            <a:lstStyle/>
            <a:p>
              <a:r>
                <a:rPr lang="en-US" sz="1200" dirty="0">
                  <a:latin typeface="Arial" panose="020B0604020202020204" pitchFamily="34" charset="0"/>
                  <a:cs typeface="Arial" panose="020B0604020202020204" pitchFamily="34" charset="0"/>
                </a:rPr>
                <a:t>10% </a:t>
              </a:r>
            </a:p>
          </p:txBody>
        </p:sp>
      </p:grpSp>
      <p:sp>
        <p:nvSpPr>
          <p:cNvPr id="34" name="Rectangle: Rounded Corners 33">
            <a:extLst>
              <a:ext uri="{FF2B5EF4-FFF2-40B4-BE49-F238E27FC236}">
                <a16:creationId xmlns:a16="http://schemas.microsoft.com/office/drawing/2014/main" id="{DDA5165E-F6BF-41D3-B577-522713C6E25A}"/>
              </a:ext>
            </a:extLst>
          </p:cNvPr>
          <p:cNvSpPr/>
          <p:nvPr/>
        </p:nvSpPr>
        <p:spPr>
          <a:xfrm>
            <a:off x="219457" y="1805563"/>
            <a:ext cx="6858000" cy="3571109"/>
          </a:xfrm>
          <a:prstGeom prst="roundRect">
            <a:avLst/>
          </a:prstGeom>
          <a:noFill/>
          <a:ln w="57150">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5" name="Group 34">
            <a:extLst>
              <a:ext uri="{FF2B5EF4-FFF2-40B4-BE49-F238E27FC236}">
                <a16:creationId xmlns:a16="http://schemas.microsoft.com/office/drawing/2014/main" id="{3813E413-0CC7-413E-AA84-1921ECA2F6BC}"/>
              </a:ext>
            </a:extLst>
          </p:cNvPr>
          <p:cNvGrpSpPr/>
          <p:nvPr/>
        </p:nvGrpSpPr>
        <p:grpSpPr>
          <a:xfrm>
            <a:off x="7863044" y="1266647"/>
            <a:ext cx="3103402" cy="1411147"/>
            <a:chOff x="7863044" y="1147897"/>
            <a:chExt cx="3103402" cy="1411147"/>
          </a:xfrm>
        </p:grpSpPr>
        <p:pic>
          <p:nvPicPr>
            <p:cNvPr id="36" name="Picture 35">
              <a:extLst>
                <a:ext uri="{FF2B5EF4-FFF2-40B4-BE49-F238E27FC236}">
                  <a16:creationId xmlns:a16="http://schemas.microsoft.com/office/drawing/2014/main" id="{6A2695E7-A453-4FEB-9F36-8D82785A323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982477" y="1459125"/>
              <a:ext cx="2871938" cy="1099919"/>
            </a:xfrm>
            <a:prstGeom prst="rect">
              <a:avLst/>
            </a:prstGeom>
            <a:effectLst>
              <a:outerShdw blurRad="50800" dist="38100" dir="2700000" algn="tl" rotWithShape="0">
                <a:prstClr val="black">
                  <a:alpha val="40000"/>
                </a:prstClr>
              </a:outerShdw>
            </a:effectLst>
          </p:spPr>
        </p:pic>
        <p:sp>
          <p:nvSpPr>
            <p:cNvPr id="37" name="TextBox 36">
              <a:extLst>
                <a:ext uri="{FF2B5EF4-FFF2-40B4-BE49-F238E27FC236}">
                  <a16:creationId xmlns:a16="http://schemas.microsoft.com/office/drawing/2014/main" id="{13BFB3C9-F6A4-42FD-B4A4-16E9866E847A}"/>
                </a:ext>
              </a:extLst>
            </p:cNvPr>
            <p:cNvSpPr txBox="1"/>
            <p:nvPr/>
          </p:nvSpPr>
          <p:spPr>
            <a:xfrm>
              <a:off x="7863044" y="1147897"/>
              <a:ext cx="3103402" cy="374571"/>
            </a:xfrm>
            <a:prstGeom prst="roundRect">
              <a:avLst>
                <a:gd name="adj" fmla="val 0"/>
              </a:avLst>
            </a:prstGeom>
            <a:noFill/>
            <a:ln>
              <a:noFill/>
            </a:ln>
          </p:spPr>
          <p:txBody>
            <a:bodyPr wrap="square" rtlCol="0">
              <a:spAutoFit/>
            </a:bodyPr>
            <a:lstStyle>
              <a:defPPr>
                <a:defRPr lang="en-US"/>
              </a:defPPr>
              <a:lvl1pPr>
                <a:defRPr sz="2800" b="0" i="1">
                  <a:latin typeface="Cambria Math"/>
                </a:defRPr>
              </a:lvl1pPr>
            </a:lstStyle>
            <a:p>
              <a:pPr algn="ctr"/>
              <a:r>
                <a:rPr lang="en-GB" sz="1600" b="1" i="0" dirty="0">
                  <a:latin typeface="Arial" panose="020B0604020202020204" pitchFamily="34" charset="0"/>
                  <a:cs typeface="Arial" panose="020B0604020202020204" pitchFamily="34" charset="0"/>
                </a:rPr>
                <a:t>Nel’s approach</a:t>
              </a:r>
            </a:p>
          </p:txBody>
        </p:sp>
      </p:grpSp>
      <p:sp>
        <p:nvSpPr>
          <p:cNvPr id="39" name="TextBox 38">
            <a:extLst>
              <a:ext uri="{FF2B5EF4-FFF2-40B4-BE49-F238E27FC236}">
                <a16:creationId xmlns:a16="http://schemas.microsoft.com/office/drawing/2014/main" id="{7B817797-06C5-48C7-A45F-A7837FF3E705}"/>
              </a:ext>
            </a:extLst>
          </p:cNvPr>
          <p:cNvSpPr txBox="1"/>
          <p:nvPr/>
        </p:nvSpPr>
        <p:spPr>
          <a:xfrm>
            <a:off x="7860715" y="3167256"/>
            <a:ext cx="3103402" cy="374571"/>
          </a:xfrm>
          <a:prstGeom prst="roundRect">
            <a:avLst>
              <a:gd name="adj" fmla="val 0"/>
            </a:avLst>
          </a:prstGeom>
          <a:noFill/>
          <a:ln>
            <a:noFill/>
          </a:ln>
        </p:spPr>
        <p:txBody>
          <a:bodyPr wrap="square" rtlCol="0">
            <a:spAutoFit/>
          </a:bodyPr>
          <a:lstStyle>
            <a:defPPr>
              <a:defRPr lang="en-US"/>
            </a:defPPr>
            <a:lvl1pPr>
              <a:defRPr sz="2800" b="0" i="1">
                <a:latin typeface="Cambria Math"/>
              </a:defRPr>
            </a:lvl1pPr>
          </a:lstStyle>
          <a:p>
            <a:pPr algn="ctr"/>
            <a:r>
              <a:rPr lang="en-GB" sz="1600" b="1" i="0" dirty="0">
                <a:latin typeface="Arial" panose="020B0604020202020204" pitchFamily="34" charset="0"/>
                <a:cs typeface="Arial" panose="020B0604020202020204" pitchFamily="34" charset="0"/>
              </a:rPr>
              <a:t>Reuben’s approach</a:t>
            </a:r>
          </a:p>
        </p:txBody>
      </p:sp>
      <p:sp>
        <p:nvSpPr>
          <p:cNvPr id="42" name="TextBox 41">
            <a:extLst>
              <a:ext uri="{FF2B5EF4-FFF2-40B4-BE49-F238E27FC236}">
                <a16:creationId xmlns:a16="http://schemas.microsoft.com/office/drawing/2014/main" id="{5B67B3AC-37D8-456A-99AA-7DB28677CD58}"/>
              </a:ext>
            </a:extLst>
          </p:cNvPr>
          <p:cNvSpPr txBox="1"/>
          <p:nvPr/>
        </p:nvSpPr>
        <p:spPr>
          <a:xfrm>
            <a:off x="7833852" y="4846604"/>
            <a:ext cx="3103402" cy="374571"/>
          </a:xfrm>
          <a:prstGeom prst="roundRect">
            <a:avLst>
              <a:gd name="adj" fmla="val 0"/>
            </a:avLst>
          </a:prstGeom>
          <a:noFill/>
          <a:ln>
            <a:noFill/>
          </a:ln>
        </p:spPr>
        <p:txBody>
          <a:bodyPr wrap="square" rtlCol="0">
            <a:spAutoFit/>
          </a:bodyPr>
          <a:lstStyle>
            <a:defPPr>
              <a:defRPr lang="en-US"/>
            </a:defPPr>
            <a:lvl1pPr>
              <a:defRPr sz="2800" b="0" i="1">
                <a:latin typeface="Cambria Math"/>
              </a:defRPr>
            </a:lvl1pPr>
          </a:lstStyle>
          <a:p>
            <a:pPr algn="ctr"/>
            <a:r>
              <a:rPr lang="en-GB" sz="1600" b="1" i="0" dirty="0">
                <a:latin typeface="Arial" panose="020B0604020202020204" pitchFamily="34" charset="0"/>
                <a:cs typeface="Arial" panose="020B0604020202020204" pitchFamily="34" charset="0"/>
              </a:rPr>
              <a:t>Saskia’s approach</a:t>
            </a:r>
          </a:p>
        </p:txBody>
      </p:sp>
      <p:sp>
        <p:nvSpPr>
          <p:cNvPr id="44" name="TextBox 43">
            <a:extLst>
              <a:ext uri="{FF2B5EF4-FFF2-40B4-BE49-F238E27FC236}">
                <a16:creationId xmlns:a16="http://schemas.microsoft.com/office/drawing/2014/main" id="{0E6D2837-7F28-40F1-91C8-41BE0574E697}"/>
              </a:ext>
            </a:extLst>
          </p:cNvPr>
          <p:cNvSpPr txBox="1">
            <a:spLocks/>
          </p:cNvSpPr>
          <p:nvPr/>
        </p:nvSpPr>
        <p:spPr>
          <a:xfrm>
            <a:off x="7603676" y="1205517"/>
            <a:ext cx="3750124" cy="1631761"/>
          </a:xfrm>
          <a:prstGeom prst="roundRect">
            <a:avLst/>
          </a:prstGeom>
          <a:noFill/>
          <a:ln w="57150" cmpd="sng">
            <a:solidFill>
              <a:srgbClr val="BE0064"/>
            </a:solidFill>
          </a:ln>
        </p:spPr>
        <p:txBody>
          <a:bodyPr wrap="square" rtlCol="0">
            <a:spAutoFit/>
          </a:bodyPr>
          <a:lstStyle/>
          <a:p>
            <a:pPr algn="ctr"/>
            <a:endParaRPr lang="en-GB" sz="3200" dirty="0">
              <a:latin typeface="Arial" panose="020B0604020202020204" pitchFamily="34" charset="0"/>
              <a:cs typeface="Arial" panose="020B0604020202020204" pitchFamily="34" charset="0"/>
            </a:endParaRPr>
          </a:p>
        </p:txBody>
      </p:sp>
      <p:pic>
        <p:nvPicPr>
          <p:cNvPr id="45" name="Picture 44" descr="A picture containing text&#10;&#10;Description automatically generated">
            <a:extLst>
              <a:ext uri="{FF2B5EF4-FFF2-40B4-BE49-F238E27FC236}">
                <a16:creationId xmlns:a16="http://schemas.microsoft.com/office/drawing/2014/main" id="{E7365BA3-F3DA-46C0-BCF9-F2AE00116DE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097446" y="3615194"/>
            <a:ext cx="2866671" cy="614287"/>
          </a:xfrm>
          <a:prstGeom prst="rect">
            <a:avLst/>
          </a:prstGeom>
          <a:effectLst>
            <a:outerShdw blurRad="50800" dist="38100" dir="2700000" algn="tl" rotWithShape="0">
              <a:prstClr val="black">
                <a:alpha val="40000"/>
              </a:prstClr>
            </a:outerShdw>
          </a:effectLst>
        </p:spPr>
      </p:pic>
      <p:pic>
        <p:nvPicPr>
          <p:cNvPr id="3" name="Picture 2">
            <a:extLst>
              <a:ext uri="{FF2B5EF4-FFF2-40B4-BE49-F238E27FC236}">
                <a16:creationId xmlns:a16="http://schemas.microsoft.com/office/drawing/2014/main" id="{614FE7B3-E6A1-47F0-809B-E3D3D815FE14}"/>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948164" y="5181701"/>
            <a:ext cx="3745485" cy="940199"/>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297654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D7ECACD5-CE95-4C2E-963B-89267CA9EECB}"/>
              </a:ext>
            </a:extLst>
          </p:cNvPr>
          <p:cNvPicPr>
            <a:picLocks noChangeAspect="1"/>
          </p:cNvPicPr>
          <p:nvPr/>
        </p:nvPicPr>
        <p:blipFill>
          <a:blip r:embed="rId3" cstate="email">
            <a:extLst>
              <a:ext uri="{28A0092B-C50C-407E-A947-70E740481C1C}">
                <a14:useLocalDpi xmlns:a14="http://schemas.microsoft.com/office/drawing/2010/main"/>
              </a:ext>
            </a:extLst>
          </a:blip>
          <a:srcRect l="13010" r="13010"/>
          <a:stretch/>
        </p:blipFill>
        <p:spPr bwMode="auto">
          <a:xfrm>
            <a:off x="1604314" y="2471479"/>
            <a:ext cx="3056002" cy="2753933"/>
          </a:xfrm>
          <a:prstGeom prst="rect">
            <a:avLst/>
          </a:prstGeom>
          <a:ln>
            <a:noFill/>
          </a:ln>
          <a:extLst>
            <a:ext uri="{53640926-AAD7-44d8-BBD7-CCE9431645EC}">
              <a14:shadowObscured xmlns:a14="http://schemas.microsoft.com/office/drawing/2010/main" xmlns=""/>
            </a:ext>
          </a:extLst>
        </p:spPr>
      </p:pic>
      <p:sp>
        <p:nvSpPr>
          <p:cNvPr id="4" name="Slide Number Placeholder 3">
            <a:extLst>
              <a:ext uri="{FF2B5EF4-FFF2-40B4-BE49-F238E27FC236}">
                <a16:creationId xmlns:a16="http://schemas.microsoft.com/office/drawing/2014/main" id="{6512F0C6-646A-B847-B751-F8629AA1EEBB}"/>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b="1" smtClean="0">
                <a:solidFill>
                  <a:srgbClr val="000000"/>
                </a:solidFill>
                <a:latin typeface="Arial" panose="020B0604020202020204" pitchFamily="34" charset="0"/>
                <a:cs typeface="Arial" panose="020B0604020202020204" pitchFamily="34" charset="0"/>
              </a:rPr>
              <a:t>12</a:t>
            </a:fld>
            <a:endParaRPr lang="en-US" b="1" dirty="0">
              <a:solidFill>
                <a:srgbClr val="000000"/>
              </a:solidFill>
              <a:latin typeface="Arial" panose="020B0604020202020204" pitchFamily="34" charset="0"/>
              <a:cs typeface="Arial" panose="020B0604020202020204" pitchFamily="34" charset="0"/>
            </a:endParaRPr>
          </a:p>
        </p:txBody>
      </p:sp>
      <p:sp>
        <p:nvSpPr>
          <p:cNvPr id="88" name="TextBox 87">
            <a:extLst>
              <a:ext uri="{FF2B5EF4-FFF2-40B4-BE49-F238E27FC236}">
                <a16:creationId xmlns:a16="http://schemas.microsoft.com/office/drawing/2014/main" id="{92B977E0-1E79-4D70-AE9B-F5ACB10F60B4}"/>
              </a:ext>
            </a:extLst>
          </p:cNvPr>
          <p:cNvSpPr txBox="1"/>
          <p:nvPr/>
        </p:nvSpPr>
        <p:spPr>
          <a:xfrm>
            <a:off x="5236644" y="2052042"/>
            <a:ext cx="5939996" cy="646986"/>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pPr algn="ctr"/>
            <a:r>
              <a:rPr lang="en-GB" sz="3200" i="0" dirty="0">
                <a:latin typeface="Arial"/>
                <a:cs typeface="Arial"/>
              </a:rPr>
              <a:t>20% increase in length of tape</a:t>
            </a:r>
            <a:endParaRPr lang="en-GB" sz="3200" i="0" dirty="0">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B0368C08-DEAE-4069-AAC6-76CF00AF1749}"/>
              </a:ext>
            </a:extLst>
          </p:cNvPr>
          <p:cNvSpPr txBox="1"/>
          <p:nvPr/>
        </p:nvSpPr>
        <p:spPr>
          <a:xfrm>
            <a:off x="4660316" y="1465786"/>
            <a:ext cx="1967227" cy="964367"/>
          </a:xfrm>
          <a:prstGeom prst="rect">
            <a:avLst/>
          </a:prstGeom>
          <a:noFill/>
        </p:spPr>
        <p:txBody>
          <a:bodyPr wrap="square" rtlCol="0">
            <a:spAutoFit/>
          </a:bodyPr>
          <a:lstStyle/>
          <a:p>
            <a:pPr algn="ctr">
              <a:lnSpc>
                <a:spcPts val="3100"/>
              </a:lnSpc>
              <a:spcAft>
                <a:spcPts val="600"/>
              </a:spcAft>
            </a:pPr>
            <a:r>
              <a:rPr lang="en-US" sz="2800" b="1" dirty="0">
                <a:latin typeface="Arial" panose="020B0604020202020204" pitchFamily="34" charset="0"/>
                <a:cs typeface="Arial" panose="020B0604020202020204" pitchFamily="34" charset="0"/>
              </a:rPr>
              <a:t>Offer 1:</a:t>
            </a:r>
            <a:endParaRPr lang="en-US" sz="2400" b="1" dirty="0">
              <a:latin typeface="Arial" panose="020B0604020202020204" pitchFamily="34" charset="0"/>
              <a:cs typeface="Arial" panose="020B0604020202020204" pitchFamily="34" charset="0"/>
            </a:endParaRPr>
          </a:p>
          <a:p>
            <a:pPr>
              <a:lnSpc>
                <a:spcPts val="3100"/>
              </a:lnSpc>
              <a:spcAft>
                <a:spcPts val="600"/>
              </a:spcAft>
            </a:pPr>
            <a:r>
              <a:rPr lang="en-US" sz="2800" dirty="0">
                <a:latin typeface="Arial" panose="020B0604020202020204" pitchFamily="34" charset="0"/>
                <a:cs typeface="Arial" panose="020B0604020202020204" pitchFamily="34" charset="0"/>
              </a:rPr>
              <a:t> </a:t>
            </a:r>
          </a:p>
        </p:txBody>
      </p:sp>
      <p:sp>
        <p:nvSpPr>
          <p:cNvPr id="22" name="Isosceles Triangle 2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US" sz="3600" b="1" dirty="0">
                <a:solidFill>
                  <a:srgbClr val="BE0064"/>
                </a:solidFill>
                <a:latin typeface="Arial" panose="020B0604020202020204" pitchFamily="34" charset="0"/>
                <a:cs typeface="Arial" panose="020B0604020202020204" pitchFamily="34" charset="0"/>
              </a:rPr>
              <a:t>Brown packing tape offers</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13" name="TextBox 12">
            <a:extLst>
              <a:ext uri="{FF2B5EF4-FFF2-40B4-BE49-F238E27FC236}">
                <a16:creationId xmlns:a16="http://schemas.microsoft.com/office/drawing/2014/main" id="{1529AA43-2CD7-402C-A279-00E9E8D6452A}"/>
              </a:ext>
            </a:extLst>
          </p:cNvPr>
          <p:cNvSpPr txBox="1"/>
          <p:nvPr/>
        </p:nvSpPr>
        <p:spPr>
          <a:xfrm>
            <a:off x="-86511" y="109536"/>
            <a:ext cx="178553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sp>
        <p:nvSpPr>
          <p:cNvPr id="14" name="TextBox 13">
            <a:extLst>
              <a:ext uri="{FF2B5EF4-FFF2-40B4-BE49-F238E27FC236}">
                <a16:creationId xmlns:a16="http://schemas.microsoft.com/office/drawing/2014/main" id="{92B977E0-1E79-4D70-AE9B-F5ACB10F60B4}"/>
              </a:ext>
            </a:extLst>
          </p:cNvPr>
          <p:cNvSpPr txBox="1"/>
          <p:nvPr/>
        </p:nvSpPr>
        <p:spPr>
          <a:xfrm>
            <a:off x="5236647" y="4507330"/>
            <a:ext cx="5939996" cy="646986"/>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pPr algn="ctr"/>
            <a:r>
              <a:rPr lang="en-GB" sz="3200" i="0" dirty="0">
                <a:latin typeface="Arial"/>
                <a:cs typeface="Arial"/>
              </a:rPr>
              <a:t>20% decrease in price of tape</a:t>
            </a:r>
            <a:endParaRPr lang="en-GB" sz="3200" i="0"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B0368C08-DEAE-4069-AAC6-76CF00AF1749}"/>
              </a:ext>
            </a:extLst>
          </p:cNvPr>
          <p:cNvSpPr txBox="1"/>
          <p:nvPr/>
        </p:nvSpPr>
        <p:spPr>
          <a:xfrm>
            <a:off x="4660319" y="3921074"/>
            <a:ext cx="1967227" cy="964367"/>
          </a:xfrm>
          <a:prstGeom prst="rect">
            <a:avLst/>
          </a:prstGeom>
          <a:noFill/>
        </p:spPr>
        <p:txBody>
          <a:bodyPr wrap="square" rtlCol="0">
            <a:spAutoFit/>
          </a:bodyPr>
          <a:lstStyle/>
          <a:p>
            <a:pPr algn="ctr">
              <a:lnSpc>
                <a:spcPts val="3100"/>
              </a:lnSpc>
              <a:spcAft>
                <a:spcPts val="600"/>
              </a:spcAft>
            </a:pPr>
            <a:r>
              <a:rPr lang="en-US" sz="2800" b="1" dirty="0">
                <a:latin typeface="Arial" panose="020B0604020202020204" pitchFamily="34" charset="0"/>
                <a:cs typeface="Arial" panose="020B0604020202020204" pitchFamily="34" charset="0"/>
              </a:rPr>
              <a:t>Offer 2:</a:t>
            </a:r>
            <a:endParaRPr lang="en-US" sz="2400" b="1" dirty="0">
              <a:latin typeface="Arial" panose="020B0604020202020204" pitchFamily="34" charset="0"/>
              <a:cs typeface="Arial" panose="020B0604020202020204" pitchFamily="34" charset="0"/>
            </a:endParaRPr>
          </a:p>
          <a:p>
            <a:pPr>
              <a:lnSpc>
                <a:spcPts val="3100"/>
              </a:lnSpc>
              <a:spcAft>
                <a:spcPts val="600"/>
              </a:spcAft>
            </a:pPr>
            <a:r>
              <a:rPr lang="en-US" sz="2800" dirty="0">
                <a:latin typeface="Arial" panose="020B0604020202020204" pitchFamily="34" charset="0"/>
                <a:cs typeface="Arial" panose="020B0604020202020204" pitchFamily="34" charset="0"/>
              </a:rPr>
              <a:t> </a:t>
            </a:r>
          </a:p>
        </p:txBody>
      </p:sp>
      <p:sp>
        <p:nvSpPr>
          <p:cNvPr id="5" name="Rectangle 4">
            <a:extLst>
              <a:ext uri="{FF2B5EF4-FFF2-40B4-BE49-F238E27FC236}">
                <a16:creationId xmlns:a16="http://schemas.microsoft.com/office/drawing/2014/main" id="{596C4969-CC38-4DD9-820F-F82C0E380A01}"/>
              </a:ext>
            </a:extLst>
          </p:cNvPr>
          <p:cNvSpPr/>
          <p:nvPr/>
        </p:nvSpPr>
        <p:spPr>
          <a:xfrm>
            <a:off x="1155700" y="2578061"/>
            <a:ext cx="1352550" cy="1292213"/>
          </a:xfrm>
          <a:prstGeom prst="rect">
            <a:avLst/>
          </a:prstGeom>
          <a:solidFill>
            <a:schemeClr val="bg1"/>
          </a:solidFill>
          <a:ln w="19050">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40C5F262-1DEE-4401-AED6-5D3EFB6E23DD}"/>
              </a:ext>
            </a:extLst>
          </p:cNvPr>
          <p:cNvSpPr txBox="1"/>
          <p:nvPr/>
        </p:nvSpPr>
        <p:spPr>
          <a:xfrm>
            <a:off x="1260521" y="2628861"/>
            <a:ext cx="1231427" cy="1089722"/>
          </a:xfrm>
          <a:prstGeom prst="rect">
            <a:avLst/>
          </a:prstGeom>
          <a:noFill/>
        </p:spPr>
        <p:txBody>
          <a:bodyPr wrap="none" rtlCol="0">
            <a:spAutoFit/>
          </a:bodyPr>
          <a:lstStyle/>
          <a:p>
            <a:pPr algn="ctr"/>
            <a:r>
              <a:rPr lang="en-US" sz="2800" b="1" dirty="0">
                <a:latin typeface="Arial" panose="020B0604020202020204" pitchFamily="34" charset="0"/>
                <a:cs typeface="Arial" panose="020B0604020202020204" pitchFamily="34" charset="0"/>
              </a:rPr>
              <a:t>180 m</a:t>
            </a:r>
          </a:p>
          <a:p>
            <a:pPr>
              <a:lnSpc>
                <a:spcPct val="150000"/>
              </a:lnSpc>
            </a:pPr>
            <a:r>
              <a:rPr lang="en-US" sz="2800" b="1" dirty="0">
                <a:latin typeface="Arial" panose="020B0604020202020204" pitchFamily="34" charset="0"/>
                <a:cs typeface="Arial" panose="020B0604020202020204" pitchFamily="34" charset="0"/>
              </a:rPr>
              <a:t>£2.70</a:t>
            </a:r>
            <a:r>
              <a:rPr lang="en-US" sz="28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697275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512F0C6-646A-B847-B751-F8629AA1EEBB}"/>
              </a:ext>
              <a:ext uri="{C183D7F6-B498-43B3-948B-1728B52AA6E4}">
                <adec:decorative xmlns:adec="http://schemas.microsoft.com/office/drawing/2017/decorative" val="0"/>
              </a:ext>
            </a:extLst>
          </p:cNvPr>
          <p:cNvSpPr>
            <a:spLocks noGrp="1"/>
          </p:cNvSpPr>
          <p:nvPr>
            <p:ph type="sldNum" sz="quarter" idx="12"/>
          </p:nvPr>
        </p:nvSpPr>
        <p:spPr>
          <a:xfrm>
            <a:off x="8971464" y="6448955"/>
            <a:ext cx="2743200" cy="365125"/>
          </a:xfrm>
        </p:spPr>
        <p:txBody>
          <a:bodyPr/>
          <a:lstStyle/>
          <a:p>
            <a:fld id="{892959B6-490E-A144-8C7C-88267F972F69}" type="slidenum">
              <a:rPr lang="en-US" b="1" smtClean="0">
                <a:solidFill>
                  <a:srgbClr val="000000"/>
                </a:solidFill>
                <a:latin typeface="Arial" panose="020B0604020202020204" pitchFamily="34" charset="0"/>
                <a:cs typeface="Arial" panose="020B0604020202020204" pitchFamily="34" charset="0"/>
              </a:rPr>
              <a:t>13</a:t>
            </a:fld>
            <a:endParaRPr lang="en-US" b="1" dirty="0">
              <a:solidFill>
                <a:srgbClr val="000000"/>
              </a:solidFill>
              <a:latin typeface="Arial" panose="020B0604020202020204" pitchFamily="34" charset="0"/>
              <a:cs typeface="Arial" panose="020B0604020202020204" pitchFamily="34" charset="0"/>
            </a:endParaRPr>
          </a:p>
        </p:txBody>
      </p:sp>
      <p:sp>
        <p:nvSpPr>
          <p:cNvPr id="22" name="Isosceles Triangle 2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24"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US" sz="3600" b="1" noProof="0" dirty="0">
                <a:solidFill>
                  <a:srgbClr val="BE0064"/>
                </a:solidFill>
                <a:latin typeface="Arial" panose="020B0604020202020204" pitchFamily="34" charset="0"/>
                <a:cs typeface="Arial" panose="020B0604020202020204" pitchFamily="34" charset="0"/>
              </a:rPr>
              <a:t>Original length: 180 metres</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32" name="TextBox 31">
            <a:extLst>
              <a:ext uri="{FF2B5EF4-FFF2-40B4-BE49-F238E27FC236}">
                <a16:creationId xmlns:a16="http://schemas.microsoft.com/office/drawing/2014/main" id="{B0368C08-DEAE-4069-AAC6-76CF00AF1749}"/>
              </a:ext>
            </a:extLst>
          </p:cNvPr>
          <p:cNvSpPr txBox="1"/>
          <p:nvPr/>
        </p:nvSpPr>
        <p:spPr>
          <a:xfrm>
            <a:off x="3822299" y="1225226"/>
            <a:ext cx="2663999" cy="882720"/>
          </a:xfrm>
          <a:prstGeom prst="rect">
            <a:avLst/>
          </a:prstGeom>
          <a:noFill/>
        </p:spPr>
        <p:txBody>
          <a:bodyPr wrap="square" rtlCol="0">
            <a:spAutoFit/>
          </a:bodyPr>
          <a:lstStyle/>
          <a:p>
            <a:pPr algn="ctr">
              <a:lnSpc>
                <a:spcPts val="3100"/>
              </a:lnSpc>
              <a:spcAft>
                <a:spcPts val="600"/>
              </a:spcAft>
            </a:pPr>
            <a:r>
              <a:rPr lang="en-US" sz="2400" b="1" dirty="0">
                <a:latin typeface="Arial" panose="020B0604020202020204" pitchFamily="34" charset="0"/>
                <a:cs typeface="Arial" panose="020B0604020202020204" pitchFamily="34" charset="0"/>
              </a:rPr>
              <a:t>Additive</a:t>
            </a:r>
            <a:br>
              <a:rPr lang="en-US" sz="2400" b="1" dirty="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approach:</a:t>
            </a:r>
          </a:p>
        </p:txBody>
      </p:sp>
      <p:sp>
        <p:nvSpPr>
          <p:cNvPr id="33" name="TextBox 32">
            <a:extLst>
              <a:ext uri="{FF2B5EF4-FFF2-40B4-BE49-F238E27FC236}">
                <a16:creationId xmlns:a16="http://schemas.microsoft.com/office/drawing/2014/main" id="{B0368C08-DEAE-4069-AAC6-76CF00AF1749}"/>
              </a:ext>
            </a:extLst>
          </p:cNvPr>
          <p:cNvSpPr txBox="1"/>
          <p:nvPr/>
        </p:nvSpPr>
        <p:spPr>
          <a:xfrm>
            <a:off x="4037519" y="3884000"/>
            <a:ext cx="2663999" cy="882720"/>
          </a:xfrm>
          <a:prstGeom prst="rect">
            <a:avLst/>
          </a:prstGeom>
          <a:noFill/>
        </p:spPr>
        <p:txBody>
          <a:bodyPr wrap="square" rtlCol="0">
            <a:spAutoFit/>
          </a:bodyPr>
          <a:lstStyle/>
          <a:p>
            <a:pPr algn="ctr">
              <a:lnSpc>
                <a:spcPts val="3100"/>
              </a:lnSpc>
              <a:spcAft>
                <a:spcPts val="600"/>
              </a:spcAft>
            </a:pPr>
            <a:r>
              <a:rPr lang="en-US" sz="2400" b="1" dirty="0">
                <a:latin typeface="Arial" panose="020B0604020202020204" pitchFamily="34" charset="0"/>
                <a:cs typeface="Arial" panose="020B0604020202020204" pitchFamily="34" charset="0"/>
              </a:rPr>
              <a:t>Multiplicative</a:t>
            </a:r>
            <a:br>
              <a:rPr lang="en-US" sz="2400" b="1" dirty="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approach:</a:t>
            </a:r>
          </a:p>
        </p:txBody>
      </p:sp>
      <p:pic>
        <p:nvPicPr>
          <p:cNvPr id="15" name="Picture 14">
            <a:extLst>
              <a:ext uri="{FF2B5EF4-FFF2-40B4-BE49-F238E27FC236}">
                <a16:creationId xmlns:a16="http://schemas.microsoft.com/office/drawing/2014/main" id="{FB800BCC-0336-4BE0-AC66-2562D44E75F7}"/>
              </a:ext>
            </a:extLst>
          </p:cNvPr>
          <p:cNvPicPr>
            <a:picLocks noChangeAspect="1"/>
          </p:cNvPicPr>
          <p:nvPr/>
        </p:nvPicPr>
        <p:blipFill>
          <a:blip r:embed="rId3" cstate="email">
            <a:extLst>
              <a:ext uri="{28A0092B-C50C-407E-A947-70E740481C1C}">
                <a14:useLocalDpi xmlns:a14="http://schemas.microsoft.com/office/drawing/2010/main"/>
              </a:ext>
            </a:extLst>
          </a:blip>
          <a:srcRect l="13010" r="13010"/>
          <a:stretch/>
        </p:blipFill>
        <p:spPr bwMode="auto">
          <a:xfrm>
            <a:off x="1361206" y="2515452"/>
            <a:ext cx="2613446" cy="2355122"/>
          </a:xfrm>
          <a:prstGeom prst="rect">
            <a:avLst/>
          </a:prstGeom>
          <a:ln>
            <a:noFill/>
          </a:ln>
          <a:extLst>
            <a:ext uri="{53640926-AAD7-44d8-BBD7-CCE9431645EC}">
              <a14:shadowObscured xmlns:a14="http://schemas.microsoft.com/office/drawing/2010/main" xmlns=""/>
            </a:ext>
          </a:extLst>
        </p:spPr>
      </p:pic>
      <p:sp>
        <p:nvSpPr>
          <p:cNvPr id="19" name="Explosion 1 15">
            <a:extLst>
              <a:ext uri="{FF2B5EF4-FFF2-40B4-BE49-F238E27FC236}">
                <a16:creationId xmlns:a16="http://schemas.microsoft.com/office/drawing/2014/main" id="{CEFC958C-2D61-4393-812E-CCA8D8E8290B}"/>
              </a:ext>
            </a:extLst>
          </p:cNvPr>
          <p:cNvSpPr/>
          <p:nvPr/>
        </p:nvSpPr>
        <p:spPr>
          <a:xfrm>
            <a:off x="451391" y="2436641"/>
            <a:ext cx="1967227" cy="1923564"/>
          </a:xfrm>
          <a:prstGeom prst="irregularSeal1">
            <a:avLst/>
          </a:prstGeom>
          <a:solidFill>
            <a:srgbClr val="FFFFFF"/>
          </a:solidFill>
          <a:ln w="19050">
            <a:solidFill>
              <a:srgbClr val="BE006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AE2F2B84-54CD-45C0-B87D-3B3FEB12C047}"/>
              </a:ext>
            </a:extLst>
          </p:cNvPr>
          <p:cNvSpPr txBox="1"/>
          <p:nvPr/>
        </p:nvSpPr>
        <p:spPr>
          <a:xfrm>
            <a:off x="969540" y="2931371"/>
            <a:ext cx="972592" cy="830997"/>
          </a:xfrm>
          <a:prstGeom prst="rect">
            <a:avLst/>
          </a:prstGeom>
          <a:noFill/>
        </p:spPr>
        <p:txBody>
          <a:bodyPr wrap="none" rtlCol="0">
            <a:spAutoFit/>
          </a:bodyPr>
          <a:lstStyle/>
          <a:p>
            <a:pPr algn="ctr"/>
            <a:r>
              <a:rPr lang="en-US" sz="2400" b="1" dirty="0"/>
              <a:t>216 m</a:t>
            </a:r>
          </a:p>
          <a:p>
            <a:r>
              <a:rPr lang="en-US" sz="2400" b="1" dirty="0"/>
              <a:t>£2.70</a:t>
            </a:r>
            <a:r>
              <a:rPr lang="en-US" dirty="0"/>
              <a:t> </a:t>
            </a:r>
          </a:p>
        </p:txBody>
      </p:sp>
      <p:sp>
        <p:nvSpPr>
          <p:cNvPr id="26" name="TextBox 25">
            <a:extLst>
              <a:ext uri="{FF2B5EF4-FFF2-40B4-BE49-F238E27FC236}">
                <a16:creationId xmlns:a16="http://schemas.microsoft.com/office/drawing/2014/main" id="{1C11EBFC-712D-457B-909B-818166824B77}"/>
              </a:ext>
            </a:extLst>
          </p:cNvPr>
          <p:cNvSpPr txBox="1"/>
          <p:nvPr/>
        </p:nvSpPr>
        <p:spPr>
          <a:xfrm>
            <a:off x="637712" y="1480038"/>
            <a:ext cx="3058776" cy="887422"/>
          </a:xfrm>
          <a:prstGeom prst="rect">
            <a:avLst/>
          </a:prstGeom>
          <a:noFill/>
        </p:spPr>
        <p:txBody>
          <a:bodyPr wrap="square" rtlCol="0">
            <a:spAutoFit/>
          </a:bodyPr>
          <a:lstStyle/>
          <a:p>
            <a:pPr algn="ctr">
              <a:lnSpc>
                <a:spcPts val="3100"/>
              </a:lnSpc>
              <a:spcAft>
                <a:spcPts val="600"/>
              </a:spcAft>
            </a:pPr>
            <a:r>
              <a:rPr lang="en-US" sz="2800" b="1" dirty="0">
                <a:latin typeface="Arial" panose="020B0604020202020204" pitchFamily="34" charset="0"/>
                <a:cs typeface="Arial" panose="020B0604020202020204" pitchFamily="34" charset="0"/>
              </a:rPr>
              <a:t>Offer 1: </a:t>
            </a:r>
            <a:br>
              <a:rPr lang="en-US" sz="2800" b="1" dirty="0">
                <a:latin typeface="Arial" panose="020B0604020202020204" pitchFamily="34" charset="0"/>
                <a:cs typeface="Arial" panose="020B0604020202020204" pitchFamily="34" charset="0"/>
              </a:rPr>
            </a:br>
            <a:r>
              <a:rPr lang="en-US" sz="2800" b="1" i="1" dirty="0">
                <a:latin typeface="Arial" panose="020B0604020202020204" pitchFamily="34" charset="0"/>
                <a:cs typeface="Arial" panose="020B0604020202020204" pitchFamily="34" charset="0"/>
              </a:rPr>
              <a:t>Now 20% longer</a:t>
            </a:r>
            <a:r>
              <a:rPr lang="en-US" sz="2800" b="1" dirty="0">
                <a:latin typeface="Arial" panose="020B0604020202020204" pitchFamily="34" charset="0"/>
                <a:cs typeface="Arial" panose="020B0604020202020204" pitchFamily="34" charset="0"/>
              </a:rPr>
              <a:t> </a:t>
            </a:r>
            <a:endParaRPr lang="en-US" sz="2400" b="1" dirty="0">
              <a:latin typeface="Arial" panose="020B0604020202020204" pitchFamily="34" charset="0"/>
              <a:cs typeface="Arial" panose="020B0604020202020204" pitchFamily="34" charset="0"/>
            </a:endParaRPr>
          </a:p>
        </p:txBody>
      </p:sp>
      <p:graphicFrame>
        <p:nvGraphicFramePr>
          <p:cNvPr id="27" name="Table 26">
            <a:extLst>
              <a:ext uri="{FF2B5EF4-FFF2-40B4-BE49-F238E27FC236}">
                <a16:creationId xmlns:a16="http://schemas.microsoft.com/office/drawing/2014/main" id="{9E76C039-B4B0-4FB9-B022-0165DEE5B9EC}"/>
              </a:ext>
            </a:extLst>
          </p:cNvPr>
          <p:cNvGraphicFramePr>
            <a:graphicFrameLocks noGrp="1"/>
          </p:cNvGraphicFramePr>
          <p:nvPr>
            <p:extLst>
              <p:ext uri="{D42A27DB-BD31-4B8C-83A1-F6EECF244321}">
                <p14:modId xmlns:p14="http://schemas.microsoft.com/office/powerpoint/2010/main" val="3043401918"/>
              </p:ext>
            </p:extLst>
          </p:nvPr>
        </p:nvGraphicFramePr>
        <p:xfrm>
          <a:off x="7032808" y="2958912"/>
          <a:ext cx="3954556" cy="370840"/>
        </p:xfrm>
        <a:graphic>
          <a:graphicData uri="http://schemas.openxmlformats.org/drawingml/2006/table">
            <a:tbl>
              <a:tblPr firstRow="1" bandRow="1">
                <a:tableStyleId>{5940675A-B579-460E-94D1-54222C63F5DA}</a:tableStyleId>
              </a:tblPr>
              <a:tblGrid>
                <a:gridCol w="3295463">
                  <a:extLst>
                    <a:ext uri="{9D8B030D-6E8A-4147-A177-3AD203B41FA5}">
                      <a16:colId xmlns:a16="http://schemas.microsoft.com/office/drawing/2014/main" val="20001"/>
                    </a:ext>
                  </a:extLst>
                </a:gridCol>
                <a:gridCol w="659093">
                  <a:extLst>
                    <a:ext uri="{9D8B030D-6E8A-4147-A177-3AD203B41FA5}">
                      <a16:colId xmlns:a16="http://schemas.microsoft.com/office/drawing/2014/main" val="1302348676"/>
                    </a:ext>
                  </a:extLst>
                </a:gridCol>
              </a:tblGrid>
              <a:tr h="370840">
                <a:tc>
                  <a:txBody>
                    <a:bodyPr/>
                    <a:lstStyle/>
                    <a:p>
                      <a:endParaRPr lang="en-US" dirty="0"/>
                    </a:p>
                  </a:txBody>
                  <a:tcPr>
                    <a:lnL w="12700" cap="flat" cmpd="sng" algn="ctr">
                      <a:solidFill>
                        <a:scrgbClr r="0" g="0" b="0"/>
                      </a:solidFill>
                      <a:prstDash val="solid"/>
                      <a:round/>
                      <a:headEnd type="none" w="med" len="med"/>
                      <a:tailEnd type="none" w="med" len="med"/>
                    </a:lnL>
                    <a:solidFill>
                      <a:srgbClr val="EFDCBF"/>
                    </a:solidFill>
                  </a:tcPr>
                </a:tc>
                <a:tc>
                  <a:txBody>
                    <a:bodyPr/>
                    <a:lstStyle/>
                    <a:p>
                      <a:r>
                        <a:rPr lang="en-US" dirty="0">
                          <a:latin typeface="Arial" panose="020B0604020202020204" pitchFamily="34" charset="0"/>
                          <a:cs typeface="Arial" panose="020B0604020202020204" pitchFamily="34" charset="0"/>
                        </a:rPr>
                        <a:t>20%</a:t>
                      </a:r>
                    </a:p>
                  </a:txBody>
                  <a:tcPr>
                    <a:solidFill>
                      <a:srgbClr val="EFDCBF"/>
                    </a:solidFill>
                  </a:tcPr>
                </a:tc>
                <a:extLst>
                  <a:ext uri="{0D108BD9-81ED-4DB2-BD59-A6C34878D82A}">
                    <a16:rowId xmlns:a16="http://schemas.microsoft.com/office/drawing/2014/main" val="10000"/>
                  </a:ext>
                </a:extLst>
              </a:tr>
            </a:tbl>
          </a:graphicData>
        </a:graphic>
      </p:graphicFrame>
      <p:graphicFrame>
        <p:nvGraphicFramePr>
          <p:cNvPr id="28" name="Table 27">
            <a:extLst>
              <a:ext uri="{FF2B5EF4-FFF2-40B4-BE49-F238E27FC236}">
                <a16:creationId xmlns:a16="http://schemas.microsoft.com/office/drawing/2014/main" id="{1E1A08FB-648A-4767-8EB9-5C0113D9D025}"/>
              </a:ext>
            </a:extLst>
          </p:cNvPr>
          <p:cNvGraphicFramePr>
            <a:graphicFrameLocks noGrp="1"/>
          </p:cNvGraphicFramePr>
          <p:nvPr>
            <p:extLst>
              <p:ext uri="{D42A27DB-BD31-4B8C-83A1-F6EECF244321}">
                <p14:modId xmlns:p14="http://schemas.microsoft.com/office/powerpoint/2010/main" val="3581451644"/>
              </p:ext>
            </p:extLst>
          </p:nvPr>
        </p:nvGraphicFramePr>
        <p:xfrm>
          <a:off x="7048841" y="1690016"/>
          <a:ext cx="3286698" cy="370840"/>
        </p:xfrm>
        <a:graphic>
          <a:graphicData uri="http://schemas.openxmlformats.org/drawingml/2006/table">
            <a:tbl>
              <a:tblPr firstRow="1" bandRow="1">
                <a:tableStyleId>{5940675A-B579-460E-94D1-54222C63F5DA}</a:tableStyleId>
              </a:tblPr>
              <a:tblGrid>
                <a:gridCol w="657340">
                  <a:extLst>
                    <a:ext uri="{9D8B030D-6E8A-4147-A177-3AD203B41FA5}">
                      <a16:colId xmlns:a16="http://schemas.microsoft.com/office/drawing/2014/main" val="20000"/>
                    </a:ext>
                  </a:extLst>
                </a:gridCol>
                <a:gridCol w="2629358">
                  <a:extLst>
                    <a:ext uri="{9D8B030D-6E8A-4147-A177-3AD203B41FA5}">
                      <a16:colId xmlns:a16="http://schemas.microsoft.com/office/drawing/2014/main" val="20002"/>
                    </a:ext>
                  </a:extLst>
                </a:gridCol>
              </a:tblGrid>
              <a:tr h="370840">
                <a:tc>
                  <a:txBody>
                    <a:bodyPr/>
                    <a:lstStyle/>
                    <a:p>
                      <a:pPr algn="ctr"/>
                      <a:r>
                        <a:rPr lang="en-US" sz="1800" dirty="0">
                          <a:latin typeface="Arial" panose="020B0604020202020204" pitchFamily="34" charset="0"/>
                          <a:cs typeface="Arial" panose="020B0604020202020204" pitchFamily="34" charset="0"/>
                        </a:rPr>
                        <a:t>20%</a:t>
                      </a:r>
                    </a:p>
                  </a:txBody>
                  <a:tcPr anchor="ctr">
                    <a:lnR w="19050" cap="flat" cmpd="sng" algn="ctr">
                      <a:solidFill>
                        <a:schemeClr val="tx1"/>
                      </a:solidFill>
                      <a:prstDash val="solid"/>
                      <a:round/>
                      <a:headEnd type="none" w="med" len="med"/>
                      <a:tailEnd type="none" w="med" len="med"/>
                    </a:lnR>
                    <a:solidFill>
                      <a:srgbClr val="EFDCBF"/>
                    </a:solidFill>
                  </a:tcPr>
                </a:tc>
                <a:tc>
                  <a:txBody>
                    <a:bodyPr/>
                    <a:lstStyle/>
                    <a:p>
                      <a:endParaRPr lang="en-US" dirty="0"/>
                    </a:p>
                  </a:txBody>
                  <a:tcPr>
                    <a:lnL w="19050" cap="flat" cmpd="sng" algn="ctr">
                      <a:solidFill>
                        <a:schemeClr val="tx1"/>
                      </a:solidFill>
                      <a:prstDash val="solid"/>
                      <a:round/>
                      <a:headEnd type="none" w="med" len="med"/>
                      <a:tailEnd type="none" w="med" len="med"/>
                    </a:lnL>
                    <a:solidFill>
                      <a:srgbClr val="EFDCBF"/>
                    </a:solidFill>
                  </a:tcPr>
                </a:tc>
                <a:extLst>
                  <a:ext uri="{0D108BD9-81ED-4DB2-BD59-A6C34878D82A}">
                    <a16:rowId xmlns:a16="http://schemas.microsoft.com/office/drawing/2014/main" val="10000"/>
                  </a:ext>
                </a:extLst>
              </a:tr>
            </a:tbl>
          </a:graphicData>
        </a:graphic>
      </p:graphicFrame>
      <p:grpSp>
        <p:nvGrpSpPr>
          <p:cNvPr id="9" name="Group 8">
            <a:extLst>
              <a:ext uri="{FF2B5EF4-FFF2-40B4-BE49-F238E27FC236}">
                <a16:creationId xmlns:a16="http://schemas.microsoft.com/office/drawing/2014/main" id="{85EE75B8-9827-44B5-98C9-A5DC09DD5944}"/>
              </a:ext>
            </a:extLst>
          </p:cNvPr>
          <p:cNvGrpSpPr/>
          <p:nvPr/>
        </p:nvGrpSpPr>
        <p:grpSpPr>
          <a:xfrm>
            <a:off x="6995838" y="1286128"/>
            <a:ext cx="4098225" cy="2439236"/>
            <a:chOff x="6574523" y="1286128"/>
            <a:chExt cx="4098225" cy="2439236"/>
          </a:xfrm>
        </p:grpSpPr>
        <p:cxnSp>
          <p:nvCxnSpPr>
            <p:cNvPr id="34" name="Straight Arrow Connector 33">
              <a:extLst>
                <a:ext uri="{FF2B5EF4-FFF2-40B4-BE49-F238E27FC236}">
                  <a16:creationId xmlns:a16="http://schemas.microsoft.com/office/drawing/2014/main" id="{13635FE3-7952-4E19-B1DD-0FB95AA48380}"/>
                </a:ext>
              </a:extLst>
            </p:cNvPr>
            <p:cNvCxnSpPr>
              <a:cxnSpLocks/>
            </p:cNvCxnSpPr>
            <p:nvPr/>
          </p:nvCxnSpPr>
          <p:spPr>
            <a:xfrm flipV="1">
              <a:off x="6608476" y="1612279"/>
              <a:ext cx="700963" cy="2"/>
            </a:xfrm>
            <a:prstGeom prst="straightConnector1">
              <a:avLst/>
            </a:prstGeom>
            <a:ln w="19050" cmpd="sng">
              <a:solidFill>
                <a:srgbClr val="BE0064"/>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DE835F0C-8B03-42F6-8ED8-04809C7E749E}"/>
                </a:ext>
              </a:extLst>
            </p:cNvPr>
            <p:cNvSpPr txBox="1"/>
            <p:nvPr/>
          </p:nvSpPr>
          <p:spPr>
            <a:xfrm>
              <a:off x="6616430" y="1286128"/>
              <a:ext cx="753966"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36 m </a:t>
              </a:r>
            </a:p>
          </p:txBody>
        </p:sp>
        <p:cxnSp>
          <p:nvCxnSpPr>
            <p:cNvPr id="37" name="Straight Arrow Connector 36">
              <a:extLst>
                <a:ext uri="{FF2B5EF4-FFF2-40B4-BE49-F238E27FC236}">
                  <a16:creationId xmlns:a16="http://schemas.microsoft.com/office/drawing/2014/main" id="{5182B93B-9D49-4CD8-9C9C-7705BA53FF80}"/>
                </a:ext>
              </a:extLst>
            </p:cNvPr>
            <p:cNvCxnSpPr>
              <a:cxnSpLocks/>
            </p:cNvCxnSpPr>
            <p:nvPr/>
          </p:nvCxnSpPr>
          <p:spPr>
            <a:xfrm>
              <a:off x="6584048" y="3382344"/>
              <a:ext cx="4038581" cy="23406"/>
            </a:xfrm>
            <a:prstGeom prst="straightConnector1">
              <a:avLst/>
            </a:prstGeom>
            <a:ln w="19050" cmpd="sng">
              <a:solidFill>
                <a:srgbClr val="BE0064"/>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35E79B85-5532-4219-9EF6-96138A545129}"/>
                </a:ext>
              </a:extLst>
            </p:cNvPr>
            <p:cNvCxnSpPr/>
            <p:nvPr/>
          </p:nvCxnSpPr>
          <p:spPr>
            <a:xfrm flipV="1">
              <a:off x="6614879" y="2151813"/>
              <a:ext cx="3347996" cy="1"/>
            </a:xfrm>
            <a:prstGeom prst="straightConnector1">
              <a:avLst/>
            </a:prstGeom>
            <a:ln w="19050" cmpd="sng">
              <a:solidFill>
                <a:srgbClr val="BE0064"/>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CD38BF2C-723E-4EDE-BDF3-E3E3EB8293D5}"/>
                </a:ext>
              </a:extLst>
            </p:cNvPr>
            <p:cNvSpPr/>
            <p:nvPr/>
          </p:nvSpPr>
          <p:spPr>
            <a:xfrm>
              <a:off x="8008620" y="2090662"/>
              <a:ext cx="663265" cy="3576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TextBox 37">
              <a:extLst>
                <a:ext uri="{FF2B5EF4-FFF2-40B4-BE49-F238E27FC236}">
                  <a16:creationId xmlns:a16="http://schemas.microsoft.com/office/drawing/2014/main" id="{0B4A97AB-D82B-4D66-B407-631FA1D73DE6}"/>
                </a:ext>
              </a:extLst>
            </p:cNvPr>
            <p:cNvSpPr txBox="1"/>
            <p:nvPr/>
          </p:nvSpPr>
          <p:spPr>
            <a:xfrm>
              <a:off x="7918245" y="1993415"/>
              <a:ext cx="889987"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180 m </a:t>
              </a:r>
            </a:p>
          </p:txBody>
        </p:sp>
        <p:cxnSp>
          <p:nvCxnSpPr>
            <p:cNvPr id="46" name="Straight Arrow Connector 45">
              <a:extLst>
                <a:ext uri="{FF2B5EF4-FFF2-40B4-BE49-F238E27FC236}">
                  <a16:creationId xmlns:a16="http://schemas.microsoft.com/office/drawing/2014/main" id="{111B34F7-BB7B-4608-A862-005C52EC0BF1}"/>
                </a:ext>
              </a:extLst>
            </p:cNvPr>
            <p:cNvCxnSpPr>
              <a:cxnSpLocks/>
            </p:cNvCxnSpPr>
            <p:nvPr/>
          </p:nvCxnSpPr>
          <p:spPr>
            <a:xfrm>
              <a:off x="6574523" y="2878582"/>
              <a:ext cx="3303667" cy="6890"/>
            </a:xfrm>
            <a:prstGeom prst="straightConnector1">
              <a:avLst/>
            </a:prstGeom>
            <a:ln w="19050" cmpd="sng">
              <a:solidFill>
                <a:srgbClr val="BE0064"/>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47" name="Rectangle 46">
              <a:extLst>
                <a:ext uri="{FF2B5EF4-FFF2-40B4-BE49-F238E27FC236}">
                  <a16:creationId xmlns:a16="http://schemas.microsoft.com/office/drawing/2014/main" id="{B4B3CD7B-70D6-47F4-B4C5-7D442D4D58A6}"/>
                </a:ext>
              </a:extLst>
            </p:cNvPr>
            <p:cNvSpPr/>
            <p:nvPr/>
          </p:nvSpPr>
          <p:spPr>
            <a:xfrm>
              <a:off x="7944419" y="2563475"/>
              <a:ext cx="663265" cy="3576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TextBox 47">
              <a:extLst>
                <a:ext uri="{FF2B5EF4-FFF2-40B4-BE49-F238E27FC236}">
                  <a16:creationId xmlns:a16="http://schemas.microsoft.com/office/drawing/2014/main" id="{6A0E9ACF-1A94-4073-8824-D2C5AA6165EC}"/>
                </a:ext>
              </a:extLst>
            </p:cNvPr>
            <p:cNvSpPr txBox="1"/>
            <p:nvPr/>
          </p:nvSpPr>
          <p:spPr>
            <a:xfrm>
              <a:off x="7845937" y="2648167"/>
              <a:ext cx="889987"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180 m </a:t>
              </a:r>
            </a:p>
          </p:txBody>
        </p:sp>
        <p:cxnSp>
          <p:nvCxnSpPr>
            <p:cNvPr id="49" name="Straight Arrow Connector 48">
              <a:extLst>
                <a:ext uri="{FF2B5EF4-FFF2-40B4-BE49-F238E27FC236}">
                  <a16:creationId xmlns:a16="http://schemas.microsoft.com/office/drawing/2014/main" id="{2E34EAB3-BD8E-4444-BA5E-52CE783EDCA7}"/>
                </a:ext>
              </a:extLst>
            </p:cNvPr>
            <p:cNvCxnSpPr>
              <a:cxnSpLocks/>
            </p:cNvCxnSpPr>
            <p:nvPr/>
          </p:nvCxnSpPr>
          <p:spPr>
            <a:xfrm flipV="1">
              <a:off x="9859138" y="2885470"/>
              <a:ext cx="753966" cy="2"/>
            </a:xfrm>
            <a:prstGeom prst="straightConnector1">
              <a:avLst/>
            </a:prstGeom>
            <a:ln w="19050" cmpd="sng">
              <a:solidFill>
                <a:srgbClr val="BE0064"/>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B8EF65EF-990E-48E3-B347-92809289D81B}"/>
                </a:ext>
              </a:extLst>
            </p:cNvPr>
            <p:cNvSpPr txBox="1"/>
            <p:nvPr/>
          </p:nvSpPr>
          <p:spPr>
            <a:xfrm>
              <a:off x="9911001" y="2582995"/>
              <a:ext cx="761747"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36 m </a:t>
              </a:r>
            </a:p>
          </p:txBody>
        </p:sp>
        <p:sp>
          <p:nvSpPr>
            <p:cNvPr id="51" name="Rectangle 50">
              <a:extLst>
                <a:ext uri="{FF2B5EF4-FFF2-40B4-BE49-F238E27FC236}">
                  <a16:creationId xmlns:a16="http://schemas.microsoft.com/office/drawing/2014/main" id="{AA0C161E-E065-49A6-978B-DEF46FFFA34B}"/>
                </a:ext>
              </a:extLst>
            </p:cNvPr>
            <p:cNvSpPr/>
            <p:nvPr/>
          </p:nvSpPr>
          <p:spPr>
            <a:xfrm>
              <a:off x="8060698" y="3367757"/>
              <a:ext cx="790575" cy="3576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TextBox 51">
              <a:extLst>
                <a:ext uri="{FF2B5EF4-FFF2-40B4-BE49-F238E27FC236}">
                  <a16:creationId xmlns:a16="http://schemas.microsoft.com/office/drawing/2014/main" id="{EC926129-67D0-4653-A8B6-0F3C2CE1D62F}"/>
                </a:ext>
              </a:extLst>
            </p:cNvPr>
            <p:cNvSpPr txBox="1"/>
            <p:nvPr/>
          </p:nvSpPr>
          <p:spPr>
            <a:xfrm>
              <a:off x="8008620" y="3186185"/>
              <a:ext cx="910827" cy="461665"/>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216 m</a:t>
              </a:r>
              <a:r>
                <a:rPr lang="en-US" sz="2400" dirty="0">
                  <a:latin typeface="Arial" panose="020B0604020202020204" pitchFamily="34" charset="0"/>
                  <a:cs typeface="Arial" panose="020B0604020202020204" pitchFamily="34" charset="0"/>
                </a:rPr>
                <a:t> </a:t>
              </a:r>
            </a:p>
          </p:txBody>
        </p:sp>
      </p:grpSp>
      <p:grpSp>
        <p:nvGrpSpPr>
          <p:cNvPr id="83" name="Group 82">
            <a:extLst>
              <a:ext uri="{FF2B5EF4-FFF2-40B4-BE49-F238E27FC236}">
                <a16:creationId xmlns:a16="http://schemas.microsoft.com/office/drawing/2014/main" id="{EF46D916-94E1-43F7-8FE9-4EB7C45CCCEE}"/>
              </a:ext>
            </a:extLst>
          </p:cNvPr>
          <p:cNvGrpSpPr/>
          <p:nvPr/>
        </p:nvGrpSpPr>
        <p:grpSpPr>
          <a:xfrm>
            <a:off x="6747037" y="3870551"/>
            <a:ext cx="4909441" cy="2295037"/>
            <a:chOff x="7218799" y="3835092"/>
            <a:chExt cx="4909441" cy="2295037"/>
          </a:xfrm>
        </p:grpSpPr>
        <p:sp>
          <p:nvSpPr>
            <p:cNvPr id="54" name="TextBox 212">
              <a:extLst>
                <a:ext uri="{FF2B5EF4-FFF2-40B4-BE49-F238E27FC236}">
                  <a16:creationId xmlns:a16="http://schemas.microsoft.com/office/drawing/2014/main" id="{A1EF96AC-9680-4B2F-9798-EFCC69ACD617}"/>
                </a:ext>
              </a:extLst>
            </p:cNvPr>
            <p:cNvSpPr txBox="1"/>
            <p:nvPr/>
          </p:nvSpPr>
          <p:spPr>
            <a:xfrm>
              <a:off x="7312028" y="4377062"/>
              <a:ext cx="517348" cy="315743"/>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Arial" panose="020B0604020202020204" pitchFamily="34" charset="0"/>
                  <a:cs typeface="Arial" panose="020B0604020202020204" pitchFamily="34" charset="0"/>
                </a:rPr>
                <a:t>0%</a:t>
              </a:r>
            </a:p>
          </p:txBody>
        </p:sp>
        <p:sp>
          <p:nvSpPr>
            <p:cNvPr id="55" name="TextBox 251">
              <a:extLst>
                <a:ext uri="{FF2B5EF4-FFF2-40B4-BE49-F238E27FC236}">
                  <a16:creationId xmlns:a16="http://schemas.microsoft.com/office/drawing/2014/main" id="{91513F75-68C5-49F8-BF2B-49302CA8E065}"/>
                </a:ext>
              </a:extLst>
            </p:cNvPr>
            <p:cNvSpPr txBox="1"/>
            <p:nvPr/>
          </p:nvSpPr>
          <p:spPr>
            <a:xfrm>
              <a:off x="7218799" y="5323707"/>
              <a:ext cx="624288" cy="315743"/>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Arial" panose="020B0604020202020204" pitchFamily="34" charset="0"/>
                  <a:cs typeface="Arial" panose="020B0604020202020204" pitchFamily="34" charset="0"/>
                </a:rPr>
                <a:t>0 m</a:t>
              </a:r>
            </a:p>
          </p:txBody>
        </p:sp>
        <p:cxnSp>
          <p:nvCxnSpPr>
            <p:cNvPr id="56" name="Straight Connector 55">
              <a:extLst>
                <a:ext uri="{FF2B5EF4-FFF2-40B4-BE49-F238E27FC236}">
                  <a16:creationId xmlns:a16="http://schemas.microsoft.com/office/drawing/2014/main" id="{1E74ECEE-93F6-487E-AD88-C79343F9401B}"/>
                </a:ext>
              </a:extLst>
            </p:cNvPr>
            <p:cNvCxnSpPr>
              <a:cxnSpLocks/>
            </p:cNvCxnSpPr>
            <p:nvPr/>
          </p:nvCxnSpPr>
          <p:spPr>
            <a:xfrm>
              <a:off x="7503074" y="4849995"/>
              <a:ext cx="401409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2EC3D09E-C1F0-4BEA-9429-F7B9A89C6667}"/>
                </a:ext>
              </a:extLst>
            </p:cNvPr>
            <p:cNvCxnSpPr>
              <a:cxnSpLocks/>
            </p:cNvCxnSpPr>
            <p:nvPr/>
          </p:nvCxnSpPr>
          <p:spPr>
            <a:xfrm flipV="1">
              <a:off x="11488588" y="4636711"/>
              <a:ext cx="0" cy="645122"/>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339E85FA-5DEE-4419-A3E7-8DB1CE464ED6}"/>
                </a:ext>
              </a:extLst>
            </p:cNvPr>
            <p:cNvCxnSpPr>
              <a:cxnSpLocks/>
            </p:cNvCxnSpPr>
            <p:nvPr/>
          </p:nvCxnSpPr>
          <p:spPr>
            <a:xfrm>
              <a:off x="7511077" y="5171073"/>
              <a:ext cx="397751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TextBox 223">
              <a:extLst>
                <a:ext uri="{FF2B5EF4-FFF2-40B4-BE49-F238E27FC236}">
                  <a16:creationId xmlns:a16="http://schemas.microsoft.com/office/drawing/2014/main" id="{E2010423-1DC6-4FCD-ADF6-F57B2A3EA698}"/>
                </a:ext>
              </a:extLst>
            </p:cNvPr>
            <p:cNvSpPr txBox="1"/>
            <p:nvPr/>
          </p:nvSpPr>
          <p:spPr>
            <a:xfrm>
              <a:off x="10184535" y="5281348"/>
              <a:ext cx="943167"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Arial" panose="020B0604020202020204" pitchFamily="34" charset="0"/>
                  <a:cs typeface="Arial" panose="020B0604020202020204" pitchFamily="34" charset="0"/>
                </a:rPr>
                <a:t>180 m</a:t>
              </a:r>
            </a:p>
          </p:txBody>
        </p:sp>
        <p:sp>
          <p:nvSpPr>
            <p:cNvPr id="60" name="Arc 59">
              <a:extLst>
                <a:ext uri="{FF2B5EF4-FFF2-40B4-BE49-F238E27FC236}">
                  <a16:creationId xmlns:a16="http://schemas.microsoft.com/office/drawing/2014/main" id="{03A1DB43-C5BE-4FD1-B5E9-7A07A610E5CB}"/>
                </a:ext>
              </a:extLst>
            </p:cNvPr>
            <p:cNvSpPr/>
            <p:nvPr/>
          </p:nvSpPr>
          <p:spPr>
            <a:xfrm>
              <a:off x="10807300" y="4170100"/>
              <a:ext cx="632921" cy="522705"/>
            </a:xfrm>
            <a:prstGeom prst="arc">
              <a:avLst>
                <a:gd name="adj1" fmla="val 1108194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GB"/>
            </a:p>
          </p:txBody>
        </p:sp>
        <p:sp>
          <p:nvSpPr>
            <p:cNvPr id="61" name="Arc 60">
              <a:extLst>
                <a:ext uri="{FF2B5EF4-FFF2-40B4-BE49-F238E27FC236}">
                  <a16:creationId xmlns:a16="http://schemas.microsoft.com/office/drawing/2014/main" id="{BB7EA76B-B52F-4F48-87F1-9C0DEC6050C3}"/>
                </a:ext>
              </a:extLst>
            </p:cNvPr>
            <p:cNvSpPr/>
            <p:nvPr/>
          </p:nvSpPr>
          <p:spPr>
            <a:xfrm rot="10800000">
              <a:off x="10834036" y="5281348"/>
              <a:ext cx="702074" cy="533752"/>
            </a:xfrm>
            <a:prstGeom prst="arc">
              <a:avLst>
                <a:gd name="adj1" fmla="val 11067998"/>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GB"/>
            </a:p>
          </p:txBody>
        </p:sp>
        <p:sp>
          <p:nvSpPr>
            <p:cNvPr id="62" name="TextBox 223">
              <a:extLst>
                <a:ext uri="{FF2B5EF4-FFF2-40B4-BE49-F238E27FC236}">
                  <a16:creationId xmlns:a16="http://schemas.microsoft.com/office/drawing/2014/main" id="{624CEC83-465A-47A2-ACFC-789E7E43BBC8}"/>
                </a:ext>
              </a:extLst>
            </p:cNvPr>
            <p:cNvSpPr txBox="1"/>
            <p:nvPr/>
          </p:nvSpPr>
          <p:spPr>
            <a:xfrm>
              <a:off x="10311559" y="4328019"/>
              <a:ext cx="943167" cy="315743"/>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Arial" panose="020B0604020202020204" pitchFamily="34" charset="0"/>
                  <a:cs typeface="Arial" panose="020B0604020202020204" pitchFamily="34" charset="0"/>
                </a:rPr>
                <a:t>100%</a:t>
              </a:r>
            </a:p>
          </p:txBody>
        </p:sp>
        <p:sp>
          <p:nvSpPr>
            <p:cNvPr id="63" name="TextBox 223">
              <a:extLst>
                <a:ext uri="{FF2B5EF4-FFF2-40B4-BE49-F238E27FC236}">
                  <a16:creationId xmlns:a16="http://schemas.microsoft.com/office/drawing/2014/main" id="{269194DB-89A8-4401-84A5-842B2F7B74C3}"/>
                </a:ext>
              </a:extLst>
            </p:cNvPr>
            <p:cNvSpPr txBox="1"/>
            <p:nvPr/>
          </p:nvSpPr>
          <p:spPr>
            <a:xfrm>
              <a:off x="11185073" y="5274992"/>
              <a:ext cx="943167"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Arial" panose="020B0604020202020204" pitchFamily="34" charset="0"/>
                  <a:cs typeface="Arial" panose="020B0604020202020204" pitchFamily="34" charset="0"/>
                </a:rPr>
                <a:t>216 m</a:t>
              </a:r>
            </a:p>
          </p:txBody>
        </p:sp>
        <p:sp>
          <p:nvSpPr>
            <p:cNvPr id="64" name="TextBox 223">
              <a:extLst>
                <a:ext uri="{FF2B5EF4-FFF2-40B4-BE49-F238E27FC236}">
                  <a16:creationId xmlns:a16="http://schemas.microsoft.com/office/drawing/2014/main" id="{671F2AB9-406F-436A-86E0-19D94BF953B6}"/>
                </a:ext>
              </a:extLst>
            </p:cNvPr>
            <p:cNvSpPr txBox="1"/>
            <p:nvPr/>
          </p:nvSpPr>
          <p:spPr>
            <a:xfrm>
              <a:off x="11121228" y="4322740"/>
              <a:ext cx="943167"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Arial" panose="020B0604020202020204" pitchFamily="34" charset="0"/>
                  <a:cs typeface="Arial" panose="020B0604020202020204" pitchFamily="34" charset="0"/>
                </a:rPr>
                <a:t>120%</a:t>
              </a:r>
            </a:p>
          </p:txBody>
        </p:sp>
        <p:cxnSp>
          <p:nvCxnSpPr>
            <p:cNvPr id="65" name="Straight Connector 64">
              <a:extLst>
                <a:ext uri="{FF2B5EF4-FFF2-40B4-BE49-F238E27FC236}">
                  <a16:creationId xmlns:a16="http://schemas.microsoft.com/office/drawing/2014/main" id="{847E275D-FBC8-4634-9C88-353262807C71}"/>
                </a:ext>
              </a:extLst>
            </p:cNvPr>
            <p:cNvCxnSpPr>
              <a:cxnSpLocks/>
            </p:cNvCxnSpPr>
            <p:nvPr/>
          </p:nvCxnSpPr>
          <p:spPr>
            <a:xfrm flipV="1">
              <a:off x="10823354" y="4636711"/>
              <a:ext cx="0" cy="645122"/>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EECDC951-E1BD-42BD-8E93-C8E1B8D737BC}"/>
                </a:ext>
              </a:extLst>
            </p:cNvPr>
            <p:cNvCxnSpPr>
              <a:cxnSpLocks/>
            </p:cNvCxnSpPr>
            <p:nvPr/>
          </p:nvCxnSpPr>
          <p:spPr>
            <a:xfrm flipV="1">
              <a:off x="7506460" y="4654025"/>
              <a:ext cx="13145" cy="627808"/>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7" name="TextBox 212">
              <a:extLst>
                <a:ext uri="{FF2B5EF4-FFF2-40B4-BE49-F238E27FC236}">
                  <a16:creationId xmlns:a16="http://schemas.microsoft.com/office/drawing/2014/main" id="{0A3C101C-DEB5-4BE4-9689-68D14318D3A2}"/>
                </a:ext>
              </a:extLst>
            </p:cNvPr>
            <p:cNvSpPr txBox="1"/>
            <p:nvPr/>
          </p:nvSpPr>
          <p:spPr>
            <a:xfrm>
              <a:off x="10744751" y="3835092"/>
              <a:ext cx="749362"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b="1" dirty="0">
                  <a:solidFill>
                    <a:srgbClr val="BE0064"/>
                  </a:solidFill>
                  <a:latin typeface="Arial" panose="020B0604020202020204" pitchFamily="34" charset="0"/>
                  <a:cs typeface="Arial" panose="020B0604020202020204" pitchFamily="34" charset="0"/>
                </a:rPr>
                <a:t>×1.2</a:t>
              </a:r>
            </a:p>
          </p:txBody>
        </p:sp>
        <p:sp>
          <p:nvSpPr>
            <p:cNvPr id="68" name="TextBox 212">
              <a:extLst>
                <a:ext uri="{FF2B5EF4-FFF2-40B4-BE49-F238E27FC236}">
                  <a16:creationId xmlns:a16="http://schemas.microsoft.com/office/drawing/2014/main" id="{96DF0378-D8F1-4DBF-8722-543B269999BF}"/>
                </a:ext>
              </a:extLst>
            </p:cNvPr>
            <p:cNvSpPr txBox="1"/>
            <p:nvPr/>
          </p:nvSpPr>
          <p:spPr>
            <a:xfrm>
              <a:off x="10885079" y="5760797"/>
              <a:ext cx="749362"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b="1" dirty="0">
                  <a:solidFill>
                    <a:srgbClr val="BE0064"/>
                  </a:solidFill>
                  <a:latin typeface="Arial" panose="020B0604020202020204" pitchFamily="34" charset="0"/>
                  <a:cs typeface="Arial" panose="020B0604020202020204" pitchFamily="34" charset="0"/>
                </a:rPr>
                <a:t>×1.2</a:t>
              </a:r>
            </a:p>
          </p:txBody>
        </p:sp>
      </p:grpSp>
      <p:grpSp>
        <p:nvGrpSpPr>
          <p:cNvPr id="87" name="Group 86">
            <a:extLst>
              <a:ext uri="{FF2B5EF4-FFF2-40B4-BE49-F238E27FC236}">
                <a16:creationId xmlns:a16="http://schemas.microsoft.com/office/drawing/2014/main" id="{348C1E3F-DCFD-4B4D-A1D5-47B77E90AE05}"/>
              </a:ext>
            </a:extLst>
          </p:cNvPr>
          <p:cNvGrpSpPr/>
          <p:nvPr/>
        </p:nvGrpSpPr>
        <p:grpSpPr>
          <a:xfrm>
            <a:off x="4210816" y="1168401"/>
            <a:ext cx="7368754" cy="5075565"/>
            <a:chOff x="4210816" y="1129212"/>
            <a:chExt cx="7368754" cy="5075565"/>
          </a:xfrm>
        </p:grpSpPr>
        <p:sp>
          <p:nvSpPr>
            <p:cNvPr id="84" name="Rectangle 83">
              <a:extLst>
                <a:ext uri="{FF2B5EF4-FFF2-40B4-BE49-F238E27FC236}">
                  <a16:creationId xmlns:a16="http://schemas.microsoft.com/office/drawing/2014/main" id="{D567E40B-A006-45D8-83CE-C9B5FB1C7D99}"/>
                </a:ext>
              </a:extLst>
            </p:cNvPr>
            <p:cNvSpPr/>
            <p:nvPr/>
          </p:nvSpPr>
          <p:spPr>
            <a:xfrm>
              <a:off x="4210816" y="1129212"/>
              <a:ext cx="7368754" cy="5075565"/>
            </a:xfrm>
            <a:prstGeom prst="rect">
              <a:avLst/>
            </a:prstGeom>
            <a:noFill/>
            <a:ln w="38100">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6" name="Straight Connector 85">
              <a:extLst>
                <a:ext uri="{FF2B5EF4-FFF2-40B4-BE49-F238E27FC236}">
                  <a16:creationId xmlns:a16="http://schemas.microsoft.com/office/drawing/2014/main" id="{2691C35B-642E-4BE6-B9B7-238044B39ED2}"/>
                </a:ext>
              </a:extLst>
            </p:cNvPr>
            <p:cNvCxnSpPr>
              <a:stCxn id="84" idx="1"/>
              <a:endCxn id="84" idx="3"/>
            </p:cNvCxnSpPr>
            <p:nvPr/>
          </p:nvCxnSpPr>
          <p:spPr>
            <a:xfrm>
              <a:off x="4210816" y="3666995"/>
              <a:ext cx="7368754" cy="0"/>
            </a:xfrm>
            <a:prstGeom prst="line">
              <a:avLst/>
            </a:prstGeom>
            <a:ln w="38100">
              <a:solidFill>
                <a:srgbClr val="BE0064"/>
              </a:solidFill>
            </a:ln>
          </p:spPr>
          <p:style>
            <a:lnRef idx="1">
              <a:schemeClr val="accent1"/>
            </a:lnRef>
            <a:fillRef idx="0">
              <a:schemeClr val="accent1"/>
            </a:fillRef>
            <a:effectRef idx="0">
              <a:schemeClr val="accent1"/>
            </a:effectRef>
            <a:fontRef idx="minor">
              <a:schemeClr val="tx1"/>
            </a:fontRef>
          </p:style>
        </p:cxnSp>
      </p:grpSp>
      <p:sp>
        <p:nvSpPr>
          <p:cNvPr id="90" name="TextBox 89">
            <a:extLst>
              <a:ext uri="{FF2B5EF4-FFF2-40B4-BE49-F238E27FC236}">
                <a16:creationId xmlns:a16="http://schemas.microsoft.com/office/drawing/2014/main" id="{9961CB91-C7DB-473A-9D0B-A3CAE67D7CA1}"/>
              </a:ext>
            </a:extLst>
          </p:cNvPr>
          <p:cNvSpPr txBox="1"/>
          <p:nvPr/>
        </p:nvSpPr>
        <p:spPr>
          <a:xfrm>
            <a:off x="101276" y="5861112"/>
            <a:ext cx="4131648" cy="461665"/>
          </a:xfrm>
          <a:prstGeom prst="rect">
            <a:avLst/>
          </a:prstGeom>
          <a:noFill/>
        </p:spPr>
        <p:txBody>
          <a:bodyPr wrap="square" rtlCol="0">
            <a:spAutoFit/>
          </a:bodyPr>
          <a:lstStyle/>
          <a:p>
            <a:pPr algn="ctr"/>
            <a:r>
              <a:rPr lang="en-US" sz="2400" b="1" dirty="0"/>
              <a:t>Current price</a:t>
            </a:r>
            <a:r>
              <a:rPr lang="en-US" sz="2400" dirty="0"/>
              <a:t>: 180 m, £2.70</a:t>
            </a:r>
            <a:r>
              <a:rPr lang="en-US" dirty="0"/>
              <a:t>  </a:t>
            </a:r>
          </a:p>
        </p:txBody>
      </p:sp>
      <p:sp>
        <p:nvSpPr>
          <p:cNvPr id="53" name="Rectangle 52">
            <a:extLst>
              <a:ext uri="{FF2B5EF4-FFF2-40B4-BE49-F238E27FC236}">
                <a16:creationId xmlns:a16="http://schemas.microsoft.com/office/drawing/2014/main" id="{6ED9ED66-AF42-458D-99E5-659CA705C421}"/>
              </a:ext>
              <a:ext uri="{C183D7F6-B498-43B3-948B-1728B52AA6E4}">
                <adec:decorative xmlns:adec="http://schemas.microsoft.com/office/drawing/2017/decorative" val="1"/>
              </a:ext>
            </a:extLst>
          </p:cNvPr>
          <p:cNvSpPr/>
          <p:nvPr/>
        </p:nvSpPr>
        <p:spPr>
          <a:xfrm>
            <a:off x="6747036" y="1329763"/>
            <a:ext cx="4733829" cy="2244894"/>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a:solidFill>
                  <a:srgbClr val="BE0064"/>
                </a:solidFill>
              </a:rPr>
              <a:t>Click to reveal</a:t>
            </a:r>
          </a:p>
        </p:txBody>
      </p:sp>
      <p:sp>
        <p:nvSpPr>
          <p:cNvPr id="69" name="Rectangle 68">
            <a:extLst>
              <a:ext uri="{FF2B5EF4-FFF2-40B4-BE49-F238E27FC236}">
                <a16:creationId xmlns:a16="http://schemas.microsoft.com/office/drawing/2014/main" id="{E0464F86-31BA-45A2-8C7C-B97A8564F1A5}"/>
              </a:ext>
              <a:ext uri="{C183D7F6-B498-43B3-948B-1728B52AA6E4}">
                <adec:decorative xmlns:adec="http://schemas.microsoft.com/office/drawing/2017/decorative" val="1"/>
              </a:ext>
            </a:extLst>
          </p:cNvPr>
          <p:cNvSpPr/>
          <p:nvPr/>
        </p:nvSpPr>
        <p:spPr>
          <a:xfrm>
            <a:off x="6758889" y="3911178"/>
            <a:ext cx="4721976" cy="2244894"/>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a:solidFill>
                  <a:srgbClr val="BE0064"/>
                </a:solidFill>
              </a:rPr>
              <a:t>Click to reveal</a:t>
            </a:r>
          </a:p>
        </p:txBody>
      </p:sp>
    </p:spTree>
    <p:extLst>
      <p:ext uri="{BB962C8B-B14F-4D97-AF65-F5344CB8AC3E}">
        <p14:creationId xmlns:p14="http://schemas.microsoft.com/office/powerpoint/2010/main" val="417625754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3"/>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hidden"/>
                                      </p:to>
                                    </p:set>
                                  </p:childTnLst>
                                </p:cTn>
                              </p:par>
                            </p:childTnLst>
                          </p:cTn>
                        </p:par>
                      </p:childTnLst>
                    </p:cTn>
                  </p:par>
                </p:childTnLst>
              </p:cTn>
              <p:nextCondLst>
                <p:cond evt="onClick" delay="0">
                  <p:tgtEl>
                    <p:spTgt spid="53"/>
                  </p:tgtEl>
                </p:cond>
              </p:nextCondLst>
            </p:seq>
            <p:seq concurrent="1" nextAc="seek">
              <p:cTn id="7" restart="whenNotActive" fill="hold" evtFilter="cancelBubble" nodeType="interactiveSeq">
                <p:stCondLst>
                  <p:cond evt="onClick" delay="0">
                    <p:tgtEl>
                      <p:spTgt spid="69"/>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69"/>
                                        </p:tgtEl>
                                        <p:attrNameLst>
                                          <p:attrName>style.visibility</p:attrName>
                                        </p:attrNameLst>
                                      </p:cBhvr>
                                      <p:to>
                                        <p:strVal val="hidden"/>
                                      </p:to>
                                    </p:set>
                                  </p:childTnLst>
                                </p:cTn>
                              </p:par>
                            </p:childTnLst>
                          </p:cTn>
                        </p:par>
                      </p:childTnLst>
                    </p:cTn>
                  </p:par>
                </p:childTnLst>
              </p:cTn>
              <p:nextCondLst>
                <p:cond evt="onClick" delay="0">
                  <p:tgtEl>
                    <p:spTgt spid="69"/>
                  </p:tgtEl>
                </p:cond>
              </p:nextCondLst>
            </p:seq>
          </p:childTnLst>
        </p:cTn>
      </p:par>
    </p:tnLst>
    <p:bldLst>
      <p:bldP spid="53" grpId="0" animBg="1"/>
      <p:bldP spid="6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512F0C6-646A-B847-B751-F8629AA1EEBB}"/>
              </a:ext>
              <a:ext uri="{C183D7F6-B498-43B3-948B-1728B52AA6E4}">
                <adec:decorative xmlns:adec="http://schemas.microsoft.com/office/drawing/2017/decorative" val="0"/>
              </a:ext>
            </a:extLst>
          </p:cNvPr>
          <p:cNvSpPr>
            <a:spLocks noGrp="1"/>
          </p:cNvSpPr>
          <p:nvPr>
            <p:ph type="sldNum" sz="quarter" idx="12"/>
          </p:nvPr>
        </p:nvSpPr>
        <p:spPr>
          <a:xfrm>
            <a:off x="8971464" y="6448955"/>
            <a:ext cx="2743200" cy="365125"/>
          </a:xfrm>
        </p:spPr>
        <p:txBody>
          <a:bodyPr/>
          <a:lstStyle/>
          <a:p>
            <a:fld id="{892959B6-490E-A144-8C7C-88267F972F69}" type="slidenum">
              <a:rPr lang="en-US" b="1" smtClean="0">
                <a:solidFill>
                  <a:srgbClr val="000000"/>
                </a:solidFill>
                <a:latin typeface="Arial" panose="020B0604020202020204" pitchFamily="34" charset="0"/>
                <a:cs typeface="Arial" panose="020B0604020202020204" pitchFamily="34" charset="0"/>
              </a:rPr>
              <a:t>14</a:t>
            </a:fld>
            <a:endParaRPr lang="en-US" b="1" dirty="0">
              <a:solidFill>
                <a:srgbClr val="000000"/>
              </a:solidFill>
              <a:latin typeface="Arial" panose="020B0604020202020204" pitchFamily="34" charset="0"/>
              <a:cs typeface="Arial" panose="020B0604020202020204" pitchFamily="34" charset="0"/>
            </a:endParaRPr>
          </a:p>
        </p:txBody>
      </p:sp>
      <p:sp>
        <p:nvSpPr>
          <p:cNvPr id="22" name="Isosceles Triangle 2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24"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US" sz="3600" b="1" noProof="0" dirty="0">
                <a:solidFill>
                  <a:srgbClr val="BE0064"/>
                </a:solidFill>
                <a:latin typeface="Arial" panose="020B0604020202020204" pitchFamily="34" charset="0"/>
                <a:cs typeface="Arial" panose="020B0604020202020204" pitchFamily="34" charset="0"/>
              </a:rPr>
              <a:t>Original price: £2.70</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32" name="TextBox 31">
            <a:extLst>
              <a:ext uri="{FF2B5EF4-FFF2-40B4-BE49-F238E27FC236}">
                <a16:creationId xmlns:a16="http://schemas.microsoft.com/office/drawing/2014/main" id="{B0368C08-DEAE-4069-AAC6-76CF00AF1749}"/>
              </a:ext>
            </a:extLst>
          </p:cNvPr>
          <p:cNvSpPr txBox="1"/>
          <p:nvPr/>
        </p:nvSpPr>
        <p:spPr>
          <a:xfrm>
            <a:off x="3822299" y="1225226"/>
            <a:ext cx="2663999" cy="882720"/>
          </a:xfrm>
          <a:prstGeom prst="rect">
            <a:avLst/>
          </a:prstGeom>
          <a:noFill/>
        </p:spPr>
        <p:txBody>
          <a:bodyPr wrap="square" rtlCol="0">
            <a:spAutoFit/>
          </a:bodyPr>
          <a:lstStyle/>
          <a:p>
            <a:pPr algn="ctr">
              <a:lnSpc>
                <a:spcPts val="3100"/>
              </a:lnSpc>
              <a:spcAft>
                <a:spcPts val="600"/>
              </a:spcAft>
            </a:pPr>
            <a:r>
              <a:rPr lang="en-US" sz="2400" b="1" dirty="0">
                <a:latin typeface="Arial" panose="020B0604020202020204" pitchFamily="34" charset="0"/>
                <a:cs typeface="Arial" panose="020B0604020202020204" pitchFamily="34" charset="0"/>
              </a:rPr>
              <a:t>Additive</a:t>
            </a:r>
            <a:br>
              <a:rPr lang="en-US" sz="2400" b="1" dirty="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approach:</a:t>
            </a:r>
          </a:p>
        </p:txBody>
      </p:sp>
      <p:sp>
        <p:nvSpPr>
          <p:cNvPr id="33" name="TextBox 32">
            <a:extLst>
              <a:ext uri="{FF2B5EF4-FFF2-40B4-BE49-F238E27FC236}">
                <a16:creationId xmlns:a16="http://schemas.microsoft.com/office/drawing/2014/main" id="{B0368C08-DEAE-4069-AAC6-76CF00AF1749}"/>
              </a:ext>
            </a:extLst>
          </p:cNvPr>
          <p:cNvSpPr txBox="1"/>
          <p:nvPr/>
        </p:nvSpPr>
        <p:spPr>
          <a:xfrm>
            <a:off x="4037519" y="3884000"/>
            <a:ext cx="2663999" cy="882720"/>
          </a:xfrm>
          <a:prstGeom prst="rect">
            <a:avLst/>
          </a:prstGeom>
          <a:noFill/>
        </p:spPr>
        <p:txBody>
          <a:bodyPr wrap="square" rtlCol="0">
            <a:spAutoFit/>
          </a:bodyPr>
          <a:lstStyle/>
          <a:p>
            <a:pPr algn="ctr">
              <a:lnSpc>
                <a:spcPts val="3100"/>
              </a:lnSpc>
              <a:spcAft>
                <a:spcPts val="600"/>
              </a:spcAft>
            </a:pPr>
            <a:r>
              <a:rPr lang="en-US" sz="2400" b="1" dirty="0">
                <a:latin typeface="Arial" panose="020B0604020202020204" pitchFamily="34" charset="0"/>
                <a:cs typeface="Arial" panose="020B0604020202020204" pitchFamily="34" charset="0"/>
              </a:rPr>
              <a:t>Multiplicative</a:t>
            </a:r>
            <a:br>
              <a:rPr lang="en-US" sz="2400" b="1" dirty="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approach:</a:t>
            </a:r>
          </a:p>
        </p:txBody>
      </p:sp>
      <p:pic>
        <p:nvPicPr>
          <p:cNvPr id="15" name="Picture 14">
            <a:extLst>
              <a:ext uri="{FF2B5EF4-FFF2-40B4-BE49-F238E27FC236}">
                <a16:creationId xmlns:a16="http://schemas.microsoft.com/office/drawing/2014/main" id="{FB800BCC-0336-4BE0-AC66-2562D44E75F7}"/>
              </a:ext>
            </a:extLst>
          </p:cNvPr>
          <p:cNvPicPr>
            <a:picLocks noChangeAspect="1"/>
          </p:cNvPicPr>
          <p:nvPr/>
        </p:nvPicPr>
        <p:blipFill>
          <a:blip r:embed="rId3" cstate="email">
            <a:extLst>
              <a:ext uri="{28A0092B-C50C-407E-A947-70E740481C1C}">
                <a14:useLocalDpi xmlns:a14="http://schemas.microsoft.com/office/drawing/2010/main"/>
              </a:ext>
            </a:extLst>
          </a:blip>
          <a:srcRect l="13010" r="13010"/>
          <a:stretch/>
        </p:blipFill>
        <p:spPr bwMode="auto">
          <a:xfrm>
            <a:off x="1361206" y="2515452"/>
            <a:ext cx="2613446" cy="2355122"/>
          </a:xfrm>
          <a:prstGeom prst="rect">
            <a:avLst/>
          </a:prstGeom>
          <a:ln>
            <a:noFill/>
          </a:ln>
          <a:extLst>
            <a:ext uri="{53640926-AAD7-44d8-BBD7-CCE9431645EC}">
              <a14:shadowObscured xmlns:a14="http://schemas.microsoft.com/office/drawing/2010/main" xmlns=""/>
            </a:ext>
          </a:extLst>
        </p:spPr>
      </p:pic>
      <p:sp>
        <p:nvSpPr>
          <p:cNvPr id="19" name="Explosion 1 15">
            <a:extLst>
              <a:ext uri="{FF2B5EF4-FFF2-40B4-BE49-F238E27FC236}">
                <a16:creationId xmlns:a16="http://schemas.microsoft.com/office/drawing/2014/main" id="{CEFC958C-2D61-4393-812E-CCA8D8E8290B}"/>
              </a:ext>
            </a:extLst>
          </p:cNvPr>
          <p:cNvSpPr/>
          <p:nvPr/>
        </p:nvSpPr>
        <p:spPr>
          <a:xfrm>
            <a:off x="451391" y="2436641"/>
            <a:ext cx="1967227" cy="1923564"/>
          </a:xfrm>
          <a:prstGeom prst="irregularSeal1">
            <a:avLst/>
          </a:prstGeom>
          <a:solidFill>
            <a:srgbClr val="FFFFFF"/>
          </a:solidFill>
          <a:ln w="19050">
            <a:solidFill>
              <a:srgbClr val="BE006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AE2F2B84-54CD-45C0-B87D-3B3FEB12C047}"/>
              </a:ext>
            </a:extLst>
          </p:cNvPr>
          <p:cNvSpPr txBox="1"/>
          <p:nvPr/>
        </p:nvSpPr>
        <p:spPr>
          <a:xfrm>
            <a:off x="969540" y="2931371"/>
            <a:ext cx="972592" cy="830997"/>
          </a:xfrm>
          <a:prstGeom prst="rect">
            <a:avLst/>
          </a:prstGeom>
          <a:noFill/>
        </p:spPr>
        <p:txBody>
          <a:bodyPr wrap="none" rtlCol="0">
            <a:spAutoFit/>
          </a:bodyPr>
          <a:lstStyle/>
          <a:p>
            <a:pPr algn="ctr"/>
            <a:r>
              <a:rPr lang="en-US" sz="2400" b="1" dirty="0"/>
              <a:t>180 m</a:t>
            </a:r>
          </a:p>
          <a:p>
            <a:r>
              <a:rPr lang="en-US" sz="2400" b="1" dirty="0"/>
              <a:t>£2.16</a:t>
            </a:r>
            <a:endParaRPr lang="en-US" dirty="0"/>
          </a:p>
        </p:txBody>
      </p:sp>
      <p:sp>
        <p:nvSpPr>
          <p:cNvPr id="26" name="TextBox 25">
            <a:extLst>
              <a:ext uri="{FF2B5EF4-FFF2-40B4-BE49-F238E27FC236}">
                <a16:creationId xmlns:a16="http://schemas.microsoft.com/office/drawing/2014/main" id="{1C11EBFC-712D-457B-909B-818166824B77}"/>
              </a:ext>
            </a:extLst>
          </p:cNvPr>
          <p:cNvSpPr txBox="1"/>
          <p:nvPr/>
        </p:nvSpPr>
        <p:spPr>
          <a:xfrm>
            <a:off x="637712" y="1480038"/>
            <a:ext cx="3058776" cy="887422"/>
          </a:xfrm>
          <a:prstGeom prst="rect">
            <a:avLst/>
          </a:prstGeom>
          <a:noFill/>
        </p:spPr>
        <p:txBody>
          <a:bodyPr wrap="square" rtlCol="0">
            <a:spAutoFit/>
          </a:bodyPr>
          <a:lstStyle/>
          <a:p>
            <a:pPr algn="ctr">
              <a:lnSpc>
                <a:spcPts val="3100"/>
              </a:lnSpc>
              <a:spcAft>
                <a:spcPts val="600"/>
              </a:spcAft>
            </a:pPr>
            <a:r>
              <a:rPr lang="en-US" sz="2800" b="1" dirty="0">
                <a:latin typeface="Arial" panose="020B0604020202020204" pitchFamily="34" charset="0"/>
                <a:cs typeface="Arial" panose="020B0604020202020204" pitchFamily="34" charset="0"/>
              </a:rPr>
              <a:t>Offer 2: </a:t>
            </a:r>
            <a:br>
              <a:rPr lang="en-US" sz="2800" b="1" dirty="0">
                <a:latin typeface="Arial" panose="020B0604020202020204" pitchFamily="34" charset="0"/>
                <a:cs typeface="Arial" panose="020B0604020202020204" pitchFamily="34" charset="0"/>
              </a:rPr>
            </a:br>
            <a:r>
              <a:rPr lang="en-US" sz="2800" b="1" i="1" dirty="0">
                <a:latin typeface="Arial" panose="020B0604020202020204" pitchFamily="34" charset="0"/>
                <a:cs typeface="Arial" panose="020B0604020202020204" pitchFamily="34" charset="0"/>
              </a:rPr>
              <a:t>20% OFF</a:t>
            </a:r>
            <a:r>
              <a:rPr lang="en-US" sz="2800" b="1" dirty="0">
                <a:latin typeface="Arial" panose="020B0604020202020204" pitchFamily="34" charset="0"/>
                <a:cs typeface="Arial" panose="020B0604020202020204" pitchFamily="34" charset="0"/>
              </a:rPr>
              <a:t> </a:t>
            </a:r>
            <a:endParaRPr lang="en-US" sz="2400" b="1" dirty="0">
              <a:latin typeface="Arial" panose="020B0604020202020204" pitchFamily="34" charset="0"/>
              <a:cs typeface="Arial" panose="020B0604020202020204" pitchFamily="34" charset="0"/>
            </a:endParaRPr>
          </a:p>
        </p:txBody>
      </p:sp>
      <p:graphicFrame>
        <p:nvGraphicFramePr>
          <p:cNvPr id="28" name="Table 27">
            <a:extLst>
              <a:ext uri="{FF2B5EF4-FFF2-40B4-BE49-F238E27FC236}">
                <a16:creationId xmlns:a16="http://schemas.microsoft.com/office/drawing/2014/main" id="{1E1A08FB-648A-4767-8EB9-5C0113D9D025}"/>
              </a:ext>
            </a:extLst>
          </p:cNvPr>
          <p:cNvGraphicFramePr>
            <a:graphicFrameLocks noGrp="1"/>
          </p:cNvGraphicFramePr>
          <p:nvPr>
            <p:extLst>
              <p:ext uri="{D42A27DB-BD31-4B8C-83A1-F6EECF244321}">
                <p14:modId xmlns:p14="http://schemas.microsoft.com/office/powerpoint/2010/main" val="307256825"/>
              </p:ext>
            </p:extLst>
          </p:nvPr>
        </p:nvGraphicFramePr>
        <p:xfrm>
          <a:off x="7048841" y="1690016"/>
          <a:ext cx="3286698" cy="370840"/>
        </p:xfrm>
        <a:graphic>
          <a:graphicData uri="http://schemas.openxmlformats.org/drawingml/2006/table">
            <a:tbl>
              <a:tblPr firstRow="1" bandRow="1">
                <a:tableStyleId>{5940675A-B579-460E-94D1-54222C63F5DA}</a:tableStyleId>
              </a:tblPr>
              <a:tblGrid>
                <a:gridCol w="3286698">
                  <a:extLst>
                    <a:ext uri="{9D8B030D-6E8A-4147-A177-3AD203B41FA5}">
                      <a16:colId xmlns:a16="http://schemas.microsoft.com/office/drawing/2014/main" val="20000"/>
                    </a:ext>
                  </a:extLst>
                </a:gridCol>
              </a:tblGrid>
              <a:tr h="370840">
                <a:tc>
                  <a:txBody>
                    <a:bodyPr/>
                    <a:lstStyle/>
                    <a:p>
                      <a:pPr algn="ctr"/>
                      <a:r>
                        <a:rPr lang="en-US" sz="1800" dirty="0">
                          <a:latin typeface="Arial" panose="020B0604020202020204" pitchFamily="34" charset="0"/>
                          <a:cs typeface="Arial" panose="020B0604020202020204" pitchFamily="34" charset="0"/>
                        </a:rPr>
                        <a:t>100%</a:t>
                      </a:r>
                    </a:p>
                  </a:txBody>
                  <a:tcPr anchor="ctr">
                    <a:solidFill>
                      <a:srgbClr val="EFDCBF"/>
                    </a:solidFill>
                  </a:tcPr>
                </a:tc>
                <a:extLst>
                  <a:ext uri="{0D108BD9-81ED-4DB2-BD59-A6C34878D82A}">
                    <a16:rowId xmlns:a16="http://schemas.microsoft.com/office/drawing/2014/main" val="10000"/>
                  </a:ext>
                </a:extLst>
              </a:tr>
            </a:tbl>
          </a:graphicData>
        </a:graphic>
      </p:graphicFrame>
      <p:grpSp>
        <p:nvGrpSpPr>
          <p:cNvPr id="8" name="Group 7">
            <a:extLst>
              <a:ext uri="{FF2B5EF4-FFF2-40B4-BE49-F238E27FC236}">
                <a16:creationId xmlns:a16="http://schemas.microsoft.com/office/drawing/2014/main" id="{17E67A3D-10AF-4F6E-AB37-4752C7852524}"/>
              </a:ext>
            </a:extLst>
          </p:cNvPr>
          <p:cNvGrpSpPr/>
          <p:nvPr/>
        </p:nvGrpSpPr>
        <p:grpSpPr>
          <a:xfrm>
            <a:off x="6747037" y="3858032"/>
            <a:ext cx="4287437" cy="2309458"/>
            <a:chOff x="6747037" y="3858032"/>
            <a:chExt cx="4287437" cy="2309458"/>
          </a:xfrm>
        </p:grpSpPr>
        <p:sp>
          <p:nvSpPr>
            <p:cNvPr id="54" name="TextBox 212">
              <a:extLst>
                <a:ext uri="{FF2B5EF4-FFF2-40B4-BE49-F238E27FC236}">
                  <a16:creationId xmlns:a16="http://schemas.microsoft.com/office/drawing/2014/main" id="{A1EF96AC-9680-4B2F-9798-EFCC69ACD617}"/>
                </a:ext>
              </a:extLst>
            </p:cNvPr>
            <p:cNvSpPr txBox="1"/>
            <p:nvPr/>
          </p:nvSpPr>
          <p:spPr>
            <a:xfrm>
              <a:off x="6840266" y="4412521"/>
              <a:ext cx="517348" cy="315743"/>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Arial" panose="020B0604020202020204" pitchFamily="34" charset="0"/>
                  <a:cs typeface="Arial" panose="020B0604020202020204" pitchFamily="34" charset="0"/>
                </a:rPr>
                <a:t>0%</a:t>
              </a:r>
            </a:p>
          </p:txBody>
        </p:sp>
        <p:sp>
          <p:nvSpPr>
            <p:cNvPr id="55" name="TextBox 251">
              <a:extLst>
                <a:ext uri="{FF2B5EF4-FFF2-40B4-BE49-F238E27FC236}">
                  <a16:creationId xmlns:a16="http://schemas.microsoft.com/office/drawing/2014/main" id="{91513F75-68C5-49F8-BF2B-49302CA8E065}"/>
                </a:ext>
              </a:extLst>
            </p:cNvPr>
            <p:cNvSpPr txBox="1"/>
            <p:nvPr/>
          </p:nvSpPr>
          <p:spPr>
            <a:xfrm>
              <a:off x="6747037" y="5359166"/>
              <a:ext cx="62428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Arial" panose="020B0604020202020204" pitchFamily="34" charset="0"/>
                  <a:cs typeface="Arial" panose="020B0604020202020204" pitchFamily="34" charset="0"/>
                </a:rPr>
                <a:t>£0</a:t>
              </a:r>
            </a:p>
          </p:txBody>
        </p:sp>
        <p:cxnSp>
          <p:nvCxnSpPr>
            <p:cNvPr id="56" name="Straight Connector 55">
              <a:extLst>
                <a:ext uri="{FF2B5EF4-FFF2-40B4-BE49-F238E27FC236}">
                  <a16:creationId xmlns:a16="http://schemas.microsoft.com/office/drawing/2014/main" id="{1E74ECEE-93F6-487E-AD88-C79343F9401B}"/>
                </a:ext>
              </a:extLst>
            </p:cNvPr>
            <p:cNvCxnSpPr>
              <a:cxnSpLocks/>
            </p:cNvCxnSpPr>
            <p:nvPr/>
          </p:nvCxnSpPr>
          <p:spPr>
            <a:xfrm>
              <a:off x="7031312" y="4885454"/>
              <a:ext cx="333096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2EC3D09E-C1F0-4BEA-9429-F7B9A89C6667}"/>
                </a:ext>
              </a:extLst>
            </p:cNvPr>
            <p:cNvCxnSpPr>
              <a:cxnSpLocks/>
            </p:cNvCxnSpPr>
            <p:nvPr/>
          </p:nvCxnSpPr>
          <p:spPr>
            <a:xfrm flipV="1">
              <a:off x="9713256" y="4689484"/>
              <a:ext cx="0" cy="645122"/>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339E85FA-5DEE-4419-A3E7-8DB1CE464ED6}"/>
                </a:ext>
              </a:extLst>
            </p:cNvPr>
            <p:cNvCxnSpPr>
              <a:cxnSpLocks/>
            </p:cNvCxnSpPr>
            <p:nvPr/>
          </p:nvCxnSpPr>
          <p:spPr>
            <a:xfrm>
              <a:off x="7039315" y="5206532"/>
              <a:ext cx="3312277"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TextBox 223">
              <a:extLst>
                <a:ext uri="{FF2B5EF4-FFF2-40B4-BE49-F238E27FC236}">
                  <a16:creationId xmlns:a16="http://schemas.microsoft.com/office/drawing/2014/main" id="{E2010423-1DC6-4FCD-ADF6-F57B2A3EA698}"/>
                </a:ext>
              </a:extLst>
            </p:cNvPr>
            <p:cNvSpPr txBox="1"/>
            <p:nvPr/>
          </p:nvSpPr>
          <p:spPr>
            <a:xfrm>
              <a:off x="10091307" y="5284794"/>
              <a:ext cx="943167"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Arial" panose="020B0604020202020204" pitchFamily="34" charset="0"/>
                  <a:cs typeface="Arial" panose="020B0604020202020204" pitchFamily="34" charset="0"/>
                </a:rPr>
                <a:t>£2.70</a:t>
              </a:r>
            </a:p>
          </p:txBody>
        </p:sp>
        <p:sp>
          <p:nvSpPr>
            <p:cNvPr id="60" name="Arc 59">
              <a:extLst>
                <a:ext uri="{FF2B5EF4-FFF2-40B4-BE49-F238E27FC236}">
                  <a16:creationId xmlns:a16="http://schemas.microsoft.com/office/drawing/2014/main" id="{03A1DB43-C5BE-4FD1-B5E9-7A07A610E5CB}"/>
                </a:ext>
              </a:extLst>
            </p:cNvPr>
            <p:cNvSpPr/>
            <p:nvPr/>
          </p:nvSpPr>
          <p:spPr>
            <a:xfrm flipH="1">
              <a:off x="9695497" y="4205559"/>
              <a:ext cx="640042" cy="522705"/>
            </a:xfrm>
            <a:prstGeom prst="arc">
              <a:avLst>
                <a:gd name="adj1" fmla="val 11081946"/>
                <a:gd name="adj2" fmla="val 18537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GB"/>
            </a:p>
          </p:txBody>
        </p:sp>
        <p:sp>
          <p:nvSpPr>
            <p:cNvPr id="61" name="Arc 60">
              <a:extLst>
                <a:ext uri="{FF2B5EF4-FFF2-40B4-BE49-F238E27FC236}">
                  <a16:creationId xmlns:a16="http://schemas.microsoft.com/office/drawing/2014/main" id="{BB7EA76B-B52F-4F48-87F1-9C0DEC6050C3}"/>
                </a:ext>
              </a:extLst>
            </p:cNvPr>
            <p:cNvSpPr/>
            <p:nvPr/>
          </p:nvSpPr>
          <p:spPr>
            <a:xfrm rot="10800000" flipH="1">
              <a:off x="9732948" y="5387078"/>
              <a:ext cx="629326" cy="472035"/>
            </a:xfrm>
            <a:prstGeom prst="arc">
              <a:avLst>
                <a:gd name="adj1" fmla="val 10547117"/>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GB"/>
            </a:p>
          </p:txBody>
        </p:sp>
        <p:sp>
          <p:nvSpPr>
            <p:cNvPr id="62" name="TextBox 223">
              <a:extLst>
                <a:ext uri="{FF2B5EF4-FFF2-40B4-BE49-F238E27FC236}">
                  <a16:creationId xmlns:a16="http://schemas.microsoft.com/office/drawing/2014/main" id="{624CEC83-465A-47A2-ACFC-789E7E43BBC8}"/>
                </a:ext>
              </a:extLst>
            </p:cNvPr>
            <p:cNvSpPr txBox="1"/>
            <p:nvPr/>
          </p:nvSpPr>
          <p:spPr>
            <a:xfrm>
              <a:off x="10041822" y="4379211"/>
              <a:ext cx="943167" cy="315743"/>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Arial" panose="020B0604020202020204" pitchFamily="34" charset="0"/>
                  <a:cs typeface="Arial" panose="020B0604020202020204" pitchFamily="34" charset="0"/>
                </a:rPr>
                <a:t>100%</a:t>
              </a:r>
            </a:p>
          </p:txBody>
        </p:sp>
        <p:sp>
          <p:nvSpPr>
            <p:cNvPr id="63" name="TextBox 223">
              <a:extLst>
                <a:ext uri="{FF2B5EF4-FFF2-40B4-BE49-F238E27FC236}">
                  <a16:creationId xmlns:a16="http://schemas.microsoft.com/office/drawing/2014/main" id="{269194DB-89A8-4401-84A5-842B2F7B74C3}"/>
                </a:ext>
              </a:extLst>
            </p:cNvPr>
            <p:cNvSpPr txBox="1"/>
            <p:nvPr/>
          </p:nvSpPr>
          <p:spPr>
            <a:xfrm>
              <a:off x="9230516" y="5323983"/>
              <a:ext cx="943167"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Arial" panose="020B0604020202020204" pitchFamily="34" charset="0"/>
                  <a:cs typeface="Arial" panose="020B0604020202020204" pitchFamily="34" charset="0"/>
                </a:rPr>
                <a:t>£2.16</a:t>
              </a:r>
            </a:p>
          </p:txBody>
        </p:sp>
        <p:sp>
          <p:nvSpPr>
            <p:cNvPr id="64" name="TextBox 223">
              <a:extLst>
                <a:ext uri="{FF2B5EF4-FFF2-40B4-BE49-F238E27FC236}">
                  <a16:creationId xmlns:a16="http://schemas.microsoft.com/office/drawing/2014/main" id="{671F2AB9-406F-436A-86E0-19D94BF953B6}"/>
                </a:ext>
              </a:extLst>
            </p:cNvPr>
            <p:cNvSpPr txBox="1"/>
            <p:nvPr/>
          </p:nvSpPr>
          <p:spPr>
            <a:xfrm>
              <a:off x="9376999" y="4413628"/>
              <a:ext cx="943167"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Arial" panose="020B0604020202020204" pitchFamily="34" charset="0"/>
                  <a:cs typeface="Arial" panose="020B0604020202020204" pitchFamily="34" charset="0"/>
                </a:rPr>
                <a:t>80%</a:t>
              </a:r>
            </a:p>
          </p:txBody>
        </p:sp>
        <p:cxnSp>
          <p:nvCxnSpPr>
            <p:cNvPr id="65" name="Straight Connector 64">
              <a:extLst>
                <a:ext uri="{FF2B5EF4-FFF2-40B4-BE49-F238E27FC236}">
                  <a16:creationId xmlns:a16="http://schemas.microsoft.com/office/drawing/2014/main" id="{847E275D-FBC8-4634-9C88-353262807C71}"/>
                </a:ext>
              </a:extLst>
            </p:cNvPr>
            <p:cNvCxnSpPr>
              <a:cxnSpLocks/>
            </p:cNvCxnSpPr>
            <p:nvPr/>
          </p:nvCxnSpPr>
          <p:spPr>
            <a:xfrm flipV="1">
              <a:off x="10351592" y="4672170"/>
              <a:ext cx="0" cy="645122"/>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EECDC951-E1BD-42BD-8E93-C8E1B8D737BC}"/>
                </a:ext>
              </a:extLst>
            </p:cNvPr>
            <p:cNvCxnSpPr>
              <a:cxnSpLocks/>
            </p:cNvCxnSpPr>
            <p:nvPr/>
          </p:nvCxnSpPr>
          <p:spPr>
            <a:xfrm flipV="1">
              <a:off x="7034698" y="4689484"/>
              <a:ext cx="13145" cy="627808"/>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67" name="TextBox 212">
              <a:extLst>
                <a:ext uri="{FF2B5EF4-FFF2-40B4-BE49-F238E27FC236}">
                  <a16:creationId xmlns:a16="http://schemas.microsoft.com/office/drawing/2014/main" id="{0A3C101C-DEB5-4BE4-9689-68D14318D3A2}"/>
                </a:ext>
              </a:extLst>
            </p:cNvPr>
            <p:cNvSpPr txBox="1"/>
            <p:nvPr/>
          </p:nvSpPr>
          <p:spPr>
            <a:xfrm>
              <a:off x="9650924" y="3858032"/>
              <a:ext cx="749362"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b="1" dirty="0">
                  <a:solidFill>
                    <a:srgbClr val="BE0064"/>
                  </a:solidFill>
                  <a:latin typeface="Arial" panose="020B0604020202020204" pitchFamily="34" charset="0"/>
                  <a:cs typeface="Arial" panose="020B0604020202020204" pitchFamily="34" charset="0"/>
                </a:rPr>
                <a:t>×0.8</a:t>
              </a:r>
            </a:p>
          </p:txBody>
        </p:sp>
        <p:sp>
          <p:nvSpPr>
            <p:cNvPr id="68" name="TextBox 212">
              <a:extLst>
                <a:ext uri="{FF2B5EF4-FFF2-40B4-BE49-F238E27FC236}">
                  <a16:creationId xmlns:a16="http://schemas.microsoft.com/office/drawing/2014/main" id="{96DF0378-D8F1-4DBF-8722-543B269999BF}"/>
                </a:ext>
              </a:extLst>
            </p:cNvPr>
            <p:cNvSpPr txBox="1"/>
            <p:nvPr/>
          </p:nvSpPr>
          <p:spPr>
            <a:xfrm>
              <a:off x="9743630" y="5798158"/>
              <a:ext cx="749362"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b="1" dirty="0">
                  <a:solidFill>
                    <a:srgbClr val="BE0064"/>
                  </a:solidFill>
                  <a:latin typeface="Arial" panose="020B0604020202020204" pitchFamily="34" charset="0"/>
                  <a:cs typeface="Arial" panose="020B0604020202020204" pitchFamily="34" charset="0"/>
                </a:rPr>
                <a:t>×0.8</a:t>
              </a:r>
            </a:p>
          </p:txBody>
        </p:sp>
      </p:grpSp>
      <p:grpSp>
        <p:nvGrpSpPr>
          <p:cNvPr id="87" name="Group 86">
            <a:extLst>
              <a:ext uri="{FF2B5EF4-FFF2-40B4-BE49-F238E27FC236}">
                <a16:creationId xmlns:a16="http://schemas.microsoft.com/office/drawing/2014/main" id="{348C1E3F-DCFD-4B4D-A1D5-47B77E90AE05}"/>
              </a:ext>
            </a:extLst>
          </p:cNvPr>
          <p:cNvGrpSpPr/>
          <p:nvPr/>
        </p:nvGrpSpPr>
        <p:grpSpPr>
          <a:xfrm>
            <a:off x="4210816" y="1168401"/>
            <a:ext cx="7368754" cy="5075565"/>
            <a:chOff x="4210816" y="1129212"/>
            <a:chExt cx="7368754" cy="5075565"/>
          </a:xfrm>
        </p:grpSpPr>
        <p:sp>
          <p:nvSpPr>
            <p:cNvPr id="84" name="Rectangle 83">
              <a:extLst>
                <a:ext uri="{FF2B5EF4-FFF2-40B4-BE49-F238E27FC236}">
                  <a16:creationId xmlns:a16="http://schemas.microsoft.com/office/drawing/2014/main" id="{D567E40B-A006-45D8-83CE-C9B5FB1C7D99}"/>
                </a:ext>
              </a:extLst>
            </p:cNvPr>
            <p:cNvSpPr/>
            <p:nvPr/>
          </p:nvSpPr>
          <p:spPr>
            <a:xfrm>
              <a:off x="4210816" y="1129212"/>
              <a:ext cx="7368754" cy="5075565"/>
            </a:xfrm>
            <a:prstGeom prst="rect">
              <a:avLst/>
            </a:prstGeom>
            <a:noFill/>
            <a:ln w="38100">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6" name="Straight Connector 85">
              <a:extLst>
                <a:ext uri="{FF2B5EF4-FFF2-40B4-BE49-F238E27FC236}">
                  <a16:creationId xmlns:a16="http://schemas.microsoft.com/office/drawing/2014/main" id="{2691C35B-642E-4BE6-B9B7-238044B39ED2}"/>
                </a:ext>
              </a:extLst>
            </p:cNvPr>
            <p:cNvCxnSpPr>
              <a:stCxn id="84" idx="1"/>
              <a:endCxn id="84" idx="3"/>
            </p:cNvCxnSpPr>
            <p:nvPr/>
          </p:nvCxnSpPr>
          <p:spPr>
            <a:xfrm>
              <a:off x="4210816" y="3666995"/>
              <a:ext cx="7368754" cy="0"/>
            </a:xfrm>
            <a:prstGeom prst="line">
              <a:avLst/>
            </a:prstGeom>
            <a:ln w="38100">
              <a:solidFill>
                <a:srgbClr val="BE0064"/>
              </a:solidFill>
            </a:ln>
          </p:spPr>
          <p:style>
            <a:lnRef idx="1">
              <a:schemeClr val="accent1"/>
            </a:lnRef>
            <a:fillRef idx="0">
              <a:schemeClr val="accent1"/>
            </a:fillRef>
            <a:effectRef idx="0">
              <a:schemeClr val="accent1"/>
            </a:effectRef>
            <a:fontRef idx="minor">
              <a:schemeClr val="tx1"/>
            </a:fontRef>
          </p:style>
        </p:cxnSp>
      </p:grpSp>
      <p:graphicFrame>
        <p:nvGraphicFramePr>
          <p:cNvPr id="69" name="Table 68">
            <a:extLst>
              <a:ext uri="{FF2B5EF4-FFF2-40B4-BE49-F238E27FC236}">
                <a16:creationId xmlns:a16="http://schemas.microsoft.com/office/drawing/2014/main" id="{2F24B7B6-3071-4BF2-B188-0E2CD972B66D}"/>
              </a:ext>
            </a:extLst>
          </p:cNvPr>
          <p:cNvGraphicFramePr>
            <a:graphicFrameLocks noGrp="1"/>
          </p:cNvGraphicFramePr>
          <p:nvPr>
            <p:extLst>
              <p:ext uri="{D42A27DB-BD31-4B8C-83A1-F6EECF244321}">
                <p14:modId xmlns:p14="http://schemas.microsoft.com/office/powerpoint/2010/main" val="1229230438"/>
              </p:ext>
            </p:extLst>
          </p:nvPr>
        </p:nvGraphicFramePr>
        <p:xfrm>
          <a:off x="7012807" y="2694423"/>
          <a:ext cx="3286698" cy="370840"/>
        </p:xfrm>
        <a:graphic>
          <a:graphicData uri="http://schemas.openxmlformats.org/drawingml/2006/table">
            <a:tbl>
              <a:tblPr firstRow="1" bandRow="1">
                <a:tableStyleId>{5940675A-B579-460E-94D1-54222C63F5DA}</a:tableStyleId>
              </a:tblPr>
              <a:tblGrid>
                <a:gridCol w="2629358">
                  <a:extLst>
                    <a:ext uri="{9D8B030D-6E8A-4147-A177-3AD203B41FA5}">
                      <a16:colId xmlns:a16="http://schemas.microsoft.com/office/drawing/2014/main" val="20000"/>
                    </a:ext>
                  </a:extLst>
                </a:gridCol>
                <a:gridCol w="657340">
                  <a:extLst>
                    <a:ext uri="{9D8B030D-6E8A-4147-A177-3AD203B41FA5}">
                      <a16:colId xmlns:a16="http://schemas.microsoft.com/office/drawing/2014/main" val="3215919900"/>
                    </a:ext>
                  </a:extLst>
                </a:gridCol>
              </a:tblGrid>
              <a:tr h="370840">
                <a:tc>
                  <a:txBody>
                    <a:bodyPr/>
                    <a:lstStyle/>
                    <a:p>
                      <a:pPr algn="ctr"/>
                      <a:r>
                        <a:rPr lang="en-US" sz="1800" dirty="0">
                          <a:latin typeface="Arial" panose="020B0604020202020204" pitchFamily="34" charset="0"/>
                          <a:cs typeface="Arial" panose="020B0604020202020204" pitchFamily="34" charset="0"/>
                        </a:rPr>
                        <a:t>80%</a:t>
                      </a:r>
                    </a:p>
                  </a:txBody>
                  <a:tcPr anchor="ctr">
                    <a:solidFill>
                      <a:srgbClr val="EFDCBF"/>
                    </a:solidFill>
                  </a:tcPr>
                </a:tc>
                <a:tc>
                  <a:txBody>
                    <a:bodyPr/>
                    <a:lstStyle/>
                    <a:p>
                      <a:pPr algn="ctr"/>
                      <a:r>
                        <a:rPr lang="en-US" sz="1800" dirty="0">
                          <a:latin typeface="Arial" panose="020B0604020202020204" pitchFamily="34" charset="0"/>
                          <a:cs typeface="Arial" panose="020B0604020202020204" pitchFamily="34" charset="0"/>
                        </a:rPr>
                        <a:t>20%</a:t>
                      </a:r>
                    </a:p>
                  </a:txBody>
                  <a:tcPr anchor="ctr">
                    <a:solidFill>
                      <a:schemeClr val="bg1"/>
                    </a:solidFill>
                  </a:tcPr>
                </a:tc>
                <a:extLst>
                  <a:ext uri="{0D108BD9-81ED-4DB2-BD59-A6C34878D82A}">
                    <a16:rowId xmlns:a16="http://schemas.microsoft.com/office/drawing/2014/main" val="10000"/>
                  </a:ext>
                </a:extLst>
              </a:tr>
            </a:tbl>
          </a:graphicData>
        </a:graphic>
      </p:graphicFrame>
      <p:grpSp>
        <p:nvGrpSpPr>
          <p:cNvPr id="10" name="Group 9">
            <a:extLst>
              <a:ext uri="{FF2B5EF4-FFF2-40B4-BE49-F238E27FC236}">
                <a16:creationId xmlns:a16="http://schemas.microsoft.com/office/drawing/2014/main" id="{393E709C-5DCE-43F6-83C2-011C6909609C}"/>
              </a:ext>
            </a:extLst>
          </p:cNvPr>
          <p:cNvGrpSpPr/>
          <p:nvPr/>
        </p:nvGrpSpPr>
        <p:grpSpPr>
          <a:xfrm>
            <a:off x="6980905" y="2037865"/>
            <a:ext cx="3403285" cy="1483129"/>
            <a:chOff x="6980905" y="2037865"/>
            <a:chExt cx="3403285" cy="1483129"/>
          </a:xfrm>
        </p:grpSpPr>
        <p:grpSp>
          <p:nvGrpSpPr>
            <p:cNvPr id="9" name="Group 8">
              <a:extLst>
                <a:ext uri="{FF2B5EF4-FFF2-40B4-BE49-F238E27FC236}">
                  <a16:creationId xmlns:a16="http://schemas.microsoft.com/office/drawing/2014/main" id="{85EE75B8-9827-44B5-98C9-A5DC09DD5944}"/>
                </a:ext>
              </a:extLst>
            </p:cNvPr>
            <p:cNvGrpSpPr/>
            <p:nvPr/>
          </p:nvGrpSpPr>
          <p:grpSpPr>
            <a:xfrm>
              <a:off x="6980905" y="2037865"/>
              <a:ext cx="3403285" cy="1483129"/>
              <a:chOff x="6559590" y="2037865"/>
              <a:chExt cx="3403285" cy="1483129"/>
            </a:xfrm>
          </p:grpSpPr>
          <p:cxnSp>
            <p:nvCxnSpPr>
              <p:cNvPr id="37" name="Straight Arrow Connector 36">
                <a:extLst>
                  <a:ext uri="{FF2B5EF4-FFF2-40B4-BE49-F238E27FC236}">
                    <a16:creationId xmlns:a16="http://schemas.microsoft.com/office/drawing/2014/main" id="{5182B93B-9D49-4CD8-9C9C-7705BA53FF80}"/>
                  </a:ext>
                </a:extLst>
              </p:cNvPr>
              <p:cNvCxnSpPr>
                <a:cxnSpLocks/>
              </p:cNvCxnSpPr>
              <p:nvPr/>
            </p:nvCxnSpPr>
            <p:spPr>
              <a:xfrm flipV="1">
                <a:off x="6559590" y="3178314"/>
                <a:ext cx="2656810" cy="1139"/>
              </a:xfrm>
              <a:prstGeom prst="straightConnector1">
                <a:avLst/>
              </a:prstGeom>
              <a:ln w="19050" cmpd="sng">
                <a:solidFill>
                  <a:srgbClr val="BE0064"/>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35E79B85-5532-4219-9EF6-96138A545129}"/>
                  </a:ext>
                </a:extLst>
              </p:cNvPr>
              <p:cNvCxnSpPr/>
              <p:nvPr/>
            </p:nvCxnSpPr>
            <p:spPr>
              <a:xfrm flipV="1">
                <a:off x="6614879" y="2165783"/>
                <a:ext cx="3347996" cy="1"/>
              </a:xfrm>
              <a:prstGeom prst="straightConnector1">
                <a:avLst/>
              </a:prstGeom>
              <a:ln w="19050" cmpd="sng">
                <a:solidFill>
                  <a:srgbClr val="BE0064"/>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CD38BF2C-723E-4EDE-BDF3-E3E3EB8293D5}"/>
                  </a:ext>
                </a:extLst>
              </p:cNvPr>
              <p:cNvSpPr/>
              <p:nvPr/>
            </p:nvSpPr>
            <p:spPr>
              <a:xfrm>
                <a:off x="7856220" y="2090662"/>
                <a:ext cx="914400" cy="3576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TextBox 37">
                <a:extLst>
                  <a:ext uri="{FF2B5EF4-FFF2-40B4-BE49-F238E27FC236}">
                    <a16:creationId xmlns:a16="http://schemas.microsoft.com/office/drawing/2014/main" id="{0B4A97AB-D82B-4D66-B407-631FA1D73DE6}"/>
                  </a:ext>
                </a:extLst>
              </p:cNvPr>
              <p:cNvSpPr txBox="1"/>
              <p:nvPr/>
            </p:nvSpPr>
            <p:spPr>
              <a:xfrm>
                <a:off x="7918245" y="2037865"/>
                <a:ext cx="825867"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£2.70 </a:t>
                </a:r>
              </a:p>
            </p:txBody>
          </p:sp>
          <p:cxnSp>
            <p:nvCxnSpPr>
              <p:cNvPr id="49" name="Straight Arrow Connector 48">
                <a:extLst>
                  <a:ext uri="{FF2B5EF4-FFF2-40B4-BE49-F238E27FC236}">
                    <a16:creationId xmlns:a16="http://schemas.microsoft.com/office/drawing/2014/main" id="{2E34EAB3-BD8E-4444-BA5E-52CE783EDCA7}"/>
                  </a:ext>
                </a:extLst>
              </p:cNvPr>
              <p:cNvCxnSpPr>
                <a:cxnSpLocks/>
              </p:cNvCxnSpPr>
              <p:nvPr/>
            </p:nvCxnSpPr>
            <p:spPr>
              <a:xfrm flipV="1">
                <a:off x="9208261" y="3177717"/>
                <a:ext cx="753966" cy="2"/>
              </a:xfrm>
              <a:prstGeom prst="straightConnector1">
                <a:avLst/>
              </a:prstGeom>
              <a:ln w="19050" cmpd="sng">
                <a:solidFill>
                  <a:srgbClr val="BE0064"/>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51" name="Rectangle 50">
                <a:extLst>
                  <a:ext uri="{FF2B5EF4-FFF2-40B4-BE49-F238E27FC236}">
                    <a16:creationId xmlns:a16="http://schemas.microsoft.com/office/drawing/2014/main" id="{AA0C161E-E065-49A6-978B-DEF46FFFA34B}"/>
                  </a:ext>
                </a:extLst>
              </p:cNvPr>
              <p:cNvSpPr/>
              <p:nvPr/>
            </p:nvSpPr>
            <p:spPr>
              <a:xfrm>
                <a:off x="7574791" y="3163387"/>
                <a:ext cx="846707" cy="3576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TextBox 51">
                <a:extLst>
                  <a:ext uri="{FF2B5EF4-FFF2-40B4-BE49-F238E27FC236}">
                    <a16:creationId xmlns:a16="http://schemas.microsoft.com/office/drawing/2014/main" id="{EC926129-67D0-4653-A8B6-0F3C2CE1D62F}"/>
                  </a:ext>
                </a:extLst>
              </p:cNvPr>
              <p:cNvSpPr txBox="1"/>
              <p:nvPr/>
            </p:nvSpPr>
            <p:spPr>
              <a:xfrm>
                <a:off x="7627748" y="2953941"/>
                <a:ext cx="846707" cy="461665"/>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£2.16</a:t>
                </a:r>
                <a:r>
                  <a:rPr lang="en-US" sz="2400" dirty="0">
                    <a:latin typeface="Arial" panose="020B0604020202020204" pitchFamily="34" charset="0"/>
                    <a:cs typeface="Arial" panose="020B0604020202020204" pitchFamily="34" charset="0"/>
                  </a:rPr>
                  <a:t> </a:t>
                </a:r>
              </a:p>
            </p:txBody>
          </p:sp>
        </p:grpSp>
        <p:sp>
          <p:nvSpPr>
            <p:cNvPr id="70" name="TextBox 69">
              <a:extLst>
                <a:ext uri="{FF2B5EF4-FFF2-40B4-BE49-F238E27FC236}">
                  <a16:creationId xmlns:a16="http://schemas.microsoft.com/office/drawing/2014/main" id="{4AC11F9E-76FB-4B84-B6BA-C63E2A15155B}"/>
                </a:ext>
              </a:extLst>
            </p:cNvPr>
            <p:cNvSpPr txBox="1"/>
            <p:nvPr/>
          </p:nvSpPr>
          <p:spPr>
            <a:xfrm>
              <a:off x="9743630" y="3141494"/>
              <a:ext cx="569387"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54p</a:t>
              </a:r>
            </a:p>
          </p:txBody>
        </p:sp>
      </p:grpSp>
      <p:sp>
        <p:nvSpPr>
          <p:cNvPr id="72" name="TextBox 71">
            <a:extLst>
              <a:ext uri="{FF2B5EF4-FFF2-40B4-BE49-F238E27FC236}">
                <a16:creationId xmlns:a16="http://schemas.microsoft.com/office/drawing/2014/main" id="{90361029-8EA2-498F-BFE6-7AAC6441F1E1}"/>
              </a:ext>
            </a:extLst>
          </p:cNvPr>
          <p:cNvSpPr txBox="1"/>
          <p:nvPr/>
        </p:nvSpPr>
        <p:spPr>
          <a:xfrm>
            <a:off x="101276" y="5861112"/>
            <a:ext cx="4131648" cy="461665"/>
          </a:xfrm>
          <a:prstGeom prst="rect">
            <a:avLst/>
          </a:prstGeom>
          <a:noFill/>
        </p:spPr>
        <p:txBody>
          <a:bodyPr wrap="square" rtlCol="0">
            <a:spAutoFit/>
          </a:bodyPr>
          <a:lstStyle/>
          <a:p>
            <a:pPr algn="ctr"/>
            <a:r>
              <a:rPr lang="en-US" sz="2400" b="1" dirty="0"/>
              <a:t>Current price: </a:t>
            </a:r>
            <a:r>
              <a:rPr lang="en-US" sz="2400" dirty="0"/>
              <a:t>180 m, £2.70</a:t>
            </a:r>
            <a:r>
              <a:rPr lang="en-US" dirty="0"/>
              <a:t>  </a:t>
            </a:r>
          </a:p>
        </p:txBody>
      </p:sp>
      <p:sp>
        <p:nvSpPr>
          <p:cNvPr id="44" name="Rectangle 43">
            <a:extLst>
              <a:ext uri="{FF2B5EF4-FFF2-40B4-BE49-F238E27FC236}">
                <a16:creationId xmlns:a16="http://schemas.microsoft.com/office/drawing/2014/main" id="{7779BBE4-1ED0-4825-A631-6F6803931BBB}"/>
              </a:ext>
              <a:ext uri="{C183D7F6-B498-43B3-948B-1728B52AA6E4}">
                <adec:decorative xmlns:adec="http://schemas.microsoft.com/office/drawing/2017/decorative" val="1"/>
              </a:ext>
            </a:extLst>
          </p:cNvPr>
          <p:cNvSpPr/>
          <p:nvPr/>
        </p:nvSpPr>
        <p:spPr>
          <a:xfrm>
            <a:off x="6747036" y="1329763"/>
            <a:ext cx="4733829" cy="2244894"/>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a:solidFill>
                  <a:srgbClr val="BE0064"/>
                </a:solidFill>
              </a:rPr>
              <a:t>Click to reveal</a:t>
            </a:r>
          </a:p>
        </p:txBody>
      </p:sp>
      <p:sp>
        <p:nvSpPr>
          <p:cNvPr id="45" name="Rectangle 44">
            <a:extLst>
              <a:ext uri="{FF2B5EF4-FFF2-40B4-BE49-F238E27FC236}">
                <a16:creationId xmlns:a16="http://schemas.microsoft.com/office/drawing/2014/main" id="{14D3C86F-200C-4C26-9F58-33F2D8F46F93}"/>
              </a:ext>
              <a:ext uri="{C183D7F6-B498-43B3-948B-1728B52AA6E4}">
                <adec:decorative xmlns:adec="http://schemas.microsoft.com/office/drawing/2017/decorative" val="1"/>
              </a:ext>
            </a:extLst>
          </p:cNvPr>
          <p:cNvSpPr/>
          <p:nvPr/>
        </p:nvSpPr>
        <p:spPr>
          <a:xfrm>
            <a:off x="6758889" y="3911178"/>
            <a:ext cx="4721976" cy="2244894"/>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a:solidFill>
                  <a:srgbClr val="BE0064"/>
                </a:solidFill>
              </a:rPr>
              <a:t>Click to reveal</a:t>
            </a:r>
          </a:p>
        </p:txBody>
      </p:sp>
    </p:spTree>
    <p:extLst>
      <p:ext uri="{BB962C8B-B14F-4D97-AF65-F5344CB8AC3E}">
        <p14:creationId xmlns:p14="http://schemas.microsoft.com/office/powerpoint/2010/main" val="29724833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4"/>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hidden"/>
                                      </p:to>
                                    </p:set>
                                  </p:childTnLst>
                                </p:cTn>
                              </p:par>
                            </p:childTnLst>
                          </p:cTn>
                        </p:par>
                      </p:childTnLst>
                    </p:cTn>
                  </p:par>
                </p:childTnLst>
              </p:cTn>
              <p:nextCondLst>
                <p:cond evt="onClick" delay="0">
                  <p:tgtEl>
                    <p:spTgt spid="44"/>
                  </p:tgtEl>
                </p:cond>
              </p:nextCondLst>
            </p:seq>
            <p:seq concurrent="1" nextAc="seek">
              <p:cTn id="7" restart="whenNotActive" fill="hold" evtFilter="cancelBubble" nodeType="interactiveSeq">
                <p:stCondLst>
                  <p:cond evt="onClick" delay="0">
                    <p:tgtEl>
                      <p:spTgt spid="4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childTnLst>
        </p:cTn>
      </p:par>
    </p:tnLst>
    <p:bldLst>
      <p:bldP spid="44" grpId="0" animBg="1"/>
      <p:bldP spid="4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6F019E8D-DAD0-4DD6-9469-CDC51D70F248}"/>
              </a:ext>
            </a:extLst>
          </p:cNvPr>
          <p:cNvPicPr>
            <a:picLocks noChangeAspect="1"/>
          </p:cNvPicPr>
          <p:nvPr/>
        </p:nvPicPr>
        <p:blipFill>
          <a:blip r:embed="rId3" cstate="email">
            <a:extLst>
              <a:ext uri="{28A0092B-C50C-407E-A947-70E740481C1C}">
                <a14:useLocalDpi xmlns:a14="http://schemas.microsoft.com/office/drawing/2010/main"/>
              </a:ext>
            </a:extLst>
          </a:blip>
          <a:srcRect l="18642" r="18642"/>
          <a:stretch/>
        </p:blipFill>
        <p:spPr bwMode="auto">
          <a:xfrm>
            <a:off x="3041302" y="1878919"/>
            <a:ext cx="2767063" cy="2941355"/>
          </a:xfrm>
          <a:prstGeom prst="rect">
            <a:avLst/>
          </a:prstGeom>
          <a:ln>
            <a:noFill/>
          </a:ln>
          <a:extLst>
            <a:ext uri="{53640926-AAD7-44d8-BBD7-CCE9431645EC}">
              <a14:shadowObscured xmlns:a14="http://schemas.microsoft.com/office/drawing/2010/main" xmlns=""/>
            </a:ext>
          </a:extLst>
        </p:spPr>
      </p:pic>
      <p:sp>
        <p:nvSpPr>
          <p:cNvPr id="20" name="Rectangle 19">
            <a:extLst>
              <a:ext uri="{FF2B5EF4-FFF2-40B4-BE49-F238E27FC236}">
                <a16:creationId xmlns:a16="http://schemas.microsoft.com/office/drawing/2014/main" id="{D96DFA61-2805-4F6C-9152-8AEBA817D9D4}"/>
              </a:ext>
            </a:extLst>
          </p:cNvPr>
          <p:cNvSpPr/>
          <p:nvPr/>
        </p:nvSpPr>
        <p:spPr>
          <a:xfrm>
            <a:off x="2436919" y="2001238"/>
            <a:ext cx="1352550" cy="1080725"/>
          </a:xfrm>
          <a:prstGeom prst="rect">
            <a:avLst/>
          </a:prstGeom>
          <a:solidFill>
            <a:schemeClr val="bg1"/>
          </a:solidFill>
          <a:ln w="19050">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Slide Number Placeholder 3">
            <a:extLst>
              <a:ext uri="{FF2B5EF4-FFF2-40B4-BE49-F238E27FC236}">
                <a16:creationId xmlns:a16="http://schemas.microsoft.com/office/drawing/2014/main" id="{6512F0C6-646A-B847-B751-F8629AA1EEBB}"/>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b="1" smtClean="0">
                <a:solidFill>
                  <a:srgbClr val="000000"/>
                </a:solidFill>
                <a:latin typeface="Arial" panose="020B0604020202020204" pitchFamily="34" charset="0"/>
                <a:cs typeface="Arial" panose="020B0604020202020204" pitchFamily="34" charset="0"/>
              </a:rPr>
              <a:t>15</a:t>
            </a:fld>
            <a:endParaRPr lang="en-US" b="1" dirty="0">
              <a:solidFill>
                <a:srgbClr val="000000"/>
              </a:solidFill>
              <a:latin typeface="Arial" panose="020B0604020202020204" pitchFamily="34" charset="0"/>
              <a:cs typeface="Arial" panose="020B0604020202020204" pitchFamily="34" charset="0"/>
            </a:endParaRPr>
          </a:p>
        </p:txBody>
      </p:sp>
      <p:sp>
        <p:nvSpPr>
          <p:cNvPr id="22" name="Isosceles Triangle 2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US" sz="3600" b="1" noProof="0" dirty="0">
                <a:solidFill>
                  <a:srgbClr val="BE0064"/>
                </a:solidFill>
                <a:latin typeface="Arial" panose="020B0604020202020204" pitchFamily="34" charset="0"/>
                <a:cs typeface="Arial" panose="020B0604020202020204" pitchFamily="34" charset="0"/>
              </a:rPr>
              <a:t>Price per metre</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30" name="TextBox 29">
            <a:extLst>
              <a:ext uri="{FF2B5EF4-FFF2-40B4-BE49-F238E27FC236}">
                <a16:creationId xmlns:a16="http://schemas.microsoft.com/office/drawing/2014/main" id="{0F82D19D-1FB9-47B5-A87D-36C07F3B87C2}"/>
              </a:ext>
            </a:extLst>
          </p:cNvPr>
          <p:cNvSpPr txBox="1"/>
          <p:nvPr/>
        </p:nvSpPr>
        <p:spPr>
          <a:xfrm>
            <a:off x="-47451" y="135070"/>
            <a:ext cx="1337347" cy="830997"/>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TURN</a:t>
            </a:r>
          </a:p>
        </p:txBody>
      </p:sp>
      <p:sp>
        <p:nvSpPr>
          <p:cNvPr id="13" name="TextBox 12">
            <a:extLst>
              <a:ext uri="{FF2B5EF4-FFF2-40B4-BE49-F238E27FC236}">
                <a16:creationId xmlns:a16="http://schemas.microsoft.com/office/drawing/2014/main" id="{8F00CF13-8659-4240-9957-8A6DF42816C3}"/>
              </a:ext>
            </a:extLst>
          </p:cNvPr>
          <p:cNvSpPr txBox="1"/>
          <p:nvPr/>
        </p:nvSpPr>
        <p:spPr>
          <a:xfrm>
            <a:off x="6096000" y="2198131"/>
            <a:ext cx="5595257" cy="1992035"/>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pPr marL="457200" indent="-457200">
              <a:spcAft>
                <a:spcPts val="1800"/>
              </a:spcAft>
              <a:buFont typeface="Arial" panose="020B0604020202020204" pitchFamily="34" charset="0"/>
              <a:buChar char="•"/>
            </a:pPr>
            <a:r>
              <a:rPr lang="en-GB" sz="3200" i="0" dirty="0">
                <a:latin typeface="Arial"/>
                <a:cs typeface="Arial"/>
              </a:rPr>
              <a:t>Find the price per metre</a:t>
            </a:r>
          </a:p>
          <a:p>
            <a:pPr marL="457200" indent="-457200">
              <a:spcAft>
                <a:spcPts val="1200"/>
              </a:spcAft>
              <a:buFont typeface="Arial" panose="020B0604020202020204" pitchFamily="34" charset="0"/>
              <a:buChar char="•"/>
            </a:pPr>
            <a:r>
              <a:rPr lang="en-GB" sz="3200" i="0" dirty="0">
                <a:latin typeface="Arial" panose="020B0604020202020204" pitchFamily="34" charset="0"/>
                <a:cs typeface="Arial" panose="020B0604020202020204" pitchFamily="34" charset="0"/>
              </a:rPr>
              <a:t>If the price per metre is increased, who benefits?</a:t>
            </a:r>
          </a:p>
        </p:txBody>
      </p:sp>
      <p:sp>
        <p:nvSpPr>
          <p:cNvPr id="18" name="TextBox 17">
            <a:extLst>
              <a:ext uri="{FF2B5EF4-FFF2-40B4-BE49-F238E27FC236}">
                <a16:creationId xmlns:a16="http://schemas.microsoft.com/office/drawing/2014/main" id="{7B0B1A77-BA90-48B0-9500-EE8385B48001}"/>
              </a:ext>
            </a:extLst>
          </p:cNvPr>
          <p:cNvSpPr txBox="1"/>
          <p:nvPr/>
        </p:nvSpPr>
        <p:spPr>
          <a:xfrm>
            <a:off x="2574424" y="2068009"/>
            <a:ext cx="1077539" cy="947182"/>
          </a:xfrm>
          <a:prstGeom prst="rect">
            <a:avLst/>
          </a:prstGeom>
          <a:noFill/>
        </p:spPr>
        <p:txBody>
          <a:bodyPr wrap="none" rtlCol="0">
            <a:spAutoFit/>
          </a:bodyPr>
          <a:lstStyle/>
          <a:p>
            <a:pPr algn="ctr"/>
            <a:r>
              <a:rPr lang="en-US" sz="2400" b="1" dirty="0">
                <a:latin typeface="Arial" panose="020B0604020202020204" pitchFamily="34" charset="0"/>
                <a:cs typeface="Arial" panose="020B0604020202020204" pitchFamily="34" charset="0"/>
              </a:rPr>
              <a:t>120 m</a:t>
            </a:r>
          </a:p>
          <a:p>
            <a:pPr>
              <a:lnSpc>
                <a:spcPct val="150000"/>
              </a:lnSpc>
            </a:pPr>
            <a:r>
              <a:rPr lang="en-US" sz="2400" b="1" dirty="0">
                <a:latin typeface="Arial" panose="020B0604020202020204" pitchFamily="34" charset="0"/>
                <a:cs typeface="Arial" panose="020B0604020202020204" pitchFamily="34" charset="0"/>
              </a:rPr>
              <a:t>£2.40</a:t>
            </a:r>
            <a:r>
              <a:rPr lang="en-US" sz="24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6553260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512F0C6-646A-B847-B751-F8629AA1EEBB}"/>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b="1" smtClean="0">
                <a:solidFill>
                  <a:srgbClr val="000000"/>
                </a:solidFill>
                <a:latin typeface="Arial" panose="020B0604020202020204" pitchFamily="34" charset="0"/>
                <a:cs typeface="Arial" panose="020B0604020202020204" pitchFamily="34" charset="0"/>
              </a:rPr>
              <a:t>16</a:t>
            </a:fld>
            <a:endParaRPr lang="en-US" b="1" dirty="0">
              <a:solidFill>
                <a:srgbClr val="000000"/>
              </a:solidFill>
              <a:latin typeface="Arial" panose="020B0604020202020204" pitchFamily="34" charset="0"/>
              <a:cs typeface="Arial" panose="020B0604020202020204" pitchFamily="34" charset="0"/>
            </a:endParaRPr>
          </a:p>
        </p:txBody>
      </p:sp>
      <p:sp>
        <p:nvSpPr>
          <p:cNvPr id="30" name="TextBox 29">
            <a:extLst>
              <a:ext uri="{FF2B5EF4-FFF2-40B4-BE49-F238E27FC236}">
                <a16:creationId xmlns:a16="http://schemas.microsoft.com/office/drawing/2014/main" id="{0F82D19D-1FB9-47B5-A87D-36C07F3B87C2}"/>
              </a:ext>
            </a:extLst>
          </p:cNvPr>
          <p:cNvSpPr txBox="1"/>
          <p:nvPr/>
        </p:nvSpPr>
        <p:spPr>
          <a:xfrm>
            <a:off x="-47451" y="135070"/>
            <a:ext cx="1337347" cy="830997"/>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TURN</a:t>
            </a:r>
          </a:p>
        </p:txBody>
      </p:sp>
      <p:sp>
        <p:nvSpPr>
          <p:cNvPr id="33" name="TextBox 32">
            <a:extLst>
              <a:ext uri="{FF2B5EF4-FFF2-40B4-BE49-F238E27FC236}">
                <a16:creationId xmlns:a16="http://schemas.microsoft.com/office/drawing/2014/main" id="{B0368C08-DEAE-4069-AAC6-76CF00AF1749}"/>
              </a:ext>
            </a:extLst>
          </p:cNvPr>
          <p:cNvSpPr txBox="1"/>
          <p:nvPr/>
        </p:nvSpPr>
        <p:spPr>
          <a:xfrm>
            <a:off x="9059913" y="2390121"/>
            <a:ext cx="2663999" cy="1255600"/>
          </a:xfrm>
          <a:prstGeom prst="rect">
            <a:avLst/>
          </a:prstGeom>
          <a:noFill/>
        </p:spPr>
        <p:txBody>
          <a:bodyPr wrap="square" rtlCol="0">
            <a:spAutoFit/>
          </a:bodyPr>
          <a:lstStyle/>
          <a:p>
            <a:pPr algn="ctr">
              <a:lnSpc>
                <a:spcPts val="3100"/>
              </a:lnSpc>
              <a:spcAft>
                <a:spcPts val="600"/>
              </a:spcAft>
            </a:pPr>
            <a:r>
              <a:rPr lang="en-US" sz="2400" i="1" dirty="0">
                <a:latin typeface="Arial" panose="020B0604020202020204" pitchFamily="34" charset="0"/>
                <a:cs typeface="Arial" panose="020B0604020202020204" pitchFamily="34" charset="0"/>
              </a:rPr>
              <a:t>Increase the length, keep the price the same</a:t>
            </a:r>
          </a:p>
        </p:txBody>
      </p:sp>
      <p:sp>
        <p:nvSpPr>
          <p:cNvPr id="34" name="TextBox 33">
            <a:extLst>
              <a:ext uri="{FF2B5EF4-FFF2-40B4-BE49-F238E27FC236}">
                <a16:creationId xmlns:a16="http://schemas.microsoft.com/office/drawing/2014/main" id="{B0368C08-DEAE-4069-AAC6-76CF00AF1749}"/>
              </a:ext>
            </a:extLst>
          </p:cNvPr>
          <p:cNvSpPr txBox="1"/>
          <p:nvPr/>
        </p:nvSpPr>
        <p:spPr>
          <a:xfrm>
            <a:off x="9058520" y="4373235"/>
            <a:ext cx="2663999" cy="1255600"/>
          </a:xfrm>
          <a:prstGeom prst="rect">
            <a:avLst/>
          </a:prstGeom>
          <a:noFill/>
        </p:spPr>
        <p:txBody>
          <a:bodyPr wrap="square" rtlCol="0">
            <a:spAutoFit/>
          </a:bodyPr>
          <a:lstStyle/>
          <a:p>
            <a:pPr algn="ctr">
              <a:lnSpc>
                <a:spcPts val="3100"/>
              </a:lnSpc>
              <a:spcAft>
                <a:spcPts val="600"/>
              </a:spcAft>
            </a:pPr>
            <a:r>
              <a:rPr lang="en-US" sz="2400" i="1" dirty="0">
                <a:latin typeface="Arial" panose="020B0604020202020204" pitchFamily="34" charset="0"/>
                <a:cs typeface="Arial" panose="020B0604020202020204" pitchFamily="34" charset="0"/>
              </a:rPr>
              <a:t>Decrease the price, keep the length the same.</a:t>
            </a:r>
          </a:p>
        </p:txBody>
      </p:sp>
      <p:sp>
        <p:nvSpPr>
          <p:cNvPr id="35" name="TextBox 34">
            <a:extLst>
              <a:ext uri="{FF2B5EF4-FFF2-40B4-BE49-F238E27FC236}">
                <a16:creationId xmlns:a16="http://schemas.microsoft.com/office/drawing/2014/main" id="{B0368C08-DEAE-4069-AAC6-76CF00AF1749}"/>
              </a:ext>
            </a:extLst>
          </p:cNvPr>
          <p:cNvSpPr txBox="1"/>
          <p:nvPr/>
        </p:nvSpPr>
        <p:spPr>
          <a:xfrm>
            <a:off x="-124541" y="2754192"/>
            <a:ext cx="1967227" cy="964367"/>
          </a:xfrm>
          <a:prstGeom prst="rect">
            <a:avLst/>
          </a:prstGeom>
          <a:noFill/>
        </p:spPr>
        <p:txBody>
          <a:bodyPr wrap="square" rtlCol="0">
            <a:spAutoFit/>
          </a:bodyPr>
          <a:lstStyle/>
          <a:p>
            <a:pPr algn="ctr">
              <a:lnSpc>
                <a:spcPts val="3100"/>
              </a:lnSpc>
              <a:spcAft>
                <a:spcPts val="600"/>
              </a:spcAft>
            </a:pPr>
            <a:r>
              <a:rPr lang="en-US" sz="2800" dirty="0">
                <a:latin typeface="Arial" panose="020B0604020202020204" pitchFamily="34" charset="0"/>
                <a:cs typeface="Arial" panose="020B0604020202020204" pitchFamily="34" charset="0"/>
              </a:rPr>
              <a:t>Nel</a:t>
            </a:r>
            <a:endParaRPr lang="en-US" sz="2400" dirty="0">
              <a:latin typeface="Arial" panose="020B0604020202020204" pitchFamily="34" charset="0"/>
              <a:cs typeface="Arial" panose="020B0604020202020204" pitchFamily="34" charset="0"/>
            </a:endParaRPr>
          </a:p>
          <a:p>
            <a:pPr>
              <a:lnSpc>
                <a:spcPts val="3100"/>
              </a:lnSpc>
              <a:spcAft>
                <a:spcPts val="600"/>
              </a:spcAft>
            </a:pPr>
            <a:r>
              <a:rPr lang="en-US" sz="2800" dirty="0">
                <a:latin typeface="Arial" panose="020B0604020202020204" pitchFamily="34" charset="0"/>
                <a:cs typeface="Arial" panose="020B0604020202020204" pitchFamily="34" charset="0"/>
              </a:rPr>
              <a:t> </a:t>
            </a:r>
          </a:p>
        </p:txBody>
      </p:sp>
      <p:pic>
        <p:nvPicPr>
          <p:cNvPr id="36" name="Picture 35" descr="A stick figure drawing of a girl.">
            <a:extLst>
              <a:ext uri="{FF2B5EF4-FFF2-40B4-BE49-F238E27FC236}">
                <a16:creationId xmlns:a16="http://schemas.microsoft.com/office/drawing/2014/main" id="{1B3EA31E-FEF3-4F4B-B2FD-73C7D2AAAB67}"/>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l="15209" r="-15209"/>
          <a:stretch/>
        </p:blipFill>
        <p:spPr>
          <a:xfrm>
            <a:off x="1193467" y="2317764"/>
            <a:ext cx="1439998" cy="1439998"/>
          </a:xfrm>
          <a:prstGeom prst="rect">
            <a:avLst/>
          </a:prstGeom>
        </p:spPr>
      </p:pic>
      <p:pic>
        <p:nvPicPr>
          <p:cNvPr id="37" name="Picture 36" descr="A stick figure drawing of a boy.">
            <a:extLst>
              <a:ext uri="{FF2B5EF4-FFF2-40B4-BE49-F238E27FC236}">
                <a16:creationId xmlns:a16="http://schemas.microsoft.com/office/drawing/2014/main" id="{B524FF08-4B75-4F53-9643-225C4EA6E48F}"/>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l="26552" r="-26552"/>
          <a:stretch/>
        </p:blipFill>
        <p:spPr>
          <a:xfrm>
            <a:off x="3243342" y="4704260"/>
            <a:ext cx="1441131" cy="1441131"/>
          </a:xfrm>
          <a:prstGeom prst="rect">
            <a:avLst/>
          </a:prstGeom>
        </p:spPr>
      </p:pic>
      <p:sp>
        <p:nvSpPr>
          <p:cNvPr id="38" name="TextBox 37">
            <a:extLst>
              <a:ext uri="{FF2B5EF4-FFF2-40B4-BE49-F238E27FC236}">
                <a16:creationId xmlns:a16="http://schemas.microsoft.com/office/drawing/2014/main" id="{B0368C08-DEAE-4069-AAC6-76CF00AF1749}"/>
              </a:ext>
            </a:extLst>
          </p:cNvPr>
          <p:cNvSpPr txBox="1"/>
          <p:nvPr/>
        </p:nvSpPr>
        <p:spPr>
          <a:xfrm>
            <a:off x="1445445" y="5208663"/>
            <a:ext cx="1967227" cy="964367"/>
          </a:xfrm>
          <a:prstGeom prst="rect">
            <a:avLst/>
          </a:prstGeom>
          <a:noFill/>
        </p:spPr>
        <p:txBody>
          <a:bodyPr wrap="square" rtlCol="0">
            <a:spAutoFit/>
          </a:bodyPr>
          <a:lstStyle/>
          <a:p>
            <a:pPr algn="ctr">
              <a:lnSpc>
                <a:spcPts val="3100"/>
              </a:lnSpc>
              <a:spcAft>
                <a:spcPts val="600"/>
              </a:spcAft>
            </a:pPr>
            <a:r>
              <a:rPr lang="en-US" sz="2800" dirty="0">
                <a:latin typeface="Arial" panose="020B0604020202020204" pitchFamily="34" charset="0"/>
                <a:cs typeface="Arial" panose="020B0604020202020204" pitchFamily="34" charset="0"/>
              </a:rPr>
              <a:t>Reuben</a:t>
            </a:r>
            <a:endParaRPr lang="en-US" sz="2400" dirty="0">
              <a:latin typeface="Arial" panose="020B0604020202020204" pitchFamily="34" charset="0"/>
              <a:cs typeface="Arial" panose="020B0604020202020204" pitchFamily="34" charset="0"/>
            </a:endParaRPr>
          </a:p>
          <a:p>
            <a:pPr>
              <a:lnSpc>
                <a:spcPts val="3100"/>
              </a:lnSpc>
              <a:spcAft>
                <a:spcPts val="600"/>
              </a:spcAft>
            </a:pPr>
            <a:r>
              <a:rPr lang="en-US" sz="2800" dirty="0">
                <a:latin typeface="Arial" panose="020B0604020202020204" pitchFamily="34" charset="0"/>
                <a:cs typeface="Arial" panose="020B0604020202020204" pitchFamily="34" charset="0"/>
              </a:rPr>
              <a:t> </a:t>
            </a:r>
          </a:p>
        </p:txBody>
      </p:sp>
      <p:sp>
        <p:nvSpPr>
          <p:cNvPr id="39" name="Cloud Callout 38"/>
          <p:cNvSpPr>
            <a:spLocks noChangeAspect="1"/>
          </p:cNvSpPr>
          <p:nvPr/>
        </p:nvSpPr>
        <p:spPr>
          <a:xfrm>
            <a:off x="1855737" y="1104132"/>
            <a:ext cx="1827821" cy="1224642"/>
          </a:xfrm>
          <a:prstGeom prst="cloudCallout">
            <a:avLst>
              <a:gd name="adj1" fmla="val -42796"/>
              <a:gd name="adj2" fmla="val 75248"/>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Cloud Callout 39"/>
          <p:cNvSpPr>
            <a:spLocks noChangeAspect="1"/>
          </p:cNvSpPr>
          <p:nvPr/>
        </p:nvSpPr>
        <p:spPr>
          <a:xfrm>
            <a:off x="3595017" y="3193296"/>
            <a:ext cx="1827821" cy="1224642"/>
          </a:xfrm>
          <a:prstGeom prst="cloudCallout">
            <a:avLst>
              <a:gd name="adj1" fmla="val -40356"/>
              <a:gd name="adj2" fmla="val 75248"/>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Title 1">
            <a:extLst>
              <a:ext uri="{FF2B5EF4-FFF2-40B4-BE49-F238E27FC236}">
                <a16:creationId xmlns:a16="http://schemas.microsoft.com/office/drawing/2014/main" id="{0B994E4E-01D3-CC4E-B57C-0B8671413AE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rgbClr val="BE0064"/>
                </a:solidFill>
                <a:latin typeface="Arial" panose="020B0604020202020204" pitchFamily="34" charset="0"/>
                <a:cs typeface="Arial" panose="020B0604020202020204" pitchFamily="34" charset="0"/>
              </a:rPr>
              <a:t>Clear packing </a:t>
            </a:r>
            <a:r>
              <a:rPr lang="en-US" sz="3600" b="1" noProof="0" dirty="0">
                <a:solidFill>
                  <a:srgbClr val="BE0064"/>
                </a:solidFill>
                <a:latin typeface="Arial" panose="020B0604020202020204" pitchFamily="34" charset="0"/>
                <a:cs typeface="Arial" panose="020B0604020202020204" pitchFamily="34" charset="0"/>
              </a:rPr>
              <a:t>tape offers</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42" name="TextBox 41">
            <a:extLst>
              <a:ext uri="{FF2B5EF4-FFF2-40B4-BE49-F238E27FC236}">
                <a16:creationId xmlns:a16="http://schemas.microsoft.com/office/drawing/2014/main" id="{92B977E0-1E79-4D70-AE9B-F5ACB10F60B4}"/>
              </a:ext>
            </a:extLst>
          </p:cNvPr>
          <p:cNvSpPr txBox="1"/>
          <p:nvPr/>
        </p:nvSpPr>
        <p:spPr>
          <a:xfrm>
            <a:off x="9184356" y="1194914"/>
            <a:ext cx="2415115" cy="919401"/>
          </a:xfrm>
          <a:prstGeom prst="roundRect">
            <a:avLst/>
          </a:prstGeom>
          <a:solidFill>
            <a:srgbClr val="E6C8D9"/>
          </a:solidFill>
          <a:ln w="28575" cmpd="sng">
            <a:noFill/>
          </a:ln>
        </p:spPr>
        <p:txBody>
          <a:bodyPr wrap="square" rtlCol="0">
            <a:spAutoFit/>
          </a:bodyPr>
          <a:lstStyle>
            <a:defPPr>
              <a:defRPr lang="en-US"/>
            </a:defPPr>
            <a:lvl1pPr>
              <a:defRPr sz="2800" b="0" i="1">
                <a:latin typeface="Cambria Math"/>
              </a:defRPr>
            </a:lvl1pPr>
          </a:lstStyle>
          <a:p>
            <a:pPr algn="ctr"/>
            <a:r>
              <a:rPr lang="en-GB" sz="2400" b="1" i="0" dirty="0">
                <a:solidFill>
                  <a:srgbClr val="BE0064"/>
                </a:solidFill>
                <a:latin typeface="Arial"/>
                <a:cs typeface="Arial"/>
              </a:rPr>
              <a:t>Same price per metre</a:t>
            </a:r>
            <a:endParaRPr lang="en-GB" sz="3200" b="1" i="0" dirty="0">
              <a:solidFill>
                <a:srgbClr val="BE0064"/>
              </a:solidFill>
              <a:latin typeface="Arial" panose="020B0604020202020204" pitchFamily="34" charset="0"/>
              <a:cs typeface="Arial" panose="020B0604020202020204" pitchFamily="34" charset="0"/>
            </a:endParaRPr>
          </a:p>
        </p:txBody>
      </p:sp>
      <p:pic>
        <p:nvPicPr>
          <p:cNvPr id="21" name="Picture 20">
            <a:extLst>
              <a:ext uri="{FF2B5EF4-FFF2-40B4-BE49-F238E27FC236}">
                <a16:creationId xmlns:a16="http://schemas.microsoft.com/office/drawing/2014/main" id="{76B35557-F8B9-4417-A3C2-7B4ADE872BA0}"/>
              </a:ext>
            </a:extLst>
          </p:cNvPr>
          <p:cNvPicPr>
            <a:picLocks noChangeAspect="1"/>
          </p:cNvPicPr>
          <p:nvPr/>
        </p:nvPicPr>
        <p:blipFill>
          <a:blip r:embed="rId5" cstate="email">
            <a:extLst>
              <a:ext uri="{28A0092B-C50C-407E-A947-70E740481C1C}">
                <a14:useLocalDpi xmlns:a14="http://schemas.microsoft.com/office/drawing/2010/main"/>
              </a:ext>
            </a:extLst>
          </a:blip>
          <a:srcRect l="18642" r="18642"/>
          <a:stretch/>
        </p:blipFill>
        <p:spPr bwMode="auto">
          <a:xfrm>
            <a:off x="6891049" y="4037130"/>
            <a:ext cx="2167471" cy="2303996"/>
          </a:xfrm>
          <a:prstGeom prst="rect">
            <a:avLst/>
          </a:prstGeom>
          <a:ln>
            <a:noFill/>
          </a:ln>
          <a:extLst>
            <a:ext uri="{53640926-AAD7-44d8-BBD7-CCE9431645EC}">
              <a14:shadowObscured xmlns:a14="http://schemas.microsoft.com/office/drawing/2010/main" xmlns=""/>
            </a:ext>
          </a:extLst>
        </p:spPr>
      </p:pic>
      <p:pic>
        <p:nvPicPr>
          <p:cNvPr id="22" name="Picture 21">
            <a:extLst>
              <a:ext uri="{FF2B5EF4-FFF2-40B4-BE49-F238E27FC236}">
                <a16:creationId xmlns:a16="http://schemas.microsoft.com/office/drawing/2014/main" id="{BDAE2E84-F5A1-40E8-BF58-B25E7F061DED}"/>
              </a:ext>
            </a:extLst>
          </p:cNvPr>
          <p:cNvPicPr>
            <a:picLocks noChangeAspect="1"/>
          </p:cNvPicPr>
          <p:nvPr/>
        </p:nvPicPr>
        <p:blipFill>
          <a:blip r:embed="rId5" cstate="email">
            <a:extLst>
              <a:ext uri="{28A0092B-C50C-407E-A947-70E740481C1C}">
                <a14:useLocalDpi xmlns:a14="http://schemas.microsoft.com/office/drawing/2010/main"/>
              </a:ext>
            </a:extLst>
          </a:blip>
          <a:srcRect l="18642" r="18642"/>
          <a:stretch/>
        </p:blipFill>
        <p:spPr bwMode="auto">
          <a:xfrm>
            <a:off x="6806086" y="1535545"/>
            <a:ext cx="2167471" cy="2303996"/>
          </a:xfrm>
          <a:prstGeom prst="rect">
            <a:avLst/>
          </a:prstGeom>
          <a:ln>
            <a:noFill/>
          </a:ln>
          <a:extLst>
            <a:ext uri="{53640926-AAD7-44d8-BBD7-CCE9431645EC}">
              <a14:shadowObscured xmlns:a14="http://schemas.microsoft.com/office/drawing/2010/main" xmlns=""/>
            </a:ext>
          </a:extLst>
        </p:spPr>
      </p:pic>
      <p:sp>
        <p:nvSpPr>
          <p:cNvPr id="23" name="Explosion 1 15">
            <a:extLst>
              <a:ext uri="{FF2B5EF4-FFF2-40B4-BE49-F238E27FC236}">
                <a16:creationId xmlns:a16="http://schemas.microsoft.com/office/drawing/2014/main" id="{15755FC3-AE8E-42DA-85C1-33EF7AA4F563}"/>
              </a:ext>
            </a:extLst>
          </p:cNvPr>
          <p:cNvSpPr/>
          <p:nvPr/>
        </p:nvSpPr>
        <p:spPr>
          <a:xfrm>
            <a:off x="6001109" y="1107065"/>
            <a:ext cx="1799999" cy="2056265"/>
          </a:xfrm>
          <a:prstGeom prst="irregularSeal1">
            <a:avLst/>
          </a:prstGeom>
          <a:solidFill>
            <a:srgbClr val="FFFFFF"/>
          </a:solidFill>
          <a:ln w="19050">
            <a:solidFill>
              <a:srgbClr val="BE006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70977C23-4FA1-452F-B066-5B6ABB633BA1}"/>
              </a:ext>
            </a:extLst>
          </p:cNvPr>
          <p:cNvSpPr txBox="1"/>
          <p:nvPr/>
        </p:nvSpPr>
        <p:spPr>
          <a:xfrm>
            <a:off x="6358609" y="1694314"/>
            <a:ext cx="964477" cy="830997"/>
          </a:xfrm>
          <a:prstGeom prst="rect">
            <a:avLst/>
          </a:prstGeom>
          <a:noFill/>
        </p:spPr>
        <p:txBody>
          <a:bodyPr wrap="none" rtlCol="0">
            <a:spAutoFit/>
          </a:bodyPr>
          <a:lstStyle/>
          <a:p>
            <a:pPr algn="ctr"/>
            <a:r>
              <a:rPr lang="en-US" sz="2400" b="1" dirty="0"/>
              <a:t>___ m</a:t>
            </a:r>
          </a:p>
          <a:p>
            <a:r>
              <a:rPr lang="en-US" sz="2400" b="1" dirty="0"/>
              <a:t>£2.40</a:t>
            </a:r>
            <a:r>
              <a:rPr lang="en-US" dirty="0"/>
              <a:t> </a:t>
            </a:r>
          </a:p>
        </p:txBody>
      </p:sp>
      <p:sp>
        <p:nvSpPr>
          <p:cNvPr id="26" name="Explosion 1 19">
            <a:extLst>
              <a:ext uri="{FF2B5EF4-FFF2-40B4-BE49-F238E27FC236}">
                <a16:creationId xmlns:a16="http://schemas.microsoft.com/office/drawing/2014/main" id="{DEE16F61-67D3-4DDA-A613-D21FED6AF2DE}"/>
              </a:ext>
            </a:extLst>
          </p:cNvPr>
          <p:cNvSpPr/>
          <p:nvPr/>
        </p:nvSpPr>
        <p:spPr>
          <a:xfrm>
            <a:off x="5999573" y="3645721"/>
            <a:ext cx="1799999" cy="2056265"/>
          </a:xfrm>
          <a:prstGeom prst="irregularSeal1">
            <a:avLst/>
          </a:prstGeom>
          <a:solidFill>
            <a:srgbClr val="FFFFFF"/>
          </a:solidFill>
          <a:ln w="19050">
            <a:solidFill>
              <a:srgbClr val="BE006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76B7D1A8-053E-4CAF-95BC-49F2A44C7031}"/>
              </a:ext>
            </a:extLst>
          </p:cNvPr>
          <p:cNvSpPr txBox="1"/>
          <p:nvPr/>
        </p:nvSpPr>
        <p:spPr>
          <a:xfrm>
            <a:off x="6350494" y="4210823"/>
            <a:ext cx="972592" cy="830997"/>
          </a:xfrm>
          <a:prstGeom prst="rect">
            <a:avLst/>
          </a:prstGeom>
          <a:noFill/>
        </p:spPr>
        <p:txBody>
          <a:bodyPr wrap="none" rtlCol="0">
            <a:spAutoFit/>
          </a:bodyPr>
          <a:lstStyle/>
          <a:p>
            <a:pPr algn="ctr"/>
            <a:r>
              <a:rPr lang="en-US" sz="2400" b="1" dirty="0"/>
              <a:t>120 m</a:t>
            </a:r>
          </a:p>
          <a:p>
            <a:r>
              <a:rPr lang="en-US" sz="2400" b="1" dirty="0"/>
              <a:t>£ ___</a:t>
            </a:r>
            <a:r>
              <a:rPr lang="en-US" dirty="0"/>
              <a:t> </a:t>
            </a:r>
          </a:p>
        </p:txBody>
      </p:sp>
    </p:spTree>
    <p:extLst>
      <p:ext uri="{BB962C8B-B14F-4D97-AF65-F5344CB8AC3E}">
        <p14:creationId xmlns:p14="http://schemas.microsoft.com/office/powerpoint/2010/main" val="15692116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92959B6-490E-A144-8C7C-88267F972F69}" type="slidenum">
              <a:rPr lang="en-US" smtClean="0"/>
              <a:t>17</a:t>
            </a:fld>
            <a:endParaRPr lang="en-US"/>
          </a:p>
        </p:txBody>
      </p:sp>
      <p:sp>
        <p:nvSpPr>
          <p:cNvPr id="5"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Comparing offers</a:t>
            </a:r>
          </a:p>
        </p:txBody>
      </p:sp>
      <p:sp>
        <p:nvSpPr>
          <p:cNvPr id="6" name="Isosceles Triangle 5">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0F82D19D-1FB9-47B5-A87D-36C07F3B87C2}"/>
              </a:ext>
            </a:extLst>
          </p:cNvPr>
          <p:cNvSpPr txBox="1"/>
          <p:nvPr/>
        </p:nvSpPr>
        <p:spPr>
          <a:xfrm>
            <a:off x="-47451" y="135070"/>
            <a:ext cx="1337347" cy="830997"/>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TURN</a:t>
            </a:r>
          </a:p>
        </p:txBody>
      </p:sp>
      <p:sp>
        <p:nvSpPr>
          <p:cNvPr id="9" name="TextBox 8">
            <a:extLst>
              <a:ext uri="{FF2B5EF4-FFF2-40B4-BE49-F238E27FC236}">
                <a16:creationId xmlns:a16="http://schemas.microsoft.com/office/drawing/2014/main" id="{F1789EB0-5156-C34A-A662-A26830D8C90E}"/>
              </a:ext>
            </a:extLst>
          </p:cNvPr>
          <p:cNvSpPr txBox="1"/>
          <p:nvPr/>
        </p:nvSpPr>
        <p:spPr>
          <a:xfrm>
            <a:off x="9495879" y="228785"/>
            <a:ext cx="2091590" cy="707886"/>
          </a:xfrm>
          <a:prstGeom prst="rect">
            <a:avLst/>
          </a:prstGeom>
          <a:noFill/>
          <a:ln w="38100">
            <a:solidFill>
              <a:srgbClr val="BE0064"/>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pic>
        <p:nvPicPr>
          <p:cNvPr id="10" name="Graphic 6" descr="Document">
            <a:extLst>
              <a:ext uri="{FF2B5EF4-FFF2-40B4-BE49-F238E27FC236}">
                <a16:creationId xmlns:a16="http://schemas.microsoft.com/office/drawing/2014/main" id="{DBD2A2C7-1880-6444-AF79-3CC03B8D0B7E}"/>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1" name="TextBox 10">
            <a:extLst>
              <a:ext uri="{FF2B5EF4-FFF2-40B4-BE49-F238E27FC236}">
                <a16:creationId xmlns:a16="http://schemas.microsoft.com/office/drawing/2014/main" id="{BD98A82A-1F50-134C-9845-201DF63731A4}"/>
              </a:ext>
            </a:extLst>
          </p:cNvPr>
          <p:cNvSpPr txBox="1"/>
          <p:nvPr/>
        </p:nvSpPr>
        <p:spPr>
          <a:xfrm>
            <a:off x="212961" y="1502999"/>
            <a:ext cx="5496463" cy="4231928"/>
          </a:xfrm>
          <a:prstGeom prst="rect">
            <a:avLst/>
          </a:prstGeom>
          <a:noFill/>
        </p:spPr>
        <p:txBody>
          <a:bodyPr wrap="square" rtlCol="0">
            <a:spAutoFit/>
          </a:bodyPr>
          <a:lstStyle/>
          <a:p>
            <a:pPr marL="457200" indent="-457200">
              <a:spcBef>
                <a:spcPts val="1200"/>
              </a:spcBef>
              <a:spcAft>
                <a:spcPts val="600"/>
              </a:spcAft>
              <a:buFont typeface="Arial"/>
              <a:buChar char="•"/>
            </a:pPr>
            <a:r>
              <a:rPr lang="en-US" sz="3200" dirty="0">
                <a:latin typeface="Arial" panose="020B0604020202020204" pitchFamily="34" charset="0"/>
                <a:cs typeface="Arial" panose="020B0604020202020204" pitchFamily="34" charset="0"/>
              </a:rPr>
              <a:t>Write down everything you know about the offers.</a:t>
            </a:r>
          </a:p>
          <a:p>
            <a:pPr marL="457200" indent="-457200">
              <a:spcBef>
                <a:spcPts val="1200"/>
              </a:spcBef>
              <a:spcAft>
                <a:spcPts val="600"/>
              </a:spcAft>
              <a:buFont typeface="Arial"/>
              <a:buChar char="•"/>
            </a:pPr>
            <a:r>
              <a:rPr lang="en-US" sz="3200" dirty="0">
                <a:latin typeface="Arial" panose="020B0604020202020204" pitchFamily="34" charset="0"/>
                <a:cs typeface="Arial" panose="020B0604020202020204" pitchFamily="34" charset="0"/>
              </a:rPr>
              <a:t>Do calculations.</a:t>
            </a:r>
          </a:p>
          <a:p>
            <a:pPr marL="457200" indent="-457200">
              <a:spcBef>
                <a:spcPts val="1200"/>
              </a:spcBef>
              <a:spcAft>
                <a:spcPts val="600"/>
              </a:spcAft>
              <a:buFont typeface="Arial"/>
              <a:buChar char="•"/>
            </a:pPr>
            <a:r>
              <a:rPr lang="en-US" sz="3200" dirty="0">
                <a:latin typeface="Arial" panose="020B0604020202020204" pitchFamily="34" charset="0"/>
                <a:cs typeface="Arial" panose="020B0604020202020204" pitchFamily="34" charset="0"/>
              </a:rPr>
              <a:t>Take turns to make a contribution.</a:t>
            </a:r>
          </a:p>
          <a:p>
            <a:pPr marL="457200" indent="-457200">
              <a:spcBef>
                <a:spcPts val="1200"/>
              </a:spcBef>
              <a:spcAft>
                <a:spcPts val="600"/>
              </a:spcAft>
              <a:buFont typeface="Arial"/>
              <a:buChar char="•"/>
            </a:pPr>
            <a:r>
              <a:rPr lang="en-US" sz="3200" dirty="0">
                <a:latin typeface="Arial" panose="020B0604020202020204" pitchFamily="34" charset="0"/>
                <a:cs typeface="Arial" panose="020B0604020202020204" pitchFamily="34" charset="0"/>
              </a:rPr>
              <a:t>Discuss your reasoning with your partner.</a:t>
            </a:r>
          </a:p>
        </p:txBody>
      </p:sp>
      <p:pic>
        <p:nvPicPr>
          <p:cNvPr id="13" name="Picture 12">
            <a:extLst>
              <a:ext uri="{FF2B5EF4-FFF2-40B4-BE49-F238E27FC236}">
                <a16:creationId xmlns:a16="http://schemas.microsoft.com/office/drawing/2014/main" id="{AAD69C74-311F-4E14-8752-D7B8CD97E18C}"/>
              </a:ext>
            </a:extLst>
          </p:cNvPr>
          <p:cNvPicPr>
            <a:picLocks noChangeAspect="1"/>
          </p:cNvPicPr>
          <p:nvPr/>
        </p:nvPicPr>
        <p:blipFill>
          <a:blip r:embed="rId5"/>
          <a:stretch>
            <a:fillRect/>
          </a:stretch>
        </p:blipFill>
        <p:spPr>
          <a:xfrm>
            <a:off x="5709424" y="1490392"/>
            <a:ext cx="3229426" cy="3877216"/>
          </a:xfrm>
          <a:prstGeom prst="rect">
            <a:avLst/>
          </a:prstGeom>
        </p:spPr>
      </p:pic>
      <p:pic>
        <p:nvPicPr>
          <p:cNvPr id="15" name="Picture 14">
            <a:extLst>
              <a:ext uri="{FF2B5EF4-FFF2-40B4-BE49-F238E27FC236}">
                <a16:creationId xmlns:a16="http://schemas.microsoft.com/office/drawing/2014/main" id="{01366B34-0563-4EF1-9ADD-E262D97D83D2}"/>
              </a:ext>
            </a:extLst>
          </p:cNvPr>
          <p:cNvPicPr>
            <a:picLocks noChangeAspect="1"/>
          </p:cNvPicPr>
          <p:nvPr/>
        </p:nvPicPr>
        <p:blipFill>
          <a:blip r:embed="rId6"/>
          <a:stretch>
            <a:fillRect/>
          </a:stretch>
        </p:blipFill>
        <p:spPr>
          <a:xfrm>
            <a:off x="8721981" y="1490392"/>
            <a:ext cx="3162741" cy="3924848"/>
          </a:xfrm>
          <a:prstGeom prst="rect">
            <a:avLst/>
          </a:prstGeom>
        </p:spPr>
      </p:pic>
    </p:spTree>
    <p:extLst>
      <p:ext uri="{BB962C8B-B14F-4D97-AF65-F5344CB8AC3E}">
        <p14:creationId xmlns:p14="http://schemas.microsoft.com/office/powerpoint/2010/main" val="15014680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795C460-1A1B-4575-99BA-CEFC4A98EA3D}"/>
              </a:ext>
            </a:extLst>
          </p:cNvPr>
          <p:cNvSpPr/>
          <p:nvPr/>
        </p:nvSpPr>
        <p:spPr>
          <a:xfrm>
            <a:off x="205812" y="2677217"/>
            <a:ext cx="4280648" cy="1923564"/>
          </a:xfrm>
          <a:prstGeom prst="rect">
            <a:avLst/>
          </a:prstGeom>
          <a:solidFill>
            <a:srgbClr val="E6C8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6" name="Group 25">
            <a:extLst>
              <a:ext uri="{FF2B5EF4-FFF2-40B4-BE49-F238E27FC236}">
                <a16:creationId xmlns:a16="http://schemas.microsoft.com/office/drawing/2014/main" id="{93E07248-5135-49CF-879A-928760408F7A}"/>
              </a:ext>
            </a:extLst>
          </p:cNvPr>
          <p:cNvGrpSpPr/>
          <p:nvPr/>
        </p:nvGrpSpPr>
        <p:grpSpPr>
          <a:xfrm>
            <a:off x="4811795" y="1731844"/>
            <a:ext cx="6818026" cy="3394312"/>
            <a:chOff x="546103" y="1475310"/>
            <a:chExt cx="6818026" cy="3394312"/>
          </a:xfrm>
        </p:grpSpPr>
        <p:sp>
          <p:nvSpPr>
            <p:cNvPr id="27" name="TextBox 212">
              <a:extLst>
                <a:ext uri="{FF2B5EF4-FFF2-40B4-BE49-F238E27FC236}">
                  <a16:creationId xmlns:a16="http://schemas.microsoft.com/office/drawing/2014/main" id="{DDC88219-3533-402D-ABD1-02946565DD4C}"/>
                </a:ext>
              </a:extLst>
            </p:cNvPr>
            <p:cNvSpPr txBox="1"/>
            <p:nvPr/>
          </p:nvSpPr>
          <p:spPr>
            <a:xfrm>
              <a:off x="569648" y="2363283"/>
              <a:ext cx="65590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0%</a:t>
              </a:r>
            </a:p>
          </p:txBody>
        </p:sp>
        <p:sp>
          <p:nvSpPr>
            <p:cNvPr id="28" name="TextBox 251">
              <a:extLst>
                <a:ext uri="{FF2B5EF4-FFF2-40B4-BE49-F238E27FC236}">
                  <a16:creationId xmlns:a16="http://schemas.microsoft.com/office/drawing/2014/main" id="{248D3F45-B108-4265-A25F-9AB49E3BDCBF}"/>
                </a:ext>
              </a:extLst>
            </p:cNvPr>
            <p:cNvSpPr txBox="1"/>
            <p:nvPr/>
          </p:nvSpPr>
          <p:spPr>
            <a:xfrm>
              <a:off x="546103" y="3640586"/>
              <a:ext cx="791482"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0 m</a:t>
              </a:r>
            </a:p>
          </p:txBody>
        </p:sp>
        <p:cxnSp>
          <p:nvCxnSpPr>
            <p:cNvPr id="29" name="Straight Connector 28">
              <a:extLst>
                <a:ext uri="{FF2B5EF4-FFF2-40B4-BE49-F238E27FC236}">
                  <a16:creationId xmlns:a16="http://schemas.microsoft.com/office/drawing/2014/main" id="{90F218FE-F490-4030-8B15-EE598F380F46}"/>
                </a:ext>
              </a:extLst>
            </p:cNvPr>
            <p:cNvCxnSpPr/>
            <p:nvPr/>
          </p:nvCxnSpPr>
          <p:spPr>
            <a:xfrm>
              <a:off x="811858" y="2916484"/>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411D0E9-9523-4CCB-9C57-A53FB9E73A76}"/>
                </a:ext>
              </a:extLst>
            </p:cNvPr>
            <p:cNvCxnSpPr>
              <a:cxnSpLocks/>
            </p:cNvCxnSpPr>
            <p:nvPr/>
          </p:nvCxnSpPr>
          <p:spPr>
            <a:xfrm flipV="1">
              <a:off x="6670343" y="2667000"/>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650AF23-3396-412E-BD97-8E2251A9914A}"/>
                </a:ext>
              </a:extLst>
            </p:cNvPr>
            <p:cNvCxnSpPr/>
            <p:nvPr/>
          </p:nvCxnSpPr>
          <p:spPr>
            <a:xfrm>
              <a:off x="816866" y="3481464"/>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223">
              <a:extLst>
                <a:ext uri="{FF2B5EF4-FFF2-40B4-BE49-F238E27FC236}">
                  <a16:creationId xmlns:a16="http://schemas.microsoft.com/office/drawing/2014/main" id="{97BE6C69-8F42-42FD-9906-E7230F9932E9}"/>
                </a:ext>
              </a:extLst>
            </p:cNvPr>
            <p:cNvSpPr txBox="1"/>
            <p:nvPr/>
          </p:nvSpPr>
          <p:spPr>
            <a:xfrm>
              <a:off x="4068300" y="3606369"/>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120 m</a:t>
              </a:r>
            </a:p>
          </p:txBody>
        </p:sp>
        <p:sp>
          <p:nvSpPr>
            <p:cNvPr id="33" name="Arc 32">
              <a:extLst>
                <a:ext uri="{FF2B5EF4-FFF2-40B4-BE49-F238E27FC236}">
                  <a16:creationId xmlns:a16="http://schemas.microsoft.com/office/drawing/2014/main" id="{816D9DEE-DFA7-4E3E-9445-5517C117DC9E}"/>
                </a:ext>
              </a:extLst>
            </p:cNvPr>
            <p:cNvSpPr/>
            <p:nvPr/>
          </p:nvSpPr>
          <p:spPr>
            <a:xfrm>
              <a:off x="4510161" y="1911834"/>
              <a:ext cx="1751321" cy="1009329"/>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GB"/>
            </a:p>
          </p:txBody>
        </p:sp>
        <p:sp>
          <p:nvSpPr>
            <p:cNvPr id="34" name="Arc 33">
              <a:extLst>
                <a:ext uri="{FF2B5EF4-FFF2-40B4-BE49-F238E27FC236}">
                  <a16:creationId xmlns:a16="http://schemas.microsoft.com/office/drawing/2014/main" id="{C1FEB5E7-6E84-494B-9300-BFB4F75F97E7}"/>
                </a:ext>
              </a:extLst>
            </p:cNvPr>
            <p:cNvSpPr/>
            <p:nvPr/>
          </p:nvSpPr>
          <p:spPr>
            <a:xfrm rot="10800000">
              <a:off x="4573066" y="3421616"/>
              <a:ext cx="1776062" cy="1009329"/>
            </a:xfrm>
            <a:prstGeom prst="arc">
              <a:avLst>
                <a:gd name="adj1" fmla="val 11067998"/>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GB"/>
            </a:p>
          </p:txBody>
        </p:sp>
        <p:sp>
          <p:nvSpPr>
            <p:cNvPr id="35" name="TextBox 223">
              <a:extLst>
                <a:ext uri="{FF2B5EF4-FFF2-40B4-BE49-F238E27FC236}">
                  <a16:creationId xmlns:a16="http://schemas.microsoft.com/office/drawing/2014/main" id="{CE2A8561-B6B2-4A5A-83BC-DDABD76F24A8}"/>
                </a:ext>
              </a:extLst>
            </p:cNvPr>
            <p:cNvSpPr txBox="1"/>
            <p:nvPr/>
          </p:nvSpPr>
          <p:spPr>
            <a:xfrm>
              <a:off x="4068299" y="2305916"/>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100%</a:t>
              </a:r>
            </a:p>
          </p:txBody>
        </p:sp>
        <p:sp>
          <p:nvSpPr>
            <p:cNvPr id="36" name="TextBox 223">
              <a:extLst>
                <a:ext uri="{FF2B5EF4-FFF2-40B4-BE49-F238E27FC236}">
                  <a16:creationId xmlns:a16="http://schemas.microsoft.com/office/drawing/2014/main" id="{9E856DA8-B9A4-42C1-84F4-A6681D71FF8A}"/>
                </a:ext>
              </a:extLst>
            </p:cNvPr>
            <p:cNvSpPr txBox="1"/>
            <p:nvPr/>
          </p:nvSpPr>
          <p:spPr>
            <a:xfrm>
              <a:off x="6168368" y="3600194"/>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solidFill>
                    <a:srgbClr val="BE0064"/>
                  </a:solidFill>
                  <a:latin typeface="Arial" panose="020B0604020202020204" pitchFamily="34" charset="0"/>
                  <a:cs typeface="Arial" panose="020B0604020202020204" pitchFamily="34" charset="0"/>
                </a:rPr>
                <a:t>192 m</a:t>
              </a:r>
            </a:p>
          </p:txBody>
        </p:sp>
        <p:sp>
          <p:nvSpPr>
            <p:cNvPr id="37" name="TextBox 223">
              <a:extLst>
                <a:ext uri="{FF2B5EF4-FFF2-40B4-BE49-F238E27FC236}">
                  <a16:creationId xmlns:a16="http://schemas.microsoft.com/office/drawing/2014/main" id="{51DEADCC-5DE3-4FEB-A26A-B2828F651062}"/>
                </a:ext>
              </a:extLst>
            </p:cNvPr>
            <p:cNvSpPr txBox="1"/>
            <p:nvPr/>
          </p:nvSpPr>
          <p:spPr>
            <a:xfrm>
              <a:off x="6168367" y="2299741"/>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solidFill>
                    <a:srgbClr val="BE0064"/>
                  </a:solidFill>
                  <a:latin typeface="Arial" panose="020B0604020202020204" pitchFamily="34" charset="0"/>
                  <a:cs typeface="Arial" panose="020B0604020202020204" pitchFamily="34" charset="0"/>
                </a:rPr>
                <a:t>160%</a:t>
              </a:r>
            </a:p>
          </p:txBody>
        </p:sp>
        <p:cxnSp>
          <p:nvCxnSpPr>
            <p:cNvPr id="38" name="Straight Connector 37">
              <a:extLst>
                <a:ext uri="{FF2B5EF4-FFF2-40B4-BE49-F238E27FC236}">
                  <a16:creationId xmlns:a16="http://schemas.microsoft.com/office/drawing/2014/main" id="{18DD20C5-7F58-4CB9-B8E0-26270810E3DA}"/>
                </a:ext>
              </a:extLst>
            </p:cNvPr>
            <p:cNvCxnSpPr>
              <a:cxnSpLocks/>
            </p:cNvCxnSpPr>
            <p:nvPr/>
          </p:nvCxnSpPr>
          <p:spPr>
            <a:xfrm flipV="1">
              <a:off x="4526250" y="2666999"/>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4445E725-5717-4451-A07D-8B51F73AF3FC}"/>
                </a:ext>
              </a:extLst>
            </p:cNvPr>
            <p:cNvCxnSpPr>
              <a:cxnSpLocks/>
            </p:cNvCxnSpPr>
            <p:nvPr/>
          </p:nvCxnSpPr>
          <p:spPr>
            <a:xfrm flipV="1">
              <a:off x="832817" y="2687252"/>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0" name="TextBox 212">
              <a:extLst>
                <a:ext uri="{FF2B5EF4-FFF2-40B4-BE49-F238E27FC236}">
                  <a16:creationId xmlns:a16="http://schemas.microsoft.com/office/drawing/2014/main" id="{99FCBFBE-4EF0-4A9B-AFFD-2282CCAF9A82}"/>
                </a:ext>
              </a:extLst>
            </p:cNvPr>
            <p:cNvSpPr txBox="1"/>
            <p:nvPr/>
          </p:nvSpPr>
          <p:spPr>
            <a:xfrm>
              <a:off x="4986070" y="1475310"/>
              <a:ext cx="950052"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dirty="0">
                  <a:solidFill>
                    <a:srgbClr val="BE0064"/>
                  </a:solidFill>
                  <a:latin typeface="Arial" panose="020B0604020202020204" pitchFamily="34" charset="0"/>
                  <a:cs typeface="Arial" panose="020B0604020202020204" pitchFamily="34" charset="0"/>
                </a:rPr>
                <a:t>×1.6</a:t>
              </a:r>
            </a:p>
          </p:txBody>
        </p:sp>
        <p:sp>
          <p:nvSpPr>
            <p:cNvPr id="41" name="TextBox 212">
              <a:extLst>
                <a:ext uri="{FF2B5EF4-FFF2-40B4-BE49-F238E27FC236}">
                  <a16:creationId xmlns:a16="http://schemas.microsoft.com/office/drawing/2014/main" id="{0A29881E-8E16-46D1-86EA-052F203A4D36}"/>
                </a:ext>
              </a:extLst>
            </p:cNvPr>
            <p:cNvSpPr txBox="1"/>
            <p:nvPr/>
          </p:nvSpPr>
          <p:spPr>
            <a:xfrm>
              <a:off x="5087227" y="4407957"/>
              <a:ext cx="950052"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dirty="0">
                  <a:solidFill>
                    <a:srgbClr val="BE0064"/>
                  </a:solidFill>
                  <a:latin typeface="Arial" panose="020B0604020202020204" pitchFamily="34" charset="0"/>
                  <a:cs typeface="Arial" panose="020B0604020202020204" pitchFamily="34" charset="0"/>
                </a:rPr>
                <a:t>×1.6</a:t>
              </a:r>
            </a:p>
          </p:txBody>
        </p:sp>
      </p:grpSp>
      <p:sp>
        <p:nvSpPr>
          <p:cNvPr id="4"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smtClean="0"/>
              <a:t>18</a:t>
            </a:fld>
            <a:endParaRPr lang="en-US" dirty="0"/>
          </a:p>
        </p:txBody>
      </p:sp>
      <p:sp>
        <p:nvSpPr>
          <p:cNvPr id="44" name="TextBox 43">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15"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US" sz="3600" b="1" dirty="0">
                <a:solidFill>
                  <a:srgbClr val="BE0064"/>
                </a:solidFill>
                <a:latin typeface="Arial" panose="020B0604020202020204" pitchFamily="34" charset="0"/>
                <a:cs typeface="Arial" panose="020B0604020202020204" pitchFamily="34" charset="0"/>
              </a:rPr>
              <a:t>Offer A</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16" name="TextBox 15">
            <a:extLst>
              <a:ext uri="{FF2B5EF4-FFF2-40B4-BE49-F238E27FC236}">
                <a16:creationId xmlns:a16="http://schemas.microsoft.com/office/drawing/2014/main" id="{1529AA43-2CD7-402C-A279-00E9E8D6452A}"/>
              </a:ext>
            </a:extLst>
          </p:cNvPr>
          <p:cNvSpPr txBox="1"/>
          <p:nvPr/>
        </p:nvSpPr>
        <p:spPr>
          <a:xfrm>
            <a:off x="-86511" y="109536"/>
            <a:ext cx="178553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sp>
        <p:nvSpPr>
          <p:cNvPr id="10" name="Isosceles Triangle 9">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4D970DDE-3331-43C7-8808-F643520183D1}"/>
              </a:ext>
            </a:extLst>
          </p:cNvPr>
          <p:cNvSpPr txBox="1"/>
          <p:nvPr/>
        </p:nvSpPr>
        <p:spPr>
          <a:xfrm>
            <a:off x="81756" y="97776"/>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pic>
        <p:nvPicPr>
          <p:cNvPr id="19" name="Picture 18" descr="A stick figure drawing of a girl.">
            <a:extLst>
              <a:ext uri="{FF2B5EF4-FFF2-40B4-BE49-F238E27FC236}">
                <a16:creationId xmlns:a16="http://schemas.microsoft.com/office/drawing/2014/main" id="{1B3EA31E-FEF3-4F4B-B2FD-73C7D2AAAB67}"/>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l="15209" r="-15209"/>
          <a:stretch/>
        </p:blipFill>
        <p:spPr>
          <a:xfrm>
            <a:off x="979021" y="1168041"/>
            <a:ext cx="1439998" cy="1439998"/>
          </a:xfrm>
          <a:prstGeom prst="rect">
            <a:avLst/>
          </a:prstGeom>
        </p:spPr>
      </p:pic>
      <p:sp>
        <p:nvSpPr>
          <p:cNvPr id="22" name="Rectangle 21">
            <a:extLst>
              <a:ext uri="{FF2B5EF4-FFF2-40B4-BE49-F238E27FC236}">
                <a16:creationId xmlns:a16="http://schemas.microsoft.com/office/drawing/2014/main" id="{A8402F69-9748-4817-A7A3-07666D86C99A}"/>
              </a:ext>
              <a:ext uri="{C183D7F6-B498-43B3-948B-1728B52AA6E4}">
                <adec:decorative xmlns:adec="http://schemas.microsoft.com/office/drawing/2017/decorative" val="1"/>
              </a:ext>
            </a:extLst>
          </p:cNvPr>
          <p:cNvSpPr/>
          <p:nvPr/>
        </p:nvSpPr>
        <p:spPr>
          <a:xfrm>
            <a:off x="9176487" y="1709894"/>
            <a:ext cx="950052" cy="380935"/>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4" name="Rectangle 23">
            <a:extLst>
              <a:ext uri="{FF2B5EF4-FFF2-40B4-BE49-F238E27FC236}">
                <a16:creationId xmlns:a16="http://schemas.microsoft.com/office/drawing/2014/main" id="{A8402F69-9748-4817-A7A3-07666D86C99A}"/>
              </a:ext>
              <a:ext uri="{C183D7F6-B498-43B3-948B-1728B52AA6E4}">
                <adec:decorative xmlns:adec="http://schemas.microsoft.com/office/drawing/2017/decorative" val="1"/>
              </a:ext>
            </a:extLst>
          </p:cNvPr>
          <p:cNvSpPr/>
          <p:nvPr/>
        </p:nvSpPr>
        <p:spPr>
          <a:xfrm>
            <a:off x="10440964" y="2591577"/>
            <a:ext cx="888037" cy="359997"/>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83971CA0-AD5F-4843-9FE5-F2F660912CAE}"/>
              </a:ext>
              <a:ext uri="{C183D7F6-B498-43B3-948B-1728B52AA6E4}">
                <adec:decorative xmlns:adec="http://schemas.microsoft.com/office/drawing/2017/decorative" val="1"/>
              </a:ext>
            </a:extLst>
          </p:cNvPr>
          <p:cNvSpPr/>
          <p:nvPr/>
        </p:nvSpPr>
        <p:spPr>
          <a:xfrm>
            <a:off x="9261957" y="4747451"/>
            <a:ext cx="929661" cy="378705"/>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1BCC3314-2CE2-7343-8090-9911B0F7C37E}"/>
              </a:ext>
              <a:ext uri="{C183D7F6-B498-43B3-948B-1728B52AA6E4}">
                <adec:decorative xmlns:adec="http://schemas.microsoft.com/office/drawing/2017/decorative" val="1"/>
              </a:ext>
            </a:extLst>
          </p:cNvPr>
          <p:cNvSpPr/>
          <p:nvPr/>
        </p:nvSpPr>
        <p:spPr>
          <a:xfrm>
            <a:off x="10493330" y="3870839"/>
            <a:ext cx="929661" cy="359997"/>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 Box 13">
            <a:extLst>
              <a:ext uri="{FF2B5EF4-FFF2-40B4-BE49-F238E27FC236}">
                <a16:creationId xmlns:a16="http://schemas.microsoft.com/office/drawing/2014/main" id="{696B020A-9DF8-47A1-91B2-78E3B4ABAE22}"/>
              </a:ext>
            </a:extLst>
          </p:cNvPr>
          <p:cNvSpPr txBox="1"/>
          <p:nvPr/>
        </p:nvSpPr>
        <p:spPr>
          <a:xfrm>
            <a:off x="399861" y="2868618"/>
            <a:ext cx="1756331" cy="439641"/>
          </a:xfrm>
          <a:prstGeom prst="rect">
            <a:avLst/>
          </a:prstGeom>
          <a:solidFill>
            <a:schemeClr val="bg1"/>
          </a:solidFill>
          <a:ln w="12700">
            <a:solidFill>
              <a:schemeClr val="tx1"/>
            </a:solidFill>
          </a:ln>
          <a:effectLst/>
          <a:extLst>
            <a:ext uri="{C572A759-6A51-4108-AA02-DFA0A04FC94B}">
              <ma14:wrappingTextBoxFlag xmlns:ma14="http://schemas.microsoft.com/office/mac/drawingml/2011/main" xmlns=""/>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en-GB" sz="2400" dirty="0">
                <a:effectLst/>
                <a:latin typeface="Arial" panose="020B0604020202020204" pitchFamily="34" charset="0"/>
                <a:ea typeface="Calibri" panose="020F0502020204030204" pitchFamily="34" charset="0"/>
                <a:cs typeface="Times New Roman" panose="02020603050405020304" pitchFamily="18" charset="0"/>
              </a:rPr>
              <a:t>120 metres</a:t>
            </a:r>
          </a:p>
        </p:txBody>
      </p:sp>
      <p:sp>
        <p:nvSpPr>
          <p:cNvPr id="23" name="Rectangular Callout 16">
            <a:extLst>
              <a:ext uri="{FF2B5EF4-FFF2-40B4-BE49-F238E27FC236}">
                <a16:creationId xmlns:a16="http://schemas.microsoft.com/office/drawing/2014/main" id="{71E71B33-7B70-4476-8922-E028691FB9A0}"/>
              </a:ext>
            </a:extLst>
          </p:cNvPr>
          <p:cNvSpPr/>
          <p:nvPr/>
        </p:nvSpPr>
        <p:spPr>
          <a:xfrm>
            <a:off x="2561954" y="2773448"/>
            <a:ext cx="1657350" cy="1128175"/>
          </a:xfrm>
          <a:prstGeom prst="wedgeRectCallout">
            <a:avLst>
              <a:gd name="adj1" fmla="val -70833"/>
              <a:gd name="adj2" fmla="val -24637"/>
            </a:avLst>
          </a:prstGeom>
          <a:solidFill>
            <a:schemeClr val="bg1"/>
          </a:solidFill>
          <a:ln w="12700">
            <a:solidFill>
              <a:schemeClr val="tx1"/>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GB" sz="2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Increase length by 60%</a:t>
            </a:r>
            <a:endParaRPr lang="en-GB" sz="24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25" name="Text Box 17">
            <a:extLst>
              <a:ext uri="{FF2B5EF4-FFF2-40B4-BE49-F238E27FC236}">
                <a16:creationId xmlns:a16="http://schemas.microsoft.com/office/drawing/2014/main" id="{DFAD83F9-5B9C-4D38-BC47-39DEBF68F266}"/>
              </a:ext>
            </a:extLst>
          </p:cNvPr>
          <p:cNvSpPr txBox="1"/>
          <p:nvPr/>
        </p:nvSpPr>
        <p:spPr>
          <a:xfrm>
            <a:off x="458711" y="4057974"/>
            <a:ext cx="1111806" cy="439641"/>
          </a:xfrm>
          <a:prstGeom prst="rect">
            <a:avLst/>
          </a:prstGeom>
          <a:solidFill>
            <a:schemeClr val="bg1"/>
          </a:solidFill>
          <a:ln w="12700">
            <a:solidFill>
              <a:schemeClr val="tx1"/>
            </a:solidFill>
          </a:ln>
          <a:effectLst/>
          <a:extLst>
            <a:ext uri="{C572A759-6A51-4108-AA02-DFA0A04FC94B}">
              <ma14:wrappingTextBoxFlag xmlns:ma14="http://schemas.microsoft.com/office/mac/drawingml/2011/main" xmlns=""/>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en-GB" sz="2400">
                <a:effectLst/>
                <a:latin typeface="Arial" panose="020B0604020202020204" pitchFamily="34" charset="0"/>
                <a:ea typeface="Calibri" panose="020F0502020204030204" pitchFamily="34" charset="0"/>
                <a:cs typeface="Times New Roman" panose="02020603050405020304" pitchFamily="18" charset="0"/>
              </a:rPr>
              <a:t>£2.40</a:t>
            </a:r>
          </a:p>
        </p:txBody>
      </p:sp>
      <p:sp>
        <p:nvSpPr>
          <p:cNvPr id="6" name="TextBox 5">
            <a:extLst>
              <a:ext uri="{FF2B5EF4-FFF2-40B4-BE49-F238E27FC236}">
                <a16:creationId xmlns:a16="http://schemas.microsoft.com/office/drawing/2014/main" id="{005C9315-5665-4E78-91E3-3EB9C1E56132}"/>
              </a:ext>
            </a:extLst>
          </p:cNvPr>
          <p:cNvSpPr txBox="1"/>
          <p:nvPr/>
        </p:nvSpPr>
        <p:spPr>
          <a:xfrm>
            <a:off x="198567" y="2197957"/>
            <a:ext cx="1847850" cy="461665"/>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A</a:t>
            </a:r>
          </a:p>
        </p:txBody>
      </p:sp>
    </p:spTree>
    <p:extLst>
      <p:ext uri="{BB962C8B-B14F-4D97-AF65-F5344CB8AC3E}">
        <p14:creationId xmlns:p14="http://schemas.microsoft.com/office/powerpoint/2010/main" val="158300734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2"/>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7" restart="whenNotActive" fill="hold" evtFilter="cancelBubble" nodeType="interactiveSeq">
                <p:stCondLst>
                  <p:cond evt="onClick" delay="0">
                    <p:tgtEl>
                      <p:spTgt spid="24"/>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2" restart="whenNotActive" fill="hold" evtFilter="cancelBubble" nodeType="interactiveSeq">
                <p:stCondLst>
                  <p:cond evt="onClick" delay="0">
                    <p:tgtEl>
                      <p:spTgt spid="17"/>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17" restart="whenNotActive" fill="hold" evtFilter="cancelBubble" nodeType="interactiveSeq">
                <p:stCondLst>
                  <p:cond evt="onClick" delay="0">
                    <p:tgtEl>
                      <p:spTgt spid="2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childTnLst>
        </p:cTn>
      </p:par>
    </p:tnLst>
    <p:bldLst>
      <p:bldP spid="22" grpId="0" animBg="1"/>
      <p:bldP spid="24" grpId="0" animBg="1"/>
      <p:bldP spid="17" grpId="0" animBg="1"/>
      <p:bldP spid="2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5B56DA93-71AC-4AA5-9594-50712387A4E3}"/>
              </a:ext>
            </a:extLst>
          </p:cNvPr>
          <p:cNvSpPr/>
          <p:nvPr/>
        </p:nvSpPr>
        <p:spPr>
          <a:xfrm>
            <a:off x="205812" y="2677217"/>
            <a:ext cx="4280648" cy="1923564"/>
          </a:xfrm>
          <a:prstGeom prst="rect">
            <a:avLst/>
          </a:prstGeom>
          <a:solidFill>
            <a:srgbClr val="E6C8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6" name="Group 25">
            <a:extLst>
              <a:ext uri="{FF2B5EF4-FFF2-40B4-BE49-F238E27FC236}">
                <a16:creationId xmlns:a16="http://schemas.microsoft.com/office/drawing/2014/main" id="{93E07248-5135-49CF-879A-928760408F7A}"/>
              </a:ext>
            </a:extLst>
          </p:cNvPr>
          <p:cNvGrpSpPr/>
          <p:nvPr/>
        </p:nvGrpSpPr>
        <p:grpSpPr>
          <a:xfrm>
            <a:off x="5620225" y="1696731"/>
            <a:ext cx="4717958" cy="3373586"/>
            <a:chOff x="546103" y="1440197"/>
            <a:chExt cx="4717958" cy="3373586"/>
          </a:xfrm>
        </p:grpSpPr>
        <p:sp>
          <p:nvSpPr>
            <p:cNvPr id="27" name="TextBox 212">
              <a:extLst>
                <a:ext uri="{FF2B5EF4-FFF2-40B4-BE49-F238E27FC236}">
                  <a16:creationId xmlns:a16="http://schemas.microsoft.com/office/drawing/2014/main" id="{DDC88219-3533-402D-ABD1-02946565DD4C}"/>
                </a:ext>
              </a:extLst>
            </p:cNvPr>
            <p:cNvSpPr txBox="1"/>
            <p:nvPr/>
          </p:nvSpPr>
          <p:spPr>
            <a:xfrm>
              <a:off x="569648" y="2363283"/>
              <a:ext cx="65590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0%</a:t>
              </a:r>
            </a:p>
          </p:txBody>
        </p:sp>
        <p:sp>
          <p:nvSpPr>
            <p:cNvPr id="28" name="TextBox 251">
              <a:extLst>
                <a:ext uri="{FF2B5EF4-FFF2-40B4-BE49-F238E27FC236}">
                  <a16:creationId xmlns:a16="http://schemas.microsoft.com/office/drawing/2014/main" id="{248D3F45-B108-4265-A25F-9AB49E3BDCBF}"/>
                </a:ext>
              </a:extLst>
            </p:cNvPr>
            <p:cNvSpPr txBox="1"/>
            <p:nvPr/>
          </p:nvSpPr>
          <p:spPr>
            <a:xfrm>
              <a:off x="546103" y="3640586"/>
              <a:ext cx="791482"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£0</a:t>
              </a:r>
            </a:p>
          </p:txBody>
        </p:sp>
        <p:cxnSp>
          <p:nvCxnSpPr>
            <p:cNvPr id="29" name="Straight Connector 28">
              <a:extLst>
                <a:ext uri="{FF2B5EF4-FFF2-40B4-BE49-F238E27FC236}">
                  <a16:creationId xmlns:a16="http://schemas.microsoft.com/office/drawing/2014/main" id="{90F218FE-F490-4030-8B15-EE598F380F46}"/>
                </a:ext>
              </a:extLst>
            </p:cNvPr>
            <p:cNvCxnSpPr>
              <a:cxnSpLocks/>
            </p:cNvCxnSpPr>
            <p:nvPr/>
          </p:nvCxnSpPr>
          <p:spPr>
            <a:xfrm>
              <a:off x="811858" y="2916484"/>
              <a:ext cx="3698303" cy="467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411D0E9-9523-4CCB-9C57-A53FB9E73A76}"/>
                </a:ext>
              </a:extLst>
            </p:cNvPr>
            <p:cNvCxnSpPr>
              <a:cxnSpLocks/>
            </p:cNvCxnSpPr>
            <p:nvPr/>
          </p:nvCxnSpPr>
          <p:spPr>
            <a:xfrm flipV="1">
              <a:off x="3008071" y="2687252"/>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650AF23-3396-412E-BD97-8E2251A9914A}"/>
                </a:ext>
              </a:extLst>
            </p:cNvPr>
            <p:cNvCxnSpPr>
              <a:cxnSpLocks/>
            </p:cNvCxnSpPr>
            <p:nvPr/>
          </p:nvCxnSpPr>
          <p:spPr>
            <a:xfrm>
              <a:off x="816866" y="3481464"/>
              <a:ext cx="37562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223">
              <a:extLst>
                <a:ext uri="{FF2B5EF4-FFF2-40B4-BE49-F238E27FC236}">
                  <a16:creationId xmlns:a16="http://schemas.microsoft.com/office/drawing/2014/main" id="{97BE6C69-8F42-42FD-9906-E7230F9932E9}"/>
                </a:ext>
              </a:extLst>
            </p:cNvPr>
            <p:cNvSpPr txBox="1"/>
            <p:nvPr/>
          </p:nvSpPr>
          <p:spPr>
            <a:xfrm>
              <a:off x="4068300" y="3606369"/>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£2.40</a:t>
              </a:r>
            </a:p>
          </p:txBody>
        </p:sp>
        <p:sp>
          <p:nvSpPr>
            <p:cNvPr id="33" name="Arc 32">
              <a:extLst>
                <a:ext uri="{FF2B5EF4-FFF2-40B4-BE49-F238E27FC236}">
                  <a16:creationId xmlns:a16="http://schemas.microsoft.com/office/drawing/2014/main" id="{816D9DEE-DFA7-4E3E-9445-5517C117DC9E}"/>
                </a:ext>
              </a:extLst>
            </p:cNvPr>
            <p:cNvSpPr/>
            <p:nvPr/>
          </p:nvSpPr>
          <p:spPr>
            <a:xfrm flipH="1">
              <a:off x="2961255" y="1875094"/>
              <a:ext cx="1548905" cy="1009329"/>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GB"/>
            </a:p>
          </p:txBody>
        </p:sp>
        <p:sp>
          <p:nvSpPr>
            <p:cNvPr id="34" name="Arc 33">
              <a:extLst>
                <a:ext uri="{FF2B5EF4-FFF2-40B4-BE49-F238E27FC236}">
                  <a16:creationId xmlns:a16="http://schemas.microsoft.com/office/drawing/2014/main" id="{C1FEB5E7-6E84-494B-9300-BFB4F75F97E7}"/>
                </a:ext>
              </a:extLst>
            </p:cNvPr>
            <p:cNvSpPr/>
            <p:nvPr/>
          </p:nvSpPr>
          <p:spPr>
            <a:xfrm rot="10800000" flipH="1">
              <a:off x="3107384" y="3630921"/>
              <a:ext cx="1431639" cy="743890"/>
            </a:xfrm>
            <a:prstGeom prst="arc">
              <a:avLst>
                <a:gd name="adj1" fmla="val 11067998"/>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GB"/>
            </a:p>
          </p:txBody>
        </p:sp>
        <p:sp>
          <p:nvSpPr>
            <p:cNvPr id="35" name="TextBox 223">
              <a:extLst>
                <a:ext uri="{FF2B5EF4-FFF2-40B4-BE49-F238E27FC236}">
                  <a16:creationId xmlns:a16="http://schemas.microsoft.com/office/drawing/2014/main" id="{CE2A8561-B6B2-4A5A-83BC-DDABD76F24A8}"/>
                </a:ext>
              </a:extLst>
            </p:cNvPr>
            <p:cNvSpPr txBox="1"/>
            <p:nvPr/>
          </p:nvSpPr>
          <p:spPr>
            <a:xfrm>
              <a:off x="4068299" y="2305916"/>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100%</a:t>
              </a:r>
            </a:p>
          </p:txBody>
        </p:sp>
        <p:sp>
          <p:nvSpPr>
            <p:cNvPr id="36" name="TextBox 223">
              <a:extLst>
                <a:ext uri="{FF2B5EF4-FFF2-40B4-BE49-F238E27FC236}">
                  <a16:creationId xmlns:a16="http://schemas.microsoft.com/office/drawing/2014/main" id="{9E856DA8-B9A4-42C1-84F4-A6681D71FF8A}"/>
                </a:ext>
              </a:extLst>
            </p:cNvPr>
            <p:cNvSpPr txBox="1"/>
            <p:nvPr/>
          </p:nvSpPr>
          <p:spPr>
            <a:xfrm>
              <a:off x="2509503" y="3640585"/>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solidFill>
                    <a:srgbClr val="BE0064"/>
                  </a:solidFill>
                  <a:latin typeface="Arial" panose="020B0604020202020204" pitchFamily="34" charset="0"/>
                  <a:cs typeface="Arial" panose="020B0604020202020204" pitchFamily="34" charset="0"/>
                </a:rPr>
                <a:t>£1.44</a:t>
              </a:r>
            </a:p>
          </p:txBody>
        </p:sp>
        <p:sp>
          <p:nvSpPr>
            <p:cNvPr id="37" name="TextBox 223">
              <a:extLst>
                <a:ext uri="{FF2B5EF4-FFF2-40B4-BE49-F238E27FC236}">
                  <a16:creationId xmlns:a16="http://schemas.microsoft.com/office/drawing/2014/main" id="{51DEADCC-5DE3-4FEB-A26A-B2828F651062}"/>
                </a:ext>
              </a:extLst>
            </p:cNvPr>
            <p:cNvSpPr txBox="1"/>
            <p:nvPr/>
          </p:nvSpPr>
          <p:spPr>
            <a:xfrm>
              <a:off x="2627443" y="2299741"/>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solidFill>
                    <a:srgbClr val="BE0064"/>
                  </a:solidFill>
                  <a:latin typeface="Arial" panose="020B0604020202020204" pitchFamily="34" charset="0"/>
                  <a:cs typeface="Arial" panose="020B0604020202020204" pitchFamily="34" charset="0"/>
                </a:rPr>
                <a:t>60%</a:t>
              </a:r>
            </a:p>
          </p:txBody>
        </p:sp>
        <p:cxnSp>
          <p:nvCxnSpPr>
            <p:cNvPr id="38" name="Straight Connector 37">
              <a:extLst>
                <a:ext uri="{FF2B5EF4-FFF2-40B4-BE49-F238E27FC236}">
                  <a16:creationId xmlns:a16="http://schemas.microsoft.com/office/drawing/2014/main" id="{18DD20C5-7F58-4CB9-B8E0-26270810E3DA}"/>
                </a:ext>
              </a:extLst>
            </p:cNvPr>
            <p:cNvCxnSpPr>
              <a:cxnSpLocks/>
            </p:cNvCxnSpPr>
            <p:nvPr/>
          </p:nvCxnSpPr>
          <p:spPr>
            <a:xfrm flipV="1">
              <a:off x="4526250" y="2666999"/>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4445E725-5717-4451-A07D-8B51F73AF3FC}"/>
                </a:ext>
              </a:extLst>
            </p:cNvPr>
            <p:cNvCxnSpPr>
              <a:cxnSpLocks/>
            </p:cNvCxnSpPr>
            <p:nvPr/>
          </p:nvCxnSpPr>
          <p:spPr>
            <a:xfrm flipV="1">
              <a:off x="832817" y="2687252"/>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0" name="TextBox 212">
              <a:extLst>
                <a:ext uri="{FF2B5EF4-FFF2-40B4-BE49-F238E27FC236}">
                  <a16:creationId xmlns:a16="http://schemas.microsoft.com/office/drawing/2014/main" id="{99FCBFBE-4EF0-4A9B-AFFD-2282CCAF9A82}"/>
                </a:ext>
              </a:extLst>
            </p:cNvPr>
            <p:cNvSpPr txBox="1"/>
            <p:nvPr/>
          </p:nvSpPr>
          <p:spPr>
            <a:xfrm>
              <a:off x="3282473" y="1440197"/>
              <a:ext cx="950052"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dirty="0">
                  <a:solidFill>
                    <a:srgbClr val="BE0064"/>
                  </a:solidFill>
                  <a:latin typeface="Arial" panose="020B0604020202020204" pitchFamily="34" charset="0"/>
                  <a:cs typeface="Arial" panose="020B0604020202020204" pitchFamily="34" charset="0"/>
                </a:rPr>
                <a:t>×0.6</a:t>
              </a:r>
            </a:p>
          </p:txBody>
        </p:sp>
        <p:sp>
          <p:nvSpPr>
            <p:cNvPr id="41" name="TextBox 212">
              <a:extLst>
                <a:ext uri="{FF2B5EF4-FFF2-40B4-BE49-F238E27FC236}">
                  <a16:creationId xmlns:a16="http://schemas.microsoft.com/office/drawing/2014/main" id="{0A29881E-8E16-46D1-86EA-052F203A4D36}"/>
                </a:ext>
              </a:extLst>
            </p:cNvPr>
            <p:cNvSpPr txBox="1"/>
            <p:nvPr/>
          </p:nvSpPr>
          <p:spPr>
            <a:xfrm>
              <a:off x="3403997" y="4352118"/>
              <a:ext cx="950052"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dirty="0">
                  <a:solidFill>
                    <a:srgbClr val="BE0064"/>
                  </a:solidFill>
                  <a:latin typeface="Arial" panose="020B0604020202020204" pitchFamily="34" charset="0"/>
                  <a:cs typeface="Arial" panose="020B0604020202020204" pitchFamily="34" charset="0"/>
                </a:rPr>
                <a:t>×0.6</a:t>
              </a:r>
            </a:p>
          </p:txBody>
        </p:sp>
      </p:grpSp>
      <p:sp>
        <p:nvSpPr>
          <p:cNvPr id="4"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smtClean="0"/>
              <a:t>19</a:t>
            </a:fld>
            <a:endParaRPr lang="en-US" dirty="0"/>
          </a:p>
        </p:txBody>
      </p:sp>
      <p:sp>
        <p:nvSpPr>
          <p:cNvPr id="44" name="TextBox 43">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15"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US" sz="3600" b="1" dirty="0">
                <a:solidFill>
                  <a:srgbClr val="BE0064"/>
                </a:solidFill>
                <a:latin typeface="Arial" panose="020B0604020202020204" pitchFamily="34" charset="0"/>
                <a:cs typeface="Arial" panose="020B0604020202020204" pitchFamily="34" charset="0"/>
              </a:rPr>
              <a:t>Offer B</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16" name="TextBox 15">
            <a:extLst>
              <a:ext uri="{FF2B5EF4-FFF2-40B4-BE49-F238E27FC236}">
                <a16:creationId xmlns:a16="http://schemas.microsoft.com/office/drawing/2014/main" id="{1529AA43-2CD7-402C-A279-00E9E8D6452A}"/>
              </a:ext>
            </a:extLst>
          </p:cNvPr>
          <p:cNvSpPr txBox="1"/>
          <p:nvPr/>
        </p:nvSpPr>
        <p:spPr>
          <a:xfrm>
            <a:off x="-86511" y="109536"/>
            <a:ext cx="178553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sp>
        <p:nvSpPr>
          <p:cNvPr id="10" name="Isosceles Triangle 9">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4D970DDE-3331-43C7-8808-F643520183D1}"/>
              </a:ext>
            </a:extLst>
          </p:cNvPr>
          <p:cNvSpPr txBox="1"/>
          <p:nvPr/>
        </p:nvSpPr>
        <p:spPr>
          <a:xfrm>
            <a:off x="81756" y="97776"/>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22" name="Rectangle 21">
            <a:extLst>
              <a:ext uri="{FF2B5EF4-FFF2-40B4-BE49-F238E27FC236}">
                <a16:creationId xmlns:a16="http://schemas.microsoft.com/office/drawing/2014/main" id="{A8402F69-9748-4817-A7A3-07666D86C99A}"/>
              </a:ext>
              <a:ext uri="{C183D7F6-B498-43B3-948B-1728B52AA6E4}">
                <adec:decorative xmlns:adec="http://schemas.microsoft.com/office/drawing/2017/decorative" val="1"/>
              </a:ext>
            </a:extLst>
          </p:cNvPr>
          <p:cNvSpPr/>
          <p:nvPr/>
        </p:nvSpPr>
        <p:spPr>
          <a:xfrm>
            <a:off x="8299445" y="1644967"/>
            <a:ext cx="950052" cy="389379"/>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4" name="Rectangle 23">
            <a:extLst>
              <a:ext uri="{FF2B5EF4-FFF2-40B4-BE49-F238E27FC236}">
                <a16:creationId xmlns:a16="http://schemas.microsoft.com/office/drawing/2014/main" id="{A8402F69-9748-4817-A7A3-07666D86C99A}"/>
              </a:ext>
              <a:ext uri="{C183D7F6-B498-43B3-948B-1728B52AA6E4}">
                <adec:decorative xmlns:adec="http://schemas.microsoft.com/office/drawing/2017/decorative" val="1"/>
              </a:ext>
            </a:extLst>
          </p:cNvPr>
          <p:cNvSpPr/>
          <p:nvPr/>
        </p:nvSpPr>
        <p:spPr>
          <a:xfrm>
            <a:off x="7687831" y="2575141"/>
            <a:ext cx="888037" cy="359997"/>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83971CA0-AD5F-4843-9FE5-F2F660912CAE}"/>
              </a:ext>
              <a:ext uri="{C183D7F6-B498-43B3-948B-1728B52AA6E4}">
                <adec:decorative xmlns:adec="http://schemas.microsoft.com/office/drawing/2017/decorative" val="1"/>
              </a:ext>
            </a:extLst>
          </p:cNvPr>
          <p:cNvSpPr/>
          <p:nvPr/>
        </p:nvSpPr>
        <p:spPr>
          <a:xfrm>
            <a:off x="8422300" y="4683398"/>
            <a:ext cx="950052" cy="365125"/>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1BCC3314-2CE2-7343-8090-9911B0F7C37E}"/>
              </a:ext>
              <a:ext uri="{C183D7F6-B498-43B3-948B-1728B52AA6E4}">
                <adec:decorative xmlns:adec="http://schemas.microsoft.com/office/drawing/2017/decorative" val="1"/>
              </a:ext>
            </a:extLst>
          </p:cNvPr>
          <p:cNvSpPr/>
          <p:nvPr/>
        </p:nvSpPr>
        <p:spPr>
          <a:xfrm>
            <a:off x="7617362" y="3919853"/>
            <a:ext cx="929661" cy="359997"/>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ular Callout 16">
            <a:extLst>
              <a:ext uri="{FF2B5EF4-FFF2-40B4-BE49-F238E27FC236}">
                <a16:creationId xmlns:a16="http://schemas.microsoft.com/office/drawing/2014/main" id="{71E71B33-7B70-4476-8922-E028691FB9A0}"/>
              </a:ext>
            </a:extLst>
          </p:cNvPr>
          <p:cNvSpPr/>
          <p:nvPr/>
        </p:nvSpPr>
        <p:spPr>
          <a:xfrm>
            <a:off x="2695692" y="3421148"/>
            <a:ext cx="1657350" cy="1128175"/>
          </a:xfrm>
          <a:prstGeom prst="wedgeRectCallout">
            <a:avLst>
              <a:gd name="adj1" fmla="val -76580"/>
              <a:gd name="adj2" fmla="val 24331"/>
            </a:avLst>
          </a:prstGeom>
          <a:solidFill>
            <a:schemeClr val="bg1"/>
          </a:solidFill>
          <a:ln w="12700">
            <a:solidFill>
              <a:schemeClr val="tx1"/>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GB" sz="2400" dirty="0">
                <a:solidFill>
                  <a:srgbClr val="000000"/>
                </a:solidFill>
                <a:latin typeface="Arial" panose="020B0604020202020204" pitchFamily="34" charset="0"/>
                <a:ea typeface="Calibri" panose="020F0502020204030204" pitchFamily="34" charset="0"/>
                <a:cs typeface="Times New Roman" panose="02020603050405020304" pitchFamily="18" charset="0"/>
              </a:rPr>
              <a:t>Decrease price </a:t>
            </a:r>
            <a:r>
              <a:rPr lang="en-GB" sz="2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by </a:t>
            </a:r>
            <a:r>
              <a:rPr lang="en-GB" sz="2400" dirty="0">
                <a:solidFill>
                  <a:srgbClr val="000000"/>
                </a:solidFill>
                <a:latin typeface="Arial" panose="020B0604020202020204" pitchFamily="34" charset="0"/>
                <a:ea typeface="Calibri" panose="020F0502020204030204" pitchFamily="34" charset="0"/>
                <a:cs typeface="Times New Roman" panose="02020603050405020304" pitchFamily="18" charset="0"/>
              </a:rPr>
              <a:t>4</a:t>
            </a:r>
            <a:r>
              <a:rPr lang="en-GB" sz="2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a:t>
            </a:r>
            <a:endParaRPr lang="en-GB" sz="2400" dirty="0">
              <a:effectLst/>
              <a:latin typeface="Arial" panose="020B0604020202020204" pitchFamily="34" charset="0"/>
              <a:ea typeface="Calibri" panose="020F0502020204030204" pitchFamily="34" charset="0"/>
              <a:cs typeface="Times New Roman" panose="02020603050405020304" pitchFamily="18" charset="0"/>
            </a:endParaRPr>
          </a:p>
        </p:txBody>
      </p:sp>
      <p:pic>
        <p:nvPicPr>
          <p:cNvPr id="42" name="Picture 41" descr="A stick figure drawing of a girl.">
            <a:extLst>
              <a:ext uri="{FF2B5EF4-FFF2-40B4-BE49-F238E27FC236}">
                <a16:creationId xmlns:a16="http://schemas.microsoft.com/office/drawing/2014/main" id="{6AACFD70-0DB4-437B-88BD-C0174B962480}"/>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l="15209" r="-15209"/>
          <a:stretch/>
        </p:blipFill>
        <p:spPr>
          <a:xfrm>
            <a:off x="979021" y="1168041"/>
            <a:ext cx="1439998" cy="1439998"/>
          </a:xfrm>
          <a:prstGeom prst="rect">
            <a:avLst/>
          </a:prstGeom>
        </p:spPr>
      </p:pic>
      <p:sp>
        <p:nvSpPr>
          <p:cNvPr id="45" name="Text Box 13">
            <a:extLst>
              <a:ext uri="{FF2B5EF4-FFF2-40B4-BE49-F238E27FC236}">
                <a16:creationId xmlns:a16="http://schemas.microsoft.com/office/drawing/2014/main" id="{6A6D7BCC-D8B9-4257-96E8-E7104E6E0FBD}"/>
              </a:ext>
            </a:extLst>
          </p:cNvPr>
          <p:cNvSpPr txBox="1"/>
          <p:nvPr/>
        </p:nvSpPr>
        <p:spPr>
          <a:xfrm>
            <a:off x="399861" y="2868618"/>
            <a:ext cx="1756331" cy="439641"/>
          </a:xfrm>
          <a:prstGeom prst="rect">
            <a:avLst/>
          </a:prstGeom>
          <a:solidFill>
            <a:schemeClr val="bg1"/>
          </a:solidFill>
          <a:ln w="12700">
            <a:solidFill>
              <a:schemeClr val="tx1"/>
            </a:solidFill>
          </a:ln>
          <a:effectLst/>
          <a:extLst>
            <a:ext uri="{C572A759-6A51-4108-AA02-DFA0A04FC94B}">
              <ma14:wrappingTextBoxFlag xmlns:ma14="http://schemas.microsoft.com/office/mac/drawingml/2011/main" xmlns=""/>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en-GB" sz="2400" dirty="0">
                <a:effectLst/>
                <a:latin typeface="Arial" panose="020B0604020202020204" pitchFamily="34" charset="0"/>
                <a:ea typeface="Calibri" panose="020F0502020204030204" pitchFamily="34" charset="0"/>
                <a:cs typeface="Times New Roman" panose="02020603050405020304" pitchFamily="18" charset="0"/>
              </a:rPr>
              <a:t>120 metres</a:t>
            </a:r>
          </a:p>
        </p:txBody>
      </p:sp>
      <p:sp>
        <p:nvSpPr>
          <p:cNvPr id="46" name="Text Box 17">
            <a:extLst>
              <a:ext uri="{FF2B5EF4-FFF2-40B4-BE49-F238E27FC236}">
                <a16:creationId xmlns:a16="http://schemas.microsoft.com/office/drawing/2014/main" id="{E3D145A7-CCE8-4F5D-ADC7-D94BD85FB102}"/>
              </a:ext>
            </a:extLst>
          </p:cNvPr>
          <p:cNvSpPr txBox="1"/>
          <p:nvPr/>
        </p:nvSpPr>
        <p:spPr>
          <a:xfrm>
            <a:off x="458711" y="4057974"/>
            <a:ext cx="1111806" cy="439641"/>
          </a:xfrm>
          <a:prstGeom prst="rect">
            <a:avLst/>
          </a:prstGeom>
          <a:solidFill>
            <a:schemeClr val="bg1"/>
          </a:solidFill>
          <a:ln w="12700">
            <a:solidFill>
              <a:schemeClr val="tx1"/>
            </a:solidFill>
          </a:ln>
          <a:effectLst/>
          <a:extLst>
            <a:ext uri="{C572A759-6A51-4108-AA02-DFA0A04FC94B}">
              <ma14:wrappingTextBoxFlag xmlns:ma14="http://schemas.microsoft.com/office/mac/drawingml/2011/main" xmlns=""/>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en-GB" sz="2400">
                <a:effectLst/>
                <a:latin typeface="Arial" panose="020B0604020202020204" pitchFamily="34" charset="0"/>
                <a:ea typeface="Calibri" panose="020F0502020204030204" pitchFamily="34" charset="0"/>
                <a:cs typeface="Times New Roman" panose="02020603050405020304" pitchFamily="18" charset="0"/>
              </a:rPr>
              <a:t>£2.40</a:t>
            </a:r>
          </a:p>
        </p:txBody>
      </p:sp>
      <p:sp>
        <p:nvSpPr>
          <p:cNvPr id="47" name="TextBox 46">
            <a:extLst>
              <a:ext uri="{FF2B5EF4-FFF2-40B4-BE49-F238E27FC236}">
                <a16:creationId xmlns:a16="http://schemas.microsoft.com/office/drawing/2014/main" id="{C4378578-0A00-4C61-A281-8A0A34998617}"/>
              </a:ext>
            </a:extLst>
          </p:cNvPr>
          <p:cNvSpPr txBox="1"/>
          <p:nvPr/>
        </p:nvSpPr>
        <p:spPr>
          <a:xfrm>
            <a:off x="198567" y="2197957"/>
            <a:ext cx="1847850" cy="461665"/>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B</a:t>
            </a:r>
          </a:p>
        </p:txBody>
      </p:sp>
    </p:spTree>
    <p:extLst>
      <p:ext uri="{BB962C8B-B14F-4D97-AF65-F5344CB8AC3E}">
        <p14:creationId xmlns:p14="http://schemas.microsoft.com/office/powerpoint/2010/main" val="395974195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2"/>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7" restart="whenNotActive" fill="hold" evtFilter="cancelBubble" nodeType="interactiveSeq">
                <p:stCondLst>
                  <p:cond evt="onClick" delay="0">
                    <p:tgtEl>
                      <p:spTgt spid="24"/>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2" restart="whenNotActive" fill="hold" evtFilter="cancelBubble" nodeType="interactiveSeq">
                <p:stCondLst>
                  <p:cond evt="onClick" delay="0">
                    <p:tgtEl>
                      <p:spTgt spid="17"/>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17" restart="whenNotActive" fill="hold" evtFilter="cancelBubble" nodeType="interactiveSeq">
                <p:stCondLst>
                  <p:cond evt="onClick" delay="0">
                    <p:tgtEl>
                      <p:spTgt spid="2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childTnLst>
        </p:cTn>
      </p:par>
    </p:tnLst>
    <p:bldLst>
      <p:bldP spid="22" grpId="0" animBg="1"/>
      <p:bldP spid="24" grpId="0" animBg="1"/>
      <p:bldP spid="17" grpId="0" animBg="1"/>
      <p:bldP spid="2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B994E4E-01D3-CC4E-B57C-0B8671413AE1}"/>
              </a:ext>
            </a:extLst>
          </p:cNvPr>
          <p:cNvSpPr txBox="1">
            <a:spLocks noGrp="1"/>
          </p:cNvSpPr>
          <p:nvPr>
            <p:ph type="title" idx="4294967295"/>
          </p:nvPr>
        </p:nvSpPr>
        <p:spPr>
          <a:xfrm>
            <a:off x="450533" y="112165"/>
            <a:ext cx="9144000"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noProof="0" dirty="0">
                <a:solidFill>
                  <a:srgbClr val="BE0064"/>
                </a:solidFill>
                <a:latin typeface="Arial" panose="020B0604020202020204" pitchFamily="34" charset="0"/>
                <a:cs typeface="Arial" panose="020B0604020202020204" pitchFamily="34" charset="0"/>
              </a:rPr>
              <a:t>Packing tape</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4" name="Slide Number Placeholder 3">
            <a:extLst>
              <a:ext uri="{FF2B5EF4-FFF2-40B4-BE49-F238E27FC236}">
                <a16:creationId xmlns:a16="http://schemas.microsoft.com/office/drawing/2014/main" id="{6512F0C6-646A-B847-B751-F8629AA1EEBB}"/>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b="1" smtClean="0">
                <a:solidFill>
                  <a:srgbClr val="000000"/>
                </a:solidFill>
                <a:latin typeface="Arial" panose="020B0604020202020204" pitchFamily="34" charset="0"/>
                <a:cs typeface="Arial" panose="020B0604020202020204" pitchFamily="34" charset="0"/>
              </a:rPr>
              <a:t>2</a:t>
            </a:fld>
            <a:endParaRPr lang="en-US" b="1" dirty="0">
              <a:solidFill>
                <a:srgbClr val="000000"/>
              </a:solidFill>
              <a:latin typeface="Arial" panose="020B0604020202020204" pitchFamily="34" charset="0"/>
              <a:cs typeface="Arial" panose="020B0604020202020204" pitchFamily="34" charset="0"/>
            </a:endParaRPr>
          </a:p>
        </p:txBody>
      </p:sp>
      <p:sp>
        <p:nvSpPr>
          <p:cNvPr id="88" name="TextBox 87">
            <a:extLst>
              <a:ext uri="{FF2B5EF4-FFF2-40B4-BE49-F238E27FC236}">
                <a16:creationId xmlns:a16="http://schemas.microsoft.com/office/drawing/2014/main" id="{92B977E0-1E79-4D70-AE9B-F5ACB10F60B4}"/>
              </a:ext>
            </a:extLst>
          </p:cNvPr>
          <p:cNvSpPr txBox="1"/>
          <p:nvPr/>
        </p:nvSpPr>
        <p:spPr>
          <a:xfrm>
            <a:off x="2654583" y="4519582"/>
            <a:ext cx="6311889" cy="1191816"/>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pPr algn="ctr"/>
            <a:r>
              <a:rPr lang="en-GB" sz="3200" i="0" dirty="0">
                <a:latin typeface="Arial"/>
                <a:cs typeface="Arial"/>
              </a:rPr>
              <a:t>How many metres of tape are on the rolls of brown tape?</a:t>
            </a:r>
            <a:endParaRPr lang="en-GB" sz="3200" i="0" dirty="0">
              <a:latin typeface="Arial" panose="020B0604020202020204" pitchFamily="34" charset="0"/>
              <a:cs typeface="Arial" panose="020B0604020202020204" pitchFamily="34" charset="0"/>
            </a:endParaRPr>
          </a:p>
        </p:txBody>
      </p:sp>
      <p:pic>
        <p:nvPicPr>
          <p:cNvPr id="14" name="Picture 13" descr="A roll of clear packing tape">
            <a:extLst>
              <a:ext uri="{FF2B5EF4-FFF2-40B4-BE49-F238E27FC236}">
                <a16:creationId xmlns:a16="http://schemas.microsoft.com/office/drawing/2014/main" id="{324554B0-BE89-467E-9BF8-2A9180654AA3}"/>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l="7036" t="5280" r="25763"/>
          <a:stretch/>
        </p:blipFill>
        <p:spPr>
          <a:xfrm>
            <a:off x="2137516" y="1384139"/>
            <a:ext cx="3265215" cy="3068238"/>
          </a:xfrm>
          <a:prstGeom prst="rect">
            <a:avLst/>
          </a:prstGeom>
        </p:spPr>
      </p:pic>
      <p:pic>
        <p:nvPicPr>
          <p:cNvPr id="15" name="Picture 14" descr="A roll of brown packing tape">
            <a:extLst>
              <a:ext uri="{FF2B5EF4-FFF2-40B4-BE49-F238E27FC236}">
                <a16:creationId xmlns:a16="http://schemas.microsoft.com/office/drawing/2014/main" id="{CB01341C-9099-4517-A984-F25279B4EF0D}"/>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l="22814" t="8904" r="21821" b="555"/>
          <a:stretch/>
        </p:blipFill>
        <p:spPr>
          <a:xfrm>
            <a:off x="5979202" y="1384140"/>
            <a:ext cx="2814259" cy="3068238"/>
          </a:xfrm>
          <a:prstGeom prst="rect">
            <a:avLst/>
          </a:prstGeom>
        </p:spPr>
      </p:pic>
      <p:sp>
        <p:nvSpPr>
          <p:cNvPr id="16" name="TextBox 15">
            <a:extLst>
              <a:ext uri="{FF2B5EF4-FFF2-40B4-BE49-F238E27FC236}">
                <a16:creationId xmlns:a16="http://schemas.microsoft.com/office/drawing/2014/main" id="{C92C25F4-13BD-4E9C-AC0A-640A2F492DCA}"/>
              </a:ext>
            </a:extLst>
          </p:cNvPr>
          <p:cNvSpPr txBox="1"/>
          <p:nvPr/>
        </p:nvSpPr>
        <p:spPr>
          <a:xfrm>
            <a:off x="4136430" y="2371468"/>
            <a:ext cx="1441131" cy="887422"/>
          </a:xfrm>
          <a:prstGeom prst="rect">
            <a:avLst/>
          </a:prstGeom>
          <a:solidFill>
            <a:schemeClr val="bg1"/>
          </a:solidFill>
          <a:ln w="38100">
            <a:solidFill>
              <a:srgbClr val="B20000"/>
            </a:solidFill>
          </a:ln>
        </p:spPr>
        <p:txBody>
          <a:bodyPr wrap="square" rtlCol="0">
            <a:spAutoFit/>
          </a:bodyPr>
          <a:lstStyle/>
          <a:p>
            <a:pPr algn="ctr">
              <a:lnSpc>
                <a:spcPts val="3100"/>
              </a:lnSpc>
            </a:pPr>
            <a:r>
              <a:rPr lang="en-US" sz="2800" b="1" dirty="0">
                <a:latin typeface="Arial" panose="020B0604020202020204" pitchFamily="34" charset="0"/>
                <a:cs typeface="Arial" panose="020B0604020202020204" pitchFamily="34" charset="0"/>
              </a:rPr>
              <a:t>120 </a:t>
            </a:r>
            <a:br>
              <a:rPr lang="en-US" sz="2800" b="1" dirty="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metres</a:t>
            </a:r>
            <a:endParaRPr lang="en-US" sz="2800"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352CDB33-2DC6-406C-96C7-B40E5D56CE72}"/>
              </a:ext>
            </a:extLst>
          </p:cNvPr>
          <p:cNvSpPr txBox="1"/>
          <p:nvPr/>
        </p:nvSpPr>
        <p:spPr>
          <a:xfrm>
            <a:off x="7207202" y="2368323"/>
            <a:ext cx="1472171" cy="887422"/>
          </a:xfrm>
          <a:prstGeom prst="rect">
            <a:avLst/>
          </a:prstGeom>
          <a:solidFill>
            <a:schemeClr val="bg1"/>
          </a:solidFill>
          <a:ln w="38100">
            <a:solidFill>
              <a:srgbClr val="B20000"/>
            </a:solidFill>
          </a:ln>
        </p:spPr>
        <p:txBody>
          <a:bodyPr wrap="square" rtlCol="0">
            <a:spAutoFit/>
          </a:bodyPr>
          <a:lstStyle/>
          <a:p>
            <a:pPr algn="ctr">
              <a:lnSpc>
                <a:spcPts val="3100"/>
              </a:lnSpc>
            </a:pPr>
            <a:r>
              <a:rPr lang="en-US" sz="2800" b="1" dirty="0">
                <a:latin typeface="Arial" panose="020B0604020202020204" pitchFamily="34" charset="0"/>
                <a:cs typeface="Arial" panose="020B0604020202020204" pitchFamily="34" charset="0"/>
              </a:rPr>
              <a:t>50% </a:t>
            </a:r>
            <a:br>
              <a:rPr lang="en-US" sz="2800" b="1" dirty="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longer</a:t>
            </a:r>
            <a:r>
              <a:rPr lang="en-US" sz="28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316878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smtClean="0"/>
              <a:t>20</a:t>
            </a:fld>
            <a:endParaRPr lang="en-US" dirty="0"/>
          </a:p>
        </p:txBody>
      </p:sp>
      <p:sp>
        <p:nvSpPr>
          <p:cNvPr id="44" name="TextBox 43">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14" name="Isosceles Triangle 13">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US" sz="3600" b="1" noProof="0" dirty="0">
                <a:solidFill>
                  <a:srgbClr val="BE0064"/>
                </a:solidFill>
                <a:latin typeface="Arial" panose="020B0604020202020204" pitchFamily="34" charset="0"/>
                <a:cs typeface="Arial" panose="020B0604020202020204" pitchFamily="34" charset="0"/>
              </a:rPr>
              <a:t>Price per metre</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21" name="TextBox 20">
            <a:extLst>
              <a:ext uri="{FF2B5EF4-FFF2-40B4-BE49-F238E27FC236}">
                <a16:creationId xmlns:a16="http://schemas.microsoft.com/office/drawing/2014/main" id="{B0368C08-DEAE-4069-AAC6-76CF00AF1749}"/>
              </a:ext>
            </a:extLst>
          </p:cNvPr>
          <p:cNvSpPr txBox="1"/>
          <p:nvPr/>
        </p:nvSpPr>
        <p:spPr>
          <a:xfrm>
            <a:off x="1459980" y="5089493"/>
            <a:ext cx="2950840" cy="1444413"/>
          </a:xfrm>
          <a:prstGeom prst="rect">
            <a:avLst/>
          </a:prstGeom>
          <a:noFill/>
        </p:spPr>
        <p:txBody>
          <a:bodyPr wrap="square" rtlCol="0">
            <a:spAutoFit/>
          </a:bodyPr>
          <a:lstStyle/>
          <a:p>
            <a:pPr algn="ctr">
              <a:lnSpc>
                <a:spcPts val="3100"/>
              </a:lnSpc>
              <a:spcAft>
                <a:spcPts val="600"/>
              </a:spcAft>
            </a:pPr>
            <a:r>
              <a:rPr lang="en-US" sz="2800" dirty="0">
                <a:latin typeface="Arial" panose="020B0604020202020204" pitchFamily="34" charset="0"/>
                <a:cs typeface="Arial" panose="020B0604020202020204" pitchFamily="34" charset="0"/>
              </a:rPr>
              <a:t>Price per metre</a:t>
            </a:r>
          </a:p>
          <a:p>
            <a:pPr algn="ctr">
              <a:lnSpc>
                <a:spcPts val="3100"/>
              </a:lnSpc>
              <a:spcAft>
                <a:spcPts val="600"/>
              </a:spcAft>
            </a:pPr>
            <a:r>
              <a:rPr lang="en-US" sz="2800" dirty="0">
                <a:latin typeface="Arial" panose="020B0604020202020204" pitchFamily="34" charset="0"/>
                <a:cs typeface="Arial" panose="020B0604020202020204" pitchFamily="34" charset="0"/>
              </a:rPr>
              <a:t>= ……… p </a:t>
            </a:r>
            <a:endParaRPr lang="en-US" sz="2400" dirty="0">
              <a:latin typeface="Arial" panose="020B0604020202020204" pitchFamily="34" charset="0"/>
              <a:cs typeface="Arial" panose="020B0604020202020204" pitchFamily="34" charset="0"/>
            </a:endParaRPr>
          </a:p>
          <a:p>
            <a:pPr>
              <a:lnSpc>
                <a:spcPts val="3100"/>
              </a:lnSpc>
              <a:spcAft>
                <a:spcPts val="600"/>
              </a:spcAft>
            </a:pPr>
            <a:r>
              <a:rPr lang="en-US" sz="2800" dirty="0">
                <a:latin typeface="Arial" panose="020B0604020202020204" pitchFamily="34" charset="0"/>
                <a:cs typeface="Arial" panose="020B0604020202020204" pitchFamily="34" charset="0"/>
              </a:rPr>
              <a:t> </a:t>
            </a:r>
          </a:p>
        </p:txBody>
      </p:sp>
      <p:sp>
        <p:nvSpPr>
          <p:cNvPr id="13" name="TextBox 12">
            <a:extLst>
              <a:ext uri="{FF2B5EF4-FFF2-40B4-BE49-F238E27FC236}">
                <a16:creationId xmlns:a16="http://schemas.microsoft.com/office/drawing/2014/main" id="{B0368C08-DEAE-4069-AAC6-76CF00AF1749}"/>
              </a:ext>
            </a:extLst>
          </p:cNvPr>
          <p:cNvSpPr txBox="1"/>
          <p:nvPr/>
        </p:nvSpPr>
        <p:spPr>
          <a:xfrm>
            <a:off x="7234136" y="5106429"/>
            <a:ext cx="2950840" cy="1444413"/>
          </a:xfrm>
          <a:prstGeom prst="rect">
            <a:avLst/>
          </a:prstGeom>
          <a:noFill/>
        </p:spPr>
        <p:txBody>
          <a:bodyPr wrap="square" rtlCol="0">
            <a:spAutoFit/>
          </a:bodyPr>
          <a:lstStyle/>
          <a:p>
            <a:pPr algn="ctr">
              <a:lnSpc>
                <a:spcPts val="3100"/>
              </a:lnSpc>
              <a:spcAft>
                <a:spcPts val="600"/>
              </a:spcAft>
            </a:pPr>
            <a:r>
              <a:rPr lang="en-US" sz="2800" dirty="0">
                <a:latin typeface="Arial" panose="020B0604020202020204" pitchFamily="34" charset="0"/>
                <a:cs typeface="Arial" panose="020B0604020202020204" pitchFamily="34" charset="0"/>
              </a:rPr>
              <a:t>Price per metre</a:t>
            </a:r>
          </a:p>
          <a:p>
            <a:pPr algn="ctr">
              <a:lnSpc>
                <a:spcPts val="3100"/>
              </a:lnSpc>
              <a:spcAft>
                <a:spcPts val="600"/>
              </a:spcAft>
            </a:pPr>
            <a:r>
              <a:rPr lang="en-US" sz="2800" dirty="0">
                <a:latin typeface="Arial" panose="020B0604020202020204" pitchFamily="34" charset="0"/>
                <a:cs typeface="Arial" panose="020B0604020202020204" pitchFamily="34" charset="0"/>
              </a:rPr>
              <a:t>= ……… p </a:t>
            </a:r>
            <a:endParaRPr lang="en-US" sz="2400" dirty="0">
              <a:latin typeface="Arial" panose="020B0604020202020204" pitchFamily="34" charset="0"/>
              <a:cs typeface="Arial" panose="020B0604020202020204" pitchFamily="34" charset="0"/>
            </a:endParaRPr>
          </a:p>
          <a:p>
            <a:pPr>
              <a:lnSpc>
                <a:spcPts val="3100"/>
              </a:lnSpc>
              <a:spcAft>
                <a:spcPts val="600"/>
              </a:spcAft>
            </a:pPr>
            <a:r>
              <a:rPr lang="en-US" sz="2800" dirty="0">
                <a:latin typeface="Arial" panose="020B0604020202020204" pitchFamily="34" charset="0"/>
                <a:cs typeface="Arial" panose="020B0604020202020204" pitchFamily="34" charset="0"/>
              </a:rPr>
              <a:t> </a:t>
            </a:r>
          </a:p>
        </p:txBody>
      </p:sp>
      <p:sp>
        <p:nvSpPr>
          <p:cNvPr id="22" name="TextBox 21">
            <a:extLst>
              <a:ext uri="{FF2B5EF4-FFF2-40B4-BE49-F238E27FC236}">
                <a16:creationId xmlns:a16="http://schemas.microsoft.com/office/drawing/2014/main" id="{4D970DDE-3331-43C7-8808-F643520183D1}"/>
              </a:ext>
            </a:extLst>
          </p:cNvPr>
          <p:cNvSpPr txBox="1"/>
          <p:nvPr/>
        </p:nvSpPr>
        <p:spPr>
          <a:xfrm>
            <a:off x="81756" y="97776"/>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pic>
        <p:nvPicPr>
          <p:cNvPr id="23" name="Picture 22">
            <a:extLst>
              <a:ext uri="{FF2B5EF4-FFF2-40B4-BE49-F238E27FC236}">
                <a16:creationId xmlns:a16="http://schemas.microsoft.com/office/drawing/2014/main" id="{FFCFAF1F-3A25-493D-89C1-D5F74F45D41D}"/>
              </a:ext>
            </a:extLst>
          </p:cNvPr>
          <p:cNvPicPr>
            <a:picLocks noChangeAspect="1"/>
          </p:cNvPicPr>
          <p:nvPr/>
        </p:nvPicPr>
        <p:blipFill>
          <a:blip r:embed="rId3" cstate="email">
            <a:extLst>
              <a:ext uri="{28A0092B-C50C-407E-A947-70E740481C1C}">
                <a14:useLocalDpi xmlns:a14="http://schemas.microsoft.com/office/drawing/2010/main"/>
              </a:ext>
            </a:extLst>
          </a:blip>
          <a:srcRect l="18642" r="18642"/>
          <a:stretch/>
        </p:blipFill>
        <p:spPr bwMode="auto">
          <a:xfrm>
            <a:off x="2510329" y="2582301"/>
            <a:ext cx="2167471" cy="2303996"/>
          </a:xfrm>
          <a:prstGeom prst="rect">
            <a:avLst/>
          </a:prstGeom>
          <a:ln>
            <a:noFill/>
          </a:ln>
          <a:extLst>
            <a:ext uri="{53640926-AAD7-44d8-BBD7-CCE9431645EC}">
              <a14:shadowObscured xmlns:a14="http://schemas.microsoft.com/office/drawing/2010/main" xmlns=""/>
            </a:ext>
          </a:extLst>
        </p:spPr>
      </p:pic>
      <p:sp>
        <p:nvSpPr>
          <p:cNvPr id="24" name="Explosion 1 9">
            <a:extLst>
              <a:ext uri="{FF2B5EF4-FFF2-40B4-BE49-F238E27FC236}">
                <a16:creationId xmlns:a16="http://schemas.microsoft.com/office/drawing/2014/main" id="{86FE2488-0D1E-43B1-A549-CCBD85574E5B}"/>
              </a:ext>
            </a:extLst>
          </p:cNvPr>
          <p:cNvSpPr/>
          <p:nvPr/>
        </p:nvSpPr>
        <p:spPr>
          <a:xfrm>
            <a:off x="1767137" y="1968466"/>
            <a:ext cx="1799999" cy="1869099"/>
          </a:xfrm>
          <a:prstGeom prst="irregularSeal1">
            <a:avLst/>
          </a:prstGeom>
          <a:solidFill>
            <a:srgbClr val="FFFFFF"/>
          </a:solidFill>
          <a:ln w="19050">
            <a:solidFill>
              <a:srgbClr val="BE006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C2A30EB8-83C6-4437-BB93-85364BD0D50D}"/>
              </a:ext>
            </a:extLst>
          </p:cNvPr>
          <p:cNvSpPr txBox="1"/>
          <p:nvPr/>
        </p:nvSpPr>
        <p:spPr>
          <a:xfrm>
            <a:off x="2159154" y="2439554"/>
            <a:ext cx="972592" cy="830997"/>
          </a:xfrm>
          <a:prstGeom prst="rect">
            <a:avLst/>
          </a:prstGeom>
          <a:noFill/>
        </p:spPr>
        <p:txBody>
          <a:bodyPr wrap="none" rtlCol="0">
            <a:spAutoFit/>
          </a:bodyPr>
          <a:lstStyle/>
          <a:p>
            <a:pPr algn="ctr"/>
            <a:r>
              <a:rPr lang="en-US" sz="2400" b="1" dirty="0"/>
              <a:t>192 m</a:t>
            </a:r>
          </a:p>
          <a:p>
            <a:r>
              <a:rPr lang="en-US" sz="2400" b="1" dirty="0"/>
              <a:t>£2.40</a:t>
            </a:r>
            <a:r>
              <a:rPr lang="en-US" dirty="0"/>
              <a:t> </a:t>
            </a:r>
          </a:p>
        </p:txBody>
      </p:sp>
      <p:sp>
        <p:nvSpPr>
          <p:cNvPr id="26" name="TextBox 25">
            <a:extLst>
              <a:ext uri="{FF2B5EF4-FFF2-40B4-BE49-F238E27FC236}">
                <a16:creationId xmlns:a16="http://schemas.microsoft.com/office/drawing/2014/main" id="{D3B326BE-44EF-4DF4-8482-12D40A17AD24}"/>
              </a:ext>
            </a:extLst>
          </p:cNvPr>
          <p:cNvSpPr txBox="1"/>
          <p:nvPr/>
        </p:nvSpPr>
        <p:spPr>
          <a:xfrm>
            <a:off x="1002788" y="1245657"/>
            <a:ext cx="1967227" cy="964367"/>
          </a:xfrm>
          <a:prstGeom prst="rect">
            <a:avLst/>
          </a:prstGeom>
          <a:noFill/>
        </p:spPr>
        <p:txBody>
          <a:bodyPr wrap="square" rtlCol="0">
            <a:spAutoFit/>
          </a:bodyPr>
          <a:lstStyle/>
          <a:p>
            <a:pPr algn="ctr">
              <a:lnSpc>
                <a:spcPts val="3100"/>
              </a:lnSpc>
              <a:spcAft>
                <a:spcPts val="600"/>
              </a:spcAft>
            </a:pPr>
            <a:r>
              <a:rPr lang="en-US" sz="2800" b="1" dirty="0">
                <a:latin typeface="Arial" panose="020B0604020202020204" pitchFamily="34" charset="0"/>
                <a:cs typeface="Arial" panose="020B0604020202020204" pitchFamily="34" charset="0"/>
              </a:rPr>
              <a:t>Offer A:</a:t>
            </a:r>
            <a:endParaRPr lang="en-US" sz="2400" b="1" dirty="0">
              <a:latin typeface="Arial" panose="020B0604020202020204" pitchFamily="34" charset="0"/>
              <a:cs typeface="Arial" panose="020B0604020202020204" pitchFamily="34" charset="0"/>
            </a:endParaRPr>
          </a:p>
          <a:p>
            <a:pPr>
              <a:lnSpc>
                <a:spcPts val="3100"/>
              </a:lnSpc>
              <a:spcAft>
                <a:spcPts val="600"/>
              </a:spcAft>
            </a:pPr>
            <a:r>
              <a:rPr lang="en-US" sz="2800" dirty="0">
                <a:latin typeface="Arial" panose="020B0604020202020204" pitchFamily="34" charset="0"/>
                <a:cs typeface="Arial" panose="020B0604020202020204" pitchFamily="34" charset="0"/>
              </a:rPr>
              <a:t> </a:t>
            </a:r>
          </a:p>
        </p:txBody>
      </p:sp>
      <p:pic>
        <p:nvPicPr>
          <p:cNvPr id="27" name="Picture 26">
            <a:extLst>
              <a:ext uri="{FF2B5EF4-FFF2-40B4-BE49-F238E27FC236}">
                <a16:creationId xmlns:a16="http://schemas.microsoft.com/office/drawing/2014/main" id="{6F3EEDE7-7F77-4420-8C41-D4630C71B6D6}"/>
              </a:ext>
            </a:extLst>
          </p:cNvPr>
          <p:cNvPicPr>
            <a:picLocks noChangeAspect="1"/>
          </p:cNvPicPr>
          <p:nvPr/>
        </p:nvPicPr>
        <p:blipFill>
          <a:blip r:embed="rId3" cstate="email">
            <a:extLst>
              <a:ext uri="{28A0092B-C50C-407E-A947-70E740481C1C}">
                <a14:useLocalDpi xmlns:a14="http://schemas.microsoft.com/office/drawing/2010/main"/>
              </a:ext>
            </a:extLst>
          </a:blip>
          <a:srcRect l="18642" r="18642"/>
          <a:stretch/>
        </p:blipFill>
        <p:spPr bwMode="auto">
          <a:xfrm>
            <a:off x="8284485" y="2599237"/>
            <a:ext cx="2167471" cy="2303996"/>
          </a:xfrm>
          <a:prstGeom prst="rect">
            <a:avLst/>
          </a:prstGeom>
          <a:ln>
            <a:noFill/>
          </a:ln>
          <a:extLst>
            <a:ext uri="{53640926-AAD7-44d8-BBD7-CCE9431645EC}">
              <a14:shadowObscured xmlns:a14="http://schemas.microsoft.com/office/drawing/2010/main" xmlns=""/>
            </a:ext>
          </a:extLst>
        </p:spPr>
      </p:pic>
      <p:sp>
        <p:nvSpPr>
          <p:cNvPr id="28" name="Explosion 1 17">
            <a:extLst>
              <a:ext uri="{FF2B5EF4-FFF2-40B4-BE49-F238E27FC236}">
                <a16:creationId xmlns:a16="http://schemas.microsoft.com/office/drawing/2014/main" id="{477D0CC9-FA53-43B1-96D6-60856EA4229C}"/>
              </a:ext>
            </a:extLst>
          </p:cNvPr>
          <p:cNvSpPr/>
          <p:nvPr/>
        </p:nvSpPr>
        <p:spPr>
          <a:xfrm>
            <a:off x="7541293" y="1985402"/>
            <a:ext cx="1799999" cy="1869099"/>
          </a:xfrm>
          <a:prstGeom prst="irregularSeal1">
            <a:avLst/>
          </a:prstGeom>
          <a:solidFill>
            <a:srgbClr val="FFFFFF"/>
          </a:solidFill>
          <a:ln w="19050">
            <a:solidFill>
              <a:srgbClr val="BE006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02B09B79-CCCA-419F-9ED5-4C4F3402166C}"/>
              </a:ext>
            </a:extLst>
          </p:cNvPr>
          <p:cNvSpPr txBox="1"/>
          <p:nvPr/>
        </p:nvSpPr>
        <p:spPr>
          <a:xfrm>
            <a:off x="7933310" y="2456490"/>
            <a:ext cx="972592" cy="830997"/>
          </a:xfrm>
          <a:prstGeom prst="rect">
            <a:avLst/>
          </a:prstGeom>
          <a:noFill/>
        </p:spPr>
        <p:txBody>
          <a:bodyPr wrap="none" rtlCol="0">
            <a:spAutoFit/>
          </a:bodyPr>
          <a:lstStyle/>
          <a:p>
            <a:pPr algn="ctr"/>
            <a:r>
              <a:rPr lang="en-US" sz="2400" b="1" dirty="0"/>
              <a:t>120 m</a:t>
            </a:r>
          </a:p>
          <a:p>
            <a:r>
              <a:rPr lang="en-US" sz="2400" b="1" dirty="0"/>
              <a:t>£1.44</a:t>
            </a:r>
            <a:r>
              <a:rPr lang="en-US" dirty="0"/>
              <a:t> </a:t>
            </a:r>
          </a:p>
        </p:txBody>
      </p:sp>
      <p:sp>
        <p:nvSpPr>
          <p:cNvPr id="30" name="TextBox 29">
            <a:extLst>
              <a:ext uri="{FF2B5EF4-FFF2-40B4-BE49-F238E27FC236}">
                <a16:creationId xmlns:a16="http://schemas.microsoft.com/office/drawing/2014/main" id="{F7F7446F-1F09-4550-8D7B-2F9F417FBD55}"/>
              </a:ext>
            </a:extLst>
          </p:cNvPr>
          <p:cNvSpPr txBox="1"/>
          <p:nvPr/>
        </p:nvSpPr>
        <p:spPr>
          <a:xfrm>
            <a:off x="6776944" y="1262593"/>
            <a:ext cx="1967227" cy="964367"/>
          </a:xfrm>
          <a:prstGeom prst="rect">
            <a:avLst/>
          </a:prstGeom>
          <a:noFill/>
        </p:spPr>
        <p:txBody>
          <a:bodyPr wrap="square" rtlCol="0">
            <a:spAutoFit/>
          </a:bodyPr>
          <a:lstStyle/>
          <a:p>
            <a:pPr algn="ctr">
              <a:lnSpc>
                <a:spcPts val="3100"/>
              </a:lnSpc>
              <a:spcAft>
                <a:spcPts val="600"/>
              </a:spcAft>
            </a:pPr>
            <a:r>
              <a:rPr lang="en-US" sz="2800" b="1" dirty="0">
                <a:latin typeface="Arial" panose="020B0604020202020204" pitchFamily="34" charset="0"/>
                <a:cs typeface="Arial" panose="020B0604020202020204" pitchFamily="34" charset="0"/>
              </a:rPr>
              <a:t>Offer B:</a:t>
            </a:r>
            <a:endParaRPr lang="en-US" sz="2400" b="1" dirty="0">
              <a:latin typeface="Arial" panose="020B0604020202020204" pitchFamily="34" charset="0"/>
              <a:cs typeface="Arial" panose="020B0604020202020204" pitchFamily="34" charset="0"/>
            </a:endParaRPr>
          </a:p>
          <a:p>
            <a:pPr>
              <a:lnSpc>
                <a:spcPts val="3100"/>
              </a:lnSpc>
              <a:spcAft>
                <a:spcPts val="600"/>
              </a:spcAft>
            </a:pPr>
            <a:r>
              <a:rPr lang="en-US" sz="28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7090933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795C460-1A1B-4575-99BA-CEFC4A98EA3D}"/>
              </a:ext>
            </a:extLst>
          </p:cNvPr>
          <p:cNvSpPr/>
          <p:nvPr/>
        </p:nvSpPr>
        <p:spPr>
          <a:xfrm>
            <a:off x="205812" y="2677217"/>
            <a:ext cx="4280648" cy="1923564"/>
          </a:xfrm>
          <a:prstGeom prst="rect">
            <a:avLst/>
          </a:prstGeom>
          <a:solidFill>
            <a:srgbClr val="E6C8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6" name="Group 25">
            <a:extLst>
              <a:ext uri="{FF2B5EF4-FFF2-40B4-BE49-F238E27FC236}">
                <a16:creationId xmlns:a16="http://schemas.microsoft.com/office/drawing/2014/main" id="{93E07248-5135-49CF-879A-928760408F7A}"/>
              </a:ext>
            </a:extLst>
          </p:cNvPr>
          <p:cNvGrpSpPr/>
          <p:nvPr/>
        </p:nvGrpSpPr>
        <p:grpSpPr>
          <a:xfrm>
            <a:off x="4811795" y="1731844"/>
            <a:ext cx="6818026" cy="3394312"/>
            <a:chOff x="546103" y="1475310"/>
            <a:chExt cx="6818026" cy="3394312"/>
          </a:xfrm>
        </p:grpSpPr>
        <p:sp>
          <p:nvSpPr>
            <p:cNvPr id="27" name="TextBox 212">
              <a:extLst>
                <a:ext uri="{FF2B5EF4-FFF2-40B4-BE49-F238E27FC236}">
                  <a16:creationId xmlns:a16="http://schemas.microsoft.com/office/drawing/2014/main" id="{DDC88219-3533-402D-ABD1-02946565DD4C}"/>
                </a:ext>
              </a:extLst>
            </p:cNvPr>
            <p:cNvSpPr txBox="1"/>
            <p:nvPr/>
          </p:nvSpPr>
          <p:spPr>
            <a:xfrm>
              <a:off x="569648" y="2363283"/>
              <a:ext cx="65590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0%</a:t>
              </a:r>
            </a:p>
          </p:txBody>
        </p:sp>
        <p:sp>
          <p:nvSpPr>
            <p:cNvPr id="28" name="TextBox 251">
              <a:extLst>
                <a:ext uri="{FF2B5EF4-FFF2-40B4-BE49-F238E27FC236}">
                  <a16:creationId xmlns:a16="http://schemas.microsoft.com/office/drawing/2014/main" id="{248D3F45-B108-4265-A25F-9AB49E3BDCBF}"/>
                </a:ext>
              </a:extLst>
            </p:cNvPr>
            <p:cNvSpPr txBox="1"/>
            <p:nvPr/>
          </p:nvSpPr>
          <p:spPr>
            <a:xfrm>
              <a:off x="546103" y="3640586"/>
              <a:ext cx="791482"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0 m</a:t>
              </a:r>
            </a:p>
          </p:txBody>
        </p:sp>
        <p:cxnSp>
          <p:nvCxnSpPr>
            <p:cNvPr id="29" name="Straight Connector 28">
              <a:extLst>
                <a:ext uri="{FF2B5EF4-FFF2-40B4-BE49-F238E27FC236}">
                  <a16:creationId xmlns:a16="http://schemas.microsoft.com/office/drawing/2014/main" id="{90F218FE-F490-4030-8B15-EE598F380F46}"/>
                </a:ext>
              </a:extLst>
            </p:cNvPr>
            <p:cNvCxnSpPr/>
            <p:nvPr/>
          </p:nvCxnSpPr>
          <p:spPr>
            <a:xfrm>
              <a:off x="811858" y="2916484"/>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411D0E9-9523-4CCB-9C57-A53FB9E73A76}"/>
                </a:ext>
              </a:extLst>
            </p:cNvPr>
            <p:cNvCxnSpPr>
              <a:cxnSpLocks/>
            </p:cNvCxnSpPr>
            <p:nvPr/>
          </p:nvCxnSpPr>
          <p:spPr>
            <a:xfrm flipV="1">
              <a:off x="6670343" y="2667000"/>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650AF23-3396-412E-BD97-8E2251A9914A}"/>
                </a:ext>
              </a:extLst>
            </p:cNvPr>
            <p:cNvCxnSpPr/>
            <p:nvPr/>
          </p:nvCxnSpPr>
          <p:spPr>
            <a:xfrm>
              <a:off x="816866" y="3481464"/>
              <a:ext cx="585347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223">
              <a:extLst>
                <a:ext uri="{FF2B5EF4-FFF2-40B4-BE49-F238E27FC236}">
                  <a16:creationId xmlns:a16="http://schemas.microsoft.com/office/drawing/2014/main" id="{97BE6C69-8F42-42FD-9906-E7230F9932E9}"/>
                </a:ext>
              </a:extLst>
            </p:cNvPr>
            <p:cNvSpPr txBox="1"/>
            <p:nvPr/>
          </p:nvSpPr>
          <p:spPr>
            <a:xfrm>
              <a:off x="4068300" y="3606369"/>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120 m</a:t>
              </a:r>
            </a:p>
          </p:txBody>
        </p:sp>
        <p:sp>
          <p:nvSpPr>
            <p:cNvPr id="33" name="Arc 32">
              <a:extLst>
                <a:ext uri="{FF2B5EF4-FFF2-40B4-BE49-F238E27FC236}">
                  <a16:creationId xmlns:a16="http://schemas.microsoft.com/office/drawing/2014/main" id="{816D9DEE-DFA7-4E3E-9445-5517C117DC9E}"/>
                </a:ext>
              </a:extLst>
            </p:cNvPr>
            <p:cNvSpPr/>
            <p:nvPr/>
          </p:nvSpPr>
          <p:spPr>
            <a:xfrm>
              <a:off x="4510161" y="1911834"/>
              <a:ext cx="1751321" cy="1009329"/>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GB"/>
            </a:p>
          </p:txBody>
        </p:sp>
        <p:sp>
          <p:nvSpPr>
            <p:cNvPr id="34" name="Arc 33">
              <a:extLst>
                <a:ext uri="{FF2B5EF4-FFF2-40B4-BE49-F238E27FC236}">
                  <a16:creationId xmlns:a16="http://schemas.microsoft.com/office/drawing/2014/main" id="{C1FEB5E7-6E84-494B-9300-BFB4F75F97E7}"/>
                </a:ext>
              </a:extLst>
            </p:cNvPr>
            <p:cNvSpPr/>
            <p:nvPr/>
          </p:nvSpPr>
          <p:spPr>
            <a:xfrm rot="10800000">
              <a:off x="4573066" y="3421616"/>
              <a:ext cx="1776062" cy="1009329"/>
            </a:xfrm>
            <a:prstGeom prst="arc">
              <a:avLst>
                <a:gd name="adj1" fmla="val 11067998"/>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GB"/>
            </a:p>
          </p:txBody>
        </p:sp>
        <p:sp>
          <p:nvSpPr>
            <p:cNvPr id="35" name="TextBox 223">
              <a:extLst>
                <a:ext uri="{FF2B5EF4-FFF2-40B4-BE49-F238E27FC236}">
                  <a16:creationId xmlns:a16="http://schemas.microsoft.com/office/drawing/2014/main" id="{CE2A8561-B6B2-4A5A-83BC-DDABD76F24A8}"/>
                </a:ext>
              </a:extLst>
            </p:cNvPr>
            <p:cNvSpPr txBox="1"/>
            <p:nvPr/>
          </p:nvSpPr>
          <p:spPr>
            <a:xfrm>
              <a:off x="4068299" y="2305916"/>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100%</a:t>
              </a:r>
            </a:p>
          </p:txBody>
        </p:sp>
        <p:sp>
          <p:nvSpPr>
            <p:cNvPr id="36" name="TextBox 223">
              <a:extLst>
                <a:ext uri="{FF2B5EF4-FFF2-40B4-BE49-F238E27FC236}">
                  <a16:creationId xmlns:a16="http://schemas.microsoft.com/office/drawing/2014/main" id="{9E856DA8-B9A4-42C1-84F4-A6681D71FF8A}"/>
                </a:ext>
              </a:extLst>
            </p:cNvPr>
            <p:cNvSpPr txBox="1"/>
            <p:nvPr/>
          </p:nvSpPr>
          <p:spPr>
            <a:xfrm>
              <a:off x="6168368" y="3600194"/>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192 m</a:t>
              </a:r>
            </a:p>
          </p:txBody>
        </p:sp>
        <p:sp>
          <p:nvSpPr>
            <p:cNvPr id="37" name="TextBox 223">
              <a:extLst>
                <a:ext uri="{FF2B5EF4-FFF2-40B4-BE49-F238E27FC236}">
                  <a16:creationId xmlns:a16="http://schemas.microsoft.com/office/drawing/2014/main" id="{51DEADCC-5DE3-4FEB-A26A-B2828F651062}"/>
                </a:ext>
              </a:extLst>
            </p:cNvPr>
            <p:cNvSpPr txBox="1"/>
            <p:nvPr/>
          </p:nvSpPr>
          <p:spPr>
            <a:xfrm>
              <a:off x="6168367" y="2299741"/>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160%</a:t>
              </a:r>
            </a:p>
          </p:txBody>
        </p:sp>
        <p:cxnSp>
          <p:nvCxnSpPr>
            <p:cNvPr id="38" name="Straight Connector 37">
              <a:extLst>
                <a:ext uri="{FF2B5EF4-FFF2-40B4-BE49-F238E27FC236}">
                  <a16:creationId xmlns:a16="http://schemas.microsoft.com/office/drawing/2014/main" id="{18DD20C5-7F58-4CB9-B8E0-26270810E3DA}"/>
                </a:ext>
              </a:extLst>
            </p:cNvPr>
            <p:cNvCxnSpPr>
              <a:cxnSpLocks/>
            </p:cNvCxnSpPr>
            <p:nvPr/>
          </p:nvCxnSpPr>
          <p:spPr>
            <a:xfrm flipV="1">
              <a:off x="4526250" y="2666999"/>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4445E725-5717-4451-A07D-8B51F73AF3FC}"/>
                </a:ext>
              </a:extLst>
            </p:cNvPr>
            <p:cNvCxnSpPr>
              <a:cxnSpLocks/>
            </p:cNvCxnSpPr>
            <p:nvPr/>
          </p:nvCxnSpPr>
          <p:spPr>
            <a:xfrm flipV="1">
              <a:off x="832817" y="2687252"/>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0" name="TextBox 212">
              <a:extLst>
                <a:ext uri="{FF2B5EF4-FFF2-40B4-BE49-F238E27FC236}">
                  <a16:creationId xmlns:a16="http://schemas.microsoft.com/office/drawing/2014/main" id="{99FCBFBE-4EF0-4A9B-AFFD-2282CCAF9A82}"/>
                </a:ext>
              </a:extLst>
            </p:cNvPr>
            <p:cNvSpPr txBox="1"/>
            <p:nvPr/>
          </p:nvSpPr>
          <p:spPr>
            <a:xfrm>
              <a:off x="4986070" y="1475310"/>
              <a:ext cx="950052"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dirty="0">
                  <a:solidFill>
                    <a:srgbClr val="BE0064"/>
                  </a:solidFill>
                  <a:latin typeface="Arial" panose="020B0604020202020204" pitchFamily="34" charset="0"/>
                  <a:cs typeface="Arial" panose="020B0604020202020204" pitchFamily="34" charset="0"/>
                </a:rPr>
                <a:t>×1.6</a:t>
              </a:r>
            </a:p>
          </p:txBody>
        </p:sp>
        <p:sp>
          <p:nvSpPr>
            <p:cNvPr id="41" name="TextBox 212">
              <a:extLst>
                <a:ext uri="{FF2B5EF4-FFF2-40B4-BE49-F238E27FC236}">
                  <a16:creationId xmlns:a16="http://schemas.microsoft.com/office/drawing/2014/main" id="{0A29881E-8E16-46D1-86EA-052F203A4D36}"/>
                </a:ext>
              </a:extLst>
            </p:cNvPr>
            <p:cNvSpPr txBox="1"/>
            <p:nvPr/>
          </p:nvSpPr>
          <p:spPr>
            <a:xfrm>
              <a:off x="5087227" y="4407957"/>
              <a:ext cx="950052"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dirty="0">
                  <a:solidFill>
                    <a:srgbClr val="BE0064"/>
                  </a:solidFill>
                  <a:latin typeface="Arial" panose="020B0604020202020204" pitchFamily="34" charset="0"/>
                  <a:cs typeface="Arial" panose="020B0604020202020204" pitchFamily="34" charset="0"/>
                </a:rPr>
                <a:t>×1.6</a:t>
              </a:r>
            </a:p>
          </p:txBody>
        </p:sp>
      </p:grpSp>
      <p:sp>
        <p:nvSpPr>
          <p:cNvPr id="4"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smtClean="0"/>
              <a:t>21</a:t>
            </a:fld>
            <a:endParaRPr lang="en-US" dirty="0"/>
          </a:p>
        </p:txBody>
      </p:sp>
      <p:sp>
        <p:nvSpPr>
          <p:cNvPr id="44" name="TextBox 43">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15"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US" sz="3600" b="1" dirty="0">
                <a:solidFill>
                  <a:srgbClr val="BE0064"/>
                </a:solidFill>
                <a:latin typeface="Arial" panose="020B0604020202020204" pitchFamily="34" charset="0"/>
                <a:cs typeface="Arial" panose="020B0604020202020204" pitchFamily="34" charset="0"/>
              </a:rPr>
              <a:t>Offer C</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16" name="TextBox 15">
            <a:extLst>
              <a:ext uri="{FF2B5EF4-FFF2-40B4-BE49-F238E27FC236}">
                <a16:creationId xmlns:a16="http://schemas.microsoft.com/office/drawing/2014/main" id="{1529AA43-2CD7-402C-A279-00E9E8D6452A}"/>
              </a:ext>
            </a:extLst>
          </p:cNvPr>
          <p:cNvSpPr txBox="1"/>
          <p:nvPr/>
        </p:nvSpPr>
        <p:spPr>
          <a:xfrm>
            <a:off x="-86511" y="109536"/>
            <a:ext cx="178553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sp>
        <p:nvSpPr>
          <p:cNvPr id="10" name="Isosceles Triangle 9">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4D970DDE-3331-43C7-8808-F643520183D1}"/>
              </a:ext>
            </a:extLst>
          </p:cNvPr>
          <p:cNvSpPr txBox="1"/>
          <p:nvPr/>
        </p:nvSpPr>
        <p:spPr>
          <a:xfrm>
            <a:off x="81756" y="97776"/>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21" name="Text Box 13">
            <a:extLst>
              <a:ext uri="{FF2B5EF4-FFF2-40B4-BE49-F238E27FC236}">
                <a16:creationId xmlns:a16="http://schemas.microsoft.com/office/drawing/2014/main" id="{696B020A-9DF8-47A1-91B2-78E3B4ABAE22}"/>
              </a:ext>
            </a:extLst>
          </p:cNvPr>
          <p:cNvSpPr txBox="1"/>
          <p:nvPr/>
        </p:nvSpPr>
        <p:spPr>
          <a:xfrm>
            <a:off x="399861" y="2868618"/>
            <a:ext cx="1756331" cy="439641"/>
          </a:xfrm>
          <a:prstGeom prst="rect">
            <a:avLst/>
          </a:prstGeom>
          <a:solidFill>
            <a:schemeClr val="bg1"/>
          </a:solidFill>
          <a:ln w="12700">
            <a:solidFill>
              <a:schemeClr val="tx1"/>
            </a:solidFill>
          </a:ln>
          <a:effectLst/>
          <a:extLst>
            <a:ext uri="{C572A759-6A51-4108-AA02-DFA0A04FC94B}">
              <ma14:wrappingTextBoxFlag xmlns:ma14="http://schemas.microsoft.com/office/mac/drawingml/2011/main" xmlns=""/>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en-GB" sz="2400" dirty="0">
                <a:effectLst/>
                <a:latin typeface="Arial" panose="020B0604020202020204" pitchFamily="34" charset="0"/>
                <a:ea typeface="Calibri" panose="020F0502020204030204" pitchFamily="34" charset="0"/>
                <a:cs typeface="Times New Roman" panose="02020603050405020304" pitchFamily="18" charset="0"/>
              </a:rPr>
              <a:t>120 metres</a:t>
            </a:r>
          </a:p>
        </p:txBody>
      </p:sp>
      <p:sp>
        <p:nvSpPr>
          <p:cNvPr id="23" name="Rectangular Callout 16">
            <a:extLst>
              <a:ext uri="{FF2B5EF4-FFF2-40B4-BE49-F238E27FC236}">
                <a16:creationId xmlns:a16="http://schemas.microsoft.com/office/drawing/2014/main" id="{71E71B33-7B70-4476-8922-E028691FB9A0}"/>
              </a:ext>
            </a:extLst>
          </p:cNvPr>
          <p:cNvSpPr/>
          <p:nvPr/>
        </p:nvSpPr>
        <p:spPr>
          <a:xfrm>
            <a:off x="2561954" y="2773448"/>
            <a:ext cx="1657350" cy="1128175"/>
          </a:xfrm>
          <a:prstGeom prst="wedgeRectCallout">
            <a:avLst>
              <a:gd name="adj1" fmla="val -70833"/>
              <a:gd name="adj2" fmla="val -24637"/>
            </a:avLst>
          </a:prstGeom>
          <a:solidFill>
            <a:schemeClr val="bg1"/>
          </a:solidFill>
          <a:ln w="12700">
            <a:solidFill>
              <a:schemeClr val="tx1"/>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GB" sz="2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Increase length by 60%</a:t>
            </a:r>
            <a:endParaRPr lang="en-GB" sz="24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25" name="Text Box 17">
            <a:extLst>
              <a:ext uri="{FF2B5EF4-FFF2-40B4-BE49-F238E27FC236}">
                <a16:creationId xmlns:a16="http://schemas.microsoft.com/office/drawing/2014/main" id="{DFAD83F9-5B9C-4D38-BC47-39DEBF68F266}"/>
              </a:ext>
            </a:extLst>
          </p:cNvPr>
          <p:cNvSpPr txBox="1"/>
          <p:nvPr/>
        </p:nvSpPr>
        <p:spPr>
          <a:xfrm>
            <a:off x="458711" y="4057974"/>
            <a:ext cx="1111806" cy="439641"/>
          </a:xfrm>
          <a:prstGeom prst="rect">
            <a:avLst/>
          </a:prstGeom>
          <a:solidFill>
            <a:schemeClr val="bg1"/>
          </a:solidFill>
          <a:ln w="12700">
            <a:solidFill>
              <a:schemeClr val="tx1"/>
            </a:solidFill>
          </a:ln>
          <a:effectLst/>
          <a:extLst>
            <a:ext uri="{C572A759-6A51-4108-AA02-DFA0A04FC94B}">
              <ma14:wrappingTextBoxFlag xmlns:ma14="http://schemas.microsoft.com/office/mac/drawingml/2011/main" xmlns=""/>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en-GB" sz="2400">
                <a:effectLst/>
                <a:latin typeface="Arial" panose="020B0604020202020204" pitchFamily="34" charset="0"/>
                <a:ea typeface="Calibri" panose="020F0502020204030204" pitchFamily="34" charset="0"/>
                <a:cs typeface="Times New Roman" panose="02020603050405020304" pitchFamily="18" charset="0"/>
              </a:rPr>
              <a:t>£2.40</a:t>
            </a:r>
          </a:p>
        </p:txBody>
      </p:sp>
      <p:pic>
        <p:nvPicPr>
          <p:cNvPr id="42" name="Picture 41" descr="A stick figure drawing of a boy.">
            <a:extLst>
              <a:ext uri="{FF2B5EF4-FFF2-40B4-BE49-F238E27FC236}">
                <a16:creationId xmlns:a16="http://schemas.microsoft.com/office/drawing/2014/main" id="{4170C361-90F6-49B8-A617-34B02C50DEE8}"/>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l="26552" r="-26552"/>
          <a:stretch/>
        </p:blipFill>
        <p:spPr>
          <a:xfrm>
            <a:off x="1056660" y="1113438"/>
            <a:ext cx="1441131" cy="1441131"/>
          </a:xfrm>
          <a:prstGeom prst="rect">
            <a:avLst/>
          </a:prstGeom>
        </p:spPr>
      </p:pic>
      <p:sp>
        <p:nvSpPr>
          <p:cNvPr id="43" name="TextBox 42">
            <a:extLst>
              <a:ext uri="{FF2B5EF4-FFF2-40B4-BE49-F238E27FC236}">
                <a16:creationId xmlns:a16="http://schemas.microsoft.com/office/drawing/2014/main" id="{1A27D7AE-3687-449C-9EAE-46A2C2D4D92B}"/>
              </a:ext>
            </a:extLst>
          </p:cNvPr>
          <p:cNvSpPr txBox="1"/>
          <p:nvPr/>
        </p:nvSpPr>
        <p:spPr>
          <a:xfrm>
            <a:off x="198567" y="2197957"/>
            <a:ext cx="1847850" cy="461665"/>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C</a:t>
            </a:r>
          </a:p>
        </p:txBody>
      </p:sp>
    </p:spTree>
    <p:extLst>
      <p:ext uri="{BB962C8B-B14F-4D97-AF65-F5344CB8AC3E}">
        <p14:creationId xmlns:p14="http://schemas.microsoft.com/office/powerpoint/2010/main" val="8512143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5B56DA93-71AC-4AA5-9594-50712387A4E3}"/>
              </a:ext>
            </a:extLst>
          </p:cNvPr>
          <p:cNvSpPr/>
          <p:nvPr/>
        </p:nvSpPr>
        <p:spPr>
          <a:xfrm>
            <a:off x="205812" y="2677217"/>
            <a:ext cx="4280648" cy="1923564"/>
          </a:xfrm>
          <a:prstGeom prst="rect">
            <a:avLst/>
          </a:prstGeom>
          <a:solidFill>
            <a:srgbClr val="E6C8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6" name="Group 25">
            <a:extLst>
              <a:ext uri="{FF2B5EF4-FFF2-40B4-BE49-F238E27FC236}">
                <a16:creationId xmlns:a16="http://schemas.microsoft.com/office/drawing/2014/main" id="{93E07248-5135-49CF-879A-928760408F7A}"/>
              </a:ext>
            </a:extLst>
          </p:cNvPr>
          <p:cNvGrpSpPr/>
          <p:nvPr/>
        </p:nvGrpSpPr>
        <p:grpSpPr>
          <a:xfrm>
            <a:off x="5620225" y="1696731"/>
            <a:ext cx="4717958" cy="3373586"/>
            <a:chOff x="546103" y="1440197"/>
            <a:chExt cx="4717958" cy="3373586"/>
          </a:xfrm>
        </p:grpSpPr>
        <p:sp>
          <p:nvSpPr>
            <p:cNvPr id="27" name="TextBox 212">
              <a:extLst>
                <a:ext uri="{FF2B5EF4-FFF2-40B4-BE49-F238E27FC236}">
                  <a16:creationId xmlns:a16="http://schemas.microsoft.com/office/drawing/2014/main" id="{DDC88219-3533-402D-ABD1-02946565DD4C}"/>
                </a:ext>
              </a:extLst>
            </p:cNvPr>
            <p:cNvSpPr txBox="1"/>
            <p:nvPr/>
          </p:nvSpPr>
          <p:spPr>
            <a:xfrm>
              <a:off x="569648" y="2363283"/>
              <a:ext cx="65590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0%</a:t>
              </a:r>
            </a:p>
          </p:txBody>
        </p:sp>
        <p:sp>
          <p:nvSpPr>
            <p:cNvPr id="28" name="TextBox 251">
              <a:extLst>
                <a:ext uri="{FF2B5EF4-FFF2-40B4-BE49-F238E27FC236}">
                  <a16:creationId xmlns:a16="http://schemas.microsoft.com/office/drawing/2014/main" id="{248D3F45-B108-4265-A25F-9AB49E3BDCBF}"/>
                </a:ext>
              </a:extLst>
            </p:cNvPr>
            <p:cNvSpPr txBox="1"/>
            <p:nvPr/>
          </p:nvSpPr>
          <p:spPr>
            <a:xfrm>
              <a:off x="546103" y="3640586"/>
              <a:ext cx="791482"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£0</a:t>
              </a:r>
            </a:p>
          </p:txBody>
        </p:sp>
        <p:cxnSp>
          <p:nvCxnSpPr>
            <p:cNvPr id="29" name="Straight Connector 28">
              <a:extLst>
                <a:ext uri="{FF2B5EF4-FFF2-40B4-BE49-F238E27FC236}">
                  <a16:creationId xmlns:a16="http://schemas.microsoft.com/office/drawing/2014/main" id="{90F218FE-F490-4030-8B15-EE598F380F46}"/>
                </a:ext>
              </a:extLst>
            </p:cNvPr>
            <p:cNvCxnSpPr>
              <a:cxnSpLocks/>
            </p:cNvCxnSpPr>
            <p:nvPr/>
          </p:nvCxnSpPr>
          <p:spPr>
            <a:xfrm>
              <a:off x="811858" y="2916484"/>
              <a:ext cx="3698303" cy="467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411D0E9-9523-4CCB-9C57-A53FB9E73A76}"/>
                </a:ext>
              </a:extLst>
            </p:cNvPr>
            <p:cNvCxnSpPr>
              <a:cxnSpLocks/>
            </p:cNvCxnSpPr>
            <p:nvPr/>
          </p:nvCxnSpPr>
          <p:spPr>
            <a:xfrm flipV="1">
              <a:off x="2950921" y="2687252"/>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650AF23-3396-412E-BD97-8E2251A9914A}"/>
                </a:ext>
              </a:extLst>
            </p:cNvPr>
            <p:cNvCxnSpPr>
              <a:cxnSpLocks/>
            </p:cNvCxnSpPr>
            <p:nvPr/>
          </p:nvCxnSpPr>
          <p:spPr>
            <a:xfrm>
              <a:off x="816866" y="3481464"/>
              <a:ext cx="37562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223">
              <a:extLst>
                <a:ext uri="{FF2B5EF4-FFF2-40B4-BE49-F238E27FC236}">
                  <a16:creationId xmlns:a16="http://schemas.microsoft.com/office/drawing/2014/main" id="{97BE6C69-8F42-42FD-9906-E7230F9932E9}"/>
                </a:ext>
              </a:extLst>
            </p:cNvPr>
            <p:cNvSpPr txBox="1"/>
            <p:nvPr/>
          </p:nvSpPr>
          <p:spPr>
            <a:xfrm>
              <a:off x="4068300" y="3606369"/>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£2.40</a:t>
              </a:r>
            </a:p>
          </p:txBody>
        </p:sp>
        <p:sp>
          <p:nvSpPr>
            <p:cNvPr id="33" name="Arc 32">
              <a:extLst>
                <a:ext uri="{FF2B5EF4-FFF2-40B4-BE49-F238E27FC236}">
                  <a16:creationId xmlns:a16="http://schemas.microsoft.com/office/drawing/2014/main" id="{816D9DEE-DFA7-4E3E-9445-5517C117DC9E}"/>
                </a:ext>
              </a:extLst>
            </p:cNvPr>
            <p:cNvSpPr/>
            <p:nvPr/>
          </p:nvSpPr>
          <p:spPr>
            <a:xfrm flipH="1">
              <a:off x="2961255" y="1875094"/>
              <a:ext cx="1548905" cy="1009329"/>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GB"/>
            </a:p>
          </p:txBody>
        </p:sp>
        <p:sp>
          <p:nvSpPr>
            <p:cNvPr id="34" name="Arc 33">
              <a:extLst>
                <a:ext uri="{FF2B5EF4-FFF2-40B4-BE49-F238E27FC236}">
                  <a16:creationId xmlns:a16="http://schemas.microsoft.com/office/drawing/2014/main" id="{C1FEB5E7-6E84-494B-9300-BFB4F75F97E7}"/>
                </a:ext>
              </a:extLst>
            </p:cNvPr>
            <p:cNvSpPr/>
            <p:nvPr/>
          </p:nvSpPr>
          <p:spPr>
            <a:xfrm rot="10800000" flipH="1">
              <a:off x="3107384" y="3630921"/>
              <a:ext cx="1431639" cy="743890"/>
            </a:xfrm>
            <a:prstGeom prst="arc">
              <a:avLst>
                <a:gd name="adj1" fmla="val 11067998"/>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GB"/>
            </a:p>
          </p:txBody>
        </p:sp>
        <p:sp>
          <p:nvSpPr>
            <p:cNvPr id="35" name="TextBox 223">
              <a:extLst>
                <a:ext uri="{FF2B5EF4-FFF2-40B4-BE49-F238E27FC236}">
                  <a16:creationId xmlns:a16="http://schemas.microsoft.com/office/drawing/2014/main" id="{CE2A8561-B6B2-4A5A-83BC-DDABD76F24A8}"/>
                </a:ext>
              </a:extLst>
            </p:cNvPr>
            <p:cNvSpPr txBox="1"/>
            <p:nvPr/>
          </p:nvSpPr>
          <p:spPr>
            <a:xfrm>
              <a:off x="4068299" y="2305916"/>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100%</a:t>
              </a:r>
            </a:p>
          </p:txBody>
        </p:sp>
        <p:sp>
          <p:nvSpPr>
            <p:cNvPr id="36" name="TextBox 223">
              <a:extLst>
                <a:ext uri="{FF2B5EF4-FFF2-40B4-BE49-F238E27FC236}">
                  <a16:creationId xmlns:a16="http://schemas.microsoft.com/office/drawing/2014/main" id="{9E856DA8-B9A4-42C1-84F4-A6681D71FF8A}"/>
                </a:ext>
              </a:extLst>
            </p:cNvPr>
            <p:cNvSpPr txBox="1"/>
            <p:nvPr/>
          </p:nvSpPr>
          <p:spPr>
            <a:xfrm>
              <a:off x="2452353" y="3640585"/>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solidFill>
                    <a:srgbClr val="BE0064"/>
                  </a:solidFill>
                  <a:latin typeface="Arial" panose="020B0604020202020204" pitchFamily="34" charset="0"/>
                  <a:cs typeface="Arial" panose="020B0604020202020204" pitchFamily="34" charset="0"/>
                </a:rPr>
                <a:t>£1.56</a:t>
              </a:r>
            </a:p>
          </p:txBody>
        </p:sp>
        <p:sp>
          <p:nvSpPr>
            <p:cNvPr id="37" name="TextBox 223">
              <a:extLst>
                <a:ext uri="{FF2B5EF4-FFF2-40B4-BE49-F238E27FC236}">
                  <a16:creationId xmlns:a16="http://schemas.microsoft.com/office/drawing/2014/main" id="{51DEADCC-5DE3-4FEB-A26A-B2828F651062}"/>
                </a:ext>
              </a:extLst>
            </p:cNvPr>
            <p:cNvSpPr txBox="1"/>
            <p:nvPr/>
          </p:nvSpPr>
          <p:spPr>
            <a:xfrm>
              <a:off x="2570293" y="2299741"/>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solidFill>
                    <a:srgbClr val="BE0064"/>
                  </a:solidFill>
                  <a:latin typeface="Arial" panose="020B0604020202020204" pitchFamily="34" charset="0"/>
                  <a:cs typeface="Arial" panose="020B0604020202020204" pitchFamily="34" charset="0"/>
                </a:rPr>
                <a:t>65%</a:t>
              </a:r>
            </a:p>
          </p:txBody>
        </p:sp>
        <p:cxnSp>
          <p:nvCxnSpPr>
            <p:cNvPr id="38" name="Straight Connector 37">
              <a:extLst>
                <a:ext uri="{FF2B5EF4-FFF2-40B4-BE49-F238E27FC236}">
                  <a16:creationId xmlns:a16="http://schemas.microsoft.com/office/drawing/2014/main" id="{18DD20C5-7F58-4CB9-B8E0-26270810E3DA}"/>
                </a:ext>
              </a:extLst>
            </p:cNvPr>
            <p:cNvCxnSpPr>
              <a:cxnSpLocks/>
            </p:cNvCxnSpPr>
            <p:nvPr/>
          </p:nvCxnSpPr>
          <p:spPr>
            <a:xfrm flipV="1">
              <a:off x="4526250" y="2666999"/>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4445E725-5717-4451-A07D-8B51F73AF3FC}"/>
                </a:ext>
              </a:extLst>
            </p:cNvPr>
            <p:cNvCxnSpPr>
              <a:cxnSpLocks/>
            </p:cNvCxnSpPr>
            <p:nvPr/>
          </p:nvCxnSpPr>
          <p:spPr>
            <a:xfrm flipV="1">
              <a:off x="832817" y="2687252"/>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0" name="TextBox 212">
              <a:extLst>
                <a:ext uri="{FF2B5EF4-FFF2-40B4-BE49-F238E27FC236}">
                  <a16:creationId xmlns:a16="http://schemas.microsoft.com/office/drawing/2014/main" id="{99FCBFBE-4EF0-4A9B-AFFD-2282CCAF9A82}"/>
                </a:ext>
              </a:extLst>
            </p:cNvPr>
            <p:cNvSpPr txBox="1"/>
            <p:nvPr/>
          </p:nvSpPr>
          <p:spPr>
            <a:xfrm>
              <a:off x="3282472" y="1440197"/>
              <a:ext cx="1243777"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dirty="0">
                  <a:solidFill>
                    <a:srgbClr val="BE0064"/>
                  </a:solidFill>
                  <a:latin typeface="Arial" panose="020B0604020202020204" pitchFamily="34" charset="0"/>
                  <a:cs typeface="Arial" panose="020B0604020202020204" pitchFamily="34" charset="0"/>
                </a:rPr>
                <a:t>×0.65</a:t>
              </a:r>
            </a:p>
          </p:txBody>
        </p:sp>
        <p:sp>
          <p:nvSpPr>
            <p:cNvPr id="41" name="TextBox 212">
              <a:extLst>
                <a:ext uri="{FF2B5EF4-FFF2-40B4-BE49-F238E27FC236}">
                  <a16:creationId xmlns:a16="http://schemas.microsoft.com/office/drawing/2014/main" id="{0A29881E-8E16-46D1-86EA-052F203A4D36}"/>
                </a:ext>
              </a:extLst>
            </p:cNvPr>
            <p:cNvSpPr txBox="1"/>
            <p:nvPr/>
          </p:nvSpPr>
          <p:spPr>
            <a:xfrm>
              <a:off x="3403997" y="4352118"/>
              <a:ext cx="1234338"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dirty="0">
                  <a:solidFill>
                    <a:srgbClr val="BE0064"/>
                  </a:solidFill>
                  <a:latin typeface="Arial" panose="020B0604020202020204" pitchFamily="34" charset="0"/>
                  <a:cs typeface="Arial" panose="020B0604020202020204" pitchFamily="34" charset="0"/>
                </a:rPr>
                <a:t>×0.65</a:t>
              </a:r>
            </a:p>
          </p:txBody>
        </p:sp>
      </p:grpSp>
      <p:sp>
        <p:nvSpPr>
          <p:cNvPr id="4"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smtClean="0"/>
              <a:t>22</a:t>
            </a:fld>
            <a:endParaRPr lang="en-US" dirty="0"/>
          </a:p>
        </p:txBody>
      </p:sp>
      <p:sp>
        <p:nvSpPr>
          <p:cNvPr id="44" name="TextBox 43">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15"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US" sz="3600" b="1" dirty="0">
                <a:solidFill>
                  <a:srgbClr val="BE0064"/>
                </a:solidFill>
                <a:latin typeface="Arial" panose="020B0604020202020204" pitchFamily="34" charset="0"/>
                <a:cs typeface="Arial" panose="020B0604020202020204" pitchFamily="34" charset="0"/>
              </a:rPr>
              <a:t>Offer D</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16" name="TextBox 15">
            <a:extLst>
              <a:ext uri="{FF2B5EF4-FFF2-40B4-BE49-F238E27FC236}">
                <a16:creationId xmlns:a16="http://schemas.microsoft.com/office/drawing/2014/main" id="{1529AA43-2CD7-402C-A279-00E9E8D6452A}"/>
              </a:ext>
            </a:extLst>
          </p:cNvPr>
          <p:cNvSpPr txBox="1"/>
          <p:nvPr/>
        </p:nvSpPr>
        <p:spPr>
          <a:xfrm>
            <a:off x="-86511" y="109536"/>
            <a:ext cx="178553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sp>
        <p:nvSpPr>
          <p:cNvPr id="10" name="Isosceles Triangle 9">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4D970DDE-3331-43C7-8808-F643520183D1}"/>
              </a:ext>
            </a:extLst>
          </p:cNvPr>
          <p:cNvSpPr txBox="1"/>
          <p:nvPr/>
        </p:nvSpPr>
        <p:spPr>
          <a:xfrm>
            <a:off x="81756" y="97776"/>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22" name="Rectangle 21">
            <a:extLst>
              <a:ext uri="{FF2B5EF4-FFF2-40B4-BE49-F238E27FC236}">
                <a16:creationId xmlns:a16="http://schemas.microsoft.com/office/drawing/2014/main" id="{A8402F69-9748-4817-A7A3-07666D86C99A}"/>
              </a:ext>
              <a:ext uri="{C183D7F6-B498-43B3-948B-1728B52AA6E4}">
                <adec:decorative xmlns:adec="http://schemas.microsoft.com/office/drawing/2017/decorative" val="1"/>
              </a:ext>
            </a:extLst>
          </p:cNvPr>
          <p:cNvSpPr/>
          <p:nvPr/>
        </p:nvSpPr>
        <p:spPr>
          <a:xfrm>
            <a:off x="8380747" y="1590405"/>
            <a:ext cx="858163" cy="461664"/>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4" name="Rectangle 23">
            <a:extLst>
              <a:ext uri="{FF2B5EF4-FFF2-40B4-BE49-F238E27FC236}">
                <a16:creationId xmlns:a16="http://schemas.microsoft.com/office/drawing/2014/main" id="{A8402F69-9748-4817-A7A3-07666D86C99A}"/>
              </a:ext>
              <a:ext uri="{C183D7F6-B498-43B3-948B-1728B52AA6E4}">
                <adec:decorative xmlns:adec="http://schemas.microsoft.com/office/drawing/2017/decorative" val="1"/>
              </a:ext>
            </a:extLst>
          </p:cNvPr>
          <p:cNvSpPr/>
          <p:nvPr/>
        </p:nvSpPr>
        <p:spPr>
          <a:xfrm>
            <a:off x="7615262" y="2575438"/>
            <a:ext cx="888037" cy="359997"/>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83971CA0-AD5F-4843-9FE5-F2F660912CAE}"/>
              </a:ext>
              <a:ext uri="{C183D7F6-B498-43B3-948B-1728B52AA6E4}">
                <adec:decorative xmlns:adec="http://schemas.microsoft.com/office/drawing/2017/decorative" val="1"/>
              </a:ext>
            </a:extLst>
          </p:cNvPr>
          <p:cNvSpPr/>
          <p:nvPr/>
        </p:nvSpPr>
        <p:spPr>
          <a:xfrm>
            <a:off x="8571058" y="4678181"/>
            <a:ext cx="814847" cy="406066"/>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1BCC3314-2CE2-7343-8090-9911B0F7C37E}"/>
              </a:ext>
              <a:ext uri="{C183D7F6-B498-43B3-948B-1728B52AA6E4}">
                <adec:decorative xmlns:adec="http://schemas.microsoft.com/office/drawing/2017/decorative" val="1"/>
              </a:ext>
            </a:extLst>
          </p:cNvPr>
          <p:cNvSpPr/>
          <p:nvPr/>
        </p:nvSpPr>
        <p:spPr>
          <a:xfrm>
            <a:off x="7568141" y="3897245"/>
            <a:ext cx="929661" cy="359997"/>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ular Callout 16">
            <a:extLst>
              <a:ext uri="{FF2B5EF4-FFF2-40B4-BE49-F238E27FC236}">
                <a16:creationId xmlns:a16="http://schemas.microsoft.com/office/drawing/2014/main" id="{71E71B33-7B70-4476-8922-E028691FB9A0}"/>
              </a:ext>
            </a:extLst>
          </p:cNvPr>
          <p:cNvSpPr/>
          <p:nvPr/>
        </p:nvSpPr>
        <p:spPr>
          <a:xfrm>
            <a:off x="2695692" y="3421148"/>
            <a:ext cx="1657350" cy="1128175"/>
          </a:xfrm>
          <a:prstGeom prst="wedgeRectCallout">
            <a:avLst>
              <a:gd name="adj1" fmla="val -76580"/>
              <a:gd name="adj2" fmla="val 24331"/>
            </a:avLst>
          </a:prstGeom>
          <a:solidFill>
            <a:schemeClr val="bg1"/>
          </a:solidFill>
          <a:ln w="12700">
            <a:solidFill>
              <a:schemeClr val="tx1"/>
            </a:solidFill>
          </a:ln>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GB" sz="2400" dirty="0">
                <a:solidFill>
                  <a:srgbClr val="000000"/>
                </a:solidFill>
                <a:latin typeface="Arial" panose="020B0604020202020204" pitchFamily="34" charset="0"/>
                <a:ea typeface="Calibri" panose="020F0502020204030204" pitchFamily="34" charset="0"/>
                <a:cs typeface="Times New Roman" panose="02020603050405020304" pitchFamily="18" charset="0"/>
              </a:rPr>
              <a:t>Decrease price </a:t>
            </a:r>
            <a:r>
              <a:rPr lang="en-GB" sz="2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by 35%</a:t>
            </a:r>
            <a:endParaRPr lang="en-GB" sz="24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5" name="Text Box 13">
            <a:extLst>
              <a:ext uri="{FF2B5EF4-FFF2-40B4-BE49-F238E27FC236}">
                <a16:creationId xmlns:a16="http://schemas.microsoft.com/office/drawing/2014/main" id="{6A6D7BCC-D8B9-4257-96E8-E7104E6E0FBD}"/>
              </a:ext>
            </a:extLst>
          </p:cNvPr>
          <p:cNvSpPr txBox="1"/>
          <p:nvPr/>
        </p:nvSpPr>
        <p:spPr>
          <a:xfrm>
            <a:off x="399861" y="2868618"/>
            <a:ext cx="1756331" cy="439641"/>
          </a:xfrm>
          <a:prstGeom prst="rect">
            <a:avLst/>
          </a:prstGeom>
          <a:solidFill>
            <a:schemeClr val="bg1"/>
          </a:solidFill>
          <a:ln w="12700">
            <a:solidFill>
              <a:schemeClr val="tx1"/>
            </a:solidFill>
          </a:ln>
          <a:effectLst/>
          <a:extLst>
            <a:ext uri="{C572A759-6A51-4108-AA02-DFA0A04FC94B}">
              <ma14:wrappingTextBoxFlag xmlns:ma14="http://schemas.microsoft.com/office/mac/drawingml/2011/main" xmlns=""/>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en-GB" sz="2400" dirty="0">
                <a:effectLst/>
                <a:latin typeface="Arial" panose="020B0604020202020204" pitchFamily="34" charset="0"/>
                <a:ea typeface="Calibri" panose="020F0502020204030204" pitchFamily="34" charset="0"/>
                <a:cs typeface="Times New Roman" panose="02020603050405020304" pitchFamily="18" charset="0"/>
              </a:rPr>
              <a:t>120 metres</a:t>
            </a:r>
          </a:p>
        </p:txBody>
      </p:sp>
      <p:sp>
        <p:nvSpPr>
          <p:cNvPr id="46" name="Text Box 17">
            <a:extLst>
              <a:ext uri="{FF2B5EF4-FFF2-40B4-BE49-F238E27FC236}">
                <a16:creationId xmlns:a16="http://schemas.microsoft.com/office/drawing/2014/main" id="{E3D145A7-CCE8-4F5D-ADC7-D94BD85FB102}"/>
              </a:ext>
            </a:extLst>
          </p:cNvPr>
          <p:cNvSpPr txBox="1"/>
          <p:nvPr/>
        </p:nvSpPr>
        <p:spPr>
          <a:xfrm>
            <a:off x="458711" y="4057974"/>
            <a:ext cx="1111806" cy="439641"/>
          </a:xfrm>
          <a:prstGeom prst="rect">
            <a:avLst/>
          </a:prstGeom>
          <a:solidFill>
            <a:schemeClr val="bg1"/>
          </a:solidFill>
          <a:ln w="12700">
            <a:solidFill>
              <a:schemeClr val="tx1"/>
            </a:solidFill>
          </a:ln>
          <a:effectLst/>
          <a:extLst>
            <a:ext uri="{C572A759-6A51-4108-AA02-DFA0A04FC94B}">
              <ma14:wrappingTextBoxFlag xmlns:ma14="http://schemas.microsoft.com/office/mac/drawingml/2011/main" xmlns=""/>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r>
              <a:rPr lang="en-GB" sz="2400">
                <a:effectLst/>
                <a:latin typeface="Arial" panose="020B0604020202020204" pitchFamily="34" charset="0"/>
                <a:ea typeface="Calibri" panose="020F0502020204030204" pitchFamily="34" charset="0"/>
                <a:cs typeface="Times New Roman" panose="02020603050405020304" pitchFamily="18" charset="0"/>
              </a:rPr>
              <a:t>£2.40</a:t>
            </a:r>
          </a:p>
        </p:txBody>
      </p:sp>
      <p:pic>
        <p:nvPicPr>
          <p:cNvPr id="47" name="Picture 46" descr="A stick figure drawing of a boy.">
            <a:extLst>
              <a:ext uri="{FF2B5EF4-FFF2-40B4-BE49-F238E27FC236}">
                <a16:creationId xmlns:a16="http://schemas.microsoft.com/office/drawing/2014/main" id="{BC7C0FF9-23F3-4CAA-9559-23DAD9E96625}"/>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l="26552" r="-26552"/>
          <a:stretch/>
        </p:blipFill>
        <p:spPr>
          <a:xfrm>
            <a:off x="1056660" y="1113438"/>
            <a:ext cx="1441131" cy="1441131"/>
          </a:xfrm>
          <a:prstGeom prst="rect">
            <a:avLst/>
          </a:prstGeom>
        </p:spPr>
      </p:pic>
      <p:sp>
        <p:nvSpPr>
          <p:cNvPr id="48" name="TextBox 47">
            <a:extLst>
              <a:ext uri="{FF2B5EF4-FFF2-40B4-BE49-F238E27FC236}">
                <a16:creationId xmlns:a16="http://schemas.microsoft.com/office/drawing/2014/main" id="{4638FC0F-749B-4755-BFE5-9B5A355A3A26}"/>
              </a:ext>
            </a:extLst>
          </p:cNvPr>
          <p:cNvSpPr txBox="1"/>
          <p:nvPr/>
        </p:nvSpPr>
        <p:spPr>
          <a:xfrm>
            <a:off x="198567" y="2197957"/>
            <a:ext cx="1847850" cy="461665"/>
          </a:xfrm>
          <a:prstGeom prst="rect">
            <a:avLst/>
          </a:prstGeom>
          <a:noFill/>
        </p:spPr>
        <p:txBody>
          <a:bodyPr wrap="square" rtlCol="0">
            <a:spAutoFit/>
          </a:bodyPr>
          <a:lstStyle/>
          <a:p>
            <a:r>
              <a:rPr lang="en-GB" sz="2400" b="1" dirty="0">
                <a:latin typeface="Arial" panose="020B0604020202020204" pitchFamily="34" charset="0"/>
                <a:cs typeface="Arial" panose="020B0604020202020204" pitchFamily="34" charset="0"/>
              </a:rPr>
              <a:t>D</a:t>
            </a:r>
          </a:p>
        </p:txBody>
      </p:sp>
    </p:spTree>
    <p:extLst>
      <p:ext uri="{BB962C8B-B14F-4D97-AF65-F5344CB8AC3E}">
        <p14:creationId xmlns:p14="http://schemas.microsoft.com/office/powerpoint/2010/main" val="341340036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2"/>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7" restart="whenNotActive" fill="hold" evtFilter="cancelBubble" nodeType="interactiveSeq">
                <p:stCondLst>
                  <p:cond evt="onClick" delay="0">
                    <p:tgtEl>
                      <p:spTgt spid="24"/>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2" restart="whenNotActive" fill="hold" evtFilter="cancelBubble" nodeType="interactiveSeq">
                <p:stCondLst>
                  <p:cond evt="onClick" delay="0">
                    <p:tgtEl>
                      <p:spTgt spid="17"/>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17" restart="whenNotActive" fill="hold" evtFilter="cancelBubble" nodeType="interactiveSeq">
                <p:stCondLst>
                  <p:cond evt="onClick" delay="0">
                    <p:tgtEl>
                      <p:spTgt spid="2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childTnLst>
        </p:cTn>
      </p:par>
    </p:tnLst>
    <p:bldLst>
      <p:bldP spid="22" grpId="0" animBg="1"/>
      <p:bldP spid="24" grpId="0" animBg="1"/>
      <p:bldP spid="17" grpId="0" animBg="1"/>
      <p:bldP spid="2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smtClean="0"/>
              <a:t>23</a:t>
            </a:fld>
            <a:endParaRPr lang="en-US" dirty="0"/>
          </a:p>
        </p:txBody>
      </p:sp>
      <p:sp>
        <p:nvSpPr>
          <p:cNvPr id="44" name="TextBox 43">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14" name="Isosceles Triangle 13">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US" sz="3600" b="1" dirty="0">
                <a:solidFill>
                  <a:srgbClr val="BE0064"/>
                </a:solidFill>
                <a:latin typeface="Arial" panose="020B0604020202020204" pitchFamily="34" charset="0"/>
                <a:cs typeface="Arial" panose="020B0604020202020204" pitchFamily="34" charset="0"/>
              </a:rPr>
              <a:t>Price per metre</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16" name="TextBox 15">
            <a:extLst>
              <a:ext uri="{FF2B5EF4-FFF2-40B4-BE49-F238E27FC236}">
                <a16:creationId xmlns:a16="http://schemas.microsoft.com/office/drawing/2014/main" id="{1529AA43-2CD7-402C-A279-00E9E8D6452A}"/>
              </a:ext>
            </a:extLst>
          </p:cNvPr>
          <p:cNvSpPr txBox="1"/>
          <p:nvPr/>
        </p:nvSpPr>
        <p:spPr>
          <a:xfrm>
            <a:off x="-86511" y="109536"/>
            <a:ext cx="178553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sp>
        <p:nvSpPr>
          <p:cNvPr id="9" name="TextBox 8">
            <a:extLst>
              <a:ext uri="{FF2B5EF4-FFF2-40B4-BE49-F238E27FC236}">
                <a16:creationId xmlns:a16="http://schemas.microsoft.com/office/drawing/2014/main" id="{B0368C08-DEAE-4069-AAC6-76CF00AF1749}"/>
              </a:ext>
            </a:extLst>
          </p:cNvPr>
          <p:cNvSpPr txBox="1"/>
          <p:nvPr/>
        </p:nvSpPr>
        <p:spPr>
          <a:xfrm>
            <a:off x="1459980" y="5089493"/>
            <a:ext cx="2950840" cy="1444413"/>
          </a:xfrm>
          <a:prstGeom prst="rect">
            <a:avLst/>
          </a:prstGeom>
          <a:noFill/>
        </p:spPr>
        <p:txBody>
          <a:bodyPr wrap="square" rtlCol="0">
            <a:spAutoFit/>
          </a:bodyPr>
          <a:lstStyle/>
          <a:p>
            <a:pPr algn="ctr">
              <a:lnSpc>
                <a:spcPts val="3100"/>
              </a:lnSpc>
              <a:spcAft>
                <a:spcPts val="600"/>
              </a:spcAft>
            </a:pPr>
            <a:r>
              <a:rPr lang="en-US" sz="2800" dirty="0">
                <a:latin typeface="Arial" panose="020B0604020202020204" pitchFamily="34" charset="0"/>
                <a:cs typeface="Arial" panose="020B0604020202020204" pitchFamily="34" charset="0"/>
              </a:rPr>
              <a:t>Price per metre</a:t>
            </a:r>
          </a:p>
          <a:p>
            <a:pPr algn="ctr">
              <a:lnSpc>
                <a:spcPts val="3100"/>
              </a:lnSpc>
              <a:spcAft>
                <a:spcPts val="600"/>
              </a:spcAft>
            </a:pPr>
            <a:r>
              <a:rPr lang="en-US" sz="2800" dirty="0">
                <a:latin typeface="Arial" panose="020B0604020202020204" pitchFamily="34" charset="0"/>
                <a:cs typeface="Arial" panose="020B0604020202020204" pitchFamily="34" charset="0"/>
              </a:rPr>
              <a:t>= 1.25p </a:t>
            </a:r>
            <a:endParaRPr lang="en-US" sz="2400" dirty="0">
              <a:latin typeface="Arial" panose="020B0604020202020204" pitchFamily="34" charset="0"/>
              <a:cs typeface="Arial" panose="020B0604020202020204" pitchFamily="34" charset="0"/>
            </a:endParaRPr>
          </a:p>
          <a:p>
            <a:pPr>
              <a:lnSpc>
                <a:spcPts val="3100"/>
              </a:lnSpc>
              <a:spcAft>
                <a:spcPts val="600"/>
              </a:spcAft>
            </a:pPr>
            <a:r>
              <a:rPr lang="en-US" sz="2800" dirty="0">
                <a:latin typeface="Arial" panose="020B0604020202020204" pitchFamily="34" charset="0"/>
                <a:cs typeface="Arial" panose="020B0604020202020204" pitchFamily="34" charset="0"/>
              </a:rPr>
              <a:t> </a:t>
            </a:r>
          </a:p>
        </p:txBody>
      </p:sp>
      <p:sp>
        <p:nvSpPr>
          <p:cNvPr id="19" name="TextBox 18">
            <a:extLst>
              <a:ext uri="{FF2B5EF4-FFF2-40B4-BE49-F238E27FC236}">
                <a16:creationId xmlns:a16="http://schemas.microsoft.com/office/drawing/2014/main" id="{B0368C08-DEAE-4069-AAC6-76CF00AF1749}"/>
              </a:ext>
            </a:extLst>
          </p:cNvPr>
          <p:cNvSpPr txBox="1"/>
          <p:nvPr/>
        </p:nvSpPr>
        <p:spPr>
          <a:xfrm>
            <a:off x="7234136" y="5106429"/>
            <a:ext cx="2950840" cy="1444413"/>
          </a:xfrm>
          <a:prstGeom prst="rect">
            <a:avLst/>
          </a:prstGeom>
          <a:noFill/>
        </p:spPr>
        <p:txBody>
          <a:bodyPr wrap="square" rtlCol="0">
            <a:spAutoFit/>
          </a:bodyPr>
          <a:lstStyle/>
          <a:p>
            <a:pPr algn="ctr">
              <a:lnSpc>
                <a:spcPts val="3100"/>
              </a:lnSpc>
              <a:spcAft>
                <a:spcPts val="600"/>
              </a:spcAft>
            </a:pPr>
            <a:r>
              <a:rPr lang="en-US" sz="2800" dirty="0">
                <a:latin typeface="Arial" panose="020B0604020202020204" pitchFamily="34" charset="0"/>
                <a:cs typeface="Arial" panose="020B0604020202020204" pitchFamily="34" charset="0"/>
              </a:rPr>
              <a:t>Price per metre</a:t>
            </a:r>
          </a:p>
          <a:p>
            <a:pPr algn="ctr">
              <a:lnSpc>
                <a:spcPts val="3100"/>
              </a:lnSpc>
              <a:spcAft>
                <a:spcPts val="600"/>
              </a:spcAft>
            </a:pPr>
            <a:r>
              <a:rPr lang="en-US" sz="2800" dirty="0">
                <a:latin typeface="Arial" panose="020B0604020202020204" pitchFamily="34" charset="0"/>
                <a:cs typeface="Arial" panose="020B0604020202020204" pitchFamily="34" charset="0"/>
              </a:rPr>
              <a:t>= ……… p </a:t>
            </a:r>
            <a:endParaRPr lang="en-US" sz="2400" dirty="0">
              <a:latin typeface="Arial" panose="020B0604020202020204" pitchFamily="34" charset="0"/>
              <a:cs typeface="Arial" panose="020B0604020202020204" pitchFamily="34" charset="0"/>
            </a:endParaRPr>
          </a:p>
          <a:p>
            <a:pPr>
              <a:lnSpc>
                <a:spcPts val="3100"/>
              </a:lnSpc>
              <a:spcAft>
                <a:spcPts val="600"/>
              </a:spcAft>
            </a:pPr>
            <a:r>
              <a:rPr lang="en-US" sz="2800" dirty="0">
                <a:latin typeface="Arial" panose="020B0604020202020204" pitchFamily="34" charset="0"/>
                <a:cs typeface="Arial" panose="020B0604020202020204" pitchFamily="34" charset="0"/>
              </a:rPr>
              <a:t> </a:t>
            </a:r>
          </a:p>
        </p:txBody>
      </p:sp>
      <p:pic>
        <p:nvPicPr>
          <p:cNvPr id="18" name="Picture 17">
            <a:extLst>
              <a:ext uri="{FF2B5EF4-FFF2-40B4-BE49-F238E27FC236}">
                <a16:creationId xmlns:a16="http://schemas.microsoft.com/office/drawing/2014/main" id="{A8F06178-805C-46DF-B019-B679D06FEF21}"/>
              </a:ext>
            </a:extLst>
          </p:cNvPr>
          <p:cNvPicPr>
            <a:picLocks noChangeAspect="1"/>
          </p:cNvPicPr>
          <p:nvPr/>
        </p:nvPicPr>
        <p:blipFill>
          <a:blip r:embed="rId3" cstate="email">
            <a:extLst>
              <a:ext uri="{28A0092B-C50C-407E-A947-70E740481C1C}">
                <a14:useLocalDpi xmlns:a14="http://schemas.microsoft.com/office/drawing/2010/main"/>
              </a:ext>
            </a:extLst>
          </a:blip>
          <a:srcRect l="18642" r="18642"/>
          <a:stretch/>
        </p:blipFill>
        <p:spPr bwMode="auto">
          <a:xfrm>
            <a:off x="2510329" y="2582301"/>
            <a:ext cx="2167471" cy="2303996"/>
          </a:xfrm>
          <a:prstGeom prst="rect">
            <a:avLst/>
          </a:prstGeom>
          <a:ln>
            <a:noFill/>
          </a:ln>
          <a:extLst>
            <a:ext uri="{53640926-AAD7-44d8-BBD7-CCE9431645EC}">
              <a14:shadowObscured xmlns:a14="http://schemas.microsoft.com/office/drawing/2010/main" xmlns=""/>
            </a:ext>
          </a:extLst>
        </p:spPr>
      </p:pic>
      <p:sp>
        <p:nvSpPr>
          <p:cNvPr id="24" name="Explosion 1 10">
            <a:extLst>
              <a:ext uri="{FF2B5EF4-FFF2-40B4-BE49-F238E27FC236}">
                <a16:creationId xmlns:a16="http://schemas.microsoft.com/office/drawing/2014/main" id="{D0BD801A-EA98-48E1-B6C1-BDB4343751FF}"/>
              </a:ext>
            </a:extLst>
          </p:cNvPr>
          <p:cNvSpPr/>
          <p:nvPr/>
        </p:nvSpPr>
        <p:spPr>
          <a:xfrm>
            <a:off x="1767137" y="1906112"/>
            <a:ext cx="1799999" cy="1931454"/>
          </a:xfrm>
          <a:prstGeom prst="irregularSeal1">
            <a:avLst/>
          </a:prstGeom>
          <a:solidFill>
            <a:srgbClr val="FFFFFF"/>
          </a:solidFill>
          <a:ln w="19050">
            <a:solidFill>
              <a:srgbClr val="BE006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8AD04184-6618-49A3-B9B5-C7217FA1FC9D}"/>
              </a:ext>
            </a:extLst>
          </p:cNvPr>
          <p:cNvSpPr txBox="1"/>
          <p:nvPr/>
        </p:nvSpPr>
        <p:spPr>
          <a:xfrm>
            <a:off x="2169428" y="2429280"/>
            <a:ext cx="972592" cy="830997"/>
          </a:xfrm>
          <a:prstGeom prst="rect">
            <a:avLst/>
          </a:prstGeom>
          <a:noFill/>
        </p:spPr>
        <p:txBody>
          <a:bodyPr wrap="none" rtlCol="0">
            <a:spAutoFit/>
          </a:bodyPr>
          <a:lstStyle/>
          <a:p>
            <a:pPr algn="ctr"/>
            <a:r>
              <a:rPr lang="en-US" sz="2400" b="1" dirty="0"/>
              <a:t>192 m</a:t>
            </a:r>
          </a:p>
          <a:p>
            <a:r>
              <a:rPr lang="en-US" sz="2400" b="1" dirty="0"/>
              <a:t>£2.40</a:t>
            </a:r>
            <a:r>
              <a:rPr lang="en-US" dirty="0"/>
              <a:t> </a:t>
            </a:r>
          </a:p>
        </p:txBody>
      </p:sp>
      <p:sp>
        <p:nvSpPr>
          <p:cNvPr id="26" name="TextBox 25">
            <a:extLst>
              <a:ext uri="{FF2B5EF4-FFF2-40B4-BE49-F238E27FC236}">
                <a16:creationId xmlns:a16="http://schemas.microsoft.com/office/drawing/2014/main" id="{B037D2F6-A30B-4E2E-9FA8-9C1AF8D46363}"/>
              </a:ext>
            </a:extLst>
          </p:cNvPr>
          <p:cNvSpPr txBox="1"/>
          <p:nvPr/>
        </p:nvSpPr>
        <p:spPr>
          <a:xfrm>
            <a:off x="1002788" y="1245657"/>
            <a:ext cx="1967227" cy="964367"/>
          </a:xfrm>
          <a:prstGeom prst="rect">
            <a:avLst/>
          </a:prstGeom>
          <a:noFill/>
        </p:spPr>
        <p:txBody>
          <a:bodyPr wrap="square" rtlCol="0">
            <a:spAutoFit/>
          </a:bodyPr>
          <a:lstStyle/>
          <a:p>
            <a:pPr algn="ctr">
              <a:lnSpc>
                <a:spcPts val="3100"/>
              </a:lnSpc>
              <a:spcAft>
                <a:spcPts val="600"/>
              </a:spcAft>
            </a:pPr>
            <a:r>
              <a:rPr lang="en-US" sz="2800" b="1" dirty="0">
                <a:latin typeface="Arial" panose="020B0604020202020204" pitchFamily="34" charset="0"/>
                <a:cs typeface="Arial" panose="020B0604020202020204" pitchFamily="34" charset="0"/>
              </a:rPr>
              <a:t>Offer C:</a:t>
            </a:r>
            <a:endParaRPr lang="en-US" sz="2400" b="1" dirty="0">
              <a:latin typeface="Arial" panose="020B0604020202020204" pitchFamily="34" charset="0"/>
              <a:cs typeface="Arial" panose="020B0604020202020204" pitchFamily="34" charset="0"/>
            </a:endParaRPr>
          </a:p>
          <a:p>
            <a:pPr>
              <a:lnSpc>
                <a:spcPts val="3100"/>
              </a:lnSpc>
              <a:spcAft>
                <a:spcPts val="600"/>
              </a:spcAft>
            </a:pPr>
            <a:r>
              <a:rPr lang="en-US" sz="2800" dirty="0">
                <a:latin typeface="Arial" panose="020B0604020202020204" pitchFamily="34" charset="0"/>
                <a:cs typeface="Arial" panose="020B0604020202020204" pitchFamily="34" charset="0"/>
              </a:rPr>
              <a:t> </a:t>
            </a:r>
          </a:p>
        </p:txBody>
      </p:sp>
      <p:pic>
        <p:nvPicPr>
          <p:cNvPr id="27" name="Picture 26">
            <a:extLst>
              <a:ext uri="{FF2B5EF4-FFF2-40B4-BE49-F238E27FC236}">
                <a16:creationId xmlns:a16="http://schemas.microsoft.com/office/drawing/2014/main" id="{60799822-13E9-4BF2-BCBF-CA0F751FCCE1}"/>
              </a:ext>
            </a:extLst>
          </p:cNvPr>
          <p:cNvPicPr>
            <a:picLocks noChangeAspect="1"/>
          </p:cNvPicPr>
          <p:nvPr/>
        </p:nvPicPr>
        <p:blipFill>
          <a:blip r:embed="rId3" cstate="email">
            <a:extLst>
              <a:ext uri="{28A0092B-C50C-407E-A947-70E740481C1C}">
                <a14:useLocalDpi xmlns:a14="http://schemas.microsoft.com/office/drawing/2010/main"/>
              </a:ext>
            </a:extLst>
          </a:blip>
          <a:srcRect l="18642" r="18642"/>
          <a:stretch/>
        </p:blipFill>
        <p:spPr bwMode="auto">
          <a:xfrm>
            <a:off x="8284485" y="2599237"/>
            <a:ext cx="2167471" cy="2303996"/>
          </a:xfrm>
          <a:prstGeom prst="rect">
            <a:avLst/>
          </a:prstGeom>
          <a:ln>
            <a:noFill/>
          </a:ln>
          <a:extLst>
            <a:ext uri="{53640926-AAD7-44d8-BBD7-CCE9431645EC}">
              <a14:shadowObscured xmlns:a14="http://schemas.microsoft.com/office/drawing/2010/main" xmlns=""/>
            </a:ext>
          </a:extLst>
        </p:spPr>
      </p:pic>
      <p:sp>
        <p:nvSpPr>
          <p:cNvPr id="28" name="Explosion 1 20">
            <a:extLst>
              <a:ext uri="{FF2B5EF4-FFF2-40B4-BE49-F238E27FC236}">
                <a16:creationId xmlns:a16="http://schemas.microsoft.com/office/drawing/2014/main" id="{69033557-AFB8-4CB6-AD06-13D31FE1C6BC}"/>
              </a:ext>
            </a:extLst>
          </p:cNvPr>
          <p:cNvSpPr/>
          <p:nvPr/>
        </p:nvSpPr>
        <p:spPr>
          <a:xfrm>
            <a:off x="7541293" y="1923048"/>
            <a:ext cx="1799999" cy="1931454"/>
          </a:xfrm>
          <a:prstGeom prst="irregularSeal1">
            <a:avLst/>
          </a:prstGeom>
          <a:solidFill>
            <a:srgbClr val="FFFFFF"/>
          </a:solidFill>
          <a:ln w="19050">
            <a:solidFill>
              <a:srgbClr val="BE006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10B80F50-7AF7-4177-9598-C3A43180A9A8}"/>
              </a:ext>
            </a:extLst>
          </p:cNvPr>
          <p:cNvSpPr txBox="1"/>
          <p:nvPr/>
        </p:nvSpPr>
        <p:spPr>
          <a:xfrm>
            <a:off x="7943584" y="2446216"/>
            <a:ext cx="972592" cy="830997"/>
          </a:xfrm>
          <a:prstGeom prst="rect">
            <a:avLst/>
          </a:prstGeom>
          <a:noFill/>
        </p:spPr>
        <p:txBody>
          <a:bodyPr wrap="none" rtlCol="0">
            <a:spAutoFit/>
          </a:bodyPr>
          <a:lstStyle/>
          <a:p>
            <a:pPr algn="ctr"/>
            <a:r>
              <a:rPr lang="en-US" sz="2400" b="1" dirty="0"/>
              <a:t>120 m</a:t>
            </a:r>
          </a:p>
          <a:p>
            <a:r>
              <a:rPr lang="en-US" sz="2400" b="1" dirty="0"/>
              <a:t>£1.56</a:t>
            </a:r>
            <a:r>
              <a:rPr lang="en-US" dirty="0"/>
              <a:t> </a:t>
            </a:r>
          </a:p>
        </p:txBody>
      </p:sp>
      <p:sp>
        <p:nvSpPr>
          <p:cNvPr id="30" name="TextBox 29">
            <a:extLst>
              <a:ext uri="{FF2B5EF4-FFF2-40B4-BE49-F238E27FC236}">
                <a16:creationId xmlns:a16="http://schemas.microsoft.com/office/drawing/2014/main" id="{548A8D14-7904-41B7-9655-5BA3068D0297}"/>
              </a:ext>
            </a:extLst>
          </p:cNvPr>
          <p:cNvSpPr txBox="1"/>
          <p:nvPr/>
        </p:nvSpPr>
        <p:spPr>
          <a:xfrm>
            <a:off x="6776944" y="1262593"/>
            <a:ext cx="1967227" cy="964367"/>
          </a:xfrm>
          <a:prstGeom prst="rect">
            <a:avLst/>
          </a:prstGeom>
          <a:noFill/>
        </p:spPr>
        <p:txBody>
          <a:bodyPr wrap="square" rtlCol="0">
            <a:spAutoFit/>
          </a:bodyPr>
          <a:lstStyle/>
          <a:p>
            <a:pPr algn="ctr">
              <a:lnSpc>
                <a:spcPts val="3100"/>
              </a:lnSpc>
              <a:spcAft>
                <a:spcPts val="600"/>
              </a:spcAft>
            </a:pPr>
            <a:r>
              <a:rPr lang="en-US" sz="2800" b="1" dirty="0">
                <a:latin typeface="Arial" panose="020B0604020202020204" pitchFamily="34" charset="0"/>
                <a:cs typeface="Arial" panose="020B0604020202020204" pitchFamily="34" charset="0"/>
              </a:rPr>
              <a:t>Offer D:</a:t>
            </a:r>
            <a:endParaRPr lang="en-US" sz="2400" b="1" dirty="0">
              <a:latin typeface="Arial" panose="020B0604020202020204" pitchFamily="34" charset="0"/>
              <a:cs typeface="Arial" panose="020B0604020202020204" pitchFamily="34" charset="0"/>
            </a:endParaRPr>
          </a:p>
          <a:p>
            <a:pPr>
              <a:lnSpc>
                <a:spcPts val="3100"/>
              </a:lnSpc>
              <a:spcAft>
                <a:spcPts val="600"/>
              </a:spcAft>
            </a:pPr>
            <a:r>
              <a:rPr lang="en-US" sz="28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6710013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smtClean="0"/>
              <a:t>24</a:t>
            </a:fld>
            <a:endParaRPr lang="en-US" dirty="0"/>
          </a:p>
        </p:txBody>
      </p:sp>
      <p:sp>
        <p:nvSpPr>
          <p:cNvPr id="44" name="TextBox 43">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14" name="Isosceles Triangle 13">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US" sz="3600" b="1" dirty="0">
                <a:solidFill>
                  <a:srgbClr val="BE0064"/>
                </a:solidFill>
                <a:latin typeface="Arial" panose="020B0604020202020204" pitchFamily="34" charset="0"/>
                <a:cs typeface="Arial" panose="020B0604020202020204" pitchFamily="34" charset="0"/>
              </a:rPr>
              <a:t>Comparing offers </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19" name="TextBox 18">
            <a:extLst>
              <a:ext uri="{FF2B5EF4-FFF2-40B4-BE49-F238E27FC236}">
                <a16:creationId xmlns:a16="http://schemas.microsoft.com/office/drawing/2014/main" id="{B0368C08-DEAE-4069-AAC6-76CF00AF1749}"/>
              </a:ext>
            </a:extLst>
          </p:cNvPr>
          <p:cNvSpPr txBox="1"/>
          <p:nvPr/>
        </p:nvSpPr>
        <p:spPr>
          <a:xfrm>
            <a:off x="3320296" y="3014070"/>
            <a:ext cx="2735999" cy="969924"/>
          </a:xfrm>
          <a:prstGeom prst="rect">
            <a:avLst/>
          </a:prstGeom>
          <a:noFill/>
        </p:spPr>
        <p:txBody>
          <a:bodyPr wrap="square" rtlCol="0">
            <a:spAutoFit/>
          </a:bodyPr>
          <a:lstStyle/>
          <a:p>
            <a:pPr algn="ctr">
              <a:lnSpc>
                <a:spcPts val="3100"/>
              </a:lnSpc>
              <a:spcAft>
                <a:spcPts val="600"/>
              </a:spcAft>
            </a:pPr>
            <a:r>
              <a:rPr lang="en-US" sz="2000" dirty="0">
                <a:latin typeface="Arial" panose="020B0604020202020204" pitchFamily="34" charset="0"/>
                <a:cs typeface="Arial" panose="020B0604020202020204" pitchFamily="34" charset="0"/>
              </a:rPr>
              <a:t>Price per metre: 1.25p</a:t>
            </a:r>
            <a:r>
              <a:rPr lang="en-US" sz="2800"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pPr>
              <a:lnSpc>
                <a:spcPts val="3100"/>
              </a:lnSpc>
              <a:spcAft>
                <a:spcPts val="600"/>
              </a:spcAft>
            </a:pPr>
            <a:r>
              <a:rPr lang="en-US" sz="2800" dirty="0">
                <a:latin typeface="Arial" panose="020B0604020202020204" pitchFamily="34" charset="0"/>
                <a:cs typeface="Arial" panose="020B0604020202020204" pitchFamily="34" charset="0"/>
              </a:rPr>
              <a:t> </a:t>
            </a:r>
          </a:p>
        </p:txBody>
      </p:sp>
      <p:sp>
        <p:nvSpPr>
          <p:cNvPr id="22" name="TextBox 21">
            <a:extLst>
              <a:ext uri="{FF2B5EF4-FFF2-40B4-BE49-F238E27FC236}">
                <a16:creationId xmlns:a16="http://schemas.microsoft.com/office/drawing/2014/main" id="{4D970DDE-3331-43C7-8808-F643520183D1}"/>
              </a:ext>
            </a:extLst>
          </p:cNvPr>
          <p:cNvSpPr txBox="1"/>
          <p:nvPr/>
        </p:nvSpPr>
        <p:spPr>
          <a:xfrm>
            <a:off x="64823" y="80843"/>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21" name="Explosion 1 20"/>
          <p:cNvSpPr/>
          <p:nvPr/>
        </p:nvSpPr>
        <p:spPr>
          <a:xfrm>
            <a:off x="3813790" y="1206481"/>
            <a:ext cx="1799999" cy="1869099"/>
          </a:xfrm>
          <a:prstGeom prst="irregularSeal1">
            <a:avLst/>
          </a:prstGeom>
          <a:solidFill>
            <a:srgbClr val="FFFFFF"/>
          </a:solidFill>
          <a:ln w="19050">
            <a:solidFill>
              <a:srgbClr val="BE006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p:cNvSpPr txBox="1"/>
          <p:nvPr/>
        </p:nvSpPr>
        <p:spPr>
          <a:xfrm>
            <a:off x="4280198" y="1677569"/>
            <a:ext cx="972592" cy="830997"/>
          </a:xfrm>
          <a:prstGeom prst="rect">
            <a:avLst/>
          </a:prstGeom>
          <a:noFill/>
        </p:spPr>
        <p:txBody>
          <a:bodyPr wrap="none" rtlCol="0">
            <a:spAutoFit/>
          </a:bodyPr>
          <a:lstStyle/>
          <a:p>
            <a:pPr algn="ctr"/>
            <a:r>
              <a:rPr lang="en-US" sz="2400" b="1" dirty="0"/>
              <a:t>192 m</a:t>
            </a:r>
          </a:p>
          <a:p>
            <a:r>
              <a:rPr lang="en-US" sz="2400" b="1" dirty="0"/>
              <a:t>£2.40</a:t>
            </a:r>
            <a:r>
              <a:rPr lang="en-US" dirty="0"/>
              <a:t> </a:t>
            </a:r>
          </a:p>
        </p:txBody>
      </p:sp>
      <p:sp>
        <p:nvSpPr>
          <p:cNvPr id="24" name="TextBox 23">
            <a:extLst>
              <a:ext uri="{FF2B5EF4-FFF2-40B4-BE49-F238E27FC236}">
                <a16:creationId xmlns:a16="http://schemas.microsoft.com/office/drawing/2014/main" id="{B0368C08-DEAE-4069-AAC6-76CF00AF1749}"/>
              </a:ext>
            </a:extLst>
          </p:cNvPr>
          <p:cNvSpPr txBox="1"/>
          <p:nvPr/>
        </p:nvSpPr>
        <p:spPr>
          <a:xfrm>
            <a:off x="3320299" y="5418559"/>
            <a:ext cx="2735999" cy="969924"/>
          </a:xfrm>
          <a:prstGeom prst="rect">
            <a:avLst/>
          </a:prstGeom>
          <a:noFill/>
        </p:spPr>
        <p:txBody>
          <a:bodyPr wrap="square" rtlCol="0">
            <a:spAutoFit/>
          </a:bodyPr>
          <a:lstStyle/>
          <a:p>
            <a:pPr algn="ctr">
              <a:lnSpc>
                <a:spcPts val="3100"/>
              </a:lnSpc>
              <a:spcAft>
                <a:spcPts val="600"/>
              </a:spcAft>
            </a:pPr>
            <a:r>
              <a:rPr lang="en-US" sz="2000" dirty="0">
                <a:latin typeface="Arial" panose="020B0604020202020204" pitchFamily="34" charset="0"/>
                <a:cs typeface="Arial" panose="020B0604020202020204" pitchFamily="34" charset="0"/>
              </a:rPr>
              <a:t>Price per metre: 1.2p</a:t>
            </a:r>
            <a:r>
              <a:rPr lang="en-US" sz="2800"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pPr>
              <a:lnSpc>
                <a:spcPts val="3100"/>
              </a:lnSpc>
              <a:spcAft>
                <a:spcPts val="600"/>
              </a:spcAft>
            </a:pPr>
            <a:r>
              <a:rPr lang="en-US" sz="2800" dirty="0">
                <a:latin typeface="Arial" panose="020B0604020202020204" pitchFamily="34" charset="0"/>
                <a:cs typeface="Arial" panose="020B0604020202020204" pitchFamily="34" charset="0"/>
              </a:rPr>
              <a:t> </a:t>
            </a:r>
          </a:p>
        </p:txBody>
      </p:sp>
      <p:sp>
        <p:nvSpPr>
          <p:cNvPr id="25" name="Explosion 1 24"/>
          <p:cNvSpPr/>
          <p:nvPr/>
        </p:nvSpPr>
        <p:spPr>
          <a:xfrm>
            <a:off x="3813793" y="3610970"/>
            <a:ext cx="1799999" cy="1869099"/>
          </a:xfrm>
          <a:prstGeom prst="irregularSeal1">
            <a:avLst/>
          </a:prstGeom>
          <a:solidFill>
            <a:srgbClr val="FFFFFF"/>
          </a:solidFill>
          <a:ln w="19050">
            <a:solidFill>
              <a:srgbClr val="BE006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TextBox 25"/>
          <p:cNvSpPr txBox="1"/>
          <p:nvPr/>
        </p:nvSpPr>
        <p:spPr>
          <a:xfrm>
            <a:off x="4280201" y="4082058"/>
            <a:ext cx="972592" cy="830997"/>
          </a:xfrm>
          <a:prstGeom prst="rect">
            <a:avLst/>
          </a:prstGeom>
          <a:noFill/>
        </p:spPr>
        <p:txBody>
          <a:bodyPr wrap="none" rtlCol="0">
            <a:spAutoFit/>
          </a:bodyPr>
          <a:lstStyle/>
          <a:p>
            <a:pPr algn="ctr"/>
            <a:r>
              <a:rPr lang="en-US" sz="2400" b="1" dirty="0"/>
              <a:t>120 m</a:t>
            </a:r>
          </a:p>
          <a:p>
            <a:r>
              <a:rPr lang="en-US" sz="2400" b="1" dirty="0"/>
              <a:t>£1.44</a:t>
            </a:r>
            <a:r>
              <a:rPr lang="en-US" dirty="0"/>
              <a:t> </a:t>
            </a:r>
          </a:p>
        </p:txBody>
      </p:sp>
      <p:sp>
        <p:nvSpPr>
          <p:cNvPr id="27" name="TextBox 26">
            <a:extLst>
              <a:ext uri="{FF2B5EF4-FFF2-40B4-BE49-F238E27FC236}">
                <a16:creationId xmlns:a16="http://schemas.microsoft.com/office/drawing/2014/main" id="{B0368C08-DEAE-4069-AAC6-76CF00AF1749}"/>
              </a:ext>
            </a:extLst>
          </p:cNvPr>
          <p:cNvSpPr txBox="1"/>
          <p:nvPr/>
        </p:nvSpPr>
        <p:spPr>
          <a:xfrm>
            <a:off x="9316821" y="3014073"/>
            <a:ext cx="2735999" cy="969924"/>
          </a:xfrm>
          <a:prstGeom prst="rect">
            <a:avLst/>
          </a:prstGeom>
          <a:noFill/>
        </p:spPr>
        <p:txBody>
          <a:bodyPr wrap="square" rtlCol="0">
            <a:spAutoFit/>
          </a:bodyPr>
          <a:lstStyle/>
          <a:p>
            <a:pPr algn="ctr">
              <a:lnSpc>
                <a:spcPts val="3100"/>
              </a:lnSpc>
              <a:spcAft>
                <a:spcPts val="600"/>
              </a:spcAft>
            </a:pPr>
            <a:r>
              <a:rPr lang="en-US" sz="2000" dirty="0">
                <a:latin typeface="Arial" panose="020B0604020202020204" pitchFamily="34" charset="0"/>
                <a:cs typeface="Arial" panose="020B0604020202020204" pitchFamily="34" charset="0"/>
              </a:rPr>
              <a:t>Price per metre: 1.25p</a:t>
            </a:r>
            <a:r>
              <a:rPr lang="en-US" sz="2800"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pPr>
              <a:lnSpc>
                <a:spcPts val="3100"/>
              </a:lnSpc>
              <a:spcAft>
                <a:spcPts val="600"/>
              </a:spcAft>
            </a:pPr>
            <a:r>
              <a:rPr lang="en-US" sz="2800" dirty="0">
                <a:latin typeface="Arial" panose="020B0604020202020204" pitchFamily="34" charset="0"/>
                <a:cs typeface="Arial" panose="020B0604020202020204" pitchFamily="34" charset="0"/>
              </a:rPr>
              <a:t> </a:t>
            </a:r>
          </a:p>
        </p:txBody>
      </p:sp>
      <p:sp>
        <p:nvSpPr>
          <p:cNvPr id="28" name="Explosion 1 27"/>
          <p:cNvSpPr/>
          <p:nvPr/>
        </p:nvSpPr>
        <p:spPr>
          <a:xfrm>
            <a:off x="9810315" y="1206484"/>
            <a:ext cx="1799999" cy="1869099"/>
          </a:xfrm>
          <a:prstGeom prst="irregularSeal1">
            <a:avLst/>
          </a:prstGeom>
          <a:solidFill>
            <a:srgbClr val="FFFFFF"/>
          </a:solidFill>
          <a:ln w="19050">
            <a:solidFill>
              <a:srgbClr val="BE006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TextBox 28"/>
          <p:cNvSpPr txBox="1"/>
          <p:nvPr/>
        </p:nvSpPr>
        <p:spPr>
          <a:xfrm>
            <a:off x="10276723" y="1677572"/>
            <a:ext cx="972592" cy="830997"/>
          </a:xfrm>
          <a:prstGeom prst="rect">
            <a:avLst/>
          </a:prstGeom>
          <a:noFill/>
        </p:spPr>
        <p:txBody>
          <a:bodyPr wrap="none" rtlCol="0">
            <a:spAutoFit/>
          </a:bodyPr>
          <a:lstStyle/>
          <a:p>
            <a:pPr algn="ctr"/>
            <a:r>
              <a:rPr lang="en-US" sz="2400" b="1" dirty="0"/>
              <a:t>192 m</a:t>
            </a:r>
          </a:p>
          <a:p>
            <a:r>
              <a:rPr lang="en-US" sz="2400" b="1" dirty="0"/>
              <a:t>£2.40</a:t>
            </a:r>
            <a:r>
              <a:rPr lang="en-US" dirty="0"/>
              <a:t> </a:t>
            </a:r>
          </a:p>
        </p:txBody>
      </p:sp>
      <p:sp>
        <p:nvSpPr>
          <p:cNvPr id="30" name="TextBox 29">
            <a:extLst>
              <a:ext uri="{FF2B5EF4-FFF2-40B4-BE49-F238E27FC236}">
                <a16:creationId xmlns:a16="http://schemas.microsoft.com/office/drawing/2014/main" id="{B0368C08-DEAE-4069-AAC6-76CF00AF1749}"/>
              </a:ext>
            </a:extLst>
          </p:cNvPr>
          <p:cNvSpPr txBox="1"/>
          <p:nvPr/>
        </p:nvSpPr>
        <p:spPr>
          <a:xfrm>
            <a:off x="9316824" y="5418562"/>
            <a:ext cx="2735999" cy="969924"/>
          </a:xfrm>
          <a:prstGeom prst="rect">
            <a:avLst/>
          </a:prstGeom>
          <a:noFill/>
        </p:spPr>
        <p:txBody>
          <a:bodyPr wrap="square" rtlCol="0">
            <a:spAutoFit/>
          </a:bodyPr>
          <a:lstStyle/>
          <a:p>
            <a:pPr algn="ctr">
              <a:lnSpc>
                <a:spcPts val="3100"/>
              </a:lnSpc>
              <a:spcAft>
                <a:spcPts val="600"/>
              </a:spcAft>
            </a:pPr>
            <a:r>
              <a:rPr lang="en-US" sz="2000" dirty="0">
                <a:latin typeface="Arial" panose="020B0604020202020204" pitchFamily="34" charset="0"/>
                <a:cs typeface="Arial" panose="020B0604020202020204" pitchFamily="34" charset="0"/>
              </a:rPr>
              <a:t>Price per metre: 1.3p</a:t>
            </a:r>
            <a:r>
              <a:rPr lang="en-US" sz="2800"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pPr>
              <a:lnSpc>
                <a:spcPts val="3100"/>
              </a:lnSpc>
              <a:spcAft>
                <a:spcPts val="600"/>
              </a:spcAft>
            </a:pPr>
            <a:r>
              <a:rPr lang="en-US" sz="2800" dirty="0">
                <a:latin typeface="Arial" panose="020B0604020202020204" pitchFamily="34" charset="0"/>
                <a:cs typeface="Arial" panose="020B0604020202020204" pitchFamily="34" charset="0"/>
              </a:rPr>
              <a:t> </a:t>
            </a:r>
          </a:p>
        </p:txBody>
      </p:sp>
      <p:sp>
        <p:nvSpPr>
          <p:cNvPr id="31" name="Explosion 1 30"/>
          <p:cNvSpPr/>
          <p:nvPr/>
        </p:nvSpPr>
        <p:spPr>
          <a:xfrm>
            <a:off x="9810318" y="3610973"/>
            <a:ext cx="1799999" cy="1869099"/>
          </a:xfrm>
          <a:prstGeom prst="irregularSeal1">
            <a:avLst/>
          </a:prstGeom>
          <a:solidFill>
            <a:srgbClr val="FFFFFF"/>
          </a:solidFill>
          <a:ln w="19050">
            <a:solidFill>
              <a:srgbClr val="BE006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TextBox 31"/>
          <p:cNvSpPr txBox="1"/>
          <p:nvPr/>
        </p:nvSpPr>
        <p:spPr>
          <a:xfrm>
            <a:off x="10276726" y="4082061"/>
            <a:ext cx="972592" cy="830997"/>
          </a:xfrm>
          <a:prstGeom prst="rect">
            <a:avLst/>
          </a:prstGeom>
          <a:noFill/>
        </p:spPr>
        <p:txBody>
          <a:bodyPr wrap="none" rtlCol="0">
            <a:spAutoFit/>
          </a:bodyPr>
          <a:lstStyle/>
          <a:p>
            <a:pPr algn="ctr"/>
            <a:r>
              <a:rPr lang="en-US" sz="2400" b="1" dirty="0"/>
              <a:t>120 m</a:t>
            </a:r>
          </a:p>
          <a:p>
            <a:r>
              <a:rPr lang="en-US" sz="2400" b="1" dirty="0"/>
              <a:t>£1.56</a:t>
            </a:r>
            <a:r>
              <a:rPr lang="en-US" dirty="0"/>
              <a:t> </a:t>
            </a:r>
          </a:p>
        </p:txBody>
      </p:sp>
      <p:pic>
        <p:nvPicPr>
          <p:cNvPr id="49" name="Picture 48">
            <a:extLst>
              <a:ext uri="{FF2B5EF4-FFF2-40B4-BE49-F238E27FC236}">
                <a16:creationId xmlns:a16="http://schemas.microsoft.com/office/drawing/2014/main" id="{9121D969-77C9-416A-A607-D6D39A33AE31}"/>
              </a:ext>
            </a:extLst>
          </p:cNvPr>
          <p:cNvPicPr>
            <a:picLocks noChangeAspect="1"/>
          </p:cNvPicPr>
          <p:nvPr/>
        </p:nvPicPr>
        <p:blipFill>
          <a:blip r:embed="rId3"/>
          <a:stretch>
            <a:fillRect/>
          </a:stretch>
        </p:blipFill>
        <p:spPr>
          <a:xfrm>
            <a:off x="211644" y="1804173"/>
            <a:ext cx="3229426" cy="3877216"/>
          </a:xfrm>
          <a:prstGeom prst="rect">
            <a:avLst/>
          </a:prstGeom>
        </p:spPr>
      </p:pic>
      <p:pic>
        <p:nvPicPr>
          <p:cNvPr id="50" name="Picture 49">
            <a:extLst>
              <a:ext uri="{FF2B5EF4-FFF2-40B4-BE49-F238E27FC236}">
                <a16:creationId xmlns:a16="http://schemas.microsoft.com/office/drawing/2014/main" id="{4F2B7CF3-2798-4725-8CF7-9AF22BB311CE}"/>
              </a:ext>
            </a:extLst>
          </p:cNvPr>
          <p:cNvPicPr>
            <a:picLocks noChangeAspect="1"/>
          </p:cNvPicPr>
          <p:nvPr/>
        </p:nvPicPr>
        <p:blipFill>
          <a:blip r:embed="rId4"/>
          <a:stretch>
            <a:fillRect/>
          </a:stretch>
        </p:blipFill>
        <p:spPr>
          <a:xfrm>
            <a:off x="6228051" y="1780357"/>
            <a:ext cx="3162741" cy="3924848"/>
          </a:xfrm>
          <a:prstGeom prst="rect">
            <a:avLst/>
          </a:prstGeom>
        </p:spPr>
      </p:pic>
    </p:spTree>
    <p:extLst>
      <p:ext uri="{BB962C8B-B14F-4D97-AF65-F5344CB8AC3E}">
        <p14:creationId xmlns:p14="http://schemas.microsoft.com/office/powerpoint/2010/main" val="23894186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TextBox 47">
            <a:extLst>
              <a:ext uri="{FF2B5EF4-FFF2-40B4-BE49-F238E27FC236}">
                <a16:creationId xmlns:a16="http://schemas.microsoft.com/office/drawing/2014/main" id="{C1A4B651-4377-89A8-E46D-18CAC76D880F}"/>
              </a:ext>
            </a:extLst>
          </p:cNvPr>
          <p:cNvSpPr txBox="1"/>
          <p:nvPr/>
        </p:nvSpPr>
        <p:spPr>
          <a:xfrm>
            <a:off x="5463859" y="5188376"/>
            <a:ext cx="6369999" cy="1138773"/>
          </a:xfrm>
          <a:prstGeom prst="rect">
            <a:avLst/>
          </a:prstGeom>
          <a:noFill/>
        </p:spPr>
        <p:txBody>
          <a:bodyPr wrap="square" lIns="91440" tIns="45720" rIns="91440" bIns="45720" anchor="t">
            <a:spAutoFit/>
          </a:bodyPr>
          <a:lstStyle/>
          <a:p>
            <a:pPr algn="r"/>
            <a:r>
              <a:rPr lang="en-GB" sz="2000" dirty="0">
                <a:latin typeface="Times New Roman" panose="02020603050405020304" pitchFamily="18" charset="0"/>
                <a:cs typeface="Times New Roman" panose="02020603050405020304" pitchFamily="18" charset="0"/>
              </a:rPr>
              <a:t>……………….. </a:t>
            </a:r>
            <a:r>
              <a:rPr lang="en-GB" sz="2000" b="1" dirty="0">
                <a:latin typeface="Times New Roman" panose="02020603050405020304" pitchFamily="18" charset="0"/>
                <a:cs typeface="Times New Roman" panose="02020603050405020304" pitchFamily="18" charset="0"/>
              </a:rPr>
              <a:t>(5)</a:t>
            </a:r>
          </a:p>
          <a:p>
            <a:pPr algn="r"/>
            <a:endParaRPr lang="en-GB" i="1" dirty="0">
              <a:latin typeface="Times New Roman" panose="02020603050405020304" pitchFamily="18" charset="0"/>
              <a:ea typeface="Calibri" panose="020F0502020204030204" pitchFamily="34" charset="0"/>
              <a:cs typeface="Times New Roman" panose="02020603050405020304" pitchFamily="18" charset="0"/>
            </a:endParaRPr>
          </a:p>
          <a:p>
            <a:pPr algn="r"/>
            <a:r>
              <a:rPr lang="en-GB" i="1" dirty="0">
                <a:latin typeface="Arial"/>
                <a:ea typeface="Calibri" panose="020F0502020204030204" pitchFamily="34" charset="0"/>
                <a:cs typeface="Arial"/>
              </a:rPr>
              <a:t>	   </a:t>
            </a:r>
            <a:r>
              <a:rPr lang="en-GB" sz="1400" i="1" dirty="0">
                <a:latin typeface="Arial" panose="020B0604020202020204" pitchFamily="34" charset="0"/>
                <a:ea typeface="+mn-lt"/>
                <a:cs typeface="Arial" panose="020B0604020202020204" pitchFamily="34" charset="0"/>
              </a:rPr>
              <a:t>Q15 from Pearson Edexcel Practice Tests: Set 4 Regular (1F)  </a:t>
            </a:r>
            <a:r>
              <a:rPr lang="en-GB" sz="1400" dirty="0">
                <a:latin typeface="Arial" panose="020B0604020202020204" pitchFamily="34" charset="0"/>
                <a:ea typeface="+mn-lt"/>
                <a:cs typeface="Arial" panose="020B0604020202020204" pitchFamily="34" charset="0"/>
              </a:rPr>
              <a:t> </a:t>
            </a:r>
          </a:p>
          <a:p>
            <a:pPr algn="r"/>
            <a:r>
              <a:rPr lang="en-GB" sz="1200" i="1" dirty="0">
                <a:latin typeface="Arial" panose="020B0604020202020204" pitchFamily="34" charset="0"/>
                <a:ea typeface="+mn-lt"/>
                <a:cs typeface="Arial" panose="020B0604020202020204" pitchFamily="34" charset="0"/>
              </a:rPr>
              <a:t>(From mathsemporium.com)</a:t>
            </a:r>
            <a:r>
              <a:rPr lang="en-GB" sz="1200" dirty="0">
                <a:latin typeface="Arial" panose="020B0604020202020204" pitchFamily="34" charset="0"/>
                <a:ea typeface="+mn-lt"/>
                <a:cs typeface="Arial" panose="020B0604020202020204" pitchFamily="34" charset="0"/>
              </a:rPr>
              <a:t> </a:t>
            </a:r>
            <a:endParaRPr lang="en-GB" sz="1200" dirty="0">
              <a:latin typeface="Arial" panose="020B0604020202020204" pitchFamily="34" charset="0"/>
              <a:cs typeface="Arial" panose="020B0604020202020204" pitchFamily="34" charset="0"/>
            </a:endParaRPr>
          </a:p>
        </p:txBody>
      </p:sp>
      <p:sp>
        <p:nvSpPr>
          <p:cNvPr id="49" name="TextBox 48">
            <a:extLst>
              <a:ext uri="{FF2B5EF4-FFF2-40B4-BE49-F238E27FC236}">
                <a16:creationId xmlns:a16="http://schemas.microsoft.com/office/drawing/2014/main" id="{7D400DAC-E59A-2A12-6B20-A50EAAB0723F}"/>
              </a:ext>
            </a:extLst>
          </p:cNvPr>
          <p:cNvSpPr txBox="1"/>
          <p:nvPr/>
        </p:nvSpPr>
        <p:spPr>
          <a:xfrm>
            <a:off x="6471283" y="4072629"/>
            <a:ext cx="5362575" cy="1200329"/>
          </a:xfrm>
          <a:prstGeom prst="rect">
            <a:avLst/>
          </a:prstGeom>
          <a:noFill/>
        </p:spPr>
        <p:txBody>
          <a:bodyPr wrap="square">
            <a:spAutoFit/>
          </a:bodyPr>
          <a:lstStyle/>
          <a:p>
            <a:r>
              <a:rPr lang="en-GB" dirty="0">
                <a:latin typeface="Times New Roman" panose="02020603050405020304" pitchFamily="18" charset="0"/>
                <a:cs typeface="Times New Roman" panose="02020603050405020304" pitchFamily="18" charset="0"/>
              </a:rPr>
              <a:t>Tom wants to buy the plants as cheaply as possible.</a:t>
            </a:r>
          </a:p>
          <a:p>
            <a:r>
              <a:rPr lang="en-GB" dirty="0">
                <a:latin typeface="Times New Roman" panose="02020603050405020304" pitchFamily="18" charset="0"/>
                <a:cs typeface="Times New Roman" panose="02020603050405020304" pitchFamily="18" charset="0"/>
              </a:rPr>
              <a:t>Should Tom buy the plants from Kirsty’s Plants or Hedge World?</a:t>
            </a:r>
          </a:p>
          <a:p>
            <a:r>
              <a:rPr lang="en-GB" dirty="0">
                <a:latin typeface="Times New Roman" panose="02020603050405020304" pitchFamily="18" charset="0"/>
                <a:cs typeface="Times New Roman" panose="02020603050405020304" pitchFamily="18" charset="0"/>
              </a:rPr>
              <a:t>You must show all your working. </a:t>
            </a:r>
          </a:p>
        </p:txBody>
      </p:sp>
      <p:sp>
        <p:nvSpPr>
          <p:cNvPr id="13" name="TextBox 12">
            <a:extLst>
              <a:ext uri="{FF2B5EF4-FFF2-40B4-BE49-F238E27FC236}">
                <a16:creationId xmlns:a16="http://schemas.microsoft.com/office/drawing/2014/main" id="{A274019F-1384-46DB-8EF1-8E2F8CCDCBE4}"/>
              </a:ext>
            </a:extLst>
          </p:cNvPr>
          <p:cNvSpPr txBox="1"/>
          <p:nvPr/>
        </p:nvSpPr>
        <p:spPr>
          <a:xfrm>
            <a:off x="796052" y="871845"/>
            <a:ext cx="5490489" cy="5186035"/>
          </a:xfrm>
          <a:prstGeom prst="rect">
            <a:avLst/>
          </a:prstGeom>
          <a:noFill/>
        </p:spPr>
        <p:txBody>
          <a:bodyPr wrap="square" rtlCol="0">
            <a:spAutoFit/>
          </a:bodyPr>
          <a:lstStyle/>
          <a:p>
            <a:pPr algn="l" rtl="0" fontAlgn="base"/>
            <a:endParaRPr lang="en-GB" sz="1900" dirty="0">
              <a:latin typeface="Times New Roman" panose="02020603050405020304" pitchFamily="18" charset="0"/>
              <a:cs typeface="Times New Roman" panose="02020603050405020304" pitchFamily="18" charset="0"/>
            </a:endParaRPr>
          </a:p>
          <a:p>
            <a:pPr algn="l" rtl="0" fontAlgn="base"/>
            <a:r>
              <a:rPr lang="en-US" b="0" i="0" dirty="0">
                <a:solidFill>
                  <a:srgbClr val="000000"/>
                </a:solidFill>
                <a:effectLst/>
                <a:latin typeface="Times New Roman" panose="02020603050405020304" pitchFamily="18" charset="0"/>
              </a:rPr>
              <a:t>Food Mart and Jan’s Store sell boxes of the same type of breakfast cereal. </a:t>
            </a:r>
            <a:endParaRPr lang="en-US" b="0" i="0" dirty="0">
              <a:solidFill>
                <a:srgbClr val="000000"/>
              </a:solidFill>
              <a:effectLst/>
              <a:latin typeface="Segoe UI" panose="020B0502040204020203" pitchFamily="34" charset="0"/>
            </a:endParaRPr>
          </a:p>
          <a:p>
            <a:pPr algn="l" rtl="0" fontAlgn="base"/>
            <a:r>
              <a:rPr lang="en-US" b="0" i="0" dirty="0">
                <a:solidFill>
                  <a:srgbClr val="000000"/>
                </a:solidFill>
                <a:effectLst/>
                <a:latin typeface="Times New Roman" panose="02020603050405020304" pitchFamily="18" charset="0"/>
              </a:rPr>
              <a:t>Each shop has a special offer.</a:t>
            </a:r>
            <a:r>
              <a:rPr lang="en-US" b="0" i="0" dirty="0">
                <a:solidFill>
                  <a:srgbClr val="000000"/>
                </a:solidFill>
                <a:effectLst/>
                <a:latin typeface="Times" panose="02020603050405020304" pitchFamily="18" charset="0"/>
              </a:rPr>
              <a:t> </a:t>
            </a:r>
            <a:r>
              <a:rPr lang="en-US" sz="1800" b="0" i="0" dirty="0">
                <a:solidFill>
                  <a:srgbClr val="000000"/>
                </a:solidFill>
                <a:effectLst/>
                <a:latin typeface="Times" panose="02020603050405020304" pitchFamily="18" charset="0"/>
              </a:rPr>
              <a:t> </a:t>
            </a:r>
            <a:endParaRPr lang="en-US" sz="2000" b="0" i="0" dirty="0">
              <a:solidFill>
                <a:srgbClr val="000000"/>
              </a:solidFill>
              <a:effectLst/>
              <a:latin typeface="Segoe UI" panose="020B0502040204020203" pitchFamily="34" charset="0"/>
            </a:endParaRPr>
          </a:p>
          <a:p>
            <a:r>
              <a:rPr lang="en-GB" sz="2000" dirty="0">
                <a:latin typeface="Times New Roman" panose="02020603050405020304" pitchFamily="18" charset="0"/>
                <a:cs typeface="Times New Roman" panose="02020603050405020304" pitchFamily="18" charset="0"/>
              </a:rPr>
              <a:t>	  </a:t>
            </a:r>
            <a:r>
              <a:rPr lang="en-GB" b="1" dirty="0">
                <a:latin typeface="Times New Roman" panose="02020603050405020304" pitchFamily="18" charset="0"/>
                <a:cs typeface="Times New Roman" panose="02020603050405020304" pitchFamily="18" charset="0"/>
              </a:rPr>
              <a:t>Food Mart	           Jan’s Store</a:t>
            </a: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pPr algn="r"/>
            <a:r>
              <a:rPr lang="en-GB" sz="2000" dirty="0">
                <a:latin typeface="Times New Roman" panose="02020603050405020304" pitchFamily="18" charset="0"/>
                <a:cs typeface="Times New Roman" panose="02020603050405020304" pitchFamily="18" charset="0"/>
              </a:rPr>
              <a:t>				</a:t>
            </a:r>
          </a:p>
          <a:p>
            <a:pPr algn="r"/>
            <a:endParaRPr lang="en-GB" sz="2000" dirty="0">
              <a:latin typeface="Times New Roman" panose="02020603050405020304" pitchFamily="18" charset="0"/>
              <a:cs typeface="Times New Roman" panose="02020603050405020304" pitchFamily="18" charset="0"/>
            </a:endParaRPr>
          </a:p>
          <a:p>
            <a:pPr algn="r"/>
            <a:endParaRPr lang="en-GB" sz="2000" dirty="0">
              <a:latin typeface="Times New Roman" panose="02020603050405020304" pitchFamily="18" charset="0"/>
              <a:cs typeface="Times New Roman" panose="02020603050405020304" pitchFamily="18" charset="0"/>
            </a:endParaRPr>
          </a:p>
          <a:p>
            <a:pPr algn="r"/>
            <a:r>
              <a:rPr lang="en-GB" sz="2000" dirty="0">
                <a:latin typeface="Times New Roman" panose="02020603050405020304" pitchFamily="18" charset="0"/>
                <a:cs typeface="Times New Roman" panose="02020603050405020304" pitchFamily="18" charset="0"/>
              </a:rPr>
              <a:t>……………….. </a:t>
            </a:r>
            <a:r>
              <a:rPr lang="en-GB" sz="2000" b="1" dirty="0">
                <a:latin typeface="Times New Roman" panose="02020603050405020304" pitchFamily="18" charset="0"/>
                <a:cs typeface="Times New Roman" panose="02020603050405020304" pitchFamily="18" charset="0"/>
              </a:rPr>
              <a:t>(4)</a:t>
            </a:r>
          </a:p>
          <a:p>
            <a:pPr algn="r"/>
            <a:endParaRPr lang="en-GB" i="1" dirty="0">
              <a:latin typeface="Times New Roman" panose="02020603050405020304" pitchFamily="18" charset="0"/>
              <a:ea typeface="Calibri" panose="020F0502020204030204" pitchFamily="34" charset="0"/>
              <a:cs typeface="Times New Roman" panose="02020603050405020304" pitchFamily="18" charset="0"/>
            </a:endParaRPr>
          </a:p>
          <a:p>
            <a:pPr algn="r"/>
            <a:r>
              <a:rPr lang="en-GB" i="1" dirty="0">
                <a:latin typeface="Arial"/>
                <a:ea typeface="Calibri" panose="020F0502020204030204" pitchFamily="34" charset="0"/>
                <a:cs typeface="Arial"/>
              </a:rPr>
              <a:t>	         </a:t>
            </a:r>
            <a:r>
              <a:rPr lang="en-GB" sz="1400" i="1" dirty="0">
                <a:latin typeface="Arial"/>
                <a:ea typeface="Calibri" panose="020F0502020204030204" pitchFamily="34" charset="0"/>
                <a:cs typeface="Arial"/>
              </a:rPr>
              <a:t>Q18 from November 2018, 1MA1/1F</a:t>
            </a:r>
            <a:endParaRPr lang="en-GB" sz="1400" i="1" dirty="0">
              <a:effectLst/>
              <a:latin typeface="Arial"/>
              <a:ea typeface="Calibri" panose="020F0502020204030204" pitchFamily="34" charset="0"/>
              <a:cs typeface="Arial"/>
            </a:endParaRPr>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Practice questions</a:t>
            </a: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25</a:t>
            </a:fld>
            <a:endParaRPr lang="en-US" dirty="0"/>
          </a:p>
        </p:txBody>
      </p:sp>
      <p:sp>
        <p:nvSpPr>
          <p:cNvPr id="16" name="TextBox 15">
            <a:extLst>
              <a:ext uri="{FF2B5EF4-FFF2-40B4-BE49-F238E27FC236}">
                <a16:creationId xmlns:a16="http://schemas.microsoft.com/office/drawing/2014/main" id="{1529AA43-2CD7-402C-A279-00E9E8D6452A}"/>
              </a:ext>
            </a:extLst>
          </p:cNvPr>
          <p:cNvSpPr txBox="1"/>
          <p:nvPr/>
        </p:nvSpPr>
        <p:spPr>
          <a:xfrm>
            <a:off x="-288235" y="22450"/>
            <a:ext cx="1785531" cy="830997"/>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TURN</a:t>
            </a:r>
          </a:p>
        </p:txBody>
      </p:sp>
      <p:sp>
        <p:nvSpPr>
          <p:cNvPr id="2" name="TextBox 1">
            <a:extLst>
              <a:ext uri="{FF2B5EF4-FFF2-40B4-BE49-F238E27FC236}">
                <a16:creationId xmlns:a16="http://schemas.microsoft.com/office/drawing/2014/main" id="{B39E5E2B-B843-49E2-6C8C-021CF7EA66E8}"/>
              </a:ext>
            </a:extLst>
          </p:cNvPr>
          <p:cNvSpPr txBox="1"/>
          <p:nvPr/>
        </p:nvSpPr>
        <p:spPr>
          <a:xfrm>
            <a:off x="9495879" y="228785"/>
            <a:ext cx="2091590" cy="707886"/>
          </a:xfrm>
          <a:prstGeom prst="rect">
            <a:avLst/>
          </a:prstGeom>
          <a:noFill/>
          <a:ln w="38100">
            <a:solidFill>
              <a:srgbClr val="BE0064"/>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nvGrpSpPr>
          <p:cNvPr id="3" name="Group 2">
            <a:extLst>
              <a:ext uri="{FF2B5EF4-FFF2-40B4-BE49-F238E27FC236}">
                <a16:creationId xmlns:a16="http://schemas.microsoft.com/office/drawing/2014/main" id="{73970098-0F6E-912E-4D0D-2C91453BE3C3}"/>
              </a:ext>
              <a:ext uri="{C183D7F6-B498-43B3-948B-1728B52AA6E4}">
                <adec:decorative xmlns:adec="http://schemas.microsoft.com/office/drawing/2017/decorative" val="1"/>
              </a:ext>
            </a:extLst>
          </p:cNvPr>
          <p:cNvGrpSpPr/>
          <p:nvPr/>
        </p:nvGrpSpPr>
        <p:grpSpPr>
          <a:xfrm>
            <a:off x="9495879" y="211521"/>
            <a:ext cx="2102384" cy="753403"/>
            <a:chOff x="9495879" y="211521"/>
            <a:chExt cx="2102384" cy="753403"/>
          </a:xfrm>
        </p:grpSpPr>
        <p:pic>
          <p:nvPicPr>
            <p:cNvPr id="5" name="Graphic 6" descr="Document">
              <a:extLst>
                <a:ext uri="{FF2B5EF4-FFF2-40B4-BE49-F238E27FC236}">
                  <a16:creationId xmlns:a16="http://schemas.microsoft.com/office/drawing/2014/main" id="{C79B69C0-1918-6253-E319-32646027A1F0}"/>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6" name="TextBox 5">
              <a:extLst>
                <a:ext uri="{FF2B5EF4-FFF2-40B4-BE49-F238E27FC236}">
                  <a16:creationId xmlns:a16="http://schemas.microsoft.com/office/drawing/2014/main" id="{8ECAC2A1-57F2-9985-62CA-F37972CCF420}"/>
                </a:ext>
              </a:extLst>
            </p:cNvPr>
            <p:cNvSpPr txBox="1"/>
            <p:nvPr/>
          </p:nvSpPr>
          <p:spPr>
            <a:xfrm>
              <a:off x="9495879" y="228785"/>
              <a:ext cx="2091590" cy="707886"/>
            </a:xfrm>
            <a:prstGeom prst="rect">
              <a:avLst/>
            </a:prstGeom>
            <a:noFill/>
            <a:ln w="38100">
              <a:solidFill>
                <a:srgbClr val="BE0064"/>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10" name="Rectangle 9">
            <a:extLst>
              <a:ext uri="{FF2B5EF4-FFF2-40B4-BE49-F238E27FC236}">
                <a16:creationId xmlns:a16="http://schemas.microsoft.com/office/drawing/2014/main" id="{4C4F96CB-3FE2-624E-5035-5864477E8231}"/>
              </a:ext>
              <a:ext uri="{C183D7F6-B498-43B3-948B-1728B52AA6E4}">
                <adec:decorative xmlns:adec="http://schemas.microsoft.com/office/drawing/2017/decorative" val="1"/>
              </a:ext>
            </a:extLst>
          </p:cNvPr>
          <p:cNvSpPr/>
          <p:nvPr/>
        </p:nvSpPr>
        <p:spPr>
          <a:xfrm>
            <a:off x="792488" y="1180429"/>
            <a:ext cx="5490489" cy="5122655"/>
          </a:xfrm>
          <a:prstGeom prst="rect">
            <a:avLst/>
          </a:prstGeom>
          <a:noFill/>
          <a:ln w="28575">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FC11DC63-F038-18FC-142F-DC6CF59D638D}"/>
              </a:ext>
              <a:ext uri="{C183D7F6-B498-43B3-948B-1728B52AA6E4}">
                <adec:decorative xmlns:adec="http://schemas.microsoft.com/office/drawing/2017/decorative" val="1"/>
              </a:ext>
            </a:extLst>
          </p:cNvPr>
          <p:cNvSpPr/>
          <p:nvPr/>
        </p:nvSpPr>
        <p:spPr>
          <a:xfrm>
            <a:off x="6407327" y="1194320"/>
            <a:ext cx="5490488" cy="5122655"/>
          </a:xfrm>
          <a:prstGeom prst="rect">
            <a:avLst/>
          </a:prstGeom>
          <a:noFill/>
          <a:ln w="28575">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a:extLst>
              <a:ext uri="{FF2B5EF4-FFF2-40B4-BE49-F238E27FC236}">
                <a16:creationId xmlns:a16="http://schemas.microsoft.com/office/drawing/2014/main" id="{A3E70247-C2DB-37CD-0593-1BD3CC622BE6}"/>
              </a:ext>
            </a:extLst>
          </p:cNvPr>
          <p:cNvSpPr txBox="1"/>
          <p:nvPr/>
        </p:nvSpPr>
        <p:spPr>
          <a:xfrm>
            <a:off x="920402" y="4608962"/>
            <a:ext cx="5362575" cy="646331"/>
          </a:xfrm>
          <a:prstGeom prst="rect">
            <a:avLst/>
          </a:prstGeom>
          <a:noFill/>
        </p:spPr>
        <p:txBody>
          <a:bodyPr wrap="square">
            <a:spAutoFit/>
          </a:bodyPr>
          <a:lstStyle/>
          <a:p>
            <a:r>
              <a:rPr lang="en-GB" dirty="0">
                <a:latin typeface="Times New Roman" panose="02020603050405020304" pitchFamily="18" charset="0"/>
                <a:cs typeface="Times New Roman" panose="02020603050405020304" pitchFamily="18" charset="0"/>
              </a:rPr>
              <a:t>Which box of cereal is the better value for money?</a:t>
            </a:r>
          </a:p>
          <a:p>
            <a:r>
              <a:rPr lang="en-GB" dirty="0">
                <a:latin typeface="Times New Roman" panose="02020603050405020304" pitchFamily="18" charset="0"/>
                <a:cs typeface="Times New Roman" panose="02020603050405020304" pitchFamily="18" charset="0"/>
              </a:rPr>
              <a:t>You must show your working</a:t>
            </a:r>
          </a:p>
        </p:txBody>
      </p:sp>
      <p:sp>
        <p:nvSpPr>
          <p:cNvPr id="46" name="TextBox 45">
            <a:extLst>
              <a:ext uri="{FF2B5EF4-FFF2-40B4-BE49-F238E27FC236}">
                <a16:creationId xmlns:a16="http://schemas.microsoft.com/office/drawing/2014/main" id="{0D89B043-B4DB-4086-E774-86396EB0219E}"/>
              </a:ext>
            </a:extLst>
          </p:cNvPr>
          <p:cNvSpPr txBox="1"/>
          <p:nvPr/>
        </p:nvSpPr>
        <p:spPr>
          <a:xfrm>
            <a:off x="6407327" y="1262939"/>
            <a:ext cx="5362575" cy="923330"/>
          </a:xfrm>
          <a:prstGeom prst="rect">
            <a:avLst/>
          </a:prstGeom>
          <a:noFill/>
        </p:spPr>
        <p:txBody>
          <a:bodyPr wrap="square">
            <a:spAutoFit/>
          </a:bodyPr>
          <a:lstStyle/>
          <a:p>
            <a:pPr algn="l" rtl="0" fontAlgn="base"/>
            <a:r>
              <a:rPr lang="en-US" b="0" i="0" dirty="0">
                <a:solidFill>
                  <a:srgbClr val="000000"/>
                </a:solidFill>
                <a:effectLst/>
                <a:latin typeface="Times New Roman" panose="02020603050405020304" pitchFamily="18" charset="0"/>
              </a:rPr>
              <a:t>Tom is going to buy 25 plants to make a hedge. </a:t>
            </a:r>
          </a:p>
          <a:p>
            <a:pPr algn="l" rtl="0" fontAlgn="base"/>
            <a:endParaRPr lang="en-US" b="0" i="0" dirty="0">
              <a:solidFill>
                <a:srgbClr val="000000"/>
              </a:solidFill>
              <a:effectLst/>
              <a:latin typeface="Segoe UI" panose="020B0502040204020203" pitchFamily="34" charset="0"/>
            </a:endParaRPr>
          </a:p>
          <a:p>
            <a:pPr algn="l" rtl="0" fontAlgn="base"/>
            <a:r>
              <a:rPr lang="en-US" b="0" i="0" dirty="0">
                <a:solidFill>
                  <a:srgbClr val="000000"/>
                </a:solidFill>
                <a:effectLst/>
                <a:latin typeface="Times New Roman" panose="02020603050405020304" pitchFamily="18" charset="0"/>
              </a:rPr>
              <a:t>Here is information about the cost of buying the plants. </a:t>
            </a:r>
            <a:endParaRPr lang="en-US" b="0" i="0" dirty="0">
              <a:solidFill>
                <a:srgbClr val="000000"/>
              </a:solidFill>
              <a:effectLst/>
              <a:latin typeface="Segoe UI" panose="020B0502040204020203" pitchFamily="34" charset="0"/>
            </a:endParaRPr>
          </a:p>
        </p:txBody>
      </p:sp>
      <p:sp>
        <p:nvSpPr>
          <p:cNvPr id="23" name="TextBox 22">
            <a:extLst>
              <a:ext uri="{FF2B5EF4-FFF2-40B4-BE49-F238E27FC236}">
                <a16:creationId xmlns:a16="http://schemas.microsoft.com/office/drawing/2014/main" id="{0D89B043-B4DB-4086-E774-86396EB0219E}"/>
              </a:ext>
            </a:extLst>
          </p:cNvPr>
          <p:cNvSpPr txBox="1"/>
          <p:nvPr/>
        </p:nvSpPr>
        <p:spPr>
          <a:xfrm>
            <a:off x="6639108" y="2466964"/>
            <a:ext cx="2413704" cy="1223997"/>
          </a:xfrm>
          <a:prstGeom prst="rect">
            <a:avLst/>
          </a:prstGeom>
          <a:noFill/>
          <a:ln>
            <a:solidFill>
              <a:schemeClr val="tx1"/>
            </a:solidFill>
          </a:ln>
        </p:spPr>
        <p:txBody>
          <a:bodyPr wrap="square">
            <a:spAutoFit/>
          </a:bodyPr>
          <a:lstStyle/>
          <a:p>
            <a:pPr algn="ctr" rtl="0" fontAlgn="base"/>
            <a:r>
              <a:rPr lang="en-US" b="1" i="0" dirty="0">
                <a:solidFill>
                  <a:srgbClr val="000000"/>
                </a:solidFill>
                <a:effectLst/>
                <a:latin typeface="Times New Roman"/>
                <a:cs typeface="Times New Roman"/>
              </a:rPr>
              <a:t>Kirsty’s Plants</a:t>
            </a:r>
          </a:p>
          <a:p>
            <a:pPr algn="ctr" rtl="0" fontAlgn="base"/>
            <a:endParaRPr lang="en-US" b="1" dirty="0">
              <a:solidFill>
                <a:srgbClr val="000000"/>
              </a:solidFill>
              <a:latin typeface="Times New Roman"/>
              <a:cs typeface="Times New Roman"/>
            </a:endParaRPr>
          </a:p>
          <a:p>
            <a:pPr algn="ctr" rtl="0" fontAlgn="base"/>
            <a:r>
              <a:rPr lang="en-US" dirty="0">
                <a:solidFill>
                  <a:srgbClr val="000000"/>
                </a:solidFill>
                <a:latin typeface="Times New Roman"/>
                <a:cs typeface="Times New Roman"/>
              </a:rPr>
              <a:t>£2.39 each</a:t>
            </a:r>
            <a:r>
              <a:rPr lang="en-US" b="0" i="0" dirty="0">
                <a:solidFill>
                  <a:srgbClr val="000000"/>
                </a:solidFill>
                <a:effectLst/>
                <a:latin typeface="Times New Roman" panose="02020603050405020304" pitchFamily="18" charset="0"/>
              </a:rPr>
              <a:t> </a:t>
            </a:r>
            <a:endParaRPr lang="en-US" b="0" i="0" dirty="0">
              <a:solidFill>
                <a:srgbClr val="000000"/>
              </a:solidFill>
              <a:effectLst/>
              <a:latin typeface="Segoe UI" panose="020B0502040204020203" pitchFamily="34" charset="0"/>
            </a:endParaRPr>
          </a:p>
        </p:txBody>
      </p:sp>
      <p:sp>
        <p:nvSpPr>
          <p:cNvPr id="24" name="TextBox 23">
            <a:extLst>
              <a:ext uri="{FF2B5EF4-FFF2-40B4-BE49-F238E27FC236}">
                <a16:creationId xmlns:a16="http://schemas.microsoft.com/office/drawing/2014/main" id="{0D89B043-B4DB-4086-E774-86396EB0219E}"/>
              </a:ext>
            </a:extLst>
          </p:cNvPr>
          <p:cNvSpPr txBox="1"/>
          <p:nvPr/>
        </p:nvSpPr>
        <p:spPr>
          <a:xfrm>
            <a:off x="9272133" y="2500312"/>
            <a:ext cx="2413704" cy="1200329"/>
          </a:xfrm>
          <a:prstGeom prst="rect">
            <a:avLst/>
          </a:prstGeom>
          <a:noFill/>
          <a:ln>
            <a:solidFill>
              <a:schemeClr val="tx1"/>
            </a:solidFill>
          </a:ln>
        </p:spPr>
        <p:txBody>
          <a:bodyPr wrap="square">
            <a:spAutoFit/>
          </a:bodyPr>
          <a:lstStyle/>
          <a:p>
            <a:pPr algn="ctr" rtl="0" fontAlgn="base"/>
            <a:r>
              <a:rPr lang="en-US" b="1" dirty="0">
                <a:solidFill>
                  <a:srgbClr val="000000"/>
                </a:solidFill>
                <a:latin typeface="Times New Roman"/>
                <a:cs typeface="Times New Roman"/>
              </a:rPr>
              <a:t>Hedge World</a:t>
            </a:r>
          </a:p>
          <a:p>
            <a:pPr algn="ctr" rtl="0" fontAlgn="base"/>
            <a:r>
              <a:rPr lang="en-US" i="0" dirty="0">
                <a:solidFill>
                  <a:srgbClr val="000000"/>
                </a:solidFill>
                <a:effectLst/>
                <a:latin typeface="Times New Roman"/>
                <a:cs typeface="Times New Roman"/>
              </a:rPr>
              <a:t>Pack of 25</a:t>
            </a:r>
            <a:endParaRPr lang="en-US" b="1" dirty="0">
              <a:solidFill>
                <a:srgbClr val="000000"/>
              </a:solidFill>
              <a:latin typeface="Times New Roman"/>
              <a:cs typeface="Times New Roman"/>
            </a:endParaRPr>
          </a:p>
          <a:p>
            <a:pPr algn="ctr" rtl="0" fontAlgn="base"/>
            <a:r>
              <a:rPr lang="en-US" dirty="0">
                <a:solidFill>
                  <a:srgbClr val="000000"/>
                </a:solidFill>
                <a:latin typeface="Times New Roman"/>
                <a:cs typeface="Times New Roman"/>
              </a:rPr>
              <a:t>£52.50 plus VAT at 20%</a:t>
            </a:r>
            <a:endParaRPr lang="en-US" b="0" i="0" dirty="0">
              <a:solidFill>
                <a:srgbClr val="000000"/>
              </a:solidFill>
              <a:effectLst/>
              <a:latin typeface="Segoe UI" panose="020B0502040204020203" pitchFamily="34" charset="0"/>
            </a:endParaRPr>
          </a:p>
        </p:txBody>
      </p:sp>
      <p:grpSp>
        <p:nvGrpSpPr>
          <p:cNvPr id="25" name="Group 24">
            <a:extLst>
              <a:ext uri="{FF2B5EF4-FFF2-40B4-BE49-F238E27FC236}">
                <a16:creationId xmlns:a16="http://schemas.microsoft.com/office/drawing/2014/main" id="{B5CA59F1-9BFF-4325-A806-E8B5FAB94BE2}"/>
              </a:ext>
            </a:extLst>
          </p:cNvPr>
          <p:cNvGrpSpPr/>
          <p:nvPr/>
        </p:nvGrpSpPr>
        <p:grpSpPr>
          <a:xfrm>
            <a:off x="1411936" y="2366616"/>
            <a:ext cx="4247994" cy="2323384"/>
            <a:chOff x="1582916" y="2611582"/>
            <a:chExt cx="4247994" cy="2323384"/>
          </a:xfrm>
        </p:grpSpPr>
        <p:pic>
          <p:nvPicPr>
            <p:cNvPr id="26" name="Picture 25" descr="Screen shot 2022-01-21 at 17.57.14.png">
              <a:extLst>
                <a:ext uri="{FF2B5EF4-FFF2-40B4-BE49-F238E27FC236}">
                  <a16:creationId xmlns:a16="http://schemas.microsoft.com/office/drawing/2014/main" id="{73083089-5432-4F0C-8EFA-419A26995F5D}"/>
                </a:ext>
              </a:extLst>
            </p:cNvPr>
            <p:cNvPicPr>
              <a:picLocks noChangeAspect="1"/>
            </p:cNvPicPr>
            <p:nvPr/>
          </p:nvPicPr>
          <p:blipFill>
            <a:blip r:embed="rId5"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1582916" y="2611582"/>
              <a:ext cx="4247994" cy="2323384"/>
            </a:xfrm>
            <a:prstGeom prst="rect">
              <a:avLst/>
            </a:prstGeom>
          </p:spPr>
        </p:pic>
        <p:sp>
          <p:nvSpPr>
            <p:cNvPr id="27" name="Rectangle 26">
              <a:extLst>
                <a:ext uri="{FF2B5EF4-FFF2-40B4-BE49-F238E27FC236}">
                  <a16:creationId xmlns:a16="http://schemas.microsoft.com/office/drawing/2014/main" id="{9055877A-5103-44D4-9399-37E294A0190C}"/>
                </a:ext>
              </a:extLst>
            </p:cNvPr>
            <p:cNvSpPr/>
            <p:nvPr/>
          </p:nvSpPr>
          <p:spPr>
            <a:xfrm>
              <a:off x="1756229" y="3429000"/>
              <a:ext cx="1248228" cy="117202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Box 27">
              <a:extLst>
                <a:ext uri="{FF2B5EF4-FFF2-40B4-BE49-F238E27FC236}">
                  <a16:creationId xmlns:a16="http://schemas.microsoft.com/office/drawing/2014/main" id="{F148F19D-F90D-4AA2-A22C-812BD03F07FD}"/>
                </a:ext>
              </a:extLst>
            </p:cNvPr>
            <p:cNvSpPr txBox="1"/>
            <p:nvPr/>
          </p:nvSpPr>
          <p:spPr>
            <a:xfrm>
              <a:off x="1645919" y="3462256"/>
              <a:ext cx="1609178" cy="1138773"/>
            </a:xfrm>
            <a:prstGeom prst="rect">
              <a:avLst/>
            </a:prstGeom>
            <a:noFill/>
          </p:spPr>
          <p:txBody>
            <a:bodyPr wrap="square" rtlCol="0">
              <a:spAutoFit/>
            </a:bodyPr>
            <a:lstStyle/>
            <a:p>
              <a:pPr algn="ctr"/>
              <a:r>
                <a:rPr lang="en-GB" sz="1700" dirty="0">
                  <a:latin typeface="Times New Roman" panose="02020603050405020304" pitchFamily="18" charset="0"/>
                  <a:cs typeface="Times New Roman" panose="02020603050405020304" pitchFamily="18" charset="0"/>
                </a:rPr>
                <a:t>400 g</a:t>
              </a:r>
            </a:p>
            <a:p>
              <a:pPr algn="ctr"/>
              <a:r>
                <a:rPr lang="en-GB" sz="1700" dirty="0">
                  <a:latin typeface="Times New Roman" panose="02020603050405020304" pitchFamily="18" charset="0"/>
                  <a:cs typeface="Times New Roman" panose="02020603050405020304" pitchFamily="18" charset="0"/>
                </a:rPr>
                <a:t>20% off the normal price of £5</a:t>
              </a:r>
            </a:p>
          </p:txBody>
        </p:sp>
        <p:sp>
          <p:nvSpPr>
            <p:cNvPr id="29" name="Rectangle 28">
              <a:extLst>
                <a:ext uri="{FF2B5EF4-FFF2-40B4-BE49-F238E27FC236}">
                  <a16:creationId xmlns:a16="http://schemas.microsoft.com/office/drawing/2014/main" id="{C38014B6-9AAD-426F-BC69-FCAA23EEC5CA}"/>
                </a:ext>
              </a:extLst>
            </p:cNvPr>
            <p:cNvSpPr/>
            <p:nvPr/>
          </p:nvSpPr>
          <p:spPr>
            <a:xfrm>
              <a:off x="4122057" y="3120571"/>
              <a:ext cx="1248228" cy="148045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a:extLst>
                <a:ext uri="{FF2B5EF4-FFF2-40B4-BE49-F238E27FC236}">
                  <a16:creationId xmlns:a16="http://schemas.microsoft.com/office/drawing/2014/main" id="{202AA8D7-AAA6-42A3-B023-42D29A6E980A}"/>
                </a:ext>
              </a:extLst>
            </p:cNvPr>
            <p:cNvSpPr txBox="1"/>
            <p:nvPr/>
          </p:nvSpPr>
          <p:spPr>
            <a:xfrm>
              <a:off x="3961569" y="3193988"/>
              <a:ext cx="1609178" cy="1400383"/>
            </a:xfrm>
            <a:prstGeom prst="rect">
              <a:avLst/>
            </a:prstGeom>
            <a:noFill/>
          </p:spPr>
          <p:txBody>
            <a:bodyPr wrap="square" rtlCol="0">
              <a:spAutoFit/>
            </a:bodyPr>
            <a:lstStyle/>
            <a:p>
              <a:pPr algn="ctr"/>
              <a:r>
                <a:rPr lang="en-GB" sz="1700" dirty="0">
                  <a:latin typeface="Times New Roman" panose="02020603050405020304" pitchFamily="18" charset="0"/>
                  <a:cs typeface="Times New Roman" panose="02020603050405020304" pitchFamily="18" charset="0"/>
                </a:rPr>
                <a:t>400 g</a:t>
              </a:r>
            </a:p>
            <a:p>
              <a:pPr algn="ctr"/>
              <a:r>
                <a:rPr lang="en-GB" sz="1700" dirty="0">
                  <a:latin typeface="Times New Roman" panose="02020603050405020304" pitchFamily="18" charset="0"/>
                  <a:cs typeface="Times New Roman" panose="02020603050405020304" pitchFamily="18" charset="0"/>
                </a:rPr>
                <a:t>plus 30% extra</a:t>
              </a:r>
            </a:p>
            <a:p>
              <a:pPr algn="ctr"/>
              <a:endParaRPr lang="en-GB" sz="1700" dirty="0">
                <a:latin typeface="Times New Roman" panose="02020603050405020304" pitchFamily="18" charset="0"/>
                <a:cs typeface="Times New Roman" panose="02020603050405020304" pitchFamily="18" charset="0"/>
              </a:endParaRPr>
            </a:p>
            <a:p>
              <a:pPr algn="ctr"/>
              <a:endParaRPr lang="en-GB" sz="1700" dirty="0">
                <a:latin typeface="Times New Roman" panose="02020603050405020304" pitchFamily="18" charset="0"/>
                <a:cs typeface="Times New Roman" panose="02020603050405020304" pitchFamily="18" charset="0"/>
              </a:endParaRPr>
            </a:p>
            <a:p>
              <a:pPr algn="ctr"/>
              <a:r>
                <a:rPr lang="en-GB" sz="1700" dirty="0">
                  <a:latin typeface="Times New Roman" panose="02020603050405020304" pitchFamily="18" charset="0"/>
                  <a:cs typeface="Times New Roman" panose="02020603050405020304" pitchFamily="18" charset="0"/>
                </a:rPr>
                <a:t>£5</a:t>
              </a:r>
            </a:p>
          </p:txBody>
        </p:sp>
      </p:grpSp>
    </p:spTree>
    <p:extLst>
      <p:ext uri="{BB962C8B-B14F-4D97-AF65-F5344CB8AC3E}">
        <p14:creationId xmlns:p14="http://schemas.microsoft.com/office/powerpoint/2010/main" val="34767067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A274019F-1384-46DB-8EF1-8E2F8CCDCBE4}"/>
              </a:ext>
            </a:extLst>
          </p:cNvPr>
          <p:cNvSpPr txBox="1"/>
          <p:nvPr/>
        </p:nvSpPr>
        <p:spPr>
          <a:xfrm>
            <a:off x="876444" y="1116540"/>
            <a:ext cx="5490489" cy="5262979"/>
          </a:xfrm>
          <a:prstGeom prst="rect">
            <a:avLst/>
          </a:prstGeom>
          <a:noFill/>
        </p:spPr>
        <p:txBody>
          <a:bodyPr wrap="square" rtlCol="0">
            <a:spAutoFit/>
          </a:bodyPr>
          <a:lstStyle/>
          <a:p>
            <a:r>
              <a:rPr lang="en-GB" sz="2000" dirty="0">
                <a:latin typeface="Times New Roman" panose="02020603050405020304" pitchFamily="18" charset="0"/>
                <a:cs typeface="Times New Roman" panose="02020603050405020304" pitchFamily="18" charset="0"/>
              </a:rPr>
              <a:t>Which box of cereal is the better value for money?</a:t>
            </a:r>
          </a:p>
          <a:p>
            <a:r>
              <a:rPr lang="en-GB" sz="2000" dirty="0">
                <a:latin typeface="Times New Roman" panose="02020603050405020304" pitchFamily="18" charset="0"/>
                <a:cs typeface="Times New Roman" panose="02020603050405020304" pitchFamily="18" charset="0"/>
              </a:rPr>
              <a:t>		</a:t>
            </a:r>
          </a:p>
          <a:p>
            <a:r>
              <a:rPr lang="en-GB" sz="2000" dirty="0">
                <a:latin typeface="Times New Roman" panose="02020603050405020304" pitchFamily="18" charset="0"/>
                <a:cs typeface="Times New Roman" panose="02020603050405020304" pitchFamily="18" charset="0"/>
              </a:rPr>
              <a:t>	</a:t>
            </a:r>
            <a:r>
              <a:rPr lang="en-GB" sz="2000" b="1" dirty="0">
                <a:latin typeface="Times New Roman" panose="02020603050405020304" pitchFamily="18" charset="0"/>
                <a:cs typeface="Times New Roman" panose="02020603050405020304" pitchFamily="18" charset="0"/>
              </a:rPr>
              <a:t>Food Mart		Jan’s Store</a:t>
            </a: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pPr algn="r"/>
            <a:r>
              <a:rPr lang="en-GB" sz="2000" dirty="0">
                <a:latin typeface="Times New Roman" panose="02020603050405020304" pitchFamily="18" charset="0"/>
                <a:cs typeface="Times New Roman" panose="02020603050405020304" pitchFamily="18" charset="0"/>
              </a:rPr>
              <a:t>				……………….. </a:t>
            </a:r>
            <a:r>
              <a:rPr lang="en-GB" sz="2000" b="1" dirty="0">
                <a:latin typeface="Times New Roman" panose="02020603050405020304" pitchFamily="18" charset="0"/>
                <a:cs typeface="Times New Roman" panose="02020603050405020304" pitchFamily="18" charset="0"/>
              </a:rPr>
              <a:t>(4)</a:t>
            </a:r>
          </a:p>
          <a:p>
            <a:pPr algn="r"/>
            <a:endParaRPr lang="en-GB" i="1" dirty="0">
              <a:latin typeface="Times New Roman" panose="02020603050405020304" pitchFamily="18" charset="0"/>
              <a:ea typeface="Calibri" panose="020F0502020204030204" pitchFamily="34" charset="0"/>
              <a:cs typeface="Times New Roman" panose="02020603050405020304" pitchFamily="18" charset="0"/>
            </a:endParaRPr>
          </a:p>
          <a:p>
            <a:pPr algn="r"/>
            <a:r>
              <a:rPr lang="en-GB" i="1" dirty="0">
                <a:latin typeface="Arial"/>
                <a:ea typeface="Calibri" panose="020F0502020204030204" pitchFamily="34" charset="0"/>
                <a:cs typeface="Arial"/>
              </a:rPr>
              <a:t>	         </a:t>
            </a:r>
            <a:r>
              <a:rPr lang="en-GB" sz="1400" i="1" dirty="0">
                <a:latin typeface="Arial"/>
                <a:ea typeface="Calibri" panose="020F0502020204030204" pitchFamily="34" charset="0"/>
                <a:cs typeface="Arial"/>
              </a:rPr>
              <a:t>Q18 from November 2018, 1MA1/1F</a:t>
            </a:r>
            <a:endParaRPr lang="en-GB" sz="1400" i="1" dirty="0">
              <a:effectLst/>
              <a:latin typeface="Arial"/>
              <a:ea typeface="Calibri" panose="020F0502020204030204" pitchFamily="34" charset="0"/>
              <a:cs typeface="Arial"/>
            </a:endParaRPr>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Practice question (1)</a:t>
            </a: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26</a:t>
            </a:fld>
            <a:endParaRPr lang="en-US" dirty="0"/>
          </a:p>
        </p:txBody>
      </p:sp>
      <p:sp>
        <p:nvSpPr>
          <p:cNvPr id="16" name="TextBox 15">
            <a:extLst>
              <a:ext uri="{FF2B5EF4-FFF2-40B4-BE49-F238E27FC236}">
                <a16:creationId xmlns:a16="http://schemas.microsoft.com/office/drawing/2014/main" id="{1529AA43-2CD7-402C-A279-00E9E8D6452A}"/>
              </a:ext>
            </a:extLst>
          </p:cNvPr>
          <p:cNvSpPr txBox="1"/>
          <p:nvPr/>
        </p:nvSpPr>
        <p:spPr>
          <a:xfrm>
            <a:off x="-86511" y="109536"/>
            <a:ext cx="178553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sp>
        <p:nvSpPr>
          <p:cNvPr id="27" name="TextBox 26">
            <a:extLst>
              <a:ext uri="{FF2B5EF4-FFF2-40B4-BE49-F238E27FC236}">
                <a16:creationId xmlns:a16="http://schemas.microsoft.com/office/drawing/2014/main" id="{B0368C08-DEAE-4069-AAC6-76CF00AF1749}"/>
              </a:ext>
            </a:extLst>
          </p:cNvPr>
          <p:cNvSpPr txBox="1"/>
          <p:nvPr/>
        </p:nvSpPr>
        <p:spPr>
          <a:xfrm>
            <a:off x="7156884" y="1189824"/>
            <a:ext cx="1453716" cy="469787"/>
          </a:xfrm>
          <a:prstGeom prst="rect">
            <a:avLst/>
          </a:prstGeom>
          <a:noFill/>
        </p:spPr>
        <p:txBody>
          <a:bodyPr wrap="square" rtlCol="0">
            <a:spAutoFit/>
          </a:bodyPr>
          <a:lstStyle/>
          <a:p>
            <a:pPr>
              <a:lnSpc>
                <a:spcPts val="3100"/>
              </a:lnSpc>
              <a:spcAft>
                <a:spcPts val="600"/>
              </a:spcAft>
            </a:pPr>
            <a:r>
              <a:rPr lang="en-US" sz="2400" b="1" dirty="0">
                <a:latin typeface="Arial" panose="020B0604020202020204" pitchFamily="34" charset="0"/>
                <a:cs typeface="Arial" panose="020B0604020202020204" pitchFamily="34" charset="0"/>
              </a:rPr>
              <a:t>20% off:</a:t>
            </a:r>
          </a:p>
        </p:txBody>
      </p:sp>
      <p:grpSp>
        <p:nvGrpSpPr>
          <p:cNvPr id="14" name="Group 13">
            <a:extLst>
              <a:ext uri="{FF2B5EF4-FFF2-40B4-BE49-F238E27FC236}">
                <a16:creationId xmlns:a16="http://schemas.microsoft.com/office/drawing/2014/main" id="{733EE0A4-AA6C-4BC9-92CD-1CD0186FC44F}"/>
              </a:ext>
            </a:extLst>
          </p:cNvPr>
          <p:cNvGrpSpPr/>
          <p:nvPr/>
        </p:nvGrpSpPr>
        <p:grpSpPr>
          <a:xfrm>
            <a:off x="7137646" y="1291551"/>
            <a:ext cx="4913771" cy="3003941"/>
            <a:chOff x="546103" y="1679056"/>
            <a:chExt cx="4913771" cy="3003941"/>
          </a:xfrm>
        </p:grpSpPr>
        <p:sp>
          <p:nvSpPr>
            <p:cNvPr id="15" name="TextBox 212">
              <a:extLst>
                <a:ext uri="{FF2B5EF4-FFF2-40B4-BE49-F238E27FC236}">
                  <a16:creationId xmlns:a16="http://schemas.microsoft.com/office/drawing/2014/main" id="{9F23EB34-6930-423F-BF33-FD561C92D82D}"/>
                </a:ext>
              </a:extLst>
            </p:cNvPr>
            <p:cNvSpPr txBox="1"/>
            <p:nvPr/>
          </p:nvSpPr>
          <p:spPr>
            <a:xfrm>
              <a:off x="569648" y="2363283"/>
              <a:ext cx="65590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0%</a:t>
              </a:r>
            </a:p>
          </p:txBody>
        </p:sp>
        <p:sp>
          <p:nvSpPr>
            <p:cNvPr id="21" name="TextBox 251">
              <a:extLst>
                <a:ext uri="{FF2B5EF4-FFF2-40B4-BE49-F238E27FC236}">
                  <a16:creationId xmlns:a16="http://schemas.microsoft.com/office/drawing/2014/main" id="{BC625D63-16D4-4359-9C1E-ECF93D989004}"/>
                </a:ext>
              </a:extLst>
            </p:cNvPr>
            <p:cNvSpPr txBox="1"/>
            <p:nvPr/>
          </p:nvSpPr>
          <p:spPr>
            <a:xfrm>
              <a:off x="546103" y="3640586"/>
              <a:ext cx="791482"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£0</a:t>
              </a:r>
            </a:p>
          </p:txBody>
        </p:sp>
        <p:cxnSp>
          <p:nvCxnSpPr>
            <p:cNvPr id="23" name="Straight Connector 22">
              <a:extLst>
                <a:ext uri="{FF2B5EF4-FFF2-40B4-BE49-F238E27FC236}">
                  <a16:creationId xmlns:a16="http://schemas.microsoft.com/office/drawing/2014/main" id="{E7F45785-3BCB-47F8-9E27-EFD0A3AF8F54}"/>
                </a:ext>
              </a:extLst>
            </p:cNvPr>
            <p:cNvCxnSpPr>
              <a:cxnSpLocks/>
            </p:cNvCxnSpPr>
            <p:nvPr/>
          </p:nvCxnSpPr>
          <p:spPr>
            <a:xfrm>
              <a:off x="811858" y="2916484"/>
              <a:ext cx="3698303" cy="467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D8A56D87-CA98-4BD4-8007-2D88BC7B6E96}"/>
                </a:ext>
              </a:extLst>
            </p:cNvPr>
            <p:cNvCxnSpPr>
              <a:cxnSpLocks/>
            </p:cNvCxnSpPr>
            <p:nvPr/>
          </p:nvCxnSpPr>
          <p:spPr>
            <a:xfrm flipV="1">
              <a:off x="3705264" y="2687252"/>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E5FB795-C2D0-4374-8C73-744B20C49043}"/>
                </a:ext>
              </a:extLst>
            </p:cNvPr>
            <p:cNvCxnSpPr>
              <a:cxnSpLocks/>
            </p:cNvCxnSpPr>
            <p:nvPr/>
          </p:nvCxnSpPr>
          <p:spPr>
            <a:xfrm>
              <a:off x="816866" y="3481464"/>
              <a:ext cx="37562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TextBox 223">
              <a:extLst>
                <a:ext uri="{FF2B5EF4-FFF2-40B4-BE49-F238E27FC236}">
                  <a16:creationId xmlns:a16="http://schemas.microsoft.com/office/drawing/2014/main" id="{E1882DB3-5EA9-4448-8DCC-21A2AD41D9A0}"/>
                </a:ext>
              </a:extLst>
            </p:cNvPr>
            <p:cNvSpPr txBox="1"/>
            <p:nvPr/>
          </p:nvSpPr>
          <p:spPr>
            <a:xfrm>
              <a:off x="4264113" y="3585395"/>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£5</a:t>
              </a:r>
            </a:p>
          </p:txBody>
        </p:sp>
        <p:sp>
          <p:nvSpPr>
            <p:cNvPr id="28" name="Arc 27">
              <a:extLst>
                <a:ext uri="{FF2B5EF4-FFF2-40B4-BE49-F238E27FC236}">
                  <a16:creationId xmlns:a16="http://schemas.microsoft.com/office/drawing/2014/main" id="{560BC260-6112-44ED-835B-B38ACEE9CED8}"/>
                </a:ext>
              </a:extLst>
            </p:cNvPr>
            <p:cNvSpPr/>
            <p:nvPr/>
          </p:nvSpPr>
          <p:spPr>
            <a:xfrm flipH="1">
              <a:off x="3664030" y="2053348"/>
              <a:ext cx="830410" cy="704015"/>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GB"/>
            </a:p>
          </p:txBody>
        </p:sp>
        <p:sp>
          <p:nvSpPr>
            <p:cNvPr id="29" name="Arc 28">
              <a:extLst>
                <a:ext uri="{FF2B5EF4-FFF2-40B4-BE49-F238E27FC236}">
                  <a16:creationId xmlns:a16="http://schemas.microsoft.com/office/drawing/2014/main" id="{A65A77B2-F103-4B00-A9C4-BDC0D064C1CF}"/>
                </a:ext>
              </a:extLst>
            </p:cNvPr>
            <p:cNvSpPr/>
            <p:nvPr/>
          </p:nvSpPr>
          <p:spPr>
            <a:xfrm rot="10800000" flipH="1">
              <a:off x="3817300" y="3630919"/>
              <a:ext cx="721723" cy="586369"/>
            </a:xfrm>
            <a:prstGeom prst="arc">
              <a:avLst>
                <a:gd name="adj1" fmla="val 11067998"/>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GB"/>
            </a:p>
          </p:txBody>
        </p:sp>
        <p:sp>
          <p:nvSpPr>
            <p:cNvPr id="30" name="TextBox 223">
              <a:extLst>
                <a:ext uri="{FF2B5EF4-FFF2-40B4-BE49-F238E27FC236}">
                  <a16:creationId xmlns:a16="http://schemas.microsoft.com/office/drawing/2014/main" id="{15630B16-6E38-41DE-B8C8-A67DD79DF6BA}"/>
                </a:ext>
              </a:extLst>
            </p:cNvPr>
            <p:cNvSpPr txBox="1"/>
            <p:nvPr/>
          </p:nvSpPr>
          <p:spPr>
            <a:xfrm>
              <a:off x="4068299" y="2305916"/>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100%</a:t>
              </a:r>
            </a:p>
          </p:txBody>
        </p:sp>
        <p:sp>
          <p:nvSpPr>
            <p:cNvPr id="31" name="TextBox 223">
              <a:extLst>
                <a:ext uri="{FF2B5EF4-FFF2-40B4-BE49-F238E27FC236}">
                  <a16:creationId xmlns:a16="http://schemas.microsoft.com/office/drawing/2014/main" id="{5FE0089E-C1F7-4F7D-A5C1-3BB7D5C714C6}"/>
                </a:ext>
              </a:extLst>
            </p:cNvPr>
            <p:cNvSpPr txBox="1"/>
            <p:nvPr/>
          </p:nvSpPr>
          <p:spPr>
            <a:xfrm>
              <a:off x="3396850" y="3608333"/>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solidFill>
                    <a:srgbClr val="BE0064"/>
                  </a:solidFill>
                  <a:latin typeface="Arial" panose="020B0604020202020204" pitchFamily="34" charset="0"/>
                  <a:cs typeface="Arial" panose="020B0604020202020204" pitchFamily="34" charset="0"/>
                </a:rPr>
                <a:t>£4</a:t>
              </a:r>
            </a:p>
          </p:txBody>
        </p:sp>
        <p:sp>
          <p:nvSpPr>
            <p:cNvPr id="32" name="TextBox 223">
              <a:extLst>
                <a:ext uri="{FF2B5EF4-FFF2-40B4-BE49-F238E27FC236}">
                  <a16:creationId xmlns:a16="http://schemas.microsoft.com/office/drawing/2014/main" id="{304874FD-9488-4D9F-BE9F-C0303E211855}"/>
                </a:ext>
              </a:extLst>
            </p:cNvPr>
            <p:cNvSpPr txBox="1"/>
            <p:nvPr/>
          </p:nvSpPr>
          <p:spPr>
            <a:xfrm>
              <a:off x="3275966" y="2284550"/>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solidFill>
                    <a:srgbClr val="BE0064"/>
                  </a:solidFill>
                  <a:latin typeface="Arial" panose="020B0604020202020204" pitchFamily="34" charset="0"/>
                  <a:cs typeface="Arial" panose="020B0604020202020204" pitchFamily="34" charset="0"/>
                </a:rPr>
                <a:t>80%</a:t>
              </a:r>
            </a:p>
          </p:txBody>
        </p:sp>
        <p:cxnSp>
          <p:nvCxnSpPr>
            <p:cNvPr id="33" name="Straight Connector 32">
              <a:extLst>
                <a:ext uri="{FF2B5EF4-FFF2-40B4-BE49-F238E27FC236}">
                  <a16:creationId xmlns:a16="http://schemas.microsoft.com/office/drawing/2014/main" id="{4E1C3214-B901-49F6-AB6F-613F60C3B0BE}"/>
                </a:ext>
              </a:extLst>
            </p:cNvPr>
            <p:cNvCxnSpPr>
              <a:cxnSpLocks/>
            </p:cNvCxnSpPr>
            <p:nvPr/>
          </p:nvCxnSpPr>
          <p:spPr>
            <a:xfrm flipV="1">
              <a:off x="4526250" y="2666999"/>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87066535-525C-4AA3-9D04-FFB9DFD1D71A}"/>
                </a:ext>
              </a:extLst>
            </p:cNvPr>
            <p:cNvCxnSpPr>
              <a:cxnSpLocks/>
            </p:cNvCxnSpPr>
            <p:nvPr/>
          </p:nvCxnSpPr>
          <p:spPr>
            <a:xfrm flipV="1">
              <a:off x="832817" y="2687252"/>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5" name="TextBox 212">
              <a:extLst>
                <a:ext uri="{FF2B5EF4-FFF2-40B4-BE49-F238E27FC236}">
                  <a16:creationId xmlns:a16="http://schemas.microsoft.com/office/drawing/2014/main" id="{C2E95F0D-D17A-423C-B6A1-4AB46CAFB26D}"/>
                </a:ext>
              </a:extLst>
            </p:cNvPr>
            <p:cNvSpPr txBox="1"/>
            <p:nvPr/>
          </p:nvSpPr>
          <p:spPr>
            <a:xfrm>
              <a:off x="3679750" y="1679056"/>
              <a:ext cx="950052"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dirty="0">
                  <a:solidFill>
                    <a:srgbClr val="BE0064"/>
                  </a:solidFill>
                  <a:latin typeface="Arial" panose="020B0604020202020204" pitchFamily="34" charset="0"/>
                  <a:cs typeface="Arial" panose="020B0604020202020204" pitchFamily="34" charset="0"/>
                </a:rPr>
                <a:t>×0.8</a:t>
              </a:r>
            </a:p>
          </p:txBody>
        </p:sp>
        <p:sp>
          <p:nvSpPr>
            <p:cNvPr id="36" name="TextBox 212">
              <a:extLst>
                <a:ext uri="{FF2B5EF4-FFF2-40B4-BE49-F238E27FC236}">
                  <a16:creationId xmlns:a16="http://schemas.microsoft.com/office/drawing/2014/main" id="{853998D3-B87E-4056-A733-1A964904A3D2}"/>
                </a:ext>
              </a:extLst>
            </p:cNvPr>
            <p:cNvSpPr txBox="1"/>
            <p:nvPr/>
          </p:nvSpPr>
          <p:spPr>
            <a:xfrm>
              <a:off x="3784736" y="4221332"/>
              <a:ext cx="807875"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dirty="0">
                  <a:solidFill>
                    <a:srgbClr val="BE0064"/>
                  </a:solidFill>
                  <a:latin typeface="Arial" panose="020B0604020202020204" pitchFamily="34" charset="0"/>
                  <a:cs typeface="Arial" panose="020B0604020202020204" pitchFamily="34" charset="0"/>
                </a:rPr>
                <a:t>×0.8</a:t>
              </a:r>
            </a:p>
          </p:txBody>
        </p:sp>
      </p:grpSp>
      <p:sp>
        <p:nvSpPr>
          <p:cNvPr id="37" name="Rectangle 36">
            <a:extLst>
              <a:ext uri="{FF2B5EF4-FFF2-40B4-BE49-F238E27FC236}">
                <a16:creationId xmlns:a16="http://schemas.microsoft.com/office/drawing/2014/main" id="{DEC661E7-375A-43CC-A15A-D545F8D7B179}"/>
              </a:ext>
              <a:ext uri="{C183D7F6-B498-43B3-948B-1728B52AA6E4}">
                <adec:decorative xmlns:adec="http://schemas.microsoft.com/office/drawing/2017/decorative" val="1"/>
              </a:ext>
            </a:extLst>
          </p:cNvPr>
          <p:cNvSpPr/>
          <p:nvPr/>
        </p:nvSpPr>
        <p:spPr>
          <a:xfrm>
            <a:off x="10475310" y="3917716"/>
            <a:ext cx="609812" cy="293886"/>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37">
            <a:extLst>
              <a:ext uri="{FF2B5EF4-FFF2-40B4-BE49-F238E27FC236}">
                <a16:creationId xmlns:a16="http://schemas.microsoft.com/office/drawing/2014/main" id="{C25F13A7-3BD3-4798-8F43-38977C5C4B73}"/>
              </a:ext>
              <a:ext uri="{C183D7F6-B498-43B3-948B-1728B52AA6E4}">
                <adec:decorative xmlns:adec="http://schemas.microsoft.com/office/drawing/2017/decorative" val="1"/>
              </a:ext>
            </a:extLst>
          </p:cNvPr>
          <p:cNvSpPr/>
          <p:nvPr/>
        </p:nvSpPr>
        <p:spPr>
          <a:xfrm>
            <a:off x="9966387" y="3266861"/>
            <a:ext cx="609812" cy="293886"/>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a:extLst>
              <a:ext uri="{FF2B5EF4-FFF2-40B4-BE49-F238E27FC236}">
                <a16:creationId xmlns:a16="http://schemas.microsoft.com/office/drawing/2014/main" id="{7614D224-DE13-4821-AAF4-FA9A65229C67}"/>
              </a:ext>
              <a:ext uri="{C183D7F6-B498-43B3-948B-1728B52AA6E4}">
                <adec:decorative xmlns:adec="http://schemas.microsoft.com/office/drawing/2017/decorative" val="1"/>
              </a:ext>
            </a:extLst>
          </p:cNvPr>
          <p:cNvSpPr/>
          <p:nvPr/>
        </p:nvSpPr>
        <p:spPr>
          <a:xfrm>
            <a:off x="9982200" y="1971612"/>
            <a:ext cx="609812" cy="293886"/>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A8402F69-9748-4817-A7A3-07666D86C99A}"/>
              </a:ext>
              <a:ext uri="{C183D7F6-B498-43B3-948B-1728B52AA6E4}">
                <adec:decorative xmlns:adec="http://schemas.microsoft.com/office/drawing/2017/decorative" val="1"/>
              </a:ext>
            </a:extLst>
          </p:cNvPr>
          <p:cNvSpPr/>
          <p:nvPr/>
        </p:nvSpPr>
        <p:spPr>
          <a:xfrm>
            <a:off x="10376279" y="1329763"/>
            <a:ext cx="609812" cy="293886"/>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0" name="Group 39">
            <a:extLst>
              <a:ext uri="{FF2B5EF4-FFF2-40B4-BE49-F238E27FC236}">
                <a16:creationId xmlns:a16="http://schemas.microsoft.com/office/drawing/2014/main" id="{B5CA59F1-9BFF-4325-A806-E8B5FAB94BE2}"/>
              </a:ext>
            </a:extLst>
          </p:cNvPr>
          <p:cNvGrpSpPr/>
          <p:nvPr/>
        </p:nvGrpSpPr>
        <p:grpSpPr>
          <a:xfrm>
            <a:off x="1650076" y="2207880"/>
            <a:ext cx="4247994" cy="2323384"/>
            <a:chOff x="1582916" y="2611582"/>
            <a:chExt cx="4247994" cy="2323384"/>
          </a:xfrm>
        </p:grpSpPr>
        <p:pic>
          <p:nvPicPr>
            <p:cNvPr id="41" name="Picture 40" descr="Screen shot 2022-01-21 at 17.57.14.png">
              <a:extLst>
                <a:ext uri="{FF2B5EF4-FFF2-40B4-BE49-F238E27FC236}">
                  <a16:creationId xmlns:a16="http://schemas.microsoft.com/office/drawing/2014/main" id="{73083089-5432-4F0C-8EFA-419A26995F5D}"/>
                </a:ext>
              </a:extLst>
            </p:cNvPr>
            <p:cNvPicPr>
              <a:picLocks noChangeAspect="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1582916" y="2611582"/>
              <a:ext cx="4247994" cy="2323384"/>
            </a:xfrm>
            <a:prstGeom prst="rect">
              <a:avLst/>
            </a:prstGeom>
          </p:spPr>
        </p:pic>
        <p:sp>
          <p:nvSpPr>
            <p:cNvPr id="42" name="Rectangle 41">
              <a:extLst>
                <a:ext uri="{FF2B5EF4-FFF2-40B4-BE49-F238E27FC236}">
                  <a16:creationId xmlns:a16="http://schemas.microsoft.com/office/drawing/2014/main" id="{9055877A-5103-44D4-9399-37E294A0190C}"/>
                </a:ext>
              </a:extLst>
            </p:cNvPr>
            <p:cNvSpPr/>
            <p:nvPr/>
          </p:nvSpPr>
          <p:spPr>
            <a:xfrm>
              <a:off x="1756229" y="3429000"/>
              <a:ext cx="1248228" cy="117202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TextBox 42">
              <a:extLst>
                <a:ext uri="{FF2B5EF4-FFF2-40B4-BE49-F238E27FC236}">
                  <a16:creationId xmlns:a16="http://schemas.microsoft.com/office/drawing/2014/main" id="{F148F19D-F90D-4AA2-A22C-812BD03F07FD}"/>
                </a:ext>
              </a:extLst>
            </p:cNvPr>
            <p:cNvSpPr txBox="1"/>
            <p:nvPr/>
          </p:nvSpPr>
          <p:spPr>
            <a:xfrm>
              <a:off x="1645919" y="3462256"/>
              <a:ext cx="1609178" cy="1138773"/>
            </a:xfrm>
            <a:prstGeom prst="rect">
              <a:avLst/>
            </a:prstGeom>
            <a:noFill/>
          </p:spPr>
          <p:txBody>
            <a:bodyPr wrap="square" rtlCol="0">
              <a:spAutoFit/>
            </a:bodyPr>
            <a:lstStyle/>
            <a:p>
              <a:pPr algn="ctr"/>
              <a:r>
                <a:rPr lang="en-GB" sz="1700" dirty="0">
                  <a:latin typeface="Times New Roman" panose="02020603050405020304" pitchFamily="18" charset="0"/>
                  <a:cs typeface="Times New Roman" panose="02020603050405020304" pitchFamily="18" charset="0"/>
                </a:rPr>
                <a:t>400 g</a:t>
              </a:r>
            </a:p>
            <a:p>
              <a:pPr algn="ctr"/>
              <a:r>
                <a:rPr lang="en-GB" sz="1700" dirty="0">
                  <a:latin typeface="Times New Roman" panose="02020603050405020304" pitchFamily="18" charset="0"/>
                  <a:cs typeface="Times New Roman" panose="02020603050405020304" pitchFamily="18" charset="0"/>
                </a:rPr>
                <a:t>20% off the normal price of £5</a:t>
              </a:r>
            </a:p>
          </p:txBody>
        </p:sp>
        <p:sp>
          <p:nvSpPr>
            <p:cNvPr id="44" name="Rectangle 43">
              <a:extLst>
                <a:ext uri="{FF2B5EF4-FFF2-40B4-BE49-F238E27FC236}">
                  <a16:creationId xmlns:a16="http://schemas.microsoft.com/office/drawing/2014/main" id="{C38014B6-9AAD-426F-BC69-FCAA23EEC5CA}"/>
                </a:ext>
              </a:extLst>
            </p:cNvPr>
            <p:cNvSpPr/>
            <p:nvPr/>
          </p:nvSpPr>
          <p:spPr>
            <a:xfrm>
              <a:off x="4122057" y="3120571"/>
              <a:ext cx="1248228" cy="148045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TextBox 44">
              <a:extLst>
                <a:ext uri="{FF2B5EF4-FFF2-40B4-BE49-F238E27FC236}">
                  <a16:creationId xmlns:a16="http://schemas.microsoft.com/office/drawing/2014/main" id="{202AA8D7-AAA6-42A3-B023-42D29A6E980A}"/>
                </a:ext>
              </a:extLst>
            </p:cNvPr>
            <p:cNvSpPr txBox="1"/>
            <p:nvPr/>
          </p:nvSpPr>
          <p:spPr>
            <a:xfrm>
              <a:off x="3961569" y="3193988"/>
              <a:ext cx="1609178" cy="1400383"/>
            </a:xfrm>
            <a:prstGeom prst="rect">
              <a:avLst/>
            </a:prstGeom>
            <a:noFill/>
          </p:spPr>
          <p:txBody>
            <a:bodyPr wrap="square" rtlCol="0">
              <a:spAutoFit/>
            </a:bodyPr>
            <a:lstStyle/>
            <a:p>
              <a:pPr algn="ctr"/>
              <a:r>
                <a:rPr lang="en-GB" sz="1700" dirty="0">
                  <a:latin typeface="Times New Roman" panose="02020603050405020304" pitchFamily="18" charset="0"/>
                  <a:cs typeface="Times New Roman" panose="02020603050405020304" pitchFamily="18" charset="0"/>
                </a:rPr>
                <a:t>400 g</a:t>
              </a:r>
            </a:p>
            <a:p>
              <a:pPr algn="ctr"/>
              <a:r>
                <a:rPr lang="en-GB" sz="1700" dirty="0">
                  <a:latin typeface="Times New Roman" panose="02020603050405020304" pitchFamily="18" charset="0"/>
                  <a:cs typeface="Times New Roman" panose="02020603050405020304" pitchFamily="18" charset="0"/>
                </a:rPr>
                <a:t>plus 30% extra</a:t>
              </a:r>
            </a:p>
            <a:p>
              <a:pPr algn="ctr"/>
              <a:endParaRPr lang="en-GB" sz="1700" dirty="0">
                <a:latin typeface="Times New Roman" panose="02020603050405020304" pitchFamily="18" charset="0"/>
                <a:cs typeface="Times New Roman" panose="02020603050405020304" pitchFamily="18" charset="0"/>
              </a:endParaRPr>
            </a:p>
            <a:p>
              <a:pPr algn="ctr"/>
              <a:endParaRPr lang="en-GB" sz="1700" dirty="0">
                <a:latin typeface="Times New Roman" panose="02020603050405020304" pitchFamily="18" charset="0"/>
                <a:cs typeface="Times New Roman" panose="02020603050405020304" pitchFamily="18" charset="0"/>
              </a:endParaRPr>
            </a:p>
            <a:p>
              <a:pPr algn="ctr"/>
              <a:r>
                <a:rPr lang="en-GB" sz="1700" dirty="0">
                  <a:latin typeface="Times New Roman" panose="02020603050405020304" pitchFamily="18" charset="0"/>
                  <a:cs typeface="Times New Roman" panose="02020603050405020304" pitchFamily="18" charset="0"/>
                </a:rPr>
                <a:t>£5</a:t>
              </a:r>
            </a:p>
          </p:txBody>
        </p:sp>
      </p:grpSp>
    </p:spTree>
    <p:extLst>
      <p:ext uri="{BB962C8B-B14F-4D97-AF65-F5344CB8AC3E}">
        <p14:creationId xmlns:p14="http://schemas.microsoft.com/office/powerpoint/2010/main" val="1113652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7" restart="whenNotActive" fill="hold" evtFilter="cancelBubble" nodeType="interactiveSeq">
                <p:stCondLst>
                  <p:cond evt="onClick" delay="0">
                    <p:tgtEl>
                      <p:spTgt spid="3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37"/>
                                        </p:tgtEl>
                                        <p:attrNameLst>
                                          <p:attrName>style.visibility</p:attrName>
                                        </p:attrNameLst>
                                      </p:cBhvr>
                                      <p:to>
                                        <p:strVal val="hidden"/>
                                      </p:to>
                                    </p:set>
                                  </p:childTnLst>
                                </p:cTn>
                              </p:par>
                            </p:childTnLst>
                          </p:cTn>
                        </p:par>
                      </p:childTnLst>
                    </p:cTn>
                  </p:par>
                </p:childTnLst>
              </p:cTn>
              <p:nextCondLst>
                <p:cond evt="onClick" delay="0">
                  <p:tgtEl>
                    <p:spTgt spid="37"/>
                  </p:tgtEl>
                </p:cond>
              </p:nextCondLst>
            </p:seq>
            <p:seq concurrent="1" nextAc="seek">
              <p:cTn id="12" restart="whenNotActive" fill="hold" evtFilter="cancelBubble" nodeType="interactiveSeq">
                <p:stCondLst>
                  <p:cond evt="onClick" delay="0">
                    <p:tgtEl>
                      <p:spTgt spid="3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38"/>
                                        </p:tgtEl>
                                        <p:attrNameLst>
                                          <p:attrName>style.visibility</p:attrName>
                                        </p:attrNameLst>
                                      </p:cBhvr>
                                      <p:to>
                                        <p:strVal val="hidden"/>
                                      </p:to>
                                    </p:set>
                                  </p:childTnLst>
                                </p:cTn>
                              </p:par>
                            </p:childTnLst>
                          </p:cTn>
                        </p:par>
                      </p:childTnLst>
                    </p:cTn>
                  </p:par>
                </p:childTnLst>
              </p:cTn>
              <p:nextCondLst>
                <p:cond evt="onClick" delay="0">
                  <p:tgtEl>
                    <p:spTgt spid="38"/>
                  </p:tgtEl>
                </p:cond>
              </p:nextCondLst>
            </p:seq>
            <p:seq concurrent="1" nextAc="seek">
              <p:cTn id="17" restart="whenNotActive" fill="hold" evtFilter="cancelBubble" nodeType="interactiveSeq">
                <p:stCondLst>
                  <p:cond evt="onClick" delay="0">
                    <p:tgtEl>
                      <p:spTgt spid="39"/>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39"/>
                                        </p:tgtEl>
                                        <p:attrNameLst>
                                          <p:attrName>style.visibility</p:attrName>
                                        </p:attrNameLst>
                                      </p:cBhvr>
                                      <p:to>
                                        <p:strVal val="hidden"/>
                                      </p:to>
                                    </p:set>
                                  </p:childTnLst>
                                </p:cTn>
                              </p:par>
                            </p:childTnLst>
                          </p:cTn>
                        </p:par>
                      </p:childTnLst>
                    </p:cTn>
                  </p:par>
                </p:childTnLst>
              </p:cTn>
              <p:nextCondLst>
                <p:cond evt="onClick" delay="0">
                  <p:tgtEl>
                    <p:spTgt spid="39"/>
                  </p:tgtEl>
                </p:cond>
              </p:nextCondLst>
            </p:seq>
          </p:childTnLst>
        </p:cTn>
      </p:par>
    </p:tnLst>
    <p:bldLst>
      <p:bldP spid="37" grpId="0" animBg="1"/>
      <p:bldP spid="38" grpId="0" animBg="1"/>
      <p:bldP spid="39" grpId="0" animBg="1"/>
      <p:bldP spid="1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 name="Group 39">
            <a:extLst>
              <a:ext uri="{FF2B5EF4-FFF2-40B4-BE49-F238E27FC236}">
                <a16:creationId xmlns:a16="http://schemas.microsoft.com/office/drawing/2014/main" id="{5E45FCC6-7E60-4112-8C2C-361DE4F34967}"/>
              </a:ext>
            </a:extLst>
          </p:cNvPr>
          <p:cNvGrpSpPr/>
          <p:nvPr/>
        </p:nvGrpSpPr>
        <p:grpSpPr>
          <a:xfrm>
            <a:off x="7222330" y="1472079"/>
            <a:ext cx="4858799" cy="3103318"/>
            <a:chOff x="326496" y="1592552"/>
            <a:chExt cx="6619049" cy="3103318"/>
          </a:xfrm>
        </p:grpSpPr>
        <p:sp>
          <p:nvSpPr>
            <p:cNvPr id="41" name="TextBox 212">
              <a:extLst>
                <a:ext uri="{FF2B5EF4-FFF2-40B4-BE49-F238E27FC236}">
                  <a16:creationId xmlns:a16="http://schemas.microsoft.com/office/drawing/2014/main" id="{0A4908F2-5FEF-4B26-A415-7FF540D8629C}"/>
                </a:ext>
              </a:extLst>
            </p:cNvPr>
            <p:cNvSpPr txBox="1"/>
            <p:nvPr/>
          </p:nvSpPr>
          <p:spPr>
            <a:xfrm>
              <a:off x="326496" y="2225587"/>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0%</a:t>
              </a:r>
            </a:p>
          </p:txBody>
        </p:sp>
        <p:sp>
          <p:nvSpPr>
            <p:cNvPr id="42" name="TextBox 251">
              <a:extLst>
                <a:ext uri="{FF2B5EF4-FFF2-40B4-BE49-F238E27FC236}">
                  <a16:creationId xmlns:a16="http://schemas.microsoft.com/office/drawing/2014/main" id="{B5418712-03A8-436D-B762-5A9BCAA7F14D}"/>
                </a:ext>
              </a:extLst>
            </p:cNvPr>
            <p:cNvSpPr txBox="1"/>
            <p:nvPr/>
          </p:nvSpPr>
          <p:spPr>
            <a:xfrm>
              <a:off x="546103" y="3640586"/>
              <a:ext cx="1294752"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0 g</a:t>
              </a:r>
            </a:p>
          </p:txBody>
        </p:sp>
        <p:cxnSp>
          <p:nvCxnSpPr>
            <p:cNvPr id="43" name="Straight Connector 42">
              <a:extLst>
                <a:ext uri="{FF2B5EF4-FFF2-40B4-BE49-F238E27FC236}">
                  <a16:creationId xmlns:a16="http://schemas.microsoft.com/office/drawing/2014/main" id="{C83BC12F-1711-429E-A6AF-D364D5F896DA}"/>
                </a:ext>
              </a:extLst>
            </p:cNvPr>
            <p:cNvCxnSpPr>
              <a:cxnSpLocks/>
            </p:cNvCxnSpPr>
            <p:nvPr/>
          </p:nvCxnSpPr>
          <p:spPr>
            <a:xfrm>
              <a:off x="811858" y="2916484"/>
              <a:ext cx="505595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0F6B455B-23E5-4196-B89E-EF385F8A1F68}"/>
                </a:ext>
              </a:extLst>
            </p:cNvPr>
            <p:cNvCxnSpPr>
              <a:cxnSpLocks/>
            </p:cNvCxnSpPr>
            <p:nvPr/>
          </p:nvCxnSpPr>
          <p:spPr>
            <a:xfrm flipV="1">
              <a:off x="5904778" y="2666998"/>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69D56DA-C499-4B0D-B9F7-F1C94004ED76}"/>
                </a:ext>
              </a:extLst>
            </p:cNvPr>
            <p:cNvCxnSpPr>
              <a:cxnSpLocks/>
            </p:cNvCxnSpPr>
            <p:nvPr/>
          </p:nvCxnSpPr>
          <p:spPr>
            <a:xfrm>
              <a:off x="816866" y="3481464"/>
              <a:ext cx="505095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TextBox 223">
              <a:extLst>
                <a:ext uri="{FF2B5EF4-FFF2-40B4-BE49-F238E27FC236}">
                  <a16:creationId xmlns:a16="http://schemas.microsoft.com/office/drawing/2014/main" id="{F2D0E129-AA1A-4E10-8F69-50AFAAB45B85}"/>
                </a:ext>
              </a:extLst>
            </p:cNvPr>
            <p:cNvSpPr txBox="1"/>
            <p:nvPr/>
          </p:nvSpPr>
          <p:spPr>
            <a:xfrm>
              <a:off x="3698521" y="3606369"/>
              <a:ext cx="1776062"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400 g</a:t>
              </a:r>
            </a:p>
          </p:txBody>
        </p:sp>
        <p:sp>
          <p:nvSpPr>
            <p:cNvPr id="47" name="Arc 46">
              <a:extLst>
                <a:ext uri="{FF2B5EF4-FFF2-40B4-BE49-F238E27FC236}">
                  <a16:creationId xmlns:a16="http://schemas.microsoft.com/office/drawing/2014/main" id="{EEA593C3-F243-49C0-AA68-BD56403EB319}"/>
                </a:ext>
              </a:extLst>
            </p:cNvPr>
            <p:cNvSpPr/>
            <p:nvPr/>
          </p:nvSpPr>
          <p:spPr>
            <a:xfrm>
              <a:off x="4510160" y="2031664"/>
              <a:ext cx="1195759" cy="729742"/>
            </a:xfrm>
            <a:prstGeom prst="arc">
              <a:avLst>
                <a:gd name="adj1" fmla="val 11773267"/>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GB"/>
            </a:p>
          </p:txBody>
        </p:sp>
        <p:sp>
          <p:nvSpPr>
            <p:cNvPr id="48" name="Arc 47">
              <a:extLst>
                <a:ext uri="{FF2B5EF4-FFF2-40B4-BE49-F238E27FC236}">
                  <a16:creationId xmlns:a16="http://schemas.microsoft.com/office/drawing/2014/main" id="{03D25C2B-E330-4603-8B7A-15BD0E685184}"/>
                </a:ext>
              </a:extLst>
            </p:cNvPr>
            <p:cNvSpPr/>
            <p:nvPr/>
          </p:nvSpPr>
          <p:spPr>
            <a:xfrm rot="10800000">
              <a:off x="4573064" y="3421616"/>
              <a:ext cx="1294752" cy="829175"/>
            </a:xfrm>
            <a:prstGeom prst="arc">
              <a:avLst>
                <a:gd name="adj1" fmla="val 11683428"/>
                <a:gd name="adj2" fmla="val 20397053"/>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GB"/>
            </a:p>
          </p:txBody>
        </p:sp>
        <p:sp>
          <p:nvSpPr>
            <p:cNvPr id="49" name="TextBox 223">
              <a:extLst>
                <a:ext uri="{FF2B5EF4-FFF2-40B4-BE49-F238E27FC236}">
                  <a16:creationId xmlns:a16="http://schemas.microsoft.com/office/drawing/2014/main" id="{B67033D2-61B0-4278-A548-2A6626E76828}"/>
                </a:ext>
              </a:extLst>
            </p:cNvPr>
            <p:cNvSpPr txBox="1"/>
            <p:nvPr/>
          </p:nvSpPr>
          <p:spPr>
            <a:xfrm>
              <a:off x="3846978" y="2266443"/>
              <a:ext cx="1751320"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100%</a:t>
              </a:r>
            </a:p>
          </p:txBody>
        </p:sp>
        <p:sp>
          <p:nvSpPr>
            <p:cNvPr id="50" name="TextBox 223">
              <a:extLst>
                <a:ext uri="{FF2B5EF4-FFF2-40B4-BE49-F238E27FC236}">
                  <a16:creationId xmlns:a16="http://schemas.microsoft.com/office/drawing/2014/main" id="{60500F67-30E5-42B6-9D43-197361CAB0C2}"/>
                </a:ext>
              </a:extLst>
            </p:cNvPr>
            <p:cNvSpPr txBox="1"/>
            <p:nvPr/>
          </p:nvSpPr>
          <p:spPr>
            <a:xfrm>
              <a:off x="5250561" y="3583527"/>
              <a:ext cx="1627712"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solidFill>
                    <a:srgbClr val="BE0064"/>
                  </a:solidFill>
                  <a:latin typeface="Arial" panose="020B0604020202020204" pitchFamily="34" charset="0"/>
                  <a:cs typeface="Arial" panose="020B0604020202020204" pitchFamily="34" charset="0"/>
                </a:rPr>
                <a:t>520 g</a:t>
              </a:r>
            </a:p>
          </p:txBody>
        </p:sp>
        <p:sp>
          <p:nvSpPr>
            <p:cNvPr id="51" name="TextBox 223">
              <a:extLst>
                <a:ext uri="{FF2B5EF4-FFF2-40B4-BE49-F238E27FC236}">
                  <a16:creationId xmlns:a16="http://schemas.microsoft.com/office/drawing/2014/main" id="{7F2AECBE-6D97-41AD-9CF5-EF016FB04FB4}"/>
                </a:ext>
              </a:extLst>
            </p:cNvPr>
            <p:cNvSpPr txBox="1"/>
            <p:nvPr/>
          </p:nvSpPr>
          <p:spPr>
            <a:xfrm>
              <a:off x="5250558" y="2283074"/>
              <a:ext cx="1627707"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solidFill>
                    <a:srgbClr val="BE0064"/>
                  </a:solidFill>
                  <a:latin typeface="Arial" panose="020B0604020202020204" pitchFamily="34" charset="0"/>
                  <a:cs typeface="Arial" panose="020B0604020202020204" pitchFamily="34" charset="0"/>
                </a:rPr>
                <a:t>130%</a:t>
              </a:r>
            </a:p>
          </p:txBody>
        </p:sp>
        <p:cxnSp>
          <p:nvCxnSpPr>
            <p:cNvPr id="52" name="Straight Connector 51">
              <a:extLst>
                <a:ext uri="{FF2B5EF4-FFF2-40B4-BE49-F238E27FC236}">
                  <a16:creationId xmlns:a16="http://schemas.microsoft.com/office/drawing/2014/main" id="{0D06BFF4-EE7F-458F-86C5-32530299F96C}"/>
                </a:ext>
              </a:extLst>
            </p:cNvPr>
            <p:cNvCxnSpPr>
              <a:cxnSpLocks/>
            </p:cNvCxnSpPr>
            <p:nvPr/>
          </p:nvCxnSpPr>
          <p:spPr>
            <a:xfrm flipV="1">
              <a:off x="4526250" y="2666999"/>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E0330B8E-5D95-4C9C-BD18-B91B3263498E}"/>
                </a:ext>
              </a:extLst>
            </p:cNvPr>
            <p:cNvCxnSpPr>
              <a:cxnSpLocks/>
            </p:cNvCxnSpPr>
            <p:nvPr/>
          </p:nvCxnSpPr>
          <p:spPr>
            <a:xfrm flipV="1">
              <a:off x="832817" y="2687252"/>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54" name="TextBox 212">
              <a:extLst>
                <a:ext uri="{FF2B5EF4-FFF2-40B4-BE49-F238E27FC236}">
                  <a16:creationId xmlns:a16="http://schemas.microsoft.com/office/drawing/2014/main" id="{7D9CDEFD-8BCF-487F-B594-5F4399F98900}"/>
                </a:ext>
              </a:extLst>
            </p:cNvPr>
            <p:cNvSpPr txBox="1"/>
            <p:nvPr/>
          </p:nvSpPr>
          <p:spPr>
            <a:xfrm>
              <a:off x="4526250" y="1592552"/>
              <a:ext cx="1679265"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dirty="0">
                  <a:solidFill>
                    <a:srgbClr val="BE0064"/>
                  </a:solidFill>
                  <a:latin typeface="Arial" panose="020B0604020202020204" pitchFamily="34" charset="0"/>
                  <a:cs typeface="Arial" panose="020B0604020202020204" pitchFamily="34" charset="0"/>
                </a:rPr>
                <a:t>×1.3</a:t>
              </a:r>
            </a:p>
          </p:txBody>
        </p:sp>
        <p:sp>
          <p:nvSpPr>
            <p:cNvPr id="55" name="TextBox 212">
              <a:extLst>
                <a:ext uri="{FF2B5EF4-FFF2-40B4-BE49-F238E27FC236}">
                  <a16:creationId xmlns:a16="http://schemas.microsoft.com/office/drawing/2014/main" id="{76B81021-DD98-460A-8793-E7A21A409200}"/>
                </a:ext>
              </a:extLst>
            </p:cNvPr>
            <p:cNvSpPr txBox="1"/>
            <p:nvPr/>
          </p:nvSpPr>
          <p:spPr>
            <a:xfrm>
              <a:off x="4668645" y="4234205"/>
              <a:ext cx="2276900"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dirty="0">
                  <a:solidFill>
                    <a:srgbClr val="BE0064"/>
                  </a:solidFill>
                  <a:latin typeface="Arial" panose="020B0604020202020204" pitchFamily="34" charset="0"/>
                  <a:cs typeface="Arial" panose="020B0604020202020204" pitchFamily="34" charset="0"/>
                </a:rPr>
                <a:t>×1.3</a:t>
              </a:r>
            </a:p>
          </p:txBody>
        </p:sp>
      </p:grpSp>
      <p:sp>
        <p:nvSpPr>
          <p:cNvPr id="13" name="TextBox 12">
            <a:extLst>
              <a:ext uri="{FF2B5EF4-FFF2-40B4-BE49-F238E27FC236}">
                <a16:creationId xmlns:a16="http://schemas.microsoft.com/office/drawing/2014/main" id="{A274019F-1384-46DB-8EF1-8E2F8CCDCBE4}"/>
              </a:ext>
            </a:extLst>
          </p:cNvPr>
          <p:cNvSpPr txBox="1"/>
          <p:nvPr/>
        </p:nvSpPr>
        <p:spPr>
          <a:xfrm>
            <a:off x="876444" y="1116540"/>
            <a:ext cx="5490489" cy="5262979"/>
          </a:xfrm>
          <a:prstGeom prst="rect">
            <a:avLst/>
          </a:prstGeom>
          <a:noFill/>
        </p:spPr>
        <p:txBody>
          <a:bodyPr wrap="square" rtlCol="0">
            <a:spAutoFit/>
          </a:bodyPr>
          <a:lstStyle/>
          <a:p>
            <a:r>
              <a:rPr lang="en-GB" sz="2000" dirty="0">
                <a:latin typeface="Times New Roman" panose="02020603050405020304" pitchFamily="18" charset="0"/>
                <a:cs typeface="Times New Roman" panose="02020603050405020304" pitchFamily="18" charset="0"/>
              </a:rPr>
              <a:t>Which box of cereal is the better value for money?</a:t>
            </a:r>
          </a:p>
          <a:p>
            <a:r>
              <a:rPr lang="en-GB" sz="2000" dirty="0">
                <a:latin typeface="Times New Roman" panose="02020603050405020304" pitchFamily="18" charset="0"/>
                <a:cs typeface="Times New Roman" panose="02020603050405020304" pitchFamily="18" charset="0"/>
              </a:rPr>
              <a:t>		</a:t>
            </a:r>
          </a:p>
          <a:p>
            <a:r>
              <a:rPr lang="en-GB" sz="2000" dirty="0">
                <a:latin typeface="Times New Roman" panose="02020603050405020304" pitchFamily="18" charset="0"/>
                <a:cs typeface="Times New Roman" panose="02020603050405020304" pitchFamily="18" charset="0"/>
              </a:rPr>
              <a:t>	</a:t>
            </a:r>
            <a:r>
              <a:rPr lang="en-GB" sz="2000" b="1" dirty="0">
                <a:latin typeface="Times New Roman" panose="02020603050405020304" pitchFamily="18" charset="0"/>
                <a:cs typeface="Times New Roman" panose="02020603050405020304" pitchFamily="18" charset="0"/>
              </a:rPr>
              <a:t>Food Mart		Jan’s Store</a:t>
            </a: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a:p>
            <a:pPr algn="r"/>
            <a:r>
              <a:rPr lang="en-GB" sz="2000" dirty="0">
                <a:latin typeface="Times New Roman" panose="02020603050405020304" pitchFamily="18" charset="0"/>
                <a:cs typeface="Times New Roman" panose="02020603050405020304" pitchFamily="18" charset="0"/>
              </a:rPr>
              <a:t>				……………….. </a:t>
            </a:r>
            <a:r>
              <a:rPr lang="en-GB" sz="2000" b="1" dirty="0">
                <a:latin typeface="Times New Roman" panose="02020603050405020304" pitchFamily="18" charset="0"/>
                <a:cs typeface="Times New Roman" panose="02020603050405020304" pitchFamily="18" charset="0"/>
              </a:rPr>
              <a:t>(4)</a:t>
            </a:r>
          </a:p>
          <a:p>
            <a:pPr algn="r"/>
            <a:endParaRPr lang="en-GB" i="1" dirty="0">
              <a:latin typeface="Times New Roman" panose="02020603050405020304" pitchFamily="18" charset="0"/>
              <a:ea typeface="Calibri" panose="020F0502020204030204" pitchFamily="34" charset="0"/>
              <a:cs typeface="Times New Roman" panose="02020603050405020304" pitchFamily="18" charset="0"/>
            </a:endParaRPr>
          </a:p>
          <a:p>
            <a:pPr algn="r"/>
            <a:r>
              <a:rPr lang="en-GB" i="1" dirty="0">
                <a:latin typeface="Arial"/>
                <a:ea typeface="Calibri" panose="020F0502020204030204" pitchFamily="34" charset="0"/>
                <a:cs typeface="Arial"/>
              </a:rPr>
              <a:t>	         </a:t>
            </a:r>
            <a:r>
              <a:rPr lang="en-GB" sz="1400" i="1" dirty="0">
                <a:latin typeface="Arial"/>
                <a:ea typeface="Calibri" panose="020F0502020204030204" pitchFamily="34" charset="0"/>
                <a:cs typeface="Arial"/>
              </a:rPr>
              <a:t>Q18 from November 2018, 1MA1/1F</a:t>
            </a:r>
            <a:endParaRPr lang="en-GB" sz="1400" i="1" dirty="0">
              <a:effectLst/>
              <a:latin typeface="Arial"/>
              <a:ea typeface="Calibri" panose="020F0502020204030204" pitchFamily="34" charset="0"/>
              <a:cs typeface="Arial"/>
            </a:endParaRPr>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Practice question (1)</a:t>
            </a: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27</a:t>
            </a:fld>
            <a:endParaRPr lang="en-US" dirty="0"/>
          </a:p>
        </p:txBody>
      </p:sp>
      <p:sp>
        <p:nvSpPr>
          <p:cNvPr id="16" name="TextBox 15">
            <a:extLst>
              <a:ext uri="{FF2B5EF4-FFF2-40B4-BE49-F238E27FC236}">
                <a16:creationId xmlns:a16="http://schemas.microsoft.com/office/drawing/2014/main" id="{1529AA43-2CD7-402C-A279-00E9E8D6452A}"/>
              </a:ext>
            </a:extLst>
          </p:cNvPr>
          <p:cNvSpPr txBox="1"/>
          <p:nvPr/>
        </p:nvSpPr>
        <p:spPr>
          <a:xfrm>
            <a:off x="-86511" y="109536"/>
            <a:ext cx="178553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sp>
        <p:nvSpPr>
          <p:cNvPr id="27" name="TextBox 26">
            <a:extLst>
              <a:ext uri="{FF2B5EF4-FFF2-40B4-BE49-F238E27FC236}">
                <a16:creationId xmlns:a16="http://schemas.microsoft.com/office/drawing/2014/main" id="{B0368C08-DEAE-4069-AAC6-76CF00AF1749}"/>
              </a:ext>
            </a:extLst>
          </p:cNvPr>
          <p:cNvSpPr txBox="1"/>
          <p:nvPr/>
        </p:nvSpPr>
        <p:spPr>
          <a:xfrm>
            <a:off x="7156883" y="1189824"/>
            <a:ext cx="1796615" cy="460511"/>
          </a:xfrm>
          <a:prstGeom prst="rect">
            <a:avLst/>
          </a:prstGeom>
          <a:noFill/>
        </p:spPr>
        <p:txBody>
          <a:bodyPr wrap="square" rtlCol="0">
            <a:spAutoFit/>
          </a:bodyPr>
          <a:lstStyle/>
          <a:p>
            <a:pPr>
              <a:lnSpc>
                <a:spcPts val="3100"/>
              </a:lnSpc>
              <a:spcAft>
                <a:spcPts val="600"/>
              </a:spcAft>
            </a:pPr>
            <a:r>
              <a:rPr lang="en-US" sz="2400" b="1" dirty="0">
                <a:latin typeface="Arial" panose="020B0604020202020204" pitchFamily="34" charset="0"/>
                <a:cs typeface="Arial" panose="020B0604020202020204" pitchFamily="34" charset="0"/>
              </a:rPr>
              <a:t>30% extra:</a:t>
            </a:r>
          </a:p>
        </p:txBody>
      </p:sp>
      <p:sp>
        <p:nvSpPr>
          <p:cNvPr id="37" name="Rectangle 36">
            <a:extLst>
              <a:ext uri="{FF2B5EF4-FFF2-40B4-BE49-F238E27FC236}">
                <a16:creationId xmlns:a16="http://schemas.microsoft.com/office/drawing/2014/main" id="{DEC661E7-375A-43CC-A15A-D545F8D7B179}"/>
              </a:ext>
              <a:ext uri="{C183D7F6-B498-43B3-948B-1728B52AA6E4}">
                <adec:decorative xmlns:adec="http://schemas.microsoft.com/office/drawing/2017/decorative" val="1"/>
              </a:ext>
            </a:extLst>
          </p:cNvPr>
          <p:cNvSpPr/>
          <p:nvPr/>
        </p:nvSpPr>
        <p:spPr>
          <a:xfrm>
            <a:off x="10872552" y="3540366"/>
            <a:ext cx="903637" cy="322307"/>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37">
            <a:extLst>
              <a:ext uri="{FF2B5EF4-FFF2-40B4-BE49-F238E27FC236}">
                <a16:creationId xmlns:a16="http://schemas.microsoft.com/office/drawing/2014/main" id="{C25F13A7-3BD3-4798-8F43-38977C5C4B73}"/>
              </a:ext>
              <a:ext uri="{C183D7F6-B498-43B3-948B-1728B52AA6E4}">
                <adec:decorative xmlns:adec="http://schemas.microsoft.com/office/drawing/2017/decorative" val="1"/>
              </a:ext>
            </a:extLst>
          </p:cNvPr>
          <p:cNvSpPr/>
          <p:nvPr/>
        </p:nvSpPr>
        <p:spPr>
          <a:xfrm>
            <a:off x="10883688" y="2216908"/>
            <a:ext cx="848403" cy="305381"/>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a:extLst>
              <a:ext uri="{FF2B5EF4-FFF2-40B4-BE49-F238E27FC236}">
                <a16:creationId xmlns:a16="http://schemas.microsoft.com/office/drawing/2014/main" id="{7614D224-DE13-4821-AAF4-FA9A65229C67}"/>
              </a:ext>
              <a:ext uri="{C183D7F6-B498-43B3-948B-1728B52AA6E4}">
                <adec:decorative xmlns:adec="http://schemas.microsoft.com/office/drawing/2017/decorative" val="1"/>
              </a:ext>
            </a:extLst>
          </p:cNvPr>
          <p:cNvSpPr/>
          <p:nvPr/>
        </p:nvSpPr>
        <p:spPr>
          <a:xfrm>
            <a:off x="10409741" y="1563896"/>
            <a:ext cx="609812" cy="293886"/>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A8402F69-9748-4817-A7A3-07666D86C99A}"/>
              </a:ext>
              <a:ext uri="{C183D7F6-B498-43B3-948B-1728B52AA6E4}">
                <adec:decorative xmlns:adec="http://schemas.microsoft.com/office/drawing/2017/decorative" val="1"/>
              </a:ext>
            </a:extLst>
          </p:cNvPr>
          <p:cNvSpPr/>
          <p:nvPr/>
        </p:nvSpPr>
        <p:spPr>
          <a:xfrm>
            <a:off x="10482353" y="4212859"/>
            <a:ext cx="609812" cy="293886"/>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56" name="Group 55">
            <a:extLst>
              <a:ext uri="{FF2B5EF4-FFF2-40B4-BE49-F238E27FC236}">
                <a16:creationId xmlns:a16="http://schemas.microsoft.com/office/drawing/2014/main" id="{B88EC63D-EB3F-4B88-83CB-4539006A6AD9}"/>
              </a:ext>
            </a:extLst>
          </p:cNvPr>
          <p:cNvGrpSpPr/>
          <p:nvPr/>
        </p:nvGrpSpPr>
        <p:grpSpPr>
          <a:xfrm>
            <a:off x="1650076" y="2207880"/>
            <a:ext cx="4247994" cy="2323384"/>
            <a:chOff x="1582916" y="2611582"/>
            <a:chExt cx="4247994" cy="2323384"/>
          </a:xfrm>
        </p:grpSpPr>
        <p:pic>
          <p:nvPicPr>
            <p:cNvPr id="57" name="Picture 56" descr="Screen shot 2022-01-21 at 17.57.14.png">
              <a:extLst>
                <a:ext uri="{FF2B5EF4-FFF2-40B4-BE49-F238E27FC236}">
                  <a16:creationId xmlns:a16="http://schemas.microsoft.com/office/drawing/2014/main" id="{5BE337D3-260D-471A-8A14-7D5B095B75E2}"/>
                </a:ext>
              </a:extLst>
            </p:cNvPr>
            <p:cNvPicPr>
              <a:picLocks noChangeAspect="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1582916" y="2611582"/>
              <a:ext cx="4247994" cy="2323384"/>
            </a:xfrm>
            <a:prstGeom prst="rect">
              <a:avLst/>
            </a:prstGeom>
          </p:spPr>
        </p:pic>
        <p:sp>
          <p:nvSpPr>
            <p:cNvPr id="58" name="Rectangle 57">
              <a:extLst>
                <a:ext uri="{FF2B5EF4-FFF2-40B4-BE49-F238E27FC236}">
                  <a16:creationId xmlns:a16="http://schemas.microsoft.com/office/drawing/2014/main" id="{AA2BB796-8BE5-41CC-867A-CBBEDC49CBDE}"/>
                </a:ext>
              </a:extLst>
            </p:cNvPr>
            <p:cNvSpPr/>
            <p:nvPr/>
          </p:nvSpPr>
          <p:spPr>
            <a:xfrm>
              <a:off x="1756229" y="3429000"/>
              <a:ext cx="1248228" cy="117202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TextBox 58">
              <a:extLst>
                <a:ext uri="{FF2B5EF4-FFF2-40B4-BE49-F238E27FC236}">
                  <a16:creationId xmlns:a16="http://schemas.microsoft.com/office/drawing/2014/main" id="{84916A34-CFEE-4446-B5C0-C717B167938F}"/>
                </a:ext>
              </a:extLst>
            </p:cNvPr>
            <p:cNvSpPr txBox="1"/>
            <p:nvPr/>
          </p:nvSpPr>
          <p:spPr>
            <a:xfrm>
              <a:off x="1645919" y="3462256"/>
              <a:ext cx="1609178" cy="1138773"/>
            </a:xfrm>
            <a:prstGeom prst="rect">
              <a:avLst/>
            </a:prstGeom>
            <a:noFill/>
          </p:spPr>
          <p:txBody>
            <a:bodyPr wrap="square" rtlCol="0">
              <a:spAutoFit/>
            </a:bodyPr>
            <a:lstStyle/>
            <a:p>
              <a:pPr algn="ctr"/>
              <a:r>
                <a:rPr lang="en-GB" sz="1700" dirty="0">
                  <a:latin typeface="Times New Roman" panose="02020603050405020304" pitchFamily="18" charset="0"/>
                  <a:cs typeface="Times New Roman" panose="02020603050405020304" pitchFamily="18" charset="0"/>
                </a:rPr>
                <a:t>400 g</a:t>
              </a:r>
            </a:p>
            <a:p>
              <a:pPr algn="ctr"/>
              <a:r>
                <a:rPr lang="en-GB" sz="1700" dirty="0">
                  <a:latin typeface="Times New Roman" panose="02020603050405020304" pitchFamily="18" charset="0"/>
                  <a:cs typeface="Times New Roman" panose="02020603050405020304" pitchFamily="18" charset="0"/>
                </a:rPr>
                <a:t>20% off the normal price of £5</a:t>
              </a:r>
            </a:p>
          </p:txBody>
        </p:sp>
        <p:sp>
          <p:nvSpPr>
            <p:cNvPr id="60" name="Rectangle 59">
              <a:extLst>
                <a:ext uri="{FF2B5EF4-FFF2-40B4-BE49-F238E27FC236}">
                  <a16:creationId xmlns:a16="http://schemas.microsoft.com/office/drawing/2014/main" id="{388BB15C-1E25-415D-9F5A-B0F9AA5AC980}"/>
                </a:ext>
              </a:extLst>
            </p:cNvPr>
            <p:cNvSpPr/>
            <p:nvPr/>
          </p:nvSpPr>
          <p:spPr>
            <a:xfrm>
              <a:off x="4122057" y="3120571"/>
              <a:ext cx="1248228" cy="148045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TextBox 60">
              <a:extLst>
                <a:ext uri="{FF2B5EF4-FFF2-40B4-BE49-F238E27FC236}">
                  <a16:creationId xmlns:a16="http://schemas.microsoft.com/office/drawing/2014/main" id="{FF5AE571-DE53-4658-8963-873AD65F5BBE}"/>
                </a:ext>
              </a:extLst>
            </p:cNvPr>
            <p:cNvSpPr txBox="1"/>
            <p:nvPr/>
          </p:nvSpPr>
          <p:spPr>
            <a:xfrm>
              <a:off x="3961569" y="3193988"/>
              <a:ext cx="1609178" cy="1400383"/>
            </a:xfrm>
            <a:prstGeom prst="rect">
              <a:avLst/>
            </a:prstGeom>
            <a:noFill/>
          </p:spPr>
          <p:txBody>
            <a:bodyPr wrap="square" rtlCol="0">
              <a:spAutoFit/>
            </a:bodyPr>
            <a:lstStyle/>
            <a:p>
              <a:pPr algn="ctr"/>
              <a:r>
                <a:rPr lang="en-GB" sz="1700" dirty="0">
                  <a:latin typeface="Times New Roman" panose="02020603050405020304" pitchFamily="18" charset="0"/>
                  <a:cs typeface="Times New Roman" panose="02020603050405020304" pitchFamily="18" charset="0"/>
                </a:rPr>
                <a:t>400 g</a:t>
              </a:r>
            </a:p>
            <a:p>
              <a:pPr algn="ctr"/>
              <a:r>
                <a:rPr lang="en-GB" sz="1700" dirty="0">
                  <a:latin typeface="Times New Roman" panose="02020603050405020304" pitchFamily="18" charset="0"/>
                  <a:cs typeface="Times New Roman" panose="02020603050405020304" pitchFamily="18" charset="0"/>
                </a:rPr>
                <a:t>plus 30% extra</a:t>
              </a:r>
            </a:p>
            <a:p>
              <a:pPr algn="ctr"/>
              <a:endParaRPr lang="en-GB" sz="1700" dirty="0">
                <a:latin typeface="Times New Roman" panose="02020603050405020304" pitchFamily="18" charset="0"/>
                <a:cs typeface="Times New Roman" panose="02020603050405020304" pitchFamily="18" charset="0"/>
              </a:endParaRPr>
            </a:p>
            <a:p>
              <a:pPr algn="ctr"/>
              <a:endParaRPr lang="en-GB" sz="1700" dirty="0">
                <a:latin typeface="Times New Roman" panose="02020603050405020304" pitchFamily="18" charset="0"/>
                <a:cs typeface="Times New Roman" panose="02020603050405020304" pitchFamily="18" charset="0"/>
              </a:endParaRPr>
            </a:p>
            <a:p>
              <a:pPr algn="ctr"/>
              <a:r>
                <a:rPr lang="en-GB" sz="1700" dirty="0">
                  <a:latin typeface="Times New Roman" panose="02020603050405020304" pitchFamily="18" charset="0"/>
                  <a:cs typeface="Times New Roman" panose="02020603050405020304" pitchFamily="18" charset="0"/>
                </a:rPr>
                <a:t>£5</a:t>
              </a:r>
            </a:p>
          </p:txBody>
        </p:sp>
      </p:grpSp>
    </p:spTree>
    <p:extLst>
      <p:ext uri="{BB962C8B-B14F-4D97-AF65-F5344CB8AC3E}">
        <p14:creationId xmlns:p14="http://schemas.microsoft.com/office/powerpoint/2010/main" val="60456523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7" restart="whenNotActive" fill="hold" evtFilter="cancelBubble" nodeType="interactiveSeq">
                <p:stCondLst>
                  <p:cond evt="onClick" delay="0">
                    <p:tgtEl>
                      <p:spTgt spid="3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37"/>
                                        </p:tgtEl>
                                        <p:attrNameLst>
                                          <p:attrName>style.visibility</p:attrName>
                                        </p:attrNameLst>
                                      </p:cBhvr>
                                      <p:to>
                                        <p:strVal val="hidden"/>
                                      </p:to>
                                    </p:set>
                                  </p:childTnLst>
                                </p:cTn>
                              </p:par>
                            </p:childTnLst>
                          </p:cTn>
                        </p:par>
                      </p:childTnLst>
                    </p:cTn>
                  </p:par>
                </p:childTnLst>
              </p:cTn>
              <p:nextCondLst>
                <p:cond evt="onClick" delay="0">
                  <p:tgtEl>
                    <p:spTgt spid="37"/>
                  </p:tgtEl>
                </p:cond>
              </p:nextCondLst>
            </p:seq>
            <p:seq concurrent="1" nextAc="seek">
              <p:cTn id="12" restart="whenNotActive" fill="hold" evtFilter="cancelBubble" nodeType="interactiveSeq">
                <p:stCondLst>
                  <p:cond evt="onClick" delay="0">
                    <p:tgtEl>
                      <p:spTgt spid="3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38"/>
                                        </p:tgtEl>
                                        <p:attrNameLst>
                                          <p:attrName>style.visibility</p:attrName>
                                        </p:attrNameLst>
                                      </p:cBhvr>
                                      <p:to>
                                        <p:strVal val="hidden"/>
                                      </p:to>
                                    </p:set>
                                  </p:childTnLst>
                                </p:cTn>
                              </p:par>
                            </p:childTnLst>
                          </p:cTn>
                        </p:par>
                      </p:childTnLst>
                    </p:cTn>
                  </p:par>
                </p:childTnLst>
              </p:cTn>
              <p:nextCondLst>
                <p:cond evt="onClick" delay="0">
                  <p:tgtEl>
                    <p:spTgt spid="38"/>
                  </p:tgtEl>
                </p:cond>
              </p:nextCondLst>
            </p:seq>
            <p:seq concurrent="1" nextAc="seek">
              <p:cTn id="17" restart="whenNotActive" fill="hold" evtFilter="cancelBubble" nodeType="interactiveSeq">
                <p:stCondLst>
                  <p:cond evt="onClick" delay="0">
                    <p:tgtEl>
                      <p:spTgt spid="39"/>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39"/>
                                        </p:tgtEl>
                                        <p:attrNameLst>
                                          <p:attrName>style.visibility</p:attrName>
                                        </p:attrNameLst>
                                      </p:cBhvr>
                                      <p:to>
                                        <p:strVal val="hidden"/>
                                      </p:to>
                                    </p:set>
                                  </p:childTnLst>
                                </p:cTn>
                              </p:par>
                            </p:childTnLst>
                          </p:cTn>
                        </p:par>
                      </p:childTnLst>
                    </p:cTn>
                  </p:par>
                </p:childTnLst>
              </p:cTn>
              <p:nextCondLst>
                <p:cond evt="onClick" delay="0">
                  <p:tgtEl>
                    <p:spTgt spid="39"/>
                  </p:tgtEl>
                </p:cond>
              </p:nextCondLst>
            </p:seq>
          </p:childTnLst>
        </p:cTn>
      </p:par>
    </p:tnLst>
    <p:bldLst>
      <p:bldP spid="37" grpId="0" animBg="1"/>
      <p:bldP spid="38" grpId="0" animBg="1"/>
      <p:bldP spid="39" grpId="0" animBg="1"/>
      <p:bldP spid="1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 name="Group 39">
            <a:extLst>
              <a:ext uri="{FF2B5EF4-FFF2-40B4-BE49-F238E27FC236}">
                <a16:creationId xmlns:a16="http://schemas.microsoft.com/office/drawing/2014/main" id="{5E45FCC6-7E60-4112-8C2C-361DE4F34967}"/>
              </a:ext>
            </a:extLst>
          </p:cNvPr>
          <p:cNvGrpSpPr/>
          <p:nvPr/>
        </p:nvGrpSpPr>
        <p:grpSpPr>
          <a:xfrm>
            <a:off x="7222330" y="1472079"/>
            <a:ext cx="4882404" cy="3103318"/>
            <a:chOff x="326496" y="1592552"/>
            <a:chExt cx="6651206" cy="3103318"/>
          </a:xfrm>
        </p:grpSpPr>
        <p:sp>
          <p:nvSpPr>
            <p:cNvPr id="41" name="TextBox 212">
              <a:extLst>
                <a:ext uri="{FF2B5EF4-FFF2-40B4-BE49-F238E27FC236}">
                  <a16:creationId xmlns:a16="http://schemas.microsoft.com/office/drawing/2014/main" id="{0A4908F2-5FEF-4B26-A415-7FF540D8629C}"/>
                </a:ext>
              </a:extLst>
            </p:cNvPr>
            <p:cNvSpPr txBox="1"/>
            <p:nvPr/>
          </p:nvSpPr>
          <p:spPr>
            <a:xfrm>
              <a:off x="326496" y="2225587"/>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0%</a:t>
              </a:r>
            </a:p>
          </p:txBody>
        </p:sp>
        <p:sp>
          <p:nvSpPr>
            <p:cNvPr id="42" name="TextBox 251">
              <a:extLst>
                <a:ext uri="{FF2B5EF4-FFF2-40B4-BE49-F238E27FC236}">
                  <a16:creationId xmlns:a16="http://schemas.microsoft.com/office/drawing/2014/main" id="{B5418712-03A8-436D-B762-5A9BCAA7F14D}"/>
                </a:ext>
              </a:extLst>
            </p:cNvPr>
            <p:cNvSpPr txBox="1"/>
            <p:nvPr/>
          </p:nvSpPr>
          <p:spPr>
            <a:xfrm>
              <a:off x="546103" y="3640586"/>
              <a:ext cx="1294752"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0 g</a:t>
              </a:r>
            </a:p>
          </p:txBody>
        </p:sp>
        <p:cxnSp>
          <p:nvCxnSpPr>
            <p:cNvPr id="43" name="Straight Connector 42">
              <a:extLst>
                <a:ext uri="{FF2B5EF4-FFF2-40B4-BE49-F238E27FC236}">
                  <a16:creationId xmlns:a16="http://schemas.microsoft.com/office/drawing/2014/main" id="{C83BC12F-1711-429E-A6AF-D364D5F896DA}"/>
                </a:ext>
              </a:extLst>
            </p:cNvPr>
            <p:cNvCxnSpPr>
              <a:cxnSpLocks/>
            </p:cNvCxnSpPr>
            <p:nvPr/>
          </p:nvCxnSpPr>
          <p:spPr>
            <a:xfrm>
              <a:off x="811858" y="2916484"/>
              <a:ext cx="505595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0F6B455B-23E5-4196-B89E-EF385F8A1F68}"/>
                </a:ext>
              </a:extLst>
            </p:cNvPr>
            <p:cNvCxnSpPr>
              <a:cxnSpLocks/>
            </p:cNvCxnSpPr>
            <p:nvPr/>
          </p:nvCxnSpPr>
          <p:spPr>
            <a:xfrm flipV="1">
              <a:off x="5904778" y="2666998"/>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69D56DA-C499-4B0D-B9F7-F1C94004ED76}"/>
                </a:ext>
              </a:extLst>
            </p:cNvPr>
            <p:cNvCxnSpPr>
              <a:cxnSpLocks/>
            </p:cNvCxnSpPr>
            <p:nvPr/>
          </p:nvCxnSpPr>
          <p:spPr>
            <a:xfrm>
              <a:off x="816866" y="3481464"/>
              <a:ext cx="505095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TextBox 223">
              <a:extLst>
                <a:ext uri="{FF2B5EF4-FFF2-40B4-BE49-F238E27FC236}">
                  <a16:creationId xmlns:a16="http://schemas.microsoft.com/office/drawing/2014/main" id="{F2D0E129-AA1A-4E10-8F69-50AFAAB45B85}"/>
                </a:ext>
              </a:extLst>
            </p:cNvPr>
            <p:cNvSpPr txBox="1"/>
            <p:nvPr/>
          </p:nvSpPr>
          <p:spPr>
            <a:xfrm>
              <a:off x="3698521" y="3606369"/>
              <a:ext cx="1776062"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£52.50</a:t>
              </a:r>
            </a:p>
          </p:txBody>
        </p:sp>
        <p:sp>
          <p:nvSpPr>
            <p:cNvPr id="47" name="Arc 46">
              <a:extLst>
                <a:ext uri="{FF2B5EF4-FFF2-40B4-BE49-F238E27FC236}">
                  <a16:creationId xmlns:a16="http://schemas.microsoft.com/office/drawing/2014/main" id="{EEA593C3-F243-49C0-AA68-BD56403EB319}"/>
                </a:ext>
              </a:extLst>
            </p:cNvPr>
            <p:cNvSpPr/>
            <p:nvPr/>
          </p:nvSpPr>
          <p:spPr>
            <a:xfrm>
              <a:off x="4510160" y="2031664"/>
              <a:ext cx="1195759" cy="729742"/>
            </a:xfrm>
            <a:prstGeom prst="arc">
              <a:avLst>
                <a:gd name="adj1" fmla="val 11773267"/>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GB"/>
            </a:p>
          </p:txBody>
        </p:sp>
        <p:sp>
          <p:nvSpPr>
            <p:cNvPr id="48" name="Arc 47">
              <a:extLst>
                <a:ext uri="{FF2B5EF4-FFF2-40B4-BE49-F238E27FC236}">
                  <a16:creationId xmlns:a16="http://schemas.microsoft.com/office/drawing/2014/main" id="{03D25C2B-E330-4603-8B7A-15BD0E685184}"/>
                </a:ext>
              </a:extLst>
            </p:cNvPr>
            <p:cNvSpPr/>
            <p:nvPr/>
          </p:nvSpPr>
          <p:spPr>
            <a:xfrm rot="10800000">
              <a:off x="4573064" y="3421616"/>
              <a:ext cx="1294752" cy="829175"/>
            </a:xfrm>
            <a:prstGeom prst="arc">
              <a:avLst>
                <a:gd name="adj1" fmla="val 11683428"/>
                <a:gd name="adj2" fmla="val 20397053"/>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GB"/>
            </a:p>
          </p:txBody>
        </p:sp>
        <p:sp>
          <p:nvSpPr>
            <p:cNvPr id="49" name="TextBox 223">
              <a:extLst>
                <a:ext uri="{FF2B5EF4-FFF2-40B4-BE49-F238E27FC236}">
                  <a16:creationId xmlns:a16="http://schemas.microsoft.com/office/drawing/2014/main" id="{B67033D2-61B0-4278-A548-2A6626E76828}"/>
                </a:ext>
              </a:extLst>
            </p:cNvPr>
            <p:cNvSpPr txBox="1"/>
            <p:nvPr/>
          </p:nvSpPr>
          <p:spPr>
            <a:xfrm>
              <a:off x="3846978" y="2266443"/>
              <a:ext cx="1751320"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100%</a:t>
              </a:r>
            </a:p>
          </p:txBody>
        </p:sp>
        <p:sp>
          <p:nvSpPr>
            <p:cNvPr id="50" name="TextBox 223">
              <a:extLst>
                <a:ext uri="{FF2B5EF4-FFF2-40B4-BE49-F238E27FC236}">
                  <a16:creationId xmlns:a16="http://schemas.microsoft.com/office/drawing/2014/main" id="{60500F67-30E5-42B6-9D43-197361CAB0C2}"/>
                </a:ext>
              </a:extLst>
            </p:cNvPr>
            <p:cNvSpPr txBox="1"/>
            <p:nvPr/>
          </p:nvSpPr>
          <p:spPr>
            <a:xfrm>
              <a:off x="5349990" y="3598128"/>
              <a:ext cx="1627712"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solidFill>
                    <a:srgbClr val="BE0064"/>
                  </a:solidFill>
                  <a:latin typeface="Arial" panose="020B0604020202020204" pitchFamily="34" charset="0"/>
                  <a:cs typeface="Arial" panose="020B0604020202020204" pitchFamily="34" charset="0"/>
                </a:rPr>
                <a:t>£63</a:t>
              </a:r>
            </a:p>
          </p:txBody>
        </p:sp>
        <p:sp>
          <p:nvSpPr>
            <p:cNvPr id="51" name="TextBox 223">
              <a:extLst>
                <a:ext uri="{FF2B5EF4-FFF2-40B4-BE49-F238E27FC236}">
                  <a16:creationId xmlns:a16="http://schemas.microsoft.com/office/drawing/2014/main" id="{7F2AECBE-6D97-41AD-9CF5-EF016FB04FB4}"/>
                </a:ext>
              </a:extLst>
            </p:cNvPr>
            <p:cNvSpPr txBox="1"/>
            <p:nvPr/>
          </p:nvSpPr>
          <p:spPr>
            <a:xfrm>
              <a:off x="5250558" y="2283074"/>
              <a:ext cx="1627707"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solidFill>
                    <a:srgbClr val="BE0064"/>
                  </a:solidFill>
                  <a:latin typeface="Arial" panose="020B0604020202020204" pitchFamily="34" charset="0"/>
                  <a:cs typeface="Arial" panose="020B0604020202020204" pitchFamily="34" charset="0"/>
                </a:rPr>
                <a:t>120%</a:t>
              </a:r>
            </a:p>
          </p:txBody>
        </p:sp>
        <p:cxnSp>
          <p:nvCxnSpPr>
            <p:cNvPr id="52" name="Straight Connector 51">
              <a:extLst>
                <a:ext uri="{FF2B5EF4-FFF2-40B4-BE49-F238E27FC236}">
                  <a16:creationId xmlns:a16="http://schemas.microsoft.com/office/drawing/2014/main" id="{0D06BFF4-EE7F-458F-86C5-32530299F96C}"/>
                </a:ext>
              </a:extLst>
            </p:cNvPr>
            <p:cNvCxnSpPr>
              <a:cxnSpLocks/>
            </p:cNvCxnSpPr>
            <p:nvPr/>
          </p:nvCxnSpPr>
          <p:spPr>
            <a:xfrm flipV="1">
              <a:off x="4526250" y="2666999"/>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E0330B8E-5D95-4C9C-BD18-B91B3263498E}"/>
                </a:ext>
              </a:extLst>
            </p:cNvPr>
            <p:cNvCxnSpPr>
              <a:cxnSpLocks/>
            </p:cNvCxnSpPr>
            <p:nvPr/>
          </p:nvCxnSpPr>
          <p:spPr>
            <a:xfrm flipV="1">
              <a:off x="832817" y="2687252"/>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54" name="TextBox 212">
              <a:extLst>
                <a:ext uri="{FF2B5EF4-FFF2-40B4-BE49-F238E27FC236}">
                  <a16:creationId xmlns:a16="http://schemas.microsoft.com/office/drawing/2014/main" id="{7D9CDEFD-8BCF-487F-B594-5F4399F98900}"/>
                </a:ext>
              </a:extLst>
            </p:cNvPr>
            <p:cNvSpPr txBox="1"/>
            <p:nvPr/>
          </p:nvSpPr>
          <p:spPr>
            <a:xfrm>
              <a:off x="4526250" y="1592552"/>
              <a:ext cx="1679265"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dirty="0">
                  <a:solidFill>
                    <a:srgbClr val="BE0064"/>
                  </a:solidFill>
                  <a:latin typeface="Arial" panose="020B0604020202020204" pitchFamily="34" charset="0"/>
                  <a:cs typeface="Arial" panose="020B0604020202020204" pitchFamily="34" charset="0"/>
                </a:rPr>
                <a:t>×1.2</a:t>
              </a:r>
            </a:p>
          </p:txBody>
        </p:sp>
        <p:sp>
          <p:nvSpPr>
            <p:cNvPr id="55" name="TextBox 212">
              <a:extLst>
                <a:ext uri="{FF2B5EF4-FFF2-40B4-BE49-F238E27FC236}">
                  <a16:creationId xmlns:a16="http://schemas.microsoft.com/office/drawing/2014/main" id="{76B81021-DD98-460A-8793-E7A21A409200}"/>
                </a:ext>
              </a:extLst>
            </p:cNvPr>
            <p:cNvSpPr txBox="1"/>
            <p:nvPr/>
          </p:nvSpPr>
          <p:spPr>
            <a:xfrm>
              <a:off x="4668645" y="4234205"/>
              <a:ext cx="2276900"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dirty="0">
                  <a:solidFill>
                    <a:srgbClr val="BE0064"/>
                  </a:solidFill>
                  <a:latin typeface="Arial" panose="020B0604020202020204" pitchFamily="34" charset="0"/>
                  <a:cs typeface="Arial" panose="020B0604020202020204" pitchFamily="34" charset="0"/>
                </a:rPr>
                <a:t>×1.2</a:t>
              </a:r>
            </a:p>
          </p:txBody>
        </p:sp>
      </p:gr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Practice question (2)</a:t>
            </a: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28</a:t>
            </a:fld>
            <a:endParaRPr lang="en-US" dirty="0"/>
          </a:p>
        </p:txBody>
      </p:sp>
      <p:sp>
        <p:nvSpPr>
          <p:cNvPr id="16" name="TextBox 15">
            <a:extLst>
              <a:ext uri="{FF2B5EF4-FFF2-40B4-BE49-F238E27FC236}">
                <a16:creationId xmlns:a16="http://schemas.microsoft.com/office/drawing/2014/main" id="{1529AA43-2CD7-402C-A279-00E9E8D6452A}"/>
              </a:ext>
            </a:extLst>
          </p:cNvPr>
          <p:cNvSpPr txBox="1"/>
          <p:nvPr/>
        </p:nvSpPr>
        <p:spPr>
          <a:xfrm>
            <a:off x="-86511" y="109536"/>
            <a:ext cx="178553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sp>
        <p:nvSpPr>
          <p:cNvPr id="27" name="TextBox 26">
            <a:extLst>
              <a:ext uri="{FF2B5EF4-FFF2-40B4-BE49-F238E27FC236}">
                <a16:creationId xmlns:a16="http://schemas.microsoft.com/office/drawing/2014/main" id="{B0368C08-DEAE-4069-AAC6-76CF00AF1749}"/>
              </a:ext>
            </a:extLst>
          </p:cNvPr>
          <p:cNvSpPr txBox="1"/>
          <p:nvPr/>
        </p:nvSpPr>
        <p:spPr>
          <a:xfrm>
            <a:off x="7156883" y="1189824"/>
            <a:ext cx="1796615" cy="460511"/>
          </a:xfrm>
          <a:prstGeom prst="rect">
            <a:avLst/>
          </a:prstGeom>
          <a:noFill/>
        </p:spPr>
        <p:txBody>
          <a:bodyPr wrap="square" rtlCol="0">
            <a:spAutoFit/>
          </a:bodyPr>
          <a:lstStyle/>
          <a:p>
            <a:pPr>
              <a:lnSpc>
                <a:spcPts val="3100"/>
              </a:lnSpc>
              <a:spcAft>
                <a:spcPts val="600"/>
              </a:spcAft>
            </a:pPr>
            <a:r>
              <a:rPr lang="en-US" sz="2400" b="1" dirty="0">
                <a:latin typeface="Arial" panose="020B0604020202020204" pitchFamily="34" charset="0"/>
                <a:cs typeface="Arial" panose="020B0604020202020204" pitchFamily="34" charset="0"/>
              </a:rPr>
              <a:t>20% VAT:</a:t>
            </a:r>
          </a:p>
        </p:txBody>
      </p:sp>
      <p:sp>
        <p:nvSpPr>
          <p:cNvPr id="37" name="Rectangle 36">
            <a:extLst>
              <a:ext uri="{FF2B5EF4-FFF2-40B4-BE49-F238E27FC236}">
                <a16:creationId xmlns:a16="http://schemas.microsoft.com/office/drawing/2014/main" id="{DEC661E7-375A-43CC-A15A-D545F8D7B179}"/>
              </a:ext>
              <a:ext uri="{C183D7F6-B498-43B3-948B-1728B52AA6E4}">
                <adec:decorative xmlns:adec="http://schemas.microsoft.com/office/drawing/2017/decorative" val="1"/>
              </a:ext>
            </a:extLst>
          </p:cNvPr>
          <p:cNvSpPr/>
          <p:nvPr/>
        </p:nvSpPr>
        <p:spPr>
          <a:xfrm>
            <a:off x="10875528" y="3520113"/>
            <a:ext cx="903637" cy="322307"/>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37">
            <a:extLst>
              <a:ext uri="{FF2B5EF4-FFF2-40B4-BE49-F238E27FC236}">
                <a16:creationId xmlns:a16="http://schemas.microsoft.com/office/drawing/2014/main" id="{C25F13A7-3BD3-4798-8F43-38977C5C4B73}"/>
              </a:ext>
              <a:ext uri="{C183D7F6-B498-43B3-948B-1728B52AA6E4}">
                <adec:decorative xmlns:adec="http://schemas.microsoft.com/office/drawing/2017/decorative" val="1"/>
              </a:ext>
            </a:extLst>
          </p:cNvPr>
          <p:cNvSpPr/>
          <p:nvPr/>
        </p:nvSpPr>
        <p:spPr>
          <a:xfrm>
            <a:off x="10879474" y="2250734"/>
            <a:ext cx="848403" cy="305381"/>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9" name="Rectangle 38">
            <a:extLst>
              <a:ext uri="{FF2B5EF4-FFF2-40B4-BE49-F238E27FC236}">
                <a16:creationId xmlns:a16="http://schemas.microsoft.com/office/drawing/2014/main" id="{7614D224-DE13-4821-AAF4-FA9A65229C67}"/>
              </a:ext>
              <a:ext uri="{C183D7F6-B498-43B3-948B-1728B52AA6E4}">
                <adec:decorative xmlns:adec="http://schemas.microsoft.com/office/drawing/2017/decorative" val="1"/>
              </a:ext>
            </a:extLst>
          </p:cNvPr>
          <p:cNvSpPr/>
          <p:nvPr/>
        </p:nvSpPr>
        <p:spPr>
          <a:xfrm>
            <a:off x="10409741" y="1521783"/>
            <a:ext cx="609812" cy="293886"/>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a:extLst>
              <a:ext uri="{FF2B5EF4-FFF2-40B4-BE49-F238E27FC236}">
                <a16:creationId xmlns:a16="http://schemas.microsoft.com/office/drawing/2014/main" id="{A8402F69-9748-4817-A7A3-07666D86C99A}"/>
              </a:ext>
              <a:ext uri="{C183D7F6-B498-43B3-948B-1728B52AA6E4}">
                <adec:decorative xmlns:adec="http://schemas.microsoft.com/office/drawing/2017/decorative" val="1"/>
              </a:ext>
            </a:extLst>
          </p:cNvPr>
          <p:cNvSpPr/>
          <p:nvPr/>
        </p:nvSpPr>
        <p:spPr>
          <a:xfrm>
            <a:off x="10509886" y="4214381"/>
            <a:ext cx="609812" cy="293886"/>
          </a:xfrm>
          <a:prstGeom prst="rect">
            <a:avLst/>
          </a:prstGeom>
          <a:solidFill>
            <a:srgbClr val="BE0064"/>
          </a:solidFill>
          <a:ln>
            <a:solidFill>
              <a:srgbClr val="BE006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a:extLst>
              <a:ext uri="{FF2B5EF4-FFF2-40B4-BE49-F238E27FC236}">
                <a16:creationId xmlns:a16="http://schemas.microsoft.com/office/drawing/2014/main" id="{F864660F-B5FC-F438-EDF0-DD8D4358CCFE}"/>
              </a:ext>
            </a:extLst>
          </p:cNvPr>
          <p:cNvSpPr txBox="1"/>
          <p:nvPr/>
        </p:nvSpPr>
        <p:spPr>
          <a:xfrm>
            <a:off x="293929" y="5156021"/>
            <a:ext cx="7284687" cy="1200329"/>
          </a:xfrm>
          <a:prstGeom prst="rect">
            <a:avLst/>
          </a:prstGeom>
          <a:noFill/>
        </p:spPr>
        <p:txBody>
          <a:bodyPr wrap="square">
            <a:spAutoFit/>
          </a:bodyPr>
          <a:lstStyle/>
          <a:p>
            <a:pPr algn="r"/>
            <a:r>
              <a:rPr lang="en-GB" sz="2800" dirty="0">
                <a:latin typeface="Times New Roman" panose="02020603050405020304" pitchFamily="18" charset="0"/>
                <a:cs typeface="Times New Roman" panose="02020603050405020304" pitchFamily="18" charset="0"/>
              </a:rPr>
              <a:t>……………….. </a:t>
            </a:r>
            <a:r>
              <a:rPr lang="en-GB" sz="2800" b="1" dirty="0">
                <a:latin typeface="Times New Roman" panose="02020603050405020304" pitchFamily="18" charset="0"/>
                <a:cs typeface="Times New Roman" panose="02020603050405020304" pitchFamily="18" charset="0"/>
              </a:rPr>
              <a:t>(5)</a:t>
            </a:r>
          </a:p>
          <a:p>
            <a:pPr algn="r"/>
            <a:endParaRPr lang="en-GB" sz="1400" i="1" dirty="0">
              <a:latin typeface="Times New Roman" panose="02020603050405020304" pitchFamily="18" charset="0"/>
              <a:ea typeface="Calibri" panose="020F0502020204030204" pitchFamily="34" charset="0"/>
              <a:cs typeface="Times New Roman" panose="02020603050405020304" pitchFamily="18" charset="0"/>
            </a:endParaRPr>
          </a:p>
          <a:p>
            <a:pPr algn="r"/>
            <a:r>
              <a:rPr lang="en-GB" sz="1400" i="1" dirty="0">
                <a:latin typeface="Arial"/>
                <a:ea typeface="Calibri" panose="020F0502020204030204" pitchFamily="34" charset="0"/>
                <a:cs typeface="Arial"/>
              </a:rPr>
              <a:t>	   </a:t>
            </a:r>
            <a:r>
              <a:rPr lang="en-GB" sz="1400" i="1" dirty="0">
                <a:latin typeface="Arial" panose="020B0604020202020204" pitchFamily="34" charset="0"/>
                <a:ea typeface="+mn-lt"/>
                <a:cs typeface="Arial" panose="020B0604020202020204" pitchFamily="34" charset="0"/>
              </a:rPr>
              <a:t>Q15 from Pearson Edexcel Practice Tests: Set 4 Regular (1F)  </a:t>
            </a:r>
            <a:r>
              <a:rPr lang="en-GB" sz="1400" dirty="0">
                <a:latin typeface="Arial" panose="020B0604020202020204" pitchFamily="34" charset="0"/>
                <a:ea typeface="+mn-lt"/>
                <a:cs typeface="Arial" panose="020B0604020202020204" pitchFamily="34" charset="0"/>
              </a:rPr>
              <a:t> </a:t>
            </a:r>
          </a:p>
          <a:p>
            <a:pPr algn="r"/>
            <a:r>
              <a:rPr lang="en-GB" sz="1400" i="1" dirty="0">
                <a:latin typeface="Arial" panose="020B0604020202020204" pitchFamily="34" charset="0"/>
                <a:ea typeface="+mn-lt"/>
                <a:cs typeface="Arial" panose="020B0604020202020204" pitchFamily="34" charset="0"/>
              </a:rPr>
              <a:t>(From mathsemporium.com</a:t>
            </a:r>
            <a:r>
              <a:rPr lang="en-GB" sz="1600" i="1" dirty="0">
                <a:latin typeface="Arial" panose="020B0604020202020204" pitchFamily="34" charset="0"/>
                <a:ea typeface="+mn-lt"/>
                <a:cs typeface="Arial" panose="020B0604020202020204" pitchFamily="34" charset="0"/>
              </a:rPr>
              <a:t>)</a:t>
            </a:r>
            <a:r>
              <a:rPr lang="en-GB" sz="1600" dirty="0">
                <a:latin typeface="Arial" panose="020B0604020202020204" pitchFamily="34" charset="0"/>
                <a:ea typeface="+mn-lt"/>
                <a:cs typeface="Arial" panose="020B0604020202020204" pitchFamily="34" charset="0"/>
              </a:rPr>
              <a:t> </a:t>
            </a:r>
            <a:endParaRPr lang="en-GB" sz="16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88AFA2DC-072A-76D8-483B-C811CFE74F41}"/>
              </a:ext>
            </a:extLst>
          </p:cNvPr>
          <p:cNvSpPr txBox="1"/>
          <p:nvPr/>
        </p:nvSpPr>
        <p:spPr>
          <a:xfrm>
            <a:off x="869600" y="1504949"/>
            <a:ext cx="6141308" cy="1200329"/>
          </a:xfrm>
          <a:prstGeom prst="rect">
            <a:avLst/>
          </a:prstGeom>
          <a:noFill/>
        </p:spPr>
        <p:txBody>
          <a:bodyPr wrap="square">
            <a:spAutoFit/>
          </a:bodyPr>
          <a:lstStyle/>
          <a:p>
            <a:r>
              <a:rPr lang="en-GB" dirty="0">
                <a:latin typeface="Times New Roman" panose="02020603050405020304" pitchFamily="18" charset="0"/>
                <a:cs typeface="Times New Roman" panose="02020603050405020304" pitchFamily="18" charset="0"/>
              </a:rPr>
              <a:t>Tom wants to buy the plants as cheaply as possible.</a:t>
            </a:r>
          </a:p>
          <a:p>
            <a:endParaRPr lang="en-GB" dirty="0">
              <a:latin typeface="Times New Roman" panose="02020603050405020304" pitchFamily="18" charset="0"/>
              <a:cs typeface="Times New Roman" panose="02020603050405020304" pitchFamily="18" charset="0"/>
            </a:endParaRPr>
          </a:p>
          <a:p>
            <a:r>
              <a:rPr lang="en-GB" dirty="0">
                <a:latin typeface="Times New Roman" panose="02020603050405020304" pitchFamily="18" charset="0"/>
                <a:cs typeface="Times New Roman" panose="02020603050405020304" pitchFamily="18" charset="0"/>
              </a:rPr>
              <a:t>Should Tom buy the plants from Kirsty’s Plants or Hedge World?</a:t>
            </a:r>
          </a:p>
        </p:txBody>
      </p:sp>
      <p:sp>
        <p:nvSpPr>
          <p:cNvPr id="31" name="TextBox 30">
            <a:extLst>
              <a:ext uri="{FF2B5EF4-FFF2-40B4-BE49-F238E27FC236}">
                <a16:creationId xmlns:a16="http://schemas.microsoft.com/office/drawing/2014/main" id="{0D89B043-B4DB-4086-E774-86396EB0219E}"/>
              </a:ext>
            </a:extLst>
          </p:cNvPr>
          <p:cNvSpPr txBox="1"/>
          <p:nvPr/>
        </p:nvSpPr>
        <p:spPr>
          <a:xfrm>
            <a:off x="968073" y="3301142"/>
            <a:ext cx="2413704" cy="1223997"/>
          </a:xfrm>
          <a:prstGeom prst="rect">
            <a:avLst/>
          </a:prstGeom>
          <a:noFill/>
          <a:ln>
            <a:solidFill>
              <a:schemeClr val="tx1"/>
            </a:solidFill>
          </a:ln>
        </p:spPr>
        <p:txBody>
          <a:bodyPr wrap="square">
            <a:spAutoFit/>
          </a:bodyPr>
          <a:lstStyle/>
          <a:p>
            <a:pPr algn="ctr" rtl="0" fontAlgn="base"/>
            <a:r>
              <a:rPr lang="en-US" b="1" i="0" dirty="0">
                <a:solidFill>
                  <a:srgbClr val="000000"/>
                </a:solidFill>
                <a:effectLst/>
                <a:latin typeface="Times New Roman"/>
                <a:cs typeface="Times New Roman"/>
              </a:rPr>
              <a:t>Kirsty’s Plants</a:t>
            </a:r>
          </a:p>
          <a:p>
            <a:pPr algn="ctr" rtl="0" fontAlgn="base"/>
            <a:endParaRPr lang="en-US" b="1" dirty="0">
              <a:solidFill>
                <a:srgbClr val="000000"/>
              </a:solidFill>
              <a:latin typeface="Times New Roman"/>
              <a:cs typeface="Times New Roman"/>
            </a:endParaRPr>
          </a:p>
          <a:p>
            <a:pPr algn="ctr" rtl="0" fontAlgn="base"/>
            <a:r>
              <a:rPr lang="en-US" dirty="0">
                <a:solidFill>
                  <a:srgbClr val="000000"/>
                </a:solidFill>
                <a:latin typeface="Times New Roman"/>
                <a:cs typeface="Times New Roman"/>
              </a:rPr>
              <a:t>£2.39 each</a:t>
            </a:r>
            <a:r>
              <a:rPr lang="en-US" b="0" i="0" dirty="0">
                <a:solidFill>
                  <a:srgbClr val="000000"/>
                </a:solidFill>
                <a:effectLst/>
                <a:latin typeface="Times New Roman" panose="02020603050405020304" pitchFamily="18" charset="0"/>
              </a:rPr>
              <a:t> </a:t>
            </a:r>
            <a:endParaRPr lang="en-US" b="0" i="0" dirty="0">
              <a:solidFill>
                <a:srgbClr val="000000"/>
              </a:solidFill>
              <a:effectLst/>
              <a:latin typeface="Segoe UI" panose="020B0502040204020203" pitchFamily="34" charset="0"/>
            </a:endParaRPr>
          </a:p>
        </p:txBody>
      </p:sp>
      <p:sp>
        <p:nvSpPr>
          <p:cNvPr id="32" name="TextBox 31">
            <a:extLst>
              <a:ext uri="{FF2B5EF4-FFF2-40B4-BE49-F238E27FC236}">
                <a16:creationId xmlns:a16="http://schemas.microsoft.com/office/drawing/2014/main" id="{0D89B043-B4DB-4086-E774-86396EB0219E}"/>
              </a:ext>
            </a:extLst>
          </p:cNvPr>
          <p:cNvSpPr txBox="1"/>
          <p:nvPr/>
        </p:nvSpPr>
        <p:spPr>
          <a:xfrm>
            <a:off x="3834723" y="3307938"/>
            <a:ext cx="2413704" cy="1200329"/>
          </a:xfrm>
          <a:prstGeom prst="rect">
            <a:avLst/>
          </a:prstGeom>
          <a:noFill/>
          <a:ln>
            <a:solidFill>
              <a:schemeClr val="tx1"/>
            </a:solidFill>
          </a:ln>
        </p:spPr>
        <p:txBody>
          <a:bodyPr wrap="square">
            <a:spAutoFit/>
          </a:bodyPr>
          <a:lstStyle/>
          <a:p>
            <a:pPr algn="ctr" rtl="0" fontAlgn="base"/>
            <a:r>
              <a:rPr lang="en-US" b="1" dirty="0">
                <a:solidFill>
                  <a:srgbClr val="000000"/>
                </a:solidFill>
                <a:latin typeface="Times New Roman"/>
                <a:cs typeface="Times New Roman"/>
              </a:rPr>
              <a:t>Hedge World</a:t>
            </a:r>
          </a:p>
          <a:p>
            <a:pPr algn="ctr" rtl="0" fontAlgn="base"/>
            <a:r>
              <a:rPr lang="en-US" i="0" dirty="0">
                <a:solidFill>
                  <a:srgbClr val="000000"/>
                </a:solidFill>
                <a:effectLst/>
                <a:latin typeface="Times New Roman"/>
                <a:cs typeface="Times New Roman"/>
              </a:rPr>
              <a:t>Pack of 25</a:t>
            </a:r>
            <a:endParaRPr lang="en-US" b="1" dirty="0">
              <a:solidFill>
                <a:srgbClr val="000000"/>
              </a:solidFill>
              <a:latin typeface="Times New Roman"/>
              <a:cs typeface="Times New Roman"/>
            </a:endParaRPr>
          </a:p>
          <a:p>
            <a:pPr algn="ctr" rtl="0" fontAlgn="base"/>
            <a:r>
              <a:rPr lang="en-US" dirty="0">
                <a:solidFill>
                  <a:srgbClr val="000000"/>
                </a:solidFill>
                <a:latin typeface="Times New Roman"/>
                <a:cs typeface="Times New Roman"/>
              </a:rPr>
              <a:t>£52.50 plus VAT at 20%</a:t>
            </a:r>
            <a:endParaRPr lang="en-US" b="0" i="0"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168447828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7" restart="whenNotActive" fill="hold" evtFilter="cancelBubble" nodeType="interactiveSeq">
                <p:stCondLst>
                  <p:cond evt="onClick" delay="0">
                    <p:tgtEl>
                      <p:spTgt spid="3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37"/>
                                        </p:tgtEl>
                                        <p:attrNameLst>
                                          <p:attrName>style.visibility</p:attrName>
                                        </p:attrNameLst>
                                      </p:cBhvr>
                                      <p:to>
                                        <p:strVal val="hidden"/>
                                      </p:to>
                                    </p:set>
                                  </p:childTnLst>
                                </p:cTn>
                              </p:par>
                            </p:childTnLst>
                          </p:cTn>
                        </p:par>
                      </p:childTnLst>
                    </p:cTn>
                  </p:par>
                </p:childTnLst>
              </p:cTn>
              <p:nextCondLst>
                <p:cond evt="onClick" delay="0">
                  <p:tgtEl>
                    <p:spTgt spid="37"/>
                  </p:tgtEl>
                </p:cond>
              </p:nextCondLst>
            </p:seq>
            <p:seq concurrent="1" nextAc="seek">
              <p:cTn id="12" restart="whenNotActive" fill="hold" evtFilter="cancelBubble" nodeType="interactiveSeq">
                <p:stCondLst>
                  <p:cond evt="onClick" delay="0">
                    <p:tgtEl>
                      <p:spTgt spid="3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38"/>
                                        </p:tgtEl>
                                        <p:attrNameLst>
                                          <p:attrName>style.visibility</p:attrName>
                                        </p:attrNameLst>
                                      </p:cBhvr>
                                      <p:to>
                                        <p:strVal val="hidden"/>
                                      </p:to>
                                    </p:set>
                                  </p:childTnLst>
                                </p:cTn>
                              </p:par>
                            </p:childTnLst>
                          </p:cTn>
                        </p:par>
                      </p:childTnLst>
                    </p:cTn>
                  </p:par>
                </p:childTnLst>
              </p:cTn>
              <p:nextCondLst>
                <p:cond evt="onClick" delay="0">
                  <p:tgtEl>
                    <p:spTgt spid="38"/>
                  </p:tgtEl>
                </p:cond>
              </p:nextCondLst>
            </p:seq>
            <p:seq concurrent="1" nextAc="seek">
              <p:cTn id="17" restart="whenNotActive" fill="hold" evtFilter="cancelBubble" nodeType="interactiveSeq">
                <p:stCondLst>
                  <p:cond evt="onClick" delay="0">
                    <p:tgtEl>
                      <p:spTgt spid="39"/>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39"/>
                                        </p:tgtEl>
                                        <p:attrNameLst>
                                          <p:attrName>style.visibility</p:attrName>
                                        </p:attrNameLst>
                                      </p:cBhvr>
                                      <p:to>
                                        <p:strVal val="hidden"/>
                                      </p:to>
                                    </p:set>
                                  </p:childTnLst>
                                </p:cTn>
                              </p:par>
                            </p:childTnLst>
                          </p:cTn>
                        </p:par>
                      </p:childTnLst>
                    </p:cTn>
                  </p:par>
                </p:childTnLst>
              </p:cTn>
              <p:nextCondLst>
                <p:cond evt="onClick" delay="0">
                  <p:tgtEl>
                    <p:spTgt spid="39"/>
                  </p:tgtEl>
                </p:cond>
              </p:nextCondLst>
            </p:seq>
          </p:childTnLst>
        </p:cTn>
      </p:par>
    </p:tnLst>
    <p:bldLst>
      <p:bldP spid="37" grpId="0" animBg="1"/>
      <p:bldP spid="38" grpId="0" animBg="1"/>
      <p:bldP spid="39" grpId="0" animBg="1"/>
      <p:bldP spid="1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419497" y="433421"/>
            <a:ext cx="9144000" cy="1395379"/>
          </a:xfrm>
          <a:solidFill>
            <a:srgbClr val="BE0064"/>
          </a:solidFill>
          <a:ln>
            <a:solidFill>
              <a:srgbClr val="BE0064"/>
            </a:solidFill>
          </a:ln>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review: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Percentage change and best buys</a:t>
            </a:r>
            <a:endParaRPr lang="en-GB" sz="4000" dirty="0"/>
          </a:p>
        </p:txBody>
      </p:sp>
      <p:sp>
        <p:nvSpPr>
          <p:cNvPr id="7" name="Subtitle 2">
            <a:extLst>
              <a:ext uri="{FF2B5EF4-FFF2-40B4-BE49-F238E27FC236}">
                <a16:creationId xmlns:a16="http://schemas.microsoft.com/office/drawing/2014/main" id="{13263C75-0454-43FB-B0EA-4509EC19BB7F}"/>
              </a:ext>
            </a:extLst>
          </p:cNvPr>
          <p:cNvSpPr txBox="1">
            <a:spLocks/>
          </p:cNvSpPr>
          <p:nvPr/>
        </p:nvSpPr>
        <p:spPr>
          <a:xfrm>
            <a:off x="1419497" y="4905317"/>
            <a:ext cx="9144000" cy="1185271"/>
          </a:xfrm>
          <a:prstGeom prst="rect">
            <a:avLst/>
          </a:prstGeom>
          <a:ln w="38100">
            <a:no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ts val="3100"/>
              </a:lnSpc>
              <a:spcAft>
                <a:spcPts val="600"/>
              </a:spcAft>
            </a:pPr>
            <a:r>
              <a:rPr lang="en-GB" b="1" dirty="0">
                <a:solidFill>
                  <a:srgbClr val="BE0064"/>
                </a:solidFill>
                <a:latin typeface="Arial" panose="020B0604020202020204" pitchFamily="34" charset="0"/>
                <a:cs typeface="Arial" panose="020B0604020202020204" pitchFamily="34" charset="0"/>
              </a:rPr>
              <a:t>Suggested further steps/areas to work on</a:t>
            </a:r>
          </a:p>
          <a:p>
            <a:pPr marL="231775" indent="-231775" algn="l">
              <a:lnSpc>
                <a:spcPts val="3100"/>
              </a:lnSpc>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Calculate percentage change given original and new amounts</a:t>
            </a:r>
          </a:p>
        </p:txBody>
      </p:sp>
      <p:sp>
        <p:nvSpPr>
          <p:cNvPr id="4" name="Slide Number Placeholder 3">
            <a:extLst>
              <a:ext uri="{FF2B5EF4-FFF2-40B4-BE49-F238E27FC236}">
                <a16:creationId xmlns:a16="http://schemas.microsoft.com/office/drawing/2014/main" id="{8D6827A3-B91F-4385-896A-93F2EEC9C0C2}"/>
              </a:ext>
            </a:extLst>
          </p:cNvPr>
          <p:cNvSpPr>
            <a:spLocks noGrp="1"/>
          </p:cNvSpPr>
          <p:nvPr>
            <p:ph type="sldNum" sz="quarter" idx="12"/>
          </p:nvPr>
        </p:nvSpPr>
        <p:spPr/>
        <p:txBody>
          <a:bodyPr/>
          <a:lstStyle/>
          <a:p>
            <a:fld id="{A75AAEF5-C690-5D4B-B5C7-510283CCFE4D}" type="slidenum">
              <a:rPr lang="en-US" smtClean="0"/>
              <a:t>29</a:t>
            </a:fld>
            <a:endParaRPr lang="en-US"/>
          </a:p>
        </p:txBody>
      </p:sp>
      <p:sp>
        <p:nvSpPr>
          <p:cNvPr id="8" name="Subtitle 2">
            <a:extLst>
              <a:ext uri="{FF2B5EF4-FFF2-40B4-BE49-F238E27FC236}">
                <a16:creationId xmlns:a16="http://schemas.microsoft.com/office/drawing/2014/main" id="{6D17EB91-628E-46AE-9928-24046C5C62CF}"/>
              </a:ext>
            </a:extLst>
          </p:cNvPr>
          <p:cNvSpPr txBox="1">
            <a:spLocks/>
          </p:cNvSpPr>
          <p:nvPr/>
        </p:nvSpPr>
        <p:spPr>
          <a:xfrm>
            <a:off x="1405469" y="2070126"/>
            <a:ext cx="9144000" cy="2671208"/>
          </a:xfrm>
          <a:prstGeom prst="rect">
            <a:avLst/>
          </a:prstGeom>
          <a:ln w="38100">
            <a:solidFill>
              <a:srgbClr val="BE0064"/>
            </a:solidFill>
          </a:ln>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ts val="3100"/>
              </a:lnSpc>
              <a:spcBef>
                <a:spcPts val="600"/>
              </a:spcBef>
              <a:spcAft>
                <a:spcPts val="600"/>
              </a:spcAft>
            </a:pPr>
            <a:r>
              <a:rPr lang="en-GB" sz="9600" b="1" dirty="0">
                <a:solidFill>
                  <a:srgbClr val="BE0064"/>
                </a:solidFill>
                <a:latin typeface="Arial" panose="020B0604020202020204" pitchFamily="34" charset="0"/>
                <a:cs typeface="Arial" panose="020B0604020202020204" pitchFamily="34" charset="0"/>
              </a:rPr>
              <a:t>Objectives</a:t>
            </a:r>
          </a:p>
          <a:p>
            <a:pPr marL="231775" indent="-231775" algn="l">
              <a:lnSpc>
                <a:spcPct val="100000"/>
              </a:lnSpc>
              <a:spcBef>
                <a:spcPts val="600"/>
              </a:spcBef>
              <a:spcAft>
                <a:spcPts val="600"/>
              </a:spcAft>
              <a:buFont typeface="Arial" panose="020B0604020202020204" pitchFamily="34" charset="0"/>
              <a:buChar char="•"/>
            </a:pPr>
            <a:r>
              <a:rPr lang="en-GB" sz="9600" dirty="0">
                <a:latin typeface="Arial" panose="020B0604020202020204" pitchFamily="34" charset="0"/>
                <a:cs typeface="Arial" panose="020B0604020202020204" pitchFamily="34" charset="0"/>
              </a:rPr>
              <a:t>Become fluent at working with percentage change</a:t>
            </a:r>
          </a:p>
          <a:p>
            <a:pPr marL="231775" indent="-231775" algn="l">
              <a:lnSpc>
                <a:spcPct val="100000"/>
              </a:lnSpc>
              <a:spcBef>
                <a:spcPts val="600"/>
              </a:spcBef>
              <a:spcAft>
                <a:spcPts val="600"/>
              </a:spcAft>
              <a:buFont typeface="Arial" panose="020B0604020202020204" pitchFamily="34" charset="0"/>
              <a:buChar char="•"/>
            </a:pPr>
            <a:r>
              <a:rPr lang="en-GB" sz="9600" dirty="0">
                <a:latin typeface="Arial" panose="020B0604020202020204" pitchFamily="34" charset="0"/>
                <a:cs typeface="Arial" panose="020B0604020202020204" pitchFamily="34" charset="0"/>
              </a:rPr>
              <a:t>Determine the best deal following a percentage change</a:t>
            </a:r>
          </a:p>
          <a:p>
            <a:pPr marL="231775" indent="-231775" algn="l">
              <a:lnSpc>
                <a:spcPct val="100000"/>
              </a:lnSpc>
              <a:spcBef>
                <a:spcPts val="600"/>
              </a:spcBef>
              <a:spcAft>
                <a:spcPts val="600"/>
              </a:spcAft>
              <a:buFont typeface="Arial" panose="020B0604020202020204" pitchFamily="34" charset="0"/>
              <a:buChar char="•"/>
            </a:pPr>
            <a:r>
              <a:rPr lang="en-GB" sz="9600" dirty="0">
                <a:latin typeface="Arial" panose="020B0604020202020204" pitchFamily="34" charset="0"/>
                <a:cs typeface="Arial" panose="020B0604020202020204" pitchFamily="34" charset="0"/>
              </a:rPr>
              <a:t>Understand different approaches to solving multi-step percentage problems</a:t>
            </a:r>
          </a:p>
          <a:p>
            <a:pPr marL="231775" indent="-231775" algn="l">
              <a:lnSpc>
                <a:spcPct val="100000"/>
              </a:lnSpc>
              <a:spcBef>
                <a:spcPts val="600"/>
              </a:spcBef>
              <a:spcAft>
                <a:spcPts val="600"/>
              </a:spcAft>
              <a:buFont typeface="Arial" panose="020B0604020202020204" pitchFamily="34" charset="0"/>
              <a:buChar char="•"/>
            </a:pPr>
            <a:r>
              <a:rPr lang="en-GB" sz="9600" dirty="0">
                <a:latin typeface="Arial" panose="020B0604020202020204" pitchFamily="34" charset="0"/>
                <a:cs typeface="Arial" panose="020B0604020202020204" pitchFamily="34" charset="0"/>
              </a:rPr>
              <a:t>Use representations to provide insight when solving problems</a:t>
            </a:r>
          </a:p>
          <a:p>
            <a:pPr marL="231775" indent="-231775" algn="l">
              <a:lnSpc>
                <a:spcPct val="100000"/>
              </a:lnSpc>
              <a:spcBef>
                <a:spcPts val="600"/>
              </a:spcBef>
              <a:spcAft>
                <a:spcPts val="600"/>
              </a:spcAft>
              <a:buFont typeface="Arial" panose="020B0604020202020204" pitchFamily="34" charset="0"/>
              <a:buChar char="•"/>
            </a:pPr>
            <a:endParaRPr lang="en-GB" sz="9600" dirty="0">
              <a:latin typeface="Arial" panose="020B0604020202020204" pitchFamily="34" charset="0"/>
              <a:cs typeface="Arial" panose="020B0604020202020204" pitchFamily="34" charset="0"/>
            </a:endParaRPr>
          </a:p>
          <a:p>
            <a:pPr algn="l">
              <a:lnSpc>
                <a:spcPct val="100000"/>
              </a:lnSpc>
              <a:spcAft>
                <a:spcPts val="600"/>
              </a:spcAft>
            </a:pPr>
            <a:endParaRPr lang="en-GB" sz="9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6096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rgbClr val="BE0064"/>
                </a:solidFill>
                <a:latin typeface="Arial" panose="020B0604020202020204" pitchFamily="34" charset="0"/>
                <a:cs typeface="Arial" panose="020B0604020202020204" pitchFamily="34" charset="0"/>
              </a:rPr>
              <a:t>Different approaches</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smtClean="0"/>
              <a:t>3</a:t>
            </a:fld>
            <a:endParaRPr lang="en-US" dirty="0"/>
          </a:p>
        </p:txBody>
      </p:sp>
      <p:sp>
        <p:nvSpPr>
          <p:cNvPr id="21" name="TextBox 20">
            <a:extLst>
              <a:ext uri="{FF2B5EF4-FFF2-40B4-BE49-F238E27FC236}">
                <a16:creationId xmlns:a16="http://schemas.microsoft.com/office/drawing/2014/main" id="{1529AA43-2CD7-402C-A279-00E9E8D6452A}"/>
              </a:ext>
            </a:extLst>
          </p:cNvPr>
          <p:cNvSpPr txBox="1"/>
          <p:nvPr/>
        </p:nvSpPr>
        <p:spPr>
          <a:xfrm>
            <a:off x="-86511" y="109536"/>
            <a:ext cx="178553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sp>
        <p:nvSpPr>
          <p:cNvPr id="25" name="TextBox 24">
            <a:extLst>
              <a:ext uri="{FF2B5EF4-FFF2-40B4-BE49-F238E27FC236}">
                <a16:creationId xmlns:a16="http://schemas.microsoft.com/office/drawing/2014/main" id="{D695DAA3-72AF-4626-A982-2E2DDB2144EE}"/>
              </a:ext>
            </a:extLst>
          </p:cNvPr>
          <p:cNvSpPr txBox="1"/>
          <p:nvPr/>
        </p:nvSpPr>
        <p:spPr>
          <a:xfrm>
            <a:off x="1158908" y="2611699"/>
            <a:ext cx="1967227" cy="964367"/>
          </a:xfrm>
          <a:prstGeom prst="rect">
            <a:avLst/>
          </a:prstGeom>
          <a:noFill/>
        </p:spPr>
        <p:txBody>
          <a:bodyPr wrap="square" rtlCol="0">
            <a:spAutoFit/>
          </a:bodyPr>
          <a:lstStyle/>
          <a:p>
            <a:pPr algn="ctr">
              <a:lnSpc>
                <a:spcPts val="3100"/>
              </a:lnSpc>
              <a:spcAft>
                <a:spcPts val="600"/>
              </a:spcAft>
            </a:pPr>
            <a:r>
              <a:rPr lang="en-US" sz="2800" dirty="0">
                <a:latin typeface="Arial" panose="020B0604020202020204" pitchFamily="34" charset="0"/>
                <a:cs typeface="Arial" panose="020B0604020202020204" pitchFamily="34" charset="0"/>
              </a:rPr>
              <a:t>Nel</a:t>
            </a:r>
            <a:endParaRPr lang="en-US" sz="2400" dirty="0">
              <a:latin typeface="Arial" panose="020B0604020202020204" pitchFamily="34" charset="0"/>
              <a:cs typeface="Arial" panose="020B0604020202020204" pitchFamily="34" charset="0"/>
            </a:endParaRPr>
          </a:p>
          <a:p>
            <a:pPr>
              <a:lnSpc>
                <a:spcPts val="3100"/>
              </a:lnSpc>
              <a:spcAft>
                <a:spcPts val="600"/>
              </a:spcAft>
            </a:pPr>
            <a:r>
              <a:rPr lang="en-US" sz="2800" dirty="0">
                <a:latin typeface="Arial" panose="020B0604020202020204" pitchFamily="34" charset="0"/>
                <a:cs typeface="Arial" panose="020B0604020202020204" pitchFamily="34" charset="0"/>
              </a:rPr>
              <a:t> </a:t>
            </a:r>
          </a:p>
        </p:txBody>
      </p:sp>
      <p:pic>
        <p:nvPicPr>
          <p:cNvPr id="26" name="Picture 25" descr="A stick figure drawing of a girl.">
            <a:extLst>
              <a:ext uri="{FF2B5EF4-FFF2-40B4-BE49-F238E27FC236}">
                <a16:creationId xmlns:a16="http://schemas.microsoft.com/office/drawing/2014/main" id="{F999A52F-A9C5-4706-B893-320E776F922F}"/>
              </a:ext>
            </a:extLst>
          </p:cNvPr>
          <p:cNvPicPr>
            <a:picLocks noChangeAspect="1"/>
          </p:cNvPicPr>
          <p:nvPr/>
        </p:nvPicPr>
        <p:blipFill rotWithShape="1">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rcRect l="15209" r="-15209"/>
          <a:stretch/>
        </p:blipFill>
        <p:spPr>
          <a:xfrm>
            <a:off x="771769" y="1437579"/>
            <a:ext cx="1730727" cy="1730727"/>
          </a:xfrm>
          <a:prstGeom prst="rect">
            <a:avLst/>
          </a:prstGeom>
        </p:spPr>
      </p:pic>
      <p:pic>
        <p:nvPicPr>
          <p:cNvPr id="32" name="Picture 31" descr="A stick figure drawing of a boy.">
            <a:extLst>
              <a:ext uri="{FF2B5EF4-FFF2-40B4-BE49-F238E27FC236}">
                <a16:creationId xmlns:a16="http://schemas.microsoft.com/office/drawing/2014/main" id="{EA3A0ED8-3C7F-4F91-B593-0A24B966DB3D}"/>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l="26552" r="-26552"/>
          <a:stretch/>
        </p:blipFill>
        <p:spPr>
          <a:xfrm>
            <a:off x="4957117" y="1482625"/>
            <a:ext cx="1732089" cy="1732089"/>
          </a:xfrm>
          <a:prstGeom prst="rect">
            <a:avLst/>
          </a:prstGeom>
        </p:spPr>
      </p:pic>
      <p:pic>
        <p:nvPicPr>
          <p:cNvPr id="33" name="Picture 32" descr="A stick figure drawing of a girl with her arms out to the sides.">
            <a:extLst>
              <a:ext uri="{FF2B5EF4-FFF2-40B4-BE49-F238E27FC236}">
                <a16:creationId xmlns:a16="http://schemas.microsoft.com/office/drawing/2014/main" id="{F2342F33-8F7E-4304-96B9-529D06C1581B}"/>
              </a:ext>
            </a:extLst>
          </p:cNvPr>
          <p:cNvPicPr>
            <a:picLocks noChangeAspect="1"/>
          </p:cNvPicPr>
          <p:nvPr/>
        </p:nvPicPr>
        <p:blipFill>
          <a:blip r:embed="rId5"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8868589" y="1566925"/>
            <a:ext cx="1018396" cy="1647789"/>
          </a:xfrm>
          <a:prstGeom prst="rect">
            <a:avLst/>
          </a:prstGeom>
        </p:spPr>
      </p:pic>
      <p:sp>
        <p:nvSpPr>
          <p:cNvPr id="34" name="TextBox 33">
            <a:extLst>
              <a:ext uri="{FF2B5EF4-FFF2-40B4-BE49-F238E27FC236}">
                <a16:creationId xmlns:a16="http://schemas.microsoft.com/office/drawing/2014/main" id="{ADF8D0FB-7FC1-43A7-897E-7643750690B8}"/>
              </a:ext>
            </a:extLst>
          </p:cNvPr>
          <p:cNvSpPr txBox="1"/>
          <p:nvPr/>
        </p:nvSpPr>
        <p:spPr>
          <a:xfrm>
            <a:off x="5405328" y="2611699"/>
            <a:ext cx="1967227" cy="964367"/>
          </a:xfrm>
          <a:prstGeom prst="rect">
            <a:avLst/>
          </a:prstGeom>
          <a:noFill/>
        </p:spPr>
        <p:txBody>
          <a:bodyPr wrap="square" rtlCol="0">
            <a:spAutoFit/>
          </a:bodyPr>
          <a:lstStyle/>
          <a:p>
            <a:pPr algn="ctr">
              <a:lnSpc>
                <a:spcPts val="3100"/>
              </a:lnSpc>
              <a:spcAft>
                <a:spcPts val="600"/>
              </a:spcAft>
            </a:pPr>
            <a:r>
              <a:rPr lang="en-US" sz="2800" dirty="0">
                <a:latin typeface="Arial" panose="020B0604020202020204" pitchFamily="34" charset="0"/>
                <a:cs typeface="Arial" panose="020B0604020202020204" pitchFamily="34" charset="0"/>
              </a:rPr>
              <a:t>Reuben</a:t>
            </a:r>
            <a:endParaRPr lang="en-US" sz="2400" dirty="0">
              <a:latin typeface="Arial" panose="020B0604020202020204" pitchFamily="34" charset="0"/>
              <a:cs typeface="Arial" panose="020B0604020202020204" pitchFamily="34" charset="0"/>
            </a:endParaRPr>
          </a:p>
          <a:p>
            <a:pPr>
              <a:lnSpc>
                <a:spcPts val="3100"/>
              </a:lnSpc>
              <a:spcAft>
                <a:spcPts val="600"/>
              </a:spcAft>
            </a:pPr>
            <a:r>
              <a:rPr lang="en-US" sz="2800" dirty="0">
                <a:latin typeface="Arial" panose="020B0604020202020204" pitchFamily="34" charset="0"/>
                <a:cs typeface="Arial" panose="020B0604020202020204" pitchFamily="34" charset="0"/>
              </a:rPr>
              <a:t> </a:t>
            </a:r>
          </a:p>
        </p:txBody>
      </p:sp>
      <p:sp>
        <p:nvSpPr>
          <p:cNvPr id="35" name="TextBox 34">
            <a:extLst>
              <a:ext uri="{FF2B5EF4-FFF2-40B4-BE49-F238E27FC236}">
                <a16:creationId xmlns:a16="http://schemas.microsoft.com/office/drawing/2014/main" id="{BA16802C-6D9A-456F-8A8A-C9AADAF5C5CB}"/>
              </a:ext>
            </a:extLst>
          </p:cNvPr>
          <p:cNvSpPr txBox="1"/>
          <p:nvPr/>
        </p:nvSpPr>
        <p:spPr>
          <a:xfrm>
            <a:off x="9377787" y="2611699"/>
            <a:ext cx="1967227" cy="964367"/>
          </a:xfrm>
          <a:prstGeom prst="rect">
            <a:avLst/>
          </a:prstGeom>
          <a:noFill/>
        </p:spPr>
        <p:txBody>
          <a:bodyPr wrap="square" rtlCol="0">
            <a:spAutoFit/>
          </a:bodyPr>
          <a:lstStyle/>
          <a:p>
            <a:pPr algn="ctr">
              <a:lnSpc>
                <a:spcPts val="3100"/>
              </a:lnSpc>
              <a:spcAft>
                <a:spcPts val="600"/>
              </a:spcAft>
            </a:pPr>
            <a:r>
              <a:rPr lang="en-US" sz="2800" dirty="0" err="1">
                <a:latin typeface="Arial" panose="020B0604020202020204" pitchFamily="34" charset="0"/>
                <a:cs typeface="Arial" panose="020B0604020202020204" pitchFamily="34" charset="0"/>
              </a:rPr>
              <a:t>Saskia</a:t>
            </a:r>
            <a:endParaRPr lang="en-US" sz="2400" dirty="0">
              <a:latin typeface="Arial" panose="020B0604020202020204" pitchFamily="34" charset="0"/>
              <a:cs typeface="Arial" panose="020B0604020202020204" pitchFamily="34" charset="0"/>
            </a:endParaRPr>
          </a:p>
          <a:p>
            <a:pPr>
              <a:lnSpc>
                <a:spcPts val="3100"/>
              </a:lnSpc>
              <a:spcAft>
                <a:spcPts val="600"/>
              </a:spcAft>
            </a:pPr>
            <a:r>
              <a:rPr lang="en-US" sz="2800" dirty="0">
                <a:latin typeface="Arial" panose="020B0604020202020204" pitchFamily="34" charset="0"/>
                <a:cs typeface="Arial" panose="020B0604020202020204" pitchFamily="34" charset="0"/>
              </a:rPr>
              <a:t> </a:t>
            </a:r>
          </a:p>
        </p:txBody>
      </p:sp>
      <p:pic>
        <p:nvPicPr>
          <p:cNvPr id="36" name="Picture 35">
            <a:extLst>
              <a:ext uri="{FF2B5EF4-FFF2-40B4-BE49-F238E27FC236}">
                <a16:creationId xmlns:a16="http://schemas.microsoft.com/office/drawing/2014/main" id="{8284C2E4-9BC8-4CD1-9AA0-8413E5386FBD}"/>
              </a:ext>
            </a:extLst>
          </p:cNvPr>
          <p:cNvPicPr>
            <a:picLocks noChangeAspect="1"/>
          </p:cNvPicPr>
          <p:nvPr/>
        </p:nvPicPr>
        <p:blipFill>
          <a:blip r:embed="rId6">
            <a:extLst>
              <a:ext uri="{28A0092B-C50C-407E-A947-70E740481C1C}">
                <a14:useLocalDpi xmlns:a14="http://schemas.microsoft.com/office/drawing/2010/main"/>
              </a:ext>
            </a:extLst>
          </a:blip>
          <a:stretch>
            <a:fillRect/>
          </a:stretch>
        </p:blipFill>
        <p:spPr>
          <a:xfrm>
            <a:off x="227662" y="3405277"/>
            <a:ext cx="3742784" cy="1433443"/>
          </a:xfrm>
          <a:prstGeom prst="rect">
            <a:avLst/>
          </a:prstGeom>
          <a:effectLst>
            <a:outerShdw blurRad="50800" dist="38100" dir="2700000" algn="tl" rotWithShape="0">
              <a:prstClr val="black">
                <a:alpha val="40000"/>
              </a:prstClr>
            </a:outerShdw>
          </a:effectLst>
        </p:spPr>
      </p:pic>
      <p:pic>
        <p:nvPicPr>
          <p:cNvPr id="3" name="Picture 2" descr="Text, letter&#10;&#10;Description automatically generated">
            <a:extLst>
              <a:ext uri="{FF2B5EF4-FFF2-40B4-BE49-F238E27FC236}">
                <a16:creationId xmlns:a16="http://schemas.microsoft.com/office/drawing/2014/main" id="{CC83A477-B4EA-4BD9-96CC-22F6F459605D}"/>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8393279" y="3405277"/>
            <a:ext cx="3534917" cy="1798331"/>
          </a:xfrm>
          <a:prstGeom prst="rect">
            <a:avLst/>
          </a:prstGeom>
          <a:effectLst>
            <a:outerShdw blurRad="50800" dist="38100" dir="2700000" algn="tl" rotWithShape="0">
              <a:prstClr val="black">
                <a:alpha val="40000"/>
              </a:prstClr>
            </a:outerShdw>
          </a:effectLst>
        </p:spPr>
      </p:pic>
      <p:pic>
        <p:nvPicPr>
          <p:cNvPr id="20" name="Picture 19" descr="A picture containing text&#10;&#10;Description automatically generated">
            <a:extLst>
              <a:ext uri="{FF2B5EF4-FFF2-40B4-BE49-F238E27FC236}">
                <a16:creationId xmlns:a16="http://schemas.microsoft.com/office/drawing/2014/main" id="{C59DB65D-B947-4528-B8E2-C370F82C5D97}"/>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4506062" y="3397723"/>
            <a:ext cx="3314704" cy="710294"/>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7002498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358537"/>
            <a:ext cx="9144000" cy="1420290"/>
          </a:xfrm>
          <a:solidFill>
            <a:srgbClr val="BE0064"/>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5: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Credits</a:t>
            </a:r>
            <a:endParaRPr lang="en-GB" sz="4000" dirty="0"/>
          </a:p>
        </p:txBody>
      </p:sp>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001436"/>
            <a:ext cx="9144000" cy="3203421"/>
          </a:xfrm>
          <a:ln w="38100">
            <a:solidFill>
              <a:srgbClr val="BE0064"/>
            </a:solidFill>
          </a:ln>
        </p:spPr>
        <p:txBody>
          <a:bodyPr>
            <a:normAutofit fontScale="62500" lnSpcReduction="20000"/>
          </a:bodyPr>
          <a:lstStyle/>
          <a:p>
            <a:pPr algn="l">
              <a:lnSpc>
                <a:spcPts val="3100"/>
              </a:lnSpc>
              <a:spcBef>
                <a:spcPts val="600"/>
              </a:spcBef>
              <a:spcAft>
                <a:spcPts val="600"/>
              </a:spcAft>
            </a:pPr>
            <a:r>
              <a:rPr lang="en-GB" sz="3800" b="1" dirty="0">
                <a:solidFill>
                  <a:srgbClr val="BE0064"/>
                </a:solidFill>
                <a:latin typeface="Arial" panose="020B0604020202020204" pitchFamily="34" charset="0"/>
                <a:cs typeface="Arial" panose="020B0604020202020204" pitchFamily="34" charset="0"/>
              </a:rPr>
              <a:t>Photo acknowledgements</a:t>
            </a:r>
          </a:p>
          <a:p>
            <a:pPr algn="l"/>
            <a:r>
              <a:rPr lang="en-GB" sz="4000" b="1" i="0" dirty="0">
                <a:solidFill>
                  <a:srgbClr val="000000"/>
                </a:solidFill>
                <a:effectLst/>
                <a:latin typeface="arial" panose="020B0604020202020204" pitchFamily="34" charset="0"/>
              </a:rPr>
              <a:t>Shutterstock.com: </a:t>
            </a:r>
            <a:r>
              <a:rPr lang="en-GB" sz="4000" b="0" i="0" dirty="0" err="1">
                <a:solidFill>
                  <a:srgbClr val="000000"/>
                </a:solidFill>
                <a:effectLst/>
                <a:latin typeface="arial" panose="020B0604020202020204" pitchFamily="34" charset="0"/>
              </a:rPr>
              <a:t>Kitch</a:t>
            </a:r>
            <a:r>
              <a:rPr lang="en-GB" sz="4000" b="0" i="0" dirty="0">
                <a:solidFill>
                  <a:srgbClr val="000000"/>
                </a:solidFill>
                <a:effectLst/>
                <a:latin typeface="arial" panose="020B0604020202020204" pitchFamily="34" charset="0"/>
              </a:rPr>
              <a:t> Bain, Vectorfair.com; </a:t>
            </a:r>
            <a:r>
              <a:rPr lang="en-GB" sz="4000" b="0" i="0" dirty="0" err="1">
                <a:solidFill>
                  <a:srgbClr val="000000"/>
                </a:solidFill>
                <a:effectLst/>
                <a:latin typeface="arial" panose="020B0604020202020204" pitchFamily="34" charset="0"/>
              </a:rPr>
              <a:t>joom</a:t>
            </a:r>
            <a:r>
              <a:rPr lang="en-GB" sz="4000" b="0" i="0" dirty="0">
                <a:solidFill>
                  <a:srgbClr val="000000"/>
                </a:solidFill>
                <a:effectLst/>
                <a:latin typeface="arial" panose="020B0604020202020204" pitchFamily="34" charset="0"/>
              </a:rPr>
              <a:t> </a:t>
            </a:r>
            <a:r>
              <a:rPr lang="en-GB" sz="4000" b="0" i="0" dirty="0" err="1">
                <a:solidFill>
                  <a:srgbClr val="000000"/>
                </a:solidFill>
                <a:effectLst/>
                <a:latin typeface="arial" panose="020B0604020202020204" pitchFamily="34" charset="0"/>
              </a:rPr>
              <a:t>seeda</a:t>
            </a:r>
            <a:endParaRPr lang="en-GB" sz="4000" b="0" i="0" dirty="0">
              <a:solidFill>
                <a:srgbClr val="000000"/>
              </a:solidFill>
              <a:effectLst/>
              <a:latin typeface="Cambria" panose="02040503050406030204" pitchFamily="18" charset="0"/>
            </a:endParaRPr>
          </a:p>
          <a:p>
            <a:pPr algn="l"/>
            <a:endParaRPr lang="en-GB" sz="3800" dirty="0">
              <a:solidFill>
                <a:srgbClr val="222222"/>
              </a:solidFill>
              <a:effectLst/>
              <a:latin typeface="Arial" panose="020B0604020202020204" pitchFamily="34" charset="0"/>
            </a:endParaRPr>
          </a:p>
          <a:p>
            <a:pPr algn="l">
              <a:lnSpc>
                <a:spcPts val="3100"/>
              </a:lnSpc>
              <a:spcBef>
                <a:spcPts val="600"/>
              </a:spcBef>
              <a:spcAft>
                <a:spcPts val="600"/>
              </a:spcAft>
            </a:pPr>
            <a:r>
              <a:rPr lang="en-GB" sz="3800" b="1" dirty="0">
                <a:solidFill>
                  <a:srgbClr val="BE0064"/>
                </a:solidFill>
                <a:latin typeface="Arial" panose="020B0604020202020204" pitchFamily="34" charset="0"/>
                <a:cs typeface="Arial" panose="020B0604020202020204" pitchFamily="34" charset="0"/>
              </a:rPr>
              <a:t>Text acknowledgements</a:t>
            </a:r>
          </a:p>
          <a:p>
            <a:pPr algn="l"/>
            <a:r>
              <a:rPr lang="en-GB" sz="3800" b="1" i="0" dirty="0">
                <a:solidFill>
                  <a:srgbClr val="000000"/>
                </a:solidFill>
                <a:effectLst/>
                <a:latin typeface="Arial" panose="020B0604020202020204" pitchFamily="34" charset="0"/>
              </a:rPr>
              <a:t>Pearson Education Ltd: </a:t>
            </a:r>
            <a:r>
              <a:rPr lang="en-GB" sz="3800" dirty="0">
                <a:solidFill>
                  <a:srgbClr val="000000"/>
                </a:solidFill>
                <a:latin typeface="Arial" panose="020B0604020202020204" pitchFamily="34" charset="0"/>
              </a:rPr>
              <a:t>Pearson Edexcel GCSE (9 – 1) </a:t>
            </a:r>
            <a:r>
              <a:rPr lang="en-GB" sz="3800" b="0" i="0" dirty="0">
                <a:solidFill>
                  <a:srgbClr val="000000"/>
                </a:solidFill>
                <a:effectLst/>
                <a:latin typeface="Arial" panose="020B0604020202020204" pitchFamily="34" charset="0"/>
              </a:rPr>
              <a:t>In Mathematics (1MA1) Foundation (Non-Calculator) Paper 1F</a:t>
            </a:r>
          </a:p>
          <a:p>
            <a:pPr algn="l"/>
            <a:r>
              <a:rPr lang="en-GB" sz="3800" b="1" i="0" dirty="0">
                <a:solidFill>
                  <a:srgbClr val="000000"/>
                </a:solidFill>
                <a:effectLst/>
                <a:latin typeface="Arial" panose="020B0604020202020204" pitchFamily="34" charset="0"/>
              </a:rPr>
              <a:t>Pearson Education Ltd</a:t>
            </a:r>
            <a:r>
              <a:rPr lang="en-GB" sz="3800" b="1" dirty="0">
                <a:effectLst/>
                <a:latin typeface="Arial" panose="020B0604020202020204" pitchFamily="34" charset="0"/>
                <a:cs typeface="Arial" panose="020B0604020202020204" pitchFamily="34" charset="0"/>
              </a:rPr>
              <a:t>: </a:t>
            </a:r>
            <a:r>
              <a:rPr lang="en-GB" sz="3800" dirty="0">
                <a:effectLst/>
                <a:latin typeface="Arial" panose="020B0604020202020204" pitchFamily="34" charset="0"/>
                <a:ea typeface="Times New Roman" panose="02020603050405020304" pitchFamily="18" charset="0"/>
                <a:cs typeface="Arial" panose="020B0604020202020204" pitchFamily="34" charset="0"/>
              </a:rPr>
              <a:t>Pearson Edexcel Practice Tests: Set 4 Regular (1F)  (From mathsemporium.com)</a:t>
            </a:r>
          </a:p>
          <a:p>
            <a:pPr algn="l"/>
            <a:endParaRPr lang="en-GB" sz="3800" b="0" i="0" dirty="0">
              <a:solidFill>
                <a:srgbClr val="000000"/>
              </a:solidFill>
              <a:effectLst/>
              <a:highlight>
                <a:srgbClr val="FFFF00"/>
              </a:highlight>
              <a:latin typeface="Arial" panose="020B0604020202020204" pitchFamily="34" charset="0"/>
            </a:endParaRPr>
          </a:p>
          <a:p>
            <a:pPr algn="l"/>
            <a:endParaRPr lang="en-GB" sz="3800" b="0" i="0" dirty="0">
              <a:solidFill>
                <a:srgbClr val="222222"/>
              </a:solidFill>
              <a:effectLst/>
              <a:latin typeface="Arial" panose="020B0604020202020204" pitchFamily="34" charset="0"/>
            </a:endParaRPr>
          </a:p>
          <a:p>
            <a:pPr marL="231775" indent="-231775" algn="l">
              <a:lnSpc>
                <a:spcPct val="100000"/>
              </a:lnSpc>
              <a:spcAft>
                <a:spcPts val="600"/>
              </a:spcAft>
              <a:buFont typeface="Arial" panose="020B0604020202020204" pitchFamily="34" charset="0"/>
              <a:buChar char="•"/>
            </a:pPr>
            <a:endParaRPr lang="en-GB" sz="9600" dirty="0">
              <a:latin typeface="Arial" panose="020B0604020202020204" pitchFamily="34" charset="0"/>
              <a:cs typeface="Arial" panose="020B0604020202020204" pitchFamily="34" charset="0"/>
            </a:endParaRPr>
          </a:p>
          <a:p>
            <a:pPr algn="l"/>
            <a:endParaRPr lang="en-GB"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pic>
        <p:nvPicPr>
          <p:cNvPr id="7" name="Picture 6">
            <a:extLst>
              <a:ext uri="{FF2B5EF4-FFF2-40B4-BE49-F238E27FC236}">
                <a16:creationId xmlns:a16="http://schemas.microsoft.com/office/drawing/2014/main" id="{2DC0381F-0853-4458-B99F-FFEBB7098DE7}"/>
              </a:ext>
              <a:ext uri="{C183D7F6-B498-43B3-948B-1728B52AA6E4}">
                <adec:decorative xmlns:adec="http://schemas.microsoft.com/office/drawing/2017/decorative" val="1"/>
              </a:ext>
            </a:extLst>
          </p:cNvPr>
          <p:cNvPicPr/>
          <p:nvPr/>
        </p:nvPicPr>
        <p:blipFill>
          <a:blip r:embed="rId4" cstate="email">
            <a:extLst>
              <a:ext uri="{28A0092B-C50C-407E-A947-70E740481C1C}">
                <a14:useLocalDpi xmlns:a14="http://schemas.microsoft.com/office/drawing/2010/main"/>
              </a:ext>
            </a:extLst>
          </a:blip>
          <a:stretch>
            <a:fillRect/>
          </a:stretch>
        </p:blipFill>
        <p:spPr>
          <a:xfrm>
            <a:off x="370311" y="322595"/>
            <a:ext cx="3473556" cy="617216"/>
          </a:xfrm>
          <a:prstGeom prst="rect">
            <a:avLst/>
          </a:prstGeom>
        </p:spPr>
      </p:pic>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0"/>
              </a:ext>
            </a:extLst>
          </p:cNvPr>
          <p:cNvSpPr>
            <a:spLocks noGrp="1"/>
          </p:cNvSpPr>
          <p:nvPr>
            <p:ph type="sldNum" sz="quarter" idx="12"/>
          </p:nvPr>
        </p:nvSpPr>
        <p:spPr/>
        <p:txBody>
          <a:bodyPr/>
          <a:lstStyle/>
          <a:p>
            <a:fld id="{A75AAEF5-C690-5D4B-B5C7-510283CCFE4D}" type="slidenum">
              <a:rPr lang="en-US" smtClean="0"/>
              <a:t>30</a:t>
            </a:fld>
            <a:endParaRPr lang="en-US" dirty="0"/>
          </a:p>
        </p:txBody>
      </p:sp>
      <p:pic>
        <p:nvPicPr>
          <p:cNvPr id="6" name="Picture 5">
            <a:extLst>
              <a:ext uri="{FF2B5EF4-FFF2-40B4-BE49-F238E27FC236}">
                <a16:creationId xmlns:a16="http://schemas.microsoft.com/office/drawing/2014/main" id="{DD8202D4-F650-4637-FF95-D3545C2551EA}"/>
              </a:ext>
            </a:extLst>
          </p:cNvPr>
          <p:cNvPicPr>
            <a:picLocks noChangeAspect="1"/>
          </p:cNvPicPr>
          <p:nvPr/>
        </p:nvPicPr>
        <p:blipFill>
          <a:blip r:embed="rId5" cstate="email">
            <a:extLst>
              <a:ext uri="{28A0092B-C50C-407E-A947-70E740481C1C}">
                <a14:useLocalDpi xmlns:a14="http://schemas.microsoft.com/office/drawing/2010/main"/>
              </a:ext>
            </a:extLst>
          </a:blip>
          <a:srcRect/>
          <a:stretch>
            <a:fillRect/>
          </a:stretch>
        </p:blipFill>
        <p:spPr bwMode="auto">
          <a:xfrm>
            <a:off x="5243474" y="63431"/>
            <a:ext cx="1705051" cy="870975"/>
          </a:xfrm>
          <a:prstGeom prst="rect">
            <a:avLst/>
          </a:prstGeom>
          <a:noFill/>
        </p:spPr>
      </p:pic>
    </p:spTree>
    <p:extLst>
      <p:ext uri="{BB962C8B-B14F-4D97-AF65-F5344CB8AC3E}">
        <p14:creationId xmlns:p14="http://schemas.microsoft.com/office/powerpoint/2010/main" val="3782213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noProof="0" dirty="0">
                <a:solidFill>
                  <a:srgbClr val="BE0064"/>
                </a:solidFill>
                <a:latin typeface="Arial" panose="020B0604020202020204" pitchFamily="34" charset="0"/>
                <a:cs typeface="Arial" panose="020B0604020202020204" pitchFamily="34" charset="0"/>
              </a:rPr>
              <a:t>Nel</a:t>
            </a: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’s approach</a:t>
            </a: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smtClean="0"/>
              <a:t>4</a:t>
            </a:fld>
            <a:endParaRPr lang="en-US" dirty="0"/>
          </a:p>
        </p:txBody>
      </p:sp>
      <p:sp>
        <p:nvSpPr>
          <p:cNvPr id="10" name="TextBox 9">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13" name="TextBox 12">
            <a:extLst>
              <a:ext uri="{FF2B5EF4-FFF2-40B4-BE49-F238E27FC236}">
                <a16:creationId xmlns:a16="http://schemas.microsoft.com/office/drawing/2014/main" id="{92B977E0-1E79-4D70-AE9B-F5ACB10F60B4}"/>
              </a:ext>
            </a:extLst>
          </p:cNvPr>
          <p:cNvSpPr txBox="1"/>
          <p:nvPr/>
        </p:nvSpPr>
        <p:spPr>
          <a:xfrm>
            <a:off x="2973261" y="4063496"/>
            <a:ext cx="6386501" cy="1943998"/>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pPr marL="457200" indent="-457200">
              <a:lnSpc>
                <a:spcPct val="150000"/>
              </a:lnSpc>
              <a:buFont typeface="Arial"/>
              <a:buChar char="•"/>
            </a:pPr>
            <a:r>
              <a:rPr lang="en-GB" sz="3200" i="0" dirty="0">
                <a:latin typeface="Arial" panose="020B0604020202020204" pitchFamily="34" charset="0"/>
                <a:cs typeface="Arial" panose="020B0604020202020204" pitchFamily="34" charset="0"/>
              </a:rPr>
              <a:t>What has Nel done?</a:t>
            </a:r>
          </a:p>
          <a:p>
            <a:pPr marL="457200" indent="-457200">
              <a:lnSpc>
                <a:spcPct val="150000"/>
              </a:lnSpc>
              <a:buFont typeface="Arial"/>
              <a:buChar char="•"/>
            </a:pPr>
            <a:r>
              <a:rPr lang="en-GB" sz="3200" i="0" dirty="0">
                <a:latin typeface="Arial" panose="020B0604020202020204" pitchFamily="34" charset="0"/>
                <a:cs typeface="Arial" panose="020B0604020202020204" pitchFamily="34" charset="0"/>
              </a:rPr>
              <a:t>Why has Nel multiplied by 15?</a:t>
            </a:r>
          </a:p>
        </p:txBody>
      </p:sp>
      <p:pic>
        <p:nvPicPr>
          <p:cNvPr id="9" name="Picture 8"/>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440583" y="1500948"/>
            <a:ext cx="5451859" cy="208800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561747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rgbClr val="BE0064"/>
                </a:solidFill>
                <a:latin typeface="Arial" panose="020B0604020202020204" pitchFamily="34" charset="0"/>
                <a:cs typeface="Arial" panose="020B0604020202020204" pitchFamily="34" charset="0"/>
              </a:rPr>
              <a:t>Reuben</a:t>
            </a: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’s approach</a:t>
            </a: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smtClean="0"/>
              <a:t>5</a:t>
            </a:fld>
            <a:endParaRPr lang="en-US" dirty="0"/>
          </a:p>
        </p:txBody>
      </p:sp>
      <p:sp>
        <p:nvSpPr>
          <p:cNvPr id="10" name="TextBox 9">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7" name="TextBox 6">
            <a:extLst>
              <a:ext uri="{FF2B5EF4-FFF2-40B4-BE49-F238E27FC236}">
                <a16:creationId xmlns:a16="http://schemas.microsoft.com/office/drawing/2014/main" id="{92B977E0-1E79-4D70-AE9B-F5ACB10F60B4}"/>
              </a:ext>
            </a:extLst>
          </p:cNvPr>
          <p:cNvSpPr txBox="1"/>
          <p:nvPr/>
        </p:nvSpPr>
        <p:spPr>
          <a:xfrm>
            <a:off x="2253064" y="3998610"/>
            <a:ext cx="7644595" cy="1363282"/>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pPr marL="457200" indent="-457200">
              <a:buFont typeface="Arial"/>
              <a:buChar char="•"/>
            </a:pPr>
            <a:r>
              <a:rPr lang="en-GB" sz="3200" i="0" dirty="0">
                <a:latin typeface="Arial" panose="020B0604020202020204" pitchFamily="34" charset="0"/>
                <a:cs typeface="Arial" panose="020B0604020202020204" pitchFamily="34" charset="0"/>
              </a:rPr>
              <a:t>What has Reuben done?</a:t>
            </a:r>
          </a:p>
          <a:p>
            <a:pPr marL="457200" indent="-457200">
              <a:lnSpc>
                <a:spcPct val="150000"/>
              </a:lnSpc>
              <a:buFont typeface="Arial"/>
              <a:buChar char="•"/>
            </a:pPr>
            <a:r>
              <a:rPr lang="en-GB" sz="3200" i="0" dirty="0">
                <a:latin typeface="Arial" panose="020B0604020202020204" pitchFamily="34" charset="0"/>
                <a:cs typeface="Arial" panose="020B0604020202020204" pitchFamily="34" charset="0"/>
              </a:rPr>
              <a:t>Why has Reuben multiplied by 1.5?</a:t>
            </a:r>
          </a:p>
        </p:txBody>
      </p:sp>
      <p:pic>
        <p:nvPicPr>
          <p:cNvPr id="3" name="Picture 2" descr="A picture containing text&#10;&#10;Description automatically generated">
            <a:extLst>
              <a:ext uri="{FF2B5EF4-FFF2-40B4-BE49-F238E27FC236}">
                <a16:creationId xmlns:a16="http://schemas.microsoft.com/office/drawing/2014/main" id="{98640872-EB1B-4624-AE1C-D7C7F4CA4BAD}"/>
              </a:ext>
            </a:extLst>
          </p:cNvPr>
          <p:cNvPicPr>
            <a:picLocks noChangeAspect="1"/>
          </p:cNvPicPr>
          <p:nvPr/>
        </p:nvPicPr>
        <p:blipFill>
          <a:blip r:embed="rId3"/>
          <a:stretch>
            <a:fillRect/>
          </a:stretch>
        </p:blipFill>
        <p:spPr>
          <a:xfrm>
            <a:off x="3019537" y="2006620"/>
            <a:ext cx="5201376" cy="1114581"/>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031879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xt, letter&#10;&#10;Description automatically generated">
            <a:extLst>
              <a:ext uri="{FF2B5EF4-FFF2-40B4-BE49-F238E27FC236}">
                <a16:creationId xmlns:a16="http://schemas.microsoft.com/office/drawing/2014/main" id="{C8FA9F23-C81A-463C-B61F-94FD926B772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507941" y="1364371"/>
            <a:ext cx="5646913" cy="2872775"/>
          </a:xfrm>
          <a:prstGeom prst="rect">
            <a:avLst/>
          </a:prstGeom>
          <a:effectLst>
            <a:outerShdw blurRad="50800" dist="38100" dir="2700000" algn="tl" rotWithShape="0">
              <a:prstClr val="black">
                <a:alpha val="40000"/>
              </a:prstClr>
            </a:outerShdw>
          </a:effectLst>
        </p:spPr>
      </p:pic>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rgbClr val="BE0064"/>
                </a:solidFill>
                <a:latin typeface="Arial" panose="020B0604020202020204" pitchFamily="34" charset="0"/>
                <a:cs typeface="Arial" panose="020B0604020202020204" pitchFamily="34" charset="0"/>
              </a:rPr>
              <a:t>Saskia</a:t>
            </a:r>
            <a:r>
              <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rPr>
              <a:t>’s approach</a:t>
            </a: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smtClean="0"/>
              <a:t>6</a:t>
            </a:fld>
            <a:endParaRPr lang="en-US" dirty="0"/>
          </a:p>
        </p:txBody>
      </p:sp>
      <p:sp>
        <p:nvSpPr>
          <p:cNvPr id="10" name="TextBox 9">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13" name="TextBox 12">
            <a:extLst>
              <a:ext uri="{FF2B5EF4-FFF2-40B4-BE49-F238E27FC236}">
                <a16:creationId xmlns:a16="http://schemas.microsoft.com/office/drawing/2014/main" id="{92B977E0-1E79-4D70-AE9B-F5ACB10F60B4}"/>
              </a:ext>
            </a:extLst>
          </p:cNvPr>
          <p:cNvSpPr txBox="1"/>
          <p:nvPr/>
        </p:nvSpPr>
        <p:spPr>
          <a:xfrm>
            <a:off x="1949414" y="4408803"/>
            <a:ext cx="7341621" cy="1799999"/>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pPr marL="457200" indent="-457200">
              <a:lnSpc>
                <a:spcPct val="150000"/>
              </a:lnSpc>
              <a:buFont typeface="Arial"/>
              <a:buChar char="•"/>
            </a:pPr>
            <a:r>
              <a:rPr lang="en-GB" sz="3200" i="0" dirty="0">
                <a:latin typeface="Arial" panose="020B0604020202020204" pitchFamily="34" charset="0"/>
                <a:cs typeface="Arial" panose="020B0604020202020204" pitchFamily="34" charset="0"/>
              </a:rPr>
              <a:t>What has Saskia done?</a:t>
            </a:r>
          </a:p>
          <a:p>
            <a:pPr marL="457200" indent="-457200">
              <a:lnSpc>
                <a:spcPct val="150000"/>
              </a:lnSpc>
              <a:buFont typeface="Arial"/>
              <a:buChar char="•"/>
            </a:pPr>
            <a:r>
              <a:rPr lang="en-GB" sz="3200" i="0" dirty="0">
                <a:latin typeface="Arial" panose="020B0604020202020204" pitchFamily="34" charset="0"/>
                <a:cs typeface="Arial" panose="020B0604020202020204" pitchFamily="34" charset="0"/>
              </a:rPr>
              <a:t>Why has Saskia divided by 2?</a:t>
            </a:r>
          </a:p>
        </p:txBody>
      </p:sp>
      <p:sp>
        <p:nvSpPr>
          <p:cNvPr id="2" name="Oval 1"/>
          <p:cNvSpPr/>
          <p:nvPr/>
        </p:nvSpPr>
        <p:spPr>
          <a:xfrm>
            <a:off x="2523032" y="2607734"/>
            <a:ext cx="1691995" cy="914400"/>
          </a:xfrm>
          <a:prstGeom prst="ellipse">
            <a:avLst/>
          </a:prstGeom>
          <a:noFill/>
          <a:ln w="38100" cmpd="sng">
            <a:solidFill>
              <a:srgbClr val="BE006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85805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rgbClr val="BE0064"/>
                </a:solidFill>
                <a:latin typeface="Arial" panose="020B0604020202020204" pitchFamily="34" charset="0"/>
                <a:cs typeface="Arial" panose="020B0604020202020204" pitchFamily="34" charset="0"/>
              </a:rPr>
              <a:t>Increasing by 50%</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smtClean="0"/>
              <a:t>7</a:t>
            </a:fld>
            <a:endParaRPr lang="en-US" dirty="0"/>
          </a:p>
        </p:txBody>
      </p:sp>
      <p:sp>
        <p:nvSpPr>
          <p:cNvPr id="6" name="TextBox 5">
            <a:extLst>
              <a:ext uri="{FF2B5EF4-FFF2-40B4-BE49-F238E27FC236}">
                <a16:creationId xmlns:a16="http://schemas.microsoft.com/office/drawing/2014/main" id="{1529AA43-2CD7-402C-A279-00E9E8D6452A}"/>
              </a:ext>
            </a:extLst>
          </p:cNvPr>
          <p:cNvSpPr txBox="1"/>
          <p:nvPr/>
        </p:nvSpPr>
        <p:spPr>
          <a:xfrm>
            <a:off x="-86511" y="109536"/>
            <a:ext cx="178553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sp>
        <p:nvSpPr>
          <p:cNvPr id="11" name="TextBox 10">
            <a:extLst>
              <a:ext uri="{FF2B5EF4-FFF2-40B4-BE49-F238E27FC236}">
                <a16:creationId xmlns:a16="http://schemas.microsoft.com/office/drawing/2014/main" id="{92B977E0-1E79-4D70-AE9B-F5ACB10F60B4}"/>
              </a:ext>
            </a:extLst>
          </p:cNvPr>
          <p:cNvSpPr txBox="1"/>
          <p:nvPr/>
        </p:nvSpPr>
        <p:spPr>
          <a:xfrm>
            <a:off x="2668201" y="4757515"/>
            <a:ext cx="6549159" cy="578882"/>
          </a:xfrm>
          <a:prstGeom prst="roundRect">
            <a:avLst/>
          </a:prstGeom>
          <a:solidFill>
            <a:srgbClr val="E6C8D9"/>
          </a:solidFill>
          <a:ln>
            <a:noFill/>
          </a:ln>
        </p:spPr>
        <p:txBody>
          <a:bodyPr wrap="square" rtlCol="0">
            <a:spAutoFit/>
          </a:bodyPr>
          <a:lstStyle>
            <a:defPPr>
              <a:defRPr lang="en-US"/>
            </a:defPPr>
            <a:lvl1pPr>
              <a:defRPr sz="2800" b="0" i="1">
                <a:latin typeface="Cambria Math"/>
              </a:defRPr>
            </a:lvl1pPr>
          </a:lstStyle>
          <a:p>
            <a:pPr algn="ctr"/>
            <a:r>
              <a:rPr lang="en-GB" i="0" dirty="0">
                <a:latin typeface="Arial" panose="020B0604020202020204" pitchFamily="34" charset="0"/>
                <a:cs typeface="Arial" panose="020B0604020202020204" pitchFamily="34" charset="0"/>
              </a:rPr>
              <a:t>What does an increase of 50% mean?</a:t>
            </a:r>
            <a:endParaRPr lang="en-GB" sz="2400" i="0" dirty="0">
              <a:latin typeface="Arial" panose="020B0604020202020204" pitchFamily="34" charset="0"/>
              <a:cs typeface="Arial" panose="020B0604020202020204" pitchFamily="34" charset="0"/>
            </a:endParaRPr>
          </a:p>
        </p:txBody>
      </p:sp>
      <p:pic>
        <p:nvPicPr>
          <p:cNvPr id="10" name="Picture 9" descr="A roll of clear packing tape">
            <a:extLst>
              <a:ext uri="{FF2B5EF4-FFF2-40B4-BE49-F238E27FC236}">
                <a16:creationId xmlns:a16="http://schemas.microsoft.com/office/drawing/2014/main" id="{B9A910D2-3F84-468B-B52D-F4C291A00C69}"/>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l="7036" t="5280" r="25763"/>
          <a:stretch/>
        </p:blipFill>
        <p:spPr>
          <a:xfrm>
            <a:off x="2122889" y="1409244"/>
            <a:ext cx="3265215" cy="3068238"/>
          </a:xfrm>
          <a:prstGeom prst="rect">
            <a:avLst/>
          </a:prstGeom>
        </p:spPr>
      </p:pic>
      <p:pic>
        <p:nvPicPr>
          <p:cNvPr id="13" name="Picture 12" descr="A roll of brown packing tape">
            <a:extLst>
              <a:ext uri="{FF2B5EF4-FFF2-40B4-BE49-F238E27FC236}">
                <a16:creationId xmlns:a16="http://schemas.microsoft.com/office/drawing/2014/main" id="{61E4FEAD-C5ED-42F7-976E-6D9F972A1178}"/>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l="22814" t="8904" r="21821" b="555"/>
          <a:stretch/>
        </p:blipFill>
        <p:spPr>
          <a:xfrm>
            <a:off x="5964575" y="1409245"/>
            <a:ext cx="2814259" cy="3068238"/>
          </a:xfrm>
          <a:prstGeom prst="rect">
            <a:avLst/>
          </a:prstGeom>
        </p:spPr>
      </p:pic>
      <p:sp>
        <p:nvSpPr>
          <p:cNvPr id="14" name="TextBox 13">
            <a:extLst>
              <a:ext uri="{FF2B5EF4-FFF2-40B4-BE49-F238E27FC236}">
                <a16:creationId xmlns:a16="http://schemas.microsoft.com/office/drawing/2014/main" id="{07CC94BB-7F13-4363-8BDB-6D1BA354D3FA}"/>
              </a:ext>
            </a:extLst>
          </p:cNvPr>
          <p:cNvSpPr txBox="1"/>
          <p:nvPr/>
        </p:nvSpPr>
        <p:spPr>
          <a:xfrm>
            <a:off x="4084225" y="2396573"/>
            <a:ext cx="1441131" cy="887422"/>
          </a:xfrm>
          <a:prstGeom prst="rect">
            <a:avLst/>
          </a:prstGeom>
          <a:solidFill>
            <a:schemeClr val="bg1"/>
          </a:solidFill>
          <a:ln w="38100">
            <a:solidFill>
              <a:srgbClr val="B20000"/>
            </a:solidFill>
          </a:ln>
        </p:spPr>
        <p:txBody>
          <a:bodyPr wrap="square" rtlCol="0">
            <a:spAutoFit/>
          </a:bodyPr>
          <a:lstStyle/>
          <a:p>
            <a:pPr algn="ctr">
              <a:lnSpc>
                <a:spcPts val="3100"/>
              </a:lnSpc>
            </a:pPr>
            <a:r>
              <a:rPr lang="en-US" sz="2800" b="1" dirty="0">
                <a:latin typeface="Arial" panose="020B0604020202020204" pitchFamily="34" charset="0"/>
                <a:cs typeface="Arial" panose="020B0604020202020204" pitchFamily="34" charset="0"/>
              </a:rPr>
              <a:t>120 </a:t>
            </a:r>
            <a:br>
              <a:rPr lang="en-US" sz="2800" b="1" dirty="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metres</a:t>
            </a:r>
            <a:endParaRPr lang="en-US" sz="2800"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1B5BA342-E9BB-4C63-B9C4-9CC8262A6A7B}"/>
              </a:ext>
            </a:extLst>
          </p:cNvPr>
          <p:cNvSpPr txBox="1"/>
          <p:nvPr/>
        </p:nvSpPr>
        <p:spPr>
          <a:xfrm>
            <a:off x="7154997" y="2393428"/>
            <a:ext cx="1472171" cy="887422"/>
          </a:xfrm>
          <a:prstGeom prst="rect">
            <a:avLst/>
          </a:prstGeom>
          <a:solidFill>
            <a:schemeClr val="bg1"/>
          </a:solidFill>
          <a:ln w="38100">
            <a:solidFill>
              <a:srgbClr val="B20000"/>
            </a:solidFill>
          </a:ln>
        </p:spPr>
        <p:txBody>
          <a:bodyPr wrap="square" rtlCol="0">
            <a:spAutoFit/>
          </a:bodyPr>
          <a:lstStyle/>
          <a:p>
            <a:pPr algn="ctr">
              <a:lnSpc>
                <a:spcPts val="3100"/>
              </a:lnSpc>
            </a:pPr>
            <a:r>
              <a:rPr lang="en-US" sz="2800" b="1" dirty="0">
                <a:latin typeface="Arial" panose="020B0604020202020204" pitchFamily="34" charset="0"/>
                <a:cs typeface="Arial" panose="020B0604020202020204" pitchFamily="34" charset="0"/>
              </a:rPr>
              <a:t>50% </a:t>
            </a:r>
            <a:br>
              <a:rPr lang="en-US" sz="2800" b="1" dirty="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longer</a:t>
            </a:r>
            <a:r>
              <a:rPr lang="en-US" sz="28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75414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512F0C6-646A-B847-B751-F8629AA1EEBB}"/>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b="1" smtClean="0">
                <a:solidFill>
                  <a:srgbClr val="000000"/>
                </a:solidFill>
                <a:latin typeface="Arial" panose="020B0604020202020204" pitchFamily="34" charset="0"/>
                <a:cs typeface="Arial" panose="020B0604020202020204" pitchFamily="34" charset="0"/>
              </a:rPr>
              <a:t>8</a:t>
            </a:fld>
            <a:endParaRPr lang="en-US" b="1" dirty="0">
              <a:solidFill>
                <a:srgbClr val="000000"/>
              </a:solidFill>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rgbClr val="BE0064"/>
                </a:solidFill>
                <a:latin typeface="Arial" panose="020B0604020202020204" pitchFamily="34" charset="0"/>
                <a:cs typeface="Arial" panose="020B0604020202020204" pitchFamily="34" charset="0"/>
              </a:rPr>
              <a:t>Diagrams</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9" name="Isosceles Triangle 8">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1529AA43-2CD7-402C-A279-00E9E8D6452A}"/>
              </a:ext>
            </a:extLst>
          </p:cNvPr>
          <p:cNvSpPr txBox="1"/>
          <p:nvPr/>
        </p:nvSpPr>
        <p:spPr>
          <a:xfrm>
            <a:off x="-86511" y="109536"/>
            <a:ext cx="178553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sp>
        <p:nvSpPr>
          <p:cNvPr id="13" name="TextBox 12">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rgbClr val="BE0064"/>
            </a:solidFill>
          </a:ln>
        </p:spPr>
        <p:txBody>
          <a:bodyPr wrap="square" rtlCol="0">
            <a:spAutoFit/>
          </a:bodyPr>
          <a:lstStyle/>
          <a:p>
            <a:r>
              <a:rPr lang="en-GB" sz="2000" b="1" dirty="0">
                <a:latin typeface="Arial" panose="020B0604020202020204" pitchFamily="34" charset="0"/>
                <a:cs typeface="Arial" panose="020B0604020202020204" pitchFamily="34" charset="0"/>
              </a:rPr>
              <a:t>Handout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pic>
        <p:nvPicPr>
          <p:cNvPr id="2" name="Picture 1" descr="CfE_L5_Approaches_handout.pdf"/>
          <p:cNvPicPr>
            <a:picLocks noChangeAspect="1"/>
          </p:cNvPicPr>
          <p:nvPr/>
        </p:nvPicPr>
        <p:blipFill rotWithShape="1">
          <a:blip r:embed="rId5" cstate="email">
            <a:extLst>
              <a:ext uri="{28A0092B-C50C-407E-A947-70E740481C1C}">
                <a14:useLocalDpi xmlns:a14="http://schemas.microsoft.com/office/drawing/2010/main"/>
              </a:ext>
            </a:extLst>
          </a:blip>
          <a:srcRect b="7315"/>
          <a:stretch/>
        </p:blipFill>
        <p:spPr>
          <a:xfrm>
            <a:off x="2303526" y="1192076"/>
            <a:ext cx="7530222" cy="4932000"/>
          </a:xfrm>
          <a:prstGeom prst="rect">
            <a:avLst/>
          </a:prstGeom>
          <a:solidFill>
            <a:schemeClr val="bg1"/>
          </a:solidFill>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983688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645919" y="112165"/>
            <a:ext cx="7948613" cy="101704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rgbClr val="BE0064"/>
                </a:solidFill>
                <a:latin typeface="Arial" panose="020B0604020202020204" pitchFamily="34" charset="0"/>
                <a:cs typeface="Arial" panose="020B0604020202020204" pitchFamily="34" charset="0"/>
              </a:rPr>
              <a:t>Whose diagram? (1)</a:t>
            </a:r>
            <a:endParaRPr kumimoji="0" lang="en-US" sz="3600" b="1" i="0" u="none" strike="noStrike" kern="1200" cap="none" spc="0" normalizeH="0" baseline="0" noProof="0" dirty="0">
              <a:ln>
                <a:noFill/>
              </a:ln>
              <a:solidFill>
                <a:srgbClr val="BE0064"/>
              </a:solidFill>
              <a:effectLst/>
              <a:uLnTx/>
              <a:uFillTx/>
              <a:latin typeface="Arial" panose="020B0604020202020204" pitchFamily="34" charset="0"/>
              <a:ea typeface="+mj-ea"/>
              <a:cs typeface="Arial" panose="020B0604020202020204" pitchFamily="34" charset="0"/>
            </a:endParaRP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rgbClr val="BE0064"/>
          </a:solidFill>
          <a:ln>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Slide Number Placeholder 3">
            <a:extLst>
              <a:ext uri="{FF2B5EF4-FFF2-40B4-BE49-F238E27FC236}">
                <a16:creationId xmlns:a16="http://schemas.microsoft.com/office/drawing/2014/main" id="{200C3350-2117-0248-968C-8DADE0DACD17}"/>
              </a:ext>
              <a:ext uri="{C183D7F6-B498-43B3-948B-1728B52AA6E4}">
                <adec:decorative xmlns:adec="http://schemas.microsoft.com/office/drawing/2017/decorative" val="0"/>
              </a:ext>
            </a:extLst>
          </p:cNvPr>
          <p:cNvSpPr>
            <a:spLocks noGrp="1"/>
          </p:cNvSpPr>
          <p:nvPr>
            <p:ph type="sldNum" sz="quarter" idx="12"/>
          </p:nvPr>
        </p:nvSpPr>
        <p:spPr/>
        <p:txBody>
          <a:bodyPr/>
          <a:lstStyle/>
          <a:p>
            <a:fld id="{892959B6-490E-A144-8C7C-88267F972F69}" type="slidenum">
              <a:rPr lang="en-US" smtClean="0"/>
              <a:t>9</a:t>
            </a:fld>
            <a:endParaRPr lang="en-US" dirty="0"/>
          </a:p>
        </p:txBody>
      </p:sp>
      <p:sp>
        <p:nvSpPr>
          <p:cNvPr id="21" name="TextBox 20">
            <a:extLst>
              <a:ext uri="{FF2B5EF4-FFF2-40B4-BE49-F238E27FC236}">
                <a16:creationId xmlns:a16="http://schemas.microsoft.com/office/drawing/2014/main" id="{1529AA43-2CD7-402C-A279-00E9E8D6452A}"/>
              </a:ext>
            </a:extLst>
          </p:cNvPr>
          <p:cNvSpPr txBox="1"/>
          <p:nvPr/>
        </p:nvSpPr>
        <p:spPr>
          <a:xfrm>
            <a:off x="-86511" y="109536"/>
            <a:ext cx="178553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10" name="Group 9">
            <a:extLst>
              <a:ext uri="{FF2B5EF4-FFF2-40B4-BE49-F238E27FC236}">
                <a16:creationId xmlns:a16="http://schemas.microsoft.com/office/drawing/2014/main" id="{E48FB9A2-B9BB-48D4-9722-AFB1F9C57F19}"/>
              </a:ext>
            </a:extLst>
          </p:cNvPr>
          <p:cNvGrpSpPr/>
          <p:nvPr/>
        </p:nvGrpSpPr>
        <p:grpSpPr>
          <a:xfrm>
            <a:off x="7863044" y="1266647"/>
            <a:ext cx="3103402" cy="1411147"/>
            <a:chOff x="7863044" y="1147897"/>
            <a:chExt cx="3103402" cy="1411147"/>
          </a:xfrm>
        </p:grpSpPr>
        <p:pic>
          <p:nvPicPr>
            <p:cNvPr id="13" name="Picture 12">
              <a:extLst>
                <a:ext uri="{FF2B5EF4-FFF2-40B4-BE49-F238E27FC236}">
                  <a16:creationId xmlns:a16="http://schemas.microsoft.com/office/drawing/2014/main" id="{2EEC96C3-5E02-4B2B-9E5A-A46AB065344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982477" y="1459125"/>
              <a:ext cx="2871938" cy="1099919"/>
            </a:xfrm>
            <a:prstGeom prst="rect">
              <a:avLst/>
            </a:prstGeom>
            <a:effectLst>
              <a:outerShdw blurRad="50800" dist="38100" dir="2700000" algn="tl" rotWithShape="0">
                <a:prstClr val="black">
                  <a:alpha val="40000"/>
                </a:prstClr>
              </a:outerShdw>
            </a:effectLst>
          </p:spPr>
        </p:pic>
        <p:sp>
          <p:nvSpPr>
            <p:cNvPr id="16" name="TextBox 15">
              <a:extLst>
                <a:ext uri="{FF2B5EF4-FFF2-40B4-BE49-F238E27FC236}">
                  <a16:creationId xmlns:a16="http://schemas.microsoft.com/office/drawing/2014/main" id="{E290F698-0D49-4CA6-81CA-1CB73A68DFE0}"/>
                </a:ext>
              </a:extLst>
            </p:cNvPr>
            <p:cNvSpPr txBox="1"/>
            <p:nvPr/>
          </p:nvSpPr>
          <p:spPr>
            <a:xfrm>
              <a:off x="7863044" y="1147897"/>
              <a:ext cx="3103402" cy="374571"/>
            </a:xfrm>
            <a:prstGeom prst="roundRect">
              <a:avLst>
                <a:gd name="adj" fmla="val 0"/>
              </a:avLst>
            </a:prstGeom>
            <a:noFill/>
            <a:ln>
              <a:noFill/>
            </a:ln>
          </p:spPr>
          <p:txBody>
            <a:bodyPr wrap="square" rtlCol="0">
              <a:spAutoFit/>
            </a:bodyPr>
            <a:lstStyle>
              <a:defPPr>
                <a:defRPr lang="en-US"/>
              </a:defPPr>
              <a:lvl1pPr>
                <a:defRPr sz="2800" b="0" i="1">
                  <a:latin typeface="Cambria Math"/>
                </a:defRPr>
              </a:lvl1pPr>
            </a:lstStyle>
            <a:p>
              <a:pPr algn="ctr"/>
              <a:r>
                <a:rPr lang="en-GB" sz="1600" b="1" i="0" dirty="0">
                  <a:latin typeface="Arial" panose="020B0604020202020204" pitchFamily="34" charset="0"/>
                  <a:cs typeface="Arial" panose="020B0604020202020204" pitchFamily="34" charset="0"/>
                </a:rPr>
                <a:t>Nel’s approach</a:t>
              </a:r>
            </a:p>
          </p:txBody>
        </p:sp>
      </p:grpSp>
      <p:sp>
        <p:nvSpPr>
          <p:cNvPr id="17" name="TextBox 16">
            <a:extLst>
              <a:ext uri="{FF2B5EF4-FFF2-40B4-BE49-F238E27FC236}">
                <a16:creationId xmlns:a16="http://schemas.microsoft.com/office/drawing/2014/main" id="{64AC8399-1D5A-459C-99F2-871D5C2E8446}"/>
              </a:ext>
            </a:extLst>
          </p:cNvPr>
          <p:cNvSpPr txBox="1"/>
          <p:nvPr/>
        </p:nvSpPr>
        <p:spPr>
          <a:xfrm>
            <a:off x="7860715" y="3167256"/>
            <a:ext cx="3103402" cy="374571"/>
          </a:xfrm>
          <a:prstGeom prst="roundRect">
            <a:avLst>
              <a:gd name="adj" fmla="val 0"/>
            </a:avLst>
          </a:prstGeom>
          <a:noFill/>
          <a:ln>
            <a:noFill/>
          </a:ln>
        </p:spPr>
        <p:txBody>
          <a:bodyPr wrap="square" rtlCol="0">
            <a:spAutoFit/>
          </a:bodyPr>
          <a:lstStyle>
            <a:defPPr>
              <a:defRPr lang="en-US"/>
            </a:defPPr>
            <a:lvl1pPr>
              <a:defRPr sz="2800" b="0" i="1">
                <a:latin typeface="Cambria Math"/>
              </a:defRPr>
            </a:lvl1pPr>
          </a:lstStyle>
          <a:p>
            <a:pPr algn="ctr"/>
            <a:r>
              <a:rPr lang="en-GB" sz="1600" b="1" i="0" dirty="0">
                <a:latin typeface="Arial" panose="020B0604020202020204" pitchFamily="34" charset="0"/>
                <a:cs typeface="Arial" panose="020B0604020202020204" pitchFamily="34" charset="0"/>
              </a:rPr>
              <a:t>Reuben’s approach</a:t>
            </a:r>
          </a:p>
        </p:txBody>
      </p:sp>
      <p:sp>
        <p:nvSpPr>
          <p:cNvPr id="20" name="TextBox 19">
            <a:extLst>
              <a:ext uri="{FF2B5EF4-FFF2-40B4-BE49-F238E27FC236}">
                <a16:creationId xmlns:a16="http://schemas.microsoft.com/office/drawing/2014/main" id="{97257188-7C17-42D1-8E7A-88D7C1CC8F7C}"/>
              </a:ext>
            </a:extLst>
          </p:cNvPr>
          <p:cNvSpPr txBox="1"/>
          <p:nvPr/>
        </p:nvSpPr>
        <p:spPr>
          <a:xfrm>
            <a:off x="7860715" y="4846604"/>
            <a:ext cx="3103402" cy="374571"/>
          </a:xfrm>
          <a:prstGeom prst="roundRect">
            <a:avLst>
              <a:gd name="adj" fmla="val 0"/>
            </a:avLst>
          </a:prstGeom>
          <a:noFill/>
          <a:ln>
            <a:noFill/>
          </a:ln>
        </p:spPr>
        <p:txBody>
          <a:bodyPr wrap="square" rtlCol="0">
            <a:spAutoFit/>
          </a:bodyPr>
          <a:lstStyle>
            <a:defPPr>
              <a:defRPr lang="en-US"/>
            </a:defPPr>
            <a:lvl1pPr>
              <a:defRPr sz="2800" b="0" i="1">
                <a:latin typeface="Cambria Math"/>
              </a:defRPr>
            </a:lvl1pPr>
          </a:lstStyle>
          <a:p>
            <a:pPr algn="ctr"/>
            <a:r>
              <a:rPr lang="en-GB" sz="1600" b="1" i="0" dirty="0">
                <a:latin typeface="Arial" panose="020B0604020202020204" pitchFamily="34" charset="0"/>
                <a:cs typeface="Arial" panose="020B0604020202020204" pitchFamily="34" charset="0"/>
              </a:rPr>
              <a:t>Saskia’s approach</a:t>
            </a:r>
          </a:p>
        </p:txBody>
      </p:sp>
      <p:grpSp>
        <p:nvGrpSpPr>
          <p:cNvPr id="241" name="Group 240">
            <a:extLst>
              <a:ext uri="{FF2B5EF4-FFF2-40B4-BE49-F238E27FC236}">
                <a16:creationId xmlns:a16="http://schemas.microsoft.com/office/drawing/2014/main" id="{2210F31F-8614-44BE-952E-E0004D866587}"/>
              </a:ext>
            </a:extLst>
          </p:cNvPr>
          <p:cNvGrpSpPr/>
          <p:nvPr/>
        </p:nvGrpSpPr>
        <p:grpSpPr>
          <a:xfrm>
            <a:off x="391439" y="1897003"/>
            <a:ext cx="6495476" cy="3394312"/>
            <a:chOff x="546103" y="1475310"/>
            <a:chExt cx="6495476" cy="3394312"/>
          </a:xfrm>
        </p:grpSpPr>
        <p:sp>
          <p:nvSpPr>
            <p:cNvPr id="242" name="TextBox 212">
              <a:extLst>
                <a:ext uri="{FF2B5EF4-FFF2-40B4-BE49-F238E27FC236}">
                  <a16:creationId xmlns:a16="http://schemas.microsoft.com/office/drawing/2014/main" id="{1D2F593D-8F95-403A-9D06-6E1E0BF6F04E}"/>
                </a:ext>
              </a:extLst>
            </p:cNvPr>
            <p:cNvSpPr txBox="1"/>
            <p:nvPr/>
          </p:nvSpPr>
          <p:spPr>
            <a:xfrm>
              <a:off x="569648" y="2363283"/>
              <a:ext cx="65590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0%</a:t>
              </a:r>
            </a:p>
          </p:txBody>
        </p:sp>
        <p:sp>
          <p:nvSpPr>
            <p:cNvPr id="243" name="TextBox 251">
              <a:extLst>
                <a:ext uri="{FF2B5EF4-FFF2-40B4-BE49-F238E27FC236}">
                  <a16:creationId xmlns:a16="http://schemas.microsoft.com/office/drawing/2014/main" id="{94B51422-280D-4383-AB51-CA422B15F117}"/>
                </a:ext>
              </a:extLst>
            </p:cNvPr>
            <p:cNvSpPr txBox="1"/>
            <p:nvPr/>
          </p:nvSpPr>
          <p:spPr>
            <a:xfrm>
              <a:off x="546103" y="3640586"/>
              <a:ext cx="791482"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0 m</a:t>
              </a:r>
            </a:p>
          </p:txBody>
        </p:sp>
        <p:cxnSp>
          <p:nvCxnSpPr>
            <p:cNvPr id="244" name="Straight Connector 243">
              <a:extLst>
                <a:ext uri="{FF2B5EF4-FFF2-40B4-BE49-F238E27FC236}">
                  <a16:creationId xmlns:a16="http://schemas.microsoft.com/office/drawing/2014/main" id="{A42E514A-6B79-423F-8DD1-8CD22D5D7269}"/>
                </a:ext>
              </a:extLst>
            </p:cNvPr>
            <p:cNvCxnSpPr>
              <a:cxnSpLocks/>
            </p:cNvCxnSpPr>
            <p:nvPr/>
          </p:nvCxnSpPr>
          <p:spPr>
            <a:xfrm>
              <a:off x="811858" y="2916484"/>
              <a:ext cx="553593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a:extLst>
                <a:ext uri="{FF2B5EF4-FFF2-40B4-BE49-F238E27FC236}">
                  <a16:creationId xmlns:a16="http://schemas.microsoft.com/office/drawing/2014/main" id="{5B6ECA7E-DDB2-480C-9DDA-59C68AB2C22D}"/>
                </a:ext>
              </a:extLst>
            </p:cNvPr>
            <p:cNvCxnSpPr>
              <a:cxnSpLocks/>
            </p:cNvCxnSpPr>
            <p:nvPr/>
          </p:nvCxnSpPr>
          <p:spPr>
            <a:xfrm flipV="1">
              <a:off x="6347793" y="2667000"/>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46" name="Straight Connector 245">
              <a:extLst>
                <a:ext uri="{FF2B5EF4-FFF2-40B4-BE49-F238E27FC236}">
                  <a16:creationId xmlns:a16="http://schemas.microsoft.com/office/drawing/2014/main" id="{12E7EDF1-A50C-42BA-825F-B9E38CD5FB1D}"/>
                </a:ext>
              </a:extLst>
            </p:cNvPr>
            <p:cNvCxnSpPr>
              <a:cxnSpLocks/>
            </p:cNvCxnSpPr>
            <p:nvPr/>
          </p:nvCxnSpPr>
          <p:spPr>
            <a:xfrm>
              <a:off x="822005" y="3481464"/>
              <a:ext cx="552712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47" name="TextBox 223">
              <a:extLst>
                <a:ext uri="{FF2B5EF4-FFF2-40B4-BE49-F238E27FC236}">
                  <a16:creationId xmlns:a16="http://schemas.microsoft.com/office/drawing/2014/main" id="{0EDD0559-C003-4FA6-99AF-6A75504540C3}"/>
                </a:ext>
              </a:extLst>
            </p:cNvPr>
            <p:cNvSpPr txBox="1"/>
            <p:nvPr/>
          </p:nvSpPr>
          <p:spPr>
            <a:xfrm>
              <a:off x="4068300" y="3606369"/>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120 m</a:t>
              </a:r>
            </a:p>
          </p:txBody>
        </p:sp>
        <p:sp>
          <p:nvSpPr>
            <p:cNvPr id="248" name="Arc 247">
              <a:extLst>
                <a:ext uri="{FF2B5EF4-FFF2-40B4-BE49-F238E27FC236}">
                  <a16:creationId xmlns:a16="http://schemas.microsoft.com/office/drawing/2014/main" id="{BF3CCE30-610A-486B-9A7E-372338BF6B6B}"/>
                </a:ext>
              </a:extLst>
            </p:cNvPr>
            <p:cNvSpPr/>
            <p:nvPr/>
          </p:nvSpPr>
          <p:spPr>
            <a:xfrm>
              <a:off x="4510161" y="1911834"/>
              <a:ext cx="1751321" cy="1009329"/>
            </a:xfrm>
            <a:prstGeom prst="arc">
              <a:avLst>
                <a:gd name="adj1" fmla="val 11177696"/>
                <a:gd name="adj2" fmla="val 21201836"/>
              </a:avLst>
            </a:prstGeom>
            <a:ln w="28575">
              <a:solidFill>
                <a:srgbClr val="BE0064"/>
              </a:solidFill>
              <a:headEnd type="none"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GB"/>
            </a:p>
          </p:txBody>
        </p:sp>
        <p:sp>
          <p:nvSpPr>
            <p:cNvPr id="249" name="Arc 248">
              <a:extLst>
                <a:ext uri="{FF2B5EF4-FFF2-40B4-BE49-F238E27FC236}">
                  <a16:creationId xmlns:a16="http://schemas.microsoft.com/office/drawing/2014/main" id="{C7F699BD-89EC-4AB1-9616-D09BC617636E}"/>
                </a:ext>
              </a:extLst>
            </p:cNvPr>
            <p:cNvSpPr/>
            <p:nvPr/>
          </p:nvSpPr>
          <p:spPr>
            <a:xfrm rot="10800000">
              <a:off x="4573066" y="3421616"/>
              <a:ext cx="1776062" cy="1009329"/>
            </a:xfrm>
            <a:prstGeom prst="arc">
              <a:avLst>
                <a:gd name="adj1" fmla="val 11067998"/>
                <a:gd name="adj2" fmla="val 21201836"/>
              </a:avLst>
            </a:prstGeom>
            <a:ln w="28575">
              <a:solidFill>
                <a:srgbClr val="BE0064"/>
              </a:solidFill>
              <a:headEnd type="triangl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GB"/>
            </a:p>
          </p:txBody>
        </p:sp>
        <p:sp>
          <p:nvSpPr>
            <p:cNvPr id="250" name="TextBox 223">
              <a:extLst>
                <a:ext uri="{FF2B5EF4-FFF2-40B4-BE49-F238E27FC236}">
                  <a16:creationId xmlns:a16="http://schemas.microsoft.com/office/drawing/2014/main" id="{A804467C-256B-4608-AE82-BC180DBC541E}"/>
                </a:ext>
              </a:extLst>
            </p:cNvPr>
            <p:cNvSpPr txBox="1"/>
            <p:nvPr/>
          </p:nvSpPr>
          <p:spPr>
            <a:xfrm>
              <a:off x="4068299" y="2305916"/>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100%</a:t>
              </a:r>
            </a:p>
          </p:txBody>
        </p:sp>
        <p:sp>
          <p:nvSpPr>
            <p:cNvPr id="251" name="TextBox 223">
              <a:extLst>
                <a:ext uri="{FF2B5EF4-FFF2-40B4-BE49-F238E27FC236}">
                  <a16:creationId xmlns:a16="http://schemas.microsoft.com/office/drawing/2014/main" id="{00B1821A-F893-4FB0-9942-4162345FDAA9}"/>
                </a:ext>
              </a:extLst>
            </p:cNvPr>
            <p:cNvSpPr txBox="1"/>
            <p:nvPr/>
          </p:nvSpPr>
          <p:spPr>
            <a:xfrm>
              <a:off x="5845818" y="3600194"/>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180 m</a:t>
              </a:r>
            </a:p>
          </p:txBody>
        </p:sp>
        <p:sp>
          <p:nvSpPr>
            <p:cNvPr id="252" name="TextBox 223">
              <a:extLst>
                <a:ext uri="{FF2B5EF4-FFF2-40B4-BE49-F238E27FC236}">
                  <a16:creationId xmlns:a16="http://schemas.microsoft.com/office/drawing/2014/main" id="{6643A8AB-9A55-48A3-AC54-BB1C0D6ED8B8}"/>
                </a:ext>
              </a:extLst>
            </p:cNvPr>
            <p:cNvSpPr txBox="1"/>
            <p:nvPr/>
          </p:nvSpPr>
          <p:spPr>
            <a:xfrm>
              <a:off x="5845817" y="2299741"/>
              <a:ext cx="1195761"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a:latin typeface="Arial" panose="020B0604020202020204" pitchFamily="34" charset="0"/>
                  <a:cs typeface="Arial" panose="020B0604020202020204" pitchFamily="34" charset="0"/>
                </a:rPr>
                <a:t>150%</a:t>
              </a:r>
            </a:p>
          </p:txBody>
        </p:sp>
        <p:cxnSp>
          <p:nvCxnSpPr>
            <p:cNvPr id="253" name="Straight Connector 252">
              <a:extLst>
                <a:ext uri="{FF2B5EF4-FFF2-40B4-BE49-F238E27FC236}">
                  <a16:creationId xmlns:a16="http://schemas.microsoft.com/office/drawing/2014/main" id="{69B2AED4-C642-49E4-ACC7-8C5F9AB6FF4B}"/>
                </a:ext>
              </a:extLst>
            </p:cNvPr>
            <p:cNvCxnSpPr>
              <a:cxnSpLocks/>
            </p:cNvCxnSpPr>
            <p:nvPr/>
          </p:nvCxnSpPr>
          <p:spPr>
            <a:xfrm flipV="1">
              <a:off x="4526250" y="2666999"/>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54" name="Straight Connector 253">
              <a:extLst>
                <a:ext uri="{FF2B5EF4-FFF2-40B4-BE49-F238E27FC236}">
                  <a16:creationId xmlns:a16="http://schemas.microsoft.com/office/drawing/2014/main" id="{4D131191-8BD7-4012-B1DA-5AC8F748591D}"/>
                </a:ext>
              </a:extLst>
            </p:cNvPr>
            <p:cNvCxnSpPr>
              <a:cxnSpLocks/>
            </p:cNvCxnSpPr>
            <p:nvPr/>
          </p:nvCxnSpPr>
          <p:spPr>
            <a:xfrm flipV="1">
              <a:off x="832817" y="2687252"/>
              <a:ext cx="0" cy="973587"/>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55" name="TextBox 212">
              <a:extLst>
                <a:ext uri="{FF2B5EF4-FFF2-40B4-BE49-F238E27FC236}">
                  <a16:creationId xmlns:a16="http://schemas.microsoft.com/office/drawing/2014/main" id="{EC81A0E0-BEAB-4FB8-B73D-215BE0C3AF6E}"/>
                </a:ext>
              </a:extLst>
            </p:cNvPr>
            <p:cNvSpPr txBox="1"/>
            <p:nvPr/>
          </p:nvSpPr>
          <p:spPr>
            <a:xfrm>
              <a:off x="4986070" y="1475310"/>
              <a:ext cx="950052"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dirty="0">
                  <a:solidFill>
                    <a:srgbClr val="BE0064"/>
                  </a:solidFill>
                  <a:latin typeface="Arial" panose="020B0604020202020204" pitchFamily="34" charset="0"/>
                  <a:cs typeface="Arial" panose="020B0604020202020204" pitchFamily="34" charset="0"/>
                </a:rPr>
                <a:t>×1.5</a:t>
              </a:r>
            </a:p>
          </p:txBody>
        </p:sp>
        <p:sp>
          <p:nvSpPr>
            <p:cNvPr id="256" name="TextBox 212">
              <a:extLst>
                <a:ext uri="{FF2B5EF4-FFF2-40B4-BE49-F238E27FC236}">
                  <a16:creationId xmlns:a16="http://schemas.microsoft.com/office/drawing/2014/main" id="{189E08B4-16CB-483F-93A6-7EDE7E9EA4E7}"/>
                </a:ext>
              </a:extLst>
            </p:cNvPr>
            <p:cNvSpPr txBox="1"/>
            <p:nvPr/>
          </p:nvSpPr>
          <p:spPr>
            <a:xfrm>
              <a:off x="5087227" y="4407957"/>
              <a:ext cx="950052"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b="1" dirty="0">
                  <a:solidFill>
                    <a:srgbClr val="BE0064"/>
                  </a:solidFill>
                  <a:latin typeface="Arial" panose="020B0604020202020204" pitchFamily="34" charset="0"/>
                  <a:cs typeface="Arial" panose="020B0604020202020204" pitchFamily="34" charset="0"/>
                </a:rPr>
                <a:t>×1.5</a:t>
              </a:r>
            </a:p>
          </p:txBody>
        </p:sp>
      </p:grpSp>
      <p:sp>
        <p:nvSpPr>
          <p:cNvPr id="257" name="TextBox 256">
            <a:extLst>
              <a:ext uri="{FF2B5EF4-FFF2-40B4-BE49-F238E27FC236}">
                <a16:creationId xmlns:a16="http://schemas.microsoft.com/office/drawing/2014/main" id="{C10B4EC8-5ECE-4A8B-AB51-40CAD126A5EA}"/>
              </a:ext>
            </a:extLst>
          </p:cNvPr>
          <p:cNvSpPr txBox="1">
            <a:spLocks/>
          </p:cNvSpPr>
          <p:nvPr/>
        </p:nvSpPr>
        <p:spPr>
          <a:xfrm>
            <a:off x="7840111" y="2945995"/>
            <a:ext cx="3420094" cy="1631761"/>
          </a:xfrm>
          <a:prstGeom prst="roundRect">
            <a:avLst/>
          </a:prstGeom>
          <a:noFill/>
          <a:ln w="57150" cmpd="sng">
            <a:solidFill>
              <a:srgbClr val="BE0064"/>
            </a:solidFill>
          </a:ln>
        </p:spPr>
        <p:txBody>
          <a:bodyPr wrap="square" rtlCol="0">
            <a:spAutoFit/>
          </a:bodyPr>
          <a:lstStyle/>
          <a:p>
            <a:pPr algn="ctr"/>
            <a:endParaRPr lang="en-GB" sz="3200" dirty="0">
              <a:latin typeface="Arial" panose="020B0604020202020204" pitchFamily="34" charset="0"/>
              <a:cs typeface="Arial" panose="020B0604020202020204" pitchFamily="34" charset="0"/>
            </a:endParaRPr>
          </a:p>
        </p:txBody>
      </p:sp>
      <p:sp>
        <p:nvSpPr>
          <p:cNvPr id="264" name="Rectangle: Rounded Corners 263">
            <a:extLst>
              <a:ext uri="{FF2B5EF4-FFF2-40B4-BE49-F238E27FC236}">
                <a16:creationId xmlns:a16="http://schemas.microsoft.com/office/drawing/2014/main" id="{1159945B-E2D5-43FE-9B6D-981987D37AE5}"/>
              </a:ext>
            </a:extLst>
          </p:cNvPr>
          <p:cNvSpPr/>
          <p:nvPr/>
        </p:nvSpPr>
        <p:spPr>
          <a:xfrm>
            <a:off x="219457" y="1805563"/>
            <a:ext cx="6858000" cy="3571109"/>
          </a:xfrm>
          <a:prstGeom prst="roundRect">
            <a:avLst/>
          </a:prstGeom>
          <a:noFill/>
          <a:ln w="57150">
            <a:solidFill>
              <a:srgbClr val="BE00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4" name="Picture 33" descr="A picture containing text&#10;&#10;Description automatically generated">
            <a:extLst>
              <a:ext uri="{FF2B5EF4-FFF2-40B4-BE49-F238E27FC236}">
                <a16:creationId xmlns:a16="http://schemas.microsoft.com/office/drawing/2014/main" id="{FC17AD12-D3F6-4586-9F70-35FCC2C69D0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097446" y="3615194"/>
            <a:ext cx="2866671" cy="614287"/>
          </a:xfrm>
          <a:prstGeom prst="rect">
            <a:avLst/>
          </a:prstGeom>
          <a:effectLst>
            <a:outerShdw blurRad="50800" dist="38100" dir="2700000" algn="tl" rotWithShape="0">
              <a:prstClr val="black">
                <a:alpha val="40000"/>
              </a:prstClr>
            </a:outerShdw>
          </a:effectLst>
        </p:spPr>
      </p:pic>
      <p:pic>
        <p:nvPicPr>
          <p:cNvPr id="35" name="Picture 34">
            <a:extLst>
              <a:ext uri="{FF2B5EF4-FFF2-40B4-BE49-F238E27FC236}">
                <a16:creationId xmlns:a16="http://schemas.microsoft.com/office/drawing/2014/main" id="{669B3068-4325-4B85-AB1E-08615C30AFE5}"/>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948164" y="5181701"/>
            <a:ext cx="3745485" cy="940199"/>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469117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A5EAA7B92BF643A9DF7FB42895D1F6" ma:contentTypeVersion="18" ma:contentTypeDescription="Create a new document." ma:contentTypeScope="" ma:versionID="c62f68ab48f709daf7a1cf300eba7c75">
  <xsd:schema xmlns:xsd="http://www.w3.org/2001/XMLSchema" xmlns:xs="http://www.w3.org/2001/XMLSchema" xmlns:p="http://schemas.microsoft.com/office/2006/metadata/properties" xmlns:ns2="d8465555-14fc-4b2a-bc04-d86be66f091c" xmlns:ns3="24ec57ad-4400-4e6b-b0ee-7b1e20d69afc" targetNamespace="http://schemas.microsoft.com/office/2006/metadata/properties" ma:root="true" ma:fieldsID="de1bd6db52eb86d31f395a493fb595d2" ns2:_="" ns3:_="">
    <xsd:import namespace="d8465555-14fc-4b2a-bc04-d86be66f091c"/>
    <xsd:import namespace="24ec57ad-4400-4e6b-b0ee-7b1e20d69af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465555-14fc-4b2a-bc04-d86be66f09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4ec57ad-4400-4e6b-b0ee-7b1e20d69af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d742d19-9655-4749-864c-21a7180a672d}" ma:internalName="TaxCatchAll" ma:showField="CatchAllData" ma:web="24ec57ad-4400-4e6b-b0ee-7b1e20d69af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4ec57ad-4400-4e6b-b0ee-7b1e20d69afc" xsi:nil="true"/>
    <lcf76f155ced4ddcb4097134ff3c332f xmlns="d8465555-14fc-4b2a-bc04-d86be66f091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6B956F5-0D4B-450F-9540-9AA25CE688AB}"/>
</file>

<file path=customXml/itemProps2.xml><?xml version="1.0" encoding="utf-8"?>
<ds:datastoreItem xmlns:ds="http://schemas.openxmlformats.org/officeDocument/2006/customXml" ds:itemID="{20BE0E32-8FC0-428D-92BA-6ACA18E6B561}"/>
</file>

<file path=customXml/itemProps3.xml><?xml version="1.0" encoding="utf-8"?>
<ds:datastoreItem xmlns:ds="http://schemas.openxmlformats.org/officeDocument/2006/customXml" ds:itemID="{B9C1D657-3B8F-48DA-ACF1-FFBFE243C328}"/>
</file>

<file path=docProps/app.xml><?xml version="1.0" encoding="utf-8"?>
<Properties xmlns="http://schemas.openxmlformats.org/officeDocument/2006/extended-properties" xmlns:vt="http://schemas.openxmlformats.org/officeDocument/2006/docPropsVTypes">
  <Template>CfE_LA_Slides_v7</Template>
  <TotalTime>49212</TotalTime>
  <Words>3665</Words>
  <Application>Microsoft Office PowerPoint</Application>
  <PresentationFormat>Widescreen</PresentationFormat>
  <Paragraphs>546</Paragraphs>
  <Slides>30</Slides>
  <Notes>30</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30</vt:i4>
      </vt:variant>
    </vt:vector>
  </HeadingPairs>
  <TitlesOfParts>
    <vt:vector size="41" baseType="lpstr">
      <vt:lpstr>arial</vt:lpstr>
      <vt:lpstr>arial</vt:lpstr>
      <vt:lpstr>Calibri</vt:lpstr>
      <vt:lpstr>Calibri Light</vt:lpstr>
      <vt:lpstr>Cambria</vt:lpstr>
      <vt:lpstr>Segoe UI</vt:lpstr>
      <vt:lpstr>Symbol</vt:lpstr>
      <vt:lpstr>Times</vt:lpstr>
      <vt:lpstr>Times New Roman</vt:lpstr>
      <vt:lpstr>Office Theme</vt:lpstr>
      <vt:lpstr>Custom Design</vt:lpstr>
      <vt:lpstr>Lesson 5:  Percentage change and best buys</vt:lpstr>
      <vt:lpstr>Packing tape</vt:lpstr>
      <vt:lpstr>Different approaches</vt:lpstr>
      <vt:lpstr>Nel’s approach</vt:lpstr>
      <vt:lpstr>Reuben’s approach</vt:lpstr>
      <vt:lpstr>Saskia’s approach</vt:lpstr>
      <vt:lpstr>Increasing by 50%</vt:lpstr>
      <vt:lpstr>Diagrams</vt:lpstr>
      <vt:lpstr>Whose diagram? (1)</vt:lpstr>
      <vt:lpstr>Whose diagram? (2)</vt:lpstr>
      <vt:lpstr>Whose diagram? (3)</vt:lpstr>
      <vt:lpstr>Brown packing tape offers</vt:lpstr>
      <vt:lpstr>Original length: 180 metres</vt:lpstr>
      <vt:lpstr>Original price: £2.70</vt:lpstr>
      <vt:lpstr>Price per metre</vt:lpstr>
      <vt:lpstr>Clear packing tape offers</vt:lpstr>
      <vt:lpstr>Comparing offers</vt:lpstr>
      <vt:lpstr>Offer A</vt:lpstr>
      <vt:lpstr>Offer B</vt:lpstr>
      <vt:lpstr>Price per metre</vt:lpstr>
      <vt:lpstr>Offer C</vt:lpstr>
      <vt:lpstr>Offer D</vt:lpstr>
      <vt:lpstr>Price per metre</vt:lpstr>
      <vt:lpstr>Comparing offers </vt:lpstr>
      <vt:lpstr>Practice questions</vt:lpstr>
      <vt:lpstr>Practice question (1)</vt:lpstr>
      <vt:lpstr>Practice question (1)</vt:lpstr>
      <vt:lpstr>Practice question (2)</vt:lpstr>
      <vt:lpstr>Lesson review:  Percentage change and best buys</vt:lpstr>
      <vt:lpstr>Lesson 5:  Credits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Centres for Excellence Mastery Lesson Slides</dc:title>
  <dc:subject/>
  <dc:creator>Collett, Clare</dc:creator>
  <cp:keywords/>
  <dc:description/>
  <cp:lastModifiedBy>Sarah Stafford</cp:lastModifiedBy>
  <cp:revision>882</cp:revision>
  <dcterms:created xsi:type="dcterms:W3CDTF">2021-03-24T10:45:40Z</dcterms:created>
  <dcterms:modified xsi:type="dcterms:W3CDTF">2023-03-17T09:14:39Z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0x010100E1A5EAA7B92BF643A9DF7FB42895D1F6</vt:lpwstr>
  </property>
  <property fmtid="{D5CDD505-2E9C-101B-9397-08002B2CF9AE}" pid="3" name="MediaServiceImageTags">
    <vt:lpwstr/>
  </property>
</Properties>
</file>