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30"/>
  </p:notesMasterIdLst>
  <p:sldIdLst>
    <p:sldId id="300" r:id="rId5"/>
    <p:sldId id="259" r:id="rId6"/>
    <p:sldId id="264" r:id="rId7"/>
    <p:sldId id="291" r:id="rId8"/>
    <p:sldId id="279" r:id="rId9"/>
    <p:sldId id="294" r:id="rId10"/>
    <p:sldId id="296" r:id="rId11"/>
    <p:sldId id="297" r:id="rId12"/>
    <p:sldId id="298" r:id="rId13"/>
    <p:sldId id="312" r:id="rId14"/>
    <p:sldId id="304" r:id="rId15"/>
    <p:sldId id="305" r:id="rId16"/>
    <p:sldId id="306" r:id="rId17"/>
    <p:sldId id="266" r:id="rId18"/>
    <p:sldId id="313" r:id="rId19"/>
    <p:sldId id="307" r:id="rId20"/>
    <p:sldId id="308" r:id="rId21"/>
    <p:sldId id="309" r:id="rId22"/>
    <p:sldId id="311" r:id="rId23"/>
    <p:sldId id="310" r:id="rId24"/>
    <p:sldId id="280" r:id="rId25"/>
    <p:sldId id="271" r:id="rId26"/>
    <p:sldId id="278" r:id="rId27"/>
    <p:sldId id="289" r:id="rId28"/>
    <p:sldId id="26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F92"/>
    <a:srgbClr val="D883FF"/>
    <a:srgbClr val="FF8AD8"/>
    <a:srgbClr val="FF00FF"/>
    <a:srgbClr val="73FB7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1" autoAdjust="0"/>
    <p:restoredTop sz="94647"/>
  </p:normalViewPr>
  <p:slideViewPr>
    <p:cSldViewPr snapToGrid="0">
      <p:cViewPr varScale="1">
        <p:scale>
          <a:sx n="62" d="100"/>
          <a:sy n="62" d="100"/>
        </p:scale>
        <p:origin x="10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DD5DD-EB52-4632-8F90-B38A44CBEACE}" type="datetimeFigureOut">
              <a:rPr lang="en-GB" smtClean="0"/>
              <a:t>09/10/2022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6618F-7028-488D-BE9A-051D31261B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639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3687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983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16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10/9/2022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10/9/2022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81152" y="810559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 Level resource improvement project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4972693"/>
            <a:ext cx="6517305" cy="760564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Step one: planning an investigation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7633" y="359584"/>
            <a:ext cx="7635607" cy="85169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913910" y="1616706"/>
            <a:ext cx="6969330" cy="1554006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en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D599A2D-2832-4CBD-BBA2-DE8A7138DF9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A55053-A953-F562-97EF-118D15B046C8}"/>
              </a:ext>
            </a:extLst>
          </p:cNvPr>
          <p:cNvSpPr/>
          <p:nvPr/>
        </p:nvSpPr>
        <p:spPr>
          <a:xfrm>
            <a:off x="4247633" y="1439333"/>
            <a:ext cx="7635606" cy="956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Recap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what are variables and hypotheses?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C845EC-AB84-EC7E-D8BF-42AFD6B6E40B}"/>
              </a:ext>
            </a:extLst>
          </p:cNvPr>
          <p:cNvSpPr txBox="1"/>
          <p:nvPr/>
        </p:nvSpPr>
        <p:spPr>
          <a:xfrm>
            <a:off x="4478867" y="2624117"/>
            <a:ext cx="74043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an independent variable?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a dependent variable?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are control variables?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a hypothesis?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hypothesis would you make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for the given example?</a:t>
            </a:r>
          </a:p>
        </p:txBody>
      </p:sp>
      <p:pic>
        <p:nvPicPr>
          <p:cNvPr id="7" name="Picture 6" descr="A tomato with a face drawn on it&#10;&#10;Description automatically generated with medium confidence">
            <a:extLst>
              <a:ext uri="{FF2B5EF4-FFF2-40B4-BE49-F238E27FC236}">
                <a16:creationId xmlns:a16="http://schemas.microsoft.com/office/drawing/2014/main" id="{7320BEBB-0C69-C9F8-5D84-96F6B75A4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1" y="2801490"/>
            <a:ext cx="3145334" cy="32470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131E64-9187-9BCE-FE7E-395BD171D401}"/>
              </a:ext>
            </a:extLst>
          </p:cNvPr>
          <p:cNvSpPr/>
          <p:nvPr/>
        </p:nvSpPr>
        <p:spPr>
          <a:xfrm>
            <a:off x="4247633" y="1439333"/>
            <a:ext cx="7635606" cy="4969934"/>
          </a:xfrm>
          <a:prstGeom prst="rect">
            <a:avLst/>
          </a:prstGeom>
          <a:noFill/>
          <a:ln w="5715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0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650" y="347709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pic>
        <p:nvPicPr>
          <p:cNvPr id="3074" name="Picture 2" descr="Laboratory Equipment for Physical Chemistry Research">
            <a:extLst>
              <a:ext uri="{FF2B5EF4-FFF2-40B4-BE49-F238E27FC236}">
                <a16:creationId xmlns:a16="http://schemas.microsoft.com/office/drawing/2014/main" id="{789C4058-E70F-42B9-87D7-EF46204B0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952" y="3290565"/>
            <a:ext cx="6062725" cy="35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557650" y="1498815"/>
            <a:ext cx="6969330" cy="2251552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Think of all the project inputs including: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eople (clients and customers)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roducts and materials needed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quipment needed </a:t>
            </a:r>
          </a:p>
        </p:txBody>
      </p:sp>
    </p:spTree>
    <p:extLst>
      <p:ext uri="{BB962C8B-B14F-4D97-AF65-F5344CB8AC3E}">
        <p14:creationId xmlns:p14="http://schemas.microsoft.com/office/powerpoint/2010/main" val="2694827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650" y="347709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557649" y="1419301"/>
            <a:ext cx="7397283" cy="1781099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Table showing: </a:t>
            </a: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ime required overall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breakdown of time for individual tasks</a:t>
            </a:r>
          </a:p>
          <a:p>
            <a:pPr marL="0" lvl="0" indent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Consider resource availability (will all resources, </a:t>
            </a:r>
            <a:r>
              <a:rPr lang="en-GB" sz="1800" dirty="0" err="1"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eople, rooms and equipment, always be available throughout the project?)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B59134-9203-2D5C-40EB-03C5961B8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829184"/>
              </p:ext>
            </p:extLst>
          </p:nvPr>
        </p:nvGraphicFramePr>
        <p:xfrm>
          <a:off x="5342466" y="3412067"/>
          <a:ext cx="5588003" cy="324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266">
                  <a:extLst>
                    <a:ext uri="{9D8B030D-6E8A-4147-A177-3AD203B41FA5}">
                      <a16:colId xmlns:a16="http://schemas.microsoft.com/office/drawing/2014/main" val="670891617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1847803448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3794925155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857260378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1864160151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2002386355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2037919130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938828649"/>
                    </a:ext>
                  </a:extLst>
                </a:gridCol>
              </a:tblGrid>
              <a:tr h="309880">
                <a:tc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8.15-9.10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9.10-10.05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10.05-11.00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11.00-11.30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11.30-12.30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12.30-13.30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13.30-14.30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98987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English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Economics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F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Religious Studies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Citizenship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Drama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Spanish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A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470606"/>
                  </a:ext>
                </a:extLst>
              </a:tr>
              <a:tr h="309880">
                <a:tc rowSpan="2"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or Geography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Sociology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Maths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Biology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Life Literature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 and Design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999606"/>
                  </a:ext>
                </a:extLst>
              </a:tr>
              <a:tr h="309880">
                <a:tc v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7795702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Biology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Economics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F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Sociology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F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Citizenship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Statistics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ICT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82700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Thur</a:t>
                      </a:r>
                      <a:endParaRPr lang="en-US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Research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Drama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Maths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Spanish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A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Statistics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 and Design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4165619"/>
                  </a:ext>
                </a:extLst>
              </a:tr>
              <a:tr h="309880">
                <a:tc rowSpan="2">
                  <a:txBody>
                    <a:bodyPr/>
                    <a:lstStyle/>
                    <a:p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English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Religious Studies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or Geography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Spanish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A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English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Spanish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A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309861"/>
                  </a:ext>
                </a:extLst>
              </a:tr>
              <a:tr h="309880">
                <a:tc v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064219"/>
                  </a:ext>
                </a:extLst>
              </a:tr>
              <a:tr h="218441"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note classes may be shared with students from other groups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926026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Derek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Sabrina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A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John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FB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Suzzanna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Rachel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Laura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8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F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538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98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5428" y="446986"/>
            <a:ext cx="7730835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245429" y="1626920"/>
            <a:ext cx="7730836" cy="4738254"/>
          </a:xfrm>
          <a:prstGeom prst="rect">
            <a:avLst/>
          </a:prstGeom>
          <a:noFill/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step-by-step overview of the data-collection process </a:t>
            </a: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ust include: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hat steps you will take to collect your data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how many times you will repeat the steps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the t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ype of data being recorded – qualitative or quantitative / </a:t>
            </a: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umerical or verbal / </a:t>
            </a: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rimary or secondary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ow you will analyse your data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100" dirty="0"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2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onsideration of how you will minimise errors throughout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the range of the independent variable, </a:t>
            </a:r>
            <a:r>
              <a:rPr lang="en-GB" sz="21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eg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 testing the efficiency of salt dissolving at different temperatures could use 10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C, 20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C, 30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C, 40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C, 50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C, 60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 and 70</a:t>
            </a:r>
            <a:r>
              <a:rPr lang="en-GB" sz="210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C.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en-GB" sz="2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</p:spTree>
    <p:extLst>
      <p:ext uri="{BB962C8B-B14F-4D97-AF65-F5344CB8AC3E}">
        <p14:creationId xmlns:p14="http://schemas.microsoft.com/office/powerpoint/2010/main" val="356392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C7372-1C73-4E38-B7D4-5B89A571B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440" y="663182"/>
            <a:ext cx="7344871" cy="1041304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Ranges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CD0A1-0EFD-42A2-8A24-26636958A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441" y="1805426"/>
            <a:ext cx="7344870" cy="4488496"/>
          </a:xfrm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en-GB" sz="2500" dirty="0"/>
              <a:t>The independent variable should also be tested at a range of at least five different data points.</a:t>
            </a:r>
          </a:p>
          <a:p>
            <a:endParaRPr lang="en-GB" sz="2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600"/>
              <a:buNone/>
            </a:pPr>
            <a:r>
              <a:rPr lang="en-GB" sz="2500" dirty="0"/>
              <a:t>For example, if you are investigating how sugar concentrations affect energy levels, you may consider 5 per cent, 10 per cent, 15 per cent, 20 per cent and 25 per cent solutions. </a:t>
            </a:r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600"/>
              <a:buNone/>
            </a:pPr>
            <a:endParaRPr lang="en-GB" sz="2500" dirty="0"/>
          </a:p>
          <a:p>
            <a:pPr marL="91440" lvl="0" indent="-165100" algn="ctr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600"/>
              <a:buChar char=" "/>
            </a:pPr>
            <a:r>
              <a:rPr lang="en-GB" sz="2500" b="1" dirty="0"/>
              <a:t>You are responsible for making sound choices for a range of measurements</a:t>
            </a:r>
          </a:p>
          <a:p>
            <a:endParaRPr lang="en-GB" sz="2500" dirty="0"/>
          </a:p>
          <a:p>
            <a:endParaRPr lang="en-GB" sz="2500" dirty="0"/>
          </a:p>
        </p:txBody>
      </p:sp>
      <p:pic>
        <p:nvPicPr>
          <p:cNvPr id="3076" name="Picture 4" descr="Makita Tape measure, 8m | DIY at B&amp;amp;Q">
            <a:extLst>
              <a:ext uri="{FF2B5EF4-FFF2-40B4-BE49-F238E27FC236}">
                <a16:creationId xmlns:a16="http://schemas.microsoft.com/office/drawing/2014/main" id="{281187FC-6AF5-4440-8DD9-B0902C17B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573471" y="1573472"/>
            <a:ext cx="6858001" cy="371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598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9"/>
          <p:cNvSpPr txBox="1"/>
          <p:nvPr/>
        </p:nvSpPr>
        <p:spPr>
          <a:xfrm>
            <a:off x="6096000" y="4165599"/>
            <a:ext cx="5678905" cy="25545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How many times would you repeat the investigation for each temperature?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Do you think this is a suitable range of measurements? </a:t>
            </a: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7C9939-4E01-B12B-EE4A-6238F2E8C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33" y="2746614"/>
            <a:ext cx="2181222" cy="25632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440EE-2A0E-C303-EAB8-572409CB243E}"/>
              </a:ext>
            </a:extLst>
          </p:cNvPr>
          <p:cNvSpPr txBox="1"/>
          <p:nvPr/>
        </p:nvSpPr>
        <p:spPr>
          <a:xfrm>
            <a:off x="2689820" y="4358576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number of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variable are highlighted</a:t>
            </a: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F465FD4C-95BC-F4DB-53FB-642B0B624D5A}"/>
              </a:ext>
            </a:extLst>
          </p:cNvPr>
          <p:cNvSpPr/>
          <p:nvPr/>
        </p:nvSpPr>
        <p:spPr>
          <a:xfrm rot="12726845">
            <a:off x="2663424" y="3018605"/>
            <a:ext cx="302015" cy="1467050"/>
          </a:xfrm>
          <a:prstGeom prst="triangle">
            <a:avLst>
              <a:gd name="adj" fmla="val 77616"/>
            </a:avLst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EC9A228-56C8-3EE0-DDBA-DA06576BAE6B}"/>
              </a:ext>
            </a:extLst>
          </p:cNvPr>
          <p:cNvSpPr/>
          <p:nvPr/>
        </p:nvSpPr>
        <p:spPr>
          <a:xfrm>
            <a:off x="2888189" y="865247"/>
            <a:ext cx="4097867" cy="23537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going to add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 of sugar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beaker containing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200ml of water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20ºC and time how long it takes for the sugar to dissolve completely (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stirring it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I will then repeat this investigation at 30ºC, 40ºC, 50ºC and 60ºC.</a:t>
            </a:r>
          </a:p>
        </p:txBody>
      </p:sp>
    </p:spTree>
    <p:extLst>
      <p:ext uri="{BB962C8B-B14F-4D97-AF65-F5344CB8AC3E}">
        <p14:creationId xmlns:p14="http://schemas.microsoft.com/office/powerpoint/2010/main" val="707497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650" y="347709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557650" y="1581080"/>
            <a:ext cx="6969330" cy="1089206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Calculate the costs.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Defines what is feasible for a given budget.</a:t>
            </a:r>
            <a:endParaRPr lang="en-GB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pic>
        <p:nvPicPr>
          <p:cNvPr id="5122" name="Picture 2" descr="Indirect Loss Costs Are Big Cost Drivers - AllBusiness.com">
            <a:extLst>
              <a:ext uri="{FF2B5EF4-FFF2-40B4-BE49-F238E27FC236}">
                <a16:creationId xmlns:a16="http://schemas.microsoft.com/office/drawing/2014/main" id="{6A25C6A0-CAFC-4F6B-8334-4B143180F5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3" b="10962"/>
          <a:stretch/>
        </p:blipFill>
        <p:spPr bwMode="auto">
          <a:xfrm>
            <a:off x="5480553" y="2837194"/>
            <a:ext cx="5123524" cy="367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241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0761" y="347709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3918855" y="1543791"/>
            <a:ext cx="8273143" cy="660563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Will this investigation harm anyone / the environment?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pic>
        <p:nvPicPr>
          <p:cNvPr id="6146" name="Picture 2" descr="7 Signs You&amp;amp;#39;re Not as Ethical as You Think | Inc.com">
            <a:extLst>
              <a:ext uri="{FF2B5EF4-FFF2-40B4-BE49-F238E27FC236}">
                <a16:creationId xmlns:a16="http://schemas.microsoft.com/office/drawing/2014/main" id="{B35A5FB8-7187-4643-95FC-CD1C8B8E2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56" y="2204356"/>
            <a:ext cx="8273143" cy="465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584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So Do It GIFs - Get the best GIF on GIPHY">
            <a:extLst>
              <a:ext uri="{FF2B5EF4-FFF2-40B4-BE49-F238E27FC236}">
                <a16:creationId xmlns:a16="http://schemas.microsoft.com/office/drawing/2014/main" id="{F6E287A3-8F94-4B08-BB1B-AC4360CF8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651" y="1686296"/>
            <a:ext cx="6969330" cy="387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Risk assessment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650" y="597091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4053DF-9FC7-4EB0-86AC-8E55365DFE5D}"/>
              </a:ext>
            </a:extLst>
          </p:cNvPr>
          <p:cNvSpPr txBox="1"/>
          <p:nvPr/>
        </p:nvSpPr>
        <p:spPr>
          <a:xfrm>
            <a:off x="6165239" y="5186344"/>
            <a:ext cx="3754152" cy="1200329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Always </a:t>
            </a:r>
            <a:r>
              <a:rPr lang="en-GB" sz="3600" dirty="0"/>
              <a:t>do a risk assessment</a:t>
            </a:r>
          </a:p>
        </p:txBody>
      </p:sp>
    </p:spTree>
    <p:extLst>
      <p:ext uri="{BB962C8B-B14F-4D97-AF65-F5344CB8AC3E}">
        <p14:creationId xmlns:p14="http://schemas.microsoft.com/office/powerpoint/2010/main" val="4130882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83E84-1901-4725-9E52-06EF9CD01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5672094" cy="1112955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Customer influence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3C2A6-C3B7-42D9-B1F2-A217E32C9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97667"/>
            <a:ext cx="5887310" cy="4275117"/>
          </a:xfrm>
        </p:spPr>
        <p:txBody>
          <a:bodyPr>
            <a:normAutofit/>
          </a:bodyPr>
          <a:lstStyle/>
          <a:p>
            <a:r>
              <a:rPr lang="en-GB" sz="2400" dirty="0"/>
              <a:t>Customers and clients can completely change your plans. </a:t>
            </a:r>
          </a:p>
          <a:p>
            <a:r>
              <a:rPr lang="en-GB" sz="2400" b="1" dirty="0">
                <a:solidFill>
                  <a:srgbClr val="7030A0"/>
                </a:solidFill>
                <a:highlight>
                  <a:srgbClr val="FFFF00"/>
                </a:highlight>
              </a:rPr>
              <a:t>How can they affect scientific methodology?</a:t>
            </a:r>
          </a:p>
          <a:p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Define timescales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Set a budget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Specify number of replicates and sample size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 Specify objectives</a:t>
            </a:r>
          </a:p>
          <a:p>
            <a:endParaRPr lang="en-GB" sz="2400" dirty="0"/>
          </a:p>
        </p:txBody>
      </p:sp>
      <p:pic>
        <p:nvPicPr>
          <p:cNvPr id="9218" name="Picture 2" descr="DINNO">
            <a:extLst>
              <a:ext uri="{FF2B5EF4-FFF2-40B4-BE49-F238E27FC236}">
                <a16:creationId xmlns:a16="http://schemas.microsoft.com/office/drawing/2014/main" id="{04CEAE11-16CC-4851-BEE5-28EB7D8EE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22" y="1593143"/>
            <a:ext cx="5193457" cy="429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44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Lab workers complain of long hours, bullying and stress | Financial Times">
            <a:extLst>
              <a:ext uri="{FF2B5EF4-FFF2-40B4-BE49-F238E27FC236}">
                <a16:creationId xmlns:a16="http://schemas.microsoft.com/office/drawing/2014/main" id="{CBEAA4D0-CBE7-4E39-9C5B-E9CD7A7F1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969EC9-B182-4746-A820-7FA659CF6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11257722" cy="14630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GB" sz="6000" b="1" cap="none" dirty="0">
                <a:latin typeface="+mn-lt"/>
              </a:rPr>
              <a:t>Planning</a:t>
            </a:r>
            <a:r>
              <a:rPr lang="en-GB" sz="6000" b="1" cap="none" dirty="0"/>
              <a:t> an investigation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E647D7-69C0-4826-9B41-6A59D0A9CC08}"/>
              </a:ext>
            </a:extLst>
          </p:cNvPr>
          <p:cNvSpPr txBox="1">
            <a:spLocks/>
          </p:cNvSpPr>
          <p:nvPr/>
        </p:nvSpPr>
        <p:spPr>
          <a:xfrm>
            <a:off x="143895" y="126065"/>
            <a:ext cx="6589415" cy="1025841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cap="none" dirty="0"/>
              <a:t>Last lesson</a:t>
            </a:r>
            <a:endParaRPr lang="en-GB" sz="2400" cap="none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F012B0-473D-4ECE-816C-A8995D09146F}"/>
              </a:ext>
            </a:extLst>
          </p:cNvPr>
          <p:cNvSpPr txBox="1">
            <a:spLocks/>
          </p:cNvSpPr>
          <p:nvPr/>
        </p:nvSpPr>
        <p:spPr>
          <a:xfrm>
            <a:off x="9780104" y="0"/>
            <a:ext cx="2411896" cy="396709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cap="none" dirty="0"/>
              <a:t>Keywords:</a:t>
            </a:r>
          </a:p>
          <a:p>
            <a:pPr algn="ctr"/>
            <a:endParaRPr lang="en-GB" sz="2800" b="1" cap="none" dirty="0"/>
          </a:p>
          <a:p>
            <a:pPr algn="ctr"/>
            <a:r>
              <a:rPr lang="en-GB" sz="2800" cap="none" dirty="0"/>
              <a:t>Hypothesis</a:t>
            </a:r>
          </a:p>
          <a:p>
            <a:pPr algn="ctr"/>
            <a:r>
              <a:rPr lang="en-GB" sz="2800" cap="none" dirty="0"/>
              <a:t>Prediction</a:t>
            </a:r>
          </a:p>
          <a:p>
            <a:pPr algn="ctr"/>
            <a:r>
              <a:rPr lang="en-GB" sz="2800" cap="none" dirty="0"/>
              <a:t>Method</a:t>
            </a:r>
          </a:p>
          <a:p>
            <a:pPr algn="ctr"/>
            <a:r>
              <a:rPr lang="en-GB" sz="2800" cap="none" dirty="0"/>
              <a:t>Plan</a:t>
            </a:r>
          </a:p>
          <a:p>
            <a:pPr algn="ctr"/>
            <a:r>
              <a:rPr lang="en-GB" sz="2800" cap="none" dirty="0"/>
              <a:t>Range</a:t>
            </a:r>
          </a:p>
          <a:p>
            <a:pPr algn="ctr"/>
            <a:r>
              <a:rPr lang="en-GB" sz="2800" cap="none" dirty="0"/>
              <a:t>Timescale</a:t>
            </a:r>
          </a:p>
          <a:p>
            <a:pPr algn="ctr"/>
            <a:r>
              <a:rPr lang="en-GB" sz="2800" cap="none" dirty="0"/>
              <a:t>Cost</a:t>
            </a:r>
          </a:p>
        </p:txBody>
      </p:sp>
    </p:spTree>
    <p:extLst>
      <p:ext uri="{BB962C8B-B14F-4D97-AF65-F5344CB8AC3E}">
        <p14:creationId xmlns:p14="http://schemas.microsoft.com/office/powerpoint/2010/main" val="2702539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73185-8DF6-4E49-B48A-6FCEAD272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991793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en-GB" b="1" cap="none" dirty="0"/>
              <a:t>Activity</a:t>
            </a:r>
            <a:r>
              <a:rPr lang="en-GB" cap="none" dirty="0"/>
              <a:t>: Plan your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8D4C8-C671-487F-9AB8-5661E20F2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664879"/>
            <a:ext cx="4563872" cy="272332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200" dirty="0"/>
              <a:t>Plan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Begin writing your plan after discussion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/>
              <a:t>Each group to complete a </a:t>
            </a:r>
            <a:r>
              <a:rPr lang="en-GB" sz="3200" b="1" dirty="0"/>
              <a:t>full</a:t>
            </a:r>
            <a:r>
              <a:rPr lang="en-GB" sz="3200" dirty="0"/>
              <a:t> risk assessment</a:t>
            </a:r>
          </a:p>
          <a:p>
            <a:pPr marL="514350" indent="-514350">
              <a:buFont typeface="+mj-lt"/>
              <a:buAutoNum type="arabicPeriod"/>
            </a:pPr>
            <a:endParaRPr lang="en-GB" sz="3200" dirty="0"/>
          </a:p>
        </p:txBody>
      </p:sp>
      <p:pic>
        <p:nvPicPr>
          <p:cNvPr id="8194" name="Picture 2" descr="Homer Thinking GIFs | Tenor">
            <a:extLst>
              <a:ext uri="{FF2B5EF4-FFF2-40B4-BE49-F238E27FC236}">
                <a16:creationId xmlns:a16="http://schemas.microsoft.com/office/drawing/2014/main" id="{CBCCEAC2-0C4E-4101-90D5-93D4FBBFD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94" y="1780297"/>
            <a:ext cx="4821206" cy="44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020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FAD23-2298-4544-AB96-B553CFCF419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Resources</a:t>
            </a:r>
            <a:r>
              <a:rPr lang="en-GB" cap="none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42BD2-D425-4A28-B48C-893CBD6D8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highlight>
                  <a:srgbClr val="FFFF00"/>
                </a:highlight>
              </a:rPr>
              <a:t>&lt;Add your own additional resources here&gt;</a:t>
            </a:r>
          </a:p>
        </p:txBody>
      </p:sp>
    </p:spTree>
    <p:extLst>
      <p:ext uri="{BB962C8B-B14F-4D97-AF65-F5344CB8AC3E}">
        <p14:creationId xmlns:p14="http://schemas.microsoft.com/office/powerpoint/2010/main" val="4247906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66E7A-8C04-4999-9B42-427E6FC79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9720072" cy="1017953"/>
          </a:xfrm>
        </p:spPr>
        <p:txBody>
          <a:bodyPr/>
          <a:lstStyle/>
          <a:p>
            <a:r>
              <a:rPr lang="en-GB" cap="none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5B57C-8880-489D-8B06-02D7D8ED4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1460666"/>
            <a:ext cx="9720073" cy="4931822"/>
          </a:xfrm>
        </p:spPr>
        <p:txBody>
          <a:bodyPr numCol="2">
            <a:normAutofit/>
          </a:bodyPr>
          <a:lstStyle/>
          <a:p>
            <a:pPr marL="90488" indent="-90488">
              <a:tabLst>
                <a:tab pos="4708525" algn="l"/>
              </a:tabLst>
            </a:pPr>
            <a:r>
              <a:rPr lang="en-GB" sz="2000" b="1" dirty="0"/>
              <a:t>A9.1 The importance of experimental design and planning when undertaking scientific experiments in order to: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manage time efficiently (for example, by ensuring that the required minimum number of measurements are carried out)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ensure sufficient resources (for example, by checking supplies of required reagents and the availability of equipment and people)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ensure safety throughout the experiment (for example, by completing a risk assessment)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address ethical considerations (for example, by justifying the necessity of an experiment)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minimise errors (for example, by calibrating equipment in advance)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b="1" dirty="0"/>
              <a:t>A9.2 The importance of a hypothesis / performance criteria in experimental design by: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defining outcomes that can be tested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deciding on variables: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o independent</a:t>
            </a:r>
          </a:p>
          <a:p>
            <a:pPr marL="90488" indent="-90488">
              <a:buNone/>
              <a:tabLst>
                <a:tab pos="4708525" algn="l"/>
              </a:tabLst>
            </a:pPr>
            <a:r>
              <a:rPr lang="en-GB" sz="2000" dirty="0"/>
              <a:t> o dependent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o control</a:t>
            </a:r>
          </a:p>
          <a:p>
            <a:pPr marL="90488" indent="-90488">
              <a:tabLst>
                <a:tab pos="4708525" algn="l"/>
              </a:tabLst>
            </a:pPr>
            <a:r>
              <a:rPr lang="en-GB" sz="2000" dirty="0"/>
              <a:t>• clarifying the experiment’s objective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58367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24B65-8569-46FD-92CF-8FC6DBF2E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816072"/>
          </a:xfrm>
        </p:spPr>
        <p:txBody>
          <a:bodyPr/>
          <a:lstStyle/>
          <a:p>
            <a:r>
              <a:rPr lang="en-GB" cap="none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E9B450-2DCA-497B-8F40-67448558C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615044"/>
            <a:ext cx="9720073" cy="4694316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/>
              <a:t>A9.3 How the following planning methodologies contribute to successful experimental design</a:t>
            </a:r>
            <a:r>
              <a:rPr lang="en-GB" dirty="0"/>
              <a:t>:</a:t>
            </a:r>
          </a:p>
          <a:p>
            <a:r>
              <a:rPr lang="en-GB" dirty="0"/>
              <a:t>• objective setting: defines the purpose and outputs required</a:t>
            </a:r>
          </a:p>
          <a:p>
            <a:r>
              <a:rPr lang="en-GB" dirty="0"/>
              <a:t>• critical path analysis: maps out the key tasks in order, including dependencies</a:t>
            </a:r>
          </a:p>
          <a:p>
            <a:r>
              <a:rPr lang="en-GB" dirty="0"/>
              <a:t>• financial forecasting: defines what is feasible for a given budget</a:t>
            </a:r>
          </a:p>
          <a:p>
            <a:r>
              <a:rPr lang="en-GB" dirty="0"/>
              <a:t>• risk management: assesses and manages risks for the workforce</a:t>
            </a:r>
          </a:p>
          <a:p>
            <a:r>
              <a:rPr lang="en-GB" dirty="0"/>
              <a:t>• time management: defines timescales and workflows</a:t>
            </a:r>
          </a:p>
          <a:p>
            <a:r>
              <a:rPr lang="en-GB" b="1" dirty="0"/>
              <a:t>A9.4 How customer/client requirements may affect the scientific methodology by</a:t>
            </a:r>
            <a:r>
              <a:rPr lang="en-GB" dirty="0"/>
              <a:t>:</a:t>
            </a:r>
          </a:p>
          <a:p>
            <a:r>
              <a:rPr lang="en-GB" dirty="0"/>
              <a:t>• defining timescales</a:t>
            </a:r>
          </a:p>
          <a:p>
            <a:r>
              <a:rPr lang="en-GB" dirty="0"/>
              <a:t>• setting a budget</a:t>
            </a:r>
          </a:p>
          <a:p>
            <a:r>
              <a:rPr lang="en-GB" dirty="0"/>
              <a:t>• specifying scale (for example, number of replicates and sample size)</a:t>
            </a:r>
          </a:p>
          <a:p>
            <a:r>
              <a:rPr lang="en-GB" dirty="0"/>
              <a:t>• specifying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756343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B64AA-45AC-4B53-9935-FE4507326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43" y="395211"/>
            <a:ext cx="9720072" cy="768571"/>
          </a:xfrm>
        </p:spPr>
        <p:txBody>
          <a:bodyPr/>
          <a:lstStyle/>
          <a:p>
            <a:r>
              <a:rPr lang="en-GB" cap="none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DBE50-66C5-4A7A-9E78-4F06E8A45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132" y="1353787"/>
            <a:ext cx="11756572" cy="5343896"/>
          </a:xfrm>
        </p:spPr>
        <p:txBody>
          <a:bodyPr numCol="2">
            <a:normAutofit fontScale="85000" lnSpcReduction="20000"/>
          </a:bodyPr>
          <a:lstStyle/>
          <a:p>
            <a:r>
              <a:rPr lang="en-GB" b="1" dirty="0"/>
              <a:t>CS1.1 Independently produce a high-level project plan, written in a clear, unambiguous way and taking into account the document’s purpose, including:</a:t>
            </a:r>
          </a:p>
          <a:p>
            <a:r>
              <a:rPr lang="en-GB" dirty="0"/>
              <a:t>• project deliverables, including:</a:t>
            </a:r>
          </a:p>
          <a:p>
            <a:r>
              <a:rPr lang="en-GB" dirty="0"/>
              <a:t>o a project scope statement that clearly and concisely outlines the intended outcomes</a:t>
            </a:r>
          </a:p>
          <a:p>
            <a:r>
              <a:rPr lang="en-GB" dirty="0"/>
              <a:t>o opportunities and benefits</a:t>
            </a:r>
          </a:p>
          <a:p>
            <a:r>
              <a:rPr lang="en-GB" dirty="0"/>
              <a:t>• project inputs:</a:t>
            </a:r>
          </a:p>
          <a:p>
            <a:r>
              <a:rPr lang="en-GB" dirty="0"/>
              <a:t>o people (for example, customers/clients)</a:t>
            </a:r>
          </a:p>
          <a:p>
            <a:r>
              <a:rPr lang="en-GB" dirty="0"/>
              <a:t>o products and materials (for example, samples, raw materials)</a:t>
            </a:r>
          </a:p>
          <a:p>
            <a:r>
              <a:rPr lang="en-GB" dirty="0"/>
              <a:t>o equipment</a:t>
            </a:r>
          </a:p>
          <a:p>
            <a:r>
              <a:rPr lang="en-GB" dirty="0"/>
              <a:t>• a timetable of activities, providing the appropriate level of detail to reflect the project’s purpose, including:</a:t>
            </a:r>
          </a:p>
          <a:p>
            <a:r>
              <a:rPr lang="en-GB" dirty="0"/>
              <a:t>o total time required for the overall project</a:t>
            </a:r>
          </a:p>
          <a:p>
            <a:r>
              <a:rPr lang="en-GB" dirty="0"/>
              <a:t>o a breakdown of time required for individual scientific activities</a:t>
            </a:r>
          </a:p>
          <a:p>
            <a:r>
              <a:rPr lang="en-GB" dirty="0"/>
              <a:t>o important milestones</a:t>
            </a:r>
          </a:p>
          <a:p>
            <a:r>
              <a:rPr lang="en-GB" dirty="0"/>
              <a:t>o resource availability (for example, people, rooms, equipment)</a:t>
            </a:r>
          </a:p>
          <a:p>
            <a:r>
              <a:rPr lang="en-GB" dirty="0"/>
              <a:t>• a financial forecast, taking into account resource requirements:</a:t>
            </a:r>
          </a:p>
          <a:p>
            <a:r>
              <a:rPr lang="en-GB" dirty="0"/>
              <a:t>o using mathematical processes (for example, calculations, diagrams, data representations) to support forecasting</a:t>
            </a:r>
          </a:p>
          <a:p>
            <a:r>
              <a:rPr lang="en-GB" dirty="0"/>
              <a:t>• ethical considerations (for example, codes of practice, intellectual property rights)</a:t>
            </a:r>
          </a:p>
          <a:p>
            <a:r>
              <a:rPr lang="en-GB" dirty="0"/>
              <a:t>• a completed risk assessment, including details of how risks will be mitigated:</a:t>
            </a:r>
          </a:p>
          <a:p>
            <a:r>
              <a:rPr lang="en-GB" dirty="0"/>
              <a:t>o written in a style and level of detail appropriate to the document’s purpose</a:t>
            </a:r>
          </a:p>
          <a:p>
            <a:r>
              <a:rPr lang="en-GB" dirty="0"/>
              <a:t>• how quality outcomes will be maintained (for example, through complying with relevant ISO standards)</a:t>
            </a:r>
          </a:p>
        </p:txBody>
      </p:sp>
    </p:spTree>
    <p:extLst>
      <p:ext uri="{BB962C8B-B14F-4D97-AF65-F5344CB8AC3E}">
        <p14:creationId xmlns:p14="http://schemas.microsoft.com/office/powerpoint/2010/main" val="1123705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277533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City College Norwich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000" y="264001"/>
            <a:ext cx="1833600" cy="974151"/>
          </a:xfrm>
          <a:prstGeom prst="rect">
            <a:avLst/>
          </a:prstGeom>
        </p:spPr>
      </p:pic>
      <p:pic>
        <p:nvPicPr>
          <p:cNvPr id="2" name="Picture 1" descr="City College Norwich">
            <a:extLst>
              <a:ext uri="{FF2B5EF4-FFF2-40B4-BE49-F238E27FC236}">
                <a16:creationId xmlns:a16="http://schemas.microsoft.com/office/drawing/2014/main" id="{AE07B87B-3727-86CC-DFA3-572C06B73B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055118"/>
            <a:ext cx="1686160" cy="1686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07BB3-FAE4-4D9C-A7A5-5FD1B8FD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051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F8381-8E38-44D9-A594-40EED327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4530" y="3144636"/>
            <a:ext cx="5079671" cy="1974983"/>
          </a:xfrm>
          <a:noFill/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en-GB" sz="3600" dirty="0"/>
              <a:t> </a:t>
            </a:r>
            <a:r>
              <a:rPr lang="en-GB" sz="3600" dirty="0">
                <a:highlight>
                  <a:srgbClr val="FFFF00"/>
                </a:highlight>
              </a:rPr>
              <a:t>&lt;Add your own objectives here&gt; </a:t>
            </a:r>
          </a:p>
        </p:txBody>
      </p:sp>
      <p:pic>
        <p:nvPicPr>
          <p:cNvPr id="3074" name="Picture 2" descr="How&amp;#39;s Your Aim? — Kudzu Studio">
            <a:extLst>
              <a:ext uri="{FF2B5EF4-FFF2-40B4-BE49-F238E27FC236}">
                <a16:creationId xmlns:a16="http://schemas.microsoft.com/office/drawing/2014/main" id="{215162F9-299E-4A59-934F-C70BEE30E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21" y="1815674"/>
            <a:ext cx="4632909" cy="463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86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Lightbulb disposal 101 | Recycle Coach">
            <a:extLst>
              <a:ext uri="{FF2B5EF4-FFF2-40B4-BE49-F238E27FC236}">
                <a16:creationId xmlns:a16="http://schemas.microsoft.com/office/drawing/2014/main" id="{39BAEE9A-0B79-491D-8ED8-56C4CA88C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3" r="13097"/>
          <a:stretch/>
        </p:blipFill>
        <p:spPr bwMode="auto">
          <a:xfrm>
            <a:off x="8693426" y="0"/>
            <a:ext cx="3498574" cy="685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850206-C845-4788-BFAF-9EA196AB3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07" y="251791"/>
            <a:ext cx="7815071" cy="1372375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GB" b="1" cap="none" dirty="0"/>
              <a:t>Importance of experimental methodology/design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CE049-AD96-4578-958E-027F7058D9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807" y="1802295"/>
            <a:ext cx="7561732" cy="4619501"/>
          </a:xfrm>
        </p:spPr>
        <p:txBody>
          <a:bodyPr>
            <a:noAutofit/>
          </a:bodyPr>
          <a:lstStyle/>
          <a:p>
            <a:r>
              <a:rPr lang="en-GB" sz="2300" dirty="0"/>
              <a:t>We cannot just begin investigating a problem. We need to plan effectively.</a:t>
            </a:r>
          </a:p>
          <a:p>
            <a:r>
              <a:rPr lang="en-GB" sz="2300" dirty="0"/>
              <a:t>This helps us to: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300" dirty="0"/>
              <a:t> manage time effectively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300" dirty="0"/>
              <a:t> ensure we have sufficient resources (equipment, people         and reagents)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300" dirty="0"/>
              <a:t> maintain health and safety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300" dirty="0"/>
              <a:t> address any ethical considerations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300" dirty="0"/>
              <a:t> minimise errors </a:t>
            </a:r>
          </a:p>
          <a:p>
            <a:r>
              <a:rPr lang="en-GB" sz="2300" b="1" dirty="0">
                <a:solidFill>
                  <a:srgbClr val="7030A0"/>
                </a:solidFill>
                <a:highlight>
                  <a:srgbClr val="FFFF00"/>
                </a:highlight>
              </a:rPr>
              <a:t>How will we implement all of these things when planning?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2AF7BC-CED0-4EE9-84DC-10AD8A41A199}"/>
              </a:ext>
            </a:extLst>
          </p:cNvPr>
          <p:cNvSpPr txBox="1"/>
          <p:nvPr/>
        </p:nvSpPr>
        <p:spPr>
          <a:xfrm>
            <a:off x="3742793" y="3041132"/>
            <a:ext cx="222068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timelines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328F00-82CB-4201-B1C3-95FBDCE8F801}"/>
              </a:ext>
            </a:extLst>
          </p:cNvPr>
          <p:cNvSpPr txBox="1"/>
          <p:nvPr/>
        </p:nvSpPr>
        <p:spPr>
          <a:xfrm>
            <a:off x="7339037" y="3612929"/>
            <a:ext cx="222068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equipment 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AB1F15-CF79-4296-8A30-A39DE9E45F26}"/>
              </a:ext>
            </a:extLst>
          </p:cNvPr>
          <p:cNvSpPr txBox="1"/>
          <p:nvPr/>
        </p:nvSpPr>
        <p:spPr>
          <a:xfrm>
            <a:off x="4027886" y="4343981"/>
            <a:ext cx="2306239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risk assessment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899D5F-5033-4E38-9BD4-21A425F2D198}"/>
              </a:ext>
            </a:extLst>
          </p:cNvPr>
          <p:cNvSpPr txBox="1"/>
          <p:nvPr/>
        </p:nvSpPr>
        <p:spPr>
          <a:xfrm>
            <a:off x="5048250" y="4889963"/>
            <a:ext cx="21336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ethics forms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C6C103-D860-407B-8416-20A2C3784669}"/>
              </a:ext>
            </a:extLst>
          </p:cNvPr>
          <p:cNvSpPr txBox="1"/>
          <p:nvPr/>
        </p:nvSpPr>
        <p:spPr>
          <a:xfrm>
            <a:off x="2632450" y="5377541"/>
            <a:ext cx="222068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/>
              <a:t>by planning</a:t>
            </a:r>
          </a:p>
        </p:txBody>
      </p:sp>
    </p:spTree>
    <p:extLst>
      <p:ext uri="{BB962C8B-B14F-4D97-AF65-F5344CB8AC3E}">
        <p14:creationId xmlns:p14="http://schemas.microsoft.com/office/powerpoint/2010/main" val="387504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689A7-8AE2-4ABE-A874-3A480A384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27" y="677200"/>
            <a:ext cx="6217841" cy="1089205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 fontAlgn="base"/>
            <a:r>
              <a:rPr lang="en-GB" b="1" cap="none" dirty="0"/>
              <a:t>The scientific method:</a:t>
            </a:r>
            <a:endParaRPr lang="en-GB" cap="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90D55-A4AA-4D18-B90A-F90FB0363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239" y="1971305"/>
            <a:ext cx="6267321" cy="4102617"/>
          </a:xfrm>
        </p:spPr>
        <p:txBody>
          <a:bodyPr>
            <a:normAutofit/>
          </a:bodyPr>
          <a:lstStyle/>
          <a:p>
            <a:r>
              <a:rPr lang="en-GB" dirty="0"/>
              <a:t>Problem-solving approach: the scientific method 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Make an observation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Ask a question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b="1" dirty="0"/>
              <a:t>Form a hypothesis or testable explanation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b="1" dirty="0"/>
              <a:t>Make a prediction based on the hypothesis (including variables)</a:t>
            </a:r>
          </a:p>
          <a:p>
            <a:pPr marL="457200" indent="-457200">
              <a:buFont typeface="+mj-lt"/>
              <a:buAutoNum type="arabicPeriod"/>
            </a:pPr>
            <a:r>
              <a:rPr lang="en-GB" b="1" dirty="0"/>
              <a:t>Test the prediction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Evaluate: use the results to make new hypotheses or predictions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68D710-3561-4F5C-9A28-60DD74973369}"/>
              </a:ext>
            </a:extLst>
          </p:cNvPr>
          <p:cNvSpPr txBox="1"/>
          <p:nvPr/>
        </p:nvSpPr>
        <p:spPr>
          <a:xfrm>
            <a:off x="7803202" y="2499590"/>
            <a:ext cx="3455718" cy="830997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question is already posed for you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73A0AE-1C45-467F-996D-736C101B087F}"/>
              </a:ext>
            </a:extLst>
          </p:cNvPr>
          <p:cNvSpPr txBox="1"/>
          <p:nvPr/>
        </p:nvSpPr>
        <p:spPr>
          <a:xfrm>
            <a:off x="7815076" y="3622214"/>
            <a:ext cx="3455718" cy="830997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ESP task two </a:t>
            </a:r>
            <a:r>
              <a:rPr lang="en-GB" sz="2400" dirty="0"/>
              <a:t>– planning an investigation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973ED465-2455-4997-84F7-3C818194BBA1}"/>
              </a:ext>
            </a:extLst>
          </p:cNvPr>
          <p:cNvSpPr/>
          <p:nvPr/>
        </p:nvSpPr>
        <p:spPr>
          <a:xfrm>
            <a:off x="3670587" y="2440145"/>
            <a:ext cx="463138" cy="949888"/>
          </a:xfrm>
          <a:prstGeom prst="rightBrac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E0B861-D8C2-44C8-8341-C5D7F3EBF670}"/>
              </a:ext>
            </a:extLst>
          </p:cNvPr>
          <p:cNvCxnSpPr>
            <a:stCxn id="6" idx="1"/>
            <a:endCxn id="4" idx="1"/>
          </p:cNvCxnSpPr>
          <p:nvPr/>
        </p:nvCxnSpPr>
        <p:spPr>
          <a:xfrm>
            <a:off x="4133725" y="2915089"/>
            <a:ext cx="3669477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Brace 8">
            <a:extLst>
              <a:ext uri="{FF2B5EF4-FFF2-40B4-BE49-F238E27FC236}">
                <a16:creationId xmlns:a16="http://schemas.microsoft.com/office/drawing/2014/main" id="{AE5F3755-EA27-43E3-AF62-783325404934}"/>
              </a:ext>
            </a:extLst>
          </p:cNvPr>
          <p:cNvSpPr/>
          <p:nvPr/>
        </p:nvSpPr>
        <p:spPr>
          <a:xfrm>
            <a:off x="6530560" y="3485339"/>
            <a:ext cx="463138" cy="1104749"/>
          </a:xfrm>
          <a:prstGeom prst="rightBrac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8FECC8-0C69-43D2-A3D3-4491A84DAB36}"/>
              </a:ext>
            </a:extLst>
          </p:cNvPr>
          <p:cNvCxnSpPr>
            <a:cxnSpLocks/>
            <a:stCxn id="9" idx="1"/>
            <a:endCxn id="5" idx="1"/>
          </p:cNvCxnSpPr>
          <p:nvPr/>
        </p:nvCxnSpPr>
        <p:spPr>
          <a:xfrm flipV="1">
            <a:off x="6993698" y="4037713"/>
            <a:ext cx="821378" cy="1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F57213C-8D9E-4AE7-A528-2EDE5E09433A}"/>
              </a:ext>
            </a:extLst>
          </p:cNvPr>
          <p:cNvSpPr txBox="1"/>
          <p:nvPr/>
        </p:nvSpPr>
        <p:spPr>
          <a:xfrm>
            <a:off x="7803203" y="737950"/>
            <a:ext cx="3467592" cy="1569660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assessed during the Employer Set Project</a:t>
            </a:r>
          </a:p>
        </p:txBody>
      </p:sp>
      <p:pic>
        <p:nvPicPr>
          <p:cNvPr id="1026" name="Picture 2" descr="professor met vragen | Feria de ciencias, Cientifico dibujo, Decoración  laboratorio de ciencias">
            <a:extLst>
              <a:ext uri="{FF2B5EF4-FFF2-40B4-BE49-F238E27FC236}">
                <a16:creationId xmlns:a16="http://schemas.microsoft.com/office/drawing/2014/main" id="{F50A9727-FEE1-4AAE-B766-52BAD2F3B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0627" y="4379044"/>
            <a:ext cx="1684074" cy="247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43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6B40B-E1C7-4FFA-A347-9FB40435F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2787" y="245671"/>
            <a:ext cx="8966425" cy="912823"/>
          </a:xfrm>
          <a:solidFill>
            <a:schemeClr val="bg1"/>
          </a:solidFill>
          <a:ln>
            <a:solidFill>
              <a:srgbClr val="FF00FF"/>
            </a:solidFill>
          </a:ln>
        </p:spPr>
        <p:txBody>
          <a:bodyPr>
            <a:no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</a:rPr>
              <a:t>Hypotheses are critical to writing a plan for a good investigation. </a:t>
            </a:r>
          </a:p>
          <a:p>
            <a:pPr algn="ctr"/>
            <a:r>
              <a:rPr lang="en-GB" sz="2400" b="1" dirty="0">
                <a:solidFill>
                  <a:srgbClr val="7030A0"/>
                </a:solidFill>
              </a:rPr>
              <a:t>What else is needed to write a good method?</a:t>
            </a:r>
          </a:p>
          <a:p>
            <a:pPr algn="ctr"/>
            <a:endParaRPr lang="en-GB" sz="2400" b="1" dirty="0">
              <a:solidFill>
                <a:srgbClr val="7030A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A2B2A9-0A16-4C80-A470-97D06BDF2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01" y="2071116"/>
            <a:ext cx="5567172" cy="1357884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en-GB" b="1" cap="none" dirty="0"/>
              <a:t>Activity: </a:t>
            </a:r>
            <a:r>
              <a:rPr lang="en-GB" cap="none" dirty="0"/>
              <a:t>how to write a good plan/method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998D05-7D2E-4DF8-864B-89DC9766BE19}"/>
              </a:ext>
            </a:extLst>
          </p:cNvPr>
          <p:cNvSpPr txBox="1">
            <a:spLocks/>
          </p:cNvSpPr>
          <p:nvPr/>
        </p:nvSpPr>
        <p:spPr>
          <a:xfrm>
            <a:off x="445702" y="3837153"/>
            <a:ext cx="5567171" cy="1862353"/>
          </a:xfrm>
          <a:prstGeom prst="rect">
            <a:avLst/>
          </a:prstGeom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Tw Cen MT" panose="020B0602020104020603" pitchFamily="34" charset="0"/>
              <a:buNone/>
            </a:pPr>
            <a:r>
              <a:rPr lang="en-GB" sz="2800" dirty="0"/>
              <a:t>Produce a spider diagram with your group to identify what makes a good method.</a:t>
            </a:r>
          </a:p>
          <a:p>
            <a:pPr algn="ctr">
              <a:buFont typeface="Tw Cen MT" panose="020B0602020104020603" pitchFamily="34" charset="0"/>
              <a:buNone/>
            </a:pPr>
            <a:r>
              <a:rPr lang="en-GB" sz="2800" dirty="0"/>
              <a:t>Think about what you need to know when you carry out an experiment.</a:t>
            </a:r>
          </a:p>
        </p:txBody>
      </p:sp>
      <p:pic>
        <p:nvPicPr>
          <p:cNvPr id="6" name="Picture 2" descr="Weaving Ideas with Spider Diagrams | Lucidchart Blog">
            <a:extLst>
              <a:ext uri="{FF2B5EF4-FFF2-40B4-BE49-F238E27FC236}">
                <a16:creationId xmlns:a16="http://schemas.microsoft.com/office/drawing/2014/main" id="{FAF7840E-36F4-4CBE-8734-2A173E4D0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9870"/>
            <a:ext cx="5312458" cy="531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846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22B38-5862-4174-BE93-43F0A359D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63" y="2758044"/>
            <a:ext cx="4698609" cy="24225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/>
              <a:t>Clear understanding of the topic</a:t>
            </a:r>
          </a:p>
          <a:p>
            <a:pPr marL="0" indent="0">
              <a:buNone/>
            </a:pPr>
            <a:r>
              <a:rPr lang="en-GB" sz="2800" dirty="0"/>
              <a:t>Concise description of how you will answer the question raised</a:t>
            </a:r>
          </a:p>
          <a:p>
            <a:pPr marL="0" indent="0">
              <a:buNone/>
            </a:pPr>
            <a:r>
              <a:rPr lang="en-GB" sz="2800" dirty="0"/>
              <a:t>Step by step – no need for lengthy paragraphs</a:t>
            </a:r>
          </a:p>
        </p:txBody>
      </p:sp>
      <p:pic>
        <p:nvPicPr>
          <p:cNvPr id="1026" name="Picture 2" descr="Plan Your Work and Work Your Plan - Karen Commins">
            <a:extLst>
              <a:ext uri="{FF2B5EF4-FFF2-40B4-BE49-F238E27FC236}">
                <a16:creationId xmlns:a16="http://schemas.microsoft.com/office/drawing/2014/main" id="{395B7803-F6DB-4978-8BB5-133A6299E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3F072D-B37B-4F0D-8A0F-29792F9E7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63" y="585216"/>
            <a:ext cx="7272997" cy="994202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Good planning </a:t>
            </a:r>
          </a:p>
        </p:txBody>
      </p:sp>
    </p:spTree>
    <p:extLst>
      <p:ext uri="{BB962C8B-B14F-4D97-AF65-F5344CB8AC3E}">
        <p14:creationId xmlns:p14="http://schemas.microsoft.com/office/powerpoint/2010/main" val="2843392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274" y="335833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498274" y="1545454"/>
            <a:ext cx="6969330" cy="1742934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Outline the intended outcomes of your experiment – what are you trying to show/prove?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What opportunities and benefits will come from this investigation?</a:t>
            </a:r>
          </a:p>
        </p:txBody>
      </p:sp>
      <p:pic>
        <p:nvPicPr>
          <p:cNvPr id="2050" name="Picture 2" descr="21 Fancy lettering ideas | lettering, fancy letters, lettering fonts">
            <a:extLst>
              <a:ext uri="{FF2B5EF4-FFF2-40B4-BE49-F238E27FC236}">
                <a16:creationId xmlns:a16="http://schemas.microsoft.com/office/drawing/2014/main" id="{B962163E-8AD1-4202-8FC9-65AFEF7E3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74" y="3466518"/>
            <a:ext cx="3510235" cy="351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 DEFY YOU HEART MAN">
            <a:extLst>
              <a:ext uri="{FF2B5EF4-FFF2-40B4-BE49-F238E27FC236}">
                <a16:creationId xmlns:a16="http://schemas.microsoft.com/office/drawing/2014/main" id="{E9B52E80-E1F2-4AF0-A0D3-5F03643903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509" y="3478393"/>
            <a:ext cx="3510235" cy="351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7DFFA7-5ADB-4655-914D-1E71FCB3884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</p:spTree>
    <p:extLst>
      <p:ext uri="{BB962C8B-B14F-4D97-AF65-F5344CB8AC3E}">
        <p14:creationId xmlns:p14="http://schemas.microsoft.com/office/powerpoint/2010/main" val="3673386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3F05-F3EC-49B7-887D-4F6085DF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650" y="347709"/>
            <a:ext cx="6969330" cy="108920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GB" b="1" cap="none" dirty="0"/>
              <a:t>Steps to good planning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4F-32DC-4534-A64A-4629234F60CC}"/>
              </a:ext>
            </a:extLst>
          </p:cNvPr>
          <p:cNvSpPr txBox="1">
            <a:spLocks/>
          </p:cNvSpPr>
          <p:nvPr/>
        </p:nvSpPr>
        <p:spPr>
          <a:xfrm>
            <a:off x="4557650" y="1581081"/>
            <a:ext cx="6969330" cy="1089206"/>
          </a:xfrm>
          <a:prstGeom prst="rect">
            <a:avLst/>
          </a:prstGeom>
          <a:noFill/>
        </p:spPr>
        <p:txBody>
          <a:bodyPr vert="horz" lIns="45720" tIns="45720" rIns="4572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Single statement that describes the purpose of the investigation but does not provide a prediction.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D92C61-F7B5-41DB-98FD-36223FCC6E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918857" cy="6858000"/>
          </a:xfrm>
          <a:prstGeom prst="rect">
            <a:avLst/>
          </a:prstGeom>
          <a:solidFill>
            <a:srgbClr val="FFCCFF"/>
          </a:solidFill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endParaRPr lang="en-GB" sz="2600" dirty="0"/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>
                <a:highlight>
                  <a:srgbClr val="FFFF00"/>
                </a:highlight>
              </a:rPr>
              <a:t>Aims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Hypotheses and variables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Equipment list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Timetable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Method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Costs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Ethical considerations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600" dirty="0"/>
              <a:t>Risk assessment </a:t>
            </a:r>
          </a:p>
        </p:txBody>
      </p:sp>
      <p:pic>
        <p:nvPicPr>
          <p:cNvPr id="10242" name="Picture 2" descr="Difference Between Aim and Purpose | Compare the Difference Between Similar  Terms">
            <a:extLst>
              <a:ext uri="{FF2B5EF4-FFF2-40B4-BE49-F238E27FC236}">
                <a16:creationId xmlns:a16="http://schemas.microsoft.com/office/drawing/2014/main" id="{0543BF3B-865D-4F0F-AB03-E5112B5CC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48" y="2861953"/>
            <a:ext cx="3656908" cy="340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5037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26930B-3388-497F-89D0-034581F7850A}"/>
</file>

<file path=customXml/itemProps2.xml><?xml version="1.0" encoding="utf-8"?>
<ds:datastoreItem xmlns:ds="http://schemas.openxmlformats.org/officeDocument/2006/customXml" ds:itemID="{11349371-BDA1-4E88-BEFD-31A349CC33AA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07530afe-d844-488b-9a54-9e56863626c8"/>
    <ds:schemaRef ds:uri="2ff69431-d625-42b0-a6d5-57182fa431d3"/>
    <ds:schemaRef ds:uri="http://purl.org/dc/dcmitype/"/>
    <ds:schemaRef ds:uri="414d2ded-29cc-4abd-a1df-c646721ce55b"/>
    <ds:schemaRef ds:uri="2847a094-2edf-4950-a853-13ec668231ed"/>
  </ds:schemaRefs>
</ds:datastoreItem>
</file>

<file path=customXml/itemProps3.xml><?xml version="1.0" encoding="utf-8"?>
<ds:datastoreItem xmlns:ds="http://schemas.openxmlformats.org/officeDocument/2006/customXml" ds:itemID="{0BF409E8-01E9-4880-AE93-410338D384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729</TotalTime>
  <Words>1490</Words>
  <Application>Microsoft Office PowerPoint</Application>
  <PresentationFormat>Widescreen</PresentationFormat>
  <Paragraphs>327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Symbol</vt:lpstr>
      <vt:lpstr>Tw Cen MT</vt:lpstr>
      <vt:lpstr>Tw Cen MT Condensed</vt:lpstr>
      <vt:lpstr>Twentieth Century</vt:lpstr>
      <vt:lpstr>Wingdings</vt:lpstr>
      <vt:lpstr>Wingdings 3</vt:lpstr>
      <vt:lpstr>Integral</vt:lpstr>
      <vt:lpstr>T Level resource improvement project</vt:lpstr>
      <vt:lpstr>Planning an investigation</vt:lpstr>
      <vt:lpstr>Objectives </vt:lpstr>
      <vt:lpstr>Importance of experimental methodology/design</vt:lpstr>
      <vt:lpstr>The scientific method:</vt:lpstr>
      <vt:lpstr>Activity: how to write a good plan/method</vt:lpstr>
      <vt:lpstr>Good planning </vt:lpstr>
      <vt:lpstr>Steps to good planning</vt:lpstr>
      <vt:lpstr>Steps to good planning</vt:lpstr>
      <vt:lpstr>Steps to good planning</vt:lpstr>
      <vt:lpstr>Steps to good planning</vt:lpstr>
      <vt:lpstr>Steps to good planning</vt:lpstr>
      <vt:lpstr>Steps to good planning</vt:lpstr>
      <vt:lpstr>Ranges</vt:lpstr>
      <vt:lpstr>PowerPoint Presentation</vt:lpstr>
      <vt:lpstr>Steps to good planning</vt:lpstr>
      <vt:lpstr>Steps to good planning</vt:lpstr>
      <vt:lpstr>Steps to good planning</vt:lpstr>
      <vt:lpstr>Customer influence</vt:lpstr>
      <vt:lpstr>Activity: Plan your experiment</vt:lpstr>
      <vt:lpstr>Resources </vt:lpstr>
      <vt:lpstr>Content</vt:lpstr>
      <vt:lpstr>Content</vt:lpstr>
      <vt:lpstr>Content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ADAMS Robyn</dc:creator>
  <cp:lastModifiedBy>Rebecca Ferdinand</cp:lastModifiedBy>
  <cp:revision>53</cp:revision>
  <dcterms:created xsi:type="dcterms:W3CDTF">2021-11-02T16:49:14Z</dcterms:created>
  <dcterms:modified xsi:type="dcterms:W3CDTF">2022-10-09T12:05:56Z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