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i9m3EoCK7vLwj+TiCgGhFraP+aC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belle Saunders" initials="" lastIdx="1" clrIdx="0"/>
  <p:cmAuthor id="1" name="Tate &amp; Clayburn" initials="T&amp;C" lastIdx="1" clrIdx="1">
    <p:extLst>
      <p:ext uri="{19B8F6BF-5375-455C-9EA6-DF929625EA0E}">
        <p15:presenceInfo xmlns:p15="http://schemas.microsoft.com/office/powerpoint/2012/main" userId="Tate &amp; Claybu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0436B-2EEF-5E20-B37B-7876C77B4394}" v="6" dt="2025-07-02T09:20:33.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91" d="100"/>
          <a:sy n="91" d="100"/>
        </p:scale>
        <p:origin x="360" y="293"/>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customschemas.google.com/relationships/presentationmetadata" Target="metadata"/><Relationship Id="rId129"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microsoft.com/office/2016/11/relationships/changesInfo" Target="changesInfos/changesInfo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Moore" userId="11e493e1b6637736" providerId="LiveId" clId="{2EC2EB2F-80DE-447A-916D-858B841F2F62}"/>
    <pc:docChg chg="custSel modSld">
      <pc:chgData name="Sharon Moore" userId="11e493e1b6637736" providerId="LiveId" clId="{2EC2EB2F-80DE-447A-916D-858B841F2F62}" dt="2025-06-26T05:26:57.241" v="56" actId="313"/>
      <pc:docMkLst>
        <pc:docMk/>
      </pc:docMkLst>
      <pc:sldChg chg="modSp mod">
        <pc:chgData name="Sharon Moore" userId="11e493e1b6637736" providerId="LiveId" clId="{2EC2EB2F-80DE-447A-916D-858B841F2F62}" dt="2025-06-26T05:26:57.241" v="56" actId="313"/>
        <pc:sldMkLst>
          <pc:docMk/>
          <pc:sldMk cId="0" sldId="263"/>
        </pc:sldMkLst>
        <pc:spChg chg="mod">
          <ac:chgData name="Sharon Moore" userId="11e493e1b6637736" providerId="LiveId" clId="{2EC2EB2F-80DE-447A-916D-858B841F2F62}" dt="2025-06-26T05:26:57.241" v="56" actId="313"/>
          <ac:spMkLst>
            <pc:docMk/>
            <pc:sldMk cId="0" sldId="263"/>
            <ac:spMk id="109" creationId="{00000000-0000-0000-0000-000000000000}"/>
          </ac:spMkLst>
        </pc:spChg>
      </pc:sldChg>
    </pc:docChg>
  </pc:docChgLst>
  <pc:docChgLst>
    <pc:chgData name="Laura Mason" userId="S::laura.mason@etfoundation.co.uk::c987a669-6672-4476-8676-ba77d2c8cc1d" providerId="AD" clId="Web-{AC60436B-2EEF-5E20-B37B-7876C77B4394}"/>
    <pc:docChg chg="modSld">
      <pc:chgData name="Laura Mason" userId="S::laura.mason@etfoundation.co.uk::c987a669-6672-4476-8676-ba77d2c8cc1d" providerId="AD" clId="Web-{AC60436B-2EEF-5E20-B37B-7876C77B4394}" dt="2025-07-02T09:20:33.012" v="4" actId="20577"/>
      <pc:docMkLst>
        <pc:docMk/>
      </pc:docMkLst>
      <pc:sldChg chg="modSp">
        <pc:chgData name="Laura Mason" userId="S::laura.mason@etfoundation.co.uk::c987a669-6672-4476-8676-ba77d2c8cc1d" providerId="AD" clId="Web-{AC60436B-2EEF-5E20-B37B-7876C77B4394}" dt="2025-07-02T09:18:58.712" v="2" actId="20577"/>
        <pc:sldMkLst>
          <pc:docMk/>
          <pc:sldMk cId="0" sldId="266"/>
        </pc:sldMkLst>
        <pc:spChg chg="mod">
          <ac:chgData name="Laura Mason" userId="S::laura.mason@etfoundation.co.uk::c987a669-6672-4476-8676-ba77d2c8cc1d" providerId="AD" clId="Web-{AC60436B-2EEF-5E20-B37B-7876C77B4394}" dt="2025-07-02T09:18:58.712" v="2" actId="20577"/>
          <ac:spMkLst>
            <pc:docMk/>
            <pc:sldMk cId="0" sldId="266"/>
            <ac:spMk id="136" creationId="{00000000-0000-0000-0000-000000000000}"/>
          </ac:spMkLst>
        </pc:spChg>
      </pc:sldChg>
      <pc:sldChg chg="modSp">
        <pc:chgData name="Laura Mason" userId="S::laura.mason@etfoundation.co.uk::c987a669-6672-4476-8676-ba77d2c8cc1d" providerId="AD" clId="Web-{AC60436B-2EEF-5E20-B37B-7876C77B4394}" dt="2025-07-02T09:19:47.198" v="3" actId="20577"/>
        <pc:sldMkLst>
          <pc:docMk/>
          <pc:sldMk cId="0" sldId="275"/>
        </pc:sldMkLst>
        <pc:spChg chg="mod">
          <ac:chgData name="Laura Mason" userId="S::laura.mason@etfoundation.co.uk::c987a669-6672-4476-8676-ba77d2c8cc1d" providerId="AD" clId="Web-{AC60436B-2EEF-5E20-B37B-7876C77B4394}" dt="2025-07-02T09:19:47.198" v="3" actId="20577"/>
          <ac:spMkLst>
            <pc:docMk/>
            <pc:sldMk cId="0" sldId="275"/>
            <ac:spMk id="215" creationId="{00000000-0000-0000-0000-000000000000}"/>
          </ac:spMkLst>
        </pc:spChg>
      </pc:sldChg>
      <pc:sldChg chg="modSp">
        <pc:chgData name="Laura Mason" userId="S::laura.mason@etfoundation.co.uk::c987a669-6672-4476-8676-ba77d2c8cc1d" providerId="AD" clId="Web-{AC60436B-2EEF-5E20-B37B-7876C77B4394}" dt="2025-07-02T09:20:33.012" v="4" actId="20577"/>
        <pc:sldMkLst>
          <pc:docMk/>
          <pc:sldMk cId="0" sldId="278"/>
        </pc:sldMkLst>
        <pc:spChg chg="mod">
          <ac:chgData name="Laura Mason" userId="S::laura.mason@etfoundation.co.uk::c987a669-6672-4476-8676-ba77d2c8cc1d" providerId="AD" clId="Web-{AC60436B-2EEF-5E20-B37B-7876C77B4394}" dt="2025-07-02T09:20:33.012" v="4" actId="20577"/>
          <ac:spMkLst>
            <pc:docMk/>
            <pc:sldMk cId="0" sldId="278"/>
            <ac:spMk id="2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4" name="Google Shape;924;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100</a:t>
            </a:fld>
            <a:endParaRPr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3" name="Google Shape;933;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101</a:t>
            </a:fld>
            <a:endParaRPr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2" name="Google Shape;942;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102</a:t>
            </a:fld>
            <a:endParaRPr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1" name="Google Shape;951;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103</a:t>
            </a:fld>
            <a:endParaRPr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0" name="Google Shape;960;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104</a:t>
            </a:fld>
            <a:endParaRPr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9" name="Google Shape;969;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105</a:t>
            </a:fld>
            <a:endParaRPr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6" name="Google Shape;976;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106</a:t>
            </a:fld>
            <a:endParaRPr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5" name="Google Shape;985;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107</a:t>
            </a:fld>
            <a:endParaRPr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4" name="Google Shape;994;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108</a:t>
            </a:fld>
            <a:endParaRPr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3" name="Google Shape;1003;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109</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2" name="Google Shape;1012;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110</a:t>
            </a:fld>
            <a:endParaRPr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0" name="Google Shape;1020;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1" name="Google Shape;1021;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111</a:t>
            </a:fld>
            <a:endParaRPr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0" name="Google Shape;1030;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112</a:t>
            </a:fld>
            <a:endParaRPr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7" name="Google Shape;1037;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113</a:t>
            </a:fld>
            <a:endParaRPr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6" name="Google Shape;1046;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114</a:t>
            </a:fld>
            <a:endParaRPr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5" name="Google Shape;1055;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115</a:t>
            </a:fld>
            <a:endParaRPr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3" name="Google Shape;1063;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4" name="Google Shape;1064;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116</a:t>
            </a:fld>
            <a:endParaRPr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3" name="Google Shape;1073;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117</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2" name="Google Shape;28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 name="Google Shape;6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7" name="Google Shape;327;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6" name="Google Shape;33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5" name="Google Shape;34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4" name="Google Shape;3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3" name="Google Shape;36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1" name="Google Shape;38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 name="Google Shape;7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0" name="Google Shape;39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9" name="Google Shape;39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6" name="Google Shape;40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4" name="Google Shape;42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 name="Google Shape;433;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2" name="Google Shape;44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 name="Google Shape;45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9" name="Google Shape;469;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8" name="Google Shape;47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7" name="Google Shape;48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6" name="Google Shape;49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5" name="Google Shape;50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4" name="Google Shape;514;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3" name="Google Shape;523;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2" name="Google Shape;532;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9" name="Google Shape;53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8" name="Google Shape;548;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7" name="Google Shape;557;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6" name="Google Shape;566;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5" name="Google Shape;575;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4" name="Google Shape;58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3" name="Google Shape;593;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63</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4" name="Google Shape;604;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64</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3" name="Google Shape;613;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65</a:t>
            </a:fld>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2" name="Google Shape;62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66</a:t>
            </a:fld>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1" name="Google Shape;631;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67</a:t>
            </a:fld>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8" name="Google Shape;63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68</a:t>
            </a:fld>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7" name="Google Shape;647;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6" name="Google Shape;656;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70</a:t>
            </a:fld>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5" name="Google Shape;665;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71</a:t>
            </a:fld>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4" name="Google Shape;674;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72</a:t>
            </a:fld>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3" name="Google Shape;683;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73</a:t>
            </a:fld>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2" name="Google Shape;69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74</a:t>
            </a:fld>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1" name="Google Shape;701;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75</a:t>
            </a:fld>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76</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9" name="Google Shape;719;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77</a:t>
            </a:fld>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8" name="Google Shape;728;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78</a:t>
            </a:fld>
            <a:endParaRPr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7" name="Google Shape;737;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4" name="Google Shape;744;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80</a:t>
            </a:fld>
            <a:endParaRP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3" name="Google Shape;753;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81</a:t>
            </a:fld>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2" name="Google Shape;762;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82</a:t>
            </a:fld>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1" name="Google Shape;771;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83</a:t>
            </a:fld>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0" name="Google Shape;780;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84</a:t>
            </a:fld>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9" name="Google Shape;789;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85</a:t>
            </a:fld>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8" name="Google Shape;798;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86</a:t>
            </a:fld>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7" name="Google Shape;807;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87</a:t>
            </a:fld>
            <a:endParaRP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6" name="Google Shape;816;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88</a:t>
            </a:fld>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5" name="Google Shape;825;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4" name="Google Shape;834;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90</a:t>
            </a:fld>
            <a:endParaRP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1" name="Google Shape;841;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91</a:t>
            </a:fld>
            <a:endParaRPr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0" name="Google Shape;850;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92</a:t>
            </a:fld>
            <a:endParaRPr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9" name="Google Shape;859;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93</a:t>
            </a:fld>
            <a:endParaRPr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8" name="Google Shape;868;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94</a:t>
            </a:fld>
            <a:endParaRPr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7" name="Google Shape;877;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95</a:t>
            </a:fld>
            <a:endParaRPr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6" name="Google Shape;886;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96</a:t>
            </a:fld>
            <a:endParaRPr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5" name="Google Shape;895;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97</a:t>
            </a:fld>
            <a:endParaRPr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4" name="Google Shape;904;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98</a:t>
            </a:fld>
            <a:endParaRPr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3" name="Google Shape;913;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Option 2">
  <p:cSld name="3_Title Slide Option 2">
    <p:bg>
      <p:bgPr>
        <a:solidFill>
          <a:srgbClr val="E51C41"/>
        </a:solidFill>
        <a:effectLst/>
      </p:bgPr>
    </p:bg>
    <p:spTree>
      <p:nvGrpSpPr>
        <p:cNvPr id="1" name="Shape 14"/>
        <p:cNvGrpSpPr/>
        <p:nvPr/>
      </p:nvGrpSpPr>
      <p:grpSpPr>
        <a:xfrm>
          <a:off x="0" y="0"/>
          <a:ext cx="0" cy="0"/>
          <a:chOff x="0" y="0"/>
          <a:chExt cx="0" cy="0"/>
        </a:xfrm>
      </p:grpSpPr>
      <p:sp>
        <p:nvSpPr>
          <p:cNvPr id="15" name="Google Shape;15;p119"/>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Arial"/>
                <a:ea typeface="Arial"/>
                <a:cs typeface="Arial"/>
                <a:sym typeface="Arial"/>
              </a:rPr>
              <a:t>1</a:t>
            </a:r>
            <a:endParaRPr dirty="0"/>
          </a:p>
        </p:txBody>
      </p:sp>
      <p:pic>
        <p:nvPicPr>
          <p:cNvPr id="16" name="Google Shape;16;p119" descr="Education and Training Foundation"/>
          <p:cNvPicPr preferRelativeResize="0"/>
          <p:nvPr/>
        </p:nvPicPr>
        <p:blipFill rotWithShape="1">
          <a:blip r:embed="rId2">
            <a:alphaModFix/>
          </a:blip>
          <a:srcRect/>
          <a:stretch/>
        </p:blipFill>
        <p:spPr>
          <a:xfrm>
            <a:off x="251520" y="191841"/>
            <a:ext cx="859828" cy="456808"/>
          </a:xfrm>
          <a:prstGeom prst="rect">
            <a:avLst/>
          </a:prstGeom>
          <a:noFill/>
          <a:ln>
            <a:noFill/>
          </a:ln>
        </p:spPr>
      </p:pic>
      <p:pic>
        <p:nvPicPr>
          <p:cNvPr id="17" name="Google Shape;17;p119" descr="T Levels Professional Development"/>
          <p:cNvPicPr preferRelativeResize="0"/>
          <p:nvPr/>
        </p:nvPicPr>
        <p:blipFill rotWithShape="1">
          <a:blip r:embed="rId3">
            <a:alphaModFix/>
          </a:blip>
          <a:srcRect/>
          <a:stretch/>
        </p:blipFill>
        <p:spPr>
          <a:xfrm>
            <a:off x="7236296" y="160864"/>
            <a:ext cx="1656184" cy="538678"/>
          </a:xfrm>
          <a:prstGeom prst="rect">
            <a:avLst/>
          </a:prstGeom>
          <a:noFill/>
          <a:ln>
            <a:noFill/>
          </a:ln>
        </p:spPr>
      </p:pic>
      <p:sp>
        <p:nvSpPr>
          <p:cNvPr id="18" name="Google Shape;18;p119"/>
          <p:cNvSpPr txBox="1">
            <a:spLocks noGrp="1"/>
          </p:cNvSpPr>
          <p:nvPr>
            <p:ph type="ctrTitle"/>
          </p:nvPr>
        </p:nvSpPr>
        <p:spPr>
          <a:xfrm>
            <a:off x="3888720" y="2221200"/>
            <a:ext cx="496728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9"/>
          <p:cNvSpPr txBox="1">
            <a:spLocks noGrp="1"/>
          </p:cNvSpPr>
          <p:nvPr>
            <p:ph type="subTitle" idx="1"/>
          </p:nvPr>
        </p:nvSpPr>
        <p:spPr>
          <a:xfrm>
            <a:off x="3888720" y="3629420"/>
            <a:ext cx="4805486" cy="110257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E51C41"/>
        </a:solidFill>
        <a:effectLst/>
      </p:bgPr>
    </p:bg>
    <p:spTree>
      <p:nvGrpSpPr>
        <p:cNvPr id="1" name="Shape 20"/>
        <p:cNvGrpSpPr/>
        <p:nvPr/>
      </p:nvGrpSpPr>
      <p:grpSpPr>
        <a:xfrm>
          <a:off x="0" y="0"/>
          <a:ext cx="0" cy="0"/>
          <a:chOff x="0" y="0"/>
          <a:chExt cx="0" cy="0"/>
        </a:xfrm>
      </p:grpSpPr>
      <p:sp>
        <p:nvSpPr>
          <p:cNvPr id="21" name="Google Shape;21;p120"/>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4000"/>
              <a:buFont typeface="Arial"/>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0"/>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3600"/>
              <a:buNone/>
              <a:defRPr sz="36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 name="Google Shape;23;p120" descr="Education and Training Foundation Logo"/>
          <p:cNvPicPr preferRelativeResize="0"/>
          <p:nvPr/>
        </p:nvPicPr>
        <p:blipFill rotWithShape="1">
          <a:blip r:embed="rId2">
            <a:alphaModFix/>
          </a:blip>
          <a:srcRect/>
          <a:stretch/>
        </p:blipFill>
        <p:spPr>
          <a:xfrm>
            <a:off x="7963560" y="288832"/>
            <a:ext cx="892439" cy="4724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24"/>
        <p:cNvGrpSpPr/>
        <p:nvPr/>
      </p:nvGrpSpPr>
      <p:grpSpPr>
        <a:xfrm>
          <a:off x="0" y="0"/>
          <a:ext cx="0" cy="0"/>
          <a:chOff x="0" y="0"/>
          <a:chExt cx="0" cy="0"/>
        </a:xfrm>
      </p:grpSpPr>
      <p:sp>
        <p:nvSpPr>
          <p:cNvPr id="25" name="Google Shape;25;p12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26" name="Google Shape;26;p121"/>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3600"/>
              <a:buFont typeface="Arial"/>
              <a:buNone/>
              <a:defRPr sz="3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1"/>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400"/>
              <a:buNone/>
              <a:defRPr sz="2400"/>
            </a:lvl1pPr>
            <a:lvl2pPr marL="914400" lvl="1" indent="-381000" algn="l">
              <a:lnSpc>
                <a:spcPct val="100000"/>
              </a:lnSpc>
              <a:spcBef>
                <a:spcPts val="0"/>
              </a:spcBef>
              <a:spcAft>
                <a:spcPts val="0"/>
              </a:spcAft>
              <a:buClr>
                <a:schemeClr val="dk1"/>
              </a:buClr>
              <a:buSzPts val="2400"/>
              <a:buChar char="–"/>
              <a:defRPr sz="2400"/>
            </a:lvl2pPr>
            <a:lvl3pPr marL="1371600" lvl="2" indent="-381000" algn="l">
              <a:lnSpc>
                <a:spcPct val="100000"/>
              </a:lnSpc>
              <a:spcBef>
                <a:spcPts val="480"/>
              </a:spcBef>
              <a:spcAft>
                <a:spcPts val="0"/>
              </a:spcAft>
              <a:buClr>
                <a:schemeClr val="dk1"/>
              </a:buClr>
              <a:buSzPts val="2400"/>
              <a:buChar char="•"/>
              <a:defRPr sz="2400"/>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29"/>
        <p:cNvGrpSpPr/>
        <p:nvPr/>
      </p:nvGrpSpPr>
      <p:grpSpPr>
        <a:xfrm>
          <a:off x="0" y="0"/>
          <a:ext cx="0" cy="0"/>
          <a:chOff x="0" y="0"/>
          <a:chExt cx="0" cy="0"/>
        </a:xfrm>
      </p:grpSpPr>
      <p:sp>
        <p:nvSpPr>
          <p:cNvPr id="30" name="Google Shape;30;p122"/>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3600"/>
              <a:buFont typeface="Arial"/>
              <a:buNone/>
              <a:defRPr sz="3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2"/>
          <p:cNvSpPr txBox="1">
            <a:spLocks noGrp="1"/>
          </p:cNvSpPr>
          <p:nvPr>
            <p:ph type="body" idx="1"/>
          </p:nvPr>
        </p:nvSpPr>
        <p:spPr>
          <a:xfrm>
            <a:off x="251520" y="986400"/>
            <a:ext cx="7200900" cy="345983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2400"/>
              <a:buNone/>
              <a:defRPr sz="2400" b="1" cap="none">
                <a:solidFill>
                  <a:schemeClr val="dk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2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12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Divider 1">
  <p:cSld name="3_Divider 1">
    <p:bg>
      <p:bgPr>
        <a:solidFill>
          <a:srgbClr val="E51C41"/>
        </a:solidFill>
        <a:effectLst/>
      </p:bgPr>
    </p:bg>
    <p:spTree>
      <p:nvGrpSpPr>
        <p:cNvPr id="1" name="Shape 34"/>
        <p:cNvGrpSpPr/>
        <p:nvPr/>
      </p:nvGrpSpPr>
      <p:grpSpPr>
        <a:xfrm>
          <a:off x="0" y="0"/>
          <a:ext cx="0" cy="0"/>
          <a:chOff x="0" y="0"/>
          <a:chExt cx="0" cy="0"/>
        </a:xfrm>
      </p:grpSpPr>
      <p:sp>
        <p:nvSpPr>
          <p:cNvPr id="35" name="Google Shape;35;p123"/>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4000"/>
              <a:buFont typeface="Arial"/>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23"/>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3600"/>
              <a:buNone/>
              <a:defRPr sz="3600" b="1"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7" name="Google Shape;37;p123" descr="Education and Training Foundation Logo"/>
          <p:cNvPicPr preferRelativeResize="0"/>
          <p:nvPr/>
        </p:nvPicPr>
        <p:blipFill rotWithShape="1">
          <a:blip r:embed="rId2">
            <a:alphaModFix/>
          </a:blip>
          <a:srcRect/>
          <a:stretch/>
        </p:blipFill>
        <p:spPr>
          <a:xfrm>
            <a:off x="7963560" y="288832"/>
            <a:ext cx="892439" cy="47246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38"/>
        <p:cNvGrpSpPr/>
        <p:nvPr/>
      </p:nvGrpSpPr>
      <p:grpSpPr>
        <a:xfrm>
          <a:off x="0" y="0"/>
          <a:ext cx="0" cy="0"/>
          <a:chOff x="0" y="0"/>
          <a:chExt cx="0" cy="0"/>
        </a:xfrm>
      </p:grpSpPr>
      <p:sp>
        <p:nvSpPr>
          <p:cNvPr id="39" name="Google Shape;39;p12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3600"/>
              <a:buFont typeface="Arial"/>
              <a:buNone/>
              <a:defRPr sz="3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4"/>
          <p:cNvSpPr txBox="1">
            <a:spLocks noGrp="1"/>
          </p:cNvSpPr>
          <p:nvPr>
            <p:ph type="body" idx="1"/>
          </p:nvPr>
        </p:nvSpPr>
        <p:spPr>
          <a:xfrm>
            <a:off x="234000" y="986400"/>
            <a:ext cx="3960000" cy="36015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81000" algn="l">
              <a:lnSpc>
                <a:spcPct val="100000"/>
              </a:lnSpc>
              <a:spcBef>
                <a:spcPts val="0"/>
              </a:spcBef>
              <a:spcAft>
                <a:spcPts val="0"/>
              </a:spcAft>
              <a:buClr>
                <a:schemeClr val="dk1"/>
              </a:buClr>
              <a:buSzPts val="2400"/>
              <a:buFont typeface="Calibri"/>
              <a:buChar char="–"/>
              <a:defRPr sz="2400" b="1"/>
            </a:lvl2pPr>
            <a:lvl3pPr marL="1371600" lvl="2" indent="-381000" algn="l">
              <a:lnSpc>
                <a:spcPct val="100000"/>
              </a:lnSpc>
              <a:spcBef>
                <a:spcPts val="480"/>
              </a:spcBef>
              <a:spcAft>
                <a:spcPts val="0"/>
              </a:spcAft>
              <a:buClr>
                <a:schemeClr val="dk1"/>
              </a:buClr>
              <a:buSzPts val="2400"/>
              <a:buFont typeface="Calibri"/>
              <a:buChar char="–"/>
              <a:defRPr sz="2400" b="1"/>
            </a:lvl3pPr>
            <a:lvl4pPr marL="1828800" lvl="3" indent="-381000" algn="l">
              <a:lnSpc>
                <a:spcPct val="100000"/>
              </a:lnSpc>
              <a:spcBef>
                <a:spcPts val="480"/>
              </a:spcBef>
              <a:spcAft>
                <a:spcPts val="0"/>
              </a:spcAft>
              <a:buClr>
                <a:schemeClr val="dk1"/>
              </a:buClr>
              <a:buSzPts val="2400"/>
              <a:buFont typeface="Calibri"/>
              <a:buChar char="–"/>
              <a:defRPr sz="2400" b="1"/>
            </a:lvl4pPr>
            <a:lvl5pPr marL="2286000" lvl="4" indent="-381000" algn="l">
              <a:lnSpc>
                <a:spcPct val="100000"/>
              </a:lnSpc>
              <a:spcBef>
                <a:spcPts val="480"/>
              </a:spcBef>
              <a:spcAft>
                <a:spcPts val="0"/>
              </a:spcAft>
              <a:buClr>
                <a:schemeClr val="dk1"/>
              </a:buClr>
              <a:buSzPts val="2400"/>
              <a:buFont typeface="Calibri"/>
              <a:buChar char="–"/>
              <a:defRPr sz="24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24"/>
          <p:cNvSpPr txBox="1">
            <a:spLocks noGrp="1"/>
          </p:cNvSpPr>
          <p:nvPr>
            <p:ph type="body" idx="2"/>
          </p:nvPr>
        </p:nvSpPr>
        <p:spPr>
          <a:xfrm>
            <a:off x="4572000" y="987425"/>
            <a:ext cx="3384550" cy="3600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2000"/>
              <a:buNone/>
              <a:defRPr sz="2000"/>
            </a:lvl1pPr>
            <a:lvl2pPr marL="914400" lvl="1" indent="-355600" algn="l">
              <a:lnSpc>
                <a:spcPct val="100000"/>
              </a:lnSpc>
              <a:spcBef>
                <a:spcPts val="400"/>
              </a:spcBef>
              <a:spcAft>
                <a:spcPts val="0"/>
              </a:spcAft>
              <a:buClr>
                <a:schemeClr val="dk1"/>
              </a:buClr>
              <a:buSzPts val="2000"/>
              <a:buFont typeface="Calibri"/>
              <a:buChar char="–"/>
              <a:defRPr sz="2000"/>
            </a:lvl2pPr>
            <a:lvl3pPr marL="1371600" lvl="2" indent="-355600" algn="l">
              <a:lnSpc>
                <a:spcPct val="100000"/>
              </a:lnSpc>
              <a:spcBef>
                <a:spcPts val="400"/>
              </a:spcBef>
              <a:spcAft>
                <a:spcPts val="0"/>
              </a:spcAft>
              <a:buClr>
                <a:schemeClr val="dk1"/>
              </a:buClr>
              <a:buSzPts val="2000"/>
              <a:buFont typeface="Calibri"/>
              <a:buChar char="–"/>
              <a:defRPr sz="2000"/>
            </a:lvl3pPr>
            <a:lvl4pPr marL="1828800" lvl="3" indent="-355600" algn="l">
              <a:lnSpc>
                <a:spcPct val="100000"/>
              </a:lnSpc>
              <a:spcBef>
                <a:spcPts val="400"/>
              </a:spcBef>
              <a:spcAft>
                <a:spcPts val="0"/>
              </a:spcAft>
              <a:buClr>
                <a:schemeClr val="dk1"/>
              </a:buClr>
              <a:buSzPts val="2000"/>
              <a:buFont typeface="Calibri"/>
              <a:buChar char="–"/>
              <a:defRPr sz="2000"/>
            </a:lvl4pPr>
            <a:lvl5pPr marL="2286000" lvl="4" indent="-355600" algn="l">
              <a:lnSpc>
                <a:spcPct val="100000"/>
              </a:lnSpc>
              <a:spcBef>
                <a:spcPts val="400"/>
              </a:spcBef>
              <a:spcAft>
                <a:spcPts val="0"/>
              </a:spcAft>
              <a:buClr>
                <a:schemeClr val="dk1"/>
              </a:buClr>
              <a:buSzPts val="2000"/>
              <a:buFont typeface="Calibri"/>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2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43" name="Google Shape;43;p12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8"/>
          <p:cNvSpPr txBox="1">
            <a:spLocks noGrp="1"/>
          </p:cNvSpPr>
          <p:nvPr>
            <p:ph type="title"/>
          </p:nvPr>
        </p:nvSpPr>
        <p:spPr>
          <a:xfrm>
            <a:off x="252094" y="205979"/>
            <a:ext cx="8423593" cy="85725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8"/>
          <p:cNvSpPr txBox="1">
            <a:spLocks noGrp="1"/>
          </p:cNvSpPr>
          <p:nvPr>
            <p:ph type="body" idx="1"/>
          </p:nvPr>
        </p:nvSpPr>
        <p:spPr>
          <a:xfrm>
            <a:off x="252094" y="1200151"/>
            <a:ext cx="8423593" cy="3394472"/>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1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1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petsathomeplc.com/about-us/our-strategy/" TargetMode="External"/><Relationship Id="rId7" Type="http://schemas.openxmlformats.org/officeDocument/2006/relationships/hyperlink" Target="https://www.petsathomeplc.com/about-us/purpose-vision-valu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petsathomeplc.com/sustainability/our-approach/" TargetMode="External"/><Relationship Id="rId5" Type="http://schemas.openxmlformats.org/officeDocument/2006/relationships/hyperlink" Target="http://www.petsathomeplc.com/about-us/our-business-model/" TargetMode="External"/><Relationship Id="rId4" Type="http://schemas.openxmlformats.org/officeDocument/2006/relationships/hyperlink" Target="http://www.petsathomeplc.com/about-us/our-growing-marke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www.starlingbank.com/resources/business-guides/how-to-price-a-product/"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xfrm>
            <a:off x="3635896" y="2231360"/>
            <a:ext cx="5220104" cy="1242000"/>
          </a:xfrm>
          <a:prstGeom prst="rect">
            <a:avLst/>
          </a:prstGeom>
          <a:solidFill>
            <a:schemeClr val="lt1"/>
          </a:solidFill>
          <a:ln>
            <a:noFill/>
          </a:ln>
        </p:spPr>
        <p:txBody>
          <a:bodyPr spcFirstLastPara="1" wrap="square" lIns="108000" tIns="136800" rIns="0" bIns="0" anchor="ctr" anchorCtr="0">
            <a:noAutofit/>
          </a:bodyPr>
          <a:lstStyle/>
          <a:p>
            <a:pPr marL="0" lvl="0" indent="0" algn="l" rtl="0">
              <a:lnSpc>
                <a:spcPct val="102500"/>
              </a:lnSpc>
              <a:spcBef>
                <a:spcPts val="0"/>
              </a:spcBef>
              <a:spcAft>
                <a:spcPts val="0"/>
              </a:spcAft>
              <a:buClr>
                <a:schemeClr val="dk1"/>
              </a:buClr>
              <a:buSzPts val="2800"/>
              <a:buFont typeface="Arial"/>
              <a:buNone/>
            </a:pPr>
            <a:r>
              <a:rPr lang="en-GB" sz="2800" dirty="0"/>
              <a:t>T LEVEL IN ANIMAL CARE AND MANAGEMENT</a:t>
            </a:r>
            <a:br>
              <a:rPr lang="en-GB" sz="4000" dirty="0"/>
            </a:br>
            <a:endParaRPr sz="4000" dirty="0"/>
          </a:p>
        </p:txBody>
      </p:sp>
      <p:sp>
        <p:nvSpPr>
          <p:cNvPr id="50" name="Google Shape;50;p1"/>
          <p:cNvSpPr txBox="1">
            <a:spLocks noGrp="1"/>
          </p:cNvSpPr>
          <p:nvPr>
            <p:ph type="subTitle" idx="1"/>
          </p:nvPr>
        </p:nvSpPr>
        <p:spPr>
          <a:xfrm>
            <a:off x="3635896" y="3629420"/>
            <a:ext cx="5220104" cy="1242000"/>
          </a:xfrm>
          <a:prstGeom prst="rect">
            <a:avLst/>
          </a:prstGeom>
          <a:solidFill>
            <a:schemeClr val="dk1"/>
          </a:solidFill>
          <a:ln>
            <a:noFill/>
          </a:ln>
        </p:spPr>
        <p:txBody>
          <a:bodyPr spcFirstLastPara="1" wrap="square" lIns="108000" tIns="108000" rIns="0" bIns="108000" anchor="t" anchorCtr="0">
            <a:noAutofit/>
          </a:bodyPr>
          <a:lstStyle/>
          <a:p>
            <a:pPr marL="0" lvl="0" indent="0" algn="l" rtl="0">
              <a:lnSpc>
                <a:spcPct val="123076"/>
              </a:lnSpc>
              <a:spcBef>
                <a:spcPts val="0"/>
              </a:spcBef>
              <a:spcAft>
                <a:spcPts val="0"/>
              </a:spcAft>
              <a:buClr>
                <a:schemeClr val="lt1"/>
              </a:buClr>
              <a:buSzPts val="1300"/>
              <a:buNone/>
            </a:pPr>
            <a:r>
              <a:rPr lang="en-GB" dirty="0">
                <a:latin typeface="Arial"/>
                <a:ea typeface="Arial"/>
                <a:cs typeface="Arial"/>
                <a:sym typeface="Arial"/>
              </a:rPr>
              <a:t>Supporting the delivery of business and management Core Content</a:t>
            </a:r>
            <a:endParaRPr dirty="0">
              <a:latin typeface="Arial"/>
              <a:ea typeface="Arial"/>
              <a:cs typeface="Arial"/>
              <a:sym typeface="Arial"/>
            </a:endParaRPr>
          </a:p>
          <a:p>
            <a:pPr marL="0" lvl="0" indent="0" algn="l" rtl="0">
              <a:lnSpc>
                <a:spcPct val="118518"/>
              </a:lnSpc>
              <a:spcBef>
                <a:spcPts val="0"/>
              </a:spcBef>
              <a:spcAft>
                <a:spcPts val="0"/>
              </a:spcAft>
              <a:buClr>
                <a:schemeClr val="lt1"/>
              </a:buClr>
              <a:buSzPts val="135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261461" y="286975"/>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Peer review presentations </a:t>
            </a:r>
            <a:endParaRPr sz="3600" dirty="0"/>
          </a:p>
        </p:txBody>
      </p:sp>
      <p:sp>
        <p:nvSpPr>
          <p:cNvPr id="127" name="Google Shape;127;p1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Each</a:t>
            </a:r>
            <a:r>
              <a:rPr lang="en-GB" dirty="0">
                <a:solidFill>
                  <a:srgbClr val="000000"/>
                </a:solidFill>
              </a:rPr>
              <a:t> group will present to another group</a:t>
            </a:r>
            <a:r>
              <a:rPr lang="en-GB" dirty="0"/>
              <a:t> and then swap over</a:t>
            </a:r>
            <a:r>
              <a:rPr lang="en-GB" sz="2400" dirty="0"/>
              <a:t>.</a:t>
            </a:r>
            <a:r>
              <a:rPr lang="en-GB" dirty="0"/>
              <a:t> </a:t>
            </a:r>
            <a:endParaRPr sz="2400" dirty="0"/>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rgbClr val="000000"/>
              </a:buClr>
              <a:buSzPts val="2400"/>
              <a:buNone/>
            </a:pPr>
            <a:r>
              <a:rPr lang="en-GB" dirty="0">
                <a:solidFill>
                  <a:srgbClr val="000000"/>
                </a:solidFill>
              </a:rPr>
              <a:t>Each group will then discuss the presentation they have just seen and provide effective feedback.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000000"/>
              </a:buClr>
              <a:buSzPts val="2400"/>
              <a:buNone/>
            </a:pPr>
            <a:r>
              <a:rPr lang="en-GB" dirty="0">
                <a:solidFill>
                  <a:srgbClr val="000000"/>
                </a:solidFill>
              </a:rPr>
              <a:t>Remember the four points of effective peer reviewing discussed previously.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128" name="Google Shape;128;p1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29" name="Google Shape;129;p1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a:t>
            </a:fld>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00"/>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Gantt charts</a:t>
            </a:r>
            <a:endParaRPr sz="3600" dirty="0"/>
          </a:p>
        </p:txBody>
      </p:sp>
      <p:sp>
        <p:nvSpPr>
          <p:cNvPr id="927" name="Google Shape;927;p100"/>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You can design your own Gantt chart using Microsoft Excel, a Microsoft Word table or an online sample</a:t>
            </a:r>
            <a:r>
              <a:rPr lang="en-GB" sz="2400" dirty="0"/>
              <a:t>. </a:t>
            </a:r>
            <a:r>
              <a:rPr lang="en-GB" dirty="0"/>
              <a:t>Complete the following steps</a:t>
            </a:r>
            <a:r>
              <a:rPr lang="en-GB" sz="2400" dirty="0"/>
              <a:t>:</a:t>
            </a:r>
            <a:endParaRPr dirty="0"/>
          </a:p>
          <a:p>
            <a:pPr marL="269875" lvl="1" indent="-269875" algn="l" rtl="0">
              <a:lnSpc>
                <a:spcPct val="100000"/>
              </a:lnSpc>
              <a:spcBef>
                <a:spcPts val="0"/>
              </a:spcBef>
              <a:spcAft>
                <a:spcPts val="0"/>
              </a:spcAft>
              <a:buClr>
                <a:schemeClr val="dk1"/>
              </a:buClr>
              <a:buSzPts val="2400"/>
              <a:buChar char="–"/>
            </a:pPr>
            <a:r>
              <a:rPr lang="en-GB" dirty="0"/>
              <a:t>List all the project tasks to be completed down the vertical column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Identify the order and timescale required for each task</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Display the timeline horizontally across the top of the chart.</a:t>
            </a:r>
            <a:endParaRPr dirty="0"/>
          </a:p>
          <a:p>
            <a:pPr marL="269875" lvl="1" indent="-269875" algn="l" rtl="0">
              <a:lnSpc>
                <a:spcPct val="100000"/>
              </a:lnSpc>
              <a:spcBef>
                <a:spcPts val="0"/>
              </a:spcBef>
              <a:spcAft>
                <a:spcPts val="0"/>
              </a:spcAft>
              <a:buClr>
                <a:schemeClr val="dk1"/>
              </a:buClr>
              <a:buSzPts val="2400"/>
              <a:buChar char="–"/>
            </a:pPr>
            <a:r>
              <a:rPr lang="en-GB" dirty="0"/>
              <a:t>Use various colours to highlight the time needed within the chart. </a:t>
            </a:r>
            <a:endParaRPr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928" name="Google Shape;928;p10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29" name="Google Shape;929;p10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100</a:t>
            </a:fld>
            <a:endParaRP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01"/>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Roles and responsibilities</a:t>
            </a:r>
            <a:endParaRPr sz="3600" dirty="0"/>
          </a:p>
        </p:txBody>
      </p:sp>
      <p:sp>
        <p:nvSpPr>
          <p:cNvPr id="936" name="Google Shape;936;p101"/>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The various roles and responsibilities within project management will vary depending on the project and the business. In general, these can be defined as</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the project manager – has overall say</a:t>
            </a:r>
            <a:endParaRPr sz="2400" dirty="0"/>
          </a:p>
          <a:p>
            <a:pPr marL="269875" lvl="1" indent="-269875" algn="l" rtl="0">
              <a:lnSpc>
                <a:spcPct val="100000"/>
              </a:lnSpc>
              <a:spcBef>
                <a:spcPts val="0"/>
              </a:spcBef>
              <a:spcAft>
                <a:spcPts val="0"/>
              </a:spcAft>
              <a:buClr>
                <a:schemeClr val="dk1"/>
              </a:buClr>
              <a:buSzPts val="2400"/>
              <a:buChar char="–"/>
            </a:pPr>
            <a:r>
              <a:rPr lang="en-GB" dirty="0"/>
              <a:t>the project board – makes decisions and ensures effective  communication is carried out to all individuals</a:t>
            </a:r>
            <a:endParaRPr sz="2400" dirty="0"/>
          </a:p>
          <a:p>
            <a:pPr marL="269875" lvl="1" indent="-269875" algn="l" rtl="0">
              <a:lnSpc>
                <a:spcPct val="100000"/>
              </a:lnSpc>
              <a:spcBef>
                <a:spcPts val="0"/>
              </a:spcBef>
              <a:spcAft>
                <a:spcPts val="0"/>
              </a:spcAft>
              <a:buClr>
                <a:schemeClr val="dk1"/>
              </a:buClr>
              <a:buSzPts val="2400"/>
              <a:buChar char="–"/>
            </a:pPr>
            <a:r>
              <a:rPr lang="en-GB" dirty="0"/>
              <a:t>the project team – carries out the set tasks involved within the project. </a:t>
            </a:r>
            <a:endParaRPr dirty="0"/>
          </a:p>
          <a:p>
            <a:pPr marL="0" lvl="0" indent="0" algn="l" rtl="0">
              <a:lnSpc>
                <a:spcPct val="100000"/>
              </a:lnSpc>
              <a:spcBef>
                <a:spcPts val="0"/>
              </a:spcBef>
              <a:spcAft>
                <a:spcPts val="0"/>
              </a:spcAft>
              <a:buClr>
                <a:schemeClr val="dk1"/>
              </a:buClr>
              <a:buSzPts val="2400"/>
              <a:buNone/>
            </a:pPr>
            <a:endParaRPr dirty="0"/>
          </a:p>
        </p:txBody>
      </p:sp>
      <p:sp>
        <p:nvSpPr>
          <p:cNvPr id="937" name="Google Shape;937;p10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38" name="Google Shape;938;p10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101</a:t>
            </a:fld>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02"/>
          <p:cNvSpPr txBox="1">
            <a:spLocks noGrp="1"/>
          </p:cNvSpPr>
          <p:nvPr>
            <p:ph type="title"/>
          </p:nvPr>
        </p:nvSpPr>
        <p:spPr>
          <a:xfrm>
            <a:off x="253270" y="260060"/>
            <a:ext cx="8839930" cy="699425"/>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GB" dirty="0"/>
              <a:t>Veterinary practice roles and responsibilities</a:t>
            </a:r>
            <a:endParaRPr sz="3600" dirty="0"/>
          </a:p>
        </p:txBody>
      </p:sp>
      <p:sp>
        <p:nvSpPr>
          <p:cNvPr id="945" name="Google Shape;945;p102"/>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3</a:t>
            </a:r>
            <a:endParaRPr dirty="0"/>
          </a:p>
          <a:p>
            <a:pPr marL="0" lvl="0" indent="0" algn="l" rtl="0">
              <a:lnSpc>
                <a:spcPct val="100000"/>
              </a:lnSpc>
              <a:spcBef>
                <a:spcPts val="0"/>
              </a:spcBef>
              <a:spcAft>
                <a:spcPts val="0"/>
              </a:spcAft>
              <a:buClr>
                <a:schemeClr val="dk1"/>
              </a:buClr>
              <a:buSzPts val="2400"/>
              <a:buNone/>
            </a:pPr>
            <a:r>
              <a:rPr lang="en-GB" dirty="0"/>
              <a:t>Individually state</a:t>
            </a:r>
            <a:r>
              <a:rPr lang="en-GB" sz="2400" dirty="0"/>
              <a:t> </a:t>
            </a:r>
            <a:r>
              <a:rPr lang="en-GB" dirty="0"/>
              <a:t>the roles and responsibilities of the staff at the veterinary practice who will be involved with the business project. Staff that may be included are</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the veterinary practice manager</a:t>
            </a:r>
            <a:endParaRPr sz="2400" dirty="0"/>
          </a:p>
          <a:p>
            <a:pPr marL="269875" lvl="1" indent="-269875" algn="l" rtl="0">
              <a:lnSpc>
                <a:spcPct val="100000"/>
              </a:lnSpc>
              <a:spcBef>
                <a:spcPts val="0"/>
              </a:spcBef>
              <a:spcAft>
                <a:spcPts val="0"/>
              </a:spcAft>
              <a:buClr>
                <a:schemeClr val="dk1"/>
              </a:buClr>
              <a:buSzPts val="2400"/>
              <a:buChar char="–"/>
            </a:pPr>
            <a:r>
              <a:rPr lang="en-GB" dirty="0"/>
              <a:t>veterinary practice office staff</a:t>
            </a:r>
            <a:endParaRPr sz="2400" dirty="0"/>
          </a:p>
          <a:p>
            <a:pPr marL="269875" lvl="1" indent="-269875" algn="l" rtl="0">
              <a:lnSpc>
                <a:spcPct val="100000"/>
              </a:lnSpc>
              <a:spcBef>
                <a:spcPts val="0"/>
              </a:spcBef>
              <a:spcAft>
                <a:spcPts val="0"/>
              </a:spcAft>
              <a:buClr>
                <a:schemeClr val="dk1"/>
              </a:buClr>
              <a:buSzPts val="2400"/>
              <a:buChar char="–"/>
            </a:pPr>
            <a:r>
              <a:rPr lang="en-GB" dirty="0"/>
              <a:t>veterinary care assistants</a:t>
            </a:r>
            <a:endParaRPr dirty="0"/>
          </a:p>
          <a:p>
            <a:pPr marL="269875" lvl="1" indent="-269875" algn="l" rtl="0">
              <a:lnSpc>
                <a:spcPct val="100000"/>
              </a:lnSpc>
              <a:spcBef>
                <a:spcPts val="0"/>
              </a:spcBef>
              <a:spcAft>
                <a:spcPts val="0"/>
              </a:spcAft>
              <a:buClr>
                <a:schemeClr val="dk1"/>
              </a:buClr>
              <a:buSzPts val="2400"/>
              <a:buChar char="–"/>
            </a:pPr>
            <a:r>
              <a:rPr lang="en-GB" dirty="0"/>
              <a:t>veterinary nurse apprentices. </a:t>
            </a:r>
            <a:endParaRPr dirty="0"/>
          </a:p>
          <a:p>
            <a:pPr marL="0" lvl="0" indent="0" algn="l" rtl="0">
              <a:lnSpc>
                <a:spcPct val="100000"/>
              </a:lnSpc>
              <a:spcBef>
                <a:spcPts val="0"/>
              </a:spcBef>
              <a:spcAft>
                <a:spcPts val="0"/>
              </a:spcAft>
              <a:buClr>
                <a:schemeClr val="dk1"/>
              </a:buClr>
              <a:buSzPts val="2400"/>
              <a:buNone/>
            </a:pPr>
            <a:endParaRPr dirty="0"/>
          </a:p>
        </p:txBody>
      </p:sp>
      <p:sp>
        <p:nvSpPr>
          <p:cNvPr id="946" name="Google Shape;946;p10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47" name="Google Shape;947;p10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102</a:t>
            </a:fld>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Informal peer presentation</a:t>
            </a:r>
            <a:endParaRPr sz="3600" dirty="0"/>
          </a:p>
        </p:txBody>
      </p:sp>
      <p:sp>
        <p:nvSpPr>
          <p:cNvPr id="954" name="Google Shape;954;p10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Task 4 </a:t>
            </a:r>
            <a:endParaRPr dirty="0"/>
          </a:p>
          <a:p>
            <a:pPr marL="0" lvl="1" indent="0" algn="l" rtl="0">
              <a:lnSpc>
                <a:spcPct val="100000"/>
              </a:lnSpc>
              <a:spcBef>
                <a:spcPts val="0"/>
              </a:spcBef>
              <a:spcAft>
                <a:spcPts val="0"/>
              </a:spcAft>
              <a:buClr>
                <a:schemeClr val="dk1"/>
              </a:buClr>
              <a:buSzPts val="2400"/>
              <a:buNone/>
            </a:pPr>
            <a:r>
              <a:rPr lang="en-GB" dirty="0"/>
              <a:t>Present the information compiled from the three previous tasks with your peer. </a:t>
            </a:r>
            <a:endParaRPr dirty="0"/>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Your peer will be taking notes and asking questions during the presentation. </a:t>
            </a:r>
            <a:endParaRPr dirty="0"/>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1" indent="0" algn="l" rtl="0">
              <a:lnSpc>
                <a:spcPct val="100000"/>
              </a:lnSpc>
              <a:spcBef>
                <a:spcPts val="0"/>
              </a:spcBef>
              <a:spcAft>
                <a:spcPts val="0"/>
              </a:spcAft>
              <a:buClr>
                <a:schemeClr val="dk1"/>
              </a:buClr>
              <a:buSzPts val="2400"/>
              <a:buNone/>
            </a:pPr>
            <a:r>
              <a:rPr lang="en-GB" dirty="0"/>
              <a:t>Once you have both completed your presentation, provide effective verbal feedback to each other. </a:t>
            </a:r>
            <a:br>
              <a:rPr lang="en-GB" dirty="0"/>
            </a:br>
            <a:endParaRPr dirty="0"/>
          </a:p>
        </p:txBody>
      </p:sp>
      <p:sp>
        <p:nvSpPr>
          <p:cNvPr id="955" name="Google Shape;955;p10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56" name="Google Shape;956;p10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103</a:t>
            </a:fld>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04"/>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963" name="Google Shape;963;p104"/>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Organise all the evidence collated over the last eight lessons in preparation for creating your business proposal presentation.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964" name="Google Shape;964;p10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65" name="Google Shape;965;p10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104</a:t>
            </a:fld>
            <a:endParaRP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05"/>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9</a:t>
            </a:r>
            <a:endParaRPr dirty="0"/>
          </a:p>
        </p:txBody>
      </p:sp>
      <p:sp>
        <p:nvSpPr>
          <p:cNvPr id="972" name="Google Shape;972;p105"/>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Preparation for presentation</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6"/>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979" name="Google Shape;979;p106"/>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review the topics and activities completed throughout the project</a:t>
            </a:r>
            <a:endParaRPr sz="2400" dirty="0"/>
          </a:p>
          <a:p>
            <a:pPr marL="269875" lvl="1" indent="-269875" algn="l" rtl="0">
              <a:lnSpc>
                <a:spcPct val="100000"/>
              </a:lnSpc>
              <a:spcBef>
                <a:spcPts val="0"/>
              </a:spcBef>
              <a:spcAft>
                <a:spcPts val="0"/>
              </a:spcAft>
              <a:buClr>
                <a:schemeClr val="dk1"/>
              </a:buClr>
              <a:buSzPts val="2400"/>
              <a:buChar char="–"/>
            </a:pPr>
            <a:r>
              <a:rPr lang="en-GB" dirty="0"/>
              <a:t>discuss the possible content for the project proposal presentation</a:t>
            </a:r>
            <a:endParaRPr dirty="0"/>
          </a:p>
          <a:p>
            <a:pPr marL="269875" lvl="1" indent="-269875" algn="l" rtl="0">
              <a:lnSpc>
                <a:spcPct val="100000"/>
              </a:lnSpc>
              <a:spcBef>
                <a:spcPts val="0"/>
              </a:spcBef>
              <a:spcAft>
                <a:spcPts val="0"/>
              </a:spcAft>
              <a:buClr>
                <a:schemeClr val="dk1"/>
              </a:buClr>
              <a:buSzPts val="2400"/>
              <a:buChar char="–"/>
            </a:pPr>
            <a:r>
              <a:rPr lang="en-GB" dirty="0"/>
              <a:t>design and complete your project proposal presentation. </a:t>
            </a:r>
            <a:endParaRPr dirty="0"/>
          </a:p>
        </p:txBody>
      </p:sp>
      <p:sp>
        <p:nvSpPr>
          <p:cNvPr id="980" name="Google Shape;980;p10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81" name="Google Shape;981;p10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106</a:t>
            </a:fld>
            <a:endParaRP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07"/>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Learning overview reflection task</a:t>
            </a:r>
            <a:endParaRPr dirty="0"/>
          </a:p>
        </p:txBody>
      </p:sp>
      <p:sp>
        <p:nvSpPr>
          <p:cNvPr id="988" name="Google Shape;988;p107"/>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r>
              <a:rPr lang="en-GB" dirty="0"/>
              <a:t>In your learner record of work, complete the start of your self-assessment of learning.</a:t>
            </a:r>
          </a:p>
          <a:p>
            <a:pPr marL="0" lvl="0" indent="0" algn="l" rtl="0">
              <a:lnSpc>
                <a:spcPct val="100000"/>
              </a:lnSpc>
              <a:spcBef>
                <a:spcPts val="0"/>
              </a:spcBef>
              <a:spcAft>
                <a:spcPts val="0"/>
              </a:spcAft>
              <a:buClr>
                <a:schemeClr val="dk1"/>
              </a:buClr>
              <a:buSzPts val="2400"/>
              <a:buNone/>
            </a:pPr>
            <a:endParaRPr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endParaRPr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the learning overview.</a:t>
            </a:r>
            <a:endParaRPr dirty="0"/>
          </a:p>
          <a:p>
            <a:pPr marL="0" lvl="0" indent="0" algn="l" rtl="0">
              <a:lnSpc>
                <a:spcPct val="100000"/>
              </a:lnSpc>
              <a:spcBef>
                <a:spcPts val="0"/>
              </a:spcBef>
              <a:spcAft>
                <a:spcPts val="0"/>
              </a:spcAft>
              <a:buClr>
                <a:schemeClr val="dk1"/>
              </a:buClr>
              <a:buSzPts val="2400"/>
              <a:buNone/>
            </a:pPr>
            <a:endParaRPr dirty="0"/>
          </a:p>
        </p:txBody>
      </p:sp>
      <p:sp>
        <p:nvSpPr>
          <p:cNvPr id="989" name="Google Shape;989;p10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90" name="Google Shape;990;p10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107</a:t>
            </a:fld>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08"/>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997" name="Google Shape;997;p10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998" name="Google Shape;998;p10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99" name="Google Shape;999;p10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108</a:t>
            </a:fld>
            <a:endParaRP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09"/>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Overview of topics and activities </a:t>
            </a:r>
            <a:endParaRPr sz="3600" dirty="0"/>
          </a:p>
        </p:txBody>
      </p:sp>
      <p:sp>
        <p:nvSpPr>
          <p:cNvPr id="1006" name="Google Shape;1006;p109"/>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To prepare your business proposal presentation, an overview of all the topics and activities completed is essential</a:t>
            </a:r>
            <a:r>
              <a:rPr lang="en-GB" sz="2400" dirty="0"/>
              <a:t>. </a:t>
            </a:r>
            <a:r>
              <a:rPr lang="en-GB" dirty="0"/>
              <a:t>For the topics identified below, identify the activities completed</a:t>
            </a:r>
            <a:r>
              <a:rPr lang="en-GB" sz="2400" dirty="0"/>
              <a:t>:</a:t>
            </a:r>
            <a:endParaRPr dirty="0"/>
          </a:p>
          <a:p>
            <a:pPr marL="269875" lvl="1" indent="-269875" algn="l" rtl="0">
              <a:lnSpc>
                <a:spcPct val="100000"/>
              </a:lnSpc>
              <a:spcBef>
                <a:spcPts val="0"/>
              </a:spcBef>
              <a:spcAft>
                <a:spcPts val="0"/>
              </a:spcAft>
              <a:buClr>
                <a:schemeClr val="dk1"/>
              </a:buClr>
              <a:buSzPts val="2400"/>
              <a:buChar char="–"/>
            </a:pPr>
            <a:r>
              <a:rPr lang="en-GB" dirty="0"/>
              <a:t>market research and analysis</a:t>
            </a:r>
            <a:endParaRPr sz="2400" dirty="0"/>
          </a:p>
          <a:p>
            <a:pPr marL="269875" lvl="1" indent="-269875" algn="l" rtl="0">
              <a:lnSpc>
                <a:spcPct val="100000"/>
              </a:lnSpc>
              <a:spcBef>
                <a:spcPts val="0"/>
              </a:spcBef>
              <a:spcAft>
                <a:spcPts val="0"/>
              </a:spcAft>
              <a:buClr>
                <a:schemeClr val="dk1"/>
              </a:buClr>
              <a:buSzPts val="2400"/>
              <a:buChar char="–"/>
            </a:pPr>
            <a:r>
              <a:rPr lang="en-GB" dirty="0"/>
              <a:t>business objectives, values and standards</a:t>
            </a:r>
            <a:endParaRPr sz="2400" dirty="0"/>
          </a:p>
          <a:p>
            <a:pPr marL="269875" lvl="1" indent="-269875" algn="l" rtl="0">
              <a:lnSpc>
                <a:spcPct val="100000"/>
              </a:lnSpc>
              <a:spcBef>
                <a:spcPts val="0"/>
              </a:spcBef>
              <a:spcAft>
                <a:spcPts val="0"/>
              </a:spcAft>
              <a:buClr>
                <a:schemeClr val="dk1"/>
              </a:buClr>
              <a:buSzPts val="2400"/>
              <a:buChar char="–"/>
            </a:pPr>
            <a:r>
              <a:rPr lang="en-GB" dirty="0"/>
              <a:t>business costs</a:t>
            </a:r>
            <a:endParaRPr dirty="0"/>
          </a:p>
          <a:p>
            <a:pPr marL="269875" lvl="1" indent="-269875" algn="l" rtl="0">
              <a:lnSpc>
                <a:spcPct val="100000"/>
              </a:lnSpc>
              <a:spcBef>
                <a:spcPts val="0"/>
              </a:spcBef>
              <a:spcAft>
                <a:spcPts val="0"/>
              </a:spcAft>
              <a:buClr>
                <a:schemeClr val="dk1"/>
              </a:buClr>
              <a:buSzPts val="2400"/>
              <a:buChar char="–"/>
            </a:pPr>
            <a:r>
              <a:rPr lang="en-GB" dirty="0"/>
              <a:t>calculating the selling price of goods</a:t>
            </a:r>
            <a:endParaRPr dirty="0"/>
          </a:p>
          <a:p>
            <a:pPr marL="269875" lvl="1" indent="-269875" algn="l" rtl="0">
              <a:lnSpc>
                <a:spcPct val="100000"/>
              </a:lnSpc>
              <a:spcBef>
                <a:spcPts val="0"/>
              </a:spcBef>
              <a:spcAft>
                <a:spcPts val="0"/>
              </a:spcAft>
              <a:buClr>
                <a:schemeClr val="dk1"/>
              </a:buClr>
              <a:buSzPts val="2400"/>
              <a:buChar char="–"/>
            </a:pPr>
            <a:r>
              <a:rPr lang="en-GB" dirty="0"/>
              <a:t>marketing</a:t>
            </a:r>
            <a:endParaRPr dirty="0"/>
          </a:p>
          <a:p>
            <a:pPr marL="269875" lvl="1" indent="-269875" algn="l" rtl="0">
              <a:lnSpc>
                <a:spcPct val="100000"/>
              </a:lnSpc>
              <a:spcBef>
                <a:spcPts val="0"/>
              </a:spcBef>
              <a:spcAft>
                <a:spcPts val="0"/>
              </a:spcAft>
              <a:buClr>
                <a:schemeClr val="dk1"/>
              </a:buClr>
              <a:buSzPts val="2400"/>
              <a:buChar char="–"/>
            </a:pPr>
            <a:r>
              <a:rPr lang="en-GB" dirty="0"/>
              <a:t>project management. </a:t>
            </a:r>
            <a:endParaRPr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1007" name="Google Shape;1007;p10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08" name="Google Shape;1008;p10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109</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1"/>
          <p:cNvSpPr txBox="1">
            <a:spLocks noGrp="1"/>
          </p:cNvSpPr>
          <p:nvPr>
            <p:ph type="title"/>
          </p:nvPr>
        </p:nvSpPr>
        <p:spPr>
          <a:xfrm>
            <a:off x="281781" y="292736"/>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136" name="Google Shape;136;p11"/>
          <p:cNvSpPr txBox="1">
            <a:spLocks noGrp="1"/>
          </p:cNvSpPr>
          <p:nvPr>
            <p:ph type="body" idx="1"/>
          </p:nvPr>
        </p:nvSpPr>
        <p:spPr>
          <a:xfrm>
            <a:off x="254320" y="992161"/>
            <a:ext cx="7934640"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a:t>
            </a:r>
            <a:endParaRPr dirty="0"/>
          </a:p>
          <a:p>
            <a:pPr marL="0" lvl="1" indent="0">
              <a:buNone/>
            </a:pPr>
            <a:endParaRPr lang="en-GB" dirty="0"/>
          </a:p>
          <a:p>
            <a:pPr marL="0" lvl="1" indent="0" algn="l" rtl="0">
              <a:lnSpc>
                <a:spcPct val="100000"/>
              </a:lnSpc>
              <a:spcBef>
                <a:spcPts val="0"/>
              </a:spcBef>
              <a:spcAft>
                <a:spcPts val="0"/>
              </a:spcAft>
              <a:buClr>
                <a:schemeClr val="dk1"/>
              </a:buClr>
              <a:buSzPts val="2400"/>
              <a:buNone/>
            </a:pPr>
            <a:r>
              <a:rPr lang="en-GB" dirty="0"/>
              <a:t>Rate your understanding of everything discussed and evaluate your progress using red, amber and green (RAG).</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Research an example of the mission statement and values of a veterinary practice and bring to next lesson.</a:t>
            </a:r>
            <a:endParaRPr dirty="0"/>
          </a:p>
          <a:p>
            <a:pPr marL="0" lvl="0" indent="0" algn="l" rtl="0">
              <a:lnSpc>
                <a:spcPct val="100000"/>
              </a:lnSpc>
              <a:spcBef>
                <a:spcPts val="0"/>
              </a:spcBef>
              <a:spcAft>
                <a:spcPts val="0"/>
              </a:spcAft>
              <a:buClr>
                <a:schemeClr val="dk1"/>
              </a:buClr>
              <a:buSzPts val="2400"/>
              <a:buNone/>
            </a:pPr>
            <a:endParaRPr dirty="0"/>
          </a:p>
        </p:txBody>
      </p:sp>
      <p:sp>
        <p:nvSpPr>
          <p:cNvPr id="137" name="Google Shape;137;p1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38" name="Google Shape;138;p1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a:t>
            </a:fld>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10"/>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Presentation content</a:t>
            </a:r>
            <a:endParaRPr sz="3600" dirty="0"/>
          </a:p>
        </p:txBody>
      </p:sp>
      <p:sp>
        <p:nvSpPr>
          <p:cNvPr id="1015" name="Google Shape;1015;p11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The presentation content could include</a:t>
            </a:r>
            <a:r>
              <a:rPr lang="en-GB" sz="2400" dirty="0"/>
              <a:t>:</a:t>
            </a:r>
            <a:endParaRPr dirty="0"/>
          </a:p>
          <a:p>
            <a:pPr marL="269875" lvl="1" indent="-269875" algn="l" rtl="0">
              <a:lnSpc>
                <a:spcPct val="100000"/>
              </a:lnSpc>
              <a:spcBef>
                <a:spcPts val="0"/>
              </a:spcBef>
              <a:spcAft>
                <a:spcPts val="0"/>
              </a:spcAft>
              <a:buClr>
                <a:schemeClr val="dk1"/>
              </a:buClr>
              <a:buSzPts val="2400"/>
              <a:buChar char="–"/>
            </a:pPr>
            <a:r>
              <a:rPr lang="en-GB" dirty="0"/>
              <a:t>the purpose of the business project</a:t>
            </a:r>
            <a:endParaRPr sz="2400" dirty="0"/>
          </a:p>
          <a:p>
            <a:pPr marL="269875" lvl="1" indent="-269875" algn="l" rtl="0">
              <a:lnSpc>
                <a:spcPct val="100000"/>
              </a:lnSpc>
              <a:spcBef>
                <a:spcPts val="0"/>
              </a:spcBef>
              <a:spcAft>
                <a:spcPts val="0"/>
              </a:spcAft>
              <a:buClr>
                <a:schemeClr val="dk1"/>
              </a:buClr>
              <a:buSzPts val="2400"/>
              <a:buChar char="–"/>
            </a:pPr>
            <a:r>
              <a:rPr lang="en-GB" dirty="0"/>
              <a:t>market research analysis</a:t>
            </a:r>
            <a:endParaRPr dirty="0"/>
          </a:p>
          <a:p>
            <a:pPr marL="269875" lvl="1" indent="-269875" algn="l" rtl="0">
              <a:lnSpc>
                <a:spcPct val="100000"/>
              </a:lnSpc>
              <a:spcBef>
                <a:spcPts val="0"/>
              </a:spcBef>
              <a:spcAft>
                <a:spcPts val="0"/>
              </a:spcAft>
              <a:buClr>
                <a:schemeClr val="dk1"/>
              </a:buClr>
              <a:buSzPts val="2400"/>
              <a:buChar char="–"/>
            </a:pPr>
            <a:r>
              <a:rPr lang="en-GB" dirty="0"/>
              <a:t>business proposal objectives, values and standards – the choice of products and why</a:t>
            </a:r>
            <a:endParaRPr dirty="0"/>
          </a:p>
          <a:p>
            <a:pPr marL="269875" lvl="1" indent="-269875" algn="l" rtl="0">
              <a:lnSpc>
                <a:spcPct val="100000"/>
              </a:lnSpc>
              <a:spcBef>
                <a:spcPts val="0"/>
              </a:spcBef>
              <a:spcAft>
                <a:spcPts val="0"/>
              </a:spcAft>
              <a:buClr>
                <a:schemeClr val="dk1"/>
              </a:buClr>
              <a:buSzPts val="2400"/>
              <a:buChar char="–"/>
            </a:pPr>
            <a:r>
              <a:rPr lang="en-GB" dirty="0"/>
              <a:t>financial plans and projections</a:t>
            </a:r>
            <a:endParaRPr sz="2400" dirty="0"/>
          </a:p>
          <a:p>
            <a:pPr marL="269875" lvl="1" indent="-269875" algn="l" rtl="0">
              <a:lnSpc>
                <a:spcPct val="100000"/>
              </a:lnSpc>
              <a:spcBef>
                <a:spcPts val="0"/>
              </a:spcBef>
              <a:spcAft>
                <a:spcPts val="0"/>
              </a:spcAft>
              <a:buClr>
                <a:schemeClr val="dk1"/>
              </a:buClr>
              <a:buSzPts val="2400"/>
              <a:buChar char="–"/>
            </a:pPr>
            <a:r>
              <a:rPr lang="en-GB" dirty="0"/>
              <a:t>marketing strategies</a:t>
            </a:r>
            <a:endParaRPr dirty="0"/>
          </a:p>
          <a:p>
            <a:pPr marL="269875" lvl="1" indent="-269875" algn="l" rtl="0">
              <a:lnSpc>
                <a:spcPct val="100000"/>
              </a:lnSpc>
              <a:spcBef>
                <a:spcPts val="0"/>
              </a:spcBef>
              <a:spcAft>
                <a:spcPts val="0"/>
              </a:spcAft>
              <a:buClr>
                <a:schemeClr val="dk1"/>
              </a:buClr>
              <a:buSzPts val="2400"/>
              <a:buChar char="–"/>
            </a:pPr>
            <a:r>
              <a:rPr lang="en-GB" dirty="0"/>
              <a:t>an overview of how the business project would be managed. </a:t>
            </a:r>
            <a:endParaRPr dirty="0"/>
          </a:p>
          <a:p>
            <a:pPr marL="0" lvl="0" indent="0" algn="l" rtl="0">
              <a:lnSpc>
                <a:spcPct val="100000"/>
              </a:lnSpc>
              <a:spcBef>
                <a:spcPts val="0"/>
              </a:spcBef>
              <a:spcAft>
                <a:spcPts val="0"/>
              </a:spcAft>
              <a:buClr>
                <a:schemeClr val="dk1"/>
              </a:buClr>
              <a:buSzPts val="2400"/>
              <a:buNone/>
            </a:pPr>
            <a:endParaRPr dirty="0"/>
          </a:p>
        </p:txBody>
      </p:sp>
      <p:sp>
        <p:nvSpPr>
          <p:cNvPr id="1016" name="Google Shape;1016;p11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17" name="Google Shape;1017;p11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110</a:t>
            </a:fld>
            <a:endParaRP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11"/>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1024" name="Google Shape;1024;p111"/>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 </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 finish the business proposal presentation if required. Practise presenting business proposal.</a:t>
            </a:r>
            <a:r>
              <a:rPr lang="en-GB" sz="1200" dirty="0"/>
              <a:t>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1025" name="Google Shape;1025;p11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26" name="Google Shape;1026;p11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111</a:t>
            </a:fld>
            <a:endParaRP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12"/>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10</a:t>
            </a:r>
            <a:endParaRPr dirty="0"/>
          </a:p>
        </p:txBody>
      </p:sp>
      <p:sp>
        <p:nvSpPr>
          <p:cNvPr id="1033" name="Google Shape;1033;p112"/>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Proposal presentations</a:t>
            </a:r>
            <a:endParaRP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1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1040" name="Google Shape;1040;p11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you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recap the peer review and presentation examples completed within the project</a:t>
            </a:r>
            <a:endParaRPr sz="2400" dirty="0"/>
          </a:p>
          <a:p>
            <a:pPr marL="269875" lvl="1" indent="-269875" algn="l" rtl="0">
              <a:lnSpc>
                <a:spcPct val="100000"/>
              </a:lnSpc>
              <a:spcBef>
                <a:spcPts val="0"/>
              </a:spcBef>
              <a:spcAft>
                <a:spcPts val="0"/>
              </a:spcAft>
              <a:buClr>
                <a:schemeClr val="dk1"/>
              </a:buClr>
              <a:buSzPts val="2400"/>
              <a:buChar char="–"/>
            </a:pPr>
            <a:r>
              <a:rPr lang="en-GB" dirty="0"/>
              <a:t>present your business proposal</a:t>
            </a:r>
            <a:endParaRPr sz="2400" dirty="0"/>
          </a:p>
          <a:p>
            <a:pPr marL="269875" lvl="1" indent="-269875" algn="l" rtl="0">
              <a:lnSpc>
                <a:spcPct val="100000"/>
              </a:lnSpc>
              <a:spcBef>
                <a:spcPts val="0"/>
              </a:spcBef>
              <a:spcAft>
                <a:spcPts val="0"/>
              </a:spcAft>
              <a:buClr>
                <a:schemeClr val="dk1"/>
              </a:buClr>
              <a:buSzPts val="2400"/>
              <a:buChar char="–"/>
            </a:pPr>
            <a:r>
              <a:rPr lang="en-GB" dirty="0"/>
              <a:t>complete effective peer review feedback</a:t>
            </a:r>
            <a:endParaRPr dirty="0"/>
          </a:p>
          <a:p>
            <a:pPr marL="269875" lvl="1" indent="-269875" algn="l" rtl="0">
              <a:lnSpc>
                <a:spcPct val="100000"/>
              </a:lnSpc>
              <a:spcBef>
                <a:spcPts val="0"/>
              </a:spcBef>
              <a:spcAft>
                <a:spcPts val="0"/>
              </a:spcAft>
              <a:buClr>
                <a:schemeClr val="dk1"/>
              </a:buClr>
              <a:buSzPts val="2400"/>
              <a:buChar char="–"/>
            </a:pPr>
            <a:r>
              <a:rPr lang="en-GB" dirty="0"/>
              <a:t>complete a self-reflection and evaluation for the project.</a:t>
            </a:r>
            <a:endParaRPr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1041" name="Google Shape;1041;p11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42" name="Google Shape;1042;p11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113</a:t>
            </a:fld>
            <a:endParaRP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14"/>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1049" name="Google Shape;1049;p114"/>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r>
              <a:rPr lang="en-GB" dirty="0"/>
              <a:t>In your learner record of work, complete the start of your self-assessment of learning.</a:t>
            </a:r>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1050" name="Google Shape;1050;p11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51" name="Google Shape;1051;p11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114</a:t>
            </a:fld>
            <a:endParaRP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1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Presentation and peer review</a:t>
            </a:r>
            <a:endParaRPr sz="3600" dirty="0"/>
          </a:p>
        </p:txBody>
      </p:sp>
      <p:sp>
        <p:nvSpPr>
          <p:cNvPr id="1058" name="Google Shape;1058;p115"/>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You have completed a wide range of presentations and delivered peer review feedback throughout the business and finance project. </a:t>
            </a:r>
            <a:endParaRPr sz="2400" dirty="0"/>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1"/>
              </a:buClr>
              <a:buSzPts val="2400"/>
              <a:buNone/>
            </a:pPr>
            <a:r>
              <a:rPr lang="en-GB" dirty="0"/>
              <a:t>Let’s now discuss these and identify the techniques you have used for them. </a:t>
            </a: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1059" name="Google Shape;1059;p11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60" name="Google Shape;1060;p11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115</a:t>
            </a:fld>
            <a:endParaRP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16"/>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Presentation</a:t>
            </a:r>
            <a:endParaRPr sz="3600" dirty="0"/>
          </a:p>
        </p:txBody>
      </p:sp>
      <p:sp>
        <p:nvSpPr>
          <p:cNvPr id="1067" name="Google Shape;1067;p116"/>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You will now present your business proposal. You will be following the time allocations below.</a:t>
            </a:r>
            <a:endParaRPr lang="en-GB" sz="2400" dirty="0"/>
          </a:p>
          <a:p>
            <a:pPr marL="0" lvl="0" indent="0" algn="l" rtl="0">
              <a:lnSpc>
                <a:spcPct val="100000"/>
              </a:lnSpc>
              <a:spcBef>
                <a:spcPts val="0"/>
              </a:spcBef>
              <a:spcAft>
                <a:spcPts val="0"/>
              </a:spcAft>
              <a:buClr>
                <a:schemeClr val="dk1"/>
              </a:buClr>
              <a:buSzPts val="2400"/>
              <a:buNone/>
            </a:pPr>
            <a:endParaRPr lang="en-GB" sz="2400" dirty="0"/>
          </a:p>
          <a:p>
            <a:pPr marL="269875" lvl="1" indent="-269875" algn="l" rtl="0">
              <a:lnSpc>
                <a:spcPct val="100000"/>
              </a:lnSpc>
              <a:spcBef>
                <a:spcPts val="0"/>
              </a:spcBef>
              <a:spcAft>
                <a:spcPts val="0"/>
              </a:spcAft>
              <a:buClr>
                <a:schemeClr val="dk1"/>
              </a:buClr>
              <a:buSzPts val="2400"/>
              <a:buChar char="–"/>
            </a:pPr>
            <a:r>
              <a:rPr lang="en-GB" dirty="0"/>
              <a:t>5 minutes to set up</a:t>
            </a:r>
            <a:endParaRPr sz="2400" dirty="0"/>
          </a:p>
          <a:p>
            <a:pPr marL="269875" lvl="1" indent="-269875" algn="l" rtl="0">
              <a:lnSpc>
                <a:spcPct val="100000"/>
              </a:lnSpc>
              <a:spcBef>
                <a:spcPts val="0"/>
              </a:spcBef>
              <a:spcAft>
                <a:spcPts val="0"/>
              </a:spcAft>
              <a:buClr>
                <a:schemeClr val="dk1"/>
              </a:buClr>
              <a:buSzPts val="2400"/>
              <a:buChar char="–"/>
            </a:pPr>
            <a:r>
              <a:rPr lang="en-GB" dirty="0"/>
              <a:t>10 minutes to present</a:t>
            </a:r>
            <a:endParaRPr sz="2400" dirty="0"/>
          </a:p>
          <a:p>
            <a:pPr marL="269875" lvl="1" indent="-269875" algn="l" rtl="0">
              <a:lnSpc>
                <a:spcPct val="100000"/>
              </a:lnSpc>
              <a:spcBef>
                <a:spcPts val="0"/>
              </a:spcBef>
              <a:spcAft>
                <a:spcPts val="0"/>
              </a:spcAft>
              <a:buClr>
                <a:schemeClr val="dk1"/>
              </a:buClr>
              <a:buSzPts val="2400"/>
              <a:buChar char="–"/>
            </a:pPr>
            <a:r>
              <a:rPr lang="en-GB" dirty="0"/>
              <a:t>5-minute stakeholder question-and-answer session</a:t>
            </a:r>
            <a:endParaRPr dirty="0"/>
          </a:p>
          <a:p>
            <a:pPr marL="269875" lvl="1" indent="-269875" algn="l" rtl="0">
              <a:lnSpc>
                <a:spcPct val="100000"/>
              </a:lnSpc>
              <a:spcBef>
                <a:spcPts val="0"/>
              </a:spcBef>
              <a:spcAft>
                <a:spcPts val="0"/>
              </a:spcAft>
              <a:buClr>
                <a:schemeClr val="dk1"/>
              </a:buClr>
              <a:buSzPts val="2400"/>
              <a:buChar char="–"/>
            </a:pPr>
            <a:r>
              <a:rPr lang="en-GB" dirty="0"/>
              <a:t>5-minute feedback session from audience</a:t>
            </a:r>
            <a:endParaRPr dirty="0"/>
          </a:p>
          <a:p>
            <a:pPr marL="269875" lvl="1" indent="-269875" algn="l" rtl="0">
              <a:lnSpc>
                <a:spcPct val="100000"/>
              </a:lnSpc>
              <a:spcBef>
                <a:spcPts val="0"/>
              </a:spcBef>
              <a:spcAft>
                <a:spcPts val="0"/>
              </a:spcAft>
              <a:buClr>
                <a:schemeClr val="dk1"/>
              </a:buClr>
              <a:buSzPts val="2400"/>
              <a:buChar char="–"/>
            </a:pPr>
            <a:r>
              <a:rPr lang="en-GB" dirty="0"/>
              <a:t>5 minutes to complete self-reflection</a:t>
            </a:r>
            <a:endParaRPr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0" indent="0" algn="l" rtl="0">
              <a:lnSpc>
                <a:spcPct val="100000"/>
              </a:lnSpc>
              <a:spcBef>
                <a:spcPts val="0"/>
              </a:spcBef>
              <a:spcAft>
                <a:spcPts val="0"/>
              </a:spcAft>
              <a:buClr>
                <a:schemeClr val="dk1"/>
              </a:buClr>
              <a:buSzPts val="2400"/>
              <a:buNone/>
            </a:pPr>
            <a:br>
              <a:rPr lang="en-GB" dirty="0"/>
            </a:br>
            <a:endParaRPr dirty="0"/>
          </a:p>
          <a:p>
            <a:pPr marL="0" lvl="0" indent="0" algn="l" rtl="0">
              <a:lnSpc>
                <a:spcPct val="100000"/>
              </a:lnSpc>
              <a:spcBef>
                <a:spcPts val="0"/>
              </a:spcBef>
              <a:spcAft>
                <a:spcPts val="0"/>
              </a:spcAft>
              <a:buClr>
                <a:schemeClr val="dk1"/>
              </a:buClr>
              <a:buSzPts val="2400"/>
              <a:buNone/>
            </a:pPr>
            <a:endParaRPr dirty="0"/>
          </a:p>
        </p:txBody>
      </p:sp>
      <p:sp>
        <p:nvSpPr>
          <p:cNvPr id="1068" name="Google Shape;1068;p11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69" name="Google Shape;1069;p11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116</a:t>
            </a:fld>
            <a:endParaRP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1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76" name="Google Shape;1076;p11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117</a:t>
            </a:fld>
            <a:endParaRPr dirty="0"/>
          </a:p>
        </p:txBody>
      </p:sp>
      <p:sp>
        <p:nvSpPr>
          <p:cNvPr id="1077" name="Google Shape;1077;p117"/>
          <p:cNvSpPr/>
          <p:nvPr/>
        </p:nvSpPr>
        <p:spPr>
          <a:xfrm>
            <a:off x="1583803" y="1675517"/>
            <a:ext cx="1987550" cy="844550"/>
          </a:xfrm>
          <a:prstGeom prst="rect">
            <a:avLst/>
          </a:prstGeom>
          <a:noFill/>
          <a:ln w="25400" cap="flat" cmpd="sng">
            <a:solidFill>
              <a:srgbClr val="0074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1400" b="0" i="0" u="none" strike="noStrike" cap="none" dirty="0">
                <a:solidFill>
                  <a:srgbClr val="002060"/>
                </a:solidFill>
                <a:latin typeface="Arial"/>
                <a:ea typeface="Arial"/>
                <a:cs typeface="Arial"/>
                <a:sym typeface="Arial"/>
              </a:rPr>
              <a:t>PROVIDER LOGO HERE</a:t>
            </a:r>
            <a:endParaRPr sz="1100" b="0" i="0" u="none" strike="noStrike" cap="none" dirty="0">
              <a:solidFill>
                <a:srgbClr val="002060"/>
              </a:solidFill>
              <a:latin typeface="Arial"/>
              <a:ea typeface="Arial"/>
              <a:cs typeface="Arial"/>
              <a:sym typeface="Arial"/>
            </a:endParaRPr>
          </a:p>
        </p:txBody>
      </p:sp>
      <p:sp>
        <p:nvSpPr>
          <p:cNvPr id="1078" name="Google Shape;1078;p117"/>
          <p:cNvSpPr txBox="1"/>
          <p:nvPr/>
        </p:nvSpPr>
        <p:spPr>
          <a:xfrm>
            <a:off x="1763688" y="1275606"/>
            <a:ext cx="1152128"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b="0" i="0" u="none" strike="noStrike" cap="none" dirty="0">
                <a:solidFill>
                  <a:schemeClr val="dk1"/>
                </a:solidFill>
                <a:latin typeface="Arial"/>
                <a:ea typeface="Arial"/>
                <a:cs typeface="Arial"/>
                <a:sym typeface="Arial"/>
              </a:rPr>
              <a:t>PRODUCED BY</a:t>
            </a:r>
            <a:endParaRPr dirty="0"/>
          </a:p>
        </p:txBody>
      </p:sp>
      <p:pic>
        <p:nvPicPr>
          <p:cNvPr id="1079" name="Google Shape;1079;p117" descr="Department for Education logo"/>
          <p:cNvPicPr preferRelativeResize="0"/>
          <p:nvPr/>
        </p:nvPicPr>
        <p:blipFill rotWithShape="1">
          <a:blip r:embed="rId3">
            <a:alphaModFix/>
          </a:blip>
          <a:srcRect/>
          <a:stretch/>
        </p:blipFill>
        <p:spPr>
          <a:xfrm>
            <a:off x="4572000" y="1674268"/>
            <a:ext cx="1800200" cy="844550"/>
          </a:xfrm>
          <a:prstGeom prst="rect">
            <a:avLst/>
          </a:prstGeom>
          <a:noFill/>
          <a:ln>
            <a:noFill/>
          </a:ln>
        </p:spPr>
      </p:pic>
      <p:sp>
        <p:nvSpPr>
          <p:cNvPr id="1080" name="Google Shape;1080;p117"/>
          <p:cNvSpPr txBox="1"/>
          <p:nvPr/>
        </p:nvSpPr>
        <p:spPr>
          <a:xfrm>
            <a:off x="4675552" y="1275606"/>
            <a:ext cx="1152128"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FUNDED BY</a:t>
            </a:r>
            <a:endParaRPr dirty="0"/>
          </a:p>
        </p:txBody>
      </p:sp>
      <p:sp>
        <p:nvSpPr>
          <p:cNvPr id="1081" name="Google Shape;1081;p117"/>
          <p:cNvSpPr txBox="1"/>
          <p:nvPr/>
        </p:nvSpPr>
        <p:spPr>
          <a:xfrm>
            <a:off x="4662422" y="2868565"/>
            <a:ext cx="1800200" cy="3231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50" dirty="0">
                <a:solidFill>
                  <a:schemeClr val="dk1"/>
                </a:solidFill>
                <a:latin typeface="Arial"/>
                <a:ea typeface="Arial"/>
                <a:cs typeface="Arial"/>
                <a:sym typeface="Arial"/>
              </a:rPr>
              <a:t>This programme is funded by the Department for Education</a:t>
            </a:r>
            <a:endParaRPr dirty="0"/>
          </a:p>
        </p:txBody>
      </p:sp>
      <p:sp>
        <p:nvSpPr>
          <p:cNvPr id="1082" name="Google Shape;1082;p117"/>
          <p:cNvSpPr txBox="1"/>
          <p:nvPr/>
        </p:nvSpPr>
        <p:spPr>
          <a:xfrm>
            <a:off x="1583803" y="2818254"/>
            <a:ext cx="2088232"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50" dirty="0">
                <a:solidFill>
                  <a:schemeClr val="dk1"/>
                </a:solidFill>
                <a:latin typeface="Arial"/>
                <a:ea typeface="Arial"/>
                <a:cs typeface="Arial"/>
                <a:sym typeface="Arial"/>
              </a:rPr>
              <a:t>South Staffordshire College</a:t>
            </a:r>
            <a:r>
              <a:rPr lang="en-GB" sz="1050" dirty="0">
                <a:solidFill>
                  <a:srgbClr val="FF0000"/>
                </a:solidFill>
                <a:latin typeface="Arial"/>
                <a:ea typeface="Arial"/>
                <a:cs typeface="Arial"/>
                <a:sym typeface="Arial"/>
              </a:rPr>
              <a:t> </a:t>
            </a:r>
            <a:r>
              <a:rPr lang="en-GB" sz="1050" dirty="0">
                <a:solidFill>
                  <a:schemeClr val="dk1"/>
                </a:solidFill>
                <a:latin typeface="Arial"/>
                <a:ea typeface="Arial"/>
                <a:cs typeface="Arial"/>
                <a:sym typeface="Arial"/>
              </a:rPr>
              <a:t>has produced this resource on behalf of the Education and Training Foundation</a:t>
            </a:r>
            <a:endParaRPr dirty="0"/>
          </a:p>
        </p:txBody>
      </p:sp>
      <p:sp>
        <p:nvSpPr>
          <p:cNvPr id="1083" name="Google Shape;1083;p117"/>
          <p:cNvSpPr txBox="1"/>
          <p:nvPr/>
        </p:nvSpPr>
        <p:spPr>
          <a:xfrm>
            <a:off x="1187624" y="3651870"/>
            <a:ext cx="655272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2400" b="1" dirty="0">
                <a:solidFill>
                  <a:srgbClr val="E51C41"/>
                </a:solidFill>
                <a:latin typeface="Arial"/>
                <a:ea typeface="Arial"/>
                <a:cs typeface="Arial"/>
                <a:sym typeface="Arial"/>
              </a:rPr>
              <a:t>ET-FOUNDATION.CO.UK</a:t>
            </a:r>
            <a:endParaRPr dirty="0"/>
          </a:p>
        </p:txBody>
      </p:sp>
      <p:pic>
        <p:nvPicPr>
          <p:cNvPr id="1084" name="Google Shape;1084;p117" descr="Education and Training Foundation logo&#10;"/>
          <p:cNvPicPr preferRelativeResize="0"/>
          <p:nvPr/>
        </p:nvPicPr>
        <p:blipFill rotWithShape="1">
          <a:blip r:embed="rId4">
            <a:alphaModFix/>
          </a:blip>
          <a:srcRect/>
          <a:stretch/>
        </p:blipFill>
        <p:spPr>
          <a:xfrm>
            <a:off x="7524328" y="339502"/>
            <a:ext cx="1215103" cy="645557"/>
          </a:xfrm>
          <a:prstGeom prst="rect">
            <a:avLst/>
          </a:prstGeom>
          <a:noFill/>
          <a:ln>
            <a:noFill/>
          </a:ln>
        </p:spPr>
      </p:pic>
      <p:pic>
        <p:nvPicPr>
          <p:cNvPr id="1085" name="Google Shape;1085;p117" descr="South Staffordshire College Logo PNG Vector (SVG) Free Download"/>
          <p:cNvPicPr preferRelativeResize="0"/>
          <p:nvPr/>
        </p:nvPicPr>
        <p:blipFill rotWithShape="1">
          <a:blip r:embed="rId5">
            <a:alphaModFix/>
          </a:blip>
          <a:srcRect l="3441" t="24329" r="2114" b="25785"/>
          <a:stretch/>
        </p:blipFill>
        <p:spPr>
          <a:xfrm>
            <a:off x="1190958" y="1462469"/>
            <a:ext cx="2590798" cy="1368442"/>
          </a:xfrm>
          <a:prstGeom prst="rect">
            <a:avLst/>
          </a:prstGeom>
          <a:noFill/>
          <a:ln>
            <a:noFill/>
          </a:ln>
        </p:spPr>
      </p:pic>
      <p:sp>
        <p:nvSpPr>
          <p:cNvPr id="1086" name="Google Shape;1086;p117"/>
          <p:cNvSpPr txBox="1">
            <a:spLocks noGrp="1"/>
          </p:cNvSpPr>
          <p:nvPr>
            <p:ph type="title"/>
          </p:nvPr>
        </p:nvSpPr>
        <p:spPr>
          <a:xfrm>
            <a:off x="250825" y="268288"/>
            <a:ext cx="8437563" cy="699425"/>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Acknowledgements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2</a:t>
            </a:r>
            <a:endParaRPr dirty="0"/>
          </a:p>
        </p:txBody>
      </p:sp>
      <p:sp>
        <p:nvSpPr>
          <p:cNvPr id="145" name="Google Shape;145;p12"/>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Business scenario simulation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281781" y="2880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152" name="Google Shape;152;p1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review knowledge of all topics to be covered within the business proposal</a:t>
            </a:r>
            <a:endParaRPr sz="2400" dirty="0"/>
          </a:p>
          <a:p>
            <a:pPr marL="269875" lvl="1" indent="-269875" algn="l" rtl="0">
              <a:lnSpc>
                <a:spcPct val="100000"/>
              </a:lnSpc>
              <a:spcBef>
                <a:spcPts val="0"/>
              </a:spcBef>
              <a:spcAft>
                <a:spcPts val="0"/>
              </a:spcAft>
              <a:buClr>
                <a:schemeClr val="dk1"/>
              </a:buClr>
              <a:buSzPts val="2400"/>
              <a:buChar char="–"/>
            </a:pPr>
            <a:r>
              <a:rPr lang="en-GB" dirty="0"/>
              <a:t>research and discuss real-world business scenarios</a:t>
            </a:r>
            <a:endParaRPr dirty="0"/>
          </a:p>
          <a:p>
            <a:pPr marL="269875" lvl="1" indent="-269875" algn="l" rtl="0">
              <a:lnSpc>
                <a:spcPct val="100000"/>
              </a:lnSpc>
              <a:spcBef>
                <a:spcPts val="0"/>
              </a:spcBef>
              <a:spcAft>
                <a:spcPts val="0"/>
              </a:spcAft>
              <a:buClr>
                <a:schemeClr val="dk1"/>
              </a:buClr>
              <a:buSzPts val="2400"/>
              <a:buChar char="–"/>
            </a:pPr>
            <a:r>
              <a:rPr lang="en-GB" dirty="0"/>
              <a:t>identify what a real-world business focuses on to become successful.</a:t>
            </a:r>
            <a:endParaRPr dirty="0"/>
          </a:p>
          <a:p>
            <a:pPr marL="0" lvl="0" indent="0" algn="l" rtl="0">
              <a:lnSpc>
                <a:spcPct val="100000"/>
              </a:lnSpc>
              <a:spcBef>
                <a:spcPts val="0"/>
              </a:spcBef>
              <a:spcAft>
                <a:spcPts val="0"/>
              </a:spcAft>
              <a:buClr>
                <a:schemeClr val="dk1"/>
              </a:buClr>
              <a:buSzPts val="2400"/>
              <a:buNone/>
            </a:pPr>
            <a:endParaRPr sz="2400" dirty="0"/>
          </a:p>
        </p:txBody>
      </p:sp>
      <p:sp>
        <p:nvSpPr>
          <p:cNvPr id="153" name="Google Shape;153;p1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54" name="Google Shape;154;p1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281781" y="282576"/>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161" name="Google Shape;161;p14"/>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r>
              <a:rPr lang="en-GB" dirty="0"/>
              <a:t>In your learner record of work, complete the start of your self-assessment of learning.</a:t>
            </a:r>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162" name="Google Shape;162;p1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63" name="Google Shape;163;p1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25327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170" name="Google Shape;170;p15"/>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171" name="Google Shape;171;p1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72" name="Google Shape;172;p1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26343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Review of knowledge</a:t>
            </a:r>
            <a:endParaRPr sz="3600" dirty="0"/>
          </a:p>
        </p:txBody>
      </p:sp>
      <p:sp>
        <p:nvSpPr>
          <p:cNvPr id="179" name="Google Shape;179;p16"/>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As discussed in the previous lesson, you will be using your prior knowledge of business and finance topics throughout the project</a:t>
            </a:r>
            <a:r>
              <a:rPr lang="en-GB" sz="2400" dirty="0"/>
              <a:t>. </a:t>
            </a:r>
            <a:r>
              <a:rPr lang="en-GB" dirty="0"/>
              <a:t>This includes</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market research and analysis</a:t>
            </a:r>
            <a:endParaRPr sz="2400" dirty="0"/>
          </a:p>
          <a:p>
            <a:pPr marL="269875" lvl="1" indent="-269875" algn="l" rtl="0">
              <a:lnSpc>
                <a:spcPct val="100000"/>
              </a:lnSpc>
              <a:spcBef>
                <a:spcPts val="0"/>
              </a:spcBef>
              <a:spcAft>
                <a:spcPts val="0"/>
              </a:spcAft>
              <a:buClr>
                <a:schemeClr val="dk1"/>
              </a:buClr>
              <a:buSzPts val="2400"/>
              <a:buChar char="–"/>
            </a:pPr>
            <a:r>
              <a:rPr lang="en-GB" dirty="0"/>
              <a:t>business objectives, values and standards</a:t>
            </a:r>
            <a:endParaRPr dirty="0"/>
          </a:p>
          <a:p>
            <a:pPr marL="269875" lvl="1" indent="-269875" algn="l" rtl="0">
              <a:lnSpc>
                <a:spcPct val="100000"/>
              </a:lnSpc>
              <a:spcBef>
                <a:spcPts val="0"/>
              </a:spcBef>
              <a:spcAft>
                <a:spcPts val="0"/>
              </a:spcAft>
              <a:buClr>
                <a:schemeClr val="dk1"/>
              </a:buClr>
              <a:buSzPts val="2400"/>
              <a:buChar char="–"/>
            </a:pPr>
            <a:r>
              <a:rPr lang="en-GB" dirty="0"/>
              <a:t>business costs</a:t>
            </a:r>
            <a:endParaRPr dirty="0"/>
          </a:p>
          <a:p>
            <a:pPr marL="269875" lvl="1" indent="-269875" algn="l" rtl="0">
              <a:lnSpc>
                <a:spcPct val="100000"/>
              </a:lnSpc>
              <a:spcBef>
                <a:spcPts val="0"/>
              </a:spcBef>
              <a:spcAft>
                <a:spcPts val="0"/>
              </a:spcAft>
              <a:buClr>
                <a:schemeClr val="dk1"/>
              </a:buClr>
              <a:buSzPts val="2400"/>
              <a:buChar char="–"/>
            </a:pPr>
            <a:r>
              <a:rPr lang="en-GB" dirty="0"/>
              <a:t>calculating the selling price of goods</a:t>
            </a:r>
            <a:endParaRPr dirty="0"/>
          </a:p>
          <a:p>
            <a:pPr marL="269875" lvl="1" indent="-269875" algn="l" rtl="0">
              <a:lnSpc>
                <a:spcPct val="100000"/>
              </a:lnSpc>
              <a:spcBef>
                <a:spcPts val="0"/>
              </a:spcBef>
              <a:spcAft>
                <a:spcPts val="0"/>
              </a:spcAft>
              <a:buClr>
                <a:schemeClr val="dk1"/>
              </a:buClr>
              <a:buSzPts val="2400"/>
              <a:buChar char="–"/>
            </a:pPr>
            <a:r>
              <a:rPr lang="en-GB" dirty="0"/>
              <a:t>marketing.</a:t>
            </a:r>
            <a:endParaRPr dirty="0"/>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180" name="Google Shape;180;p1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81" name="Google Shape;181;p1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Review of knowledge activity</a:t>
            </a:r>
            <a:endParaRPr sz="3600" dirty="0"/>
          </a:p>
        </p:txBody>
      </p:sp>
      <p:sp>
        <p:nvSpPr>
          <p:cNvPr id="188" name="Google Shape;188;p17"/>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small groups, identify from your prior knowledge the key points for each of the business and finance topics.</a:t>
            </a:r>
            <a:br>
              <a:rPr lang="en-GB" sz="2400" dirty="0"/>
            </a:br>
            <a:endParaRPr sz="2400" dirty="0">
              <a:solidFill>
                <a:srgbClr val="E51C41"/>
              </a:solidFill>
            </a:endParaRPr>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1"/>
              </a:buClr>
              <a:buSzPts val="2400"/>
              <a:buNone/>
            </a:pPr>
            <a:r>
              <a:rPr lang="en-GB" dirty="0"/>
              <a:t>Present the key points on flipchart paper to be presented to the class</a:t>
            </a:r>
            <a:r>
              <a:rPr lang="en-GB" sz="2400" dirty="0"/>
              <a:t>.</a:t>
            </a: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189" name="Google Shape;189;p1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90" name="Google Shape;190;p1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Real-world businesses</a:t>
            </a:r>
            <a:endParaRPr sz="3600" dirty="0"/>
          </a:p>
        </p:txBody>
      </p:sp>
      <p:sp>
        <p:nvSpPr>
          <p:cNvPr id="197" name="Google Shape;197;p18"/>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We live in a world of both successful and unsuccessful businesses</a:t>
            </a:r>
            <a:r>
              <a:rPr lang="en-GB" sz="2400" dirty="0"/>
              <a:t>. </a:t>
            </a:r>
            <a:r>
              <a:rPr lang="en-GB" dirty="0"/>
              <a:t>Can you state any common businesses you use?</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They can be any type of business, not just animal-related</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Can you identify the reasons behind either the success or demise of the business?</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198" name="Google Shape;198;p1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99" name="Google Shape;199;p1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Pets at Home</a:t>
            </a:r>
            <a:endParaRPr dirty="0"/>
          </a:p>
        </p:txBody>
      </p:sp>
      <p:sp>
        <p:nvSpPr>
          <p:cNvPr id="206" name="Google Shape;206;p19"/>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Investigate Pets at Home as a successful business within the animal industry in more detail. Some points to consider</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It was founded in 1991 by Anthony Preston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The business now has the following facilities:</a:t>
            </a:r>
            <a:endParaRPr dirty="0"/>
          </a:p>
          <a:p>
            <a:pPr marL="539750" lvl="2" indent="-269875" algn="l" rtl="0">
              <a:lnSpc>
                <a:spcPct val="100000"/>
              </a:lnSpc>
              <a:spcBef>
                <a:spcPts val="480"/>
              </a:spcBef>
              <a:spcAft>
                <a:spcPts val="0"/>
              </a:spcAft>
              <a:buClr>
                <a:schemeClr val="dk1"/>
              </a:buClr>
              <a:buSzPts val="2400"/>
              <a:buChar char="•"/>
            </a:pPr>
            <a:r>
              <a:rPr lang="en-GB" dirty="0"/>
              <a:t>457 pet centres</a:t>
            </a:r>
            <a:endParaRPr dirty="0"/>
          </a:p>
          <a:p>
            <a:pPr marL="539750" lvl="2" indent="-269875" algn="l" rtl="0">
              <a:lnSpc>
                <a:spcPct val="100000"/>
              </a:lnSpc>
              <a:spcBef>
                <a:spcPts val="480"/>
              </a:spcBef>
              <a:spcAft>
                <a:spcPts val="0"/>
              </a:spcAft>
              <a:buClr>
                <a:schemeClr val="dk1"/>
              </a:buClr>
              <a:buSzPts val="2400"/>
              <a:buChar char="•"/>
            </a:pPr>
            <a:r>
              <a:rPr lang="en-GB" dirty="0"/>
              <a:t>339 grooming salons</a:t>
            </a:r>
            <a:endParaRPr dirty="0"/>
          </a:p>
          <a:p>
            <a:pPr marL="539750" lvl="2" indent="-269875" algn="l" rtl="0">
              <a:lnSpc>
                <a:spcPct val="100000"/>
              </a:lnSpc>
              <a:spcBef>
                <a:spcPts val="480"/>
              </a:spcBef>
              <a:spcAft>
                <a:spcPts val="0"/>
              </a:spcAft>
              <a:buClr>
                <a:schemeClr val="dk1"/>
              </a:buClr>
              <a:buSzPts val="2400"/>
              <a:buChar char="•"/>
            </a:pPr>
            <a:r>
              <a:rPr lang="en-GB" dirty="0"/>
              <a:t>444 veterinary practices</a:t>
            </a:r>
            <a:endParaRPr dirty="0"/>
          </a:p>
          <a:p>
            <a:pPr marL="0" lvl="0" indent="0" algn="l" rtl="0">
              <a:lnSpc>
                <a:spcPct val="100000"/>
              </a:lnSpc>
              <a:spcBef>
                <a:spcPts val="0"/>
              </a:spcBef>
              <a:spcAft>
                <a:spcPts val="0"/>
              </a:spcAft>
              <a:buClr>
                <a:schemeClr val="dk1"/>
              </a:buClr>
              <a:buSzPts val="2400"/>
              <a:buNone/>
            </a:pPr>
            <a:endParaRPr dirty="0"/>
          </a:p>
        </p:txBody>
      </p:sp>
      <p:sp>
        <p:nvSpPr>
          <p:cNvPr id="207" name="Google Shape;207;p1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08" name="Google Shape;208;p1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1</a:t>
            </a:r>
            <a:endParaRPr dirty="0"/>
          </a:p>
        </p:txBody>
      </p:sp>
      <p:sp>
        <p:nvSpPr>
          <p:cNvPr id="57" name="Google Shape;57;p2"/>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Introduction to the business and finance project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Research task</a:t>
            </a:r>
            <a:endParaRPr sz="3600" dirty="0"/>
          </a:p>
        </p:txBody>
      </p:sp>
      <p:sp>
        <p:nvSpPr>
          <p:cNvPr id="215" name="Google Shape;215;p2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dirty="0">
                <a:solidFill>
                  <a:srgbClr val="000000"/>
                </a:solidFill>
              </a:rPr>
              <a:t>Research the techniques used by Pets at Home for your allocated topic. Use the hyperlinks on the next slide. </a:t>
            </a: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1"/>
              </a:buClr>
              <a:buSzPts val="2400"/>
              <a:buNone/>
            </a:pPr>
            <a:r>
              <a:rPr lang="en-GB" dirty="0"/>
              <a:t>From the information collected, create a PowerPoint presentation to be delivered to the rest of the class</a:t>
            </a:r>
            <a:r>
              <a:rPr lang="en-GB" sz="2400" dirty="0"/>
              <a:t>.</a:t>
            </a: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216" name="Google Shape;216;p2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17" name="Google Shape;217;p2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Hyperlinks for research task</a:t>
            </a:r>
            <a:endParaRPr dirty="0"/>
          </a:p>
        </p:txBody>
      </p:sp>
      <p:sp>
        <p:nvSpPr>
          <p:cNvPr id="224" name="Google Shape;224;p21"/>
          <p:cNvSpPr txBox="1">
            <a:spLocks noGrp="1"/>
          </p:cNvSpPr>
          <p:nvPr>
            <p:ph type="body" idx="1"/>
          </p:nvPr>
        </p:nvSpPr>
        <p:spPr>
          <a:xfrm>
            <a:off x="288925" y="987425"/>
            <a:ext cx="7667625" cy="3601574"/>
          </a:xfrm>
          <a:prstGeom prst="rect">
            <a:avLst/>
          </a:prstGeom>
          <a:noFill/>
          <a:ln>
            <a:noFill/>
          </a:ln>
        </p:spPr>
        <p:txBody>
          <a:bodyPr spcFirstLastPara="1" wrap="square" lIns="0" tIns="0" rIns="0" bIns="0" anchor="t" anchorCtr="0">
            <a:noAutofit/>
          </a:bodyPr>
          <a:lstStyle/>
          <a:p>
            <a:pPr marL="269875" lvl="1" indent="-269875" algn="l" rtl="0">
              <a:lnSpc>
                <a:spcPct val="150000"/>
              </a:lnSpc>
              <a:spcBef>
                <a:spcPts val="0"/>
              </a:spcBef>
              <a:spcAft>
                <a:spcPts val="0"/>
              </a:spcAft>
              <a:buClr>
                <a:schemeClr val="dk1"/>
              </a:buClr>
              <a:buSzPts val="2400"/>
              <a:buChar char="–"/>
            </a:pPr>
            <a:r>
              <a:rPr lang="en-GB" u="sng" dirty="0">
                <a:solidFill>
                  <a:schemeClr val="hlink"/>
                </a:solidFill>
                <a:latin typeface="Arial"/>
                <a:ea typeface="Arial"/>
                <a:cs typeface="Arial"/>
                <a:sym typeface="Arial"/>
                <a:hlinkClick r:id="rId3"/>
              </a:rPr>
              <a:t>Strategy for Pets at Home</a:t>
            </a:r>
            <a:endParaRPr lang="en-GB" sz="1800" dirty="0">
              <a:latin typeface="Arial"/>
              <a:ea typeface="Arial"/>
              <a:cs typeface="Arial"/>
              <a:sym typeface="Arial"/>
            </a:endParaRPr>
          </a:p>
          <a:p>
            <a:pPr marL="269875" lvl="1" indent="-269875" algn="l" rtl="0">
              <a:lnSpc>
                <a:spcPct val="150000"/>
              </a:lnSpc>
              <a:spcBef>
                <a:spcPts val="0"/>
              </a:spcBef>
              <a:spcAft>
                <a:spcPts val="0"/>
              </a:spcAft>
              <a:buClr>
                <a:schemeClr val="dk1"/>
              </a:buClr>
              <a:buSzPts val="2400"/>
              <a:buChar char="–"/>
            </a:pPr>
            <a:r>
              <a:rPr lang="en-GB" u="sng" dirty="0">
                <a:solidFill>
                  <a:schemeClr val="hlink"/>
                </a:solidFill>
                <a:latin typeface="Arial"/>
                <a:ea typeface="Arial"/>
                <a:cs typeface="Arial"/>
                <a:sym typeface="Arial"/>
                <a:hlinkClick r:id="rId4"/>
              </a:rPr>
              <a:t>Growing market for Pets at Home</a:t>
            </a:r>
            <a:endParaRPr lang="en-GB" sz="1800" dirty="0">
              <a:latin typeface="Arial"/>
              <a:ea typeface="Arial"/>
              <a:cs typeface="Arial"/>
              <a:sym typeface="Arial"/>
            </a:endParaRPr>
          </a:p>
          <a:p>
            <a:pPr marL="269875" lvl="1" indent="-269875" algn="l" rtl="0">
              <a:lnSpc>
                <a:spcPct val="150000"/>
              </a:lnSpc>
              <a:spcBef>
                <a:spcPts val="0"/>
              </a:spcBef>
              <a:spcAft>
                <a:spcPts val="0"/>
              </a:spcAft>
              <a:buClr>
                <a:schemeClr val="dk1"/>
              </a:buClr>
              <a:buSzPts val="2400"/>
              <a:buChar char="–"/>
            </a:pPr>
            <a:r>
              <a:rPr lang="en-GB" u="sng" dirty="0">
                <a:solidFill>
                  <a:schemeClr val="hlink"/>
                </a:solidFill>
                <a:latin typeface="Arial"/>
                <a:ea typeface="Arial"/>
                <a:cs typeface="Arial"/>
                <a:sym typeface="Arial"/>
                <a:hlinkClick r:id="rId5"/>
              </a:rPr>
              <a:t>Business model for Pets at Home</a:t>
            </a:r>
            <a:endParaRPr sz="1800" dirty="0">
              <a:latin typeface="Arial"/>
              <a:ea typeface="Arial"/>
              <a:cs typeface="Arial"/>
              <a:sym typeface="Arial"/>
            </a:endParaRPr>
          </a:p>
          <a:p>
            <a:pPr marL="269875" lvl="1" indent="-269875" algn="l" rtl="0">
              <a:lnSpc>
                <a:spcPct val="150000"/>
              </a:lnSpc>
              <a:spcBef>
                <a:spcPts val="0"/>
              </a:spcBef>
              <a:spcAft>
                <a:spcPts val="0"/>
              </a:spcAft>
              <a:buClr>
                <a:schemeClr val="dk1"/>
              </a:buClr>
              <a:buSzPts val="2400"/>
              <a:buChar char="–"/>
            </a:pPr>
            <a:r>
              <a:rPr lang="en-GB" u="sng" dirty="0">
                <a:solidFill>
                  <a:schemeClr val="hlink"/>
                </a:solidFill>
                <a:latin typeface="Arial"/>
                <a:ea typeface="Arial"/>
                <a:cs typeface="Arial"/>
                <a:sym typeface="Arial"/>
                <a:hlinkClick r:id="rId6"/>
              </a:rPr>
              <a:t>Sustainability approach for Pets at Home</a:t>
            </a:r>
            <a:endParaRPr dirty="0">
              <a:latin typeface="Arial"/>
              <a:ea typeface="Arial"/>
              <a:cs typeface="Arial"/>
              <a:sym typeface="Arial"/>
            </a:endParaRPr>
          </a:p>
          <a:p>
            <a:pPr marL="269875" lvl="1" indent="-269875" algn="l" rtl="0">
              <a:lnSpc>
                <a:spcPct val="150000"/>
              </a:lnSpc>
              <a:spcBef>
                <a:spcPts val="0"/>
              </a:spcBef>
              <a:spcAft>
                <a:spcPts val="0"/>
              </a:spcAft>
              <a:buClr>
                <a:schemeClr val="dk1"/>
              </a:buClr>
              <a:buSzPts val="2400"/>
              <a:buChar char="–"/>
            </a:pPr>
            <a:r>
              <a:rPr lang="en-GB" u="sng" dirty="0">
                <a:solidFill>
                  <a:schemeClr val="hlink"/>
                </a:solidFill>
                <a:latin typeface="Arial"/>
                <a:ea typeface="Arial"/>
                <a:cs typeface="Arial"/>
                <a:sym typeface="Arial"/>
                <a:hlinkClick r:id="rId7"/>
              </a:rPr>
              <a:t>Purpose, visions and values for Pets at Home</a:t>
            </a:r>
            <a:endParaRPr dirty="0">
              <a:latin typeface="Arial"/>
              <a:ea typeface="Arial"/>
              <a:cs typeface="Arial"/>
              <a:sym typeface="Arial"/>
            </a:endParaRPr>
          </a:p>
          <a:p>
            <a:pPr marL="269875" lvl="1" indent="-155575" algn="l" rtl="0">
              <a:lnSpc>
                <a:spcPct val="150000"/>
              </a:lnSpc>
              <a:spcBef>
                <a:spcPts val="0"/>
              </a:spcBef>
              <a:spcAft>
                <a:spcPts val="0"/>
              </a:spcAft>
              <a:buClr>
                <a:schemeClr val="dk1"/>
              </a:buClr>
              <a:buSzPts val="1800"/>
              <a:buNone/>
            </a:pPr>
            <a:endParaRPr sz="1800" u="sng" dirty="0">
              <a:solidFill>
                <a:srgbClr val="0563C1"/>
              </a:solidFill>
              <a:latin typeface="Arial"/>
              <a:ea typeface="Arial"/>
              <a:cs typeface="Arial"/>
              <a:sym typeface="Arial"/>
            </a:endParaRPr>
          </a:p>
          <a:p>
            <a:pPr marL="269875" lvl="1" indent="-155575" algn="l" rtl="0">
              <a:lnSpc>
                <a:spcPct val="150000"/>
              </a:lnSpc>
              <a:spcBef>
                <a:spcPts val="0"/>
              </a:spcBef>
              <a:spcAft>
                <a:spcPts val="0"/>
              </a:spcAft>
              <a:buClr>
                <a:schemeClr val="dk1"/>
              </a:buClr>
              <a:buSzPts val="1800"/>
              <a:buNone/>
            </a:pPr>
            <a:endParaRPr sz="1800" dirty="0">
              <a:latin typeface="Arial"/>
              <a:ea typeface="Arial"/>
              <a:cs typeface="Arial"/>
              <a:sym typeface="Arial"/>
            </a:endParaRPr>
          </a:p>
          <a:p>
            <a:pPr marL="0" lvl="1" indent="0" algn="l" rtl="0">
              <a:lnSpc>
                <a:spcPct val="150000"/>
              </a:lnSpc>
              <a:spcBef>
                <a:spcPts val="0"/>
              </a:spcBef>
              <a:spcAft>
                <a:spcPts val="0"/>
              </a:spcAft>
              <a:buClr>
                <a:schemeClr val="dk1"/>
              </a:buClr>
              <a:buSzPts val="2400"/>
              <a:buNone/>
            </a:pPr>
            <a:r>
              <a:rPr lang="en-GB" dirty="0"/>
              <a:t> </a:t>
            </a:r>
            <a:endParaRPr dirty="0"/>
          </a:p>
        </p:txBody>
      </p:sp>
      <p:sp>
        <p:nvSpPr>
          <p:cNvPr id="225" name="Google Shape;225;p2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26" name="Google Shape;226;p2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Pets at Home success</a:t>
            </a:r>
            <a:endParaRPr sz="3600" dirty="0"/>
          </a:p>
        </p:txBody>
      </p:sp>
      <p:sp>
        <p:nvSpPr>
          <p:cNvPr id="233" name="Google Shape;233;p22"/>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rgbClr val="000000"/>
              </a:buClr>
              <a:buSzPts val="2400"/>
              <a:buNone/>
            </a:pPr>
            <a:r>
              <a:rPr lang="en-GB" dirty="0">
                <a:solidFill>
                  <a:srgbClr val="000000"/>
                </a:solidFill>
              </a:rPr>
              <a:t>In your groups, identify the key elements that have enabled the business to be successful. </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Discuss as a whole group and consolidate the main points.</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234" name="Google Shape;234;p2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35" name="Google Shape;235;p2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242" name="Google Shape;242;p23"/>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 </a:t>
            </a:r>
            <a:endParaRPr dirty="0"/>
          </a:p>
          <a:p>
            <a:pPr marL="0" lvl="0" indent="0" algn="l" rtl="0">
              <a:lnSpc>
                <a:spcPct val="100000"/>
              </a:lnSpc>
              <a:spcBef>
                <a:spcPts val="0"/>
              </a:spcBef>
              <a:spcAft>
                <a:spcPts val="0"/>
              </a:spcAft>
              <a:buClr>
                <a:schemeClr val="dk1"/>
              </a:buClr>
              <a:buSzPts val="2400"/>
              <a:buNone/>
            </a:pPr>
            <a:endParaRPr lang="en-GB" dirty="0">
              <a:highlight>
                <a:srgbClr val="FFFF00"/>
              </a:highlight>
            </a:endParaRPr>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Research another animal related business and identify the business’ strengths.</a:t>
            </a:r>
            <a:endParaRPr dirty="0"/>
          </a:p>
        </p:txBody>
      </p:sp>
      <p:sp>
        <p:nvSpPr>
          <p:cNvPr id="243" name="Google Shape;243;p2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44" name="Google Shape;244;p2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3</a:t>
            </a:r>
            <a:endParaRPr dirty="0"/>
          </a:p>
        </p:txBody>
      </p:sp>
      <p:sp>
        <p:nvSpPr>
          <p:cNvPr id="251" name="Google Shape;251;p24"/>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Market research and analysis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258" name="Google Shape;258;p25"/>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recap understanding of the previous lesson</a:t>
            </a:r>
            <a:endParaRPr dirty="0"/>
          </a:p>
          <a:p>
            <a:pPr marL="269875" lvl="1" indent="-269875" algn="l" rtl="0">
              <a:lnSpc>
                <a:spcPct val="100000"/>
              </a:lnSpc>
              <a:spcBef>
                <a:spcPts val="0"/>
              </a:spcBef>
              <a:spcAft>
                <a:spcPts val="0"/>
              </a:spcAft>
              <a:buClr>
                <a:schemeClr val="dk1"/>
              </a:buClr>
              <a:buSzPts val="2400"/>
              <a:buChar char="–"/>
            </a:pPr>
            <a:r>
              <a:rPr lang="en-GB" dirty="0"/>
              <a:t>review the need to complete market research relating to business growth</a:t>
            </a:r>
            <a:endParaRPr sz="2400" dirty="0"/>
          </a:p>
          <a:p>
            <a:pPr marL="269875" lvl="1" indent="-269875" algn="l" rtl="0">
              <a:lnSpc>
                <a:spcPct val="100000"/>
              </a:lnSpc>
              <a:spcBef>
                <a:spcPts val="0"/>
              </a:spcBef>
              <a:spcAft>
                <a:spcPts val="0"/>
              </a:spcAft>
              <a:buClr>
                <a:schemeClr val="dk1"/>
              </a:buClr>
              <a:buSzPts val="2400"/>
              <a:buChar char="–"/>
            </a:pPr>
            <a:r>
              <a:rPr lang="en-GB" dirty="0"/>
              <a:t>identify the techniques used to complete market research</a:t>
            </a:r>
            <a:endParaRPr dirty="0"/>
          </a:p>
          <a:p>
            <a:pPr marL="269875" lvl="1" indent="-269875" algn="l" rtl="0">
              <a:lnSpc>
                <a:spcPct val="100000"/>
              </a:lnSpc>
              <a:spcBef>
                <a:spcPts val="0"/>
              </a:spcBef>
              <a:spcAft>
                <a:spcPts val="0"/>
              </a:spcAft>
              <a:buClr>
                <a:schemeClr val="dk1"/>
              </a:buClr>
              <a:buSzPts val="2400"/>
              <a:buChar char="–"/>
            </a:pPr>
            <a:r>
              <a:rPr lang="en-GB" dirty="0"/>
              <a:t>r</a:t>
            </a:r>
            <a:r>
              <a:rPr lang="en-GB" sz="2400" dirty="0"/>
              <a:t>eview the importance of analysing market research</a:t>
            </a:r>
            <a:endParaRPr sz="2400" dirty="0"/>
          </a:p>
          <a:p>
            <a:pPr marL="269875" lvl="1" indent="-269875" algn="l" rtl="0">
              <a:lnSpc>
                <a:spcPct val="100000"/>
              </a:lnSpc>
              <a:spcBef>
                <a:spcPts val="0"/>
              </a:spcBef>
              <a:spcAft>
                <a:spcPts val="0"/>
              </a:spcAft>
              <a:buClr>
                <a:schemeClr val="dk1"/>
              </a:buClr>
              <a:buSzPts val="2400"/>
              <a:buChar char="–"/>
            </a:pPr>
            <a:r>
              <a:rPr lang="en-GB" dirty="0"/>
              <a:t>complete market research and analyse the information relating to your project.</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259" name="Google Shape;259;p2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60" name="Google Shape;260;p2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267" name="Google Shape;267;p26"/>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your learner record of work, complete the start of your self-assessment of learning</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268" name="Google Shape;268;p2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69" name="Google Shape;269;p2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7"/>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276" name="Google Shape;276;p27"/>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277" name="Google Shape;277;p2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78" name="Google Shape;278;p2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What is market </a:t>
            </a:r>
            <a:r>
              <a:rPr lang="en-GB" dirty="0"/>
              <a:t>r</a:t>
            </a:r>
            <a:r>
              <a:rPr lang="en-GB" sz="3600" dirty="0"/>
              <a:t>esearch?</a:t>
            </a:r>
            <a:endParaRPr dirty="0"/>
          </a:p>
        </p:txBody>
      </p:sp>
      <p:sp>
        <p:nvSpPr>
          <p:cNvPr id="285" name="Google Shape;285;p2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Market research helps to determine how suitable your product is for your target audience. It also has the following functions.</a:t>
            </a:r>
            <a:endParaRPr sz="2400" dirty="0"/>
          </a:p>
          <a:p>
            <a:pPr marL="270000" lvl="1" indent="-270000" algn="l" rtl="0">
              <a:lnSpc>
                <a:spcPct val="100000"/>
              </a:lnSpc>
              <a:spcBef>
                <a:spcPts val="0"/>
              </a:spcBef>
              <a:spcAft>
                <a:spcPts val="0"/>
              </a:spcAft>
              <a:buClr>
                <a:schemeClr val="dk1"/>
              </a:buClr>
              <a:buSzPts val="2400"/>
              <a:buChar char="–"/>
            </a:pPr>
            <a:r>
              <a:rPr lang="en-GB" dirty="0"/>
              <a:t>It provides information about market variables:</a:t>
            </a:r>
            <a:endParaRPr sz="2400" dirty="0"/>
          </a:p>
          <a:p>
            <a:pPr marL="540000" lvl="2" indent="-270000" algn="l" rtl="0">
              <a:lnSpc>
                <a:spcPct val="100000"/>
              </a:lnSpc>
              <a:spcBef>
                <a:spcPts val="480"/>
              </a:spcBef>
              <a:spcAft>
                <a:spcPts val="0"/>
              </a:spcAft>
              <a:buClr>
                <a:schemeClr val="dk1"/>
              </a:buClr>
              <a:buSzPts val="2400"/>
              <a:buChar char="•"/>
            </a:pPr>
            <a:r>
              <a:rPr lang="en-GB" dirty="0"/>
              <a:t>customers</a:t>
            </a:r>
            <a:endParaRPr sz="2400" dirty="0"/>
          </a:p>
          <a:p>
            <a:pPr marL="540000" lvl="2" indent="-270000" algn="l" rtl="0">
              <a:lnSpc>
                <a:spcPct val="100000"/>
              </a:lnSpc>
              <a:spcBef>
                <a:spcPts val="480"/>
              </a:spcBef>
              <a:spcAft>
                <a:spcPts val="0"/>
              </a:spcAft>
              <a:buClr>
                <a:schemeClr val="dk1"/>
              </a:buClr>
              <a:buSzPts val="2400"/>
              <a:buChar char="•"/>
            </a:pPr>
            <a:r>
              <a:rPr lang="en-GB" dirty="0"/>
              <a:t>competitors</a:t>
            </a:r>
            <a:endParaRPr dirty="0"/>
          </a:p>
          <a:p>
            <a:pPr marL="540000" lvl="2" indent="-270000" algn="l" rtl="0">
              <a:lnSpc>
                <a:spcPct val="100000"/>
              </a:lnSpc>
              <a:spcBef>
                <a:spcPts val="480"/>
              </a:spcBef>
              <a:spcAft>
                <a:spcPts val="0"/>
              </a:spcAft>
              <a:buClr>
                <a:schemeClr val="dk1"/>
              </a:buClr>
              <a:buSzPts val="2400"/>
              <a:buChar char="•"/>
            </a:pPr>
            <a:r>
              <a:rPr lang="en-GB" dirty="0"/>
              <a:t>industries.</a:t>
            </a:r>
            <a:endParaRPr sz="2400" dirty="0"/>
          </a:p>
          <a:p>
            <a:pPr marL="270000" lvl="1" indent="-270000" algn="l" rtl="0">
              <a:lnSpc>
                <a:spcPct val="100000"/>
              </a:lnSpc>
              <a:spcBef>
                <a:spcPts val="0"/>
              </a:spcBef>
              <a:spcAft>
                <a:spcPts val="0"/>
              </a:spcAft>
              <a:buClr>
                <a:schemeClr val="dk1"/>
              </a:buClr>
              <a:buSzPts val="2400"/>
              <a:buChar char="–"/>
            </a:pPr>
            <a:r>
              <a:rPr lang="en-GB" dirty="0"/>
              <a:t>It e</a:t>
            </a:r>
            <a:r>
              <a:rPr lang="en-GB" sz="2400" dirty="0"/>
              <a:t>nables informed decisions to be made.</a:t>
            </a:r>
            <a:endParaRPr dirty="0"/>
          </a:p>
          <a:p>
            <a:pPr marL="270000" lvl="1" indent="-270000" algn="l" rtl="0">
              <a:lnSpc>
                <a:spcPct val="100000"/>
              </a:lnSpc>
              <a:spcBef>
                <a:spcPts val="0"/>
              </a:spcBef>
              <a:spcAft>
                <a:spcPts val="0"/>
              </a:spcAft>
              <a:buClr>
                <a:schemeClr val="dk1"/>
              </a:buClr>
              <a:buSzPts val="2400"/>
              <a:buChar char="–"/>
            </a:pPr>
            <a:r>
              <a:rPr lang="en-GB" dirty="0"/>
              <a:t>It informs potential marketing strategies. </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286" name="Google Shape;286;p2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87" name="Google Shape;287;p2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GB" dirty="0"/>
              <a:t>Six steps of market research and analysis</a:t>
            </a:r>
            <a:endParaRPr dirty="0"/>
          </a:p>
        </p:txBody>
      </p:sp>
      <p:sp>
        <p:nvSpPr>
          <p:cNvPr id="294" name="Google Shape;294;p29"/>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sz="2400" dirty="0"/>
              <a:t>The six steps of market research and analysis include:</a:t>
            </a:r>
            <a:endParaRPr dirty="0"/>
          </a:p>
          <a:p>
            <a:pPr marL="457200" lvl="1" indent="-457200" algn="l" rtl="0">
              <a:lnSpc>
                <a:spcPct val="100000"/>
              </a:lnSpc>
              <a:spcBef>
                <a:spcPts val="0"/>
              </a:spcBef>
              <a:spcAft>
                <a:spcPts val="0"/>
              </a:spcAft>
              <a:buClr>
                <a:schemeClr val="dk1"/>
              </a:buClr>
              <a:buSzPts val="2400"/>
              <a:buFont typeface="+mj-lt"/>
              <a:buAutoNum type="arabicPeriod"/>
            </a:pPr>
            <a:r>
              <a:rPr lang="en-GB" dirty="0"/>
              <a:t>Research the industry</a:t>
            </a:r>
            <a:endParaRPr sz="2400" dirty="0"/>
          </a:p>
          <a:p>
            <a:pPr marL="457200" lvl="1" indent="-457200" algn="l" rtl="0">
              <a:lnSpc>
                <a:spcPct val="100000"/>
              </a:lnSpc>
              <a:spcBef>
                <a:spcPts val="0"/>
              </a:spcBef>
              <a:spcAft>
                <a:spcPts val="0"/>
              </a:spcAft>
              <a:buClr>
                <a:schemeClr val="dk1"/>
              </a:buClr>
              <a:buSzPts val="2400"/>
              <a:buFont typeface="+mj-lt"/>
              <a:buAutoNum type="arabicPeriod"/>
            </a:pPr>
            <a:r>
              <a:rPr lang="en-GB" sz="2400" dirty="0"/>
              <a:t>Investigate competitors</a:t>
            </a:r>
            <a:endParaRPr sz="2400" dirty="0"/>
          </a:p>
          <a:p>
            <a:pPr marL="457200" lvl="1" indent="-457200" algn="l" rtl="0">
              <a:lnSpc>
                <a:spcPct val="100000"/>
              </a:lnSpc>
              <a:spcBef>
                <a:spcPts val="0"/>
              </a:spcBef>
              <a:spcAft>
                <a:spcPts val="0"/>
              </a:spcAft>
              <a:buClr>
                <a:schemeClr val="dk1"/>
              </a:buClr>
              <a:buSzPts val="2400"/>
              <a:buFont typeface="+mj-lt"/>
              <a:buAutoNum type="arabicPeriod"/>
            </a:pPr>
            <a:r>
              <a:rPr lang="en-GB" dirty="0"/>
              <a:t>Identify gaps in the market</a:t>
            </a:r>
            <a:endParaRPr dirty="0"/>
          </a:p>
          <a:p>
            <a:pPr marL="457200" lvl="1" indent="-457200" algn="l" rtl="0">
              <a:lnSpc>
                <a:spcPct val="100000"/>
              </a:lnSpc>
              <a:spcBef>
                <a:spcPts val="0"/>
              </a:spcBef>
              <a:spcAft>
                <a:spcPts val="0"/>
              </a:spcAft>
              <a:buClr>
                <a:schemeClr val="dk1"/>
              </a:buClr>
              <a:buSzPts val="2400"/>
              <a:buFont typeface="+mj-lt"/>
              <a:buAutoNum type="arabicPeriod"/>
            </a:pPr>
            <a:r>
              <a:rPr lang="en-GB" sz="2400" dirty="0"/>
              <a:t>Define the target market</a:t>
            </a:r>
            <a:endParaRPr sz="2400" dirty="0"/>
          </a:p>
          <a:p>
            <a:pPr marL="457200" lvl="1" indent="-457200" algn="l" rtl="0">
              <a:lnSpc>
                <a:spcPct val="100000"/>
              </a:lnSpc>
              <a:spcBef>
                <a:spcPts val="0"/>
              </a:spcBef>
              <a:spcAft>
                <a:spcPts val="0"/>
              </a:spcAft>
              <a:buClr>
                <a:schemeClr val="dk1"/>
              </a:buClr>
              <a:buSzPts val="2400"/>
              <a:buFont typeface="+mj-lt"/>
              <a:buAutoNum type="arabicPeriod"/>
            </a:pPr>
            <a:r>
              <a:rPr lang="en-GB" dirty="0"/>
              <a:t>Identify potential barriers</a:t>
            </a:r>
            <a:endParaRPr dirty="0"/>
          </a:p>
          <a:p>
            <a:pPr marL="457200" lvl="1" indent="-457200" algn="l" rtl="0">
              <a:lnSpc>
                <a:spcPct val="100000"/>
              </a:lnSpc>
              <a:spcBef>
                <a:spcPts val="0"/>
              </a:spcBef>
              <a:spcAft>
                <a:spcPts val="0"/>
              </a:spcAft>
              <a:buClr>
                <a:schemeClr val="dk1"/>
              </a:buClr>
              <a:buSzPts val="2400"/>
              <a:buFont typeface="+mj-lt"/>
              <a:buAutoNum type="arabicPeriod"/>
            </a:pPr>
            <a:r>
              <a:rPr lang="en-GB" dirty="0"/>
              <a:t>Use the intelligence obtained from market research to make business decisions</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295" name="Google Shape;295;p2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296" name="Google Shape;296;p2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281781" y="2880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dirty="0"/>
          </a:p>
        </p:txBody>
      </p:sp>
      <p:sp>
        <p:nvSpPr>
          <p:cNvPr id="64" name="Google Shape;64;p3"/>
          <p:cNvSpPr txBox="1">
            <a:spLocks noGrp="1"/>
          </p:cNvSpPr>
          <p:nvPr>
            <p:ph type="body" idx="1"/>
          </p:nvPr>
        </p:nvSpPr>
        <p:spPr>
          <a:xfrm>
            <a:off x="252751" y="987425"/>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 cover:</a:t>
            </a:r>
            <a:endParaRPr dirty="0"/>
          </a:p>
          <a:p>
            <a:pPr marL="0" lvl="0" indent="0" algn="l" rtl="0">
              <a:lnSpc>
                <a:spcPct val="100000"/>
              </a:lnSpc>
              <a:spcBef>
                <a:spcPts val="0"/>
              </a:spcBef>
              <a:spcAft>
                <a:spcPts val="0"/>
              </a:spcAft>
              <a:buClr>
                <a:schemeClr val="dk1"/>
              </a:buClr>
              <a:buSzPts val="2400"/>
              <a:buNone/>
            </a:pPr>
            <a:endParaRPr dirty="0"/>
          </a:p>
          <a:p>
            <a:pPr marL="269875" lvl="1" indent="-269875" algn="l" rtl="0">
              <a:lnSpc>
                <a:spcPct val="100000"/>
              </a:lnSpc>
              <a:spcBef>
                <a:spcPts val="0"/>
              </a:spcBef>
              <a:spcAft>
                <a:spcPts val="0"/>
              </a:spcAft>
              <a:buClr>
                <a:schemeClr val="dk1"/>
              </a:buClr>
              <a:buSzPts val="2400"/>
              <a:buChar char="–"/>
            </a:pPr>
            <a:r>
              <a:rPr lang="en-GB" dirty="0"/>
              <a:t>the end of project task</a:t>
            </a:r>
            <a:endParaRPr dirty="0"/>
          </a:p>
          <a:p>
            <a:pPr marL="269750" lvl="1" indent="-269750" algn="l" rtl="0">
              <a:lnSpc>
                <a:spcPct val="100000"/>
              </a:lnSpc>
              <a:spcBef>
                <a:spcPts val="0"/>
              </a:spcBef>
              <a:spcAft>
                <a:spcPts val="0"/>
              </a:spcAft>
              <a:buClr>
                <a:schemeClr val="dk1"/>
              </a:buClr>
              <a:buSzPts val="2400"/>
              <a:buChar char="–"/>
            </a:pPr>
            <a:r>
              <a:rPr lang="en-GB" dirty="0"/>
              <a:t>market research and marketing</a:t>
            </a:r>
            <a:endParaRPr dirty="0"/>
          </a:p>
          <a:p>
            <a:pPr marL="269750" lvl="1" indent="-269750" algn="l" rtl="0">
              <a:lnSpc>
                <a:spcPct val="100000"/>
              </a:lnSpc>
              <a:spcBef>
                <a:spcPts val="0"/>
              </a:spcBef>
              <a:spcAft>
                <a:spcPts val="0"/>
              </a:spcAft>
              <a:buClr>
                <a:schemeClr val="dk1"/>
              </a:buClr>
              <a:buSzPts val="2400"/>
              <a:buChar char="–"/>
            </a:pPr>
            <a:r>
              <a:rPr lang="en-GB" dirty="0"/>
              <a:t>business finance</a:t>
            </a:r>
            <a:endParaRPr dirty="0"/>
          </a:p>
          <a:p>
            <a:pPr marL="269875" lvl="1" indent="-269875" algn="l" rtl="0">
              <a:lnSpc>
                <a:spcPct val="100000"/>
              </a:lnSpc>
              <a:spcBef>
                <a:spcPts val="0"/>
              </a:spcBef>
              <a:spcAft>
                <a:spcPts val="0"/>
              </a:spcAft>
              <a:buClr>
                <a:schemeClr val="dk1"/>
              </a:buClr>
              <a:buSzPts val="2400"/>
              <a:buChar char="–"/>
            </a:pPr>
            <a:r>
              <a:rPr lang="en-GB" dirty="0"/>
              <a:t>a review of prior learning with case studies</a:t>
            </a:r>
            <a:endParaRPr dirty="0"/>
          </a:p>
          <a:p>
            <a:pPr marL="269875" lvl="1" indent="-269875" algn="l" rtl="0">
              <a:lnSpc>
                <a:spcPct val="100000"/>
              </a:lnSpc>
              <a:spcBef>
                <a:spcPts val="0"/>
              </a:spcBef>
              <a:spcAft>
                <a:spcPts val="0"/>
              </a:spcAft>
              <a:buClr>
                <a:schemeClr val="dk1"/>
              </a:buClr>
              <a:buSzPts val="2400"/>
              <a:buChar char="–"/>
            </a:pPr>
            <a:r>
              <a:rPr lang="en-GB" dirty="0"/>
              <a:t>peer reviewing.</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Write the above on your learner record of work.</a:t>
            </a:r>
            <a:endParaRPr dirty="0"/>
          </a:p>
          <a:p>
            <a:pPr marL="0" lvl="0" indent="0" algn="l" rtl="0">
              <a:lnSpc>
                <a:spcPct val="100000"/>
              </a:lnSpc>
              <a:spcBef>
                <a:spcPts val="0"/>
              </a:spcBef>
              <a:spcAft>
                <a:spcPts val="0"/>
              </a:spcAft>
              <a:buClr>
                <a:schemeClr val="dk1"/>
              </a:buClr>
              <a:buSzPts val="2400"/>
              <a:buNone/>
            </a:pPr>
            <a:endParaRPr dirty="0"/>
          </a:p>
        </p:txBody>
      </p:sp>
      <p:sp>
        <p:nvSpPr>
          <p:cNvPr id="65" name="Google Shape;65;p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6" name="Google Shape;66;p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Importance of market research</a:t>
            </a:r>
            <a:endParaRPr dirty="0"/>
          </a:p>
        </p:txBody>
      </p:sp>
      <p:sp>
        <p:nvSpPr>
          <p:cNvPr id="303" name="Google Shape;303;p3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Businesses gain valuable information about specific markets, which helps to identify the opportunities and risks of the market.</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en-GB" dirty="0"/>
              <a:t>What techniques are used in market research?</a:t>
            </a:r>
            <a:endParaRPr dirty="0"/>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304" name="Google Shape;304;p3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05" name="Google Shape;305;p3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title"/>
          </p:nvPr>
        </p:nvSpPr>
        <p:spPr>
          <a:xfrm>
            <a:off x="253970" y="2709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Techniques used in market research</a:t>
            </a:r>
            <a:endParaRPr dirty="0"/>
          </a:p>
        </p:txBody>
      </p:sp>
      <p:sp>
        <p:nvSpPr>
          <p:cNvPr id="312" name="Google Shape;312;p31"/>
          <p:cNvSpPr txBox="1">
            <a:spLocks noGrp="1"/>
          </p:cNvSpPr>
          <p:nvPr>
            <p:ph type="body" idx="1"/>
          </p:nvPr>
        </p:nvSpPr>
        <p:spPr>
          <a:xfrm>
            <a:off x="24451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These techniques include:</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research</a:t>
            </a:r>
            <a:endParaRPr sz="2400" dirty="0"/>
          </a:p>
          <a:p>
            <a:pPr marL="269875" lvl="1" indent="-269875" algn="l" rtl="0">
              <a:lnSpc>
                <a:spcPct val="100000"/>
              </a:lnSpc>
              <a:spcBef>
                <a:spcPts val="0"/>
              </a:spcBef>
              <a:spcAft>
                <a:spcPts val="0"/>
              </a:spcAft>
              <a:buClr>
                <a:schemeClr val="dk1"/>
              </a:buClr>
              <a:buSzPts val="2400"/>
              <a:buChar char="–"/>
            </a:pPr>
            <a:r>
              <a:rPr lang="en-GB" dirty="0"/>
              <a:t>f</a:t>
            </a:r>
            <a:r>
              <a:rPr lang="en-GB" sz="2400" dirty="0"/>
              <a:t>ocus group meetings</a:t>
            </a:r>
            <a:endParaRPr sz="2400" dirty="0"/>
          </a:p>
          <a:p>
            <a:pPr marL="269875" lvl="1" indent="-269875" algn="l" rtl="0">
              <a:lnSpc>
                <a:spcPct val="100000"/>
              </a:lnSpc>
              <a:spcBef>
                <a:spcPts val="0"/>
              </a:spcBef>
              <a:spcAft>
                <a:spcPts val="0"/>
              </a:spcAft>
              <a:buClr>
                <a:schemeClr val="dk1"/>
              </a:buClr>
              <a:buSzPts val="2400"/>
              <a:buChar char="–"/>
            </a:pPr>
            <a:r>
              <a:rPr lang="en-GB" dirty="0"/>
              <a:t>surveys/questionnaires</a:t>
            </a:r>
            <a:endParaRPr dirty="0"/>
          </a:p>
          <a:p>
            <a:pPr marL="269875" lvl="1" indent="-269875" algn="l" rtl="0">
              <a:lnSpc>
                <a:spcPct val="100000"/>
              </a:lnSpc>
              <a:spcBef>
                <a:spcPts val="0"/>
              </a:spcBef>
              <a:spcAft>
                <a:spcPts val="0"/>
              </a:spcAft>
              <a:buClr>
                <a:schemeClr val="dk1"/>
              </a:buClr>
              <a:buSzPts val="2400"/>
              <a:buChar char="–"/>
            </a:pPr>
            <a:r>
              <a:rPr lang="en-GB" dirty="0"/>
              <a:t>i</a:t>
            </a:r>
            <a:r>
              <a:rPr lang="en-GB" sz="2400" dirty="0"/>
              <a:t>nterviews</a:t>
            </a:r>
            <a:endParaRPr sz="2400" dirty="0"/>
          </a:p>
          <a:p>
            <a:pPr marL="269875" lvl="1" indent="-269875" algn="l" rtl="0">
              <a:lnSpc>
                <a:spcPct val="100000"/>
              </a:lnSpc>
              <a:spcBef>
                <a:spcPts val="0"/>
              </a:spcBef>
              <a:spcAft>
                <a:spcPts val="0"/>
              </a:spcAft>
              <a:buClr>
                <a:schemeClr val="dk1"/>
              </a:buClr>
              <a:buSzPts val="2400"/>
              <a:buChar char="–"/>
            </a:pPr>
            <a:r>
              <a:rPr lang="en-GB" dirty="0"/>
              <a:t>customer observations. </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313" name="Google Shape;313;p3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14" name="Google Shape;314;p3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Project market research</a:t>
            </a:r>
            <a:endParaRPr dirty="0"/>
          </a:p>
        </p:txBody>
      </p:sp>
      <p:sp>
        <p:nvSpPr>
          <p:cNvPr id="321" name="Google Shape;321;p32"/>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The first step of your project </a:t>
            </a:r>
            <a:r>
              <a:rPr lang="en-GB" sz="2400" dirty="0"/>
              <a:t>is </a:t>
            </a:r>
            <a:r>
              <a:rPr lang="en-GB" dirty="0"/>
              <a:t>to complete market research on behalf of the veterinary practice</a:t>
            </a:r>
            <a:r>
              <a:rPr lang="en-GB" sz="2400" dirty="0"/>
              <a:t>. </a:t>
            </a:r>
            <a:r>
              <a:rPr lang="en-GB" dirty="0"/>
              <a:t>This will be accomplished by completing the following steps.</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Investigate the practice’s competitors</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Design a suitable questionnaire</a:t>
            </a:r>
            <a:r>
              <a:rPr lang="en-GB" sz="2400" dirty="0"/>
              <a:t>.</a:t>
            </a:r>
            <a:endParaRPr dirty="0"/>
          </a:p>
          <a:p>
            <a:pPr marL="269875" lvl="1" indent="-269875" algn="l" rtl="0">
              <a:lnSpc>
                <a:spcPct val="100000"/>
              </a:lnSpc>
              <a:spcBef>
                <a:spcPts val="0"/>
              </a:spcBef>
              <a:spcAft>
                <a:spcPts val="0"/>
              </a:spcAft>
              <a:buClr>
                <a:schemeClr val="dk1"/>
              </a:buClr>
              <a:buSzPts val="2400"/>
              <a:buChar char="–"/>
            </a:pPr>
            <a:r>
              <a:rPr lang="en-GB" dirty="0"/>
              <a:t>Complete the questionnaire with a range of customers.</a:t>
            </a:r>
            <a:endParaRPr sz="2400" dirty="0"/>
          </a:p>
          <a:p>
            <a:pPr marL="269875" lvl="1" indent="-269875" algn="l" rtl="0">
              <a:lnSpc>
                <a:spcPct val="100000"/>
              </a:lnSpc>
              <a:spcBef>
                <a:spcPts val="0"/>
              </a:spcBef>
              <a:spcAft>
                <a:spcPts val="0"/>
              </a:spcAft>
              <a:buClr>
                <a:schemeClr val="dk1"/>
              </a:buClr>
              <a:buSzPts val="2400"/>
              <a:buChar char="–"/>
            </a:pPr>
            <a:r>
              <a:rPr lang="en-GB" dirty="0"/>
              <a:t>Analyse the results of the questionnaire.</a:t>
            </a:r>
            <a:endParaRPr dirty="0"/>
          </a:p>
          <a:p>
            <a:pPr marL="0" lvl="0" indent="0" algn="l" rtl="0">
              <a:lnSpc>
                <a:spcPct val="100000"/>
              </a:lnSpc>
              <a:spcBef>
                <a:spcPts val="0"/>
              </a:spcBef>
              <a:spcAft>
                <a:spcPts val="0"/>
              </a:spcAft>
              <a:buClr>
                <a:schemeClr val="dk1"/>
              </a:buClr>
              <a:buSzPts val="2400"/>
              <a:buNone/>
            </a:pPr>
            <a:endParaRPr dirty="0"/>
          </a:p>
        </p:txBody>
      </p:sp>
      <p:sp>
        <p:nvSpPr>
          <p:cNvPr id="322" name="Google Shape;322;p3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23" name="Google Shape;323;p3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txBox="1">
            <a:spLocks noGrp="1"/>
          </p:cNvSpPr>
          <p:nvPr>
            <p:ph type="title"/>
          </p:nvPr>
        </p:nvSpPr>
        <p:spPr>
          <a:xfrm>
            <a:off x="258445" y="276815"/>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Project market research – competitors </a:t>
            </a:r>
            <a:endParaRPr dirty="0"/>
          </a:p>
        </p:txBody>
      </p:sp>
      <p:sp>
        <p:nvSpPr>
          <p:cNvPr id="330" name="Google Shape;330;p3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Discuss your answers with a peer from the homework task set. The questions you answered were</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sz="2400" dirty="0"/>
              <a:t>How many veterinary practices are there in your local area?</a:t>
            </a:r>
            <a:endParaRPr sz="2400" dirty="0"/>
          </a:p>
          <a:p>
            <a:pPr marL="269875" lvl="1" indent="-269875" algn="l" rtl="0">
              <a:lnSpc>
                <a:spcPct val="100000"/>
              </a:lnSpc>
              <a:spcBef>
                <a:spcPts val="0"/>
              </a:spcBef>
              <a:spcAft>
                <a:spcPts val="0"/>
              </a:spcAft>
              <a:buClr>
                <a:schemeClr val="dk1"/>
              </a:buClr>
              <a:buSzPts val="2400"/>
              <a:buChar char="–"/>
            </a:pPr>
            <a:r>
              <a:rPr lang="en-GB" dirty="0"/>
              <a:t>What services/products do these veterinary practices offer?</a:t>
            </a:r>
            <a:endParaRPr sz="2400" dirty="0"/>
          </a:p>
          <a:p>
            <a:pPr marL="269875" lvl="1" indent="-117475"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331" name="Google Shape;331;p3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32" name="Google Shape;332;p3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Questionnaire </a:t>
            </a:r>
            <a:endParaRPr sz="3600" dirty="0"/>
          </a:p>
        </p:txBody>
      </p:sp>
      <p:sp>
        <p:nvSpPr>
          <p:cNvPr id="339" name="Google Shape;339;p34"/>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As discussed, a questionnaire is an effective technique for completing market research.</a:t>
            </a:r>
            <a:endParaRPr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1" indent="0" algn="l" rtl="0">
              <a:lnSpc>
                <a:spcPct val="100000"/>
              </a:lnSpc>
              <a:spcBef>
                <a:spcPts val="0"/>
              </a:spcBef>
              <a:spcAft>
                <a:spcPts val="0"/>
              </a:spcAft>
              <a:buClr>
                <a:schemeClr val="dk1"/>
              </a:buClr>
              <a:buSzPts val="2400"/>
              <a:buNone/>
            </a:pPr>
            <a:r>
              <a:rPr lang="en-GB" dirty="0"/>
              <a:t>In small groups, discuss your own previous experiences of completing questionnaires.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Give examples of the questions you were asked. </a:t>
            </a: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340" name="Google Shape;340;p3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41" name="Google Shape;341;p3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Project – questionnaire</a:t>
            </a:r>
            <a:endParaRPr sz="3600" dirty="0"/>
          </a:p>
        </p:txBody>
      </p:sp>
      <p:sp>
        <p:nvSpPr>
          <p:cNvPr id="348" name="Google Shape;348;p35"/>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1</a:t>
            </a:r>
            <a:endParaRPr dirty="0"/>
          </a:p>
          <a:p>
            <a:pPr marL="0" lvl="0" indent="0" algn="l" rtl="0">
              <a:lnSpc>
                <a:spcPct val="100000"/>
              </a:lnSpc>
              <a:spcBef>
                <a:spcPts val="0"/>
              </a:spcBef>
              <a:spcAft>
                <a:spcPts val="0"/>
              </a:spcAft>
              <a:buClr>
                <a:schemeClr val="dk1"/>
              </a:buClr>
              <a:buSzPts val="2400"/>
              <a:buNone/>
            </a:pPr>
            <a:r>
              <a:rPr lang="en-GB" dirty="0"/>
              <a:t>Individually design a suitable questionnaire to be able to complete market research for the veterinary practice. Remember to consider the following points</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the purpose of the business project</a:t>
            </a:r>
            <a:endParaRPr sz="2400" dirty="0"/>
          </a:p>
          <a:p>
            <a:pPr marL="269875" lvl="1" indent="-269875" algn="l" rtl="0">
              <a:lnSpc>
                <a:spcPct val="100000"/>
              </a:lnSpc>
              <a:spcBef>
                <a:spcPts val="0"/>
              </a:spcBef>
              <a:spcAft>
                <a:spcPts val="0"/>
              </a:spcAft>
              <a:buClr>
                <a:schemeClr val="dk1"/>
              </a:buClr>
              <a:buSzPts val="2400"/>
              <a:buChar char="–"/>
            </a:pPr>
            <a:r>
              <a:rPr lang="en-GB" dirty="0"/>
              <a:t>the information you have researched on local competitors.</a:t>
            </a:r>
            <a:endParaRPr sz="2400"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349" name="Google Shape;349;p3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50" name="Google Shape;350;p3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Questionnaire guidance</a:t>
            </a:r>
            <a:endParaRPr sz="3600" dirty="0"/>
          </a:p>
        </p:txBody>
      </p:sp>
      <p:sp>
        <p:nvSpPr>
          <p:cNvPr id="357" name="Google Shape;357;p36"/>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Consider the following points when creating your questions.</a:t>
            </a:r>
            <a:endParaRPr dirty="0"/>
          </a:p>
          <a:p>
            <a:pPr marL="269875" lvl="1" indent="-269875" algn="l" rtl="0">
              <a:lnSpc>
                <a:spcPct val="100000"/>
              </a:lnSpc>
              <a:spcBef>
                <a:spcPts val="0"/>
              </a:spcBef>
              <a:spcAft>
                <a:spcPts val="0"/>
              </a:spcAft>
              <a:buClr>
                <a:schemeClr val="dk1"/>
              </a:buClr>
              <a:buSzPts val="2400"/>
              <a:buChar char="–"/>
            </a:pPr>
            <a:r>
              <a:rPr lang="en-GB" dirty="0"/>
              <a:t>Use qualitative and quantitative questions</a:t>
            </a:r>
            <a:r>
              <a:rPr lang="en-GB" sz="2400" dirty="0"/>
              <a:t>.</a:t>
            </a:r>
            <a:r>
              <a:rPr lang="en-GB" dirty="0"/>
              <a:t> Ratings will help with analysis. </a:t>
            </a:r>
            <a:endParaRPr sz="2400" dirty="0"/>
          </a:p>
          <a:p>
            <a:pPr marL="269875" lvl="1" indent="-269875" algn="l" rtl="0">
              <a:lnSpc>
                <a:spcPct val="100000"/>
              </a:lnSpc>
              <a:spcBef>
                <a:spcPts val="0"/>
              </a:spcBef>
              <a:spcAft>
                <a:spcPts val="0"/>
              </a:spcAft>
              <a:buClr>
                <a:schemeClr val="dk1"/>
              </a:buClr>
              <a:buSzPts val="2400"/>
              <a:buChar char="–"/>
            </a:pPr>
            <a:r>
              <a:rPr lang="en-GB" dirty="0"/>
              <a:t>Use questions to get to know your customers, for example customer age, pet information and animals’ needs.</a:t>
            </a:r>
            <a:endParaRPr sz="2400" dirty="0"/>
          </a:p>
          <a:p>
            <a:pPr marL="269875" lvl="1" indent="-269875" algn="l" rtl="0">
              <a:lnSpc>
                <a:spcPct val="100000"/>
              </a:lnSpc>
              <a:spcBef>
                <a:spcPts val="0"/>
              </a:spcBef>
              <a:spcAft>
                <a:spcPts val="0"/>
              </a:spcAft>
              <a:buClr>
                <a:schemeClr val="dk1"/>
              </a:buClr>
              <a:buSzPts val="2400"/>
              <a:buChar char="–"/>
            </a:pPr>
            <a:r>
              <a:rPr lang="en-GB" dirty="0"/>
              <a:t>Ask specific questions relating to various products to be able to identify any gaps in the market.  </a:t>
            </a:r>
            <a:endParaRPr dirty="0"/>
          </a:p>
          <a:p>
            <a:pPr marL="269875" lvl="1" indent="-269875" algn="l" rtl="0">
              <a:lnSpc>
                <a:spcPct val="100000"/>
              </a:lnSpc>
              <a:spcBef>
                <a:spcPts val="0"/>
              </a:spcBef>
              <a:spcAft>
                <a:spcPts val="0"/>
              </a:spcAft>
              <a:buClr>
                <a:schemeClr val="dk1"/>
              </a:buClr>
              <a:buSzPts val="2400"/>
              <a:buChar char="–"/>
            </a:pPr>
            <a:r>
              <a:rPr lang="en-GB" dirty="0"/>
              <a:t>Create 10–15 questions.</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358" name="Google Shape;358;p3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59" name="Google Shape;359;p3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7"/>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Questionnaire results</a:t>
            </a:r>
            <a:endParaRPr sz="3600" dirty="0"/>
          </a:p>
        </p:txBody>
      </p:sp>
      <p:sp>
        <p:nvSpPr>
          <p:cNvPr id="366" name="Google Shape;366;p37"/>
          <p:cNvSpPr txBox="1">
            <a:spLocks noGrp="1"/>
          </p:cNvSpPr>
          <p:nvPr>
            <p:ph type="body" idx="1"/>
          </p:nvPr>
        </p:nvSpPr>
        <p:spPr>
          <a:xfrm>
            <a:off x="264480" y="997448"/>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sz="2400" dirty="0"/>
              <a:t>Now we need customers.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Ask 5–10 peers to complete your questionnaire based on the customer scenarios.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en-GB" dirty="0"/>
              <a:t>This will allow you to analyse the data and complete the market research element of the project.</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367" name="Google Shape;367;p3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68" name="Google Shape;368;p3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Market research analysis</a:t>
            </a:r>
            <a:endParaRPr dirty="0"/>
          </a:p>
        </p:txBody>
      </p:sp>
      <p:sp>
        <p:nvSpPr>
          <p:cNvPr id="375" name="Google Shape;375;p3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2 </a:t>
            </a:r>
            <a:endParaRPr dirty="0"/>
          </a:p>
          <a:p>
            <a:pPr marL="0" lvl="0" indent="0" algn="l" rtl="0">
              <a:lnSpc>
                <a:spcPct val="100000"/>
              </a:lnSpc>
              <a:spcBef>
                <a:spcPts val="0"/>
              </a:spcBef>
              <a:spcAft>
                <a:spcPts val="0"/>
              </a:spcAft>
              <a:buClr>
                <a:schemeClr val="dk1"/>
              </a:buClr>
              <a:buSzPts val="2400"/>
              <a:buNone/>
            </a:pPr>
            <a:r>
              <a:rPr lang="en-GB" dirty="0"/>
              <a:t>From the results you have obtained from your questionnaires, you should now be able to</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a:t>
            </a:r>
            <a:r>
              <a:rPr lang="en-GB" sz="2400" dirty="0"/>
              <a:t>dentify more information on the veterinary practice customers</a:t>
            </a:r>
            <a:endParaRPr sz="2400" dirty="0"/>
          </a:p>
          <a:p>
            <a:pPr marL="269875" lvl="1" indent="-269875" algn="l" rtl="0">
              <a:lnSpc>
                <a:spcPct val="100000"/>
              </a:lnSpc>
              <a:spcBef>
                <a:spcPts val="0"/>
              </a:spcBef>
              <a:spcAft>
                <a:spcPts val="0"/>
              </a:spcAft>
              <a:buClr>
                <a:schemeClr val="dk1"/>
              </a:buClr>
              <a:buSzPts val="2400"/>
              <a:buChar char="–"/>
            </a:pPr>
            <a:r>
              <a:rPr lang="en-GB" dirty="0"/>
              <a:t>i</a:t>
            </a:r>
            <a:r>
              <a:rPr lang="en-GB" sz="2400" dirty="0"/>
              <a:t>dentify whether there are</a:t>
            </a:r>
            <a:r>
              <a:rPr lang="en-GB" dirty="0"/>
              <a:t> any specific product gaps in the market</a:t>
            </a:r>
            <a:endParaRPr dirty="0"/>
          </a:p>
          <a:p>
            <a:pPr marL="269875" lvl="1" indent="-269875" algn="l" rtl="0">
              <a:lnSpc>
                <a:spcPct val="100000"/>
              </a:lnSpc>
              <a:spcBef>
                <a:spcPts val="0"/>
              </a:spcBef>
              <a:spcAft>
                <a:spcPts val="0"/>
              </a:spcAft>
              <a:buClr>
                <a:schemeClr val="dk1"/>
              </a:buClr>
              <a:buSzPts val="2400"/>
              <a:buChar char="–"/>
            </a:pPr>
            <a:r>
              <a:rPr lang="en-GB" dirty="0"/>
              <a:t>have a better understanding of what products would be suitable to sell at the veterinary practice</a:t>
            </a:r>
            <a:r>
              <a:rPr lang="en-GB" sz="2400" dirty="0"/>
              <a:t>.</a:t>
            </a:r>
            <a:endParaRPr sz="2400" dirty="0"/>
          </a:p>
          <a:p>
            <a:pPr marL="269875" lvl="1" indent="-117475" algn="l" rtl="0">
              <a:lnSpc>
                <a:spcPct val="100000"/>
              </a:lnSpc>
              <a:spcBef>
                <a:spcPts val="0"/>
              </a:spcBef>
              <a:spcAft>
                <a:spcPts val="0"/>
              </a:spcAft>
              <a:buClr>
                <a:schemeClr val="dk1"/>
              </a:buClr>
              <a:buSzPts val="2400"/>
              <a:buNone/>
            </a:pPr>
            <a:endParaRPr sz="2400" dirty="0"/>
          </a:p>
          <a:p>
            <a:pPr marL="269875" lvl="1" indent="-117475"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376" name="Google Shape;376;p3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77" name="Google Shape;377;p3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Market research </a:t>
            </a:r>
            <a:r>
              <a:rPr lang="en-GB" dirty="0"/>
              <a:t>summary</a:t>
            </a:r>
            <a:endParaRPr sz="3600" dirty="0"/>
          </a:p>
        </p:txBody>
      </p:sp>
      <p:sp>
        <p:nvSpPr>
          <p:cNvPr id="384" name="Google Shape;384;p39"/>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From the analysis of your questionnaire results, u</a:t>
            </a:r>
            <a:r>
              <a:rPr lang="en-GB" dirty="0">
                <a:latin typeface="Arial"/>
                <a:ea typeface="Arial"/>
                <a:cs typeface="Arial"/>
                <a:sym typeface="Arial"/>
              </a:rPr>
              <a:t>se Task sheet 3 to compile a 500-word summary of your findings.</a:t>
            </a:r>
            <a:endParaRPr dirty="0"/>
          </a:p>
          <a:p>
            <a:pPr marL="269875" lvl="1" indent="-117475" algn="l" rtl="0">
              <a:lnSpc>
                <a:spcPct val="100000"/>
              </a:lnSpc>
              <a:spcBef>
                <a:spcPts val="0"/>
              </a:spcBef>
              <a:spcAft>
                <a:spcPts val="0"/>
              </a:spcAft>
              <a:buClr>
                <a:schemeClr val="dk1"/>
              </a:buClr>
              <a:buSzPts val="2400"/>
              <a:buNone/>
            </a:pPr>
            <a:endParaRPr sz="2400" dirty="0"/>
          </a:p>
          <a:p>
            <a:pPr marL="269875" lvl="1" indent="-117475"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385" name="Google Shape;385;p3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86" name="Google Shape;386;p3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Your project brief</a:t>
            </a:r>
            <a:endParaRPr dirty="0"/>
          </a:p>
        </p:txBody>
      </p:sp>
      <p:sp>
        <p:nvSpPr>
          <p:cNvPr id="73" name="Google Shape;73;p4"/>
          <p:cNvSpPr txBox="1">
            <a:spLocks noGrp="1"/>
          </p:cNvSpPr>
          <p:nvPr>
            <p:ph type="body" idx="1"/>
          </p:nvPr>
        </p:nvSpPr>
        <p:spPr>
          <a:xfrm>
            <a:off x="2949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None/>
            </a:pPr>
            <a:r>
              <a:rPr lang="en-GB" dirty="0">
                <a:solidFill>
                  <a:schemeClr val="dk2"/>
                </a:solidFill>
              </a:rPr>
              <a:t>You are part of the practice management team at a veterinary practice that is looking to diversify by selling pet products in </a:t>
            </a:r>
            <a:r>
              <a:rPr lang="en-GB" sz="2400" dirty="0">
                <a:solidFill>
                  <a:schemeClr val="dk2"/>
                </a:solidFill>
              </a:rPr>
              <a:t>the </a:t>
            </a:r>
            <a:r>
              <a:rPr lang="en-GB" dirty="0">
                <a:solidFill>
                  <a:schemeClr val="dk2"/>
                </a:solidFill>
              </a:rPr>
              <a:t>reception area</a:t>
            </a:r>
            <a:r>
              <a:rPr lang="en-GB" sz="2400" dirty="0">
                <a:solidFill>
                  <a:schemeClr val="dk2"/>
                </a:solidFill>
              </a:rPr>
              <a:t>. </a:t>
            </a:r>
            <a:endParaRPr dirty="0">
              <a:solidFill>
                <a:schemeClr val="dk2"/>
              </a:solidFill>
            </a:endParaRPr>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2"/>
              </a:buClr>
              <a:buSzPts val="2400"/>
              <a:buNone/>
            </a:pPr>
            <a:r>
              <a:rPr lang="en-GB" dirty="0">
                <a:solidFill>
                  <a:schemeClr val="dk2"/>
                </a:solidFill>
              </a:rPr>
              <a:t>You have been asked by </a:t>
            </a:r>
            <a:r>
              <a:rPr lang="en-GB" sz="2400" dirty="0">
                <a:solidFill>
                  <a:schemeClr val="dk2"/>
                </a:solidFill>
              </a:rPr>
              <a:t>the </a:t>
            </a:r>
            <a:r>
              <a:rPr lang="en-GB" dirty="0">
                <a:solidFill>
                  <a:schemeClr val="dk2"/>
                </a:solidFill>
              </a:rPr>
              <a:t>practice manager to create a business proposal</a:t>
            </a:r>
            <a:r>
              <a:rPr lang="en-GB" sz="2400" dirty="0">
                <a:solidFill>
                  <a:schemeClr val="dk2"/>
                </a:solidFill>
              </a:rPr>
              <a:t>.</a:t>
            </a:r>
            <a:r>
              <a:rPr lang="en-GB" dirty="0">
                <a:solidFill>
                  <a:schemeClr val="dk2"/>
                </a:solidFill>
              </a:rPr>
              <a:t> The business proposal will have a maximum of four different products. </a:t>
            </a:r>
            <a:endParaRPr dirty="0">
              <a:solidFill>
                <a:schemeClr val="dk2"/>
              </a:solidFill>
            </a:endParaRPr>
          </a:p>
          <a:p>
            <a:pPr marL="0" lvl="0" indent="0" algn="l" rtl="0">
              <a:lnSpc>
                <a:spcPct val="100000"/>
              </a:lnSpc>
              <a:spcBef>
                <a:spcPts val="0"/>
              </a:spcBef>
              <a:spcAft>
                <a:spcPts val="0"/>
              </a:spcAft>
              <a:buClr>
                <a:schemeClr val="dk1"/>
              </a:buClr>
              <a:buSzPts val="2400"/>
              <a:buNone/>
            </a:pPr>
            <a:endParaRPr dirty="0">
              <a:solidFill>
                <a:schemeClr val="dk2"/>
              </a:solidFill>
            </a:endParaRPr>
          </a:p>
          <a:p>
            <a:pPr marL="0" lvl="0" indent="0" algn="l" rtl="0">
              <a:lnSpc>
                <a:spcPct val="100000"/>
              </a:lnSpc>
              <a:spcBef>
                <a:spcPts val="0"/>
              </a:spcBef>
              <a:spcAft>
                <a:spcPts val="0"/>
              </a:spcAft>
              <a:buClr>
                <a:schemeClr val="dk2"/>
              </a:buClr>
              <a:buSzPts val="2400"/>
              <a:buNone/>
            </a:pPr>
            <a:r>
              <a:rPr lang="en-GB" dirty="0">
                <a:solidFill>
                  <a:schemeClr val="dk2"/>
                </a:solidFill>
              </a:rPr>
              <a:t>Let’s look at the project brief.</a:t>
            </a:r>
            <a:endParaRPr dirty="0">
              <a:solidFill>
                <a:schemeClr val="dk2"/>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74" name="Google Shape;74;p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5" name="Google Shape;75;p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0"/>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393" name="Google Shape;393;p4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Based on the information collected, identify two potential products suitable to be sold at the veterinary practice and why.</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394" name="Google Shape;394;p4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395" name="Google Shape;395;p4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40</a:t>
            </a:fld>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1"/>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4</a:t>
            </a:r>
            <a:endParaRPr dirty="0"/>
          </a:p>
        </p:txBody>
      </p:sp>
      <p:sp>
        <p:nvSpPr>
          <p:cNvPr id="402" name="Google Shape;402;p41"/>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Business objectives, values and standards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409" name="Google Shape;409;p42"/>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a:t>
            </a:r>
            <a:r>
              <a:rPr lang="en-GB" sz="2400" dirty="0"/>
              <a:t>eview the need of businesses to have suitable objectives and values</a:t>
            </a:r>
            <a:endParaRPr sz="2400" dirty="0"/>
          </a:p>
          <a:p>
            <a:pPr marL="269875" lvl="1" indent="-269875" algn="l" rtl="0">
              <a:lnSpc>
                <a:spcPct val="100000"/>
              </a:lnSpc>
              <a:spcBef>
                <a:spcPts val="0"/>
              </a:spcBef>
              <a:spcAft>
                <a:spcPts val="0"/>
              </a:spcAft>
              <a:buClr>
                <a:schemeClr val="dk1"/>
              </a:buClr>
              <a:buSzPts val="2400"/>
              <a:buChar char="–"/>
            </a:pPr>
            <a:r>
              <a:rPr lang="en-GB" dirty="0"/>
              <a:t>r</a:t>
            </a:r>
            <a:r>
              <a:rPr lang="en-GB" sz="2400" dirty="0"/>
              <a:t>eview the importance of business quality standards</a:t>
            </a:r>
            <a:endParaRPr sz="2400" dirty="0"/>
          </a:p>
          <a:p>
            <a:pPr marL="269875" lvl="1" indent="-269875" algn="l" rtl="0">
              <a:lnSpc>
                <a:spcPct val="100000"/>
              </a:lnSpc>
              <a:spcBef>
                <a:spcPts val="0"/>
              </a:spcBef>
              <a:spcAft>
                <a:spcPts val="0"/>
              </a:spcAft>
              <a:buClr>
                <a:schemeClr val="dk1"/>
              </a:buClr>
              <a:buSzPts val="2400"/>
              <a:buChar char="–"/>
            </a:pPr>
            <a:r>
              <a:rPr lang="en-GB" dirty="0"/>
              <a:t>discuss key performance indicators (KPIs)</a:t>
            </a:r>
            <a:endParaRPr sz="2400" dirty="0"/>
          </a:p>
          <a:p>
            <a:pPr marL="269875" lvl="1" indent="-269875" algn="l" rtl="0">
              <a:lnSpc>
                <a:spcPct val="100000"/>
              </a:lnSpc>
              <a:spcBef>
                <a:spcPts val="0"/>
              </a:spcBef>
              <a:spcAft>
                <a:spcPts val="0"/>
              </a:spcAft>
              <a:buClr>
                <a:schemeClr val="dk1"/>
              </a:buClr>
              <a:buSzPts val="2400"/>
              <a:buChar char="–"/>
            </a:pPr>
            <a:r>
              <a:rPr lang="en-GB" dirty="0"/>
              <a:t>identify the specific products to be sold at the veterinary practice relating to quality standards.</a:t>
            </a:r>
            <a:endParaRPr sz="2400" dirty="0"/>
          </a:p>
          <a:p>
            <a:pPr marL="269875" lvl="1" indent="-117475"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410" name="Google Shape;410;p4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11" name="Google Shape;411;p4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418" name="Google Shape;418;p4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r>
              <a:rPr lang="en-GB" dirty="0"/>
              <a:t>In your learner record of work, complete the start of your self-assessment of learning.</a:t>
            </a:r>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419" name="Google Shape;419;p4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20" name="Google Shape;420;p4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4"/>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427" name="Google Shape;427;p44"/>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lessons,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lessons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428" name="Google Shape;428;p4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29" name="Google Shape;429;p4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Values, objectives and standards</a:t>
            </a:r>
            <a:endParaRPr dirty="0"/>
          </a:p>
        </p:txBody>
      </p:sp>
      <p:sp>
        <p:nvSpPr>
          <p:cNvPr id="436" name="Google Shape;436;p45"/>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you feel the values, objectives and standards are for the veterinary practice relating to the business and finance projects. You may want to consider:</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the mission statements and values you found for homework</a:t>
            </a:r>
            <a:endParaRPr sz="2400" dirty="0"/>
          </a:p>
          <a:p>
            <a:pPr marL="269875" lvl="1" indent="-269875" algn="l" rtl="0">
              <a:lnSpc>
                <a:spcPct val="100000"/>
              </a:lnSpc>
              <a:spcBef>
                <a:spcPts val="0"/>
              </a:spcBef>
              <a:spcAft>
                <a:spcPts val="0"/>
              </a:spcAft>
              <a:buClr>
                <a:schemeClr val="dk1"/>
              </a:buClr>
              <a:buSzPts val="2400"/>
              <a:buChar char="–"/>
            </a:pPr>
            <a:r>
              <a:rPr lang="en-GB" dirty="0"/>
              <a:t>prior knowledge and understanding of businesses</a:t>
            </a:r>
            <a:endParaRPr sz="2400" dirty="0"/>
          </a:p>
          <a:p>
            <a:pPr marL="269875" lvl="1" indent="-269875" algn="l" rtl="0">
              <a:lnSpc>
                <a:spcPct val="100000"/>
              </a:lnSpc>
              <a:spcBef>
                <a:spcPts val="0"/>
              </a:spcBef>
              <a:spcAft>
                <a:spcPts val="0"/>
              </a:spcAft>
              <a:buClr>
                <a:schemeClr val="dk1"/>
              </a:buClr>
              <a:buSzPts val="2400"/>
              <a:buChar char="–"/>
            </a:pPr>
            <a:r>
              <a:rPr lang="en-GB" dirty="0"/>
              <a:t>your own personal experiences. </a:t>
            </a:r>
            <a:endParaRPr dirty="0"/>
          </a:p>
          <a:p>
            <a:pPr marL="0" lvl="0" indent="0" algn="l" rtl="0">
              <a:lnSpc>
                <a:spcPct val="100000"/>
              </a:lnSpc>
              <a:spcBef>
                <a:spcPts val="0"/>
              </a:spcBef>
              <a:spcAft>
                <a:spcPts val="0"/>
              </a:spcAft>
              <a:buClr>
                <a:schemeClr val="dk1"/>
              </a:buClr>
              <a:buSzPts val="2400"/>
              <a:buNone/>
            </a:pPr>
            <a:endParaRPr dirty="0"/>
          </a:p>
        </p:txBody>
      </p:sp>
      <p:sp>
        <p:nvSpPr>
          <p:cNvPr id="437" name="Google Shape;437;p4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38" name="Google Shape;438;p4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a:off x="264480" y="28143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City </a:t>
            </a:r>
            <a:r>
              <a:rPr lang="en-GB" dirty="0"/>
              <a:t>and Guilds T Level resources</a:t>
            </a:r>
            <a:endParaRPr sz="3600" dirty="0"/>
          </a:p>
        </p:txBody>
      </p:sp>
      <p:sp>
        <p:nvSpPr>
          <p:cNvPr id="445" name="Google Shape;445;p46"/>
          <p:cNvSpPr txBox="1">
            <a:spLocks noGrp="1"/>
          </p:cNvSpPr>
          <p:nvPr>
            <p:ph type="body" idx="1"/>
          </p:nvPr>
        </p:nvSpPr>
        <p:spPr>
          <a:xfrm>
            <a:off x="2550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The following slides (47–52) are adapted from City and Guilds T Level resources. Provide an overview of the values, objectives and standards.</a:t>
            </a:r>
            <a:endParaRPr dirty="0"/>
          </a:p>
          <a:p>
            <a:pPr marL="0" lvl="0" indent="0" algn="l" rtl="0">
              <a:lnSpc>
                <a:spcPct val="100000"/>
              </a:lnSpc>
              <a:spcBef>
                <a:spcPts val="0"/>
              </a:spcBef>
              <a:spcAft>
                <a:spcPts val="0"/>
              </a:spcAft>
              <a:buClr>
                <a:schemeClr val="dk1"/>
              </a:buClr>
              <a:buSzPts val="2400"/>
              <a:buNone/>
            </a:pPr>
            <a:endParaRPr sz="2400" dirty="0"/>
          </a:p>
          <a:p>
            <a:pPr marL="0" lvl="1" indent="0" algn="l" rtl="0">
              <a:lnSpc>
                <a:spcPct val="100000"/>
              </a:lnSpc>
              <a:spcBef>
                <a:spcPts val="0"/>
              </a:spcBef>
              <a:spcAft>
                <a:spcPts val="0"/>
              </a:spcAft>
              <a:buClr>
                <a:schemeClr val="dk1"/>
              </a:buClr>
              <a:buSzPts val="2400"/>
              <a:buNone/>
            </a:pPr>
            <a:endParaRPr sz="2400" dirty="0"/>
          </a:p>
          <a:p>
            <a:pPr marL="540000" lvl="2" indent="-117599" algn="l" rtl="0">
              <a:lnSpc>
                <a:spcPct val="100000"/>
              </a:lnSpc>
              <a:spcBef>
                <a:spcPts val="480"/>
              </a:spcBef>
              <a:spcAft>
                <a:spcPts val="0"/>
              </a:spcAft>
              <a:buClr>
                <a:schemeClr val="dk1"/>
              </a:buClr>
              <a:buSzPts val="2400"/>
              <a:buNone/>
            </a:pPr>
            <a:endParaRPr sz="2400" dirty="0"/>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446" name="Google Shape;446;p4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47" name="Google Shape;447;p4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7"/>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Business values</a:t>
            </a:r>
            <a:endParaRPr sz="3600" dirty="0"/>
          </a:p>
        </p:txBody>
      </p:sp>
      <p:sp>
        <p:nvSpPr>
          <p:cNvPr id="454" name="Google Shape;454;p47"/>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Values are the authentic and deeply ingrained guiding principles of a business organisation’s actions and activities.</a:t>
            </a:r>
            <a:endParaRPr sz="2400" dirty="0"/>
          </a:p>
          <a:p>
            <a:pPr marL="0" lvl="1" indent="0" algn="l" rtl="0">
              <a:lnSpc>
                <a:spcPct val="100000"/>
              </a:lnSpc>
              <a:spcBef>
                <a:spcPts val="0"/>
              </a:spcBef>
              <a:spcAft>
                <a:spcPts val="0"/>
              </a:spcAft>
              <a:buClr>
                <a:schemeClr val="dk1"/>
              </a:buClr>
              <a:buSzPts val="2400"/>
              <a:buNone/>
            </a:pPr>
            <a:r>
              <a:rPr lang="en-GB" dirty="0"/>
              <a:t>Organisational values may include:</a:t>
            </a:r>
            <a:endParaRPr sz="2400" dirty="0"/>
          </a:p>
          <a:p>
            <a:pPr marL="270000" lvl="1" indent="-270000" algn="l" rtl="0">
              <a:lnSpc>
                <a:spcPct val="100000"/>
              </a:lnSpc>
              <a:spcBef>
                <a:spcPts val="0"/>
              </a:spcBef>
              <a:spcAft>
                <a:spcPts val="0"/>
              </a:spcAft>
              <a:buClr>
                <a:schemeClr val="dk1"/>
              </a:buClr>
              <a:buSzPts val="2400"/>
              <a:buChar char="–"/>
            </a:pPr>
            <a:r>
              <a:rPr lang="en-GB" dirty="0"/>
              <a:t>expectations of how the business should behave</a:t>
            </a:r>
            <a:endParaRPr dirty="0"/>
          </a:p>
          <a:p>
            <a:pPr marL="270000" lvl="1" indent="-270000" algn="l" rtl="0">
              <a:lnSpc>
                <a:spcPct val="100000"/>
              </a:lnSpc>
              <a:spcBef>
                <a:spcPts val="0"/>
              </a:spcBef>
              <a:spcAft>
                <a:spcPts val="0"/>
              </a:spcAft>
              <a:buClr>
                <a:schemeClr val="dk1"/>
              </a:buClr>
              <a:buSzPts val="2400"/>
              <a:buChar char="–"/>
            </a:pPr>
            <a:r>
              <a:rPr lang="en-GB" dirty="0"/>
              <a:t>expectations of how its people should behave</a:t>
            </a:r>
            <a:endParaRPr dirty="0"/>
          </a:p>
          <a:p>
            <a:pPr marL="270000" lvl="1" indent="-270000" algn="l" rtl="0">
              <a:lnSpc>
                <a:spcPct val="100000"/>
              </a:lnSpc>
              <a:spcBef>
                <a:spcPts val="0"/>
              </a:spcBef>
              <a:spcAft>
                <a:spcPts val="0"/>
              </a:spcAft>
              <a:buClr>
                <a:schemeClr val="dk1"/>
              </a:buClr>
              <a:buSzPts val="2400"/>
              <a:buChar char="–"/>
            </a:pPr>
            <a:r>
              <a:rPr lang="en-GB" dirty="0"/>
              <a:t>how things should be done</a:t>
            </a:r>
            <a:endParaRPr dirty="0"/>
          </a:p>
          <a:p>
            <a:pPr marL="270000" lvl="1" indent="-270000" algn="l" rtl="0">
              <a:lnSpc>
                <a:spcPct val="100000"/>
              </a:lnSpc>
              <a:spcBef>
                <a:spcPts val="0"/>
              </a:spcBef>
              <a:spcAft>
                <a:spcPts val="0"/>
              </a:spcAft>
              <a:buClr>
                <a:schemeClr val="dk1"/>
              </a:buClr>
              <a:buSzPts val="2400"/>
              <a:buChar char="–"/>
            </a:pPr>
            <a:r>
              <a:rPr lang="en-GB" dirty="0"/>
              <a:t>how the business differentiates from its competitors.</a:t>
            </a:r>
            <a:endParaRPr dirty="0"/>
          </a:p>
          <a:p>
            <a:pPr marL="540000" lvl="2" indent="-117599" algn="l" rtl="0">
              <a:lnSpc>
                <a:spcPct val="100000"/>
              </a:lnSpc>
              <a:spcBef>
                <a:spcPts val="480"/>
              </a:spcBef>
              <a:spcAft>
                <a:spcPts val="0"/>
              </a:spcAft>
              <a:buClr>
                <a:schemeClr val="dk1"/>
              </a:buClr>
              <a:buSzPts val="2400"/>
              <a:buNone/>
            </a:pPr>
            <a:endParaRPr sz="2400" dirty="0"/>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455" name="Google Shape;455;p4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56" name="Google Shape;456;p4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8"/>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Business objectives</a:t>
            </a:r>
            <a:endParaRPr dirty="0"/>
          </a:p>
        </p:txBody>
      </p:sp>
      <p:sp>
        <p:nvSpPr>
          <p:cNvPr id="463" name="Google Shape;463;p4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Objectives are the organisational targets that must be achieved to ensure the required level of business that can be considered a success.</a:t>
            </a:r>
            <a:endParaRPr sz="2400" dirty="0"/>
          </a:p>
          <a:p>
            <a:pPr marL="0" lvl="1" indent="0" algn="l" rtl="0">
              <a:lnSpc>
                <a:spcPct val="100000"/>
              </a:lnSpc>
              <a:spcBef>
                <a:spcPts val="0"/>
              </a:spcBef>
              <a:spcAft>
                <a:spcPts val="0"/>
              </a:spcAft>
              <a:buClr>
                <a:schemeClr val="dk1"/>
              </a:buClr>
              <a:buSzPts val="2400"/>
              <a:buNone/>
            </a:pPr>
            <a:r>
              <a:rPr lang="en-GB" sz="2400" dirty="0"/>
              <a:t>Specific business objectives include:</a:t>
            </a:r>
            <a:endParaRPr dirty="0"/>
          </a:p>
          <a:p>
            <a:pPr marL="270000" lvl="1" indent="-270000" algn="l" rtl="0">
              <a:lnSpc>
                <a:spcPct val="100000"/>
              </a:lnSpc>
              <a:spcBef>
                <a:spcPts val="0"/>
              </a:spcBef>
              <a:spcAft>
                <a:spcPts val="0"/>
              </a:spcAft>
              <a:buClr>
                <a:schemeClr val="dk1"/>
              </a:buClr>
              <a:buSzPts val="2400"/>
              <a:buChar char="–"/>
            </a:pPr>
            <a:r>
              <a:rPr lang="en-GB" dirty="0"/>
              <a:t>social responsibility objectives</a:t>
            </a:r>
            <a:endParaRPr dirty="0"/>
          </a:p>
          <a:p>
            <a:pPr marL="270000" lvl="1" indent="-270000" algn="l" rtl="0">
              <a:lnSpc>
                <a:spcPct val="100000"/>
              </a:lnSpc>
              <a:spcBef>
                <a:spcPts val="0"/>
              </a:spcBef>
              <a:spcAft>
                <a:spcPts val="0"/>
              </a:spcAft>
              <a:buClr>
                <a:schemeClr val="dk1"/>
              </a:buClr>
              <a:buSzPts val="2400"/>
              <a:buChar char="–"/>
            </a:pPr>
            <a:r>
              <a:rPr lang="en-GB" dirty="0"/>
              <a:t>environmental responsibility objectives</a:t>
            </a:r>
            <a:endParaRPr dirty="0"/>
          </a:p>
          <a:p>
            <a:pPr marL="270000" lvl="1" indent="-270000" algn="l" rtl="0">
              <a:lnSpc>
                <a:spcPct val="100000"/>
              </a:lnSpc>
              <a:spcBef>
                <a:spcPts val="0"/>
              </a:spcBef>
              <a:spcAft>
                <a:spcPts val="0"/>
              </a:spcAft>
              <a:buClr>
                <a:schemeClr val="dk1"/>
              </a:buClr>
              <a:buSzPts val="2400"/>
              <a:buChar char="–"/>
            </a:pPr>
            <a:r>
              <a:rPr lang="en-GB" dirty="0"/>
              <a:t>KPIs.</a:t>
            </a:r>
            <a:endParaRPr dirty="0"/>
          </a:p>
        </p:txBody>
      </p:sp>
      <p:sp>
        <p:nvSpPr>
          <p:cNvPr id="464" name="Google Shape;464;p4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65" name="Google Shape;465;p4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Social responsibility objectives</a:t>
            </a:r>
            <a:endParaRPr dirty="0"/>
          </a:p>
        </p:txBody>
      </p:sp>
      <p:sp>
        <p:nvSpPr>
          <p:cNvPr id="472" name="Google Shape;472;p49"/>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b="0" i="0" u="none" strike="noStrike" dirty="0">
                <a:solidFill>
                  <a:srgbClr val="000000"/>
                </a:solidFill>
                <a:latin typeface="Arial"/>
                <a:ea typeface="Arial"/>
                <a:cs typeface="Arial"/>
                <a:sym typeface="Arial"/>
              </a:rPr>
              <a:t>Social responsibility means taking a caring and concerned view of society, to ensure the organisation and individuals are prevented from taking destructive actions, to avoid destroying the fabric of well-being for the people and planet alike in the pursuit of profit.</a:t>
            </a:r>
            <a:br>
              <a:rPr lang="en-GB" dirty="0">
                <a:solidFill>
                  <a:schemeClr val="accent1"/>
                </a:solidFill>
                <a:highlight>
                  <a:srgbClr val="FFFF00"/>
                </a:highlight>
              </a:rPr>
            </a:br>
            <a:endParaRPr dirty="0">
              <a:highlight>
                <a:srgbClr val="FFFF00"/>
              </a:highlight>
            </a:endParaRPr>
          </a:p>
        </p:txBody>
      </p:sp>
      <p:sp>
        <p:nvSpPr>
          <p:cNvPr id="473" name="Google Shape;473;p4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74" name="Google Shape;474;p4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277110" y="282576"/>
            <a:ext cx="8632890" cy="6994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en-GB" dirty="0"/>
              <a:t>Your business and finance project brief</a:t>
            </a:r>
            <a:endParaRPr dirty="0"/>
          </a:p>
        </p:txBody>
      </p:sp>
      <p:sp>
        <p:nvSpPr>
          <p:cNvPr id="82" name="Google Shape;82;p5"/>
          <p:cNvSpPr txBox="1">
            <a:spLocks noGrp="1"/>
          </p:cNvSpPr>
          <p:nvPr>
            <p:ph type="body" idx="1"/>
          </p:nvPr>
        </p:nvSpPr>
        <p:spPr>
          <a:xfrm>
            <a:off x="252751" y="986301"/>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None/>
            </a:pPr>
            <a:r>
              <a:rPr lang="en-GB" dirty="0">
                <a:solidFill>
                  <a:schemeClr val="dk2"/>
                </a:solidFill>
                <a:latin typeface="Arial"/>
                <a:ea typeface="Arial"/>
                <a:cs typeface="Arial"/>
                <a:sym typeface="Arial"/>
              </a:rPr>
              <a:t> </a:t>
            </a:r>
            <a:r>
              <a:rPr lang="en-GB" dirty="0"/>
              <a:t>At the end of this project, you will individually:</a:t>
            </a:r>
            <a:endParaRPr dirty="0"/>
          </a:p>
          <a:p>
            <a:pPr marL="0" lvl="0" indent="0" algn="l" rtl="0">
              <a:lnSpc>
                <a:spcPct val="100000"/>
              </a:lnSpc>
              <a:spcBef>
                <a:spcPts val="0"/>
              </a:spcBef>
              <a:spcAft>
                <a:spcPts val="0"/>
              </a:spcAft>
              <a:buClr>
                <a:schemeClr val="dk1"/>
              </a:buClr>
              <a:buSzPts val="2400"/>
              <a:buNone/>
            </a:pPr>
            <a:endParaRPr dirty="0"/>
          </a:p>
          <a:p>
            <a:pPr marL="269875" lvl="1" indent="-269875" algn="l" rtl="0">
              <a:lnSpc>
                <a:spcPct val="100000"/>
              </a:lnSpc>
              <a:spcBef>
                <a:spcPts val="0"/>
              </a:spcBef>
              <a:spcAft>
                <a:spcPts val="0"/>
              </a:spcAft>
              <a:buClr>
                <a:schemeClr val="dk1"/>
              </a:buClr>
              <a:buSzPts val="2400"/>
              <a:buChar char="–"/>
            </a:pPr>
            <a:r>
              <a:rPr lang="en-GB" dirty="0"/>
              <a:t>use project management skills encompassing all aspects</a:t>
            </a:r>
            <a:endParaRPr dirty="0"/>
          </a:p>
          <a:p>
            <a:pPr marL="269875" lvl="1" indent="-269875" algn="l" rtl="0">
              <a:lnSpc>
                <a:spcPct val="100000"/>
              </a:lnSpc>
              <a:spcBef>
                <a:spcPts val="0"/>
              </a:spcBef>
              <a:spcAft>
                <a:spcPts val="0"/>
              </a:spcAft>
              <a:buClr>
                <a:schemeClr val="dk1"/>
              </a:buClr>
              <a:buSzPts val="2400"/>
              <a:buChar char="–"/>
            </a:pPr>
            <a:r>
              <a:rPr lang="en-GB" dirty="0"/>
              <a:t>create an effective business proposal</a:t>
            </a:r>
            <a:endParaRPr dirty="0"/>
          </a:p>
          <a:p>
            <a:pPr marL="269875" lvl="1" indent="-269875" algn="l" rtl="0">
              <a:lnSpc>
                <a:spcPct val="100000"/>
              </a:lnSpc>
              <a:spcBef>
                <a:spcPts val="0"/>
              </a:spcBef>
              <a:spcAft>
                <a:spcPts val="0"/>
              </a:spcAft>
              <a:buClr>
                <a:schemeClr val="dk1"/>
              </a:buClr>
              <a:buSzPts val="2400"/>
              <a:buChar char="–"/>
            </a:pPr>
            <a:r>
              <a:rPr lang="en-GB" dirty="0"/>
              <a:t>present your proposal to peers and staff members.</a:t>
            </a:r>
            <a:endParaRPr dirty="0">
              <a:highlight>
                <a:srgbClr val="FFFF00"/>
              </a:highlight>
            </a:endParaRPr>
          </a:p>
          <a:p>
            <a:pPr marL="0" lvl="1" indent="0" algn="l" rtl="0">
              <a:lnSpc>
                <a:spcPct val="100000"/>
              </a:lnSpc>
              <a:spcBef>
                <a:spcPts val="0"/>
              </a:spcBef>
              <a:spcAft>
                <a:spcPts val="0"/>
              </a:spcAft>
              <a:buClr>
                <a:schemeClr val="dk1"/>
              </a:buClr>
              <a:buSzPts val="2400"/>
              <a:buNone/>
            </a:pPr>
            <a:endParaRPr sz="2400" dirty="0">
              <a:highlight>
                <a:srgbClr val="FFFF00"/>
              </a:highlight>
            </a:endParaRPr>
          </a:p>
          <a:p>
            <a:pPr marL="0" lvl="1" indent="0" algn="l" rtl="0">
              <a:lnSpc>
                <a:spcPct val="100000"/>
              </a:lnSpc>
              <a:spcBef>
                <a:spcPts val="0"/>
              </a:spcBef>
              <a:spcAft>
                <a:spcPts val="0"/>
              </a:spcAft>
              <a:buClr>
                <a:schemeClr val="dk1"/>
              </a:buClr>
              <a:buSzPts val="2400"/>
              <a:buNone/>
            </a:pPr>
            <a:r>
              <a:rPr lang="en-GB" sz="2400" dirty="0"/>
              <a:t>This project will be assessed in </a:t>
            </a:r>
            <a:r>
              <a:rPr lang="en-GB" dirty="0"/>
              <a:t>week 10.</a:t>
            </a:r>
            <a:endParaRPr sz="2400" dirty="0">
              <a:highlight>
                <a:srgbClr val="FFFF00"/>
              </a:highlight>
            </a:endParaRPr>
          </a:p>
          <a:p>
            <a:pPr marL="0" lvl="0" indent="0" algn="l" rtl="0">
              <a:lnSpc>
                <a:spcPct val="100000"/>
              </a:lnSpc>
              <a:spcBef>
                <a:spcPts val="0"/>
              </a:spcBef>
              <a:spcAft>
                <a:spcPts val="0"/>
              </a:spcAft>
              <a:buClr>
                <a:schemeClr val="dk1"/>
              </a:buClr>
              <a:buSzPts val="2400"/>
              <a:buNone/>
            </a:pPr>
            <a:endParaRPr dirty="0"/>
          </a:p>
        </p:txBody>
      </p:sp>
      <p:sp>
        <p:nvSpPr>
          <p:cNvPr id="83" name="Google Shape;83;p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4" name="Google Shape;84;p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a:t>
            </a:fld>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0"/>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GB" sz="3600" dirty="0"/>
              <a:t>Environmental responsibility objectives</a:t>
            </a:r>
            <a:endParaRPr dirty="0"/>
          </a:p>
        </p:txBody>
      </p:sp>
      <p:sp>
        <p:nvSpPr>
          <p:cNvPr id="481" name="Google Shape;481;p50"/>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dirty="0">
                <a:solidFill>
                  <a:srgbClr val="000000"/>
                </a:solidFill>
              </a:rPr>
              <a:t>These are</a:t>
            </a:r>
            <a:r>
              <a:rPr lang="en-GB" b="0" i="0" u="none" strike="noStrike" dirty="0">
                <a:solidFill>
                  <a:srgbClr val="000000"/>
                </a:solidFill>
              </a:rPr>
              <a:t> crucial </a:t>
            </a:r>
            <a:r>
              <a:rPr lang="en-GB" dirty="0">
                <a:solidFill>
                  <a:srgbClr val="000000"/>
                </a:solidFill>
              </a:rPr>
              <a:t>for</a:t>
            </a:r>
            <a:r>
              <a:rPr lang="en-GB" b="0" i="0" u="none" strike="noStrike" dirty="0">
                <a:solidFill>
                  <a:srgbClr val="000000"/>
                </a:solidFill>
              </a:rPr>
              <a:t> addressing the global social and environmental challenges faced today and can include the following:</a:t>
            </a:r>
            <a:endParaRPr dirty="0"/>
          </a:p>
          <a:p>
            <a:pPr marL="0" lvl="0" indent="0" algn="l" rtl="0">
              <a:lnSpc>
                <a:spcPct val="100000"/>
              </a:lnSpc>
              <a:spcBef>
                <a:spcPts val="0"/>
              </a:spcBef>
              <a:spcAft>
                <a:spcPts val="0"/>
              </a:spcAft>
              <a:buClr>
                <a:schemeClr val="dk1"/>
              </a:buClr>
              <a:buSzPts val="2400"/>
              <a:buNone/>
            </a:pPr>
            <a:endParaRPr b="0" i="0" u="none" strike="noStrike" dirty="0">
              <a:solidFill>
                <a:srgbClr val="000000"/>
              </a:solidFill>
            </a:endParaRPr>
          </a:p>
          <a:p>
            <a:pPr marL="270000" lvl="1" indent="-270000" algn="l" rtl="0">
              <a:lnSpc>
                <a:spcPct val="100000"/>
              </a:lnSpc>
              <a:spcBef>
                <a:spcPts val="0"/>
              </a:spcBef>
              <a:spcAft>
                <a:spcPts val="0"/>
              </a:spcAft>
              <a:buClr>
                <a:srgbClr val="000000"/>
              </a:buClr>
              <a:buSzPts val="2400"/>
              <a:buChar char="–"/>
            </a:pPr>
            <a:r>
              <a:rPr lang="en-GB" b="0" i="0" u="none" strike="noStrike" dirty="0">
                <a:solidFill>
                  <a:srgbClr val="000000"/>
                </a:solidFill>
              </a:rPr>
              <a:t>promoting sustainable production techniques</a:t>
            </a:r>
            <a:endParaRPr dirty="0"/>
          </a:p>
          <a:p>
            <a:pPr marL="270000" lvl="1" indent="-270000" algn="l" rtl="0">
              <a:lnSpc>
                <a:spcPct val="100000"/>
              </a:lnSpc>
              <a:spcBef>
                <a:spcPts val="0"/>
              </a:spcBef>
              <a:spcAft>
                <a:spcPts val="0"/>
              </a:spcAft>
              <a:buClr>
                <a:srgbClr val="000000"/>
              </a:buClr>
              <a:buSzPts val="2400"/>
              <a:buChar char="–"/>
            </a:pPr>
            <a:r>
              <a:rPr lang="en-GB" dirty="0">
                <a:solidFill>
                  <a:srgbClr val="000000"/>
                </a:solidFill>
              </a:rPr>
              <a:t>u</a:t>
            </a:r>
            <a:r>
              <a:rPr lang="en-GB" b="0" i="0" u="none" strike="noStrike" dirty="0">
                <a:solidFill>
                  <a:srgbClr val="000000"/>
                </a:solidFill>
              </a:rPr>
              <a:t>sing renewable natural resources</a:t>
            </a:r>
            <a:endParaRPr dirty="0"/>
          </a:p>
          <a:p>
            <a:pPr marL="270000" lvl="1" indent="-270000" algn="l" rtl="0">
              <a:lnSpc>
                <a:spcPct val="100000"/>
              </a:lnSpc>
              <a:spcBef>
                <a:spcPts val="0"/>
              </a:spcBef>
              <a:spcAft>
                <a:spcPts val="0"/>
              </a:spcAft>
              <a:buClr>
                <a:srgbClr val="000000"/>
              </a:buClr>
              <a:buSzPts val="2400"/>
              <a:buChar char="–"/>
            </a:pPr>
            <a:r>
              <a:rPr lang="en-GB" dirty="0">
                <a:solidFill>
                  <a:srgbClr val="000000"/>
                </a:solidFill>
              </a:rPr>
              <a:t>u</a:t>
            </a:r>
            <a:r>
              <a:rPr lang="en-GB" b="0" i="0" u="none" strike="noStrike" dirty="0">
                <a:solidFill>
                  <a:srgbClr val="000000"/>
                </a:solidFill>
              </a:rPr>
              <a:t>sing renewable energy sources</a:t>
            </a:r>
            <a:endParaRPr dirty="0"/>
          </a:p>
          <a:p>
            <a:pPr marL="270000" lvl="1" indent="-270000" algn="l" rtl="0">
              <a:lnSpc>
                <a:spcPct val="100000"/>
              </a:lnSpc>
              <a:spcBef>
                <a:spcPts val="0"/>
              </a:spcBef>
              <a:spcAft>
                <a:spcPts val="0"/>
              </a:spcAft>
              <a:buClr>
                <a:srgbClr val="000000"/>
              </a:buClr>
              <a:buSzPts val="2400"/>
              <a:buChar char="–"/>
            </a:pPr>
            <a:r>
              <a:rPr lang="en-GB" b="0" i="0" u="none" strike="noStrike" dirty="0">
                <a:solidFill>
                  <a:srgbClr val="000000"/>
                </a:solidFill>
              </a:rPr>
              <a:t>adopting circular economy practices</a:t>
            </a:r>
            <a:endParaRPr dirty="0"/>
          </a:p>
          <a:p>
            <a:pPr marL="270000" lvl="1" indent="-270000" algn="l" rtl="0">
              <a:lnSpc>
                <a:spcPct val="100000"/>
              </a:lnSpc>
              <a:spcBef>
                <a:spcPts val="0"/>
              </a:spcBef>
              <a:spcAft>
                <a:spcPts val="0"/>
              </a:spcAft>
              <a:buClr>
                <a:srgbClr val="000000"/>
              </a:buClr>
              <a:buSzPts val="2400"/>
              <a:buChar char="–"/>
            </a:pPr>
            <a:r>
              <a:rPr lang="en-GB" dirty="0">
                <a:solidFill>
                  <a:srgbClr val="000000"/>
                </a:solidFill>
              </a:rPr>
              <a:t>r</a:t>
            </a:r>
            <a:r>
              <a:rPr lang="en-GB" b="0" i="0" u="none" strike="noStrike" dirty="0">
                <a:solidFill>
                  <a:srgbClr val="000000"/>
                </a:solidFill>
              </a:rPr>
              <a:t>epairing, reusing and recycling.</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482" name="Google Shape;482;p5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83" name="Google Shape;483;p5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50</a:t>
            </a:fld>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1"/>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Key performance indicators (KPIs)</a:t>
            </a:r>
            <a:endParaRPr dirty="0"/>
          </a:p>
        </p:txBody>
      </p:sp>
      <p:sp>
        <p:nvSpPr>
          <p:cNvPr id="490" name="Google Shape;490;p51"/>
          <p:cNvSpPr txBox="1">
            <a:spLocks noGrp="1"/>
          </p:cNvSpPr>
          <p:nvPr>
            <p:ph type="body" idx="1"/>
          </p:nvPr>
        </p:nvSpPr>
        <p:spPr>
          <a:xfrm>
            <a:off x="268605" y="100203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b="0" i="0" u="none" strike="noStrike" dirty="0">
                <a:solidFill>
                  <a:srgbClr val="000000"/>
                </a:solidFill>
              </a:rPr>
              <a:t>KPIs set a quantifiable standard to measure success for business objectives. They can:</a:t>
            </a:r>
            <a:endParaRPr dirty="0"/>
          </a:p>
          <a:p>
            <a:pPr marL="0" lvl="0" indent="0" algn="l" rtl="0">
              <a:lnSpc>
                <a:spcPct val="100000"/>
              </a:lnSpc>
              <a:spcBef>
                <a:spcPts val="0"/>
              </a:spcBef>
              <a:spcAft>
                <a:spcPts val="0"/>
              </a:spcAft>
              <a:buClr>
                <a:schemeClr val="dk1"/>
              </a:buClr>
              <a:buSzPts val="2400"/>
              <a:buNone/>
            </a:pPr>
            <a:endParaRPr dirty="0"/>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m</a:t>
            </a:r>
            <a:r>
              <a:rPr lang="en-GB" sz="2400" b="0" i="0" u="none" strike="noStrike" dirty="0">
                <a:solidFill>
                  <a:srgbClr val="000000"/>
                </a:solidFill>
                <a:latin typeface="Arial"/>
                <a:ea typeface="Arial"/>
                <a:cs typeface="Arial"/>
                <a:sym typeface="Arial"/>
              </a:rPr>
              <a:t>easure values of effectiveness</a:t>
            </a:r>
            <a:endParaRPr b="0" i="0" dirty="0">
              <a:solidFill>
                <a:srgbClr val="000000"/>
              </a:solidFill>
              <a:latin typeface="Arial"/>
              <a:ea typeface="Arial"/>
              <a:cs typeface="Arial"/>
              <a:sym typeface="Arial"/>
            </a:endParaRPr>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f</a:t>
            </a:r>
            <a:r>
              <a:rPr lang="en-GB" sz="2400" b="0" i="0" u="none" strike="noStrike" dirty="0">
                <a:solidFill>
                  <a:srgbClr val="000000"/>
                </a:solidFill>
                <a:latin typeface="Arial"/>
                <a:ea typeface="Arial"/>
                <a:cs typeface="Arial"/>
                <a:sym typeface="Arial"/>
              </a:rPr>
              <a:t>ocus on setting common goals</a:t>
            </a:r>
            <a:endParaRPr b="0" i="0" dirty="0">
              <a:solidFill>
                <a:srgbClr val="000000"/>
              </a:solidFill>
              <a:latin typeface="Arial"/>
              <a:ea typeface="Arial"/>
              <a:cs typeface="Arial"/>
              <a:sym typeface="Arial"/>
            </a:endParaRPr>
          </a:p>
          <a:p>
            <a:pPr marL="270000" lvl="1" indent="-270000" algn="l" rtl="0">
              <a:lnSpc>
                <a:spcPct val="100000"/>
              </a:lnSpc>
              <a:spcBef>
                <a:spcPts val="0"/>
              </a:spcBef>
              <a:spcAft>
                <a:spcPts val="0"/>
              </a:spcAft>
              <a:buClr>
                <a:schemeClr val="dk1"/>
              </a:buClr>
              <a:buSzPts val="2400"/>
              <a:buChar char="–"/>
            </a:pPr>
            <a:r>
              <a:rPr lang="en-GB" sz="2400" dirty="0"/>
              <a:t>set budgets, allowing objectives to be achieved</a:t>
            </a:r>
            <a:endParaRPr dirty="0"/>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m</a:t>
            </a:r>
            <a:r>
              <a:rPr lang="en-GB" sz="2400" b="0" i="0" u="none" strike="noStrike" dirty="0">
                <a:solidFill>
                  <a:srgbClr val="000000"/>
                </a:solidFill>
                <a:latin typeface="Arial"/>
                <a:ea typeface="Arial"/>
                <a:cs typeface="Arial"/>
                <a:sym typeface="Arial"/>
              </a:rPr>
              <a:t>easure the efficiency of time utilisation.</a:t>
            </a:r>
            <a:endParaRPr b="0" i="0" dirty="0">
              <a:solidFill>
                <a:srgbClr val="000000"/>
              </a:solidFill>
              <a:latin typeface="Arial"/>
              <a:ea typeface="Arial"/>
              <a:cs typeface="Arial"/>
              <a:sym typeface="Arial"/>
            </a:endParaRPr>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491" name="Google Shape;491;p5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492" name="Google Shape;492;p5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51</a:t>
            </a:fld>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2"/>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Business quality standards</a:t>
            </a:r>
            <a:endParaRPr dirty="0"/>
          </a:p>
        </p:txBody>
      </p:sp>
      <p:sp>
        <p:nvSpPr>
          <p:cNvPr id="499" name="Google Shape;499;p52"/>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b="0" i="0" u="none" strike="noStrike" dirty="0">
                <a:solidFill>
                  <a:srgbClr val="000000"/>
                </a:solidFill>
              </a:rPr>
              <a:t>The primary reason for quality standards is to satisfy customer expectations. Other reasons include</a:t>
            </a:r>
            <a:r>
              <a:rPr lang="en-GB" dirty="0">
                <a:solidFill>
                  <a:srgbClr val="000000"/>
                </a:solidFill>
              </a:rPr>
              <a:t>:</a:t>
            </a:r>
            <a:endParaRPr dirty="0"/>
          </a:p>
          <a:p>
            <a:pPr marL="0" lvl="0" indent="0" algn="l" rtl="0">
              <a:lnSpc>
                <a:spcPct val="100000"/>
              </a:lnSpc>
              <a:spcBef>
                <a:spcPts val="0"/>
              </a:spcBef>
              <a:spcAft>
                <a:spcPts val="0"/>
              </a:spcAft>
              <a:buClr>
                <a:schemeClr val="dk1"/>
              </a:buClr>
              <a:buSzPts val="2400"/>
              <a:buNone/>
            </a:pPr>
            <a:endParaRPr b="0" i="0" dirty="0">
              <a:solidFill>
                <a:srgbClr val="000000"/>
              </a:solidFill>
              <a:latin typeface="Arial"/>
              <a:ea typeface="Arial"/>
              <a:cs typeface="Arial"/>
              <a:sym typeface="Arial"/>
            </a:endParaRPr>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to e</a:t>
            </a:r>
            <a:r>
              <a:rPr lang="en-GB" sz="2400" b="0" i="0" u="none" strike="noStrike" dirty="0">
                <a:solidFill>
                  <a:srgbClr val="000000"/>
                </a:solidFill>
                <a:latin typeface="Arial"/>
                <a:ea typeface="Arial"/>
                <a:cs typeface="Arial"/>
                <a:sym typeface="Arial"/>
              </a:rPr>
              <a:t>nsure reliability and safety of products/services</a:t>
            </a:r>
            <a:endParaRPr sz="2400" b="0" i="0" dirty="0">
              <a:solidFill>
                <a:srgbClr val="000000"/>
              </a:solidFill>
              <a:latin typeface="Arial"/>
              <a:ea typeface="Arial"/>
              <a:cs typeface="Arial"/>
              <a:sym typeface="Arial"/>
            </a:endParaRPr>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to c</a:t>
            </a:r>
            <a:r>
              <a:rPr lang="en-GB" sz="2400" b="0" i="0" u="none" strike="noStrike" dirty="0">
                <a:solidFill>
                  <a:srgbClr val="000000"/>
                </a:solidFill>
                <a:latin typeface="Arial"/>
                <a:ea typeface="Arial"/>
                <a:cs typeface="Arial"/>
                <a:sym typeface="Arial"/>
              </a:rPr>
              <a:t>omply with legal and regulatory rules</a:t>
            </a:r>
            <a:endParaRPr sz="2400" b="0" i="0" dirty="0">
              <a:solidFill>
                <a:srgbClr val="000000"/>
              </a:solidFill>
              <a:latin typeface="Arial"/>
              <a:ea typeface="Arial"/>
              <a:cs typeface="Arial"/>
              <a:sym typeface="Arial"/>
            </a:endParaRPr>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to m</a:t>
            </a:r>
            <a:r>
              <a:rPr lang="en-GB" sz="2400" b="0" i="0" u="none" strike="noStrike" dirty="0">
                <a:solidFill>
                  <a:srgbClr val="000000"/>
                </a:solidFill>
                <a:latin typeface="Arial"/>
                <a:ea typeface="Arial"/>
                <a:cs typeface="Arial"/>
                <a:sym typeface="Arial"/>
              </a:rPr>
              <a:t>eet or exceed social and environmental objectives</a:t>
            </a:r>
            <a:endParaRPr sz="2400" b="0" i="0" dirty="0">
              <a:solidFill>
                <a:srgbClr val="000000"/>
              </a:solidFill>
              <a:latin typeface="Arial"/>
              <a:ea typeface="Arial"/>
              <a:cs typeface="Arial"/>
              <a:sym typeface="Arial"/>
            </a:endParaRPr>
          </a:p>
          <a:p>
            <a:pPr marL="270000" lvl="1" indent="-270000" algn="l" rtl="0">
              <a:lnSpc>
                <a:spcPct val="100000"/>
              </a:lnSpc>
              <a:spcBef>
                <a:spcPts val="0"/>
              </a:spcBef>
              <a:spcAft>
                <a:spcPts val="0"/>
              </a:spcAft>
              <a:buClr>
                <a:srgbClr val="000000"/>
              </a:buClr>
              <a:buSzPts val="2400"/>
              <a:buChar char="–"/>
            </a:pPr>
            <a:r>
              <a:rPr lang="en-GB" dirty="0">
                <a:solidFill>
                  <a:srgbClr val="000000"/>
                </a:solidFill>
                <a:latin typeface="Arial"/>
                <a:ea typeface="Arial"/>
                <a:cs typeface="Arial"/>
                <a:sym typeface="Arial"/>
              </a:rPr>
              <a:t>to m</a:t>
            </a:r>
            <a:r>
              <a:rPr lang="en-GB" sz="2400" b="0" i="0" u="none" strike="noStrike" dirty="0">
                <a:solidFill>
                  <a:srgbClr val="000000"/>
                </a:solidFill>
                <a:latin typeface="Arial"/>
                <a:ea typeface="Arial"/>
                <a:cs typeface="Arial"/>
                <a:sym typeface="Arial"/>
              </a:rPr>
              <a:t>eet business objectives.</a:t>
            </a:r>
            <a:endParaRPr b="0" i="0" dirty="0">
              <a:solidFill>
                <a:srgbClr val="000000"/>
              </a:solidFill>
              <a:latin typeface="Arial"/>
              <a:ea typeface="Arial"/>
              <a:cs typeface="Arial"/>
              <a:sym typeface="Arial"/>
            </a:endParaRPr>
          </a:p>
          <a:p>
            <a:pPr marL="0" lvl="1" indent="0" algn="l" rtl="0">
              <a:lnSpc>
                <a:spcPct val="100000"/>
              </a:lnSpc>
              <a:spcBef>
                <a:spcPts val="0"/>
              </a:spcBef>
              <a:spcAft>
                <a:spcPts val="0"/>
              </a:spcAft>
              <a:buClr>
                <a:schemeClr val="dk1"/>
              </a:buClr>
              <a:buSzPts val="2400"/>
              <a:buNone/>
            </a:pPr>
            <a:endParaRPr b="0" i="0" dirty="0">
              <a:solidFill>
                <a:srgbClr val="000000"/>
              </a:solidFill>
              <a:latin typeface="Arial"/>
              <a:ea typeface="Arial"/>
              <a:cs typeface="Arial"/>
              <a:sym typeface="Arial"/>
            </a:endParaRPr>
          </a:p>
          <a:p>
            <a:pPr marL="270000" lvl="1" indent="-117599" algn="l" rtl="0">
              <a:lnSpc>
                <a:spcPct val="100000"/>
              </a:lnSpc>
              <a:spcBef>
                <a:spcPts val="0"/>
              </a:spcBef>
              <a:spcAft>
                <a:spcPts val="0"/>
              </a:spcAft>
              <a:buClr>
                <a:schemeClr val="dk1"/>
              </a:buClr>
              <a:buSzPts val="2400"/>
              <a:buNone/>
            </a:pPr>
            <a:endParaRPr b="0" i="0" dirty="0">
              <a:solidFill>
                <a:srgbClr val="000000"/>
              </a:solidFill>
              <a:latin typeface="Arial"/>
              <a:ea typeface="Arial"/>
              <a:cs typeface="Arial"/>
              <a:sym typeface="Arial"/>
            </a:endParaRPr>
          </a:p>
          <a:p>
            <a:pPr marL="270000" lvl="1" indent="-117599" algn="l" rtl="0">
              <a:lnSpc>
                <a:spcPct val="100000"/>
              </a:lnSpc>
              <a:spcBef>
                <a:spcPts val="0"/>
              </a:spcBef>
              <a:spcAft>
                <a:spcPts val="0"/>
              </a:spcAft>
              <a:buClr>
                <a:schemeClr val="dk1"/>
              </a:buClr>
              <a:buSzPts val="2400"/>
              <a:buNone/>
            </a:pPr>
            <a:endParaRPr b="0" i="0" dirty="0">
              <a:solidFill>
                <a:srgbClr val="000000"/>
              </a:solidFill>
              <a:latin typeface="Arial"/>
              <a:ea typeface="Arial"/>
              <a:cs typeface="Arial"/>
              <a:sym typeface="Arial"/>
            </a:endParaRPr>
          </a:p>
          <a:p>
            <a:pPr marL="270000" lvl="1" indent="-117599"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500" name="Google Shape;500;p5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01" name="Google Shape;501;p5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Business and finance project</a:t>
            </a:r>
            <a:endParaRPr dirty="0"/>
          </a:p>
        </p:txBody>
      </p:sp>
      <p:sp>
        <p:nvSpPr>
          <p:cNvPr id="508" name="Google Shape;508;p5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You now have the analysis of the market research completed in the previous lesson, alongside a review of business objectives and standards.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en-GB" dirty="0"/>
              <a:t>You will now need to decide on the products you are wanting to sell within the veterinary practice. </a:t>
            </a:r>
            <a:endParaRPr sz="2400"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509" name="Google Shape;509;p5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10" name="Google Shape;510;p5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4"/>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Product research</a:t>
            </a:r>
            <a:endParaRPr sz="3600" dirty="0"/>
          </a:p>
        </p:txBody>
      </p:sp>
      <p:sp>
        <p:nvSpPr>
          <p:cNvPr id="517" name="Google Shape;517;p54"/>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sz="2400" dirty="0"/>
              <a:t>Complete research on </a:t>
            </a:r>
            <a:r>
              <a:rPr lang="en-GB" dirty="0"/>
              <a:t>a</a:t>
            </a:r>
            <a:r>
              <a:rPr lang="en-GB" sz="2400" dirty="0"/>
              <a:t> </a:t>
            </a:r>
            <a:r>
              <a:rPr lang="en-GB" dirty="0"/>
              <a:t>range of products</a:t>
            </a:r>
            <a:r>
              <a:rPr lang="en-GB" sz="2400" dirty="0"/>
              <a:t> and complete the </a:t>
            </a:r>
            <a:r>
              <a:rPr lang="en-GB" dirty="0"/>
              <a:t>tasks set. Think about:</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s</a:t>
            </a:r>
            <a:r>
              <a:rPr lang="en-GB" sz="2400" dirty="0"/>
              <a:t>ocial and environmental factors</a:t>
            </a:r>
            <a:endParaRPr sz="2400" dirty="0"/>
          </a:p>
          <a:p>
            <a:pPr marL="269875" lvl="1" indent="-269875" algn="l" rtl="0">
              <a:lnSpc>
                <a:spcPct val="100000"/>
              </a:lnSpc>
              <a:spcBef>
                <a:spcPts val="0"/>
              </a:spcBef>
              <a:spcAft>
                <a:spcPts val="0"/>
              </a:spcAft>
              <a:buClr>
                <a:schemeClr val="dk1"/>
              </a:buClr>
              <a:buSzPts val="2400"/>
              <a:buChar char="–"/>
            </a:pPr>
            <a:r>
              <a:rPr lang="en-GB" dirty="0"/>
              <a:t>c</a:t>
            </a:r>
            <a:r>
              <a:rPr lang="en-GB" sz="2400" dirty="0"/>
              <a:t>ustomer requirements</a:t>
            </a:r>
            <a:endParaRPr sz="2400" dirty="0"/>
          </a:p>
          <a:p>
            <a:pPr marL="269875" lvl="1" indent="-269875" algn="l" rtl="0">
              <a:lnSpc>
                <a:spcPct val="100000"/>
              </a:lnSpc>
              <a:spcBef>
                <a:spcPts val="0"/>
              </a:spcBef>
              <a:spcAft>
                <a:spcPts val="0"/>
              </a:spcAft>
              <a:buClr>
                <a:schemeClr val="dk1"/>
              </a:buClr>
              <a:buSzPts val="2400"/>
              <a:buChar char="–"/>
            </a:pPr>
            <a:r>
              <a:rPr lang="en-GB" dirty="0"/>
              <a:t>types of products (e.g. toys, supplements, clothing and first-aid equipment). </a:t>
            </a:r>
            <a:endParaRPr sz="2400" dirty="0"/>
          </a:p>
          <a:p>
            <a:pPr marL="269875" lvl="1" indent="-117475"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518" name="Google Shape;518;p5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19" name="Google Shape;519;p5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526" name="Google Shape;526;p55"/>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Research and identify a range of suppliers for the products chosen for the business proposal.</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527" name="Google Shape;527;p5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28" name="Google Shape;528;p5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6"/>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5</a:t>
            </a:r>
            <a:endParaRPr dirty="0"/>
          </a:p>
        </p:txBody>
      </p:sp>
      <p:sp>
        <p:nvSpPr>
          <p:cNvPr id="535" name="Google Shape;535;p56"/>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Business costs</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7"/>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542" name="Google Shape;542;p57"/>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review the various types of costs incurred by businesses</a:t>
            </a:r>
            <a:endParaRPr sz="2400" dirty="0"/>
          </a:p>
          <a:p>
            <a:pPr marL="269875" lvl="1" indent="-269875" algn="l" rtl="0">
              <a:lnSpc>
                <a:spcPct val="100000"/>
              </a:lnSpc>
              <a:spcBef>
                <a:spcPts val="0"/>
              </a:spcBef>
              <a:spcAft>
                <a:spcPts val="0"/>
              </a:spcAft>
              <a:buClr>
                <a:schemeClr val="dk1"/>
              </a:buClr>
              <a:buSzPts val="2400"/>
              <a:buChar char="–"/>
            </a:pPr>
            <a:r>
              <a:rPr lang="en-GB" sz="2400" dirty="0"/>
              <a:t>review the types of taxation from a business perspective</a:t>
            </a:r>
            <a:endParaRPr sz="2400" dirty="0"/>
          </a:p>
          <a:p>
            <a:pPr marL="269875" lvl="1" indent="-269875" algn="l" rtl="0">
              <a:lnSpc>
                <a:spcPct val="100000"/>
              </a:lnSpc>
              <a:spcBef>
                <a:spcPts val="0"/>
              </a:spcBef>
              <a:spcAft>
                <a:spcPts val="0"/>
              </a:spcAft>
              <a:buClr>
                <a:schemeClr val="dk1"/>
              </a:buClr>
              <a:buSzPts val="2400"/>
              <a:buChar char="–"/>
            </a:pPr>
            <a:r>
              <a:rPr lang="en-GB" dirty="0"/>
              <a:t>identify the various costs involved within your business project. </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543" name="Google Shape;543;p5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44" name="Google Shape;544;p5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57</a:t>
            </a:fld>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8"/>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551" name="Google Shape;551;p58"/>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r>
              <a:rPr lang="en-GB" dirty="0"/>
              <a:t>In your learner record of work, complete the start of your self-assessment of learning.</a:t>
            </a:r>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552" name="Google Shape;552;p5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53" name="Google Shape;553;p5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58</a:t>
            </a:fld>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9"/>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560" name="Google Shape;560;p59"/>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561" name="Google Shape;561;p5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62" name="Google Shape;562;p5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59</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281781" y="286975"/>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Case st</a:t>
            </a:r>
            <a:r>
              <a:rPr lang="en-GB" dirty="0"/>
              <a:t>udies</a:t>
            </a:r>
            <a:endParaRPr sz="3600" dirty="0"/>
          </a:p>
        </p:txBody>
      </p:sp>
      <p:sp>
        <p:nvSpPr>
          <p:cNvPr id="91" name="Google Shape;91;p6"/>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Identify key features of your case study and answer the questions in your case study sheet.</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Be prepared to feed back to the class.</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Take notes about other case studies and your peers’ feedback.</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92" name="Google Shape;92;p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3" name="Google Shape;93;p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a:t>
            </a:fld>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0"/>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Types of costs</a:t>
            </a:r>
            <a:endParaRPr sz="3600" dirty="0"/>
          </a:p>
        </p:txBody>
      </p:sp>
      <p:sp>
        <p:nvSpPr>
          <p:cNvPr id="569" name="Google Shape;569;p6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1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en-GB" dirty="0"/>
              <a:t>Individually create a mind map of the types of costs relating to your chosen products for your business proposal. </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570" name="Google Shape;570;p6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71" name="Google Shape;571;p6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60</a:t>
            </a:fld>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1"/>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The types of costs</a:t>
            </a:r>
            <a:endParaRPr sz="3600" dirty="0"/>
          </a:p>
        </p:txBody>
      </p:sp>
      <p:sp>
        <p:nvSpPr>
          <p:cNvPr id="578" name="Google Shape;578;p61"/>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Place the identified costs into two or three categories.</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Discuss the possible different categories within your groups. </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Create a table or image of these categories relating to the costs you have identified as part of your business proposal. </a:t>
            </a:r>
            <a:endParaRPr dirty="0"/>
          </a:p>
          <a:p>
            <a:pPr marL="0" lvl="0" indent="0" algn="l" rtl="0">
              <a:lnSpc>
                <a:spcPct val="100000"/>
              </a:lnSpc>
              <a:spcBef>
                <a:spcPts val="0"/>
              </a:spcBef>
              <a:spcAft>
                <a:spcPts val="0"/>
              </a:spcAft>
              <a:buClr>
                <a:schemeClr val="dk1"/>
              </a:buClr>
              <a:buSzPts val="2400"/>
              <a:buNone/>
            </a:pPr>
            <a:endParaRPr dirty="0"/>
          </a:p>
        </p:txBody>
      </p:sp>
      <p:sp>
        <p:nvSpPr>
          <p:cNvPr id="579" name="Google Shape;579;p6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80" name="Google Shape;580;p6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61</a:t>
            </a:fld>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2"/>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Possible categories summary</a:t>
            </a:r>
            <a:endParaRPr sz="3600" dirty="0"/>
          </a:p>
        </p:txBody>
      </p:sp>
      <p:sp>
        <p:nvSpPr>
          <p:cNvPr id="587" name="Google Shape;587;p62"/>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270000" lvl="1" indent="-270000" algn="l" rtl="0">
              <a:lnSpc>
                <a:spcPct val="200000"/>
              </a:lnSpc>
              <a:spcBef>
                <a:spcPts val="0"/>
              </a:spcBef>
              <a:spcAft>
                <a:spcPts val="0"/>
              </a:spcAft>
              <a:buClr>
                <a:schemeClr val="dk1"/>
              </a:buClr>
              <a:buSzPts val="2400"/>
              <a:buChar char="–"/>
            </a:pPr>
            <a:r>
              <a:rPr lang="en-GB" dirty="0"/>
              <a:t>Revenue and capital expenditure</a:t>
            </a:r>
            <a:endParaRPr dirty="0"/>
          </a:p>
          <a:p>
            <a:pPr marL="270000" lvl="1" indent="-270000" algn="l" rtl="0">
              <a:lnSpc>
                <a:spcPct val="200000"/>
              </a:lnSpc>
              <a:spcBef>
                <a:spcPts val="0"/>
              </a:spcBef>
              <a:spcAft>
                <a:spcPts val="0"/>
              </a:spcAft>
              <a:buClr>
                <a:schemeClr val="dk1"/>
              </a:buClr>
              <a:buSzPts val="2400"/>
              <a:buChar char="–"/>
            </a:pPr>
            <a:r>
              <a:rPr lang="en-GB" dirty="0"/>
              <a:t>Recurring and non-recurring expenditure</a:t>
            </a:r>
            <a:endParaRPr dirty="0"/>
          </a:p>
          <a:p>
            <a:pPr marL="270000" lvl="1" indent="-270000" algn="l" rtl="0">
              <a:lnSpc>
                <a:spcPct val="200000"/>
              </a:lnSpc>
              <a:spcBef>
                <a:spcPts val="0"/>
              </a:spcBef>
              <a:spcAft>
                <a:spcPts val="0"/>
              </a:spcAft>
              <a:buClr>
                <a:schemeClr val="dk1"/>
              </a:buClr>
              <a:buSzPts val="2400"/>
              <a:buChar char="–"/>
            </a:pPr>
            <a:r>
              <a:rPr lang="en-GB" dirty="0"/>
              <a:t>Pay and non-pay expenditure</a:t>
            </a:r>
            <a:endParaRPr dirty="0"/>
          </a:p>
          <a:p>
            <a:pPr marL="0" lvl="0" indent="0" algn="l" rtl="0">
              <a:lnSpc>
                <a:spcPct val="100000"/>
              </a:lnSpc>
              <a:spcBef>
                <a:spcPts val="0"/>
              </a:spcBef>
              <a:spcAft>
                <a:spcPts val="0"/>
              </a:spcAft>
              <a:buClr>
                <a:schemeClr val="dk1"/>
              </a:buClr>
              <a:buSzPts val="2400"/>
              <a:buNone/>
            </a:pPr>
            <a:endParaRPr dirty="0"/>
          </a:p>
        </p:txBody>
      </p:sp>
      <p:sp>
        <p:nvSpPr>
          <p:cNvPr id="588" name="Google Shape;588;p6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89" name="Google Shape;589;p6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62</a:t>
            </a:fld>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PowerPoint critique</a:t>
            </a:r>
            <a:endParaRPr sz="3600" dirty="0"/>
          </a:p>
        </p:txBody>
      </p:sp>
      <p:sp>
        <p:nvSpPr>
          <p:cNvPr id="596" name="Google Shape;596;p63"/>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Out of the below slides identify in your groups which slide you feel is more effective.</a:t>
            </a:r>
            <a:endParaRPr sz="2400" dirty="0"/>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597" name="Google Shape;597;p6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598" name="Google Shape;598;p6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63</a:t>
            </a:fld>
            <a:endParaRPr dirty="0"/>
          </a:p>
        </p:txBody>
      </p:sp>
      <p:pic>
        <p:nvPicPr>
          <p:cNvPr id="599" name="Google Shape;599;p63" descr="A screenshot of a tax form"/>
          <p:cNvPicPr preferRelativeResize="0"/>
          <p:nvPr/>
        </p:nvPicPr>
        <p:blipFill rotWithShape="1">
          <a:blip r:embed="rId3">
            <a:alphaModFix/>
          </a:blip>
          <a:srcRect l="1727" t="4417" r="3873" b="6963"/>
          <a:stretch/>
        </p:blipFill>
        <p:spPr>
          <a:xfrm>
            <a:off x="111759" y="1843088"/>
            <a:ext cx="4457301" cy="2850833"/>
          </a:xfrm>
          <a:prstGeom prst="rect">
            <a:avLst/>
          </a:prstGeom>
          <a:noFill/>
          <a:ln>
            <a:noFill/>
          </a:ln>
        </p:spPr>
      </p:pic>
      <p:pic>
        <p:nvPicPr>
          <p:cNvPr id="600" name="Google Shape;600;p63" descr="A screenshot of a tax form"/>
          <p:cNvPicPr preferRelativeResize="0"/>
          <p:nvPr/>
        </p:nvPicPr>
        <p:blipFill rotWithShape="1">
          <a:blip r:embed="rId4">
            <a:alphaModFix/>
          </a:blip>
          <a:srcRect t="2635" r="2522" b="2635"/>
          <a:stretch/>
        </p:blipFill>
        <p:spPr>
          <a:xfrm>
            <a:off x="4444020" y="1843088"/>
            <a:ext cx="4461025" cy="277180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sz="3600" dirty="0"/>
              <a:t>Taxation</a:t>
            </a:r>
            <a:r>
              <a:rPr lang="en-GB" dirty="0"/>
              <a:t> and government costs</a:t>
            </a:r>
            <a:endParaRPr sz="3600" dirty="0"/>
          </a:p>
        </p:txBody>
      </p:sp>
      <p:sp>
        <p:nvSpPr>
          <p:cNvPr id="607" name="Google Shape;607;p64"/>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dirty="0">
                <a:solidFill>
                  <a:srgbClr val="000000"/>
                </a:solidFill>
              </a:rPr>
              <a:t>Task 2 </a:t>
            </a:r>
            <a:endParaRPr dirty="0"/>
          </a:p>
          <a:p>
            <a:pPr marL="0" lvl="0" indent="0" algn="l" rtl="0">
              <a:lnSpc>
                <a:spcPct val="100000"/>
              </a:lnSpc>
              <a:spcBef>
                <a:spcPts val="0"/>
              </a:spcBef>
              <a:spcAft>
                <a:spcPts val="0"/>
              </a:spcAft>
              <a:buClr>
                <a:schemeClr val="dk1"/>
              </a:buClr>
              <a:buSzPts val="2400"/>
              <a:buNone/>
            </a:pPr>
            <a:r>
              <a:rPr lang="en-GB" dirty="0"/>
              <a:t>Further costs will need to be reviewed as part of business diversification. </a:t>
            </a:r>
            <a:endParaRPr dirty="0"/>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In groups, design a PowerPoint slide relating to the allocated government cost provided.</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As a group, you will then present this to the rest of the class.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608" name="Google Shape;608;p6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09" name="Google Shape;609;p6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64</a:t>
            </a:fld>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5"/>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616" name="Google Shape;616;p65"/>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Complete your learner record of work.</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Provide an overview of your business proposal with the evidence collated so far. This can be completed in a layout of your choice.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617" name="Google Shape;617;p6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18" name="Google Shape;618;p6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65</a:t>
            </a:fld>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6"/>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Business and finance project overview</a:t>
            </a:r>
            <a:endParaRPr dirty="0"/>
          </a:p>
        </p:txBody>
      </p:sp>
      <p:sp>
        <p:nvSpPr>
          <p:cNvPr id="625" name="Google Shape;625;p66"/>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The overview is an opportunity for you to reflect and show evidence of the progress made on your project so far. We’ve covered:</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market research and analysis</a:t>
            </a:r>
            <a:endParaRPr sz="2400" dirty="0"/>
          </a:p>
          <a:p>
            <a:pPr marL="269875" lvl="1" indent="-269875" algn="l" rtl="0">
              <a:lnSpc>
                <a:spcPct val="100000"/>
              </a:lnSpc>
              <a:spcBef>
                <a:spcPts val="0"/>
              </a:spcBef>
              <a:spcAft>
                <a:spcPts val="0"/>
              </a:spcAft>
              <a:buClr>
                <a:schemeClr val="dk1"/>
              </a:buClr>
              <a:buSzPts val="2400"/>
              <a:buChar char="–"/>
            </a:pPr>
            <a:r>
              <a:rPr lang="en-GB" dirty="0"/>
              <a:t>business objectives, values and standards</a:t>
            </a:r>
            <a:endParaRPr sz="2400" dirty="0"/>
          </a:p>
          <a:p>
            <a:pPr marL="269875" lvl="1" indent="-269875" algn="l" rtl="0">
              <a:lnSpc>
                <a:spcPct val="100000"/>
              </a:lnSpc>
              <a:spcBef>
                <a:spcPts val="0"/>
              </a:spcBef>
              <a:spcAft>
                <a:spcPts val="0"/>
              </a:spcAft>
              <a:buClr>
                <a:schemeClr val="dk1"/>
              </a:buClr>
              <a:buSzPts val="2400"/>
              <a:buChar char="–"/>
            </a:pPr>
            <a:r>
              <a:rPr lang="en-GB" dirty="0"/>
              <a:t>business costs. </a:t>
            </a:r>
            <a:endParaRPr dirty="0"/>
          </a:p>
          <a:p>
            <a:pPr marL="0" lvl="0" indent="0" algn="l" rtl="0">
              <a:lnSpc>
                <a:spcPct val="100000"/>
              </a:lnSpc>
              <a:spcBef>
                <a:spcPts val="0"/>
              </a:spcBef>
              <a:spcAft>
                <a:spcPts val="0"/>
              </a:spcAft>
              <a:buClr>
                <a:schemeClr val="dk1"/>
              </a:buClr>
              <a:buSzPts val="2400"/>
              <a:buNone/>
            </a:pPr>
            <a:endParaRPr dirty="0"/>
          </a:p>
        </p:txBody>
      </p:sp>
      <p:sp>
        <p:nvSpPr>
          <p:cNvPr id="626" name="Google Shape;626;p6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27" name="Google Shape;627;p6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66</a:t>
            </a:fld>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7"/>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6</a:t>
            </a:r>
            <a:endParaRPr dirty="0"/>
          </a:p>
        </p:txBody>
      </p:sp>
      <p:sp>
        <p:nvSpPr>
          <p:cNvPr id="634" name="Google Shape;634;p67"/>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Calculating selling price of goods</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8"/>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641" name="Google Shape;641;p6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recall knowledge and understanding of the definition of profit within a business context</a:t>
            </a:r>
            <a:endParaRPr sz="2400" dirty="0"/>
          </a:p>
          <a:p>
            <a:pPr marL="269875" lvl="1" indent="-269875" algn="l" rtl="0">
              <a:lnSpc>
                <a:spcPct val="100000"/>
              </a:lnSpc>
              <a:spcBef>
                <a:spcPts val="0"/>
              </a:spcBef>
              <a:spcAft>
                <a:spcPts val="0"/>
              </a:spcAft>
              <a:buClr>
                <a:schemeClr val="dk1"/>
              </a:buClr>
              <a:buSzPts val="2400"/>
              <a:buChar char="–"/>
            </a:pPr>
            <a:r>
              <a:rPr lang="en-GB" dirty="0"/>
              <a:t>review and identify how products are priced to ensure  rate of profit margins</a:t>
            </a:r>
            <a:endParaRPr dirty="0"/>
          </a:p>
          <a:p>
            <a:pPr marL="269875" lvl="1" indent="-269875" algn="l" rtl="0">
              <a:lnSpc>
                <a:spcPct val="100000"/>
              </a:lnSpc>
              <a:spcBef>
                <a:spcPts val="0"/>
              </a:spcBef>
              <a:spcAft>
                <a:spcPts val="0"/>
              </a:spcAft>
              <a:buClr>
                <a:schemeClr val="dk1"/>
              </a:buClr>
              <a:buSzPts val="2400"/>
              <a:buChar char="–"/>
            </a:pPr>
            <a:r>
              <a:rPr lang="en-GB" dirty="0"/>
              <a:t>identify and complete the steps involved in calculating the costs of goods for the business proposal</a:t>
            </a:r>
            <a:endParaRPr sz="2400" dirty="0"/>
          </a:p>
          <a:p>
            <a:pPr marL="269875" lvl="1" indent="-269875" algn="l" rtl="0">
              <a:lnSpc>
                <a:spcPct val="100000"/>
              </a:lnSpc>
              <a:spcBef>
                <a:spcPts val="0"/>
              </a:spcBef>
              <a:spcAft>
                <a:spcPts val="0"/>
              </a:spcAft>
              <a:buClr>
                <a:schemeClr val="dk1"/>
              </a:buClr>
              <a:buSzPts val="2400"/>
              <a:buChar char="–"/>
            </a:pPr>
            <a:r>
              <a:rPr lang="en-GB" dirty="0"/>
              <a:t>identify the suitable price of the products for the business proposal.</a:t>
            </a:r>
            <a:endParaRPr dirty="0"/>
          </a:p>
          <a:p>
            <a:pPr marL="0" lvl="0" indent="0" algn="l" rtl="0">
              <a:lnSpc>
                <a:spcPct val="100000"/>
              </a:lnSpc>
              <a:spcBef>
                <a:spcPts val="0"/>
              </a:spcBef>
              <a:spcAft>
                <a:spcPts val="0"/>
              </a:spcAft>
              <a:buClr>
                <a:schemeClr val="dk1"/>
              </a:buClr>
              <a:buSzPts val="2400"/>
              <a:buNone/>
            </a:pPr>
            <a:endParaRPr dirty="0"/>
          </a:p>
        </p:txBody>
      </p:sp>
      <p:sp>
        <p:nvSpPr>
          <p:cNvPr id="642" name="Google Shape;642;p6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43" name="Google Shape;643;p6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68</a:t>
            </a:fld>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9"/>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650" name="Google Shape;650;p69"/>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your learner record of work, complete the start of your self-assessment of learning</a:t>
            </a:r>
            <a:r>
              <a:rPr lang="en-GB" sz="2400" dirty="0"/>
              <a:t>. This </a:t>
            </a:r>
            <a:r>
              <a:rPr lang="en-GB" dirty="0"/>
              <a:t>includes the following tasks:</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651" name="Google Shape;651;p6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52" name="Google Shape;652;p6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69</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281781" y="291103"/>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What is peer reviewing?</a:t>
            </a:r>
            <a:endParaRPr sz="3600" dirty="0"/>
          </a:p>
        </p:txBody>
      </p:sp>
      <p:sp>
        <p:nvSpPr>
          <p:cNvPr id="100" name="Google Shape;100;p7"/>
          <p:cNvSpPr txBox="1">
            <a:spLocks noGrp="1"/>
          </p:cNvSpPr>
          <p:nvPr>
            <p:ph type="body" idx="1"/>
          </p:nvPr>
        </p:nvSpPr>
        <p:spPr>
          <a:xfrm>
            <a:off x="288925" y="990528"/>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Peer review is the evaluation of work by one or more people with similar competencies as the producers of the work.</a:t>
            </a:r>
            <a:r>
              <a:rPr lang="en-GB" dirty="0">
                <a:solidFill>
                  <a:srgbClr val="E51C41"/>
                </a:solidFill>
              </a:rPr>
              <a:t> </a:t>
            </a:r>
            <a:endParaRPr dirty="0"/>
          </a:p>
          <a:p>
            <a:pPr marL="0" lvl="0" indent="0" algn="l" rtl="0">
              <a:lnSpc>
                <a:spcPct val="100000"/>
              </a:lnSpc>
              <a:spcBef>
                <a:spcPts val="0"/>
              </a:spcBef>
              <a:spcAft>
                <a:spcPts val="0"/>
              </a:spcAft>
              <a:buClr>
                <a:schemeClr val="dk1"/>
              </a:buClr>
              <a:buSzPts val="2400"/>
              <a:buNone/>
            </a:pPr>
            <a:endParaRPr sz="2400" dirty="0">
              <a:solidFill>
                <a:srgbClr val="E51C41"/>
              </a:solidFill>
            </a:endParaRPr>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101" name="Google Shape;101;p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02" name="Google Shape;102;p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a:t>
            </a:fld>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0"/>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659" name="Google Shape;659;p70"/>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660" name="Google Shape;660;p7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61" name="Google Shape;661;p7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70</a:t>
            </a:fld>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1"/>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Definition of profit</a:t>
            </a:r>
            <a:endParaRPr sz="3600" dirty="0"/>
          </a:p>
        </p:txBody>
      </p:sp>
      <p:sp>
        <p:nvSpPr>
          <p:cNvPr id="668" name="Google Shape;668;p71"/>
          <p:cNvSpPr txBox="1">
            <a:spLocks noGrp="1"/>
          </p:cNvSpPr>
          <p:nvPr>
            <p:ph type="body" idx="1"/>
          </p:nvPr>
        </p:nvSpPr>
        <p:spPr>
          <a:xfrm>
            <a:off x="254320" y="986400"/>
            <a:ext cx="7722376"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1 </a:t>
            </a:r>
            <a:endParaRPr sz="2400" dirty="0"/>
          </a:p>
          <a:p>
            <a:pPr marL="0" lvl="1" indent="0" algn="l" rtl="0">
              <a:lnSpc>
                <a:spcPct val="100000"/>
              </a:lnSpc>
              <a:spcBef>
                <a:spcPts val="0"/>
              </a:spcBef>
              <a:spcAft>
                <a:spcPts val="0"/>
              </a:spcAft>
              <a:buClr>
                <a:srgbClr val="000000"/>
              </a:buClr>
              <a:buSzPts val="2400"/>
              <a:buNone/>
            </a:pPr>
            <a:r>
              <a:rPr lang="en-GB" dirty="0">
                <a:solidFill>
                  <a:srgbClr val="000000"/>
                </a:solidFill>
              </a:rPr>
              <a:t>In small groups, complete effective research to identify a suitable definition of profit to present to the rest of the class.</a:t>
            </a:r>
            <a:endParaRPr dirty="0"/>
          </a:p>
          <a:p>
            <a:pPr marL="0" lvl="1" indent="0" algn="l" rtl="0">
              <a:lnSpc>
                <a:spcPct val="100000"/>
              </a:lnSpc>
              <a:spcBef>
                <a:spcPts val="0"/>
              </a:spcBef>
              <a:spcAft>
                <a:spcPts val="0"/>
              </a:spcAft>
              <a:buClr>
                <a:schemeClr val="dk1"/>
              </a:buClr>
              <a:buSzPts val="2400"/>
              <a:buNone/>
            </a:pPr>
            <a:r>
              <a:rPr lang="en-GB" dirty="0"/>
              <a:t>The definition needs to be succinct and understandable for a non-financial audience. </a:t>
            </a:r>
            <a:endParaRPr dirty="0"/>
          </a:p>
          <a:p>
            <a:pPr marL="0" lvl="1" indent="0" algn="l" rtl="0">
              <a:lnSpc>
                <a:spcPct val="100000"/>
              </a:lnSpc>
              <a:spcBef>
                <a:spcPts val="0"/>
              </a:spcBef>
              <a:spcAft>
                <a:spcPts val="0"/>
              </a:spcAft>
              <a:buClr>
                <a:srgbClr val="000000"/>
              </a:buClr>
              <a:buSzPts val="2400"/>
              <a:buNone/>
            </a:pPr>
            <a:r>
              <a:rPr lang="en-GB" dirty="0">
                <a:solidFill>
                  <a:srgbClr val="000000"/>
                </a:solidFill>
              </a:rPr>
              <a:t>We will then discuss as a whole class a suitable definition based on your presentations and feedback. </a:t>
            </a:r>
            <a:endParaRPr dirty="0"/>
          </a:p>
          <a:p>
            <a:pPr marL="0" lvl="1" indent="0" algn="l" rtl="0">
              <a:lnSpc>
                <a:spcPct val="100000"/>
              </a:lnSpc>
              <a:spcBef>
                <a:spcPts val="0"/>
              </a:spcBef>
              <a:spcAft>
                <a:spcPts val="0"/>
              </a:spcAft>
              <a:buClr>
                <a:schemeClr val="dk1"/>
              </a:buClr>
              <a:buSzPts val="2400"/>
              <a:buNone/>
            </a:pPr>
            <a:r>
              <a:rPr lang="en-GB" dirty="0"/>
              <a:t>Note the website and the date and time it was accessed for any information quoted. </a:t>
            </a: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669" name="Google Shape;669;p7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70" name="Google Shape;670;p7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71</a:t>
            </a:fld>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2"/>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How to price a product</a:t>
            </a:r>
            <a:endParaRPr sz="3600" dirty="0"/>
          </a:p>
        </p:txBody>
      </p:sp>
      <p:sp>
        <p:nvSpPr>
          <p:cNvPr id="677" name="Google Shape;677;p72"/>
          <p:cNvSpPr txBox="1">
            <a:spLocks noGrp="1"/>
          </p:cNvSpPr>
          <p:nvPr>
            <p:ph type="body" idx="1"/>
          </p:nvPr>
        </p:nvSpPr>
        <p:spPr>
          <a:xfrm>
            <a:off x="27464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a:t>
            </a:r>
            <a:r>
              <a:rPr lang="en-GB" dirty="0">
                <a:solidFill>
                  <a:srgbClr val="000000"/>
                </a:solidFill>
              </a:rPr>
              <a:t> 2 </a:t>
            </a:r>
            <a:endParaRPr dirty="0">
              <a:solidFill>
                <a:srgbClr val="E51C41"/>
              </a:solidFill>
            </a:endParaRPr>
          </a:p>
          <a:p>
            <a:pPr marL="0" lvl="0" indent="0" algn="l" rtl="0">
              <a:lnSpc>
                <a:spcPct val="100000"/>
              </a:lnSpc>
              <a:spcBef>
                <a:spcPts val="0"/>
              </a:spcBef>
              <a:spcAft>
                <a:spcPts val="0"/>
              </a:spcAft>
              <a:buClr>
                <a:schemeClr val="dk1"/>
              </a:buClr>
              <a:buSzPts val="2400"/>
              <a:buNone/>
            </a:pPr>
            <a:r>
              <a:rPr lang="en-GB" dirty="0"/>
              <a:t>Individually read the article guiding start-up businesses on how to price products (</a:t>
            </a:r>
            <a:r>
              <a:rPr lang="en-GB" u="sng"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Starling Bank handout</a:t>
            </a:r>
            <a:r>
              <a:rPr lang="en-GB" dirty="0">
                <a:latin typeface="Arial"/>
                <a:ea typeface="Arial"/>
                <a:cs typeface="Arial"/>
                <a:sym typeface="Arial"/>
              </a:rPr>
              <a:t>).</a:t>
            </a:r>
            <a:endParaRPr dirty="0"/>
          </a:p>
          <a:p>
            <a:pPr marL="270000" lvl="1" indent="-117599" algn="l" rtl="0">
              <a:lnSpc>
                <a:spcPct val="100000"/>
              </a:lnSpc>
              <a:spcBef>
                <a:spcPts val="0"/>
              </a:spcBef>
              <a:spcAft>
                <a:spcPts val="0"/>
              </a:spcAft>
              <a:buClr>
                <a:schemeClr val="dk1"/>
              </a:buClr>
              <a:buSzPts val="2400"/>
              <a:buNone/>
            </a:pPr>
            <a:endParaRPr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Identify and note the key points that will be useful for your business proposal. </a:t>
            </a:r>
            <a:endParaRPr dirty="0"/>
          </a:p>
          <a:p>
            <a:pPr marL="270000" lvl="1" indent="-117599" algn="l" rtl="0">
              <a:lnSpc>
                <a:spcPct val="100000"/>
              </a:lnSpc>
              <a:spcBef>
                <a:spcPts val="0"/>
              </a:spcBef>
              <a:spcAft>
                <a:spcPts val="0"/>
              </a:spcAft>
              <a:buClr>
                <a:schemeClr val="dk1"/>
              </a:buClr>
              <a:buSzPts val="2400"/>
              <a:buNone/>
            </a:pPr>
            <a:endParaRPr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Be ready to answer questions and contribute to a class discussion. </a:t>
            </a: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678" name="Google Shape;678;p7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79" name="Google Shape;679;p7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72</a:t>
            </a:fld>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Calculate cost of goods</a:t>
            </a:r>
            <a:endParaRPr sz="3600" dirty="0"/>
          </a:p>
        </p:txBody>
      </p:sp>
      <p:sp>
        <p:nvSpPr>
          <p:cNvPr id="686" name="Google Shape;686;p7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3</a:t>
            </a:r>
            <a:endParaRPr sz="2400" dirty="0"/>
          </a:p>
          <a:p>
            <a:pPr marL="0" lvl="0" indent="0" algn="l" rtl="0">
              <a:lnSpc>
                <a:spcPct val="100000"/>
              </a:lnSpc>
              <a:spcBef>
                <a:spcPts val="0"/>
              </a:spcBef>
              <a:spcAft>
                <a:spcPts val="0"/>
              </a:spcAft>
              <a:buClr>
                <a:schemeClr val="dk1"/>
              </a:buClr>
              <a:buSzPts val="2400"/>
              <a:buNone/>
            </a:pPr>
            <a:r>
              <a:rPr lang="en-GB" dirty="0"/>
              <a:t>Follow these steps for one of your products to gain vital information for your business proposal.</a:t>
            </a:r>
            <a:endParaRPr dirty="0"/>
          </a:p>
          <a:p>
            <a:pPr marL="0" lvl="0" indent="0" algn="l" rtl="0">
              <a:lnSpc>
                <a:spcPct val="100000"/>
              </a:lnSpc>
              <a:spcBef>
                <a:spcPts val="0"/>
              </a:spcBef>
              <a:spcAft>
                <a:spcPts val="0"/>
              </a:spcAft>
              <a:buClr>
                <a:schemeClr val="dk1"/>
              </a:buClr>
              <a:buSzPts val="2400"/>
              <a:buNone/>
            </a:pPr>
            <a:endParaRPr sz="2400" dirty="0"/>
          </a:p>
          <a:p>
            <a:pPr marL="270000" lvl="1" indent="-270000" algn="l" rtl="0">
              <a:lnSpc>
                <a:spcPct val="100000"/>
              </a:lnSpc>
              <a:spcBef>
                <a:spcPts val="0"/>
              </a:spcBef>
              <a:spcAft>
                <a:spcPts val="0"/>
              </a:spcAft>
              <a:buClr>
                <a:schemeClr val="dk1"/>
              </a:buClr>
              <a:buSzPts val="2400"/>
              <a:buChar char="–"/>
            </a:pPr>
            <a:r>
              <a:rPr lang="en-GB" dirty="0">
                <a:latin typeface="Arial"/>
                <a:ea typeface="Arial"/>
                <a:cs typeface="Arial"/>
                <a:sym typeface="Arial"/>
              </a:rPr>
              <a:t>Step 1 – Research a supplier and choose one product that is part of their business proposal. </a:t>
            </a:r>
            <a:endParaRPr sz="2400" dirty="0"/>
          </a:p>
          <a:p>
            <a:pPr marL="270000" lvl="1" indent="-270000" algn="l" rtl="0">
              <a:lnSpc>
                <a:spcPct val="100000"/>
              </a:lnSpc>
              <a:spcBef>
                <a:spcPts val="0"/>
              </a:spcBef>
              <a:spcAft>
                <a:spcPts val="0"/>
              </a:spcAft>
              <a:buClr>
                <a:schemeClr val="dk1"/>
              </a:buClr>
              <a:buSzPts val="2400"/>
              <a:buChar char="–"/>
            </a:pPr>
            <a:r>
              <a:rPr lang="en-GB" sz="2400" dirty="0">
                <a:latin typeface="Arial"/>
                <a:ea typeface="Arial"/>
                <a:cs typeface="Arial"/>
                <a:sym typeface="Arial"/>
              </a:rPr>
              <a:t>Step </a:t>
            </a:r>
            <a:r>
              <a:rPr lang="en-GB" dirty="0">
                <a:latin typeface="Arial"/>
                <a:ea typeface="Arial"/>
                <a:cs typeface="Arial"/>
                <a:sym typeface="Arial"/>
              </a:rPr>
              <a:t>2</a:t>
            </a:r>
            <a:r>
              <a:rPr lang="en-GB" sz="2400" dirty="0">
                <a:latin typeface="Arial"/>
                <a:ea typeface="Arial"/>
                <a:cs typeface="Arial"/>
                <a:sym typeface="Arial"/>
              </a:rPr>
              <a:t> – Calculate the total cost of one product, considering all the factors from previous lesson. </a:t>
            </a:r>
            <a:endParaRPr dirty="0"/>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687" name="Google Shape;687;p7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88" name="Google Shape;688;p7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73</a:t>
            </a:fld>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Calculate the cost of goods</a:t>
            </a:r>
            <a:endParaRPr sz="3600" dirty="0"/>
          </a:p>
        </p:txBody>
      </p:sp>
      <p:sp>
        <p:nvSpPr>
          <p:cNvPr id="695" name="Google Shape;695;p74"/>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3 (continued)</a:t>
            </a:r>
            <a:endParaRPr dirty="0"/>
          </a:p>
          <a:p>
            <a:pPr marL="0" lvl="0" indent="0" algn="l" rtl="0">
              <a:lnSpc>
                <a:spcPct val="100000"/>
              </a:lnSpc>
              <a:spcBef>
                <a:spcPts val="0"/>
              </a:spcBef>
              <a:spcAft>
                <a:spcPts val="0"/>
              </a:spcAft>
              <a:buClr>
                <a:schemeClr val="dk1"/>
              </a:buClr>
              <a:buSzPts val="2400"/>
              <a:buNone/>
            </a:pPr>
            <a:endParaRPr sz="2400" dirty="0"/>
          </a:p>
          <a:p>
            <a:pPr marL="270000" lvl="1" indent="-270000" algn="l" rtl="0">
              <a:lnSpc>
                <a:spcPct val="100000"/>
              </a:lnSpc>
              <a:spcBef>
                <a:spcPts val="0"/>
              </a:spcBef>
              <a:spcAft>
                <a:spcPts val="0"/>
              </a:spcAft>
              <a:buClr>
                <a:schemeClr val="dk1"/>
              </a:buClr>
              <a:buSzPts val="2400"/>
              <a:buChar char="–"/>
            </a:pPr>
            <a:r>
              <a:rPr lang="en-GB" dirty="0"/>
              <a:t>Step 3 – Calculate the mark-up (also known as the margin) that you think will be appropriate, for example 25%. </a:t>
            </a:r>
            <a:endParaRPr dirty="0"/>
          </a:p>
          <a:p>
            <a:pPr marL="270000" lvl="1" indent="-270000" algn="l" rtl="0">
              <a:lnSpc>
                <a:spcPct val="100000"/>
              </a:lnSpc>
              <a:spcBef>
                <a:spcPts val="0"/>
              </a:spcBef>
              <a:spcAft>
                <a:spcPts val="0"/>
              </a:spcAft>
              <a:buClr>
                <a:schemeClr val="dk1"/>
              </a:buClr>
              <a:buSzPts val="2400"/>
              <a:buChar char="–"/>
            </a:pPr>
            <a:r>
              <a:rPr lang="en-GB" dirty="0"/>
              <a:t>Step 4 – Agree on a final selling price, then compare with other practices and shops online. </a:t>
            </a:r>
            <a:endParaRPr dirty="0"/>
          </a:p>
          <a:p>
            <a:pPr marL="270000" lvl="1" indent="-270000" algn="l" rtl="0">
              <a:lnSpc>
                <a:spcPct val="100000"/>
              </a:lnSpc>
              <a:spcBef>
                <a:spcPts val="0"/>
              </a:spcBef>
              <a:spcAft>
                <a:spcPts val="0"/>
              </a:spcAft>
              <a:buClr>
                <a:schemeClr val="dk1"/>
              </a:buClr>
              <a:buSzPts val="2400"/>
              <a:buChar char="–"/>
            </a:pPr>
            <a:r>
              <a:rPr lang="en-GB" dirty="0"/>
              <a:t>Step 5 – Revise the selling price based on your research of competitors.</a:t>
            </a:r>
            <a:endParaRPr sz="2400" dirty="0">
              <a:latin typeface="Arial"/>
              <a:ea typeface="Arial"/>
              <a:cs typeface="Arial"/>
              <a:sym typeface="Arial"/>
            </a:endParaRPr>
          </a:p>
          <a:p>
            <a:pPr marL="0" lvl="1"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p>
        </p:txBody>
      </p:sp>
      <p:sp>
        <p:nvSpPr>
          <p:cNvPr id="696" name="Google Shape;696;p7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697" name="Google Shape;697;p7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74</a:t>
            </a:fld>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Ordering products and projected profit </a:t>
            </a:r>
            <a:endParaRPr sz="3600" dirty="0"/>
          </a:p>
        </p:txBody>
      </p:sp>
      <p:sp>
        <p:nvSpPr>
          <p:cNvPr id="704" name="Google Shape;704;p75"/>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To identify the correct number of products to sell as part of your business proposal, you need to reflect on the various tasks already completed. This will include the market research questionnaire completed on the existing customers at the veterinary practice.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000000"/>
              </a:buClr>
              <a:buSzPts val="2400"/>
              <a:buNone/>
            </a:pPr>
            <a:r>
              <a:rPr lang="en-GB" dirty="0">
                <a:solidFill>
                  <a:srgbClr val="000000"/>
                </a:solidFill>
              </a:rPr>
              <a:t>You may also want to consider storage capacity relating to the amount of stock to be ordered.</a:t>
            </a: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705" name="Google Shape;705;p7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06" name="Google Shape;706;p7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75</a:t>
            </a:fld>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6"/>
          <p:cNvSpPr txBox="1">
            <a:spLocks noGrp="1"/>
          </p:cNvSpPr>
          <p:nvPr>
            <p:ph type="title"/>
          </p:nvPr>
        </p:nvSpPr>
        <p:spPr>
          <a:xfrm>
            <a:off x="26343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Ordering products</a:t>
            </a:r>
            <a:endParaRPr dirty="0"/>
          </a:p>
        </p:txBody>
      </p:sp>
      <p:sp>
        <p:nvSpPr>
          <p:cNvPr id="713" name="Google Shape;713;p76"/>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Before placing an order with your chosen supplier, you will need to consider how much stock you will be holding</a:t>
            </a:r>
            <a:r>
              <a:rPr lang="en-GB" sz="2400" dirty="0"/>
              <a:t>. </a:t>
            </a:r>
          </a:p>
          <a:p>
            <a:pPr marL="0" lvl="0" indent="0" algn="l" rtl="0">
              <a:lnSpc>
                <a:spcPct val="100000"/>
              </a:lnSpc>
              <a:spcBef>
                <a:spcPts val="0"/>
              </a:spcBef>
              <a:spcAft>
                <a:spcPts val="0"/>
              </a:spcAft>
              <a:buClr>
                <a:schemeClr val="dk1"/>
              </a:buClr>
              <a:buSzPts val="2400"/>
              <a:buNone/>
            </a:pPr>
            <a:r>
              <a:rPr lang="en-GB" dirty="0"/>
              <a:t>Discuss how</a:t>
            </a:r>
            <a:r>
              <a:rPr lang="en-GB" sz="2400" dirty="0"/>
              <a:t>:</a:t>
            </a:r>
            <a:endParaRPr dirty="0"/>
          </a:p>
          <a:p>
            <a:pPr marL="269875" lvl="1" indent="-269875" algn="l" rtl="0">
              <a:lnSpc>
                <a:spcPct val="100000"/>
              </a:lnSpc>
              <a:spcBef>
                <a:spcPts val="0"/>
              </a:spcBef>
              <a:spcAft>
                <a:spcPts val="0"/>
              </a:spcAft>
              <a:buClr>
                <a:schemeClr val="dk1"/>
              </a:buClr>
              <a:buSzPts val="2400"/>
              <a:buChar char="–"/>
            </a:pPr>
            <a:r>
              <a:rPr lang="en-GB" dirty="0"/>
              <a:t>Ordering a large amount of stock may result in a bigger discount, but you will need adequate storage, and the products might not sell.</a:t>
            </a:r>
            <a:endParaRPr dirty="0"/>
          </a:p>
          <a:p>
            <a:pPr marL="269875" lvl="1" indent="-269875" algn="l" rtl="0">
              <a:lnSpc>
                <a:spcPct val="100000"/>
              </a:lnSpc>
              <a:spcBef>
                <a:spcPts val="0"/>
              </a:spcBef>
              <a:spcAft>
                <a:spcPts val="0"/>
              </a:spcAft>
              <a:buClr>
                <a:schemeClr val="dk1"/>
              </a:buClr>
              <a:buSzPts val="2400"/>
              <a:buChar char="–"/>
            </a:pPr>
            <a:r>
              <a:rPr lang="en-GB" dirty="0"/>
              <a:t>Ordering a smaller amount of stock will be more expensive and the stock might sell out quickly.</a:t>
            </a:r>
            <a:endParaRPr dirty="0"/>
          </a:p>
          <a:p>
            <a:pPr marL="0" lvl="0" indent="0" algn="l" rtl="0">
              <a:lnSpc>
                <a:spcPct val="100000"/>
              </a:lnSpc>
              <a:spcBef>
                <a:spcPts val="0"/>
              </a:spcBef>
              <a:spcAft>
                <a:spcPts val="0"/>
              </a:spcAft>
              <a:buClr>
                <a:schemeClr val="dk1"/>
              </a:buClr>
              <a:buSzPts val="2400"/>
              <a:buNone/>
            </a:pPr>
            <a:endParaRPr dirty="0"/>
          </a:p>
        </p:txBody>
      </p:sp>
      <p:sp>
        <p:nvSpPr>
          <p:cNvPr id="714" name="Google Shape;714;p7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15" name="Google Shape;715;p7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76</a:t>
            </a:fld>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7"/>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Ordering products and projected profit</a:t>
            </a:r>
            <a:endParaRPr dirty="0"/>
          </a:p>
        </p:txBody>
      </p:sp>
      <p:sp>
        <p:nvSpPr>
          <p:cNvPr id="722" name="Google Shape;722;p77"/>
          <p:cNvSpPr txBox="1">
            <a:spLocks noGrp="1"/>
          </p:cNvSpPr>
          <p:nvPr>
            <p:ph type="body" idx="1"/>
          </p:nvPr>
        </p:nvSpPr>
        <p:spPr>
          <a:xfrm>
            <a:off x="267905" y="1008445"/>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Task 4 </a:t>
            </a:r>
            <a:endParaRPr dirty="0"/>
          </a:p>
          <a:p>
            <a:pPr marL="0" lvl="0" indent="0" algn="l" rtl="0">
              <a:lnSpc>
                <a:spcPct val="100000"/>
              </a:lnSpc>
              <a:spcBef>
                <a:spcPts val="0"/>
              </a:spcBef>
              <a:spcAft>
                <a:spcPts val="0"/>
              </a:spcAft>
              <a:buClr>
                <a:schemeClr val="dk1"/>
              </a:buClr>
              <a:buSzPts val="2400"/>
              <a:buNone/>
            </a:pPr>
            <a:r>
              <a:rPr lang="en-GB" dirty="0"/>
              <a:t>Provide evidence of all your decisions for the following tasks.</a:t>
            </a:r>
            <a:endParaRPr dirty="0"/>
          </a:p>
          <a:p>
            <a:pPr marL="0" lvl="0" indent="0" algn="l" rtl="0">
              <a:lnSpc>
                <a:spcPct val="100000"/>
              </a:lnSpc>
              <a:spcBef>
                <a:spcPts val="0"/>
              </a:spcBef>
              <a:spcAft>
                <a:spcPts val="0"/>
              </a:spcAft>
              <a:buClr>
                <a:schemeClr val="dk1"/>
              </a:buClr>
              <a:buSzPts val="2400"/>
              <a:buNone/>
            </a:pPr>
            <a:endParaRPr dirty="0"/>
          </a:p>
          <a:p>
            <a:pPr marL="269875" lvl="1" indent="-269875" algn="l" rtl="0">
              <a:lnSpc>
                <a:spcPct val="100000"/>
              </a:lnSpc>
              <a:spcBef>
                <a:spcPts val="0"/>
              </a:spcBef>
              <a:spcAft>
                <a:spcPts val="0"/>
              </a:spcAft>
              <a:buClr>
                <a:schemeClr val="dk1"/>
              </a:buClr>
              <a:buSzPts val="2400"/>
              <a:buChar char="–"/>
            </a:pPr>
            <a:r>
              <a:rPr lang="en-GB" dirty="0"/>
              <a:t>Complete the steps from task 3 for all your products</a:t>
            </a:r>
            <a:r>
              <a:rPr lang="en-GB" sz="2400" dirty="0"/>
              <a:t>.</a:t>
            </a:r>
            <a:r>
              <a:rPr lang="en-GB" dirty="0"/>
              <a:t> You have now identified the supplier to be used</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Calculate the first order of products</a:t>
            </a:r>
            <a:r>
              <a:rPr lang="en-GB" sz="2400" dirty="0"/>
              <a:t>.</a:t>
            </a:r>
            <a:r>
              <a:rPr lang="en-GB" dirty="0"/>
              <a:t> Remember to think about storage.</a:t>
            </a:r>
            <a:endParaRPr dirty="0"/>
          </a:p>
          <a:p>
            <a:pPr marL="269875" lvl="1" indent="-269875" algn="l" rtl="0">
              <a:lnSpc>
                <a:spcPct val="100000"/>
              </a:lnSpc>
              <a:spcBef>
                <a:spcPts val="0"/>
              </a:spcBef>
              <a:spcAft>
                <a:spcPts val="0"/>
              </a:spcAft>
              <a:buClr>
                <a:schemeClr val="dk1"/>
              </a:buClr>
              <a:buSzPts val="2400"/>
              <a:buChar char="–"/>
            </a:pPr>
            <a:r>
              <a:rPr lang="en-GB" dirty="0"/>
              <a:t>Calculate the projected profit on the first order.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723" name="Google Shape;723;p7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24" name="Google Shape;724;p7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77</a:t>
            </a:fld>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78"/>
          <p:cNvSpPr txBox="1">
            <a:spLocks noGrp="1"/>
          </p:cNvSpPr>
          <p:nvPr>
            <p:ph type="title"/>
          </p:nvPr>
        </p:nvSpPr>
        <p:spPr>
          <a:xfrm>
            <a:off x="26343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731" name="Google Shape;731;p78"/>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Based on your peer feedback and self-reflection, identify further considerations and complete the necessary changes.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732" name="Google Shape;732;p7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33" name="Google Shape;733;p7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78</a:t>
            </a:fld>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9"/>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7 </a:t>
            </a:r>
            <a:endParaRPr dirty="0"/>
          </a:p>
        </p:txBody>
      </p:sp>
      <p:sp>
        <p:nvSpPr>
          <p:cNvPr id="740" name="Google Shape;740;p79"/>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Marketing</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250825" y="2880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Sticky note activity</a:t>
            </a:r>
            <a:endParaRPr sz="3600" dirty="0"/>
          </a:p>
        </p:txBody>
      </p:sp>
      <p:sp>
        <p:nvSpPr>
          <p:cNvPr id="109" name="Google Shape;109;p8"/>
          <p:cNvSpPr txBox="1">
            <a:spLocks noGrp="1"/>
          </p:cNvSpPr>
          <p:nvPr>
            <p:ph type="body" idx="1"/>
          </p:nvPr>
        </p:nvSpPr>
        <p:spPr>
          <a:xfrm>
            <a:off x="254320" y="986400"/>
            <a:ext cx="7702230"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Choose the four best examples of effective peer review from the following list and put one feature on each sticky note:</a:t>
            </a:r>
            <a:endParaRPr dirty="0"/>
          </a:p>
          <a:p>
            <a:pPr marL="269875" lvl="1" indent="-269875" algn="l" rtl="0">
              <a:lnSpc>
                <a:spcPct val="100000"/>
              </a:lnSpc>
              <a:spcBef>
                <a:spcPts val="0"/>
              </a:spcBef>
              <a:spcAft>
                <a:spcPts val="0"/>
              </a:spcAft>
              <a:buClr>
                <a:schemeClr val="dk1"/>
              </a:buClr>
              <a:buSzPts val="2400"/>
              <a:buChar char="–"/>
            </a:pPr>
            <a:r>
              <a:rPr lang="en-GB" dirty="0"/>
              <a:t>'clear and easy to follow’</a:t>
            </a:r>
            <a:endParaRPr sz="2400" dirty="0"/>
          </a:p>
          <a:p>
            <a:pPr marL="269875" lvl="1" indent="-269875" algn="l" rtl="0">
              <a:lnSpc>
                <a:spcPct val="100000"/>
              </a:lnSpc>
              <a:spcBef>
                <a:spcPts val="0"/>
              </a:spcBef>
              <a:spcAft>
                <a:spcPts val="0"/>
              </a:spcAft>
              <a:buClr>
                <a:schemeClr val="dk1"/>
              </a:buClr>
              <a:buSzPts val="2400"/>
              <a:buChar char="–"/>
            </a:pPr>
            <a:r>
              <a:rPr lang="en-GB" dirty="0"/>
              <a:t>'well organised’</a:t>
            </a:r>
            <a:endParaRPr dirty="0"/>
          </a:p>
          <a:p>
            <a:pPr marL="269875" lvl="1" indent="-269875" algn="l" rtl="0">
              <a:lnSpc>
                <a:spcPct val="100000"/>
              </a:lnSpc>
              <a:spcBef>
                <a:spcPts val="0"/>
              </a:spcBef>
              <a:spcAft>
                <a:spcPts val="0"/>
              </a:spcAft>
              <a:buClr>
                <a:schemeClr val="dk1"/>
              </a:buClr>
              <a:buSzPts val="2400"/>
              <a:buChar char="–"/>
            </a:pPr>
            <a:r>
              <a:rPr lang="en-GB" dirty="0"/>
              <a:t>‘it was good’</a:t>
            </a:r>
            <a:endParaRPr dirty="0"/>
          </a:p>
          <a:p>
            <a:pPr marL="269875" lvl="1" indent="-269875" algn="l" rtl="0">
              <a:lnSpc>
                <a:spcPct val="100000"/>
              </a:lnSpc>
              <a:spcBef>
                <a:spcPts val="0"/>
              </a:spcBef>
              <a:spcAft>
                <a:spcPts val="0"/>
              </a:spcAft>
              <a:buClr>
                <a:schemeClr val="dk1"/>
              </a:buClr>
              <a:buSzPts val="2400"/>
              <a:buChar char="–"/>
            </a:pPr>
            <a:r>
              <a:rPr lang="en-GB" dirty="0"/>
              <a:t>'looks great’</a:t>
            </a:r>
            <a:endParaRPr dirty="0"/>
          </a:p>
          <a:p>
            <a:pPr marL="269875" lvl="1" indent="-269875" algn="l" rtl="0">
              <a:lnSpc>
                <a:spcPct val="100000"/>
              </a:lnSpc>
              <a:spcBef>
                <a:spcPts val="0"/>
              </a:spcBef>
              <a:spcAft>
                <a:spcPts val="0"/>
              </a:spcAft>
              <a:buClr>
                <a:schemeClr val="dk1"/>
              </a:buClr>
              <a:buSzPts val="2400"/>
              <a:buChar char="–"/>
            </a:pPr>
            <a:r>
              <a:rPr lang="en-GB" dirty="0"/>
              <a:t>‘you could make it better by…..’. </a:t>
            </a:r>
            <a:endParaRPr dirty="0"/>
          </a:p>
          <a:p>
            <a:pPr marL="269875" lvl="1" indent="-117475" algn="l" rtl="0">
              <a:lnSpc>
                <a:spcPct val="100000"/>
              </a:lnSpc>
              <a:spcBef>
                <a:spcPts val="0"/>
              </a:spcBef>
              <a:spcAft>
                <a:spcPts val="0"/>
              </a:spcAft>
              <a:buClr>
                <a:schemeClr val="dk1"/>
              </a:buClr>
              <a:buSzPts val="2400"/>
              <a:buNone/>
            </a:pPr>
            <a:endParaRPr dirty="0"/>
          </a:p>
          <a:p>
            <a:pPr marL="269875" lvl="1" indent="-117475" algn="l" rtl="0">
              <a:lnSpc>
                <a:spcPct val="100000"/>
              </a:lnSpc>
              <a:spcBef>
                <a:spcPts val="0"/>
              </a:spcBef>
              <a:spcAft>
                <a:spcPts val="0"/>
              </a:spcAft>
              <a:buClr>
                <a:schemeClr val="dk1"/>
              </a:buClr>
              <a:buSzPts val="2400"/>
              <a:buNone/>
            </a:pPr>
            <a:endParaRPr dirty="0"/>
          </a:p>
          <a:p>
            <a:pPr marL="269875" lvl="1" indent="-117475" algn="l" rtl="0">
              <a:lnSpc>
                <a:spcPct val="100000"/>
              </a:lnSpc>
              <a:spcBef>
                <a:spcPts val="0"/>
              </a:spcBef>
              <a:spcAft>
                <a:spcPts val="0"/>
              </a:spcAft>
              <a:buClr>
                <a:schemeClr val="dk1"/>
              </a:buClr>
              <a:buSzPts val="2400"/>
              <a:buNone/>
            </a:pPr>
            <a:endParaRPr sz="2400" dirty="0"/>
          </a:p>
          <a:p>
            <a:pPr marL="539750" lvl="2" indent="-117475" algn="l" rtl="0">
              <a:lnSpc>
                <a:spcPct val="100000"/>
              </a:lnSpc>
              <a:spcBef>
                <a:spcPts val="48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110" name="Google Shape;110;p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11" name="Google Shape;111;p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a:t>
            </a:fld>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80"/>
          <p:cNvSpPr txBox="1">
            <a:spLocks noGrp="1"/>
          </p:cNvSpPr>
          <p:nvPr>
            <p:ph type="title"/>
          </p:nvPr>
        </p:nvSpPr>
        <p:spPr>
          <a:xfrm>
            <a:off x="26343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747" name="Google Shape;747;p80"/>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recall knowledge of the importance of marketing for a successful business</a:t>
            </a:r>
            <a:endParaRPr sz="2400" dirty="0"/>
          </a:p>
          <a:p>
            <a:pPr marL="269875" lvl="1" indent="-269875" algn="l" rtl="0">
              <a:lnSpc>
                <a:spcPct val="100000"/>
              </a:lnSpc>
              <a:spcBef>
                <a:spcPts val="0"/>
              </a:spcBef>
              <a:spcAft>
                <a:spcPts val="0"/>
              </a:spcAft>
              <a:buClr>
                <a:schemeClr val="dk1"/>
              </a:buClr>
              <a:buSzPts val="2400"/>
              <a:buChar char="–"/>
            </a:pPr>
            <a:r>
              <a:rPr lang="en-GB" dirty="0"/>
              <a:t>identify examples of marketing strategies used in the animal industry</a:t>
            </a:r>
            <a:endParaRPr dirty="0"/>
          </a:p>
          <a:p>
            <a:pPr marL="269875" lvl="1" indent="-269875" algn="l" rtl="0">
              <a:lnSpc>
                <a:spcPct val="100000"/>
              </a:lnSpc>
              <a:spcBef>
                <a:spcPts val="0"/>
              </a:spcBef>
              <a:spcAft>
                <a:spcPts val="0"/>
              </a:spcAft>
              <a:buClr>
                <a:schemeClr val="dk1"/>
              </a:buClr>
              <a:buSzPts val="2400"/>
              <a:buChar char="–"/>
            </a:pPr>
            <a:r>
              <a:rPr lang="en-GB" dirty="0"/>
              <a:t>evaluate the marketing strategies used within the animal industry </a:t>
            </a:r>
            <a:endParaRPr dirty="0"/>
          </a:p>
          <a:p>
            <a:pPr marL="269875" lvl="1" indent="-269875" algn="l" rtl="0">
              <a:lnSpc>
                <a:spcPct val="100000"/>
              </a:lnSpc>
              <a:spcBef>
                <a:spcPts val="0"/>
              </a:spcBef>
              <a:spcAft>
                <a:spcPts val="0"/>
              </a:spcAft>
              <a:buClr>
                <a:schemeClr val="dk1"/>
              </a:buClr>
              <a:buSzPts val="2400"/>
              <a:buChar char="–"/>
            </a:pPr>
            <a:r>
              <a:rPr lang="en-GB" dirty="0"/>
              <a:t>identify a suitable marketing strategy for your business proposal.</a:t>
            </a:r>
            <a:endParaRPr sz="2400"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748" name="Google Shape;748;p80"/>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49" name="Google Shape;749;p80"/>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80</a:t>
            </a:fld>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81"/>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756" name="Google Shape;756;p81"/>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r>
              <a:rPr lang="en-GB" dirty="0"/>
              <a:t>In your learner record of work, complete the start of your self-assessment of learning.</a:t>
            </a:r>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757" name="Google Shape;757;p8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58" name="Google Shape;758;p8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81</a:t>
            </a:fld>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2"/>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765" name="Google Shape;765;p82"/>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766" name="Google Shape;766;p8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67" name="Google Shape;767;p8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82</a:t>
            </a:fld>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83"/>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Does marketing work?</a:t>
            </a:r>
            <a:endParaRPr sz="3600" dirty="0"/>
          </a:p>
        </p:txBody>
      </p:sp>
      <p:sp>
        <p:nvSpPr>
          <p:cNvPr id="774" name="Google Shape;774;p8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How many of the below slogans can you link to the correct business?</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I’m Lovin’ It</a:t>
            </a:r>
            <a:endParaRPr sz="2400" dirty="0"/>
          </a:p>
          <a:p>
            <a:pPr marL="269875" lvl="1" indent="-269875" algn="l" rtl="0">
              <a:lnSpc>
                <a:spcPct val="100000"/>
              </a:lnSpc>
              <a:spcBef>
                <a:spcPts val="0"/>
              </a:spcBef>
              <a:spcAft>
                <a:spcPts val="0"/>
              </a:spcAft>
              <a:buClr>
                <a:schemeClr val="dk1"/>
              </a:buClr>
              <a:buSzPts val="2400"/>
              <a:buChar char="–"/>
            </a:pPr>
            <a:r>
              <a:rPr lang="en-GB" dirty="0"/>
              <a:t>Just Do It</a:t>
            </a:r>
            <a:endParaRPr dirty="0"/>
          </a:p>
          <a:p>
            <a:pPr marL="269875" lvl="1" indent="-269875" algn="l" rtl="0">
              <a:lnSpc>
                <a:spcPct val="100000"/>
              </a:lnSpc>
              <a:spcBef>
                <a:spcPts val="0"/>
              </a:spcBef>
              <a:spcAft>
                <a:spcPts val="0"/>
              </a:spcAft>
              <a:buClr>
                <a:schemeClr val="dk1"/>
              </a:buClr>
              <a:buSzPts val="2400"/>
              <a:buChar char="–"/>
            </a:pPr>
            <a:r>
              <a:rPr lang="en-GB" dirty="0"/>
              <a:t>Every Little Helps</a:t>
            </a:r>
            <a:endParaRPr dirty="0"/>
          </a:p>
          <a:p>
            <a:pPr marL="269875" lvl="1" indent="-269875" algn="l" rtl="0">
              <a:lnSpc>
                <a:spcPct val="100000"/>
              </a:lnSpc>
              <a:spcBef>
                <a:spcPts val="0"/>
              </a:spcBef>
              <a:spcAft>
                <a:spcPts val="0"/>
              </a:spcAft>
              <a:buClr>
                <a:schemeClr val="dk1"/>
              </a:buClr>
              <a:buSzPts val="2400"/>
              <a:buChar char="–"/>
            </a:pPr>
            <a:r>
              <a:rPr lang="en-GB" dirty="0"/>
              <a:t>The Best A Man Can Get</a:t>
            </a:r>
            <a:endParaRPr dirty="0"/>
          </a:p>
          <a:p>
            <a:pPr marL="269875" lvl="1" indent="-269875" algn="l" rtl="0">
              <a:lnSpc>
                <a:spcPct val="100000"/>
              </a:lnSpc>
              <a:spcBef>
                <a:spcPts val="0"/>
              </a:spcBef>
              <a:spcAft>
                <a:spcPts val="0"/>
              </a:spcAft>
              <a:buClr>
                <a:schemeClr val="dk1"/>
              </a:buClr>
              <a:buSzPts val="2400"/>
              <a:buChar char="–"/>
            </a:pPr>
            <a:r>
              <a:rPr lang="en-GB" dirty="0"/>
              <a:t>Holidays Are Coming</a:t>
            </a:r>
            <a:endParaRPr dirty="0"/>
          </a:p>
        </p:txBody>
      </p:sp>
      <p:sp>
        <p:nvSpPr>
          <p:cNvPr id="775" name="Google Shape;775;p8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76" name="Google Shape;776;p8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83</a:t>
            </a:fld>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84"/>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Examples of marketing strategies</a:t>
            </a:r>
            <a:endParaRPr dirty="0"/>
          </a:p>
        </p:txBody>
      </p:sp>
      <p:sp>
        <p:nvSpPr>
          <p:cNvPr id="783" name="Google Shape;783;p84"/>
          <p:cNvSpPr txBox="1">
            <a:spLocks noGrp="1"/>
          </p:cNvSpPr>
          <p:nvPr>
            <p:ph type="body" idx="1"/>
          </p:nvPr>
        </p:nvSpPr>
        <p:spPr>
          <a:xfrm>
            <a:off x="24416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On a digital device, individually research examples of marketing from the animal industry that cover two of the situations below:</a:t>
            </a:r>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a physical event, for example an opening of a new pet store or a zoo event</a:t>
            </a:r>
            <a:endParaRPr sz="2400" dirty="0"/>
          </a:p>
          <a:p>
            <a:pPr marL="269875" lvl="1" indent="-269875" algn="l" rtl="0">
              <a:lnSpc>
                <a:spcPct val="100000"/>
              </a:lnSpc>
              <a:spcBef>
                <a:spcPts val="0"/>
              </a:spcBef>
              <a:spcAft>
                <a:spcPts val="0"/>
              </a:spcAft>
              <a:buClr>
                <a:schemeClr val="dk1"/>
              </a:buClr>
              <a:buSzPts val="2400"/>
              <a:buChar char="–"/>
            </a:pPr>
            <a:r>
              <a:rPr lang="en-GB" dirty="0"/>
              <a:t>an advertisement for a specific product launch</a:t>
            </a:r>
            <a:endParaRPr sz="2400" dirty="0"/>
          </a:p>
          <a:p>
            <a:pPr marL="269875" lvl="1" indent="-269875" algn="l" rtl="0">
              <a:lnSpc>
                <a:spcPct val="100000"/>
              </a:lnSpc>
              <a:spcBef>
                <a:spcPts val="0"/>
              </a:spcBef>
              <a:spcAft>
                <a:spcPts val="0"/>
              </a:spcAft>
              <a:buClr>
                <a:schemeClr val="dk1"/>
              </a:buClr>
              <a:buSzPts val="2400"/>
              <a:buChar char="–"/>
            </a:pPr>
            <a:r>
              <a:rPr lang="en-GB" dirty="0"/>
              <a:t>an online social media post. </a:t>
            </a:r>
            <a:endParaRPr dirty="0"/>
          </a:p>
          <a:p>
            <a:pPr marL="0" lvl="0" indent="0" algn="l" rtl="0">
              <a:lnSpc>
                <a:spcPct val="100000"/>
              </a:lnSpc>
              <a:spcBef>
                <a:spcPts val="0"/>
              </a:spcBef>
              <a:spcAft>
                <a:spcPts val="0"/>
              </a:spcAft>
              <a:buClr>
                <a:schemeClr val="dk1"/>
              </a:buClr>
              <a:buSzPts val="2400"/>
              <a:buNone/>
            </a:pPr>
            <a:endParaRPr dirty="0"/>
          </a:p>
        </p:txBody>
      </p:sp>
      <p:sp>
        <p:nvSpPr>
          <p:cNvPr id="784" name="Google Shape;784;p8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85" name="Google Shape;785;p8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84</a:t>
            </a:fld>
            <a:endParaRP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5"/>
          <p:cNvSpPr txBox="1">
            <a:spLocks noGrp="1"/>
          </p:cNvSpPr>
          <p:nvPr>
            <p:ph type="title"/>
          </p:nvPr>
        </p:nvSpPr>
        <p:spPr>
          <a:xfrm>
            <a:off x="24311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Marketing strategies discussion</a:t>
            </a:r>
            <a:endParaRPr sz="3600" dirty="0"/>
          </a:p>
        </p:txBody>
      </p:sp>
      <p:sp>
        <p:nvSpPr>
          <p:cNvPr id="792" name="Google Shape;792;p85"/>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dirty="0">
                <a:solidFill>
                  <a:srgbClr val="000000"/>
                </a:solidFill>
              </a:rPr>
              <a:t>In small groups, discuss the examples of the marketing strategies from the animal industry that you have found from your research. </a:t>
            </a: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br>
            <a:endParaRPr dirty="0"/>
          </a:p>
        </p:txBody>
      </p:sp>
      <p:sp>
        <p:nvSpPr>
          <p:cNvPr id="793" name="Google Shape;793;p8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794" name="Google Shape;794;p8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85</a:t>
            </a:fld>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86"/>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Marketing strategies evaluation</a:t>
            </a:r>
            <a:endParaRPr sz="3600" dirty="0"/>
          </a:p>
        </p:txBody>
      </p:sp>
      <p:sp>
        <p:nvSpPr>
          <p:cNvPr id="801" name="Google Shape;801;p86"/>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rgbClr val="000000"/>
              </a:buClr>
              <a:buSzPts val="2400"/>
              <a:buNone/>
            </a:pPr>
            <a:r>
              <a:rPr lang="en-GB" dirty="0">
                <a:solidFill>
                  <a:srgbClr val="000000"/>
                </a:solidFill>
              </a:rPr>
              <a:t>In pairs, choose one example of each marketing strategy found and complete an effective evaluation of the three strategies. </a:t>
            </a:r>
            <a:endParaRPr dirty="0"/>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1" indent="0" algn="l" rtl="0">
              <a:lnSpc>
                <a:spcPct val="100000"/>
              </a:lnSpc>
              <a:spcBef>
                <a:spcPts val="0"/>
              </a:spcBef>
              <a:spcAft>
                <a:spcPts val="0"/>
              </a:spcAft>
              <a:buClr>
                <a:schemeClr val="dk1"/>
              </a:buClr>
              <a:buSzPts val="2400"/>
              <a:buNone/>
            </a:pPr>
            <a:r>
              <a:rPr lang="en-GB" dirty="0"/>
              <a:t>The evaluation should include identifying what you thought was good and what improvements you thought could have been completed.</a:t>
            </a:r>
            <a:endParaRPr dirty="0"/>
          </a:p>
          <a:p>
            <a:pPr marL="0" lvl="1"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rgbClr val="000000"/>
              </a:buClr>
              <a:buSzPts val="2400"/>
              <a:buNone/>
            </a:pPr>
            <a:r>
              <a:rPr lang="en-GB" dirty="0">
                <a:solidFill>
                  <a:srgbClr val="000000"/>
                </a:solidFill>
              </a:rPr>
              <a:t>Be ready to feed back to a small group.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br>
            <a:endParaRPr dirty="0"/>
          </a:p>
        </p:txBody>
      </p:sp>
      <p:sp>
        <p:nvSpPr>
          <p:cNvPr id="802" name="Google Shape;802;p8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03" name="Google Shape;803;p8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86</a:t>
            </a:fld>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87"/>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Marketing and business success</a:t>
            </a:r>
            <a:endParaRPr sz="3600" dirty="0"/>
          </a:p>
        </p:txBody>
      </p:sp>
      <p:sp>
        <p:nvSpPr>
          <p:cNvPr id="810" name="Google Shape;810;p87"/>
          <p:cNvSpPr txBox="1">
            <a:spLocks noGrp="1"/>
          </p:cNvSpPr>
          <p:nvPr>
            <p:ph type="body" idx="1"/>
          </p:nvPr>
        </p:nvSpPr>
        <p:spPr>
          <a:xfrm>
            <a:off x="26448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rgbClr val="000000"/>
              </a:buClr>
              <a:buSzPts val="2400"/>
              <a:buNone/>
            </a:pPr>
            <a:r>
              <a:rPr lang="en-GB" dirty="0">
                <a:solidFill>
                  <a:srgbClr val="000000"/>
                </a:solidFill>
              </a:rPr>
              <a:t>After completing both discussions and the evaluation of various examples, identify the marketing strategy you feel has the highest potential for enabling the business to succeed. </a:t>
            </a:r>
            <a:endParaRPr dirty="0"/>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1" indent="0" algn="l" rtl="0">
              <a:lnSpc>
                <a:spcPct val="100000"/>
              </a:lnSpc>
              <a:spcBef>
                <a:spcPts val="0"/>
              </a:spcBef>
              <a:spcAft>
                <a:spcPts val="0"/>
              </a:spcAft>
              <a:buClr>
                <a:schemeClr val="dk1"/>
              </a:buClr>
              <a:buSzPts val="2400"/>
              <a:buNone/>
            </a:pPr>
            <a:r>
              <a:rPr lang="en-GB" dirty="0"/>
              <a:t>In small groups, choose one example and provide the reasons it has been chosen.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Select a spokesperson to feed back to the whole class. </a:t>
            </a:r>
            <a:endParaRPr dirty="0"/>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br>
            <a:endParaRPr dirty="0"/>
          </a:p>
        </p:txBody>
      </p:sp>
      <p:sp>
        <p:nvSpPr>
          <p:cNvPr id="811" name="Google Shape;811;p8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12" name="Google Shape;812;p8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87</a:t>
            </a:fld>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8"/>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Your marketing strategy</a:t>
            </a:r>
            <a:endParaRPr sz="3600" dirty="0"/>
          </a:p>
        </p:txBody>
      </p:sp>
      <p:sp>
        <p:nvSpPr>
          <p:cNvPr id="819" name="Google Shape;819;p8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With the information and examples discussed throughout this lesson, identify the marketing strategy you feel is the most suitable to be used for your business proposal. </a:t>
            </a: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br>
            <a:endParaRPr dirty="0"/>
          </a:p>
        </p:txBody>
      </p:sp>
      <p:sp>
        <p:nvSpPr>
          <p:cNvPr id="820" name="Google Shape;820;p8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21" name="Google Shape;821;p8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88</a:t>
            </a:fld>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89"/>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Plenary – progress check</a:t>
            </a:r>
            <a:endParaRPr sz="3600" dirty="0"/>
          </a:p>
        </p:txBody>
      </p:sp>
      <p:sp>
        <p:nvSpPr>
          <p:cNvPr id="828" name="Google Shape;828;p89"/>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Complete your learner record of work. </a:t>
            </a:r>
            <a:endParaRPr dirty="0"/>
          </a:p>
          <a:p>
            <a:pPr marL="0" lvl="0" indent="0" algn="l" rtl="0">
              <a:lnSpc>
                <a:spcPct val="100000"/>
              </a:lnSpc>
              <a:spcBef>
                <a:spcPts val="0"/>
              </a:spcBef>
              <a:spcAft>
                <a:spcPts val="0"/>
              </a:spcAft>
              <a:buClr>
                <a:schemeClr val="dk1"/>
              </a:buClr>
              <a:buSzPts val="2400"/>
              <a:buNone/>
            </a:pPr>
            <a:r>
              <a:rPr lang="en-GB" dirty="0"/>
              <a:t>  </a:t>
            </a:r>
            <a:endParaRPr dirty="0"/>
          </a:p>
          <a:p>
            <a:pPr marL="0" lvl="1" indent="0" algn="l" rtl="0">
              <a:lnSpc>
                <a:spcPct val="100000"/>
              </a:lnSpc>
              <a:spcBef>
                <a:spcPts val="0"/>
              </a:spcBef>
              <a:spcAft>
                <a:spcPts val="0"/>
              </a:spcAft>
              <a:buClr>
                <a:schemeClr val="dk1"/>
              </a:buClr>
              <a:buSzPts val="2400"/>
              <a:buNone/>
            </a:pPr>
            <a:r>
              <a:rPr lang="en-GB" dirty="0"/>
              <a:t>RAG rate your understanding of everything discussed and evaluate your progress.</a:t>
            </a:r>
            <a:endParaRPr dirty="0"/>
          </a:p>
          <a:p>
            <a:pPr marL="0" lvl="0" indent="0" algn="l" rtl="0">
              <a:lnSpc>
                <a:spcPct val="100000"/>
              </a:lnSpc>
              <a:spcBef>
                <a:spcPts val="0"/>
              </a:spcBef>
              <a:spcAft>
                <a:spcPts val="0"/>
              </a:spcAft>
              <a:buClr>
                <a:schemeClr val="dk1"/>
              </a:buClr>
              <a:buSzPts val="2400"/>
              <a:buNone/>
            </a:pPr>
            <a:endParaRPr dirty="0"/>
          </a:p>
          <a:p>
            <a:pPr marL="0" lvl="1" indent="0" algn="l" rtl="0">
              <a:lnSpc>
                <a:spcPct val="100000"/>
              </a:lnSpc>
              <a:spcBef>
                <a:spcPts val="0"/>
              </a:spcBef>
              <a:spcAft>
                <a:spcPts val="0"/>
              </a:spcAft>
              <a:buClr>
                <a:schemeClr val="dk1"/>
              </a:buClr>
              <a:buSzPts val="2400"/>
              <a:buNone/>
            </a:pPr>
            <a:r>
              <a:rPr lang="en-GB" dirty="0"/>
              <a:t>Homework task – Design the marketing strategy you have chosen to use for your business proposal.  </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829" name="Google Shape;829;p8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30" name="Google Shape;830;p8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89</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261461" y="268288"/>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Case study peer review </a:t>
            </a:r>
            <a:endParaRPr sz="3600" dirty="0"/>
          </a:p>
        </p:txBody>
      </p:sp>
      <p:sp>
        <p:nvSpPr>
          <p:cNvPr id="118" name="Google Shape;118;p9"/>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Working </a:t>
            </a:r>
            <a:r>
              <a:rPr lang="en-GB" dirty="0">
                <a:solidFill>
                  <a:srgbClr val="000000"/>
                </a:solidFill>
              </a:rPr>
              <a:t>in the same groups, identify the key areas from your case study that link with your end of project task –  for example, marketing.</a:t>
            </a: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0" indent="0" algn="l" rtl="0">
              <a:lnSpc>
                <a:spcPct val="100000"/>
              </a:lnSpc>
              <a:spcBef>
                <a:spcPts val="0"/>
              </a:spcBef>
              <a:spcAft>
                <a:spcPts val="0"/>
              </a:spcAft>
              <a:buClr>
                <a:srgbClr val="000000"/>
              </a:buClr>
              <a:buSzPts val="2400"/>
              <a:buNone/>
            </a:pPr>
            <a:r>
              <a:rPr lang="en-GB" dirty="0">
                <a:solidFill>
                  <a:srgbClr val="000000"/>
                </a:solidFill>
              </a:rPr>
              <a:t>Prepare a three-minute presentation on flipchart paper showing the key areas you have chosen and why.</a:t>
            </a: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solidFill>
                  <a:schemeClr val="accent1"/>
                </a:solidFill>
              </a:rPr>
            </a:br>
            <a:endParaRPr dirty="0"/>
          </a:p>
        </p:txBody>
      </p:sp>
      <p:sp>
        <p:nvSpPr>
          <p:cNvPr id="119" name="Google Shape;119;p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120" name="Google Shape;120;p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a:t>
            </a:fld>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90"/>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dirty="0"/>
              <a:t>8</a:t>
            </a:r>
            <a:endParaRPr dirty="0"/>
          </a:p>
        </p:txBody>
      </p:sp>
      <p:sp>
        <p:nvSpPr>
          <p:cNvPr id="837" name="Google Shape;837;p90"/>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3600"/>
              <a:buNone/>
            </a:pPr>
            <a:r>
              <a:rPr lang="en-GB" dirty="0"/>
              <a:t>Project management</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91"/>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a:t>
            </a:r>
            <a:endParaRPr sz="3600" dirty="0"/>
          </a:p>
        </p:txBody>
      </p:sp>
      <p:sp>
        <p:nvSpPr>
          <p:cNvPr id="844" name="Google Shape;844;p91"/>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today’s lesson, we will</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recap knowledge and understanding of project management</a:t>
            </a:r>
            <a:endParaRPr sz="2400" dirty="0"/>
          </a:p>
          <a:p>
            <a:pPr marL="269875" lvl="1" indent="-269875" algn="l" rtl="0">
              <a:lnSpc>
                <a:spcPct val="100000"/>
              </a:lnSpc>
              <a:spcBef>
                <a:spcPts val="0"/>
              </a:spcBef>
              <a:spcAft>
                <a:spcPts val="0"/>
              </a:spcAft>
              <a:buClr>
                <a:schemeClr val="dk1"/>
              </a:buClr>
              <a:buSzPts val="2400"/>
              <a:buChar char="–"/>
            </a:pPr>
            <a:r>
              <a:rPr lang="en-GB" dirty="0"/>
              <a:t>create a purpose statement for your business project</a:t>
            </a:r>
            <a:endParaRPr sz="2400" dirty="0"/>
          </a:p>
          <a:p>
            <a:pPr marL="269875" lvl="1" indent="-269875" algn="l" rtl="0">
              <a:lnSpc>
                <a:spcPct val="100000"/>
              </a:lnSpc>
              <a:spcBef>
                <a:spcPts val="0"/>
              </a:spcBef>
              <a:spcAft>
                <a:spcPts val="0"/>
              </a:spcAft>
              <a:buClr>
                <a:schemeClr val="dk1"/>
              </a:buClr>
              <a:buSzPts val="2400"/>
              <a:buChar char="–"/>
            </a:pPr>
            <a:r>
              <a:rPr lang="en-GB" dirty="0"/>
              <a:t>design a Gantt chart for your business project</a:t>
            </a:r>
            <a:endParaRPr dirty="0"/>
          </a:p>
          <a:p>
            <a:pPr marL="269875" lvl="1" indent="-269875" algn="l" rtl="0">
              <a:lnSpc>
                <a:spcPct val="100000"/>
              </a:lnSpc>
              <a:spcBef>
                <a:spcPts val="0"/>
              </a:spcBef>
              <a:spcAft>
                <a:spcPts val="0"/>
              </a:spcAft>
              <a:buClr>
                <a:schemeClr val="dk1"/>
              </a:buClr>
              <a:buSzPts val="2400"/>
              <a:buChar char="–"/>
            </a:pPr>
            <a:r>
              <a:rPr lang="en-GB" dirty="0"/>
              <a:t>identify the roles and responsibilities of the staff at the veterinary practice in your business project. </a:t>
            </a:r>
            <a:endParaRPr dirty="0"/>
          </a:p>
          <a:p>
            <a:pPr marL="0" lvl="0" indent="0" algn="l" rtl="0">
              <a:lnSpc>
                <a:spcPct val="100000"/>
              </a:lnSpc>
              <a:spcBef>
                <a:spcPts val="0"/>
              </a:spcBef>
              <a:spcAft>
                <a:spcPts val="0"/>
              </a:spcAft>
              <a:buClr>
                <a:schemeClr val="dk1"/>
              </a:buClr>
              <a:buSzPts val="2400"/>
              <a:buNone/>
            </a:pPr>
            <a:endParaRPr dirty="0"/>
          </a:p>
        </p:txBody>
      </p:sp>
      <p:sp>
        <p:nvSpPr>
          <p:cNvPr id="845" name="Google Shape;845;p9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46" name="Google Shape;846;p9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91</a:t>
            </a:fld>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92"/>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Learning overview reflection task</a:t>
            </a:r>
            <a:endParaRPr dirty="0"/>
          </a:p>
        </p:txBody>
      </p:sp>
      <p:sp>
        <p:nvSpPr>
          <p:cNvPr id="853" name="Google Shape;853;p92"/>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your learner record of work, complete the start of your self-assessment of learning</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In your own words, state what is going to be covered in this lesson</a:t>
            </a:r>
            <a:r>
              <a:rPr lang="en-GB" sz="2400" dirty="0"/>
              <a:t>.</a:t>
            </a:r>
            <a:endParaRPr sz="2400" dirty="0"/>
          </a:p>
          <a:p>
            <a:pPr marL="269875" lvl="1" indent="-269875" algn="l" rtl="0">
              <a:lnSpc>
                <a:spcPct val="100000"/>
              </a:lnSpc>
              <a:spcBef>
                <a:spcPts val="0"/>
              </a:spcBef>
              <a:spcAft>
                <a:spcPts val="0"/>
              </a:spcAft>
              <a:buClr>
                <a:schemeClr val="dk1"/>
              </a:buClr>
              <a:buSzPts val="2400"/>
              <a:buChar char="–"/>
            </a:pPr>
            <a:r>
              <a:rPr lang="en-GB" dirty="0"/>
              <a:t>RAG rate your understanding of everything discussed in </a:t>
            </a:r>
            <a:r>
              <a:rPr lang="en-GB" sz="2400" dirty="0"/>
              <a:t>the </a:t>
            </a:r>
            <a:r>
              <a:rPr lang="en-GB" dirty="0"/>
              <a:t>learning overview.</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854" name="Google Shape;854;p9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55" name="Google Shape;855;p9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92</a:t>
            </a:fld>
            <a:endParaRP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93"/>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Recap of previous lesson</a:t>
            </a:r>
            <a:endParaRPr sz="3600" dirty="0"/>
          </a:p>
        </p:txBody>
      </p:sp>
      <p:sp>
        <p:nvSpPr>
          <p:cNvPr id="862" name="Google Shape;862;p93"/>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In groups, discuss what was achieved in the previous lesson, including your homework task.</a:t>
            </a:r>
            <a:endParaRPr sz="2400"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What activities were completed?</a:t>
            </a:r>
            <a:endParaRPr sz="2400" dirty="0"/>
          </a:p>
          <a:p>
            <a:pPr marL="269875" lvl="1" indent="-269875" algn="l" rtl="0">
              <a:lnSpc>
                <a:spcPct val="100000"/>
              </a:lnSpc>
              <a:spcBef>
                <a:spcPts val="0"/>
              </a:spcBef>
              <a:spcAft>
                <a:spcPts val="0"/>
              </a:spcAft>
              <a:buClr>
                <a:schemeClr val="dk1"/>
              </a:buClr>
              <a:buSzPts val="2400"/>
              <a:buChar char="–"/>
            </a:pPr>
            <a:r>
              <a:rPr lang="en-GB" dirty="0"/>
              <a:t>What did you learn?</a:t>
            </a:r>
            <a:endParaRPr sz="2400" dirty="0"/>
          </a:p>
          <a:p>
            <a:pPr marL="269875" lvl="1" indent="-269875" algn="l" rtl="0">
              <a:lnSpc>
                <a:spcPct val="100000"/>
              </a:lnSpc>
              <a:spcBef>
                <a:spcPts val="0"/>
              </a:spcBef>
              <a:spcAft>
                <a:spcPts val="0"/>
              </a:spcAft>
              <a:buClr>
                <a:schemeClr val="dk1"/>
              </a:buClr>
              <a:buSzPts val="2400"/>
              <a:buChar char="–"/>
            </a:pPr>
            <a:r>
              <a:rPr lang="en-GB" dirty="0"/>
              <a:t>How will the previous lesson assist with the overall project?</a:t>
            </a:r>
            <a:endParaRPr dirty="0"/>
          </a:p>
          <a:p>
            <a:pPr marL="0" lvl="0" indent="0" algn="l" rtl="0">
              <a:lnSpc>
                <a:spcPct val="100000"/>
              </a:lnSpc>
              <a:spcBef>
                <a:spcPts val="0"/>
              </a:spcBef>
              <a:spcAft>
                <a:spcPts val="0"/>
              </a:spcAft>
              <a:buClr>
                <a:schemeClr val="dk1"/>
              </a:buClr>
              <a:buSzPts val="2400"/>
              <a:buNone/>
            </a:pPr>
            <a:endParaRPr dirty="0"/>
          </a:p>
        </p:txBody>
      </p:sp>
      <p:sp>
        <p:nvSpPr>
          <p:cNvPr id="863" name="Google Shape;863;p9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64" name="Google Shape;864;p9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93</a:t>
            </a:fld>
            <a:endParaRP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4"/>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Project management recap</a:t>
            </a:r>
            <a:endParaRPr sz="3600" dirty="0"/>
          </a:p>
        </p:txBody>
      </p:sp>
      <p:sp>
        <p:nvSpPr>
          <p:cNvPr id="871" name="Google Shape;871;p94"/>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In small groups, discuss any relevant points you can recall relating to project management. </a:t>
            </a:r>
            <a:endParaRPr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1" indent="0" algn="l" rtl="0">
              <a:lnSpc>
                <a:spcPct val="100000"/>
              </a:lnSpc>
              <a:spcBef>
                <a:spcPts val="0"/>
              </a:spcBef>
              <a:spcAft>
                <a:spcPts val="0"/>
              </a:spcAft>
              <a:buClr>
                <a:srgbClr val="000000"/>
              </a:buClr>
              <a:buSzPts val="2400"/>
              <a:buNone/>
            </a:pPr>
            <a:r>
              <a:rPr lang="en-GB" dirty="0">
                <a:solidFill>
                  <a:srgbClr val="000000"/>
                </a:solidFill>
              </a:rPr>
              <a:t>Create a mind map of all your points. </a:t>
            </a:r>
            <a:endParaRPr dirty="0"/>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1" indent="0" algn="l" rtl="0">
              <a:lnSpc>
                <a:spcPct val="100000"/>
              </a:lnSpc>
              <a:spcBef>
                <a:spcPts val="0"/>
              </a:spcBef>
              <a:spcAft>
                <a:spcPts val="0"/>
              </a:spcAft>
              <a:buClr>
                <a:schemeClr val="dk1"/>
              </a:buClr>
              <a:buSzPts val="2400"/>
              <a:buNone/>
            </a:pPr>
            <a:r>
              <a:rPr lang="en-GB" dirty="0"/>
              <a:t>Share and collate information from each group.  </a:t>
            </a:r>
            <a:br>
              <a:rPr lang="en-GB" dirty="0"/>
            </a:br>
            <a:endParaRPr dirty="0"/>
          </a:p>
        </p:txBody>
      </p:sp>
      <p:sp>
        <p:nvSpPr>
          <p:cNvPr id="872" name="Google Shape;872;p9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73" name="Google Shape;873;p9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94</a:t>
            </a:fld>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95"/>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Your project management</a:t>
            </a:r>
            <a:endParaRPr sz="3600" dirty="0"/>
          </a:p>
        </p:txBody>
      </p:sp>
      <p:sp>
        <p:nvSpPr>
          <p:cNvPr id="880" name="Google Shape;880;p95"/>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For your business proposal, you will need to include aspects of project management in your presentation</a:t>
            </a:r>
            <a:r>
              <a:rPr lang="en-GB" sz="2400" dirty="0"/>
              <a:t>. Please </a:t>
            </a:r>
            <a:r>
              <a:rPr lang="en-GB" dirty="0"/>
              <a:t>include</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the purpose of the project</a:t>
            </a:r>
            <a:endParaRPr sz="2400" dirty="0"/>
          </a:p>
          <a:p>
            <a:pPr marL="269875" lvl="1" indent="-269875" algn="l" rtl="0">
              <a:lnSpc>
                <a:spcPct val="100000"/>
              </a:lnSpc>
              <a:spcBef>
                <a:spcPts val="0"/>
              </a:spcBef>
              <a:spcAft>
                <a:spcPts val="0"/>
              </a:spcAft>
              <a:buClr>
                <a:schemeClr val="dk1"/>
              </a:buClr>
              <a:buSzPts val="2400"/>
              <a:buChar char="–"/>
            </a:pPr>
            <a:r>
              <a:rPr lang="en-GB" dirty="0"/>
              <a:t>realistic milestones throughout the project</a:t>
            </a:r>
            <a:endParaRPr dirty="0"/>
          </a:p>
          <a:p>
            <a:pPr marL="269875" lvl="1" indent="-269875" algn="l" rtl="0">
              <a:lnSpc>
                <a:spcPct val="100000"/>
              </a:lnSpc>
              <a:spcBef>
                <a:spcPts val="0"/>
              </a:spcBef>
              <a:spcAft>
                <a:spcPts val="0"/>
              </a:spcAft>
              <a:buClr>
                <a:schemeClr val="dk1"/>
              </a:buClr>
              <a:buSzPts val="2400"/>
              <a:buChar char="–"/>
            </a:pPr>
            <a:r>
              <a:rPr lang="en-GB" dirty="0"/>
              <a:t>the roles and responsibilities of the staff involved</a:t>
            </a:r>
            <a:r>
              <a:rPr lang="en-GB" sz="2400" dirty="0"/>
              <a:t>.</a:t>
            </a:r>
            <a:endParaRPr sz="2400" dirty="0"/>
          </a:p>
          <a:p>
            <a:pPr marL="0" lvl="0" indent="0" algn="l" rtl="0">
              <a:lnSpc>
                <a:spcPct val="100000"/>
              </a:lnSpc>
              <a:spcBef>
                <a:spcPts val="0"/>
              </a:spcBef>
              <a:spcAft>
                <a:spcPts val="0"/>
              </a:spcAft>
              <a:buClr>
                <a:schemeClr val="dk1"/>
              </a:buClr>
              <a:buSzPts val="2400"/>
              <a:buNone/>
            </a:pPr>
            <a:endParaRPr dirty="0"/>
          </a:p>
        </p:txBody>
      </p:sp>
      <p:sp>
        <p:nvSpPr>
          <p:cNvPr id="881" name="Google Shape;881;p9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82" name="Google Shape;882;p9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95</a:t>
            </a:fld>
            <a:endParaRP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6"/>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Business proposal overview</a:t>
            </a:r>
            <a:endParaRPr sz="3600" dirty="0"/>
          </a:p>
        </p:txBody>
      </p:sp>
      <p:sp>
        <p:nvSpPr>
          <p:cNvPr id="889" name="Google Shape;889;p96"/>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dk1"/>
              </a:buClr>
              <a:buSzPts val="2400"/>
              <a:buNone/>
            </a:pPr>
            <a:r>
              <a:rPr lang="en-GB" dirty="0"/>
              <a:t>Task 1</a:t>
            </a:r>
            <a:endParaRPr dirty="0"/>
          </a:p>
          <a:p>
            <a:pPr marL="0" lvl="1" indent="0" algn="l" rtl="0">
              <a:lnSpc>
                <a:spcPct val="100000"/>
              </a:lnSpc>
              <a:spcBef>
                <a:spcPts val="0"/>
              </a:spcBef>
              <a:spcAft>
                <a:spcPts val="0"/>
              </a:spcAft>
              <a:buClr>
                <a:schemeClr val="dk1"/>
              </a:buClr>
              <a:buSzPts val="2400"/>
              <a:buNone/>
            </a:pPr>
            <a:r>
              <a:rPr lang="en-GB" dirty="0"/>
              <a:t>Individually create a suitable business proposal overview for your business project.</a:t>
            </a:r>
            <a:endParaRPr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p>
          <a:p>
            <a:pPr marL="0" lvl="1" indent="0" algn="l" rtl="0">
              <a:lnSpc>
                <a:spcPct val="100000"/>
              </a:lnSpc>
              <a:spcBef>
                <a:spcPts val="0"/>
              </a:spcBef>
              <a:spcAft>
                <a:spcPts val="0"/>
              </a:spcAft>
              <a:buClr>
                <a:schemeClr val="dk1"/>
              </a:buClr>
              <a:buSzPts val="2400"/>
              <a:buNone/>
            </a:pPr>
            <a:r>
              <a:rPr lang="en-GB" dirty="0"/>
              <a:t>This will be used for the introductory slide of your presentation in lesson 10.</a:t>
            </a:r>
            <a:endParaRPr dirty="0"/>
          </a:p>
          <a:p>
            <a:pPr marL="0" lvl="0" indent="0" algn="l" rtl="0">
              <a:lnSpc>
                <a:spcPct val="100000"/>
              </a:lnSpc>
              <a:spcBef>
                <a:spcPts val="0"/>
              </a:spcBef>
              <a:spcAft>
                <a:spcPts val="0"/>
              </a:spcAft>
              <a:buClr>
                <a:schemeClr val="dk1"/>
              </a:buClr>
              <a:buSzPts val="2400"/>
              <a:buNone/>
            </a:pPr>
            <a:endParaRPr sz="2400" dirty="0"/>
          </a:p>
          <a:p>
            <a:pPr marL="0" lvl="1" indent="0" algn="l" rtl="0">
              <a:lnSpc>
                <a:spcPct val="100000"/>
              </a:lnSpc>
              <a:spcBef>
                <a:spcPts val="0"/>
              </a:spcBef>
              <a:spcAft>
                <a:spcPts val="0"/>
              </a:spcAft>
              <a:buClr>
                <a:schemeClr val="dk1"/>
              </a:buClr>
              <a:buSzPts val="2400"/>
              <a:buNone/>
            </a:pPr>
            <a:r>
              <a:rPr lang="en-GB" dirty="0"/>
              <a:t>It may be useful to review the original project brief from lesson 1. </a:t>
            </a:r>
            <a:endParaRPr dirty="0"/>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br>
            <a:endParaRPr dirty="0"/>
          </a:p>
        </p:txBody>
      </p:sp>
      <p:sp>
        <p:nvSpPr>
          <p:cNvPr id="890" name="Google Shape;890;p9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891" name="Google Shape;891;p9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96</a:t>
            </a:fld>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97"/>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Realistic project milestones</a:t>
            </a:r>
            <a:endParaRPr sz="3600" dirty="0"/>
          </a:p>
        </p:txBody>
      </p:sp>
      <p:sp>
        <p:nvSpPr>
          <p:cNvPr id="898" name="Google Shape;898;p97"/>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GB" dirty="0"/>
              <a:t>Breaking projects down into smaller, specific actions to be completed within a set timescale is a vital element of project management. Setting project milestones can</a:t>
            </a:r>
            <a:r>
              <a:rPr lang="en-GB" sz="2400" dirty="0"/>
              <a:t>:</a:t>
            </a:r>
            <a:endParaRPr dirty="0"/>
          </a:p>
          <a:p>
            <a:pPr marL="0" lvl="0" indent="0" algn="l" rtl="0">
              <a:lnSpc>
                <a:spcPct val="100000"/>
              </a:lnSpc>
              <a:spcBef>
                <a:spcPts val="0"/>
              </a:spcBef>
              <a:spcAft>
                <a:spcPts val="0"/>
              </a:spcAft>
              <a:buClr>
                <a:schemeClr val="dk1"/>
              </a:buClr>
              <a:buSzPts val="2400"/>
              <a:buNone/>
            </a:pPr>
            <a:endParaRPr sz="2400" dirty="0"/>
          </a:p>
          <a:p>
            <a:pPr marL="269875" lvl="1" indent="-269875" algn="l" rtl="0">
              <a:lnSpc>
                <a:spcPct val="100000"/>
              </a:lnSpc>
              <a:spcBef>
                <a:spcPts val="0"/>
              </a:spcBef>
              <a:spcAft>
                <a:spcPts val="0"/>
              </a:spcAft>
              <a:buClr>
                <a:schemeClr val="dk1"/>
              </a:buClr>
              <a:buSzPts val="2400"/>
              <a:buChar char="–"/>
            </a:pPr>
            <a:r>
              <a:rPr lang="en-GB" dirty="0"/>
              <a:t>provide a full timeline of the project</a:t>
            </a:r>
            <a:endParaRPr sz="2400" dirty="0"/>
          </a:p>
          <a:p>
            <a:pPr marL="269875" lvl="1" indent="-269875" algn="l" rtl="0">
              <a:lnSpc>
                <a:spcPct val="100000"/>
              </a:lnSpc>
              <a:spcBef>
                <a:spcPts val="0"/>
              </a:spcBef>
              <a:spcAft>
                <a:spcPts val="0"/>
              </a:spcAft>
              <a:buClr>
                <a:schemeClr val="dk1"/>
              </a:buClr>
              <a:buSzPts val="2400"/>
              <a:buChar char="–"/>
            </a:pPr>
            <a:r>
              <a:rPr lang="en-GB" dirty="0"/>
              <a:t>outline the required actions needing to be achieved</a:t>
            </a:r>
            <a:endParaRPr dirty="0"/>
          </a:p>
          <a:p>
            <a:pPr marL="269875" lvl="1" indent="-269875" algn="l" rtl="0">
              <a:lnSpc>
                <a:spcPct val="100000"/>
              </a:lnSpc>
              <a:spcBef>
                <a:spcPts val="0"/>
              </a:spcBef>
              <a:spcAft>
                <a:spcPts val="0"/>
              </a:spcAft>
              <a:buClr>
                <a:schemeClr val="dk1"/>
              </a:buClr>
              <a:buSzPts val="2400"/>
              <a:buChar char="–"/>
            </a:pPr>
            <a:r>
              <a:rPr lang="en-GB" dirty="0"/>
              <a:t>identify suitable checkpoints</a:t>
            </a:r>
            <a:endParaRPr sz="2400" dirty="0"/>
          </a:p>
          <a:p>
            <a:pPr marL="269875" lvl="1" indent="-269875" algn="l" rtl="0">
              <a:lnSpc>
                <a:spcPct val="100000"/>
              </a:lnSpc>
              <a:spcBef>
                <a:spcPts val="0"/>
              </a:spcBef>
              <a:spcAft>
                <a:spcPts val="0"/>
              </a:spcAft>
              <a:buClr>
                <a:schemeClr val="dk1"/>
              </a:buClr>
              <a:buSzPts val="2400"/>
              <a:buChar char="–"/>
            </a:pPr>
            <a:r>
              <a:rPr lang="en-GB" dirty="0"/>
              <a:t>assign actions to the relevant individuals. </a:t>
            </a:r>
            <a:endParaRPr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899" name="Google Shape;899;p9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00" name="Google Shape;900;p9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97</a:t>
            </a:fld>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98"/>
          <p:cNvSpPr txBox="1">
            <a:spLocks noGrp="1"/>
          </p:cNvSpPr>
          <p:nvPr>
            <p:ph type="title"/>
          </p:nvPr>
        </p:nvSpPr>
        <p:spPr>
          <a:xfrm>
            <a:off x="253270" y="26006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Gantt charts</a:t>
            </a:r>
            <a:endParaRPr sz="3600" dirty="0"/>
          </a:p>
        </p:txBody>
      </p:sp>
      <p:sp>
        <p:nvSpPr>
          <p:cNvPr id="907" name="Google Shape;907;p98"/>
          <p:cNvSpPr txBox="1">
            <a:spLocks noGrp="1"/>
          </p:cNvSpPr>
          <p:nvPr>
            <p:ph type="body" idx="1"/>
          </p:nvPr>
        </p:nvSpPr>
        <p:spPr>
          <a:xfrm>
            <a:off x="25432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None/>
            </a:pPr>
            <a:r>
              <a:rPr lang="en-GB" dirty="0">
                <a:solidFill>
                  <a:srgbClr val="000000"/>
                </a:solidFill>
              </a:rPr>
              <a:t>Task 2</a:t>
            </a:r>
            <a:endParaRPr dirty="0"/>
          </a:p>
          <a:p>
            <a:pPr marL="0" lvl="0" indent="0" algn="l" rtl="0">
              <a:lnSpc>
                <a:spcPct val="100000"/>
              </a:lnSpc>
              <a:spcBef>
                <a:spcPts val="0"/>
              </a:spcBef>
              <a:spcAft>
                <a:spcPts val="0"/>
              </a:spcAft>
              <a:buClr>
                <a:srgbClr val="000000"/>
              </a:buClr>
              <a:buSzPts val="2400"/>
              <a:buNone/>
            </a:pPr>
            <a:r>
              <a:rPr lang="en-GB" dirty="0">
                <a:solidFill>
                  <a:srgbClr val="000000"/>
                </a:solidFill>
              </a:rPr>
              <a:t>A Gantt chart is an essential visual tool that provides a simple way to track and manage the progress of project milestones.  </a:t>
            </a: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sz="2400" dirty="0">
              <a:solidFill>
                <a:srgbClr val="000000"/>
              </a:solidFill>
            </a:endParaRPr>
          </a:p>
          <a:p>
            <a:pPr marL="0" lvl="0" indent="0" algn="l" rtl="0">
              <a:lnSpc>
                <a:spcPct val="100000"/>
              </a:lnSpc>
              <a:spcBef>
                <a:spcPts val="0"/>
              </a:spcBef>
              <a:spcAft>
                <a:spcPts val="0"/>
              </a:spcAft>
              <a:buClr>
                <a:srgbClr val="000000"/>
              </a:buClr>
              <a:buSzPts val="2400"/>
              <a:buNone/>
            </a:pPr>
            <a:r>
              <a:rPr lang="en-GB" dirty="0">
                <a:solidFill>
                  <a:srgbClr val="000000"/>
                </a:solidFill>
              </a:rPr>
              <a:t>Individually design a suitable Gantt chart that could be used in your business project. </a:t>
            </a:r>
            <a:endParaRPr sz="2400" dirty="0">
              <a:solidFill>
                <a:srgbClr val="000000"/>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000000"/>
              </a:buClr>
              <a:buSzPts val="2400"/>
              <a:buNone/>
            </a:pPr>
            <a:r>
              <a:rPr lang="en-GB" dirty="0">
                <a:solidFill>
                  <a:srgbClr val="000000"/>
                </a:solidFill>
              </a:rPr>
              <a:t>Let’s recap the steps needed to design a Gantt chart. </a:t>
            </a:r>
            <a:endParaRPr dirty="0"/>
          </a:p>
          <a:p>
            <a:pPr marL="0" lvl="0" indent="0" algn="l" rtl="0">
              <a:lnSpc>
                <a:spcPct val="100000"/>
              </a:lnSpc>
              <a:spcBef>
                <a:spcPts val="0"/>
              </a:spcBef>
              <a:spcAft>
                <a:spcPts val="0"/>
              </a:spcAft>
              <a:buClr>
                <a:schemeClr val="dk1"/>
              </a:buClr>
              <a:buSzPts val="2400"/>
              <a:buNone/>
            </a:pPr>
            <a:endParaRPr dirty="0">
              <a:solidFill>
                <a:srgbClr val="E51C41"/>
              </a:solidFill>
            </a:endParaRPr>
          </a:p>
          <a:p>
            <a:pPr marL="0" lvl="0" indent="0" algn="l" rtl="0">
              <a:lnSpc>
                <a:spcPct val="100000"/>
              </a:lnSpc>
              <a:spcBef>
                <a:spcPts val="0"/>
              </a:spcBef>
              <a:spcAft>
                <a:spcPts val="0"/>
              </a:spcAft>
              <a:buClr>
                <a:schemeClr val="dk1"/>
              </a:buClr>
              <a:buSzPts val="2400"/>
              <a:buNone/>
            </a:pPr>
            <a:endParaRPr dirty="0">
              <a:solidFill>
                <a:srgbClr val="000000"/>
              </a:solidFill>
            </a:endParaRPr>
          </a:p>
          <a:p>
            <a:pPr marL="0" lvl="0" indent="0" algn="l" rtl="0">
              <a:lnSpc>
                <a:spcPct val="100000"/>
              </a:lnSpc>
              <a:spcBef>
                <a:spcPts val="0"/>
              </a:spcBef>
              <a:spcAft>
                <a:spcPts val="0"/>
              </a:spcAft>
              <a:buClr>
                <a:srgbClr val="E51C41"/>
              </a:buClr>
              <a:buSzPts val="2400"/>
              <a:buNone/>
            </a:pPr>
            <a:r>
              <a:rPr lang="en-GB" sz="2400" dirty="0">
                <a:solidFill>
                  <a:srgbClr val="E51C41"/>
                </a:solidFill>
              </a:rPr>
              <a:t> </a:t>
            </a:r>
            <a:br>
              <a:rPr lang="en-GB" dirty="0"/>
            </a:br>
            <a:endParaRPr dirty="0"/>
          </a:p>
        </p:txBody>
      </p:sp>
      <p:sp>
        <p:nvSpPr>
          <p:cNvPr id="908" name="Google Shape;908;p9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09" name="Google Shape;909;p9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98</a:t>
            </a:fld>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99"/>
          <p:cNvSpPr txBox="1">
            <a:spLocks noGrp="1"/>
          </p:cNvSpPr>
          <p:nvPr>
            <p:ph type="title"/>
          </p:nvPr>
        </p:nvSpPr>
        <p:spPr>
          <a:xfrm>
            <a:off x="253270" y="27022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600"/>
              <a:buFont typeface="Arial"/>
              <a:buNone/>
            </a:pPr>
            <a:r>
              <a:rPr lang="en-GB" dirty="0"/>
              <a:t>Gantt charts – examples</a:t>
            </a:r>
            <a:endParaRPr sz="3600" dirty="0"/>
          </a:p>
        </p:txBody>
      </p:sp>
      <p:sp>
        <p:nvSpPr>
          <p:cNvPr id="916" name="Google Shape;916;p99" descr="Gantt chart example 1"/>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endParaRPr dirty="0"/>
          </a:p>
          <a:p>
            <a:pPr marL="269875" lvl="1" indent="-117475"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endParaRPr dirty="0"/>
          </a:p>
        </p:txBody>
      </p:sp>
      <p:sp>
        <p:nvSpPr>
          <p:cNvPr id="917" name="Google Shape;917;p9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EDUCATION &amp; TRAINING FOUNDATION</a:t>
            </a:r>
            <a:endParaRPr dirty="0"/>
          </a:p>
        </p:txBody>
      </p:sp>
      <p:sp>
        <p:nvSpPr>
          <p:cNvPr id="918" name="Google Shape;918;p9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99</a:t>
            </a:fld>
            <a:endParaRPr dirty="0"/>
          </a:p>
        </p:txBody>
      </p:sp>
      <p:pic>
        <p:nvPicPr>
          <p:cNvPr id="919" name="Google Shape;919;p99" descr="Gantt chart showing a project timeline from January to July 2019 with five tasks: Planning, Research, Design, Implementation, and Follow up, each represented by blue bars indicating their duration."/>
          <p:cNvPicPr preferRelativeResize="0"/>
          <p:nvPr/>
        </p:nvPicPr>
        <p:blipFill rotWithShape="1">
          <a:blip r:embed="rId3">
            <a:alphaModFix/>
          </a:blip>
          <a:srcRect/>
          <a:stretch/>
        </p:blipFill>
        <p:spPr>
          <a:xfrm>
            <a:off x="324391" y="1375310"/>
            <a:ext cx="3739610" cy="2495853"/>
          </a:xfrm>
          <a:prstGeom prst="rect">
            <a:avLst/>
          </a:prstGeom>
          <a:noFill/>
          <a:ln>
            <a:noFill/>
          </a:ln>
        </p:spPr>
      </p:pic>
      <p:pic>
        <p:nvPicPr>
          <p:cNvPr id="920" name="Google Shape;920;p99" descr="Flat Gantt chart showing ten tasks scheduled across a week (Monday to Sunday) using colour-coded bars in red, yellow, blue, green, and grey to indicate task durations and categories."/>
          <p:cNvPicPr preferRelativeResize="0"/>
          <p:nvPr/>
        </p:nvPicPr>
        <p:blipFill rotWithShape="1">
          <a:blip r:embed="rId4">
            <a:alphaModFix/>
          </a:blip>
          <a:srcRect l="4154" r="6183" b="4537"/>
          <a:stretch/>
        </p:blipFill>
        <p:spPr>
          <a:xfrm>
            <a:off x="4500563" y="1384048"/>
            <a:ext cx="4360633" cy="2527551"/>
          </a:xfrm>
          <a:prstGeom prst="rect">
            <a:avLst/>
          </a:prstGeom>
          <a:noFill/>
          <a:ln>
            <a:noFill/>
          </a:ln>
        </p:spPr>
      </p:pic>
    </p:spTree>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Props1.xml><?xml version="1.0" encoding="utf-8"?>
<ds:datastoreItem xmlns:ds="http://schemas.openxmlformats.org/officeDocument/2006/customXml" ds:itemID="{457D0DD8-D573-48B8-B48D-6CBD4C397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CE55A-481C-4EFF-B842-F45C95E815CA}">
  <ds:schemaRefs>
    <ds:schemaRef ds:uri="http://schemas.microsoft.com/sharepoint/v3/contenttype/forms"/>
  </ds:schemaRefs>
</ds:datastoreItem>
</file>

<file path=customXml/itemProps3.xml><?xml version="1.0" encoding="utf-8"?>
<ds:datastoreItem xmlns:ds="http://schemas.openxmlformats.org/officeDocument/2006/customXml" ds:itemID="{E9835FCF-51C1-4CAA-8697-510565E78034}">
  <ds:schemaRefs>
    <ds:schemaRef ds:uri="http://schemas.microsoft.com/office/2006/metadata/properties"/>
    <ds:schemaRef ds:uri="http://schemas.microsoft.com/office/infopath/2007/PartnerControls"/>
    <ds:schemaRef ds:uri="414d2ded-29cc-4abd-a1df-c646721ce55b"/>
    <ds:schemaRef ds:uri="2847a094-2edf-4950-a853-13ec668231ed"/>
  </ds:schemaRefs>
</ds:datastoreItem>
</file>

<file path=docProps/app.xml><?xml version="1.0" encoding="utf-8"?>
<Properties xmlns="http://schemas.openxmlformats.org/officeDocument/2006/extended-properties" xmlns:vt="http://schemas.openxmlformats.org/officeDocument/2006/docPropsVTypes">
  <TotalTime>99</TotalTime>
  <Words>5590</Words>
  <Application>Microsoft Office PowerPoint</Application>
  <PresentationFormat>On-screen Show (16:9)</PresentationFormat>
  <Paragraphs>1061</Paragraphs>
  <Slides>117</Slides>
  <Notes>117</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ETF Master</vt:lpstr>
      <vt:lpstr>T LEVEL IN ANIMAL CARE AND MANAGEMENT </vt:lpstr>
      <vt:lpstr>1</vt:lpstr>
      <vt:lpstr>Learning overview</vt:lpstr>
      <vt:lpstr>Your project brief</vt:lpstr>
      <vt:lpstr>Your business and finance project brief</vt:lpstr>
      <vt:lpstr>Case studies</vt:lpstr>
      <vt:lpstr>What is peer reviewing?</vt:lpstr>
      <vt:lpstr>Sticky note activity</vt:lpstr>
      <vt:lpstr>Case study peer review </vt:lpstr>
      <vt:lpstr>Peer review presentations </vt:lpstr>
      <vt:lpstr>Plenary – progress check</vt:lpstr>
      <vt:lpstr>2</vt:lpstr>
      <vt:lpstr>Learning overview</vt:lpstr>
      <vt:lpstr>Learning overview reflection task</vt:lpstr>
      <vt:lpstr>Recap of previous lesson</vt:lpstr>
      <vt:lpstr>Review of knowledge</vt:lpstr>
      <vt:lpstr>Review of knowledge activity</vt:lpstr>
      <vt:lpstr>Real-world businesses</vt:lpstr>
      <vt:lpstr>Pets at Home</vt:lpstr>
      <vt:lpstr>Research task</vt:lpstr>
      <vt:lpstr>Hyperlinks for research task</vt:lpstr>
      <vt:lpstr>Pets at Home success</vt:lpstr>
      <vt:lpstr>Plenary – progress check</vt:lpstr>
      <vt:lpstr>3</vt:lpstr>
      <vt:lpstr>Learning overview</vt:lpstr>
      <vt:lpstr>Learning overview reflection task</vt:lpstr>
      <vt:lpstr>Recap of previous lesson</vt:lpstr>
      <vt:lpstr>What is market research?</vt:lpstr>
      <vt:lpstr>Six steps of market research and analysis</vt:lpstr>
      <vt:lpstr>Importance of market research</vt:lpstr>
      <vt:lpstr>Techniques used in market research</vt:lpstr>
      <vt:lpstr>Project market research</vt:lpstr>
      <vt:lpstr>Project market research – competitors </vt:lpstr>
      <vt:lpstr>Questionnaire </vt:lpstr>
      <vt:lpstr>Project – questionnaire</vt:lpstr>
      <vt:lpstr>Questionnaire guidance</vt:lpstr>
      <vt:lpstr>Questionnaire results</vt:lpstr>
      <vt:lpstr>Market research analysis</vt:lpstr>
      <vt:lpstr>Market research summary</vt:lpstr>
      <vt:lpstr>Plenary – progress check</vt:lpstr>
      <vt:lpstr>4</vt:lpstr>
      <vt:lpstr>Learning overview</vt:lpstr>
      <vt:lpstr>Learning overview reflection task</vt:lpstr>
      <vt:lpstr>Recap of previous lesson</vt:lpstr>
      <vt:lpstr>Values, objectives and standards</vt:lpstr>
      <vt:lpstr>City and Guilds T Level resources</vt:lpstr>
      <vt:lpstr>Business values</vt:lpstr>
      <vt:lpstr>Business objectives</vt:lpstr>
      <vt:lpstr>Social responsibility objectives</vt:lpstr>
      <vt:lpstr>Environmental responsibility objectives</vt:lpstr>
      <vt:lpstr>Key performance indicators (KPIs)</vt:lpstr>
      <vt:lpstr>Business quality standards</vt:lpstr>
      <vt:lpstr>Business and finance project</vt:lpstr>
      <vt:lpstr>Product research</vt:lpstr>
      <vt:lpstr>Plenary – progress check</vt:lpstr>
      <vt:lpstr>5</vt:lpstr>
      <vt:lpstr>Learning overview</vt:lpstr>
      <vt:lpstr>Learning overview reflection task</vt:lpstr>
      <vt:lpstr>Recap of previous lesson</vt:lpstr>
      <vt:lpstr>Types of costs</vt:lpstr>
      <vt:lpstr>The types of costs</vt:lpstr>
      <vt:lpstr>Possible categories summary</vt:lpstr>
      <vt:lpstr>PowerPoint critique</vt:lpstr>
      <vt:lpstr>Taxation and government costs</vt:lpstr>
      <vt:lpstr>Plenary – progress check</vt:lpstr>
      <vt:lpstr>Business and finance project overview</vt:lpstr>
      <vt:lpstr>6</vt:lpstr>
      <vt:lpstr>Learning overview</vt:lpstr>
      <vt:lpstr>Learning overview reflection task</vt:lpstr>
      <vt:lpstr>Recap of previous lesson</vt:lpstr>
      <vt:lpstr>Definition of profit</vt:lpstr>
      <vt:lpstr>How to price a product</vt:lpstr>
      <vt:lpstr>Calculate cost of goods</vt:lpstr>
      <vt:lpstr>Calculate the cost of goods</vt:lpstr>
      <vt:lpstr>Ordering products and projected profit </vt:lpstr>
      <vt:lpstr>Ordering products</vt:lpstr>
      <vt:lpstr>Ordering products and projected profit</vt:lpstr>
      <vt:lpstr>Plenary – progress check</vt:lpstr>
      <vt:lpstr>7 </vt:lpstr>
      <vt:lpstr>Learning overview</vt:lpstr>
      <vt:lpstr>Learning overview reflection task</vt:lpstr>
      <vt:lpstr>Recap of previous lesson</vt:lpstr>
      <vt:lpstr>Does marketing work?</vt:lpstr>
      <vt:lpstr>Examples of marketing strategies</vt:lpstr>
      <vt:lpstr>Marketing strategies discussion</vt:lpstr>
      <vt:lpstr>Marketing strategies evaluation</vt:lpstr>
      <vt:lpstr>Marketing and business success</vt:lpstr>
      <vt:lpstr>Your marketing strategy</vt:lpstr>
      <vt:lpstr>Plenary – progress check</vt:lpstr>
      <vt:lpstr>8</vt:lpstr>
      <vt:lpstr>Learning overview</vt:lpstr>
      <vt:lpstr>Learning overview reflection task</vt:lpstr>
      <vt:lpstr>Recap of previous lesson</vt:lpstr>
      <vt:lpstr>Project management recap</vt:lpstr>
      <vt:lpstr>Your project management</vt:lpstr>
      <vt:lpstr>Business proposal overview</vt:lpstr>
      <vt:lpstr>Realistic project milestones</vt:lpstr>
      <vt:lpstr>Gantt charts</vt:lpstr>
      <vt:lpstr>Gantt charts – examples</vt:lpstr>
      <vt:lpstr>Gantt charts</vt:lpstr>
      <vt:lpstr>Roles and responsibilities</vt:lpstr>
      <vt:lpstr>Veterinary practice roles and responsibilities</vt:lpstr>
      <vt:lpstr>Informal peer presentation</vt:lpstr>
      <vt:lpstr>Plenary – progress check</vt:lpstr>
      <vt:lpstr>9</vt:lpstr>
      <vt:lpstr>Learning overview</vt:lpstr>
      <vt:lpstr>Learning overview reflection task</vt:lpstr>
      <vt:lpstr>Recap of previous lesson</vt:lpstr>
      <vt:lpstr>Overview of topics and activities </vt:lpstr>
      <vt:lpstr>Presentation content</vt:lpstr>
      <vt:lpstr>Plenary – progress check</vt:lpstr>
      <vt:lpstr>10</vt:lpstr>
      <vt:lpstr>Learning overview</vt:lpstr>
      <vt:lpstr>Learning overview reflection task</vt:lpstr>
      <vt:lpstr>Presentation and peer review</vt:lpstr>
      <vt:lpstr>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Richard Overton</dc:creator>
  <cp:lastModifiedBy>Sharon Moore</cp:lastModifiedBy>
  <cp:revision>15</cp:revision>
  <dcterms:created xsi:type="dcterms:W3CDTF">2020-10-20T08:50:32Z</dcterms:created>
  <dcterms:modified xsi:type="dcterms:W3CDTF">2025-07-02T09:20:44Z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MSIP_Label_95394ed1-ea65-4d7e-a011-f9aa034b7933_Enabled">
    <vt:lpwstr>true</vt:lpwstr>
  </property>
  <property fmtid="{D5CDD505-2E9C-101B-9397-08002B2CF9AE}" pid="5" name="MSIP_Label_95394ed1-ea65-4d7e-a011-f9aa034b7933_SetDate">
    <vt:lpwstr>2024-12-02T15:01:05Z</vt:lpwstr>
  </property>
  <property fmtid="{D5CDD505-2E9C-101B-9397-08002B2CF9AE}" pid="6" name="MSIP_Label_95394ed1-ea65-4d7e-a011-f9aa034b7933_Method">
    <vt:lpwstr>Standard</vt:lpwstr>
  </property>
  <property fmtid="{D5CDD505-2E9C-101B-9397-08002B2CF9AE}" pid="7" name="MSIP_Label_95394ed1-ea65-4d7e-a011-f9aa034b7933_Name">
    <vt:lpwstr>defa4170-0d19-0005-0004-bc88714345d2</vt:lpwstr>
  </property>
  <property fmtid="{D5CDD505-2E9C-101B-9397-08002B2CF9AE}" pid="8" name="MSIP_Label_95394ed1-ea65-4d7e-a011-f9aa034b7933_SiteId">
    <vt:lpwstr>58c2d8a9-dca9-41e3-a279-8a8826137a96</vt:lpwstr>
  </property>
  <property fmtid="{D5CDD505-2E9C-101B-9397-08002B2CF9AE}" pid="9" name="MSIP_Label_95394ed1-ea65-4d7e-a011-f9aa034b7933_ActionId">
    <vt:lpwstr>62701bd5-d3f8-4ef0-a722-d4e48cdd124a</vt:lpwstr>
  </property>
  <property fmtid="{D5CDD505-2E9C-101B-9397-08002B2CF9AE}" pid="10" name="MSIP_Label_95394ed1-ea65-4d7e-a011-f9aa034b7933_ContentBits">
    <vt:lpwstr>0</vt:lpwstr>
  </property>
  <property fmtid="{D5CDD505-2E9C-101B-9397-08002B2CF9AE}" pid="11" name="Order">
    <vt:r8>61200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