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57"/>
  </p:notesMasterIdLst>
  <p:sldIdLst>
    <p:sldId id="296" r:id="rId5"/>
    <p:sldId id="298" r:id="rId6"/>
    <p:sldId id="471" r:id="rId7"/>
    <p:sldId id="472" r:id="rId8"/>
    <p:sldId id="473" r:id="rId9"/>
    <p:sldId id="474" r:id="rId10"/>
    <p:sldId id="475" r:id="rId11"/>
    <p:sldId id="478" r:id="rId12"/>
    <p:sldId id="257" r:id="rId13"/>
    <p:sldId id="479" r:id="rId14"/>
    <p:sldId id="480" r:id="rId15"/>
    <p:sldId id="259" r:id="rId16"/>
    <p:sldId id="265" r:id="rId17"/>
    <p:sldId id="437" r:id="rId18"/>
    <p:sldId id="542" r:id="rId19"/>
    <p:sldId id="302" r:id="rId20"/>
    <p:sldId id="271" r:id="rId21"/>
    <p:sldId id="444" r:id="rId22"/>
    <p:sldId id="445" r:id="rId23"/>
    <p:sldId id="476" r:id="rId24"/>
    <p:sldId id="481" r:id="rId25"/>
    <p:sldId id="483" r:id="rId26"/>
    <p:sldId id="443" r:id="rId27"/>
    <p:sldId id="272" r:id="rId28"/>
    <p:sldId id="537" r:id="rId29"/>
    <p:sldId id="536" r:id="rId30"/>
    <p:sldId id="306" r:id="rId31"/>
    <p:sldId id="342" r:id="rId32"/>
    <p:sldId id="538" r:id="rId33"/>
    <p:sldId id="343" r:id="rId34"/>
    <p:sldId id="413" r:id="rId35"/>
    <p:sldId id="539" r:id="rId36"/>
    <p:sldId id="486" r:id="rId37"/>
    <p:sldId id="487" r:id="rId38"/>
    <p:sldId id="488" r:id="rId39"/>
    <p:sldId id="489" r:id="rId40"/>
    <p:sldId id="490" r:id="rId41"/>
    <p:sldId id="491" r:id="rId42"/>
    <p:sldId id="408" r:id="rId43"/>
    <p:sldId id="345" r:id="rId44"/>
    <p:sldId id="452" r:id="rId45"/>
    <p:sldId id="540" r:id="rId46"/>
    <p:sldId id="509" r:id="rId47"/>
    <p:sldId id="431" r:id="rId48"/>
    <p:sldId id="541" r:id="rId49"/>
    <p:sldId id="318" r:id="rId50"/>
    <p:sldId id="362" r:id="rId51"/>
    <p:sldId id="493" r:id="rId52"/>
    <p:sldId id="494" r:id="rId53"/>
    <p:sldId id="497" r:id="rId54"/>
    <p:sldId id="544" r:id="rId55"/>
    <p:sldId id="545" r:id="rId56"/>
    <p:sldId id="495" r:id="rId57"/>
    <p:sldId id="496" r:id="rId58"/>
    <p:sldId id="499" r:id="rId59"/>
    <p:sldId id="498" r:id="rId60"/>
    <p:sldId id="492" r:id="rId61"/>
    <p:sldId id="366" r:id="rId62"/>
    <p:sldId id="500" r:id="rId63"/>
    <p:sldId id="309" r:id="rId64"/>
    <p:sldId id="338" r:id="rId65"/>
    <p:sldId id="447" r:id="rId66"/>
    <p:sldId id="448" r:id="rId67"/>
    <p:sldId id="477" r:id="rId68"/>
    <p:sldId id="339" r:id="rId69"/>
    <p:sldId id="449" r:id="rId70"/>
    <p:sldId id="450" r:id="rId71"/>
    <p:sldId id="451" r:id="rId72"/>
    <p:sldId id="305" r:id="rId73"/>
    <p:sldId id="340" r:id="rId74"/>
    <p:sldId id="341" r:id="rId75"/>
    <p:sldId id="432" r:id="rId76"/>
    <p:sldId id="312" r:id="rId77"/>
    <p:sldId id="347" r:id="rId78"/>
    <p:sldId id="453" r:id="rId79"/>
    <p:sldId id="455" r:id="rId80"/>
    <p:sldId id="348" r:id="rId81"/>
    <p:sldId id="392" r:id="rId82"/>
    <p:sldId id="501" r:id="rId83"/>
    <p:sldId id="403" r:id="rId84"/>
    <p:sldId id="407" r:id="rId85"/>
    <p:sldId id="457" r:id="rId86"/>
    <p:sldId id="356" r:id="rId87"/>
    <p:sldId id="503" r:id="rId88"/>
    <p:sldId id="315" r:id="rId89"/>
    <p:sldId id="485" r:id="rId90"/>
    <p:sldId id="546" r:id="rId91"/>
    <p:sldId id="547" r:id="rId92"/>
    <p:sldId id="504" r:id="rId93"/>
    <p:sldId id="505" r:id="rId94"/>
    <p:sldId id="506" r:id="rId95"/>
    <p:sldId id="507" r:id="rId96"/>
    <p:sldId id="508" r:id="rId97"/>
    <p:sldId id="530" r:id="rId98"/>
    <p:sldId id="549" r:id="rId99"/>
    <p:sldId id="550" r:id="rId100"/>
    <p:sldId id="531" r:id="rId101"/>
    <p:sldId id="532" r:id="rId102"/>
    <p:sldId id="533" r:id="rId103"/>
    <p:sldId id="534" r:id="rId104"/>
    <p:sldId id="535" r:id="rId105"/>
    <p:sldId id="484" r:id="rId106"/>
    <p:sldId id="357" r:id="rId107"/>
    <p:sldId id="510" r:id="rId108"/>
    <p:sldId id="353" r:id="rId109"/>
    <p:sldId id="511" r:id="rId110"/>
    <p:sldId id="512" r:id="rId111"/>
    <p:sldId id="513" r:id="rId112"/>
    <p:sldId id="514" r:id="rId113"/>
    <p:sldId id="515" r:id="rId114"/>
    <p:sldId id="516" r:id="rId115"/>
    <p:sldId id="517" r:id="rId116"/>
    <p:sldId id="518" r:id="rId117"/>
    <p:sldId id="519" r:id="rId118"/>
    <p:sldId id="361" r:id="rId119"/>
    <p:sldId id="520" r:id="rId120"/>
    <p:sldId id="321" r:id="rId121"/>
    <p:sldId id="367" r:id="rId122"/>
    <p:sldId id="464" r:id="rId123"/>
    <p:sldId id="465" r:id="rId124"/>
    <p:sldId id="368" r:id="rId125"/>
    <p:sldId id="396" r:id="rId126"/>
    <p:sldId id="428" r:id="rId127"/>
    <p:sldId id="467" r:id="rId128"/>
    <p:sldId id="470" r:id="rId129"/>
    <p:sldId id="468" r:id="rId130"/>
    <p:sldId id="469" r:id="rId131"/>
    <p:sldId id="369" r:id="rId132"/>
    <p:sldId id="370" r:id="rId133"/>
    <p:sldId id="429" r:id="rId134"/>
    <p:sldId id="371" r:id="rId135"/>
    <p:sldId id="521" r:id="rId136"/>
    <p:sldId id="324" r:id="rId137"/>
    <p:sldId id="372" r:id="rId138"/>
    <p:sldId id="524" r:id="rId139"/>
    <p:sldId id="529" r:id="rId140"/>
    <p:sldId id="551" r:id="rId141"/>
    <p:sldId id="525" r:id="rId142"/>
    <p:sldId id="526" r:id="rId143"/>
    <p:sldId id="527" r:id="rId144"/>
    <p:sldId id="376" r:id="rId145"/>
    <p:sldId id="528" r:id="rId146"/>
    <p:sldId id="327" r:id="rId147"/>
    <p:sldId id="377" r:id="rId148"/>
    <p:sldId id="378" r:id="rId149"/>
    <p:sldId id="398" r:id="rId150"/>
    <p:sldId id="379" r:id="rId151"/>
    <p:sldId id="381" r:id="rId152"/>
    <p:sldId id="523" r:id="rId153"/>
    <p:sldId id="522" r:id="rId154"/>
    <p:sldId id="446" r:id="rId155"/>
    <p:sldId id="552" r:id="rId1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74A"/>
    <a:srgbClr val="00FF00"/>
    <a:srgbClr val="F5ADBB"/>
    <a:srgbClr val="00FFFF"/>
    <a:srgbClr val="E51C41"/>
    <a:srgbClr val="ED6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9D2FD5-C3C2-4C9D-B7FC-0AC152AFAC38}" v="756" dt="2024-07-23T10:42:58.7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9" autoAdjust="0"/>
    <p:restoredTop sz="95642" autoAdjust="0"/>
  </p:normalViewPr>
  <p:slideViewPr>
    <p:cSldViewPr snapToGrid="0">
      <p:cViewPr varScale="1">
        <p:scale>
          <a:sx n="104" d="100"/>
          <a:sy n="104" d="100"/>
        </p:scale>
        <p:origin x="132" y="144"/>
      </p:cViewPr>
      <p:guideLst/>
    </p:cSldViewPr>
  </p:slideViewPr>
  <p:outlineViewPr>
    <p:cViewPr>
      <p:scale>
        <a:sx n="33" d="100"/>
        <a:sy n="33" d="100"/>
      </p:scale>
      <p:origin x="0" y="-125628"/>
    </p:cViewPr>
  </p:outlineViewPr>
  <p:notesTextViewPr>
    <p:cViewPr>
      <p:scale>
        <a:sx n="185" d="100"/>
        <a:sy n="185" d="100"/>
      </p:scale>
      <p:origin x="0" y="0"/>
    </p:cViewPr>
  </p:notesTextViewPr>
  <p:sorterViewPr>
    <p:cViewPr>
      <p:scale>
        <a:sx n="100" d="100"/>
        <a:sy n="100" d="100"/>
      </p:scale>
      <p:origin x="0" y="-25128"/>
    </p:cViewPr>
  </p:sorterViewPr>
  <p:notesViewPr>
    <p:cSldViewPr snapToGrid="0">
      <p:cViewPr varScale="1">
        <p:scale>
          <a:sx n="119" d="100"/>
          <a:sy n="119" d="100"/>
        </p:scale>
        <p:origin x="2460" y="6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theme" Target="theme/theme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C61BD-B965-4D2A-BEA6-4DE4D52BD315}" type="datetimeFigureOut">
              <a:rPr lang="en-GB" smtClean="0"/>
              <a:t>24/07/2024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2D88AA-F326-433D-87A4-85BE599D092C}" type="slidenum">
              <a:rPr lang="en-GB" smtClean="0"/>
              <a:t>‹#›</a:t>
            </a:fld>
            <a:endParaRPr lang="en-GB" dirty="0"/>
          </a:p>
        </p:txBody>
      </p:sp>
    </p:spTree>
    <p:extLst>
      <p:ext uri="{BB962C8B-B14F-4D97-AF65-F5344CB8AC3E}">
        <p14:creationId xmlns:p14="http://schemas.microsoft.com/office/powerpoint/2010/main" val="1805156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heguardian.com/profile/simonjenkin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a:t>
            </a:fld>
            <a:endParaRPr lang="en-GB" dirty="0"/>
          </a:p>
        </p:txBody>
      </p:sp>
    </p:spTree>
    <p:extLst>
      <p:ext uri="{BB962C8B-B14F-4D97-AF65-F5344CB8AC3E}">
        <p14:creationId xmlns:p14="http://schemas.microsoft.com/office/powerpoint/2010/main" val="40387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10</a:t>
            </a:fld>
            <a:endParaRPr lang="en-GB" dirty="0"/>
          </a:p>
        </p:txBody>
      </p:sp>
    </p:spTree>
    <p:extLst>
      <p:ext uri="{BB962C8B-B14F-4D97-AF65-F5344CB8AC3E}">
        <p14:creationId xmlns:p14="http://schemas.microsoft.com/office/powerpoint/2010/main" val="12931213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scenario provides the basis for the card game.</a:t>
            </a:r>
          </a:p>
        </p:txBody>
      </p:sp>
      <p:sp>
        <p:nvSpPr>
          <p:cNvPr id="4" name="Slide Number Placeholder 3"/>
          <p:cNvSpPr>
            <a:spLocks noGrp="1"/>
          </p:cNvSpPr>
          <p:nvPr>
            <p:ph type="sldNum" sz="quarter" idx="5"/>
          </p:nvPr>
        </p:nvSpPr>
        <p:spPr/>
        <p:txBody>
          <a:bodyPr/>
          <a:lstStyle/>
          <a:p>
            <a:fld id="{092D88AA-F326-433D-87A4-85BE599D092C}" type="slidenum">
              <a:rPr lang="en-GB" smtClean="0"/>
              <a:t>119</a:t>
            </a:fld>
            <a:endParaRPr lang="en-GB" dirty="0"/>
          </a:p>
        </p:txBody>
      </p:sp>
    </p:spTree>
    <p:extLst>
      <p:ext uri="{BB962C8B-B14F-4D97-AF65-F5344CB8AC3E}">
        <p14:creationId xmlns:p14="http://schemas.microsoft.com/office/powerpoint/2010/main" val="38326666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pPr>
            <a:r>
              <a:rPr lang="en-GB" sz="1800" dirty="0">
                <a:effectLst/>
                <a:latin typeface="Arial" panose="020B0604020202020204" pitchFamily="34" charset="0"/>
                <a:ea typeface="Calibri" panose="020F0502020204030204" pitchFamily="34" charset="0"/>
                <a:cs typeface="Arial" panose="020B0604020202020204" pitchFamily="34" charset="0"/>
              </a:rPr>
              <a:t>The class will be split into small (two-three people) stakeholder groups, with each group receiving a stakeholder card (either a project stakeholder or an interested party) that outlines their role, interests and concerns regarding the project. There needs to be at least three project stakeholder groups. </a:t>
            </a:r>
          </a:p>
          <a:p>
            <a:pPr marL="342900" lvl="0" indent="-342900">
              <a:buFont typeface="+mj-lt"/>
              <a:buAutoNum type="arabicPeriod"/>
            </a:pPr>
            <a:r>
              <a:rPr lang="en-GB" sz="1800" dirty="0">
                <a:effectLst/>
                <a:latin typeface="Arial" panose="020B0604020202020204" pitchFamily="34" charset="0"/>
                <a:ea typeface="Calibri" panose="020F0502020204030204" pitchFamily="34" charset="0"/>
                <a:cs typeface="Arial" panose="020B0604020202020204" pitchFamily="34" charset="0"/>
              </a:rPr>
              <a:t>Each project stakeholder group will randomly select a project issue card from the pack.</a:t>
            </a:r>
          </a:p>
          <a:p>
            <a:pPr marL="342900" lvl="0" indent="-342900">
              <a:buFont typeface="+mj-lt"/>
              <a:buAutoNum type="arabicPeriod"/>
            </a:pPr>
            <a:r>
              <a:rPr lang="en-GB" sz="1800" dirty="0">
                <a:effectLst/>
                <a:latin typeface="Arial" panose="020B0604020202020204" pitchFamily="34" charset="0"/>
                <a:ea typeface="Calibri" panose="020F0502020204030204" pitchFamily="34" charset="0"/>
                <a:cs typeface="Arial" panose="020B0604020202020204" pitchFamily="34" charset="0"/>
              </a:rPr>
              <a:t>Each “community member” (i.e. the interested party stakeholder groups) will randomly select a character card and will comment as that character.</a:t>
            </a:r>
          </a:p>
          <a:p>
            <a:pPr marL="342900" lvl="0" indent="-342900">
              <a:buFont typeface="+mj-lt"/>
              <a:buAutoNum type="arabicPeriod"/>
            </a:pPr>
            <a:r>
              <a:rPr lang="en-GB" sz="1800" dirty="0">
                <a:effectLst/>
                <a:latin typeface="Arial" panose="020B0604020202020204" pitchFamily="34" charset="0"/>
                <a:ea typeface="Calibri" panose="020F0502020204030204" pitchFamily="34" charset="0"/>
                <a:cs typeface="Arial" panose="020B0604020202020204" pitchFamily="34" charset="0"/>
              </a:rPr>
              <a:t>Groups will have 15 minutes to prepare their arguments for being awarded funding to resolve the issue (project stakeholder groups) or what their position is if they are an interested party (positive, negative, neutral or “it depends”). They will prepare questions to ask based on their community position. </a:t>
            </a:r>
          </a:p>
          <a:p>
            <a:pPr marL="342900" lvl="0" indent="-342900">
              <a:buFont typeface="+mj-lt"/>
              <a:buAutoNum type="arabicPeriod"/>
            </a:pPr>
            <a:r>
              <a:rPr lang="en-GB" sz="1800" dirty="0">
                <a:effectLst/>
                <a:latin typeface="Arial" panose="020B0604020202020204" pitchFamily="34" charset="0"/>
                <a:ea typeface="Calibri" panose="020F0502020204030204" pitchFamily="34" charset="0"/>
                <a:cs typeface="Arial" panose="020B0604020202020204" pitchFamily="34" charset="0"/>
              </a:rPr>
              <a:t>Each group of project stakeholder learners will present their project issue to the “community members” (i.e. the interested party stakeholder groups), explaining why additional funds are needed to address the issue. </a:t>
            </a:r>
          </a:p>
          <a:p>
            <a:pPr marL="342900" lvl="0" indent="-342900">
              <a:buFont typeface="+mj-lt"/>
              <a:buAutoNum type="arabicPeriod"/>
            </a:pPr>
            <a:r>
              <a:rPr lang="en-GB" sz="1800" dirty="0">
                <a:effectLst/>
                <a:latin typeface="Arial" panose="020B0604020202020204" pitchFamily="34" charset="0"/>
                <a:ea typeface="Calibri" panose="020F0502020204030204" pitchFamily="34" charset="0"/>
                <a:cs typeface="Arial" panose="020B0604020202020204" pitchFamily="34" charset="0"/>
              </a:rPr>
              <a:t>The stakeholder groups will ask questions, express concerns and challenge the presenters based on the information provided on their stakeholder cards.</a:t>
            </a:r>
          </a:p>
          <a:p>
            <a:pPr marL="342900" lvl="0" indent="-342900">
              <a:buFont typeface="+mj-lt"/>
              <a:buAutoNum type="arabicPeriod"/>
            </a:pPr>
            <a:r>
              <a:rPr lang="en-GB" sz="1800" dirty="0">
                <a:effectLst/>
                <a:latin typeface="Arial" panose="020B0604020202020204" pitchFamily="34" charset="0"/>
                <a:ea typeface="Calibri" panose="020F0502020204030204" pitchFamily="34" charset="0"/>
                <a:cs typeface="Arial" panose="020B0604020202020204" pitchFamily="34" charset="0"/>
              </a:rPr>
              <a:t>The presenters must respond persuasively to the questions and concerns raised by the stakeholders, adapting their arguments to address the specific interests and priorities of each group.</a:t>
            </a:r>
          </a:p>
          <a:p>
            <a:endParaRPr lang="en-US" dirty="0"/>
          </a:p>
        </p:txBody>
      </p:sp>
      <p:sp>
        <p:nvSpPr>
          <p:cNvPr id="4" name="Slide Number Placeholder 3"/>
          <p:cNvSpPr>
            <a:spLocks noGrp="1"/>
          </p:cNvSpPr>
          <p:nvPr>
            <p:ph type="sldNum" sz="quarter" idx="5"/>
          </p:nvPr>
        </p:nvSpPr>
        <p:spPr/>
        <p:txBody>
          <a:bodyPr/>
          <a:lstStyle/>
          <a:p>
            <a:fld id="{092D88AA-F326-433D-87A4-85BE599D092C}" type="slidenum">
              <a:rPr lang="en-GB" smtClean="0"/>
              <a:t>121</a:t>
            </a:fld>
            <a:endParaRPr lang="en-GB" dirty="0"/>
          </a:p>
        </p:txBody>
      </p:sp>
    </p:spTree>
    <p:extLst>
      <p:ext uri="{BB962C8B-B14F-4D97-AF65-F5344CB8AC3E}">
        <p14:creationId xmlns:p14="http://schemas.microsoft.com/office/powerpoint/2010/main" val="15685578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122</a:t>
            </a:fld>
            <a:endParaRPr lang="en-GB" dirty="0"/>
          </a:p>
        </p:txBody>
      </p:sp>
    </p:spTree>
    <p:extLst>
      <p:ext uri="{BB962C8B-B14F-4D97-AF65-F5344CB8AC3E}">
        <p14:creationId xmlns:p14="http://schemas.microsoft.com/office/powerpoint/2010/main" val="62713087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123</a:t>
            </a:fld>
            <a:endParaRPr lang="en-GB" dirty="0"/>
          </a:p>
        </p:txBody>
      </p:sp>
    </p:spTree>
    <p:extLst>
      <p:ext uri="{BB962C8B-B14F-4D97-AF65-F5344CB8AC3E}">
        <p14:creationId xmlns:p14="http://schemas.microsoft.com/office/powerpoint/2010/main" val="35707427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Over time, the concept of the elevator pitch has expanded beyond its original business context. It is now widely used to describe any brief, persuasive speech designed to spark interest in an idea, project or even oneself, such as in job interviews or at networking events.</a:t>
            </a: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125</a:t>
            </a:fld>
            <a:endParaRPr lang="en-GB" dirty="0"/>
          </a:p>
        </p:txBody>
      </p:sp>
    </p:spTree>
    <p:extLst>
      <p:ext uri="{BB962C8B-B14F-4D97-AF65-F5344CB8AC3E}">
        <p14:creationId xmlns:p14="http://schemas.microsoft.com/office/powerpoint/2010/main" val="155199320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128</a:t>
            </a:fld>
            <a:endParaRPr lang="en-GB" dirty="0"/>
          </a:p>
        </p:txBody>
      </p:sp>
    </p:spTree>
    <p:extLst>
      <p:ext uri="{BB962C8B-B14F-4D97-AF65-F5344CB8AC3E}">
        <p14:creationId xmlns:p14="http://schemas.microsoft.com/office/powerpoint/2010/main" val="12278670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Arial" panose="020B0604020202020204" pitchFamily="34" charset="0"/>
              </a:rPr>
              <a:t>Present details of the elevator pitch presentation activity to learners. Time each learner and stop them when they get to 30 seconds. Line up next learners for speed. Aim to get at least 50 per cent of the class to deliver their elevator pitch to the class.</a:t>
            </a:r>
          </a:p>
          <a:p>
            <a:endParaRPr lang="en-GB" sz="1200" dirty="0"/>
          </a:p>
          <a:p>
            <a:r>
              <a:rPr lang="en-GB" sz="1200" dirty="0"/>
              <a:t>Ask learners to listen to other elevator pitches and write notes on which arguments were most effective.</a:t>
            </a:r>
          </a:p>
          <a:p>
            <a:endParaRPr lang="en-GB" sz="1200" dirty="0"/>
          </a:p>
          <a:p>
            <a:r>
              <a:rPr lang="en-GB" sz="1200" dirty="0"/>
              <a:t>Leave approximately two minutes for learners to complete and post ballots.</a:t>
            </a:r>
          </a:p>
        </p:txBody>
      </p:sp>
      <p:sp>
        <p:nvSpPr>
          <p:cNvPr id="4" name="Slide Number Placeholder 3"/>
          <p:cNvSpPr>
            <a:spLocks noGrp="1"/>
          </p:cNvSpPr>
          <p:nvPr>
            <p:ph type="sldNum" sz="quarter" idx="5"/>
          </p:nvPr>
        </p:nvSpPr>
        <p:spPr/>
        <p:txBody>
          <a:bodyPr/>
          <a:lstStyle/>
          <a:p>
            <a:fld id="{092D88AA-F326-433D-87A4-85BE599D092C}" type="slidenum">
              <a:rPr lang="en-GB" smtClean="0"/>
              <a:t>129</a:t>
            </a:fld>
            <a:endParaRPr lang="en-GB" dirty="0"/>
          </a:p>
        </p:txBody>
      </p:sp>
    </p:spTree>
    <p:extLst>
      <p:ext uri="{BB962C8B-B14F-4D97-AF65-F5344CB8AC3E}">
        <p14:creationId xmlns:p14="http://schemas.microsoft.com/office/powerpoint/2010/main" val="35414773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GB" b="1" i="0" dirty="0">
                <a:solidFill>
                  <a:srgbClr val="ECECEC"/>
                </a:solidFill>
                <a:effectLst/>
                <a:latin typeface="+mn-lt"/>
              </a:rPr>
              <a:t>Key takeaways from this lesson</a:t>
            </a:r>
            <a:endParaRPr lang="en-GB" b="0" i="0" dirty="0">
              <a:solidFill>
                <a:srgbClr val="ECECEC"/>
              </a:solidFill>
              <a:effectLst/>
              <a:latin typeface="+mn-lt"/>
            </a:endParaRPr>
          </a:p>
          <a:p>
            <a:pPr algn="l">
              <a:buFont typeface="Arial" panose="020B0604020202020204" pitchFamily="34" charset="0"/>
              <a:buNone/>
            </a:pPr>
            <a:r>
              <a:rPr lang="en-GB" b="0" i="0" dirty="0">
                <a:solidFill>
                  <a:srgbClr val="ECECEC"/>
                </a:solidFill>
                <a:effectLst/>
                <a:latin typeface="+mn-lt"/>
              </a:rPr>
              <a:t>Reinforce the role persuasive speaking plays in addressing and overcoming project challenges.</a:t>
            </a:r>
          </a:p>
          <a:p>
            <a:pPr algn="l">
              <a:buFont typeface="Arial" panose="020B0604020202020204" pitchFamily="34" charset="0"/>
              <a:buNone/>
            </a:pPr>
            <a:r>
              <a:rPr lang="en-GB" b="0" i="0" dirty="0">
                <a:solidFill>
                  <a:srgbClr val="ECECEC"/>
                </a:solidFill>
                <a:effectLst/>
                <a:latin typeface="+mn-lt"/>
              </a:rPr>
              <a:t>Acknowledge the cooperative effort in pairs to construct persuasive arguments.</a:t>
            </a:r>
          </a:p>
          <a:p>
            <a:pPr algn="l">
              <a:buFont typeface="Arial" panose="020B0604020202020204" pitchFamily="34" charset="0"/>
              <a:buNone/>
            </a:pPr>
            <a:r>
              <a:rPr lang="en-GB" b="0" i="0" dirty="0">
                <a:solidFill>
                  <a:srgbClr val="ECECEC"/>
                </a:solidFill>
                <a:effectLst/>
                <a:latin typeface="+mn-lt"/>
              </a:rPr>
              <a:t>Highlight the experience gained in presenting these arguments to stakeholders, managing queries and skilfully rebutting challenges.</a:t>
            </a:r>
          </a:p>
          <a:p>
            <a:pPr algn="l">
              <a:buFont typeface="Arial" panose="020B0604020202020204" pitchFamily="34" charset="0"/>
              <a:buNone/>
            </a:pPr>
            <a:r>
              <a:rPr lang="en-GB" b="0" i="0" dirty="0">
                <a:solidFill>
                  <a:srgbClr val="ECECEC"/>
                </a:solidFill>
                <a:effectLst/>
                <a:latin typeface="+mn-lt"/>
              </a:rPr>
              <a:t>Reflect on the skills developed in crafting and delivering concise elevator pitches.</a:t>
            </a:r>
          </a:p>
          <a:p>
            <a:pPr algn="l">
              <a:buFont typeface="Arial" panose="020B0604020202020204" pitchFamily="34" charset="0"/>
              <a:buNone/>
            </a:pPr>
            <a:r>
              <a:rPr lang="en-GB" b="0" i="0" dirty="0">
                <a:solidFill>
                  <a:srgbClr val="ECECEC"/>
                </a:solidFill>
                <a:effectLst/>
                <a:latin typeface="+mn-lt"/>
              </a:rPr>
              <a:t>The lesson concluded with a discussion on the distinct approaches required for different presentation formats, comparing formal stakeholder presentations with the succinctness of elevator pitches.</a:t>
            </a:r>
          </a:p>
          <a:p>
            <a:pPr marL="0" indent="0" algn="l">
              <a:buFont typeface="Arial" panose="020B0604020202020204" pitchFamily="34" charset="0"/>
              <a:buNone/>
            </a:pPr>
            <a:endParaRPr lang="en-GB" b="1" i="0" dirty="0">
              <a:solidFill>
                <a:srgbClr val="ECECEC"/>
              </a:solidFill>
              <a:effectLst/>
              <a:latin typeface="+mn-lt"/>
            </a:endParaRPr>
          </a:p>
          <a:p>
            <a:pPr marL="0" indent="0" algn="l">
              <a:buFont typeface="Arial" panose="020B0604020202020204" pitchFamily="34" charset="0"/>
              <a:buNone/>
            </a:pPr>
            <a:r>
              <a:rPr lang="en-GB" b="1" i="0" dirty="0">
                <a:solidFill>
                  <a:srgbClr val="ECECEC"/>
                </a:solidFill>
                <a:effectLst/>
                <a:latin typeface="+mn-lt"/>
              </a:rPr>
              <a:t>Reminders</a:t>
            </a:r>
            <a:endParaRPr lang="en-GB" b="0" i="0" dirty="0">
              <a:solidFill>
                <a:srgbClr val="ECECEC"/>
              </a:solidFill>
              <a:effectLst/>
              <a:latin typeface="+mn-lt"/>
            </a:endParaRPr>
          </a:p>
          <a:p>
            <a:pPr algn="l">
              <a:buFont typeface="Arial" panose="020B0604020202020204" pitchFamily="34" charset="0"/>
              <a:buNone/>
            </a:pPr>
            <a:r>
              <a:rPr lang="en-GB" b="0" i="0" dirty="0">
                <a:solidFill>
                  <a:srgbClr val="ECECEC"/>
                </a:solidFill>
                <a:effectLst/>
                <a:latin typeface="+mn-lt"/>
              </a:rPr>
              <a:t>Encourage learners to continue practising these communication strategies in varied contexts.</a:t>
            </a:r>
          </a:p>
          <a:p>
            <a:pPr algn="l">
              <a:buFont typeface="Arial" panose="020B0604020202020204" pitchFamily="34" charset="0"/>
              <a:buNone/>
            </a:pPr>
            <a:r>
              <a:rPr lang="en-GB" b="0" i="0" dirty="0">
                <a:solidFill>
                  <a:srgbClr val="ECECEC"/>
                </a:solidFill>
                <a:effectLst/>
                <a:latin typeface="+mn-lt"/>
              </a:rPr>
              <a:t>Suggest that learners review their peers' feedback on both the presentations and elevator pitches to refine their persuasive communication skills.</a:t>
            </a:r>
          </a:p>
          <a:p>
            <a:pPr algn="l">
              <a:buFont typeface="Arial" panose="020B0604020202020204" pitchFamily="34" charset="0"/>
              <a:buNone/>
            </a:pPr>
            <a:r>
              <a:rPr lang="en-GB" b="0" i="0" dirty="0">
                <a:solidFill>
                  <a:srgbClr val="ECECEC"/>
                </a:solidFill>
                <a:effectLst/>
                <a:latin typeface="+mn-lt"/>
              </a:rPr>
              <a:t>Inform the class that the next two lessons will be linked together for learners to create and adapt communications before sharing with the class.</a:t>
            </a:r>
          </a:p>
          <a:p>
            <a:pPr marL="0" indent="0">
              <a:buFont typeface="Arial" panose="020B0604020202020204" pitchFamily="34" charset="0"/>
              <a:buNone/>
            </a:pPr>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131</a:t>
            </a:fld>
            <a:endParaRPr lang="en-GB" dirty="0"/>
          </a:p>
        </p:txBody>
      </p:sp>
    </p:spTree>
    <p:extLst>
      <p:ext uri="{BB962C8B-B14F-4D97-AF65-F5344CB8AC3E}">
        <p14:creationId xmlns:p14="http://schemas.microsoft.com/office/powerpoint/2010/main" val="25047869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2D88AA-F326-433D-87A4-85BE599D092C}" type="slidenum">
              <a:rPr lang="en-GB" smtClean="0"/>
              <a:t>132</a:t>
            </a:fld>
            <a:endParaRPr lang="en-GB" dirty="0"/>
          </a:p>
        </p:txBody>
      </p:sp>
    </p:spTree>
    <p:extLst>
      <p:ext uri="{BB962C8B-B14F-4D97-AF65-F5344CB8AC3E}">
        <p14:creationId xmlns:p14="http://schemas.microsoft.com/office/powerpoint/2010/main" val="19283905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133</a:t>
            </a:fld>
            <a:endParaRPr lang="en-GB" dirty="0"/>
          </a:p>
        </p:txBody>
      </p:sp>
    </p:spTree>
    <p:extLst>
      <p:ext uri="{BB962C8B-B14F-4D97-AF65-F5344CB8AC3E}">
        <p14:creationId xmlns:p14="http://schemas.microsoft.com/office/powerpoint/2010/main" val="4136846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learners to think of various people who might be invested in a construction project.</a:t>
            </a:r>
          </a:p>
        </p:txBody>
      </p:sp>
      <p:sp>
        <p:nvSpPr>
          <p:cNvPr id="4" name="Slide Number Placeholder 3"/>
          <p:cNvSpPr>
            <a:spLocks noGrp="1"/>
          </p:cNvSpPr>
          <p:nvPr>
            <p:ph type="sldNum" sz="quarter" idx="5"/>
          </p:nvPr>
        </p:nvSpPr>
        <p:spPr/>
        <p:txBody>
          <a:bodyPr/>
          <a:lstStyle/>
          <a:p>
            <a:fld id="{092D88AA-F326-433D-87A4-85BE599D092C}" type="slidenum">
              <a:rPr lang="en-GB" smtClean="0"/>
              <a:t>11</a:t>
            </a:fld>
            <a:endParaRPr lang="en-GB" dirty="0"/>
          </a:p>
        </p:txBody>
      </p:sp>
    </p:spTree>
    <p:extLst>
      <p:ext uri="{BB962C8B-B14F-4D97-AF65-F5344CB8AC3E}">
        <p14:creationId xmlns:p14="http://schemas.microsoft.com/office/powerpoint/2010/main" val="145285717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32696-AAF9-5CA6-2833-CD2B9018B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508F2-9865-8C2E-0FAE-80642EF5C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E3046-E77D-EEE3-E6D2-9451EB9E82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33B12A0-3C77-4F89-0545-7E239378CE60}"/>
              </a:ext>
            </a:extLst>
          </p:cNvPr>
          <p:cNvSpPr>
            <a:spLocks noGrp="1"/>
          </p:cNvSpPr>
          <p:nvPr>
            <p:ph type="sldNum" sz="quarter" idx="5"/>
          </p:nvPr>
        </p:nvSpPr>
        <p:spPr/>
        <p:txBody>
          <a:bodyPr/>
          <a:lstStyle/>
          <a:p>
            <a:fld id="{092D88AA-F326-433D-87A4-85BE599D092C}" type="slidenum">
              <a:rPr lang="en-GB" smtClean="0"/>
              <a:t>134</a:t>
            </a:fld>
            <a:endParaRPr lang="en-GB" dirty="0"/>
          </a:p>
        </p:txBody>
      </p:sp>
    </p:spTree>
    <p:extLst>
      <p:ext uri="{BB962C8B-B14F-4D97-AF65-F5344CB8AC3E}">
        <p14:creationId xmlns:p14="http://schemas.microsoft.com/office/powerpoint/2010/main" val="18542971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5F4EF"/>
                </a:solidFill>
                <a:effectLst/>
                <a:latin typeface="+mn-lt"/>
              </a:rPr>
              <a:t>Discuss how the same core message may need to be communicated very differently for different audiences, such as the general public, clients, technical experts, executives, etc. Provide some real-world examples of how companies and projects adapt their communication for different stakeholders. Ask students to share their own experiences and examples. Emphasise that being able to tailor communications is a key skill for construction professionals.</a:t>
            </a:r>
          </a:p>
          <a:p>
            <a:endParaRPr lang="en-GB" b="0" i="0" dirty="0">
              <a:solidFill>
                <a:srgbClr val="F5F4EF"/>
              </a:solidFill>
              <a:effectLst/>
              <a:latin typeface="+mn-lt"/>
            </a:endParaRPr>
          </a:p>
          <a:p>
            <a:r>
              <a:rPr lang="en-GB" b="0" i="0" dirty="0">
                <a:solidFill>
                  <a:srgbClr val="F5F4EF"/>
                </a:solidFill>
                <a:effectLst/>
                <a:latin typeface="+mn-lt"/>
              </a:rPr>
              <a:t>Ask learners to provide examples of communications targeted at difference audiences.</a:t>
            </a:r>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135</a:t>
            </a:fld>
            <a:endParaRPr lang="en-GB" dirty="0"/>
          </a:p>
        </p:txBody>
      </p:sp>
    </p:spTree>
    <p:extLst>
      <p:ext uri="{BB962C8B-B14F-4D97-AF65-F5344CB8AC3E}">
        <p14:creationId xmlns:p14="http://schemas.microsoft.com/office/powerpoint/2010/main" val="39736114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F5F4EF"/>
                </a:solidFill>
                <a:effectLst/>
                <a:latin typeface="+mn-lt"/>
              </a:rPr>
              <a:t>Here are some examples of adapting communication within the construction industry for different audiences:</a:t>
            </a:r>
          </a:p>
          <a:p>
            <a:pPr algn="l">
              <a:buFont typeface="+mj-lt"/>
              <a:buAutoNum type="arabicPeriod"/>
            </a:pPr>
            <a:r>
              <a:rPr lang="en-GB" b="0" i="0" dirty="0">
                <a:solidFill>
                  <a:srgbClr val="F5F4EF"/>
                </a:solidFill>
                <a:effectLst/>
                <a:latin typeface="+mn-lt"/>
              </a:rPr>
              <a:t> Safety briefing:</a:t>
            </a:r>
          </a:p>
          <a:p>
            <a:pPr marL="171450" indent="-171450" algn="l">
              <a:buFont typeface="Arial" panose="020B0604020202020204" pitchFamily="34" charset="0"/>
              <a:buChar char="•"/>
            </a:pPr>
            <a:r>
              <a:rPr lang="en-GB" b="0" i="0" dirty="0">
                <a:solidFill>
                  <a:srgbClr val="F5F4EF"/>
                </a:solidFill>
                <a:effectLst/>
                <a:latin typeface="+mn-lt"/>
              </a:rPr>
              <a:t>For workers: focus on specific safety procedures, using clear, simple language and demonstrating proper techniques. Emphasise personal responsibility.</a:t>
            </a:r>
          </a:p>
          <a:p>
            <a:pPr marL="171450" indent="-171450" algn="l">
              <a:buFont typeface="Arial" panose="020B0604020202020204" pitchFamily="34" charset="0"/>
              <a:buChar char="•"/>
            </a:pPr>
            <a:r>
              <a:rPr lang="en-GB" b="0" i="0" dirty="0">
                <a:solidFill>
                  <a:srgbClr val="F5F4EF"/>
                </a:solidFill>
                <a:effectLst/>
                <a:latin typeface="+mn-lt"/>
              </a:rPr>
              <a:t>For managers: provide statistics on safety incidents, discuss compliance with regulations and highlight the business impact of a strong safety culture.</a:t>
            </a:r>
          </a:p>
          <a:p>
            <a:pPr algn="l">
              <a:buFont typeface="+mj-lt"/>
              <a:buAutoNum type="arabicPeriod" startAt="2"/>
            </a:pPr>
            <a:r>
              <a:rPr lang="en-GB" b="0" i="0" dirty="0">
                <a:solidFill>
                  <a:srgbClr val="F5F4EF"/>
                </a:solidFill>
                <a:effectLst/>
                <a:latin typeface="+mn-lt"/>
              </a:rPr>
              <a:t> Project update:</a:t>
            </a:r>
          </a:p>
          <a:p>
            <a:pPr marL="171450" indent="-171450" algn="l">
              <a:buFont typeface="Arial" panose="020B0604020202020204" pitchFamily="34" charset="0"/>
              <a:buChar char="•"/>
            </a:pPr>
            <a:r>
              <a:rPr lang="en-GB" b="0" i="0" dirty="0">
                <a:solidFill>
                  <a:srgbClr val="F5F4EF"/>
                </a:solidFill>
                <a:effectLst/>
                <a:latin typeface="+mn-lt"/>
              </a:rPr>
              <a:t>For clients: give a high-level overview of progress, major milestones achieved and any changes in scope or timeline. Use visuals and avoid technical jargon.</a:t>
            </a:r>
          </a:p>
          <a:p>
            <a:pPr marL="171450" indent="-171450" algn="l">
              <a:buFont typeface="Arial" panose="020B0604020202020204" pitchFamily="34" charset="0"/>
              <a:buChar char="•"/>
            </a:pPr>
            <a:r>
              <a:rPr lang="en-GB" b="0" i="0" dirty="0">
                <a:solidFill>
                  <a:srgbClr val="F5F4EF"/>
                </a:solidFill>
                <a:effectLst/>
                <a:latin typeface="+mn-lt"/>
              </a:rPr>
              <a:t>For subcontractors: provide detailed information on task coordination, material needs and deadlines. Use industry terms and discuss technical specifications.</a:t>
            </a:r>
          </a:p>
          <a:p>
            <a:pPr algn="l">
              <a:buFont typeface="+mj-lt"/>
              <a:buAutoNum type="arabicPeriod" startAt="3"/>
            </a:pPr>
            <a:r>
              <a:rPr lang="en-GB" b="0" i="0" dirty="0">
                <a:solidFill>
                  <a:srgbClr val="F5F4EF"/>
                </a:solidFill>
                <a:effectLst/>
                <a:latin typeface="+mn-lt"/>
              </a:rPr>
              <a:t> Bid proposal:</a:t>
            </a:r>
          </a:p>
          <a:p>
            <a:pPr marL="171450" indent="-171450" algn="l">
              <a:buFont typeface="Arial" panose="020B0604020202020204" pitchFamily="34" charset="0"/>
              <a:buChar char="•"/>
            </a:pPr>
            <a:r>
              <a:rPr lang="en-GB" b="0" i="0" dirty="0">
                <a:solidFill>
                  <a:srgbClr val="F5F4EF"/>
                </a:solidFill>
                <a:effectLst/>
                <a:latin typeface="+mn-lt"/>
              </a:rPr>
              <a:t>For a public project: emphasise the company’s experience with similar projects, commitment to the community and ability to meet all regulatory requirements.</a:t>
            </a:r>
          </a:p>
          <a:p>
            <a:pPr marL="171450" indent="-171450" algn="l">
              <a:buFont typeface="Arial" panose="020B0604020202020204" pitchFamily="34" charset="0"/>
              <a:buChar char="•"/>
            </a:pPr>
            <a:r>
              <a:rPr lang="en-GB" b="0" i="0" dirty="0">
                <a:solidFill>
                  <a:srgbClr val="F5F4EF"/>
                </a:solidFill>
                <a:effectLst/>
                <a:latin typeface="+mn-lt"/>
              </a:rPr>
              <a:t>For a private client: focus on the unique value proposition, innovative approaches, and ability to deliver high-quality work on time and on budget.</a:t>
            </a:r>
          </a:p>
          <a:p>
            <a:pPr marL="0" indent="0" algn="l">
              <a:buFont typeface="Arial" panose="020B0604020202020204" pitchFamily="34" charset="0"/>
              <a:buNone/>
            </a:pPr>
            <a:r>
              <a:rPr lang="en-GB" b="0" i="0" dirty="0">
                <a:solidFill>
                  <a:srgbClr val="F5F4EF"/>
                </a:solidFill>
                <a:effectLst/>
                <a:latin typeface="+mn-lt"/>
              </a:rPr>
              <a:t>4. Change order:</a:t>
            </a:r>
          </a:p>
          <a:p>
            <a:pPr marL="171450" indent="-171450" algn="l">
              <a:buFont typeface="Arial" panose="020B0604020202020204" pitchFamily="34" charset="0"/>
              <a:buChar char="•"/>
            </a:pPr>
            <a:r>
              <a:rPr lang="en-GB" b="0" i="0" dirty="0">
                <a:solidFill>
                  <a:srgbClr val="F5F4EF"/>
                </a:solidFill>
                <a:effectLst/>
                <a:latin typeface="+mn-lt"/>
              </a:rPr>
              <a:t>For the client: explain the reason for the change, the impact on budget and timeline, and provide options for how to proceed. Use persuasive language to get buy-in.</a:t>
            </a:r>
          </a:p>
          <a:p>
            <a:pPr marL="171450" indent="-171450" algn="l">
              <a:buFont typeface="Arial" panose="020B0604020202020204" pitchFamily="34" charset="0"/>
              <a:buChar char="•"/>
            </a:pPr>
            <a:r>
              <a:rPr lang="en-GB" b="0" i="0" dirty="0">
                <a:solidFill>
                  <a:srgbClr val="F5F4EF"/>
                </a:solidFill>
                <a:effectLst/>
                <a:latin typeface="+mn-lt"/>
              </a:rPr>
              <a:t>For the project team: provide technical details on the change, discuss logistics of implementation and outline each team member’s responsibilities. Use directive language.</a:t>
            </a:r>
          </a:p>
          <a:p>
            <a:pPr algn="l">
              <a:buFont typeface="+mj-lt"/>
              <a:buAutoNum type="arabicPeriod" startAt="5"/>
            </a:pPr>
            <a:r>
              <a:rPr lang="en-GB" b="0" i="0" dirty="0">
                <a:solidFill>
                  <a:srgbClr val="F5F4EF"/>
                </a:solidFill>
                <a:effectLst/>
                <a:latin typeface="+mn-lt"/>
              </a:rPr>
              <a:t> Project close-down:</a:t>
            </a:r>
          </a:p>
          <a:p>
            <a:pPr marL="171450" indent="-171450" algn="l">
              <a:buFont typeface="Arial" panose="020B0604020202020204" pitchFamily="34" charset="0"/>
              <a:buChar char="•"/>
            </a:pPr>
            <a:r>
              <a:rPr lang="en-GB" b="0" i="0" dirty="0">
                <a:solidFill>
                  <a:srgbClr val="F5F4EF"/>
                </a:solidFill>
                <a:effectLst/>
                <a:latin typeface="+mn-lt"/>
              </a:rPr>
              <a:t>For the client: summarise the project outcomes, highlight successes and thank them for the opportunity to work together. Offer ongoing support and seek referrals.</a:t>
            </a:r>
          </a:p>
          <a:p>
            <a:pPr marL="171450" indent="-171450" algn="l">
              <a:buFont typeface="Arial" panose="020B0604020202020204" pitchFamily="34" charset="0"/>
              <a:buChar char="•"/>
            </a:pPr>
            <a:r>
              <a:rPr lang="en-GB" b="0" i="0" dirty="0">
                <a:solidFill>
                  <a:srgbClr val="F5F4EF"/>
                </a:solidFill>
                <a:effectLst/>
                <a:latin typeface="+mn-lt"/>
              </a:rPr>
              <a:t>For the project team: recognise individual contributions, discuss lessons learnt, and outline next steps for closing out contracts and documentation. Celebrate the team’s hard work.</a:t>
            </a:r>
          </a:p>
          <a:p>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5F4EF"/>
                </a:solidFill>
                <a:effectLst/>
                <a:latin typeface="+mn-lt"/>
              </a:rPr>
              <a:t>Ask learners to provide additional examples of communications targeted at different audiences.</a:t>
            </a:r>
            <a:endParaRPr lang="en-GB" dirty="0">
              <a:latin typeface="+mn-lt"/>
            </a:endParaRPr>
          </a:p>
          <a:p>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136</a:t>
            </a:fld>
            <a:endParaRPr lang="en-GB" dirty="0"/>
          </a:p>
        </p:txBody>
      </p:sp>
    </p:spTree>
    <p:extLst>
      <p:ext uri="{BB962C8B-B14F-4D97-AF65-F5344CB8AC3E}">
        <p14:creationId xmlns:p14="http://schemas.microsoft.com/office/powerpoint/2010/main" val="35788494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1" i="0" dirty="0">
                <a:solidFill>
                  <a:srgbClr val="ECECEC"/>
                </a:solidFill>
                <a:effectLst/>
                <a:latin typeface="+mn-lt"/>
              </a:rPr>
              <a:t> For workers or management:</a:t>
            </a:r>
            <a:endParaRPr lang="en-GB" b="0" i="0" dirty="0">
              <a:solidFill>
                <a:srgbClr val="ECECEC"/>
              </a:solidFill>
              <a:effectLst/>
              <a:latin typeface="+mn-lt"/>
            </a:endParaRPr>
          </a:p>
          <a:p>
            <a:pPr marL="742950" lvl="1" indent="-285750" algn="l">
              <a:buFont typeface="+mj-lt"/>
              <a:buAutoNum type="arabicPeriod"/>
            </a:pPr>
            <a:r>
              <a:rPr lang="en-GB" b="1" i="0" dirty="0">
                <a:solidFill>
                  <a:srgbClr val="ECECEC"/>
                </a:solidFill>
                <a:effectLst/>
                <a:latin typeface="+mn-lt"/>
              </a:rPr>
              <a:t>Body language:</a:t>
            </a:r>
            <a:r>
              <a:rPr lang="en-GB" b="0" i="0" dirty="0">
                <a:solidFill>
                  <a:srgbClr val="ECECEC"/>
                </a:solidFill>
                <a:effectLst/>
                <a:latin typeface="+mn-lt"/>
              </a:rPr>
              <a:t> maintain open gestures to promote safety awareness and trust. Stand firm to convey authority.</a:t>
            </a:r>
          </a:p>
          <a:p>
            <a:pPr marL="742950" lvl="1" indent="-285750" algn="l">
              <a:buFont typeface="+mj-lt"/>
              <a:buAutoNum type="arabicPeriod"/>
            </a:pPr>
            <a:r>
              <a:rPr lang="en-GB" b="1" i="0" dirty="0">
                <a:solidFill>
                  <a:srgbClr val="ECECEC"/>
                </a:solidFill>
                <a:effectLst/>
                <a:latin typeface="+mn-lt"/>
              </a:rPr>
              <a:t>Tone of voice:</a:t>
            </a:r>
            <a:r>
              <a:rPr lang="en-GB" b="0" i="0" dirty="0">
                <a:solidFill>
                  <a:srgbClr val="ECECEC"/>
                </a:solidFill>
                <a:effectLst/>
                <a:latin typeface="+mn-lt"/>
              </a:rPr>
              <a:t> use a clear, assertive tone to underscore the importance of safety procedures.</a:t>
            </a:r>
          </a:p>
          <a:p>
            <a:pPr algn="l">
              <a:buFont typeface="+mj-lt"/>
              <a:buAutoNum type="arabicPeriod"/>
            </a:pPr>
            <a:r>
              <a:rPr lang="en-GB" b="1" i="0" dirty="0">
                <a:solidFill>
                  <a:srgbClr val="ECECEC"/>
                </a:solidFill>
                <a:effectLst/>
                <a:latin typeface="+mn-lt"/>
              </a:rPr>
              <a:t> For a client or subcontractor:</a:t>
            </a:r>
            <a:endParaRPr lang="en-GB" b="0" i="0" dirty="0">
              <a:solidFill>
                <a:srgbClr val="ECECEC"/>
              </a:solidFill>
              <a:effectLst/>
              <a:latin typeface="+mn-lt"/>
            </a:endParaRPr>
          </a:p>
          <a:p>
            <a:pPr marL="742950" lvl="1" indent="-285750" algn="l">
              <a:buFont typeface="+mj-lt"/>
              <a:buAutoNum type="arabicPeriod"/>
            </a:pPr>
            <a:r>
              <a:rPr lang="en-GB" b="1" i="0" dirty="0">
                <a:solidFill>
                  <a:srgbClr val="ECECEC"/>
                </a:solidFill>
                <a:effectLst/>
                <a:latin typeface="+mn-lt"/>
              </a:rPr>
              <a:t>Body language:</a:t>
            </a:r>
            <a:r>
              <a:rPr lang="en-GB" b="0" i="0" dirty="0">
                <a:solidFill>
                  <a:srgbClr val="ECECEC"/>
                </a:solidFill>
                <a:effectLst/>
                <a:latin typeface="+mn-lt"/>
              </a:rPr>
              <a:t> adopt an engaged posture, leaning forwards slightly to show interest and receptiveness.</a:t>
            </a:r>
          </a:p>
          <a:p>
            <a:pPr marL="742950" lvl="1" indent="-285750" algn="l">
              <a:buFont typeface="+mj-lt"/>
              <a:buAutoNum type="arabicPeriod"/>
            </a:pPr>
            <a:r>
              <a:rPr lang="en-GB" b="1" i="0" dirty="0">
                <a:solidFill>
                  <a:srgbClr val="ECECEC"/>
                </a:solidFill>
                <a:effectLst/>
                <a:latin typeface="+mn-lt"/>
              </a:rPr>
              <a:t>Tone of voice:</a:t>
            </a:r>
            <a:r>
              <a:rPr lang="en-GB" b="0" i="0" dirty="0">
                <a:solidFill>
                  <a:srgbClr val="ECECEC"/>
                </a:solidFill>
                <a:effectLst/>
                <a:latin typeface="+mn-lt"/>
              </a:rPr>
              <a:t> employ a friendly, professional tone to build rapport while providing updates.</a:t>
            </a:r>
          </a:p>
          <a:p>
            <a:pPr algn="l">
              <a:buFont typeface="+mj-lt"/>
              <a:buAutoNum type="arabicPeriod"/>
            </a:pPr>
            <a:r>
              <a:rPr lang="en-GB" b="1" i="0" dirty="0">
                <a:solidFill>
                  <a:srgbClr val="ECECEC"/>
                </a:solidFill>
                <a:effectLst/>
                <a:latin typeface="+mn-lt"/>
              </a:rPr>
              <a:t> For a change order:</a:t>
            </a:r>
            <a:endParaRPr lang="en-GB" b="0" i="0" dirty="0">
              <a:solidFill>
                <a:srgbClr val="ECECEC"/>
              </a:solidFill>
              <a:effectLst/>
              <a:latin typeface="+mn-lt"/>
            </a:endParaRPr>
          </a:p>
          <a:p>
            <a:pPr marL="742950" lvl="1" indent="-285750" algn="l">
              <a:buFont typeface="+mj-lt"/>
              <a:buAutoNum type="arabicPeriod"/>
            </a:pPr>
            <a:r>
              <a:rPr lang="en-GB" b="1" i="0" dirty="0">
                <a:solidFill>
                  <a:srgbClr val="ECECEC"/>
                </a:solidFill>
                <a:effectLst/>
                <a:latin typeface="+mn-lt"/>
              </a:rPr>
              <a:t>Body language:</a:t>
            </a:r>
            <a:r>
              <a:rPr lang="en-GB" b="0" i="0" dirty="0">
                <a:solidFill>
                  <a:srgbClr val="ECECEC"/>
                </a:solidFill>
                <a:effectLst/>
                <a:latin typeface="+mn-lt"/>
              </a:rPr>
              <a:t> display a calm and composed demeanour to help alleviate concerns about changes.</a:t>
            </a:r>
          </a:p>
          <a:p>
            <a:pPr marL="742950" lvl="1" indent="-285750" algn="l">
              <a:buFont typeface="+mj-lt"/>
              <a:buAutoNum type="arabicPeriod"/>
            </a:pPr>
            <a:r>
              <a:rPr lang="en-GB" b="1" i="0" dirty="0">
                <a:solidFill>
                  <a:srgbClr val="ECECEC"/>
                </a:solidFill>
                <a:effectLst/>
                <a:latin typeface="+mn-lt"/>
              </a:rPr>
              <a:t>Tone of voice:</a:t>
            </a:r>
            <a:r>
              <a:rPr lang="en-GB" b="0" i="0" dirty="0">
                <a:solidFill>
                  <a:srgbClr val="ECECEC"/>
                </a:solidFill>
                <a:effectLst/>
                <a:latin typeface="+mn-lt"/>
              </a:rPr>
              <a:t> use a confident, steady tone to convey the necessity and benefits of the change order.</a:t>
            </a:r>
          </a:p>
          <a:p>
            <a:pPr algn="l">
              <a:buFont typeface="+mj-lt"/>
              <a:buAutoNum type="arabicPeriod"/>
            </a:pPr>
            <a:r>
              <a:rPr lang="en-GB" b="1" i="0" dirty="0">
                <a:solidFill>
                  <a:srgbClr val="ECECEC"/>
                </a:solidFill>
                <a:effectLst/>
                <a:latin typeface="+mn-lt"/>
              </a:rPr>
              <a:t> For a project close-down:</a:t>
            </a:r>
            <a:endParaRPr lang="en-GB" b="0" i="0" dirty="0">
              <a:solidFill>
                <a:srgbClr val="ECECEC"/>
              </a:solidFill>
              <a:effectLst/>
              <a:latin typeface="+mn-lt"/>
            </a:endParaRPr>
          </a:p>
          <a:p>
            <a:pPr marL="742950" lvl="1" indent="-285750" algn="l">
              <a:buFont typeface="+mj-lt"/>
              <a:buAutoNum type="arabicPeriod"/>
            </a:pPr>
            <a:r>
              <a:rPr lang="en-GB" b="1" i="0" dirty="0">
                <a:solidFill>
                  <a:srgbClr val="ECECEC"/>
                </a:solidFill>
                <a:effectLst/>
                <a:latin typeface="+mn-lt"/>
              </a:rPr>
              <a:t>Body language:</a:t>
            </a:r>
            <a:r>
              <a:rPr lang="en-GB" b="0" i="0" dirty="0">
                <a:solidFill>
                  <a:srgbClr val="ECECEC"/>
                </a:solidFill>
                <a:effectLst/>
                <a:latin typeface="+mn-lt"/>
              </a:rPr>
              <a:t> use celebratory gestures to acknowledge team effort; maintain eye contact to show appreciation.</a:t>
            </a:r>
          </a:p>
          <a:p>
            <a:pPr marL="742950" lvl="1" indent="-285750" algn="l">
              <a:buFont typeface="+mj-lt"/>
              <a:buAutoNum type="arabicPeriod"/>
            </a:pPr>
            <a:r>
              <a:rPr lang="en-GB" b="1" i="0" dirty="0">
                <a:solidFill>
                  <a:srgbClr val="ECECEC"/>
                </a:solidFill>
                <a:effectLst/>
                <a:latin typeface="+mn-lt"/>
              </a:rPr>
              <a:t>Tone of voice:</a:t>
            </a:r>
            <a:r>
              <a:rPr lang="en-GB" b="0" i="0" dirty="0">
                <a:solidFill>
                  <a:srgbClr val="ECECEC"/>
                </a:solidFill>
                <a:effectLst/>
                <a:latin typeface="+mn-lt"/>
              </a:rPr>
              <a:t> choose a warm, congratulatory tone to celebrate the completion and acknowledge contributions.</a:t>
            </a:r>
          </a:p>
          <a:p>
            <a:endParaRPr lang="en-GB" b="0" i="0" dirty="0">
              <a:solidFill>
                <a:srgbClr val="F5F4EF"/>
              </a:solidFill>
              <a:effectLst/>
              <a:latin typeface="+mn-lt"/>
            </a:endParaRPr>
          </a:p>
          <a:p>
            <a:r>
              <a:rPr lang="en-GB" b="0" i="0" dirty="0">
                <a:solidFill>
                  <a:srgbClr val="F5F4EF"/>
                </a:solidFill>
                <a:effectLst/>
                <a:latin typeface="+mn-lt"/>
              </a:rPr>
              <a:t>Ask learners to provide additional examples of how you can adapt communications for different audiences.</a:t>
            </a:r>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137</a:t>
            </a:fld>
            <a:endParaRPr lang="en-GB" dirty="0"/>
          </a:p>
        </p:txBody>
      </p:sp>
    </p:spTree>
    <p:extLst>
      <p:ext uri="{BB962C8B-B14F-4D97-AF65-F5344CB8AC3E}">
        <p14:creationId xmlns:p14="http://schemas.microsoft.com/office/powerpoint/2010/main" val="30133392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 up the project issues within the </a:t>
            </a:r>
            <a:r>
              <a:rPr lang="en-US" b="1" dirty="0"/>
              <a:t>Project issues handout</a:t>
            </a:r>
            <a:r>
              <a:rPr lang="en-US" dirty="0"/>
              <a:t>. Provide each learner with an issue for the activity. </a:t>
            </a:r>
          </a:p>
        </p:txBody>
      </p:sp>
      <p:sp>
        <p:nvSpPr>
          <p:cNvPr id="4" name="Slide Number Placeholder 3"/>
          <p:cNvSpPr>
            <a:spLocks noGrp="1"/>
          </p:cNvSpPr>
          <p:nvPr>
            <p:ph type="sldNum" sz="quarter" idx="5"/>
          </p:nvPr>
        </p:nvSpPr>
        <p:spPr/>
        <p:txBody>
          <a:bodyPr/>
          <a:lstStyle/>
          <a:p>
            <a:fld id="{092D88AA-F326-433D-87A4-85BE599D092C}" type="slidenum">
              <a:rPr lang="en-GB" smtClean="0"/>
              <a:t>138</a:t>
            </a:fld>
            <a:endParaRPr lang="en-GB" dirty="0"/>
          </a:p>
        </p:txBody>
      </p:sp>
    </p:spTree>
    <p:extLst>
      <p:ext uri="{BB962C8B-B14F-4D97-AF65-F5344CB8AC3E}">
        <p14:creationId xmlns:p14="http://schemas.microsoft.com/office/powerpoint/2010/main" val="10748142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F5F4EF"/>
                </a:solidFill>
                <a:effectLst/>
                <a:latin typeface="+mn-lt"/>
              </a:rPr>
              <a:t>In this lesson, you:</a:t>
            </a:r>
          </a:p>
          <a:p>
            <a:pPr algn="l">
              <a:buFont typeface="Arial" panose="020B0604020202020204" pitchFamily="34" charset="0"/>
              <a:buChar char="•"/>
            </a:pPr>
            <a:r>
              <a:rPr lang="en-GB" b="0" i="0" dirty="0">
                <a:solidFill>
                  <a:srgbClr val="F5F4EF"/>
                </a:solidFill>
                <a:effectLst/>
                <a:latin typeface="+mn-lt"/>
              </a:rPr>
              <a:t> learnt the importance of adapting your communication style for different stakeholders and audiences</a:t>
            </a:r>
          </a:p>
          <a:p>
            <a:pPr algn="l">
              <a:buFont typeface="Arial" panose="020B0604020202020204" pitchFamily="34" charset="0"/>
              <a:buChar char="•"/>
            </a:pPr>
            <a:r>
              <a:rPr lang="en-GB" b="0" i="0" dirty="0">
                <a:solidFill>
                  <a:srgbClr val="F5F4EF"/>
                </a:solidFill>
                <a:effectLst/>
                <a:latin typeface="+mn-lt"/>
              </a:rPr>
              <a:t> practised writing a press release about a project issue, using a reassuring tone and language appropriate for the general public</a:t>
            </a:r>
          </a:p>
          <a:p>
            <a:pPr algn="l">
              <a:buFont typeface="Arial" panose="020B0604020202020204" pitchFamily="34" charset="0"/>
              <a:buChar char="•"/>
            </a:pPr>
            <a:r>
              <a:rPr lang="en-GB" b="0" i="0" dirty="0">
                <a:solidFill>
                  <a:srgbClr val="F5F4EF"/>
                </a:solidFill>
                <a:effectLst/>
                <a:latin typeface="+mn-lt"/>
              </a:rPr>
              <a:t> crafted a persuasive speech to investors about the same project issue, acknowledging the seriousness of the situation while providing reassurance on the company's ability to resolve it</a:t>
            </a:r>
          </a:p>
          <a:p>
            <a:pPr algn="l">
              <a:buFont typeface="Arial" panose="020B0604020202020204" pitchFamily="34" charset="0"/>
              <a:buChar char="•"/>
            </a:pPr>
            <a:r>
              <a:rPr lang="en-GB" b="0" i="0" dirty="0">
                <a:solidFill>
                  <a:srgbClr val="F5F4EF"/>
                </a:solidFill>
                <a:effectLst/>
                <a:latin typeface="+mn-lt"/>
              </a:rPr>
              <a:t> created a short slide presentation to accompany the investor speech, applying best practices for effective visual aids that complement the verbal content</a:t>
            </a:r>
          </a:p>
          <a:p>
            <a:pPr algn="l">
              <a:buFont typeface="Arial" panose="020B0604020202020204" pitchFamily="34" charset="0"/>
              <a:buChar char="•"/>
            </a:pPr>
            <a:r>
              <a:rPr lang="en-GB" b="0" i="0" dirty="0">
                <a:solidFill>
                  <a:srgbClr val="F5F4EF"/>
                </a:solidFill>
                <a:effectLst/>
                <a:latin typeface="+mn-lt"/>
              </a:rPr>
              <a:t> developed skills in communicating to an audience, tailoring messages accordingly and communicating through multiple mediums, including writing, speaking and presenting.</a:t>
            </a:r>
          </a:p>
          <a:p>
            <a:pPr algn="l">
              <a:buFont typeface="Arial" panose="020B0604020202020204" pitchFamily="34" charset="0"/>
              <a:buNone/>
            </a:pPr>
            <a:endParaRPr lang="en-GB" b="0" i="0" dirty="0">
              <a:solidFill>
                <a:srgbClr val="F5F4EF"/>
              </a:solidFill>
              <a:effectLst/>
              <a:latin typeface="+mn-lt"/>
            </a:endParaRPr>
          </a:p>
          <a:p>
            <a:pPr algn="l"/>
            <a:r>
              <a:rPr lang="en-GB" b="0" i="0" dirty="0">
                <a:solidFill>
                  <a:srgbClr val="F5F4EF"/>
                </a:solidFill>
                <a:effectLst/>
                <a:latin typeface="+mn-lt"/>
              </a:rPr>
              <a:t>By completing these exercises, you have strengthened your ability to communicate complex project information in a clear, persuasive and audience-appropriate manner – a key skill for success in your construction career.</a:t>
            </a:r>
          </a:p>
          <a:p>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141</a:t>
            </a:fld>
            <a:endParaRPr lang="en-GB" dirty="0"/>
          </a:p>
        </p:txBody>
      </p:sp>
    </p:spTree>
    <p:extLst>
      <p:ext uri="{BB962C8B-B14F-4D97-AF65-F5344CB8AC3E}">
        <p14:creationId xmlns:p14="http://schemas.microsoft.com/office/powerpoint/2010/main" val="2424123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Advise learners that in the next lesson they will be presenting the information – a speech with a presentation. </a:t>
            </a:r>
          </a:p>
        </p:txBody>
      </p:sp>
      <p:sp>
        <p:nvSpPr>
          <p:cNvPr id="4" name="Slide Number Placeholder 3"/>
          <p:cNvSpPr>
            <a:spLocks noGrp="1"/>
          </p:cNvSpPr>
          <p:nvPr>
            <p:ph type="sldNum" sz="quarter" idx="5"/>
          </p:nvPr>
        </p:nvSpPr>
        <p:spPr/>
        <p:txBody>
          <a:bodyPr/>
          <a:lstStyle/>
          <a:p>
            <a:fld id="{092D88AA-F326-433D-87A4-85BE599D092C}" type="slidenum">
              <a:rPr lang="en-GB" smtClean="0"/>
              <a:t>142</a:t>
            </a:fld>
            <a:endParaRPr lang="en-GB" dirty="0"/>
          </a:p>
        </p:txBody>
      </p:sp>
    </p:spTree>
    <p:extLst>
      <p:ext uri="{BB962C8B-B14F-4D97-AF65-F5344CB8AC3E}">
        <p14:creationId xmlns:p14="http://schemas.microsoft.com/office/powerpoint/2010/main" val="40281693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143</a:t>
            </a:fld>
            <a:endParaRPr lang="en-GB" dirty="0"/>
          </a:p>
        </p:txBody>
      </p:sp>
    </p:spTree>
    <p:extLst>
      <p:ext uri="{BB962C8B-B14F-4D97-AF65-F5344CB8AC3E}">
        <p14:creationId xmlns:p14="http://schemas.microsoft.com/office/powerpoint/2010/main" val="9583855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32696-AAF9-5CA6-2833-CD2B9018B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508F2-9865-8C2E-0FAE-80642EF5C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E3046-E77D-EEE3-E6D2-9451EB9E8244}"/>
              </a:ext>
            </a:extLst>
          </p:cNvPr>
          <p:cNvSpPr>
            <a:spLocks noGrp="1"/>
          </p:cNvSpPr>
          <p:nvPr>
            <p:ph type="body" idx="1"/>
          </p:nvPr>
        </p:nvSpPr>
        <p:spPr/>
        <p:txBody>
          <a:bodyPr/>
          <a:lstStyle/>
          <a:p>
            <a:pPr>
              <a:lnSpc>
                <a:spcPct val="107000"/>
              </a:lnSpc>
            </a:pPr>
            <a:r>
              <a:rPr lang="en-GB" sz="1800" dirty="0">
                <a:effectLst/>
                <a:latin typeface="Arial" panose="020B0604020202020204" pitchFamily="34" charset="0"/>
                <a:ea typeface="Arial" panose="020B0604020202020204" pitchFamily="34" charset="0"/>
                <a:cs typeface="Arial" panose="020B0604020202020204" pitchFamily="34" charset="0"/>
              </a:rPr>
              <a:t>This lesson draws together stages 1, 2 and 3 of the learning programme. It</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integrates the writing, visual, and oral skills and develops communication skills to help strategically adapt communication approaches to different contexts and audiences. This aims to practise the skills to effectively combine and tailor communication to meet the needs of diverse stakeholders in the construction industry.</a:t>
            </a:r>
          </a:p>
          <a:p>
            <a:pPr>
              <a:lnSpc>
                <a:spcPct val="107000"/>
              </a:lnSpc>
            </a:pPr>
            <a:endPar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a:extLst>
              <a:ext uri="{FF2B5EF4-FFF2-40B4-BE49-F238E27FC236}">
                <a16:creationId xmlns:a16="http://schemas.microsoft.com/office/drawing/2014/main" id="{233B12A0-3C77-4F89-0545-7E239378CE60}"/>
              </a:ext>
            </a:extLst>
          </p:cNvPr>
          <p:cNvSpPr>
            <a:spLocks noGrp="1"/>
          </p:cNvSpPr>
          <p:nvPr>
            <p:ph type="sldNum" sz="quarter" idx="5"/>
          </p:nvPr>
        </p:nvSpPr>
        <p:spPr/>
        <p:txBody>
          <a:bodyPr/>
          <a:lstStyle/>
          <a:p>
            <a:fld id="{092D88AA-F326-433D-87A4-85BE599D092C}" type="slidenum">
              <a:rPr lang="en-GB" smtClean="0"/>
              <a:t>144</a:t>
            </a:fld>
            <a:endParaRPr lang="en-GB" dirty="0"/>
          </a:p>
        </p:txBody>
      </p:sp>
    </p:spTree>
    <p:extLst>
      <p:ext uri="{BB962C8B-B14F-4D97-AF65-F5344CB8AC3E}">
        <p14:creationId xmlns:p14="http://schemas.microsoft.com/office/powerpoint/2010/main" val="47932046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Learners are to present the presentations and speeches prepared in lesson 9. </a:t>
            </a:r>
          </a:p>
          <a:p>
            <a:pPr>
              <a:lnSpc>
                <a:spcPct val="107000"/>
              </a:lnSpc>
            </a:pP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Allocate learners into groups of no more than four. Separate the groups so each group can see a screen for the presentation. Use more than one classroom if possible.</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Distribute </a:t>
            </a:r>
            <a:r>
              <a:rPr lang="en-GB" sz="1800" b="1" dirty="0">
                <a:effectLst/>
                <a:latin typeface="Arial" panose="020B0604020202020204" pitchFamily="34" charset="0"/>
                <a:ea typeface="Calibri" panose="020F0502020204030204" pitchFamily="34" charset="0"/>
                <a:cs typeface="Arial" panose="020B0604020202020204" pitchFamily="34" charset="0"/>
              </a:rPr>
              <a:t>Peer review forms</a:t>
            </a:r>
            <a:r>
              <a:rPr lang="en-GB" sz="1800" dirty="0">
                <a:effectLst/>
                <a:latin typeface="Arial" panose="020B0604020202020204" pitchFamily="34" charset="0"/>
                <a:ea typeface="Calibri" panose="020F0502020204030204" pitchFamily="34" charset="0"/>
                <a:cs typeface="Arial" panose="020B0604020202020204" pitchFamily="34" charset="0"/>
              </a:rPr>
              <a:t> (there should be enough forms for each learner to receive at least two pieces of feedback).</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For each group, ensure their first </a:t>
            </a:r>
            <a:r>
              <a:rPr lang="en-GB" sz="1800" b="1" dirty="0">
                <a:effectLst/>
                <a:latin typeface="Arial" panose="020B0604020202020204" pitchFamily="34" charset="0"/>
                <a:ea typeface="Calibri" panose="020F0502020204030204" pitchFamily="34" charset="0"/>
                <a:cs typeface="Arial" panose="020B0604020202020204" pitchFamily="34" charset="0"/>
              </a:rPr>
              <a:t>Investor presentation</a:t>
            </a:r>
            <a:r>
              <a:rPr lang="en-GB" sz="1800" dirty="0">
                <a:effectLst/>
                <a:latin typeface="Arial" panose="020B0604020202020204" pitchFamily="34" charset="0"/>
                <a:ea typeface="Calibri" panose="020F0502020204030204" pitchFamily="34" charset="0"/>
                <a:cs typeface="Arial" panose="020B0604020202020204" pitchFamily="34" charset="0"/>
              </a:rPr>
              <a:t> is loaded and shown on the screen or projector.</a:t>
            </a:r>
          </a:p>
          <a:p>
            <a:pPr>
              <a:lnSpc>
                <a:spcPct val="107000"/>
              </a:lnSpc>
            </a:pP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Remind learners to listen carefully to each </a:t>
            </a:r>
            <a:r>
              <a:rPr lang="en-GB" sz="1800" b="1" dirty="0">
                <a:effectLst/>
                <a:latin typeface="Arial" panose="020B0604020202020204" pitchFamily="34" charset="0"/>
                <a:ea typeface="Calibri" panose="020F0502020204030204" pitchFamily="34" charset="0"/>
                <a:cs typeface="Arial" panose="020B0604020202020204" pitchFamily="34" charset="0"/>
              </a:rPr>
              <a:t>Investor speech</a:t>
            </a:r>
            <a:r>
              <a:rPr lang="en-GB" sz="1800" dirty="0">
                <a:effectLst/>
                <a:latin typeface="Arial" panose="020B0604020202020204" pitchFamily="34" charset="0"/>
                <a:ea typeface="Calibri" panose="020F0502020204030204" pitchFamily="34" charset="0"/>
                <a:cs typeface="Arial" panose="020B0604020202020204" pitchFamily="34" charset="0"/>
              </a:rPr>
              <a:t> and make notes for feedback or questions to ask. </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Ask the first person in each group to start when ready.</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When each person has finished, ensure there is an opportunity for the audience to ask questions.</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Ask the learners to complete a </a:t>
            </a:r>
            <a:r>
              <a:rPr lang="en-GB" sz="1800" b="1" dirty="0">
                <a:effectLst/>
                <a:latin typeface="Arial" panose="020B0604020202020204" pitchFamily="34" charset="0"/>
                <a:ea typeface="Calibri" panose="020F0502020204030204" pitchFamily="34" charset="0"/>
                <a:cs typeface="Arial" panose="020B0604020202020204" pitchFamily="34" charset="0"/>
              </a:rPr>
              <a:t>Peer review form</a:t>
            </a:r>
            <a:r>
              <a:rPr lang="en-GB" sz="1800" dirty="0">
                <a:effectLst/>
                <a:latin typeface="Arial" panose="020B0604020202020204" pitchFamily="34" charset="0"/>
                <a:ea typeface="Calibri" panose="020F0502020204030204" pitchFamily="34" charset="0"/>
                <a:cs typeface="Arial" panose="020B0604020202020204" pitchFamily="34" charset="0"/>
              </a:rPr>
              <a:t> for the person who was speaking and presenting. </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Repeat speech/presentation/feedback process for the remaining groups. </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Return </a:t>
            </a:r>
            <a:r>
              <a:rPr lang="en-GB" sz="1800" b="1" dirty="0">
                <a:effectLst/>
                <a:latin typeface="Arial" panose="020B0604020202020204" pitchFamily="34" charset="0"/>
                <a:ea typeface="Calibri" panose="020F0502020204030204" pitchFamily="34" charset="0"/>
                <a:cs typeface="Arial" panose="020B0604020202020204" pitchFamily="34" charset="0"/>
              </a:rPr>
              <a:t>Peer review forms</a:t>
            </a:r>
            <a:r>
              <a:rPr lang="en-GB" sz="1800" dirty="0">
                <a:effectLst/>
                <a:latin typeface="Arial" panose="020B0604020202020204" pitchFamily="34" charset="0"/>
                <a:ea typeface="Calibri" panose="020F0502020204030204" pitchFamily="34" charset="0"/>
                <a:cs typeface="Arial" panose="020B0604020202020204" pitchFamily="34" charset="0"/>
              </a:rPr>
              <a:t> to the learners who were reviewed. Ask the learners to review their feedback. </a:t>
            </a:r>
          </a:p>
          <a:p>
            <a:pPr>
              <a:lnSpc>
                <a:spcPct val="107000"/>
              </a:lnSpc>
            </a:pP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GB"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92D88AA-F326-433D-87A4-85BE599D092C}" type="slidenum">
              <a:rPr lang="en-GB" smtClean="0"/>
              <a:t>145</a:t>
            </a:fld>
            <a:endParaRPr lang="en-GB" dirty="0"/>
          </a:p>
        </p:txBody>
      </p:sp>
    </p:spTree>
    <p:extLst>
      <p:ext uri="{BB962C8B-B14F-4D97-AF65-F5344CB8AC3E}">
        <p14:creationId xmlns:p14="http://schemas.microsoft.com/office/powerpoint/2010/main" val="764787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Advise learners:</a:t>
            </a:r>
          </a:p>
          <a:p>
            <a:pPr marL="0" indent="0">
              <a:buFont typeface="+mj-lt"/>
              <a:buNone/>
            </a:pPr>
            <a:r>
              <a:rPr lang="en-GB" dirty="0"/>
              <a:t>Some ideas of stakeholders can be found here: https://ctb.ku.edu/en/table-of-contents/participation/encouraging-involvement/identify-stakeholders/main</a:t>
            </a:r>
          </a:p>
          <a:p>
            <a:pPr marL="228600" indent="-228600">
              <a:buFont typeface="+mj-lt"/>
              <a:buAutoNum type="arabicPeriod"/>
            </a:pPr>
            <a:endParaRPr lang="en-GB" dirty="0"/>
          </a:p>
          <a:p>
            <a:pPr marL="0" indent="0">
              <a:buFont typeface="+mj-lt"/>
              <a:buNone/>
            </a:pPr>
            <a:r>
              <a:rPr lang="en-GB" dirty="0"/>
              <a:t>A whole-town development project is one that is organised by the local or national government with a specific purpose, often regeneration of a depressed area. They are designed to have a whole-town impact.</a:t>
            </a:r>
          </a:p>
          <a:p>
            <a:pPr marL="0" indent="0">
              <a:buFont typeface="+mj-lt"/>
              <a:buNone/>
            </a:pPr>
            <a:endParaRPr lang="en-GB" dirty="0"/>
          </a:p>
          <a:p>
            <a:pPr marL="0" indent="0" algn="l">
              <a:buFontTx/>
              <a:buNone/>
            </a:pPr>
            <a:r>
              <a:rPr lang="en-GB" dirty="0"/>
              <a:t>Some stakeholders that might come up are:</a:t>
            </a:r>
            <a:br>
              <a:rPr lang="en-GB" dirty="0"/>
            </a:br>
            <a:endParaRPr lang="en-GB" dirty="0"/>
          </a:p>
          <a:p>
            <a:pPr marL="228600" indent="-228600" algn="l">
              <a:buFont typeface="+mj-lt"/>
              <a:buAutoNum type="arabicPeriod"/>
            </a:pPr>
            <a:r>
              <a:rPr lang="en-GB" b="1" i="0" dirty="0">
                <a:solidFill>
                  <a:srgbClr val="ECECEC"/>
                </a:solidFill>
                <a:effectLst/>
                <a:latin typeface="Söhne"/>
              </a:rPr>
              <a:t>Local residents</a:t>
            </a:r>
            <a:r>
              <a:rPr lang="en-GB" b="0" i="0" dirty="0">
                <a:solidFill>
                  <a:srgbClr val="ECECEC"/>
                </a:solidFill>
                <a:effectLst/>
                <a:latin typeface="Söhne"/>
              </a:rPr>
              <a:t>: individuals living within or near the town who will be directly affected by the development project. Their interests may include concerns about changes to their living environment, access to amenities and potential impacts on property values.</a:t>
            </a:r>
          </a:p>
          <a:p>
            <a:pPr marL="228600" indent="-228600" algn="l">
              <a:buFont typeface="+mj-lt"/>
              <a:buAutoNum type="arabicPeriod"/>
            </a:pPr>
            <a:r>
              <a:rPr lang="en-GB" b="1" i="0" dirty="0">
                <a:solidFill>
                  <a:srgbClr val="ECECEC"/>
                </a:solidFill>
                <a:effectLst/>
                <a:latin typeface="Söhne"/>
              </a:rPr>
              <a:t>Local businesses</a:t>
            </a:r>
            <a:r>
              <a:rPr lang="en-GB" b="0" i="0" dirty="0">
                <a:solidFill>
                  <a:srgbClr val="ECECEC"/>
                </a:solidFill>
                <a:effectLst/>
                <a:latin typeface="Söhne"/>
              </a:rPr>
              <a:t>: businesses operating within the town or in nearby areas that may be affected by the development. Their interests may include opportunities for economic growth, concerns about changes in foot traffic and potential disruptions during construction.</a:t>
            </a:r>
          </a:p>
          <a:p>
            <a:pPr marL="228600" indent="-228600" algn="l">
              <a:buFont typeface="+mj-lt"/>
              <a:buAutoNum type="arabicPeriod"/>
            </a:pPr>
            <a:r>
              <a:rPr lang="en-GB" b="1" i="0" dirty="0">
                <a:solidFill>
                  <a:srgbClr val="ECECEC"/>
                </a:solidFill>
                <a:effectLst/>
                <a:latin typeface="Söhne"/>
              </a:rPr>
              <a:t>Local government</a:t>
            </a:r>
            <a:r>
              <a:rPr lang="en-GB" b="0" i="0" dirty="0">
                <a:solidFill>
                  <a:srgbClr val="ECECEC"/>
                </a:solidFill>
                <a:effectLst/>
                <a:latin typeface="Söhne"/>
              </a:rPr>
              <a:t>: this includes local authorities, such as the town council or district council responsible for planning and development approvals. Their interests involve ensuring compliance with planning regulations, promoting economic development and addressing community needs.</a:t>
            </a:r>
          </a:p>
          <a:p>
            <a:pPr marL="228600" indent="-228600" algn="l">
              <a:buFont typeface="+mj-lt"/>
              <a:buAutoNum type="arabicPeriod"/>
            </a:pPr>
            <a:r>
              <a:rPr lang="en-GB" b="1" i="0" dirty="0">
                <a:solidFill>
                  <a:srgbClr val="ECECEC"/>
                </a:solidFill>
                <a:effectLst/>
                <a:latin typeface="Söhne"/>
              </a:rPr>
              <a:t>Developers/investors</a:t>
            </a:r>
            <a:r>
              <a:rPr lang="en-GB" b="0" i="0" dirty="0">
                <a:solidFill>
                  <a:srgbClr val="ECECEC"/>
                </a:solidFill>
                <a:effectLst/>
                <a:latin typeface="Söhne"/>
              </a:rPr>
              <a:t>: entities responsible for funding and executing the development project. Their interests include achieving a return on investment, adhering to project timelines and budgets, and ensuring the project aligns with their strategic objectives.</a:t>
            </a:r>
          </a:p>
          <a:p>
            <a:pPr marL="228600" indent="-228600" algn="l">
              <a:buFont typeface="+mj-lt"/>
              <a:buAutoNum type="arabicPeriod"/>
            </a:pPr>
            <a:r>
              <a:rPr lang="en-GB" b="1" i="0" dirty="0">
                <a:solidFill>
                  <a:srgbClr val="ECECEC"/>
                </a:solidFill>
                <a:effectLst/>
                <a:latin typeface="Söhne"/>
              </a:rPr>
              <a:t>Environmental groups</a:t>
            </a:r>
            <a:r>
              <a:rPr lang="en-GB" b="0" i="0" dirty="0">
                <a:solidFill>
                  <a:srgbClr val="ECECEC"/>
                </a:solidFill>
                <a:effectLst/>
                <a:latin typeface="Söhne"/>
              </a:rPr>
              <a:t>: organisations advocating for environmental conservation and sustainability. Their interests involve ensuring the project minimises environmental impact, preserves green spaces and promotes sustainable development practices.</a:t>
            </a:r>
          </a:p>
          <a:p>
            <a:pPr marL="228600" indent="-228600" algn="l">
              <a:buFont typeface="+mj-lt"/>
              <a:buAutoNum type="arabicPeriod"/>
            </a:pPr>
            <a:r>
              <a:rPr lang="en-GB" b="1" i="0" dirty="0">
                <a:solidFill>
                  <a:srgbClr val="ECECEC"/>
                </a:solidFill>
                <a:effectLst/>
                <a:latin typeface="Söhne"/>
              </a:rPr>
              <a:t>Transport authorities</a:t>
            </a:r>
            <a:r>
              <a:rPr lang="en-GB" b="0" i="0" dirty="0">
                <a:solidFill>
                  <a:srgbClr val="ECECEC"/>
                </a:solidFill>
                <a:effectLst/>
                <a:latin typeface="Söhne"/>
              </a:rPr>
              <a:t>: agencies responsible for transportation infrastructure, including roads, public transport and cycling/walking routes. Their interests include assessing the project's impact on transportation networks, improving connectivity and addressing traffic congestion.</a:t>
            </a:r>
          </a:p>
          <a:p>
            <a:pPr marL="228600" indent="-228600" algn="l">
              <a:buFont typeface="+mj-lt"/>
              <a:buAutoNum type="arabicPeriod"/>
            </a:pPr>
            <a:r>
              <a:rPr lang="en-GB" b="1" i="0" dirty="0">
                <a:solidFill>
                  <a:srgbClr val="ECECEC"/>
                </a:solidFill>
                <a:effectLst/>
                <a:latin typeface="Söhne"/>
              </a:rPr>
              <a:t>Educational institutions</a:t>
            </a:r>
            <a:r>
              <a:rPr lang="en-GB" b="0" i="0" dirty="0">
                <a:solidFill>
                  <a:srgbClr val="ECECEC"/>
                </a:solidFill>
                <a:effectLst/>
                <a:latin typeface="Söhne"/>
              </a:rPr>
              <a:t>: schools, colleges and universities serving the local community. Their interests may involve accommodating potential changes in population demographics, addressing educational infrastructure needs and opportunities for community engagement.</a:t>
            </a:r>
          </a:p>
          <a:p>
            <a:pPr marL="228600" indent="-228600" algn="l">
              <a:buFont typeface="+mj-lt"/>
              <a:buAutoNum type="arabicPeriod"/>
            </a:pPr>
            <a:r>
              <a:rPr lang="en-GB" b="1" i="0" dirty="0">
                <a:solidFill>
                  <a:srgbClr val="ECECEC"/>
                </a:solidFill>
                <a:effectLst/>
                <a:latin typeface="Söhne"/>
              </a:rPr>
              <a:t>Healthcare providers</a:t>
            </a:r>
            <a:r>
              <a:rPr lang="en-GB" b="0" i="0" dirty="0">
                <a:solidFill>
                  <a:srgbClr val="ECECEC"/>
                </a:solidFill>
                <a:effectLst/>
                <a:latin typeface="Söhne"/>
              </a:rPr>
              <a:t>: hospitals, clinics and healthcare facilities serving the local population. Their interests include assessing the impact of the development on healthcare services, addressing potential changes in demand, and promoting community health and wellbeing.</a:t>
            </a:r>
          </a:p>
          <a:p>
            <a:pPr marL="228600" indent="-228600" algn="l">
              <a:buFont typeface="+mj-lt"/>
              <a:buAutoNum type="arabicPeriod"/>
            </a:pPr>
            <a:r>
              <a:rPr lang="en-GB" b="1" i="0" dirty="0">
                <a:solidFill>
                  <a:srgbClr val="ECECEC"/>
                </a:solidFill>
                <a:effectLst/>
                <a:latin typeface="Söhne"/>
              </a:rPr>
              <a:t>Utility companies</a:t>
            </a:r>
            <a:r>
              <a:rPr lang="en-GB" b="0" i="0" dirty="0">
                <a:solidFill>
                  <a:srgbClr val="ECECEC"/>
                </a:solidFill>
                <a:effectLst/>
                <a:latin typeface="Söhne"/>
              </a:rPr>
              <a:t>: providers of essential services such as water, electricity, gas and telecommunications. Their interests involve coordinating utility infrastructure upgrades, ensuring service reliability during construction and minimising disruptions to existing services.</a:t>
            </a:r>
          </a:p>
          <a:p>
            <a:pPr marL="228600" indent="-228600" algn="l">
              <a:buFont typeface="+mj-lt"/>
              <a:buAutoNum type="arabicPeriod"/>
            </a:pPr>
            <a:r>
              <a:rPr lang="en-GB" b="1" i="0" dirty="0">
                <a:solidFill>
                  <a:srgbClr val="ECECEC"/>
                </a:solidFill>
                <a:effectLst/>
                <a:latin typeface="Söhne"/>
              </a:rPr>
              <a:t>Community groups</a:t>
            </a:r>
            <a:r>
              <a:rPr lang="en-GB" b="0" i="0" dirty="0">
                <a:solidFill>
                  <a:srgbClr val="ECECEC"/>
                </a:solidFill>
                <a:effectLst/>
                <a:latin typeface="Söhne"/>
              </a:rPr>
              <a:t>: non-profit organisations, resident associations or grassroots movements representing the interests of specific community segments or advocating for social causes. Their interests include promoting community engagement, addressing social inequalities and preserving cultural heritage.</a:t>
            </a:r>
          </a:p>
          <a:p>
            <a:pPr marL="228600" indent="-228600" algn="l">
              <a:buFont typeface="+mj-lt"/>
              <a:buAutoNum type="arabicPeriod"/>
            </a:pPr>
            <a:r>
              <a:rPr lang="en-GB" b="1" i="0" dirty="0">
                <a:solidFill>
                  <a:srgbClr val="ECECEC"/>
                </a:solidFill>
                <a:effectLst/>
                <a:latin typeface="Söhne"/>
              </a:rPr>
              <a:t>Heritage organisations</a:t>
            </a:r>
            <a:r>
              <a:rPr lang="en-GB" b="0" i="0" dirty="0">
                <a:solidFill>
                  <a:srgbClr val="ECECEC"/>
                </a:solidFill>
                <a:effectLst/>
                <a:latin typeface="Söhne"/>
              </a:rPr>
              <a:t>: groups dedicated to preserving historical sites, buildings or cultural heritage within the town. Their interests involve protecting heritage assets, ensuring sensitive development practices and promoting heritage tourism.</a:t>
            </a:r>
          </a:p>
          <a:p>
            <a:pPr marL="228600" indent="-228600" algn="l">
              <a:buFont typeface="+mj-lt"/>
              <a:buAutoNum type="arabicPeriod"/>
            </a:pPr>
            <a:r>
              <a:rPr lang="en-GB" b="1" i="0" dirty="0">
                <a:solidFill>
                  <a:srgbClr val="ECECEC"/>
                </a:solidFill>
                <a:effectLst/>
                <a:latin typeface="Söhne"/>
              </a:rPr>
              <a:t>Emergency services</a:t>
            </a:r>
            <a:r>
              <a:rPr lang="en-GB" b="0" i="0" dirty="0">
                <a:solidFill>
                  <a:srgbClr val="ECECEC"/>
                </a:solidFill>
                <a:effectLst/>
                <a:latin typeface="Söhne"/>
              </a:rPr>
              <a:t>: police, fire and ambulance services responsible for public safety and emergency response. Their interests include assessing the project's impact on emergency response times, ensuring adequate access for emergency vehicles and addressing potential safety risks.</a:t>
            </a:r>
          </a:p>
          <a:p>
            <a:pPr marL="0" indent="0">
              <a:buFont typeface="+mj-lt"/>
              <a:buNone/>
            </a:pPr>
            <a:endParaRPr lang="en-GB" dirty="0"/>
          </a:p>
          <a:p>
            <a:pPr marL="228600" indent="-228600">
              <a:buFont typeface="+mj-lt"/>
              <a:buAutoNum type="arabicPeriod"/>
            </a:pPr>
            <a:endParaRPr lang="en-GB" dirty="0"/>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12</a:t>
            </a:fld>
            <a:endParaRPr lang="en-GB" dirty="0"/>
          </a:p>
        </p:txBody>
      </p:sp>
    </p:spTree>
    <p:extLst>
      <p:ext uri="{BB962C8B-B14F-4D97-AF65-F5344CB8AC3E}">
        <p14:creationId xmlns:p14="http://schemas.microsoft.com/office/powerpoint/2010/main" val="270309737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ECECEC"/>
                </a:solidFill>
                <a:effectLst/>
                <a:latin typeface="+mn-lt"/>
              </a:rPr>
              <a:t>Instructions:</a:t>
            </a:r>
          </a:p>
          <a:p>
            <a:pPr algn="l"/>
            <a:endParaRPr lang="en-GB" b="0" i="0" dirty="0">
              <a:solidFill>
                <a:srgbClr val="ECECEC"/>
              </a:solidFill>
              <a:effectLst/>
              <a:latin typeface="+mn-lt"/>
            </a:endParaRPr>
          </a:p>
          <a:p>
            <a:pPr algn="l">
              <a:buFont typeface="+mj-lt"/>
              <a:buAutoNum type="arabicPeriod"/>
            </a:pPr>
            <a:r>
              <a:rPr lang="en-GB" b="1" i="0" dirty="0">
                <a:solidFill>
                  <a:srgbClr val="ECECEC"/>
                </a:solidFill>
                <a:effectLst/>
                <a:latin typeface="+mn-lt"/>
              </a:rPr>
              <a:t> Introduction (five minutes):</a:t>
            </a:r>
            <a:endParaRPr lang="en-GB" b="0" i="0" dirty="0">
              <a:solidFill>
                <a:srgbClr val="ECECEC"/>
              </a:solidFill>
              <a:effectLst/>
              <a:latin typeface="+mn-lt"/>
            </a:endParaRPr>
          </a:p>
          <a:p>
            <a:pPr marL="742950" lvl="1" indent="-285750" algn="l">
              <a:buFont typeface="+mj-lt"/>
              <a:buAutoNum type="arabicPeriod"/>
            </a:pPr>
            <a:r>
              <a:rPr lang="en-GB" b="0" i="0" dirty="0">
                <a:solidFill>
                  <a:srgbClr val="ECECEC"/>
                </a:solidFill>
                <a:effectLst/>
                <a:latin typeface="+mn-lt"/>
              </a:rPr>
              <a:t>Briefly introduce the activity to the class, explaining the importance of reflection in consolidating learning.</a:t>
            </a:r>
          </a:p>
          <a:p>
            <a:pPr marL="742950" lvl="1" indent="-285750" algn="l">
              <a:buFont typeface="+mj-lt"/>
              <a:buAutoNum type="arabicPeriod"/>
            </a:pPr>
            <a:r>
              <a:rPr lang="en-GB" b="0" i="0" dirty="0">
                <a:solidFill>
                  <a:srgbClr val="ECECEC"/>
                </a:solidFill>
                <a:effectLst/>
                <a:latin typeface="+mn-lt"/>
              </a:rPr>
              <a:t>Emphasise that this discussion is about personal growth and that there are no right or wrong answers.</a:t>
            </a:r>
          </a:p>
          <a:p>
            <a:pPr algn="l">
              <a:buFont typeface="+mj-lt"/>
              <a:buAutoNum type="arabicPeriod"/>
            </a:pPr>
            <a:r>
              <a:rPr lang="en-GB" b="1" i="0" dirty="0">
                <a:solidFill>
                  <a:srgbClr val="ECECEC"/>
                </a:solidFill>
                <a:effectLst/>
                <a:latin typeface="+mn-lt"/>
              </a:rPr>
              <a:t> Question breakdown (25-35 minutes):</a:t>
            </a:r>
            <a:endParaRPr lang="en-GB" b="0" i="0" dirty="0">
              <a:solidFill>
                <a:srgbClr val="ECECEC"/>
              </a:solidFill>
              <a:effectLst/>
              <a:latin typeface="+mn-lt"/>
            </a:endParaRPr>
          </a:p>
          <a:p>
            <a:pPr marL="742950" lvl="1" indent="-285750" algn="l">
              <a:buFont typeface="+mj-lt"/>
              <a:buAutoNum type="arabicPeriod"/>
            </a:pPr>
            <a:r>
              <a:rPr lang="en-GB" b="0" i="0" dirty="0">
                <a:solidFill>
                  <a:srgbClr val="ECECEC"/>
                </a:solidFill>
                <a:effectLst/>
                <a:latin typeface="+mn-lt"/>
              </a:rPr>
              <a:t>Address each question on the slide, one at a time.</a:t>
            </a:r>
          </a:p>
          <a:p>
            <a:pPr marL="742950" lvl="1" indent="-285750" algn="l">
              <a:buFont typeface="+mj-lt"/>
              <a:buAutoNum type="arabicPeriod"/>
            </a:pPr>
            <a:r>
              <a:rPr lang="en-GB" b="0" i="0" dirty="0">
                <a:solidFill>
                  <a:srgbClr val="ECECEC"/>
                </a:solidFill>
                <a:effectLst/>
                <a:latin typeface="+mn-lt"/>
              </a:rPr>
              <a:t>Invite learners to share their thoughts and experiences related to each question.</a:t>
            </a:r>
          </a:p>
          <a:p>
            <a:pPr marL="742950" lvl="1" indent="-285750" algn="l">
              <a:buFont typeface="+mj-lt"/>
              <a:buAutoNum type="arabicPeriod"/>
            </a:pPr>
            <a:r>
              <a:rPr lang="en-GB" b="0" i="0" dirty="0">
                <a:solidFill>
                  <a:srgbClr val="ECECEC"/>
                </a:solidFill>
                <a:effectLst/>
                <a:latin typeface="+mn-lt"/>
              </a:rPr>
              <a:t>Encourage learners to provide examples from their work when possible.</a:t>
            </a:r>
          </a:p>
          <a:p>
            <a:pPr algn="l">
              <a:buFont typeface="+mj-lt"/>
              <a:buAutoNum type="arabicPeriod"/>
            </a:pPr>
            <a:r>
              <a:rPr lang="en-GB" b="1" i="0" dirty="0">
                <a:solidFill>
                  <a:srgbClr val="ECECEC"/>
                </a:solidFill>
                <a:effectLst/>
                <a:latin typeface="+mn-lt"/>
              </a:rPr>
              <a:t> Guide the discussion:</a:t>
            </a:r>
            <a:endParaRPr lang="en-GB" b="0" i="0" dirty="0">
              <a:solidFill>
                <a:srgbClr val="ECECEC"/>
              </a:solidFill>
              <a:effectLst/>
              <a:latin typeface="+mn-lt"/>
            </a:endParaRPr>
          </a:p>
          <a:p>
            <a:pPr marL="742950" lvl="1" indent="-285750" algn="l">
              <a:buFont typeface="+mj-lt"/>
              <a:buAutoNum type="arabicPeriod"/>
            </a:pPr>
            <a:r>
              <a:rPr lang="en-GB" b="0" i="0" dirty="0">
                <a:solidFill>
                  <a:srgbClr val="ECECEC"/>
                </a:solidFill>
                <a:effectLst/>
                <a:latin typeface="+mn-lt"/>
              </a:rPr>
              <a:t>For each question, allow multiple learners to respond, facilitating a diverse range of insights.</a:t>
            </a:r>
          </a:p>
          <a:p>
            <a:pPr marL="742950" lvl="1" indent="-285750" algn="l">
              <a:buFont typeface="+mj-lt"/>
              <a:buAutoNum type="arabicPeriod"/>
            </a:pPr>
            <a:r>
              <a:rPr lang="en-GB" b="0" i="0" dirty="0">
                <a:solidFill>
                  <a:srgbClr val="ECECEC"/>
                </a:solidFill>
                <a:effectLst/>
                <a:latin typeface="+mn-lt"/>
              </a:rPr>
              <a:t>Where appropriate, guide the discussion back to key concepts taught during the course.</a:t>
            </a:r>
          </a:p>
          <a:p>
            <a:pPr marL="742950" lvl="1" indent="-285750" algn="l">
              <a:buFont typeface="+mj-lt"/>
              <a:buAutoNum type="arabicPeriod"/>
            </a:pPr>
            <a:r>
              <a:rPr lang="en-GB" b="0" i="0" dirty="0">
                <a:solidFill>
                  <a:srgbClr val="ECECEC"/>
                </a:solidFill>
                <a:effectLst/>
                <a:latin typeface="+mn-lt"/>
              </a:rPr>
              <a:t>Use probing questions to deepen the conversation, such as “Can you elaborate on that point?” or “How did that make you feel?”</a:t>
            </a:r>
          </a:p>
          <a:p>
            <a:pPr algn="l">
              <a:buFont typeface="+mj-lt"/>
              <a:buAutoNum type="arabicPeriod"/>
            </a:pPr>
            <a:r>
              <a:rPr lang="en-GB" b="1" i="0" dirty="0">
                <a:solidFill>
                  <a:srgbClr val="ECECEC"/>
                </a:solidFill>
                <a:effectLst/>
                <a:latin typeface="+mn-lt"/>
              </a:rPr>
              <a:t> Encourage reflection:</a:t>
            </a:r>
            <a:endParaRPr lang="en-GB" b="0" i="0" dirty="0">
              <a:solidFill>
                <a:srgbClr val="ECECEC"/>
              </a:solidFill>
              <a:effectLst/>
              <a:latin typeface="+mn-lt"/>
            </a:endParaRPr>
          </a:p>
          <a:p>
            <a:pPr marL="742950" lvl="1" indent="-285750" algn="l">
              <a:buFont typeface="+mj-lt"/>
              <a:buAutoNum type="arabicPeriod"/>
            </a:pPr>
            <a:r>
              <a:rPr lang="en-GB" b="0" i="0" dirty="0">
                <a:solidFill>
                  <a:srgbClr val="ECECEC"/>
                </a:solidFill>
                <a:effectLst/>
                <a:latin typeface="+mn-lt"/>
              </a:rPr>
              <a:t>Ask learners to consider how they will apply the feedback from their peer reviews to improve their communication skills.</a:t>
            </a:r>
          </a:p>
          <a:p>
            <a:pPr marL="742950" lvl="1" indent="-285750" algn="l">
              <a:buFont typeface="+mj-lt"/>
              <a:buAutoNum type="arabicPeriod"/>
            </a:pPr>
            <a:r>
              <a:rPr lang="en-GB" b="0" i="0" dirty="0">
                <a:solidFill>
                  <a:srgbClr val="ECECEC"/>
                </a:solidFill>
                <a:effectLst/>
                <a:latin typeface="+mn-lt"/>
              </a:rPr>
              <a:t>Prompt learners to reflect on how these skills might be transferable to other areas of their lives or future careers.</a:t>
            </a:r>
          </a:p>
          <a:p>
            <a:pPr algn="l">
              <a:buFont typeface="+mj-lt"/>
              <a:buAutoNum type="arabicPeriod"/>
            </a:pPr>
            <a:r>
              <a:rPr lang="en-GB" b="1" i="0" dirty="0">
                <a:solidFill>
                  <a:srgbClr val="ECECEC"/>
                </a:solidFill>
                <a:effectLst/>
                <a:latin typeface="+mn-lt"/>
              </a:rPr>
              <a:t> Conclude the activity (five minutes):</a:t>
            </a:r>
            <a:endParaRPr lang="en-GB" b="0" i="0" dirty="0">
              <a:solidFill>
                <a:srgbClr val="ECECEC"/>
              </a:solidFill>
              <a:effectLst/>
              <a:latin typeface="+mn-lt"/>
            </a:endParaRPr>
          </a:p>
          <a:p>
            <a:pPr marL="742950" lvl="1" indent="-285750" algn="l">
              <a:buFont typeface="+mj-lt"/>
              <a:buAutoNum type="arabicPeriod"/>
            </a:pPr>
            <a:r>
              <a:rPr lang="en-GB" b="0" i="0" dirty="0">
                <a:solidFill>
                  <a:srgbClr val="ECECEC"/>
                </a:solidFill>
                <a:effectLst/>
                <a:latin typeface="+mn-lt"/>
              </a:rPr>
              <a:t>Summarise key points from the discussion, highlighting any common themes or particularly insightful comments.</a:t>
            </a:r>
          </a:p>
          <a:p>
            <a:pPr marL="742950" lvl="1" indent="-285750" algn="l">
              <a:buFont typeface="+mj-lt"/>
              <a:buAutoNum type="arabicPeriod"/>
            </a:pPr>
            <a:r>
              <a:rPr lang="en-GB" b="0" i="0" dirty="0">
                <a:solidFill>
                  <a:srgbClr val="ECECEC"/>
                </a:solidFill>
                <a:effectLst/>
                <a:latin typeface="+mn-lt"/>
              </a:rPr>
              <a:t>Reiterate the value of the skills the learners have developed and the importance of continued practice and reflection in effective communication.</a:t>
            </a:r>
          </a:p>
          <a:p>
            <a:pPr marL="742950" lvl="1" indent="-285750" algn="l">
              <a:buFont typeface="+mj-lt"/>
              <a:buAutoNum type="arabicPeriod"/>
            </a:pPr>
            <a:r>
              <a:rPr lang="en-GB" b="0" i="0" dirty="0">
                <a:solidFill>
                  <a:srgbClr val="ECECEC"/>
                </a:solidFill>
                <a:effectLst/>
                <a:latin typeface="+mn-lt"/>
              </a:rPr>
              <a:t>Thank learners for their participation and encourage them to continue reflecting on their communication skills outside of class.</a:t>
            </a:r>
          </a:p>
          <a:p>
            <a:pPr marL="0" indent="0">
              <a:buFont typeface="+mj-lt"/>
              <a:buNone/>
            </a:pPr>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146</a:t>
            </a:fld>
            <a:endParaRPr lang="en-GB" dirty="0"/>
          </a:p>
        </p:txBody>
      </p:sp>
    </p:spTree>
    <p:extLst>
      <p:ext uri="{BB962C8B-B14F-4D97-AF65-F5344CB8AC3E}">
        <p14:creationId xmlns:p14="http://schemas.microsoft.com/office/powerpoint/2010/main" val="26540142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1" i="0" dirty="0">
                <a:solidFill>
                  <a:srgbClr val="ECECEC"/>
                </a:solidFill>
                <a:effectLst/>
                <a:latin typeface="+mn-lt"/>
              </a:rPr>
              <a:t> Introduction:</a:t>
            </a:r>
            <a:endParaRPr lang="en-GB" b="0" i="0" dirty="0">
              <a:solidFill>
                <a:srgbClr val="ECECEC"/>
              </a:solidFill>
              <a:effectLst/>
              <a:latin typeface="+mn-lt"/>
            </a:endParaRPr>
          </a:p>
          <a:p>
            <a:pPr marL="742950" lvl="1" indent="-285750" algn="l">
              <a:buFont typeface="+mj-lt"/>
              <a:buAutoNum type="arabicPeriod"/>
            </a:pPr>
            <a:r>
              <a:rPr lang="en-GB" b="0" i="0" dirty="0">
                <a:solidFill>
                  <a:srgbClr val="ECECEC"/>
                </a:solidFill>
                <a:effectLst/>
                <a:latin typeface="+mn-lt"/>
              </a:rPr>
              <a:t>Explain the purpose of the activity: to reflect on personal growth, identify challenges and set future developmental goals.</a:t>
            </a:r>
          </a:p>
          <a:p>
            <a:pPr marL="742950" lvl="1" indent="-285750" algn="l">
              <a:buFont typeface="+mj-lt"/>
              <a:buAutoNum type="arabicPeriod"/>
            </a:pPr>
            <a:r>
              <a:rPr lang="en-GB" b="0" i="0" dirty="0">
                <a:solidFill>
                  <a:srgbClr val="ECECEC"/>
                </a:solidFill>
                <a:effectLst/>
                <a:latin typeface="+mn-lt"/>
              </a:rPr>
              <a:t>Introduce the tools that will be used in the activity: the wheel of life, the reflective questionnaire and the word cloud.</a:t>
            </a:r>
          </a:p>
          <a:p>
            <a:pPr algn="l">
              <a:buFont typeface="+mj-lt"/>
              <a:buAutoNum type="arabicPeriod"/>
            </a:pPr>
            <a:r>
              <a:rPr lang="en-GB" b="1" i="0" dirty="0">
                <a:solidFill>
                  <a:srgbClr val="ECECEC"/>
                </a:solidFill>
                <a:effectLst/>
                <a:latin typeface="+mn-lt"/>
              </a:rPr>
              <a:t> Wheel of life (five minutes):</a:t>
            </a:r>
            <a:endParaRPr lang="en-GB" b="0" i="0" dirty="0">
              <a:solidFill>
                <a:srgbClr val="ECECEC"/>
              </a:solidFill>
              <a:effectLst/>
              <a:latin typeface="+mn-lt"/>
            </a:endParaRPr>
          </a:p>
          <a:p>
            <a:pPr marL="742950" lvl="1" indent="-285750" algn="l">
              <a:buFont typeface="+mj-lt"/>
              <a:buAutoNum type="arabicPeriod"/>
            </a:pPr>
            <a:r>
              <a:rPr lang="en-GB" b="0" i="0" dirty="0">
                <a:solidFill>
                  <a:srgbClr val="ECECEC"/>
                </a:solidFill>
                <a:effectLst/>
                <a:latin typeface="+mn-lt"/>
              </a:rPr>
              <a:t>Distribute the </a:t>
            </a:r>
            <a:r>
              <a:rPr lang="en-GB" b="1" i="0" dirty="0">
                <a:solidFill>
                  <a:srgbClr val="ECECEC"/>
                </a:solidFill>
                <a:effectLst/>
                <a:latin typeface="+mn-lt"/>
              </a:rPr>
              <a:t>Wheel of life template</a:t>
            </a:r>
            <a:r>
              <a:rPr lang="en-GB" b="0" i="0" dirty="0">
                <a:solidFill>
                  <a:srgbClr val="ECECEC"/>
                </a:solidFill>
                <a:effectLst/>
                <a:latin typeface="+mn-lt"/>
              </a:rPr>
              <a:t>.</a:t>
            </a:r>
          </a:p>
          <a:p>
            <a:pPr marL="742950" lvl="1" indent="-285750" algn="l">
              <a:buFont typeface="+mj-lt"/>
              <a:buAutoNum type="arabicPeriod"/>
            </a:pPr>
            <a:r>
              <a:rPr lang="en-GB" b="0" i="0" dirty="0">
                <a:solidFill>
                  <a:srgbClr val="ECECEC"/>
                </a:solidFill>
                <a:effectLst/>
                <a:latin typeface="+mn-lt"/>
              </a:rPr>
              <a:t>Guide learners to consider aspects of their communication skills as parts of the wheel, such as verbal communication, written communication, active listening and visual communication.</a:t>
            </a:r>
          </a:p>
          <a:p>
            <a:pPr marL="742950" lvl="1" indent="-285750" algn="l">
              <a:buFont typeface="+mj-lt"/>
              <a:buAutoNum type="arabicPeriod"/>
            </a:pPr>
            <a:r>
              <a:rPr lang="en-GB" b="0" i="0" dirty="0">
                <a:solidFill>
                  <a:srgbClr val="ECECEC"/>
                </a:solidFill>
                <a:effectLst/>
                <a:latin typeface="+mn-lt"/>
              </a:rPr>
              <a:t>Ask learners to rate their perceived competence in each area on the wheel.</a:t>
            </a:r>
          </a:p>
          <a:p>
            <a:pPr algn="l">
              <a:buFont typeface="+mj-lt"/>
              <a:buAutoNum type="arabicPeriod"/>
            </a:pPr>
            <a:r>
              <a:rPr lang="en-GB" b="1" i="0" dirty="0">
                <a:solidFill>
                  <a:srgbClr val="ECECEC"/>
                </a:solidFill>
                <a:effectLst/>
                <a:latin typeface="+mn-lt"/>
              </a:rPr>
              <a:t> Reflective questionnaire (15 minutes):</a:t>
            </a:r>
            <a:endParaRPr lang="en-GB" b="0" i="0" dirty="0">
              <a:solidFill>
                <a:srgbClr val="ECECEC"/>
              </a:solidFill>
              <a:effectLst/>
              <a:latin typeface="+mn-lt"/>
            </a:endParaRPr>
          </a:p>
          <a:p>
            <a:pPr marL="742950" lvl="1" indent="-285750" algn="l">
              <a:buFont typeface="+mj-lt"/>
              <a:buAutoNum type="arabicPeriod"/>
            </a:pPr>
            <a:r>
              <a:rPr lang="en-GB" b="0" i="0" dirty="0">
                <a:solidFill>
                  <a:srgbClr val="ECECEC"/>
                </a:solidFill>
                <a:effectLst/>
                <a:latin typeface="+mn-lt"/>
              </a:rPr>
              <a:t>Provide the </a:t>
            </a:r>
            <a:r>
              <a:rPr lang="en-GB" b="1" i="0" dirty="0">
                <a:solidFill>
                  <a:srgbClr val="ECECEC"/>
                </a:solidFill>
                <a:effectLst/>
                <a:latin typeface="+mn-lt"/>
              </a:rPr>
              <a:t>Reflective questionnaire</a:t>
            </a:r>
            <a:r>
              <a:rPr lang="en-GB" b="0" i="0" dirty="0">
                <a:solidFill>
                  <a:srgbClr val="ECECEC"/>
                </a:solidFill>
                <a:effectLst/>
                <a:latin typeface="+mn-lt"/>
              </a:rPr>
              <a:t>.</a:t>
            </a:r>
          </a:p>
          <a:p>
            <a:pPr marL="742950" lvl="1" indent="-285750" algn="l">
              <a:buFont typeface="+mj-lt"/>
              <a:buAutoNum type="arabicPeriod"/>
            </a:pPr>
            <a:r>
              <a:rPr lang="en-GB" b="0" i="0" dirty="0">
                <a:solidFill>
                  <a:srgbClr val="ECECEC"/>
                </a:solidFill>
                <a:effectLst/>
                <a:latin typeface="+mn-lt"/>
              </a:rPr>
              <a:t>Encourage learners to consider their journey through the programme and answer questions honestly.</a:t>
            </a:r>
          </a:p>
          <a:p>
            <a:pPr marL="742950" lvl="1" indent="-285750" algn="l">
              <a:buFont typeface="+mj-lt"/>
              <a:buAutoNum type="arabicPeriod"/>
            </a:pPr>
            <a:r>
              <a:rPr lang="en-GB" b="0" i="0" dirty="0">
                <a:solidFill>
                  <a:srgbClr val="ECECEC"/>
                </a:solidFill>
                <a:effectLst/>
                <a:latin typeface="+mn-lt"/>
              </a:rPr>
              <a:t>Questions should prompt reflection on improvements, setbacks and moments of realisation.</a:t>
            </a:r>
          </a:p>
          <a:p>
            <a:pPr algn="l">
              <a:buFont typeface="+mj-lt"/>
              <a:buAutoNum type="arabicPeriod"/>
            </a:pPr>
            <a:r>
              <a:rPr lang="en-GB" b="1" i="0" dirty="0">
                <a:solidFill>
                  <a:srgbClr val="ECECEC"/>
                </a:solidFill>
                <a:effectLst/>
                <a:latin typeface="+mn-lt"/>
              </a:rPr>
              <a:t> Setting developmental activities (five minutes):</a:t>
            </a:r>
            <a:endParaRPr lang="en-GB" b="0" i="0" dirty="0">
              <a:solidFill>
                <a:srgbClr val="ECECEC"/>
              </a:solidFill>
              <a:effectLst/>
              <a:latin typeface="+mn-lt"/>
            </a:endParaRPr>
          </a:p>
          <a:p>
            <a:pPr marL="742950" lvl="1" indent="-285750" algn="l">
              <a:buFont typeface="+mj-lt"/>
              <a:buAutoNum type="arabicPeriod"/>
            </a:pPr>
            <a:r>
              <a:rPr lang="en-GB" b="0" i="0" dirty="0">
                <a:solidFill>
                  <a:srgbClr val="ECECEC"/>
                </a:solidFill>
                <a:effectLst/>
                <a:latin typeface="+mn-lt"/>
              </a:rPr>
              <a:t>Instruct learners to identify areas for improvement based on their wheel of life and questionnaire responses.</a:t>
            </a:r>
          </a:p>
          <a:p>
            <a:pPr marL="742950" lvl="1" indent="-285750" algn="l">
              <a:buFont typeface="+mj-lt"/>
              <a:buAutoNum type="arabicPeriod"/>
            </a:pPr>
            <a:r>
              <a:rPr lang="en-GB" b="0" i="0" dirty="0">
                <a:solidFill>
                  <a:srgbClr val="ECECEC"/>
                </a:solidFill>
                <a:effectLst/>
                <a:latin typeface="+mn-lt"/>
              </a:rPr>
              <a:t>Guide them to set specific, measurable, achievable, relevant and time-bound (SMART) goals for these areas.</a:t>
            </a:r>
          </a:p>
          <a:p>
            <a:pPr algn="l">
              <a:buFont typeface="+mj-lt"/>
              <a:buAutoNum type="arabicPeriod"/>
            </a:pPr>
            <a:r>
              <a:rPr lang="en-GB" b="1" i="0" dirty="0">
                <a:solidFill>
                  <a:srgbClr val="ECECEC"/>
                </a:solidFill>
                <a:effectLst/>
                <a:latin typeface="+mn-lt"/>
              </a:rPr>
              <a:t> Word cloud (five minutes):</a:t>
            </a:r>
            <a:endParaRPr lang="en-GB" b="0" i="0" dirty="0">
              <a:solidFill>
                <a:srgbClr val="ECECEC"/>
              </a:solidFill>
              <a:effectLst/>
              <a:latin typeface="+mn-lt"/>
            </a:endParaRPr>
          </a:p>
          <a:p>
            <a:pPr marL="742950" lvl="1" indent="-285750" algn="l">
              <a:buFont typeface="+mj-lt"/>
              <a:buAutoNum type="arabicPeriod"/>
            </a:pPr>
            <a:r>
              <a:rPr lang="en-GB" b="0" i="0" dirty="0">
                <a:solidFill>
                  <a:srgbClr val="ECECEC"/>
                </a:solidFill>
                <a:effectLst/>
                <a:latin typeface="+mn-lt"/>
              </a:rPr>
              <a:t>Hand out or display a word cloud of communication skills.</a:t>
            </a:r>
          </a:p>
          <a:p>
            <a:pPr marL="742950" lvl="1" indent="-285750" algn="l">
              <a:buFont typeface="+mj-lt"/>
              <a:buAutoNum type="arabicPeriod"/>
            </a:pPr>
            <a:r>
              <a:rPr lang="en-GB" b="0" i="0" dirty="0">
                <a:solidFill>
                  <a:srgbClr val="ECECEC"/>
                </a:solidFill>
                <a:effectLst/>
                <a:latin typeface="+mn-lt"/>
              </a:rPr>
              <a:t>Instruct learners to circle or highlight the skills they consider most important to their personal and professional development.</a:t>
            </a:r>
          </a:p>
          <a:p>
            <a:pPr algn="l">
              <a:buFont typeface="+mj-lt"/>
              <a:buAutoNum type="arabicPeriod"/>
            </a:pPr>
            <a:r>
              <a:rPr lang="en-GB" b="1" i="0" dirty="0">
                <a:solidFill>
                  <a:srgbClr val="ECECEC"/>
                </a:solidFill>
                <a:effectLst/>
                <a:latin typeface="+mn-lt"/>
              </a:rPr>
              <a:t> Conclusion:</a:t>
            </a:r>
            <a:endParaRPr lang="en-GB" b="0" i="0" dirty="0">
              <a:solidFill>
                <a:srgbClr val="ECECEC"/>
              </a:solidFill>
              <a:effectLst/>
              <a:latin typeface="+mn-lt"/>
            </a:endParaRPr>
          </a:p>
          <a:p>
            <a:pPr marL="742950" lvl="1" indent="-285750" algn="l">
              <a:buFont typeface="+mj-lt"/>
              <a:buAutoNum type="arabicPeriod"/>
            </a:pPr>
            <a:r>
              <a:rPr lang="en-GB" b="0" i="0" dirty="0">
                <a:solidFill>
                  <a:srgbClr val="ECECEC"/>
                </a:solidFill>
                <a:effectLst/>
                <a:latin typeface="+mn-lt"/>
              </a:rPr>
              <a:t>Ask learners to review the outcomes of the activity and consider how they can apply the insights gained.</a:t>
            </a:r>
          </a:p>
          <a:p>
            <a:pPr marL="742950" lvl="1" indent="-285750" algn="l">
              <a:buFont typeface="+mj-lt"/>
              <a:buAutoNum type="arabicPeriod"/>
            </a:pPr>
            <a:r>
              <a:rPr lang="en-GB" b="0" i="0" dirty="0">
                <a:solidFill>
                  <a:srgbClr val="ECECEC"/>
                </a:solidFill>
                <a:effectLst/>
                <a:latin typeface="+mn-lt"/>
              </a:rPr>
              <a:t>Encourage them to keep the reflection worksheet as a reminder of their goals.</a:t>
            </a:r>
          </a:p>
          <a:p>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147</a:t>
            </a:fld>
            <a:endParaRPr lang="en-GB" dirty="0"/>
          </a:p>
        </p:txBody>
      </p:sp>
    </p:spTree>
    <p:extLst>
      <p:ext uri="{BB962C8B-B14F-4D97-AF65-F5344CB8AC3E}">
        <p14:creationId xmlns:p14="http://schemas.microsoft.com/office/powerpoint/2010/main" val="316679920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Engaged in group presentations: collaborated in small groups to present and peer review each other's speeches, enhancing your understanding of effective communication.</a:t>
            </a:r>
          </a:p>
          <a:p>
            <a:pPr marL="171450" indent="-171450">
              <a:buFont typeface="Arial" panose="020B0604020202020204" pitchFamily="34" charset="0"/>
              <a:buChar char="•"/>
            </a:pPr>
            <a:r>
              <a:rPr lang="en-GB" dirty="0"/>
              <a:t>Participated in class discussions: shared insights and lessons learnt from the peer review process, discussing the development of your communication skills throughout the series.</a:t>
            </a:r>
          </a:p>
          <a:p>
            <a:pPr marL="171450" indent="-171450">
              <a:buFont typeface="Arial" panose="020B0604020202020204" pitchFamily="34" charset="0"/>
              <a:buChar char="•"/>
            </a:pPr>
            <a:r>
              <a:rPr lang="en-GB" dirty="0"/>
              <a:t>Completed a self-reflection activity: reflected on your personal growth and challenges throughout the communication programme and set future goals for improvement.</a:t>
            </a:r>
          </a:p>
          <a:p>
            <a:pPr marL="171450" indent="-171450">
              <a:buFont typeface="Arial" panose="020B0604020202020204" pitchFamily="34" charset="0"/>
              <a:buChar char="•"/>
            </a:pPr>
            <a:r>
              <a:rPr lang="en-GB" dirty="0"/>
              <a:t>Developed key skills: practised and enhanced your communication through active participation in discussions, peer reviews and reflective writing.</a:t>
            </a:r>
          </a:p>
        </p:txBody>
      </p:sp>
      <p:sp>
        <p:nvSpPr>
          <p:cNvPr id="4" name="Slide Number Placeholder 3"/>
          <p:cNvSpPr>
            <a:spLocks noGrp="1"/>
          </p:cNvSpPr>
          <p:nvPr>
            <p:ph type="sldNum" sz="quarter" idx="5"/>
          </p:nvPr>
        </p:nvSpPr>
        <p:spPr/>
        <p:txBody>
          <a:bodyPr/>
          <a:lstStyle/>
          <a:p>
            <a:fld id="{092D88AA-F326-433D-87A4-85BE599D092C}" type="slidenum">
              <a:rPr lang="en-GB" smtClean="0"/>
              <a:t>148</a:t>
            </a:fld>
            <a:endParaRPr lang="en-GB" dirty="0"/>
          </a:p>
        </p:txBody>
      </p:sp>
    </p:spTree>
    <p:extLst>
      <p:ext uri="{BB962C8B-B14F-4D97-AF65-F5344CB8AC3E}">
        <p14:creationId xmlns:p14="http://schemas.microsoft.com/office/powerpoint/2010/main" val="146892764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151</a:t>
            </a:fld>
            <a:endParaRPr lang="en-GB" dirty="0"/>
          </a:p>
        </p:txBody>
      </p:sp>
    </p:spTree>
    <p:extLst>
      <p:ext uri="{BB962C8B-B14F-4D97-AF65-F5344CB8AC3E}">
        <p14:creationId xmlns:p14="http://schemas.microsoft.com/office/powerpoint/2010/main" val="2997799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GB" b="0" i="0" dirty="0">
                <a:solidFill>
                  <a:srgbClr val="ECECEC"/>
                </a:solidFill>
                <a:effectLst/>
                <a:latin typeface="Söhne"/>
              </a:rPr>
              <a:t>Explain to learners that the next slides will highlight the importance of, role and communication for each stakeholder group.  </a:t>
            </a:r>
          </a:p>
          <a:p>
            <a:pPr algn="l">
              <a:buFont typeface="+mj-lt"/>
              <a:buAutoNum type="arabicPeriod"/>
            </a:pPr>
            <a:r>
              <a:rPr lang="en-GB" b="1" i="0" dirty="0">
                <a:solidFill>
                  <a:srgbClr val="ECECEC"/>
                </a:solidFill>
                <a:effectLst/>
                <a:latin typeface="Söhne"/>
              </a:rPr>
              <a:t> Project owner/client</a:t>
            </a:r>
            <a:r>
              <a:rPr lang="en-GB" b="0" i="0" dirty="0">
                <a:solidFill>
                  <a:srgbClr val="ECECEC"/>
                </a:solidFill>
                <a:effectLst/>
                <a:latin typeface="Söhne"/>
              </a:rPr>
              <a:t>:</a:t>
            </a:r>
          </a:p>
          <a:p>
            <a:pPr marL="742950" lvl="1" indent="-285750" algn="l">
              <a:buFont typeface="+mj-lt"/>
              <a:buAutoNum type="arabicPeriod"/>
            </a:pPr>
            <a:r>
              <a:rPr lang="en-GB" b="1" i="0" dirty="0">
                <a:solidFill>
                  <a:srgbClr val="ECECEC"/>
                </a:solidFill>
                <a:effectLst/>
                <a:latin typeface="Söhne"/>
              </a:rPr>
              <a:t>Importance</a:t>
            </a:r>
            <a:r>
              <a:rPr lang="en-GB" b="0" i="0" dirty="0">
                <a:solidFill>
                  <a:srgbClr val="ECECEC"/>
                </a:solidFill>
                <a:effectLst/>
                <a:latin typeface="Söhne"/>
              </a:rPr>
              <a:t>: the project owner/client initiates and funds the project, making them a pivotal stakeholder. They define the project's objectives, set budgets and determine the desired outcomes.</a:t>
            </a:r>
          </a:p>
          <a:p>
            <a:pPr marL="742950" lvl="1" indent="-285750" algn="l">
              <a:buFont typeface="+mj-lt"/>
              <a:buAutoNum type="arabicPeriod"/>
            </a:pPr>
            <a:r>
              <a:rPr lang="en-GB" b="1" i="0" dirty="0">
                <a:solidFill>
                  <a:srgbClr val="ECECEC"/>
                </a:solidFill>
                <a:effectLst/>
                <a:latin typeface="Söhne"/>
              </a:rPr>
              <a:t>Role</a:t>
            </a:r>
            <a:r>
              <a:rPr lang="en-GB" b="0" i="0" dirty="0">
                <a:solidFill>
                  <a:srgbClr val="ECECEC"/>
                </a:solidFill>
                <a:effectLst/>
                <a:latin typeface="Söhne"/>
              </a:rPr>
              <a:t>: the owner/client provides direction, approves designs and budgets, and ultimately accepts the completed project. They are responsible for ensuring that the project meets their expectations and fulfils its intended purpose.</a:t>
            </a:r>
          </a:p>
          <a:p>
            <a:pPr marL="742950" lvl="1" indent="-285750" algn="l">
              <a:buFont typeface="+mj-lt"/>
              <a:buAutoNum type="arabicPeriod"/>
            </a:pPr>
            <a:r>
              <a:rPr lang="en-GB" b="1" i="0" dirty="0">
                <a:solidFill>
                  <a:srgbClr val="ECECEC"/>
                </a:solidFill>
                <a:effectLst/>
                <a:latin typeface="Söhne"/>
              </a:rPr>
              <a:t>Communication</a:t>
            </a:r>
            <a:r>
              <a:rPr lang="en-GB" b="0" i="0" dirty="0">
                <a:solidFill>
                  <a:srgbClr val="ECECEC"/>
                </a:solidFill>
                <a:effectLst/>
                <a:latin typeface="Söhne"/>
              </a:rPr>
              <a:t>: owners communicate with stakeholders to convey project requirements, provide feedback on design proposals, review progress reports and address any concerns with or changes in project scope. Conversely, stakeholders communicate with owners to seek approvals, provide updates on project status and address any issues that may arise.</a:t>
            </a:r>
          </a:p>
          <a:p>
            <a:pPr algn="l">
              <a:buFont typeface="+mj-lt"/>
              <a:buAutoNum type="arabicPeriod"/>
            </a:pPr>
            <a:r>
              <a:rPr lang="en-GB" b="1" i="0" dirty="0">
                <a:solidFill>
                  <a:srgbClr val="ECECEC"/>
                </a:solidFill>
                <a:effectLst/>
                <a:latin typeface="Söhne"/>
              </a:rPr>
              <a:t> Architects and designers</a:t>
            </a:r>
            <a:r>
              <a:rPr lang="en-GB" b="0" i="0" dirty="0">
                <a:solidFill>
                  <a:srgbClr val="ECECEC"/>
                </a:solidFill>
                <a:effectLst/>
                <a:latin typeface="Söhne"/>
              </a:rPr>
              <a:t>:</a:t>
            </a:r>
          </a:p>
          <a:p>
            <a:pPr marL="742950" lvl="1" indent="-285750" algn="l">
              <a:buFont typeface="+mj-lt"/>
              <a:buAutoNum type="arabicPeriod"/>
            </a:pPr>
            <a:r>
              <a:rPr lang="en-GB" b="1" i="0" dirty="0">
                <a:solidFill>
                  <a:srgbClr val="ECECEC"/>
                </a:solidFill>
                <a:effectLst/>
                <a:latin typeface="Söhne"/>
              </a:rPr>
              <a:t>Importance</a:t>
            </a:r>
            <a:r>
              <a:rPr lang="en-GB" b="0" i="0" dirty="0">
                <a:solidFill>
                  <a:srgbClr val="ECECEC"/>
                </a:solidFill>
                <a:effectLst/>
                <a:latin typeface="Söhne"/>
              </a:rPr>
              <a:t>: architects and designers translate the owner's vision into practical, aesthetically pleasing designs that meet functional requirements and regulatory standards.</a:t>
            </a:r>
          </a:p>
          <a:p>
            <a:pPr marL="742950" lvl="1" indent="-285750" algn="l">
              <a:buFont typeface="+mj-lt"/>
              <a:buAutoNum type="arabicPeriod"/>
            </a:pPr>
            <a:r>
              <a:rPr lang="en-GB" b="1" i="0" dirty="0">
                <a:solidFill>
                  <a:srgbClr val="ECECEC"/>
                </a:solidFill>
                <a:effectLst/>
                <a:latin typeface="Söhne"/>
              </a:rPr>
              <a:t>Role</a:t>
            </a:r>
            <a:r>
              <a:rPr lang="en-GB" b="0" i="0" dirty="0">
                <a:solidFill>
                  <a:srgbClr val="ECECEC"/>
                </a:solidFill>
                <a:effectLst/>
                <a:latin typeface="Söhne"/>
              </a:rPr>
              <a:t>: they conceptualise the project, develop design drawings and specifications, and coordinate with other professionals to ensure design integrity throughout the construction process.</a:t>
            </a:r>
          </a:p>
          <a:p>
            <a:pPr marL="742950" lvl="1" indent="-285750" algn="l">
              <a:buFont typeface="+mj-lt"/>
              <a:buAutoNum type="arabicPeriod"/>
            </a:pPr>
            <a:r>
              <a:rPr lang="en-GB" b="1" i="0" dirty="0">
                <a:solidFill>
                  <a:srgbClr val="ECECEC"/>
                </a:solidFill>
                <a:effectLst/>
                <a:latin typeface="Söhne"/>
              </a:rPr>
              <a:t>Communication</a:t>
            </a:r>
            <a:r>
              <a:rPr lang="en-GB" b="0" i="0" dirty="0">
                <a:solidFill>
                  <a:srgbClr val="ECECEC"/>
                </a:solidFill>
                <a:effectLst/>
                <a:latin typeface="Söhne"/>
              </a:rPr>
              <a:t>: architects and designers communicate with stakeholders to gather project requirements, present design concepts, solicit feedback and obtain approvals. They also collaborate with engineers and contractors to resolve design challenges and ensure the successful implementation of design solutions.</a:t>
            </a:r>
          </a:p>
          <a:p>
            <a:pPr algn="l">
              <a:buFont typeface="+mj-lt"/>
              <a:buAutoNum type="arabicPeriod"/>
            </a:pPr>
            <a:r>
              <a:rPr lang="en-GB" b="1" i="0" dirty="0">
                <a:solidFill>
                  <a:srgbClr val="ECECEC"/>
                </a:solidFill>
                <a:effectLst/>
                <a:latin typeface="Söhne"/>
              </a:rPr>
              <a:t> Engineers</a:t>
            </a:r>
            <a:r>
              <a:rPr lang="en-GB" b="0" i="0" dirty="0">
                <a:solidFill>
                  <a:srgbClr val="ECECEC"/>
                </a:solidFill>
                <a:effectLst/>
                <a:latin typeface="Söhne"/>
              </a:rPr>
              <a:t>:</a:t>
            </a:r>
          </a:p>
          <a:p>
            <a:pPr marL="742950" lvl="1" indent="-285750" algn="l">
              <a:buFont typeface="+mj-lt"/>
              <a:buAutoNum type="arabicPeriod"/>
            </a:pPr>
            <a:r>
              <a:rPr lang="en-GB" b="1" i="0" dirty="0">
                <a:solidFill>
                  <a:srgbClr val="ECECEC"/>
                </a:solidFill>
                <a:effectLst/>
                <a:latin typeface="Söhne"/>
              </a:rPr>
              <a:t>Importance</a:t>
            </a:r>
            <a:r>
              <a:rPr lang="en-GB" b="0" i="0" dirty="0">
                <a:solidFill>
                  <a:srgbClr val="ECECEC"/>
                </a:solidFill>
                <a:effectLst/>
                <a:latin typeface="Söhne"/>
              </a:rPr>
              <a:t>: engineers provide technical expertise across various disciplines, including structural, civil, mechanical, electrical and environmental engineering, to ensure the project's safety, functionality and sustainability.</a:t>
            </a:r>
          </a:p>
          <a:p>
            <a:pPr marL="742950" lvl="1" indent="-285750" algn="l">
              <a:buFont typeface="+mj-lt"/>
              <a:buAutoNum type="arabicPeriod"/>
            </a:pPr>
            <a:r>
              <a:rPr lang="en-GB" b="1" i="0" dirty="0">
                <a:solidFill>
                  <a:srgbClr val="ECECEC"/>
                </a:solidFill>
                <a:effectLst/>
                <a:latin typeface="Söhne"/>
              </a:rPr>
              <a:t>Role</a:t>
            </a:r>
            <a:r>
              <a:rPr lang="en-GB" b="0" i="0" dirty="0">
                <a:solidFill>
                  <a:srgbClr val="ECECEC"/>
                </a:solidFill>
                <a:effectLst/>
                <a:latin typeface="Söhne"/>
              </a:rPr>
              <a:t>: they analyse site conditions, develop engineering designs, conduct feasibility studies and oversee the implementation of engineering solutions.</a:t>
            </a:r>
          </a:p>
          <a:p>
            <a:pPr marL="742950" lvl="1" indent="-285750" algn="l">
              <a:buFont typeface="+mj-lt"/>
              <a:buAutoNum type="arabicPeriod"/>
            </a:pPr>
            <a:r>
              <a:rPr lang="en-GB" b="1" i="0" dirty="0">
                <a:solidFill>
                  <a:srgbClr val="ECECEC"/>
                </a:solidFill>
                <a:effectLst/>
                <a:latin typeface="Söhne"/>
              </a:rPr>
              <a:t>Communication</a:t>
            </a:r>
            <a:r>
              <a:rPr lang="en-GB" b="0" i="0" dirty="0">
                <a:solidFill>
                  <a:srgbClr val="ECECEC"/>
                </a:solidFill>
                <a:effectLst/>
                <a:latin typeface="Söhne"/>
              </a:rPr>
              <a:t>: engineers communicate with stakeholders to assess project requirements, provide engineering recommendations, address technical challenges and ensure compliance with regulatory standards. They also collaborate closely with architects, contractors and subcontractors to coordinate design and construction activities.</a:t>
            </a:r>
          </a:p>
          <a:p>
            <a:pPr algn="l">
              <a:buFont typeface="+mj-lt"/>
              <a:buAutoNum type="arabicPeriod"/>
            </a:pPr>
            <a:r>
              <a:rPr lang="en-GB" b="1" i="0" dirty="0">
                <a:solidFill>
                  <a:srgbClr val="ECECEC"/>
                </a:solidFill>
                <a:effectLst/>
                <a:latin typeface="Söhne"/>
              </a:rPr>
              <a:t> Construction managers and contractors</a:t>
            </a:r>
            <a:r>
              <a:rPr lang="en-GB" b="0" i="0" dirty="0">
                <a:solidFill>
                  <a:srgbClr val="ECECEC"/>
                </a:solidFill>
                <a:effectLst/>
                <a:latin typeface="Söhne"/>
              </a:rPr>
              <a:t>:</a:t>
            </a:r>
          </a:p>
          <a:p>
            <a:pPr marL="742950" lvl="1" indent="-285750" algn="l">
              <a:buFont typeface="+mj-lt"/>
              <a:buAutoNum type="arabicPeriod"/>
            </a:pPr>
            <a:r>
              <a:rPr lang="en-GB" b="1" i="0" dirty="0">
                <a:solidFill>
                  <a:srgbClr val="ECECEC"/>
                </a:solidFill>
                <a:effectLst/>
                <a:latin typeface="Söhne"/>
              </a:rPr>
              <a:t>Importance</a:t>
            </a:r>
            <a:r>
              <a:rPr lang="en-GB" b="0" i="0" dirty="0">
                <a:solidFill>
                  <a:srgbClr val="ECECEC"/>
                </a:solidFill>
                <a:effectLst/>
                <a:latin typeface="Söhne"/>
              </a:rPr>
              <a:t>: construction managers and contractors are responsible for executing the construction phase of the project efficiently, safely, and within budget and schedule constraints.</a:t>
            </a:r>
          </a:p>
          <a:p>
            <a:pPr marL="742950" lvl="1" indent="-285750" algn="l">
              <a:buFont typeface="+mj-lt"/>
              <a:buAutoNum type="arabicPeriod"/>
            </a:pPr>
            <a:r>
              <a:rPr lang="en-GB" b="1" i="0" dirty="0">
                <a:solidFill>
                  <a:srgbClr val="ECECEC"/>
                </a:solidFill>
                <a:effectLst/>
                <a:latin typeface="Söhne"/>
              </a:rPr>
              <a:t>Role</a:t>
            </a:r>
            <a:r>
              <a:rPr lang="en-GB" b="0" i="0" dirty="0">
                <a:solidFill>
                  <a:srgbClr val="ECECEC"/>
                </a:solidFill>
                <a:effectLst/>
                <a:latin typeface="Söhne"/>
              </a:rPr>
              <a:t>: they plan, organise and coordinate construction activities, manage subcontractors and suppliers, monitor progress, and ensure quality control and safety compliance.</a:t>
            </a:r>
          </a:p>
          <a:p>
            <a:pPr marL="742950" lvl="1" indent="-285750" algn="l">
              <a:buFont typeface="+mj-lt"/>
              <a:buAutoNum type="arabicPeriod"/>
            </a:pPr>
            <a:r>
              <a:rPr lang="en-GB" b="1" i="0" dirty="0">
                <a:solidFill>
                  <a:srgbClr val="ECECEC"/>
                </a:solidFill>
                <a:effectLst/>
                <a:latin typeface="Söhne"/>
              </a:rPr>
              <a:t>Communication</a:t>
            </a:r>
            <a:r>
              <a:rPr lang="en-GB" b="0" i="0" dirty="0">
                <a:solidFill>
                  <a:srgbClr val="ECECEC"/>
                </a:solidFill>
                <a:effectLst/>
                <a:latin typeface="Söhne"/>
              </a:rPr>
              <a:t>: construction managers and contractors communicate with stakeholders to coordinate construction activities, provide progress updates, address project risks and challenges, and obtain necessary approvals and permits. They also liaise with designers and engineers to resolve construction-related issues and ensure adherence to project specifications.</a:t>
            </a:r>
          </a:p>
          <a:p>
            <a:pPr algn="l">
              <a:buFont typeface="+mj-lt"/>
              <a:buAutoNum type="arabicPeriod"/>
            </a:pPr>
            <a:r>
              <a:rPr lang="en-GB" b="1" i="0" dirty="0">
                <a:solidFill>
                  <a:srgbClr val="ECECEC"/>
                </a:solidFill>
                <a:effectLst/>
                <a:latin typeface="Söhne"/>
              </a:rPr>
              <a:t> Subcontractors and suppliers</a:t>
            </a:r>
            <a:r>
              <a:rPr lang="en-GB" b="0" i="0" dirty="0">
                <a:solidFill>
                  <a:srgbClr val="ECECEC"/>
                </a:solidFill>
                <a:effectLst/>
                <a:latin typeface="Söhne"/>
              </a:rPr>
              <a:t>:</a:t>
            </a:r>
          </a:p>
          <a:p>
            <a:pPr marL="742950" lvl="1" indent="-285750" algn="l">
              <a:buFont typeface="+mj-lt"/>
              <a:buAutoNum type="arabicPeriod"/>
            </a:pPr>
            <a:r>
              <a:rPr lang="en-GB" b="1" i="0" dirty="0">
                <a:solidFill>
                  <a:srgbClr val="ECECEC"/>
                </a:solidFill>
                <a:effectLst/>
                <a:latin typeface="Söhne"/>
              </a:rPr>
              <a:t>Importance</a:t>
            </a:r>
            <a:r>
              <a:rPr lang="en-GB" b="0" i="0" dirty="0">
                <a:solidFill>
                  <a:srgbClr val="ECECEC"/>
                </a:solidFill>
                <a:effectLst/>
                <a:latin typeface="Söhne"/>
              </a:rPr>
              <a:t>: subcontractors and suppliers provide specialised services, materials and equipment necessary for the construction process.</a:t>
            </a:r>
          </a:p>
          <a:p>
            <a:pPr marL="742950" lvl="1" indent="-285750" algn="l">
              <a:buFont typeface="+mj-lt"/>
              <a:buAutoNum type="arabicPeriod"/>
            </a:pPr>
            <a:r>
              <a:rPr lang="en-GB" b="1" i="0" dirty="0">
                <a:solidFill>
                  <a:srgbClr val="ECECEC"/>
                </a:solidFill>
                <a:effectLst/>
                <a:latin typeface="Söhne"/>
              </a:rPr>
              <a:t>Role</a:t>
            </a:r>
            <a:r>
              <a:rPr lang="en-GB" b="0" i="0" dirty="0">
                <a:solidFill>
                  <a:srgbClr val="ECECEC"/>
                </a:solidFill>
                <a:effectLst/>
                <a:latin typeface="Söhne"/>
              </a:rPr>
              <a:t>: they perform specific tasks such as electrical work, plumbing, carpentry or supplying construction materials, contributing to the successful completion of the project.</a:t>
            </a:r>
          </a:p>
          <a:p>
            <a:pPr marL="742950" lvl="1" indent="-285750" algn="l">
              <a:buFont typeface="+mj-lt"/>
              <a:buAutoNum type="arabicPeriod"/>
            </a:pPr>
            <a:r>
              <a:rPr lang="en-GB" b="1" i="0" dirty="0">
                <a:solidFill>
                  <a:srgbClr val="ECECEC"/>
                </a:solidFill>
                <a:effectLst/>
                <a:latin typeface="Söhne"/>
              </a:rPr>
              <a:t>Communication</a:t>
            </a:r>
            <a:r>
              <a:rPr lang="en-GB" b="0" i="0" dirty="0">
                <a:solidFill>
                  <a:srgbClr val="ECECEC"/>
                </a:solidFill>
                <a:effectLst/>
                <a:latin typeface="Söhne"/>
              </a:rPr>
              <a:t>: subcontractors and suppliers communicate with project stakeholders to understand project requirements, coordinate delivery schedules, address supply chain issues, and provide updates on work progress and material availability. They also collaborate closely with construction managers and contractors to ensure seamless integration of their services into the project timeline.</a:t>
            </a:r>
          </a:p>
          <a:p>
            <a:pPr algn="l">
              <a:buFont typeface="+mj-lt"/>
              <a:buAutoNum type="arabicPeriod"/>
            </a:pPr>
            <a:r>
              <a:rPr lang="en-GB" b="1" i="0" dirty="0">
                <a:solidFill>
                  <a:srgbClr val="ECECEC"/>
                </a:solidFill>
                <a:effectLst/>
                <a:latin typeface="Söhne"/>
              </a:rPr>
              <a:t> Local government and regulatory agencies</a:t>
            </a:r>
            <a:r>
              <a:rPr lang="en-GB" b="0" i="0" dirty="0">
                <a:solidFill>
                  <a:srgbClr val="ECECEC"/>
                </a:solidFill>
                <a:effectLst/>
                <a:latin typeface="Söhne"/>
              </a:rPr>
              <a:t>:</a:t>
            </a:r>
          </a:p>
          <a:p>
            <a:pPr marL="742950" lvl="1" indent="-285750" algn="l">
              <a:buFont typeface="+mj-lt"/>
              <a:buAutoNum type="arabicPeriod"/>
            </a:pPr>
            <a:r>
              <a:rPr lang="en-GB" b="1" i="0" dirty="0">
                <a:solidFill>
                  <a:srgbClr val="ECECEC"/>
                </a:solidFill>
                <a:effectLst/>
                <a:latin typeface="Söhne"/>
              </a:rPr>
              <a:t>Importance</a:t>
            </a:r>
            <a:r>
              <a:rPr lang="en-GB" b="0" i="0" dirty="0">
                <a:solidFill>
                  <a:srgbClr val="ECECEC"/>
                </a:solidFill>
                <a:effectLst/>
                <a:latin typeface="Söhne"/>
              </a:rPr>
              <a:t>: local government and regulatory agencies enforce building codes, zoning regulations and environmental standards to ensure public safety, environmental protection and compliance with legal requirements.</a:t>
            </a:r>
          </a:p>
          <a:p>
            <a:pPr marL="742950" lvl="1" indent="-285750" algn="l">
              <a:buFont typeface="+mj-lt"/>
              <a:buAutoNum type="arabicPeriod"/>
            </a:pPr>
            <a:r>
              <a:rPr lang="en-GB" b="1" i="0" dirty="0">
                <a:solidFill>
                  <a:srgbClr val="ECECEC"/>
                </a:solidFill>
                <a:effectLst/>
                <a:latin typeface="Söhne"/>
              </a:rPr>
              <a:t>Role</a:t>
            </a:r>
            <a:r>
              <a:rPr lang="en-GB" b="0" i="0" dirty="0">
                <a:solidFill>
                  <a:srgbClr val="ECECEC"/>
                </a:solidFill>
                <a:effectLst/>
                <a:latin typeface="Söhne"/>
              </a:rPr>
              <a:t>: they review project plans and permit applications, conduct inspections, issue permits, and enforce regulatory compliance throughout the project lifecycle.</a:t>
            </a:r>
          </a:p>
          <a:p>
            <a:pPr marL="742950" lvl="1" indent="-285750" algn="l">
              <a:buFont typeface="+mj-lt"/>
              <a:buAutoNum type="arabicPeriod"/>
            </a:pPr>
            <a:r>
              <a:rPr lang="en-GB" b="1" i="0" dirty="0">
                <a:solidFill>
                  <a:srgbClr val="ECECEC"/>
                </a:solidFill>
                <a:effectLst/>
                <a:latin typeface="Söhne"/>
              </a:rPr>
              <a:t>Communication</a:t>
            </a:r>
            <a:r>
              <a:rPr lang="en-GB" b="0" i="0" dirty="0">
                <a:solidFill>
                  <a:srgbClr val="ECECEC"/>
                </a:solidFill>
                <a:effectLst/>
                <a:latin typeface="Söhne"/>
              </a:rPr>
              <a:t>: local government and regulatory agencies communicate with project stakeholders to provide guidance on regulatory requirements, review and approve project plans, conduct site inspections, and address compliance issues or violations. Project stakeholders communicate with them to obtain permits, seek regulatory approvals and ensure adherence to applicable laws and regulations.</a:t>
            </a:r>
          </a:p>
          <a:p>
            <a:pPr marL="228600" indent="-228600" algn="l">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13</a:t>
            </a:fld>
            <a:endParaRPr lang="en-GB" dirty="0"/>
          </a:p>
        </p:txBody>
      </p:sp>
    </p:spTree>
    <p:extLst>
      <p:ext uri="{BB962C8B-B14F-4D97-AF65-F5344CB8AC3E}">
        <p14:creationId xmlns:p14="http://schemas.microsoft.com/office/powerpoint/2010/main" val="1616151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C2409-5645-D125-D428-7AF05C2512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FAB31D-FC40-911E-3A40-BD584DBA0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78E49-369C-0132-73E9-FE27A54925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Advise learners:</a:t>
            </a:r>
            <a:endParaRPr lang="en-GB" b="1" i="0" dirty="0">
              <a:solidFill>
                <a:srgbClr val="ECECEC"/>
              </a:solidFill>
              <a:effectLst/>
              <a:latin typeface="Söhne"/>
            </a:endParaRPr>
          </a:p>
          <a:p>
            <a:pPr algn="l">
              <a:buFont typeface="+mj-lt"/>
              <a:buAutoNum type="arabicPeriod"/>
            </a:pPr>
            <a:r>
              <a:rPr lang="en-GB" b="1" i="0" dirty="0">
                <a:solidFill>
                  <a:srgbClr val="ECECEC"/>
                </a:solidFill>
                <a:effectLst/>
                <a:latin typeface="Söhne"/>
              </a:rPr>
              <a:t> Local businesses</a:t>
            </a:r>
            <a:r>
              <a:rPr lang="en-GB" b="0" i="0" dirty="0">
                <a:solidFill>
                  <a:srgbClr val="ECECEC"/>
                </a:solidFill>
                <a:effectLst/>
                <a:latin typeface="Söhne"/>
              </a:rPr>
              <a:t>:</a:t>
            </a:r>
          </a:p>
          <a:p>
            <a:pPr marL="742950" lvl="1" indent="-285750" algn="l">
              <a:buFont typeface="+mj-lt"/>
              <a:buAutoNum type="arabicPeriod"/>
            </a:pPr>
            <a:r>
              <a:rPr lang="en-GB" b="1" i="0" dirty="0">
                <a:solidFill>
                  <a:srgbClr val="ECECEC"/>
                </a:solidFill>
                <a:effectLst/>
                <a:latin typeface="Söhne"/>
              </a:rPr>
              <a:t>Importance</a:t>
            </a:r>
            <a:r>
              <a:rPr lang="en-GB" b="0" i="0" dirty="0">
                <a:solidFill>
                  <a:srgbClr val="ECECEC"/>
                </a:solidFill>
                <a:effectLst/>
                <a:latin typeface="Söhne"/>
              </a:rPr>
              <a:t>: local businesses contribute to the economic vitality of the community and play a significant role in supporting the local economy. They provide goods and services essential for project execution and are often directly affected by construction activities.</a:t>
            </a:r>
          </a:p>
          <a:p>
            <a:pPr marL="742950" lvl="1" indent="-285750" algn="l">
              <a:buFont typeface="+mj-lt"/>
              <a:buAutoNum type="arabicPeriod"/>
            </a:pPr>
            <a:r>
              <a:rPr lang="en-GB" b="1" i="0" dirty="0">
                <a:solidFill>
                  <a:srgbClr val="ECECEC"/>
                </a:solidFill>
                <a:effectLst/>
                <a:latin typeface="Söhne"/>
              </a:rPr>
              <a:t>Role</a:t>
            </a:r>
            <a:r>
              <a:rPr lang="en-GB" b="0" i="0" dirty="0">
                <a:solidFill>
                  <a:srgbClr val="ECECEC"/>
                </a:solidFill>
                <a:effectLst/>
                <a:latin typeface="Söhne"/>
              </a:rPr>
              <a:t>: local businesses may serve as suppliers of construction materials, equipment or services, or they may operate businesses that rely on foot traffic and local patronage. Their role involves adapting to construction-related disruptions, maintaining business continuity and seeking opportunities for collaboration with project developers or contractors.</a:t>
            </a:r>
          </a:p>
          <a:p>
            <a:pPr marL="742950" lvl="1" indent="-285750" algn="l">
              <a:buFont typeface="+mj-lt"/>
              <a:buAutoNum type="arabicPeriod"/>
            </a:pPr>
            <a:r>
              <a:rPr lang="en-GB" b="1" i="0" dirty="0">
                <a:solidFill>
                  <a:srgbClr val="ECECEC"/>
                </a:solidFill>
                <a:effectLst/>
                <a:latin typeface="Söhne"/>
              </a:rPr>
              <a:t>Communication</a:t>
            </a:r>
            <a:r>
              <a:rPr lang="en-GB" b="0" i="0" dirty="0">
                <a:solidFill>
                  <a:srgbClr val="ECECEC"/>
                </a:solidFill>
                <a:effectLst/>
                <a:latin typeface="Söhne"/>
              </a:rPr>
              <a:t>: local businesses may communicate with project stakeholders to address concerns about construction-related disruptions, seek information about project timelines and impacts, explore opportunities for business partnerships or contracts, and provide feedback on mitigation measures to minimise adverse effects on their operations.</a:t>
            </a:r>
          </a:p>
          <a:p>
            <a:pPr algn="l">
              <a:buFont typeface="+mj-lt"/>
              <a:buAutoNum type="arabicPeriod"/>
            </a:pPr>
            <a:r>
              <a:rPr lang="en-GB" b="1" i="0" dirty="0">
                <a:solidFill>
                  <a:srgbClr val="ECECEC"/>
                </a:solidFill>
                <a:effectLst/>
                <a:latin typeface="Söhne"/>
              </a:rPr>
              <a:t> Residents</a:t>
            </a:r>
            <a:r>
              <a:rPr lang="en-GB" b="0" i="0" dirty="0">
                <a:solidFill>
                  <a:srgbClr val="ECECEC"/>
                </a:solidFill>
                <a:effectLst/>
                <a:latin typeface="Söhne"/>
              </a:rPr>
              <a:t>:</a:t>
            </a:r>
          </a:p>
          <a:p>
            <a:pPr marL="742950" lvl="1" indent="-285750" algn="l">
              <a:buFont typeface="+mj-lt"/>
              <a:buAutoNum type="arabicPeriod"/>
            </a:pPr>
            <a:r>
              <a:rPr lang="en-GB" b="1" i="0" dirty="0">
                <a:solidFill>
                  <a:srgbClr val="ECECEC"/>
                </a:solidFill>
                <a:effectLst/>
                <a:latin typeface="Söhne"/>
              </a:rPr>
              <a:t>Importance</a:t>
            </a:r>
            <a:r>
              <a:rPr lang="en-GB" b="0" i="0" dirty="0">
                <a:solidFill>
                  <a:srgbClr val="ECECEC"/>
                </a:solidFill>
                <a:effectLst/>
                <a:latin typeface="Söhne"/>
              </a:rPr>
              <a:t>: residents are an integral part of the community and have a vested interest in the liveability and sustainability of their neighbourhood. They are directly affected by construction activities and changes to their immediate environment.</a:t>
            </a:r>
          </a:p>
          <a:p>
            <a:pPr marL="742950" lvl="1" indent="-285750" algn="l">
              <a:buFont typeface="+mj-lt"/>
              <a:buAutoNum type="arabicPeriod"/>
            </a:pPr>
            <a:r>
              <a:rPr lang="en-GB" b="1" i="0" dirty="0">
                <a:solidFill>
                  <a:srgbClr val="ECECEC"/>
                </a:solidFill>
                <a:effectLst/>
                <a:latin typeface="Söhne"/>
              </a:rPr>
              <a:t>Role</a:t>
            </a:r>
            <a:r>
              <a:rPr lang="en-GB" b="0" i="0" dirty="0">
                <a:solidFill>
                  <a:srgbClr val="ECECEC"/>
                </a:solidFill>
                <a:effectLst/>
                <a:latin typeface="Söhne"/>
              </a:rPr>
              <a:t>: residents may serve as advocates for community interests, voicing concerns about potential negative impacts such as noise, dust, traffic congestion or loss of amenities. Their role involves engaging in dialogue with project developers, local authorities and other stakeholders to ensure their voices are heard and their needs are addressed.</a:t>
            </a:r>
          </a:p>
          <a:p>
            <a:pPr marL="742950" lvl="1" indent="-285750" algn="l">
              <a:buFont typeface="+mj-lt"/>
              <a:buAutoNum type="arabicPeriod"/>
            </a:pPr>
            <a:r>
              <a:rPr lang="en-GB" b="1" i="0" dirty="0">
                <a:solidFill>
                  <a:srgbClr val="ECECEC"/>
                </a:solidFill>
                <a:effectLst/>
                <a:latin typeface="Söhne"/>
              </a:rPr>
              <a:t>Communication</a:t>
            </a:r>
            <a:r>
              <a:rPr lang="en-GB" b="0" i="0" dirty="0">
                <a:solidFill>
                  <a:srgbClr val="ECECEC"/>
                </a:solidFill>
                <a:effectLst/>
                <a:latin typeface="Söhne"/>
              </a:rPr>
              <a:t>: residents may communicate with project stakeholders to express concerns about construction-related disruptions, seek information about project plans and mitigations, participate in community engagement activities, and provide feedback on proposed designs or development plans. Conversely, project stakeholders may communicate with residents to provide updates on project progress, address concerns, solicit input on design alternatives, and collaborate on community initiatives to enhance neighbourhood resilience and wellbeing.</a:t>
            </a:r>
          </a:p>
          <a:p>
            <a:pPr algn="l">
              <a:buFont typeface="+mj-lt"/>
              <a:buAutoNum type="arabicPeriod"/>
            </a:pPr>
            <a:r>
              <a:rPr lang="en-GB" b="1" i="0" dirty="0">
                <a:solidFill>
                  <a:srgbClr val="ECECEC"/>
                </a:solidFill>
                <a:effectLst/>
                <a:latin typeface="Söhne"/>
              </a:rPr>
              <a:t> Visitors and tourists</a:t>
            </a:r>
            <a:r>
              <a:rPr lang="en-GB" b="0" i="0" dirty="0">
                <a:solidFill>
                  <a:srgbClr val="ECECEC"/>
                </a:solidFill>
                <a:effectLst/>
                <a:latin typeface="Söhne"/>
              </a:rPr>
              <a:t>:</a:t>
            </a:r>
          </a:p>
          <a:p>
            <a:pPr marL="742950" lvl="1" indent="-285750" algn="l">
              <a:buFont typeface="+mj-lt"/>
              <a:buAutoNum type="arabicPeriod"/>
            </a:pPr>
            <a:r>
              <a:rPr lang="en-GB" b="1" i="0" dirty="0">
                <a:solidFill>
                  <a:srgbClr val="ECECEC"/>
                </a:solidFill>
                <a:effectLst/>
                <a:latin typeface="Söhne"/>
              </a:rPr>
              <a:t>Importance</a:t>
            </a:r>
            <a:r>
              <a:rPr lang="en-GB" b="0" i="0" dirty="0">
                <a:solidFill>
                  <a:srgbClr val="ECECEC"/>
                </a:solidFill>
                <a:effectLst/>
                <a:latin typeface="Söhne"/>
              </a:rPr>
              <a:t>: visitors and tourists contribute to the local economy through spending on accommodations, dining, entertainment and other leisure activities. They play a vital role in supporting tourism-related businesses and promoting the area as a desirable destination.</a:t>
            </a:r>
          </a:p>
          <a:p>
            <a:pPr marL="742950" lvl="1" indent="-285750" algn="l">
              <a:buFont typeface="+mj-lt"/>
              <a:buAutoNum type="arabicPeriod"/>
            </a:pPr>
            <a:r>
              <a:rPr lang="en-GB" b="1" i="0" dirty="0">
                <a:solidFill>
                  <a:srgbClr val="ECECEC"/>
                </a:solidFill>
                <a:effectLst/>
                <a:latin typeface="Söhne"/>
              </a:rPr>
              <a:t>Role</a:t>
            </a:r>
            <a:r>
              <a:rPr lang="en-GB" b="0" i="0" dirty="0">
                <a:solidFill>
                  <a:srgbClr val="ECECEC"/>
                </a:solidFill>
                <a:effectLst/>
                <a:latin typeface="Söhne"/>
              </a:rPr>
              <a:t>: visitors and tourists may be attracted to the area by its cultural attractions, natural beauty or recreational opportunities. Their role involves experiencing and enjoying the local amenities, contributing to the local economy and potentially influencing perceptions of the destination.</a:t>
            </a:r>
          </a:p>
          <a:p>
            <a:pPr marL="742950" lvl="1" indent="-285750" algn="l">
              <a:buFont typeface="+mj-lt"/>
              <a:buAutoNum type="arabicPeriod"/>
            </a:pPr>
            <a:r>
              <a:rPr lang="en-GB" b="1" i="0" dirty="0">
                <a:solidFill>
                  <a:srgbClr val="ECECEC"/>
                </a:solidFill>
                <a:effectLst/>
                <a:latin typeface="Söhne"/>
              </a:rPr>
              <a:t>Communication</a:t>
            </a:r>
            <a:r>
              <a:rPr lang="en-GB" b="0" i="0" dirty="0">
                <a:solidFill>
                  <a:srgbClr val="ECECEC"/>
                </a:solidFill>
                <a:effectLst/>
                <a:latin typeface="Söhne"/>
              </a:rPr>
              <a:t>: visitors and tourists may communicate with project stakeholders to inquire about ongoing construction activities, seek alternative routes or recommendations for navigating the area, express concerns about disruptions to their travel plans or experiences, and provide feedback on the accessibility and attractiveness of tourist destinations during construction. Conversely, project stakeholders may communicate with visitors and tourists to provide information about construction impacts, offer assistance or guidance, and promote alternative attractions or events to mitigate inconvenience and maintain positive visitor experiences.</a:t>
            </a:r>
          </a:p>
          <a:p>
            <a:pPr algn="l">
              <a:buFont typeface="+mj-lt"/>
              <a:buAutoNum type="arabicPeriod"/>
            </a:pPr>
            <a:r>
              <a:rPr lang="en-GB" b="1" i="0" dirty="0">
                <a:solidFill>
                  <a:srgbClr val="ECECEC"/>
                </a:solidFill>
                <a:effectLst/>
                <a:latin typeface="Söhne"/>
              </a:rPr>
              <a:t> End users</a:t>
            </a:r>
            <a:r>
              <a:rPr lang="en-GB" b="0" i="0" dirty="0">
                <a:solidFill>
                  <a:srgbClr val="ECECEC"/>
                </a:solidFill>
                <a:effectLst/>
                <a:latin typeface="Söhne"/>
              </a:rPr>
              <a:t>:</a:t>
            </a:r>
          </a:p>
          <a:p>
            <a:pPr marL="742950" lvl="1" indent="-285750" algn="l">
              <a:buFont typeface="+mj-lt"/>
              <a:buAutoNum type="arabicPeriod"/>
            </a:pPr>
            <a:r>
              <a:rPr lang="en-GB" b="1" i="0" dirty="0">
                <a:solidFill>
                  <a:srgbClr val="ECECEC"/>
                </a:solidFill>
                <a:effectLst/>
                <a:latin typeface="Söhne"/>
              </a:rPr>
              <a:t>Importance</a:t>
            </a:r>
            <a:r>
              <a:rPr lang="en-GB" b="0" i="0" dirty="0">
                <a:solidFill>
                  <a:srgbClr val="ECECEC"/>
                </a:solidFill>
                <a:effectLst/>
                <a:latin typeface="Söhne"/>
              </a:rPr>
              <a:t>: end users are the ultimate beneficiaries of the completed construction project, whether they are individuals, businesses or organisations. Their satisfaction with the project's design, functionality and usability is critical to its long-term success and viability.</a:t>
            </a:r>
          </a:p>
          <a:p>
            <a:pPr marL="742950" lvl="1" indent="-285750" algn="l">
              <a:buFont typeface="+mj-lt"/>
              <a:buAutoNum type="arabicPeriod"/>
            </a:pPr>
            <a:r>
              <a:rPr lang="en-GB" b="1" i="0" dirty="0">
                <a:solidFill>
                  <a:srgbClr val="ECECEC"/>
                </a:solidFill>
                <a:effectLst/>
                <a:latin typeface="Söhne"/>
              </a:rPr>
              <a:t>Role</a:t>
            </a:r>
            <a:r>
              <a:rPr lang="en-GB" b="0" i="0" dirty="0">
                <a:solidFill>
                  <a:srgbClr val="ECECEC"/>
                </a:solidFill>
                <a:effectLst/>
                <a:latin typeface="Söhne"/>
              </a:rPr>
              <a:t>: end users may directly utilise the facilities, services or infrastructure provided by the construction project, relying on them to meet their needs and expectations. Their role involves providing input during the design phase, adapting to changes during construction and utilising the completed project for its intended purpose.</a:t>
            </a:r>
          </a:p>
          <a:p>
            <a:pPr marL="742950" lvl="1" indent="-285750" algn="l">
              <a:buFont typeface="+mj-lt"/>
              <a:buAutoNum type="arabicPeriod"/>
            </a:pPr>
            <a:r>
              <a:rPr lang="en-GB" b="1" i="0" dirty="0">
                <a:solidFill>
                  <a:srgbClr val="ECECEC"/>
                </a:solidFill>
                <a:effectLst/>
                <a:latin typeface="Söhne"/>
              </a:rPr>
              <a:t>Communication</a:t>
            </a:r>
            <a:r>
              <a:rPr lang="en-GB" b="0" i="0" dirty="0">
                <a:solidFill>
                  <a:srgbClr val="ECECEC"/>
                </a:solidFill>
                <a:effectLst/>
                <a:latin typeface="Söhne"/>
              </a:rPr>
              <a:t>: end users may communicate with project stakeholders to provide input on design requirements, express preferences or concerns about project features or functionality, seek updates on project progress and timelines, and provide feedback on the usability and performance of the completed project. Conversely, project stakeholders may communicate with end users to gather user requirements, obtain feedback on design proposals, address usability issues or concerns, and promote awareness of project benefits and opportunities for engagement.</a:t>
            </a:r>
          </a:p>
          <a:p>
            <a:pPr marL="0" indent="0" algn="l">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EC02D83D-2A46-99D3-3901-D4A44B1A1958}"/>
              </a:ext>
            </a:extLst>
          </p:cNvPr>
          <p:cNvSpPr>
            <a:spLocks noGrp="1"/>
          </p:cNvSpPr>
          <p:nvPr>
            <p:ph type="sldNum" sz="quarter" idx="5"/>
          </p:nvPr>
        </p:nvSpPr>
        <p:spPr/>
        <p:txBody>
          <a:bodyPr/>
          <a:lstStyle/>
          <a:p>
            <a:fld id="{092D88AA-F326-433D-87A4-85BE599D092C}" type="slidenum">
              <a:rPr lang="en-GB" smtClean="0"/>
              <a:t>14</a:t>
            </a:fld>
            <a:endParaRPr lang="en-GB" dirty="0"/>
          </a:p>
        </p:txBody>
      </p:sp>
    </p:spTree>
    <p:extLst>
      <p:ext uri="{BB962C8B-B14F-4D97-AF65-F5344CB8AC3E}">
        <p14:creationId xmlns:p14="http://schemas.microsoft.com/office/powerpoint/2010/main" val="194899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Stakeholders:</a:t>
            </a:r>
          </a:p>
          <a:p>
            <a:pPr>
              <a:buFont typeface="+mj-lt"/>
              <a:buAutoNum type="arabicPeriod"/>
            </a:pPr>
            <a:r>
              <a:rPr lang="en-GB" dirty="0"/>
              <a:t> Definition: stakeholders are individuals, groups or organisations that have a vested interest in the project and can influence or be affected by its outcomes.</a:t>
            </a:r>
          </a:p>
          <a:p>
            <a:pPr>
              <a:buFont typeface="+mj-lt"/>
              <a:buAutoNum type="arabicPeriod"/>
            </a:pPr>
            <a:r>
              <a:rPr lang="en-GB" dirty="0"/>
              <a:t> Scope: stakeholders can be internal or external to the construction project or the organisation undertaking it.</a:t>
            </a:r>
          </a:p>
          <a:p>
            <a:pPr>
              <a:buFont typeface="+mj-lt"/>
              <a:buAutoNum type="arabicPeriod"/>
            </a:pPr>
            <a:r>
              <a:rPr lang="en-GB" dirty="0"/>
              <a:t> Examples: stakeholders in construction projects may include the project owner, investors, developers, contractors, subcontractors, architects, engineers, local authorities, utility providers, neighbouring communities and end users of the constructed facility.</a:t>
            </a:r>
          </a:p>
          <a:p>
            <a:pPr>
              <a:buFont typeface="+mj-lt"/>
              <a:buAutoNum type="arabicPeriod"/>
            </a:pPr>
            <a:r>
              <a:rPr lang="en-GB" dirty="0"/>
              <a:t> Role: stakeholders have varying levels of influence and interest in the project. They may be involved in decision-making, providing resources, or may be affected by the project's progress and outcomes.</a:t>
            </a:r>
          </a:p>
          <a:p>
            <a:pPr>
              <a:buFont typeface="+mj-lt"/>
              <a:buAutoNum type="arabicPeriod"/>
            </a:pPr>
            <a:endParaRPr lang="en-GB" dirty="0"/>
          </a:p>
          <a:p>
            <a:r>
              <a:rPr lang="en-GB" dirty="0"/>
              <a:t>Target audience:</a:t>
            </a:r>
          </a:p>
          <a:p>
            <a:pPr>
              <a:buFont typeface="+mj-lt"/>
              <a:buAutoNum type="arabicPeriod"/>
            </a:pPr>
            <a:r>
              <a:rPr lang="en-GB" dirty="0"/>
              <a:t> Definition: the target audience refers to the specific group of people for whom the constructed facility is intended or designed to serve.</a:t>
            </a:r>
          </a:p>
          <a:p>
            <a:pPr>
              <a:buFont typeface="+mj-lt"/>
              <a:buAutoNum type="arabicPeriod"/>
            </a:pPr>
            <a:r>
              <a:rPr lang="en-GB" dirty="0"/>
              <a:t> Scope: the target audience is typically external to the construction project and the organisation undertaking it.</a:t>
            </a:r>
          </a:p>
          <a:p>
            <a:pPr>
              <a:buFont typeface="+mj-lt"/>
              <a:buAutoNum type="arabicPeriod"/>
            </a:pPr>
            <a:r>
              <a:rPr lang="en-GB" dirty="0"/>
              <a:t> Examples: the target audience in construction projects may include the end users of the facility, such as residents of a housing development, customers of a retail space, patients of a healthcare facility or employees of an office building.</a:t>
            </a:r>
          </a:p>
          <a:p>
            <a:pPr>
              <a:buFont typeface="+mj-lt"/>
              <a:buAutoNum type="arabicPeriod"/>
            </a:pPr>
            <a:r>
              <a:rPr lang="en-GB" dirty="0"/>
              <a:t> Role: the target audience's needs, preferences and requirements heavily influence the design, functionality and features of the constructed facility. Understanding the target audience is crucial for delivering a successful project that meets their expectations.</a:t>
            </a:r>
          </a:p>
          <a:p>
            <a:endParaRPr lang="en-GB" dirty="0"/>
          </a:p>
          <a:p>
            <a:r>
              <a:rPr lang="en-GB" dirty="0"/>
              <a:t>Key differences:</a:t>
            </a:r>
          </a:p>
          <a:p>
            <a:pPr>
              <a:buFont typeface="+mj-lt"/>
              <a:buAutoNum type="arabicPeriod"/>
            </a:pPr>
            <a:r>
              <a:rPr lang="en-GB" dirty="0"/>
              <a:t> While stakeholders have a vested interest and can influence the project, the target audience is the intended beneficiary of the project's outcomes.</a:t>
            </a:r>
          </a:p>
          <a:p>
            <a:pPr>
              <a:buFont typeface="+mj-lt"/>
              <a:buAutoNum type="arabicPeriod"/>
            </a:pPr>
            <a:r>
              <a:rPr lang="en-GB" dirty="0"/>
              <a:t> Stakeholders are involved throughout the project lifecycle, whereas the target audience's involvement is primarily focused on the design phase and the post-construction occupancy of the facility.</a:t>
            </a:r>
          </a:p>
          <a:p>
            <a:pPr>
              <a:buFont typeface="+mj-lt"/>
              <a:buAutoNum type="arabicPeriod"/>
            </a:pPr>
            <a:r>
              <a:rPr lang="en-GB" dirty="0"/>
              <a:t> Stakeholders have varying levels of influence and interest in the project, while the target audience's needs and preferences are a primary driver for the project's design and success criteria.</a:t>
            </a: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15</a:t>
            </a:fld>
            <a:endParaRPr lang="en-GB" dirty="0"/>
          </a:p>
        </p:txBody>
      </p:sp>
    </p:spTree>
    <p:extLst>
      <p:ext uri="{BB962C8B-B14F-4D97-AF65-F5344CB8AC3E}">
        <p14:creationId xmlns:p14="http://schemas.microsoft.com/office/powerpoint/2010/main" val="3669165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Advise learners:</a:t>
            </a:r>
          </a:p>
          <a:p>
            <a:pPr algn="l"/>
            <a:r>
              <a:rPr lang="en-GB" b="0" i="0" dirty="0">
                <a:solidFill>
                  <a:srgbClr val="F5F4EF"/>
                </a:solidFill>
                <a:effectLst/>
                <a:latin typeface="__tiempos_b6f14e"/>
              </a:rPr>
              <a:t>For this activity, carefully read through </a:t>
            </a:r>
            <a:r>
              <a:rPr lang="en-GB" b="1" i="0" dirty="0">
                <a:solidFill>
                  <a:srgbClr val="F5F4EF"/>
                </a:solidFill>
                <a:effectLst/>
                <a:latin typeface="__tiempos_b6f14e"/>
              </a:rPr>
              <a:t>The Big Town vision handout</a:t>
            </a:r>
            <a:r>
              <a:rPr lang="en-GB" b="0" i="0" dirty="0">
                <a:solidFill>
                  <a:srgbClr val="F5F4EF"/>
                </a:solidFill>
                <a:effectLst/>
                <a:latin typeface="__tiempos_b6f14e"/>
              </a:rPr>
              <a:t>. As you read, use different coloured highlighters to mark the information that would be most relevant to the following groups:</a:t>
            </a:r>
          </a:p>
          <a:p>
            <a:pPr algn="l">
              <a:buFont typeface="Arial" panose="020B0604020202020204" pitchFamily="34" charset="0"/>
              <a:buChar char="•"/>
            </a:pPr>
            <a:r>
              <a:rPr lang="en-GB" b="0" i="0" dirty="0">
                <a:solidFill>
                  <a:srgbClr val="F5F4EF"/>
                </a:solidFill>
                <a:effectLst/>
                <a:latin typeface="__tiempos_b6f14e"/>
              </a:rPr>
              <a:t>local businesses (use yellow for example)</a:t>
            </a:r>
          </a:p>
          <a:p>
            <a:pPr algn="l">
              <a:buFont typeface="Arial" panose="020B0604020202020204" pitchFamily="34" charset="0"/>
              <a:buChar char="•"/>
            </a:pPr>
            <a:r>
              <a:rPr lang="en-GB" b="0" i="0" dirty="0">
                <a:solidFill>
                  <a:srgbClr val="F5F4EF"/>
                </a:solidFill>
                <a:effectLst/>
                <a:latin typeface="__tiempos_b6f14e"/>
              </a:rPr>
              <a:t>visitors and tourists </a:t>
            </a:r>
          </a:p>
          <a:p>
            <a:pPr algn="l">
              <a:buFont typeface="Arial" panose="020B0604020202020204" pitchFamily="34" charset="0"/>
              <a:buChar char="•"/>
            </a:pPr>
            <a:r>
              <a:rPr lang="en-GB" b="0" i="0" dirty="0">
                <a:solidFill>
                  <a:srgbClr val="F5F4EF"/>
                </a:solidFill>
                <a:effectLst/>
                <a:latin typeface="__tiempos_b6f14e"/>
              </a:rPr>
              <a:t>residents.</a:t>
            </a:r>
          </a:p>
          <a:p>
            <a:pPr algn="l">
              <a:buFont typeface="Arial" panose="020B0604020202020204" pitchFamily="34" charset="0"/>
              <a:buNone/>
            </a:pPr>
            <a:endParaRPr lang="en-GB" b="0" i="0" dirty="0">
              <a:solidFill>
                <a:srgbClr val="F5F4EF"/>
              </a:solidFill>
              <a:effectLst/>
              <a:latin typeface="__tiempos_b6f14e"/>
            </a:endParaRPr>
          </a:p>
          <a:p>
            <a:pPr algn="l">
              <a:buFont typeface="Arial" panose="020B0604020202020204" pitchFamily="34" charset="0"/>
              <a:buNone/>
            </a:pPr>
            <a:r>
              <a:rPr lang="en-GB" b="0" i="0" dirty="0">
                <a:solidFill>
                  <a:srgbClr val="F5F4EF"/>
                </a:solidFill>
                <a:effectLst/>
                <a:latin typeface="__tiempos_b6f14e"/>
              </a:rPr>
              <a:t>Some examples to help learners get started:</a:t>
            </a:r>
          </a:p>
          <a:p>
            <a:pPr algn="l">
              <a:buFont typeface="Arial" panose="020B0604020202020204" pitchFamily="34" charset="0"/>
              <a:buChar char="•"/>
            </a:pPr>
            <a:r>
              <a:rPr lang="en-GB" b="0" i="0" dirty="0">
                <a:solidFill>
                  <a:srgbClr val="F5F4EF"/>
                </a:solidFill>
                <a:effectLst/>
                <a:latin typeface="__tiempos_b6f14e"/>
              </a:rPr>
              <a:t>For local businesses, you might highlight “The Market is going from strength to strength and around it are clusters of new business start-ups, many connected to the growing University.”</a:t>
            </a:r>
          </a:p>
          <a:p>
            <a:pPr algn="l">
              <a:buFont typeface="Arial" panose="020B0604020202020204" pitchFamily="34" charset="0"/>
              <a:buChar char="•"/>
            </a:pPr>
            <a:r>
              <a:rPr lang="en-GB" b="0" i="0" dirty="0">
                <a:solidFill>
                  <a:srgbClr val="F5F4EF"/>
                </a:solidFill>
                <a:effectLst/>
                <a:latin typeface="__tiempos_b6f14e"/>
              </a:rPr>
              <a:t>For visitors and tourists, consider highlighting “In their place are a vibrant mix of uses including new parts of the University, workspace and apartments. It feels very different walking down to Victoria Quay or to the Quarry with new, high quality pedestrian routes.”</a:t>
            </a:r>
          </a:p>
          <a:p>
            <a:pPr algn="l">
              <a:buFont typeface="Arial" panose="020B0604020202020204" pitchFamily="34" charset="0"/>
              <a:buChar char="•"/>
            </a:pPr>
            <a:r>
              <a:rPr lang="en-GB" b="0" i="0" dirty="0">
                <a:solidFill>
                  <a:srgbClr val="F5F4EF"/>
                </a:solidFill>
                <a:effectLst/>
                <a:latin typeface="__tiempos_b6f14e"/>
              </a:rPr>
              <a:t>For residents, you may want to highlight “Traffic in the Town centre is very light and slow-moving. Pedestrians and cyclists can walk and move wherever they want, making the streets their own.”</a:t>
            </a:r>
          </a:p>
          <a:p>
            <a:pPr algn="l"/>
            <a:endParaRPr lang="en-GB" b="0" i="0" dirty="0">
              <a:solidFill>
                <a:srgbClr val="F5F4EF"/>
              </a:solidFill>
              <a:effectLst/>
              <a:latin typeface="__tiempos_b6f14e"/>
            </a:endParaRP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16</a:t>
            </a:fld>
            <a:endParaRPr lang="en-GB" dirty="0"/>
          </a:p>
        </p:txBody>
      </p:sp>
    </p:spTree>
    <p:extLst>
      <p:ext uri="{BB962C8B-B14F-4D97-AF65-F5344CB8AC3E}">
        <p14:creationId xmlns:p14="http://schemas.microsoft.com/office/powerpoint/2010/main" val="306209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Advise learners:</a:t>
            </a:r>
          </a:p>
          <a:p>
            <a:pPr algn="l"/>
            <a:r>
              <a:rPr lang="en-GB" b="0" i="0" dirty="0">
                <a:solidFill>
                  <a:srgbClr val="F5F4EF"/>
                </a:solidFill>
                <a:effectLst/>
                <a:latin typeface="__tiempos_b6f14e"/>
              </a:rPr>
              <a:t>Fill in the table with at least three positive and three negative impacts that the Shrewsbury Big Town plan regeneration project will likely have on each of the stakeholder groups: local businesses, visitors and tourists, and residents.</a:t>
            </a:r>
          </a:p>
          <a:p>
            <a:pPr algn="l"/>
            <a:endParaRPr lang="en-GB" b="0" i="0" dirty="0">
              <a:solidFill>
                <a:srgbClr val="F5F4EF"/>
              </a:solidFill>
              <a:effectLst/>
              <a:latin typeface="__tiempos_b6f14e"/>
            </a:endParaRPr>
          </a:p>
          <a:p>
            <a:pPr algn="l"/>
            <a:r>
              <a:rPr lang="en-GB" b="0" i="0" dirty="0">
                <a:solidFill>
                  <a:srgbClr val="F5F4EF"/>
                </a:solidFill>
                <a:effectLst/>
                <a:latin typeface="__tiempos_b6f14e"/>
              </a:rPr>
              <a:t>Once you have completed the table, write a short response in the box at the bottom identifying which stakeholder group you think is most likely to be disadvantaged by this development project and explain your reasoning why.</a:t>
            </a:r>
          </a:p>
          <a:p>
            <a:pPr algn="l"/>
            <a:r>
              <a:rPr lang="en-GB" b="0" i="0" dirty="0">
                <a:solidFill>
                  <a:srgbClr val="F5F4EF"/>
                </a:solidFill>
                <a:effectLst/>
                <a:latin typeface="__tiempos_b6f14e"/>
              </a:rPr>
              <a:t>To get you started, here are a couple examples of potential impacts to consider:</a:t>
            </a:r>
          </a:p>
          <a:p>
            <a:pPr algn="l"/>
            <a:endParaRPr lang="en-GB" b="0" i="0" dirty="0">
              <a:solidFill>
                <a:srgbClr val="F5F4EF"/>
              </a:solidFill>
              <a:effectLst/>
              <a:latin typeface="__tiempos_b6f14e"/>
            </a:endParaRPr>
          </a:p>
          <a:p>
            <a:pPr algn="l"/>
            <a:r>
              <a:rPr lang="en-GB" b="0" i="0" dirty="0">
                <a:solidFill>
                  <a:srgbClr val="F5F4EF"/>
                </a:solidFill>
                <a:effectLst/>
                <a:latin typeface="__tiempos_b6f14e"/>
              </a:rPr>
              <a:t>Local businesses: positive – increased foot traffic from new apartments and university could bring more customers Negative – rising rents in regenerated areas may force out some local shops</a:t>
            </a:r>
          </a:p>
          <a:p>
            <a:pPr algn="l"/>
            <a:endParaRPr lang="en-GB" b="0" i="0" dirty="0">
              <a:solidFill>
                <a:srgbClr val="F5F4EF"/>
              </a:solidFill>
              <a:effectLst/>
              <a:latin typeface="__tiempos_b6f14e"/>
            </a:endParaRPr>
          </a:p>
          <a:p>
            <a:pPr algn="l"/>
            <a:r>
              <a:rPr lang="en-GB" b="0" i="0" dirty="0">
                <a:solidFill>
                  <a:srgbClr val="F5F4EF"/>
                </a:solidFill>
                <a:effectLst/>
                <a:latin typeface="__tiempos_b6f14e"/>
              </a:rPr>
              <a:t>Residents: positive – new riverside promenade and traffic-free town centre spaces to enjoy </a:t>
            </a:r>
          </a:p>
          <a:p>
            <a:pPr algn="l"/>
            <a:r>
              <a:rPr lang="en-GB" b="0" i="0" dirty="0">
                <a:solidFill>
                  <a:srgbClr val="F5F4EF"/>
                </a:solidFill>
                <a:effectLst/>
                <a:latin typeface="__tiempos_b6f14e"/>
              </a:rPr>
              <a:t>Negative – years of disruptive construction noise and access issues near homes</a:t>
            </a:r>
          </a:p>
          <a:p>
            <a:pPr algn="l"/>
            <a:endParaRPr lang="en-GB" b="0" i="0" dirty="0">
              <a:solidFill>
                <a:srgbClr val="F5F4EF"/>
              </a:solidFill>
              <a:effectLst/>
              <a:latin typeface="__tiempos_b6f14e"/>
            </a:endParaRPr>
          </a:p>
          <a:p>
            <a:pPr algn="l"/>
            <a:r>
              <a:rPr lang="en-GB" b="0" i="0" dirty="0">
                <a:solidFill>
                  <a:srgbClr val="F5F4EF"/>
                </a:solidFill>
                <a:effectLst/>
                <a:latin typeface="__tiempos_b6f14e"/>
              </a:rPr>
              <a:t>Fill in the rest of the table and answer the final question based on your analysis of the potential impacts on each group. Let me know if you need any clarification or have additional questions!</a:t>
            </a:r>
          </a:p>
          <a:p>
            <a:pPr marL="0" indent="0">
              <a:buFont typeface="+mj-lt"/>
              <a:buNone/>
            </a:pPr>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17</a:t>
            </a:fld>
            <a:endParaRPr lang="en-GB" dirty="0"/>
          </a:p>
        </p:txBody>
      </p:sp>
    </p:spTree>
    <p:extLst>
      <p:ext uri="{BB962C8B-B14F-4D97-AF65-F5344CB8AC3E}">
        <p14:creationId xmlns:p14="http://schemas.microsoft.com/office/powerpoint/2010/main" val="2502700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Advise learners:</a:t>
            </a:r>
          </a:p>
          <a:p>
            <a:pPr algn="l"/>
            <a:r>
              <a:rPr lang="en-GB" b="0" i="0" dirty="0">
                <a:solidFill>
                  <a:srgbClr val="F5F4EF"/>
                </a:solidFill>
                <a:effectLst/>
                <a:latin typeface="__tiempos_b6f14e"/>
              </a:rPr>
              <a:t>Sentiment analysis has become increasingly important to the construction industry in recent years. As construction projects can have significant impacts on communities, stakeholders and the public at large, understanding and addressing the sentiments surrounding these projects is crucial for their success.</a:t>
            </a:r>
          </a:p>
          <a:p>
            <a:pPr algn="l"/>
            <a:endParaRPr lang="en-GB" b="0" i="0" dirty="0">
              <a:solidFill>
                <a:srgbClr val="F5F4EF"/>
              </a:solidFill>
              <a:effectLst/>
              <a:latin typeface="__tiempos_b6f14e"/>
            </a:endParaRPr>
          </a:p>
          <a:p>
            <a:pPr algn="l"/>
            <a:r>
              <a:rPr lang="en-GB" b="0" i="0" dirty="0">
                <a:solidFill>
                  <a:srgbClr val="F5F4EF"/>
                </a:solidFill>
                <a:effectLst/>
                <a:latin typeface="__tiempos_b6f14e"/>
              </a:rPr>
              <a:t>One key reason sentiment analysis matters in construction is for managing public perception and maintaining good community relations. Construction projects often involve disruptions such as noise, traffic and changes to the local environment. By monitoring public sentiment through social media, news articles and other online forums, construction companies can gauge the public's reactions and concerns. This allows them to proactively address issues, communicate effectively with affected parties and make adjustments to mitigate negative sentiments. Maintaining positive public sentiment can help prevent delays caused by community opposition and ensure a smoother project delivery.</a:t>
            </a:r>
          </a:p>
          <a:p>
            <a:pPr algn="l"/>
            <a:endParaRPr lang="en-GB" b="0" i="0" dirty="0">
              <a:solidFill>
                <a:srgbClr val="F5F4EF"/>
              </a:solidFill>
              <a:effectLst/>
              <a:latin typeface="__tiempos_b6f14e"/>
            </a:endParaRPr>
          </a:p>
          <a:p>
            <a:pPr algn="l"/>
            <a:r>
              <a:rPr lang="en-GB" b="0" i="0" dirty="0">
                <a:solidFill>
                  <a:srgbClr val="F5F4EF"/>
                </a:solidFill>
                <a:effectLst/>
                <a:latin typeface="__tiempos_b6f14e"/>
              </a:rPr>
              <a:t>Sentiment analysis is also valuable for understanding and meeting client expectations. By analysing client feedback and communication, construction firms can identify areas of satisfaction or dissatisfaction. This enables them to address any concerns promptly, improve their services and enhance client relationships. Positive client sentiment can lead to repeat business and referrals, while negative sentiment can harm a company's reputation and future prospects.</a:t>
            </a:r>
          </a:p>
          <a:p>
            <a:pPr algn="l"/>
            <a:endParaRPr lang="en-GB" b="0" i="0" dirty="0">
              <a:solidFill>
                <a:srgbClr val="F5F4EF"/>
              </a:solidFill>
              <a:effectLst/>
              <a:latin typeface="__tiempos_b6f14e"/>
            </a:endParaRPr>
          </a:p>
          <a:p>
            <a:pPr algn="l"/>
            <a:r>
              <a:rPr lang="en-GB" b="0" i="0" dirty="0">
                <a:solidFill>
                  <a:srgbClr val="F5F4EF"/>
                </a:solidFill>
                <a:effectLst/>
                <a:latin typeface="__tiempos_b6f14e"/>
              </a:rPr>
              <a:t>Sentiment analysis can assist in risk management and decision-making. By monitoring sentiment around suppliers, subcontractors and other project partners, construction companies can identify potential issues or red flags. Negative sentiment may indicate poor performance, financial instability or unethical practices that could jeopardise the project. By detecting these sentiments early, firms can take proactive measures to mitigate risks and make informed decisions about partnerships and project management.</a:t>
            </a:r>
          </a:p>
          <a:p>
            <a:pPr algn="l"/>
            <a:endParaRPr lang="en-GB" b="0" i="0" dirty="0">
              <a:solidFill>
                <a:srgbClr val="F5F4EF"/>
              </a:solidFill>
              <a:effectLst/>
              <a:latin typeface="__tiempos_b6f14e"/>
            </a:endParaRPr>
          </a:p>
          <a:p>
            <a:pPr algn="l"/>
            <a:r>
              <a:rPr lang="en-GB" b="0" i="0" dirty="0">
                <a:solidFill>
                  <a:srgbClr val="F5F4EF"/>
                </a:solidFill>
                <a:effectLst/>
                <a:latin typeface="__tiempos_b6f14e"/>
              </a:rPr>
              <a:t>Online reviews and public opinion can have a significant impact on a construction company's brand reputation. Sentiment analysis allows firms to track and manage their online reputation by monitoring mentions, reviews and discussions related to their brand. By promptly addressing negative sentiments and highlighting positive ones, companies can protect and enhance their reputation, attract top talent and secure future projects.</a:t>
            </a:r>
          </a:p>
          <a:p>
            <a:pPr algn="l"/>
            <a:endParaRPr lang="en-GB" b="0" i="0" dirty="0">
              <a:solidFill>
                <a:srgbClr val="F5F4EF"/>
              </a:solidFill>
              <a:effectLst/>
              <a:latin typeface="__tiempos_b6f14e"/>
            </a:endParaRPr>
          </a:p>
          <a:p>
            <a:pPr algn="l"/>
            <a:r>
              <a:rPr lang="en-GB" b="0" i="0" dirty="0">
                <a:solidFill>
                  <a:srgbClr val="F5F4EF"/>
                </a:solidFill>
                <a:effectLst/>
                <a:latin typeface="__tiempos_b6f14e"/>
              </a:rPr>
              <a:t>As the construction industry becomes increasingly competitive and customer-centric, sentiment analysis provides a valuable tool for understanding and responding to the emotions, opinions and expectations of stakeholders. By leveraging sentiment analysis, construction firms can improve public relations, client satisfaction, risk management and brand reputation, ultimately leading to more successful projects and long-term business success.</a:t>
            </a: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18</a:t>
            </a:fld>
            <a:endParaRPr lang="en-GB" dirty="0"/>
          </a:p>
        </p:txBody>
      </p:sp>
    </p:spTree>
    <p:extLst>
      <p:ext uri="{BB962C8B-B14F-4D97-AF65-F5344CB8AC3E}">
        <p14:creationId xmlns:p14="http://schemas.microsoft.com/office/powerpoint/2010/main" val="3422445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Advise learners:</a:t>
            </a:r>
          </a:p>
          <a:p>
            <a:pPr marL="0" indent="0" algn="l">
              <a:buFont typeface="+mj-lt"/>
              <a:buNone/>
            </a:pPr>
            <a:r>
              <a:rPr lang="en-GB" dirty="0">
                <a:latin typeface="+mn-lt"/>
              </a:rPr>
              <a:t>Importance to the construction industry</a:t>
            </a:r>
          </a:p>
          <a:p>
            <a:pPr marL="0" indent="0" algn="l">
              <a:buFont typeface="+mj-lt"/>
              <a:buNone/>
            </a:pPr>
            <a:endParaRPr lang="en-GB" dirty="0">
              <a:latin typeface="+mn-lt"/>
            </a:endParaRPr>
          </a:p>
          <a:p>
            <a:pPr marL="228600" indent="-228600" algn="l">
              <a:buFont typeface="+mj-lt"/>
              <a:buAutoNum type="arabicPeriod"/>
            </a:pPr>
            <a:r>
              <a:rPr lang="en-GB" b="0" i="0" dirty="0">
                <a:solidFill>
                  <a:srgbClr val="F5F4EF"/>
                </a:solidFill>
                <a:effectLst/>
                <a:latin typeface="+mn-lt"/>
              </a:rPr>
              <a:t>Stakeholder perception: by analysing the sentiment of written materials such as news articles, social media posts or customer reviews, construction companies can gain insights into how various stakeholders perceive their projects, services or the industry as a whole. This information can help them identify areas for improvement and make informed decisions to enhance their reputation and relationships with stakeholders.</a:t>
            </a:r>
          </a:p>
          <a:p>
            <a:pPr marL="228600" indent="-228600" algn="l">
              <a:buFont typeface="+mj-lt"/>
              <a:buAutoNum type="arabicPeriod"/>
            </a:pPr>
            <a:r>
              <a:rPr lang="en-GB" b="0" i="0" dirty="0">
                <a:solidFill>
                  <a:srgbClr val="F5F4EF"/>
                </a:solidFill>
                <a:effectLst/>
                <a:latin typeface="+mn-lt"/>
              </a:rPr>
              <a:t>Risk management: sentiment analysis can help identify potential risks or issues that may have an impact on a construction project. For example, if there is a high volume of negative sentiment regarding a particular aspect of a project, such as safety concerns or environmental impact, the company can take proactive measures to address these issues and mitigate potential risks.</a:t>
            </a:r>
          </a:p>
          <a:p>
            <a:pPr marL="228600" indent="-228600" algn="l">
              <a:buFont typeface="+mj-lt"/>
              <a:buAutoNum type="arabicPeriod"/>
            </a:pPr>
            <a:r>
              <a:rPr lang="en-GB" b="0" i="0" dirty="0">
                <a:solidFill>
                  <a:srgbClr val="F5F4EF"/>
                </a:solidFill>
                <a:effectLst/>
                <a:latin typeface="+mn-lt"/>
              </a:rPr>
              <a:t>Customer satisfaction: by analysing the sentiment of customer feedback, construction companies can better understand their clients' needs, preferences and pain points. This information can be used to improve their services, communication and overall customer experience, leading to increased satisfaction and loyalty.</a:t>
            </a:r>
          </a:p>
          <a:p>
            <a:pPr marL="228600" indent="-228600" algn="l">
              <a:buFont typeface="+mj-lt"/>
              <a:buAutoNum type="arabicPeriod"/>
            </a:pPr>
            <a:r>
              <a:rPr lang="en-GB" b="0" i="0" dirty="0">
                <a:solidFill>
                  <a:srgbClr val="F5F4EF"/>
                </a:solidFill>
                <a:effectLst/>
                <a:latin typeface="+mn-lt"/>
              </a:rPr>
              <a:t>Competitive analysis: sentiment analysis can also be applied to the writing related to competitors in the construction industry. By understanding the sentiment surrounding their competitors' projects, services or reputation, companies can identify their own strengths and weaknesses and develop strategies to gain a competitive advantage.</a:t>
            </a:r>
          </a:p>
          <a:p>
            <a:pPr marL="228600" indent="-228600" algn="l">
              <a:buFont typeface="+mj-lt"/>
              <a:buAutoNum type="arabicPeriod"/>
            </a:pPr>
            <a:r>
              <a:rPr lang="en-GB" b="0" i="0" dirty="0">
                <a:solidFill>
                  <a:srgbClr val="F5F4EF"/>
                </a:solidFill>
                <a:effectLst/>
                <a:latin typeface="+mn-lt"/>
              </a:rPr>
              <a:t>Trend identification: analysing sentiment over time can help construction companies identify emerging trends, changes in public opinion or shifts in market demand. This information can be used to adapt their strategies, offerings or communication to better align with the evolving needs and preferences of their target audience.</a:t>
            </a:r>
          </a:p>
          <a:p>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19</a:t>
            </a:fld>
            <a:endParaRPr lang="en-GB" dirty="0"/>
          </a:p>
        </p:txBody>
      </p:sp>
    </p:spTree>
    <p:extLst>
      <p:ext uri="{BB962C8B-B14F-4D97-AF65-F5344CB8AC3E}">
        <p14:creationId xmlns:p14="http://schemas.microsoft.com/office/powerpoint/2010/main" val="189029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hours</a:t>
            </a:r>
          </a:p>
        </p:txBody>
      </p:sp>
      <p:sp>
        <p:nvSpPr>
          <p:cNvPr id="4" name="Slide Number Placeholder 3"/>
          <p:cNvSpPr>
            <a:spLocks noGrp="1"/>
          </p:cNvSpPr>
          <p:nvPr>
            <p:ph type="sldNum" sz="quarter" idx="5"/>
          </p:nvPr>
        </p:nvSpPr>
        <p:spPr/>
        <p:txBody>
          <a:bodyPr/>
          <a:lstStyle/>
          <a:p>
            <a:fld id="{9920340D-206C-4C41-A35B-4D72CE2F2B89}" type="slidenum">
              <a:rPr lang="en-GB" smtClean="0"/>
              <a:pPr/>
              <a:t>2</a:t>
            </a:fld>
            <a:endParaRPr lang="en-GB" dirty="0"/>
          </a:p>
        </p:txBody>
      </p:sp>
    </p:spTree>
    <p:extLst>
      <p:ext uri="{BB962C8B-B14F-4D97-AF65-F5344CB8AC3E}">
        <p14:creationId xmlns:p14="http://schemas.microsoft.com/office/powerpoint/2010/main" val="935955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 </a:t>
            </a:r>
            <a:r>
              <a:rPr lang="en-GB" b="0" i="1" u="none" strike="noStrike" dirty="0">
                <a:solidFill>
                  <a:srgbClr val="121212"/>
                </a:solidFill>
                <a:effectLst/>
                <a:latin typeface="GH Guardian Headline"/>
                <a:hlinkClick r:id="rId3"/>
              </a:rPr>
              <a:t>Simon Jenkins</a:t>
            </a:r>
            <a:r>
              <a:rPr lang="en-GB" b="0" i="1" u="none" strike="noStrike" dirty="0">
                <a:solidFill>
                  <a:srgbClr val="121212"/>
                </a:solidFill>
                <a:effectLst/>
                <a:latin typeface="GH Guardian Headline"/>
              </a:rPr>
              <a:t>, The Guardian, 8 Feb 2024 </a:t>
            </a:r>
            <a:r>
              <a:rPr lang="en-GB" dirty="0"/>
              <a:t> https://www.theguardian.com/commentisfree/2024/feb/08/slab-london-monument-ugly-expensive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Advise learners:</a:t>
            </a:r>
          </a:p>
          <a:p>
            <a:r>
              <a:rPr lang="en-GB" dirty="0"/>
              <a:t>The sentiment analysis of the given text about the Slab building in London reveals a predominantly negative tone. The author's choice of words and phrases conveys a strong sense of disapproval and criticism towards the building's design and its impact on the surrounding area.</a:t>
            </a:r>
          </a:p>
          <a:p>
            <a:endParaRPr lang="en-GB" dirty="0"/>
          </a:p>
          <a:p>
            <a:r>
              <a:rPr lang="en-GB" dirty="0"/>
              <a:t>The author begins by emphasising the sheer size of the Slab, describing it as “mind-boggling” and stating that it will be “about four times the size of the adjacent National Theatre”. This comparison immediately sets a negative tone, suggesting that the building is excessively large and out of place in its surroundings.</a:t>
            </a:r>
          </a:p>
          <a:p>
            <a:endParaRPr lang="en-GB" dirty="0"/>
          </a:p>
          <a:p>
            <a:r>
              <a:rPr lang="en-GB" dirty="0"/>
              <a:t>The author then proceeds to criticise the building's lack of architectural merit, stating that it “makes no attempt at vertical grace, or indeed at architecture at all”. This statement implies that the Slab is merely a functional structure devoid of any aesthetic value or consideration for its visual impact on the cityscape. The description of the building as “just a pile of boxes” further reinforces this negative sentiment, suggesting that it is an unimaginative and unappealing design.</a:t>
            </a:r>
          </a:p>
          <a:p>
            <a:endParaRPr lang="en-GB" dirty="0"/>
          </a:p>
          <a:p>
            <a:r>
              <a:rPr lang="en-GB" dirty="0"/>
              <a:t>The author also mentions the Twentieth Century Society's dismissal of the building as “universally derided”, which adds credibility to the negative sentiment expressed in the text. The use of the word “derided” implies a strong and widespread disapproval of the Slab's design.</a:t>
            </a:r>
          </a:p>
          <a:p>
            <a:endParaRPr lang="en-GB" dirty="0"/>
          </a:p>
          <a:p>
            <a:r>
              <a:rPr lang="en-GB" dirty="0"/>
              <a:t>The author then questions the decision to demolish the existing London Studios to make way for the Slab, highlighting the “carbon cost” of this action. The use of the word “astronomical” to describe this cost emphasises the author's belief that the environmental impact of the demolition and construction process is unjustifiably high.</a:t>
            </a:r>
          </a:p>
          <a:p>
            <a:endParaRPr lang="en-GB" dirty="0"/>
          </a:p>
          <a:p>
            <a:r>
              <a:rPr lang="en-GB" dirty="0"/>
              <a:t>Finally, the author suggests that the decision to approve the Slab's construction was influenced by the belief that London “badly needs” office space for 4,000 workers. However, the use of the word “persuaded” implies that this justification may not be entirely convincing or well-founded.</a:t>
            </a:r>
          </a:p>
          <a:p>
            <a:endParaRPr lang="en-GB" dirty="0"/>
          </a:p>
          <a:p>
            <a:r>
              <a:rPr lang="en-GB" dirty="0"/>
              <a:t>Overall, the sentiment analysis reveals a strongly negative opinion of the Slab building, its design and the decision-making process that led to its approval. The author's language throughout the text conveys a sense of disapproval, criticism and concern about the building's impact on its surroundings and the environment.</a:t>
            </a:r>
          </a:p>
        </p:txBody>
      </p:sp>
      <p:sp>
        <p:nvSpPr>
          <p:cNvPr id="4" name="Slide Number Placeholder 3"/>
          <p:cNvSpPr>
            <a:spLocks noGrp="1"/>
          </p:cNvSpPr>
          <p:nvPr>
            <p:ph type="sldNum" sz="quarter" idx="5"/>
          </p:nvPr>
        </p:nvSpPr>
        <p:spPr/>
        <p:txBody>
          <a:bodyPr/>
          <a:lstStyle/>
          <a:p>
            <a:fld id="{092D88AA-F326-433D-87A4-85BE599D092C}" type="slidenum">
              <a:rPr lang="en-GB" smtClean="0"/>
              <a:t>20</a:t>
            </a:fld>
            <a:endParaRPr lang="en-GB" dirty="0"/>
          </a:p>
        </p:txBody>
      </p:sp>
    </p:spTree>
    <p:extLst>
      <p:ext uri="{BB962C8B-B14F-4D97-AF65-F5344CB8AC3E}">
        <p14:creationId xmlns:p14="http://schemas.microsoft.com/office/powerpoint/2010/main" val="4167513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Make Architects https://www.makearchitects.com/projects/72-upper-ground.</a:t>
            </a:r>
          </a:p>
          <a:p>
            <a:endParaRPr lang="en-GB" dirty="0"/>
          </a:p>
          <a:p>
            <a:r>
              <a:rPr lang="en-GB" dirty="0"/>
              <a:t>Ask learners how this image makes them feel. </a:t>
            </a:r>
          </a:p>
          <a:p>
            <a:endParaRPr lang="en-GB" dirty="0"/>
          </a:p>
          <a:p>
            <a:r>
              <a:rPr lang="en-GB" dirty="0"/>
              <a:t>The learners may pick up on lighting, people walking around, colourful flowers, greenery, etc.  Ask for feedback then advise the learners that this is the image of the Slab. Discuss how the image is different to the text in the news article (previous slide).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image supports the next slide.</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21</a:t>
            </a:fld>
            <a:endParaRPr lang="en-GB" dirty="0"/>
          </a:p>
        </p:txBody>
      </p:sp>
    </p:spTree>
    <p:extLst>
      <p:ext uri="{BB962C8B-B14F-4D97-AF65-F5344CB8AC3E}">
        <p14:creationId xmlns:p14="http://schemas.microsoft.com/office/powerpoint/2010/main" val="2625749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1" u="none" strike="noStrike" dirty="0">
                <a:solidFill>
                  <a:srgbClr val="121212"/>
                </a:solidFill>
                <a:effectLst/>
                <a:latin typeface="GH Guardian Headline"/>
              </a:rPr>
              <a:t>Source: © Make Architects 20 April 2024</a:t>
            </a:r>
            <a:r>
              <a:rPr lang="en-GB" dirty="0">
                <a:latin typeface="+mn-lt"/>
              </a:rPr>
              <a:t> https://www.makearchitects.com/projects/72-upper-ground/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Advise learners:</a:t>
            </a:r>
            <a:endParaRPr lang="en-GB" dirty="0">
              <a:latin typeface="+mn-lt"/>
            </a:endParaRPr>
          </a:p>
          <a:p>
            <a:pPr algn="l"/>
            <a:r>
              <a:rPr lang="en-GB" b="0" i="0" dirty="0">
                <a:solidFill>
                  <a:srgbClr val="F5F4EF"/>
                </a:solidFill>
                <a:effectLst/>
                <a:latin typeface="+mn-lt"/>
              </a:rPr>
              <a:t>The sentiment in this text is predominantly positive. The author's choice of words and phrases conveys a sense of excitement, optimism and support for the proposed development at 72 Upper Ground in London.</a:t>
            </a:r>
          </a:p>
          <a:p>
            <a:pPr algn="l"/>
            <a:endParaRPr lang="en-GB" b="0" i="0" dirty="0">
              <a:solidFill>
                <a:srgbClr val="F5F4EF"/>
              </a:solidFill>
              <a:effectLst/>
              <a:latin typeface="+mn-lt"/>
            </a:endParaRPr>
          </a:p>
          <a:p>
            <a:pPr algn="l"/>
            <a:r>
              <a:rPr lang="en-GB" b="0" i="0" dirty="0">
                <a:solidFill>
                  <a:srgbClr val="F5F4EF"/>
                </a:solidFill>
                <a:effectLst/>
                <a:latin typeface="+mn-lt"/>
              </a:rPr>
              <a:t>Positive sentiments:</a:t>
            </a:r>
          </a:p>
          <a:p>
            <a:pPr algn="l">
              <a:buFont typeface="Arial" panose="020B0604020202020204" pitchFamily="34" charset="0"/>
              <a:buChar char="•"/>
            </a:pPr>
            <a:r>
              <a:rPr lang="en-GB" b="0" i="0" dirty="0">
                <a:solidFill>
                  <a:srgbClr val="F5F4EF"/>
                </a:solidFill>
                <a:effectLst/>
                <a:latin typeface="+mn-lt"/>
              </a:rPr>
              <a:t>The proposal will “bring public use to a closed-off, derelict site”, suggesting that the development will revitalise and improve the area.</a:t>
            </a:r>
          </a:p>
          <a:p>
            <a:pPr algn="l">
              <a:buFont typeface="Arial" panose="020B0604020202020204" pitchFamily="34" charset="0"/>
              <a:buChar char="•"/>
            </a:pPr>
            <a:r>
              <a:rPr lang="en-GB" b="0" i="0" dirty="0">
                <a:solidFill>
                  <a:srgbClr val="F5F4EF"/>
                </a:solidFill>
                <a:effectLst/>
                <a:latin typeface="+mn-lt"/>
              </a:rPr>
              <a:t>The development is described as a “new destination” that will “drive much-needed investment” and contribute to the “post-pandemic recovery of Lambeth and the South Bank”, implying that it will have a significant positive economic impact.</a:t>
            </a:r>
          </a:p>
          <a:p>
            <a:pPr algn="l">
              <a:buFont typeface="Arial" panose="020B0604020202020204" pitchFamily="34" charset="0"/>
              <a:buChar char="•"/>
            </a:pPr>
            <a:r>
              <a:rPr lang="en-GB" b="0" i="0" dirty="0">
                <a:solidFill>
                  <a:srgbClr val="F5F4EF"/>
                </a:solidFill>
                <a:effectLst/>
                <a:latin typeface="+mn-lt"/>
              </a:rPr>
              <a:t>The London Studios, a key component of the development, is portrayed as a “creative hub” that will “nurture local talent in an inclusive space”, indicating that it will support and promote the local arts community.</a:t>
            </a:r>
          </a:p>
          <a:p>
            <a:pPr algn="l">
              <a:buFont typeface="Arial" panose="020B0604020202020204" pitchFamily="34" charset="0"/>
              <a:buChar char="•"/>
            </a:pPr>
            <a:r>
              <a:rPr lang="en-GB" b="0" i="0" dirty="0">
                <a:solidFill>
                  <a:srgbClr val="F5F4EF"/>
                </a:solidFill>
                <a:effectLst/>
                <a:latin typeface="+mn-lt"/>
              </a:rPr>
              <a:t>The aim of the London Studios is to “rebalance the loss of creative employment” and “increase diversity on the South Bank”, suggesting that it will address important social and economic issues in the area.</a:t>
            </a:r>
          </a:p>
          <a:p>
            <a:pPr algn="l">
              <a:buFont typeface="Arial" panose="020B0604020202020204" pitchFamily="34" charset="0"/>
              <a:buChar char="•"/>
            </a:pPr>
            <a:r>
              <a:rPr lang="en-GB" b="0" i="0" dirty="0">
                <a:solidFill>
                  <a:srgbClr val="F5F4EF"/>
                </a:solidFill>
                <a:effectLst/>
                <a:latin typeface="+mn-lt"/>
              </a:rPr>
              <a:t>The London Studios is described as giving underrepresented groups a “platform to stand shoulder-to-shoulder with the world-renowned established cultural venues”, implying that it will promote equity and inclusion in the arts.</a:t>
            </a:r>
          </a:p>
          <a:p>
            <a:pPr algn="l">
              <a:buFont typeface="Arial" panose="020B0604020202020204" pitchFamily="34" charset="0"/>
              <a:buChar char="•"/>
            </a:pPr>
            <a:endParaRPr lang="en-GB" b="0" i="0" dirty="0">
              <a:solidFill>
                <a:srgbClr val="F5F4EF"/>
              </a:solidFill>
              <a:effectLst/>
              <a:latin typeface="+mn-lt"/>
            </a:endParaRPr>
          </a:p>
          <a:p>
            <a:pPr algn="l"/>
            <a:r>
              <a:rPr lang="en-GB" b="0" i="0" dirty="0">
                <a:solidFill>
                  <a:srgbClr val="F5F4EF"/>
                </a:solidFill>
                <a:effectLst/>
                <a:latin typeface="+mn-lt"/>
              </a:rPr>
              <a:t>Neutral sentiments:</a:t>
            </a:r>
          </a:p>
          <a:p>
            <a:pPr algn="l">
              <a:buFont typeface="Arial" panose="020B0604020202020204" pitchFamily="34" charset="0"/>
              <a:buChar char="•"/>
            </a:pPr>
            <a:r>
              <a:rPr lang="en-GB" b="0" i="0" dirty="0">
                <a:solidFill>
                  <a:srgbClr val="F5F4EF"/>
                </a:solidFill>
                <a:effectLst/>
                <a:latin typeface="+mn-lt"/>
              </a:rPr>
              <a:t>The text provides factual information about the size of the London Studios (40,000ft²) and its purpose as a centre for grassroots artists and independent cultural producers.</a:t>
            </a:r>
          </a:p>
          <a:p>
            <a:pPr algn="l">
              <a:buFont typeface="Arial" panose="020B0604020202020204" pitchFamily="34" charset="0"/>
              <a:buChar char="•"/>
            </a:pPr>
            <a:endParaRPr lang="en-GB" b="0" i="0" dirty="0">
              <a:solidFill>
                <a:srgbClr val="F5F4EF"/>
              </a:solidFill>
              <a:effectLst/>
              <a:latin typeface="+mn-lt"/>
            </a:endParaRPr>
          </a:p>
          <a:p>
            <a:pPr algn="l"/>
            <a:r>
              <a:rPr lang="en-GB" b="0" i="0" dirty="0">
                <a:solidFill>
                  <a:srgbClr val="F5F4EF"/>
                </a:solidFill>
                <a:effectLst/>
                <a:latin typeface="+mn-lt"/>
              </a:rPr>
              <a:t>There are no explicitly negative sentiments expressed in the text.</a:t>
            </a:r>
          </a:p>
          <a:p>
            <a:pPr algn="l"/>
            <a:endParaRPr lang="en-GB" b="0" i="0" dirty="0">
              <a:solidFill>
                <a:srgbClr val="F5F4EF"/>
              </a:solidFill>
              <a:effectLst/>
              <a:latin typeface="+mn-lt"/>
            </a:endParaRPr>
          </a:p>
          <a:p>
            <a:pPr algn="l"/>
            <a:r>
              <a:rPr lang="en-GB" b="0" i="0" dirty="0">
                <a:solidFill>
                  <a:srgbClr val="F5F4EF"/>
                </a:solidFill>
                <a:effectLst/>
                <a:latin typeface="+mn-lt"/>
              </a:rPr>
              <a:t>Overall, the sentiment of the text is strongly positive, highlighting the potential benefits of the proposed development for the local community, economy and arts scene. The author presents the project as a solution to various challenges faced by the area, such as the loss of creative employment and the need for post-pandemic recovery, while emphasising its role in promoting inclusion and diversity.</a:t>
            </a:r>
          </a:p>
          <a:p>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22</a:t>
            </a:fld>
            <a:endParaRPr lang="en-GB" dirty="0"/>
          </a:p>
        </p:txBody>
      </p:sp>
    </p:spTree>
    <p:extLst>
      <p:ext uri="{BB962C8B-B14F-4D97-AF65-F5344CB8AC3E}">
        <p14:creationId xmlns:p14="http://schemas.microsoft.com/office/powerpoint/2010/main" val="2124266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dirty="0"/>
              <a:t>Instructions to complete the activity:</a:t>
            </a:r>
          </a:p>
          <a:p>
            <a:pPr marL="228600" indent="-228600">
              <a:buFont typeface="+mj-lt"/>
              <a:buAutoNum type="arabicPeriod"/>
            </a:pPr>
            <a:r>
              <a:rPr lang="en-GB" dirty="0"/>
              <a:t>Read through the “10 Goals for Shrewsbury” text.</a:t>
            </a:r>
          </a:p>
          <a:p>
            <a:pPr marL="228600" indent="-228600">
              <a:buFont typeface="+mj-lt"/>
              <a:buAutoNum type="arabicPeriod"/>
            </a:pPr>
            <a:r>
              <a:rPr lang="en-GB" dirty="0"/>
              <a:t>Highlight all phrases that express a positive sentiment or idea using one colour.</a:t>
            </a:r>
          </a:p>
          <a:p>
            <a:pPr marL="228600" indent="-228600">
              <a:buFont typeface="+mj-lt"/>
              <a:buAutoNum type="arabicPeriod"/>
            </a:pPr>
            <a:r>
              <a:rPr lang="en-GB" dirty="0"/>
              <a:t>Highlight any phrases that convey a negative sentiment using a different colour.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Highlight any phrases that convey a neutral sentiment using a third colour.</a:t>
            </a:r>
          </a:p>
          <a:p>
            <a:pPr marL="228600" indent="-228600">
              <a:buFont typeface="+mj-lt"/>
              <a:buAutoNum type="arabicPeriod"/>
            </a:pPr>
            <a:r>
              <a:rPr lang="en-GB" dirty="0"/>
              <a:t>Total the positive, neutral and negative phrases found in the “10 Goals for Shrewsbury” text in the provided spaces.</a:t>
            </a:r>
          </a:p>
          <a:p>
            <a:pPr marL="228600" indent="-228600">
              <a:buFont typeface="+mj-lt"/>
              <a:buAutoNum type="arabicPeriod"/>
            </a:pPr>
            <a:r>
              <a:rPr lang="en-GB" dirty="0"/>
              <a:t>Read through the second text, “New £77m plans for Shrewsbury Riverside will starve public investment for the rest of county.”</a:t>
            </a:r>
          </a:p>
          <a:p>
            <a:pPr marL="228600" indent="-228600">
              <a:buFont typeface="+mj-lt"/>
              <a:buAutoNum type="arabicPeriod"/>
            </a:pPr>
            <a:r>
              <a:rPr lang="en-GB" dirty="0"/>
              <a:t>Highlight all phrases that express a positive sentiment or idea using one colour.</a:t>
            </a:r>
          </a:p>
          <a:p>
            <a:pPr marL="228600" indent="-228600">
              <a:buFont typeface="+mj-lt"/>
              <a:buAutoNum type="arabicPeriod"/>
            </a:pPr>
            <a:r>
              <a:rPr lang="en-GB" dirty="0"/>
              <a:t>Highlight any phrases that convey a negative sentiment using a different colour.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Highlight any phrases that convey a neutral sentiment using a third colour.</a:t>
            </a:r>
          </a:p>
          <a:p>
            <a:pPr marL="228600" indent="-228600">
              <a:buFont typeface="+mj-lt"/>
              <a:buAutoNum type="arabicPeriod"/>
            </a:pPr>
            <a:r>
              <a:rPr lang="en-GB" dirty="0"/>
              <a:t> Total the positive, neutral and negative phrases found in the second text in the provided spaces.</a:t>
            </a:r>
          </a:p>
          <a:p>
            <a:pPr marL="228600" indent="-228600">
              <a:buFont typeface="+mj-lt"/>
              <a:buAutoNum type="arabicPeriod"/>
            </a:pPr>
            <a:r>
              <a:rPr lang="en-GB" dirty="0"/>
              <a:t> Answer the question, “Which of these pieces of text was most positive about the Shrewsbury Big Town Plan? Why?”</a:t>
            </a:r>
          </a:p>
          <a:p>
            <a:pPr marL="228600" indent="-228600">
              <a:buFont typeface="+mj-lt"/>
              <a:buAutoNum type="arabicPeriod"/>
            </a:pPr>
            <a:r>
              <a:rPr lang="en-GB" dirty="0"/>
              <a:t> Answer the question, “What was the most negative phrase you found within the two pieces of text and what impact could that phrase have on other stakeholders?”</a:t>
            </a:r>
          </a:p>
          <a:p>
            <a:pPr marL="228600" indent="-228600">
              <a:buFont typeface="+mj-lt"/>
              <a:buAutoNum type="arabicPeriod"/>
            </a:pPr>
            <a:r>
              <a:rPr lang="en-GB" dirty="0"/>
              <a:t> Choose three of the 10 goals listed in the “10 Goals for Shrewsbury” text.</a:t>
            </a:r>
          </a:p>
          <a:p>
            <a:pPr marL="228600" indent="-228600">
              <a:buFont typeface="+mj-lt"/>
              <a:buAutoNum type="arabicPeriod"/>
            </a:pPr>
            <a:r>
              <a:rPr lang="en-GB" dirty="0"/>
              <a:t> Rewrite the chosen goals to express a negative sentiment instead of a positive one by replacing key words with their antonyms.</a:t>
            </a:r>
          </a:p>
          <a:p>
            <a:pPr marL="228600" indent="-228600">
              <a:buFont typeface="+mj-lt"/>
              <a:buAutoNum type="arabicPeriod"/>
            </a:pPr>
            <a:r>
              <a:rPr lang="en-GB" dirty="0"/>
              <a:t> Write the reworded negative goals in the provided space.</a:t>
            </a:r>
          </a:p>
          <a:p>
            <a:pPr marL="228600" indent="-228600">
              <a:buFont typeface="+mj-lt"/>
              <a:buAutoNum type="arabicPeriod"/>
            </a:pPr>
            <a:r>
              <a:rPr lang="en-GB" dirty="0"/>
              <a:t> Share examples of the changed text with the class.</a:t>
            </a:r>
          </a:p>
        </p:txBody>
      </p:sp>
      <p:sp>
        <p:nvSpPr>
          <p:cNvPr id="4" name="Slide Number Placeholder 3"/>
          <p:cNvSpPr>
            <a:spLocks noGrp="1"/>
          </p:cNvSpPr>
          <p:nvPr>
            <p:ph type="sldNum" sz="quarter" idx="5"/>
          </p:nvPr>
        </p:nvSpPr>
        <p:spPr/>
        <p:txBody>
          <a:bodyPr/>
          <a:lstStyle/>
          <a:p>
            <a:fld id="{092D88AA-F326-433D-87A4-85BE599D092C}" type="slidenum">
              <a:rPr lang="en-GB" smtClean="0"/>
              <a:t>23</a:t>
            </a:fld>
            <a:endParaRPr lang="en-GB" dirty="0"/>
          </a:p>
        </p:txBody>
      </p:sp>
    </p:spTree>
    <p:extLst>
      <p:ext uri="{BB962C8B-B14F-4D97-AF65-F5344CB8AC3E}">
        <p14:creationId xmlns:p14="http://schemas.microsoft.com/office/powerpoint/2010/main" val="4070833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dirty="0"/>
              <a:t>Summarise the learning and ask for questions. </a:t>
            </a:r>
          </a:p>
        </p:txBody>
      </p:sp>
      <p:sp>
        <p:nvSpPr>
          <p:cNvPr id="4" name="Slide Number Placeholder 3"/>
          <p:cNvSpPr>
            <a:spLocks noGrp="1"/>
          </p:cNvSpPr>
          <p:nvPr>
            <p:ph type="sldNum" sz="quarter" idx="5"/>
          </p:nvPr>
        </p:nvSpPr>
        <p:spPr/>
        <p:txBody>
          <a:bodyPr/>
          <a:lstStyle/>
          <a:p>
            <a:fld id="{092D88AA-F326-433D-87A4-85BE599D092C}" type="slidenum">
              <a:rPr lang="en-GB" smtClean="0"/>
              <a:t>24</a:t>
            </a:fld>
            <a:endParaRPr lang="en-GB" dirty="0"/>
          </a:p>
        </p:txBody>
      </p:sp>
    </p:spTree>
    <p:extLst>
      <p:ext uri="{BB962C8B-B14F-4D97-AF65-F5344CB8AC3E}">
        <p14:creationId xmlns:p14="http://schemas.microsoft.com/office/powerpoint/2010/main" val="1266406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2D88AA-F326-433D-87A4-85BE599D092C}" type="slidenum">
              <a:rPr lang="en-GB" smtClean="0"/>
              <a:t>25</a:t>
            </a:fld>
            <a:endParaRPr lang="en-GB" dirty="0"/>
          </a:p>
        </p:txBody>
      </p:sp>
    </p:spTree>
    <p:extLst>
      <p:ext uri="{BB962C8B-B14F-4D97-AF65-F5344CB8AC3E}">
        <p14:creationId xmlns:p14="http://schemas.microsoft.com/office/powerpoint/2010/main" val="188133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may wish to review this before the next lesson.</a:t>
            </a:r>
          </a:p>
          <a:p>
            <a:endParaRPr lang="en-US" dirty="0"/>
          </a:p>
        </p:txBody>
      </p:sp>
      <p:sp>
        <p:nvSpPr>
          <p:cNvPr id="4" name="Slide Number Placeholder 3"/>
          <p:cNvSpPr>
            <a:spLocks noGrp="1"/>
          </p:cNvSpPr>
          <p:nvPr>
            <p:ph type="sldNum" sz="quarter" idx="5"/>
          </p:nvPr>
        </p:nvSpPr>
        <p:spPr/>
        <p:txBody>
          <a:bodyPr/>
          <a:lstStyle/>
          <a:p>
            <a:fld id="{092D88AA-F326-433D-87A4-85BE599D092C}" type="slidenum">
              <a:rPr lang="en-GB" smtClean="0"/>
              <a:t>26</a:t>
            </a:fld>
            <a:endParaRPr lang="en-GB" dirty="0"/>
          </a:p>
        </p:txBody>
      </p:sp>
    </p:spTree>
    <p:extLst>
      <p:ext uri="{BB962C8B-B14F-4D97-AF65-F5344CB8AC3E}">
        <p14:creationId xmlns:p14="http://schemas.microsoft.com/office/powerpoint/2010/main" val="1435359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27</a:t>
            </a:fld>
            <a:endParaRPr lang="en-GB" dirty="0"/>
          </a:p>
        </p:txBody>
      </p:sp>
    </p:spTree>
    <p:extLst>
      <p:ext uri="{BB962C8B-B14F-4D97-AF65-F5344CB8AC3E}">
        <p14:creationId xmlns:p14="http://schemas.microsoft.com/office/powerpoint/2010/main" val="3084622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32696-AAF9-5CA6-2833-CD2B9018B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508F2-9865-8C2E-0FAE-80642EF5C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E3046-E77D-EEE3-E6D2-9451EB9E82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33B12A0-3C77-4F89-0545-7E239378CE60}"/>
              </a:ext>
            </a:extLst>
          </p:cNvPr>
          <p:cNvSpPr>
            <a:spLocks noGrp="1"/>
          </p:cNvSpPr>
          <p:nvPr>
            <p:ph type="sldNum" sz="quarter" idx="5"/>
          </p:nvPr>
        </p:nvSpPr>
        <p:spPr/>
        <p:txBody>
          <a:bodyPr/>
          <a:lstStyle/>
          <a:p>
            <a:fld id="{092D88AA-F326-433D-87A4-85BE599D092C}" type="slidenum">
              <a:rPr lang="en-GB" smtClean="0"/>
              <a:t>28</a:t>
            </a:fld>
            <a:endParaRPr lang="en-GB" dirty="0"/>
          </a:p>
        </p:txBody>
      </p:sp>
    </p:spTree>
    <p:extLst>
      <p:ext uri="{BB962C8B-B14F-4D97-AF65-F5344CB8AC3E}">
        <p14:creationId xmlns:p14="http://schemas.microsoft.com/office/powerpoint/2010/main" val="2247405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Ask each group of learners for feedback.</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rPr>
              <a:t>Address any misconceptions or queries raised during activity and feedback.</a:t>
            </a:r>
            <a:r>
              <a:rPr lang="en-GB" dirty="0">
                <a:effectLst/>
              </a:rPr>
              <a:t> </a:t>
            </a:r>
            <a:r>
              <a:rPr lang="en-GB" sz="1800" dirty="0">
                <a:effectLst/>
                <a:latin typeface="Arial" panose="020B0604020202020204" pitchFamily="34" charset="0"/>
                <a:ea typeface="Calibri" panose="020F0502020204030204" pitchFamily="34" charset="0"/>
                <a:cs typeface="Arial" panose="020B0604020202020204" pitchFamily="34" charset="0"/>
              </a:rPr>
              <a:t> </a:t>
            </a:r>
          </a:p>
          <a:p>
            <a:endParaRPr lang="en-GB" dirty="0"/>
          </a:p>
          <a:p>
            <a:pPr marL="0" indent="0">
              <a:buFont typeface="+mj-lt"/>
              <a:buNone/>
            </a:pPr>
            <a:r>
              <a:rPr lang="en-GB" dirty="0"/>
              <a:t>Suggestions for greater depth questions.</a:t>
            </a:r>
          </a:p>
          <a:p>
            <a:pPr marL="228600" indent="-228600">
              <a:buFont typeface="+mj-lt"/>
              <a:buAutoNum type="arabicPeriod"/>
            </a:pPr>
            <a:endParaRPr lang="en-GB" dirty="0"/>
          </a:p>
          <a:p>
            <a:pPr marL="228600" indent="-228600">
              <a:buFont typeface="+mj-lt"/>
              <a:buAutoNum type="arabicPeriod"/>
            </a:pPr>
            <a:r>
              <a:rPr lang="en-GB" dirty="0"/>
              <a:t>How does descriptive writing help in marketing construction services?</a:t>
            </a:r>
          </a:p>
          <a:p>
            <a:pPr marL="228600" indent="-228600">
              <a:buFont typeface="+mj-lt"/>
              <a:buAutoNum type="arabicPeriod"/>
            </a:pPr>
            <a:r>
              <a:rPr lang="en-GB" dirty="0"/>
              <a:t>Why is descriptive language important in safety documents?</a:t>
            </a:r>
          </a:p>
          <a:p>
            <a:pPr marL="228600" indent="-228600">
              <a:buFont typeface="+mj-lt"/>
              <a:buAutoNum type="arabicPeriod"/>
            </a:pPr>
            <a:r>
              <a:rPr lang="en-GB" dirty="0"/>
              <a:t>How does descriptive writing minimise legal disputes in contracts?</a:t>
            </a:r>
          </a:p>
          <a:p>
            <a:pPr marL="228600" indent="-228600">
              <a:buFont typeface="+mj-lt"/>
              <a:buAutoNum type="arabicPeriod"/>
            </a:pPr>
            <a:r>
              <a:rPr lang="en-GB" dirty="0"/>
              <a:t>What role does descriptive writing play in project progress reports?</a:t>
            </a:r>
          </a:p>
          <a:p>
            <a:pPr marL="228600" indent="-228600">
              <a:buFont typeface="+mj-lt"/>
              <a:buAutoNum type="arabicPeriod"/>
            </a:pPr>
            <a:r>
              <a:rPr lang="en-GB" dirty="0"/>
              <a:t>How does descriptive writing help architects and designers communicate their vision?</a:t>
            </a:r>
          </a:p>
        </p:txBody>
      </p:sp>
      <p:sp>
        <p:nvSpPr>
          <p:cNvPr id="4" name="Slide Number Placeholder 3"/>
          <p:cNvSpPr>
            <a:spLocks noGrp="1"/>
          </p:cNvSpPr>
          <p:nvPr>
            <p:ph type="sldNum" sz="quarter" idx="5"/>
          </p:nvPr>
        </p:nvSpPr>
        <p:spPr/>
        <p:txBody>
          <a:bodyPr/>
          <a:lstStyle/>
          <a:p>
            <a:fld id="{092D88AA-F326-433D-87A4-85BE599D092C}" type="slidenum">
              <a:rPr lang="en-GB" smtClean="0"/>
              <a:t>31</a:t>
            </a:fld>
            <a:endParaRPr lang="en-GB" dirty="0"/>
          </a:p>
        </p:txBody>
      </p:sp>
    </p:spTree>
    <p:extLst>
      <p:ext uri="{BB962C8B-B14F-4D97-AF65-F5344CB8AC3E}">
        <p14:creationId xmlns:p14="http://schemas.microsoft.com/office/powerpoint/2010/main" val="1238789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Advise learners that this is a 10-lesson programme of skills development on the theme of communication. </a:t>
            </a:r>
          </a:p>
        </p:txBody>
      </p:sp>
      <p:sp>
        <p:nvSpPr>
          <p:cNvPr id="4" name="Slide Number Placeholder 3"/>
          <p:cNvSpPr>
            <a:spLocks noGrp="1"/>
          </p:cNvSpPr>
          <p:nvPr>
            <p:ph type="sldNum" sz="quarter" idx="5"/>
          </p:nvPr>
        </p:nvSpPr>
        <p:spPr/>
        <p:txBody>
          <a:bodyPr/>
          <a:lstStyle/>
          <a:p>
            <a:fld id="{092D88AA-F326-433D-87A4-85BE599D092C}" type="slidenum">
              <a:rPr lang="en-GB" smtClean="0"/>
              <a:t>3</a:t>
            </a:fld>
            <a:endParaRPr lang="en-GB" dirty="0"/>
          </a:p>
        </p:txBody>
      </p:sp>
    </p:spTree>
    <p:extLst>
      <p:ext uri="{BB962C8B-B14F-4D97-AF65-F5344CB8AC3E}">
        <p14:creationId xmlns:p14="http://schemas.microsoft.com/office/powerpoint/2010/main" val="226464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Advise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Descriptive writing is used in various aspects of the construction industry, including:</a:t>
            </a:r>
          </a:p>
          <a:p>
            <a:pPr>
              <a:buFont typeface="+mj-lt"/>
              <a:buAutoNum type="arabicPeriod"/>
            </a:pPr>
            <a:r>
              <a:rPr lang="en-GB" dirty="0"/>
              <a:t> Project proposals: descriptive language is used to clearly convey the scope, goals and anticipated outcomes of a construction project to clients, investors or stakeholders.</a:t>
            </a:r>
          </a:p>
          <a:p>
            <a:pPr>
              <a:buFont typeface="+mj-lt"/>
              <a:buAutoNum type="arabicPeriod"/>
            </a:pPr>
            <a:r>
              <a:rPr lang="en-GB" dirty="0"/>
              <a:t> Architectural and design documents: architects and designers use descriptive writing to explain their vision, detailing the aesthetics, functionality and unique features of a building or space.</a:t>
            </a:r>
          </a:p>
          <a:p>
            <a:pPr>
              <a:buFont typeface="+mj-lt"/>
              <a:buAutoNum type="arabicPeriod"/>
            </a:pPr>
            <a:r>
              <a:rPr lang="en-GB" dirty="0"/>
              <a:t> Construction plans and specifications: detailed descriptions of materials, techniques and processes are necessary to ensure that all parties involved in the construction process have a clear understanding of the project requirements.</a:t>
            </a:r>
          </a:p>
          <a:p>
            <a:pPr>
              <a:buFont typeface="+mj-lt"/>
              <a:buAutoNum type="arabicPeriod"/>
            </a:pPr>
            <a:r>
              <a:rPr lang="en-GB" dirty="0"/>
              <a:t> Marketing and promotional materials: descriptive writing is employed to highlight the unique selling points and benefits of a construction company's services, completed projects or properties for sale.</a:t>
            </a:r>
          </a:p>
          <a:p>
            <a:pPr>
              <a:buFont typeface="+mj-lt"/>
              <a:buAutoNum type="arabicPeriod"/>
            </a:pPr>
            <a:r>
              <a:rPr lang="en-GB" dirty="0"/>
              <a:t> Progress reports and updates: project managers use descriptive language to communicate the current state of a construction project, including completed tasks, challenges faced and upcoming milestones.</a:t>
            </a:r>
          </a:p>
          <a:p>
            <a:pPr>
              <a:buFont typeface="+mj-lt"/>
              <a:buAutoNum type="arabicPeriod"/>
            </a:pPr>
            <a:r>
              <a:rPr lang="en-GB" dirty="0"/>
              <a:t> Safety documents and training materials: clear, descriptive language is essential in conveying safety protocols, potential hazards and best practices to construction workers and site visitors.</a:t>
            </a:r>
          </a:p>
          <a:p>
            <a:pPr>
              <a:buFont typeface="+mj-lt"/>
              <a:buAutoNum type="arabicPeriod"/>
            </a:pPr>
            <a:r>
              <a:rPr lang="en-GB" dirty="0"/>
              <a:t> Legal contracts and agreements: descriptive writing is used to clearly define the terms, conditions and responsibilities of all parties involved in a construction project, minimising the risk of misinterpretation or disputes.</a:t>
            </a: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32</a:t>
            </a:fld>
            <a:endParaRPr lang="en-GB" dirty="0"/>
          </a:p>
        </p:txBody>
      </p:sp>
    </p:spTree>
    <p:extLst>
      <p:ext uri="{BB962C8B-B14F-4D97-AF65-F5344CB8AC3E}">
        <p14:creationId xmlns:p14="http://schemas.microsoft.com/office/powerpoint/2010/main" val="510962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Advise learners that this is a fictitious hospital vision. </a:t>
            </a:r>
          </a:p>
        </p:txBody>
      </p:sp>
      <p:sp>
        <p:nvSpPr>
          <p:cNvPr id="4" name="Slide Number Placeholder 3"/>
          <p:cNvSpPr>
            <a:spLocks noGrp="1"/>
          </p:cNvSpPr>
          <p:nvPr>
            <p:ph type="sldNum" sz="quarter" idx="5"/>
          </p:nvPr>
        </p:nvSpPr>
        <p:spPr/>
        <p:txBody>
          <a:bodyPr/>
          <a:lstStyle/>
          <a:p>
            <a:fld id="{092D88AA-F326-433D-87A4-85BE599D092C}" type="slidenum">
              <a:rPr lang="en-GB" smtClean="0"/>
              <a:t>34</a:t>
            </a:fld>
            <a:endParaRPr lang="en-GB" dirty="0"/>
          </a:p>
        </p:txBody>
      </p:sp>
    </p:spTree>
    <p:extLst>
      <p:ext uri="{BB962C8B-B14F-4D97-AF65-F5344CB8AC3E}">
        <p14:creationId xmlns:p14="http://schemas.microsoft.com/office/powerpoint/2010/main" val="440529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Advise learners: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b="1" i="0" dirty="0">
              <a:solidFill>
                <a:srgbClr val="ECECEC"/>
              </a:solidFill>
              <a:effectLst/>
              <a:latin typeface="Söhne"/>
            </a:endParaRPr>
          </a:p>
          <a:p>
            <a:pPr algn="l">
              <a:buFont typeface="+mj-lt"/>
              <a:buAutoNum type="arabicPeriod"/>
            </a:pPr>
            <a:r>
              <a:rPr lang="en-GB" b="1" i="0" dirty="0">
                <a:solidFill>
                  <a:srgbClr val="ECECEC"/>
                </a:solidFill>
                <a:effectLst/>
                <a:latin typeface="Söhne"/>
              </a:rPr>
              <a:t> Purpose</a:t>
            </a:r>
            <a:endParaRPr lang="en-GB" b="0" i="0" dirty="0">
              <a:solidFill>
                <a:srgbClr val="ECECEC"/>
              </a:solidFill>
              <a:effectLst/>
              <a:latin typeface="Söhne"/>
            </a:endParaRPr>
          </a:p>
          <a:p>
            <a:pPr marL="457200" lvl="1" indent="0" algn="l">
              <a:buFont typeface="+mj-lt"/>
              <a:buNone/>
            </a:pPr>
            <a:r>
              <a:rPr lang="en-GB" b="0" i="0" dirty="0">
                <a:solidFill>
                  <a:srgbClr val="ECECEC"/>
                </a:solidFill>
                <a:effectLst/>
                <a:latin typeface="Söhne"/>
              </a:rPr>
              <a:t>The purpose serves as the fundamental reason for the existence of the project or initiative. It explains the core objectives and what the project seeks to achieve. This clarity is crucial as it guides all strategic decisions and actions, ensuring that every step taken is aligned with the ultimate goal.</a:t>
            </a:r>
          </a:p>
          <a:p>
            <a:pPr algn="l">
              <a:buFont typeface="+mj-lt"/>
              <a:buAutoNum type="arabicPeriod"/>
            </a:pPr>
            <a:r>
              <a:rPr lang="en-GB" b="1" i="0" dirty="0">
                <a:solidFill>
                  <a:srgbClr val="ECECEC"/>
                </a:solidFill>
                <a:effectLst/>
                <a:latin typeface="Söhne"/>
              </a:rPr>
              <a:t> Aspiration</a:t>
            </a:r>
            <a:endParaRPr lang="en-GB" b="0" i="0" dirty="0">
              <a:solidFill>
                <a:srgbClr val="ECECEC"/>
              </a:solidFill>
              <a:effectLst/>
              <a:latin typeface="Söhne"/>
            </a:endParaRPr>
          </a:p>
          <a:p>
            <a:pPr marL="457200" lvl="1" indent="0" algn="l">
              <a:buFont typeface="+mj-lt"/>
              <a:buNone/>
            </a:pPr>
            <a:r>
              <a:rPr lang="en-GB" b="0" i="0" dirty="0">
                <a:solidFill>
                  <a:srgbClr val="ECECEC"/>
                </a:solidFill>
                <a:effectLst/>
                <a:latin typeface="Söhne"/>
              </a:rPr>
              <a:t>Aspirations elevate a vision statement from a mere declaration of intent to a source of inspiration. They set high goals that challenge and motivate the team, stakeholders and the community to strive for excellence and innovation. Aspirations help to push boundaries and encourage a culture of ambition and achievement.</a:t>
            </a:r>
          </a:p>
          <a:p>
            <a:pPr algn="l">
              <a:buFont typeface="+mj-lt"/>
              <a:buAutoNum type="arabicPeriod"/>
            </a:pPr>
            <a:r>
              <a:rPr lang="en-GB" b="1" i="0" dirty="0">
                <a:solidFill>
                  <a:srgbClr val="ECECEC"/>
                </a:solidFill>
                <a:effectLst/>
                <a:latin typeface="Söhne"/>
              </a:rPr>
              <a:t> Uniqueness</a:t>
            </a:r>
            <a:endParaRPr lang="en-GB" b="0" i="0" dirty="0">
              <a:solidFill>
                <a:srgbClr val="ECECEC"/>
              </a:solidFill>
              <a:effectLst/>
              <a:latin typeface="Söhne"/>
            </a:endParaRPr>
          </a:p>
          <a:p>
            <a:pPr marL="457200" lvl="1" indent="0" algn="l">
              <a:buFont typeface="+mj-lt"/>
              <a:buNone/>
            </a:pPr>
            <a:r>
              <a:rPr lang="en-GB" b="0" i="0" dirty="0">
                <a:solidFill>
                  <a:srgbClr val="ECECEC"/>
                </a:solidFill>
                <a:effectLst/>
                <a:latin typeface="Söhne"/>
              </a:rPr>
              <a:t>Highlighting what makes the project unique distinguishes it from similar initiatives and competitors. This could be through innovative technology, novel methods, superior design or a special focus on sustainability. Uniqueness not only captures interest but also adds value, making the project stand out and appealing to investors, stakeholders and beneficiaries.</a:t>
            </a:r>
          </a:p>
          <a:p>
            <a:pPr algn="l">
              <a:buFont typeface="+mj-lt"/>
              <a:buAutoNum type="arabicPeriod"/>
            </a:pPr>
            <a:r>
              <a:rPr lang="en-GB" b="1" i="0" dirty="0">
                <a:solidFill>
                  <a:srgbClr val="ECECEC"/>
                </a:solidFill>
                <a:effectLst/>
                <a:latin typeface="Söhne"/>
              </a:rPr>
              <a:t> Audience</a:t>
            </a:r>
            <a:endParaRPr lang="en-GB" b="0" i="0" dirty="0">
              <a:solidFill>
                <a:srgbClr val="ECECEC"/>
              </a:solidFill>
              <a:effectLst/>
              <a:latin typeface="Söhne"/>
            </a:endParaRPr>
          </a:p>
          <a:p>
            <a:pPr marL="457200" lvl="1" indent="0" algn="l">
              <a:buFont typeface="+mj-lt"/>
              <a:buNone/>
            </a:pPr>
            <a:r>
              <a:rPr lang="en-GB" b="0" i="0" dirty="0">
                <a:solidFill>
                  <a:srgbClr val="ECECEC"/>
                </a:solidFill>
                <a:effectLst/>
                <a:latin typeface="Söhne"/>
              </a:rPr>
              <a:t>Specifying the target audience ensures the vision statement is tailored to meet the needs and expectations of those it serves. Understanding the audience helps in designing more effective and focused strategies that resonate with them, enhancing engagement and support for the project.</a:t>
            </a:r>
          </a:p>
          <a:p>
            <a:pPr algn="l">
              <a:buFont typeface="+mj-lt"/>
              <a:buAutoNum type="arabicPeriod"/>
            </a:pPr>
            <a:r>
              <a:rPr lang="en-GB" b="1" i="0" dirty="0">
                <a:solidFill>
                  <a:srgbClr val="ECECEC"/>
                </a:solidFill>
                <a:effectLst/>
                <a:latin typeface="Söhne"/>
              </a:rPr>
              <a:t> Impact</a:t>
            </a:r>
            <a:endParaRPr lang="en-GB" b="0" i="0" dirty="0">
              <a:solidFill>
                <a:srgbClr val="ECECEC"/>
              </a:solidFill>
              <a:effectLst/>
              <a:latin typeface="Söhne"/>
            </a:endParaRPr>
          </a:p>
          <a:p>
            <a:pPr marL="457200" lvl="1" indent="0" algn="l">
              <a:buFont typeface="+mj-lt"/>
              <a:buNone/>
            </a:pPr>
            <a:r>
              <a:rPr lang="en-GB" b="0" i="0" dirty="0">
                <a:solidFill>
                  <a:srgbClr val="ECECEC"/>
                </a:solidFill>
                <a:effectLst/>
                <a:latin typeface="Söhne"/>
              </a:rPr>
              <a:t>Focusing on the impact emphasises the long-term effects and benefits of the project. It outlines what the initiative aims to contribute to the community or field, including social, economic or environmental improvements. Impact-driven visions are compelling as they promise meaningful change and legacy, appealing to a broader range of stakeholders and reinforcing the project’s significance and urgency.</a:t>
            </a: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35</a:t>
            </a:fld>
            <a:endParaRPr lang="en-GB" dirty="0"/>
          </a:p>
        </p:txBody>
      </p:sp>
    </p:spTree>
    <p:extLst>
      <p:ext uri="{BB962C8B-B14F-4D97-AF65-F5344CB8AC3E}">
        <p14:creationId xmlns:p14="http://schemas.microsoft.com/office/powerpoint/2010/main" val="4031336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Advise learners: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solidFill>
                <a:srgbClr val="ECECEC"/>
              </a:solidFill>
              <a:effectLst/>
              <a:latin typeface="Söhne"/>
            </a:endParaRPr>
          </a:p>
          <a:p>
            <a:pPr marL="171450" indent="-171450" algn="l">
              <a:buFont typeface="Arial" panose="020B0604020202020204" pitchFamily="34" charset="0"/>
              <a:buChar char="•"/>
            </a:pPr>
            <a:r>
              <a:rPr lang="en-GB" b="0" i="0" dirty="0">
                <a:solidFill>
                  <a:srgbClr val="ECECEC"/>
                </a:solidFill>
                <a:effectLst/>
                <a:latin typeface="Söhne"/>
              </a:rPr>
              <a:t>By presenting a visual depiction of the planned construction, images clarify how the space will be used, the flow of movement within it and the integration with surrounding areas.</a:t>
            </a:r>
          </a:p>
          <a:p>
            <a:pPr marL="171450" indent="-171450" algn="l">
              <a:buFont typeface="Arial" panose="020B0604020202020204" pitchFamily="34" charset="0"/>
              <a:buChar char="•"/>
            </a:pPr>
            <a:r>
              <a:rPr lang="en-GB" b="0" i="0" dirty="0">
                <a:solidFill>
                  <a:srgbClr val="ECECEC"/>
                </a:solidFill>
                <a:effectLst/>
                <a:latin typeface="Söhne"/>
              </a:rPr>
              <a:t>Strategic use of imagery can generate an emotional response from viewers, aligning their emotional experience with the aspirations of the vision. This emotional connection is crucial for gaining support and enthusiasm for the project.</a:t>
            </a:r>
          </a:p>
          <a:p>
            <a:pPr marL="171450" indent="-171450" algn="l">
              <a:buFont typeface="Arial" panose="020B0604020202020204" pitchFamily="34" charset="0"/>
              <a:buChar char="•"/>
            </a:pPr>
            <a:r>
              <a:rPr lang="en-GB" b="0" i="0" dirty="0">
                <a:solidFill>
                  <a:srgbClr val="ECECEC"/>
                </a:solidFill>
                <a:effectLst/>
                <a:latin typeface="Söhne"/>
              </a:rPr>
              <a:t>Visual content is typically more memorable than text. Images associated with the vision statement help stakeholders remember the project and its goals, keeping them engaged over time.</a:t>
            </a:r>
          </a:p>
          <a:p>
            <a:pPr marL="171450" indent="-171450" algn="l">
              <a:buFont typeface="Arial" panose="020B0604020202020204" pitchFamily="34" charset="0"/>
              <a:buChar char="•"/>
            </a:pPr>
            <a:r>
              <a:rPr lang="en-GB" b="0" i="0" dirty="0">
                <a:solidFill>
                  <a:srgbClr val="ECECEC"/>
                </a:solidFill>
                <a:effectLst/>
                <a:latin typeface="Söhne"/>
              </a:rPr>
              <a:t>Consistently used images that align with the vision’s themes – such as sustainability, community or innovation – strengthen the message, ensuring a cohesive understanding of the project’s goals among all stakeholders.</a:t>
            </a:r>
          </a:p>
          <a:p>
            <a:pPr marL="171450" indent="-171450" algn="l">
              <a:buFont typeface="Arial" panose="020B0604020202020204" pitchFamily="34" charset="0"/>
              <a:buChar char="•"/>
            </a:pPr>
            <a:r>
              <a:rPr lang="en-GB" b="0" i="0" dirty="0">
                <a:solidFill>
                  <a:srgbClr val="ECECEC"/>
                </a:solidFill>
                <a:effectLst/>
                <a:latin typeface="Söhne"/>
              </a:rPr>
              <a:t>Images can communicate across language and cultural barriers, extending the reach of the vision statement and ensuring that it resonates with a diverse group of stakeholders and the community at large.</a:t>
            </a: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36</a:t>
            </a:fld>
            <a:endParaRPr lang="en-GB" dirty="0"/>
          </a:p>
        </p:txBody>
      </p:sp>
    </p:spTree>
    <p:extLst>
      <p:ext uri="{BB962C8B-B14F-4D97-AF65-F5344CB8AC3E}">
        <p14:creationId xmlns:p14="http://schemas.microsoft.com/office/powerpoint/2010/main" val="884300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ECECEC"/>
                </a:solidFill>
                <a:effectLst/>
                <a:latin typeface="+mn-lt"/>
              </a:rPr>
              <a:t>Learners are to create a vision document for Smithfield Riverside Development, combining text and images to convey the planned enhancements to pedestrian and disabled access.</a:t>
            </a:r>
          </a:p>
          <a:p>
            <a:pPr algn="l"/>
            <a:endParaRPr lang="en-GB" b="0" i="0" dirty="0">
              <a:solidFill>
                <a:srgbClr val="ECECEC"/>
              </a:solidFill>
              <a:effectLst/>
              <a:latin typeface="+mn-lt"/>
            </a:endParaRPr>
          </a:p>
          <a:p>
            <a:pPr algn="l">
              <a:buFont typeface="Arial" panose="020B0604020202020204" pitchFamily="34" charset="0"/>
              <a:buChar char="•"/>
            </a:pPr>
            <a:r>
              <a:rPr lang="en-GB" b="0" i="0" dirty="0">
                <a:solidFill>
                  <a:srgbClr val="ECECEC"/>
                </a:solidFill>
                <a:effectLst/>
                <a:latin typeface="+mn-lt"/>
              </a:rPr>
              <a:t> The vision document should showcase the architectural intent and design philosophy for the development project.</a:t>
            </a:r>
          </a:p>
          <a:p>
            <a:pPr algn="l">
              <a:buFont typeface="Arial" panose="020B0604020202020204" pitchFamily="34" charset="0"/>
              <a:buChar char="•"/>
            </a:pPr>
            <a:r>
              <a:rPr lang="en-GB" b="0" i="0" dirty="0">
                <a:solidFill>
                  <a:srgbClr val="ECECEC"/>
                </a:solidFill>
                <a:effectLst/>
                <a:latin typeface="+mn-lt"/>
              </a:rPr>
              <a:t> Emphasis should be on the following aspects:</a:t>
            </a:r>
          </a:p>
          <a:p>
            <a:pPr marL="742950" lvl="1" indent="-285750" algn="l">
              <a:buFont typeface="Arial" panose="020B0604020202020204" pitchFamily="34" charset="0"/>
              <a:buChar char="•"/>
            </a:pPr>
            <a:r>
              <a:rPr lang="en-GB" b="0" i="0" dirty="0">
                <a:solidFill>
                  <a:srgbClr val="ECECEC"/>
                </a:solidFill>
                <a:effectLst/>
                <a:latin typeface="+mn-lt"/>
              </a:rPr>
              <a:t>enhancement of pedestrian routes to the north side of the town, considering ease of navigation and aesthetic integration with the surroundings</a:t>
            </a:r>
          </a:p>
          <a:p>
            <a:pPr marL="742950" lvl="1" indent="-285750" algn="l">
              <a:buFont typeface="Arial" panose="020B0604020202020204" pitchFamily="34" charset="0"/>
              <a:buChar char="•"/>
            </a:pPr>
            <a:r>
              <a:rPr lang="en-GB" b="0" i="0" dirty="0">
                <a:solidFill>
                  <a:srgbClr val="ECECEC"/>
                </a:solidFill>
                <a:effectLst/>
                <a:latin typeface="+mn-lt"/>
              </a:rPr>
              <a:t>inclusion of step-free access points to the riverside, ensuring the area is accessible to all, reflecting a commitment to inclusivity</a:t>
            </a:r>
          </a:p>
          <a:p>
            <a:pPr marL="742950" lvl="1" indent="-285750" algn="l">
              <a:buFont typeface="Arial" panose="020B0604020202020204" pitchFamily="34" charset="0"/>
              <a:buChar char="•"/>
            </a:pPr>
            <a:r>
              <a:rPr lang="en-GB" b="0" i="0" dirty="0">
                <a:solidFill>
                  <a:srgbClr val="ECECEC"/>
                </a:solidFill>
                <a:effectLst/>
                <a:latin typeface="+mn-lt"/>
              </a:rPr>
              <a:t>creation of a cultural hub within the development that reflects vibrancy and becomes a nucleus for community activities and engagement.</a:t>
            </a:r>
          </a:p>
          <a:p>
            <a:pPr algn="l">
              <a:buFont typeface="Arial" panose="020B0604020202020204" pitchFamily="34" charset="0"/>
              <a:buChar char="•"/>
            </a:pPr>
            <a:r>
              <a:rPr lang="en-GB" b="0" i="0" dirty="0">
                <a:solidFill>
                  <a:srgbClr val="ECECEC"/>
                </a:solidFill>
                <a:effectLst/>
                <a:latin typeface="+mn-lt"/>
              </a:rPr>
              <a:t> The document will consist of carefully selected images that:</a:t>
            </a:r>
          </a:p>
          <a:p>
            <a:pPr marL="742950" lvl="1" indent="-285750" algn="l">
              <a:buFont typeface="Arial" panose="020B0604020202020204" pitchFamily="34" charset="0"/>
              <a:buChar char="•"/>
            </a:pPr>
            <a:r>
              <a:rPr lang="en-GB" b="0" i="0" dirty="0">
                <a:solidFill>
                  <a:srgbClr val="ECECEC"/>
                </a:solidFill>
                <a:effectLst/>
                <a:latin typeface="+mn-lt"/>
              </a:rPr>
              <a:t>visually communicate the design intent</a:t>
            </a:r>
          </a:p>
          <a:p>
            <a:pPr marL="742950" lvl="1" indent="-285750" algn="l">
              <a:buFont typeface="Arial" panose="020B0604020202020204" pitchFamily="34" charset="0"/>
              <a:buChar char="•"/>
            </a:pPr>
            <a:r>
              <a:rPr lang="en-GB" b="0" i="0" dirty="0">
                <a:solidFill>
                  <a:srgbClr val="ECECEC"/>
                </a:solidFill>
                <a:effectLst/>
                <a:latin typeface="+mn-lt"/>
              </a:rPr>
              <a:t>illustrate the practical application of the vision in terms of accessibility and cultural enrichment</a:t>
            </a:r>
          </a:p>
          <a:p>
            <a:pPr marL="742950" lvl="1" indent="-285750" algn="l">
              <a:buFont typeface="Arial" panose="020B0604020202020204" pitchFamily="34" charset="0"/>
              <a:buChar char="•"/>
            </a:pPr>
            <a:r>
              <a:rPr lang="en-GB" b="0" i="0" dirty="0">
                <a:solidFill>
                  <a:srgbClr val="ECECEC"/>
                </a:solidFill>
                <a:effectLst/>
                <a:latin typeface="+mn-lt"/>
              </a:rPr>
              <a:t>align with the overall strategic objectives of the Big Town Plan.</a:t>
            </a:r>
          </a:p>
          <a:p>
            <a:pPr algn="l">
              <a:buFont typeface="Arial" panose="020B0604020202020204" pitchFamily="34" charset="0"/>
              <a:buChar char="•"/>
            </a:pPr>
            <a:r>
              <a:rPr lang="en-GB" b="0" i="0" dirty="0">
                <a:solidFill>
                  <a:srgbClr val="ECECEC"/>
                </a:solidFill>
                <a:effectLst/>
                <a:latin typeface="+mn-lt"/>
              </a:rPr>
              <a:t> Pair work:</a:t>
            </a:r>
          </a:p>
          <a:p>
            <a:pPr marL="742950" lvl="1" indent="-285750" algn="l">
              <a:buFont typeface="Arial" panose="020B0604020202020204" pitchFamily="34" charset="0"/>
              <a:buChar char="•"/>
            </a:pPr>
            <a:r>
              <a:rPr lang="en-GB" b="0" i="0" dirty="0">
                <a:solidFill>
                  <a:srgbClr val="ECECEC"/>
                </a:solidFill>
                <a:effectLst/>
                <a:latin typeface="+mn-lt"/>
              </a:rPr>
              <a:t>Learners are to collaborate, with each pair selecting images that best represent their shared vision.</a:t>
            </a:r>
          </a:p>
          <a:p>
            <a:pPr marL="742950" lvl="1" indent="-285750" algn="l">
              <a:buFont typeface="Arial" panose="020B0604020202020204" pitchFamily="34" charset="0"/>
              <a:buChar char="•"/>
            </a:pPr>
            <a:r>
              <a:rPr lang="en-GB" b="0" i="0" dirty="0">
                <a:solidFill>
                  <a:srgbClr val="ECECEC"/>
                </a:solidFill>
                <a:effectLst/>
                <a:latin typeface="+mn-lt"/>
              </a:rPr>
              <a:t>Discussions should focus on how each image supports the narrative of the vision document.</a:t>
            </a:r>
          </a:p>
          <a:p>
            <a:pPr algn="l">
              <a:buFont typeface="Arial" panose="020B0604020202020204" pitchFamily="34" charset="0"/>
              <a:buChar char="•"/>
            </a:pPr>
            <a:r>
              <a:rPr lang="en-GB" b="0" i="0" dirty="0">
                <a:solidFill>
                  <a:srgbClr val="ECECEC"/>
                </a:solidFill>
                <a:effectLst/>
                <a:latin typeface="+mn-lt"/>
              </a:rPr>
              <a:t> References:</a:t>
            </a:r>
          </a:p>
          <a:p>
            <a:pPr marL="742950" lvl="1" indent="-285750" algn="l">
              <a:buFont typeface="Arial" panose="020B0604020202020204" pitchFamily="34" charset="0"/>
              <a:buChar char="•"/>
            </a:pPr>
            <a:r>
              <a:rPr lang="en-GB" b="0" i="0" dirty="0">
                <a:solidFill>
                  <a:srgbClr val="ECECEC"/>
                </a:solidFill>
                <a:effectLst/>
                <a:latin typeface="+mn-lt"/>
              </a:rPr>
              <a:t>The Big Town Plan may be used as a reference to ensure consistency with wider urban development strategies.</a:t>
            </a:r>
          </a:p>
          <a:p>
            <a:pPr marL="742950" lvl="1" indent="-285750" algn="l">
              <a:buFont typeface="Arial" panose="020B0604020202020204" pitchFamily="34" charset="0"/>
              <a:buChar char="•"/>
            </a:pPr>
            <a:r>
              <a:rPr lang="en-GB" b="0" i="0" dirty="0">
                <a:solidFill>
                  <a:srgbClr val="ECECEC"/>
                </a:solidFill>
                <a:effectLst/>
                <a:latin typeface="+mn-lt"/>
              </a:rPr>
              <a:t>Images should be chosen for their ability to communicate key aspects of the vision clearly and effectively.</a:t>
            </a:r>
          </a:p>
          <a:p>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37</a:t>
            </a:fld>
            <a:endParaRPr lang="en-GB" dirty="0"/>
          </a:p>
        </p:txBody>
      </p:sp>
    </p:spTree>
    <p:extLst>
      <p:ext uri="{BB962C8B-B14F-4D97-AF65-F5344CB8AC3E}">
        <p14:creationId xmlns:p14="http://schemas.microsoft.com/office/powerpoint/2010/main" val="347943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fifth image has steps so learners should NOT select that image as one of those they want to use. </a:t>
            </a:r>
          </a:p>
          <a:p>
            <a:endParaRPr lang="en-GB" dirty="0"/>
          </a:p>
          <a:p>
            <a:r>
              <a:rPr lang="en-GB" dirty="0"/>
              <a:t>Once complete, ask for feedback of the descriptive words that the pairs have discussed. </a:t>
            </a:r>
          </a:p>
          <a:p>
            <a:r>
              <a:rPr lang="en-GB" dirty="0"/>
              <a:t> </a:t>
            </a:r>
          </a:p>
        </p:txBody>
      </p:sp>
      <p:sp>
        <p:nvSpPr>
          <p:cNvPr id="4" name="Slide Number Placeholder 3"/>
          <p:cNvSpPr>
            <a:spLocks noGrp="1"/>
          </p:cNvSpPr>
          <p:nvPr>
            <p:ph type="sldNum" sz="quarter" idx="5"/>
          </p:nvPr>
        </p:nvSpPr>
        <p:spPr/>
        <p:txBody>
          <a:bodyPr/>
          <a:lstStyle/>
          <a:p>
            <a:fld id="{092D88AA-F326-433D-87A4-85BE599D092C}" type="slidenum">
              <a:rPr lang="en-GB" smtClean="0"/>
              <a:t>39</a:t>
            </a:fld>
            <a:endParaRPr lang="en-GB" dirty="0"/>
          </a:p>
        </p:txBody>
      </p:sp>
    </p:spTree>
    <p:extLst>
      <p:ext uri="{BB962C8B-B14F-4D97-AF65-F5344CB8AC3E}">
        <p14:creationId xmlns:p14="http://schemas.microsoft.com/office/powerpoint/2010/main" val="3926163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40</a:t>
            </a:fld>
            <a:endParaRPr lang="en-GB" dirty="0"/>
          </a:p>
        </p:txBody>
      </p:sp>
    </p:spTree>
    <p:extLst>
      <p:ext uri="{BB962C8B-B14F-4D97-AF65-F5344CB8AC3E}">
        <p14:creationId xmlns:p14="http://schemas.microsoft.com/office/powerpoint/2010/main" val="4273282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example of a real vision document taken from the Shrewsbury Big Town Plan.</a:t>
            </a:r>
          </a:p>
          <a:p>
            <a:endParaRPr lang="en-GB" dirty="0"/>
          </a:p>
          <a:p>
            <a:r>
              <a:rPr lang="en-GB" sz="1800" u="sng" dirty="0">
                <a:effectLst/>
                <a:latin typeface="Arial" panose="020B0604020202020204" pitchFamily="34" charset="0"/>
                <a:ea typeface="Calibri" panose="020F0502020204030204" pitchFamily="34" charset="0"/>
              </a:rPr>
              <a:t>https://www.shropshire.gov.uk/media/16707/shrewsbury-big-town-plan.pdf</a:t>
            </a:r>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41</a:t>
            </a:fld>
            <a:endParaRPr lang="en-GB" dirty="0"/>
          </a:p>
        </p:txBody>
      </p:sp>
    </p:spTree>
    <p:extLst>
      <p:ext uri="{BB962C8B-B14F-4D97-AF65-F5344CB8AC3E}">
        <p14:creationId xmlns:p14="http://schemas.microsoft.com/office/powerpoint/2010/main" val="3232939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42</a:t>
            </a:fld>
            <a:endParaRPr lang="en-GB" dirty="0"/>
          </a:p>
        </p:txBody>
      </p:sp>
    </p:spTree>
    <p:extLst>
      <p:ext uri="{BB962C8B-B14F-4D97-AF65-F5344CB8AC3E}">
        <p14:creationId xmlns:p14="http://schemas.microsoft.com/office/powerpoint/2010/main" val="939876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43</a:t>
            </a:fld>
            <a:endParaRPr lang="en-GB" dirty="0"/>
          </a:p>
        </p:txBody>
      </p:sp>
    </p:spTree>
    <p:extLst>
      <p:ext uri="{BB962C8B-B14F-4D97-AF65-F5344CB8AC3E}">
        <p14:creationId xmlns:p14="http://schemas.microsoft.com/office/powerpoint/2010/main" val="399145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4</a:t>
            </a:fld>
            <a:endParaRPr lang="en-GB" dirty="0"/>
          </a:p>
        </p:txBody>
      </p:sp>
    </p:spTree>
    <p:extLst>
      <p:ext uri="{BB962C8B-B14F-4D97-AF65-F5344CB8AC3E}">
        <p14:creationId xmlns:p14="http://schemas.microsoft.com/office/powerpoint/2010/main" val="29521936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may wish to review this before the next lesson.</a:t>
            </a: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44</a:t>
            </a:fld>
            <a:endParaRPr lang="en-GB" dirty="0"/>
          </a:p>
        </p:txBody>
      </p:sp>
    </p:spTree>
    <p:extLst>
      <p:ext uri="{BB962C8B-B14F-4D97-AF65-F5344CB8AC3E}">
        <p14:creationId xmlns:p14="http://schemas.microsoft.com/office/powerpoint/2010/main" val="3161504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may wish to review this before the next lesson.</a:t>
            </a:r>
          </a:p>
          <a:p>
            <a:endParaRPr lang="en-US" dirty="0"/>
          </a:p>
        </p:txBody>
      </p:sp>
      <p:sp>
        <p:nvSpPr>
          <p:cNvPr id="4" name="Slide Number Placeholder 3"/>
          <p:cNvSpPr>
            <a:spLocks noGrp="1"/>
          </p:cNvSpPr>
          <p:nvPr>
            <p:ph type="sldNum" sz="quarter" idx="5"/>
          </p:nvPr>
        </p:nvSpPr>
        <p:spPr/>
        <p:txBody>
          <a:bodyPr/>
          <a:lstStyle/>
          <a:p>
            <a:fld id="{092D88AA-F326-433D-87A4-85BE599D092C}" type="slidenum">
              <a:rPr lang="en-GB" smtClean="0"/>
              <a:t>45</a:t>
            </a:fld>
            <a:endParaRPr lang="en-GB" dirty="0"/>
          </a:p>
        </p:txBody>
      </p:sp>
    </p:spTree>
    <p:extLst>
      <p:ext uri="{BB962C8B-B14F-4D97-AF65-F5344CB8AC3E}">
        <p14:creationId xmlns:p14="http://schemas.microsoft.com/office/powerpoint/2010/main" val="2130855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46</a:t>
            </a:fld>
            <a:endParaRPr lang="en-GB" dirty="0"/>
          </a:p>
        </p:txBody>
      </p:sp>
    </p:spTree>
    <p:extLst>
      <p:ext uri="{BB962C8B-B14F-4D97-AF65-F5344CB8AC3E}">
        <p14:creationId xmlns:p14="http://schemas.microsoft.com/office/powerpoint/2010/main" val="7386382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32696-AAF9-5CA6-2833-CD2B9018B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508F2-9865-8C2E-0FAE-80642EF5C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E3046-E77D-EEE3-E6D2-9451EB9E82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33B12A0-3C77-4F89-0545-7E239378CE60}"/>
              </a:ext>
            </a:extLst>
          </p:cNvPr>
          <p:cNvSpPr>
            <a:spLocks noGrp="1"/>
          </p:cNvSpPr>
          <p:nvPr>
            <p:ph type="sldNum" sz="quarter" idx="5"/>
          </p:nvPr>
        </p:nvSpPr>
        <p:spPr/>
        <p:txBody>
          <a:bodyPr/>
          <a:lstStyle/>
          <a:p>
            <a:fld id="{092D88AA-F326-433D-87A4-85BE599D092C}" type="slidenum">
              <a:rPr lang="en-GB" smtClean="0"/>
              <a:t>47</a:t>
            </a:fld>
            <a:endParaRPr lang="en-GB" dirty="0"/>
          </a:p>
        </p:txBody>
      </p:sp>
    </p:spTree>
    <p:extLst>
      <p:ext uri="{BB962C8B-B14F-4D97-AF65-F5344CB8AC3E}">
        <p14:creationId xmlns:p14="http://schemas.microsoft.com/office/powerpoint/2010/main" val="147068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Advise learners that community elements are anything that is related to or will have an impact on the community.  For example, a feature of the development that is designed to improve pedestrian links. </a:t>
            </a:r>
          </a:p>
        </p:txBody>
      </p:sp>
      <p:sp>
        <p:nvSpPr>
          <p:cNvPr id="4" name="Slide Number Placeholder 3"/>
          <p:cNvSpPr>
            <a:spLocks noGrp="1"/>
          </p:cNvSpPr>
          <p:nvPr>
            <p:ph type="sldNum" sz="quarter" idx="5"/>
          </p:nvPr>
        </p:nvSpPr>
        <p:spPr/>
        <p:txBody>
          <a:bodyPr/>
          <a:lstStyle/>
          <a:p>
            <a:fld id="{092D88AA-F326-433D-87A4-85BE599D092C}" type="slidenum">
              <a:rPr lang="en-GB" smtClean="0"/>
              <a:t>49</a:t>
            </a:fld>
            <a:endParaRPr lang="en-GB" dirty="0"/>
          </a:p>
        </p:txBody>
      </p:sp>
    </p:spTree>
    <p:extLst>
      <p:ext uri="{BB962C8B-B14F-4D97-AF65-F5344CB8AC3E}">
        <p14:creationId xmlns:p14="http://schemas.microsoft.com/office/powerpoint/2010/main" val="31185746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2D88AA-F326-433D-87A4-85BE599D092C}" type="slidenum">
              <a:rPr lang="en-GB" smtClean="0"/>
              <a:t>52</a:t>
            </a:fld>
            <a:endParaRPr lang="en-GB" dirty="0"/>
          </a:p>
        </p:txBody>
      </p:sp>
    </p:spTree>
    <p:extLst>
      <p:ext uri="{BB962C8B-B14F-4D97-AF65-F5344CB8AC3E}">
        <p14:creationId xmlns:p14="http://schemas.microsoft.com/office/powerpoint/2010/main" val="32091414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55</a:t>
            </a:fld>
            <a:endParaRPr lang="en-GB" dirty="0"/>
          </a:p>
        </p:txBody>
      </p:sp>
    </p:spTree>
    <p:extLst>
      <p:ext uri="{BB962C8B-B14F-4D97-AF65-F5344CB8AC3E}">
        <p14:creationId xmlns:p14="http://schemas.microsoft.com/office/powerpoint/2010/main" val="3544722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This reflective activity is to draw upon lessons 1, 2 and 3.  It is to look at the wider range of communication skills that have been developed.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Speaking skills: Give a 5-minute speech on a given topic. </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r>
              <a:rPr lang="en-GB" sz="1800" dirty="0">
                <a:effectLst/>
                <a:latin typeface="Arial" panose="020B0604020202020204" pitchFamily="34" charset="0"/>
                <a:ea typeface="Calibri" panose="020F0502020204030204" pitchFamily="34" charset="0"/>
                <a:cs typeface="Arial" panose="020B0604020202020204" pitchFamily="34" charset="0"/>
              </a:rPr>
              <a:t>Feedback methods: Write a constructive feedback paragraph for a peer's work, focusing on specific areas for improvement.</a:t>
            </a:r>
          </a:p>
          <a:p>
            <a:r>
              <a:rPr lang="en-GB" sz="1800" dirty="0">
                <a:effectLst/>
                <a:latin typeface="Arial" panose="020B0604020202020204" pitchFamily="34" charset="0"/>
                <a:ea typeface="Calibri" panose="020F0502020204030204" pitchFamily="34" charset="0"/>
                <a:cs typeface="Arial" panose="020B0604020202020204" pitchFamily="34" charset="0"/>
              </a:rPr>
              <a:t> </a:t>
            </a:r>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57</a:t>
            </a:fld>
            <a:endParaRPr lang="en-GB" dirty="0"/>
          </a:p>
        </p:txBody>
      </p:sp>
    </p:spTree>
    <p:extLst>
      <p:ext uri="{BB962C8B-B14F-4D97-AF65-F5344CB8AC3E}">
        <p14:creationId xmlns:p14="http://schemas.microsoft.com/office/powerpoint/2010/main" val="42864642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58</a:t>
            </a:fld>
            <a:endParaRPr lang="en-GB" dirty="0"/>
          </a:p>
        </p:txBody>
      </p:sp>
    </p:spTree>
    <p:extLst>
      <p:ext uri="{BB962C8B-B14F-4D97-AF65-F5344CB8AC3E}">
        <p14:creationId xmlns:p14="http://schemas.microsoft.com/office/powerpoint/2010/main" val="18592496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may wish to review this before the next lesson.</a:t>
            </a:r>
          </a:p>
          <a:p>
            <a:endParaRPr lang="en-US" dirty="0"/>
          </a:p>
        </p:txBody>
      </p:sp>
      <p:sp>
        <p:nvSpPr>
          <p:cNvPr id="4" name="Slide Number Placeholder 3"/>
          <p:cNvSpPr>
            <a:spLocks noGrp="1"/>
          </p:cNvSpPr>
          <p:nvPr>
            <p:ph type="sldNum" sz="quarter" idx="5"/>
          </p:nvPr>
        </p:nvSpPr>
        <p:spPr/>
        <p:txBody>
          <a:bodyPr/>
          <a:lstStyle/>
          <a:p>
            <a:fld id="{092D88AA-F326-433D-87A4-85BE599D092C}" type="slidenum">
              <a:rPr lang="en-GB" smtClean="0"/>
              <a:t>59</a:t>
            </a:fld>
            <a:endParaRPr lang="en-GB" dirty="0"/>
          </a:p>
        </p:txBody>
      </p:sp>
    </p:spTree>
    <p:extLst>
      <p:ext uri="{BB962C8B-B14F-4D97-AF65-F5344CB8AC3E}">
        <p14:creationId xmlns:p14="http://schemas.microsoft.com/office/powerpoint/2010/main" val="1186423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learners:</a:t>
            </a:r>
          </a:p>
          <a:p>
            <a:r>
              <a:rPr lang="en-GB" dirty="0"/>
              <a:t>In this 10-lesson programme of learning, you'll be working on a practical regeneration project that will serve as the foundation for developing your communication and collaboration skills. This project will provide a realistic scenario that mirrors the types of challenges and interactions you'll face in your future careers within the construction industry.</a:t>
            </a:r>
          </a:p>
          <a:p>
            <a:endParaRPr lang="en-GB" dirty="0"/>
          </a:p>
          <a:p>
            <a:r>
              <a:rPr lang="en-GB" dirty="0"/>
              <a:t>As you progress through the lessons, you'll focus on building discrete skills that are essential for effective communication and collaboration. These skills include analysing your target audience, synthesising relevant information, writing persuasively and descriptively, using visual communication methods, engaging in professional discussions, delivering impactful presentations, employing persuasive speaking techniques, giving and receiving feedback, communicating via video, and reviewing and reflecting on your communications.</a:t>
            </a:r>
          </a:p>
          <a:p>
            <a:endParaRPr lang="en-GB" dirty="0"/>
          </a:p>
          <a:p>
            <a:r>
              <a:rPr lang="en-GB" dirty="0"/>
              <a:t>Each lesson will build upon the previous one, allowing you to apply your newly acquired skills to different aspects of the regeneration project. By working in small groups, you'll have the opportunity to draw upon and apply knowledge from Core Content areas 8-11, further enhancing your understanding of the subject matter.</a:t>
            </a:r>
          </a:p>
        </p:txBody>
      </p:sp>
      <p:sp>
        <p:nvSpPr>
          <p:cNvPr id="4" name="Slide Number Placeholder 3"/>
          <p:cNvSpPr>
            <a:spLocks noGrp="1"/>
          </p:cNvSpPr>
          <p:nvPr>
            <p:ph type="sldNum" sz="quarter" idx="5"/>
          </p:nvPr>
        </p:nvSpPr>
        <p:spPr/>
        <p:txBody>
          <a:bodyPr/>
          <a:lstStyle/>
          <a:p>
            <a:fld id="{092D88AA-F326-433D-87A4-85BE599D092C}" type="slidenum">
              <a:rPr lang="en-GB" smtClean="0"/>
              <a:t>5</a:t>
            </a:fld>
            <a:endParaRPr lang="en-GB" dirty="0"/>
          </a:p>
        </p:txBody>
      </p:sp>
    </p:spTree>
    <p:extLst>
      <p:ext uri="{BB962C8B-B14F-4D97-AF65-F5344CB8AC3E}">
        <p14:creationId xmlns:p14="http://schemas.microsoft.com/office/powerpoint/2010/main" val="23881083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60</a:t>
            </a:fld>
            <a:endParaRPr lang="en-GB" dirty="0"/>
          </a:p>
        </p:txBody>
      </p:sp>
    </p:spTree>
    <p:extLst>
      <p:ext uri="{BB962C8B-B14F-4D97-AF65-F5344CB8AC3E}">
        <p14:creationId xmlns:p14="http://schemas.microsoft.com/office/powerpoint/2010/main" val="41130913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32696-AAF9-5CA6-2833-CD2B9018B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508F2-9865-8C2E-0FAE-80642EF5C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E3046-E77D-EEE3-E6D2-9451EB9E8244}"/>
              </a:ext>
            </a:extLst>
          </p:cNvPr>
          <p:cNvSpPr>
            <a:spLocks noGrp="1"/>
          </p:cNvSpPr>
          <p:nvPr>
            <p:ph type="body" idx="1"/>
          </p:nvPr>
        </p:nvSpPr>
        <p:spPr/>
        <p:txBody>
          <a:bodyPr/>
          <a:lstStyle/>
          <a:p>
            <a:pPr algn="l"/>
            <a:r>
              <a:rPr lang="en-GB" b="0" i="0" dirty="0">
                <a:solidFill>
                  <a:srgbClr val="ECECEC"/>
                </a:solidFill>
                <a:effectLst/>
                <a:latin typeface="Söhne"/>
              </a:rPr>
              <a:t>Advise learners:</a:t>
            </a:r>
          </a:p>
          <a:p>
            <a:pPr algn="l"/>
            <a:endParaRPr lang="en-GB" b="0" i="0" dirty="0">
              <a:solidFill>
                <a:srgbClr val="ECECEC"/>
              </a:solidFill>
              <a:effectLst/>
              <a:latin typeface="Söhne"/>
            </a:endParaRPr>
          </a:p>
          <a:p>
            <a:pPr algn="l"/>
            <a:r>
              <a:rPr lang="en-GB" b="0" i="0" dirty="0">
                <a:solidFill>
                  <a:srgbClr val="ECECEC"/>
                </a:solidFill>
                <a:effectLst/>
                <a:latin typeface="Söhne"/>
              </a:rPr>
              <a:t>First, we'll look at how to review sources of information critically, distinguishing between what's relevant and what can be set aside. This skill is paramount in an age where information is abundant but varying in quality.</a:t>
            </a:r>
          </a:p>
          <a:p>
            <a:pPr algn="l"/>
            <a:r>
              <a:rPr lang="en-GB" b="0" i="0" dirty="0">
                <a:solidFill>
                  <a:srgbClr val="ECECEC"/>
                </a:solidFill>
                <a:effectLst/>
                <a:latin typeface="Söhne"/>
              </a:rPr>
              <a:t>Next, you'll learn to create summaries from the information gathered. This isn't just about reducing content but about highlighting what's pertinent to our projects and objectives.</a:t>
            </a:r>
          </a:p>
          <a:p>
            <a:pPr algn="l"/>
            <a:r>
              <a:rPr lang="en-GB" b="0" i="0" dirty="0">
                <a:solidFill>
                  <a:srgbClr val="ECECEC"/>
                </a:solidFill>
                <a:effectLst/>
                <a:latin typeface="Söhne"/>
              </a:rPr>
              <a:t>Then, we'll dive into drafting a press release. This exercise will not only test your ability to summarise but also how you communicate complex information in an accessible and engaging manner.</a:t>
            </a:r>
          </a:p>
          <a:p>
            <a:pPr algn="l"/>
            <a:r>
              <a:rPr lang="en-GB" b="0" i="0" dirty="0">
                <a:solidFill>
                  <a:srgbClr val="ECECEC"/>
                </a:solidFill>
                <a:effectLst/>
                <a:latin typeface="Söhne"/>
              </a:rPr>
              <a:t>Finally, we'll simulate a real-world scenario where you'll communicate your draft press release to your manager (teacher) and respond to feedback, mirroring the iterative process of professional communication.</a:t>
            </a:r>
          </a:p>
          <a:p>
            <a:pPr algn="l"/>
            <a:r>
              <a:rPr lang="en-GB" b="0" i="0" dirty="0">
                <a:solidFill>
                  <a:srgbClr val="ECECEC"/>
                </a:solidFill>
                <a:effectLst/>
                <a:latin typeface="Söhne"/>
              </a:rPr>
              <a:t>This session is designed to be interactive, so you are encouraged to engage, ask questions and share insights.</a:t>
            </a:r>
          </a:p>
          <a:p>
            <a:endParaRPr lang="en-GB" dirty="0"/>
          </a:p>
        </p:txBody>
      </p:sp>
      <p:sp>
        <p:nvSpPr>
          <p:cNvPr id="4" name="Slide Number Placeholder 3">
            <a:extLst>
              <a:ext uri="{FF2B5EF4-FFF2-40B4-BE49-F238E27FC236}">
                <a16:creationId xmlns:a16="http://schemas.microsoft.com/office/drawing/2014/main" id="{233B12A0-3C77-4F89-0545-7E239378CE60}"/>
              </a:ext>
            </a:extLst>
          </p:cNvPr>
          <p:cNvSpPr>
            <a:spLocks noGrp="1"/>
          </p:cNvSpPr>
          <p:nvPr>
            <p:ph type="sldNum" sz="quarter" idx="5"/>
          </p:nvPr>
        </p:nvSpPr>
        <p:spPr/>
        <p:txBody>
          <a:bodyPr/>
          <a:lstStyle/>
          <a:p>
            <a:fld id="{092D88AA-F326-433D-87A4-85BE599D092C}" type="slidenum">
              <a:rPr lang="en-GB" smtClean="0"/>
              <a:t>61</a:t>
            </a:fld>
            <a:endParaRPr lang="en-GB" dirty="0"/>
          </a:p>
        </p:txBody>
      </p:sp>
    </p:spTree>
    <p:extLst>
      <p:ext uri="{BB962C8B-B14F-4D97-AF65-F5344CB8AC3E}">
        <p14:creationId xmlns:p14="http://schemas.microsoft.com/office/powerpoint/2010/main" val="3586026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ECECEC"/>
                </a:solidFill>
                <a:effectLst/>
                <a:latin typeface="Söhne"/>
              </a:rPr>
              <a:t>Ask learners the question that might seem simple at first glance but is deeply significant in the context of environmental management and construction: what is a floodplain? Tell learners to think about this not just in geographical terms but consider its implications for construction and urban planning. </a:t>
            </a:r>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62</a:t>
            </a:fld>
            <a:endParaRPr lang="en-GB" dirty="0"/>
          </a:p>
        </p:txBody>
      </p:sp>
    </p:spTree>
    <p:extLst>
      <p:ext uri="{BB962C8B-B14F-4D97-AF65-F5344CB8AC3E}">
        <p14:creationId xmlns:p14="http://schemas.microsoft.com/office/powerpoint/2010/main" val="7512859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Advise learners that a floodplain is the low-lying land adjacent to a river that gets flooded when water levels rise. The Environment Agency classifies floodplains into three zones based on flood risk – little to no risk in zone 1, low to medium risk in zone 2 and high risk in zone 3. Understanding where a construction project lies within these zones is critical for planning.</a:t>
            </a:r>
          </a:p>
        </p:txBody>
      </p:sp>
      <p:sp>
        <p:nvSpPr>
          <p:cNvPr id="4" name="Slide Number Placeholder 3"/>
          <p:cNvSpPr>
            <a:spLocks noGrp="1"/>
          </p:cNvSpPr>
          <p:nvPr>
            <p:ph type="sldNum" sz="quarter" idx="5"/>
          </p:nvPr>
        </p:nvSpPr>
        <p:spPr/>
        <p:txBody>
          <a:bodyPr/>
          <a:lstStyle/>
          <a:p>
            <a:fld id="{092D88AA-F326-433D-87A4-85BE599D092C}" type="slidenum">
              <a:rPr lang="en-GB" smtClean="0"/>
              <a:t>63</a:t>
            </a:fld>
            <a:endParaRPr lang="en-GB" dirty="0"/>
          </a:p>
        </p:txBody>
      </p:sp>
    </p:spTree>
    <p:extLst>
      <p:ext uri="{BB962C8B-B14F-4D97-AF65-F5344CB8AC3E}">
        <p14:creationId xmlns:p14="http://schemas.microsoft.com/office/powerpoint/2010/main" val="8106152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ECECEC"/>
                </a:solidFill>
                <a:effectLst/>
                <a:latin typeface="Söhne"/>
              </a:rPr>
              <a:t>Advise learners:</a:t>
            </a:r>
          </a:p>
          <a:p>
            <a:pPr algn="l"/>
            <a:endParaRPr lang="en-GB" b="0" i="0" dirty="0">
              <a:solidFill>
                <a:srgbClr val="ECECEC"/>
              </a:solidFill>
              <a:effectLst/>
              <a:latin typeface="Söhne"/>
            </a:endParaRPr>
          </a:p>
          <a:p>
            <a:pPr algn="l"/>
            <a:r>
              <a:rPr lang="en-GB" b="0" i="0" dirty="0">
                <a:solidFill>
                  <a:srgbClr val="ECECEC"/>
                </a:solidFill>
                <a:effectLst/>
                <a:latin typeface="Söhne"/>
              </a:rPr>
              <a:t>Flood zone maps serve an important role in the construction industry, acting as vital communication tools for a variety of stakeholders, including developers, planners, engineers, local authorities and the community at large. Their purpose extends beyond mere geographical delineation, embedding into the strategic planning, risk management and community engagement processes integral to successful construction projects. Here's how they function as a key communication tool:</a:t>
            </a:r>
          </a:p>
          <a:p>
            <a:pPr algn="l"/>
            <a:r>
              <a:rPr lang="en-GB" b="1" i="0" dirty="0">
                <a:solidFill>
                  <a:srgbClr val="ECECEC"/>
                </a:solidFill>
                <a:effectLst/>
                <a:latin typeface="Söhne"/>
              </a:rPr>
              <a:t>Risk assessment and management</a:t>
            </a:r>
          </a:p>
          <a:p>
            <a:pPr algn="l"/>
            <a:r>
              <a:rPr lang="en-GB" b="0" i="0" dirty="0">
                <a:solidFill>
                  <a:srgbClr val="ECECEC"/>
                </a:solidFill>
                <a:effectLst/>
                <a:latin typeface="Söhne"/>
              </a:rPr>
              <a:t>Flood zone maps provide detailed insights into areas prone to flooding, allowing construction professionals to assess the potential risks to new developments. This information is essential for making informed decisions about site selection, design considerations and the implementation of flood defence measures.</a:t>
            </a:r>
          </a:p>
          <a:p>
            <a:pPr algn="l"/>
            <a:r>
              <a:rPr lang="en-GB" b="1" i="0" dirty="0">
                <a:solidFill>
                  <a:srgbClr val="ECECEC"/>
                </a:solidFill>
                <a:effectLst/>
                <a:latin typeface="Söhne"/>
              </a:rPr>
              <a:t>Planning and regulation</a:t>
            </a:r>
          </a:p>
          <a:p>
            <a:pPr algn="l"/>
            <a:r>
              <a:rPr lang="en-GB" b="0" i="0" dirty="0">
                <a:solidFill>
                  <a:srgbClr val="ECECEC"/>
                </a:solidFill>
                <a:effectLst/>
                <a:latin typeface="Söhne"/>
              </a:rPr>
              <a:t>These maps are instrumental in planning processes, helping to determine where development should be avoided or where special construction techniques and materials are required to mitigate flood risk. They guide regulatory compliance, ensuring that construction projects adhere to local and national policies aimed at managing flood risk and protecting vulnerable areas.</a:t>
            </a:r>
          </a:p>
          <a:p>
            <a:pPr algn="l"/>
            <a:r>
              <a:rPr lang="en-GB" b="1" i="0" dirty="0">
                <a:solidFill>
                  <a:srgbClr val="ECECEC"/>
                </a:solidFill>
                <a:effectLst/>
                <a:latin typeface="Söhne"/>
              </a:rPr>
              <a:t>Stakeholder communication</a:t>
            </a:r>
          </a:p>
          <a:p>
            <a:pPr algn="l"/>
            <a:r>
              <a:rPr lang="en-GB" b="0" i="0" dirty="0">
                <a:solidFill>
                  <a:srgbClr val="ECECEC"/>
                </a:solidFill>
                <a:effectLst/>
                <a:latin typeface="Söhne"/>
              </a:rPr>
              <a:t>Flood zone maps communicate complex risk information in a visual format that's more easily understood by non-specialists. They are crucial in consultations and discussions with the community, local authorities and other stakeholders, providing a clear basis for discussing the implications of proposed developments and the measures taken to mitigate flood risks.</a:t>
            </a:r>
          </a:p>
          <a:p>
            <a:pPr algn="l"/>
            <a:r>
              <a:rPr lang="en-GB" b="1" i="0" dirty="0">
                <a:solidFill>
                  <a:srgbClr val="ECECEC"/>
                </a:solidFill>
                <a:effectLst/>
                <a:latin typeface="Söhne"/>
              </a:rPr>
              <a:t>Insurance and investment decisions</a:t>
            </a:r>
          </a:p>
          <a:p>
            <a:pPr algn="l"/>
            <a:r>
              <a:rPr lang="en-GB" b="0" i="0" dirty="0">
                <a:solidFill>
                  <a:srgbClr val="ECECEC"/>
                </a:solidFill>
                <a:effectLst/>
                <a:latin typeface="Söhne"/>
              </a:rPr>
              <a:t>For developers and property owners, flood zone maps influence decisions regarding insurance premiums and coverage options. They also affect investment decisions, as properties within high-risk zones may require additional measures to protect against flooding, affecting overall project costs and viability.</a:t>
            </a: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64</a:t>
            </a:fld>
            <a:endParaRPr lang="en-GB" dirty="0"/>
          </a:p>
        </p:txBody>
      </p:sp>
    </p:spTree>
    <p:extLst>
      <p:ext uri="{BB962C8B-B14F-4D97-AF65-F5344CB8AC3E}">
        <p14:creationId xmlns:p14="http://schemas.microsoft.com/office/powerpoint/2010/main" val="18203615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Advise learners to divide the links between them, research for around 20 minutes and then discuss their findings with their group. </a:t>
            </a:r>
          </a:p>
          <a:p>
            <a:endParaRPr lang="en-GB" dirty="0"/>
          </a:p>
          <a:p>
            <a:r>
              <a:rPr lang="en-GB" dirty="0"/>
              <a:t>This activity is designed to apply what we've discussed about floodplains and synthesise information through collaborative research. You'll be working in small groups to explore best practices related to floodplains and identify flood risks specific to a development area. This exercise will not only deepen your understanding but also enhance your teamwork and research skills.</a:t>
            </a:r>
          </a:p>
          <a:p>
            <a:endParaRPr lang="en-GB" dirty="0"/>
          </a:p>
          <a:p>
            <a:r>
              <a:rPr lang="en-GB" dirty="0"/>
              <a:t>Complete the </a:t>
            </a:r>
            <a:r>
              <a:rPr lang="en-GB" b="1" dirty="0"/>
              <a:t>Riverside flooding worksheet </a:t>
            </a:r>
            <a:r>
              <a:rPr lang="en-GB" dirty="0"/>
              <a:t>to compile your findings. This will help you organise the information you gather and ensure a comprehensive review of flood risks.</a:t>
            </a:r>
          </a:p>
          <a:p>
            <a:endParaRPr lang="en-GB" dirty="0"/>
          </a:p>
          <a:p>
            <a:r>
              <a:rPr lang="en-GB" dirty="0"/>
              <a:t>Once completed, you'll have the opportunity to share your group's findings with the class. This is a chance to learn from each other and perhaps incorporate new insights into your worksheet.</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65</a:t>
            </a:fld>
            <a:endParaRPr lang="en-GB" dirty="0"/>
          </a:p>
        </p:txBody>
      </p:sp>
    </p:spTree>
    <p:extLst>
      <p:ext uri="{BB962C8B-B14F-4D97-AF65-F5344CB8AC3E}">
        <p14:creationId xmlns:p14="http://schemas.microsoft.com/office/powerpoint/2010/main" val="9939036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Advise learners:</a:t>
            </a:r>
          </a:p>
          <a:p>
            <a:endParaRPr lang="en-GB" dirty="0"/>
          </a:p>
          <a:p>
            <a:r>
              <a:rPr lang="en-GB" dirty="0"/>
              <a:t>In the construction industry, communication extends beyond simple exchanges of information. It's about building trust, particularly when dealing with sensitive topics like flood management in new projects. This portion of our session looks into the art of conveying sensitive information in a way that fosters understanding and collaboration.</a:t>
            </a:r>
          </a:p>
          <a:p>
            <a:endParaRPr lang="en-GB" dirty="0"/>
          </a:p>
          <a:p>
            <a:r>
              <a:rPr lang="en-GB" dirty="0"/>
              <a:t>Open, honest and transparent communication forms the basis of trust between construction professionals and the communities they serve. When people are well-informed and feel heard, their support for a project increases, as does their confidence in those leading it.</a:t>
            </a:r>
          </a:p>
          <a:p>
            <a:endParaRPr lang="en-GB" dirty="0"/>
          </a:p>
          <a:p>
            <a:r>
              <a:rPr lang="en-GB" dirty="0"/>
              <a:t>Consider why individuals might have concerns about flood management in new developments. It's not just the immediate risk of flooding that worries people but also the long-term implications for their homes, communities and natural habitats. Addressing these concerns effectively requires not only technical solutions but also empathetic communication that acknowledges people's fears and provides clear, reassuring information about the measures being taken to mitigate risks.</a:t>
            </a:r>
          </a:p>
          <a:p>
            <a:endParaRPr lang="en-GB" dirty="0"/>
          </a:p>
          <a:p>
            <a:r>
              <a:rPr lang="en-GB" dirty="0"/>
              <a:t>Keep in mind the power of your words and the importance of framing your messages in a way that respects and addresses the concerns of all stakeholders.</a:t>
            </a:r>
          </a:p>
        </p:txBody>
      </p:sp>
      <p:sp>
        <p:nvSpPr>
          <p:cNvPr id="4" name="Slide Number Placeholder 3"/>
          <p:cNvSpPr>
            <a:spLocks noGrp="1"/>
          </p:cNvSpPr>
          <p:nvPr>
            <p:ph type="sldNum" sz="quarter" idx="5"/>
          </p:nvPr>
        </p:nvSpPr>
        <p:spPr/>
        <p:txBody>
          <a:bodyPr/>
          <a:lstStyle/>
          <a:p>
            <a:fld id="{092D88AA-F326-433D-87A4-85BE599D092C}" type="slidenum">
              <a:rPr lang="en-GB" smtClean="0"/>
              <a:t>66</a:t>
            </a:fld>
            <a:endParaRPr lang="en-GB" dirty="0"/>
          </a:p>
        </p:txBody>
      </p:sp>
    </p:spTree>
    <p:extLst>
      <p:ext uri="{BB962C8B-B14F-4D97-AF65-F5344CB8AC3E}">
        <p14:creationId xmlns:p14="http://schemas.microsoft.com/office/powerpoint/2010/main" val="11375798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key points to consider when communicating about sensitive topics:</a:t>
            </a:r>
          </a:p>
          <a:p>
            <a:endParaRPr lang="en-GB" dirty="0"/>
          </a:p>
          <a:p>
            <a:pPr marL="171450" indent="-171450">
              <a:buFont typeface="Arial" panose="020B0604020202020204" pitchFamily="34" charset="0"/>
              <a:buChar char="•"/>
            </a:pPr>
            <a:r>
              <a:rPr lang="en-GB" dirty="0"/>
              <a:t>Be transparent and honest: provide accurate and up-to-date information about the project, including its goals, timeline and potential impacts.</a:t>
            </a:r>
          </a:p>
          <a:p>
            <a:pPr marL="171450" indent="-171450">
              <a:buFont typeface="Arial" panose="020B0604020202020204" pitchFamily="34" charset="0"/>
              <a:buChar char="•"/>
            </a:pPr>
            <a:r>
              <a:rPr lang="en-GB" dirty="0"/>
              <a:t>Acknowledge concerns: don't ignore or dismiss any worries raised by the community or stakeholders. Instead, address them head on and provide clear explanations on how these concerns will be mitigated or managed.</a:t>
            </a:r>
          </a:p>
          <a:p>
            <a:pPr marL="171450" indent="-171450">
              <a:buFont typeface="Arial" panose="020B0604020202020204" pitchFamily="34" charset="0"/>
              <a:buChar char="•"/>
            </a:pPr>
            <a:r>
              <a:rPr lang="en-GB" dirty="0"/>
              <a:t>Highlight benefits: focus on the positive aspects of the project, such as economic growth, job creation, improved infrastructure or enhanced recreational opportunities.</a:t>
            </a:r>
          </a:p>
          <a:p>
            <a:pPr marL="171450" indent="-171450">
              <a:buFont typeface="Arial" panose="020B0604020202020204" pitchFamily="34" charset="0"/>
              <a:buChar char="•"/>
            </a:pPr>
            <a:r>
              <a:rPr lang="en-GB" dirty="0"/>
              <a:t>Use clear and concise language: avoid jargon or technical terms that may confuse or alienate your audience. Use simple, easy-to-understand language that effectively conveys your message.</a:t>
            </a:r>
          </a:p>
          <a:p>
            <a:pPr marL="171450" indent="-171450">
              <a:buFont typeface="Arial" panose="020B0604020202020204" pitchFamily="34" charset="0"/>
              <a:buChar char="•"/>
            </a:pPr>
            <a:r>
              <a:rPr lang="en-GB" dirty="0"/>
              <a:t>Engage in active listening: encourage open dialogue and actively listen to feedback from the community and stakeholders. Show that their input is valued and considered in the decision-making process.</a:t>
            </a:r>
          </a:p>
          <a:p>
            <a:pPr marL="171450" indent="-171450">
              <a:buFont typeface="Arial" panose="020B0604020202020204" pitchFamily="34" charset="0"/>
              <a:buChar char="•"/>
            </a:pPr>
            <a:r>
              <a:rPr lang="en-GB" dirty="0"/>
              <a:t>Provide regular updates: keep the community informed about the project's progress, milestones and any changes or adjustments made along the way.</a:t>
            </a:r>
          </a:p>
          <a:p>
            <a:endParaRPr lang="en-GB" b="1" dirty="0"/>
          </a:p>
        </p:txBody>
      </p:sp>
      <p:sp>
        <p:nvSpPr>
          <p:cNvPr id="4" name="Slide Number Placeholder 3"/>
          <p:cNvSpPr>
            <a:spLocks noGrp="1"/>
          </p:cNvSpPr>
          <p:nvPr>
            <p:ph type="sldNum" sz="quarter" idx="5"/>
          </p:nvPr>
        </p:nvSpPr>
        <p:spPr/>
        <p:txBody>
          <a:bodyPr/>
          <a:lstStyle/>
          <a:p>
            <a:fld id="{092D88AA-F326-433D-87A4-85BE599D092C}" type="slidenum">
              <a:rPr lang="en-GB" smtClean="0"/>
              <a:t>67</a:t>
            </a:fld>
            <a:endParaRPr lang="en-GB" dirty="0"/>
          </a:p>
        </p:txBody>
      </p:sp>
    </p:spTree>
    <p:extLst>
      <p:ext uri="{BB962C8B-B14F-4D97-AF65-F5344CB8AC3E}">
        <p14:creationId xmlns:p14="http://schemas.microsoft.com/office/powerpoint/2010/main" val="18758190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9261B"/>
                </a:solidFill>
                <a:effectLst/>
                <a:latin typeface="__tiempos_b6f14e"/>
              </a:rPr>
              <a:t>Highlight to learners how press releases are used in the construction industry for regeneration projects:</a:t>
            </a:r>
          </a:p>
          <a:p>
            <a:pPr algn="l"/>
            <a:endParaRPr lang="en-GB" b="0" i="0" dirty="0">
              <a:solidFill>
                <a:srgbClr val="29261B"/>
              </a:solidFill>
              <a:effectLst/>
              <a:latin typeface="__tiempos_b6f14e"/>
            </a:endParaRPr>
          </a:p>
          <a:p>
            <a:pPr algn="l">
              <a:buFont typeface="+mj-lt"/>
              <a:buAutoNum type="arabicPeriod"/>
            </a:pPr>
            <a:r>
              <a:rPr lang="en-GB" b="0" i="0" dirty="0">
                <a:solidFill>
                  <a:srgbClr val="29261B"/>
                </a:solidFill>
                <a:effectLst/>
                <a:latin typeface="__tiempos_b6f14e"/>
              </a:rPr>
              <a:t> Announcing new projects: press releases are issued to announce the launch of new regeneration projects, providing details about the project's scope, goals, timeline and partners involved.</a:t>
            </a:r>
          </a:p>
          <a:p>
            <a:pPr algn="l">
              <a:buFont typeface="+mj-lt"/>
              <a:buAutoNum type="arabicPeriod"/>
            </a:pPr>
            <a:r>
              <a:rPr lang="en-GB" b="0" i="0" dirty="0">
                <a:solidFill>
                  <a:srgbClr val="29261B"/>
                </a:solidFill>
                <a:effectLst/>
                <a:latin typeface="__tiempos_b6f14e"/>
              </a:rPr>
              <a:t> Highlighting project milestones: as the project progresses, press releases are used to showcase significant milestones, such as the completion of key phases, topping-out ceremonies or the opening of new facilities.</a:t>
            </a:r>
          </a:p>
          <a:p>
            <a:pPr algn="l">
              <a:buFont typeface="+mj-lt"/>
              <a:buAutoNum type="arabicPeriod"/>
            </a:pPr>
            <a:r>
              <a:rPr lang="en-GB" b="0" i="0" dirty="0">
                <a:solidFill>
                  <a:srgbClr val="29261B"/>
                </a:solidFill>
                <a:effectLst/>
                <a:latin typeface="__tiempos_b6f14e"/>
              </a:rPr>
              <a:t> Communicating community benefits: press releases can emphasise the positive impact of the regeneration project on the local community, such as job creation, improved infrastructure or enhanced public spaces.</a:t>
            </a:r>
          </a:p>
          <a:p>
            <a:pPr algn="l">
              <a:buFont typeface="+mj-lt"/>
              <a:buAutoNum type="arabicPeriod"/>
            </a:pPr>
            <a:r>
              <a:rPr lang="en-GB" b="0" i="0" dirty="0">
                <a:solidFill>
                  <a:srgbClr val="29261B"/>
                </a:solidFill>
                <a:effectLst/>
                <a:latin typeface="__tiempos_b6f14e"/>
              </a:rPr>
              <a:t> Addressing concerns or issues: if the project faces challenges or concerns from the community, press releases can be used to address these issues head-on, provide clarity and reassure stakeholders about the measures being taken to mitigate them.</a:t>
            </a:r>
          </a:p>
          <a:p>
            <a:pPr algn="l">
              <a:buFont typeface="+mj-lt"/>
              <a:buAutoNum type="arabicPeriod"/>
            </a:pPr>
            <a:r>
              <a:rPr lang="en-GB" b="0" i="0" dirty="0">
                <a:solidFill>
                  <a:srgbClr val="29261B"/>
                </a:solidFill>
                <a:effectLst/>
                <a:latin typeface="__tiempos_b6f14e"/>
              </a:rPr>
              <a:t> Showcasing sustainability and innovation: regeneration projects often incorporate sustainable design features or innovative construction techniques. Press releases can highlight these aspects to demonstrate the project's commitment to environmental responsibility and technological advancement.</a:t>
            </a:r>
          </a:p>
          <a:p>
            <a:pPr algn="l">
              <a:buFont typeface="+mj-lt"/>
              <a:buAutoNum type="arabicPeriod"/>
            </a:pPr>
            <a:r>
              <a:rPr lang="en-GB" b="0" i="0" dirty="0">
                <a:solidFill>
                  <a:srgbClr val="29261B"/>
                </a:solidFill>
                <a:effectLst/>
                <a:latin typeface="__tiempos_b6f14e"/>
              </a:rPr>
              <a:t> Inviting media coverage: press releases are designed to attract media attention and encourage journalists to cover the regeneration project. By providing compelling information and a clear news angle, press releases can help generate positive publicity for the project.</a:t>
            </a:r>
          </a:p>
          <a:p>
            <a:endParaRPr lang="en-GB" dirty="0"/>
          </a:p>
          <a:p>
            <a:r>
              <a:rPr lang="en-GB" dirty="0"/>
              <a:t>https://newsroom.shropshire.gov.uk/2024/03/green-light-for-smithfield-riversides-new-public-park/ </a:t>
            </a:r>
          </a:p>
        </p:txBody>
      </p:sp>
      <p:sp>
        <p:nvSpPr>
          <p:cNvPr id="4" name="Slide Number Placeholder 3"/>
          <p:cNvSpPr>
            <a:spLocks noGrp="1"/>
          </p:cNvSpPr>
          <p:nvPr>
            <p:ph type="sldNum" sz="quarter" idx="5"/>
          </p:nvPr>
        </p:nvSpPr>
        <p:spPr/>
        <p:txBody>
          <a:bodyPr/>
          <a:lstStyle/>
          <a:p>
            <a:fld id="{092D88AA-F326-433D-87A4-85BE599D092C}" type="slidenum">
              <a:rPr lang="en-GB" smtClean="0"/>
              <a:t>68</a:t>
            </a:fld>
            <a:endParaRPr lang="en-GB" dirty="0"/>
          </a:p>
        </p:txBody>
      </p:sp>
    </p:spTree>
    <p:extLst>
      <p:ext uri="{BB962C8B-B14F-4D97-AF65-F5344CB8AC3E}">
        <p14:creationId xmlns:p14="http://schemas.microsoft.com/office/powerpoint/2010/main" val="34835943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ECECEC"/>
                </a:solidFill>
                <a:effectLst/>
                <a:latin typeface="Söhne"/>
              </a:rPr>
              <a:t>Advise learners that the activity is in pairs, and it is a practical challenge: drafting a press release about the flood defences for a development project. This exercise is a chance to apply what you've learnt about communicating sensitive information effectively. The activity also builds on your written skills to use descriptive and persuasive writing.  </a:t>
            </a:r>
          </a:p>
          <a:p>
            <a:pPr algn="l"/>
            <a:endParaRPr lang="en-GB" b="0" i="0" dirty="0">
              <a:solidFill>
                <a:srgbClr val="ECECEC"/>
              </a:solidFill>
              <a:effectLst/>
              <a:latin typeface="Söhne"/>
            </a:endParaRPr>
          </a:p>
          <a:p>
            <a:pPr algn="l"/>
            <a:r>
              <a:rPr lang="en-GB" b="1" i="0" dirty="0">
                <a:solidFill>
                  <a:srgbClr val="ECECEC"/>
                </a:solidFill>
                <a:effectLst/>
                <a:latin typeface="Söhne"/>
              </a:rPr>
              <a:t>Instructions:</a:t>
            </a:r>
            <a:endParaRPr lang="en-GB" b="0" i="0" dirty="0">
              <a:solidFill>
                <a:srgbClr val="ECECEC"/>
              </a:solidFill>
              <a:effectLst/>
              <a:latin typeface="Söhne"/>
            </a:endParaRPr>
          </a:p>
          <a:p>
            <a:pPr algn="l">
              <a:buFont typeface="+mj-lt"/>
              <a:buAutoNum type="arabicPeriod"/>
            </a:pPr>
            <a:r>
              <a:rPr lang="en-GB" b="1" i="0" dirty="0">
                <a:solidFill>
                  <a:srgbClr val="ECECEC"/>
                </a:solidFill>
                <a:effectLst/>
                <a:latin typeface="Söhne"/>
              </a:rPr>
              <a:t> Pair up:</a:t>
            </a:r>
            <a:r>
              <a:rPr lang="en-GB" b="0" i="0" dirty="0">
                <a:solidFill>
                  <a:srgbClr val="ECECEC"/>
                </a:solidFill>
                <a:effectLst/>
                <a:latin typeface="Söhne"/>
              </a:rPr>
              <a:t> find a partner for this task.</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1" i="0" dirty="0">
                <a:solidFill>
                  <a:srgbClr val="ECECEC"/>
                </a:solidFill>
                <a:effectLst/>
                <a:latin typeface="Söhne"/>
              </a:rPr>
              <a:t> Use the worksheet:</a:t>
            </a:r>
            <a:r>
              <a:rPr lang="en-GB" b="0" i="0" dirty="0">
                <a:solidFill>
                  <a:srgbClr val="ECECEC"/>
                </a:solidFill>
                <a:effectLst/>
                <a:latin typeface="Söhne"/>
              </a:rPr>
              <a:t> there's a worksheet to help you organise your thoughts and structure your press release.</a:t>
            </a:r>
          </a:p>
          <a:p>
            <a:pPr algn="l">
              <a:buFont typeface="+mj-lt"/>
              <a:buAutoNum type="arabicPeriod"/>
            </a:pPr>
            <a:r>
              <a:rPr lang="en-GB" b="1" i="0" dirty="0">
                <a:solidFill>
                  <a:srgbClr val="ECECEC"/>
                </a:solidFill>
                <a:effectLst/>
                <a:latin typeface="Söhne"/>
              </a:rPr>
              <a:t> Review the data:</a:t>
            </a:r>
            <a:r>
              <a:rPr lang="en-GB" b="0" i="0" dirty="0">
                <a:solidFill>
                  <a:srgbClr val="ECECEC"/>
                </a:solidFill>
                <a:effectLst/>
                <a:latin typeface="Söhne"/>
              </a:rPr>
              <a:t> you've got a handout full of information on proposed flood defences. Dig into it to understand what's planned.</a:t>
            </a:r>
          </a:p>
          <a:p>
            <a:pPr algn="l">
              <a:buFont typeface="+mj-lt"/>
              <a:buAutoNum type="arabicPeriod"/>
            </a:pPr>
            <a:r>
              <a:rPr lang="en-GB" b="1" i="0" dirty="0">
                <a:solidFill>
                  <a:srgbClr val="ECECEC"/>
                </a:solidFill>
                <a:effectLst/>
                <a:latin typeface="Söhne"/>
              </a:rPr>
              <a:t> Pick out the key points:</a:t>
            </a:r>
            <a:r>
              <a:rPr lang="en-GB" b="0" i="0" dirty="0">
                <a:solidFill>
                  <a:srgbClr val="ECECEC"/>
                </a:solidFill>
                <a:effectLst/>
                <a:latin typeface="Söhne"/>
              </a:rPr>
              <a:t> decide together which bits of information are most important for the public to know based on the sections in the press release preparation worksheet.</a:t>
            </a: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69</a:t>
            </a:fld>
            <a:endParaRPr lang="en-GB" dirty="0"/>
          </a:p>
        </p:txBody>
      </p:sp>
    </p:spTree>
    <p:extLst>
      <p:ext uri="{BB962C8B-B14F-4D97-AF65-F5344CB8AC3E}">
        <p14:creationId xmlns:p14="http://schemas.microsoft.com/office/powerpoint/2010/main" val="133185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learners that one of the key benefits of this programme is that it provides you with opportunities to practise communicating with various stakeholders, just as you would in a real-world setting. Throughout the programme, you'll engage in simulated interactions with clients, colleagues, supervisors and other professionals in the construction industry.</a:t>
            </a:r>
          </a:p>
          <a:p>
            <a:endParaRPr lang="en-GB" dirty="0"/>
          </a:p>
          <a:p>
            <a:r>
              <a:rPr lang="en-GB" dirty="0"/>
              <a:t>By participating in these diverse interactions, you'll gain practical experience in communicating professionally within the context of the construction industry. This hands-on approach will help you develop the confidence and competence needed to effectively communicate and collaborate with others in your future careers.</a:t>
            </a:r>
          </a:p>
        </p:txBody>
      </p:sp>
      <p:sp>
        <p:nvSpPr>
          <p:cNvPr id="4" name="Slide Number Placeholder 3"/>
          <p:cNvSpPr>
            <a:spLocks noGrp="1"/>
          </p:cNvSpPr>
          <p:nvPr>
            <p:ph type="sldNum" sz="quarter" idx="5"/>
          </p:nvPr>
        </p:nvSpPr>
        <p:spPr/>
        <p:txBody>
          <a:bodyPr/>
          <a:lstStyle/>
          <a:p>
            <a:fld id="{092D88AA-F326-433D-87A4-85BE599D092C}" type="slidenum">
              <a:rPr lang="en-GB" smtClean="0"/>
              <a:t>6</a:t>
            </a:fld>
            <a:endParaRPr lang="en-GB" dirty="0"/>
          </a:p>
        </p:txBody>
      </p:sp>
    </p:spTree>
    <p:extLst>
      <p:ext uri="{BB962C8B-B14F-4D97-AF65-F5344CB8AC3E}">
        <p14:creationId xmlns:p14="http://schemas.microsoft.com/office/powerpoint/2010/main" val="18754558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may wish to review this before the next lesson.</a:t>
            </a: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70</a:t>
            </a:fld>
            <a:endParaRPr lang="en-GB" dirty="0"/>
          </a:p>
        </p:txBody>
      </p:sp>
    </p:spTree>
    <p:extLst>
      <p:ext uri="{BB962C8B-B14F-4D97-AF65-F5344CB8AC3E}">
        <p14:creationId xmlns:p14="http://schemas.microsoft.com/office/powerpoint/2010/main" val="30259393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 learners that the four lessons have developed their </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writing skills, providing a foundation to practise tailoring their written communication to different readers. The descriptive writing and persuasive writing lessons were designed to help learners consider the needs and perspectives of their target audience. This lesson </a:t>
            </a:r>
            <a:r>
              <a:rPr lang="en-GB" sz="1800" dirty="0">
                <a:solidFill>
                  <a:srgbClr val="3F3F3F"/>
                </a:solidFill>
                <a:effectLst/>
                <a:latin typeface="Arial" panose="020B0604020202020204" pitchFamily="34" charset="0"/>
                <a:ea typeface="Arial" panose="020B0604020202020204" pitchFamily="34" charset="0"/>
                <a:cs typeface="Arial" panose="020B0604020202020204" pitchFamily="34" charset="0"/>
              </a:rPr>
              <a:t>helped learners put </a:t>
            </a:r>
            <a:r>
              <a:rPr lang="en-GB" sz="1800" dirty="0">
                <a:solidFill>
                  <a:srgbClr val="3F3F3F"/>
                </a:solidFill>
                <a:effectLst/>
                <a:latin typeface="Arial" panose="020B0604020202020204" pitchFamily="34" charset="0"/>
                <a:ea typeface="Calibri" panose="020F0502020204030204" pitchFamily="34" charset="0"/>
                <a:cs typeface="Arial" panose="020B0604020202020204" pitchFamily="34" charset="0"/>
              </a:rPr>
              <a:t>descriptive and persuasive writing into practice through the writing of a construction context press release adapted for a set audience.</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71</a:t>
            </a:fld>
            <a:endParaRPr lang="en-GB" dirty="0"/>
          </a:p>
        </p:txBody>
      </p:sp>
    </p:spTree>
    <p:extLst>
      <p:ext uri="{BB962C8B-B14F-4D97-AF65-F5344CB8AC3E}">
        <p14:creationId xmlns:p14="http://schemas.microsoft.com/office/powerpoint/2010/main" val="15981183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wish to review this before the next lesson.</a:t>
            </a:r>
            <a:endParaRPr lang="en-US" dirty="0"/>
          </a:p>
        </p:txBody>
      </p:sp>
      <p:sp>
        <p:nvSpPr>
          <p:cNvPr id="4" name="Slide Number Placeholder 3"/>
          <p:cNvSpPr>
            <a:spLocks noGrp="1"/>
          </p:cNvSpPr>
          <p:nvPr>
            <p:ph type="sldNum" sz="quarter" idx="5"/>
          </p:nvPr>
        </p:nvSpPr>
        <p:spPr/>
        <p:txBody>
          <a:bodyPr/>
          <a:lstStyle/>
          <a:p>
            <a:fld id="{092D88AA-F326-433D-87A4-85BE599D092C}" type="slidenum">
              <a:rPr lang="en-GB" smtClean="0"/>
              <a:t>72</a:t>
            </a:fld>
            <a:endParaRPr lang="en-GB" dirty="0"/>
          </a:p>
        </p:txBody>
      </p:sp>
    </p:spTree>
    <p:extLst>
      <p:ext uri="{BB962C8B-B14F-4D97-AF65-F5344CB8AC3E}">
        <p14:creationId xmlns:p14="http://schemas.microsoft.com/office/powerpoint/2010/main" val="15164398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to learners that this </a:t>
            </a:r>
            <a:r>
              <a:rPr lang="en-GB"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stage of the learning programme focuses on developing visual communication skills. It will build visual literacy skills essential in construction and help them to adapt visual content to different stakeholders.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73</a:t>
            </a:fld>
            <a:endParaRPr lang="en-GB" dirty="0"/>
          </a:p>
        </p:txBody>
      </p:sp>
    </p:spTree>
    <p:extLst>
      <p:ext uri="{BB962C8B-B14F-4D97-AF65-F5344CB8AC3E}">
        <p14:creationId xmlns:p14="http://schemas.microsoft.com/office/powerpoint/2010/main" val="32792641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32696-AAF9-5CA6-2833-CD2B9018B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508F2-9865-8C2E-0FAE-80642EF5C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E3046-E77D-EEE3-E6D2-9451EB9E82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33B12A0-3C77-4F89-0545-7E239378CE60}"/>
              </a:ext>
            </a:extLst>
          </p:cNvPr>
          <p:cNvSpPr>
            <a:spLocks noGrp="1"/>
          </p:cNvSpPr>
          <p:nvPr>
            <p:ph type="sldNum" sz="quarter" idx="5"/>
          </p:nvPr>
        </p:nvSpPr>
        <p:spPr/>
        <p:txBody>
          <a:bodyPr/>
          <a:lstStyle/>
          <a:p>
            <a:fld id="{092D88AA-F326-433D-87A4-85BE599D092C}" type="slidenum">
              <a:rPr lang="en-GB" smtClean="0"/>
              <a:t>74</a:t>
            </a:fld>
            <a:endParaRPr lang="en-GB" dirty="0"/>
          </a:p>
        </p:txBody>
      </p:sp>
    </p:spTree>
    <p:extLst>
      <p:ext uri="{BB962C8B-B14F-4D97-AF65-F5344CB8AC3E}">
        <p14:creationId xmlns:p14="http://schemas.microsoft.com/office/powerpoint/2010/main" val="10035570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Advise learners that while there are legitimate uses of AI-generated art within the construction industry, there are also limitations and problems with using AI.</a:t>
            </a:r>
          </a:p>
          <a:p>
            <a:endParaRPr lang="en-GB" dirty="0">
              <a:latin typeface="+mn-lt"/>
            </a:endParaRPr>
          </a:p>
          <a:p>
            <a:r>
              <a:rPr lang="en-GB" dirty="0">
                <a:latin typeface="+mn-lt"/>
              </a:rPr>
              <a:t>The image prompt is what the AI takes and processes into an image.</a:t>
            </a:r>
          </a:p>
          <a:p>
            <a:endParaRPr lang="en-GB" dirty="0">
              <a:latin typeface="+mn-lt"/>
            </a:endParaRPr>
          </a:p>
          <a:p>
            <a:r>
              <a:rPr lang="en-GB" dirty="0">
                <a:latin typeface="+mn-lt"/>
              </a:rPr>
              <a:t>Image prompt: curves and glass design London skyscraper architecture project, drawing board, combine plans section facade perspective, sharp lines, alcohol markers.</a:t>
            </a:r>
          </a:p>
          <a:p>
            <a:endParaRPr lang="en-GB" dirty="0">
              <a:latin typeface="+mn-lt"/>
            </a:endParaRPr>
          </a:p>
          <a:p>
            <a:pPr algn="l"/>
            <a:r>
              <a:rPr lang="en-GB" b="0" i="0" dirty="0">
                <a:solidFill>
                  <a:srgbClr val="ECECEC"/>
                </a:solidFill>
                <a:effectLst/>
                <a:latin typeface="+mn-lt"/>
              </a:rPr>
              <a:t>Advise how to use Microsoft Copilot to create free AI-generated images using prompts:</a:t>
            </a:r>
          </a:p>
          <a:p>
            <a:pPr marL="228600" indent="-228600" algn="l">
              <a:buFont typeface="+mj-lt"/>
              <a:buAutoNum type="arabicPeriod"/>
            </a:pPr>
            <a:r>
              <a:rPr lang="en-GB" b="0" i="0" dirty="0">
                <a:solidFill>
                  <a:srgbClr val="ECECEC"/>
                </a:solidFill>
                <a:effectLst/>
                <a:latin typeface="+mn-lt"/>
              </a:rPr>
              <a:t>Make sure you have access to Microsoft Copilot through an application that supports this feature.</a:t>
            </a:r>
          </a:p>
          <a:p>
            <a:pPr marL="228600" indent="-228600" algn="l">
              <a:buFont typeface="+mj-lt"/>
              <a:buAutoNum type="arabicPeriod"/>
            </a:pPr>
            <a:r>
              <a:rPr lang="en-GB" b="0" i="0" dirty="0">
                <a:solidFill>
                  <a:srgbClr val="ECECEC"/>
                </a:solidFill>
                <a:effectLst/>
                <a:latin typeface="+mn-lt"/>
              </a:rPr>
              <a:t>Craft a clear and descriptive prompt that outlines what you want the AI to generate. The more specific your description, the better the AI can understand and generate the image you need.</a:t>
            </a:r>
          </a:p>
          <a:p>
            <a:pPr marL="228600" indent="-228600" algn="l">
              <a:buFont typeface="+mj-lt"/>
              <a:buAutoNum type="arabicPeriod"/>
            </a:pPr>
            <a:r>
              <a:rPr lang="en-GB" b="0" i="0" dirty="0">
                <a:solidFill>
                  <a:srgbClr val="ECECEC"/>
                </a:solidFill>
                <a:effectLst/>
                <a:latin typeface="+mn-lt"/>
              </a:rPr>
              <a:t>Enter your prompt into the interface where Microsoft Copilot is integrated.</a:t>
            </a:r>
          </a:p>
          <a:p>
            <a:pPr marL="228600" indent="-228600" algn="l">
              <a:buFont typeface="+mj-lt"/>
              <a:buAutoNum type="arabicPeriod"/>
            </a:pPr>
            <a:r>
              <a:rPr lang="en-GB" b="0" i="0" dirty="0">
                <a:solidFill>
                  <a:srgbClr val="ECECEC"/>
                </a:solidFill>
                <a:effectLst/>
                <a:latin typeface="+mn-lt"/>
              </a:rPr>
              <a:t>Submit the prompt and let the AI generate the image based on your description. You may need to adjust the prompt or settings based on the initial results to get the exact image you desire.</a:t>
            </a:r>
          </a:p>
          <a:p>
            <a:pPr marL="228600" indent="-228600" algn="l">
              <a:buFont typeface="+mj-lt"/>
              <a:buAutoNum type="arabicPeriod"/>
            </a:pPr>
            <a:endParaRPr lang="en-GB" b="0" i="0" dirty="0">
              <a:solidFill>
                <a:srgbClr val="ECECEC"/>
              </a:solidFill>
              <a:effectLst/>
              <a:latin typeface="+mn-lt"/>
            </a:endParaRPr>
          </a:p>
          <a:p>
            <a:pPr marL="0" indent="0" algn="l">
              <a:buFont typeface="+mj-lt"/>
              <a:buNone/>
            </a:pPr>
            <a:r>
              <a:rPr lang="en-GB" b="0" i="0" dirty="0">
                <a:solidFill>
                  <a:srgbClr val="ECECEC"/>
                </a:solidFill>
                <a:effectLst/>
                <a:latin typeface="+mn-lt"/>
              </a:rPr>
              <a:t>“A modern public library in a suburban area, with expansive curved glass windows, solar panels and a landscaped green roof with integrated seating areas. Style the image with high contrast and vibrant colours to highlight eco-friendly features.”</a:t>
            </a:r>
          </a:p>
          <a:p>
            <a:pPr marL="0" indent="0" algn="l">
              <a:buFont typeface="+mj-lt"/>
              <a:buNone/>
            </a:pPr>
            <a:endParaRPr lang="en-GB" b="0" i="0" dirty="0">
              <a:solidFill>
                <a:srgbClr val="ECECEC"/>
              </a:solidFill>
              <a:effectLst/>
              <a:latin typeface="+mn-lt"/>
            </a:endParaRPr>
          </a:p>
          <a:p>
            <a:pPr marL="0" indent="0" algn="l">
              <a:buFont typeface="+mj-lt"/>
              <a:buNone/>
            </a:pPr>
            <a:r>
              <a:rPr lang="en-GB" b="0" i="0" dirty="0">
                <a:solidFill>
                  <a:srgbClr val="ECECEC"/>
                </a:solidFill>
                <a:effectLst/>
                <a:latin typeface="+mn-lt"/>
              </a:rPr>
              <a:t>“Artist’s rendering of a sustainable urban high-rise building with a façade, featuring vertical gardens and cascading water elements. Use a watercolour style to softly blend the natural elements with the urban structure.”</a:t>
            </a:r>
          </a:p>
          <a:p>
            <a:pPr marL="0" indent="0" algn="l">
              <a:buFont typeface="+mj-lt"/>
              <a:buNone/>
            </a:pPr>
            <a:endParaRPr lang="en-GB" b="0" i="0" dirty="0">
              <a:solidFill>
                <a:srgbClr val="ECECEC"/>
              </a:solidFill>
              <a:effectLst/>
              <a:latin typeface="+mn-lt"/>
            </a:endParaRPr>
          </a:p>
          <a:p>
            <a:pPr marL="0" indent="0" algn="l">
              <a:buFont typeface="+mj-lt"/>
              <a:buNone/>
            </a:pPr>
            <a:r>
              <a:rPr lang="en-GB" b="0" i="0" dirty="0">
                <a:solidFill>
                  <a:srgbClr val="ECECEC"/>
                </a:solidFill>
                <a:effectLst/>
                <a:latin typeface="+mn-lt"/>
              </a:rPr>
              <a:t>“Conceptual design of a pedestrian bridge over a river, featuring innovative lighting and sleek steel structures. Emphasise sharp lines and a monochrome palette in a high-tech architectural style.”</a:t>
            </a:r>
          </a:p>
          <a:p>
            <a:pPr marL="0" indent="0" algn="l">
              <a:buFont typeface="+mj-lt"/>
              <a:buNone/>
            </a:pPr>
            <a:endParaRPr lang="en-GB" b="0" i="0" dirty="0">
              <a:solidFill>
                <a:srgbClr val="ECECEC"/>
              </a:solidFill>
              <a:effectLst/>
              <a:latin typeface="+mn-lt"/>
            </a:endParaRPr>
          </a:p>
          <a:p>
            <a:pPr marL="0" indent="0" algn="l">
              <a:buFont typeface="+mj-lt"/>
              <a:buNone/>
            </a:pPr>
            <a:r>
              <a:rPr lang="en-GB" b="0" i="0" dirty="0">
                <a:solidFill>
                  <a:srgbClr val="ECECEC"/>
                </a:solidFill>
                <a:effectLst/>
                <a:latin typeface="+mn-lt"/>
              </a:rPr>
              <a:t>“A futuristic railway station in a busy city centre, showcasing sleek, curved metal structures and transparent ceilings. Render the image in a hyper-realistic style with attention to reflective surfaces and dynamic lighting.”</a:t>
            </a:r>
          </a:p>
          <a:p>
            <a:pPr marL="0" indent="0" algn="l">
              <a:buFont typeface="+mj-lt"/>
              <a:buNone/>
            </a:pPr>
            <a:endParaRPr lang="en-GB" b="0" i="0" dirty="0">
              <a:solidFill>
                <a:srgbClr val="ECECEC"/>
              </a:solidFill>
              <a:effectLst/>
              <a:latin typeface="+mn-lt"/>
            </a:endParaRPr>
          </a:p>
          <a:p>
            <a:pPr marL="0" indent="0" algn="l">
              <a:buFont typeface="+mj-lt"/>
              <a:buNone/>
            </a:pPr>
            <a:r>
              <a:rPr lang="en-GB" b="0" i="0" dirty="0">
                <a:solidFill>
                  <a:srgbClr val="ECECEC"/>
                </a:solidFill>
                <a:effectLst/>
                <a:latin typeface="+mn-lt"/>
              </a:rPr>
              <a:t>“Architectural visualisation of a community sports centre, showing both indoor and outdoor facilities with a focus on accessibility and use of eco-friendly materials. Employ a minimalist style with clean lines and a muted colour scheme to emphasise simplicity and functionality.”</a:t>
            </a:r>
          </a:p>
          <a:p>
            <a:endParaRPr lang="en-GB" dirty="0">
              <a:latin typeface="+mn-lt"/>
            </a:endParaRPr>
          </a:p>
          <a:p>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76</a:t>
            </a:fld>
            <a:endParaRPr lang="en-GB" dirty="0"/>
          </a:p>
        </p:txBody>
      </p:sp>
    </p:spTree>
    <p:extLst>
      <p:ext uri="{BB962C8B-B14F-4D97-AF65-F5344CB8AC3E}">
        <p14:creationId xmlns:p14="http://schemas.microsoft.com/office/powerpoint/2010/main" val="14751684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Advise learners that they will be using the checklist later in the lesson. </a:t>
            </a:r>
          </a:p>
          <a:p>
            <a:endParaRPr lang="en-US" dirty="0"/>
          </a:p>
          <a:p>
            <a:r>
              <a:rPr lang="en-US" dirty="0"/>
              <a:t>Address potential misconceptions with the </a:t>
            </a:r>
            <a:r>
              <a:rPr lang="en-US" b="1" dirty="0"/>
              <a:t>Use of AI images in construction handout</a:t>
            </a:r>
            <a:r>
              <a:rPr lang="en-US" dirty="0"/>
              <a:t> as a guide. </a:t>
            </a:r>
          </a:p>
        </p:txBody>
      </p:sp>
      <p:sp>
        <p:nvSpPr>
          <p:cNvPr id="4" name="Slide Number Placeholder 3"/>
          <p:cNvSpPr>
            <a:spLocks noGrp="1"/>
          </p:cNvSpPr>
          <p:nvPr>
            <p:ph type="sldNum" sz="quarter" idx="5"/>
          </p:nvPr>
        </p:nvSpPr>
        <p:spPr/>
        <p:txBody>
          <a:bodyPr/>
          <a:lstStyle/>
          <a:p>
            <a:fld id="{092D88AA-F326-433D-87A4-85BE599D092C}" type="slidenum">
              <a:rPr lang="en-GB" smtClean="0"/>
              <a:t>77</a:t>
            </a:fld>
            <a:endParaRPr lang="en-GB" dirty="0"/>
          </a:p>
        </p:txBody>
      </p:sp>
    </p:spTree>
    <p:extLst>
      <p:ext uri="{BB962C8B-B14F-4D97-AF65-F5344CB8AC3E}">
        <p14:creationId xmlns:p14="http://schemas.microsoft.com/office/powerpoint/2010/main" val="5545772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78</a:t>
            </a:fld>
            <a:endParaRPr lang="en-GB" dirty="0"/>
          </a:p>
        </p:txBody>
      </p:sp>
    </p:spTree>
    <p:extLst>
      <p:ext uri="{BB962C8B-B14F-4D97-AF65-F5344CB8AC3E}">
        <p14:creationId xmlns:p14="http://schemas.microsoft.com/office/powerpoint/2010/main" val="120828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https://shropshire.gov.uk/committee-services/documents/s29512/Appendix%20A%20-%20SDF%20final%20document.pdf</a:t>
            </a:r>
          </a:p>
          <a:p>
            <a:r>
              <a:rPr lang="en-GB" dirty="0"/>
              <a:t>Page 71</a:t>
            </a:r>
          </a:p>
          <a:p>
            <a:endParaRPr lang="en-GB" dirty="0"/>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79</a:t>
            </a:fld>
            <a:endParaRPr lang="en-GB" dirty="0"/>
          </a:p>
        </p:txBody>
      </p:sp>
    </p:spTree>
    <p:extLst>
      <p:ext uri="{BB962C8B-B14F-4D97-AF65-F5344CB8AC3E}">
        <p14:creationId xmlns:p14="http://schemas.microsoft.com/office/powerpoint/2010/main" val="34173301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Learners to use the </a:t>
            </a:r>
            <a:r>
              <a:rPr lang="en-US" b="1" dirty="0"/>
              <a:t>Project details handout </a:t>
            </a:r>
            <a:r>
              <a:rPr lang="en-US" dirty="0"/>
              <a:t>to complete the review. </a:t>
            </a:r>
          </a:p>
        </p:txBody>
      </p:sp>
      <p:sp>
        <p:nvSpPr>
          <p:cNvPr id="4" name="Slide Number Placeholder 3"/>
          <p:cNvSpPr>
            <a:spLocks noGrp="1"/>
          </p:cNvSpPr>
          <p:nvPr>
            <p:ph type="sldNum" sz="quarter" idx="5"/>
          </p:nvPr>
        </p:nvSpPr>
        <p:spPr/>
        <p:txBody>
          <a:bodyPr/>
          <a:lstStyle/>
          <a:p>
            <a:fld id="{092D88AA-F326-433D-87A4-85BE599D092C}" type="slidenum">
              <a:rPr lang="en-GB" smtClean="0"/>
              <a:t>80</a:t>
            </a:fld>
            <a:endParaRPr lang="en-GB" dirty="0"/>
          </a:p>
        </p:txBody>
      </p:sp>
    </p:spTree>
    <p:extLst>
      <p:ext uri="{BB962C8B-B14F-4D97-AF65-F5344CB8AC3E}">
        <p14:creationId xmlns:p14="http://schemas.microsoft.com/office/powerpoint/2010/main" val="255522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learners that it's important to note that while these lessons introduce key communication and collaboration skills, they are just the beginning of their journey. To truly develop lasting competency, these skills will need to be reinforced and expanded upon in subsequent lessons that are based on the Core Content Areas of the T Level in Design, surveying and planning for construction.</a:t>
            </a:r>
          </a:p>
          <a:p>
            <a:endParaRPr lang="en-GB" dirty="0"/>
          </a:p>
          <a:p>
            <a:r>
              <a:rPr lang="en-GB" dirty="0"/>
              <a:t>By revisiting these skills in different contexts throughout your educational journey, you'll have the opportunity to deepen your understanding and apply your knowledge to a variety of situations. This ongoing reinforcement and integration will help you develop a strong foundation of communication and collaboration abilities that will serve you well throughout your professional life.</a:t>
            </a:r>
          </a:p>
          <a:p>
            <a:endParaRPr lang="en-GB" dirty="0"/>
          </a:p>
          <a:p>
            <a:r>
              <a:rPr lang="en-GB" dirty="0"/>
              <a:t>By engaging in an authentic project that requires a range of communications, you'll have the opportunity to develop your skills in a meaningful and relevant context.</a:t>
            </a:r>
          </a:p>
          <a:p>
            <a:endParaRPr lang="en-GB" dirty="0"/>
          </a:p>
          <a:p>
            <a:r>
              <a:rPr lang="en-GB" dirty="0"/>
              <a:t>This practical approach will help you bridge the gap between theory and practice, allowing you to see first-hand how effective communication and collaboration can have an impact on the success of a project in the construction industry.</a:t>
            </a:r>
          </a:p>
          <a:p>
            <a:endParaRPr lang="en-GB" dirty="0"/>
          </a:p>
          <a:p>
            <a:r>
              <a:rPr lang="en-GB" dirty="0"/>
              <a:t>As you progress through the programme, you'll develop a strong foundation of abilities that you can continue to build upon throughout your educational and professional journeys. By investing in your communication and collaboration skills now, you'll be well-prepared to face the challenges and opportunities that await you in your future careers.</a:t>
            </a:r>
          </a:p>
        </p:txBody>
      </p:sp>
      <p:sp>
        <p:nvSpPr>
          <p:cNvPr id="4" name="Slide Number Placeholder 3"/>
          <p:cNvSpPr>
            <a:spLocks noGrp="1"/>
          </p:cNvSpPr>
          <p:nvPr>
            <p:ph type="sldNum" sz="quarter" idx="5"/>
          </p:nvPr>
        </p:nvSpPr>
        <p:spPr/>
        <p:txBody>
          <a:bodyPr/>
          <a:lstStyle/>
          <a:p>
            <a:fld id="{092D88AA-F326-433D-87A4-85BE599D092C}" type="slidenum">
              <a:rPr lang="en-GB" smtClean="0"/>
              <a:t>7</a:t>
            </a:fld>
            <a:endParaRPr lang="en-GB" dirty="0"/>
          </a:p>
        </p:txBody>
      </p:sp>
    </p:spTree>
    <p:extLst>
      <p:ext uri="{BB962C8B-B14F-4D97-AF65-F5344CB8AC3E}">
        <p14:creationId xmlns:p14="http://schemas.microsoft.com/office/powerpoint/2010/main" val="26180364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Ask learners to place their designs in a suitable location in the classroom. </a:t>
            </a:r>
          </a:p>
          <a:p>
            <a:endParaRPr lang="en-US" dirty="0"/>
          </a:p>
        </p:txBody>
      </p:sp>
      <p:sp>
        <p:nvSpPr>
          <p:cNvPr id="4" name="Slide Number Placeholder 3"/>
          <p:cNvSpPr>
            <a:spLocks noGrp="1"/>
          </p:cNvSpPr>
          <p:nvPr>
            <p:ph type="sldNum" sz="quarter" idx="5"/>
          </p:nvPr>
        </p:nvSpPr>
        <p:spPr/>
        <p:txBody>
          <a:bodyPr/>
          <a:lstStyle/>
          <a:p>
            <a:fld id="{092D88AA-F326-433D-87A4-85BE599D092C}" type="slidenum">
              <a:rPr lang="en-GB" smtClean="0"/>
              <a:t>82</a:t>
            </a:fld>
            <a:endParaRPr lang="en-GB" dirty="0"/>
          </a:p>
        </p:txBody>
      </p:sp>
    </p:spTree>
    <p:extLst>
      <p:ext uri="{BB962C8B-B14F-4D97-AF65-F5344CB8AC3E}">
        <p14:creationId xmlns:p14="http://schemas.microsoft.com/office/powerpoint/2010/main" val="26908353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Visual communication skills are important for landscape architects and other construction professionals to effectively share their design vision with clients and stakeholders. </a:t>
            </a:r>
          </a:p>
          <a:p>
            <a:endParaRPr lang="en-GB" dirty="0"/>
          </a:p>
          <a:p>
            <a:r>
              <a:rPr lang="en-GB" dirty="0"/>
              <a:t>Key skills used include:</a:t>
            </a:r>
          </a:p>
          <a:p>
            <a:pPr>
              <a:buFont typeface="Arial" panose="020B0604020202020204" pitchFamily="34" charset="0"/>
              <a:buChar char="•"/>
            </a:pPr>
            <a:r>
              <a:rPr lang="en-GB" dirty="0"/>
              <a:t> creating clear and compelling conceptual sketches, diagrams, renderings and site plans to visually convey design intent</a:t>
            </a:r>
          </a:p>
          <a:p>
            <a:pPr>
              <a:buFont typeface="Arial" panose="020B0604020202020204" pitchFamily="34" charset="0"/>
              <a:buChar char="•"/>
            </a:pPr>
            <a:r>
              <a:rPr lang="en-GB" dirty="0"/>
              <a:t> presenting designs persuasively to communicate how the proposal meets project requirements and client needs</a:t>
            </a:r>
          </a:p>
          <a:p>
            <a:pPr>
              <a:buFont typeface="Arial" panose="020B0604020202020204" pitchFamily="34" charset="0"/>
              <a:buChar char="•"/>
            </a:pPr>
            <a:r>
              <a:rPr lang="en-GB" dirty="0"/>
              <a:t> integrating text and graphics to tell a cohesive story about the design</a:t>
            </a:r>
          </a:p>
          <a:p>
            <a:pPr>
              <a:buFont typeface="Arial" panose="020B0604020202020204" pitchFamily="34" charset="0"/>
              <a:buChar char="•"/>
            </a:pPr>
            <a:r>
              <a:rPr lang="en-GB" dirty="0"/>
              <a:t> organising visual information in a logical way to guide the audience through the design narrative.</a:t>
            </a:r>
          </a:p>
          <a:p>
            <a:pPr>
              <a:buFont typeface="Arial" panose="020B0604020202020204" pitchFamily="34" charset="0"/>
              <a:buNone/>
            </a:pPr>
            <a:endParaRPr lang="en-GB" dirty="0"/>
          </a:p>
          <a:p>
            <a:r>
              <a:rPr lang="en-GB" dirty="0"/>
              <a:t>Landscape architects apply these visual communication skills when:</a:t>
            </a:r>
          </a:p>
          <a:p>
            <a:pPr>
              <a:buFont typeface="Arial" panose="020B0604020202020204" pitchFamily="34" charset="0"/>
              <a:buChar char="•"/>
            </a:pPr>
            <a:r>
              <a:rPr lang="en-GB" dirty="0"/>
              <a:t> pitching conceptual designs to clients to win new projects</a:t>
            </a:r>
          </a:p>
          <a:p>
            <a:pPr>
              <a:buFont typeface="Arial" panose="020B0604020202020204" pitchFamily="34" charset="0"/>
              <a:buChar char="•"/>
            </a:pPr>
            <a:r>
              <a:rPr lang="en-GB" dirty="0"/>
              <a:t> sharing master plans with government agencies and the public to get buy-in and approval</a:t>
            </a:r>
          </a:p>
          <a:p>
            <a:pPr>
              <a:buFont typeface="Arial" panose="020B0604020202020204" pitchFamily="34" charset="0"/>
              <a:buChar char="•"/>
            </a:pPr>
            <a:r>
              <a:rPr lang="en-GB" dirty="0"/>
              <a:t> communicating detailed construction documents to contractors and installers</a:t>
            </a:r>
          </a:p>
          <a:p>
            <a:pPr>
              <a:buFont typeface="Arial" panose="020B0604020202020204" pitchFamily="34" charset="0"/>
              <a:buChar char="•"/>
            </a:pPr>
            <a:r>
              <a:rPr lang="en-GB" dirty="0"/>
              <a:t> presenting as-built results to demonstrate successful delivery on the design vision.</a:t>
            </a:r>
          </a:p>
        </p:txBody>
      </p:sp>
      <p:sp>
        <p:nvSpPr>
          <p:cNvPr id="4" name="Slide Number Placeholder 3"/>
          <p:cNvSpPr>
            <a:spLocks noGrp="1"/>
          </p:cNvSpPr>
          <p:nvPr>
            <p:ph type="sldNum" sz="quarter" idx="5"/>
          </p:nvPr>
        </p:nvSpPr>
        <p:spPr/>
        <p:txBody>
          <a:bodyPr/>
          <a:lstStyle/>
          <a:p>
            <a:fld id="{092D88AA-F326-433D-87A4-85BE599D092C}" type="slidenum">
              <a:rPr lang="en-GB" smtClean="0"/>
              <a:t>83</a:t>
            </a:fld>
            <a:endParaRPr lang="en-GB" dirty="0"/>
          </a:p>
        </p:txBody>
      </p:sp>
    </p:spTree>
    <p:extLst>
      <p:ext uri="{BB962C8B-B14F-4D97-AF65-F5344CB8AC3E}">
        <p14:creationId xmlns:p14="http://schemas.microsoft.com/office/powerpoint/2010/main" val="8804672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85</a:t>
            </a:fld>
            <a:endParaRPr lang="en-GB" dirty="0"/>
          </a:p>
        </p:txBody>
      </p:sp>
    </p:spTree>
    <p:extLst>
      <p:ext uri="{BB962C8B-B14F-4D97-AF65-F5344CB8AC3E}">
        <p14:creationId xmlns:p14="http://schemas.microsoft.com/office/powerpoint/2010/main" val="1314678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GB" b="0" i="0" dirty="0">
                <a:solidFill>
                  <a:srgbClr val="ECECEC"/>
                </a:solidFill>
                <a:effectLst/>
                <a:latin typeface="Arial" panose="020B0604020202020204" pitchFamily="34" charset="0"/>
                <a:cs typeface="Arial" panose="020B0604020202020204" pitchFamily="34" charset="0"/>
              </a:rPr>
              <a:t>Explain to learners that the next slides will highlight the importance of, role and communication for each stakeholder group.  </a:t>
            </a:r>
          </a:p>
          <a:p>
            <a:pPr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 Project owner or client</a:t>
            </a:r>
            <a:endParaRPr lang="en-GB" b="0" i="0" dirty="0">
              <a:solidFill>
                <a:srgbClr val="ECECEC"/>
              </a:solidFill>
              <a:effectLst/>
              <a:latin typeface="Arial" panose="020B0604020202020204" pitchFamily="34" charset="0"/>
              <a:cs typeface="Arial" panose="020B0604020202020204" pitchFamily="34" charset="0"/>
            </a:endParaRP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Importance</a:t>
            </a:r>
            <a:r>
              <a:rPr lang="en-GB" b="0" i="0" dirty="0">
                <a:solidFill>
                  <a:srgbClr val="ECECEC"/>
                </a:solidFill>
                <a:effectLst/>
                <a:latin typeface="Arial" panose="020B0604020202020204" pitchFamily="34" charset="0"/>
                <a:cs typeface="Arial" panose="020B0604020202020204" pitchFamily="34" charset="0"/>
              </a:rPr>
              <a:t>: the project owner or client initiates and funds the project, making them a pivotal stakeholder. They define the project's objectives, set budgets and determine the desired outcomes.</a:t>
            </a: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Role</a:t>
            </a:r>
            <a:r>
              <a:rPr lang="en-GB" b="0" i="0" dirty="0">
                <a:solidFill>
                  <a:srgbClr val="ECECEC"/>
                </a:solidFill>
                <a:effectLst/>
                <a:latin typeface="Arial" panose="020B0604020202020204" pitchFamily="34" charset="0"/>
                <a:cs typeface="Arial" panose="020B0604020202020204" pitchFamily="34" charset="0"/>
              </a:rPr>
              <a:t>: the owner or client provides direction, approves designs and budgets, and ultimately accepts the completed project. They are responsible for ensuring that the project meets their expectations and fulfils its intended purpose.</a:t>
            </a: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Communication</a:t>
            </a:r>
            <a:r>
              <a:rPr lang="en-GB" b="0" i="0" dirty="0">
                <a:solidFill>
                  <a:srgbClr val="ECECEC"/>
                </a:solidFill>
                <a:effectLst/>
                <a:latin typeface="Arial" panose="020B0604020202020204" pitchFamily="34" charset="0"/>
                <a:cs typeface="Arial" panose="020B0604020202020204" pitchFamily="34" charset="0"/>
              </a:rPr>
              <a:t>: owners communicate with stakeholders to convey project requirements, provide feedback on design proposals, review progress reports and address any concerns or changes in project scope. Conversely, stakeholders communicate with owners to seek approvals, provide updates on project status and address any issues that may arise.</a:t>
            </a:r>
          </a:p>
          <a:p>
            <a:pPr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 Architects and designers</a:t>
            </a:r>
            <a:endParaRPr lang="en-GB" b="0" i="0" dirty="0">
              <a:solidFill>
                <a:srgbClr val="ECECEC"/>
              </a:solidFill>
              <a:effectLst/>
              <a:latin typeface="Arial" panose="020B0604020202020204" pitchFamily="34" charset="0"/>
              <a:cs typeface="Arial" panose="020B0604020202020204" pitchFamily="34" charset="0"/>
            </a:endParaRP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Importance</a:t>
            </a:r>
            <a:r>
              <a:rPr lang="en-GB" b="0" i="0" dirty="0">
                <a:solidFill>
                  <a:srgbClr val="ECECEC"/>
                </a:solidFill>
                <a:effectLst/>
                <a:latin typeface="Arial" panose="020B0604020202020204" pitchFamily="34" charset="0"/>
                <a:cs typeface="Arial" panose="020B0604020202020204" pitchFamily="34" charset="0"/>
              </a:rPr>
              <a:t>: architects and designers translate the owner's vision into practical, aesthetically pleasing designs that meet functional requirements and regulatory standards.</a:t>
            </a: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Role</a:t>
            </a:r>
            <a:r>
              <a:rPr lang="en-GB" b="0" i="0" dirty="0">
                <a:solidFill>
                  <a:srgbClr val="ECECEC"/>
                </a:solidFill>
                <a:effectLst/>
                <a:latin typeface="Arial" panose="020B0604020202020204" pitchFamily="34" charset="0"/>
                <a:cs typeface="Arial" panose="020B0604020202020204" pitchFamily="34" charset="0"/>
              </a:rPr>
              <a:t>: they conceptualise the project, develop design drawings and specifications, and coordinate with other professionals to ensure design integrity throughout the construction process.</a:t>
            </a: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Communication</a:t>
            </a:r>
            <a:r>
              <a:rPr lang="en-GB" b="0" i="0" dirty="0">
                <a:solidFill>
                  <a:srgbClr val="ECECEC"/>
                </a:solidFill>
                <a:effectLst/>
                <a:latin typeface="Arial" panose="020B0604020202020204" pitchFamily="34" charset="0"/>
                <a:cs typeface="Arial" panose="020B0604020202020204" pitchFamily="34" charset="0"/>
              </a:rPr>
              <a:t>: architects and designers communicate with stakeholders to gather project requirements, present design concepts, solicit feedback and obtain approvals. They also collaborate with engineers and contractors to resolve design challenges and ensure the successful implementation of design solutions.</a:t>
            </a:r>
          </a:p>
          <a:p>
            <a:pPr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 Engineers</a:t>
            </a:r>
            <a:endParaRPr lang="en-GB" b="0" i="0" dirty="0">
              <a:solidFill>
                <a:srgbClr val="ECECEC"/>
              </a:solidFill>
              <a:effectLst/>
              <a:latin typeface="Arial" panose="020B0604020202020204" pitchFamily="34" charset="0"/>
              <a:cs typeface="Arial" panose="020B0604020202020204" pitchFamily="34" charset="0"/>
            </a:endParaRP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Importance</a:t>
            </a:r>
            <a:r>
              <a:rPr lang="en-GB" b="0" i="0" dirty="0">
                <a:solidFill>
                  <a:srgbClr val="ECECEC"/>
                </a:solidFill>
                <a:effectLst/>
                <a:latin typeface="Arial" panose="020B0604020202020204" pitchFamily="34" charset="0"/>
                <a:cs typeface="Arial" panose="020B0604020202020204" pitchFamily="34" charset="0"/>
              </a:rPr>
              <a:t>: engineers provide technical expertise across various disciplines, including structural, civil, mechanical, electrical and environmental engineering, to ensure the project's safety, functionality and sustainability.</a:t>
            </a: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Role</a:t>
            </a:r>
            <a:r>
              <a:rPr lang="en-GB" b="0" i="0" dirty="0">
                <a:solidFill>
                  <a:srgbClr val="ECECEC"/>
                </a:solidFill>
                <a:effectLst/>
                <a:latin typeface="Arial" panose="020B0604020202020204" pitchFamily="34" charset="0"/>
                <a:cs typeface="Arial" panose="020B0604020202020204" pitchFamily="34" charset="0"/>
              </a:rPr>
              <a:t>: they analyse site conditions, develop engineering designs, conduct feasibility studies and oversee the implementation of engineering solutions.</a:t>
            </a: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Communication</a:t>
            </a:r>
            <a:r>
              <a:rPr lang="en-GB" b="0" i="0" dirty="0">
                <a:solidFill>
                  <a:srgbClr val="ECECEC"/>
                </a:solidFill>
                <a:effectLst/>
                <a:latin typeface="Arial" panose="020B0604020202020204" pitchFamily="34" charset="0"/>
                <a:cs typeface="Arial" panose="020B0604020202020204" pitchFamily="34" charset="0"/>
              </a:rPr>
              <a:t>: engineers communicate with stakeholders to assess project requirements, provide engineering recommendations, address technical challenges and ensure compliance with regulatory standards. They also collaborate closely with architects, contractors and subcontractors to coordinate design and construction activities.</a:t>
            </a:r>
          </a:p>
          <a:p>
            <a:pPr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 Construction managers and contractors</a:t>
            </a:r>
            <a:endParaRPr lang="en-GB" b="0" i="0" dirty="0">
              <a:solidFill>
                <a:srgbClr val="ECECEC"/>
              </a:solidFill>
              <a:effectLst/>
              <a:latin typeface="Arial" panose="020B0604020202020204" pitchFamily="34" charset="0"/>
              <a:cs typeface="Arial" panose="020B0604020202020204" pitchFamily="34" charset="0"/>
            </a:endParaRP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Importance</a:t>
            </a:r>
            <a:r>
              <a:rPr lang="en-GB" b="0" i="0" dirty="0">
                <a:solidFill>
                  <a:srgbClr val="ECECEC"/>
                </a:solidFill>
                <a:effectLst/>
                <a:latin typeface="Arial" panose="020B0604020202020204" pitchFamily="34" charset="0"/>
                <a:cs typeface="Arial" panose="020B0604020202020204" pitchFamily="34" charset="0"/>
              </a:rPr>
              <a:t>: construction managers and contractors are responsible for executing the construction phase of the project efficiently, safely, and within budget and schedule constraints.</a:t>
            </a: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Role</a:t>
            </a:r>
            <a:r>
              <a:rPr lang="en-GB" b="0" i="0" dirty="0">
                <a:solidFill>
                  <a:srgbClr val="ECECEC"/>
                </a:solidFill>
                <a:effectLst/>
                <a:latin typeface="Arial" panose="020B0604020202020204" pitchFamily="34" charset="0"/>
                <a:cs typeface="Arial" panose="020B0604020202020204" pitchFamily="34" charset="0"/>
              </a:rPr>
              <a:t>: they plan, organise and coordinate construction activities, manage subcontractors and suppliers, monitor progress, and ensure quality control and safety compliance.</a:t>
            </a: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Communication</a:t>
            </a:r>
            <a:r>
              <a:rPr lang="en-GB" b="0" i="0" dirty="0">
                <a:solidFill>
                  <a:srgbClr val="ECECEC"/>
                </a:solidFill>
                <a:effectLst/>
                <a:latin typeface="Arial" panose="020B0604020202020204" pitchFamily="34" charset="0"/>
                <a:cs typeface="Arial" panose="020B0604020202020204" pitchFamily="34" charset="0"/>
              </a:rPr>
              <a:t>: construction managers and contractors communicate with stakeholders to coordinate construction activities, provide progress updates, address project risks and challenges, and obtain necessary approvals and permits. They also liaise with designers and engineers to resolve construction-related issues and ensure adherence to project specifications.</a:t>
            </a:r>
          </a:p>
          <a:p>
            <a:pPr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 Subcontractors and suppliers</a:t>
            </a:r>
            <a:endParaRPr lang="en-GB" b="0" i="0" dirty="0">
              <a:solidFill>
                <a:srgbClr val="ECECEC"/>
              </a:solidFill>
              <a:effectLst/>
              <a:latin typeface="Arial" panose="020B0604020202020204" pitchFamily="34" charset="0"/>
              <a:cs typeface="Arial" panose="020B0604020202020204" pitchFamily="34" charset="0"/>
            </a:endParaRP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Importance</a:t>
            </a:r>
            <a:r>
              <a:rPr lang="en-GB" b="0" i="0" dirty="0">
                <a:solidFill>
                  <a:srgbClr val="ECECEC"/>
                </a:solidFill>
                <a:effectLst/>
                <a:latin typeface="Arial" panose="020B0604020202020204" pitchFamily="34" charset="0"/>
                <a:cs typeface="Arial" panose="020B0604020202020204" pitchFamily="34" charset="0"/>
              </a:rPr>
              <a:t>: subcontractors and suppliers provide specialised services, materials and equipment necessary for the construction process.</a:t>
            </a: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Role</a:t>
            </a:r>
            <a:r>
              <a:rPr lang="en-GB" b="0" i="0" dirty="0">
                <a:solidFill>
                  <a:srgbClr val="ECECEC"/>
                </a:solidFill>
                <a:effectLst/>
                <a:latin typeface="Arial" panose="020B0604020202020204" pitchFamily="34" charset="0"/>
                <a:cs typeface="Arial" panose="020B0604020202020204" pitchFamily="34" charset="0"/>
              </a:rPr>
              <a:t>: they perform specific tasks such as electrical work, plumbing, carpentry or supplying construction materials, contributing to the successful completion of the project.</a:t>
            </a: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Communication</a:t>
            </a:r>
            <a:r>
              <a:rPr lang="en-GB" b="0" i="0" dirty="0">
                <a:solidFill>
                  <a:srgbClr val="ECECEC"/>
                </a:solidFill>
                <a:effectLst/>
                <a:latin typeface="Arial" panose="020B0604020202020204" pitchFamily="34" charset="0"/>
                <a:cs typeface="Arial" panose="020B0604020202020204" pitchFamily="34" charset="0"/>
              </a:rPr>
              <a:t>: subcontractors and suppliers communicate with project stakeholders to understand project requirements, coordinate delivery schedules, address supply chain issues, and provide updates on work progress and material availability. They also collaborate closely with construction managers and contractors to ensure seamless integration of their services into the project timeline.</a:t>
            </a:r>
          </a:p>
          <a:p>
            <a:pPr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 Local government and regulatory agencies</a:t>
            </a:r>
            <a:endParaRPr lang="en-GB" b="0" i="0" dirty="0">
              <a:solidFill>
                <a:srgbClr val="ECECEC"/>
              </a:solidFill>
              <a:effectLst/>
              <a:latin typeface="Arial" panose="020B0604020202020204" pitchFamily="34" charset="0"/>
              <a:cs typeface="Arial" panose="020B0604020202020204" pitchFamily="34" charset="0"/>
            </a:endParaRP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Importance</a:t>
            </a:r>
            <a:r>
              <a:rPr lang="en-GB" b="0" i="0" dirty="0">
                <a:solidFill>
                  <a:srgbClr val="ECECEC"/>
                </a:solidFill>
                <a:effectLst/>
                <a:latin typeface="Arial" panose="020B0604020202020204" pitchFamily="34" charset="0"/>
                <a:cs typeface="Arial" panose="020B0604020202020204" pitchFamily="34" charset="0"/>
              </a:rPr>
              <a:t>: local government and regulatory agencies enforce building codes, zoning regulations and environmental standards to ensure public safety, environmental protection and compliance with legal requirements.</a:t>
            </a: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Role</a:t>
            </a:r>
            <a:r>
              <a:rPr lang="en-GB" b="0" i="0" dirty="0">
                <a:solidFill>
                  <a:srgbClr val="ECECEC"/>
                </a:solidFill>
                <a:effectLst/>
                <a:latin typeface="Arial" panose="020B0604020202020204" pitchFamily="34" charset="0"/>
                <a:cs typeface="Arial" panose="020B0604020202020204" pitchFamily="34" charset="0"/>
              </a:rPr>
              <a:t>: they review project plans and permit applications, conduct inspections, issue permits, and enforce regulatory compliance throughout the project lifecycle.</a:t>
            </a:r>
          </a:p>
          <a:p>
            <a:pPr marL="742950" lvl="1" indent="-285750" algn="l">
              <a:buFont typeface="+mj-lt"/>
              <a:buAutoNum type="arabicPeriod"/>
            </a:pPr>
            <a:r>
              <a:rPr lang="en-GB" b="1" i="0" dirty="0">
                <a:solidFill>
                  <a:srgbClr val="ECECEC"/>
                </a:solidFill>
                <a:effectLst/>
                <a:latin typeface="Arial" panose="020B0604020202020204" pitchFamily="34" charset="0"/>
                <a:cs typeface="Arial" panose="020B0604020202020204" pitchFamily="34" charset="0"/>
              </a:rPr>
              <a:t>Communication</a:t>
            </a:r>
            <a:r>
              <a:rPr lang="en-GB" b="0" i="0" dirty="0">
                <a:solidFill>
                  <a:srgbClr val="ECECEC"/>
                </a:solidFill>
                <a:effectLst/>
                <a:latin typeface="Arial" panose="020B0604020202020204" pitchFamily="34" charset="0"/>
                <a:cs typeface="Arial" panose="020B0604020202020204" pitchFamily="34" charset="0"/>
              </a:rPr>
              <a:t>: local government and regulatory agencies communicate with project stakeholders to provide guidance on regulatory requirements, review and approve project plans, conduct site inspections, and address compliance issues or violations. Project stakeholders communicate with them to obtain permits, seek regulatory approvals, and ensure adherence to applicable laws and regulations.</a:t>
            </a:r>
          </a:p>
          <a:p>
            <a:pPr marL="228600" indent="-228600" algn="l">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87</a:t>
            </a:fld>
            <a:endParaRPr lang="en-GB" dirty="0"/>
          </a:p>
        </p:txBody>
      </p:sp>
    </p:spTree>
    <p:extLst>
      <p:ext uri="{BB962C8B-B14F-4D97-AF65-F5344CB8AC3E}">
        <p14:creationId xmlns:p14="http://schemas.microsoft.com/office/powerpoint/2010/main" val="4194034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C2409-5645-D125-D428-7AF05C2512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FAB31D-FC40-911E-3A40-BD584DBA0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78E49-369C-0132-73E9-FE27A54925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dirty="0"/>
              <a:t>Advise learners: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b="1" i="0" dirty="0">
              <a:solidFill>
                <a:srgbClr val="ECECEC"/>
              </a:solidFill>
              <a:effectLst/>
              <a:latin typeface="Söhne"/>
            </a:endParaRPr>
          </a:p>
          <a:p>
            <a:pPr algn="l">
              <a:buFont typeface="+mj-lt"/>
              <a:buAutoNum type="arabicPeriod"/>
            </a:pPr>
            <a:r>
              <a:rPr lang="en-GB" b="1" i="0" dirty="0">
                <a:solidFill>
                  <a:srgbClr val="ECECEC"/>
                </a:solidFill>
                <a:effectLst/>
                <a:latin typeface="Söhne"/>
              </a:rPr>
              <a:t> Local businesses</a:t>
            </a:r>
            <a:r>
              <a:rPr lang="en-GB" b="0" i="0" dirty="0">
                <a:solidFill>
                  <a:srgbClr val="ECECEC"/>
                </a:solidFill>
                <a:effectLst/>
                <a:latin typeface="Söhne"/>
              </a:rPr>
              <a:t>:</a:t>
            </a:r>
          </a:p>
          <a:p>
            <a:pPr marL="742950" lvl="1" indent="-285750" algn="l">
              <a:buFont typeface="+mj-lt"/>
              <a:buAutoNum type="arabicPeriod"/>
            </a:pPr>
            <a:r>
              <a:rPr lang="en-GB" b="1" i="0" dirty="0">
                <a:solidFill>
                  <a:srgbClr val="ECECEC"/>
                </a:solidFill>
                <a:effectLst/>
                <a:latin typeface="Söhne"/>
              </a:rPr>
              <a:t>Importance</a:t>
            </a:r>
            <a:r>
              <a:rPr lang="en-GB" b="0" i="0" dirty="0">
                <a:solidFill>
                  <a:srgbClr val="ECECEC"/>
                </a:solidFill>
                <a:effectLst/>
                <a:latin typeface="Söhne"/>
              </a:rPr>
              <a:t>: local businesses contribute to the economic vitality of the community and play a significant role in supporting the local economy. They provide goods and services essential for project execution and are often directly affected by construction activities.</a:t>
            </a:r>
          </a:p>
          <a:p>
            <a:pPr marL="742950" lvl="1" indent="-285750" algn="l">
              <a:buFont typeface="+mj-lt"/>
              <a:buAutoNum type="arabicPeriod"/>
            </a:pPr>
            <a:r>
              <a:rPr lang="en-GB" b="1" i="0" dirty="0">
                <a:solidFill>
                  <a:srgbClr val="ECECEC"/>
                </a:solidFill>
                <a:effectLst/>
                <a:latin typeface="Söhne"/>
              </a:rPr>
              <a:t>Role</a:t>
            </a:r>
            <a:r>
              <a:rPr lang="en-GB" b="0" i="0" dirty="0">
                <a:solidFill>
                  <a:srgbClr val="ECECEC"/>
                </a:solidFill>
                <a:effectLst/>
                <a:latin typeface="Söhne"/>
              </a:rPr>
              <a:t>: local businesses may serve as suppliers of construction materials, equipment, or services, or they may operate businesses that rely on foot traffic and local patronage. Their role involves adapting to construction-related disruptions, maintaining business continuity and seeking opportunities for collaboration with project developers or contractors.</a:t>
            </a:r>
          </a:p>
          <a:p>
            <a:pPr marL="742950" lvl="1" indent="-285750" algn="l">
              <a:buFont typeface="+mj-lt"/>
              <a:buAutoNum type="arabicPeriod"/>
            </a:pPr>
            <a:r>
              <a:rPr lang="en-GB" b="1" i="0" dirty="0">
                <a:solidFill>
                  <a:srgbClr val="ECECEC"/>
                </a:solidFill>
                <a:effectLst/>
                <a:latin typeface="Söhne"/>
              </a:rPr>
              <a:t>Communication</a:t>
            </a:r>
            <a:r>
              <a:rPr lang="en-GB" b="0" i="0" dirty="0">
                <a:solidFill>
                  <a:srgbClr val="ECECEC"/>
                </a:solidFill>
                <a:effectLst/>
                <a:latin typeface="Söhne"/>
              </a:rPr>
              <a:t>: local businesses may communicate with project stakeholders to address concerns about construction-related disruptions, seek information about project timelines and impacts, explore opportunities for business partnerships or contracts, and provide feedback on mitigation measures to minimise adverse effects on their operations.</a:t>
            </a:r>
          </a:p>
          <a:p>
            <a:pPr algn="l">
              <a:buFont typeface="+mj-lt"/>
              <a:buAutoNum type="arabicPeriod"/>
            </a:pPr>
            <a:r>
              <a:rPr lang="en-GB" b="1" i="0" dirty="0">
                <a:solidFill>
                  <a:srgbClr val="ECECEC"/>
                </a:solidFill>
                <a:effectLst/>
                <a:latin typeface="Söhne"/>
              </a:rPr>
              <a:t> Residents</a:t>
            </a:r>
            <a:endParaRPr lang="en-GB" b="0" i="0" dirty="0">
              <a:solidFill>
                <a:srgbClr val="ECECEC"/>
              </a:solidFill>
              <a:effectLst/>
              <a:latin typeface="Söhne"/>
            </a:endParaRPr>
          </a:p>
          <a:p>
            <a:pPr marL="742950" lvl="1" indent="-285750" algn="l">
              <a:buFont typeface="+mj-lt"/>
              <a:buAutoNum type="arabicPeriod"/>
            </a:pPr>
            <a:r>
              <a:rPr lang="en-GB" b="1" i="0" dirty="0">
                <a:solidFill>
                  <a:srgbClr val="ECECEC"/>
                </a:solidFill>
                <a:effectLst/>
                <a:latin typeface="Söhne"/>
              </a:rPr>
              <a:t>Importance</a:t>
            </a:r>
            <a:r>
              <a:rPr lang="en-GB" b="0" i="0" dirty="0">
                <a:solidFill>
                  <a:srgbClr val="ECECEC"/>
                </a:solidFill>
                <a:effectLst/>
                <a:latin typeface="Söhne"/>
              </a:rPr>
              <a:t>: residents are an integral part of the community and have a vested interest in the liveability and sustainability of their neighbourhood. They are directly affected by construction activities and changes to their immediate environment.</a:t>
            </a:r>
          </a:p>
          <a:p>
            <a:pPr marL="742950" lvl="1" indent="-285750" algn="l">
              <a:buFont typeface="+mj-lt"/>
              <a:buAutoNum type="arabicPeriod"/>
            </a:pPr>
            <a:r>
              <a:rPr lang="en-GB" b="1" i="0" dirty="0">
                <a:solidFill>
                  <a:srgbClr val="ECECEC"/>
                </a:solidFill>
                <a:effectLst/>
                <a:latin typeface="Söhne"/>
              </a:rPr>
              <a:t>Role</a:t>
            </a:r>
            <a:r>
              <a:rPr lang="en-GB" b="0" i="0" dirty="0">
                <a:solidFill>
                  <a:srgbClr val="ECECEC"/>
                </a:solidFill>
                <a:effectLst/>
                <a:latin typeface="Söhne"/>
              </a:rPr>
              <a:t>: residents may serve as advocates for community interests, voicing concerns about potential negative impacts such as noise, dust, traffic congestion or loss of amenities. Their role involves engaging in dialogue with project developers, local authorities and other stakeholders to ensure their voices are heard and their needs are addressed.</a:t>
            </a:r>
          </a:p>
          <a:p>
            <a:pPr marL="742950" lvl="1" indent="-285750" algn="l">
              <a:buFont typeface="+mj-lt"/>
              <a:buAutoNum type="arabicPeriod"/>
            </a:pPr>
            <a:r>
              <a:rPr lang="en-GB" b="1" i="0" dirty="0">
                <a:solidFill>
                  <a:srgbClr val="ECECEC"/>
                </a:solidFill>
                <a:effectLst/>
                <a:latin typeface="Söhne"/>
              </a:rPr>
              <a:t>Communication</a:t>
            </a:r>
            <a:r>
              <a:rPr lang="en-GB" b="0" i="0" dirty="0">
                <a:solidFill>
                  <a:srgbClr val="ECECEC"/>
                </a:solidFill>
                <a:effectLst/>
                <a:latin typeface="Söhne"/>
              </a:rPr>
              <a:t>: residents may communicate with project stakeholders to express concerns about construction-related disruptions, seek information about project plans and mitigations, participate in community engagement activities, and provide feedback on proposed designs or development plans. Conversely, project stakeholders may communicate with residents to provide updates on project progress, address concerns, solicit input on design alternatives, and collaborate on community initiatives to enhance neighbourhood resilience and wellbeing.</a:t>
            </a:r>
          </a:p>
          <a:p>
            <a:pPr algn="l">
              <a:buFont typeface="+mj-lt"/>
              <a:buAutoNum type="arabicPeriod"/>
            </a:pPr>
            <a:r>
              <a:rPr lang="en-GB" b="1" i="0" dirty="0">
                <a:solidFill>
                  <a:srgbClr val="ECECEC"/>
                </a:solidFill>
                <a:effectLst/>
                <a:latin typeface="Söhne"/>
              </a:rPr>
              <a:t> Visitors and tourists</a:t>
            </a:r>
            <a:endParaRPr lang="en-GB" b="0" i="0" dirty="0">
              <a:solidFill>
                <a:srgbClr val="ECECEC"/>
              </a:solidFill>
              <a:effectLst/>
              <a:latin typeface="Söhne"/>
            </a:endParaRPr>
          </a:p>
          <a:p>
            <a:pPr marL="742950" lvl="1" indent="-285750" algn="l">
              <a:buFont typeface="+mj-lt"/>
              <a:buAutoNum type="arabicPeriod"/>
            </a:pPr>
            <a:r>
              <a:rPr lang="en-GB" b="1" i="0" dirty="0">
                <a:solidFill>
                  <a:srgbClr val="ECECEC"/>
                </a:solidFill>
                <a:effectLst/>
                <a:latin typeface="Söhne"/>
              </a:rPr>
              <a:t>Importance</a:t>
            </a:r>
            <a:r>
              <a:rPr lang="en-GB" b="0" i="0" dirty="0">
                <a:solidFill>
                  <a:srgbClr val="ECECEC"/>
                </a:solidFill>
                <a:effectLst/>
                <a:latin typeface="Söhne"/>
              </a:rPr>
              <a:t>: visitors and tourists contribute to the local economy through spending on accommodations, dining, entertainment and other leisure activities. They play a vital role in supporting tourism-related businesses and promoting the area as a desirable destination.</a:t>
            </a:r>
          </a:p>
          <a:p>
            <a:pPr marL="742950" lvl="1" indent="-285750" algn="l">
              <a:buFont typeface="+mj-lt"/>
              <a:buAutoNum type="arabicPeriod"/>
            </a:pPr>
            <a:r>
              <a:rPr lang="en-GB" b="1" i="0" dirty="0">
                <a:solidFill>
                  <a:srgbClr val="ECECEC"/>
                </a:solidFill>
                <a:effectLst/>
                <a:latin typeface="Söhne"/>
              </a:rPr>
              <a:t>Role</a:t>
            </a:r>
            <a:r>
              <a:rPr lang="en-GB" b="0" i="0" dirty="0">
                <a:solidFill>
                  <a:srgbClr val="ECECEC"/>
                </a:solidFill>
                <a:effectLst/>
                <a:latin typeface="Söhne"/>
              </a:rPr>
              <a:t>: visitors and tourists may be attracted to the area by its cultural attractions, natural beauty or recreational opportunities. Their role involves experiencing and enjoying the local amenities, contributing to the local economy, and potentially influencing perceptions of the destination.</a:t>
            </a:r>
          </a:p>
          <a:p>
            <a:pPr marL="742950" lvl="1" indent="-285750" algn="l">
              <a:buFont typeface="+mj-lt"/>
              <a:buAutoNum type="arabicPeriod"/>
            </a:pPr>
            <a:r>
              <a:rPr lang="en-GB" b="1" i="0" dirty="0">
                <a:solidFill>
                  <a:srgbClr val="ECECEC"/>
                </a:solidFill>
                <a:effectLst/>
                <a:latin typeface="Söhne"/>
              </a:rPr>
              <a:t>Communication</a:t>
            </a:r>
            <a:r>
              <a:rPr lang="en-GB" b="0" i="0" dirty="0">
                <a:solidFill>
                  <a:srgbClr val="ECECEC"/>
                </a:solidFill>
                <a:effectLst/>
                <a:latin typeface="Söhne"/>
              </a:rPr>
              <a:t>: visitors and tourists may communicate with project stakeholders to inquire about ongoing construction activities, seek alternative routes or recommendations for navigating the area, express concerns about disruptions to their travel plans or experiences, and provide feedback on the accessibility and attractiveness of tourist destinations during construction. Conversely, project stakeholders may communicate with visitors and tourists to provide information about construction impacts, offer assistance or guidance, and promote alternative attractions or events to mitigate inconvenience and maintain positive visitor experiences.</a:t>
            </a:r>
          </a:p>
          <a:p>
            <a:pPr algn="l">
              <a:buFont typeface="+mj-lt"/>
              <a:buAutoNum type="arabicPeriod"/>
            </a:pPr>
            <a:r>
              <a:rPr lang="en-GB" b="1" i="0" dirty="0">
                <a:solidFill>
                  <a:srgbClr val="ECECEC"/>
                </a:solidFill>
                <a:effectLst/>
                <a:latin typeface="Söhne"/>
              </a:rPr>
              <a:t> End users</a:t>
            </a:r>
            <a:endParaRPr lang="en-GB" b="0" i="0" dirty="0">
              <a:solidFill>
                <a:srgbClr val="ECECEC"/>
              </a:solidFill>
              <a:effectLst/>
              <a:latin typeface="Söhne"/>
            </a:endParaRPr>
          </a:p>
          <a:p>
            <a:pPr marL="742950" lvl="1" indent="-285750" algn="l">
              <a:buFont typeface="+mj-lt"/>
              <a:buAutoNum type="arabicPeriod"/>
            </a:pPr>
            <a:r>
              <a:rPr lang="en-GB" b="1" i="0" dirty="0">
                <a:solidFill>
                  <a:srgbClr val="ECECEC"/>
                </a:solidFill>
                <a:effectLst/>
                <a:latin typeface="Söhne"/>
              </a:rPr>
              <a:t>Importance</a:t>
            </a:r>
            <a:r>
              <a:rPr lang="en-GB" b="0" i="0" dirty="0">
                <a:solidFill>
                  <a:srgbClr val="ECECEC"/>
                </a:solidFill>
                <a:effectLst/>
                <a:latin typeface="Söhne"/>
              </a:rPr>
              <a:t>: end users are the ultimate beneficiaries of the completed construction project, whether they are individuals, businesses or organisations. Their satisfaction with the project's design, functionality and usability is critical to its long-term success and viability.</a:t>
            </a:r>
          </a:p>
          <a:p>
            <a:pPr marL="742950" lvl="1" indent="-285750" algn="l">
              <a:buFont typeface="+mj-lt"/>
              <a:buAutoNum type="arabicPeriod"/>
            </a:pPr>
            <a:r>
              <a:rPr lang="en-GB" b="1" i="0" dirty="0">
                <a:solidFill>
                  <a:srgbClr val="ECECEC"/>
                </a:solidFill>
                <a:effectLst/>
                <a:latin typeface="Söhne"/>
              </a:rPr>
              <a:t>Role</a:t>
            </a:r>
            <a:r>
              <a:rPr lang="en-GB" b="0" i="0" dirty="0">
                <a:solidFill>
                  <a:srgbClr val="ECECEC"/>
                </a:solidFill>
                <a:effectLst/>
                <a:latin typeface="Söhne"/>
              </a:rPr>
              <a:t>: end users may directly utilise the facilities, services or infrastructure provided by the construction project, relying on them to meet their needs and expectations. Their role involves providing input during the design phase, adapting to changes during construction and utilising the completed project for its intended purpose.</a:t>
            </a:r>
          </a:p>
          <a:p>
            <a:pPr marL="742950" lvl="1" indent="-285750" algn="l">
              <a:buFont typeface="+mj-lt"/>
              <a:buAutoNum type="arabicPeriod"/>
            </a:pPr>
            <a:r>
              <a:rPr lang="en-GB" b="1" i="0" dirty="0">
                <a:solidFill>
                  <a:srgbClr val="ECECEC"/>
                </a:solidFill>
                <a:effectLst/>
                <a:latin typeface="Söhne"/>
              </a:rPr>
              <a:t>Communication</a:t>
            </a:r>
            <a:r>
              <a:rPr lang="en-GB" b="0" i="0" dirty="0">
                <a:solidFill>
                  <a:srgbClr val="ECECEC"/>
                </a:solidFill>
                <a:effectLst/>
                <a:latin typeface="Söhne"/>
              </a:rPr>
              <a:t>: end users may communicate with project stakeholders to provide input on design requirements, express preferences or concerns about project features or functionality, seek updates on project progress and timelines, and provide feedback on the usability and performance of the completed project. Conversely, project stakeholders may communicate with end users to gather user requirements, obtain feedback on design proposals, address usability issues or concerns, and promote awareness of project benefits and opportunities for engagement.</a:t>
            </a:r>
          </a:p>
          <a:p>
            <a:pPr marL="0" indent="0" algn="l">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EC02D83D-2A46-99D3-3901-D4A44B1A1958}"/>
              </a:ext>
            </a:extLst>
          </p:cNvPr>
          <p:cNvSpPr>
            <a:spLocks noGrp="1"/>
          </p:cNvSpPr>
          <p:nvPr>
            <p:ph type="sldNum" sz="quarter" idx="5"/>
          </p:nvPr>
        </p:nvSpPr>
        <p:spPr/>
        <p:txBody>
          <a:bodyPr/>
          <a:lstStyle/>
          <a:p>
            <a:fld id="{092D88AA-F326-433D-87A4-85BE599D092C}" type="slidenum">
              <a:rPr lang="en-GB" smtClean="0"/>
              <a:t>88</a:t>
            </a:fld>
            <a:endParaRPr lang="en-GB" dirty="0"/>
          </a:p>
        </p:txBody>
      </p:sp>
    </p:spTree>
    <p:extLst>
      <p:ext uri="{BB962C8B-B14F-4D97-AF65-F5344CB8AC3E}">
        <p14:creationId xmlns:p14="http://schemas.microsoft.com/office/powerpoint/2010/main" val="16574171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F5F4EF"/>
                </a:solidFill>
                <a:effectLst/>
                <a:latin typeface="var(--font-claude-message)"/>
              </a:rPr>
              <a:t>When preparing visual materials for experts, it's important to:</a:t>
            </a:r>
          </a:p>
          <a:p>
            <a:pPr marL="171450" indent="-171450" algn="l">
              <a:buFont typeface="Arial" panose="020B0604020202020204" pitchFamily="34" charset="0"/>
              <a:buChar char="•"/>
            </a:pPr>
            <a:r>
              <a:rPr lang="en-GB" b="0" i="0" dirty="0">
                <a:solidFill>
                  <a:srgbClr val="F5F4EF"/>
                </a:solidFill>
                <a:effectLst/>
                <a:latin typeface="var(--font-claude-message)"/>
              </a:rPr>
              <a:t>provide technical depth and dimensions – experts will want detailed specifications, measurements and information on materials</a:t>
            </a:r>
          </a:p>
          <a:p>
            <a:pPr marL="171450" indent="-171450" algn="l">
              <a:buFont typeface="Arial" panose="020B0604020202020204" pitchFamily="34" charset="0"/>
              <a:buChar char="•"/>
            </a:pPr>
            <a:r>
              <a:rPr lang="en-GB" b="0" i="0" dirty="0">
                <a:solidFill>
                  <a:srgbClr val="F5F4EF"/>
                </a:solidFill>
                <a:effectLst/>
                <a:latin typeface="var(--font-claude-message)"/>
              </a:rPr>
              <a:t>include construction details and phasing plans – show how the project will be built, step-by-step, and include relevant construction details</a:t>
            </a:r>
          </a:p>
          <a:p>
            <a:pPr marL="171450" indent="-171450" algn="l">
              <a:buFont typeface="Arial" panose="020B0604020202020204" pitchFamily="34" charset="0"/>
              <a:buChar char="•"/>
            </a:pPr>
            <a:r>
              <a:rPr lang="en-GB" b="0" i="0" dirty="0">
                <a:solidFill>
                  <a:srgbClr val="F5F4EF"/>
                </a:solidFill>
                <a:effectLst/>
                <a:latin typeface="var(--font-claude-message)"/>
              </a:rPr>
              <a:t>assume prior knowledge of architecture concepts – use industry terminology and don't over-explain basic concepts, as you can assume the audience already understands them</a:t>
            </a:r>
          </a:p>
          <a:p>
            <a:pPr marL="171450" indent="-171450" algn="l">
              <a:buFont typeface="Arial" panose="020B0604020202020204" pitchFamily="34" charset="0"/>
              <a:buChar char="•"/>
            </a:pPr>
            <a:r>
              <a:rPr lang="en-GB" b="0" i="0" dirty="0">
                <a:solidFill>
                  <a:srgbClr val="F5F4EF"/>
                </a:solidFill>
                <a:effectLst/>
                <a:latin typeface="var(--font-claude-message)"/>
              </a:rPr>
              <a:t>reference relevant building codes and regulations – show how the design complies with all applicable laws, codes and regulatory requirements.</a:t>
            </a:r>
          </a:p>
          <a:p>
            <a:pPr marL="171450" indent="-171450" algn="l">
              <a:buFont typeface="Arial" panose="020B0604020202020204" pitchFamily="34" charset="0"/>
              <a:buChar char="•"/>
            </a:pPr>
            <a:endParaRPr lang="en-GB" b="0" i="0" dirty="0">
              <a:solidFill>
                <a:srgbClr val="F5F4EF"/>
              </a:solidFill>
              <a:effectLst/>
              <a:latin typeface="var(--font-claude-message)"/>
            </a:endParaRPr>
          </a:p>
          <a:p>
            <a:pPr algn="l"/>
            <a:r>
              <a:rPr lang="en-GB" b="0" i="0" dirty="0">
                <a:solidFill>
                  <a:srgbClr val="F5F4EF"/>
                </a:solidFill>
                <a:effectLst/>
                <a:latin typeface="var(--font-claude-message)"/>
              </a:rPr>
              <a:t>By tailoring the visual communication to an expert audience's knowledge level and information needs, construction professionals can communicate their designs more effectively. The visuals should focus on technical details and assume the audience has an industry background, rather than simplifying concepts for a general audience.</a:t>
            </a:r>
          </a:p>
          <a:p>
            <a:pPr algn="l"/>
            <a:endParaRPr lang="en-GB" b="0" i="0" dirty="0">
              <a:solidFill>
                <a:srgbClr val="F5F4EF"/>
              </a:solidFill>
              <a:effectLst/>
              <a:latin typeface="__styreneB_5d855b"/>
            </a:endParaRP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89</a:t>
            </a:fld>
            <a:endParaRPr lang="en-GB" dirty="0"/>
          </a:p>
        </p:txBody>
      </p:sp>
    </p:spTree>
    <p:extLst>
      <p:ext uri="{BB962C8B-B14F-4D97-AF65-F5344CB8AC3E}">
        <p14:creationId xmlns:p14="http://schemas.microsoft.com/office/powerpoint/2010/main" val="6072633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Focus on simplified overviews of the design – provide high-level conceptual drawings and renderings that are easy for a general audience to understand, without getting into technical details.</a:t>
            </a:r>
          </a:p>
          <a:p>
            <a:pPr marL="171450" indent="-171450">
              <a:buFont typeface="Arial" panose="020B0604020202020204" pitchFamily="34" charset="0"/>
              <a:buChar char="•"/>
            </a:pPr>
            <a:r>
              <a:rPr lang="en-GB" dirty="0"/>
              <a:t>Emphasise the experiential aspects and benefits – highlight how the design will look, feel and function for end users. Focus on the human benefits rather than construction specifics.</a:t>
            </a:r>
          </a:p>
          <a:p>
            <a:pPr marL="171450" indent="-171450">
              <a:buFont typeface="Arial" panose="020B0604020202020204" pitchFamily="34" charset="0"/>
              <a:buChar char="•"/>
            </a:pPr>
            <a:r>
              <a:rPr lang="en-GB" dirty="0"/>
              <a:t>Explain any technical elements in accessible terms – if you need to discuss technical aspects, use plain language and relatable analogies to make the concepts understandable to a lay audience.</a:t>
            </a:r>
          </a:p>
          <a:p>
            <a:pPr marL="171450" indent="-171450">
              <a:buFont typeface="Arial" panose="020B0604020202020204" pitchFamily="34" charset="0"/>
              <a:buChar char="•"/>
            </a:pPr>
            <a:r>
              <a:rPr lang="en-GB" dirty="0"/>
              <a:t>Minimise use of acronyms and industry shorthand – avoid using jargon, abbreviations and terminology that may be unfamiliar to the general public. Spell things out clearly.</a:t>
            </a:r>
          </a:p>
          <a:p>
            <a:pPr marL="171450" indent="-171450">
              <a:buFont typeface="Arial" panose="020B0604020202020204" pitchFamily="34" charset="0"/>
              <a:buChar char="•"/>
            </a:pPr>
            <a:r>
              <a:rPr lang="en-GB" dirty="0"/>
              <a:t>Provide a glossary for any necessary technical language – if technical terms are unavoidable, include a glossary defining them in everyday language.</a:t>
            </a:r>
          </a:p>
          <a:p>
            <a:pPr marL="171450" indent="-171450">
              <a:buFont typeface="Arial" panose="020B0604020202020204" pitchFamily="34" charset="0"/>
              <a:buChar char="•"/>
            </a:pPr>
            <a:endParaRPr lang="en-GB" dirty="0"/>
          </a:p>
          <a:p>
            <a:r>
              <a:rPr lang="en-GB" dirty="0"/>
              <a:t>When communicating construction projects to non-expert audiences, the visuals and language should be accessible, relatable and focused on the experiential aspects, while minimising technical complexity and industry jargon. The goal is to help the general public understand and appreciate the design.</a:t>
            </a: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90</a:t>
            </a:fld>
            <a:endParaRPr lang="en-GB" dirty="0"/>
          </a:p>
        </p:txBody>
      </p:sp>
    </p:spTree>
    <p:extLst>
      <p:ext uri="{BB962C8B-B14F-4D97-AF65-F5344CB8AC3E}">
        <p14:creationId xmlns:p14="http://schemas.microsoft.com/office/powerpoint/2010/main" val="14005300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Use a structured slide deck or boards with an agenda – organise the presentation in a clear, logical flow using slides or boards. Provide an agenda upfront so the audience knows what to expect.</a:t>
            </a:r>
          </a:p>
          <a:p>
            <a:pPr marL="171450" indent="-171450">
              <a:buFont typeface="Arial" panose="020B0604020202020204" pitchFamily="34" charset="0"/>
              <a:buChar char="•"/>
            </a:pPr>
            <a:r>
              <a:rPr lang="en-GB" dirty="0"/>
              <a:t>Do a methodical walkthrough of process and solutions – systematically guide the audience through your design process, explaining how you arrived at the proposed solutions step-by-step. Be thorough and detailed in the walkthrough.</a:t>
            </a:r>
          </a:p>
          <a:p>
            <a:pPr marL="171450" indent="-171450">
              <a:buFont typeface="Arial" panose="020B0604020202020204" pitchFamily="34" charset="0"/>
              <a:buChar char="•"/>
            </a:pPr>
            <a:r>
              <a:rPr lang="en-GB" dirty="0"/>
              <a:t>Anticipate and address committee concerns – consider potential questions or objections the planning committee may raise, and proactively address them in the presentation. Show that you've thought through their likely concerns.</a:t>
            </a:r>
          </a:p>
          <a:p>
            <a:endParaRPr lang="en-GB" dirty="0"/>
          </a:p>
          <a:p>
            <a:r>
              <a:rPr lang="en-GB" dirty="0"/>
              <a:t>For formal planning presentations, use a structured format with an agenda, take the committee step-by-step through your process and design solutions, and aim to anticipate and pre-emptively address any concerns they may have. The goal is to make a thorough, persuasive case for your design.</a:t>
            </a: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91</a:t>
            </a:fld>
            <a:endParaRPr lang="en-GB" dirty="0"/>
          </a:p>
        </p:txBody>
      </p:sp>
    </p:spTree>
    <p:extLst>
      <p:ext uri="{BB962C8B-B14F-4D97-AF65-F5344CB8AC3E}">
        <p14:creationId xmlns:p14="http://schemas.microsoft.com/office/powerpoint/2010/main" val="19769195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Use a polished, branded visual style – ensure all visuals have a professionally designed look and feel that aligns with your firm's brand identity. The aesthetics should convey credibility.</a:t>
            </a:r>
          </a:p>
          <a:p>
            <a:pPr marL="171450" indent="-171450">
              <a:buFont typeface="Arial" panose="020B0604020202020204" pitchFamily="34" charset="0"/>
              <a:buChar char="•"/>
            </a:pPr>
            <a:r>
              <a:rPr lang="en-GB" dirty="0"/>
              <a:t>Craft a compelling narrative showcasing your unique value proposition – structure the pitch as a persuasive story that highlights what sets your design approach apart and the distinctive value you bring to the project. Make it engaging and memorable.</a:t>
            </a:r>
          </a:p>
          <a:p>
            <a:pPr marL="171450" indent="-171450">
              <a:buFont typeface="Arial" panose="020B0604020202020204" pitchFamily="34" charset="0"/>
              <a:buChar char="•"/>
            </a:pPr>
            <a:r>
              <a:rPr lang="en-GB" dirty="0"/>
              <a:t>Connect the visuals to the client's goals and priorities – don't just showcase the design, but explicitly tie it to the client's stated objectives and needs. Demonstrate how your solution will achieve their aims and deliver on what matters most to them.</a:t>
            </a: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92</a:t>
            </a:fld>
            <a:endParaRPr lang="en-GB" dirty="0"/>
          </a:p>
        </p:txBody>
      </p:sp>
    </p:spTree>
    <p:extLst>
      <p:ext uri="{BB962C8B-B14F-4D97-AF65-F5344CB8AC3E}">
        <p14:creationId xmlns:p14="http://schemas.microsoft.com/office/powerpoint/2010/main" val="18123307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Use vivid renderings and relatable visual stories – create eye-catching, lifelike visualisations that help the community envision how the project will look and feel. Use storytelling techniques to make the design relatable to their lives.</a:t>
            </a:r>
          </a:p>
          <a:p>
            <a:pPr marL="171450" indent="-171450">
              <a:buFont typeface="Arial" panose="020B0604020202020204" pitchFamily="34" charset="0"/>
              <a:buChar char="•"/>
            </a:pPr>
            <a:r>
              <a:rPr lang="en-GB" dirty="0"/>
              <a:t>Highlight community benefits and experiential elements – emphasise how the project will improve quality of life for the community and create enjoyable spaces and experiences for them to use. Focus on the human and social benefits.</a:t>
            </a:r>
          </a:p>
          <a:p>
            <a:pPr marL="171450" indent="-171450">
              <a:buFont typeface="Arial" panose="020B0604020202020204" pitchFamily="34" charset="0"/>
              <a:buChar char="•"/>
            </a:pPr>
            <a:r>
              <a:rPr lang="en-GB" dirty="0"/>
              <a:t>Include interactive components to gather public input – provide opportunities for the community to give feedback and share their ideas and concerns, through methods like surveys, workshops or comment boards. Show that their voices are heard.</a:t>
            </a:r>
          </a:p>
          <a:p>
            <a:pPr marL="171450" indent="-171450">
              <a:buFont typeface="Arial" panose="020B0604020202020204" pitchFamily="34" charset="0"/>
              <a:buChar char="•"/>
            </a:pPr>
            <a:r>
              <a:rPr lang="en-GB" dirty="0"/>
              <a:t>Have a call-to-action – give the community clear next steps for how to stay engaged with the project, such as signing up for updates, attending future meetings or showing their support to decision-makers. Motivate them to remain involved.</a:t>
            </a:r>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93</a:t>
            </a:fld>
            <a:endParaRPr lang="en-GB" dirty="0"/>
          </a:p>
        </p:txBody>
      </p:sp>
    </p:spTree>
    <p:extLst>
      <p:ext uri="{BB962C8B-B14F-4D97-AF65-F5344CB8AC3E}">
        <p14:creationId xmlns:p14="http://schemas.microsoft.com/office/powerpoint/2010/main" val="2448719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Framework for learning to the learners. Explain the three stages and that the learning will build on each stage (scaffold) their learning. </a:t>
            </a:r>
          </a:p>
        </p:txBody>
      </p:sp>
      <p:sp>
        <p:nvSpPr>
          <p:cNvPr id="4" name="Slide Number Placeholder 3"/>
          <p:cNvSpPr>
            <a:spLocks noGrp="1"/>
          </p:cNvSpPr>
          <p:nvPr>
            <p:ph type="sldNum" sz="quarter" idx="5"/>
          </p:nvPr>
        </p:nvSpPr>
        <p:spPr/>
        <p:txBody>
          <a:bodyPr/>
          <a:lstStyle/>
          <a:p>
            <a:fld id="{092D88AA-F326-433D-87A4-85BE599D092C}" type="slidenum">
              <a:rPr lang="en-GB" smtClean="0"/>
              <a:t>8</a:t>
            </a:fld>
            <a:endParaRPr lang="en-GB" dirty="0"/>
          </a:p>
        </p:txBody>
      </p:sp>
    </p:spTree>
    <p:extLst>
      <p:ext uri="{BB962C8B-B14F-4D97-AF65-F5344CB8AC3E}">
        <p14:creationId xmlns:p14="http://schemas.microsoft.com/office/powerpoint/2010/main" val="14002329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to learners that they are going to work in allocated groups. Read the scenario and advise learners that the details are also in the handout. </a:t>
            </a:r>
          </a:p>
        </p:txBody>
      </p:sp>
      <p:sp>
        <p:nvSpPr>
          <p:cNvPr id="4" name="Slide Number Placeholder 3"/>
          <p:cNvSpPr>
            <a:spLocks noGrp="1"/>
          </p:cNvSpPr>
          <p:nvPr>
            <p:ph type="sldNum" sz="quarter" idx="5"/>
          </p:nvPr>
        </p:nvSpPr>
        <p:spPr/>
        <p:txBody>
          <a:bodyPr/>
          <a:lstStyle/>
          <a:p>
            <a:fld id="{092D88AA-F326-433D-87A4-85BE599D092C}" type="slidenum">
              <a:rPr lang="en-GB" smtClean="0"/>
              <a:t>95</a:t>
            </a:fld>
            <a:endParaRPr lang="en-GB" dirty="0"/>
          </a:p>
        </p:txBody>
      </p:sp>
    </p:spTree>
    <p:extLst>
      <p:ext uri="{BB962C8B-B14F-4D97-AF65-F5344CB8AC3E}">
        <p14:creationId xmlns:p14="http://schemas.microsoft.com/office/powerpoint/2010/main" val="25166034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learners understand the project details. </a:t>
            </a:r>
          </a:p>
        </p:txBody>
      </p:sp>
      <p:sp>
        <p:nvSpPr>
          <p:cNvPr id="4" name="Slide Number Placeholder 3"/>
          <p:cNvSpPr>
            <a:spLocks noGrp="1"/>
          </p:cNvSpPr>
          <p:nvPr>
            <p:ph type="sldNum" sz="quarter" idx="5"/>
          </p:nvPr>
        </p:nvSpPr>
        <p:spPr/>
        <p:txBody>
          <a:bodyPr/>
          <a:lstStyle/>
          <a:p>
            <a:fld id="{092D88AA-F326-433D-87A4-85BE599D092C}" type="slidenum">
              <a:rPr lang="en-GB" smtClean="0"/>
              <a:t>96</a:t>
            </a:fld>
            <a:endParaRPr lang="en-GB" dirty="0"/>
          </a:p>
        </p:txBody>
      </p:sp>
    </p:spTree>
    <p:extLst>
      <p:ext uri="{BB962C8B-B14F-4D97-AF65-F5344CB8AC3E}">
        <p14:creationId xmlns:p14="http://schemas.microsoft.com/office/powerpoint/2010/main" val="21847568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https://www.youtube.com/watch?v=Iwpi1Lm6dFo </a:t>
            </a:r>
          </a:p>
          <a:p>
            <a:endParaRPr lang="en-GB" dirty="0">
              <a:latin typeface="+mn-lt"/>
            </a:endParaRPr>
          </a:p>
          <a:p>
            <a:pPr algn="l">
              <a:buFont typeface="+mj-lt"/>
              <a:buNone/>
            </a:pPr>
            <a:r>
              <a:rPr lang="en-GB" b="1" i="0" dirty="0">
                <a:solidFill>
                  <a:srgbClr val="ECECEC"/>
                </a:solidFill>
                <a:effectLst/>
                <a:latin typeface="+mn-lt"/>
              </a:rPr>
              <a:t>Introduction:</a:t>
            </a:r>
            <a:endParaRPr lang="en-GB" b="0" i="0" dirty="0">
              <a:solidFill>
                <a:srgbClr val="ECECEC"/>
              </a:solidFill>
              <a:effectLst/>
              <a:latin typeface="+mn-lt"/>
            </a:endParaRPr>
          </a:p>
          <a:p>
            <a:pPr marL="628650" lvl="1" indent="-171450" algn="l">
              <a:buFont typeface="Arial" panose="020B0604020202020204" pitchFamily="34" charset="0"/>
              <a:buChar char="•"/>
            </a:pPr>
            <a:r>
              <a:rPr lang="en-GB" b="0" i="0" dirty="0">
                <a:solidFill>
                  <a:srgbClr val="ECECEC"/>
                </a:solidFill>
                <a:effectLst/>
                <a:latin typeface="+mn-lt"/>
              </a:rPr>
              <a:t>Introduce the objective of the activity, highlighting the importance of visual communication in effective presentations.</a:t>
            </a:r>
          </a:p>
          <a:p>
            <a:pPr marL="628650" lvl="1" indent="-171450" algn="l">
              <a:buFont typeface="Arial" panose="020B0604020202020204" pitchFamily="34" charset="0"/>
              <a:buChar char="•"/>
            </a:pPr>
            <a:r>
              <a:rPr lang="en-GB" b="0" i="0" dirty="0">
                <a:solidFill>
                  <a:srgbClr val="ECECEC"/>
                </a:solidFill>
                <a:effectLst/>
                <a:latin typeface="+mn-lt"/>
              </a:rPr>
              <a:t>Explain how the TEDx Talk will provide valuable insights into adapting visuals to keep the audience engaged.</a:t>
            </a:r>
          </a:p>
          <a:p>
            <a:pPr algn="l">
              <a:buFont typeface="+mj-lt"/>
              <a:buNone/>
            </a:pPr>
            <a:r>
              <a:rPr lang="en-GB" b="1" i="0" dirty="0">
                <a:solidFill>
                  <a:srgbClr val="ECECEC"/>
                </a:solidFill>
                <a:effectLst/>
                <a:latin typeface="+mn-lt"/>
              </a:rPr>
              <a:t>Watching the TEDx Talk:</a:t>
            </a:r>
            <a:endParaRPr lang="en-GB" b="0" i="0" dirty="0">
              <a:solidFill>
                <a:srgbClr val="ECECEC"/>
              </a:solidFill>
              <a:effectLst/>
              <a:latin typeface="+mn-lt"/>
            </a:endParaRPr>
          </a:p>
          <a:p>
            <a:pPr marL="628650" lvl="1" indent="-171450" algn="l">
              <a:buFont typeface="Arial" panose="020B0604020202020204" pitchFamily="34" charset="0"/>
              <a:buChar char="•"/>
            </a:pPr>
            <a:r>
              <a:rPr lang="en-GB" b="0" i="0" dirty="0">
                <a:solidFill>
                  <a:srgbClr val="ECECEC"/>
                </a:solidFill>
                <a:effectLst/>
                <a:latin typeface="+mn-lt"/>
              </a:rPr>
              <a:t>Play the TEDx Talk “How to avoid death by PowerPoint”.</a:t>
            </a:r>
          </a:p>
          <a:p>
            <a:pPr marL="628650" lvl="1" indent="-171450" algn="l">
              <a:buFont typeface="Arial" panose="020B0604020202020204" pitchFamily="34" charset="0"/>
              <a:buChar char="•"/>
            </a:pPr>
            <a:r>
              <a:rPr lang="en-GB" b="0" i="0" dirty="0">
                <a:solidFill>
                  <a:srgbClr val="ECECEC"/>
                </a:solidFill>
                <a:effectLst/>
                <a:latin typeface="+mn-lt"/>
              </a:rPr>
              <a:t>Encourage learners to take notes on key ideas that resonate with them, especially those that can enhance visual communication.</a:t>
            </a:r>
          </a:p>
          <a:p>
            <a:pPr algn="l">
              <a:buFont typeface="+mj-lt"/>
              <a:buNone/>
            </a:pPr>
            <a:r>
              <a:rPr lang="en-GB" b="1" i="0" dirty="0">
                <a:solidFill>
                  <a:srgbClr val="ECECEC"/>
                </a:solidFill>
                <a:effectLst/>
                <a:latin typeface="+mn-lt"/>
              </a:rPr>
              <a:t>Discussion:</a:t>
            </a:r>
            <a:endParaRPr lang="en-GB" b="0" i="0" dirty="0">
              <a:solidFill>
                <a:srgbClr val="ECECEC"/>
              </a:solidFill>
              <a:effectLst/>
              <a:latin typeface="+mn-lt"/>
            </a:endParaRPr>
          </a:p>
          <a:p>
            <a:pPr marL="628650" lvl="1" indent="-171450" algn="l">
              <a:buFont typeface="Arial" panose="020B0604020202020204" pitchFamily="34" charset="0"/>
              <a:buChar char="•"/>
            </a:pPr>
            <a:r>
              <a:rPr lang="en-GB" b="0" i="0" dirty="0">
                <a:solidFill>
                  <a:srgbClr val="ECECEC"/>
                </a:solidFill>
                <a:effectLst/>
                <a:latin typeface="+mn-lt"/>
              </a:rPr>
              <a:t>Open the floor for learners to share their insights from the talk.</a:t>
            </a:r>
          </a:p>
          <a:p>
            <a:pPr marL="628650" lvl="1" indent="-171450" algn="l">
              <a:buFont typeface="Arial" panose="020B0604020202020204" pitchFamily="34" charset="0"/>
              <a:buChar char="•"/>
            </a:pPr>
            <a:r>
              <a:rPr lang="en-GB" b="0" i="0" dirty="0">
                <a:solidFill>
                  <a:srgbClr val="ECECEC"/>
                </a:solidFill>
                <a:effectLst/>
                <a:latin typeface="+mn-lt"/>
              </a:rPr>
              <a:t>Discuss specific techniques mentioned in the video and how they can be applied to improve visual aspects of a presentation.</a:t>
            </a:r>
          </a:p>
          <a:p>
            <a:pPr algn="l">
              <a:buFont typeface="+mj-lt"/>
              <a:buNone/>
            </a:pPr>
            <a:r>
              <a:rPr lang="en-GB" b="1" i="0" dirty="0">
                <a:solidFill>
                  <a:srgbClr val="ECECEC"/>
                </a:solidFill>
                <a:effectLst/>
                <a:latin typeface="+mn-lt"/>
              </a:rPr>
              <a:t>Linking to adapting visual communication:</a:t>
            </a:r>
            <a:endParaRPr lang="en-GB" b="0" i="0" dirty="0">
              <a:solidFill>
                <a:srgbClr val="ECECEC"/>
              </a:solidFill>
              <a:effectLst/>
              <a:latin typeface="+mn-lt"/>
            </a:endParaRPr>
          </a:p>
          <a:p>
            <a:pPr marL="628650" lvl="1" indent="-171450" algn="l">
              <a:buFont typeface="Arial" panose="020B0604020202020204" pitchFamily="34" charset="0"/>
              <a:buChar char="•"/>
            </a:pPr>
            <a:r>
              <a:rPr lang="en-GB" b="0" i="0" dirty="0">
                <a:solidFill>
                  <a:srgbClr val="ECECEC"/>
                </a:solidFill>
                <a:effectLst/>
                <a:latin typeface="+mn-lt"/>
              </a:rPr>
              <a:t>Guide learners to make connections between the TEDx Talk and the broader concept of visual communication adaptation.</a:t>
            </a:r>
          </a:p>
          <a:p>
            <a:pPr marL="628650" lvl="1" indent="-171450" algn="l">
              <a:buFont typeface="Arial" panose="020B0604020202020204" pitchFamily="34" charset="0"/>
              <a:buChar char="•"/>
            </a:pPr>
            <a:r>
              <a:rPr lang="en-GB" b="0" i="0" dirty="0">
                <a:solidFill>
                  <a:srgbClr val="ECECEC"/>
                </a:solidFill>
                <a:effectLst/>
                <a:latin typeface="+mn-lt"/>
              </a:rPr>
              <a:t>Focus on elements like simplicity, use of visuals, data representation and audience engagement.</a:t>
            </a:r>
          </a:p>
          <a:p>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98</a:t>
            </a:fld>
            <a:endParaRPr lang="en-GB" dirty="0"/>
          </a:p>
        </p:txBody>
      </p:sp>
    </p:spTree>
    <p:extLst>
      <p:ext uri="{BB962C8B-B14F-4D97-AF65-F5344CB8AC3E}">
        <p14:creationId xmlns:p14="http://schemas.microsoft.com/office/powerpoint/2010/main" val="17156465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Suggest to learners that they should review the completed </a:t>
            </a:r>
            <a:r>
              <a:rPr lang="en-GB" b="1" dirty="0"/>
              <a:t>Presentation planning questionnaire </a:t>
            </a:r>
            <a:r>
              <a:rPr lang="en-GB" b="0" dirty="0"/>
              <a:t>before starting the activity. </a:t>
            </a:r>
            <a:r>
              <a:rPr lang="en-GB" dirty="0"/>
              <a:t>Remind learners they should include the detail from the </a:t>
            </a:r>
            <a:r>
              <a:rPr lang="en-GB" b="1" dirty="0"/>
              <a:t>Presentation planning questionnaire handout</a:t>
            </a:r>
            <a:r>
              <a:rPr lang="en-GB" dirty="0"/>
              <a:t>. Learners should divide up who will complete each slide, ensuring everyone has the opportunity to contribute. </a:t>
            </a:r>
            <a:endParaRPr lang="en-GB" b="0" dirty="0"/>
          </a:p>
          <a:p>
            <a:r>
              <a:rPr lang="en-GB" dirty="0"/>
              <a:t> </a:t>
            </a:r>
          </a:p>
          <a:p>
            <a:pPr marL="0" indent="0">
              <a:buNone/>
            </a:pPr>
            <a:endParaRPr lang="en-GB" dirty="0"/>
          </a:p>
          <a:p>
            <a:pPr marL="0" indent="0">
              <a:buNone/>
            </a:pPr>
            <a:endParaRPr lang="en-GB" dirty="0"/>
          </a:p>
          <a:p>
            <a:endParaRPr lang="en-GB" dirty="0"/>
          </a:p>
        </p:txBody>
      </p:sp>
      <p:sp>
        <p:nvSpPr>
          <p:cNvPr id="4" name="Slide Number Placeholder 3"/>
          <p:cNvSpPr>
            <a:spLocks noGrp="1"/>
          </p:cNvSpPr>
          <p:nvPr>
            <p:ph type="sldNum" sz="quarter" idx="5"/>
          </p:nvPr>
        </p:nvSpPr>
        <p:spPr/>
        <p:txBody>
          <a:bodyPr/>
          <a:lstStyle/>
          <a:p>
            <a:fld id="{092D88AA-F326-433D-87A4-85BE599D092C}" type="slidenum">
              <a:rPr lang="en-GB" smtClean="0"/>
              <a:t>99</a:t>
            </a:fld>
            <a:endParaRPr lang="en-GB" dirty="0"/>
          </a:p>
        </p:txBody>
      </p:sp>
    </p:spTree>
    <p:extLst>
      <p:ext uri="{BB962C8B-B14F-4D97-AF65-F5344CB8AC3E}">
        <p14:creationId xmlns:p14="http://schemas.microsoft.com/office/powerpoint/2010/main" val="19489897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GB" b="0" i="0" dirty="0">
                <a:solidFill>
                  <a:srgbClr val="ECECEC"/>
                </a:solidFill>
                <a:effectLst/>
                <a:latin typeface="+mn-lt"/>
              </a:rPr>
              <a:t>Begin the summary by recapping the main objectives and outcomes of the lesson.</a:t>
            </a:r>
          </a:p>
          <a:p>
            <a:pPr algn="l">
              <a:buFont typeface="Arial" panose="020B0604020202020204" pitchFamily="34" charset="0"/>
              <a:buNone/>
            </a:pPr>
            <a:endParaRPr lang="en-GB" b="0" i="0" dirty="0">
              <a:solidFill>
                <a:srgbClr val="ECECEC"/>
              </a:solidFill>
              <a:effectLst/>
              <a:latin typeface="+mn-lt"/>
            </a:endParaRPr>
          </a:p>
          <a:p>
            <a:pPr algn="l">
              <a:buFont typeface="Arial" panose="020B0604020202020204" pitchFamily="34" charset="0"/>
              <a:buNone/>
            </a:pPr>
            <a:r>
              <a:rPr lang="en-GB" b="0" i="0" dirty="0">
                <a:solidFill>
                  <a:srgbClr val="ECECEC"/>
                </a:solidFill>
                <a:effectLst/>
                <a:latin typeface="+mn-lt"/>
              </a:rPr>
              <a:t>Highlight the importance of understanding the different stakeholder groups in the construction industry and the tailored communication required for each.</a:t>
            </a:r>
          </a:p>
          <a:p>
            <a:pPr algn="l">
              <a:buFont typeface="Arial" panose="020B0604020202020204" pitchFamily="34" charset="0"/>
              <a:buNone/>
            </a:pPr>
            <a:endParaRPr lang="en-GB" b="0" i="0" dirty="0">
              <a:solidFill>
                <a:srgbClr val="ECECEC"/>
              </a:solidFill>
              <a:effectLst/>
              <a:latin typeface="+mn-lt"/>
            </a:endParaRPr>
          </a:p>
          <a:p>
            <a:pPr algn="l">
              <a:buFont typeface="Arial" panose="020B0604020202020204" pitchFamily="34" charset="0"/>
              <a:buNone/>
            </a:pPr>
            <a:r>
              <a:rPr lang="en-GB" b="0" i="0" dirty="0">
                <a:solidFill>
                  <a:srgbClr val="ECECEC"/>
                </a:solidFill>
                <a:effectLst/>
                <a:latin typeface="+mn-lt"/>
              </a:rPr>
              <a:t>Reflect on the strategies explored for adapting the level of detail, terminology and presentation style to suit various audiences.</a:t>
            </a:r>
          </a:p>
          <a:p>
            <a:pPr algn="l">
              <a:buFont typeface="Arial" panose="020B0604020202020204" pitchFamily="34" charset="0"/>
              <a:buNone/>
            </a:pPr>
            <a:endParaRPr lang="en-GB" b="0" i="0" dirty="0">
              <a:solidFill>
                <a:srgbClr val="ECECEC"/>
              </a:solidFill>
              <a:effectLst/>
              <a:latin typeface="+mn-lt"/>
            </a:endParaRPr>
          </a:p>
          <a:p>
            <a:pPr algn="l">
              <a:buFont typeface="Arial" panose="020B0604020202020204" pitchFamily="34" charset="0"/>
              <a:buNone/>
            </a:pPr>
            <a:r>
              <a:rPr lang="en-GB" b="0" i="0" dirty="0">
                <a:solidFill>
                  <a:srgbClr val="ECECEC"/>
                </a:solidFill>
                <a:effectLst/>
                <a:latin typeface="+mn-lt"/>
              </a:rPr>
              <a:t>Acknowledge the collaborative efforts made by learners in groups to create targeted visual presentations, emphasising the skills applied in adapting visuals and language.</a:t>
            </a:r>
          </a:p>
          <a:p>
            <a:pPr algn="l">
              <a:buFont typeface="Arial" panose="020B0604020202020204" pitchFamily="34" charset="0"/>
              <a:buNone/>
            </a:pPr>
            <a:endParaRPr lang="en-GB" b="0" i="0" dirty="0">
              <a:solidFill>
                <a:srgbClr val="ECECEC"/>
              </a:solidFill>
              <a:effectLst/>
              <a:latin typeface="+mn-lt"/>
            </a:endParaRPr>
          </a:p>
          <a:p>
            <a:pPr algn="l">
              <a:buFont typeface="Arial" panose="020B0604020202020204" pitchFamily="34" charset="0"/>
              <a:buNone/>
            </a:pPr>
            <a:r>
              <a:rPr lang="en-GB" b="0" i="0" dirty="0">
                <a:solidFill>
                  <a:srgbClr val="ECECEC"/>
                </a:solidFill>
                <a:effectLst/>
                <a:latin typeface="+mn-lt"/>
              </a:rPr>
              <a:t>Conclude by discussing the incorporation of techniques from the TEDx Talk “How to Avoid Death by PowerPoint” into their presentations, noting the improvements or changes observed.</a:t>
            </a:r>
          </a:p>
          <a:p>
            <a:pPr algn="l">
              <a:buFont typeface="Arial" panose="020B0604020202020204" pitchFamily="34" charset="0"/>
              <a:buNone/>
            </a:pPr>
            <a:endParaRPr lang="en-GB" b="0" i="0" dirty="0">
              <a:solidFill>
                <a:srgbClr val="ECECEC"/>
              </a:solidFill>
              <a:effectLst/>
              <a:latin typeface="+mn-lt"/>
            </a:endParaRPr>
          </a:p>
          <a:p>
            <a:pPr algn="l">
              <a:buFont typeface="Arial" panose="020B0604020202020204" pitchFamily="34" charset="0"/>
              <a:buNone/>
            </a:pPr>
            <a:r>
              <a:rPr lang="en-GB" b="0" i="0" dirty="0">
                <a:solidFill>
                  <a:srgbClr val="ECECEC"/>
                </a:solidFill>
                <a:effectLst/>
                <a:latin typeface="+mn-lt"/>
              </a:rPr>
              <a:t>Encourage learners to give final thoughts or takeaways from the lesson and how they envision applying these insights in their professional lives.</a:t>
            </a:r>
          </a:p>
          <a:p>
            <a:pPr algn="l">
              <a:buFont typeface="Arial" panose="020B0604020202020204" pitchFamily="34" charset="0"/>
              <a:buNone/>
            </a:pPr>
            <a:endParaRPr lang="en-GB" b="0" i="0" dirty="0">
              <a:solidFill>
                <a:srgbClr val="ECECEC"/>
              </a:solidFill>
              <a:effectLst/>
              <a:latin typeface="+mn-lt"/>
            </a:endParaRPr>
          </a:p>
          <a:p>
            <a:pPr algn="l">
              <a:buFont typeface="Arial" panose="020B0604020202020204" pitchFamily="34" charset="0"/>
              <a:buNone/>
            </a:pPr>
            <a:r>
              <a:rPr lang="en-GB" b="0" i="0" dirty="0">
                <a:solidFill>
                  <a:srgbClr val="ECECEC"/>
                </a:solidFill>
                <a:effectLst/>
                <a:latin typeface="+mn-lt"/>
              </a:rPr>
              <a:t>Collect feedback on the lesson's effectiveness and any suggestions for future improvement.</a:t>
            </a:r>
          </a:p>
          <a:p>
            <a:pPr marL="0" indent="0">
              <a:buFont typeface="Arial" panose="020B0604020202020204" pitchFamily="34" charset="0"/>
              <a:buNone/>
            </a:pPr>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100</a:t>
            </a:fld>
            <a:endParaRPr lang="en-GB" dirty="0"/>
          </a:p>
        </p:txBody>
      </p:sp>
    </p:spTree>
    <p:extLst>
      <p:ext uri="{BB962C8B-B14F-4D97-AF65-F5344CB8AC3E}">
        <p14:creationId xmlns:p14="http://schemas.microsoft.com/office/powerpoint/2010/main" val="23410152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the next steps activity to research how infographics and videos are used and adapted for different purposes and audiences in the construction industry.</a:t>
            </a:r>
          </a:p>
          <a:p>
            <a:endParaRPr lang="en-GB" dirty="0"/>
          </a:p>
          <a:p>
            <a:r>
              <a:rPr lang="en-GB" dirty="0"/>
              <a:t>Instruct learners to explore examples of infographics and videos created for expert audiences, the general public, clients, planning committees and community engagement. Have them analyse how the visual style, content, language and storytelling approach differs depending on the target audience and communication goal.</a:t>
            </a:r>
          </a:p>
          <a:p>
            <a:endParaRPr lang="en-GB" dirty="0"/>
          </a:p>
          <a:p>
            <a:r>
              <a:rPr lang="en-GB" dirty="0"/>
              <a:t>Direct learners to consider questions like: what level of technical detail is included or omitted? How is the information structured and presented? What design techniques are used to make it engaging? How is it framed to persuade the audience? What call-to-action, if any, is included?</a:t>
            </a:r>
          </a:p>
          <a:p>
            <a:endParaRPr lang="en-GB" dirty="0"/>
          </a:p>
          <a:p>
            <a:r>
              <a:rPr lang="en-GB" dirty="0"/>
              <a:t>Explain that the research will deepen their understanding of how to tailor infographics and videos to different construction industry communication scenarios. Set the expectation for learners to be prepared to discuss their findings and insights in the next class.</a:t>
            </a:r>
          </a:p>
        </p:txBody>
      </p:sp>
      <p:sp>
        <p:nvSpPr>
          <p:cNvPr id="4" name="Slide Number Placeholder 3"/>
          <p:cNvSpPr>
            <a:spLocks noGrp="1"/>
          </p:cNvSpPr>
          <p:nvPr>
            <p:ph type="sldNum" sz="quarter" idx="5"/>
          </p:nvPr>
        </p:nvSpPr>
        <p:spPr/>
        <p:txBody>
          <a:bodyPr/>
          <a:lstStyle/>
          <a:p>
            <a:fld id="{092D88AA-F326-433D-87A4-85BE599D092C}" type="slidenum">
              <a:rPr lang="en-GB" smtClean="0"/>
              <a:t>101</a:t>
            </a:fld>
            <a:endParaRPr lang="en-GB" dirty="0"/>
          </a:p>
        </p:txBody>
      </p:sp>
    </p:spTree>
    <p:extLst>
      <p:ext uri="{BB962C8B-B14F-4D97-AF65-F5344CB8AC3E}">
        <p14:creationId xmlns:p14="http://schemas.microsoft.com/office/powerpoint/2010/main" val="30389982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102</a:t>
            </a:fld>
            <a:endParaRPr lang="en-GB" dirty="0"/>
          </a:p>
        </p:txBody>
      </p:sp>
    </p:spTree>
    <p:extLst>
      <p:ext uri="{BB962C8B-B14F-4D97-AF65-F5344CB8AC3E}">
        <p14:creationId xmlns:p14="http://schemas.microsoft.com/office/powerpoint/2010/main" val="40950984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32696-AAF9-5CA6-2833-CD2B9018B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508F2-9865-8C2E-0FAE-80642EF5C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E3046-E77D-EEE3-E6D2-9451EB9E82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33B12A0-3C77-4F89-0545-7E239378CE60}"/>
              </a:ext>
            </a:extLst>
          </p:cNvPr>
          <p:cNvSpPr>
            <a:spLocks noGrp="1"/>
          </p:cNvSpPr>
          <p:nvPr>
            <p:ph type="sldNum" sz="quarter" idx="5"/>
          </p:nvPr>
        </p:nvSpPr>
        <p:spPr/>
        <p:txBody>
          <a:bodyPr/>
          <a:lstStyle/>
          <a:p>
            <a:fld id="{092D88AA-F326-433D-87A4-85BE599D092C}" type="slidenum">
              <a:rPr lang="en-GB" smtClean="0"/>
              <a:t>103</a:t>
            </a:fld>
            <a:endParaRPr lang="en-GB" dirty="0"/>
          </a:p>
        </p:txBody>
      </p:sp>
    </p:spTree>
    <p:extLst>
      <p:ext uri="{BB962C8B-B14F-4D97-AF65-F5344CB8AC3E}">
        <p14:creationId xmlns:p14="http://schemas.microsoft.com/office/powerpoint/2010/main" val="21209874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r>
              <a:rPr lang="en-GB" b="0" i="0" dirty="0">
                <a:solidFill>
                  <a:srgbClr val="ECECEC"/>
                </a:solidFill>
                <a:effectLst/>
                <a:latin typeface="+mn-lt"/>
              </a:rPr>
              <a:t>Advise learners:</a:t>
            </a:r>
          </a:p>
          <a:p>
            <a:pPr marL="0" indent="0" algn="l">
              <a:buFont typeface="+mj-lt"/>
              <a:buNone/>
            </a:pPr>
            <a:endParaRPr lang="en-GB" b="1" i="0" dirty="0">
              <a:solidFill>
                <a:srgbClr val="ECECEC"/>
              </a:solidFill>
              <a:effectLst/>
              <a:latin typeface="+mn-lt"/>
            </a:endParaRPr>
          </a:p>
          <a:p>
            <a:pPr marL="0" indent="0" algn="l">
              <a:buFont typeface="+mj-lt"/>
              <a:buNone/>
            </a:pPr>
            <a:r>
              <a:rPr lang="en-GB" b="1" i="0" dirty="0">
                <a:solidFill>
                  <a:srgbClr val="ECECEC"/>
                </a:solidFill>
                <a:effectLst/>
                <a:latin typeface="+mn-lt"/>
              </a:rPr>
              <a:t>Engaging your audience</a:t>
            </a:r>
          </a:p>
          <a:p>
            <a:pPr marL="0" indent="0" algn="l">
              <a:buFont typeface="+mj-lt"/>
              <a:buNone/>
            </a:pPr>
            <a:r>
              <a:rPr lang="en-GB" b="0" i="0" dirty="0">
                <a:solidFill>
                  <a:srgbClr val="ECECEC"/>
                </a:solidFill>
                <a:effectLst/>
                <a:latin typeface="+mn-lt"/>
              </a:rPr>
              <a:t>The ability to engage your audience – whether they are clients, colleagues or stakeholders – is essential. Engaging speaking involves not only capturing but also maintaining the audience's attention throughout a presentation or meeting. This can be achieved through clear and lively explanations, using relevant examples and demonstrating enthusiasm for the project at hand. An engaged audience is more likely to support a project and stay committed throughout its duration.</a:t>
            </a:r>
          </a:p>
          <a:p>
            <a:pPr marL="0" indent="0" algn="l">
              <a:buFont typeface="+mj-lt"/>
              <a:buNone/>
            </a:pPr>
            <a:endParaRPr lang="en-GB" b="1" i="0" dirty="0">
              <a:solidFill>
                <a:srgbClr val="ECECEC"/>
              </a:solidFill>
              <a:effectLst/>
              <a:latin typeface="+mn-lt"/>
            </a:endParaRPr>
          </a:p>
          <a:p>
            <a:pPr marL="0" indent="0" algn="l">
              <a:buFont typeface="+mj-lt"/>
              <a:buNone/>
            </a:pPr>
            <a:r>
              <a:rPr lang="en-GB" b="1" i="0" dirty="0">
                <a:solidFill>
                  <a:srgbClr val="ECECEC"/>
                </a:solidFill>
                <a:effectLst/>
                <a:latin typeface="+mn-lt"/>
              </a:rPr>
              <a:t>Communicating your message effectively</a:t>
            </a:r>
          </a:p>
          <a:p>
            <a:pPr marL="0" indent="0" algn="l">
              <a:buFont typeface="+mj-lt"/>
              <a:buNone/>
            </a:pPr>
            <a:r>
              <a:rPr lang="en-GB" b="0" i="0" dirty="0">
                <a:solidFill>
                  <a:srgbClr val="ECECEC"/>
                </a:solidFill>
                <a:effectLst/>
                <a:latin typeface="+mn-lt"/>
              </a:rPr>
              <a:t>Effective communication ensures that your ideas, plans and instructions are understood clearly by everyone involved. This is particularly important in construction, where miscommunication can lead to costly mistakes or delays. Articulating your thoughts and intentions clearly helps in avoiding misunderstandings and ensures that all team members are on the same page, which is essential for the smooth execution of a construction project.</a:t>
            </a:r>
          </a:p>
          <a:p>
            <a:pPr marL="0" indent="0" algn="l">
              <a:buFont typeface="+mj-lt"/>
              <a:buNone/>
            </a:pPr>
            <a:endParaRPr lang="en-GB" b="1" i="0" dirty="0">
              <a:solidFill>
                <a:srgbClr val="ECECEC"/>
              </a:solidFill>
              <a:effectLst/>
              <a:latin typeface="+mn-lt"/>
            </a:endParaRPr>
          </a:p>
          <a:p>
            <a:pPr marL="0" indent="0" algn="l">
              <a:buFont typeface="+mj-lt"/>
              <a:buNone/>
            </a:pPr>
            <a:r>
              <a:rPr lang="en-GB" b="1" i="0" dirty="0">
                <a:solidFill>
                  <a:srgbClr val="ECECEC"/>
                </a:solidFill>
                <a:effectLst/>
                <a:latin typeface="+mn-lt"/>
              </a:rPr>
              <a:t>Building credibility and trust</a:t>
            </a:r>
          </a:p>
          <a:p>
            <a:pPr marL="0" indent="0" algn="l">
              <a:buFont typeface="+mj-lt"/>
              <a:buNone/>
            </a:pPr>
            <a:r>
              <a:rPr lang="en-GB" b="0" i="0" dirty="0">
                <a:solidFill>
                  <a:srgbClr val="ECECEC"/>
                </a:solidFill>
                <a:effectLst/>
                <a:latin typeface="+mn-lt"/>
              </a:rPr>
              <a:t>Credibility and trust are the foundations of any successful business relationship. In construction, where projects often involve significant financial investment and physical safety, trust becomes even more significant. Effective speaking skills can help build this trust. By speaking confidently and knowledgeably, you demonstrate your competence and reliability, encouraging others to trust your expertise and judgement. This is crucial not only for winning new contracts but also for maintaining long-term relationships with clients and collaborators.</a:t>
            </a:r>
          </a:p>
          <a:p>
            <a:pPr marL="0" indent="0" algn="l">
              <a:buFont typeface="+mj-lt"/>
              <a:buNone/>
            </a:pPr>
            <a:endParaRPr lang="en-GB" b="1" i="0" dirty="0">
              <a:solidFill>
                <a:srgbClr val="ECECEC"/>
              </a:solidFill>
              <a:effectLst/>
              <a:latin typeface="+mn-lt"/>
            </a:endParaRPr>
          </a:p>
          <a:p>
            <a:pPr marL="0" indent="0" algn="l">
              <a:buFont typeface="+mj-lt"/>
              <a:buNone/>
            </a:pPr>
            <a:r>
              <a:rPr lang="en-GB" b="1" i="0" dirty="0">
                <a:solidFill>
                  <a:srgbClr val="ECECEC"/>
                </a:solidFill>
                <a:effectLst/>
                <a:latin typeface="+mn-lt"/>
              </a:rPr>
              <a:t>Handling questions and objections</a:t>
            </a:r>
          </a:p>
          <a:p>
            <a:pPr marL="0" indent="0" algn="l">
              <a:buFont typeface="+mj-lt"/>
              <a:buNone/>
            </a:pPr>
            <a:r>
              <a:rPr lang="en-GB" b="0" i="0" dirty="0">
                <a:solidFill>
                  <a:srgbClr val="ECECEC"/>
                </a:solidFill>
                <a:effectLst/>
                <a:latin typeface="+mn-lt"/>
              </a:rPr>
              <a:t>In any construction project, questions and objections are inevitable. Possessing the ability to handle these effectively is a key speaking skill. This involves listening carefully, understanding the concerns being raised, and responding thoughtfully and respectfully. Effective handling of questions and objections not only helps in resolving potential issues but also enhances your reputation as a thoughtful and approachable leader.</a:t>
            </a:r>
          </a:p>
          <a:p>
            <a:pPr marL="0" indent="0">
              <a:buFont typeface="+mj-lt"/>
              <a:buNone/>
            </a:pPr>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104</a:t>
            </a:fld>
            <a:endParaRPr lang="en-GB" dirty="0"/>
          </a:p>
        </p:txBody>
      </p:sp>
    </p:spTree>
    <p:extLst>
      <p:ext uri="{BB962C8B-B14F-4D97-AF65-F5344CB8AC3E}">
        <p14:creationId xmlns:p14="http://schemas.microsoft.com/office/powerpoint/2010/main" val="27460825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Advise learners to read the instructions carefully. Address any questions prior to the debate preparation commencing.</a:t>
            </a:r>
          </a:p>
          <a:p>
            <a:r>
              <a:rPr lang="en-GB" dirty="0"/>
              <a:t>Divide the class into two teams. </a:t>
            </a:r>
          </a:p>
        </p:txBody>
      </p:sp>
      <p:sp>
        <p:nvSpPr>
          <p:cNvPr id="4" name="Slide Number Placeholder 3"/>
          <p:cNvSpPr>
            <a:spLocks noGrp="1"/>
          </p:cNvSpPr>
          <p:nvPr>
            <p:ph type="sldNum" sz="quarter" idx="5"/>
          </p:nvPr>
        </p:nvSpPr>
        <p:spPr/>
        <p:txBody>
          <a:bodyPr/>
          <a:lstStyle/>
          <a:p>
            <a:fld id="{092D88AA-F326-433D-87A4-85BE599D092C}" type="slidenum">
              <a:rPr lang="en-GB" smtClean="0"/>
              <a:t>106</a:t>
            </a:fld>
            <a:endParaRPr lang="en-GB" dirty="0"/>
          </a:p>
        </p:txBody>
      </p:sp>
    </p:spTree>
    <p:extLst>
      <p:ext uri="{BB962C8B-B14F-4D97-AF65-F5344CB8AC3E}">
        <p14:creationId xmlns:p14="http://schemas.microsoft.com/office/powerpoint/2010/main" val="423663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Advise learners:</a:t>
            </a:r>
          </a:p>
          <a:p>
            <a:r>
              <a:rPr lang="en-GB" dirty="0"/>
              <a:t>In the context of construction projects, stakeholders are individuals or groups who have an interest in the project's outcomes or are affected by its execution. Exploring stakeholder types involves identifying the various categories of stakeholders involved in construction projects, such as clients, contractors, subcontractors, local authorities, community members, etc.</a:t>
            </a:r>
          </a:p>
          <a:p>
            <a:endParaRPr lang="en-GB" dirty="0"/>
          </a:p>
          <a:p>
            <a:r>
              <a:rPr lang="en-GB" dirty="0"/>
              <a:t>Sentiment analysis is the process of determining the sentiment expressed in a piece of text, whether it's positive, negative or neutral. Undertaking sentiment analysis on selected texts involves using methods to analyse and interpret the emotions, opinions or attitudes conveyed in the text.</a:t>
            </a:r>
          </a:p>
        </p:txBody>
      </p:sp>
      <p:sp>
        <p:nvSpPr>
          <p:cNvPr id="4" name="Slide Number Placeholder 3"/>
          <p:cNvSpPr>
            <a:spLocks noGrp="1"/>
          </p:cNvSpPr>
          <p:nvPr>
            <p:ph type="sldNum" sz="quarter" idx="5"/>
          </p:nvPr>
        </p:nvSpPr>
        <p:spPr/>
        <p:txBody>
          <a:bodyPr/>
          <a:lstStyle/>
          <a:p>
            <a:fld id="{092D88AA-F326-433D-87A4-85BE599D092C}" type="slidenum">
              <a:rPr lang="en-GB" smtClean="0"/>
              <a:t>9</a:t>
            </a:fld>
            <a:endParaRPr lang="en-GB" dirty="0"/>
          </a:p>
        </p:txBody>
      </p:sp>
    </p:spTree>
    <p:extLst>
      <p:ext uri="{BB962C8B-B14F-4D97-AF65-F5344CB8AC3E}">
        <p14:creationId xmlns:p14="http://schemas.microsoft.com/office/powerpoint/2010/main" val="26729070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Advise learners that a premise is a fundamental statement or proposition that serves as the foundation for the argument being made. It provides the basis from which a conclusion can be drawn or supported. Premises are crucial in structuring arguments because they lay down the initial assertions that need to be accepted for the conclusion to hold true.</a:t>
            </a:r>
          </a:p>
          <a:p>
            <a:endParaRPr lang="en-GB" dirty="0"/>
          </a:p>
          <a:p>
            <a:r>
              <a:rPr lang="en-GB" dirty="0"/>
              <a:t>Key aspects of a premise in debate:</a:t>
            </a:r>
          </a:p>
          <a:p>
            <a:r>
              <a:rPr lang="en-GB" b="1" dirty="0"/>
              <a:t>Foundation of arguments</a:t>
            </a:r>
          </a:p>
          <a:p>
            <a:r>
              <a:rPr lang="en-GB" dirty="0"/>
              <a:t>A premise is like the building block of an argument. Every argument in a debate is typically constructed from one or more premises that logically lead to a conclusion. For example, in a debate about environmental policy, a premise might be: “Climate change is significantly accelerated by human activities.”</a:t>
            </a:r>
          </a:p>
          <a:p>
            <a:endParaRPr lang="en-GB" dirty="0"/>
          </a:p>
          <a:p>
            <a:r>
              <a:rPr lang="en-GB" b="1" dirty="0"/>
              <a:t>Need for evidence</a:t>
            </a:r>
          </a:p>
          <a:p>
            <a:r>
              <a:rPr lang="en-GB" dirty="0"/>
              <a:t>Premises must often be supported by evidence to be accepted by the audience or the opposition. This could involve statistical data, expert opinions or historical examples. The strength of an argument often hinges on the robustness of the premises and the quality of the evidence supporting them.</a:t>
            </a:r>
          </a:p>
          <a:p>
            <a:endParaRPr lang="en-GB" b="1" dirty="0"/>
          </a:p>
          <a:p>
            <a:r>
              <a:rPr lang="en-GB" b="1" dirty="0"/>
              <a:t>Types of premises</a:t>
            </a:r>
          </a:p>
          <a:p>
            <a:r>
              <a:rPr lang="en-GB" dirty="0"/>
              <a:t>There are generally two types of premises in arguments.</a:t>
            </a:r>
          </a:p>
          <a:p>
            <a:endParaRPr lang="en-GB" dirty="0"/>
          </a:p>
          <a:p>
            <a:r>
              <a:rPr lang="en-GB" b="1" dirty="0"/>
              <a:t>Major premise</a:t>
            </a:r>
            <a:r>
              <a:rPr lang="en-GB" dirty="0"/>
              <a:t>: This is a general statement that is widely accepted as true or is an established fact. For instance, “All humans need water to survive”.</a:t>
            </a:r>
          </a:p>
          <a:p>
            <a:r>
              <a:rPr lang="en-GB" b="1" dirty="0"/>
              <a:t>Minor premise</a:t>
            </a:r>
            <a:r>
              <a:rPr lang="en-GB" dirty="0"/>
              <a:t>: This statement is more specific and usually relates directly to the subject of the debate. For example, “Construction workers are humans”.</a:t>
            </a:r>
          </a:p>
          <a:p>
            <a:r>
              <a:rPr lang="en-GB" dirty="0"/>
              <a:t>An argument might use these two premises to reach a conclusion, such as “Therefore, construction workers need water to survive”.</a:t>
            </a:r>
          </a:p>
          <a:p>
            <a:endParaRPr lang="en-GB" dirty="0"/>
          </a:p>
          <a:p>
            <a:r>
              <a:rPr lang="en-GB" b="1" dirty="0"/>
              <a:t>Role in logical flow</a:t>
            </a:r>
          </a:p>
          <a:p>
            <a:r>
              <a:rPr lang="en-GB" dirty="0"/>
              <a:t>The logical flow from premises to conclusion must be clear and coherent. Debaters use the connection between their premises and their conclusion to persuade the audience that their argument is valid and relevant.</a:t>
            </a:r>
          </a:p>
        </p:txBody>
      </p:sp>
      <p:sp>
        <p:nvSpPr>
          <p:cNvPr id="4" name="Slide Number Placeholder 3"/>
          <p:cNvSpPr>
            <a:spLocks noGrp="1"/>
          </p:cNvSpPr>
          <p:nvPr>
            <p:ph type="sldNum" sz="quarter" idx="5"/>
          </p:nvPr>
        </p:nvSpPr>
        <p:spPr/>
        <p:txBody>
          <a:bodyPr/>
          <a:lstStyle/>
          <a:p>
            <a:fld id="{092D88AA-F326-433D-87A4-85BE599D092C}" type="slidenum">
              <a:rPr lang="en-GB" smtClean="0"/>
              <a:t>107</a:t>
            </a:fld>
            <a:endParaRPr lang="en-GB" dirty="0"/>
          </a:p>
        </p:txBody>
      </p:sp>
    </p:spTree>
    <p:extLst>
      <p:ext uri="{BB962C8B-B14F-4D97-AF65-F5344CB8AC3E}">
        <p14:creationId xmlns:p14="http://schemas.microsoft.com/office/powerpoint/2010/main" val="12485987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1" i="0" dirty="0">
                <a:solidFill>
                  <a:srgbClr val="ECECEC"/>
                </a:solidFill>
                <a:effectLst/>
                <a:latin typeface="+mj-lt"/>
              </a:rPr>
              <a:t> How did you feel about presenting an argument that you might not personally agree with?</a:t>
            </a:r>
            <a:r>
              <a:rPr lang="en-GB" b="0" i="0" dirty="0">
                <a:solidFill>
                  <a:srgbClr val="ECECEC"/>
                </a:solidFill>
                <a:effectLst/>
                <a:latin typeface="+mj-lt"/>
              </a:rPr>
              <a:t> This question allows learners to express any discomfort or challenges they faced during the exercise.</a:t>
            </a:r>
          </a:p>
          <a:p>
            <a:pPr algn="l">
              <a:buFont typeface="+mj-lt"/>
              <a:buAutoNum type="arabicPeriod"/>
            </a:pPr>
            <a:r>
              <a:rPr lang="en-GB" b="1" i="0" dirty="0">
                <a:solidFill>
                  <a:srgbClr val="ECECEC"/>
                </a:solidFill>
                <a:effectLst/>
                <a:latin typeface="+mj-lt"/>
              </a:rPr>
              <a:t> Did this debate change your view on the subject in any way? Why or why not?</a:t>
            </a:r>
            <a:r>
              <a:rPr lang="en-GB" b="0" i="0" dirty="0">
                <a:solidFill>
                  <a:srgbClr val="ECECEC"/>
                </a:solidFill>
                <a:effectLst/>
                <a:latin typeface="+mj-lt"/>
              </a:rPr>
              <a:t> This encourages learners to reflect on the impact of the exercise on their personal beliefs or understanding of the topic.</a:t>
            </a:r>
          </a:p>
          <a:p>
            <a:endParaRPr lang="en-GB" dirty="0">
              <a:latin typeface="+mj-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108</a:t>
            </a:fld>
            <a:endParaRPr lang="en-GB" dirty="0"/>
          </a:p>
        </p:txBody>
      </p:sp>
    </p:spTree>
    <p:extLst>
      <p:ext uri="{BB962C8B-B14F-4D97-AF65-F5344CB8AC3E}">
        <p14:creationId xmlns:p14="http://schemas.microsoft.com/office/powerpoint/2010/main" val="39512838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1" i="0" dirty="0">
                <a:solidFill>
                  <a:srgbClr val="ECECEC"/>
                </a:solidFill>
                <a:effectLst/>
                <a:latin typeface="+mn-lt"/>
              </a:rPr>
              <a:t> Professional development</a:t>
            </a:r>
            <a:r>
              <a:rPr lang="en-GB" b="0" i="0" dirty="0">
                <a:solidFill>
                  <a:srgbClr val="ECECEC"/>
                </a:solidFill>
                <a:effectLst/>
                <a:latin typeface="+mn-lt"/>
              </a:rPr>
              <a:t>: developing the ability to articulate and support views not held personally can enhance persuasive communication skills, a valuable asset in any career.</a:t>
            </a:r>
          </a:p>
          <a:p>
            <a:pPr algn="l">
              <a:buFont typeface="+mj-lt"/>
              <a:buAutoNum type="arabicPeriod"/>
            </a:pPr>
            <a:r>
              <a:rPr lang="en-GB" b="1" i="0" dirty="0">
                <a:solidFill>
                  <a:srgbClr val="ECECEC"/>
                </a:solidFill>
                <a:effectLst/>
                <a:latin typeface="+mn-lt"/>
              </a:rPr>
              <a:t> Reputation management</a:t>
            </a:r>
            <a:r>
              <a:rPr lang="en-GB" b="0" i="0" dirty="0">
                <a:solidFill>
                  <a:srgbClr val="ECECEC"/>
                </a:solidFill>
                <a:effectLst/>
                <a:latin typeface="+mn-lt"/>
              </a:rPr>
              <a:t>: successfully arguing for a company’s position can build a reputation for reliability and professionalism, even if the stance differs from personal beliefs.</a:t>
            </a:r>
          </a:p>
          <a:p>
            <a:pPr algn="l">
              <a:buFont typeface="+mj-lt"/>
              <a:buAutoNum type="arabicPeriod"/>
            </a:pPr>
            <a:r>
              <a:rPr lang="en-GB" b="1" i="0" dirty="0">
                <a:solidFill>
                  <a:srgbClr val="ECECEC"/>
                </a:solidFill>
                <a:effectLst/>
                <a:latin typeface="+mn-lt"/>
              </a:rPr>
              <a:t> Ethical considerations</a:t>
            </a:r>
            <a:r>
              <a:rPr lang="en-GB" b="0" i="0" dirty="0">
                <a:solidFill>
                  <a:srgbClr val="ECECEC"/>
                </a:solidFill>
                <a:effectLst/>
                <a:latin typeface="+mn-lt"/>
              </a:rPr>
              <a:t>: there may be ethical concerns when advocating for something one doesn’t believe in. It’s important to navigate these situations without compromising one’s moral standards, which may sometimes involve seeking common ground or focusing on factual aspects of the argument.</a:t>
            </a:r>
          </a:p>
          <a:p>
            <a:pPr algn="l">
              <a:buFont typeface="+mj-lt"/>
              <a:buAutoNum type="arabicPeriod"/>
            </a:pPr>
            <a:r>
              <a:rPr lang="en-GB" b="1" i="0" dirty="0">
                <a:solidFill>
                  <a:srgbClr val="ECECEC"/>
                </a:solidFill>
                <a:effectLst/>
                <a:latin typeface="+mn-lt"/>
              </a:rPr>
              <a:t> Workplace dynamics</a:t>
            </a:r>
            <a:r>
              <a:rPr lang="en-GB" b="0" i="0" dirty="0">
                <a:solidFill>
                  <a:srgbClr val="ECECEC"/>
                </a:solidFill>
                <a:effectLst/>
                <a:latin typeface="+mn-lt"/>
              </a:rPr>
              <a:t>: consistently being asked to argue against one’s beliefs might affect relationships with colleagues and management, particularly if the disagreement is known and contentious.</a:t>
            </a:r>
          </a:p>
          <a:p>
            <a:pPr algn="l">
              <a:buFont typeface="+mj-lt"/>
              <a:buAutoNum type="arabicPeriod"/>
            </a:pPr>
            <a:r>
              <a:rPr lang="en-GB" b="1" i="0" dirty="0">
                <a:solidFill>
                  <a:srgbClr val="ECECEC"/>
                </a:solidFill>
                <a:effectLst/>
                <a:latin typeface="+mn-lt"/>
              </a:rPr>
              <a:t> Stress and job satisfaction</a:t>
            </a:r>
            <a:r>
              <a:rPr lang="en-GB" b="0" i="0" dirty="0">
                <a:solidFill>
                  <a:srgbClr val="ECECEC"/>
                </a:solidFill>
                <a:effectLst/>
                <a:latin typeface="+mn-lt"/>
              </a:rPr>
              <a:t>: it can be stressful and potentially decrease job satisfaction to repeatedly engage in debates that conflict with one’s values, possibly leading to burnout.</a:t>
            </a:r>
          </a:p>
          <a:p>
            <a:pPr algn="l">
              <a:buFont typeface="+mj-lt"/>
              <a:buAutoNum type="arabicPeriod"/>
            </a:pPr>
            <a:r>
              <a:rPr lang="en-GB" b="1" i="0" dirty="0">
                <a:solidFill>
                  <a:srgbClr val="ECECEC"/>
                </a:solidFill>
                <a:effectLst/>
                <a:latin typeface="+mn-lt"/>
              </a:rPr>
              <a:t> Career choices</a:t>
            </a:r>
            <a:r>
              <a:rPr lang="en-GB" b="0" i="0" dirty="0">
                <a:solidFill>
                  <a:srgbClr val="ECECEC"/>
                </a:solidFill>
                <a:effectLst/>
                <a:latin typeface="+mn-lt"/>
              </a:rPr>
              <a:t>: some may reconsider their career path or employer if there is a fundamental misalignment between personal beliefs and organisational positions.</a:t>
            </a:r>
          </a:p>
          <a:p>
            <a:pPr algn="l"/>
            <a:endParaRPr lang="en-GB" b="0" i="0" dirty="0">
              <a:solidFill>
                <a:srgbClr val="ECECEC"/>
              </a:solidFill>
              <a:effectLst/>
              <a:latin typeface="+mn-lt"/>
            </a:endParaRPr>
          </a:p>
          <a:p>
            <a:pPr algn="l"/>
            <a:r>
              <a:rPr lang="en-GB" b="0" i="0" dirty="0">
                <a:solidFill>
                  <a:srgbClr val="ECECEC"/>
                </a:solidFill>
                <a:effectLst/>
                <a:latin typeface="+mn-lt"/>
              </a:rPr>
              <a:t>Professionals might manage these situations by:</a:t>
            </a:r>
          </a:p>
          <a:p>
            <a:pPr algn="l">
              <a:buFont typeface="Arial" panose="020B0604020202020204" pitchFamily="34" charset="0"/>
              <a:buChar char="•"/>
            </a:pPr>
            <a:r>
              <a:rPr lang="en-GB" b="1" i="0" dirty="0">
                <a:solidFill>
                  <a:srgbClr val="ECECEC"/>
                </a:solidFill>
                <a:effectLst/>
                <a:latin typeface="+mn-lt"/>
              </a:rPr>
              <a:t> seeking clarification</a:t>
            </a:r>
            <a:r>
              <a:rPr lang="en-GB" b="0" i="0" dirty="0">
                <a:solidFill>
                  <a:srgbClr val="ECECEC"/>
                </a:solidFill>
                <a:effectLst/>
                <a:latin typeface="+mn-lt"/>
              </a:rPr>
              <a:t>: understanding the rationale behind the organisation’s stance can sometimes help reconcile personal differences</a:t>
            </a:r>
          </a:p>
          <a:p>
            <a:pPr algn="l">
              <a:buFont typeface="Arial" panose="020B0604020202020204" pitchFamily="34" charset="0"/>
              <a:buChar char="•"/>
            </a:pPr>
            <a:r>
              <a:rPr lang="en-GB" b="1" i="0" dirty="0">
                <a:solidFill>
                  <a:srgbClr val="ECECEC"/>
                </a:solidFill>
                <a:effectLst/>
                <a:latin typeface="+mn-lt"/>
              </a:rPr>
              <a:t> focusing on facts</a:t>
            </a:r>
            <a:r>
              <a:rPr lang="en-GB" b="0" i="0" dirty="0">
                <a:solidFill>
                  <a:srgbClr val="ECECEC"/>
                </a:solidFill>
                <a:effectLst/>
                <a:latin typeface="+mn-lt"/>
              </a:rPr>
              <a:t>: concentrating on the factual components of the argument rather than the emotional or subjective aspects</a:t>
            </a:r>
          </a:p>
          <a:p>
            <a:pPr algn="l">
              <a:buFont typeface="Arial" panose="020B0604020202020204" pitchFamily="34" charset="0"/>
              <a:buChar char="•"/>
            </a:pPr>
            <a:r>
              <a:rPr lang="en-GB" b="1" i="0" dirty="0">
                <a:solidFill>
                  <a:srgbClr val="ECECEC"/>
                </a:solidFill>
                <a:effectLst/>
                <a:latin typeface="+mn-lt"/>
              </a:rPr>
              <a:t> setting boundaries</a:t>
            </a:r>
            <a:r>
              <a:rPr lang="en-GB" b="0" i="0" dirty="0">
                <a:solidFill>
                  <a:srgbClr val="ECECEC"/>
                </a:solidFill>
                <a:effectLst/>
                <a:latin typeface="+mn-lt"/>
              </a:rPr>
              <a:t>: knowing when and how to set professional boundaries if a certain stance deeply conflicts with core values</a:t>
            </a:r>
          </a:p>
          <a:p>
            <a:pPr algn="l">
              <a:buFont typeface="Arial" panose="020B0604020202020204" pitchFamily="34" charset="0"/>
              <a:buChar char="•"/>
            </a:pPr>
            <a:r>
              <a:rPr lang="en-GB" b="1" i="0" dirty="0">
                <a:solidFill>
                  <a:srgbClr val="ECECEC"/>
                </a:solidFill>
                <a:effectLst/>
                <a:latin typeface="+mn-lt"/>
              </a:rPr>
              <a:t> professional support</a:t>
            </a:r>
            <a:r>
              <a:rPr lang="en-GB" b="0" i="0" dirty="0">
                <a:solidFill>
                  <a:srgbClr val="ECECEC"/>
                </a:solidFill>
                <a:effectLst/>
                <a:latin typeface="+mn-lt"/>
              </a:rPr>
              <a:t>: seeking mentorship or advice on navigating professional dilemmas can be useful.</a:t>
            </a:r>
          </a:p>
          <a:p>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109</a:t>
            </a:fld>
            <a:endParaRPr lang="en-GB" dirty="0"/>
          </a:p>
        </p:txBody>
      </p:sp>
    </p:spTree>
    <p:extLst>
      <p:ext uri="{BB962C8B-B14F-4D97-AF65-F5344CB8AC3E}">
        <p14:creationId xmlns:p14="http://schemas.microsoft.com/office/powerpoint/2010/main" val="29705963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F5F4EF"/>
                </a:solidFill>
                <a:effectLst/>
                <a:latin typeface="+mn-lt"/>
              </a:rPr>
              <a:t>Advise learners:</a:t>
            </a:r>
          </a:p>
          <a:p>
            <a:pPr algn="l"/>
            <a:endParaRPr lang="en-GB" b="0" i="0" dirty="0">
              <a:solidFill>
                <a:srgbClr val="F5F4EF"/>
              </a:solidFill>
              <a:effectLst/>
              <a:latin typeface="+mn-lt"/>
            </a:endParaRPr>
          </a:p>
          <a:p>
            <a:pPr algn="l"/>
            <a:r>
              <a:rPr lang="en-GB" b="0" i="0" dirty="0">
                <a:solidFill>
                  <a:srgbClr val="F5F4EF"/>
                </a:solidFill>
                <a:effectLst/>
                <a:latin typeface="+mn-lt"/>
              </a:rPr>
              <a:t>Impromptu is an adjective that means done without being planned or prepared beforehand. It refers to something that is done spontaneously, in the spur of the moment or without prior notice. For example:</a:t>
            </a:r>
          </a:p>
          <a:p>
            <a:pPr algn="l">
              <a:buFont typeface="+mj-lt"/>
              <a:buAutoNum type="arabicPeriod"/>
            </a:pPr>
            <a:r>
              <a:rPr lang="en-GB" b="0" i="0" dirty="0">
                <a:solidFill>
                  <a:srgbClr val="F5F4EF"/>
                </a:solidFill>
                <a:effectLst/>
                <a:latin typeface="+mn-lt"/>
              </a:rPr>
              <a:t> An impromptu speech is a speech given without any prior preparation or rehearsal.</a:t>
            </a:r>
          </a:p>
          <a:p>
            <a:pPr algn="l">
              <a:buFont typeface="+mj-lt"/>
              <a:buAutoNum type="arabicPeriod"/>
            </a:pPr>
            <a:r>
              <a:rPr lang="en-GB" b="0" i="0" dirty="0">
                <a:solidFill>
                  <a:srgbClr val="F5F4EF"/>
                </a:solidFill>
                <a:effectLst/>
                <a:latin typeface="+mn-lt"/>
              </a:rPr>
              <a:t> An impromptu meeting is a meeting that is called suddenly, without advance notice or planning.</a:t>
            </a:r>
          </a:p>
          <a:p>
            <a:pPr algn="l">
              <a:buFont typeface="+mj-lt"/>
              <a:buAutoNum type="arabicPeriod"/>
            </a:pPr>
            <a:r>
              <a:rPr lang="en-GB" b="0" i="0" dirty="0">
                <a:solidFill>
                  <a:srgbClr val="F5F4EF"/>
                </a:solidFill>
                <a:effectLst/>
                <a:latin typeface="+mn-lt"/>
              </a:rPr>
              <a:t> An impromptu party is a celebration organised on short notice, without formal invitations or arrangements.</a:t>
            </a:r>
          </a:p>
          <a:p>
            <a:pPr algn="l"/>
            <a:r>
              <a:rPr lang="en-GB" b="0" i="0" dirty="0">
                <a:solidFill>
                  <a:srgbClr val="F5F4EF"/>
                </a:solidFill>
                <a:effectLst/>
                <a:latin typeface="+mn-lt"/>
              </a:rPr>
              <a:t>The word “impromptu” comes from the Latin phrase “</a:t>
            </a:r>
            <a:r>
              <a:rPr lang="en-GB" b="0" i="0" dirty="0" err="1">
                <a:solidFill>
                  <a:srgbClr val="F5F4EF"/>
                </a:solidFill>
                <a:effectLst/>
                <a:latin typeface="+mn-lt"/>
              </a:rPr>
              <a:t>im</a:t>
            </a:r>
            <a:r>
              <a:rPr lang="en-GB" b="0" i="0" dirty="0">
                <a:solidFill>
                  <a:srgbClr val="F5F4EF"/>
                </a:solidFill>
                <a:effectLst/>
                <a:latin typeface="+mn-lt"/>
              </a:rPr>
              <a:t> </a:t>
            </a:r>
            <a:r>
              <a:rPr lang="en-GB" b="0" i="0" dirty="0" err="1">
                <a:solidFill>
                  <a:srgbClr val="F5F4EF"/>
                </a:solidFill>
                <a:effectLst/>
                <a:latin typeface="+mn-lt"/>
              </a:rPr>
              <a:t>promptu</a:t>
            </a:r>
            <a:r>
              <a:rPr lang="en-GB" b="0" i="0" dirty="0">
                <a:solidFill>
                  <a:srgbClr val="F5F4EF"/>
                </a:solidFill>
                <a:effectLst/>
                <a:latin typeface="+mn-lt"/>
              </a:rPr>
              <a:t>”, which means “in readiness” or “at hand”.</a:t>
            </a:r>
          </a:p>
          <a:p>
            <a:pPr algn="l"/>
            <a:endParaRPr lang="en-GB" b="0" i="0" dirty="0">
              <a:solidFill>
                <a:srgbClr val="F5F4EF"/>
              </a:solidFill>
              <a:effectLst/>
              <a:latin typeface="+mn-lt"/>
            </a:endParaRPr>
          </a:p>
          <a:p>
            <a:pPr algn="l"/>
            <a:r>
              <a:rPr lang="en-GB" b="0" i="0" dirty="0">
                <a:solidFill>
                  <a:srgbClr val="F5F4EF"/>
                </a:solidFill>
                <a:effectLst/>
                <a:latin typeface="+mn-lt"/>
              </a:rPr>
              <a:t>Impromptu speaking is relevant to the construction industry for several reasons:</a:t>
            </a:r>
          </a:p>
          <a:p>
            <a:pPr algn="l">
              <a:buFont typeface="+mj-lt"/>
              <a:buAutoNum type="arabicPeriod"/>
            </a:pPr>
            <a:r>
              <a:rPr lang="en-GB" b="0" i="0" dirty="0">
                <a:solidFill>
                  <a:srgbClr val="F5F4EF"/>
                </a:solidFill>
                <a:effectLst/>
                <a:latin typeface="+mn-lt"/>
              </a:rPr>
              <a:t> Problem solving: construction projects often face unexpected challenges or issues that require quick thinking and immediate communication. Being able to articulate problems and propose solutions on the spot is a valuable skill.</a:t>
            </a:r>
          </a:p>
          <a:p>
            <a:pPr algn="l">
              <a:buFont typeface="+mj-lt"/>
              <a:buAutoNum type="arabicPeriod"/>
            </a:pPr>
            <a:r>
              <a:rPr lang="en-GB" b="0" i="0" dirty="0">
                <a:solidFill>
                  <a:srgbClr val="F5F4EF"/>
                </a:solidFill>
                <a:effectLst/>
                <a:latin typeface="+mn-lt"/>
              </a:rPr>
              <a:t> Site meetings: impromptu speaking skills are useful during daily or weekly site meetings, where team members provide updates, discuss progress and address concerns without necessarily having time to prepare formal presentations.</a:t>
            </a:r>
          </a:p>
          <a:p>
            <a:pPr algn="l">
              <a:buFont typeface="+mj-lt"/>
              <a:buAutoNum type="arabicPeriod"/>
            </a:pPr>
            <a:r>
              <a:rPr lang="en-GB" b="0" i="0" dirty="0">
                <a:solidFill>
                  <a:srgbClr val="F5F4EF"/>
                </a:solidFill>
                <a:effectLst/>
                <a:latin typeface="+mn-lt"/>
              </a:rPr>
              <a:t> Client and stakeholder interactions: construction professionals often need to communicate with clients, investors or other stakeholders on short notice. The ability to explain project details, answer questions, and address concerns confidently and clearly in impromptu situations is essential.</a:t>
            </a:r>
          </a:p>
          <a:p>
            <a:pPr algn="l">
              <a:buFont typeface="+mj-lt"/>
              <a:buAutoNum type="arabicPeriod"/>
            </a:pPr>
            <a:r>
              <a:rPr lang="en-GB" b="0" i="0" dirty="0">
                <a:solidFill>
                  <a:srgbClr val="F5F4EF"/>
                </a:solidFill>
                <a:effectLst/>
                <a:latin typeface="+mn-lt"/>
              </a:rPr>
              <a:t> Safety briefings: on construction sites, safety is paramount. Managers and supervisors must be able to deliver impromptu safety briefings or toolbox talks to ensure all workers understand potential hazards and necessary precautions.</a:t>
            </a:r>
          </a:p>
          <a:p>
            <a:pPr algn="l">
              <a:buFont typeface="+mj-lt"/>
              <a:buAutoNum type="arabicPeriod"/>
            </a:pPr>
            <a:r>
              <a:rPr lang="en-GB" b="0" i="0" dirty="0">
                <a:solidFill>
                  <a:srgbClr val="F5F4EF"/>
                </a:solidFill>
                <a:effectLst/>
                <a:latin typeface="+mn-lt"/>
              </a:rPr>
              <a:t> Teamwork and collaboration: effective impromptu communication facilitates better collaboration among team members, enabling them to share ideas, provide feedback, and make decisions quickly and efficiently.</a:t>
            </a:r>
          </a:p>
          <a:p>
            <a:pPr algn="l">
              <a:buFont typeface="+mj-lt"/>
              <a:buAutoNum type="arabicPeriod"/>
            </a:pPr>
            <a:r>
              <a:rPr lang="en-GB" b="0" i="0" dirty="0">
                <a:solidFill>
                  <a:srgbClr val="F5F4EF"/>
                </a:solidFill>
                <a:effectLst/>
                <a:latin typeface="+mn-lt"/>
              </a:rPr>
              <a:t> Leadership and management: construction managers and leaders often face unexpected situations that require clear, concise communication. Strong impromptu speaking skills can help them guide their teams, delegate tasks and manage crises effectively.</a:t>
            </a:r>
          </a:p>
          <a:p>
            <a:pPr algn="l"/>
            <a:endParaRPr lang="en-GB" b="0" i="0" dirty="0">
              <a:solidFill>
                <a:srgbClr val="F5F4EF"/>
              </a:solidFill>
              <a:effectLst/>
              <a:latin typeface="+mn-lt"/>
            </a:endParaRPr>
          </a:p>
          <a:p>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110</a:t>
            </a:fld>
            <a:endParaRPr lang="en-GB" dirty="0"/>
          </a:p>
        </p:txBody>
      </p:sp>
    </p:spTree>
    <p:extLst>
      <p:ext uri="{BB962C8B-B14F-4D97-AF65-F5344CB8AC3E}">
        <p14:creationId xmlns:p14="http://schemas.microsoft.com/office/powerpoint/2010/main" val="39087450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0" i="0" dirty="0">
                <a:solidFill>
                  <a:srgbClr val="F5F4EF"/>
                </a:solidFill>
                <a:effectLst/>
                <a:latin typeface="+mn-lt"/>
              </a:rPr>
              <a:t> Did you manage to convey your main points clearly and concisely?</a:t>
            </a:r>
          </a:p>
          <a:p>
            <a:pPr marL="628650" lvl="1" indent="-171450" algn="l">
              <a:buFont typeface="Arial" panose="020B0604020202020204" pitchFamily="34" charset="0"/>
              <a:buChar char="•"/>
            </a:pPr>
            <a:r>
              <a:rPr lang="en-GB" b="0" i="0" dirty="0">
                <a:solidFill>
                  <a:srgbClr val="F5F4EF"/>
                </a:solidFill>
                <a:effectLst/>
                <a:latin typeface="+mn-lt"/>
              </a:rPr>
              <a:t>Learners might discuss the challenges of organising their thoughts quickly and effectively or of communicating their ideas within the given time constraint.</a:t>
            </a:r>
          </a:p>
          <a:p>
            <a:pPr marL="628650" lvl="1" indent="-171450" algn="l">
              <a:buFont typeface="Arial" panose="020B0604020202020204" pitchFamily="34" charset="0"/>
              <a:buChar char="•"/>
            </a:pPr>
            <a:r>
              <a:rPr lang="en-GB" b="0" i="0" dirty="0">
                <a:solidFill>
                  <a:srgbClr val="F5F4EF"/>
                </a:solidFill>
                <a:effectLst/>
                <a:latin typeface="+mn-lt"/>
              </a:rPr>
              <a:t>Encourage learners to practise identifying key points and structuring their speeches for clarity and impact.</a:t>
            </a:r>
          </a:p>
          <a:p>
            <a:pPr marL="628650" lvl="1" indent="-171450" algn="l">
              <a:buFont typeface="Arial" panose="020B0604020202020204" pitchFamily="34" charset="0"/>
              <a:buChar char="•"/>
            </a:pPr>
            <a:r>
              <a:rPr lang="en-GB" b="0" i="0" dirty="0">
                <a:solidFill>
                  <a:srgbClr val="F5F4EF"/>
                </a:solidFill>
                <a:effectLst/>
                <a:latin typeface="+mn-lt"/>
              </a:rPr>
              <a:t>Suggest techniques such as using simple, direct language and providing examples or anecdotes to support their main points.</a:t>
            </a:r>
          </a:p>
          <a:p>
            <a:pPr algn="l">
              <a:buFont typeface="+mj-lt"/>
              <a:buAutoNum type="arabicPeriod"/>
            </a:pPr>
            <a:r>
              <a:rPr lang="en-GB" b="0" i="0" dirty="0">
                <a:solidFill>
                  <a:srgbClr val="F5F4EF"/>
                </a:solidFill>
                <a:effectLst/>
                <a:latin typeface="+mn-lt"/>
              </a:rPr>
              <a:t> Were you able to engage your audience and maintain their interest throughout your speech?</a:t>
            </a:r>
          </a:p>
          <a:p>
            <a:pPr marL="628650" lvl="1" indent="-171450" algn="l">
              <a:buFont typeface="Arial" panose="020B0604020202020204" pitchFamily="34" charset="0"/>
              <a:buChar char="•"/>
            </a:pPr>
            <a:r>
              <a:rPr lang="en-GB" b="0" i="0" dirty="0">
                <a:solidFill>
                  <a:srgbClr val="F5F4EF"/>
                </a:solidFill>
                <a:effectLst/>
                <a:latin typeface="+mn-lt"/>
              </a:rPr>
              <a:t>Learners may share their experiences with capturing and holding their audience's attention, especially in an impromptu setting.</a:t>
            </a:r>
          </a:p>
          <a:p>
            <a:pPr marL="628650" lvl="1" indent="-171450" algn="l">
              <a:buFont typeface="Arial" panose="020B0604020202020204" pitchFamily="34" charset="0"/>
              <a:buChar char="•"/>
            </a:pPr>
            <a:r>
              <a:rPr lang="en-GB" b="0" i="0" dirty="0">
                <a:solidFill>
                  <a:srgbClr val="F5F4EF"/>
                </a:solidFill>
                <a:effectLst/>
                <a:latin typeface="+mn-lt"/>
              </a:rPr>
              <a:t>Discuss the importance of eye contact, facial expressions and vocal variety in engaging the audience.</a:t>
            </a:r>
          </a:p>
          <a:p>
            <a:pPr marL="628650" lvl="1" indent="-171450" algn="l">
              <a:buFont typeface="Arial" panose="020B0604020202020204" pitchFamily="34" charset="0"/>
              <a:buChar char="•"/>
            </a:pPr>
            <a:r>
              <a:rPr lang="en-GB" b="0" i="0" dirty="0">
                <a:solidFill>
                  <a:srgbClr val="F5F4EF"/>
                </a:solidFill>
                <a:effectLst/>
                <a:latin typeface="+mn-lt"/>
              </a:rPr>
              <a:t>Encourage learners to practice active listening and to respond to their audience's nonverbal cues.</a:t>
            </a:r>
          </a:p>
          <a:p>
            <a:pPr algn="l">
              <a:buFont typeface="+mj-lt"/>
              <a:buAutoNum type="arabicPeriod"/>
            </a:pPr>
            <a:r>
              <a:rPr lang="en-GB" b="0" i="0" dirty="0">
                <a:solidFill>
                  <a:srgbClr val="F5F4EF"/>
                </a:solidFill>
                <a:effectLst/>
                <a:latin typeface="+mn-lt"/>
              </a:rPr>
              <a:t> Did you use any techniques to buy yourself time or gather your thoughts, such as pausing or repeating the question?</a:t>
            </a:r>
          </a:p>
          <a:p>
            <a:pPr marL="628650" lvl="1" indent="-171450" algn="l">
              <a:buFont typeface="Arial" panose="020B0604020202020204" pitchFamily="34" charset="0"/>
              <a:buChar char="•"/>
            </a:pPr>
            <a:r>
              <a:rPr lang="en-GB" b="0" i="0" dirty="0">
                <a:solidFill>
                  <a:srgbClr val="F5F4EF"/>
                </a:solidFill>
                <a:effectLst/>
                <a:latin typeface="+mn-lt"/>
              </a:rPr>
              <a:t>Learners might share the techniques they used to gather their thoughts or manage their nerves during the impromptu speech.</a:t>
            </a:r>
          </a:p>
          <a:p>
            <a:pPr marL="628650" lvl="1" indent="-171450" algn="l">
              <a:buFont typeface="Arial" panose="020B0604020202020204" pitchFamily="34" charset="0"/>
              <a:buChar char="•"/>
            </a:pPr>
            <a:r>
              <a:rPr lang="en-GB" b="0" i="0" dirty="0">
                <a:solidFill>
                  <a:srgbClr val="F5F4EF"/>
                </a:solidFill>
                <a:effectLst/>
                <a:latin typeface="+mn-lt"/>
              </a:rPr>
              <a:t>Discuss the benefits of pausing, taking a deep breath or rephrasing the question to give themselves time to think.</a:t>
            </a:r>
          </a:p>
          <a:p>
            <a:pPr marL="628650" lvl="1" indent="-171450" algn="l">
              <a:buFont typeface="Arial" panose="020B0604020202020204" pitchFamily="34" charset="0"/>
              <a:buChar char="•"/>
            </a:pPr>
            <a:r>
              <a:rPr lang="en-GB" b="0" i="0" dirty="0">
                <a:solidFill>
                  <a:srgbClr val="F5F4EF"/>
                </a:solidFill>
                <a:effectLst/>
                <a:latin typeface="+mn-lt"/>
              </a:rPr>
              <a:t>Remind learners that brief pauses can also help emphasise key points and allow the audience to process information.</a:t>
            </a:r>
          </a:p>
          <a:p>
            <a:pPr algn="l">
              <a:buFont typeface="+mj-lt"/>
              <a:buAutoNum type="arabicPeriod"/>
            </a:pPr>
            <a:r>
              <a:rPr lang="en-GB" b="0" i="0" dirty="0">
                <a:solidFill>
                  <a:srgbClr val="F5F4EF"/>
                </a:solidFill>
                <a:effectLst/>
                <a:latin typeface="+mn-lt"/>
              </a:rPr>
              <a:t> Did you notice any filler words or phrases that you used repeatedly?</a:t>
            </a:r>
          </a:p>
          <a:p>
            <a:pPr marL="628650" lvl="1" indent="-171450" algn="l">
              <a:buFont typeface="Arial" panose="020B0604020202020204" pitchFamily="34" charset="0"/>
              <a:buChar char="•"/>
            </a:pPr>
            <a:r>
              <a:rPr lang="en-GB" b="0" i="0" dirty="0">
                <a:solidFill>
                  <a:srgbClr val="F5F4EF"/>
                </a:solidFill>
                <a:effectLst/>
                <a:latin typeface="+mn-lt"/>
              </a:rPr>
              <a:t>Learners may identify filler words or phrases they used, such as “um”, “like” or “you know”.</a:t>
            </a:r>
          </a:p>
          <a:p>
            <a:pPr marL="628650" lvl="1" indent="-171450" algn="l">
              <a:buFont typeface="Arial" panose="020B0604020202020204" pitchFamily="34" charset="0"/>
              <a:buChar char="•"/>
            </a:pPr>
            <a:r>
              <a:rPr lang="en-GB" b="0" i="0" dirty="0">
                <a:solidFill>
                  <a:srgbClr val="F5F4EF"/>
                </a:solidFill>
                <a:effectLst/>
                <a:latin typeface="+mn-lt"/>
              </a:rPr>
              <a:t>Discuss how filler words can distract from the message and undermine the speaker's credibility.</a:t>
            </a:r>
          </a:p>
          <a:p>
            <a:pPr marL="628650" lvl="1" indent="-171450" algn="l">
              <a:buFont typeface="Arial" panose="020B0604020202020204" pitchFamily="34" charset="0"/>
              <a:buChar char="•"/>
            </a:pPr>
            <a:r>
              <a:rPr lang="en-GB" b="0" i="0" dirty="0">
                <a:solidFill>
                  <a:srgbClr val="F5F4EF"/>
                </a:solidFill>
                <a:effectLst/>
                <a:latin typeface="+mn-lt"/>
              </a:rPr>
              <a:t>Encourage learners to practice replacing filler words with pauses or silence, which can help them appear more confident and thoughtful.</a:t>
            </a:r>
          </a:p>
          <a:p>
            <a:pPr algn="l">
              <a:buFont typeface="+mj-lt"/>
              <a:buAutoNum type="arabicPeriod"/>
            </a:pPr>
            <a:r>
              <a:rPr lang="en-GB" b="0" i="0" dirty="0">
                <a:solidFill>
                  <a:srgbClr val="F5F4EF"/>
                </a:solidFill>
                <a:effectLst/>
                <a:latin typeface="+mn-lt"/>
              </a:rPr>
              <a:t> How did it feel only having one minute to prepare?</a:t>
            </a:r>
          </a:p>
          <a:p>
            <a:pPr marL="628650" lvl="1" indent="-171450" algn="l">
              <a:buFont typeface="Arial" panose="020B0604020202020204" pitchFamily="34" charset="0"/>
              <a:buChar char="•"/>
            </a:pPr>
            <a:r>
              <a:rPr lang="en-GB" b="0" i="0" dirty="0">
                <a:solidFill>
                  <a:srgbClr val="F5F4EF"/>
                </a:solidFill>
                <a:effectLst/>
                <a:latin typeface="+mn-lt"/>
              </a:rPr>
              <a:t>Learners might express feelings of anxiety, pressure or excitement when faced with the challenge of preparing a speech in just one minute.</a:t>
            </a:r>
          </a:p>
          <a:p>
            <a:pPr marL="628650" lvl="1" indent="-171450" algn="l">
              <a:buFont typeface="Arial" panose="020B0604020202020204" pitchFamily="34" charset="0"/>
              <a:buChar char="•"/>
            </a:pPr>
            <a:r>
              <a:rPr lang="en-GB" b="0" i="0" dirty="0">
                <a:solidFill>
                  <a:srgbClr val="F5F4EF"/>
                </a:solidFill>
                <a:effectLst/>
                <a:latin typeface="+mn-lt"/>
              </a:rPr>
              <a:t>Acknowledge that impromptu speaking can be daunting but emphasise that it is a skill that can be developed with practice.</a:t>
            </a:r>
          </a:p>
          <a:p>
            <a:pPr marL="628650" lvl="1" indent="-171450" algn="l">
              <a:buFont typeface="Arial" panose="020B0604020202020204" pitchFamily="34" charset="0"/>
              <a:buChar char="•"/>
            </a:pPr>
            <a:r>
              <a:rPr lang="en-GB" b="0" i="0" dirty="0">
                <a:solidFill>
                  <a:srgbClr val="F5F4EF"/>
                </a:solidFill>
                <a:effectLst/>
                <a:latin typeface="+mn-lt"/>
              </a:rPr>
              <a:t>Encourage learners to embrace the challenge and focus on the opportunity to improve their ability to think on their feet and communicate effectively under pressure.</a:t>
            </a:r>
          </a:p>
          <a:p>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112</a:t>
            </a:fld>
            <a:endParaRPr lang="en-GB" dirty="0"/>
          </a:p>
        </p:txBody>
      </p:sp>
    </p:spTree>
    <p:extLst>
      <p:ext uri="{BB962C8B-B14F-4D97-AF65-F5344CB8AC3E}">
        <p14:creationId xmlns:p14="http://schemas.microsoft.com/office/powerpoint/2010/main" val="25436105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F5F4EF"/>
                </a:solidFill>
                <a:effectLst/>
                <a:latin typeface="+mn-lt"/>
              </a:rPr>
              <a:t>Advise learners:</a:t>
            </a:r>
          </a:p>
          <a:p>
            <a:pPr algn="l"/>
            <a:endParaRPr lang="en-GB" b="0" i="0" dirty="0">
              <a:solidFill>
                <a:srgbClr val="F5F4EF"/>
              </a:solidFill>
              <a:effectLst/>
              <a:latin typeface="+mn-lt"/>
            </a:endParaRPr>
          </a:p>
          <a:p>
            <a:pPr algn="l"/>
            <a:r>
              <a:rPr lang="en-GB" b="0" i="0" dirty="0">
                <a:solidFill>
                  <a:srgbClr val="F5F4EF"/>
                </a:solidFill>
                <a:effectLst/>
                <a:latin typeface="+mn-lt"/>
              </a:rPr>
              <a:t>There are several reasons why you might be asked to read a speech that someone else has prepared:</a:t>
            </a:r>
          </a:p>
          <a:p>
            <a:pPr algn="l">
              <a:buFont typeface="+mj-lt"/>
              <a:buAutoNum type="arabicPeriod"/>
            </a:pPr>
            <a:r>
              <a:rPr lang="en-GB" b="0" i="0" dirty="0">
                <a:solidFill>
                  <a:srgbClr val="F5F4EF"/>
                </a:solidFill>
                <a:effectLst/>
                <a:latin typeface="+mn-lt"/>
              </a:rPr>
              <a:t> Representing an organisation or group: if you are speaking on behalf of a company, organisation or group, you may be asked to deliver a pre-written speech to ensure that the message aligns with the organisation's values, goals and policies.</a:t>
            </a:r>
          </a:p>
          <a:p>
            <a:pPr algn="l">
              <a:buFont typeface="+mj-lt"/>
              <a:buAutoNum type="arabicPeriod"/>
            </a:pPr>
            <a:r>
              <a:rPr lang="en-GB" b="0" i="0" dirty="0">
                <a:solidFill>
                  <a:srgbClr val="F5F4EF"/>
                </a:solidFill>
                <a:effectLst/>
                <a:latin typeface="+mn-lt"/>
              </a:rPr>
              <a:t> Consistency in messaging: when multiple speakers are addressing the same topic or event, having them read pre-written speeches ensures that the information and messaging remain consistent across all presentations.</a:t>
            </a:r>
          </a:p>
          <a:p>
            <a:pPr algn="l">
              <a:buFont typeface="+mj-lt"/>
              <a:buAutoNum type="arabicPeriod"/>
            </a:pPr>
            <a:r>
              <a:rPr lang="en-GB" b="0" i="0" dirty="0">
                <a:solidFill>
                  <a:srgbClr val="F5F4EF"/>
                </a:solidFill>
                <a:effectLst/>
                <a:latin typeface="+mn-lt"/>
              </a:rPr>
              <a:t> Time constraints: in some situations, there may be limited time for the speaker to prepare their own speech. Reading a pre-written speech allows the speaker to deliver the necessary information without spending time on speech composition.</a:t>
            </a:r>
          </a:p>
          <a:p>
            <a:pPr algn="l">
              <a:buFont typeface="+mj-lt"/>
              <a:buAutoNum type="arabicPeriod"/>
            </a:pPr>
            <a:r>
              <a:rPr lang="en-GB" b="0" i="0" dirty="0">
                <a:solidFill>
                  <a:srgbClr val="F5F4EF"/>
                </a:solidFill>
                <a:effectLst/>
                <a:latin typeface="+mn-lt"/>
              </a:rPr>
              <a:t> Expertise of the speechwriter: the person who wrote the speech may have more expertise on the subject matter or be more skilled at crafting effective speeches. By reading their words, you can leverage their knowledge and experience.</a:t>
            </a:r>
          </a:p>
          <a:p>
            <a:pPr algn="l">
              <a:buFont typeface="+mj-lt"/>
              <a:buAutoNum type="arabicPeriod"/>
            </a:pPr>
            <a:r>
              <a:rPr lang="en-GB" b="0" i="0" dirty="0">
                <a:solidFill>
                  <a:srgbClr val="F5F4EF"/>
                </a:solidFill>
                <a:effectLst/>
                <a:latin typeface="+mn-lt"/>
              </a:rPr>
              <a:t> Legal or technical accuracy: in cases where the speech contains legal, technical or sensitive information, reading a pre-written speech ensures that the content is accurate and has been vetted by the appropriate parties.</a:t>
            </a:r>
          </a:p>
          <a:p>
            <a:pPr algn="l">
              <a:buFont typeface="+mj-lt"/>
              <a:buAutoNum type="arabicPeriod"/>
            </a:pPr>
            <a:r>
              <a:rPr lang="en-GB" b="0" i="0" dirty="0">
                <a:solidFill>
                  <a:srgbClr val="F5F4EF"/>
                </a:solidFill>
                <a:effectLst/>
                <a:latin typeface="+mn-lt"/>
              </a:rPr>
              <a:t> High-stakes situations: in high-pressure or high-stakes situations, such as a crisis response or a major company announcement, reading a pre-written speech can help the speaker stay on message and avoid potential missteps.</a:t>
            </a:r>
          </a:p>
          <a:p>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113</a:t>
            </a:fld>
            <a:endParaRPr lang="en-GB" dirty="0"/>
          </a:p>
        </p:txBody>
      </p:sp>
    </p:spTree>
    <p:extLst>
      <p:ext uri="{BB962C8B-B14F-4D97-AF65-F5344CB8AC3E}">
        <p14:creationId xmlns:p14="http://schemas.microsoft.com/office/powerpoint/2010/main" val="4158340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F5F4EF"/>
                </a:solidFill>
                <a:effectLst/>
                <a:latin typeface="+mn-lt"/>
              </a:rPr>
              <a:t>Key learnings from this lesson on speaking skills are:</a:t>
            </a:r>
          </a:p>
          <a:p>
            <a:pPr algn="l">
              <a:buFont typeface="+mj-lt"/>
              <a:buAutoNum type="arabicPeriod"/>
            </a:pPr>
            <a:r>
              <a:rPr lang="en-GB" b="0" i="0" dirty="0">
                <a:solidFill>
                  <a:srgbClr val="F5F4EF"/>
                </a:solidFill>
                <a:effectLst/>
                <a:latin typeface="+mn-lt"/>
              </a:rPr>
              <a:t> Understanding the importance of speaking skills in the construction industry through a presentation and class discussion.</a:t>
            </a:r>
          </a:p>
          <a:p>
            <a:pPr algn="l">
              <a:buFont typeface="+mj-lt"/>
              <a:buAutoNum type="arabicPeriod"/>
            </a:pPr>
            <a:r>
              <a:rPr lang="en-GB" b="0" i="0" dirty="0">
                <a:solidFill>
                  <a:srgbClr val="F5F4EF"/>
                </a:solidFill>
                <a:effectLst/>
                <a:latin typeface="+mn-lt"/>
              </a:rPr>
              <a:t> Practicing professional discussion and debate skills through a structured debate activity in groups, following conventions outlined in handouts.</a:t>
            </a:r>
          </a:p>
          <a:p>
            <a:pPr algn="l">
              <a:buFont typeface="+mj-lt"/>
              <a:buAutoNum type="arabicPeriod"/>
            </a:pPr>
            <a:r>
              <a:rPr lang="en-GB" b="0" i="0" dirty="0">
                <a:solidFill>
                  <a:srgbClr val="F5F4EF"/>
                </a:solidFill>
                <a:effectLst/>
                <a:latin typeface="+mn-lt"/>
              </a:rPr>
              <a:t> Reflecting on the challenges of internal conflict when working for an organisation whose ideals may not align with one's own, through an individual whiteboard activity and class discussion.</a:t>
            </a:r>
          </a:p>
          <a:p>
            <a:pPr algn="l">
              <a:buFont typeface="+mj-lt"/>
              <a:buAutoNum type="arabicPeriod"/>
            </a:pPr>
            <a:r>
              <a:rPr lang="en-GB" b="0" i="0" dirty="0">
                <a:solidFill>
                  <a:srgbClr val="F5F4EF"/>
                </a:solidFill>
                <a:effectLst/>
                <a:latin typeface="+mn-lt"/>
              </a:rPr>
              <a:t> Developing impromptu speaking abilities by selecting a topic, preparing briefly and delivering a short speech to a small group.</a:t>
            </a:r>
          </a:p>
          <a:p>
            <a:pPr algn="l">
              <a:buFont typeface="+mj-lt"/>
              <a:buAutoNum type="arabicPeriod"/>
            </a:pPr>
            <a:r>
              <a:rPr lang="en-GB" b="0" i="0" dirty="0">
                <a:solidFill>
                  <a:srgbClr val="F5F4EF"/>
                </a:solidFill>
                <a:effectLst/>
                <a:latin typeface="+mn-lt"/>
              </a:rPr>
              <a:t> Enhancing skills in responding to questions by working in pairs to deliver preprepared speeches and field questions from each other.</a:t>
            </a:r>
          </a:p>
          <a:p>
            <a:pPr algn="l">
              <a:buFont typeface="+mj-lt"/>
              <a:buAutoNum type="arabicPeriod"/>
            </a:pPr>
            <a:r>
              <a:rPr lang="en-GB" b="0" i="0" dirty="0">
                <a:solidFill>
                  <a:srgbClr val="F5F4EF"/>
                </a:solidFill>
                <a:effectLst/>
                <a:latin typeface="+mn-lt"/>
              </a:rPr>
              <a:t> Reflecting on one's own speaking skills development through an individual written reflection activity.</a:t>
            </a:r>
          </a:p>
          <a:p>
            <a:endParaRPr lang="en-GB" dirty="0">
              <a:latin typeface="+mn-lt"/>
            </a:endParaRPr>
          </a:p>
        </p:txBody>
      </p:sp>
      <p:sp>
        <p:nvSpPr>
          <p:cNvPr id="4" name="Slide Number Placeholder 3"/>
          <p:cNvSpPr>
            <a:spLocks noGrp="1"/>
          </p:cNvSpPr>
          <p:nvPr>
            <p:ph type="sldNum" sz="quarter" idx="5"/>
          </p:nvPr>
        </p:nvSpPr>
        <p:spPr/>
        <p:txBody>
          <a:bodyPr/>
          <a:lstStyle/>
          <a:p>
            <a:fld id="{092D88AA-F326-433D-87A4-85BE599D092C}" type="slidenum">
              <a:rPr lang="en-GB" smtClean="0"/>
              <a:t>115</a:t>
            </a:fld>
            <a:endParaRPr lang="en-GB" dirty="0"/>
          </a:p>
        </p:txBody>
      </p:sp>
    </p:spTree>
    <p:extLst>
      <p:ext uri="{BB962C8B-B14F-4D97-AF65-F5344CB8AC3E}">
        <p14:creationId xmlns:p14="http://schemas.microsoft.com/office/powerpoint/2010/main" val="9869844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Allocate pairs to work in. </a:t>
            </a:r>
          </a:p>
          <a:p>
            <a:endParaRPr lang="en-US" dirty="0"/>
          </a:p>
          <a:p>
            <a:endParaRPr lang="en-US" dirty="0"/>
          </a:p>
        </p:txBody>
      </p:sp>
      <p:sp>
        <p:nvSpPr>
          <p:cNvPr id="4" name="Slide Number Placeholder 3"/>
          <p:cNvSpPr>
            <a:spLocks noGrp="1"/>
          </p:cNvSpPr>
          <p:nvPr>
            <p:ph type="sldNum" sz="quarter" idx="5"/>
          </p:nvPr>
        </p:nvSpPr>
        <p:spPr/>
        <p:txBody>
          <a:bodyPr/>
          <a:lstStyle/>
          <a:p>
            <a:fld id="{092D88AA-F326-433D-87A4-85BE599D092C}" type="slidenum">
              <a:rPr lang="en-GB" smtClean="0"/>
              <a:t>116</a:t>
            </a:fld>
            <a:endParaRPr lang="en-GB" dirty="0"/>
          </a:p>
        </p:txBody>
      </p:sp>
    </p:spTree>
    <p:extLst>
      <p:ext uri="{BB962C8B-B14F-4D97-AF65-F5344CB8AC3E}">
        <p14:creationId xmlns:p14="http://schemas.microsoft.com/office/powerpoint/2010/main" val="37406257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117</a:t>
            </a:fld>
            <a:endParaRPr lang="en-GB" dirty="0"/>
          </a:p>
        </p:txBody>
      </p:sp>
    </p:spTree>
    <p:extLst>
      <p:ext uri="{BB962C8B-B14F-4D97-AF65-F5344CB8AC3E}">
        <p14:creationId xmlns:p14="http://schemas.microsoft.com/office/powerpoint/2010/main" val="3236815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32696-AAF9-5CA6-2833-CD2B9018B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508F2-9865-8C2E-0FAE-80642EF5C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E3046-E77D-EEE3-E6D2-9451EB9E82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33B12A0-3C77-4F89-0545-7E239378CE60}"/>
              </a:ext>
            </a:extLst>
          </p:cNvPr>
          <p:cNvSpPr>
            <a:spLocks noGrp="1"/>
          </p:cNvSpPr>
          <p:nvPr>
            <p:ph type="sldNum" sz="quarter" idx="5"/>
          </p:nvPr>
        </p:nvSpPr>
        <p:spPr/>
        <p:txBody>
          <a:bodyPr/>
          <a:lstStyle/>
          <a:p>
            <a:fld id="{092D88AA-F326-433D-87A4-85BE599D092C}" type="slidenum">
              <a:rPr lang="en-GB" smtClean="0"/>
              <a:t>118</a:t>
            </a:fld>
            <a:endParaRPr lang="en-GB" dirty="0"/>
          </a:p>
        </p:txBody>
      </p:sp>
    </p:spTree>
    <p:extLst>
      <p:ext uri="{BB962C8B-B14F-4D97-AF65-F5344CB8AC3E}">
        <p14:creationId xmlns:p14="http://schemas.microsoft.com/office/powerpoint/2010/main" val="641226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9EEE-16ED-4176-B32B-5AB272ABC3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C40F01-B648-46AB-9E5B-18067C2E0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A3118A-983C-4BAB-A2F5-F241AF813A00}"/>
              </a:ext>
            </a:extLst>
          </p:cNvPr>
          <p:cNvSpPr>
            <a:spLocks noGrp="1"/>
          </p:cNvSpPr>
          <p:nvPr>
            <p:ph type="dt" sz="half" idx="10"/>
          </p:nvPr>
        </p:nvSpPr>
        <p:spPr/>
        <p:txBody>
          <a:bodyPr/>
          <a:lstStyle/>
          <a:p>
            <a:fld id="{4B524534-9969-4CB2-9ABD-C21CB6C0DCA9}" type="datetimeFigureOut">
              <a:rPr lang="en-US" smtClean="0"/>
              <a:t>7/24/2024</a:t>
            </a:fld>
            <a:endParaRPr lang="en-US" dirty="0"/>
          </a:p>
        </p:txBody>
      </p:sp>
      <p:sp>
        <p:nvSpPr>
          <p:cNvPr id="5" name="Footer Placeholder 4">
            <a:extLst>
              <a:ext uri="{FF2B5EF4-FFF2-40B4-BE49-F238E27FC236}">
                <a16:creationId xmlns:a16="http://schemas.microsoft.com/office/drawing/2014/main" id="{8FD13612-C528-4317-81AF-FF4A87278D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E5F64-03B8-4684-BD50-660EC9D3ABB6}"/>
              </a:ext>
            </a:extLst>
          </p:cNvPr>
          <p:cNvSpPr>
            <a:spLocks noGrp="1"/>
          </p:cNvSpPr>
          <p:nvPr>
            <p:ph type="sldNum" sz="quarter" idx="12"/>
          </p:nvPr>
        </p:nvSpPr>
        <p:spPr/>
        <p:txBody>
          <a:bodyPr/>
          <a:lstStyle/>
          <a:p>
            <a:fld id="{51B785E3-51D0-49B5-A3F2-7F4742E743D6}" type="slidenum">
              <a:rPr lang="en-US" smtClean="0"/>
              <a:t>‹#›</a:t>
            </a:fld>
            <a:endParaRPr lang="en-US" dirty="0"/>
          </a:p>
        </p:txBody>
      </p:sp>
    </p:spTree>
    <p:extLst>
      <p:ext uri="{BB962C8B-B14F-4D97-AF65-F5344CB8AC3E}">
        <p14:creationId xmlns:p14="http://schemas.microsoft.com/office/powerpoint/2010/main" val="1599705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275A-987F-4EB6-A02A-0F0B8350DF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ABF2B-AEBA-4F1F-BD9C-1FAC356CC7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A9D9E-F4D3-4F95-A71F-9FA31CBABF8E}"/>
              </a:ext>
            </a:extLst>
          </p:cNvPr>
          <p:cNvSpPr>
            <a:spLocks noGrp="1"/>
          </p:cNvSpPr>
          <p:nvPr>
            <p:ph type="dt" sz="half" idx="10"/>
          </p:nvPr>
        </p:nvSpPr>
        <p:spPr/>
        <p:txBody>
          <a:bodyPr/>
          <a:lstStyle/>
          <a:p>
            <a:fld id="{4B524534-9969-4CB2-9ABD-C21CB6C0DCA9}" type="datetimeFigureOut">
              <a:rPr lang="en-US" smtClean="0"/>
              <a:t>7/24/2024</a:t>
            </a:fld>
            <a:endParaRPr lang="en-US" dirty="0"/>
          </a:p>
        </p:txBody>
      </p:sp>
      <p:sp>
        <p:nvSpPr>
          <p:cNvPr id="5" name="Footer Placeholder 4">
            <a:extLst>
              <a:ext uri="{FF2B5EF4-FFF2-40B4-BE49-F238E27FC236}">
                <a16:creationId xmlns:a16="http://schemas.microsoft.com/office/drawing/2014/main" id="{2DD0BFFA-6385-42DE-BC39-BADAE39553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B3FC63-CD2A-43FC-849B-2384A09A6B85}"/>
              </a:ext>
            </a:extLst>
          </p:cNvPr>
          <p:cNvSpPr>
            <a:spLocks noGrp="1"/>
          </p:cNvSpPr>
          <p:nvPr>
            <p:ph type="sldNum" sz="quarter" idx="12"/>
          </p:nvPr>
        </p:nvSpPr>
        <p:spPr/>
        <p:txBody>
          <a:bodyPr/>
          <a:lstStyle/>
          <a:p>
            <a:fld id="{51B785E3-51D0-49B5-A3F2-7F4742E743D6}" type="slidenum">
              <a:rPr lang="en-US" smtClean="0"/>
              <a:t>‹#›</a:t>
            </a:fld>
            <a:endParaRPr lang="en-US" dirty="0"/>
          </a:p>
        </p:txBody>
      </p:sp>
    </p:spTree>
    <p:extLst>
      <p:ext uri="{BB962C8B-B14F-4D97-AF65-F5344CB8AC3E}">
        <p14:creationId xmlns:p14="http://schemas.microsoft.com/office/powerpoint/2010/main" val="4136530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A982B9-263E-4D5E-B6F5-C8C6D7DBDA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4915C8-B3EF-48AE-92A3-4F945016D6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4A600-AEDA-4D25-AA64-549A1B2DDCFB}"/>
              </a:ext>
            </a:extLst>
          </p:cNvPr>
          <p:cNvSpPr>
            <a:spLocks noGrp="1"/>
          </p:cNvSpPr>
          <p:nvPr>
            <p:ph type="dt" sz="half" idx="10"/>
          </p:nvPr>
        </p:nvSpPr>
        <p:spPr/>
        <p:txBody>
          <a:bodyPr/>
          <a:lstStyle/>
          <a:p>
            <a:fld id="{4B524534-9969-4CB2-9ABD-C21CB6C0DCA9}" type="datetimeFigureOut">
              <a:rPr lang="en-US" smtClean="0"/>
              <a:t>7/24/2024</a:t>
            </a:fld>
            <a:endParaRPr lang="en-US" dirty="0"/>
          </a:p>
        </p:txBody>
      </p:sp>
      <p:sp>
        <p:nvSpPr>
          <p:cNvPr id="5" name="Footer Placeholder 4">
            <a:extLst>
              <a:ext uri="{FF2B5EF4-FFF2-40B4-BE49-F238E27FC236}">
                <a16:creationId xmlns:a16="http://schemas.microsoft.com/office/drawing/2014/main" id="{C42D1FE4-F416-4606-A61E-0E45A90A34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5BFB76-0582-4C73-8D0D-370BEE6221A2}"/>
              </a:ext>
            </a:extLst>
          </p:cNvPr>
          <p:cNvSpPr>
            <a:spLocks noGrp="1"/>
          </p:cNvSpPr>
          <p:nvPr>
            <p:ph type="sldNum" sz="quarter" idx="12"/>
          </p:nvPr>
        </p:nvSpPr>
        <p:spPr/>
        <p:txBody>
          <a:bodyPr/>
          <a:lstStyle/>
          <a:p>
            <a:fld id="{51B785E3-51D0-49B5-A3F2-7F4742E743D6}" type="slidenum">
              <a:rPr lang="en-US" smtClean="0"/>
              <a:t>‹#›</a:t>
            </a:fld>
            <a:endParaRPr lang="en-US" dirty="0"/>
          </a:p>
        </p:txBody>
      </p:sp>
    </p:spTree>
    <p:extLst>
      <p:ext uri="{BB962C8B-B14F-4D97-AF65-F5344CB8AC3E}">
        <p14:creationId xmlns:p14="http://schemas.microsoft.com/office/powerpoint/2010/main" val="263849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Option 2">
    <p:bg>
      <p:bgPr>
        <a:solidFill>
          <a:srgbClr val="E51C41"/>
        </a:solidFill>
        <a:effectLst/>
      </p:bgPr>
    </p:bg>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389A7FE7-F633-8F42-8ADE-50586B02B2F0}"/>
              </a:ext>
              <a:ext uri="{C183D7F6-B498-43B3-948B-1728B52AA6E4}">
                <adec:decorative xmlns:adec="http://schemas.microsoft.com/office/drawing/2017/decorative" val="1"/>
              </a:ext>
            </a:extLst>
          </p:cNvPr>
          <p:cNvSpPr/>
          <p:nvPr userDrawn="1"/>
        </p:nvSpPr>
        <p:spPr>
          <a:xfrm>
            <a:off x="0" y="-27384"/>
            <a:ext cx="12192000" cy="11247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pic>
        <p:nvPicPr>
          <p:cNvPr id="10" name="ETF LOGO" descr="Education and Training Foundation">
            <a:extLst>
              <a:ext uri="{FF2B5EF4-FFF2-40B4-BE49-F238E27FC236}">
                <a16:creationId xmlns:a16="http://schemas.microsoft.com/office/drawing/2014/main" id="{F14D5ED0-A2F5-A546-8C5C-70096A8625F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5360" y="255788"/>
            <a:ext cx="1146437" cy="609077"/>
          </a:xfrm>
          <a:prstGeom prst="rect">
            <a:avLst/>
          </a:prstGeom>
        </p:spPr>
      </p:pic>
      <p:pic>
        <p:nvPicPr>
          <p:cNvPr id="15" name="T LEVELS LOGO" descr="T Levels Professional Development">
            <a:extLst>
              <a:ext uri="{FF2B5EF4-FFF2-40B4-BE49-F238E27FC236}">
                <a16:creationId xmlns:a16="http://schemas.microsoft.com/office/drawing/2014/main" id="{6EEA13AF-D457-EC45-9075-03198B4D877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648395" y="214486"/>
            <a:ext cx="2208245" cy="718237"/>
          </a:xfrm>
          <a:prstGeom prst="rect">
            <a:avLst/>
          </a:prstGeom>
        </p:spPr>
      </p:pic>
      <p:sp>
        <p:nvSpPr>
          <p:cNvPr id="11" name="Black Box">
            <a:extLst>
              <a:ext uri="{FF2B5EF4-FFF2-40B4-BE49-F238E27FC236}">
                <a16:creationId xmlns:a16="http://schemas.microsoft.com/office/drawing/2014/main" id="{55546DE3-A40F-1548-9BB6-DF3446E000F6}"/>
              </a:ext>
              <a:ext uri="{C183D7F6-B498-43B3-948B-1728B52AA6E4}">
                <adec:decorative xmlns:adec="http://schemas.microsoft.com/office/drawing/2017/decorative" val="1"/>
              </a:ext>
            </a:extLst>
          </p:cNvPr>
          <p:cNvSpPr/>
          <p:nvPr userDrawn="1"/>
        </p:nvSpPr>
        <p:spPr>
          <a:xfrm>
            <a:off x="5184960" y="4824000"/>
            <a:ext cx="6623040" cy="167734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5184960" y="2961600"/>
            <a:ext cx="6623040" cy="1656000"/>
          </a:xfrm>
          <a:solidFill>
            <a:schemeClr val="bg1"/>
          </a:solidFill>
        </p:spPr>
        <p:txBody>
          <a:bodyPr lIns="108000" tIns="136800" rIns="0" bIns="0">
            <a:noAutofit/>
          </a:bodyPr>
          <a:lstStyle>
            <a:lvl1pPr algn="l">
              <a:lnSpc>
                <a:spcPts val="5467"/>
              </a:lnSpc>
              <a:defRPr sz="6000" b="1" cap="none" baseline="0">
                <a:solidFill>
                  <a:schemeClr val="tx1"/>
                </a:solidFill>
              </a:defRPr>
            </a:lvl1pPr>
          </a:lstStyle>
          <a:p>
            <a:r>
              <a:rPr lang="en-US" dirty="0"/>
              <a:t>Click to edit Master title style</a:t>
            </a:r>
            <a:endParaRPr lang="en-GB" dirty="0"/>
          </a:p>
        </p:txBody>
      </p:sp>
      <p:sp>
        <p:nvSpPr>
          <p:cNvPr id="12" name="Subtitle 1">
            <a:extLst>
              <a:ext uri="{FF2B5EF4-FFF2-40B4-BE49-F238E27FC236}">
                <a16:creationId xmlns:a16="http://schemas.microsoft.com/office/drawing/2014/main" id="{71ADB664-6A98-C844-AD83-2FFA9643D8CA}"/>
              </a:ext>
            </a:extLst>
          </p:cNvPr>
          <p:cNvSpPr>
            <a:spLocks noGrp="1"/>
          </p:cNvSpPr>
          <p:nvPr>
            <p:ph type="subTitle" idx="1"/>
          </p:nvPr>
        </p:nvSpPr>
        <p:spPr>
          <a:xfrm>
            <a:off x="5184960" y="4839227"/>
            <a:ext cx="6407315" cy="429203"/>
          </a:xfrm>
          <a:solidFill>
            <a:schemeClr val="tx1"/>
          </a:solidFill>
        </p:spPr>
        <p:txBody>
          <a:bodyPr lIns="108000" tIns="108000" bIns="108000"/>
          <a:lstStyle>
            <a:lvl1pPr marL="0" indent="0" algn="l">
              <a:lnSpc>
                <a:spcPts val="2133"/>
              </a:lnSpc>
              <a:spcBef>
                <a:spcPts val="0"/>
              </a:spcBef>
              <a:buNone/>
              <a:defRPr sz="18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GB" dirty="0"/>
          </a:p>
        </p:txBody>
      </p:sp>
      <p:sp>
        <p:nvSpPr>
          <p:cNvPr id="13" name="Subtitle 2">
            <a:extLst>
              <a:ext uri="{FF2B5EF4-FFF2-40B4-BE49-F238E27FC236}">
                <a16:creationId xmlns:a16="http://schemas.microsoft.com/office/drawing/2014/main" id="{EBAFDD57-7DB7-C94F-9022-BCFA74420B18}"/>
              </a:ext>
            </a:extLst>
          </p:cNvPr>
          <p:cNvSpPr>
            <a:spLocks noGrp="1"/>
          </p:cNvSpPr>
          <p:nvPr>
            <p:ph type="body" sz="quarter" idx="14"/>
          </p:nvPr>
        </p:nvSpPr>
        <p:spPr>
          <a:xfrm>
            <a:off x="5184960" y="5268429"/>
            <a:ext cx="6407315" cy="464827"/>
          </a:xfrm>
        </p:spPr>
        <p:txBody>
          <a:bodyPr lIns="10800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dirty="0"/>
              <a:t>Click to edit Master text styles</a:t>
            </a:r>
          </a:p>
        </p:txBody>
      </p:sp>
      <p:sp>
        <p:nvSpPr>
          <p:cNvPr id="14" name="Subtitle 3">
            <a:extLst>
              <a:ext uri="{FF2B5EF4-FFF2-40B4-BE49-F238E27FC236}">
                <a16:creationId xmlns:a16="http://schemas.microsoft.com/office/drawing/2014/main" id="{53669C88-21D0-6341-9C2E-9ED1F32DE103}"/>
              </a:ext>
            </a:extLst>
          </p:cNvPr>
          <p:cNvSpPr>
            <a:spLocks noGrp="1"/>
          </p:cNvSpPr>
          <p:nvPr>
            <p:ph type="body" sz="quarter" idx="15"/>
          </p:nvPr>
        </p:nvSpPr>
        <p:spPr>
          <a:xfrm>
            <a:off x="5184960" y="5829267"/>
            <a:ext cx="6407315" cy="672075"/>
          </a:xfrm>
        </p:spPr>
        <p:txBody>
          <a:bodyPr lIns="108000" tIns="108000" bIns="10800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49848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vider 1">
    <p:bg>
      <p:bgPr>
        <a:solidFill>
          <a:srgbClr val="E51C4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BA1186-F870-7F4B-82E3-1A0CA756CF2F}"/>
              </a:ext>
            </a:extLst>
          </p:cNvPr>
          <p:cNvSpPr>
            <a:spLocks noGrp="1"/>
          </p:cNvSpPr>
          <p:nvPr>
            <p:ph type="ctrTitle"/>
          </p:nvPr>
        </p:nvSpPr>
        <p:spPr>
          <a:xfrm>
            <a:off x="3263040" y="1940640"/>
            <a:ext cx="8544960" cy="2136480"/>
          </a:xfrm>
          <a:solidFill>
            <a:schemeClr val="bg1"/>
          </a:solidFill>
        </p:spPr>
        <p:txBody>
          <a:bodyPr lIns="108000" tIns="144000" rIns="0" bIns="0">
            <a:noAutofit/>
          </a:bodyPr>
          <a:lstStyle>
            <a:lvl1pPr algn="l">
              <a:lnSpc>
                <a:spcPts val="12000"/>
              </a:lnSpc>
              <a:defRPr sz="12000" b="1" cap="none" baseline="0">
                <a:solidFill>
                  <a:schemeClr val="tx1"/>
                </a:solidFill>
              </a:defRPr>
            </a:lvl1pPr>
          </a:lstStyle>
          <a:p>
            <a:r>
              <a:rPr lang="en-US" dirty="0"/>
              <a:t>Click to edit Master title style</a:t>
            </a:r>
            <a:endParaRPr lang="en-GB" dirty="0"/>
          </a:p>
        </p:txBody>
      </p:sp>
      <p:sp>
        <p:nvSpPr>
          <p:cNvPr id="5" name="Subtitle 1">
            <a:extLst>
              <a:ext uri="{FF2B5EF4-FFF2-40B4-BE49-F238E27FC236}">
                <a16:creationId xmlns:a16="http://schemas.microsoft.com/office/drawing/2014/main" id="{B5B20F18-EB70-1D40-A46E-B71B577D6CD0}"/>
              </a:ext>
            </a:extLst>
          </p:cNvPr>
          <p:cNvSpPr>
            <a:spLocks noGrp="1"/>
          </p:cNvSpPr>
          <p:nvPr>
            <p:ph type="subTitle" idx="1"/>
          </p:nvPr>
        </p:nvSpPr>
        <p:spPr>
          <a:xfrm>
            <a:off x="3261360" y="4344000"/>
            <a:ext cx="8546640" cy="2136480"/>
          </a:xfrm>
          <a:solidFill>
            <a:schemeClr val="tx1"/>
          </a:solidFill>
        </p:spPr>
        <p:txBody>
          <a:bodyPr lIns="144000" tIns="108000" bIns="0" anchor="ctr" anchorCtr="0">
            <a:normAutofit/>
          </a:bodyPr>
          <a:lstStyle>
            <a:lvl1pPr marL="0" indent="0" algn="l">
              <a:lnSpc>
                <a:spcPts val="6000"/>
              </a:lnSpc>
              <a:spcBef>
                <a:spcPts val="0"/>
              </a:spcBef>
              <a:buNone/>
              <a:defRPr sz="6000" b="1"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GB" dirty="0"/>
          </a:p>
        </p:txBody>
      </p:sp>
      <p:pic>
        <p:nvPicPr>
          <p:cNvPr id="6" name="Logo" descr="Education and Training Foundation Logo">
            <a:extLst>
              <a:ext uri="{FF2B5EF4-FFF2-40B4-BE49-F238E27FC236}">
                <a16:creationId xmlns:a16="http://schemas.microsoft.com/office/drawing/2014/main" id="{B5FFAA84-3707-474A-9BFF-8E16EECCC07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0618081" y="385110"/>
            <a:ext cx="1189919" cy="629956"/>
          </a:xfrm>
          <a:prstGeom prst="rect">
            <a:avLst/>
          </a:prstGeom>
        </p:spPr>
      </p:pic>
    </p:spTree>
    <p:extLst>
      <p:ext uri="{BB962C8B-B14F-4D97-AF65-F5344CB8AC3E}">
        <p14:creationId xmlns:p14="http://schemas.microsoft.com/office/powerpoint/2010/main" val="7962280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C6E3-6B76-4F2D-97CC-E8B925356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B720C-0417-4857-96DB-ABBD0B122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4CDB-185C-4254-8ED4-E5C2086EBB84}"/>
              </a:ext>
            </a:extLst>
          </p:cNvPr>
          <p:cNvSpPr>
            <a:spLocks noGrp="1"/>
          </p:cNvSpPr>
          <p:nvPr>
            <p:ph type="dt" sz="half" idx="10"/>
          </p:nvPr>
        </p:nvSpPr>
        <p:spPr/>
        <p:txBody>
          <a:bodyPr/>
          <a:lstStyle/>
          <a:p>
            <a:fld id="{4B524534-9969-4CB2-9ABD-C21CB6C0DCA9}" type="datetimeFigureOut">
              <a:rPr lang="en-US" smtClean="0"/>
              <a:t>7/24/2024</a:t>
            </a:fld>
            <a:endParaRPr lang="en-US" dirty="0"/>
          </a:p>
        </p:txBody>
      </p:sp>
      <p:sp>
        <p:nvSpPr>
          <p:cNvPr id="5" name="Footer Placeholder 4">
            <a:extLst>
              <a:ext uri="{FF2B5EF4-FFF2-40B4-BE49-F238E27FC236}">
                <a16:creationId xmlns:a16="http://schemas.microsoft.com/office/drawing/2014/main" id="{822DD368-6DBC-45CB-80C8-97060A180A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59FE74-6212-4D92-9932-D66EF8921D21}"/>
              </a:ext>
            </a:extLst>
          </p:cNvPr>
          <p:cNvSpPr>
            <a:spLocks noGrp="1"/>
          </p:cNvSpPr>
          <p:nvPr>
            <p:ph type="sldNum" sz="quarter" idx="12"/>
          </p:nvPr>
        </p:nvSpPr>
        <p:spPr/>
        <p:txBody>
          <a:bodyPr/>
          <a:lstStyle/>
          <a:p>
            <a:fld id="{51B785E3-51D0-49B5-A3F2-7F4742E743D6}" type="slidenum">
              <a:rPr lang="en-US" smtClean="0"/>
              <a:t>‹#›</a:t>
            </a:fld>
            <a:endParaRPr lang="en-US" dirty="0"/>
          </a:p>
        </p:txBody>
      </p:sp>
    </p:spTree>
    <p:extLst>
      <p:ext uri="{BB962C8B-B14F-4D97-AF65-F5344CB8AC3E}">
        <p14:creationId xmlns:p14="http://schemas.microsoft.com/office/powerpoint/2010/main" val="3245595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1F78-E800-43B6-A288-9CBD21FF9A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8E8258-7259-466A-B848-0A7BDF6962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F2AE53-1AE6-4515-9E7C-4DF370399020}"/>
              </a:ext>
            </a:extLst>
          </p:cNvPr>
          <p:cNvSpPr>
            <a:spLocks noGrp="1"/>
          </p:cNvSpPr>
          <p:nvPr>
            <p:ph type="dt" sz="half" idx="10"/>
          </p:nvPr>
        </p:nvSpPr>
        <p:spPr/>
        <p:txBody>
          <a:bodyPr/>
          <a:lstStyle/>
          <a:p>
            <a:fld id="{4B524534-9969-4CB2-9ABD-C21CB6C0DCA9}" type="datetimeFigureOut">
              <a:rPr lang="en-US" smtClean="0"/>
              <a:t>7/24/2024</a:t>
            </a:fld>
            <a:endParaRPr lang="en-US" dirty="0"/>
          </a:p>
        </p:txBody>
      </p:sp>
      <p:sp>
        <p:nvSpPr>
          <p:cNvPr id="5" name="Footer Placeholder 4">
            <a:extLst>
              <a:ext uri="{FF2B5EF4-FFF2-40B4-BE49-F238E27FC236}">
                <a16:creationId xmlns:a16="http://schemas.microsoft.com/office/drawing/2014/main" id="{80D55D63-C6EE-4D5C-B7A9-95A1E6D180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463A6C-0F5A-4140-86D7-CEA5DA9D2F91}"/>
              </a:ext>
            </a:extLst>
          </p:cNvPr>
          <p:cNvSpPr>
            <a:spLocks noGrp="1"/>
          </p:cNvSpPr>
          <p:nvPr>
            <p:ph type="sldNum" sz="quarter" idx="12"/>
          </p:nvPr>
        </p:nvSpPr>
        <p:spPr/>
        <p:txBody>
          <a:bodyPr/>
          <a:lstStyle/>
          <a:p>
            <a:fld id="{51B785E3-51D0-49B5-A3F2-7F4742E743D6}" type="slidenum">
              <a:rPr lang="en-US" smtClean="0"/>
              <a:t>‹#›</a:t>
            </a:fld>
            <a:endParaRPr lang="en-US" dirty="0"/>
          </a:p>
        </p:txBody>
      </p:sp>
    </p:spTree>
    <p:extLst>
      <p:ext uri="{BB962C8B-B14F-4D97-AF65-F5344CB8AC3E}">
        <p14:creationId xmlns:p14="http://schemas.microsoft.com/office/powerpoint/2010/main" val="205787891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452A-1AAC-41B7-9698-E4A536710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0F0C6-2ABB-45B6-AE72-F4B46AEA5C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96BF74-B5B0-48C9-8830-CBA5FA0ABE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28EC25-05AD-42BA-9E6F-CB33230764C6}"/>
              </a:ext>
            </a:extLst>
          </p:cNvPr>
          <p:cNvSpPr>
            <a:spLocks noGrp="1"/>
          </p:cNvSpPr>
          <p:nvPr>
            <p:ph type="dt" sz="half" idx="10"/>
          </p:nvPr>
        </p:nvSpPr>
        <p:spPr/>
        <p:txBody>
          <a:bodyPr/>
          <a:lstStyle/>
          <a:p>
            <a:fld id="{4B524534-9969-4CB2-9ABD-C21CB6C0DCA9}" type="datetimeFigureOut">
              <a:rPr lang="en-US" smtClean="0"/>
              <a:t>7/24/2024</a:t>
            </a:fld>
            <a:endParaRPr lang="en-US" dirty="0"/>
          </a:p>
        </p:txBody>
      </p:sp>
      <p:sp>
        <p:nvSpPr>
          <p:cNvPr id="6" name="Footer Placeholder 5">
            <a:extLst>
              <a:ext uri="{FF2B5EF4-FFF2-40B4-BE49-F238E27FC236}">
                <a16:creationId xmlns:a16="http://schemas.microsoft.com/office/drawing/2014/main" id="{8C912A1E-D315-4BA7-ABB2-E712C20C99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7F485FA-A2AC-49CA-9A83-C92CE36BA44B}"/>
              </a:ext>
            </a:extLst>
          </p:cNvPr>
          <p:cNvSpPr>
            <a:spLocks noGrp="1"/>
          </p:cNvSpPr>
          <p:nvPr>
            <p:ph type="sldNum" sz="quarter" idx="12"/>
          </p:nvPr>
        </p:nvSpPr>
        <p:spPr/>
        <p:txBody>
          <a:bodyPr/>
          <a:lstStyle/>
          <a:p>
            <a:fld id="{51B785E3-51D0-49B5-A3F2-7F4742E743D6}" type="slidenum">
              <a:rPr lang="en-US" smtClean="0"/>
              <a:t>‹#›</a:t>
            </a:fld>
            <a:endParaRPr lang="en-US" dirty="0"/>
          </a:p>
        </p:txBody>
      </p:sp>
    </p:spTree>
    <p:extLst>
      <p:ext uri="{BB962C8B-B14F-4D97-AF65-F5344CB8AC3E}">
        <p14:creationId xmlns:p14="http://schemas.microsoft.com/office/powerpoint/2010/main" val="128129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8BFD-420B-47B1-A399-28337F7FE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7B09AA-FB5C-43B5-B943-D56018E7A1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D0E27-DA14-405A-9146-FD721CFD90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33A21-3231-4570-9504-DEB8F019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927E2-FB38-41BF-B8D6-2EF618DE3E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20403D-0D2B-4F1F-9759-5D2C6F2EF7DD}"/>
              </a:ext>
            </a:extLst>
          </p:cNvPr>
          <p:cNvSpPr>
            <a:spLocks noGrp="1"/>
          </p:cNvSpPr>
          <p:nvPr>
            <p:ph type="dt" sz="half" idx="10"/>
          </p:nvPr>
        </p:nvSpPr>
        <p:spPr/>
        <p:txBody>
          <a:bodyPr/>
          <a:lstStyle/>
          <a:p>
            <a:fld id="{4B524534-9969-4CB2-9ABD-C21CB6C0DCA9}" type="datetimeFigureOut">
              <a:rPr lang="en-US" smtClean="0"/>
              <a:t>7/24/2024</a:t>
            </a:fld>
            <a:endParaRPr lang="en-US" dirty="0"/>
          </a:p>
        </p:txBody>
      </p:sp>
      <p:sp>
        <p:nvSpPr>
          <p:cNvPr id="8" name="Footer Placeholder 7">
            <a:extLst>
              <a:ext uri="{FF2B5EF4-FFF2-40B4-BE49-F238E27FC236}">
                <a16:creationId xmlns:a16="http://schemas.microsoft.com/office/drawing/2014/main" id="{BAD5D7F8-7B2A-42B7-9364-8B44FD6A5E0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833F565-160A-49C2-AAC3-B286AF284C52}"/>
              </a:ext>
            </a:extLst>
          </p:cNvPr>
          <p:cNvSpPr>
            <a:spLocks noGrp="1"/>
          </p:cNvSpPr>
          <p:nvPr>
            <p:ph type="sldNum" sz="quarter" idx="12"/>
          </p:nvPr>
        </p:nvSpPr>
        <p:spPr/>
        <p:txBody>
          <a:bodyPr/>
          <a:lstStyle/>
          <a:p>
            <a:fld id="{51B785E3-51D0-49B5-A3F2-7F4742E743D6}" type="slidenum">
              <a:rPr lang="en-US" smtClean="0"/>
              <a:t>‹#›</a:t>
            </a:fld>
            <a:endParaRPr lang="en-US" dirty="0"/>
          </a:p>
        </p:txBody>
      </p:sp>
    </p:spTree>
    <p:extLst>
      <p:ext uri="{BB962C8B-B14F-4D97-AF65-F5344CB8AC3E}">
        <p14:creationId xmlns:p14="http://schemas.microsoft.com/office/powerpoint/2010/main" val="3248802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7B34-953F-46E2-9212-9C7904F30C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7FD579-8E3D-4694-B59F-C72342EC3FFA}"/>
              </a:ext>
            </a:extLst>
          </p:cNvPr>
          <p:cNvSpPr>
            <a:spLocks noGrp="1"/>
          </p:cNvSpPr>
          <p:nvPr>
            <p:ph type="dt" sz="half" idx="10"/>
          </p:nvPr>
        </p:nvSpPr>
        <p:spPr/>
        <p:txBody>
          <a:bodyPr/>
          <a:lstStyle/>
          <a:p>
            <a:fld id="{4B524534-9969-4CB2-9ABD-C21CB6C0DCA9}" type="datetimeFigureOut">
              <a:rPr lang="en-US" smtClean="0"/>
              <a:t>7/24/2024</a:t>
            </a:fld>
            <a:endParaRPr lang="en-US" dirty="0"/>
          </a:p>
        </p:txBody>
      </p:sp>
      <p:sp>
        <p:nvSpPr>
          <p:cNvPr id="4" name="Footer Placeholder 3">
            <a:extLst>
              <a:ext uri="{FF2B5EF4-FFF2-40B4-BE49-F238E27FC236}">
                <a16:creationId xmlns:a16="http://schemas.microsoft.com/office/drawing/2014/main" id="{ED071574-27F1-4B7A-BAE3-2B6FCEC9906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6D8E433-95CB-4471-BE93-57D289ED6B5D}"/>
              </a:ext>
            </a:extLst>
          </p:cNvPr>
          <p:cNvSpPr>
            <a:spLocks noGrp="1"/>
          </p:cNvSpPr>
          <p:nvPr>
            <p:ph type="sldNum" sz="quarter" idx="12"/>
          </p:nvPr>
        </p:nvSpPr>
        <p:spPr/>
        <p:txBody>
          <a:bodyPr/>
          <a:lstStyle/>
          <a:p>
            <a:fld id="{51B785E3-51D0-49B5-A3F2-7F4742E743D6}" type="slidenum">
              <a:rPr lang="en-US" smtClean="0"/>
              <a:t>‹#›</a:t>
            </a:fld>
            <a:endParaRPr lang="en-US" dirty="0"/>
          </a:p>
        </p:txBody>
      </p:sp>
    </p:spTree>
    <p:extLst>
      <p:ext uri="{BB962C8B-B14F-4D97-AF65-F5344CB8AC3E}">
        <p14:creationId xmlns:p14="http://schemas.microsoft.com/office/powerpoint/2010/main" val="46692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B81F0-4DBF-48CB-B4EB-04051F47334B}"/>
              </a:ext>
            </a:extLst>
          </p:cNvPr>
          <p:cNvSpPr>
            <a:spLocks noGrp="1"/>
          </p:cNvSpPr>
          <p:nvPr>
            <p:ph type="dt" sz="half" idx="10"/>
          </p:nvPr>
        </p:nvSpPr>
        <p:spPr/>
        <p:txBody>
          <a:bodyPr/>
          <a:lstStyle/>
          <a:p>
            <a:fld id="{4B524534-9969-4CB2-9ABD-C21CB6C0DCA9}" type="datetimeFigureOut">
              <a:rPr lang="en-US" smtClean="0"/>
              <a:t>7/24/2024</a:t>
            </a:fld>
            <a:endParaRPr lang="en-US" dirty="0"/>
          </a:p>
        </p:txBody>
      </p:sp>
      <p:sp>
        <p:nvSpPr>
          <p:cNvPr id="3" name="Footer Placeholder 2">
            <a:extLst>
              <a:ext uri="{FF2B5EF4-FFF2-40B4-BE49-F238E27FC236}">
                <a16:creationId xmlns:a16="http://schemas.microsoft.com/office/drawing/2014/main" id="{0DC5B585-6DE1-4A09-91B3-11A8D113DB3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302F36D-2A84-4C8A-A101-3B1447C19DD9}"/>
              </a:ext>
            </a:extLst>
          </p:cNvPr>
          <p:cNvSpPr>
            <a:spLocks noGrp="1"/>
          </p:cNvSpPr>
          <p:nvPr>
            <p:ph type="sldNum" sz="quarter" idx="12"/>
          </p:nvPr>
        </p:nvSpPr>
        <p:spPr/>
        <p:txBody>
          <a:bodyPr/>
          <a:lstStyle/>
          <a:p>
            <a:fld id="{51B785E3-51D0-49B5-A3F2-7F4742E743D6}" type="slidenum">
              <a:rPr lang="en-US" smtClean="0"/>
              <a:t>‹#›</a:t>
            </a:fld>
            <a:endParaRPr lang="en-US" dirty="0"/>
          </a:p>
        </p:txBody>
      </p:sp>
    </p:spTree>
    <p:extLst>
      <p:ext uri="{BB962C8B-B14F-4D97-AF65-F5344CB8AC3E}">
        <p14:creationId xmlns:p14="http://schemas.microsoft.com/office/powerpoint/2010/main" val="2007616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10F9-CB47-4046-B486-183E7B046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03C747-7154-4E65-B288-C0F5444BCF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D75969-9787-45FF-B02B-BD60FEF51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E74412-3327-4562-A9B1-E3CD35962F90}"/>
              </a:ext>
            </a:extLst>
          </p:cNvPr>
          <p:cNvSpPr>
            <a:spLocks noGrp="1"/>
          </p:cNvSpPr>
          <p:nvPr>
            <p:ph type="dt" sz="half" idx="10"/>
          </p:nvPr>
        </p:nvSpPr>
        <p:spPr/>
        <p:txBody>
          <a:bodyPr/>
          <a:lstStyle/>
          <a:p>
            <a:fld id="{4B524534-9969-4CB2-9ABD-C21CB6C0DCA9}" type="datetimeFigureOut">
              <a:rPr lang="en-US" smtClean="0"/>
              <a:t>7/24/2024</a:t>
            </a:fld>
            <a:endParaRPr lang="en-US" dirty="0"/>
          </a:p>
        </p:txBody>
      </p:sp>
      <p:sp>
        <p:nvSpPr>
          <p:cNvPr id="6" name="Footer Placeholder 5">
            <a:extLst>
              <a:ext uri="{FF2B5EF4-FFF2-40B4-BE49-F238E27FC236}">
                <a16:creationId xmlns:a16="http://schemas.microsoft.com/office/drawing/2014/main" id="{7BD53315-3633-4ECA-B2A4-A1F648A35B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E8B3A6-1D67-450F-91D0-7BE4DC5E410B}"/>
              </a:ext>
            </a:extLst>
          </p:cNvPr>
          <p:cNvSpPr>
            <a:spLocks noGrp="1"/>
          </p:cNvSpPr>
          <p:nvPr>
            <p:ph type="sldNum" sz="quarter" idx="12"/>
          </p:nvPr>
        </p:nvSpPr>
        <p:spPr/>
        <p:txBody>
          <a:bodyPr/>
          <a:lstStyle/>
          <a:p>
            <a:fld id="{51B785E3-51D0-49B5-A3F2-7F4742E743D6}" type="slidenum">
              <a:rPr lang="en-US" smtClean="0"/>
              <a:t>‹#›</a:t>
            </a:fld>
            <a:endParaRPr lang="en-US" dirty="0"/>
          </a:p>
        </p:txBody>
      </p:sp>
    </p:spTree>
    <p:extLst>
      <p:ext uri="{BB962C8B-B14F-4D97-AF65-F5344CB8AC3E}">
        <p14:creationId xmlns:p14="http://schemas.microsoft.com/office/powerpoint/2010/main" val="315180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B7C49-0AF4-4BCA-BD58-5CF270B44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234198-316F-4B5C-A8F3-7DA172AC0D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6B99583-D413-498F-8CDE-5451E602F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C6A98-151E-46AB-88EA-1F904395DAD6}"/>
              </a:ext>
            </a:extLst>
          </p:cNvPr>
          <p:cNvSpPr>
            <a:spLocks noGrp="1"/>
          </p:cNvSpPr>
          <p:nvPr>
            <p:ph type="dt" sz="half" idx="10"/>
          </p:nvPr>
        </p:nvSpPr>
        <p:spPr/>
        <p:txBody>
          <a:bodyPr/>
          <a:lstStyle/>
          <a:p>
            <a:fld id="{4B524534-9969-4CB2-9ABD-C21CB6C0DCA9}" type="datetimeFigureOut">
              <a:rPr lang="en-US" smtClean="0"/>
              <a:t>7/24/2024</a:t>
            </a:fld>
            <a:endParaRPr lang="en-US" dirty="0"/>
          </a:p>
        </p:txBody>
      </p:sp>
      <p:sp>
        <p:nvSpPr>
          <p:cNvPr id="6" name="Footer Placeholder 5">
            <a:extLst>
              <a:ext uri="{FF2B5EF4-FFF2-40B4-BE49-F238E27FC236}">
                <a16:creationId xmlns:a16="http://schemas.microsoft.com/office/drawing/2014/main" id="{781FD373-EEFF-4D93-BEDB-FAB3980983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1684BC-6EA4-40C1-BAC2-53CBBBBA8965}"/>
              </a:ext>
            </a:extLst>
          </p:cNvPr>
          <p:cNvSpPr>
            <a:spLocks noGrp="1"/>
          </p:cNvSpPr>
          <p:nvPr>
            <p:ph type="sldNum" sz="quarter" idx="12"/>
          </p:nvPr>
        </p:nvSpPr>
        <p:spPr/>
        <p:txBody>
          <a:bodyPr/>
          <a:lstStyle/>
          <a:p>
            <a:fld id="{51B785E3-51D0-49B5-A3F2-7F4742E743D6}" type="slidenum">
              <a:rPr lang="en-US" smtClean="0"/>
              <a:t>‹#›</a:t>
            </a:fld>
            <a:endParaRPr lang="en-US" dirty="0"/>
          </a:p>
        </p:txBody>
      </p:sp>
    </p:spTree>
    <p:extLst>
      <p:ext uri="{BB962C8B-B14F-4D97-AF65-F5344CB8AC3E}">
        <p14:creationId xmlns:p14="http://schemas.microsoft.com/office/powerpoint/2010/main" val="406688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06709-0A5C-4421-BC1B-068DA5C42F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DC4133-F497-49A1-A726-5A366B7E19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213B9-C0F7-45D3-BD6C-98FC6F2D47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524534-9969-4CB2-9ABD-C21CB6C0DCA9}" type="datetimeFigureOut">
              <a:rPr lang="en-US" smtClean="0"/>
              <a:t>7/24/2024</a:t>
            </a:fld>
            <a:endParaRPr lang="en-US" dirty="0"/>
          </a:p>
        </p:txBody>
      </p:sp>
      <p:sp>
        <p:nvSpPr>
          <p:cNvPr id="5" name="Footer Placeholder 4">
            <a:extLst>
              <a:ext uri="{FF2B5EF4-FFF2-40B4-BE49-F238E27FC236}">
                <a16:creationId xmlns:a16="http://schemas.microsoft.com/office/drawing/2014/main" id="{522F9C1C-9F3E-47F1-B393-DFDEC0F473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49B7061-2E1E-4D31-A140-9F1497C08B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785E3-51D0-49B5-A3F2-7F4742E743D6}" type="slidenum">
              <a:rPr lang="en-US" smtClean="0"/>
              <a:t>‹#›</a:t>
            </a:fld>
            <a:endParaRPr lang="en-US" dirty="0"/>
          </a:p>
        </p:txBody>
      </p:sp>
    </p:spTree>
    <p:extLst>
      <p:ext uri="{BB962C8B-B14F-4D97-AF65-F5344CB8AC3E}">
        <p14:creationId xmlns:p14="http://schemas.microsoft.com/office/powerpoint/2010/main" val="2296838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theguardian.com/profile/simonjenkin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video" Target="https://www.youtube.com/embed/Iwpi1Lm6dFo?feature=oembed" TargetMode="External"/><Relationship Id="rId4" Type="http://schemas.openxmlformats.org/officeDocument/2006/relationships/image" Target="../media/image15.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2C84-47CE-F14E-9879-50B5699FE8E9}"/>
              </a:ext>
            </a:extLst>
          </p:cNvPr>
          <p:cNvSpPr>
            <a:spLocks noGrp="1"/>
          </p:cNvSpPr>
          <p:nvPr>
            <p:ph type="ctrTitle"/>
          </p:nvPr>
        </p:nvSpPr>
        <p:spPr/>
        <p:txBody>
          <a:bodyPr anchor="t"/>
          <a:lstStyle/>
          <a:p>
            <a:pPr>
              <a:lnSpc>
                <a:spcPct val="100000"/>
              </a:lnSpc>
            </a:pPr>
            <a:r>
              <a:rPr lang="en-US" sz="3200" dirty="0">
                <a:cs typeface="Arial"/>
              </a:rPr>
              <a:t>T Level in Design, surveying and planning for construction</a:t>
            </a:r>
            <a:endParaRPr lang="en-US" sz="3200" dirty="0">
              <a:cs typeface="Arial" panose="020B0604020202020204" pitchFamily="34" charset="0"/>
            </a:endParaRPr>
          </a:p>
        </p:txBody>
      </p:sp>
      <p:sp>
        <p:nvSpPr>
          <p:cNvPr id="3" name="Subtitle 2">
            <a:extLst>
              <a:ext uri="{FF2B5EF4-FFF2-40B4-BE49-F238E27FC236}">
                <a16:creationId xmlns:a16="http://schemas.microsoft.com/office/drawing/2014/main" id="{FCD1F95F-D16E-774B-BA41-5586864A7E03}"/>
              </a:ext>
            </a:extLst>
          </p:cNvPr>
          <p:cNvSpPr>
            <a:spLocks noGrp="1"/>
          </p:cNvSpPr>
          <p:nvPr>
            <p:ph type="subTitle" idx="1"/>
          </p:nvPr>
        </p:nvSpPr>
        <p:spPr>
          <a:xfrm>
            <a:off x="5184960" y="4839227"/>
            <a:ext cx="6407315" cy="1385110"/>
          </a:xfrm>
        </p:spPr>
        <p:txBody>
          <a:bodyPr anchor="t">
            <a:noAutofit/>
          </a:bodyPr>
          <a:lstStyle/>
          <a:p>
            <a:pPr>
              <a:lnSpc>
                <a:spcPct val="100000"/>
              </a:lnSpc>
            </a:pPr>
            <a:r>
              <a:rPr lang="en-GB" sz="28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Communication skills development</a:t>
            </a:r>
            <a:endParaRPr lang="en-GB"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2054BB1-89EC-FB13-54F3-8D6359D8EB45}"/>
              </a:ext>
            </a:extLst>
          </p:cNvPr>
          <p:cNvSpPr txBox="1">
            <a:spLocks/>
          </p:cNvSpPr>
          <p:nvPr/>
        </p:nvSpPr>
        <p:spPr>
          <a:xfrm>
            <a:off x="5184960" y="5855310"/>
            <a:ext cx="4805486" cy="504056"/>
          </a:xfrm>
          <a:prstGeom prst="rect">
            <a:avLst/>
          </a:prstGeom>
        </p:spPr>
        <p:txBody>
          <a:bodyPr vert="horz" lIns="108000" tIns="108000" rIns="91440" bIns="108000" rtlCol="0" anchor="b" anchorCtr="0">
            <a:noAutofit/>
          </a:bodyPr>
          <a:lstStyle>
            <a:lvl1pPr marL="0" indent="0" algn="l" defTabSz="1219170" rtl="0" eaLnBrk="1" latinLnBrk="0" hangingPunct="1">
              <a:lnSpc>
                <a:spcPts val="2133"/>
              </a:lnSpc>
              <a:spcBef>
                <a:spcPts val="0"/>
              </a:spcBef>
              <a:buFont typeface="Arial" panose="020B0604020202020204" pitchFamily="34" charset="0"/>
              <a:buNone/>
              <a:defRPr lang="en-US" sz="1800" b="0" kern="1200" cap="none" baseline="0" dirty="0" smtClean="0">
                <a:solidFill>
                  <a:schemeClr val="bg1"/>
                </a:solidFill>
                <a:latin typeface="+mn-lt"/>
                <a:ea typeface="+mn-ea"/>
                <a:cs typeface="+mn-cs"/>
              </a:defRPr>
            </a:lvl1pPr>
            <a:lvl2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2pPr>
            <a:lvl3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3pPr>
            <a:lvl4pPr marL="0" indent="0" algn="l" defTabSz="1219170" rtl="0" eaLnBrk="1" latinLnBrk="0" hangingPunct="1">
              <a:lnSpc>
                <a:spcPts val="2133"/>
              </a:lnSpc>
              <a:spcBef>
                <a:spcPts val="0"/>
              </a:spcBef>
              <a:buFont typeface="Arial" panose="020B0604020202020204" pitchFamily="34" charset="0"/>
              <a:buNone/>
              <a:defRPr lang="en-US" sz="1800" b="1" kern="1200" cap="all" baseline="0" dirty="0" smtClean="0">
                <a:solidFill>
                  <a:schemeClr val="bg1"/>
                </a:solidFill>
                <a:latin typeface="+mn-lt"/>
                <a:ea typeface="+mn-ea"/>
                <a:cs typeface="+mn-cs"/>
              </a:defRPr>
            </a:lvl4pPr>
            <a:lvl5pPr marL="0" indent="0" algn="l" defTabSz="1219170" rtl="0" eaLnBrk="1" latinLnBrk="0" hangingPunct="1">
              <a:lnSpc>
                <a:spcPts val="2133"/>
              </a:lnSpc>
              <a:spcBef>
                <a:spcPts val="0"/>
              </a:spcBef>
              <a:buFont typeface="Arial" panose="020B0604020202020204" pitchFamily="34" charset="0"/>
              <a:buNone/>
              <a:defRPr lang="en-GB" sz="1800" b="1" kern="1200" cap="all" baseline="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ETF/Shrewsbury Colleges Group</a:t>
            </a:r>
            <a:endParaRPr lang="en-GB" dirty="0"/>
          </a:p>
        </p:txBody>
      </p:sp>
    </p:spTree>
    <p:extLst>
      <p:ext uri="{BB962C8B-B14F-4D97-AF65-F5344CB8AC3E}">
        <p14:creationId xmlns:p14="http://schemas.microsoft.com/office/powerpoint/2010/main" val="1945931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FDCD-1E21-6ADA-6EEE-2DAB37905338}"/>
              </a:ext>
            </a:extLst>
          </p:cNvPr>
          <p:cNvSpPr>
            <a:spLocks noGrp="1"/>
          </p:cNvSpPr>
          <p:nvPr>
            <p:ph type="title"/>
          </p:nvPr>
        </p:nvSpPr>
        <p:spPr/>
        <p:txBody>
          <a:bodyPr/>
          <a:lstStyle/>
          <a:p>
            <a:r>
              <a:rPr lang="en-GB" b="1" dirty="0"/>
              <a:t>What is a stakeholder?</a:t>
            </a:r>
          </a:p>
        </p:txBody>
      </p:sp>
      <p:sp>
        <p:nvSpPr>
          <p:cNvPr id="3" name="Content Placeholder 2">
            <a:extLst>
              <a:ext uri="{FF2B5EF4-FFF2-40B4-BE49-F238E27FC236}">
                <a16:creationId xmlns:a16="http://schemas.microsoft.com/office/drawing/2014/main" id="{CCE14A00-74E9-E55A-2723-8F53A7C35517}"/>
              </a:ext>
            </a:extLst>
          </p:cNvPr>
          <p:cNvSpPr>
            <a:spLocks noGrp="1"/>
          </p:cNvSpPr>
          <p:nvPr>
            <p:ph idx="1"/>
          </p:nvPr>
        </p:nvSpPr>
        <p:spPr/>
        <p:txBody>
          <a:bodyPr/>
          <a:lstStyle/>
          <a:p>
            <a:r>
              <a:rPr lang="en-GB" dirty="0"/>
              <a:t>A stakeholder (in construction) is any individual, group or organisation that has an interest or concern in a construction project.</a:t>
            </a:r>
          </a:p>
          <a:p>
            <a:r>
              <a:rPr lang="en-GB" dirty="0"/>
              <a:t>Stakeholders can be internal or external to the organisation carrying out the construction project.</a:t>
            </a:r>
          </a:p>
          <a:p>
            <a:r>
              <a:rPr lang="en-GB" dirty="0"/>
              <a:t>Stakeholders can have different levels of influence and impact on the project, depending on their role and involvement.</a:t>
            </a:r>
          </a:p>
          <a:p>
            <a:r>
              <a:rPr lang="en-GB" dirty="0"/>
              <a:t>Effective stakeholder management involves identifying, communicating with and engaging stakeholders throughout the project lifecycle to ensure their needs and expectations are met.</a:t>
            </a:r>
          </a:p>
        </p:txBody>
      </p:sp>
      <p:sp>
        <p:nvSpPr>
          <p:cNvPr id="4" name="Footer Placeholder 2">
            <a:extLst>
              <a:ext uri="{FF2B5EF4-FFF2-40B4-BE49-F238E27FC236}">
                <a16:creationId xmlns:a16="http://schemas.microsoft.com/office/drawing/2014/main" id="{FB1E3992-2431-4A50-0AB1-FDDFD5EBA61F}"/>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079607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9C4A2-77B8-E42E-DFBB-C8C92DCF5A28}"/>
              </a:ext>
            </a:extLst>
          </p:cNvPr>
          <p:cNvSpPr>
            <a:spLocks noGrp="1"/>
          </p:cNvSpPr>
          <p:nvPr>
            <p:ph type="title"/>
          </p:nvPr>
        </p:nvSpPr>
        <p:spPr/>
        <p:txBody>
          <a:bodyPr/>
          <a:lstStyle/>
          <a:p>
            <a:r>
              <a:rPr lang="en-GB" b="1" dirty="0"/>
              <a:t>Summary</a:t>
            </a:r>
          </a:p>
        </p:txBody>
      </p:sp>
      <p:sp>
        <p:nvSpPr>
          <p:cNvPr id="3" name="Content Placeholder 2">
            <a:extLst>
              <a:ext uri="{FF2B5EF4-FFF2-40B4-BE49-F238E27FC236}">
                <a16:creationId xmlns:a16="http://schemas.microsoft.com/office/drawing/2014/main" id="{B75EDF72-3DDA-6B0D-11D2-2A601BA1D5EF}"/>
              </a:ext>
            </a:extLst>
          </p:cNvPr>
          <p:cNvSpPr>
            <a:spLocks noGrp="1"/>
          </p:cNvSpPr>
          <p:nvPr>
            <p:ph idx="1"/>
          </p:nvPr>
        </p:nvSpPr>
        <p:spPr>
          <a:xfrm>
            <a:off x="838200" y="1525179"/>
            <a:ext cx="10515600" cy="4351338"/>
          </a:xfrm>
        </p:spPr>
        <p:txBody>
          <a:bodyPr>
            <a:noAutofit/>
          </a:bodyPr>
          <a:lstStyle/>
          <a:p>
            <a:pPr marL="0" indent="0">
              <a:lnSpc>
                <a:spcPct val="110000"/>
              </a:lnSpc>
              <a:spcBef>
                <a:spcPts val="0"/>
              </a:spcBef>
              <a:buNone/>
            </a:pPr>
            <a:r>
              <a:rPr lang="en-GB" dirty="0"/>
              <a:t>In this lesson, you:</a:t>
            </a:r>
          </a:p>
          <a:p>
            <a:pPr>
              <a:lnSpc>
                <a:spcPct val="110000"/>
              </a:lnSpc>
              <a:spcBef>
                <a:spcPts val="0"/>
              </a:spcBef>
            </a:pPr>
            <a:r>
              <a:rPr lang="en-GB" dirty="0"/>
              <a:t>reviewed examples of key stakeholder groups you may need to communicate with as construction professionals</a:t>
            </a:r>
          </a:p>
          <a:p>
            <a:pPr>
              <a:lnSpc>
                <a:spcPct val="110000"/>
              </a:lnSpc>
              <a:spcBef>
                <a:spcPts val="0"/>
              </a:spcBef>
            </a:pPr>
            <a:r>
              <a:rPr lang="en-GB" dirty="0"/>
              <a:t>studied strategies for adapting level of detail, terminology and presentation style for different audiences</a:t>
            </a:r>
          </a:p>
          <a:p>
            <a:pPr>
              <a:lnSpc>
                <a:spcPct val="110000"/>
              </a:lnSpc>
              <a:spcBef>
                <a:spcPts val="0"/>
              </a:spcBef>
            </a:pPr>
            <a:r>
              <a:rPr lang="en-GB" dirty="0"/>
              <a:t>worked in groups to create targeted visual presentations for a specific audience, focusing on adapting visuals and language to that audience’s needs</a:t>
            </a:r>
          </a:p>
          <a:p>
            <a:pPr>
              <a:lnSpc>
                <a:spcPct val="110000"/>
              </a:lnSpc>
              <a:spcBef>
                <a:spcPts val="0"/>
              </a:spcBef>
            </a:pPr>
            <a:r>
              <a:rPr lang="en-GB" dirty="0"/>
              <a:t>collaborated in groups to develop presentations, incorporating the techniques from the TEDx Talk.</a:t>
            </a:r>
          </a:p>
        </p:txBody>
      </p:sp>
      <p:sp>
        <p:nvSpPr>
          <p:cNvPr id="4" name="Footer Placeholder 2">
            <a:extLst>
              <a:ext uri="{FF2B5EF4-FFF2-40B4-BE49-F238E27FC236}">
                <a16:creationId xmlns:a16="http://schemas.microsoft.com/office/drawing/2014/main" id="{6B8D73D0-C0EE-CB2E-34A6-F9F5B9C2FD91}"/>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5851327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76C20-7A5F-A979-0F1F-245A49AF87C8}"/>
              </a:ext>
            </a:extLst>
          </p:cNvPr>
          <p:cNvSpPr>
            <a:spLocks noGrp="1"/>
          </p:cNvSpPr>
          <p:nvPr>
            <p:ph type="title"/>
          </p:nvPr>
        </p:nvSpPr>
        <p:spPr/>
        <p:txBody>
          <a:bodyPr/>
          <a:lstStyle/>
          <a:p>
            <a:r>
              <a:rPr lang="en-GB" b="1" dirty="0"/>
              <a:t>Next steps</a:t>
            </a:r>
          </a:p>
        </p:txBody>
      </p:sp>
      <p:sp>
        <p:nvSpPr>
          <p:cNvPr id="3" name="Content Placeholder 2">
            <a:extLst>
              <a:ext uri="{FF2B5EF4-FFF2-40B4-BE49-F238E27FC236}">
                <a16:creationId xmlns:a16="http://schemas.microsoft.com/office/drawing/2014/main" id="{DB3A69E2-5402-D102-11E8-CF77F3818FFE}"/>
              </a:ext>
            </a:extLst>
          </p:cNvPr>
          <p:cNvSpPr>
            <a:spLocks noGrp="1"/>
          </p:cNvSpPr>
          <p:nvPr>
            <p:ph idx="1"/>
          </p:nvPr>
        </p:nvSpPr>
        <p:spPr/>
        <p:txBody>
          <a:bodyPr/>
          <a:lstStyle/>
          <a:p>
            <a:pPr marL="0" indent="0">
              <a:lnSpc>
                <a:spcPct val="100000"/>
              </a:lnSpc>
              <a:buNone/>
            </a:pPr>
            <a:r>
              <a:rPr lang="en-GB" dirty="0"/>
              <a:t>Research how other visual communications tools, such as infographics and videos, can be used and adapted for different purposes and audiences.</a:t>
            </a:r>
          </a:p>
        </p:txBody>
      </p:sp>
      <p:sp>
        <p:nvSpPr>
          <p:cNvPr id="4" name="Footer Placeholder 2">
            <a:extLst>
              <a:ext uri="{FF2B5EF4-FFF2-40B4-BE49-F238E27FC236}">
                <a16:creationId xmlns:a16="http://schemas.microsoft.com/office/drawing/2014/main" id="{874C52B3-527B-19DD-DAED-2C2ADFA7F3CD}"/>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6376300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dirty="0">
                <a:cs typeface="Arial" panose="020B0604020202020204" pitchFamily="34" charset="0"/>
              </a:rPr>
              <a:t>07</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chor="t">
            <a:normAutofit/>
          </a:bodyPr>
          <a:lstStyle/>
          <a:p>
            <a:pPr>
              <a:lnSpc>
                <a:spcPct val="110000"/>
              </a:lnSpc>
            </a:pPr>
            <a:r>
              <a:rPr lang="en-US" dirty="0">
                <a:latin typeface="Arial" panose="020B0604020202020204" pitchFamily="34" charset="0"/>
                <a:cs typeface="Arial" panose="020B0604020202020204" pitchFamily="34" charset="0"/>
              </a:rPr>
              <a:t>Session 7</a:t>
            </a:r>
          </a:p>
          <a:p>
            <a:pPr>
              <a:lnSpc>
                <a:spcPct val="110000"/>
              </a:lnSpc>
            </a:pPr>
            <a:r>
              <a:rPr lang="en-US" dirty="0">
                <a:latin typeface="Arial" panose="020B0604020202020204" pitchFamily="34" charset="0"/>
                <a:cs typeface="Arial" panose="020B0604020202020204" pitchFamily="34" charset="0"/>
              </a:rPr>
              <a:t>Speaking skills</a:t>
            </a:r>
          </a:p>
        </p:txBody>
      </p:sp>
    </p:spTree>
    <p:extLst>
      <p:ext uri="{BB962C8B-B14F-4D97-AF65-F5344CB8AC3E}">
        <p14:creationId xmlns:p14="http://schemas.microsoft.com/office/powerpoint/2010/main" val="25084196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63C93-C698-6CD1-DC83-9275E41BBE1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2EA5707-63F2-101C-9C21-A3302F5C9635}"/>
              </a:ext>
            </a:extLst>
          </p:cNvPr>
          <p:cNvSpPr>
            <a:spLocks noGrp="1"/>
          </p:cNvSpPr>
          <p:nvPr>
            <p:ph type="ctrTitle"/>
          </p:nvPr>
        </p:nvSpPr>
        <p:spPr/>
        <p:txBody>
          <a:bodyPr>
            <a:normAutofit/>
          </a:bodyPr>
          <a:lstStyle/>
          <a:p>
            <a:r>
              <a:rPr lang="en-GB" b="1" dirty="0"/>
              <a:t>Speaking skills</a:t>
            </a:r>
          </a:p>
        </p:txBody>
      </p:sp>
      <p:sp>
        <p:nvSpPr>
          <p:cNvPr id="3" name="Content Placeholder">
            <a:extLst>
              <a:ext uri="{FF2B5EF4-FFF2-40B4-BE49-F238E27FC236}">
                <a16:creationId xmlns:a16="http://schemas.microsoft.com/office/drawing/2014/main" id="{60BCEFE1-ED04-592B-581C-1DF1FCF37815}"/>
              </a:ext>
            </a:extLst>
          </p:cNvPr>
          <p:cNvSpPr>
            <a:spLocks noGrp="1"/>
          </p:cNvSpPr>
          <p:nvPr>
            <p:ph idx="1"/>
          </p:nvPr>
        </p:nvSpPr>
        <p:spPr/>
        <p:txBody>
          <a:bodyPr vert="horz" lIns="91440" tIns="45720" rIns="91440" bIns="45720" rtlCol="0" anchor="t">
            <a:normAutofit/>
          </a:bodyPr>
          <a:lstStyle/>
          <a:p>
            <a:pPr marL="0" lvl="0" indent="0">
              <a:lnSpc>
                <a:spcPct val="100000"/>
              </a:lnSpc>
              <a:buNone/>
            </a:pPr>
            <a:r>
              <a:rPr lang="en-US" dirty="0"/>
              <a:t>By the end of this session, you will be able to:</a:t>
            </a:r>
          </a:p>
          <a:p>
            <a:pPr>
              <a:lnSpc>
                <a:spcPct val="100000"/>
              </a:lnSpc>
            </a:pPr>
            <a:r>
              <a:rPr lang="en-GB" dirty="0"/>
              <a:t>participate in a debate game to practice persuasive speaking and critical thinking</a:t>
            </a:r>
          </a:p>
          <a:p>
            <a:pPr>
              <a:lnSpc>
                <a:spcPct val="100000"/>
              </a:lnSpc>
            </a:pPr>
            <a:r>
              <a:rPr lang="en-GB" dirty="0"/>
              <a:t>deliver impromptu speeches to develop quick thinking and adaptability</a:t>
            </a:r>
          </a:p>
          <a:p>
            <a:pPr>
              <a:lnSpc>
                <a:spcPct val="100000"/>
              </a:lnSpc>
            </a:pPr>
            <a:r>
              <a:rPr lang="en-GB" dirty="0"/>
              <a:t>engage in a pair activity to practice delivering prepared content and responding to questions</a:t>
            </a:r>
          </a:p>
          <a:p>
            <a:pPr>
              <a:lnSpc>
                <a:spcPct val="100000"/>
              </a:lnSpc>
            </a:pPr>
            <a:r>
              <a:rPr lang="en-GB" dirty="0"/>
              <a:t>reflect on personal areas for improvement in speaking skills.</a:t>
            </a:r>
            <a:endParaRPr lang="en-US" dirty="0"/>
          </a:p>
        </p:txBody>
      </p:sp>
      <p:sp>
        <p:nvSpPr>
          <p:cNvPr id="4" name="Footer Placeholder 2">
            <a:extLst>
              <a:ext uri="{FF2B5EF4-FFF2-40B4-BE49-F238E27FC236}">
                <a16:creationId xmlns:a16="http://schemas.microsoft.com/office/drawing/2014/main" id="{E26B26C4-B472-CC62-4EA9-61D1ED29E865}"/>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5708371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498DC-AA0B-2005-832A-404663B29DA6}"/>
              </a:ext>
            </a:extLst>
          </p:cNvPr>
          <p:cNvSpPr>
            <a:spLocks noGrp="1"/>
          </p:cNvSpPr>
          <p:nvPr>
            <p:ph type="title"/>
          </p:nvPr>
        </p:nvSpPr>
        <p:spPr/>
        <p:txBody>
          <a:bodyPr/>
          <a:lstStyle/>
          <a:p>
            <a:r>
              <a:rPr lang="en-GB" b="1" dirty="0"/>
              <a:t>Importance of speaking skills in construction</a:t>
            </a:r>
          </a:p>
        </p:txBody>
      </p:sp>
      <p:sp>
        <p:nvSpPr>
          <p:cNvPr id="3" name="Content Placeholder 2">
            <a:extLst>
              <a:ext uri="{FF2B5EF4-FFF2-40B4-BE49-F238E27FC236}">
                <a16:creationId xmlns:a16="http://schemas.microsoft.com/office/drawing/2014/main" id="{7D44FF5F-674D-7EBF-3ACC-F8A215E59337}"/>
              </a:ext>
            </a:extLst>
          </p:cNvPr>
          <p:cNvSpPr>
            <a:spLocks noGrp="1"/>
          </p:cNvSpPr>
          <p:nvPr>
            <p:ph idx="1"/>
          </p:nvPr>
        </p:nvSpPr>
        <p:spPr/>
        <p:txBody>
          <a:bodyPr/>
          <a:lstStyle/>
          <a:p>
            <a:pPr marL="0" indent="0">
              <a:lnSpc>
                <a:spcPct val="100000"/>
              </a:lnSpc>
              <a:buNone/>
            </a:pPr>
            <a:r>
              <a:rPr lang="en-GB" dirty="0"/>
              <a:t>Effective communication is essential in the construction industry.</a:t>
            </a:r>
          </a:p>
          <a:p>
            <a:pPr marL="0" indent="0">
              <a:lnSpc>
                <a:spcPct val="100000"/>
              </a:lnSpc>
              <a:buNone/>
            </a:pPr>
            <a:endParaRPr lang="en-GB" dirty="0"/>
          </a:p>
          <a:p>
            <a:pPr marL="0" indent="0">
              <a:lnSpc>
                <a:spcPct val="100000"/>
              </a:lnSpc>
              <a:buNone/>
            </a:pPr>
            <a:r>
              <a:rPr lang="en-GB" dirty="0"/>
              <a:t>Speaking skills are important for collaborating with team members, clients and stakeholders.</a:t>
            </a:r>
          </a:p>
          <a:p>
            <a:pPr marL="0" indent="0">
              <a:lnSpc>
                <a:spcPct val="100000"/>
              </a:lnSpc>
              <a:buNone/>
            </a:pPr>
            <a:endParaRPr lang="en-GB" dirty="0"/>
          </a:p>
          <a:p>
            <a:pPr marL="0" indent="0">
              <a:lnSpc>
                <a:spcPct val="100000"/>
              </a:lnSpc>
              <a:buNone/>
            </a:pPr>
            <a:r>
              <a:rPr lang="en-GB" dirty="0"/>
              <a:t>Developing strong speaking skills can help advance your career in construction.</a:t>
            </a:r>
          </a:p>
        </p:txBody>
      </p:sp>
      <p:sp>
        <p:nvSpPr>
          <p:cNvPr id="4" name="Footer Placeholder 2">
            <a:extLst>
              <a:ext uri="{FF2B5EF4-FFF2-40B4-BE49-F238E27FC236}">
                <a16:creationId xmlns:a16="http://schemas.microsoft.com/office/drawing/2014/main" id="{3EC0F708-0F2C-944F-D4D1-48BDD107CDFC}"/>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41245972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8474-C838-7AEE-A48B-CA628A39E93F}"/>
              </a:ext>
            </a:extLst>
          </p:cNvPr>
          <p:cNvSpPr>
            <a:spLocks noGrp="1"/>
          </p:cNvSpPr>
          <p:nvPr>
            <p:ph type="title"/>
          </p:nvPr>
        </p:nvSpPr>
        <p:spPr/>
        <p:txBody>
          <a:bodyPr/>
          <a:lstStyle/>
          <a:p>
            <a:r>
              <a:rPr lang="en-US" b="1" dirty="0">
                <a:cs typeface="Arial"/>
              </a:rPr>
              <a:t>Importance of professional discussions</a:t>
            </a:r>
            <a:endParaRPr lang="en-US" dirty="0">
              <a:cs typeface="Arial"/>
            </a:endParaRPr>
          </a:p>
        </p:txBody>
      </p:sp>
      <p:sp>
        <p:nvSpPr>
          <p:cNvPr id="3" name="Content Placeholder 2">
            <a:extLst>
              <a:ext uri="{FF2B5EF4-FFF2-40B4-BE49-F238E27FC236}">
                <a16:creationId xmlns:a16="http://schemas.microsoft.com/office/drawing/2014/main" id="{23648A51-4186-E796-68A3-FCC3D3F49C89}"/>
              </a:ext>
            </a:extLst>
          </p:cNvPr>
          <p:cNvSpPr>
            <a:spLocks noGrp="1"/>
          </p:cNvSpPr>
          <p:nvPr>
            <p:ph idx="1"/>
          </p:nvPr>
        </p:nvSpPr>
        <p:spPr/>
        <p:txBody>
          <a:bodyPr>
            <a:normAutofit fontScale="92500" lnSpcReduction="10000"/>
          </a:bodyPr>
          <a:lstStyle/>
          <a:p>
            <a:pPr marL="0" indent="0">
              <a:lnSpc>
                <a:spcPct val="110000"/>
              </a:lnSpc>
              <a:buNone/>
            </a:pPr>
            <a:r>
              <a:rPr lang="en-GB" dirty="0"/>
              <a:t>Professional discussions provide a platform for construction professionals to share their expertise, experiences and best practices.</a:t>
            </a:r>
          </a:p>
          <a:p>
            <a:pPr marL="0" indent="0">
              <a:lnSpc>
                <a:spcPct val="110000"/>
              </a:lnSpc>
              <a:buNone/>
            </a:pPr>
            <a:endParaRPr lang="en-GB" dirty="0"/>
          </a:p>
          <a:p>
            <a:pPr marL="0" indent="0">
              <a:lnSpc>
                <a:spcPct val="110000"/>
              </a:lnSpc>
              <a:buNone/>
            </a:pPr>
            <a:r>
              <a:rPr lang="en-GB" dirty="0"/>
              <a:t>They enable the exchange of valuable insights, tips and tricks that can enhance individual and organisational performance.</a:t>
            </a:r>
          </a:p>
          <a:p>
            <a:pPr marL="0" indent="0">
              <a:lnSpc>
                <a:spcPct val="110000"/>
              </a:lnSpc>
              <a:buNone/>
            </a:pPr>
            <a:endParaRPr lang="en-GB" dirty="0"/>
          </a:p>
          <a:p>
            <a:pPr marL="0" indent="0">
              <a:lnSpc>
                <a:spcPct val="110000"/>
              </a:lnSpc>
              <a:buNone/>
            </a:pPr>
            <a:r>
              <a:rPr lang="en-GB" dirty="0"/>
              <a:t>Regular discussions support a culture of continuous learning and improvement, helping professionals stay up-to-date with the latest industry trends and innovations.</a:t>
            </a:r>
            <a:endParaRPr lang="en-US" dirty="0"/>
          </a:p>
        </p:txBody>
      </p:sp>
      <p:sp>
        <p:nvSpPr>
          <p:cNvPr id="4" name="Footer Placeholder 2">
            <a:extLst>
              <a:ext uri="{FF2B5EF4-FFF2-40B4-BE49-F238E27FC236}">
                <a16:creationId xmlns:a16="http://schemas.microsoft.com/office/drawing/2014/main" id="{BF263D4B-BA74-D077-B99F-3BCEA22E3EA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7152403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B4807-D34A-AD87-F469-70EAC76411C3}"/>
              </a:ext>
            </a:extLst>
          </p:cNvPr>
          <p:cNvSpPr>
            <a:spLocks noGrp="1"/>
          </p:cNvSpPr>
          <p:nvPr>
            <p:ph type="title"/>
          </p:nvPr>
        </p:nvSpPr>
        <p:spPr/>
        <p:txBody>
          <a:bodyPr/>
          <a:lstStyle/>
          <a:p>
            <a:r>
              <a:rPr lang="en-GB" b="1" dirty="0"/>
              <a:t>Debate game activity</a:t>
            </a:r>
          </a:p>
        </p:txBody>
      </p:sp>
      <p:sp>
        <p:nvSpPr>
          <p:cNvPr id="3" name="Content Placeholder 2">
            <a:extLst>
              <a:ext uri="{FF2B5EF4-FFF2-40B4-BE49-F238E27FC236}">
                <a16:creationId xmlns:a16="http://schemas.microsoft.com/office/drawing/2014/main" id="{D7ED73FF-41F4-C7FF-DE54-2A2600701C7D}"/>
              </a:ext>
            </a:extLst>
          </p:cNvPr>
          <p:cNvSpPr>
            <a:spLocks noGrp="1"/>
          </p:cNvSpPr>
          <p:nvPr>
            <p:ph idx="1"/>
          </p:nvPr>
        </p:nvSpPr>
        <p:spPr/>
        <p:txBody>
          <a:bodyPr/>
          <a:lstStyle/>
          <a:p>
            <a:pPr marL="514350" indent="-514350">
              <a:lnSpc>
                <a:spcPct val="100000"/>
              </a:lnSpc>
              <a:buFont typeface="+mj-lt"/>
              <a:buAutoNum type="arabicPeriod"/>
            </a:pPr>
            <a:r>
              <a:rPr lang="en-GB" dirty="0"/>
              <a:t>Each team to prepare arguments for the assigned premise.</a:t>
            </a:r>
          </a:p>
          <a:p>
            <a:pPr marL="514350" indent="-514350">
              <a:lnSpc>
                <a:spcPct val="100000"/>
              </a:lnSpc>
              <a:buFont typeface="+mj-lt"/>
              <a:buAutoNum type="arabicPeriod"/>
            </a:pPr>
            <a:r>
              <a:rPr lang="en-GB" dirty="0"/>
              <a:t>Select two team members to represent your team in the debate.</a:t>
            </a:r>
          </a:p>
          <a:p>
            <a:pPr marL="514350" indent="-514350">
              <a:lnSpc>
                <a:spcPct val="100000"/>
              </a:lnSpc>
              <a:buFont typeface="+mj-lt"/>
              <a:buAutoNum type="arabicPeriod"/>
            </a:pPr>
            <a:r>
              <a:rPr lang="en-GB" dirty="0"/>
              <a:t>Opening statement (three minutes).</a:t>
            </a:r>
          </a:p>
          <a:p>
            <a:pPr marL="514350" indent="-514350">
              <a:lnSpc>
                <a:spcPct val="100000"/>
              </a:lnSpc>
              <a:buFont typeface="+mj-lt"/>
              <a:buAutoNum type="arabicPeriod"/>
            </a:pPr>
            <a:r>
              <a:rPr lang="en-GB" dirty="0"/>
              <a:t>Argument (five minutes).</a:t>
            </a:r>
          </a:p>
          <a:p>
            <a:pPr marL="514350" indent="-514350">
              <a:lnSpc>
                <a:spcPct val="100000"/>
              </a:lnSpc>
              <a:buFont typeface="+mj-lt"/>
              <a:buAutoNum type="arabicPeriod"/>
            </a:pPr>
            <a:r>
              <a:rPr lang="en-GB" dirty="0"/>
              <a:t>Rebuttal (three minutes).</a:t>
            </a:r>
          </a:p>
          <a:p>
            <a:pPr marL="514350" indent="-514350">
              <a:lnSpc>
                <a:spcPct val="100000"/>
              </a:lnSpc>
              <a:buFont typeface="+mj-lt"/>
              <a:buAutoNum type="arabicPeriod"/>
            </a:pPr>
            <a:r>
              <a:rPr lang="en-GB" dirty="0"/>
              <a:t>Questions and answers (five minutes).</a:t>
            </a:r>
          </a:p>
        </p:txBody>
      </p:sp>
      <p:sp>
        <p:nvSpPr>
          <p:cNvPr id="4" name="Footer Placeholder 2">
            <a:extLst>
              <a:ext uri="{FF2B5EF4-FFF2-40B4-BE49-F238E27FC236}">
                <a16:creationId xmlns:a16="http://schemas.microsoft.com/office/drawing/2014/main" id="{EFB3EB23-44C2-4BA4-5594-D4EE28F4F05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7302009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87DB-7135-286E-EAE4-5F30D9EBC7F9}"/>
              </a:ext>
            </a:extLst>
          </p:cNvPr>
          <p:cNvSpPr>
            <a:spLocks noGrp="1"/>
          </p:cNvSpPr>
          <p:nvPr>
            <p:ph type="title"/>
          </p:nvPr>
        </p:nvSpPr>
        <p:spPr/>
        <p:txBody>
          <a:bodyPr/>
          <a:lstStyle/>
          <a:p>
            <a:r>
              <a:rPr lang="en-GB" b="1" dirty="0"/>
              <a:t>Premise</a:t>
            </a:r>
          </a:p>
        </p:txBody>
      </p:sp>
      <p:sp>
        <p:nvSpPr>
          <p:cNvPr id="3" name="Content Placeholder 2">
            <a:extLst>
              <a:ext uri="{FF2B5EF4-FFF2-40B4-BE49-F238E27FC236}">
                <a16:creationId xmlns:a16="http://schemas.microsoft.com/office/drawing/2014/main" id="{E3BEDD20-7AA0-ACC3-3F27-955883924EC0}"/>
              </a:ext>
            </a:extLst>
          </p:cNvPr>
          <p:cNvSpPr>
            <a:spLocks noGrp="1"/>
          </p:cNvSpPr>
          <p:nvPr>
            <p:ph idx="1"/>
          </p:nvPr>
        </p:nvSpPr>
        <p:spPr/>
        <p:txBody>
          <a:bodyPr/>
          <a:lstStyle/>
          <a:p>
            <a:pPr marL="0" indent="0">
              <a:lnSpc>
                <a:spcPct val="100000"/>
              </a:lnSpc>
              <a:buNone/>
            </a:pPr>
            <a:r>
              <a:rPr lang="en-GB" dirty="0"/>
              <a:t>For:</a:t>
            </a:r>
          </a:p>
          <a:p>
            <a:pPr marL="0" indent="0">
              <a:lnSpc>
                <a:spcPct val="100000"/>
              </a:lnSpc>
              <a:buNone/>
            </a:pPr>
            <a:r>
              <a:rPr lang="en-GB" dirty="0"/>
              <a:t>Anyone should be allowed to build a house without restriction if they own the land.</a:t>
            </a:r>
          </a:p>
          <a:p>
            <a:pPr marL="0" indent="0">
              <a:lnSpc>
                <a:spcPct val="100000"/>
              </a:lnSpc>
              <a:buNone/>
            </a:pPr>
            <a:endParaRPr lang="en-GB" dirty="0"/>
          </a:p>
          <a:p>
            <a:pPr marL="0" indent="0">
              <a:lnSpc>
                <a:spcPct val="100000"/>
              </a:lnSpc>
              <a:buNone/>
            </a:pPr>
            <a:r>
              <a:rPr lang="en-GB" dirty="0"/>
              <a:t>Against:</a:t>
            </a:r>
          </a:p>
          <a:p>
            <a:pPr marL="0" indent="0">
              <a:lnSpc>
                <a:spcPct val="100000"/>
              </a:lnSpc>
              <a:buNone/>
            </a:pPr>
            <a:r>
              <a:rPr lang="en-GB" dirty="0"/>
              <a:t>Nobody should be allowed to build a house without restriction, even if they own the land.</a:t>
            </a:r>
          </a:p>
        </p:txBody>
      </p:sp>
      <p:sp>
        <p:nvSpPr>
          <p:cNvPr id="4" name="Footer Placeholder 2">
            <a:extLst>
              <a:ext uri="{FF2B5EF4-FFF2-40B4-BE49-F238E27FC236}">
                <a16:creationId xmlns:a16="http://schemas.microsoft.com/office/drawing/2014/main" id="{F4653C6C-E10C-39BC-4B52-62F48969C79A}"/>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7126448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A84A-CFB7-176E-4CA1-08368F279B8D}"/>
              </a:ext>
            </a:extLst>
          </p:cNvPr>
          <p:cNvSpPr>
            <a:spLocks noGrp="1"/>
          </p:cNvSpPr>
          <p:nvPr>
            <p:ph type="title"/>
          </p:nvPr>
        </p:nvSpPr>
        <p:spPr/>
        <p:txBody>
          <a:bodyPr/>
          <a:lstStyle/>
          <a:p>
            <a:r>
              <a:rPr lang="en-GB" b="1" dirty="0"/>
              <a:t>Questions</a:t>
            </a:r>
          </a:p>
        </p:txBody>
      </p:sp>
      <p:sp>
        <p:nvSpPr>
          <p:cNvPr id="3" name="Content Placeholder 2">
            <a:extLst>
              <a:ext uri="{FF2B5EF4-FFF2-40B4-BE49-F238E27FC236}">
                <a16:creationId xmlns:a16="http://schemas.microsoft.com/office/drawing/2014/main" id="{3ABBECF7-97E7-A80F-5512-ED74F110DFF2}"/>
              </a:ext>
            </a:extLst>
          </p:cNvPr>
          <p:cNvSpPr>
            <a:spLocks noGrp="1"/>
          </p:cNvSpPr>
          <p:nvPr>
            <p:ph idx="1"/>
          </p:nvPr>
        </p:nvSpPr>
        <p:spPr/>
        <p:txBody>
          <a:bodyPr/>
          <a:lstStyle/>
          <a:p>
            <a:pPr marL="514350" indent="-514350">
              <a:lnSpc>
                <a:spcPct val="100000"/>
              </a:lnSpc>
              <a:buFont typeface="+mj-lt"/>
              <a:buAutoNum type="arabicPeriod"/>
            </a:pPr>
            <a:r>
              <a:rPr lang="en-GB" dirty="0"/>
              <a:t>How did you feel about presenting an argument that you might not personally agree with?</a:t>
            </a:r>
          </a:p>
          <a:p>
            <a:pPr marL="514350" indent="-514350">
              <a:lnSpc>
                <a:spcPct val="100000"/>
              </a:lnSpc>
              <a:buFont typeface="+mj-lt"/>
              <a:buAutoNum type="arabicPeriod"/>
            </a:pPr>
            <a:r>
              <a:rPr lang="en-GB" dirty="0"/>
              <a:t>Did this debate change your view on the subject in any way? Why or why not?</a:t>
            </a:r>
          </a:p>
        </p:txBody>
      </p:sp>
      <p:sp>
        <p:nvSpPr>
          <p:cNvPr id="4" name="Footer Placeholder 2">
            <a:extLst>
              <a:ext uri="{FF2B5EF4-FFF2-40B4-BE49-F238E27FC236}">
                <a16:creationId xmlns:a16="http://schemas.microsoft.com/office/drawing/2014/main" id="{3E375B9C-58FB-E99D-AF2F-E297A1B1B7A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3259478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EA81E-F3DB-4D31-AD0E-D4E9AE11F67D}"/>
              </a:ext>
            </a:extLst>
          </p:cNvPr>
          <p:cNvSpPr>
            <a:spLocks noGrp="1"/>
          </p:cNvSpPr>
          <p:nvPr>
            <p:ph type="title"/>
          </p:nvPr>
        </p:nvSpPr>
        <p:spPr/>
        <p:txBody>
          <a:bodyPr/>
          <a:lstStyle/>
          <a:p>
            <a:r>
              <a:rPr lang="en-GB" b="1" dirty="0"/>
              <a:t>Internal conflict</a:t>
            </a:r>
          </a:p>
        </p:txBody>
      </p:sp>
      <p:sp>
        <p:nvSpPr>
          <p:cNvPr id="3" name="Content Placeholder 2">
            <a:extLst>
              <a:ext uri="{FF2B5EF4-FFF2-40B4-BE49-F238E27FC236}">
                <a16:creationId xmlns:a16="http://schemas.microsoft.com/office/drawing/2014/main" id="{6AB591F3-F8CF-FC8A-B174-A32CCFE39A7C}"/>
              </a:ext>
            </a:extLst>
          </p:cNvPr>
          <p:cNvSpPr>
            <a:spLocks noGrp="1"/>
          </p:cNvSpPr>
          <p:nvPr>
            <p:ph idx="1"/>
          </p:nvPr>
        </p:nvSpPr>
        <p:spPr/>
        <p:txBody>
          <a:bodyPr/>
          <a:lstStyle/>
          <a:p>
            <a:pPr marL="0" indent="0">
              <a:lnSpc>
                <a:spcPct val="100000"/>
              </a:lnSpc>
              <a:buNone/>
            </a:pPr>
            <a:r>
              <a:rPr lang="en-GB" dirty="0"/>
              <a:t>Have you ever faced a situation where your personal beliefs conflicted with a construction project you were working on?</a:t>
            </a:r>
          </a:p>
          <a:p>
            <a:pPr marL="0" indent="0">
              <a:lnSpc>
                <a:spcPct val="100000"/>
              </a:lnSpc>
              <a:buNone/>
            </a:pPr>
            <a:endParaRPr lang="en-GB" dirty="0"/>
          </a:p>
          <a:p>
            <a:pPr marL="0" indent="0">
              <a:lnSpc>
                <a:spcPct val="100000"/>
              </a:lnSpc>
              <a:buNone/>
            </a:pPr>
            <a:r>
              <a:rPr lang="en-GB" dirty="0"/>
              <a:t>Discuss the challenges of working for an organisation whose values may not align with your own.</a:t>
            </a:r>
          </a:p>
          <a:p>
            <a:pPr marL="0" indent="0">
              <a:lnSpc>
                <a:spcPct val="100000"/>
              </a:lnSpc>
              <a:buNone/>
            </a:pPr>
            <a:endParaRPr lang="en-GB" dirty="0"/>
          </a:p>
          <a:p>
            <a:pPr marL="0" indent="0">
              <a:lnSpc>
                <a:spcPct val="100000"/>
              </a:lnSpc>
              <a:buNone/>
            </a:pPr>
            <a:r>
              <a:rPr lang="en-GB" dirty="0"/>
              <a:t>Discuss strategies for navigating internal conflict while maintaining professionalism.</a:t>
            </a:r>
          </a:p>
        </p:txBody>
      </p:sp>
      <p:sp>
        <p:nvSpPr>
          <p:cNvPr id="4" name="Footer Placeholder 2">
            <a:extLst>
              <a:ext uri="{FF2B5EF4-FFF2-40B4-BE49-F238E27FC236}">
                <a16:creationId xmlns:a16="http://schemas.microsoft.com/office/drawing/2014/main" id="{6B84DF79-7C8F-3FB8-8118-26A7E820A98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253578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B047F-4650-5392-619B-DCC6701538DA}"/>
              </a:ext>
            </a:extLst>
          </p:cNvPr>
          <p:cNvSpPr>
            <a:spLocks noGrp="1"/>
          </p:cNvSpPr>
          <p:nvPr>
            <p:ph type="title"/>
          </p:nvPr>
        </p:nvSpPr>
        <p:spPr/>
        <p:txBody>
          <a:bodyPr/>
          <a:lstStyle/>
          <a:p>
            <a:r>
              <a:rPr lang="en-GB" b="1" dirty="0"/>
              <a:t>Example of stakeholders</a:t>
            </a:r>
          </a:p>
        </p:txBody>
      </p:sp>
      <p:sp>
        <p:nvSpPr>
          <p:cNvPr id="3" name="Content Placeholder 2">
            <a:extLst>
              <a:ext uri="{FF2B5EF4-FFF2-40B4-BE49-F238E27FC236}">
                <a16:creationId xmlns:a16="http://schemas.microsoft.com/office/drawing/2014/main" id="{C5CE0885-799D-BC63-4A35-E2E93DCD017D}"/>
              </a:ext>
            </a:extLst>
          </p:cNvPr>
          <p:cNvSpPr>
            <a:spLocks noGrp="1"/>
          </p:cNvSpPr>
          <p:nvPr>
            <p:ph idx="1"/>
          </p:nvPr>
        </p:nvSpPr>
        <p:spPr/>
        <p:txBody>
          <a:bodyPr/>
          <a:lstStyle/>
          <a:p>
            <a:r>
              <a:rPr lang="en-GB" dirty="0"/>
              <a:t>project owners</a:t>
            </a:r>
          </a:p>
          <a:p>
            <a:r>
              <a:rPr lang="en-GB" dirty="0"/>
              <a:t>clients.</a:t>
            </a:r>
          </a:p>
          <a:p>
            <a:endParaRPr lang="en-GB" dirty="0"/>
          </a:p>
          <a:p>
            <a:pPr marL="0" indent="0">
              <a:buNone/>
            </a:pPr>
            <a:r>
              <a:rPr lang="en-GB" dirty="0"/>
              <a:t>Can you think of anymore?</a:t>
            </a:r>
          </a:p>
          <a:p>
            <a:pPr marL="0" indent="0">
              <a:buNone/>
            </a:pPr>
            <a:endParaRPr lang="en-GB" dirty="0"/>
          </a:p>
        </p:txBody>
      </p:sp>
      <p:sp>
        <p:nvSpPr>
          <p:cNvPr id="4" name="Footer Placeholder 2">
            <a:extLst>
              <a:ext uri="{FF2B5EF4-FFF2-40B4-BE49-F238E27FC236}">
                <a16:creationId xmlns:a16="http://schemas.microsoft.com/office/drawing/2014/main" id="{E53642D0-9438-C664-D0AC-480B334876D4}"/>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3223758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6FCE3-649A-FD01-0C7B-54A9AE5C0B0F}"/>
              </a:ext>
            </a:extLst>
          </p:cNvPr>
          <p:cNvSpPr>
            <a:spLocks noGrp="1"/>
          </p:cNvSpPr>
          <p:nvPr>
            <p:ph type="title"/>
          </p:nvPr>
        </p:nvSpPr>
        <p:spPr/>
        <p:txBody>
          <a:bodyPr/>
          <a:lstStyle/>
          <a:p>
            <a:r>
              <a:rPr lang="en-GB" b="1" dirty="0"/>
              <a:t>Impromptu speeches</a:t>
            </a:r>
          </a:p>
        </p:txBody>
      </p:sp>
      <p:sp>
        <p:nvSpPr>
          <p:cNvPr id="3" name="Content Placeholder 2">
            <a:extLst>
              <a:ext uri="{FF2B5EF4-FFF2-40B4-BE49-F238E27FC236}">
                <a16:creationId xmlns:a16="http://schemas.microsoft.com/office/drawing/2014/main" id="{F07A7217-107B-EB8F-A2C1-C0B26267E1B6}"/>
              </a:ext>
            </a:extLst>
          </p:cNvPr>
          <p:cNvSpPr>
            <a:spLocks noGrp="1"/>
          </p:cNvSpPr>
          <p:nvPr>
            <p:ph idx="1"/>
          </p:nvPr>
        </p:nvSpPr>
        <p:spPr/>
        <p:txBody>
          <a:bodyPr/>
          <a:lstStyle/>
          <a:p>
            <a:pPr marL="0" indent="0">
              <a:lnSpc>
                <a:spcPct val="100000"/>
              </a:lnSpc>
              <a:buNone/>
            </a:pPr>
            <a:r>
              <a:rPr lang="en-GB" dirty="0"/>
              <a:t>Impromptu speaking is a valuable skill in the construction industry.</a:t>
            </a:r>
          </a:p>
          <a:p>
            <a:pPr marL="0" indent="0">
              <a:lnSpc>
                <a:spcPct val="100000"/>
              </a:lnSpc>
              <a:buNone/>
            </a:pPr>
            <a:endParaRPr lang="en-GB" dirty="0"/>
          </a:p>
          <a:p>
            <a:pPr marL="0" indent="0">
              <a:lnSpc>
                <a:spcPct val="100000"/>
              </a:lnSpc>
              <a:buNone/>
            </a:pPr>
            <a:r>
              <a:rPr lang="en-GB" dirty="0"/>
              <a:t>Be prepared to discuss project updates, safety concerns or site issues at a moment’s notice.</a:t>
            </a:r>
          </a:p>
          <a:p>
            <a:pPr marL="0" indent="0">
              <a:lnSpc>
                <a:spcPct val="100000"/>
              </a:lnSpc>
              <a:buNone/>
            </a:pPr>
            <a:endParaRPr lang="en-GB" dirty="0"/>
          </a:p>
          <a:p>
            <a:pPr marL="0" indent="0">
              <a:lnSpc>
                <a:spcPct val="100000"/>
              </a:lnSpc>
              <a:buNone/>
            </a:pPr>
            <a:r>
              <a:rPr lang="en-GB" dirty="0"/>
              <a:t>Practise delivering concise, informative speeches on various construction-related topics.</a:t>
            </a:r>
          </a:p>
          <a:p>
            <a:pPr marL="0" indent="0">
              <a:lnSpc>
                <a:spcPct val="100000"/>
              </a:lnSpc>
              <a:buNone/>
            </a:pPr>
            <a:endParaRPr lang="en-GB" dirty="0"/>
          </a:p>
        </p:txBody>
      </p:sp>
      <p:sp>
        <p:nvSpPr>
          <p:cNvPr id="4" name="Footer Placeholder 2">
            <a:extLst>
              <a:ext uri="{FF2B5EF4-FFF2-40B4-BE49-F238E27FC236}">
                <a16:creationId xmlns:a16="http://schemas.microsoft.com/office/drawing/2014/main" id="{3E530224-CC4A-4CB9-F13F-7AB9C8E2928A}"/>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4041383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6FCE3-649A-FD01-0C7B-54A9AE5C0B0F}"/>
              </a:ext>
            </a:extLst>
          </p:cNvPr>
          <p:cNvSpPr>
            <a:spLocks noGrp="1"/>
          </p:cNvSpPr>
          <p:nvPr>
            <p:ph type="title"/>
          </p:nvPr>
        </p:nvSpPr>
        <p:spPr/>
        <p:txBody>
          <a:bodyPr/>
          <a:lstStyle/>
          <a:p>
            <a:r>
              <a:rPr lang="en-GB" b="1" dirty="0"/>
              <a:t>Group activity: Impromptu speeches</a:t>
            </a:r>
          </a:p>
        </p:txBody>
      </p:sp>
      <p:sp>
        <p:nvSpPr>
          <p:cNvPr id="3" name="Content Placeholder 2">
            <a:extLst>
              <a:ext uri="{FF2B5EF4-FFF2-40B4-BE49-F238E27FC236}">
                <a16:creationId xmlns:a16="http://schemas.microsoft.com/office/drawing/2014/main" id="{F07A7217-107B-EB8F-A2C1-C0B26267E1B6}"/>
              </a:ext>
            </a:extLst>
          </p:cNvPr>
          <p:cNvSpPr>
            <a:spLocks noGrp="1"/>
          </p:cNvSpPr>
          <p:nvPr>
            <p:ph idx="1"/>
          </p:nvPr>
        </p:nvSpPr>
        <p:spPr/>
        <p:txBody>
          <a:bodyPr>
            <a:normAutofit/>
          </a:bodyPr>
          <a:lstStyle/>
          <a:p>
            <a:pPr marL="514350" indent="-514350">
              <a:lnSpc>
                <a:spcPct val="100000"/>
              </a:lnSpc>
              <a:buFont typeface="+mj-lt"/>
              <a:buAutoNum type="arabicPeriod"/>
            </a:pPr>
            <a:r>
              <a:rPr lang="en-GB" dirty="0"/>
              <a:t>Read the list of impromptu speech topics and select one to prepare. </a:t>
            </a:r>
          </a:p>
          <a:p>
            <a:pPr marL="514350" indent="-514350">
              <a:lnSpc>
                <a:spcPct val="100000"/>
              </a:lnSpc>
              <a:buFont typeface="+mj-lt"/>
              <a:buAutoNum type="arabicPeriod"/>
            </a:pPr>
            <a:r>
              <a:rPr lang="en-GB" dirty="0"/>
              <a:t>Prepare for one minute.</a:t>
            </a:r>
          </a:p>
          <a:p>
            <a:pPr marL="514350" indent="-514350">
              <a:lnSpc>
                <a:spcPct val="100000"/>
              </a:lnSpc>
              <a:buFont typeface="+mj-lt"/>
              <a:buAutoNum type="arabicPeriod"/>
            </a:pPr>
            <a:r>
              <a:rPr lang="en-GB" dirty="0"/>
              <a:t>Take it in turns to give your speech to your group. Take no more than two minutes per speech. </a:t>
            </a:r>
          </a:p>
          <a:p>
            <a:pPr marL="514350" indent="-514350">
              <a:lnSpc>
                <a:spcPct val="100000"/>
              </a:lnSpc>
              <a:buFont typeface="+mj-lt"/>
              <a:buAutoNum type="arabicPeriod"/>
            </a:pPr>
            <a:r>
              <a:rPr lang="en-GB" dirty="0"/>
              <a:t>Do not answer any questions on your speech.</a:t>
            </a:r>
          </a:p>
          <a:p>
            <a:pPr marL="0" indent="0">
              <a:lnSpc>
                <a:spcPct val="100000"/>
              </a:lnSpc>
              <a:buNone/>
            </a:pPr>
            <a:endParaRPr lang="en-GB" dirty="0"/>
          </a:p>
        </p:txBody>
      </p:sp>
      <p:sp>
        <p:nvSpPr>
          <p:cNvPr id="4" name="Footer Placeholder 2">
            <a:extLst>
              <a:ext uri="{FF2B5EF4-FFF2-40B4-BE49-F238E27FC236}">
                <a16:creationId xmlns:a16="http://schemas.microsoft.com/office/drawing/2014/main" id="{0AED6011-FADB-E90B-CD22-DD8EAFE603D5}"/>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3251430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A61A1-D4E8-3D6E-E112-A1E33C05A794}"/>
              </a:ext>
            </a:extLst>
          </p:cNvPr>
          <p:cNvSpPr>
            <a:spLocks noGrp="1"/>
          </p:cNvSpPr>
          <p:nvPr>
            <p:ph type="title"/>
          </p:nvPr>
        </p:nvSpPr>
        <p:spPr/>
        <p:txBody>
          <a:bodyPr/>
          <a:lstStyle/>
          <a:p>
            <a:r>
              <a:rPr lang="en-GB" b="1" dirty="0"/>
              <a:t>Post-speech prompts	</a:t>
            </a:r>
          </a:p>
        </p:txBody>
      </p:sp>
      <p:sp>
        <p:nvSpPr>
          <p:cNvPr id="3" name="Content Placeholder 2">
            <a:extLst>
              <a:ext uri="{FF2B5EF4-FFF2-40B4-BE49-F238E27FC236}">
                <a16:creationId xmlns:a16="http://schemas.microsoft.com/office/drawing/2014/main" id="{89E81286-774F-FE6B-B2C5-7454091DFF88}"/>
              </a:ext>
            </a:extLst>
          </p:cNvPr>
          <p:cNvSpPr>
            <a:spLocks noGrp="1"/>
          </p:cNvSpPr>
          <p:nvPr>
            <p:ph idx="1"/>
          </p:nvPr>
        </p:nvSpPr>
        <p:spPr/>
        <p:txBody>
          <a:bodyPr>
            <a:normAutofit lnSpcReduction="10000"/>
          </a:bodyPr>
          <a:lstStyle/>
          <a:p>
            <a:pPr marL="514350" indent="-514350">
              <a:lnSpc>
                <a:spcPct val="100000"/>
              </a:lnSpc>
              <a:spcBef>
                <a:spcPts val="700"/>
              </a:spcBef>
              <a:spcAft>
                <a:spcPts val="600"/>
              </a:spcAft>
              <a:buFont typeface="+mj-lt"/>
              <a:buAutoNum type="arabicPeriod"/>
            </a:pPr>
            <a:r>
              <a:rPr lang="en-GB" dirty="0"/>
              <a:t>Did you manage to convey your main points clearly and concisely?</a:t>
            </a:r>
          </a:p>
          <a:p>
            <a:pPr marL="514350" indent="-514350">
              <a:lnSpc>
                <a:spcPct val="100000"/>
              </a:lnSpc>
              <a:spcBef>
                <a:spcPts val="700"/>
              </a:spcBef>
              <a:spcAft>
                <a:spcPts val="600"/>
              </a:spcAft>
              <a:buFont typeface="+mj-lt"/>
              <a:buAutoNum type="arabicPeriod"/>
            </a:pPr>
            <a:r>
              <a:rPr lang="en-GB" dirty="0"/>
              <a:t>Were you able to engage your audience and maintain their interest throughout your speech?</a:t>
            </a:r>
          </a:p>
          <a:p>
            <a:pPr marL="514350" indent="-514350">
              <a:lnSpc>
                <a:spcPct val="100000"/>
              </a:lnSpc>
              <a:spcBef>
                <a:spcPts val="700"/>
              </a:spcBef>
              <a:spcAft>
                <a:spcPts val="600"/>
              </a:spcAft>
              <a:buFont typeface="+mj-lt"/>
              <a:buAutoNum type="arabicPeriod"/>
            </a:pPr>
            <a:r>
              <a:rPr lang="en-GB" dirty="0"/>
              <a:t>Did you use any techniques to buy yourself time or gather your thoughts, such as pausing or repeating the question?</a:t>
            </a:r>
          </a:p>
          <a:p>
            <a:pPr marL="514350" indent="-514350">
              <a:lnSpc>
                <a:spcPct val="100000"/>
              </a:lnSpc>
              <a:spcBef>
                <a:spcPts val="700"/>
              </a:spcBef>
              <a:spcAft>
                <a:spcPts val="600"/>
              </a:spcAft>
              <a:buFont typeface="+mj-lt"/>
              <a:buAutoNum type="arabicPeriod"/>
            </a:pPr>
            <a:r>
              <a:rPr lang="en-GB" dirty="0"/>
              <a:t>Did you notice any filler words or phrases that you used repeatedly? </a:t>
            </a:r>
          </a:p>
          <a:p>
            <a:pPr marL="514350" indent="-514350">
              <a:lnSpc>
                <a:spcPct val="100000"/>
              </a:lnSpc>
              <a:spcBef>
                <a:spcPts val="700"/>
              </a:spcBef>
              <a:spcAft>
                <a:spcPts val="600"/>
              </a:spcAft>
              <a:buFont typeface="+mj-lt"/>
              <a:buAutoNum type="arabicPeriod"/>
            </a:pPr>
            <a:r>
              <a:rPr lang="en-GB" dirty="0"/>
              <a:t>How did it feel only having one minute to prepare?</a:t>
            </a:r>
          </a:p>
        </p:txBody>
      </p:sp>
      <p:sp>
        <p:nvSpPr>
          <p:cNvPr id="4" name="Footer Placeholder 2">
            <a:extLst>
              <a:ext uri="{FF2B5EF4-FFF2-40B4-BE49-F238E27FC236}">
                <a16:creationId xmlns:a16="http://schemas.microsoft.com/office/drawing/2014/main" id="{19F417E3-DA57-141D-1B5C-8E8FDCC1D334}"/>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8988419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BB43-EDA2-0E31-2355-C7DF27626580}"/>
              </a:ext>
            </a:extLst>
          </p:cNvPr>
          <p:cNvSpPr>
            <a:spLocks noGrp="1"/>
          </p:cNvSpPr>
          <p:nvPr>
            <p:ph type="title"/>
          </p:nvPr>
        </p:nvSpPr>
        <p:spPr/>
        <p:txBody>
          <a:bodyPr/>
          <a:lstStyle/>
          <a:p>
            <a:r>
              <a:rPr lang="en-GB" b="1" dirty="0"/>
              <a:t>Pair activity: Preprepared speeches</a:t>
            </a:r>
          </a:p>
        </p:txBody>
      </p:sp>
      <p:sp>
        <p:nvSpPr>
          <p:cNvPr id="3" name="Content Placeholder 2">
            <a:extLst>
              <a:ext uri="{FF2B5EF4-FFF2-40B4-BE49-F238E27FC236}">
                <a16:creationId xmlns:a16="http://schemas.microsoft.com/office/drawing/2014/main" id="{EFEAAD2C-3242-8390-81C1-7DB5C2C646F3}"/>
              </a:ext>
            </a:extLst>
          </p:cNvPr>
          <p:cNvSpPr>
            <a:spLocks noGrp="1"/>
          </p:cNvSpPr>
          <p:nvPr>
            <p:ph idx="1"/>
          </p:nvPr>
        </p:nvSpPr>
        <p:spPr/>
        <p:txBody>
          <a:bodyPr>
            <a:normAutofit/>
          </a:bodyPr>
          <a:lstStyle/>
          <a:p>
            <a:pPr marL="0" indent="0">
              <a:lnSpc>
                <a:spcPct val="100000"/>
              </a:lnSpc>
              <a:buNone/>
            </a:pPr>
            <a:r>
              <a:rPr lang="en-GB" dirty="0"/>
              <a:t>The first person in the pair reads out preprepared speech one.</a:t>
            </a:r>
          </a:p>
          <a:p>
            <a:pPr marL="0" indent="0">
              <a:lnSpc>
                <a:spcPct val="100000"/>
              </a:lnSpc>
              <a:buNone/>
            </a:pPr>
            <a:endParaRPr lang="en-GB" dirty="0"/>
          </a:p>
          <a:p>
            <a:pPr marL="0" indent="0">
              <a:lnSpc>
                <a:spcPct val="100000"/>
              </a:lnSpc>
              <a:buNone/>
            </a:pPr>
            <a:r>
              <a:rPr lang="en-GB" dirty="0"/>
              <a:t>The second person asks and the first person answers questions related to that speech, using the preprepared speech’s questions and answers.</a:t>
            </a:r>
          </a:p>
          <a:p>
            <a:pPr marL="0" indent="0">
              <a:lnSpc>
                <a:spcPct val="100000"/>
              </a:lnSpc>
              <a:buNone/>
            </a:pPr>
            <a:endParaRPr lang="en-GB" dirty="0"/>
          </a:p>
          <a:p>
            <a:pPr marL="0" indent="0">
              <a:lnSpc>
                <a:spcPct val="100000"/>
              </a:lnSpc>
              <a:buNone/>
            </a:pPr>
            <a:r>
              <a:rPr lang="en-GB" dirty="0"/>
              <a:t>Repeat for the other member of the pair with preprepared speech two.</a:t>
            </a:r>
          </a:p>
          <a:p>
            <a:pPr>
              <a:lnSpc>
                <a:spcPct val="100000"/>
              </a:lnSpc>
            </a:pPr>
            <a:endParaRPr lang="en-GB" dirty="0"/>
          </a:p>
        </p:txBody>
      </p:sp>
      <p:sp>
        <p:nvSpPr>
          <p:cNvPr id="4" name="Footer Placeholder 2">
            <a:extLst>
              <a:ext uri="{FF2B5EF4-FFF2-40B4-BE49-F238E27FC236}">
                <a16:creationId xmlns:a16="http://schemas.microsoft.com/office/drawing/2014/main" id="{D4391C15-04BF-8BD6-3404-605B316BEF76}"/>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6513104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E504-09DD-57A2-DC4C-FABA03C010AD}"/>
              </a:ext>
            </a:extLst>
          </p:cNvPr>
          <p:cNvSpPr>
            <a:spLocks noGrp="1"/>
          </p:cNvSpPr>
          <p:nvPr>
            <p:ph type="title"/>
          </p:nvPr>
        </p:nvSpPr>
        <p:spPr/>
        <p:txBody>
          <a:bodyPr/>
          <a:lstStyle/>
          <a:p>
            <a:r>
              <a:rPr lang="en-GB" b="1" dirty="0"/>
              <a:t>Reflection activity</a:t>
            </a:r>
          </a:p>
        </p:txBody>
      </p:sp>
      <p:sp>
        <p:nvSpPr>
          <p:cNvPr id="3" name="Content Placeholder 2">
            <a:extLst>
              <a:ext uri="{FF2B5EF4-FFF2-40B4-BE49-F238E27FC236}">
                <a16:creationId xmlns:a16="http://schemas.microsoft.com/office/drawing/2014/main" id="{185B4048-F59A-6D7F-9D03-7E99F91DF7DB}"/>
              </a:ext>
            </a:extLst>
          </p:cNvPr>
          <p:cNvSpPr>
            <a:spLocks noGrp="1"/>
          </p:cNvSpPr>
          <p:nvPr>
            <p:ph idx="1"/>
          </p:nvPr>
        </p:nvSpPr>
        <p:spPr/>
        <p:txBody>
          <a:bodyPr/>
          <a:lstStyle/>
          <a:p>
            <a:pPr marL="0" indent="0">
              <a:buNone/>
            </a:pPr>
            <a:r>
              <a:rPr lang="en-GB" dirty="0"/>
              <a:t>Complete the </a:t>
            </a:r>
            <a:r>
              <a:rPr lang="en-GB" b="1" dirty="0"/>
              <a:t>Reflection activity worksheet</a:t>
            </a:r>
            <a:r>
              <a:rPr lang="en-GB" dirty="0"/>
              <a:t>.</a:t>
            </a:r>
          </a:p>
        </p:txBody>
      </p:sp>
      <p:sp>
        <p:nvSpPr>
          <p:cNvPr id="4" name="Footer Placeholder 2">
            <a:extLst>
              <a:ext uri="{FF2B5EF4-FFF2-40B4-BE49-F238E27FC236}">
                <a16:creationId xmlns:a16="http://schemas.microsoft.com/office/drawing/2014/main" id="{6FF71183-1A93-0880-88CC-406771E33A1F}"/>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6997893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D747-B080-8FBB-0FD0-0AB672C7FA42}"/>
              </a:ext>
            </a:extLst>
          </p:cNvPr>
          <p:cNvSpPr>
            <a:spLocks noGrp="1"/>
          </p:cNvSpPr>
          <p:nvPr>
            <p:ph type="title"/>
          </p:nvPr>
        </p:nvSpPr>
        <p:spPr/>
        <p:txBody>
          <a:bodyPr/>
          <a:lstStyle/>
          <a:p>
            <a:r>
              <a:rPr lang="en-US" b="1" dirty="0">
                <a:cs typeface="Arial"/>
              </a:rPr>
              <a:t>Summary</a:t>
            </a:r>
            <a:endParaRPr lang="en-US" dirty="0"/>
          </a:p>
        </p:txBody>
      </p:sp>
      <p:sp>
        <p:nvSpPr>
          <p:cNvPr id="3" name="Content Placeholder 2">
            <a:extLst>
              <a:ext uri="{FF2B5EF4-FFF2-40B4-BE49-F238E27FC236}">
                <a16:creationId xmlns:a16="http://schemas.microsoft.com/office/drawing/2014/main" id="{5E4A0AD4-7378-6DAF-2C49-D4D79D754CFB}"/>
              </a:ext>
            </a:extLst>
          </p:cNvPr>
          <p:cNvSpPr>
            <a:spLocks noGrp="1"/>
          </p:cNvSpPr>
          <p:nvPr>
            <p:ph idx="1"/>
          </p:nvPr>
        </p:nvSpPr>
        <p:spPr/>
        <p:txBody>
          <a:bodyPr/>
          <a:lstStyle/>
          <a:p>
            <a:pPr marL="0" indent="0">
              <a:lnSpc>
                <a:spcPct val="100000"/>
              </a:lnSpc>
              <a:buNone/>
            </a:pPr>
            <a:r>
              <a:rPr lang="en-GB" dirty="0"/>
              <a:t>Today you learnt about:</a:t>
            </a:r>
          </a:p>
          <a:p>
            <a:pPr>
              <a:lnSpc>
                <a:spcPct val="100000"/>
              </a:lnSpc>
            </a:pPr>
            <a:r>
              <a:rPr lang="en-GB" dirty="0"/>
              <a:t>professional speaking, discussion and debate</a:t>
            </a:r>
          </a:p>
          <a:p>
            <a:pPr>
              <a:lnSpc>
                <a:spcPct val="100000"/>
              </a:lnSpc>
            </a:pPr>
            <a:r>
              <a:rPr lang="en-GB" dirty="0"/>
              <a:t>handling internal conflicts</a:t>
            </a:r>
          </a:p>
          <a:p>
            <a:pPr>
              <a:lnSpc>
                <a:spcPct val="100000"/>
              </a:lnSpc>
            </a:pPr>
            <a:r>
              <a:rPr lang="en-GB" dirty="0"/>
              <a:t>impromptu speeches</a:t>
            </a:r>
          </a:p>
          <a:p>
            <a:pPr>
              <a:lnSpc>
                <a:spcPct val="100000"/>
              </a:lnSpc>
            </a:pPr>
            <a:r>
              <a:rPr lang="en-GB" dirty="0"/>
              <a:t>responding to questions</a:t>
            </a:r>
          </a:p>
          <a:p>
            <a:pPr>
              <a:lnSpc>
                <a:spcPct val="100000"/>
              </a:lnSpc>
            </a:pPr>
            <a:r>
              <a:rPr lang="en-GB" dirty="0"/>
              <a:t>self-reflection and improvement.</a:t>
            </a:r>
            <a:endParaRPr lang="en-US" dirty="0"/>
          </a:p>
        </p:txBody>
      </p:sp>
      <p:sp>
        <p:nvSpPr>
          <p:cNvPr id="4" name="Footer Placeholder 2">
            <a:extLst>
              <a:ext uri="{FF2B5EF4-FFF2-40B4-BE49-F238E27FC236}">
                <a16:creationId xmlns:a16="http://schemas.microsoft.com/office/drawing/2014/main" id="{041FD774-A67A-6BF1-0B1E-37CB380C70E5}"/>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3086803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92403-E2EC-16B5-9BCA-B1F670209151}"/>
              </a:ext>
            </a:extLst>
          </p:cNvPr>
          <p:cNvSpPr>
            <a:spLocks noGrp="1"/>
          </p:cNvSpPr>
          <p:nvPr>
            <p:ph type="title"/>
          </p:nvPr>
        </p:nvSpPr>
        <p:spPr/>
        <p:txBody>
          <a:bodyPr/>
          <a:lstStyle/>
          <a:p>
            <a:r>
              <a:rPr lang="en-GB" b="1" dirty="0"/>
              <a:t>Next steps</a:t>
            </a:r>
          </a:p>
        </p:txBody>
      </p:sp>
      <p:sp>
        <p:nvSpPr>
          <p:cNvPr id="3" name="Content Placeholder 2">
            <a:extLst>
              <a:ext uri="{FF2B5EF4-FFF2-40B4-BE49-F238E27FC236}">
                <a16:creationId xmlns:a16="http://schemas.microsoft.com/office/drawing/2014/main" id="{3746A64A-9B84-44F5-B3D2-16C3B0AD02E7}"/>
              </a:ext>
            </a:extLst>
          </p:cNvPr>
          <p:cNvSpPr>
            <a:spLocks noGrp="1"/>
          </p:cNvSpPr>
          <p:nvPr>
            <p:ph idx="1"/>
          </p:nvPr>
        </p:nvSpPr>
        <p:spPr/>
        <p:txBody>
          <a:bodyPr>
            <a:normAutofit/>
          </a:bodyPr>
          <a:lstStyle/>
          <a:p>
            <a:pPr marL="0" indent="0">
              <a:lnSpc>
                <a:spcPct val="100000"/>
              </a:lnSpc>
              <a:buNone/>
            </a:pPr>
            <a:r>
              <a:rPr lang="en-GB" dirty="0"/>
              <a:t>Speaking skills:</a:t>
            </a:r>
          </a:p>
          <a:p>
            <a:pPr>
              <a:lnSpc>
                <a:spcPct val="100000"/>
              </a:lnSpc>
            </a:pPr>
            <a:r>
              <a:rPr lang="en-GB" dirty="0"/>
              <a:t>Prepare a five-minute speech on a construction-related topic of your choice.</a:t>
            </a:r>
          </a:p>
          <a:p>
            <a:pPr>
              <a:lnSpc>
                <a:spcPct val="100000"/>
              </a:lnSpc>
            </a:pPr>
            <a:r>
              <a:rPr lang="en-GB" dirty="0"/>
              <a:t>Present the speech to a peer.</a:t>
            </a:r>
          </a:p>
          <a:p>
            <a:pPr>
              <a:lnSpc>
                <a:spcPct val="100000"/>
              </a:lnSpc>
            </a:pPr>
            <a:r>
              <a:rPr lang="en-GB" dirty="0"/>
              <a:t>Reflect on your performance and listen to feedback from peer.</a:t>
            </a:r>
          </a:p>
          <a:p>
            <a:pPr>
              <a:lnSpc>
                <a:spcPct val="100000"/>
              </a:lnSpc>
            </a:pPr>
            <a:r>
              <a:rPr lang="en-GB" dirty="0"/>
              <a:t>Set personal goals for improvement.</a:t>
            </a:r>
          </a:p>
        </p:txBody>
      </p:sp>
      <p:sp>
        <p:nvSpPr>
          <p:cNvPr id="4" name="Footer Placeholder 2">
            <a:extLst>
              <a:ext uri="{FF2B5EF4-FFF2-40B4-BE49-F238E27FC236}">
                <a16:creationId xmlns:a16="http://schemas.microsoft.com/office/drawing/2014/main" id="{3984E47E-AAC5-0F84-115F-8C5717474096}"/>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5482467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dirty="0">
                <a:cs typeface="Arial" panose="020B0604020202020204" pitchFamily="34" charset="0"/>
              </a:rPr>
              <a:t>08</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chor="t">
            <a:normAutofit/>
          </a:bodyPr>
          <a:lstStyle/>
          <a:p>
            <a:pPr>
              <a:lnSpc>
                <a:spcPct val="100000"/>
              </a:lnSpc>
            </a:pPr>
            <a:r>
              <a:rPr lang="en-US" dirty="0">
                <a:latin typeface="Arial" panose="020B0604020202020204" pitchFamily="34" charset="0"/>
                <a:cs typeface="Arial" panose="020B0604020202020204" pitchFamily="34" charset="0"/>
              </a:rPr>
              <a:t>Session 8</a:t>
            </a:r>
          </a:p>
          <a:p>
            <a:pPr>
              <a:lnSpc>
                <a:spcPct val="100000"/>
              </a:lnSpc>
            </a:pPr>
            <a:r>
              <a:rPr lang="en-US" dirty="0">
                <a:latin typeface="Arial" panose="020B0604020202020204" pitchFamily="34" charset="0"/>
                <a:cs typeface="Arial" panose="020B0604020202020204" pitchFamily="34" charset="0"/>
              </a:rPr>
              <a:t>Persuasive speaking</a:t>
            </a:r>
          </a:p>
        </p:txBody>
      </p:sp>
    </p:spTree>
    <p:extLst>
      <p:ext uri="{BB962C8B-B14F-4D97-AF65-F5344CB8AC3E}">
        <p14:creationId xmlns:p14="http://schemas.microsoft.com/office/powerpoint/2010/main" val="33817393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63C93-C698-6CD1-DC83-9275E41BBE1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2EA5707-63F2-101C-9C21-A3302F5C9635}"/>
              </a:ext>
            </a:extLst>
          </p:cNvPr>
          <p:cNvSpPr>
            <a:spLocks noGrp="1"/>
          </p:cNvSpPr>
          <p:nvPr>
            <p:ph type="ctrTitle"/>
          </p:nvPr>
        </p:nvSpPr>
        <p:spPr/>
        <p:txBody>
          <a:bodyPr>
            <a:normAutofit/>
          </a:bodyPr>
          <a:lstStyle/>
          <a:p>
            <a:r>
              <a:rPr lang="en-GB" b="1" dirty="0"/>
              <a:t>Persuasive speaking</a:t>
            </a:r>
            <a:endParaRPr b="1" dirty="0"/>
          </a:p>
        </p:txBody>
      </p:sp>
      <p:sp>
        <p:nvSpPr>
          <p:cNvPr id="3" name="Content Placeholder">
            <a:extLst>
              <a:ext uri="{FF2B5EF4-FFF2-40B4-BE49-F238E27FC236}">
                <a16:creationId xmlns:a16="http://schemas.microsoft.com/office/drawing/2014/main" id="{60BCEFE1-ED04-592B-581C-1DF1FCF37815}"/>
              </a:ext>
            </a:extLst>
          </p:cNvPr>
          <p:cNvSpPr>
            <a:spLocks noGrp="1"/>
          </p:cNvSpPr>
          <p:nvPr>
            <p:ph idx="1"/>
          </p:nvPr>
        </p:nvSpPr>
        <p:spPr/>
        <p:txBody>
          <a:bodyPr vert="horz" lIns="91440" tIns="45720" rIns="91440" bIns="45720" rtlCol="0" anchor="t">
            <a:normAutofit/>
          </a:bodyPr>
          <a:lstStyle/>
          <a:p>
            <a:pPr marL="0" lvl="0" indent="0">
              <a:lnSpc>
                <a:spcPct val="100000"/>
              </a:lnSpc>
              <a:buNone/>
            </a:pPr>
            <a:r>
              <a:rPr lang="en-US" dirty="0"/>
              <a:t>By the end of this session, you will be able to:</a:t>
            </a:r>
          </a:p>
          <a:p>
            <a:pPr>
              <a:lnSpc>
                <a:spcPct val="100000"/>
              </a:lnSpc>
            </a:pPr>
            <a:r>
              <a:rPr lang="en-US" dirty="0">
                <a:cs typeface="Arial"/>
              </a:rPr>
              <a:t>speak to a range of stakeholders about project issues and cost overruns</a:t>
            </a:r>
          </a:p>
          <a:p>
            <a:pPr>
              <a:lnSpc>
                <a:spcPct val="100000"/>
              </a:lnSpc>
            </a:pPr>
            <a:r>
              <a:rPr lang="en-US" dirty="0">
                <a:cs typeface="Arial"/>
              </a:rPr>
              <a:t>negotiate with other stakeholders</a:t>
            </a:r>
          </a:p>
          <a:p>
            <a:pPr>
              <a:lnSpc>
                <a:spcPct val="100000"/>
              </a:lnSpc>
            </a:pPr>
            <a:r>
              <a:rPr lang="en-US" dirty="0">
                <a:cs typeface="Arial"/>
              </a:rPr>
              <a:t>consider alternative stakeholder viewpoints</a:t>
            </a:r>
          </a:p>
          <a:p>
            <a:pPr>
              <a:lnSpc>
                <a:spcPct val="100000"/>
              </a:lnSpc>
            </a:pPr>
            <a:r>
              <a:rPr lang="en-US" dirty="0">
                <a:cs typeface="Arial"/>
              </a:rPr>
              <a:t>create an elevator pitch to concisely state a problem and the proposed solution. </a:t>
            </a:r>
          </a:p>
        </p:txBody>
      </p:sp>
      <p:sp>
        <p:nvSpPr>
          <p:cNvPr id="5" name="Footer Placeholder 2">
            <a:extLst>
              <a:ext uri="{FF2B5EF4-FFF2-40B4-BE49-F238E27FC236}">
                <a16:creationId xmlns:a16="http://schemas.microsoft.com/office/drawing/2014/main" id="{45047FBB-B281-8CE4-5695-96252A359A4B}"/>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8407419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E00E91D-5071-94FA-425F-C7F5969A57B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760" r="122" b="-1"/>
          <a:stretch/>
        </p:blipFill>
        <p:spPr bwMode="auto">
          <a:xfrm>
            <a:off x="-552454" y="10"/>
            <a:ext cx="9669642" cy="6857990"/>
          </a:xfrm>
          <a:prstGeom prst="rect">
            <a:avLst/>
          </a:prstGeom>
          <a:noFill/>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09CE42-CFF0-C544-3C19-C11B8FB737A3}"/>
              </a:ext>
            </a:extLst>
          </p:cNvPr>
          <p:cNvSpPr>
            <a:spLocks noGrp="1"/>
          </p:cNvSpPr>
          <p:nvPr>
            <p:ph type="title"/>
          </p:nvPr>
        </p:nvSpPr>
        <p:spPr>
          <a:xfrm>
            <a:off x="7999548" y="42540"/>
            <a:ext cx="3822189" cy="2011680"/>
          </a:xfrm>
        </p:spPr>
        <p:txBody>
          <a:bodyPr>
            <a:normAutofit/>
          </a:bodyPr>
          <a:lstStyle/>
          <a:p>
            <a:r>
              <a:rPr lang="en-GB" sz="4000" b="1" dirty="0"/>
              <a:t>Project scenario</a:t>
            </a:r>
          </a:p>
        </p:txBody>
      </p:sp>
      <p:sp>
        <p:nvSpPr>
          <p:cNvPr id="3" name="Content Placeholder 2">
            <a:extLst>
              <a:ext uri="{FF2B5EF4-FFF2-40B4-BE49-F238E27FC236}">
                <a16:creationId xmlns:a16="http://schemas.microsoft.com/office/drawing/2014/main" id="{D349347C-8C23-B02D-A1AA-F47EFA859D22}"/>
              </a:ext>
            </a:extLst>
          </p:cNvPr>
          <p:cNvSpPr>
            <a:spLocks noGrp="1"/>
          </p:cNvSpPr>
          <p:nvPr>
            <p:ph idx="1"/>
          </p:nvPr>
        </p:nvSpPr>
        <p:spPr>
          <a:xfrm>
            <a:off x="7999548" y="1659570"/>
            <a:ext cx="4282439" cy="4786665"/>
          </a:xfrm>
        </p:spPr>
        <p:txBody>
          <a:bodyPr>
            <a:noAutofit/>
          </a:bodyPr>
          <a:lstStyle/>
          <a:p>
            <a:pPr marL="0" indent="0">
              <a:lnSpc>
                <a:spcPct val="100000"/>
              </a:lnSpc>
              <a:buNone/>
            </a:pPr>
            <a:r>
              <a:rPr lang="en-GB" sz="2400" dirty="0">
                <a:effectLst/>
                <a:latin typeface="Arial" panose="020B0604020202020204" pitchFamily="34" charset="0"/>
                <a:ea typeface="Calibri" panose="020F0502020204030204" pitchFamily="34" charset="0"/>
                <a:cs typeface="Arial" panose="020B0604020202020204" pitchFamily="34" charset="0"/>
              </a:rPr>
              <a:t>The Summit Institute is undertaking a major campus expansion project to create a state-of-the-art learning facility that will serve its growing learner community. The project includes the construction of a new building featuring modern classrooms, specialised labs, a learner hub, a multi-purpose auditorium and outdoor learning spaces.</a:t>
            </a:r>
          </a:p>
        </p:txBody>
      </p:sp>
      <p:sp>
        <p:nvSpPr>
          <p:cNvPr id="6" name="TextBox 5">
            <a:extLst>
              <a:ext uri="{FF2B5EF4-FFF2-40B4-BE49-F238E27FC236}">
                <a16:creationId xmlns:a16="http://schemas.microsoft.com/office/drawing/2014/main" id="{A1FC88F5-0ACE-05D3-DDC0-330C8F1025EE}"/>
              </a:ext>
            </a:extLst>
          </p:cNvPr>
          <p:cNvSpPr txBox="1"/>
          <p:nvPr/>
        </p:nvSpPr>
        <p:spPr>
          <a:xfrm>
            <a:off x="93035" y="6402204"/>
            <a:ext cx="6097772" cy="261610"/>
          </a:xfrm>
          <a:prstGeom prst="rect">
            <a:avLst/>
          </a:prstGeom>
          <a:noFill/>
        </p:spPr>
        <p:txBody>
          <a:bodyPr wrap="square">
            <a:spAutoFit/>
          </a:bodyPr>
          <a:lstStyle/>
          <a:p>
            <a:r>
              <a:rPr lang="en-GB" sz="1100" dirty="0">
                <a:effectLst/>
                <a:latin typeface="Arial" panose="020B0604020202020204" pitchFamily="34" charset="0"/>
                <a:ea typeface="Calibri" panose="020F0502020204030204" pitchFamily="34" charset="0"/>
              </a:rPr>
              <a:t>AI-generated image of the college atrium.</a:t>
            </a:r>
            <a:endParaRPr lang="en-GB" sz="1100" dirty="0"/>
          </a:p>
        </p:txBody>
      </p:sp>
      <p:sp>
        <p:nvSpPr>
          <p:cNvPr id="5" name="TextBox 4">
            <a:extLst>
              <a:ext uri="{FF2B5EF4-FFF2-40B4-BE49-F238E27FC236}">
                <a16:creationId xmlns:a16="http://schemas.microsoft.com/office/drawing/2014/main" id="{87082468-9259-91EE-7308-B852A97CEE06}"/>
              </a:ext>
            </a:extLst>
          </p:cNvPr>
          <p:cNvSpPr txBox="1"/>
          <p:nvPr/>
        </p:nvSpPr>
        <p:spPr>
          <a:xfrm>
            <a:off x="6283843" y="6488668"/>
            <a:ext cx="6092456" cy="369332"/>
          </a:xfrm>
          <a:prstGeom prst="rect">
            <a:avLst/>
          </a:prstGeom>
          <a:noFill/>
        </p:spPr>
        <p:txBody>
          <a:bodyPr wrap="square">
            <a:spAutoFit/>
          </a:bodyPr>
          <a:lstStyle/>
          <a:p>
            <a:pPr marL="0" indent="0">
              <a:buNone/>
            </a:pPr>
            <a:r>
              <a:rPr lang="en-GB" sz="1800" dirty="0"/>
              <a:t>Author image</a:t>
            </a:r>
          </a:p>
        </p:txBody>
      </p:sp>
    </p:spTree>
    <p:extLst>
      <p:ext uri="{BB962C8B-B14F-4D97-AF65-F5344CB8AC3E}">
        <p14:creationId xmlns:p14="http://schemas.microsoft.com/office/powerpoint/2010/main" val="412631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p:txBody>
          <a:bodyPr/>
          <a:lstStyle/>
          <a:p>
            <a:r>
              <a:rPr lang="en-US" b="1" dirty="0"/>
              <a:t>Group activity</a:t>
            </a:r>
          </a:p>
        </p:txBody>
      </p:sp>
      <p:sp>
        <p:nvSpPr>
          <p:cNvPr id="3" name="Content Placeholder"/>
          <p:cNvSpPr>
            <a:spLocks noGrp="1"/>
          </p:cNvSpPr>
          <p:nvPr>
            <p:ph idx="1"/>
          </p:nvPr>
        </p:nvSpPr>
        <p:spPr/>
        <p:txBody>
          <a:bodyPr>
            <a:normAutofit/>
          </a:bodyPr>
          <a:lstStyle/>
          <a:p>
            <a:pPr marL="0" lvl="0" indent="0">
              <a:buNone/>
            </a:pPr>
            <a:r>
              <a:rPr lang="en-GB" dirty="0"/>
              <a:t>In small groups, identify main stakeholders that would need information about a whole-town development project. </a:t>
            </a:r>
          </a:p>
          <a:p>
            <a:pPr marL="0" lvl="0" indent="0">
              <a:buNone/>
            </a:pPr>
            <a:r>
              <a:rPr lang="en-GB" dirty="0">
                <a:solidFill>
                  <a:srgbClr val="E6274A"/>
                </a:solidFill>
              </a:rPr>
              <a:t>(Think about your location. Who would have an interest in a project in your area?)</a:t>
            </a:r>
          </a:p>
          <a:p>
            <a:pPr marL="0" lvl="0" indent="0">
              <a:buNone/>
            </a:pPr>
            <a:endParaRPr lang="en-GB" dirty="0"/>
          </a:p>
          <a:p>
            <a:pPr marL="0" lvl="0" indent="0">
              <a:buNone/>
            </a:pPr>
            <a:r>
              <a:rPr lang="en-GB" dirty="0"/>
              <a:t>Share ideas with class.</a:t>
            </a:r>
          </a:p>
          <a:p>
            <a:pPr marL="0" lvl="0" indent="0">
              <a:buNone/>
            </a:pPr>
            <a:endParaRPr lang="en-GB" dirty="0"/>
          </a:p>
          <a:p>
            <a:pPr marL="0" lvl="0" indent="0">
              <a:buNone/>
            </a:pPr>
            <a:r>
              <a:rPr lang="en-GB" dirty="0"/>
              <a:t>Agree on a list of project stakeholders.</a:t>
            </a:r>
          </a:p>
          <a:p>
            <a:pPr marL="0" lvl="0" indent="0">
              <a:buNone/>
            </a:pPr>
            <a:endParaRPr lang="en-US" dirty="0"/>
          </a:p>
        </p:txBody>
      </p:sp>
      <p:sp>
        <p:nvSpPr>
          <p:cNvPr id="4" name="Footer Placeholder 2">
            <a:extLst>
              <a:ext uri="{FF2B5EF4-FFF2-40B4-BE49-F238E27FC236}">
                <a16:creationId xmlns:a16="http://schemas.microsoft.com/office/drawing/2014/main" id="{BB5E402D-9C30-AAA4-5F59-AA5713F92E44}"/>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2A39A-2B58-EFD4-AF4F-93561A3FC1BA}"/>
              </a:ext>
            </a:extLst>
          </p:cNvPr>
          <p:cNvSpPr>
            <a:spLocks noGrp="1"/>
          </p:cNvSpPr>
          <p:nvPr>
            <p:ph type="title"/>
          </p:nvPr>
        </p:nvSpPr>
        <p:spPr/>
        <p:txBody>
          <a:bodyPr/>
          <a:lstStyle/>
          <a:p>
            <a:r>
              <a:rPr lang="en-GB" b="1" dirty="0"/>
              <a:t>Project issues</a:t>
            </a:r>
          </a:p>
        </p:txBody>
      </p:sp>
      <p:sp>
        <p:nvSpPr>
          <p:cNvPr id="3" name="Content Placeholder 2">
            <a:extLst>
              <a:ext uri="{FF2B5EF4-FFF2-40B4-BE49-F238E27FC236}">
                <a16:creationId xmlns:a16="http://schemas.microsoft.com/office/drawing/2014/main" id="{C695ED53-512B-3D5C-50C8-0C4428225247}"/>
              </a:ext>
            </a:extLst>
          </p:cNvPr>
          <p:cNvSpPr>
            <a:spLocks noGrp="1"/>
          </p:cNvSpPr>
          <p:nvPr>
            <p:ph idx="1"/>
          </p:nvPr>
        </p:nvSpPr>
        <p:spPr/>
        <p:txBody>
          <a:bodyPr>
            <a:normAutofit/>
          </a:bodyPr>
          <a:lstStyle/>
          <a:p>
            <a:pPr marL="0" indent="0">
              <a:lnSpc>
                <a:spcPct val="100000"/>
              </a:lnSpc>
              <a:buNone/>
            </a:pPr>
            <a:r>
              <a:rPr lang="en-GB" sz="2400" dirty="0">
                <a:latin typeface="Arial" panose="020B0604020202020204" pitchFamily="34" charset="0"/>
                <a:ea typeface="Calibri" panose="020F0502020204030204" pitchFamily="34" charset="0"/>
                <a:cs typeface="Arial" panose="020B0604020202020204" pitchFamily="34" charset="0"/>
              </a:rPr>
              <a:t>A</a:t>
            </a:r>
            <a:r>
              <a:rPr lang="en-GB" sz="2400" dirty="0">
                <a:effectLst/>
                <a:latin typeface="Arial" panose="020B0604020202020204" pitchFamily="34" charset="0"/>
                <a:ea typeface="Calibri" panose="020F0502020204030204" pitchFamily="34" charset="0"/>
                <a:cs typeface="Arial" panose="020B0604020202020204" pitchFamily="34" charset="0"/>
              </a:rPr>
              <a:t>s the project progresses, several issues have arisen that require additional funding to be addressed. These issues, if not resolved, could lead to project delays, compromised quality or failure to meet the college’s objectives.</a:t>
            </a:r>
          </a:p>
          <a:p>
            <a:pPr marL="0" indent="0">
              <a:lnSpc>
                <a:spcPct val="100000"/>
              </a:lnSpc>
              <a:buNone/>
            </a:pPr>
            <a:r>
              <a:rPr lang="en-GB" sz="2400" dirty="0">
                <a:effectLst/>
                <a:latin typeface="Arial" panose="020B0604020202020204" pitchFamily="34" charset="0"/>
                <a:ea typeface="Calibri" panose="020F0502020204030204" pitchFamily="34" charset="0"/>
                <a:cs typeface="Arial" panose="020B0604020202020204" pitchFamily="34" charset="0"/>
              </a:rPr>
              <a:t>As a member of the project team, you must persuasively present one of these issues to various stakeholder groups and convince them of the necessity of allocating extra funds to address the problem effectively.</a:t>
            </a:r>
          </a:p>
          <a:p>
            <a:pPr marL="0" indent="0">
              <a:lnSpc>
                <a:spcPct val="100000"/>
              </a:lnSpc>
              <a:buNone/>
            </a:pPr>
            <a:r>
              <a:rPr lang="en-GB" sz="2400" dirty="0">
                <a:effectLst/>
                <a:latin typeface="Arial" panose="020B0604020202020204" pitchFamily="34" charset="0"/>
                <a:ea typeface="Calibri" panose="020F0502020204030204" pitchFamily="34" charset="0"/>
                <a:cs typeface="Arial" panose="020B0604020202020204" pitchFamily="34" charset="0"/>
              </a:rPr>
              <a:t>Each stakeholder group will have a different opinion of whether the funds should be allocated to that issue or another. You will need to adjust your argument based on who you are talking to. </a:t>
            </a:r>
          </a:p>
          <a:p>
            <a:pPr marL="0" indent="0">
              <a:lnSpc>
                <a:spcPct val="100000"/>
              </a:lnSpc>
              <a:buNone/>
            </a:pPr>
            <a:endParaRPr lang="en-GB" sz="2400" dirty="0"/>
          </a:p>
        </p:txBody>
      </p:sp>
      <p:sp>
        <p:nvSpPr>
          <p:cNvPr id="4" name="Footer Placeholder 2">
            <a:extLst>
              <a:ext uri="{FF2B5EF4-FFF2-40B4-BE49-F238E27FC236}">
                <a16:creationId xmlns:a16="http://schemas.microsoft.com/office/drawing/2014/main" id="{1FDB65DF-66C2-EC82-5182-F21AB38ABA86}"/>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4487952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8474-C838-7AEE-A48B-CA628A39E93F}"/>
              </a:ext>
            </a:extLst>
          </p:cNvPr>
          <p:cNvSpPr>
            <a:spLocks noGrp="1"/>
          </p:cNvSpPr>
          <p:nvPr>
            <p:ph type="title"/>
          </p:nvPr>
        </p:nvSpPr>
        <p:spPr/>
        <p:txBody>
          <a:bodyPr/>
          <a:lstStyle/>
          <a:p>
            <a:r>
              <a:rPr lang="en-US" b="1" dirty="0">
                <a:cs typeface="Arial"/>
              </a:rPr>
              <a:t>Group activity</a:t>
            </a:r>
            <a:endParaRPr lang="en-US" dirty="0">
              <a:cs typeface="Arial"/>
            </a:endParaRPr>
          </a:p>
        </p:txBody>
      </p:sp>
      <p:sp>
        <p:nvSpPr>
          <p:cNvPr id="3" name="Content Placeholder 2">
            <a:extLst>
              <a:ext uri="{FF2B5EF4-FFF2-40B4-BE49-F238E27FC236}">
                <a16:creationId xmlns:a16="http://schemas.microsoft.com/office/drawing/2014/main" id="{23648A51-4186-E796-68A3-FCC3D3F49C89}"/>
              </a:ext>
            </a:extLst>
          </p:cNvPr>
          <p:cNvSpPr>
            <a:spLocks noGrp="1"/>
          </p:cNvSpPr>
          <p:nvPr>
            <p:ph idx="1"/>
          </p:nvPr>
        </p:nvSpPr>
        <p:spPr/>
        <p:txBody>
          <a:bodyPr/>
          <a:lstStyle/>
          <a:p>
            <a:pPr marL="0" indent="0">
              <a:lnSpc>
                <a:spcPct val="100000"/>
              </a:lnSpc>
              <a:buNone/>
            </a:pPr>
            <a:r>
              <a:rPr lang="en-GB" dirty="0"/>
              <a:t>Select </a:t>
            </a:r>
            <a:r>
              <a:rPr lang="en-GB" b="1" dirty="0"/>
              <a:t>game cards </a:t>
            </a:r>
            <a:r>
              <a:rPr lang="en-GB" dirty="0"/>
              <a:t>as per </a:t>
            </a:r>
            <a:r>
              <a:rPr lang="en-GB" b="1" dirty="0"/>
              <a:t>teacher instructions.</a:t>
            </a:r>
          </a:p>
          <a:p>
            <a:pPr marL="0" indent="0">
              <a:lnSpc>
                <a:spcPct val="100000"/>
              </a:lnSpc>
              <a:buNone/>
            </a:pPr>
            <a:endParaRPr lang="en-GB" dirty="0"/>
          </a:p>
          <a:p>
            <a:pPr marL="0" indent="0">
              <a:lnSpc>
                <a:spcPct val="100000"/>
              </a:lnSpc>
              <a:buNone/>
            </a:pPr>
            <a:r>
              <a:rPr lang="en-GB" dirty="0"/>
              <a:t>Work in pairs to create a persuasive argument for getting additional funding because of the assigned issue using the </a:t>
            </a:r>
            <a:r>
              <a:rPr lang="en-GB" b="1" dirty="0"/>
              <a:t>game cards</a:t>
            </a:r>
            <a:r>
              <a:rPr lang="en-GB" dirty="0"/>
              <a:t> or discuss projects that the community stakeholder group would support. </a:t>
            </a:r>
            <a:endParaRPr lang="en-US" dirty="0"/>
          </a:p>
        </p:txBody>
      </p:sp>
      <p:sp>
        <p:nvSpPr>
          <p:cNvPr id="4" name="Footer Placeholder 2">
            <a:extLst>
              <a:ext uri="{FF2B5EF4-FFF2-40B4-BE49-F238E27FC236}">
                <a16:creationId xmlns:a16="http://schemas.microsoft.com/office/drawing/2014/main" id="{116E4808-C0EC-9588-51B8-DC119C1369D0}"/>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8250488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7374-EE4E-0E5E-D56F-91B46670C8B8}"/>
              </a:ext>
            </a:extLst>
          </p:cNvPr>
          <p:cNvSpPr>
            <a:spLocks noGrp="1"/>
          </p:cNvSpPr>
          <p:nvPr>
            <p:ph type="title"/>
          </p:nvPr>
        </p:nvSpPr>
        <p:spPr/>
        <p:txBody>
          <a:bodyPr/>
          <a:lstStyle/>
          <a:p>
            <a:r>
              <a:rPr lang="en-GB" b="1" dirty="0"/>
              <a:t>Class activity: Funding</a:t>
            </a:r>
          </a:p>
        </p:txBody>
      </p:sp>
      <p:sp>
        <p:nvSpPr>
          <p:cNvPr id="3" name="Content Placeholder 2">
            <a:extLst>
              <a:ext uri="{FF2B5EF4-FFF2-40B4-BE49-F238E27FC236}">
                <a16:creationId xmlns:a16="http://schemas.microsoft.com/office/drawing/2014/main" id="{0BAF1B90-DC63-7BF4-C711-DF8828B145B5}"/>
              </a:ext>
            </a:extLst>
          </p:cNvPr>
          <p:cNvSpPr>
            <a:spLocks noGrp="1"/>
          </p:cNvSpPr>
          <p:nvPr>
            <p:ph idx="1"/>
          </p:nvPr>
        </p:nvSpPr>
        <p:spPr/>
        <p:txBody>
          <a:bodyPr>
            <a:normAutofit/>
          </a:bodyPr>
          <a:lstStyle/>
          <a:p>
            <a:pPr marL="0" indent="0">
              <a:lnSpc>
                <a:spcPct val="100000"/>
              </a:lnSpc>
              <a:buNone/>
            </a:pPr>
            <a:r>
              <a:rPr lang="en-GB" dirty="0">
                <a:effectLst/>
                <a:latin typeface="Arial" panose="020B0604020202020204" pitchFamily="34" charset="0"/>
                <a:ea typeface="Calibri" panose="020F0502020204030204" pitchFamily="34" charset="0"/>
                <a:cs typeface="Arial" panose="020B0604020202020204" pitchFamily="34" charset="0"/>
              </a:rPr>
              <a:t>Present your argument to the stakeholder groups in pairs.</a:t>
            </a:r>
          </a:p>
          <a:p>
            <a:pPr marL="0" indent="0">
              <a:lnSpc>
                <a:spcPct val="100000"/>
              </a:lnSpc>
              <a:buNone/>
            </a:pPr>
            <a:endParaRPr lang="en-GB"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buNone/>
            </a:pPr>
            <a:r>
              <a:rPr lang="en-GB" dirty="0">
                <a:effectLst/>
                <a:latin typeface="Arial" panose="020B0604020202020204" pitchFamily="34" charset="0"/>
                <a:ea typeface="Calibri" panose="020F0502020204030204" pitchFamily="34" charset="0"/>
                <a:cs typeface="Arial" panose="020B0604020202020204" pitchFamily="34" charset="0"/>
              </a:rPr>
              <a:t>Answer questions and rebut challenges.</a:t>
            </a:r>
          </a:p>
          <a:p>
            <a:pPr marL="0" indent="0">
              <a:lnSpc>
                <a:spcPct val="100000"/>
              </a:lnSpc>
              <a:buNone/>
            </a:pPr>
            <a:endParaRPr lang="en-GB"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buNone/>
            </a:pPr>
            <a:r>
              <a:rPr lang="en-GB" dirty="0">
                <a:effectLst/>
                <a:latin typeface="Arial" panose="020B0604020202020204" pitchFamily="34" charset="0"/>
                <a:ea typeface="Calibri" panose="020F0502020204030204" pitchFamily="34" charset="0"/>
              </a:rPr>
              <a:t>Write notes about which arguments you find most effective and why.</a:t>
            </a:r>
            <a:endParaRPr lang="en-GB" sz="4000" dirty="0"/>
          </a:p>
        </p:txBody>
      </p:sp>
      <p:sp>
        <p:nvSpPr>
          <p:cNvPr id="4" name="Footer Placeholder 2">
            <a:extLst>
              <a:ext uri="{FF2B5EF4-FFF2-40B4-BE49-F238E27FC236}">
                <a16:creationId xmlns:a16="http://schemas.microsoft.com/office/drawing/2014/main" id="{3DF39281-9CD1-F927-E17B-416E8A5ECE6F}"/>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3892568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DF7C7-683F-30ED-8B7A-FACECC5B1F33}"/>
              </a:ext>
            </a:extLst>
          </p:cNvPr>
          <p:cNvSpPr>
            <a:spLocks noGrp="1"/>
          </p:cNvSpPr>
          <p:nvPr>
            <p:ph type="title"/>
          </p:nvPr>
        </p:nvSpPr>
        <p:spPr/>
        <p:txBody>
          <a:bodyPr/>
          <a:lstStyle/>
          <a:p>
            <a:r>
              <a:rPr lang="en-GB" b="1" dirty="0"/>
              <a:t>Voting</a:t>
            </a:r>
          </a:p>
        </p:txBody>
      </p:sp>
      <p:sp>
        <p:nvSpPr>
          <p:cNvPr id="3" name="Content Placeholder 2">
            <a:extLst>
              <a:ext uri="{FF2B5EF4-FFF2-40B4-BE49-F238E27FC236}">
                <a16:creationId xmlns:a16="http://schemas.microsoft.com/office/drawing/2014/main" id="{9B12A859-5F6F-065E-B3DE-A9C8D3A39B32}"/>
              </a:ext>
            </a:extLst>
          </p:cNvPr>
          <p:cNvSpPr>
            <a:spLocks noGrp="1"/>
          </p:cNvSpPr>
          <p:nvPr>
            <p:ph idx="1"/>
          </p:nvPr>
        </p:nvSpPr>
        <p:spPr/>
        <p:txBody>
          <a:bodyPr>
            <a:normAutofit/>
          </a:bodyPr>
          <a:lstStyle/>
          <a:p>
            <a:pPr marL="0" indent="0">
              <a:lnSpc>
                <a:spcPct val="100000"/>
              </a:lnSpc>
              <a:buNone/>
            </a:pPr>
            <a:r>
              <a:rPr lang="en-GB" dirty="0">
                <a:effectLst/>
                <a:latin typeface="Arial" panose="020B0604020202020204" pitchFamily="34" charset="0"/>
                <a:ea typeface="Calibri" panose="020F0502020204030204" pitchFamily="34" charset="0"/>
                <a:cs typeface="Arial" panose="020B0604020202020204" pitchFamily="34" charset="0"/>
              </a:rPr>
              <a:t>Complete the </a:t>
            </a:r>
            <a:r>
              <a:rPr lang="en-GB" b="1" dirty="0">
                <a:latin typeface="Arial" panose="020B0604020202020204" pitchFamily="34" charset="0"/>
                <a:ea typeface="Calibri" panose="020F0502020204030204" pitchFamily="34" charset="0"/>
                <a:cs typeface="Arial" panose="020B0604020202020204" pitchFamily="34" charset="0"/>
              </a:rPr>
              <a:t>v</a:t>
            </a:r>
            <a:r>
              <a:rPr lang="en-GB" b="1" dirty="0">
                <a:effectLst/>
                <a:latin typeface="Arial" panose="020B0604020202020204" pitchFamily="34" charset="0"/>
                <a:ea typeface="Calibri" panose="020F0502020204030204" pitchFamily="34" charset="0"/>
                <a:cs typeface="Arial" panose="020B0604020202020204" pitchFamily="34" charset="0"/>
              </a:rPr>
              <a:t>oting slips </a:t>
            </a:r>
            <a:r>
              <a:rPr lang="en-GB" dirty="0">
                <a:effectLst/>
                <a:latin typeface="Arial" panose="020B0604020202020204" pitchFamily="34" charset="0"/>
                <a:ea typeface="Calibri" panose="020F0502020204030204" pitchFamily="34" charset="0"/>
                <a:cs typeface="Arial" panose="020B0604020202020204" pitchFamily="34" charset="0"/>
              </a:rPr>
              <a:t>and place votes into the </a:t>
            </a:r>
            <a:r>
              <a:rPr lang="en-GB" b="1" dirty="0">
                <a:latin typeface="Arial" panose="020B0604020202020204" pitchFamily="34" charset="0"/>
                <a:ea typeface="Calibri" panose="020F0502020204030204" pitchFamily="34" charset="0"/>
                <a:cs typeface="Arial" panose="020B0604020202020204" pitchFamily="34" charset="0"/>
              </a:rPr>
              <a:t>b</a:t>
            </a:r>
            <a:r>
              <a:rPr lang="en-GB" b="1" dirty="0">
                <a:effectLst/>
                <a:latin typeface="Arial" panose="020B0604020202020204" pitchFamily="34" charset="0"/>
                <a:ea typeface="Calibri" panose="020F0502020204030204" pitchFamily="34" charset="0"/>
                <a:cs typeface="Arial" panose="020B0604020202020204" pitchFamily="34" charset="0"/>
              </a:rPr>
              <a:t>allot </a:t>
            </a:r>
            <a:r>
              <a:rPr lang="en-GB" b="1" dirty="0">
                <a:latin typeface="Arial" panose="020B0604020202020204" pitchFamily="34" charset="0"/>
                <a:ea typeface="Calibri" panose="020F0502020204030204" pitchFamily="34" charset="0"/>
                <a:cs typeface="Arial" panose="020B0604020202020204" pitchFamily="34" charset="0"/>
              </a:rPr>
              <a:t>b</a:t>
            </a:r>
            <a:r>
              <a:rPr lang="en-GB" b="1" dirty="0">
                <a:effectLst/>
                <a:latin typeface="Arial" panose="020B0604020202020204" pitchFamily="34" charset="0"/>
                <a:ea typeface="Calibri" panose="020F0502020204030204" pitchFamily="34" charset="0"/>
                <a:cs typeface="Arial" panose="020B0604020202020204" pitchFamily="34" charset="0"/>
              </a:rPr>
              <a:t>ox</a:t>
            </a:r>
            <a:r>
              <a:rPr lang="en-GB" dirty="0">
                <a:effectLst/>
                <a:latin typeface="Arial" panose="020B0604020202020204" pitchFamily="34" charset="0"/>
                <a:ea typeface="Calibri" panose="020F0502020204030204" pitchFamily="34" charset="0"/>
                <a:cs typeface="Arial" panose="020B0604020202020204" pitchFamily="34" charset="0"/>
              </a:rPr>
              <a:t>.</a:t>
            </a:r>
          </a:p>
          <a:p>
            <a:pPr marL="0" indent="0">
              <a:lnSpc>
                <a:spcPct val="100000"/>
              </a:lnSpc>
              <a:buNone/>
            </a:pPr>
            <a:r>
              <a:rPr lang="en-GB" dirty="0">
                <a:effectLst/>
                <a:latin typeface="Arial" panose="020B0604020202020204" pitchFamily="34" charset="0"/>
                <a:ea typeface="Calibri" panose="020F0502020204030204" pitchFamily="34" charset="0"/>
              </a:rPr>
              <a:t>Return the </a:t>
            </a:r>
            <a:r>
              <a:rPr lang="en-GB" b="1" dirty="0">
                <a:latin typeface="Arial" panose="020B0604020202020204" pitchFamily="34" charset="0"/>
                <a:ea typeface="Calibri" panose="020F0502020204030204" pitchFamily="34" charset="0"/>
              </a:rPr>
              <a:t>g</a:t>
            </a:r>
            <a:r>
              <a:rPr lang="en-GB" b="1" dirty="0">
                <a:effectLst/>
                <a:latin typeface="Arial" panose="020B0604020202020204" pitchFamily="34" charset="0"/>
                <a:ea typeface="Calibri" panose="020F0502020204030204" pitchFamily="34" charset="0"/>
              </a:rPr>
              <a:t>ame </a:t>
            </a:r>
            <a:r>
              <a:rPr lang="en-GB" b="1" dirty="0">
                <a:latin typeface="Arial" panose="020B0604020202020204" pitchFamily="34" charset="0"/>
                <a:ea typeface="Calibri" panose="020F0502020204030204" pitchFamily="34" charset="0"/>
              </a:rPr>
              <a:t>c</a:t>
            </a:r>
            <a:r>
              <a:rPr lang="en-GB" b="1" dirty="0">
                <a:effectLst/>
                <a:latin typeface="Arial" panose="020B0604020202020204" pitchFamily="34" charset="0"/>
                <a:ea typeface="Calibri" panose="020F0502020204030204" pitchFamily="34" charset="0"/>
              </a:rPr>
              <a:t>ards.</a:t>
            </a:r>
            <a:endParaRPr lang="en-GB" sz="4000" dirty="0"/>
          </a:p>
        </p:txBody>
      </p:sp>
      <p:sp>
        <p:nvSpPr>
          <p:cNvPr id="4" name="Footer Placeholder 2">
            <a:extLst>
              <a:ext uri="{FF2B5EF4-FFF2-40B4-BE49-F238E27FC236}">
                <a16:creationId xmlns:a16="http://schemas.microsoft.com/office/drawing/2014/main" id="{91575F8A-93DD-0362-60CD-925DD3851B96}"/>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2487974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1D89-48FC-7D1B-DAC2-8AE1868532F3}"/>
              </a:ext>
            </a:extLst>
          </p:cNvPr>
          <p:cNvSpPr>
            <a:spLocks noGrp="1"/>
          </p:cNvSpPr>
          <p:nvPr>
            <p:ph type="title"/>
          </p:nvPr>
        </p:nvSpPr>
        <p:spPr/>
        <p:txBody>
          <a:bodyPr/>
          <a:lstStyle/>
          <a:p>
            <a:r>
              <a:rPr lang="en-GB" b="1" dirty="0"/>
              <a:t>The elevator pitch	</a:t>
            </a:r>
          </a:p>
        </p:txBody>
      </p:sp>
      <p:sp>
        <p:nvSpPr>
          <p:cNvPr id="3" name="Content Placeholder 2">
            <a:extLst>
              <a:ext uri="{FF2B5EF4-FFF2-40B4-BE49-F238E27FC236}">
                <a16:creationId xmlns:a16="http://schemas.microsoft.com/office/drawing/2014/main" id="{99333F38-2800-B89E-F7B3-267EA4B9D26B}"/>
              </a:ext>
            </a:extLst>
          </p:cNvPr>
          <p:cNvSpPr>
            <a:spLocks noGrp="1"/>
          </p:cNvSpPr>
          <p:nvPr>
            <p:ph idx="1"/>
          </p:nvPr>
        </p:nvSpPr>
        <p:spPr/>
        <p:txBody>
          <a:bodyPr>
            <a:normAutofit fontScale="92500" lnSpcReduction="20000"/>
          </a:bodyPr>
          <a:lstStyle/>
          <a:p>
            <a:pPr marL="0" indent="0">
              <a:lnSpc>
                <a:spcPct val="110000"/>
              </a:lnSpc>
              <a:buNone/>
            </a:pPr>
            <a:r>
              <a:rPr lang="en-GB" dirty="0"/>
              <a:t>The term “elevator pitch” originated in the United States during the early 20th century. The concept is believed to have emerged from the idea that an entrepreneur or salesperson should be able to effectively pitch their business idea, product or service to a potential investor or client during a brief elevator ride.</a:t>
            </a:r>
          </a:p>
          <a:p>
            <a:pPr marL="0" indent="0">
              <a:lnSpc>
                <a:spcPct val="110000"/>
              </a:lnSpc>
              <a:buNone/>
            </a:pPr>
            <a:endParaRPr lang="en-GB" dirty="0"/>
          </a:p>
          <a:p>
            <a:pPr marL="0" indent="0">
              <a:lnSpc>
                <a:spcPct val="110000"/>
              </a:lnSpc>
              <a:buNone/>
            </a:pPr>
            <a:r>
              <a:rPr lang="en-GB" dirty="0"/>
              <a:t>The scenario imagines a chance encounter with an important decision-maker in an elevator. Given the short duration of an elevator ride, typically 30 seconds to two minutes, the entrepreneur must concisely and persuasively convey the key aspects of their idea, making a memorable impact on the listener.</a:t>
            </a:r>
          </a:p>
        </p:txBody>
      </p:sp>
      <p:sp>
        <p:nvSpPr>
          <p:cNvPr id="4" name="Footer Placeholder 2">
            <a:extLst>
              <a:ext uri="{FF2B5EF4-FFF2-40B4-BE49-F238E27FC236}">
                <a16:creationId xmlns:a16="http://schemas.microsoft.com/office/drawing/2014/main" id="{6CD1AA34-0741-DF7C-7554-B91C83262740}"/>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6728789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37445-A33D-B073-E41C-2F47A7A32533}"/>
              </a:ext>
            </a:extLst>
          </p:cNvPr>
          <p:cNvSpPr>
            <a:spLocks noGrp="1"/>
          </p:cNvSpPr>
          <p:nvPr>
            <p:ph type="title"/>
          </p:nvPr>
        </p:nvSpPr>
        <p:spPr/>
        <p:txBody>
          <a:bodyPr/>
          <a:lstStyle/>
          <a:p>
            <a:r>
              <a:rPr lang="en-GB" b="1" dirty="0"/>
              <a:t>Modern elevator pitches</a:t>
            </a:r>
          </a:p>
        </p:txBody>
      </p:sp>
      <p:sp>
        <p:nvSpPr>
          <p:cNvPr id="3" name="Content Placeholder 2">
            <a:extLst>
              <a:ext uri="{FF2B5EF4-FFF2-40B4-BE49-F238E27FC236}">
                <a16:creationId xmlns:a16="http://schemas.microsoft.com/office/drawing/2014/main" id="{CBC9A36C-62EA-3CCD-3CE5-749DF9B0820C}"/>
              </a:ext>
            </a:extLst>
          </p:cNvPr>
          <p:cNvSpPr>
            <a:spLocks noGrp="1"/>
          </p:cNvSpPr>
          <p:nvPr>
            <p:ph idx="1"/>
          </p:nvPr>
        </p:nvSpPr>
        <p:spPr/>
        <p:txBody>
          <a:bodyPr>
            <a:normAutofit lnSpcReduction="10000"/>
          </a:bodyPr>
          <a:lstStyle/>
          <a:p>
            <a:pPr marL="0" indent="0">
              <a:lnSpc>
                <a:spcPct val="100000"/>
              </a:lnSpc>
              <a:buNone/>
            </a:pPr>
            <a:r>
              <a:rPr lang="en-GB" dirty="0"/>
              <a:t>An effective elevator pitch:</a:t>
            </a:r>
          </a:p>
          <a:p>
            <a:pPr>
              <a:lnSpc>
                <a:spcPct val="100000"/>
              </a:lnSpc>
            </a:pPr>
            <a:r>
              <a:rPr lang="en-GB" dirty="0"/>
              <a:t>is delivered within a short time frame, typically 30 seconds to two minutes</a:t>
            </a:r>
          </a:p>
          <a:p>
            <a:pPr>
              <a:lnSpc>
                <a:spcPct val="100000"/>
              </a:lnSpc>
            </a:pPr>
            <a:r>
              <a:rPr lang="en-GB" dirty="0"/>
              <a:t>clearly communicates the core idea, problem or value proposition</a:t>
            </a:r>
          </a:p>
          <a:p>
            <a:pPr>
              <a:lnSpc>
                <a:spcPct val="100000"/>
              </a:lnSpc>
            </a:pPr>
            <a:r>
              <a:rPr lang="en-GB" dirty="0"/>
              <a:t>leaves a lasting impression on the listener</a:t>
            </a:r>
          </a:p>
          <a:p>
            <a:pPr>
              <a:lnSpc>
                <a:spcPct val="100000"/>
              </a:lnSpc>
            </a:pPr>
            <a:r>
              <a:rPr lang="en-GB" dirty="0"/>
              <a:t>is tailored to the specific audience and situation</a:t>
            </a:r>
          </a:p>
          <a:p>
            <a:pPr>
              <a:lnSpc>
                <a:spcPct val="100000"/>
              </a:lnSpc>
            </a:pPr>
            <a:r>
              <a:rPr lang="en-GB" dirty="0"/>
              <a:t>encourages the listener to take the next step, such as requesting more information or arranging a follow-up meeting.</a:t>
            </a:r>
          </a:p>
        </p:txBody>
      </p:sp>
      <p:sp>
        <p:nvSpPr>
          <p:cNvPr id="4" name="Footer Placeholder 2">
            <a:extLst>
              <a:ext uri="{FF2B5EF4-FFF2-40B4-BE49-F238E27FC236}">
                <a16:creationId xmlns:a16="http://schemas.microsoft.com/office/drawing/2014/main" id="{28FFE679-F32E-D390-7433-2838774E387D}"/>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3586207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86EC-6E4F-B06D-3583-B8B36C13E774}"/>
              </a:ext>
            </a:extLst>
          </p:cNvPr>
          <p:cNvSpPr>
            <a:spLocks noGrp="1"/>
          </p:cNvSpPr>
          <p:nvPr>
            <p:ph type="title"/>
          </p:nvPr>
        </p:nvSpPr>
        <p:spPr/>
        <p:txBody>
          <a:bodyPr/>
          <a:lstStyle/>
          <a:p>
            <a:r>
              <a:rPr lang="en-GB" b="1" dirty="0"/>
              <a:t>Example elevator pitch</a:t>
            </a:r>
          </a:p>
        </p:txBody>
      </p:sp>
      <p:sp>
        <p:nvSpPr>
          <p:cNvPr id="3" name="Content Placeholder 2">
            <a:extLst>
              <a:ext uri="{FF2B5EF4-FFF2-40B4-BE49-F238E27FC236}">
                <a16:creationId xmlns:a16="http://schemas.microsoft.com/office/drawing/2014/main" id="{CA94A577-30D3-65CE-F3E2-2EBC05B7C00B}"/>
              </a:ext>
            </a:extLst>
          </p:cNvPr>
          <p:cNvSpPr>
            <a:spLocks noGrp="1"/>
          </p:cNvSpPr>
          <p:nvPr>
            <p:ph idx="1"/>
          </p:nvPr>
        </p:nvSpPr>
        <p:spPr>
          <a:xfrm>
            <a:off x="838200" y="1825625"/>
            <a:ext cx="5435009" cy="4351338"/>
          </a:xfrm>
        </p:spPr>
        <p:txBody>
          <a:bodyPr>
            <a:normAutofit/>
          </a:bodyPr>
          <a:lstStyle/>
          <a:p>
            <a:pPr marL="0" indent="0">
              <a:lnSpc>
                <a:spcPct val="100000"/>
              </a:lnSpc>
              <a:buNone/>
            </a:pPr>
            <a:r>
              <a:rPr lang="en-GB" dirty="0"/>
              <a:t>We should invest in accessibility to attract and retain high-quality staff and support local students to attend the college.</a:t>
            </a:r>
          </a:p>
        </p:txBody>
      </p:sp>
      <p:pic>
        <p:nvPicPr>
          <p:cNvPr id="5" name="Picture 4">
            <a:extLst>
              <a:ext uri="{FF2B5EF4-FFF2-40B4-BE49-F238E27FC236}">
                <a16:creationId xmlns:a16="http://schemas.microsoft.com/office/drawing/2014/main" id="{843638BD-765C-9591-4A69-C7A5C529EC1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74454" y="702406"/>
            <a:ext cx="4179346" cy="5790469"/>
          </a:xfrm>
          <a:prstGeom prst="rect">
            <a:avLst/>
          </a:prstGeom>
        </p:spPr>
      </p:pic>
      <p:sp>
        <p:nvSpPr>
          <p:cNvPr id="4" name="Footer Placeholder 2">
            <a:extLst>
              <a:ext uri="{FF2B5EF4-FFF2-40B4-BE49-F238E27FC236}">
                <a16:creationId xmlns:a16="http://schemas.microsoft.com/office/drawing/2014/main" id="{1E14BA87-B40A-46A2-0420-E5ACCCC92DC7}"/>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4467872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0DD7E-9111-6845-FD1D-6AF233094285}"/>
              </a:ext>
            </a:extLst>
          </p:cNvPr>
          <p:cNvSpPr>
            <a:spLocks noGrp="1"/>
          </p:cNvSpPr>
          <p:nvPr>
            <p:ph type="title"/>
          </p:nvPr>
        </p:nvSpPr>
        <p:spPr/>
        <p:txBody>
          <a:bodyPr/>
          <a:lstStyle/>
          <a:p>
            <a:r>
              <a:rPr lang="en-GB" b="1" dirty="0"/>
              <a:t>Key elements of this elevator pitch</a:t>
            </a:r>
          </a:p>
        </p:txBody>
      </p:sp>
      <p:sp>
        <p:nvSpPr>
          <p:cNvPr id="3" name="Content Placeholder 2">
            <a:extLst>
              <a:ext uri="{FF2B5EF4-FFF2-40B4-BE49-F238E27FC236}">
                <a16:creationId xmlns:a16="http://schemas.microsoft.com/office/drawing/2014/main" id="{40604578-D2E7-5F96-7E08-B5C4788E1843}"/>
              </a:ext>
            </a:extLst>
          </p:cNvPr>
          <p:cNvSpPr>
            <a:spLocks noGrp="1"/>
          </p:cNvSpPr>
          <p:nvPr>
            <p:ph idx="1"/>
          </p:nvPr>
        </p:nvSpPr>
        <p:spPr/>
        <p:txBody>
          <a:bodyPr/>
          <a:lstStyle/>
          <a:p>
            <a:pPr marL="0" indent="0">
              <a:lnSpc>
                <a:spcPct val="100000"/>
              </a:lnSpc>
              <a:buNone/>
            </a:pPr>
            <a:r>
              <a:rPr lang="en-GB" dirty="0"/>
              <a:t>This elevator pitch:</a:t>
            </a:r>
          </a:p>
          <a:p>
            <a:pPr>
              <a:lnSpc>
                <a:spcPct val="100000"/>
              </a:lnSpc>
            </a:pPr>
            <a:r>
              <a:rPr lang="en-GB" dirty="0"/>
              <a:t>highlights the importance and benefits of accessibility</a:t>
            </a:r>
          </a:p>
          <a:p>
            <a:pPr>
              <a:lnSpc>
                <a:spcPct val="100000"/>
              </a:lnSpc>
            </a:pPr>
            <a:r>
              <a:rPr lang="en-GB" dirty="0"/>
              <a:t>appeals to stakeholders’ values around inclusion and equality</a:t>
            </a:r>
          </a:p>
          <a:p>
            <a:pPr>
              <a:lnSpc>
                <a:spcPct val="100000"/>
              </a:lnSpc>
            </a:pPr>
            <a:r>
              <a:rPr lang="en-GB" dirty="0"/>
              <a:t>appeals to local stakeholders.</a:t>
            </a:r>
          </a:p>
        </p:txBody>
      </p:sp>
      <p:sp>
        <p:nvSpPr>
          <p:cNvPr id="4" name="Footer Placeholder 2">
            <a:extLst>
              <a:ext uri="{FF2B5EF4-FFF2-40B4-BE49-F238E27FC236}">
                <a16:creationId xmlns:a16="http://schemas.microsoft.com/office/drawing/2014/main" id="{293FEFE5-37BA-A254-F54E-139BA172E91E}"/>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8051244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A472-A44A-554A-B0BF-9121F6F8020B}"/>
              </a:ext>
            </a:extLst>
          </p:cNvPr>
          <p:cNvSpPr>
            <a:spLocks noGrp="1"/>
          </p:cNvSpPr>
          <p:nvPr>
            <p:ph type="title"/>
          </p:nvPr>
        </p:nvSpPr>
        <p:spPr/>
        <p:txBody>
          <a:bodyPr/>
          <a:lstStyle/>
          <a:p>
            <a:r>
              <a:rPr lang="en-GB" b="1" dirty="0">
                <a:cs typeface="Arial"/>
              </a:rPr>
              <a:t>Elevator pitch activity</a:t>
            </a:r>
            <a:endParaRPr lang="en-GB" dirty="0"/>
          </a:p>
        </p:txBody>
      </p:sp>
      <p:sp>
        <p:nvSpPr>
          <p:cNvPr id="3" name="Content Placeholder 2">
            <a:extLst>
              <a:ext uri="{FF2B5EF4-FFF2-40B4-BE49-F238E27FC236}">
                <a16:creationId xmlns:a16="http://schemas.microsoft.com/office/drawing/2014/main" id="{880CAF79-8587-8651-A1B4-6C8DE980434C}"/>
              </a:ext>
            </a:extLst>
          </p:cNvPr>
          <p:cNvSpPr>
            <a:spLocks noGrp="1"/>
          </p:cNvSpPr>
          <p:nvPr>
            <p:ph idx="1"/>
          </p:nvPr>
        </p:nvSpPr>
        <p:spPr/>
        <p:txBody>
          <a:bodyPr>
            <a:normAutofit/>
          </a:bodyPr>
          <a:lstStyle/>
          <a:p>
            <a:pPr marL="0" indent="0">
              <a:lnSpc>
                <a:spcPct val="100000"/>
              </a:lnSpc>
              <a:buNone/>
            </a:pPr>
            <a:r>
              <a:rPr lang="en-GB" dirty="0">
                <a:effectLst/>
                <a:latin typeface="Arial" panose="020B0604020202020204" pitchFamily="34" charset="0"/>
                <a:ea typeface="Calibri" panose="020F0502020204030204" pitchFamily="34" charset="0"/>
                <a:cs typeface="Arial" panose="020B0604020202020204" pitchFamily="34" charset="0"/>
              </a:rPr>
              <a:t>Choose one of the issues from the issue cards from the previous activity and note its characteristics and cost.</a:t>
            </a:r>
          </a:p>
          <a:p>
            <a:pPr marL="0" indent="0">
              <a:lnSpc>
                <a:spcPct val="100000"/>
              </a:lnSpc>
              <a:buNone/>
            </a:pPr>
            <a:endParaRPr lang="en-GB"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buNone/>
            </a:pPr>
            <a:r>
              <a:rPr lang="en-GB" dirty="0">
                <a:effectLst/>
                <a:latin typeface="Arial" panose="020B0604020202020204" pitchFamily="34" charset="0"/>
                <a:ea typeface="Calibri" panose="020F0502020204030204" pitchFamily="34" charset="0"/>
              </a:rPr>
              <a:t>Prepare a concise 30-second elevator pitch to convince a key decision-maker (rest of class) to allocate the extra funds.</a:t>
            </a:r>
            <a:endParaRPr lang="en-GB"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Footer Placeholder 2">
            <a:extLst>
              <a:ext uri="{FF2B5EF4-FFF2-40B4-BE49-F238E27FC236}">
                <a16:creationId xmlns:a16="http://schemas.microsoft.com/office/drawing/2014/main" id="{BA8A7CFE-D4C1-582C-78F2-EB0A6D1DDA62}"/>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5776961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2A4C9-7546-8622-6A0E-32A56F4BD19C}"/>
              </a:ext>
            </a:extLst>
          </p:cNvPr>
          <p:cNvSpPr>
            <a:spLocks noGrp="1"/>
          </p:cNvSpPr>
          <p:nvPr>
            <p:ph type="title"/>
          </p:nvPr>
        </p:nvSpPr>
        <p:spPr/>
        <p:txBody>
          <a:bodyPr/>
          <a:lstStyle/>
          <a:p>
            <a:r>
              <a:rPr lang="en-US" b="1" dirty="0">
                <a:cs typeface="Arial"/>
              </a:rPr>
              <a:t>Elevator pitch presentation activity</a:t>
            </a:r>
          </a:p>
        </p:txBody>
      </p:sp>
      <p:sp>
        <p:nvSpPr>
          <p:cNvPr id="3" name="Content Placeholder 2">
            <a:extLst>
              <a:ext uri="{FF2B5EF4-FFF2-40B4-BE49-F238E27FC236}">
                <a16:creationId xmlns:a16="http://schemas.microsoft.com/office/drawing/2014/main" id="{350BD070-B1D0-0B8B-DCF7-6F696F269CD1}"/>
              </a:ext>
            </a:extLst>
          </p:cNvPr>
          <p:cNvSpPr>
            <a:spLocks noGrp="1"/>
          </p:cNvSpPr>
          <p:nvPr>
            <p:ph idx="1"/>
          </p:nvPr>
        </p:nvSpPr>
        <p:spPr/>
        <p:txBody>
          <a:bodyPr>
            <a:normAutofit/>
          </a:bodyPr>
          <a:lstStyle/>
          <a:p>
            <a:pPr marL="0" indent="0">
              <a:lnSpc>
                <a:spcPct val="100000"/>
              </a:lnSpc>
              <a:buNone/>
            </a:pPr>
            <a:r>
              <a:rPr lang="en-GB" dirty="0">
                <a:effectLst/>
                <a:latin typeface="Arial" panose="020B0604020202020204" pitchFamily="34" charset="0"/>
                <a:ea typeface="Calibri" panose="020F0502020204030204" pitchFamily="34" charset="0"/>
                <a:cs typeface="Arial" panose="020B0604020202020204" pitchFamily="34" charset="0"/>
              </a:rPr>
              <a:t>Deliver your elevator pitch to the whole class.</a:t>
            </a:r>
          </a:p>
          <a:p>
            <a:pPr marL="0" indent="0">
              <a:lnSpc>
                <a:spcPct val="100000"/>
              </a:lnSpc>
              <a:buNone/>
            </a:pPr>
            <a:endParaRPr lang="en-GB"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buNone/>
            </a:pPr>
            <a:r>
              <a:rPr lang="en-GB" dirty="0">
                <a:effectLst/>
                <a:latin typeface="Arial" panose="020B0604020202020204" pitchFamily="34" charset="0"/>
                <a:ea typeface="Calibri" panose="020F0502020204030204" pitchFamily="34" charset="0"/>
                <a:cs typeface="Arial" panose="020B0604020202020204" pitchFamily="34" charset="0"/>
              </a:rPr>
              <a:t>Listen to other elevator pitches and write notes about which arguments you find most effective and why.</a:t>
            </a:r>
          </a:p>
          <a:p>
            <a:pPr marL="0" indent="0">
              <a:lnSpc>
                <a:spcPct val="100000"/>
              </a:lnSpc>
              <a:buNone/>
            </a:pPr>
            <a:endParaRPr lang="en-GB"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buNone/>
            </a:pPr>
            <a:r>
              <a:rPr lang="en-GB" dirty="0">
                <a:latin typeface="Arial" panose="020B0604020202020204" pitchFamily="34" charset="0"/>
                <a:ea typeface="Calibri" panose="020F0502020204030204" pitchFamily="34" charset="0"/>
              </a:rPr>
              <a:t>The c</a:t>
            </a:r>
            <a:r>
              <a:rPr lang="en-GB" dirty="0">
                <a:effectLst/>
                <a:latin typeface="Arial" panose="020B0604020202020204" pitchFamily="34" charset="0"/>
                <a:ea typeface="Calibri" panose="020F0502020204030204" pitchFamily="34" charset="0"/>
              </a:rPr>
              <a:t>lass votes on the most compelling elevator pitch, placing votes into the </a:t>
            </a:r>
            <a:r>
              <a:rPr lang="en-GB" b="1" dirty="0">
                <a:effectLst/>
                <a:latin typeface="Arial" panose="020B0604020202020204" pitchFamily="34" charset="0"/>
                <a:ea typeface="Calibri" panose="020F0502020204030204" pitchFamily="34" charset="0"/>
              </a:rPr>
              <a:t>ballot box</a:t>
            </a:r>
            <a:r>
              <a:rPr lang="en-GB" dirty="0">
                <a:effectLst/>
                <a:latin typeface="Arial" panose="020B0604020202020204" pitchFamily="34" charset="0"/>
                <a:ea typeface="Calibri" panose="020F0502020204030204" pitchFamily="34" charset="0"/>
              </a:rPr>
              <a:t>.</a:t>
            </a:r>
            <a:endParaRPr lang="en-US" sz="4000" dirty="0"/>
          </a:p>
        </p:txBody>
      </p:sp>
      <p:sp>
        <p:nvSpPr>
          <p:cNvPr id="4" name="Footer Placeholder 2">
            <a:extLst>
              <a:ext uri="{FF2B5EF4-FFF2-40B4-BE49-F238E27FC236}">
                <a16:creationId xmlns:a16="http://schemas.microsoft.com/office/drawing/2014/main" id="{680D585C-4A22-82FB-6165-AABC6175EEB0}"/>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909981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p:txBody>
          <a:bodyPr/>
          <a:lstStyle/>
          <a:p>
            <a:r>
              <a:rPr lang="en-US" b="1" dirty="0"/>
              <a:t>Project stakeholders in construction</a:t>
            </a:r>
          </a:p>
        </p:txBody>
      </p:sp>
      <p:sp>
        <p:nvSpPr>
          <p:cNvPr id="3" name="Content Placeholder"/>
          <p:cNvSpPr>
            <a:spLocks noGrp="1"/>
          </p:cNvSpPr>
          <p:nvPr>
            <p:ph idx="1"/>
          </p:nvPr>
        </p:nvSpPr>
        <p:spPr/>
        <p:txBody>
          <a:bodyPr/>
          <a:lstStyle/>
          <a:p>
            <a:pPr lvl="0"/>
            <a:r>
              <a:rPr lang="en-GB" dirty="0"/>
              <a:t>project owner/client</a:t>
            </a:r>
          </a:p>
          <a:p>
            <a:pPr lvl="0"/>
            <a:r>
              <a:rPr lang="en-GB" dirty="0"/>
              <a:t>architects and designers</a:t>
            </a:r>
          </a:p>
          <a:p>
            <a:pPr lvl="0"/>
            <a:r>
              <a:rPr lang="en-GB" dirty="0"/>
              <a:t>engineers</a:t>
            </a:r>
          </a:p>
          <a:p>
            <a:pPr lvl="0"/>
            <a:r>
              <a:rPr lang="en-GB" dirty="0"/>
              <a:t>construction managers and contractors</a:t>
            </a:r>
          </a:p>
          <a:p>
            <a:pPr lvl="0"/>
            <a:r>
              <a:rPr lang="en-GB" dirty="0"/>
              <a:t>subcontractors and suppliers</a:t>
            </a:r>
          </a:p>
          <a:p>
            <a:pPr lvl="0"/>
            <a:r>
              <a:rPr lang="en-GB" dirty="0"/>
              <a:t>local government and regulatory agencies.</a:t>
            </a:r>
          </a:p>
          <a:p>
            <a:pPr lvl="0"/>
            <a:endParaRPr lang="en-GB" dirty="0"/>
          </a:p>
          <a:p>
            <a:pPr marL="0" lvl="0" indent="0">
              <a:buNone/>
            </a:pPr>
            <a:r>
              <a:rPr lang="en-GB" dirty="0"/>
              <a:t>If you have missed any of these, please add them to your list.</a:t>
            </a:r>
            <a:endParaRPr lang="en-US" dirty="0"/>
          </a:p>
        </p:txBody>
      </p:sp>
      <p:sp>
        <p:nvSpPr>
          <p:cNvPr id="4" name="Footer Placeholder 2">
            <a:extLst>
              <a:ext uri="{FF2B5EF4-FFF2-40B4-BE49-F238E27FC236}">
                <a16:creationId xmlns:a16="http://schemas.microsoft.com/office/drawing/2014/main" id="{385699B8-C2E6-B3B8-79E5-DC0C7C6B95C4}"/>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BD102-3B40-BB29-0AFC-D8F938A28D49}"/>
              </a:ext>
            </a:extLst>
          </p:cNvPr>
          <p:cNvSpPr>
            <a:spLocks noGrp="1"/>
          </p:cNvSpPr>
          <p:nvPr>
            <p:ph type="title"/>
          </p:nvPr>
        </p:nvSpPr>
        <p:spPr/>
        <p:txBody>
          <a:bodyPr/>
          <a:lstStyle/>
          <a:p>
            <a:r>
              <a:rPr lang="en-GB" b="1" dirty="0"/>
              <a:t>Class activity</a:t>
            </a:r>
          </a:p>
        </p:txBody>
      </p:sp>
      <p:sp>
        <p:nvSpPr>
          <p:cNvPr id="3" name="Content Placeholder 2">
            <a:extLst>
              <a:ext uri="{FF2B5EF4-FFF2-40B4-BE49-F238E27FC236}">
                <a16:creationId xmlns:a16="http://schemas.microsoft.com/office/drawing/2014/main" id="{7C06D409-8E70-583C-79D6-19498F880541}"/>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GB" dirty="0">
                <a:effectLst/>
                <a:latin typeface="Arial" panose="020B0604020202020204" pitchFamily="34" charset="0"/>
                <a:ea typeface="Calibri" panose="020F0502020204030204" pitchFamily="34" charset="0"/>
                <a:cs typeface="Arial" panose="020B0604020202020204" pitchFamily="34" charset="0"/>
              </a:rPr>
              <a:t>Count ballots.</a:t>
            </a:r>
          </a:p>
          <a:p>
            <a:pPr marL="0" indent="0">
              <a:lnSpc>
                <a:spcPct val="100000"/>
              </a:lnSpc>
              <a:buNone/>
            </a:pPr>
            <a:endParaRPr lang="en-GB" dirty="0">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buNone/>
            </a:pPr>
            <a:r>
              <a:rPr lang="en-GB" dirty="0">
                <a:latin typeface="Arial" panose="020B0604020202020204" pitchFamily="34" charset="0"/>
                <a:ea typeface="Calibri" panose="020F0502020204030204" pitchFamily="34" charset="0"/>
                <a:cs typeface="Arial" panose="020B0604020202020204" pitchFamily="34" charset="0"/>
              </a:rPr>
              <a:t>Share which cause got the most votes.</a:t>
            </a:r>
          </a:p>
          <a:p>
            <a:pPr marL="0" indent="0">
              <a:lnSpc>
                <a:spcPct val="100000"/>
              </a:lnSpc>
              <a:buNone/>
            </a:pPr>
            <a:endParaRPr lang="en-GB"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buNone/>
            </a:pPr>
            <a:r>
              <a:rPr lang="en-GB" dirty="0">
                <a:effectLst/>
                <a:latin typeface="Arial" panose="020B0604020202020204" pitchFamily="34" charset="0"/>
                <a:ea typeface="Calibri" panose="020F0502020204030204" pitchFamily="34" charset="0"/>
                <a:cs typeface="Arial" panose="020B0604020202020204" pitchFamily="34" charset="0"/>
              </a:rPr>
              <a:t>Discuss the differences between community presentations and elevator pitches.</a:t>
            </a:r>
          </a:p>
          <a:p>
            <a:pPr marL="0" indent="0">
              <a:lnSpc>
                <a:spcPct val="100000"/>
              </a:lnSpc>
              <a:buNone/>
            </a:pPr>
            <a:endParaRPr lang="en-GB" dirty="0">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buNone/>
            </a:pPr>
            <a:endParaRPr lang="en-GB"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Footer Placeholder 2">
            <a:extLst>
              <a:ext uri="{FF2B5EF4-FFF2-40B4-BE49-F238E27FC236}">
                <a16:creationId xmlns:a16="http://schemas.microsoft.com/office/drawing/2014/main" id="{8F6B0B85-8996-4EF9-B6D5-4D36767C28DE}"/>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6695260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D747-B080-8FBB-0FD0-0AB672C7FA42}"/>
              </a:ext>
            </a:extLst>
          </p:cNvPr>
          <p:cNvSpPr>
            <a:spLocks noGrp="1"/>
          </p:cNvSpPr>
          <p:nvPr>
            <p:ph type="title"/>
          </p:nvPr>
        </p:nvSpPr>
        <p:spPr/>
        <p:txBody>
          <a:bodyPr/>
          <a:lstStyle/>
          <a:p>
            <a:r>
              <a:rPr lang="en-US" b="1" dirty="0">
                <a:cs typeface="Arial"/>
              </a:rPr>
              <a:t>Summary</a:t>
            </a:r>
            <a:endParaRPr lang="en-US" dirty="0"/>
          </a:p>
        </p:txBody>
      </p:sp>
      <p:sp>
        <p:nvSpPr>
          <p:cNvPr id="3" name="Content Placeholder 2">
            <a:extLst>
              <a:ext uri="{FF2B5EF4-FFF2-40B4-BE49-F238E27FC236}">
                <a16:creationId xmlns:a16="http://schemas.microsoft.com/office/drawing/2014/main" id="{5E4A0AD4-7378-6DAF-2C49-D4D79D754CFB}"/>
              </a:ext>
            </a:extLst>
          </p:cNvPr>
          <p:cNvSpPr>
            <a:spLocks noGrp="1"/>
          </p:cNvSpPr>
          <p:nvPr>
            <p:ph idx="1"/>
          </p:nvPr>
        </p:nvSpPr>
        <p:spPr/>
        <p:txBody>
          <a:bodyPr vert="horz" lIns="91440" tIns="45720" rIns="91440" bIns="45720" rtlCol="0" anchor="t">
            <a:normAutofit lnSpcReduction="10000"/>
          </a:bodyPr>
          <a:lstStyle/>
          <a:p>
            <a:pPr marL="0" indent="0">
              <a:lnSpc>
                <a:spcPct val="100000"/>
              </a:lnSpc>
              <a:buNone/>
            </a:pPr>
            <a:r>
              <a:rPr lang="en-GB" dirty="0"/>
              <a:t>In this lesson, you:</a:t>
            </a:r>
          </a:p>
          <a:p>
            <a:pPr>
              <a:lnSpc>
                <a:spcPct val="100000"/>
              </a:lnSpc>
            </a:pPr>
            <a:r>
              <a:rPr lang="en-GB" dirty="0"/>
              <a:t>learnt about the importance of persuasive speaking in addressing project challenges</a:t>
            </a:r>
          </a:p>
          <a:p>
            <a:pPr>
              <a:lnSpc>
                <a:spcPct val="100000"/>
              </a:lnSpc>
            </a:pPr>
            <a:r>
              <a:rPr lang="en-GB" dirty="0"/>
              <a:t>worked in pairs to create persuasive arguments</a:t>
            </a:r>
          </a:p>
          <a:p>
            <a:pPr>
              <a:lnSpc>
                <a:spcPct val="100000"/>
              </a:lnSpc>
            </a:pPr>
            <a:r>
              <a:rPr lang="en-GB" dirty="0"/>
              <a:t>presented arguments to stakeholder groups, answered questions and rebutted challenges</a:t>
            </a:r>
          </a:p>
          <a:p>
            <a:pPr>
              <a:lnSpc>
                <a:spcPct val="100000"/>
              </a:lnSpc>
            </a:pPr>
            <a:r>
              <a:rPr lang="en-GB" dirty="0"/>
              <a:t>prepared an elevator pitch and delivered it</a:t>
            </a:r>
          </a:p>
          <a:p>
            <a:pPr>
              <a:lnSpc>
                <a:spcPct val="100000"/>
              </a:lnSpc>
            </a:pPr>
            <a:r>
              <a:rPr lang="en-GB" dirty="0"/>
              <a:t>discussed the differences between presentations to community groups and elevator pitches.</a:t>
            </a:r>
            <a:endParaRPr lang="en-US" dirty="0"/>
          </a:p>
        </p:txBody>
      </p:sp>
      <p:sp>
        <p:nvSpPr>
          <p:cNvPr id="4" name="Footer Placeholder 2">
            <a:extLst>
              <a:ext uri="{FF2B5EF4-FFF2-40B4-BE49-F238E27FC236}">
                <a16:creationId xmlns:a16="http://schemas.microsoft.com/office/drawing/2014/main" id="{8261E8CB-8932-AAA2-DD15-26A5FD23987E}"/>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74502485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7BD1-90EA-ED65-AB09-480E3D556F59}"/>
              </a:ext>
            </a:extLst>
          </p:cNvPr>
          <p:cNvSpPr>
            <a:spLocks noGrp="1"/>
          </p:cNvSpPr>
          <p:nvPr>
            <p:ph type="title"/>
          </p:nvPr>
        </p:nvSpPr>
        <p:spPr/>
        <p:txBody>
          <a:bodyPr/>
          <a:lstStyle/>
          <a:p>
            <a:r>
              <a:rPr lang="en-GB" b="1" dirty="0"/>
              <a:t>Next steps</a:t>
            </a:r>
          </a:p>
        </p:txBody>
      </p:sp>
      <p:sp>
        <p:nvSpPr>
          <p:cNvPr id="3" name="Content Placeholder 2">
            <a:extLst>
              <a:ext uri="{FF2B5EF4-FFF2-40B4-BE49-F238E27FC236}">
                <a16:creationId xmlns:a16="http://schemas.microsoft.com/office/drawing/2014/main" id="{E4AB3C89-48F6-CEEF-5893-4B5CD18BE44C}"/>
              </a:ext>
            </a:extLst>
          </p:cNvPr>
          <p:cNvSpPr>
            <a:spLocks noGrp="1"/>
          </p:cNvSpPr>
          <p:nvPr>
            <p:ph idx="1"/>
          </p:nvPr>
        </p:nvSpPr>
        <p:spPr/>
        <p:txBody>
          <a:bodyPr/>
          <a:lstStyle/>
          <a:p>
            <a:pPr marL="0" indent="0">
              <a:lnSpc>
                <a:spcPct val="100000"/>
              </a:lnSpc>
              <a:buNone/>
            </a:pPr>
            <a:r>
              <a:rPr lang="en-GB" dirty="0"/>
              <a:t>Record yourself giving a speech, then play it back and identify areas for improvement. </a:t>
            </a:r>
          </a:p>
          <a:p>
            <a:pPr marL="0" indent="0">
              <a:lnSpc>
                <a:spcPct val="100000"/>
              </a:lnSpc>
              <a:buNone/>
            </a:pPr>
            <a:endParaRPr lang="en-GB" dirty="0"/>
          </a:p>
          <a:p>
            <a:pPr marL="0" indent="0">
              <a:lnSpc>
                <a:spcPct val="100000"/>
              </a:lnSpc>
              <a:buNone/>
            </a:pPr>
            <a:r>
              <a:rPr lang="en-GB" dirty="0"/>
              <a:t>Research and watch effective speakers, such as presenters of TED Talks. Review the techniques used and practise them.</a:t>
            </a:r>
          </a:p>
          <a:p>
            <a:pPr marL="0" indent="0">
              <a:lnSpc>
                <a:spcPct val="100000"/>
              </a:lnSpc>
              <a:buNone/>
            </a:pPr>
            <a:endParaRPr lang="en-GB" dirty="0"/>
          </a:p>
        </p:txBody>
      </p:sp>
      <p:sp>
        <p:nvSpPr>
          <p:cNvPr id="4" name="Footer Placeholder 2">
            <a:extLst>
              <a:ext uri="{FF2B5EF4-FFF2-40B4-BE49-F238E27FC236}">
                <a16:creationId xmlns:a16="http://schemas.microsoft.com/office/drawing/2014/main" id="{DB942CD7-41C2-506D-5301-857892119208}"/>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2383859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dirty="0">
                <a:cs typeface="Arial" panose="020B0604020202020204" pitchFamily="34" charset="0"/>
              </a:rPr>
              <a:t>09</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chor="t">
            <a:normAutofit fontScale="70000" lnSpcReduction="20000"/>
          </a:bodyPr>
          <a:lstStyle/>
          <a:p>
            <a:pPr>
              <a:lnSpc>
                <a:spcPct val="120000"/>
              </a:lnSpc>
            </a:pPr>
            <a:r>
              <a:rPr lang="en-US" dirty="0">
                <a:latin typeface="Arial" panose="020B0604020202020204" pitchFamily="34" charset="0"/>
                <a:cs typeface="Arial" panose="020B0604020202020204" pitchFamily="34" charset="0"/>
              </a:rPr>
              <a:t>Session 9</a:t>
            </a:r>
          </a:p>
          <a:p>
            <a:pPr>
              <a:lnSpc>
                <a:spcPct val="120000"/>
              </a:lnSpc>
            </a:pPr>
            <a:r>
              <a:rPr lang="en-US" dirty="0">
                <a:latin typeface="Arial" panose="020B0604020202020204" pitchFamily="34" charset="0"/>
                <a:cs typeface="Arial" panose="020B0604020202020204" pitchFamily="34" charset="0"/>
              </a:rPr>
              <a:t>Adapting writing and speaking</a:t>
            </a:r>
          </a:p>
        </p:txBody>
      </p:sp>
    </p:spTree>
    <p:extLst>
      <p:ext uri="{BB962C8B-B14F-4D97-AF65-F5344CB8AC3E}">
        <p14:creationId xmlns:p14="http://schemas.microsoft.com/office/powerpoint/2010/main" val="5464487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63C93-C698-6CD1-DC83-9275E41BBE1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2EA5707-63F2-101C-9C21-A3302F5C9635}"/>
              </a:ext>
            </a:extLst>
          </p:cNvPr>
          <p:cNvSpPr>
            <a:spLocks noGrp="1"/>
          </p:cNvSpPr>
          <p:nvPr>
            <p:ph type="ctrTitle"/>
          </p:nvPr>
        </p:nvSpPr>
        <p:spPr/>
        <p:txBody>
          <a:bodyPr>
            <a:normAutofit/>
          </a:bodyPr>
          <a:lstStyle/>
          <a:p>
            <a:r>
              <a:rPr lang="en-GB" b="1" dirty="0"/>
              <a:t>Adapting writing and speaking</a:t>
            </a:r>
            <a:endParaRPr b="1" dirty="0"/>
          </a:p>
        </p:txBody>
      </p:sp>
      <p:sp>
        <p:nvSpPr>
          <p:cNvPr id="3" name="Content Placeholder">
            <a:extLst>
              <a:ext uri="{FF2B5EF4-FFF2-40B4-BE49-F238E27FC236}">
                <a16:creationId xmlns:a16="http://schemas.microsoft.com/office/drawing/2014/main" id="{60BCEFE1-ED04-592B-581C-1DF1FCF37815}"/>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US" dirty="0"/>
              <a:t>By the end of this session, you will be able to:</a:t>
            </a:r>
          </a:p>
          <a:p>
            <a:pPr>
              <a:lnSpc>
                <a:spcPct val="100000"/>
              </a:lnSpc>
            </a:pPr>
            <a:r>
              <a:rPr lang="en-US" dirty="0">
                <a:cs typeface="Arial"/>
              </a:rPr>
              <a:t>write a press release for a project</a:t>
            </a:r>
          </a:p>
          <a:p>
            <a:pPr>
              <a:lnSpc>
                <a:spcPct val="100000"/>
              </a:lnSpc>
            </a:pPr>
            <a:r>
              <a:rPr lang="en-US" dirty="0">
                <a:cs typeface="Arial"/>
              </a:rPr>
              <a:t>adapt the message from the press release for a group of investors as a speech and a presentation. </a:t>
            </a:r>
          </a:p>
          <a:p>
            <a:pPr marL="0" indent="0">
              <a:lnSpc>
                <a:spcPct val="100000"/>
              </a:lnSpc>
              <a:buNone/>
            </a:pPr>
            <a:endParaRPr lang="en-US" dirty="0">
              <a:cs typeface="Arial"/>
            </a:endParaRPr>
          </a:p>
        </p:txBody>
      </p:sp>
      <p:sp>
        <p:nvSpPr>
          <p:cNvPr id="4" name="Footer Placeholder 2">
            <a:extLst>
              <a:ext uri="{FF2B5EF4-FFF2-40B4-BE49-F238E27FC236}">
                <a16:creationId xmlns:a16="http://schemas.microsoft.com/office/drawing/2014/main" id="{CD715401-D93F-874B-24EE-0E22EB6BB420}"/>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0273937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0477-84BC-D991-01E6-21750FA94C71}"/>
              </a:ext>
            </a:extLst>
          </p:cNvPr>
          <p:cNvSpPr>
            <a:spLocks noGrp="1"/>
          </p:cNvSpPr>
          <p:nvPr>
            <p:ph type="title"/>
          </p:nvPr>
        </p:nvSpPr>
        <p:spPr/>
        <p:txBody>
          <a:bodyPr/>
          <a:lstStyle/>
          <a:p>
            <a:r>
              <a:rPr lang="en-GB" b="1" dirty="0"/>
              <a:t>Importance of adaptation</a:t>
            </a:r>
          </a:p>
        </p:txBody>
      </p:sp>
      <p:sp>
        <p:nvSpPr>
          <p:cNvPr id="3" name="Content Placeholder 2">
            <a:extLst>
              <a:ext uri="{FF2B5EF4-FFF2-40B4-BE49-F238E27FC236}">
                <a16:creationId xmlns:a16="http://schemas.microsoft.com/office/drawing/2014/main" id="{EF329D0B-B861-38E0-1958-2ABEB75B85D3}"/>
              </a:ext>
            </a:extLst>
          </p:cNvPr>
          <p:cNvSpPr>
            <a:spLocks noGrp="1"/>
          </p:cNvSpPr>
          <p:nvPr>
            <p:ph idx="1"/>
          </p:nvPr>
        </p:nvSpPr>
        <p:spPr/>
        <p:txBody>
          <a:bodyPr>
            <a:normAutofit fontScale="92500"/>
          </a:bodyPr>
          <a:lstStyle/>
          <a:p>
            <a:pPr>
              <a:lnSpc>
                <a:spcPct val="100000"/>
              </a:lnSpc>
            </a:pPr>
            <a:r>
              <a:rPr lang="en-GB" dirty="0"/>
              <a:t>Different stakeholders have different perspectives, needs and expectations.</a:t>
            </a:r>
          </a:p>
          <a:p>
            <a:pPr>
              <a:lnSpc>
                <a:spcPct val="100000"/>
              </a:lnSpc>
            </a:pPr>
            <a:r>
              <a:rPr lang="en-GB" dirty="0"/>
              <a:t>Adapt your communication style to connect with your specific audience.</a:t>
            </a:r>
          </a:p>
          <a:p>
            <a:pPr>
              <a:lnSpc>
                <a:spcPct val="100000"/>
              </a:lnSpc>
            </a:pPr>
            <a:r>
              <a:rPr lang="en-GB" dirty="0"/>
              <a:t>Consider the audience’s level of knowledge and interest in the topic.</a:t>
            </a:r>
          </a:p>
          <a:p>
            <a:pPr>
              <a:lnSpc>
                <a:spcPct val="100000"/>
              </a:lnSpc>
            </a:pPr>
            <a:r>
              <a:rPr lang="en-GB" dirty="0"/>
              <a:t>Use language, examples and analogies that will resonate with them.</a:t>
            </a:r>
          </a:p>
          <a:p>
            <a:pPr>
              <a:lnSpc>
                <a:spcPct val="100000"/>
              </a:lnSpc>
            </a:pPr>
            <a:r>
              <a:rPr lang="en-GB" dirty="0"/>
              <a:t>Adjust the level of technical detail and jargon based on the audience.</a:t>
            </a:r>
          </a:p>
          <a:p>
            <a:pPr>
              <a:lnSpc>
                <a:spcPct val="100000"/>
              </a:lnSpc>
            </a:pPr>
            <a:r>
              <a:rPr lang="en-GB" dirty="0"/>
              <a:t>Focus on the “what’s in it for me” from the audience’s perspective.</a:t>
            </a:r>
          </a:p>
        </p:txBody>
      </p:sp>
      <p:sp>
        <p:nvSpPr>
          <p:cNvPr id="4" name="Footer Placeholder 2">
            <a:extLst>
              <a:ext uri="{FF2B5EF4-FFF2-40B4-BE49-F238E27FC236}">
                <a16:creationId xmlns:a16="http://schemas.microsoft.com/office/drawing/2014/main" id="{7B96BF5B-DD6C-44C8-0448-3FD4F5150D2E}"/>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034467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92DEA-B242-F99E-C886-8615F5995B8C}"/>
              </a:ext>
            </a:extLst>
          </p:cNvPr>
          <p:cNvSpPr>
            <a:spLocks noGrp="1"/>
          </p:cNvSpPr>
          <p:nvPr>
            <p:ph type="title"/>
          </p:nvPr>
        </p:nvSpPr>
        <p:spPr/>
        <p:txBody>
          <a:bodyPr/>
          <a:lstStyle/>
          <a:p>
            <a:r>
              <a:rPr lang="en-GB" b="1" dirty="0"/>
              <a:t>Adapting communication content</a:t>
            </a:r>
          </a:p>
        </p:txBody>
      </p:sp>
      <p:sp>
        <p:nvSpPr>
          <p:cNvPr id="3" name="Content Placeholder 2">
            <a:extLst>
              <a:ext uri="{FF2B5EF4-FFF2-40B4-BE49-F238E27FC236}">
                <a16:creationId xmlns:a16="http://schemas.microsoft.com/office/drawing/2014/main" id="{66010F1E-A121-F9FC-7919-D14112EB5E65}"/>
              </a:ext>
            </a:extLst>
          </p:cNvPr>
          <p:cNvSpPr>
            <a:spLocks noGrp="1"/>
          </p:cNvSpPr>
          <p:nvPr>
            <p:ph idx="1"/>
          </p:nvPr>
        </p:nvSpPr>
        <p:spPr/>
        <p:txBody>
          <a:bodyPr/>
          <a:lstStyle/>
          <a:p>
            <a:pPr marL="0" indent="0">
              <a:lnSpc>
                <a:spcPct val="100000"/>
              </a:lnSpc>
              <a:buNone/>
            </a:pPr>
            <a:r>
              <a:rPr lang="en-GB" dirty="0"/>
              <a:t>How would you adapt communication content for:</a:t>
            </a:r>
          </a:p>
          <a:p>
            <a:pPr>
              <a:lnSpc>
                <a:spcPct val="100000"/>
              </a:lnSpc>
            </a:pPr>
            <a:r>
              <a:rPr lang="en-GB" dirty="0"/>
              <a:t>a safety briefing for workers or management</a:t>
            </a:r>
          </a:p>
          <a:p>
            <a:pPr>
              <a:lnSpc>
                <a:spcPct val="100000"/>
              </a:lnSpc>
            </a:pPr>
            <a:r>
              <a:rPr lang="en-GB" dirty="0"/>
              <a:t>a project update for a client or subcontractor</a:t>
            </a:r>
          </a:p>
          <a:p>
            <a:pPr>
              <a:lnSpc>
                <a:spcPct val="100000"/>
              </a:lnSpc>
            </a:pPr>
            <a:r>
              <a:rPr lang="en-GB" dirty="0"/>
              <a:t>a bid proposal for a public or private client</a:t>
            </a:r>
          </a:p>
          <a:p>
            <a:pPr>
              <a:lnSpc>
                <a:spcPct val="100000"/>
              </a:lnSpc>
            </a:pPr>
            <a:r>
              <a:rPr lang="en-GB" dirty="0"/>
              <a:t>a change order for a client or project team</a:t>
            </a:r>
          </a:p>
          <a:p>
            <a:pPr>
              <a:lnSpc>
                <a:spcPct val="100000"/>
              </a:lnSpc>
            </a:pPr>
            <a:r>
              <a:rPr lang="en-GB" dirty="0"/>
              <a:t>an end of project (close-down) for a client or project team?</a:t>
            </a:r>
          </a:p>
        </p:txBody>
      </p:sp>
      <p:sp>
        <p:nvSpPr>
          <p:cNvPr id="4" name="Footer Placeholder 2">
            <a:extLst>
              <a:ext uri="{FF2B5EF4-FFF2-40B4-BE49-F238E27FC236}">
                <a16:creationId xmlns:a16="http://schemas.microsoft.com/office/drawing/2014/main" id="{D3E02DB5-6879-352D-6E35-C5EA39FF8E8C}"/>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1988045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92DEA-B242-F99E-C886-8615F5995B8C}"/>
              </a:ext>
            </a:extLst>
          </p:cNvPr>
          <p:cNvSpPr>
            <a:spLocks noGrp="1"/>
          </p:cNvSpPr>
          <p:nvPr>
            <p:ph type="title"/>
          </p:nvPr>
        </p:nvSpPr>
        <p:spPr/>
        <p:txBody>
          <a:bodyPr/>
          <a:lstStyle/>
          <a:p>
            <a:r>
              <a:rPr lang="en-GB" b="1" dirty="0"/>
              <a:t>Adapting communication skills and styles</a:t>
            </a:r>
          </a:p>
        </p:txBody>
      </p:sp>
      <p:sp>
        <p:nvSpPr>
          <p:cNvPr id="3" name="Content Placeholder 2">
            <a:extLst>
              <a:ext uri="{FF2B5EF4-FFF2-40B4-BE49-F238E27FC236}">
                <a16:creationId xmlns:a16="http://schemas.microsoft.com/office/drawing/2014/main" id="{66010F1E-A121-F9FC-7919-D14112EB5E65}"/>
              </a:ext>
            </a:extLst>
          </p:cNvPr>
          <p:cNvSpPr>
            <a:spLocks noGrp="1"/>
          </p:cNvSpPr>
          <p:nvPr>
            <p:ph idx="1"/>
          </p:nvPr>
        </p:nvSpPr>
        <p:spPr/>
        <p:txBody>
          <a:bodyPr/>
          <a:lstStyle/>
          <a:p>
            <a:pPr marL="0" indent="0">
              <a:lnSpc>
                <a:spcPct val="100000"/>
              </a:lnSpc>
              <a:buNone/>
            </a:pPr>
            <a:r>
              <a:rPr lang="en-GB" dirty="0"/>
              <a:t>How would you adapt communication skills and styles (such as tone of voice) for:</a:t>
            </a:r>
          </a:p>
          <a:p>
            <a:pPr>
              <a:lnSpc>
                <a:spcPct val="100000"/>
              </a:lnSpc>
            </a:pPr>
            <a:r>
              <a:rPr lang="en-GB" dirty="0"/>
              <a:t>a safety briefing for workers or management</a:t>
            </a:r>
          </a:p>
          <a:p>
            <a:pPr>
              <a:lnSpc>
                <a:spcPct val="100000"/>
              </a:lnSpc>
            </a:pPr>
            <a:r>
              <a:rPr lang="en-GB" dirty="0"/>
              <a:t>a project update for a client or subcontractor</a:t>
            </a:r>
          </a:p>
          <a:p>
            <a:pPr>
              <a:lnSpc>
                <a:spcPct val="100000"/>
              </a:lnSpc>
            </a:pPr>
            <a:r>
              <a:rPr lang="en-GB" dirty="0"/>
              <a:t>a change order for a client or project team</a:t>
            </a:r>
          </a:p>
          <a:p>
            <a:pPr>
              <a:lnSpc>
                <a:spcPct val="100000"/>
              </a:lnSpc>
            </a:pPr>
            <a:r>
              <a:rPr lang="en-GB" dirty="0"/>
              <a:t>an end of project (close-down) for a client or project team?</a:t>
            </a:r>
          </a:p>
        </p:txBody>
      </p:sp>
      <p:sp>
        <p:nvSpPr>
          <p:cNvPr id="4" name="Footer Placeholder 2">
            <a:extLst>
              <a:ext uri="{FF2B5EF4-FFF2-40B4-BE49-F238E27FC236}">
                <a16:creationId xmlns:a16="http://schemas.microsoft.com/office/drawing/2014/main" id="{E984398A-0C1E-DA7C-F0C9-1993C9BC101A}"/>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5691206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40184-16EA-6A18-B6B6-5D0959B796F0}"/>
              </a:ext>
            </a:extLst>
          </p:cNvPr>
          <p:cNvSpPr>
            <a:spLocks noGrp="1"/>
          </p:cNvSpPr>
          <p:nvPr>
            <p:ph type="title"/>
          </p:nvPr>
        </p:nvSpPr>
        <p:spPr/>
        <p:txBody>
          <a:bodyPr/>
          <a:lstStyle/>
          <a:p>
            <a:r>
              <a:rPr lang="en-GB" b="1" dirty="0"/>
              <a:t>Individual activity: Press release</a:t>
            </a:r>
          </a:p>
        </p:txBody>
      </p:sp>
      <p:sp>
        <p:nvSpPr>
          <p:cNvPr id="3" name="Content Placeholder 2">
            <a:extLst>
              <a:ext uri="{FF2B5EF4-FFF2-40B4-BE49-F238E27FC236}">
                <a16:creationId xmlns:a16="http://schemas.microsoft.com/office/drawing/2014/main" id="{F09FE17E-B8D0-4257-7BF6-BD161F0D03A1}"/>
              </a:ext>
            </a:extLst>
          </p:cNvPr>
          <p:cNvSpPr>
            <a:spLocks noGrp="1"/>
          </p:cNvSpPr>
          <p:nvPr>
            <p:ph idx="1"/>
          </p:nvPr>
        </p:nvSpPr>
        <p:spPr/>
        <p:txBody>
          <a:bodyPr>
            <a:normAutofit fontScale="92500"/>
          </a:bodyPr>
          <a:lstStyle/>
          <a:p>
            <a:pPr marL="0" indent="0">
              <a:lnSpc>
                <a:spcPct val="100000"/>
              </a:lnSpc>
              <a:buNone/>
            </a:pPr>
            <a:r>
              <a:rPr lang="en-GB" dirty="0"/>
              <a:t>Read the </a:t>
            </a:r>
            <a:r>
              <a:rPr lang="en-GB" b="1" dirty="0"/>
              <a:t>Press release instructions handout</a:t>
            </a:r>
            <a:r>
              <a:rPr lang="en-GB" dirty="0"/>
              <a:t>.</a:t>
            </a:r>
          </a:p>
          <a:p>
            <a:pPr marL="0" indent="0">
              <a:lnSpc>
                <a:spcPct val="100000"/>
              </a:lnSpc>
              <a:buNone/>
            </a:pPr>
            <a:endParaRPr lang="en-GB" dirty="0"/>
          </a:p>
          <a:p>
            <a:pPr marL="0" indent="0">
              <a:lnSpc>
                <a:spcPct val="100000"/>
              </a:lnSpc>
              <a:buNone/>
            </a:pPr>
            <a:r>
              <a:rPr lang="en-GB" dirty="0"/>
              <a:t>Write a press release aimed at the public for the project issue given. </a:t>
            </a:r>
          </a:p>
          <a:p>
            <a:pPr marL="0" indent="0">
              <a:lnSpc>
                <a:spcPct val="100000"/>
              </a:lnSpc>
              <a:buNone/>
            </a:pPr>
            <a:r>
              <a:rPr lang="en-GB" dirty="0"/>
              <a:t>Ensure you use:</a:t>
            </a:r>
          </a:p>
          <a:p>
            <a:pPr>
              <a:lnSpc>
                <a:spcPct val="100000"/>
              </a:lnSpc>
            </a:pPr>
            <a:r>
              <a:rPr lang="en-GB" dirty="0"/>
              <a:t>the details provided in the issue card </a:t>
            </a:r>
          </a:p>
          <a:p>
            <a:pPr>
              <a:lnSpc>
                <a:spcPct val="100000"/>
              </a:lnSpc>
            </a:pPr>
            <a:r>
              <a:rPr lang="en-GB" dirty="0"/>
              <a:t>reassuring language.</a:t>
            </a:r>
          </a:p>
          <a:p>
            <a:pPr marL="0" indent="0">
              <a:lnSpc>
                <a:spcPct val="100000"/>
              </a:lnSpc>
              <a:buNone/>
            </a:pPr>
            <a:endParaRPr lang="en-GB" dirty="0"/>
          </a:p>
          <a:p>
            <a:pPr marL="0" indent="0">
              <a:lnSpc>
                <a:spcPct val="100000"/>
              </a:lnSpc>
              <a:buNone/>
            </a:pPr>
            <a:r>
              <a:rPr lang="en-GB" dirty="0"/>
              <a:t>Refine your press release based on the feedback from your teacher. </a:t>
            </a:r>
          </a:p>
          <a:p>
            <a:pPr marL="0" indent="0">
              <a:buNone/>
            </a:pPr>
            <a:endParaRPr lang="en-GB" dirty="0"/>
          </a:p>
        </p:txBody>
      </p:sp>
      <p:sp>
        <p:nvSpPr>
          <p:cNvPr id="4" name="Footer Placeholder 2">
            <a:extLst>
              <a:ext uri="{FF2B5EF4-FFF2-40B4-BE49-F238E27FC236}">
                <a16:creationId xmlns:a16="http://schemas.microsoft.com/office/drawing/2014/main" id="{95EF0223-6C17-B797-8D24-398AF49FE9D0}"/>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7595548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F339-1937-C98E-77A7-02908C364757}"/>
              </a:ext>
            </a:extLst>
          </p:cNvPr>
          <p:cNvSpPr>
            <a:spLocks noGrp="1"/>
          </p:cNvSpPr>
          <p:nvPr>
            <p:ph type="title"/>
          </p:nvPr>
        </p:nvSpPr>
        <p:spPr/>
        <p:txBody>
          <a:bodyPr/>
          <a:lstStyle/>
          <a:p>
            <a:r>
              <a:rPr lang="en-GB" b="1" dirty="0"/>
              <a:t>Individual activity: Investor speech</a:t>
            </a:r>
          </a:p>
        </p:txBody>
      </p:sp>
      <p:sp>
        <p:nvSpPr>
          <p:cNvPr id="3" name="Content Placeholder 2">
            <a:extLst>
              <a:ext uri="{FF2B5EF4-FFF2-40B4-BE49-F238E27FC236}">
                <a16:creationId xmlns:a16="http://schemas.microsoft.com/office/drawing/2014/main" id="{59002753-31F6-36AC-31E1-6613A8FBD5E8}"/>
              </a:ext>
            </a:extLst>
          </p:cNvPr>
          <p:cNvSpPr>
            <a:spLocks noGrp="1"/>
          </p:cNvSpPr>
          <p:nvPr>
            <p:ph idx="1"/>
          </p:nvPr>
        </p:nvSpPr>
        <p:spPr/>
        <p:txBody>
          <a:bodyPr/>
          <a:lstStyle/>
          <a:p>
            <a:pPr marL="0" indent="0">
              <a:lnSpc>
                <a:spcPct val="100000"/>
              </a:lnSpc>
              <a:buNone/>
            </a:pPr>
            <a:r>
              <a:rPr lang="en-GB" dirty="0">
                <a:latin typeface="Arial" panose="020B0604020202020204" pitchFamily="34" charset="0"/>
                <a:cs typeface="Arial" panose="020B0604020202020204" pitchFamily="34" charset="0"/>
              </a:rPr>
              <a:t>Read the </a:t>
            </a:r>
            <a:r>
              <a:rPr lang="en-GB" b="1" dirty="0">
                <a:effectLst/>
                <a:latin typeface="Arial" panose="020B0604020202020204" pitchFamily="34" charset="0"/>
                <a:ea typeface="Calibri" panose="020F0502020204030204" pitchFamily="34" charset="0"/>
                <a:cs typeface="Arial" panose="020B0604020202020204" pitchFamily="34" charset="0"/>
              </a:rPr>
              <a:t>Investor speech instructions handout</a:t>
            </a:r>
            <a:r>
              <a:rPr lang="en-GB" dirty="0">
                <a:effectLst/>
                <a:latin typeface="Arial" panose="020B0604020202020204" pitchFamily="34" charset="0"/>
                <a:ea typeface="Calibri" panose="020F0502020204030204" pitchFamily="34" charset="0"/>
                <a:cs typeface="Arial" panose="020B0604020202020204" pitchFamily="34" charset="0"/>
              </a:rPr>
              <a:t>.</a:t>
            </a:r>
          </a:p>
          <a:p>
            <a:pPr marL="0" indent="0">
              <a:lnSpc>
                <a:spcPct val="100000"/>
              </a:lnSpc>
              <a:buNone/>
            </a:pPr>
            <a:endParaRPr lang="en-GB" dirty="0">
              <a:latin typeface="Arial" panose="020B0604020202020204" pitchFamily="34" charset="0"/>
              <a:cs typeface="Arial" panose="020B0604020202020204" pitchFamily="34" charset="0"/>
            </a:endParaRPr>
          </a:p>
          <a:p>
            <a:pPr marL="0" indent="0">
              <a:lnSpc>
                <a:spcPct val="100000"/>
              </a:lnSpc>
              <a:buNone/>
            </a:pPr>
            <a:r>
              <a:rPr lang="en-GB" dirty="0">
                <a:latin typeface="Arial" panose="020B0604020202020204" pitchFamily="34" charset="0"/>
                <a:cs typeface="Arial" panose="020B0604020202020204" pitchFamily="34" charset="0"/>
              </a:rPr>
              <a:t>Write a persuasive speech to investors on the issue using persuasive language and the details from the issue card.</a:t>
            </a:r>
          </a:p>
          <a:p>
            <a:pPr marL="0" indent="0">
              <a:lnSpc>
                <a:spcPct val="100000"/>
              </a:lnSpc>
              <a:buNone/>
            </a:pPr>
            <a:endParaRPr lang="en-GB" dirty="0">
              <a:latin typeface="Arial" panose="020B0604020202020204" pitchFamily="34" charset="0"/>
              <a:cs typeface="Arial" panose="020B0604020202020204" pitchFamily="34" charset="0"/>
            </a:endParaRPr>
          </a:p>
          <a:p>
            <a:pPr marL="0" indent="0">
              <a:lnSpc>
                <a:spcPct val="100000"/>
              </a:lnSpc>
              <a:buNone/>
            </a:pPr>
            <a:r>
              <a:rPr lang="en-GB" dirty="0">
                <a:latin typeface="Arial" panose="020B0604020202020204" pitchFamily="34" charset="0"/>
                <a:cs typeface="Arial" panose="020B0604020202020204" pitchFamily="34" charset="0"/>
              </a:rPr>
              <a:t>Refine your speech based on the feedback from your teacher.</a:t>
            </a:r>
          </a:p>
          <a:p>
            <a:pPr marL="0" indent="0">
              <a:lnSpc>
                <a:spcPct val="100000"/>
              </a:lnSpc>
              <a:buNone/>
            </a:pPr>
            <a:endParaRPr lang="en-GB" dirty="0"/>
          </a:p>
        </p:txBody>
      </p:sp>
      <p:sp>
        <p:nvSpPr>
          <p:cNvPr id="4" name="Footer Placeholder 2">
            <a:extLst>
              <a:ext uri="{FF2B5EF4-FFF2-40B4-BE49-F238E27FC236}">
                <a16:creationId xmlns:a16="http://schemas.microsoft.com/office/drawing/2014/main" id="{0146E853-8AD7-40DC-823B-74A64989D39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420949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B774C-6396-3579-CF2B-6E843D0DCEC8}"/>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04CAB64-6419-9D09-667E-1D3372347364}"/>
              </a:ext>
            </a:extLst>
          </p:cNvPr>
          <p:cNvSpPr>
            <a:spLocks noGrp="1"/>
          </p:cNvSpPr>
          <p:nvPr>
            <p:ph type="ctrTitle"/>
          </p:nvPr>
        </p:nvSpPr>
        <p:spPr/>
        <p:txBody>
          <a:bodyPr/>
          <a:lstStyle/>
          <a:p>
            <a:r>
              <a:rPr lang="en-US" b="1" dirty="0"/>
              <a:t>Affected stakeholders</a:t>
            </a:r>
          </a:p>
        </p:txBody>
      </p:sp>
      <p:sp>
        <p:nvSpPr>
          <p:cNvPr id="3" name="Content Placeholder">
            <a:extLst>
              <a:ext uri="{FF2B5EF4-FFF2-40B4-BE49-F238E27FC236}">
                <a16:creationId xmlns:a16="http://schemas.microsoft.com/office/drawing/2014/main" id="{49203EC2-6A57-E75B-A471-C7200E45BD68}"/>
              </a:ext>
            </a:extLst>
          </p:cNvPr>
          <p:cNvSpPr>
            <a:spLocks noGrp="1"/>
          </p:cNvSpPr>
          <p:nvPr>
            <p:ph idx="1"/>
          </p:nvPr>
        </p:nvSpPr>
        <p:spPr/>
        <p:txBody>
          <a:bodyPr/>
          <a:lstStyle/>
          <a:p>
            <a:pPr lvl="0"/>
            <a:r>
              <a:rPr lang="en-GB" dirty="0"/>
              <a:t>local businesses</a:t>
            </a:r>
          </a:p>
          <a:p>
            <a:pPr lvl="0"/>
            <a:r>
              <a:rPr lang="en-GB" dirty="0"/>
              <a:t>residents</a:t>
            </a:r>
          </a:p>
          <a:p>
            <a:pPr lvl="0"/>
            <a:r>
              <a:rPr lang="en-GB" dirty="0"/>
              <a:t>visitors and tourists</a:t>
            </a:r>
          </a:p>
          <a:p>
            <a:pPr lvl="0"/>
            <a:r>
              <a:rPr lang="en-GB" dirty="0"/>
              <a:t>end users.</a:t>
            </a:r>
          </a:p>
          <a:p>
            <a:pPr lvl="0"/>
            <a:endParaRPr lang="en-GB" dirty="0"/>
          </a:p>
          <a:p>
            <a:pPr marL="0" indent="0">
              <a:buNone/>
            </a:pPr>
            <a:r>
              <a:rPr lang="en-GB" dirty="0"/>
              <a:t>If you have missed any of these, please add them to your list.</a:t>
            </a:r>
            <a:endParaRPr lang="en-US" dirty="0"/>
          </a:p>
          <a:p>
            <a:pPr marL="0" lvl="0" indent="0">
              <a:buNone/>
            </a:pPr>
            <a:endParaRPr lang="en-US" dirty="0"/>
          </a:p>
        </p:txBody>
      </p:sp>
      <p:sp>
        <p:nvSpPr>
          <p:cNvPr id="4" name="Footer Placeholder 2">
            <a:extLst>
              <a:ext uri="{FF2B5EF4-FFF2-40B4-BE49-F238E27FC236}">
                <a16:creationId xmlns:a16="http://schemas.microsoft.com/office/drawing/2014/main" id="{EC297700-833C-C127-784B-35001833E76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9037669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ED765-499E-3E9B-50EE-0686058480EE}"/>
              </a:ext>
            </a:extLst>
          </p:cNvPr>
          <p:cNvSpPr>
            <a:spLocks noGrp="1"/>
          </p:cNvSpPr>
          <p:nvPr>
            <p:ph type="title"/>
          </p:nvPr>
        </p:nvSpPr>
        <p:spPr/>
        <p:txBody>
          <a:bodyPr>
            <a:normAutofit/>
          </a:bodyPr>
          <a:lstStyle/>
          <a:p>
            <a:r>
              <a:rPr lang="en-GB" sz="4000" b="1" dirty="0"/>
              <a:t>Individual activity: Investor presentation</a:t>
            </a:r>
          </a:p>
        </p:txBody>
      </p:sp>
      <p:sp>
        <p:nvSpPr>
          <p:cNvPr id="3" name="Content Placeholder 2">
            <a:extLst>
              <a:ext uri="{FF2B5EF4-FFF2-40B4-BE49-F238E27FC236}">
                <a16:creationId xmlns:a16="http://schemas.microsoft.com/office/drawing/2014/main" id="{F29A29F5-1224-83F0-B17A-E8384CD4B598}"/>
              </a:ext>
            </a:extLst>
          </p:cNvPr>
          <p:cNvSpPr>
            <a:spLocks noGrp="1"/>
          </p:cNvSpPr>
          <p:nvPr>
            <p:ph idx="1"/>
          </p:nvPr>
        </p:nvSpPr>
        <p:spPr/>
        <p:txBody>
          <a:bodyPr>
            <a:normAutofit lnSpcReduction="10000"/>
          </a:bodyPr>
          <a:lstStyle/>
          <a:p>
            <a:pPr marL="0" indent="0">
              <a:lnSpc>
                <a:spcPct val="100000"/>
              </a:lnSpc>
              <a:buNone/>
            </a:pPr>
            <a:r>
              <a:rPr lang="en-GB" dirty="0"/>
              <a:t>Read the </a:t>
            </a:r>
            <a:r>
              <a:rPr lang="en-GB" b="1" dirty="0"/>
              <a:t>Investor presentation instructions handout</a:t>
            </a:r>
            <a:r>
              <a:rPr lang="en-GB" dirty="0"/>
              <a:t>. </a:t>
            </a:r>
          </a:p>
          <a:p>
            <a:pPr marL="0" indent="0">
              <a:lnSpc>
                <a:spcPct val="100000"/>
              </a:lnSpc>
              <a:buNone/>
            </a:pPr>
            <a:endParaRPr lang="en-GB" dirty="0"/>
          </a:p>
          <a:p>
            <a:pPr marL="0" indent="0">
              <a:lnSpc>
                <a:spcPct val="100000"/>
              </a:lnSpc>
              <a:buNone/>
            </a:pPr>
            <a:r>
              <a:rPr lang="en-GB" dirty="0"/>
              <a:t>Create a presentation, linked to the project issue, that can be used to present to a group of investors – no more than five slides. The presentation should be used to accompany the investor speech.</a:t>
            </a:r>
          </a:p>
          <a:p>
            <a:pPr marL="0" indent="0">
              <a:lnSpc>
                <a:spcPct val="100000"/>
              </a:lnSpc>
              <a:buNone/>
            </a:pPr>
            <a:endParaRPr lang="en-GB" dirty="0"/>
          </a:p>
          <a:p>
            <a:pPr marL="0" indent="0">
              <a:lnSpc>
                <a:spcPct val="100000"/>
              </a:lnSpc>
              <a:buNone/>
            </a:pPr>
            <a:r>
              <a:rPr lang="en-GB" dirty="0"/>
              <a:t>Refine the presentation based on the feedback from your teacher. </a:t>
            </a:r>
          </a:p>
          <a:p>
            <a:pPr marL="0" indent="0">
              <a:lnSpc>
                <a:spcPct val="100000"/>
              </a:lnSpc>
              <a:buNone/>
            </a:pPr>
            <a:endParaRPr lang="en-GB" dirty="0"/>
          </a:p>
        </p:txBody>
      </p:sp>
      <p:sp>
        <p:nvSpPr>
          <p:cNvPr id="4" name="Footer Placeholder 2">
            <a:extLst>
              <a:ext uri="{FF2B5EF4-FFF2-40B4-BE49-F238E27FC236}">
                <a16:creationId xmlns:a16="http://schemas.microsoft.com/office/drawing/2014/main" id="{CDCF4991-9399-FEBF-1137-8511A34DDCE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1084776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D747-B080-8FBB-0FD0-0AB672C7FA42}"/>
              </a:ext>
            </a:extLst>
          </p:cNvPr>
          <p:cNvSpPr>
            <a:spLocks noGrp="1"/>
          </p:cNvSpPr>
          <p:nvPr>
            <p:ph type="title"/>
          </p:nvPr>
        </p:nvSpPr>
        <p:spPr/>
        <p:txBody>
          <a:bodyPr/>
          <a:lstStyle/>
          <a:p>
            <a:r>
              <a:rPr lang="en-US" b="1" dirty="0">
                <a:cs typeface="Arial"/>
              </a:rPr>
              <a:t>Summary</a:t>
            </a:r>
            <a:endParaRPr lang="en-US" dirty="0"/>
          </a:p>
        </p:txBody>
      </p:sp>
      <p:sp>
        <p:nvSpPr>
          <p:cNvPr id="3" name="Content Placeholder 2">
            <a:extLst>
              <a:ext uri="{FF2B5EF4-FFF2-40B4-BE49-F238E27FC236}">
                <a16:creationId xmlns:a16="http://schemas.microsoft.com/office/drawing/2014/main" id="{5E4A0AD4-7378-6DAF-2C49-D4D79D754CFB}"/>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GB" dirty="0"/>
              <a:t>In this lesson, you:</a:t>
            </a:r>
          </a:p>
          <a:p>
            <a:pPr>
              <a:lnSpc>
                <a:spcPct val="100000"/>
              </a:lnSpc>
            </a:pPr>
            <a:r>
              <a:rPr lang="en-GB" dirty="0"/>
              <a:t>learnt to adapt communication for different audiences</a:t>
            </a:r>
          </a:p>
          <a:p>
            <a:pPr>
              <a:lnSpc>
                <a:spcPct val="100000"/>
              </a:lnSpc>
            </a:pPr>
            <a:r>
              <a:rPr lang="en-GB" dirty="0"/>
              <a:t>wrote a public press release using a reassuring tone</a:t>
            </a:r>
          </a:p>
          <a:p>
            <a:pPr>
              <a:lnSpc>
                <a:spcPct val="100000"/>
              </a:lnSpc>
            </a:pPr>
            <a:r>
              <a:rPr lang="en-GB" dirty="0"/>
              <a:t>crafted a persuasive and reassuring investor speech</a:t>
            </a:r>
          </a:p>
          <a:p>
            <a:pPr>
              <a:lnSpc>
                <a:spcPct val="100000"/>
              </a:lnSpc>
            </a:pPr>
            <a:r>
              <a:rPr lang="en-GB" dirty="0"/>
              <a:t>created an effective investor presentation to support the speech</a:t>
            </a:r>
          </a:p>
          <a:p>
            <a:pPr>
              <a:lnSpc>
                <a:spcPct val="100000"/>
              </a:lnSpc>
            </a:pPr>
            <a:r>
              <a:rPr lang="en-GB" dirty="0"/>
              <a:t>developed key skills in audience communication and tailored messaging.</a:t>
            </a:r>
            <a:endParaRPr lang="en-US" dirty="0"/>
          </a:p>
        </p:txBody>
      </p:sp>
      <p:sp>
        <p:nvSpPr>
          <p:cNvPr id="4" name="Footer Placeholder 2">
            <a:extLst>
              <a:ext uri="{FF2B5EF4-FFF2-40B4-BE49-F238E27FC236}">
                <a16:creationId xmlns:a16="http://schemas.microsoft.com/office/drawing/2014/main" id="{A17A640D-F7A1-BACB-C5E5-B2A3E402AAA9}"/>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41740546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4311-F33B-12CA-D3E4-B6ECE373F285}"/>
              </a:ext>
            </a:extLst>
          </p:cNvPr>
          <p:cNvSpPr>
            <a:spLocks noGrp="1"/>
          </p:cNvSpPr>
          <p:nvPr>
            <p:ph type="title"/>
          </p:nvPr>
        </p:nvSpPr>
        <p:spPr/>
        <p:txBody>
          <a:bodyPr/>
          <a:lstStyle/>
          <a:p>
            <a:r>
              <a:rPr lang="en-GB" b="1" dirty="0"/>
              <a:t>Next steps</a:t>
            </a:r>
          </a:p>
        </p:txBody>
      </p:sp>
      <p:sp>
        <p:nvSpPr>
          <p:cNvPr id="3" name="Content Placeholder 2">
            <a:extLst>
              <a:ext uri="{FF2B5EF4-FFF2-40B4-BE49-F238E27FC236}">
                <a16:creationId xmlns:a16="http://schemas.microsoft.com/office/drawing/2014/main" id="{0C8528D8-A690-24B5-AA31-64B49435DA05}"/>
              </a:ext>
            </a:extLst>
          </p:cNvPr>
          <p:cNvSpPr>
            <a:spLocks noGrp="1"/>
          </p:cNvSpPr>
          <p:nvPr>
            <p:ph idx="1"/>
          </p:nvPr>
        </p:nvSpPr>
        <p:spPr/>
        <p:txBody>
          <a:bodyPr/>
          <a:lstStyle/>
          <a:p>
            <a:pPr marL="0" indent="0">
              <a:buNone/>
            </a:pPr>
            <a:r>
              <a:rPr lang="en-GB" dirty="0"/>
              <a:t>Refine your speech and presentation ready for the next lesson.</a:t>
            </a:r>
          </a:p>
        </p:txBody>
      </p:sp>
      <p:sp>
        <p:nvSpPr>
          <p:cNvPr id="4" name="Footer Placeholder 2">
            <a:extLst>
              <a:ext uri="{FF2B5EF4-FFF2-40B4-BE49-F238E27FC236}">
                <a16:creationId xmlns:a16="http://schemas.microsoft.com/office/drawing/2014/main" id="{9346BB3A-0DA8-EEF8-756C-E040FDEEF629}"/>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7097555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dirty="0">
                <a:cs typeface="Arial" panose="020B0604020202020204" pitchFamily="34" charset="0"/>
              </a:rPr>
              <a:t>10</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chor="t">
            <a:normAutofit fontScale="85000" lnSpcReduction="10000"/>
          </a:bodyPr>
          <a:lstStyle/>
          <a:p>
            <a:pPr>
              <a:lnSpc>
                <a:spcPct val="110000"/>
              </a:lnSpc>
            </a:pPr>
            <a:r>
              <a:rPr lang="en-US" dirty="0">
                <a:latin typeface="Arial" panose="020B0604020202020204" pitchFamily="34" charset="0"/>
                <a:cs typeface="Arial" panose="020B0604020202020204" pitchFamily="34" charset="0"/>
              </a:rPr>
              <a:t>Session 10</a:t>
            </a:r>
          </a:p>
          <a:p>
            <a:pPr>
              <a:lnSpc>
                <a:spcPct val="110000"/>
              </a:lnSpc>
            </a:pPr>
            <a:r>
              <a:rPr lang="en-US" dirty="0">
                <a:latin typeface="Arial" panose="020B0604020202020204" pitchFamily="34" charset="0"/>
                <a:cs typeface="Arial" panose="020B0604020202020204" pitchFamily="34" charset="0"/>
              </a:rPr>
              <a:t>Presenting and reflecting</a:t>
            </a:r>
          </a:p>
        </p:txBody>
      </p:sp>
    </p:spTree>
    <p:extLst>
      <p:ext uri="{BB962C8B-B14F-4D97-AF65-F5344CB8AC3E}">
        <p14:creationId xmlns:p14="http://schemas.microsoft.com/office/powerpoint/2010/main" val="22982042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63C93-C698-6CD1-DC83-9275E41BBE1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2EA5707-63F2-101C-9C21-A3302F5C9635}"/>
              </a:ext>
            </a:extLst>
          </p:cNvPr>
          <p:cNvSpPr>
            <a:spLocks noGrp="1"/>
          </p:cNvSpPr>
          <p:nvPr>
            <p:ph type="ctrTitle"/>
          </p:nvPr>
        </p:nvSpPr>
        <p:spPr/>
        <p:txBody>
          <a:bodyPr>
            <a:normAutofit/>
          </a:bodyPr>
          <a:lstStyle/>
          <a:p>
            <a:r>
              <a:rPr lang="en-GB" b="1" dirty="0"/>
              <a:t>Presenting and reflecting</a:t>
            </a:r>
            <a:endParaRPr b="1" dirty="0"/>
          </a:p>
        </p:txBody>
      </p:sp>
      <p:sp>
        <p:nvSpPr>
          <p:cNvPr id="3" name="Content Placeholder">
            <a:extLst>
              <a:ext uri="{FF2B5EF4-FFF2-40B4-BE49-F238E27FC236}">
                <a16:creationId xmlns:a16="http://schemas.microsoft.com/office/drawing/2014/main" id="{60BCEFE1-ED04-592B-581C-1DF1FCF37815}"/>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US" dirty="0"/>
              <a:t>By the end of this session, you will have:</a:t>
            </a:r>
            <a:endParaRPr lang="en-US" dirty="0">
              <a:highlight>
                <a:srgbClr val="FFFF00"/>
              </a:highlight>
            </a:endParaRPr>
          </a:p>
          <a:p>
            <a:pPr marL="457200" indent="-457200">
              <a:lnSpc>
                <a:spcPct val="100000"/>
              </a:lnSpc>
            </a:pPr>
            <a:r>
              <a:rPr lang="en-US" dirty="0">
                <a:cs typeface="Arial"/>
              </a:rPr>
              <a:t>used descriptive and persuasive language to present to a group</a:t>
            </a:r>
          </a:p>
          <a:p>
            <a:pPr marL="457200" indent="-457200">
              <a:lnSpc>
                <a:spcPct val="100000"/>
              </a:lnSpc>
            </a:pPr>
            <a:r>
              <a:rPr lang="en-US" dirty="0">
                <a:cs typeface="Arial"/>
              </a:rPr>
              <a:t>adapted communication to different audiences and stakeholders</a:t>
            </a:r>
          </a:p>
          <a:p>
            <a:pPr marL="457200" indent="-457200">
              <a:lnSpc>
                <a:spcPct val="100000"/>
              </a:lnSpc>
            </a:pPr>
            <a:r>
              <a:rPr lang="en-US" dirty="0">
                <a:cs typeface="Arial"/>
              </a:rPr>
              <a:t>reflected on your performance in the activity and identified further learning opportunities, using a 360° review.</a:t>
            </a:r>
          </a:p>
          <a:p>
            <a:pPr marL="457200" indent="-457200">
              <a:lnSpc>
                <a:spcPct val="100000"/>
              </a:lnSpc>
            </a:pPr>
            <a:endParaRPr lang="en-US" dirty="0">
              <a:cs typeface="Arial"/>
            </a:endParaRPr>
          </a:p>
        </p:txBody>
      </p:sp>
      <p:sp>
        <p:nvSpPr>
          <p:cNvPr id="4" name="Footer Placeholder 2">
            <a:extLst>
              <a:ext uri="{FF2B5EF4-FFF2-40B4-BE49-F238E27FC236}">
                <a16:creationId xmlns:a16="http://schemas.microsoft.com/office/drawing/2014/main" id="{331EB47C-44DE-524A-B57C-CDD605FBE33A}"/>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4657226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8474-C838-7AEE-A48B-CA628A39E93F}"/>
              </a:ext>
            </a:extLst>
          </p:cNvPr>
          <p:cNvSpPr>
            <a:spLocks noGrp="1"/>
          </p:cNvSpPr>
          <p:nvPr>
            <p:ph type="title"/>
          </p:nvPr>
        </p:nvSpPr>
        <p:spPr/>
        <p:txBody>
          <a:bodyPr/>
          <a:lstStyle/>
          <a:p>
            <a:r>
              <a:rPr lang="en-US" b="1" dirty="0">
                <a:cs typeface="Arial"/>
              </a:rPr>
              <a:t>Group activity</a:t>
            </a:r>
            <a:endParaRPr lang="en-US" dirty="0">
              <a:cs typeface="Arial"/>
            </a:endParaRPr>
          </a:p>
        </p:txBody>
      </p:sp>
      <p:sp>
        <p:nvSpPr>
          <p:cNvPr id="3" name="Content Placeholder 2">
            <a:extLst>
              <a:ext uri="{FF2B5EF4-FFF2-40B4-BE49-F238E27FC236}">
                <a16:creationId xmlns:a16="http://schemas.microsoft.com/office/drawing/2014/main" id="{23648A51-4186-E796-68A3-FCC3D3F49C89}"/>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GB" dirty="0">
                <a:cs typeface="Arial"/>
              </a:rPr>
              <a:t>Present speeches and presentations within allocated groups. </a:t>
            </a:r>
          </a:p>
          <a:p>
            <a:pPr marL="0" indent="0">
              <a:lnSpc>
                <a:spcPct val="100000"/>
              </a:lnSpc>
              <a:buNone/>
            </a:pPr>
            <a:endParaRPr lang="en-GB" dirty="0">
              <a:cs typeface="Arial"/>
            </a:endParaRPr>
          </a:p>
          <a:p>
            <a:pPr marL="0" indent="0">
              <a:lnSpc>
                <a:spcPct val="100000"/>
              </a:lnSpc>
              <a:buNone/>
            </a:pPr>
            <a:r>
              <a:rPr lang="en-GB" dirty="0">
                <a:cs typeface="Arial"/>
              </a:rPr>
              <a:t>Use the </a:t>
            </a:r>
            <a:r>
              <a:rPr lang="en-GB" b="1" dirty="0">
                <a:cs typeface="Arial"/>
              </a:rPr>
              <a:t>Peer review form </a:t>
            </a:r>
            <a:r>
              <a:rPr lang="en-GB" dirty="0">
                <a:cs typeface="Arial"/>
              </a:rPr>
              <a:t>to provide feedback and suggestions for improvement to peers. </a:t>
            </a:r>
          </a:p>
          <a:p>
            <a:pPr marL="0" indent="0">
              <a:lnSpc>
                <a:spcPct val="100000"/>
              </a:lnSpc>
              <a:buNone/>
            </a:pPr>
            <a:endParaRPr lang="en-GB" dirty="0">
              <a:cs typeface="Arial"/>
            </a:endParaRPr>
          </a:p>
          <a:p>
            <a:pPr marL="0" indent="0">
              <a:lnSpc>
                <a:spcPct val="100000"/>
              </a:lnSpc>
              <a:buNone/>
            </a:pPr>
            <a:r>
              <a:rPr lang="en-GB" dirty="0">
                <a:cs typeface="Arial"/>
              </a:rPr>
              <a:t>Discuss the strengths and areas for improvement of each speech and presentation. </a:t>
            </a:r>
          </a:p>
        </p:txBody>
      </p:sp>
      <p:sp>
        <p:nvSpPr>
          <p:cNvPr id="4" name="Footer Placeholder 2">
            <a:extLst>
              <a:ext uri="{FF2B5EF4-FFF2-40B4-BE49-F238E27FC236}">
                <a16:creationId xmlns:a16="http://schemas.microsoft.com/office/drawing/2014/main" id="{06EDBCD1-531C-3427-36A0-F43631DDC67A}"/>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29713383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7374-EE4E-0E5E-D56F-91B46670C8B8}"/>
              </a:ext>
            </a:extLst>
          </p:cNvPr>
          <p:cNvSpPr>
            <a:spLocks noGrp="1"/>
          </p:cNvSpPr>
          <p:nvPr>
            <p:ph type="title"/>
          </p:nvPr>
        </p:nvSpPr>
        <p:spPr/>
        <p:txBody>
          <a:bodyPr/>
          <a:lstStyle/>
          <a:p>
            <a:r>
              <a:rPr lang="en-GB" b="1" dirty="0"/>
              <a:t>Class activity: Reflecting on our communication journey</a:t>
            </a:r>
          </a:p>
        </p:txBody>
      </p:sp>
      <p:sp>
        <p:nvSpPr>
          <p:cNvPr id="3" name="Content Placeholder 2">
            <a:extLst>
              <a:ext uri="{FF2B5EF4-FFF2-40B4-BE49-F238E27FC236}">
                <a16:creationId xmlns:a16="http://schemas.microsoft.com/office/drawing/2014/main" id="{0BAF1B90-DC63-7BF4-C711-DF8828B145B5}"/>
              </a:ext>
            </a:extLst>
          </p:cNvPr>
          <p:cNvSpPr>
            <a:spLocks noGrp="1"/>
          </p:cNvSpPr>
          <p:nvPr>
            <p:ph idx="1"/>
          </p:nvPr>
        </p:nvSpPr>
        <p:spPr/>
        <p:txBody>
          <a:bodyPr>
            <a:normAutofit lnSpcReduction="10000"/>
          </a:bodyPr>
          <a:lstStyle/>
          <a:p>
            <a:pPr marL="514350" indent="-514350">
              <a:lnSpc>
                <a:spcPct val="100000"/>
              </a:lnSpc>
              <a:buFont typeface="+mj-lt"/>
              <a:buAutoNum type="arabicPeriod"/>
            </a:pPr>
            <a:r>
              <a:rPr lang="en-GB" dirty="0"/>
              <a:t>How does the practice of descriptive writing enhance our ability to communicate with the audience?</a:t>
            </a:r>
          </a:p>
          <a:p>
            <a:pPr marL="514350" indent="-514350">
              <a:lnSpc>
                <a:spcPct val="100000"/>
              </a:lnSpc>
              <a:buFont typeface="+mj-lt"/>
              <a:buAutoNum type="arabicPeriod"/>
            </a:pPr>
            <a:r>
              <a:rPr lang="en-GB" dirty="0"/>
              <a:t>In what ways does persuasive writing help us to convincingly present our arguments?</a:t>
            </a:r>
          </a:p>
          <a:p>
            <a:pPr marL="514350" indent="-514350">
              <a:lnSpc>
                <a:spcPct val="100000"/>
              </a:lnSpc>
              <a:buFont typeface="+mj-lt"/>
              <a:buAutoNum type="arabicPeriod"/>
            </a:pPr>
            <a:r>
              <a:rPr lang="en-GB" dirty="0"/>
              <a:t>How do visual elements support our written or spoken words?</a:t>
            </a:r>
          </a:p>
          <a:p>
            <a:pPr marL="514350" indent="-514350">
              <a:lnSpc>
                <a:spcPct val="100000"/>
              </a:lnSpc>
              <a:buFont typeface="+mj-lt"/>
              <a:buAutoNum type="arabicPeriod"/>
            </a:pPr>
            <a:r>
              <a:rPr lang="en-GB" dirty="0"/>
              <a:t>How have we learnt to adapt our communication styles to better connect with our audience?</a:t>
            </a:r>
          </a:p>
          <a:p>
            <a:pPr marL="514350" indent="-514350">
              <a:lnSpc>
                <a:spcPct val="100000"/>
              </a:lnSpc>
              <a:buFont typeface="+mj-lt"/>
              <a:buAutoNum type="arabicPeriod"/>
            </a:pPr>
            <a:r>
              <a:rPr lang="en-GB" dirty="0"/>
              <a:t>How has this experience shaped your perception of effective communication?</a:t>
            </a:r>
          </a:p>
          <a:p>
            <a:pPr marL="0" indent="0">
              <a:lnSpc>
                <a:spcPct val="100000"/>
              </a:lnSpc>
              <a:buNone/>
            </a:pPr>
            <a:endParaRPr lang="en-GB" dirty="0"/>
          </a:p>
          <a:p>
            <a:pPr marL="0" indent="0">
              <a:lnSpc>
                <a:spcPct val="100000"/>
              </a:lnSpc>
              <a:buNone/>
            </a:pPr>
            <a:endParaRPr lang="en-GB" dirty="0"/>
          </a:p>
        </p:txBody>
      </p:sp>
      <p:sp>
        <p:nvSpPr>
          <p:cNvPr id="4" name="Footer Placeholder 2">
            <a:extLst>
              <a:ext uri="{FF2B5EF4-FFF2-40B4-BE49-F238E27FC236}">
                <a16:creationId xmlns:a16="http://schemas.microsoft.com/office/drawing/2014/main" id="{FFBF18B6-F8A1-B311-419C-F866FE02380C}"/>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5649898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A472-A44A-554A-B0BF-9121F6F8020B}"/>
              </a:ext>
            </a:extLst>
          </p:cNvPr>
          <p:cNvSpPr>
            <a:spLocks noGrp="1"/>
          </p:cNvSpPr>
          <p:nvPr>
            <p:ph type="title"/>
          </p:nvPr>
        </p:nvSpPr>
        <p:spPr/>
        <p:txBody>
          <a:bodyPr/>
          <a:lstStyle/>
          <a:p>
            <a:r>
              <a:rPr lang="en-GB" b="1" dirty="0">
                <a:cs typeface="Arial"/>
              </a:rPr>
              <a:t>Individual activity: Self-reflection</a:t>
            </a:r>
            <a:endParaRPr lang="en-GB" dirty="0"/>
          </a:p>
        </p:txBody>
      </p:sp>
      <p:sp>
        <p:nvSpPr>
          <p:cNvPr id="3" name="Content Placeholder 2">
            <a:extLst>
              <a:ext uri="{FF2B5EF4-FFF2-40B4-BE49-F238E27FC236}">
                <a16:creationId xmlns:a16="http://schemas.microsoft.com/office/drawing/2014/main" id="{880CAF79-8587-8651-A1B4-6C8DE980434C}"/>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GB" dirty="0"/>
              <a:t>Reflect on personal growth and development throughout the communication in construction programme. </a:t>
            </a:r>
          </a:p>
          <a:p>
            <a:pPr marL="0" indent="0">
              <a:lnSpc>
                <a:spcPct val="100000"/>
              </a:lnSpc>
              <a:buNone/>
            </a:pPr>
            <a:endParaRPr lang="en-GB" dirty="0"/>
          </a:p>
          <a:p>
            <a:pPr marL="0" indent="0">
              <a:lnSpc>
                <a:spcPct val="100000"/>
              </a:lnSpc>
              <a:buNone/>
            </a:pPr>
            <a:r>
              <a:rPr lang="en-GB" dirty="0"/>
              <a:t>Complete the </a:t>
            </a:r>
            <a:r>
              <a:rPr lang="en-GB" b="1" dirty="0"/>
              <a:t>Reflection worksheet</a:t>
            </a:r>
            <a:r>
              <a:rPr lang="en-GB" dirty="0"/>
              <a:t>, considering personal growth, challenges and future goals.</a:t>
            </a:r>
          </a:p>
          <a:p>
            <a:pPr marL="0" indent="0">
              <a:buNone/>
            </a:pPr>
            <a:endParaRPr lang="en-GB" dirty="0">
              <a:cs typeface="Arial"/>
            </a:endParaRPr>
          </a:p>
        </p:txBody>
      </p:sp>
      <p:sp>
        <p:nvSpPr>
          <p:cNvPr id="4" name="Footer Placeholder 2">
            <a:extLst>
              <a:ext uri="{FF2B5EF4-FFF2-40B4-BE49-F238E27FC236}">
                <a16:creationId xmlns:a16="http://schemas.microsoft.com/office/drawing/2014/main" id="{4857C95B-B879-2619-CC56-1C56852EF34D}"/>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8410813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D747-B080-8FBB-0FD0-0AB672C7FA42}"/>
              </a:ext>
            </a:extLst>
          </p:cNvPr>
          <p:cNvSpPr>
            <a:spLocks noGrp="1"/>
          </p:cNvSpPr>
          <p:nvPr>
            <p:ph type="title"/>
          </p:nvPr>
        </p:nvSpPr>
        <p:spPr/>
        <p:txBody>
          <a:bodyPr/>
          <a:lstStyle/>
          <a:p>
            <a:r>
              <a:rPr lang="en-US" b="1" dirty="0">
                <a:cs typeface="Arial"/>
              </a:rPr>
              <a:t>Summary</a:t>
            </a:r>
            <a:endParaRPr lang="en-US" dirty="0"/>
          </a:p>
        </p:txBody>
      </p:sp>
      <p:sp>
        <p:nvSpPr>
          <p:cNvPr id="3" name="Content Placeholder 2">
            <a:extLst>
              <a:ext uri="{FF2B5EF4-FFF2-40B4-BE49-F238E27FC236}">
                <a16:creationId xmlns:a16="http://schemas.microsoft.com/office/drawing/2014/main" id="{5E4A0AD4-7378-6DAF-2C49-D4D79D754CFB}"/>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US" dirty="0"/>
              <a:t>In this lesson, you:</a:t>
            </a:r>
          </a:p>
          <a:p>
            <a:pPr>
              <a:lnSpc>
                <a:spcPct val="100000"/>
              </a:lnSpc>
            </a:pPr>
            <a:r>
              <a:rPr lang="en-US" dirty="0"/>
              <a:t>engaged in group presentations</a:t>
            </a:r>
          </a:p>
          <a:p>
            <a:pPr>
              <a:lnSpc>
                <a:spcPct val="100000"/>
              </a:lnSpc>
            </a:pPr>
            <a:r>
              <a:rPr lang="en-US" dirty="0"/>
              <a:t>participated in group discussions</a:t>
            </a:r>
          </a:p>
          <a:p>
            <a:pPr>
              <a:lnSpc>
                <a:spcPct val="100000"/>
              </a:lnSpc>
            </a:pPr>
            <a:r>
              <a:rPr lang="en-US" dirty="0"/>
              <a:t>completed a self-reflection activity</a:t>
            </a:r>
          </a:p>
          <a:p>
            <a:pPr>
              <a:lnSpc>
                <a:spcPct val="100000"/>
              </a:lnSpc>
            </a:pPr>
            <a:r>
              <a:rPr lang="en-US" dirty="0"/>
              <a:t>developed key skills in communication.</a:t>
            </a:r>
          </a:p>
        </p:txBody>
      </p:sp>
      <p:sp>
        <p:nvSpPr>
          <p:cNvPr id="4" name="Footer Placeholder 2">
            <a:extLst>
              <a:ext uri="{FF2B5EF4-FFF2-40B4-BE49-F238E27FC236}">
                <a16:creationId xmlns:a16="http://schemas.microsoft.com/office/drawing/2014/main" id="{8C3AFC9B-2A11-AF1E-243C-A829F8101B4D}"/>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7026326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94FC-390E-BCB4-AF51-3F8BD93E1872}"/>
              </a:ext>
            </a:extLst>
          </p:cNvPr>
          <p:cNvSpPr>
            <a:spLocks noGrp="1"/>
          </p:cNvSpPr>
          <p:nvPr>
            <p:ph type="title"/>
          </p:nvPr>
        </p:nvSpPr>
        <p:spPr/>
        <p:txBody>
          <a:bodyPr>
            <a:normAutofit fontScale="90000"/>
          </a:bodyPr>
          <a:lstStyle/>
          <a:p>
            <a:r>
              <a:rPr lang="en-GB" sz="4000" b="1" dirty="0"/>
              <a:t>Communication skills programme summary </a:t>
            </a:r>
            <a:br>
              <a:rPr lang="en-GB" sz="4000" b="1" dirty="0"/>
            </a:br>
            <a:r>
              <a:rPr lang="en-GB" sz="4000" b="1" dirty="0"/>
              <a:t>(1 / 2)</a:t>
            </a:r>
          </a:p>
        </p:txBody>
      </p:sp>
      <p:sp>
        <p:nvSpPr>
          <p:cNvPr id="3" name="Content Placeholder 2">
            <a:extLst>
              <a:ext uri="{FF2B5EF4-FFF2-40B4-BE49-F238E27FC236}">
                <a16:creationId xmlns:a16="http://schemas.microsoft.com/office/drawing/2014/main" id="{07D302B0-FD47-717B-1BED-6CC723651CFF}"/>
              </a:ext>
            </a:extLst>
          </p:cNvPr>
          <p:cNvSpPr>
            <a:spLocks noGrp="1"/>
          </p:cNvSpPr>
          <p:nvPr>
            <p:ph idx="1"/>
          </p:nvPr>
        </p:nvSpPr>
        <p:spPr/>
        <p:txBody>
          <a:bodyPr>
            <a:normAutofit fontScale="77500" lnSpcReduction="20000"/>
          </a:bodyPr>
          <a:lstStyle/>
          <a:p>
            <a:pPr marL="0" indent="0">
              <a:lnSpc>
                <a:spcPct val="120000"/>
              </a:lnSpc>
              <a:buNone/>
            </a:pPr>
            <a:r>
              <a:rPr lang="en-GB" dirty="0"/>
              <a:t>Over this programme, you:</a:t>
            </a:r>
          </a:p>
          <a:p>
            <a:pPr>
              <a:lnSpc>
                <a:spcPct val="120000"/>
              </a:lnSpc>
            </a:pPr>
            <a:r>
              <a:rPr lang="en-GB" dirty="0"/>
              <a:t>gained insight into the role of effective communication within the construction industry</a:t>
            </a:r>
          </a:p>
          <a:p>
            <a:pPr>
              <a:lnSpc>
                <a:spcPct val="120000"/>
              </a:lnSpc>
            </a:pPr>
            <a:r>
              <a:rPr lang="en-GB" dirty="0"/>
              <a:t>learnt how to tailor written communications to different audiences, focusing on both descriptive and persuasive writing</a:t>
            </a:r>
          </a:p>
          <a:p>
            <a:pPr>
              <a:lnSpc>
                <a:spcPct val="120000"/>
              </a:lnSpc>
            </a:pPr>
            <a:r>
              <a:rPr lang="en-GB" dirty="0"/>
              <a:t>learnt the importance of conveying information effectively through visual means</a:t>
            </a:r>
          </a:p>
          <a:p>
            <a:pPr>
              <a:lnSpc>
                <a:spcPct val="120000"/>
              </a:lnSpc>
            </a:pPr>
            <a:r>
              <a:rPr lang="en-GB" dirty="0"/>
              <a:t>enhanced speaking skills through various activities, including persuasive techniques and effective handling of question-and-answer sessions</a:t>
            </a:r>
          </a:p>
          <a:p>
            <a:pPr>
              <a:lnSpc>
                <a:spcPct val="120000"/>
              </a:lnSpc>
            </a:pPr>
            <a:r>
              <a:rPr lang="en-GB" dirty="0"/>
              <a:t>applied these communication skills in realistic scenarios, preparing you for real-world industry demands</a:t>
            </a:r>
          </a:p>
        </p:txBody>
      </p:sp>
      <p:sp>
        <p:nvSpPr>
          <p:cNvPr id="4" name="Footer Placeholder 2">
            <a:extLst>
              <a:ext uri="{FF2B5EF4-FFF2-40B4-BE49-F238E27FC236}">
                <a16:creationId xmlns:a16="http://schemas.microsoft.com/office/drawing/2014/main" id="{DBC13C37-02E6-257A-40C4-463D51F14CED}"/>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41399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D5913-423C-B4D1-C3B9-F55E6F1F25C2}"/>
              </a:ext>
            </a:extLst>
          </p:cNvPr>
          <p:cNvSpPr>
            <a:spLocks noGrp="1"/>
          </p:cNvSpPr>
          <p:nvPr>
            <p:ph type="title"/>
          </p:nvPr>
        </p:nvSpPr>
        <p:spPr/>
        <p:txBody>
          <a:bodyPr/>
          <a:lstStyle/>
          <a:p>
            <a:r>
              <a:rPr lang="en-GB" b="1" dirty="0"/>
              <a:t>Question </a:t>
            </a:r>
          </a:p>
        </p:txBody>
      </p:sp>
      <p:sp>
        <p:nvSpPr>
          <p:cNvPr id="3" name="Content Placeholder 2">
            <a:extLst>
              <a:ext uri="{FF2B5EF4-FFF2-40B4-BE49-F238E27FC236}">
                <a16:creationId xmlns:a16="http://schemas.microsoft.com/office/drawing/2014/main" id="{870C0529-CA80-AC6B-6913-5C48E6C261E2}"/>
              </a:ext>
            </a:extLst>
          </p:cNvPr>
          <p:cNvSpPr>
            <a:spLocks noGrp="1"/>
          </p:cNvSpPr>
          <p:nvPr>
            <p:ph idx="1"/>
          </p:nvPr>
        </p:nvSpPr>
        <p:spPr/>
        <p:txBody>
          <a:bodyPr/>
          <a:lstStyle/>
          <a:p>
            <a:pPr marL="0" indent="0">
              <a:buNone/>
            </a:pPr>
            <a:r>
              <a:rPr lang="en-GB" dirty="0"/>
              <a:t>What is the difference between target audience and stakeholders?</a:t>
            </a:r>
          </a:p>
        </p:txBody>
      </p:sp>
      <p:sp>
        <p:nvSpPr>
          <p:cNvPr id="4" name="Footer Placeholder 2">
            <a:extLst>
              <a:ext uri="{FF2B5EF4-FFF2-40B4-BE49-F238E27FC236}">
                <a16:creationId xmlns:a16="http://schemas.microsoft.com/office/drawing/2014/main" id="{53DEC8B5-D918-977A-769E-B408EBCDD20C}"/>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2889266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94FC-390E-BCB4-AF51-3F8BD93E1872}"/>
              </a:ext>
            </a:extLst>
          </p:cNvPr>
          <p:cNvSpPr>
            <a:spLocks noGrp="1"/>
          </p:cNvSpPr>
          <p:nvPr>
            <p:ph type="title"/>
          </p:nvPr>
        </p:nvSpPr>
        <p:spPr/>
        <p:txBody>
          <a:bodyPr>
            <a:normAutofit fontScale="90000"/>
          </a:bodyPr>
          <a:lstStyle/>
          <a:p>
            <a:r>
              <a:rPr lang="en-GB" sz="4000" b="1" dirty="0"/>
              <a:t>Communication skills programme summary </a:t>
            </a:r>
            <a:br>
              <a:rPr lang="en-GB" sz="4000" b="1" dirty="0"/>
            </a:br>
            <a:r>
              <a:rPr lang="en-GB" sz="4000" b="1" dirty="0"/>
              <a:t>(2 / 2)</a:t>
            </a:r>
          </a:p>
        </p:txBody>
      </p:sp>
      <p:sp>
        <p:nvSpPr>
          <p:cNvPr id="3" name="Content Placeholder 2">
            <a:extLst>
              <a:ext uri="{FF2B5EF4-FFF2-40B4-BE49-F238E27FC236}">
                <a16:creationId xmlns:a16="http://schemas.microsoft.com/office/drawing/2014/main" id="{07D302B0-FD47-717B-1BED-6CC723651CFF}"/>
              </a:ext>
            </a:extLst>
          </p:cNvPr>
          <p:cNvSpPr>
            <a:spLocks noGrp="1"/>
          </p:cNvSpPr>
          <p:nvPr>
            <p:ph idx="1"/>
          </p:nvPr>
        </p:nvSpPr>
        <p:spPr/>
        <p:txBody>
          <a:bodyPr/>
          <a:lstStyle/>
          <a:p>
            <a:pPr>
              <a:lnSpc>
                <a:spcPct val="100000"/>
              </a:lnSpc>
            </a:pPr>
            <a:r>
              <a:rPr lang="en-GB" dirty="0"/>
              <a:t>developed the ability to work effectively with others through collaborative exercises</a:t>
            </a:r>
          </a:p>
          <a:p>
            <a:pPr>
              <a:lnSpc>
                <a:spcPct val="100000"/>
              </a:lnSpc>
            </a:pPr>
            <a:r>
              <a:rPr lang="en-GB" dirty="0"/>
              <a:t>practised adapting your communication style to suit different contexts and stakeholder needs</a:t>
            </a:r>
          </a:p>
          <a:p>
            <a:pPr>
              <a:lnSpc>
                <a:spcPct val="100000"/>
              </a:lnSpc>
            </a:pPr>
            <a:r>
              <a:rPr lang="en-GB" dirty="0"/>
              <a:t>engaged in self-assessment and peer reviews to critically evaluate and improve communication methods</a:t>
            </a:r>
          </a:p>
          <a:p>
            <a:pPr>
              <a:lnSpc>
                <a:spcPct val="100000"/>
              </a:lnSpc>
            </a:pPr>
            <a:r>
              <a:rPr lang="en-GB" dirty="0"/>
              <a:t>produced various forms of communication, from reports to presentations and visual aids, reinforcing your learning.</a:t>
            </a:r>
          </a:p>
        </p:txBody>
      </p:sp>
      <p:sp>
        <p:nvSpPr>
          <p:cNvPr id="4" name="Footer Placeholder 2">
            <a:extLst>
              <a:ext uri="{FF2B5EF4-FFF2-40B4-BE49-F238E27FC236}">
                <a16:creationId xmlns:a16="http://schemas.microsoft.com/office/drawing/2014/main" id="{5A7DBF87-3DD0-B98D-A6EF-9164F754DDA9}"/>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45297879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DBEF7-2569-51D7-4CF6-6145EC9BE4BF}"/>
              </a:ext>
            </a:extLst>
          </p:cNvPr>
          <p:cNvSpPr>
            <a:spLocks noGrp="1"/>
          </p:cNvSpPr>
          <p:nvPr>
            <p:ph type="title"/>
          </p:nvPr>
        </p:nvSpPr>
        <p:spPr>
          <a:xfrm>
            <a:off x="761800" y="440871"/>
            <a:ext cx="5334197" cy="2029372"/>
          </a:xfrm>
        </p:spPr>
        <p:txBody>
          <a:bodyPr anchor="ctr">
            <a:normAutofit/>
          </a:bodyPr>
          <a:lstStyle/>
          <a:p>
            <a:r>
              <a:rPr lang="en-GB" sz="4000" b="1" dirty="0"/>
              <a:t>Next steps</a:t>
            </a:r>
          </a:p>
        </p:txBody>
      </p:sp>
      <p:sp>
        <p:nvSpPr>
          <p:cNvPr id="3" name="Content Placeholder 2">
            <a:extLst>
              <a:ext uri="{FF2B5EF4-FFF2-40B4-BE49-F238E27FC236}">
                <a16:creationId xmlns:a16="http://schemas.microsoft.com/office/drawing/2014/main" id="{EFABDA1B-7230-335A-E1F0-7F995281A0EE}"/>
              </a:ext>
            </a:extLst>
          </p:cNvPr>
          <p:cNvSpPr>
            <a:spLocks noGrp="1"/>
          </p:cNvSpPr>
          <p:nvPr>
            <p:ph idx="1"/>
          </p:nvPr>
        </p:nvSpPr>
        <p:spPr>
          <a:xfrm>
            <a:off x="761800" y="1943100"/>
            <a:ext cx="5769629" cy="4296979"/>
          </a:xfrm>
        </p:spPr>
        <p:txBody>
          <a:bodyPr anchor="ctr">
            <a:noAutofit/>
          </a:bodyPr>
          <a:lstStyle/>
          <a:p>
            <a:pPr marL="0" indent="0">
              <a:lnSpc>
                <a:spcPct val="100000"/>
              </a:lnSpc>
              <a:buNone/>
            </a:pPr>
            <a:r>
              <a:rPr lang="en-GB" sz="2400" dirty="0"/>
              <a:t>Record yourself delivering your persuasive speech and investor presentation. Identify areas for improvement.</a:t>
            </a:r>
          </a:p>
          <a:p>
            <a:pPr marL="0" indent="0">
              <a:lnSpc>
                <a:spcPct val="100000"/>
              </a:lnSpc>
              <a:buNone/>
            </a:pPr>
            <a:r>
              <a:rPr lang="en-GB" sz="2400" dirty="0"/>
              <a:t>Find a mentor at your placement and conduct an interview about how they adapt their communication to different audiences in their job.</a:t>
            </a:r>
          </a:p>
          <a:p>
            <a:pPr marL="0" indent="0">
              <a:lnSpc>
                <a:spcPct val="100000"/>
              </a:lnSpc>
              <a:buNone/>
            </a:pPr>
            <a:r>
              <a:rPr lang="en-GB" sz="2400" dirty="0"/>
              <a:t>Write a reflection on the key communication insights you gained over this course.	</a:t>
            </a:r>
          </a:p>
          <a:p>
            <a:pPr marL="0" indent="0">
              <a:buNone/>
            </a:pPr>
            <a:endParaRPr lang="en-GB" sz="2400" dirty="0"/>
          </a:p>
        </p:txBody>
      </p:sp>
      <p:pic>
        <p:nvPicPr>
          <p:cNvPr id="6146" name="Picture 2">
            <a:extLst>
              <a:ext uri="{FF2B5EF4-FFF2-40B4-BE49-F238E27FC236}">
                <a16:creationId xmlns:a16="http://schemas.microsoft.com/office/drawing/2014/main" id="{7CB21321-9792-1861-AF9C-CB9803C31CC5}"/>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59" r="8283"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05E2B5-96AC-629E-EC53-D7D644B723B5}"/>
              </a:ext>
            </a:extLst>
          </p:cNvPr>
          <p:cNvSpPr txBox="1"/>
          <p:nvPr/>
        </p:nvSpPr>
        <p:spPr>
          <a:xfrm>
            <a:off x="4216549" y="6456394"/>
            <a:ext cx="6092456" cy="369332"/>
          </a:xfrm>
          <a:prstGeom prst="rect">
            <a:avLst/>
          </a:prstGeom>
          <a:noFill/>
        </p:spPr>
        <p:txBody>
          <a:bodyPr wrap="square">
            <a:spAutoFit/>
          </a:bodyPr>
          <a:lstStyle/>
          <a:p>
            <a:pPr marL="0" indent="0">
              <a:buNone/>
            </a:pPr>
            <a:r>
              <a:rPr lang="en-GB" sz="1800" dirty="0"/>
              <a:t>Author image</a:t>
            </a:r>
          </a:p>
        </p:txBody>
      </p:sp>
      <p:sp>
        <p:nvSpPr>
          <p:cNvPr id="5" name="Footer Placeholder 2">
            <a:extLst>
              <a:ext uri="{FF2B5EF4-FFF2-40B4-BE49-F238E27FC236}">
                <a16:creationId xmlns:a16="http://schemas.microsoft.com/office/drawing/2014/main" id="{E8D32544-56EC-AA94-AA5F-D4BFD52A1200}"/>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69373245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27DD1DC-DC49-6B57-21DD-EE14BC3BFEC2}"/>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pic>
        <p:nvPicPr>
          <p:cNvPr id="6" name="Picture 5">
            <a:extLst>
              <a:ext uri="{FF2B5EF4-FFF2-40B4-BE49-F238E27FC236}">
                <a16:creationId xmlns:a16="http://schemas.microsoft.com/office/drawing/2014/main" id="{3E55E186-84C3-8F5A-52DC-CB5F7D000A2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514" y="888142"/>
            <a:ext cx="1215103" cy="645557"/>
          </a:xfrm>
          <a:prstGeom prst="rect">
            <a:avLst/>
          </a:prstGeom>
        </p:spPr>
      </p:pic>
      <p:sp>
        <p:nvSpPr>
          <p:cNvPr id="13" name="TextBox 12">
            <a:extLst>
              <a:ext uri="{FF2B5EF4-FFF2-40B4-BE49-F238E27FC236}">
                <a16:creationId xmlns:a16="http://schemas.microsoft.com/office/drawing/2014/main" id="{2C473840-C6AB-4822-7478-D46E526FD517}"/>
              </a:ext>
            </a:extLst>
          </p:cNvPr>
          <p:cNvSpPr txBox="1"/>
          <p:nvPr/>
        </p:nvSpPr>
        <p:spPr>
          <a:xfrm>
            <a:off x="3470568" y="2016200"/>
            <a:ext cx="1152128" cy="184666"/>
          </a:xfrm>
          <a:prstGeom prst="rect">
            <a:avLst/>
          </a:prstGeom>
          <a:noFill/>
        </p:spPr>
        <p:txBody>
          <a:bodyPr wrap="square" lIns="0" tIns="0" rIns="0" bIns="0" rtlCol="0">
            <a:spAutoFit/>
          </a:bodyPr>
          <a:lstStyle/>
          <a:p>
            <a:r>
              <a:rPr lang="en-GB" sz="1200" dirty="0"/>
              <a:t>PRODUCED BY</a:t>
            </a:r>
          </a:p>
        </p:txBody>
      </p:sp>
      <p:pic>
        <p:nvPicPr>
          <p:cNvPr id="19" name="Picture 18">
            <a:extLst>
              <a:ext uri="{FF2B5EF4-FFF2-40B4-BE49-F238E27FC236}">
                <a16:creationId xmlns:a16="http://schemas.microsoft.com/office/drawing/2014/main" id="{BA2019B8-97C8-937B-B057-A5EA75B3B3A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0683" y="2638438"/>
            <a:ext cx="1800200" cy="510561"/>
          </a:xfrm>
          <a:prstGeom prst="rect">
            <a:avLst/>
          </a:prstGeom>
        </p:spPr>
      </p:pic>
      <p:sp>
        <p:nvSpPr>
          <p:cNvPr id="17" name="TextBox 16">
            <a:extLst>
              <a:ext uri="{FF2B5EF4-FFF2-40B4-BE49-F238E27FC236}">
                <a16:creationId xmlns:a16="http://schemas.microsoft.com/office/drawing/2014/main" id="{10B2C2A8-FD1D-D197-09B3-5ECE4AF67520}"/>
              </a:ext>
            </a:extLst>
          </p:cNvPr>
          <p:cNvSpPr txBox="1"/>
          <p:nvPr/>
        </p:nvSpPr>
        <p:spPr>
          <a:xfrm>
            <a:off x="3290683" y="3475988"/>
            <a:ext cx="2088232" cy="646331"/>
          </a:xfrm>
          <a:prstGeom prst="rect">
            <a:avLst/>
          </a:prstGeom>
          <a:noFill/>
        </p:spPr>
        <p:txBody>
          <a:bodyPr wrap="square" lIns="0" tIns="0" rIns="0" bIns="0" rtlCol="0">
            <a:spAutoFit/>
          </a:bodyPr>
          <a:lstStyle/>
          <a:p>
            <a:r>
              <a:rPr lang="en-GB" sz="1050" dirty="0"/>
              <a:t>Shrewsbury Colleges Group has produced this resource on behalf of the Education and Training Foundation</a:t>
            </a:r>
          </a:p>
        </p:txBody>
      </p:sp>
      <p:sp>
        <p:nvSpPr>
          <p:cNvPr id="15" name="TextBox 14">
            <a:extLst>
              <a:ext uri="{FF2B5EF4-FFF2-40B4-BE49-F238E27FC236}">
                <a16:creationId xmlns:a16="http://schemas.microsoft.com/office/drawing/2014/main" id="{DB8FCCEB-BB7B-6E95-3B10-EE7901A546AF}"/>
              </a:ext>
            </a:extLst>
          </p:cNvPr>
          <p:cNvSpPr txBox="1"/>
          <p:nvPr/>
        </p:nvSpPr>
        <p:spPr>
          <a:xfrm>
            <a:off x="6382432" y="2016200"/>
            <a:ext cx="1152128" cy="184666"/>
          </a:xfrm>
          <a:prstGeom prst="rect">
            <a:avLst/>
          </a:prstGeom>
          <a:noFill/>
        </p:spPr>
        <p:txBody>
          <a:bodyPr wrap="square" lIns="0" tIns="0" rIns="0" bIns="0" rtlCol="0">
            <a:spAutoFit/>
          </a:bodyPr>
          <a:lstStyle/>
          <a:p>
            <a:r>
              <a:rPr lang="en-GB" sz="1200" dirty="0"/>
              <a:t>FUNDED BY</a:t>
            </a:r>
          </a:p>
        </p:txBody>
      </p:sp>
      <p:pic>
        <p:nvPicPr>
          <p:cNvPr id="14" name="Picture 13">
            <a:extLst>
              <a:ext uri="{FF2B5EF4-FFF2-40B4-BE49-F238E27FC236}">
                <a16:creationId xmlns:a16="http://schemas.microsoft.com/office/drawing/2014/main" id="{2607975E-D244-498C-DAE1-8AF808243CC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8880" y="2414862"/>
            <a:ext cx="1800200" cy="844550"/>
          </a:xfrm>
          <a:prstGeom prst="rect">
            <a:avLst/>
          </a:prstGeom>
          <a:noFill/>
          <a:ln>
            <a:noFill/>
          </a:ln>
        </p:spPr>
      </p:pic>
      <p:sp>
        <p:nvSpPr>
          <p:cNvPr id="16" name="TextBox 15">
            <a:extLst>
              <a:ext uri="{FF2B5EF4-FFF2-40B4-BE49-F238E27FC236}">
                <a16:creationId xmlns:a16="http://schemas.microsoft.com/office/drawing/2014/main" id="{29584BF5-41BA-219E-6023-01F7184F2530}"/>
              </a:ext>
            </a:extLst>
          </p:cNvPr>
          <p:cNvSpPr txBox="1"/>
          <p:nvPr/>
        </p:nvSpPr>
        <p:spPr>
          <a:xfrm>
            <a:off x="6369302" y="3609159"/>
            <a:ext cx="1800200" cy="323165"/>
          </a:xfrm>
          <a:prstGeom prst="rect">
            <a:avLst/>
          </a:prstGeom>
          <a:noFill/>
        </p:spPr>
        <p:txBody>
          <a:bodyPr wrap="square" lIns="0" tIns="0" rIns="0" bIns="0" rtlCol="0">
            <a:spAutoFit/>
          </a:bodyPr>
          <a:lstStyle/>
          <a:p>
            <a:r>
              <a:rPr lang="en-GB" sz="1050" dirty="0"/>
              <a:t>This programme is funded by the Department for Education</a:t>
            </a:r>
          </a:p>
        </p:txBody>
      </p:sp>
      <p:sp>
        <p:nvSpPr>
          <p:cNvPr id="5" name="TextBox 4">
            <a:extLst>
              <a:ext uri="{FF2B5EF4-FFF2-40B4-BE49-F238E27FC236}">
                <a16:creationId xmlns:a16="http://schemas.microsoft.com/office/drawing/2014/main" id="{55D9C5DE-95FC-7C5A-57A9-531FD403B376}"/>
              </a:ext>
            </a:extLst>
          </p:cNvPr>
          <p:cNvSpPr txBox="1"/>
          <p:nvPr/>
        </p:nvSpPr>
        <p:spPr>
          <a:xfrm>
            <a:off x="2819636" y="4746750"/>
            <a:ext cx="6552728" cy="369332"/>
          </a:xfrm>
          <a:prstGeom prst="rect">
            <a:avLst/>
          </a:prstGeom>
          <a:noFill/>
        </p:spPr>
        <p:txBody>
          <a:bodyPr wrap="square" lIns="0" tIns="0" rIns="0" bIns="0" rtlCol="0">
            <a:spAutoFit/>
          </a:bodyPr>
          <a:lstStyle/>
          <a:p>
            <a:pPr algn="ctr"/>
            <a:r>
              <a:rPr lang="en-GB" sz="2400" b="1" dirty="0">
                <a:solidFill>
                  <a:srgbClr val="E51C41"/>
                </a:solidFill>
              </a:rPr>
              <a:t>ET-FOUNDATION.CO.UK</a:t>
            </a:r>
          </a:p>
        </p:txBody>
      </p:sp>
    </p:spTree>
    <p:extLst>
      <p:ext uri="{BB962C8B-B14F-4D97-AF65-F5344CB8AC3E}">
        <p14:creationId xmlns:p14="http://schemas.microsoft.com/office/powerpoint/2010/main" val="1587649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838200" y="206863"/>
            <a:ext cx="10515600" cy="1325563"/>
          </a:xfrm>
        </p:spPr>
        <p:txBody>
          <a:bodyPr/>
          <a:lstStyle/>
          <a:p>
            <a:r>
              <a:rPr lang="en-US" b="1" dirty="0"/>
              <a:t>Pair activity</a:t>
            </a:r>
          </a:p>
        </p:txBody>
      </p:sp>
      <p:sp>
        <p:nvSpPr>
          <p:cNvPr id="3" name="Content Placeholder"/>
          <p:cNvSpPr>
            <a:spLocks noGrp="1"/>
          </p:cNvSpPr>
          <p:nvPr>
            <p:ph idx="1"/>
          </p:nvPr>
        </p:nvSpPr>
        <p:spPr>
          <a:xfrm>
            <a:off x="838200" y="1253330"/>
            <a:ext cx="10515600" cy="5470743"/>
          </a:xfrm>
          <a:noFill/>
        </p:spPr>
        <p:txBody>
          <a:bodyPr>
            <a:noAutofit/>
          </a:bodyPr>
          <a:lstStyle/>
          <a:p>
            <a:pPr marL="0" lvl="0" indent="0">
              <a:lnSpc>
                <a:spcPct val="120000"/>
              </a:lnSpc>
              <a:buNone/>
            </a:pPr>
            <a:r>
              <a:rPr lang="en-GB" dirty="0"/>
              <a:t>Read </a:t>
            </a:r>
            <a:r>
              <a:rPr lang="en-GB" b="1" dirty="0"/>
              <a:t>The Big Town Vision handout </a:t>
            </a:r>
            <a:r>
              <a:rPr lang="en-GB" dirty="0"/>
              <a:t>and discuss the content with your peer.</a:t>
            </a:r>
          </a:p>
          <a:p>
            <a:pPr marL="0" indent="0">
              <a:lnSpc>
                <a:spcPct val="120000"/>
              </a:lnSpc>
              <a:buNone/>
            </a:pPr>
            <a:r>
              <a:rPr lang="en-GB" dirty="0"/>
              <a:t>Highlight the key information that would be most relevant to different target audiences:</a:t>
            </a:r>
          </a:p>
          <a:p>
            <a:pPr>
              <a:lnSpc>
                <a:spcPct val="120000"/>
              </a:lnSpc>
            </a:pPr>
            <a:r>
              <a:rPr lang="en-GB" dirty="0"/>
              <a:t>business owners</a:t>
            </a:r>
          </a:p>
          <a:p>
            <a:pPr>
              <a:lnSpc>
                <a:spcPct val="120000"/>
              </a:lnSpc>
            </a:pPr>
            <a:r>
              <a:rPr lang="en-GB" dirty="0"/>
              <a:t>visitors and tourists</a:t>
            </a:r>
          </a:p>
          <a:p>
            <a:pPr>
              <a:lnSpc>
                <a:spcPct val="120000"/>
              </a:lnSpc>
            </a:pPr>
            <a:r>
              <a:rPr lang="en-GB" dirty="0"/>
              <a:t>residents.</a:t>
            </a:r>
          </a:p>
          <a:p>
            <a:pPr marL="0" indent="0">
              <a:lnSpc>
                <a:spcPct val="120000"/>
              </a:lnSpc>
              <a:buNone/>
            </a:pPr>
            <a:r>
              <a:rPr lang="en-GB" dirty="0"/>
              <a:t>Use a different coloured pen for each audience group.</a:t>
            </a:r>
          </a:p>
          <a:p>
            <a:pPr marL="0" lvl="0" indent="0">
              <a:lnSpc>
                <a:spcPct val="120000"/>
              </a:lnSpc>
              <a:buNone/>
            </a:pPr>
            <a:r>
              <a:rPr lang="en-GB" dirty="0"/>
              <a:t>Share feedback with the class.</a:t>
            </a:r>
          </a:p>
        </p:txBody>
      </p:sp>
    </p:spTree>
    <p:extLst>
      <p:ext uri="{BB962C8B-B14F-4D97-AF65-F5344CB8AC3E}">
        <p14:creationId xmlns:p14="http://schemas.microsoft.com/office/powerpoint/2010/main" val="3740782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p:txBody>
          <a:bodyPr/>
          <a:lstStyle/>
          <a:p>
            <a:r>
              <a:rPr lang="en-US" b="1" dirty="0"/>
              <a:t>Independent activity</a:t>
            </a:r>
          </a:p>
        </p:txBody>
      </p:sp>
      <p:sp>
        <p:nvSpPr>
          <p:cNvPr id="3" name="Content Placeholder"/>
          <p:cNvSpPr>
            <a:spLocks noGrp="1"/>
          </p:cNvSpPr>
          <p:nvPr>
            <p:ph idx="1"/>
          </p:nvPr>
        </p:nvSpPr>
        <p:spPr/>
        <p:txBody>
          <a:bodyPr>
            <a:normAutofit/>
          </a:bodyPr>
          <a:lstStyle/>
          <a:p>
            <a:pPr marL="0" indent="0">
              <a:buNone/>
            </a:pPr>
            <a:r>
              <a:rPr lang="en-GB" dirty="0"/>
              <a:t>Individually, identify three key benefits and three potential negative impacts of the development for the three construction stakeholders.</a:t>
            </a:r>
          </a:p>
          <a:p>
            <a:pPr marL="0" indent="0">
              <a:buNone/>
            </a:pPr>
            <a:endParaRPr lang="en-GB" dirty="0"/>
          </a:p>
          <a:p>
            <a:pPr marL="0" indent="0">
              <a:buNone/>
            </a:pPr>
            <a:r>
              <a:rPr lang="en-GB" dirty="0"/>
              <a:t>Complete </a:t>
            </a:r>
            <a:r>
              <a:rPr lang="en-GB" b="1" dirty="0"/>
              <a:t>Stakeholder impacts worksheet</a:t>
            </a:r>
            <a:r>
              <a:rPr lang="en-GB" dirty="0"/>
              <a:t>.</a:t>
            </a:r>
          </a:p>
          <a:p>
            <a:pPr marL="0" indent="0">
              <a:buNone/>
            </a:pPr>
            <a:endParaRPr lang="en-GB" dirty="0"/>
          </a:p>
          <a:p>
            <a:pPr marL="0" indent="0">
              <a:buNone/>
            </a:pPr>
            <a:r>
              <a:rPr lang="en-GB" dirty="0"/>
              <a:t>Compare answers with a peer and discuss differences.</a:t>
            </a:r>
          </a:p>
          <a:p>
            <a:pPr marL="0" indent="0">
              <a:buNone/>
            </a:pPr>
            <a:endParaRPr lang="en-GB" dirty="0"/>
          </a:p>
          <a:p>
            <a:pPr marL="0" indent="0">
              <a:buNone/>
            </a:pPr>
            <a:r>
              <a:rPr lang="en-GB" dirty="0"/>
              <a:t>Share ideas with class. </a:t>
            </a:r>
          </a:p>
        </p:txBody>
      </p:sp>
      <p:sp>
        <p:nvSpPr>
          <p:cNvPr id="4" name="Footer Placeholder 2">
            <a:extLst>
              <a:ext uri="{FF2B5EF4-FFF2-40B4-BE49-F238E27FC236}">
                <a16:creationId xmlns:a16="http://schemas.microsoft.com/office/drawing/2014/main" id="{4C462CF4-CBC8-7769-6751-ACB64F3D1E69}"/>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2AB88-C151-63EB-BE80-B16E277CE1F3}"/>
              </a:ext>
            </a:extLst>
          </p:cNvPr>
          <p:cNvSpPr>
            <a:spLocks noGrp="1"/>
          </p:cNvSpPr>
          <p:nvPr>
            <p:ph type="title"/>
          </p:nvPr>
        </p:nvSpPr>
        <p:spPr/>
        <p:txBody>
          <a:bodyPr/>
          <a:lstStyle/>
          <a:p>
            <a:r>
              <a:rPr lang="en-GB" b="1" dirty="0"/>
              <a:t>Sentiment analysis</a:t>
            </a:r>
          </a:p>
        </p:txBody>
      </p:sp>
      <p:sp>
        <p:nvSpPr>
          <p:cNvPr id="3" name="Content Placeholder 2">
            <a:extLst>
              <a:ext uri="{FF2B5EF4-FFF2-40B4-BE49-F238E27FC236}">
                <a16:creationId xmlns:a16="http://schemas.microsoft.com/office/drawing/2014/main" id="{9FD19EE4-9E3D-69E0-3B84-EFDC2BD6CB4F}"/>
              </a:ext>
            </a:extLst>
          </p:cNvPr>
          <p:cNvSpPr>
            <a:spLocks noGrp="1"/>
          </p:cNvSpPr>
          <p:nvPr>
            <p:ph idx="1"/>
          </p:nvPr>
        </p:nvSpPr>
        <p:spPr/>
        <p:txBody>
          <a:bodyPr>
            <a:noAutofit/>
          </a:bodyPr>
          <a:lstStyle/>
          <a:p>
            <a:pPr marL="0" indent="0">
              <a:buNone/>
            </a:pPr>
            <a:r>
              <a:rPr lang="en-GB" dirty="0"/>
              <a:t>What is sentiment analysis?</a:t>
            </a:r>
          </a:p>
          <a:p>
            <a:r>
              <a:rPr lang="en-GB" dirty="0"/>
              <a:t>Sentiment analysis is the process of identifying and categorising the emotional tone or opinion expressed in a piece of text.</a:t>
            </a:r>
          </a:p>
          <a:p>
            <a:r>
              <a:rPr lang="en-GB" dirty="0"/>
              <a:t>It helps determine whether a text conveys a positive, negative or neutral sentiment.</a:t>
            </a:r>
          </a:p>
          <a:p>
            <a:r>
              <a:rPr lang="en-GB" dirty="0"/>
              <a:t>Sentiment analysis is useful for understanding public opinion, monitoring brand reputation and analysing customer feedback.</a:t>
            </a:r>
          </a:p>
          <a:p>
            <a:r>
              <a:rPr lang="en-GB" dirty="0"/>
              <a:t>This is particularly important in the construction industry, where goodwill from the local community can be key to the smooth running of a project. </a:t>
            </a:r>
          </a:p>
        </p:txBody>
      </p:sp>
      <p:sp>
        <p:nvSpPr>
          <p:cNvPr id="4" name="Footer Placeholder 2">
            <a:extLst>
              <a:ext uri="{FF2B5EF4-FFF2-40B4-BE49-F238E27FC236}">
                <a16:creationId xmlns:a16="http://schemas.microsoft.com/office/drawing/2014/main" id="{8B8CBD53-0194-19D1-38D3-0384F9980951}"/>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571874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747D-8D8E-E285-BB4E-D3E0918E7EFB}"/>
              </a:ext>
            </a:extLst>
          </p:cNvPr>
          <p:cNvSpPr>
            <a:spLocks noGrp="1"/>
          </p:cNvSpPr>
          <p:nvPr>
            <p:ph type="title"/>
          </p:nvPr>
        </p:nvSpPr>
        <p:spPr/>
        <p:txBody>
          <a:bodyPr/>
          <a:lstStyle/>
          <a:p>
            <a:r>
              <a:rPr lang="en-GB" b="1" dirty="0"/>
              <a:t>How to do sentiment analysis	</a:t>
            </a:r>
          </a:p>
        </p:txBody>
      </p:sp>
      <p:sp>
        <p:nvSpPr>
          <p:cNvPr id="3" name="Content Placeholder 2">
            <a:extLst>
              <a:ext uri="{FF2B5EF4-FFF2-40B4-BE49-F238E27FC236}">
                <a16:creationId xmlns:a16="http://schemas.microsoft.com/office/drawing/2014/main" id="{6261C89A-9F02-18BF-D1C8-A64957E548BB}"/>
              </a:ext>
            </a:extLst>
          </p:cNvPr>
          <p:cNvSpPr>
            <a:spLocks noGrp="1"/>
          </p:cNvSpPr>
          <p:nvPr>
            <p:ph idx="1"/>
          </p:nvPr>
        </p:nvSpPr>
        <p:spPr/>
        <p:txBody>
          <a:bodyPr/>
          <a:lstStyle/>
          <a:p>
            <a:pPr marL="0" indent="0">
              <a:buNone/>
            </a:pPr>
            <a:r>
              <a:rPr lang="en-GB" dirty="0"/>
              <a:t>While most sentiment analysis is performed using computers, it is easy to perform on a short piece of text using highlighters.</a:t>
            </a:r>
          </a:p>
          <a:p>
            <a:pPr marL="0" indent="0">
              <a:buNone/>
            </a:pPr>
            <a:r>
              <a:rPr lang="en-GB" dirty="0"/>
              <a:t>Human annotation:</a:t>
            </a:r>
          </a:p>
          <a:p>
            <a:pPr lvl="1"/>
            <a:r>
              <a:rPr lang="en-GB" sz="2800" dirty="0"/>
              <a:t>Manually read and annotate the text to determine its sentiment.</a:t>
            </a:r>
          </a:p>
          <a:p>
            <a:pPr lvl="1"/>
            <a:r>
              <a:rPr lang="en-GB" sz="2800" dirty="0"/>
              <a:t>Assign labels such as positive, negative or neutral to each piece of text.</a:t>
            </a:r>
          </a:p>
          <a:p>
            <a:pPr lvl="1"/>
            <a:r>
              <a:rPr lang="en-GB" sz="2800" dirty="0"/>
              <a:t>Count the number of each category.</a:t>
            </a:r>
          </a:p>
          <a:p>
            <a:pPr lvl="1"/>
            <a:r>
              <a:rPr lang="en-GB" sz="2800" dirty="0"/>
              <a:t>Assign the sentiment as positive, negative or neutral. </a:t>
            </a:r>
          </a:p>
        </p:txBody>
      </p:sp>
      <p:sp>
        <p:nvSpPr>
          <p:cNvPr id="4" name="Footer Placeholder 2">
            <a:extLst>
              <a:ext uri="{FF2B5EF4-FFF2-40B4-BE49-F238E27FC236}">
                <a16:creationId xmlns:a16="http://schemas.microsoft.com/office/drawing/2014/main" id="{E5089C9D-B5CC-9561-00B8-671D82FA4039}"/>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180732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51C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dirty="0">
                <a:cs typeface="Arial" panose="020B0604020202020204" pitchFamily="34" charset="0"/>
              </a:rPr>
              <a:t>01</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a:xfrm>
            <a:off x="3261360" y="4344000"/>
            <a:ext cx="8544960" cy="2136480"/>
          </a:xfrm>
        </p:spPr>
        <p:txBody>
          <a:bodyPr anchor="t">
            <a:noAutofit/>
          </a:bodyPr>
          <a:lstStyle/>
          <a:p>
            <a:pPr>
              <a:lnSpc>
                <a:spcPct val="120000"/>
              </a:lnSpc>
            </a:pPr>
            <a:r>
              <a:rPr lang="en-US" sz="4400" dirty="0">
                <a:latin typeface="Arial"/>
                <a:cs typeface="Arial"/>
              </a:rPr>
              <a:t>Session 1</a:t>
            </a:r>
          </a:p>
          <a:p>
            <a:pPr>
              <a:lnSpc>
                <a:spcPct val="120000"/>
              </a:lnSpc>
            </a:pPr>
            <a:r>
              <a:rPr lang="en-US" sz="4400" b="0" dirty="0">
                <a:ea typeface="+mn-lt"/>
                <a:cs typeface="+mn-lt"/>
              </a:rPr>
              <a:t>Target audience in construction</a:t>
            </a:r>
            <a:endParaRPr lang="en-US" sz="4400" dirty="0"/>
          </a:p>
        </p:txBody>
      </p:sp>
    </p:spTree>
    <p:extLst>
      <p:ext uri="{BB962C8B-B14F-4D97-AF65-F5344CB8AC3E}">
        <p14:creationId xmlns:p14="http://schemas.microsoft.com/office/powerpoint/2010/main" val="325678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0CD6-EA67-62BD-008C-CC95C08099A3}"/>
              </a:ext>
            </a:extLst>
          </p:cNvPr>
          <p:cNvSpPr>
            <a:spLocks noGrp="1"/>
          </p:cNvSpPr>
          <p:nvPr>
            <p:ph type="title"/>
          </p:nvPr>
        </p:nvSpPr>
        <p:spPr>
          <a:xfrm>
            <a:off x="838200" y="353974"/>
            <a:ext cx="10515600" cy="1325563"/>
          </a:xfrm>
        </p:spPr>
        <p:txBody>
          <a:bodyPr/>
          <a:lstStyle/>
          <a:p>
            <a:r>
              <a:rPr lang="en-GB" b="1" dirty="0"/>
              <a:t>Example sentiment analysis</a:t>
            </a:r>
          </a:p>
        </p:txBody>
      </p:sp>
      <p:sp>
        <p:nvSpPr>
          <p:cNvPr id="3" name="Content Placeholder 2">
            <a:extLst>
              <a:ext uri="{FF2B5EF4-FFF2-40B4-BE49-F238E27FC236}">
                <a16:creationId xmlns:a16="http://schemas.microsoft.com/office/drawing/2014/main" id="{DE399CFA-3283-5EB1-C71E-D5964EEA8707}"/>
              </a:ext>
            </a:extLst>
          </p:cNvPr>
          <p:cNvSpPr>
            <a:spLocks noGrp="1"/>
          </p:cNvSpPr>
          <p:nvPr>
            <p:ph idx="1"/>
          </p:nvPr>
        </p:nvSpPr>
        <p:spPr>
          <a:xfrm>
            <a:off x="354623" y="1825625"/>
            <a:ext cx="8938846" cy="4100390"/>
          </a:xfrm>
        </p:spPr>
        <p:txBody>
          <a:bodyPr>
            <a:noAutofit/>
          </a:bodyPr>
          <a:lstStyle/>
          <a:p>
            <a:pPr marL="0" indent="0">
              <a:buNone/>
            </a:pPr>
            <a:r>
              <a:rPr lang="en-GB" sz="2400" dirty="0">
                <a:highlight>
                  <a:srgbClr val="F5ADBB"/>
                </a:highlight>
              </a:rPr>
              <a:t>Even by the standards of modern London buildings, the Slab is mind-boggling. </a:t>
            </a:r>
            <a:r>
              <a:rPr lang="en-GB" sz="2400" dirty="0">
                <a:highlight>
                  <a:srgbClr val="00FFFF"/>
                </a:highlight>
              </a:rPr>
              <a:t>In bulk, it will be about four times the size of the adjacent National Theatre</a:t>
            </a:r>
            <a:r>
              <a:rPr lang="en-GB" sz="2400" dirty="0"/>
              <a:t>, which will look like a Tudorbethan cottage in comparison. </a:t>
            </a:r>
            <a:r>
              <a:rPr lang="en-GB" sz="2400" dirty="0">
                <a:highlight>
                  <a:srgbClr val="F5ADBB"/>
                </a:highlight>
              </a:rPr>
              <a:t>Unlike the Shard or the Gherkin, it makes no attempt at vertical grace, or indeed at architecture at all</a:t>
            </a:r>
            <a:r>
              <a:rPr lang="en-GB" sz="2400" dirty="0"/>
              <a:t>. </a:t>
            </a:r>
            <a:r>
              <a:rPr lang="en-GB" sz="2400" dirty="0">
                <a:highlight>
                  <a:srgbClr val="F5ADBB"/>
                </a:highlight>
              </a:rPr>
              <a:t>It is just a pile of boxes.</a:t>
            </a:r>
            <a:r>
              <a:rPr lang="en-GB" sz="2400" dirty="0"/>
              <a:t> </a:t>
            </a:r>
            <a:r>
              <a:rPr lang="en-GB" sz="2400" dirty="0">
                <a:highlight>
                  <a:srgbClr val="F5ADBB"/>
                </a:highlight>
              </a:rPr>
              <a:t>Even the Twentieth Century Society, normally tolerant of such buildings, dismissed it as “universally derided”. </a:t>
            </a:r>
            <a:r>
              <a:rPr lang="en-GB" sz="2400" dirty="0">
                <a:highlight>
                  <a:srgbClr val="00FFFF"/>
                </a:highlight>
              </a:rPr>
              <a:t>Designed by the commercial architects Make, it will accommodate 4,000 office workers, </a:t>
            </a:r>
            <a:r>
              <a:rPr lang="en-GB" sz="2400" dirty="0">
                <a:highlight>
                  <a:srgbClr val="F5ADBB"/>
                </a:highlight>
              </a:rPr>
              <a:t>whom Gove was persuaded London badly needs</a:t>
            </a:r>
            <a:r>
              <a:rPr lang="en-GB" sz="2400" dirty="0"/>
              <a:t>. </a:t>
            </a:r>
            <a:r>
              <a:rPr lang="en-GB" sz="2400" dirty="0">
                <a:highlight>
                  <a:srgbClr val="F5ADBB"/>
                </a:highlight>
              </a:rPr>
              <a:t>The carbon cost of demolishing and replacing the inoffensive London Studios must be astronomical, and should have been ruled out long ago.</a:t>
            </a:r>
          </a:p>
        </p:txBody>
      </p:sp>
      <p:sp>
        <p:nvSpPr>
          <p:cNvPr id="13" name="Thought Bubble: Cloud 12">
            <a:extLst>
              <a:ext uri="{FF2B5EF4-FFF2-40B4-BE49-F238E27FC236}">
                <a16:creationId xmlns:a16="http://schemas.microsoft.com/office/drawing/2014/main" id="{550A3017-E8DB-621A-E48E-8FE551D3905F}"/>
              </a:ext>
            </a:extLst>
          </p:cNvPr>
          <p:cNvSpPr/>
          <p:nvPr/>
        </p:nvSpPr>
        <p:spPr>
          <a:xfrm>
            <a:off x="9539652" y="3429000"/>
            <a:ext cx="2396638" cy="2690391"/>
          </a:xfrm>
          <a:prstGeom prst="cloudCallou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GB" dirty="0">
                <a:solidFill>
                  <a:schemeClr val="accent1"/>
                </a:solidFill>
              </a:rPr>
              <a:t>If you were the architect, how would this make you feel?</a:t>
            </a:r>
          </a:p>
        </p:txBody>
      </p:sp>
      <p:sp>
        <p:nvSpPr>
          <p:cNvPr id="8" name="Rectangle 7">
            <a:extLst>
              <a:ext uri="{FF2B5EF4-FFF2-40B4-BE49-F238E27FC236}">
                <a16:creationId xmlns:a16="http://schemas.microsoft.com/office/drawing/2014/main" id="{C28B1F58-4837-3B8D-FF4C-8FB10EDB4874}"/>
              </a:ext>
            </a:extLst>
          </p:cNvPr>
          <p:cNvSpPr/>
          <p:nvPr/>
        </p:nvSpPr>
        <p:spPr>
          <a:xfrm>
            <a:off x="9653954" y="738609"/>
            <a:ext cx="1008919" cy="422031"/>
          </a:xfrm>
          <a:prstGeom prst="rect">
            <a:avLst/>
          </a:prstGeom>
          <a:solidFill>
            <a:srgbClr val="F5AD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6</a:t>
            </a:r>
          </a:p>
        </p:txBody>
      </p:sp>
      <p:sp>
        <p:nvSpPr>
          <p:cNvPr id="11" name="Rectangle 10">
            <a:extLst>
              <a:ext uri="{FF2B5EF4-FFF2-40B4-BE49-F238E27FC236}">
                <a16:creationId xmlns:a16="http://schemas.microsoft.com/office/drawing/2014/main" id="{EA431C46-B6BB-D343-1D94-ED6A153B577D}"/>
              </a:ext>
            </a:extLst>
          </p:cNvPr>
          <p:cNvSpPr/>
          <p:nvPr/>
        </p:nvSpPr>
        <p:spPr>
          <a:xfrm>
            <a:off x="9653954" y="1266257"/>
            <a:ext cx="1008919" cy="422031"/>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a:t>
            </a:r>
          </a:p>
        </p:txBody>
      </p:sp>
      <p:sp>
        <p:nvSpPr>
          <p:cNvPr id="12" name="Rectangle 11">
            <a:extLst>
              <a:ext uri="{FF2B5EF4-FFF2-40B4-BE49-F238E27FC236}">
                <a16:creationId xmlns:a16="http://schemas.microsoft.com/office/drawing/2014/main" id="{AF587BD2-1509-FA05-965E-36BDFEEF19DE}"/>
              </a:ext>
            </a:extLst>
          </p:cNvPr>
          <p:cNvSpPr/>
          <p:nvPr/>
        </p:nvSpPr>
        <p:spPr>
          <a:xfrm>
            <a:off x="9653954" y="1793906"/>
            <a:ext cx="1008919" cy="422031"/>
          </a:xfrm>
          <a:prstGeom prst="rect">
            <a:avLst/>
          </a:prstGeom>
          <a:solidFill>
            <a:srgbClr val="00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0</a:t>
            </a:r>
          </a:p>
        </p:txBody>
      </p:sp>
      <p:sp>
        <p:nvSpPr>
          <p:cNvPr id="10" name="TextBox 9">
            <a:extLst>
              <a:ext uri="{FF2B5EF4-FFF2-40B4-BE49-F238E27FC236}">
                <a16:creationId xmlns:a16="http://schemas.microsoft.com/office/drawing/2014/main" id="{027F30B0-0E26-84CD-234A-BA13213CD873}"/>
              </a:ext>
            </a:extLst>
          </p:cNvPr>
          <p:cNvSpPr txBox="1"/>
          <p:nvPr/>
        </p:nvSpPr>
        <p:spPr>
          <a:xfrm>
            <a:off x="10771310" y="738609"/>
            <a:ext cx="1164980" cy="1477328"/>
          </a:xfrm>
          <a:prstGeom prst="rect">
            <a:avLst/>
          </a:prstGeom>
          <a:noFill/>
        </p:spPr>
        <p:txBody>
          <a:bodyPr wrap="square">
            <a:spAutoFit/>
          </a:bodyPr>
          <a:lstStyle/>
          <a:p>
            <a:r>
              <a:rPr lang="en-GB" sz="1800" dirty="0"/>
              <a:t>Negative</a:t>
            </a:r>
          </a:p>
          <a:p>
            <a:endParaRPr lang="en-GB" dirty="0"/>
          </a:p>
          <a:p>
            <a:r>
              <a:rPr lang="en-GB" dirty="0"/>
              <a:t>Neutral</a:t>
            </a:r>
          </a:p>
          <a:p>
            <a:endParaRPr lang="en-GB" dirty="0"/>
          </a:p>
          <a:p>
            <a:r>
              <a:rPr lang="en-GB" dirty="0"/>
              <a:t>Positive</a:t>
            </a:r>
          </a:p>
        </p:txBody>
      </p:sp>
      <p:sp>
        <p:nvSpPr>
          <p:cNvPr id="7" name="TextBox 6">
            <a:extLst>
              <a:ext uri="{FF2B5EF4-FFF2-40B4-BE49-F238E27FC236}">
                <a16:creationId xmlns:a16="http://schemas.microsoft.com/office/drawing/2014/main" id="{061B8FD9-C2D1-DFE3-3608-51160841DB92}"/>
              </a:ext>
            </a:extLst>
          </p:cNvPr>
          <p:cNvSpPr txBox="1"/>
          <p:nvPr/>
        </p:nvSpPr>
        <p:spPr>
          <a:xfrm>
            <a:off x="838199" y="5926015"/>
            <a:ext cx="8217877" cy="369332"/>
          </a:xfrm>
          <a:prstGeom prst="rect">
            <a:avLst/>
          </a:prstGeom>
          <a:noFill/>
        </p:spPr>
        <p:txBody>
          <a:bodyPr wrap="square">
            <a:spAutoFit/>
          </a:bodyPr>
          <a:lstStyle/>
          <a:p>
            <a:pPr algn="l" fontAlgn="base"/>
            <a:r>
              <a:rPr lang="en-GB" b="0" i="1" u="none" strike="noStrike" dirty="0">
                <a:solidFill>
                  <a:srgbClr val="121212"/>
                </a:solidFill>
                <a:effectLst/>
                <a:latin typeface="GH Guardian Headline"/>
                <a:hlinkClick r:id="rId3"/>
              </a:rPr>
              <a:t>Simon Jenkins</a:t>
            </a:r>
            <a:r>
              <a:rPr lang="en-GB" b="0" i="1" u="none" strike="noStrike" dirty="0">
                <a:solidFill>
                  <a:srgbClr val="121212"/>
                </a:solidFill>
                <a:effectLst/>
                <a:latin typeface="GH Guardian Headline"/>
              </a:rPr>
              <a:t>, The Guardian, 8 Feb 2024</a:t>
            </a:r>
            <a:endParaRPr lang="en-GB" b="0" i="1" dirty="0">
              <a:solidFill>
                <a:srgbClr val="121212"/>
              </a:solidFill>
              <a:effectLst/>
              <a:latin typeface="GH Guardian Headline"/>
            </a:endParaRPr>
          </a:p>
        </p:txBody>
      </p:sp>
      <p:sp>
        <p:nvSpPr>
          <p:cNvPr id="4" name="Footer Placeholder 2">
            <a:extLst>
              <a:ext uri="{FF2B5EF4-FFF2-40B4-BE49-F238E27FC236}">
                <a16:creationId xmlns:a16="http://schemas.microsoft.com/office/drawing/2014/main" id="{CDCD34A8-5AD3-27F8-DBC1-CF684CA96EFD}"/>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879976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Content Placeholder 19">
            <a:extLst>
              <a:ext uri="{FF2B5EF4-FFF2-40B4-BE49-F238E27FC236}">
                <a16:creationId xmlns:a16="http://schemas.microsoft.com/office/drawing/2014/main" id="{4284BCB0-6C0A-1A59-44BC-9AD06917E3CE}"/>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t="20000"/>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36" name="Rectangle 35">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8A08F330-328C-6607-E756-14C39341A84E}"/>
              </a:ext>
            </a:extLst>
          </p:cNvPr>
          <p:cNvSpPr>
            <a:spLocks noGrp="1"/>
          </p:cNvSpPr>
          <p:nvPr>
            <p:ph type="title"/>
          </p:nvPr>
        </p:nvSpPr>
        <p:spPr>
          <a:xfrm>
            <a:off x="589556" y="5613991"/>
            <a:ext cx="10960760" cy="852260"/>
          </a:xfrm>
        </p:spPr>
        <p:txBody>
          <a:bodyPr vert="horz" lIns="91440" tIns="45720" rIns="91440" bIns="45720" rtlCol="0" anchor="ctr">
            <a:normAutofit/>
          </a:bodyPr>
          <a:lstStyle/>
          <a:p>
            <a:r>
              <a:rPr lang="en-US" sz="2500" dirty="0"/>
              <a:t>Picture of 72 Upper Ground</a:t>
            </a:r>
            <a:br>
              <a:rPr lang="en-US" sz="2500" dirty="0"/>
            </a:br>
            <a:r>
              <a:rPr lang="en-US" sz="2500" dirty="0"/>
              <a:t>© Make Architects</a:t>
            </a:r>
          </a:p>
        </p:txBody>
      </p:sp>
      <p:sp>
        <p:nvSpPr>
          <p:cNvPr id="2" name="Footer Placeholder 2">
            <a:extLst>
              <a:ext uri="{FF2B5EF4-FFF2-40B4-BE49-F238E27FC236}">
                <a16:creationId xmlns:a16="http://schemas.microsoft.com/office/drawing/2014/main" id="{16340877-3514-C1FA-36D7-47A628581774}"/>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358827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0CD6-EA67-62BD-008C-CC95C08099A3}"/>
              </a:ext>
            </a:extLst>
          </p:cNvPr>
          <p:cNvSpPr>
            <a:spLocks noGrp="1"/>
          </p:cNvSpPr>
          <p:nvPr>
            <p:ph type="title"/>
          </p:nvPr>
        </p:nvSpPr>
        <p:spPr>
          <a:xfrm>
            <a:off x="354623" y="365125"/>
            <a:ext cx="10999177" cy="1325563"/>
          </a:xfrm>
        </p:spPr>
        <p:txBody>
          <a:bodyPr>
            <a:normAutofit/>
          </a:bodyPr>
          <a:lstStyle/>
          <a:p>
            <a:r>
              <a:rPr lang="en-GB" sz="4000" b="1" dirty="0"/>
              <a:t>Make Architects: 72 Upper Ground</a:t>
            </a:r>
          </a:p>
        </p:txBody>
      </p:sp>
      <p:sp>
        <p:nvSpPr>
          <p:cNvPr id="3" name="Content Placeholder 2">
            <a:extLst>
              <a:ext uri="{FF2B5EF4-FFF2-40B4-BE49-F238E27FC236}">
                <a16:creationId xmlns:a16="http://schemas.microsoft.com/office/drawing/2014/main" id="{DE399CFA-3283-5EB1-C71E-D5964EEA8707}"/>
              </a:ext>
            </a:extLst>
          </p:cNvPr>
          <p:cNvSpPr>
            <a:spLocks noGrp="1"/>
          </p:cNvSpPr>
          <p:nvPr>
            <p:ph idx="1"/>
          </p:nvPr>
        </p:nvSpPr>
        <p:spPr>
          <a:xfrm>
            <a:off x="354623" y="1547446"/>
            <a:ext cx="8938846" cy="4378569"/>
          </a:xfrm>
        </p:spPr>
        <p:txBody>
          <a:bodyPr>
            <a:noAutofit/>
          </a:bodyPr>
          <a:lstStyle/>
          <a:p>
            <a:pPr marL="0" indent="0">
              <a:buNone/>
            </a:pPr>
            <a:r>
              <a:rPr lang="en-GB" sz="2000" dirty="0"/>
              <a:t>Our proposals for 72 Upper Ground will </a:t>
            </a:r>
            <a:r>
              <a:rPr lang="en-GB" sz="2000" dirty="0">
                <a:highlight>
                  <a:srgbClr val="00FF00"/>
                </a:highlight>
              </a:rPr>
              <a:t>bring public use to a closed-off, derelict site</a:t>
            </a:r>
            <a:r>
              <a:rPr lang="en-GB" sz="2000" dirty="0"/>
              <a:t> on London’s South Bank, combining state-of-the-art workspace with restaurants, gardens, and a new cultural centre for production and performance. With its dynamic mix of uses and extensive, permeable public realm, </a:t>
            </a:r>
            <a:r>
              <a:rPr lang="en-GB" sz="2000" dirty="0">
                <a:highlight>
                  <a:srgbClr val="00FF00"/>
                </a:highlight>
              </a:rPr>
              <a:t>this new destination will drive much-needed investment </a:t>
            </a:r>
            <a:r>
              <a:rPr lang="en-GB" sz="2000" dirty="0"/>
              <a:t>pivotal to the post-pandemic recovery of Lambeth and the South Bank.</a:t>
            </a:r>
          </a:p>
          <a:p>
            <a:pPr marL="0" indent="0">
              <a:buNone/>
            </a:pPr>
            <a:r>
              <a:rPr lang="en-GB" sz="2000" dirty="0">
                <a:highlight>
                  <a:srgbClr val="00FFFF"/>
                </a:highlight>
              </a:rPr>
              <a:t>At the development’s heart is the London Studios, a 40,000ft² centre for grassroots artists and independent cultural producers</a:t>
            </a:r>
            <a:r>
              <a:rPr lang="en-GB" sz="2000" dirty="0"/>
              <a:t>. This </a:t>
            </a:r>
            <a:r>
              <a:rPr lang="en-GB" sz="2000" dirty="0">
                <a:highlight>
                  <a:srgbClr val="00FF00"/>
                </a:highlight>
              </a:rPr>
              <a:t>creative hub will nurture local talent in an inclusive space</a:t>
            </a:r>
            <a:r>
              <a:rPr lang="en-GB" sz="2000" dirty="0"/>
              <a:t> by providing affordable studios and performance venues designed to showcase the next generation of Lambeth’s arts community. The aim is to </a:t>
            </a:r>
            <a:r>
              <a:rPr lang="en-GB" sz="2000" dirty="0">
                <a:highlight>
                  <a:srgbClr val="00FF00"/>
                </a:highlight>
              </a:rPr>
              <a:t>rebalance the loss of creative employment </a:t>
            </a:r>
            <a:r>
              <a:rPr lang="en-GB" sz="2000" dirty="0"/>
              <a:t>in the area following the departure of ITV, the site’s former tenant, and increase diversity on the South Bank, </a:t>
            </a:r>
            <a:r>
              <a:rPr lang="en-GB" sz="2000" dirty="0">
                <a:highlight>
                  <a:srgbClr val="00FF00"/>
                </a:highlight>
              </a:rPr>
              <a:t>giving underrepresented groups a platform to stand shoulder-to-shoulder with the world-renowned established cultural venues and giving them exposure to international audiences</a:t>
            </a:r>
            <a:r>
              <a:rPr lang="en-GB" sz="2000" dirty="0"/>
              <a:t>.</a:t>
            </a:r>
          </a:p>
        </p:txBody>
      </p:sp>
      <p:sp>
        <p:nvSpPr>
          <p:cNvPr id="13" name="Thought Bubble: Cloud 12">
            <a:extLst>
              <a:ext uri="{FF2B5EF4-FFF2-40B4-BE49-F238E27FC236}">
                <a16:creationId xmlns:a16="http://schemas.microsoft.com/office/drawing/2014/main" id="{550A3017-E8DB-621A-E48E-8FE551D3905F}"/>
              </a:ext>
            </a:extLst>
          </p:cNvPr>
          <p:cNvSpPr/>
          <p:nvPr/>
        </p:nvSpPr>
        <p:spPr>
          <a:xfrm>
            <a:off x="9539652" y="3429000"/>
            <a:ext cx="2396638" cy="2690391"/>
          </a:xfrm>
          <a:prstGeom prst="cloudCallou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GB" dirty="0">
                <a:solidFill>
                  <a:srgbClr val="0070C0"/>
                </a:solidFill>
              </a:rPr>
              <a:t>If you were a local resident, how would this make you feel?</a:t>
            </a:r>
          </a:p>
        </p:txBody>
      </p:sp>
      <p:sp>
        <p:nvSpPr>
          <p:cNvPr id="8" name="Rectangle 7">
            <a:extLst>
              <a:ext uri="{FF2B5EF4-FFF2-40B4-BE49-F238E27FC236}">
                <a16:creationId xmlns:a16="http://schemas.microsoft.com/office/drawing/2014/main" id="{C28B1F58-4837-3B8D-FF4C-8FB10EDB4874}"/>
              </a:ext>
            </a:extLst>
          </p:cNvPr>
          <p:cNvSpPr/>
          <p:nvPr/>
        </p:nvSpPr>
        <p:spPr>
          <a:xfrm>
            <a:off x="9653954" y="738609"/>
            <a:ext cx="1008919" cy="422031"/>
          </a:xfrm>
          <a:prstGeom prst="rect">
            <a:avLst/>
          </a:prstGeom>
          <a:solidFill>
            <a:srgbClr val="F5AD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0</a:t>
            </a:r>
          </a:p>
        </p:txBody>
      </p:sp>
      <p:sp>
        <p:nvSpPr>
          <p:cNvPr id="11" name="Rectangle 10">
            <a:extLst>
              <a:ext uri="{FF2B5EF4-FFF2-40B4-BE49-F238E27FC236}">
                <a16:creationId xmlns:a16="http://schemas.microsoft.com/office/drawing/2014/main" id="{EA431C46-B6BB-D343-1D94-ED6A153B577D}"/>
              </a:ext>
            </a:extLst>
          </p:cNvPr>
          <p:cNvSpPr/>
          <p:nvPr/>
        </p:nvSpPr>
        <p:spPr>
          <a:xfrm>
            <a:off x="9653954" y="1266257"/>
            <a:ext cx="1008919" cy="422031"/>
          </a:xfrm>
          <a:prstGeom prst="rect">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p>
        </p:txBody>
      </p:sp>
      <p:sp>
        <p:nvSpPr>
          <p:cNvPr id="12" name="Rectangle 11">
            <a:extLst>
              <a:ext uri="{FF2B5EF4-FFF2-40B4-BE49-F238E27FC236}">
                <a16:creationId xmlns:a16="http://schemas.microsoft.com/office/drawing/2014/main" id="{AF587BD2-1509-FA05-965E-36BDFEEF19DE}"/>
              </a:ext>
            </a:extLst>
          </p:cNvPr>
          <p:cNvSpPr/>
          <p:nvPr/>
        </p:nvSpPr>
        <p:spPr>
          <a:xfrm>
            <a:off x="9653954" y="1793906"/>
            <a:ext cx="1008919" cy="422031"/>
          </a:xfrm>
          <a:prstGeom prst="rect">
            <a:avLst/>
          </a:prstGeom>
          <a:solidFill>
            <a:srgbClr val="00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a:t>
            </a:r>
          </a:p>
        </p:txBody>
      </p:sp>
      <p:sp>
        <p:nvSpPr>
          <p:cNvPr id="10" name="TextBox 9">
            <a:extLst>
              <a:ext uri="{FF2B5EF4-FFF2-40B4-BE49-F238E27FC236}">
                <a16:creationId xmlns:a16="http://schemas.microsoft.com/office/drawing/2014/main" id="{027F30B0-0E26-84CD-234A-BA13213CD873}"/>
              </a:ext>
            </a:extLst>
          </p:cNvPr>
          <p:cNvSpPr txBox="1"/>
          <p:nvPr/>
        </p:nvSpPr>
        <p:spPr>
          <a:xfrm>
            <a:off x="10771310" y="738609"/>
            <a:ext cx="1164980" cy="1477328"/>
          </a:xfrm>
          <a:prstGeom prst="rect">
            <a:avLst/>
          </a:prstGeom>
          <a:noFill/>
        </p:spPr>
        <p:txBody>
          <a:bodyPr wrap="square">
            <a:spAutoFit/>
          </a:bodyPr>
          <a:lstStyle/>
          <a:p>
            <a:r>
              <a:rPr lang="en-GB" sz="1800" dirty="0"/>
              <a:t>Negative</a:t>
            </a:r>
          </a:p>
          <a:p>
            <a:endParaRPr lang="en-GB" dirty="0"/>
          </a:p>
          <a:p>
            <a:r>
              <a:rPr lang="en-GB" dirty="0"/>
              <a:t>Neutral</a:t>
            </a:r>
          </a:p>
          <a:p>
            <a:endParaRPr lang="en-GB" dirty="0"/>
          </a:p>
          <a:p>
            <a:r>
              <a:rPr lang="en-GB" dirty="0"/>
              <a:t>Positive</a:t>
            </a:r>
          </a:p>
        </p:txBody>
      </p:sp>
      <p:sp>
        <p:nvSpPr>
          <p:cNvPr id="7" name="TextBox 6">
            <a:extLst>
              <a:ext uri="{FF2B5EF4-FFF2-40B4-BE49-F238E27FC236}">
                <a16:creationId xmlns:a16="http://schemas.microsoft.com/office/drawing/2014/main" id="{061B8FD9-C2D1-DFE3-3608-51160841DB92}"/>
              </a:ext>
            </a:extLst>
          </p:cNvPr>
          <p:cNvSpPr txBox="1"/>
          <p:nvPr/>
        </p:nvSpPr>
        <p:spPr>
          <a:xfrm>
            <a:off x="838200" y="5934725"/>
            <a:ext cx="8217877" cy="369332"/>
          </a:xfrm>
          <a:prstGeom prst="rect">
            <a:avLst/>
          </a:prstGeom>
          <a:noFill/>
        </p:spPr>
        <p:txBody>
          <a:bodyPr wrap="square">
            <a:spAutoFit/>
          </a:bodyPr>
          <a:lstStyle/>
          <a:p>
            <a:pPr algn="l" fontAlgn="base"/>
            <a:r>
              <a:rPr lang="en-GB" b="0" i="1" u="none" strike="noStrike" dirty="0">
                <a:solidFill>
                  <a:srgbClr val="121212"/>
                </a:solidFill>
                <a:effectLst/>
                <a:latin typeface="GH Guardian Headline"/>
              </a:rPr>
              <a:t>© Make Architects 20 April 2024</a:t>
            </a:r>
            <a:endParaRPr lang="en-GB" b="0" i="1" dirty="0">
              <a:solidFill>
                <a:srgbClr val="121212"/>
              </a:solidFill>
              <a:effectLst/>
              <a:latin typeface="GH Guardian Headline"/>
            </a:endParaRPr>
          </a:p>
        </p:txBody>
      </p:sp>
      <p:sp>
        <p:nvSpPr>
          <p:cNvPr id="4" name="Footer Placeholder 2">
            <a:extLst>
              <a:ext uri="{FF2B5EF4-FFF2-40B4-BE49-F238E27FC236}">
                <a16:creationId xmlns:a16="http://schemas.microsoft.com/office/drawing/2014/main" id="{4E057124-4E55-28C6-D1DF-112D0800F9A2}"/>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534490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92CB-D147-AD2F-B1D4-3EF582A33750}"/>
              </a:ext>
            </a:extLst>
          </p:cNvPr>
          <p:cNvSpPr>
            <a:spLocks noGrp="1"/>
          </p:cNvSpPr>
          <p:nvPr>
            <p:ph type="title"/>
          </p:nvPr>
        </p:nvSpPr>
        <p:spPr/>
        <p:txBody>
          <a:bodyPr/>
          <a:lstStyle/>
          <a:p>
            <a:r>
              <a:rPr lang="en-GB" b="1" dirty="0"/>
              <a:t>Individual activity</a:t>
            </a:r>
          </a:p>
        </p:txBody>
      </p:sp>
      <p:sp>
        <p:nvSpPr>
          <p:cNvPr id="3" name="Content Placeholder 2">
            <a:extLst>
              <a:ext uri="{FF2B5EF4-FFF2-40B4-BE49-F238E27FC236}">
                <a16:creationId xmlns:a16="http://schemas.microsoft.com/office/drawing/2014/main" id="{F30952CA-4CCC-C885-F19B-7A6FFA781454}"/>
              </a:ext>
            </a:extLst>
          </p:cNvPr>
          <p:cNvSpPr>
            <a:spLocks noGrp="1"/>
          </p:cNvSpPr>
          <p:nvPr>
            <p:ph idx="1"/>
          </p:nvPr>
        </p:nvSpPr>
        <p:spPr/>
        <p:txBody>
          <a:bodyPr/>
          <a:lstStyle/>
          <a:p>
            <a:r>
              <a:rPr lang="en-GB" dirty="0"/>
              <a:t>Complete the </a:t>
            </a:r>
            <a:r>
              <a:rPr lang="en-GB" b="1" dirty="0"/>
              <a:t>Sentiment analysis worksheet</a:t>
            </a:r>
            <a:r>
              <a:rPr lang="en-GB" dirty="0"/>
              <a:t>.</a:t>
            </a:r>
          </a:p>
          <a:p>
            <a:r>
              <a:rPr lang="en-GB" dirty="0"/>
              <a:t>Share examples of your changed text with the class. </a:t>
            </a:r>
          </a:p>
          <a:p>
            <a:endParaRPr lang="en-GB" dirty="0"/>
          </a:p>
        </p:txBody>
      </p:sp>
      <p:sp>
        <p:nvSpPr>
          <p:cNvPr id="4" name="Footer Placeholder 2">
            <a:extLst>
              <a:ext uri="{FF2B5EF4-FFF2-40B4-BE49-F238E27FC236}">
                <a16:creationId xmlns:a16="http://schemas.microsoft.com/office/drawing/2014/main" id="{CA37187D-9BE8-8364-A181-FAA1645BD118}"/>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608309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p:txBody>
          <a:bodyPr/>
          <a:lstStyle/>
          <a:p>
            <a:r>
              <a:rPr lang="en-US" b="1" dirty="0"/>
              <a:t>Summary</a:t>
            </a:r>
          </a:p>
        </p:txBody>
      </p:sp>
      <p:sp>
        <p:nvSpPr>
          <p:cNvPr id="3" name="Content Placeholder"/>
          <p:cNvSpPr>
            <a:spLocks noGrp="1"/>
          </p:cNvSpPr>
          <p:nvPr>
            <p:ph idx="1"/>
          </p:nvPr>
        </p:nvSpPr>
        <p:spPr>
          <a:xfrm>
            <a:off x="838200" y="1435100"/>
            <a:ext cx="10515600" cy="4741863"/>
          </a:xfrm>
        </p:spPr>
        <p:txBody>
          <a:bodyPr>
            <a:normAutofit/>
          </a:bodyPr>
          <a:lstStyle/>
          <a:p>
            <a:pPr marL="0" indent="0">
              <a:lnSpc>
                <a:spcPct val="100000"/>
              </a:lnSpc>
              <a:buNone/>
            </a:pPr>
            <a:r>
              <a:rPr lang="en-GB" sz="3200" dirty="0"/>
              <a:t>In this lesson, you:</a:t>
            </a:r>
          </a:p>
          <a:p>
            <a:pPr>
              <a:lnSpc>
                <a:spcPct val="100000"/>
              </a:lnSpc>
            </a:pPr>
            <a:r>
              <a:rPr lang="en-GB" dirty="0"/>
              <a:t>identified key stakeholders in a whole-town development project and their information needs</a:t>
            </a:r>
          </a:p>
          <a:p>
            <a:pPr>
              <a:lnSpc>
                <a:spcPct val="100000"/>
              </a:lnSpc>
            </a:pPr>
            <a:r>
              <a:rPr lang="en-GB" dirty="0"/>
              <a:t>analysed a vision document to highlight relevant information for different stakeholder audiences</a:t>
            </a:r>
          </a:p>
          <a:p>
            <a:pPr>
              <a:lnSpc>
                <a:spcPct val="100000"/>
              </a:lnSpc>
            </a:pPr>
            <a:r>
              <a:rPr lang="en-GB" dirty="0"/>
              <a:t>practised sentiment analysis by rewriting positive text in a negative tone, or vice versa</a:t>
            </a:r>
          </a:p>
          <a:p>
            <a:pPr>
              <a:lnSpc>
                <a:spcPct val="100000"/>
              </a:lnSpc>
            </a:pPr>
            <a:r>
              <a:rPr lang="en-GB" dirty="0"/>
              <a:t>shared and discussed stakeholder impacts and communication strategies with the class</a:t>
            </a:r>
            <a:r>
              <a:rPr lang="en-GB" sz="2600" dirty="0"/>
              <a:t>.</a:t>
            </a:r>
          </a:p>
        </p:txBody>
      </p:sp>
      <p:sp>
        <p:nvSpPr>
          <p:cNvPr id="4" name="Footer Placeholder 2">
            <a:extLst>
              <a:ext uri="{FF2B5EF4-FFF2-40B4-BE49-F238E27FC236}">
                <a16:creationId xmlns:a16="http://schemas.microsoft.com/office/drawing/2014/main" id="{740F8315-2B36-DEF5-997B-AD04DC42D5D9}"/>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23168-4957-45B0-ECC6-86CA4FF27C68}"/>
              </a:ext>
            </a:extLst>
          </p:cNvPr>
          <p:cNvSpPr>
            <a:spLocks noGrp="1"/>
          </p:cNvSpPr>
          <p:nvPr>
            <p:ph type="title"/>
          </p:nvPr>
        </p:nvSpPr>
        <p:spPr/>
        <p:txBody>
          <a:bodyPr/>
          <a:lstStyle/>
          <a:p>
            <a:r>
              <a:rPr lang="en-GB" b="1" dirty="0"/>
              <a:t>Final task</a:t>
            </a:r>
          </a:p>
        </p:txBody>
      </p:sp>
      <p:sp>
        <p:nvSpPr>
          <p:cNvPr id="3" name="Content Placeholder 2">
            <a:extLst>
              <a:ext uri="{FF2B5EF4-FFF2-40B4-BE49-F238E27FC236}">
                <a16:creationId xmlns:a16="http://schemas.microsoft.com/office/drawing/2014/main" id="{F0AE4FB7-291F-050A-2669-DA9A246FDE54}"/>
              </a:ext>
            </a:extLst>
          </p:cNvPr>
          <p:cNvSpPr>
            <a:spLocks noGrp="1"/>
          </p:cNvSpPr>
          <p:nvPr>
            <p:ph idx="1"/>
          </p:nvPr>
        </p:nvSpPr>
        <p:spPr/>
        <p:txBody>
          <a:bodyPr/>
          <a:lstStyle/>
          <a:p>
            <a:pPr marL="0" indent="0">
              <a:buNone/>
            </a:pPr>
            <a:r>
              <a:rPr lang="en-GB" dirty="0"/>
              <a:t>Answer the question on a sticky note and put it on the board/wall: </a:t>
            </a:r>
          </a:p>
          <a:p>
            <a:pPr marL="0" indent="0">
              <a:buNone/>
            </a:pPr>
            <a:r>
              <a:rPr lang="en-GB" dirty="0"/>
              <a:t>“If this regeneration project was in your town, what would you think about the Big Town regeneration proposal and why?”</a:t>
            </a:r>
          </a:p>
          <a:p>
            <a:pPr marL="0" indent="0">
              <a:buNone/>
            </a:pPr>
            <a:endParaRPr lang="en-GB" dirty="0"/>
          </a:p>
        </p:txBody>
      </p:sp>
      <p:sp>
        <p:nvSpPr>
          <p:cNvPr id="4" name="Footer Placeholder 2">
            <a:extLst>
              <a:ext uri="{FF2B5EF4-FFF2-40B4-BE49-F238E27FC236}">
                <a16:creationId xmlns:a16="http://schemas.microsoft.com/office/drawing/2014/main" id="{DAFC31EE-C0BE-140A-DDC2-B82058D0FD5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4099192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D121-4357-DE85-5A0C-5AC81A65418F}"/>
              </a:ext>
            </a:extLst>
          </p:cNvPr>
          <p:cNvSpPr>
            <a:spLocks noGrp="1"/>
          </p:cNvSpPr>
          <p:nvPr>
            <p:ph type="title"/>
          </p:nvPr>
        </p:nvSpPr>
        <p:spPr/>
        <p:txBody>
          <a:bodyPr/>
          <a:lstStyle/>
          <a:p>
            <a:r>
              <a:rPr lang="en-GB" b="1" dirty="0"/>
              <a:t>Next steps</a:t>
            </a:r>
          </a:p>
        </p:txBody>
      </p:sp>
      <p:sp>
        <p:nvSpPr>
          <p:cNvPr id="3" name="Content Placeholder 2">
            <a:extLst>
              <a:ext uri="{FF2B5EF4-FFF2-40B4-BE49-F238E27FC236}">
                <a16:creationId xmlns:a16="http://schemas.microsoft.com/office/drawing/2014/main" id="{1EB5E49A-1388-B0FD-F506-7EF20394D14C}"/>
              </a:ext>
            </a:extLst>
          </p:cNvPr>
          <p:cNvSpPr>
            <a:spLocks noGrp="1"/>
          </p:cNvSpPr>
          <p:nvPr>
            <p:ph idx="1"/>
          </p:nvPr>
        </p:nvSpPr>
        <p:spPr/>
        <p:txBody>
          <a:bodyPr/>
          <a:lstStyle/>
          <a:p>
            <a:pPr marL="0" indent="0">
              <a:buNone/>
            </a:pPr>
            <a:r>
              <a:rPr lang="en-GB" dirty="0"/>
              <a:t>Take a positive piece of text from the </a:t>
            </a:r>
            <a:r>
              <a:rPr lang="en-GB" b="1" dirty="0"/>
              <a:t>Big Town Plan pdf </a:t>
            </a:r>
            <a:r>
              <a:rPr lang="en-GB" dirty="0"/>
              <a:t>and rewrite it to be negative </a:t>
            </a:r>
          </a:p>
          <a:p>
            <a:pPr marL="0" indent="0">
              <a:buNone/>
            </a:pPr>
            <a:r>
              <a:rPr lang="en-GB" dirty="0"/>
              <a:t>or </a:t>
            </a:r>
          </a:p>
          <a:p>
            <a:pPr marL="0" indent="0">
              <a:buNone/>
            </a:pPr>
            <a:r>
              <a:rPr lang="en-GB" dirty="0"/>
              <a:t>Take a negative piece of text and rewrite it to be positive. </a:t>
            </a:r>
          </a:p>
        </p:txBody>
      </p:sp>
      <p:sp>
        <p:nvSpPr>
          <p:cNvPr id="4" name="Footer Placeholder 2">
            <a:extLst>
              <a:ext uri="{FF2B5EF4-FFF2-40B4-BE49-F238E27FC236}">
                <a16:creationId xmlns:a16="http://schemas.microsoft.com/office/drawing/2014/main" id="{B5A0EED2-8B8F-6E8C-0DE6-2FB2F37E83DD}"/>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904410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dirty="0">
                <a:cs typeface="Arial" panose="020B0604020202020204" pitchFamily="34" charset="0"/>
              </a:rPr>
              <a:t>02</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vert="horz" lIns="144000" tIns="108000" rIns="91440" bIns="0" rtlCol="0" anchor="t" anchorCtr="0">
            <a:noAutofit/>
          </a:bodyPr>
          <a:lstStyle/>
          <a:p>
            <a:pPr>
              <a:lnSpc>
                <a:spcPct val="120000"/>
              </a:lnSpc>
            </a:pPr>
            <a:r>
              <a:rPr lang="en-US" sz="4000" dirty="0">
                <a:latin typeface="Arial"/>
                <a:cs typeface="Arial"/>
              </a:rPr>
              <a:t>Session 2</a:t>
            </a:r>
            <a:endParaRPr lang="en-US" sz="4000" b="0" dirty="0">
              <a:latin typeface="Arial" panose="020B0604020202020204" pitchFamily="34" charset="0"/>
              <a:cs typeface="Arial" panose="020B0604020202020204" pitchFamily="34" charset="0"/>
            </a:endParaRPr>
          </a:p>
          <a:p>
            <a:pPr>
              <a:lnSpc>
                <a:spcPct val="120000"/>
              </a:lnSpc>
            </a:pPr>
            <a:r>
              <a:rPr lang="en-US" sz="4000" b="0" dirty="0">
                <a:latin typeface="Arial"/>
                <a:cs typeface="Arial"/>
              </a:rPr>
              <a:t>Descriptive writing</a:t>
            </a:r>
            <a:endParaRPr lang="en-US" sz="4000" dirty="0">
              <a:cs typeface="Arial"/>
            </a:endParaRPr>
          </a:p>
        </p:txBody>
      </p:sp>
    </p:spTree>
    <p:extLst>
      <p:ext uri="{BB962C8B-B14F-4D97-AF65-F5344CB8AC3E}">
        <p14:creationId xmlns:p14="http://schemas.microsoft.com/office/powerpoint/2010/main" val="540703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63C93-C698-6CD1-DC83-9275E41BBE1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2EA5707-63F2-101C-9C21-A3302F5C9635}"/>
              </a:ext>
            </a:extLst>
          </p:cNvPr>
          <p:cNvSpPr>
            <a:spLocks noGrp="1"/>
          </p:cNvSpPr>
          <p:nvPr>
            <p:ph type="ctrTitle"/>
          </p:nvPr>
        </p:nvSpPr>
        <p:spPr/>
        <p:txBody>
          <a:bodyPr>
            <a:normAutofit/>
          </a:bodyPr>
          <a:lstStyle/>
          <a:p>
            <a:r>
              <a:rPr lang="en-GB" b="1" dirty="0"/>
              <a:t>Descriptive writing</a:t>
            </a:r>
            <a:endParaRPr b="1" dirty="0"/>
          </a:p>
        </p:txBody>
      </p:sp>
      <p:sp>
        <p:nvSpPr>
          <p:cNvPr id="3" name="Content Placeholder">
            <a:extLst>
              <a:ext uri="{FF2B5EF4-FFF2-40B4-BE49-F238E27FC236}">
                <a16:creationId xmlns:a16="http://schemas.microsoft.com/office/drawing/2014/main" id="{60BCEFE1-ED04-592B-581C-1DF1FCF37815}"/>
              </a:ext>
            </a:extLst>
          </p:cNvPr>
          <p:cNvSpPr>
            <a:spLocks noGrp="1"/>
          </p:cNvSpPr>
          <p:nvPr>
            <p:ph idx="1"/>
          </p:nvPr>
        </p:nvSpPr>
        <p:spPr/>
        <p:txBody>
          <a:bodyPr vert="horz" lIns="91440" tIns="45720" rIns="91440" bIns="45720" rtlCol="0" anchor="t">
            <a:normAutofit fontScale="92500" lnSpcReduction="10000"/>
          </a:bodyPr>
          <a:lstStyle/>
          <a:p>
            <a:pPr marL="0" lvl="0" indent="0">
              <a:lnSpc>
                <a:spcPct val="110000"/>
              </a:lnSpc>
              <a:buNone/>
            </a:pPr>
            <a:r>
              <a:rPr lang="en-US" dirty="0"/>
              <a:t>By the end of this session, you will be able to:</a:t>
            </a:r>
          </a:p>
          <a:p>
            <a:pPr>
              <a:lnSpc>
                <a:spcPct val="110000"/>
              </a:lnSpc>
            </a:pPr>
            <a:r>
              <a:rPr lang="en-GB" dirty="0"/>
              <a:t>identify and discuss various applications of descriptive writing within the construction industry</a:t>
            </a:r>
          </a:p>
          <a:p>
            <a:pPr>
              <a:lnSpc>
                <a:spcPct val="110000"/>
              </a:lnSpc>
            </a:pPr>
            <a:r>
              <a:rPr lang="en-GB" dirty="0">
                <a:cs typeface="Arial"/>
              </a:rPr>
              <a:t>collaborate effectively in small groups to exchange ideas and share knowledge on descriptive writing</a:t>
            </a:r>
          </a:p>
          <a:p>
            <a:pPr>
              <a:lnSpc>
                <a:spcPct val="110000"/>
              </a:lnSpc>
            </a:pPr>
            <a:r>
              <a:rPr lang="en-GB" dirty="0">
                <a:cs typeface="Arial"/>
              </a:rPr>
              <a:t>explain the differences between uses of descriptive writing in professional and non-technical contexts</a:t>
            </a:r>
          </a:p>
          <a:p>
            <a:pPr>
              <a:lnSpc>
                <a:spcPct val="110000"/>
              </a:lnSpc>
            </a:pPr>
            <a:r>
              <a:rPr lang="en-GB" dirty="0">
                <a:cs typeface="Arial"/>
              </a:rPr>
              <a:t>utilise appropriate digital and visual tools to enhance communication in construction-related presentations and documents.</a:t>
            </a:r>
            <a:endParaRPr lang="en-US" dirty="0">
              <a:cs typeface="Arial"/>
            </a:endParaRPr>
          </a:p>
        </p:txBody>
      </p:sp>
      <p:sp>
        <p:nvSpPr>
          <p:cNvPr id="4" name="Footer Placeholder 2">
            <a:extLst>
              <a:ext uri="{FF2B5EF4-FFF2-40B4-BE49-F238E27FC236}">
                <a16:creationId xmlns:a16="http://schemas.microsoft.com/office/drawing/2014/main" id="{3CAFF1B0-FC2E-7B29-2733-89DAF15BFAFF}"/>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922523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4609-A54A-D274-1B0F-86EF0DB83F40}"/>
              </a:ext>
            </a:extLst>
          </p:cNvPr>
          <p:cNvSpPr>
            <a:spLocks noGrp="1"/>
          </p:cNvSpPr>
          <p:nvPr>
            <p:ph type="title"/>
          </p:nvPr>
        </p:nvSpPr>
        <p:spPr/>
        <p:txBody>
          <a:bodyPr/>
          <a:lstStyle/>
          <a:p>
            <a:r>
              <a:rPr lang="en-GB" b="1" dirty="0"/>
              <a:t>What is descriptive writing?</a:t>
            </a:r>
          </a:p>
        </p:txBody>
      </p:sp>
      <p:sp>
        <p:nvSpPr>
          <p:cNvPr id="3" name="Content Placeholder 2">
            <a:extLst>
              <a:ext uri="{FF2B5EF4-FFF2-40B4-BE49-F238E27FC236}">
                <a16:creationId xmlns:a16="http://schemas.microsoft.com/office/drawing/2014/main" id="{43FCAFDB-84E2-118F-E994-E54382CCBB59}"/>
              </a:ext>
            </a:extLst>
          </p:cNvPr>
          <p:cNvSpPr>
            <a:spLocks noGrp="1"/>
          </p:cNvSpPr>
          <p:nvPr>
            <p:ph idx="1"/>
          </p:nvPr>
        </p:nvSpPr>
        <p:spPr/>
        <p:txBody>
          <a:bodyPr/>
          <a:lstStyle/>
          <a:p>
            <a:pPr marL="0" indent="0">
              <a:buNone/>
            </a:pPr>
            <a:r>
              <a:rPr lang="en-GB" dirty="0"/>
              <a:t>Descriptive writing is a style of writing that focuses on capturing vivid details and creating sensory experiences through words, allowing readers to imagine the scenes, objects or characters being described as if they were experiencing them first-hand.</a:t>
            </a:r>
          </a:p>
        </p:txBody>
      </p:sp>
      <p:sp>
        <p:nvSpPr>
          <p:cNvPr id="4" name="Footer Placeholder 2">
            <a:extLst>
              <a:ext uri="{FF2B5EF4-FFF2-40B4-BE49-F238E27FC236}">
                <a16:creationId xmlns:a16="http://schemas.microsoft.com/office/drawing/2014/main" id="{54A1EC3A-05BA-7BB2-1A55-A372CC4463BD}"/>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078939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0BB2E-2F84-BDAC-FFD2-5B5113BE6A37}"/>
              </a:ext>
            </a:extLst>
          </p:cNvPr>
          <p:cNvSpPr>
            <a:spLocks noGrp="1"/>
          </p:cNvSpPr>
          <p:nvPr>
            <p:ph type="title"/>
          </p:nvPr>
        </p:nvSpPr>
        <p:spPr/>
        <p:txBody>
          <a:bodyPr/>
          <a:lstStyle/>
          <a:p>
            <a:r>
              <a:rPr lang="en-GB" b="1" dirty="0"/>
              <a:t>Introduction </a:t>
            </a:r>
          </a:p>
        </p:txBody>
      </p:sp>
      <p:sp>
        <p:nvSpPr>
          <p:cNvPr id="3" name="Content Placeholder 2">
            <a:extLst>
              <a:ext uri="{FF2B5EF4-FFF2-40B4-BE49-F238E27FC236}">
                <a16:creationId xmlns:a16="http://schemas.microsoft.com/office/drawing/2014/main" id="{4E1AB477-2C18-24F8-E276-7A9E22DCD0DC}"/>
              </a:ext>
            </a:extLst>
          </p:cNvPr>
          <p:cNvSpPr>
            <a:spLocks noGrp="1"/>
          </p:cNvSpPr>
          <p:nvPr>
            <p:ph idx="1"/>
          </p:nvPr>
        </p:nvSpPr>
        <p:spPr/>
        <p:txBody>
          <a:bodyPr/>
          <a:lstStyle/>
          <a:p>
            <a:pPr marL="0" indent="0">
              <a:buNone/>
            </a:pPr>
            <a:r>
              <a:rPr lang="en-GB" dirty="0"/>
              <a:t>Welcome to the programme on adapting communication for different audiences.</a:t>
            </a:r>
          </a:p>
          <a:p>
            <a:pPr marL="0" indent="0">
              <a:buNone/>
            </a:pPr>
            <a:endParaRPr lang="en-GB" dirty="0"/>
          </a:p>
          <a:p>
            <a:pPr marL="0" indent="0">
              <a:buNone/>
            </a:pPr>
            <a:r>
              <a:rPr lang="en-GB" dirty="0"/>
              <a:t>This programme is designed to help you develop essential communication skills in the context of the construction industry.</a:t>
            </a:r>
          </a:p>
        </p:txBody>
      </p:sp>
      <p:sp>
        <p:nvSpPr>
          <p:cNvPr id="6" name="Footer Placeholder 2">
            <a:extLst>
              <a:ext uri="{FF2B5EF4-FFF2-40B4-BE49-F238E27FC236}">
                <a16:creationId xmlns:a16="http://schemas.microsoft.com/office/drawing/2014/main" id="{5919ABBD-15FB-7AD0-61BF-B877660CF2F7}"/>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587546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8474-C838-7AEE-A48B-CA628A39E93F}"/>
              </a:ext>
            </a:extLst>
          </p:cNvPr>
          <p:cNvSpPr>
            <a:spLocks noGrp="1"/>
          </p:cNvSpPr>
          <p:nvPr>
            <p:ph type="title"/>
          </p:nvPr>
        </p:nvSpPr>
        <p:spPr/>
        <p:txBody>
          <a:bodyPr/>
          <a:lstStyle/>
          <a:p>
            <a:r>
              <a:rPr lang="en-US" b="1" dirty="0">
                <a:cs typeface="Arial"/>
              </a:rPr>
              <a:t>Group activity</a:t>
            </a:r>
            <a:endParaRPr lang="en-US" dirty="0">
              <a:cs typeface="Arial"/>
            </a:endParaRPr>
          </a:p>
        </p:txBody>
      </p:sp>
      <p:sp>
        <p:nvSpPr>
          <p:cNvPr id="3" name="Content Placeholder 2">
            <a:extLst>
              <a:ext uri="{FF2B5EF4-FFF2-40B4-BE49-F238E27FC236}">
                <a16:creationId xmlns:a16="http://schemas.microsoft.com/office/drawing/2014/main" id="{23648A51-4186-E796-68A3-FCC3D3F49C89}"/>
              </a:ext>
            </a:extLst>
          </p:cNvPr>
          <p:cNvSpPr>
            <a:spLocks noGrp="1"/>
          </p:cNvSpPr>
          <p:nvPr>
            <p:ph idx="1"/>
          </p:nvPr>
        </p:nvSpPr>
        <p:spPr/>
        <p:txBody>
          <a:bodyPr>
            <a:normAutofit/>
          </a:bodyPr>
          <a:lstStyle/>
          <a:p>
            <a:pPr marL="0" indent="0">
              <a:lnSpc>
                <a:spcPct val="100000"/>
              </a:lnSpc>
              <a:buNone/>
            </a:pPr>
            <a:r>
              <a:rPr lang="en-GB" dirty="0"/>
              <a:t>Work in small groups to conduct an idea exchange on the uses of descriptive writing in the construction industry. </a:t>
            </a:r>
          </a:p>
          <a:p>
            <a:pPr marL="0" indent="0">
              <a:lnSpc>
                <a:spcPct val="100000"/>
              </a:lnSpc>
              <a:buNone/>
            </a:pPr>
            <a:endParaRPr lang="en-GB" dirty="0"/>
          </a:p>
          <a:p>
            <a:pPr marL="0" indent="0">
              <a:lnSpc>
                <a:spcPct val="100000"/>
              </a:lnSpc>
              <a:buNone/>
            </a:pPr>
            <a:r>
              <a:rPr lang="en-GB" dirty="0"/>
              <a:t>Discuss the variations between these uses and share your existing knowledge with each other.</a:t>
            </a:r>
          </a:p>
          <a:p>
            <a:pPr marL="0" indent="0">
              <a:lnSpc>
                <a:spcPct val="100000"/>
              </a:lnSpc>
              <a:buNone/>
            </a:pPr>
            <a:endParaRPr lang="en-GB" dirty="0"/>
          </a:p>
          <a:p>
            <a:pPr marL="0" indent="0">
              <a:lnSpc>
                <a:spcPct val="100000"/>
              </a:lnSpc>
              <a:buNone/>
            </a:pPr>
            <a:r>
              <a:rPr lang="en-GB" dirty="0"/>
              <a:t>Share ideas with class. </a:t>
            </a:r>
            <a:endParaRPr lang="en-US" dirty="0"/>
          </a:p>
        </p:txBody>
      </p:sp>
      <p:sp>
        <p:nvSpPr>
          <p:cNvPr id="4" name="Footer Placeholder 2">
            <a:extLst>
              <a:ext uri="{FF2B5EF4-FFF2-40B4-BE49-F238E27FC236}">
                <a16:creationId xmlns:a16="http://schemas.microsoft.com/office/drawing/2014/main" id="{5358D2AB-0FA3-D3BF-4C1E-6DB716472F65}"/>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871535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7374-EE4E-0E5E-D56F-91B46670C8B8}"/>
              </a:ext>
            </a:extLst>
          </p:cNvPr>
          <p:cNvSpPr>
            <a:spLocks noGrp="1"/>
          </p:cNvSpPr>
          <p:nvPr>
            <p:ph type="title"/>
          </p:nvPr>
        </p:nvSpPr>
        <p:spPr/>
        <p:txBody>
          <a:bodyPr/>
          <a:lstStyle/>
          <a:p>
            <a:r>
              <a:rPr lang="en-GB" b="1" dirty="0"/>
              <a:t>Feedback</a:t>
            </a:r>
          </a:p>
        </p:txBody>
      </p:sp>
      <p:sp>
        <p:nvSpPr>
          <p:cNvPr id="3" name="Content Placeholder 2">
            <a:extLst>
              <a:ext uri="{FF2B5EF4-FFF2-40B4-BE49-F238E27FC236}">
                <a16:creationId xmlns:a16="http://schemas.microsoft.com/office/drawing/2014/main" id="{0BAF1B90-DC63-7BF4-C711-DF8828B145B5}"/>
              </a:ext>
            </a:extLst>
          </p:cNvPr>
          <p:cNvSpPr>
            <a:spLocks noGrp="1"/>
          </p:cNvSpPr>
          <p:nvPr>
            <p:ph idx="1"/>
          </p:nvPr>
        </p:nvSpPr>
        <p:spPr/>
        <p:txBody>
          <a:bodyPr/>
          <a:lstStyle/>
          <a:p>
            <a:pPr marL="0" indent="0">
              <a:lnSpc>
                <a:spcPct val="100000"/>
              </a:lnSpc>
              <a:buNone/>
            </a:pPr>
            <a:r>
              <a:rPr lang="en-GB" dirty="0"/>
              <a:t>Each group to share one idea of where descriptive writing can be found in the construction industry.</a:t>
            </a:r>
          </a:p>
          <a:p>
            <a:pPr marL="0" indent="0">
              <a:lnSpc>
                <a:spcPct val="100000"/>
              </a:lnSpc>
              <a:buNone/>
            </a:pPr>
            <a:endParaRPr lang="en-GB" dirty="0"/>
          </a:p>
          <a:p>
            <a:pPr marL="0" indent="0">
              <a:lnSpc>
                <a:spcPct val="100000"/>
              </a:lnSpc>
              <a:buNone/>
            </a:pPr>
            <a:r>
              <a:rPr lang="en-GB" dirty="0"/>
              <a:t>Class to share why descriptive writing is an essential skill in this industry.</a:t>
            </a:r>
          </a:p>
          <a:p>
            <a:pPr marL="0" indent="0">
              <a:lnSpc>
                <a:spcPct val="100000"/>
              </a:lnSpc>
              <a:buNone/>
            </a:pPr>
            <a:endParaRPr lang="en-GB" dirty="0"/>
          </a:p>
          <a:p>
            <a:pPr marL="0" indent="0">
              <a:lnSpc>
                <a:spcPct val="100000"/>
              </a:lnSpc>
              <a:buNone/>
            </a:pPr>
            <a:endParaRPr lang="en-GB" dirty="0"/>
          </a:p>
          <a:p>
            <a:pPr marL="0" indent="0">
              <a:lnSpc>
                <a:spcPct val="100000"/>
              </a:lnSpc>
              <a:buNone/>
            </a:pPr>
            <a:endParaRPr lang="en-GB" dirty="0"/>
          </a:p>
        </p:txBody>
      </p:sp>
      <p:sp>
        <p:nvSpPr>
          <p:cNvPr id="4" name="Footer Placeholder 2">
            <a:extLst>
              <a:ext uri="{FF2B5EF4-FFF2-40B4-BE49-F238E27FC236}">
                <a16:creationId xmlns:a16="http://schemas.microsoft.com/office/drawing/2014/main" id="{92BD8361-33AC-68DC-C8F9-B2D39BEF80C8}"/>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716570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D51F-5C23-052A-0173-43A266D65D7A}"/>
              </a:ext>
            </a:extLst>
          </p:cNvPr>
          <p:cNvSpPr>
            <a:spLocks noGrp="1"/>
          </p:cNvSpPr>
          <p:nvPr>
            <p:ph type="title"/>
          </p:nvPr>
        </p:nvSpPr>
        <p:spPr/>
        <p:txBody>
          <a:bodyPr/>
          <a:lstStyle/>
          <a:p>
            <a:r>
              <a:rPr lang="en-GB" b="1" dirty="0"/>
              <a:t>Where is descriptive writing used in the construction industry?</a:t>
            </a:r>
          </a:p>
        </p:txBody>
      </p:sp>
      <p:sp>
        <p:nvSpPr>
          <p:cNvPr id="3" name="Content Placeholder 2">
            <a:extLst>
              <a:ext uri="{FF2B5EF4-FFF2-40B4-BE49-F238E27FC236}">
                <a16:creationId xmlns:a16="http://schemas.microsoft.com/office/drawing/2014/main" id="{D36C3FC9-EF2D-A7B4-08E9-DC4958BB7393}"/>
              </a:ext>
            </a:extLst>
          </p:cNvPr>
          <p:cNvSpPr>
            <a:spLocks noGrp="1"/>
          </p:cNvSpPr>
          <p:nvPr>
            <p:ph idx="1"/>
          </p:nvPr>
        </p:nvSpPr>
        <p:spPr/>
        <p:txBody>
          <a:bodyPr>
            <a:normAutofit fontScale="92500"/>
          </a:bodyPr>
          <a:lstStyle/>
          <a:p>
            <a:pPr>
              <a:lnSpc>
                <a:spcPct val="110000"/>
              </a:lnSpc>
            </a:pPr>
            <a:r>
              <a:rPr lang="en-GB" sz="2400" dirty="0"/>
              <a:t>project proposals: convey scope, goals and outcomes</a:t>
            </a:r>
          </a:p>
          <a:p>
            <a:pPr>
              <a:lnSpc>
                <a:spcPct val="110000"/>
              </a:lnSpc>
            </a:pPr>
            <a:r>
              <a:rPr lang="en-GB" sz="2400" dirty="0"/>
              <a:t>architectural and design documents: explain aesthetics and functionality</a:t>
            </a:r>
          </a:p>
          <a:p>
            <a:pPr>
              <a:lnSpc>
                <a:spcPct val="110000"/>
              </a:lnSpc>
            </a:pPr>
            <a:r>
              <a:rPr lang="en-GB" sz="2400" dirty="0"/>
              <a:t>construction plans and specifications: detail materials, techniques and processes</a:t>
            </a:r>
          </a:p>
          <a:p>
            <a:pPr>
              <a:lnSpc>
                <a:spcPct val="110000"/>
              </a:lnSpc>
            </a:pPr>
            <a:r>
              <a:rPr lang="en-GB" sz="2400" dirty="0"/>
              <a:t>marketing and promotional materials: highlight unique selling points and benefits</a:t>
            </a:r>
          </a:p>
          <a:p>
            <a:pPr>
              <a:lnSpc>
                <a:spcPct val="110000"/>
              </a:lnSpc>
            </a:pPr>
            <a:r>
              <a:rPr lang="en-GB" sz="2400" dirty="0"/>
              <a:t>progress reports and updates: communicate project status and milestones</a:t>
            </a:r>
          </a:p>
          <a:p>
            <a:pPr>
              <a:lnSpc>
                <a:spcPct val="110000"/>
              </a:lnSpc>
            </a:pPr>
            <a:r>
              <a:rPr lang="en-GB" sz="2400" dirty="0"/>
              <a:t>safety documents and training materials: convey protocols, hazards and best practices</a:t>
            </a:r>
          </a:p>
          <a:p>
            <a:pPr>
              <a:lnSpc>
                <a:spcPct val="110000"/>
              </a:lnSpc>
            </a:pPr>
            <a:r>
              <a:rPr lang="en-GB" sz="2400" dirty="0"/>
              <a:t>legal contracts and agreements: define terms, conditions and responsibilities.</a:t>
            </a:r>
          </a:p>
        </p:txBody>
      </p:sp>
      <p:sp>
        <p:nvSpPr>
          <p:cNvPr id="4" name="Footer Placeholder 2">
            <a:extLst>
              <a:ext uri="{FF2B5EF4-FFF2-40B4-BE49-F238E27FC236}">
                <a16:creationId xmlns:a16="http://schemas.microsoft.com/office/drawing/2014/main" id="{DCFB5AB7-0B2A-983B-B66F-CA5E23FA9825}"/>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450612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E3CB-FF44-65DC-5DC0-E4F6AE9B86D2}"/>
              </a:ext>
            </a:extLst>
          </p:cNvPr>
          <p:cNvSpPr>
            <a:spLocks noGrp="1"/>
          </p:cNvSpPr>
          <p:nvPr>
            <p:ph type="title"/>
          </p:nvPr>
        </p:nvSpPr>
        <p:spPr/>
        <p:txBody>
          <a:bodyPr/>
          <a:lstStyle/>
          <a:p>
            <a:r>
              <a:rPr lang="en-GB" b="1" dirty="0"/>
              <a:t>What is “vision” in the context of construction?</a:t>
            </a:r>
          </a:p>
        </p:txBody>
      </p:sp>
      <p:sp>
        <p:nvSpPr>
          <p:cNvPr id="3" name="Content Placeholder 2">
            <a:extLst>
              <a:ext uri="{FF2B5EF4-FFF2-40B4-BE49-F238E27FC236}">
                <a16:creationId xmlns:a16="http://schemas.microsoft.com/office/drawing/2014/main" id="{6CFC958B-16BA-3549-160E-637C2CA12313}"/>
              </a:ext>
            </a:extLst>
          </p:cNvPr>
          <p:cNvSpPr>
            <a:spLocks noGrp="1"/>
          </p:cNvSpPr>
          <p:nvPr>
            <p:ph idx="1"/>
          </p:nvPr>
        </p:nvSpPr>
        <p:spPr>
          <a:xfrm>
            <a:off x="838200" y="1562100"/>
            <a:ext cx="10515600" cy="4614863"/>
          </a:xfrm>
        </p:spPr>
        <p:txBody>
          <a:bodyPr>
            <a:normAutofit fontScale="85000" lnSpcReduction="10000"/>
          </a:bodyPr>
          <a:lstStyle/>
          <a:p>
            <a:pPr marL="0" indent="0">
              <a:lnSpc>
                <a:spcPct val="120000"/>
              </a:lnSpc>
              <a:buNone/>
            </a:pPr>
            <a:r>
              <a:rPr lang="en-GB" dirty="0"/>
              <a:t>Vision refers to a comprehensive and clear conceptualisation of what the project aims to achieve in terms of:</a:t>
            </a:r>
          </a:p>
          <a:p>
            <a:pPr>
              <a:lnSpc>
                <a:spcPct val="120000"/>
              </a:lnSpc>
            </a:pPr>
            <a:r>
              <a:rPr lang="en-GB" dirty="0"/>
              <a:t>design</a:t>
            </a:r>
          </a:p>
          <a:p>
            <a:pPr>
              <a:lnSpc>
                <a:spcPct val="120000"/>
              </a:lnSpc>
            </a:pPr>
            <a:r>
              <a:rPr lang="en-GB" dirty="0"/>
              <a:t>functionality</a:t>
            </a:r>
          </a:p>
          <a:p>
            <a:pPr>
              <a:lnSpc>
                <a:spcPct val="120000"/>
              </a:lnSpc>
            </a:pPr>
            <a:r>
              <a:rPr lang="en-GB" dirty="0"/>
              <a:t>impact</a:t>
            </a:r>
          </a:p>
          <a:p>
            <a:pPr>
              <a:lnSpc>
                <a:spcPct val="120000"/>
              </a:lnSpc>
            </a:pPr>
            <a:r>
              <a:rPr lang="en-GB" dirty="0"/>
              <a:t>aesthetic appeal.</a:t>
            </a:r>
          </a:p>
          <a:p>
            <a:pPr marL="0" indent="0">
              <a:lnSpc>
                <a:spcPct val="120000"/>
              </a:lnSpc>
              <a:buNone/>
            </a:pPr>
            <a:endParaRPr lang="en-GB" dirty="0"/>
          </a:p>
          <a:p>
            <a:pPr marL="0" indent="0">
              <a:lnSpc>
                <a:spcPct val="120000"/>
              </a:lnSpc>
              <a:buNone/>
            </a:pPr>
            <a:r>
              <a:rPr lang="en-GB" dirty="0"/>
              <a:t>It showcases both the practical and imaginative aspects of what the finished construction will contribute to its users and the surrounding environment.</a:t>
            </a:r>
          </a:p>
        </p:txBody>
      </p:sp>
      <p:sp>
        <p:nvSpPr>
          <p:cNvPr id="4" name="Footer Placeholder 2">
            <a:extLst>
              <a:ext uri="{FF2B5EF4-FFF2-40B4-BE49-F238E27FC236}">
                <a16:creationId xmlns:a16="http://schemas.microsoft.com/office/drawing/2014/main" id="{6DF36909-DE3D-2200-A9EF-34738139DD17}"/>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900207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3A8F7-491A-A492-55C6-219D1CA9FE4C}"/>
              </a:ext>
            </a:extLst>
          </p:cNvPr>
          <p:cNvSpPr>
            <a:spLocks noGrp="1"/>
          </p:cNvSpPr>
          <p:nvPr>
            <p:ph type="title"/>
          </p:nvPr>
        </p:nvSpPr>
        <p:spPr/>
        <p:txBody>
          <a:bodyPr/>
          <a:lstStyle/>
          <a:p>
            <a:r>
              <a:rPr lang="en-GB" b="1" dirty="0"/>
              <a:t>Example vision statement</a:t>
            </a:r>
          </a:p>
        </p:txBody>
      </p:sp>
      <p:sp>
        <p:nvSpPr>
          <p:cNvPr id="3" name="Content Placeholder 2">
            <a:extLst>
              <a:ext uri="{FF2B5EF4-FFF2-40B4-BE49-F238E27FC236}">
                <a16:creationId xmlns:a16="http://schemas.microsoft.com/office/drawing/2014/main" id="{6AB6C863-D4DA-DCB0-D7CA-317875608883}"/>
              </a:ext>
            </a:extLst>
          </p:cNvPr>
          <p:cNvSpPr>
            <a:spLocks noGrp="1"/>
          </p:cNvSpPr>
          <p:nvPr>
            <p:ph idx="1"/>
          </p:nvPr>
        </p:nvSpPr>
        <p:spPr/>
        <p:txBody>
          <a:bodyPr/>
          <a:lstStyle/>
          <a:p>
            <a:pPr marL="0" indent="0">
              <a:lnSpc>
                <a:spcPct val="100000"/>
              </a:lnSpc>
              <a:buNone/>
            </a:pPr>
            <a:r>
              <a:rPr lang="en-GB" dirty="0"/>
              <a:t>Our vision for the new hospital wing is to create a state-of-the-art healthcare facility that combines advanced medical technology with compassionate care to enhance patient recovery and wellbeing. This wing will be designed as a healing environment that supports both physical recovery and mental wellness, incorporating green spaces and natural light to promote a therapeutic atmosphere. Our aim is to set a new standard in patient care, making our hospital a beacon of hope and health in the community.</a:t>
            </a:r>
          </a:p>
        </p:txBody>
      </p:sp>
      <p:sp>
        <p:nvSpPr>
          <p:cNvPr id="4" name="Footer Placeholder 2">
            <a:extLst>
              <a:ext uri="{FF2B5EF4-FFF2-40B4-BE49-F238E27FC236}">
                <a16:creationId xmlns:a16="http://schemas.microsoft.com/office/drawing/2014/main" id="{EBA10A31-DB1D-539C-644C-B10140C8DC7C}"/>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858662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E4698-2A1D-2B54-018A-E097712D1B4C}"/>
              </a:ext>
            </a:extLst>
          </p:cNvPr>
          <p:cNvSpPr>
            <a:spLocks noGrp="1"/>
          </p:cNvSpPr>
          <p:nvPr>
            <p:ph type="title"/>
          </p:nvPr>
        </p:nvSpPr>
        <p:spPr/>
        <p:txBody>
          <a:bodyPr/>
          <a:lstStyle/>
          <a:p>
            <a:r>
              <a:rPr lang="en-GB" b="1" dirty="0"/>
              <a:t>Components of a vision statement</a:t>
            </a:r>
          </a:p>
        </p:txBody>
      </p:sp>
      <p:sp>
        <p:nvSpPr>
          <p:cNvPr id="3" name="Content Placeholder 2">
            <a:extLst>
              <a:ext uri="{FF2B5EF4-FFF2-40B4-BE49-F238E27FC236}">
                <a16:creationId xmlns:a16="http://schemas.microsoft.com/office/drawing/2014/main" id="{647EE9FA-FC4C-4A49-6472-7BA9FEA08410}"/>
              </a:ext>
            </a:extLst>
          </p:cNvPr>
          <p:cNvSpPr>
            <a:spLocks noGrp="1"/>
          </p:cNvSpPr>
          <p:nvPr>
            <p:ph idx="1"/>
          </p:nvPr>
        </p:nvSpPr>
        <p:spPr/>
        <p:txBody>
          <a:bodyPr/>
          <a:lstStyle/>
          <a:p>
            <a:pPr>
              <a:lnSpc>
                <a:spcPct val="100000"/>
              </a:lnSpc>
            </a:pPr>
            <a:r>
              <a:rPr lang="en-GB" dirty="0"/>
              <a:t>purpose</a:t>
            </a:r>
          </a:p>
          <a:p>
            <a:pPr>
              <a:lnSpc>
                <a:spcPct val="100000"/>
              </a:lnSpc>
            </a:pPr>
            <a:r>
              <a:rPr lang="en-GB" dirty="0"/>
              <a:t>aspiration</a:t>
            </a:r>
          </a:p>
          <a:p>
            <a:pPr>
              <a:lnSpc>
                <a:spcPct val="100000"/>
              </a:lnSpc>
            </a:pPr>
            <a:r>
              <a:rPr lang="en-GB" dirty="0"/>
              <a:t>uniqueness</a:t>
            </a:r>
          </a:p>
          <a:p>
            <a:pPr>
              <a:lnSpc>
                <a:spcPct val="100000"/>
              </a:lnSpc>
            </a:pPr>
            <a:r>
              <a:rPr lang="en-GB" dirty="0"/>
              <a:t>audience</a:t>
            </a:r>
          </a:p>
          <a:p>
            <a:pPr>
              <a:lnSpc>
                <a:spcPct val="100000"/>
              </a:lnSpc>
            </a:pPr>
            <a:r>
              <a:rPr lang="en-GB" dirty="0"/>
              <a:t>impact.</a:t>
            </a:r>
          </a:p>
        </p:txBody>
      </p:sp>
      <p:sp>
        <p:nvSpPr>
          <p:cNvPr id="4" name="Footer Placeholder 2">
            <a:extLst>
              <a:ext uri="{FF2B5EF4-FFF2-40B4-BE49-F238E27FC236}">
                <a16:creationId xmlns:a16="http://schemas.microsoft.com/office/drawing/2014/main" id="{0ED95BE0-5EE7-0FF0-1379-163EE148A8D6}"/>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817097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1710-F41A-1EAF-8B60-C34B52CE5C15}"/>
              </a:ext>
            </a:extLst>
          </p:cNvPr>
          <p:cNvSpPr>
            <a:spLocks noGrp="1"/>
          </p:cNvSpPr>
          <p:nvPr>
            <p:ph type="title"/>
          </p:nvPr>
        </p:nvSpPr>
        <p:spPr/>
        <p:txBody>
          <a:bodyPr/>
          <a:lstStyle/>
          <a:p>
            <a:r>
              <a:rPr lang="en-GB" b="1" dirty="0"/>
              <a:t>Using images to support your vision</a:t>
            </a:r>
          </a:p>
        </p:txBody>
      </p:sp>
      <p:sp>
        <p:nvSpPr>
          <p:cNvPr id="3" name="Content Placeholder 2">
            <a:extLst>
              <a:ext uri="{FF2B5EF4-FFF2-40B4-BE49-F238E27FC236}">
                <a16:creationId xmlns:a16="http://schemas.microsoft.com/office/drawing/2014/main" id="{D226FE5D-FF31-C045-2C9F-5A51078FF21A}"/>
              </a:ext>
            </a:extLst>
          </p:cNvPr>
          <p:cNvSpPr>
            <a:spLocks noGrp="1"/>
          </p:cNvSpPr>
          <p:nvPr>
            <p:ph idx="1"/>
          </p:nvPr>
        </p:nvSpPr>
        <p:spPr/>
        <p:txBody>
          <a:bodyPr>
            <a:normAutofit fontScale="92500" lnSpcReduction="20000"/>
          </a:bodyPr>
          <a:lstStyle/>
          <a:p>
            <a:pPr marL="0" indent="0">
              <a:lnSpc>
                <a:spcPct val="110000"/>
              </a:lnSpc>
              <a:buNone/>
            </a:pPr>
            <a:r>
              <a:rPr lang="en-GB" dirty="0"/>
              <a:t>The architect will use images to support their vision statement to visually communicate the underlying concepts and goals of the project. </a:t>
            </a:r>
          </a:p>
          <a:p>
            <a:pPr marL="0" indent="0">
              <a:lnSpc>
                <a:spcPct val="110000"/>
              </a:lnSpc>
              <a:buNone/>
            </a:pPr>
            <a:endParaRPr lang="en-GB" dirty="0"/>
          </a:p>
          <a:p>
            <a:pPr marL="0" indent="0">
              <a:lnSpc>
                <a:spcPct val="110000"/>
              </a:lnSpc>
              <a:buNone/>
            </a:pPr>
            <a:r>
              <a:rPr lang="en-GB" dirty="0"/>
              <a:t>Images such as architectural renderings, design sketches and environmental simulations illustrate the architect’s ideas for the project.</a:t>
            </a:r>
          </a:p>
          <a:p>
            <a:pPr marL="0" indent="0">
              <a:lnSpc>
                <a:spcPct val="110000"/>
              </a:lnSpc>
              <a:buNone/>
            </a:pPr>
            <a:endParaRPr lang="en-GB" dirty="0"/>
          </a:p>
          <a:p>
            <a:pPr marL="0" indent="0">
              <a:lnSpc>
                <a:spcPct val="110000"/>
              </a:lnSpc>
              <a:buNone/>
            </a:pPr>
            <a:r>
              <a:rPr lang="en-GB" dirty="0"/>
              <a:t>This makes the vision more accessible and understandable for different stakeholders. </a:t>
            </a:r>
          </a:p>
        </p:txBody>
      </p:sp>
      <p:sp>
        <p:nvSpPr>
          <p:cNvPr id="4" name="Footer Placeholder 2">
            <a:extLst>
              <a:ext uri="{FF2B5EF4-FFF2-40B4-BE49-F238E27FC236}">
                <a16:creationId xmlns:a16="http://schemas.microsoft.com/office/drawing/2014/main" id="{42334F3D-D0A2-D9E8-40BD-CF4AF4143451}"/>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992173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20BD-7FD1-5314-D648-ECBDD3479D59}"/>
              </a:ext>
            </a:extLst>
          </p:cNvPr>
          <p:cNvSpPr>
            <a:spLocks noGrp="1"/>
          </p:cNvSpPr>
          <p:nvPr>
            <p:ph type="title"/>
          </p:nvPr>
        </p:nvSpPr>
        <p:spPr/>
        <p:txBody>
          <a:bodyPr/>
          <a:lstStyle/>
          <a:p>
            <a:r>
              <a:rPr lang="en-GB" b="1" dirty="0"/>
              <a:t>Scenario</a:t>
            </a:r>
          </a:p>
        </p:txBody>
      </p:sp>
      <p:sp>
        <p:nvSpPr>
          <p:cNvPr id="3" name="Content Placeholder 2">
            <a:extLst>
              <a:ext uri="{FF2B5EF4-FFF2-40B4-BE49-F238E27FC236}">
                <a16:creationId xmlns:a16="http://schemas.microsoft.com/office/drawing/2014/main" id="{2B020DCB-D4D4-605C-44C1-041F81023983}"/>
              </a:ext>
            </a:extLst>
          </p:cNvPr>
          <p:cNvSpPr>
            <a:spLocks noGrp="1"/>
          </p:cNvSpPr>
          <p:nvPr>
            <p:ph idx="1"/>
          </p:nvPr>
        </p:nvSpPr>
        <p:spPr>
          <a:xfrm>
            <a:off x="838200" y="1424763"/>
            <a:ext cx="10515600" cy="4752200"/>
          </a:xfrm>
        </p:spPr>
        <p:txBody>
          <a:bodyPr>
            <a:noAutofit/>
          </a:bodyPr>
          <a:lstStyle/>
          <a:p>
            <a:pPr marL="0" indent="0">
              <a:lnSpc>
                <a:spcPct val="100000"/>
              </a:lnSpc>
              <a:buNone/>
            </a:pPr>
            <a:r>
              <a:rPr lang="en-GB" sz="2400" dirty="0"/>
              <a:t>As the lead architect, you have been asked to create a new vision document for the Smithfield Riverside Development. This will include descriptive text and images.</a:t>
            </a:r>
          </a:p>
          <a:p>
            <a:pPr marL="0" indent="0">
              <a:lnSpc>
                <a:spcPct val="100000"/>
              </a:lnSpc>
              <a:buNone/>
            </a:pPr>
            <a:r>
              <a:rPr lang="en-GB" sz="2400" dirty="0"/>
              <a:t>In pairs, select a suitable image to share the vision of improved pedestrian and disabled access to the area. You should refer to the </a:t>
            </a:r>
            <a:r>
              <a:rPr lang="en-GB" sz="2400" b="1" dirty="0"/>
              <a:t>Big Town Plan pdf</a:t>
            </a:r>
            <a:r>
              <a:rPr lang="en-GB" sz="2400" dirty="0"/>
              <a:t>. </a:t>
            </a:r>
          </a:p>
          <a:p>
            <a:pPr marL="0" indent="0">
              <a:lnSpc>
                <a:spcPct val="100000"/>
              </a:lnSpc>
              <a:buNone/>
            </a:pPr>
            <a:endParaRPr lang="en-GB" sz="2400" dirty="0"/>
          </a:p>
          <a:p>
            <a:pPr marL="0" indent="0">
              <a:lnSpc>
                <a:spcPct val="100000"/>
              </a:lnSpc>
              <a:buNone/>
            </a:pPr>
            <a:r>
              <a:rPr lang="en-GB" sz="2400" dirty="0"/>
              <a:t>Your vision statement should demonstrate your commitment to:</a:t>
            </a:r>
          </a:p>
          <a:p>
            <a:pPr>
              <a:lnSpc>
                <a:spcPct val="100000"/>
              </a:lnSpc>
            </a:pPr>
            <a:r>
              <a:rPr lang="en-GB" sz="2400" dirty="0"/>
              <a:t>improve pedestrian routes to the north side of the town</a:t>
            </a:r>
          </a:p>
          <a:p>
            <a:pPr>
              <a:lnSpc>
                <a:spcPct val="100000"/>
              </a:lnSpc>
            </a:pPr>
            <a:r>
              <a:rPr lang="en-GB" sz="2400" dirty="0"/>
              <a:t>provide accessible step-free access to the riverbank view</a:t>
            </a:r>
          </a:p>
          <a:p>
            <a:pPr>
              <a:lnSpc>
                <a:spcPct val="100000"/>
              </a:lnSpc>
            </a:pPr>
            <a:r>
              <a:rPr lang="en-GB" sz="2400" dirty="0"/>
              <a:t>create a vibrant cultural hub.</a:t>
            </a:r>
          </a:p>
          <a:p>
            <a:pPr>
              <a:lnSpc>
                <a:spcPct val="100000"/>
              </a:lnSpc>
            </a:pPr>
            <a:endParaRPr lang="en-GB" sz="2400" dirty="0"/>
          </a:p>
          <a:p>
            <a:pPr marL="0" indent="0">
              <a:lnSpc>
                <a:spcPct val="100000"/>
              </a:lnSpc>
              <a:buNone/>
            </a:pPr>
            <a:endParaRPr lang="en-GB" sz="2400" dirty="0"/>
          </a:p>
        </p:txBody>
      </p:sp>
      <p:sp>
        <p:nvSpPr>
          <p:cNvPr id="4" name="Footer Placeholder 2">
            <a:extLst>
              <a:ext uri="{FF2B5EF4-FFF2-40B4-BE49-F238E27FC236}">
                <a16:creationId xmlns:a16="http://schemas.microsoft.com/office/drawing/2014/main" id="{8D7F131E-DF77-47C9-B970-843875A3D822}"/>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374999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11408-604E-E5D9-8204-4322FE080D5A}"/>
              </a:ext>
            </a:extLst>
          </p:cNvPr>
          <p:cNvSpPr>
            <a:spLocks noGrp="1"/>
          </p:cNvSpPr>
          <p:nvPr>
            <p:ph type="title"/>
          </p:nvPr>
        </p:nvSpPr>
        <p:spPr/>
        <p:txBody>
          <a:bodyPr/>
          <a:lstStyle/>
          <a:p>
            <a:r>
              <a:rPr lang="en-GB" b="1" dirty="0"/>
              <a:t>What are key visual assets?</a:t>
            </a:r>
          </a:p>
        </p:txBody>
      </p:sp>
      <p:sp>
        <p:nvSpPr>
          <p:cNvPr id="3" name="Content Placeholder 2">
            <a:extLst>
              <a:ext uri="{FF2B5EF4-FFF2-40B4-BE49-F238E27FC236}">
                <a16:creationId xmlns:a16="http://schemas.microsoft.com/office/drawing/2014/main" id="{3A625684-E671-8570-E617-B54C2F6AF22F}"/>
              </a:ext>
            </a:extLst>
          </p:cNvPr>
          <p:cNvSpPr>
            <a:spLocks noGrp="1"/>
          </p:cNvSpPr>
          <p:nvPr>
            <p:ph idx="1"/>
          </p:nvPr>
        </p:nvSpPr>
        <p:spPr/>
        <p:txBody>
          <a:bodyPr/>
          <a:lstStyle/>
          <a:p>
            <a:pPr marL="0" indent="0">
              <a:lnSpc>
                <a:spcPct val="100000"/>
              </a:lnSpc>
              <a:buNone/>
            </a:pPr>
            <a:r>
              <a:rPr lang="en-GB" dirty="0"/>
              <a:t>These include photographs, renderings, diagrams and maps that visually communicate the intended design and layout of the development. </a:t>
            </a:r>
          </a:p>
          <a:p>
            <a:pPr marL="0" indent="0">
              <a:lnSpc>
                <a:spcPct val="100000"/>
              </a:lnSpc>
              <a:buNone/>
            </a:pPr>
            <a:endParaRPr lang="en-GB" dirty="0"/>
          </a:p>
          <a:p>
            <a:pPr marL="0" indent="0">
              <a:lnSpc>
                <a:spcPct val="100000"/>
              </a:lnSpc>
              <a:buNone/>
            </a:pPr>
            <a:r>
              <a:rPr lang="en-GB" dirty="0"/>
              <a:t>They’re essential for illustrating the vision and making it tangible for stakeholders.</a:t>
            </a:r>
          </a:p>
        </p:txBody>
      </p:sp>
      <p:sp>
        <p:nvSpPr>
          <p:cNvPr id="4" name="Footer Placeholder 2">
            <a:extLst>
              <a:ext uri="{FF2B5EF4-FFF2-40B4-BE49-F238E27FC236}">
                <a16:creationId xmlns:a16="http://schemas.microsoft.com/office/drawing/2014/main" id="{678D2FB7-86EA-2B12-7EB1-BD6B61097FDB}"/>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083053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D3B825-8C5B-0472-A68A-2CD1795B5972}"/>
              </a:ext>
            </a:extLst>
          </p:cNvPr>
          <p:cNvSpPr>
            <a:spLocks noGrp="1"/>
          </p:cNvSpPr>
          <p:nvPr>
            <p:ph type="title"/>
          </p:nvPr>
        </p:nvSpPr>
        <p:spPr>
          <a:xfrm>
            <a:off x="374242" y="544762"/>
            <a:ext cx="5201771" cy="1908423"/>
          </a:xfrm>
        </p:spPr>
        <p:txBody>
          <a:bodyPr anchor="b">
            <a:noAutofit/>
          </a:bodyPr>
          <a:lstStyle/>
          <a:p>
            <a:r>
              <a:rPr lang="en-GB" b="1" dirty="0"/>
              <a:t>Pair activity: Identify appropriate assets</a:t>
            </a:r>
          </a:p>
        </p:txBody>
      </p:sp>
      <p:sp>
        <p:nvSpPr>
          <p:cNvPr id="10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F609F1E-FC23-80B6-4356-426A0E879286}"/>
              </a:ext>
            </a:extLst>
          </p:cNvPr>
          <p:cNvSpPr>
            <a:spLocks noGrp="1"/>
          </p:cNvSpPr>
          <p:nvPr>
            <p:ph idx="1"/>
          </p:nvPr>
        </p:nvSpPr>
        <p:spPr>
          <a:xfrm>
            <a:off x="374242" y="2794455"/>
            <a:ext cx="4670097" cy="3320668"/>
          </a:xfrm>
        </p:spPr>
        <p:txBody>
          <a:bodyPr>
            <a:normAutofit lnSpcReduction="10000"/>
          </a:bodyPr>
          <a:lstStyle/>
          <a:p>
            <a:pPr marL="0" indent="0">
              <a:lnSpc>
                <a:spcPct val="100000"/>
              </a:lnSpc>
              <a:buNone/>
            </a:pPr>
            <a:r>
              <a:rPr lang="en-GB" sz="2600" dirty="0"/>
              <a:t>In pairs, review the </a:t>
            </a:r>
            <a:r>
              <a:rPr lang="en-GB" sz="2600" b="1" dirty="0"/>
              <a:t>Smithfield Riverside Development </a:t>
            </a:r>
            <a:r>
              <a:rPr lang="en-GB" sz="2600" dirty="0"/>
              <a:t>images in the role of architect.  </a:t>
            </a:r>
          </a:p>
          <a:p>
            <a:pPr marL="0" indent="0">
              <a:lnSpc>
                <a:spcPct val="100000"/>
              </a:lnSpc>
              <a:buNone/>
            </a:pPr>
            <a:r>
              <a:rPr lang="en-GB" sz="2600" dirty="0"/>
              <a:t>Identify key image assets to use in a vision document. </a:t>
            </a:r>
          </a:p>
          <a:p>
            <a:pPr marL="0" indent="0">
              <a:lnSpc>
                <a:spcPct val="100000"/>
              </a:lnSpc>
              <a:buNone/>
            </a:pPr>
            <a:r>
              <a:rPr lang="en-GB" sz="2600" dirty="0">
                <a:effectLst/>
                <a:ea typeface="Calibri" panose="020F0502020204030204" pitchFamily="34" charset="0"/>
                <a:cs typeface="Arial" panose="020B0604020202020204" pitchFamily="34" charset="0"/>
              </a:rPr>
              <a:t>Discuss descriptive words and language devices that can be used in the vision document.</a:t>
            </a:r>
          </a:p>
          <a:p>
            <a:pPr marL="0" indent="0">
              <a:lnSpc>
                <a:spcPct val="100000"/>
              </a:lnSpc>
              <a:buNone/>
            </a:pPr>
            <a:endParaRPr lang="en-GB" sz="2200" dirty="0"/>
          </a:p>
        </p:txBody>
      </p:sp>
      <p:pic>
        <p:nvPicPr>
          <p:cNvPr id="4" name="Picture 2">
            <a:extLst>
              <a:ext uri="{FF2B5EF4-FFF2-40B4-BE49-F238E27FC236}">
                <a16:creationId xmlns:a16="http://schemas.microsoft.com/office/drawing/2014/main" id="{0EDC0AF9-98AF-BC19-99F2-5FD177799E9B}"/>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B24D18-553B-CBFF-ED59-0D04B43F7D52}"/>
              </a:ext>
            </a:extLst>
          </p:cNvPr>
          <p:cNvSpPr txBox="1"/>
          <p:nvPr/>
        </p:nvSpPr>
        <p:spPr>
          <a:xfrm>
            <a:off x="4216549" y="6456394"/>
            <a:ext cx="6092456" cy="369332"/>
          </a:xfrm>
          <a:prstGeom prst="rect">
            <a:avLst/>
          </a:prstGeom>
          <a:noFill/>
        </p:spPr>
        <p:txBody>
          <a:bodyPr wrap="square">
            <a:spAutoFit/>
          </a:bodyPr>
          <a:lstStyle/>
          <a:p>
            <a:pPr marL="0" indent="0">
              <a:buNone/>
            </a:pPr>
            <a:r>
              <a:rPr lang="en-GB" sz="1800" dirty="0"/>
              <a:t>Author image</a:t>
            </a:r>
          </a:p>
        </p:txBody>
      </p:sp>
      <p:sp>
        <p:nvSpPr>
          <p:cNvPr id="5" name="Footer Placeholder 2">
            <a:extLst>
              <a:ext uri="{FF2B5EF4-FFF2-40B4-BE49-F238E27FC236}">
                <a16:creationId xmlns:a16="http://schemas.microsoft.com/office/drawing/2014/main" id="{40BBA620-7487-6F75-DEF1-B7E05E8BA33A}"/>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762255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E9EF6-E6DF-DE1A-D324-7B5DB7125672}"/>
              </a:ext>
            </a:extLst>
          </p:cNvPr>
          <p:cNvSpPr>
            <a:spLocks noGrp="1"/>
          </p:cNvSpPr>
          <p:nvPr>
            <p:ph type="title"/>
          </p:nvPr>
        </p:nvSpPr>
        <p:spPr/>
        <p:txBody>
          <a:bodyPr/>
          <a:lstStyle/>
          <a:p>
            <a:r>
              <a:rPr lang="en-GB" b="1" dirty="0"/>
              <a:t>Overview</a:t>
            </a:r>
          </a:p>
        </p:txBody>
      </p:sp>
      <p:sp>
        <p:nvSpPr>
          <p:cNvPr id="3" name="Content Placeholder 2">
            <a:extLst>
              <a:ext uri="{FF2B5EF4-FFF2-40B4-BE49-F238E27FC236}">
                <a16:creationId xmlns:a16="http://schemas.microsoft.com/office/drawing/2014/main" id="{83CBAA22-DEBB-A81E-56F7-EB69A651167F}"/>
              </a:ext>
            </a:extLst>
          </p:cNvPr>
          <p:cNvSpPr>
            <a:spLocks noGrp="1"/>
          </p:cNvSpPr>
          <p:nvPr>
            <p:ph idx="1"/>
          </p:nvPr>
        </p:nvSpPr>
        <p:spPr/>
        <p:txBody>
          <a:bodyPr>
            <a:normAutofit fontScale="85000" lnSpcReduction="20000"/>
          </a:bodyPr>
          <a:lstStyle/>
          <a:p>
            <a:pPr marL="0" indent="0">
              <a:lnSpc>
                <a:spcPct val="120000"/>
              </a:lnSpc>
              <a:spcBef>
                <a:spcPts val="0"/>
              </a:spcBef>
              <a:buNone/>
            </a:pPr>
            <a:r>
              <a:rPr lang="en-GB" dirty="0"/>
              <a:t>The lessons are structured around a real town regeneration project.</a:t>
            </a:r>
          </a:p>
          <a:p>
            <a:pPr marL="0" indent="0">
              <a:lnSpc>
                <a:spcPct val="120000"/>
              </a:lnSpc>
              <a:spcBef>
                <a:spcPts val="0"/>
              </a:spcBef>
              <a:buNone/>
            </a:pPr>
            <a:endParaRPr lang="en-GB" dirty="0"/>
          </a:p>
          <a:p>
            <a:pPr marL="0" indent="0">
              <a:lnSpc>
                <a:spcPct val="120000"/>
              </a:lnSpc>
              <a:spcBef>
                <a:spcPts val="0"/>
              </a:spcBef>
              <a:buNone/>
            </a:pPr>
            <a:r>
              <a:rPr lang="en-GB" dirty="0"/>
              <a:t>You will develop and apply communication skills in a realistic scenario relevant to construction.</a:t>
            </a:r>
          </a:p>
          <a:p>
            <a:pPr marL="0" indent="0">
              <a:lnSpc>
                <a:spcPct val="120000"/>
              </a:lnSpc>
              <a:spcBef>
                <a:spcPts val="0"/>
              </a:spcBef>
              <a:buNone/>
            </a:pPr>
            <a:endParaRPr lang="en-GB" dirty="0"/>
          </a:p>
          <a:p>
            <a:pPr marL="0" indent="0">
              <a:lnSpc>
                <a:spcPct val="120000"/>
              </a:lnSpc>
              <a:spcBef>
                <a:spcPts val="0"/>
              </a:spcBef>
              <a:buNone/>
            </a:pPr>
            <a:r>
              <a:rPr lang="en-GB" dirty="0"/>
              <a:t>The skills to be developed include:</a:t>
            </a:r>
          </a:p>
          <a:p>
            <a:pPr>
              <a:lnSpc>
                <a:spcPct val="120000"/>
              </a:lnSpc>
              <a:spcBef>
                <a:spcPts val="0"/>
              </a:spcBef>
            </a:pPr>
            <a:r>
              <a:rPr lang="en-GB" dirty="0"/>
              <a:t>analysing the target audience</a:t>
            </a:r>
          </a:p>
          <a:p>
            <a:pPr>
              <a:lnSpc>
                <a:spcPct val="120000"/>
              </a:lnSpc>
              <a:spcBef>
                <a:spcPts val="0"/>
              </a:spcBef>
            </a:pPr>
            <a:r>
              <a:rPr lang="en-GB" dirty="0"/>
              <a:t>synthesising relevant information</a:t>
            </a:r>
          </a:p>
          <a:p>
            <a:pPr>
              <a:lnSpc>
                <a:spcPct val="120000"/>
              </a:lnSpc>
              <a:spcBef>
                <a:spcPts val="0"/>
              </a:spcBef>
            </a:pPr>
            <a:r>
              <a:rPr lang="en-GB" dirty="0"/>
              <a:t>descriptive and persuasive writing</a:t>
            </a:r>
          </a:p>
          <a:p>
            <a:pPr>
              <a:lnSpc>
                <a:spcPct val="120000"/>
              </a:lnSpc>
              <a:spcBef>
                <a:spcPts val="0"/>
              </a:spcBef>
            </a:pPr>
            <a:r>
              <a:rPr lang="en-GB" dirty="0"/>
              <a:t>adapting communication</a:t>
            </a:r>
          </a:p>
          <a:p>
            <a:pPr>
              <a:lnSpc>
                <a:spcPct val="120000"/>
              </a:lnSpc>
              <a:spcBef>
                <a:spcPts val="0"/>
              </a:spcBef>
            </a:pPr>
            <a:r>
              <a:rPr lang="en-GB" dirty="0"/>
              <a:t>visual communication methods.</a:t>
            </a:r>
          </a:p>
        </p:txBody>
      </p:sp>
      <p:sp>
        <p:nvSpPr>
          <p:cNvPr id="4" name="Footer Placeholder 2">
            <a:extLst>
              <a:ext uri="{FF2B5EF4-FFF2-40B4-BE49-F238E27FC236}">
                <a16:creationId xmlns:a16="http://schemas.microsoft.com/office/drawing/2014/main" id="{575BDB12-FD14-9D67-15F6-38659E3F63D6}"/>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497690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72A4C9-7546-8622-6A0E-32A56F4BD19C}"/>
              </a:ext>
            </a:extLst>
          </p:cNvPr>
          <p:cNvSpPr>
            <a:spLocks noGrp="1"/>
          </p:cNvSpPr>
          <p:nvPr>
            <p:ph type="title"/>
          </p:nvPr>
        </p:nvSpPr>
        <p:spPr>
          <a:xfrm>
            <a:off x="640080" y="325369"/>
            <a:ext cx="4368602" cy="1956841"/>
          </a:xfrm>
        </p:spPr>
        <p:txBody>
          <a:bodyPr anchor="b">
            <a:noAutofit/>
          </a:bodyPr>
          <a:lstStyle/>
          <a:p>
            <a:r>
              <a:rPr lang="en-US" b="1" dirty="0">
                <a:cs typeface="Arial"/>
              </a:rPr>
              <a:t>Independent vision drafting activity</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50BD070-B1D0-0B8B-DCF7-6F696F269CD1}"/>
              </a:ext>
            </a:extLst>
          </p:cNvPr>
          <p:cNvSpPr>
            <a:spLocks noGrp="1"/>
          </p:cNvSpPr>
          <p:nvPr>
            <p:ph idx="1"/>
          </p:nvPr>
        </p:nvSpPr>
        <p:spPr>
          <a:xfrm>
            <a:off x="640080" y="2872899"/>
            <a:ext cx="4243589" cy="3320668"/>
          </a:xfrm>
        </p:spPr>
        <p:txBody>
          <a:bodyPr>
            <a:normAutofit/>
          </a:bodyPr>
          <a:lstStyle/>
          <a:p>
            <a:pPr marL="0" indent="0">
              <a:lnSpc>
                <a:spcPct val="100000"/>
              </a:lnSpc>
              <a:buNone/>
            </a:pPr>
            <a:r>
              <a:rPr lang="en-GB" sz="2400" dirty="0"/>
              <a:t>Draft a 300-500-word vision document using the </a:t>
            </a:r>
            <a:r>
              <a:rPr lang="en-GB" sz="2400" b="1" dirty="0"/>
              <a:t>Vision document worksheet</a:t>
            </a:r>
            <a:r>
              <a:rPr lang="en-GB" sz="2400" dirty="0"/>
              <a:t>.</a:t>
            </a:r>
          </a:p>
          <a:p>
            <a:pPr marL="0" indent="0">
              <a:lnSpc>
                <a:spcPct val="100000"/>
              </a:lnSpc>
              <a:buNone/>
            </a:pPr>
            <a:r>
              <a:rPr lang="en-GB" sz="2400" dirty="0"/>
              <a:t>Select an image to use in your vision document.</a:t>
            </a:r>
          </a:p>
        </p:txBody>
      </p:sp>
      <p:pic>
        <p:nvPicPr>
          <p:cNvPr id="2050" name="Picture 2">
            <a:extLst>
              <a:ext uri="{FF2B5EF4-FFF2-40B4-BE49-F238E27FC236}">
                <a16:creationId xmlns:a16="http://schemas.microsoft.com/office/drawing/2014/main" id="{6FC3E012-78C0-7296-D16E-FCC49CD74F85}"/>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67" r="18980"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406216-F0BC-2A5A-82BF-DE33420A3D9F}"/>
              </a:ext>
            </a:extLst>
          </p:cNvPr>
          <p:cNvSpPr txBox="1"/>
          <p:nvPr/>
        </p:nvSpPr>
        <p:spPr>
          <a:xfrm>
            <a:off x="4216549" y="6456394"/>
            <a:ext cx="6092456" cy="369332"/>
          </a:xfrm>
          <a:prstGeom prst="rect">
            <a:avLst/>
          </a:prstGeom>
          <a:noFill/>
        </p:spPr>
        <p:txBody>
          <a:bodyPr wrap="square">
            <a:spAutoFit/>
          </a:bodyPr>
          <a:lstStyle/>
          <a:p>
            <a:pPr marL="0" indent="0">
              <a:buNone/>
            </a:pPr>
            <a:r>
              <a:rPr lang="en-GB" sz="1800" dirty="0"/>
              <a:t>Author image</a:t>
            </a:r>
          </a:p>
        </p:txBody>
      </p:sp>
      <p:sp>
        <p:nvSpPr>
          <p:cNvPr id="5" name="Footer Placeholder 2">
            <a:extLst>
              <a:ext uri="{FF2B5EF4-FFF2-40B4-BE49-F238E27FC236}">
                <a16:creationId xmlns:a16="http://schemas.microsoft.com/office/drawing/2014/main" id="{1B3B72CE-C99E-B3C1-D386-161D45C07EB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90326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756BFD-A329-17CD-25F2-679532DC6DB1}"/>
              </a:ext>
            </a:extLst>
          </p:cNvPr>
          <p:cNvSpPr>
            <a:spLocks noGrp="1"/>
          </p:cNvSpPr>
          <p:nvPr>
            <p:ph type="title"/>
          </p:nvPr>
        </p:nvSpPr>
        <p:spPr>
          <a:xfrm>
            <a:off x="841247" y="978619"/>
            <a:ext cx="3410712" cy="1106424"/>
          </a:xfrm>
        </p:spPr>
        <p:txBody>
          <a:bodyPr>
            <a:normAutofit fontScale="90000"/>
          </a:bodyPr>
          <a:lstStyle/>
          <a:p>
            <a:r>
              <a:rPr lang="en-GB" sz="2800" b="1" dirty="0"/>
              <a:t>Independent vision document design activity</a:t>
            </a:r>
          </a:p>
        </p:txBody>
      </p:sp>
      <p:sp>
        <p:nvSpPr>
          <p:cNvPr id="14"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AF86FAD-D72E-13A2-F4D6-9A6B243979C9}"/>
              </a:ext>
            </a:extLst>
          </p:cNvPr>
          <p:cNvSpPr>
            <a:spLocks noGrp="1"/>
          </p:cNvSpPr>
          <p:nvPr>
            <p:ph idx="1"/>
          </p:nvPr>
        </p:nvSpPr>
        <p:spPr>
          <a:xfrm>
            <a:off x="841247" y="2359152"/>
            <a:ext cx="3410712" cy="3425043"/>
          </a:xfrm>
        </p:spPr>
        <p:txBody>
          <a:bodyPr>
            <a:normAutofit/>
          </a:bodyPr>
          <a:lstStyle/>
          <a:p>
            <a:pPr marL="0" indent="0">
              <a:buNone/>
            </a:pPr>
            <a:r>
              <a:rPr lang="en-GB" sz="2400" dirty="0"/>
              <a:t>Create a two-page A4 vision handout for the Smithfield Riverside Development using the text you wrote and the images you selected in the previous activities.</a:t>
            </a:r>
          </a:p>
        </p:txBody>
      </p:sp>
      <p:pic>
        <p:nvPicPr>
          <p:cNvPr id="5" name="Picture 4" descr="A real vision document taken from the Shrewsbury Big Town Plan.">
            <a:extLst>
              <a:ext uri="{FF2B5EF4-FFF2-40B4-BE49-F238E27FC236}">
                <a16:creationId xmlns:a16="http://schemas.microsoft.com/office/drawing/2014/main" id="{BA7B43E2-88A8-A33F-0C26-D20121456017}"/>
              </a:ext>
            </a:extLst>
          </p:cNvPr>
          <p:cNvPicPr>
            <a:picLocks noChangeAspect="1"/>
          </p:cNvPicPr>
          <p:nvPr/>
        </p:nvPicPr>
        <p:blipFill rotWithShape="1">
          <a:blip r:embed="rId3"/>
          <a:srcRect b="549"/>
          <a:stretch/>
        </p:blipFill>
        <p:spPr>
          <a:xfrm>
            <a:off x="5124450" y="634382"/>
            <a:ext cx="6657213" cy="5495162"/>
          </a:xfrm>
          <a:prstGeom prst="rect">
            <a:avLst/>
          </a:prstGeom>
        </p:spPr>
      </p:pic>
      <p:sp>
        <p:nvSpPr>
          <p:cNvPr id="4" name="TextBox 3">
            <a:extLst>
              <a:ext uri="{FF2B5EF4-FFF2-40B4-BE49-F238E27FC236}">
                <a16:creationId xmlns:a16="http://schemas.microsoft.com/office/drawing/2014/main" id="{6D797B27-D964-42FE-FDAF-8FB78157ADF2}"/>
              </a:ext>
            </a:extLst>
          </p:cNvPr>
          <p:cNvSpPr txBox="1"/>
          <p:nvPr/>
        </p:nvSpPr>
        <p:spPr>
          <a:xfrm>
            <a:off x="5124450" y="6103884"/>
            <a:ext cx="9189427" cy="369332"/>
          </a:xfrm>
          <a:prstGeom prst="rect">
            <a:avLst/>
          </a:prstGeom>
          <a:noFill/>
        </p:spPr>
        <p:txBody>
          <a:bodyPr wrap="square">
            <a:spAutoFit/>
          </a:bodyPr>
          <a:lstStyle/>
          <a:p>
            <a:pPr algn="l" fontAlgn="base"/>
            <a:r>
              <a:rPr lang="en-GB" i="1" dirty="0">
                <a:solidFill>
                  <a:srgbClr val="121212"/>
                </a:solidFill>
                <a:latin typeface="GH Guardian Headline"/>
              </a:rPr>
              <a:t>© Shrewsbury Big Town Plan 2021</a:t>
            </a:r>
            <a:endParaRPr lang="en-GB" b="0" i="1" dirty="0">
              <a:solidFill>
                <a:srgbClr val="121212"/>
              </a:solidFill>
              <a:effectLst/>
              <a:latin typeface="GH Guardian Headline"/>
            </a:endParaRPr>
          </a:p>
        </p:txBody>
      </p:sp>
      <p:sp>
        <p:nvSpPr>
          <p:cNvPr id="9" name="Footer Placeholder 2">
            <a:extLst>
              <a:ext uri="{FF2B5EF4-FFF2-40B4-BE49-F238E27FC236}">
                <a16:creationId xmlns:a16="http://schemas.microsoft.com/office/drawing/2014/main" id="{77A07A15-83CD-7FDC-2302-02902CA69D97}"/>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103162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56429-BD11-3CDC-2AF0-160E6821B42A}"/>
              </a:ext>
            </a:extLst>
          </p:cNvPr>
          <p:cNvSpPr>
            <a:spLocks noGrp="1"/>
          </p:cNvSpPr>
          <p:nvPr>
            <p:ph type="title"/>
          </p:nvPr>
        </p:nvSpPr>
        <p:spPr/>
        <p:txBody>
          <a:bodyPr/>
          <a:lstStyle/>
          <a:p>
            <a:r>
              <a:rPr lang="en-GB" b="1" dirty="0"/>
              <a:t>Peer review</a:t>
            </a:r>
          </a:p>
        </p:txBody>
      </p:sp>
      <p:sp>
        <p:nvSpPr>
          <p:cNvPr id="3" name="Content Placeholder 2">
            <a:extLst>
              <a:ext uri="{FF2B5EF4-FFF2-40B4-BE49-F238E27FC236}">
                <a16:creationId xmlns:a16="http://schemas.microsoft.com/office/drawing/2014/main" id="{A26D378D-0419-CF24-9E25-ED9094C2898D}"/>
              </a:ext>
            </a:extLst>
          </p:cNvPr>
          <p:cNvSpPr>
            <a:spLocks noGrp="1"/>
          </p:cNvSpPr>
          <p:nvPr>
            <p:ph idx="1"/>
          </p:nvPr>
        </p:nvSpPr>
        <p:spPr/>
        <p:txBody>
          <a:bodyPr>
            <a:normAutofit fontScale="92500" lnSpcReduction="20000"/>
          </a:bodyPr>
          <a:lstStyle/>
          <a:p>
            <a:pPr marL="0" indent="0">
              <a:lnSpc>
                <a:spcPct val="110000"/>
              </a:lnSpc>
              <a:buNone/>
            </a:pPr>
            <a:r>
              <a:rPr lang="en-GB" dirty="0"/>
              <a:t>Swap vision document with a peer and provide verbal feedback based on these criteria:</a:t>
            </a:r>
          </a:p>
          <a:p>
            <a:pPr>
              <a:lnSpc>
                <a:spcPct val="110000"/>
              </a:lnSpc>
            </a:pPr>
            <a:r>
              <a:rPr lang="en-GB" dirty="0"/>
              <a:t>at least one relevant image</a:t>
            </a:r>
          </a:p>
          <a:p>
            <a:pPr>
              <a:lnSpc>
                <a:spcPct val="110000"/>
              </a:lnSpc>
            </a:pPr>
            <a:r>
              <a:rPr lang="en-GB" dirty="0"/>
              <a:t>use of descriptive language or devices</a:t>
            </a:r>
          </a:p>
          <a:p>
            <a:pPr>
              <a:lnSpc>
                <a:spcPct val="110000"/>
              </a:lnSpc>
            </a:pPr>
            <a:r>
              <a:rPr lang="en-GB" dirty="0"/>
              <a:t>project overview or objectives</a:t>
            </a:r>
          </a:p>
          <a:p>
            <a:pPr>
              <a:lnSpc>
                <a:spcPct val="110000"/>
              </a:lnSpc>
            </a:pPr>
            <a:r>
              <a:rPr lang="en-GB" dirty="0"/>
              <a:t>key features</a:t>
            </a:r>
          </a:p>
          <a:p>
            <a:pPr>
              <a:lnSpc>
                <a:spcPct val="110000"/>
              </a:lnSpc>
            </a:pPr>
            <a:r>
              <a:rPr lang="en-GB" dirty="0"/>
              <a:t>design and aesthetics</a:t>
            </a:r>
          </a:p>
          <a:p>
            <a:pPr>
              <a:lnSpc>
                <a:spcPct val="110000"/>
              </a:lnSpc>
            </a:pPr>
            <a:r>
              <a:rPr lang="en-GB" dirty="0"/>
              <a:t>sustainability</a:t>
            </a:r>
          </a:p>
          <a:p>
            <a:pPr>
              <a:lnSpc>
                <a:spcPct val="110000"/>
              </a:lnSpc>
            </a:pPr>
            <a:r>
              <a:rPr lang="en-GB" dirty="0"/>
              <a:t>community benefit and social impact.</a:t>
            </a:r>
          </a:p>
          <a:p>
            <a:pPr>
              <a:lnSpc>
                <a:spcPct val="110000"/>
              </a:lnSpc>
            </a:pPr>
            <a:endParaRPr lang="en-GB" dirty="0"/>
          </a:p>
        </p:txBody>
      </p:sp>
      <p:sp>
        <p:nvSpPr>
          <p:cNvPr id="4" name="Footer Placeholder 2">
            <a:extLst>
              <a:ext uri="{FF2B5EF4-FFF2-40B4-BE49-F238E27FC236}">
                <a16:creationId xmlns:a16="http://schemas.microsoft.com/office/drawing/2014/main" id="{1B4D5E3E-F56C-BC16-BA00-534F978F9586}"/>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919315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2727-40A9-73AF-4160-E4487AC82DC8}"/>
              </a:ext>
            </a:extLst>
          </p:cNvPr>
          <p:cNvSpPr>
            <a:spLocks noGrp="1"/>
          </p:cNvSpPr>
          <p:nvPr>
            <p:ph type="title"/>
          </p:nvPr>
        </p:nvSpPr>
        <p:spPr/>
        <p:txBody>
          <a:bodyPr/>
          <a:lstStyle/>
          <a:p>
            <a:r>
              <a:rPr lang="en-GB" b="1" dirty="0"/>
              <a:t>Summary</a:t>
            </a:r>
          </a:p>
        </p:txBody>
      </p:sp>
      <p:sp>
        <p:nvSpPr>
          <p:cNvPr id="3" name="Content Placeholder 2">
            <a:extLst>
              <a:ext uri="{FF2B5EF4-FFF2-40B4-BE49-F238E27FC236}">
                <a16:creationId xmlns:a16="http://schemas.microsoft.com/office/drawing/2014/main" id="{107BC8A6-ECB8-7CB0-9884-A0146A527AF3}"/>
              </a:ext>
            </a:extLst>
          </p:cNvPr>
          <p:cNvSpPr>
            <a:spLocks noGrp="1"/>
          </p:cNvSpPr>
          <p:nvPr>
            <p:ph idx="1"/>
          </p:nvPr>
        </p:nvSpPr>
        <p:spPr/>
        <p:txBody>
          <a:bodyPr>
            <a:normAutofit fontScale="92500" lnSpcReduction="20000"/>
          </a:bodyPr>
          <a:lstStyle/>
          <a:p>
            <a:pPr marL="0" indent="0">
              <a:lnSpc>
                <a:spcPct val="100000"/>
              </a:lnSpc>
              <a:buNone/>
            </a:pPr>
            <a:r>
              <a:rPr lang="en-GB" dirty="0"/>
              <a:t>In this lesson you have learnt that:</a:t>
            </a:r>
          </a:p>
          <a:p>
            <a:pPr>
              <a:lnSpc>
                <a:spcPct val="100000"/>
              </a:lnSpc>
            </a:pPr>
            <a:r>
              <a:rPr lang="en-GB" dirty="0"/>
              <a:t>Descriptive writing plays an important role in the construction industry.</a:t>
            </a:r>
          </a:p>
          <a:p>
            <a:pPr>
              <a:lnSpc>
                <a:spcPct val="100000"/>
              </a:lnSpc>
            </a:pPr>
            <a:r>
              <a:rPr lang="en-GB" dirty="0"/>
              <a:t>Understanding your target audience and tailoring your writing accordingly is essential for effective communication.</a:t>
            </a:r>
          </a:p>
          <a:p>
            <a:pPr>
              <a:lnSpc>
                <a:spcPct val="100000"/>
              </a:lnSpc>
            </a:pPr>
            <a:r>
              <a:rPr lang="en-GB" dirty="0"/>
              <a:t>A clear, compelling vision document can help align stakeholders.</a:t>
            </a:r>
          </a:p>
          <a:p>
            <a:pPr>
              <a:lnSpc>
                <a:spcPct val="100000"/>
              </a:lnSpc>
            </a:pPr>
            <a:r>
              <a:rPr lang="en-GB" dirty="0"/>
              <a:t>Selecting appropriate visuals, such as images or diagrams, can enhance the impact of your descriptive writing.</a:t>
            </a:r>
          </a:p>
          <a:p>
            <a:pPr>
              <a:lnSpc>
                <a:spcPct val="100000"/>
              </a:lnSpc>
            </a:pPr>
            <a:r>
              <a:rPr lang="en-GB" dirty="0"/>
              <a:t>Developing strong descriptive writing skills is an ongoing process that requires practice, reflection and adaptation to different contexts and audiences.</a:t>
            </a:r>
          </a:p>
        </p:txBody>
      </p:sp>
      <p:sp>
        <p:nvSpPr>
          <p:cNvPr id="4" name="Footer Placeholder 2">
            <a:extLst>
              <a:ext uri="{FF2B5EF4-FFF2-40B4-BE49-F238E27FC236}">
                <a16:creationId xmlns:a16="http://schemas.microsoft.com/office/drawing/2014/main" id="{2BA744DC-2132-8A5A-9699-DEB6BE22E2E2}"/>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939525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29FE-8DF5-929A-5BC2-EB5347DEEF15}"/>
              </a:ext>
            </a:extLst>
          </p:cNvPr>
          <p:cNvSpPr>
            <a:spLocks noGrp="1"/>
          </p:cNvSpPr>
          <p:nvPr>
            <p:ph type="title"/>
          </p:nvPr>
        </p:nvSpPr>
        <p:spPr/>
        <p:txBody>
          <a:bodyPr/>
          <a:lstStyle/>
          <a:p>
            <a:r>
              <a:rPr lang="en-GB" b="1" dirty="0"/>
              <a:t>Final task</a:t>
            </a:r>
          </a:p>
        </p:txBody>
      </p:sp>
      <p:sp>
        <p:nvSpPr>
          <p:cNvPr id="3" name="Content Placeholder 2">
            <a:extLst>
              <a:ext uri="{FF2B5EF4-FFF2-40B4-BE49-F238E27FC236}">
                <a16:creationId xmlns:a16="http://schemas.microsoft.com/office/drawing/2014/main" id="{D0226BC8-026D-FDD2-4A5C-513B51EA16C7}"/>
              </a:ext>
            </a:extLst>
          </p:cNvPr>
          <p:cNvSpPr>
            <a:spLocks noGrp="1"/>
          </p:cNvSpPr>
          <p:nvPr>
            <p:ph idx="1"/>
          </p:nvPr>
        </p:nvSpPr>
        <p:spPr/>
        <p:txBody>
          <a:bodyPr/>
          <a:lstStyle/>
          <a:p>
            <a:pPr marL="0" indent="0">
              <a:lnSpc>
                <a:spcPct val="100000"/>
              </a:lnSpc>
              <a:buNone/>
            </a:pPr>
            <a:r>
              <a:rPr lang="en-GB" dirty="0"/>
              <a:t>Write your name on the vision document and hand the completed document to the teacher.</a:t>
            </a:r>
          </a:p>
        </p:txBody>
      </p:sp>
      <p:sp>
        <p:nvSpPr>
          <p:cNvPr id="4" name="Footer Placeholder 2">
            <a:extLst>
              <a:ext uri="{FF2B5EF4-FFF2-40B4-BE49-F238E27FC236}">
                <a16:creationId xmlns:a16="http://schemas.microsoft.com/office/drawing/2014/main" id="{9151033B-FFA2-E390-8365-8E434BC7C0B1}"/>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962729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D2D96-6A5C-FA8F-D5FD-35D151B26D9D}"/>
              </a:ext>
            </a:extLst>
          </p:cNvPr>
          <p:cNvSpPr>
            <a:spLocks noGrp="1"/>
          </p:cNvSpPr>
          <p:nvPr>
            <p:ph type="title"/>
          </p:nvPr>
        </p:nvSpPr>
        <p:spPr/>
        <p:txBody>
          <a:bodyPr/>
          <a:lstStyle/>
          <a:p>
            <a:r>
              <a:rPr lang="en-GB" b="1" dirty="0"/>
              <a:t>Next steps</a:t>
            </a:r>
          </a:p>
        </p:txBody>
      </p:sp>
      <p:sp>
        <p:nvSpPr>
          <p:cNvPr id="3" name="Content Placeholder 2">
            <a:extLst>
              <a:ext uri="{FF2B5EF4-FFF2-40B4-BE49-F238E27FC236}">
                <a16:creationId xmlns:a16="http://schemas.microsoft.com/office/drawing/2014/main" id="{393D9C17-D62E-F834-7AA1-469FE5C97783}"/>
              </a:ext>
            </a:extLst>
          </p:cNvPr>
          <p:cNvSpPr>
            <a:spLocks noGrp="1"/>
          </p:cNvSpPr>
          <p:nvPr>
            <p:ph idx="1"/>
          </p:nvPr>
        </p:nvSpPr>
        <p:spPr/>
        <p:txBody>
          <a:bodyPr/>
          <a:lstStyle/>
          <a:p>
            <a:pPr marL="0" indent="0">
              <a:lnSpc>
                <a:spcPct val="100000"/>
              </a:lnSpc>
              <a:buNone/>
            </a:pPr>
            <a:r>
              <a:rPr lang="en-GB" dirty="0"/>
              <a:t>Create a vision document for a project or development in your local area using descriptive writing. These projects can be found in the local press or on the council website.</a:t>
            </a:r>
          </a:p>
          <a:p>
            <a:pPr marL="0" indent="0">
              <a:lnSpc>
                <a:spcPct val="100000"/>
              </a:lnSpc>
              <a:buNone/>
            </a:pPr>
            <a:endParaRPr lang="en-GB" dirty="0"/>
          </a:p>
        </p:txBody>
      </p:sp>
      <p:sp>
        <p:nvSpPr>
          <p:cNvPr id="4" name="Footer Placeholder 2">
            <a:extLst>
              <a:ext uri="{FF2B5EF4-FFF2-40B4-BE49-F238E27FC236}">
                <a16:creationId xmlns:a16="http://schemas.microsoft.com/office/drawing/2014/main" id="{2869464E-2E10-BDB7-536E-49F3DB1C0BE0}"/>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740342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dirty="0">
                <a:cs typeface="Arial" panose="020B0604020202020204" pitchFamily="34" charset="0"/>
              </a:rPr>
              <a:t>03</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chor="t">
            <a:normAutofit/>
          </a:bodyPr>
          <a:lstStyle/>
          <a:p>
            <a:r>
              <a:rPr lang="en-US" dirty="0">
                <a:latin typeface="Arial" panose="020B0604020202020204" pitchFamily="34" charset="0"/>
                <a:cs typeface="Arial" panose="020B0604020202020204" pitchFamily="34" charset="0"/>
              </a:rPr>
              <a:t>Session 3</a:t>
            </a:r>
          </a:p>
          <a:p>
            <a:r>
              <a:rPr lang="en-US" dirty="0">
                <a:latin typeface="Arial" panose="020B0604020202020204" pitchFamily="34" charset="0"/>
                <a:cs typeface="Arial" panose="020B0604020202020204" pitchFamily="34" charset="0"/>
              </a:rPr>
              <a:t>Persuasive writing</a:t>
            </a:r>
          </a:p>
        </p:txBody>
      </p:sp>
    </p:spTree>
    <p:extLst>
      <p:ext uri="{BB962C8B-B14F-4D97-AF65-F5344CB8AC3E}">
        <p14:creationId xmlns:p14="http://schemas.microsoft.com/office/powerpoint/2010/main" val="35484410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63C93-C698-6CD1-DC83-9275E41BBE1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2EA5707-63F2-101C-9C21-A3302F5C9635}"/>
              </a:ext>
            </a:extLst>
          </p:cNvPr>
          <p:cNvSpPr>
            <a:spLocks noGrp="1"/>
          </p:cNvSpPr>
          <p:nvPr>
            <p:ph type="ctrTitle"/>
          </p:nvPr>
        </p:nvSpPr>
        <p:spPr/>
        <p:txBody>
          <a:bodyPr>
            <a:normAutofit/>
          </a:bodyPr>
          <a:lstStyle/>
          <a:p>
            <a:r>
              <a:rPr lang="en-GB" b="1" dirty="0"/>
              <a:t>Persuasive writing</a:t>
            </a:r>
            <a:endParaRPr b="1" dirty="0"/>
          </a:p>
        </p:txBody>
      </p:sp>
      <p:sp>
        <p:nvSpPr>
          <p:cNvPr id="3" name="Content Placeholder">
            <a:extLst>
              <a:ext uri="{FF2B5EF4-FFF2-40B4-BE49-F238E27FC236}">
                <a16:creationId xmlns:a16="http://schemas.microsoft.com/office/drawing/2014/main" id="{60BCEFE1-ED04-592B-581C-1DF1FCF37815}"/>
              </a:ext>
            </a:extLst>
          </p:cNvPr>
          <p:cNvSpPr>
            <a:spLocks noGrp="1"/>
          </p:cNvSpPr>
          <p:nvPr>
            <p:ph idx="1"/>
          </p:nvPr>
        </p:nvSpPr>
        <p:spPr/>
        <p:txBody>
          <a:bodyPr vert="horz" lIns="91440" tIns="45720" rIns="91440" bIns="45720" rtlCol="0" anchor="t">
            <a:normAutofit fontScale="92500" lnSpcReduction="20000"/>
          </a:bodyPr>
          <a:lstStyle/>
          <a:p>
            <a:pPr marL="0" lvl="0" indent="0">
              <a:lnSpc>
                <a:spcPct val="110000"/>
              </a:lnSpc>
              <a:buNone/>
            </a:pPr>
            <a:r>
              <a:rPr lang="en-US" dirty="0"/>
              <a:t>By the end of this lesson, you will be able to:</a:t>
            </a:r>
          </a:p>
          <a:p>
            <a:pPr>
              <a:lnSpc>
                <a:spcPct val="110000"/>
              </a:lnSpc>
            </a:pPr>
            <a:r>
              <a:rPr lang="en-GB" dirty="0">
                <a:cs typeface="Arial"/>
              </a:rPr>
              <a:t>understand the importance of effective investor communications in construction projects</a:t>
            </a:r>
          </a:p>
          <a:p>
            <a:pPr>
              <a:lnSpc>
                <a:spcPct val="110000"/>
              </a:lnSpc>
            </a:pPr>
            <a:r>
              <a:rPr lang="en-GB" dirty="0">
                <a:cs typeface="Arial"/>
              </a:rPr>
              <a:t>identify persuasive writing techniques and positive language devices in investor letters</a:t>
            </a:r>
          </a:p>
          <a:p>
            <a:pPr>
              <a:lnSpc>
                <a:spcPct val="110000"/>
              </a:lnSpc>
            </a:pPr>
            <a:r>
              <a:rPr lang="en-GB" dirty="0">
                <a:cs typeface="Arial"/>
              </a:rPr>
              <a:t>write a compelling letter to a potential investor, highlighting your project’s community benefits</a:t>
            </a:r>
          </a:p>
          <a:p>
            <a:pPr>
              <a:lnSpc>
                <a:spcPct val="110000"/>
              </a:lnSpc>
            </a:pPr>
            <a:r>
              <a:rPr lang="en-GB" dirty="0">
                <a:cs typeface="Arial"/>
              </a:rPr>
              <a:t>review persuasive writing, identifying areas for improvement</a:t>
            </a:r>
          </a:p>
          <a:p>
            <a:pPr>
              <a:lnSpc>
                <a:spcPct val="110000"/>
              </a:lnSpc>
            </a:pPr>
            <a:r>
              <a:rPr lang="en-GB" dirty="0">
                <a:cs typeface="Arial"/>
              </a:rPr>
              <a:t>reflect on your own performance and lessons learnt from the letter-writing process.</a:t>
            </a:r>
            <a:endParaRPr lang="en-US" dirty="0">
              <a:cs typeface="Arial"/>
            </a:endParaRPr>
          </a:p>
          <a:p>
            <a:pPr>
              <a:lnSpc>
                <a:spcPct val="110000"/>
              </a:lnSpc>
            </a:pPr>
            <a:endParaRPr lang="en-US" dirty="0">
              <a:cs typeface="Arial"/>
            </a:endParaRPr>
          </a:p>
        </p:txBody>
      </p:sp>
      <p:sp>
        <p:nvSpPr>
          <p:cNvPr id="4" name="Footer Placeholder 2">
            <a:extLst>
              <a:ext uri="{FF2B5EF4-FFF2-40B4-BE49-F238E27FC236}">
                <a16:creationId xmlns:a16="http://schemas.microsoft.com/office/drawing/2014/main" id="{48277211-08C9-0CBE-0B31-04322D0EDD3A}"/>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021247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338D5-DA32-AA15-DE26-EB66E309EB58}"/>
              </a:ext>
            </a:extLst>
          </p:cNvPr>
          <p:cNvSpPr>
            <a:spLocks noGrp="1"/>
          </p:cNvSpPr>
          <p:nvPr>
            <p:ph type="title"/>
          </p:nvPr>
        </p:nvSpPr>
        <p:spPr/>
        <p:txBody>
          <a:bodyPr>
            <a:normAutofit/>
          </a:bodyPr>
          <a:lstStyle/>
          <a:p>
            <a:r>
              <a:rPr lang="en-GB" sz="4000" b="1" dirty="0"/>
              <a:t>Importance of investor communications</a:t>
            </a:r>
          </a:p>
        </p:txBody>
      </p:sp>
      <p:sp>
        <p:nvSpPr>
          <p:cNvPr id="3" name="Content Placeholder 2">
            <a:extLst>
              <a:ext uri="{FF2B5EF4-FFF2-40B4-BE49-F238E27FC236}">
                <a16:creationId xmlns:a16="http://schemas.microsoft.com/office/drawing/2014/main" id="{19A77049-B586-5A3A-A2E4-E89ED514DE02}"/>
              </a:ext>
            </a:extLst>
          </p:cNvPr>
          <p:cNvSpPr>
            <a:spLocks noGrp="1"/>
          </p:cNvSpPr>
          <p:nvPr>
            <p:ph idx="1"/>
          </p:nvPr>
        </p:nvSpPr>
        <p:spPr/>
        <p:txBody>
          <a:bodyPr/>
          <a:lstStyle/>
          <a:p>
            <a:pPr marL="0" indent="0">
              <a:lnSpc>
                <a:spcPct val="100000"/>
              </a:lnSpc>
              <a:buNone/>
            </a:pPr>
            <a:r>
              <a:rPr lang="en-GB" dirty="0"/>
              <a:t>Investors are essential stakeholders in construction projects.</a:t>
            </a:r>
          </a:p>
          <a:p>
            <a:pPr marL="0" indent="0">
              <a:lnSpc>
                <a:spcPct val="100000"/>
              </a:lnSpc>
              <a:buNone/>
            </a:pPr>
            <a:endParaRPr lang="en-GB" dirty="0"/>
          </a:p>
          <a:p>
            <a:pPr marL="0" indent="0">
              <a:lnSpc>
                <a:spcPct val="100000"/>
              </a:lnSpc>
              <a:buNone/>
            </a:pPr>
            <a:r>
              <a:rPr lang="en-GB" dirty="0"/>
              <a:t>Effective communication builds trust and secures funding.</a:t>
            </a:r>
          </a:p>
          <a:p>
            <a:pPr marL="0" indent="0">
              <a:lnSpc>
                <a:spcPct val="100000"/>
              </a:lnSpc>
              <a:buNone/>
            </a:pPr>
            <a:endParaRPr lang="en-GB" dirty="0"/>
          </a:p>
          <a:p>
            <a:pPr marL="0" indent="0">
              <a:lnSpc>
                <a:spcPct val="100000"/>
              </a:lnSpc>
              <a:buNone/>
            </a:pPr>
            <a:r>
              <a:rPr lang="en-GB" dirty="0"/>
              <a:t>Persuasive writing can highlight project benefits and address investor concerns.</a:t>
            </a:r>
          </a:p>
          <a:p>
            <a:pPr marL="0" indent="0">
              <a:lnSpc>
                <a:spcPct val="100000"/>
              </a:lnSpc>
              <a:buNone/>
            </a:pPr>
            <a:endParaRPr lang="en-GB" dirty="0"/>
          </a:p>
          <a:p>
            <a:pPr marL="0" indent="0">
              <a:lnSpc>
                <a:spcPct val="100000"/>
              </a:lnSpc>
              <a:buNone/>
            </a:pPr>
            <a:r>
              <a:rPr lang="en-GB" dirty="0"/>
              <a:t>Tailoring messages to investor interests is key to success.</a:t>
            </a:r>
          </a:p>
        </p:txBody>
      </p:sp>
      <p:sp>
        <p:nvSpPr>
          <p:cNvPr id="4" name="Footer Placeholder 2">
            <a:extLst>
              <a:ext uri="{FF2B5EF4-FFF2-40B4-BE49-F238E27FC236}">
                <a16:creationId xmlns:a16="http://schemas.microsoft.com/office/drawing/2014/main" id="{E35F58F9-2D77-EA08-D8A3-3A9B3D59A447}"/>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682327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825AD-209D-7806-A271-AD5A250A1890}"/>
              </a:ext>
            </a:extLst>
          </p:cNvPr>
          <p:cNvSpPr>
            <a:spLocks noGrp="1"/>
          </p:cNvSpPr>
          <p:nvPr>
            <p:ph type="title"/>
          </p:nvPr>
        </p:nvSpPr>
        <p:spPr/>
        <p:txBody>
          <a:bodyPr>
            <a:normAutofit/>
          </a:bodyPr>
          <a:lstStyle/>
          <a:p>
            <a:r>
              <a:rPr lang="en-GB" sz="4000" b="1" dirty="0"/>
              <a:t>Group activity: Community benefits</a:t>
            </a:r>
          </a:p>
        </p:txBody>
      </p:sp>
      <p:sp>
        <p:nvSpPr>
          <p:cNvPr id="3" name="Content Placeholder 2">
            <a:extLst>
              <a:ext uri="{FF2B5EF4-FFF2-40B4-BE49-F238E27FC236}">
                <a16:creationId xmlns:a16="http://schemas.microsoft.com/office/drawing/2014/main" id="{592D13E1-EF1D-0BAC-8B36-F7E81C0CB44F}"/>
              </a:ext>
            </a:extLst>
          </p:cNvPr>
          <p:cNvSpPr>
            <a:spLocks noGrp="1"/>
          </p:cNvSpPr>
          <p:nvPr>
            <p:ph idx="1"/>
          </p:nvPr>
        </p:nvSpPr>
        <p:spPr/>
        <p:txBody>
          <a:bodyPr>
            <a:normAutofit lnSpcReduction="10000"/>
          </a:bodyPr>
          <a:lstStyle/>
          <a:p>
            <a:pPr marL="0" indent="0">
              <a:lnSpc>
                <a:spcPct val="100000"/>
              </a:lnSpc>
              <a:buNone/>
            </a:pPr>
            <a:r>
              <a:rPr lang="en-GB" dirty="0"/>
              <a:t>In groups, skim read the </a:t>
            </a:r>
            <a:r>
              <a:rPr lang="en-GB" b="1" dirty="0"/>
              <a:t>Smithfield Riverside Development framework</a:t>
            </a:r>
            <a:r>
              <a:rPr lang="en-GB" dirty="0"/>
              <a:t>. Identify some key community elements.</a:t>
            </a:r>
          </a:p>
          <a:p>
            <a:pPr marL="0" indent="0">
              <a:lnSpc>
                <a:spcPct val="100000"/>
              </a:lnSpc>
              <a:buNone/>
            </a:pPr>
            <a:endParaRPr lang="en-GB" dirty="0"/>
          </a:p>
          <a:p>
            <a:pPr marL="0" indent="0">
              <a:lnSpc>
                <a:spcPct val="100000"/>
              </a:lnSpc>
              <a:buNone/>
            </a:pPr>
            <a:r>
              <a:rPr lang="en-GB" dirty="0"/>
              <a:t>Discuss strategies to emphasise community benefits to potential investors.</a:t>
            </a:r>
          </a:p>
          <a:p>
            <a:pPr marL="0" indent="0">
              <a:lnSpc>
                <a:spcPct val="100000"/>
              </a:lnSpc>
              <a:buNone/>
            </a:pPr>
            <a:endParaRPr lang="en-GB" dirty="0"/>
          </a:p>
          <a:p>
            <a:pPr marL="0" indent="0">
              <a:lnSpc>
                <a:spcPct val="100000"/>
              </a:lnSpc>
              <a:buNone/>
            </a:pPr>
            <a:r>
              <a:rPr lang="en-GB" dirty="0"/>
              <a:t>Share your ideas with the class.</a:t>
            </a:r>
          </a:p>
          <a:p>
            <a:pPr marL="0" indent="0">
              <a:lnSpc>
                <a:spcPct val="100000"/>
              </a:lnSpc>
              <a:buNone/>
            </a:pPr>
            <a:endParaRPr lang="en-GB" dirty="0"/>
          </a:p>
          <a:p>
            <a:pPr marL="0" indent="0">
              <a:lnSpc>
                <a:spcPct val="100000"/>
              </a:lnSpc>
              <a:buNone/>
            </a:pPr>
            <a:r>
              <a:rPr lang="en-GB" dirty="0"/>
              <a:t>Reflect on how these ideas can inform your investor letters.</a:t>
            </a:r>
          </a:p>
        </p:txBody>
      </p:sp>
      <p:sp>
        <p:nvSpPr>
          <p:cNvPr id="4" name="Footer Placeholder 2">
            <a:extLst>
              <a:ext uri="{FF2B5EF4-FFF2-40B4-BE49-F238E27FC236}">
                <a16:creationId xmlns:a16="http://schemas.microsoft.com/office/drawing/2014/main" id="{3A836D47-D76B-D17F-B4D4-B15B0EB8257E}"/>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212955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1F0A-8303-A137-50A4-4AA4FCC17424}"/>
              </a:ext>
            </a:extLst>
          </p:cNvPr>
          <p:cNvSpPr>
            <a:spLocks noGrp="1"/>
          </p:cNvSpPr>
          <p:nvPr>
            <p:ph type="title"/>
          </p:nvPr>
        </p:nvSpPr>
        <p:spPr/>
        <p:txBody>
          <a:bodyPr/>
          <a:lstStyle/>
          <a:p>
            <a:r>
              <a:rPr lang="en-GB" b="1" dirty="0"/>
              <a:t>Lesson sequencing</a:t>
            </a:r>
          </a:p>
        </p:txBody>
      </p:sp>
      <p:sp>
        <p:nvSpPr>
          <p:cNvPr id="3" name="Content Placeholder 2">
            <a:extLst>
              <a:ext uri="{FF2B5EF4-FFF2-40B4-BE49-F238E27FC236}">
                <a16:creationId xmlns:a16="http://schemas.microsoft.com/office/drawing/2014/main" id="{A9D14702-00F0-1B8E-1DEA-07E589108696}"/>
              </a:ext>
            </a:extLst>
          </p:cNvPr>
          <p:cNvSpPr>
            <a:spLocks noGrp="1"/>
          </p:cNvSpPr>
          <p:nvPr>
            <p:ph idx="1"/>
          </p:nvPr>
        </p:nvSpPr>
        <p:spPr/>
        <p:txBody>
          <a:bodyPr>
            <a:normAutofit fontScale="85000" lnSpcReduction="20000"/>
          </a:bodyPr>
          <a:lstStyle/>
          <a:p>
            <a:pPr marL="0" indent="0">
              <a:lnSpc>
                <a:spcPct val="110000"/>
              </a:lnSpc>
              <a:buNone/>
            </a:pPr>
            <a:r>
              <a:rPr lang="en-GB" dirty="0"/>
              <a:t>The lessons focus on three communication skills:</a:t>
            </a:r>
          </a:p>
          <a:p>
            <a:pPr>
              <a:lnSpc>
                <a:spcPct val="110000"/>
              </a:lnSpc>
            </a:pPr>
            <a:r>
              <a:rPr lang="en-GB" dirty="0"/>
              <a:t>written</a:t>
            </a:r>
          </a:p>
          <a:p>
            <a:pPr>
              <a:lnSpc>
                <a:spcPct val="110000"/>
              </a:lnSpc>
            </a:pPr>
            <a:r>
              <a:rPr lang="en-GB" dirty="0"/>
              <a:t>visual</a:t>
            </a:r>
          </a:p>
          <a:p>
            <a:pPr>
              <a:lnSpc>
                <a:spcPct val="110000"/>
              </a:lnSpc>
            </a:pPr>
            <a:r>
              <a:rPr lang="en-GB" dirty="0"/>
              <a:t>oral.</a:t>
            </a:r>
          </a:p>
          <a:p>
            <a:pPr marL="0" indent="0">
              <a:lnSpc>
                <a:spcPct val="110000"/>
              </a:lnSpc>
              <a:buNone/>
            </a:pPr>
            <a:endParaRPr lang="en-GB" dirty="0"/>
          </a:p>
          <a:p>
            <a:pPr marL="0" indent="0">
              <a:lnSpc>
                <a:spcPct val="110000"/>
              </a:lnSpc>
              <a:buNone/>
            </a:pPr>
            <a:r>
              <a:rPr lang="en-GB" dirty="0"/>
              <a:t>Each lesson builds upon the previous one as you work on different aspects of the project.</a:t>
            </a:r>
          </a:p>
          <a:p>
            <a:pPr marL="0" indent="0">
              <a:lnSpc>
                <a:spcPct val="110000"/>
              </a:lnSpc>
              <a:buNone/>
            </a:pPr>
            <a:endParaRPr lang="en-GB" dirty="0"/>
          </a:p>
          <a:p>
            <a:pPr marL="0" indent="0">
              <a:lnSpc>
                <a:spcPct val="110000"/>
              </a:lnSpc>
              <a:buNone/>
            </a:pPr>
            <a:r>
              <a:rPr lang="en-GB" dirty="0"/>
              <a:t>You will draw upon and apply knowledge from Core Content as you collaborate in small groups.</a:t>
            </a:r>
          </a:p>
        </p:txBody>
      </p:sp>
      <p:sp>
        <p:nvSpPr>
          <p:cNvPr id="4" name="Footer Placeholder 2">
            <a:extLst>
              <a:ext uri="{FF2B5EF4-FFF2-40B4-BE49-F238E27FC236}">
                <a16:creationId xmlns:a16="http://schemas.microsoft.com/office/drawing/2014/main" id="{404539AA-83B6-C3D3-26C1-2567C962351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672278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CEBE3-314E-2A2F-DA36-B0799A2AFAEB}"/>
              </a:ext>
            </a:extLst>
          </p:cNvPr>
          <p:cNvSpPr>
            <a:spLocks noGrp="1"/>
          </p:cNvSpPr>
          <p:nvPr>
            <p:ph type="title"/>
          </p:nvPr>
        </p:nvSpPr>
        <p:spPr/>
        <p:txBody>
          <a:bodyPr>
            <a:normAutofit/>
          </a:bodyPr>
          <a:lstStyle/>
          <a:p>
            <a:r>
              <a:rPr lang="en-GB" sz="4000" b="1" dirty="0"/>
              <a:t>Persuasive business writing techniques</a:t>
            </a:r>
          </a:p>
        </p:txBody>
      </p:sp>
      <p:sp>
        <p:nvSpPr>
          <p:cNvPr id="3" name="Content Placeholder 2">
            <a:extLst>
              <a:ext uri="{FF2B5EF4-FFF2-40B4-BE49-F238E27FC236}">
                <a16:creationId xmlns:a16="http://schemas.microsoft.com/office/drawing/2014/main" id="{940B57DA-A222-E6D5-DFAC-BC1B50DDDB60}"/>
              </a:ext>
            </a:extLst>
          </p:cNvPr>
          <p:cNvSpPr>
            <a:spLocks noGrp="1"/>
          </p:cNvSpPr>
          <p:nvPr>
            <p:ph idx="1"/>
          </p:nvPr>
        </p:nvSpPr>
        <p:spPr/>
        <p:txBody>
          <a:bodyPr/>
          <a:lstStyle/>
          <a:p>
            <a:pPr marL="0" indent="0">
              <a:lnSpc>
                <a:spcPct val="100000"/>
              </a:lnSpc>
              <a:buNone/>
            </a:pPr>
            <a:r>
              <a:rPr lang="en-GB" dirty="0"/>
              <a:t>Characteristics include:</a:t>
            </a:r>
          </a:p>
          <a:p>
            <a:pPr>
              <a:lnSpc>
                <a:spcPct val="100000"/>
              </a:lnSpc>
            </a:pPr>
            <a:r>
              <a:rPr lang="en-GB" dirty="0"/>
              <a:t>an engaging introduction that builds rapport</a:t>
            </a:r>
          </a:p>
          <a:p>
            <a:pPr>
              <a:lnSpc>
                <a:spcPct val="100000"/>
              </a:lnSpc>
            </a:pPr>
            <a:r>
              <a:rPr lang="en-GB" dirty="0"/>
              <a:t>a clear project description and vision</a:t>
            </a:r>
          </a:p>
          <a:p>
            <a:pPr>
              <a:lnSpc>
                <a:spcPct val="100000"/>
              </a:lnSpc>
            </a:pPr>
            <a:r>
              <a:rPr lang="en-GB" dirty="0"/>
              <a:t>an emphasis on community benefits and social impact</a:t>
            </a:r>
          </a:p>
          <a:p>
            <a:pPr>
              <a:lnSpc>
                <a:spcPct val="100000"/>
              </a:lnSpc>
            </a:pPr>
            <a:r>
              <a:rPr lang="en-GB" dirty="0"/>
              <a:t>an explanation of the investment opportunity and returns</a:t>
            </a:r>
          </a:p>
          <a:p>
            <a:pPr>
              <a:lnSpc>
                <a:spcPct val="100000"/>
              </a:lnSpc>
            </a:pPr>
            <a:r>
              <a:rPr lang="en-GB" dirty="0"/>
              <a:t>a call-to-action and next steps</a:t>
            </a:r>
          </a:p>
          <a:p>
            <a:pPr>
              <a:lnSpc>
                <a:spcPct val="100000"/>
              </a:lnSpc>
            </a:pPr>
            <a:r>
              <a:rPr lang="en-GB" dirty="0"/>
              <a:t>a professional tone and error-free writing.</a:t>
            </a:r>
          </a:p>
        </p:txBody>
      </p:sp>
      <p:sp>
        <p:nvSpPr>
          <p:cNvPr id="4" name="Footer Placeholder 2">
            <a:extLst>
              <a:ext uri="{FF2B5EF4-FFF2-40B4-BE49-F238E27FC236}">
                <a16:creationId xmlns:a16="http://schemas.microsoft.com/office/drawing/2014/main" id="{D6608F91-BFF1-DA5B-CCDB-7393DA547E69}"/>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917272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96FF-1A64-D901-35EC-7E9C7BC2578B}"/>
              </a:ext>
            </a:extLst>
          </p:cNvPr>
          <p:cNvSpPr>
            <a:spLocks noGrp="1"/>
          </p:cNvSpPr>
          <p:nvPr>
            <p:ph type="title"/>
          </p:nvPr>
        </p:nvSpPr>
        <p:spPr/>
        <p:txBody>
          <a:bodyPr/>
          <a:lstStyle/>
          <a:p>
            <a:r>
              <a:rPr lang="en-GB" b="1" dirty="0"/>
              <a:t>Persuasive language 1 / 2</a:t>
            </a:r>
            <a:endParaRPr lang="en-GB" dirty="0"/>
          </a:p>
        </p:txBody>
      </p:sp>
      <p:sp>
        <p:nvSpPr>
          <p:cNvPr id="3" name="Content Placeholder 2">
            <a:extLst>
              <a:ext uri="{FF2B5EF4-FFF2-40B4-BE49-F238E27FC236}">
                <a16:creationId xmlns:a16="http://schemas.microsoft.com/office/drawing/2014/main" id="{D8ED14C6-E87C-4F98-81FE-4F9CA2B0C5E4}"/>
              </a:ext>
            </a:extLst>
          </p:cNvPr>
          <p:cNvSpPr>
            <a:spLocks noGrp="1"/>
          </p:cNvSpPr>
          <p:nvPr>
            <p:ph idx="1"/>
          </p:nvPr>
        </p:nvSpPr>
        <p:spPr/>
        <p:txBody>
          <a:bodyPr>
            <a:normAutofit lnSpcReduction="10000"/>
          </a:bodyPr>
          <a:lstStyle/>
          <a:p>
            <a:pPr marL="0" indent="0">
              <a:lnSpc>
                <a:spcPct val="100000"/>
              </a:lnSpc>
              <a:buNone/>
            </a:pPr>
            <a:r>
              <a:rPr lang="en-GB" dirty="0"/>
              <a:t>Triplets (rule of three): use a series of three elements to emphasise a point and make it more memorable.</a:t>
            </a:r>
          </a:p>
          <a:p>
            <a:pPr marL="0" indent="0">
              <a:lnSpc>
                <a:spcPct val="100000"/>
              </a:lnSpc>
              <a:buNone/>
            </a:pPr>
            <a:r>
              <a:rPr lang="en-GB" dirty="0"/>
              <a:t>“Our engineering team is dedicated, experienced and passionate about driving results.”</a:t>
            </a:r>
          </a:p>
          <a:p>
            <a:pPr marL="0" indent="0">
              <a:lnSpc>
                <a:spcPct val="100000"/>
              </a:lnSpc>
              <a:buNone/>
            </a:pPr>
            <a:endParaRPr lang="en-GB" dirty="0"/>
          </a:p>
          <a:p>
            <a:pPr marL="0" indent="0">
              <a:lnSpc>
                <a:spcPct val="100000"/>
              </a:lnSpc>
              <a:buNone/>
            </a:pPr>
            <a:r>
              <a:rPr lang="en-GB" dirty="0"/>
              <a:t>Emotional appeal: tap into the emotions of your investors by using language that evokes feelings of excitement, fear of missing out or a sense of purpose.</a:t>
            </a:r>
          </a:p>
          <a:p>
            <a:pPr marL="0" indent="0">
              <a:lnSpc>
                <a:spcPct val="100000"/>
              </a:lnSpc>
              <a:buNone/>
            </a:pPr>
            <a:r>
              <a:rPr lang="en-GB" dirty="0"/>
              <a:t>“Don’t let this opportunity pass you by…”</a:t>
            </a:r>
          </a:p>
        </p:txBody>
      </p:sp>
      <p:sp>
        <p:nvSpPr>
          <p:cNvPr id="4" name="Footer Placeholder 2">
            <a:extLst>
              <a:ext uri="{FF2B5EF4-FFF2-40B4-BE49-F238E27FC236}">
                <a16:creationId xmlns:a16="http://schemas.microsoft.com/office/drawing/2014/main" id="{F4081900-2DE4-80AA-7112-4E20A663E2E2}"/>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032075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96FF-1A64-D901-35EC-7E9C7BC2578B}"/>
              </a:ext>
            </a:extLst>
          </p:cNvPr>
          <p:cNvSpPr>
            <a:spLocks noGrp="1"/>
          </p:cNvSpPr>
          <p:nvPr>
            <p:ph type="title"/>
          </p:nvPr>
        </p:nvSpPr>
        <p:spPr/>
        <p:txBody>
          <a:bodyPr/>
          <a:lstStyle/>
          <a:p>
            <a:r>
              <a:rPr lang="en-GB" b="1" dirty="0"/>
              <a:t>Persuasive language 2 / 2</a:t>
            </a:r>
            <a:endParaRPr lang="en-GB" dirty="0"/>
          </a:p>
        </p:txBody>
      </p:sp>
      <p:sp>
        <p:nvSpPr>
          <p:cNvPr id="3" name="Content Placeholder 2">
            <a:extLst>
              <a:ext uri="{FF2B5EF4-FFF2-40B4-BE49-F238E27FC236}">
                <a16:creationId xmlns:a16="http://schemas.microsoft.com/office/drawing/2014/main" id="{D8ED14C6-E87C-4F98-81FE-4F9CA2B0C5E4}"/>
              </a:ext>
            </a:extLst>
          </p:cNvPr>
          <p:cNvSpPr>
            <a:spLocks noGrp="1"/>
          </p:cNvSpPr>
          <p:nvPr>
            <p:ph idx="1"/>
          </p:nvPr>
        </p:nvSpPr>
        <p:spPr/>
        <p:txBody>
          <a:bodyPr>
            <a:normAutofit lnSpcReduction="10000"/>
          </a:bodyPr>
          <a:lstStyle/>
          <a:p>
            <a:pPr marL="0" indent="0">
              <a:lnSpc>
                <a:spcPct val="100000"/>
              </a:lnSpc>
              <a:buNone/>
            </a:pPr>
            <a:r>
              <a:rPr lang="en-GB" dirty="0"/>
              <a:t>Rhetorical questions: use thought-provoking questions to engage the reader and encourage them to consider your perspective.</a:t>
            </a:r>
          </a:p>
          <a:p>
            <a:pPr marL="0" indent="0">
              <a:lnSpc>
                <a:spcPct val="100000"/>
              </a:lnSpc>
              <a:buNone/>
            </a:pPr>
            <a:r>
              <a:rPr lang="en-GB" dirty="0"/>
              <a:t>“How often does an opportunity like this come along…”</a:t>
            </a:r>
          </a:p>
          <a:p>
            <a:pPr marL="0" indent="0">
              <a:lnSpc>
                <a:spcPct val="100000"/>
              </a:lnSpc>
              <a:buNone/>
            </a:pPr>
            <a:endParaRPr lang="en-GB" dirty="0"/>
          </a:p>
          <a:p>
            <a:pPr marL="0" indent="0">
              <a:lnSpc>
                <a:spcPct val="100000"/>
              </a:lnSpc>
              <a:buNone/>
            </a:pPr>
            <a:r>
              <a:rPr lang="en-GB" dirty="0"/>
              <a:t>Social proof: mention reputable individuals, organisations or publications that have endorsed your company to build trust and credibility.</a:t>
            </a:r>
          </a:p>
          <a:p>
            <a:pPr marL="0" indent="0">
              <a:lnSpc>
                <a:spcPct val="100000"/>
              </a:lnSpc>
              <a:buNone/>
            </a:pPr>
            <a:r>
              <a:rPr lang="en-GB" dirty="0"/>
              <a:t>“We are proud to have (well-known investor or expert) as a member of our advisory board.”</a:t>
            </a:r>
          </a:p>
        </p:txBody>
      </p:sp>
      <p:sp>
        <p:nvSpPr>
          <p:cNvPr id="4" name="Footer Placeholder 2">
            <a:extLst>
              <a:ext uri="{FF2B5EF4-FFF2-40B4-BE49-F238E27FC236}">
                <a16:creationId xmlns:a16="http://schemas.microsoft.com/office/drawing/2014/main" id="{27B8B0F0-C403-CC15-A8E5-F1FA32B38396}"/>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619865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A2B72-631F-C6FA-BB89-21CB2954992F}"/>
              </a:ext>
            </a:extLst>
          </p:cNvPr>
          <p:cNvSpPr>
            <a:spLocks noGrp="1"/>
          </p:cNvSpPr>
          <p:nvPr>
            <p:ph type="title"/>
          </p:nvPr>
        </p:nvSpPr>
        <p:spPr/>
        <p:txBody>
          <a:bodyPr/>
          <a:lstStyle/>
          <a:p>
            <a:r>
              <a:rPr lang="en-GB" b="1" dirty="0"/>
              <a:t>Pair activity: Letter analysis</a:t>
            </a:r>
          </a:p>
        </p:txBody>
      </p:sp>
      <p:sp>
        <p:nvSpPr>
          <p:cNvPr id="3" name="Content Placeholder 2">
            <a:extLst>
              <a:ext uri="{FF2B5EF4-FFF2-40B4-BE49-F238E27FC236}">
                <a16:creationId xmlns:a16="http://schemas.microsoft.com/office/drawing/2014/main" id="{2EBBF581-3AA4-D9DA-9B08-4B891901F550}"/>
              </a:ext>
            </a:extLst>
          </p:cNvPr>
          <p:cNvSpPr>
            <a:spLocks noGrp="1"/>
          </p:cNvSpPr>
          <p:nvPr>
            <p:ph idx="1"/>
          </p:nvPr>
        </p:nvSpPr>
        <p:spPr/>
        <p:txBody>
          <a:bodyPr/>
          <a:lstStyle/>
          <a:p>
            <a:pPr marL="0" indent="0">
              <a:lnSpc>
                <a:spcPct val="100000"/>
              </a:lnSpc>
              <a:buNone/>
            </a:pPr>
            <a:r>
              <a:rPr lang="en-GB" dirty="0"/>
              <a:t>Work in pairs to analyse an example investor letter.</a:t>
            </a:r>
          </a:p>
          <a:p>
            <a:pPr marL="0" indent="0">
              <a:lnSpc>
                <a:spcPct val="100000"/>
              </a:lnSpc>
              <a:buNone/>
            </a:pPr>
            <a:endParaRPr lang="en-GB" dirty="0"/>
          </a:p>
          <a:p>
            <a:pPr marL="0" indent="0">
              <a:lnSpc>
                <a:spcPct val="100000"/>
              </a:lnSpc>
              <a:buNone/>
            </a:pPr>
            <a:r>
              <a:rPr lang="en-GB" dirty="0"/>
              <a:t>Identify persuasive techniques and positive language devices.</a:t>
            </a:r>
          </a:p>
          <a:p>
            <a:pPr marL="0" indent="0">
              <a:lnSpc>
                <a:spcPct val="100000"/>
              </a:lnSpc>
              <a:buNone/>
            </a:pPr>
            <a:endParaRPr lang="en-GB" dirty="0"/>
          </a:p>
          <a:p>
            <a:pPr marL="0" indent="0">
              <a:lnSpc>
                <a:spcPct val="100000"/>
              </a:lnSpc>
              <a:buNone/>
            </a:pPr>
            <a:r>
              <a:rPr lang="en-GB" dirty="0"/>
              <a:t>Record your findings on the </a:t>
            </a:r>
            <a:r>
              <a:rPr lang="en-GB" b="1" dirty="0"/>
              <a:t>Letter analysis worksheet</a:t>
            </a:r>
            <a:r>
              <a:rPr lang="en-GB" dirty="0"/>
              <a:t>.</a:t>
            </a:r>
          </a:p>
          <a:p>
            <a:pPr marL="0" indent="0">
              <a:lnSpc>
                <a:spcPct val="100000"/>
              </a:lnSpc>
              <a:buNone/>
            </a:pPr>
            <a:endParaRPr lang="en-GB" dirty="0"/>
          </a:p>
          <a:p>
            <a:pPr marL="0" indent="0">
              <a:lnSpc>
                <a:spcPct val="100000"/>
              </a:lnSpc>
              <a:buNone/>
            </a:pPr>
            <a:r>
              <a:rPr lang="en-GB" dirty="0"/>
              <a:t>Be prepared to share your insights with the class.</a:t>
            </a:r>
          </a:p>
        </p:txBody>
      </p:sp>
      <p:sp>
        <p:nvSpPr>
          <p:cNvPr id="4" name="Footer Placeholder 2">
            <a:extLst>
              <a:ext uri="{FF2B5EF4-FFF2-40B4-BE49-F238E27FC236}">
                <a16:creationId xmlns:a16="http://schemas.microsoft.com/office/drawing/2014/main" id="{DDF67543-0F5B-5750-0E3B-28F34880ACBD}"/>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220088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E474-8482-315B-19EF-8C1215DA17BC}"/>
              </a:ext>
            </a:extLst>
          </p:cNvPr>
          <p:cNvSpPr>
            <a:spLocks noGrp="1"/>
          </p:cNvSpPr>
          <p:nvPr>
            <p:ph type="title"/>
          </p:nvPr>
        </p:nvSpPr>
        <p:spPr/>
        <p:txBody>
          <a:bodyPr/>
          <a:lstStyle/>
          <a:p>
            <a:r>
              <a:rPr lang="en-GB" b="1" dirty="0"/>
              <a:t>Key language elements to include</a:t>
            </a:r>
          </a:p>
        </p:txBody>
      </p:sp>
      <p:sp>
        <p:nvSpPr>
          <p:cNvPr id="3" name="Content Placeholder 2">
            <a:extLst>
              <a:ext uri="{FF2B5EF4-FFF2-40B4-BE49-F238E27FC236}">
                <a16:creationId xmlns:a16="http://schemas.microsoft.com/office/drawing/2014/main" id="{4EC87594-0083-5D2E-0C7C-7D1C512C22BA}"/>
              </a:ext>
            </a:extLst>
          </p:cNvPr>
          <p:cNvSpPr>
            <a:spLocks noGrp="1"/>
          </p:cNvSpPr>
          <p:nvPr>
            <p:ph idx="1"/>
          </p:nvPr>
        </p:nvSpPr>
        <p:spPr/>
        <p:txBody>
          <a:bodyPr/>
          <a:lstStyle/>
          <a:p>
            <a:pPr marL="0" indent="0">
              <a:lnSpc>
                <a:spcPct val="100000"/>
              </a:lnSpc>
              <a:buNone/>
            </a:pPr>
            <a:r>
              <a:rPr lang="en-GB" dirty="0"/>
              <a:t>Share key language elements to include in investor letters.</a:t>
            </a:r>
          </a:p>
          <a:p>
            <a:pPr marL="0" indent="0">
              <a:lnSpc>
                <a:spcPct val="100000"/>
              </a:lnSpc>
              <a:buNone/>
            </a:pPr>
            <a:endParaRPr lang="en-GB" dirty="0"/>
          </a:p>
          <a:p>
            <a:pPr marL="0" indent="0">
              <a:lnSpc>
                <a:spcPct val="100000"/>
              </a:lnSpc>
              <a:buNone/>
            </a:pPr>
            <a:r>
              <a:rPr lang="en-GB" dirty="0"/>
              <a:t>Agree key language elements and record onto </a:t>
            </a:r>
            <a:r>
              <a:rPr lang="en-GB" b="1" dirty="0"/>
              <a:t>Letter checklist template</a:t>
            </a:r>
            <a:r>
              <a:rPr lang="en-GB" dirty="0"/>
              <a:t>.</a:t>
            </a:r>
          </a:p>
          <a:p>
            <a:pPr marL="0" indent="0">
              <a:lnSpc>
                <a:spcPct val="100000"/>
              </a:lnSpc>
              <a:buNone/>
            </a:pPr>
            <a:endParaRPr lang="en-GB" dirty="0"/>
          </a:p>
        </p:txBody>
      </p:sp>
      <p:sp>
        <p:nvSpPr>
          <p:cNvPr id="4" name="Footer Placeholder 2">
            <a:extLst>
              <a:ext uri="{FF2B5EF4-FFF2-40B4-BE49-F238E27FC236}">
                <a16:creationId xmlns:a16="http://schemas.microsoft.com/office/drawing/2014/main" id="{475929D5-A472-A117-1A92-2C71B446C192}"/>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714883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20BD-7FD1-5314-D648-ECBDD3479D59}"/>
              </a:ext>
            </a:extLst>
          </p:cNvPr>
          <p:cNvSpPr>
            <a:spLocks noGrp="1"/>
          </p:cNvSpPr>
          <p:nvPr>
            <p:ph type="title"/>
          </p:nvPr>
        </p:nvSpPr>
        <p:spPr/>
        <p:txBody>
          <a:bodyPr/>
          <a:lstStyle/>
          <a:p>
            <a:r>
              <a:rPr lang="en-GB" b="1" dirty="0"/>
              <a:t>Scenario</a:t>
            </a:r>
          </a:p>
        </p:txBody>
      </p:sp>
      <p:sp>
        <p:nvSpPr>
          <p:cNvPr id="3" name="Content Placeholder 2">
            <a:extLst>
              <a:ext uri="{FF2B5EF4-FFF2-40B4-BE49-F238E27FC236}">
                <a16:creationId xmlns:a16="http://schemas.microsoft.com/office/drawing/2014/main" id="{2B020DCB-D4D4-605C-44C1-041F81023983}"/>
              </a:ext>
            </a:extLst>
          </p:cNvPr>
          <p:cNvSpPr>
            <a:spLocks noGrp="1"/>
          </p:cNvSpPr>
          <p:nvPr>
            <p:ph idx="1"/>
          </p:nvPr>
        </p:nvSpPr>
        <p:spPr>
          <a:xfrm>
            <a:off x="838200" y="1567543"/>
            <a:ext cx="10515600" cy="4609420"/>
          </a:xfrm>
        </p:spPr>
        <p:txBody>
          <a:bodyPr>
            <a:normAutofit fontScale="77500" lnSpcReduction="20000"/>
          </a:bodyPr>
          <a:lstStyle/>
          <a:p>
            <a:pPr marL="0" indent="0">
              <a:lnSpc>
                <a:spcPct val="110000"/>
              </a:lnSpc>
              <a:buNone/>
            </a:pPr>
            <a:r>
              <a:rPr lang="en-GB" dirty="0"/>
              <a:t>As the project manager, you have been asked to write a letter to potential investors for the Smithfield Riverside Development. </a:t>
            </a:r>
          </a:p>
          <a:p>
            <a:pPr marL="0" indent="0">
              <a:lnSpc>
                <a:spcPct val="110000"/>
              </a:lnSpc>
              <a:buNone/>
            </a:pPr>
            <a:endParaRPr lang="en-GB" dirty="0"/>
          </a:p>
          <a:p>
            <a:pPr marL="0" indent="0">
              <a:lnSpc>
                <a:spcPct val="110000"/>
              </a:lnSpc>
              <a:buNone/>
            </a:pPr>
            <a:r>
              <a:rPr lang="en-GB" dirty="0"/>
              <a:t>The letter should persuade investors to provide money to support the project. You may choose any community benefit to highlight to the investor.</a:t>
            </a:r>
          </a:p>
          <a:p>
            <a:pPr marL="0" indent="0">
              <a:lnSpc>
                <a:spcPct val="110000"/>
              </a:lnSpc>
              <a:buNone/>
            </a:pPr>
            <a:endParaRPr lang="en-GB" dirty="0"/>
          </a:p>
          <a:p>
            <a:pPr marL="514350" indent="-514350">
              <a:lnSpc>
                <a:spcPct val="110000"/>
              </a:lnSpc>
              <a:buFont typeface="+mj-lt"/>
              <a:buAutoNum type="arabicPeriod"/>
            </a:pPr>
            <a:r>
              <a:rPr lang="en-GB" dirty="0"/>
              <a:t>Use the provided template to draft your letter.</a:t>
            </a:r>
          </a:p>
          <a:p>
            <a:pPr marL="514350" indent="-514350">
              <a:lnSpc>
                <a:spcPct val="110000"/>
              </a:lnSpc>
              <a:buFont typeface="+mj-lt"/>
              <a:buAutoNum type="arabicPeriod"/>
            </a:pPr>
            <a:r>
              <a:rPr lang="en-GB" dirty="0"/>
              <a:t>Focus on highlighting Smithfield Riverside’s community benefits.</a:t>
            </a:r>
          </a:p>
          <a:p>
            <a:pPr marL="514350" indent="-514350">
              <a:lnSpc>
                <a:spcPct val="110000"/>
              </a:lnSpc>
              <a:buFont typeface="+mj-lt"/>
              <a:buAutoNum type="arabicPeriod"/>
            </a:pPr>
            <a:r>
              <a:rPr lang="en-GB" dirty="0"/>
              <a:t>Incorporate persuasive techniques and positive language.</a:t>
            </a:r>
          </a:p>
          <a:p>
            <a:pPr marL="514350" indent="-514350">
              <a:lnSpc>
                <a:spcPct val="110000"/>
              </a:lnSpc>
              <a:buFont typeface="+mj-lt"/>
              <a:buAutoNum type="arabicPeriod"/>
            </a:pPr>
            <a:r>
              <a:rPr lang="en-GB" dirty="0"/>
              <a:t>Tailor your message to investor interests and concerns.</a:t>
            </a:r>
          </a:p>
          <a:p>
            <a:pPr marL="514350" indent="-514350">
              <a:lnSpc>
                <a:spcPct val="110000"/>
              </a:lnSpc>
              <a:buFont typeface="+mj-lt"/>
              <a:buAutoNum type="arabicPeriod"/>
            </a:pPr>
            <a:r>
              <a:rPr lang="en-GB" dirty="0"/>
              <a:t>Aim for a concise, professional and compelling letter.</a:t>
            </a:r>
          </a:p>
        </p:txBody>
      </p:sp>
      <p:sp>
        <p:nvSpPr>
          <p:cNvPr id="4" name="Footer Placeholder 2">
            <a:extLst>
              <a:ext uri="{FF2B5EF4-FFF2-40B4-BE49-F238E27FC236}">
                <a16:creationId xmlns:a16="http://schemas.microsoft.com/office/drawing/2014/main" id="{5C3525ED-EE40-0C11-B4B8-B9CC98614181}"/>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77543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40BE8-B89B-3290-8453-5C224B82207A}"/>
              </a:ext>
            </a:extLst>
          </p:cNvPr>
          <p:cNvSpPr>
            <a:spLocks noGrp="1"/>
          </p:cNvSpPr>
          <p:nvPr>
            <p:ph type="title"/>
          </p:nvPr>
        </p:nvSpPr>
        <p:spPr/>
        <p:txBody>
          <a:bodyPr/>
          <a:lstStyle/>
          <a:p>
            <a:r>
              <a:rPr lang="en-GB" b="1" dirty="0"/>
              <a:t>Peer review</a:t>
            </a:r>
          </a:p>
        </p:txBody>
      </p:sp>
      <p:sp>
        <p:nvSpPr>
          <p:cNvPr id="3" name="Content Placeholder 2">
            <a:extLst>
              <a:ext uri="{FF2B5EF4-FFF2-40B4-BE49-F238E27FC236}">
                <a16:creationId xmlns:a16="http://schemas.microsoft.com/office/drawing/2014/main" id="{A985BD5E-7283-8373-334F-4DFE998B56AE}"/>
              </a:ext>
            </a:extLst>
          </p:cNvPr>
          <p:cNvSpPr>
            <a:spLocks noGrp="1"/>
          </p:cNvSpPr>
          <p:nvPr>
            <p:ph idx="1"/>
          </p:nvPr>
        </p:nvSpPr>
        <p:spPr/>
        <p:txBody>
          <a:bodyPr/>
          <a:lstStyle/>
          <a:p>
            <a:pPr marL="514350" indent="-514350">
              <a:lnSpc>
                <a:spcPct val="100000"/>
              </a:lnSpc>
              <a:buFont typeface="+mj-lt"/>
              <a:buAutoNum type="arabicPeriod"/>
            </a:pPr>
            <a:r>
              <a:rPr lang="en-GB" dirty="0"/>
              <a:t>Exchange your draft letter with a peer.</a:t>
            </a:r>
          </a:p>
          <a:p>
            <a:pPr marL="514350" indent="-514350">
              <a:lnSpc>
                <a:spcPct val="100000"/>
              </a:lnSpc>
              <a:buFont typeface="+mj-lt"/>
              <a:buAutoNum type="arabicPeriod"/>
            </a:pPr>
            <a:r>
              <a:rPr lang="en-GB" dirty="0"/>
              <a:t>Use the letter checklist to provide constructive feedback.</a:t>
            </a:r>
          </a:p>
          <a:p>
            <a:pPr marL="514350" indent="-514350">
              <a:lnSpc>
                <a:spcPct val="100000"/>
              </a:lnSpc>
              <a:buFont typeface="+mj-lt"/>
              <a:buAutoNum type="arabicPeriod"/>
            </a:pPr>
            <a:r>
              <a:rPr lang="en-GB" dirty="0"/>
              <a:t>Look for strengths and areas for improvement.</a:t>
            </a:r>
          </a:p>
          <a:p>
            <a:pPr marL="514350" indent="-514350">
              <a:lnSpc>
                <a:spcPct val="100000"/>
              </a:lnSpc>
              <a:buFont typeface="+mj-lt"/>
              <a:buAutoNum type="arabicPeriod"/>
            </a:pPr>
            <a:r>
              <a:rPr lang="en-GB" dirty="0"/>
              <a:t>Receive and reflect on feedback for your own letter.</a:t>
            </a:r>
          </a:p>
          <a:p>
            <a:pPr marL="514350" indent="-514350">
              <a:lnSpc>
                <a:spcPct val="100000"/>
              </a:lnSpc>
              <a:buFont typeface="+mj-lt"/>
              <a:buAutoNum type="arabicPeriod"/>
            </a:pPr>
            <a:r>
              <a:rPr lang="en-GB" dirty="0"/>
              <a:t>Consider how to incorporate suggestions into your final draft.</a:t>
            </a:r>
          </a:p>
        </p:txBody>
      </p:sp>
      <p:sp>
        <p:nvSpPr>
          <p:cNvPr id="4" name="Footer Placeholder 2">
            <a:extLst>
              <a:ext uri="{FF2B5EF4-FFF2-40B4-BE49-F238E27FC236}">
                <a16:creationId xmlns:a16="http://schemas.microsoft.com/office/drawing/2014/main" id="{B6300DF3-9B27-D319-42CC-4078CDCAD5B2}"/>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259909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B3686-9DD3-544B-9DDC-3F4225104451}"/>
              </a:ext>
            </a:extLst>
          </p:cNvPr>
          <p:cNvSpPr>
            <a:spLocks noGrp="1"/>
          </p:cNvSpPr>
          <p:nvPr>
            <p:ph type="title"/>
          </p:nvPr>
        </p:nvSpPr>
        <p:spPr>
          <a:xfrm>
            <a:off x="838200" y="365125"/>
            <a:ext cx="10515600" cy="1325563"/>
          </a:xfrm>
        </p:spPr>
        <p:txBody>
          <a:bodyPr/>
          <a:lstStyle/>
          <a:p>
            <a:r>
              <a:rPr lang="en-GB" b="1" dirty="0"/>
              <a:t>Reflective activity</a:t>
            </a:r>
          </a:p>
        </p:txBody>
      </p:sp>
      <p:sp>
        <p:nvSpPr>
          <p:cNvPr id="3" name="Content Placeholder 2">
            <a:extLst>
              <a:ext uri="{FF2B5EF4-FFF2-40B4-BE49-F238E27FC236}">
                <a16:creationId xmlns:a16="http://schemas.microsoft.com/office/drawing/2014/main" id="{DA281BA9-F618-7331-BCA5-F72B49BF0EBD}"/>
              </a:ext>
            </a:extLst>
          </p:cNvPr>
          <p:cNvSpPr>
            <a:spLocks noGrp="1"/>
          </p:cNvSpPr>
          <p:nvPr>
            <p:ph idx="1"/>
          </p:nvPr>
        </p:nvSpPr>
        <p:spPr>
          <a:xfrm>
            <a:off x="838200" y="1463040"/>
            <a:ext cx="5177010" cy="4894897"/>
          </a:xfrm>
        </p:spPr>
        <p:txBody>
          <a:bodyPr>
            <a:normAutofit fontScale="85000" lnSpcReduction="20000"/>
          </a:bodyPr>
          <a:lstStyle/>
          <a:p>
            <a:pPr marL="0" indent="0">
              <a:lnSpc>
                <a:spcPct val="120000"/>
              </a:lnSpc>
              <a:buNone/>
            </a:pPr>
            <a:r>
              <a:rPr lang="en-GB" dirty="0"/>
              <a:t>Complete your communication </a:t>
            </a:r>
            <a:r>
              <a:rPr lang="en-GB" b="1" dirty="0"/>
              <a:t>wheel of life</a:t>
            </a:r>
            <a:r>
              <a:rPr lang="en-GB" dirty="0"/>
              <a:t>.</a:t>
            </a:r>
          </a:p>
          <a:p>
            <a:pPr marL="0" indent="0">
              <a:lnSpc>
                <a:spcPct val="120000"/>
              </a:lnSpc>
              <a:buNone/>
            </a:pPr>
            <a:endParaRPr lang="en-GB" dirty="0"/>
          </a:p>
          <a:p>
            <a:pPr marL="0" indent="0">
              <a:lnSpc>
                <a:spcPct val="120000"/>
              </a:lnSpc>
              <a:buNone/>
            </a:pPr>
            <a:r>
              <a:rPr lang="en-GB" dirty="0"/>
              <a:t>Identify three skills you would like to focus on improving.</a:t>
            </a:r>
          </a:p>
          <a:p>
            <a:pPr marL="0" indent="0">
              <a:lnSpc>
                <a:spcPct val="120000"/>
              </a:lnSpc>
              <a:buNone/>
            </a:pPr>
            <a:endParaRPr lang="en-GB" dirty="0"/>
          </a:p>
          <a:p>
            <a:pPr marL="0" indent="0">
              <a:lnSpc>
                <a:spcPct val="120000"/>
              </a:lnSpc>
              <a:spcBef>
                <a:spcPts val="0"/>
              </a:spcBef>
              <a:buNone/>
            </a:pPr>
            <a:r>
              <a:rPr lang="en-GB" dirty="0"/>
              <a:t>For each of the three skills you selected that most need improvement, write down three five-minute activities you can undertake to enhance your proficiency in those areas.</a:t>
            </a:r>
          </a:p>
          <a:p>
            <a:pPr marL="0" indent="0">
              <a:lnSpc>
                <a:spcPct val="120000"/>
              </a:lnSpc>
              <a:buNone/>
            </a:pPr>
            <a:endParaRPr lang="en-GB" dirty="0"/>
          </a:p>
        </p:txBody>
      </p:sp>
      <p:pic>
        <p:nvPicPr>
          <p:cNvPr id="4" name="Picture 3" descr="Wheel of life reflection chart">
            <a:extLst>
              <a:ext uri="{FF2B5EF4-FFF2-40B4-BE49-F238E27FC236}">
                <a16:creationId xmlns:a16="http://schemas.microsoft.com/office/drawing/2014/main" id="{66CAF71A-9585-F2FE-ECCC-25538C3106D6}"/>
              </a:ext>
            </a:extLst>
          </p:cNvPr>
          <p:cNvPicPr>
            <a:picLocks noChangeAspect="1"/>
          </p:cNvPicPr>
          <p:nvPr/>
        </p:nvPicPr>
        <p:blipFill>
          <a:blip r:embed="rId3"/>
          <a:stretch>
            <a:fillRect/>
          </a:stretch>
        </p:blipFill>
        <p:spPr>
          <a:xfrm>
            <a:off x="6015210" y="681037"/>
            <a:ext cx="6120130" cy="5676900"/>
          </a:xfrm>
          <a:prstGeom prst="rect">
            <a:avLst/>
          </a:prstGeom>
        </p:spPr>
      </p:pic>
      <p:sp>
        <p:nvSpPr>
          <p:cNvPr id="5" name="Title 1">
            <a:extLst>
              <a:ext uri="{FF2B5EF4-FFF2-40B4-BE49-F238E27FC236}">
                <a16:creationId xmlns:a16="http://schemas.microsoft.com/office/drawing/2014/main" id="{B0D0EC31-0C5B-6E00-5613-7993B970369F}"/>
              </a:ext>
              <a:ext uri="{C183D7F6-B498-43B3-948B-1728B52AA6E4}">
                <adec:decorative xmlns:adec="http://schemas.microsoft.com/office/drawing/2017/decorative" val="1"/>
              </a:ext>
            </a:extLst>
          </p:cNvPr>
          <p:cNvSpPr txBox="1">
            <a:spLocks/>
          </p:cNvSpPr>
          <p:nvPr/>
        </p:nvSpPr>
        <p:spPr>
          <a:xfrm>
            <a:off x="7327231" y="2200692"/>
            <a:ext cx="42752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Wheel of life</a:t>
            </a:r>
          </a:p>
        </p:txBody>
      </p:sp>
      <p:sp>
        <p:nvSpPr>
          <p:cNvPr id="6" name="Footer Placeholder 2">
            <a:extLst>
              <a:ext uri="{FF2B5EF4-FFF2-40B4-BE49-F238E27FC236}">
                <a16:creationId xmlns:a16="http://schemas.microsoft.com/office/drawing/2014/main" id="{B5A2AC84-AC80-9A8C-9CDB-3DF3AEAC3E2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5566649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D747-B080-8FBB-0FD0-0AB672C7FA42}"/>
              </a:ext>
            </a:extLst>
          </p:cNvPr>
          <p:cNvSpPr>
            <a:spLocks noGrp="1"/>
          </p:cNvSpPr>
          <p:nvPr>
            <p:ph type="title"/>
          </p:nvPr>
        </p:nvSpPr>
        <p:spPr/>
        <p:txBody>
          <a:bodyPr/>
          <a:lstStyle/>
          <a:p>
            <a:r>
              <a:rPr lang="en-US" b="1" dirty="0">
                <a:cs typeface="Arial"/>
              </a:rPr>
              <a:t>Summary</a:t>
            </a:r>
            <a:endParaRPr lang="en-US" dirty="0"/>
          </a:p>
        </p:txBody>
      </p:sp>
      <p:sp>
        <p:nvSpPr>
          <p:cNvPr id="3" name="Content Placeholder 2">
            <a:extLst>
              <a:ext uri="{FF2B5EF4-FFF2-40B4-BE49-F238E27FC236}">
                <a16:creationId xmlns:a16="http://schemas.microsoft.com/office/drawing/2014/main" id="{5E4A0AD4-7378-6DAF-2C49-D4D79D754CFB}"/>
              </a:ext>
            </a:extLst>
          </p:cNvPr>
          <p:cNvSpPr>
            <a:spLocks noGrp="1"/>
          </p:cNvSpPr>
          <p:nvPr>
            <p:ph idx="1"/>
          </p:nvPr>
        </p:nvSpPr>
        <p:spPr>
          <a:xfrm>
            <a:off x="838200" y="1567543"/>
            <a:ext cx="10515600" cy="4609420"/>
          </a:xfrm>
        </p:spPr>
        <p:txBody>
          <a:bodyPr>
            <a:normAutofit fontScale="85000" lnSpcReduction="20000"/>
          </a:bodyPr>
          <a:lstStyle/>
          <a:p>
            <a:pPr marL="0" indent="0">
              <a:lnSpc>
                <a:spcPct val="110000"/>
              </a:lnSpc>
              <a:buNone/>
            </a:pPr>
            <a:r>
              <a:rPr lang="en-GB" dirty="0"/>
              <a:t>Persuasive writing is an essential skill for engaging investors.</a:t>
            </a:r>
          </a:p>
          <a:p>
            <a:pPr marL="0" indent="0">
              <a:lnSpc>
                <a:spcPct val="110000"/>
              </a:lnSpc>
              <a:buNone/>
            </a:pPr>
            <a:endParaRPr lang="en-GB" dirty="0"/>
          </a:p>
          <a:p>
            <a:pPr marL="0" indent="0">
              <a:lnSpc>
                <a:spcPct val="110000"/>
              </a:lnSpc>
              <a:buNone/>
            </a:pPr>
            <a:r>
              <a:rPr lang="en-GB" dirty="0"/>
              <a:t>Tailor your message to investor interests and project benefits.</a:t>
            </a:r>
          </a:p>
          <a:p>
            <a:pPr marL="0" indent="0">
              <a:lnSpc>
                <a:spcPct val="110000"/>
              </a:lnSpc>
              <a:buNone/>
            </a:pPr>
            <a:endParaRPr lang="en-GB" dirty="0"/>
          </a:p>
          <a:p>
            <a:pPr marL="0" indent="0">
              <a:lnSpc>
                <a:spcPct val="110000"/>
              </a:lnSpc>
              <a:buNone/>
            </a:pPr>
            <a:r>
              <a:rPr lang="en-GB" dirty="0"/>
              <a:t>Use positive language and compelling evidence to make your case.</a:t>
            </a:r>
          </a:p>
          <a:p>
            <a:pPr marL="0" indent="0">
              <a:lnSpc>
                <a:spcPct val="110000"/>
              </a:lnSpc>
              <a:buNone/>
            </a:pPr>
            <a:endParaRPr lang="en-GB" dirty="0"/>
          </a:p>
          <a:p>
            <a:pPr marL="0" indent="0">
              <a:lnSpc>
                <a:spcPct val="110000"/>
              </a:lnSpc>
              <a:buNone/>
            </a:pPr>
            <a:r>
              <a:rPr lang="en-GB" dirty="0"/>
              <a:t>Seek feedback and refine your writing for maximum impact.</a:t>
            </a:r>
          </a:p>
          <a:p>
            <a:pPr marL="0" indent="0">
              <a:lnSpc>
                <a:spcPct val="110000"/>
              </a:lnSpc>
              <a:buNone/>
            </a:pPr>
            <a:endParaRPr lang="en-GB" dirty="0"/>
          </a:p>
          <a:p>
            <a:pPr marL="0" indent="0">
              <a:lnSpc>
                <a:spcPct val="110000"/>
              </a:lnSpc>
              <a:buNone/>
            </a:pPr>
            <a:r>
              <a:rPr lang="en-GB" dirty="0"/>
              <a:t>Effective investor communications can help secure funding and support for construction projects.</a:t>
            </a:r>
            <a:endParaRPr lang="en-US" dirty="0"/>
          </a:p>
        </p:txBody>
      </p:sp>
      <p:sp>
        <p:nvSpPr>
          <p:cNvPr id="4" name="Footer Placeholder 2">
            <a:extLst>
              <a:ext uri="{FF2B5EF4-FFF2-40B4-BE49-F238E27FC236}">
                <a16:creationId xmlns:a16="http://schemas.microsoft.com/office/drawing/2014/main" id="{3BA17A8E-A735-58F1-EF0B-19371E4FF83D}"/>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8184486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CAAF-7FE9-3532-8DD1-E70370883FCB}"/>
              </a:ext>
            </a:extLst>
          </p:cNvPr>
          <p:cNvSpPr>
            <a:spLocks noGrp="1"/>
          </p:cNvSpPr>
          <p:nvPr>
            <p:ph type="title"/>
          </p:nvPr>
        </p:nvSpPr>
        <p:spPr/>
        <p:txBody>
          <a:bodyPr/>
          <a:lstStyle/>
          <a:p>
            <a:r>
              <a:rPr lang="en-GB" b="1" dirty="0"/>
              <a:t>Next steps</a:t>
            </a:r>
          </a:p>
        </p:txBody>
      </p:sp>
      <p:sp>
        <p:nvSpPr>
          <p:cNvPr id="3" name="Content Placeholder 2">
            <a:extLst>
              <a:ext uri="{FF2B5EF4-FFF2-40B4-BE49-F238E27FC236}">
                <a16:creationId xmlns:a16="http://schemas.microsoft.com/office/drawing/2014/main" id="{CC3FA7B7-9EC5-115C-1A0C-6C85131200BE}"/>
              </a:ext>
            </a:extLst>
          </p:cNvPr>
          <p:cNvSpPr>
            <a:spLocks noGrp="1"/>
          </p:cNvSpPr>
          <p:nvPr>
            <p:ph idx="1"/>
          </p:nvPr>
        </p:nvSpPr>
        <p:spPr/>
        <p:txBody>
          <a:bodyPr>
            <a:normAutofit/>
          </a:bodyPr>
          <a:lstStyle/>
          <a:p>
            <a:pPr marL="0" indent="0">
              <a:lnSpc>
                <a:spcPct val="100000"/>
              </a:lnSpc>
              <a:buNone/>
            </a:pPr>
            <a:r>
              <a:rPr lang="en-GB" dirty="0">
                <a:effectLst/>
                <a:ea typeface="Calibri" panose="020F0502020204030204" pitchFamily="34" charset="0"/>
              </a:rPr>
              <a:t>Write a persuasive letter to a local council member advocating for a new community construction project, such as a park or community centre.</a:t>
            </a:r>
          </a:p>
          <a:p>
            <a:pPr marL="0" indent="0">
              <a:lnSpc>
                <a:spcPct val="100000"/>
              </a:lnSpc>
              <a:buNone/>
            </a:pPr>
            <a:r>
              <a:rPr lang="en-GB" dirty="0">
                <a:ea typeface="Calibri" panose="020F0502020204030204" pitchFamily="34" charset="0"/>
              </a:rPr>
              <a:t>U</a:t>
            </a:r>
            <a:r>
              <a:rPr lang="en-GB" dirty="0">
                <a:effectLst/>
                <a:ea typeface="Calibri" panose="020F0502020204030204" pitchFamily="34" charset="0"/>
              </a:rPr>
              <a:t>se the persuasive communication techniques learnt in this lesson.</a:t>
            </a:r>
            <a:r>
              <a:rPr lang="en-GB" dirty="0">
                <a:effectLst/>
              </a:rPr>
              <a:t> </a:t>
            </a:r>
            <a:endParaRPr lang="en-GB" dirty="0"/>
          </a:p>
        </p:txBody>
      </p:sp>
      <p:sp>
        <p:nvSpPr>
          <p:cNvPr id="4" name="Footer Placeholder 2">
            <a:extLst>
              <a:ext uri="{FF2B5EF4-FFF2-40B4-BE49-F238E27FC236}">
                <a16:creationId xmlns:a16="http://schemas.microsoft.com/office/drawing/2014/main" id="{D29949F6-733C-A38A-462C-4C1A27DFD5E6}"/>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65517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33BE-D567-1151-E7FD-5A2BB4E6A0C6}"/>
              </a:ext>
            </a:extLst>
          </p:cNvPr>
          <p:cNvSpPr>
            <a:spLocks noGrp="1"/>
          </p:cNvSpPr>
          <p:nvPr>
            <p:ph type="title"/>
          </p:nvPr>
        </p:nvSpPr>
        <p:spPr>
          <a:xfrm>
            <a:off x="838200" y="365125"/>
            <a:ext cx="10515600" cy="1325563"/>
          </a:xfrm>
        </p:spPr>
        <p:txBody>
          <a:bodyPr/>
          <a:lstStyle/>
          <a:p>
            <a:r>
              <a:rPr lang="en-GB" b="1" dirty="0"/>
              <a:t>Simulating real-world interactions</a:t>
            </a:r>
          </a:p>
        </p:txBody>
      </p:sp>
      <p:sp>
        <p:nvSpPr>
          <p:cNvPr id="3" name="Content Placeholder 2">
            <a:extLst>
              <a:ext uri="{FF2B5EF4-FFF2-40B4-BE49-F238E27FC236}">
                <a16:creationId xmlns:a16="http://schemas.microsoft.com/office/drawing/2014/main" id="{2F987C52-D857-B0AC-1AEE-F551F991C402}"/>
              </a:ext>
            </a:extLst>
          </p:cNvPr>
          <p:cNvSpPr>
            <a:spLocks noGrp="1"/>
          </p:cNvSpPr>
          <p:nvPr>
            <p:ph idx="1"/>
          </p:nvPr>
        </p:nvSpPr>
        <p:spPr/>
        <p:txBody>
          <a:bodyPr/>
          <a:lstStyle/>
          <a:p>
            <a:pPr marL="0" indent="0">
              <a:buNone/>
            </a:pPr>
            <a:r>
              <a:rPr lang="en-GB" dirty="0"/>
              <a:t>Throughout the programme, you will have opportunities to practise communicating with various stakeholders.</a:t>
            </a:r>
          </a:p>
          <a:p>
            <a:pPr marL="0" indent="0">
              <a:buNone/>
            </a:pPr>
            <a:endParaRPr lang="en-GB" dirty="0"/>
          </a:p>
          <a:p>
            <a:pPr marL="0" indent="0">
              <a:buNone/>
            </a:pPr>
            <a:r>
              <a:rPr lang="en-GB" dirty="0"/>
              <a:t>This simulates the diverse interactions you will encounter while working in the construction industry.</a:t>
            </a:r>
          </a:p>
          <a:p>
            <a:pPr marL="0" indent="0">
              <a:buNone/>
            </a:pPr>
            <a:endParaRPr lang="en-GB" dirty="0"/>
          </a:p>
          <a:p>
            <a:pPr marL="0" indent="0">
              <a:buNone/>
            </a:pPr>
            <a:r>
              <a:rPr lang="en-GB" dirty="0"/>
              <a:t>You will gain practical experience communicating professionally in a construction industry context.</a:t>
            </a:r>
          </a:p>
        </p:txBody>
      </p:sp>
      <p:sp>
        <p:nvSpPr>
          <p:cNvPr id="4" name="Footer Placeholder 2">
            <a:extLst>
              <a:ext uri="{FF2B5EF4-FFF2-40B4-BE49-F238E27FC236}">
                <a16:creationId xmlns:a16="http://schemas.microsoft.com/office/drawing/2014/main" id="{4BB8C29A-9090-E05D-E006-3BB8979F0BE2}"/>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786202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dirty="0">
                <a:cs typeface="Arial" panose="020B0604020202020204" pitchFamily="34" charset="0"/>
              </a:rPr>
              <a:t>04</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chor="t">
            <a:normAutofit/>
          </a:bodyPr>
          <a:lstStyle/>
          <a:p>
            <a:pPr>
              <a:lnSpc>
                <a:spcPct val="110000"/>
              </a:lnSpc>
            </a:pPr>
            <a:r>
              <a:rPr lang="en-US" sz="6000" dirty="0">
                <a:latin typeface="Arial"/>
                <a:cs typeface="Arial"/>
              </a:rPr>
              <a:t>Session 4</a:t>
            </a:r>
            <a:endParaRPr lang="en-US" sz="6000" b="0" dirty="0">
              <a:latin typeface="Arial" panose="020B0604020202020204" pitchFamily="34" charset="0"/>
              <a:cs typeface="Arial" panose="020B0604020202020204" pitchFamily="34" charset="0"/>
            </a:endParaRPr>
          </a:p>
          <a:p>
            <a:pPr>
              <a:lnSpc>
                <a:spcPct val="110000"/>
              </a:lnSpc>
            </a:pPr>
            <a:r>
              <a:rPr lang="en-US" sz="6000" b="0" dirty="0">
                <a:latin typeface="Arial"/>
                <a:cs typeface="Arial"/>
              </a:rPr>
              <a:t>Writing for the public</a:t>
            </a:r>
            <a:endParaRPr lang="en-US" sz="6000" dirty="0">
              <a:cs typeface="Arial"/>
            </a:endParaRPr>
          </a:p>
        </p:txBody>
      </p:sp>
    </p:spTree>
    <p:extLst>
      <p:ext uri="{BB962C8B-B14F-4D97-AF65-F5344CB8AC3E}">
        <p14:creationId xmlns:p14="http://schemas.microsoft.com/office/powerpoint/2010/main" val="1902333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63C93-C698-6CD1-DC83-9275E41BBE1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2EA5707-63F2-101C-9C21-A3302F5C9635}"/>
              </a:ext>
            </a:extLst>
          </p:cNvPr>
          <p:cNvSpPr>
            <a:spLocks noGrp="1"/>
          </p:cNvSpPr>
          <p:nvPr>
            <p:ph type="ctrTitle"/>
          </p:nvPr>
        </p:nvSpPr>
        <p:spPr/>
        <p:txBody>
          <a:bodyPr>
            <a:normAutofit/>
          </a:bodyPr>
          <a:lstStyle/>
          <a:p>
            <a:r>
              <a:rPr lang="en-GB" b="1" dirty="0"/>
              <a:t>Writing for the public</a:t>
            </a:r>
          </a:p>
        </p:txBody>
      </p:sp>
      <p:sp>
        <p:nvSpPr>
          <p:cNvPr id="3" name="Content Placeholder">
            <a:extLst>
              <a:ext uri="{FF2B5EF4-FFF2-40B4-BE49-F238E27FC236}">
                <a16:creationId xmlns:a16="http://schemas.microsoft.com/office/drawing/2014/main" id="{60BCEFE1-ED04-592B-581C-1DF1FCF37815}"/>
              </a:ext>
            </a:extLst>
          </p:cNvPr>
          <p:cNvSpPr>
            <a:spLocks noGrp="1"/>
          </p:cNvSpPr>
          <p:nvPr>
            <p:ph idx="1"/>
          </p:nvPr>
        </p:nvSpPr>
        <p:spPr/>
        <p:txBody>
          <a:bodyPr vert="horz" lIns="91440" tIns="45720" rIns="91440" bIns="45720" rtlCol="0" anchor="t">
            <a:normAutofit/>
          </a:bodyPr>
          <a:lstStyle/>
          <a:p>
            <a:pPr marL="0" lvl="0" indent="0">
              <a:lnSpc>
                <a:spcPct val="100000"/>
              </a:lnSpc>
              <a:buNone/>
            </a:pPr>
            <a:r>
              <a:rPr lang="en-US" dirty="0"/>
              <a:t>By the end of this session, you will be able to:</a:t>
            </a:r>
          </a:p>
          <a:p>
            <a:pPr>
              <a:lnSpc>
                <a:spcPct val="100000"/>
              </a:lnSpc>
            </a:pPr>
            <a:r>
              <a:rPr lang="en-US" dirty="0"/>
              <a:t>review sources of information</a:t>
            </a:r>
          </a:p>
          <a:p>
            <a:pPr>
              <a:lnSpc>
                <a:spcPct val="100000"/>
              </a:lnSpc>
            </a:pPr>
            <a:r>
              <a:rPr lang="en-US" dirty="0">
                <a:cs typeface="Arial"/>
              </a:rPr>
              <a:t>create a summary of information found</a:t>
            </a:r>
          </a:p>
          <a:p>
            <a:pPr>
              <a:lnSpc>
                <a:spcPct val="100000"/>
              </a:lnSpc>
            </a:pPr>
            <a:r>
              <a:rPr lang="en-US" dirty="0">
                <a:cs typeface="Arial"/>
              </a:rPr>
              <a:t>draft a press release using skills in descriptive and persuasive language</a:t>
            </a:r>
          </a:p>
          <a:p>
            <a:pPr>
              <a:lnSpc>
                <a:spcPct val="100000"/>
              </a:lnSpc>
            </a:pPr>
            <a:r>
              <a:rPr lang="en-US" dirty="0">
                <a:cs typeface="Arial"/>
              </a:rPr>
              <a:t>peer review a press release.</a:t>
            </a:r>
          </a:p>
        </p:txBody>
      </p:sp>
      <p:sp>
        <p:nvSpPr>
          <p:cNvPr id="4" name="Footer Placeholder 2">
            <a:extLst>
              <a:ext uri="{FF2B5EF4-FFF2-40B4-BE49-F238E27FC236}">
                <a16:creationId xmlns:a16="http://schemas.microsoft.com/office/drawing/2014/main" id="{EC846419-E967-4CBD-0B7D-848768836ABF}"/>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214694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251E-9901-9EF5-84FA-0251AAC6CDD9}"/>
              </a:ext>
            </a:extLst>
          </p:cNvPr>
          <p:cNvSpPr>
            <a:spLocks noGrp="1"/>
          </p:cNvSpPr>
          <p:nvPr>
            <p:ph type="title"/>
          </p:nvPr>
        </p:nvSpPr>
        <p:spPr/>
        <p:txBody>
          <a:bodyPr/>
          <a:lstStyle/>
          <a:p>
            <a:r>
              <a:rPr lang="en-GB" b="1" dirty="0"/>
              <a:t>Starter question</a:t>
            </a:r>
          </a:p>
        </p:txBody>
      </p:sp>
      <p:sp>
        <p:nvSpPr>
          <p:cNvPr id="3" name="Content Placeholder 2">
            <a:extLst>
              <a:ext uri="{FF2B5EF4-FFF2-40B4-BE49-F238E27FC236}">
                <a16:creationId xmlns:a16="http://schemas.microsoft.com/office/drawing/2014/main" id="{0322B731-8907-9A91-E8AC-C77AF83240AA}"/>
              </a:ext>
            </a:extLst>
          </p:cNvPr>
          <p:cNvSpPr>
            <a:spLocks noGrp="1"/>
          </p:cNvSpPr>
          <p:nvPr>
            <p:ph idx="1"/>
          </p:nvPr>
        </p:nvSpPr>
        <p:spPr/>
        <p:txBody>
          <a:bodyPr/>
          <a:lstStyle/>
          <a:p>
            <a:r>
              <a:rPr lang="en-GB" dirty="0"/>
              <a:t>What is a floodplain?</a:t>
            </a:r>
          </a:p>
        </p:txBody>
      </p:sp>
      <p:sp>
        <p:nvSpPr>
          <p:cNvPr id="4" name="Footer Placeholder 2">
            <a:extLst>
              <a:ext uri="{FF2B5EF4-FFF2-40B4-BE49-F238E27FC236}">
                <a16:creationId xmlns:a16="http://schemas.microsoft.com/office/drawing/2014/main" id="{A6E89C72-7560-9425-E0A8-8BC443AE3546}"/>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948428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F9556-6B20-C114-52CF-920D2408FC03}"/>
              </a:ext>
            </a:extLst>
          </p:cNvPr>
          <p:cNvSpPr>
            <a:spLocks noGrp="1"/>
          </p:cNvSpPr>
          <p:nvPr>
            <p:ph type="title"/>
          </p:nvPr>
        </p:nvSpPr>
        <p:spPr/>
        <p:txBody>
          <a:bodyPr/>
          <a:lstStyle/>
          <a:p>
            <a:r>
              <a:rPr lang="en-GB" b="1" dirty="0"/>
              <a:t>Floodplains</a:t>
            </a:r>
          </a:p>
        </p:txBody>
      </p:sp>
      <p:sp>
        <p:nvSpPr>
          <p:cNvPr id="3" name="Content Placeholder 2">
            <a:extLst>
              <a:ext uri="{FF2B5EF4-FFF2-40B4-BE49-F238E27FC236}">
                <a16:creationId xmlns:a16="http://schemas.microsoft.com/office/drawing/2014/main" id="{95399A01-CA2C-4D04-501C-1B3ADD1F3A38}"/>
              </a:ext>
            </a:extLst>
          </p:cNvPr>
          <p:cNvSpPr>
            <a:spLocks noGrp="1"/>
          </p:cNvSpPr>
          <p:nvPr>
            <p:ph idx="1"/>
          </p:nvPr>
        </p:nvSpPr>
        <p:spPr>
          <a:xfrm>
            <a:off x="838200" y="1450068"/>
            <a:ext cx="10515600" cy="4351338"/>
          </a:xfrm>
        </p:spPr>
        <p:txBody>
          <a:bodyPr>
            <a:noAutofit/>
          </a:bodyPr>
          <a:lstStyle/>
          <a:p>
            <a:pPr marL="0" indent="0">
              <a:lnSpc>
                <a:spcPct val="100000"/>
              </a:lnSpc>
              <a:spcBef>
                <a:spcPts val="0"/>
              </a:spcBef>
              <a:buNone/>
            </a:pPr>
            <a:r>
              <a:rPr lang="en-GB" dirty="0"/>
              <a:t>A floodplain is land adjacent to a watercourse over which water flows or would flow in times of flooding, if defences were not in place.</a:t>
            </a:r>
          </a:p>
          <a:p>
            <a:pPr marL="0" indent="0">
              <a:lnSpc>
                <a:spcPct val="100000"/>
              </a:lnSpc>
              <a:spcBef>
                <a:spcPts val="0"/>
              </a:spcBef>
              <a:buNone/>
            </a:pPr>
            <a:endParaRPr lang="en-GB" dirty="0"/>
          </a:p>
          <a:p>
            <a:pPr marL="0" indent="0">
              <a:lnSpc>
                <a:spcPct val="100000"/>
              </a:lnSpc>
              <a:spcBef>
                <a:spcPts val="0"/>
              </a:spcBef>
              <a:buNone/>
            </a:pPr>
            <a:r>
              <a:rPr lang="en-GB" dirty="0"/>
              <a:t>The flood zone area classification system devised by the Environment Agency refers to:</a:t>
            </a:r>
          </a:p>
          <a:p>
            <a:pPr lvl="1">
              <a:lnSpc>
                <a:spcPct val="100000"/>
              </a:lnSpc>
              <a:spcBef>
                <a:spcPts val="0"/>
              </a:spcBef>
            </a:pPr>
            <a:r>
              <a:rPr lang="en-GB" dirty="0"/>
              <a:t>Flood zone 1: land outside the floodplain. There is little or no risk of flooding in this zone.</a:t>
            </a:r>
          </a:p>
          <a:p>
            <a:pPr lvl="1">
              <a:lnSpc>
                <a:spcPct val="100000"/>
              </a:lnSpc>
              <a:spcBef>
                <a:spcPts val="0"/>
              </a:spcBef>
            </a:pPr>
            <a:r>
              <a:rPr lang="en-GB" dirty="0"/>
              <a:t>Flood zone 2: the area of the floodplain where there is a low to medium flood risk.</a:t>
            </a:r>
          </a:p>
          <a:p>
            <a:pPr lvl="1">
              <a:lnSpc>
                <a:spcPct val="100000"/>
              </a:lnSpc>
              <a:spcBef>
                <a:spcPts val="0"/>
              </a:spcBef>
            </a:pPr>
            <a:r>
              <a:rPr lang="en-GB" dirty="0"/>
              <a:t>Flood zone 3: the area of the floodplain where there is a high risk of flooding</a:t>
            </a:r>
            <a:r>
              <a:rPr lang="en-GB" sz="2800" dirty="0"/>
              <a:t>.</a:t>
            </a:r>
          </a:p>
        </p:txBody>
      </p:sp>
      <p:sp>
        <p:nvSpPr>
          <p:cNvPr id="5" name="TextBox 4">
            <a:extLst>
              <a:ext uri="{FF2B5EF4-FFF2-40B4-BE49-F238E27FC236}">
                <a16:creationId xmlns:a16="http://schemas.microsoft.com/office/drawing/2014/main" id="{96B815E6-7ADB-7829-1ACC-09984B98A257}"/>
              </a:ext>
            </a:extLst>
          </p:cNvPr>
          <p:cNvSpPr txBox="1"/>
          <p:nvPr/>
        </p:nvSpPr>
        <p:spPr>
          <a:xfrm>
            <a:off x="518432" y="6311900"/>
            <a:ext cx="9719582" cy="369332"/>
          </a:xfrm>
          <a:prstGeom prst="rect">
            <a:avLst/>
          </a:prstGeom>
          <a:noFill/>
        </p:spPr>
        <p:txBody>
          <a:bodyPr wrap="square">
            <a:spAutoFit/>
          </a:bodyPr>
          <a:lstStyle/>
          <a:p>
            <a:r>
              <a:rPr lang="en-GB" dirty="0"/>
              <a:t>Adapted from: https://www.designingbuildings.co.uk/wiki/Floodplain</a:t>
            </a:r>
          </a:p>
        </p:txBody>
      </p:sp>
    </p:spTree>
    <p:extLst>
      <p:ext uri="{BB962C8B-B14F-4D97-AF65-F5344CB8AC3E}">
        <p14:creationId xmlns:p14="http://schemas.microsoft.com/office/powerpoint/2010/main" val="28276985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3E045-9655-F01F-9D92-B7B355D1A7A7}"/>
              </a:ext>
            </a:extLst>
          </p:cNvPr>
          <p:cNvSpPr>
            <a:spLocks noGrp="1"/>
          </p:cNvSpPr>
          <p:nvPr>
            <p:ph type="title"/>
          </p:nvPr>
        </p:nvSpPr>
        <p:spPr>
          <a:xfrm>
            <a:off x="838200" y="218168"/>
            <a:ext cx="10515600" cy="1325563"/>
          </a:xfrm>
        </p:spPr>
        <p:txBody>
          <a:bodyPr/>
          <a:lstStyle/>
          <a:p>
            <a:r>
              <a:rPr lang="en-GB" b="1" dirty="0"/>
              <a:t>Flood zone maps</a:t>
            </a:r>
          </a:p>
        </p:txBody>
      </p:sp>
      <p:pic>
        <p:nvPicPr>
          <p:cNvPr id="7" name="Picture 6">
            <a:extLst>
              <a:ext uri="{FF2B5EF4-FFF2-40B4-BE49-F238E27FC236}">
                <a16:creationId xmlns:a16="http://schemas.microsoft.com/office/drawing/2014/main" id="{1DBBF99A-AB34-2886-CA8A-B241945C88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1151900"/>
            <a:ext cx="9073243" cy="4951984"/>
          </a:xfrm>
          <a:prstGeom prst="rect">
            <a:avLst/>
          </a:prstGeom>
        </p:spPr>
      </p:pic>
      <p:sp>
        <p:nvSpPr>
          <p:cNvPr id="3" name="TextBox 2">
            <a:extLst>
              <a:ext uri="{FF2B5EF4-FFF2-40B4-BE49-F238E27FC236}">
                <a16:creationId xmlns:a16="http://schemas.microsoft.com/office/drawing/2014/main" id="{36EF4C8B-83BA-69D1-81AB-486F7D1DD862}"/>
              </a:ext>
            </a:extLst>
          </p:cNvPr>
          <p:cNvSpPr txBox="1"/>
          <p:nvPr/>
        </p:nvSpPr>
        <p:spPr>
          <a:xfrm>
            <a:off x="96254" y="6103884"/>
            <a:ext cx="14217624" cy="338554"/>
          </a:xfrm>
          <a:prstGeom prst="rect">
            <a:avLst/>
          </a:prstGeom>
          <a:noFill/>
        </p:spPr>
        <p:txBody>
          <a:bodyPr wrap="square">
            <a:spAutoFit/>
          </a:bodyPr>
          <a:lstStyle/>
          <a:p>
            <a:pPr algn="l" fontAlgn="base"/>
            <a:r>
              <a:rPr lang="en-GB" sz="1600" i="1" dirty="0">
                <a:solidFill>
                  <a:srgbClr val="121212"/>
                </a:solidFill>
              </a:rPr>
              <a:t>© ARCGIS 2024 </a:t>
            </a:r>
            <a:r>
              <a:rPr lang="en-GB" sz="1600" u="sng" dirty="0">
                <a:effectLst/>
                <a:ea typeface="Calibri" panose="020F0502020204030204" pitchFamily="34" charset="0"/>
              </a:rPr>
              <a:t>https://www.arcgis.com/apps/mapviewer/index.html?webmap=0f27e3dd34434cfe8d34748a079401a1</a:t>
            </a:r>
            <a:endParaRPr lang="en-GB" sz="1600" b="0" i="1" dirty="0">
              <a:solidFill>
                <a:srgbClr val="121212"/>
              </a:solidFill>
              <a:effectLst/>
            </a:endParaRPr>
          </a:p>
        </p:txBody>
      </p:sp>
      <p:sp>
        <p:nvSpPr>
          <p:cNvPr id="4" name="Footer Placeholder 2">
            <a:extLst>
              <a:ext uri="{FF2B5EF4-FFF2-40B4-BE49-F238E27FC236}">
                <a16:creationId xmlns:a16="http://schemas.microsoft.com/office/drawing/2014/main" id="{2208A4CD-87A4-C580-BF84-3B15ACD01C49}"/>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42501169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8474-C838-7AEE-A48B-CA628A39E93F}"/>
              </a:ext>
            </a:extLst>
          </p:cNvPr>
          <p:cNvSpPr>
            <a:spLocks noGrp="1"/>
          </p:cNvSpPr>
          <p:nvPr>
            <p:ph type="title"/>
          </p:nvPr>
        </p:nvSpPr>
        <p:spPr/>
        <p:txBody>
          <a:bodyPr/>
          <a:lstStyle/>
          <a:p>
            <a:r>
              <a:rPr lang="en-US" b="1" dirty="0">
                <a:cs typeface="Arial"/>
              </a:rPr>
              <a:t>Group activity</a:t>
            </a:r>
            <a:endParaRPr lang="en-US" dirty="0">
              <a:cs typeface="Arial"/>
            </a:endParaRPr>
          </a:p>
        </p:txBody>
      </p:sp>
      <p:sp>
        <p:nvSpPr>
          <p:cNvPr id="3" name="Content Placeholder 2">
            <a:extLst>
              <a:ext uri="{FF2B5EF4-FFF2-40B4-BE49-F238E27FC236}">
                <a16:creationId xmlns:a16="http://schemas.microsoft.com/office/drawing/2014/main" id="{23648A51-4186-E796-68A3-FCC3D3F49C89}"/>
              </a:ext>
            </a:extLst>
          </p:cNvPr>
          <p:cNvSpPr>
            <a:spLocks noGrp="1"/>
          </p:cNvSpPr>
          <p:nvPr>
            <p:ph idx="1"/>
          </p:nvPr>
        </p:nvSpPr>
        <p:spPr/>
        <p:txBody>
          <a:bodyPr/>
          <a:lstStyle/>
          <a:p>
            <a:pPr marL="0" indent="0">
              <a:lnSpc>
                <a:spcPct val="100000"/>
              </a:lnSpc>
              <a:buNone/>
            </a:pPr>
            <a:r>
              <a:rPr lang="en-GB" dirty="0"/>
              <a:t>Work in small groups to research floodplain best practice using the </a:t>
            </a:r>
            <a:r>
              <a:rPr lang="en-GB" b="1" dirty="0"/>
              <a:t>resource links </a:t>
            </a:r>
            <a:r>
              <a:rPr lang="en-GB" dirty="0"/>
              <a:t>and find out which areas of the development are at risk from flooding.</a:t>
            </a:r>
          </a:p>
          <a:p>
            <a:pPr marL="0" indent="0">
              <a:lnSpc>
                <a:spcPct val="100000"/>
              </a:lnSpc>
              <a:buNone/>
            </a:pPr>
            <a:endParaRPr lang="en-GB" dirty="0"/>
          </a:p>
          <a:p>
            <a:pPr marL="0" indent="0">
              <a:lnSpc>
                <a:spcPct val="100000"/>
              </a:lnSpc>
              <a:buNone/>
            </a:pPr>
            <a:r>
              <a:rPr lang="en-GB" dirty="0"/>
              <a:t>Complete </a:t>
            </a:r>
            <a:r>
              <a:rPr lang="en-GB" b="1" dirty="0"/>
              <a:t>Riverside flooding worksheet</a:t>
            </a:r>
            <a:r>
              <a:rPr lang="en-GB" dirty="0"/>
              <a:t>.</a:t>
            </a:r>
          </a:p>
          <a:p>
            <a:pPr marL="0" indent="0">
              <a:lnSpc>
                <a:spcPct val="100000"/>
              </a:lnSpc>
              <a:buNone/>
            </a:pPr>
            <a:endParaRPr lang="en-GB" dirty="0"/>
          </a:p>
          <a:p>
            <a:pPr marL="0" indent="0">
              <a:lnSpc>
                <a:spcPct val="100000"/>
              </a:lnSpc>
              <a:buNone/>
            </a:pPr>
            <a:r>
              <a:rPr lang="en-GB" dirty="0"/>
              <a:t>Share findings with the class and update worksheet if necessary.</a:t>
            </a:r>
          </a:p>
        </p:txBody>
      </p:sp>
      <p:sp>
        <p:nvSpPr>
          <p:cNvPr id="4" name="Footer Placeholder 2">
            <a:extLst>
              <a:ext uri="{FF2B5EF4-FFF2-40B4-BE49-F238E27FC236}">
                <a16:creationId xmlns:a16="http://schemas.microsoft.com/office/drawing/2014/main" id="{AAC7899D-4A33-E92A-34A0-A7186775180F}"/>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84992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20865-958B-0AAC-E473-EAD8856612AA}"/>
              </a:ext>
            </a:extLst>
          </p:cNvPr>
          <p:cNvSpPr>
            <a:spLocks noGrp="1"/>
          </p:cNvSpPr>
          <p:nvPr>
            <p:ph type="title"/>
          </p:nvPr>
        </p:nvSpPr>
        <p:spPr/>
        <p:txBody>
          <a:bodyPr/>
          <a:lstStyle/>
          <a:p>
            <a:r>
              <a:rPr lang="en-GB" b="1" dirty="0"/>
              <a:t>Communication of sensitive topics</a:t>
            </a:r>
          </a:p>
        </p:txBody>
      </p:sp>
      <p:sp>
        <p:nvSpPr>
          <p:cNvPr id="3" name="Content Placeholder 2">
            <a:extLst>
              <a:ext uri="{FF2B5EF4-FFF2-40B4-BE49-F238E27FC236}">
                <a16:creationId xmlns:a16="http://schemas.microsoft.com/office/drawing/2014/main" id="{D7C1FA05-56E0-6C46-F804-C0B2F260E0D3}"/>
              </a:ext>
            </a:extLst>
          </p:cNvPr>
          <p:cNvSpPr>
            <a:spLocks noGrp="1"/>
          </p:cNvSpPr>
          <p:nvPr>
            <p:ph idx="1"/>
          </p:nvPr>
        </p:nvSpPr>
        <p:spPr/>
        <p:txBody>
          <a:bodyPr/>
          <a:lstStyle/>
          <a:p>
            <a:pPr marL="0" indent="0">
              <a:lnSpc>
                <a:spcPct val="100000"/>
              </a:lnSpc>
              <a:buNone/>
            </a:pPr>
            <a:r>
              <a:rPr lang="en-GB" dirty="0"/>
              <a:t>Open, honest and transparent communication helps build trust between construction professionals and the communities they serve. When people feel informed and heard, they are more likely to support the project and have confidence in the construction team.</a:t>
            </a:r>
          </a:p>
          <a:p>
            <a:pPr marL="0" indent="0">
              <a:lnSpc>
                <a:spcPct val="100000"/>
              </a:lnSpc>
              <a:buNone/>
            </a:pPr>
            <a:endParaRPr lang="en-GB" dirty="0"/>
          </a:p>
          <a:p>
            <a:pPr marL="0" indent="0">
              <a:lnSpc>
                <a:spcPct val="100000"/>
              </a:lnSpc>
              <a:buNone/>
            </a:pPr>
            <a:r>
              <a:rPr lang="en-GB" dirty="0"/>
              <a:t>Question: why do you think people might be worried about flood management of the new project?</a:t>
            </a:r>
          </a:p>
        </p:txBody>
      </p:sp>
      <p:sp>
        <p:nvSpPr>
          <p:cNvPr id="4" name="Footer Placeholder 2">
            <a:extLst>
              <a:ext uri="{FF2B5EF4-FFF2-40B4-BE49-F238E27FC236}">
                <a16:creationId xmlns:a16="http://schemas.microsoft.com/office/drawing/2014/main" id="{C5141EF0-8CC8-8270-C1EB-81C5534FD77C}"/>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42693774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85EF-5A1F-6061-E023-ED22BF703521}"/>
              </a:ext>
            </a:extLst>
          </p:cNvPr>
          <p:cNvSpPr>
            <a:spLocks noGrp="1"/>
          </p:cNvSpPr>
          <p:nvPr>
            <p:ph type="title"/>
          </p:nvPr>
        </p:nvSpPr>
        <p:spPr/>
        <p:txBody>
          <a:bodyPr/>
          <a:lstStyle/>
          <a:p>
            <a:r>
              <a:rPr lang="en-GB" b="1" dirty="0"/>
              <a:t>How to communicate sensitively</a:t>
            </a:r>
          </a:p>
        </p:txBody>
      </p:sp>
      <p:sp>
        <p:nvSpPr>
          <p:cNvPr id="3" name="Content Placeholder 2">
            <a:extLst>
              <a:ext uri="{FF2B5EF4-FFF2-40B4-BE49-F238E27FC236}">
                <a16:creationId xmlns:a16="http://schemas.microsoft.com/office/drawing/2014/main" id="{DF79A77E-32DD-4523-CF96-EDCD25BBDDFB}"/>
              </a:ext>
            </a:extLst>
          </p:cNvPr>
          <p:cNvSpPr>
            <a:spLocks noGrp="1"/>
          </p:cNvSpPr>
          <p:nvPr>
            <p:ph idx="1"/>
          </p:nvPr>
        </p:nvSpPr>
        <p:spPr/>
        <p:txBody>
          <a:bodyPr/>
          <a:lstStyle/>
          <a:p>
            <a:pPr>
              <a:lnSpc>
                <a:spcPct val="100000"/>
              </a:lnSpc>
            </a:pPr>
            <a:r>
              <a:rPr lang="en-GB" dirty="0"/>
              <a:t>Be transparent and honest.</a:t>
            </a:r>
          </a:p>
          <a:p>
            <a:pPr>
              <a:lnSpc>
                <a:spcPct val="100000"/>
              </a:lnSpc>
            </a:pPr>
            <a:r>
              <a:rPr lang="en-GB" dirty="0"/>
              <a:t>Acknowledge concerns.</a:t>
            </a:r>
          </a:p>
          <a:p>
            <a:pPr>
              <a:lnSpc>
                <a:spcPct val="100000"/>
              </a:lnSpc>
            </a:pPr>
            <a:r>
              <a:rPr lang="en-GB" dirty="0"/>
              <a:t>Highlight benefits.</a:t>
            </a:r>
          </a:p>
          <a:p>
            <a:pPr>
              <a:lnSpc>
                <a:spcPct val="100000"/>
              </a:lnSpc>
            </a:pPr>
            <a:r>
              <a:rPr lang="en-GB" dirty="0"/>
              <a:t>Use clear and concise language.</a:t>
            </a:r>
          </a:p>
          <a:p>
            <a:pPr>
              <a:lnSpc>
                <a:spcPct val="100000"/>
              </a:lnSpc>
            </a:pPr>
            <a:r>
              <a:rPr lang="en-GB" dirty="0"/>
              <a:t>Engage in active listening.</a:t>
            </a:r>
          </a:p>
          <a:p>
            <a:pPr>
              <a:lnSpc>
                <a:spcPct val="100000"/>
              </a:lnSpc>
            </a:pPr>
            <a:r>
              <a:rPr lang="en-GB" dirty="0"/>
              <a:t>Provide regular updates.</a:t>
            </a:r>
          </a:p>
        </p:txBody>
      </p:sp>
      <p:sp>
        <p:nvSpPr>
          <p:cNvPr id="4" name="Footer Placeholder 2">
            <a:extLst>
              <a:ext uri="{FF2B5EF4-FFF2-40B4-BE49-F238E27FC236}">
                <a16:creationId xmlns:a16="http://schemas.microsoft.com/office/drawing/2014/main" id="{389E9E9E-ECE4-BC0D-BBE7-ACBEEA6DF78D}"/>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7750714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573EC-1DD1-238E-D005-AA8BE13238A9}"/>
              </a:ext>
            </a:extLst>
          </p:cNvPr>
          <p:cNvSpPr>
            <a:spLocks noGrp="1"/>
          </p:cNvSpPr>
          <p:nvPr>
            <p:ph type="title"/>
          </p:nvPr>
        </p:nvSpPr>
        <p:spPr/>
        <p:txBody>
          <a:bodyPr/>
          <a:lstStyle/>
          <a:p>
            <a:r>
              <a:rPr lang="en-GB" b="1" dirty="0"/>
              <a:t>Press releases</a:t>
            </a:r>
          </a:p>
        </p:txBody>
      </p:sp>
      <p:sp>
        <p:nvSpPr>
          <p:cNvPr id="3" name="Content Placeholder 2">
            <a:extLst>
              <a:ext uri="{FF2B5EF4-FFF2-40B4-BE49-F238E27FC236}">
                <a16:creationId xmlns:a16="http://schemas.microsoft.com/office/drawing/2014/main" id="{7AECB793-8736-5ABF-E45F-D2764899CEDF}"/>
              </a:ext>
            </a:extLst>
          </p:cNvPr>
          <p:cNvSpPr>
            <a:spLocks noGrp="1"/>
          </p:cNvSpPr>
          <p:nvPr>
            <p:ph idx="1"/>
          </p:nvPr>
        </p:nvSpPr>
        <p:spPr>
          <a:xfrm>
            <a:off x="935665" y="1825625"/>
            <a:ext cx="5840692" cy="4351338"/>
          </a:xfrm>
        </p:spPr>
        <p:txBody>
          <a:bodyPr>
            <a:normAutofit fontScale="92500" lnSpcReduction="10000"/>
          </a:bodyPr>
          <a:lstStyle/>
          <a:p>
            <a:pPr marL="0" indent="0">
              <a:lnSpc>
                <a:spcPct val="110000"/>
              </a:lnSpc>
              <a:buNone/>
            </a:pPr>
            <a:r>
              <a:rPr lang="en-GB" dirty="0"/>
              <a:t>A press release is an official statement issued to the media by an organisation to provide information, make an announcement or respond to a particular issue. </a:t>
            </a:r>
          </a:p>
          <a:p>
            <a:pPr marL="0" indent="0">
              <a:lnSpc>
                <a:spcPct val="110000"/>
              </a:lnSpc>
              <a:spcBef>
                <a:spcPts val="0"/>
              </a:spcBef>
              <a:buNone/>
            </a:pPr>
            <a:r>
              <a:rPr lang="en-GB" dirty="0"/>
              <a:t>In the construction industry, press releases are used to communicate important updates, milestones or developments related to regeneration projects.</a:t>
            </a:r>
          </a:p>
        </p:txBody>
      </p:sp>
      <p:pic>
        <p:nvPicPr>
          <p:cNvPr id="5" name="Picture 4" descr="A press release on Smithfield Riversides new public park">
            <a:extLst>
              <a:ext uri="{FF2B5EF4-FFF2-40B4-BE49-F238E27FC236}">
                <a16:creationId xmlns:a16="http://schemas.microsoft.com/office/drawing/2014/main" id="{B913ACD0-1E15-9D61-F17B-0B4D1F096EBC}"/>
              </a:ext>
            </a:extLst>
          </p:cNvPr>
          <p:cNvPicPr>
            <a:picLocks noChangeAspect="1"/>
          </p:cNvPicPr>
          <p:nvPr/>
        </p:nvPicPr>
        <p:blipFill>
          <a:blip r:embed="rId3"/>
          <a:stretch>
            <a:fillRect/>
          </a:stretch>
        </p:blipFill>
        <p:spPr>
          <a:xfrm>
            <a:off x="7594900" y="516366"/>
            <a:ext cx="3955506" cy="5730989"/>
          </a:xfrm>
          <a:prstGeom prst="rect">
            <a:avLst/>
          </a:prstGeom>
        </p:spPr>
      </p:pic>
      <p:sp>
        <p:nvSpPr>
          <p:cNvPr id="4" name="TextBox 3">
            <a:extLst>
              <a:ext uri="{FF2B5EF4-FFF2-40B4-BE49-F238E27FC236}">
                <a16:creationId xmlns:a16="http://schemas.microsoft.com/office/drawing/2014/main" id="{E1F29463-C28A-12AA-CF18-49C45C4B5E6F}"/>
              </a:ext>
            </a:extLst>
          </p:cNvPr>
          <p:cNvSpPr txBox="1"/>
          <p:nvPr/>
        </p:nvSpPr>
        <p:spPr>
          <a:xfrm>
            <a:off x="96254" y="6341634"/>
            <a:ext cx="14217624" cy="584775"/>
          </a:xfrm>
          <a:prstGeom prst="rect">
            <a:avLst/>
          </a:prstGeom>
          <a:noFill/>
        </p:spPr>
        <p:txBody>
          <a:bodyPr wrap="square">
            <a:spAutoFit/>
          </a:bodyPr>
          <a:lstStyle/>
          <a:p>
            <a:pPr fontAlgn="base"/>
            <a:r>
              <a:rPr lang="en-GB" sz="1600" dirty="0">
                <a:solidFill>
                  <a:srgbClr val="121212"/>
                </a:solidFill>
                <a:latin typeface="GH Guardian Headline"/>
              </a:rPr>
              <a:t>© Shropshire Council 2024 </a:t>
            </a:r>
            <a:r>
              <a:rPr lang="en-GB" sz="1600" dirty="0"/>
              <a:t>https://newsroom.shropshire.gov.uk/2024/03/green-light-for-smithfield-riversides-new-public-park/ </a:t>
            </a:r>
          </a:p>
          <a:p>
            <a:pPr algn="l" fontAlgn="base"/>
            <a:endParaRPr lang="en-GB" sz="1600" b="0" dirty="0">
              <a:solidFill>
                <a:srgbClr val="121212"/>
              </a:solidFill>
              <a:effectLst/>
              <a:latin typeface="GH Guardian Headline"/>
            </a:endParaRPr>
          </a:p>
        </p:txBody>
      </p:sp>
    </p:spTree>
    <p:extLst>
      <p:ext uri="{BB962C8B-B14F-4D97-AF65-F5344CB8AC3E}">
        <p14:creationId xmlns:p14="http://schemas.microsoft.com/office/powerpoint/2010/main" val="33109474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A472-A44A-554A-B0BF-9121F6F8020B}"/>
              </a:ext>
            </a:extLst>
          </p:cNvPr>
          <p:cNvSpPr>
            <a:spLocks noGrp="1"/>
          </p:cNvSpPr>
          <p:nvPr>
            <p:ph type="title"/>
          </p:nvPr>
        </p:nvSpPr>
        <p:spPr/>
        <p:txBody>
          <a:bodyPr/>
          <a:lstStyle/>
          <a:p>
            <a:r>
              <a:rPr lang="en-GB" b="1" dirty="0">
                <a:cs typeface="Arial"/>
              </a:rPr>
              <a:t>Pair activity</a:t>
            </a:r>
            <a:endParaRPr lang="en-GB" dirty="0"/>
          </a:p>
        </p:txBody>
      </p:sp>
      <p:sp>
        <p:nvSpPr>
          <p:cNvPr id="3" name="Content Placeholder 2">
            <a:extLst>
              <a:ext uri="{FF2B5EF4-FFF2-40B4-BE49-F238E27FC236}">
                <a16:creationId xmlns:a16="http://schemas.microsoft.com/office/drawing/2014/main" id="{880CAF79-8587-8651-A1B4-6C8DE980434C}"/>
              </a:ext>
            </a:extLst>
          </p:cNvPr>
          <p:cNvSpPr>
            <a:spLocks noGrp="1"/>
          </p:cNvSpPr>
          <p:nvPr>
            <p:ph idx="1"/>
          </p:nvPr>
        </p:nvSpPr>
        <p:spPr/>
        <p:txBody>
          <a:bodyPr vert="horz" lIns="91440" tIns="45720" rIns="91440" bIns="45720" rtlCol="0" anchor="t">
            <a:normAutofit lnSpcReduction="10000"/>
          </a:bodyPr>
          <a:lstStyle/>
          <a:p>
            <a:pPr marL="0" indent="0">
              <a:lnSpc>
                <a:spcPct val="100000"/>
              </a:lnSpc>
              <a:buNone/>
            </a:pPr>
            <a:r>
              <a:rPr lang="en-GB" dirty="0"/>
              <a:t>You are part of the project management team for the Smithfield Riverside Development. You need to prepare a press release to reassure stakeholders about the flood defences. You have been given a data handout of information that you might choose to include. You are also able to use other information you found in your research.</a:t>
            </a:r>
          </a:p>
          <a:p>
            <a:pPr marL="514350" indent="-514350">
              <a:lnSpc>
                <a:spcPct val="100000"/>
              </a:lnSpc>
              <a:buFont typeface="+mj-lt"/>
              <a:buAutoNum type="arabicPeriod"/>
            </a:pPr>
            <a:r>
              <a:rPr lang="en-GB" dirty="0">
                <a:cs typeface="Arial" panose="020B0604020202020204"/>
              </a:rPr>
              <a:t>Work in pairs to review the </a:t>
            </a:r>
            <a:r>
              <a:rPr lang="en-GB" b="1" dirty="0">
                <a:cs typeface="Arial" panose="020B0604020202020204"/>
              </a:rPr>
              <a:t>Data handout</a:t>
            </a:r>
            <a:r>
              <a:rPr lang="en-GB" dirty="0">
                <a:cs typeface="Arial" panose="020B0604020202020204"/>
              </a:rPr>
              <a:t>.</a:t>
            </a:r>
          </a:p>
          <a:p>
            <a:pPr marL="514350" indent="-514350">
              <a:lnSpc>
                <a:spcPct val="100000"/>
              </a:lnSpc>
              <a:buFont typeface="+mj-lt"/>
              <a:buAutoNum type="arabicPeriod"/>
            </a:pPr>
            <a:r>
              <a:rPr lang="en-GB" dirty="0">
                <a:cs typeface="Arial" panose="020B0604020202020204"/>
              </a:rPr>
              <a:t>Identify key information you could use in a press release about the proposed flood mitigations.</a:t>
            </a:r>
          </a:p>
          <a:p>
            <a:pPr marL="514350" indent="-514350">
              <a:lnSpc>
                <a:spcPct val="100000"/>
              </a:lnSpc>
              <a:buFont typeface="+mj-lt"/>
              <a:buAutoNum type="arabicPeriod"/>
            </a:pPr>
            <a:r>
              <a:rPr lang="en-GB" dirty="0">
                <a:cs typeface="Arial" panose="020B0604020202020204"/>
              </a:rPr>
              <a:t>Complete the </a:t>
            </a:r>
            <a:r>
              <a:rPr lang="en-GB" b="1" dirty="0">
                <a:cs typeface="Arial" panose="020B0604020202020204"/>
              </a:rPr>
              <a:t>Press release preparation worksheet</a:t>
            </a:r>
            <a:r>
              <a:rPr lang="en-GB" dirty="0">
                <a:cs typeface="Arial" panose="020B0604020202020204"/>
              </a:rPr>
              <a:t>.</a:t>
            </a:r>
          </a:p>
          <a:p>
            <a:pPr marL="0" indent="0">
              <a:lnSpc>
                <a:spcPct val="100000"/>
              </a:lnSpc>
              <a:buNone/>
            </a:pPr>
            <a:endParaRPr lang="en-GB" dirty="0">
              <a:cs typeface="Arial" panose="020B0604020202020204"/>
            </a:endParaRPr>
          </a:p>
        </p:txBody>
      </p:sp>
      <p:sp>
        <p:nvSpPr>
          <p:cNvPr id="4" name="Footer Placeholder 2">
            <a:extLst>
              <a:ext uri="{FF2B5EF4-FFF2-40B4-BE49-F238E27FC236}">
                <a16:creationId xmlns:a16="http://schemas.microsoft.com/office/drawing/2014/main" id="{45CA0DAB-4DD4-7FB0-A331-D899C93B6138}"/>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110809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06F4-9DB6-E4CD-C180-91477B34E38A}"/>
              </a:ext>
            </a:extLst>
          </p:cNvPr>
          <p:cNvSpPr>
            <a:spLocks noGrp="1"/>
          </p:cNvSpPr>
          <p:nvPr>
            <p:ph type="title"/>
          </p:nvPr>
        </p:nvSpPr>
        <p:spPr/>
        <p:txBody>
          <a:bodyPr/>
          <a:lstStyle/>
          <a:p>
            <a:r>
              <a:rPr lang="en-GB" b="1" dirty="0"/>
              <a:t>Reinforcement and integration</a:t>
            </a:r>
          </a:p>
        </p:txBody>
      </p:sp>
      <p:sp>
        <p:nvSpPr>
          <p:cNvPr id="3" name="Content Placeholder 2">
            <a:extLst>
              <a:ext uri="{FF2B5EF4-FFF2-40B4-BE49-F238E27FC236}">
                <a16:creationId xmlns:a16="http://schemas.microsoft.com/office/drawing/2014/main" id="{F1FB729A-5843-E4BF-13A7-A3744295B315}"/>
              </a:ext>
            </a:extLst>
          </p:cNvPr>
          <p:cNvSpPr>
            <a:spLocks noGrp="1"/>
          </p:cNvSpPr>
          <p:nvPr>
            <p:ph idx="1"/>
          </p:nvPr>
        </p:nvSpPr>
        <p:spPr/>
        <p:txBody>
          <a:bodyPr>
            <a:normAutofit/>
          </a:bodyPr>
          <a:lstStyle/>
          <a:p>
            <a:pPr marL="0" indent="0">
              <a:buNone/>
            </a:pPr>
            <a:r>
              <a:rPr lang="en-GB" dirty="0"/>
              <a:t>These lessons introduce key communication skills, but they will need to be reinforced and expanded upon over your course and beyond.</a:t>
            </a:r>
          </a:p>
          <a:p>
            <a:pPr marL="0" indent="0">
              <a:buNone/>
            </a:pPr>
            <a:endParaRPr lang="en-GB" dirty="0"/>
          </a:p>
          <a:p>
            <a:pPr marL="0" indent="0">
              <a:buNone/>
            </a:pPr>
            <a:r>
              <a:rPr lang="en-GB" dirty="0"/>
              <a:t>Revisiting the skills in different contexts is essential for deep, lasting competency development.</a:t>
            </a:r>
          </a:p>
        </p:txBody>
      </p:sp>
      <p:sp>
        <p:nvSpPr>
          <p:cNvPr id="4" name="Footer Placeholder 2">
            <a:extLst>
              <a:ext uri="{FF2B5EF4-FFF2-40B4-BE49-F238E27FC236}">
                <a16:creationId xmlns:a16="http://schemas.microsoft.com/office/drawing/2014/main" id="{A22457A1-8DD1-968A-D891-8558130A1F4E}"/>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3744515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2A4C9-7546-8622-6A0E-32A56F4BD19C}"/>
              </a:ext>
            </a:extLst>
          </p:cNvPr>
          <p:cNvSpPr>
            <a:spLocks noGrp="1"/>
          </p:cNvSpPr>
          <p:nvPr>
            <p:ph type="title"/>
          </p:nvPr>
        </p:nvSpPr>
        <p:spPr/>
        <p:txBody>
          <a:bodyPr/>
          <a:lstStyle/>
          <a:p>
            <a:r>
              <a:rPr lang="en-US" b="1" dirty="0">
                <a:cs typeface="Arial"/>
              </a:rPr>
              <a:t>Independent activity</a:t>
            </a:r>
          </a:p>
        </p:txBody>
      </p:sp>
      <p:sp>
        <p:nvSpPr>
          <p:cNvPr id="3" name="Content Placeholder 2">
            <a:extLst>
              <a:ext uri="{FF2B5EF4-FFF2-40B4-BE49-F238E27FC236}">
                <a16:creationId xmlns:a16="http://schemas.microsoft.com/office/drawing/2014/main" id="{350BD070-B1D0-0B8B-DCF7-6F696F269CD1}"/>
              </a:ext>
            </a:extLst>
          </p:cNvPr>
          <p:cNvSpPr>
            <a:spLocks noGrp="1"/>
          </p:cNvSpPr>
          <p:nvPr>
            <p:ph idx="1"/>
          </p:nvPr>
        </p:nvSpPr>
        <p:spPr/>
        <p:txBody>
          <a:bodyPr/>
          <a:lstStyle/>
          <a:p>
            <a:pPr marL="514350" indent="-514350">
              <a:lnSpc>
                <a:spcPct val="100000"/>
              </a:lnSpc>
              <a:buFont typeface="+mj-lt"/>
              <a:buAutoNum type="arabicPeriod"/>
            </a:pPr>
            <a:r>
              <a:rPr lang="en-GB" dirty="0"/>
              <a:t>Use your completed </a:t>
            </a:r>
            <a:r>
              <a:rPr lang="en-GB" b="1" dirty="0"/>
              <a:t>Press release preparation worksheet </a:t>
            </a:r>
            <a:r>
              <a:rPr lang="en-GB" dirty="0"/>
              <a:t>to draft a press release using a word processing application. The press release should be no more than 250 words. Email it to your manager (teacher) and </a:t>
            </a:r>
            <a:r>
              <a:rPr lang="en-GB" b="1" dirty="0"/>
              <a:t>two</a:t>
            </a:r>
            <a:r>
              <a:rPr lang="en-GB" dirty="0"/>
              <a:t> peers.</a:t>
            </a:r>
          </a:p>
          <a:p>
            <a:pPr marL="514350" indent="-514350">
              <a:lnSpc>
                <a:spcPct val="100000"/>
              </a:lnSpc>
              <a:buFont typeface="+mj-lt"/>
              <a:buAutoNum type="arabicPeriod"/>
            </a:pPr>
            <a:r>
              <a:rPr lang="en-GB" dirty="0"/>
              <a:t>Peer review </a:t>
            </a:r>
            <a:r>
              <a:rPr lang="en-GB" b="1" dirty="0"/>
              <a:t>two</a:t>
            </a:r>
            <a:r>
              <a:rPr lang="en-GB" dirty="0"/>
              <a:t> press releases using the </a:t>
            </a:r>
            <a:r>
              <a:rPr lang="en-GB" b="1" dirty="0"/>
              <a:t>Peer review feedback forms</a:t>
            </a:r>
            <a:r>
              <a:rPr lang="en-GB" dirty="0"/>
              <a:t> and provide feedback and </a:t>
            </a:r>
            <a:r>
              <a:rPr lang="en-GB" b="1" dirty="0"/>
              <a:t>two</a:t>
            </a:r>
            <a:r>
              <a:rPr lang="en-GB" dirty="0"/>
              <a:t> suggestions for improvements via email. </a:t>
            </a:r>
          </a:p>
          <a:p>
            <a:pPr>
              <a:lnSpc>
                <a:spcPct val="100000"/>
              </a:lnSpc>
            </a:pPr>
            <a:endParaRPr lang="en-GB" dirty="0"/>
          </a:p>
        </p:txBody>
      </p:sp>
      <p:sp>
        <p:nvSpPr>
          <p:cNvPr id="4" name="Footer Placeholder 2">
            <a:extLst>
              <a:ext uri="{FF2B5EF4-FFF2-40B4-BE49-F238E27FC236}">
                <a16:creationId xmlns:a16="http://schemas.microsoft.com/office/drawing/2014/main" id="{DDCE8F94-D11E-2AB1-BA34-F2951177ADB4}"/>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32691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D747-B080-8FBB-0FD0-0AB672C7FA42}"/>
              </a:ext>
            </a:extLst>
          </p:cNvPr>
          <p:cNvSpPr>
            <a:spLocks noGrp="1"/>
          </p:cNvSpPr>
          <p:nvPr>
            <p:ph type="title"/>
          </p:nvPr>
        </p:nvSpPr>
        <p:spPr/>
        <p:txBody>
          <a:bodyPr/>
          <a:lstStyle/>
          <a:p>
            <a:r>
              <a:rPr lang="en-US" b="1" dirty="0">
                <a:cs typeface="Arial"/>
              </a:rPr>
              <a:t>Summary</a:t>
            </a:r>
            <a:endParaRPr lang="en-US" dirty="0"/>
          </a:p>
        </p:txBody>
      </p:sp>
      <p:sp>
        <p:nvSpPr>
          <p:cNvPr id="3" name="Content Placeholder 2">
            <a:extLst>
              <a:ext uri="{FF2B5EF4-FFF2-40B4-BE49-F238E27FC236}">
                <a16:creationId xmlns:a16="http://schemas.microsoft.com/office/drawing/2014/main" id="{5E4A0AD4-7378-6DAF-2C49-D4D79D754CFB}"/>
              </a:ext>
            </a:extLst>
          </p:cNvPr>
          <p:cNvSpPr>
            <a:spLocks noGrp="1"/>
          </p:cNvSpPr>
          <p:nvPr>
            <p:ph idx="1"/>
          </p:nvPr>
        </p:nvSpPr>
        <p:spPr/>
        <p:txBody>
          <a:bodyPr>
            <a:normAutofit/>
          </a:bodyPr>
          <a:lstStyle/>
          <a:p>
            <a:pPr marL="0" indent="0">
              <a:lnSpc>
                <a:spcPct val="100000"/>
              </a:lnSpc>
              <a:buNone/>
            </a:pPr>
            <a:r>
              <a:rPr lang="en-GB" dirty="0"/>
              <a:t>In this lesson, you:</a:t>
            </a:r>
          </a:p>
          <a:p>
            <a:pPr>
              <a:lnSpc>
                <a:spcPct val="100000"/>
              </a:lnSpc>
            </a:pPr>
            <a:r>
              <a:rPr lang="en-GB" dirty="0"/>
              <a:t>researched floodplains and identified at-risk areas</a:t>
            </a:r>
          </a:p>
          <a:p>
            <a:pPr>
              <a:lnSpc>
                <a:spcPct val="100000"/>
              </a:lnSpc>
            </a:pPr>
            <a:r>
              <a:rPr lang="en-GB" dirty="0"/>
              <a:t>learnt about communicating sensitive topics to stakeholders through press releases</a:t>
            </a:r>
          </a:p>
          <a:p>
            <a:pPr>
              <a:lnSpc>
                <a:spcPct val="100000"/>
              </a:lnSpc>
            </a:pPr>
            <a:r>
              <a:rPr lang="en-GB" dirty="0"/>
              <a:t>drafted a press release about proposed flood mitigations and provided feedback</a:t>
            </a:r>
          </a:p>
          <a:p>
            <a:pPr>
              <a:lnSpc>
                <a:spcPct val="100000"/>
              </a:lnSpc>
            </a:pPr>
            <a:r>
              <a:rPr lang="en-GB" dirty="0"/>
              <a:t>used descriptive and persuasive language in a press release. </a:t>
            </a:r>
          </a:p>
          <a:p>
            <a:pPr marL="0" indent="0">
              <a:lnSpc>
                <a:spcPct val="100000"/>
              </a:lnSpc>
              <a:buNone/>
            </a:pPr>
            <a:endParaRPr lang="en-GB" dirty="0"/>
          </a:p>
          <a:p>
            <a:pPr>
              <a:lnSpc>
                <a:spcPct val="100000"/>
              </a:lnSpc>
            </a:pPr>
            <a:endParaRPr lang="en-US" dirty="0"/>
          </a:p>
        </p:txBody>
      </p:sp>
      <p:sp>
        <p:nvSpPr>
          <p:cNvPr id="4" name="Footer Placeholder 2">
            <a:extLst>
              <a:ext uri="{FF2B5EF4-FFF2-40B4-BE49-F238E27FC236}">
                <a16:creationId xmlns:a16="http://schemas.microsoft.com/office/drawing/2014/main" id="{B443BAD5-2DA2-4CA1-2F14-40A106067AFA}"/>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40977389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B93D4-31E0-2435-C6CE-B9296F81E2B8}"/>
              </a:ext>
            </a:extLst>
          </p:cNvPr>
          <p:cNvSpPr>
            <a:spLocks noGrp="1"/>
          </p:cNvSpPr>
          <p:nvPr>
            <p:ph type="title"/>
          </p:nvPr>
        </p:nvSpPr>
        <p:spPr/>
        <p:txBody>
          <a:bodyPr/>
          <a:lstStyle/>
          <a:p>
            <a:r>
              <a:rPr lang="en-GB" b="1" dirty="0"/>
              <a:t>Next steps</a:t>
            </a:r>
          </a:p>
        </p:txBody>
      </p:sp>
      <p:sp>
        <p:nvSpPr>
          <p:cNvPr id="3" name="Content Placeholder 2">
            <a:extLst>
              <a:ext uri="{FF2B5EF4-FFF2-40B4-BE49-F238E27FC236}">
                <a16:creationId xmlns:a16="http://schemas.microsoft.com/office/drawing/2014/main" id="{D06DBA88-22C0-26A9-396A-7FDA2ED67F4D}"/>
              </a:ext>
            </a:extLst>
          </p:cNvPr>
          <p:cNvSpPr>
            <a:spLocks noGrp="1"/>
          </p:cNvSpPr>
          <p:nvPr>
            <p:ph idx="1"/>
          </p:nvPr>
        </p:nvSpPr>
        <p:spPr/>
        <p:txBody>
          <a:bodyPr>
            <a:normAutofit/>
          </a:bodyPr>
          <a:lstStyle/>
          <a:p>
            <a:pPr marL="0" indent="0">
              <a:lnSpc>
                <a:spcPct val="100000"/>
              </a:lnSpc>
              <a:buNone/>
            </a:pPr>
            <a:r>
              <a:rPr lang="en-GB" dirty="0"/>
              <a:t>Adapt the press release for a magazine article that talks about the benefits of the flood defences for the local community. </a:t>
            </a:r>
          </a:p>
        </p:txBody>
      </p:sp>
      <p:sp>
        <p:nvSpPr>
          <p:cNvPr id="4" name="Footer Placeholder 2">
            <a:extLst>
              <a:ext uri="{FF2B5EF4-FFF2-40B4-BE49-F238E27FC236}">
                <a16:creationId xmlns:a16="http://schemas.microsoft.com/office/drawing/2014/main" id="{9E467821-02C9-9AA6-7F82-8F15504CCA49}"/>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3040269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dirty="0">
                <a:cs typeface="Arial" panose="020B0604020202020204" pitchFamily="34" charset="0"/>
              </a:rPr>
              <a:t>05</a:t>
            </a:r>
          </a:p>
        </p:txBody>
      </p:sp>
      <p:sp>
        <p:nvSpPr>
          <p:cNvPr id="3" name="Subtitle 2">
            <a:extLst>
              <a:ext uri="{FF2B5EF4-FFF2-40B4-BE49-F238E27FC236}">
                <a16:creationId xmlns:a16="http://schemas.microsoft.com/office/drawing/2014/main" id="{A39FE6D9-D96B-E748-810E-8BBC981DD009}"/>
              </a:ext>
              <a:ext uri="{C183D7F6-B498-43B3-948B-1728B52AA6E4}">
                <adec:decorative xmlns:adec="http://schemas.microsoft.com/office/drawing/2017/decorative" val="0"/>
              </a:ext>
            </a:extLst>
          </p:cNvPr>
          <p:cNvSpPr>
            <a:spLocks noGrp="1"/>
          </p:cNvSpPr>
          <p:nvPr>
            <p:ph type="subTitle" idx="1"/>
          </p:nvPr>
        </p:nvSpPr>
        <p:spPr/>
        <p:txBody>
          <a:bodyPr anchor="t">
            <a:normAutofit/>
          </a:bodyPr>
          <a:lstStyle/>
          <a:p>
            <a:pPr>
              <a:lnSpc>
                <a:spcPct val="100000"/>
              </a:lnSpc>
            </a:pPr>
            <a:r>
              <a:rPr lang="en-US" dirty="0">
                <a:latin typeface="Arial" panose="020B0604020202020204" pitchFamily="34" charset="0"/>
                <a:cs typeface="Arial" panose="020B0604020202020204" pitchFamily="34" charset="0"/>
              </a:rPr>
              <a:t>Session 5</a:t>
            </a:r>
          </a:p>
          <a:p>
            <a:pPr>
              <a:lnSpc>
                <a:spcPct val="100000"/>
              </a:lnSpc>
            </a:pPr>
            <a:r>
              <a:rPr lang="en-US" dirty="0">
                <a:latin typeface="Arial" panose="020B0604020202020204" pitchFamily="34" charset="0"/>
                <a:cs typeface="Arial" panose="020B0604020202020204" pitchFamily="34" charset="0"/>
              </a:rPr>
              <a:t>Visual communication</a:t>
            </a:r>
          </a:p>
        </p:txBody>
      </p:sp>
    </p:spTree>
    <p:extLst>
      <p:ext uri="{BB962C8B-B14F-4D97-AF65-F5344CB8AC3E}">
        <p14:creationId xmlns:p14="http://schemas.microsoft.com/office/powerpoint/2010/main" val="20284349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63C93-C698-6CD1-DC83-9275E41BBE1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2EA5707-63F2-101C-9C21-A3302F5C9635}"/>
              </a:ext>
            </a:extLst>
          </p:cNvPr>
          <p:cNvSpPr>
            <a:spLocks noGrp="1"/>
          </p:cNvSpPr>
          <p:nvPr>
            <p:ph type="ctrTitle"/>
          </p:nvPr>
        </p:nvSpPr>
        <p:spPr/>
        <p:txBody>
          <a:bodyPr>
            <a:normAutofit/>
          </a:bodyPr>
          <a:lstStyle/>
          <a:p>
            <a:r>
              <a:rPr lang="en-GB" b="1" dirty="0"/>
              <a:t>Visual communication</a:t>
            </a:r>
            <a:endParaRPr b="1" dirty="0"/>
          </a:p>
        </p:txBody>
      </p:sp>
      <p:sp>
        <p:nvSpPr>
          <p:cNvPr id="3" name="Content Placeholder">
            <a:extLst>
              <a:ext uri="{FF2B5EF4-FFF2-40B4-BE49-F238E27FC236}">
                <a16:creationId xmlns:a16="http://schemas.microsoft.com/office/drawing/2014/main" id="{60BCEFE1-ED04-592B-581C-1DF1FCF37815}"/>
              </a:ext>
            </a:extLst>
          </p:cNvPr>
          <p:cNvSpPr>
            <a:spLocks noGrp="1"/>
          </p:cNvSpPr>
          <p:nvPr>
            <p:ph idx="1"/>
          </p:nvPr>
        </p:nvSpPr>
        <p:spPr/>
        <p:txBody>
          <a:bodyPr vert="horz" lIns="91440" tIns="45720" rIns="91440" bIns="45720" rtlCol="0" anchor="t">
            <a:normAutofit/>
          </a:bodyPr>
          <a:lstStyle/>
          <a:p>
            <a:pPr marL="0" lvl="0" indent="0">
              <a:lnSpc>
                <a:spcPct val="100000"/>
              </a:lnSpc>
              <a:buNone/>
            </a:pPr>
            <a:r>
              <a:rPr lang="en-US" dirty="0"/>
              <a:t>By the end of this session, you will be able to:</a:t>
            </a:r>
          </a:p>
          <a:p>
            <a:pPr>
              <a:lnSpc>
                <a:spcPct val="100000"/>
              </a:lnSpc>
            </a:pPr>
            <a:r>
              <a:rPr lang="en-US" dirty="0">
                <a:cs typeface="Arial"/>
              </a:rPr>
              <a:t>identify appropriate uses of AI images in the construction industry</a:t>
            </a:r>
          </a:p>
          <a:p>
            <a:pPr>
              <a:lnSpc>
                <a:spcPct val="100000"/>
              </a:lnSpc>
            </a:pPr>
            <a:r>
              <a:rPr lang="en-US" dirty="0">
                <a:cs typeface="Arial"/>
              </a:rPr>
              <a:t>create a site plan to meet a construction project brief</a:t>
            </a:r>
          </a:p>
          <a:p>
            <a:pPr>
              <a:lnSpc>
                <a:spcPct val="100000"/>
              </a:lnSpc>
            </a:pPr>
            <a:r>
              <a:rPr lang="en-US" dirty="0">
                <a:cs typeface="Arial"/>
              </a:rPr>
              <a:t>communicate key information using visual representation.</a:t>
            </a:r>
          </a:p>
        </p:txBody>
      </p:sp>
      <p:sp>
        <p:nvSpPr>
          <p:cNvPr id="4" name="Footer Placeholder 2">
            <a:extLst>
              <a:ext uri="{FF2B5EF4-FFF2-40B4-BE49-F238E27FC236}">
                <a16:creationId xmlns:a16="http://schemas.microsoft.com/office/drawing/2014/main" id="{8657A695-07DE-1D94-3D68-9D43D41D4455}"/>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3904220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63841-F163-3E02-1CB9-7FA3BE69F811}"/>
              </a:ext>
            </a:extLst>
          </p:cNvPr>
          <p:cNvSpPr>
            <a:spLocks noGrp="1"/>
          </p:cNvSpPr>
          <p:nvPr>
            <p:ph type="title"/>
          </p:nvPr>
        </p:nvSpPr>
        <p:spPr/>
        <p:txBody>
          <a:bodyPr/>
          <a:lstStyle/>
          <a:p>
            <a:r>
              <a:rPr lang="en-GB" b="1" dirty="0"/>
              <a:t>Importance of visual communication in the construction industry</a:t>
            </a:r>
          </a:p>
        </p:txBody>
      </p:sp>
      <p:sp>
        <p:nvSpPr>
          <p:cNvPr id="3" name="Content Placeholder 2">
            <a:extLst>
              <a:ext uri="{FF2B5EF4-FFF2-40B4-BE49-F238E27FC236}">
                <a16:creationId xmlns:a16="http://schemas.microsoft.com/office/drawing/2014/main" id="{50B6DBD0-322C-C730-2D0D-C7D595827FCA}"/>
              </a:ext>
            </a:extLst>
          </p:cNvPr>
          <p:cNvSpPr>
            <a:spLocks noGrp="1"/>
          </p:cNvSpPr>
          <p:nvPr>
            <p:ph idx="1"/>
          </p:nvPr>
        </p:nvSpPr>
        <p:spPr/>
        <p:txBody>
          <a:bodyPr/>
          <a:lstStyle/>
          <a:p>
            <a:pPr marL="0" indent="0">
              <a:lnSpc>
                <a:spcPct val="100000"/>
              </a:lnSpc>
              <a:buNone/>
            </a:pPr>
            <a:r>
              <a:rPr lang="en-GB" dirty="0"/>
              <a:t>Visual communication assists with:</a:t>
            </a:r>
          </a:p>
          <a:p>
            <a:pPr>
              <a:lnSpc>
                <a:spcPct val="100000"/>
              </a:lnSpc>
            </a:pPr>
            <a:r>
              <a:rPr lang="en-GB" dirty="0"/>
              <a:t>project clarity and understanding</a:t>
            </a:r>
          </a:p>
          <a:p>
            <a:pPr>
              <a:lnSpc>
                <a:spcPct val="100000"/>
              </a:lnSpc>
            </a:pPr>
            <a:r>
              <a:rPr lang="en-GB" dirty="0"/>
              <a:t>collaboration and planning</a:t>
            </a:r>
          </a:p>
          <a:p>
            <a:pPr>
              <a:lnSpc>
                <a:spcPct val="100000"/>
              </a:lnSpc>
            </a:pPr>
            <a:r>
              <a:rPr lang="en-GB" dirty="0"/>
              <a:t>decision-making and problem solving</a:t>
            </a:r>
          </a:p>
          <a:p>
            <a:pPr>
              <a:lnSpc>
                <a:spcPct val="100000"/>
              </a:lnSpc>
            </a:pPr>
            <a:r>
              <a:rPr lang="en-GB" dirty="0"/>
              <a:t>safety and compliance</a:t>
            </a:r>
          </a:p>
          <a:p>
            <a:pPr>
              <a:lnSpc>
                <a:spcPct val="100000"/>
              </a:lnSpc>
            </a:pPr>
            <a:r>
              <a:rPr lang="en-GB" dirty="0"/>
              <a:t>measurement and costing</a:t>
            </a:r>
          </a:p>
          <a:p>
            <a:pPr>
              <a:lnSpc>
                <a:spcPct val="100000"/>
              </a:lnSpc>
            </a:pPr>
            <a:r>
              <a:rPr lang="en-GB" dirty="0"/>
              <a:t>accuracy and engineering.</a:t>
            </a:r>
          </a:p>
        </p:txBody>
      </p:sp>
      <p:sp>
        <p:nvSpPr>
          <p:cNvPr id="4" name="Footer Placeholder 2">
            <a:extLst>
              <a:ext uri="{FF2B5EF4-FFF2-40B4-BE49-F238E27FC236}">
                <a16:creationId xmlns:a16="http://schemas.microsoft.com/office/drawing/2014/main" id="{75F2C638-E59A-18FB-CF9D-01EFD1B91ED5}"/>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640928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944B1-58E7-0359-3F97-48B061ECF92C}"/>
              </a:ext>
            </a:extLst>
          </p:cNvPr>
          <p:cNvSpPr>
            <a:spLocks noGrp="1"/>
          </p:cNvSpPr>
          <p:nvPr>
            <p:ph type="title"/>
          </p:nvPr>
        </p:nvSpPr>
        <p:spPr>
          <a:xfrm>
            <a:off x="615458" y="336014"/>
            <a:ext cx="6268770" cy="1536192"/>
          </a:xfrm>
        </p:spPr>
        <p:txBody>
          <a:bodyPr anchor="b">
            <a:normAutofit/>
          </a:bodyPr>
          <a:lstStyle/>
          <a:p>
            <a:r>
              <a:rPr lang="en-GB" b="1" dirty="0"/>
              <a:t>How AI is being used in concept art</a:t>
            </a:r>
          </a:p>
        </p:txBody>
      </p:sp>
      <p:sp>
        <p:nvSpPr>
          <p:cNvPr id="3" name="Content Placeholder 2">
            <a:extLst>
              <a:ext uri="{FF2B5EF4-FFF2-40B4-BE49-F238E27FC236}">
                <a16:creationId xmlns:a16="http://schemas.microsoft.com/office/drawing/2014/main" id="{6D795573-FFB1-6998-FFD4-7FDD14C5FC33}"/>
              </a:ext>
            </a:extLst>
          </p:cNvPr>
          <p:cNvSpPr>
            <a:spLocks noGrp="1"/>
          </p:cNvSpPr>
          <p:nvPr>
            <p:ph idx="1"/>
          </p:nvPr>
        </p:nvSpPr>
        <p:spPr>
          <a:xfrm>
            <a:off x="615458" y="2122714"/>
            <a:ext cx="6268770" cy="4399272"/>
          </a:xfrm>
        </p:spPr>
        <p:txBody>
          <a:bodyPr>
            <a:noAutofit/>
          </a:bodyPr>
          <a:lstStyle/>
          <a:p>
            <a:pPr marL="0" indent="0">
              <a:lnSpc>
                <a:spcPct val="100000"/>
              </a:lnSpc>
              <a:buNone/>
            </a:pPr>
            <a:r>
              <a:rPr lang="en-GB" sz="2400" dirty="0"/>
              <a:t>AI is being used to:</a:t>
            </a:r>
          </a:p>
          <a:p>
            <a:pPr>
              <a:lnSpc>
                <a:spcPct val="100000"/>
              </a:lnSpc>
            </a:pPr>
            <a:r>
              <a:rPr lang="en-GB" sz="2400" dirty="0"/>
              <a:t>create multiple design variations quickly</a:t>
            </a:r>
          </a:p>
          <a:p>
            <a:pPr>
              <a:lnSpc>
                <a:spcPct val="100000"/>
              </a:lnSpc>
            </a:pPr>
            <a:r>
              <a:rPr lang="en-GB" sz="2400" dirty="0"/>
              <a:t>assist in exploring different styles and aesthetics</a:t>
            </a:r>
          </a:p>
          <a:p>
            <a:pPr>
              <a:lnSpc>
                <a:spcPct val="100000"/>
              </a:lnSpc>
            </a:pPr>
            <a:r>
              <a:rPr lang="en-GB" sz="2400" dirty="0"/>
              <a:t>generate 3D models and textures based on inputted parameters.</a:t>
            </a:r>
          </a:p>
          <a:p>
            <a:pPr marL="0" indent="0">
              <a:lnSpc>
                <a:spcPct val="100000"/>
              </a:lnSpc>
              <a:buNone/>
            </a:pPr>
            <a:r>
              <a:rPr lang="en-GB" sz="2400" dirty="0"/>
              <a:t>This image prompt: </a:t>
            </a:r>
            <a:r>
              <a:rPr lang="en-GB" sz="2400" i="1" dirty="0"/>
              <a:t>curves and glass design London skyscraper architecture project, drawing board, combine plans section facade perspective, sharp lines, alcohol markers</a:t>
            </a:r>
            <a:r>
              <a:rPr lang="en-GB" sz="2400" dirty="0"/>
              <a:t>.</a:t>
            </a:r>
          </a:p>
        </p:txBody>
      </p:sp>
      <p:pic>
        <p:nvPicPr>
          <p:cNvPr id="2050" name="Picture 2">
            <a:extLst>
              <a:ext uri="{FF2B5EF4-FFF2-40B4-BE49-F238E27FC236}">
                <a16:creationId xmlns:a16="http://schemas.microsoft.com/office/drawing/2014/main" id="{C54354D9-E776-F1AB-C5B1-47E0FFEDA15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23"/>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F400E8-D9F1-5C3A-7F42-F505F9C3778C}"/>
              </a:ext>
            </a:extLst>
          </p:cNvPr>
          <p:cNvSpPr txBox="1"/>
          <p:nvPr/>
        </p:nvSpPr>
        <p:spPr>
          <a:xfrm>
            <a:off x="4216549" y="6456394"/>
            <a:ext cx="6092456" cy="369332"/>
          </a:xfrm>
          <a:prstGeom prst="rect">
            <a:avLst/>
          </a:prstGeom>
          <a:noFill/>
        </p:spPr>
        <p:txBody>
          <a:bodyPr wrap="square">
            <a:spAutoFit/>
          </a:bodyPr>
          <a:lstStyle/>
          <a:p>
            <a:pPr marL="0" indent="0">
              <a:buNone/>
            </a:pPr>
            <a:r>
              <a:rPr lang="en-GB" sz="1800" dirty="0"/>
              <a:t>Author image</a:t>
            </a:r>
          </a:p>
        </p:txBody>
      </p:sp>
    </p:spTree>
    <p:extLst>
      <p:ext uri="{BB962C8B-B14F-4D97-AF65-F5344CB8AC3E}">
        <p14:creationId xmlns:p14="http://schemas.microsoft.com/office/powerpoint/2010/main" val="19440726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8474-C838-7AEE-A48B-CA628A39E93F}"/>
              </a:ext>
            </a:extLst>
          </p:cNvPr>
          <p:cNvSpPr>
            <a:spLocks noGrp="1"/>
          </p:cNvSpPr>
          <p:nvPr>
            <p:ph type="title"/>
          </p:nvPr>
        </p:nvSpPr>
        <p:spPr/>
        <p:txBody>
          <a:bodyPr/>
          <a:lstStyle/>
          <a:p>
            <a:r>
              <a:rPr lang="en-US" b="1" dirty="0">
                <a:cs typeface="Arial"/>
              </a:rPr>
              <a:t>Group activity</a:t>
            </a:r>
            <a:endParaRPr lang="en-US" dirty="0">
              <a:cs typeface="Arial"/>
            </a:endParaRPr>
          </a:p>
        </p:txBody>
      </p:sp>
      <p:sp>
        <p:nvSpPr>
          <p:cNvPr id="3" name="Content Placeholder 2">
            <a:extLst>
              <a:ext uri="{FF2B5EF4-FFF2-40B4-BE49-F238E27FC236}">
                <a16:creationId xmlns:a16="http://schemas.microsoft.com/office/drawing/2014/main" id="{23648A51-4186-E796-68A3-FCC3D3F49C89}"/>
              </a:ext>
            </a:extLst>
          </p:cNvPr>
          <p:cNvSpPr>
            <a:spLocks noGrp="1"/>
          </p:cNvSpPr>
          <p:nvPr>
            <p:ph idx="1"/>
          </p:nvPr>
        </p:nvSpPr>
        <p:spPr>
          <a:xfrm>
            <a:off x="838200" y="1433738"/>
            <a:ext cx="10515600" cy="4738461"/>
          </a:xfrm>
        </p:spPr>
        <p:txBody>
          <a:bodyPr>
            <a:noAutofit/>
          </a:bodyPr>
          <a:lstStyle/>
          <a:p>
            <a:pPr marL="0" indent="0">
              <a:lnSpc>
                <a:spcPct val="100000"/>
              </a:lnSpc>
              <a:spcBef>
                <a:spcPts val="0"/>
              </a:spcBef>
              <a:buNone/>
            </a:pPr>
            <a:r>
              <a:rPr lang="en-GB" dirty="0"/>
              <a:t>In small groups, review the AI-generated images in the </a:t>
            </a:r>
            <a:r>
              <a:rPr lang="en-GB" b="1" dirty="0"/>
              <a:t>AI concept art handout</a:t>
            </a:r>
            <a:r>
              <a:rPr lang="en-GB" dirty="0"/>
              <a:t>.</a:t>
            </a:r>
          </a:p>
          <a:p>
            <a:pPr marL="0" indent="0">
              <a:lnSpc>
                <a:spcPct val="100000"/>
              </a:lnSpc>
              <a:spcBef>
                <a:spcPts val="0"/>
              </a:spcBef>
              <a:buNone/>
            </a:pPr>
            <a:endParaRPr lang="en-GB" dirty="0"/>
          </a:p>
          <a:p>
            <a:pPr marL="0" indent="0">
              <a:lnSpc>
                <a:spcPct val="100000"/>
              </a:lnSpc>
              <a:spcBef>
                <a:spcPts val="0"/>
              </a:spcBef>
              <a:buNone/>
            </a:pPr>
            <a:r>
              <a:rPr lang="en-GB" dirty="0"/>
              <a:t>Identify and assess key elements that make the images effective or ineffective. </a:t>
            </a:r>
          </a:p>
          <a:p>
            <a:pPr marL="0" indent="0">
              <a:lnSpc>
                <a:spcPct val="100000"/>
              </a:lnSpc>
              <a:spcBef>
                <a:spcPts val="0"/>
              </a:spcBef>
              <a:buNone/>
            </a:pPr>
            <a:endParaRPr lang="en-GB" dirty="0"/>
          </a:p>
          <a:p>
            <a:pPr marL="0" indent="0">
              <a:lnSpc>
                <a:spcPct val="100000"/>
              </a:lnSpc>
              <a:spcBef>
                <a:spcPts val="0"/>
              </a:spcBef>
              <a:buNone/>
            </a:pPr>
            <a:r>
              <a:rPr lang="en-GB" dirty="0"/>
              <a:t>Discuss judgements with the rest of the class.</a:t>
            </a:r>
          </a:p>
          <a:p>
            <a:pPr marL="0" indent="0">
              <a:lnSpc>
                <a:spcPct val="100000"/>
              </a:lnSpc>
              <a:spcBef>
                <a:spcPts val="0"/>
              </a:spcBef>
              <a:buNone/>
            </a:pPr>
            <a:endParaRPr lang="en-GB" dirty="0"/>
          </a:p>
          <a:p>
            <a:pPr marL="0" indent="0">
              <a:lnSpc>
                <a:spcPct val="100000"/>
              </a:lnSpc>
              <a:spcBef>
                <a:spcPts val="0"/>
              </a:spcBef>
              <a:buNone/>
            </a:pPr>
            <a:r>
              <a:rPr lang="en-GB" dirty="0"/>
              <a:t>Create a checklist of key elements of effective visual communications using the </a:t>
            </a:r>
            <a:r>
              <a:rPr lang="en-GB" b="1" dirty="0"/>
              <a:t>Checklist template</a:t>
            </a:r>
            <a:r>
              <a:rPr lang="en-GB" dirty="0"/>
              <a:t>.</a:t>
            </a:r>
          </a:p>
        </p:txBody>
      </p:sp>
      <p:sp>
        <p:nvSpPr>
          <p:cNvPr id="4" name="Footer Placeholder 2">
            <a:extLst>
              <a:ext uri="{FF2B5EF4-FFF2-40B4-BE49-F238E27FC236}">
                <a16:creationId xmlns:a16="http://schemas.microsoft.com/office/drawing/2014/main" id="{C7BAD4CF-C6B2-5000-293D-AEA1A3A71026}"/>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4809847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7374-EE4E-0E5E-D56F-91B46670C8B8}"/>
              </a:ext>
            </a:extLst>
          </p:cNvPr>
          <p:cNvSpPr>
            <a:spLocks noGrp="1"/>
          </p:cNvSpPr>
          <p:nvPr>
            <p:ph type="title"/>
          </p:nvPr>
        </p:nvSpPr>
        <p:spPr>
          <a:xfrm>
            <a:off x="838200" y="144008"/>
            <a:ext cx="10515600" cy="1325563"/>
          </a:xfrm>
        </p:spPr>
        <p:txBody>
          <a:bodyPr/>
          <a:lstStyle/>
          <a:p>
            <a:r>
              <a:rPr lang="en-GB" b="1" dirty="0"/>
              <a:t>Site plans</a:t>
            </a:r>
          </a:p>
        </p:txBody>
      </p:sp>
      <p:sp>
        <p:nvSpPr>
          <p:cNvPr id="3" name="Content Placeholder 2">
            <a:extLst>
              <a:ext uri="{FF2B5EF4-FFF2-40B4-BE49-F238E27FC236}">
                <a16:creationId xmlns:a16="http://schemas.microsoft.com/office/drawing/2014/main" id="{0BAF1B90-DC63-7BF4-C711-DF8828B145B5}"/>
              </a:ext>
            </a:extLst>
          </p:cNvPr>
          <p:cNvSpPr>
            <a:spLocks noGrp="1"/>
          </p:cNvSpPr>
          <p:nvPr>
            <p:ph idx="1"/>
          </p:nvPr>
        </p:nvSpPr>
        <p:spPr>
          <a:xfrm>
            <a:off x="838200" y="1143000"/>
            <a:ext cx="10515600" cy="5033963"/>
          </a:xfrm>
        </p:spPr>
        <p:txBody>
          <a:bodyPr>
            <a:noAutofit/>
          </a:bodyPr>
          <a:lstStyle/>
          <a:p>
            <a:pPr marL="0" indent="0">
              <a:lnSpc>
                <a:spcPct val="100000"/>
              </a:lnSpc>
              <a:spcBef>
                <a:spcPts val="0"/>
              </a:spcBef>
              <a:buNone/>
            </a:pPr>
            <a:r>
              <a:rPr lang="en-GB" dirty="0"/>
              <a:t>Site plans are a tool in landscape architecture for communicating design proposals.</a:t>
            </a:r>
          </a:p>
          <a:p>
            <a:pPr marL="0" indent="0">
              <a:lnSpc>
                <a:spcPct val="100000"/>
              </a:lnSpc>
              <a:spcBef>
                <a:spcPts val="0"/>
              </a:spcBef>
              <a:buNone/>
            </a:pPr>
            <a:r>
              <a:rPr lang="en-GB" dirty="0"/>
              <a:t>They allow designers to layer information and show how different elements of the design relate to each other and the existing site conditions.</a:t>
            </a:r>
          </a:p>
          <a:p>
            <a:pPr marL="0" indent="0">
              <a:lnSpc>
                <a:spcPct val="100000"/>
              </a:lnSpc>
              <a:spcBef>
                <a:spcPts val="0"/>
              </a:spcBef>
              <a:buNone/>
            </a:pPr>
            <a:r>
              <a:rPr lang="en-GB" dirty="0"/>
              <a:t>Site plans typically include:</a:t>
            </a:r>
          </a:p>
          <a:p>
            <a:pPr>
              <a:lnSpc>
                <a:spcPct val="100000"/>
              </a:lnSpc>
              <a:spcBef>
                <a:spcPts val="0"/>
              </a:spcBef>
            </a:pPr>
            <a:r>
              <a:rPr lang="en-GB" dirty="0"/>
              <a:t>existing site plan showing current features, e.g. topography and buildings</a:t>
            </a:r>
          </a:p>
          <a:p>
            <a:pPr>
              <a:lnSpc>
                <a:spcPct val="100000"/>
              </a:lnSpc>
              <a:spcBef>
                <a:spcPts val="0"/>
              </a:spcBef>
            </a:pPr>
            <a:r>
              <a:rPr lang="en-GB" dirty="0"/>
              <a:t>proposed design elements such as hardscaping, planting and structures</a:t>
            </a:r>
          </a:p>
          <a:p>
            <a:pPr>
              <a:lnSpc>
                <a:spcPct val="100000"/>
              </a:lnSpc>
              <a:spcBef>
                <a:spcPts val="0"/>
              </a:spcBef>
            </a:pPr>
            <a:r>
              <a:rPr lang="en-GB" dirty="0"/>
              <a:t>annotations to explain design intent and key features.</a:t>
            </a:r>
          </a:p>
        </p:txBody>
      </p:sp>
      <p:sp>
        <p:nvSpPr>
          <p:cNvPr id="4" name="Footer Placeholder 2">
            <a:extLst>
              <a:ext uri="{FF2B5EF4-FFF2-40B4-BE49-F238E27FC236}">
                <a16:creationId xmlns:a16="http://schemas.microsoft.com/office/drawing/2014/main" id="{5B5A5499-CBE7-F9F7-36F4-AD0F36D3FDA5}"/>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5431151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60F9AE4E-0D9E-A491-2786-DB1470FEBC32}"/>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t="2494" b="22506"/>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21" name="Rectangle 2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73E131-1FCC-871A-5F84-F3F16A34F45A}"/>
              </a:ext>
            </a:extLst>
          </p:cNvPr>
          <p:cNvSpPr>
            <a:spLocks noGrp="1"/>
          </p:cNvSpPr>
          <p:nvPr>
            <p:ph type="title"/>
          </p:nvPr>
        </p:nvSpPr>
        <p:spPr>
          <a:xfrm>
            <a:off x="197670" y="5746071"/>
            <a:ext cx="11225455" cy="852260"/>
          </a:xfrm>
        </p:spPr>
        <p:txBody>
          <a:bodyPr vert="horz" lIns="91440" tIns="45720" rIns="91440" bIns="45720" rtlCol="0" anchor="ctr">
            <a:normAutofit fontScale="90000"/>
          </a:bodyPr>
          <a:lstStyle/>
          <a:p>
            <a:r>
              <a:rPr lang="en-US" b="1" dirty="0"/>
              <a:t>Example of a site plan</a:t>
            </a:r>
            <a:br>
              <a:rPr lang="en-US" sz="1400" b="1" dirty="0"/>
            </a:br>
            <a:r>
              <a:rPr lang="en-US" sz="1200" b="1" dirty="0"/>
              <a:t>© Shropshire Council 2022 </a:t>
            </a:r>
            <a:r>
              <a:rPr lang="en-US" sz="1200" dirty="0"/>
              <a:t>https://shropshire.gov.uk/committee-services/documents/s29512/Appendix%20A%20-%20SDF%20final%20document.pdf</a:t>
            </a:r>
            <a:endParaRPr lang="en-US" sz="1400" b="1" dirty="0"/>
          </a:p>
        </p:txBody>
      </p:sp>
    </p:spTree>
    <p:extLst>
      <p:ext uri="{BB962C8B-B14F-4D97-AF65-F5344CB8AC3E}">
        <p14:creationId xmlns:p14="http://schemas.microsoft.com/office/powerpoint/2010/main" val="4069393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framework for learning highlighting how to adapt communication for different audiences">
            <a:extLst>
              <a:ext uri="{FF2B5EF4-FFF2-40B4-BE49-F238E27FC236}">
                <a16:creationId xmlns:a16="http://schemas.microsoft.com/office/drawing/2014/main" id="{43813306-A057-172B-75F3-A87F465732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5853" y="239462"/>
            <a:ext cx="7940295" cy="5975071"/>
          </a:xfrm>
          <a:prstGeom prst="rect">
            <a:avLst/>
          </a:prstGeom>
        </p:spPr>
      </p:pic>
      <p:sp>
        <p:nvSpPr>
          <p:cNvPr id="2" name="Footer Placeholder 2">
            <a:extLst>
              <a:ext uri="{FF2B5EF4-FFF2-40B4-BE49-F238E27FC236}">
                <a16:creationId xmlns:a16="http://schemas.microsoft.com/office/drawing/2014/main" id="{21D01ACC-55A3-6F86-2467-1D170EA611EE}"/>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6527851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99EA-6E52-541B-171D-A1773FA2AA5F}"/>
              </a:ext>
            </a:extLst>
          </p:cNvPr>
          <p:cNvSpPr>
            <a:spLocks noGrp="1"/>
          </p:cNvSpPr>
          <p:nvPr>
            <p:ph type="title"/>
          </p:nvPr>
        </p:nvSpPr>
        <p:spPr>
          <a:xfrm>
            <a:off x="411480" y="571501"/>
            <a:ext cx="4443154" cy="780781"/>
          </a:xfrm>
        </p:spPr>
        <p:txBody>
          <a:bodyPr anchor="b">
            <a:normAutofit/>
          </a:bodyPr>
          <a:lstStyle/>
          <a:p>
            <a:r>
              <a:rPr lang="en-GB" b="1" dirty="0"/>
              <a:t>Pair activity</a:t>
            </a:r>
          </a:p>
        </p:txBody>
      </p:sp>
      <p:sp>
        <p:nvSpPr>
          <p:cNvPr id="3" name="Content Placeholder 2">
            <a:extLst>
              <a:ext uri="{FF2B5EF4-FFF2-40B4-BE49-F238E27FC236}">
                <a16:creationId xmlns:a16="http://schemas.microsoft.com/office/drawing/2014/main" id="{355026BD-8FF3-BE2F-C859-477E1379A167}"/>
              </a:ext>
            </a:extLst>
          </p:cNvPr>
          <p:cNvSpPr>
            <a:spLocks noGrp="1"/>
          </p:cNvSpPr>
          <p:nvPr>
            <p:ph idx="1"/>
          </p:nvPr>
        </p:nvSpPr>
        <p:spPr>
          <a:xfrm>
            <a:off x="411480" y="1493348"/>
            <a:ext cx="4443154" cy="5203665"/>
          </a:xfrm>
        </p:spPr>
        <p:txBody>
          <a:bodyPr>
            <a:normAutofit/>
          </a:bodyPr>
          <a:lstStyle/>
          <a:p>
            <a:pPr marL="0" indent="0">
              <a:lnSpc>
                <a:spcPct val="100000"/>
              </a:lnSpc>
              <a:buNone/>
            </a:pPr>
            <a:r>
              <a:rPr lang="en-GB" dirty="0"/>
              <a:t>Work in pairs to:</a:t>
            </a:r>
          </a:p>
          <a:p>
            <a:pPr>
              <a:lnSpc>
                <a:spcPct val="100000"/>
              </a:lnSpc>
            </a:pPr>
            <a:r>
              <a:rPr lang="en-GB" dirty="0"/>
              <a:t>review the </a:t>
            </a:r>
            <a:r>
              <a:rPr lang="en-GB" b="1" dirty="0"/>
              <a:t>Project details handout</a:t>
            </a:r>
            <a:endParaRPr lang="en-GB" dirty="0"/>
          </a:p>
          <a:p>
            <a:pPr>
              <a:lnSpc>
                <a:spcPct val="100000"/>
              </a:lnSpc>
            </a:pPr>
            <a:r>
              <a:rPr lang="en-GB" dirty="0"/>
              <a:t>sketch ideas for the proposed regeneration development</a:t>
            </a:r>
          </a:p>
          <a:p>
            <a:pPr>
              <a:lnSpc>
                <a:spcPct val="100000"/>
              </a:lnSpc>
            </a:pPr>
            <a:r>
              <a:rPr lang="en-GB" dirty="0"/>
              <a:t>use the completed </a:t>
            </a:r>
            <a:r>
              <a:rPr lang="en-GB" b="1" dirty="0"/>
              <a:t>Checklist template</a:t>
            </a:r>
            <a:r>
              <a:rPr lang="en-GB" dirty="0"/>
              <a:t> to review the sketch.</a:t>
            </a:r>
          </a:p>
          <a:p>
            <a:pPr marL="0" indent="0">
              <a:lnSpc>
                <a:spcPct val="100000"/>
              </a:lnSpc>
              <a:buNone/>
            </a:pPr>
            <a:endParaRPr lang="en-GB" dirty="0"/>
          </a:p>
        </p:txBody>
      </p:sp>
      <p:pic>
        <p:nvPicPr>
          <p:cNvPr id="4" name="Picture 3">
            <a:extLst>
              <a:ext uri="{FF2B5EF4-FFF2-40B4-BE49-F238E27FC236}">
                <a16:creationId xmlns:a16="http://schemas.microsoft.com/office/drawing/2014/main" id="{7373A73C-8794-358C-79A6-16495BBC2B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85816" y="1493348"/>
            <a:ext cx="6440424" cy="3815950"/>
          </a:xfrm>
          <a:prstGeom prst="rect">
            <a:avLst/>
          </a:prstGeom>
        </p:spPr>
      </p:pic>
      <p:sp>
        <p:nvSpPr>
          <p:cNvPr id="5" name="TextBox 4">
            <a:extLst>
              <a:ext uri="{FF2B5EF4-FFF2-40B4-BE49-F238E27FC236}">
                <a16:creationId xmlns:a16="http://schemas.microsoft.com/office/drawing/2014/main" id="{F8F3992C-4578-DE91-DB98-D7D6C33A9B69}"/>
              </a:ext>
            </a:extLst>
          </p:cNvPr>
          <p:cNvSpPr txBox="1"/>
          <p:nvPr/>
        </p:nvSpPr>
        <p:spPr>
          <a:xfrm>
            <a:off x="5926321" y="5364652"/>
            <a:ext cx="5854199" cy="246221"/>
          </a:xfrm>
          <a:prstGeom prst="rect">
            <a:avLst/>
          </a:prstGeom>
          <a:noFill/>
        </p:spPr>
        <p:txBody>
          <a:bodyPr wrap="square" rtlCol="0">
            <a:spAutoFit/>
          </a:bodyPr>
          <a:lstStyle/>
          <a:p>
            <a:pPr algn="r"/>
            <a:r>
              <a:rPr lang="en-GB" sz="1000" dirty="0"/>
              <a:t>Worthing East Seafront © Google Maps 2024</a:t>
            </a:r>
          </a:p>
        </p:txBody>
      </p:sp>
      <p:sp>
        <p:nvSpPr>
          <p:cNvPr id="6" name="Footer Placeholder 2">
            <a:extLst>
              <a:ext uri="{FF2B5EF4-FFF2-40B4-BE49-F238E27FC236}">
                <a16:creationId xmlns:a16="http://schemas.microsoft.com/office/drawing/2014/main" id="{BEC6D34E-2D31-2290-9307-A3602A8F4ABC}"/>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3511044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93CF9-3EA0-7D0E-B59E-37FE4BF60FFD}"/>
              </a:ext>
            </a:extLst>
          </p:cNvPr>
          <p:cNvSpPr>
            <a:spLocks noGrp="1"/>
          </p:cNvSpPr>
          <p:nvPr>
            <p:ph type="title"/>
          </p:nvPr>
        </p:nvSpPr>
        <p:spPr/>
        <p:txBody>
          <a:bodyPr/>
          <a:lstStyle/>
          <a:p>
            <a:r>
              <a:rPr lang="en-GB" b="1" dirty="0"/>
              <a:t>Independent activity</a:t>
            </a:r>
          </a:p>
        </p:txBody>
      </p:sp>
      <p:sp>
        <p:nvSpPr>
          <p:cNvPr id="3" name="Content Placeholder 2">
            <a:extLst>
              <a:ext uri="{FF2B5EF4-FFF2-40B4-BE49-F238E27FC236}">
                <a16:creationId xmlns:a16="http://schemas.microsoft.com/office/drawing/2014/main" id="{47EC5B11-6950-871B-E2F7-668BDBF13A99}"/>
              </a:ext>
            </a:extLst>
          </p:cNvPr>
          <p:cNvSpPr>
            <a:spLocks noGrp="1"/>
          </p:cNvSpPr>
          <p:nvPr>
            <p:ph idx="1"/>
          </p:nvPr>
        </p:nvSpPr>
        <p:spPr/>
        <p:txBody>
          <a:bodyPr>
            <a:normAutofit/>
          </a:bodyPr>
          <a:lstStyle/>
          <a:p>
            <a:pPr marL="0" indent="0">
              <a:lnSpc>
                <a:spcPct val="100000"/>
              </a:lnSpc>
              <a:buNone/>
            </a:pPr>
            <a:r>
              <a:rPr lang="en-GB" dirty="0"/>
              <a:t>Use the A3 plan outline in your </a:t>
            </a:r>
            <a:r>
              <a:rPr lang="en-GB" b="1" dirty="0"/>
              <a:t>Project details handout</a:t>
            </a:r>
            <a:r>
              <a:rPr lang="en-GB" dirty="0"/>
              <a:t> to draw your final landscape design for Worthing East Seafront.</a:t>
            </a:r>
          </a:p>
          <a:p>
            <a:pPr marL="0" indent="0">
              <a:lnSpc>
                <a:spcPct val="100000"/>
              </a:lnSpc>
              <a:buNone/>
            </a:pPr>
            <a:r>
              <a:rPr lang="en-GB" dirty="0"/>
              <a:t>Use rulers and coloured pens to ensure accuracy and bring your designs to life.</a:t>
            </a:r>
          </a:p>
          <a:p>
            <a:pPr marL="0" indent="0">
              <a:lnSpc>
                <a:spcPct val="100000"/>
              </a:lnSpc>
              <a:buNone/>
            </a:pPr>
            <a:endParaRPr lang="en-GB" dirty="0"/>
          </a:p>
          <a:p>
            <a:pPr marL="0" indent="0">
              <a:lnSpc>
                <a:spcPct val="100000"/>
              </a:lnSpc>
              <a:buNone/>
            </a:pPr>
            <a:endParaRPr lang="en-GB" sz="3600" dirty="0"/>
          </a:p>
        </p:txBody>
      </p:sp>
      <p:sp>
        <p:nvSpPr>
          <p:cNvPr id="4" name="Footer Placeholder 2">
            <a:extLst>
              <a:ext uri="{FF2B5EF4-FFF2-40B4-BE49-F238E27FC236}">
                <a16:creationId xmlns:a16="http://schemas.microsoft.com/office/drawing/2014/main" id="{696FCDEE-C27B-00FB-4DCD-72CF1349480A}"/>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8152755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9C62A-7C31-F809-DB65-302F498C11C2}"/>
              </a:ext>
            </a:extLst>
          </p:cNvPr>
          <p:cNvSpPr>
            <a:spLocks noGrp="1"/>
          </p:cNvSpPr>
          <p:nvPr>
            <p:ph type="title"/>
          </p:nvPr>
        </p:nvSpPr>
        <p:spPr/>
        <p:txBody>
          <a:bodyPr/>
          <a:lstStyle/>
          <a:p>
            <a:r>
              <a:rPr lang="en-GB" b="1" dirty="0"/>
              <a:t>Present designs</a:t>
            </a:r>
          </a:p>
        </p:txBody>
      </p:sp>
      <p:sp>
        <p:nvSpPr>
          <p:cNvPr id="3" name="Content Placeholder 2">
            <a:extLst>
              <a:ext uri="{FF2B5EF4-FFF2-40B4-BE49-F238E27FC236}">
                <a16:creationId xmlns:a16="http://schemas.microsoft.com/office/drawing/2014/main" id="{D092CFA9-AB17-E150-87B4-AD93B32A25D4}"/>
              </a:ext>
            </a:extLst>
          </p:cNvPr>
          <p:cNvSpPr>
            <a:spLocks noGrp="1"/>
          </p:cNvSpPr>
          <p:nvPr>
            <p:ph idx="1"/>
          </p:nvPr>
        </p:nvSpPr>
        <p:spPr/>
        <p:txBody>
          <a:bodyPr>
            <a:normAutofit/>
          </a:bodyPr>
          <a:lstStyle/>
          <a:p>
            <a:pPr marL="0" indent="0">
              <a:lnSpc>
                <a:spcPct val="100000"/>
              </a:lnSpc>
              <a:buNone/>
            </a:pPr>
            <a:r>
              <a:rPr lang="en-GB" dirty="0"/>
              <a:t>Circulate and look at each design. </a:t>
            </a:r>
          </a:p>
          <a:p>
            <a:pPr marL="0" indent="0">
              <a:lnSpc>
                <a:spcPct val="100000"/>
              </a:lnSpc>
              <a:buNone/>
            </a:pPr>
            <a:endParaRPr lang="en-GB" dirty="0"/>
          </a:p>
          <a:p>
            <a:pPr marL="0" indent="0">
              <a:lnSpc>
                <a:spcPct val="100000"/>
              </a:lnSpc>
              <a:buNone/>
            </a:pPr>
            <a:r>
              <a:rPr lang="en-GB" dirty="0"/>
              <a:t>Assess:</a:t>
            </a:r>
          </a:p>
          <a:p>
            <a:pPr>
              <a:lnSpc>
                <a:spcPct val="100000"/>
              </a:lnSpc>
            </a:pPr>
            <a:r>
              <a:rPr lang="en-GB" dirty="0"/>
              <a:t>how well each design communicates the artist’s intentions</a:t>
            </a:r>
          </a:p>
          <a:p>
            <a:pPr>
              <a:lnSpc>
                <a:spcPct val="100000"/>
              </a:lnSpc>
            </a:pPr>
            <a:r>
              <a:rPr lang="en-US" dirty="0">
                <a:cs typeface="Arial"/>
              </a:rPr>
              <a:t>how well the plan communicates key information using visual representation.</a:t>
            </a:r>
            <a:endParaRPr lang="en-GB" dirty="0"/>
          </a:p>
          <a:p>
            <a:pPr marL="0" indent="0">
              <a:lnSpc>
                <a:spcPct val="100000"/>
              </a:lnSpc>
              <a:buNone/>
            </a:pPr>
            <a:endParaRPr lang="en-GB" dirty="0"/>
          </a:p>
          <a:p>
            <a:pPr marL="0" indent="0">
              <a:lnSpc>
                <a:spcPct val="100000"/>
              </a:lnSpc>
              <a:buNone/>
            </a:pPr>
            <a:r>
              <a:rPr lang="en-GB" dirty="0"/>
              <a:t>Provide feedback on peers’ designs.</a:t>
            </a:r>
          </a:p>
        </p:txBody>
      </p:sp>
      <p:sp>
        <p:nvSpPr>
          <p:cNvPr id="4" name="Footer Placeholder 2">
            <a:extLst>
              <a:ext uri="{FF2B5EF4-FFF2-40B4-BE49-F238E27FC236}">
                <a16:creationId xmlns:a16="http://schemas.microsoft.com/office/drawing/2014/main" id="{73F35574-1D60-FA51-020A-1B61A1952C20}"/>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124743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D747-B080-8FBB-0FD0-0AB672C7FA42}"/>
              </a:ext>
            </a:extLst>
          </p:cNvPr>
          <p:cNvSpPr>
            <a:spLocks noGrp="1"/>
          </p:cNvSpPr>
          <p:nvPr>
            <p:ph type="title"/>
          </p:nvPr>
        </p:nvSpPr>
        <p:spPr/>
        <p:txBody>
          <a:bodyPr/>
          <a:lstStyle/>
          <a:p>
            <a:r>
              <a:rPr lang="en-US" b="1" dirty="0">
                <a:cs typeface="Arial"/>
              </a:rPr>
              <a:t>Summary</a:t>
            </a:r>
            <a:endParaRPr lang="en-US" dirty="0"/>
          </a:p>
        </p:txBody>
      </p:sp>
      <p:sp>
        <p:nvSpPr>
          <p:cNvPr id="3" name="Content Placeholder 2">
            <a:extLst>
              <a:ext uri="{FF2B5EF4-FFF2-40B4-BE49-F238E27FC236}">
                <a16:creationId xmlns:a16="http://schemas.microsoft.com/office/drawing/2014/main" id="{5E4A0AD4-7378-6DAF-2C49-D4D79D754CFB}"/>
              </a:ext>
            </a:extLst>
          </p:cNvPr>
          <p:cNvSpPr>
            <a:spLocks noGrp="1"/>
          </p:cNvSpPr>
          <p:nvPr>
            <p:ph idx="1"/>
          </p:nvPr>
        </p:nvSpPr>
        <p:spPr/>
        <p:txBody>
          <a:bodyPr>
            <a:normAutofit/>
          </a:bodyPr>
          <a:lstStyle/>
          <a:p>
            <a:pPr marL="0" indent="0">
              <a:lnSpc>
                <a:spcPct val="100000"/>
              </a:lnSpc>
              <a:buNone/>
            </a:pPr>
            <a:r>
              <a:rPr lang="en-GB" dirty="0"/>
              <a:t>In this lesson, you:</a:t>
            </a:r>
          </a:p>
          <a:p>
            <a:pPr>
              <a:lnSpc>
                <a:spcPct val="100000"/>
              </a:lnSpc>
            </a:pPr>
            <a:r>
              <a:rPr lang="en-GB" dirty="0"/>
              <a:t>learnt that visual communication is important in landscape architecture</a:t>
            </a:r>
          </a:p>
          <a:p>
            <a:pPr>
              <a:lnSpc>
                <a:spcPct val="100000"/>
              </a:lnSpc>
            </a:pPr>
            <a:r>
              <a:rPr lang="en-GB" dirty="0"/>
              <a:t>explored how site plans are key for presenting landscape design proposals effectively</a:t>
            </a:r>
          </a:p>
          <a:p>
            <a:pPr>
              <a:lnSpc>
                <a:spcPct val="100000"/>
              </a:lnSpc>
            </a:pPr>
            <a:r>
              <a:rPr lang="en-GB" dirty="0"/>
              <a:t>explained that good visual communication helps landscape architects successfully share their design vision with clients and stakeholders.</a:t>
            </a:r>
            <a:endParaRPr lang="en-US" dirty="0"/>
          </a:p>
        </p:txBody>
      </p:sp>
      <p:sp>
        <p:nvSpPr>
          <p:cNvPr id="4" name="Footer Placeholder 2">
            <a:extLst>
              <a:ext uri="{FF2B5EF4-FFF2-40B4-BE49-F238E27FC236}">
                <a16:creationId xmlns:a16="http://schemas.microsoft.com/office/drawing/2014/main" id="{3D63ED37-5E00-7DC1-B7C7-DB8E1FB72A1B}"/>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5903278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F22E-6687-1FB1-4F99-5E369DFB35D3}"/>
              </a:ext>
            </a:extLst>
          </p:cNvPr>
          <p:cNvSpPr>
            <a:spLocks noGrp="1"/>
          </p:cNvSpPr>
          <p:nvPr>
            <p:ph type="title"/>
          </p:nvPr>
        </p:nvSpPr>
        <p:spPr/>
        <p:txBody>
          <a:bodyPr/>
          <a:lstStyle/>
          <a:p>
            <a:r>
              <a:rPr lang="en-GB" b="1" dirty="0"/>
              <a:t>Next steps</a:t>
            </a:r>
          </a:p>
        </p:txBody>
      </p:sp>
      <p:sp>
        <p:nvSpPr>
          <p:cNvPr id="3" name="Content Placeholder 2">
            <a:extLst>
              <a:ext uri="{FF2B5EF4-FFF2-40B4-BE49-F238E27FC236}">
                <a16:creationId xmlns:a16="http://schemas.microsoft.com/office/drawing/2014/main" id="{B01819DC-B93E-CE1F-8639-B1EDBB91DF35}"/>
              </a:ext>
            </a:extLst>
          </p:cNvPr>
          <p:cNvSpPr>
            <a:spLocks noGrp="1"/>
          </p:cNvSpPr>
          <p:nvPr>
            <p:ph idx="1"/>
          </p:nvPr>
        </p:nvSpPr>
        <p:spPr/>
        <p:txBody>
          <a:bodyPr/>
          <a:lstStyle/>
          <a:p>
            <a:pPr marL="0" indent="0">
              <a:lnSpc>
                <a:spcPct val="100000"/>
              </a:lnSpc>
              <a:buNone/>
            </a:pPr>
            <a:r>
              <a:rPr lang="en-GB" dirty="0"/>
              <a:t>Reflect on the site plan design. </a:t>
            </a:r>
          </a:p>
          <a:p>
            <a:pPr marL="0" indent="0">
              <a:lnSpc>
                <a:spcPct val="100000"/>
              </a:lnSpc>
              <a:buNone/>
            </a:pPr>
            <a:endParaRPr lang="en-GB" dirty="0"/>
          </a:p>
          <a:p>
            <a:pPr marL="0" indent="0">
              <a:lnSpc>
                <a:spcPct val="100000"/>
              </a:lnSpc>
              <a:buNone/>
            </a:pPr>
            <a:r>
              <a:rPr lang="en-GB" dirty="0"/>
              <a:t>Identify three areas of improvement.</a:t>
            </a:r>
          </a:p>
          <a:p>
            <a:pPr marL="0" indent="0">
              <a:lnSpc>
                <a:spcPct val="100000"/>
              </a:lnSpc>
              <a:buNone/>
            </a:pPr>
            <a:endParaRPr lang="en-GB" dirty="0"/>
          </a:p>
          <a:p>
            <a:pPr marL="0" indent="0">
              <a:lnSpc>
                <a:spcPct val="100000"/>
              </a:lnSpc>
              <a:buNone/>
            </a:pPr>
            <a:r>
              <a:rPr lang="en-GB" dirty="0"/>
              <a:t>Update site plan, taking account of areas of improvement. </a:t>
            </a:r>
          </a:p>
          <a:p>
            <a:pPr marL="0" indent="0">
              <a:lnSpc>
                <a:spcPct val="100000"/>
              </a:lnSpc>
              <a:buNone/>
            </a:pPr>
            <a:endParaRPr lang="en-GB" dirty="0"/>
          </a:p>
          <a:p>
            <a:pPr marL="0" indent="0">
              <a:lnSpc>
                <a:spcPct val="100000"/>
              </a:lnSpc>
              <a:buNone/>
            </a:pPr>
            <a:endParaRPr lang="en-GB" dirty="0"/>
          </a:p>
        </p:txBody>
      </p:sp>
      <p:sp>
        <p:nvSpPr>
          <p:cNvPr id="4" name="Footer Placeholder 2">
            <a:extLst>
              <a:ext uri="{FF2B5EF4-FFF2-40B4-BE49-F238E27FC236}">
                <a16:creationId xmlns:a16="http://schemas.microsoft.com/office/drawing/2014/main" id="{3BC8FC6C-C347-5FE4-C520-7FD8BB3EA7C7}"/>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5483292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dirty="0">
                <a:cs typeface="Arial" panose="020B0604020202020204" pitchFamily="34" charset="0"/>
              </a:rPr>
              <a:t>06</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chor="t">
            <a:normAutofit fontScale="70000" lnSpcReduction="20000"/>
          </a:bodyPr>
          <a:lstStyle/>
          <a:p>
            <a:pPr>
              <a:lnSpc>
                <a:spcPct val="120000"/>
              </a:lnSpc>
            </a:pPr>
            <a:r>
              <a:rPr lang="en-US" dirty="0">
                <a:latin typeface="Arial" panose="020B0604020202020204" pitchFamily="34" charset="0"/>
                <a:cs typeface="Arial" panose="020B0604020202020204" pitchFamily="34" charset="0"/>
              </a:rPr>
              <a:t>Session 6</a:t>
            </a:r>
          </a:p>
          <a:p>
            <a:pPr>
              <a:lnSpc>
                <a:spcPct val="120000"/>
              </a:lnSpc>
            </a:pPr>
            <a:r>
              <a:rPr lang="en-US" dirty="0">
                <a:latin typeface="Arial" panose="020B0604020202020204" pitchFamily="34" charset="0"/>
                <a:cs typeface="Arial" panose="020B0604020202020204" pitchFamily="34" charset="0"/>
              </a:rPr>
              <a:t>Adapting visual communication</a:t>
            </a:r>
          </a:p>
        </p:txBody>
      </p:sp>
    </p:spTree>
    <p:extLst>
      <p:ext uri="{BB962C8B-B14F-4D97-AF65-F5344CB8AC3E}">
        <p14:creationId xmlns:p14="http://schemas.microsoft.com/office/powerpoint/2010/main" val="32386989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3511E9-6A33-9A05-33FB-006B29E01A4B}"/>
              </a:ext>
            </a:extLst>
          </p:cNvPr>
          <p:cNvSpPr>
            <a:spLocks noGrp="1"/>
          </p:cNvSpPr>
          <p:nvPr>
            <p:ph type="title"/>
          </p:nvPr>
        </p:nvSpPr>
        <p:spPr/>
        <p:txBody>
          <a:bodyPr/>
          <a:lstStyle/>
          <a:p>
            <a:r>
              <a:rPr lang="en-GB" b="1" dirty="0"/>
              <a:t>Adapting visual communication</a:t>
            </a:r>
          </a:p>
        </p:txBody>
      </p:sp>
      <p:sp>
        <p:nvSpPr>
          <p:cNvPr id="5" name="Content Placeholder 4">
            <a:extLst>
              <a:ext uri="{FF2B5EF4-FFF2-40B4-BE49-F238E27FC236}">
                <a16:creationId xmlns:a16="http://schemas.microsoft.com/office/drawing/2014/main" id="{9AB70A55-6AF1-AEAC-0682-162DC844B8CB}"/>
              </a:ext>
            </a:extLst>
          </p:cNvPr>
          <p:cNvSpPr>
            <a:spLocks noGrp="1"/>
          </p:cNvSpPr>
          <p:nvPr>
            <p:ph idx="1"/>
          </p:nvPr>
        </p:nvSpPr>
        <p:spPr/>
        <p:txBody>
          <a:bodyPr/>
          <a:lstStyle/>
          <a:p>
            <a:pPr marL="0" indent="0">
              <a:lnSpc>
                <a:spcPct val="100000"/>
              </a:lnSpc>
              <a:buNone/>
            </a:pPr>
            <a:r>
              <a:rPr lang="en-GB" dirty="0"/>
              <a:t>By the end of this session, you will be able to:</a:t>
            </a:r>
          </a:p>
          <a:p>
            <a:pPr>
              <a:lnSpc>
                <a:spcPct val="100000"/>
              </a:lnSpc>
            </a:pPr>
            <a:r>
              <a:rPr lang="en-GB" dirty="0"/>
              <a:t>select appropriate conventions for visual communications for different target audiences</a:t>
            </a:r>
          </a:p>
          <a:p>
            <a:pPr>
              <a:lnSpc>
                <a:spcPct val="100000"/>
              </a:lnSpc>
            </a:pPr>
            <a:r>
              <a:rPr lang="en-GB" dirty="0"/>
              <a:t>adapt visual communications for different target audiences.</a:t>
            </a:r>
          </a:p>
        </p:txBody>
      </p:sp>
      <p:sp>
        <p:nvSpPr>
          <p:cNvPr id="2" name="Footer Placeholder 2">
            <a:extLst>
              <a:ext uri="{FF2B5EF4-FFF2-40B4-BE49-F238E27FC236}">
                <a16:creationId xmlns:a16="http://schemas.microsoft.com/office/drawing/2014/main" id="{69C63E4F-6F00-79E6-866D-51B8A747DCB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5091954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p:txBody>
          <a:bodyPr/>
          <a:lstStyle/>
          <a:p>
            <a:r>
              <a:rPr lang="en-US" b="1" dirty="0"/>
              <a:t>Project stakeholders in construction</a:t>
            </a:r>
          </a:p>
        </p:txBody>
      </p:sp>
      <p:sp>
        <p:nvSpPr>
          <p:cNvPr id="3" name="Content Placeholder"/>
          <p:cNvSpPr>
            <a:spLocks noGrp="1"/>
          </p:cNvSpPr>
          <p:nvPr>
            <p:ph idx="1"/>
          </p:nvPr>
        </p:nvSpPr>
        <p:spPr/>
        <p:txBody>
          <a:bodyPr/>
          <a:lstStyle/>
          <a:p>
            <a:pPr lvl="0">
              <a:lnSpc>
                <a:spcPct val="100000"/>
              </a:lnSpc>
            </a:pPr>
            <a:r>
              <a:rPr lang="en-GB" dirty="0"/>
              <a:t>project owner or client</a:t>
            </a:r>
          </a:p>
          <a:p>
            <a:pPr lvl="0">
              <a:lnSpc>
                <a:spcPct val="100000"/>
              </a:lnSpc>
            </a:pPr>
            <a:r>
              <a:rPr lang="en-GB" dirty="0"/>
              <a:t>architects and designers</a:t>
            </a:r>
          </a:p>
          <a:p>
            <a:pPr lvl="0">
              <a:lnSpc>
                <a:spcPct val="100000"/>
              </a:lnSpc>
            </a:pPr>
            <a:r>
              <a:rPr lang="en-GB" dirty="0"/>
              <a:t>engineers</a:t>
            </a:r>
          </a:p>
          <a:p>
            <a:pPr lvl="0">
              <a:lnSpc>
                <a:spcPct val="100000"/>
              </a:lnSpc>
            </a:pPr>
            <a:r>
              <a:rPr lang="en-GB" dirty="0"/>
              <a:t>construction managers and contractors</a:t>
            </a:r>
          </a:p>
          <a:p>
            <a:pPr lvl="0">
              <a:lnSpc>
                <a:spcPct val="100000"/>
              </a:lnSpc>
            </a:pPr>
            <a:r>
              <a:rPr lang="en-GB" dirty="0"/>
              <a:t>subcontractors and suppliers</a:t>
            </a:r>
          </a:p>
          <a:p>
            <a:pPr lvl="0">
              <a:lnSpc>
                <a:spcPct val="100000"/>
              </a:lnSpc>
            </a:pPr>
            <a:r>
              <a:rPr lang="en-GB" dirty="0"/>
              <a:t>local government and regulatory agencies.</a:t>
            </a:r>
          </a:p>
          <a:p>
            <a:pPr lvl="0">
              <a:lnSpc>
                <a:spcPct val="100000"/>
              </a:lnSpc>
            </a:pPr>
            <a:endParaRPr lang="en-GB" dirty="0"/>
          </a:p>
        </p:txBody>
      </p:sp>
      <p:sp>
        <p:nvSpPr>
          <p:cNvPr id="4" name="Footer Placeholder 2">
            <a:extLst>
              <a:ext uri="{FF2B5EF4-FFF2-40B4-BE49-F238E27FC236}">
                <a16:creationId xmlns:a16="http://schemas.microsoft.com/office/drawing/2014/main" id="{C77B1F74-DB07-AE2E-E984-04604E0B1E6C}"/>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41458330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B774C-6396-3579-CF2B-6E843D0DCEC8}"/>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04CAB64-6419-9D09-667E-1D3372347364}"/>
              </a:ext>
            </a:extLst>
          </p:cNvPr>
          <p:cNvSpPr>
            <a:spLocks noGrp="1"/>
          </p:cNvSpPr>
          <p:nvPr>
            <p:ph type="ctrTitle"/>
          </p:nvPr>
        </p:nvSpPr>
        <p:spPr/>
        <p:txBody>
          <a:bodyPr/>
          <a:lstStyle/>
          <a:p>
            <a:r>
              <a:rPr lang="en-US" b="1" dirty="0"/>
              <a:t>Affected stakeholders</a:t>
            </a:r>
          </a:p>
        </p:txBody>
      </p:sp>
      <p:sp>
        <p:nvSpPr>
          <p:cNvPr id="3" name="Content Placeholder">
            <a:extLst>
              <a:ext uri="{FF2B5EF4-FFF2-40B4-BE49-F238E27FC236}">
                <a16:creationId xmlns:a16="http://schemas.microsoft.com/office/drawing/2014/main" id="{49203EC2-6A57-E75B-A471-C7200E45BD68}"/>
              </a:ext>
            </a:extLst>
          </p:cNvPr>
          <p:cNvSpPr>
            <a:spLocks noGrp="1"/>
          </p:cNvSpPr>
          <p:nvPr>
            <p:ph idx="1"/>
          </p:nvPr>
        </p:nvSpPr>
        <p:spPr/>
        <p:txBody>
          <a:bodyPr/>
          <a:lstStyle/>
          <a:p>
            <a:pPr lvl="0">
              <a:lnSpc>
                <a:spcPct val="100000"/>
              </a:lnSpc>
            </a:pPr>
            <a:r>
              <a:rPr lang="en-GB" dirty="0"/>
              <a:t>local businesses</a:t>
            </a:r>
          </a:p>
          <a:p>
            <a:pPr lvl="0">
              <a:lnSpc>
                <a:spcPct val="100000"/>
              </a:lnSpc>
            </a:pPr>
            <a:r>
              <a:rPr lang="en-GB" dirty="0"/>
              <a:t>residents</a:t>
            </a:r>
          </a:p>
          <a:p>
            <a:pPr lvl="0">
              <a:lnSpc>
                <a:spcPct val="100000"/>
              </a:lnSpc>
            </a:pPr>
            <a:r>
              <a:rPr lang="en-GB" dirty="0"/>
              <a:t>visitors and tourists</a:t>
            </a:r>
          </a:p>
          <a:p>
            <a:pPr lvl="0">
              <a:lnSpc>
                <a:spcPct val="100000"/>
              </a:lnSpc>
            </a:pPr>
            <a:r>
              <a:rPr lang="en-GB" dirty="0"/>
              <a:t>end users.</a:t>
            </a:r>
          </a:p>
          <a:p>
            <a:pPr lvl="0">
              <a:lnSpc>
                <a:spcPct val="100000"/>
              </a:lnSpc>
            </a:pPr>
            <a:endParaRPr lang="en-GB" dirty="0"/>
          </a:p>
          <a:p>
            <a:pPr marL="0" indent="0">
              <a:lnSpc>
                <a:spcPct val="100000"/>
              </a:lnSpc>
              <a:buNone/>
            </a:pPr>
            <a:endParaRPr lang="en-US" dirty="0"/>
          </a:p>
        </p:txBody>
      </p:sp>
      <p:sp>
        <p:nvSpPr>
          <p:cNvPr id="4" name="Footer Placeholder 2">
            <a:extLst>
              <a:ext uri="{FF2B5EF4-FFF2-40B4-BE49-F238E27FC236}">
                <a16:creationId xmlns:a16="http://schemas.microsoft.com/office/drawing/2014/main" id="{ABA13EE3-C720-5C2C-E47E-7D36B2FAAFAD}"/>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6493025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86113-F011-7D1E-67AD-FF72C8E7BB39}"/>
              </a:ext>
            </a:extLst>
          </p:cNvPr>
          <p:cNvSpPr>
            <a:spLocks noGrp="1"/>
          </p:cNvSpPr>
          <p:nvPr>
            <p:ph type="title"/>
          </p:nvPr>
        </p:nvSpPr>
        <p:spPr/>
        <p:txBody>
          <a:bodyPr/>
          <a:lstStyle/>
          <a:p>
            <a:r>
              <a:rPr lang="en-GB" b="1" dirty="0"/>
              <a:t>Strategies for communication:</a:t>
            </a:r>
            <a:br>
              <a:rPr lang="en-GB" b="1" dirty="0"/>
            </a:br>
            <a:r>
              <a:rPr lang="en-GB" sz="4000" b="1" dirty="0"/>
              <a:t>Expert audiences</a:t>
            </a:r>
            <a:endParaRPr lang="en-GB" b="1" dirty="0"/>
          </a:p>
        </p:txBody>
      </p:sp>
      <p:sp>
        <p:nvSpPr>
          <p:cNvPr id="3" name="Content Placeholder 2">
            <a:extLst>
              <a:ext uri="{FF2B5EF4-FFF2-40B4-BE49-F238E27FC236}">
                <a16:creationId xmlns:a16="http://schemas.microsoft.com/office/drawing/2014/main" id="{9134C5DB-3526-F5C2-A9FB-63A7A4B5DAC4}"/>
              </a:ext>
            </a:extLst>
          </p:cNvPr>
          <p:cNvSpPr>
            <a:spLocks noGrp="1"/>
          </p:cNvSpPr>
          <p:nvPr>
            <p:ph idx="1"/>
          </p:nvPr>
        </p:nvSpPr>
        <p:spPr/>
        <p:txBody>
          <a:bodyPr/>
          <a:lstStyle/>
          <a:p>
            <a:pPr marL="514350" indent="-514350">
              <a:lnSpc>
                <a:spcPct val="100000"/>
              </a:lnSpc>
              <a:buFont typeface="+mj-lt"/>
              <a:buAutoNum type="arabicPeriod"/>
            </a:pPr>
            <a:r>
              <a:rPr lang="en-GB" dirty="0"/>
              <a:t>Provide technical depth, dimensions and materials specs.</a:t>
            </a:r>
          </a:p>
          <a:p>
            <a:pPr marL="514350" indent="-514350">
              <a:lnSpc>
                <a:spcPct val="100000"/>
              </a:lnSpc>
              <a:buFont typeface="+mj-lt"/>
              <a:buAutoNum type="arabicPeriod"/>
            </a:pPr>
            <a:r>
              <a:rPr lang="en-GB" dirty="0"/>
              <a:t>Include construction details and phasing plans.</a:t>
            </a:r>
          </a:p>
          <a:p>
            <a:pPr marL="514350" indent="-514350">
              <a:lnSpc>
                <a:spcPct val="100000"/>
              </a:lnSpc>
              <a:buFont typeface="+mj-lt"/>
              <a:buAutoNum type="arabicPeriod"/>
            </a:pPr>
            <a:r>
              <a:rPr lang="en-GB" dirty="0"/>
              <a:t>Assume prior knowledge of architecture concepts.</a:t>
            </a:r>
          </a:p>
          <a:p>
            <a:pPr marL="514350" indent="-514350">
              <a:lnSpc>
                <a:spcPct val="100000"/>
              </a:lnSpc>
              <a:buFont typeface="+mj-lt"/>
              <a:buAutoNum type="arabicPeriod"/>
            </a:pPr>
            <a:r>
              <a:rPr lang="en-GB" dirty="0"/>
              <a:t>Reference relevant building codes and regulations.</a:t>
            </a:r>
          </a:p>
        </p:txBody>
      </p:sp>
      <p:sp>
        <p:nvSpPr>
          <p:cNvPr id="4" name="Footer Placeholder 2">
            <a:extLst>
              <a:ext uri="{FF2B5EF4-FFF2-40B4-BE49-F238E27FC236}">
                <a16:creationId xmlns:a16="http://schemas.microsoft.com/office/drawing/2014/main" id="{98CE293B-295F-DFF2-333A-93B4E933A92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3397045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p:txBody>
          <a:bodyPr>
            <a:normAutofit/>
          </a:bodyPr>
          <a:lstStyle/>
          <a:p>
            <a:r>
              <a:rPr lang="en-GB" b="1" dirty="0"/>
              <a:t>Target audience in construction</a:t>
            </a:r>
            <a:endParaRPr b="1" dirty="0"/>
          </a:p>
        </p:txBody>
      </p:sp>
      <p:sp>
        <p:nvSpPr>
          <p:cNvPr id="3" name="Content Placeholder"/>
          <p:cNvSpPr>
            <a:spLocks noGrp="1"/>
          </p:cNvSpPr>
          <p:nvPr>
            <p:ph idx="1"/>
          </p:nvPr>
        </p:nvSpPr>
        <p:spPr/>
        <p:txBody>
          <a:bodyPr/>
          <a:lstStyle/>
          <a:p>
            <a:pPr marL="0" lvl="0" indent="0">
              <a:buNone/>
            </a:pPr>
            <a:r>
              <a:rPr lang="en-US" dirty="0"/>
              <a:t>By the end of this lesson, you will be able to:</a:t>
            </a:r>
          </a:p>
          <a:p>
            <a:r>
              <a:rPr lang="en-US" dirty="0"/>
              <a:t>explore stakeholder types and target audience in construction</a:t>
            </a:r>
          </a:p>
          <a:p>
            <a:r>
              <a:rPr lang="en-US" dirty="0"/>
              <a:t>identify information for key stakeholders from a real project</a:t>
            </a:r>
          </a:p>
          <a:p>
            <a:r>
              <a:rPr lang="en-US" dirty="0"/>
              <a:t>undertake sentiment analysis on selected texts.</a:t>
            </a:r>
          </a:p>
        </p:txBody>
      </p:sp>
      <p:sp>
        <p:nvSpPr>
          <p:cNvPr id="4" name="Footer Placeholder 2">
            <a:extLst>
              <a:ext uri="{FF2B5EF4-FFF2-40B4-BE49-F238E27FC236}">
                <a16:creationId xmlns:a16="http://schemas.microsoft.com/office/drawing/2014/main" id="{50B7DE30-AF26-E8B4-FEB4-CEAD25D56F5F}"/>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86113-F011-7D1E-67AD-FF72C8E7BB39}"/>
              </a:ext>
            </a:extLst>
          </p:cNvPr>
          <p:cNvSpPr>
            <a:spLocks noGrp="1"/>
          </p:cNvSpPr>
          <p:nvPr>
            <p:ph type="title"/>
          </p:nvPr>
        </p:nvSpPr>
        <p:spPr>
          <a:xfrm>
            <a:off x="838200" y="365125"/>
            <a:ext cx="10346871" cy="1325563"/>
          </a:xfrm>
        </p:spPr>
        <p:txBody>
          <a:bodyPr>
            <a:noAutofit/>
          </a:bodyPr>
          <a:lstStyle/>
          <a:p>
            <a:r>
              <a:rPr lang="en-GB" b="1" dirty="0"/>
              <a:t>Strategies for communication:</a:t>
            </a:r>
            <a:br>
              <a:rPr lang="en-GB" b="1" dirty="0"/>
            </a:br>
            <a:r>
              <a:rPr lang="en-GB" sz="3600" b="1" dirty="0"/>
              <a:t>General public and non-technical audiences</a:t>
            </a:r>
            <a:endParaRPr lang="en-GB" sz="3200" b="1" dirty="0"/>
          </a:p>
        </p:txBody>
      </p:sp>
      <p:sp>
        <p:nvSpPr>
          <p:cNvPr id="3" name="Content Placeholder 2">
            <a:extLst>
              <a:ext uri="{FF2B5EF4-FFF2-40B4-BE49-F238E27FC236}">
                <a16:creationId xmlns:a16="http://schemas.microsoft.com/office/drawing/2014/main" id="{9134C5DB-3526-F5C2-A9FB-63A7A4B5DAC4}"/>
              </a:ext>
            </a:extLst>
          </p:cNvPr>
          <p:cNvSpPr>
            <a:spLocks noGrp="1"/>
          </p:cNvSpPr>
          <p:nvPr>
            <p:ph idx="1"/>
          </p:nvPr>
        </p:nvSpPr>
        <p:spPr>
          <a:xfrm>
            <a:off x="838200" y="2171699"/>
            <a:ext cx="10515600" cy="4005263"/>
          </a:xfrm>
        </p:spPr>
        <p:txBody>
          <a:bodyPr/>
          <a:lstStyle/>
          <a:p>
            <a:pPr marL="514350" indent="-514350">
              <a:lnSpc>
                <a:spcPct val="100000"/>
              </a:lnSpc>
              <a:buFont typeface="+mj-lt"/>
              <a:buAutoNum type="arabicPeriod"/>
            </a:pPr>
            <a:r>
              <a:rPr lang="en-GB" dirty="0"/>
              <a:t>Focus on simplified overviews of the design.</a:t>
            </a:r>
          </a:p>
          <a:p>
            <a:pPr marL="514350" indent="-514350">
              <a:lnSpc>
                <a:spcPct val="100000"/>
              </a:lnSpc>
              <a:buFont typeface="+mj-lt"/>
              <a:buAutoNum type="arabicPeriod"/>
            </a:pPr>
            <a:r>
              <a:rPr lang="en-GB" dirty="0"/>
              <a:t>Emphasise the experiential aspects and benefits.</a:t>
            </a:r>
          </a:p>
          <a:p>
            <a:pPr marL="514350" indent="-514350">
              <a:lnSpc>
                <a:spcPct val="100000"/>
              </a:lnSpc>
              <a:buFont typeface="+mj-lt"/>
              <a:buAutoNum type="arabicPeriod"/>
            </a:pPr>
            <a:r>
              <a:rPr lang="en-GB" dirty="0"/>
              <a:t>Explain any technical elements in accessible terms.</a:t>
            </a:r>
          </a:p>
          <a:p>
            <a:pPr marL="514350" indent="-514350">
              <a:lnSpc>
                <a:spcPct val="100000"/>
              </a:lnSpc>
              <a:buFont typeface="+mj-lt"/>
              <a:buAutoNum type="arabicPeriod"/>
            </a:pPr>
            <a:r>
              <a:rPr lang="en-GB" dirty="0"/>
              <a:t>Minimise use of acronyms and industry shorthand.</a:t>
            </a:r>
          </a:p>
          <a:p>
            <a:pPr marL="514350" indent="-514350">
              <a:lnSpc>
                <a:spcPct val="100000"/>
              </a:lnSpc>
              <a:buFont typeface="+mj-lt"/>
              <a:buAutoNum type="arabicPeriod"/>
            </a:pPr>
            <a:r>
              <a:rPr lang="en-GB" dirty="0"/>
              <a:t>Provide a glossary for any necessary technical language.</a:t>
            </a:r>
          </a:p>
        </p:txBody>
      </p:sp>
      <p:sp>
        <p:nvSpPr>
          <p:cNvPr id="4" name="Footer Placeholder 2">
            <a:extLst>
              <a:ext uri="{FF2B5EF4-FFF2-40B4-BE49-F238E27FC236}">
                <a16:creationId xmlns:a16="http://schemas.microsoft.com/office/drawing/2014/main" id="{6C6F4BDE-4BE1-B237-81B8-6385555784DF}"/>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7537941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86113-F011-7D1E-67AD-FF72C8E7BB39}"/>
              </a:ext>
            </a:extLst>
          </p:cNvPr>
          <p:cNvSpPr>
            <a:spLocks noGrp="1"/>
          </p:cNvSpPr>
          <p:nvPr>
            <p:ph type="title"/>
          </p:nvPr>
        </p:nvSpPr>
        <p:spPr/>
        <p:txBody>
          <a:bodyPr>
            <a:normAutofit/>
          </a:bodyPr>
          <a:lstStyle/>
          <a:p>
            <a:r>
              <a:rPr lang="en-GB" b="1" dirty="0"/>
              <a:t>Strategies for communication:</a:t>
            </a:r>
            <a:br>
              <a:rPr lang="en-GB" b="1" dirty="0"/>
            </a:br>
            <a:r>
              <a:rPr lang="en-GB" sz="4000" b="1" dirty="0"/>
              <a:t>Formal planning presentations</a:t>
            </a:r>
            <a:endParaRPr lang="en-GB" b="1" dirty="0"/>
          </a:p>
        </p:txBody>
      </p:sp>
      <p:sp>
        <p:nvSpPr>
          <p:cNvPr id="3" name="Content Placeholder 2">
            <a:extLst>
              <a:ext uri="{FF2B5EF4-FFF2-40B4-BE49-F238E27FC236}">
                <a16:creationId xmlns:a16="http://schemas.microsoft.com/office/drawing/2014/main" id="{9134C5DB-3526-F5C2-A9FB-63A7A4B5DAC4}"/>
              </a:ext>
            </a:extLst>
          </p:cNvPr>
          <p:cNvSpPr>
            <a:spLocks noGrp="1"/>
          </p:cNvSpPr>
          <p:nvPr>
            <p:ph idx="1"/>
          </p:nvPr>
        </p:nvSpPr>
        <p:spPr/>
        <p:txBody>
          <a:bodyPr/>
          <a:lstStyle/>
          <a:p>
            <a:pPr marL="514350" indent="-514350">
              <a:lnSpc>
                <a:spcPct val="100000"/>
              </a:lnSpc>
              <a:buFont typeface="+mj-lt"/>
              <a:buAutoNum type="arabicPeriod"/>
            </a:pPr>
            <a:r>
              <a:rPr lang="en-GB" dirty="0"/>
              <a:t>Use a structured slide deck or boards with agenda.</a:t>
            </a:r>
          </a:p>
          <a:p>
            <a:pPr marL="514350" indent="-514350">
              <a:lnSpc>
                <a:spcPct val="100000"/>
              </a:lnSpc>
              <a:buFont typeface="+mj-lt"/>
              <a:buAutoNum type="arabicPeriod"/>
            </a:pPr>
            <a:r>
              <a:rPr lang="en-GB" dirty="0"/>
              <a:t>Do a methodical walk-through process and solutions.</a:t>
            </a:r>
          </a:p>
          <a:p>
            <a:pPr marL="514350" indent="-514350">
              <a:lnSpc>
                <a:spcPct val="100000"/>
              </a:lnSpc>
              <a:buFont typeface="+mj-lt"/>
              <a:buAutoNum type="arabicPeriod"/>
            </a:pPr>
            <a:r>
              <a:rPr lang="en-GB" dirty="0"/>
              <a:t>Anticipate and address committee concerns.</a:t>
            </a:r>
          </a:p>
        </p:txBody>
      </p:sp>
      <p:sp>
        <p:nvSpPr>
          <p:cNvPr id="4" name="Footer Placeholder 2">
            <a:extLst>
              <a:ext uri="{FF2B5EF4-FFF2-40B4-BE49-F238E27FC236}">
                <a16:creationId xmlns:a16="http://schemas.microsoft.com/office/drawing/2014/main" id="{893E6C7A-4302-7677-FD73-F02C699176A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6867793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86113-F011-7D1E-67AD-FF72C8E7BB39}"/>
              </a:ext>
            </a:extLst>
          </p:cNvPr>
          <p:cNvSpPr>
            <a:spLocks noGrp="1"/>
          </p:cNvSpPr>
          <p:nvPr>
            <p:ph type="title"/>
          </p:nvPr>
        </p:nvSpPr>
        <p:spPr/>
        <p:txBody>
          <a:bodyPr>
            <a:normAutofit/>
          </a:bodyPr>
          <a:lstStyle/>
          <a:p>
            <a:r>
              <a:rPr lang="en-GB" b="1" dirty="0"/>
              <a:t>Strategies for communication:</a:t>
            </a:r>
            <a:br>
              <a:rPr lang="en-GB" b="1" dirty="0"/>
            </a:br>
            <a:r>
              <a:rPr lang="en-GB" sz="4000" b="1" dirty="0"/>
              <a:t>Client pitches</a:t>
            </a:r>
          </a:p>
        </p:txBody>
      </p:sp>
      <p:sp>
        <p:nvSpPr>
          <p:cNvPr id="3" name="Content Placeholder 2">
            <a:extLst>
              <a:ext uri="{FF2B5EF4-FFF2-40B4-BE49-F238E27FC236}">
                <a16:creationId xmlns:a16="http://schemas.microsoft.com/office/drawing/2014/main" id="{9134C5DB-3526-F5C2-A9FB-63A7A4B5DAC4}"/>
              </a:ext>
            </a:extLst>
          </p:cNvPr>
          <p:cNvSpPr>
            <a:spLocks noGrp="1"/>
          </p:cNvSpPr>
          <p:nvPr>
            <p:ph idx="1"/>
          </p:nvPr>
        </p:nvSpPr>
        <p:spPr/>
        <p:txBody>
          <a:bodyPr/>
          <a:lstStyle/>
          <a:p>
            <a:pPr marL="514350" indent="-514350">
              <a:lnSpc>
                <a:spcPct val="100000"/>
              </a:lnSpc>
              <a:buFont typeface="+mj-lt"/>
              <a:buAutoNum type="arabicPeriod"/>
            </a:pPr>
            <a:r>
              <a:rPr lang="en-GB" dirty="0"/>
              <a:t>Use a polished, branded visual style.</a:t>
            </a:r>
          </a:p>
          <a:p>
            <a:pPr marL="514350" indent="-514350">
              <a:lnSpc>
                <a:spcPct val="100000"/>
              </a:lnSpc>
              <a:buFont typeface="+mj-lt"/>
              <a:buAutoNum type="arabicPeriod"/>
            </a:pPr>
            <a:r>
              <a:rPr lang="en-GB" dirty="0"/>
              <a:t>Use a compelling narrative showcasing unique value proposition.</a:t>
            </a:r>
          </a:p>
          <a:p>
            <a:pPr marL="514350" indent="-514350">
              <a:lnSpc>
                <a:spcPct val="100000"/>
              </a:lnSpc>
              <a:buFont typeface="+mj-lt"/>
              <a:buAutoNum type="arabicPeriod"/>
            </a:pPr>
            <a:r>
              <a:rPr lang="en-GB" dirty="0"/>
              <a:t>Use visuals connecting the design to client goals and priorities.</a:t>
            </a:r>
          </a:p>
        </p:txBody>
      </p:sp>
      <p:sp>
        <p:nvSpPr>
          <p:cNvPr id="4" name="Footer Placeholder 2">
            <a:extLst>
              <a:ext uri="{FF2B5EF4-FFF2-40B4-BE49-F238E27FC236}">
                <a16:creationId xmlns:a16="http://schemas.microsoft.com/office/drawing/2014/main" id="{F32D6191-5B43-209D-65F1-B48C11121249}"/>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4176874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86113-F011-7D1E-67AD-FF72C8E7BB39}"/>
              </a:ext>
            </a:extLst>
          </p:cNvPr>
          <p:cNvSpPr>
            <a:spLocks noGrp="1"/>
          </p:cNvSpPr>
          <p:nvPr>
            <p:ph type="title"/>
          </p:nvPr>
        </p:nvSpPr>
        <p:spPr/>
        <p:txBody>
          <a:bodyPr>
            <a:normAutofit/>
          </a:bodyPr>
          <a:lstStyle/>
          <a:p>
            <a:r>
              <a:rPr lang="en-GB" b="1" dirty="0"/>
              <a:t>Strategies for communication:</a:t>
            </a:r>
            <a:br>
              <a:rPr lang="en-GB" b="1" dirty="0"/>
            </a:br>
            <a:r>
              <a:rPr lang="en-GB" sz="4000" b="1" dirty="0"/>
              <a:t>Community engagement</a:t>
            </a:r>
          </a:p>
        </p:txBody>
      </p:sp>
      <p:sp>
        <p:nvSpPr>
          <p:cNvPr id="3" name="Content Placeholder 2">
            <a:extLst>
              <a:ext uri="{FF2B5EF4-FFF2-40B4-BE49-F238E27FC236}">
                <a16:creationId xmlns:a16="http://schemas.microsoft.com/office/drawing/2014/main" id="{9134C5DB-3526-F5C2-A9FB-63A7A4B5DAC4}"/>
              </a:ext>
            </a:extLst>
          </p:cNvPr>
          <p:cNvSpPr>
            <a:spLocks noGrp="1"/>
          </p:cNvSpPr>
          <p:nvPr>
            <p:ph idx="1"/>
          </p:nvPr>
        </p:nvSpPr>
        <p:spPr/>
        <p:txBody>
          <a:bodyPr/>
          <a:lstStyle/>
          <a:p>
            <a:pPr marL="514350" indent="-514350">
              <a:lnSpc>
                <a:spcPct val="100000"/>
              </a:lnSpc>
              <a:buFont typeface="+mj-lt"/>
              <a:buAutoNum type="arabicPeriod"/>
            </a:pPr>
            <a:r>
              <a:rPr lang="en-GB" dirty="0"/>
              <a:t>Use vivid renderings and relatable visual stories.</a:t>
            </a:r>
          </a:p>
          <a:p>
            <a:pPr marL="514350" indent="-514350">
              <a:lnSpc>
                <a:spcPct val="100000"/>
              </a:lnSpc>
              <a:buFont typeface="+mj-lt"/>
              <a:buAutoNum type="arabicPeriod"/>
            </a:pPr>
            <a:r>
              <a:rPr lang="en-GB" dirty="0"/>
              <a:t>Highlight community benefits and experiential elements.</a:t>
            </a:r>
          </a:p>
          <a:p>
            <a:pPr marL="514350" indent="-514350">
              <a:lnSpc>
                <a:spcPct val="100000"/>
              </a:lnSpc>
              <a:buFont typeface="+mj-lt"/>
              <a:buAutoNum type="arabicPeriod"/>
            </a:pPr>
            <a:r>
              <a:rPr lang="en-GB" dirty="0"/>
              <a:t>Include interactive components to gather public input.</a:t>
            </a:r>
          </a:p>
          <a:p>
            <a:pPr marL="514350" indent="-514350">
              <a:lnSpc>
                <a:spcPct val="100000"/>
              </a:lnSpc>
              <a:buFont typeface="+mj-lt"/>
              <a:buAutoNum type="arabicPeriod"/>
            </a:pPr>
            <a:r>
              <a:rPr lang="en-GB" dirty="0"/>
              <a:t>Have a call-to-action.</a:t>
            </a:r>
          </a:p>
        </p:txBody>
      </p:sp>
      <p:sp>
        <p:nvSpPr>
          <p:cNvPr id="4" name="Footer Placeholder 2">
            <a:extLst>
              <a:ext uri="{FF2B5EF4-FFF2-40B4-BE49-F238E27FC236}">
                <a16:creationId xmlns:a16="http://schemas.microsoft.com/office/drawing/2014/main" id="{6F1DA101-D9C1-22DF-4FDD-3EB64E55E8B8}"/>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0347782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742B9-F3EF-8DF8-F8AB-600C6A557758}"/>
              </a:ext>
            </a:extLst>
          </p:cNvPr>
          <p:cNvSpPr>
            <a:spLocks noGrp="1"/>
          </p:cNvSpPr>
          <p:nvPr>
            <p:ph type="title"/>
          </p:nvPr>
        </p:nvSpPr>
        <p:spPr/>
        <p:txBody>
          <a:bodyPr/>
          <a:lstStyle/>
          <a:p>
            <a:r>
              <a:rPr lang="en-GB" b="1" dirty="0"/>
              <a:t>Class activity: Examples of visual communication</a:t>
            </a:r>
          </a:p>
        </p:txBody>
      </p:sp>
      <p:sp>
        <p:nvSpPr>
          <p:cNvPr id="3" name="Content Placeholder 2">
            <a:extLst>
              <a:ext uri="{FF2B5EF4-FFF2-40B4-BE49-F238E27FC236}">
                <a16:creationId xmlns:a16="http://schemas.microsoft.com/office/drawing/2014/main" id="{02A12F38-C68A-B2E3-7F68-5B2F9A0109E2}"/>
              </a:ext>
            </a:extLst>
          </p:cNvPr>
          <p:cNvSpPr>
            <a:spLocks noGrp="1"/>
          </p:cNvSpPr>
          <p:nvPr>
            <p:ph idx="1"/>
          </p:nvPr>
        </p:nvSpPr>
        <p:spPr/>
        <p:txBody>
          <a:bodyPr/>
          <a:lstStyle/>
          <a:p>
            <a:pPr marL="0" indent="0">
              <a:lnSpc>
                <a:spcPct val="100000"/>
              </a:lnSpc>
              <a:buNone/>
            </a:pPr>
            <a:r>
              <a:rPr lang="en-GB" dirty="0"/>
              <a:t>Click on the </a:t>
            </a:r>
            <a:r>
              <a:rPr lang="en-GB" b="1" dirty="0"/>
              <a:t>Visual communication resource links</a:t>
            </a:r>
            <a:r>
              <a:rPr lang="en-GB" dirty="0"/>
              <a:t>. </a:t>
            </a:r>
          </a:p>
          <a:p>
            <a:pPr marL="0" indent="0">
              <a:lnSpc>
                <a:spcPct val="100000"/>
              </a:lnSpc>
              <a:buNone/>
            </a:pPr>
            <a:endParaRPr lang="en-GB" dirty="0"/>
          </a:p>
          <a:p>
            <a:pPr marL="0" indent="0">
              <a:lnSpc>
                <a:spcPct val="100000"/>
              </a:lnSpc>
              <a:buNone/>
            </a:pPr>
            <a:r>
              <a:rPr lang="en-GB" dirty="0"/>
              <a:t>Review the website content. </a:t>
            </a:r>
          </a:p>
          <a:p>
            <a:pPr marL="0" indent="0">
              <a:lnSpc>
                <a:spcPct val="100000"/>
              </a:lnSpc>
              <a:buNone/>
            </a:pPr>
            <a:endParaRPr lang="en-GB" dirty="0"/>
          </a:p>
          <a:p>
            <a:pPr marL="0" indent="0">
              <a:lnSpc>
                <a:spcPct val="100000"/>
              </a:lnSpc>
              <a:buNone/>
            </a:pPr>
            <a:r>
              <a:rPr lang="en-GB" dirty="0"/>
              <a:t>Match examples to stakeholders. </a:t>
            </a:r>
          </a:p>
          <a:p>
            <a:pPr marL="0" indent="0">
              <a:lnSpc>
                <a:spcPct val="100000"/>
              </a:lnSpc>
              <a:buNone/>
            </a:pPr>
            <a:endParaRPr lang="en-GB" dirty="0"/>
          </a:p>
          <a:p>
            <a:pPr marL="0" indent="0">
              <a:lnSpc>
                <a:spcPct val="100000"/>
              </a:lnSpc>
              <a:buNone/>
            </a:pPr>
            <a:r>
              <a:rPr lang="en-GB" dirty="0"/>
              <a:t>Ask clarifying questions.</a:t>
            </a:r>
          </a:p>
        </p:txBody>
      </p:sp>
      <p:sp>
        <p:nvSpPr>
          <p:cNvPr id="4" name="Footer Placeholder 2">
            <a:extLst>
              <a:ext uri="{FF2B5EF4-FFF2-40B4-BE49-F238E27FC236}">
                <a16:creationId xmlns:a16="http://schemas.microsoft.com/office/drawing/2014/main" id="{7BEC1538-46A2-EF09-7F7C-420A2C62A99B}"/>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8570621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59B2-B4A5-F015-8F14-C677FEAE772D}"/>
              </a:ext>
            </a:extLst>
          </p:cNvPr>
          <p:cNvSpPr>
            <a:spLocks noGrp="1"/>
          </p:cNvSpPr>
          <p:nvPr>
            <p:ph type="title"/>
          </p:nvPr>
        </p:nvSpPr>
        <p:spPr/>
        <p:txBody>
          <a:bodyPr/>
          <a:lstStyle/>
          <a:p>
            <a:r>
              <a:rPr lang="en-GB" b="1" dirty="0"/>
              <a:t>Scenario for presentation</a:t>
            </a:r>
          </a:p>
        </p:txBody>
      </p:sp>
      <p:sp>
        <p:nvSpPr>
          <p:cNvPr id="3" name="Content Placeholder 2">
            <a:extLst>
              <a:ext uri="{FF2B5EF4-FFF2-40B4-BE49-F238E27FC236}">
                <a16:creationId xmlns:a16="http://schemas.microsoft.com/office/drawing/2014/main" id="{0F4E72F3-AFEE-9071-E4B8-B0156C9A2135}"/>
              </a:ext>
            </a:extLst>
          </p:cNvPr>
          <p:cNvSpPr>
            <a:spLocks noGrp="1"/>
          </p:cNvSpPr>
          <p:nvPr>
            <p:ph idx="1"/>
          </p:nvPr>
        </p:nvSpPr>
        <p:spPr/>
        <p:txBody>
          <a:bodyPr>
            <a:normAutofit/>
          </a:bodyPr>
          <a:lstStyle/>
          <a:p>
            <a:pPr marL="0" indent="0">
              <a:lnSpc>
                <a:spcPct val="100000"/>
              </a:lnSpc>
              <a:buNone/>
            </a:pPr>
            <a:r>
              <a:rPr lang="en-GB" dirty="0">
                <a:effectLst/>
                <a:latin typeface="Arial" panose="020B0604020202020204" pitchFamily="34" charset="0"/>
                <a:ea typeface="Calibri" panose="020F0502020204030204" pitchFamily="34" charset="0"/>
                <a:cs typeface="Arial" panose="020B0604020202020204" pitchFamily="34" charset="0"/>
              </a:rPr>
              <a:t>UK Construction Project: redevelopment of the former Ironworks industrial site in Middlewich, Cheshire, into a mixed-use development called Middlewich Yards. The project will feature 250 residential units (a mix of apartments and townhouses), 5,000 square meters of commercial space (including offices, retail and restaurants) and a 1,000 square meter community centre with a library, meeting rooms and a public garden.</a:t>
            </a:r>
          </a:p>
        </p:txBody>
      </p:sp>
      <p:sp>
        <p:nvSpPr>
          <p:cNvPr id="4" name="Footer Placeholder 2">
            <a:extLst>
              <a:ext uri="{FF2B5EF4-FFF2-40B4-BE49-F238E27FC236}">
                <a16:creationId xmlns:a16="http://schemas.microsoft.com/office/drawing/2014/main" id="{218EC53D-F86A-5A11-83A6-158AA86590CC}"/>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4966789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A74F-9898-1131-54AD-C379DB02ABB0}"/>
              </a:ext>
            </a:extLst>
          </p:cNvPr>
          <p:cNvSpPr>
            <a:spLocks noGrp="1"/>
          </p:cNvSpPr>
          <p:nvPr>
            <p:ph type="title"/>
          </p:nvPr>
        </p:nvSpPr>
        <p:spPr/>
        <p:txBody>
          <a:bodyPr/>
          <a:lstStyle/>
          <a:p>
            <a:r>
              <a:rPr lang="en-GB" b="1" dirty="0"/>
              <a:t>Project details</a:t>
            </a:r>
          </a:p>
        </p:txBody>
      </p:sp>
      <p:sp>
        <p:nvSpPr>
          <p:cNvPr id="3" name="Content Placeholder 2">
            <a:extLst>
              <a:ext uri="{FF2B5EF4-FFF2-40B4-BE49-F238E27FC236}">
                <a16:creationId xmlns:a16="http://schemas.microsoft.com/office/drawing/2014/main" id="{E0A0D8AF-B11D-84E5-FB3B-23CC1FCF2ED6}"/>
              </a:ext>
            </a:extLst>
          </p:cNvPr>
          <p:cNvSpPr>
            <a:spLocks noGrp="1"/>
          </p:cNvSpPr>
          <p:nvPr>
            <p:ph idx="1"/>
          </p:nvPr>
        </p:nvSpPr>
        <p:spPr/>
        <p:txBody>
          <a:bodyPr/>
          <a:lstStyle/>
          <a:p>
            <a:pPr marL="0" indent="0">
              <a:lnSpc>
                <a:spcPct val="100000"/>
              </a:lnSpc>
              <a:buNone/>
            </a:pPr>
            <a:r>
              <a:rPr lang="en-GB" sz="2800" dirty="0">
                <a:effectLst/>
                <a:latin typeface="Arial" panose="020B0604020202020204" pitchFamily="34" charset="0"/>
                <a:ea typeface="Calibri" panose="020F0502020204030204" pitchFamily="34" charset="0"/>
                <a:cs typeface="Arial" panose="020B0604020202020204" pitchFamily="34" charset="0"/>
              </a:rPr>
              <a:t>Developer: Brightstone Properties Ltd</a:t>
            </a:r>
          </a:p>
          <a:p>
            <a:pPr marL="0" indent="0">
              <a:lnSpc>
                <a:spcPct val="100000"/>
              </a:lnSpc>
              <a:buNone/>
            </a:pPr>
            <a:r>
              <a:rPr lang="en-GB" sz="2800" dirty="0">
                <a:effectLst/>
                <a:latin typeface="Arial" panose="020B0604020202020204" pitchFamily="34" charset="0"/>
                <a:ea typeface="Calibri" panose="020F0502020204030204" pitchFamily="34" charset="0"/>
                <a:cs typeface="Arial" panose="020B0604020202020204" pitchFamily="34" charset="0"/>
              </a:rPr>
              <a:t>Architects: Innovate Architects &amp; Co</a:t>
            </a:r>
          </a:p>
          <a:p>
            <a:pPr marL="0" indent="0">
              <a:lnSpc>
                <a:spcPct val="100000"/>
              </a:lnSpc>
              <a:buNone/>
            </a:pPr>
            <a:r>
              <a:rPr lang="en-GB" sz="2800" dirty="0">
                <a:effectLst/>
                <a:latin typeface="Arial" panose="020B0604020202020204" pitchFamily="34" charset="0"/>
                <a:ea typeface="Calibri" panose="020F0502020204030204" pitchFamily="34" charset="0"/>
                <a:cs typeface="Arial" panose="020B0604020202020204" pitchFamily="34" charset="0"/>
              </a:rPr>
              <a:t>Main contractor: BuildRight Construction Ltd</a:t>
            </a:r>
          </a:p>
          <a:p>
            <a:pPr marL="0" indent="0">
              <a:lnSpc>
                <a:spcPct val="100000"/>
              </a:lnSpc>
              <a:buNone/>
            </a:pPr>
            <a:r>
              <a:rPr lang="en-GB" sz="2800" dirty="0">
                <a:effectLst/>
                <a:latin typeface="Arial" panose="020B0604020202020204" pitchFamily="34" charset="0"/>
                <a:ea typeface="Calibri" panose="020F0502020204030204" pitchFamily="34" charset="0"/>
                <a:cs typeface="Arial" panose="020B0604020202020204" pitchFamily="34" charset="0"/>
              </a:rPr>
              <a:t>Project timeline: 2024-2027</a:t>
            </a:r>
          </a:p>
          <a:p>
            <a:pPr marL="0" indent="0">
              <a:lnSpc>
                <a:spcPct val="100000"/>
              </a:lnSpc>
              <a:buNone/>
            </a:pPr>
            <a:r>
              <a:rPr lang="en-GB" sz="2800" dirty="0">
                <a:effectLst/>
                <a:latin typeface="Arial" panose="020B0604020202020204" pitchFamily="34" charset="0"/>
                <a:ea typeface="Calibri" panose="020F0502020204030204" pitchFamily="34" charset="0"/>
                <a:cs typeface="Arial" panose="020B0604020202020204" pitchFamily="34" charset="0"/>
              </a:rPr>
              <a:t>Estimated project </a:t>
            </a:r>
            <a:r>
              <a:rPr lang="en-GB" dirty="0">
                <a:latin typeface="Arial" panose="020B0604020202020204" pitchFamily="34" charset="0"/>
                <a:ea typeface="Calibri" panose="020F0502020204030204" pitchFamily="34" charset="0"/>
                <a:cs typeface="Arial" panose="020B0604020202020204" pitchFamily="34" charset="0"/>
              </a:rPr>
              <a:t>c</a:t>
            </a:r>
            <a:r>
              <a:rPr lang="en-GB" sz="2800" dirty="0">
                <a:effectLst/>
                <a:latin typeface="Arial" panose="020B0604020202020204" pitchFamily="34" charset="0"/>
                <a:ea typeface="Calibri" panose="020F0502020204030204" pitchFamily="34" charset="0"/>
                <a:cs typeface="Arial" panose="020B0604020202020204" pitchFamily="34" charset="0"/>
              </a:rPr>
              <a:t>ost: £75 million</a:t>
            </a:r>
          </a:p>
          <a:p>
            <a:pPr marL="0" indent="0">
              <a:lnSpc>
                <a:spcPct val="100000"/>
              </a:lnSpc>
              <a:buNone/>
            </a:pPr>
            <a:r>
              <a:rPr lang="en-GB" sz="2800" dirty="0">
                <a:effectLst/>
                <a:latin typeface="Arial" panose="020B0604020202020204" pitchFamily="34" charset="0"/>
                <a:ea typeface="Calibri" panose="020F0502020204030204" pitchFamily="34" charset="0"/>
              </a:rPr>
              <a:t>Sustainability features: green roofs, solar panels, rainwater harvesting and electric vehicle charging points</a:t>
            </a:r>
            <a:endParaRPr lang="en-GB" dirty="0"/>
          </a:p>
          <a:p>
            <a:pPr>
              <a:lnSpc>
                <a:spcPct val="100000"/>
              </a:lnSpc>
            </a:pPr>
            <a:endParaRPr lang="en-GB" dirty="0"/>
          </a:p>
        </p:txBody>
      </p:sp>
      <p:sp>
        <p:nvSpPr>
          <p:cNvPr id="4" name="Footer Placeholder 2">
            <a:extLst>
              <a:ext uri="{FF2B5EF4-FFF2-40B4-BE49-F238E27FC236}">
                <a16:creationId xmlns:a16="http://schemas.microsoft.com/office/drawing/2014/main" id="{62447030-D6AA-2105-A7D8-27A0608F2923}"/>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41509768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EBDD9-85B3-E024-6A49-1427CDE3FBDE}"/>
              </a:ext>
            </a:extLst>
          </p:cNvPr>
          <p:cNvSpPr>
            <a:spLocks noGrp="1"/>
          </p:cNvSpPr>
          <p:nvPr>
            <p:ph type="title"/>
          </p:nvPr>
        </p:nvSpPr>
        <p:spPr/>
        <p:txBody>
          <a:bodyPr/>
          <a:lstStyle/>
          <a:p>
            <a:r>
              <a:rPr lang="en-GB" b="1" dirty="0"/>
              <a:t>Group activity: Presentation planning</a:t>
            </a:r>
          </a:p>
        </p:txBody>
      </p:sp>
      <p:sp>
        <p:nvSpPr>
          <p:cNvPr id="3" name="Content Placeholder 2">
            <a:extLst>
              <a:ext uri="{FF2B5EF4-FFF2-40B4-BE49-F238E27FC236}">
                <a16:creationId xmlns:a16="http://schemas.microsoft.com/office/drawing/2014/main" id="{0A200F8E-3C06-B57A-015C-99A9027AE9C0}"/>
              </a:ext>
            </a:extLst>
          </p:cNvPr>
          <p:cNvSpPr>
            <a:spLocks noGrp="1"/>
          </p:cNvSpPr>
          <p:nvPr>
            <p:ph idx="1"/>
          </p:nvPr>
        </p:nvSpPr>
        <p:spPr>
          <a:xfrm>
            <a:off x="838200" y="1825624"/>
            <a:ext cx="10515600" cy="4810307"/>
          </a:xfrm>
        </p:spPr>
        <p:txBody>
          <a:bodyPr>
            <a:noAutofit/>
          </a:bodyPr>
          <a:lstStyle/>
          <a:p>
            <a:pPr marL="0" indent="0">
              <a:lnSpc>
                <a:spcPct val="100000"/>
              </a:lnSpc>
              <a:spcBef>
                <a:spcPts val="0"/>
              </a:spcBef>
              <a:buNone/>
            </a:pPr>
            <a:r>
              <a:rPr lang="en-GB" dirty="0"/>
              <a:t>In groups, read allocated scenario detailed in the </a:t>
            </a:r>
            <a:r>
              <a:rPr lang="en-GB" b="1" dirty="0"/>
              <a:t>Target audience presentation handout</a:t>
            </a:r>
            <a:r>
              <a:rPr lang="en-GB" dirty="0"/>
              <a:t>. </a:t>
            </a:r>
          </a:p>
          <a:p>
            <a:pPr marL="0" indent="0">
              <a:lnSpc>
                <a:spcPct val="100000"/>
              </a:lnSpc>
              <a:buNone/>
            </a:pPr>
            <a:r>
              <a:rPr lang="en-GB" dirty="0"/>
              <a:t>Discuss the target audience and establish their needs. </a:t>
            </a:r>
          </a:p>
          <a:p>
            <a:pPr marL="0" indent="0">
              <a:lnSpc>
                <a:spcPct val="100000"/>
              </a:lnSpc>
              <a:buNone/>
            </a:pPr>
            <a:r>
              <a:rPr lang="en-GB" dirty="0"/>
              <a:t>Discuss how to adapt visuals and language to that audience. </a:t>
            </a:r>
          </a:p>
          <a:p>
            <a:pPr marL="0" indent="0">
              <a:lnSpc>
                <a:spcPct val="100000"/>
              </a:lnSpc>
              <a:buNone/>
            </a:pPr>
            <a:r>
              <a:rPr lang="en-GB" dirty="0"/>
              <a:t>Outline a presentation using </a:t>
            </a:r>
            <a:r>
              <a:rPr lang="en-GB" b="1" dirty="0"/>
              <a:t>Presentation planning questionnaire</a:t>
            </a:r>
            <a:r>
              <a:rPr lang="en-GB" dirty="0"/>
              <a:t>. </a:t>
            </a:r>
          </a:p>
          <a:p>
            <a:pPr marL="0" indent="0">
              <a:lnSpc>
                <a:spcPct val="100000"/>
              </a:lnSpc>
              <a:buNone/>
            </a:pPr>
            <a:r>
              <a:rPr lang="en-GB" dirty="0"/>
              <a:t>List the slides you will need with the content required for each slide.</a:t>
            </a:r>
          </a:p>
          <a:p>
            <a:pPr marL="0" indent="0">
              <a:lnSpc>
                <a:spcPct val="100000"/>
              </a:lnSpc>
              <a:buNone/>
            </a:pPr>
            <a:endParaRPr lang="en-GB" sz="2400" dirty="0"/>
          </a:p>
        </p:txBody>
      </p:sp>
      <p:sp>
        <p:nvSpPr>
          <p:cNvPr id="4" name="Footer Placeholder 2">
            <a:extLst>
              <a:ext uri="{FF2B5EF4-FFF2-40B4-BE49-F238E27FC236}">
                <a16:creationId xmlns:a16="http://schemas.microsoft.com/office/drawing/2014/main" id="{1C5E9F53-B466-57D2-44E0-8BA464950822}"/>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29411137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42CA0-BCEC-DE17-DF5A-D1835164545B}"/>
              </a:ext>
            </a:extLst>
          </p:cNvPr>
          <p:cNvSpPr>
            <a:spLocks noGrp="1"/>
          </p:cNvSpPr>
          <p:nvPr>
            <p:ph type="title"/>
          </p:nvPr>
        </p:nvSpPr>
        <p:spPr/>
        <p:txBody>
          <a:bodyPr/>
          <a:lstStyle/>
          <a:p>
            <a:r>
              <a:rPr lang="en-GB" dirty="0"/>
              <a:t>How to avoid death by PowerPoint</a:t>
            </a:r>
          </a:p>
        </p:txBody>
      </p:sp>
      <p:pic>
        <p:nvPicPr>
          <p:cNvPr id="4" name="Online Media 3" title="How to avoid death By PowerPoint | David JP Phillips | TEDxStockholmSalon">
            <a:hlinkClick r:id="" action="ppaction://media"/>
            <a:extLst>
              <a:ext uri="{FF2B5EF4-FFF2-40B4-BE49-F238E27FC236}">
                <a16:creationId xmlns:a16="http://schemas.microsoft.com/office/drawing/2014/main" id="{46EB9878-6D51-BBF4-F017-329630963F2B}"/>
              </a:ext>
            </a:extLst>
          </p:cNvPr>
          <p:cNvPicPr>
            <a:picLocks noGrp="1" noRot="1" noChangeAspect="1"/>
          </p:cNvPicPr>
          <p:nvPr>
            <p:ph idx="1"/>
            <a:videoFile r:link="rId1"/>
          </p:nvPr>
        </p:nvPicPr>
        <p:blipFill>
          <a:blip r:embed="rId4"/>
          <a:stretch>
            <a:fillRect/>
          </a:stretch>
        </p:blipFill>
        <p:spPr>
          <a:xfrm>
            <a:off x="2244725" y="1825625"/>
            <a:ext cx="7700963" cy="4351338"/>
          </a:xfrm>
          <a:prstGeom prst="rect">
            <a:avLst/>
          </a:prstGeom>
        </p:spPr>
      </p:pic>
      <p:sp>
        <p:nvSpPr>
          <p:cNvPr id="5" name="TextBox 4">
            <a:extLst>
              <a:ext uri="{FF2B5EF4-FFF2-40B4-BE49-F238E27FC236}">
                <a16:creationId xmlns:a16="http://schemas.microsoft.com/office/drawing/2014/main" id="{EAC031BC-177C-D4E3-1E46-ED958738CB19}"/>
              </a:ext>
            </a:extLst>
          </p:cNvPr>
          <p:cNvSpPr txBox="1"/>
          <p:nvPr/>
        </p:nvSpPr>
        <p:spPr>
          <a:xfrm>
            <a:off x="3046133" y="6311900"/>
            <a:ext cx="6098146" cy="369332"/>
          </a:xfrm>
          <a:prstGeom prst="rect">
            <a:avLst/>
          </a:prstGeom>
          <a:noFill/>
        </p:spPr>
        <p:txBody>
          <a:bodyPr wrap="square">
            <a:spAutoFit/>
          </a:bodyPr>
          <a:lstStyle/>
          <a:p>
            <a:r>
              <a:rPr lang="en-GB" dirty="0"/>
              <a:t>https://www.youtube.com/watch?v=Iwpi1Lm6dFo </a:t>
            </a:r>
          </a:p>
        </p:txBody>
      </p:sp>
      <p:sp>
        <p:nvSpPr>
          <p:cNvPr id="3" name="Footer Placeholder 2">
            <a:extLst>
              <a:ext uri="{FF2B5EF4-FFF2-40B4-BE49-F238E27FC236}">
                <a16:creationId xmlns:a16="http://schemas.microsoft.com/office/drawing/2014/main" id="{3BE465E7-C4D3-2FAD-F7EF-D745E32A1CE0}"/>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13290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6F7FA-813B-8B72-4275-3F8DFBF2BD74}"/>
              </a:ext>
            </a:extLst>
          </p:cNvPr>
          <p:cNvSpPr>
            <a:spLocks noGrp="1"/>
          </p:cNvSpPr>
          <p:nvPr>
            <p:ph type="title"/>
          </p:nvPr>
        </p:nvSpPr>
        <p:spPr/>
        <p:txBody>
          <a:bodyPr/>
          <a:lstStyle/>
          <a:p>
            <a:r>
              <a:rPr lang="en-GB" b="1" dirty="0"/>
              <a:t>Group activity: Create presentation</a:t>
            </a:r>
          </a:p>
        </p:txBody>
      </p:sp>
      <p:sp>
        <p:nvSpPr>
          <p:cNvPr id="3" name="Content Placeholder 2">
            <a:extLst>
              <a:ext uri="{FF2B5EF4-FFF2-40B4-BE49-F238E27FC236}">
                <a16:creationId xmlns:a16="http://schemas.microsoft.com/office/drawing/2014/main" id="{0604E927-9465-BBB5-528B-07562CB829E3}"/>
              </a:ext>
            </a:extLst>
          </p:cNvPr>
          <p:cNvSpPr>
            <a:spLocks noGrp="1"/>
          </p:cNvSpPr>
          <p:nvPr>
            <p:ph idx="1"/>
          </p:nvPr>
        </p:nvSpPr>
        <p:spPr/>
        <p:txBody>
          <a:bodyPr>
            <a:normAutofit/>
          </a:bodyPr>
          <a:lstStyle/>
          <a:p>
            <a:pPr marL="0" indent="0">
              <a:lnSpc>
                <a:spcPct val="110000"/>
              </a:lnSpc>
              <a:spcBef>
                <a:spcPts val="0"/>
              </a:spcBef>
              <a:buNone/>
            </a:pPr>
            <a:r>
              <a:rPr lang="en-GB" dirty="0"/>
              <a:t>Use the completed </a:t>
            </a:r>
            <a:r>
              <a:rPr lang="en-GB" b="1" dirty="0"/>
              <a:t>Presentation planning questionnaire. </a:t>
            </a:r>
          </a:p>
          <a:p>
            <a:pPr marL="514350" indent="-514350">
              <a:lnSpc>
                <a:spcPct val="110000"/>
              </a:lnSpc>
              <a:spcBef>
                <a:spcPts val="0"/>
              </a:spcBef>
              <a:buFont typeface="+mj-lt"/>
              <a:buAutoNum type="arabicPeriod"/>
            </a:pPr>
            <a:r>
              <a:rPr lang="en-GB" dirty="0"/>
              <a:t>Each group member should prepare the slides they have been allocated.</a:t>
            </a:r>
          </a:p>
          <a:p>
            <a:pPr marL="514350" indent="-514350">
              <a:lnSpc>
                <a:spcPct val="110000"/>
              </a:lnSpc>
              <a:spcBef>
                <a:spcPts val="0"/>
              </a:spcBef>
              <a:buFont typeface="+mj-lt"/>
              <a:buAutoNum type="arabicPeriod"/>
            </a:pPr>
            <a:r>
              <a:rPr lang="en-GB" dirty="0"/>
              <a:t>When the presentation is complete, the whole group should review it and share ideas on how to improve it based on the techniques from “How to avoid death by PowerPoint”. </a:t>
            </a:r>
          </a:p>
          <a:p>
            <a:pPr marL="514350" indent="-514350">
              <a:lnSpc>
                <a:spcPct val="110000"/>
              </a:lnSpc>
              <a:spcBef>
                <a:spcPts val="0"/>
              </a:spcBef>
              <a:buFont typeface="+mj-lt"/>
              <a:buAutoNum type="arabicPeriod"/>
            </a:pPr>
            <a:r>
              <a:rPr lang="en-GB" dirty="0"/>
              <a:t>Review consistency of colours, font size and font type.</a:t>
            </a:r>
          </a:p>
          <a:p>
            <a:pPr marL="514350" indent="-514350">
              <a:lnSpc>
                <a:spcPct val="110000"/>
              </a:lnSpc>
              <a:spcBef>
                <a:spcPts val="0"/>
              </a:spcBef>
              <a:buFont typeface="+mj-lt"/>
              <a:buAutoNum type="arabicPeriod"/>
            </a:pPr>
            <a:r>
              <a:rPr lang="en-GB" dirty="0"/>
              <a:t>Email completed presentation to the teacher.</a:t>
            </a:r>
          </a:p>
        </p:txBody>
      </p:sp>
      <p:sp>
        <p:nvSpPr>
          <p:cNvPr id="4" name="Footer Placeholder 2">
            <a:extLst>
              <a:ext uri="{FF2B5EF4-FFF2-40B4-BE49-F238E27FC236}">
                <a16:creationId xmlns:a16="http://schemas.microsoft.com/office/drawing/2014/main" id="{C5D3203E-5595-8C7C-44F6-B20D35E24B58}"/>
              </a:ext>
              <a:ext uri="{C183D7F6-B498-43B3-948B-1728B52AA6E4}">
                <adec:decorative xmlns:adec="http://schemas.microsoft.com/office/drawing/2017/decorative" val="1"/>
              </a:ext>
            </a:extLst>
          </p:cNvPr>
          <p:cNvSpPr txBox="1">
            <a:spLocks/>
          </p:cNvSpPr>
          <p:nvPr/>
        </p:nvSpPr>
        <p:spPr>
          <a:xfrm>
            <a:off x="356937" y="6492875"/>
            <a:ext cx="10266680" cy="253365"/>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dirty="0">
                <a:ln>
                  <a:noFill/>
                </a:ln>
                <a:solidFill>
                  <a:srgbClr val="000000"/>
                </a:solidFill>
                <a:effectLst/>
                <a:uLnTx/>
                <a:uFillTx/>
                <a:latin typeface="Arial"/>
                <a:ea typeface="+mn-ea"/>
                <a:cs typeface="+mn-cs"/>
              </a:rPr>
              <a:t>Education &amp; Training Foundation</a:t>
            </a:r>
          </a:p>
        </p:txBody>
      </p:sp>
    </p:spTree>
    <p:extLst>
      <p:ext uri="{BB962C8B-B14F-4D97-AF65-F5344CB8AC3E}">
        <p14:creationId xmlns:p14="http://schemas.microsoft.com/office/powerpoint/2010/main" val="1186527657"/>
      </p:ext>
    </p:extLst>
  </p:cSld>
  <p:clrMapOvr>
    <a:masterClrMapping/>
  </p:clrMapOvr>
</p:sld>
</file>

<file path=ppt/theme/theme1.xml><?xml version="1.0" encoding="utf-8"?>
<a:theme xmlns:a="http://schemas.openxmlformats.org/drawingml/2006/main" name="Office Theme">
  <a:themeElements>
    <a:clrScheme name="Custom 3">
      <a:dk1>
        <a:srgbClr val="000000"/>
      </a:dk1>
      <a:lt1>
        <a:sysClr val="window" lastClr="FFFFFF"/>
      </a:lt1>
      <a:dk2>
        <a:srgbClr val="E6274A"/>
      </a:dk2>
      <a:lt2>
        <a:srgbClr val="E7E6E6"/>
      </a:lt2>
      <a:accent1>
        <a:srgbClr val="4472C4"/>
      </a:accent1>
      <a:accent2>
        <a:srgbClr val="E6274A"/>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14d2ded-29cc-4abd-a1df-c646721ce55b">
      <Terms xmlns="http://schemas.microsoft.com/office/infopath/2007/PartnerControls"/>
    </lcf76f155ced4ddcb4097134ff3c332f>
    <TaxCatchAll xmlns="2847a094-2edf-4950-a853-13ec668231e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84A5350B050F46AD6AC251716740DC" ma:contentTypeVersion="17" ma:contentTypeDescription="Create a new document." ma:contentTypeScope="" ma:versionID="b65acc67901e0485b8aac86fe72ed177">
  <xsd:schema xmlns:xsd="http://www.w3.org/2001/XMLSchema" xmlns:xs="http://www.w3.org/2001/XMLSchema" xmlns:p="http://schemas.microsoft.com/office/2006/metadata/properties" xmlns:ns2="414d2ded-29cc-4abd-a1df-c646721ce55b" xmlns:ns3="2847a094-2edf-4950-a853-13ec668231ed" targetNamespace="http://schemas.microsoft.com/office/2006/metadata/properties" ma:root="true" ma:fieldsID="dedb8be4e17833ccb9caf5b6a1865ed7" ns2:_="" ns3:_="">
    <xsd:import namespace="414d2ded-29cc-4abd-a1df-c646721ce55b"/>
    <xsd:import namespace="2847a094-2edf-4950-a853-13ec668231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MediaServiceAutoTag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4d2ded-29cc-4abd-a1df-c646721ce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0cda56a-0d36-40e2-ad5d-df46f41119b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47a094-2edf-4950-a853-13ec668231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5bcd669-d17d-41a9-93bf-403babf16228}" ma:internalName="TaxCatchAll" ma:showField="CatchAllData" ma:web="2847a094-2edf-4950-a853-13ec668231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927907-1DAC-46D4-9ABC-176AB26FA892}">
  <ds:schemaRefs>
    <ds:schemaRef ds:uri="http://schemas.microsoft.com/sharepoint/v3/contenttype/forms"/>
  </ds:schemaRefs>
</ds:datastoreItem>
</file>

<file path=customXml/itemProps2.xml><?xml version="1.0" encoding="utf-8"?>
<ds:datastoreItem xmlns:ds="http://schemas.openxmlformats.org/officeDocument/2006/customXml" ds:itemID="{2C126BF7-D4A5-4A1A-AFAF-C87EC26484D5}">
  <ds:schemaRefs>
    <ds:schemaRef ds:uri="http://schemas.microsoft.com/office/2006/metadata/properties"/>
    <ds:schemaRef ds:uri="414d2ded-29cc-4abd-a1df-c646721ce55b"/>
    <ds:schemaRef ds:uri="http://www.w3.org/XML/1998/namespace"/>
    <ds:schemaRef ds:uri="http://purl.org/dc/terms/"/>
    <ds:schemaRef ds:uri="http://schemas.microsoft.com/office/2006/documentManagement/types"/>
    <ds:schemaRef ds:uri="http://purl.org/dc/dcmitype/"/>
    <ds:schemaRef ds:uri="http://schemas.openxmlformats.org/package/2006/metadata/core-properties"/>
    <ds:schemaRef ds:uri="2847a094-2edf-4950-a853-13ec668231ed"/>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B1F2ECB6-3CDC-40A6-8614-BCBE181A75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4d2ded-29cc-4abd-a1df-c646721ce55b"/>
    <ds:schemaRef ds:uri="2847a094-2edf-4950-a853-13ec668231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23420</Words>
  <Application>Microsoft Office PowerPoint</Application>
  <PresentationFormat>Widescreen</PresentationFormat>
  <Paragraphs>1806</Paragraphs>
  <Slides>152</Slides>
  <Notes>123</Notes>
  <HiddenSlides>0</HiddenSlides>
  <MMClips>1</MMClips>
  <ScaleCrop>false</ScaleCrop>
  <HeadingPairs>
    <vt:vector size="4" baseType="variant">
      <vt:variant>
        <vt:lpstr>Theme</vt:lpstr>
      </vt:variant>
      <vt:variant>
        <vt:i4>1</vt:i4>
      </vt:variant>
      <vt:variant>
        <vt:lpstr>Slide Titles</vt:lpstr>
      </vt:variant>
      <vt:variant>
        <vt:i4>152</vt:i4>
      </vt:variant>
    </vt:vector>
  </HeadingPairs>
  <TitlesOfParts>
    <vt:vector size="153" baseType="lpstr">
      <vt:lpstr>Office Theme</vt:lpstr>
      <vt:lpstr>T Level in Design, surveying and planning for construction</vt:lpstr>
      <vt:lpstr>01</vt:lpstr>
      <vt:lpstr>Introduction </vt:lpstr>
      <vt:lpstr>Overview</vt:lpstr>
      <vt:lpstr>Lesson sequencing</vt:lpstr>
      <vt:lpstr>Simulating real-world interactions</vt:lpstr>
      <vt:lpstr>Reinforcement and integration</vt:lpstr>
      <vt:lpstr>PowerPoint Presentation</vt:lpstr>
      <vt:lpstr>Target audience in construction</vt:lpstr>
      <vt:lpstr>What is a stakeholder?</vt:lpstr>
      <vt:lpstr>Example of stakeholders</vt:lpstr>
      <vt:lpstr>Group activity</vt:lpstr>
      <vt:lpstr>Project stakeholders in construction</vt:lpstr>
      <vt:lpstr>Affected stakeholders</vt:lpstr>
      <vt:lpstr>Question </vt:lpstr>
      <vt:lpstr>Pair activity</vt:lpstr>
      <vt:lpstr>Independent activity</vt:lpstr>
      <vt:lpstr>Sentiment analysis</vt:lpstr>
      <vt:lpstr>How to do sentiment analysis </vt:lpstr>
      <vt:lpstr>Example sentiment analysis</vt:lpstr>
      <vt:lpstr>Picture of 72 Upper Ground © Make Architects</vt:lpstr>
      <vt:lpstr>Make Architects: 72 Upper Ground</vt:lpstr>
      <vt:lpstr>Individual activity</vt:lpstr>
      <vt:lpstr>Summary</vt:lpstr>
      <vt:lpstr>Final task</vt:lpstr>
      <vt:lpstr>Next steps</vt:lpstr>
      <vt:lpstr>02</vt:lpstr>
      <vt:lpstr>Descriptive writing</vt:lpstr>
      <vt:lpstr>What is descriptive writing?</vt:lpstr>
      <vt:lpstr>Group activity</vt:lpstr>
      <vt:lpstr>Feedback</vt:lpstr>
      <vt:lpstr>Where is descriptive writing used in the construction industry?</vt:lpstr>
      <vt:lpstr>What is “vision” in the context of construction?</vt:lpstr>
      <vt:lpstr>Example vision statement</vt:lpstr>
      <vt:lpstr>Components of a vision statement</vt:lpstr>
      <vt:lpstr>Using images to support your vision</vt:lpstr>
      <vt:lpstr>Scenario</vt:lpstr>
      <vt:lpstr>What are key visual assets?</vt:lpstr>
      <vt:lpstr>Pair activity: Identify appropriate assets</vt:lpstr>
      <vt:lpstr>Independent vision drafting activity</vt:lpstr>
      <vt:lpstr>Independent vision document design activity</vt:lpstr>
      <vt:lpstr>Peer review</vt:lpstr>
      <vt:lpstr>Summary</vt:lpstr>
      <vt:lpstr>Final task</vt:lpstr>
      <vt:lpstr>Next steps</vt:lpstr>
      <vt:lpstr>03</vt:lpstr>
      <vt:lpstr>Persuasive writing</vt:lpstr>
      <vt:lpstr>Importance of investor communications</vt:lpstr>
      <vt:lpstr>Group activity: Community benefits</vt:lpstr>
      <vt:lpstr>Persuasive business writing techniques</vt:lpstr>
      <vt:lpstr>Persuasive language 1 / 2</vt:lpstr>
      <vt:lpstr>Persuasive language 2 / 2</vt:lpstr>
      <vt:lpstr>Pair activity: Letter analysis</vt:lpstr>
      <vt:lpstr>Key language elements to include</vt:lpstr>
      <vt:lpstr>Scenario</vt:lpstr>
      <vt:lpstr>Peer review</vt:lpstr>
      <vt:lpstr>Reflective activity</vt:lpstr>
      <vt:lpstr>Summary</vt:lpstr>
      <vt:lpstr>Next steps</vt:lpstr>
      <vt:lpstr>04</vt:lpstr>
      <vt:lpstr>Writing for the public</vt:lpstr>
      <vt:lpstr>Starter question</vt:lpstr>
      <vt:lpstr>Floodplains</vt:lpstr>
      <vt:lpstr>Flood zone maps</vt:lpstr>
      <vt:lpstr>Group activity</vt:lpstr>
      <vt:lpstr>Communication of sensitive topics</vt:lpstr>
      <vt:lpstr>How to communicate sensitively</vt:lpstr>
      <vt:lpstr>Press releases</vt:lpstr>
      <vt:lpstr>Pair activity</vt:lpstr>
      <vt:lpstr>Independent activity</vt:lpstr>
      <vt:lpstr>Summary</vt:lpstr>
      <vt:lpstr>Next steps</vt:lpstr>
      <vt:lpstr>05</vt:lpstr>
      <vt:lpstr>Visual communication</vt:lpstr>
      <vt:lpstr>Importance of visual communication in the construction industry</vt:lpstr>
      <vt:lpstr>How AI is being used in concept art</vt:lpstr>
      <vt:lpstr>Group activity</vt:lpstr>
      <vt:lpstr>Site plans</vt:lpstr>
      <vt:lpstr>Example of a site plan © Shropshire Council 2022 https://shropshire.gov.uk/committee-services/documents/s29512/Appendix%20A%20-%20SDF%20final%20document.pdf</vt:lpstr>
      <vt:lpstr>Pair activity</vt:lpstr>
      <vt:lpstr>Independent activity</vt:lpstr>
      <vt:lpstr>Present designs</vt:lpstr>
      <vt:lpstr>Summary</vt:lpstr>
      <vt:lpstr>Next steps</vt:lpstr>
      <vt:lpstr>06</vt:lpstr>
      <vt:lpstr>Adapting visual communication</vt:lpstr>
      <vt:lpstr>Project stakeholders in construction</vt:lpstr>
      <vt:lpstr>Affected stakeholders</vt:lpstr>
      <vt:lpstr>Strategies for communication: Expert audiences</vt:lpstr>
      <vt:lpstr>Strategies for communication: General public and non-technical audiences</vt:lpstr>
      <vt:lpstr>Strategies for communication: Formal planning presentations</vt:lpstr>
      <vt:lpstr>Strategies for communication: Client pitches</vt:lpstr>
      <vt:lpstr>Strategies for communication: Community engagement</vt:lpstr>
      <vt:lpstr>Class activity: Examples of visual communication</vt:lpstr>
      <vt:lpstr>Scenario for presentation</vt:lpstr>
      <vt:lpstr>Project details</vt:lpstr>
      <vt:lpstr>Group activity: Presentation planning</vt:lpstr>
      <vt:lpstr>How to avoid death by PowerPoint</vt:lpstr>
      <vt:lpstr>Group activity: Create presentation</vt:lpstr>
      <vt:lpstr>Summary</vt:lpstr>
      <vt:lpstr>Next steps</vt:lpstr>
      <vt:lpstr>07</vt:lpstr>
      <vt:lpstr>Speaking skills</vt:lpstr>
      <vt:lpstr>Importance of speaking skills in construction</vt:lpstr>
      <vt:lpstr>Importance of professional discussions</vt:lpstr>
      <vt:lpstr>Debate game activity</vt:lpstr>
      <vt:lpstr>Premise</vt:lpstr>
      <vt:lpstr>Questions</vt:lpstr>
      <vt:lpstr>Internal conflict</vt:lpstr>
      <vt:lpstr>Impromptu speeches</vt:lpstr>
      <vt:lpstr>Group activity: Impromptu speeches</vt:lpstr>
      <vt:lpstr>Post-speech prompts </vt:lpstr>
      <vt:lpstr>Pair activity: Preprepared speeches</vt:lpstr>
      <vt:lpstr>Reflection activity</vt:lpstr>
      <vt:lpstr>Summary</vt:lpstr>
      <vt:lpstr>Next steps</vt:lpstr>
      <vt:lpstr>08</vt:lpstr>
      <vt:lpstr>Persuasive speaking</vt:lpstr>
      <vt:lpstr>Project scenario</vt:lpstr>
      <vt:lpstr>Project issues</vt:lpstr>
      <vt:lpstr>Group activity</vt:lpstr>
      <vt:lpstr>Class activity: Funding</vt:lpstr>
      <vt:lpstr>Voting</vt:lpstr>
      <vt:lpstr>The elevator pitch </vt:lpstr>
      <vt:lpstr>Modern elevator pitches</vt:lpstr>
      <vt:lpstr>Example elevator pitch</vt:lpstr>
      <vt:lpstr>Key elements of this elevator pitch</vt:lpstr>
      <vt:lpstr>Elevator pitch activity</vt:lpstr>
      <vt:lpstr>Elevator pitch presentation activity</vt:lpstr>
      <vt:lpstr>Class activity</vt:lpstr>
      <vt:lpstr>Summary</vt:lpstr>
      <vt:lpstr>Next steps</vt:lpstr>
      <vt:lpstr>09</vt:lpstr>
      <vt:lpstr>Adapting writing and speaking</vt:lpstr>
      <vt:lpstr>Importance of adaptation</vt:lpstr>
      <vt:lpstr>Adapting communication content</vt:lpstr>
      <vt:lpstr>Adapting communication skills and styles</vt:lpstr>
      <vt:lpstr>Individual activity: Press release</vt:lpstr>
      <vt:lpstr>Individual activity: Investor speech</vt:lpstr>
      <vt:lpstr>Individual activity: Investor presentation</vt:lpstr>
      <vt:lpstr>Summary</vt:lpstr>
      <vt:lpstr>Next steps</vt:lpstr>
      <vt:lpstr>10</vt:lpstr>
      <vt:lpstr>Presenting and reflecting</vt:lpstr>
      <vt:lpstr>Group activity</vt:lpstr>
      <vt:lpstr>Class activity: Reflecting on our communication journey</vt:lpstr>
      <vt:lpstr>Individual activity: Self-reflection</vt:lpstr>
      <vt:lpstr>Summary</vt:lpstr>
      <vt:lpstr>Communication skills programme summary  (1 / 2)</vt:lpstr>
      <vt:lpstr>Communication skills programme summary  (2 / 2)</vt:lpstr>
      <vt:lpstr>Next steps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 Level in Design, surveying and planning for construction</dc:title>
  <dc:subject/>
  <dc:creator/>
  <cp:keywords/>
  <dc:description/>
  <cp:lastModifiedBy/>
  <cp:revision>3</cp:revision>
  <dcterms:created xsi:type="dcterms:W3CDTF">2024-03-26T20:42:49Z</dcterms:created>
  <dcterms:modified xsi:type="dcterms:W3CDTF">2024-07-24T15:03:19Z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0x010100D684A5350B050F46AD6AC251716740DC</vt:lpwstr>
  </property>
  <property fmtid="{D5CDD505-2E9C-101B-9397-08002B2CF9AE}" pid="3" name="MediaServiceImageTags">
    <vt:lpwstr/>
  </property>
</Properties>
</file>